
<file path=[Content_Types].xml><?xml version="1.0" encoding="utf-8"?>
<Types xmlns="http://schemas.openxmlformats.org/package/2006/content-types">
  <Default Extension="mp3" ContentType="audio/mpe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tags/tag4.xml" ContentType="application/vnd.openxmlformats-officedocument.presentationml.tags+xml"/>
  <Override PartName="/ppt/notesSlides/notesSlide3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2"/>
  </p:notesMasterIdLst>
  <p:sldIdLst>
    <p:sldId id="256" r:id="rId2"/>
    <p:sldId id="271" r:id="rId3"/>
    <p:sldId id="272" r:id="rId4"/>
    <p:sldId id="260" r:id="rId5"/>
    <p:sldId id="301" r:id="rId6"/>
    <p:sldId id="304" r:id="rId7"/>
    <p:sldId id="302" r:id="rId8"/>
    <p:sldId id="303" r:id="rId9"/>
    <p:sldId id="305" r:id="rId10"/>
    <p:sldId id="306" r:id="rId11"/>
    <p:sldId id="307" r:id="rId12"/>
    <p:sldId id="308" r:id="rId13"/>
    <p:sldId id="309" r:id="rId14"/>
    <p:sldId id="311" r:id="rId15"/>
    <p:sldId id="312" r:id="rId16"/>
    <p:sldId id="313" r:id="rId17"/>
    <p:sldId id="314" r:id="rId18"/>
    <p:sldId id="315" r:id="rId19"/>
    <p:sldId id="316" r:id="rId20"/>
    <p:sldId id="310" r:id="rId21"/>
    <p:sldId id="281" r:id="rId22"/>
    <p:sldId id="282" r:id="rId23"/>
    <p:sldId id="317" r:id="rId24"/>
    <p:sldId id="318" r:id="rId25"/>
    <p:sldId id="319" r:id="rId26"/>
    <p:sldId id="320" r:id="rId27"/>
    <p:sldId id="321" r:id="rId28"/>
    <p:sldId id="322" r:id="rId29"/>
    <p:sldId id="323" r:id="rId30"/>
    <p:sldId id="276" r:id="rId3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A27D"/>
    <a:srgbClr val="FEF9E6"/>
    <a:srgbClr val="248C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45" d="100"/>
          <a:sy n="45" d="100"/>
        </p:scale>
        <p:origin x="78" y="152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&#24037;&#20316;&#31807;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&#24037;&#20316;&#31807;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LLL\Documents\&#27169;&#26495;\&#28145;&#24230;&#23398;&#20064;&#34920;&#26684;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Sigmoid</a:t>
            </a:r>
            <a:r>
              <a:rPr lang="zh-CN" altLang="en-US"/>
              <a:t>函数及导数</a:t>
            </a:r>
            <a:endParaRPr lang="zh-CN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>
        <c:manualLayout>
          <c:layoutTarget val="inner"/>
          <c:xMode val="edge"/>
          <c:yMode val="edge"/>
          <c:x val="5.7037200180581629E-2"/>
          <c:y val="0.15927755811297775"/>
          <c:w val="0.91893794974055099"/>
          <c:h val="0.66085831471826573"/>
        </c:manualLayout>
      </c:layout>
      <c:scatterChart>
        <c:scatterStyle val="smoothMarker"/>
        <c:varyColors val="0"/>
        <c:ser>
          <c:idx val="0"/>
          <c:order val="0"/>
          <c:tx>
            <c:v>原函数</c:v>
          </c:tx>
          <c:spPr>
            <a:ln w="95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xVal>
            <c:numRef>
              <c:f>Sheet1!$B$1:$B$200</c:f>
              <c:numCache>
                <c:formatCode>General</c:formatCode>
                <c:ptCount val="200"/>
                <c:pt idx="0">
                  <c:v>-5</c:v>
                </c:pt>
                <c:pt idx="1">
                  <c:v>-4.95</c:v>
                </c:pt>
                <c:pt idx="2">
                  <c:v>-4.9000000000000004</c:v>
                </c:pt>
                <c:pt idx="3">
                  <c:v>-4.8499999999999996</c:v>
                </c:pt>
                <c:pt idx="4">
                  <c:v>-4.8</c:v>
                </c:pt>
                <c:pt idx="5">
                  <c:v>-4.75</c:v>
                </c:pt>
                <c:pt idx="6">
                  <c:v>-4.7</c:v>
                </c:pt>
                <c:pt idx="7">
                  <c:v>-4.6500000000000004</c:v>
                </c:pt>
                <c:pt idx="8">
                  <c:v>-4.5999999999999996</c:v>
                </c:pt>
                <c:pt idx="9">
                  <c:v>-4.55</c:v>
                </c:pt>
                <c:pt idx="10">
                  <c:v>-4.5</c:v>
                </c:pt>
                <c:pt idx="11">
                  <c:v>-4.45</c:v>
                </c:pt>
                <c:pt idx="12">
                  <c:v>-4.4000000000000004</c:v>
                </c:pt>
                <c:pt idx="13">
                  <c:v>-4.3499999999999996</c:v>
                </c:pt>
                <c:pt idx="14">
                  <c:v>-4.3</c:v>
                </c:pt>
                <c:pt idx="15">
                  <c:v>-4.25</c:v>
                </c:pt>
                <c:pt idx="16">
                  <c:v>-4.2</c:v>
                </c:pt>
                <c:pt idx="17">
                  <c:v>-4.1500000000000004</c:v>
                </c:pt>
                <c:pt idx="18">
                  <c:v>-4.0999999999999996</c:v>
                </c:pt>
                <c:pt idx="19">
                  <c:v>-4.05</c:v>
                </c:pt>
                <c:pt idx="20">
                  <c:v>-4</c:v>
                </c:pt>
                <c:pt idx="21">
                  <c:v>-3.95</c:v>
                </c:pt>
                <c:pt idx="22">
                  <c:v>-3.9</c:v>
                </c:pt>
                <c:pt idx="23">
                  <c:v>-3.85</c:v>
                </c:pt>
                <c:pt idx="24">
                  <c:v>-3.8</c:v>
                </c:pt>
                <c:pt idx="25">
                  <c:v>-3.75</c:v>
                </c:pt>
                <c:pt idx="26">
                  <c:v>-3.7</c:v>
                </c:pt>
                <c:pt idx="27">
                  <c:v>-3.65</c:v>
                </c:pt>
                <c:pt idx="28">
                  <c:v>-3.6</c:v>
                </c:pt>
                <c:pt idx="29">
                  <c:v>-3.55</c:v>
                </c:pt>
                <c:pt idx="30">
                  <c:v>-3.5</c:v>
                </c:pt>
                <c:pt idx="31">
                  <c:v>-3.45</c:v>
                </c:pt>
                <c:pt idx="32">
                  <c:v>-3.4</c:v>
                </c:pt>
                <c:pt idx="33">
                  <c:v>-3.35</c:v>
                </c:pt>
                <c:pt idx="34">
                  <c:v>-3.3</c:v>
                </c:pt>
                <c:pt idx="35">
                  <c:v>-3.25</c:v>
                </c:pt>
                <c:pt idx="36">
                  <c:v>-3.2</c:v>
                </c:pt>
                <c:pt idx="37">
                  <c:v>-3.15</c:v>
                </c:pt>
                <c:pt idx="38">
                  <c:v>-3.1</c:v>
                </c:pt>
                <c:pt idx="39">
                  <c:v>-3.05</c:v>
                </c:pt>
                <c:pt idx="40">
                  <c:v>-3</c:v>
                </c:pt>
                <c:pt idx="41">
                  <c:v>-2.95</c:v>
                </c:pt>
                <c:pt idx="42">
                  <c:v>-2.9</c:v>
                </c:pt>
                <c:pt idx="43">
                  <c:v>-2.85</c:v>
                </c:pt>
                <c:pt idx="44">
                  <c:v>-2.8</c:v>
                </c:pt>
                <c:pt idx="45">
                  <c:v>-2.75</c:v>
                </c:pt>
                <c:pt idx="46">
                  <c:v>-2.7</c:v>
                </c:pt>
                <c:pt idx="47">
                  <c:v>-2.65</c:v>
                </c:pt>
                <c:pt idx="48">
                  <c:v>-2.6</c:v>
                </c:pt>
                <c:pt idx="49">
                  <c:v>-2.5499999999999998</c:v>
                </c:pt>
                <c:pt idx="50">
                  <c:v>-2.5</c:v>
                </c:pt>
                <c:pt idx="51">
                  <c:v>-2.4500000000000002</c:v>
                </c:pt>
                <c:pt idx="52">
                  <c:v>-2.4</c:v>
                </c:pt>
                <c:pt idx="53">
                  <c:v>-2.35</c:v>
                </c:pt>
                <c:pt idx="54">
                  <c:v>-2.2999999999999998</c:v>
                </c:pt>
                <c:pt idx="55">
                  <c:v>-2.25</c:v>
                </c:pt>
                <c:pt idx="56">
                  <c:v>-2.2000000000000002</c:v>
                </c:pt>
                <c:pt idx="57">
                  <c:v>-2.15</c:v>
                </c:pt>
                <c:pt idx="58">
                  <c:v>-2.1</c:v>
                </c:pt>
                <c:pt idx="59">
                  <c:v>-2.0499999999999998</c:v>
                </c:pt>
                <c:pt idx="60">
                  <c:v>-2</c:v>
                </c:pt>
                <c:pt idx="61">
                  <c:v>-1.95</c:v>
                </c:pt>
                <c:pt idx="62">
                  <c:v>-1.9</c:v>
                </c:pt>
                <c:pt idx="63">
                  <c:v>-1.85</c:v>
                </c:pt>
                <c:pt idx="64">
                  <c:v>-1.8</c:v>
                </c:pt>
                <c:pt idx="65">
                  <c:v>-1.75</c:v>
                </c:pt>
                <c:pt idx="66">
                  <c:v>-1.7</c:v>
                </c:pt>
                <c:pt idx="67">
                  <c:v>-1.65</c:v>
                </c:pt>
                <c:pt idx="68">
                  <c:v>-1.6</c:v>
                </c:pt>
                <c:pt idx="69">
                  <c:v>-1.55</c:v>
                </c:pt>
                <c:pt idx="70">
                  <c:v>-1.5</c:v>
                </c:pt>
                <c:pt idx="71">
                  <c:v>-1.45</c:v>
                </c:pt>
                <c:pt idx="72">
                  <c:v>-1.4</c:v>
                </c:pt>
                <c:pt idx="73">
                  <c:v>-1.35</c:v>
                </c:pt>
                <c:pt idx="74">
                  <c:v>-1.3</c:v>
                </c:pt>
                <c:pt idx="75">
                  <c:v>-1.25</c:v>
                </c:pt>
                <c:pt idx="76">
                  <c:v>-1.2</c:v>
                </c:pt>
                <c:pt idx="77">
                  <c:v>-1.1499999999999999</c:v>
                </c:pt>
                <c:pt idx="78">
                  <c:v>-1.1000000000000001</c:v>
                </c:pt>
                <c:pt idx="79">
                  <c:v>-1.05</c:v>
                </c:pt>
                <c:pt idx="80">
                  <c:v>-1</c:v>
                </c:pt>
                <c:pt idx="81">
                  <c:v>-0.95</c:v>
                </c:pt>
                <c:pt idx="82">
                  <c:v>-0.9</c:v>
                </c:pt>
                <c:pt idx="83">
                  <c:v>-0.85</c:v>
                </c:pt>
                <c:pt idx="84">
                  <c:v>-0.8</c:v>
                </c:pt>
                <c:pt idx="85">
                  <c:v>-0.75</c:v>
                </c:pt>
                <c:pt idx="86">
                  <c:v>-0.7</c:v>
                </c:pt>
                <c:pt idx="87">
                  <c:v>-0.65</c:v>
                </c:pt>
                <c:pt idx="88">
                  <c:v>-0.6</c:v>
                </c:pt>
                <c:pt idx="89">
                  <c:v>-0.55000000000000004</c:v>
                </c:pt>
                <c:pt idx="90">
                  <c:v>-0.5</c:v>
                </c:pt>
                <c:pt idx="91">
                  <c:v>-0.45</c:v>
                </c:pt>
                <c:pt idx="92">
                  <c:v>-0.4</c:v>
                </c:pt>
                <c:pt idx="93">
                  <c:v>-0.35</c:v>
                </c:pt>
                <c:pt idx="94">
                  <c:v>-0.3</c:v>
                </c:pt>
                <c:pt idx="95">
                  <c:v>-0.25</c:v>
                </c:pt>
                <c:pt idx="96">
                  <c:v>-0.2</c:v>
                </c:pt>
                <c:pt idx="97">
                  <c:v>-0.15</c:v>
                </c:pt>
                <c:pt idx="98">
                  <c:v>-0.1</c:v>
                </c:pt>
                <c:pt idx="99">
                  <c:v>-0.05</c:v>
                </c:pt>
                <c:pt idx="100">
                  <c:v>0</c:v>
                </c:pt>
                <c:pt idx="101">
                  <c:v>0.05</c:v>
                </c:pt>
                <c:pt idx="102">
                  <c:v>0.1</c:v>
                </c:pt>
                <c:pt idx="103">
                  <c:v>0.15</c:v>
                </c:pt>
                <c:pt idx="104">
                  <c:v>0.2</c:v>
                </c:pt>
                <c:pt idx="105">
                  <c:v>0.25</c:v>
                </c:pt>
                <c:pt idx="106">
                  <c:v>0.3</c:v>
                </c:pt>
                <c:pt idx="107">
                  <c:v>0.35</c:v>
                </c:pt>
                <c:pt idx="108">
                  <c:v>0.4</c:v>
                </c:pt>
                <c:pt idx="109">
                  <c:v>0.45</c:v>
                </c:pt>
                <c:pt idx="110">
                  <c:v>0.5</c:v>
                </c:pt>
                <c:pt idx="111">
                  <c:v>0.55000000000000004</c:v>
                </c:pt>
                <c:pt idx="112">
                  <c:v>0.6</c:v>
                </c:pt>
                <c:pt idx="113">
                  <c:v>0.65</c:v>
                </c:pt>
                <c:pt idx="114">
                  <c:v>0.7</c:v>
                </c:pt>
                <c:pt idx="115">
                  <c:v>0.75</c:v>
                </c:pt>
                <c:pt idx="116">
                  <c:v>0.8</c:v>
                </c:pt>
                <c:pt idx="117">
                  <c:v>0.85</c:v>
                </c:pt>
                <c:pt idx="118">
                  <c:v>0.9</c:v>
                </c:pt>
                <c:pt idx="119">
                  <c:v>0.95</c:v>
                </c:pt>
                <c:pt idx="120">
                  <c:v>1</c:v>
                </c:pt>
                <c:pt idx="121">
                  <c:v>1.05</c:v>
                </c:pt>
                <c:pt idx="122">
                  <c:v>1.1000000000000001</c:v>
                </c:pt>
                <c:pt idx="123">
                  <c:v>1.1499999999999999</c:v>
                </c:pt>
                <c:pt idx="124">
                  <c:v>1.2</c:v>
                </c:pt>
                <c:pt idx="125">
                  <c:v>1.25</c:v>
                </c:pt>
                <c:pt idx="126">
                  <c:v>1.3</c:v>
                </c:pt>
                <c:pt idx="127">
                  <c:v>1.35</c:v>
                </c:pt>
                <c:pt idx="128">
                  <c:v>1.4</c:v>
                </c:pt>
                <c:pt idx="129">
                  <c:v>1.45</c:v>
                </c:pt>
                <c:pt idx="130">
                  <c:v>1.5</c:v>
                </c:pt>
                <c:pt idx="131">
                  <c:v>1.55</c:v>
                </c:pt>
                <c:pt idx="132">
                  <c:v>1.6</c:v>
                </c:pt>
                <c:pt idx="133">
                  <c:v>1.65</c:v>
                </c:pt>
                <c:pt idx="134">
                  <c:v>1.7</c:v>
                </c:pt>
                <c:pt idx="135">
                  <c:v>1.75</c:v>
                </c:pt>
                <c:pt idx="136">
                  <c:v>1.8</c:v>
                </c:pt>
                <c:pt idx="137">
                  <c:v>1.85</c:v>
                </c:pt>
                <c:pt idx="138">
                  <c:v>1.9</c:v>
                </c:pt>
                <c:pt idx="139">
                  <c:v>1.95</c:v>
                </c:pt>
                <c:pt idx="140">
                  <c:v>2</c:v>
                </c:pt>
                <c:pt idx="141">
                  <c:v>2.0499999999999998</c:v>
                </c:pt>
                <c:pt idx="142">
                  <c:v>2.1</c:v>
                </c:pt>
                <c:pt idx="143">
                  <c:v>2.15</c:v>
                </c:pt>
                <c:pt idx="144">
                  <c:v>2.2000000000000002</c:v>
                </c:pt>
                <c:pt idx="145">
                  <c:v>2.25</c:v>
                </c:pt>
                <c:pt idx="146">
                  <c:v>2.2999999999999998</c:v>
                </c:pt>
                <c:pt idx="147">
                  <c:v>2.35</c:v>
                </c:pt>
                <c:pt idx="148">
                  <c:v>2.4</c:v>
                </c:pt>
                <c:pt idx="149">
                  <c:v>2.4500000000000002</c:v>
                </c:pt>
                <c:pt idx="150">
                  <c:v>2.5</c:v>
                </c:pt>
                <c:pt idx="151">
                  <c:v>2.5499999999999998</c:v>
                </c:pt>
                <c:pt idx="152">
                  <c:v>2.6</c:v>
                </c:pt>
                <c:pt idx="153">
                  <c:v>2.65</c:v>
                </c:pt>
                <c:pt idx="154">
                  <c:v>2.7</c:v>
                </c:pt>
                <c:pt idx="155">
                  <c:v>2.75</c:v>
                </c:pt>
                <c:pt idx="156">
                  <c:v>2.8</c:v>
                </c:pt>
                <c:pt idx="157">
                  <c:v>2.85</c:v>
                </c:pt>
                <c:pt idx="158">
                  <c:v>2.9</c:v>
                </c:pt>
                <c:pt idx="159">
                  <c:v>2.95</c:v>
                </c:pt>
                <c:pt idx="160">
                  <c:v>3</c:v>
                </c:pt>
                <c:pt idx="161">
                  <c:v>3.05</c:v>
                </c:pt>
                <c:pt idx="162">
                  <c:v>3.1</c:v>
                </c:pt>
                <c:pt idx="163">
                  <c:v>3.15</c:v>
                </c:pt>
                <c:pt idx="164">
                  <c:v>3.2</c:v>
                </c:pt>
                <c:pt idx="165">
                  <c:v>3.25</c:v>
                </c:pt>
                <c:pt idx="166">
                  <c:v>3.3</c:v>
                </c:pt>
                <c:pt idx="167">
                  <c:v>3.35</c:v>
                </c:pt>
                <c:pt idx="168">
                  <c:v>3.4</c:v>
                </c:pt>
                <c:pt idx="169">
                  <c:v>3.45</c:v>
                </c:pt>
                <c:pt idx="170">
                  <c:v>3.5</c:v>
                </c:pt>
                <c:pt idx="171">
                  <c:v>3.55</c:v>
                </c:pt>
                <c:pt idx="172">
                  <c:v>3.6</c:v>
                </c:pt>
                <c:pt idx="173">
                  <c:v>3.65</c:v>
                </c:pt>
                <c:pt idx="174">
                  <c:v>3.7</c:v>
                </c:pt>
                <c:pt idx="175">
                  <c:v>3.75</c:v>
                </c:pt>
                <c:pt idx="176">
                  <c:v>3.8</c:v>
                </c:pt>
                <c:pt idx="177">
                  <c:v>3.85</c:v>
                </c:pt>
                <c:pt idx="178">
                  <c:v>3.9</c:v>
                </c:pt>
                <c:pt idx="179">
                  <c:v>3.95</c:v>
                </c:pt>
                <c:pt idx="180">
                  <c:v>4</c:v>
                </c:pt>
                <c:pt idx="181">
                  <c:v>4.05</c:v>
                </c:pt>
                <c:pt idx="182">
                  <c:v>4.0999999999999996</c:v>
                </c:pt>
                <c:pt idx="183">
                  <c:v>4.1500000000000004</c:v>
                </c:pt>
                <c:pt idx="184">
                  <c:v>4.2</c:v>
                </c:pt>
                <c:pt idx="185">
                  <c:v>4.25</c:v>
                </c:pt>
                <c:pt idx="186">
                  <c:v>4.3</c:v>
                </c:pt>
                <c:pt idx="187">
                  <c:v>4.3499999999999996</c:v>
                </c:pt>
                <c:pt idx="188">
                  <c:v>4.4000000000000004</c:v>
                </c:pt>
                <c:pt idx="189">
                  <c:v>4.45</c:v>
                </c:pt>
                <c:pt idx="190">
                  <c:v>4.5</c:v>
                </c:pt>
                <c:pt idx="191">
                  <c:v>4.55</c:v>
                </c:pt>
                <c:pt idx="192">
                  <c:v>4.5999999999999996</c:v>
                </c:pt>
                <c:pt idx="193">
                  <c:v>4.6500000000000004</c:v>
                </c:pt>
                <c:pt idx="194">
                  <c:v>4.7</c:v>
                </c:pt>
                <c:pt idx="195">
                  <c:v>4.75</c:v>
                </c:pt>
                <c:pt idx="196">
                  <c:v>4.8</c:v>
                </c:pt>
                <c:pt idx="197">
                  <c:v>4.8499999999999996</c:v>
                </c:pt>
                <c:pt idx="198">
                  <c:v>4.9000000000000004</c:v>
                </c:pt>
                <c:pt idx="199">
                  <c:v>4.95</c:v>
                </c:pt>
              </c:numCache>
            </c:numRef>
          </c:xVal>
          <c:yVal>
            <c:numRef>
              <c:f>Sheet1!$C$1:$C$200</c:f>
              <c:numCache>
                <c:formatCode>General</c:formatCode>
                <c:ptCount val="200"/>
                <c:pt idx="0">
                  <c:v>6.6928509242848554E-3</c:v>
                </c:pt>
                <c:pt idx="1">
                  <c:v>7.0335871549951608E-3</c:v>
                </c:pt>
                <c:pt idx="2">
                  <c:v>7.3915413442819707E-3</c:v>
                </c:pt>
                <c:pt idx="3">
                  <c:v>7.7675700780150047E-3</c:v>
                </c:pt>
                <c:pt idx="4">
                  <c:v>8.1625711531598966E-3</c:v>
                </c:pt>
                <c:pt idx="5">
                  <c:v>8.5774854137119841E-3</c:v>
                </c:pt>
                <c:pt idx="6">
                  <c:v>9.0132986528478221E-3</c:v>
                </c:pt>
                <c:pt idx="7">
                  <c:v>9.4710435819461078E-3</c:v>
                </c:pt>
                <c:pt idx="8">
                  <c:v>9.9518018669043241E-3</c:v>
                </c:pt>
                <c:pt idx="9">
                  <c:v>1.0456706231918071E-2</c:v>
                </c:pt>
                <c:pt idx="10">
                  <c:v>1.098694263059318E-2</c:v>
                </c:pt>
                <c:pt idx="11">
                  <c:v>1.1543752483922289E-2</c:v>
                </c:pt>
                <c:pt idx="12">
                  <c:v>1.2128434984274237E-2</c:v>
                </c:pt>
                <c:pt idx="13">
                  <c:v>1.2742349464111609E-2</c:v>
                </c:pt>
                <c:pt idx="14">
                  <c:v>1.3386917827664779E-2</c:v>
                </c:pt>
                <c:pt idx="15">
                  <c:v>1.4063627043245475E-2</c:v>
                </c:pt>
                <c:pt idx="16">
                  <c:v>1.4774031693273055E-2</c:v>
                </c:pt>
                <c:pt idx="17">
                  <c:v>1.5519756578408886E-2</c:v>
                </c:pt>
                <c:pt idx="18">
                  <c:v>1.6302499371440946E-2</c:v>
                </c:pt>
                <c:pt idx="19">
                  <c:v>1.7124033315727736E-2</c:v>
                </c:pt>
                <c:pt idx="20">
                  <c:v>1.7986209962091559E-2</c:v>
                </c:pt>
                <c:pt idx="21">
                  <c:v>1.8890961937039048E-2</c:v>
                </c:pt>
                <c:pt idx="22">
                  <c:v>1.984030573407751E-2</c:v>
                </c:pt>
                <c:pt idx="23">
                  <c:v>2.0836344518680425E-2</c:v>
                </c:pt>
                <c:pt idx="24">
                  <c:v>2.1881270936130476E-2</c:v>
                </c:pt>
                <c:pt idx="25">
                  <c:v>2.2977369910025615E-2</c:v>
                </c:pt>
                <c:pt idx="26">
                  <c:v>2.4127021417669196E-2</c:v>
                </c:pt>
                <c:pt idx="27">
                  <c:v>2.5332703226871731E-2</c:v>
                </c:pt>
                <c:pt idx="28">
                  <c:v>2.6596993576865856E-2</c:v>
                </c:pt>
                <c:pt idx="29">
                  <c:v>2.7922573784073024E-2</c:v>
                </c:pt>
                <c:pt idx="30">
                  <c:v>2.9312230751356319E-2</c:v>
                </c:pt>
                <c:pt idx="31">
                  <c:v>3.0768859357148008E-2</c:v>
                </c:pt>
                <c:pt idx="32">
                  <c:v>3.2295464698450516E-2</c:v>
                </c:pt>
                <c:pt idx="33">
                  <c:v>3.3895164159178141E-2</c:v>
                </c:pt>
                <c:pt idx="34">
                  <c:v>3.5571189272636181E-2</c:v>
                </c:pt>
                <c:pt idx="35">
                  <c:v>3.7326887344129457E-2</c:v>
                </c:pt>
                <c:pt idx="36">
                  <c:v>3.9165722796764356E-2</c:v>
                </c:pt>
                <c:pt idx="37">
                  <c:v>4.1091278200465015E-2</c:v>
                </c:pt>
                <c:pt idx="38">
                  <c:v>4.3107254941086116E-2</c:v>
                </c:pt>
                <c:pt idx="39">
                  <c:v>4.5217473483287494E-2</c:v>
                </c:pt>
                <c:pt idx="40">
                  <c:v>4.7425873177566781E-2</c:v>
                </c:pt>
                <c:pt idx="41">
                  <c:v>4.9736511558556719E-2</c:v>
                </c:pt>
                <c:pt idx="42">
                  <c:v>5.2153563078417738E-2</c:v>
                </c:pt>
                <c:pt idx="43">
                  <c:v>5.4681317215940758E-2</c:v>
                </c:pt>
                <c:pt idx="44">
                  <c:v>5.7324175898868755E-2</c:v>
                </c:pt>
                <c:pt idx="45">
                  <c:v>6.0086650174007626E-2</c:v>
                </c:pt>
                <c:pt idx="46">
                  <c:v>6.2973356056996485E-2</c:v>
                </c:pt>
                <c:pt idx="47">
                  <c:v>6.5989009491218789E-2</c:v>
                </c:pt>
                <c:pt idx="48">
                  <c:v>6.9138420343346815E-2</c:v>
                </c:pt>
                <c:pt idx="49">
                  <c:v>7.2426485361517731E-2</c:v>
                </c:pt>
                <c:pt idx="50">
                  <c:v>7.5858180021243546E-2</c:v>
                </c:pt>
                <c:pt idx="51">
                  <c:v>7.9438549183978358E-2</c:v>
                </c:pt>
                <c:pt idx="52">
                  <c:v>8.317269649392238E-2</c:v>
                </c:pt>
                <c:pt idx="53">
                  <c:v>8.706577244027125E-2</c:v>
                </c:pt>
                <c:pt idx="54">
                  <c:v>9.112296101485616E-2</c:v>
                </c:pt>
                <c:pt idx="55">
                  <c:v>9.534946489910949E-2</c:v>
                </c:pt>
                <c:pt idx="56">
                  <c:v>9.9750489119685135E-2</c:v>
                </c:pt>
                <c:pt idx="57">
                  <c:v>0.10433122311900131</c:v>
                </c:pt>
                <c:pt idx="58">
                  <c:v>0.10909682119561293</c:v>
                </c:pt>
                <c:pt idx="59">
                  <c:v>0.11405238127979088</c:v>
                </c:pt>
                <c:pt idx="60">
                  <c:v>0.11920292202211755</c:v>
                </c:pt>
                <c:pt idx="61">
                  <c:v>0.12455335818741645</c:v>
                </c:pt>
                <c:pt idx="62">
                  <c:v>0.13010847436299786</c:v>
                </c:pt>
                <c:pt idx="63">
                  <c:v>0.13587289700909427</c:v>
                </c:pt>
                <c:pt idx="64">
                  <c:v>0.14185106490048777</c:v>
                </c:pt>
                <c:pt idx="65">
                  <c:v>0.14804719803168948</c:v>
                </c:pt>
                <c:pt idx="66">
                  <c:v>0.1544652650835347</c:v>
                </c:pt>
                <c:pt idx="67">
                  <c:v>0.16110894957658525</c:v>
                </c:pt>
                <c:pt idx="68">
                  <c:v>0.16798161486607552</c:v>
                </c:pt>
                <c:pt idx="69">
                  <c:v>0.1750862681640398</c:v>
                </c:pt>
                <c:pt idx="70">
                  <c:v>0.18242552380635635</c:v>
                </c:pt>
                <c:pt idx="71">
                  <c:v>0.19000156601531298</c:v>
                </c:pt>
                <c:pt idx="72">
                  <c:v>0.19781611144141825</c:v>
                </c:pt>
                <c:pt idx="73">
                  <c:v>0.20587037180094733</c:v>
                </c:pt>
                <c:pt idx="74">
                  <c:v>0.21416501695744139</c:v>
                </c:pt>
                <c:pt idx="75">
                  <c:v>0.22270013882530884</c:v>
                </c:pt>
                <c:pt idx="76">
                  <c:v>0.23147521650098238</c:v>
                </c:pt>
                <c:pt idx="77">
                  <c:v>0.24048908305088898</c:v>
                </c:pt>
                <c:pt idx="78">
                  <c:v>0.24973989440488234</c:v>
                </c:pt>
                <c:pt idx="79">
                  <c:v>0.259225100817846</c:v>
                </c:pt>
                <c:pt idx="80">
                  <c:v>0.2689414213699951</c:v>
                </c:pt>
                <c:pt idx="81">
                  <c:v>0.27888482197713693</c:v>
                </c:pt>
                <c:pt idx="82">
                  <c:v>0.289050497374996</c:v>
                </c:pt>
                <c:pt idx="83">
                  <c:v>0.29943285752602705</c:v>
                </c:pt>
                <c:pt idx="84">
                  <c:v>0.31002551887238755</c:v>
                </c:pt>
                <c:pt idx="85">
                  <c:v>0.32082130082460703</c:v>
                </c:pt>
                <c:pt idx="86">
                  <c:v>0.33181222783183389</c:v>
                </c:pt>
                <c:pt idx="87">
                  <c:v>0.34298953732650117</c:v>
                </c:pt>
                <c:pt idx="88">
                  <c:v>0.35434369377420455</c:v>
                </c:pt>
                <c:pt idx="89">
                  <c:v>0.36586440898919936</c:v>
                </c:pt>
                <c:pt idx="90">
                  <c:v>0.37754066879814541</c:v>
                </c:pt>
                <c:pt idx="91">
                  <c:v>0.38936076605077802</c:v>
                </c:pt>
                <c:pt idx="92">
                  <c:v>0.401312339887548</c:v>
                </c:pt>
                <c:pt idx="93">
                  <c:v>0.41338242108266998</c:v>
                </c:pt>
                <c:pt idx="94">
                  <c:v>0.42555748318834102</c:v>
                </c:pt>
                <c:pt idx="95">
                  <c:v>0.43782349911420193</c:v>
                </c:pt>
                <c:pt idx="96">
                  <c:v>0.45016600268752216</c:v>
                </c:pt>
                <c:pt idx="97">
                  <c:v>0.46257015465625045</c:v>
                </c:pt>
                <c:pt idx="98">
                  <c:v>0.47502081252105999</c:v>
                </c:pt>
                <c:pt idx="99">
                  <c:v>0.48750260351578961</c:v>
                </c:pt>
                <c:pt idx="100">
                  <c:v>0.5</c:v>
                </c:pt>
                <c:pt idx="101">
                  <c:v>0.51249739648421033</c:v>
                </c:pt>
                <c:pt idx="102">
                  <c:v>0.52497918747894001</c:v>
                </c:pt>
                <c:pt idx="103">
                  <c:v>0.5374298453437496</c:v>
                </c:pt>
                <c:pt idx="104">
                  <c:v>0.54983399731247795</c:v>
                </c:pt>
                <c:pt idx="105">
                  <c:v>0.56217650088579807</c:v>
                </c:pt>
                <c:pt idx="106">
                  <c:v>0.57444251681165903</c:v>
                </c:pt>
                <c:pt idx="107">
                  <c:v>0.58661757891733013</c:v>
                </c:pt>
                <c:pt idx="108">
                  <c:v>0.598687660112452</c:v>
                </c:pt>
                <c:pt idx="109">
                  <c:v>0.61063923394922204</c:v>
                </c:pt>
                <c:pt idx="110">
                  <c:v>0.62245933120185459</c:v>
                </c:pt>
                <c:pt idx="111">
                  <c:v>0.63413559101080075</c:v>
                </c:pt>
                <c:pt idx="112">
                  <c:v>0.6456563062257954</c:v>
                </c:pt>
                <c:pt idx="113">
                  <c:v>0.65701046267349883</c:v>
                </c:pt>
                <c:pt idx="114">
                  <c:v>0.66818777216816616</c:v>
                </c:pt>
                <c:pt idx="115">
                  <c:v>0.67917869917539297</c:v>
                </c:pt>
                <c:pt idx="116">
                  <c:v>0.6899744811276125</c:v>
                </c:pt>
                <c:pt idx="117">
                  <c:v>0.70056714247397289</c:v>
                </c:pt>
                <c:pt idx="118">
                  <c:v>0.71094950262500389</c:v>
                </c:pt>
                <c:pt idx="119">
                  <c:v>0.72111517802286307</c:v>
                </c:pt>
                <c:pt idx="120">
                  <c:v>0.7310585786300049</c:v>
                </c:pt>
                <c:pt idx="121">
                  <c:v>0.740774899182154</c:v>
                </c:pt>
                <c:pt idx="122">
                  <c:v>0.75026010559511769</c:v>
                </c:pt>
                <c:pt idx="123">
                  <c:v>0.75951091694911099</c:v>
                </c:pt>
                <c:pt idx="124">
                  <c:v>0.76852478349901754</c:v>
                </c:pt>
                <c:pt idx="125">
                  <c:v>0.77729986117469108</c:v>
                </c:pt>
                <c:pt idx="126">
                  <c:v>0.78583498304255861</c:v>
                </c:pt>
                <c:pt idx="127">
                  <c:v>0.79412962819905275</c:v>
                </c:pt>
                <c:pt idx="128">
                  <c:v>0.80218388855858169</c:v>
                </c:pt>
                <c:pt idx="129">
                  <c:v>0.80999843398468707</c:v>
                </c:pt>
                <c:pt idx="130">
                  <c:v>0.81757447619364365</c:v>
                </c:pt>
                <c:pt idx="131">
                  <c:v>0.82491373183596017</c:v>
                </c:pt>
                <c:pt idx="132">
                  <c:v>0.83201838513392445</c:v>
                </c:pt>
                <c:pt idx="133">
                  <c:v>0.83889105042341472</c:v>
                </c:pt>
                <c:pt idx="134">
                  <c:v>0.84553473491646525</c:v>
                </c:pt>
                <c:pt idx="135">
                  <c:v>0.85195280196831058</c:v>
                </c:pt>
                <c:pt idx="136">
                  <c:v>0.85814893509951229</c:v>
                </c:pt>
                <c:pt idx="137">
                  <c:v>0.86412710299090578</c:v>
                </c:pt>
                <c:pt idx="138">
                  <c:v>0.86989152563700212</c:v>
                </c:pt>
                <c:pt idx="139">
                  <c:v>0.87544664181258358</c:v>
                </c:pt>
                <c:pt idx="140">
                  <c:v>0.88079707797788231</c:v>
                </c:pt>
                <c:pt idx="141">
                  <c:v>0.88594761872020911</c:v>
                </c:pt>
                <c:pt idx="142">
                  <c:v>0.89090317880438707</c:v>
                </c:pt>
                <c:pt idx="143">
                  <c:v>0.89566877688099866</c:v>
                </c:pt>
                <c:pt idx="144">
                  <c:v>0.9002495108803148</c:v>
                </c:pt>
                <c:pt idx="145">
                  <c:v>0.90465053510089055</c:v>
                </c:pt>
                <c:pt idx="146">
                  <c:v>0.90887703898514383</c:v>
                </c:pt>
                <c:pt idx="147">
                  <c:v>0.91293422755972864</c:v>
                </c:pt>
                <c:pt idx="148">
                  <c:v>0.91682730350607766</c:v>
                </c:pt>
                <c:pt idx="149">
                  <c:v>0.92056145081602159</c:v>
                </c:pt>
                <c:pt idx="150">
                  <c:v>0.92414181997875655</c:v>
                </c:pt>
                <c:pt idx="151">
                  <c:v>0.92757351463848225</c:v>
                </c:pt>
                <c:pt idx="152">
                  <c:v>0.93086157965665328</c:v>
                </c:pt>
                <c:pt idx="153">
                  <c:v>0.93401099050878122</c:v>
                </c:pt>
                <c:pt idx="154">
                  <c:v>0.9370266439430035</c:v>
                </c:pt>
                <c:pt idx="155">
                  <c:v>0.93991334982599239</c:v>
                </c:pt>
                <c:pt idx="156">
                  <c:v>0.94267582410113127</c:v>
                </c:pt>
                <c:pt idx="157">
                  <c:v>0.94531868278405917</c:v>
                </c:pt>
                <c:pt idx="158">
                  <c:v>0.94784643692158232</c:v>
                </c:pt>
                <c:pt idx="159">
                  <c:v>0.95026348844144337</c:v>
                </c:pt>
                <c:pt idx="160">
                  <c:v>0.95257412682243336</c:v>
                </c:pt>
                <c:pt idx="161">
                  <c:v>0.95478252651671247</c:v>
                </c:pt>
                <c:pt idx="162">
                  <c:v>0.95689274505891386</c:v>
                </c:pt>
                <c:pt idx="163">
                  <c:v>0.95890872179953501</c:v>
                </c:pt>
                <c:pt idx="164">
                  <c:v>0.96083427720323566</c:v>
                </c:pt>
                <c:pt idx="165">
                  <c:v>0.96267311265587063</c:v>
                </c:pt>
                <c:pt idx="166">
                  <c:v>0.96442881072736386</c:v>
                </c:pt>
                <c:pt idx="167">
                  <c:v>0.96610483584082185</c:v>
                </c:pt>
                <c:pt idx="168">
                  <c:v>0.96770453530154943</c:v>
                </c:pt>
                <c:pt idx="169">
                  <c:v>0.96923114064285198</c:v>
                </c:pt>
                <c:pt idx="170">
                  <c:v>0.97068776924864364</c:v>
                </c:pt>
                <c:pt idx="171">
                  <c:v>0.97207742621592708</c:v>
                </c:pt>
                <c:pt idx="172">
                  <c:v>0.97340300642313404</c:v>
                </c:pt>
                <c:pt idx="173">
                  <c:v>0.97466729677312836</c:v>
                </c:pt>
                <c:pt idx="174">
                  <c:v>0.9758729785823308</c:v>
                </c:pt>
                <c:pt idx="175">
                  <c:v>0.97702263008997436</c:v>
                </c:pt>
                <c:pt idx="176">
                  <c:v>0.97811872906386943</c:v>
                </c:pt>
                <c:pt idx="177">
                  <c:v>0.97916365548131956</c:v>
                </c:pt>
                <c:pt idx="178">
                  <c:v>0.98015969426592253</c:v>
                </c:pt>
                <c:pt idx="179">
                  <c:v>0.9811090380629609</c:v>
                </c:pt>
                <c:pt idx="180">
                  <c:v>0.98201379003790845</c:v>
                </c:pt>
                <c:pt idx="181">
                  <c:v>0.98287596668427235</c:v>
                </c:pt>
                <c:pt idx="182">
                  <c:v>0.9836975006285591</c:v>
                </c:pt>
                <c:pt idx="183">
                  <c:v>0.98448024342159113</c:v>
                </c:pt>
                <c:pt idx="184">
                  <c:v>0.98522596830672693</c:v>
                </c:pt>
                <c:pt idx="185">
                  <c:v>0.9859363729567544</c:v>
                </c:pt>
                <c:pt idx="186">
                  <c:v>0.98661308217233512</c:v>
                </c:pt>
                <c:pt idx="187">
                  <c:v>0.98725765053588843</c:v>
                </c:pt>
                <c:pt idx="188">
                  <c:v>0.98787156501572571</c:v>
                </c:pt>
                <c:pt idx="189">
                  <c:v>0.98845624751607775</c:v>
                </c:pt>
                <c:pt idx="190">
                  <c:v>0.98901305736940681</c:v>
                </c:pt>
                <c:pt idx="191">
                  <c:v>0.98954329376808181</c:v>
                </c:pt>
                <c:pt idx="192">
                  <c:v>0.99004819813309575</c:v>
                </c:pt>
                <c:pt idx="193">
                  <c:v>0.99052895641805383</c:v>
                </c:pt>
                <c:pt idx="194">
                  <c:v>0.99098670134715205</c:v>
                </c:pt>
                <c:pt idx="195">
                  <c:v>0.99142251458628805</c:v>
                </c:pt>
                <c:pt idx="196">
                  <c:v>0.99183742884684012</c:v>
                </c:pt>
                <c:pt idx="197">
                  <c:v>0.9922324299219849</c:v>
                </c:pt>
                <c:pt idx="198">
                  <c:v>0.99260845865571812</c:v>
                </c:pt>
                <c:pt idx="199">
                  <c:v>0.99296641284500486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922D-4FA4-8B64-CB5CC0434AD4}"/>
            </c:ext>
          </c:extLst>
        </c:ser>
        <c:ser>
          <c:idx val="1"/>
          <c:order val="1"/>
          <c:tx>
            <c:v>导数</c:v>
          </c:tx>
          <c:spPr>
            <a:ln w="9525" cap="rnd">
              <a:solidFill>
                <a:schemeClr val="accent2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xVal>
            <c:numRef>
              <c:f>Sheet1!$B$1:$B$200</c:f>
              <c:numCache>
                <c:formatCode>General</c:formatCode>
                <c:ptCount val="200"/>
                <c:pt idx="0">
                  <c:v>-5</c:v>
                </c:pt>
                <c:pt idx="1">
                  <c:v>-4.95</c:v>
                </c:pt>
                <c:pt idx="2">
                  <c:v>-4.9000000000000004</c:v>
                </c:pt>
                <c:pt idx="3">
                  <c:v>-4.8499999999999996</c:v>
                </c:pt>
                <c:pt idx="4">
                  <c:v>-4.8</c:v>
                </c:pt>
                <c:pt idx="5">
                  <c:v>-4.75</c:v>
                </c:pt>
                <c:pt idx="6">
                  <c:v>-4.7</c:v>
                </c:pt>
                <c:pt idx="7">
                  <c:v>-4.6500000000000004</c:v>
                </c:pt>
                <c:pt idx="8">
                  <c:v>-4.5999999999999996</c:v>
                </c:pt>
                <c:pt idx="9">
                  <c:v>-4.55</c:v>
                </c:pt>
                <c:pt idx="10">
                  <c:v>-4.5</c:v>
                </c:pt>
                <c:pt idx="11">
                  <c:v>-4.45</c:v>
                </c:pt>
                <c:pt idx="12">
                  <c:v>-4.4000000000000004</c:v>
                </c:pt>
                <c:pt idx="13">
                  <c:v>-4.3499999999999996</c:v>
                </c:pt>
                <c:pt idx="14">
                  <c:v>-4.3</c:v>
                </c:pt>
                <c:pt idx="15">
                  <c:v>-4.25</c:v>
                </c:pt>
                <c:pt idx="16">
                  <c:v>-4.2</c:v>
                </c:pt>
                <c:pt idx="17">
                  <c:v>-4.1500000000000004</c:v>
                </c:pt>
                <c:pt idx="18">
                  <c:v>-4.0999999999999996</c:v>
                </c:pt>
                <c:pt idx="19">
                  <c:v>-4.05</c:v>
                </c:pt>
                <c:pt idx="20">
                  <c:v>-4</c:v>
                </c:pt>
                <c:pt idx="21">
                  <c:v>-3.95</c:v>
                </c:pt>
                <c:pt idx="22">
                  <c:v>-3.9</c:v>
                </c:pt>
                <c:pt idx="23">
                  <c:v>-3.85</c:v>
                </c:pt>
                <c:pt idx="24">
                  <c:v>-3.8</c:v>
                </c:pt>
                <c:pt idx="25">
                  <c:v>-3.75</c:v>
                </c:pt>
                <c:pt idx="26">
                  <c:v>-3.7</c:v>
                </c:pt>
                <c:pt idx="27">
                  <c:v>-3.65</c:v>
                </c:pt>
                <c:pt idx="28">
                  <c:v>-3.6</c:v>
                </c:pt>
                <c:pt idx="29">
                  <c:v>-3.55</c:v>
                </c:pt>
                <c:pt idx="30">
                  <c:v>-3.5</c:v>
                </c:pt>
                <c:pt idx="31">
                  <c:v>-3.45</c:v>
                </c:pt>
                <c:pt idx="32">
                  <c:v>-3.4</c:v>
                </c:pt>
                <c:pt idx="33">
                  <c:v>-3.35</c:v>
                </c:pt>
                <c:pt idx="34">
                  <c:v>-3.3</c:v>
                </c:pt>
                <c:pt idx="35">
                  <c:v>-3.25</c:v>
                </c:pt>
                <c:pt idx="36">
                  <c:v>-3.2</c:v>
                </c:pt>
                <c:pt idx="37">
                  <c:v>-3.15</c:v>
                </c:pt>
                <c:pt idx="38">
                  <c:v>-3.1</c:v>
                </c:pt>
                <c:pt idx="39">
                  <c:v>-3.05</c:v>
                </c:pt>
                <c:pt idx="40">
                  <c:v>-3</c:v>
                </c:pt>
                <c:pt idx="41">
                  <c:v>-2.95</c:v>
                </c:pt>
                <c:pt idx="42">
                  <c:v>-2.9</c:v>
                </c:pt>
                <c:pt idx="43">
                  <c:v>-2.85</c:v>
                </c:pt>
                <c:pt idx="44">
                  <c:v>-2.8</c:v>
                </c:pt>
                <c:pt idx="45">
                  <c:v>-2.75</c:v>
                </c:pt>
                <c:pt idx="46">
                  <c:v>-2.7</c:v>
                </c:pt>
                <c:pt idx="47">
                  <c:v>-2.65</c:v>
                </c:pt>
                <c:pt idx="48">
                  <c:v>-2.6</c:v>
                </c:pt>
                <c:pt idx="49">
                  <c:v>-2.5499999999999998</c:v>
                </c:pt>
                <c:pt idx="50">
                  <c:v>-2.5</c:v>
                </c:pt>
                <c:pt idx="51">
                  <c:v>-2.4500000000000002</c:v>
                </c:pt>
                <c:pt idx="52">
                  <c:v>-2.4</c:v>
                </c:pt>
                <c:pt idx="53">
                  <c:v>-2.35</c:v>
                </c:pt>
                <c:pt idx="54">
                  <c:v>-2.2999999999999998</c:v>
                </c:pt>
                <c:pt idx="55">
                  <c:v>-2.25</c:v>
                </c:pt>
                <c:pt idx="56">
                  <c:v>-2.2000000000000002</c:v>
                </c:pt>
                <c:pt idx="57">
                  <c:v>-2.15</c:v>
                </c:pt>
                <c:pt idx="58">
                  <c:v>-2.1</c:v>
                </c:pt>
                <c:pt idx="59">
                  <c:v>-2.0499999999999998</c:v>
                </c:pt>
                <c:pt idx="60">
                  <c:v>-2</c:v>
                </c:pt>
                <c:pt idx="61">
                  <c:v>-1.95</c:v>
                </c:pt>
                <c:pt idx="62">
                  <c:v>-1.9</c:v>
                </c:pt>
                <c:pt idx="63">
                  <c:v>-1.85</c:v>
                </c:pt>
                <c:pt idx="64">
                  <c:v>-1.8</c:v>
                </c:pt>
                <c:pt idx="65">
                  <c:v>-1.75</c:v>
                </c:pt>
                <c:pt idx="66">
                  <c:v>-1.7</c:v>
                </c:pt>
                <c:pt idx="67">
                  <c:v>-1.65</c:v>
                </c:pt>
                <c:pt idx="68">
                  <c:v>-1.6</c:v>
                </c:pt>
                <c:pt idx="69">
                  <c:v>-1.55</c:v>
                </c:pt>
                <c:pt idx="70">
                  <c:v>-1.5</c:v>
                </c:pt>
                <c:pt idx="71">
                  <c:v>-1.45</c:v>
                </c:pt>
                <c:pt idx="72">
                  <c:v>-1.4</c:v>
                </c:pt>
                <c:pt idx="73">
                  <c:v>-1.35</c:v>
                </c:pt>
                <c:pt idx="74">
                  <c:v>-1.3</c:v>
                </c:pt>
                <c:pt idx="75">
                  <c:v>-1.25</c:v>
                </c:pt>
                <c:pt idx="76">
                  <c:v>-1.2</c:v>
                </c:pt>
                <c:pt idx="77">
                  <c:v>-1.1499999999999999</c:v>
                </c:pt>
                <c:pt idx="78">
                  <c:v>-1.1000000000000001</c:v>
                </c:pt>
                <c:pt idx="79">
                  <c:v>-1.05</c:v>
                </c:pt>
                <c:pt idx="80">
                  <c:v>-1</c:v>
                </c:pt>
                <c:pt idx="81">
                  <c:v>-0.95</c:v>
                </c:pt>
                <c:pt idx="82">
                  <c:v>-0.9</c:v>
                </c:pt>
                <c:pt idx="83">
                  <c:v>-0.85</c:v>
                </c:pt>
                <c:pt idx="84">
                  <c:v>-0.8</c:v>
                </c:pt>
                <c:pt idx="85">
                  <c:v>-0.75</c:v>
                </c:pt>
                <c:pt idx="86">
                  <c:v>-0.7</c:v>
                </c:pt>
                <c:pt idx="87">
                  <c:v>-0.65</c:v>
                </c:pt>
                <c:pt idx="88">
                  <c:v>-0.6</c:v>
                </c:pt>
                <c:pt idx="89">
                  <c:v>-0.55000000000000004</c:v>
                </c:pt>
                <c:pt idx="90">
                  <c:v>-0.5</c:v>
                </c:pt>
                <c:pt idx="91">
                  <c:v>-0.45</c:v>
                </c:pt>
                <c:pt idx="92">
                  <c:v>-0.4</c:v>
                </c:pt>
                <c:pt idx="93">
                  <c:v>-0.35</c:v>
                </c:pt>
                <c:pt idx="94">
                  <c:v>-0.3</c:v>
                </c:pt>
                <c:pt idx="95">
                  <c:v>-0.25</c:v>
                </c:pt>
                <c:pt idx="96">
                  <c:v>-0.2</c:v>
                </c:pt>
                <c:pt idx="97">
                  <c:v>-0.15</c:v>
                </c:pt>
                <c:pt idx="98">
                  <c:v>-0.1</c:v>
                </c:pt>
                <c:pt idx="99">
                  <c:v>-0.05</c:v>
                </c:pt>
                <c:pt idx="100">
                  <c:v>0</c:v>
                </c:pt>
                <c:pt idx="101">
                  <c:v>0.05</c:v>
                </c:pt>
                <c:pt idx="102">
                  <c:v>0.1</c:v>
                </c:pt>
                <c:pt idx="103">
                  <c:v>0.15</c:v>
                </c:pt>
                <c:pt idx="104">
                  <c:v>0.2</c:v>
                </c:pt>
                <c:pt idx="105">
                  <c:v>0.25</c:v>
                </c:pt>
                <c:pt idx="106">
                  <c:v>0.3</c:v>
                </c:pt>
                <c:pt idx="107">
                  <c:v>0.35</c:v>
                </c:pt>
                <c:pt idx="108">
                  <c:v>0.4</c:v>
                </c:pt>
                <c:pt idx="109">
                  <c:v>0.45</c:v>
                </c:pt>
                <c:pt idx="110">
                  <c:v>0.5</c:v>
                </c:pt>
                <c:pt idx="111">
                  <c:v>0.55000000000000004</c:v>
                </c:pt>
                <c:pt idx="112">
                  <c:v>0.6</c:v>
                </c:pt>
                <c:pt idx="113">
                  <c:v>0.65</c:v>
                </c:pt>
                <c:pt idx="114">
                  <c:v>0.7</c:v>
                </c:pt>
                <c:pt idx="115">
                  <c:v>0.75</c:v>
                </c:pt>
                <c:pt idx="116">
                  <c:v>0.8</c:v>
                </c:pt>
                <c:pt idx="117">
                  <c:v>0.85</c:v>
                </c:pt>
                <c:pt idx="118">
                  <c:v>0.9</c:v>
                </c:pt>
                <c:pt idx="119">
                  <c:v>0.95</c:v>
                </c:pt>
                <c:pt idx="120">
                  <c:v>1</c:v>
                </c:pt>
                <c:pt idx="121">
                  <c:v>1.05</c:v>
                </c:pt>
                <c:pt idx="122">
                  <c:v>1.1000000000000001</c:v>
                </c:pt>
                <c:pt idx="123">
                  <c:v>1.1499999999999999</c:v>
                </c:pt>
                <c:pt idx="124">
                  <c:v>1.2</c:v>
                </c:pt>
                <c:pt idx="125">
                  <c:v>1.25</c:v>
                </c:pt>
                <c:pt idx="126">
                  <c:v>1.3</c:v>
                </c:pt>
                <c:pt idx="127">
                  <c:v>1.35</c:v>
                </c:pt>
                <c:pt idx="128">
                  <c:v>1.4</c:v>
                </c:pt>
                <c:pt idx="129">
                  <c:v>1.45</c:v>
                </c:pt>
                <c:pt idx="130">
                  <c:v>1.5</c:v>
                </c:pt>
                <c:pt idx="131">
                  <c:v>1.55</c:v>
                </c:pt>
                <c:pt idx="132">
                  <c:v>1.6</c:v>
                </c:pt>
                <c:pt idx="133">
                  <c:v>1.65</c:v>
                </c:pt>
                <c:pt idx="134">
                  <c:v>1.7</c:v>
                </c:pt>
                <c:pt idx="135">
                  <c:v>1.75</c:v>
                </c:pt>
                <c:pt idx="136">
                  <c:v>1.8</c:v>
                </c:pt>
                <c:pt idx="137">
                  <c:v>1.85</c:v>
                </c:pt>
                <c:pt idx="138">
                  <c:v>1.9</c:v>
                </c:pt>
                <c:pt idx="139">
                  <c:v>1.95</c:v>
                </c:pt>
                <c:pt idx="140">
                  <c:v>2</c:v>
                </c:pt>
                <c:pt idx="141">
                  <c:v>2.0499999999999998</c:v>
                </c:pt>
                <c:pt idx="142">
                  <c:v>2.1</c:v>
                </c:pt>
                <c:pt idx="143">
                  <c:v>2.15</c:v>
                </c:pt>
                <c:pt idx="144">
                  <c:v>2.2000000000000002</c:v>
                </c:pt>
                <c:pt idx="145">
                  <c:v>2.25</c:v>
                </c:pt>
                <c:pt idx="146">
                  <c:v>2.2999999999999998</c:v>
                </c:pt>
                <c:pt idx="147">
                  <c:v>2.35</c:v>
                </c:pt>
                <c:pt idx="148">
                  <c:v>2.4</c:v>
                </c:pt>
                <c:pt idx="149">
                  <c:v>2.4500000000000002</c:v>
                </c:pt>
                <c:pt idx="150">
                  <c:v>2.5</c:v>
                </c:pt>
                <c:pt idx="151">
                  <c:v>2.5499999999999998</c:v>
                </c:pt>
                <c:pt idx="152">
                  <c:v>2.6</c:v>
                </c:pt>
                <c:pt idx="153">
                  <c:v>2.65</c:v>
                </c:pt>
                <c:pt idx="154">
                  <c:v>2.7</c:v>
                </c:pt>
                <c:pt idx="155">
                  <c:v>2.75</c:v>
                </c:pt>
                <c:pt idx="156">
                  <c:v>2.8</c:v>
                </c:pt>
                <c:pt idx="157">
                  <c:v>2.85</c:v>
                </c:pt>
                <c:pt idx="158">
                  <c:v>2.9</c:v>
                </c:pt>
                <c:pt idx="159">
                  <c:v>2.95</c:v>
                </c:pt>
                <c:pt idx="160">
                  <c:v>3</c:v>
                </c:pt>
                <c:pt idx="161">
                  <c:v>3.05</c:v>
                </c:pt>
                <c:pt idx="162">
                  <c:v>3.1</c:v>
                </c:pt>
                <c:pt idx="163">
                  <c:v>3.15</c:v>
                </c:pt>
                <c:pt idx="164">
                  <c:v>3.2</c:v>
                </c:pt>
                <c:pt idx="165">
                  <c:v>3.25</c:v>
                </c:pt>
                <c:pt idx="166">
                  <c:v>3.3</c:v>
                </c:pt>
                <c:pt idx="167">
                  <c:v>3.35</c:v>
                </c:pt>
                <c:pt idx="168">
                  <c:v>3.4</c:v>
                </c:pt>
                <c:pt idx="169">
                  <c:v>3.45</c:v>
                </c:pt>
                <c:pt idx="170">
                  <c:v>3.5</c:v>
                </c:pt>
                <c:pt idx="171">
                  <c:v>3.55</c:v>
                </c:pt>
                <c:pt idx="172">
                  <c:v>3.6</c:v>
                </c:pt>
                <c:pt idx="173">
                  <c:v>3.65</c:v>
                </c:pt>
                <c:pt idx="174">
                  <c:v>3.7</c:v>
                </c:pt>
                <c:pt idx="175">
                  <c:v>3.75</c:v>
                </c:pt>
                <c:pt idx="176">
                  <c:v>3.8</c:v>
                </c:pt>
                <c:pt idx="177">
                  <c:v>3.85</c:v>
                </c:pt>
                <c:pt idx="178">
                  <c:v>3.9</c:v>
                </c:pt>
                <c:pt idx="179">
                  <c:v>3.95</c:v>
                </c:pt>
                <c:pt idx="180">
                  <c:v>4</c:v>
                </c:pt>
                <c:pt idx="181">
                  <c:v>4.05</c:v>
                </c:pt>
                <c:pt idx="182">
                  <c:v>4.0999999999999996</c:v>
                </c:pt>
                <c:pt idx="183">
                  <c:v>4.1500000000000004</c:v>
                </c:pt>
                <c:pt idx="184">
                  <c:v>4.2</c:v>
                </c:pt>
                <c:pt idx="185">
                  <c:v>4.25</c:v>
                </c:pt>
                <c:pt idx="186">
                  <c:v>4.3</c:v>
                </c:pt>
                <c:pt idx="187">
                  <c:v>4.3499999999999996</c:v>
                </c:pt>
                <c:pt idx="188">
                  <c:v>4.4000000000000004</c:v>
                </c:pt>
                <c:pt idx="189">
                  <c:v>4.45</c:v>
                </c:pt>
                <c:pt idx="190">
                  <c:v>4.5</c:v>
                </c:pt>
                <c:pt idx="191">
                  <c:v>4.55</c:v>
                </c:pt>
                <c:pt idx="192">
                  <c:v>4.5999999999999996</c:v>
                </c:pt>
                <c:pt idx="193">
                  <c:v>4.6500000000000004</c:v>
                </c:pt>
                <c:pt idx="194">
                  <c:v>4.7</c:v>
                </c:pt>
                <c:pt idx="195">
                  <c:v>4.75</c:v>
                </c:pt>
                <c:pt idx="196">
                  <c:v>4.8</c:v>
                </c:pt>
                <c:pt idx="197">
                  <c:v>4.8499999999999996</c:v>
                </c:pt>
                <c:pt idx="198">
                  <c:v>4.9000000000000004</c:v>
                </c:pt>
                <c:pt idx="199">
                  <c:v>4.95</c:v>
                </c:pt>
              </c:numCache>
            </c:numRef>
          </c:xVal>
          <c:yVal>
            <c:numRef>
              <c:f>Sheet1!$D$1:$D$200</c:f>
              <c:numCache>
                <c:formatCode>General</c:formatCode>
                <c:ptCount val="200"/>
                <c:pt idx="0">
                  <c:v>6.6480566707901546E-3</c:v>
                </c:pt>
                <c:pt idx="1">
                  <c:v>6.9841158067282484E-3</c:v>
                </c:pt>
                <c:pt idx="2">
                  <c:v>7.3369064608377419E-3</c:v>
                </c:pt>
                <c:pt idx="3">
                  <c:v>7.7072349330981312E-3</c:v>
                </c:pt>
                <c:pt idx="4">
                  <c:v>8.0959435853294997E-3</c:v>
                </c:pt>
                <c:pt idx="5">
                  <c:v>8.5039121576895426E-3</c:v>
                </c:pt>
                <c:pt idx="6">
                  <c:v>8.9320591002423934E-3</c:v>
                </c:pt>
                <c:pt idx="7">
                  <c:v>9.3813429154149842E-3</c:v>
                </c:pt>
                <c:pt idx="8">
                  <c:v>9.8527635065062055E-3</c:v>
                </c:pt>
                <c:pt idx="9">
                  <c:v>1.0347363526697436E-2</c:v>
                </c:pt>
                <c:pt idx="10">
                  <c:v>1.0866229722225236E-2</c:v>
                </c:pt>
                <c:pt idx="11">
                  <c:v>1.1410494262512226E-2</c:v>
                </c:pt>
                <c:pt idx="12">
                  <c:v>1.1981336049106469E-2</c:v>
                </c:pt>
                <c:pt idx="13">
                  <c:v>1.2579981994246063E-2</c:v>
                </c:pt>
                <c:pt idx="14">
                  <c:v>1.320770825874013E-2</c:v>
                </c:pt>
                <c:pt idx="15">
                  <c:v>1.3865841437633968E-2</c:v>
                </c:pt>
                <c:pt idx="16">
                  <c:v>1.4555759680799221E-2</c:v>
                </c:pt>
                <c:pt idx="17">
                  <c:v>1.5278893734155819E-2</c:v>
                </c:pt>
                <c:pt idx="18">
                  <c:v>1.6036727885685113E-2</c:v>
                </c:pt>
                <c:pt idx="19">
                  <c:v>1.6830800798729586E-2</c:v>
                </c:pt>
                <c:pt idx="20">
                  <c:v>1.7662706213291118E-2</c:v>
                </c:pt>
                <c:pt idx="21">
                  <c:v>1.8534093494132393E-2</c:v>
                </c:pt>
                <c:pt idx="22">
                  <c:v>1.9446668002455838E-2</c:v>
                </c:pt>
                <c:pt idx="23">
                  <c:v>2.0402191265779277E-2</c:v>
                </c:pt>
                <c:pt idx="24">
                  <c:v>2.140248091835013E-2</c:v>
                </c:pt>
                <c:pt idx="25">
                  <c:v>2.2449410382043462E-2</c:v>
                </c:pt>
                <c:pt idx="26">
                  <c:v>2.3544908255180529E-2</c:v>
                </c:pt>
                <c:pt idx="27">
                  <c:v>2.4690957374090973E-2</c:v>
                </c:pt>
                <c:pt idx="28">
                  <c:v>2.5889593509538011E-2</c:v>
                </c:pt>
                <c:pt idx="29">
                  <c:v>2.7142903657346024E-2</c:v>
                </c:pt>
                <c:pt idx="30">
                  <c:v>2.8453023879735563E-2</c:v>
                </c:pt>
                <c:pt idx="31">
                  <c:v>2.9822136651008052E-2</c:v>
                </c:pt>
                <c:pt idx="32">
                  <c:v>3.1252467658361649E-2</c:v>
                </c:pt>
                <c:pt idx="33">
                  <c:v>3.2746282005800507E-2</c:v>
                </c:pt>
                <c:pt idx="34">
                  <c:v>3.4305879766366468E-2</c:v>
                </c:pt>
                <c:pt idx="35">
                  <c:v>3.5933590825328127E-2</c:v>
                </c:pt>
                <c:pt idx="36">
                  <c:v>3.7631768954571369E-2</c:v>
                </c:pt>
                <c:pt idx="37">
                  <c:v>3.9402785056317009E-2</c:v>
                </c:pt>
                <c:pt idx="38">
                  <c:v>4.1249019512530329E-2</c:v>
                </c:pt>
                <c:pt idx="39">
                  <c:v>4.3172853575075686E-2</c:v>
                </c:pt>
                <c:pt idx="40">
                  <c:v>4.517665973091213E-2</c:v>
                </c:pt>
                <c:pt idx="41">
                  <c:v>4.726279097654227E-2</c:v>
                </c:pt>
                <c:pt idx="42">
                  <c:v>4.9433568936643239E-2</c:v>
                </c:pt>
                <c:pt idx="43">
                  <c:v>5.1691270763470416E-2</c:v>
                </c:pt>
                <c:pt idx="44">
                  <c:v>5.4038114756384308E-2</c:v>
                </c:pt>
                <c:pt idx="45">
                  <c:v>5.6476244644874059E-2</c:v>
                </c:pt>
                <c:pt idx="46">
                  <c:v>5.9007712483915224E-2</c:v>
                </c:pt>
                <c:pt idx="47">
                  <c:v>6.1634460117586623E-2</c:v>
                </c:pt>
                <c:pt idx="48">
                  <c:v>6.4358299175773501E-2</c:v>
                </c:pt>
                <c:pt idx="49">
                  <c:v>6.7180889579695591E-2</c:v>
                </c:pt>
                <c:pt idx="50">
                  <c:v>7.0103716545108163E-2</c:v>
                </c:pt>
                <c:pt idx="51">
                  <c:v>7.3128066087523008E-2</c:v>
                </c:pt>
                <c:pt idx="52">
                  <c:v>7.6254999051852249E-2</c:v>
                </c:pt>
                <c:pt idx="53">
                  <c:v>7.9485323709650155E-2</c:v>
                </c:pt>
                <c:pt idx="54">
                  <c:v>8.2819566990741167E-2</c:v>
                </c:pt>
                <c:pt idx="55">
                  <c:v>8.6257944442562975E-2</c:v>
                </c:pt>
                <c:pt idx="56">
                  <c:v>8.9800329040068724E-2</c:v>
                </c:pt>
                <c:pt idx="57">
                  <c:v>9.3446219001494468E-2</c:v>
                </c:pt>
                <c:pt idx="58">
                  <c:v>9.7194704800625378E-2</c:v>
                </c:pt>
                <c:pt idx="59">
                  <c:v>0.10104443560420009</c:v>
                </c:pt>
                <c:pt idx="60">
                  <c:v>0.10499358540350652</c:v>
                </c:pt>
                <c:pt idx="61">
                  <c:v>0.1090398191516536</c:v>
                </c:pt>
                <c:pt idx="62">
                  <c:v>0.113180259261931</c:v>
                </c:pt>
                <c:pt idx="63">
                  <c:v>0.11741145286745033</c:v>
                </c:pt>
                <c:pt idx="64">
                  <c:v>0.12172934028708539</c:v>
                </c:pt>
                <c:pt idx="65">
                  <c:v>0.12612922518665518</c:v>
                </c:pt>
                <c:pt idx="66">
                  <c:v>0.13060574696620805</c:v>
                </c:pt>
                <c:pt idx="67">
                  <c:v>0.13515285594291454</c:v>
                </c:pt>
                <c:pt idx="68">
                  <c:v>0.13976379193306099</c:v>
                </c:pt>
                <c:pt idx="69">
                  <c:v>0.14443106686442975</c:v>
                </c:pt>
                <c:pt idx="70">
                  <c:v>0.14914645207033286</c:v>
                </c:pt>
                <c:pt idx="71">
                  <c:v>0.15390097092704166</c:v>
                </c:pt>
                <c:pt idx="72">
                  <c:v>0.15868489749561465</c:v>
                </c:pt>
                <c:pt idx="73">
                  <c:v>0.16348776181548705</c:v>
                </c:pt>
                <c:pt idx="74">
                  <c:v>0.16829836246906021</c:v>
                </c:pt>
                <c:pt idx="75">
                  <c:v>0.17310478699249701</c:v>
                </c:pt>
                <c:pt idx="76">
                  <c:v>0.17789444064680571</c:v>
                </c:pt>
                <c:pt idx="77">
                  <c:v>0.18265408398423161</c:v>
                </c:pt>
                <c:pt idx="78">
                  <c:v>0.18736987954752055</c:v>
                </c:pt>
                <c:pt idx="79">
                  <c:v>0.19202744792382356</c:v>
                </c:pt>
                <c:pt idx="80">
                  <c:v>0.19661193324148185</c:v>
                </c:pt>
                <c:pt idx="81">
                  <c:v>0.20110807804791755</c:v>
                </c:pt>
                <c:pt idx="82">
                  <c:v>0.20550030734226343</c:v>
                </c:pt>
                <c:pt idx="83">
                  <c:v>0.20977282135982506</c:v>
                </c:pt>
                <c:pt idx="84">
                  <c:v>0.21390969652029443</c:v>
                </c:pt>
                <c:pt idx="85">
                  <c:v>0.21789499376181401</c:v>
                </c:pt>
                <c:pt idx="86">
                  <c:v>0.22171287329310907</c:v>
                </c:pt>
                <c:pt idx="87">
                  <c:v>0.22534771461105382</c:v>
                </c:pt>
                <c:pt idx="88">
                  <c:v>0.22878424045665727</c:v>
                </c:pt>
                <c:pt idx="89">
                  <c:v>0.23200764322418327</c:v>
                </c:pt>
                <c:pt idx="90">
                  <c:v>0.23500371220159449</c:v>
                </c:pt>
                <c:pt idx="91">
                  <c:v>0.23775895991112939</c:v>
                </c:pt>
                <c:pt idx="92">
                  <c:v>0.24026074574152917</c:v>
                </c:pt>
                <c:pt idx="93">
                  <c:v>0.24249739502250009</c:v>
                </c:pt>
                <c:pt idx="94">
                  <c:v>0.24445831169074586</c:v>
                </c:pt>
                <c:pt idx="95">
                  <c:v>0.24613408273759835</c:v>
                </c:pt>
                <c:pt idx="96">
                  <c:v>0.24751657271186001</c:v>
                </c:pt>
                <c:pt idx="97">
                  <c:v>0.24859900667754301</c:v>
                </c:pt>
                <c:pt idx="98">
                  <c:v>0.249376040192892</c:v>
                </c:pt>
                <c:pt idx="99">
                  <c:v>0.24984381508111636</c:v>
                </c:pt>
                <c:pt idx="100">
                  <c:v>0.25</c:v>
                </c:pt>
                <c:pt idx="101">
                  <c:v>0.24984381508111644</c:v>
                </c:pt>
                <c:pt idx="102">
                  <c:v>0.24937604019289197</c:v>
                </c:pt>
                <c:pt idx="103">
                  <c:v>0.24859900667754301</c:v>
                </c:pt>
                <c:pt idx="104">
                  <c:v>0.24751657271185998</c:v>
                </c:pt>
                <c:pt idx="105">
                  <c:v>0.24613408273759832</c:v>
                </c:pt>
                <c:pt idx="106">
                  <c:v>0.24445831169074589</c:v>
                </c:pt>
                <c:pt idx="107">
                  <c:v>0.24249739502250012</c:v>
                </c:pt>
                <c:pt idx="108">
                  <c:v>0.24026074574152917</c:v>
                </c:pt>
                <c:pt idx="109">
                  <c:v>0.23775895991112933</c:v>
                </c:pt>
                <c:pt idx="110">
                  <c:v>0.23500371220159449</c:v>
                </c:pt>
                <c:pt idx="111">
                  <c:v>0.23200764322418321</c:v>
                </c:pt>
                <c:pt idx="112">
                  <c:v>0.22878424045665727</c:v>
                </c:pt>
                <c:pt idx="113">
                  <c:v>0.22534771461105385</c:v>
                </c:pt>
                <c:pt idx="114">
                  <c:v>0.2217128732931091</c:v>
                </c:pt>
                <c:pt idx="115">
                  <c:v>0.21789499376181398</c:v>
                </c:pt>
                <c:pt idx="116">
                  <c:v>0.21390969652029443</c:v>
                </c:pt>
                <c:pt idx="117">
                  <c:v>0.209772821359825</c:v>
                </c:pt>
                <c:pt idx="118">
                  <c:v>0.20550030734226341</c:v>
                </c:pt>
                <c:pt idx="119">
                  <c:v>0.20110807804791755</c:v>
                </c:pt>
                <c:pt idx="120">
                  <c:v>0.19661193324148188</c:v>
                </c:pt>
                <c:pt idx="121">
                  <c:v>0.19202744792382359</c:v>
                </c:pt>
                <c:pt idx="122">
                  <c:v>0.1873698795475206</c:v>
                </c:pt>
                <c:pt idx="123">
                  <c:v>0.18265408398423158</c:v>
                </c:pt>
                <c:pt idx="124">
                  <c:v>0.17789444064680571</c:v>
                </c:pt>
                <c:pt idx="125">
                  <c:v>0.17310478699249701</c:v>
                </c:pt>
                <c:pt idx="126">
                  <c:v>0.16829836246906024</c:v>
                </c:pt>
                <c:pt idx="127">
                  <c:v>0.16348776181548705</c:v>
                </c:pt>
                <c:pt idx="128">
                  <c:v>0.15868489749561465</c:v>
                </c:pt>
                <c:pt idx="129">
                  <c:v>0.15390097092704164</c:v>
                </c:pt>
                <c:pt idx="130">
                  <c:v>0.14914645207033284</c:v>
                </c:pt>
                <c:pt idx="131">
                  <c:v>0.14443106686442975</c:v>
                </c:pt>
                <c:pt idx="132">
                  <c:v>0.13976379193306096</c:v>
                </c:pt>
                <c:pt idx="133">
                  <c:v>0.13515285594291457</c:v>
                </c:pt>
                <c:pt idx="134">
                  <c:v>0.13060574696620805</c:v>
                </c:pt>
                <c:pt idx="135">
                  <c:v>0.12612922518665523</c:v>
                </c:pt>
                <c:pt idx="136">
                  <c:v>0.12172934028708539</c:v>
                </c:pt>
                <c:pt idx="137">
                  <c:v>0.11741145286745032</c:v>
                </c:pt>
                <c:pt idx="138">
                  <c:v>0.11318025926193098</c:v>
                </c:pt>
                <c:pt idx="139">
                  <c:v>0.10903981915165357</c:v>
                </c:pt>
                <c:pt idx="140">
                  <c:v>0.10499358540350651</c:v>
                </c:pt>
                <c:pt idx="141">
                  <c:v>0.10104443560420008</c:v>
                </c:pt>
                <c:pt idx="142">
                  <c:v>9.7194704800625406E-2</c:v>
                </c:pt>
                <c:pt idx="143">
                  <c:v>9.3446219001494468E-2</c:v>
                </c:pt>
                <c:pt idx="144">
                  <c:v>8.980032904006871E-2</c:v>
                </c:pt>
                <c:pt idx="145">
                  <c:v>8.6257944442562989E-2</c:v>
                </c:pt>
                <c:pt idx="146">
                  <c:v>8.2819566990741153E-2</c:v>
                </c:pt>
                <c:pt idx="147">
                  <c:v>7.9485323709650141E-2</c:v>
                </c:pt>
                <c:pt idx="148">
                  <c:v>7.6254999051852262E-2</c:v>
                </c:pt>
                <c:pt idx="149">
                  <c:v>7.3128066087523008E-2</c:v>
                </c:pt>
                <c:pt idx="150">
                  <c:v>7.0103716545108177E-2</c:v>
                </c:pt>
                <c:pt idx="151">
                  <c:v>6.7180889579695577E-2</c:v>
                </c:pt>
                <c:pt idx="152">
                  <c:v>6.4358299175773515E-2</c:v>
                </c:pt>
                <c:pt idx="153">
                  <c:v>6.1634460117586623E-2</c:v>
                </c:pt>
                <c:pt idx="154">
                  <c:v>5.9007712483915231E-2</c:v>
                </c:pt>
                <c:pt idx="155">
                  <c:v>5.6476244644874052E-2</c:v>
                </c:pt>
                <c:pt idx="156">
                  <c:v>5.4038114756384314E-2</c:v>
                </c:pt>
                <c:pt idx="157">
                  <c:v>5.1691270763470409E-2</c:v>
                </c:pt>
                <c:pt idx="158">
                  <c:v>4.9433568936643246E-2</c:v>
                </c:pt>
                <c:pt idx="159">
                  <c:v>4.7262790976542277E-2</c:v>
                </c:pt>
                <c:pt idx="160">
                  <c:v>4.5176659730912144E-2</c:v>
                </c:pt>
                <c:pt idx="161">
                  <c:v>4.3172853575075679E-2</c:v>
                </c:pt>
                <c:pt idx="162">
                  <c:v>4.1249019512530322E-2</c:v>
                </c:pt>
                <c:pt idx="163">
                  <c:v>3.9402785056317009E-2</c:v>
                </c:pt>
                <c:pt idx="164">
                  <c:v>3.7631768954571369E-2</c:v>
                </c:pt>
                <c:pt idx="165">
                  <c:v>3.5933590825328134E-2</c:v>
                </c:pt>
                <c:pt idx="166">
                  <c:v>3.4305879766366482E-2</c:v>
                </c:pt>
                <c:pt idx="167">
                  <c:v>3.2746282005800514E-2</c:v>
                </c:pt>
                <c:pt idx="168">
                  <c:v>3.1252467658361642E-2</c:v>
                </c:pt>
                <c:pt idx="169">
                  <c:v>2.9822136651008052E-2</c:v>
                </c:pt>
                <c:pt idx="170">
                  <c:v>2.8453023879735556E-2</c:v>
                </c:pt>
                <c:pt idx="171">
                  <c:v>2.7142903657346024E-2</c:v>
                </c:pt>
                <c:pt idx="172">
                  <c:v>2.5889593509538008E-2</c:v>
                </c:pt>
                <c:pt idx="173">
                  <c:v>2.469095737409098E-2</c:v>
                </c:pt>
                <c:pt idx="174">
                  <c:v>2.3544908255180533E-2</c:v>
                </c:pt>
                <c:pt idx="175">
                  <c:v>2.2449410382043462E-2</c:v>
                </c:pt>
                <c:pt idx="176">
                  <c:v>2.140248091835013E-2</c:v>
                </c:pt>
                <c:pt idx="177">
                  <c:v>2.0402191265779281E-2</c:v>
                </c:pt>
                <c:pt idx="178">
                  <c:v>1.9446668002455841E-2</c:v>
                </c:pt>
                <c:pt idx="179">
                  <c:v>1.8534093494132386E-2</c:v>
                </c:pt>
                <c:pt idx="180">
                  <c:v>1.7662706213291114E-2</c:v>
                </c:pt>
                <c:pt idx="181">
                  <c:v>1.6830800798729586E-2</c:v>
                </c:pt>
                <c:pt idx="182">
                  <c:v>1.6036727885685113E-2</c:v>
                </c:pt>
                <c:pt idx="183">
                  <c:v>1.5278893734155821E-2</c:v>
                </c:pt>
                <c:pt idx="184">
                  <c:v>1.4555759680799217E-2</c:v>
                </c:pt>
                <c:pt idx="185">
                  <c:v>1.3865841437633968E-2</c:v>
                </c:pt>
                <c:pt idx="186">
                  <c:v>1.3207708258740129E-2</c:v>
                </c:pt>
                <c:pt idx="187">
                  <c:v>1.2579981994246061E-2</c:v>
                </c:pt>
                <c:pt idx="188">
                  <c:v>1.1981336049106468E-2</c:v>
                </c:pt>
                <c:pt idx="189">
                  <c:v>1.1410494262512226E-2</c:v>
                </c:pt>
                <c:pt idx="190">
                  <c:v>1.0866229722225234E-2</c:v>
                </c:pt>
                <c:pt idx="191">
                  <c:v>1.0347363526697436E-2</c:v>
                </c:pt>
                <c:pt idx="192">
                  <c:v>9.8527635065062073E-3</c:v>
                </c:pt>
                <c:pt idx="193">
                  <c:v>9.3813429154149825E-3</c:v>
                </c:pt>
                <c:pt idx="194">
                  <c:v>8.9320591002423934E-3</c:v>
                </c:pt>
                <c:pt idx="195">
                  <c:v>8.5039121576895443E-3</c:v>
                </c:pt>
                <c:pt idx="196">
                  <c:v>8.0959435853294997E-3</c:v>
                </c:pt>
                <c:pt idx="197">
                  <c:v>7.7072349330981277E-3</c:v>
                </c:pt>
                <c:pt idx="198">
                  <c:v>7.3369064608377419E-3</c:v>
                </c:pt>
                <c:pt idx="199">
                  <c:v>6.9841158067282458E-3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922D-4FA4-8B64-CB5CC0434AD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22430408"/>
        <c:axId val="622436968"/>
      </c:scatterChart>
      <c:valAx>
        <c:axId val="62243040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22436968"/>
        <c:crosses val="autoZero"/>
        <c:crossBetween val="midCat"/>
      </c:valAx>
      <c:valAx>
        <c:axId val="6224369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22430408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ReLU</a:t>
            </a:r>
            <a:r>
              <a:rPr lang="zh-CN" altLang="en-US"/>
              <a:t>函数及导数</a:t>
            </a:r>
            <a:endParaRPr lang="zh-CN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tx>
            <c:v>原函数</c:v>
          </c:tx>
          <c:spPr>
            <a:ln w="95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xVal>
            <c:numRef>
              <c:f>Sheet1!$B$1:$B$200</c:f>
              <c:numCache>
                <c:formatCode>General</c:formatCode>
                <c:ptCount val="200"/>
                <c:pt idx="0">
                  <c:v>-5</c:v>
                </c:pt>
                <c:pt idx="1">
                  <c:v>-4.95</c:v>
                </c:pt>
                <c:pt idx="2">
                  <c:v>-4.9000000000000004</c:v>
                </c:pt>
                <c:pt idx="3">
                  <c:v>-4.8499999999999996</c:v>
                </c:pt>
                <c:pt idx="4">
                  <c:v>-4.8</c:v>
                </c:pt>
                <c:pt idx="5">
                  <c:v>-4.75</c:v>
                </c:pt>
                <c:pt idx="6">
                  <c:v>-4.7</c:v>
                </c:pt>
                <c:pt idx="7">
                  <c:v>-4.6500000000000004</c:v>
                </c:pt>
                <c:pt idx="8">
                  <c:v>-4.5999999999999996</c:v>
                </c:pt>
                <c:pt idx="9">
                  <c:v>-4.55</c:v>
                </c:pt>
                <c:pt idx="10">
                  <c:v>-4.5</c:v>
                </c:pt>
                <c:pt idx="11">
                  <c:v>-4.45</c:v>
                </c:pt>
                <c:pt idx="12">
                  <c:v>-4.4000000000000004</c:v>
                </c:pt>
                <c:pt idx="13">
                  <c:v>-4.3499999999999996</c:v>
                </c:pt>
                <c:pt idx="14">
                  <c:v>-4.3</c:v>
                </c:pt>
                <c:pt idx="15">
                  <c:v>-4.25</c:v>
                </c:pt>
                <c:pt idx="16">
                  <c:v>-4.2</c:v>
                </c:pt>
                <c:pt idx="17">
                  <c:v>-4.1500000000000004</c:v>
                </c:pt>
                <c:pt idx="18">
                  <c:v>-4.0999999999999996</c:v>
                </c:pt>
                <c:pt idx="19">
                  <c:v>-4.05</c:v>
                </c:pt>
                <c:pt idx="20">
                  <c:v>-4</c:v>
                </c:pt>
                <c:pt idx="21">
                  <c:v>-3.95</c:v>
                </c:pt>
                <c:pt idx="22">
                  <c:v>-3.9</c:v>
                </c:pt>
                <c:pt idx="23">
                  <c:v>-3.85</c:v>
                </c:pt>
                <c:pt idx="24">
                  <c:v>-3.8</c:v>
                </c:pt>
                <c:pt idx="25">
                  <c:v>-3.75</c:v>
                </c:pt>
                <c:pt idx="26">
                  <c:v>-3.7</c:v>
                </c:pt>
                <c:pt idx="27">
                  <c:v>-3.65</c:v>
                </c:pt>
                <c:pt idx="28">
                  <c:v>-3.6</c:v>
                </c:pt>
                <c:pt idx="29">
                  <c:v>-3.55</c:v>
                </c:pt>
                <c:pt idx="30">
                  <c:v>-3.5</c:v>
                </c:pt>
                <c:pt idx="31">
                  <c:v>-3.45</c:v>
                </c:pt>
                <c:pt idx="32">
                  <c:v>-3.4</c:v>
                </c:pt>
                <c:pt idx="33">
                  <c:v>-3.35</c:v>
                </c:pt>
                <c:pt idx="34">
                  <c:v>-3.3</c:v>
                </c:pt>
                <c:pt idx="35">
                  <c:v>-3.25</c:v>
                </c:pt>
                <c:pt idx="36">
                  <c:v>-3.2</c:v>
                </c:pt>
                <c:pt idx="37">
                  <c:v>-3.15</c:v>
                </c:pt>
                <c:pt idx="38">
                  <c:v>-3.1</c:v>
                </c:pt>
                <c:pt idx="39">
                  <c:v>-3.05</c:v>
                </c:pt>
                <c:pt idx="40">
                  <c:v>-3</c:v>
                </c:pt>
                <c:pt idx="41">
                  <c:v>-2.95</c:v>
                </c:pt>
                <c:pt idx="42">
                  <c:v>-2.9</c:v>
                </c:pt>
                <c:pt idx="43">
                  <c:v>-2.85</c:v>
                </c:pt>
                <c:pt idx="44">
                  <c:v>-2.8</c:v>
                </c:pt>
                <c:pt idx="45">
                  <c:v>-2.75</c:v>
                </c:pt>
                <c:pt idx="46">
                  <c:v>-2.7</c:v>
                </c:pt>
                <c:pt idx="47">
                  <c:v>-2.65</c:v>
                </c:pt>
                <c:pt idx="48">
                  <c:v>-2.6</c:v>
                </c:pt>
                <c:pt idx="49">
                  <c:v>-2.5499999999999998</c:v>
                </c:pt>
                <c:pt idx="50">
                  <c:v>-2.5</c:v>
                </c:pt>
                <c:pt idx="51">
                  <c:v>-2.4500000000000002</c:v>
                </c:pt>
                <c:pt idx="52">
                  <c:v>-2.4</c:v>
                </c:pt>
                <c:pt idx="53">
                  <c:v>-2.35</c:v>
                </c:pt>
                <c:pt idx="54">
                  <c:v>-2.2999999999999998</c:v>
                </c:pt>
                <c:pt idx="55">
                  <c:v>-2.25</c:v>
                </c:pt>
                <c:pt idx="56">
                  <c:v>-2.2000000000000002</c:v>
                </c:pt>
                <c:pt idx="57">
                  <c:v>-2.15</c:v>
                </c:pt>
                <c:pt idx="58">
                  <c:v>-2.1</c:v>
                </c:pt>
                <c:pt idx="59">
                  <c:v>-2.0499999999999998</c:v>
                </c:pt>
                <c:pt idx="60">
                  <c:v>-2</c:v>
                </c:pt>
                <c:pt idx="61">
                  <c:v>-1.95</c:v>
                </c:pt>
                <c:pt idx="62">
                  <c:v>-1.9</c:v>
                </c:pt>
                <c:pt idx="63">
                  <c:v>-1.85</c:v>
                </c:pt>
                <c:pt idx="64">
                  <c:v>-1.8</c:v>
                </c:pt>
                <c:pt idx="65">
                  <c:v>-1.75</c:v>
                </c:pt>
                <c:pt idx="66">
                  <c:v>-1.7</c:v>
                </c:pt>
                <c:pt idx="67">
                  <c:v>-1.65</c:v>
                </c:pt>
                <c:pt idx="68">
                  <c:v>-1.6</c:v>
                </c:pt>
                <c:pt idx="69">
                  <c:v>-1.55</c:v>
                </c:pt>
                <c:pt idx="70">
                  <c:v>-1.5</c:v>
                </c:pt>
                <c:pt idx="71">
                  <c:v>-1.45</c:v>
                </c:pt>
                <c:pt idx="72">
                  <c:v>-1.4</c:v>
                </c:pt>
                <c:pt idx="73">
                  <c:v>-1.35</c:v>
                </c:pt>
                <c:pt idx="74">
                  <c:v>-1.3</c:v>
                </c:pt>
                <c:pt idx="75">
                  <c:v>-1.25</c:v>
                </c:pt>
                <c:pt idx="76">
                  <c:v>-1.2</c:v>
                </c:pt>
                <c:pt idx="77">
                  <c:v>-1.1499999999999999</c:v>
                </c:pt>
                <c:pt idx="78">
                  <c:v>-1.1000000000000001</c:v>
                </c:pt>
                <c:pt idx="79">
                  <c:v>-1.05</c:v>
                </c:pt>
                <c:pt idx="80">
                  <c:v>-1</c:v>
                </c:pt>
                <c:pt idx="81">
                  <c:v>-0.95</c:v>
                </c:pt>
                <c:pt idx="82">
                  <c:v>-0.9</c:v>
                </c:pt>
                <c:pt idx="83">
                  <c:v>-0.85</c:v>
                </c:pt>
                <c:pt idx="84">
                  <c:v>-0.8</c:v>
                </c:pt>
                <c:pt idx="85">
                  <c:v>-0.75</c:v>
                </c:pt>
                <c:pt idx="86">
                  <c:v>-0.7</c:v>
                </c:pt>
                <c:pt idx="87">
                  <c:v>-0.65</c:v>
                </c:pt>
                <c:pt idx="88">
                  <c:v>-0.6</c:v>
                </c:pt>
                <c:pt idx="89">
                  <c:v>-0.55000000000000004</c:v>
                </c:pt>
                <c:pt idx="90">
                  <c:v>-0.5</c:v>
                </c:pt>
                <c:pt idx="91">
                  <c:v>-0.45</c:v>
                </c:pt>
                <c:pt idx="92">
                  <c:v>-0.4</c:v>
                </c:pt>
                <c:pt idx="93">
                  <c:v>-0.35</c:v>
                </c:pt>
                <c:pt idx="94">
                  <c:v>-0.3</c:v>
                </c:pt>
                <c:pt idx="95">
                  <c:v>-0.25</c:v>
                </c:pt>
                <c:pt idx="96">
                  <c:v>-0.2</c:v>
                </c:pt>
                <c:pt idx="97">
                  <c:v>-0.15</c:v>
                </c:pt>
                <c:pt idx="98">
                  <c:v>-0.1</c:v>
                </c:pt>
                <c:pt idx="99">
                  <c:v>-0.05</c:v>
                </c:pt>
                <c:pt idx="100">
                  <c:v>0</c:v>
                </c:pt>
                <c:pt idx="101">
                  <c:v>0.05</c:v>
                </c:pt>
                <c:pt idx="102">
                  <c:v>0.1</c:v>
                </c:pt>
                <c:pt idx="103">
                  <c:v>0.15</c:v>
                </c:pt>
                <c:pt idx="104">
                  <c:v>0.2</c:v>
                </c:pt>
                <c:pt idx="105">
                  <c:v>0.25</c:v>
                </c:pt>
                <c:pt idx="106">
                  <c:v>0.3</c:v>
                </c:pt>
                <c:pt idx="107">
                  <c:v>0.35</c:v>
                </c:pt>
                <c:pt idx="108">
                  <c:v>0.4</c:v>
                </c:pt>
                <c:pt idx="109">
                  <c:v>0.45</c:v>
                </c:pt>
                <c:pt idx="110">
                  <c:v>0.5</c:v>
                </c:pt>
                <c:pt idx="111">
                  <c:v>0.55000000000000004</c:v>
                </c:pt>
                <c:pt idx="112">
                  <c:v>0.6</c:v>
                </c:pt>
                <c:pt idx="113">
                  <c:v>0.65</c:v>
                </c:pt>
                <c:pt idx="114">
                  <c:v>0.7</c:v>
                </c:pt>
                <c:pt idx="115">
                  <c:v>0.75</c:v>
                </c:pt>
                <c:pt idx="116">
                  <c:v>0.8</c:v>
                </c:pt>
                <c:pt idx="117">
                  <c:v>0.85</c:v>
                </c:pt>
                <c:pt idx="118">
                  <c:v>0.9</c:v>
                </c:pt>
                <c:pt idx="119">
                  <c:v>0.95</c:v>
                </c:pt>
                <c:pt idx="120">
                  <c:v>1</c:v>
                </c:pt>
                <c:pt idx="121">
                  <c:v>1.05</c:v>
                </c:pt>
                <c:pt idx="122">
                  <c:v>1.1000000000000001</c:v>
                </c:pt>
                <c:pt idx="123">
                  <c:v>1.1499999999999999</c:v>
                </c:pt>
                <c:pt idx="124">
                  <c:v>1.2</c:v>
                </c:pt>
                <c:pt idx="125">
                  <c:v>1.25</c:v>
                </c:pt>
                <c:pt idx="126">
                  <c:v>1.3</c:v>
                </c:pt>
                <c:pt idx="127">
                  <c:v>1.35</c:v>
                </c:pt>
                <c:pt idx="128">
                  <c:v>1.4</c:v>
                </c:pt>
                <c:pt idx="129">
                  <c:v>1.45</c:v>
                </c:pt>
                <c:pt idx="130">
                  <c:v>1.5</c:v>
                </c:pt>
                <c:pt idx="131">
                  <c:v>1.55</c:v>
                </c:pt>
                <c:pt idx="132">
                  <c:v>1.6</c:v>
                </c:pt>
                <c:pt idx="133">
                  <c:v>1.65</c:v>
                </c:pt>
                <c:pt idx="134">
                  <c:v>1.7</c:v>
                </c:pt>
                <c:pt idx="135">
                  <c:v>1.75</c:v>
                </c:pt>
                <c:pt idx="136">
                  <c:v>1.8</c:v>
                </c:pt>
                <c:pt idx="137">
                  <c:v>1.85</c:v>
                </c:pt>
                <c:pt idx="138">
                  <c:v>1.9</c:v>
                </c:pt>
                <c:pt idx="139">
                  <c:v>1.95</c:v>
                </c:pt>
                <c:pt idx="140">
                  <c:v>2</c:v>
                </c:pt>
                <c:pt idx="141">
                  <c:v>2.0499999999999998</c:v>
                </c:pt>
                <c:pt idx="142">
                  <c:v>2.1</c:v>
                </c:pt>
                <c:pt idx="143">
                  <c:v>2.15</c:v>
                </c:pt>
                <c:pt idx="144">
                  <c:v>2.2000000000000002</c:v>
                </c:pt>
                <c:pt idx="145">
                  <c:v>2.25</c:v>
                </c:pt>
                <c:pt idx="146">
                  <c:v>2.2999999999999998</c:v>
                </c:pt>
                <c:pt idx="147">
                  <c:v>2.35</c:v>
                </c:pt>
                <c:pt idx="148">
                  <c:v>2.4</c:v>
                </c:pt>
                <c:pt idx="149">
                  <c:v>2.4500000000000002</c:v>
                </c:pt>
                <c:pt idx="150">
                  <c:v>2.5</c:v>
                </c:pt>
                <c:pt idx="151">
                  <c:v>2.5499999999999998</c:v>
                </c:pt>
                <c:pt idx="152">
                  <c:v>2.6</c:v>
                </c:pt>
                <c:pt idx="153">
                  <c:v>2.65</c:v>
                </c:pt>
                <c:pt idx="154">
                  <c:v>2.7</c:v>
                </c:pt>
                <c:pt idx="155">
                  <c:v>2.75</c:v>
                </c:pt>
                <c:pt idx="156">
                  <c:v>2.8</c:v>
                </c:pt>
                <c:pt idx="157">
                  <c:v>2.85</c:v>
                </c:pt>
                <c:pt idx="158">
                  <c:v>2.9</c:v>
                </c:pt>
                <c:pt idx="159">
                  <c:v>2.95</c:v>
                </c:pt>
                <c:pt idx="160">
                  <c:v>3</c:v>
                </c:pt>
                <c:pt idx="161">
                  <c:v>3.05</c:v>
                </c:pt>
                <c:pt idx="162">
                  <c:v>3.1</c:v>
                </c:pt>
                <c:pt idx="163">
                  <c:v>3.15</c:v>
                </c:pt>
                <c:pt idx="164">
                  <c:v>3.2</c:v>
                </c:pt>
                <c:pt idx="165">
                  <c:v>3.25</c:v>
                </c:pt>
                <c:pt idx="166">
                  <c:v>3.3</c:v>
                </c:pt>
                <c:pt idx="167">
                  <c:v>3.35</c:v>
                </c:pt>
                <c:pt idx="168">
                  <c:v>3.4</c:v>
                </c:pt>
                <c:pt idx="169">
                  <c:v>3.45</c:v>
                </c:pt>
                <c:pt idx="170">
                  <c:v>3.5</c:v>
                </c:pt>
                <c:pt idx="171">
                  <c:v>3.55</c:v>
                </c:pt>
                <c:pt idx="172">
                  <c:v>3.6</c:v>
                </c:pt>
                <c:pt idx="173">
                  <c:v>3.65</c:v>
                </c:pt>
                <c:pt idx="174">
                  <c:v>3.7</c:v>
                </c:pt>
                <c:pt idx="175">
                  <c:v>3.75</c:v>
                </c:pt>
                <c:pt idx="176">
                  <c:v>3.8</c:v>
                </c:pt>
                <c:pt idx="177">
                  <c:v>3.85</c:v>
                </c:pt>
                <c:pt idx="178">
                  <c:v>3.9</c:v>
                </c:pt>
                <c:pt idx="179">
                  <c:v>3.95</c:v>
                </c:pt>
                <c:pt idx="180">
                  <c:v>4</c:v>
                </c:pt>
                <c:pt idx="181">
                  <c:v>4.05</c:v>
                </c:pt>
                <c:pt idx="182">
                  <c:v>4.0999999999999996</c:v>
                </c:pt>
                <c:pt idx="183">
                  <c:v>4.1500000000000004</c:v>
                </c:pt>
                <c:pt idx="184">
                  <c:v>4.2</c:v>
                </c:pt>
                <c:pt idx="185">
                  <c:v>4.25</c:v>
                </c:pt>
                <c:pt idx="186">
                  <c:v>4.3</c:v>
                </c:pt>
                <c:pt idx="187">
                  <c:v>4.3499999999999996</c:v>
                </c:pt>
                <c:pt idx="188">
                  <c:v>4.4000000000000004</c:v>
                </c:pt>
                <c:pt idx="189">
                  <c:v>4.45</c:v>
                </c:pt>
                <c:pt idx="190">
                  <c:v>4.5</c:v>
                </c:pt>
                <c:pt idx="191">
                  <c:v>4.55</c:v>
                </c:pt>
                <c:pt idx="192">
                  <c:v>4.5999999999999996</c:v>
                </c:pt>
                <c:pt idx="193">
                  <c:v>4.6500000000000004</c:v>
                </c:pt>
                <c:pt idx="194">
                  <c:v>4.7</c:v>
                </c:pt>
                <c:pt idx="195">
                  <c:v>4.75</c:v>
                </c:pt>
                <c:pt idx="196">
                  <c:v>4.8</c:v>
                </c:pt>
                <c:pt idx="197">
                  <c:v>4.8499999999999996</c:v>
                </c:pt>
                <c:pt idx="198">
                  <c:v>4.9000000000000004</c:v>
                </c:pt>
                <c:pt idx="199">
                  <c:v>4.95</c:v>
                </c:pt>
              </c:numCache>
            </c:numRef>
          </c:xVal>
          <c:yVal>
            <c:numRef>
              <c:f>Sheet1!$E$1:$E$200</c:f>
              <c:numCache>
                <c:formatCode>General</c:formatCode>
                <c:ptCount val="20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0.05</c:v>
                </c:pt>
                <c:pt idx="102">
                  <c:v>0.1</c:v>
                </c:pt>
                <c:pt idx="103">
                  <c:v>0.15</c:v>
                </c:pt>
                <c:pt idx="104">
                  <c:v>0.2</c:v>
                </c:pt>
                <c:pt idx="105">
                  <c:v>0.25</c:v>
                </c:pt>
                <c:pt idx="106">
                  <c:v>0.3</c:v>
                </c:pt>
                <c:pt idx="107">
                  <c:v>0.35</c:v>
                </c:pt>
                <c:pt idx="108">
                  <c:v>0.4</c:v>
                </c:pt>
                <c:pt idx="109">
                  <c:v>0.45</c:v>
                </c:pt>
                <c:pt idx="110">
                  <c:v>0.5</c:v>
                </c:pt>
                <c:pt idx="111">
                  <c:v>0.55000000000000004</c:v>
                </c:pt>
                <c:pt idx="112">
                  <c:v>0.6</c:v>
                </c:pt>
                <c:pt idx="113">
                  <c:v>0.65</c:v>
                </c:pt>
                <c:pt idx="114">
                  <c:v>0.7</c:v>
                </c:pt>
                <c:pt idx="115">
                  <c:v>0.75</c:v>
                </c:pt>
                <c:pt idx="116">
                  <c:v>0.8</c:v>
                </c:pt>
                <c:pt idx="117">
                  <c:v>0.85</c:v>
                </c:pt>
                <c:pt idx="118">
                  <c:v>0.9</c:v>
                </c:pt>
                <c:pt idx="119">
                  <c:v>0.95</c:v>
                </c:pt>
                <c:pt idx="120">
                  <c:v>1</c:v>
                </c:pt>
                <c:pt idx="121">
                  <c:v>1.05</c:v>
                </c:pt>
                <c:pt idx="122">
                  <c:v>1.1000000000000001</c:v>
                </c:pt>
                <c:pt idx="123">
                  <c:v>1.1499999999999999</c:v>
                </c:pt>
                <c:pt idx="124">
                  <c:v>1.2</c:v>
                </c:pt>
                <c:pt idx="125">
                  <c:v>1.25</c:v>
                </c:pt>
                <c:pt idx="126">
                  <c:v>1.3</c:v>
                </c:pt>
                <c:pt idx="127">
                  <c:v>1.35</c:v>
                </c:pt>
                <c:pt idx="128">
                  <c:v>1.4</c:v>
                </c:pt>
                <c:pt idx="129">
                  <c:v>1.45</c:v>
                </c:pt>
                <c:pt idx="130">
                  <c:v>1.5</c:v>
                </c:pt>
                <c:pt idx="131">
                  <c:v>1.55</c:v>
                </c:pt>
                <c:pt idx="132">
                  <c:v>1.6</c:v>
                </c:pt>
                <c:pt idx="133">
                  <c:v>1.65</c:v>
                </c:pt>
                <c:pt idx="134">
                  <c:v>1.7</c:v>
                </c:pt>
                <c:pt idx="135">
                  <c:v>1.75</c:v>
                </c:pt>
                <c:pt idx="136">
                  <c:v>1.8</c:v>
                </c:pt>
                <c:pt idx="137">
                  <c:v>1.85</c:v>
                </c:pt>
                <c:pt idx="138">
                  <c:v>1.9</c:v>
                </c:pt>
                <c:pt idx="139">
                  <c:v>1.95</c:v>
                </c:pt>
                <c:pt idx="140">
                  <c:v>2</c:v>
                </c:pt>
                <c:pt idx="141">
                  <c:v>2.0499999999999998</c:v>
                </c:pt>
                <c:pt idx="142">
                  <c:v>2.1</c:v>
                </c:pt>
                <c:pt idx="143">
                  <c:v>2.15</c:v>
                </c:pt>
                <c:pt idx="144">
                  <c:v>2.2000000000000002</c:v>
                </c:pt>
                <c:pt idx="145">
                  <c:v>2.25</c:v>
                </c:pt>
                <c:pt idx="146">
                  <c:v>2.2999999999999998</c:v>
                </c:pt>
                <c:pt idx="147">
                  <c:v>2.35</c:v>
                </c:pt>
                <c:pt idx="148">
                  <c:v>2.4</c:v>
                </c:pt>
                <c:pt idx="149">
                  <c:v>2.4500000000000002</c:v>
                </c:pt>
                <c:pt idx="150">
                  <c:v>2.5</c:v>
                </c:pt>
                <c:pt idx="151">
                  <c:v>2.5499999999999998</c:v>
                </c:pt>
                <c:pt idx="152">
                  <c:v>2.6</c:v>
                </c:pt>
                <c:pt idx="153">
                  <c:v>2.65</c:v>
                </c:pt>
                <c:pt idx="154">
                  <c:v>2.7</c:v>
                </c:pt>
                <c:pt idx="155">
                  <c:v>2.75</c:v>
                </c:pt>
                <c:pt idx="156">
                  <c:v>2.8</c:v>
                </c:pt>
                <c:pt idx="157">
                  <c:v>2.85</c:v>
                </c:pt>
                <c:pt idx="158">
                  <c:v>2.9</c:v>
                </c:pt>
                <c:pt idx="159">
                  <c:v>2.95</c:v>
                </c:pt>
                <c:pt idx="160">
                  <c:v>3</c:v>
                </c:pt>
                <c:pt idx="161">
                  <c:v>3.05</c:v>
                </c:pt>
                <c:pt idx="162">
                  <c:v>3.1</c:v>
                </c:pt>
                <c:pt idx="163">
                  <c:v>3.15</c:v>
                </c:pt>
                <c:pt idx="164">
                  <c:v>3.2</c:v>
                </c:pt>
                <c:pt idx="165">
                  <c:v>3.25</c:v>
                </c:pt>
                <c:pt idx="166">
                  <c:v>3.3</c:v>
                </c:pt>
                <c:pt idx="167">
                  <c:v>3.35</c:v>
                </c:pt>
                <c:pt idx="168">
                  <c:v>3.4</c:v>
                </c:pt>
                <c:pt idx="169">
                  <c:v>3.45</c:v>
                </c:pt>
                <c:pt idx="170">
                  <c:v>3.5</c:v>
                </c:pt>
                <c:pt idx="171">
                  <c:v>3.55</c:v>
                </c:pt>
                <c:pt idx="172">
                  <c:v>3.6</c:v>
                </c:pt>
                <c:pt idx="173">
                  <c:v>3.65</c:v>
                </c:pt>
                <c:pt idx="174">
                  <c:v>3.7</c:v>
                </c:pt>
                <c:pt idx="175">
                  <c:v>3.75</c:v>
                </c:pt>
                <c:pt idx="176">
                  <c:v>3.8</c:v>
                </c:pt>
                <c:pt idx="177">
                  <c:v>3.85</c:v>
                </c:pt>
                <c:pt idx="178">
                  <c:v>3.9</c:v>
                </c:pt>
                <c:pt idx="179">
                  <c:v>3.95</c:v>
                </c:pt>
                <c:pt idx="180">
                  <c:v>4</c:v>
                </c:pt>
                <c:pt idx="181">
                  <c:v>4.05</c:v>
                </c:pt>
                <c:pt idx="182">
                  <c:v>4.0999999999999996</c:v>
                </c:pt>
                <c:pt idx="183">
                  <c:v>4.1500000000000004</c:v>
                </c:pt>
                <c:pt idx="184">
                  <c:v>4.2</c:v>
                </c:pt>
                <c:pt idx="185">
                  <c:v>4.25</c:v>
                </c:pt>
                <c:pt idx="186">
                  <c:v>4.3</c:v>
                </c:pt>
                <c:pt idx="187">
                  <c:v>4.3499999999999996</c:v>
                </c:pt>
                <c:pt idx="188">
                  <c:v>4.4000000000000004</c:v>
                </c:pt>
                <c:pt idx="189">
                  <c:v>4.45</c:v>
                </c:pt>
                <c:pt idx="190">
                  <c:v>4.5</c:v>
                </c:pt>
                <c:pt idx="191">
                  <c:v>4.55</c:v>
                </c:pt>
                <c:pt idx="192">
                  <c:v>4.5999999999999996</c:v>
                </c:pt>
                <c:pt idx="193">
                  <c:v>4.6500000000000004</c:v>
                </c:pt>
                <c:pt idx="194">
                  <c:v>4.7</c:v>
                </c:pt>
                <c:pt idx="195">
                  <c:v>4.75</c:v>
                </c:pt>
                <c:pt idx="196">
                  <c:v>4.8</c:v>
                </c:pt>
                <c:pt idx="197">
                  <c:v>4.8499999999999996</c:v>
                </c:pt>
                <c:pt idx="198">
                  <c:v>4.9000000000000004</c:v>
                </c:pt>
                <c:pt idx="199">
                  <c:v>4.95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FC43-4900-AAA3-E55B1511FF13}"/>
            </c:ext>
          </c:extLst>
        </c:ser>
        <c:ser>
          <c:idx val="1"/>
          <c:order val="1"/>
          <c:tx>
            <c:v>导数</c:v>
          </c:tx>
          <c:spPr>
            <a:ln w="9525" cap="rnd">
              <a:solidFill>
                <a:schemeClr val="accent2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xVal>
            <c:numRef>
              <c:f>Sheet1!$B$1:$B$200</c:f>
              <c:numCache>
                <c:formatCode>General</c:formatCode>
                <c:ptCount val="200"/>
                <c:pt idx="0">
                  <c:v>-5</c:v>
                </c:pt>
                <c:pt idx="1">
                  <c:v>-4.95</c:v>
                </c:pt>
                <c:pt idx="2">
                  <c:v>-4.9000000000000004</c:v>
                </c:pt>
                <c:pt idx="3">
                  <c:v>-4.8499999999999996</c:v>
                </c:pt>
                <c:pt idx="4">
                  <c:v>-4.8</c:v>
                </c:pt>
                <c:pt idx="5">
                  <c:v>-4.75</c:v>
                </c:pt>
                <c:pt idx="6">
                  <c:v>-4.7</c:v>
                </c:pt>
                <c:pt idx="7">
                  <c:v>-4.6500000000000004</c:v>
                </c:pt>
                <c:pt idx="8">
                  <c:v>-4.5999999999999996</c:v>
                </c:pt>
                <c:pt idx="9">
                  <c:v>-4.55</c:v>
                </c:pt>
                <c:pt idx="10">
                  <c:v>-4.5</c:v>
                </c:pt>
                <c:pt idx="11">
                  <c:v>-4.45</c:v>
                </c:pt>
                <c:pt idx="12">
                  <c:v>-4.4000000000000004</c:v>
                </c:pt>
                <c:pt idx="13">
                  <c:v>-4.3499999999999996</c:v>
                </c:pt>
                <c:pt idx="14">
                  <c:v>-4.3</c:v>
                </c:pt>
                <c:pt idx="15">
                  <c:v>-4.25</c:v>
                </c:pt>
                <c:pt idx="16">
                  <c:v>-4.2</c:v>
                </c:pt>
                <c:pt idx="17">
                  <c:v>-4.1500000000000004</c:v>
                </c:pt>
                <c:pt idx="18">
                  <c:v>-4.0999999999999996</c:v>
                </c:pt>
                <c:pt idx="19">
                  <c:v>-4.05</c:v>
                </c:pt>
                <c:pt idx="20">
                  <c:v>-4</c:v>
                </c:pt>
                <c:pt idx="21">
                  <c:v>-3.95</c:v>
                </c:pt>
                <c:pt idx="22">
                  <c:v>-3.9</c:v>
                </c:pt>
                <c:pt idx="23">
                  <c:v>-3.85</c:v>
                </c:pt>
                <c:pt idx="24">
                  <c:v>-3.8</c:v>
                </c:pt>
                <c:pt idx="25">
                  <c:v>-3.75</c:v>
                </c:pt>
                <c:pt idx="26">
                  <c:v>-3.7</c:v>
                </c:pt>
                <c:pt idx="27">
                  <c:v>-3.65</c:v>
                </c:pt>
                <c:pt idx="28">
                  <c:v>-3.6</c:v>
                </c:pt>
                <c:pt idx="29">
                  <c:v>-3.55</c:v>
                </c:pt>
                <c:pt idx="30">
                  <c:v>-3.5</c:v>
                </c:pt>
                <c:pt idx="31">
                  <c:v>-3.45</c:v>
                </c:pt>
                <c:pt idx="32">
                  <c:v>-3.4</c:v>
                </c:pt>
                <c:pt idx="33">
                  <c:v>-3.35</c:v>
                </c:pt>
                <c:pt idx="34">
                  <c:v>-3.3</c:v>
                </c:pt>
                <c:pt idx="35">
                  <c:v>-3.25</c:v>
                </c:pt>
                <c:pt idx="36">
                  <c:v>-3.2</c:v>
                </c:pt>
                <c:pt idx="37">
                  <c:v>-3.15</c:v>
                </c:pt>
                <c:pt idx="38">
                  <c:v>-3.1</c:v>
                </c:pt>
                <c:pt idx="39">
                  <c:v>-3.05</c:v>
                </c:pt>
                <c:pt idx="40">
                  <c:v>-3</c:v>
                </c:pt>
                <c:pt idx="41">
                  <c:v>-2.95</c:v>
                </c:pt>
                <c:pt idx="42">
                  <c:v>-2.9</c:v>
                </c:pt>
                <c:pt idx="43">
                  <c:v>-2.85</c:v>
                </c:pt>
                <c:pt idx="44">
                  <c:v>-2.8</c:v>
                </c:pt>
                <c:pt idx="45">
                  <c:v>-2.75</c:v>
                </c:pt>
                <c:pt idx="46">
                  <c:v>-2.7</c:v>
                </c:pt>
                <c:pt idx="47">
                  <c:v>-2.65</c:v>
                </c:pt>
                <c:pt idx="48">
                  <c:v>-2.6</c:v>
                </c:pt>
                <c:pt idx="49">
                  <c:v>-2.5499999999999998</c:v>
                </c:pt>
                <c:pt idx="50">
                  <c:v>-2.5</c:v>
                </c:pt>
                <c:pt idx="51">
                  <c:v>-2.4500000000000002</c:v>
                </c:pt>
                <c:pt idx="52">
                  <c:v>-2.4</c:v>
                </c:pt>
                <c:pt idx="53">
                  <c:v>-2.35</c:v>
                </c:pt>
                <c:pt idx="54">
                  <c:v>-2.2999999999999998</c:v>
                </c:pt>
                <c:pt idx="55">
                  <c:v>-2.25</c:v>
                </c:pt>
                <c:pt idx="56">
                  <c:v>-2.2000000000000002</c:v>
                </c:pt>
                <c:pt idx="57">
                  <c:v>-2.15</c:v>
                </c:pt>
                <c:pt idx="58">
                  <c:v>-2.1</c:v>
                </c:pt>
                <c:pt idx="59">
                  <c:v>-2.0499999999999998</c:v>
                </c:pt>
                <c:pt idx="60">
                  <c:v>-2</c:v>
                </c:pt>
                <c:pt idx="61">
                  <c:v>-1.95</c:v>
                </c:pt>
                <c:pt idx="62">
                  <c:v>-1.9</c:v>
                </c:pt>
                <c:pt idx="63">
                  <c:v>-1.85</c:v>
                </c:pt>
                <c:pt idx="64">
                  <c:v>-1.8</c:v>
                </c:pt>
                <c:pt idx="65">
                  <c:v>-1.75</c:v>
                </c:pt>
                <c:pt idx="66">
                  <c:v>-1.7</c:v>
                </c:pt>
                <c:pt idx="67">
                  <c:v>-1.65</c:v>
                </c:pt>
                <c:pt idx="68">
                  <c:v>-1.6</c:v>
                </c:pt>
                <c:pt idx="69">
                  <c:v>-1.55</c:v>
                </c:pt>
                <c:pt idx="70">
                  <c:v>-1.5</c:v>
                </c:pt>
                <c:pt idx="71">
                  <c:v>-1.45</c:v>
                </c:pt>
                <c:pt idx="72">
                  <c:v>-1.4</c:v>
                </c:pt>
                <c:pt idx="73">
                  <c:v>-1.35</c:v>
                </c:pt>
                <c:pt idx="74">
                  <c:v>-1.3</c:v>
                </c:pt>
                <c:pt idx="75">
                  <c:v>-1.25</c:v>
                </c:pt>
                <c:pt idx="76">
                  <c:v>-1.2</c:v>
                </c:pt>
                <c:pt idx="77">
                  <c:v>-1.1499999999999999</c:v>
                </c:pt>
                <c:pt idx="78">
                  <c:v>-1.1000000000000001</c:v>
                </c:pt>
                <c:pt idx="79">
                  <c:v>-1.05</c:v>
                </c:pt>
                <c:pt idx="80">
                  <c:v>-1</c:v>
                </c:pt>
                <c:pt idx="81">
                  <c:v>-0.95</c:v>
                </c:pt>
                <c:pt idx="82">
                  <c:v>-0.9</c:v>
                </c:pt>
                <c:pt idx="83">
                  <c:v>-0.85</c:v>
                </c:pt>
                <c:pt idx="84">
                  <c:v>-0.8</c:v>
                </c:pt>
                <c:pt idx="85">
                  <c:v>-0.75</c:v>
                </c:pt>
                <c:pt idx="86">
                  <c:v>-0.7</c:v>
                </c:pt>
                <c:pt idx="87">
                  <c:v>-0.65</c:v>
                </c:pt>
                <c:pt idx="88">
                  <c:v>-0.6</c:v>
                </c:pt>
                <c:pt idx="89">
                  <c:v>-0.55000000000000004</c:v>
                </c:pt>
                <c:pt idx="90">
                  <c:v>-0.5</c:v>
                </c:pt>
                <c:pt idx="91">
                  <c:v>-0.45</c:v>
                </c:pt>
                <c:pt idx="92">
                  <c:v>-0.4</c:v>
                </c:pt>
                <c:pt idx="93">
                  <c:v>-0.35</c:v>
                </c:pt>
                <c:pt idx="94">
                  <c:v>-0.3</c:v>
                </c:pt>
                <c:pt idx="95">
                  <c:v>-0.25</c:v>
                </c:pt>
                <c:pt idx="96">
                  <c:v>-0.2</c:v>
                </c:pt>
                <c:pt idx="97">
                  <c:v>-0.15</c:v>
                </c:pt>
                <c:pt idx="98">
                  <c:v>-0.1</c:v>
                </c:pt>
                <c:pt idx="99">
                  <c:v>-0.05</c:v>
                </c:pt>
                <c:pt idx="100">
                  <c:v>0</c:v>
                </c:pt>
                <c:pt idx="101">
                  <c:v>0.05</c:v>
                </c:pt>
                <c:pt idx="102">
                  <c:v>0.1</c:v>
                </c:pt>
                <c:pt idx="103">
                  <c:v>0.15</c:v>
                </c:pt>
                <c:pt idx="104">
                  <c:v>0.2</c:v>
                </c:pt>
                <c:pt idx="105">
                  <c:v>0.25</c:v>
                </c:pt>
                <c:pt idx="106">
                  <c:v>0.3</c:v>
                </c:pt>
                <c:pt idx="107">
                  <c:v>0.35</c:v>
                </c:pt>
                <c:pt idx="108">
                  <c:v>0.4</c:v>
                </c:pt>
                <c:pt idx="109">
                  <c:v>0.45</c:v>
                </c:pt>
                <c:pt idx="110">
                  <c:v>0.5</c:v>
                </c:pt>
                <c:pt idx="111">
                  <c:v>0.55000000000000004</c:v>
                </c:pt>
                <c:pt idx="112">
                  <c:v>0.6</c:v>
                </c:pt>
                <c:pt idx="113">
                  <c:v>0.65</c:v>
                </c:pt>
                <c:pt idx="114">
                  <c:v>0.7</c:v>
                </c:pt>
                <c:pt idx="115">
                  <c:v>0.75</c:v>
                </c:pt>
                <c:pt idx="116">
                  <c:v>0.8</c:v>
                </c:pt>
                <c:pt idx="117">
                  <c:v>0.85</c:v>
                </c:pt>
                <c:pt idx="118">
                  <c:v>0.9</c:v>
                </c:pt>
                <c:pt idx="119">
                  <c:v>0.95</c:v>
                </c:pt>
                <c:pt idx="120">
                  <c:v>1</c:v>
                </c:pt>
                <c:pt idx="121">
                  <c:v>1.05</c:v>
                </c:pt>
                <c:pt idx="122">
                  <c:v>1.1000000000000001</c:v>
                </c:pt>
                <c:pt idx="123">
                  <c:v>1.1499999999999999</c:v>
                </c:pt>
                <c:pt idx="124">
                  <c:v>1.2</c:v>
                </c:pt>
                <c:pt idx="125">
                  <c:v>1.25</c:v>
                </c:pt>
                <c:pt idx="126">
                  <c:v>1.3</c:v>
                </c:pt>
                <c:pt idx="127">
                  <c:v>1.35</c:v>
                </c:pt>
                <c:pt idx="128">
                  <c:v>1.4</c:v>
                </c:pt>
                <c:pt idx="129">
                  <c:v>1.45</c:v>
                </c:pt>
                <c:pt idx="130">
                  <c:v>1.5</c:v>
                </c:pt>
                <c:pt idx="131">
                  <c:v>1.55</c:v>
                </c:pt>
                <c:pt idx="132">
                  <c:v>1.6</c:v>
                </c:pt>
                <c:pt idx="133">
                  <c:v>1.65</c:v>
                </c:pt>
                <c:pt idx="134">
                  <c:v>1.7</c:v>
                </c:pt>
                <c:pt idx="135">
                  <c:v>1.75</c:v>
                </c:pt>
                <c:pt idx="136">
                  <c:v>1.8</c:v>
                </c:pt>
                <c:pt idx="137">
                  <c:v>1.85</c:v>
                </c:pt>
                <c:pt idx="138">
                  <c:v>1.9</c:v>
                </c:pt>
                <c:pt idx="139">
                  <c:v>1.95</c:v>
                </c:pt>
                <c:pt idx="140">
                  <c:v>2</c:v>
                </c:pt>
                <c:pt idx="141">
                  <c:v>2.0499999999999998</c:v>
                </c:pt>
                <c:pt idx="142">
                  <c:v>2.1</c:v>
                </c:pt>
                <c:pt idx="143">
                  <c:v>2.15</c:v>
                </c:pt>
                <c:pt idx="144">
                  <c:v>2.2000000000000002</c:v>
                </c:pt>
                <c:pt idx="145">
                  <c:v>2.25</c:v>
                </c:pt>
                <c:pt idx="146">
                  <c:v>2.2999999999999998</c:v>
                </c:pt>
                <c:pt idx="147">
                  <c:v>2.35</c:v>
                </c:pt>
                <c:pt idx="148">
                  <c:v>2.4</c:v>
                </c:pt>
                <c:pt idx="149">
                  <c:v>2.4500000000000002</c:v>
                </c:pt>
                <c:pt idx="150">
                  <c:v>2.5</c:v>
                </c:pt>
                <c:pt idx="151">
                  <c:v>2.5499999999999998</c:v>
                </c:pt>
                <c:pt idx="152">
                  <c:v>2.6</c:v>
                </c:pt>
                <c:pt idx="153">
                  <c:v>2.65</c:v>
                </c:pt>
                <c:pt idx="154">
                  <c:v>2.7</c:v>
                </c:pt>
                <c:pt idx="155">
                  <c:v>2.75</c:v>
                </c:pt>
                <c:pt idx="156">
                  <c:v>2.8</c:v>
                </c:pt>
                <c:pt idx="157">
                  <c:v>2.85</c:v>
                </c:pt>
                <c:pt idx="158">
                  <c:v>2.9</c:v>
                </c:pt>
                <c:pt idx="159">
                  <c:v>2.95</c:v>
                </c:pt>
                <c:pt idx="160">
                  <c:v>3</c:v>
                </c:pt>
                <c:pt idx="161">
                  <c:v>3.05</c:v>
                </c:pt>
                <c:pt idx="162">
                  <c:v>3.1</c:v>
                </c:pt>
                <c:pt idx="163">
                  <c:v>3.15</c:v>
                </c:pt>
                <c:pt idx="164">
                  <c:v>3.2</c:v>
                </c:pt>
                <c:pt idx="165">
                  <c:v>3.25</c:v>
                </c:pt>
                <c:pt idx="166">
                  <c:v>3.3</c:v>
                </c:pt>
                <c:pt idx="167">
                  <c:v>3.35</c:v>
                </c:pt>
                <c:pt idx="168">
                  <c:v>3.4</c:v>
                </c:pt>
                <c:pt idx="169">
                  <c:v>3.45</c:v>
                </c:pt>
                <c:pt idx="170">
                  <c:v>3.5</c:v>
                </c:pt>
                <c:pt idx="171">
                  <c:v>3.55</c:v>
                </c:pt>
                <c:pt idx="172">
                  <c:v>3.6</c:v>
                </c:pt>
                <c:pt idx="173">
                  <c:v>3.65</c:v>
                </c:pt>
                <c:pt idx="174">
                  <c:v>3.7</c:v>
                </c:pt>
                <c:pt idx="175">
                  <c:v>3.75</c:v>
                </c:pt>
                <c:pt idx="176">
                  <c:v>3.8</c:v>
                </c:pt>
                <c:pt idx="177">
                  <c:v>3.85</c:v>
                </c:pt>
                <c:pt idx="178">
                  <c:v>3.9</c:v>
                </c:pt>
                <c:pt idx="179">
                  <c:v>3.95</c:v>
                </c:pt>
                <c:pt idx="180">
                  <c:v>4</c:v>
                </c:pt>
                <c:pt idx="181">
                  <c:v>4.05</c:v>
                </c:pt>
                <c:pt idx="182">
                  <c:v>4.0999999999999996</c:v>
                </c:pt>
                <c:pt idx="183">
                  <c:v>4.1500000000000004</c:v>
                </c:pt>
                <c:pt idx="184">
                  <c:v>4.2</c:v>
                </c:pt>
                <c:pt idx="185">
                  <c:v>4.25</c:v>
                </c:pt>
                <c:pt idx="186">
                  <c:v>4.3</c:v>
                </c:pt>
                <c:pt idx="187">
                  <c:v>4.3499999999999996</c:v>
                </c:pt>
                <c:pt idx="188">
                  <c:v>4.4000000000000004</c:v>
                </c:pt>
                <c:pt idx="189">
                  <c:v>4.45</c:v>
                </c:pt>
                <c:pt idx="190">
                  <c:v>4.5</c:v>
                </c:pt>
                <c:pt idx="191">
                  <c:v>4.55</c:v>
                </c:pt>
                <c:pt idx="192">
                  <c:v>4.5999999999999996</c:v>
                </c:pt>
                <c:pt idx="193">
                  <c:v>4.6500000000000004</c:v>
                </c:pt>
                <c:pt idx="194">
                  <c:v>4.7</c:v>
                </c:pt>
                <c:pt idx="195">
                  <c:v>4.75</c:v>
                </c:pt>
                <c:pt idx="196">
                  <c:v>4.8</c:v>
                </c:pt>
                <c:pt idx="197">
                  <c:v>4.8499999999999996</c:v>
                </c:pt>
                <c:pt idx="198">
                  <c:v>4.9000000000000004</c:v>
                </c:pt>
                <c:pt idx="199">
                  <c:v>4.95</c:v>
                </c:pt>
              </c:numCache>
            </c:numRef>
          </c:xVal>
          <c:yVal>
            <c:numRef>
              <c:f>Sheet1!$F$1:$F$200</c:f>
              <c:numCache>
                <c:formatCode>General</c:formatCode>
                <c:ptCount val="20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1</c:v>
                </c:pt>
                <c:pt idx="101">
                  <c:v>1</c:v>
                </c:pt>
                <c:pt idx="102">
                  <c:v>1</c:v>
                </c:pt>
                <c:pt idx="103">
                  <c:v>1</c:v>
                </c:pt>
                <c:pt idx="104">
                  <c:v>1</c:v>
                </c:pt>
                <c:pt idx="105">
                  <c:v>1</c:v>
                </c:pt>
                <c:pt idx="106">
                  <c:v>1</c:v>
                </c:pt>
                <c:pt idx="107">
                  <c:v>1</c:v>
                </c:pt>
                <c:pt idx="108">
                  <c:v>1</c:v>
                </c:pt>
                <c:pt idx="109">
                  <c:v>1</c:v>
                </c:pt>
                <c:pt idx="110">
                  <c:v>1</c:v>
                </c:pt>
                <c:pt idx="111">
                  <c:v>1</c:v>
                </c:pt>
                <c:pt idx="112">
                  <c:v>1</c:v>
                </c:pt>
                <c:pt idx="113">
                  <c:v>1</c:v>
                </c:pt>
                <c:pt idx="114">
                  <c:v>1</c:v>
                </c:pt>
                <c:pt idx="115">
                  <c:v>1</c:v>
                </c:pt>
                <c:pt idx="116">
                  <c:v>1</c:v>
                </c:pt>
                <c:pt idx="117">
                  <c:v>1</c:v>
                </c:pt>
                <c:pt idx="118">
                  <c:v>1</c:v>
                </c:pt>
                <c:pt idx="119">
                  <c:v>1</c:v>
                </c:pt>
                <c:pt idx="120">
                  <c:v>1</c:v>
                </c:pt>
                <c:pt idx="121">
                  <c:v>1</c:v>
                </c:pt>
                <c:pt idx="122">
                  <c:v>1</c:v>
                </c:pt>
                <c:pt idx="123">
                  <c:v>1</c:v>
                </c:pt>
                <c:pt idx="124">
                  <c:v>1</c:v>
                </c:pt>
                <c:pt idx="125">
                  <c:v>1</c:v>
                </c:pt>
                <c:pt idx="126">
                  <c:v>1</c:v>
                </c:pt>
                <c:pt idx="127">
                  <c:v>1</c:v>
                </c:pt>
                <c:pt idx="128">
                  <c:v>1</c:v>
                </c:pt>
                <c:pt idx="129">
                  <c:v>1</c:v>
                </c:pt>
                <c:pt idx="130">
                  <c:v>1</c:v>
                </c:pt>
                <c:pt idx="131">
                  <c:v>1</c:v>
                </c:pt>
                <c:pt idx="132">
                  <c:v>1</c:v>
                </c:pt>
                <c:pt idx="133">
                  <c:v>1</c:v>
                </c:pt>
                <c:pt idx="134">
                  <c:v>1</c:v>
                </c:pt>
                <c:pt idx="135">
                  <c:v>1</c:v>
                </c:pt>
                <c:pt idx="136">
                  <c:v>1</c:v>
                </c:pt>
                <c:pt idx="137">
                  <c:v>1</c:v>
                </c:pt>
                <c:pt idx="138">
                  <c:v>1</c:v>
                </c:pt>
                <c:pt idx="139">
                  <c:v>1</c:v>
                </c:pt>
                <c:pt idx="140">
                  <c:v>1</c:v>
                </c:pt>
                <c:pt idx="141">
                  <c:v>1</c:v>
                </c:pt>
                <c:pt idx="142">
                  <c:v>1</c:v>
                </c:pt>
                <c:pt idx="143">
                  <c:v>1</c:v>
                </c:pt>
                <c:pt idx="144">
                  <c:v>1</c:v>
                </c:pt>
                <c:pt idx="145">
                  <c:v>1</c:v>
                </c:pt>
                <c:pt idx="146">
                  <c:v>1</c:v>
                </c:pt>
                <c:pt idx="147">
                  <c:v>1</c:v>
                </c:pt>
                <c:pt idx="148">
                  <c:v>1</c:v>
                </c:pt>
                <c:pt idx="149">
                  <c:v>1</c:v>
                </c:pt>
                <c:pt idx="150">
                  <c:v>1</c:v>
                </c:pt>
                <c:pt idx="151">
                  <c:v>1</c:v>
                </c:pt>
                <c:pt idx="152">
                  <c:v>1</c:v>
                </c:pt>
                <c:pt idx="153">
                  <c:v>1</c:v>
                </c:pt>
                <c:pt idx="154">
                  <c:v>1</c:v>
                </c:pt>
                <c:pt idx="155">
                  <c:v>1</c:v>
                </c:pt>
                <c:pt idx="156">
                  <c:v>1</c:v>
                </c:pt>
                <c:pt idx="157">
                  <c:v>1</c:v>
                </c:pt>
                <c:pt idx="158">
                  <c:v>1</c:v>
                </c:pt>
                <c:pt idx="159">
                  <c:v>1</c:v>
                </c:pt>
                <c:pt idx="160">
                  <c:v>1</c:v>
                </c:pt>
                <c:pt idx="161">
                  <c:v>1</c:v>
                </c:pt>
                <c:pt idx="162">
                  <c:v>1</c:v>
                </c:pt>
                <c:pt idx="163">
                  <c:v>1</c:v>
                </c:pt>
                <c:pt idx="164">
                  <c:v>1</c:v>
                </c:pt>
                <c:pt idx="165">
                  <c:v>1</c:v>
                </c:pt>
                <c:pt idx="166">
                  <c:v>1</c:v>
                </c:pt>
                <c:pt idx="167">
                  <c:v>1</c:v>
                </c:pt>
                <c:pt idx="168">
                  <c:v>1</c:v>
                </c:pt>
                <c:pt idx="169">
                  <c:v>1</c:v>
                </c:pt>
                <c:pt idx="170">
                  <c:v>1</c:v>
                </c:pt>
                <c:pt idx="171">
                  <c:v>1</c:v>
                </c:pt>
                <c:pt idx="172">
                  <c:v>1</c:v>
                </c:pt>
                <c:pt idx="173">
                  <c:v>1</c:v>
                </c:pt>
                <c:pt idx="174">
                  <c:v>1</c:v>
                </c:pt>
                <c:pt idx="175">
                  <c:v>1</c:v>
                </c:pt>
                <c:pt idx="176">
                  <c:v>1</c:v>
                </c:pt>
                <c:pt idx="177">
                  <c:v>1</c:v>
                </c:pt>
                <c:pt idx="178">
                  <c:v>1</c:v>
                </c:pt>
                <c:pt idx="179">
                  <c:v>1</c:v>
                </c:pt>
                <c:pt idx="180">
                  <c:v>1</c:v>
                </c:pt>
                <c:pt idx="181">
                  <c:v>1</c:v>
                </c:pt>
                <c:pt idx="182">
                  <c:v>1</c:v>
                </c:pt>
                <c:pt idx="183">
                  <c:v>1</c:v>
                </c:pt>
                <c:pt idx="184">
                  <c:v>1</c:v>
                </c:pt>
                <c:pt idx="185">
                  <c:v>1</c:v>
                </c:pt>
                <c:pt idx="186">
                  <c:v>1</c:v>
                </c:pt>
                <c:pt idx="187">
                  <c:v>1</c:v>
                </c:pt>
                <c:pt idx="188">
                  <c:v>1</c:v>
                </c:pt>
                <c:pt idx="189">
                  <c:v>1</c:v>
                </c:pt>
                <c:pt idx="190">
                  <c:v>1</c:v>
                </c:pt>
                <c:pt idx="191">
                  <c:v>1</c:v>
                </c:pt>
                <c:pt idx="192">
                  <c:v>1</c:v>
                </c:pt>
                <c:pt idx="193">
                  <c:v>1</c:v>
                </c:pt>
                <c:pt idx="194">
                  <c:v>1</c:v>
                </c:pt>
                <c:pt idx="195">
                  <c:v>1</c:v>
                </c:pt>
                <c:pt idx="196">
                  <c:v>1</c:v>
                </c:pt>
                <c:pt idx="197">
                  <c:v>1</c:v>
                </c:pt>
                <c:pt idx="198">
                  <c:v>1</c:v>
                </c:pt>
                <c:pt idx="199">
                  <c:v>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FC43-4900-AAA3-E55B1511FF1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15264648"/>
        <c:axId val="625334496"/>
      </c:scatterChart>
      <c:valAx>
        <c:axId val="61526464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25334496"/>
        <c:crosses val="autoZero"/>
        <c:crossBetween val="midCat"/>
      </c:valAx>
      <c:valAx>
        <c:axId val="6253344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15264648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smoothMarker"/>
        <c:varyColors val="0"/>
        <c:ser>
          <c:idx val="0"/>
          <c:order val="0"/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trendline>
            <c:spPr>
              <a:ln w="19050" cap="rnd">
                <a:solidFill>
                  <a:srgbClr val="002060"/>
                </a:solidFill>
                <a:prstDash val="solid"/>
              </a:ln>
              <a:effectLst/>
            </c:spPr>
            <c:trendlineType val="linear"/>
            <c:dispRSqr val="0"/>
            <c:dispEq val="0"/>
          </c:trendline>
          <c:xVal>
            <c:numRef>
              <c:f>Sheet1!$I$1:$I$10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xVal>
          <c:yVal>
            <c:numRef>
              <c:f>Sheet1!$J$1:$J$10</c:f>
              <c:numCache>
                <c:formatCode>General</c:formatCode>
                <c:ptCount val="10"/>
                <c:pt idx="0">
                  <c:v>1</c:v>
                </c:pt>
                <c:pt idx="1">
                  <c:v>3</c:v>
                </c:pt>
                <c:pt idx="2">
                  <c:v>2</c:v>
                </c:pt>
                <c:pt idx="3">
                  <c:v>4</c:v>
                </c:pt>
                <c:pt idx="4">
                  <c:v>6</c:v>
                </c:pt>
                <c:pt idx="5">
                  <c:v>6</c:v>
                </c:pt>
                <c:pt idx="6">
                  <c:v>7.5</c:v>
                </c:pt>
                <c:pt idx="7">
                  <c:v>8</c:v>
                </c:pt>
                <c:pt idx="8">
                  <c:v>9.1</c:v>
                </c:pt>
                <c:pt idx="9">
                  <c:v>10.199999999999999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CD41-404B-AAF8-6A379066D7B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79757064"/>
        <c:axId val="379755096"/>
      </c:scatterChart>
      <c:valAx>
        <c:axId val="37975706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379755096"/>
        <c:crosses val="autoZero"/>
        <c:crossBetween val="midCat"/>
      </c:valAx>
      <c:valAx>
        <c:axId val="3797550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37975706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43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343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7E050F-771C-4697-B9F1-771B971E9E9A}" type="datetimeFigureOut">
              <a:rPr lang="zh-CN" altLang="en-US" smtClean="0"/>
              <a:t>2017/7/6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BD1951-6450-4A32-8B0B-FEEF76F18CE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BD1951-6450-4A32-8B0B-FEEF76F18CE4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BD1951-6450-4A32-8B0B-FEEF76F18CE4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2769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BD1951-6450-4A32-8B0B-FEEF76F18CE4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34556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BD1951-6450-4A32-8B0B-FEEF76F18CE4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3225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BD1951-6450-4A32-8B0B-FEEF76F18CE4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22168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BD1951-6450-4A32-8B0B-FEEF76F18CE4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19368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BD1951-6450-4A32-8B0B-FEEF76F18CE4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3720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BD1951-6450-4A32-8B0B-FEEF76F18CE4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48095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BD1951-6450-4A32-8B0B-FEEF76F18CE4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03951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BD1951-6450-4A32-8B0B-FEEF76F18CE4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840017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BD1951-6450-4A32-8B0B-FEEF76F18CE4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82923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BD1951-6450-4A32-8B0B-FEEF76F18CE4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BD1951-6450-4A32-8B0B-FEEF76F18CE4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550382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BD1951-6450-4A32-8B0B-FEEF76F18CE4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698528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BD1951-6450-4A32-8B0B-FEEF76F18CE4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316366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BD1951-6450-4A32-8B0B-FEEF76F18CE4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416804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BD1951-6450-4A32-8B0B-FEEF76F18CE4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875516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BD1951-6450-4A32-8B0B-FEEF76F18CE4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38947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BD1951-6450-4A32-8B0B-FEEF76F18CE4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144266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BD1951-6450-4A32-8B0B-FEEF76F18CE4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826920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BD1951-6450-4A32-8B0B-FEEF76F18CE4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592473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BD1951-6450-4A32-8B0B-FEEF76F18CE4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13153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BD1951-6450-4A32-8B0B-FEEF76F18CE4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BD1951-6450-4A32-8B0B-FEEF76F18CE4}" type="slidenum">
              <a:rPr lang="zh-CN" altLang="en-US" smtClean="0"/>
              <a:t>30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BD1951-6450-4A32-8B0B-FEEF76F18CE4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BD1951-6450-4A32-8B0B-FEEF76F18CE4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80000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BD1951-6450-4A32-8B0B-FEEF76F18CE4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45011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BD1951-6450-4A32-8B0B-FEEF76F18CE4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61503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BD1951-6450-4A32-8B0B-FEEF76F18CE4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81516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BD1951-6450-4A32-8B0B-FEEF76F18CE4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28168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8D024-8C3C-4F76-95BF-636582C42A09}" type="datetimeFigureOut">
              <a:rPr lang="zh-CN" altLang="en-US" smtClean="0"/>
              <a:t>2017/7/6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207C2F-479D-4EB0-A9A6-3E848E226FD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8D024-8C3C-4F76-95BF-636582C42A09}" type="datetimeFigureOut">
              <a:rPr lang="zh-CN" altLang="en-US" smtClean="0"/>
              <a:t>2017/7/6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207C2F-479D-4EB0-A9A6-3E848E226FD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8D024-8C3C-4F76-95BF-636582C42A09}" type="datetimeFigureOut">
              <a:rPr lang="zh-CN" altLang="en-US" smtClean="0"/>
              <a:t>2017/7/6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207C2F-479D-4EB0-A9A6-3E848E226FD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8D024-8C3C-4F76-95BF-636582C42A09}" type="datetimeFigureOut">
              <a:rPr lang="zh-CN" altLang="en-US" smtClean="0"/>
              <a:t>2017/7/6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207C2F-479D-4EB0-A9A6-3E848E226FD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8D024-8C3C-4F76-95BF-636582C42A09}" type="datetimeFigureOut">
              <a:rPr lang="zh-CN" altLang="en-US" smtClean="0"/>
              <a:t>2017/7/6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207C2F-479D-4EB0-A9A6-3E848E226FD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8D024-8C3C-4F76-95BF-636582C42A09}" type="datetimeFigureOut">
              <a:rPr lang="zh-CN" altLang="en-US" smtClean="0"/>
              <a:t>2017/7/6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207C2F-479D-4EB0-A9A6-3E848E226FD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8D024-8C3C-4F76-95BF-636582C42A09}" type="datetimeFigureOut">
              <a:rPr lang="zh-CN" altLang="en-US" smtClean="0"/>
              <a:t>2017/7/6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207C2F-479D-4EB0-A9A6-3E848E226FD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8D024-8C3C-4F76-95BF-636582C42A09}" type="datetimeFigureOut">
              <a:rPr lang="zh-CN" altLang="en-US" smtClean="0"/>
              <a:t>2017/7/6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207C2F-479D-4EB0-A9A6-3E848E226FD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8D024-8C3C-4F76-95BF-636582C42A09}" type="datetimeFigureOut">
              <a:rPr lang="zh-CN" altLang="en-US" smtClean="0"/>
              <a:t>2017/7/6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207C2F-479D-4EB0-A9A6-3E848E226FD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8D024-8C3C-4F76-95BF-636582C42A09}" type="datetimeFigureOut">
              <a:rPr lang="zh-CN" altLang="en-US" smtClean="0"/>
              <a:t>2017/7/6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207C2F-479D-4EB0-A9A6-3E848E226FD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8D024-8C3C-4F76-95BF-636582C42A09}" type="datetimeFigureOut">
              <a:rPr lang="zh-CN" altLang="en-US" smtClean="0"/>
              <a:t>2017/7/6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207C2F-479D-4EB0-A9A6-3E848E226FD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EF9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38D024-8C3C-4F76-95BF-636582C42A09}" type="datetimeFigureOut">
              <a:rPr lang="zh-CN" altLang="en-US" smtClean="0"/>
              <a:t>2017/7/6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207C2F-479D-4EB0-A9A6-3E848E226FD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microsoft.com/office/2007/relationships/media" Target="../media/media1.mp3"/><Relationship Id="rId7" Type="http://schemas.openxmlformats.org/officeDocument/2006/relationships/image" Target="../media/image1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.xml"/><Relationship Id="rId4" Type="http://schemas.openxmlformats.org/officeDocument/2006/relationships/audio" Target="../media/media1.mp3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g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3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3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3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>
            <a:grpSpLocks noChangeAspect="1"/>
          </p:cNvGrpSpPr>
          <p:nvPr/>
        </p:nvGrpSpPr>
        <p:grpSpPr bwMode="auto">
          <a:xfrm>
            <a:off x="8414535" y="-68651"/>
            <a:ext cx="7183526" cy="6995302"/>
            <a:chOff x="2410" y="593"/>
            <a:chExt cx="3015" cy="2936"/>
          </a:xfrm>
          <a:solidFill>
            <a:srgbClr val="248C80"/>
          </a:solidFill>
        </p:grpSpPr>
        <p:sp>
          <p:nvSpPr>
            <p:cNvPr id="5" name="Freeform 5"/>
            <p:cNvSpPr/>
            <p:nvPr/>
          </p:nvSpPr>
          <p:spPr bwMode="auto">
            <a:xfrm>
              <a:off x="5079" y="1202"/>
              <a:ext cx="66" cy="509"/>
            </a:xfrm>
            <a:custGeom>
              <a:avLst/>
              <a:gdLst>
                <a:gd name="T0" fmla="*/ 0 w 66"/>
                <a:gd name="T1" fmla="*/ 9 h 509"/>
                <a:gd name="T2" fmla="*/ 54 w 66"/>
                <a:gd name="T3" fmla="*/ 509 h 509"/>
                <a:gd name="T4" fmla="*/ 66 w 66"/>
                <a:gd name="T5" fmla="*/ 509 h 509"/>
                <a:gd name="T6" fmla="*/ 9 w 66"/>
                <a:gd name="T7" fmla="*/ 0 h 509"/>
                <a:gd name="T8" fmla="*/ 0 w 66"/>
                <a:gd name="T9" fmla="*/ 9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509">
                  <a:moveTo>
                    <a:pt x="0" y="9"/>
                  </a:moveTo>
                  <a:lnTo>
                    <a:pt x="54" y="509"/>
                  </a:lnTo>
                  <a:lnTo>
                    <a:pt x="66" y="509"/>
                  </a:lnTo>
                  <a:lnTo>
                    <a:pt x="9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" name="Freeform 6"/>
            <p:cNvSpPr/>
            <p:nvPr/>
          </p:nvSpPr>
          <p:spPr bwMode="auto">
            <a:xfrm>
              <a:off x="5079" y="1195"/>
              <a:ext cx="303" cy="854"/>
            </a:xfrm>
            <a:custGeom>
              <a:avLst/>
              <a:gdLst>
                <a:gd name="T0" fmla="*/ 14 w 303"/>
                <a:gd name="T1" fmla="*/ 0 h 854"/>
                <a:gd name="T2" fmla="*/ 303 w 303"/>
                <a:gd name="T3" fmla="*/ 854 h 854"/>
                <a:gd name="T4" fmla="*/ 287 w 303"/>
                <a:gd name="T5" fmla="*/ 854 h 854"/>
                <a:gd name="T6" fmla="*/ 0 w 303"/>
                <a:gd name="T7" fmla="*/ 11 h 854"/>
                <a:gd name="T8" fmla="*/ 14 w 303"/>
                <a:gd name="T9" fmla="*/ 0 h 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3" h="854">
                  <a:moveTo>
                    <a:pt x="14" y="0"/>
                  </a:moveTo>
                  <a:lnTo>
                    <a:pt x="303" y="854"/>
                  </a:lnTo>
                  <a:lnTo>
                    <a:pt x="287" y="854"/>
                  </a:lnTo>
                  <a:lnTo>
                    <a:pt x="0" y="11"/>
                  </a:lnTo>
                  <a:lnTo>
                    <a:pt x="1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" name="Freeform 7"/>
            <p:cNvSpPr/>
            <p:nvPr/>
          </p:nvSpPr>
          <p:spPr bwMode="auto">
            <a:xfrm>
              <a:off x="5074" y="1202"/>
              <a:ext cx="12" cy="345"/>
            </a:xfrm>
            <a:custGeom>
              <a:avLst/>
              <a:gdLst>
                <a:gd name="T0" fmla="*/ 0 w 12"/>
                <a:gd name="T1" fmla="*/ 0 h 345"/>
                <a:gd name="T2" fmla="*/ 0 w 12"/>
                <a:gd name="T3" fmla="*/ 345 h 345"/>
                <a:gd name="T4" fmla="*/ 12 w 12"/>
                <a:gd name="T5" fmla="*/ 345 h 345"/>
                <a:gd name="T6" fmla="*/ 12 w 12"/>
                <a:gd name="T7" fmla="*/ 12 h 345"/>
                <a:gd name="T8" fmla="*/ 0 w 12"/>
                <a:gd name="T9" fmla="*/ 0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345">
                  <a:moveTo>
                    <a:pt x="0" y="0"/>
                  </a:moveTo>
                  <a:lnTo>
                    <a:pt x="0" y="345"/>
                  </a:lnTo>
                  <a:lnTo>
                    <a:pt x="12" y="345"/>
                  </a:lnTo>
                  <a:lnTo>
                    <a:pt x="12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" name="Rectangle 8"/>
            <p:cNvSpPr>
              <a:spLocks noChangeArrowheads="1"/>
            </p:cNvSpPr>
            <p:nvPr/>
          </p:nvSpPr>
          <p:spPr bwMode="auto">
            <a:xfrm>
              <a:off x="3658" y="3501"/>
              <a:ext cx="647" cy="1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" name="Freeform 9"/>
            <p:cNvSpPr/>
            <p:nvPr/>
          </p:nvSpPr>
          <p:spPr bwMode="auto">
            <a:xfrm>
              <a:off x="3488" y="3446"/>
              <a:ext cx="118" cy="48"/>
            </a:xfrm>
            <a:custGeom>
              <a:avLst/>
              <a:gdLst>
                <a:gd name="T0" fmla="*/ 0 w 118"/>
                <a:gd name="T1" fmla="*/ 10 h 48"/>
                <a:gd name="T2" fmla="*/ 111 w 118"/>
                <a:gd name="T3" fmla="*/ 48 h 48"/>
                <a:gd name="T4" fmla="*/ 118 w 118"/>
                <a:gd name="T5" fmla="*/ 36 h 48"/>
                <a:gd name="T6" fmla="*/ 14 w 118"/>
                <a:gd name="T7" fmla="*/ 0 h 48"/>
                <a:gd name="T8" fmla="*/ 0 w 118"/>
                <a:gd name="T9" fmla="*/ 1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48">
                  <a:moveTo>
                    <a:pt x="0" y="10"/>
                  </a:moveTo>
                  <a:lnTo>
                    <a:pt x="111" y="48"/>
                  </a:lnTo>
                  <a:lnTo>
                    <a:pt x="118" y="36"/>
                  </a:lnTo>
                  <a:lnTo>
                    <a:pt x="14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" name="Freeform 10"/>
            <p:cNvSpPr/>
            <p:nvPr/>
          </p:nvSpPr>
          <p:spPr bwMode="auto">
            <a:xfrm>
              <a:off x="2830" y="1026"/>
              <a:ext cx="30" cy="256"/>
            </a:xfrm>
            <a:custGeom>
              <a:avLst/>
              <a:gdLst>
                <a:gd name="T0" fmla="*/ 30 w 30"/>
                <a:gd name="T1" fmla="*/ 0 h 256"/>
                <a:gd name="T2" fmla="*/ 9 w 30"/>
                <a:gd name="T3" fmla="*/ 256 h 256"/>
                <a:gd name="T4" fmla="*/ 0 w 30"/>
                <a:gd name="T5" fmla="*/ 256 h 256"/>
                <a:gd name="T6" fmla="*/ 26 w 30"/>
                <a:gd name="T7" fmla="*/ 0 h 256"/>
                <a:gd name="T8" fmla="*/ 30 w 30"/>
                <a:gd name="T9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56">
                  <a:moveTo>
                    <a:pt x="30" y="0"/>
                  </a:moveTo>
                  <a:lnTo>
                    <a:pt x="9" y="256"/>
                  </a:lnTo>
                  <a:lnTo>
                    <a:pt x="0" y="256"/>
                  </a:lnTo>
                  <a:lnTo>
                    <a:pt x="26" y="0"/>
                  </a:lnTo>
                  <a:lnTo>
                    <a:pt x="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" name="Freeform 11"/>
            <p:cNvSpPr/>
            <p:nvPr/>
          </p:nvSpPr>
          <p:spPr bwMode="auto">
            <a:xfrm>
              <a:off x="2841" y="773"/>
              <a:ext cx="604" cy="519"/>
            </a:xfrm>
            <a:custGeom>
              <a:avLst/>
              <a:gdLst>
                <a:gd name="T0" fmla="*/ 0 w 604"/>
                <a:gd name="T1" fmla="*/ 512 h 519"/>
                <a:gd name="T2" fmla="*/ 595 w 604"/>
                <a:gd name="T3" fmla="*/ 0 h 519"/>
                <a:gd name="T4" fmla="*/ 604 w 604"/>
                <a:gd name="T5" fmla="*/ 7 h 519"/>
                <a:gd name="T6" fmla="*/ 12 w 604"/>
                <a:gd name="T7" fmla="*/ 519 h 519"/>
                <a:gd name="T8" fmla="*/ 0 w 604"/>
                <a:gd name="T9" fmla="*/ 512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4" h="519">
                  <a:moveTo>
                    <a:pt x="0" y="512"/>
                  </a:moveTo>
                  <a:lnTo>
                    <a:pt x="595" y="0"/>
                  </a:lnTo>
                  <a:lnTo>
                    <a:pt x="604" y="7"/>
                  </a:lnTo>
                  <a:lnTo>
                    <a:pt x="12" y="519"/>
                  </a:lnTo>
                  <a:lnTo>
                    <a:pt x="0" y="5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Freeform 12"/>
            <p:cNvSpPr/>
            <p:nvPr/>
          </p:nvSpPr>
          <p:spPr bwMode="auto">
            <a:xfrm>
              <a:off x="2988" y="761"/>
              <a:ext cx="445" cy="192"/>
            </a:xfrm>
            <a:custGeom>
              <a:avLst/>
              <a:gdLst>
                <a:gd name="T0" fmla="*/ 445 w 445"/>
                <a:gd name="T1" fmla="*/ 17 h 192"/>
                <a:gd name="T2" fmla="*/ 3 w 445"/>
                <a:gd name="T3" fmla="*/ 192 h 192"/>
                <a:gd name="T4" fmla="*/ 0 w 445"/>
                <a:gd name="T5" fmla="*/ 187 h 192"/>
                <a:gd name="T6" fmla="*/ 445 w 445"/>
                <a:gd name="T7" fmla="*/ 0 h 192"/>
                <a:gd name="T8" fmla="*/ 445 w 445"/>
                <a:gd name="T9" fmla="*/ 17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5" h="192">
                  <a:moveTo>
                    <a:pt x="445" y="17"/>
                  </a:moveTo>
                  <a:lnTo>
                    <a:pt x="3" y="192"/>
                  </a:lnTo>
                  <a:lnTo>
                    <a:pt x="0" y="187"/>
                  </a:lnTo>
                  <a:lnTo>
                    <a:pt x="445" y="0"/>
                  </a:lnTo>
                  <a:lnTo>
                    <a:pt x="445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13"/>
            <p:cNvSpPr/>
            <p:nvPr/>
          </p:nvSpPr>
          <p:spPr bwMode="auto">
            <a:xfrm>
              <a:off x="3478" y="650"/>
              <a:ext cx="159" cy="95"/>
            </a:xfrm>
            <a:custGeom>
              <a:avLst/>
              <a:gdLst>
                <a:gd name="T0" fmla="*/ 10 w 159"/>
                <a:gd name="T1" fmla="*/ 95 h 95"/>
                <a:gd name="T2" fmla="*/ 159 w 159"/>
                <a:gd name="T3" fmla="*/ 9 h 95"/>
                <a:gd name="T4" fmla="*/ 159 w 159"/>
                <a:gd name="T5" fmla="*/ 0 h 95"/>
                <a:gd name="T6" fmla="*/ 0 w 159"/>
                <a:gd name="T7" fmla="*/ 88 h 95"/>
                <a:gd name="T8" fmla="*/ 10 w 159"/>
                <a:gd name="T9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95">
                  <a:moveTo>
                    <a:pt x="10" y="95"/>
                  </a:moveTo>
                  <a:lnTo>
                    <a:pt x="159" y="9"/>
                  </a:lnTo>
                  <a:lnTo>
                    <a:pt x="159" y="0"/>
                  </a:lnTo>
                  <a:lnTo>
                    <a:pt x="0" y="88"/>
                  </a:lnTo>
                  <a:lnTo>
                    <a:pt x="10" y="9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14"/>
            <p:cNvSpPr/>
            <p:nvPr/>
          </p:nvSpPr>
          <p:spPr bwMode="auto">
            <a:xfrm>
              <a:off x="3488" y="683"/>
              <a:ext cx="798" cy="74"/>
            </a:xfrm>
            <a:custGeom>
              <a:avLst/>
              <a:gdLst>
                <a:gd name="T0" fmla="*/ 0 w 798"/>
                <a:gd name="T1" fmla="*/ 62 h 74"/>
                <a:gd name="T2" fmla="*/ 798 w 798"/>
                <a:gd name="T3" fmla="*/ 0 h 74"/>
                <a:gd name="T4" fmla="*/ 798 w 798"/>
                <a:gd name="T5" fmla="*/ 10 h 74"/>
                <a:gd name="T6" fmla="*/ 0 w 798"/>
                <a:gd name="T7" fmla="*/ 74 h 74"/>
                <a:gd name="T8" fmla="*/ 0 w 798"/>
                <a:gd name="T9" fmla="*/ 6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8" h="74">
                  <a:moveTo>
                    <a:pt x="0" y="62"/>
                  </a:moveTo>
                  <a:lnTo>
                    <a:pt x="798" y="0"/>
                  </a:lnTo>
                  <a:lnTo>
                    <a:pt x="798" y="10"/>
                  </a:lnTo>
                  <a:lnTo>
                    <a:pt x="0" y="74"/>
                  </a:lnTo>
                  <a:lnTo>
                    <a:pt x="0" y="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15"/>
            <p:cNvSpPr/>
            <p:nvPr/>
          </p:nvSpPr>
          <p:spPr bwMode="auto">
            <a:xfrm>
              <a:off x="3421" y="778"/>
              <a:ext cx="34" cy="308"/>
            </a:xfrm>
            <a:custGeom>
              <a:avLst/>
              <a:gdLst>
                <a:gd name="T0" fmla="*/ 29 w 34"/>
                <a:gd name="T1" fmla="*/ 0 h 308"/>
                <a:gd name="T2" fmla="*/ 0 w 34"/>
                <a:gd name="T3" fmla="*/ 308 h 308"/>
                <a:gd name="T4" fmla="*/ 12 w 34"/>
                <a:gd name="T5" fmla="*/ 308 h 308"/>
                <a:gd name="T6" fmla="*/ 34 w 34"/>
                <a:gd name="T7" fmla="*/ 0 h 308"/>
                <a:gd name="T8" fmla="*/ 29 w 34"/>
                <a:gd name="T9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308">
                  <a:moveTo>
                    <a:pt x="29" y="0"/>
                  </a:moveTo>
                  <a:lnTo>
                    <a:pt x="0" y="308"/>
                  </a:lnTo>
                  <a:lnTo>
                    <a:pt x="12" y="308"/>
                  </a:lnTo>
                  <a:lnTo>
                    <a:pt x="34" y="0"/>
                  </a:ln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Freeform 16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  <a:gd name="T10" fmla="*/ 0 w 571"/>
                <a:gd name="T11" fmla="*/ 11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17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18"/>
            <p:cNvSpPr/>
            <p:nvPr/>
          </p:nvSpPr>
          <p:spPr bwMode="auto">
            <a:xfrm>
              <a:off x="4087" y="693"/>
              <a:ext cx="225" cy="307"/>
            </a:xfrm>
            <a:custGeom>
              <a:avLst/>
              <a:gdLst>
                <a:gd name="T0" fmla="*/ 213 w 225"/>
                <a:gd name="T1" fmla="*/ 0 h 307"/>
                <a:gd name="T2" fmla="*/ 0 w 225"/>
                <a:gd name="T3" fmla="*/ 298 h 307"/>
                <a:gd name="T4" fmla="*/ 12 w 225"/>
                <a:gd name="T5" fmla="*/ 307 h 307"/>
                <a:gd name="T6" fmla="*/ 225 w 225"/>
                <a:gd name="T7" fmla="*/ 7 h 307"/>
                <a:gd name="T8" fmla="*/ 213 w 225"/>
                <a:gd name="T9" fmla="*/ 0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5" h="307">
                  <a:moveTo>
                    <a:pt x="213" y="0"/>
                  </a:moveTo>
                  <a:lnTo>
                    <a:pt x="0" y="298"/>
                  </a:lnTo>
                  <a:lnTo>
                    <a:pt x="12" y="307"/>
                  </a:lnTo>
                  <a:lnTo>
                    <a:pt x="225" y="7"/>
                  </a:lnTo>
                  <a:lnTo>
                    <a:pt x="21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19"/>
            <p:cNvSpPr/>
            <p:nvPr/>
          </p:nvSpPr>
          <p:spPr bwMode="auto">
            <a:xfrm>
              <a:off x="2481" y="1318"/>
              <a:ext cx="339" cy="343"/>
            </a:xfrm>
            <a:custGeom>
              <a:avLst/>
              <a:gdLst>
                <a:gd name="T0" fmla="*/ 0 w 339"/>
                <a:gd name="T1" fmla="*/ 336 h 343"/>
                <a:gd name="T2" fmla="*/ 332 w 339"/>
                <a:gd name="T3" fmla="*/ 0 h 343"/>
                <a:gd name="T4" fmla="*/ 339 w 339"/>
                <a:gd name="T5" fmla="*/ 7 h 343"/>
                <a:gd name="T6" fmla="*/ 5 w 339"/>
                <a:gd name="T7" fmla="*/ 343 h 343"/>
                <a:gd name="T8" fmla="*/ 0 w 339"/>
                <a:gd name="T9" fmla="*/ 336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9" h="343">
                  <a:moveTo>
                    <a:pt x="0" y="336"/>
                  </a:moveTo>
                  <a:lnTo>
                    <a:pt x="332" y="0"/>
                  </a:lnTo>
                  <a:lnTo>
                    <a:pt x="339" y="7"/>
                  </a:lnTo>
                  <a:lnTo>
                    <a:pt x="5" y="343"/>
                  </a:lnTo>
                  <a:lnTo>
                    <a:pt x="0" y="3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20"/>
            <p:cNvSpPr/>
            <p:nvPr/>
          </p:nvSpPr>
          <p:spPr bwMode="auto">
            <a:xfrm>
              <a:off x="2616" y="1332"/>
              <a:ext cx="209" cy="753"/>
            </a:xfrm>
            <a:custGeom>
              <a:avLst/>
              <a:gdLst>
                <a:gd name="T0" fmla="*/ 197 w 209"/>
                <a:gd name="T1" fmla="*/ 0 h 753"/>
                <a:gd name="T2" fmla="*/ 0 w 209"/>
                <a:gd name="T3" fmla="*/ 743 h 753"/>
                <a:gd name="T4" fmla="*/ 10 w 209"/>
                <a:gd name="T5" fmla="*/ 753 h 753"/>
                <a:gd name="T6" fmla="*/ 209 w 209"/>
                <a:gd name="T7" fmla="*/ 0 h 753"/>
                <a:gd name="T8" fmla="*/ 197 w 209"/>
                <a:gd name="T9" fmla="*/ 0 h 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753">
                  <a:moveTo>
                    <a:pt x="197" y="0"/>
                  </a:moveTo>
                  <a:lnTo>
                    <a:pt x="0" y="743"/>
                  </a:lnTo>
                  <a:lnTo>
                    <a:pt x="10" y="753"/>
                  </a:lnTo>
                  <a:lnTo>
                    <a:pt x="209" y="0"/>
                  </a:lnTo>
                  <a:lnTo>
                    <a:pt x="19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21"/>
            <p:cNvSpPr/>
            <p:nvPr/>
          </p:nvSpPr>
          <p:spPr bwMode="auto">
            <a:xfrm>
              <a:off x="2477" y="1704"/>
              <a:ext cx="106" cy="92"/>
            </a:xfrm>
            <a:custGeom>
              <a:avLst/>
              <a:gdLst>
                <a:gd name="T0" fmla="*/ 0 w 106"/>
                <a:gd name="T1" fmla="*/ 7 h 92"/>
                <a:gd name="T2" fmla="*/ 94 w 106"/>
                <a:gd name="T3" fmla="*/ 92 h 92"/>
                <a:gd name="T4" fmla="*/ 106 w 106"/>
                <a:gd name="T5" fmla="*/ 75 h 92"/>
                <a:gd name="T6" fmla="*/ 9 w 106"/>
                <a:gd name="T7" fmla="*/ 0 h 92"/>
                <a:gd name="T8" fmla="*/ 0 w 106"/>
                <a:gd name="T9" fmla="*/ 7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92">
                  <a:moveTo>
                    <a:pt x="0" y="7"/>
                  </a:moveTo>
                  <a:lnTo>
                    <a:pt x="94" y="92"/>
                  </a:lnTo>
                  <a:lnTo>
                    <a:pt x="106" y="75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22"/>
            <p:cNvSpPr/>
            <p:nvPr/>
          </p:nvSpPr>
          <p:spPr bwMode="auto">
            <a:xfrm>
              <a:off x="2451" y="1711"/>
              <a:ext cx="146" cy="374"/>
            </a:xfrm>
            <a:custGeom>
              <a:avLst/>
              <a:gdLst>
                <a:gd name="T0" fmla="*/ 0 w 146"/>
                <a:gd name="T1" fmla="*/ 0 h 374"/>
                <a:gd name="T2" fmla="*/ 135 w 146"/>
                <a:gd name="T3" fmla="*/ 374 h 374"/>
                <a:gd name="T4" fmla="*/ 146 w 146"/>
                <a:gd name="T5" fmla="*/ 374 h 374"/>
                <a:gd name="T6" fmla="*/ 11 w 146"/>
                <a:gd name="T7" fmla="*/ 0 h 374"/>
                <a:gd name="T8" fmla="*/ 0 w 146"/>
                <a:gd name="T9" fmla="*/ 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374">
                  <a:moveTo>
                    <a:pt x="0" y="0"/>
                  </a:moveTo>
                  <a:lnTo>
                    <a:pt x="135" y="374"/>
                  </a:lnTo>
                  <a:lnTo>
                    <a:pt x="146" y="374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Rectangle 23"/>
            <p:cNvSpPr>
              <a:spLocks noChangeArrowheads="1"/>
            </p:cNvSpPr>
            <p:nvPr/>
          </p:nvSpPr>
          <p:spPr bwMode="auto">
            <a:xfrm>
              <a:off x="3410" y="1164"/>
              <a:ext cx="11" cy="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24"/>
            <p:cNvSpPr/>
            <p:nvPr/>
          </p:nvSpPr>
          <p:spPr bwMode="auto">
            <a:xfrm>
              <a:off x="2848" y="1202"/>
              <a:ext cx="538" cy="111"/>
            </a:xfrm>
            <a:custGeom>
              <a:avLst/>
              <a:gdLst>
                <a:gd name="T0" fmla="*/ 0 w 538"/>
                <a:gd name="T1" fmla="*/ 102 h 111"/>
                <a:gd name="T2" fmla="*/ 538 w 538"/>
                <a:gd name="T3" fmla="*/ 0 h 111"/>
                <a:gd name="T4" fmla="*/ 538 w 538"/>
                <a:gd name="T5" fmla="*/ 9 h 111"/>
                <a:gd name="T6" fmla="*/ 0 w 538"/>
                <a:gd name="T7" fmla="*/ 111 h 111"/>
                <a:gd name="T8" fmla="*/ 0 w 538"/>
                <a:gd name="T9" fmla="*/ 102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8" h="111">
                  <a:moveTo>
                    <a:pt x="0" y="102"/>
                  </a:moveTo>
                  <a:lnTo>
                    <a:pt x="538" y="0"/>
                  </a:lnTo>
                  <a:lnTo>
                    <a:pt x="538" y="9"/>
                  </a:lnTo>
                  <a:lnTo>
                    <a:pt x="0" y="111"/>
                  </a:lnTo>
                  <a:lnTo>
                    <a:pt x="0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Freeform 25"/>
            <p:cNvSpPr/>
            <p:nvPr/>
          </p:nvSpPr>
          <p:spPr bwMode="auto">
            <a:xfrm>
              <a:off x="2834" y="1320"/>
              <a:ext cx="287" cy="455"/>
            </a:xfrm>
            <a:custGeom>
              <a:avLst/>
              <a:gdLst>
                <a:gd name="T0" fmla="*/ 0 w 287"/>
                <a:gd name="T1" fmla="*/ 5 h 455"/>
                <a:gd name="T2" fmla="*/ 275 w 287"/>
                <a:gd name="T3" fmla="*/ 450 h 455"/>
                <a:gd name="T4" fmla="*/ 277 w 287"/>
                <a:gd name="T5" fmla="*/ 455 h 455"/>
                <a:gd name="T6" fmla="*/ 287 w 287"/>
                <a:gd name="T7" fmla="*/ 445 h 455"/>
                <a:gd name="T8" fmla="*/ 7 w 287"/>
                <a:gd name="T9" fmla="*/ 0 h 455"/>
                <a:gd name="T10" fmla="*/ 0 w 287"/>
                <a:gd name="T11" fmla="*/ 5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7" h="455">
                  <a:moveTo>
                    <a:pt x="0" y="5"/>
                  </a:moveTo>
                  <a:lnTo>
                    <a:pt x="275" y="450"/>
                  </a:lnTo>
                  <a:lnTo>
                    <a:pt x="277" y="455"/>
                  </a:lnTo>
                  <a:lnTo>
                    <a:pt x="287" y="445"/>
                  </a:lnTo>
                  <a:lnTo>
                    <a:pt x="7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Freeform 26"/>
            <p:cNvSpPr/>
            <p:nvPr/>
          </p:nvSpPr>
          <p:spPr bwMode="auto">
            <a:xfrm>
              <a:off x="3140" y="1221"/>
              <a:ext cx="270" cy="544"/>
            </a:xfrm>
            <a:custGeom>
              <a:avLst/>
              <a:gdLst>
                <a:gd name="T0" fmla="*/ 0 w 270"/>
                <a:gd name="T1" fmla="*/ 544 h 544"/>
                <a:gd name="T2" fmla="*/ 263 w 270"/>
                <a:gd name="T3" fmla="*/ 0 h 544"/>
                <a:gd name="T4" fmla="*/ 270 w 270"/>
                <a:gd name="T5" fmla="*/ 0 h 544"/>
                <a:gd name="T6" fmla="*/ 14 w 270"/>
                <a:gd name="T7" fmla="*/ 544 h 544"/>
                <a:gd name="T8" fmla="*/ 0 w 270"/>
                <a:gd name="T9" fmla="*/ 544 h 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0" h="544">
                  <a:moveTo>
                    <a:pt x="0" y="544"/>
                  </a:moveTo>
                  <a:lnTo>
                    <a:pt x="263" y="0"/>
                  </a:lnTo>
                  <a:lnTo>
                    <a:pt x="270" y="0"/>
                  </a:lnTo>
                  <a:lnTo>
                    <a:pt x="14" y="544"/>
                  </a:lnTo>
                  <a:lnTo>
                    <a:pt x="0" y="5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Freeform 27"/>
            <p:cNvSpPr/>
            <p:nvPr/>
          </p:nvSpPr>
          <p:spPr bwMode="auto">
            <a:xfrm>
              <a:off x="3317" y="1221"/>
              <a:ext cx="93" cy="809"/>
            </a:xfrm>
            <a:custGeom>
              <a:avLst/>
              <a:gdLst>
                <a:gd name="T0" fmla="*/ 83 w 93"/>
                <a:gd name="T1" fmla="*/ 0 h 809"/>
                <a:gd name="T2" fmla="*/ 0 w 93"/>
                <a:gd name="T3" fmla="*/ 809 h 809"/>
                <a:gd name="T4" fmla="*/ 12 w 93"/>
                <a:gd name="T5" fmla="*/ 809 h 809"/>
                <a:gd name="T6" fmla="*/ 93 w 93"/>
                <a:gd name="T7" fmla="*/ 0 h 809"/>
                <a:gd name="T8" fmla="*/ 83 w 93"/>
                <a:gd name="T9" fmla="*/ 0 h 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" h="809">
                  <a:moveTo>
                    <a:pt x="83" y="0"/>
                  </a:moveTo>
                  <a:lnTo>
                    <a:pt x="0" y="809"/>
                  </a:lnTo>
                  <a:lnTo>
                    <a:pt x="12" y="809"/>
                  </a:lnTo>
                  <a:lnTo>
                    <a:pt x="93" y="0"/>
                  </a:lnTo>
                  <a:lnTo>
                    <a:pt x="8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Freeform 28"/>
            <p:cNvSpPr/>
            <p:nvPr/>
          </p:nvSpPr>
          <p:spPr bwMode="auto">
            <a:xfrm>
              <a:off x="3438" y="1022"/>
              <a:ext cx="611" cy="180"/>
            </a:xfrm>
            <a:custGeom>
              <a:avLst/>
              <a:gdLst>
                <a:gd name="T0" fmla="*/ 0 w 611"/>
                <a:gd name="T1" fmla="*/ 165 h 180"/>
                <a:gd name="T2" fmla="*/ 611 w 611"/>
                <a:gd name="T3" fmla="*/ 0 h 180"/>
                <a:gd name="T4" fmla="*/ 611 w 611"/>
                <a:gd name="T5" fmla="*/ 14 h 180"/>
                <a:gd name="T6" fmla="*/ 0 w 611"/>
                <a:gd name="T7" fmla="*/ 180 h 180"/>
                <a:gd name="T8" fmla="*/ 0 w 611"/>
                <a:gd name="T9" fmla="*/ 165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180">
                  <a:moveTo>
                    <a:pt x="0" y="165"/>
                  </a:moveTo>
                  <a:lnTo>
                    <a:pt x="611" y="0"/>
                  </a:lnTo>
                  <a:lnTo>
                    <a:pt x="611" y="14"/>
                  </a:lnTo>
                  <a:lnTo>
                    <a:pt x="0" y="180"/>
                  </a:lnTo>
                  <a:lnTo>
                    <a:pt x="0" y="1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Freeform 29"/>
            <p:cNvSpPr/>
            <p:nvPr/>
          </p:nvSpPr>
          <p:spPr bwMode="auto">
            <a:xfrm>
              <a:off x="4340" y="702"/>
              <a:ext cx="377" cy="396"/>
            </a:xfrm>
            <a:custGeom>
              <a:avLst/>
              <a:gdLst>
                <a:gd name="T0" fmla="*/ 0 w 377"/>
                <a:gd name="T1" fmla="*/ 12 h 396"/>
                <a:gd name="T2" fmla="*/ 370 w 377"/>
                <a:gd name="T3" fmla="*/ 396 h 396"/>
                <a:gd name="T4" fmla="*/ 377 w 377"/>
                <a:gd name="T5" fmla="*/ 388 h 396"/>
                <a:gd name="T6" fmla="*/ 0 w 377"/>
                <a:gd name="T7" fmla="*/ 0 h 396"/>
                <a:gd name="T8" fmla="*/ 0 w 377"/>
                <a:gd name="T9" fmla="*/ 12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7" h="396">
                  <a:moveTo>
                    <a:pt x="0" y="12"/>
                  </a:moveTo>
                  <a:lnTo>
                    <a:pt x="370" y="396"/>
                  </a:lnTo>
                  <a:lnTo>
                    <a:pt x="377" y="388"/>
                  </a:lnTo>
                  <a:lnTo>
                    <a:pt x="0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Freeform 30"/>
            <p:cNvSpPr/>
            <p:nvPr/>
          </p:nvSpPr>
          <p:spPr bwMode="auto">
            <a:xfrm>
              <a:off x="4108" y="1015"/>
              <a:ext cx="597" cy="97"/>
            </a:xfrm>
            <a:custGeom>
              <a:avLst/>
              <a:gdLst>
                <a:gd name="T0" fmla="*/ 0 w 597"/>
                <a:gd name="T1" fmla="*/ 0 h 97"/>
                <a:gd name="T2" fmla="*/ 597 w 597"/>
                <a:gd name="T3" fmla="*/ 90 h 97"/>
                <a:gd name="T4" fmla="*/ 597 w 597"/>
                <a:gd name="T5" fmla="*/ 97 h 97"/>
                <a:gd name="T6" fmla="*/ 0 w 597"/>
                <a:gd name="T7" fmla="*/ 11 h 97"/>
                <a:gd name="T8" fmla="*/ 0 w 597"/>
                <a:gd name="T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97">
                  <a:moveTo>
                    <a:pt x="0" y="0"/>
                  </a:moveTo>
                  <a:lnTo>
                    <a:pt x="597" y="90"/>
                  </a:lnTo>
                  <a:lnTo>
                    <a:pt x="597" y="97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Freeform 31"/>
            <p:cNvSpPr/>
            <p:nvPr/>
          </p:nvSpPr>
          <p:spPr bwMode="auto">
            <a:xfrm>
              <a:off x="4759" y="1121"/>
              <a:ext cx="280" cy="55"/>
            </a:xfrm>
            <a:custGeom>
              <a:avLst/>
              <a:gdLst>
                <a:gd name="T0" fmla="*/ 5 w 280"/>
                <a:gd name="T1" fmla="*/ 0 h 55"/>
                <a:gd name="T2" fmla="*/ 280 w 280"/>
                <a:gd name="T3" fmla="*/ 40 h 55"/>
                <a:gd name="T4" fmla="*/ 280 w 280"/>
                <a:gd name="T5" fmla="*/ 55 h 55"/>
                <a:gd name="T6" fmla="*/ 0 w 280"/>
                <a:gd name="T7" fmla="*/ 7 h 55"/>
                <a:gd name="T8" fmla="*/ 5 w 280"/>
                <a:gd name="T9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0" h="55">
                  <a:moveTo>
                    <a:pt x="5" y="0"/>
                  </a:moveTo>
                  <a:lnTo>
                    <a:pt x="280" y="40"/>
                  </a:lnTo>
                  <a:lnTo>
                    <a:pt x="280" y="55"/>
                  </a:lnTo>
                  <a:lnTo>
                    <a:pt x="0" y="7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" name="Freeform 32"/>
            <p:cNvSpPr/>
            <p:nvPr/>
          </p:nvSpPr>
          <p:spPr bwMode="auto">
            <a:xfrm>
              <a:off x="4745" y="1131"/>
              <a:ext cx="298" cy="447"/>
            </a:xfrm>
            <a:custGeom>
              <a:avLst/>
              <a:gdLst>
                <a:gd name="T0" fmla="*/ 0 w 298"/>
                <a:gd name="T1" fmla="*/ 9 h 447"/>
                <a:gd name="T2" fmla="*/ 294 w 298"/>
                <a:gd name="T3" fmla="*/ 447 h 447"/>
                <a:gd name="T4" fmla="*/ 298 w 298"/>
                <a:gd name="T5" fmla="*/ 440 h 447"/>
                <a:gd name="T6" fmla="*/ 7 w 298"/>
                <a:gd name="T7" fmla="*/ 0 h 447"/>
                <a:gd name="T8" fmla="*/ 0 w 298"/>
                <a:gd name="T9" fmla="*/ 9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447">
                  <a:moveTo>
                    <a:pt x="0" y="9"/>
                  </a:moveTo>
                  <a:lnTo>
                    <a:pt x="294" y="447"/>
                  </a:lnTo>
                  <a:lnTo>
                    <a:pt x="298" y="440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Freeform 33"/>
            <p:cNvSpPr/>
            <p:nvPr/>
          </p:nvSpPr>
          <p:spPr bwMode="auto">
            <a:xfrm>
              <a:off x="4551" y="1135"/>
              <a:ext cx="182" cy="422"/>
            </a:xfrm>
            <a:custGeom>
              <a:avLst/>
              <a:gdLst>
                <a:gd name="T0" fmla="*/ 173 w 182"/>
                <a:gd name="T1" fmla="*/ 0 h 422"/>
                <a:gd name="T2" fmla="*/ 0 w 182"/>
                <a:gd name="T3" fmla="*/ 422 h 422"/>
                <a:gd name="T4" fmla="*/ 12 w 182"/>
                <a:gd name="T5" fmla="*/ 422 h 422"/>
                <a:gd name="T6" fmla="*/ 182 w 182"/>
                <a:gd name="T7" fmla="*/ 0 h 422"/>
                <a:gd name="T8" fmla="*/ 173 w 182"/>
                <a:gd name="T9" fmla="*/ 0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2" h="422">
                  <a:moveTo>
                    <a:pt x="173" y="0"/>
                  </a:moveTo>
                  <a:lnTo>
                    <a:pt x="0" y="422"/>
                  </a:lnTo>
                  <a:lnTo>
                    <a:pt x="12" y="422"/>
                  </a:lnTo>
                  <a:lnTo>
                    <a:pt x="182" y="0"/>
                  </a:lnTo>
                  <a:lnTo>
                    <a:pt x="1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Freeform 34"/>
            <p:cNvSpPr/>
            <p:nvPr/>
          </p:nvSpPr>
          <p:spPr bwMode="auto">
            <a:xfrm>
              <a:off x="3414" y="1214"/>
              <a:ext cx="401" cy="388"/>
            </a:xfrm>
            <a:custGeom>
              <a:avLst/>
              <a:gdLst>
                <a:gd name="T0" fmla="*/ 0 w 401"/>
                <a:gd name="T1" fmla="*/ 0 h 388"/>
                <a:gd name="T2" fmla="*/ 393 w 401"/>
                <a:gd name="T3" fmla="*/ 388 h 388"/>
                <a:gd name="T4" fmla="*/ 401 w 401"/>
                <a:gd name="T5" fmla="*/ 378 h 388"/>
                <a:gd name="T6" fmla="*/ 12 w 401"/>
                <a:gd name="T7" fmla="*/ 0 h 388"/>
                <a:gd name="T8" fmla="*/ 0 w 40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1" h="388">
                  <a:moveTo>
                    <a:pt x="0" y="0"/>
                  </a:moveTo>
                  <a:lnTo>
                    <a:pt x="393" y="388"/>
                  </a:lnTo>
                  <a:lnTo>
                    <a:pt x="401" y="37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Freeform 35"/>
            <p:cNvSpPr/>
            <p:nvPr/>
          </p:nvSpPr>
          <p:spPr bwMode="auto">
            <a:xfrm>
              <a:off x="3833" y="1034"/>
              <a:ext cx="233" cy="558"/>
            </a:xfrm>
            <a:custGeom>
              <a:avLst/>
              <a:gdLst>
                <a:gd name="T0" fmla="*/ 225 w 233"/>
                <a:gd name="T1" fmla="*/ 0 h 558"/>
                <a:gd name="T2" fmla="*/ 0 w 233"/>
                <a:gd name="T3" fmla="*/ 558 h 558"/>
                <a:gd name="T4" fmla="*/ 10 w 233"/>
                <a:gd name="T5" fmla="*/ 558 h 558"/>
                <a:gd name="T6" fmla="*/ 233 w 233"/>
                <a:gd name="T7" fmla="*/ 0 h 558"/>
                <a:gd name="T8" fmla="*/ 225 w 233"/>
                <a:gd name="T9" fmla="*/ 0 h 5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3" h="558">
                  <a:moveTo>
                    <a:pt x="225" y="0"/>
                  </a:moveTo>
                  <a:lnTo>
                    <a:pt x="0" y="558"/>
                  </a:lnTo>
                  <a:lnTo>
                    <a:pt x="10" y="558"/>
                  </a:lnTo>
                  <a:lnTo>
                    <a:pt x="233" y="0"/>
                  </a:lnTo>
                  <a:lnTo>
                    <a:pt x="2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Freeform 36"/>
            <p:cNvSpPr/>
            <p:nvPr/>
          </p:nvSpPr>
          <p:spPr bwMode="auto">
            <a:xfrm>
              <a:off x="4087" y="1034"/>
              <a:ext cx="452" cy="530"/>
            </a:xfrm>
            <a:custGeom>
              <a:avLst/>
              <a:gdLst>
                <a:gd name="T0" fmla="*/ 0 w 452"/>
                <a:gd name="T1" fmla="*/ 0 h 530"/>
                <a:gd name="T2" fmla="*/ 440 w 452"/>
                <a:gd name="T3" fmla="*/ 530 h 530"/>
                <a:gd name="T4" fmla="*/ 452 w 452"/>
                <a:gd name="T5" fmla="*/ 528 h 530"/>
                <a:gd name="T6" fmla="*/ 12 w 452"/>
                <a:gd name="T7" fmla="*/ 0 h 530"/>
                <a:gd name="T8" fmla="*/ 0 w 452"/>
                <a:gd name="T9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2" h="530">
                  <a:moveTo>
                    <a:pt x="0" y="0"/>
                  </a:moveTo>
                  <a:lnTo>
                    <a:pt x="440" y="530"/>
                  </a:lnTo>
                  <a:lnTo>
                    <a:pt x="452" y="5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Freeform 37"/>
            <p:cNvSpPr/>
            <p:nvPr/>
          </p:nvSpPr>
          <p:spPr bwMode="auto">
            <a:xfrm>
              <a:off x="3836" y="1588"/>
              <a:ext cx="689" cy="23"/>
            </a:xfrm>
            <a:custGeom>
              <a:avLst/>
              <a:gdLst>
                <a:gd name="T0" fmla="*/ 0 w 689"/>
                <a:gd name="T1" fmla="*/ 16 h 23"/>
                <a:gd name="T2" fmla="*/ 689 w 689"/>
                <a:gd name="T3" fmla="*/ 0 h 23"/>
                <a:gd name="T4" fmla="*/ 689 w 689"/>
                <a:gd name="T5" fmla="*/ 7 h 23"/>
                <a:gd name="T6" fmla="*/ 12 w 689"/>
                <a:gd name="T7" fmla="*/ 23 h 23"/>
                <a:gd name="T8" fmla="*/ 0 w 689"/>
                <a:gd name="T9" fmla="*/ 16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23">
                  <a:moveTo>
                    <a:pt x="0" y="16"/>
                  </a:moveTo>
                  <a:lnTo>
                    <a:pt x="689" y="0"/>
                  </a:lnTo>
                  <a:lnTo>
                    <a:pt x="689" y="7"/>
                  </a:lnTo>
                  <a:lnTo>
                    <a:pt x="12" y="23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Freeform 38"/>
            <p:cNvSpPr/>
            <p:nvPr/>
          </p:nvSpPr>
          <p:spPr bwMode="auto">
            <a:xfrm>
              <a:off x="5093" y="1621"/>
              <a:ext cx="273" cy="428"/>
            </a:xfrm>
            <a:custGeom>
              <a:avLst/>
              <a:gdLst>
                <a:gd name="T0" fmla="*/ 0 w 273"/>
                <a:gd name="T1" fmla="*/ 0 h 428"/>
                <a:gd name="T2" fmla="*/ 263 w 273"/>
                <a:gd name="T3" fmla="*/ 428 h 428"/>
                <a:gd name="T4" fmla="*/ 273 w 273"/>
                <a:gd name="T5" fmla="*/ 428 h 428"/>
                <a:gd name="T6" fmla="*/ 12 w 273"/>
                <a:gd name="T7" fmla="*/ 0 h 428"/>
                <a:gd name="T8" fmla="*/ 0 w 27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3" h="428">
                  <a:moveTo>
                    <a:pt x="0" y="0"/>
                  </a:moveTo>
                  <a:lnTo>
                    <a:pt x="263" y="428"/>
                  </a:lnTo>
                  <a:lnTo>
                    <a:pt x="273" y="4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Freeform 39"/>
            <p:cNvSpPr/>
            <p:nvPr/>
          </p:nvSpPr>
          <p:spPr bwMode="auto">
            <a:xfrm>
              <a:off x="5070" y="1621"/>
              <a:ext cx="293" cy="428"/>
            </a:xfrm>
            <a:custGeom>
              <a:avLst/>
              <a:gdLst>
                <a:gd name="T0" fmla="*/ 0 w 293"/>
                <a:gd name="T1" fmla="*/ 0 h 428"/>
                <a:gd name="T2" fmla="*/ 286 w 293"/>
                <a:gd name="T3" fmla="*/ 428 h 428"/>
                <a:gd name="T4" fmla="*/ 293 w 293"/>
                <a:gd name="T5" fmla="*/ 421 h 428"/>
                <a:gd name="T6" fmla="*/ 16 w 293"/>
                <a:gd name="T7" fmla="*/ 0 h 428"/>
                <a:gd name="T8" fmla="*/ 0 w 29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3" h="428">
                  <a:moveTo>
                    <a:pt x="0" y="0"/>
                  </a:moveTo>
                  <a:lnTo>
                    <a:pt x="286" y="428"/>
                  </a:lnTo>
                  <a:lnTo>
                    <a:pt x="293" y="421"/>
                  </a:lnTo>
                  <a:lnTo>
                    <a:pt x="1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" name="Freeform 40"/>
            <p:cNvSpPr/>
            <p:nvPr/>
          </p:nvSpPr>
          <p:spPr bwMode="auto">
            <a:xfrm>
              <a:off x="4568" y="1581"/>
              <a:ext cx="551" cy="156"/>
            </a:xfrm>
            <a:custGeom>
              <a:avLst/>
              <a:gdLst>
                <a:gd name="T0" fmla="*/ 0 w 551"/>
                <a:gd name="T1" fmla="*/ 0 h 156"/>
                <a:gd name="T2" fmla="*/ 551 w 551"/>
                <a:gd name="T3" fmla="*/ 146 h 156"/>
                <a:gd name="T4" fmla="*/ 539 w 551"/>
                <a:gd name="T5" fmla="*/ 156 h 156"/>
                <a:gd name="T6" fmla="*/ 0 w 551"/>
                <a:gd name="T7" fmla="*/ 11 h 156"/>
                <a:gd name="T8" fmla="*/ 0 w 551"/>
                <a:gd name="T9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1" h="156">
                  <a:moveTo>
                    <a:pt x="0" y="0"/>
                  </a:moveTo>
                  <a:lnTo>
                    <a:pt x="551" y="146"/>
                  </a:lnTo>
                  <a:lnTo>
                    <a:pt x="539" y="156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" name="Freeform 41"/>
            <p:cNvSpPr/>
            <p:nvPr/>
          </p:nvSpPr>
          <p:spPr bwMode="auto">
            <a:xfrm>
              <a:off x="4546" y="1597"/>
              <a:ext cx="228" cy="677"/>
            </a:xfrm>
            <a:custGeom>
              <a:avLst/>
              <a:gdLst>
                <a:gd name="T0" fmla="*/ 0 w 228"/>
                <a:gd name="T1" fmla="*/ 0 h 677"/>
                <a:gd name="T2" fmla="*/ 223 w 228"/>
                <a:gd name="T3" fmla="*/ 677 h 677"/>
                <a:gd name="T4" fmla="*/ 228 w 228"/>
                <a:gd name="T5" fmla="*/ 677 h 677"/>
                <a:gd name="T6" fmla="*/ 10 w 228"/>
                <a:gd name="T7" fmla="*/ 0 h 677"/>
                <a:gd name="T8" fmla="*/ 0 w 228"/>
                <a:gd name="T9" fmla="*/ 0 h 6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8" h="677">
                  <a:moveTo>
                    <a:pt x="0" y="0"/>
                  </a:moveTo>
                  <a:lnTo>
                    <a:pt x="223" y="677"/>
                  </a:lnTo>
                  <a:lnTo>
                    <a:pt x="228" y="677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Freeform 42"/>
            <p:cNvSpPr/>
            <p:nvPr/>
          </p:nvSpPr>
          <p:spPr bwMode="auto">
            <a:xfrm>
              <a:off x="4229" y="1604"/>
              <a:ext cx="310" cy="481"/>
            </a:xfrm>
            <a:custGeom>
              <a:avLst/>
              <a:gdLst>
                <a:gd name="T0" fmla="*/ 0 w 310"/>
                <a:gd name="T1" fmla="*/ 481 h 481"/>
                <a:gd name="T2" fmla="*/ 301 w 310"/>
                <a:gd name="T3" fmla="*/ 0 h 481"/>
                <a:gd name="T4" fmla="*/ 310 w 310"/>
                <a:gd name="T5" fmla="*/ 0 h 481"/>
                <a:gd name="T6" fmla="*/ 7 w 310"/>
                <a:gd name="T7" fmla="*/ 481 h 481"/>
                <a:gd name="T8" fmla="*/ 0 w 310"/>
                <a:gd name="T9" fmla="*/ 481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0" h="481">
                  <a:moveTo>
                    <a:pt x="0" y="481"/>
                  </a:moveTo>
                  <a:lnTo>
                    <a:pt x="301" y="0"/>
                  </a:lnTo>
                  <a:lnTo>
                    <a:pt x="310" y="0"/>
                  </a:lnTo>
                  <a:lnTo>
                    <a:pt x="7" y="481"/>
                  </a:lnTo>
                  <a:lnTo>
                    <a:pt x="0" y="4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" name="Freeform 43"/>
            <p:cNvSpPr/>
            <p:nvPr/>
          </p:nvSpPr>
          <p:spPr bwMode="auto">
            <a:xfrm>
              <a:off x="4217" y="1803"/>
              <a:ext cx="90" cy="282"/>
            </a:xfrm>
            <a:custGeom>
              <a:avLst/>
              <a:gdLst>
                <a:gd name="T0" fmla="*/ 81 w 90"/>
                <a:gd name="T1" fmla="*/ 0 h 282"/>
                <a:gd name="T2" fmla="*/ 0 w 90"/>
                <a:gd name="T3" fmla="*/ 282 h 282"/>
                <a:gd name="T4" fmla="*/ 7 w 90"/>
                <a:gd name="T5" fmla="*/ 282 h 282"/>
                <a:gd name="T6" fmla="*/ 90 w 90"/>
                <a:gd name="T7" fmla="*/ 0 h 282"/>
                <a:gd name="T8" fmla="*/ 81 w 90"/>
                <a:gd name="T9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282">
                  <a:moveTo>
                    <a:pt x="81" y="0"/>
                  </a:moveTo>
                  <a:lnTo>
                    <a:pt x="0" y="282"/>
                  </a:lnTo>
                  <a:lnTo>
                    <a:pt x="7" y="282"/>
                  </a:lnTo>
                  <a:lnTo>
                    <a:pt x="90" y="0"/>
                  </a:lnTo>
                  <a:lnTo>
                    <a:pt x="8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Freeform 44"/>
            <p:cNvSpPr/>
            <p:nvPr/>
          </p:nvSpPr>
          <p:spPr bwMode="auto">
            <a:xfrm>
              <a:off x="3833" y="1621"/>
              <a:ext cx="375" cy="464"/>
            </a:xfrm>
            <a:custGeom>
              <a:avLst/>
              <a:gdLst>
                <a:gd name="T0" fmla="*/ 0 w 375"/>
                <a:gd name="T1" fmla="*/ 0 h 464"/>
                <a:gd name="T2" fmla="*/ 368 w 375"/>
                <a:gd name="T3" fmla="*/ 464 h 464"/>
                <a:gd name="T4" fmla="*/ 375 w 375"/>
                <a:gd name="T5" fmla="*/ 464 h 464"/>
                <a:gd name="T6" fmla="*/ 8 w 375"/>
                <a:gd name="T7" fmla="*/ 0 h 464"/>
                <a:gd name="T8" fmla="*/ 0 w 375"/>
                <a:gd name="T9" fmla="*/ 0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5" h="464">
                  <a:moveTo>
                    <a:pt x="0" y="0"/>
                  </a:moveTo>
                  <a:lnTo>
                    <a:pt x="368" y="464"/>
                  </a:lnTo>
                  <a:lnTo>
                    <a:pt x="375" y="464"/>
                  </a:lnTo>
                  <a:lnTo>
                    <a:pt x="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45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  <a:gd name="T10" fmla="*/ 0 w 649"/>
                <a:gd name="T11" fmla="*/ 17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Freeform 46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47"/>
            <p:cNvSpPr/>
            <p:nvPr/>
          </p:nvSpPr>
          <p:spPr bwMode="auto">
            <a:xfrm>
              <a:off x="3623" y="1623"/>
              <a:ext cx="203" cy="658"/>
            </a:xfrm>
            <a:custGeom>
              <a:avLst/>
              <a:gdLst>
                <a:gd name="T0" fmla="*/ 194 w 203"/>
                <a:gd name="T1" fmla="*/ 0 h 658"/>
                <a:gd name="T2" fmla="*/ 0 w 203"/>
                <a:gd name="T3" fmla="*/ 658 h 658"/>
                <a:gd name="T4" fmla="*/ 9 w 203"/>
                <a:gd name="T5" fmla="*/ 658 h 658"/>
                <a:gd name="T6" fmla="*/ 203 w 203"/>
                <a:gd name="T7" fmla="*/ 5 h 658"/>
                <a:gd name="T8" fmla="*/ 194 w 203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58">
                  <a:moveTo>
                    <a:pt x="194" y="0"/>
                  </a:moveTo>
                  <a:lnTo>
                    <a:pt x="0" y="658"/>
                  </a:lnTo>
                  <a:lnTo>
                    <a:pt x="9" y="658"/>
                  </a:lnTo>
                  <a:lnTo>
                    <a:pt x="203" y="5"/>
                  </a:lnTo>
                  <a:lnTo>
                    <a:pt x="19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48"/>
            <p:cNvSpPr/>
            <p:nvPr/>
          </p:nvSpPr>
          <p:spPr bwMode="auto">
            <a:xfrm>
              <a:off x="3353" y="1768"/>
              <a:ext cx="935" cy="310"/>
            </a:xfrm>
            <a:custGeom>
              <a:avLst/>
              <a:gdLst>
                <a:gd name="T0" fmla="*/ 0 w 935"/>
                <a:gd name="T1" fmla="*/ 300 h 310"/>
                <a:gd name="T2" fmla="*/ 928 w 935"/>
                <a:gd name="T3" fmla="*/ 0 h 310"/>
                <a:gd name="T4" fmla="*/ 935 w 935"/>
                <a:gd name="T5" fmla="*/ 9 h 310"/>
                <a:gd name="T6" fmla="*/ 7 w 935"/>
                <a:gd name="T7" fmla="*/ 310 h 310"/>
                <a:gd name="T8" fmla="*/ 0 w 935"/>
                <a:gd name="T9" fmla="*/ 300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5" h="310">
                  <a:moveTo>
                    <a:pt x="0" y="300"/>
                  </a:moveTo>
                  <a:lnTo>
                    <a:pt x="928" y="0"/>
                  </a:lnTo>
                  <a:lnTo>
                    <a:pt x="935" y="9"/>
                  </a:lnTo>
                  <a:lnTo>
                    <a:pt x="7" y="310"/>
                  </a:lnTo>
                  <a:lnTo>
                    <a:pt x="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Freeform 49"/>
            <p:cNvSpPr/>
            <p:nvPr/>
          </p:nvSpPr>
          <p:spPr bwMode="auto">
            <a:xfrm>
              <a:off x="2631" y="1820"/>
              <a:ext cx="641" cy="251"/>
            </a:xfrm>
            <a:custGeom>
              <a:avLst/>
              <a:gdLst>
                <a:gd name="T0" fmla="*/ 0 w 641"/>
                <a:gd name="T1" fmla="*/ 9 h 251"/>
                <a:gd name="T2" fmla="*/ 641 w 641"/>
                <a:gd name="T3" fmla="*/ 251 h 251"/>
                <a:gd name="T4" fmla="*/ 641 w 641"/>
                <a:gd name="T5" fmla="*/ 244 h 251"/>
                <a:gd name="T6" fmla="*/ 11 w 641"/>
                <a:gd name="T7" fmla="*/ 0 h 251"/>
                <a:gd name="T8" fmla="*/ 0 w 641"/>
                <a:gd name="T9" fmla="*/ 9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1" h="251">
                  <a:moveTo>
                    <a:pt x="0" y="9"/>
                  </a:moveTo>
                  <a:lnTo>
                    <a:pt x="641" y="251"/>
                  </a:lnTo>
                  <a:lnTo>
                    <a:pt x="641" y="244"/>
                  </a:lnTo>
                  <a:lnTo>
                    <a:pt x="11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Freeform 50"/>
            <p:cNvSpPr/>
            <p:nvPr/>
          </p:nvSpPr>
          <p:spPr bwMode="auto">
            <a:xfrm>
              <a:off x="2631" y="1798"/>
              <a:ext cx="497" cy="301"/>
            </a:xfrm>
            <a:custGeom>
              <a:avLst/>
              <a:gdLst>
                <a:gd name="T0" fmla="*/ 0 w 497"/>
                <a:gd name="T1" fmla="*/ 296 h 301"/>
                <a:gd name="T2" fmla="*/ 490 w 497"/>
                <a:gd name="T3" fmla="*/ 0 h 301"/>
                <a:gd name="T4" fmla="*/ 497 w 497"/>
                <a:gd name="T5" fmla="*/ 10 h 301"/>
                <a:gd name="T6" fmla="*/ 7 w 497"/>
                <a:gd name="T7" fmla="*/ 301 h 301"/>
                <a:gd name="T8" fmla="*/ 0 w 497"/>
                <a:gd name="T9" fmla="*/ 296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7" h="301">
                  <a:moveTo>
                    <a:pt x="0" y="296"/>
                  </a:moveTo>
                  <a:lnTo>
                    <a:pt x="490" y="0"/>
                  </a:lnTo>
                  <a:lnTo>
                    <a:pt x="497" y="10"/>
                  </a:lnTo>
                  <a:lnTo>
                    <a:pt x="7" y="301"/>
                  </a:lnTo>
                  <a:lnTo>
                    <a:pt x="0" y="2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Freeform 51"/>
            <p:cNvSpPr/>
            <p:nvPr/>
          </p:nvSpPr>
          <p:spPr bwMode="auto">
            <a:xfrm>
              <a:off x="2467" y="2125"/>
              <a:ext cx="135" cy="351"/>
            </a:xfrm>
            <a:custGeom>
              <a:avLst/>
              <a:gdLst>
                <a:gd name="T0" fmla="*/ 126 w 135"/>
                <a:gd name="T1" fmla="*/ 0 h 351"/>
                <a:gd name="T2" fmla="*/ 0 w 135"/>
                <a:gd name="T3" fmla="*/ 351 h 351"/>
                <a:gd name="T4" fmla="*/ 12 w 135"/>
                <a:gd name="T5" fmla="*/ 351 h 351"/>
                <a:gd name="T6" fmla="*/ 135 w 135"/>
                <a:gd name="T7" fmla="*/ 7 h 351"/>
                <a:gd name="T8" fmla="*/ 126 w 135"/>
                <a:gd name="T9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351">
                  <a:moveTo>
                    <a:pt x="126" y="0"/>
                  </a:moveTo>
                  <a:lnTo>
                    <a:pt x="0" y="351"/>
                  </a:lnTo>
                  <a:lnTo>
                    <a:pt x="12" y="351"/>
                  </a:lnTo>
                  <a:lnTo>
                    <a:pt x="135" y="7"/>
                  </a:lnTo>
                  <a:lnTo>
                    <a:pt x="12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Freeform 52"/>
            <p:cNvSpPr/>
            <p:nvPr/>
          </p:nvSpPr>
          <p:spPr bwMode="auto">
            <a:xfrm>
              <a:off x="2607" y="2130"/>
              <a:ext cx="234" cy="743"/>
            </a:xfrm>
            <a:custGeom>
              <a:avLst/>
              <a:gdLst>
                <a:gd name="T0" fmla="*/ 0 w 234"/>
                <a:gd name="T1" fmla="*/ 0 h 743"/>
                <a:gd name="T2" fmla="*/ 223 w 234"/>
                <a:gd name="T3" fmla="*/ 743 h 743"/>
                <a:gd name="T4" fmla="*/ 234 w 234"/>
                <a:gd name="T5" fmla="*/ 743 h 743"/>
                <a:gd name="T6" fmla="*/ 9 w 234"/>
                <a:gd name="T7" fmla="*/ 0 h 743"/>
                <a:gd name="T8" fmla="*/ 0 w 234"/>
                <a:gd name="T9" fmla="*/ 0 h 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743">
                  <a:moveTo>
                    <a:pt x="0" y="0"/>
                  </a:moveTo>
                  <a:lnTo>
                    <a:pt x="223" y="743"/>
                  </a:lnTo>
                  <a:lnTo>
                    <a:pt x="234" y="743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Freeform 53"/>
            <p:cNvSpPr/>
            <p:nvPr/>
          </p:nvSpPr>
          <p:spPr bwMode="auto">
            <a:xfrm>
              <a:off x="2472" y="2525"/>
              <a:ext cx="350" cy="360"/>
            </a:xfrm>
            <a:custGeom>
              <a:avLst/>
              <a:gdLst>
                <a:gd name="T0" fmla="*/ 0 w 350"/>
                <a:gd name="T1" fmla="*/ 12 h 360"/>
                <a:gd name="T2" fmla="*/ 343 w 350"/>
                <a:gd name="T3" fmla="*/ 360 h 360"/>
                <a:gd name="T4" fmla="*/ 350 w 350"/>
                <a:gd name="T5" fmla="*/ 348 h 360"/>
                <a:gd name="T6" fmla="*/ 7 w 350"/>
                <a:gd name="T7" fmla="*/ 0 h 360"/>
                <a:gd name="T8" fmla="*/ 0 w 350"/>
                <a:gd name="T9" fmla="*/ 12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0" h="360">
                  <a:moveTo>
                    <a:pt x="0" y="12"/>
                  </a:moveTo>
                  <a:lnTo>
                    <a:pt x="343" y="360"/>
                  </a:lnTo>
                  <a:lnTo>
                    <a:pt x="350" y="348"/>
                  </a:lnTo>
                  <a:lnTo>
                    <a:pt x="7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Freeform 54"/>
            <p:cNvSpPr/>
            <p:nvPr/>
          </p:nvSpPr>
          <p:spPr bwMode="auto">
            <a:xfrm>
              <a:off x="2922" y="2466"/>
              <a:ext cx="128" cy="355"/>
            </a:xfrm>
            <a:custGeom>
              <a:avLst/>
              <a:gdLst>
                <a:gd name="T0" fmla="*/ 121 w 128"/>
                <a:gd name="T1" fmla="*/ 0 h 355"/>
                <a:gd name="T2" fmla="*/ 0 w 128"/>
                <a:gd name="T3" fmla="*/ 339 h 355"/>
                <a:gd name="T4" fmla="*/ 9 w 128"/>
                <a:gd name="T5" fmla="*/ 355 h 355"/>
                <a:gd name="T6" fmla="*/ 128 w 128"/>
                <a:gd name="T7" fmla="*/ 10 h 355"/>
                <a:gd name="T8" fmla="*/ 121 w 128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8" h="355">
                  <a:moveTo>
                    <a:pt x="121" y="0"/>
                  </a:moveTo>
                  <a:lnTo>
                    <a:pt x="0" y="339"/>
                  </a:lnTo>
                  <a:lnTo>
                    <a:pt x="9" y="355"/>
                  </a:lnTo>
                  <a:lnTo>
                    <a:pt x="128" y="10"/>
                  </a:lnTo>
                  <a:lnTo>
                    <a:pt x="1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Freeform 55"/>
            <p:cNvSpPr/>
            <p:nvPr/>
          </p:nvSpPr>
          <p:spPr bwMode="auto">
            <a:xfrm>
              <a:off x="2616" y="2118"/>
              <a:ext cx="417" cy="322"/>
            </a:xfrm>
            <a:custGeom>
              <a:avLst/>
              <a:gdLst>
                <a:gd name="T0" fmla="*/ 0 w 417"/>
                <a:gd name="T1" fmla="*/ 10 h 322"/>
                <a:gd name="T2" fmla="*/ 408 w 417"/>
                <a:gd name="T3" fmla="*/ 322 h 322"/>
                <a:gd name="T4" fmla="*/ 417 w 417"/>
                <a:gd name="T5" fmla="*/ 310 h 322"/>
                <a:gd name="T6" fmla="*/ 15 w 417"/>
                <a:gd name="T7" fmla="*/ 0 h 322"/>
                <a:gd name="T8" fmla="*/ 0 w 417"/>
                <a:gd name="T9" fmla="*/ 10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7" h="322">
                  <a:moveTo>
                    <a:pt x="0" y="10"/>
                  </a:moveTo>
                  <a:lnTo>
                    <a:pt x="408" y="322"/>
                  </a:lnTo>
                  <a:lnTo>
                    <a:pt x="417" y="310"/>
                  </a:lnTo>
                  <a:lnTo>
                    <a:pt x="15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" name="Freeform 56"/>
            <p:cNvSpPr/>
            <p:nvPr/>
          </p:nvSpPr>
          <p:spPr bwMode="auto">
            <a:xfrm>
              <a:off x="3054" y="1803"/>
              <a:ext cx="81" cy="618"/>
            </a:xfrm>
            <a:custGeom>
              <a:avLst/>
              <a:gdLst>
                <a:gd name="T0" fmla="*/ 69 w 81"/>
                <a:gd name="T1" fmla="*/ 0 h 618"/>
                <a:gd name="T2" fmla="*/ 0 w 81"/>
                <a:gd name="T3" fmla="*/ 618 h 618"/>
                <a:gd name="T4" fmla="*/ 10 w 81"/>
                <a:gd name="T5" fmla="*/ 618 h 618"/>
                <a:gd name="T6" fmla="*/ 81 w 81"/>
                <a:gd name="T7" fmla="*/ 0 h 618"/>
                <a:gd name="T8" fmla="*/ 69 w 81"/>
                <a:gd name="T9" fmla="*/ 0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618">
                  <a:moveTo>
                    <a:pt x="69" y="0"/>
                  </a:moveTo>
                  <a:lnTo>
                    <a:pt x="0" y="618"/>
                  </a:lnTo>
                  <a:lnTo>
                    <a:pt x="10" y="618"/>
                  </a:lnTo>
                  <a:lnTo>
                    <a:pt x="81" y="0"/>
                  </a:lnTo>
                  <a:lnTo>
                    <a:pt x="6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" name="Freeform 57"/>
            <p:cNvSpPr/>
            <p:nvPr/>
          </p:nvSpPr>
          <p:spPr bwMode="auto">
            <a:xfrm>
              <a:off x="3135" y="1810"/>
              <a:ext cx="476" cy="474"/>
            </a:xfrm>
            <a:custGeom>
              <a:avLst/>
              <a:gdLst>
                <a:gd name="T0" fmla="*/ 0 w 476"/>
                <a:gd name="T1" fmla="*/ 0 h 474"/>
                <a:gd name="T2" fmla="*/ 469 w 476"/>
                <a:gd name="T3" fmla="*/ 474 h 474"/>
                <a:gd name="T4" fmla="*/ 476 w 476"/>
                <a:gd name="T5" fmla="*/ 471 h 474"/>
                <a:gd name="T6" fmla="*/ 9 w 476"/>
                <a:gd name="T7" fmla="*/ 0 h 474"/>
                <a:gd name="T8" fmla="*/ 0 w 476"/>
                <a:gd name="T9" fmla="*/ 0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6" h="474">
                  <a:moveTo>
                    <a:pt x="0" y="0"/>
                  </a:moveTo>
                  <a:lnTo>
                    <a:pt x="469" y="474"/>
                  </a:lnTo>
                  <a:lnTo>
                    <a:pt x="476" y="471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" name="Freeform 58"/>
            <p:cNvSpPr/>
            <p:nvPr/>
          </p:nvSpPr>
          <p:spPr bwMode="auto">
            <a:xfrm>
              <a:off x="2938" y="2109"/>
              <a:ext cx="363" cy="696"/>
            </a:xfrm>
            <a:custGeom>
              <a:avLst/>
              <a:gdLst>
                <a:gd name="T0" fmla="*/ 358 w 363"/>
                <a:gd name="T1" fmla="*/ 0 h 696"/>
                <a:gd name="T2" fmla="*/ 0 w 363"/>
                <a:gd name="T3" fmla="*/ 696 h 696"/>
                <a:gd name="T4" fmla="*/ 12 w 363"/>
                <a:gd name="T5" fmla="*/ 696 h 696"/>
                <a:gd name="T6" fmla="*/ 363 w 363"/>
                <a:gd name="T7" fmla="*/ 9 h 696"/>
                <a:gd name="T8" fmla="*/ 358 w 363"/>
                <a:gd name="T9" fmla="*/ 0 h 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3" h="696">
                  <a:moveTo>
                    <a:pt x="358" y="0"/>
                  </a:moveTo>
                  <a:lnTo>
                    <a:pt x="0" y="696"/>
                  </a:lnTo>
                  <a:lnTo>
                    <a:pt x="12" y="696"/>
                  </a:lnTo>
                  <a:lnTo>
                    <a:pt x="363" y="9"/>
                  </a:lnTo>
                  <a:lnTo>
                    <a:pt x="35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" name="Freeform 59"/>
            <p:cNvSpPr/>
            <p:nvPr/>
          </p:nvSpPr>
          <p:spPr bwMode="auto">
            <a:xfrm>
              <a:off x="3085" y="2296"/>
              <a:ext cx="516" cy="154"/>
            </a:xfrm>
            <a:custGeom>
              <a:avLst/>
              <a:gdLst>
                <a:gd name="T0" fmla="*/ 0 w 516"/>
                <a:gd name="T1" fmla="*/ 144 h 154"/>
                <a:gd name="T2" fmla="*/ 516 w 516"/>
                <a:gd name="T3" fmla="*/ 0 h 154"/>
                <a:gd name="T4" fmla="*/ 516 w 516"/>
                <a:gd name="T5" fmla="*/ 7 h 154"/>
                <a:gd name="T6" fmla="*/ 0 w 516"/>
                <a:gd name="T7" fmla="*/ 154 h 154"/>
                <a:gd name="T8" fmla="*/ 0 w 516"/>
                <a:gd name="T9" fmla="*/ 14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6" h="154">
                  <a:moveTo>
                    <a:pt x="0" y="144"/>
                  </a:moveTo>
                  <a:lnTo>
                    <a:pt x="516" y="0"/>
                  </a:lnTo>
                  <a:lnTo>
                    <a:pt x="516" y="7"/>
                  </a:lnTo>
                  <a:lnTo>
                    <a:pt x="0" y="154"/>
                  </a:lnTo>
                  <a:lnTo>
                    <a:pt x="0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" name="Freeform 60"/>
            <p:cNvSpPr/>
            <p:nvPr/>
          </p:nvSpPr>
          <p:spPr bwMode="auto">
            <a:xfrm>
              <a:off x="3637" y="2106"/>
              <a:ext cx="571" cy="192"/>
            </a:xfrm>
            <a:custGeom>
              <a:avLst/>
              <a:gdLst>
                <a:gd name="T0" fmla="*/ 0 w 571"/>
                <a:gd name="T1" fmla="*/ 180 h 192"/>
                <a:gd name="T2" fmla="*/ 571 w 571"/>
                <a:gd name="T3" fmla="*/ 0 h 192"/>
                <a:gd name="T4" fmla="*/ 571 w 571"/>
                <a:gd name="T5" fmla="*/ 12 h 192"/>
                <a:gd name="T6" fmla="*/ 0 w 571"/>
                <a:gd name="T7" fmla="*/ 192 h 192"/>
                <a:gd name="T8" fmla="*/ 0 w 571"/>
                <a:gd name="T9" fmla="*/ 18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192">
                  <a:moveTo>
                    <a:pt x="0" y="180"/>
                  </a:moveTo>
                  <a:lnTo>
                    <a:pt x="571" y="0"/>
                  </a:lnTo>
                  <a:lnTo>
                    <a:pt x="571" y="12"/>
                  </a:lnTo>
                  <a:lnTo>
                    <a:pt x="0" y="192"/>
                  </a:lnTo>
                  <a:lnTo>
                    <a:pt x="0" y="1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" name="Freeform 61"/>
            <p:cNvSpPr/>
            <p:nvPr/>
          </p:nvSpPr>
          <p:spPr bwMode="auto">
            <a:xfrm>
              <a:off x="4234" y="2106"/>
              <a:ext cx="521" cy="187"/>
            </a:xfrm>
            <a:custGeom>
              <a:avLst/>
              <a:gdLst>
                <a:gd name="T0" fmla="*/ 0 w 521"/>
                <a:gd name="T1" fmla="*/ 10 h 187"/>
                <a:gd name="T2" fmla="*/ 518 w 521"/>
                <a:gd name="T3" fmla="*/ 187 h 187"/>
                <a:gd name="T4" fmla="*/ 521 w 521"/>
                <a:gd name="T5" fmla="*/ 175 h 187"/>
                <a:gd name="T6" fmla="*/ 0 w 521"/>
                <a:gd name="T7" fmla="*/ 0 h 187"/>
                <a:gd name="T8" fmla="*/ 0 w 521"/>
                <a:gd name="T9" fmla="*/ 1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187">
                  <a:moveTo>
                    <a:pt x="0" y="10"/>
                  </a:moveTo>
                  <a:lnTo>
                    <a:pt x="518" y="187"/>
                  </a:lnTo>
                  <a:lnTo>
                    <a:pt x="521" y="175"/>
                  </a:lnTo>
                  <a:lnTo>
                    <a:pt x="0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" name="Freeform 62"/>
            <p:cNvSpPr/>
            <p:nvPr/>
          </p:nvSpPr>
          <p:spPr bwMode="auto">
            <a:xfrm>
              <a:off x="4795" y="1749"/>
              <a:ext cx="329" cy="525"/>
            </a:xfrm>
            <a:custGeom>
              <a:avLst/>
              <a:gdLst>
                <a:gd name="T0" fmla="*/ 329 w 329"/>
                <a:gd name="T1" fmla="*/ 0 h 525"/>
                <a:gd name="T2" fmla="*/ 0 w 329"/>
                <a:gd name="T3" fmla="*/ 525 h 525"/>
                <a:gd name="T4" fmla="*/ 7 w 329"/>
                <a:gd name="T5" fmla="*/ 525 h 525"/>
                <a:gd name="T6" fmla="*/ 329 w 329"/>
                <a:gd name="T7" fmla="*/ 12 h 525"/>
                <a:gd name="T8" fmla="*/ 329 w 329"/>
                <a:gd name="T9" fmla="*/ 0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9" h="525">
                  <a:moveTo>
                    <a:pt x="329" y="0"/>
                  </a:moveTo>
                  <a:lnTo>
                    <a:pt x="0" y="525"/>
                  </a:lnTo>
                  <a:lnTo>
                    <a:pt x="7" y="525"/>
                  </a:lnTo>
                  <a:lnTo>
                    <a:pt x="329" y="12"/>
                  </a:lnTo>
                  <a:lnTo>
                    <a:pt x="3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" name="Freeform 63"/>
            <p:cNvSpPr/>
            <p:nvPr/>
          </p:nvSpPr>
          <p:spPr bwMode="auto">
            <a:xfrm>
              <a:off x="5145" y="1756"/>
              <a:ext cx="52" cy="691"/>
            </a:xfrm>
            <a:custGeom>
              <a:avLst/>
              <a:gdLst>
                <a:gd name="T0" fmla="*/ 0 w 52"/>
                <a:gd name="T1" fmla="*/ 0 h 691"/>
                <a:gd name="T2" fmla="*/ 41 w 52"/>
                <a:gd name="T3" fmla="*/ 691 h 691"/>
                <a:gd name="T4" fmla="*/ 52 w 52"/>
                <a:gd name="T5" fmla="*/ 691 h 691"/>
                <a:gd name="T6" fmla="*/ 7 w 52"/>
                <a:gd name="T7" fmla="*/ 0 h 691"/>
                <a:gd name="T8" fmla="*/ 0 w 52"/>
                <a:gd name="T9" fmla="*/ 0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691">
                  <a:moveTo>
                    <a:pt x="0" y="0"/>
                  </a:moveTo>
                  <a:lnTo>
                    <a:pt x="41" y="691"/>
                  </a:lnTo>
                  <a:lnTo>
                    <a:pt x="52" y="691"/>
                  </a:lnTo>
                  <a:lnTo>
                    <a:pt x="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" name="Freeform 64"/>
            <p:cNvSpPr/>
            <p:nvPr/>
          </p:nvSpPr>
          <p:spPr bwMode="auto">
            <a:xfrm>
              <a:off x="5204" y="2102"/>
              <a:ext cx="183" cy="355"/>
            </a:xfrm>
            <a:custGeom>
              <a:avLst/>
              <a:gdLst>
                <a:gd name="T0" fmla="*/ 171 w 183"/>
                <a:gd name="T1" fmla="*/ 0 h 355"/>
                <a:gd name="T2" fmla="*/ 0 w 183"/>
                <a:gd name="T3" fmla="*/ 345 h 355"/>
                <a:gd name="T4" fmla="*/ 10 w 183"/>
                <a:gd name="T5" fmla="*/ 355 h 355"/>
                <a:gd name="T6" fmla="*/ 183 w 183"/>
                <a:gd name="T7" fmla="*/ 0 h 355"/>
                <a:gd name="T8" fmla="*/ 171 w 183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3" h="355">
                  <a:moveTo>
                    <a:pt x="171" y="0"/>
                  </a:moveTo>
                  <a:lnTo>
                    <a:pt x="0" y="345"/>
                  </a:lnTo>
                  <a:lnTo>
                    <a:pt x="10" y="355"/>
                  </a:lnTo>
                  <a:lnTo>
                    <a:pt x="183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" name="Freeform 65"/>
            <p:cNvSpPr/>
            <p:nvPr/>
          </p:nvSpPr>
          <p:spPr bwMode="auto">
            <a:xfrm>
              <a:off x="4795" y="2303"/>
              <a:ext cx="362" cy="173"/>
            </a:xfrm>
            <a:custGeom>
              <a:avLst/>
              <a:gdLst>
                <a:gd name="T0" fmla="*/ 0 w 362"/>
                <a:gd name="T1" fmla="*/ 9 h 173"/>
                <a:gd name="T2" fmla="*/ 362 w 362"/>
                <a:gd name="T3" fmla="*/ 173 h 173"/>
                <a:gd name="T4" fmla="*/ 362 w 362"/>
                <a:gd name="T5" fmla="*/ 156 h 173"/>
                <a:gd name="T6" fmla="*/ 0 w 362"/>
                <a:gd name="T7" fmla="*/ 0 h 173"/>
                <a:gd name="T8" fmla="*/ 0 w 362"/>
                <a:gd name="T9" fmla="*/ 9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2" h="173">
                  <a:moveTo>
                    <a:pt x="0" y="9"/>
                  </a:moveTo>
                  <a:lnTo>
                    <a:pt x="362" y="173"/>
                  </a:lnTo>
                  <a:lnTo>
                    <a:pt x="362" y="156"/>
                  </a:lnTo>
                  <a:lnTo>
                    <a:pt x="0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" name="Freeform 66"/>
            <p:cNvSpPr/>
            <p:nvPr/>
          </p:nvSpPr>
          <p:spPr bwMode="auto">
            <a:xfrm>
              <a:off x="5086" y="2499"/>
              <a:ext cx="102" cy="462"/>
            </a:xfrm>
            <a:custGeom>
              <a:avLst/>
              <a:gdLst>
                <a:gd name="T0" fmla="*/ 95 w 102"/>
                <a:gd name="T1" fmla="*/ 0 h 462"/>
                <a:gd name="T2" fmla="*/ 0 w 102"/>
                <a:gd name="T3" fmla="*/ 462 h 462"/>
                <a:gd name="T4" fmla="*/ 12 w 102"/>
                <a:gd name="T5" fmla="*/ 462 h 462"/>
                <a:gd name="T6" fmla="*/ 102 w 102"/>
                <a:gd name="T7" fmla="*/ 0 h 462"/>
                <a:gd name="T8" fmla="*/ 95 w 102"/>
                <a:gd name="T9" fmla="*/ 0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462">
                  <a:moveTo>
                    <a:pt x="95" y="0"/>
                  </a:moveTo>
                  <a:lnTo>
                    <a:pt x="0" y="462"/>
                  </a:lnTo>
                  <a:lnTo>
                    <a:pt x="12" y="462"/>
                  </a:lnTo>
                  <a:lnTo>
                    <a:pt x="102" y="0"/>
                  </a:lnTo>
                  <a:lnTo>
                    <a:pt x="9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" name="Freeform 67"/>
            <p:cNvSpPr/>
            <p:nvPr/>
          </p:nvSpPr>
          <p:spPr bwMode="auto">
            <a:xfrm>
              <a:off x="4724" y="2317"/>
              <a:ext cx="59" cy="663"/>
            </a:xfrm>
            <a:custGeom>
              <a:avLst/>
              <a:gdLst>
                <a:gd name="T0" fmla="*/ 50 w 59"/>
                <a:gd name="T1" fmla="*/ 0 h 663"/>
                <a:gd name="T2" fmla="*/ 0 w 59"/>
                <a:gd name="T3" fmla="*/ 663 h 663"/>
                <a:gd name="T4" fmla="*/ 9 w 59"/>
                <a:gd name="T5" fmla="*/ 663 h 663"/>
                <a:gd name="T6" fmla="*/ 59 w 59"/>
                <a:gd name="T7" fmla="*/ 0 h 663"/>
                <a:gd name="T8" fmla="*/ 50 w 59"/>
                <a:gd name="T9" fmla="*/ 0 h 6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663">
                  <a:moveTo>
                    <a:pt x="50" y="0"/>
                  </a:moveTo>
                  <a:lnTo>
                    <a:pt x="0" y="663"/>
                  </a:lnTo>
                  <a:lnTo>
                    <a:pt x="9" y="663"/>
                  </a:lnTo>
                  <a:lnTo>
                    <a:pt x="59" y="0"/>
                  </a:lnTo>
                  <a:lnTo>
                    <a:pt x="5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" name="Freeform 68"/>
            <p:cNvSpPr/>
            <p:nvPr/>
          </p:nvSpPr>
          <p:spPr bwMode="auto">
            <a:xfrm>
              <a:off x="4740" y="2499"/>
              <a:ext cx="443" cy="481"/>
            </a:xfrm>
            <a:custGeom>
              <a:avLst/>
              <a:gdLst>
                <a:gd name="T0" fmla="*/ 436 w 443"/>
                <a:gd name="T1" fmla="*/ 0 h 481"/>
                <a:gd name="T2" fmla="*/ 0 w 443"/>
                <a:gd name="T3" fmla="*/ 476 h 481"/>
                <a:gd name="T4" fmla="*/ 7 w 443"/>
                <a:gd name="T5" fmla="*/ 481 h 481"/>
                <a:gd name="T6" fmla="*/ 443 w 443"/>
                <a:gd name="T7" fmla="*/ 0 h 481"/>
                <a:gd name="T8" fmla="*/ 436 w 443"/>
                <a:gd name="T9" fmla="*/ 0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3" h="481">
                  <a:moveTo>
                    <a:pt x="436" y="0"/>
                  </a:moveTo>
                  <a:lnTo>
                    <a:pt x="0" y="476"/>
                  </a:lnTo>
                  <a:lnTo>
                    <a:pt x="7" y="481"/>
                  </a:lnTo>
                  <a:lnTo>
                    <a:pt x="443" y="0"/>
                  </a:lnTo>
                  <a:lnTo>
                    <a:pt x="43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" name="Freeform 69"/>
            <p:cNvSpPr/>
            <p:nvPr/>
          </p:nvSpPr>
          <p:spPr bwMode="auto">
            <a:xfrm>
              <a:off x="4996" y="2573"/>
              <a:ext cx="81" cy="388"/>
            </a:xfrm>
            <a:custGeom>
              <a:avLst/>
              <a:gdLst>
                <a:gd name="T0" fmla="*/ 0 w 81"/>
                <a:gd name="T1" fmla="*/ 0 h 388"/>
                <a:gd name="T2" fmla="*/ 69 w 81"/>
                <a:gd name="T3" fmla="*/ 388 h 388"/>
                <a:gd name="T4" fmla="*/ 81 w 81"/>
                <a:gd name="T5" fmla="*/ 388 h 388"/>
                <a:gd name="T6" fmla="*/ 10 w 81"/>
                <a:gd name="T7" fmla="*/ 0 h 388"/>
                <a:gd name="T8" fmla="*/ 0 w 8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388">
                  <a:moveTo>
                    <a:pt x="0" y="0"/>
                  </a:moveTo>
                  <a:lnTo>
                    <a:pt x="69" y="388"/>
                  </a:lnTo>
                  <a:lnTo>
                    <a:pt x="81" y="388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" name="Freeform 70"/>
            <p:cNvSpPr/>
            <p:nvPr/>
          </p:nvSpPr>
          <p:spPr bwMode="auto">
            <a:xfrm>
              <a:off x="4186" y="2116"/>
              <a:ext cx="38" cy="594"/>
            </a:xfrm>
            <a:custGeom>
              <a:avLst/>
              <a:gdLst>
                <a:gd name="T0" fmla="*/ 31 w 38"/>
                <a:gd name="T1" fmla="*/ 2 h 594"/>
                <a:gd name="T2" fmla="*/ 0 w 38"/>
                <a:gd name="T3" fmla="*/ 594 h 594"/>
                <a:gd name="T4" fmla="*/ 7 w 38"/>
                <a:gd name="T5" fmla="*/ 594 h 594"/>
                <a:gd name="T6" fmla="*/ 38 w 38"/>
                <a:gd name="T7" fmla="*/ 0 h 594"/>
                <a:gd name="T8" fmla="*/ 31 w 38"/>
                <a:gd name="T9" fmla="*/ 2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594">
                  <a:moveTo>
                    <a:pt x="31" y="2"/>
                  </a:moveTo>
                  <a:lnTo>
                    <a:pt x="0" y="594"/>
                  </a:lnTo>
                  <a:lnTo>
                    <a:pt x="7" y="594"/>
                  </a:lnTo>
                  <a:lnTo>
                    <a:pt x="38" y="0"/>
                  </a:lnTo>
                  <a:lnTo>
                    <a:pt x="31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" name="Freeform 71"/>
            <p:cNvSpPr/>
            <p:nvPr/>
          </p:nvSpPr>
          <p:spPr bwMode="auto">
            <a:xfrm>
              <a:off x="4201" y="2312"/>
              <a:ext cx="568" cy="415"/>
            </a:xfrm>
            <a:custGeom>
              <a:avLst/>
              <a:gdLst>
                <a:gd name="T0" fmla="*/ 0 w 568"/>
                <a:gd name="T1" fmla="*/ 405 h 415"/>
                <a:gd name="T2" fmla="*/ 563 w 568"/>
                <a:gd name="T3" fmla="*/ 0 h 415"/>
                <a:gd name="T4" fmla="*/ 568 w 568"/>
                <a:gd name="T5" fmla="*/ 7 h 415"/>
                <a:gd name="T6" fmla="*/ 0 w 568"/>
                <a:gd name="T7" fmla="*/ 415 h 415"/>
                <a:gd name="T8" fmla="*/ 0 w 568"/>
                <a:gd name="T9" fmla="*/ 405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8" h="415">
                  <a:moveTo>
                    <a:pt x="0" y="405"/>
                  </a:moveTo>
                  <a:lnTo>
                    <a:pt x="563" y="0"/>
                  </a:lnTo>
                  <a:lnTo>
                    <a:pt x="568" y="7"/>
                  </a:lnTo>
                  <a:lnTo>
                    <a:pt x="0" y="415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" name="Freeform 72"/>
            <p:cNvSpPr/>
            <p:nvPr/>
          </p:nvSpPr>
          <p:spPr bwMode="auto">
            <a:xfrm>
              <a:off x="4198" y="2729"/>
              <a:ext cx="507" cy="272"/>
            </a:xfrm>
            <a:custGeom>
              <a:avLst/>
              <a:gdLst>
                <a:gd name="T0" fmla="*/ 0 w 507"/>
                <a:gd name="T1" fmla="*/ 9 h 272"/>
                <a:gd name="T2" fmla="*/ 497 w 507"/>
                <a:gd name="T3" fmla="*/ 272 h 272"/>
                <a:gd name="T4" fmla="*/ 507 w 507"/>
                <a:gd name="T5" fmla="*/ 268 h 272"/>
                <a:gd name="T6" fmla="*/ 5 w 507"/>
                <a:gd name="T7" fmla="*/ 0 h 272"/>
                <a:gd name="T8" fmla="*/ 0 w 507"/>
                <a:gd name="T9" fmla="*/ 9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72">
                  <a:moveTo>
                    <a:pt x="0" y="9"/>
                  </a:moveTo>
                  <a:lnTo>
                    <a:pt x="497" y="272"/>
                  </a:lnTo>
                  <a:lnTo>
                    <a:pt x="507" y="268"/>
                  </a:lnTo>
                  <a:lnTo>
                    <a:pt x="5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" name="Freeform 73"/>
            <p:cNvSpPr/>
            <p:nvPr/>
          </p:nvSpPr>
          <p:spPr bwMode="auto">
            <a:xfrm>
              <a:off x="3627" y="2298"/>
              <a:ext cx="540" cy="431"/>
            </a:xfrm>
            <a:custGeom>
              <a:avLst/>
              <a:gdLst>
                <a:gd name="T0" fmla="*/ 0 w 540"/>
                <a:gd name="T1" fmla="*/ 10 h 431"/>
                <a:gd name="T2" fmla="*/ 540 w 540"/>
                <a:gd name="T3" fmla="*/ 431 h 431"/>
                <a:gd name="T4" fmla="*/ 540 w 540"/>
                <a:gd name="T5" fmla="*/ 417 h 431"/>
                <a:gd name="T6" fmla="*/ 8 w 540"/>
                <a:gd name="T7" fmla="*/ 0 h 431"/>
                <a:gd name="T8" fmla="*/ 0 w 540"/>
                <a:gd name="T9" fmla="*/ 1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431">
                  <a:moveTo>
                    <a:pt x="0" y="10"/>
                  </a:moveTo>
                  <a:lnTo>
                    <a:pt x="540" y="431"/>
                  </a:lnTo>
                  <a:lnTo>
                    <a:pt x="540" y="417"/>
                  </a:lnTo>
                  <a:lnTo>
                    <a:pt x="8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" name="Freeform 74"/>
            <p:cNvSpPr/>
            <p:nvPr/>
          </p:nvSpPr>
          <p:spPr bwMode="auto">
            <a:xfrm>
              <a:off x="3495" y="2305"/>
              <a:ext cx="130" cy="621"/>
            </a:xfrm>
            <a:custGeom>
              <a:avLst/>
              <a:gdLst>
                <a:gd name="T0" fmla="*/ 125 w 130"/>
                <a:gd name="T1" fmla="*/ 0 h 621"/>
                <a:gd name="T2" fmla="*/ 0 w 130"/>
                <a:gd name="T3" fmla="*/ 621 h 621"/>
                <a:gd name="T4" fmla="*/ 9 w 130"/>
                <a:gd name="T5" fmla="*/ 621 h 621"/>
                <a:gd name="T6" fmla="*/ 130 w 130"/>
                <a:gd name="T7" fmla="*/ 5 h 621"/>
                <a:gd name="T8" fmla="*/ 125 w 130"/>
                <a:gd name="T9" fmla="*/ 0 h 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" h="621">
                  <a:moveTo>
                    <a:pt x="125" y="0"/>
                  </a:moveTo>
                  <a:lnTo>
                    <a:pt x="0" y="621"/>
                  </a:lnTo>
                  <a:lnTo>
                    <a:pt x="9" y="621"/>
                  </a:lnTo>
                  <a:lnTo>
                    <a:pt x="130" y="5"/>
                  </a:lnTo>
                  <a:lnTo>
                    <a:pt x="1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" name="Freeform 75"/>
            <p:cNvSpPr/>
            <p:nvPr/>
          </p:nvSpPr>
          <p:spPr bwMode="auto">
            <a:xfrm>
              <a:off x="3054" y="2461"/>
              <a:ext cx="420" cy="465"/>
            </a:xfrm>
            <a:custGeom>
              <a:avLst/>
              <a:gdLst>
                <a:gd name="T0" fmla="*/ 0 w 420"/>
                <a:gd name="T1" fmla="*/ 8 h 465"/>
                <a:gd name="T2" fmla="*/ 412 w 420"/>
                <a:gd name="T3" fmla="*/ 465 h 465"/>
                <a:gd name="T4" fmla="*/ 420 w 420"/>
                <a:gd name="T5" fmla="*/ 465 h 465"/>
                <a:gd name="T6" fmla="*/ 12 w 420"/>
                <a:gd name="T7" fmla="*/ 0 h 465"/>
                <a:gd name="T8" fmla="*/ 0 w 420"/>
                <a:gd name="T9" fmla="*/ 8 h 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0" h="465">
                  <a:moveTo>
                    <a:pt x="0" y="8"/>
                  </a:moveTo>
                  <a:lnTo>
                    <a:pt x="412" y="465"/>
                  </a:lnTo>
                  <a:lnTo>
                    <a:pt x="420" y="465"/>
                  </a:lnTo>
                  <a:lnTo>
                    <a:pt x="12" y="0"/>
                  </a:ln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" name="Freeform 76"/>
            <p:cNvSpPr/>
            <p:nvPr/>
          </p:nvSpPr>
          <p:spPr bwMode="auto">
            <a:xfrm>
              <a:off x="3519" y="2729"/>
              <a:ext cx="655" cy="223"/>
            </a:xfrm>
            <a:custGeom>
              <a:avLst/>
              <a:gdLst>
                <a:gd name="T0" fmla="*/ 0 w 655"/>
                <a:gd name="T1" fmla="*/ 213 h 223"/>
                <a:gd name="T2" fmla="*/ 655 w 655"/>
                <a:gd name="T3" fmla="*/ 0 h 223"/>
                <a:gd name="T4" fmla="*/ 655 w 655"/>
                <a:gd name="T5" fmla="*/ 9 h 223"/>
                <a:gd name="T6" fmla="*/ 0 w 655"/>
                <a:gd name="T7" fmla="*/ 223 h 223"/>
                <a:gd name="T8" fmla="*/ 0 w 655"/>
                <a:gd name="T9" fmla="*/ 213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5" h="223">
                  <a:moveTo>
                    <a:pt x="0" y="213"/>
                  </a:moveTo>
                  <a:lnTo>
                    <a:pt x="655" y="0"/>
                  </a:lnTo>
                  <a:lnTo>
                    <a:pt x="655" y="9"/>
                  </a:lnTo>
                  <a:lnTo>
                    <a:pt x="0" y="223"/>
                  </a:lnTo>
                  <a:lnTo>
                    <a:pt x="0" y="2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" name="Freeform 77"/>
            <p:cNvSpPr/>
            <p:nvPr/>
          </p:nvSpPr>
          <p:spPr bwMode="auto">
            <a:xfrm>
              <a:off x="4066" y="2738"/>
              <a:ext cx="123" cy="495"/>
            </a:xfrm>
            <a:custGeom>
              <a:avLst/>
              <a:gdLst>
                <a:gd name="T0" fmla="*/ 118 w 123"/>
                <a:gd name="T1" fmla="*/ 0 h 495"/>
                <a:gd name="T2" fmla="*/ 0 w 123"/>
                <a:gd name="T3" fmla="*/ 495 h 495"/>
                <a:gd name="T4" fmla="*/ 7 w 123"/>
                <a:gd name="T5" fmla="*/ 495 h 495"/>
                <a:gd name="T6" fmla="*/ 123 w 123"/>
                <a:gd name="T7" fmla="*/ 0 h 495"/>
                <a:gd name="T8" fmla="*/ 118 w 123"/>
                <a:gd name="T9" fmla="*/ 0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495">
                  <a:moveTo>
                    <a:pt x="118" y="0"/>
                  </a:moveTo>
                  <a:lnTo>
                    <a:pt x="0" y="495"/>
                  </a:lnTo>
                  <a:lnTo>
                    <a:pt x="7" y="495"/>
                  </a:lnTo>
                  <a:lnTo>
                    <a:pt x="123" y="0"/>
                  </a:lnTo>
                  <a:lnTo>
                    <a:pt x="1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" name="Freeform 78"/>
            <p:cNvSpPr/>
            <p:nvPr/>
          </p:nvSpPr>
          <p:spPr bwMode="auto">
            <a:xfrm>
              <a:off x="2957" y="2843"/>
              <a:ext cx="971" cy="42"/>
            </a:xfrm>
            <a:custGeom>
              <a:avLst/>
              <a:gdLst>
                <a:gd name="T0" fmla="*/ 0 w 971"/>
                <a:gd name="T1" fmla="*/ 0 h 42"/>
                <a:gd name="T2" fmla="*/ 971 w 971"/>
                <a:gd name="T3" fmla="*/ 30 h 42"/>
                <a:gd name="T4" fmla="*/ 971 w 971"/>
                <a:gd name="T5" fmla="*/ 42 h 42"/>
                <a:gd name="T6" fmla="*/ 0 w 971"/>
                <a:gd name="T7" fmla="*/ 7 h 42"/>
                <a:gd name="T8" fmla="*/ 0 w 971"/>
                <a:gd name="T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1" h="42">
                  <a:moveTo>
                    <a:pt x="0" y="0"/>
                  </a:moveTo>
                  <a:lnTo>
                    <a:pt x="971" y="30"/>
                  </a:lnTo>
                  <a:lnTo>
                    <a:pt x="971" y="42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" name="Freeform 79"/>
            <p:cNvSpPr/>
            <p:nvPr/>
          </p:nvSpPr>
          <p:spPr bwMode="auto">
            <a:xfrm>
              <a:off x="2865" y="2902"/>
              <a:ext cx="597" cy="57"/>
            </a:xfrm>
            <a:custGeom>
              <a:avLst/>
              <a:gdLst>
                <a:gd name="T0" fmla="*/ 0 w 597"/>
                <a:gd name="T1" fmla="*/ 0 h 57"/>
                <a:gd name="T2" fmla="*/ 597 w 597"/>
                <a:gd name="T3" fmla="*/ 50 h 57"/>
                <a:gd name="T4" fmla="*/ 597 w 597"/>
                <a:gd name="T5" fmla="*/ 57 h 57"/>
                <a:gd name="T6" fmla="*/ 0 w 597"/>
                <a:gd name="T7" fmla="*/ 12 h 57"/>
                <a:gd name="T8" fmla="*/ 0 w 597"/>
                <a:gd name="T9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57">
                  <a:moveTo>
                    <a:pt x="0" y="0"/>
                  </a:moveTo>
                  <a:lnTo>
                    <a:pt x="597" y="50"/>
                  </a:lnTo>
                  <a:lnTo>
                    <a:pt x="597" y="57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" name="Freeform 80"/>
            <p:cNvSpPr/>
            <p:nvPr/>
          </p:nvSpPr>
          <p:spPr bwMode="auto">
            <a:xfrm>
              <a:off x="2844" y="2916"/>
              <a:ext cx="61" cy="268"/>
            </a:xfrm>
            <a:custGeom>
              <a:avLst/>
              <a:gdLst>
                <a:gd name="T0" fmla="*/ 0 w 61"/>
                <a:gd name="T1" fmla="*/ 0 h 268"/>
                <a:gd name="T2" fmla="*/ 54 w 61"/>
                <a:gd name="T3" fmla="*/ 268 h 268"/>
                <a:gd name="T4" fmla="*/ 61 w 61"/>
                <a:gd name="T5" fmla="*/ 268 h 268"/>
                <a:gd name="T6" fmla="*/ 12 w 61"/>
                <a:gd name="T7" fmla="*/ 0 h 268"/>
                <a:gd name="T8" fmla="*/ 0 w 61"/>
                <a:gd name="T9" fmla="*/ 0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268">
                  <a:moveTo>
                    <a:pt x="0" y="0"/>
                  </a:moveTo>
                  <a:lnTo>
                    <a:pt x="54" y="268"/>
                  </a:lnTo>
                  <a:lnTo>
                    <a:pt x="61" y="26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" name="Freeform 81"/>
            <p:cNvSpPr/>
            <p:nvPr/>
          </p:nvSpPr>
          <p:spPr bwMode="auto">
            <a:xfrm>
              <a:off x="2851" y="2909"/>
              <a:ext cx="608" cy="519"/>
            </a:xfrm>
            <a:custGeom>
              <a:avLst/>
              <a:gdLst>
                <a:gd name="T0" fmla="*/ 0 w 608"/>
                <a:gd name="T1" fmla="*/ 9 h 519"/>
                <a:gd name="T2" fmla="*/ 601 w 608"/>
                <a:gd name="T3" fmla="*/ 519 h 519"/>
                <a:gd name="T4" fmla="*/ 608 w 608"/>
                <a:gd name="T5" fmla="*/ 509 h 519"/>
                <a:gd name="T6" fmla="*/ 7 w 608"/>
                <a:gd name="T7" fmla="*/ 0 h 519"/>
                <a:gd name="T8" fmla="*/ 0 w 608"/>
                <a:gd name="T9" fmla="*/ 9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8" h="519">
                  <a:moveTo>
                    <a:pt x="0" y="9"/>
                  </a:moveTo>
                  <a:lnTo>
                    <a:pt x="601" y="519"/>
                  </a:lnTo>
                  <a:lnTo>
                    <a:pt x="608" y="509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2" name="Freeform 82"/>
            <p:cNvSpPr/>
            <p:nvPr/>
          </p:nvSpPr>
          <p:spPr bwMode="auto">
            <a:xfrm>
              <a:off x="3474" y="2985"/>
              <a:ext cx="21" cy="421"/>
            </a:xfrm>
            <a:custGeom>
              <a:avLst/>
              <a:gdLst>
                <a:gd name="T0" fmla="*/ 11 w 21"/>
                <a:gd name="T1" fmla="*/ 7 h 421"/>
                <a:gd name="T2" fmla="*/ 0 w 21"/>
                <a:gd name="T3" fmla="*/ 421 h 421"/>
                <a:gd name="T4" fmla="*/ 11 w 21"/>
                <a:gd name="T5" fmla="*/ 421 h 421"/>
                <a:gd name="T6" fmla="*/ 21 w 21"/>
                <a:gd name="T7" fmla="*/ 0 h 421"/>
                <a:gd name="T8" fmla="*/ 11 w 21"/>
                <a:gd name="T9" fmla="*/ 7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421">
                  <a:moveTo>
                    <a:pt x="11" y="7"/>
                  </a:moveTo>
                  <a:lnTo>
                    <a:pt x="0" y="421"/>
                  </a:lnTo>
                  <a:lnTo>
                    <a:pt x="11" y="421"/>
                  </a:lnTo>
                  <a:lnTo>
                    <a:pt x="21" y="0"/>
                  </a:lnTo>
                  <a:lnTo>
                    <a:pt x="11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3" name="Freeform 83"/>
            <p:cNvSpPr/>
            <p:nvPr/>
          </p:nvSpPr>
          <p:spPr bwMode="auto">
            <a:xfrm>
              <a:off x="3519" y="2959"/>
              <a:ext cx="520" cy="296"/>
            </a:xfrm>
            <a:custGeom>
              <a:avLst/>
              <a:gdLst>
                <a:gd name="T0" fmla="*/ 0 w 520"/>
                <a:gd name="T1" fmla="*/ 16 h 296"/>
                <a:gd name="T2" fmla="*/ 509 w 520"/>
                <a:gd name="T3" fmla="*/ 296 h 296"/>
                <a:gd name="T4" fmla="*/ 520 w 520"/>
                <a:gd name="T5" fmla="*/ 286 h 296"/>
                <a:gd name="T6" fmla="*/ 0 w 520"/>
                <a:gd name="T7" fmla="*/ 0 h 296"/>
                <a:gd name="T8" fmla="*/ 0 w 520"/>
                <a:gd name="T9" fmla="*/ 16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0" h="296">
                  <a:moveTo>
                    <a:pt x="0" y="16"/>
                  </a:moveTo>
                  <a:lnTo>
                    <a:pt x="509" y="296"/>
                  </a:lnTo>
                  <a:lnTo>
                    <a:pt x="520" y="286"/>
                  </a:lnTo>
                  <a:lnTo>
                    <a:pt x="0" y="0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4" name="Freeform 84"/>
            <p:cNvSpPr/>
            <p:nvPr/>
          </p:nvSpPr>
          <p:spPr bwMode="auto">
            <a:xfrm>
              <a:off x="4082" y="3011"/>
              <a:ext cx="616" cy="246"/>
            </a:xfrm>
            <a:custGeom>
              <a:avLst/>
              <a:gdLst>
                <a:gd name="T0" fmla="*/ 0 w 616"/>
                <a:gd name="T1" fmla="*/ 232 h 246"/>
                <a:gd name="T2" fmla="*/ 616 w 616"/>
                <a:gd name="T3" fmla="*/ 0 h 246"/>
                <a:gd name="T4" fmla="*/ 616 w 616"/>
                <a:gd name="T5" fmla="*/ 12 h 246"/>
                <a:gd name="T6" fmla="*/ 0 w 616"/>
                <a:gd name="T7" fmla="*/ 246 h 246"/>
                <a:gd name="T8" fmla="*/ 0 w 616"/>
                <a:gd name="T9" fmla="*/ 232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6" h="246">
                  <a:moveTo>
                    <a:pt x="0" y="232"/>
                  </a:moveTo>
                  <a:lnTo>
                    <a:pt x="616" y="0"/>
                  </a:lnTo>
                  <a:lnTo>
                    <a:pt x="616" y="12"/>
                  </a:lnTo>
                  <a:lnTo>
                    <a:pt x="0" y="246"/>
                  </a:lnTo>
                  <a:lnTo>
                    <a:pt x="0" y="2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5" name="Freeform 85"/>
            <p:cNvSpPr/>
            <p:nvPr/>
          </p:nvSpPr>
          <p:spPr bwMode="auto">
            <a:xfrm>
              <a:off x="4755" y="2992"/>
              <a:ext cx="284" cy="19"/>
            </a:xfrm>
            <a:custGeom>
              <a:avLst/>
              <a:gdLst>
                <a:gd name="T0" fmla="*/ 0 w 284"/>
                <a:gd name="T1" fmla="*/ 7 h 19"/>
                <a:gd name="T2" fmla="*/ 284 w 284"/>
                <a:gd name="T3" fmla="*/ 0 h 19"/>
                <a:gd name="T4" fmla="*/ 284 w 284"/>
                <a:gd name="T5" fmla="*/ 7 h 19"/>
                <a:gd name="T6" fmla="*/ 0 w 284"/>
                <a:gd name="T7" fmla="*/ 19 h 19"/>
                <a:gd name="T8" fmla="*/ 0 w 284"/>
                <a:gd name="T9" fmla="*/ 7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4" h="19">
                  <a:moveTo>
                    <a:pt x="0" y="7"/>
                  </a:moveTo>
                  <a:lnTo>
                    <a:pt x="284" y="0"/>
                  </a:lnTo>
                  <a:lnTo>
                    <a:pt x="284" y="7"/>
                  </a:lnTo>
                  <a:lnTo>
                    <a:pt x="0" y="19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" name="Freeform 86"/>
            <p:cNvSpPr/>
            <p:nvPr/>
          </p:nvSpPr>
          <p:spPr bwMode="auto">
            <a:xfrm>
              <a:off x="4343" y="3013"/>
              <a:ext cx="360" cy="452"/>
            </a:xfrm>
            <a:custGeom>
              <a:avLst/>
              <a:gdLst>
                <a:gd name="T0" fmla="*/ 360 w 360"/>
                <a:gd name="T1" fmla="*/ 0 h 452"/>
                <a:gd name="T2" fmla="*/ 0 w 360"/>
                <a:gd name="T3" fmla="*/ 452 h 452"/>
                <a:gd name="T4" fmla="*/ 16 w 360"/>
                <a:gd name="T5" fmla="*/ 452 h 452"/>
                <a:gd name="T6" fmla="*/ 360 w 360"/>
                <a:gd name="T7" fmla="*/ 10 h 452"/>
                <a:gd name="T8" fmla="*/ 360 w 360"/>
                <a:gd name="T9" fmla="*/ 0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0" h="452">
                  <a:moveTo>
                    <a:pt x="360" y="0"/>
                  </a:moveTo>
                  <a:lnTo>
                    <a:pt x="0" y="452"/>
                  </a:lnTo>
                  <a:lnTo>
                    <a:pt x="16" y="452"/>
                  </a:lnTo>
                  <a:lnTo>
                    <a:pt x="360" y="10"/>
                  </a:lnTo>
                  <a:lnTo>
                    <a:pt x="36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7" name="Freeform 87"/>
            <p:cNvSpPr/>
            <p:nvPr/>
          </p:nvSpPr>
          <p:spPr bwMode="auto">
            <a:xfrm>
              <a:off x="4532" y="3023"/>
              <a:ext cx="180" cy="270"/>
            </a:xfrm>
            <a:custGeom>
              <a:avLst/>
              <a:gdLst>
                <a:gd name="T0" fmla="*/ 171 w 180"/>
                <a:gd name="T1" fmla="*/ 0 h 270"/>
                <a:gd name="T2" fmla="*/ 0 w 180"/>
                <a:gd name="T3" fmla="*/ 262 h 270"/>
                <a:gd name="T4" fmla="*/ 14 w 180"/>
                <a:gd name="T5" fmla="*/ 270 h 270"/>
                <a:gd name="T6" fmla="*/ 180 w 180"/>
                <a:gd name="T7" fmla="*/ 0 h 270"/>
                <a:gd name="T8" fmla="*/ 171 w 180"/>
                <a:gd name="T9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0" h="270">
                  <a:moveTo>
                    <a:pt x="171" y="0"/>
                  </a:moveTo>
                  <a:lnTo>
                    <a:pt x="0" y="262"/>
                  </a:lnTo>
                  <a:lnTo>
                    <a:pt x="14" y="270"/>
                  </a:lnTo>
                  <a:lnTo>
                    <a:pt x="180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8" name="Freeform 88"/>
            <p:cNvSpPr/>
            <p:nvPr/>
          </p:nvSpPr>
          <p:spPr bwMode="auto">
            <a:xfrm>
              <a:off x="4352" y="3330"/>
              <a:ext cx="149" cy="143"/>
            </a:xfrm>
            <a:custGeom>
              <a:avLst/>
              <a:gdLst>
                <a:gd name="T0" fmla="*/ 149 w 149"/>
                <a:gd name="T1" fmla="*/ 0 h 143"/>
                <a:gd name="T2" fmla="*/ 0 w 149"/>
                <a:gd name="T3" fmla="*/ 133 h 143"/>
                <a:gd name="T4" fmla="*/ 7 w 149"/>
                <a:gd name="T5" fmla="*/ 143 h 143"/>
                <a:gd name="T6" fmla="*/ 149 w 149"/>
                <a:gd name="T7" fmla="*/ 8 h 143"/>
                <a:gd name="T8" fmla="*/ 149 w 149"/>
                <a:gd name="T9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143">
                  <a:moveTo>
                    <a:pt x="149" y="0"/>
                  </a:moveTo>
                  <a:lnTo>
                    <a:pt x="0" y="133"/>
                  </a:lnTo>
                  <a:lnTo>
                    <a:pt x="7" y="143"/>
                  </a:lnTo>
                  <a:lnTo>
                    <a:pt x="149" y="8"/>
                  </a:lnTo>
                  <a:lnTo>
                    <a:pt x="14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9" name="Freeform 89"/>
            <p:cNvSpPr/>
            <p:nvPr/>
          </p:nvSpPr>
          <p:spPr bwMode="auto">
            <a:xfrm>
              <a:off x="3497" y="3262"/>
              <a:ext cx="542" cy="166"/>
            </a:xfrm>
            <a:custGeom>
              <a:avLst/>
              <a:gdLst>
                <a:gd name="T0" fmla="*/ 0 w 542"/>
                <a:gd name="T1" fmla="*/ 151 h 166"/>
                <a:gd name="T2" fmla="*/ 533 w 542"/>
                <a:gd name="T3" fmla="*/ 0 h 166"/>
                <a:gd name="T4" fmla="*/ 542 w 542"/>
                <a:gd name="T5" fmla="*/ 9 h 166"/>
                <a:gd name="T6" fmla="*/ 0 w 542"/>
                <a:gd name="T7" fmla="*/ 166 h 166"/>
                <a:gd name="T8" fmla="*/ 0 w 542"/>
                <a:gd name="T9" fmla="*/ 151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2" h="166">
                  <a:moveTo>
                    <a:pt x="0" y="151"/>
                  </a:moveTo>
                  <a:lnTo>
                    <a:pt x="533" y="0"/>
                  </a:lnTo>
                  <a:lnTo>
                    <a:pt x="542" y="9"/>
                  </a:lnTo>
                  <a:lnTo>
                    <a:pt x="0" y="166"/>
                  </a:lnTo>
                  <a:lnTo>
                    <a:pt x="0" y="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0" name="Freeform 90"/>
            <p:cNvSpPr/>
            <p:nvPr/>
          </p:nvSpPr>
          <p:spPr bwMode="auto">
            <a:xfrm>
              <a:off x="3509" y="3430"/>
              <a:ext cx="789" cy="61"/>
            </a:xfrm>
            <a:custGeom>
              <a:avLst/>
              <a:gdLst>
                <a:gd name="T0" fmla="*/ 0 w 789"/>
                <a:gd name="T1" fmla="*/ 0 h 61"/>
                <a:gd name="T2" fmla="*/ 789 w 789"/>
                <a:gd name="T3" fmla="*/ 52 h 61"/>
                <a:gd name="T4" fmla="*/ 789 w 789"/>
                <a:gd name="T5" fmla="*/ 61 h 61"/>
                <a:gd name="T6" fmla="*/ 0 w 789"/>
                <a:gd name="T7" fmla="*/ 7 h 61"/>
                <a:gd name="T8" fmla="*/ 0 w 789"/>
                <a:gd name="T9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9" h="61">
                  <a:moveTo>
                    <a:pt x="0" y="0"/>
                  </a:moveTo>
                  <a:lnTo>
                    <a:pt x="789" y="52"/>
                  </a:lnTo>
                  <a:lnTo>
                    <a:pt x="789" y="61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1" name="Freeform 91"/>
            <p:cNvSpPr/>
            <p:nvPr/>
          </p:nvSpPr>
          <p:spPr bwMode="auto">
            <a:xfrm>
              <a:off x="4066" y="3267"/>
              <a:ext cx="234" cy="210"/>
            </a:xfrm>
            <a:custGeom>
              <a:avLst/>
              <a:gdLst>
                <a:gd name="T0" fmla="*/ 0 w 234"/>
                <a:gd name="T1" fmla="*/ 0 h 210"/>
                <a:gd name="T2" fmla="*/ 234 w 234"/>
                <a:gd name="T3" fmla="*/ 210 h 210"/>
                <a:gd name="T4" fmla="*/ 234 w 234"/>
                <a:gd name="T5" fmla="*/ 198 h 210"/>
                <a:gd name="T6" fmla="*/ 11 w 234"/>
                <a:gd name="T7" fmla="*/ 0 h 210"/>
                <a:gd name="T8" fmla="*/ 0 w 234"/>
                <a:gd name="T9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210">
                  <a:moveTo>
                    <a:pt x="0" y="0"/>
                  </a:moveTo>
                  <a:lnTo>
                    <a:pt x="234" y="210"/>
                  </a:lnTo>
                  <a:lnTo>
                    <a:pt x="234" y="198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2" name="Oval 92"/>
            <p:cNvSpPr>
              <a:spLocks noChangeArrowheads="1"/>
            </p:cNvSpPr>
            <p:nvPr/>
          </p:nvSpPr>
          <p:spPr bwMode="auto">
            <a:xfrm>
              <a:off x="2830" y="965"/>
              <a:ext cx="78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3" name="Oval 93"/>
            <p:cNvSpPr>
              <a:spLocks noChangeArrowheads="1"/>
            </p:cNvSpPr>
            <p:nvPr/>
          </p:nvSpPr>
          <p:spPr bwMode="auto">
            <a:xfrm>
              <a:off x="3374" y="1076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4" name="Oval 94"/>
            <p:cNvSpPr>
              <a:spLocks noChangeArrowheads="1"/>
            </p:cNvSpPr>
            <p:nvPr/>
          </p:nvSpPr>
          <p:spPr bwMode="auto">
            <a:xfrm>
              <a:off x="3424" y="719"/>
              <a:ext cx="69" cy="6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5" name="Oval 95"/>
            <p:cNvSpPr>
              <a:spLocks noChangeArrowheads="1"/>
            </p:cNvSpPr>
            <p:nvPr/>
          </p:nvSpPr>
          <p:spPr bwMode="auto">
            <a:xfrm>
              <a:off x="3623" y="593"/>
              <a:ext cx="78" cy="8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6" name="Oval 96"/>
            <p:cNvSpPr>
              <a:spLocks noChangeArrowheads="1"/>
            </p:cNvSpPr>
            <p:nvPr/>
          </p:nvSpPr>
          <p:spPr bwMode="auto">
            <a:xfrm>
              <a:off x="4044" y="984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7" name="Oval 97"/>
            <p:cNvSpPr>
              <a:spLocks noChangeArrowheads="1"/>
            </p:cNvSpPr>
            <p:nvPr/>
          </p:nvSpPr>
          <p:spPr bwMode="auto">
            <a:xfrm>
              <a:off x="4399" y="832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" name="Oval 98"/>
            <p:cNvSpPr>
              <a:spLocks noChangeArrowheads="1"/>
            </p:cNvSpPr>
            <p:nvPr/>
          </p:nvSpPr>
          <p:spPr bwMode="auto">
            <a:xfrm>
              <a:off x="4700" y="1076"/>
              <a:ext cx="69" cy="6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" name="Oval 99"/>
            <p:cNvSpPr>
              <a:spLocks noChangeArrowheads="1"/>
            </p:cNvSpPr>
            <p:nvPr/>
          </p:nvSpPr>
          <p:spPr bwMode="auto">
            <a:xfrm>
              <a:off x="4745" y="2263"/>
              <a:ext cx="64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0" name="Oval 100"/>
            <p:cNvSpPr>
              <a:spLocks noChangeArrowheads="1"/>
            </p:cNvSpPr>
            <p:nvPr/>
          </p:nvSpPr>
          <p:spPr bwMode="auto">
            <a:xfrm>
              <a:off x="3800" y="1583"/>
              <a:ext cx="50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" name="Oval 101"/>
            <p:cNvSpPr>
              <a:spLocks noChangeArrowheads="1"/>
            </p:cNvSpPr>
            <p:nvPr/>
          </p:nvSpPr>
          <p:spPr bwMode="auto">
            <a:xfrm>
              <a:off x="4949" y="2499"/>
              <a:ext cx="92" cy="9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" name="Oval 102"/>
            <p:cNvSpPr>
              <a:spLocks noChangeArrowheads="1"/>
            </p:cNvSpPr>
            <p:nvPr/>
          </p:nvSpPr>
          <p:spPr bwMode="auto">
            <a:xfrm>
              <a:off x="4272" y="1706"/>
              <a:ext cx="106" cy="10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3" name="Oval 103"/>
            <p:cNvSpPr>
              <a:spLocks noChangeArrowheads="1"/>
            </p:cNvSpPr>
            <p:nvPr/>
          </p:nvSpPr>
          <p:spPr bwMode="auto">
            <a:xfrm>
              <a:off x="4518" y="1550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4" name="Oval 104"/>
            <p:cNvSpPr>
              <a:spLocks noChangeArrowheads="1"/>
            </p:cNvSpPr>
            <p:nvPr/>
          </p:nvSpPr>
          <p:spPr bwMode="auto">
            <a:xfrm>
              <a:off x="5032" y="1124"/>
              <a:ext cx="85" cy="8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5" name="Oval 105"/>
            <p:cNvSpPr>
              <a:spLocks noChangeArrowheads="1"/>
            </p:cNvSpPr>
            <p:nvPr/>
          </p:nvSpPr>
          <p:spPr bwMode="auto">
            <a:xfrm>
              <a:off x="5039" y="1536"/>
              <a:ext cx="92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6" name="Oval 106"/>
            <p:cNvSpPr>
              <a:spLocks noChangeArrowheads="1"/>
            </p:cNvSpPr>
            <p:nvPr/>
          </p:nvSpPr>
          <p:spPr bwMode="auto">
            <a:xfrm>
              <a:off x="5155" y="2440"/>
              <a:ext cx="66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7" name="Oval 107"/>
            <p:cNvSpPr>
              <a:spLocks noChangeArrowheads="1"/>
            </p:cNvSpPr>
            <p:nvPr/>
          </p:nvSpPr>
          <p:spPr bwMode="auto">
            <a:xfrm>
              <a:off x="5342" y="2040"/>
              <a:ext cx="83" cy="8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8" name="Oval 108"/>
            <p:cNvSpPr>
              <a:spLocks noChangeArrowheads="1"/>
            </p:cNvSpPr>
            <p:nvPr/>
          </p:nvSpPr>
          <p:spPr bwMode="auto">
            <a:xfrm>
              <a:off x="4196" y="2078"/>
              <a:ext cx="47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9" name="Oval 109"/>
            <p:cNvSpPr>
              <a:spLocks noChangeArrowheads="1"/>
            </p:cNvSpPr>
            <p:nvPr/>
          </p:nvSpPr>
          <p:spPr bwMode="auto">
            <a:xfrm>
              <a:off x="4293" y="3454"/>
              <a:ext cx="76" cy="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0" name="Oval 110"/>
            <p:cNvSpPr>
              <a:spLocks noChangeArrowheads="1"/>
            </p:cNvSpPr>
            <p:nvPr/>
          </p:nvSpPr>
          <p:spPr bwMode="auto">
            <a:xfrm>
              <a:off x="4482" y="3274"/>
              <a:ext cx="74" cy="7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1" name="Oval 111"/>
            <p:cNvSpPr>
              <a:spLocks noChangeArrowheads="1"/>
            </p:cNvSpPr>
            <p:nvPr/>
          </p:nvSpPr>
          <p:spPr bwMode="auto">
            <a:xfrm>
              <a:off x="4693" y="2971"/>
              <a:ext cx="62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2" name="Oval 112"/>
            <p:cNvSpPr>
              <a:spLocks noChangeArrowheads="1"/>
            </p:cNvSpPr>
            <p:nvPr/>
          </p:nvSpPr>
          <p:spPr bwMode="auto">
            <a:xfrm>
              <a:off x="5039" y="2954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3" name="Oval 113"/>
            <p:cNvSpPr>
              <a:spLocks noChangeArrowheads="1"/>
            </p:cNvSpPr>
            <p:nvPr/>
          </p:nvSpPr>
          <p:spPr bwMode="auto">
            <a:xfrm>
              <a:off x="4025" y="3224"/>
              <a:ext cx="62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4" name="Oval 114"/>
            <p:cNvSpPr>
              <a:spLocks noChangeArrowheads="1"/>
            </p:cNvSpPr>
            <p:nvPr/>
          </p:nvSpPr>
          <p:spPr bwMode="auto">
            <a:xfrm>
              <a:off x="3381" y="1169"/>
              <a:ext cx="59" cy="5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5" name="Oval 115"/>
            <p:cNvSpPr>
              <a:spLocks noChangeArrowheads="1"/>
            </p:cNvSpPr>
            <p:nvPr/>
          </p:nvSpPr>
          <p:spPr bwMode="auto">
            <a:xfrm>
              <a:off x="2574" y="2073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6" name="Oval 116"/>
            <p:cNvSpPr>
              <a:spLocks noChangeArrowheads="1"/>
            </p:cNvSpPr>
            <p:nvPr/>
          </p:nvSpPr>
          <p:spPr bwMode="auto">
            <a:xfrm>
              <a:off x="2410" y="2459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7" name="Oval 117"/>
            <p:cNvSpPr>
              <a:spLocks noChangeArrowheads="1"/>
            </p:cNvSpPr>
            <p:nvPr/>
          </p:nvSpPr>
          <p:spPr bwMode="auto">
            <a:xfrm>
              <a:off x="2867" y="3174"/>
              <a:ext cx="79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8" name="Oval 118"/>
            <p:cNvSpPr>
              <a:spLocks noChangeArrowheads="1"/>
            </p:cNvSpPr>
            <p:nvPr/>
          </p:nvSpPr>
          <p:spPr bwMode="auto">
            <a:xfrm>
              <a:off x="2811" y="2862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9" name="Oval 119"/>
            <p:cNvSpPr>
              <a:spLocks noChangeArrowheads="1"/>
            </p:cNvSpPr>
            <p:nvPr/>
          </p:nvSpPr>
          <p:spPr bwMode="auto">
            <a:xfrm>
              <a:off x="2867" y="2791"/>
              <a:ext cx="95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0" name="Oval 120"/>
            <p:cNvSpPr>
              <a:spLocks noChangeArrowheads="1"/>
            </p:cNvSpPr>
            <p:nvPr/>
          </p:nvSpPr>
          <p:spPr bwMode="auto">
            <a:xfrm>
              <a:off x="2410" y="1635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1" name="Oval 121"/>
            <p:cNvSpPr>
              <a:spLocks noChangeArrowheads="1"/>
            </p:cNvSpPr>
            <p:nvPr/>
          </p:nvSpPr>
          <p:spPr bwMode="auto">
            <a:xfrm>
              <a:off x="3599" y="2270"/>
              <a:ext cx="45" cy="4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2" name="Oval 122"/>
            <p:cNvSpPr>
              <a:spLocks noChangeArrowheads="1"/>
            </p:cNvSpPr>
            <p:nvPr/>
          </p:nvSpPr>
          <p:spPr bwMode="auto">
            <a:xfrm>
              <a:off x="3462" y="2918"/>
              <a:ext cx="59" cy="6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3" name="Oval 123"/>
            <p:cNvSpPr>
              <a:spLocks noChangeArrowheads="1"/>
            </p:cNvSpPr>
            <p:nvPr/>
          </p:nvSpPr>
          <p:spPr bwMode="auto">
            <a:xfrm>
              <a:off x="3594" y="3449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4" name="Oval 124"/>
            <p:cNvSpPr>
              <a:spLocks noChangeArrowheads="1"/>
            </p:cNvSpPr>
            <p:nvPr/>
          </p:nvSpPr>
          <p:spPr bwMode="auto">
            <a:xfrm>
              <a:off x="3445" y="3399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5" name="Oval 125"/>
            <p:cNvSpPr>
              <a:spLocks noChangeArrowheads="1"/>
            </p:cNvSpPr>
            <p:nvPr/>
          </p:nvSpPr>
          <p:spPr bwMode="auto">
            <a:xfrm>
              <a:off x="2792" y="1270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6" name="Oval 126"/>
            <p:cNvSpPr>
              <a:spLocks noChangeArrowheads="1"/>
            </p:cNvSpPr>
            <p:nvPr/>
          </p:nvSpPr>
          <p:spPr bwMode="auto">
            <a:xfrm>
              <a:off x="2564" y="1756"/>
              <a:ext cx="95" cy="9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7" name="Oval 127"/>
            <p:cNvSpPr>
              <a:spLocks noChangeArrowheads="1"/>
            </p:cNvSpPr>
            <p:nvPr/>
          </p:nvSpPr>
          <p:spPr bwMode="auto">
            <a:xfrm>
              <a:off x="3107" y="1756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8" name="Oval 128"/>
            <p:cNvSpPr>
              <a:spLocks noChangeArrowheads="1"/>
            </p:cNvSpPr>
            <p:nvPr/>
          </p:nvSpPr>
          <p:spPr bwMode="auto">
            <a:xfrm>
              <a:off x="3263" y="2030"/>
              <a:ext cx="99" cy="1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9" name="Oval 129"/>
            <p:cNvSpPr>
              <a:spLocks noChangeArrowheads="1"/>
            </p:cNvSpPr>
            <p:nvPr/>
          </p:nvSpPr>
          <p:spPr bwMode="auto">
            <a:xfrm>
              <a:off x="3021" y="2412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0" name="Oval 130"/>
            <p:cNvSpPr>
              <a:spLocks noChangeArrowheads="1"/>
            </p:cNvSpPr>
            <p:nvPr/>
          </p:nvSpPr>
          <p:spPr bwMode="auto">
            <a:xfrm>
              <a:off x="3919" y="2828"/>
              <a:ext cx="102" cy="10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1" name="Oval 131"/>
            <p:cNvSpPr>
              <a:spLocks noChangeArrowheads="1"/>
            </p:cNvSpPr>
            <p:nvPr/>
          </p:nvSpPr>
          <p:spPr bwMode="auto">
            <a:xfrm>
              <a:off x="4163" y="2705"/>
              <a:ext cx="45" cy="4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2" name="Oval 132"/>
            <p:cNvSpPr>
              <a:spLocks noChangeArrowheads="1"/>
            </p:cNvSpPr>
            <p:nvPr/>
          </p:nvSpPr>
          <p:spPr bwMode="auto">
            <a:xfrm>
              <a:off x="4281" y="638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3" name="Freeform 133"/>
            <p:cNvSpPr/>
            <p:nvPr/>
          </p:nvSpPr>
          <p:spPr bwMode="auto">
            <a:xfrm>
              <a:off x="2893" y="641"/>
              <a:ext cx="744" cy="357"/>
            </a:xfrm>
            <a:custGeom>
              <a:avLst/>
              <a:gdLst>
                <a:gd name="T0" fmla="*/ 0 w 744"/>
                <a:gd name="T1" fmla="*/ 343 h 357"/>
                <a:gd name="T2" fmla="*/ 734 w 744"/>
                <a:gd name="T3" fmla="*/ 0 h 357"/>
                <a:gd name="T4" fmla="*/ 744 w 744"/>
                <a:gd name="T5" fmla="*/ 11 h 357"/>
                <a:gd name="T6" fmla="*/ 8 w 744"/>
                <a:gd name="T7" fmla="*/ 357 h 357"/>
                <a:gd name="T8" fmla="*/ 0 w 744"/>
                <a:gd name="T9" fmla="*/ 343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4" h="357">
                  <a:moveTo>
                    <a:pt x="0" y="343"/>
                  </a:moveTo>
                  <a:lnTo>
                    <a:pt x="734" y="0"/>
                  </a:lnTo>
                  <a:lnTo>
                    <a:pt x="744" y="11"/>
                  </a:lnTo>
                  <a:lnTo>
                    <a:pt x="8" y="357"/>
                  </a:lnTo>
                  <a:lnTo>
                    <a:pt x="0" y="3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4" name="Freeform 134"/>
            <p:cNvSpPr/>
            <p:nvPr/>
          </p:nvSpPr>
          <p:spPr bwMode="auto">
            <a:xfrm>
              <a:off x="3694" y="633"/>
              <a:ext cx="592" cy="50"/>
            </a:xfrm>
            <a:custGeom>
              <a:avLst/>
              <a:gdLst>
                <a:gd name="T0" fmla="*/ 0 w 592"/>
                <a:gd name="T1" fmla="*/ 0 h 50"/>
                <a:gd name="T2" fmla="*/ 592 w 592"/>
                <a:gd name="T3" fmla="*/ 41 h 50"/>
                <a:gd name="T4" fmla="*/ 592 w 592"/>
                <a:gd name="T5" fmla="*/ 50 h 50"/>
                <a:gd name="T6" fmla="*/ 0 w 592"/>
                <a:gd name="T7" fmla="*/ 12 h 50"/>
                <a:gd name="T8" fmla="*/ 0 w 592"/>
                <a:gd name="T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50">
                  <a:moveTo>
                    <a:pt x="0" y="0"/>
                  </a:moveTo>
                  <a:lnTo>
                    <a:pt x="592" y="41"/>
                  </a:lnTo>
                  <a:lnTo>
                    <a:pt x="592" y="50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5" name="Freeform 135"/>
            <p:cNvSpPr/>
            <p:nvPr/>
          </p:nvSpPr>
          <p:spPr bwMode="auto">
            <a:xfrm>
              <a:off x="3694" y="641"/>
              <a:ext cx="713" cy="234"/>
            </a:xfrm>
            <a:custGeom>
              <a:avLst/>
              <a:gdLst>
                <a:gd name="T0" fmla="*/ 0 w 713"/>
                <a:gd name="T1" fmla="*/ 7 h 234"/>
                <a:gd name="T2" fmla="*/ 713 w 713"/>
                <a:gd name="T3" fmla="*/ 234 h 234"/>
                <a:gd name="T4" fmla="*/ 713 w 713"/>
                <a:gd name="T5" fmla="*/ 222 h 234"/>
                <a:gd name="T6" fmla="*/ 0 w 713"/>
                <a:gd name="T7" fmla="*/ 0 h 234"/>
                <a:gd name="T8" fmla="*/ 0 w 713"/>
                <a:gd name="T9" fmla="*/ 7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3" h="234">
                  <a:moveTo>
                    <a:pt x="0" y="7"/>
                  </a:moveTo>
                  <a:lnTo>
                    <a:pt x="713" y="234"/>
                  </a:lnTo>
                  <a:lnTo>
                    <a:pt x="713" y="222"/>
                  </a:lnTo>
                  <a:lnTo>
                    <a:pt x="0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6" name="Freeform 136"/>
            <p:cNvSpPr/>
            <p:nvPr/>
          </p:nvSpPr>
          <p:spPr bwMode="auto">
            <a:xfrm>
              <a:off x="4338" y="697"/>
              <a:ext cx="705" cy="464"/>
            </a:xfrm>
            <a:custGeom>
              <a:avLst/>
              <a:gdLst>
                <a:gd name="T0" fmla="*/ 0 w 705"/>
                <a:gd name="T1" fmla="*/ 15 h 464"/>
                <a:gd name="T2" fmla="*/ 701 w 705"/>
                <a:gd name="T3" fmla="*/ 464 h 464"/>
                <a:gd name="T4" fmla="*/ 705 w 705"/>
                <a:gd name="T5" fmla="*/ 457 h 464"/>
                <a:gd name="T6" fmla="*/ 7 w 705"/>
                <a:gd name="T7" fmla="*/ 0 h 464"/>
                <a:gd name="T8" fmla="*/ 0 w 705"/>
                <a:gd name="T9" fmla="*/ 15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5" h="464">
                  <a:moveTo>
                    <a:pt x="0" y="15"/>
                  </a:moveTo>
                  <a:lnTo>
                    <a:pt x="701" y="464"/>
                  </a:lnTo>
                  <a:lnTo>
                    <a:pt x="705" y="457"/>
                  </a:lnTo>
                  <a:lnTo>
                    <a:pt x="7" y="0"/>
                  </a:lnTo>
                  <a:lnTo>
                    <a:pt x="0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7" name="Freeform 137"/>
            <p:cNvSpPr/>
            <p:nvPr/>
          </p:nvSpPr>
          <p:spPr bwMode="auto">
            <a:xfrm>
              <a:off x="5086" y="2111"/>
              <a:ext cx="301" cy="850"/>
            </a:xfrm>
            <a:custGeom>
              <a:avLst/>
              <a:gdLst>
                <a:gd name="T0" fmla="*/ 301 w 301"/>
                <a:gd name="T1" fmla="*/ 0 h 850"/>
                <a:gd name="T2" fmla="*/ 12 w 301"/>
                <a:gd name="T3" fmla="*/ 850 h 850"/>
                <a:gd name="T4" fmla="*/ 0 w 301"/>
                <a:gd name="T5" fmla="*/ 850 h 850"/>
                <a:gd name="T6" fmla="*/ 289 w 301"/>
                <a:gd name="T7" fmla="*/ 0 h 850"/>
                <a:gd name="T8" fmla="*/ 301 w 301"/>
                <a:gd name="T9" fmla="*/ 0 h 8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1" h="850">
                  <a:moveTo>
                    <a:pt x="301" y="0"/>
                  </a:moveTo>
                  <a:lnTo>
                    <a:pt x="12" y="850"/>
                  </a:lnTo>
                  <a:lnTo>
                    <a:pt x="0" y="850"/>
                  </a:lnTo>
                  <a:lnTo>
                    <a:pt x="289" y="0"/>
                  </a:lnTo>
                  <a:lnTo>
                    <a:pt x="30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8" name="Freeform 138"/>
            <p:cNvSpPr/>
            <p:nvPr/>
          </p:nvSpPr>
          <p:spPr bwMode="auto">
            <a:xfrm>
              <a:off x="4359" y="3018"/>
              <a:ext cx="703" cy="469"/>
            </a:xfrm>
            <a:custGeom>
              <a:avLst/>
              <a:gdLst>
                <a:gd name="T0" fmla="*/ 0 w 703"/>
                <a:gd name="T1" fmla="*/ 469 h 469"/>
                <a:gd name="T2" fmla="*/ 703 w 703"/>
                <a:gd name="T3" fmla="*/ 5 h 469"/>
                <a:gd name="T4" fmla="*/ 692 w 703"/>
                <a:gd name="T5" fmla="*/ 0 h 469"/>
                <a:gd name="T6" fmla="*/ 0 w 703"/>
                <a:gd name="T7" fmla="*/ 459 h 469"/>
                <a:gd name="T8" fmla="*/ 0 w 703"/>
                <a:gd name="T9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3" h="469">
                  <a:moveTo>
                    <a:pt x="0" y="469"/>
                  </a:moveTo>
                  <a:lnTo>
                    <a:pt x="703" y="5"/>
                  </a:lnTo>
                  <a:lnTo>
                    <a:pt x="692" y="0"/>
                  </a:lnTo>
                  <a:lnTo>
                    <a:pt x="0" y="459"/>
                  </a:lnTo>
                  <a:lnTo>
                    <a:pt x="0" y="4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9" name="Freeform 139"/>
            <p:cNvSpPr/>
            <p:nvPr/>
          </p:nvSpPr>
          <p:spPr bwMode="auto">
            <a:xfrm>
              <a:off x="2929" y="3229"/>
              <a:ext cx="521" cy="213"/>
            </a:xfrm>
            <a:custGeom>
              <a:avLst/>
              <a:gdLst>
                <a:gd name="T0" fmla="*/ 0 w 521"/>
                <a:gd name="T1" fmla="*/ 11 h 213"/>
                <a:gd name="T2" fmla="*/ 521 w 521"/>
                <a:gd name="T3" fmla="*/ 213 h 213"/>
                <a:gd name="T4" fmla="*/ 521 w 521"/>
                <a:gd name="T5" fmla="*/ 196 h 213"/>
                <a:gd name="T6" fmla="*/ 7 w 521"/>
                <a:gd name="T7" fmla="*/ 0 h 213"/>
                <a:gd name="T8" fmla="*/ 0 w 521"/>
                <a:gd name="T9" fmla="*/ 11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213">
                  <a:moveTo>
                    <a:pt x="0" y="11"/>
                  </a:moveTo>
                  <a:lnTo>
                    <a:pt x="521" y="213"/>
                  </a:lnTo>
                  <a:lnTo>
                    <a:pt x="521" y="196"/>
                  </a:lnTo>
                  <a:lnTo>
                    <a:pt x="7" y="0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0" name="Freeform 140"/>
            <p:cNvSpPr/>
            <p:nvPr/>
          </p:nvSpPr>
          <p:spPr bwMode="auto">
            <a:xfrm>
              <a:off x="2460" y="2537"/>
              <a:ext cx="431" cy="658"/>
            </a:xfrm>
            <a:custGeom>
              <a:avLst/>
              <a:gdLst>
                <a:gd name="T0" fmla="*/ 0 w 431"/>
                <a:gd name="T1" fmla="*/ 0 h 658"/>
                <a:gd name="T2" fmla="*/ 419 w 431"/>
                <a:gd name="T3" fmla="*/ 658 h 658"/>
                <a:gd name="T4" fmla="*/ 431 w 431"/>
                <a:gd name="T5" fmla="*/ 651 h 658"/>
                <a:gd name="T6" fmla="*/ 12 w 431"/>
                <a:gd name="T7" fmla="*/ 0 h 658"/>
                <a:gd name="T8" fmla="*/ 0 w 431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1" h="658">
                  <a:moveTo>
                    <a:pt x="0" y="0"/>
                  </a:moveTo>
                  <a:lnTo>
                    <a:pt x="419" y="658"/>
                  </a:lnTo>
                  <a:lnTo>
                    <a:pt x="431" y="651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1" name="Rectangle 141"/>
            <p:cNvSpPr>
              <a:spLocks noChangeArrowheads="1"/>
            </p:cNvSpPr>
            <p:nvPr/>
          </p:nvSpPr>
          <p:spPr bwMode="auto">
            <a:xfrm>
              <a:off x="2446" y="1716"/>
              <a:ext cx="9" cy="76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2" name="Freeform 142"/>
            <p:cNvSpPr/>
            <p:nvPr/>
          </p:nvSpPr>
          <p:spPr bwMode="auto">
            <a:xfrm>
              <a:off x="2467" y="1026"/>
              <a:ext cx="393" cy="635"/>
            </a:xfrm>
            <a:custGeom>
              <a:avLst/>
              <a:gdLst>
                <a:gd name="T0" fmla="*/ 0 w 393"/>
                <a:gd name="T1" fmla="*/ 623 h 635"/>
                <a:gd name="T2" fmla="*/ 381 w 393"/>
                <a:gd name="T3" fmla="*/ 0 h 635"/>
                <a:gd name="T4" fmla="*/ 393 w 393"/>
                <a:gd name="T5" fmla="*/ 0 h 635"/>
                <a:gd name="T6" fmla="*/ 12 w 393"/>
                <a:gd name="T7" fmla="*/ 635 h 635"/>
                <a:gd name="T8" fmla="*/ 0 w 393"/>
                <a:gd name="T9" fmla="*/ 623 h 6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3" h="635">
                  <a:moveTo>
                    <a:pt x="0" y="623"/>
                  </a:moveTo>
                  <a:lnTo>
                    <a:pt x="381" y="0"/>
                  </a:lnTo>
                  <a:lnTo>
                    <a:pt x="393" y="0"/>
                  </a:lnTo>
                  <a:lnTo>
                    <a:pt x="12" y="635"/>
                  </a:lnTo>
                  <a:lnTo>
                    <a:pt x="0" y="6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3" name="Freeform 143"/>
            <p:cNvSpPr/>
            <p:nvPr/>
          </p:nvSpPr>
          <p:spPr bwMode="auto">
            <a:xfrm>
              <a:off x="2616" y="1034"/>
              <a:ext cx="247" cy="741"/>
            </a:xfrm>
            <a:custGeom>
              <a:avLst/>
              <a:gdLst>
                <a:gd name="T0" fmla="*/ 235 w 247"/>
                <a:gd name="T1" fmla="*/ 0 h 741"/>
                <a:gd name="T2" fmla="*/ 0 w 247"/>
                <a:gd name="T3" fmla="*/ 734 h 741"/>
                <a:gd name="T4" fmla="*/ 17 w 247"/>
                <a:gd name="T5" fmla="*/ 741 h 741"/>
                <a:gd name="T6" fmla="*/ 247 w 247"/>
                <a:gd name="T7" fmla="*/ 0 h 741"/>
                <a:gd name="T8" fmla="*/ 235 w 247"/>
                <a:gd name="T9" fmla="*/ 0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741">
                  <a:moveTo>
                    <a:pt x="235" y="0"/>
                  </a:moveTo>
                  <a:lnTo>
                    <a:pt x="0" y="734"/>
                  </a:lnTo>
                  <a:lnTo>
                    <a:pt x="17" y="741"/>
                  </a:lnTo>
                  <a:lnTo>
                    <a:pt x="247" y="0"/>
                  </a:lnTo>
                  <a:lnTo>
                    <a:pt x="2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4" name="Freeform 144"/>
            <p:cNvSpPr/>
            <p:nvPr/>
          </p:nvSpPr>
          <p:spPr bwMode="auto">
            <a:xfrm>
              <a:off x="3429" y="659"/>
              <a:ext cx="222" cy="431"/>
            </a:xfrm>
            <a:custGeom>
              <a:avLst/>
              <a:gdLst>
                <a:gd name="T0" fmla="*/ 208 w 222"/>
                <a:gd name="T1" fmla="*/ 0 h 431"/>
                <a:gd name="T2" fmla="*/ 0 w 222"/>
                <a:gd name="T3" fmla="*/ 424 h 431"/>
                <a:gd name="T4" fmla="*/ 9 w 222"/>
                <a:gd name="T5" fmla="*/ 431 h 431"/>
                <a:gd name="T6" fmla="*/ 222 w 222"/>
                <a:gd name="T7" fmla="*/ 0 h 431"/>
                <a:gd name="T8" fmla="*/ 208 w 222"/>
                <a:gd name="T9" fmla="*/ 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2" h="431">
                  <a:moveTo>
                    <a:pt x="208" y="0"/>
                  </a:moveTo>
                  <a:lnTo>
                    <a:pt x="0" y="424"/>
                  </a:lnTo>
                  <a:lnTo>
                    <a:pt x="9" y="431"/>
                  </a:lnTo>
                  <a:lnTo>
                    <a:pt x="222" y="0"/>
                  </a:lnTo>
                  <a:lnTo>
                    <a:pt x="20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5" name="Freeform 145"/>
            <p:cNvSpPr/>
            <p:nvPr/>
          </p:nvSpPr>
          <p:spPr bwMode="auto">
            <a:xfrm>
              <a:off x="3455" y="882"/>
              <a:ext cx="961" cy="239"/>
            </a:xfrm>
            <a:custGeom>
              <a:avLst/>
              <a:gdLst>
                <a:gd name="T0" fmla="*/ 0 w 961"/>
                <a:gd name="T1" fmla="*/ 225 h 239"/>
                <a:gd name="T2" fmla="*/ 961 w 961"/>
                <a:gd name="T3" fmla="*/ 0 h 239"/>
                <a:gd name="T4" fmla="*/ 961 w 961"/>
                <a:gd name="T5" fmla="*/ 12 h 239"/>
                <a:gd name="T6" fmla="*/ 0 w 961"/>
                <a:gd name="T7" fmla="*/ 239 h 239"/>
                <a:gd name="T8" fmla="*/ 0 w 961"/>
                <a:gd name="T9" fmla="*/ 225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1" h="239">
                  <a:moveTo>
                    <a:pt x="0" y="225"/>
                  </a:moveTo>
                  <a:lnTo>
                    <a:pt x="961" y="0"/>
                  </a:lnTo>
                  <a:lnTo>
                    <a:pt x="961" y="12"/>
                  </a:lnTo>
                  <a:lnTo>
                    <a:pt x="0" y="239"/>
                  </a:lnTo>
                  <a:lnTo>
                    <a:pt x="0" y="2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6" name="Freeform 146"/>
            <p:cNvSpPr/>
            <p:nvPr/>
          </p:nvSpPr>
          <p:spPr bwMode="auto">
            <a:xfrm>
              <a:off x="3445" y="1131"/>
              <a:ext cx="838" cy="608"/>
            </a:xfrm>
            <a:custGeom>
              <a:avLst/>
              <a:gdLst>
                <a:gd name="T0" fmla="*/ 0 w 838"/>
                <a:gd name="T1" fmla="*/ 0 h 608"/>
                <a:gd name="T2" fmla="*/ 838 w 838"/>
                <a:gd name="T3" fmla="*/ 594 h 608"/>
                <a:gd name="T4" fmla="*/ 829 w 838"/>
                <a:gd name="T5" fmla="*/ 608 h 608"/>
                <a:gd name="T6" fmla="*/ 0 w 838"/>
                <a:gd name="T7" fmla="*/ 16 h 608"/>
                <a:gd name="T8" fmla="*/ 0 w 838"/>
                <a:gd name="T9" fmla="*/ 0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8" h="608">
                  <a:moveTo>
                    <a:pt x="0" y="0"/>
                  </a:moveTo>
                  <a:lnTo>
                    <a:pt x="838" y="594"/>
                  </a:lnTo>
                  <a:lnTo>
                    <a:pt x="829" y="608"/>
                  </a:lnTo>
                  <a:lnTo>
                    <a:pt x="0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7" name="Freeform 147"/>
            <p:cNvSpPr/>
            <p:nvPr/>
          </p:nvSpPr>
          <p:spPr bwMode="auto">
            <a:xfrm>
              <a:off x="2455" y="1839"/>
              <a:ext cx="159" cy="637"/>
            </a:xfrm>
            <a:custGeom>
              <a:avLst/>
              <a:gdLst>
                <a:gd name="T0" fmla="*/ 147 w 159"/>
                <a:gd name="T1" fmla="*/ 0 h 637"/>
                <a:gd name="T2" fmla="*/ 0 w 159"/>
                <a:gd name="T3" fmla="*/ 637 h 637"/>
                <a:gd name="T4" fmla="*/ 17 w 159"/>
                <a:gd name="T5" fmla="*/ 637 h 637"/>
                <a:gd name="T6" fmla="*/ 159 w 159"/>
                <a:gd name="T7" fmla="*/ 0 h 637"/>
                <a:gd name="T8" fmla="*/ 147 w 159"/>
                <a:gd name="T9" fmla="*/ 0 h 6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637">
                  <a:moveTo>
                    <a:pt x="147" y="0"/>
                  </a:moveTo>
                  <a:lnTo>
                    <a:pt x="0" y="637"/>
                  </a:lnTo>
                  <a:lnTo>
                    <a:pt x="17" y="637"/>
                  </a:lnTo>
                  <a:lnTo>
                    <a:pt x="159" y="0"/>
                  </a:lnTo>
                  <a:lnTo>
                    <a:pt x="14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8" name="Freeform 148"/>
            <p:cNvSpPr/>
            <p:nvPr/>
          </p:nvSpPr>
          <p:spPr bwMode="auto">
            <a:xfrm>
              <a:off x="4326" y="700"/>
              <a:ext cx="107" cy="147"/>
            </a:xfrm>
            <a:custGeom>
              <a:avLst/>
              <a:gdLst>
                <a:gd name="T0" fmla="*/ 0 w 107"/>
                <a:gd name="T1" fmla="*/ 12 h 147"/>
                <a:gd name="T2" fmla="*/ 90 w 107"/>
                <a:gd name="T3" fmla="*/ 147 h 147"/>
                <a:gd name="T4" fmla="*/ 107 w 107"/>
                <a:gd name="T5" fmla="*/ 147 h 147"/>
                <a:gd name="T6" fmla="*/ 12 w 107"/>
                <a:gd name="T7" fmla="*/ 0 h 147"/>
                <a:gd name="T8" fmla="*/ 0 w 107"/>
                <a:gd name="T9" fmla="*/ 12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" h="147">
                  <a:moveTo>
                    <a:pt x="0" y="12"/>
                  </a:moveTo>
                  <a:lnTo>
                    <a:pt x="90" y="147"/>
                  </a:lnTo>
                  <a:lnTo>
                    <a:pt x="107" y="147"/>
                  </a:lnTo>
                  <a:lnTo>
                    <a:pt x="12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9" name="Freeform 149"/>
            <p:cNvSpPr/>
            <p:nvPr/>
          </p:nvSpPr>
          <p:spPr bwMode="auto">
            <a:xfrm>
              <a:off x="4475" y="882"/>
              <a:ext cx="564" cy="279"/>
            </a:xfrm>
            <a:custGeom>
              <a:avLst/>
              <a:gdLst>
                <a:gd name="T0" fmla="*/ 0 w 564"/>
                <a:gd name="T1" fmla="*/ 17 h 279"/>
                <a:gd name="T2" fmla="*/ 564 w 564"/>
                <a:gd name="T3" fmla="*/ 279 h 279"/>
                <a:gd name="T4" fmla="*/ 564 w 564"/>
                <a:gd name="T5" fmla="*/ 268 h 279"/>
                <a:gd name="T6" fmla="*/ 0 w 564"/>
                <a:gd name="T7" fmla="*/ 0 h 279"/>
                <a:gd name="T8" fmla="*/ 0 w 564"/>
                <a:gd name="T9" fmla="*/ 17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4" h="279">
                  <a:moveTo>
                    <a:pt x="0" y="17"/>
                  </a:moveTo>
                  <a:lnTo>
                    <a:pt x="564" y="279"/>
                  </a:lnTo>
                  <a:lnTo>
                    <a:pt x="564" y="268"/>
                  </a:lnTo>
                  <a:lnTo>
                    <a:pt x="0" y="0"/>
                  </a:lnTo>
                  <a:lnTo>
                    <a:pt x="0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0" name="Freeform 150"/>
            <p:cNvSpPr/>
            <p:nvPr/>
          </p:nvSpPr>
          <p:spPr bwMode="auto">
            <a:xfrm>
              <a:off x="4461" y="899"/>
              <a:ext cx="592" cy="658"/>
            </a:xfrm>
            <a:custGeom>
              <a:avLst/>
              <a:gdLst>
                <a:gd name="T0" fmla="*/ 0 w 592"/>
                <a:gd name="T1" fmla="*/ 7 h 658"/>
                <a:gd name="T2" fmla="*/ 582 w 592"/>
                <a:gd name="T3" fmla="*/ 658 h 658"/>
                <a:gd name="T4" fmla="*/ 592 w 592"/>
                <a:gd name="T5" fmla="*/ 648 h 658"/>
                <a:gd name="T6" fmla="*/ 14 w 592"/>
                <a:gd name="T7" fmla="*/ 0 h 658"/>
                <a:gd name="T8" fmla="*/ 0 w 592"/>
                <a:gd name="T9" fmla="*/ 7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658">
                  <a:moveTo>
                    <a:pt x="0" y="7"/>
                  </a:moveTo>
                  <a:lnTo>
                    <a:pt x="582" y="658"/>
                  </a:lnTo>
                  <a:lnTo>
                    <a:pt x="592" y="648"/>
                  </a:lnTo>
                  <a:lnTo>
                    <a:pt x="14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1" name="Freeform 151"/>
            <p:cNvSpPr/>
            <p:nvPr/>
          </p:nvSpPr>
          <p:spPr bwMode="auto">
            <a:xfrm>
              <a:off x="4324" y="913"/>
              <a:ext cx="123" cy="795"/>
            </a:xfrm>
            <a:custGeom>
              <a:avLst/>
              <a:gdLst>
                <a:gd name="T0" fmla="*/ 111 w 123"/>
                <a:gd name="T1" fmla="*/ 0 h 795"/>
                <a:gd name="T2" fmla="*/ 0 w 123"/>
                <a:gd name="T3" fmla="*/ 795 h 795"/>
                <a:gd name="T4" fmla="*/ 16 w 123"/>
                <a:gd name="T5" fmla="*/ 795 h 795"/>
                <a:gd name="T6" fmla="*/ 123 w 123"/>
                <a:gd name="T7" fmla="*/ 0 h 795"/>
                <a:gd name="T8" fmla="*/ 111 w 123"/>
                <a:gd name="T9" fmla="*/ 0 h 7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795">
                  <a:moveTo>
                    <a:pt x="111" y="0"/>
                  </a:moveTo>
                  <a:lnTo>
                    <a:pt x="0" y="795"/>
                  </a:lnTo>
                  <a:lnTo>
                    <a:pt x="16" y="795"/>
                  </a:lnTo>
                  <a:lnTo>
                    <a:pt x="123" y="0"/>
                  </a:lnTo>
                  <a:lnTo>
                    <a:pt x="11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2" name="Freeform 152"/>
            <p:cNvSpPr/>
            <p:nvPr/>
          </p:nvSpPr>
          <p:spPr bwMode="auto">
            <a:xfrm>
              <a:off x="4345" y="1796"/>
              <a:ext cx="424" cy="485"/>
            </a:xfrm>
            <a:custGeom>
              <a:avLst/>
              <a:gdLst>
                <a:gd name="T0" fmla="*/ 0 w 424"/>
                <a:gd name="T1" fmla="*/ 5 h 485"/>
                <a:gd name="T2" fmla="*/ 410 w 424"/>
                <a:gd name="T3" fmla="*/ 485 h 485"/>
                <a:gd name="T4" fmla="*/ 424 w 424"/>
                <a:gd name="T5" fmla="*/ 478 h 485"/>
                <a:gd name="T6" fmla="*/ 14 w 424"/>
                <a:gd name="T7" fmla="*/ 0 h 485"/>
                <a:gd name="T8" fmla="*/ 0 w 424"/>
                <a:gd name="T9" fmla="*/ 5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4" h="485">
                  <a:moveTo>
                    <a:pt x="0" y="5"/>
                  </a:moveTo>
                  <a:lnTo>
                    <a:pt x="410" y="485"/>
                  </a:lnTo>
                  <a:lnTo>
                    <a:pt x="424" y="478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3" name="Freeform 153"/>
            <p:cNvSpPr/>
            <p:nvPr/>
          </p:nvSpPr>
          <p:spPr bwMode="auto">
            <a:xfrm>
              <a:off x="2477" y="2518"/>
              <a:ext cx="414" cy="308"/>
            </a:xfrm>
            <a:custGeom>
              <a:avLst/>
              <a:gdLst>
                <a:gd name="T0" fmla="*/ 0 w 414"/>
                <a:gd name="T1" fmla="*/ 7 h 308"/>
                <a:gd name="T2" fmla="*/ 402 w 414"/>
                <a:gd name="T3" fmla="*/ 308 h 308"/>
                <a:gd name="T4" fmla="*/ 414 w 414"/>
                <a:gd name="T5" fmla="*/ 299 h 308"/>
                <a:gd name="T6" fmla="*/ 9 w 414"/>
                <a:gd name="T7" fmla="*/ 0 h 308"/>
                <a:gd name="T8" fmla="*/ 0 w 414"/>
                <a:gd name="T9" fmla="*/ 7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4" h="308">
                  <a:moveTo>
                    <a:pt x="0" y="7"/>
                  </a:moveTo>
                  <a:lnTo>
                    <a:pt x="402" y="308"/>
                  </a:lnTo>
                  <a:lnTo>
                    <a:pt x="414" y="299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4" name="Freeform 154"/>
            <p:cNvSpPr/>
            <p:nvPr/>
          </p:nvSpPr>
          <p:spPr bwMode="auto">
            <a:xfrm>
              <a:off x="4994" y="1621"/>
              <a:ext cx="80" cy="885"/>
            </a:xfrm>
            <a:custGeom>
              <a:avLst/>
              <a:gdLst>
                <a:gd name="T0" fmla="*/ 73 w 80"/>
                <a:gd name="T1" fmla="*/ 0 h 885"/>
                <a:gd name="T2" fmla="*/ 0 w 80"/>
                <a:gd name="T3" fmla="*/ 885 h 885"/>
                <a:gd name="T4" fmla="*/ 9 w 80"/>
                <a:gd name="T5" fmla="*/ 885 h 885"/>
                <a:gd name="T6" fmla="*/ 80 w 80"/>
                <a:gd name="T7" fmla="*/ 0 h 885"/>
                <a:gd name="T8" fmla="*/ 73 w 80"/>
                <a:gd name="T9" fmla="*/ 0 h 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885">
                  <a:moveTo>
                    <a:pt x="73" y="0"/>
                  </a:moveTo>
                  <a:lnTo>
                    <a:pt x="0" y="885"/>
                  </a:lnTo>
                  <a:lnTo>
                    <a:pt x="9" y="885"/>
                  </a:lnTo>
                  <a:lnTo>
                    <a:pt x="80" y="0"/>
                  </a:lnTo>
                  <a:lnTo>
                    <a:pt x="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5" name="Freeform 155"/>
            <p:cNvSpPr/>
            <p:nvPr/>
          </p:nvSpPr>
          <p:spPr bwMode="auto">
            <a:xfrm>
              <a:off x="5022" y="2104"/>
              <a:ext cx="355" cy="412"/>
            </a:xfrm>
            <a:custGeom>
              <a:avLst/>
              <a:gdLst>
                <a:gd name="T0" fmla="*/ 0 w 355"/>
                <a:gd name="T1" fmla="*/ 405 h 412"/>
                <a:gd name="T2" fmla="*/ 344 w 355"/>
                <a:gd name="T3" fmla="*/ 0 h 412"/>
                <a:gd name="T4" fmla="*/ 355 w 355"/>
                <a:gd name="T5" fmla="*/ 7 h 412"/>
                <a:gd name="T6" fmla="*/ 10 w 355"/>
                <a:gd name="T7" fmla="*/ 412 h 412"/>
                <a:gd name="T8" fmla="*/ 0 w 355"/>
                <a:gd name="T9" fmla="*/ 405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5" h="412">
                  <a:moveTo>
                    <a:pt x="0" y="405"/>
                  </a:moveTo>
                  <a:lnTo>
                    <a:pt x="344" y="0"/>
                  </a:lnTo>
                  <a:lnTo>
                    <a:pt x="355" y="7"/>
                  </a:lnTo>
                  <a:lnTo>
                    <a:pt x="10" y="412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6" name="Freeform 156"/>
            <p:cNvSpPr/>
            <p:nvPr/>
          </p:nvSpPr>
          <p:spPr bwMode="auto">
            <a:xfrm>
              <a:off x="4788" y="2310"/>
              <a:ext cx="184" cy="213"/>
            </a:xfrm>
            <a:custGeom>
              <a:avLst/>
              <a:gdLst>
                <a:gd name="T0" fmla="*/ 0 w 184"/>
                <a:gd name="T1" fmla="*/ 7 h 213"/>
                <a:gd name="T2" fmla="*/ 177 w 184"/>
                <a:gd name="T3" fmla="*/ 213 h 213"/>
                <a:gd name="T4" fmla="*/ 184 w 184"/>
                <a:gd name="T5" fmla="*/ 201 h 213"/>
                <a:gd name="T6" fmla="*/ 12 w 184"/>
                <a:gd name="T7" fmla="*/ 0 h 213"/>
                <a:gd name="T8" fmla="*/ 0 w 184"/>
                <a:gd name="T9" fmla="*/ 7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4" h="213">
                  <a:moveTo>
                    <a:pt x="0" y="7"/>
                  </a:moveTo>
                  <a:lnTo>
                    <a:pt x="177" y="213"/>
                  </a:lnTo>
                  <a:lnTo>
                    <a:pt x="184" y="201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7" name="Freeform 157"/>
            <p:cNvSpPr/>
            <p:nvPr/>
          </p:nvSpPr>
          <p:spPr bwMode="auto">
            <a:xfrm>
              <a:off x="4729" y="2575"/>
              <a:ext cx="253" cy="414"/>
            </a:xfrm>
            <a:custGeom>
              <a:avLst/>
              <a:gdLst>
                <a:gd name="T0" fmla="*/ 246 w 253"/>
                <a:gd name="T1" fmla="*/ 0 h 414"/>
                <a:gd name="T2" fmla="*/ 0 w 253"/>
                <a:gd name="T3" fmla="*/ 398 h 414"/>
                <a:gd name="T4" fmla="*/ 0 w 253"/>
                <a:gd name="T5" fmla="*/ 414 h 414"/>
                <a:gd name="T6" fmla="*/ 253 w 253"/>
                <a:gd name="T7" fmla="*/ 10 h 414"/>
                <a:gd name="T8" fmla="*/ 246 w 253"/>
                <a:gd name="T9" fmla="*/ 0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3" h="414">
                  <a:moveTo>
                    <a:pt x="246" y="0"/>
                  </a:moveTo>
                  <a:lnTo>
                    <a:pt x="0" y="398"/>
                  </a:lnTo>
                  <a:lnTo>
                    <a:pt x="0" y="414"/>
                  </a:lnTo>
                  <a:lnTo>
                    <a:pt x="253" y="10"/>
                  </a:lnTo>
                  <a:lnTo>
                    <a:pt x="24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8" name="Freeform 158"/>
            <p:cNvSpPr/>
            <p:nvPr/>
          </p:nvSpPr>
          <p:spPr bwMode="auto">
            <a:xfrm>
              <a:off x="4018" y="2554"/>
              <a:ext cx="943" cy="324"/>
            </a:xfrm>
            <a:custGeom>
              <a:avLst/>
              <a:gdLst>
                <a:gd name="T0" fmla="*/ 0 w 943"/>
                <a:gd name="T1" fmla="*/ 312 h 324"/>
                <a:gd name="T2" fmla="*/ 943 w 943"/>
                <a:gd name="T3" fmla="*/ 0 h 324"/>
                <a:gd name="T4" fmla="*/ 943 w 943"/>
                <a:gd name="T5" fmla="*/ 14 h 324"/>
                <a:gd name="T6" fmla="*/ 0 w 943"/>
                <a:gd name="T7" fmla="*/ 324 h 324"/>
                <a:gd name="T8" fmla="*/ 0 w 943"/>
                <a:gd name="T9" fmla="*/ 312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3" h="324">
                  <a:moveTo>
                    <a:pt x="0" y="312"/>
                  </a:moveTo>
                  <a:lnTo>
                    <a:pt x="943" y="0"/>
                  </a:lnTo>
                  <a:lnTo>
                    <a:pt x="943" y="14"/>
                  </a:lnTo>
                  <a:lnTo>
                    <a:pt x="0" y="324"/>
                  </a:lnTo>
                  <a:lnTo>
                    <a:pt x="0" y="3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9" name="Freeform 159"/>
            <p:cNvSpPr/>
            <p:nvPr/>
          </p:nvSpPr>
          <p:spPr bwMode="auto">
            <a:xfrm>
              <a:off x="2938" y="2866"/>
              <a:ext cx="671" cy="607"/>
            </a:xfrm>
            <a:custGeom>
              <a:avLst/>
              <a:gdLst>
                <a:gd name="T0" fmla="*/ 0 w 671"/>
                <a:gd name="T1" fmla="*/ 7 h 607"/>
                <a:gd name="T2" fmla="*/ 661 w 671"/>
                <a:gd name="T3" fmla="*/ 607 h 607"/>
                <a:gd name="T4" fmla="*/ 671 w 671"/>
                <a:gd name="T5" fmla="*/ 607 h 607"/>
                <a:gd name="T6" fmla="*/ 12 w 671"/>
                <a:gd name="T7" fmla="*/ 0 h 607"/>
                <a:gd name="T8" fmla="*/ 0 w 671"/>
                <a:gd name="T9" fmla="*/ 7 h 6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1" h="607">
                  <a:moveTo>
                    <a:pt x="0" y="7"/>
                  </a:moveTo>
                  <a:lnTo>
                    <a:pt x="661" y="607"/>
                  </a:lnTo>
                  <a:lnTo>
                    <a:pt x="671" y="607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0" name="Freeform 160"/>
            <p:cNvSpPr/>
            <p:nvPr/>
          </p:nvSpPr>
          <p:spPr bwMode="auto">
            <a:xfrm>
              <a:off x="4546" y="3001"/>
              <a:ext cx="507" cy="299"/>
            </a:xfrm>
            <a:custGeom>
              <a:avLst/>
              <a:gdLst>
                <a:gd name="T0" fmla="*/ 0 w 507"/>
                <a:gd name="T1" fmla="*/ 292 h 299"/>
                <a:gd name="T2" fmla="*/ 500 w 507"/>
                <a:gd name="T3" fmla="*/ 0 h 299"/>
                <a:gd name="T4" fmla="*/ 507 w 507"/>
                <a:gd name="T5" fmla="*/ 12 h 299"/>
                <a:gd name="T6" fmla="*/ 5 w 507"/>
                <a:gd name="T7" fmla="*/ 299 h 299"/>
                <a:gd name="T8" fmla="*/ 0 w 507"/>
                <a:gd name="T9" fmla="*/ 292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99">
                  <a:moveTo>
                    <a:pt x="0" y="292"/>
                  </a:moveTo>
                  <a:lnTo>
                    <a:pt x="500" y="0"/>
                  </a:lnTo>
                  <a:lnTo>
                    <a:pt x="507" y="12"/>
                  </a:lnTo>
                  <a:lnTo>
                    <a:pt x="5" y="299"/>
                  </a:lnTo>
                  <a:lnTo>
                    <a:pt x="0" y="2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1" name="Freeform 161"/>
            <p:cNvSpPr/>
            <p:nvPr/>
          </p:nvSpPr>
          <p:spPr bwMode="auto">
            <a:xfrm>
              <a:off x="3658" y="3314"/>
              <a:ext cx="831" cy="187"/>
            </a:xfrm>
            <a:custGeom>
              <a:avLst/>
              <a:gdLst>
                <a:gd name="T0" fmla="*/ 0 w 831"/>
                <a:gd name="T1" fmla="*/ 173 h 187"/>
                <a:gd name="T2" fmla="*/ 831 w 831"/>
                <a:gd name="T3" fmla="*/ 0 h 187"/>
                <a:gd name="T4" fmla="*/ 831 w 831"/>
                <a:gd name="T5" fmla="*/ 12 h 187"/>
                <a:gd name="T6" fmla="*/ 10 w 831"/>
                <a:gd name="T7" fmla="*/ 187 h 187"/>
                <a:gd name="T8" fmla="*/ 0 w 831"/>
                <a:gd name="T9" fmla="*/ 173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1" h="187">
                  <a:moveTo>
                    <a:pt x="0" y="173"/>
                  </a:moveTo>
                  <a:lnTo>
                    <a:pt x="831" y="0"/>
                  </a:lnTo>
                  <a:lnTo>
                    <a:pt x="831" y="12"/>
                  </a:lnTo>
                  <a:lnTo>
                    <a:pt x="10" y="187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2" name="Oval 162"/>
            <p:cNvSpPr>
              <a:spLocks noChangeArrowheads="1"/>
            </p:cNvSpPr>
            <p:nvPr/>
          </p:nvSpPr>
          <p:spPr bwMode="auto">
            <a:xfrm>
              <a:off x="5107" y="1699"/>
              <a:ext cx="67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3" name="Freeform 163"/>
            <p:cNvSpPr/>
            <p:nvPr/>
          </p:nvSpPr>
          <p:spPr bwMode="auto">
            <a:xfrm>
              <a:off x="2640" y="1140"/>
              <a:ext cx="746" cy="644"/>
            </a:xfrm>
            <a:custGeom>
              <a:avLst/>
              <a:gdLst>
                <a:gd name="T0" fmla="*/ 0 w 746"/>
                <a:gd name="T1" fmla="*/ 635 h 644"/>
                <a:gd name="T2" fmla="*/ 739 w 746"/>
                <a:gd name="T3" fmla="*/ 0 h 644"/>
                <a:gd name="T4" fmla="*/ 746 w 746"/>
                <a:gd name="T5" fmla="*/ 10 h 644"/>
                <a:gd name="T6" fmla="*/ 12 w 746"/>
                <a:gd name="T7" fmla="*/ 644 h 644"/>
                <a:gd name="T8" fmla="*/ 0 w 746"/>
                <a:gd name="T9" fmla="*/ 635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6" h="644">
                  <a:moveTo>
                    <a:pt x="0" y="635"/>
                  </a:moveTo>
                  <a:lnTo>
                    <a:pt x="739" y="0"/>
                  </a:lnTo>
                  <a:lnTo>
                    <a:pt x="746" y="10"/>
                  </a:lnTo>
                  <a:lnTo>
                    <a:pt x="12" y="644"/>
                  </a:lnTo>
                  <a:lnTo>
                    <a:pt x="0" y="6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4" name="Freeform 164"/>
            <p:cNvSpPr/>
            <p:nvPr/>
          </p:nvSpPr>
          <p:spPr bwMode="auto">
            <a:xfrm>
              <a:off x="2612" y="1839"/>
              <a:ext cx="298" cy="966"/>
            </a:xfrm>
            <a:custGeom>
              <a:avLst/>
              <a:gdLst>
                <a:gd name="T0" fmla="*/ 0 w 298"/>
                <a:gd name="T1" fmla="*/ 7 h 966"/>
                <a:gd name="T2" fmla="*/ 286 w 298"/>
                <a:gd name="T3" fmla="*/ 966 h 966"/>
                <a:gd name="T4" fmla="*/ 298 w 298"/>
                <a:gd name="T5" fmla="*/ 959 h 966"/>
                <a:gd name="T6" fmla="*/ 11 w 298"/>
                <a:gd name="T7" fmla="*/ 0 h 966"/>
                <a:gd name="T8" fmla="*/ 0 w 298"/>
                <a:gd name="T9" fmla="*/ 7 h 9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966">
                  <a:moveTo>
                    <a:pt x="0" y="7"/>
                  </a:moveTo>
                  <a:lnTo>
                    <a:pt x="286" y="966"/>
                  </a:lnTo>
                  <a:lnTo>
                    <a:pt x="298" y="959"/>
                  </a:lnTo>
                  <a:lnTo>
                    <a:pt x="11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5" name="Freeform 165"/>
            <p:cNvSpPr/>
            <p:nvPr/>
          </p:nvSpPr>
          <p:spPr bwMode="auto">
            <a:xfrm>
              <a:off x="3983" y="2116"/>
              <a:ext cx="232" cy="720"/>
            </a:xfrm>
            <a:custGeom>
              <a:avLst/>
              <a:gdLst>
                <a:gd name="T0" fmla="*/ 222 w 232"/>
                <a:gd name="T1" fmla="*/ 0 h 720"/>
                <a:gd name="T2" fmla="*/ 0 w 232"/>
                <a:gd name="T3" fmla="*/ 720 h 720"/>
                <a:gd name="T4" fmla="*/ 12 w 232"/>
                <a:gd name="T5" fmla="*/ 720 h 720"/>
                <a:gd name="T6" fmla="*/ 232 w 232"/>
                <a:gd name="T7" fmla="*/ 7 h 720"/>
                <a:gd name="T8" fmla="*/ 222 w 232"/>
                <a:gd name="T9" fmla="*/ 0 h 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2" h="720">
                  <a:moveTo>
                    <a:pt x="222" y="0"/>
                  </a:moveTo>
                  <a:lnTo>
                    <a:pt x="0" y="720"/>
                  </a:lnTo>
                  <a:lnTo>
                    <a:pt x="12" y="720"/>
                  </a:lnTo>
                  <a:lnTo>
                    <a:pt x="232" y="7"/>
                  </a:lnTo>
                  <a:lnTo>
                    <a:pt x="22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6" name="Freeform 166"/>
            <p:cNvSpPr/>
            <p:nvPr/>
          </p:nvSpPr>
          <p:spPr bwMode="auto">
            <a:xfrm>
              <a:off x="2896" y="1003"/>
              <a:ext cx="478" cy="118"/>
            </a:xfrm>
            <a:custGeom>
              <a:avLst/>
              <a:gdLst>
                <a:gd name="T0" fmla="*/ 0 w 478"/>
                <a:gd name="T1" fmla="*/ 14 h 118"/>
                <a:gd name="T2" fmla="*/ 478 w 478"/>
                <a:gd name="T3" fmla="*/ 118 h 118"/>
                <a:gd name="T4" fmla="*/ 478 w 478"/>
                <a:gd name="T5" fmla="*/ 104 h 118"/>
                <a:gd name="T6" fmla="*/ 7 w 478"/>
                <a:gd name="T7" fmla="*/ 0 h 118"/>
                <a:gd name="T8" fmla="*/ 0 w 478"/>
                <a:gd name="T9" fmla="*/ 14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118">
                  <a:moveTo>
                    <a:pt x="0" y="14"/>
                  </a:moveTo>
                  <a:lnTo>
                    <a:pt x="478" y="118"/>
                  </a:lnTo>
                  <a:lnTo>
                    <a:pt x="478" y="104"/>
                  </a:lnTo>
                  <a:lnTo>
                    <a:pt x="7" y="0"/>
                  </a:lnTo>
                  <a:lnTo>
                    <a:pt x="0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7" name="Freeform 167"/>
            <p:cNvSpPr/>
            <p:nvPr/>
          </p:nvSpPr>
          <p:spPr bwMode="auto">
            <a:xfrm>
              <a:off x="4366" y="1592"/>
              <a:ext cx="689" cy="164"/>
            </a:xfrm>
            <a:custGeom>
              <a:avLst/>
              <a:gdLst>
                <a:gd name="T0" fmla="*/ 0 w 689"/>
                <a:gd name="T1" fmla="*/ 152 h 164"/>
                <a:gd name="T2" fmla="*/ 682 w 689"/>
                <a:gd name="T3" fmla="*/ 0 h 164"/>
                <a:gd name="T4" fmla="*/ 689 w 689"/>
                <a:gd name="T5" fmla="*/ 12 h 164"/>
                <a:gd name="T6" fmla="*/ 0 w 689"/>
                <a:gd name="T7" fmla="*/ 164 h 164"/>
                <a:gd name="T8" fmla="*/ 0 w 689"/>
                <a:gd name="T9" fmla="*/ 152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164">
                  <a:moveTo>
                    <a:pt x="0" y="152"/>
                  </a:moveTo>
                  <a:lnTo>
                    <a:pt x="682" y="0"/>
                  </a:lnTo>
                  <a:lnTo>
                    <a:pt x="689" y="12"/>
                  </a:lnTo>
                  <a:lnTo>
                    <a:pt x="0" y="164"/>
                  </a:lnTo>
                  <a:lnTo>
                    <a:pt x="0" y="1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8" name="Freeform 168"/>
            <p:cNvSpPr/>
            <p:nvPr/>
          </p:nvSpPr>
          <p:spPr bwMode="auto">
            <a:xfrm>
              <a:off x="3995" y="2899"/>
              <a:ext cx="499" cy="396"/>
            </a:xfrm>
            <a:custGeom>
              <a:avLst/>
              <a:gdLst>
                <a:gd name="T0" fmla="*/ 0 w 499"/>
                <a:gd name="T1" fmla="*/ 5 h 396"/>
                <a:gd name="T2" fmla="*/ 499 w 499"/>
                <a:gd name="T3" fmla="*/ 396 h 396"/>
                <a:gd name="T4" fmla="*/ 499 w 499"/>
                <a:gd name="T5" fmla="*/ 384 h 396"/>
                <a:gd name="T6" fmla="*/ 14 w 499"/>
                <a:gd name="T7" fmla="*/ 0 h 396"/>
                <a:gd name="T8" fmla="*/ 0 w 499"/>
                <a:gd name="T9" fmla="*/ 5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9" h="396">
                  <a:moveTo>
                    <a:pt x="0" y="5"/>
                  </a:moveTo>
                  <a:lnTo>
                    <a:pt x="499" y="396"/>
                  </a:lnTo>
                  <a:lnTo>
                    <a:pt x="499" y="384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9" name="Freeform 169"/>
            <p:cNvSpPr/>
            <p:nvPr/>
          </p:nvSpPr>
          <p:spPr bwMode="auto">
            <a:xfrm>
              <a:off x="3651" y="2918"/>
              <a:ext cx="306" cy="547"/>
            </a:xfrm>
            <a:custGeom>
              <a:avLst/>
              <a:gdLst>
                <a:gd name="T0" fmla="*/ 0 w 306"/>
                <a:gd name="T1" fmla="*/ 540 h 547"/>
                <a:gd name="T2" fmla="*/ 294 w 306"/>
                <a:gd name="T3" fmla="*/ 0 h 547"/>
                <a:gd name="T4" fmla="*/ 306 w 306"/>
                <a:gd name="T5" fmla="*/ 0 h 547"/>
                <a:gd name="T6" fmla="*/ 10 w 306"/>
                <a:gd name="T7" fmla="*/ 547 h 547"/>
                <a:gd name="T8" fmla="*/ 0 w 306"/>
                <a:gd name="T9" fmla="*/ 540 h 5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6" h="547">
                  <a:moveTo>
                    <a:pt x="0" y="540"/>
                  </a:moveTo>
                  <a:lnTo>
                    <a:pt x="294" y="0"/>
                  </a:lnTo>
                  <a:lnTo>
                    <a:pt x="306" y="0"/>
                  </a:lnTo>
                  <a:lnTo>
                    <a:pt x="10" y="547"/>
                  </a:lnTo>
                  <a:lnTo>
                    <a:pt x="0" y="5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0" name="Rectangle 170"/>
            <p:cNvSpPr>
              <a:spLocks noChangeArrowheads="1"/>
            </p:cNvSpPr>
            <p:nvPr/>
          </p:nvSpPr>
          <p:spPr bwMode="auto">
            <a:xfrm>
              <a:off x="2910" y="2881"/>
              <a:ext cx="9" cy="30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1" name="Freeform 171"/>
            <p:cNvSpPr/>
            <p:nvPr/>
          </p:nvSpPr>
          <p:spPr bwMode="auto">
            <a:xfrm>
              <a:off x="3334" y="2109"/>
              <a:ext cx="611" cy="741"/>
            </a:xfrm>
            <a:custGeom>
              <a:avLst/>
              <a:gdLst>
                <a:gd name="T0" fmla="*/ 0 w 611"/>
                <a:gd name="T1" fmla="*/ 7 h 741"/>
                <a:gd name="T2" fmla="*/ 599 w 611"/>
                <a:gd name="T3" fmla="*/ 741 h 741"/>
                <a:gd name="T4" fmla="*/ 611 w 611"/>
                <a:gd name="T5" fmla="*/ 736 h 741"/>
                <a:gd name="T6" fmla="*/ 12 w 611"/>
                <a:gd name="T7" fmla="*/ 0 h 741"/>
                <a:gd name="T8" fmla="*/ 0 w 611"/>
                <a:gd name="T9" fmla="*/ 7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741">
                  <a:moveTo>
                    <a:pt x="0" y="7"/>
                  </a:moveTo>
                  <a:lnTo>
                    <a:pt x="599" y="741"/>
                  </a:lnTo>
                  <a:lnTo>
                    <a:pt x="611" y="736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72" name="PA_文本框 8"/>
          <p:cNvSpPr txBox="1"/>
          <p:nvPr>
            <p:custDataLst>
              <p:tags r:id="rId1"/>
            </p:custDataLst>
          </p:nvPr>
        </p:nvSpPr>
        <p:spPr>
          <a:xfrm>
            <a:off x="905195" y="2512369"/>
            <a:ext cx="596082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深度学习课程</a:t>
            </a:r>
            <a:endParaRPr lang="en-US" altLang="zh-CN" sz="4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3600" b="1" dirty="0">
                <a:solidFill>
                  <a:srgbClr val="248C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lang="zh-CN" altLang="en-US" sz="3600" b="1" dirty="0">
                <a:solidFill>
                  <a:srgbClr val="248C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工程师讲座</a:t>
            </a:r>
            <a:endParaRPr lang="en-US" altLang="zh-CN" sz="3600" b="1" dirty="0">
              <a:solidFill>
                <a:srgbClr val="248C8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4" name="PA_文本框 10"/>
          <p:cNvSpPr txBox="1"/>
          <p:nvPr>
            <p:custDataLst>
              <p:tags r:id="rId2"/>
            </p:custDataLst>
          </p:nvPr>
        </p:nvSpPr>
        <p:spPr>
          <a:xfrm>
            <a:off x="905195" y="3989697"/>
            <a:ext cx="4526965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问题分析  数据准备  特征工程  模型设计  总结回顾</a:t>
            </a:r>
          </a:p>
        </p:txBody>
      </p:sp>
      <p:pic>
        <p:nvPicPr>
          <p:cNvPr id="181" name="徐梦圆 - Water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02009" y="-1313645"/>
            <a:ext cx="609600" cy="609600"/>
          </a:xfrm>
          <a:prstGeom prst="rect">
            <a:avLst/>
          </a:prstGeom>
        </p:spPr>
      </p:pic>
      <p:pic>
        <p:nvPicPr>
          <p:cNvPr id="176" name="图片 175">
            <a:extLst>
              <a:ext uri="{FF2B5EF4-FFF2-40B4-BE49-F238E27FC236}">
                <a16:creationId xmlns:a16="http://schemas.microsoft.com/office/drawing/2014/main" id="{168841C6-1A40-4376-8AB0-7BDB67A653FB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30" y="19765"/>
            <a:ext cx="2228377" cy="64065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8" presetClass="emph" presetSubtype="0" repeatCount="2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4" dur="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7" dur="1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8" dur="1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9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0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3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24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1"/>
                </p:tgtEl>
              </p:cMediaNode>
            </p:audio>
          </p:childTnLst>
        </p:cTn>
      </p:par>
    </p:tnLst>
    <p:bldLst>
      <p:bldP spid="172" grpId="0"/>
      <p:bldP spid="17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" name="Group 4"/>
          <p:cNvGrpSpPr>
            <a:grpSpLocks noChangeAspect="1"/>
          </p:cNvGrpSpPr>
          <p:nvPr/>
        </p:nvGrpSpPr>
        <p:grpSpPr bwMode="auto">
          <a:xfrm>
            <a:off x="-470501" y="-575689"/>
            <a:ext cx="1552035" cy="1511368"/>
            <a:chOff x="2410" y="593"/>
            <a:chExt cx="3015" cy="2936"/>
          </a:xfrm>
          <a:solidFill>
            <a:srgbClr val="248C80"/>
          </a:solidFill>
        </p:grpSpPr>
        <p:sp>
          <p:nvSpPr>
            <p:cNvPr id="177" name="Freeform 5"/>
            <p:cNvSpPr/>
            <p:nvPr/>
          </p:nvSpPr>
          <p:spPr bwMode="auto">
            <a:xfrm>
              <a:off x="5079" y="1202"/>
              <a:ext cx="66" cy="509"/>
            </a:xfrm>
            <a:custGeom>
              <a:avLst/>
              <a:gdLst>
                <a:gd name="T0" fmla="*/ 0 w 66"/>
                <a:gd name="T1" fmla="*/ 9 h 509"/>
                <a:gd name="T2" fmla="*/ 54 w 66"/>
                <a:gd name="T3" fmla="*/ 509 h 509"/>
                <a:gd name="T4" fmla="*/ 66 w 66"/>
                <a:gd name="T5" fmla="*/ 509 h 509"/>
                <a:gd name="T6" fmla="*/ 9 w 66"/>
                <a:gd name="T7" fmla="*/ 0 h 509"/>
                <a:gd name="T8" fmla="*/ 0 w 66"/>
                <a:gd name="T9" fmla="*/ 9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509">
                  <a:moveTo>
                    <a:pt x="0" y="9"/>
                  </a:moveTo>
                  <a:lnTo>
                    <a:pt x="54" y="509"/>
                  </a:lnTo>
                  <a:lnTo>
                    <a:pt x="66" y="509"/>
                  </a:lnTo>
                  <a:lnTo>
                    <a:pt x="9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8" name="Freeform 6"/>
            <p:cNvSpPr/>
            <p:nvPr/>
          </p:nvSpPr>
          <p:spPr bwMode="auto">
            <a:xfrm>
              <a:off x="5079" y="1195"/>
              <a:ext cx="303" cy="854"/>
            </a:xfrm>
            <a:custGeom>
              <a:avLst/>
              <a:gdLst>
                <a:gd name="T0" fmla="*/ 14 w 303"/>
                <a:gd name="T1" fmla="*/ 0 h 854"/>
                <a:gd name="T2" fmla="*/ 303 w 303"/>
                <a:gd name="T3" fmla="*/ 854 h 854"/>
                <a:gd name="T4" fmla="*/ 287 w 303"/>
                <a:gd name="T5" fmla="*/ 854 h 854"/>
                <a:gd name="T6" fmla="*/ 0 w 303"/>
                <a:gd name="T7" fmla="*/ 11 h 854"/>
                <a:gd name="T8" fmla="*/ 14 w 303"/>
                <a:gd name="T9" fmla="*/ 0 h 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3" h="854">
                  <a:moveTo>
                    <a:pt x="14" y="0"/>
                  </a:moveTo>
                  <a:lnTo>
                    <a:pt x="303" y="854"/>
                  </a:lnTo>
                  <a:lnTo>
                    <a:pt x="287" y="854"/>
                  </a:lnTo>
                  <a:lnTo>
                    <a:pt x="0" y="11"/>
                  </a:lnTo>
                  <a:lnTo>
                    <a:pt x="1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9" name="Freeform 7"/>
            <p:cNvSpPr/>
            <p:nvPr/>
          </p:nvSpPr>
          <p:spPr bwMode="auto">
            <a:xfrm>
              <a:off x="5074" y="1202"/>
              <a:ext cx="12" cy="345"/>
            </a:xfrm>
            <a:custGeom>
              <a:avLst/>
              <a:gdLst>
                <a:gd name="T0" fmla="*/ 0 w 12"/>
                <a:gd name="T1" fmla="*/ 0 h 345"/>
                <a:gd name="T2" fmla="*/ 0 w 12"/>
                <a:gd name="T3" fmla="*/ 345 h 345"/>
                <a:gd name="T4" fmla="*/ 12 w 12"/>
                <a:gd name="T5" fmla="*/ 345 h 345"/>
                <a:gd name="T6" fmla="*/ 12 w 12"/>
                <a:gd name="T7" fmla="*/ 12 h 345"/>
                <a:gd name="T8" fmla="*/ 0 w 12"/>
                <a:gd name="T9" fmla="*/ 0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345">
                  <a:moveTo>
                    <a:pt x="0" y="0"/>
                  </a:moveTo>
                  <a:lnTo>
                    <a:pt x="0" y="345"/>
                  </a:lnTo>
                  <a:lnTo>
                    <a:pt x="12" y="345"/>
                  </a:lnTo>
                  <a:lnTo>
                    <a:pt x="12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0" name="Rectangle 8"/>
            <p:cNvSpPr>
              <a:spLocks noChangeArrowheads="1"/>
            </p:cNvSpPr>
            <p:nvPr/>
          </p:nvSpPr>
          <p:spPr bwMode="auto">
            <a:xfrm>
              <a:off x="3658" y="3501"/>
              <a:ext cx="647" cy="1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1" name="Freeform 9"/>
            <p:cNvSpPr/>
            <p:nvPr/>
          </p:nvSpPr>
          <p:spPr bwMode="auto">
            <a:xfrm>
              <a:off x="3488" y="3446"/>
              <a:ext cx="118" cy="48"/>
            </a:xfrm>
            <a:custGeom>
              <a:avLst/>
              <a:gdLst>
                <a:gd name="T0" fmla="*/ 0 w 118"/>
                <a:gd name="T1" fmla="*/ 10 h 48"/>
                <a:gd name="T2" fmla="*/ 111 w 118"/>
                <a:gd name="T3" fmla="*/ 48 h 48"/>
                <a:gd name="T4" fmla="*/ 118 w 118"/>
                <a:gd name="T5" fmla="*/ 36 h 48"/>
                <a:gd name="T6" fmla="*/ 14 w 118"/>
                <a:gd name="T7" fmla="*/ 0 h 48"/>
                <a:gd name="T8" fmla="*/ 0 w 118"/>
                <a:gd name="T9" fmla="*/ 1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48">
                  <a:moveTo>
                    <a:pt x="0" y="10"/>
                  </a:moveTo>
                  <a:lnTo>
                    <a:pt x="111" y="48"/>
                  </a:lnTo>
                  <a:lnTo>
                    <a:pt x="118" y="36"/>
                  </a:lnTo>
                  <a:lnTo>
                    <a:pt x="14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2" name="Freeform 10"/>
            <p:cNvSpPr/>
            <p:nvPr/>
          </p:nvSpPr>
          <p:spPr bwMode="auto">
            <a:xfrm>
              <a:off x="2830" y="1026"/>
              <a:ext cx="30" cy="256"/>
            </a:xfrm>
            <a:custGeom>
              <a:avLst/>
              <a:gdLst>
                <a:gd name="T0" fmla="*/ 30 w 30"/>
                <a:gd name="T1" fmla="*/ 0 h 256"/>
                <a:gd name="T2" fmla="*/ 9 w 30"/>
                <a:gd name="T3" fmla="*/ 256 h 256"/>
                <a:gd name="T4" fmla="*/ 0 w 30"/>
                <a:gd name="T5" fmla="*/ 256 h 256"/>
                <a:gd name="T6" fmla="*/ 26 w 30"/>
                <a:gd name="T7" fmla="*/ 0 h 256"/>
                <a:gd name="T8" fmla="*/ 30 w 30"/>
                <a:gd name="T9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56">
                  <a:moveTo>
                    <a:pt x="30" y="0"/>
                  </a:moveTo>
                  <a:lnTo>
                    <a:pt x="9" y="256"/>
                  </a:lnTo>
                  <a:lnTo>
                    <a:pt x="0" y="256"/>
                  </a:lnTo>
                  <a:lnTo>
                    <a:pt x="26" y="0"/>
                  </a:lnTo>
                  <a:lnTo>
                    <a:pt x="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3" name="Freeform 11"/>
            <p:cNvSpPr/>
            <p:nvPr/>
          </p:nvSpPr>
          <p:spPr bwMode="auto">
            <a:xfrm>
              <a:off x="2841" y="773"/>
              <a:ext cx="604" cy="519"/>
            </a:xfrm>
            <a:custGeom>
              <a:avLst/>
              <a:gdLst>
                <a:gd name="T0" fmla="*/ 0 w 604"/>
                <a:gd name="T1" fmla="*/ 512 h 519"/>
                <a:gd name="T2" fmla="*/ 595 w 604"/>
                <a:gd name="T3" fmla="*/ 0 h 519"/>
                <a:gd name="T4" fmla="*/ 604 w 604"/>
                <a:gd name="T5" fmla="*/ 7 h 519"/>
                <a:gd name="T6" fmla="*/ 12 w 604"/>
                <a:gd name="T7" fmla="*/ 519 h 519"/>
                <a:gd name="T8" fmla="*/ 0 w 604"/>
                <a:gd name="T9" fmla="*/ 512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4" h="519">
                  <a:moveTo>
                    <a:pt x="0" y="512"/>
                  </a:moveTo>
                  <a:lnTo>
                    <a:pt x="595" y="0"/>
                  </a:lnTo>
                  <a:lnTo>
                    <a:pt x="604" y="7"/>
                  </a:lnTo>
                  <a:lnTo>
                    <a:pt x="12" y="519"/>
                  </a:lnTo>
                  <a:lnTo>
                    <a:pt x="0" y="5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4" name="Freeform 12"/>
            <p:cNvSpPr/>
            <p:nvPr/>
          </p:nvSpPr>
          <p:spPr bwMode="auto">
            <a:xfrm>
              <a:off x="2988" y="761"/>
              <a:ext cx="445" cy="192"/>
            </a:xfrm>
            <a:custGeom>
              <a:avLst/>
              <a:gdLst>
                <a:gd name="T0" fmla="*/ 445 w 445"/>
                <a:gd name="T1" fmla="*/ 17 h 192"/>
                <a:gd name="T2" fmla="*/ 3 w 445"/>
                <a:gd name="T3" fmla="*/ 192 h 192"/>
                <a:gd name="T4" fmla="*/ 0 w 445"/>
                <a:gd name="T5" fmla="*/ 187 h 192"/>
                <a:gd name="T6" fmla="*/ 445 w 445"/>
                <a:gd name="T7" fmla="*/ 0 h 192"/>
                <a:gd name="T8" fmla="*/ 445 w 445"/>
                <a:gd name="T9" fmla="*/ 17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5" h="192">
                  <a:moveTo>
                    <a:pt x="445" y="17"/>
                  </a:moveTo>
                  <a:lnTo>
                    <a:pt x="3" y="192"/>
                  </a:lnTo>
                  <a:lnTo>
                    <a:pt x="0" y="187"/>
                  </a:lnTo>
                  <a:lnTo>
                    <a:pt x="445" y="0"/>
                  </a:lnTo>
                  <a:lnTo>
                    <a:pt x="445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5" name="Freeform 13"/>
            <p:cNvSpPr/>
            <p:nvPr/>
          </p:nvSpPr>
          <p:spPr bwMode="auto">
            <a:xfrm>
              <a:off x="3478" y="650"/>
              <a:ext cx="159" cy="95"/>
            </a:xfrm>
            <a:custGeom>
              <a:avLst/>
              <a:gdLst>
                <a:gd name="T0" fmla="*/ 10 w 159"/>
                <a:gd name="T1" fmla="*/ 95 h 95"/>
                <a:gd name="T2" fmla="*/ 159 w 159"/>
                <a:gd name="T3" fmla="*/ 9 h 95"/>
                <a:gd name="T4" fmla="*/ 159 w 159"/>
                <a:gd name="T5" fmla="*/ 0 h 95"/>
                <a:gd name="T6" fmla="*/ 0 w 159"/>
                <a:gd name="T7" fmla="*/ 88 h 95"/>
                <a:gd name="T8" fmla="*/ 10 w 159"/>
                <a:gd name="T9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95">
                  <a:moveTo>
                    <a:pt x="10" y="95"/>
                  </a:moveTo>
                  <a:lnTo>
                    <a:pt x="159" y="9"/>
                  </a:lnTo>
                  <a:lnTo>
                    <a:pt x="159" y="0"/>
                  </a:lnTo>
                  <a:lnTo>
                    <a:pt x="0" y="88"/>
                  </a:lnTo>
                  <a:lnTo>
                    <a:pt x="10" y="9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6" name="Freeform 14"/>
            <p:cNvSpPr/>
            <p:nvPr/>
          </p:nvSpPr>
          <p:spPr bwMode="auto">
            <a:xfrm>
              <a:off x="3488" y="683"/>
              <a:ext cx="798" cy="74"/>
            </a:xfrm>
            <a:custGeom>
              <a:avLst/>
              <a:gdLst>
                <a:gd name="T0" fmla="*/ 0 w 798"/>
                <a:gd name="T1" fmla="*/ 62 h 74"/>
                <a:gd name="T2" fmla="*/ 798 w 798"/>
                <a:gd name="T3" fmla="*/ 0 h 74"/>
                <a:gd name="T4" fmla="*/ 798 w 798"/>
                <a:gd name="T5" fmla="*/ 10 h 74"/>
                <a:gd name="T6" fmla="*/ 0 w 798"/>
                <a:gd name="T7" fmla="*/ 74 h 74"/>
                <a:gd name="T8" fmla="*/ 0 w 798"/>
                <a:gd name="T9" fmla="*/ 6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8" h="74">
                  <a:moveTo>
                    <a:pt x="0" y="62"/>
                  </a:moveTo>
                  <a:lnTo>
                    <a:pt x="798" y="0"/>
                  </a:lnTo>
                  <a:lnTo>
                    <a:pt x="798" y="10"/>
                  </a:lnTo>
                  <a:lnTo>
                    <a:pt x="0" y="74"/>
                  </a:lnTo>
                  <a:lnTo>
                    <a:pt x="0" y="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7" name="Freeform 15"/>
            <p:cNvSpPr/>
            <p:nvPr/>
          </p:nvSpPr>
          <p:spPr bwMode="auto">
            <a:xfrm>
              <a:off x="3421" y="778"/>
              <a:ext cx="34" cy="308"/>
            </a:xfrm>
            <a:custGeom>
              <a:avLst/>
              <a:gdLst>
                <a:gd name="T0" fmla="*/ 29 w 34"/>
                <a:gd name="T1" fmla="*/ 0 h 308"/>
                <a:gd name="T2" fmla="*/ 0 w 34"/>
                <a:gd name="T3" fmla="*/ 308 h 308"/>
                <a:gd name="T4" fmla="*/ 12 w 34"/>
                <a:gd name="T5" fmla="*/ 308 h 308"/>
                <a:gd name="T6" fmla="*/ 34 w 34"/>
                <a:gd name="T7" fmla="*/ 0 h 308"/>
                <a:gd name="T8" fmla="*/ 29 w 34"/>
                <a:gd name="T9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308">
                  <a:moveTo>
                    <a:pt x="29" y="0"/>
                  </a:moveTo>
                  <a:lnTo>
                    <a:pt x="0" y="308"/>
                  </a:lnTo>
                  <a:lnTo>
                    <a:pt x="12" y="308"/>
                  </a:lnTo>
                  <a:lnTo>
                    <a:pt x="34" y="0"/>
                  </a:ln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8" name="Freeform 16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  <a:gd name="T10" fmla="*/ 0 w 571"/>
                <a:gd name="T11" fmla="*/ 11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9" name="Freeform 17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0" name="Freeform 18"/>
            <p:cNvSpPr/>
            <p:nvPr/>
          </p:nvSpPr>
          <p:spPr bwMode="auto">
            <a:xfrm>
              <a:off x="4087" y="693"/>
              <a:ext cx="225" cy="307"/>
            </a:xfrm>
            <a:custGeom>
              <a:avLst/>
              <a:gdLst>
                <a:gd name="T0" fmla="*/ 213 w 225"/>
                <a:gd name="T1" fmla="*/ 0 h 307"/>
                <a:gd name="T2" fmla="*/ 0 w 225"/>
                <a:gd name="T3" fmla="*/ 298 h 307"/>
                <a:gd name="T4" fmla="*/ 12 w 225"/>
                <a:gd name="T5" fmla="*/ 307 h 307"/>
                <a:gd name="T6" fmla="*/ 225 w 225"/>
                <a:gd name="T7" fmla="*/ 7 h 307"/>
                <a:gd name="T8" fmla="*/ 213 w 225"/>
                <a:gd name="T9" fmla="*/ 0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5" h="307">
                  <a:moveTo>
                    <a:pt x="213" y="0"/>
                  </a:moveTo>
                  <a:lnTo>
                    <a:pt x="0" y="298"/>
                  </a:lnTo>
                  <a:lnTo>
                    <a:pt x="12" y="307"/>
                  </a:lnTo>
                  <a:lnTo>
                    <a:pt x="225" y="7"/>
                  </a:lnTo>
                  <a:lnTo>
                    <a:pt x="21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1" name="Freeform 19"/>
            <p:cNvSpPr/>
            <p:nvPr/>
          </p:nvSpPr>
          <p:spPr bwMode="auto">
            <a:xfrm>
              <a:off x="2481" y="1318"/>
              <a:ext cx="339" cy="343"/>
            </a:xfrm>
            <a:custGeom>
              <a:avLst/>
              <a:gdLst>
                <a:gd name="T0" fmla="*/ 0 w 339"/>
                <a:gd name="T1" fmla="*/ 336 h 343"/>
                <a:gd name="T2" fmla="*/ 332 w 339"/>
                <a:gd name="T3" fmla="*/ 0 h 343"/>
                <a:gd name="T4" fmla="*/ 339 w 339"/>
                <a:gd name="T5" fmla="*/ 7 h 343"/>
                <a:gd name="T6" fmla="*/ 5 w 339"/>
                <a:gd name="T7" fmla="*/ 343 h 343"/>
                <a:gd name="T8" fmla="*/ 0 w 339"/>
                <a:gd name="T9" fmla="*/ 336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9" h="343">
                  <a:moveTo>
                    <a:pt x="0" y="336"/>
                  </a:moveTo>
                  <a:lnTo>
                    <a:pt x="332" y="0"/>
                  </a:lnTo>
                  <a:lnTo>
                    <a:pt x="339" y="7"/>
                  </a:lnTo>
                  <a:lnTo>
                    <a:pt x="5" y="343"/>
                  </a:lnTo>
                  <a:lnTo>
                    <a:pt x="0" y="3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2" name="Freeform 20"/>
            <p:cNvSpPr/>
            <p:nvPr/>
          </p:nvSpPr>
          <p:spPr bwMode="auto">
            <a:xfrm>
              <a:off x="2616" y="1332"/>
              <a:ext cx="209" cy="753"/>
            </a:xfrm>
            <a:custGeom>
              <a:avLst/>
              <a:gdLst>
                <a:gd name="T0" fmla="*/ 197 w 209"/>
                <a:gd name="T1" fmla="*/ 0 h 753"/>
                <a:gd name="T2" fmla="*/ 0 w 209"/>
                <a:gd name="T3" fmla="*/ 743 h 753"/>
                <a:gd name="T4" fmla="*/ 10 w 209"/>
                <a:gd name="T5" fmla="*/ 753 h 753"/>
                <a:gd name="T6" fmla="*/ 209 w 209"/>
                <a:gd name="T7" fmla="*/ 0 h 753"/>
                <a:gd name="T8" fmla="*/ 197 w 209"/>
                <a:gd name="T9" fmla="*/ 0 h 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753">
                  <a:moveTo>
                    <a:pt x="197" y="0"/>
                  </a:moveTo>
                  <a:lnTo>
                    <a:pt x="0" y="743"/>
                  </a:lnTo>
                  <a:lnTo>
                    <a:pt x="10" y="753"/>
                  </a:lnTo>
                  <a:lnTo>
                    <a:pt x="209" y="0"/>
                  </a:lnTo>
                  <a:lnTo>
                    <a:pt x="19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3" name="Freeform 21"/>
            <p:cNvSpPr/>
            <p:nvPr/>
          </p:nvSpPr>
          <p:spPr bwMode="auto">
            <a:xfrm>
              <a:off x="2477" y="1704"/>
              <a:ext cx="106" cy="92"/>
            </a:xfrm>
            <a:custGeom>
              <a:avLst/>
              <a:gdLst>
                <a:gd name="T0" fmla="*/ 0 w 106"/>
                <a:gd name="T1" fmla="*/ 7 h 92"/>
                <a:gd name="T2" fmla="*/ 94 w 106"/>
                <a:gd name="T3" fmla="*/ 92 h 92"/>
                <a:gd name="T4" fmla="*/ 106 w 106"/>
                <a:gd name="T5" fmla="*/ 75 h 92"/>
                <a:gd name="T6" fmla="*/ 9 w 106"/>
                <a:gd name="T7" fmla="*/ 0 h 92"/>
                <a:gd name="T8" fmla="*/ 0 w 106"/>
                <a:gd name="T9" fmla="*/ 7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92">
                  <a:moveTo>
                    <a:pt x="0" y="7"/>
                  </a:moveTo>
                  <a:lnTo>
                    <a:pt x="94" y="92"/>
                  </a:lnTo>
                  <a:lnTo>
                    <a:pt x="106" y="75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4" name="Freeform 22"/>
            <p:cNvSpPr/>
            <p:nvPr/>
          </p:nvSpPr>
          <p:spPr bwMode="auto">
            <a:xfrm>
              <a:off x="2451" y="1711"/>
              <a:ext cx="146" cy="374"/>
            </a:xfrm>
            <a:custGeom>
              <a:avLst/>
              <a:gdLst>
                <a:gd name="T0" fmla="*/ 0 w 146"/>
                <a:gd name="T1" fmla="*/ 0 h 374"/>
                <a:gd name="T2" fmla="*/ 135 w 146"/>
                <a:gd name="T3" fmla="*/ 374 h 374"/>
                <a:gd name="T4" fmla="*/ 146 w 146"/>
                <a:gd name="T5" fmla="*/ 374 h 374"/>
                <a:gd name="T6" fmla="*/ 11 w 146"/>
                <a:gd name="T7" fmla="*/ 0 h 374"/>
                <a:gd name="T8" fmla="*/ 0 w 146"/>
                <a:gd name="T9" fmla="*/ 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374">
                  <a:moveTo>
                    <a:pt x="0" y="0"/>
                  </a:moveTo>
                  <a:lnTo>
                    <a:pt x="135" y="374"/>
                  </a:lnTo>
                  <a:lnTo>
                    <a:pt x="146" y="374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5" name="Rectangle 23"/>
            <p:cNvSpPr>
              <a:spLocks noChangeArrowheads="1"/>
            </p:cNvSpPr>
            <p:nvPr/>
          </p:nvSpPr>
          <p:spPr bwMode="auto">
            <a:xfrm>
              <a:off x="3410" y="1164"/>
              <a:ext cx="11" cy="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6" name="Freeform 24"/>
            <p:cNvSpPr/>
            <p:nvPr/>
          </p:nvSpPr>
          <p:spPr bwMode="auto">
            <a:xfrm>
              <a:off x="2848" y="1202"/>
              <a:ext cx="538" cy="111"/>
            </a:xfrm>
            <a:custGeom>
              <a:avLst/>
              <a:gdLst>
                <a:gd name="T0" fmla="*/ 0 w 538"/>
                <a:gd name="T1" fmla="*/ 102 h 111"/>
                <a:gd name="T2" fmla="*/ 538 w 538"/>
                <a:gd name="T3" fmla="*/ 0 h 111"/>
                <a:gd name="T4" fmla="*/ 538 w 538"/>
                <a:gd name="T5" fmla="*/ 9 h 111"/>
                <a:gd name="T6" fmla="*/ 0 w 538"/>
                <a:gd name="T7" fmla="*/ 111 h 111"/>
                <a:gd name="T8" fmla="*/ 0 w 538"/>
                <a:gd name="T9" fmla="*/ 102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8" h="111">
                  <a:moveTo>
                    <a:pt x="0" y="102"/>
                  </a:moveTo>
                  <a:lnTo>
                    <a:pt x="538" y="0"/>
                  </a:lnTo>
                  <a:lnTo>
                    <a:pt x="538" y="9"/>
                  </a:lnTo>
                  <a:lnTo>
                    <a:pt x="0" y="111"/>
                  </a:lnTo>
                  <a:lnTo>
                    <a:pt x="0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7" name="Freeform 25"/>
            <p:cNvSpPr/>
            <p:nvPr/>
          </p:nvSpPr>
          <p:spPr bwMode="auto">
            <a:xfrm>
              <a:off x="2834" y="1320"/>
              <a:ext cx="287" cy="455"/>
            </a:xfrm>
            <a:custGeom>
              <a:avLst/>
              <a:gdLst>
                <a:gd name="T0" fmla="*/ 0 w 287"/>
                <a:gd name="T1" fmla="*/ 5 h 455"/>
                <a:gd name="T2" fmla="*/ 275 w 287"/>
                <a:gd name="T3" fmla="*/ 450 h 455"/>
                <a:gd name="T4" fmla="*/ 277 w 287"/>
                <a:gd name="T5" fmla="*/ 455 h 455"/>
                <a:gd name="T6" fmla="*/ 287 w 287"/>
                <a:gd name="T7" fmla="*/ 445 h 455"/>
                <a:gd name="T8" fmla="*/ 7 w 287"/>
                <a:gd name="T9" fmla="*/ 0 h 455"/>
                <a:gd name="T10" fmla="*/ 0 w 287"/>
                <a:gd name="T11" fmla="*/ 5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7" h="455">
                  <a:moveTo>
                    <a:pt x="0" y="5"/>
                  </a:moveTo>
                  <a:lnTo>
                    <a:pt x="275" y="450"/>
                  </a:lnTo>
                  <a:lnTo>
                    <a:pt x="277" y="455"/>
                  </a:lnTo>
                  <a:lnTo>
                    <a:pt x="287" y="445"/>
                  </a:lnTo>
                  <a:lnTo>
                    <a:pt x="7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8" name="Freeform 26"/>
            <p:cNvSpPr/>
            <p:nvPr/>
          </p:nvSpPr>
          <p:spPr bwMode="auto">
            <a:xfrm>
              <a:off x="3140" y="1221"/>
              <a:ext cx="270" cy="544"/>
            </a:xfrm>
            <a:custGeom>
              <a:avLst/>
              <a:gdLst>
                <a:gd name="T0" fmla="*/ 0 w 270"/>
                <a:gd name="T1" fmla="*/ 544 h 544"/>
                <a:gd name="T2" fmla="*/ 263 w 270"/>
                <a:gd name="T3" fmla="*/ 0 h 544"/>
                <a:gd name="T4" fmla="*/ 270 w 270"/>
                <a:gd name="T5" fmla="*/ 0 h 544"/>
                <a:gd name="T6" fmla="*/ 14 w 270"/>
                <a:gd name="T7" fmla="*/ 544 h 544"/>
                <a:gd name="T8" fmla="*/ 0 w 270"/>
                <a:gd name="T9" fmla="*/ 544 h 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0" h="544">
                  <a:moveTo>
                    <a:pt x="0" y="544"/>
                  </a:moveTo>
                  <a:lnTo>
                    <a:pt x="263" y="0"/>
                  </a:lnTo>
                  <a:lnTo>
                    <a:pt x="270" y="0"/>
                  </a:lnTo>
                  <a:lnTo>
                    <a:pt x="14" y="544"/>
                  </a:lnTo>
                  <a:lnTo>
                    <a:pt x="0" y="5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9" name="Freeform 27"/>
            <p:cNvSpPr/>
            <p:nvPr/>
          </p:nvSpPr>
          <p:spPr bwMode="auto">
            <a:xfrm>
              <a:off x="3317" y="1221"/>
              <a:ext cx="93" cy="809"/>
            </a:xfrm>
            <a:custGeom>
              <a:avLst/>
              <a:gdLst>
                <a:gd name="T0" fmla="*/ 83 w 93"/>
                <a:gd name="T1" fmla="*/ 0 h 809"/>
                <a:gd name="T2" fmla="*/ 0 w 93"/>
                <a:gd name="T3" fmla="*/ 809 h 809"/>
                <a:gd name="T4" fmla="*/ 12 w 93"/>
                <a:gd name="T5" fmla="*/ 809 h 809"/>
                <a:gd name="T6" fmla="*/ 93 w 93"/>
                <a:gd name="T7" fmla="*/ 0 h 809"/>
                <a:gd name="T8" fmla="*/ 83 w 93"/>
                <a:gd name="T9" fmla="*/ 0 h 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" h="809">
                  <a:moveTo>
                    <a:pt x="83" y="0"/>
                  </a:moveTo>
                  <a:lnTo>
                    <a:pt x="0" y="809"/>
                  </a:lnTo>
                  <a:lnTo>
                    <a:pt x="12" y="809"/>
                  </a:lnTo>
                  <a:lnTo>
                    <a:pt x="93" y="0"/>
                  </a:lnTo>
                  <a:lnTo>
                    <a:pt x="8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0" name="Freeform 28"/>
            <p:cNvSpPr/>
            <p:nvPr/>
          </p:nvSpPr>
          <p:spPr bwMode="auto">
            <a:xfrm>
              <a:off x="3438" y="1022"/>
              <a:ext cx="611" cy="180"/>
            </a:xfrm>
            <a:custGeom>
              <a:avLst/>
              <a:gdLst>
                <a:gd name="T0" fmla="*/ 0 w 611"/>
                <a:gd name="T1" fmla="*/ 165 h 180"/>
                <a:gd name="T2" fmla="*/ 611 w 611"/>
                <a:gd name="T3" fmla="*/ 0 h 180"/>
                <a:gd name="T4" fmla="*/ 611 w 611"/>
                <a:gd name="T5" fmla="*/ 14 h 180"/>
                <a:gd name="T6" fmla="*/ 0 w 611"/>
                <a:gd name="T7" fmla="*/ 180 h 180"/>
                <a:gd name="T8" fmla="*/ 0 w 611"/>
                <a:gd name="T9" fmla="*/ 165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180">
                  <a:moveTo>
                    <a:pt x="0" y="165"/>
                  </a:moveTo>
                  <a:lnTo>
                    <a:pt x="611" y="0"/>
                  </a:lnTo>
                  <a:lnTo>
                    <a:pt x="611" y="14"/>
                  </a:lnTo>
                  <a:lnTo>
                    <a:pt x="0" y="180"/>
                  </a:lnTo>
                  <a:lnTo>
                    <a:pt x="0" y="1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1" name="Freeform 29"/>
            <p:cNvSpPr/>
            <p:nvPr/>
          </p:nvSpPr>
          <p:spPr bwMode="auto">
            <a:xfrm>
              <a:off x="4340" y="702"/>
              <a:ext cx="377" cy="396"/>
            </a:xfrm>
            <a:custGeom>
              <a:avLst/>
              <a:gdLst>
                <a:gd name="T0" fmla="*/ 0 w 377"/>
                <a:gd name="T1" fmla="*/ 12 h 396"/>
                <a:gd name="T2" fmla="*/ 370 w 377"/>
                <a:gd name="T3" fmla="*/ 396 h 396"/>
                <a:gd name="T4" fmla="*/ 377 w 377"/>
                <a:gd name="T5" fmla="*/ 388 h 396"/>
                <a:gd name="T6" fmla="*/ 0 w 377"/>
                <a:gd name="T7" fmla="*/ 0 h 396"/>
                <a:gd name="T8" fmla="*/ 0 w 377"/>
                <a:gd name="T9" fmla="*/ 12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7" h="396">
                  <a:moveTo>
                    <a:pt x="0" y="12"/>
                  </a:moveTo>
                  <a:lnTo>
                    <a:pt x="370" y="396"/>
                  </a:lnTo>
                  <a:lnTo>
                    <a:pt x="377" y="388"/>
                  </a:lnTo>
                  <a:lnTo>
                    <a:pt x="0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2" name="Freeform 30"/>
            <p:cNvSpPr/>
            <p:nvPr/>
          </p:nvSpPr>
          <p:spPr bwMode="auto">
            <a:xfrm>
              <a:off x="4108" y="1015"/>
              <a:ext cx="597" cy="97"/>
            </a:xfrm>
            <a:custGeom>
              <a:avLst/>
              <a:gdLst>
                <a:gd name="T0" fmla="*/ 0 w 597"/>
                <a:gd name="T1" fmla="*/ 0 h 97"/>
                <a:gd name="T2" fmla="*/ 597 w 597"/>
                <a:gd name="T3" fmla="*/ 90 h 97"/>
                <a:gd name="T4" fmla="*/ 597 w 597"/>
                <a:gd name="T5" fmla="*/ 97 h 97"/>
                <a:gd name="T6" fmla="*/ 0 w 597"/>
                <a:gd name="T7" fmla="*/ 11 h 97"/>
                <a:gd name="T8" fmla="*/ 0 w 597"/>
                <a:gd name="T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97">
                  <a:moveTo>
                    <a:pt x="0" y="0"/>
                  </a:moveTo>
                  <a:lnTo>
                    <a:pt x="597" y="90"/>
                  </a:lnTo>
                  <a:lnTo>
                    <a:pt x="597" y="97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3" name="Freeform 31"/>
            <p:cNvSpPr/>
            <p:nvPr/>
          </p:nvSpPr>
          <p:spPr bwMode="auto">
            <a:xfrm>
              <a:off x="4759" y="1121"/>
              <a:ext cx="280" cy="55"/>
            </a:xfrm>
            <a:custGeom>
              <a:avLst/>
              <a:gdLst>
                <a:gd name="T0" fmla="*/ 5 w 280"/>
                <a:gd name="T1" fmla="*/ 0 h 55"/>
                <a:gd name="T2" fmla="*/ 280 w 280"/>
                <a:gd name="T3" fmla="*/ 40 h 55"/>
                <a:gd name="T4" fmla="*/ 280 w 280"/>
                <a:gd name="T5" fmla="*/ 55 h 55"/>
                <a:gd name="T6" fmla="*/ 0 w 280"/>
                <a:gd name="T7" fmla="*/ 7 h 55"/>
                <a:gd name="T8" fmla="*/ 5 w 280"/>
                <a:gd name="T9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0" h="55">
                  <a:moveTo>
                    <a:pt x="5" y="0"/>
                  </a:moveTo>
                  <a:lnTo>
                    <a:pt x="280" y="40"/>
                  </a:lnTo>
                  <a:lnTo>
                    <a:pt x="280" y="55"/>
                  </a:lnTo>
                  <a:lnTo>
                    <a:pt x="0" y="7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4" name="Freeform 32"/>
            <p:cNvSpPr/>
            <p:nvPr/>
          </p:nvSpPr>
          <p:spPr bwMode="auto">
            <a:xfrm>
              <a:off x="4745" y="1131"/>
              <a:ext cx="298" cy="447"/>
            </a:xfrm>
            <a:custGeom>
              <a:avLst/>
              <a:gdLst>
                <a:gd name="T0" fmla="*/ 0 w 298"/>
                <a:gd name="T1" fmla="*/ 9 h 447"/>
                <a:gd name="T2" fmla="*/ 294 w 298"/>
                <a:gd name="T3" fmla="*/ 447 h 447"/>
                <a:gd name="T4" fmla="*/ 298 w 298"/>
                <a:gd name="T5" fmla="*/ 440 h 447"/>
                <a:gd name="T6" fmla="*/ 7 w 298"/>
                <a:gd name="T7" fmla="*/ 0 h 447"/>
                <a:gd name="T8" fmla="*/ 0 w 298"/>
                <a:gd name="T9" fmla="*/ 9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447">
                  <a:moveTo>
                    <a:pt x="0" y="9"/>
                  </a:moveTo>
                  <a:lnTo>
                    <a:pt x="294" y="447"/>
                  </a:lnTo>
                  <a:lnTo>
                    <a:pt x="298" y="440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5" name="Freeform 33"/>
            <p:cNvSpPr/>
            <p:nvPr/>
          </p:nvSpPr>
          <p:spPr bwMode="auto">
            <a:xfrm>
              <a:off x="4551" y="1135"/>
              <a:ext cx="182" cy="422"/>
            </a:xfrm>
            <a:custGeom>
              <a:avLst/>
              <a:gdLst>
                <a:gd name="T0" fmla="*/ 173 w 182"/>
                <a:gd name="T1" fmla="*/ 0 h 422"/>
                <a:gd name="T2" fmla="*/ 0 w 182"/>
                <a:gd name="T3" fmla="*/ 422 h 422"/>
                <a:gd name="T4" fmla="*/ 12 w 182"/>
                <a:gd name="T5" fmla="*/ 422 h 422"/>
                <a:gd name="T6" fmla="*/ 182 w 182"/>
                <a:gd name="T7" fmla="*/ 0 h 422"/>
                <a:gd name="T8" fmla="*/ 173 w 182"/>
                <a:gd name="T9" fmla="*/ 0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2" h="422">
                  <a:moveTo>
                    <a:pt x="173" y="0"/>
                  </a:moveTo>
                  <a:lnTo>
                    <a:pt x="0" y="422"/>
                  </a:lnTo>
                  <a:lnTo>
                    <a:pt x="12" y="422"/>
                  </a:lnTo>
                  <a:lnTo>
                    <a:pt x="182" y="0"/>
                  </a:lnTo>
                  <a:lnTo>
                    <a:pt x="1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6" name="Freeform 34"/>
            <p:cNvSpPr/>
            <p:nvPr/>
          </p:nvSpPr>
          <p:spPr bwMode="auto">
            <a:xfrm>
              <a:off x="3414" y="1214"/>
              <a:ext cx="401" cy="388"/>
            </a:xfrm>
            <a:custGeom>
              <a:avLst/>
              <a:gdLst>
                <a:gd name="T0" fmla="*/ 0 w 401"/>
                <a:gd name="T1" fmla="*/ 0 h 388"/>
                <a:gd name="T2" fmla="*/ 393 w 401"/>
                <a:gd name="T3" fmla="*/ 388 h 388"/>
                <a:gd name="T4" fmla="*/ 401 w 401"/>
                <a:gd name="T5" fmla="*/ 378 h 388"/>
                <a:gd name="T6" fmla="*/ 12 w 401"/>
                <a:gd name="T7" fmla="*/ 0 h 388"/>
                <a:gd name="T8" fmla="*/ 0 w 40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1" h="388">
                  <a:moveTo>
                    <a:pt x="0" y="0"/>
                  </a:moveTo>
                  <a:lnTo>
                    <a:pt x="393" y="388"/>
                  </a:lnTo>
                  <a:lnTo>
                    <a:pt x="401" y="37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7" name="Freeform 35"/>
            <p:cNvSpPr/>
            <p:nvPr/>
          </p:nvSpPr>
          <p:spPr bwMode="auto">
            <a:xfrm>
              <a:off x="3833" y="1034"/>
              <a:ext cx="233" cy="558"/>
            </a:xfrm>
            <a:custGeom>
              <a:avLst/>
              <a:gdLst>
                <a:gd name="T0" fmla="*/ 225 w 233"/>
                <a:gd name="T1" fmla="*/ 0 h 558"/>
                <a:gd name="T2" fmla="*/ 0 w 233"/>
                <a:gd name="T3" fmla="*/ 558 h 558"/>
                <a:gd name="T4" fmla="*/ 10 w 233"/>
                <a:gd name="T5" fmla="*/ 558 h 558"/>
                <a:gd name="T6" fmla="*/ 233 w 233"/>
                <a:gd name="T7" fmla="*/ 0 h 558"/>
                <a:gd name="T8" fmla="*/ 225 w 233"/>
                <a:gd name="T9" fmla="*/ 0 h 5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3" h="558">
                  <a:moveTo>
                    <a:pt x="225" y="0"/>
                  </a:moveTo>
                  <a:lnTo>
                    <a:pt x="0" y="558"/>
                  </a:lnTo>
                  <a:lnTo>
                    <a:pt x="10" y="558"/>
                  </a:lnTo>
                  <a:lnTo>
                    <a:pt x="233" y="0"/>
                  </a:lnTo>
                  <a:lnTo>
                    <a:pt x="2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8" name="Freeform 36"/>
            <p:cNvSpPr/>
            <p:nvPr/>
          </p:nvSpPr>
          <p:spPr bwMode="auto">
            <a:xfrm>
              <a:off x="4087" y="1034"/>
              <a:ext cx="452" cy="530"/>
            </a:xfrm>
            <a:custGeom>
              <a:avLst/>
              <a:gdLst>
                <a:gd name="T0" fmla="*/ 0 w 452"/>
                <a:gd name="T1" fmla="*/ 0 h 530"/>
                <a:gd name="T2" fmla="*/ 440 w 452"/>
                <a:gd name="T3" fmla="*/ 530 h 530"/>
                <a:gd name="T4" fmla="*/ 452 w 452"/>
                <a:gd name="T5" fmla="*/ 528 h 530"/>
                <a:gd name="T6" fmla="*/ 12 w 452"/>
                <a:gd name="T7" fmla="*/ 0 h 530"/>
                <a:gd name="T8" fmla="*/ 0 w 452"/>
                <a:gd name="T9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2" h="530">
                  <a:moveTo>
                    <a:pt x="0" y="0"/>
                  </a:moveTo>
                  <a:lnTo>
                    <a:pt x="440" y="530"/>
                  </a:lnTo>
                  <a:lnTo>
                    <a:pt x="452" y="5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9" name="Freeform 37"/>
            <p:cNvSpPr/>
            <p:nvPr/>
          </p:nvSpPr>
          <p:spPr bwMode="auto">
            <a:xfrm>
              <a:off x="3836" y="1588"/>
              <a:ext cx="689" cy="23"/>
            </a:xfrm>
            <a:custGeom>
              <a:avLst/>
              <a:gdLst>
                <a:gd name="T0" fmla="*/ 0 w 689"/>
                <a:gd name="T1" fmla="*/ 16 h 23"/>
                <a:gd name="T2" fmla="*/ 689 w 689"/>
                <a:gd name="T3" fmla="*/ 0 h 23"/>
                <a:gd name="T4" fmla="*/ 689 w 689"/>
                <a:gd name="T5" fmla="*/ 7 h 23"/>
                <a:gd name="T6" fmla="*/ 12 w 689"/>
                <a:gd name="T7" fmla="*/ 23 h 23"/>
                <a:gd name="T8" fmla="*/ 0 w 689"/>
                <a:gd name="T9" fmla="*/ 16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23">
                  <a:moveTo>
                    <a:pt x="0" y="16"/>
                  </a:moveTo>
                  <a:lnTo>
                    <a:pt x="689" y="0"/>
                  </a:lnTo>
                  <a:lnTo>
                    <a:pt x="689" y="7"/>
                  </a:lnTo>
                  <a:lnTo>
                    <a:pt x="12" y="23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0" name="Freeform 38"/>
            <p:cNvSpPr/>
            <p:nvPr/>
          </p:nvSpPr>
          <p:spPr bwMode="auto">
            <a:xfrm>
              <a:off x="5093" y="1621"/>
              <a:ext cx="273" cy="428"/>
            </a:xfrm>
            <a:custGeom>
              <a:avLst/>
              <a:gdLst>
                <a:gd name="T0" fmla="*/ 0 w 273"/>
                <a:gd name="T1" fmla="*/ 0 h 428"/>
                <a:gd name="T2" fmla="*/ 263 w 273"/>
                <a:gd name="T3" fmla="*/ 428 h 428"/>
                <a:gd name="T4" fmla="*/ 273 w 273"/>
                <a:gd name="T5" fmla="*/ 428 h 428"/>
                <a:gd name="T6" fmla="*/ 12 w 273"/>
                <a:gd name="T7" fmla="*/ 0 h 428"/>
                <a:gd name="T8" fmla="*/ 0 w 27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3" h="428">
                  <a:moveTo>
                    <a:pt x="0" y="0"/>
                  </a:moveTo>
                  <a:lnTo>
                    <a:pt x="263" y="428"/>
                  </a:lnTo>
                  <a:lnTo>
                    <a:pt x="273" y="4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1" name="Freeform 39"/>
            <p:cNvSpPr/>
            <p:nvPr/>
          </p:nvSpPr>
          <p:spPr bwMode="auto">
            <a:xfrm>
              <a:off x="5070" y="1621"/>
              <a:ext cx="293" cy="428"/>
            </a:xfrm>
            <a:custGeom>
              <a:avLst/>
              <a:gdLst>
                <a:gd name="T0" fmla="*/ 0 w 293"/>
                <a:gd name="T1" fmla="*/ 0 h 428"/>
                <a:gd name="T2" fmla="*/ 286 w 293"/>
                <a:gd name="T3" fmla="*/ 428 h 428"/>
                <a:gd name="T4" fmla="*/ 293 w 293"/>
                <a:gd name="T5" fmla="*/ 421 h 428"/>
                <a:gd name="T6" fmla="*/ 16 w 293"/>
                <a:gd name="T7" fmla="*/ 0 h 428"/>
                <a:gd name="T8" fmla="*/ 0 w 29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3" h="428">
                  <a:moveTo>
                    <a:pt x="0" y="0"/>
                  </a:moveTo>
                  <a:lnTo>
                    <a:pt x="286" y="428"/>
                  </a:lnTo>
                  <a:lnTo>
                    <a:pt x="293" y="421"/>
                  </a:lnTo>
                  <a:lnTo>
                    <a:pt x="1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2" name="Freeform 40"/>
            <p:cNvSpPr/>
            <p:nvPr/>
          </p:nvSpPr>
          <p:spPr bwMode="auto">
            <a:xfrm>
              <a:off x="4568" y="1581"/>
              <a:ext cx="551" cy="156"/>
            </a:xfrm>
            <a:custGeom>
              <a:avLst/>
              <a:gdLst>
                <a:gd name="T0" fmla="*/ 0 w 551"/>
                <a:gd name="T1" fmla="*/ 0 h 156"/>
                <a:gd name="T2" fmla="*/ 551 w 551"/>
                <a:gd name="T3" fmla="*/ 146 h 156"/>
                <a:gd name="T4" fmla="*/ 539 w 551"/>
                <a:gd name="T5" fmla="*/ 156 h 156"/>
                <a:gd name="T6" fmla="*/ 0 w 551"/>
                <a:gd name="T7" fmla="*/ 11 h 156"/>
                <a:gd name="T8" fmla="*/ 0 w 551"/>
                <a:gd name="T9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1" h="156">
                  <a:moveTo>
                    <a:pt x="0" y="0"/>
                  </a:moveTo>
                  <a:lnTo>
                    <a:pt x="551" y="146"/>
                  </a:lnTo>
                  <a:lnTo>
                    <a:pt x="539" y="156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3" name="Freeform 41"/>
            <p:cNvSpPr/>
            <p:nvPr/>
          </p:nvSpPr>
          <p:spPr bwMode="auto">
            <a:xfrm>
              <a:off x="4546" y="1597"/>
              <a:ext cx="228" cy="677"/>
            </a:xfrm>
            <a:custGeom>
              <a:avLst/>
              <a:gdLst>
                <a:gd name="T0" fmla="*/ 0 w 228"/>
                <a:gd name="T1" fmla="*/ 0 h 677"/>
                <a:gd name="T2" fmla="*/ 223 w 228"/>
                <a:gd name="T3" fmla="*/ 677 h 677"/>
                <a:gd name="T4" fmla="*/ 228 w 228"/>
                <a:gd name="T5" fmla="*/ 677 h 677"/>
                <a:gd name="T6" fmla="*/ 10 w 228"/>
                <a:gd name="T7" fmla="*/ 0 h 677"/>
                <a:gd name="T8" fmla="*/ 0 w 228"/>
                <a:gd name="T9" fmla="*/ 0 h 6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8" h="677">
                  <a:moveTo>
                    <a:pt x="0" y="0"/>
                  </a:moveTo>
                  <a:lnTo>
                    <a:pt x="223" y="677"/>
                  </a:lnTo>
                  <a:lnTo>
                    <a:pt x="228" y="677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4" name="Freeform 42"/>
            <p:cNvSpPr/>
            <p:nvPr/>
          </p:nvSpPr>
          <p:spPr bwMode="auto">
            <a:xfrm>
              <a:off x="4229" y="1604"/>
              <a:ext cx="310" cy="481"/>
            </a:xfrm>
            <a:custGeom>
              <a:avLst/>
              <a:gdLst>
                <a:gd name="T0" fmla="*/ 0 w 310"/>
                <a:gd name="T1" fmla="*/ 481 h 481"/>
                <a:gd name="T2" fmla="*/ 301 w 310"/>
                <a:gd name="T3" fmla="*/ 0 h 481"/>
                <a:gd name="T4" fmla="*/ 310 w 310"/>
                <a:gd name="T5" fmla="*/ 0 h 481"/>
                <a:gd name="T6" fmla="*/ 7 w 310"/>
                <a:gd name="T7" fmla="*/ 481 h 481"/>
                <a:gd name="T8" fmla="*/ 0 w 310"/>
                <a:gd name="T9" fmla="*/ 481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0" h="481">
                  <a:moveTo>
                    <a:pt x="0" y="481"/>
                  </a:moveTo>
                  <a:lnTo>
                    <a:pt x="301" y="0"/>
                  </a:lnTo>
                  <a:lnTo>
                    <a:pt x="310" y="0"/>
                  </a:lnTo>
                  <a:lnTo>
                    <a:pt x="7" y="481"/>
                  </a:lnTo>
                  <a:lnTo>
                    <a:pt x="0" y="4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5" name="Freeform 43"/>
            <p:cNvSpPr/>
            <p:nvPr/>
          </p:nvSpPr>
          <p:spPr bwMode="auto">
            <a:xfrm>
              <a:off x="4217" y="1803"/>
              <a:ext cx="90" cy="282"/>
            </a:xfrm>
            <a:custGeom>
              <a:avLst/>
              <a:gdLst>
                <a:gd name="T0" fmla="*/ 81 w 90"/>
                <a:gd name="T1" fmla="*/ 0 h 282"/>
                <a:gd name="T2" fmla="*/ 0 w 90"/>
                <a:gd name="T3" fmla="*/ 282 h 282"/>
                <a:gd name="T4" fmla="*/ 7 w 90"/>
                <a:gd name="T5" fmla="*/ 282 h 282"/>
                <a:gd name="T6" fmla="*/ 90 w 90"/>
                <a:gd name="T7" fmla="*/ 0 h 282"/>
                <a:gd name="T8" fmla="*/ 81 w 90"/>
                <a:gd name="T9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282">
                  <a:moveTo>
                    <a:pt x="81" y="0"/>
                  </a:moveTo>
                  <a:lnTo>
                    <a:pt x="0" y="282"/>
                  </a:lnTo>
                  <a:lnTo>
                    <a:pt x="7" y="282"/>
                  </a:lnTo>
                  <a:lnTo>
                    <a:pt x="90" y="0"/>
                  </a:lnTo>
                  <a:lnTo>
                    <a:pt x="8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6" name="Freeform 44"/>
            <p:cNvSpPr/>
            <p:nvPr/>
          </p:nvSpPr>
          <p:spPr bwMode="auto">
            <a:xfrm>
              <a:off x="3833" y="1621"/>
              <a:ext cx="375" cy="464"/>
            </a:xfrm>
            <a:custGeom>
              <a:avLst/>
              <a:gdLst>
                <a:gd name="T0" fmla="*/ 0 w 375"/>
                <a:gd name="T1" fmla="*/ 0 h 464"/>
                <a:gd name="T2" fmla="*/ 368 w 375"/>
                <a:gd name="T3" fmla="*/ 464 h 464"/>
                <a:gd name="T4" fmla="*/ 375 w 375"/>
                <a:gd name="T5" fmla="*/ 464 h 464"/>
                <a:gd name="T6" fmla="*/ 8 w 375"/>
                <a:gd name="T7" fmla="*/ 0 h 464"/>
                <a:gd name="T8" fmla="*/ 0 w 375"/>
                <a:gd name="T9" fmla="*/ 0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5" h="464">
                  <a:moveTo>
                    <a:pt x="0" y="0"/>
                  </a:moveTo>
                  <a:lnTo>
                    <a:pt x="368" y="464"/>
                  </a:lnTo>
                  <a:lnTo>
                    <a:pt x="375" y="464"/>
                  </a:lnTo>
                  <a:lnTo>
                    <a:pt x="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7" name="Freeform 45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  <a:gd name="T10" fmla="*/ 0 w 649"/>
                <a:gd name="T11" fmla="*/ 17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8" name="Freeform 46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9" name="Freeform 47"/>
            <p:cNvSpPr/>
            <p:nvPr/>
          </p:nvSpPr>
          <p:spPr bwMode="auto">
            <a:xfrm>
              <a:off x="3623" y="1623"/>
              <a:ext cx="203" cy="658"/>
            </a:xfrm>
            <a:custGeom>
              <a:avLst/>
              <a:gdLst>
                <a:gd name="T0" fmla="*/ 194 w 203"/>
                <a:gd name="T1" fmla="*/ 0 h 658"/>
                <a:gd name="T2" fmla="*/ 0 w 203"/>
                <a:gd name="T3" fmla="*/ 658 h 658"/>
                <a:gd name="T4" fmla="*/ 9 w 203"/>
                <a:gd name="T5" fmla="*/ 658 h 658"/>
                <a:gd name="T6" fmla="*/ 203 w 203"/>
                <a:gd name="T7" fmla="*/ 5 h 658"/>
                <a:gd name="T8" fmla="*/ 194 w 203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58">
                  <a:moveTo>
                    <a:pt x="194" y="0"/>
                  </a:moveTo>
                  <a:lnTo>
                    <a:pt x="0" y="658"/>
                  </a:lnTo>
                  <a:lnTo>
                    <a:pt x="9" y="658"/>
                  </a:lnTo>
                  <a:lnTo>
                    <a:pt x="203" y="5"/>
                  </a:lnTo>
                  <a:lnTo>
                    <a:pt x="19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0" name="Freeform 48"/>
            <p:cNvSpPr/>
            <p:nvPr/>
          </p:nvSpPr>
          <p:spPr bwMode="auto">
            <a:xfrm>
              <a:off x="3353" y="1768"/>
              <a:ext cx="935" cy="310"/>
            </a:xfrm>
            <a:custGeom>
              <a:avLst/>
              <a:gdLst>
                <a:gd name="T0" fmla="*/ 0 w 935"/>
                <a:gd name="T1" fmla="*/ 300 h 310"/>
                <a:gd name="T2" fmla="*/ 928 w 935"/>
                <a:gd name="T3" fmla="*/ 0 h 310"/>
                <a:gd name="T4" fmla="*/ 935 w 935"/>
                <a:gd name="T5" fmla="*/ 9 h 310"/>
                <a:gd name="T6" fmla="*/ 7 w 935"/>
                <a:gd name="T7" fmla="*/ 310 h 310"/>
                <a:gd name="T8" fmla="*/ 0 w 935"/>
                <a:gd name="T9" fmla="*/ 300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5" h="310">
                  <a:moveTo>
                    <a:pt x="0" y="300"/>
                  </a:moveTo>
                  <a:lnTo>
                    <a:pt x="928" y="0"/>
                  </a:lnTo>
                  <a:lnTo>
                    <a:pt x="935" y="9"/>
                  </a:lnTo>
                  <a:lnTo>
                    <a:pt x="7" y="310"/>
                  </a:lnTo>
                  <a:lnTo>
                    <a:pt x="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1" name="Freeform 49"/>
            <p:cNvSpPr/>
            <p:nvPr/>
          </p:nvSpPr>
          <p:spPr bwMode="auto">
            <a:xfrm>
              <a:off x="2631" y="1820"/>
              <a:ext cx="641" cy="251"/>
            </a:xfrm>
            <a:custGeom>
              <a:avLst/>
              <a:gdLst>
                <a:gd name="T0" fmla="*/ 0 w 641"/>
                <a:gd name="T1" fmla="*/ 9 h 251"/>
                <a:gd name="T2" fmla="*/ 641 w 641"/>
                <a:gd name="T3" fmla="*/ 251 h 251"/>
                <a:gd name="T4" fmla="*/ 641 w 641"/>
                <a:gd name="T5" fmla="*/ 244 h 251"/>
                <a:gd name="T6" fmla="*/ 11 w 641"/>
                <a:gd name="T7" fmla="*/ 0 h 251"/>
                <a:gd name="T8" fmla="*/ 0 w 641"/>
                <a:gd name="T9" fmla="*/ 9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1" h="251">
                  <a:moveTo>
                    <a:pt x="0" y="9"/>
                  </a:moveTo>
                  <a:lnTo>
                    <a:pt x="641" y="251"/>
                  </a:lnTo>
                  <a:lnTo>
                    <a:pt x="641" y="244"/>
                  </a:lnTo>
                  <a:lnTo>
                    <a:pt x="11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2" name="Freeform 50"/>
            <p:cNvSpPr/>
            <p:nvPr/>
          </p:nvSpPr>
          <p:spPr bwMode="auto">
            <a:xfrm>
              <a:off x="2631" y="1798"/>
              <a:ext cx="497" cy="301"/>
            </a:xfrm>
            <a:custGeom>
              <a:avLst/>
              <a:gdLst>
                <a:gd name="T0" fmla="*/ 0 w 497"/>
                <a:gd name="T1" fmla="*/ 296 h 301"/>
                <a:gd name="T2" fmla="*/ 490 w 497"/>
                <a:gd name="T3" fmla="*/ 0 h 301"/>
                <a:gd name="T4" fmla="*/ 497 w 497"/>
                <a:gd name="T5" fmla="*/ 10 h 301"/>
                <a:gd name="T6" fmla="*/ 7 w 497"/>
                <a:gd name="T7" fmla="*/ 301 h 301"/>
                <a:gd name="T8" fmla="*/ 0 w 497"/>
                <a:gd name="T9" fmla="*/ 296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7" h="301">
                  <a:moveTo>
                    <a:pt x="0" y="296"/>
                  </a:moveTo>
                  <a:lnTo>
                    <a:pt x="490" y="0"/>
                  </a:lnTo>
                  <a:lnTo>
                    <a:pt x="497" y="10"/>
                  </a:lnTo>
                  <a:lnTo>
                    <a:pt x="7" y="301"/>
                  </a:lnTo>
                  <a:lnTo>
                    <a:pt x="0" y="2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3" name="Freeform 51"/>
            <p:cNvSpPr/>
            <p:nvPr/>
          </p:nvSpPr>
          <p:spPr bwMode="auto">
            <a:xfrm>
              <a:off x="2467" y="2125"/>
              <a:ext cx="135" cy="351"/>
            </a:xfrm>
            <a:custGeom>
              <a:avLst/>
              <a:gdLst>
                <a:gd name="T0" fmla="*/ 126 w 135"/>
                <a:gd name="T1" fmla="*/ 0 h 351"/>
                <a:gd name="T2" fmla="*/ 0 w 135"/>
                <a:gd name="T3" fmla="*/ 351 h 351"/>
                <a:gd name="T4" fmla="*/ 12 w 135"/>
                <a:gd name="T5" fmla="*/ 351 h 351"/>
                <a:gd name="T6" fmla="*/ 135 w 135"/>
                <a:gd name="T7" fmla="*/ 7 h 351"/>
                <a:gd name="T8" fmla="*/ 126 w 135"/>
                <a:gd name="T9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351">
                  <a:moveTo>
                    <a:pt x="126" y="0"/>
                  </a:moveTo>
                  <a:lnTo>
                    <a:pt x="0" y="351"/>
                  </a:lnTo>
                  <a:lnTo>
                    <a:pt x="12" y="351"/>
                  </a:lnTo>
                  <a:lnTo>
                    <a:pt x="135" y="7"/>
                  </a:lnTo>
                  <a:lnTo>
                    <a:pt x="12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4" name="Freeform 52"/>
            <p:cNvSpPr/>
            <p:nvPr/>
          </p:nvSpPr>
          <p:spPr bwMode="auto">
            <a:xfrm>
              <a:off x="2607" y="2130"/>
              <a:ext cx="234" cy="743"/>
            </a:xfrm>
            <a:custGeom>
              <a:avLst/>
              <a:gdLst>
                <a:gd name="T0" fmla="*/ 0 w 234"/>
                <a:gd name="T1" fmla="*/ 0 h 743"/>
                <a:gd name="T2" fmla="*/ 223 w 234"/>
                <a:gd name="T3" fmla="*/ 743 h 743"/>
                <a:gd name="T4" fmla="*/ 234 w 234"/>
                <a:gd name="T5" fmla="*/ 743 h 743"/>
                <a:gd name="T6" fmla="*/ 9 w 234"/>
                <a:gd name="T7" fmla="*/ 0 h 743"/>
                <a:gd name="T8" fmla="*/ 0 w 234"/>
                <a:gd name="T9" fmla="*/ 0 h 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743">
                  <a:moveTo>
                    <a:pt x="0" y="0"/>
                  </a:moveTo>
                  <a:lnTo>
                    <a:pt x="223" y="743"/>
                  </a:lnTo>
                  <a:lnTo>
                    <a:pt x="234" y="743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5" name="Freeform 53"/>
            <p:cNvSpPr/>
            <p:nvPr/>
          </p:nvSpPr>
          <p:spPr bwMode="auto">
            <a:xfrm>
              <a:off x="2472" y="2525"/>
              <a:ext cx="350" cy="360"/>
            </a:xfrm>
            <a:custGeom>
              <a:avLst/>
              <a:gdLst>
                <a:gd name="T0" fmla="*/ 0 w 350"/>
                <a:gd name="T1" fmla="*/ 12 h 360"/>
                <a:gd name="T2" fmla="*/ 343 w 350"/>
                <a:gd name="T3" fmla="*/ 360 h 360"/>
                <a:gd name="T4" fmla="*/ 350 w 350"/>
                <a:gd name="T5" fmla="*/ 348 h 360"/>
                <a:gd name="T6" fmla="*/ 7 w 350"/>
                <a:gd name="T7" fmla="*/ 0 h 360"/>
                <a:gd name="T8" fmla="*/ 0 w 350"/>
                <a:gd name="T9" fmla="*/ 12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0" h="360">
                  <a:moveTo>
                    <a:pt x="0" y="12"/>
                  </a:moveTo>
                  <a:lnTo>
                    <a:pt x="343" y="360"/>
                  </a:lnTo>
                  <a:lnTo>
                    <a:pt x="350" y="348"/>
                  </a:lnTo>
                  <a:lnTo>
                    <a:pt x="7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6" name="Freeform 54"/>
            <p:cNvSpPr/>
            <p:nvPr/>
          </p:nvSpPr>
          <p:spPr bwMode="auto">
            <a:xfrm>
              <a:off x="2922" y="2466"/>
              <a:ext cx="128" cy="355"/>
            </a:xfrm>
            <a:custGeom>
              <a:avLst/>
              <a:gdLst>
                <a:gd name="T0" fmla="*/ 121 w 128"/>
                <a:gd name="T1" fmla="*/ 0 h 355"/>
                <a:gd name="T2" fmla="*/ 0 w 128"/>
                <a:gd name="T3" fmla="*/ 339 h 355"/>
                <a:gd name="T4" fmla="*/ 9 w 128"/>
                <a:gd name="T5" fmla="*/ 355 h 355"/>
                <a:gd name="T6" fmla="*/ 128 w 128"/>
                <a:gd name="T7" fmla="*/ 10 h 355"/>
                <a:gd name="T8" fmla="*/ 121 w 128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8" h="355">
                  <a:moveTo>
                    <a:pt x="121" y="0"/>
                  </a:moveTo>
                  <a:lnTo>
                    <a:pt x="0" y="339"/>
                  </a:lnTo>
                  <a:lnTo>
                    <a:pt x="9" y="355"/>
                  </a:lnTo>
                  <a:lnTo>
                    <a:pt x="128" y="10"/>
                  </a:lnTo>
                  <a:lnTo>
                    <a:pt x="1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7" name="Freeform 55"/>
            <p:cNvSpPr/>
            <p:nvPr/>
          </p:nvSpPr>
          <p:spPr bwMode="auto">
            <a:xfrm>
              <a:off x="2616" y="2118"/>
              <a:ext cx="417" cy="322"/>
            </a:xfrm>
            <a:custGeom>
              <a:avLst/>
              <a:gdLst>
                <a:gd name="T0" fmla="*/ 0 w 417"/>
                <a:gd name="T1" fmla="*/ 10 h 322"/>
                <a:gd name="T2" fmla="*/ 408 w 417"/>
                <a:gd name="T3" fmla="*/ 322 h 322"/>
                <a:gd name="T4" fmla="*/ 417 w 417"/>
                <a:gd name="T5" fmla="*/ 310 h 322"/>
                <a:gd name="T6" fmla="*/ 15 w 417"/>
                <a:gd name="T7" fmla="*/ 0 h 322"/>
                <a:gd name="T8" fmla="*/ 0 w 417"/>
                <a:gd name="T9" fmla="*/ 10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7" h="322">
                  <a:moveTo>
                    <a:pt x="0" y="10"/>
                  </a:moveTo>
                  <a:lnTo>
                    <a:pt x="408" y="322"/>
                  </a:lnTo>
                  <a:lnTo>
                    <a:pt x="417" y="310"/>
                  </a:lnTo>
                  <a:lnTo>
                    <a:pt x="15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8" name="Freeform 56"/>
            <p:cNvSpPr/>
            <p:nvPr/>
          </p:nvSpPr>
          <p:spPr bwMode="auto">
            <a:xfrm>
              <a:off x="3054" y="1803"/>
              <a:ext cx="81" cy="618"/>
            </a:xfrm>
            <a:custGeom>
              <a:avLst/>
              <a:gdLst>
                <a:gd name="T0" fmla="*/ 69 w 81"/>
                <a:gd name="T1" fmla="*/ 0 h 618"/>
                <a:gd name="T2" fmla="*/ 0 w 81"/>
                <a:gd name="T3" fmla="*/ 618 h 618"/>
                <a:gd name="T4" fmla="*/ 10 w 81"/>
                <a:gd name="T5" fmla="*/ 618 h 618"/>
                <a:gd name="T6" fmla="*/ 81 w 81"/>
                <a:gd name="T7" fmla="*/ 0 h 618"/>
                <a:gd name="T8" fmla="*/ 69 w 81"/>
                <a:gd name="T9" fmla="*/ 0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618">
                  <a:moveTo>
                    <a:pt x="69" y="0"/>
                  </a:moveTo>
                  <a:lnTo>
                    <a:pt x="0" y="618"/>
                  </a:lnTo>
                  <a:lnTo>
                    <a:pt x="10" y="618"/>
                  </a:lnTo>
                  <a:lnTo>
                    <a:pt x="81" y="0"/>
                  </a:lnTo>
                  <a:lnTo>
                    <a:pt x="6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9" name="Freeform 57"/>
            <p:cNvSpPr/>
            <p:nvPr/>
          </p:nvSpPr>
          <p:spPr bwMode="auto">
            <a:xfrm>
              <a:off x="3135" y="1810"/>
              <a:ext cx="476" cy="474"/>
            </a:xfrm>
            <a:custGeom>
              <a:avLst/>
              <a:gdLst>
                <a:gd name="T0" fmla="*/ 0 w 476"/>
                <a:gd name="T1" fmla="*/ 0 h 474"/>
                <a:gd name="T2" fmla="*/ 469 w 476"/>
                <a:gd name="T3" fmla="*/ 474 h 474"/>
                <a:gd name="T4" fmla="*/ 476 w 476"/>
                <a:gd name="T5" fmla="*/ 471 h 474"/>
                <a:gd name="T6" fmla="*/ 9 w 476"/>
                <a:gd name="T7" fmla="*/ 0 h 474"/>
                <a:gd name="T8" fmla="*/ 0 w 476"/>
                <a:gd name="T9" fmla="*/ 0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6" h="474">
                  <a:moveTo>
                    <a:pt x="0" y="0"/>
                  </a:moveTo>
                  <a:lnTo>
                    <a:pt x="469" y="474"/>
                  </a:lnTo>
                  <a:lnTo>
                    <a:pt x="476" y="471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0" name="Freeform 58"/>
            <p:cNvSpPr/>
            <p:nvPr/>
          </p:nvSpPr>
          <p:spPr bwMode="auto">
            <a:xfrm>
              <a:off x="2938" y="2109"/>
              <a:ext cx="363" cy="696"/>
            </a:xfrm>
            <a:custGeom>
              <a:avLst/>
              <a:gdLst>
                <a:gd name="T0" fmla="*/ 358 w 363"/>
                <a:gd name="T1" fmla="*/ 0 h 696"/>
                <a:gd name="T2" fmla="*/ 0 w 363"/>
                <a:gd name="T3" fmla="*/ 696 h 696"/>
                <a:gd name="T4" fmla="*/ 12 w 363"/>
                <a:gd name="T5" fmla="*/ 696 h 696"/>
                <a:gd name="T6" fmla="*/ 363 w 363"/>
                <a:gd name="T7" fmla="*/ 9 h 696"/>
                <a:gd name="T8" fmla="*/ 358 w 363"/>
                <a:gd name="T9" fmla="*/ 0 h 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3" h="696">
                  <a:moveTo>
                    <a:pt x="358" y="0"/>
                  </a:moveTo>
                  <a:lnTo>
                    <a:pt x="0" y="696"/>
                  </a:lnTo>
                  <a:lnTo>
                    <a:pt x="12" y="696"/>
                  </a:lnTo>
                  <a:lnTo>
                    <a:pt x="363" y="9"/>
                  </a:lnTo>
                  <a:lnTo>
                    <a:pt x="35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1" name="Freeform 59"/>
            <p:cNvSpPr/>
            <p:nvPr/>
          </p:nvSpPr>
          <p:spPr bwMode="auto">
            <a:xfrm>
              <a:off x="3085" y="2296"/>
              <a:ext cx="516" cy="154"/>
            </a:xfrm>
            <a:custGeom>
              <a:avLst/>
              <a:gdLst>
                <a:gd name="T0" fmla="*/ 0 w 516"/>
                <a:gd name="T1" fmla="*/ 144 h 154"/>
                <a:gd name="T2" fmla="*/ 516 w 516"/>
                <a:gd name="T3" fmla="*/ 0 h 154"/>
                <a:gd name="T4" fmla="*/ 516 w 516"/>
                <a:gd name="T5" fmla="*/ 7 h 154"/>
                <a:gd name="T6" fmla="*/ 0 w 516"/>
                <a:gd name="T7" fmla="*/ 154 h 154"/>
                <a:gd name="T8" fmla="*/ 0 w 516"/>
                <a:gd name="T9" fmla="*/ 14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6" h="154">
                  <a:moveTo>
                    <a:pt x="0" y="144"/>
                  </a:moveTo>
                  <a:lnTo>
                    <a:pt x="516" y="0"/>
                  </a:lnTo>
                  <a:lnTo>
                    <a:pt x="516" y="7"/>
                  </a:lnTo>
                  <a:lnTo>
                    <a:pt x="0" y="154"/>
                  </a:lnTo>
                  <a:lnTo>
                    <a:pt x="0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2" name="Freeform 60"/>
            <p:cNvSpPr/>
            <p:nvPr/>
          </p:nvSpPr>
          <p:spPr bwMode="auto">
            <a:xfrm>
              <a:off x="3637" y="2106"/>
              <a:ext cx="571" cy="192"/>
            </a:xfrm>
            <a:custGeom>
              <a:avLst/>
              <a:gdLst>
                <a:gd name="T0" fmla="*/ 0 w 571"/>
                <a:gd name="T1" fmla="*/ 180 h 192"/>
                <a:gd name="T2" fmla="*/ 571 w 571"/>
                <a:gd name="T3" fmla="*/ 0 h 192"/>
                <a:gd name="T4" fmla="*/ 571 w 571"/>
                <a:gd name="T5" fmla="*/ 12 h 192"/>
                <a:gd name="T6" fmla="*/ 0 w 571"/>
                <a:gd name="T7" fmla="*/ 192 h 192"/>
                <a:gd name="T8" fmla="*/ 0 w 571"/>
                <a:gd name="T9" fmla="*/ 18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192">
                  <a:moveTo>
                    <a:pt x="0" y="180"/>
                  </a:moveTo>
                  <a:lnTo>
                    <a:pt x="571" y="0"/>
                  </a:lnTo>
                  <a:lnTo>
                    <a:pt x="571" y="12"/>
                  </a:lnTo>
                  <a:lnTo>
                    <a:pt x="0" y="192"/>
                  </a:lnTo>
                  <a:lnTo>
                    <a:pt x="0" y="1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3" name="Freeform 61"/>
            <p:cNvSpPr/>
            <p:nvPr/>
          </p:nvSpPr>
          <p:spPr bwMode="auto">
            <a:xfrm>
              <a:off x="4234" y="2106"/>
              <a:ext cx="521" cy="187"/>
            </a:xfrm>
            <a:custGeom>
              <a:avLst/>
              <a:gdLst>
                <a:gd name="T0" fmla="*/ 0 w 521"/>
                <a:gd name="T1" fmla="*/ 10 h 187"/>
                <a:gd name="T2" fmla="*/ 518 w 521"/>
                <a:gd name="T3" fmla="*/ 187 h 187"/>
                <a:gd name="T4" fmla="*/ 521 w 521"/>
                <a:gd name="T5" fmla="*/ 175 h 187"/>
                <a:gd name="T6" fmla="*/ 0 w 521"/>
                <a:gd name="T7" fmla="*/ 0 h 187"/>
                <a:gd name="T8" fmla="*/ 0 w 521"/>
                <a:gd name="T9" fmla="*/ 1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187">
                  <a:moveTo>
                    <a:pt x="0" y="10"/>
                  </a:moveTo>
                  <a:lnTo>
                    <a:pt x="518" y="187"/>
                  </a:lnTo>
                  <a:lnTo>
                    <a:pt x="521" y="175"/>
                  </a:lnTo>
                  <a:lnTo>
                    <a:pt x="0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4" name="Freeform 62"/>
            <p:cNvSpPr/>
            <p:nvPr/>
          </p:nvSpPr>
          <p:spPr bwMode="auto">
            <a:xfrm>
              <a:off x="4795" y="1749"/>
              <a:ext cx="329" cy="525"/>
            </a:xfrm>
            <a:custGeom>
              <a:avLst/>
              <a:gdLst>
                <a:gd name="T0" fmla="*/ 329 w 329"/>
                <a:gd name="T1" fmla="*/ 0 h 525"/>
                <a:gd name="T2" fmla="*/ 0 w 329"/>
                <a:gd name="T3" fmla="*/ 525 h 525"/>
                <a:gd name="T4" fmla="*/ 7 w 329"/>
                <a:gd name="T5" fmla="*/ 525 h 525"/>
                <a:gd name="T6" fmla="*/ 329 w 329"/>
                <a:gd name="T7" fmla="*/ 12 h 525"/>
                <a:gd name="T8" fmla="*/ 329 w 329"/>
                <a:gd name="T9" fmla="*/ 0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9" h="525">
                  <a:moveTo>
                    <a:pt x="329" y="0"/>
                  </a:moveTo>
                  <a:lnTo>
                    <a:pt x="0" y="525"/>
                  </a:lnTo>
                  <a:lnTo>
                    <a:pt x="7" y="525"/>
                  </a:lnTo>
                  <a:lnTo>
                    <a:pt x="329" y="12"/>
                  </a:lnTo>
                  <a:lnTo>
                    <a:pt x="3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5" name="Freeform 63"/>
            <p:cNvSpPr/>
            <p:nvPr/>
          </p:nvSpPr>
          <p:spPr bwMode="auto">
            <a:xfrm>
              <a:off x="5145" y="1756"/>
              <a:ext cx="52" cy="691"/>
            </a:xfrm>
            <a:custGeom>
              <a:avLst/>
              <a:gdLst>
                <a:gd name="T0" fmla="*/ 0 w 52"/>
                <a:gd name="T1" fmla="*/ 0 h 691"/>
                <a:gd name="T2" fmla="*/ 41 w 52"/>
                <a:gd name="T3" fmla="*/ 691 h 691"/>
                <a:gd name="T4" fmla="*/ 52 w 52"/>
                <a:gd name="T5" fmla="*/ 691 h 691"/>
                <a:gd name="T6" fmla="*/ 7 w 52"/>
                <a:gd name="T7" fmla="*/ 0 h 691"/>
                <a:gd name="T8" fmla="*/ 0 w 52"/>
                <a:gd name="T9" fmla="*/ 0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691">
                  <a:moveTo>
                    <a:pt x="0" y="0"/>
                  </a:moveTo>
                  <a:lnTo>
                    <a:pt x="41" y="691"/>
                  </a:lnTo>
                  <a:lnTo>
                    <a:pt x="52" y="691"/>
                  </a:lnTo>
                  <a:lnTo>
                    <a:pt x="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6" name="Freeform 64"/>
            <p:cNvSpPr/>
            <p:nvPr/>
          </p:nvSpPr>
          <p:spPr bwMode="auto">
            <a:xfrm>
              <a:off x="5204" y="2102"/>
              <a:ext cx="183" cy="355"/>
            </a:xfrm>
            <a:custGeom>
              <a:avLst/>
              <a:gdLst>
                <a:gd name="T0" fmla="*/ 171 w 183"/>
                <a:gd name="T1" fmla="*/ 0 h 355"/>
                <a:gd name="T2" fmla="*/ 0 w 183"/>
                <a:gd name="T3" fmla="*/ 345 h 355"/>
                <a:gd name="T4" fmla="*/ 10 w 183"/>
                <a:gd name="T5" fmla="*/ 355 h 355"/>
                <a:gd name="T6" fmla="*/ 183 w 183"/>
                <a:gd name="T7" fmla="*/ 0 h 355"/>
                <a:gd name="T8" fmla="*/ 171 w 183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3" h="355">
                  <a:moveTo>
                    <a:pt x="171" y="0"/>
                  </a:moveTo>
                  <a:lnTo>
                    <a:pt x="0" y="345"/>
                  </a:lnTo>
                  <a:lnTo>
                    <a:pt x="10" y="355"/>
                  </a:lnTo>
                  <a:lnTo>
                    <a:pt x="183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7" name="Freeform 65"/>
            <p:cNvSpPr/>
            <p:nvPr/>
          </p:nvSpPr>
          <p:spPr bwMode="auto">
            <a:xfrm>
              <a:off x="4795" y="2303"/>
              <a:ext cx="362" cy="173"/>
            </a:xfrm>
            <a:custGeom>
              <a:avLst/>
              <a:gdLst>
                <a:gd name="T0" fmla="*/ 0 w 362"/>
                <a:gd name="T1" fmla="*/ 9 h 173"/>
                <a:gd name="T2" fmla="*/ 362 w 362"/>
                <a:gd name="T3" fmla="*/ 173 h 173"/>
                <a:gd name="T4" fmla="*/ 362 w 362"/>
                <a:gd name="T5" fmla="*/ 156 h 173"/>
                <a:gd name="T6" fmla="*/ 0 w 362"/>
                <a:gd name="T7" fmla="*/ 0 h 173"/>
                <a:gd name="T8" fmla="*/ 0 w 362"/>
                <a:gd name="T9" fmla="*/ 9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2" h="173">
                  <a:moveTo>
                    <a:pt x="0" y="9"/>
                  </a:moveTo>
                  <a:lnTo>
                    <a:pt x="362" y="173"/>
                  </a:lnTo>
                  <a:lnTo>
                    <a:pt x="362" y="156"/>
                  </a:lnTo>
                  <a:lnTo>
                    <a:pt x="0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8" name="Freeform 66"/>
            <p:cNvSpPr/>
            <p:nvPr/>
          </p:nvSpPr>
          <p:spPr bwMode="auto">
            <a:xfrm>
              <a:off x="5086" y="2499"/>
              <a:ext cx="102" cy="462"/>
            </a:xfrm>
            <a:custGeom>
              <a:avLst/>
              <a:gdLst>
                <a:gd name="T0" fmla="*/ 95 w 102"/>
                <a:gd name="T1" fmla="*/ 0 h 462"/>
                <a:gd name="T2" fmla="*/ 0 w 102"/>
                <a:gd name="T3" fmla="*/ 462 h 462"/>
                <a:gd name="T4" fmla="*/ 12 w 102"/>
                <a:gd name="T5" fmla="*/ 462 h 462"/>
                <a:gd name="T6" fmla="*/ 102 w 102"/>
                <a:gd name="T7" fmla="*/ 0 h 462"/>
                <a:gd name="T8" fmla="*/ 95 w 102"/>
                <a:gd name="T9" fmla="*/ 0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462">
                  <a:moveTo>
                    <a:pt x="95" y="0"/>
                  </a:moveTo>
                  <a:lnTo>
                    <a:pt x="0" y="462"/>
                  </a:lnTo>
                  <a:lnTo>
                    <a:pt x="12" y="462"/>
                  </a:lnTo>
                  <a:lnTo>
                    <a:pt x="102" y="0"/>
                  </a:lnTo>
                  <a:lnTo>
                    <a:pt x="9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9" name="Freeform 67"/>
            <p:cNvSpPr/>
            <p:nvPr/>
          </p:nvSpPr>
          <p:spPr bwMode="auto">
            <a:xfrm>
              <a:off x="4724" y="2317"/>
              <a:ext cx="59" cy="663"/>
            </a:xfrm>
            <a:custGeom>
              <a:avLst/>
              <a:gdLst>
                <a:gd name="T0" fmla="*/ 50 w 59"/>
                <a:gd name="T1" fmla="*/ 0 h 663"/>
                <a:gd name="T2" fmla="*/ 0 w 59"/>
                <a:gd name="T3" fmla="*/ 663 h 663"/>
                <a:gd name="T4" fmla="*/ 9 w 59"/>
                <a:gd name="T5" fmla="*/ 663 h 663"/>
                <a:gd name="T6" fmla="*/ 59 w 59"/>
                <a:gd name="T7" fmla="*/ 0 h 663"/>
                <a:gd name="T8" fmla="*/ 50 w 59"/>
                <a:gd name="T9" fmla="*/ 0 h 6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663">
                  <a:moveTo>
                    <a:pt x="50" y="0"/>
                  </a:moveTo>
                  <a:lnTo>
                    <a:pt x="0" y="663"/>
                  </a:lnTo>
                  <a:lnTo>
                    <a:pt x="9" y="663"/>
                  </a:lnTo>
                  <a:lnTo>
                    <a:pt x="59" y="0"/>
                  </a:lnTo>
                  <a:lnTo>
                    <a:pt x="5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0" name="Freeform 68"/>
            <p:cNvSpPr/>
            <p:nvPr/>
          </p:nvSpPr>
          <p:spPr bwMode="auto">
            <a:xfrm>
              <a:off x="4740" y="2499"/>
              <a:ext cx="443" cy="481"/>
            </a:xfrm>
            <a:custGeom>
              <a:avLst/>
              <a:gdLst>
                <a:gd name="T0" fmla="*/ 436 w 443"/>
                <a:gd name="T1" fmla="*/ 0 h 481"/>
                <a:gd name="T2" fmla="*/ 0 w 443"/>
                <a:gd name="T3" fmla="*/ 476 h 481"/>
                <a:gd name="T4" fmla="*/ 7 w 443"/>
                <a:gd name="T5" fmla="*/ 481 h 481"/>
                <a:gd name="T6" fmla="*/ 443 w 443"/>
                <a:gd name="T7" fmla="*/ 0 h 481"/>
                <a:gd name="T8" fmla="*/ 436 w 443"/>
                <a:gd name="T9" fmla="*/ 0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3" h="481">
                  <a:moveTo>
                    <a:pt x="436" y="0"/>
                  </a:moveTo>
                  <a:lnTo>
                    <a:pt x="0" y="476"/>
                  </a:lnTo>
                  <a:lnTo>
                    <a:pt x="7" y="481"/>
                  </a:lnTo>
                  <a:lnTo>
                    <a:pt x="443" y="0"/>
                  </a:lnTo>
                  <a:lnTo>
                    <a:pt x="43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1" name="Freeform 69"/>
            <p:cNvSpPr/>
            <p:nvPr/>
          </p:nvSpPr>
          <p:spPr bwMode="auto">
            <a:xfrm>
              <a:off x="4996" y="2573"/>
              <a:ext cx="81" cy="388"/>
            </a:xfrm>
            <a:custGeom>
              <a:avLst/>
              <a:gdLst>
                <a:gd name="T0" fmla="*/ 0 w 81"/>
                <a:gd name="T1" fmla="*/ 0 h 388"/>
                <a:gd name="T2" fmla="*/ 69 w 81"/>
                <a:gd name="T3" fmla="*/ 388 h 388"/>
                <a:gd name="T4" fmla="*/ 81 w 81"/>
                <a:gd name="T5" fmla="*/ 388 h 388"/>
                <a:gd name="T6" fmla="*/ 10 w 81"/>
                <a:gd name="T7" fmla="*/ 0 h 388"/>
                <a:gd name="T8" fmla="*/ 0 w 8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388">
                  <a:moveTo>
                    <a:pt x="0" y="0"/>
                  </a:moveTo>
                  <a:lnTo>
                    <a:pt x="69" y="388"/>
                  </a:lnTo>
                  <a:lnTo>
                    <a:pt x="81" y="388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2" name="Freeform 70"/>
            <p:cNvSpPr/>
            <p:nvPr/>
          </p:nvSpPr>
          <p:spPr bwMode="auto">
            <a:xfrm>
              <a:off x="4186" y="2116"/>
              <a:ext cx="38" cy="594"/>
            </a:xfrm>
            <a:custGeom>
              <a:avLst/>
              <a:gdLst>
                <a:gd name="T0" fmla="*/ 31 w 38"/>
                <a:gd name="T1" fmla="*/ 2 h 594"/>
                <a:gd name="T2" fmla="*/ 0 w 38"/>
                <a:gd name="T3" fmla="*/ 594 h 594"/>
                <a:gd name="T4" fmla="*/ 7 w 38"/>
                <a:gd name="T5" fmla="*/ 594 h 594"/>
                <a:gd name="T6" fmla="*/ 38 w 38"/>
                <a:gd name="T7" fmla="*/ 0 h 594"/>
                <a:gd name="T8" fmla="*/ 31 w 38"/>
                <a:gd name="T9" fmla="*/ 2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594">
                  <a:moveTo>
                    <a:pt x="31" y="2"/>
                  </a:moveTo>
                  <a:lnTo>
                    <a:pt x="0" y="594"/>
                  </a:lnTo>
                  <a:lnTo>
                    <a:pt x="7" y="594"/>
                  </a:lnTo>
                  <a:lnTo>
                    <a:pt x="38" y="0"/>
                  </a:lnTo>
                  <a:lnTo>
                    <a:pt x="31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3" name="Freeform 71"/>
            <p:cNvSpPr/>
            <p:nvPr/>
          </p:nvSpPr>
          <p:spPr bwMode="auto">
            <a:xfrm>
              <a:off x="4201" y="2312"/>
              <a:ext cx="568" cy="415"/>
            </a:xfrm>
            <a:custGeom>
              <a:avLst/>
              <a:gdLst>
                <a:gd name="T0" fmla="*/ 0 w 568"/>
                <a:gd name="T1" fmla="*/ 405 h 415"/>
                <a:gd name="T2" fmla="*/ 563 w 568"/>
                <a:gd name="T3" fmla="*/ 0 h 415"/>
                <a:gd name="T4" fmla="*/ 568 w 568"/>
                <a:gd name="T5" fmla="*/ 7 h 415"/>
                <a:gd name="T6" fmla="*/ 0 w 568"/>
                <a:gd name="T7" fmla="*/ 415 h 415"/>
                <a:gd name="T8" fmla="*/ 0 w 568"/>
                <a:gd name="T9" fmla="*/ 405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8" h="415">
                  <a:moveTo>
                    <a:pt x="0" y="405"/>
                  </a:moveTo>
                  <a:lnTo>
                    <a:pt x="563" y="0"/>
                  </a:lnTo>
                  <a:lnTo>
                    <a:pt x="568" y="7"/>
                  </a:lnTo>
                  <a:lnTo>
                    <a:pt x="0" y="415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4" name="Freeform 72"/>
            <p:cNvSpPr/>
            <p:nvPr/>
          </p:nvSpPr>
          <p:spPr bwMode="auto">
            <a:xfrm>
              <a:off x="4198" y="2729"/>
              <a:ext cx="507" cy="272"/>
            </a:xfrm>
            <a:custGeom>
              <a:avLst/>
              <a:gdLst>
                <a:gd name="T0" fmla="*/ 0 w 507"/>
                <a:gd name="T1" fmla="*/ 9 h 272"/>
                <a:gd name="T2" fmla="*/ 497 w 507"/>
                <a:gd name="T3" fmla="*/ 272 h 272"/>
                <a:gd name="T4" fmla="*/ 507 w 507"/>
                <a:gd name="T5" fmla="*/ 268 h 272"/>
                <a:gd name="T6" fmla="*/ 5 w 507"/>
                <a:gd name="T7" fmla="*/ 0 h 272"/>
                <a:gd name="T8" fmla="*/ 0 w 507"/>
                <a:gd name="T9" fmla="*/ 9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72">
                  <a:moveTo>
                    <a:pt x="0" y="9"/>
                  </a:moveTo>
                  <a:lnTo>
                    <a:pt x="497" y="272"/>
                  </a:lnTo>
                  <a:lnTo>
                    <a:pt x="507" y="268"/>
                  </a:lnTo>
                  <a:lnTo>
                    <a:pt x="5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5" name="Freeform 73"/>
            <p:cNvSpPr/>
            <p:nvPr/>
          </p:nvSpPr>
          <p:spPr bwMode="auto">
            <a:xfrm>
              <a:off x="3627" y="2298"/>
              <a:ext cx="540" cy="431"/>
            </a:xfrm>
            <a:custGeom>
              <a:avLst/>
              <a:gdLst>
                <a:gd name="T0" fmla="*/ 0 w 540"/>
                <a:gd name="T1" fmla="*/ 10 h 431"/>
                <a:gd name="T2" fmla="*/ 540 w 540"/>
                <a:gd name="T3" fmla="*/ 431 h 431"/>
                <a:gd name="T4" fmla="*/ 540 w 540"/>
                <a:gd name="T5" fmla="*/ 417 h 431"/>
                <a:gd name="T6" fmla="*/ 8 w 540"/>
                <a:gd name="T7" fmla="*/ 0 h 431"/>
                <a:gd name="T8" fmla="*/ 0 w 540"/>
                <a:gd name="T9" fmla="*/ 1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431">
                  <a:moveTo>
                    <a:pt x="0" y="10"/>
                  </a:moveTo>
                  <a:lnTo>
                    <a:pt x="540" y="431"/>
                  </a:lnTo>
                  <a:lnTo>
                    <a:pt x="540" y="417"/>
                  </a:lnTo>
                  <a:lnTo>
                    <a:pt x="8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6" name="Freeform 74"/>
            <p:cNvSpPr/>
            <p:nvPr/>
          </p:nvSpPr>
          <p:spPr bwMode="auto">
            <a:xfrm>
              <a:off x="3495" y="2305"/>
              <a:ext cx="130" cy="621"/>
            </a:xfrm>
            <a:custGeom>
              <a:avLst/>
              <a:gdLst>
                <a:gd name="T0" fmla="*/ 125 w 130"/>
                <a:gd name="T1" fmla="*/ 0 h 621"/>
                <a:gd name="T2" fmla="*/ 0 w 130"/>
                <a:gd name="T3" fmla="*/ 621 h 621"/>
                <a:gd name="T4" fmla="*/ 9 w 130"/>
                <a:gd name="T5" fmla="*/ 621 h 621"/>
                <a:gd name="T6" fmla="*/ 130 w 130"/>
                <a:gd name="T7" fmla="*/ 5 h 621"/>
                <a:gd name="T8" fmla="*/ 125 w 130"/>
                <a:gd name="T9" fmla="*/ 0 h 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" h="621">
                  <a:moveTo>
                    <a:pt x="125" y="0"/>
                  </a:moveTo>
                  <a:lnTo>
                    <a:pt x="0" y="621"/>
                  </a:lnTo>
                  <a:lnTo>
                    <a:pt x="9" y="621"/>
                  </a:lnTo>
                  <a:lnTo>
                    <a:pt x="130" y="5"/>
                  </a:lnTo>
                  <a:lnTo>
                    <a:pt x="1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7" name="Freeform 75"/>
            <p:cNvSpPr/>
            <p:nvPr/>
          </p:nvSpPr>
          <p:spPr bwMode="auto">
            <a:xfrm>
              <a:off x="3054" y="2461"/>
              <a:ext cx="420" cy="465"/>
            </a:xfrm>
            <a:custGeom>
              <a:avLst/>
              <a:gdLst>
                <a:gd name="T0" fmla="*/ 0 w 420"/>
                <a:gd name="T1" fmla="*/ 8 h 465"/>
                <a:gd name="T2" fmla="*/ 412 w 420"/>
                <a:gd name="T3" fmla="*/ 465 h 465"/>
                <a:gd name="T4" fmla="*/ 420 w 420"/>
                <a:gd name="T5" fmla="*/ 465 h 465"/>
                <a:gd name="T6" fmla="*/ 12 w 420"/>
                <a:gd name="T7" fmla="*/ 0 h 465"/>
                <a:gd name="T8" fmla="*/ 0 w 420"/>
                <a:gd name="T9" fmla="*/ 8 h 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0" h="465">
                  <a:moveTo>
                    <a:pt x="0" y="8"/>
                  </a:moveTo>
                  <a:lnTo>
                    <a:pt x="412" y="465"/>
                  </a:lnTo>
                  <a:lnTo>
                    <a:pt x="420" y="465"/>
                  </a:lnTo>
                  <a:lnTo>
                    <a:pt x="12" y="0"/>
                  </a:ln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8" name="Freeform 76"/>
            <p:cNvSpPr/>
            <p:nvPr/>
          </p:nvSpPr>
          <p:spPr bwMode="auto">
            <a:xfrm>
              <a:off x="3519" y="2729"/>
              <a:ext cx="655" cy="223"/>
            </a:xfrm>
            <a:custGeom>
              <a:avLst/>
              <a:gdLst>
                <a:gd name="T0" fmla="*/ 0 w 655"/>
                <a:gd name="T1" fmla="*/ 213 h 223"/>
                <a:gd name="T2" fmla="*/ 655 w 655"/>
                <a:gd name="T3" fmla="*/ 0 h 223"/>
                <a:gd name="T4" fmla="*/ 655 w 655"/>
                <a:gd name="T5" fmla="*/ 9 h 223"/>
                <a:gd name="T6" fmla="*/ 0 w 655"/>
                <a:gd name="T7" fmla="*/ 223 h 223"/>
                <a:gd name="T8" fmla="*/ 0 w 655"/>
                <a:gd name="T9" fmla="*/ 213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5" h="223">
                  <a:moveTo>
                    <a:pt x="0" y="213"/>
                  </a:moveTo>
                  <a:lnTo>
                    <a:pt x="655" y="0"/>
                  </a:lnTo>
                  <a:lnTo>
                    <a:pt x="655" y="9"/>
                  </a:lnTo>
                  <a:lnTo>
                    <a:pt x="0" y="223"/>
                  </a:lnTo>
                  <a:lnTo>
                    <a:pt x="0" y="2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9" name="Freeform 77"/>
            <p:cNvSpPr/>
            <p:nvPr/>
          </p:nvSpPr>
          <p:spPr bwMode="auto">
            <a:xfrm>
              <a:off x="4066" y="2738"/>
              <a:ext cx="123" cy="495"/>
            </a:xfrm>
            <a:custGeom>
              <a:avLst/>
              <a:gdLst>
                <a:gd name="T0" fmla="*/ 118 w 123"/>
                <a:gd name="T1" fmla="*/ 0 h 495"/>
                <a:gd name="T2" fmla="*/ 0 w 123"/>
                <a:gd name="T3" fmla="*/ 495 h 495"/>
                <a:gd name="T4" fmla="*/ 7 w 123"/>
                <a:gd name="T5" fmla="*/ 495 h 495"/>
                <a:gd name="T6" fmla="*/ 123 w 123"/>
                <a:gd name="T7" fmla="*/ 0 h 495"/>
                <a:gd name="T8" fmla="*/ 118 w 123"/>
                <a:gd name="T9" fmla="*/ 0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495">
                  <a:moveTo>
                    <a:pt x="118" y="0"/>
                  </a:moveTo>
                  <a:lnTo>
                    <a:pt x="0" y="495"/>
                  </a:lnTo>
                  <a:lnTo>
                    <a:pt x="7" y="495"/>
                  </a:lnTo>
                  <a:lnTo>
                    <a:pt x="123" y="0"/>
                  </a:lnTo>
                  <a:lnTo>
                    <a:pt x="1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0" name="Freeform 78"/>
            <p:cNvSpPr/>
            <p:nvPr/>
          </p:nvSpPr>
          <p:spPr bwMode="auto">
            <a:xfrm>
              <a:off x="2957" y="2843"/>
              <a:ext cx="971" cy="42"/>
            </a:xfrm>
            <a:custGeom>
              <a:avLst/>
              <a:gdLst>
                <a:gd name="T0" fmla="*/ 0 w 971"/>
                <a:gd name="T1" fmla="*/ 0 h 42"/>
                <a:gd name="T2" fmla="*/ 971 w 971"/>
                <a:gd name="T3" fmla="*/ 30 h 42"/>
                <a:gd name="T4" fmla="*/ 971 w 971"/>
                <a:gd name="T5" fmla="*/ 42 h 42"/>
                <a:gd name="T6" fmla="*/ 0 w 971"/>
                <a:gd name="T7" fmla="*/ 7 h 42"/>
                <a:gd name="T8" fmla="*/ 0 w 971"/>
                <a:gd name="T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1" h="42">
                  <a:moveTo>
                    <a:pt x="0" y="0"/>
                  </a:moveTo>
                  <a:lnTo>
                    <a:pt x="971" y="30"/>
                  </a:lnTo>
                  <a:lnTo>
                    <a:pt x="971" y="42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1" name="Freeform 79"/>
            <p:cNvSpPr/>
            <p:nvPr/>
          </p:nvSpPr>
          <p:spPr bwMode="auto">
            <a:xfrm>
              <a:off x="2865" y="2902"/>
              <a:ext cx="597" cy="57"/>
            </a:xfrm>
            <a:custGeom>
              <a:avLst/>
              <a:gdLst>
                <a:gd name="T0" fmla="*/ 0 w 597"/>
                <a:gd name="T1" fmla="*/ 0 h 57"/>
                <a:gd name="T2" fmla="*/ 597 w 597"/>
                <a:gd name="T3" fmla="*/ 50 h 57"/>
                <a:gd name="T4" fmla="*/ 597 w 597"/>
                <a:gd name="T5" fmla="*/ 57 h 57"/>
                <a:gd name="T6" fmla="*/ 0 w 597"/>
                <a:gd name="T7" fmla="*/ 12 h 57"/>
                <a:gd name="T8" fmla="*/ 0 w 597"/>
                <a:gd name="T9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57">
                  <a:moveTo>
                    <a:pt x="0" y="0"/>
                  </a:moveTo>
                  <a:lnTo>
                    <a:pt x="597" y="50"/>
                  </a:lnTo>
                  <a:lnTo>
                    <a:pt x="597" y="57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2" name="Freeform 80"/>
            <p:cNvSpPr/>
            <p:nvPr/>
          </p:nvSpPr>
          <p:spPr bwMode="auto">
            <a:xfrm>
              <a:off x="2844" y="2916"/>
              <a:ext cx="61" cy="268"/>
            </a:xfrm>
            <a:custGeom>
              <a:avLst/>
              <a:gdLst>
                <a:gd name="T0" fmla="*/ 0 w 61"/>
                <a:gd name="T1" fmla="*/ 0 h 268"/>
                <a:gd name="T2" fmla="*/ 54 w 61"/>
                <a:gd name="T3" fmla="*/ 268 h 268"/>
                <a:gd name="T4" fmla="*/ 61 w 61"/>
                <a:gd name="T5" fmla="*/ 268 h 268"/>
                <a:gd name="T6" fmla="*/ 12 w 61"/>
                <a:gd name="T7" fmla="*/ 0 h 268"/>
                <a:gd name="T8" fmla="*/ 0 w 61"/>
                <a:gd name="T9" fmla="*/ 0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268">
                  <a:moveTo>
                    <a:pt x="0" y="0"/>
                  </a:moveTo>
                  <a:lnTo>
                    <a:pt x="54" y="268"/>
                  </a:lnTo>
                  <a:lnTo>
                    <a:pt x="61" y="26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3" name="Freeform 81"/>
            <p:cNvSpPr/>
            <p:nvPr/>
          </p:nvSpPr>
          <p:spPr bwMode="auto">
            <a:xfrm>
              <a:off x="2851" y="2909"/>
              <a:ext cx="608" cy="519"/>
            </a:xfrm>
            <a:custGeom>
              <a:avLst/>
              <a:gdLst>
                <a:gd name="T0" fmla="*/ 0 w 608"/>
                <a:gd name="T1" fmla="*/ 9 h 519"/>
                <a:gd name="T2" fmla="*/ 601 w 608"/>
                <a:gd name="T3" fmla="*/ 519 h 519"/>
                <a:gd name="T4" fmla="*/ 608 w 608"/>
                <a:gd name="T5" fmla="*/ 509 h 519"/>
                <a:gd name="T6" fmla="*/ 7 w 608"/>
                <a:gd name="T7" fmla="*/ 0 h 519"/>
                <a:gd name="T8" fmla="*/ 0 w 608"/>
                <a:gd name="T9" fmla="*/ 9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8" h="519">
                  <a:moveTo>
                    <a:pt x="0" y="9"/>
                  </a:moveTo>
                  <a:lnTo>
                    <a:pt x="601" y="519"/>
                  </a:lnTo>
                  <a:lnTo>
                    <a:pt x="608" y="509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4" name="Freeform 82"/>
            <p:cNvSpPr/>
            <p:nvPr/>
          </p:nvSpPr>
          <p:spPr bwMode="auto">
            <a:xfrm>
              <a:off x="3474" y="2985"/>
              <a:ext cx="21" cy="421"/>
            </a:xfrm>
            <a:custGeom>
              <a:avLst/>
              <a:gdLst>
                <a:gd name="T0" fmla="*/ 11 w 21"/>
                <a:gd name="T1" fmla="*/ 7 h 421"/>
                <a:gd name="T2" fmla="*/ 0 w 21"/>
                <a:gd name="T3" fmla="*/ 421 h 421"/>
                <a:gd name="T4" fmla="*/ 11 w 21"/>
                <a:gd name="T5" fmla="*/ 421 h 421"/>
                <a:gd name="T6" fmla="*/ 21 w 21"/>
                <a:gd name="T7" fmla="*/ 0 h 421"/>
                <a:gd name="T8" fmla="*/ 11 w 21"/>
                <a:gd name="T9" fmla="*/ 7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421">
                  <a:moveTo>
                    <a:pt x="11" y="7"/>
                  </a:moveTo>
                  <a:lnTo>
                    <a:pt x="0" y="421"/>
                  </a:lnTo>
                  <a:lnTo>
                    <a:pt x="11" y="421"/>
                  </a:lnTo>
                  <a:lnTo>
                    <a:pt x="21" y="0"/>
                  </a:lnTo>
                  <a:lnTo>
                    <a:pt x="11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5" name="Freeform 83"/>
            <p:cNvSpPr/>
            <p:nvPr/>
          </p:nvSpPr>
          <p:spPr bwMode="auto">
            <a:xfrm>
              <a:off x="3519" y="2959"/>
              <a:ext cx="520" cy="296"/>
            </a:xfrm>
            <a:custGeom>
              <a:avLst/>
              <a:gdLst>
                <a:gd name="T0" fmla="*/ 0 w 520"/>
                <a:gd name="T1" fmla="*/ 16 h 296"/>
                <a:gd name="T2" fmla="*/ 509 w 520"/>
                <a:gd name="T3" fmla="*/ 296 h 296"/>
                <a:gd name="T4" fmla="*/ 520 w 520"/>
                <a:gd name="T5" fmla="*/ 286 h 296"/>
                <a:gd name="T6" fmla="*/ 0 w 520"/>
                <a:gd name="T7" fmla="*/ 0 h 296"/>
                <a:gd name="T8" fmla="*/ 0 w 520"/>
                <a:gd name="T9" fmla="*/ 16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0" h="296">
                  <a:moveTo>
                    <a:pt x="0" y="16"/>
                  </a:moveTo>
                  <a:lnTo>
                    <a:pt x="509" y="296"/>
                  </a:lnTo>
                  <a:lnTo>
                    <a:pt x="520" y="286"/>
                  </a:lnTo>
                  <a:lnTo>
                    <a:pt x="0" y="0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6" name="Freeform 84"/>
            <p:cNvSpPr/>
            <p:nvPr/>
          </p:nvSpPr>
          <p:spPr bwMode="auto">
            <a:xfrm>
              <a:off x="4082" y="3011"/>
              <a:ext cx="616" cy="246"/>
            </a:xfrm>
            <a:custGeom>
              <a:avLst/>
              <a:gdLst>
                <a:gd name="T0" fmla="*/ 0 w 616"/>
                <a:gd name="T1" fmla="*/ 232 h 246"/>
                <a:gd name="T2" fmla="*/ 616 w 616"/>
                <a:gd name="T3" fmla="*/ 0 h 246"/>
                <a:gd name="T4" fmla="*/ 616 w 616"/>
                <a:gd name="T5" fmla="*/ 12 h 246"/>
                <a:gd name="T6" fmla="*/ 0 w 616"/>
                <a:gd name="T7" fmla="*/ 246 h 246"/>
                <a:gd name="T8" fmla="*/ 0 w 616"/>
                <a:gd name="T9" fmla="*/ 232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6" h="246">
                  <a:moveTo>
                    <a:pt x="0" y="232"/>
                  </a:moveTo>
                  <a:lnTo>
                    <a:pt x="616" y="0"/>
                  </a:lnTo>
                  <a:lnTo>
                    <a:pt x="616" y="12"/>
                  </a:lnTo>
                  <a:lnTo>
                    <a:pt x="0" y="246"/>
                  </a:lnTo>
                  <a:lnTo>
                    <a:pt x="0" y="2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7" name="Freeform 85"/>
            <p:cNvSpPr/>
            <p:nvPr/>
          </p:nvSpPr>
          <p:spPr bwMode="auto">
            <a:xfrm>
              <a:off x="4755" y="2992"/>
              <a:ext cx="284" cy="19"/>
            </a:xfrm>
            <a:custGeom>
              <a:avLst/>
              <a:gdLst>
                <a:gd name="T0" fmla="*/ 0 w 284"/>
                <a:gd name="T1" fmla="*/ 7 h 19"/>
                <a:gd name="T2" fmla="*/ 284 w 284"/>
                <a:gd name="T3" fmla="*/ 0 h 19"/>
                <a:gd name="T4" fmla="*/ 284 w 284"/>
                <a:gd name="T5" fmla="*/ 7 h 19"/>
                <a:gd name="T6" fmla="*/ 0 w 284"/>
                <a:gd name="T7" fmla="*/ 19 h 19"/>
                <a:gd name="T8" fmla="*/ 0 w 284"/>
                <a:gd name="T9" fmla="*/ 7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4" h="19">
                  <a:moveTo>
                    <a:pt x="0" y="7"/>
                  </a:moveTo>
                  <a:lnTo>
                    <a:pt x="284" y="0"/>
                  </a:lnTo>
                  <a:lnTo>
                    <a:pt x="284" y="7"/>
                  </a:lnTo>
                  <a:lnTo>
                    <a:pt x="0" y="19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8" name="Freeform 86"/>
            <p:cNvSpPr/>
            <p:nvPr/>
          </p:nvSpPr>
          <p:spPr bwMode="auto">
            <a:xfrm>
              <a:off x="4343" y="3013"/>
              <a:ext cx="360" cy="452"/>
            </a:xfrm>
            <a:custGeom>
              <a:avLst/>
              <a:gdLst>
                <a:gd name="T0" fmla="*/ 360 w 360"/>
                <a:gd name="T1" fmla="*/ 0 h 452"/>
                <a:gd name="T2" fmla="*/ 0 w 360"/>
                <a:gd name="T3" fmla="*/ 452 h 452"/>
                <a:gd name="T4" fmla="*/ 16 w 360"/>
                <a:gd name="T5" fmla="*/ 452 h 452"/>
                <a:gd name="T6" fmla="*/ 360 w 360"/>
                <a:gd name="T7" fmla="*/ 10 h 452"/>
                <a:gd name="T8" fmla="*/ 360 w 360"/>
                <a:gd name="T9" fmla="*/ 0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0" h="452">
                  <a:moveTo>
                    <a:pt x="360" y="0"/>
                  </a:moveTo>
                  <a:lnTo>
                    <a:pt x="0" y="452"/>
                  </a:lnTo>
                  <a:lnTo>
                    <a:pt x="16" y="452"/>
                  </a:lnTo>
                  <a:lnTo>
                    <a:pt x="360" y="10"/>
                  </a:lnTo>
                  <a:lnTo>
                    <a:pt x="36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9" name="Freeform 87"/>
            <p:cNvSpPr/>
            <p:nvPr/>
          </p:nvSpPr>
          <p:spPr bwMode="auto">
            <a:xfrm>
              <a:off x="4532" y="3023"/>
              <a:ext cx="180" cy="270"/>
            </a:xfrm>
            <a:custGeom>
              <a:avLst/>
              <a:gdLst>
                <a:gd name="T0" fmla="*/ 171 w 180"/>
                <a:gd name="T1" fmla="*/ 0 h 270"/>
                <a:gd name="T2" fmla="*/ 0 w 180"/>
                <a:gd name="T3" fmla="*/ 262 h 270"/>
                <a:gd name="T4" fmla="*/ 14 w 180"/>
                <a:gd name="T5" fmla="*/ 270 h 270"/>
                <a:gd name="T6" fmla="*/ 180 w 180"/>
                <a:gd name="T7" fmla="*/ 0 h 270"/>
                <a:gd name="T8" fmla="*/ 171 w 180"/>
                <a:gd name="T9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0" h="270">
                  <a:moveTo>
                    <a:pt x="171" y="0"/>
                  </a:moveTo>
                  <a:lnTo>
                    <a:pt x="0" y="262"/>
                  </a:lnTo>
                  <a:lnTo>
                    <a:pt x="14" y="270"/>
                  </a:lnTo>
                  <a:lnTo>
                    <a:pt x="180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0" name="Freeform 88"/>
            <p:cNvSpPr/>
            <p:nvPr/>
          </p:nvSpPr>
          <p:spPr bwMode="auto">
            <a:xfrm>
              <a:off x="4352" y="3330"/>
              <a:ext cx="149" cy="143"/>
            </a:xfrm>
            <a:custGeom>
              <a:avLst/>
              <a:gdLst>
                <a:gd name="T0" fmla="*/ 149 w 149"/>
                <a:gd name="T1" fmla="*/ 0 h 143"/>
                <a:gd name="T2" fmla="*/ 0 w 149"/>
                <a:gd name="T3" fmla="*/ 133 h 143"/>
                <a:gd name="T4" fmla="*/ 7 w 149"/>
                <a:gd name="T5" fmla="*/ 143 h 143"/>
                <a:gd name="T6" fmla="*/ 149 w 149"/>
                <a:gd name="T7" fmla="*/ 8 h 143"/>
                <a:gd name="T8" fmla="*/ 149 w 149"/>
                <a:gd name="T9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143">
                  <a:moveTo>
                    <a:pt x="149" y="0"/>
                  </a:moveTo>
                  <a:lnTo>
                    <a:pt x="0" y="133"/>
                  </a:lnTo>
                  <a:lnTo>
                    <a:pt x="7" y="143"/>
                  </a:lnTo>
                  <a:lnTo>
                    <a:pt x="149" y="8"/>
                  </a:lnTo>
                  <a:lnTo>
                    <a:pt x="14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1" name="Freeform 89"/>
            <p:cNvSpPr/>
            <p:nvPr/>
          </p:nvSpPr>
          <p:spPr bwMode="auto">
            <a:xfrm>
              <a:off x="3497" y="3262"/>
              <a:ext cx="542" cy="166"/>
            </a:xfrm>
            <a:custGeom>
              <a:avLst/>
              <a:gdLst>
                <a:gd name="T0" fmla="*/ 0 w 542"/>
                <a:gd name="T1" fmla="*/ 151 h 166"/>
                <a:gd name="T2" fmla="*/ 533 w 542"/>
                <a:gd name="T3" fmla="*/ 0 h 166"/>
                <a:gd name="T4" fmla="*/ 542 w 542"/>
                <a:gd name="T5" fmla="*/ 9 h 166"/>
                <a:gd name="T6" fmla="*/ 0 w 542"/>
                <a:gd name="T7" fmla="*/ 166 h 166"/>
                <a:gd name="T8" fmla="*/ 0 w 542"/>
                <a:gd name="T9" fmla="*/ 151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2" h="166">
                  <a:moveTo>
                    <a:pt x="0" y="151"/>
                  </a:moveTo>
                  <a:lnTo>
                    <a:pt x="533" y="0"/>
                  </a:lnTo>
                  <a:lnTo>
                    <a:pt x="542" y="9"/>
                  </a:lnTo>
                  <a:lnTo>
                    <a:pt x="0" y="166"/>
                  </a:lnTo>
                  <a:lnTo>
                    <a:pt x="0" y="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2" name="Freeform 90"/>
            <p:cNvSpPr/>
            <p:nvPr/>
          </p:nvSpPr>
          <p:spPr bwMode="auto">
            <a:xfrm>
              <a:off x="3509" y="3430"/>
              <a:ext cx="789" cy="61"/>
            </a:xfrm>
            <a:custGeom>
              <a:avLst/>
              <a:gdLst>
                <a:gd name="T0" fmla="*/ 0 w 789"/>
                <a:gd name="T1" fmla="*/ 0 h 61"/>
                <a:gd name="T2" fmla="*/ 789 w 789"/>
                <a:gd name="T3" fmla="*/ 52 h 61"/>
                <a:gd name="T4" fmla="*/ 789 w 789"/>
                <a:gd name="T5" fmla="*/ 61 h 61"/>
                <a:gd name="T6" fmla="*/ 0 w 789"/>
                <a:gd name="T7" fmla="*/ 7 h 61"/>
                <a:gd name="T8" fmla="*/ 0 w 789"/>
                <a:gd name="T9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9" h="61">
                  <a:moveTo>
                    <a:pt x="0" y="0"/>
                  </a:moveTo>
                  <a:lnTo>
                    <a:pt x="789" y="52"/>
                  </a:lnTo>
                  <a:lnTo>
                    <a:pt x="789" y="61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3" name="Freeform 91"/>
            <p:cNvSpPr/>
            <p:nvPr/>
          </p:nvSpPr>
          <p:spPr bwMode="auto">
            <a:xfrm>
              <a:off x="4066" y="3267"/>
              <a:ext cx="234" cy="210"/>
            </a:xfrm>
            <a:custGeom>
              <a:avLst/>
              <a:gdLst>
                <a:gd name="T0" fmla="*/ 0 w 234"/>
                <a:gd name="T1" fmla="*/ 0 h 210"/>
                <a:gd name="T2" fmla="*/ 234 w 234"/>
                <a:gd name="T3" fmla="*/ 210 h 210"/>
                <a:gd name="T4" fmla="*/ 234 w 234"/>
                <a:gd name="T5" fmla="*/ 198 h 210"/>
                <a:gd name="T6" fmla="*/ 11 w 234"/>
                <a:gd name="T7" fmla="*/ 0 h 210"/>
                <a:gd name="T8" fmla="*/ 0 w 234"/>
                <a:gd name="T9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210">
                  <a:moveTo>
                    <a:pt x="0" y="0"/>
                  </a:moveTo>
                  <a:lnTo>
                    <a:pt x="234" y="210"/>
                  </a:lnTo>
                  <a:lnTo>
                    <a:pt x="234" y="198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4" name="Oval 92"/>
            <p:cNvSpPr>
              <a:spLocks noChangeArrowheads="1"/>
            </p:cNvSpPr>
            <p:nvPr/>
          </p:nvSpPr>
          <p:spPr bwMode="auto">
            <a:xfrm>
              <a:off x="2830" y="965"/>
              <a:ext cx="78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5" name="Oval 93"/>
            <p:cNvSpPr>
              <a:spLocks noChangeArrowheads="1"/>
            </p:cNvSpPr>
            <p:nvPr/>
          </p:nvSpPr>
          <p:spPr bwMode="auto">
            <a:xfrm>
              <a:off x="3374" y="1076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6" name="Oval 94"/>
            <p:cNvSpPr>
              <a:spLocks noChangeArrowheads="1"/>
            </p:cNvSpPr>
            <p:nvPr/>
          </p:nvSpPr>
          <p:spPr bwMode="auto">
            <a:xfrm>
              <a:off x="3424" y="719"/>
              <a:ext cx="69" cy="6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7" name="Oval 95"/>
            <p:cNvSpPr>
              <a:spLocks noChangeArrowheads="1"/>
            </p:cNvSpPr>
            <p:nvPr/>
          </p:nvSpPr>
          <p:spPr bwMode="auto">
            <a:xfrm>
              <a:off x="3623" y="593"/>
              <a:ext cx="78" cy="8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8" name="Oval 96"/>
            <p:cNvSpPr>
              <a:spLocks noChangeArrowheads="1"/>
            </p:cNvSpPr>
            <p:nvPr/>
          </p:nvSpPr>
          <p:spPr bwMode="auto">
            <a:xfrm>
              <a:off x="4044" y="984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9" name="Oval 97"/>
            <p:cNvSpPr>
              <a:spLocks noChangeArrowheads="1"/>
            </p:cNvSpPr>
            <p:nvPr/>
          </p:nvSpPr>
          <p:spPr bwMode="auto">
            <a:xfrm>
              <a:off x="4399" y="832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0" name="Oval 98"/>
            <p:cNvSpPr>
              <a:spLocks noChangeArrowheads="1"/>
            </p:cNvSpPr>
            <p:nvPr/>
          </p:nvSpPr>
          <p:spPr bwMode="auto">
            <a:xfrm>
              <a:off x="4700" y="1076"/>
              <a:ext cx="69" cy="6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1" name="Oval 99"/>
            <p:cNvSpPr>
              <a:spLocks noChangeArrowheads="1"/>
            </p:cNvSpPr>
            <p:nvPr/>
          </p:nvSpPr>
          <p:spPr bwMode="auto">
            <a:xfrm>
              <a:off x="4745" y="2263"/>
              <a:ext cx="64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2" name="Oval 100"/>
            <p:cNvSpPr>
              <a:spLocks noChangeArrowheads="1"/>
            </p:cNvSpPr>
            <p:nvPr/>
          </p:nvSpPr>
          <p:spPr bwMode="auto">
            <a:xfrm>
              <a:off x="3800" y="1583"/>
              <a:ext cx="50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3" name="Oval 101"/>
            <p:cNvSpPr>
              <a:spLocks noChangeArrowheads="1"/>
            </p:cNvSpPr>
            <p:nvPr/>
          </p:nvSpPr>
          <p:spPr bwMode="auto">
            <a:xfrm>
              <a:off x="4949" y="2499"/>
              <a:ext cx="92" cy="9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4" name="Oval 102"/>
            <p:cNvSpPr>
              <a:spLocks noChangeArrowheads="1"/>
            </p:cNvSpPr>
            <p:nvPr/>
          </p:nvSpPr>
          <p:spPr bwMode="auto">
            <a:xfrm>
              <a:off x="4272" y="1706"/>
              <a:ext cx="106" cy="10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5" name="Oval 103"/>
            <p:cNvSpPr>
              <a:spLocks noChangeArrowheads="1"/>
            </p:cNvSpPr>
            <p:nvPr/>
          </p:nvSpPr>
          <p:spPr bwMode="auto">
            <a:xfrm>
              <a:off x="4518" y="1550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6" name="Oval 104"/>
            <p:cNvSpPr>
              <a:spLocks noChangeArrowheads="1"/>
            </p:cNvSpPr>
            <p:nvPr/>
          </p:nvSpPr>
          <p:spPr bwMode="auto">
            <a:xfrm>
              <a:off x="5032" y="1124"/>
              <a:ext cx="85" cy="8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7" name="Oval 105"/>
            <p:cNvSpPr>
              <a:spLocks noChangeArrowheads="1"/>
            </p:cNvSpPr>
            <p:nvPr/>
          </p:nvSpPr>
          <p:spPr bwMode="auto">
            <a:xfrm>
              <a:off x="5039" y="1536"/>
              <a:ext cx="92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8" name="Oval 106"/>
            <p:cNvSpPr>
              <a:spLocks noChangeArrowheads="1"/>
            </p:cNvSpPr>
            <p:nvPr/>
          </p:nvSpPr>
          <p:spPr bwMode="auto">
            <a:xfrm>
              <a:off x="5155" y="2440"/>
              <a:ext cx="66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9" name="Oval 107"/>
            <p:cNvSpPr>
              <a:spLocks noChangeArrowheads="1"/>
            </p:cNvSpPr>
            <p:nvPr/>
          </p:nvSpPr>
          <p:spPr bwMode="auto">
            <a:xfrm>
              <a:off x="5342" y="2040"/>
              <a:ext cx="83" cy="8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0" name="Oval 108"/>
            <p:cNvSpPr>
              <a:spLocks noChangeArrowheads="1"/>
            </p:cNvSpPr>
            <p:nvPr/>
          </p:nvSpPr>
          <p:spPr bwMode="auto">
            <a:xfrm>
              <a:off x="4196" y="2078"/>
              <a:ext cx="47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1" name="Oval 109"/>
            <p:cNvSpPr>
              <a:spLocks noChangeArrowheads="1"/>
            </p:cNvSpPr>
            <p:nvPr/>
          </p:nvSpPr>
          <p:spPr bwMode="auto">
            <a:xfrm>
              <a:off x="4293" y="3454"/>
              <a:ext cx="76" cy="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2" name="Oval 110"/>
            <p:cNvSpPr>
              <a:spLocks noChangeArrowheads="1"/>
            </p:cNvSpPr>
            <p:nvPr/>
          </p:nvSpPr>
          <p:spPr bwMode="auto">
            <a:xfrm>
              <a:off x="4482" y="3274"/>
              <a:ext cx="74" cy="7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3" name="Oval 111"/>
            <p:cNvSpPr>
              <a:spLocks noChangeArrowheads="1"/>
            </p:cNvSpPr>
            <p:nvPr/>
          </p:nvSpPr>
          <p:spPr bwMode="auto">
            <a:xfrm>
              <a:off x="4693" y="2971"/>
              <a:ext cx="62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4" name="Oval 112"/>
            <p:cNvSpPr>
              <a:spLocks noChangeArrowheads="1"/>
            </p:cNvSpPr>
            <p:nvPr/>
          </p:nvSpPr>
          <p:spPr bwMode="auto">
            <a:xfrm>
              <a:off x="5039" y="2954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5" name="Oval 113"/>
            <p:cNvSpPr>
              <a:spLocks noChangeArrowheads="1"/>
            </p:cNvSpPr>
            <p:nvPr/>
          </p:nvSpPr>
          <p:spPr bwMode="auto">
            <a:xfrm>
              <a:off x="4025" y="3224"/>
              <a:ext cx="62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6" name="Oval 114"/>
            <p:cNvSpPr>
              <a:spLocks noChangeArrowheads="1"/>
            </p:cNvSpPr>
            <p:nvPr/>
          </p:nvSpPr>
          <p:spPr bwMode="auto">
            <a:xfrm>
              <a:off x="3381" y="1169"/>
              <a:ext cx="59" cy="5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7" name="Oval 115"/>
            <p:cNvSpPr>
              <a:spLocks noChangeArrowheads="1"/>
            </p:cNvSpPr>
            <p:nvPr/>
          </p:nvSpPr>
          <p:spPr bwMode="auto">
            <a:xfrm>
              <a:off x="2574" y="2073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8" name="Oval 116"/>
            <p:cNvSpPr>
              <a:spLocks noChangeArrowheads="1"/>
            </p:cNvSpPr>
            <p:nvPr/>
          </p:nvSpPr>
          <p:spPr bwMode="auto">
            <a:xfrm>
              <a:off x="2410" y="2459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9" name="Oval 117"/>
            <p:cNvSpPr>
              <a:spLocks noChangeArrowheads="1"/>
            </p:cNvSpPr>
            <p:nvPr/>
          </p:nvSpPr>
          <p:spPr bwMode="auto">
            <a:xfrm>
              <a:off x="2867" y="3174"/>
              <a:ext cx="79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0" name="Oval 118"/>
            <p:cNvSpPr>
              <a:spLocks noChangeArrowheads="1"/>
            </p:cNvSpPr>
            <p:nvPr/>
          </p:nvSpPr>
          <p:spPr bwMode="auto">
            <a:xfrm>
              <a:off x="2811" y="2862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1" name="Oval 119"/>
            <p:cNvSpPr>
              <a:spLocks noChangeArrowheads="1"/>
            </p:cNvSpPr>
            <p:nvPr/>
          </p:nvSpPr>
          <p:spPr bwMode="auto">
            <a:xfrm>
              <a:off x="2867" y="2791"/>
              <a:ext cx="95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2" name="Oval 120"/>
            <p:cNvSpPr>
              <a:spLocks noChangeArrowheads="1"/>
            </p:cNvSpPr>
            <p:nvPr/>
          </p:nvSpPr>
          <p:spPr bwMode="auto">
            <a:xfrm>
              <a:off x="2410" y="1635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3" name="Oval 121"/>
            <p:cNvSpPr>
              <a:spLocks noChangeArrowheads="1"/>
            </p:cNvSpPr>
            <p:nvPr/>
          </p:nvSpPr>
          <p:spPr bwMode="auto">
            <a:xfrm>
              <a:off x="3599" y="2270"/>
              <a:ext cx="45" cy="4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4" name="Oval 122"/>
            <p:cNvSpPr>
              <a:spLocks noChangeArrowheads="1"/>
            </p:cNvSpPr>
            <p:nvPr/>
          </p:nvSpPr>
          <p:spPr bwMode="auto">
            <a:xfrm>
              <a:off x="3462" y="2918"/>
              <a:ext cx="59" cy="6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5" name="Oval 123"/>
            <p:cNvSpPr>
              <a:spLocks noChangeArrowheads="1"/>
            </p:cNvSpPr>
            <p:nvPr/>
          </p:nvSpPr>
          <p:spPr bwMode="auto">
            <a:xfrm>
              <a:off x="3594" y="3449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6" name="Oval 124"/>
            <p:cNvSpPr>
              <a:spLocks noChangeArrowheads="1"/>
            </p:cNvSpPr>
            <p:nvPr/>
          </p:nvSpPr>
          <p:spPr bwMode="auto">
            <a:xfrm>
              <a:off x="3445" y="3399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7" name="Oval 125"/>
            <p:cNvSpPr>
              <a:spLocks noChangeArrowheads="1"/>
            </p:cNvSpPr>
            <p:nvPr/>
          </p:nvSpPr>
          <p:spPr bwMode="auto">
            <a:xfrm>
              <a:off x="2792" y="1270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8" name="Oval 126"/>
            <p:cNvSpPr>
              <a:spLocks noChangeArrowheads="1"/>
            </p:cNvSpPr>
            <p:nvPr/>
          </p:nvSpPr>
          <p:spPr bwMode="auto">
            <a:xfrm>
              <a:off x="2564" y="1756"/>
              <a:ext cx="95" cy="9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9" name="Oval 127"/>
            <p:cNvSpPr>
              <a:spLocks noChangeArrowheads="1"/>
            </p:cNvSpPr>
            <p:nvPr/>
          </p:nvSpPr>
          <p:spPr bwMode="auto">
            <a:xfrm>
              <a:off x="3107" y="1756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0" name="Oval 128"/>
            <p:cNvSpPr>
              <a:spLocks noChangeArrowheads="1"/>
            </p:cNvSpPr>
            <p:nvPr/>
          </p:nvSpPr>
          <p:spPr bwMode="auto">
            <a:xfrm>
              <a:off x="3263" y="2030"/>
              <a:ext cx="99" cy="1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1" name="Oval 129"/>
            <p:cNvSpPr>
              <a:spLocks noChangeArrowheads="1"/>
            </p:cNvSpPr>
            <p:nvPr/>
          </p:nvSpPr>
          <p:spPr bwMode="auto">
            <a:xfrm>
              <a:off x="3021" y="2412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2" name="Oval 130"/>
            <p:cNvSpPr>
              <a:spLocks noChangeArrowheads="1"/>
            </p:cNvSpPr>
            <p:nvPr/>
          </p:nvSpPr>
          <p:spPr bwMode="auto">
            <a:xfrm>
              <a:off x="3919" y="2828"/>
              <a:ext cx="102" cy="10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3" name="Oval 131"/>
            <p:cNvSpPr>
              <a:spLocks noChangeArrowheads="1"/>
            </p:cNvSpPr>
            <p:nvPr/>
          </p:nvSpPr>
          <p:spPr bwMode="auto">
            <a:xfrm>
              <a:off x="4163" y="2705"/>
              <a:ext cx="45" cy="4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4" name="Oval 132"/>
            <p:cNvSpPr>
              <a:spLocks noChangeArrowheads="1"/>
            </p:cNvSpPr>
            <p:nvPr/>
          </p:nvSpPr>
          <p:spPr bwMode="auto">
            <a:xfrm>
              <a:off x="4281" y="638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5" name="Freeform 133"/>
            <p:cNvSpPr/>
            <p:nvPr/>
          </p:nvSpPr>
          <p:spPr bwMode="auto">
            <a:xfrm>
              <a:off x="2893" y="641"/>
              <a:ext cx="744" cy="357"/>
            </a:xfrm>
            <a:custGeom>
              <a:avLst/>
              <a:gdLst>
                <a:gd name="T0" fmla="*/ 0 w 744"/>
                <a:gd name="T1" fmla="*/ 343 h 357"/>
                <a:gd name="T2" fmla="*/ 734 w 744"/>
                <a:gd name="T3" fmla="*/ 0 h 357"/>
                <a:gd name="T4" fmla="*/ 744 w 744"/>
                <a:gd name="T5" fmla="*/ 11 h 357"/>
                <a:gd name="T6" fmla="*/ 8 w 744"/>
                <a:gd name="T7" fmla="*/ 357 h 357"/>
                <a:gd name="T8" fmla="*/ 0 w 744"/>
                <a:gd name="T9" fmla="*/ 343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4" h="357">
                  <a:moveTo>
                    <a:pt x="0" y="343"/>
                  </a:moveTo>
                  <a:lnTo>
                    <a:pt x="734" y="0"/>
                  </a:lnTo>
                  <a:lnTo>
                    <a:pt x="744" y="11"/>
                  </a:lnTo>
                  <a:lnTo>
                    <a:pt x="8" y="357"/>
                  </a:lnTo>
                  <a:lnTo>
                    <a:pt x="0" y="3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6" name="Freeform 134"/>
            <p:cNvSpPr/>
            <p:nvPr/>
          </p:nvSpPr>
          <p:spPr bwMode="auto">
            <a:xfrm>
              <a:off x="3694" y="633"/>
              <a:ext cx="592" cy="50"/>
            </a:xfrm>
            <a:custGeom>
              <a:avLst/>
              <a:gdLst>
                <a:gd name="T0" fmla="*/ 0 w 592"/>
                <a:gd name="T1" fmla="*/ 0 h 50"/>
                <a:gd name="T2" fmla="*/ 592 w 592"/>
                <a:gd name="T3" fmla="*/ 41 h 50"/>
                <a:gd name="T4" fmla="*/ 592 w 592"/>
                <a:gd name="T5" fmla="*/ 50 h 50"/>
                <a:gd name="T6" fmla="*/ 0 w 592"/>
                <a:gd name="T7" fmla="*/ 12 h 50"/>
                <a:gd name="T8" fmla="*/ 0 w 592"/>
                <a:gd name="T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50">
                  <a:moveTo>
                    <a:pt x="0" y="0"/>
                  </a:moveTo>
                  <a:lnTo>
                    <a:pt x="592" y="41"/>
                  </a:lnTo>
                  <a:lnTo>
                    <a:pt x="592" y="50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7" name="Freeform 135"/>
            <p:cNvSpPr/>
            <p:nvPr/>
          </p:nvSpPr>
          <p:spPr bwMode="auto">
            <a:xfrm>
              <a:off x="3694" y="641"/>
              <a:ext cx="713" cy="234"/>
            </a:xfrm>
            <a:custGeom>
              <a:avLst/>
              <a:gdLst>
                <a:gd name="T0" fmla="*/ 0 w 713"/>
                <a:gd name="T1" fmla="*/ 7 h 234"/>
                <a:gd name="T2" fmla="*/ 713 w 713"/>
                <a:gd name="T3" fmla="*/ 234 h 234"/>
                <a:gd name="T4" fmla="*/ 713 w 713"/>
                <a:gd name="T5" fmla="*/ 222 h 234"/>
                <a:gd name="T6" fmla="*/ 0 w 713"/>
                <a:gd name="T7" fmla="*/ 0 h 234"/>
                <a:gd name="T8" fmla="*/ 0 w 713"/>
                <a:gd name="T9" fmla="*/ 7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3" h="234">
                  <a:moveTo>
                    <a:pt x="0" y="7"/>
                  </a:moveTo>
                  <a:lnTo>
                    <a:pt x="713" y="234"/>
                  </a:lnTo>
                  <a:lnTo>
                    <a:pt x="713" y="222"/>
                  </a:lnTo>
                  <a:lnTo>
                    <a:pt x="0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8" name="Freeform 136"/>
            <p:cNvSpPr/>
            <p:nvPr/>
          </p:nvSpPr>
          <p:spPr bwMode="auto">
            <a:xfrm>
              <a:off x="4338" y="697"/>
              <a:ext cx="705" cy="464"/>
            </a:xfrm>
            <a:custGeom>
              <a:avLst/>
              <a:gdLst>
                <a:gd name="T0" fmla="*/ 0 w 705"/>
                <a:gd name="T1" fmla="*/ 15 h 464"/>
                <a:gd name="T2" fmla="*/ 701 w 705"/>
                <a:gd name="T3" fmla="*/ 464 h 464"/>
                <a:gd name="T4" fmla="*/ 705 w 705"/>
                <a:gd name="T5" fmla="*/ 457 h 464"/>
                <a:gd name="T6" fmla="*/ 7 w 705"/>
                <a:gd name="T7" fmla="*/ 0 h 464"/>
                <a:gd name="T8" fmla="*/ 0 w 705"/>
                <a:gd name="T9" fmla="*/ 15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5" h="464">
                  <a:moveTo>
                    <a:pt x="0" y="15"/>
                  </a:moveTo>
                  <a:lnTo>
                    <a:pt x="701" y="464"/>
                  </a:lnTo>
                  <a:lnTo>
                    <a:pt x="705" y="457"/>
                  </a:lnTo>
                  <a:lnTo>
                    <a:pt x="7" y="0"/>
                  </a:lnTo>
                  <a:lnTo>
                    <a:pt x="0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9" name="Freeform 137"/>
            <p:cNvSpPr/>
            <p:nvPr/>
          </p:nvSpPr>
          <p:spPr bwMode="auto">
            <a:xfrm>
              <a:off x="5086" y="2111"/>
              <a:ext cx="301" cy="850"/>
            </a:xfrm>
            <a:custGeom>
              <a:avLst/>
              <a:gdLst>
                <a:gd name="T0" fmla="*/ 301 w 301"/>
                <a:gd name="T1" fmla="*/ 0 h 850"/>
                <a:gd name="T2" fmla="*/ 12 w 301"/>
                <a:gd name="T3" fmla="*/ 850 h 850"/>
                <a:gd name="T4" fmla="*/ 0 w 301"/>
                <a:gd name="T5" fmla="*/ 850 h 850"/>
                <a:gd name="T6" fmla="*/ 289 w 301"/>
                <a:gd name="T7" fmla="*/ 0 h 850"/>
                <a:gd name="T8" fmla="*/ 301 w 301"/>
                <a:gd name="T9" fmla="*/ 0 h 8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1" h="850">
                  <a:moveTo>
                    <a:pt x="301" y="0"/>
                  </a:moveTo>
                  <a:lnTo>
                    <a:pt x="12" y="850"/>
                  </a:lnTo>
                  <a:lnTo>
                    <a:pt x="0" y="850"/>
                  </a:lnTo>
                  <a:lnTo>
                    <a:pt x="289" y="0"/>
                  </a:lnTo>
                  <a:lnTo>
                    <a:pt x="30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0" name="Freeform 138"/>
            <p:cNvSpPr/>
            <p:nvPr/>
          </p:nvSpPr>
          <p:spPr bwMode="auto">
            <a:xfrm>
              <a:off x="4359" y="3018"/>
              <a:ext cx="703" cy="469"/>
            </a:xfrm>
            <a:custGeom>
              <a:avLst/>
              <a:gdLst>
                <a:gd name="T0" fmla="*/ 0 w 703"/>
                <a:gd name="T1" fmla="*/ 469 h 469"/>
                <a:gd name="T2" fmla="*/ 703 w 703"/>
                <a:gd name="T3" fmla="*/ 5 h 469"/>
                <a:gd name="T4" fmla="*/ 692 w 703"/>
                <a:gd name="T5" fmla="*/ 0 h 469"/>
                <a:gd name="T6" fmla="*/ 0 w 703"/>
                <a:gd name="T7" fmla="*/ 459 h 469"/>
                <a:gd name="T8" fmla="*/ 0 w 703"/>
                <a:gd name="T9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3" h="469">
                  <a:moveTo>
                    <a:pt x="0" y="469"/>
                  </a:moveTo>
                  <a:lnTo>
                    <a:pt x="703" y="5"/>
                  </a:lnTo>
                  <a:lnTo>
                    <a:pt x="692" y="0"/>
                  </a:lnTo>
                  <a:lnTo>
                    <a:pt x="0" y="459"/>
                  </a:lnTo>
                  <a:lnTo>
                    <a:pt x="0" y="4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1" name="Freeform 139"/>
            <p:cNvSpPr/>
            <p:nvPr/>
          </p:nvSpPr>
          <p:spPr bwMode="auto">
            <a:xfrm>
              <a:off x="2929" y="3229"/>
              <a:ext cx="521" cy="213"/>
            </a:xfrm>
            <a:custGeom>
              <a:avLst/>
              <a:gdLst>
                <a:gd name="T0" fmla="*/ 0 w 521"/>
                <a:gd name="T1" fmla="*/ 11 h 213"/>
                <a:gd name="T2" fmla="*/ 521 w 521"/>
                <a:gd name="T3" fmla="*/ 213 h 213"/>
                <a:gd name="T4" fmla="*/ 521 w 521"/>
                <a:gd name="T5" fmla="*/ 196 h 213"/>
                <a:gd name="T6" fmla="*/ 7 w 521"/>
                <a:gd name="T7" fmla="*/ 0 h 213"/>
                <a:gd name="T8" fmla="*/ 0 w 521"/>
                <a:gd name="T9" fmla="*/ 11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213">
                  <a:moveTo>
                    <a:pt x="0" y="11"/>
                  </a:moveTo>
                  <a:lnTo>
                    <a:pt x="521" y="213"/>
                  </a:lnTo>
                  <a:lnTo>
                    <a:pt x="521" y="196"/>
                  </a:lnTo>
                  <a:lnTo>
                    <a:pt x="7" y="0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2" name="Freeform 140"/>
            <p:cNvSpPr/>
            <p:nvPr/>
          </p:nvSpPr>
          <p:spPr bwMode="auto">
            <a:xfrm>
              <a:off x="2460" y="2537"/>
              <a:ext cx="431" cy="658"/>
            </a:xfrm>
            <a:custGeom>
              <a:avLst/>
              <a:gdLst>
                <a:gd name="T0" fmla="*/ 0 w 431"/>
                <a:gd name="T1" fmla="*/ 0 h 658"/>
                <a:gd name="T2" fmla="*/ 419 w 431"/>
                <a:gd name="T3" fmla="*/ 658 h 658"/>
                <a:gd name="T4" fmla="*/ 431 w 431"/>
                <a:gd name="T5" fmla="*/ 651 h 658"/>
                <a:gd name="T6" fmla="*/ 12 w 431"/>
                <a:gd name="T7" fmla="*/ 0 h 658"/>
                <a:gd name="T8" fmla="*/ 0 w 431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1" h="658">
                  <a:moveTo>
                    <a:pt x="0" y="0"/>
                  </a:moveTo>
                  <a:lnTo>
                    <a:pt x="419" y="658"/>
                  </a:lnTo>
                  <a:lnTo>
                    <a:pt x="431" y="651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3" name="Rectangle 141"/>
            <p:cNvSpPr>
              <a:spLocks noChangeArrowheads="1"/>
            </p:cNvSpPr>
            <p:nvPr/>
          </p:nvSpPr>
          <p:spPr bwMode="auto">
            <a:xfrm>
              <a:off x="2446" y="1716"/>
              <a:ext cx="9" cy="76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4" name="Freeform 142"/>
            <p:cNvSpPr/>
            <p:nvPr/>
          </p:nvSpPr>
          <p:spPr bwMode="auto">
            <a:xfrm>
              <a:off x="2467" y="1026"/>
              <a:ext cx="393" cy="635"/>
            </a:xfrm>
            <a:custGeom>
              <a:avLst/>
              <a:gdLst>
                <a:gd name="T0" fmla="*/ 0 w 393"/>
                <a:gd name="T1" fmla="*/ 623 h 635"/>
                <a:gd name="T2" fmla="*/ 381 w 393"/>
                <a:gd name="T3" fmla="*/ 0 h 635"/>
                <a:gd name="T4" fmla="*/ 393 w 393"/>
                <a:gd name="T5" fmla="*/ 0 h 635"/>
                <a:gd name="T6" fmla="*/ 12 w 393"/>
                <a:gd name="T7" fmla="*/ 635 h 635"/>
                <a:gd name="T8" fmla="*/ 0 w 393"/>
                <a:gd name="T9" fmla="*/ 623 h 6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3" h="635">
                  <a:moveTo>
                    <a:pt x="0" y="623"/>
                  </a:moveTo>
                  <a:lnTo>
                    <a:pt x="381" y="0"/>
                  </a:lnTo>
                  <a:lnTo>
                    <a:pt x="393" y="0"/>
                  </a:lnTo>
                  <a:lnTo>
                    <a:pt x="12" y="635"/>
                  </a:lnTo>
                  <a:lnTo>
                    <a:pt x="0" y="6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5" name="Freeform 143"/>
            <p:cNvSpPr/>
            <p:nvPr/>
          </p:nvSpPr>
          <p:spPr bwMode="auto">
            <a:xfrm>
              <a:off x="2616" y="1034"/>
              <a:ext cx="247" cy="741"/>
            </a:xfrm>
            <a:custGeom>
              <a:avLst/>
              <a:gdLst>
                <a:gd name="T0" fmla="*/ 235 w 247"/>
                <a:gd name="T1" fmla="*/ 0 h 741"/>
                <a:gd name="T2" fmla="*/ 0 w 247"/>
                <a:gd name="T3" fmla="*/ 734 h 741"/>
                <a:gd name="T4" fmla="*/ 17 w 247"/>
                <a:gd name="T5" fmla="*/ 741 h 741"/>
                <a:gd name="T6" fmla="*/ 247 w 247"/>
                <a:gd name="T7" fmla="*/ 0 h 741"/>
                <a:gd name="T8" fmla="*/ 235 w 247"/>
                <a:gd name="T9" fmla="*/ 0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741">
                  <a:moveTo>
                    <a:pt x="235" y="0"/>
                  </a:moveTo>
                  <a:lnTo>
                    <a:pt x="0" y="734"/>
                  </a:lnTo>
                  <a:lnTo>
                    <a:pt x="17" y="741"/>
                  </a:lnTo>
                  <a:lnTo>
                    <a:pt x="247" y="0"/>
                  </a:lnTo>
                  <a:lnTo>
                    <a:pt x="2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6" name="Freeform 144"/>
            <p:cNvSpPr/>
            <p:nvPr/>
          </p:nvSpPr>
          <p:spPr bwMode="auto">
            <a:xfrm>
              <a:off x="3429" y="659"/>
              <a:ext cx="222" cy="431"/>
            </a:xfrm>
            <a:custGeom>
              <a:avLst/>
              <a:gdLst>
                <a:gd name="T0" fmla="*/ 208 w 222"/>
                <a:gd name="T1" fmla="*/ 0 h 431"/>
                <a:gd name="T2" fmla="*/ 0 w 222"/>
                <a:gd name="T3" fmla="*/ 424 h 431"/>
                <a:gd name="T4" fmla="*/ 9 w 222"/>
                <a:gd name="T5" fmla="*/ 431 h 431"/>
                <a:gd name="T6" fmla="*/ 222 w 222"/>
                <a:gd name="T7" fmla="*/ 0 h 431"/>
                <a:gd name="T8" fmla="*/ 208 w 222"/>
                <a:gd name="T9" fmla="*/ 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2" h="431">
                  <a:moveTo>
                    <a:pt x="208" y="0"/>
                  </a:moveTo>
                  <a:lnTo>
                    <a:pt x="0" y="424"/>
                  </a:lnTo>
                  <a:lnTo>
                    <a:pt x="9" y="431"/>
                  </a:lnTo>
                  <a:lnTo>
                    <a:pt x="222" y="0"/>
                  </a:lnTo>
                  <a:lnTo>
                    <a:pt x="20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7" name="Freeform 145"/>
            <p:cNvSpPr/>
            <p:nvPr/>
          </p:nvSpPr>
          <p:spPr bwMode="auto">
            <a:xfrm>
              <a:off x="3455" y="882"/>
              <a:ext cx="961" cy="239"/>
            </a:xfrm>
            <a:custGeom>
              <a:avLst/>
              <a:gdLst>
                <a:gd name="T0" fmla="*/ 0 w 961"/>
                <a:gd name="T1" fmla="*/ 225 h 239"/>
                <a:gd name="T2" fmla="*/ 961 w 961"/>
                <a:gd name="T3" fmla="*/ 0 h 239"/>
                <a:gd name="T4" fmla="*/ 961 w 961"/>
                <a:gd name="T5" fmla="*/ 12 h 239"/>
                <a:gd name="T6" fmla="*/ 0 w 961"/>
                <a:gd name="T7" fmla="*/ 239 h 239"/>
                <a:gd name="T8" fmla="*/ 0 w 961"/>
                <a:gd name="T9" fmla="*/ 225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1" h="239">
                  <a:moveTo>
                    <a:pt x="0" y="225"/>
                  </a:moveTo>
                  <a:lnTo>
                    <a:pt x="961" y="0"/>
                  </a:lnTo>
                  <a:lnTo>
                    <a:pt x="961" y="12"/>
                  </a:lnTo>
                  <a:lnTo>
                    <a:pt x="0" y="239"/>
                  </a:lnTo>
                  <a:lnTo>
                    <a:pt x="0" y="2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8" name="Freeform 146"/>
            <p:cNvSpPr/>
            <p:nvPr/>
          </p:nvSpPr>
          <p:spPr bwMode="auto">
            <a:xfrm>
              <a:off x="3445" y="1131"/>
              <a:ext cx="838" cy="608"/>
            </a:xfrm>
            <a:custGeom>
              <a:avLst/>
              <a:gdLst>
                <a:gd name="T0" fmla="*/ 0 w 838"/>
                <a:gd name="T1" fmla="*/ 0 h 608"/>
                <a:gd name="T2" fmla="*/ 838 w 838"/>
                <a:gd name="T3" fmla="*/ 594 h 608"/>
                <a:gd name="T4" fmla="*/ 829 w 838"/>
                <a:gd name="T5" fmla="*/ 608 h 608"/>
                <a:gd name="T6" fmla="*/ 0 w 838"/>
                <a:gd name="T7" fmla="*/ 16 h 608"/>
                <a:gd name="T8" fmla="*/ 0 w 838"/>
                <a:gd name="T9" fmla="*/ 0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8" h="608">
                  <a:moveTo>
                    <a:pt x="0" y="0"/>
                  </a:moveTo>
                  <a:lnTo>
                    <a:pt x="838" y="594"/>
                  </a:lnTo>
                  <a:lnTo>
                    <a:pt x="829" y="608"/>
                  </a:lnTo>
                  <a:lnTo>
                    <a:pt x="0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9" name="Freeform 147"/>
            <p:cNvSpPr/>
            <p:nvPr/>
          </p:nvSpPr>
          <p:spPr bwMode="auto">
            <a:xfrm>
              <a:off x="2455" y="1839"/>
              <a:ext cx="159" cy="637"/>
            </a:xfrm>
            <a:custGeom>
              <a:avLst/>
              <a:gdLst>
                <a:gd name="T0" fmla="*/ 147 w 159"/>
                <a:gd name="T1" fmla="*/ 0 h 637"/>
                <a:gd name="T2" fmla="*/ 0 w 159"/>
                <a:gd name="T3" fmla="*/ 637 h 637"/>
                <a:gd name="T4" fmla="*/ 17 w 159"/>
                <a:gd name="T5" fmla="*/ 637 h 637"/>
                <a:gd name="T6" fmla="*/ 159 w 159"/>
                <a:gd name="T7" fmla="*/ 0 h 637"/>
                <a:gd name="T8" fmla="*/ 147 w 159"/>
                <a:gd name="T9" fmla="*/ 0 h 6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637">
                  <a:moveTo>
                    <a:pt x="147" y="0"/>
                  </a:moveTo>
                  <a:lnTo>
                    <a:pt x="0" y="637"/>
                  </a:lnTo>
                  <a:lnTo>
                    <a:pt x="17" y="637"/>
                  </a:lnTo>
                  <a:lnTo>
                    <a:pt x="159" y="0"/>
                  </a:lnTo>
                  <a:lnTo>
                    <a:pt x="14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0" name="Freeform 148"/>
            <p:cNvSpPr/>
            <p:nvPr/>
          </p:nvSpPr>
          <p:spPr bwMode="auto">
            <a:xfrm>
              <a:off x="4326" y="700"/>
              <a:ext cx="107" cy="147"/>
            </a:xfrm>
            <a:custGeom>
              <a:avLst/>
              <a:gdLst>
                <a:gd name="T0" fmla="*/ 0 w 107"/>
                <a:gd name="T1" fmla="*/ 12 h 147"/>
                <a:gd name="T2" fmla="*/ 90 w 107"/>
                <a:gd name="T3" fmla="*/ 147 h 147"/>
                <a:gd name="T4" fmla="*/ 107 w 107"/>
                <a:gd name="T5" fmla="*/ 147 h 147"/>
                <a:gd name="T6" fmla="*/ 12 w 107"/>
                <a:gd name="T7" fmla="*/ 0 h 147"/>
                <a:gd name="T8" fmla="*/ 0 w 107"/>
                <a:gd name="T9" fmla="*/ 12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" h="147">
                  <a:moveTo>
                    <a:pt x="0" y="12"/>
                  </a:moveTo>
                  <a:lnTo>
                    <a:pt x="90" y="147"/>
                  </a:lnTo>
                  <a:lnTo>
                    <a:pt x="107" y="147"/>
                  </a:lnTo>
                  <a:lnTo>
                    <a:pt x="12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1" name="Freeform 149"/>
            <p:cNvSpPr/>
            <p:nvPr/>
          </p:nvSpPr>
          <p:spPr bwMode="auto">
            <a:xfrm>
              <a:off x="4475" y="882"/>
              <a:ext cx="564" cy="279"/>
            </a:xfrm>
            <a:custGeom>
              <a:avLst/>
              <a:gdLst>
                <a:gd name="T0" fmla="*/ 0 w 564"/>
                <a:gd name="T1" fmla="*/ 17 h 279"/>
                <a:gd name="T2" fmla="*/ 564 w 564"/>
                <a:gd name="T3" fmla="*/ 279 h 279"/>
                <a:gd name="T4" fmla="*/ 564 w 564"/>
                <a:gd name="T5" fmla="*/ 268 h 279"/>
                <a:gd name="T6" fmla="*/ 0 w 564"/>
                <a:gd name="T7" fmla="*/ 0 h 279"/>
                <a:gd name="T8" fmla="*/ 0 w 564"/>
                <a:gd name="T9" fmla="*/ 17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4" h="279">
                  <a:moveTo>
                    <a:pt x="0" y="17"/>
                  </a:moveTo>
                  <a:lnTo>
                    <a:pt x="564" y="279"/>
                  </a:lnTo>
                  <a:lnTo>
                    <a:pt x="564" y="268"/>
                  </a:lnTo>
                  <a:lnTo>
                    <a:pt x="0" y="0"/>
                  </a:lnTo>
                  <a:lnTo>
                    <a:pt x="0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2" name="Freeform 150"/>
            <p:cNvSpPr/>
            <p:nvPr/>
          </p:nvSpPr>
          <p:spPr bwMode="auto">
            <a:xfrm>
              <a:off x="4461" y="899"/>
              <a:ext cx="592" cy="658"/>
            </a:xfrm>
            <a:custGeom>
              <a:avLst/>
              <a:gdLst>
                <a:gd name="T0" fmla="*/ 0 w 592"/>
                <a:gd name="T1" fmla="*/ 7 h 658"/>
                <a:gd name="T2" fmla="*/ 582 w 592"/>
                <a:gd name="T3" fmla="*/ 658 h 658"/>
                <a:gd name="T4" fmla="*/ 592 w 592"/>
                <a:gd name="T5" fmla="*/ 648 h 658"/>
                <a:gd name="T6" fmla="*/ 14 w 592"/>
                <a:gd name="T7" fmla="*/ 0 h 658"/>
                <a:gd name="T8" fmla="*/ 0 w 592"/>
                <a:gd name="T9" fmla="*/ 7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658">
                  <a:moveTo>
                    <a:pt x="0" y="7"/>
                  </a:moveTo>
                  <a:lnTo>
                    <a:pt x="582" y="658"/>
                  </a:lnTo>
                  <a:lnTo>
                    <a:pt x="592" y="648"/>
                  </a:lnTo>
                  <a:lnTo>
                    <a:pt x="14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3" name="Freeform 151"/>
            <p:cNvSpPr/>
            <p:nvPr/>
          </p:nvSpPr>
          <p:spPr bwMode="auto">
            <a:xfrm>
              <a:off x="4324" y="913"/>
              <a:ext cx="123" cy="795"/>
            </a:xfrm>
            <a:custGeom>
              <a:avLst/>
              <a:gdLst>
                <a:gd name="T0" fmla="*/ 111 w 123"/>
                <a:gd name="T1" fmla="*/ 0 h 795"/>
                <a:gd name="T2" fmla="*/ 0 w 123"/>
                <a:gd name="T3" fmla="*/ 795 h 795"/>
                <a:gd name="T4" fmla="*/ 16 w 123"/>
                <a:gd name="T5" fmla="*/ 795 h 795"/>
                <a:gd name="T6" fmla="*/ 123 w 123"/>
                <a:gd name="T7" fmla="*/ 0 h 795"/>
                <a:gd name="T8" fmla="*/ 111 w 123"/>
                <a:gd name="T9" fmla="*/ 0 h 7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795">
                  <a:moveTo>
                    <a:pt x="111" y="0"/>
                  </a:moveTo>
                  <a:lnTo>
                    <a:pt x="0" y="795"/>
                  </a:lnTo>
                  <a:lnTo>
                    <a:pt x="16" y="795"/>
                  </a:lnTo>
                  <a:lnTo>
                    <a:pt x="123" y="0"/>
                  </a:lnTo>
                  <a:lnTo>
                    <a:pt x="11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4" name="Freeform 152"/>
            <p:cNvSpPr/>
            <p:nvPr/>
          </p:nvSpPr>
          <p:spPr bwMode="auto">
            <a:xfrm>
              <a:off x="4345" y="1796"/>
              <a:ext cx="424" cy="485"/>
            </a:xfrm>
            <a:custGeom>
              <a:avLst/>
              <a:gdLst>
                <a:gd name="T0" fmla="*/ 0 w 424"/>
                <a:gd name="T1" fmla="*/ 5 h 485"/>
                <a:gd name="T2" fmla="*/ 410 w 424"/>
                <a:gd name="T3" fmla="*/ 485 h 485"/>
                <a:gd name="T4" fmla="*/ 424 w 424"/>
                <a:gd name="T5" fmla="*/ 478 h 485"/>
                <a:gd name="T6" fmla="*/ 14 w 424"/>
                <a:gd name="T7" fmla="*/ 0 h 485"/>
                <a:gd name="T8" fmla="*/ 0 w 424"/>
                <a:gd name="T9" fmla="*/ 5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4" h="485">
                  <a:moveTo>
                    <a:pt x="0" y="5"/>
                  </a:moveTo>
                  <a:lnTo>
                    <a:pt x="410" y="485"/>
                  </a:lnTo>
                  <a:lnTo>
                    <a:pt x="424" y="478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5" name="Freeform 153"/>
            <p:cNvSpPr/>
            <p:nvPr/>
          </p:nvSpPr>
          <p:spPr bwMode="auto">
            <a:xfrm>
              <a:off x="2477" y="2518"/>
              <a:ext cx="414" cy="308"/>
            </a:xfrm>
            <a:custGeom>
              <a:avLst/>
              <a:gdLst>
                <a:gd name="T0" fmla="*/ 0 w 414"/>
                <a:gd name="T1" fmla="*/ 7 h 308"/>
                <a:gd name="T2" fmla="*/ 402 w 414"/>
                <a:gd name="T3" fmla="*/ 308 h 308"/>
                <a:gd name="T4" fmla="*/ 414 w 414"/>
                <a:gd name="T5" fmla="*/ 299 h 308"/>
                <a:gd name="T6" fmla="*/ 9 w 414"/>
                <a:gd name="T7" fmla="*/ 0 h 308"/>
                <a:gd name="T8" fmla="*/ 0 w 414"/>
                <a:gd name="T9" fmla="*/ 7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4" h="308">
                  <a:moveTo>
                    <a:pt x="0" y="7"/>
                  </a:moveTo>
                  <a:lnTo>
                    <a:pt x="402" y="308"/>
                  </a:lnTo>
                  <a:lnTo>
                    <a:pt x="414" y="299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6" name="Freeform 154"/>
            <p:cNvSpPr/>
            <p:nvPr/>
          </p:nvSpPr>
          <p:spPr bwMode="auto">
            <a:xfrm>
              <a:off x="4994" y="1621"/>
              <a:ext cx="80" cy="885"/>
            </a:xfrm>
            <a:custGeom>
              <a:avLst/>
              <a:gdLst>
                <a:gd name="T0" fmla="*/ 73 w 80"/>
                <a:gd name="T1" fmla="*/ 0 h 885"/>
                <a:gd name="T2" fmla="*/ 0 w 80"/>
                <a:gd name="T3" fmla="*/ 885 h 885"/>
                <a:gd name="T4" fmla="*/ 9 w 80"/>
                <a:gd name="T5" fmla="*/ 885 h 885"/>
                <a:gd name="T6" fmla="*/ 80 w 80"/>
                <a:gd name="T7" fmla="*/ 0 h 885"/>
                <a:gd name="T8" fmla="*/ 73 w 80"/>
                <a:gd name="T9" fmla="*/ 0 h 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885">
                  <a:moveTo>
                    <a:pt x="73" y="0"/>
                  </a:moveTo>
                  <a:lnTo>
                    <a:pt x="0" y="885"/>
                  </a:lnTo>
                  <a:lnTo>
                    <a:pt x="9" y="885"/>
                  </a:lnTo>
                  <a:lnTo>
                    <a:pt x="80" y="0"/>
                  </a:lnTo>
                  <a:lnTo>
                    <a:pt x="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7" name="Freeform 155"/>
            <p:cNvSpPr/>
            <p:nvPr/>
          </p:nvSpPr>
          <p:spPr bwMode="auto">
            <a:xfrm>
              <a:off x="5022" y="2104"/>
              <a:ext cx="355" cy="412"/>
            </a:xfrm>
            <a:custGeom>
              <a:avLst/>
              <a:gdLst>
                <a:gd name="T0" fmla="*/ 0 w 355"/>
                <a:gd name="T1" fmla="*/ 405 h 412"/>
                <a:gd name="T2" fmla="*/ 344 w 355"/>
                <a:gd name="T3" fmla="*/ 0 h 412"/>
                <a:gd name="T4" fmla="*/ 355 w 355"/>
                <a:gd name="T5" fmla="*/ 7 h 412"/>
                <a:gd name="T6" fmla="*/ 10 w 355"/>
                <a:gd name="T7" fmla="*/ 412 h 412"/>
                <a:gd name="T8" fmla="*/ 0 w 355"/>
                <a:gd name="T9" fmla="*/ 405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5" h="412">
                  <a:moveTo>
                    <a:pt x="0" y="405"/>
                  </a:moveTo>
                  <a:lnTo>
                    <a:pt x="344" y="0"/>
                  </a:lnTo>
                  <a:lnTo>
                    <a:pt x="355" y="7"/>
                  </a:lnTo>
                  <a:lnTo>
                    <a:pt x="10" y="412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8" name="Freeform 156"/>
            <p:cNvSpPr/>
            <p:nvPr/>
          </p:nvSpPr>
          <p:spPr bwMode="auto">
            <a:xfrm>
              <a:off x="4788" y="2310"/>
              <a:ext cx="184" cy="213"/>
            </a:xfrm>
            <a:custGeom>
              <a:avLst/>
              <a:gdLst>
                <a:gd name="T0" fmla="*/ 0 w 184"/>
                <a:gd name="T1" fmla="*/ 7 h 213"/>
                <a:gd name="T2" fmla="*/ 177 w 184"/>
                <a:gd name="T3" fmla="*/ 213 h 213"/>
                <a:gd name="T4" fmla="*/ 184 w 184"/>
                <a:gd name="T5" fmla="*/ 201 h 213"/>
                <a:gd name="T6" fmla="*/ 12 w 184"/>
                <a:gd name="T7" fmla="*/ 0 h 213"/>
                <a:gd name="T8" fmla="*/ 0 w 184"/>
                <a:gd name="T9" fmla="*/ 7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4" h="213">
                  <a:moveTo>
                    <a:pt x="0" y="7"/>
                  </a:moveTo>
                  <a:lnTo>
                    <a:pt x="177" y="213"/>
                  </a:lnTo>
                  <a:lnTo>
                    <a:pt x="184" y="201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9" name="Freeform 157"/>
            <p:cNvSpPr/>
            <p:nvPr/>
          </p:nvSpPr>
          <p:spPr bwMode="auto">
            <a:xfrm>
              <a:off x="4729" y="2575"/>
              <a:ext cx="253" cy="414"/>
            </a:xfrm>
            <a:custGeom>
              <a:avLst/>
              <a:gdLst>
                <a:gd name="T0" fmla="*/ 246 w 253"/>
                <a:gd name="T1" fmla="*/ 0 h 414"/>
                <a:gd name="T2" fmla="*/ 0 w 253"/>
                <a:gd name="T3" fmla="*/ 398 h 414"/>
                <a:gd name="T4" fmla="*/ 0 w 253"/>
                <a:gd name="T5" fmla="*/ 414 h 414"/>
                <a:gd name="T6" fmla="*/ 253 w 253"/>
                <a:gd name="T7" fmla="*/ 10 h 414"/>
                <a:gd name="T8" fmla="*/ 246 w 253"/>
                <a:gd name="T9" fmla="*/ 0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3" h="414">
                  <a:moveTo>
                    <a:pt x="246" y="0"/>
                  </a:moveTo>
                  <a:lnTo>
                    <a:pt x="0" y="398"/>
                  </a:lnTo>
                  <a:lnTo>
                    <a:pt x="0" y="414"/>
                  </a:lnTo>
                  <a:lnTo>
                    <a:pt x="253" y="10"/>
                  </a:lnTo>
                  <a:lnTo>
                    <a:pt x="24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0" name="Freeform 158"/>
            <p:cNvSpPr/>
            <p:nvPr/>
          </p:nvSpPr>
          <p:spPr bwMode="auto">
            <a:xfrm>
              <a:off x="4018" y="2554"/>
              <a:ext cx="943" cy="324"/>
            </a:xfrm>
            <a:custGeom>
              <a:avLst/>
              <a:gdLst>
                <a:gd name="T0" fmla="*/ 0 w 943"/>
                <a:gd name="T1" fmla="*/ 312 h 324"/>
                <a:gd name="T2" fmla="*/ 943 w 943"/>
                <a:gd name="T3" fmla="*/ 0 h 324"/>
                <a:gd name="T4" fmla="*/ 943 w 943"/>
                <a:gd name="T5" fmla="*/ 14 h 324"/>
                <a:gd name="T6" fmla="*/ 0 w 943"/>
                <a:gd name="T7" fmla="*/ 324 h 324"/>
                <a:gd name="T8" fmla="*/ 0 w 943"/>
                <a:gd name="T9" fmla="*/ 312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3" h="324">
                  <a:moveTo>
                    <a:pt x="0" y="312"/>
                  </a:moveTo>
                  <a:lnTo>
                    <a:pt x="943" y="0"/>
                  </a:lnTo>
                  <a:lnTo>
                    <a:pt x="943" y="14"/>
                  </a:lnTo>
                  <a:lnTo>
                    <a:pt x="0" y="324"/>
                  </a:lnTo>
                  <a:lnTo>
                    <a:pt x="0" y="3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1" name="Freeform 159"/>
            <p:cNvSpPr/>
            <p:nvPr/>
          </p:nvSpPr>
          <p:spPr bwMode="auto">
            <a:xfrm>
              <a:off x="2938" y="2866"/>
              <a:ext cx="671" cy="607"/>
            </a:xfrm>
            <a:custGeom>
              <a:avLst/>
              <a:gdLst>
                <a:gd name="T0" fmla="*/ 0 w 671"/>
                <a:gd name="T1" fmla="*/ 7 h 607"/>
                <a:gd name="T2" fmla="*/ 661 w 671"/>
                <a:gd name="T3" fmla="*/ 607 h 607"/>
                <a:gd name="T4" fmla="*/ 671 w 671"/>
                <a:gd name="T5" fmla="*/ 607 h 607"/>
                <a:gd name="T6" fmla="*/ 12 w 671"/>
                <a:gd name="T7" fmla="*/ 0 h 607"/>
                <a:gd name="T8" fmla="*/ 0 w 671"/>
                <a:gd name="T9" fmla="*/ 7 h 6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1" h="607">
                  <a:moveTo>
                    <a:pt x="0" y="7"/>
                  </a:moveTo>
                  <a:lnTo>
                    <a:pt x="661" y="607"/>
                  </a:lnTo>
                  <a:lnTo>
                    <a:pt x="671" y="607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2" name="Freeform 160"/>
            <p:cNvSpPr/>
            <p:nvPr/>
          </p:nvSpPr>
          <p:spPr bwMode="auto">
            <a:xfrm>
              <a:off x="4546" y="3001"/>
              <a:ext cx="507" cy="299"/>
            </a:xfrm>
            <a:custGeom>
              <a:avLst/>
              <a:gdLst>
                <a:gd name="T0" fmla="*/ 0 w 507"/>
                <a:gd name="T1" fmla="*/ 292 h 299"/>
                <a:gd name="T2" fmla="*/ 500 w 507"/>
                <a:gd name="T3" fmla="*/ 0 h 299"/>
                <a:gd name="T4" fmla="*/ 507 w 507"/>
                <a:gd name="T5" fmla="*/ 12 h 299"/>
                <a:gd name="T6" fmla="*/ 5 w 507"/>
                <a:gd name="T7" fmla="*/ 299 h 299"/>
                <a:gd name="T8" fmla="*/ 0 w 507"/>
                <a:gd name="T9" fmla="*/ 292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99">
                  <a:moveTo>
                    <a:pt x="0" y="292"/>
                  </a:moveTo>
                  <a:lnTo>
                    <a:pt x="500" y="0"/>
                  </a:lnTo>
                  <a:lnTo>
                    <a:pt x="507" y="12"/>
                  </a:lnTo>
                  <a:lnTo>
                    <a:pt x="5" y="299"/>
                  </a:lnTo>
                  <a:lnTo>
                    <a:pt x="0" y="2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3" name="Freeform 161"/>
            <p:cNvSpPr/>
            <p:nvPr/>
          </p:nvSpPr>
          <p:spPr bwMode="auto">
            <a:xfrm>
              <a:off x="3658" y="3314"/>
              <a:ext cx="831" cy="187"/>
            </a:xfrm>
            <a:custGeom>
              <a:avLst/>
              <a:gdLst>
                <a:gd name="T0" fmla="*/ 0 w 831"/>
                <a:gd name="T1" fmla="*/ 173 h 187"/>
                <a:gd name="T2" fmla="*/ 831 w 831"/>
                <a:gd name="T3" fmla="*/ 0 h 187"/>
                <a:gd name="T4" fmla="*/ 831 w 831"/>
                <a:gd name="T5" fmla="*/ 12 h 187"/>
                <a:gd name="T6" fmla="*/ 10 w 831"/>
                <a:gd name="T7" fmla="*/ 187 h 187"/>
                <a:gd name="T8" fmla="*/ 0 w 831"/>
                <a:gd name="T9" fmla="*/ 173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1" h="187">
                  <a:moveTo>
                    <a:pt x="0" y="173"/>
                  </a:moveTo>
                  <a:lnTo>
                    <a:pt x="831" y="0"/>
                  </a:lnTo>
                  <a:lnTo>
                    <a:pt x="831" y="12"/>
                  </a:lnTo>
                  <a:lnTo>
                    <a:pt x="10" y="187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4" name="Oval 162"/>
            <p:cNvSpPr>
              <a:spLocks noChangeArrowheads="1"/>
            </p:cNvSpPr>
            <p:nvPr/>
          </p:nvSpPr>
          <p:spPr bwMode="auto">
            <a:xfrm>
              <a:off x="5107" y="1699"/>
              <a:ext cx="67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5" name="Freeform 163"/>
            <p:cNvSpPr/>
            <p:nvPr/>
          </p:nvSpPr>
          <p:spPr bwMode="auto">
            <a:xfrm>
              <a:off x="2640" y="1140"/>
              <a:ext cx="746" cy="644"/>
            </a:xfrm>
            <a:custGeom>
              <a:avLst/>
              <a:gdLst>
                <a:gd name="T0" fmla="*/ 0 w 746"/>
                <a:gd name="T1" fmla="*/ 635 h 644"/>
                <a:gd name="T2" fmla="*/ 739 w 746"/>
                <a:gd name="T3" fmla="*/ 0 h 644"/>
                <a:gd name="T4" fmla="*/ 746 w 746"/>
                <a:gd name="T5" fmla="*/ 10 h 644"/>
                <a:gd name="T6" fmla="*/ 12 w 746"/>
                <a:gd name="T7" fmla="*/ 644 h 644"/>
                <a:gd name="T8" fmla="*/ 0 w 746"/>
                <a:gd name="T9" fmla="*/ 635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6" h="644">
                  <a:moveTo>
                    <a:pt x="0" y="635"/>
                  </a:moveTo>
                  <a:lnTo>
                    <a:pt x="739" y="0"/>
                  </a:lnTo>
                  <a:lnTo>
                    <a:pt x="746" y="10"/>
                  </a:lnTo>
                  <a:lnTo>
                    <a:pt x="12" y="644"/>
                  </a:lnTo>
                  <a:lnTo>
                    <a:pt x="0" y="6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6" name="Freeform 164"/>
            <p:cNvSpPr/>
            <p:nvPr/>
          </p:nvSpPr>
          <p:spPr bwMode="auto">
            <a:xfrm>
              <a:off x="2612" y="1839"/>
              <a:ext cx="298" cy="966"/>
            </a:xfrm>
            <a:custGeom>
              <a:avLst/>
              <a:gdLst>
                <a:gd name="T0" fmla="*/ 0 w 298"/>
                <a:gd name="T1" fmla="*/ 7 h 966"/>
                <a:gd name="T2" fmla="*/ 286 w 298"/>
                <a:gd name="T3" fmla="*/ 966 h 966"/>
                <a:gd name="T4" fmla="*/ 298 w 298"/>
                <a:gd name="T5" fmla="*/ 959 h 966"/>
                <a:gd name="T6" fmla="*/ 11 w 298"/>
                <a:gd name="T7" fmla="*/ 0 h 966"/>
                <a:gd name="T8" fmla="*/ 0 w 298"/>
                <a:gd name="T9" fmla="*/ 7 h 9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966">
                  <a:moveTo>
                    <a:pt x="0" y="7"/>
                  </a:moveTo>
                  <a:lnTo>
                    <a:pt x="286" y="966"/>
                  </a:lnTo>
                  <a:lnTo>
                    <a:pt x="298" y="959"/>
                  </a:lnTo>
                  <a:lnTo>
                    <a:pt x="11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7" name="Freeform 165"/>
            <p:cNvSpPr/>
            <p:nvPr/>
          </p:nvSpPr>
          <p:spPr bwMode="auto">
            <a:xfrm>
              <a:off x="3983" y="2116"/>
              <a:ext cx="232" cy="720"/>
            </a:xfrm>
            <a:custGeom>
              <a:avLst/>
              <a:gdLst>
                <a:gd name="T0" fmla="*/ 222 w 232"/>
                <a:gd name="T1" fmla="*/ 0 h 720"/>
                <a:gd name="T2" fmla="*/ 0 w 232"/>
                <a:gd name="T3" fmla="*/ 720 h 720"/>
                <a:gd name="T4" fmla="*/ 12 w 232"/>
                <a:gd name="T5" fmla="*/ 720 h 720"/>
                <a:gd name="T6" fmla="*/ 232 w 232"/>
                <a:gd name="T7" fmla="*/ 7 h 720"/>
                <a:gd name="T8" fmla="*/ 222 w 232"/>
                <a:gd name="T9" fmla="*/ 0 h 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2" h="720">
                  <a:moveTo>
                    <a:pt x="222" y="0"/>
                  </a:moveTo>
                  <a:lnTo>
                    <a:pt x="0" y="720"/>
                  </a:lnTo>
                  <a:lnTo>
                    <a:pt x="12" y="720"/>
                  </a:lnTo>
                  <a:lnTo>
                    <a:pt x="232" y="7"/>
                  </a:lnTo>
                  <a:lnTo>
                    <a:pt x="22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8" name="Freeform 166"/>
            <p:cNvSpPr/>
            <p:nvPr/>
          </p:nvSpPr>
          <p:spPr bwMode="auto">
            <a:xfrm>
              <a:off x="2896" y="1003"/>
              <a:ext cx="478" cy="118"/>
            </a:xfrm>
            <a:custGeom>
              <a:avLst/>
              <a:gdLst>
                <a:gd name="T0" fmla="*/ 0 w 478"/>
                <a:gd name="T1" fmla="*/ 14 h 118"/>
                <a:gd name="T2" fmla="*/ 478 w 478"/>
                <a:gd name="T3" fmla="*/ 118 h 118"/>
                <a:gd name="T4" fmla="*/ 478 w 478"/>
                <a:gd name="T5" fmla="*/ 104 h 118"/>
                <a:gd name="T6" fmla="*/ 7 w 478"/>
                <a:gd name="T7" fmla="*/ 0 h 118"/>
                <a:gd name="T8" fmla="*/ 0 w 478"/>
                <a:gd name="T9" fmla="*/ 14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118">
                  <a:moveTo>
                    <a:pt x="0" y="14"/>
                  </a:moveTo>
                  <a:lnTo>
                    <a:pt x="478" y="118"/>
                  </a:lnTo>
                  <a:lnTo>
                    <a:pt x="478" y="104"/>
                  </a:lnTo>
                  <a:lnTo>
                    <a:pt x="7" y="0"/>
                  </a:lnTo>
                  <a:lnTo>
                    <a:pt x="0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9" name="Freeform 167"/>
            <p:cNvSpPr/>
            <p:nvPr/>
          </p:nvSpPr>
          <p:spPr bwMode="auto">
            <a:xfrm>
              <a:off x="4366" y="1592"/>
              <a:ext cx="689" cy="164"/>
            </a:xfrm>
            <a:custGeom>
              <a:avLst/>
              <a:gdLst>
                <a:gd name="T0" fmla="*/ 0 w 689"/>
                <a:gd name="T1" fmla="*/ 152 h 164"/>
                <a:gd name="T2" fmla="*/ 682 w 689"/>
                <a:gd name="T3" fmla="*/ 0 h 164"/>
                <a:gd name="T4" fmla="*/ 689 w 689"/>
                <a:gd name="T5" fmla="*/ 12 h 164"/>
                <a:gd name="T6" fmla="*/ 0 w 689"/>
                <a:gd name="T7" fmla="*/ 164 h 164"/>
                <a:gd name="T8" fmla="*/ 0 w 689"/>
                <a:gd name="T9" fmla="*/ 152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164">
                  <a:moveTo>
                    <a:pt x="0" y="152"/>
                  </a:moveTo>
                  <a:lnTo>
                    <a:pt x="682" y="0"/>
                  </a:lnTo>
                  <a:lnTo>
                    <a:pt x="689" y="12"/>
                  </a:lnTo>
                  <a:lnTo>
                    <a:pt x="0" y="164"/>
                  </a:lnTo>
                  <a:lnTo>
                    <a:pt x="0" y="1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0" name="Freeform 168"/>
            <p:cNvSpPr/>
            <p:nvPr/>
          </p:nvSpPr>
          <p:spPr bwMode="auto">
            <a:xfrm>
              <a:off x="3995" y="2899"/>
              <a:ext cx="499" cy="396"/>
            </a:xfrm>
            <a:custGeom>
              <a:avLst/>
              <a:gdLst>
                <a:gd name="T0" fmla="*/ 0 w 499"/>
                <a:gd name="T1" fmla="*/ 5 h 396"/>
                <a:gd name="T2" fmla="*/ 499 w 499"/>
                <a:gd name="T3" fmla="*/ 396 h 396"/>
                <a:gd name="T4" fmla="*/ 499 w 499"/>
                <a:gd name="T5" fmla="*/ 384 h 396"/>
                <a:gd name="T6" fmla="*/ 14 w 499"/>
                <a:gd name="T7" fmla="*/ 0 h 396"/>
                <a:gd name="T8" fmla="*/ 0 w 499"/>
                <a:gd name="T9" fmla="*/ 5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9" h="396">
                  <a:moveTo>
                    <a:pt x="0" y="5"/>
                  </a:moveTo>
                  <a:lnTo>
                    <a:pt x="499" y="396"/>
                  </a:lnTo>
                  <a:lnTo>
                    <a:pt x="499" y="384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1" name="Freeform 169"/>
            <p:cNvSpPr/>
            <p:nvPr/>
          </p:nvSpPr>
          <p:spPr bwMode="auto">
            <a:xfrm>
              <a:off x="3651" y="2918"/>
              <a:ext cx="306" cy="547"/>
            </a:xfrm>
            <a:custGeom>
              <a:avLst/>
              <a:gdLst>
                <a:gd name="T0" fmla="*/ 0 w 306"/>
                <a:gd name="T1" fmla="*/ 540 h 547"/>
                <a:gd name="T2" fmla="*/ 294 w 306"/>
                <a:gd name="T3" fmla="*/ 0 h 547"/>
                <a:gd name="T4" fmla="*/ 306 w 306"/>
                <a:gd name="T5" fmla="*/ 0 h 547"/>
                <a:gd name="T6" fmla="*/ 10 w 306"/>
                <a:gd name="T7" fmla="*/ 547 h 547"/>
                <a:gd name="T8" fmla="*/ 0 w 306"/>
                <a:gd name="T9" fmla="*/ 540 h 5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6" h="547">
                  <a:moveTo>
                    <a:pt x="0" y="540"/>
                  </a:moveTo>
                  <a:lnTo>
                    <a:pt x="294" y="0"/>
                  </a:lnTo>
                  <a:lnTo>
                    <a:pt x="306" y="0"/>
                  </a:lnTo>
                  <a:lnTo>
                    <a:pt x="10" y="547"/>
                  </a:lnTo>
                  <a:lnTo>
                    <a:pt x="0" y="5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2" name="Rectangle 170"/>
            <p:cNvSpPr>
              <a:spLocks noChangeArrowheads="1"/>
            </p:cNvSpPr>
            <p:nvPr/>
          </p:nvSpPr>
          <p:spPr bwMode="auto">
            <a:xfrm>
              <a:off x="2910" y="2881"/>
              <a:ext cx="9" cy="30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3" name="Freeform 171"/>
            <p:cNvSpPr/>
            <p:nvPr/>
          </p:nvSpPr>
          <p:spPr bwMode="auto">
            <a:xfrm>
              <a:off x="3334" y="2109"/>
              <a:ext cx="611" cy="741"/>
            </a:xfrm>
            <a:custGeom>
              <a:avLst/>
              <a:gdLst>
                <a:gd name="T0" fmla="*/ 0 w 611"/>
                <a:gd name="T1" fmla="*/ 7 h 741"/>
                <a:gd name="T2" fmla="*/ 599 w 611"/>
                <a:gd name="T3" fmla="*/ 741 h 741"/>
                <a:gd name="T4" fmla="*/ 611 w 611"/>
                <a:gd name="T5" fmla="*/ 736 h 741"/>
                <a:gd name="T6" fmla="*/ 12 w 611"/>
                <a:gd name="T7" fmla="*/ 0 h 741"/>
                <a:gd name="T8" fmla="*/ 0 w 611"/>
                <a:gd name="T9" fmla="*/ 7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741">
                  <a:moveTo>
                    <a:pt x="0" y="7"/>
                  </a:moveTo>
                  <a:lnTo>
                    <a:pt x="599" y="741"/>
                  </a:lnTo>
                  <a:lnTo>
                    <a:pt x="611" y="736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344" name="Group 4"/>
          <p:cNvGrpSpPr>
            <a:grpSpLocks noChangeAspect="1"/>
          </p:cNvGrpSpPr>
          <p:nvPr/>
        </p:nvGrpSpPr>
        <p:grpSpPr bwMode="auto">
          <a:xfrm>
            <a:off x="10964034" y="5769139"/>
            <a:ext cx="2236319" cy="2177722"/>
            <a:chOff x="2410" y="593"/>
            <a:chExt cx="3015" cy="2936"/>
          </a:xfrm>
          <a:solidFill>
            <a:srgbClr val="F6A27D"/>
          </a:solidFill>
        </p:grpSpPr>
        <p:sp>
          <p:nvSpPr>
            <p:cNvPr id="345" name="Freeform 5"/>
            <p:cNvSpPr/>
            <p:nvPr/>
          </p:nvSpPr>
          <p:spPr bwMode="auto">
            <a:xfrm>
              <a:off x="5079" y="1202"/>
              <a:ext cx="66" cy="509"/>
            </a:xfrm>
            <a:custGeom>
              <a:avLst/>
              <a:gdLst>
                <a:gd name="T0" fmla="*/ 0 w 66"/>
                <a:gd name="T1" fmla="*/ 9 h 509"/>
                <a:gd name="T2" fmla="*/ 54 w 66"/>
                <a:gd name="T3" fmla="*/ 509 h 509"/>
                <a:gd name="T4" fmla="*/ 66 w 66"/>
                <a:gd name="T5" fmla="*/ 509 h 509"/>
                <a:gd name="T6" fmla="*/ 9 w 66"/>
                <a:gd name="T7" fmla="*/ 0 h 509"/>
                <a:gd name="T8" fmla="*/ 0 w 66"/>
                <a:gd name="T9" fmla="*/ 9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509">
                  <a:moveTo>
                    <a:pt x="0" y="9"/>
                  </a:moveTo>
                  <a:lnTo>
                    <a:pt x="54" y="509"/>
                  </a:lnTo>
                  <a:lnTo>
                    <a:pt x="66" y="509"/>
                  </a:lnTo>
                  <a:lnTo>
                    <a:pt x="9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6" name="Freeform 6"/>
            <p:cNvSpPr/>
            <p:nvPr/>
          </p:nvSpPr>
          <p:spPr bwMode="auto">
            <a:xfrm>
              <a:off x="5079" y="1195"/>
              <a:ext cx="303" cy="854"/>
            </a:xfrm>
            <a:custGeom>
              <a:avLst/>
              <a:gdLst>
                <a:gd name="T0" fmla="*/ 14 w 303"/>
                <a:gd name="T1" fmla="*/ 0 h 854"/>
                <a:gd name="T2" fmla="*/ 303 w 303"/>
                <a:gd name="T3" fmla="*/ 854 h 854"/>
                <a:gd name="T4" fmla="*/ 287 w 303"/>
                <a:gd name="T5" fmla="*/ 854 h 854"/>
                <a:gd name="T6" fmla="*/ 0 w 303"/>
                <a:gd name="T7" fmla="*/ 11 h 854"/>
                <a:gd name="T8" fmla="*/ 14 w 303"/>
                <a:gd name="T9" fmla="*/ 0 h 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3" h="854">
                  <a:moveTo>
                    <a:pt x="14" y="0"/>
                  </a:moveTo>
                  <a:lnTo>
                    <a:pt x="303" y="854"/>
                  </a:lnTo>
                  <a:lnTo>
                    <a:pt x="287" y="854"/>
                  </a:lnTo>
                  <a:lnTo>
                    <a:pt x="0" y="11"/>
                  </a:lnTo>
                  <a:lnTo>
                    <a:pt x="1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7" name="Freeform 7"/>
            <p:cNvSpPr/>
            <p:nvPr/>
          </p:nvSpPr>
          <p:spPr bwMode="auto">
            <a:xfrm>
              <a:off x="5074" y="1202"/>
              <a:ext cx="12" cy="345"/>
            </a:xfrm>
            <a:custGeom>
              <a:avLst/>
              <a:gdLst>
                <a:gd name="T0" fmla="*/ 0 w 12"/>
                <a:gd name="T1" fmla="*/ 0 h 345"/>
                <a:gd name="T2" fmla="*/ 0 w 12"/>
                <a:gd name="T3" fmla="*/ 345 h 345"/>
                <a:gd name="T4" fmla="*/ 12 w 12"/>
                <a:gd name="T5" fmla="*/ 345 h 345"/>
                <a:gd name="T6" fmla="*/ 12 w 12"/>
                <a:gd name="T7" fmla="*/ 12 h 345"/>
                <a:gd name="T8" fmla="*/ 0 w 12"/>
                <a:gd name="T9" fmla="*/ 0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345">
                  <a:moveTo>
                    <a:pt x="0" y="0"/>
                  </a:moveTo>
                  <a:lnTo>
                    <a:pt x="0" y="345"/>
                  </a:lnTo>
                  <a:lnTo>
                    <a:pt x="12" y="345"/>
                  </a:lnTo>
                  <a:lnTo>
                    <a:pt x="12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8" name="Rectangle 8"/>
            <p:cNvSpPr>
              <a:spLocks noChangeArrowheads="1"/>
            </p:cNvSpPr>
            <p:nvPr/>
          </p:nvSpPr>
          <p:spPr bwMode="auto">
            <a:xfrm>
              <a:off x="3658" y="3501"/>
              <a:ext cx="647" cy="1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9" name="Freeform 9"/>
            <p:cNvSpPr/>
            <p:nvPr/>
          </p:nvSpPr>
          <p:spPr bwMode="auto">
            <a:xfrm>
              <a:off x="3488" y="3446"/>
              <a:ext cx="118" cy="48"/>
            </a:xfrm>
            <a:custGeom>
              <a:avLst/>
              <a:gdLst>
                <a:gd name="T0" fmla="*/ 0 w 118"/>
                <a:gd name="T1" fmla="*/ 10 h 48"/>
                <a:gd name="T2" fmla="*/ 111 w 118"/>
                <a:gd name="T3" fmla="*/ 48 h 48"/>
                <a:gd name="T4" fmla="*/ 118 w 118"/>
                <a:gd name="T5" fmla="*/ 36 h 48"/>
                <a:gd name="T6" fmla="*/ 14 w 118"/>
                <a:gd name="T7" fmla="*/ 0 h 48"/>
                <a:gd name="T8" fmla="*/ 0 w 118"/>
                <a:gd name="T9" fmla="*/ 1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48">
                  <a:moveTo>
                    <a:pt x="0" y="10"/>
                  </a:moveTo>
                  <a:lnTo>
                    <a:pt x="111" y="48"/>
                  </a:lnTo>
                  <a:lnTo>
                    <a:pt x="118" y="36"/>
                  </a:lnTo>
                  <a:lnTo>
                    <a:pt x="14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0" name="Freeform 10"/>
            <p:cNvSpPr/>
            <p:nvPr/>
          </p:nvSpPr>
          <p:spPr bwMode="auto">
            <a:xfrm>
              <a:off x="2830" y="1026"/>
              <a:ext cx="30" cy="256"/>
            </a:xfrm>
            <a:custGeom>
              <a:avLst/>
              <a:gdLst>
                <a:gd name="T0" fmla="*/ 30 w 30"/>
                <a:gd name="T1" fmla="*/ 0 h 256"/>
                <a:gd name="T2" fmla="*/ 9 w 30"/>
                <a:gd name="T3" fmla="*/ 256 h 256"/>
                <a:gd name="T4" fmla="*/ 0 w 30"/>
                <a:gd name="T5" fmla="*/ 256 h 256"/>
                <a:gd name="T6" fmla="*/ 26 w 30"/>
                <a:gd name="T7" fmla="*/ 0 h 256"/>
                <a:gd name="T8" fmla="*/ 30 w 30"/>
                <a:gd name="T9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56">
                  <a:moveTo>
                    <a:pt x="30" y="0"/>
                  </a:moveTo>
                  <a:lnTo>
                    <a:pt x="9" y="256"/>
                  </a:lnTo>
                  <a:lnTo>
                    <a:pt x="0" y="256"/>
                  </a:lnTo>
                  <a:lnTo>
                    <a:pt x="26" y="0"/>
                  </a:lnTo>
                  <a:lnTo>
                    <a:pt x="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1" name="Freeform 11"/>
            <p:cNvSpPr/>
            <p:nvPr/>
          </p:nvSpPr>
          <p:spPr bwMode="auto">
            <a:xfrm>
              <a:off x="2841" y="773"/>
              <a:ext cx="604" cy="519"/>
            </a:xfrm>
            <a:custGeom>
              <a:avLst/>
              <a:gdLst>
                <a:gd name="T0" fmla="*/ 0 w 604"/>
                <a:gd name="T1" fmla="*/ 512 h 519"/>
                <a:gd name="T2" fmla="*/ 595 w 604"/>
                <a:gd name="T3" fmla="*/ 0 h 519"/>
                <a:gd name="T4" fmla="*/ 604 w 604"/>
                <a:gd name="T5" fmla="*/ 7 h 519"/>
                <a:gd name="T6" fmla="*/ 12 w 604"/>
                <a:gd name="T7" fmla="*/ 519 h 519"/>
                <a:gd name="T8" fmla="*/ 0 w 604"/>
                <a:gd name="T9" fmla="*/ 512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4" h="519">
                  <a:moveTo>
                    <a:pt x="0" y="512"/>
                  </a:moveTo>
                  <a:lnTo>
                    <a:pt x="595" y="0"/>
                  </a:lnTo>
                  <a:lnTo>
                    <a:pt x="604" y="7"/>
                  </a:lnTo>
                  <a:lnTo>
                    <a:pt x="12" y="519"/>
                  </a:lnTo>
                  <a:lnTo>
                    <a:pt x="0" y="5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2" name="Freeform 12"/>
            <p:cNvSpPr/>
            <p:nvPr/>
          </p:nvSpPr>
          <p:spPr bwMode="auto">
            <a:xfrm>
              <a:off x="2988" y="761"/>
              <a:ext cx="445" cy="192"/>
            </a:xfrm>
            <a:custGeom>
              <a:avLst/>
              <a:gdLst>
                <a:gd name="T0" fmla="*/ 445 w 445"/>
                <a:gd name="T1" fmla="*/ 17 h 192"/>
                <a:gd name="T2" fmla="*/ 3 w 445"/>
                <a:gd name="T3" fmla="*/ 192 h 192"/>
                <a:gd name="T4" fmla="*/ 0 w 445"/>
                <a:gd name="T5" fmla="*/ 187 h 192"/>
                <a:gd name="T6" fmla="*/ 445 w 445"/>
                <a:gd name="T7" fmla="*/ 0 h 192"/>
                <a:gd name="T8" fmla="*/ 445 w 445"/>
                <a:gd name="T9" fmla="*/ 17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5" h="192">
                  <a:moveTo>
                    <a:pt x="445" y="17"/>
                  </a:moveTo>
                  <a:lnTo>
                    <a:pt x="3" y="192"/>
                  </a:lnTo>
                  <a:lnTo>
                    <a:pt x="0" y="187"/>
                  </a:lnTo>
                  <a:lnTo>
                    <a:pt x="445" y="0"/>
                  </a:lnTo>
                  <a:lnTo>
                    <a:pt x="445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3" name="Freeform 13"/>
            <p:cNvSpPr/>
            <p:nvPr/>
          </p:nvSpPr>
          <p:spPr bwMode="auto">
            <a:xfrm>
              <a:off x="3478" y="650"/>
              <a:ext cx="159" cy="95"/>
            </a:xfrm>
            <a:custGeom>
              <a:avLst/>
              <a:gdLst>
                <a:gd name="T0" fmla="*/ 10 w 159"/>
                <a:gd name="T1" fmla="*/ 95 h 95"/>
                <a:gd name="T2" fmla="*/ 159 w 159"/>
                <a:gd name="T3" fmla="*/ 9 h 95"/>
                <a:gd name="T4" fmla="*/ 159 w 159"/>
                <a:gd name="T5" fmla="*/ 0 h 95"/>
                <a:gd name="T6" fmla="*/ 0 w 159"/>
                <a:gd name="T7" fmla="*/ 88 h 95"/>
                <a:gd name="T8" fmla="*/ 10 w 159"/>
                <a:gd name="T9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95">
                  <a:moveTo>
                    <a:pt x="10" y="95"/>
                  </a:moveTo>
                  <a:lnTo>
                    <a:pt x="159" y="9"/>
                  </a:lnTo>
                  <a:lnTo>
                    <a:pt x="159" y="0"/>
                  </a:lnTo>
                  <a:lnTo>
                    <a:pt x="0" y="88"/>
                  </a:lnTo>
                  <a:lnTo>
                    <a:pt x="10" y="9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4" name="Freeform 14"/>
            <p:cNvSpPr/>
            <p:nvPr/>
          </p:nvSpPr>
          <p:spPr bwMode="auto">
            <a:xfrm>
              <a:off x="3488" y="683"/>
              <a:ext cx="798" cy="74"/>
            </a:xfrm>
            <a:custGeom>
              <a:avLst/>
              <a:gdLst>
                <a:gd name="T0" fmla="*/ 0 w 798"/>
                <a:gd name="T1" fmla="*/ 62 h 74"/>
                <a:gd name="T2" fmla="*/ 798 w 798"/>
                <a:gd name="T3" fmla="*/ 0 h 74"/>
                <a:gd name="T4" fmla="*/ 798 w 798"/>
                <a:gd name="T5" fmla="*/ 10 h 74"/>
                <a:gd name="T6" fmla="*/ 0 w 798"/>
                <a:gd name="T7" fmla="*/ 74 h 74"/>
                <a:gd name="T8" fmla="*/ 0 w 798"/>
                <a:gd name="T9" fmla="*/ 6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8" h="74">
                  <a:moveTo>
                    <a:pt x="0" y="62"/>
                  </a:moveTo>
                  <a:lnTo>
                    <a:pt x="798" y="0"/>
                  </a:lnTo>
                  <a:lnTo>
                    <a:pt x="798" y="10"/>
                  </a:lnTo>
                  <a:lnTo>
                    <a:pt x="0" y="74"/>
                  </a:lnTo>
                  <a:lnTo>
                    <a:pt x="0" y="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5" name="Freeform 15"/>
            <p:cNvSpPr/>
            <p:nvPr/>
          </p:nvSpPr>
          <p:spPr bwMode="auto">
            <a:xfrm>
              <a:off x="3421" y="778"/>
              <a:ext cx="34" cy="308"/>
            </a:xfrm>
            <a:custGeom>
              <a:avLst/>
              <a:gdLst>
                <a:gd name="T0" fmla="*/ 29 w 34"/>
                <a:gd name="T1" fmla="*/ 0 h 308"/>
                <a:gd name="T2" fmla="*/ 0 w 34"/>
                <a:gd name="T3" fmla="*/ 308 h 308"/>
                <a:gd name="T4" fmla="*/ 12 w 34"/>
                <a:gd name="T5" fmla="*/ 308 h 308"/>
                <a:gd name="T6" fmla="*/ 34 w 34"/>
                <a:gd name="T7" fmla="*/ 0 h 308"/>
                <a:gd name="T8" fmla="*/ 29 w 34"/>
                <a:gd name="T9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308">
                  <a:moveTo>
                    <a:pt x="29" y="0"/>
                  </a:moveTo>
                  <a:lnTo>
                    <a:pt x="0" y="308"/>
                  </a:lnTo>
                  <a:lnTo>
                    <a:pt x="12" y="308"/>
                  </a:lnTo>
                  <a:lnTo>
                    <a:pt x="34" y="0"/>
                  </a:ln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6" name="Freeform 16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  <a:gd name="T10" fmla="*/ 0 w 571"/>
                <a:gd name="T11" fmla="*/ 11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7" name="Freeform 17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8" name="Freeform 18"/>
            <p:cNvSpPr/>
            <p:nvPr/>
          </p:nvSpPr>
          <p:spPr bwMode="auto">
            <a:xfrm>
              <a:off x="4087" y="693"/>
              <a:ext cx="225" cy="307"/>
            </a:xfrm>
            <a:custGeom>
              <a:avLst/>
              <a:gdLst>
                <a:gd name="T0" fmla="*/ 213 w 225"/>
                <a:gd name="T1" fmla="*/ 0 h 307"/>
                <a:gd name="T2" fmla="*/ 0 w 225"/>
                <a:gd name="T3" fmla="*/ 298 h 307"/>
                <a:gd name="T4" fmla="*/ 12 w 225"/>
                <a:gd name="T5" fmla="*/ 307 h 307"/>
                <a:gd name="T6" fmla="*/ 225 w 225"/>
                <a:gd name="T7" fmla="*/ 7 h 307"/>
                <a:gd name="T8" fmla="*/ 213 w 225"/>
                <a:gd name="T9" fmla="*/ 0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5" h="307">
                  <a:moveTo>
                    <a:pt x="213" y="0"/>
                  </a:moveTo>
                  <a:lnTo>
                    <a:pt x="0" y="298"/>
                  </a:lnTo>
                  <a:lnTo>
                    <a:pt x="12" y="307"/>
                  </a:lnTo>
                  <a:lnTo>
                    <a:pt x="225" y="7"/>
                  </a:lnTo>
                  <a:lnTo>
                    <a:pt x="21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9" name="Freeform 19"/>
            <p:cNvSpPr/>
            <p:nvPr/>
          </p:nvSpPr>
          <p:spPr bwMode="auto">
            <a:xfrm>
              <a:off x="2481" y="1318"/>
              <a:ext cx="339" cy="343"/>
            </a:xfrm>
            <a:custGeom>
              <a:avLst/>
              <a:gdLst>
                <a:gd name="T0" fmla="*/ 0 w 339"/>
                <a:gd name="T1" fmla="*/ 336 h 343"/>
                <a:gd name="T2" fmla="*/ 332 w 339"/>
                <a:gd name="T3" fmla="*/ 0 h 343"/>
                <a:gd name="T4" fmla="*/ 339 w 339"/>
                <a:gd name="T5" fmla="*/ 7 h 343"/>
                <a:gd name="T6" fmla="*/ 5 w 339"/>
                <a:gd name="T7" fmla="*/ 343 h 343"/>
                <a:gd name="T8" fmla="*/ 0 w 339"/>
                <a:gd name="T9" fmla="*/ 336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9" h="343">
                  <a:moveTo>
                    <a:pt x="0" y="336"/>
                  </a:moveTo>
                  <a:lnTo>
                    <a:pt x="332" y="0"/>
                  </a:lnTo>
                  <a:lnTo>
                    <a:pt x="339" y="7"/>
                  </a:lnTo>
                  <a:lnTo>
                    <a:pt x="5" y="343"/>
                  </a:lnTo>
                  <a:lnTo>
                    <a:pt x="0" y="3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0" name="Freeform 20"/>
            <p:cNvSpPr/>
            <p:nvPr/>
          </p:nvSpPr>
          <p:spPr bwMode="auto">
            <a:xfrm>
              <a:off x="2616" y="1332"/>
              <a:ext cx="209" cy="753"/>
            </a:xfrm>
            <a:custGeom>
              <a:avLst/>
              <a:gdLst>
                <a:gd name="T0" fmla="*/ 197 w 209"/>
                <a:gd name="T1" fmla="*/ 0 h 753"/>
                <a:gd name="T2" fmla="*/ 0 w 209"/>
                <a:gd name="T3" fmla="*/ 743 h 753"/>
                <a:gd name="T4" fmla="*/ 10 w 209"/>
                <a:gd name="T5" fmla="*/ 753 h 753"/>
                <a:gd name="T6" fmla="*/ 209 w 209"/>
                <a:gd name="T7" fmla="*/ 0 h 753"/>
                <a:gd name="T8" fmla="*/ 197 w 209"/>
                <a:gd name="T9" fmla="*/ 0 h 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753">
                  <a:moveTo>
                    <a:pt x="197" y="0"/>
                  </a:moveTo>
                  <a:lnTo>
                    <a:pt x="0" y="743"/>
                  </a:lnTo>
                  <a:lnTo>
                    <a:pt x="10" y="753"/>
                  </a:lnTo>
                  <a:lnTo>
                    <a:pt x="209" y="0"/>
                  </a:lnTo>
                  <a:lnTo>
                    <a:pt x="19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1" name="Freeform 21"/>
            <p:cNvSpPr/>
            <p:nvPr/>
          </p:nvSpPr>
          <p:spPr bwMode="auto">
            <a:xfrm>
              <a:off x="2477" y="1704"/>
              <a:ext cx="106" cy="92"/>
            </a:xfrm>
            <a:custGeom>
              <a:avLst/>
              <a:gdLst>
                <a:gd name="T0" fmla="*/ 0 w 106"/>
                <a:gd name="T1" fmla="*/ 7 h 92"/>
                <a:gd name="T2" fmla="*/ 94 w 106"/>
                <a:gd name="T3" fmla="*/ 92 h 92"/>
                <a:gd name="T4" fmla="*/ 106 w 106"/>
                <a:gd name="T5" fmla="*/ 75 h 92"/>
                <a:gd name="T6" fmla="*/ 9 w 106"/>
                <a:gd name="T7" fmla="*/ 0 h 92"/>
                <a:gd name="T8" fmla="*/ 0 w 106"/>
                <a:gd name="T9" fmla="*/ 7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92">
                  <a:moveTo>
                    <a:pt x="0" y="7"/>
                  </a:moveTo>
                  <a:lnTo>
                    <a:pt x="94" y="92"/>
                  </a:lnTo>
                  <a:lnTo>
                    <a:pt x="106" y="75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2" name="Freeform 22"/>
            <p:cNvSpPr/>
            <p:nvPr/>
          </p:nvSpPr>
          <p:spPr bwMode="auto">
            <a:xfrm>
              <a:off x="2451" y="1711"/>
              <a:ext cx="146" cy="374"/>
            </a:xfrm>
            <a:custGeom>
              <a:avLst/>
              <a:gdLst>
                <a:gd name="T0" fmla="*/ 0 w 146"/>
                <a:gd name="T1" fmla="*/ 0 h 374"/>
                <a:gd name="T2" fmla="*/ 135 w 146"/>
                <a:gd name="T3" fmla="*/ 374 h 374"/>
                <a:gd name="T4" fmla="*/ 146 w 146"/>
                <a:gd name="T5" fmla="*/ 374 h 374"/>
                <a:gd name="T6" fmla="*/ 11 w 146"/>
                <a:gd name="T7" fmla="*/ 0 h 374"/>
                <a:gd name="T8" fmla="*/ 0 w 146"/>
                <a:gd name="T9" fmla="*/ 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374">
                  <a:moveTo>
                    <a:pt x="0" y="0"/>
                  </a:moveTo>
                  <a:lnTo>
                    <a:pt x="135" y="374"/>
                  </a:lnTo>
                  <a:lnTo>
                    <a:pt x="146" y="374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3" name="Rectangle 23"/>
            <p:cNvSpPr>
              <a:spLocks noChangeArrowheads="1"/>
            </p:cNvSpPr>
            <p:nvPr/>
          </p:nvSpPr>
          <p:spPr bwMode="auto">
            <a:xfrm>
              <a:off x="3410" y="1164"/>
              <a:ext cx="11" cy="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4" name="Freeform 24"/>
            <p:cNvSpPr/>
            <p:nvPr/>
          </p:nvSpPr>
          <p:spPr bwMode="auto">
            <a:xfrm>
              <a:off x="2848" y="1202"/>
              <a:ext cx="538" cy="111"/>
            </a:xfrm>
            <a:custGeom>
              <a:avLst/>
              <a:gdLst>
                <a:gd name="T0" fmla="*/ 0 w 538"/>
                <a:gd name="T1" fmla="*/ 102 h 111"/>
                <a:gd name="T2" fmla="*/ 538 w 538"/>
                <a:gd name="T3" fmla="*/ 0 h 111"/>
                <a:gd name="T4" fmla="*/ 538 w 538"/>
                <a:gd name="T5" fmla="*/ 9 h 111"/>
                <a:gd name="T6" fmla="*/ 0 w 538"/>
                <a:gd name="T7" fmla="*/ 111 h 111"/>
                <a:gd name="T8" fmla="*/ 0 w 538"/>
                <a:gd name="T9" fmla="*/ 102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8" h="111">
                  <a:moveTo>
                    <a:pt x="0" y="102"/>
                  </a:moveTo>
                  <a:lnTo>
                    <a:pt x="538" y="0"/>
                  </a:lnTo>
                  <a:lnTo>
                    <a:pt x="538" y="9"/>
                  </a:lnTo>
                  <a:lnTo>
                    <a:pt x="0" y="111"/>
                  </a:lnTo>
                  <a:lnTo>
                    <a:pt x="0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5" name="Freeform 25"/>
            <p:cNvSpPr/>
            <p:nvPr/>
          </p:nvSpPr>
          <p:spPr bwMode="auto">
            <a:xfrm>
              <a:off x="2834" y="1320"/>
              <a:ext cx="287" cy="455"/>
            </a:xfrm>
            <a:custGeom>
              <a:avLst/>
              <a:gdLst>
                <a:gd name="T0" fmla="*/ 0 w 287"/>
                <a:gd name="T1" fmla="*/ 5 h 455"/>
                <a:gd name="T2" fmla="*/ 275 w 287"/>
                <a:gd name="T3" fmla="*/ 450 h 455"/>
                <a:gd name="T4" fmla="*/ 277 w 287"/>
                <a:gd name="T5" fmla="*/ 455 h 455"/>
                <a:gd name="T6" fmla="*/ 287 w 287"/>
                <a:gd name="T7" fmla="*/ 445 h 455"/>
                <a:gd name="T8" fmla="*/ 7 w 287"/>
                <a:gd name="T9" fmla="*/ 0 h 455"/>
                <a:gd name="T10" fmla="*/ 0 w 287"/>
                <a:gd name="T11" fmla="*/ 5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7" h="455">
                  <a:moveTo>
                    <a:pt x="0" y="5"/>
                  </a:moveTo>
                  <a:lnTo>
                    <a:pt x="275" y="450"/>
                  </a:lnTo>
                  <a:lnTo>
                    <a:pt x="277" y="455"/>
                  </a:lnTo>
                  <a:lnTo>
                    <a:pt x="287" y="445"/>
                  </a:lnTo>
                  <a:lnTo>
                    <a:pt x="7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6" name="Freeform 26"/>
            <p:cNvSpPr/>
            <p:nvPr/>
          </p:nvSpPr>
          <p:spPr bwMode="auto">
            <a:xfrm>
              <a:off x="3140" y="1221"/>
              <a:ext cx="270" cy="544"/>
            </a:xfrm>
            <a:custGeom>
              <a:avLst/>
              <a:gdLst>
                <a:gd name="T0" fmla="*/ 0 w 270"/>
                <a:gd name="T1" fmla="*/ 544 h 544"/>
                <a:gd name="T2" fmla="*/ 263 w 270"/>
                <a:gd name="T3" fmla="*/ 0 h 544"/>
                <a:gd name="T4" fmla="*/ 270 w 270"/>
                <a:gd name="T5" fmla="*/ 0 h 544"/>
                <a:gd name="T6" fmla="*/ 14 w 270"/>
                <a:gd name="T7" fmla="*/ 544 h 544"/>
                <a:gd name="T8" fmla="*/ 0 w 270"/>
                <a:gd name="T9" fmla="*/ 544 h 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0" h="544">
                  <a:moveTo>
                    <a:pt x="0" y="544"/>
                  </a:moveTo>
                  <a:lnTo>
                    <a:pt x="263" y="0"/>
                  </a:lnTo>
                  <a:lnTo>
                    <a:pt x="270" y="0"/>
                  </a:lnTo>
                  <a:lnTo>
                    <a:pt x="14" y="544"/>
                  </a:lnTo>
                  <a:lnTo>
                    <a:pt x="0" y="5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7" name="Freeform 27"/>
            <p:cNvSpPr/>
            <p:nvPr/>
          </p:nvSpPr>
          <p:spPr bwMode="auto">
            <a:xfrm>
              <a:off x="3317" y="1221"/>
              <a:ext cx="93" cy="809"/>
            </a:xfrm>
            <a:custGeom>
              <a:avLst/>
              <a:gdLst>
                <a:gd name="T0" fmla="*/ 83 w 93"/>
                <a:gd name="T1" fmla="*/ 0 h 809"/>
                <a:gd name="T2" fmla="*/ 0 w 93"/>
                <a:gd name="T3" fmla="*/ 809 h 809"/>
                <a:gd name="T4" fmla="*/ 12 w 93"/>
                <a:gd name="T5" fmla="*/ 809 h 809"/>
                <a:gd name="T6" fmla="*/ 93 w 93"/>
                <a:gd name="T7" fmla="*/ 0 h 809"/>
                <a:gd name="T8" fmla="*/ 83 w 93"/>
                <a:gd name="T9" fmla="*/ 0 h 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" h="809">
                  <a:moveTo>
                    <a:pt x="83" y="0"/>
                  </a:moveTo>
                  <a:lnTo>
                    <a:pt x="0" y="809"/>
                  </a:lnTo>
                  <a:lnTo>
                    <a:pt x="12" y="809"/>
                  </a:lnTo>
                  <a:lnTo>
                    <a:pt x="93" y="0"/>
                  </a:lnTo>
                  <a:lnTo>
                    <a:pt x="8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8" name="Freeform 28"/>
            <p:cNvSpPr/>
            <p:nvPr/>
          </p:nvSpPr>
          <p:spPr bwMode="auto">
            <a:xfrm>
              <a:off x="3438" y="1022"/>
              <a:ext cx="611" cy="180"/>
            </a:xfrm>
            <a:custGeom>
              <a:avLst/>
              <a:gdLst>
                <a:gd name="T0" fmla="*/ 0 w 611"/>
                <a:gd name="T1" fmla="*/ 165 h 180"/>
                <a:gd name="T2" fmla="*/ 611 w 611"/>
                <a:gd name="T3" fmla="*/ 0 h 180"/>
                <a:gd name="T4" fmla="*/ 611 w 611"/>
                <a:gd name="T5" fmla="*/ 14 h 180"/>
                <a:gd name="T6" fmla="*/ 0 w 611"/>
                <a:gd name="T7" fmla="*/ 180 h 180"/>
                <a:gd name="T8" fmla="*/ 0 w 611"/>
                <a:gd name="T9" fmla="*/ 165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180">
                  <a:moveTo>
                    <a:pt x="0" y="165"/>
                  </a:moveTo>
                  <a:lnTo>
                    <a:pt x="611" y="0"/>
                  </a:lnTo>
                  <a:lnTo>
                    <a:pt x="611" y="14"/>
                  </a:lnTo>
                  <a:lnTo>
                    <a:pt x="0" y="180"/>
                  </a:lnTo>
                  <a:lnTo>
                    <a:pt x="0" y="1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9" name="Freeform 29"/>
            <p:cNvSpPr/>
            <p:nvPr/>
          </p:nvSpPr>
          <p:spPr bwMode="auto">
            <a:xfrm>
              <a:off x="4340" y="702"/>
              <a:ext cx="377" cy="396"/>
            </a:xfrm>
            <a:custGeom>
              <a:avLst/>
              <a:gdLst>
                <a:gd name="T0" fmla="*/ 0 w 377"/>
                <a:gd name="T1" fmla="*/ 12 h 396"/>
                <a:gd name="T2" fmla="*/ 370 w 377"/>
                <a:gd name="T3" fmla="*/ 396 h 396"/>
                <a:gd name="T4" fmla="*/ 377 w 377"/>
                <a:gd name="T5" fmla="*/ 388 h 396"/>
                <a:gd name="T6" fmla="*/ 0 w 377"/>
                <a:gd name="T7" fmla="*/ 0 h 396"/>
                <a:gd name="T8" fmla="*/ 0 w 377"/>
                <a:gd name="T9" fmla="*/ 12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7" h="396">
                  <a:moveTo>
                    <a:pt x="0" y="12"/>
                  </a:moveTo>
                  <a:lnTo>
                    <a:pt x="370" y="396"/>
                  </a:lnTo>
                  <a:lnTo>
                    <a:pt x="377" y="388"/>
                  </a:lnTo>
                  <a:lnTo>
                    <a:pt x="0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0" name="Freeform 30"/>
            <p:cNvSpPr/>
            <p:nvPr/>
          </p:nvSpPr>
          <p:spPr bwMode="auto">
            <a:xfrm>
              <a:off x="4108" y="1015"/>
              <a:ext cx="597" cy="97"/>
            </a:xfrm>
            <a:custGeom>
              <a:avLst/>
              <a:gdLst>
                <a:gd name="T0" fmla="*/ 0 w 597"/>
                <a:gd name="T1" fmla="*/ 0 h 97"/>
                <a:gd name="T2" fmla="*/ 597 w 597"/>
                <a:gd name="T3" fmla="*/ 90 h 97"/>
                <a:gd name="T4" fmla="*/ 597 w 597"/>
                <a:gd name="T5" fmla="*/ 97 h 97"/>
                <a:gd name="T6" fmla="*/ 0 w 597"/>
                <a:gd name="T7" fmla="*/ 11 h 97"/>
                <a:gd name="T8" fmla="*/ 0 w 597"/>
                <a:gd name="T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97">
                  <a:moveTo>
                    <a:pt x="0" y="0"/>
                  </a:moveTo>
                  <a:lnTo>
                    <a:pt x="597" y="90"/>
                  </a:lnTo>
                  <a:lnTo>
                    <a:pt x="597" y="97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1" name="Freeform 31"/>
            <p:cNvSpPr/>
            <p:nvPr/>
          </p:nvSpPr>
          <p:spPr bwMode="auto">
            <a:xfrm>
              <a:off x="4759" y="1121"/>
              <a:ext cx="280" cy="55"/>
            </a:xfrm>
            <a:custGeom>
              <a:avLst/>
              <a:gdLst>
                <a:gd name="T0" fmla="*/ 5 w 280"/>
                <a:gd name="T1" fmla="*/ 0 h 55"/>
                <a:gd name="T2" fmla="*/ 280 w 280"/>
                <a:gd name="T3" fmla="*/ 40 h 55"/>
                <a:gd name="T4" fmla="*/ 280 w 280"/>
                <a:gd name="T5" fmla="*/ 55 h 55"/>
                <a:gd name="T6" fmla="*/ 0 w 280"/>
                <a:gd name="T7" fmla="*/ 7 h 55"/>
                <a:gd name="T8" fmla="*/ 5 w 280"/>
                <a:gd name="T9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0" h="55">
                  <a:moveTo>
                    <a:pt x="5" y="0"/>
                  </a:moveTo>
                  <a:lnTo>
                    <a:pt x="280" y="40"/>
                  </a:lnTo>
                  <a:lnTo>
                    <a:pt x="280" y="55"/>
                  </a:lnTo>
                  <a:lnTo>
                    <a:pt x="0" y="7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2" name="Freeform 32"/>
            <p:cNvSpPr/>
            <p:nvPr/>
          </p:nvSpPr>
          <p:spPr bwMode="auto">
            <a:xfrm>
              <a:off x="4745" y="1131"/>
              <a:ext cx="298" cy="447"/>
            </a:xfrm>
            <a:custGeom>
              <a:avLst/>
              <a:gdLst>
                <a:gd name="T0" fmla="*/ 0 w 298"/>
                <a:gd name="T1" fmla="*/ 9 h 447"/>
                <a:gd name="T2" fmla="*/ 294 w 298"/>
                <a:gd name="T3" fmla="*/ 447 h 447"/>
                <a:gd name="T4" fmla="*/ 298 w 298"/>
                <a:gd name="T5" fmla="*/ 440 h 447"/>
                <a:gd name="T6" fmla="*/ 7 w 298"/>
                <a:gd name="T7" fmla="*/ 0 h 447"/>
                <a:gd name="T8" fmla="*/ 0 w 298"/>
                <a:gd name="T9" fmla="*/ 9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447">
                  <a:moveTo>
                    <a:pt x="0" y="9"/>
                  </a:moveTo>
                  <a:lnTo>
                    <a:pt x="294" y="447"/>
                  </a:lnTo>
                  <a:lnTo>
                    <a:pt x="298" y="440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3" name="Freeform 33"/>
            <p:cNvSpPr/>
            <p:nvPr/>
          </p:nvSpPr>
          <p:spPr bwMode="auto">
            <a:xfrm>
              <a:off x="4551" y="1135"/>
              <a:ext cx="182" cy="422"/>
            </a:xfrm>
            <a:custGeom>
              <a:avLst/>
              <a:gdLst>
                <a:gd name="T0" fmla="*/ 173 w 182"/>
                <a:gd name="T1" fmla="*/ 0 h 422"/>
                <a:gd name="T2" fmla="*/ 0 w 182"/>
                <a:gd name="T3" fmla="*/ 422 h 422"/>
                <a:gd name="T4" fmla="*/ 12 w 182"/>
                <a:gd name="T5" fmla="*/ 422 h 422"/>
                <a:gd name="T6" fmla="*/ 182 w 182"/>
                <a:gd name="T7" fmla="*/ 0 h 422"/>
                <a:gd name="T8" fmla="*/ 173 w 182"/>
                <a:gd name="T9" fmla="*/ 0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2" h="422">
                  <a:moveTo>
                    <a:pt x="173" y="0"/>
                  </a:moveTo>
                  <a:lnTo>
                    <a:pt x="0" y="422"/>
                  </a:lnTo>
                  <a:lnTo>
                    <a:pt x="12" y="422"/>
                  </a:lnTo>
                  <a:lnTo>
                    <a:pt x="182" y="0"/>
                  </a:lnTo>
                  <a:lnTo>
                    <a:pt x="1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4" name="Freeform 34"/>
            <p:cNvSpPr/>
            <p:nvPr/>
          </p:nvSpPr>
          <p:spPr bwMode="auto">
            <a:xfrm>
              <a:off x="3414" y="1214"/>
              <a:ext cx="401" cy="388"/>
            </a:xfrm>
            <a:custGeom>
              <a:avLst/>
              <a:gdLst>
                <a:gd name="T0" fmla="*/ 0 w 401"/>
                <a:gd name="T1" fmla="*/ 0 h 388"/>
                <a:gd name="T2" fmla="*/ 393 w 401"/>
                <a:gd name="T3" fmla="*/ 388 h 388"/>
                <a:gd name="T4" fmla="*/ 401 w 401"/>
                <a:gd name="T5" fmla="*/ 378 h 388"/>
                <a:gd name="T6" fmla="*/ 12 w 401"/>
                <a:gd name="T7" fmla="*/ 0 h 388"/>
                <a:gd name="T8" fmla="*/ 0 w 40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1" h="388">
                  <a:moveTo>
                    <a:pt x="0" y="0"/>
                  </a:moveTo>
                  <a:lnTo>
                    <a:pt x="393" y="388"/>
                  </a:lnTo>
                  <a:lnTo>
                    <a:pt x="401" y="37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5" name="Freeform 35"/>
            <p:cNvSpPr/>
            <p:nvPr/>
          </p:nvSpPr>
          <p:spPr bwMode="auto">
            <a:xfrm>
              <a:off x="3833" y="1034"/>
              <a:ext cx="233" cy="558"/>
            </a:xfrm>
            <a:custGeom>
              <a:avLst/>
              <a:gdLst>
                <a:gd name="T0" fmla="*/ 225 w 233"/>
                <a:gd name="T1" fmla="*/ 0 h 558"/>
                <a:gd name="T2" fmla="*/ 0 w 233"/>
                <a:gd name="T3" fmla="*/ 558 h 558"/>
                <a:gd name="T4" fmla="*/ 10 w 233"/>
                <a:gd name="T5" fmla="*/ 558 h 558"/>
                <a:gd name="T6" fmla="*/ 233 w 233"/>
                <a:gd name="T7" fmla="*/ 0 h 558"/>
                <a:gd name="T8" fmla="*/ 225 w 233"/>
                <a:gd name="T9" fmla="*/ 0 h 5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3" h="558">
                  <a:moveTo>
                    <a:pt x="225" y="0"/>
                  </a:moveTo>
                  <a:lnTo>
                    <a:pt x="0" y="558"/>
                  </a:lnTo>
                  <a:lnTo>
                    <a:pt x="10" y="558"/>
                  </a:lnTo>
                  <a:lnTo>
                    <a:pt x="233" y="0"/>
                  </a:lnTo>
                  <a:lnTo>
                    <a:pt x="2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6" name="Freeform 36"/>
            <p:cNvSpPr/>
            <p:nvPr/>
          </p:nvSpPr>
          <p:spPr bwMode="auto">
            <a:xfrm>
              <a:off x="4087" y="1034"/>
              <a:ext cx="452" cy="530"/>
            </a:xfrm>
            <a:custGeom>
              <a:avLst/>
              <a:gdLst>
                <a:gd name="T0" fmla="*/ 0 w 452"/>
                <a:gd name="T1" fmla="*/ 0 h 530"/>
                <a:gd name="T2" fmla="*/ 440 w 452"/>
                <a:gd name="T3" fmla="*/ 530 h 530"/>
                <a:gd name="T4" fmla="*/ 452 w 452"/>
                <a:gd name="T5" fmla="*/ 528 h 530"/>
                <a:gd name="T6" fmla="*/ 12 w 452"/>
                <a:gd name="T7" fmla="*/ 0 h 530"/>
                <a:gd name="T8" fmla="*/ 0 w 452"/>
                <a:gd name="T9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2" h="530">
                  <a:moveTo>
                    <a:pt x="0" y="0"/>
                  </a:moveTo>
                  <a:lnTo>
                    <a:pt x="440" y="530"/>
                  </a:lnTo>
                  <a:lnTo>
                    <a:pt x="452" y="5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7" name="Freeform 37"/>
            <p:cNvSpPr/>
            <p:nvPr/>
          </p:nvSpPr>
          <p:spPr bwMode="auto">
            <a:xfrm>
              <a:off x="3836" y="1588"/>
              <a:ext cx="689" cy="23"/>
            </a:xfrm>
            <a:custGeom>
              <a:avLst/>
              <a:gdLst>
                <a:gd name="T0" fmla="*/ 0 w 689"/>
                <a:gd name="T1" fmla="*/ 16 h 23"/>
                <a:gd name="T2" fmla="*/ 689 w 689"/>
                <a:gd name="T3" fmla="*/ 0 h 23"/>
                <a:gd name="T4" fmla="*/ 689 w 689"/>
                <a:gd name="T5" fmla="*/ 7 h 23"/>
                <a:gd name="T6" fmla="*/ 12 w 689"/>
                <a:gd name="T7" fmla="*/ 23 h 23"/>
                <a:gd name="T8" fmla="*/ 0 w 689"/>
                <a:gd name="T9" fmla="*/ 16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23">
                  <a:moveTo>
                    <a:pt x="0" y="16"/>
                  </a:moveTo>
                  <a:lnTo>
                    <a:pt x="689" y="0"/>
                  </a:lnTo>
                  <a:lnTo>
                    <a:pt x="689" y="7"/>
                  </a:lnTo>
                  <a:lnTo>
                    <a:pt x="12" y="23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8" name="Freeform 38"/>
            <p:cNvSpPr/>
            <p:nvPr/>
          </p:nvSpPr>
          <p:spPr bwMode="auto">
            <a:xfrm>
              <a:off x="5093" y="1621"/>
              <a:ext cx="273" cy="428"/>
            </a:xfrm>
            <a:custGeom>
              <a:avLst/>
              <a:gdLst>
                <a:gd name="T0" fmla="*/ 0 w 273"/>
                <a:gd name="T1" fmla="*/ 0 h 428"/>
                <a:gd name="T2" fmla="*/ 263 w 273"/>
                <a:gd name="T3" fmla="*/ 428 h 428"/>
                <a:gd name="T4" fmla="*/ 273 w 273"/>
                <a:gd name="T5" fmla="*/ 428 h 428"/>
                <a:gd name="T6" fmla="*/ 12 w 273"/>
                <a:gd name="T7" fmla="*/ 0 h 428"/>
                <a:gd name="T8" fmla="*/ 0 w 27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3" h="428">
                  <a:moveTo>
                    <a:pt x="0" y="0"/>
                  </a:moveTo>
                  <a:lnTo>
                    <a:pt x="263" y="428"/>
                  </a:lnTo>
                  <a:lnTo>
                    <a:pt x="273" y="4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9" name="Freeform 39"/>
            <p:cNvSpPr/>
            <p:nvPr/>
          </p:nvSpPr>
          <p:spPr bwMode="auto">
            <a:xfrm>
              <a:off x="5070" y="1621"/>
              <a:ext cx="293" cy="428"/>
            </a:xfrm>
            <a:custGeom>
              <a:avLst/>
              <a:gdLst>
                <a:gd name="T0" fmla="*/ 0 w 293"/>
                <a:gd name="T1" fmla="*/ 0 h 428"/>
                <a:gd name="T2" fmla="*/ 286 w 293"/>
                <a:gd name="T3" fmla="*/ 428 h 428"/>
                <a:gd name="T4" fmla="*/ 293 w 293"/>
                <a:gd name="T5" fmla="*/ 421 h 428"/>
                <a:gd name="T6" fmla="*/ 16 w 293"/>
                <a:gd name="T7" fmla="*/ 0 h 428"/>
                <a:gd name="T8" fmla="*/ 0 w 29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3" h="428">
                  <a:moveTo>
                    <a:pt x="0" y="0"/>
                  </a:moveTo>
                  <a:lnTo>
                    <a:pt x="286" y="428"/>
                  </a:lnTo>
                  <a:lnTo>
                    <a:pt x="293" y="421"/>
                  </a:lnTo>
                  <a:lnTo>
                    <a:pt x="1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0" name="Freeform 40"/>
            <p:cNvSpPr/>
            <p:nvPr/>
          </p:nvSpPr>
          <p:spPr bwMode="auto">
            <a:xfrm>
              <a:off x="4568" y="1581"/>
              <a:ext cx="551" cy="156"/>
            </a:xfrm>
            <a:custGeom>
              <a:avLst/>
              <a:gdLst>
                <a:gd name="T0" fmla="*/ 0 w 551"/>
                <a:gd name="T1" fmla="*/ 0 h 156"/>
                <a:gd name="T2" fmla="*/ 551 w 551"/>
                <a:gd name="T3" fmla="*/ 146 h 156"/>
                <a:gd name="T4" fmla="*/ 539 w 551"/>
                <a:gd name="T5" fmla="*/ 156 h 156"/>
                <a:gd name="T6" fmla="*/ 0 w 551"/>
                <a:gd name="T7" fmla="*/ 11 h 156"/>
                <a:gd name="T8" fmla="*/ 0 w 551"/>
                <a:gd name="T9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1" h="156">
                  <a:moveTo>
                    <a:pt x="0" y="0"/>
                  </a:moveTo>
                  <a:lnTo>
                    <a:pt x="551" y="146"/>
                  </a:lnTo>
                  <a:lnTo>
                    <a:pt x="539" y="156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1" name="Freeform 41"/>
            <p:cNvSpPr/>
            <p:nvPr/>
          </p:nvSpPr>
          <p:spPr bwMode="auto">
            <a:xfrm>
              <a:off x="4546" y="1597"/>
              <a:ext cx="228" cy="677"/>
            </a:xfrm>
            <a:custGeom>
              <a:avLst/>
              <a:gdLst>
                <a:gd name="T0" fmla="*/ 0 w 228"/>
                <a:gd name="T1" fmla="*/ 0 h 677"/>
                <a:gd name="T2" fmla="*/ 223 w 228"/>
                <a:gd name="T3" fmla="*/ 677 h 677"/>
                <a:gd name="T4" fmla="*/ 228 w 228"/>
                <a:gd name="T5" fmla="*/ 677 h 677"/>
                <a:gd name="T6" fmla="*/ 10 w 228"/>
                <a:gd name="T7" fmla="*/ 0 h 677"/>
                <a:gd name="T8" fmla="*/ 0 w 228"/>
                <a:gd name="T9" fmla="*/ 0 h 6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8" h="677">
                  <a:moveTo>
                    <a:pt x="0" y="0"/>
                  </a:moveTo>
                  <a:lnTo>
                    <a:pt x="223" y="677"/>
                  </a:lnTo>
                  <a:lnTo>
                    <a:pt x="228" y="677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2" name="Freeform 42"/>
            <p:cNvSpPr/>
            <p:nvPr/>
          </p:nvSpPr>
          <p:spPr bwMode="auto">
            <a:xfrm>
              <a:off x="4229" y="1604"/>
              <a:ext cx="310" cy="481"/>
            </a:xfrm>
            <a:custGeom>
              <a:avLst/>
              <a:gdLst>
                <a:gd name="T0" fmla="*/ 0 w 310"/>
                <a:gd name="T1" fmla="*/ 481 h 481"/>
                <a:gd name="T2" fmla="*/ 301 w 310"/>
                <a:gd name="T3" fmla="*/ 0 h 481"/>
                <a:gd name="T4" fmla="*/ 310 w 310"/>
                <a:gd name="T5" fmla="*/ 0 h 481"/>
                <a:gd name="T6" fmla="*/ 7 w 310"/>
                <a:gd name="T7" fmla="*/ 481 h 481"/>
                <a:gd name="T8" fmla="*/ 0 w 310"/>
                <a:gd name="T9" fmla="*/ 481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0" h="481">
                  <a:moveTo>
                    <a:pt x="0" y="481"/>
                  </a:moveTo>
                  <a:lnTo>
                    <a:pt x="301" y="0"/>
                  </a:lnTo>
                  <a:lnTo>
                    <a:pt x="310" y="0"/>
                  </a:lnTo>
                  <a:lnTo>
                    <a:pt x="7" y="481"/>
                  </a:lnTo>
                  <a:lnTo>
                    <a:pt x="0" y="4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3" name="Freeform 43"/>
            <p:cNvSpPr/>
            <p:nvPr/>
          </p:nvSpPr>
          <p:spPr bwMode="auto">
            <a:xfrm>
              <a:off x="4217" y="1803"/>
              <a:ext cx="90" cy="282"/>
            </a:xfrm>
            <a:custGeom>
              <a:avLst/>
              <a:gdLst>
                <a:gd name="T0" fmla="*/ 81 w 90"/>
                <a:gd name="T1" fmla="*/ 0 h 282"/>
                <a:gd name="T2" fmla="*/ 0 w 90"/>
                <a:gd name="T3" fmla="*/ 282 h 282"/>
                <a:gd name="T4" fmla="*/ 7 w 90"/>
                <a:gd name="T5" fmla="*/ 282 h 282"/>
                <a:gd name="T6" fmla="*/ 90 w 90"/>
                <a:gd name="T7" fmla="*/ 0 h 282"/>
                <a:gd name="T8" fmla="*/ 81 w 90"/>
                <a:gd name="T9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282">
                  <a:moveTo>
                    <a:pt x="81" y="0"/>
                  </a:moveTo>
                  <a:lnTo>
                    <a:pt x="0" y="282"/>
                  </a:lnTo>
                  <a:lnTo>
                    <a:pt x="7" y="282"/>
                  </a:lnTo>
                  <a:lnTo>
                    <a:pt x="90" y="0"/>
                  </a:lnTo>
                  <a:lnTo>
                    <a:pt x="8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4" name="Freeform 44"/>
            <p:cNvSpPr/>
            <p:nvPr/>
          </p:nvSpPr>
          <p:spPr bwMode="auto">
            <a:xfrm>
              <a:off x="3833" y="1621"/>
              <a:ext cx="375" cy="464"/>
            </a:xfrm>
            <a:custGeom>
              <a:avLst/>
              <a:gdLst>
                <a:gd name="T0" fmla="*/ 0 w 375"/>
                <a:gd name="T1" fmla="*/ 0 h 464"/>
                <a:gd name="T2" fmla="*/ 368 w 375"/>
                <a:gd name="T3" fmla="*/ 464 h 464"/>
                <a:gd name="T4" fmla="*/ 375 w 375"/>
                <a:gd name="T5" fmla="*/ 464 h 464"/>
                <a:gd name="T6" fmla="*/ 8 w 375"/>
                <a:gd name="T7" fmla="*/ 0 h 464"/>
                <a:gd name="T8" fmla="*/ 0 w 375"/>
                <a:gd name="T9" fmla="*/ 0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5" h="464">
                  <a:moveTo>
                    <a:pt x="0" y="0"/>
                  </a:moveTo>
                  <a:lnTo>
                    <a:pt x="368" y="464"/>
                  </a:lnTo>
                  <a:lnTo>
                    <a:pt x="375" y="464"/>
                  </a:lnTo>
                  <a:lnTo>
                    <a:pt x="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5" name="Freeform 45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  <a:gd name="T10" fmla="*/ 0 w 649"/>
                <a:gd name="T11" fmla="*/ 17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6" name="Freeform 46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7" name="Freeform 47"/>
            <p:cNvSpPr/>
            <p:nvPr/>
          </p:nvSpPr>
          <p:spPr bwMode="auto">
            <a:xfrm>
              <a:off x="3623" y="1623"/>
              <a:ext cx="203" cy="658"/>
            </a:xfrm>
            <a:custGeom>
              <a:avLst/>
              <a:gdLst>
                <a:gd name="T0" fmla="*/ 194 w 203"/>
                <a:gd name="T1" fmla="*/ 0 h 658"/>
                <a:gd name="T2" fmla="*/ 0 w 203"/>
                <a:gd name="T3" fmla="*/ 658 h 658"/>
                <a:gd name="T4" fmla="*/ 9 w 203"/>
                <a:gd name="T5" fmla="*/ 658 h 658"/>
                <a:gd name="T6" fmla="*/ 203 w 203"/>
                <a:gd name="T7" fmla="*/ 5 h 658"/>
                <a:gd name="T8" fmla="*/ 194 w 203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58">
                  <a:moveTo>
                    <a:pt x="194" y="0"/>
                  </a:moveTo>
                  <a:lnTo>
                    <a:pt x="0" y="658"/>
                  </a:lnTo>
                  <a:lnTo>
                    <a:pt x="9" y="658"/>
                  </a:lnTo>
                  <a:lnTo>
                    <a:pt x="203" y="5"/>
                  </a:lnTo>
                  <a:lnTo>
                    <a:pt x="19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8" name="Freeform 48"/>
            <p:cNvSpPr/>
            <p:nvPr/>
          </p:nvSpPr>
          <p:spPr bwMode="auto">
            <a:xfrm>
              <a:off x="3353" y="1768"/>
              <a:ext cx="935" cy="310"/>
            </a:xfrm>
            <a:custGeom>
              <a:avLst/>
              <a:gdLst>
                <a:gd name="T0" fmla="*/ 0 w 935"/>
                <a:gd name="T1" fmla="*/ 300 h 310"/>
                <a:gd name="T2" fmla="*/ 928 w 935"/>
                <a:gd name="T3" fmla="*/ 0 h 310"/>
                <a:gd name="T4" fmla="*/ 935 w 935"/>
                <a:gd name="T5" fmla="*/ 9 h 310"/>
                <a:gd name="T6" fmla="*/ 7 w 935"/>
                <a:gd name="T7" fmla="*/ 310 h 310"/>
                <a:gd name="T8" fmla="*/ 0 w 935"/>
                <a:gd name="T9" fmla="*/ 300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5" h="310">
                  <a:moveTo>
                    <a:pt x="0" y="300"/>
                  </a:moveTo>
                  <a:lnTo>
                    <a:pt x="928" y="0"/>
                  </a:lnTo>
                  <a:lnTo>
                    <a:pt x="935" y="9"/>
                  </a:lnTo>
                  <a:lnTo>
                    <a:pt x="7" y="310"/>
                  </a:lnTo>
                  <a:lnTo>
                    <a:pt x="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9" name="Freeform 49"/>
            <p:cNvSpPr/>
            <p:nvPr/>
          </p:nvSpPr>
          <p:spPr bwMode="auto">
            <a:xfrm>
              <a:off x="2631" y="1820"/>
              <a:ext cx="641" cy="251"/>
            </a:xfrm>
            <a:custGeom>
              <a:avLst/>
              <a:gdLst>
                <a:gd name="T0" fmla="*/ 0 w 641"/>
                <a:gd name="T1" fmla="*/ 9 h 251"/>
                <a:gd name="T2" fmla="*/ 641 w 641"/>
                <a:gd name="T3" fmla="*/ 251 h 251"/>
                <a:gd name="T4" fmla="*/ 641 w 641"/>
                <a:gd name="T5" fmla="*/ 244 h 251"/>
                <a:gd name="T6" fmla="*/ 11 w 641"/>
                <a:gd name="T7" fmla="*/ 0 h 251"/>
                <a:gd name="T8" fmla="*/ 0 w 641"/>
                <a:gd name="T9" fmla="*/ 9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1" h="251">
                  <a:moveTo>
                    <a:pt x="0" y="9"/>
                  </a:moveTo>
                  <a:lnTo>
                    <a:pt x="641" y="251"/>
                  </a:lnTo>
                  <a:lnTo>
                    <a:pt x="641" y="244"/>
                  </a:lnTo>
                  <a:lnTo>
                    <a:pt x="11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0" name="Freeform 50"/>
            <p:cNvSpPr/>
            <p:nvPr/>
          </p:nvSpPr>
          <p:spPr bwMode="auto">
            <a:xfrm>
              <a:off x="2631" y="1798"/>
              <a:ext cx="497" cy="301"/>
            </a:xfrm>
            <a:custGeom>
              <a:avLst/>
              <a:gdLst>
                <a:gd name="T0" fmla="*/ 0 w 497"/>
                <a:gd name="T1" fmla="*/ 296 h 301"/>
                <a:gd name="T2" fmla="*/ 490 w 497"/>
                <a:gd name="T3" fmla="*/ 0 h 301"/>
                <a:gd name="T4" fmla="*/ 497 w 497"/>
                <a:gd name="T5" fmla="*/ 10 h 301"/>
                <a:gd name="T6" fmla="*/ 7 w 497"/>
                <a:gd name="T7" fmla="*/ 301 h 301"/>
                <a:gd name="T8" fmla="*/ 0 w 497"/>
                <a:gd name="T9" fmla="*/ 296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7" h="301">
                  <a:moveTo>
                    <a:pt x="0" y="296"/>
                  </a:moveTo>
                  <a:lnTo>
                    <a:pt x="490" y="0"/>
                  </a:lnTo>
                  <a:lnTo>
                    <a:pt x="497" y="10"/>
                  </a:lnTo>
                  <a:lnTo>
                    <a:pt x="7" y="301"/>
                  </a:lnTo>
                  <a:lnTo>
                    <a:pt x="0" y="2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1" name="Freeform 51"/>
            <p:cNvSpPr/>
            <p:nvPr/>
          </p:nvSpPr>
          <p:spPr bwMode="auto">
            <a:xfrm>
              <a:off x="2467" y="2125"/>
              <a:ext cx="135" cy="351"/>
            </a:xfrm>
            <a:custGeom>
              <a:avLst/>
              <a:gdLst>
                <a:gd name="T0" fmla="*/ 126 w 135"/>
                <a:gd name="T1" fmla="*/ 0 h 351"/>
                <a:gd name="T2" fmla="*/ 0 w 135"/>
                <a:gd name="T3" fmla="*/ 351 h 351"/>
                <a:gd name="T4" fmla="*/ 12 w 135"/>
                <a:gd name="T5" fmla="*/ 351 h 351"/>
                <a:gd name="T6" fmla="*/ 135 w 135"/>
                <a:gd name="T7" fmla="*/ 7 h 351"/>
                <a:gd name="T8" fmla="*/ 126 w 135"/>
                <a:gd name="T9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351">
                  <a:moveTo>
                    <a:pt x="126" y="0"/>
                  </a:moveTo>
                  <a:lnTo>
                    <a:pt x="0" y="351"/>
                  </a:lnTo>
                  <a:lnTo>
                    <a:pt x="12" y="351"/>
                  </a:lnTo>
                  <a:lnTo>
                    <a:pt x="135" y="7"/>
                  </a:lnTo>
                  <a:lnTo>
                    <a:pt x="12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2" name="Freeform 52"/>
            <p:cNvSpPr/>
            <p:nvPr/>
          </p:nvSpPr>
          <p:spPr bwMode="auto">
            <a:xfrm>
              <a:off x="2607" y="2130"/>
              <a:ext cx="234" cy="743"/>
            </a:xfrm>
            <a:custGeom>
              <a:avLst/>
              <a:gdLst>
                <a:gd name="T0" fmla="*/ 0 w 234"/>
                <a:gd name="T1" fmla="*/ 0 h 743"/>
                <a:gd name="T2" fmla="*/ 223 w 234"/>
                <a:gd name="T3" fmla="*/ 743 h 743"/>
                <a:gd name="T4" fmla="*/ 234 w 234"/>
                <a:gd name="T5" fmla="*/ 743 h 743"/>
                <a:gd name="T6" fmla="*/ 9 w 234"/>
                <a:gd name="T7" fmla="*/ 0 h 743"/>
                <a:gd name="T8" fmla="*/ 0 w 234"/>
                <a:gd name="T9" fmla="*/ 0 h 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743">
                  <a:moveTo>
                    <a:pt x="0" y="0"/>
                  </a:moveTo>
                  <a:lnTo>
                    <a:pt x="223" y="743"/>
                  </a:lnTo>
                  <a:lnTo>
                    <a:pt x="234" y="743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3" name="Freeform 53"/>
            <p:cNvSpPr/>
            <p:nvPr/>
          </p:nvSpPr>
          <p:spPr bwMode="auto">
            <a:xfrm>
              <a:off x="2472" y="2525"/>
              <a:ext cx="350" cy="360"/>
            </a:xfrm>
            <a:custGeom>
              <a:avLst/>
              <a:gdLst>
                <a:gd name="T0" fmla="*/ 0 w 350"/>
                <a:gd name="T1" fmla="*/ 12 h 360"/>
                <a:gd name="T2" fmla="*/ 343 w 350"/>
                <a:gd name="T3" fmla="*/ 360 h 360"/>
                <a:gd name="T4" fmla="*/ 350 w 350"/>
                <a:gd name="T5" fmla="*/ 348 h 360"/>
                <a:gd name="T6" fmla="*/ 7 w 350"/>
                <a:gd name="T7" fmla="*/ 0 h 360"/>
                <a:gd name="T8" fmla="*/ 0 w 350"/>
                <a:gd name="T9" fmla="*/ 12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0" h="360">
                  <a:moveTo>
                    <a:pt x="0" y="12"/>
                  </a:moveTo>
                  <a:lnTo>
                    <a:pt x="343" y="360"/>
                  </a:lnTo>
                  <a:lnTo>
                    <a:pt x="350" y="348"/>
                  </a:lnTo>
                  <a:lnTo>
                    <a:pt x="7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4" name="Freeform 54"/>
            <p:cNvSpPr/>
            <p:nvPr/>
          </p:nvSpPr>
          <p:spPr bwMode="auto">
            <a:xfrm>
              <a:off x="2922" y="2466"/>
              <a:ext cx="128" cy="355"/>
            </a:xfrm>
            <a:custGeom>
              <a:avLst/>
              <a:gdLst>
                <a:gd name="T0" fmla="*/ 121 w 128"/>
                <a:gd name="T1" fmla="*/ 0 h 355"/>
                <a:gd name="T2" fmla="*/ 0 w 128"/>
                <a:gd name="T3" fmla="*/ 339 h 355"/>
                <a:gd name="T4" fmla="*/ 9 w 128"/>
                <a:gd name="T5" fmla="*/ 355 h 355"/>
                <a:gd name="T6" fmla="*/ 128 w 128"/>
                <a:gd name="T7" fmla="*/ 10 h 355"/>
                <a:gd name="T8" fmla="*/ 121 w 128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8" h="355">
                  <a:moveTo>
                    <a:pt x="121" y="0"/>
                  </a:moveTo>
                  <a:lnTo>
                    <a:pt x="0" y="339"/>
                  </a:lnTo>
                  <a:lnTo>
                    <a:pt x="9" y="355"/>
                  </a:lnTo>
                  <a:lnTo>
                    <a:pt x="128" y="10"/>
                  </a:lnTo>
                  <a:lnTo>
                    <a:pt x="1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5" name="Freeform 55"/>
            <p:cNvSpPr/>
            <p:nvPr/>
          </p:nvSpPr>
          <p:spPr bwMode="auto">
            <a:xfrm>
              <a:off x="2616" y="2118"/>
              <a:ext cx="417" cy="322"/>
            </a:xfrm>
            <a:custGeom>
              <a:avLst/>
              <a:gdLst>
                <a:gd name="T0" fmla="*/ 0 w 417"/>
                <a:gd name="T1" fmla="*/ 10 h 322"/>
                <a:gd name="T2" fmla="*/ 408 w 417"/>
                <a:gd name="T3" fmla="*/ 322 h 322"/>
                <a:gd name="T4" fmla="*/ 417 w 417"/>
                <a:gd name="T5" fmla="*/ 310 h 322"/>
                <a:gd name="T6" fmla="*/ 15 w 417"/>
                <a:gd name="T7" fmla="*/ 0 h 322"/>
                <a:gd name="T8" fmla="*/ 0 w 417"/>
                <a:gd name="T9" fmla="*/ 10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7" h="322">
                  <a:moveTo>
                    <a:pt x="0" y="10"/>
                  </a:moveTo>
                  <a:lnTo>
                    <a:pt x="408" y="322"/>
                  </a:lnTo>
                  <a:lnTo>
                    <a:pt x="417" y="310"/>
                  </a:lnTo>
                  <a:lnTo>
                    <a:pt x="15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6" name="Freeform 56"/>
            <p:cNvSpPr/>
            <p:nvPr/>
          </p:nvSpPr>
          <p:spPr bwMode="auto">
            <a:xfrm>
              <a:off x="3054" y="1803"/>
              <a:ext cx="81" cy="618"/>
            </a:xfrm>
            <a:custGeom>
              <a:avLst/>
              <a:gdLst>
                <a:gd name="T0" fmla="*/ 69 w 81"/>
                <a:gd name="T1" fmla="*/ 0 h 618"/>
                <a:gd name="T2" fmla="*/ 0 w 81"/>
                <a:gd name="T3" fmla="*/ 618 h 618"/>
                <a:gd name="T4" fmla="*/ 10 w 81"/>
                <a:gd name="T5" fmla="*/ 618 h 618"/>
                <a:gd name="T6" fmla="*/ 81 w 81"/>
                <a:gd name="T7" fmla="*/ 0 h 618"/>
                <a:gd name="T8" fmla="*/ 69 w 81"/>
                <a:gd name="T9" fmla="*/ 0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618">
                  <a:moveTo>
                    <a:pt x="69" y="0"/>
                  </a:moveTo>
                  <a:lnTo>
                    <a:pt x="0" y="618"/>
                  </a:lnTo>
                  <a:lnTo>
                    <a:pt x="10" y="618"/>
                  </a:lnTo>
                  <a:lnTo>
                    <a:pt x="81" y="0"/>
                  </a:lnTo>
                  <a:lnTo>
                    <a:pt x="6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7" name="Freeform 57"/>
            <p:cNvSpPr/>
            <p:nvPr/>
          </p:nvSpPr>
          <p:spPr bwMode="auto">
            <a:xfrm>
              <a:off x="3135" y="1810"/>
              <a:ext cx="476" cy="474"/>
            </a:xfrm>
            <a:custGeom>
              <a:avLst/>
              <a:gdLst>
                <a:gd name="T0" fmla="*/ 0 w 476"/>
                <a:gd name="T1" fmla="*/ 0 h 474"/>
                <a:gd name="T2" fmla="*/ 469 w 476"/>
                <a:gd name="T3" fmla="*/ 474 h 474"/>
                <a:gd name="T4" fmla="*/ 476 w 476"/>
                <a:gd name="T5" fmla="*/ 471 h 474"/>
                <a:gd name="T6" fmla="*/ 9 w 476"/>
                <a:gd name="T7" fmla="*/ 0 h 474"/>
                <a:gd name="T8" fmla="*/ 0 w 476"/>
                <a:gd name="T9" fmla="*/ 0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6" h="474">
                  <a:moveTo>
                    <a:pt x="0" y="0"/>
                  </a:moveTo>
                  <a:lnTo>
                    <a:pt x="469" y="474"/>
                  </a:lnTo>
                  <a:lnTo>
                    <a:pt x="476" y="471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8" name="Freeform 58"/>
            <p:cNvSpPr/>
            <p:nvPr/>
          </p:nvSpPr>
          <p:spPr bwMode="auto">
            <a:xfrm>
              <a:off x="2938" y="2109"/>
              <a:ext cx="363" cy="696"/>
            </a:xfrm>
            <a:custGeom>
              <a:avLst/>
              <a:gdLst>
                <a:gd name="T0" fmla="*/ 358 w 363"/>
                <a:gd name="T1" fmla="*/ 0 h 696"/>
                <a:gd name="T2" fmla="*/ 0 w 363"/>
                <a:gd name="T3" fmla="*/ 696 h 696"/>
                <a:gd name="T4" fmla="*/ 12 w 363"/>
                <a:gd name="T5" fmla="*/ 696 h 696"/>
                <a:gd name="T6" fmla="*/ 363 w 363"/>
                <a:gd name="T7" fmla="*/ 9 h 696"/>
                <a:gd name="T8" fmla="*/ 358 w 363"/>
                <a:gd name="T9" fmla="*/ 0 h 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3" h="696">
                  <a:moveTo>
                    <a:pt x="358" y="0"/>
                  </a:moveTo>
                  <a:lnTo>
                    <a:pt x="0" y="696"/>
                  </a:lnTo>
                  <a:lnTo>
                    <a:pt x="12" y="696"/>
                  </a:lnTo>
                  <a:lnTo>
                    <a:pt x="363" y="9"/>
                  </a:lnTo>
                  <a:lnTo>
                    <a:pt x="35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9" name="Freeform 59"/>
            <p:cNvSpPr/>
            <p:nvPr/>
          </p:nvSpPr>
          <p:spPr bwMode="auto">
            <a:xfrm>
              <a:off x="3085" y="2296"/>
              <a:ext cx="516" cy="154"/>
            </a:xfrm>
            <a:custGeom>
              <a:avLst/>
              <a:gdLst>
                <a:gd name="T0" fmla="*/ 0 w 516"/>
                <a:gd name="T1" fmla="*/ 144 h 154"/>
                <a:gd name="T2" fmla="*/ 516 w 516"/>
                <a:gd name="T3" fmla="*/ 0 h 154"/>
                <a:gd name="T4" fmla="*/ 516 w 516"/>
                <a:gd name="T5" fmla="*/ 7 h 154"/>
                <a:gd name="T6" fmla="*/ 0 w 516"/>
                <a:gd name="T7" fmla="*/ 154 h 154"/>
                <a:gd name="T8" fmla="*/ 0 w 516"/>
                <a:gd name="T9" fmla="*/ 14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6" h="154">
                  <a:moveTo>
                    <a:pt x="0" y="144"/>
                  </a:moveTo>
                  <a:lnTo>
                    <a:pt x="516" y="0"/>
                  </a:lnTo>
                  <a:lnTo>
                    <a:pt x="516" y="7"/>
                  </a:lnTo>
                  <a:lnTo>
                    <a:pt x="0" y="154"/>
                  </a:lnTo>
                  <a:lnTo>
                    <a:pt x="0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0" name="Freeform 60"/>
            <p:cNvSpPr/>
            <p:nvPr/>
          </p:nvSpPr>
          <p:spPr bwMode="auto">
            <a:xfrm>
              <a:off x="3637" y="2106"/>
              <a:ext cx="571" cy="192"/>
            </a:xfrm>
            <a:custGeom>
              <a:avLst/>
              <a:gdLst>
                <a:gd name="T0" fmla="*/ 0 w 571"/>
                <a:gd name="T1" fmla="*/ 180 h 192"/>
                <a:gd name="T2" fmla="*/ 571 w 571"/>
                <a:gd name="T3" fmla="*/ 0 h 192"/>
                <a:gd name="T4" fmla="*/ 571 w 571"/>
                <a:gd name="T5" fmla="*/ 12 h 192"/>
                <a:gd name="T6" fmla="*/ 0 w 571"/>
                <a:gd name="T7" fmla="*/ 192 h 192"/>
                <a:gd name="T8" fmla="*/ 0 w 571"/>
                <a:gd name="T9" fmla="*/ 18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192">
                  <a:moveTo>
                    <a:pt x="0" y="180"/>
                  </a:moveTo>
                  <a:lnTo>
                    <a:pt x="571" y="0"/>
                  </a:lnTo>
                  <a:lnTo>
                    <a:pt x="571" y="12"/>
                  </a:lnTo>
                  <a:lnTo>
                    <a:pt x="0" y="192"/>
                  </a:lnTo>
                  <a:lnTo>
                    <a:pt x="0" y="1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1" name="Freeform 61"/>
            <p:cNvSpPr/>
            <p:nvPr/>
          </p:nvSpPr>
          <p:spPr bwMode="auto">
            <a:xfrm>
              <a:off x="4234" y="2106"/>
              <a:ext cx="521" cy="187"/>
            </a:xfrm>
            <a:custGeom>
              <a:avLst/>
              <a:gdLst>
                <a:gd name="T0" fmla="*/ 0 w 521"/>
                <a:gd name="T1" fmla="*/ 10 h 187"/>
                <a:gd name="T2" fmla="*/ 518 w 521"/>
                <a:gd name="T3" fmla="*/ 187 h 187"/>
                <a:gd name="T4" fmla="*/ 521 w 521"/>
                <a:gd name="T5" fmla="*/ 175 h 187"/>
                <a:gd name="T6" fmla="*/ 0 w 521"/>
                <a:gd name="T7" fmla="*/ 0 h 187"/>
                <a:gd name="T8" fmla="*/ 0 w 521"/>
                <a:gd name="T9" fmla="*/ 1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187">
                  <a:moveTo>
                    <a:pt x="0" y="10"/>
                  </a:moveTo>
                  <a:lnTo>
                    <a:pt x="518" y="187"/>
                  </a:lnTo>
                  <a:lnTo>
                    <a:pt x="521" y="175"/>
                  </a:lnTo>
                  <a:lnTo>
                    <a:pt x="0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2" name="Freeform 62"/>
            <p:cNvSpPr/>
            <p:nvPr/>
          </p:nvSpPr>
          <p:spPr bwMode="auto">
            <a:xfrm>
              <a:off x="4795" y="1749"/>
              <a:ext cx="329" cy="525"/>
            </a:xfrm>
            <a:custGeom>
              <a:avLst/>
              <a:gdLst>
                <a:gd name="T0" fmla="*/ 329 w 329"/>
                <a:gd name="T1" fmla="*/ 0 h 525"/>
                <a:gd name="T2" fmla="*/ 0 w 329"/>
                <a:gd name="T3" fmla="*/ 525 h 525"/>
                <a:gd name="T4" fmla="*/ 7 w 329"/>
                <a:gd name="T5" fmla="*/ 525 h 525"/>
                <a:gd name="T6" fmla="*/ 329 w 329"/>
                <a:gd name="T7" fmla="*/ 12 h 525"/>
                <a:gd name="T8" fmla="*/ 329 w 329"/>
                <a:gd name="T9" fmla="*/ 0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9" h="525">
                  <a:moveTo>
                    <a:pt x="329" y="0"/>
                  </a:moveTo>
                  <a:lnTo>
                    <a:pt x="0" y="525"/>
                  </a:lnTo>
                  <a:lnTo>
                    <a:pt x="7" y="525"/>
                  </a:lnTo>
                  <a:lnTo>
                    <a:pt x="329" y="12"/>
                  </a:lnTo>
                  <a:lnTo>
                    <a:pt x="3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3" name="Freeform 63"/>
            <p:cNvSpPr/>
            <p:nvPr/>
          </p:nvSpPr>
          <p:spPr bwMode="auto">
            <a:xfrm>
              <a:off x="5145" y="1756"/>
              <a:ext cx="52" cy="691"/>
            </a:xfrm>
            <a:custGeom>
              <a:avLst/>
              <a:gdLst>
                <a:gd name="T0" fmla="*/ 0 w 52"/>
                <a:gd name="T1" fmla="*/ 0 h 691"/>
                <a:gd name="T2" fmla="*/ 41 w 52"/>
                <a:gd name="T3" fmla="*/ 691 h 691"/>
                <a:gd name="T4" fmla="*/ 52 w 52"/>
                <a:gd name="T5" fmla="*/ 691 h 691"/>
                <a:gd name="T6" fmla="*/ 7 w 52"/>
                <a:gd name="T7" fmla="*/ 0 h 691"/>
                <a:gd name="T8" fmla="*/ 0 w 52"/>
                <a:gd name="T9" fmla="*/ 0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691">
                  <a:moveTo>
                    <a:pt x="0" y="0"/>
                  </a:moveTo>
                  <a:lnTo>
                    <a:pt x="41" y="691"/>
                  </a:lnTo>
                  <a:lnTo>
                    <a:pt x="52" y="691"/>
                  </a:lnTo>
                  <a:lnTo>
                    <a:pt x="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4" name="Freeform 64"/>
            <p:cNvSpPr/>
            <p:nvPr/>
          </p:nvSpPr>
          <p:spPr bwMode="auto">
            <a:xfrm>
              <a:off x="5204" y="2102"/>
              <a:ext cx="183" cy="355"/>
            </a:xfrm>
            <a:custGeom>
              <a:avLst/>
              <a:gdLst>
                <a:gd name="T0" fmla="*/ 171 w 183"/>
                <a:gd name="T1" fmla="*/ 0 h 355"/>
                <a:gd name="T2" fmla="*/ 0 w 183"/>
                <a:gd name="T3" fmla="*/ 345 h 355"/>
                <a:gd name="T4" fmla="*/ 10 w 183"/>
                <a:gd name="T5" fmla="*/ 355 h 355"/>
                <a:gd name="T6" fmla="*/ 183 w 183"/>
                <a:gd name="T7" fmla="*/ 0 h 355"/>
                <a:gd name="T8" fmla="*/ 171 w 183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3" h="355">
                  <a:moveTo>
                    <a:pt x="171" y="0"/>
                  </a:moveTo>
                  <a:lnTo>
                    <a:pt x="0" y="345"/>
                  </a:lnTo>
                  <a:lnTo>
                    <a:pt x="10" y="355"/>
                  </a:lnTo>
                  <a:lnTo>
                    <a:pt x="183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5" name="Freeform 65"/>
            <p:cNvSpPr/>
            <p:nvPr/>
          </p:nvSpPr>
          <p:spPr bwMode="auto">
            <a:xfrm>
              <a:off x="4795" y="2303"/>
              <a:ext cx="362" cy="173"/>
            </a:xfrm>
            <a:custGeom>
              <a:avLst/>
              <a:gdLst>
                <a:gd name="T0" fmla="*/ 0 w 362"/>
                <a:gd name="T1" fmla="*/ 9 h 173"/>
                <a:gd name="T2" fmla="*/ 362 w 362"/>
                <a:gd name="T3" fmla="*/ 173 h 173"/>
                <a:gd name="T4" fmla="*/ 362 w 362"/>
                <a:gd name="T5" fmla="*/ 156 h 173"/>
                <a:gd name="T6" fmla="*/ 0 w 362"/>
                <a:gd name="T7" fmla="*/ 0 h 173"/>
                <a:gd name="T8" fmla="*/ 0 w 362"/>
                <a:gd name="T9" fmla="*/ 9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2" h="173">
                  <a:moveTo>
                    <a:pt x="0" y="9"/>
                  </a:moveTo>
                  <a:lnTo>
                    <a:pt x="362" y="173"/>
                  </a:lnTo>
                  <a:lnTo>
                    <a:pt x="362" y="156"/>
                  </a:lnTo>
                  <a:lnTo>
                    <a:pt x="0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6" name="Freeform 66"/>
            <p:cNvSpPr/>
            <p:nvPr/>
          </p:nvSpPr>
          <p:spPr bwMode="auto">
            <a:xfrm>
              <a:off x="5086" y="2499"/>
              <a:ext cx="102" cy="462"/>
            </a:xfrm>
            <a:custGeom>
              <a:avLst/>
              <a:gdLst>
                <a:gd name="T0" fmla="*/ 95 w 102"/>
                <a:gd name="T1" fmla="*/ 0 h 462"/>
                <a:gd name="T2" fmla="*/ 0 w 102"/>
                <a:gd name="T3" fmla="*/ 462 h 462"/>
                <a:gd name="T4" fmla="*/ 12 w 102"/>
                <a:gd name="T5" fmla="*/ 462 h 462"/>
                <a:gd name="T6" fmla="*/ 102 w 102"/>
                <a:gd name="T7" fmla="*/ 0 h 462"/>
                <a:gd name="T8" fmla="*/ 95 w 102"/>
                <a:gd name="T9" fmla="*/ 0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462">
                  <a:moveTo>
                    <a:pt x="95" y="0"/>
                  </a:moveTo>
                  <a:lnTo>
                    <a:pt x="0" y="462"/>
                  </a:lnTo>
                  <a:lnTo>
                    <a:pt x="12" y="462"/>
                  </a:lnTo>
                  <a:lnTo>
                    <a:pt x="102" y="0"/>
                  </a:lnTo>
                  <a:lnTo>
                    <a:pt x="9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7" name="Freeform 67"/>
            <p:cNvSpPr/>
            <p:nvPr/>
          </p:nvSpPr>
          <p:spPr bwMode="auto">
            <a:xfrm>
              <a:off x="4724" y="2317"/>
              <a:ext cx="59" cy="663"/>
            </a:xfrm>
            <a:custGeom>
              <a:avLst/>
              <a:gdLst>
                <a:gd name="T0" fmla="*/ 50 w 59"/>
                <a:gd name="T1" fmla="*/ 0 h 663"/>
                <a:gd name="T2" fmla="*/ 0 w 59"/>
                <a:gd name="T3" fmla="*/ 663 h 663"/>
                <a:gd name="T4" fmla="*/ 9 w 59"/>
                <a:gd name="T5" fmla="*/ 663 h 663"/>
                <a:gd name="T6" fmla="*/ 59 w 59"/>
                <a:gd name="T7" fmla="*/ 0 h 663"/>
                <a:gd name="T8" fmla="*/ 50 w 59"/>
                <a:gd name="T9" fmla="*/ 0 h 6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663">
                  <a:moveTo>
                    <a:pt x="50" y="0"/>
                  </a:moveTo>
                  <a:lnTo>
                    <a:pt x="0" y="663"/>
                  </a:lnTo>
                  <a:lnTo>
                    <a:pt x="9" y="663"/>
                  </a:lnTo>
                  <a:lnTo>
                    <a:pt x="59" y="0"/>
                  </a:lnTo>
                  <a:lnTo>
                    <a:pt x="5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8" name="Freeform 68"/>
            <p:cNvSpPr/>
            <p:nvPr/>
          </p:nvSpPr>
          <p:spPr bwMode="auto">
            <a:xfrm>
              <a:off x="4740" y="2499"/>
              <a:ext cx="443" cy="481"/>
            </a:xfrm>
            <a:custGeom>
              <a:avLst/>
              <a:gdLst>
                <a:gd name="T0" fmla="*/ 436 w 443"/>
                <a:gd name="T1" fmla="*/ 0 h 481"/>
                <a:gd name="T2" fmla="*/ 0 w 443"/>
                <a:gd name="T3" fmla="*/ 476 h 481"/>
                <a:gd name="T4" fmla="*/ 7 w 443"/>
                <a:gd name="T5" fmla="*/ 481 h 481"/>
                <a:gd name="T6" fmla="*/ 443 w 443"/>
                <a:gd name="T7" fmla="*/ 0 h 481"/>
                <a:gd name="T8" fmla="*/ 436 w 443"/>
                <a:gd name="T9" fmla="*/ 0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3" h="481">
                  <a:moveTo>
                    <a:pt x="436" y="0"/>
                  </a:moveTo>
                  <a:lnTo>
                    <a:pt x="0" y="476"/>
                  </a:lnTo>
                  <a:lnTo>
                    <a:pt x="7" y="481"/>
                  </a:lnTo>
                  <a:lnTo>
                    <a:pt x="443" y="0"/>
                  </a:lnTo>
                  <a:lnTo>
                    <a:pt x="43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9" name="Freeform 69"/>
            <p:cNvSpPr/>
            <p:nvPr/>
          </p:nvSpPr>
          <p:spPr bwMode="auto">
            <a:xfrm>
              <a:off x="4996" y="2573"/>
              <a:ext cx="81" cy="388"/>
            </a:xfrm>
            <a:custGeom>
              <a:avLst/>
              <a:gdLst>
                <a:gd name="T0" fmla="*/ 0 w 81"/>
                <a:gd name="T1" fmla="*/ 0 h 388"/>
                <a:gd name="T2" fmla="*/ 69 w 81"/>
                <a:gd name="T3" fmla="*/ 388 h 388"/>
                <a:gd name="T4" fmla="*/ 81 w 81"/>
                <a:gd name="T5" fmla="*/ 388 h 388"/>
                <a:gd name="T6" fmla="*/ 10 w 81"/>
                <a:gd name="T7" fmla="*/ 0 h 388"/>
                <a:gd name="T8" fmla="*/ 0 w 8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388">
                  <a:moveTo>
                    <a:pt x="0" y="0"/>
                  </a:moveTo>
                  <a:lnTo>
                    <a:pt x="69" y="388"/>
                  </a:lnTo>
                  <a:lnTo>
                    <a:pt x="81" y="388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0" name="Freeform 70"/>
            <p:cNvSpPr/>
            <p:nvPr/>
          </p:nvSpPr>
          <p:spPr bwMode="auto">
            <a:xfrm>
              <a:off x="4186" y="2116"/>
              <a:ext cx="38" cy="594"/>
            </a:xfrm>
            <a:custGeom>
              <a:avLst/>
              <a:gdLst>
                <a:gd name="T0" fmla="*/ 31 w 38"/>
                <a:gd name="T1" fmla="*/ 2 h 594"/>
                <a:gd name="T2" fmla="*/ 0 w 38"/>
                <a:gd name="T3" fmla="*/ 594 h 594"/>
                <a:gd name="T4" fmla="*/ 7 w 38"/>
                <a:gd name="T5" fmla="*/ 594 h 594"/>
                <a:gd name="T6" fmla="*/ 38 w 38"/>
                <a:gd name="T7" fmla="*/ 0 h 594"/>
                <a:gd name="T8" fmla="*/ 31 w 38"/>
                <a:gd name="T9" fmla="*/ 2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594">
                  <a:moveTo>
                    <a:pt x="31" y="2"/>
                  </a:moveTo>
                  <a:lnTo>
                    <a:pt x="0" y="594"/>
                  </a:lnTo>
                  <a:lnTo>
                    <a:pt x="7" y="594"/>
                  </a:lnTo>
                  <a:lnTo>
                    <a:pt x="38" y="0"/>
                  </a:lnTo>
                  <a:lnTo>
                    <a:pt x="31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1" name="Freeform 71"/>
            <p:cNvSpPr/>
            <p:nvPr/>
          </p:nvSpPr>
          <p:spPr bwMode="auto">
            <a:xfrm>
              <a:off x="4201" y="2312"/>
              <a:ext cx="568" cy="415"/>
            </a:xfrm>
            <a:custGeom>
              <a:avLst/>
              <a:gdLst>
                <a:gd name="T0" fmla="*/ 0 w 568"/>
                <a:gd name="T1" fmla="*/ 405 h 415"/>
                <a:gd name="T2" fmla="*/ 563 w 568"/>
                <a:gd name="T3" fmla="*/ 0 h 415"/>
                <a:gd name="T4" fmla="*/ 568 w 568"/>
                <a:gd name="T5" fmla="*/ 7 h 415"/>
                <a:gd name="T6" fmla="*/ 0 w 568"/>
                <a:gd name="T7" fmla="*/ 415 h 415"/>
                <a:gd name="T8" fmla="*/ 0 w 568"/>
                <a:gd name="T9" fmla="*/ 405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8" h="415">
                  <a:moveTo>
                    <a:pt x="0" y="405"/>
                  </a:moveTo>
                  <a:lnTo>
                    <a:pt x="563" y="0"/>
                  </a:lnTo>
                  <a:lnTo>
                    <a:pt x="568" y="7"/>
                  </a:lnTo>
                  <a:lnTo>
                    <a:pt x="0" y="415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2" name="Freeform 72"/>
            <p:cNvSpPr/>
            <p:nvPr/>
          </p:nvSpPr>
          <p:spPr bwMode="auto">
            <a:xfrm>
              <a:off x="4198" y="2729"/>
              <a:ext cx="507" cy="272"/>
            </a:xfrm>
            <a:custGeom>
              <a:avLst/>
              <a:gdLst>
                <a:gd name="T0" fmla="*/ 0 w 507"/>
                <a:gd name="T1" fmla="*/ 9 h 272"/>
                <a:gd name="T2" fmla="*/ 497 w 507"/>
                <a:gd name="T3" fmla="*/ 272 h 272"/>
                <a:gd name="T4" fmla="*/ 507 w 507"/>
                <a:gd name="T5" fmla="*/ 268 h 272"/>
                <a:gd name="T6" fmla="*/ 5 w 507"/>
                <a:gd name="T7" fmla="*/ 0 h 272"/>
                <a:gd name="T8" fmla="*/ 0 w 507"/>
                <a:gd name="T9" fmla="*/ 9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72">
                  <a:moveTo>
                    <a:pt x="0" y="9"/>
                  </a:moveTo>
                  <a:lnTo>
                    <a:pt x="497" y="272"/>
                  </a:lnTo>
                  <a:lnTo>
                    <a:pt x="507" y="268"/>
                  </a:lnTo>
                  <a:lnTo>
                    <a:pt x="5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3" name="Freeform 73"/>
            <p:cNvSpPr/>
            <p:nvPr/>
          </p:nvSpPr>
          <p:spPr bwMode="auto">
            <a:xfrm>
              <a:off x="3627" y="2298"/>
              <a:ext cx="540" cy="431"/>
            </a:xfrm>
            <a:custGeom>
              <a:avLst/>
              <a:gdLst>
                <a:gd name="T0" fmla="*/ 0 w 540"/>
                <a:gd name="T1" fmla="*/ 10 h 431"/>
                <a:gd name="T2" fmla="*/ 540 w 540"/>
                <a:gd name="T3" fmla="*/ 431 h 431"/>
                <a:gd name="T4" fmla="*/ 540 w 540"/>
                <a:gd name="T5" fmla="*/ 417 h 431"/>
                <a:gd name="T6" fmla="*/ 8 w 540"/>
                <a:gd name="T7" fmla="*/ 0 h 431"/>
                <a:gd name="T8" fmla="*/ 0 w 540"/>
                <a:gd name="T9" fmla="*/ 1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431">
                  <a:moveTo>
                    <a:pt x="0" y="10"/>
                  </a:moveTo>
                  <a:lnTo>
                    <a:pt x="540" y="431"/>
                  </a:lnTo>
                  <a:lnTo>
                    <a:pt x="540" y="417"/>
                  </a:lnTo>
                  <a:lnTo>
                    <a:pt x="8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4" name="Freeform 74"/>
            <p:cNvSpPr/>
            <p:nvPr/>
          </p:nvSpPr>
          <p:spPr bwMode="auto">
            <a:xfrm>
              <a:off x="3495" y="2305"/>
              <a:ext cx="130" cy="621"/>
            </a:xfrm>
            <a:custGeom>
              <a:avLst/>
              <a:gdLst>
                <a:gd name="T0" fmla="*/ 125 w 130"/>
                <a:gd name="T1" fmla="*/ 0 h 621"/>
                <a:gd name="T2" fmla="*/ 0 w 130"/>
                <a:gd name="T3" fmla="*/ 621 h 621"/>
                <a:gd name="T4" fmla="*/ 9 w 130"/>
                <a:gd name="T5" fmla="*/ 621 h 621"/>
                <a:gd name="T6" fmla="*/ 130 w 130"/>
                <a:gd name="T7" fmla="*/ 5 h 621"/>
                <a:gd name="T8" fmla="*/ 125 w 130"/>
                <a:gd name="T9" fmla="*/ 0 h 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" h="621">
                  <a:moveTo>
                    <a:pt x="125" y="0"/>
                  </a:moveTo>
                  <a:lnTo>
                    <a:pt x="0" y="621"/>
                  </a:lnTo>
                  <a:lnTo>
                    <a:pt x="9" y="621"/>
                  </a:lnTo>
                  <a:lnTo>
                    <a:pt x="130" y="5"/>
                  </a:lnTo>
                  <a:lnTo>
                    <a:pt x="1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5" name="Freeform 75"/>
            <p:cNvSpPr/>
            <p:nvPr/>
          </p:nvSpPr>
          <p:spPr bwMode="auto">
            <a:xfrm>
              <a:off x="3054" y="2461"/>
              <a:ext cx="420" cy="465"/>
            </a:xfrm>
            <a:custGeom>
              <a:avLst/>
              <a:gdLst>
                <a:gd name="T0" fmla="*/ 0 w 420"/>
                <a:gd name="T1" fmla="*/ 8 h 465"/>
                <a:gd name="T2" fmla="*/ 412 w 420"/>
                <a:gd name="T3" fmla="*/ 465 h 465"/>
                <a:gd name="T4" fmla="*/ 420 w 420"/>
                <a:gd name="T5" fmla="*/ 465 h 465"/>
                <a:gd name="T6" fmla="*/ 12 w 420"/>
                <a:gd name="T7" fmla="*/ 0 h 465"/>
                <a:gd name="T8" fmla="*/ 0 w 420"/>
                <a:gd name="T9" fmla="*/ 8 h 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0" h="465">
                  <a:moveTo>
                    <a:pt x="0" y="8"/>
                  </a:moveTo>
                  <a:lnTo>
                    <a:pt x="412" y="465"/>
                  </a:lnTo>
                  <a:lnTo>
                    <a:pt x="420" y="465"/>
                  </a:lnTo>
                  <a:lnTo>
                    <a:pt x="12" y="0"/>
                  </a:ln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6" name="Freeform 76"/>
            <p:cNvSpPr/>
            <p:nvPr/>
          </p:nvSpPr>
          <p:spPr bwMode="auto">
            <a:xfrm>
              <a:off x="3519" y="2729"/>
              <a:ext cx="655" cy="223"/>
            </a:xfrm>
            <a:custGeom>
              <a:avLst/>
              <a:gdLst>
                <a:gd name="T0" fmla="*/ 0 w 655"/>
                <a:gd name="T1" fmla="*/ 213 h 223"/>
                <a:gd name="T2" fmla="*/ 655 w 655"/>
                <a:gd name="T3" fmla="*/ 0 h 223"/>
                <a:gd name="T4" fmla="*/ 655 w 655"/>
                <a:gd name="T5" fmla="*/ 9 h 223"/>
                <a:gd name="T6" fmla="*/ 0 w 655"/>
                <a:gd name="T7" fmla="*/ 223 h 223"/>
                <a:gd name="T8" fmla="*/ 0 w 655"/>
                <a:gd name="T9" fmla="*/ 213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5" h="223">
                  <a:moveTo>
                    <a:pt x="0" y="213"/>
                  </a:moveTo>
                  <a:lnTo>
                    <a:pt x="655" y="0"/>
                  </a:lnTo>
                  <a:lnTo>
                    <a:pt x="655" y="9"/>
                  </a:lnTo>
                  <a:lnTo>
                    <a:pt x="0" y="223"/>
                  </a:lnTo>
                  <a:lnTo>
                    <a:pt x="0" y="2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7" name="Freeform 77"/>
            <p:cNvSpPr/>
            <p:nvPr/>
          </p:nvSpPr>
          <p:spPr bwMode="auto">
            <a:xfrm>
              <a:off x="4066" y="2738"/>
              <a:ext cx="123" cy="495"/>
            </a:xfrm>
            <a:custGeom>
              <a:avLst/>
              <a:gdLst>
                <a:gd name="T0" fmla="*/ 118 w 123"/>
                <a:gd name="T1" fmla="*/ 0 h 495"/>
                <a:gd name="T2" fmla="*/ 0 w 123"/>
                <a:gd name="T3" fmla="*/ 495 h 495"/>
                <a:gd name="T4" fmla="*/ 7 w 123"/>
                <a:gd name="T5" fmla="*/ 495 h 495"/>
                <a:gd name="T6" fmla="*/ 123 w 123"/>
                <a:gd name="T7" fmla="*/ 0 h 495"/>
                <a:gd name="T8" fmla="*/ 118 w 123"/>
                <a:gd name="T9" fmla="*/ 0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495">
                  <a:moveTo>
                    <a:pt x="118" y="0"/>
                  </a:moveTo>
                  <a:lnTo>
                    <a:pt x="0" y="495"/>
                  </a:lnTo>
                  <a:lnTo>
                    <a:pt x="7" y="495"/>
                  </a:lnTo>
                  <a:lnTo>
                    <a:pt x="123" y="0"/>
                  </a:lnTo>
                  <a:lnTo>
                    <a:pt x="1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8" name="Freeform 78"/>
            <p:cNvSpPr/>
            <p:nvPr/>
          </p:nvSpPr>
          <p:spPr bwMode="auto">
            <a:xfrm>
              <a:off x="2957" y="2843"/>
              <a:ext cx="971" cy="42"/>
            </a:xfrm>
            <a:custGeom>
              <a:avLst/>
              <a:gdLst>
                <a:gd name="T0" fmla="*/ 0 w 971"/>
                <a:gd name="T1" fmla="*/ 0 h 42"/>
                <a:gd name="T2" fmla="*/ 971 w 971"/>
                <a:gd name="T3" fmla="*/ 30 h 42"/>
                <a:gd name="T4" fmla="*/ 971 w 971"/>
                <a:gd name="T5" fmla="*/ 42 h 42"/>
                <a:gd name="T6" fmla="*/ 0 w 971"/>
                <a:gd name="T7" fmla="*/ 7 h 42"/>
                <a:gd name="T8" fmla="*/ 0 w 971"/>
                <a:gd name="T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1" h="42">
                  <a:moveTo>
                    <a:pt x="0" y="0"/>
                  </a:moveTo>
                  <a:lnTo>
                    <a:pt x="971" y="30"/>
                  </a:lnTo>
                  <a:lnTo>
                    <a:pt x="971" y="42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9" name="Freeform 79"/>
            <p:cNvSpPr/>
            <p:nvPr/>
          </p:nvSpPr>
          <p:spPr bwMode="auto">
            <a:xfrm>
              <a:off x="2865" y="2902"/>
              <a:ext cx="597" cy="57"/>
            </a:xfrm>
            <a:custGeom>
              <a:avLst/>
              <a:gdLst>
                <a:gd name="T0" fmla="*/ 0 w 597"/>
                <a:gd name="T1" fmla="*/ 0 h 57"/>
                <a:gd name="T2" fmla="*/ 597 w 597"/>
                <a:gd name="T3" fmla="*/ 50 h 57"/>
                <a:gd name="T4" fmla="*/ 597 w 597"/>
                <a:gd name="T5" fmla="*/ 57 h 57"/>
                <a:gd name="T6" fmla="*/ 0 w 597"/>
                <a:gd name="T7" fmla="*/ 12 h 57"/>
                <a:gd name="T8" fmla="*/ 0 w 597"/>
                <a:gd name="T9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57">
                  <a:moveTo>
                    <a:pt x="0" y="0"/>
                  </a:moveTo>
                  <a:lnTo>
                    <a:pt x="597" y="50"/>
                  </a:lnTo>
                  <a:lnTo>
                    <a:pt x="597" y="57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0" name="Freeform 80"/>
            <p:cNvSpPr/>
            <p:nvPr/>
          </p:nvSpPr>
          <p:spPr bwMode="auto">
            <a:xfrm>
              <a:off x="2844" y="2916"/>
              <a:ext cx="61" cy="268"/>
            </a:xfrm>
            <a:custGeom>
              <a:avLst/>
              <a:gdLst>
                <a:gd name="T0" fmla="*/ 0 w 61"/>
                <a:gd name="T1" fmla="*/ 0 h 268"/>
                <a:gd name="T2" fmla="*/ 54 w 61"/>
                <a:gd name="T3" fmla="*/ 268 h 268"/>
                <a:gd name="T4" fmla="*/ 61 w 61"/>
                <a:gd name="T5" fmla="*/ 268 h 268"/>
                <a:gd name="T6" fmla="*/ 12 w 61"/>
                <a:gd name="T7" fmla="*/ 0 h 268"/>
                <a:gd name="T8" fmla="*/ 0 w 61"/>
                <a:gd name="T9" fmla="*/ 0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268">
                  <a:moveTo>
                    <a:pt x="0" y="0"/>
                  </a:moveTo>
                  <a:lnTo>
                    <a:pt x="54" y="268"/>
                  </a:lnTo>
                  <a:lnTo>
                    <a:pt x="61" y="26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1" name="Freeform 81"/>
            <p:cNvSpPr/>
            <p:nvPr/>
          </p:nvSpPr>
          <p:spPr bwMode="auto">
            <a:xfrm>
              <a:off x="2851" y="2909"/>
              <a:ext cx="608" cy="519"/>
            </a:xfrm>
            <a:custGeom>
              <a:avLst/>
              <a:gdLst>
                <a:gd name="T0" fmla="*/ 0 w 608"/>
                <a:gd name="T1" fmla="*/ 9 h 519"/>
                <a:gd name="T2" fmla="*/ 601 w 608"/>
                <a:gd name="T3" fmla="*/ 519 h 519"/>
                <a:gd name="T4" fmla="*/ 608 w 608"/>
                <a:gd name="T5" fmla="*/ 509 h 519"/>
                <a:gd name="T6" fmla="*/ 7 w 608"/>
                <a:gd name="T7" fmla="*/ 0 h 519"/>
                <a:gd name="T8" fmla="*/ 0 w 608"/>
                <a:gd name="T9" fmla="*/ 9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8" h="519">
                  <a:moveTo>
                    <a:pt x="0" y="9"/>
                  </a:moveTo>
                  <a:lnTo>
                    <a:pt x="601" y="519"/>
                  </a:lnTo>
                  <a:lnTo>
                    <a:pt x="608" y="509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2" name="Freeform 82"/>
            <p:cNvSpPr/>
            <p:nvPr/>
          </p:nvSpPr>
          <p:spPr bwMode="auto">
            <a:xfrm>
              <a:off x="3474" y="2985"/>
              <a:ext cx="21" cy="421"/>
            </a:xfrm>
            <a:custGeom>
              <a:avLst/>
              <a:gdLst>
                <a:gd name="T0" fmla="*/ 11 w 21"/>
                <a:gd name="T1" fmla="*/ 7 h 421"/>
                <a:gd name="T2" fmla="*/ 0 w 21"/>
                <a:gd name="T3" fmla="*/ 421 h 421"/>
                <a:gd name="T4" fmla="*/ 11 w 21"/>
                <a:gd name="T5" fmla="*/ 421 h 421"/>
                <a:gd name="T6" fmla="*/ 21 w 21"/>
                <a:gd name="T7" fmla="*/ 0 h 421"/>
                <a:gd name="T8" fmla="*/ 11 w 21"/>
                <a:gd name="T9" fmla="*/ 7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421">
                  <a:moveTo>
                    <a:pt x="11" y="7"/>
                  </a:moveTo>
                  <a:lnTo>
                    <a:pt x="0" y="421"/>
                  </a:lnTo>
                  <a:lnTo>
                    <a:pt x="11" y="421"/>
                  </a:lnTo>
                  <a:lnTo>
                    <a:pt x="21" y="0"/>
                  </a:lnTo>
                  <a:lnTo>
                    <a:pt x="11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3" name="Freeform 83"/>
            <p:cNvSpPr/>
            <p:nvPr/>
          </p:nvSpPr>
          <p:spPr bwMode="auto">
            <a:xfrm>
              <a:off x="3519" y="2959"/>
              <a:ext cx="520" cy="296"/>
            </a:xfrm>
            <a:custGeom>
              <a:avLst/>
              <a:gdLst>
                <a:gd name="T0" fmla="*/ 0 w 520"/>
                <a:gd name="T1" fmla="*/ 16 h 296"/>
                <a:gd name="T2" fmla="*/ 509 w 520"/>
                <a:gd name="T3" fmla="*/ 296 h 296"/>
                <a:gd name="T4" fmla="*/ 520 w 520"/>
                <a:gd name="T5" fmla="*/ 286 h 296"/>
                <a:gd name="T6" fmla="*/ 0 w 520"/>
                <a:gd name="T7" fmla="*/ 0 h 296"/>
                <a:gd name="T8" fmla="*/ 0 w 520"/>
                <a:gd name="T9" fmla="*/ 16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0" h="296">
                  <a:moveTo>
                    <a:pt x="0" y="16"/>
                  </a:moveTo>
                  <a:lnTo>
                    <a:pt x="509" y="296"/>
                  </a:lnTo>
                  <a:lnTo>
                    <a:pt x="520" y="286"/>
                  </a:lnTo>
                  <a:lnTo>
                    <a:pt x="0" y="0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4" name="Freeform 84"/>
            <p:cNvSpPr/>
            <p:nvPr/>
          </p:nvSpPr>
          <p:spPr bwMode="auto">
            <a:xfrm>
              <a:off x="4082" y="3011"/>
              <a:ext cx="616" cy="246"/>
            </a:xfrm>
            <a:custGeom>
              <a:avLst/>
              <a:gdLst>
                <a:gd name="T0" fmla="*/ 0 w 616"/>
                <a:gd name="T1" fmla="*/ 232 h 246"/>
                <a:gd name="T2" fmla="*/ 616 w 616"/>
                <a:gd name="T3" fmla="*/ 0 h 246"/>
                <a:gd name="T4" fmla="*/ 616 w 616"/>
                <a:gd name="T5" fmla="*/ 12 h 246"/>
                <a:gd name="T6" fmla="*/ 0 w 616"/>
                <a:gd name="T7" fmla="*/ 246 h 246"/>
                <a:gd name="T8" fmla="*/ 0 w 616"/>
                <a:gd name="T9" fmla="*/ 232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6" h="246">
                  <a:moveTo>
                    <a:pt x="0" y="232"/>
                  </a:moveTo>
                  <a:lnTo>
                    <a:pt x="616" y="0"/>
                  </a:lnTo>
                  <a:lnTo>
                    <a:pt x="616" y="12"/>
                  </a:lnTo>
                  <a:lnTo>
                    <a:pt x="0" y="246"/>
                  </a:lnTo>
                  <a:lnTo>
                    <a:pt x="0" y="2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5" name="Freeform 85"/>
            <p:cNvSpPr/>
            <p:nvPr/>
          </p:nvSpPr>
          <p:spPr bwMode="auto">
            <a:xfrm>
              <a:off x="4755" y="2992"/>
              <a:ext cx="284" cy="19"/>
            </a:xfrm>
            <a:custGeom>
              <a:avLst/>
              <a:gdLst>
                <a:gd name="T0" fmla="*/ 0 w 284"/>
                <a:gd name="T1" fmla="*/ 7 h 19"/>
                <a:gd name="T2" fmla="*/ 284 w 284"/>
                <a:gd name="T3" fmla="*/ 0 h 19"/>
                <a:gd name="T4" fmla="*/ 284 w 284"/>
                <a:gd name="T5" fmla="*/ 7 h 19"/>
                <a:gd name="T6" fmla="*/ 0 w 284"/>
                <a:gd name="T7" fmla="*/ 19 h 19"/>
                <a:gd name="T8" fmla="*/ 0 w 284"/>
                <a:gd name="T9" fmla="*/ 7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4" h="19">
                  <a:moveTo>
                    <a:pt x="0" y="7"/>
                  </a:moveTo>
                  <a:lnTo>
                    <a:pt x="284" y="0"/>
                  </a:lnTo>
                  <a:lnTo>
                    <a:pt x="284" y="7"/>
                  </a:lnTo>
                  <a:lnTo>
                    <a:pt x="0" y="19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6" name="Freeform 86"/>
            <p:cNvSpPr/>
            <p:nvPr/>
          </p:nvSpPr>
          <p:spPr bwMode="auto">
            <a:xfrm>
              <a:off x="4343" y="3013"/>
              <a:ext cx="360" cy="452"/>
            </a:xfrm>
            <a:custGeom>
              <a:avLst/>
              <a:gdLst>
                <a:gd name="T0" fmla="*/ 360 w 360"/>
                <a:gd name="T1" fmla="*/ 0 h 452"/>
                <a:gd name="T2" fmla="*/ 0 w 360"/>
                <a:gd name="T3" fmla="*/ 452 h 452"/>
                <a:gd name="T4" fmla="*/ 16 w 360"/>
                <a:gd name="T5" fmla="*/ 452 h 452"/>
                <a:gd name="T6" fmla="*/ 360 w 360"/>
                <a:gd name="T7" fmla="*/ 10 h 452"/>
                <a:gd name="T8" fmla="*/ 360 w 360"/>
                <a:gd name="T9" fmla="*/ 0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0" h="452">
                  <a:moveTo>
                    <a:pt x="360" y="0"/>
                  </a:moveTo>
                  <a:lnTo>
                    <a:pt x="0" y="452"/>
                  </a:lnTo>
                  <a:lnTo>
                    <a:pt x="16" y="452"/>
                  </a:lnTo>
                  <a:lnTo>
                    <a:pt x="360" y="10"/>
                  </a:lnTo>
                  <a:lnTo>
                    <a:pt x="36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7" name="Freeform 87"/>
            <p:cNvSpPr/>
            <p:nvPr/>
          </p:nvSpPr>
          <p:spPr bwMode="auto">
            <a:xfrm>
              <a:off x="4532" y="3023"/>
              <a:ext cx="180" cy="270"/>
            </a:xfrm>
            <a:custGeom>
              <a:avLst/>
              <a:gdLst>
                <a:gd name="T0" fmla="*/ 171 w 180"/>
                <a:gd name="T1" fmla="*/ 0 h 270"/>
                <a:gd name="T2" fmla="*/ 0 w 180"/>
                <a:gd name="T3" fmla="*/ 262 h 270"/>
                <a:gd name="T4" fmla="*/ 14 w 180"/>
                <a:gd name="T5" fmla="*/ 270 h 270"/>
                <a:gd name="T6" fmla="*/ 180 w 180"/>
                <a:gd name="T7" fmla="*/ 0 h 270"/>
                <a:gd name="T8" fmla="*/ 171 w 180"/>
                <a:gd name="T9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0" h="270">
                  <a:moveTo>
                    <a:pt x="171" y="0"/>
                  </a:moveTo>
                  <a:lnTo>
                    <a:pt x="0" y="262"/>
                  </a:lnTo>
                  <a:lnTo>
                    <a:pt x="14" y="270"/>
                  </a:lnTo>
                  <a:lnTo>
                    <a:pt x="180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8" name="Freeform 88"/>
            <p:cNvSpPr/>
            <p:nvPr/>
          </p:nvSpPr>
          <p:spPr bwMode="auto">
            <a:xfrm>
              <a:off x="4352" y="3330"/>
              <a:ext cx="149" cy="143"/>
            </a:xfrm>
            <a:custGeom>
              <a:avLst/>
              <a:gdLst>
                <a:gd name="T0" fmla="*/ 149 w 149"/>
                <a:gd name="T1" fmla="*/ 0 h 143"/>
                <a:gd name="T2" fmla="*/ 0 w 149"/>
                <a:gd name="T3" fmla="*/ 133 h 143"/>
                <a:gd name="T4" fmla="*/ 7 w 149"/>
                <a:gd name="T5" fmla="*/ 143 h 143"/>
                <a:gd name="T6" fmla="*/ 149 w 149"/>
                <a:gd name="T7" fmla="*/ 8 h 143"/>
                <a:gd name="T8" fmla="*/ 149 w 149"/>
                <a:gd name="T9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143">
                  <a:moveTo>
                    <a:pt x="149" y="0"/>
                  </a:moveTo>
                  <a:lnTo>
                    <a:pt x="0" y="133"/>
                  </a:lnTo>
                  <a:lnTo>
                    <a:pt x="7" y="143"/>
                  </a:lnTo>
                  <a:lnTo>
                    <a:pt x="149" y="8"/>
                  </a:lnTo>
                  <a:lnTo>
                    <a:pt x="14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9" name="Freeform 89"/>
            <p:cNvSpPr/>
            <p:nvPr/>
          </p:nvSpPr>
          <p:spPr bwMode="auto">
            <a:xfrm>
              <a:off x="3497" y="3262"/>
              <a:ext cx="542" cy="166"/>
            </a:xfrm>
            <a:custGeom>
              <a:avLst/>
              <a:gdLst>
                <a:gd name="T0" fmla="*/ 0 w 542"/>
                <a:gd name="T1" fmla="*/ 151 h 166"/>
                <a:gd name="T2" fmla="*/ 533 w 542"/>
                <a:gd name="T3" fmla="*/ 0 h 166"/>
                <a:gd name="T4" fmla="*/ 542 w 542"/>
                <a:gd name="T5" fmla="*/ 9 h 166"/>
                <a:gd name="T6" fmla="*/ 0 w 542"/>
                <a:gd name="T7" fmla="*/ 166 h 166"/>
                <a:gd name="T8" fmla="*/ 0 w 542"/>
                <a:gd name="T9" fmla="*/ 151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2" h="166">
                  <a:moveTo>
                    <a:pt x="0" y="151"/>
                  </a:moveTo>
                  <a:lnTo>
                    <a:pt x="533" y="0"/>
                  </a:lnTo>
                  <a:lnTo>
                    <a:pt x="542" y="9"/>
                  </a:lnTo>
                  <a:lnTo>
                    <a:pt x="0" y="166"/>
                  </a:lnTo>
                  <a:lnTo>
                    <a:pt x="0" y="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0" name="Freeform 90"/>
            <p:cNvSpPr/>
            <p:nvPr/>
          </p:nvSpPr>
          <p:spPr bwMode="auto">
            <a:xfrm>
              <a:off x="3509" y="3430"/>
              <a:ext cx="789" cy="61"/>
            </a:xfrm>
            <a:custGeom>
              <a:avLst/>
              <a:gdLst>
                <a:gd name="T0" fmla="*/ 0 w 789"/>
                <a:gd name="T1" fmla="*/ 0 h 61"/>
                <a:gd name="T2" fmla="*/ 789 w 789"/>
                <a:gd name="T3" fmla="*/ 52 h 61"/>
                <a:gd name="T4" fmla="*/ 789 w 789"/>
                <a:gd name="T5" fmla="*/ 61 h 61"/>
                <a:gd name="T6" fmla="*/ 0 w 789"/>
                <a:gd name="T7" fmla="*/ 7 h 61"/>
                <a:gd name="T8" fmla="*/ 0 w 789"/>
                <a:gd name="T9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9" h="61">
                  <a:moveTo>
                    <a:pt x="0" y="0"/>
                  </a:moveTo>
                  <a:lnTo>
                    <a:pt x="789" y="52"/>
                  </a:lnTo>
                  <a:lnTo>
                    <a:pt x="789" y="61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1" name="Freeform 91"/>
            <p:cNvSpPr/>
            <p:nvPr/>
          </p:nvSpPr>
          <p:spPr bwMode="auto">
            <a:xfrm>
              <a:off x="4066" y="3267"/>
              <a:ext cx="234" cy="210"/>
            </a:xfrm>
            <a:custGeom>
              <a:avLst/>
              <a:gdLst>
                <a:gd name="T0" fmla="*/ 0 w 234"/>
                <a:gd name="T1" fmla="*/ 0 h 210"/>
                <a:gd name="T2" fmla="*/ 234 w 234"/>
                <a:gd name="T3" fmla="*/ 210 h 210"/>
                <a:gd name="T4" fmla="*/ 234 w 234"/>
                <a:gd name="T5" fmla="*/ 198 h 210"/>
                <a:gd name="T6" fmla="*/ 11 w 234"/>
                <a:gd name="T7" fmla="*/ 0 h 210"/>
                <a:gd name="T8" fmla="*/ 0 w 234"/>
                <a:gd name="T9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210">
                  <a:moveTo>
                    <a:pt x="0" y="0"/>
                  </a:moveTo>
                  <a:lnTo>
                    <a:pt x="234" y="210"/>
                  </a:lnTo>
                  <a:lnTo>
                    <a:pt x="234" y="198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2" name="Oval 92"/>
            <p:cNvSpPr>
              <a:spLocks noChangeArrowheads="1"/>
            </p:cNvSpPr>
            <p:nvPr/>
          </p:nvSpPr>
          <p:spPr bwMode="auto">
            <a:xfrm>
              <a:off x="2830" y="965"/>
              <a:ext cx="78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3" name="Oval 93"/>
            <p:cNvSpPr>
              <a:spLocks noChangeArrowheads="1"/>
            </p:cNvSpPr>
            <p:nvPr/>
          </p:nvSpPr>
          <p:spPr bwMode="auto">
            <a:xfrm>
              <a:off x="3374" y="1076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4" name="Oval 94"/>
            <p:cNvSpPr>
              <a:spLocks noChangeArrowheads="1"/>
            </p:cNvSpPr>
            <p:nvPr/>
          </p:nvSpPr>
          <p:spPr bwMode="auto">
            <a:xfrm>
              <a:off x="3424" y="719"/>
              <a:ext cx="69" cy="6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5" name="Oval 95"/>
            <p:cNvSpPr>
              <a:spLocks noChangeArrowheads="1"/>
            </p:cNvSpPr>
            <p:nvPr/>
          </p:nvSpPr>
          <p:spPr bwMode="auto">
            <a:xfrm>
              <a:off x="3623" y="593"/>
              <a:ext cx="78" cy="8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6" name="Oval 96"/>
            <p:cNvSpPr>
              <a:spLocks noChangeArrowheads="1"/>
            </p:cNvSpPr>
            <p:nvPr/>
          </p:nvSpPr>
          <p:spPr bwMode="auto">
            <a:xfrm>
              <a:off x="4044" y="984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7" name="Oval 97"/>
            <p:cNvSpPr>
              <a:spLocks noChangeArrowheads="1"/>
            </p:cNvSpPr>
            <p:nvPr/>
          </p:nvSpPr>
          <p:spPr bwMode="auto">
            <a:xfrm>
              <a:off x="4399" y="832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8" name="Oval 98"/>
            <p:cNvSpPr>
              <a:spLocks noChangeArrowheads="1"/>
            </p:cNvSpPr>
            <p:nvPr/>
          </p:nvSpPr>
          <p:spPr bwMode="auto">
            <a:xfrm>
              <a:off x="4700" y="1076"/>
              <a:ext cx="69" cy="6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9" name="Oval 99"/>
            <p:cNvSpPr>
              <a:spLocks noChangeArrowheads="1"/>
            </p:cNvSpPr>
            <p:nvPr/>
          </p:nvSpPr>
          <p:spPr bwMode="auto">
            <a:xfrm>
              <a:off x="4745" y="2263"/>
              <a:ext cx="64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0" name="Oval 100"/>
            <p:cNvSpPr>
              <a:spLocks noChangeArrowheads="1"/>
            </p:cNvSpPr>
            <p:nvPr/>
          </p:nvSpPr>
          <p:spPr bwMode="auto">
            <a:xfrm>
              <a:off x="3800" y="1583"/>
              <a:ext cx="50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1" name="Oval 101"/>
            <p:cNvSpPr>
              <a:spLocks noChangeArrowheads="1"/>
            </p:cNvSpPr>
            <p:nvPr/>
          </p:nvSpPr>
          <p:spPr bwMode="auto">
            <a:xfrm>
              <a:off x="4949" y="2499"/>
              <a:ext cx="92" cy="9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2" name="Oval 102"/>
            <p:cNvSpPr>
              <a:spLocks noChangeArrowheads="1"/>
            </p:cNvSpPr>
            <p:nvPr/>
          </p:nvSpPr>
          <p:spPr bwMode="auto">
            <a:xfrm>
              <a:off x="4272" y="1706"/>
              <a:ext cx="106" cy="10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3" name="Oval 103"/>
            <p:cNvSpPr>
              <a:spLocks noChangeArrowheads="1"/>
            </p:cNvSpPr>
            <p:nvPr/>
          </p:nvSpPr>
          <p:spPr bwMode="auto">
            <a:xfrm>
              <a:off x="4518" y="1550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4" name="Oval 104"/>
            <p:cNvSpPr>
              <a:spLocks noChangeArrowheads="1"/>
            </p:cNvSpPr>
            <p:nvPr/>
          </p:nvSpPr>
          <p:spPr bwMode="auto">
            <a:xfrm>
              <a:off x="5032" y="1124"/>
              <a:ext cx="85" cy="8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5" name="Oval 105"/>
            <p:cNvSpPr>
              <a:spLocks noChangeArrowheads="1"/>
            </p:cNvSpPr>
            <p:nvPr/>
          </p:nvSpPr>
          <p:spPr bwMode="auto">
            <a:xfrm>
              <a:off x="5039" y="1536"/>
              <a:ext cx="92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6" name="Oval 106"/>
            <p:cNvSpPr>
              <a:spLocks noChangeArrowheads="1"/>
            </p:cNvSpPr>
            <p:nvPr/>
          </p:nvSpPr>
          <p:spPr bwMode="auto">
            <a:xfrm>
              <a:off x="5155" y="2440"/>
              <a:ext cx="66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7" name="Oval 107"/>
            <p:cNvSpPr>
              <a:spLocks noChangeArrowheads="1"/>
            </p:cNvSpPr>
            <p:nvPr/>
          </p:nvSpPr>
          <p:spPr bwMode="auto">
            <a:xfrm>
              <a:off x="5342" y="2040"/>
              <a:ext cx="83" cy="8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8" name="Oval 108"/>
            <p:cNvSpPr>
              <a:spLocks noChangeArrowheads="1"/>
            </p:cNvSpPr>
            <p:nvPr/>
          </p:nvSpPr>
          <p:spPr bwMode="auto">
            <a:xfrm>
              <a:off x="4196" y="2078"/>
              <a:ext cx="47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9" name="Oval 109"/>
            <p:cNvSpPr>
              <a:spLocks noChangeArrowheads="1"/>
            </p:cNvSpPr>
            <p:nvPr/>
          </p:nvSpPr>
          <p:spPr bwMode="auto">
            <a:xfrm>
              <a:off x="4293" y="3454"/>
              <a:ext cx="76" cy="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0" name="Oval 110"/>
            <p:cNvSpPr>
              <a:spLocks noChangeArrowheads="1"/>
            </p:cNvSpPr>
            <p:nvPr/>
          </p:nvSpPr>
          <p:spPr bwMode="auto">
            <a:xfrm>
              <a:off x="4482" y="3274"/>
              <a:ext cx="74" cy="7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1" name="Oval 111"/>
            <p:cNvSpPr>
              <a:spLocks noChangeArrowheads="1"/>
            </p:cNvSpPr>
            <p:nvPr/>
          </p:nvSpPr>
          <p:spPr bwMode="auto">
            <a:xfrm>
              <a:off x="4693" y="2971"/>
              <a:ext cx="62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2" name="Oval 112"/>
            <p:cNvSpPr>
              <a:spLocks noChangeArrowheads="1"/>
            </p:cNvSpPr>
            <p:nvPr/>
          </p:nvSpPr>
          <p:spPr bwMode="auto">
            <a:xfrm>
              <a:off x="5039" y="2954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3" name="Oval 113"/>
            <p:cNvSpPr>
              <a:spLocks noChangeArrowheads="1"/>
            </p:cNvSpPr>
            <p:nvPr/>
          </p:nvSpPr>
          <p:spPr bwMode="auto">
            <a:xfrm>
              <a:off x="4025" y="3224"/>
              <a:ext cx="62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4" name="Oval 114"/>
            <p:cNvSpPr>
              <a:spLocks noChangeArrowheads="1"/>
            </p:cNvSpPr>
            <p:nvPr/>
          </p:nvSpPr>
          <p:spPr bwMode="auto">
            <a:xfrm>
              <a:off x="3381" y="1169"/>
              <a:ext cx="59" cy="5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5" name="Oval 115"/>
            <p:cNvSpPr>
              <a:spLocks noChangeArrowheads="1"/>
            </p:cNvSpPr>
            <p:nvPr/>
          </p:nvSpPr>
          <p:spPr bwMode="auto">
            <a:xfrm>
              <a:off x="2574" y="2073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6" name="Oval 116"/>
            <p:cNvSpPr>
              <a:spLocks noChangeArrowheads="1"/>
            </p:cNvSpPr>
            <p:nvPr/>
          </p:nvSpPr>
          <p:spPr bwMode="auto">
            <a:xfrm>
              <a:off x="2410" y="2459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7" name="Oval 117"/>
            <p:cNvSpPr>
              <a:spLocks noChangeArrowheads="1"/>
            </p:cNvSpPr>
            <p:nvPr/>
          </p:nvSpPr>
          <p:spPr bwMode="auto">
            <a:xfrm>
              <a:off x="2867" y="3174"/>
              <a:ext cx="79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8" name="Oval 118"/>
            <p:cNvSpPr>
              <a:spLocks noChangeArrowheads="1"/>
            </p:cNvSpPr>
            <p:nvPr/>
          </p:nvSpPr>
          <p:spPr bwMode="auto">
            <a:xfrm>
              <a:off x="2811" y="2862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9" name="Oval 119"/>
            <p:cNvSpPr>
              <a:spLocks noChangeArrowheads="1"/>
            </p:cNvSpPr>
            <p:nvPr/>
          </p:nvSpPr>
          <p:spPr bwMode="auto">
            <a:xfrm>
              <a:off x="2867" y="2791"/>
              <a:ext cx="95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0" name="Oval 120"/>
            <p:cNvSpPr>
              <a:spLocks noChangeArrowheads="1"/>
            </p:cNvSpPr>
            <p:nvPr/>
          </p:nvSpPr>
          <p:spPr bwMode="auto">
            <a:xfrm>
              <a:off x="2410" y="1635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1" name="Oval 121"/>
            <p:cNvSpPr>
              <a:spLocks noChangeArrowheads="1"/>
            </p:cNvSpPr>
            <p:nvPr/>
          </p:nvSpPr>
          <p:spPr bwMode="auto">
            <a:xfrm>
              <a:off x="3599" y="2270"/>
              <a:ext cx="45" cy="4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2" name="Oval 122"/>
            <p:cNvSpPr>
              <a:spLocks noChangeArrowheads="1"/>
            </p:cNvSpPr>
            <p:nvPr/>
          </p:nvSpPr>
          <p:spPr bwMode="auto">
            <a:xfrm>
              <a:off x="3462" y="2918"/>
              <a:ext cx="59" cy="6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3" name="Oval 123"/>
            <p:cNvSpPr>
              <a:spLocks noChangeArrowheads="1"/>
            </p:cNvSpPr>
            <p:nvPr/>
          </p:nvSpPr>
          <p:spPr bwMode="auto">
            <a:xfrm>
              <a:off x="3594" y="3449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4" name="Oval 124"/>
            <p:cNvSpPr>
              <a:spLocks noChangeArrowheads="1"/>
            </p:cNvSpPr>
            <p:nvPr/>
          </p:nvSpPr>
          <p:spPr bwMode="auto">
            <a:xfrm>
              <a:off x="3445" y="3399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5" name="Oval 125"/>
            <p:cNvSpPr>
              <a:spLocks noChangeArrowheads="1"/>
            </p:cNvSpPr>
            <p:nvPr/>
          </p:nvSpPr>
          <p:spPr bwMode="auto">
            <a:xfrm>
              <a:off x="2792" y="1270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6" name="Oval 126"/>
            <p:cNvSpPr>
              <a:spLocks noChangeArrowheads="1"/>
            </p:cNvSpPr>
            <p:nvPr/>
          </p:nvSpPr>
          <p:spPr bwMode="auto">
            <a:xfrm>
              <a:off x="2564" y="1756"/>
              <a:ext cx="95" cy="9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7" name="Oval 127"/>
            <p:cNvSpPr>
              <a:spLocks noChangeArrowheads="1"/>
            </p:cNvSpPr>
            <p:nvPr/>
          </p:nvSpPr>
          <p:spPr bwMode="auto">
            <a:xfrm>
              <a:off x="3107" y="1756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8" name="Oval 128"/>
            <p:cNvSpPr>
              <a:spLocks noChangeArrowheads="1"/>
            </p:cNvSpPr>
            <p:nvPr/>
          </p:nvSpPr>
          <p:spPr bwMode="auto">
            <a:xfrm>
              <a:off x="3263" y="2030"/>
              <a:ext cx="99" cy="1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9" name="Oval 129"/>
            <p:cNvSpPr>
              <a:spLocks noChangeArrowheads="1"/>
            </p:cNvSpPr>
            <p:nvPr/>
          </p:nvSpPr>
          <p:spPr bwMode="auto">
            <a:xfrm>
              <a:off x="3021" y="2412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0" name="Oval 130"/>
            <p:cNvSpPr>
              <a:spLocks noChangeArrowheads="1"/>
            </p:cNvSpPr>
            <p:nvPr/>
          </p:nvSpPr>
          <p:spPr bwMode="auto">
            <a:xfrm>
              <a:off x="3919" y="2828"/>
              <a:ext cx="102" cy="10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1" name="Oval 131"/>
            <p:cNvSpPr>
              <a:spLocks noChangeArrowheads="1"/>
            </p:cNvSpPr>
            <p:nvPr/>
          </p:nvSpPr>
          <p:spPr bwMode="auto">
            <a:xfrm>
              <a:off x="4163" y="2705"/>
              <a:ext cx="45" cy="4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2" name="Oval 132"/>
            <p:cNvSpPr>
              <a:spLocks noChangeArrowheads="1"/>
            </p:cNvSpPr>
            <p:nvPr/>
          </p:nvSpPr>
          <p:spPr bwMode="auto">
            <a:xfrm>
              <a:off x="4281" y="638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3" name="Freeform 133"/>
            <p:cNvSpPr/>
            <p:nvPr/>
          </p:nvSpPr>
          <p:spPr bwMode="auto">
            <a:xfrm>
              <a:off x="2893" y="641"/>
              <a:ext cx="744" cy="357"/>
            </a:xfrm>
            <a:custGeom>
              <a:avLst/>
              <a:gdLst>
                <a:gd name="T0" fmla="*/ 0 w 744"/>
                <a:gd name="T1" fmla="*/ 343 h 357"/>
                <a:gd name="T2" fmla="*/ 734 w 744"/>
                <a:gd name="T3" fmla="*/ 0 h 357"/>
                <a:gd name="T4" fmla="*/ 744 w 744"/>
                <a:gd name="T5" fmla="*/ 11 h 357"/>
                <a:gd name="T6" fmla="*/ 8 w 744"/>
                <a:gd name="T7" fmla="*/ 357 h 357"/>
                <a:gd name="T8" fmla="*/ 0 w 744"/>
                <a:gd name="T9" fmla="*/ 343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4" h="357">
                  <a:moveTo>
                    <a:pt x="0" y="343"/>
                  </a:moveTo>
                  <a:lnTo>
                    <a:pt x="734" y="0"/>
                  </a:lnTo>
                  <a:lnTo>
                    <a:pt x="744" y="11"/>
                  </a:lnTo>
                  <a:lnTo>
                    <a:pt x="8" y="357"/>
                  </a:lnTo>
                  <a:lnTo>
                    <a:pt x="0" y="3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4" name="Freeform 134"/>
            <p:cNvSpPr/>
            <p:nvPr/>
          </p:nvSpPr>
          <p:spPr bwMode="auto">
            <a:xfrm>
              <a:off x="3694" y="633"/>
              <a:ext cx="592" cy="50"/>
            </a:xfrm>
            <a:custGeom>
              <a:avLst/>
              <a:gdLst>
                <a:gd name="T0" fmla="*/ 0 w 592"/>
                <a:gd name="T1" fmla="*/ 0 h 50"/>
                <a:gd name="T2" fmla="*/ 592 w 592"/>
                <a:gd name="T3" fmla="*/ 41 h 50"/>
                <a:gd name="T4" fmla="*/ 592 w 592"/>
                <a:gd name="T5" fmla="*/ 50 h 50"/>
                <a:gd name="T6" fmla="*/ 0 w 592"/>
                <a:gd name="T7" fmla="*/ 12 h 50"/>
                <a:gd name="T8" fmla="*/ 0 w 592"/>
                <a:gd name="T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50">
                  <a:moveTo>
                    <a:pt x="0" y="0"/>
                  </a:moveTo>
                  <a:lnTo>
                    <a:pt x="592" y="41"/>
                  </a:lnTo>
                  <a:lnTo>
                    <a:pt x="592" y="50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5" name="Freeform 135"/>
            <p:cNvSpPr/>
            <p:nvPr/>
          </p:nvSpPr>
          <p:spPr bwMode="auto">
            <a:xfrm>
              <a:off x="3694" y="641"/>
              <a:ext cx="713" cy="234"/>
            </a:xfrm>
            <a:custGeom>
              <a:avLst/>
              <a:gdLst>
                <a:gd name="T0" fmla="*/ 0 w 713"/>
                <a:gd name="T1" fmla="*/ 7 h 234"/>
                <a:gd name="T2" fmla="*/ 713 w 713"/>
                <a:gd name="T3" fmla="*/ 234 h 234"/>
                <a:gd name="T4" fmla="*/ 713 w 713"/>
                <a:gd name="T5" fmla="*/ 222 h 234"/>
                <a:gd name="T6" fmla="*/ 0 w 713"/>
                <a:gd name="T7" fmla="*/ 0 h 234"/>
                <a:gd name="T8" fmla="*/ 0 w 713"/>
                <a:gd name="T9" fmla="*/ 7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3" h="234">
                  <a:moveTo>
                    <a:pt x="0" y="7"/>
                  </a:moveTo>
                  <a:lnTo>
                    <a:pt x="713" y="234"/>
                  </a:lnTo>
                  <a:lnTo>
                    <a:pt x="713" y="222"/>
                  </a:lnTo>
                  <a:lnTo>
                    <a:pt x="0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6" name="Freeform 136"/>
            <p:cNvSpPr/>
            <p:nvPr/>
          </p:nvSpPr>
          <p:spPr bwMode="auto">
            <a:xfrm>
              <a:off x="4338" y="697"/>
              <a:ext cx="705" cy="464"/>
            </a:xfrm>
            <a:custGeom>
              <a:avLst/>
              <a:gdLst>
                <a:gd name="T0" fmla="*/ 0 w 705"/>
                <a:gd name="T1" fmla="*/ 15 h 464"/>
                <a:gd name="T2" fmla="*/ 701 w 705"/>
                <a:gd name="T3" fmla="*/ 464 h 464"/>
                <a:gd name="T4" fmla="*/ 705 w 705"/>
                <a:gd name="T5" fmla="*/ 457 h 464"/>
                <a:gd name="T6" fmla="*/ 7 w 705"/>
                <a:gd name="T7" fmla="*/ 0 h 464"/>
                <a:gd name="T8" fmla="*/ 0 w 705"/>
                <a:gd name="T9" fmla="*/ 15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5" h="464">
                  <a:moveTo>
                    <a:pt x="0" y="15"/>
                  </a:moveTo>
                  <a:lnTo>
                    <a:pt x="701" y="464"/>
                  </a:lnTo>
                  <a:lnTo>
                    <a:pt x="705" y="457"/>
                  </a:lnTo>
                  <a:lnTo>
                    <a:pt x="7" y="0"/>
                  </a:lnTo>
                  <a:lnTo>
                    <a:pt x="0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7" name="Freeform 137"/>
            <p:cNvSpPr/>
            <p:nvPr/>
          </p:nvSpPr>
          <p:spPr bwMode="auto">
            <a:xfrm>
              <a:off x="5086" y="2111"/>
              <a:ext cx="301" cy="850"/>
            </a:xfrm>
            <a:custGeom>
              <a:avLst/>
              <a:gdLst>
                <a:gd name="T0" fmla="*/ 301 w 301"/>
                <a:gd name="T1" fmla="*/ 0 h 850"/>
                <a:gd name="T2" fmla="*/ 12 w 301"/>
                <a:gd name="T3" fmla="*/ 850 h 850"/>
                <a:gd name="T4" fmla="*/ 0 w 301"/>
                <a:gd name="T5" fmla="*/ 850 h 850"/>
                <a:gd name="T6" fmla="*/ 289 w 301"/>
                <a:gd name="T7" fmla="*/ 0 h 850"/>
                <a:gd name="T8" fmla="*/ 301 w 301"/>
                <a:gd name="T9" fmla="*/ 0 h 8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1" h="850">
                  <a:moveTo>
                    <a:pt x="301" y="0"/>
                  </a:moveTo>
                  <a:lnTo>
                    <a:pt x="12" y="850"/>
                  </a:lnTo>
                  <a:lnTo>
                    <a:pt x="0" y="850"/>
                  </a:lnTo>
                  <a:lnTo>
                    <a:pt x="289" y="0"/>
                  </a:lnTo>
                  <a:lnTo>
                    <a:pt x="30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8" name="Freeform 138"/>
            <p:cNvSpPr/>
            <p:nvPr/>
          </p:nvSpPr>
          <p:spPr bwMode="auto">
            <a:xfrm>
              <a:off x="4359" y="3018"/>
              <a:ext cx="703" cy="469"/>
            </a:xfrm>
            <a:custGeom>
              <a:avLst/>
              <a:gdLst>
                <a:gd name="T0" fmla="*/ 0 w 703"/>
                <a:gd name="T1" fmla="*/ 469 h 469"/>
                <a:gd name="T2" fmla="*/ 703 w 703"/>
                <a:gd name="T3" fmla="*/ 5 h 469"/>
                <a:gd name="T4" fmla="*/ 692 w 703"/>
                <a:gd name="T5" fmla="*/ 0 h 469"/>
                <a:gd name="T6" fmla="*/ 0 w 703"/>
                <a:gd name="T7" fmla="*/ 459 h 469"/>
                <a:gd name="T8" fmla="*/ 0 w 703"/>
                <a:gd name="T9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3" h="469">
                  <a:moveTo>
                    <a:pt x="0" y="469"/>
                  </a:moveTo>
                  <a:lnTo>
                    <a:pt x="703" y="5"/>
                  </a:lnTo>
                  <a:lnTo>
                    <a:pt x="692" y="0"/>
                  </a:lnTo>
                  <a:lnTo>
                    <a:pt x="0" y="459"/>
                  </a:lnTo>
                  <a:lnTo>
                    <a:pt x="0" y="4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9" name="Freeform 139"/>
            <p:cNvSpPr/>
            <p:nvPr/>
          </p:nvSpPr>
          <p:spPr bwMode="auto">
            <a:xfrm>
              <a:off x="2929" y="3229"/>
              <a:ext cx="521" cy="213"/>
            </a:xfrm>
            <a:custGeom>
              <a:avLst/>
              <a:gdLst>
                <a:gd name="T0" fmla="*/ 0 w 521"/>
                <a:gd name="T1" fmla="*/ 11 h 213"/>
                <a:gd name="T2" fmla="*/ 521 w 521"/>
                <a:gd name="T3" fmla="*/ 213 h 213"/>
                <a:gd name="T4" fmla="*/ 521 w 521"/>
                <a:gd name="T5" fmla="*/ 196 h 213"/>
                <a:gd name="T6" fmla="*/ 7 w 521"/>
                <a:gd name="T7" fmla="*/ 0 h 213"/>
                <a:gd name="T8" fmla="*/ 0 w 521"/>
                <a:gd name="T9" fmla="*/ 11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213">
                  <a:moveTo>
                    <a:pt x="0" y="11"/>
                  </a:moveTo>
                  <a:lnTo>
                    <a:pt x="521" y="213"/>
                  </a:lnTo>
                  <a:lnTo>
                    <a:pt x="521" y="196"/>
                  </a:lnTo>
                  <a:lnTo>
                    <a:pt x="7" y="0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0" name="Freeform 140"/>
            <p:cNvSpPr/>
            <p:nvPr/>
          </p:nvSpPr>
          <p:spPr bwMode="auto">
            <a:xfrm>
              <a:off x="2460" y="2537"/>
              <a:ext cx="431" cy="658"/>
            </a:xfrm>
            <a:custGeom>
              <a:avLst/>
              <a:gdLst>
                <a:gd name="T0" fmla="*/ 0 w 431"/>
                <a:gd name="T1" fmla="*/ 0 h 658"/>
                <a:gd name="T2" fmla="*/ 419 w 431"/>
                <a:gd name="T3" fmla="*/ 658 h 658"/>
                <a:gd name="T4" fmla="*/ 431 w 431"/>
                <a:gd name="T5" fmla="*/ 651 h 658"/>
                <a:gd name="T6" fmla="*/ 12 w 431"/>
                <a:gd name="T7" fmla="*/ 0 h 658"/>
                <a:gd name="T8" fmla="*/ 0 w 431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1" h="658">
                  <a:moveTo>
                    <a:pt x="0" y="0"/>
                  </a:moveTo>
                  <a:lnTo>
                    <a:pt x="419" y="658"/>
                  </a:lnTo>
                  <a:lnTo>
                    <a:pt x="431" y="651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1" name="Rectangle 141"/>
            <p:cNvSpPr>
              <a:spLocks noChangeArrowheads="1"/>
            </p:cNvSpPr>
            <p:nvPr/>
          </p:nvSpPr>
          <p:spPr bwMode="auto">
            <a:xfrm>
              <a:off x="2446" y="1716"/>
              <a:ext cx="9" cy="76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2" name="Freeform 142"/>
            <p:cNvSpPr/>
            <p:nvPr/>
          </p:nvSpPr>
          <p:spPr bwMode="auto">
            <a:xfrm>
              <a:off x="2467" y="1026"/>
              <a:ext cx="393" cy="635"/>
            </a:xfrm>
            <a:custGeom>
              <a:avLst/>
              <a:gdLst>
                <a:gd name="T0" fmla="*/ 0 w 393"/>
                <a:gd name="T1" fmla="*/ 623 h 635"/>
                <a:gd name="T2" fmla="*/ 381 w 393"/>
                <a:gd name="T3" fmla="*/ 0 h 635"/>
                <a:gd name="T4" fmla="*/ 393 w 393"/>
                <a:gd name="T5" fmla="*/ 0 h 635"/>
                <a:gd name="T6" fmla="*/ 12 w 393"/>
                <a:gd name="T7" fmla="*/ 635 h 635"/>
                <a:gd name="T8" fmla="*/ 0 w 393"/>
                <a:gd name="T9" fmla="*/ 623 h 6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3" h="635">
                  <a:moveTo>
                    <a:pt x="0" y="623"/>
                  </a:moveTo>
                  <a:lnTo>
                    <a:pt x="381" y="0"/>
                  </a:lnTo>
                  <a:lnTo>
                    <a:pt x="393" y="0"/>
                  </a:lnTo>
                  <a:lnTo>
                    <a:pt x="12" y="635"/>
                  </a:lnTo>
                  <a:lnTo>
                    <a:pt x="0" y="6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3" name="Freeform 143"/>
            <p:cNvSpPr/>
            <p:nvPr/>
          </p:nvSpPr>
          <p:spPr bwMode="auto">
            <a:xfrm>
              <a:off x="2616" y="1034"/>
              <a:ext cx="247" cy="741"/>
            </a:xfrm>
            <a:custGeom>
              <a:avLst/>
              <a:gdLst>
                <a:gd name="T0" fmla="*/ 235 w 247"/>
                <a:gd name="T1" fmla="*/ 0 h 741"/>
                <a:gd name="T2" fmla="*/ 0 w 247"/>
                <a:gd name="T3" fmla="*/ 734 h 741"/>
                <a:gd name="T4" fmla="*/ 17 w 247"/>
                <a:gd name="T5" fmla="*/ 741 h 741"/>
                <a:gd name="T6" fmla="*/ 247 w 247"/>
                <a:gd name="T7" fmla="*/ 0 h 741"/>
                <a:gd name="T8" fmla="*/ 235 w 247"/>
                <a:gd name="T9" fmla="*/ 0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741">
                  <a:moveTo>
                    <a:pt x="235" y="0"/>
                  </a:moveTo>
                  <a:lnTo>
                    <a:pt x="0" y="734"/>
                  </a:lnTo>
                  <a:lnTo>
                    <a:pt x="17" y="741"/>
                  </a:lnTo>
                  <a:lnTo>
                    <a:pt x="247" y="0"/>
                  </a:lnTo>
                  <a:lnTo>
                    <a:pt x="2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4" name="Freeform 144"/>
            <p:cNvSpPr/>
            <p:nvPr/>
          </p:nvSpPr>
          <p:spPr bwMode="auto">
            <a:xfrm>
              <a:off x="3429" y="659"/>
              <a:ext cx="222" cy="431"/>
            </a:xfrm>
            <a:custGeom>
              <a:avLst/>
              <a:gdLst>
                <a:gd name="T0" fmla="*/ 208 w 222"/>
                <a:gd name="T1" fmla="*/ 0 h 431"/>
                <a:gd name="T2" fmla="*/ 0 w 222"/>
                <a:gd name="T3" fmla="*/ 424 h 431"/>
                <a:gd name="T4" fmla="*/ 9 w 222"/>
                <a:gd name="T5" fmla="*/ 431 h 431"/>
                <a:gd name="T6" fmla="*/ 222 w 222"/>
                <a:gd name="T7" fmla="*/ 0 h 431"/>
                <a:gd name="T8" fmla="*/ 208 w 222"/>
                <a:gd name="T9" fmla="*/ 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2" h="431">
                  <a:moveTo>
                    <a:pt x="208" y="0"/>
                  </a:moveTo>
                  <a:lnTo>
                    <a:pt x="0" y="424"/>
                  </a:lnTo>
                  <a:lnTo>
                    <a:pt x="9" y="431"/>
                  </a:lnTo>
                  <a:lnTo>
                    <a:pt x="222" y="0"/>
                  </a:lnTo>
                  <a:lnTo>
                    <a:pt x="20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5" name="Freeform 145"/>
            <p:cNvSpPr/>
            <p:nvPr/>
          </p:nvSpPr>
          <p:spPr bwMode="auto">
            <a:xfrm>
              <a:off x="3455" y="882"/>
              <a:ext cx="961" cy="239"/>
            </a:xfrm>
            <a:custGeom>
              <a:avLst/>
              <a:gdLst>
                <a:gd name="T0" fmla="*/ 0 w 961"/>
                <a:gd name="T1" fmla="*/ 225 h 239"/>
                <a:gd name="T2" fmla="*/ 961 w 961"/>
                <a:gd name="T3" fmla="*/ 0 h 239"/>
                <a:gd name="T4" fmla="*/ 961 w 961"/>
                <a:gd name="T5" fmla="*/ 12 h 239"/>
                <a:gd name="T6" fmla="*/ 0 w 961"/>
                <a:gd name="T7" fmla="*/ 239 h 239"/>
                <a:gd name="T8" fmla="*/ 0 w 961"/>
                <a:gd name="T9" fmla="*/ 225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1" h="239">
                  <a:moveTo>
                    <a:pt x="0" y="225"/>
                  </a:moveTo>
                  <a:lnTo>
                    <a:pt x="961" y="0"/>
                  </a:lnTo>
                  <a:lnTo>
                    <a:pt x="961" y="12"/>
                  </a:lnTo>
                  <a:lnTo>
                    <a:pt x="0" y="239"/>
                  </a:lnTo>
                  <a:lnTo>
                    <a:pt x="0" y="2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6" name="Freeform 146"/>
            <p:cNvSpPr/>
            <p:nvPr/>
          </p:nvSpPr>
          <p:spPr bwMode="auto">
            <a:xfrm>
              <a:off x="3445" y="1131"/>
              <a:ext cx="838" cy="608"/>
            </a:xfrm>
            <a:custGeom>
              <a:avLst/>
              <a:gdLst>
                <a:gd name="T0" fmla="*/ 0 w 838"/>
                <a:gd name="T1" fmla="*/ 0 h 608"/>
                <a:gd name="T2" fmla="*/ 838 w 838"/>
                <a:gd name="T3" fmla="*/ 594 h 608"/>
                <a:gd name="T4" fmla="*/ 829 w 838"/>
                <a:gd name="T5" fmla="*/ 608 h 608"/>
                <a:gd name="T6" fmla="*/ 0 w 838"/>
                <a:gd name="T7" fmla="*/ 16 h 608"/>
                <a:gd name="T8" fmla="*/ 0 w 838"/>
                <a:gd name="T9" fmla="*/ 0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8" h="608">
                  <a:moveTo>
                    <a:pt x="0" y="0"/>
                  </a:moveTo>
                  <a:lnTo>
                    <a:pt x="838" y="594"/>
                  </a:lnTo>
                  <a:lnTo>
                    <a:pt x="829" y="608"/>
                  </a:lnTo>
                  <a:lnTo>
                    <a:pt x="0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7" name="Freeform 147"/>
            <p:cNvSpPr/>
            <p:nvPr/>
          </p:nvSpPr>
          <p:spPr bwMode="auto">
            <a:xfrm>
              <a:off x="2455" y="1839"/>
              <a:ext cx="159" cy="637"/>
            </a:xfrm>
            <a:custGeom>
              <a:avLst/>
              <a:gdLst>
                <a:gd name="T0" fmla="*/ 147 w 159"/>
                <a:gd name="T1" fmla="*/ 0 h 637"/>
                <a:gd name="T2" fmla="*/ 0 w 159"/>
                <a:gd name="T3" fmla="*/ 637 h 637"/>
                <a:gd name="T4" fmla="*/ 17 w 159"/>
                <a:gd name="T5" fmla="*/ 637 h 637"/>
                <a:gd name="T6" fmla="*/ 159 w 159"/>
                <a:gd name="T7" fmla="*/ 0 h 637"/>
                <a:gd name="T8" fmla="*/ 147 w 159"/>
                <a:gd name="T9" fmla="*/ 0 h 6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637">
                  <a:moveTo>
                    <a:pt x="147" y="0"/>
                  </a:moveTo>
                  <a:lnTo>
                    <a:pt x="0" y="637"/>
                  </a:lnTo>
                  <a:lnTo>
                    <a:pt x="17" y="637"/>
                  </a:lnTo>
                  <a:lnTo>
                    <a:pt x="159" y="0"/>
                  </a:lnTo>
                  <a:lnTo>
                    <a:pt x="14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8" name="Freeform 148"/>
            <p:cNvSpPr/>
            <p:nvPr/>
          </p:nvSpPr>
          <p:spPr bwMode="auto">
            <a:xfrm>
              <a:off x="4326" y="700"/>
              <a:ext cx="107" cy="147"/>
            </a:xfrm>
            <a:custGeom>
              <a:avLst/>
              <a:gdLst>
                <a:gd name="T0" fmla="*/ 0 w 107"/>
                <a:gd name="T1" fmla="*/ 12 h 147"/>
                <a:gd name="T2" fmla="*/ 90 w 107"/>
                <a:gd name="T3" fmla="*/ 147 h 147"/>
                <a:gd name="T4" fmla="*/ 107 w 107"/>
                <a:gd name="T5" fmla="*/ 147 h 147"/>
                <a:gd name="T6" fmla="*/ 12 w 107"/>
                <a:gd name="T7" fmla="*/ 0 h 147"/>
                <a:gd name="T8" fmla="*/ 0 w 107"/>
                <a:gd name="T9" fmla="*/ 12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" h="147">
                  <a:moveTo>
                    <a:pt x="0" y="12"/>
                  </a:moveTo>
                  <a:lnTo>
                    <a:pt x="90" y="147"/>
                  </a:lnTo>
                  <a:lnTo>
                    <a:pt x="107" y="147"/>
                  </a:lnTo>
                  <a:lnTo>
                    <a:pt x="12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9" name="Freeform 149"/>
            <p:cNvSpPr/>
            <p:nvPr/>
          </p:nvSpPr>
          <p:spPr bwMode="auto">
            <a:xfrm>
              <a:off x="4475" y="882"/>
              <a:ext cx="564" cy="279"/>
            </a:xfrm>
            <a:custGeom>
              <a:avLst/>
              <a:gdLst>
                <a:gd name="T0" fmla="*/ 0 w 564"/>
                <a:gd name="T1" fmla="*/ 17 h 279"/>
                <a:gd name="T2" fmla="*/ 564 w 564"/>
                <a:gd name="T3" fmla="*/ 279 h 279"/>
                <a:gd name="T4" fmla="*/ 564 w 564"/>
                <a:gd name="T5" fmla="*/ 268 h 279"/>
                <a:gd name="T6" fmla="*/ 0 w 564"/>
                <a:gd name="T7" fmla="*/ 0 h 279"/>
                <a:gd name="T8" fmla="*/ 0 w 564"/>
                <a:gd name="T9" fmla="*/ 17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4" h="279">
                  <a:moveTo>
                    <a:pt x="0" y="17"/>
                  </a:moveTo>
                  <a:lnTo>
                    <a:pt x="564" y="279"/>
                  </a:lnTo>
                  <a:lnTo>
                    <a:pt x="564" y="268"/>
                  </a:lnTo>
                  <a:lnTo>
                    <a:pt x="0" y="0"/>
                  </a:lnTo>
                  <a:lnTo>
                    <a:pt x="0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0" name="Freeform 150"/>
            <p:cNvSpPr/>
            <p:nvPr/>
          </p:nvSpPr>
          <p:spPr bwMode="auto">
            <a:xfrm>
              <a:off x="4461" y="899"/>
              <a:ext cx="592" cy="658"/>
            </a:xfrm>
            <a:custGeom>
              <a:avLst/>
              <a:gdLst>
                <a:gd name="T0" fmla="*/ 0 w 592"/>
                <a:gd name="T1" fmla="*/ 7 h 658"/>
                <a:gd name="T2" fmla="*/ 582 w 592"/>
                <a:gd name="T3" fmla="*/ 658 h 658"/>
                <a:gd name="T4" fmla="*/ 592 w 592"/>
                <a:gd name="T5" fmla="*/ 648 h 658"/>
                <a:gd name="T6" fmla="*/ 14 w 592"/>
                <a:gd name="T7" fmla="*/ 0 h 658"/>
                <a:gd name="T8" fmla="*/ 0 w 592"/>
                <a:gd name="T9" fmla="*/ 7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658">
                  <a:moveTo>
                    <a:pt x="0" y="7"/>
                  </a:moveTo>
                  <a:lnTo>
                    <a:pt x="582" y="658"/>
                  </a:lnTo>
                  <a:lnTo>
                    <a:pt x="592" y="648"/>
                  </a:lnTo>
                  <a:lnTo>
                    <a:pt x="14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1" name="Freeform 151"/>
            <p:cNvSpPr/>
            <p:nvPr/>
          </p:nvSpPr>
          <p:spPr bwMode="auto">
            <a:xfrm>
              <a:off x="4324" y="913"/>
              <a:ext cx="123" cy="795"/>
            </a:xfrm>
            <a:custGeom>
              <a:avLst/>
              <a:gdLst>
                <a:gd name="T0" fmla="*/ 111 w 123"/>
                <a:gd name="T1" fmla="*/ 0 h 795"/>
                <a:gd name="T2" fmla="*/ 0 w 123"/>
                <a:gd name="T3" fmla="*/ 795 h 795"/>
                <a:gd name="T4" fmla="*/ 16 w 123"/>
                <a:gd name="T5" fmla="*/ 795 h 795"/>
                <a:gd name="T6" fmla="*/ 123 w 123"/>
                <a:gd name="T7" fmla="*/ 0 h 795"/>
                <a:gd name="T8" fmla="*/ 111 w 123"/>
                <a:gd name="T9" fmla="*/ 0 h 7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795">
                  <a:moveTo>
                    <a:pt x="111" y="0"/>
                  </a:moveTo>
                  <a:lnTo>
                    <a:pt x="0" y="795"/>
                  </a:lnTo>
                  <a:lnTo>
                    <a:pt x="16" y="795"/>
                  </a:lnTo>
                  <a:lnTo>
                    <a:pt x="123" y="0"/>
                  </a:lnTo>
                  <a:lnTo>
                    <a:pt x="11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2" name="Freeform 152"/>
            <p:cNvSpPr/>
            <p:nvPr/>
          </p:nvSpPr>
          <p:spPr bwMode="auto">
            <a:xfrm>
              <a:off x="4345" y="1796"/>
              <a:ext cx="424" cy="485"/>
            </a:xfrm>
            <a:custGeom>
              <a:avLst/>
              <a:gdLst>
                <a:gd name="T0" fmla="*/ 0 w 424"/>
                <a:gd name="T1" fmla="*/ 5 h 485"/>
                <a:gd name="T2" fmla="*/ 410 w 424"/>
                <a:gd name="T3" fmla="*/ 485 h 485"/>
                <a:gd name="T4" fmla="*/ 424 w 424"/>
                <a:gd name="T5" fmla="*/ 478 h 485"/>
                <a:gd name="T6" fmla="*/ 14 w 424"/>
                <a:gd name="T7" fmla="*/ 0 h 485"/>
                <a:gd name="T8" fmla="*/ 0 w 424"/>
                <a:gd name="T9" fmla="*/ 5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4" h="485">
                  <a:moveTo>
                    <a:pt x="0" y="5"/>
                  </a:moveTo>
                  <a:lnTo>
                    <a:pt x="410" y="485"/>
                  </a:lnTo>
                  <a:lnTo>
                    <a:pt x="424" y="478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3" name="Freeform 153"/>
            <p:cNvSpPr/>
            <p:nvPr/>
          </p:nvSpPr>
          <p:spPr bwMode="auto">
            <a:xfrm>
              <a:off x="2477" y="2518"/>
              <a:ext cx="414" cy="308"/>
            </a:xfrm>
            <a:custGeom>
              <a:avLst/>
              <a:gdLst>
                <a:gd name="T0" fmla="*/ 0 w 414"/>
                <a:gd name="T1" fmla="*/ 7 h 308"/>
                <a:gd name="T2" fmla="*/ 402 w 414"/>
                <a:gd name="T3" fmla="*/ 308 h 308"/>
                <a:gd name="T4" fmla="*/ 414 w 414"/>
                <a:gd name="T5" fmla="*/ 299 h 308"/>
                <a:gd name="T6" fmla="*/ 9 w 414"/>
                <a:gd name="T7" fmla="*/ 0 h 308"/>
                <a:gd name="T8" fmla="*/ 0 w 414"/>
                <a:gd name="T9" fmla="*/ 7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4" h="308">
                  <a:moveTo>
                    <a:pt x="0" y="7"/>
                  </a:moveTo>
                  <a:lnTo>
                    <a:pt x="402" y="308"/>
                  </a:lnTo>
                  <a:lnTo>
                    <a:pt x="414" y="299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4" name="Freeform 154"/>
            <p:cNvSpPr/>
            <p:nvPr/>
          </p:nvSpPr>
          <p:spPr bwMode="auto">
            <a:xfrm>
              <a:off x="4994" y="1621"/>
              <a:ext cx="80" cy="885"/>
            </a:xfrm>
            <a:custGeom>
              <a:avLst/>
              <a:gdLst>
                <a:gd name="T0" fmla="*/ 73 w 80"/>
                <a:gd name="T1" fmla="*/ 0 h 885"/>
                <a:gd name="T2" fmla="*/ 0 w 80"/>
                <a:gd name="T3" fmla="*/ 885 h 885"/>
                <a:gd name="T4" fmla="*/ 9 w 80"/>
                <a:gd name="T5" fmla="*/ 885 h 885"/>
                <a:gd name="T6" fmla="*/ 80 w 80"/>
                <a:gd name="T7" fmla="*/ 0 h 885"/>
                <a:gd name="T8" fmla="*/ 73 w 80"/>
                <a:gd name="T9" fmla="*/ 0 h 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885">
                  <a:moveTo>
                    <a:pt x="73" y="0"/>
                  </a:moveTo>
                  <a:lnTo>
                    <a:pt x="0" y="885"/>
                  </a:lnTo>
                  <a:lnTo>
                    <a:pt x="9" y="885"/>
                  </a:lnTo>
                  <a:lnTo>
                    <a:pt x="80" y="0"/>
                  </a:lnTo>
                  <a:lnTo>
                    <a:pt x="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5" name="Freeform 155"/>
            <p:cNvSpPr/>
            <p:nvPr/>
          </p:nvSpPr>
          <p:spPr bwMode="auto">
            <a:xfrm>
              <a:off x="5022" y="2104"/>
              <a:ext cx="355" cy="412"/>
            </a:xfrm>
            <a:custGeom>
              <a:avLst/>
              <a:gdLst>
                <a:gd name="T0" fmla="*/ 0 w 355"/>
                <a:gd name="T1" fmla="*/ 405 h 412"/>
                <a:gd name="T2" fmla="*/ 344 w 355"/>
                <a:gd name="T3" fmla="*/ 0 h 412"/>
                <a:gd name="T4" fmla="*/ 355 w 355"/>
                <a:gd name="T5" fmla="*/ 7 h 412"/>
                <a:gd name="T6" fmla="*/ 10 w 355"/>
                <a:gd name="T7" fmla="*/ 412 h 412"/>
                <a:gd name="T8" fmla="*/ 0 w 355"/>
                <a:gd name="T9" fmla="*/ 405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5" h="412">
                  <a:moveTo>
                    <a:pt x="0" y="405"/>
                  </a:moveTo>
                  <a:lnTo>
                    <a:pt x="344" y="0"/>
                  </a:lnTo>
                  <a:lnTo>
                    <a:pt x="355" y="7"/>
                  </a:lnTo>
                  <a:lnTo>
                    <a:pt x="10" y="412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6" name="Freeform 156"/>
            <p:cNvSpPr/>
            <p:nvPr/>
          </p:nvSpPr>
          <p:spPr bwMode="auto">
            <a:xfrm>
              <a:off x="4788" y="2310"/>
              <a:ext cx="184" cy="213"/>
            </a:xfrm>
            <a:custGeom>
              <a:avLst/>
              <a:gdLst>
                <a:gd name="T0" fmla="*/ 0 w 184"/>
                <a:gd name="T1" fmla="*/ 7 h 213"/>
                <a:gd name="T2" fmla="*/ 177 w 184"/>
                <a:gd name="T3" fmla="*/ 213 h 213"/>
                <a:gd name="T4" fmla="*/ 184 w 184"/>
                <a:gd name="T5" fmla="*/ 201 h 213"/>
                <a:gd name="T6" fmla="*/ 12 w 184"/>
                <a:gd name="T7" fmla="*/ 0 h 213"/>
                <a:gd name="T8" fmla="*/ 0 w 184"/>
                <a:gd name="T9" fmla="*/ 7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4" h="213">
                  <a:moveTo>
                    <a:pt x="0" y="7"/>
                  </a:moveTo>
                  <a:lnTo>
                    <a:pt x="177" y="213"/>
                  </a:lnTo>
                  <a:lnTo>
                    <a:pt x="184" y="201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7" name="Freeform 157"/>
            <p:cNvSpPr/>
            <p:nvPr/>
          </p:nvSpPr>
          <p:spPr bwMode="auto">
            <a:xfrm>
              <a:off x="4729" y="2575"/>
              <a:ext cx="253" cy="414"/>
            </a:xfrm>
            <a:custGeom>
              <a:avLst/>
              <a:gdLst>
                <a:gd name="T0" fmla="*/ 246 w 253"/>
                <a:gd name="T1" fmla="*/ 0 h 414"/>
                <a:gd name="T2" fmla="*/ 0 w 253"/>
                <a:gd name="T3" fmla="*/ 398 h 414"/>
                <a:gd name="T4" fmla="*/ 0 w 253"/>
                <a:gd name="T5" fmla="*/ 414 h 414"/>
                <a:gd name="T6" fmla="*/ 253 w 253"/>
                <a:gd name="T7" fmla="*/ 10 h 414"/>
                <a:gd name="T8" fmla="*/ 246 w 253"/>
                <a:gd name="T9" fmla="*/ 0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3" h="414">
                  <a:moveTo>
                    <a:pt x="246" y="0"/>
                  </a:moveTo>
                  <a:lnTo>
                    <a:pt x="0" y="398"/>
                  </a:lnTo>
                  <a:lnTo>
                    <a:pt x="0" y="414"/>
                  </a:lnTo>
                  <a:lnTo>
                    <a:pt x="253" y="10"/>
                  </a:lnTo>
                  <a:lnTo>
                    <a:pt x="24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8" name="Freeform 158"/>
            <p:cNvSpPr/>
            <p:nvPr/>
          </p:nvSpPr>
          <p:spPr bwMode="auto">
            <a:xfrm>
              <a:off x="4018" y="2554"/>
              <a:ext cx="943" cy="324"/>
            </a:xfrm>
            <a:custGeom>
              <a:avLst/>
              <a:gdLst>
                <a:gd name="T0" fmla="*/ 0 w 943"/>
                <a:gd name="T1" fmla="*/ 312 h 324"/>
                <a:gd name="T2" fmla="*/ 943 w 943"/>
                <a:gd name="T3" fmla="*/ 0 h 324"/>
                <a:gd name="T4" fmla="*/ 943 w 943"/>
                <a:gd name="T5" fmla="*/ 14 h 324"/>
                <a:gd name="T6" fmla="*/ 0 w 943"/>
                <a:gd name="T7" fmla="*/ 324 h 324"/>
                <a:gd name="T8" fmla="*/ 0 w 943"/>
                <a:gd name="T9" fmla="*/ 312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3" h="324">
                  <a:moveTo>
                    <a:pt x="0" y="312"/>
                  </a:moveTo>
                  <a:lnTo>
                    <a:pt x="943" y="0"/>
                  </a:lnTo>
                  <a:lnTo>
                    <a:pt x="943" y="14"/>
                  </a:lnTo>
                  <a:lnTo>
                    <a:pt x="0" y="324"/>
                  </a:lnTo>
                  <a:lnTo>
                    <a:pt x="0" y="3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9" name="Freeform 159"/>
            <p:cNvSpPr/>
            <p:nvPr/>
          </p:nvSpPr>
          <p:spPr bwMode="auto">
            <a:xfrm>
              <a:off x="2938" y="2866"/>
              <a:ext cx="671" cy="607"/>
            </a:xfrm>
            <a:custGeom>
              <a:avLst/>
              <a:gdLst>
                <a:gd name="T0" fmla="*/ 0 w 671"/>
                <a:gd name="T1" fmla="*/ 7 h 607"/>
                <a:gd name="T2" fmla="*/ 661 w 671"/>
                <a:gd name="T3" fmla="*/ 607 h 607"/>
                <a:gd name="T4" fmla="*/ 671 w 671"/>
                <a:gd name="T5" fmla="*/ 607 h 607"/>
                <a:gd name="T6" fmla="*/ 12 w 671"/>
                <a:gd name="T7" fmla="*/ 0 h 607"/>
                <a:gd name="T8" fmla="*/ 0 w 671"/>
                <a:gd name="T9" fmla="*/ 7 h 6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1" h="607">
                  <a:moveTo>
                    <a:pt x="0" y="7"/>
                  </a:moveTo>
                  <a:lnTo>
                    <a:pt x="661" y="607"/>
                  </a:lnTo>
                  <a:lnTo>
                    <a:pt x="671" y="607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0" name="Freeform 160"/>
            <p:cNvSpPr/>
            <p:nvPr/>
          </p:nvSpPr>
          <p:spPr bwMode="auto">
            <a:xfrm>
              <a:off x="4546" y="3001"/>
              <a:ext cx="507" cy="299"/>
            </a:xfrm>
            <a:custGeom>
              <a:avLst/>
              <a:gdLst>
                <a:gd name="T0" fmla="*/ 0 w 507"/>
                <a:gd name="T1" fmla="*/ 292 h 299"/>
                <a:gd name="T2" fmla="*/ 500 w 507"/>
                <a:gd name="T3" fmla="*/ 0 h 299"/>
                <a:gd name="T4" fmla="*/ 507 w 507"/>
                <a:gd name="T5" fmla="*/ 12 h 299"/>
                <a:gd name="T6" fmla="*/ 5 w 507"/>
                <a:gd name="T7" fmla="*/ 299 h 299"/>
                <a:gd name="T8" fmla="*/ 0 w 507"/>
                <a:gd name="T9" fmla="*/ 292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99">
                  <a:moveTo>
                    <a:pt x="0" y="292"/>
                  </a:moveTo>
                  <a:lnTo>
                    <a:pt x="500" y="0"/>
                  </a:lnTo>
                  <a:lnTo>
                    <a:pt x="507" y="12"/>
                  </a:lnTo>
                  <a:lnTo>
                    <a:pt x="5" y="299"/>
                  </a:lnTo>
                  <a:lnTo>
                    <a:pt x="0" y="2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1" name="Freeform 161"/>
            <p:cNvSpPr/>
            <p:nvPr/>
          </p:nvSpPr>
          <p:spPr bwMode="auto">
            <a:xfrm>
              <a:off x="3658" y="3314"/>
              <a:ext cx="831" cy="187"/>
            </a:xfrm>
            <a:custGeom>
              <a:avLst/>
              <a:gdLst>
                <a:gd name="T0" fmla="*/ 0 w 831"/>
                <a:gd name="T1" fmla="*/ 173 h 187"/>
                <a:gd name="T2" fmla="*/ 831 w 831"/>
                <a:gd name="T3" fmla="*/ 0 h 187"/>
                <a:gd name="T4" fmla="*/ 831 w 831"/>
                <a:gd name="T5" fmla="*/ 12 h 187"/>
                <a:gd name="T6" fmla="*/ 10 w 831"/>
                <a:gd name="T7" fmla="*/ 187 h 187"/>
                <a:gd name="T8" fmla="*/ 0 w 831"/>
                <a:gd name="T9" fmla="*/ 173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1" h="187">
                  <a:moveTo>
                    <a:pt x="0" y="173"/>
                  </a:moveTo>
                  <a:lnTo>
                    <a:pt x="831" y="0"/>
                  </a:lnTo>
                  <a:lnTo>
                    <a:pt x="831" y="12"/>
                  </a:lnTo>
                  <a:lnTo>
                    <a:pt x="10" y="187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2" name="Oval 162"/>
            <p:cNvSpPr>
              <a:spLocks noChangeArrowheads="1"/>
            </p:cNvSpPr>
            <p:nvPr/>
          </p:nvSpPr>
          <p:spPr bwMode="auto">
            <a:xfrm>
              <a:off x="5107" y="1699"/>
              <a:ext cx="67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3" name="Freeform 163"/>
            <p:cNvSpPr/>
            <p:nvPr/>
          </p:nvSpPr>
          <p:spPr bwMode="auto">
            <a:xfrm>
              <a:off x="2640" y="1140"/>
              <a:ext cx="746" cy="644"/>
            </a:xfrm>
            <a:custGeom>
              <a:avLst/>
              <a:gdLst>
                <a:gd name="T0" fmla="*/ 0 w 746"/>
                <a:gd name="T1" fmla="*/ 635 h 644"/>
                <a:gd name="T2" fmla="*/ 739 w 746"/>
                <a:gd name="T3" fmla="*/ 0 h 644"/>
                <a:gd name="T4" fmla="*/ 746 w 746"/>
                <a:gd name="T5" fmla="*/ 10 h 644"/>
                <a:gd name="T6" fmla="*/ 12 w 746"/>
                <a:gd name="T7" fmla="*/ 644 h 644"/>
                <a:gd name="T8" fmla="*/ 0 w 746"/>
                <a:gd name="T9" fmla="*/ 635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6" h="644">
                  <a:moveTo>
                    <a:pt x="0" y="635"/>
                  </a:moveTo>
                  <a:lnTo>
                    <a:pt x="739" y="0"/>
                  </a:lnTo>
                  <a:lnTo>
                    <a:pt x="746" y="10"/>
                  </a:lnTo>
                  <a:lnTo>
                    <a:pt x="12" y="644"/>
                  </a:lnTo>
                  <a:lnTo>
                    <a:pt x="0" y="6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4" name="Freeform 164"/>
            <p:cNvSpPr/>
            <p:nvPr/>
          </p:nvSpPr>
          <p:spPr bwMode="auto">
            <a:xfrm>
              <a:off x="2612" y="1839"/>
              <a:ext cx="298" cy="966"/>
            </a:xfrm>
            <a:custGeom>
              <a:avLst/>
              <a:gdLst>
                <a:gd name="T0" fmla="*/ 0 w 298"/>
                <a:gd name="T1" fmla="*/ 7 h 966"/>
                <a:gd name="T2" fmla="*/ 286 w 298"/>
                <a:gd name="T3" fmla="*/ 966 h 966"/>
                <a:gd name="T4" fmla="*/ 298 w 298"/>
                <a:gd name="T5" fmla="*/ 959 h 966"/>
                <a:gd name="T6" fmla="*/ 11 w 298"/>
                <a:gd name="T7" fmla="*/ 0 h 966"/>
                <a:gd name="T8" fmla="*/ 0 w 298"/>
                <a:gd name="T9" fmla="*/ 7 h 9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966">
                  <a:moveTo>
                    <a:pt x="0" y="7"/>
                  </a:moveTo>
                  <a:lnTo>
                    <a:pt x="286" y="966"/>
                  </a:lnTo>
                  <a:lnTo>
                    <a:pt x="298" y="959"/>
                  </a:lnTo>
                  <a:lnTo>
                    <a:pt x="11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5" name="Freeform 165"/>
            <p:cNvSpPr/>
            <p:nvPr/>
          </p:nvSpPr>
          <p:spPr bwMode="auto">
            <a:xfrm>
              <a:off x="3983" y="2116"/>
              <a:ext cx="232" cy="720"/>
            </a:xfrm>
            <a:custGeom>
              <a:avLst/>
              <a:gdLst>
                <a:gd name="T0" fmla="*/ 222 w 232"/>
                <a:gd name="T1" fmla="*/ 0 h 720"/>
                <a:gd name="T2" fmla="*/ 0 w 232"/>
                <a:gd name="T3" fmla="*/ 720 h 720"/>
                <a:gd name="T4" fmla="*/ 12 w 232"/>
                <a:gd name="T5" fmla="*/ 720 h 720"/>
                <a:gd name="T6" fmla="*/ 232 w 232"/>
                <a:gd name="T7" fmla="*/ 7 h 720"/>
                <a:gd name="T8" fmla="*/ 222 w 232"/>
                <a:gd name="T9" fmla="*/ 0 h 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2" h="720">
                  <a:moveTo>
                    <a:pt x="222" y="0"/>
                  </a:moveTo>
                  <a:lnTo>
                    <a:pt x="0" y="720"/>
                  </a:lnTo>
                  <a:lnTo>
                    <a:pt x="12" y="720"/>
                  </a:lnTo>
                  <a:lnTo>
                    <a:pt x="232" y="7"/>
                  </a:lnTo>
                  <a:lnTo>
                    <a:pt x="22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6" name="Freeform 166"/>
            <p:cNvSpPr/>
            <p:nvPr/>
          </p:nvSpPr>
          <p:spPr bwMode="auto">
            <a:xfrm>
              <a:off x="2896" y="1003"/>
              <a:ext cx="478" cy="118"/>
            </a:xfrm>
            <a:custGeom>
              <a:avLst/>
              <a:gdLst>
                <a:gd name="T0" fmla="*/ 0 w 478"/>
                <a:gd name="T1" fmla="*/ 14 h 118"/>
                <a:gd name="T2" fmla="*/ 478 w 478"/>
                <a:gd name="T3" fmla="*/ 118 h 118"/>
                <a:gd name="T4" fmla="*/ 478 w 478"/>
                <a:gd name="T5" fmla="*/ 104 h 118"/>
                <a:gd name="T6" fmla="*/ 7 w 478"/>
                <a:gd name="T7" fmla="*/ 0 h 118"/>
                <a:gd name="T8" fmla="*/ 0 w 478"/>
                <a:gd name="T9" fmla="*/ 14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118">
                  <a:moveTo>
                    <a:pt x="0" y="14"/>
                  </a:moveTo>
                  <a:lnTo>
                    <a:pt x="478" y="118"/>
                  </a:lnTo>
                  <a:lnTo>
                    <a:pt x="478" y="104"/>
                  </a:lnTo>
                  <a:lnTo>
                    <a:pt x="7" y="0"/>
                  </a:lnTo>
                  <a:lnTo>
                    <a:pt x="0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7" name="Freeform 167"/>
            <p:cNvSpPr/>
            <p:nvPr/>
          </p:nvSpPr>
          <p:spPr bwMode="auto">
            <a:xfrm>
              <a:off x="4366" y="1592"/>
              <a:ext cx="689" cy="164"/>
            </a:xfrm>
            <a:custGeom>
              <a:avLst/>
              <a:gdLst>
                <a:gd name="T0" fmla="*/ 0 w 689"/>
                <a:gd name="T1" fmla="*/ 152 h 164"/>
                <a:gd name="T2" fmla="*/ 682 w 689"/>
                <a:gd name="T3" fmla="*/ 0 h 164"/>
                <a:gd name="T4" fmla="*/ 689 w 689"/>
                <a:gd name="T5" fmla="*/ 12 h 164"/>
                <a:gd name="T6" fmla="*/ 0 w 689"/>
                <a:gd name="T7" fmla="*/ 164 h 164"/>
                <a:gd name="T8" fmla="*/ 0 w 689"/>
                <a:gd name="T9" fmla="*/ 152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164">
                  <a:moveTo>
                    <a:pt x="0" y="152"/>
                  </a:moveTo>
                  <a:lnTo>
                    <a:pt x="682" y="0"/>
                  </a:lnTo>
                  <a:lnTo>
                    <a:pt x="689" y="12"/>
                  </a:lnTo>
                  <a:lnTo>
                    <a:pt x="0" y="164"/>
                  </a:lnTo>
                  <a:lnTo>
                    <a:pt x="0" y="1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8" name="Freeform 168"/>
            <p:cNvSpPr/>
            <p:nvPr/>
          </p:nvSpPr>
          <p:spPr bwMode="auto">
            <a:xfrm>
              <a:off x="3995" y="2899"/>
              <a:ext cx="499" cy="396"/>
            </a:xfrm>
            <a:custGeom>
              <a:avLst/>
              <a:gdLst>
                <a:gd name="T0" fmla="*/ 0 w 499"/>
                <a:gd name="T1" fmla="*/ 5 h 396"/>
                <a:gd name="T2" fmla="*/ 499 w 499"/>
                <a:gd name="T3" fmla="*/ 396 h 396"/>
                <a:gd name="T4" fmla="*/ 499 w 499"/>
                <a:gd name="T5" fmla="*/ 384 h 396"/>
                <a:gd name="T6" fmla="*/ 14 w 499"/>
                <a:gd name="T7" fmla="*/ 0 h 396"/>
                <a:gd name="T8" fmla="*/ 0 w 499"/>
                <a:gd name="T9" fmla="*/ 5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9" h="396">
                  <a:moveTo>
                    <a:pt x="0" y="5"/>
                  </a:moveTo>
                  <a:lnTo>
                    <a:pt x="499" y="396"/>
                  </a:lnTo>
                  <a:lnTo>
                    <a:pt x="499" y="384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9" name="Freeform 169"/>
            <p:cNvSpPr/>
            <p:nvPr/>
          </p:nvSpPr>
          <p:spPr bwMode="auto">
            <a:xfrm>
              <a:off x="3651" y="2918"/>
              <a:ext cx="306" cy="547"/>
            </a:xfrm>
            <a:custGeom>
              <a:avLst/>
              <a:gdLst>
                <a:gd name="T0" fmla="*/ 0 w 306"/>
                <a:gd name="T1" fmla="*/ 540 h 547"/>
                <a:gd name="T2" fmla="*/ 294 w 306"/>
                <a:gd name="T3" fmla="*/ 0 h 547"/>
                <a:gd name="T4" fmla="*/ 306 w 306"/>
                <a:gd name="T5" fmla="*/ 0 h 547"/>
                <a:gd name="T6" fmla="*/ 10 w 306"/>
                <a:gd name="T7" fmla="*/ 547 h 547"/>
                <a:gd name="T8" fmla="*/ 0 w 306"/>
                <a:gd name="T9" fmla="*/ 540 h 5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6" h="547">
                  <a:moveTo>
                    <a:pt x="0" y="540"/>
                  </a:moveTo>
                  <a:lnTo>
                    <a:pt x="294" y="0"/>
                  </a:lnTo>
                  <a:lnTo>
                    <a:pt x="306" y="0"/>
                  </a:lnTo>
                  <a:lnTo>
                    <a:pt x="10" y="547"/>
                  </a:lnTo>
                  <a:lnTo>
                    <a:pt x="0" y="5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0" name="Rectangle 170"/>
            <p:cNvSpPr>
              <a:spLocks noChangeArrowheads="1"/>
            </p:cNvSpPr>
            <p:nvPr/>
          </p:nvSpPr>
          <p:spPr bwMode="auto">
            <a:xfrm>
              <a:off x="2910" y="2881"/>
              <a:ext cx="9" cy="30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1" name="Freeform 171"/>
            <p:cNvSpPr/>
            <p:nvPr/>
          </p:nvSpPr>
          <p:spPr bwMode="auto">
            <a:xfrm>
              <a:off x="3334" y="2109"/>
              <a:ext cx="611" cy="741"/>
            </a:xfrm>
            <a:custGeom>
              <a:avLst/>
              <a:gdLst>
                <a:gd name="T0" fmla="*/ 0 w 611"/>
                <a:gd name="T1" fmla="*/ 7 h 741"/>
                <a:gd name="T2" fmla="*/ 599 w 611"/>
                <a:gd name="T3" fmla="*/ 741 h 741"/>
                <a:gd name="T4" fmla="*/ 611 w 611"/>
                <a:gd name="T5" fmla="*/ 736 h 741"/>
                <a:gd name="T6" fmla="*/ 12 w 611"/>
                <a:gd name="T7" fmla="*/ 0 h 741"/>
                <a:gd name="T8" fmla="*/ 0 w 611"/>
                <a:gd name="T9" fmla="*/ 7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741">
                  <a:moveTo>
                    <a:pt x="0" y="7"/>
                  </a:moveTo>
                  <a:lnTo>
                    <a:pt x="599" y="741"/>
                  </a:lnTo>
                  <a:lnTo>
                    <a:pt x="611" y="736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526" name="TextBox 76">
            <a:extLst>
              <a:ext uri="{FF2B5EF4-FFF2-40B4-BE49-F238E27FC236}">
                <a16:creationId xmlns:a16="http://schemas.microsoft.com/office/drawing/2014/main" id="{227D35C8-A03F-4E8D-8213-9F6DBD150A5D}"/>
              </a:ext>
            </a:extLst>
          </p:cNvPr>
          <p:cNvSpPr txBox="1"/>
          <p:nvPr/>
        </p:nvSpPr>
        <p:spPr>
          <a:xfrm>
            <a:off x="5490705" y="219018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数学模型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7" name="文本框 526">
            <a:extLst>
              <a:ext uri="{FF2B5EF4-FFF2-40B4-BE49-F238E27FC236}">
                <a16:creationId xmlns:a16="http://schemas.microsoft.com/office/drawing/2014/main" id="{65E94CA4-8264-494F-971E-C0C3C5A4DA32}"/>
              </a:ext>
            </a:extLst>
          </p:cNvPr>
          <p:cNvSpPr txBox="1"/>
          <p:nvPr/>
        </p:nvSpPr>
        <p:spPr>
          <a:xfrm>
            <a:off x="4498003" y="531991"/>
            <a:ext cx="3195994" cy="2819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动态神经网络</a:t>
            </a:r>
            <a:endParaRPr lang="en-US" altLang="zh-CN" sz="105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28" name="组合 527">
            <a:extLst>
              <a:ext uri="{FF2B5EF4-FFF2-40B4-BE49-F238E27FC236}">
                <a16:creationId xmlns:a16="http://schemas.microsoft.com/office/drawing/2014/main" id="{FB66C0C8-264B-4A75-9494-B04C4B93D363}"/>
              </a:ext>
            </a:extLst>
          </p:cNvPr>
          <p:cNvGrpSpPr/>
          <p:nvPr/>
        </p:nvGrpSpPr>
        <p:grpSpPr>
          <a:xfrm>
            <a:off x="5855851" y="833240"/>
            <a:ext cx="480299" cy="105326"/>
            <a:chOff x="8818080" y="2020666"/>
            <a:chExt cx="636007" cy="0"/>
          </a:xfrm>
        </p:grpSpPr>
        <p:cxnSp>
          <p:nvCxnSpPr>
            <p:cNvPr id="530" name="直接连接符 529">
              <a:extLst>
                <a:ext uri="{FF2B5EF4-FFF2-40B4-BE49-F238E27FC236}">
                  <a16:creationId xmlns:a16="http://schemas.microsoft.com/office/drawing/2014/main" id="{21D4BF5D-2C91-4A19-896F-AE946BC7FB76}"/>
                </a:ext>
              </a:extLst>
            </p:cNvPr>
            <p:cNvCxnSpPr/>
            <p:nvPr/>
          </p:nvCxnSpPr>
          <p:spPr>
            <a:xfrm>
              <a:off x="8818080" y="2020666"/>
              <a:ext cx="175500" cy="0"/>
            </a:xfrm>
            <a:prstGeom prst="line">
              <a:avLst/>
            </a:prstGeom>
            <a:ln w="25400">
              <a:solidFill>
                <a:srgbClr val="F6A2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1" name="直接连接符 530">
              <a:extLst>
                <a:ext uri="{FF2B5EF4-FFF2-40B4-BE49-F238E27FC236}">
                  <a16:creationId xmlns:a16="http://schemas.microsoft.com/office/drawing/2014/main" id="{12A04D9E-7AE9-4504-89ED-15389616EA20}"/>
                </a:ext>
              </a:extLst>
            </p:cNvPr>
            <p:cNvCxnSpPr/>
            <p:nvPr/>
          </p:nvCxnSpPr>
          <p:spPr>
            <a:xfrm>
              <a:off x="9048334" y="2020666"/>
              <a:ext cx="175500" cy="0"/>
            </a:xfrm>
            <a:prstGeom prst="line">
              <a:avLst/>
            </a:prstGeom>
            <a:ln w="25400">
              <a:solidFill>
                <a:srgbClr val="248C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2" name="直接连接符 531">
              <a:extLst>
                <a:ext uri="{FF2B5EF4-FFF2-40B4-BE49-F238E27FC236}">
                  <a16:creationId xmlns:a16="http://schemas.microsoft.com/office/drawing/2014/main" id="{35104CDD-349B-40C0-9598-881CA242C9C1}"/>
                </a:ext>
              </a:extLst>
            </p:cNvPr>
            <p:cNvCxnSpPr/>
            <p:nvPr/>
          </p:nvCxnSpPr>
          <p:spPr>
            <a:xfrm>
              <a:off x="9278587" y="2020666"/>
              <a:ext cx="175500" cy="0"/>
            </a:xfrm>
            <a:prstGeom prst="line">
              <a:avLst/>
            </a:prstGeom>
            <a:ln w="25400">
              <a:solidFill>
                <a:srgbClr val="F6A2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18" name="矩形 517">
                <a:extLst>
                  <a:ext uri="{FF2B5EF4-FFF2-40B4-BE49-F238E27FC236}">
                    <a16:creationId xmlns:a16="http://schemas.microsoft.com/office/drawing/2014/main" id="{8F692627-2CB1-4825-B91B-259811B8E498}"/>
                  </a:ext>
                </a:extLst>
              </p:cNvPr>
              <p:cNvSpPr/>
              <p:nvPr/>
            </p:nvSpPr>
            <p:spPr>
              <a:xfrm>
                <a:off x="501386" y="1368080"/>
                <a:ext cx="4288353" cy="1323439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>
                  <a:spcBef>
                    <a:spcPct val="0"/>
                  </a:spcBef>
                </a:pPr>
                <a:r>
                  <a:rPr lang="zh-CN" altLang="en-US" sz="4000" b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mbria Math" panose="02040503050406030204" pitchFamily="18" charset="0"/>
                    <a:ea typeface="微软雅黑" panose="020B0503020204020204" pitchFamily="34" charset="-122"/>
                  </a:rPr>
                  <a:t>对于动态神经网络</a:t>
                </a:r>
                <a:endParaRPr lang="en-US" altLang="zh-CN" sz="4000" b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mbria Math" panose="02040503050406030204" pitchFamily="18" charset="0"/>
                  <a:ea typeface="微软雅黑" panose="020B0503020204020204" pitchFamily="34" charset="-122"/>
                </a:endParaRPr>
              </a:p>
              <a:p>
                <a:pPr algn="ctr">
                  <a:spcBef>
                    <a:spcPct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altLang="zh-CN" sz="40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accPr>
                        <m:e>
                          <m:r>
                            <a:rPr lang="en-US" altLang="zh-CN" sz="40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𝑦</m:t>
                          </m:r>
                        </m:e>
                      </m:acc>
                      <m:r>
                        <a:rPr lang="en-US" altLang="zh-CN" sz="40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r>
                        <a:rPr lang="en-US" altLang="zh-CN" sz="40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𝑓</m:t>
                      </m:r>
                      <m:r>
                        <a:rPr lang="en-US" altLang="zh-CN" sz="40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US" altLang="zh-CN" sz="40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accPr>
                        <m:e>
                          <m:r>
                            <a:rPr lang="en-US" altLang="zh-CN" sz="40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𝑥</m:t>
                          </m:r>
                        </m:e>
                      </m:acc>
                      <m:r>
                        <a:rPr lang="en-US" altLang="zh-CN" sz="40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;</m:t>
                      </m:r>
                      <m:r>
                        <a:rPr lang="en-US" altLang="zh-CN" sz="40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𝑡</m:t>
                      </m:r>
                      <m:r>
                        <a:rPr lang="en-US" altLang="zh-CN" sz="40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)</m:t>
                      </m:r>
                    </m:oMath>
                  </m:oMathPara>
                </a14:m>
                <a:endParaRPr lang="en-US" altLang="zh-CN" sz="4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518" name="矩形 517">
                <a:extLst>
                  <a:ext uri="{FF2B5EF4-FFF2-40B4-BE49-F238E27FC236}">
                    <a16:creationId xmlns:a16="http://schemas.microsoft.com/office/drawing/2014/main" id="{8F692627-2CB1-4825-B91B-259811B8E4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386" y="1368080"/>
                <a:ext cx="4288353" cy="1323439"/>
              </a:xfrm>
              <a:prstGeom prst="rect">
                <a:avLst/>
              </a:prstGeom>
              <a:blipFill>
                <a:blip r:embed="rId3"/>
                <a:stretch>
                  <a:fillRect l="-4403" t="-8257" r="-42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2" name="矩形 511">
            <a:extLst>
              <a:ext uri="{FF2B5EF4-FFF2-40B4-BE49-F238E27FC236}">
                <a16:creationId xmlns:a16="http://schemas.microsoft.com/office/drawing/2014/main" id="{6E76B8E4-1C6C-4B91-81EB-7C8B943C259B}"/>
              </a:ext>
            </a:extLst>
          </p:cNvPr>
          <p:cNvSpPr/>
          <p:nvPr/>
        </p:nvSpPr>
        <p:spPr>
          <a:xfrm>
            <a:off x="684270" y="3379761"/>
            <a:ext cx="3775394" cy="132343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spcBef>
                <a:spcPct val="0"/>
              </a:spcBef>
            </a:pPr>
            <a:r>
              <a:rPr lang="zh-CN" altLang="en-US" sz="40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 Math" panose="02040503050406030204" pitchFamily="18" charset="0"/>
                <a:ea typeface="微软雅黑" panose="020B0503020204020204" pitchFamily="34" charset="-122"/>
              </a:rPr>
              <a:t>直观理解</a:t>
            </a:r>
            <a:endParaRPr lang="en-US" altLang="zh-CN" sz="4000" b="0" dirty="0">
              <a:solidFill>
                <a:schemeClr val="tx1">
                  <a:lumMod val="65000"/>
                  <a:lumOff val="35000"/>
                </a:schemeClr>
              </a:solidFill>
              <a:latin typeface="Cambria Math" panose="02040503050406030204" pitchFamily="18" charset="0"/>
              <a:ea typeface="微软雅黑" panose="020B0503020204020204" pitchFamily="34" charset="-122"/>
            </a:endParaRPr>
          </a:p>
          <a:p>
            <a:pPr algn="ctr">
              <a:spcBef>
                <a:spcPct val="0"/>
              </a:spcBef>
            </a:pPr>
            <a:r>
              <a:rPr lang="zh-CN" altLang="en-US" sz="40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 Math" panose="02040503050406030204" pitchFamily="18" charset="0"/>
                <a:ea typeface="微软雅黑" panose="020B0503020204020204" pitchFamily="34" charset="-122"/>
              </a:rPr>
              <a:t>“混沌吸引子”</a:t>
            </a:r>
            <a:endParaRPr lang="en-US" altLang="zh-CN" sz="4000" b="0" dirty="0">
              <a:solidFill>
                <a:schemeClr val="tx1">
                  <a:lumMod val="65000"/>
                  <a:lumOff val="35000"/>
                </a:schemeClr>
              </a:solidFill>
              <a:latin typeface="Cambria Math" panose="02040503050406030204" pitchFamily="18" charset="0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384461A-3713-4380-A716-D948D639E6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0705" y="1827451"/>
            <a:ext cx="4676077" cy="3477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882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prism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5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1000" tmFilter="0,0; .5, 1; 1, 1"/>
                                        <p:tgtEl>
                                          <p:spTgt spid="5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1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 tmFilter="0,0; .5, 1; 1, 1"/>
                                        <p:tgtEl>
                                          <p:spTgt spid="5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8" grpId="0"/>
      <p:bldP spid="51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" name="Group 4"/>
          <p:cNvGrpSpPr>
            <a:grpSpLocks noChangeAspect="1"/>
          </p:cNvGrpSpPr>
          <p:nvPr/>
        </p:nvGrpSpPr>
        <p:grpSpPr bwMode="auto">
          <a:xfrm>
            <a:off x="-470501" y="-575689"/>
            <a:ext cx="1552035" cy="1511368"/>
            <a:chOff x="2410" y="593"/>
            <a:chExt cx="3015" cy="2936"/>
          </a:xfrm>
          <a:solidFill>
            <a:srgbClr val="248C80"/>
          </a:solidFill>
        </p:grpSpPr>
        <p:sp>
          <p:nvSpPr>
            <p:cNvPr id="177" name="Freeform 5"/>
            <p:cNvSpPr/>
            <p:nvPr/>
          </p:nvSpPr>
          <p:spPr bwMode="auto">
            <a:xfrm>
              <a:off x="5079" y="1202"/>
              <a:ext cx="66" cy="509"/>
            </a:xfrm>
            <a:custGeom>
              <a:avLst/>
              <a:gdLst>
                <a:gd name="T0" fmla="*/ 0 w 66"/>
                <a:gd name="T1" fmla="*/ 9 h 509"/>
                <a:gd name="T2" fmla="*/ 54 w 66"/>
                <a:gd name="T3" fmla="*/ 509 h 509"/>
                <a:gd name="T4" fmla="*/ 66 w 66"/>
                <a:gd name="T5" fmla="*/ 509 h 509"/>
                <a:gd name="T6" fmla="*/ 9 w 66"/>
                <a:gd name="T7" fmla="*/ 0 h 509"/>
                <a:gd name="T8" fmla="*/ 0 w 66"/>
                <a:gd name="T9" fmla="*/ 9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509">
                  <a:moveTo>
                    <a:pt x="0" y="9"/>
                  </a:moveTo>
                  <a:lnTo>
                    <a:pt x="54" y="509"/>
                  </a:lnTo>
                  <a:lnTo>
                    <a:pt x="66" y="509"/>
                  </a:lnTo>
                  <a:lnTo>
                    <a:pt x="9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8" name="Freeform 6"/>
            <p:cNvSpPr/>
            <p:nvPr/>
          </p:nvSpPr>
          <p:spPr bwMode="auto">
            <a:xfrm>
              <a:off x="5079" y="1195"/>
              <a:ext cx="303" cy="854"/>
            </a:xfrm>
            <a:custGeom>
              <a:avLst/>
              <a:gdLst>
                <a:gd name="T0" fmla="*/ 14 w 303"/>
                <a:gd name="T1" fmla="*/ 0 h 854"/>
                <a:gd name="T2" fmla="*/ 303 w 303"/>
                <a:gd name="T3" fmla="*/ 854 h 854"/>
                <a:gd name="T4" fmla="*/ 287 w 303"/>
                <a:gd name="T5" fmla="*/ 854 h 854"/>
                <a:gd name="T6" fmla="*/ 0 w 303"/>
                <a:gd name="T7" fmla="*/ 11 h 854"/>
                <a:gd name="T8" fmla="*/ 14 w 303"/>
                <a:gd name="T9" fmla="*/ 0 h 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3" h="854">
                  <a:moveTo>
                    <a:pt x="14" y="0"/>
                  </a:moveTo>
                  <a:lnTo>
                    <a:pt x="303" y="854"/>
                  </a:lnTo>
                  <a:lnTo>
                    <a:pt x="287" y="854"/>
                  </a:lnTo>
                  <a:lnTo>
                    <a:pt x="0" y="11"/>
                  </a:lnTo>
                  <a:lnTo>
                    <a:pt x="1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9" name="Freeform 7"/>
            <p:cNvSpPr/>
            <p:nvPr/>
          </p:nvSpPr>
          <p:spPr bwMode="auto">
            <a:xfrm>
              <a:off x="5074" y="1202"/>
              <a:ext cx="12" cy="345"/>
            </a:xfrm>
            <a:custGeom>
              <a:avLst/>
              <a:gdLst>
                <a:gd name="T0" fmla="*/ 0 w 12"/>
                <a:gd name="T1" fmla="*/ 0 h 345"/>
                <a:gd name="T2" fmla="*/ 0 w 12"/>
                <a:gd name="T3" fmla="*/ 345 h 345"/>
                <a:gd name="T4" fmla="*/ 12 w 12"/>
                <a:gd name="T5" fmla="*/ 345 h 345"/>
                <a:gd name="T6" fmla="*/ 12 w 12"/>
                <a:gd name="T7" fmla="*/ 12 h 345"/>
                <a:gd name="T8" fmla="*/ 0 w 12"/>
                <a:gd name="T9" fmla="*/ 0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345">
                  <a:moveTo>
                    <a:pt x="0" y="0"/>
                  </a:moveTo>
                  <a:lnTo>
                    <a:pt x="0" y="345"/>
                  </a:lnTo>
                  <a:lnTo>
                    <a:pt x="12" y="345"/>
                  </a:lnTo>
                  <a:lnTo>
                    <a:pt x="12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0" name="Rectangle 8"/>
            <p:cNvSpPr>
              <a:spLocks noChangeArrowheads="1"/>
            </p:cNvSpPr>
            <p:nvPr/>
          </p:nvSpPr>
          <p:spPr bwMode="auto">
            <a:xfrm>
              <a:off x="3658" y="3501"/>
              <a:ext cx="647" cy="1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1" name="Freeform 9"/>
            <p:cNvSpPr/>
            <p:nvPr/>
          </p:nvSpPr>
          <p:spPr bwMode="auto">
            <a:xfrm>
              <a:off x="3488" y="3446"/>
              <a:ext cx="118" cy="48"/>
            </a:xfrm>
            <a:custGeom>
              <a:avLst/>
              <a:gdLst>
                <a:gd name="T0" fmla="*/ 0 w 118"/>
                <a:gd name="T1" fmla="*/ 10 h 48"/>
                <a:gd name="T2" fmla="*/ 111 w 118"/>
                <a:gd name="T3" fmla="*/ 48 h 48"/>
                <a:gd name="T4" fmla="*/ 118 w 118"/>
                <a:gd name="T5" fmla="*/ 36 h 48"/>
                <a:gd name="T6" fmla="*/ 14 w 118"/>
                <a:gd name="T7" fmla="*/ 0 h 48"/>
                <a:gd name="T8" fmla="*/ 0 w 118"/>
                <a:gd name="T9" fmla="*/ 1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48">
                  <a:moveTo>
                    <a:pt x="0" y="10"/>
                  </a:moveTo>
                  <a:lnTo>
                    <a:pt x="111" y="48"/>
                  </a:lnTo>
                  <a:lnTo>
                    <a:pt x="118" y="36"/>
                  </a:lnTo>
                  <a:lnTo>
                    <a:pt x="14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2" name="Freeform 10"/>
            <p:cNvSpPr/>
            <p:nvPr/>
          </p:nvSpPr>
          <p:spPr bwMode="auto">
            <a:xfrm>
              <a:off x="2830" y="1026"/>
              <a:ext cx="30" cy="256"/>
            </a:xfrm>
            <a:custGeom>
              <a:avLst/>
              <a:gdLst>
                <a:gd name="T0" fmla="*/ 30 w 30"/>
                <a:gd name="T1" fmla="*/ 0 h 256"/>
                <a:gd name="T2" fmla="*/ 9 w 30"/>
                <a:gd name="T3" fmla="*/ 256 h 256"/>
                <a:gd name="T4" fmla="*/ 0 w 30"/>
                <a:gd name="T5" fmla="*/ 256 h 256"/>
                <a:gd name="T6" fmla="*/ 26 w 30"/>
                <a:gd name="T7" fmla="*/ 0 h 256"/>
                <a:gd name="T8" fmla="*/ 30 w 30"/>
                <a:gd name="T9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56">
                  <a:moveTo>
                    <a:pt x="30" y="0"/>
                  </a:moveTo>
                  <a:lnTo>
                    <a:pt x="9" y="256"/>
                  </a:lnTo>
                  <a:lnTo>
                    <a:pt x="0" y="256"/>
                  </a:lnTo>
                  <a:lnTo>
                    <a:pt x="26" y="0"/>
                  </a:lnTo>
                  <a:lnTo>
                    <a:pt x="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3" name="Freeform 11"/>
            <p:cNvSpPr/>
            <p:nvPr/>
          </p:nvSpPr>
          <p:spPr bwMode="auto">
            <a:xfrm>
              <a:off x="2841" y="773"/>
              <a:ext cx="604" cy="519"/>
            </a:xfrm>
            <a:custGeom>
              <a:avLst/>
              <a:gdLst>
                <a:gd name="T0" fmla="*/ 0 w 604"/>
                <a:gd name="T1" fmla="*/ 512 h 519"/>
                <a:gd name="T2" fmla="*/ 595 w 604"/>
                <a:gd name="T3" fmla="*/ 0 h 519"/>
                <a:gd name="T4" fmla="*/ 604 w 604"/>
                <a:gd name="T5" fmla="*/ 7 h 519"/>
                <a:gd name="T6" fmla="*/ 12 w 604"/>
                <a:gd name="T7" fmla="*/ 519 h 519"/>
                <a:gd name="T8" fmla="*/ 0 w 604"/>
                <a:gd name="T9" fmla="*/ 512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4" h="519">
                  <a:moveTo>
                    <a:pt x="0" y="512"/>
                  </a:moveTo>
                  <a:lnTo>
                    <a:pt x="595" y="0"/>
                  </a:lnTo>
                  <a:lnTo>
                    <a:pt x="604" y="7"/>
                  </a:lnTo>
                  <a:lnTo>
                    <a:pt x="12" y="519"/>
                  </a:lnTo>
                  <a:lnTo>
                    <a:pt x="0" y="5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4" name="Freeform 12"/>
            <p:cNvSpPr/>
            <p:nvPr/>
          </p:nvSpPr>
          <p:spPr bwMode="auto">
            <a:xfrm>
              <a:off x="2988" y="761"/>
              <a:ext cx="445" cy="192"/>
            </a:xfrm>
            <a:custGeom>
              <a:avLst/>
              <a:gdLst>
                <a:gd name="T0" fmla="*/ 445 w 445"/>
                <a:gd name="T1" fmla="*/ 17 h 192"/>
                <a:gd name="T2" fmla="*/ 3 w 445"/>
                <a:gd name="T3" fmla="*/ 192 h 192"/>
                <a:gd name="T4" fmla="*/ 0 w 445"/>
                <a:gd name="T5" fmla="*/ 187 h 192"/>
                <a:gd name="T6" fmla="*/ 445 w 445"/>
                <a:gd name="T7" fmla="*/ 0 h 192"/>
                <a:gd name="T8" fmla="*/ 445 w 445"/>
                <a:gd name="T9" fmla="*/ 17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5" h="192">
                  <a:moveTo>
                    <a:pt x="445" y="17"/>
                  </a:moveTo>
                  <a:lnTo>
                    <a:pt x="3" y="192"/>
                  </a:lnTo>
                  <a:lnTo>
                    <a:pt x="0" y="187"/>
                  </a:lnTo>
                  <a:lnTo>
                    <a:pt x="445" y="0"/>
                  </a:lnTo>
                  <a:lnTo>
                    <a:pt x="445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5" name="Freeform 13"/>
            <p:cNvSpPr/>
            <p:nvPr/>
          </p:nvSpPr>
          <p:spPr bwMode="auto">
            <a:xfrm>
              <a:off x="3478" y="650"/>
              <a:ext cx="159" cy="95"/>
            </a:xfrm>
            <a:custGeom>
              <a:avLst/>
              <a:gdLst>
                <a:gd name="T0" fmla="*/ 10 w 159"/>
                <a:gd name="T1" fmla="*/ 95 h 95"/>
                <a:gd name="T2" fmla="*/ 159 w 159"/>
                <a:gd name="T3" fmla="*/ 9 h 95"/>
                <a:gd name="T4" fmla="*/ 159 w 159"/>
                <a:gd name="T5" fmla="*/ 0 h 95"/>
                <a:gd name="T6" fmla="*/ 0 w 159"/>
                <a:gd name="T7" fmla="*/ 88 h 95"/>
                <a:gd name="T8" fmla="*/ 10 w 159"/>
                <a:gd name="T9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95">
                  <a:moveTo>
                    <a:pt x="10" y="95"/>
                  </a:moveTo>
                  <a:lnTo>
                    <a:pt x="159" y="9"/>
                  </a:lnTo>
                  <a:lnTo>
                    <a:pt x="159" y="0"/>
                  </a:lnTo>
                  <a:lnTo>
                    <a:pt x="0" y="88"/>
                  </a:lnTo>
                  <a:lnTo>
                    <a:pt x="10" y="9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6" name="Freeform 14"/>
            <p:cNvSpPr/>
            <p:nvPr/>
          </p:nvSpPr>
          <p:spPr bwMode="auto">
            <a:xfrm>
              <a:off x="3488" y="683"/>
              <a:ext cx="798" cy="74"/>
            </a:xfrm>
            <a:custGeom>
              <a:avLst/>
              <a:gdLst>
                <a:gd name="T0" fmla="*/ 0 w 798"/>
                <a:gd name="T1" fmla="*/ 62 h 74"/>
                <a:gd name="T2" fmla="*/ 798 w 798"/>
                <a:gd name="T3" fmla="*/ 0 h 74"/>
                <a:gd name="T4" fmla="*/ 798 w 798"/>
                <a:gd name="T5" fmla="*/ 10 h 74"/>
                <a:gd name="T6" fmla="*/ 0 w 798"/>
                <a:gd name="T7" fmla="*/ 74 h 74"/>
                <a:gd name="T8" fmla="*/ 0 w 798"/>
                <a:gd name="T9" fmla="*/ 6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8" h="74">
                  <a:moveTo>
                    <a:pt x="0" y="62"/>
                  </a:moveTo>
                  <a:lnTo>
                    <a:pt x="798" y="0"/>
                  </a:lnTo>
                  <a:lnTo>
                    <a:pt x="798" y="10"/>
                  </a:lnTo>
                  <a:lnTo>
                    <a:pt x="0" y="74"/>
                  </a:lnTo>
                  <a:lnTo>
                    <a:pt x="0" y="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7" name="Freeform 15"/>
            <p:cNvSpPr/>
            <p:nvPr/>
          </p:nvSpPr>
          <p:spPr bwMode="auto">
            <a:xfrm>
              <a:off x="3421" y="778"/>
              <a:ext cx="34" cy="308"/>
            </a:xfrm>
            <a:custGeom>
              <a:avLst/>
              <a:gdLst>
                <a:gd name="T0" fmla="*/ 29 w 34"/>
                <a:gd name="T1" fmla="*/ 0 h 308"/>
                <a:gd name="T2" fmla="*/ 0 w 34"/>
                <a:gd name="T3" fmla="*/ 308 h 308"/>
                <a:gd name="T4" fmla="*/ 12 w 34"/>
                <a:gd name="T5" fmla="*/ 308 h 308"/>
                <a:gd name="T6" fmla="*/ 34 w 34"/>
                <a:gd name="T7" fmla="*/ 0 h 308"/>
                <a:gd name="T8" fmla="*/ 29 w 34"/>
                <a:gd name="T9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308">
                  <a:moveTo>
                    <a:pt x="29" y="0"/>
                  </a:moveTo>
                  <a:lnTo>
                    <a:pt x="0" y="308"/>
                  </a:lnTo>
                  <a:lnTo>
                    <a:pt x="12" y="308"/>
                  </a:lnTo>
                  <a:lnTo>
                    <a:pt x="34" y="0"/>
                  </a:ln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8" name="Freeform 16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  <a:gd name="T10" fmla="*/ 0 w 571"/>
                <a:gd name="T11" fmla="*/ 11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9" name="Freeform 17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0" name="Freeform 18"/>
            <p:cNvSpPr/>
            <p:nvPr/>
          </p:nvSpPr>
          <p:spPr bwMode="auto">
            <a:xfrm>
              <a:off x="4087" y="693"/>
              <a:ext cx="225" cy="307"/>
            </a:xfrm>
            <a:custGeom>
              <a:avLst/>
              <a:gdLst>
                <a:gd name="T0" fmla="*/ 213 w 225"/>
                <a:gd name="T1" fmla="*/ 0 h 307"/>
                <a:gd name="T2" fmla="*/ 0 w 225"/>
                <a:gd name="T3" fmla="*/ 298 h 307"/>
                <a:gd name="T4" fmla="*/ 12 w 225"/>
                <a:gd name="T5" fmla="*/ 307 h 307"/>
                <a:gd name="T6" fmla="*/ 225 w 225"/>
                <a:gd name="T7" fmla="*/ 7 h 307"/>
                <a:gd name="T8" fmla="*/ 213 w 225"/>
                <a:gd name="T9" fmla="*/ 0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5" h="307">
                  <a:moveTo>
                    <a:pt x="213" y="0"/>
                  </a:moveTo>
                  <a:lnTo>
                    <a:pt x="0" y="298"/>
                  </a:lnTo>
                  <a:lnTo>
                    <a:pt x="12" y="307"/>
                  </a:lnTo>
                  <a:lnTo>
                    <a:pt x="225" y="7"/>
                  </a:lnTo>
                  <a:lnTo>
                    <a:pt x="21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1" name="Freeform 19"/>
            <p:cNvSpPr/>
            <p:nvPr/>
          </p:nvSpPr>
          <p:spPr bwMode="auto">
            <a:xfrm>
              <a:off x="2481" y="1318"/>
              <a:ext cx="339" cy="343"/>
            </a:xfrm>
            <a:custGeom>
              <a:avLst/>
              <a:gdLst>
                <a:gd name="T0" fmla="*/ 0 w 339"/>
                <a:gd name="T1" fmla="*/ 336 h 343"/>
                <a:gd name="T2" fmla="*/ 332 w 339"/>
                <a:gd name="T3" fmla="*/ 0 h 343"/>
                <a:gd name="T4" fmla="*/ 339 w 339"/>
                <a:gd name="T5" fmla="*/ 7 h 343"/>
                <a:gd name="T6" fmla="*/ 5 w 339"/>
                <a:gd name="T7" fmla="*/ 343 h 343"/>
                <a:gd name="T8" fmla="*/ 0 w 339"/>
                <a:gd name="T9" fmla="*/ 336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9" h="343">
                  <a:moveTo>
                    <a:pt x="0" y="336"/>
                  </a:moveTo>
                  <a:lnTo>
                    <a:pt x="332" y="0"/>
                  </a:lnTo>
                  <a:lnTo>
                    <a:pt x="339" y="7"/>
                  </a:lnTo>
                  <a:lnTo>
                    <a:pt x="5" y="343"/>
                  </a:lnTo>
                  <a:lnTo>
                    <a:pt x="0" y="3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2" name="Freeform 20"/>
            <p:cNvSpPr/>
            <p:nvPr/>
          </p:nvSpPr>
          <p:spPr bwMode="auto">
            <a:xfrm>
              <a:off x="2616" y="1332"/>
              <a:ext cx="209" cy="753"/>
            </a:xfrm>
            <a:custGeom>
              <a:avLst/>
              <a:gdLst>
                <a:gd name="T0" fmla="*/ 197 w 209"/>
                <a:gd name="T1" fmla="*/ 0 h 753"/>
                <a:gd name="T2" fmla="*/ 0 w 209"/>
                <a:gd name="T3" fmla="*/ 743 h 753"/>
                <a:gd name="T4" fmla="*/ 10 w 209"/>
                <a:gd name="T5" fmla="*/ 753 h 753"/>
                <a:gd name="T6" fmla="*/ 209 w 209"/>
                <a:gd name="T7" fmla="*/ 0 h 753"/>
                <a:gd name="T8" fmla="*/ 197 w 209"/>
                <a:gd name="T9" fmla="*/ 0 h 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753">
                  <a:moveTo>
                    <a:pt x="197" y="0"/>
                  </a:moveTo>
                  <a:lnTo>
                    <a:pt x="0" y="743"/>
                  </a:lnTo>
                  <a:lnTo>
                    <a:pt x="10" y="753"/>
                  </a:lnTo>
                  <a:lnTo>
                    <a:pt x="209" y="0"/>
                  </a:lnTo>
                  <a:lnTo>
                    <a:pt x="19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3" name="Freeform 21"/>
            <p:cNvSpPr/>
            <p:nvPr/>
          </p:nvSpPr>
          <p:spPr bwMode="auto">
            <a:xfrm>
              <a:off x="2477" y="1704"/>
              <a:ext cx="106" cy="92"/>
            </a:xfrm>
            <a:custGeom>
              <a:avLst/>
              <a:gdLst>
                <a:gd name="T0" fmla="*/ 0 w 106"/>
                <a:gd name="T1" fmla="*/ 7 h 92"/>
                <a:gd name="T2" fmla="*/ 94 w 106"/>
                <a:gd name="T3" fmla="*/ 92 h 92"/>
                <a:gd name="T4" fmla="*/ 106 w 106"/>
                <a:gd name="T5" fmla="*/ 75 h 92"/>
                <a:gd name="T6" fmla="*/ 9 w 106"/>
                <a:gd name="T7" fmla="*/ 0 h 92"/>
                <a:gd name="T8" fmla="*/ 0 w 106"/>
                <a:gd name="T9" fmla="*/ 7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92">
                  <a:moveTo>
                    <a:pt x="0" y="7"/>
                  </a:moveTo>
                  <a:lnTo>
                    <a:pt x="94" y="92"/>
                  </a:lnTo>
                  <a:lnTo>
                    <a:pt x="106" y="75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4" name="Freeform 22"/>
            <p:cNvSpPr/>
            <p:nvPr/>
          </p:nvSpPr>
          <p:spPr bwMode="auto">
            <a:xfrm>
              <a:off x="2451" y="1711"/>
              <a:ext cx="146" cy="374"/>
            </a:xfrm>
            <a:custGeom>
              <a:avLst/>
              <a:gdLst>
                <a:gd name="T0" fmla="*/ 0 w 146"/>
                <a:gd name="T1" fmla="*/ 0 h 374"/>
                <a:gd name="T2" fmla="*/ 135 w 146"/>
                <a:gd name="T3" fmla="*/ 374 h 374"/>
                <a:gd name="T4" fmla="*/ 146 w 146"/>
                <a:gd name="T5" fmla="*/ 374 h 374"/>
                <a:gd name="T6" fmla="*/ 11 w 146"/>
                <a:gd name="T7" fmla="*/ 0 h 374"/>
                <a:gd name="T8" fmla="*/ 0 w 146"/>
                <a:gd name="T9" fmla="*/ 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374">
                  <a:moveTo>
                    <a:pt x="0" y="0"/>
                  </a:moveTo>
                  <a:lnTo>
                    <a:pt x="135" y="374"/>
                  </a:lnTo>
                  <a:lnTo>
                    <a:pt x="146" y="374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5" name="Rectangle 23"/>
            <p:cNvSpPr>
              <a:spLocks noChangeArrowheads="1"/>
            </p:cNvSpPr>
            <p:nvPr/>
          </p:nvSpPr>
          <p:spPr bwMode="auto">
            <a:xfrm>
              <a:off x="3410" y="1164"/>
              <a:ext cx="11" cy="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6" name="Freeform 24"/>
            <p:cNvSpPr/>
            <p:nvPr/>
          </p:nvSpPr>
          <p:spPr bwMode="auto">
            <a:xfrm>
              <a:off x="2848" y="1202"/>
              <a:ext cx="538" cy="111"/>
            </a:xfrm>
            <a:custGeom>
              <a:avLst/>
              <a:gdLst>
                <a:gd name="T0" fmla="*/ 0 w 538"/>
                <a:gd name="T1" fmla="*/ 102 h 111"/>
                <a:gd name="T2" fmla="*/ 538 w 538"/>
                <a:gd name="T3" fmla="*/ 0 h 111"/>
                <a:gd name="T4" fmla="*/ 538 w 538"/>
                <a:gd name="T5" fmla="*/ 9 h 111"/>
                <a:gd name="T6" fmla="*/ 0 w 538"/>
                <a:gd name="T7" fmla="*/ 111 h 111"/>
                <a:gd name="T8" fmla="*/ 0 w 538"/>
                <a:gd name="T9" fmla="*/ 102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8" h="111">
                  <a:moveTo>
                    <a:pt x="0" y="102"/>
                  </a:moveTo>
                  <a:lnTo>
                    <a:pt x="538" y="0"/>
                  </a:lnTo>
                  <a:lnTo>
                    <a:pt x="538" y="9"/>
                  </a:lnTo>
                  <a:lnTo>
                    <a:pt x="0" y="111"/>
                  </a:lnTo>
                  <a:lnTo>
                    <a:pt x="0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7" name="Freeform 25"/>
            <p:cNvSpPr/>
            <p:nvPr/>
          </p:nvSpPr>
          <p:spPr bwMode="auto">
            <a:xfrm>
              <a:off x="2834" y="1320"/>
              <a:ext cx="287" cy="455"/>
            </a:xfrm>
            <a:custGeom>
              <a:avLst/>
              <a:gdLst>
                <a:gd name="T0" fmla="*/ 0 w 287"/>
                <a:gd name="T1" fmla="*/ 5 h 455"/>
                <a:gd name="T2" fmla="*/ 275 w 287"/>
                <a:gd name="T3" fmla="*/ 450 h 455"/>
                <a:gd name="T4" fmla="*/ 277 w 287"/>
                <a:gd name="T5" fmla="*/ 455 h 455"/>
                <a:gd name="T6" fmla="*/ 287 w 287"/>
                <a:gd name="T7" fmla="*/ 445 h 455"/>
                <a:gd name="T8" fmla="*/ 7 w 287"/>
                <a:gd name="T9" fmla="*/ 0 h 455"/>
                <a:gd name="T10" fmla="*/ 0 w 287"/>
                <a:gd name="T11" fmla="*/ 5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7" h="455">
                  <a:moveTo>
                    <a:pt x="0" y="5"/>
                  </a:moveTo>
                  <a:lnTo>
                    <a:pt x="275" y="450"/>
                  </a:lnTo>
                  <a:lnTo>
                    <a:pt x="277" y="455"/>
                  </a:lnTo>
                  <a:lnTo>
                    <a:pt x="287" y="445"/>
                  </a:lnTo>
                  <a:lnTo>
                    <a:pt x="7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8" name="Freeform 26"/>
            <p:cNvSpPr/>
            <p:nvPr/>
          </p:nvSpPr>
          <p:spPr bwMode="auto">
            <a:xfrm>
              <a:off x="3140" y="1221"/>
              <a:ext cx="270" cy="544"/>
            </a:xfrm>
            <a:custGeom>
              <a:avLst/>
              <a:gdLst>
                <a:gd name="T0" fmla="*/ 0 w 270"/>
                <a:gd name="T1" fmla="*/ 544 h 544"/>
                <a:gd name="T2" fmla="*/ 263 w 270"/>
                <a:gd name="T3" fmla="*/ 0 h 544"/>
                <a:gd name="T4" fmla="*/ 270 w 270"/>
                <a:gd name="T5" fmla="*/ 0 h 544"/>
                <a:gd name="T6" fmla="*/ 14 w 270"/>
                <a:gd name="T7" fmla="*/ 544 h 544"/>
                <a:gd name="T8" fmla="*/ 0 w 270"/>
                <a:gd name="T9" fmla="*/ 544 h 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0" h="544">
                  <a:moveTo>
                    <a:pt x="0" y="544"/>
                  </a:moveTo>
                  <a:lnTo>
                    <a:pt x="263" y="0"/>
                  </a:lnTo>
                  <a:lnTo>
                    <a:pt x="270" y="0"/>
                  </a:lnTo>
                  <a:lnTo>
                    <a:pt x="14" y="544"/>
                  </a:lnTo>
                  <a:lnTo>
                    <a:pt x="0" y="5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9" name="Freeform 27"/>
            <p:cNvSpPr/>
            <p:nvPr/>
          </p:nvSpPr>
          <p:spPr bwMode="auto">
            <a:xfrm>
              <a:off x="3317" y="1221"/>
              <a:ext cx="93" cy="809"/>
            </a:xfrm>
            <a:custGeom>
              <a:avLst/>
              <a:gdLst>
                <a:gd name="T0" fmla="*/ 83 w 93"/>
                <a:gd name="T1" fmla="*/ 0 h 809"/>
                <a:gd name="T2" fmla="*/ 0 w 93"/>
                <a:gd name="T3" fmla="*/ 809 h 809"/>
                <a:gd name="T4" fmla="*/ 12 w 93"/>
                <a:gd name="T5" fmla="*/ 809 h 809"/>
                <a:gd name="T6" fmla="*/ 93 w 93"/>
                <a:gd name="T7" fmla="*/ 0 h 809"/>
                <a:gd name="T8" fmla="*/ 83 w 93"/>
                <a:gd name="T9" fmla="*/ 0 h 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" h="809">
                  <a:moveTo>
                    <a:pt x="83" y="0"/>
                  </a:moveTo>
                  <a:lnTo>
                    <a:pt x="0" y="809"/>
                  </a:lnTo>
                  <a:lnTo>
                    <a:pt x="12" y="809"/>
                  </a:lnTo>
                  <a:lnTo>
                    <a:pt x="93" y="0"/>
                  </a:lnTo>
                  <a:lnTo>
                    <a:pt x="8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0" name="Freeform 28"/>
            <p:cNvSpPr/>
            <p:nvPr/>
          </p:nvSpPr>
          <p:spPr bwMode="auto">
            <a:xfrm>
              <a:off x="3438" y="1022"/>
              <a:ext cx="611" cy="180"/>
            </a:xfrm>
            <a:custGeom>
              <a:avLst/>
              <a:gdLst>
                <a:gd name="T0" fmla="*/ 0 w 611"/>
                <a:gd name="T1" fmla="*/ 165 h 180"/>
                <a:gd name="T2" fmla="*/ 611 w 611"/>
                <a:gd name="T3" fmla="*/ 0 h 180"/>
                <a:gd name="T4" fmla="*/ 611 w 611"/>
                <a:gd name="T5" fmla="*/ 14 h 180"/>
                <a:gd name="T6" fmla="*/ 0 w 611"/>
                <a:gd name="T7" fmla="*/ 180 h 180"/>
                <a:gd name="T8" fmla="*/ 0 w 611"/>
                <a:gd name="T9" fmla="*/ 165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180">
                  <a:moveTo>
                    <a:pt x="0" y="165"/>
                  </a:moveTo>
                  <a:lnTo>
                    <a:pt x="611" y="0"/>
                  </a:lnTo>
                  <a:lnTo>
                    <a:pt x="611" y="14"/>
                  </a:lnTo>
                  <a:lnTo>
                    <a:pt x="0" y="180"/>
                  </a:lnTo>
                  <a:lnTo>
                    <a:pt x="0" y="1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1" name="Freeform 29"/>
            <p:cNvSpPr/>
            <p:nvPr/>
          </p:nvSpPr>
          <p:spPr bwMode="auto">
            <a:xfrm>
              <a:off x="4340" y="702"/>
              <a:ext cx="377" cy="396"/>
            </a:xfrm>
            <a:custGeom>
              <a:avLst/>
              <a:gdLst>
                <a:gd name="T0" fmla="*/ 0 w 377"/>
                <a:gd name="T1" fmla="*/ 12 h 396"/>
                <a:gd name="T2" fmla="*/ 370 w 377"/>
                <a:gd name="T3" fmla="*/ 396 h 396"/>
                <a:gd name="T4" fmla="*/ 377 w 377"/>
                <a:gd name="T5" fmla="*/ 388 h 396"/>
                <a:gd name="T6" fmla="*/ 0 w 377"/>
                <a:gd name="T7" fmla="*/ 0 h 396"/>
                <a:gd name="T8" fmla="*/ 0 w 377"/>
                <a:gd name="T9" fmla="*/ 12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7" h="396">
                  <a:moveTo>
                    <a:pt x="0" y="12"/>
                  </a:moveTo>
                  <a:lnTo>
                    <a:pt x="370" y="396"/>
                  </a:lnTo>
                  <a:lnTo>
                    <a:pt x="377" y="388"/>
                  </a:lnTo>
                  <a:lnTo>
                    <a:pt x="0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2" name="Freeform 30"/>
            <p:cNvSpPr/>
            <p:nvPr/>
          </p:nvSpPr>
          <p:spPr bwMode="auto">
            <a:xfrm>
              <a:off x="4108" y="1015"/>
              <a:ext cx="597" cy="97"/>
            </a:xfrm>
            <a:custGeom>
              <a:avLst/>
              <a:gdLst>
                <a:gd name="T0" fmla="*/ 0 w 597"/>
                <a:gd name="T1" fmla="*/ 0 h 97"/>
                <a:gd name="T2" fmla="*/ 597 w 597"/>
                <a:gd name="T3" fmla="*/ 90 h 97"/>
                <a:gd name="T4" fmla="*/ 597 w 597"/>
                <a:gd name="T5" fmla="*/ 97 h 97"/>
                <a:gd name="T6" fmla="*/ 0 w 597"/>
                <a:gd name="T7" fmla="*/ 11 h 97"/>
                <a:gd name="T8" fmla="*/ 0 w 597"/>
                <a:gd name="T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97">
                  <a:moveTo>
                    <a:pt x="0" y="0"/>
                  </a:moveTo>
                  <a:lnTo>
                    <a:pt x="597" y="90"/>
                  </a:lnTo>
                  <a:lnTo>
                    <a:pt x="597" y="97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3" name="Freeform 31"/>
            <p:cNvSpPr/>
            <p:nvPr/>
          </p:nvSpPr>
          <p:spPr bwMode="auto">
            <a:xfrm>
              <a:off x="4759" y="1121"/>
              <a:ext cx="280" cy="55"/>
            </a:xfrm>
            <a:custGeom>
              <a:avLst/>
              <a:gdLst>
                <a:gd name="T0" fmla="*/ 5 w 280"/>
                <a:gd name="T1" fmla="*/ 0 h 55"/>
                <a:gd name="T2" fmla="*/ 280 w 280"/>
                <a:gd name="T3" fmla="*/ 40 h 55"/>
                <a:gd name="T4" fmla="*/ 280 w 280"/>
                <a:gd name="T5" fmla="*/ 55 h 55"/>
                <a:gd name="T6" fmla="*/ 0 w 280"/>
                <a:gd name="T7" fmla="*/ 7 h 55"/>
                <a:gd name="T8" fmla="*/ 5 w 280"/>
                <a:gd name="T9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0" h="55">
                  <a:moveTo>
                    <a:pt x="5" y="0"/>
                  </a:moveTo>
                  <a:lnTo>
                    <a:pt x="280" y="40"/>
                  </a:lnTo>
                  <a:lnTo>
                    <a:pt x="280" y="55"/>
                  </a:lnTo>
                  <a:lnTo>
                    <a:pt x="0" y="7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4" name="Freeform 32"/>
            <p:cNvSpPr/>
            <p:nvPr/>
          </p:nvSpPr>
          <p:spPr bwMode="auto">
            <a:xfrm>
              <a:off x="4745" y="1131"/>
              <a:ext cx="298" cy="447"/>
            </a:xfrm>
            <a:custGeom>
              <a:avLst/>
              <a:gdLst>
                <a:gd name="T0" fmla="*/ 0 w 298"/>
                <a:gd name="T1" fmla="*/ 9 h 447"/>
                <a:gd name="T2" fmla="*/ 294 w 298"/>
                <a:gd name="T3" fmla="*/ 447 h 447"/>
                <a:gd name="T4" fmla="*/ 298 w 298"/>
                <a:gd name="T5" fmla="*/ 440 h 447"/>
                <a:gd name="T6" fmla="*/ 7 w 298"/>
                <a:gd name="T7" fmla="*/ 0 h 447"/>
                <a:gd name="T8" fmla="*/ 0 w 298"/>
                <a:gd name="T9" fmla="*/ 9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447">
                  <a:moveTo>
                    <a:pt x="0" y="9"/>
                  </a:moveTo>
                  <a:lnTo>
                    <a:pt x="294" y="447"/>
                  </a:lnTo>
                  <a:lnTo>
                    <a:pt x="298" y="440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5" name="Freeform 33"/>
            <p:cNvSpPr/>
            <p:nvPr/>
          </p:nvSpPr>
          <p:spPr bwMode="auto">
            <a:xfrm>
              <a:off x="4551" y="1135"/>
              <a:ext cx="182" cy="422"/>
            </a:xfrm>
            <a:custGeom>
              <a:avLst/>
              <a:gdLst>
                <a:gd name="T0" fmla="*/ 173 w 182"/>
                <a:gd name="T1" fmla="*/ 0 h 422"/>
                <a:gd name="T2" fmla="*/ 0 w 182"/>
                <a:gd name="T3" fmla="*/ 422 h 422"/>
                <a:gd name="T4" fmla="*/ 12 w 182"/>
                <a:gd name="T5" fmla="*/ 422 h 422"/>
                <a:gd name="T6" fmla="*/ 182 w 182"/>
                <a:gd name="T7" fmla="*/ 0 h 422"/>
                <a:gd name="T8" fmla="*/ 173 w 182"/>
                <a:gd name="T9" fmla="*/ 0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2" h="422">
                  <a:moveTo>
                    <a:pt x="173" y="0"/>
                  </a:moveTo>
                  <a:lnTo>
                    <a:pt x="0" y="422"/>
                  </a:lnTo>
                  <a:lnTo>
                    <a:pt x="12" y="422"/>
                  </a:lnTo>
                  <a:lnTo>
                    <a:pt x="182" y="0"/>
                  </a:lnTo>
                  <a:lnTo>
                    <a:pt x="1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6" name="Freeform 34"/>
            <p:cNvSpPr/>
            <p:nvPr/>
          </p:nvSpPr>
          <p:spPr bwMode="auto">
            <a:xfrm>
              <a:off x="3414" y="1214"/>
              <a:ext cx="401" cy="388"/>
            </a:xfrm>
            <a:custGeom>
              <a:avLst/>
              <a:gdLst>
                <a:gd name="T0" fmla="*/ 0 w 401"/>
                <a:gd name="T1" fmla="*/ 0 h 388"/>
                <a:gd name="T2" fmla="*/ 393 w 401"/>
                <a:gd name="T3" fmla="*/ 388 h 388"/>
                <a:gd name="T4" fmla="*/ 401 w 401"/>
                <a:gd name="T5" fmla="*/ 378 h 388"/>
                <a:gd name="T6" fmla="*/ 12 w 401"/>
                <a:gd name="T7" fmla="*/ 0 h 388"/>
                <a:gd name="T8" fmla="*/ 0 w 40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1" h="388">
                  <a:moveTo>
                    <a:pt x="0" y="0"/>
                  </a:moveTo>
                  <a:lnTo>
                    <a:pt x="393" y="388"/>
                  </a:lnTo>
                  <a:lnTo>
                    <a:pt x="401" y="37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7" name="Freeform 35"/>
            <p:cNvSpPr/>
            <p:nvPr/>
          </p:nvSpPr>
          <p:spPr bwMode="auto">
            <a:xfrm>
              <a:off x="3833" y="1034"/>
              <a:ext cx="233" cy="558"/>
            </a:xfrm>
            <a:custGeom>
              <a:avLst/>
              <a:gdLst>
                <a:gd name="T0" fmla="*/ 225 w 233"/>
                <a:gd name="T1" fmla="*/ 0 h 558"/>
                <a:gd name="T2" fmla="*/ 0 w 233"/>
                <a:gd name="T3" fmla="*/ 558 h 558"/>
                <a:gd name="T4" fmla="*/ 10 w 233"/>
                <a:gd name="T5" fmla="*/ 558 h 558"/>
                <a:gd name="T6" fmla="*/ 233 w 233"/>
                <a:gd name="T7" fmla="*/ 0 h 558"/>
                <a:gd name="T8" fmla="*/ 225 w 233"/>
                <a:gd name="T9" fmla="*/ 0 h 5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3" h="558">
                  <a:moveTo>
                    <a:pt x="225" y="0"/>
                  </a:moveTo>
                  <a:lnTo>
                    <a:pt x="0" y="558"/>
                  </a:lnTo>
                  <a:lnTo>
                    <a:pt x="10" y="558"/>
                  </a:lnTo>
                  <a:lnTo>
                    <a:pt x="233" y="0"/>
                  </a:lnTo>
                  <a:lnTo>
                    <a:pt x="2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8" name="Freeform 36"/>
            <p:cNvSpPr/>
            <p:nvPr/>
          </p:nvSpPr>
          <p:spPr bwMode="auto">
            <a:xfrm>
              <a:off x="4087" y="1034"/>
              <a:ext cx="452" cy="530"/>
            </a:xfrm>
            <a:custGeom>
              <a:avLst/>
              <a:gdLst>
                <a:gd name="T0" fmla="*/ 0 w 452"/>
                <a:gd name="T1" fmla="*/ 0 h 530"/>
                <a:gd name="T2" fmla="*/ 440 w 452"/>
                <a:gd name="T3" fmla="*/ 530 h 530"/>
                <a:gd name="T4" fmla="*/ 452 w 452"/>
                <a:gd name="T5" fmla="*/ 528 h 530"/>
                <a:gd name="T6" fmla="*/ 12 w 452"/>
                <a:gd name="T7" fmla="*/ 0 h 530"/>
                <a:gd name="T8" fmla="*/ 0 w 452"/>
                <a:gd name="T9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2" h="530">
                  <a:moveTo>
                    <a:pt x="0" y="0"/>
                  </a:moveTo>
                  <a:lnTo>
                    <a:pt x="440" y="530"/>
                  </a:lnTo>
                  <a:lnTo>
                    <a:pt x="452" y="5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9" name="Freeform 37"/>
            <p:cNvSpPr/>
            <p:nvPr/>
          </p:nvSpPr>
          <p:spPr bwMode="auto">
            <a:xfrm>
              <a:off x="3836" y="1588"/>
              <a:ext cx="689" cy="23"/>
            </a:xfrm>
            <a:custGeom>
              <a:avLst/>
              <a:gdLst>
                <a:gd name="T0" fmla="*/ 0 w 689"/>
                <a:gd name="T1" fmla="*/ 16 h 23"/>
                <a:gd name="T2" fmla="*/ 689 w 689"/>
                <a:gd name="T3" fmla="*/ 0 h 23"/>
                <a:gd name="T4" fmla="*/ 689 w 689"/>
                <a:gd name="T5" fmla="*/ 7 h 23"/>
                <a:gd name="T6" fmla="*/ 12 w 689"/>
                <a:gd name="T7" fmla="*/ 23 h 23"/>
                <a:gd name="T8" fmla="*/ 0 w 689"/>
                <a:gd name="T9" fmla="*/ 16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23">
                  <a:moveTo>
                    <a:pt x="0" y="16"/>
                  </a:moveTo>
                  <a:lnTo>
                    <a:pt x="689" y="0"/>
                  </a:lnTo>
                  <a:lnTo>
                    <a:pt x="689" y="7"/>
                  </a:lnTo>
                  <a:lnTo>
                    <a:pt x="12" y="23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0" name="Freeform 38"/>
            <p:cNvSpPr/>
            <p:nvPr/>
          </p:nvSpPr>
          <p:spPr bwMode="auto">
            <a:xfrm>
              <a:off x="5093" y="1621"/>
              <a:ext cx="273" cy="428"/>
            </a:xfrm>
            <a:custGeom>
              <a:avLst/>
              <a:gdLst>
                <a:gd name="T0" fmla="*/ 0 w 273"/>
                <a:gd name="T1" fmla="*/ 0 h 428"/>
                <a:gd name="T2" fmla="*/ 263 w 273"/>
                <a:gd name="T3" fmla="*/ 428 h 428"/>
                <a:gd name="T4" fmla="*/ 273 w 273"/>
                <a:gd name="T5" fmla="*/ 428 h 428"/>
                <a:gd name="T6" fmla="*/ 12 w 273"/>
                <a:gd name="T7" fmla="*/ 0 h 428"/>
                <a:gd name="T8" fmla="*/ 0 w 27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3" h="428">
                  <a:moveTo>
                    <a:pt x="0" y="0"/>
                  </a:moveTo>
                  <a:lnTo>
                    <a:pt x="263" y="428"/>
                  </a:lnTo>
                  <a:lnTo>
                    <a:pt x="273" y="4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1" name="Freeform 39"/>
            <p:cNvSpPr/>
            <p:nvPr/>
          </p:nvSpPr>
          <p:spPr bwMode="auto">
            <a:xfrm>
              <a:off x="5070" y="1621"/>
              <a:ext cx="293" cy="428"/>
            </a:xfrm>
            <a:custGeom>
              <a:avLst/>
              <a:gdLst>
                <a:gd name="T0" fmla="*/ 0 w 293"/>
                <a:gd name="T1" fmla="*/ 0 h 428"/>
                <a:gd name="T2" fmla="*/ 286 w 293"/>
                <a:gd name="T3" fmla="*/ 428 h 428"/>
                <a:gd name="T4" fmla="*/ 293 w 293"/>
                <a:gd name="T5" fmla="*/ 421 h 428"/>
                <a:gd name="T6" fmla="*/ 16 w 293"/>
                <a:gd name="T7" fmla="*/ 0 h 428"/>
                <a:gd name="T8" fmla="*/ 0 w 29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3" h="428">
                  <a:moveTo>
                    <a:pt x="0" y="0"/>
                  </a:moveTo>
                  <a:lnTo>
                    <a:pt x="286" y="428"/>
                  </a:lnTo>
                  <a:lnTo>
                    <a:pt x="293" y="421"/>
                  </a:lnTo>
                  <a:lnTo>
                    <a:pt x="1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2" name="Freeform 40"/>
            <p:cNvSpPr/>
            <p:nvPr/>
          </p:nvSpPr>
          <p:spPr bwMode="auto">
            <a:xfrm>
              <a:off x="4568" y="1581"/>
              <a:ext cx="551" cy="156"/>
            </a:xfrm>
            <a:custGeom>
              <a:avLst/>
              <a:gdLst>
                <a:gd name="T0" fmla="*/ 0 w 551"/>
                <a:gd name="T1" fmla="*/ 0 h 156"/>
                <a:gd name="T2" fmla="*/ 551 w 551"/>
                <a:gd name="T3" fmla="*/ 146 h 156"/>
                <a:gd name="T4" fmla="*/ 539 w 551"/>
                <a:gd name="T5" fmla="*/ 156 h 156"/>
                <a:gd name="T6" fmla="*/ 0 w 551"/>
                <a:gd name="T7" fmla="*/ 11 h 156"/>
                <a:gd name="T8" fmla="*/ 0 w 551"/>
                <a:gd name="T9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1" h="156">
                  <a:moveTo>
                    <a:pt x="0" y="0"/>
                  </a:moveTo>
                  <a:lnTo>
                    <a:pt x="551" y="146"/>
                  </a:lnTo>
                  <a:lnTo>
                    <a:pt x="539" y="156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3" name="Freeform 41"/>
            <p:cNvSpPr/>
            <p:nvPr/>
          </p:nvSpPr>
          <p:spPr bwMode="auto">
            <a:xfrm>
              <a:off x="4546" y="1597"/>
              <a:ext cx="228" cy="677"/>
            </a:xfrm>
            <a:custGeom>
              <a:avLst/>
              <a:gdLst>
                <a:gd name="T0" fmla="*/ 0 w 228"/>
                <a:gd name="T1" fmla="*/ 0 h 677"/>
                <a:gd name="T2" fmla="*/ 223 w 228"/>
                <a:gd name="T3" fmla="*/ 677 h 677"/>
                <a:gd name="T4" fmla="*/ 228 w 228"/>
                <a:gd name="T5" fmla="*/ 677 h 677"/>
                <a:gd name="T6" fmla="*/ 10 w 228"/>
                <a:gd name="T7" fmla="*/ 0 h 677"/>
                <a:gd name="T8" fmla="*/ 0 w 228"/>
                <a:gd name="T9" fmla="*/ 0 h 6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8" h="677">
                  <a:moveTo>
                    <a:pt x="0" y="0"/>
                  </a:moveTo>
                  <a:lnTo>
                    <a:pt x="223" y="677"/>
                  </a:lnTo>
                  <a:lnTo>
                    <a:pt x="228" y="677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4" name="Freeform 42"/>
            <p:cNvSpPr/>
            <p:nvPr/>
          </p:nvSpPr>
          <p:spPr bwMode="auto">
            <a:xfrm>
              <a:off x="4229" y="1604"/>
              <a:ext cx="310" cy="481"/>
            </a:xfrm>
            <a:custGeom>
              <a:avLst/>
              <a:gdLst>
                <a:gd name="T0" fmla="*/ 0 w 310"/>
                <a:gd name="T1" fmla="*/ 481 h 481"/>
                <a:gd name="T2" fmla="*/ 301 w 310"/>
                <a:gd name="T3" fmla="*/ 0 h 481"/>
                <a:gd name="T4" fmla="*/ 310 w 310"/>
                <a:gd name="T5" fmla="*/ 0 h 481"/>
                <a:gd name="T6" fmla="*/ 7 w 310"/>
                <a:gd name="T7" fmla="*/ 481 h 481"/>
                <a:gd name="T8" fmla="*/ 0 w 310"/>
                <a:gd name="T9" fmla="*/ 481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0" h="481">
                  <a:moveTo>
                    <a:pt x="0" y="481"/>
                  </a:moveTo>
                  <a:lnTo>
                    <a:pt x="301" y="0"/>
                  </a:lnTo>
                  <a:lnTo>
                    <a:pt x="310" y="0"/>
                  </a:lnTo>
                  <a:lnTo>
                    <a:pt x="7" y="481"/>
                  </a:lnTo>
                  <a:lnTo>
                    <a:pt x="0" y="4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5" name="Freeform 43"/>
            <p:cNvSpPr/>
            <p:nvPr/>
          </p:nvSpPr>
          <p:spPr bwMode="auto">
            <a:xfrm>
              <a:off x="4217" y="1803"/>
              <a:ext cx="90" cy="282"/>
            </a:xfrm>
            <a:custGeom>
              <a:avLst/>
              <a:gdLst>
                <a:gd name="T0" fmla="*/ 81 w 90"/>
                <a:gd name="T1" fmla="*/ 0 h 282"/>
                <a:gd name="T2" fmla="*/ 0 w 90"/>
                <a:gd name="T3" fmla="*/ 282 h 282"/>
                <a:gd name="T4" fmla="*/ 7 w 90"/>
                <a:gd name="T5" fmla="*/ 282 h 282"/>
                <a:gd name="T6" fmla="*/ 90 w 90"/>
                <a:gd name="T7" fmla="*/ 0 h 282"/>
                <a:gd name="T8" fmla="*/ 81 w 90"/>
                <a:gd name="T9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282">
                  <a:moveTo>
                    <a:pt x="81" y="0"/>
                  </a:moveTo>
                  <a:lnTo>
                    <a:pt x="0" y="282"/>
                  </a:lnTo>
                  <a:lnTo>
                    <a:pt x="7" y="282"/>
                  </a:lnTo>
                  <a:lnTo>
                    <a:pt x="90" y="0"/>
                  </a:lnTo>
                  <a:lnTo>
                    <a:pt x="8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6" name="Freeform 44"/>
            <p:cNvSpPr/>
            <p:nvPr/>
          </p:nvSpPr>
          <p:spPr bwMode="auto">
            <a:xfrm>
              <a:off x="3833" y="1621"/>
              <a:ext cx="375" cy="464"/>
            </a:xfrm>
            <a:custGeom>
              <a:avLst/>
              <a:gdLst>
                <a:gd name="T0" fmla="*/ 0 w 375"/>
                <a:gd name="T1" fmla="*/ 0 h 464"/>
                <a:gd name="T2" fmla="*/ 368 w 375"/>
                <a:gd name="T3" fmla="*/ 464 h 464"/>
                <a:gd name="T4" fmla="*/ 375 w 375"/>
                <a:gd name="T5" fmla="*/ 464 h 464"/>
                <a:gd name="T6" fmla="*/ 8 w 375"/>
                <a:gd name="T7" fmla="*/ 0 h 464"/>
                <a:gd name="T8" fmla="*/ 0 w 375"/>
                <a:gd name="T9" fmla="*/ 0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5" h="464">
                  <a:moveTo>
                    <a:pt x="0" y="0"/>
                  </a:moveTo>
                  <a:lnTo>
                    <a:pt x="368" y="464"/>
                  </a:lnTo>
                  <a:lnTo>
                    <a:pt x="375" y="464"/>
                  </a:lnTo>
                  <a:lnTo>
                    <a:pt x="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7" name="Freeform 45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  <a:gd name="T10" fmla="*/ 0 w 649"/>
                <a:gd name="T11" fmla="*/ 17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8" name="Freeform 46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9" name="Freeform 47"/>
            <p:cNvSpPr/>
            <p:nvPr/>
          </p:nvSpPr>
          <p:spPr bwMode="auto">
            <a:xfrm>
              <a:off x="3623" y="1623"/>
              <a:ext cx="203" cy="658"/>
            </a:xfrm>
            <a:custGeom>
              <a:avLst/>
              <a:gdLst>
                <a:gd name="T0" fmla="*/ 194 w 203"/>
                <a:gd name="T1" fmla="*/ 0 h 658"/>
                <a:gd name="T2" fmla="*/ 0 w 203"/>
                <a:gd name="T3" fmla="*/ 658 h 658"/>
                <a:gd name="T4" fmla="*/ 9 w 203"/>
                <a:gd name="T5" fmla="*/ 658 h 658"/>
                <a:gd name="T6" fmla="*/ 203 w 203"/>
                <a:gd name="T7" fmla="*/ 5 h 658"/>
                <a:gd name="T8" fmla="*/ 194 w 203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58">
                  <a:moveTo>
                    <a:pt x="194" y="0"/>
                  </a:moveTo>
                  <a:lnTo>
                    <a:pt x="0" y="658"/>
                  </a:lnTo>
                  <a:lnTo>
                    <a:pt x="9" y="658"/>
                  </a:lnTo>
                  <a:lnTo>
                    <a:pt x="203" y="5"/>
                  </a:lnTo>
                  <a:lnTo>
                    <a:pt x="19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0" name="Freeform 48"/>
            <p:cNvSpPr/>
            <p:nvPr/>
          </p:nvSpPr>
          <p:spPr bwMode="auto">
            <a:xfrm>
              <a:off x="3353" y="1768"/>
              <a:ext cx="935" cy="310"/>
            </a:xfrm>
            <a:custGeom>
              <a:avLst/>
              <a:gdLst>
                <a:gd name="T0" fmla="*/ 0 w 935"/>
                <a:gd name="T1" fmla="*/ 300 h 310"/>
                <a:gd name="T2" fmla="*/ 928 w 935"/>
                <a:gd name="T3" fmla="*/ 0 h 310"/>
                <a:gd name="T4" fmla="*/ 935 w 935"/>
                <a:gd name="T5" fmla="*/ 9 h 310"/>
                <a:gd name="T6" fmla="*/ 7 w 935"/>
                <a:gd name="T7" fmla="*/ 310 h 310"/>
                <a:gd name="T8" fmla="*/ 0 w 935"/>
                <a:gd name="T9" fmla="*/ 300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5" h="310">
                  <a:moveTo>
                    <a:pt x="0" y="300"/>
                  </a:moveTo>
                  <a:lnTo>
                    <a:pt x="928" y="0"/>
                  </a:lnTo>
                  <a:lnTo>
                    <a:pt x="935" y="9"/>
                  </a:lnTo>
                  <a:lnTo>
                    <a:pt x="7" y="310"/>
                  </a:lnTo>
                  <a:lnTo>
                    <a:pt x="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1" name="Freeform 49"/>
            <p:cNvSpPr/>
            <p:nvPr/>
          </p:nvSpPr>
          <p:spPr bwMode="auto">
            <a:xfrm>
              <a:off x="2631" y="1820"/>
              <a:ext cx="641" cy="251"/>
            </a:xfrm>
            <a:custGeom>
              <a:avLst/>
              <a:gdLst>
                <a:gd name="T0" fmla="*/ 0 w 641"/>
                <a:gd name="T1" fmla="*/ 9 h 251"/>
                <a:gd name="T2" fmla="*/ 641 w 641"/>
                <a:gd name="T3" fmla="*/ 251 h 251"/>
                <a:gd name="T4" fmla="*/ 641 w 641"/>
                <a:gd name="T5" fmla="*/ 244 h 251"/>
                <a:gd name="T6" fmla="*/ 11 w 641"/>
                <a:gd name="T7" fmla="*/ 0 h 251"/>
                <a:gd name="T8" fmla="*/ 0 w 641"/>
                <a:gd name="T9" fmla="*/ 9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1" h="251">
                  <a:moveTo>
                    <a:pt x="0" y="9"/>
                  </a:moveTo>
                  <a:lnTo>
                    <a:pt x="641" y="251"/>
                  </a:lnTo>
                  <a:lnTo>
                    <a:pt x="641" y="244"/>
                  </a:lnTo>
                  <a:lnTo>
                    <a:pt x="11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2" name="Freeform 50"/>
            <p:cNvSpPr/>
            <p:nvPr/>
          </p:nvSpPr>
          <p:spPr bwMode="auto">
            <a:xfrm>
              <a:off x="2631" y="1798"/>
              <a:ext cx="497" cy="301"/>
            </a:xfrm>
            <a:custGeom>
              <a:avLst/>
              <a:gdLst>
                <a:gd name="T0" fmla="*/ 0 w 497"/>
                <a:gd name="T1" fmla="*/ 296 h 301"/>
                <a:gd name="T2" fmla="*/ 490 w 497"/>
                <a:gd name="T3" fmla="*/ 0 h 301"/>
                <a:gd name="T4" fmla="*/ 497 w 497"/>
                <a:gd name="T5" fmla="*/ 10 h 301"/>
                <a:gd name="T6" fmla="*/ 7 w 497"/>
                <a:gd name="T7" fmla="*/ 301 h 301"/>
                <a:gd name="T8" fmla="*/ 0 w 497"/>
                <a:gd name="T9" fmla="*/ 296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7" h="301">
                  <a:moveTo>
                    <a:pt x="0" y="296"/>
                  </a:moveTo>
                  <a:lnTo>
                    <a:pt x="490" y="0"/>
                  </a:lnTo>
                  <a:lnTo>
                    <a:pt x="497" y="10"/>
                  </a:lnTo>
                  <a:lnTo>
                    <a:pt x="7" y="301"/>
                  </a:lnTo>
                  <a:lnTo>
                    <a:pt x="0" y="2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3" name="Freeform 51"/>
            <p:cNvSpPr/>
            <p:nvPr/>
          </p:nvSpPr>
          <p:spPr bwMode="auto">
            <a:xfrm>
              <a:off x="2467" y="2125"/>
              <a:ext cx="135" cy="351"/>
            </a:xfrm>
            <a:custGeom>
              <a:avLst/>
              <a:gdLst>
                <a:gd name="T0" fmla="*/ 126 w 135"/>
                <a:gd name="T1" fmla="*/ 0 h 351"/>
                <a:gd name="T2" fmla="*/ 0 w 135"/>
                <a:gd name="T3" fmla="*/ 351 h 351"/>
                <a:gd name="T4" fmla="*/ 12 w 135"/>
                <a:gd name="T5" fmla="*/ 351 h 351"/>
                <a:gd name="T6" fmla="*/ 135 w 135"/>
                <a:gd name="T7" fmla="*/ 7 h 351"/>
                <a:gd name="T8" fmla="*/ 126 w 135"/>
                <a:gd name="T9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351">
                  <a:moveTo>
                    <a:pt x="126" y="0"/>
                  </a:moveTo>
                  <a:lnTo>
                    <a:pt x="0" y="351"/>
                  </a:lnTo>
                  <a:lnTo>
                    <a:pt x="12" y="351"/>
                  </a:lnTo>
                  <a:lnTo>
                    <a:pt x="135" y="7"/>
                  </a:lnTo>
                  <a:lnTo>
                    <a:pt x="12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4" name="Freeform 52"/>
            <p:cNvSpPr/>
            <p:nvPr/>
          </p:nvSpPr>
          <p:spPr bwMode="auto">
            <a:xfrm>
              <a:off x="2607" y="2130"/>
              <a:ext cx="234" cy="743"/>
            </a:xfrm>
            <a:custGeom>
              <a:avLst/>
              <a:gdLst>
                <a:gd name="T0" fmla="*/ 0 w 234"/>
                <a:gd name="T1" fmla="*/ 0 h 743"/>
                <a:gd name="T2" fmla="*/ 223 w 234"/>
                <a:gd name="T3" fmla="*/ 743 h 743"/>
                <a:gd name="T4" fmla="*/ 234 w 234"/>
                <a:gd name="T5" fmla="*/ 743 h 743"/>
                <a:gd name="T6" fmla="*/ 9 w 234"/>
                <a:gd name="T7" fmla="*/ 0 h 743"/>
                <a:gd name="T8" fmla="*/ 0 w 234"/>
                <a:gd name="T9" fmla="*/ 0 h 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743">
                  <a:moveTo>
                    <a:pt x="0" y="0"/>
                  </a:moveTo>
                  <a:lnTo>
                    <a:pt x="223" y="743"/>
                  </a:lnTo>
                  <a:lnTo>
                    <a:pt x="234" y="743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5" name="Freeform 53"/>
            <p:cNvSpPr/>
            <p:nvPr/>
          </p:nvSpPr>
          <p:spPr bwMode="auto">
            <a:xfrm>
              <a:off x="2472" y="2525"/>
              <a:ext cx="350" cy="360"/>
            </a:xfrm>
            <a:custGeom>
              <a:avLst/>
              <a:gdLst>
                <a:gd name="T0" fmla="*/ 0 w 350"/>
                <a:gd name="T1" fmla="*/ 12 h 360"/>
                <a:gd name="T2" fmla="*/ 343 w 350"/>
                <a:gd name="T3" fmla="*/ 360 h 360"/>
                <a:gd name="T4" fmla="*/ 350 w 350"/>
                <a:gd name="T5" fmla="*/ 348 h 360"/>
                <a:gd name="T6" fmla="*/ 7 w 350"/>
                <a:gd name="T7" fmla="*/ 0 h 360"/>
                <a:gd name="T8" fmla="*/ 0 w 350"/>
                <a:gd name="T9" fmla="*/ 12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0" h="360">
                  <a:moveTo>
                    <a:pt x="0" y="12"/>
                  </a:moveTo>
                  <a:lnTo>
                    <a:pt x="343" y="360"/>
                  </a:lnTo>
                  <a:lnTo>
                    <a:pt x="350" y="348"/>
                  </a:lnTo>
                  <a:lnTo>
                    <a:pt x="7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6" name="Freeform 54"/>
            <p:cNvSpPr/>
            <p:nvPr/>
          </p:nvSpPr>
          <p:spPr bwMode="auto">
            <a:xfrm>
              <a:off x="2922" y="2466"/>
              <a:ext cx="128" cy="355"/>
            </a:xfrm>
            <a:custGeom>
              <a:avLst/>
              <a:gdLst>
                <a:gd name="T0" fmla="*/ 121 w 128"/>
                <a:gd name="T1" fmla="*/ 0 h 355"/>
                <a:gd name="T2" fmla="*/ 0 w 128"/>
                <a:gd name="T3" fmla="*/ 339 h 355"/>
                <a:gd name="T4" fmla="*/ 9 w 128"/>
                <a:gd name="T5" fmla="*/ 355 h 355"/>
                <a:gd name="T6" fmla="*/ 128 w 128"/>
                <a:gd name="T7" fmla="*/ 10 h 355"/>
                <a:gd name="T8" fmla="*/ 121 w 128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8" h="355">
                  <a:moveTo>
                    <a:pt x="121" y="0"/>
                  </a:moveTo>
                  <a:lnTo>
                    <a:pt x="0" y="339"/>
                  </a:lnTo>
                  <a:lnTo>
                    <a:pt x="9" y="355"/>
                  </a:lnTo>
                  <a:lnTo>
                    <a:pt x="128" y="10"/>
                  </a:lnTo>
                  <a:lnTo>
                    <a:pt x="1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7" name="Freeform 55"/>
            <p:cNvSpPr/>
            <p:nvPr/>
          </p:nvSpPr>
          <p:spPr bwMode="auto">
            <a:xfrm>
              <a:off x="2616" y="2118"/>
              <a:ext cx="417" cy="322"/>
            </a:xfrm>
            <a:custGeom>
              <a:avLst/>
              <a:gdLst>
                <a:gd name="T0" fmla="*/ 0 w 417"/>
                <a:gd name="T1" fmla="*/ 10 h 322"/>
                <a:gd name="T2" fmla="*/ 408 w 417"/>
                <a:gd name="T3" fmla="*/ 322 h 322"/>
                <a:gd name="T4" fmla="*/ 417 w 417"/>
                <a:gd name="T5" fmla="*/ 310 h 322"/>
                <a:gd name="T6" fmla="*/ 15 w 417"/>
                <a:gd name="T7" fmla="*/ 0 h 322"/>
                <a:gd name="T8" fmla="*/ 0 w 417"/>
                <a:gd name="T9" fmla="*/ 10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7" h="322">
                  <a:moveTo>
                    <a:pt x="0" y="10"/>
                  </a:moveTo>
                  <a:lnTo>
                    <a:pt x="408" y="322"/>
                  </a:lnTo>
                  <a:lnTo>
                    <a:pt x="417" y="310"/>
                  </a:lnTo>
                  <a:lnTo>
                    <a:pt x="15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8" name="Freeform 56"/>
            <p:cNvSpPr/>
            <p:nvPr/>
          </p:nvSpPr>
          <p:spPr bwMode="auto">
            <a:xfrm>
              <a:off x="3054" y="1803"/>
              <a:ext cx="81" cy="618"/>
            </a:xfrm>
            <a:custGeom>
              <a:avLst/>
              <a:gdLst>
                <a:gd name="T0" fmla="*/ 69 w 81"/>
                <a:gd name="T1" fmla="*/ 0 h 618"/>
                <a:gd name="T2" fmla="*/ 0 w 81"/>
                <a:gd name="T3" fmla="*/ 618 h 618"/>
                <a:gd name="T4" fmla="*/ 10 w 81"/>
                <a:gd name="T5" fmla="*/ 618 h 618"/>
                <a:gd name="T6" fmla="*/ 81 w 81"/>
                <a:gd name="T7" fmla="*/ 0 h 618"/>
                <a:gd name="T8" fmla="*/ 69 w 81"/>
                <a:gd name="T9" fmla="*/ 0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618">
                  <a:moveTo>
                    <a:pt x="69" y="0"/>
                  </a:moveTo>
                  <a:lnTo>
                    <a:pt x="0" y="618"/>
                  </a:lnTo>
                  <a:lnTo>
                    <a:pt x="10" y="618"/>
                  </a:lnTo>
                  <a:lnTo>
                    <a:pt x="81" y="0"/>
                  </a:lnTo>
                  <a:lnTo>
                    <a:pt x="6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9" name="Freeform 57"/>
            <p:cNvSpPr/>
            <p:nvPr/>
          </p:nvSpPr>
          <p:spPr bwMode="auto">
            <a:xfrm>
              <a:off x="3135" y="1810"/>
              <a:ext cx="476" cy="474"/>
            </a:xfrm>
            <a:custGeom>
              <a:avLst/>
              <a:gdLst>
                <a:gd name="T0" fmla="*/ 0 w 476"/>
                <a:gd name="T1" fmla="*/ 0 h 474"/>
                <a:gd name="T2" fmla="*/ 469 w 476"/>
                <a:gd name="T3" fmla="*/ 474 h 474"/>
                <a:gd name="T4" fmla="*/ 476 w 476"/>
                <a:gd name="T5" fmla="*/ 471 h 474"/>
                <a:gd name="T6" fmla="*/ 9 w 476"/>
                <a:gd name="T7" fmla="*/ 0 h 474"/>
                <a:gd name="T8" fmla="*/ 0 w 476"/>
                <a:gd name="T9" fmla="*/ 0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6" h="474">
                  <a:moveTo>
                    <a:pt x="0" y="0"/>
                  </a:moveTo>
                  <a:lnTo>
                    <a:pt x="469" y="474"/>
                  </a:lnTo>
                  <a:lnTo>
                    <a:pt x="476" y="471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0" name="Freeform 58"/>
            <p:cNvSpPr/>
            <p:nvPr/>
          </p:nvSpPr>
          <p:spPr bwMode="auto">
            <a:xfrm>
              <a:off x="2938" y="2109"/>
              <a:ext cx="363" cy="696"/>
            </a:xfrm>
            <a:custGeom>
              <a:avLst/>
              <a:gdLst>
                <a:gd name="T0" fmla="*/ 358 w 363"/>
                <a:gd name="T1" fmla="*/ 0 h 696"/>
                <a:gd name="T2" fmla="*/ 0 w 363"/>
                <a:gd name="T3" fmla="*/ 696 h 696"/>
                <a:gd name="T4" fmla="*/ 12 w 363"/>
                <a:gd name="T5" fmla="*/ 696 h 696"/>
                <a:gd name="T6" fmla="*/ 363 w 363"/>
                <a:gd name="T7" fmla="*/ 9 h 696"/>
                <a:gd name="T8" fmla="*/ 358 w 363"/>
                <a:gd name="T9" fmla="*/ 0 h 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3" h="696">
                  <a:moveTo>
                    <a:pt x="358" y="0"/>
                  </a:moveTo>
                  <a:lnTo>
                    <a:pt x="0" y="696"/>
                  </a:lnTo>
                  <a:lnTo>
                    <a:pt x="12" y="696"/>
                  </a:lnTo>
                  <a:lnTo>
                    <a:pt x="363" y="9"/>
                  </a:lnTo>
                  <a:lnTo>
                    <a:pt x="35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1" name="Freeform 59"/>
            <p:cNvSpPr/>
            <p:nvPr/>
          </p:nvSpPr>
          <p:spPr bwMode="auto">
            <a:xfrm>
              <a:off x="3085" y="2296"/>
              <a:ext cx="516" cy="154"/>
            </a:xfrm>
            <a:custGeom>
              <a:avLst/>
              <a:gdLst>
                <a:gd name="T0" fmla="*/ 0 w 516"/>
                <a:gd name="T1" fmla="*/ 144 h 154"/>
                <a:gd name="T2" fmla="*/ 516 w 516"/>
                <a:gd name="T3" fmla="*/ 0 h 154"/>
                <a:gd name="T4" fmla="*/ 516 w 516"/>
                <a:gd name="T5" fmla="*/ 7 h 154"/>
                <a:gd name="T6" fmla="*/ 0 w 516"/>
                <a:gd name="T7" fmla="*/ 154 h 154"/>
                <a:gd name="T8" fmla="*/ 0 w 516"/>
                <a:gd name="T9" fmla="*/ 14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6" h="154">
                  <a:moveTo>
                    <a:pt x="0" y="144"/>
                  </a:moveTo>
                  <a:lnTo>
                    <a:pt x="516" y="0"/>
                  </a:lnTo>
                  <a:lnTo>
                    <a:pt x="516" y="7"/>
                  </a:lnTo>
                  <a:lnTo>
                    <a:pt x="0" y="154"/>
                  </a:lnTo>
                  <a:lnTo>
                    <a:pt x="0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2" name="Freeform 60"/>
            <p:cNvSpPr/>
            <p:nvPr/>
          </p:nvSpPr>
          <p:spPr bwMode="auto">
            <a:xfrm>
              <a:off x="3637" y="2106"/>
              <a:ext cx="571" cy="192"/>
            </a:xfrm>
            <a:custGeom>
              <a:avLst/>
              <a:gdLst>
                <a:gd name="T0" fmla="*/ 0 w 571"/>
                <a:gd name="T1" fmla="*/ 180 h 192"/>
                <a:gd name="T2" fmla="*/ 571 w 571"/>
                <a:gd name="T3" fmla="*/ 0 h 192"/>
                <a:gd name="T4" fmla="*/ 571 w 571"/>
                <a:gd name="T5" fmla="*/ 12 h 192"/>
                <a:gd name="T6" fmla="*/ 0 w 571"/>
                <a:gd name="T7" fmla="*/ 192 h 192"/>
                <a:gd name="T8" fmla="*/ 0 w 571"/>
                <a:gd name="T9" fmla="*/ 18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192">
                  <a:moveTo>
                    <a:pt x="0" y="180"/>
                  </a:moveTo>
                  <a:lnTo>
                    <a:pt x="571" y="0"/>
                  </a:lnTo>
                  <a:lnTo>
                    <a:pt x="571" y="12"/>
                  </a:lnTo>
                  <a:lnTo>
                    <a:pt x="0" y="192"/>
                  </a:lnTo>
                  <a:lnTo>
                    <a:pt x="0" y="1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3" name="Freeform 61"/>
            <p:cNvSpPr/>
            <p:nvPr/>
          </p:nvSpPr>
          <p:spPr bwMode="auto">
            <a:xfrm>
              <a:off x="4234" y="2106"/>
              <a:ext cx="521" cy="187"/>
            </a:xfrm>
            <a:custGeom>
              <a:avLst/>
              <a:gdLst>
                <a:gd name="T0" fmla="*/ 0 w 521"/>
                <a:gd name="T1" fmla="*/ 10 h 187"/>
                <a:gd name="T2" fmla="*/ 518 w 521"/>
                <a:gd name="T3" fmla="*/ 187 h 187"/>
                <a:gd name="T4" fmla="*/ 521 w 521"/>
                <a:gd name="T5" fmla="*/ 175 h 187"/>
                <a:gd name="T6" fmla="*/ 0 w 521"/>
                <a:gd name="T7" fmla="*/ 0 h 187"/>
                <a:gd name="T8" fmla="*/ 0 w 521"/>
                <a:gd name="T9" fmla="*/ 1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187">
                  <a:moveTo>
                    <a:pt x="0" y="10"/>
                  </a:moveTo>
                  <a:lnTo>
                    <a:pt x="518" y="187"/>
                  </a:lnTo>
                  <a:lnTo>
                    <a:pt x="521" y="175"/>
                  </a:lnTo>
                  <a:lnTo>
                    <a:pt x="0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4" name="Freeform 62"/>
            <p:cNvSpPr/>
            <p:nvPr/>
          </p:nvSpPr>
          <p:spPr bwMode="auto">
            <a:xfrm>
              <a:off x="4795" y="1749"/>
              <a:ext cx="329" cy="525"/>
            </a:xfrm>
            <a:custGeom>
              <a:avLst/>
              <a:gdLst>
                <a:gd name="T0" fmla="*/ 329 w 329"/>
                <a:gd name="T1" fmla="*/ 0 h 525"/>
                <a:gd name="T2" fmla="*/ 0 w 329"/>
                <a:gd name="T3" fmla="*/ 525 h 525"/>
                <a:gd name="T4" fmla="*/ 7 w 329"/>
                <a:gd name="T5" fmla="*/ 525 h 525"/>
                <a:gd name="T6" fmla="*/ 329 w 329"/>
                <a:gd name="T7" fmla="*/ 12 h 525"/>
                <a:gd name="T8" fmla="*/ 329 w 329"/>
                <a:gd name="T9" fmla="*/ 0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9" h="525">
                  <a:moveTo>
                    <a:pt x="329" y="0"/>
                  </a:moveTo>
                  <a:lnTo>
                    <a:pt x="0" y="525"/>
                  </a:lnTo>
                  <a:lnTo>
                    <a:pt x="7" y="525"/>
                  </a:lnTo>
                  <a:lnTo>
                    <a:pt x="329" y="12"/>
                  </a:lnTo>
                  <a:lnTo>
                    <a:pt x="3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5" name="Freeform 63"/>
            <p:cNvSpPr/>
            <p:nvPr/>
          </p:nvSpPr>
          <p:spPr bwMode="auto">
            <a:xfrm>
              <a:off x="5145" y="1756"/>
              <a:ext cx="52" cy="691"/>
            </a:xfrm>
            <a:custGeom>
              <a:avLst/>
              <a:gdLst>
                <a:gd name="T0" fmla="*/ 0 w 52"/>
                <a:gd name="T1" fmla="*/ 0 h 691"/>
                <a:gd name="T2" fmla="*/ 41 w 52"/>
                <a:gd name="T3" fmla="*/ 691 h 691"/>
                <a:gd name="T4" fmla="*/ 52 w 52"/>
                <a:gd name="T5" fmla="*/ 691 h 691"/>
                <a:gd name="T6" fmla="*/ 7 w 52"/>
                <a:gd name="T7" fmla="*/ 0 h 691"/>
                <a:gd name="T8" fmla="*/ 0 w 52"/>
                <a:gd name="T9" fmla="*/ 0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691">
                  <a:moveTo>
                    <a:pt x="0" y="0"/>
                  </a:moveTo>
                  <a:lnTo>
                    <a:pt x="41" y="691"/>
                  </a:lnTo>
                  <a:lnTo>
                    <a:pt x="52" y="691"/>
                  </a:lnTo>
                  <a:lnTo>
                    <a:pt x="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6" name="Freeform 64"/>
            <p:cNvSpPr/>
            <p:nvPr/>
          </p:nvSpPr>
          <p:spPr bwMode="auto">
            <a:xfrm>
              <a:off x="5204" y="2102"/>
              <a:ext cx="183" cy="355"/>
            </a:xfrm>
            <a:custGeom>
              <a:avLst/>
              <a:gdLst>
                <a:gd name="T0" fmla="*/ 171 w 183"/>
                <a:gd name="T1" fmla="*/ 0 h 355"/>
                <a:gd name="T2" fmla="*/ 0 w 183"/>
                <a:gd name="T3" fmla="*/ 345 h 355"/>
                <a:gd name="T4" fmla="*/ 10 w 183"/>
                <a:gd name="T5" fmla="*/ 355 h 355"/>
                <a:gd name="T6" fmla="*/ 183 w 183"/>
                <a:gd name="T7" fmla="*/ 0 h 355"/>
                <a:gd name="T8" fmla="*/ 171 w 183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3" h="355">
                  <a:moveTo>
                    <a:pt x="171" y="0"/>
                  </a:moveTo>
                  <a:lnTo>
                    <a:pt x="0" y="345"/>
                  </a:lnTo>
                  <a:lnTo>
                    <a:pt x="10" y="355"/>
                  </a:lnTo>
                  <a:lnTo>
                    <a:pt x="183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7" name="Freeform 65"/>
            <p:cNvSpPr/>
            <p:nvPr/>
          </p:nvSpPr>
          <p:spPr bwMode="auto">
            <a:xfrm>
              <a:off x="4795" y="2303"/>
              <a:ext cx="362" cy="173"/>
            </a:xfrm>
            <a:custGeom>
              <a:avLst/>
              <a:gdLst>
                <a:gd name="T0" fmla="*/ 0 w 362"/>
                <a:gd name="T1" fmla="*/ 9 h 173"/>
                <a:gd name="T2" fmla="*/ 362 w 362"/>
                <a:gd name="T3" fmla="*/ 173 h 173"/>
                <a:gd name="T4" fmla="*/ 362 w 362"/>
                <a:gd name="T5" fmla="*/ 156 h 173"/>
                <a:gd name="T6" fmla="*/ 0 w 362"/>
                <a:gd name="T7" fmla="*/ 0 h 173"/>
                <a:gd name="T8" fmla="*/ 0 w 362"/>
                <a:gd name="T9" fmla="*/ 9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2" h="173">
                  <a:moveTo>
                    <a:pt x="0" y="9"/>
                  </a:moveTo>
                  <a:lnTo>
                    <a:pt x="362" y="173"/>
                  </a:lnTo>
                  <a:lnTo>
                    <a:pt x="362" y="156"/>
                  </a:lnTo>
                  <a:lnTo>
                    <a:pt x="0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8" name="Freeform 66"/>
            <p:cNvSpPr/>
            <p:nvPr/>
          </p:nvSpPr>
          <p:spPr bwMode="auto">
            <a:xfrm>
              <a:off x="5086" y="2499"/>
              <a:ext cx="102" cy="462"/>
            </a:xfrm>
            <a:custGeom>
              <a:avLst/>
              <a:gdLst>
                <a:gd name="T0" fmla="*/ 95 w 102"/>
                <a:gd name="T1" fmla="*/ 0 h 462"/>
                <a:gd name="T2" fmla="*/ 0 w 102"/>
                <a:gd name="T3" fmla="*/ 462 h 462"/>
                <a:gd name="T4" fmla="*/ 12 w 102"/>
                <a:gd name="T5" fmla="*/ 462 h 462"/>
                <a:gd name="T6" fmla="*/ 102 w 102"/>
                <a:gd name="T7" fmla="*/ 0 h 462"/>
                <a:gd name="T8" fmla="*/ 95 w 102"/>
                <a:gd name="T9" fmla="*/ 0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462">
                  <a:moveTo>
                    <a:pt x="95" y="0"/>
                  </a:moveTo>
                  <a:lnTo>
                    <a:pt x="0" y="462"/>
                  </a:lnTo>
                  <a:lnTo>
                    <a:pt x="12" y="462"/>
                  </a:lnTo>
                  <a:lnTo>
                    <a:pt x="102" y="0"/>
                  </a:lnTo>
                  <a:lnTo>
                    <a:pt x="9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9" name="Freeform 67"/>
            <p:cNvSpPr/>
            <p:nvPr/>
          </p:nvSpPr>
          <p:spPr bwMode="auto">
            <a:xfrm>
              <a:off x="4724" y="2317"/>
              <a:ext cx="59" cy="663"/>
            </a:xfrm>
            <a:custGeom>
              <a:avLst/>
              <a:gdLst>
                <a:gd name="T0" fmla="*/ 50 w 59"/>
                <a:gd name="T1" fmla="*/ 0 h 663"/>
                <a:gd name="T2" fmla="*/ 0 w 59"/>
                <a:gd name="T3" fmla="*/ 663 h 663"/>
                <a:gd name="T4" fmla="*/ 9 w 59"/>
                <a:gd name="T5" fmla="*/ 663 h 663"/>
                <a:gd name="T6" fmla="*/ 59 w 59"/>
                <a:gd name="T7" fmla="*/ 0 h 663"/>
                <a:gd name="T8" fmla="*/ 50 w 59"/>
                <a:gd name="T9" fmla="*/ 0 h 6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663">
                  <a:moveTo>
                    <a:pt x="50" y="0"/>
                  </a:moveTo>
                  <a:lnTo>
                    <a:pt x="0" y="663"/>
                  </a:lnTo>
                  <a:lnTo>
                    <a:pt x="9" y="663"/>
                  </a:lnTo>
                  <a:lnTo>
                    <a:pt x="59" y="0"/>
                  </a:lnTo>
                  <a:lnTo>
                    <a:pt x="5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0" name="Freeform 68"/>
            <p:cNvSpPr/>
            <p:nvPr/>
          </p:nvSpPr>
          <p:spPr bwMode="auto">
            <a:xfrm>
              <a:off x="4740" y="2499"/>
              <a:ext cx="443" cy="481"/>
            </a:xfrm>
            <a:custGeom>
              <a:avLst/>
              <a:gdLst>
                <a:gd name="T0" fmla="*/ 436 w 443"/>
                <a:gd name="T1" fmla="*/ 0 h 481"/>
                <a:gd name="T2" fmla="*/ 0 w 443"/>
                <a:gd name="T3" fmla="*/ 476 h 481"/>
                <a:gd name="T4" fmla="*/ 7 w 443"/>
                <a:gd name="T5" fmla="*/ 481 h 481"/>
                <a:gd name="T6" fmla="*/ 443 w 443"/>
                <a:gd name="T7" fmla="*/ 0 h 481"/>
                <a:gd name="T8" fmla="*/ 436 w 443"/>
                <a:gd name="T9" fmla="*/ 0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3" h="481">
                  <a:moveTo>
                    <a:pt x="436" y="0"/>
                  </a:moveTo>
                  <a:lnTo>
                    <a:pt x="0" y="476"/>
                  </a:lnTo>
                  <a:lnTo>
                    <a:pt x="7" y="481"/>
                  </a:lnTo>
                  <a:lnTo>
                    <a:pt x="443" y="0"/>
                  </a:lnTo>
                  <a:lnTo>
                    <a:pt x="43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1" name="Freeform 69"/>
            <p:cNvSpPr/>
            <p:nvPr/>
          </p:nvSpPr>
          <p:spPr bwMode="auto">
            <a:xfrm>
              <a:off x="4996" y="2573"/>
              <a:ext cx="81" cy="388"/>
            </a:xfrm>
            <a:custGeom>
              <a:avLst/>
              <a:gdLst>
                <a:gd name="T0" fmla="*/ 0 w 81"/>
                <a:gd name="T1" fmla="*/ 0 h 388"/>
                <a:gd name="T2" fmla="*/ 69 w 81"/>
                <a:gd name="T3" fmla="*/ 388 h 388"/>
                <a:gd name="T4" fmla="*/ 81 w 81"/>
                <a:gd name="T5" fmla="*/ 388 h 388"/>
                <a:gd name="T6" fmla="*/ 10 w 81"/>
                <a:gd name="T7" fmla="*/ 0 h 388"/>
                <a:gd name="T8" fmla="*/ 0 w 8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388">
                  <a:moveTo>
                    <a:pt x="0" y="0"/>
                  </a:moveTo>
                  <a:lnTo>
                    <a:pt x="69" y="388"/>
                  </a:lnTo>
                  <a:lnTo>
                    <a:pt x="81" y="388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2" name="Freeform 70"/>
            <p:cNvSpPr/>
            <p:nvPr/>
          </p:nvSpPr>
          <p:spPr bwMode="auto">
            <a:xfrm>
              <a:off x="4186" y="2116"/>
              <a:ext cx="38" cy="594"/>
            </a:xfrm>
            <a:custGeom>
              <a:avLst/>
              <a:gdLst>
                <a:gd name="T0" fmla="*/ 31 w 38"/>
                <a:gd name="T1" fmla="*/ 2 h 594"/>
                <a:gd name="T2" fmla="*/ 0 w 38"/>
                <a:gd name="T3" fmla="*/ 594 h 594"/>
                <a:gd name="T4" fmla="*/ 7 w 38"/>
                <a:gd name="T5" fmla="*/ 594 h 594"/>
                <a:gd name="T6" fmla="*/ 38 w 38"/>
                <a:gd name="T7" fmla="*/ 0 h 594"/>
                <a:gd name="T8" fmla="*/ 31 w 38"/>
                <a:gd name="T9" fmla="*/ 2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594">
                  <a:moveTo>
                    <a:pt x="31" y="2"/>
                  </a:moveTo>
                  <a:lnTo>
                    <a:pt x="0" y="594"/>
                  </a:lnTo>
                  <a:lnTo>
                    <a:pt x="7" y="594"/>
                  </a:lnTo>
                  <a:lnTo>
                    <a:pt x="38" y="0"/>
                  </a:lnTo>
                  <a:lnTo>
                    <a:pt x="31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3" name="Freeform 71"/>
            <p:cNvSpPr/>
            <p:nvPr/>
          </p:nvSpPr>
          <p:spPr bwMode="auto">
            <a:xfrm>
              <a:off x="4201" y="2312"/>
              <a:ext cx="568" cy="415"/>
            </a:xfrm>
            <a:custGeom>
              <a:avLst/>
              <a:gdLst>
                <a:gd name="T0" fmla="*/ 0 w 568"/>
                <a:gd name="T1" fmla="*/ 405 h 415"/>
                <a:gd name="T2" fmla="*/ 563 w 568"/>
                <a:gd name="T3" fmla="*/ 0 h 415"/>
                <a:gd name="T4" fmla="*/ 568 w 568"/>
                <a:gd name="T5" fmla="*/ 7 h 415"/>
                <a:gd name="T6" fmla="*/ 0 w 568"/>
                <a:gd name="T7" fmla="*/ 415 h 415"/>
                <a:gd name="T8" fmla="*/ 0 w 568"/>
                <a:gd name="T9" fmla="*/ 405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8" h="415">
                  <a:moveTo>
                    <a:pt x="0" y="405"/>
                  </a:moveTo>
                  <a:lnTo>
                    <a:pt x="563" y="0"/>
                  </a:lnTo>
                  <a:lnTo>
                    <a:pt x="568" y="7"/>
                  </a:lnTo>
                  <a:lnTo>
                    <a:pt x="0" y="415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4" name="Freeform 72"/>
            <p:cNvSpPr/>
            <p:nvPr/>
          </p:nvSpPr>
          <p:spPr bwMode="auto">
            <a:xfrm>
              <a:off x="4198" y="2729"/>
              <a:ext cx="507" cy="272"/>
            </a:xfrm>
            <a:custGeom>
              <a:avLst/>
              <a:gdLst>
                <a:gd name="T0" fmla="*/ 0 w 507"/>
                <a:gd name="T1" fmla="*/ 9 h 272"/>
                <a:gd name="T2" fmla="*/ 497 w 507"/>
                <a:gd name="T3" fmla="*/ 272 h 272"/>
                <a:gd name="T4" fmla="*/ 507 w 507"/>
                <a:gd name="T5" fmla="*/ 268 h 272"/>
                <a:gd name="T6" fmla="*/ 5 w 507"/>
                <a:gd name="T7" fmla="*/ 0 h 272"/>
                <a:gd name="T8" fmla="*/ 0 w 507"/>
                <a:gd name="T9" fmla="*/ 9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72">
                  <a:moveTo>
                    <a:pt x="0" y="9"/>
                  </a:moveTo>
                  <a:lnTo>
                    <a:pt x="497" y="272"/>
                  </a:lnTo>
                  <a:lnTo>
                    <a:pt x="507" y="268"/>
                  </a:lnTo>
                  <a:lnTo>
                    <a:pt x="5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5" name="Freeform 73"/>
            <p:cNvSpPr/>
            <p:nvPr/>
          </p:nvSpPr>
          <p:spPr bwMode="auto">
            <a:xfrm>
              <a:off x="3627" y="2298"/>
              <a:ext cx="540" cy="431"/>
            </a:xfrm>
            <a:custGeom>
              <a:avLst/>
              <a:gdLst>
                <a:gd name="T0" fmla="*/ 0 w 540"/>
                <a:gd name="T1" fmla="*/ 10 h 431"/>
                <a:gd name="T2" fmla="*/ 540 w 540"/>
                <a:gd name="T3" fmla="*/ 431 h 431"/>
                <a:gd name="T4" fmla="*/ 540 w 540"/>
                <a:gd name="T5" fmla="*/ 417 h 431"/>
                <a:gd name="T6" fmla="*/ 8 w 540"/>
                <a:gd name="T7" fmla="*/ 0 h 431"/>
                <a:gd name="T8" fmla="*/ 0 w 540"/>
                <a:gd name="T9" fmla="*/ 1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431">
                  <a:moveTo>
                    <a:pt x="0" y="10"/>
                  </a:moveTo>
                  <a:lnTo>
                    <a:pt x="540" y="431"/>
                  </a:lnTo>
                  <a:lnTo>
                    <a:pt x="540" y="417"/>
                  </a:lnTo>
                  <a:lnTo>
                    <a:pt x="8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6" name="Freeform 74"/>
            <p:cNvSpPr/>
            <p:nvPr/>
          </p:nvSpPr>
          <p:spPr bwMode="auto">
            <a:xfrm>
              <a:off x="3495" y="2305"/>
              <a:ext cx="130" cy="621"/>
            </a:xfrm>
            <a:custGeom>
              <a:avLst/>
              <a:gdLst>
                <a:gd name="T0" fmla="*/ 125 w 130"/>
                <a:gd name="T1" fmla="*/ 0 h 621"/>
                <a:gd name="T2" fmla="*/ 0 w 130"/>
                <a:gd name="T3" fmla="*/ 621 h 621"/>
                <a:gd name="T4" fmla="*/ 9 w 130"/>
                <a:gd name="T5" fmla="*/ 621 h 621"/>
                <a:gd name="T6" fmla="*/ 130 w 130"/>
                <a:gd name="T7" fmla="*/ 5 h 621"/>
                <a:gd name="T8" fmla="*/ 125 w 130"/>
                <a:gd name="T9" fmla="*/ 0 h 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" h="621">
                  <a:moveTo>
                    <a:pt x="125" y="0"/>
                  </a:moveTo>
                  <a:lnTo>
                    <a:pt x="0" y="621"/>
                  </a:lnTo>
                  <a:lnTo>
                    <a:pt x="9" y="621"/>
                  </a:lnTo>
                  <a:lnTo>
                    <a:pt x="130" y="5"/>
                  </a:lnTo>
                  <a:lnTo>
                    <a:pt x="1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7" name="Freeform 75"/>
            <p:cNvSpPr/>
            <p:nvPr/>
          </p:nvSpPr>
          <p:spPr bwMode="auto">
            <a:xfrm>
              <a:off x="3054" y="2461"/>
              <a:ext cx="420" cy="465"/>
            </a:xfrm>
            <a:custGeom>
              <a:avLst/>
              <a:gdLst>
                <a:gd name="T0" fmla="*/ 0 w 420"/>
                <a:gd name="T1" fmla="*/ 8 h 465"/>
                <a:gd name="T2" fmla="*/ 412 w 420"/>
                <a:gd name="T3" fmla="*/ 465 h 465"/>
                <a:gd name="T4" fmla="*/ 420 w 420"/>
                <a:gd name="T5" fmla="*/ 465 h 465"/>
                <a:gd name="T6" fmla="*/ 12 w 420"/>
                <a:gd name="T7" fmla="*/ 0 h 465"/>
                <a:gd name="T8" fmla="*/ 0 w 420"/>
                <a:gd name="T9" fmla="*/ 8 h 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0" h="465">
                  <a:moveTo>
                    <a:pt x="0" y="8"/>
                  </a:moveTo>
                  <a:lnTo>
                    <a:pt x="412" y="465"/>
                  </a:lnTo>
                  <a:lnTo>
                    <a:pt x="420" y="465"/>
                  </a:lnTo>
                  <a:lnTo>
                    <a:pt x="12" y="0"/>
                  </a:ln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8" name="Freeform 76"/>
            <p:cNvSpPr/>
            <p:nvPr/>
          </p:nvSpPr>
          <p:spPr bwMode="auto">
            <a:xfrm>
              <a:off x="3519" y="2729"/>
              <a:ext cx="655" cy="223"/>
            </a:xfrm>
            <a:custGeom>
              <a:avLst/>
              <a:gdLst>
                <a:gd name="T0" fmla="*/ 0 w 655"/>
                <a:gd name="T1" fmla="*/ 213 h 223"/>
                <a:gd name="T2" fmla="*/ 655 w 655"/>
                <a:gd name="T3" fmla="*/ 0 h 223"/>
                <a:gd name="T4" fmla="*/ 655 w 655"/>
                <a:gd name="T5" fmla="*/ 9 h 223"/>
                <a:gd name="T6" fmla="*/ 0 w 655"/>
                <a:gd name="T7" fmla="*/ 223 h 223"/>
                <a:gd name="T8" fmla="*/ 0 w 655"/>
                <a:gd name="T9" fmla="*/ 213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5" h="223">
                  <a:moveTo>
                    <a:pt x="0" y="213"/>
                  </a:moveTo>
                  <a:lnTo>
                    <a:pt x="655" y="0"/>
                  </a:lnTo>
                  <a:lnTo>
                    <a:pt x="655" y="9"/>
                  </a:lnTo>
                  <a:lnTo>
                    <a:pt x="0" y="223"/>
                  </a:lnTo>
                  <a:lnTo>
                    <a:pt x="0" y="2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9" name="Freeform 77"/>
            <p:cNvSpPr/>
            <p:nvPr/>
          </p:nvSpPr>
          <p:spPr bwMode="auto">
            <a:xfrm>
              <a:off x="4066" y="2738"/>
              <a:ext cx="123" cy="495"/>
            </a:xfrm>
            <a:custGeom>
              <a:avLst/>
              <a:gdLst>
                <a:gd name="T0" fmla="*/ 118 w 123"/>
                <a:gd name="T1" fmla="*/ 0 h 495"/>
                <a:gd name="T2" fmla="*/ 0 w 123"/>
                <a:gd name="T3" fmla="*/ 495 h 495"/>
                <a:gd name="T4" fmla="*/ 7 w 123"/>
                <a:gd name="T5" fmla="*/ 495 h 495"/>
                <a:gd name="T6" fmla="*/ 123 w 123"/>
                <a:gd name="T7" fmla="*/ 0 h 495"/>
                <a:gd name="T8" fmla="*/ 118 w 123"/>
                <a:gd name="T9" fmla="*/ 0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495">
                  <a:moveTo>
                    <a:pt x="118" y="0"/>
                  </a:moveTo>
                  <a:lnTo>
                    <a:pt x="0" y="495"/>
                  </a:lnTo>
                  <a:lnTo>
                    <a:pt x="7" y="495"/>
                  </a:lnTo>
                  <a:lnTo>
                    <a:pt x="123" y="0"/>
                  </a:lnTo>
                  <a:lnTo>
                    <a:pt x="1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0" name="Freeform 78"/>
            <p:cNvSpPr/>
            <p:nvPr/>
          </p:nvSpPr>
          <p:spPr bwMode="auto">
            <a:xfrm>
              <a:off x="2957" y="2843"/>
              <a:ext cx="971" cy="42"/>
            </a:xfrm>
            <a:custGeom>
              <a:avLst/>
              <a:gdLst>
                <a:gd name="T0" fmla="*/ 0 w 971"/>
                <a:gd name="T1" fmla="*/ 0 h 42"/>
                <a:gd name="T2" fmla="*/ 971 w 971"/>
                <a:gd name="T3" fmla="*/ 30 h 42"/>
                <a:gd name="T4" fmla="*/ 971 w 971"/>
                <a:gd name="T5" fmla="*/ 42 h 42"/>
                <a:gd name="T6" fmla="*/ 0 w 971"/>
                <a:gd name="T7" fmla="*/ 7 h 42"/>
                <a:gd name="T8" fmla="*/ 0 w 971"/>
                <a:gd name="T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1" h="42">
                  <a:moveTo>
                    <a:pt x="0" y="0"/>
                  </a:moveTo>
                  <a:lnTo>
                    <a:pt x="971" y="30"/>
                  </a:lnTo>
                  <a:lnTo>
                    <a:pt x="971" y="42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1" name="Freeform 79"/>
            <p:cNvSpPr/>
            <p:nvPr/>
          </p:nvSpPr>
          <p:spPr bwMode="auto">
            <a:xfrm>
              <a:off x="2865" y="2902"/>
              <a:ext cx="597" cy="57"/>
            </a:xfrm>
            <a:custGeom>
              <a:avLst/>
              <a:gdLst>
                <a:gd name="T0" fmla="*/ 0 w 597"/>
                <a:gd name="T1" fmla="*/ 0 h 57"/>
                <a:gd name="T2" fmla="*/ 597 w 597"/>
                <a:gd name="T3" fmla="*/ 50 h 57"/>
                <a:gd name="T4" fmla="*/ 597 w 597"/>
                <a:gd name="T5" fmla="*/ 57 h 57"/>
                <a:gd name="T6" fmla="*/ 0 w 597"/>
                <a:gd name="T7" fmla="*/ 12 h 57"/>
                <a:gd name="T8" fmla="*/ 0 w 597"/>
                <a:gd name="T9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57">
                  <a:moveTo>
                    <a:pt x="0" y="0"/>
                  </a:moveTo>
                  <a:lnTo>
                    <a:pt x="597" y="50"/>
                  </a:lnTo>
                  <a:lnTo>
                    <a:pt x="597" y="57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2" name="Freeform 80"/>
            <p:cNvSpPr/>
            <p:nvPr/>
          </p:nvSpPr>
          <p:spPr bwMode="auto">
            <a:xfrm>
              <a:off x="2844" y="2916"/>
              <a:ext cx="61" cy="268"/>
            </a:xfrm>
            <a:custGeom>
              <a:avLst/>
              <a:gdLst>
                <a:gd name="T0" fmla="*/ 0 w 61"/>
                <a:gd name="T1" fmla="*/ 0 h 268"/>
                <a:gd name="T2" fmla="*/ 54 w 61"/>
                <a:gd name="T3" fmla="*/ 268 h 268"/>
                <a:gd name="T4" fmla="*/ 61 w 61"/>
                <a:gd name="T5" fmla="*/ 268 h 268"/>
                <a:gd name="T6" fmla="*/ 12 w 61"/>
                <a:gd name="T7" fmla="*/ 0 h 268"/>
                <a:gd name="T8" fmla="*/ 0 w 61"/>
                <a:gd name="T9" fmla="*/ 0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268">
                  <a:moveTo>
                    <a:pt x="0" y="0"/>
                  </a:moveTo>
                  <a:lnTo>
                    <a:pt x="54" y="268"/>
                  </a:lnTo>
                  <a:lnTo>
                    <a:pt x="61" y="26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3" name="Freeform 81"/>
            <p:cNvSpPr/>
            <p:nvPr/>
          </p:nvSpPr>
          <p:spPr bwMode="auto">
            <a:xfrm>
              <a:off x="2851" y="2909"/>
              <a:ext cx="608" cy="519"/>
            </a:xfrm>
            <a:custGeom>
              <a:avLst/>
              <a:gdLst>
                <a:gd name="T0" fmla="*/ 0 w 608"/>
                <a:gd name="T1" fmla="*/ 9 h 519"/>
                <a:gd name="T2" fmla="*/ 601 w 608"/>
                <a:gd name="T3" fmla="*/ 519 h 519"/>
                <a:gd name="T4" fmla="*/ 608 w 608"/>
                <a:gd name="T5" fmla="*/ 509 h 519"/>
                <a:gd name="T6" fmla="*/ 7 w 608"/>
                <a:gd name="T7" fmla="*/ 0 h 519"/>
                <a:gd name="T8" fmla="*/ 0 w 608"/>
                <a:gd name="T9" fmla="*/ 9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8" h="519">
                  <a:moveTo>
                    <a:pt x="0" y="9"/>
                  </a:moveTo>
                  <a:lnTo>
                    <a:pt x="601" y="519"/>
                  </a:lnTo>
                  <a:lnTo>
                    <a:pt x="608" y="509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4" name="Freeform 82"/>
            <p:cNvSpPr/>
            <p:nvPr/>
          </p:nvSpPr>
          <p:spPr bwMode="auto">
            <a:xfrm>
              <a:off x="3474" y="2985"/>
              <a:ext cx="21" cy="421"/>
            </a:xfrm>
            <a:custGeom>
              <a:avLst/>
              <a:gdLst>
                <a:gd name="T0" fmla="*/ 11 w 21"/>
                <a:gd name="T1" fmla="*/ 7 h 421"/>
                <a:gd name="T2" fmla="*/ 0 w 21"/>
                <a:gd name="T3" fmla="*/ 421 h 421"/>
                <a:gd name="T4" fmla="*/ 11 w 21"/>
                <a:gd name="T5" fmla="*/ 421 h 421"/>
                <a:gd name="T6" fmla="*/ 21 w 21"/>
                <a:gd name="T7" fmla="*/ 0 h 421"/>
                <a:gd name="T8" fmla="*/ 11 w 21"/>
                <a:gd name="T9" fmla="*/ 7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421">
                  <a:moveTo>
                    <a:pt x="11" y="7"/>
                  </a:moveTo>
                  <a:lnTo>
                    <a:pt x="0" y="421"/>
                  </a:lnTo>
                  <a:lnTo>
                    <a:pt x="11" y="421"/>
                  </a:lnTo>
                  <a:lnTo>
                    <a:pt x="21" y="0"/>
                  </a:lnTo>
                  <a:lnTo>
                    <a:pt x="11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5" name="Freeform 83"/>
            <p:cNvSpPr/>
            <p:nvPr/>
          </p:nvSpPr>
          <p:spPr bwMode="auto">
            <a:xfrm>
              <a:off x="3519" y="2959"/>
              <a:ext cx="520" cy="296"/>
            </a:xfrm>
            <a:custGeom>
              <a:avLst/>
              <a:gdLst>
                <a:gd name="T0" fmla="*/ 0 w 520"/>
                <a:gd name="T1" fmla="*/ 16 h 296"/>
                <a:gd name="T2" fmla="*/ 509 w 520"/>
                <a:gd name="T3" fmla="*/ 296 h 296"/>
                <a:gd name="T4" fmla="*/ 520 w 520"/>
                <a:gd name="T5" fmla="*/ 286 h 296"/>
                <a:gd name="T6" fmla="*/ 0 w 520"/>
                <a:gd name="T7" fmla="*/ 0 h 296"/>
                <a:gd name="T8" fmla="*/ 0 w 520"/>
                <a:gd name="T9" fmla="*/ 16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0" h="296">
                  <a:moveTo>
                    <a:pt x="0" y="16"/>
                  </a:moveTo>
                  <a:lnTo>
                    <a:pt x="509" y="296"/>
                  </a:lnTo>
                  <a:lnTo>
                    <a:pt x="520" y="286"/>
                  </a:lnTo>
                  <a:lnTo>
                    <a:pt x="0" y="0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6" name="Freeform 84"/>
            <p:cNvSpPr/>
            <p:nvPr/>
          </p:nvSpPr>
          <p:spPr bwMode="auto">
            <a:xfrm>
              <a:off x="4082" y="3011"/>
              <a:ext cx="616" cy="246"/>
            </a:xfrm>
            <a:custGeom>
              <a:avLst/>
              <a:gdLst>
                <a:gd name="T0" fmla="*/ 0 w 616"/>
                <a:gd name="T1" fmla="*/ 232 h 246"/>
                <a:gd name="T2" fmla="*/ 616 w 616"/>
                <a:gd name="T3" fmla="*/ 0 h 246"/>
                <a:gd name="T4" fmla="*/ 616 w 616"/>
                <a:gd name="T5" fmla="*/ 12 h 246"/>
                <a:gd name="T6" fmla="*/ 0 w 616"/>
                <a:gd name="T7" fmla="*/ 246 h 246"/>
                <a:gd name="T8" fmla="*/ 0 w 616"/>
                <a:gd name="T9" fmla="*/ 232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6" h="246">
                  <a:moveTo>
                    <a:pt x="0" y="232"/>
                  </a:moveTo>
                  <a:lnTo>
                    <a:pt x="616" y="0"/>
                  </a:lnTo>
                  <a:lnTo>
                    <a:pt x="616" y="12"/>
                  </a:lnTo>
                  <a:lnTo>
                    <a:pt x="0" y="246"/>
                  </a:lnTo>
                  <a:lnTo>
                    <a:pt x="0" y="2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7" name="Freeform 85"/>
            <p:cNvSpPr/>
            <p:nvPr/>
          </p:nvSpPr>
          <p:spPr bwMode="auto">
            <a:xfrm>
              <a:off x="4755" y="2992"/>
              <a:ext cx="284" cy="19"/>
            </a:xfrm>
            <a:custGeom>
              <a:avLst/>
              <a:gdLst>
                <a:gd name="T0" fmla="*/ 0 w 284"/>
                <a:gd name="T1" fmla="*/ 7 h 19"/>
                <a:gd name="T2" fmla="*/ 284 w 284"/>
                <a:gd name="T3" fmla="*/ 0 h 19"/>
                <a:gd name="T4" fmla="*/ 284 w 284"/>
                <a:gd name="T5" fmla="*/ 7 h 19"/>
                <a:gd name="T6" fmla="*/ 0 w 284"/>
                <a:gd name="T7" fmla="*/ 19 h 19"/>
                <a:gd name="T8" fmla="*/ 0 w 284"/>
                <a:gd name="T9" fmla="*/ 7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4" h="19">
                  <a:moveTo>
                    <a:pt x="0" y="7"/>
                  </a:moveTo>
                  <a:lnTo>
                    <a:pt x="284" y="0"/>
                  </a:lnTo>
                  <a:lnTo>
                    <a:pt x="284" y="7"/>
                  </a:lnTo>
                  <a:lnTo>
                    <a:pt x="0" y="19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8" name="Freeform 86"/>
            <p:cNvSpPr/>
            <p:nvPr/>
          </p:nvSpPr>
          <p:spPr bwMode="auto">
            <a:xfrm>
              <a:off x="4343" y="3013"/>
              <a:ext cx="360" cy="452"/>
            </a:xfrm>
            <a:custGeom>
              <a:avLst/>
              <a:gdLst>
                <a:gd name="T0" fmla="*/ 360 w 360"/>
                <a:gd name="T1" fmla="*/ 0 h 452"/>
                <a:gd name="T2" fmla="*/ 0 w 360"/>
                <a:gd name="T3" fmla="*/ 452 h 452"/>
                <a:gd name="T4" fmla="*/ 16 w 360"/>
                <a:gd name="T5" fmla="*/ 452 h 452"/>
                <a:gd name="T6" fmla="*/ 360 w 360"/>
                <a:gd name="T7" fmla="*/ 10 h 452"/>
                <a:gd name="T8" fmla="*/ 360 w 360"/>
                <a:gd name="T9" fmla="*/ 0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0" h="452">
                  <a:moveTo>
                    <a:pt x="360" y="0"/>
                  </a:moveTo>
                  <a:lnTo>
                    <a:pt x="0" y="452"/>
                  </a:lnTo>
                  <a:lnTo>
                    <a:pt x="16" y="452"/>
                  </a:lnTo>
                  <a:lnTo>
                    <a:pt x="360" y="10"/>
                  </a:lnTo>
                  <a:lnTo>
                    <a:pt x="36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9" name="Freeform 87"/>
            <p:cNvSpPr/>
            <p:nvPr/>
          </p:nvSpPr>
          <p:spPr bwMode="auto">
            <a:xfrm>
              <a:off x="4532" y="3023"/>
              <a:ext cx="180" cy="270"/>
            </a:xfrm>
            <a:custGeom>
              <a:avLst/>
              <a:gdLst>
                <a:gd name="T0" fmla="*/ 171 w 180"/>
                <a:gd name="T1" fmla="*/ 0 h 270"/>
                <a:gd name="T2" fmla="*/ 0 w 180"/>
                <a:gd name="T3" fmla="*/ 262 h 270"/>
                <a:gd name="T4" fmla="*/ 14 w 180"/>
                <a:gd name="T5" fmla="*/ 270 h 270"/>
                <a:gd name="T6" fmla="*/ 180 w 180"/>
                <a:gd name="T7" fmla="*/ 0 h 270"/>
                <a:gd name="T8" fmla="*/ 171 w 180"/>
                <a:gd name="T9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0" h="270">
                  <a:moveTo>
                    <a:pt x="171" y="0"/>
                  </a:moveTo>
                  <a:lnTo>
                    <a:pt x="0" y="262"/>
                  </a:lnTo>
                  <a:lnTo>
                    <a:pt x="14" y="270"/>
                  </a:lnTo>
                  <a:lnTo>
                    <a:pt x="180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0" name="Freeform 88"/>
            <p:cNvSpPr/>
            <p:nvPr/>
          </p:nvSpPr>
          <p:spPr bwMode="auto">
            <a:xfrm>
              <a:off x="4352" y="3330"/>
              <a:ext cx="149" cy="143"/>
            </a:xfrm>
            <a:custGeom>
              <a:avLst/>
              <a:gdLst>
                <a:gd name="T0" fmla="*/ 149 w 149"/>
                <a:gd name="T1" fmla="*/ 0 h 143"/>
                <a:gd name="T2" fmla="*/ 0 w 149"/>
                <a:gd name="T3" fmla="*/ 133 h 143"/>
                <a:gd name="T4" fmla="*/ 7 w 149"/>
                <a:gd name="T5" fmla="*/ 143 h 143"/>
                <a:gd name="T6" fmla="*/ 149 w 149"/>
                <a:gd name="T7" fmla="*/ 8 h 143"/>
                <a:gd name="T8" fmla="*/ 149 w 149"/>
                <a:gd name="T9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143">
                  <a:moveTo>
                    <a:pt x="149" y="0"/>
                  </a:moveTo>
                  <a:lnTo>
                    <a:pt x="0" y="133"/>
                  </a:lnTo>
                  <a:lnTo>
                    <a:pt x="7" y="143"/>
                  </a:lnTo>
                  <a:lnTo>
                    <a:pt x="149" y="8"/>
                  </a:lnTo>
                  <a:lnTo>
                    <a:pt x="14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1" name="Freeform 89"/>
            <p:cNvSpPr/>
            <p:nvPr/>
          </p:nvSpPr>
          <p:spPr bwMode="auto">
            <a:xfrm>
              <a:off x="3497" y="3262"/>
              <a:ext cx="542" cy="166"/>
            </a:xfrm>
            <a:custGeom>
              <a:avLst/>
              <a:gdLst>
                <a:gd name="T0" fmla="*/ 0 w 542"/>
                <a:gd name="T1" fmla="*/ 151 h 166"/>
                <a:gd name="T2" fmla="*/ 533 w 542"/>
                <a:gd name="T3" fmla="*/ 0 h 166"/>
                <a:gd name="T4" fmla="*/ 542 w 542"/>
                <a:gd name="T5" fmla="*/ 9 h 166"/>
                <a:gd name="T6" fmla="*/ 0 w 542"/>
                <a:gd name="T7" fmla="*/ 166 h 166"/>
                <a:gd name="T8" fmla="*/ 0 w 542"/>
                <a:gd name="T9" fmla="*/ 151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2" h="166">
                  <a:moveTo>
                    <a:pt x="0" y="151"/>
                  </a:moveTo>
                  <a:lnTo>
                    <a:pt x="533" y="0"/>
                  </a:lnTo>
                  <a:lnTo>
                    <a:pt x="542" y="9"/>
                  </a:lnTo>
                  <a:lnTo>
                    <a:pt x="0" y="166"/>
                  </a:lnTo>
                  <a:lnTo>
                    <a:pt x="0" y="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2" name="Freeform 90"/>
            <p:cNvSpPr/>
            <p:nvPr/>
          </p:nvSpPr>
          <p:spPr bwMode="auto">
            <a:xfrm>
              <a:off x="3509" y="3430"/>
              <a:ext cx="789" cy="61"/>
            </a:xfrm>
            <a:custGeom>
              <a:avLst/>
              <a:gdLst>
                <a:gd name="T0" fmla="*/ 0 w 789"/>
                <a:gd name="T1" fmla="*/ 0 h 61"/>
                <a:gd name="T2" fmla="*/ 789 w 789"/>
                <a:gd name="T3" fmla="*/ 52 h 61"/>
                <a:gd name="T4" fmla="*/ 789 w 789"/>
                <a:gd name="T5" fmla="*/ 61 h 61"/>
                <a:gd name="T6" fmla="*/ 0 w 789"/>
                <a:gd name="T7" fmla="*/ 7 h 61"/>
                <a:gd name="T8" fmla="*/ 0 w 789"/>
                <a:gd name="T9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9" h="61">
                  <a:moveTo>
                    <a:pt x="0" y="0"/>
                  </a:moveTo>
                  <a:lnTo>
                    <a:pt x="789" y="52"/>
                  </a:lnTo>
                  <a:lnTo>
                    <a:pt x="789" y="61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3" name="Freeform 91"/>
            <p:cNvSpPr/>
            <p:nvPr/>
          </p:nvSpPr>
          <p:spPr bwMode="auto">
            <a:xfrm>
              <a:off x="4066" y="3267"/>
              <a:ext cx="234" cy="210"/>
            </a:xfrm>
            <a:custGeom>
              <a:avLst/>
              <a:gdLst>
                <a:gd name="T0" fmla="*/ 0 w 234"/>
                <a:gd name="T1" fmla="*/ 0 h 210"/>
                <a:gd name="T2" fmla="*/ 234 w 234"/>
                <a:gd name="T3" fmla="*/ 210 h 210"/>
                <a:gd name="T4" fmla="*/ 234 w 234"/>
                <a:gd name="T5" fmla="*/ 198 h 210"/>
                <a:gd name="T6" fmla="*/ 11 w 234"/>
                <a:gd name="T7" fmla="*/ 0 h 210"/>
                <a:gd name="T8" fmla="*/ 0 w 234"/>
                <a:gd name="T9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210">
                  <a:moveTo>
                    <a:pt x="0" y="0"/>
                  </a:moveTo>
                  <a:lnTo>
                    <a:pt x="234" y="210"/>
                  </a:lnTo>
                  <a:lnTo>
                    <a:pt x="234" y="198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4" name="Oval 92"/>
            <p:cNvSpPr>
              <a:spLocks noChangeArrowheads="1"/>
            </p:cNvSpPr>
            <p:nvPr/>
          </p:nvSpPr>
          <p:spPr bwMode="auto">
            <a:xfrm>
              <a:off x="2830" y="965"/>
              <a:ext cx="78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5" name="Oval 93"/>
            <p:cNvSpPr>
              <a:spLocks noChangeArrowheads="1"/>
            </p:cNvSpPr>
            <p:nvPr/>
          </p:nvSpPr>
          <p:spPr bwMode="auto">
            <a:xfrm>
              <a:off x="3374" y="1076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6" name="Oval 94"/>
            <p:cNvSpPr>
              <a:spLocks noChangeArrowheads="1"/>
            </p:cNvSpPr>
            <p:nvPr/>
          </p:nvSpPr>
          <p:spPr bwMode="auto">
            <a:xfrm>
              <a:off x="3424" y="719"/>
              <a:ext cx="69" cy="6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7" name="Oval 95"/>
            <p:cNvSpPr>
              <a:spLocks noChangeArrowheads="1"/>
            </p:cNvSpPr>
            <p:nvPr/>
          </p:nvSpPr>
          <p:spPr bwMode="auto">
            <a:xfrm>
              <a:off x="3623" y="593"/>
              <a:ext cx="78" cy="8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8" name="Oval 96"/>
            <p:cNvSpPr>
              <a:spLocks noChangeArrowheads="1"/>
            </p:cNvSpPr>
            <p:nvPr/>
          </p:nvSpPr>
          <p:spPr bwMode="auto">
            <a:xfrm>
              <a:off x="4044" y="984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9" name="Oval 97"/>
            <p:cNvSpPr>
              <a:spLocks noChangeArrowheads="1"/>
            </p:cNvSpPr>
            <p:nvPr/>
          </p:nvSpPr>
          <p:spPr bwMode="auto">
            <a:xfrm>
              <a:off x="4399" y="832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0" name="Oval 98"/>
            <p:cNvSpPr>
              <a:spLocks noChangeArrowheads="1"/>
            </p:cNvSpPr>
            <p:nvPr/>
          </p:nvSpPr>
          <p:spPr bwMode="auto">
            <a:xfrm>
              <a:off x="4700" y="1076"/>
              <a:ext cx="69" cy="6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1" name="Oval 99"/>
            <p:cNvSpPr>
              <a:spLocks noChangeArrowheads="1"/>
            </p:cNvSpPr>
            <p:nvPr/>
          </p:nvSpPr>
          <p:spPr bwMode="auto">
            <a:xfrm>
              <a:off x="4745" y="2263"/>
              <a:ext cx="64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2" name="Oval 100"/>
            <p:cNvSpPr>
              <a:spLocks noChangeArrowheads="1"/>
            </p:cNvSpPr>
            <p:nvPr/>
          </p:nvSpPr>
          <p:spPr bwMode="auto">
            <a:xfrm>
              <a:off x="3800" y="1583"/>
              <a:ext cx="50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3" name="Oval 101"/>
            <p:cNvSpPr>
              <a:spLocks noChangeArrowheads="1"/>
            </p:cNvSpPr>
            <p:nvPr/>
          </p:nvSpPr>
          <p:spPr bwMode="auto">
            <a:xfrm>
              <a:off x="4949" y="2499"/>
              <a:ext cx="92" cy="9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4" name="Oval 102"/>
            <p:cNvSpPr>
              <a:spLocks noChangeArrowheads="1"/>
            </p:cNvSpPr>
            <p:nvPr/>
          </p:nvSpPr>
          <p:spPr bwMode="auto">
            <a:xfrm>
              <a:off x="4272" y="1706"/>
              <a:ext cx="106" cy="10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5" name="Oval 103"/>
            <p:cNvSpPr>
              <a:spLocks noChangeArrowheads="1"/>
            </p:cNvSpPr>
            <p:nvPr/>
          </p:nvSpPr>
          <p:spPr bwMode="auto">
            <a:xfrm>
              <a:off x="4518" y="1550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6" name="Oval 104"/>
            <p:cNvSpPr>
              <a:spLocks noChangeArrowheads="1"/>
            </p:cNvSpPr>
            <p:nvPr/>
          </p:nvSpPr>
          <p:spPr bwMode="auto">
            <a:xfrm>
              <a:off x="5032" y="1124"/>
              <a:ext cx="85" cy="8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7" name="Oval 105"/>
            <p:cNvSpPr>
              <a:spLocks noChangeArrowheads="1"/>
            </p:cNvSpPr>
            <p:nvPr/>
          </p:nvSpPr>
          <p:spPr bwMode="auto">
            <a:xfrm>
              <a:off x="5039" y="1536"/>
              <a:ext cx="92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8" name="Oval 106"/>
            <p:cNvSpPr>
              <a:spLocks noChangeArrowheads="1"/>
            </p:cNvSpPr>
            <p:nvPr/>
          </p:nvSpPr>
          <p:spPr bwMode="auto">
            <a:xfrm>
              <a:off x="5155" y="2440"/>
              <a:ext cx="66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9" name="Oval 107"/>
            <p:cNvSpPr>
              <a:spLocks noChangeArrowheads="1"/>
            </p:cNvSpPr>
            <p:nvPr/>
          </p:nvSpPr>
          <p:spPr bwMode="auto">
            <a:xfrm>
              <a:off x="5342" y="2040"/>
              <a:ext cx="83" cy="8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0" name="Oval 108"/>
            <p:cNvSpPr>
              <a:spLocks noChangeArrowheads="1"/>
            </p:cNvSpPr>
            <p:nvPr/>
          </p:nvSpPr>
          <p:spPr bwMode="auto">
            <a:xfrm>
              <a:off x="4196" y="2078"/>
              <a:ext cx="47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1" name="Oval 109"/>
            <p:cNvSpPr>
              <a:spLocks noChangeArrowheads="1"/>
            </p:cNvSpPr>
            <p:nvPr/>
          </p:nvSpPr>
          <p:spPr bwMode="auto">
            <a:xfrm>
              <a:off x="4293" y="3454"/>
              <a:ext cx="76" cy="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2" name="Oval 110"/>
            <p:cNvSpPr>
              <a:spLocks noChangeArrowheads="1"/>
            </p:cNvSpPr>
            <p:nvPr/>
          </p:nvSpPr>
          <p:spPr bwMode="auto">
            <a:xfrm>
              <a:off x="4482" y="3274"/>
              <a:ext cx="74" cy="7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3" name="Oval 111"/>
            <p:cNvSpPr>
              <a:spLocks noChangeArrowheads="1"/>
            </p:cNvSpPr>
            <p:nvPr/>
          </p:nvSpPr>
          <p:spPr bwMode="auto">
            <a:xfrm>
              <a:off x="4693" y="2971"/>
              <a:ext cx="62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4" name="Oval 112"/>
            <p:cNvSpPr>
              <a:spLocks noChangeArrowheads="1"/>
            </p:cNvSpPr>
            <p:nvPr/>
          </p:nvSpPr>
          <p:spPr bwMode="auto">
            <a:xfrm>
              <a:off x="5039" y="2954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5" name="Oval 113"/>
            <p:cNvSpPr>
              <a:spLocks noChangeArrowheads="1"/>
            </p:cNvSpPr>
            <p:nvPr/>
          </p:nvSpPr>
          <p:spPr bwMode="auto">
            <a:xfrm>
              <a:off x="4025" y="3224"/>
              <a:ext cx="62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6" name="Oval 114"/>
            <p:cNvSpPr>
              <a:spLocks noChangeArrowheads="1"/>
            </p:cNvSpPr>
            <p:nvPr/>
          </p:nvSpPr>
          <p:spPr bwMode="auto">
            <a:xfrm>
              <a:off x="3381" y="1169"/>
              <a:ext cx="59" cy="5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7" name="Oval 115"/>
            <p:cNvSpPr>
              <a:spLocks noChangeArrowheads="1"/>
            </p:cNvSpPr>
            <p:nvPr/>
          </p:nvSpPr>
          <p:spPr bwMode="auto">
            <a:xfrm>
              <a:off x="2574" y="2073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8" name="Oval 116"/>
            <p:cNvSpPr>
              <a:spLocks noChangeArrowheads="1"/>
            </p:cNvSpPr>
            <p:nvPr/>
          </p:nvSpPr>
          <p:spPr bwMode="auto">
            <a:xfrm>
              <a:off x="2410" y="2459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9" name="Oval 117"/>
            <p:cNvSpPr>
              <a:spLocks noChangeArrowheads="1"/>
            </p:cNvSpPr>
            <p:nvPr/>
          </p:nvSpPr>
          <p:spPr bwMode="auto">
            <a:xfrm>
              <a:off x="2867" y="3174"/>
              <a:ext cx="79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0" name="Oval 118"/>
            <p:cNvSpPr>
              <a:spLocks noChangeArrowheads="1"/>
            </p:cNvSpPr>
            <p:nvPr/>
          </p:nvSpPr>
          <p:spPr bwMode="auto">
            <a:xfrm>
              <a:off x="2811" y="2862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1" name="Oval 119"/>
            <p:cNvSpPr>
              <a:spLocks noChangeArrowheads="1"/>
            </p:cNvSpPr>
            <p:nvPr/>
          </p:nvSpPr>
          <p:spPr bwMode="auto">
            <a:xfrm>
              <a:off x="2867" y="2791"/>
              <a:ext cx="95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2" name="Oval 120"/>
            <p:cNvSpPr>
              <a:spLocks noChangeArrowheads="1"/>
            </p:cNvSpPr>
            <p:nvPr/>
          </p:nvSpPr>
          <p:spPr bwMode="auto">
            <a:xfrm>
              <a:off x="2410" y="1635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3" name="Oval 121"/>
            <p:cNvSpPr>
              <a:spLocks noChangeArrowheads="1"/>
            </p:cNvSpPr>
            <p:nvPr/>
          </p:nvSpPr>
          <p:spPr bwMode="auto">
            <a:xfrm>
              <a:off x="3599" y="2270"/>
              <a:ext cx="45" cy="4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4" name="Oval 122"/>
            <p:cNvSpPr>
              <a:spLocks noChangeArrowheads="1"/>
            </p:cNvSpPr>
            <p:nvPr/>
          </p:nvSpPr>
          <p:spPr bwMode="auto">
            <a:xfrm>
              <a:off x="3462" y="2918"/>
              <a:ext cx="59" cy="6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5" name="Oval 123"/>
            <p:cNvSpPr>
              <a:spLocks noChangeArrowheads="1"/>
            </p:cNvSpPr>
            <p:nvPr/>
          </p:nvSpPr>
          <p:spPr bwMode="auto">
            <a:xfrm>
              <a:off x="3594" y="3449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6" name="Oval 124"/>
            <p:cNvSpPr>
              <a:spLocks noChangeArrowheads="1"/>
            </p:cNvSpPr>
            <p:nvPr/>
          </p:nvSpPr>
          <p:spPr bwMode="auto">
            <a:xfrm>
              <a:off x="3445" y="3399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7" name="Oval 125"/>
            <p:cNvSpPr>
              <a:spLocks noChangeArrowheads="1"/>
            </p:cNvSpPr>
            <p:nvPr/>
          </p:nvSpPr>
          <p:spPr bwMode="auto">
            <a:xfrm>
              <a:off x="2792" y="1270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8" name="Oval 126"/>
            <p:cNvSpPr>
              <a:spLocks noChangeArrowheads="1"/>
            </p:cNvSpPr>
            <p:nvPr/>
          </p:nvSpPr>
          <p:spPr bwMode="auto">
            <a:xfrm>
              <a:off x="2564" y="1756"/>
              <a:ext cx="95" cy="9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9" name="Oval 127"/>
            <p:cNvSpPr>
              <a:spLocks noChangeArrowheads="1"/>
            </p:cNvSpPr>
            <p:nvPr/>
          </p:nvSpPr>
          <p:spPr bwMode="auto">
            <a:xfrm>
              <a:off x="3107" y="1756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0" name="Oval 128"/>
            <p:cNvSpPr>
              <a:spLocks noChangeArrowheads="1"/>
            </p:cNvSpPr>
            <p:nvPr/>
          </p:nvSpPr>
          <p:spPr bwMode="auto">
            <a:xfrm>
              <a:off x="3263" y="2030"/>
              <a:ext cx="99" cy="1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1" name="Oval 129"/>
            <p:cNvSpPr>
              <a:spLocks noChangeArrowheads="1"/>
            </p:cNvSpPr>
            <p:nvPr/>
          </p:nvSpPr>
          <p:spPr bwMode="auto">
            <a:xfrm>
              <a:off x="3021" y="2412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2" name="Oval 130"/>
            <p:cNvSpPr>
              <a:spLocks noChangeArrowheads="1"/>
            </p:cNvSpPr>
            <p:nvPr/>
          </p:nvSpPr>
          <p:spPr bwMode="auto">
            <a:xfrm>
              <a:off x="3919" y="2828"/>
              <a:ext cx="102" cy="10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3" name="Oval 131"/>
            <p:cNvSpPr>
              <a:spLocks noChangeArrowheads="1"/>
            </p:cNvSpPr>
            <p:nvPr/>
          </p:nvSpPr>
          <p:spPr bwMode="auto">
            <a:xfrm>
              <a:off x="4163" y="2705"/>
              <a:ext cx="45" cy="4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4" name="Oval 132"/>
            <p:cNvSpPr>
              <a:spLocks noChangeArrowheads="1"/>
            </p:cNvSpPr>
            <p:nvPr/>
          </p:nvSpPr>
          <p:spPr bwMode="auto">
            <a:xfrm>
              <a:off x="4281" y="638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5" name="Freeform 133"/>
            <p:cNvSpPr/>
            <p:nvPr/>
          </p:nvSpPr>
          <p:spPr bwMode="auto">
            <a:xfrm>
              <a:off x="2893" y="641"/>
              <a:ext cx="744" cy="357"/>
            </a:xfrm>
            <a:custGeom>
              <a:avLst/>
              <a:gdLst>
                <a:gd name="T0" fmla="*/ 0 w 744"/>
                <a:gd name="T1" fmla="*/ 343 h 357"/>
                <a:gd name="T2" fmla="*/ 734 w 744"/>
                <a:gd name="T3" fmla="*/ 0 h 357"/>
                <a:gd name="T4" fmla="*/ 744 w 744"/>
                <a:gd name="T5" fmla="*/ 11 h 357"/>
                <a:gd name="T6" fmla="*/ 8 w 744"/>
                <a:gd name="T7" fmla="*/ 357 h 357"/>
                <a:gd name="T8" fmla="*/ 0 w 744"/>
                <a:gd name="T9" fmla="*/ 343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4" h="357">
                  <a:moveTo>
                    <a:pt x="0" y="343"/>
                  </a:moveTo>
                  <a:lnTo>
                    <a:pt x="734" y="0"/>
                  </a:lnTo>
                  <a:lnTo>
                    <a:pt x="744" y="11"/>
                  </a:lnTo>
                  <a:lnTo>
                    <a:pt x="8" y="357"/>
                  </a:lnTo>
                  <a:lnTo>
                    <a:pt x="0" y="3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6" name="Freeform 134"/>
            <p:cNvSpPr/>
            <p:nvPr/>
          </p:nvSpPr>
          <p:spPr bwMode="auto">
            <a:xfrm>
              <a:off x="3694" y="633"/>
              <a:ext cx="592" cy="50"/>
            </a:xfrm>
            <a:custGeom>
              <a:avLst/>
              <a:gdLst>
                <a:gd name="T0" fmla="*/ 0 w 592"/>
                <a:gd name="T1" fmla="*/ 0 h 50"/>
                <a:gd name="T2" fmla="*/ 592 w 592"/>
                <a:gd name="T3" fmla="*/ 41 h 50"/>
                <a:gd name="T4" fmla="*/ 592 w 592"/>
                <a:gd name="T5" fmla="*/ 50 h 50"/>
                <a:gd name="T6" fmla="*/ 0 w 592"/>
                <a:gd name="T7" fmla="*/ 12 h 50"/>
                <a:gd name="T8" fmla="*/ 0 w 592"/>
                <a:gd name="T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50">
                  <a:moveTo>
                    <a:pt x="0" y="0"/>
                  </a:moveTo>
                  <a:lnTo>
                    <a:pt x="592" y="41"/>
                  </a:lnTo>
                  <a:lnTo>
                    <a:pt x="592" y="50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7" name="Freeform 135"/>
            <p:cNvSpPr/>
            <p:nvPr/>
          </p:nvSpPr>
          <p:spPr bwMode="auto">
            <a:xfrm>
              <a:off x="3694" y="641"/>
              <a:ext cx="713" cy="234"/>
            </a:xfrm>
            <a:custGeom>
              <a:avLst/>
              <a:gdLst>
                <a:gd name="T0" fmla="*/ 0 w 713"/>
                <a:gd name="T1" fmla="*/ 7 h 234"/>
                <a:gd name="T2" fmla="*/ 713 w 713"/>
                <a:gd name="T3" fmla="*/ 234 h 234"/>
                <a:gd name="T4" fmla="*/ 713 w 713"/>
                <a:gd name="T5" fmla="*/ 222 h 234"/>
                <a:gd name="T6" fmla="*/ 0 w 713"/>
                <a:gd name="T7" fmla="*/ 0 h 234"/>
                <a:gd name="T8" fmla="*/ 0 w 713"/>
                <a:gd name="T9" fmla="*/ 7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3" h="234">
                  <a:moveTo>
                    <a:pt x="0" y="7"/>
                  </a:moveTo>
                  <a:lnTo>
                    <a:pt x="713" y="234"/>
                  </a:lnTo>
                  <a:lnTo>
                    <a:pt x="713" y="222"/>
                  </a:lnTo>
                  <a:lnTo>
                    <a:pt x="0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8" name="Freeform 136"/>
            <p:cNvSpPr/>
            <p:nvPr/>
          </p:nvSpPr>
          <p:spPr bwMode="auto">
            <a:xfrm>
              <a:off x="4338" y="697"/>
              <a:ext cx="705" cy="464"/>
            </a:xfrm>
            <a:custGeom>
              <a:avLst/>
              <a:gdLst>
                <a:gd name="T0" fmla="*/ 0 w 705"/>
                <a:gd name="T1" fmla="*/ 15 h 464"/>
                <a:gd name="T2" fmla="*/ 701 w 705"/>
                <a:gd name="T3" fmla="*/ 464 h 464"/>
                <a:gd name="T4" fmla="*/ 705 w 705"/>
                <a:gd name="T5" fmla="*/ 457 h 464"/>
                <a:gd name="T6" fmla="*/ 7 w 705"/>
                <a:gd name="T7" fmla="*/ 0 h 464"/>
                <a:gd name="T8" fmla="*/ 0 w 705"/>
                <a:gd name="T9" fmla="*/ 15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5" h="464">
                  <a:moveTo>
                    <a:pt x="0" y="15"/>
                  </a:moveTo>
                  <a:lnTo>
                    <a:pt x="701" y="464"/>
                  </a:lnTo>
                  <a:lnTo>
                    <a:pt x="705" y="457"/>
                  </a:lnTo>
                  <a:lnTo>
                    <a:pt x="7" y="0"/>
                  </a:lnTo>
                  <a:lnTo>
                    <a:pt x="0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9" name="Freeform 137"/>
            <p:cNvSpPr/>
            <p:nvPr/>
          </p:nvSpPr>
          <p:spPr bwMode="auto">
            <a:xfrm>
              <a:off x="5086" y="2111"/>
              <a:ext cx="301" cy="850"/>
            </a:xfrm>
            <a:custGeom>
              <a:avLst/>
              <a:gdLst>
                <a:gd name="T0" fmla="*/ 301 w 301"/>
                <a:gd name="T1" fmla="*/ 0 h 850"/>
                <a:gd name="T2" fmla="*/ 12 w 301"/>
                <a:gd name="T3" fmla="*/ 850 h 850"/>
                <a:gd name="T4" fmla="*/ 0 w 301"/>
                <a:gd name="T5" fmla="*/ 850 h 850"/>
                <a:gd name="T6" fmla="*/ 289 w 301"/>
                <a:gd name="T7" fmla="*/ 0 h 850"/>
                <a:gd name="T8" fmla="*/ 301 w 301"/>
                <a:gd name="T9" fmla="*/ 0 h 8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1" h="850">
                  <a:moveTo>
                    <a:pt x="301" y="0"/>
                  </a:moveTo>
                  <a:lnTo>
                    <a:pt x="12" y="850"/>
                  </a:lnTo>
                  <a:lnTo>
                    <a:pt x="0" y="850"/>
                  </a:lnTo>
                  <a:lnTo>
                    <a:pt x="289" y="0"/>
                  </a:lnTo>
                  <a:lnTo>
                    <a:pt x="30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0" name="Freeform 138"/>
            <p:cNvSpPr/>
            <p:nvPr/>
          </p:nvSpPr>
          <p:spPr bwMode="auto">
            <a:xfrm>
              <a:off x="4359" y="3018"/>
              <a:ext cx="703" cy="469"/>
            </a:xfrm>
            <a:custGeom>
              <a:avLst/>
              <a:gdLst>
                <a:gd name="T0" fmla="*/ 0 w 703"/>
                <a:gd name="T1" fmla="*/ 469 h 469"/>
                <a:gd name="T2" fmla="*/ 703 w 703"/>
                <a:gd name="T3" fmla="*/ 5 h 469"/>
                <a:gd name="T4" fmla="*/ 692 w 703"/>
                <a:gd name="T5" fmla="*/ 0 h 469"/>
                <a:gd name="T6" fmla="*/ 0 w 703"/>
                <a:gd name="T7" fmla="*/ 459 h 469"/>
                <a:gd name="T8" fmla="*/ 0 w 703"/>
                <a:gd name="T9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3" h="469">
                  <a:moveTo>
                    <a:pt x="0" y="469"/>
                  </a:moveTo>
                  <a:lnTo>
                    <a:pt x="703" y="5"/>
                  </a:lnTo>
                  <a:lnTo>
                    <a:pt x="692" y="0"/>
                  </a:lnTo>
                  <a:lnTo>
                    <a:pt x="0" y="459"/>
                  </a:lnTo>
                  <a:lnTo>
                    <a:pt x="0" y="4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1" name="Freeform 139"/>
            <p:cNvSpPr/>
            <p:nvPr/>
          </p:nvSpPr>
          <p:spPr bwMode="auto">
            <a:xfrm>
              <a:off x="2929" y="3229"/>
              <a:ext cx="521" cy="213"/>
            </a:xfrm>
            <a:custGeom>
              <a:avLst/>
              <a:gdLst>
                <a:gd name="T0" fmla="*/ 0 w 521"/>
                <a:gd name="T1" fmla="*/ 11 h 213"/>
                <a:gd name="T2" fmla="*/ 521 w 521"/>
                <a:gd name="T3" fmla="*/ 213 h 213"/>
                <a:gd name="T4" fmla="*/ 521 w 521"/>
                <a:gd name="T5" fmla="*/ 196 h 213"/>
                <a:gd name="T6" fmla="*/ 7 w 521"/>
                <a:gd name="T7" fmla="*/ 0 h 213"/>
                <a:gd name="T8" fmla="*/ 0 w 521"/>
                <a:gd name="T9" fmla="*/ 11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213">
                  <a:moveTo>
                    <a:pt x="0" y="11"/>
                  </a:moveTo>
                  <a:lnTo>
                    <a:pt x="521" y="213"/>
                  </a:lnTo>
                  <a:lnTo>
                    <a:pt x="521" y="196"/>
                  </a:lnTo>
                  <a:lnTo>
                    <a:pt x="7" y="0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2" name="Freeform 140"/>
            <p:cNvSpPr/>
            <p:nvPr/>
          </p:nvSpPr>
          <p:spPr bwMode="auto">
            <a:xfrm>
              <a:off x="2460" y="2537"/>
              <a:ext cx="431" cy="658"/>
            </a:xfrm>
            <a:custGeom>
              <a:avLst/>
              <a:gdLst>
                <a:gd name="T0" fmla="*/ 0 w 431"/>
                <a:gd name="T1" fmla="*/ 0 h 658"/>
                <a:gd name="T2" fmla="*/ 419 w 431"/>
                <a:gd name="T3" fmla="*/ 658 h 658"/>
                <a:gd name="T4" fmla="*/ 431 w 431"/>
                <a:gd name="T5" fmla="*/ 651 h 658"/>
                <a:gd name="T6" fmla="*/ 12 w 431"/>
                <a:gd name="T7" fmla="*/ 0 h 658"/>
                <a:gd name="T8" fmla="*/ 0 w 431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1" h="658">
                  <a:moveTo>
                    <a:pt x="0" y="0"/>
                  </a:moveTo>
                  <a:lnTo>
                    <a:pt x="419" y="658"/>
                  </a:lnTo>
                  <a:lnTo>
                    <a:pt x="431" y="651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3" name="Rectangle 141"/>
            <p:cNvSpPr>
              <a:spLocks noChangeArrowheads="1"/>
            </p:cNvSpPr>
            <p:nvPr/>
          </p:nvSpPr>
          <p:spPr bwMode="auto">
            <a:xfrm>
              <a:off x="2446" y="1716"/>
              <a:ext cx="9" cy="76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4" name="Freeform 142"/>
            <p:cNvSpPr/>
            <p:nvPr/>
          </p:nvSpPr>
          <p:spPr bwMode="auto">
            <a:xfrm>
              <a:off x="2467" y="1026"/>
              <a:ext cx="393" cy="635"/>
            </a:xfrm>
            <a:custGeom>
              <a:avLst/>
              <a:gdLst>
                <a:gd name="T0" fmla="*/ 0 w 393"/>
                <a:gd name="T1" fmla="*/ 623 h 635"/>
                <a:gd name="T2" fmla="*/ 381 w 393"/>
                <a:gd name="T3" fmla="*/ 0 h 635"/>
                <a:gd name="T4" fmla="*/ 393 w 393"/>
                <a:gd name="T5" fmla="*/ 0 h 635"/>
                <a:gd name="T6" fmla="*/ 12 w 393"/>
                <a:gd name="T7" fmla="*/ 635 h 635"/>
                <a:gd name="T8" fmla="*/ 0 w 393"/>
                <a:gd name="T9" fmla="*/ 623 h 6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3" h="635">
                  <a:moveTo>
                    <a:pt x="0" y="623"/>
                  </a:moveTo>
                  <a:lnTo>
                    <a:pt x="381" y="0"/>
                  </a:lnTo>
                  <a:lnTo>
                    <a:pt x="393" y="0"/>
                  </a:lnTo>
                  <a:lnTo>
                    <a:pt x="12" y="635"/>
                  </a:lnTo>
                  <a:lnTo>
                    <a:pt x="0" y="6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5" name="Freeform 143"/>
            <p:cNvSpPr/>
            <p:nvPr/>
          </p:nvSpPr>
          <p:spPr bwMode="auto">
            <a:xfrm>
              <a:off x="2616" y="1034"/>
              <a:ext cx="247" cy="741"/>
            </a:xfrm>
            <a:custGeom>
              <a:avLst/>
              <a:gdLst>
                <a:gd name="T0" fmla="*/ 235 w 247"/>
                <a:gd name="T1" fmla="*/ 0 h 741"/>
                <a:gd name="T2" fmla="*/ 0 w 247"/>
                <a:gd name="T3" fmla="*/ 734 h 741"/>
                <a:gd name="T4" fmla="*/ 17 w 247"/>
                <a:gd name="T5" fmla="*/ 741 h 741"/>
                <a:gd name="T6" fmla="*/ 247 w 247"/>
                <a:gd name="T7" fmla="*/ 0 h 741"/>
                <a:gd name="T8" fmla="*/ 235 w 247"/>
                <a:gd name="T9" fmla="*/ 0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741">
                  <a:moveTo>
                    <a:pt x="235" y="0"/>
                  </a:moveTo>
                  <a:lnTo>
                    <a:pt x="0" y="734"/>
                  </a:lnTo>
                  <a:lnTo>
                    <a:pt x="17" y="741"/>
                  </a:lnTo>
                  <a:lnTo>
                    <a:pt x="247" y="0"/>
                  </a:lnTo>
                  <a:lnTo>
                    <a:pt x="2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6" name="Freeform 144"/>
            <p:cNvSpPr/>
            <p:nvPr/>
          </p:nvSpPr>
          <p:spPr bwMode="auto">
            <a:xfrm>
              <a:off x="3429" y="659"/>
              <a:ext cx="222" cy="431"/>
            </a:xfrm>
            <a:custGeom>
              <a:avLst/>
              <a:gdLst>
                <a:gd name="T0" fmla="*/ 208 w 222"/>
                <a:gd name="T1" fmla="*/ 0 h 431"/>
                <a:gd name="T2" fmla="*/ 0 w 222"/>
                <a:gd name="T3" fmla="*/ 424 h 431"/>
                <a:gd name="T4" fmla="*/ 9 w 222"/>
                <a:gd name="T5" fmla="*/ 431 h 431"/>
                <a:gd name="T6" fmla="*/ 222 w 222"/>
                <a:gd name="T7" fmla="*/ 0 h 431"/>
                <a:gd name="T8" fmla="*/ 208 w 222"/>
                <a:gd name="T9" fmla="*/ 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2" h="431">
                  <a:moveTo>
                    <a:pt x="208" y="0"/>
                  </a:moveTo>
                  <a:lnTo>
                    <a:pt x="0" y="424"/>
                  </a:lnTo>
                  <a:lnTo>
                    <a:pt x="9" y="431"/>
                  </a:lnTo>
                  <a:lnTo>
                    <a:pt x="222" y="0"/>
                  </a:lnTo>
                  <a:lnTo>
                    <a:pt x="20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7" name="Freeform 145"/>
            <p:cNvSpPr/>
            <p:nvPr/>
          </p:nvSpPr>
          <p:spPr bwMode="auto">
            <a:xfrm>
              <a:off x="3455" y="882"/>
              <a:ext cx="961" cy="239"/>
            </a:xfrm>
            <a:custGeom>
              <a:avLst/>
              <a:gdLst>
                <a:gd name="T0" fmla="*/ 0 w 961"/>
                <a:gd name="T1" fmla="*/ 225 h 239"/>
                <a:gd name="T2" fmla="*/ 961 w 961"/>
                <a:gd name="T3" fmla="*/ 0 h 239"/>
                <a:gd name="T4" fmla="*/ 961 w 961"/>
                <a:gd name="T5" fmla="*/ 12 h 239"/>
                <a:gd name="T6" fmla="*/ 0 w 961"/>
                <a:gd name="T7" fmla="*/ 239 h 239"/>
                <a:gd name="T8" fmla="*/ 0 w 961"/>
                <a:gd name="T9" fmla="*/ 225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1" h="239">
                  <a:moveTo>
                    <a:pt x="0" y="225"/>
                  </a:moveTo>
                  <a:lnTo>
                    <a:pt x="961" y="0"/>
                  </a:lnTo>
                  <a:lnTo>
                    <a:pt x="961" y="12"/>
                  </a:lnTo>
                  <a:lnTo>
                    <a:pt x="0" y="239"/>
                  </a:lnTo>
                  <a:lnTo>
                    <a:pt x="0" y="2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8" name="Freeform 146"/>
            <p:cNvSpPr/>
            <p:nvPr/>
          </p:nvSpPr>
          <p:spPr bwMode="auto">
            <a:xfrm>
              <a:off x="3445" y="1131"/>
              <a:ext cx="838" cy="608"/>
            </a:xfrm>
            <a:custGeom>
              <a:avLst/>
              <a:gdLst>
                <a:gd name="T0" fmla="*/ 0 w 838"/>
                <a:gd name="T1" fmla="*/ 0 h 608"/>
                <a:gd name="T2" fmla="*/ 838 w 838"/>
                <a:gd name="T3" fmla="*/ 594 h 608"/>
                <a:gd name="T4" fmla="*/ 829 w 838"/>
                <a:gd name="T5" fmla="*/ 608 h 608"/>
                <a:gd name="T6" fmla="*/ 0 w 838"/>
                <a:gd name="T7" fmla="*/ 16 h 608"/>
                <a:gd name="T8" fmla="*/ 0 w 838"/>
                <a:gd name="T9" fmla="*/ 0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8" h="608">
                  <a:moveTo>
                    <a:pt x="0" y="0"/>
                  </a:moveTo>
                  <a:lnTo>
                    <a:pt x="838" y="594"/>
                  </a:lnTo>
                  <a:lnTo>
                    <a:pt x="829" y="608"/>
                  </a:lnTo>
                  <a:lnTo>
                    <a:pt x="0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9" name="Freeform 147"/>
            <p:cNvSpPr/>
            <p:nvPr/>
          </p:nvSpPr>
          <p:spPr bwMode="auto">
            <a:xfrm>
              <a:off x="2455" y="1839"/>
              <a:ext cx="159" cy="637"/>
            </a:xfrm>
            <a:custGeom>
              <a:avLst/>
              <a:gdLst>
                <a:gd name="T0" fmla="*/ 147 w 159"/>
                <a:gd name="T1" fmla="*/ 0 h 637"/>
                <a:gd name="T2" fmla="*/ 0 w 159"/>
                <a:gd name="T3" fmla="*/ 637 h 637"/>
                <a:gd name="T4" fmla="*/ 17 w 159"/>
                <a:gd name="T5" fmla="*/ 637 h 637"/>
                <a:gd name="T6" fmla="*/ 159 w 159"/>
                <a:gd name="T7" fmla="*/ 0 h 637"/>
                <a:gd name="T8" fmla="*/ 147 w 159"/>
                <a:gd name="T9" fmla="*/ 0 h 6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637">
                  <a:moveTo>
                    <a:pt x="147" y="0"/>
                  </a:moveTo>
                  <a:lnTo>
                    <a:pt x="0" y="637"/>
                  </a:lnTo>
                  <a:lnTo>
                    <a:pt x="17" y="637"/>
                  </a:lnTo>
                  <a:lnTo>
                    <a:pt x="159" y="0"/>
                  </a:lnTo>
                  <a:lnTo>
                    <a:pt x="14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0" name="Freeform 148"/>
            <p:cNvSpPr/>
            <p:nvPr/>
          </p:nvSpPr>
          <p:spPr bwMode="auto">
            <a:xfrm>
              <a:off x="4326" y="700"/>
              <a:ext cx="107" cy="147"/>
            </a:xfrm>
            <a:custGeom>
              <a:avLst/>
              <a:gdLst>
                <a:gd name="T0" fmla="*/ 0 w 107"/>
                <a:gd name="T1" fmla="*/ 12 h 147"/>
                <a:gd name="T2" fmla="*/ 90 w 107"/>
                <a:gd name="T3" fmla="*/ 147 h 147"/>
                <a:gd name="T4" fmla="*/ 107 w 107"/>
                <a:gd name="T5" fmla="*/ 147 h 147"/>
                <a:gd name="T6" fmla="*/ 12 w 107"/>
                <a:gd name="T7" fmla="*/ 0 h 147"/>
                <a:gd name="T8" fmla="*/ 0 w 107"/>
                <a:gd name="T9" fmla="*/ 12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" h="147">
                  <a:moveTo>
                    <a:pt x="0" y="12"/>
                  </a:moveTo>
                  <a:lnTo>
                    <a:pt x="90" y="147"/>
                  </a:lnTo>
                  <a:lnTo>
                    <a:pt x="107" y="147"/>
                  </a:lnTo>
                  <a:lnTo>
                    <a:pt x="12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1" name="Freeform 149"/>
            <p:cNvSpPr/>
            <p:nvPr/>
          </p:nvSpPr>
          <p:spPr bwMode="auto">
            <a:xfrm>
              <a:off x="4475" y="882"/>
              <a:ext cx="564" cy="279"/>
            </a:xfrm>
            <a:custGeom>
              <a:avLst/>
              <a:gdLst>
                <a:gd name="T0" fmla="*/ 0 w 564"/>
                <a:gd name="T1" fmla="*/ 17 h 279"/>
                <a:gd name="T2" fmla="*/ 564 w 564"/>
                <a:gd name="T3" fmla="*/ 279 h 279"/>
                <a:gd name="T4" fmla="*/ 564 w 564"/>
                <a:gd name="T5" fmla="*/ 268 h 279"/>
                <a:gd name="T6" fmla="*/ 0 w 564"/>
                <a:gd name="T7" fmla="*/ 0 h 279"/>
                <a:gd name="T8" fmla="*/ 0 w 564"/>
                <a:gd name="T9" fmla="*/ 17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4" h="279">
                  <a:moveTo>
                    <a:pt x="0" y="17"/>
                  </a:moveTo>
                  <a:lnTo>
                    <a:pt x="564" y="279"/>
                  </a:lnTo>
                  <a:lnTo>
                    <a:pt x="564" y="268"/>
                  </a:lnTo>
                  <a:lnTo>
                    <a:pt x="0" y="0"/>
                  </a:lnTo>
                  <a:lnTo>
                    <a:pt x="0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2" name="Freeform 150"/>
            <p:cNvSpPr/>
            <p:nvPr/>
          </p:nvSpPr>
          <p:spPr bwMode="auto">
            <a:xfrm>
              <a:off x="4461" y="899"/>
              <a:ext cx="592" cy="658"/>
            </a:xfrm>
            <a:custGeom>
              <a:avLst/>
              <a:gdLst>
                <a:gd name="T0" fmla="*/ 0 w 592"/>
                <a:gd name="T1" fmla="*/ 7 h 658"/>
                <a:gd name="T2" fmla="*/ 582 w 592"/>
                <a:gd name="T3" fmla="*/ 658 h 658"/>
                <a:gd name="T4" fmla="*/ 592 w 592"/>
                <a:gd name="T5" fmla="*/ 648 h 658"/>
                <a:gd name="T6" fmla="*/ 14 w 592"/>
                <a:gd name="T7" fmla="*/ 0 h 658"/>
                <a:gd name="T8" fmla="*/ 0 w 592"/>
                <a:gd name="T9" fmla="*/ 7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658">
                  <a:moveTo>
                    <a:pt x="0" y="7"/>
                  </a:moveTo>
                  <a:lnTo>
                    <a:pt x="582" y="658"/>
                  </a:lnTo>
                  <a:lnTo>
                    <a:pt x="592" y="648"/>
                  </a:lnTo>
                  <a:lnTo>
                    <a:pt x="14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3" name="Freeform 151"/>
            <p:cNvSpPr/>
            <p:nvPr/>
          </p:nvSpPr>
          <p:spPr bwMode="auto">
            <a:xfrm>
              <a:off x="4324" y="913"/>
              <a:ext cx="123" cy="795"/>
            </a:xfrm>
            <a:custGeom>
              <a:avLst/>
              <a:gdLst>
                <a:gd name="T0" fmla="*/ 111 w 123"/>
                <a:gd name="T1" fmla="*/ 0 h 795"/>
                <a:gd name="T2" fmla="*/ 0 w 123"/>
                <a:gd name="T3" fmla="*/ 795 h 795"/>
                <a:gd name="T4" fmla="*/ 16 w 123"/>
                <a:gd name="T5" fmla="*/ 795 h 795"/>
                <a:gd name="T6" fmla="*/ 123 w 123"/>
                <a:gd name="T7" fmla="*/ 0 h 795"/>
                <a:gd name="T8" fmla="*/ 111 w 123"/>
                <a:gd name="T9" fmla="*/ 0 h 7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795">
                  <a:moveTo>
                    <a:pt x="111" y="0"/>
                  </a:moveTo>
                  <a:lnTo>
                    <a:pt x="0" y="795"/>
                  </a:lnTo>
                  <a:lnTo>
                    <a:pt x="16" y="795"/>
                  </a:lnTo>
                  <a:lnTo>
                    <a:pt x="123" y="0"/>
                  </a:lnTo>
                  <a:lnTo>
                    <a:pt x="11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4" name="Freeform 152"/>
            <p:cNvSpPr/>
            <p:nvPr/>
          </p:nvSpPr>
          <p:spPr bwMode="auto">
            <a:xfrm>
              <a:off x="4345" y="1796"/>
              <a:ext cx="424" cy="485"/>
            </a:xfrm>
            <a:custGeom>
              <a:avLst/>
              <a:gdLst>
                <a:gd name="T0" fmla="*/ 0 w 424"/>
                <a:gd name="T1" fmla="*/ 5 h 485"/>
                <a:gd name="T2" fmla="*/ 410 w 424"/>
                <a:gd name="T3" fmla="*/ 485 h 485"/>
                <a:gd name="T4" fmla="*/ 424 w 424"/>
                <a:gd name="T5" fmla="*/ 478 h 485"/>
                <a:gd name="T6" fmla="*/ 14 w 424"/>
                <a:gd name="T7" fmla="*/ 0 h 485"/>
                <a:gd name="T8" fmla="*/ 0 w 424"/>
                <a:gd name="T9" fmla="*/ 5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4" h="485">
                  <a:moveTo>
                    <a:pt x="0" y="5"/>
                  </a:moveTo>
                  <a:lnTo>
                    <a:pt x="410" y="485"/>
                  </a:lnTo>
                  <a:lnTo>
                    <a:pt x="424" y="478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5" name="Freeform 153"/>
            <p:cNvSpPr/>
            <p:nvPr/>
          </p:nvSpPr>
          <p:spPr bwMode="auto">
            <a:xfrm>
              <a:off x="2477" y="2518"/>
              <a:ext cx="414" cy="308"/>
            </a:xfrm>
            <a:custGeom>
              <a:avLst/>
              <a:gdLst>
                <a:gd name="T0" fmla="*/ 0 w 414"/>
                <a:gd name="T1" fmla="*/ 7 h 308"/>
                <a:gd name="T2" fmla="*/ 402 w 414"/>
                <a:gd name="T3" fmla="*/ 308 h 308"/>
                <a:gd name="T4" fmla="*/ 414 w 414"/>
                <a:gd name="T5" fmla="*/ 299 h 308"/>
                <a:gd name="T6" fmla="*/ 9 w 414"/>
                <a:gd name="T7" fmla="*/ 0 h 308"/>
                <a:gd name="T8" fmla="*/ 0 w 414"/>
                <a:gd name="T9" fmla="*/ 7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4" h="308">
                  <a:moveTo>
                    <a:pt x="0" y="7"/>
                  </a:moveTo>
                  <a:lnTo>
                    <a:pt x="402" y="308"/>
                  </a:lnTo>
                  <a:lnTo>
                    <a:pt x="414" y="299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6" name="Freeform 154"/>
            <p:cNvSpPr/>
            <p:nvPr/>
          </p:nvSpPr>
          <p:spPr bwMode="auto">
            <a:xfrm>
              <a:off x="4994" y="1621"/>
              <a:ext cx="80" cy="885"/>
            </a:xfrm>
            <a:custGeom>
              <a:avLst/>
              <a:gdLst>
                <a:gd name="T0" fmla="*/ 73 w 80"/>
                <a:gd name="T1" fmla="*/ 0 h 885"/>
                <a:gd name="T2" fmla="*/ 0 w 80"/>
                <a:gd name="T3" fmla="*/ 885 h 885"/>
                <a:gd name="T4" fmla="*/ 9 w 80"/>
                <a:gd name="T5" fmla="*/ 885 h 885"/>
                <a:gd name="T6" fmla="*/ 80 w 80"/>
                <a:gd name="T7" fmla="*/ 0 h 885"/>
                <a:gd name="T8" fmla="*/ 73 w 80"/>
                <a:gd name="T9" fmla="*/ 0 h 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885">
                  <a:moveTo>
                    <a:pt x="73" y="0"/>
                  </a:moveTo>
                  <a:lnTo>
                    <a:pt x="0" y="885"/>
                  </a:lnTo>
                  <a:lnTo>
                    <a:pt x="9" y="885"/>
                  </a:lnTo>
                  <a:lnTo>
                    <a:pt x="80" y="0"/>
                  </a:lnTo>
                  <a:lnTo>
                    <a:pt x="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7" name="Freeform 155"/>
            <p:cNvSpPr/>
            <p:nvPr/>
          </p:nvSpPr>
          <p:spPr bwMode="auto">
            <a:xfrm>
              <a:off x="5022" y="2104"/>
              <a:ext cx="355" cy="412"/>
            </a:xfrm>
            <a:custGeom>
              <a:avLst/>
              <a:gdLst>
                <a:gd name="T0" fmla="*/ 0 w 355"/>
                <a:gd name="T1" fmla="*/ 405 h 412"/>
                <a:gd name="T2" fmla="*/ 344 w 355"/>
                <a:gd name="T3" fmla="*/ 0 h 412"/>
                <a:gd name="T4" fmla="*/ 355 w 355"/>
                <a:gd name="T5" fmla="*/ 7 h 412"/>
                <a:gd name="T6" fmla="*/ 10 w 355"/>
                <a:gd name="T7" fmla="*/ 412 h 412"/>
                <a:gd name="T8" fmla="*/ 0 w 355"/>
                <a:gd name="T9" fmla="*/ 405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5" h="412">
                  <a:moveTo>
                    <a:pt x="0" y="405"/>
                  </a:moveTo>
                  <a:lnTo>
                    <a:pt x="344" y="0"/>
                  </a:lnTo>
                  <a:lnTo>
                    <a:pt x="355" y="7"/>
                  </a:lnTo>
                  <a:lnTo>
                    <a:pt x="10" y="412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8" name="Freeform 156"/>
            <p:cNvSpPr/>
            <p:nvPr/>
          </p:nvSpPr>
          <p:spPr bwMode="auto">
            <a:xfrm>
              <a:off x="4788" y="2310"/>
              <a:ext cx="184" cy="213"/>
            </a:xfrm>
            <a:custGeom>
              <a:avLst/>
              <a:gdLst>
                <a:gd name="T0" fmla="*/ 0 w 184"/>
                <a:gd name="T1" fmla="*/ 7 h 213"/>
                <a:gd name="T2" fmla="*/ 177 w 184"/>
                <a:gd name="T3" fmla="*/ 213 h 213"/>
                <a:gd name="T4" fmla="*/ 184 w 184"/>
                <a:gd name="T5" fmla="*/ 201 h 213"/>
                <a:gd name="T6" fmla="*/ 12 w 184"/>
                <a:gd name="T7" fmla="*/ 0 h 213"/>
                <a:gd name="T8" fmla="*/ 0 w 184"/>
                <a:gd name="T9" fmla="*/ 7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4" h="213">
                  <a:moveTo>
                    <a:pt x="0" y="7"/>
                  </a:moveTo>
                  <a:lnTo>
                    <a:pt x="177" y="213"/>
                  </a:lnTo>
                  <a:lnTo>
                    <a:pt x="184" y="201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9" name="Freeform 157"/>
            <p:cNvSpPr/>
            <p:nvPr/>
          </p:nvSpPr>
          <p:spPr bwMode="auto">
            <a:xfrm>
              <a:off x="4729" y="2575"/>
              <a:ext cx="253" cy="414"/>
            </a:xfrm>
            <a:custGeom>
              <a:avLst/>
              <a:gdLst>
                <a:gd name="T0" fmla="*/ 246 w 253"/>
                <a:gd name="T1" fmla="*/ 0 h 414"/>
                <a:gd name="T2" fmla="*/ 0 w 253"/>
                <a:gd name="T3" fmla="*/ 398 h 414"/>
                <a:gd name="T4" fmla="*/ 0 w 253"/>
                <a:gd name="T5" fmla="*/ 414 h 414"/>
                <a:gd name="T6" fmla="*/ 253 w 253"/>
                <a:gd name="T7" fmla="*/ 10 h 414"/>
                <a:gd name="T8" fmla="*/ 246 w 253"/>
                <a:gd name="T9" fmla="*/ 0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3" h="414">
                  <a:moveTo>
                    <a:pt x="246" y="0"/>
                  </a:moveTo>
                  <a:lnTo>
                    <a:pt x="0" y="398"/>
                  </a:lnTo>
                  <a:lnTo>
                    <a:pt x="0" y="414"/>
                  </a:lnTo>
                  <a:lnTo>
                    <a:pt x="253" y="10"/>
                  </a:lnTo>
                  <a:lnTo>
                    <a:pt x="24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0" name="Freeform 158"/>
            <p:cNvSpPr/>
            <p:nvPr/>
          </p:nvSpPr>
          <p:spPr bwMode="auto">
            <a:xfrm>
              <a:off x="4018" y="2554"/>
              <a:ext cx="943" cy="324"/>
            </a:xfrm>
            <a:custGeom>
              <a:avLst/>
              <a:gdLst>
                <a:gd name="T0" fmla="*/ 0 w 943"/>
                <a:gd name="T1" fmla="*/ 312 h 324"/>
                <a:gd name="T2" fmla="*/ 943 w 943"/>
                <a:gd name="T3" fmla="*/ 0 h 324"/>
                <a:gd name="T4" fmla="*/ 943 w 943"/>
                <a:gd name="T5" fmla="*/ 14 h 324"/>
                <a:gd name="T6" fmla="*/ 0 w 943"/>
                <a:gd name="T7" fmla="*/ 324 h 324"/>
                <a:gd name="T8" fmla="*/ 0 w 943"/>
                <a:gd name="T9" fmla="*/ 312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3" h="324">
                  <a:moveTo>
                    <a:pt x="0" y="312"/>
                  </a:moveTo>
                  <a:lnTo>
                    <a:pt x="943" y="0"/>
                  </a:lnTo>
                  <a:lnTo>
                    <a:pt x="943" y="14"/>
                  </a:lnTo>
                  <a:lnTo>
                    <a:pt x="0" y="324"/>
                  </a:lnTo>
                  <a:lnTo>
                    <a:pt x="0" y="3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1" name="Freeform 159"/>
            <p:cNvSpPr/>
            <p:nvPr/>
          </p:nvSpPr>
          <p:spPr bwMode="auto">
            <a:xfrm>
              <a:off x="2938" y="2866"/>
              <a:ext cx="671" cy="607"/>
            </a:xfrm>
            <a:custGeom>
              <a:avLst/>
              <a:gdLst>
                <a:gd name="T0" fmla="*/ 0 w 671"/>
                <a:gd name="T1" fmla="*/ 7 h 607"/>
                <a:gd name="T2" fmla="*/ 661 w 671"/>
                <a:gd name="T3" fmla="*/ 607 h 607"/>
                <a:gd name="T4" fmla="*/ 671 w 671"/>
                <a:gd name="T5" fmla="*/ 607 h 607"/>
                <a:gd name="T6" fmla="*/ 12 w 671"/>
                <a:gd name="T7" fmla="*/ 0 h 607"/>
                <a:gd name="T8" fmla="*/ 0 w 671"/>
                <a:gd name="T9" fmla="*/ 7 h 6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1" h="607">
                  <a:moveTo>
                    <a:pt x="0" y="7"/>
                  </a:moveTo>
                  <a:lnTo>
                    <a:pt x="661" y="607"/>
                  </a:lnTo>
                  <a:lnTo>
                    <a:pt x="671" y="607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2" name="Freeform 160"/>
            <p:cNvSpPr/>
            <p:nvPr/>
          </p:nvSpPr>
          <p:spPr bwMode="auto">
            <a:xfrm>
              <a:off x="4546" y="3001"/>
              <a:ext cx="507" cy="299"/>
            </a:xfrm>
            <a:custGeom>
              <a:avLst/>
              <a:gdLst>
                <a:gd name="T0" fmla="*/ 0 w 507"/>
                <a:gd name="T1" fmla="*/ 292 h 299"/>
                <a:gd name="T2" fmla="*/ 500 w 507"/>
                <a:gd name="T3" fmla="*/ 0 h 299"/>
                <a:gd name="T4" fmla="*/ 507 w 507"/>
                <a:gd name="T5" fmla="*/ 12 h 299"/>
                <a:gd name="T6" fmla="*/ 5 w 507"/>
                <a:gd name="T7" fmla="*/ 299 h 299"/>
                <a:gd name="T8" fmla="*/ 0 w 507"/>
                <a:gd name="T9" fmla="*/ 292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99">
                  <a:moveTo>
                    <a:pt x="0" y="292"/>
                  </a:moveTo>
                  <a:lnTo>
                    <a:pt x="500" y="0"/>
                  </a:lnTo>
                  <a:lnTo>
                    <a:pt x="507" y="12"/>
                  </a:lnTo>
                  <a:lnTo>
                    <a:pt x="5" y="299"/>
                  </a:lnTo>
                  <a:lnTo>
                    <a:pt x="0" y="2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3" name="Freeform 161"/>
            <p:cNvSpPr/>
            <p:nvPr/>
          </p:nvSpPr>
          <p:spPr bwMode="auto">
            <a:xfrm>
              <a:off x="3658" y="3314"/>
              <a:ext cx="831" cy="187"/>
            </a:xfrm>
            <a:custGeom>
              <a:avLst/>
              <a:gdLst>
                <a:gd name="T0" fmla="*/ 0 w 831"/>
                <a:gd name="T1" fmla="*/ 173 h 187"/>
                <a:gd name="T2" fmla="*/ 831 w 831"/>
                <a:gd name="T3" fmla="*/ 0 h 187"/>
                <a:gd name="T4" fmla="*/ 831 w 831"/>
                <a:gd name="T5" fmla="*/ 12 h 187"/>
                <a:gd name="T6" fmla="*/ 10 w 831"/>
                <a:gd name="T7" fmla="*/ 187 h 187"/>
                <a:gd name="T8" fmla="*/ 0 w 831"/>
                <a:gd name="T9" fmla="*/ 173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1" h="187">
                  <a:moveTo>
                    <a:pt x="0" y="173"/>
                  </a:moveTo>
                  <a:lnTo>
                    <a:pt x="831" y="0"/>
                  </a:lnTo>
                  <a:lnTo>
                    <a:pt x="831" y="12"/>
                  </a:lnTo>
                  <a:lnTo>
                    <a:pt x="10" y="187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4" name="Oval 162"/>
            <p:cNvSpPr>
              <a:spLocks noChangeArrowheads="1"/>
            </p:cNvSpPr>
            <p:nvPr/>
          </p:nvSpPr>
          <p:spPr bwMode="auto">
            <a:xfrm>
              <a:off x="5107" y="1699"/>
              <a:ext cx="67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5" name="Freeform 163"/>
            <p:cNvSpPr/>
            <p:nvPr/>
          </p:nvSpPr>
          <p:spPr bwMode="auto">
            <a:xfrm>
              <a:off x="2640" y="1140"/>
              <a:ext cx="746" cy="644"/>
            </a:xfrm>
            <a:custGeom>
              <a:avLst/>
              <a:gdLst>
                <a:gd name="T0" fmla="*/ 0 w 746"/>
                <a:gd name="T1" fmla="*/ 635 h 644"/>
                <a:gd name="T2" fmla="*/ 739 w 746"/>
                <a:gd name="T3" fmla="*/ 0 h 644"/>
                <a:gd name="T4" fmla="*/ 746 w 746"/>
                <a:gd name="T5" fmla="*/ 10 h 644"/>
                <a:gd name="T6" fmla="*/ 12 w 746"/>
                <a:gd name="T7" fmla="*/ 644 h 644"/>
                <a:gd name="T8" fmla="*/ 0 w 746"/>
                <a:gd name="T9" fmla="*/ 635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6" h="644">
                  <a:moveTo>
                    <a:pt x="0" y="635"/>
                  </a:moveTo>
                  <a:lnTo>
                    <a:pt x="739" y="0"/>
                  </a:lnTo>
                  <a:lnTo>
                    <a:pt x="746" y="10"/>
                  </a:lnTo>
                  <a:lnTo>
                    <a:pt x="12" y="644"/>
                  </a:lnTo>
                  <a:lnTo>
                    <a:pt x="0" y="6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6" name="Freeform 164"/>
            <p:cNvSpPr/>
            <p:nvPr/>
          </p:nvSpPr>
          <p:spPr bwMode="auto">
            <a:xfrm>
              <a:off x="2612" y="1839"/>
              <a:ext cx="298" cy="966"/>
            </a:xfrm>
            <a:custGeom>
              <a:avLst/>
              <a:gdLst>
                <a:gd name="T0" fmla="*/ 0 w 298"/>
                <a:gd name="T1" fmla="*/ 7 h 966"/>
                <a:gd name="T2" fmla="*/ 286 w 298"/>
                <a:gd name="T3" fmla="*/ 966 h 966"/>
                <a:gd name="T4" fmla="*/ 298 w 298"/>
                <a:gd name="T5" fmla="*/ 959 h 966"/>
                <a:gd name="T6" fmla="*/ 11 w 298"/>
                <a:gd name="T7" fmla="*/ 0 h 966"/>
                <a:gd name="T8" fmla="*/ 0 w 298"/>
                <a:gd name="T9" fmla="*/ 7 h 9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966">
                  <a:moveTo>
                    <a:pt x="0" y="7"/>
                  </a:moveTo>
                  <a:lnTo>
                    <a:pt x="286" y="966"/>
                  </a:lnTo>
                  <a:lnTo>
                    <a:pt x="298" y="959"/>
                  </a:lnTo>
                  <a:lnTo>
                    <a:pt x="11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7" name="Freeform 165"/>
            <p:cNvSpPr/>
            <p:nvPr/>
          </p:nvSpPr>
          <p:spPr bwMode="auto">
            <a:xfrm>
              <a:off x="3983" y="2116"/>
              <a:ext cx="232" cy="720"/>
            </a:xfrm>
            <a:custGeom>
              <a:avLst/>
              <a:gdLst>
                <a:gd name="T0" fmla="*/ 222 w 232"/>
                <a:gd name="T1" fmla="*/ 0 h 720"/>
                <a:gd name="T2" fmla="*/ 0 w 232"/>
                <a:gd name="T3" fmla="*/ 720 h 720"/>
                <a:gd name="T4" fmla="*/ 12 w 232"/>
                <a:gd name="T5" fmla="*/ 720 h 720"/>
                <a:gd name="T6" fmla="*/ 232 w 232"/>
                <a:gd name="T7" fmla="*/ 7 h 720"/>
                <a:gd name="T8" fmla="*/ 222 w 232"/>
                <a:gd name="T9" fmla="*/ 0 h 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2" h="720">
                  <a:moveTo>
                    <a:pt x="222" y="0"/>
                  </a:moveTo>
                  <a:lnTo>
                    <a:pt x="0" y="720"/>
                  </a:lnTo>
                  <a:lnTo>
                    <a:pt x="12" y="720"/>
                  </a:lnTo>
                  <a:lnTo>
                    <a:pt x="232" y="7"/>
                  </a:lnTo>
                  <a:lnTo>
                    <a:pt x="22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8" name="Freeform 166"/>
            <p:cNvSpPr/>
            <p:nvPr/>
          </p:nvSpPr>
          <p:spPr bwMode="auto">
            <a:xfrm>
              <a:off x="2896" y="1003"/>
              <a:ext cx="478" cy="118"/>
            </a:xfrm>
            <a:custGeom>
              <a:avLst/>
              <a:gdLst>
                <a:gd name="T0" fmla="*/ 0 w 478"/>
                <a:gd name="T1" fmla="*/ 14 h 118"/>
                <a:gd name="T2" fmla="*/ 478 w 478"/>
                <a:gd name="T3" fmla="*/ 118 h 118"/>
                <a:gd name="T4" fmla="*/ 478 w 478"/>
                <a:gd name="T5" fmla="*/ 104 h 118"/>
                <a:gd name="T6" fmla="*/ 7 w 478"/>
                <a:gd name="T7" fmla="*/ 0 h 118"/>
                <a:gd name="T8" fmla="*/ 0 w 478"/>
                <a:gd name="T9" fmla="*/ 14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118">
                  <a:moveTo>
                    <a:pt x="0" y="14"/>
                  </a:moveTo>
                  <a:lnTo>
                    <a:pt x="478" y="118"/>
                  </a:lnTo>
                  <a:lnTo>
                    <a:pt x="478" y="104"/>
                  </a:lnTo>
                  <a:lnTo>
                    <a:pt x="7" y="0"/>
                  </a:lnTo>
                  <a:lnTo>
                    <a:pt x="0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9" name="Freeform 167"/>
            <p:cNvSpPr/>
            <p:nvPr/>
          </p:nvSpPr>
          <p:spPr bwMode="auto">
            <a:xfrm>
              <a:off x="4366" y="1592"/>
              <a:ext cx="689" cy="164"/>
            </a:xfrm>
            <a:custGeom>
              <a:avLst/>
              <a:gdLst>
                <a:gd name="T0" fmla="*/ 0 w 689"/>
                <a:gd name="T1" fmla="*/ 152 h 164"/>
                <a:gd name="T2" fmla="*/ 682 w 689"/>
                <a:gd name="T3" fmla="*/ 0 h 164"/>
                <a:gd name="T4" fmla="*/ 689 w 689"/>
                <a:gd name="T5" fmla="*/ 12 h 164"/>
                <a:gd name="T6" fmla="*/ 0 w 689"/>
                <a:gd name="T7" fmla="*/ 164 h 164"/>
                <a:gd name="T8" fmla="*/ 0 w 689"/>
                <a:gd name="T9" fmla="*/ 152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164">
                  <a:moveTo>
                    <a:pt x="0" y="152"/>
                  </a:moveTo>
                  <a:lnTo>
                    <a:pt x="682" y="0"/>
                  </a:lnTo>
                  <a:lnTo>
                    <a:pt x="689" y="12"/>
                  </a:lnTo>
                  <a:lnTo>
                    <a:pt x="0" y="164"/>
                  </a:lnTo>
                  <a:lnTo>
                    <a:pt x="0" y="1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0" name="Freeform 168"/>
            <p:cNvSpPr/>
            <p:nvPr/>
          </p:nvSpPr>
          <p:spPr bwMode="auto">
            <a:xfrm>
              <a:off x="3995" y="2899"/>
              <a:ext cx="499" cy="396"/>
            </a:xfrm>
            <a:custGeom>
              <a:avLst/>
              <a:gdLst>
                <a:gd name="T0" fmla="*/ 0 w 499"/>
                <a:gd name="T1" fmla="*/ 5 h 396"/>
                <a:gd name="T2" fmla="*/ 499 w 499"/>
                <a:gd name="T3" fmla="*/ 396 h 396"/>
                <a:gd name="T4" fmla="*/ 499 w 499"/>
                <a:gd name="T5" fmla="*/ 384 h 396"/>
                <a:gd name="T6" fmla="*/ 14 w 499"/>
                <a:gd name="T7" fmla="*/ 0 h 396"/>
                <a:gd name="T8" fmla="*/ 0 w 499"/>
                <a:gd name="T9" fmla="*/ 5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9" h="396">
                  <a:moveTo>
                    <a:pt x="0" y="5"/>
                  </a:moveTo>
                  <a:lnTo>
                    <a:pt x="499" y="396"/>
                  </a:lnTo>
                  <a:lnTo>
                    <a:pt x="499" y="384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1" name="Freeform 169"/>
            <p:cNvSpPr/>
            <p:nvPr/>
          </p:nvSpPr>
          <p:spPr bwMode="auto">
            <a:xfrm>
              <a:off x="3651" y="2918"/>
              <a:ext cx="306" cy="547"/>
            </a:xfrm>
            <a:custGeom>
              <a:avLst/>
              <a:gdLst>
                <a:gd name="T0" fmla="*/ 0 w 306"/>
                <a:gd name="T1" fmla="*/ 540 h 547"/>
                <a:gd name="T2" fmla="*/ 294 w 306"/>
                <a:gd name="T3" fmla="*/ 0 h 547"/>
                <a:gd name="T4" fmla="*/ 306 w 306"/>
                <a:gd name="T5" fmla="*/ 0 h 547"/>
                <a:gd name="T6" fmla="*/ 10 w 306"/>
                <a:gd name="T7" fmla="*/ 547 h 547"/>
                <a:gd name="T8" fmla="*/ 0 w 306"/>
                <a:gd name="T9" fmla="*/ 540 h 5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6" h="547">
                  <a:moveTo>
                    <a:pt x="0" y="540"/>
                  </a:moveTo>
                  <a:lnTo>
                    <a:pt x="294" y="0"/>
                  </a:lnTo>
                  <a:lnTo>
                    <a:pt x="306" y="0"/>
                  </a:lnTo>
                  <a:lnTo>
                    <a:pt x="10" y="547"/>
                  </a:lnTo>
                  <a:lnTo>
                    <a:pt x="0" y="5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2" name="Rectangle 170"/>
            <p:cNvSpPr>
              <a:spLocks noChangeArrowheads="1"/>
            </p:cNvSpPr>
            <p:nvPr/>
          </p:nvSpPr>
          <p:spPr bwMode="auto">
            <a:xfrm>
              <a:off x="2910" y="2881"/>
              <a:ext cx="9" cy="30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3" name="Freeform 171"/>
            <p:cNvSpPr/>
            <p:nvPr/>
          </p:nvSpPr>
          <p:spPr bwMode="auto">
            <a:xfrm>
              <a:off x="3334" y="2109"/>
              <a:ext cx="611" cy="741"/>
            </a:xfrm>
            <a:custGeom>
              <a:avLst/>
              <a:gdLst>
                <a:gd name="T0" fmla="*/ 0 w 611"/>
                <a:gd name="T1" fmla="*/ 7 h 741"/>
                <a:gd name="T2" fmla="*/ 599 w 611"/>
                <a:gd name="T3" fmla="*/ 741 h 741"/>
                <a:gd name="T4" fmla="*/ 611 w 611"/>
                <a:gd name="T5" fmla="*/ 736 h 741"/>
                <a:gd name="T6" fmla="*/ 12 w 611"/>
                <a:gd name="T7" fmla="*/ 0 h 741"/>
                <a:gd name="T8" fmla="*/ 0 w 611"/>
                <a:gd name="T9" fmla="*/ 7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741">
                  <a:moveTo>
                    <a:pt x="0" y="7"/>
                  </a:moveTo>
                  <a:lnTo>
                    <a:pt x="599" y="741"/>
                  </a:lnTo>
                  <a:lnTo>
                    <a:pt x="611" y="736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344" name="Group 4"/>
          <p:cNvGrpSpPr>
            <a:grpSpLocks noChangeAspect="1"/>
          </p:cNvGrpSpPr>
          <p:nvPr/>
        </p:nvGrpSpPr>
        <p:grpSpPr bwMode="auto">
          <a:xfrm>
            <a:off x="10964034" y="5769139"/>
            <a:ext cx="2236319" cy="2177722"/>
            <a:chOff x="2410" y="593"/>
            <a:chExt cx="3015" cy="2936"/>
          </a:xfrm>
          <a:solidFill>
            <a:srgbClr val="F6A27D"/>
          </a:solidFill>
        </p:grpSpPr>
        <p:sp>
          <p:nvSpPr>
            <p:cNvPr id="345" name="Freeform 5"/>
            <p:cNvSpPr/>
            <p:nvPr/>
          </p:nvSpPr>
          <p:spPr bwMode="auto">
            <a:xfrm>
              <a:off x="5079" y="1202"/>
              <a:ext cx="66" cy="509"/>
            </a:xfrm>
            <a:custGeom>
              <a:avLst/>
              <a:gdLst>
                <a:gd name="T0" fmla="*/ 0 w 66"/>
                <a:gd name="T1" fmla="*/ 9 h 509"/>
                <a:gd name="T2" fmla="*/ 54 w 66"/>
                <a:gd name="T3" fmla="*/ 509 h 509"/>
                <a:gd name="T4" fmla="*/ 66 w 66"/>
                <a:gd name="T5" fmla="*/ 509 h 509"/>
                <a:gd name="T6" fmla="*/ 9 w 66"/>
                <a:gd name="T7" fmla="*/ 0 h 509"/>
                <a:gd name="T8" fmla="*/ 0 w 66"/>
                <a:gd name="T9" fmla="*/ 9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509">
                  <a:moveTo>
                    <a:pt x="0" y="9"/>
                  </a:moveTo>
                  <a:lnTo>
                    <a:pt x="54" y="509"/>
                  </a:lnTo>
                  <a:lnTo>
                    <a:pt x="66" y="509"/>
                  </a:lnTo>
                  <a:lnTo>
                    <a:pt x="9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6" name="Freeform 6"/>
            <p:cNvSpPr/>
            <p:nvPr/>
          </p:nvSpPr>
          <p:spPr bwMode="auto">
            <a:xfrm>
              <a:off x="5079" y="1195"/>
              <a:ext cx="303" cy="854"/>
            </a:xfrm>
            <a:custGeom>
              <a:avLst/>
              <a:gdLst>
                <a:gd name="T0" fmla="*/ 14 w 303"/>
                <a:gd name="T1" fmla="*/ 0 h 854"/>
                <a:gd name="T2" fmla="*/ 303 w 303"/>
                <a:gd name="T3" fmla="*/ 854 h 854"/>
                <a:gd name="T4" fmla="*/ 287 w 303"/>
                <a:gd name="T5" fmla="*/ 854 h 854"/>
                <a:gd name="T6" fmla="*/ 0 w 303"/>
                <a:gd name="T7" fmla="*/ 11 h 854"/>
                <a:gd name="T8" fmla="*/ 14 w 303"/>
                <a:gd name="T9" fmla="*/ 0 h 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3" h="854">
                  <a:moveTo>
                    <a:pt x="14" y="0"/>
                  </a:moveTo>
                  <a:lnTo>
                    <a:pt x="303" y="854"/>
                  </a:lnTo>
                  <a:lnTo>
                    <a:pt x="287" y="854"/>
                  </a:lnTo>
                  <a:lnTo>
                    <a:pt x="0" y="11"/>
                  </a:lnTo>
                  <a:lnTo>
                    <a:pt x="1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7" name="Freeform 7"/>
            <p:cNvSpPr/>
            <p:nvPr/>
          </p:nvSpPr>
          <p:spPr bwMode="auto">
            <a:xfrm>
              <a:off x="5074" y="1202"/>
              <a:ext cx="12" cy="345"/>
            </a:xfrm>
            <a:custGeom>
              <a:avLst/>
              <a:gdLst>
                <a:gd name="T0" fmla="*/ 0 w 12"/>
                <a:gd name="T1" fmla="*/ 0 h 345"/>
                <a:gd name="T2" fmla="*/ 0 w 12"/>
                <a:gd name="T3" fmla="*/ 345 h 345"/>
                <a:gd name="T4" fmla="*/ 12 w 12"/>
                <a:gd name="T5" fmla="*/ 345 h 345"/>
                <a:gd name="T6" fmla="*/ 12 w 12"/>
                <a:gd name="T7" fmla="*/ 12 h 345"/>
                <a:gd name="T8" fmla="*/ 0 w 12"/>
                <a:gd name="T9" fmla="*/ 0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345">
                  <a:moveTo>
                    <a:pt x="0" y="0"/>
                  </a:moveTo>
                  <a:lnTo>
                    <a:pt x="0" y="345"/>
                  </a:lnTo>
                  <a:lnTo>
                    <a:pt x="12" y="345"/>
                  </a:lnTo>
                  <a:lnTo>
                    <a:pt x="12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8" name="Rectangle 8"/>
            <p:cNvSpPr>
              <a:spLocks noChangeArrowheads="1"/>
            </p:cNvSpPr>
            <p:nvPr/>
          </p:nvSpPr>
          <p:spPr bwMode="auto">
            <a:xfrm>
              <a:off x="3658" y="3501"/>
              <a:ext cx="647" cy="1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9" name="Freeform 9"/>
            <p:cNvSpPr/>
            <p:nvPr/>
          </p:nvSpPr>
          <p:spPr bwMode="auto">
            <a:xfrm>
              <a:off x="3488" y="3446"/>
              <a:ext cx="118" cy="48"/>
            </a:xfrm>
            <a:custGeom>
              <a:avLst/>
              <a:gdLst>
                <a:gd name="T0" fmla="*/ 0 w 118"/>
                <a:gd name="T1" fmla="*/ 10 h 48"/>
                <a:gd name="T2" fmla="*/ 111 w 118"/>
                <a:gd name="T3" fmla="*/ 48 h 48"/>
                <a:gd name="T4" fmla="*/ 118 w 118"/>
                <a:gd name="T5" fmla="*/ 36 h 48"/>
                <a:gd name="T6" fmla="*/ 14 w 118"/>
                <a:gd name="T7" fmla="*/ 0 h 48"/>
                <a:gd name="T8" fmla="*/ 0 w 118"/>
                <a:gd name="T9" fmla="*/ 1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48">
                  <a:moveTo>
                    <a:pt x="0" y="10"/>
                  </a:moveTo>
                  <a:lnTo>
                    <a:pt x="111" y="48"/>
                  </a:lnTo>
                  <a:lnTo>
                    <a:pt x="118" y="36"/>
                  </a:lnTo>
                  <a:lnTo>
                    <a:pt x="14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0" name="Freeform 10"/>
            <p:cNvSpPr/>
            <p:nvPr/>
          </p:nvSpPr>
          <p:spPr bwMode="auto">
            <a:xfrm>
              <a:off x="2830" y="1026"/>
              <a:ext cx="30" cy="256"/>
            </a:xfrm>
            <a:custGeom>
              <a:avLst/>
              <a:gdLst>
                <a:gd name="T0" fmla="*/ 30 w 30"/>
                <a:gd name="T1" fmla="*/ 0 h 256"/>
                <a:gd name="T2" fmla="*/ 9 w 30"/>
                <a:gd name="T3" fmla="*/ 256 h 256"/>
                <a:gd name="T4" fmla="*/ 0 w 30"/>
                <a:gd name="T5" fmla="*/ 256 h 256"/>
                <a:gd name="T6" fmla="*/ 26 w 30"/>
                <a:gd name="T7" fmla="*/ 0 h 256"/>
                <a:gd name="T8" fmla="*/ 30 w 30"/>
                <a:gd name="T9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56">
                  <a:moveTo>
                    <a:pt x="30" y="0"/>
                  </a:moveTo>
                  <a:lnTo>
                    <a:pt x="9" y="256"/>
                  </a:lnTo>
                  <a:lnTo>
                    <a:pt x="0" y="256"/>
                  </a:lnTo>
                  <a:lnTo>
                    <a:pt x="26" y="0"/>
                  </a:lnTo>
                  <a:lnTo>
                    <a:pt x="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1" name="Freeform 11"/>
            <p:cNvSpPr/>
            <p:nvPr/>
          </p:nvSpPr>
          <p:spPr bwMode="auto">
            <a:xfrm>
              <a:off x="2841" y="773"/>
              <a:ext cx="604" cy="519"/>
            </a:xfrm>
            <a:custGeom>
              <a:avLst/>
              <a:gdLst>
                <a:gd name="T0" fmla="*/ 0 w 604"/>
                <a:gd name="T1" fmla="*/ 512 h 519"/>
                <a:gd name="T2" fmla="*/ 595 w 604"/>
                <a:gd name="T3" fmla="*/ 0 h 519"/>
                <a:gd name="T4" fmla="*/ 604 w 604"/>
                <a:gd name="T5" fmla="*/ 7 h 519"/>
                <a:gd name="T6" fmla="*/ 12 w 604"/>
                <a:gd name="T7" fmla="*/ 519 h 519"/>
                <a:gd name="T8" fmla="*/ 0 w 604"/>
                <a:gd name="T9" fmla="*/ 512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4" h="519">
                  <a:moveTo>
                    <a:pt x="0" y="512"/>
                  </a:moveTo>
                  <a:lnTo>
                    <a:pt x="595" y="0"/>
                  </a:lnTo>
                  <a:lnTo>
                    <a:pt x="604" y="7"/>
                  </a:lnTo>
                  <a:lnTo>
                    <a:pt x="12" y="519"/>
                  </a:lnTo>
                  <a:lnTo>
                    <a:pt x="0" y="5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2" name="Freeform 12"/>
            <p:cNvSpPr/>
            <p:nvPr/>
          </p:nvSpPr>
          <p:spPr bwMode="auto">
            <a:xfrm>
              <a:off x="2988" y="761"/>
              <a:ext cx="445" cy="192"/>
            </a:xfrm>
            <a:custGeom>
              <a:avLst/>
              <a:gdLst>
                <a:gd name="T0" fmla="*/ 445 w 445"/>
                <a:gd name="T1" fmla="*/ 17 h 192"/>
                <a:gd name="T2" fmla="*/ 3 w 445"/>
                <a:gd name="T3" fmla="*/ 192 h 192"/>
                <a:gd name="T4" fmla="*/ 0 w 445"/>
                <a:gd name="T5" fmla="*/ 187 h 192"/>
                <a:gd name="T6" fmla="*/ 445 w 445"/>
                <a:gd name="T7" fmla="*/ 0 h 192"/>
                <a:gd name="T8" fmla="*/ 445 w 445"/>
                <a:gd name="T9" fmla="*/ 17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5" h="192">
                  <a:moveTo>
                    <a:pt x="445" y="17"/>
                  </a:moveTo>
                  <a:lnTo>
                    <a:pt x="3" y="192"/>
                  </a:lnTo>
                  <a:lnTo>
                    <a:pt x="0" y="187"/>
                  </a:lnTo>
                  <a:lnTo>
                    <a:pt x="445" y="0"/>
                  </a:lnTo>
                  <a:lnTo>
                    <a:pt x="445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3" name="Freeform 13"/>
            <p:cNvSpPr/>
            <p:nvPr/>
          </p:nvSpPr>
          <p:spPr bwMode="auto">
            <a:xfrm>
              <a:off x="3478" y="650"/>
              <a:ext cx="159" cy="95"/>
            </a:xfrm>
            <a:custGeom>
              <a:avLst/>
              <a:gdLst>
                <a:gd name="T0" fmla="*/ 10 w 159"/>
                <a:gd name="T1" fmla="*/ 95 h 95"/>
                <a:gd name="T2" fmla="*/ 159 w 159"/>
                <a:gd name="T3" fmla="*/ 9 h 95"/>
                <a:gd name="T4" fmla="*/ 159 w 159"/>
                <a:gd name="T5" fmla="*/ 0 h 95"/>
                <a:gd name="T6" fmla="*/ 0 w 159"/>
                <a:gd name="T7" fmla="*/ 88 h 95"/>
                <a:gd name="T8" fmla="*/ 10 w 159"/>
                <a:gd name="T9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95">
                  <a:moveTo>
                    <a:pt x="10" y="95"/>
                  </a:moveTo>
                  <a:lnTo>
                    <a:pt x="159" y="9"/>
                  </a:lnTo>
                  <a:lnTo>
                    <a:pt x="159" y="0"/>
                  </a:lnTo>
                  <a:lnTo>
                    <a:pt x="0" y="88"/>
                  </a:lnTo>
                  <a:lnTo>
                    <a:pt x="10" y="9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4" name="Freeform 14"/>
            <p:cNvSpPr/>
            <p:nvPr/>
          </p:nvSpPr>
          <p:spPr bwMode="auto">
            <a:xfrm>
              <a:off x="3488" y="683"/>
              <a:ext cx="798" cy="74"/>
            </a:xfrm>
            <a:custGeom>
              <a:avLst/>
              <a:gdLst>
                <a:gd name="T0" fmla="*/ 0 w 798"/>
                <a:gd name="T1" fmla="*/ 62 h 74"/>
                <a:gd name="T2" fmla="*/ 798 w 798"/>
                <a:gd name="T3" fmla="*/ 0 h 74"/>
                <a:gd name="T4" fmla="*/ 798 w 798"/>
                <a:gd name="T5" fmla="*/ 10 h 74"/>
                <a:gd name="T6" fmla="*/ 0 w 798"/>
                <a:gd name="T7" fmla="*/ 74 h 74"/>
                <a:gd name="T8" fmla="*/ 0 w 798"/>
                <a:gd name="T9" fmla="*/ 6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8" h="74">
                  <a:moveTo>
                    <a:pt x="0" y="62"/>
                  </a:moveTo>
                  <a:lnTo>
                    <a:pt x="798" y="0"/>
                  </a:lnTo>
                  <a:lnTo>
                    <a:pt x="798" y="10"/>
                  </a:lnTo>
                  <a:lnTo>
                    <a:pt x="0" y="74"/>
                  </a:lnTo>
                  <a:lnTo>
                    <a:pt x="0" y="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5" name="Freeform 15"/>
            <p:cNvSpPr/>
            <p:nvPr/>
          </p:nvSpPr>
          <p:spPr bwMode="auto">
            <a:xfrm>
              <a:off x="3421" y="778"/>
              <a:ext cx="34" cy="308"/>
            </a:xfrm>
            <a:custGeom>
              <a:avLst/>
              <a:gdLst>
                <a:gd name="T0" fmla="*/ 29 w 34"/>
                <a:gd name="T1" fmla="*/ 0 h 308"/>
                <a:gd name="T2" fmla="*/ 0 w 34"/>
                <a:gd name="T3" fmla="*/ 308 h 308"/>
                <a:gd name="T4" fmla="*/ 12 w 34"/>
                <a:gd name="T5" fmla="*/ 308 h 308"/>
                <a:gd name="T6" fmla="*/ 34 w 34"/>
                <a:gd name="T7" fmla="*/ 0 h 308"/>
                <a:gd name="T8" fmla="*/ 29 w 34"/>
                <a:gd name="T9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308">
                  <a:moveTo>
                    <a:pt x="29" y="0"/>
                  </a:moveTo>
                  <a:lnTo>
                    <a:pt x="0" y="308"/>
                  </a:lnTo>
                  <a:lnTo>
                    <a:pt x="12" y="308"/>
                  </a:lnTo>
                  <a:lnTo>
                    <a:pt x="34" y="0"/>
                  </a:ln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6" name="Freeform 16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  <a:gd name="T10" fmla="*/ 0 w 571"/>
                <a:gd name="T11" fmla="*/ 11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7" name="Freeform 17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8" name="Freeform 18"/>
            <p:cNvSpPr/>
            <p:nvPr/>
          </p:nvSpPr>
          <p:spPr bwMode="auto">
            <a:xfrm>
              <a:off x="4087" y="693"/>
              <a:ext cx="225" cy="307"/>
            </a:xfrm>
            <a:custGeom>
              <a:avLst/>
              <a:gdLst>
                <a:gd name="T0" fmla="*/ 213 w 225"/>
                <a:gd name="T1" fmla="*/ 0 h 307"/>
                <a:gd name="T2" fmla="*/ 0 w 225"/>
                <a:gd name="T3" fmla="*/ 298 h 307"/>
                <a:gd name="T4" fmla="*/ 12 w 225"/>
                <a:gd name="T5" fmla="*/ 307 h 307"/>
                <a:gd name="T6" fmla="*/ 225 w 225"/>
                <a:gd name="T7" fmla="*/ 7 h 307"/>
                <a:gd name="T8" fmla="*/ 213 w 225"/>
                <a:gd name="T9" fmla="*/ 0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5" h="307">
                  <a:moveTo>
                    <a:pt x="213" y="0"/>
                  </a:moveTo>
                  <a:lnTo>
                    <a:pt x="0" y="298"/>
                  </a:lnTo>
                  <a:lnTo>
                    <a:pt x="12" y="307"/>
                  </a:lnTo>
                  <a:lnTo>
                    <a:pt x="225" y="7"/>
                  </a:lnTo>
                  <a:lnTo>
                    <a:pt x="21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9" name="Freeform 19"/>
            <p:cNvSpPr/>
            <p:nvPr/>
          </p:nvSpPr>
          <p:spPr bwMode="auto">
            <a:xfrm>
              <a:off x="2481" y="1318"/>
              <a:ext cx="339" cy="343"/>
            </a:xfrm>
            <a:custGeom>
              <a:avLst/>
              <a:gdLst>
                <a:gd name="T0" fmla="*/ 0 w 339"/>
                <a:gd name="T1" fmla="*/ 336 h 343"/>
                <a:gd name="T2" fmla="*/ 332 w 339"/>
                <a:gd name="T3" fmla="*/ 0 h 343"/>
                <a:gd name="T4" fmla="*/ 339 w 339"/>
                <a:gd name="T5" fmla="*/ 7 h 343"/>
                <a:gd name="T6" fmla="*/ 5 w 339"/>
                <a:gd name="T7" fmla="*/ 343 h 343"/>
                <a:gd name="T8" fmla="*/ 0 w 339"/>
                <a:gd name="T9" fmla="*/ 336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9" h="343">
                  <a:moveTo>
                    <a:pt x="0" y="336"/>
                  </a:moveTo>
                  <a:lnTo>
                    <a:pt x="332" y="0"/>
                  </a:lnTo>
                  <a:lnTo>
                    <a:pt x="339" y="7"/>
                  </a:lnTo>
                  <a:lnTo>
                    <a:pt x="5" y="343"/>
                  </a:lnTo>
                  <a:lnTo>
                    <a:pt x="0" y="3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0" name="Freeform 20"/>
            <p:cNvSpPr/>
            <p:nvPr/>
          </p:nvSpPr>
          <p:spPr bwMode="auto">
            <a:xfrm>
              <a:off x="2616" y="1332"/>
              <a:ext cx="209" cy="753"/>
            </a:xfrm>
            <a:custGeom>
              <a:avLst/>
              <a:gdLst>
                <a:gd name="T0" fmla="*/ 197 w 209"/>
                <a:gd name="T1" fmla="*/ 0 h 753"/>
                <a:gd name="T2" fmla="*/ 0 w 209"/>
                <a:gd name="T3" fmla="*/ 743 h 753"/>
                <a:gd name="T4" fmla="*/ 10 w 209"/>
                <a:gd name="T5" fmla="*/ 753 h 753"/>
                <a:gd name="T6" fmla="*/ 209 w 209"/>
                <a:gd name="T7" fmla="*/ 0 h 753"/>
                <a:gd name="T8" fmla="*/ 197 w 209"/>
                <a:gd name="T9" fmla="*/ 0 h 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753">
                  <a:moveTo>
                    <a:pt x="197" y="0"/>
                  </a:moveTo>
                  <a:lnTo>
                    <a:pt x="0" y="743"/>
                  </a:lnTo>
                  <a:lnTo>
                    <a:pt x="10" y="753"/>
                  </a:lnTo>
                  <a:lnTo>
                    <a:pt x="209" y="0"/>
                  </a:lnTo>
                  <a:lnTo>
                    <a:pt x="19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1" name="Freeform 21"/>
            <p:cNvSpPr/>
            <p:nvPr/>
          </p:nvSpPr>
          <p:spPr bwMode="auto">
            <a:xfrm>
              <a:off x="2477" y="1704"/>
              <a:ext cx="106" cy="92"/>
            </a:xfrm>
            <a:custGeom>
              <a:avLst/>
              <a:gdLst>
                <a:gd name="T0" fmla="*/ 0 w 106"/>
                <a:gd name="T1" fmla="*/ 7 h 92"/>
                <a:gd name="T2" fmla="*/ 94 w 106"/>
                <a:gd name="T3" fmla="*/ 92 h 92"/>
                <a:gd name="T4" fmla="*/ 106 w 106"/>
                <a:gd name="T5" fmla="*/ 75 h 92"/>
                <a:gd name="T6" fmla="*/ 9 w 106"/>
                <a:gd name="T7" fmla="*/ 0 h 92"/>
                <a:gd name="T8" fmla="*/ 0 w 106"/>
                <a:gd name="T9" fmla="*/ 7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92">
                  <a:moveTo>
                    <a:pt x="0" y="7"/>
                  </a:moveTo>
                  <a:lnTo>
                    <a:pt x="94" y="92"/>
                  </a:lnTo>
                  <a:lnTo>
                    <a:pt x="106" y="75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2" name="Freeform 22"/>
            <p:cNvSpPr/>
            <p:nvPr/>
          </p:nvSpPr>
          <p:spPr bwMode="auto">
            <a:xfrm>
              <a:off x="2451" y="1711"/>
              <a:ext cx="146" cy="374"/>
            </a:xfrm>
            <a:custGeom>
              <a:avLst/>
              <a:gdLst>
                <a:gd name="T0" fmla="*/ 0 w 146"/>
                <a:gd name="T1" fmla="*/ 0 h 374"/>
                <a:gd name="T2" fmla="*/ 135 w 146"/>
                <a:gd name="T3" fmla="*/ 374 h 374"/>
                <a:gd name="T4" fmla="*/ 146 w 146"/>
                <a:gd name="T5" fmla="*/ 374 h 374"/>
                <a:gd name="T6" fmla="*/ 11 w 146"/>
                <a:gd name="T7" fmla="*/ 0 h 374"/>
                <a:gd name="T8" fmla="*/ 0 w 146"/>
                <a:gd name="T9" fmla="*/ 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374">
                  <a:moveTo>
                    <a:pt x="0" y="0"/>
                  </a:moveTo>
                  <a:lnTo>
                    <a:pt x="135" y="374"/>
                  </a:lnTo>
                  <a:lnTo>
                    <a:pt x="146" y="374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3" name="Rectangle 23"/>
            <p:cNvSpPr>
              <a:spLocks noChangeArrowheads="1"/>
            </p:cNvSpPr>
            <p:nvPr/>
          </p:nvSpPr>
          <p:spPr bwMode="auto">
            <a:xfrm>
              <a:off x="3410" y="1164"/>
              <a:ext cx="11" cy="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4" name="Freeform 24"/>
            <p:cNvSpPr/>
            <p:nvPr/>
          </p:nvSpPr>
          <p:spPr bwMode="auto">
            <a:xfrm>
              <a:off x="2848" y="1202"/>
              <a:ext cx="538" cy="111"/>
            </a:xfrm>
            <a:custGeom>
              <a:avLst/>
              <a:gdLst>
                <a:gd name="T0" fmla="*/ 0 w 538"/>
                <a:gd name="T1" fmla="*/ 102 h 111"/>
                <a:gd name="T2" fmla="*/ 538 w 538"/>
                <a:gd name="T3" fmla="*/ 0 h 111"/>
                <a:gd name="T4" fmla="*/ 538 w 538"/>
                <a:gd name="T5" fmla="*/ 9 h 111"/>
                <a:gd name="T6" fmla="*/ 0 w 538"/>
                <a:gd name="T7" fmla="*/ 111 h 111"/>
                <a:gd name="T8" fmla="*/ 0 w 538"/>
                <a:gd name="T9" fmla="*/ 102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8" h="111">
                  <a:moveTo>
                    <a:pt x="0" y="102"/>
                  </a:moveTo>
                  <a:lnTo>
                    <a:pt x="538" y="0"/>
                  </a:lnTo>
                  <a:lnTo>
                    <a:pt x="538" y="9"/>
                  </a:lnTo>
                  <a:lnTo>
                    <a:pt x="0" y="111"/>
                  </a:lnTo>
                  <a:lnTo>
                    <a:pt x="0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5" name="Freeform 25"/>
            <p:cNvSpPr/>
            <p:nvPr/>
          </p:nvSpPr>
          <p:spPr bwMode="auto">
            <a:xfrm>
              <a:off x="2834" y="1320"/>
              <a:ext cx="287" cy="455"/>
            </a:xfrm>
            <a:custGeom>
              <a:avLst/>
              <a:gdLst>
                <a:gd name="T0" fmla="*/ 0 w 287"/>
                <a:gd name="T1" fmla="*/ 5 h 455"/>
                <a:gd name="T2" fmla="*/ 275 w 287"/>
                <a:gd name="T3" fmla="*/ 450 h 455"/>
                <a:gd name="T4" fmla="*/ 277 w 287"/>
                <a:gd name="T5" fmla="*/ 455 h 455"/>
                <a:gd name="T6" fmla="*/ 287 w 287"/>
                <a:gd name="T7" fmla="*/ 445 h 455"/>
                <a:gd name="T8" fmla="*/ 7 w 287"/>
                <a:gd name="T9" fmla="*/ 0 h 455"/>
                <a:gd name="T10" fmla="*/ 0 w 287"/>
                <a:gd name="T11" fmla="*/ 5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7" h="455">
                  <a:moveTo>
                    <a:pt x="0" y="5"/>
                  </a:moveTo>
                  <a:lnTo>
                    <a:pt x="275" y="450"/>
                  </a:lnTo>
                  <a:lnTo>
                    <a:pt x="277" y="455"/>
                  </a:lnTo>
                  <a:lnTo>
                    <a:pt x="287" y="445"/>
                  </a:lnTo>
                  <a:lnTo>
                    <a:pt x="7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6" name="Freeform 26"/>
            <p:cNvSpPr/>
            <p:nvPr/>
          </p:nvSpPr>
          <p:spPr bwMode="auto">
            <a:xfrm>
              <a:off x="3140" y="1221"/>
              <a:ext cx="270" cy="544"/>
            </a:xfrm>
            <a:custGeom>
              <a:avLst/>
              <a:gdLst>
                <a:gd name="T0" fmla="*/ 0 w 270"/>
                <a:gd name="T1" fmla="*/ 544 h 544"/>
                <a:gd name="T2" fmla="*/ 263 w 270"/>
                <a:gd name="T3" fmla="*/ 0 h 544"/>
                <a:gd name="T4" fmla="*/ 270 w 270"/>
                <a:gd name="T5" fmla="*/ 0 h 544"/>
                <a:gd name="T6" fmla="*/ 14 w 270"/>
                <a:gd name="T7" fmla="*/ 544 h 544"/>
                <a:gd name="T8" fmla="*/ 0 w 270"/>
                <a:gd name="T9" fmla="*/ 544 h 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0" h="544">
                  <a:moveTo>
                    <a:pt x="0" y="544"/>
                  </a:moveTo>
                  <a:lnTo>
                    <a:pt x="263" y="0"/>
                  </a:lnTo>
                  <a:lnTo>
                    <a:pt x="270" y="0"/>
                  </a:lnTo>
                  <a:lnTo>
                    <a:pt x="14" y="544"/>
                  </a:lnTo>
                  <a:lnTo>
                    <a:pt x="0" y="5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7" name="Freeform 27"/>
            <p:cNvSpPr/>
            <p:nvPr/>
          </p:nvSpPr>
          <p:spPr bwMode="auto">
            <a:xfrm>
              <a:off x="3317" y="1221"/>
              <a:ext cx="93" cy="809"/>
            </a:xfrm>
            <a:custGeom>
              <a:avLst/>
              <a:gdLst>
                <a:gd name="T0" fmla="*/ 83 w 93"/>
                <a:gd name="T1" fmla="*/ 0 h 809"/>
                <a:gd name="T2" fmla="*/ 0 w 93"/>
                <a:gd name="T3" fmla="*/ 809 h 809"/>
                <a:gd name="T4" fmla="*/ 12 w 93"/>
                <a:gd name="T5" fmla="*/ 809 h 809"/>
                <a:gd name="T6" fmla="*/ 93 w 93"/>
                <a:gd name="T7" fmla="*/ 0 h 809"/>
                <a:gd name="T8" fmla="*/ 83 w 93"/>
                <a:gd name="T9" fmla="*/ 0 h 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" h="809">
                  <a:moveTo>
                    <a:pt x="83" y="0"/>
                  </a:moveTo>
                  <a:lnTo>
                    <a:pt x="0" y="809"/>
                  </a:lnTo>
                  <a:lnTo>
                    <a:pt x="12" y="809"/>
                  </a:lnTo>
                  <a:lnTo>
                    <a:pt x="93" y="0"/>
                  </a:lnTo>
                  <a:lnTo>
                    <a:pt x="8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8" name="Freeform 28"/>
            <p:cNvSpPr/>
            <p:nvPr/>
          </p:nvSpPr>
          <p:spPr bwMode="auto">
            <a:xfrm>
              <a:off x="3438" y="1022"/>
              <a:ext cx="611" cy="180"/>
            </a:xfrm>
            <a:custGeom>
              <a:avLst/>
              <a:gdLst>
                <a:gd name="T0" fmla="*/ 0 w 611"/>
                <a:gd name="T1" fmla="*/ 165 h 180"/>
                <a:gd name="T2" fmla="*/ 611 w 611"/>
                <a:gd name="T3" fmla="*/ 0 h 180"/>
                <a:gd name="T4" fmla="*/ 611 w 611"/>
                <a:gd name="T5" fmla="*/ 14 h 180"/>
                <a:gd name="T6" fmla="*/ 0 w 611"/>
                <a:gd name="T7" fmla="*/ 180 h 180"/>
                <a:gd name="T8" fmla="*/ 0 w 611"/>
                <a:gd name="T9" fmla="*/ 165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180">
                  <a:moveTo>
                    <a:pt x="0" y="165"/>
                  </a:moveTo>
                  <a:lnTo>
                    <a:pt x="611" y="0"/>
                  </a:lnTo>
                  <a:lnTo>
                    <a:pt x="611" y="14"/>
                  </a:lnTo>
                  <a:lnTo>
                    <a:pt x="0" y="180"/>
                  </a:lnTo>
                  <a:lnTo>
                    <a:pt x="0" y="1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9" name="Freeform 29"/>
            <p:cNvSpPr/>
            <p:nvPr/>
          </p:nvSpPr>
          <p:spPr bwMode="auto">
            <a:xfrm>
              <a:off x="4340" y="702"/>
              <a:ext cx="377" cy="396"/>
            </a:xfrm>
            <a:custGeom>
              <a:avLst/>
              <a:gdLst>
                <a:gd name="T0" fmla="*/ 0 w 377"/>
                <a:gd name="T1" fmla="*/ 12 h 396"/>
                <a:gd name="T2" fmla="*/ 370 w 377"/>
                <a:gd name="T3" fmla="*/ 396 h 396"/>
                <a:gd name="T4" fmla="*/ 377 w 377"/>
                <a:gd name="T5" fmla="*/ 388 h 396"/>
                <a:gd name="T6" fmla="*/ 0 w 377"/>
                <a:gd name="T7" fmla="*/ 0 h 396"/>
                <a:gd name="T8" fmla="*/ 0 w 377"/>
                <a:gd name="T9" fmla="*/ 12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7" h="396">
                  <a:moveTo>
                    <a:pt x="0" y="12"/>
                  </a:moveTo>
                  <a:lnTo>
                    <a:pt x="370" y="396"/>
                  </a:lnTo>
                  <a:lnTo>
                    <a:pt x="377" y="388"/>
                  </a:lnTo>
                  <a:lnTo>
                    <a:pt x="0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0" name="Freeform 30"/>
            <p:cNvSpPr/>
            <p:nvPr/>
          </p:nvSpPr>
          <p:spPr bwMode="auto">
            <a:xfrm>
              <a:off x="4108" y="1015"/>
              <a:ext cx="597" cy="97"/>
            </a:xfrm>
            <a:custGeom>
              <a:avLst/>
              <a:gdLst>
                <a:gd name="T0" fmla="*/ 0 w 597"/>
                <a:gd name="T1" fmla="*/ 0 h 97"/>
                <a:gd name="T2" fmla="*/ 597 w 597"/>
                <a:gd name="T3" fmla="*/ 90 h 97"/>
                <a:gd name="T4" fmla="*/ 597 w 597"/>
                <a:gd name="T5" fmla="*/ 97 h 97"/>
                <a:gd name="T6" fmla="*/ 0 w 597"/>
                <a:gd name="T7" fmla="*/ 11 h 97"/>
                <a:gd name="T8" fmla="*/ 0 w 597"/>
                <a:gd name="T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97">
                  <a:moveTo>
                    <a:pt x="0" y="0"/>
                  </a:moveTo>
                  <a:lnTo>
                    <a:pt x="597" y="90"/>
                  </a:lnTo>
                  <a:lnTo>
                    <a:pt x="597" y="97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1" name="Freeform 31"/>
            <p:cNvSpPr/>
            <p:nvPr/>
          </p:nvSpPr>
          <p:spPr bwMode="auto">
            <a:xfrm>
              <a:off x="4759" y="1121"/>
              <a:ext cx="280" cy="55"/>
            </a:xfrm>
            <a:custGeom>
              <a:avLst/>
              <a:gdLst>
                <a:gd name="T0" fmla="*/ 5 w 280"/>
                <a:gd name="T1" fmla="*/ 0 h 55"/>
                <a:gd name="T2" fmla="*/ 280 w 280"/>
                <a:gd name="T3" fmla="*/ 40 h 55"/>
                <a:gd name="T4" fmla="*/ 280 w 280"/>
                <a:gd name="T5" fmla="*/ 55 h 55"/>
                <a:gd name="T6" fmla="*/ 0 w 280"/>
                <a:gd name="T7" fmla="*/ 7 h 55"/>
                <a:gd name="T8" fmla="*/ 5 w 280"/>
                <a:gd name="T9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0" h="55">
                  <a:moveTo>
                    <a:pt x="5" y="0"/>
                  </a:moveTo>
                  <a:lnTo>
                    <a:pt x="280" y="40"/>
                  </a:lnTo>
                  <a:lnTo>
                    <a:pt x="280" y="55"/>
                  </a:lnTo>
                  <a:lnTo>
                    <a:pt x="0" y="7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2" name="Freeform 32"/>
            <p:cNvSpPr/>
            <p:nvPr/>
          </p:nvSpPr>
          <p:spPr bwMode="auto">
            <a:xfrm>
              <a:off x="4745" y="1131"/>
              <a:ext cx="298" cy="447"/>
            </a:xfrm>
            <a:custGeom>
              <a:avLst/>
              <a:gdLst>
                <a:gd name="T0" fmla="*/ 0 w 298"/>
                <a:gd name="T1" fmla="*/ 9 h 447"/>
                <a:gd name="T2" fmla="*/ 294 w 298"/>
                <a:gd name="T3" fmla="*/ 447 h 447"/>
                <a:gd name="T4" fmla="*/ 298 w 298"/>
                <a:gd name="T5" fmla="*/ 440 h 447"/>
                <a:gd name="T6" fmla="*/ 7 w 298"/>
                <a:gd name="T7" fmla="*/ 0 h 447"/>
                <a:gd name="T8" fmla="*/ 0 w 298"/>
                <a:gd name="T9" fmla="*/ 9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447">
                  <a:moveTo>
                    <a:pt x="0" y="9"/>
                  </a:moveTo>
                  <a:lnTo>
                    <a:pt x="294" y="447"/>
                  </a:lnTo>
                  <a:lnTo>
                    <a:pt x="298" y="440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3" name="Freeform 33"/>
            <p:cNvSpPr/>
            <p:nvPr/>
          </p:nvSpPr>
          <p:spPr bwMode="auto">
            <a:xfrm>
              <a:off x="4551" y="1135"/>
              <a:ext cx="182" cy="422"/>
            </a:xfrm>
            <a:custGeom>
              <a:avLst/>
              <a:gdLst>
                <a:gd name="T0" fmla="*/ 173 w 182"/>
                <a:gd name="T1" fmla="*/ 0 h 422"/>
                <a:gd name="T2" fmla="*/ 0 w 182"/>
                <a:gd name="T3" fmla="*/ 422 h 422"/>
                <a:gd name="T4" fmla="*/ 12 w 182"/>
                <a:gd name="T5" fmla="*/ 422 h 422"/>
                <a:gd name="T6" fmla="*/ 182 w 182"/>
                <a:gd name="T7" fmla="*/ 0 h 422"/>
                <a:gd name="T8" fmla="*/ 173 w 182"/>
                <a:gd name="T9" fmla="*/ 0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2" h="422">
                  <a:moveTo>
                    <a:pt x="173" y="0"/>
                  </a:moveTo>
                  <a:lnTo>
                    <a:pt x="0" y="422"/>
                  </a:lnTo>
                  <a:lnTo>
                    <a:pt x="12" y="422"/>
                  </a:lnTo>
                  <a:lnTo>
                    <a:pt x="182" y="0"/>
                  </a:lnTo>
                  <a:lnTo>
                    <a:pt x="1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4" name="Freeform 34"/>
            <p:cNvSpPr/>
            <p:nvPr/>
          </p:nvSpPr>
          <p:spPr bwMode="auto">
            <a:xfrm>
              <a:off x="3414" y="1214"/>
              <a:ext cx="401" cy="388"/>
            </a:xfrm>
            <a:custGeom>
              <a:avLst/>
              <a:gdLst>
                <a:gd name="T0" fmla="*/ 0 w 401"/>
                <a:gd name="T1" fmla="*/ 0 h 388"/>
                <a:gd name="T2" fmla="*/ 393 w 401"/>
                <a:gd name="T3" fmla="*/ 388 h 388"/>
                <a:gd name="T4" fmla="*/ 401 w 401"/>
                <a:gd name="T5" fmla="*/ 378 h 388"/>
                <a:gd name="T6" fmla="*/ 12 w 401"/>
                <a:gd name="T7" fmla="*/ 0 h 388"/>
                <a:gd name="T8" fmla="*/ 0 w 40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1" h="388">
                  <a:moveTo>
                    <a:pt x="0" y="0"/>
                  </a:moveTo>
                  <a:lnTo>
                    <a:pt x="393" y="388"/>
                  </a:lnTo>
                  <a:lnTo>
                    <a:pt x="401" y="37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5" name="Freeform 35"/>
            <p:cNvSpPr/>
            <p:nvPr/>
          </p:nvSpPr>
          <p:spPr bwMode="auto">
            <a:xfrm>
              <a:off x="3833" y="1034"/>
              <a:ext cx="233" cy="558"/>
            </a:xfrm>
            <a:custGeom>
              <a:avLst/>
              <a:gdLst>
                <a:gd name="T0" fmla="*/ 225 w 233"/>
                <a:gd name="T1" fmla="*/ 0 h 558"/>
                <a:gd name="T2" fmla="*/ 0 w 233"/>
                <a:gd name="T3" fmla="*/ 558 h 558"/>
                <a:gd name="T4" fmla="*/ 10 w 233"/>
                <a:gd name="T5" fmla="*/ 558 h 558"/>
                <a:gd name="T6" fmla="*/ 233 w 233"/>
                <a:gd name="T7" fmla="*/ 0 h 558"/>
                <a:gd name="T8" fmla="*/ 225 w 233"/>
                <a:gd name="T9" fmla="*/ 0 h 5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3" h="558">
                  <a:moveTo>
                    <a:pt x="225" y="0"/>
                  </a:moveTo>
                  <a:lnTo>
                    <a:pt x="0" y="558"/>
                  </a:lnTo>
                  <a:lnTo>
                    <a:pt x="10" y="558"/>
                  </a:lnTo>
                  <a:lnTo>
                    <a:pt x="233" y="0"/>
                  </a:lnTo>
                  <a:lnTo>
                    <a:pt x="2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6" name="Freeform 36"/>
            <p:cNvSpPr/>
            <p:nvPr/>
          </p:nvSpPr>
          <p:spPr bwMode="auto">
            <a:xfrm>
              <a:off x="4087" y="1034"/>
              <a:ext cx="452" cy="530"/>
            </a:xfrm>
            <a:custGeom>
              <a:avLst/>
              <a:gdLst>
                <a:gd name="T0" fmla="*/ 0 w 452"/>
                <a:gd name="T1" fmla="*/ 0 h 530"/>
                <a:gd name="T2" fmla="*/ 440 w 452"/>
                <a:gd name="T3" fmla="*/ 530 h 530"/>
                <a:gd name="T4" fmla="*/ 452 w 452"/>
                <a:gd name="T5" fmla="*/ 528 h 530"/>
                <a:gd name="T6" fmla="*/ 12 w 452"/>
                <a:gd name="T7" fmla="*/ 0 h 530"/>
                <a:gd name="T8" fmla="*/ 0 w 452"/>
                <a:gd name="T9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2" h="530">
                  <a:moveTo>
                    <a:pt x="0" y="0"/>
                  </a:moveTo>
                  <a:lnTo>
                    <a:pt x="440" y="530"/>
                  </a:lnTo>
                  <a:lnTo>
                    <a:pt x="452" y="5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7" name="Freeform 37"/>
            <p:cNvSpPr/>
            <p:nvPr/>
          </p:nvSpPr>
          <p:spPr bwMode="auto">
            <a:xfrm>
              <a:off x="3836" y="1588"/>
              <a:ext cx="689" cy="23"/>
            </a:xfrm>
            <a:custGeom>
              <a:avLst/>
              <a:gdLst>
                <a:gd name="T0" fmla="*/ 0 w 689"/>
                <a:gd name="T1" fmla="*/ 16 h 23"/>
                <a:gd name="T2" fmla="*/ 689 w 689"/>
                <a:gd name="T3" fmla="*/ 0 h 23"/>
                <a:gd name="T4" fmla="*/ 689 w 689"/>
                <a:gd name="T5" fmla="*/ 7 h 23"/>
                <a:gd name="T6" fmla="*/ 12 w 689"/>
                <a:gd name="T7" fmla="*/ 23 h 23"/>
                <a:gd name="T8" fmla="*/ 0 w 689"/>
                <a:gd name="T9" fmla="*/ 16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23">
                  <a:moveTo>
                    <a:pt x="0" y="16"/>
                  </a:moveTo>
                  <a:lnTo>
                    <a:pt x="689" y="0"/>
                  </a:lnTo>
                  <a:lnTo>
                    <a:pt x="689" y="7"/>
                  </a:lnTo>
                  <a:lnTo>
                    <a:pt x="12" y="23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8" name="Freeform 38"/>
            <p:cNvSpPr/>
            <p:nvPr/>
          </p:nvSpPr>
          <p:spPr bwMode="auto">
            <a:xfrm>
              <a:off x="5093" y="1621"/>
              <a:ext cx="273" cy="428"/>
            </a:xfrm>
            <a:custGeom>
              <a:avLst/>
              <a:gdLst>
                <a:gd name="T0" fmla="*/ 0 w 273"/>
                <a:gd name="T1" fmla="*/ 0 h 428"/>
                <a:gd name="T2" fmla="*/ 263 w 273"/>
                <a:gd name="T3" fmla="*/ 428 h 428"/>
                <a:gd name="T4" fmla="*/ 273 w 273"/>
                <a:gd name="T5" fmla="*/ 428 h 428"/>
                <a:gd name="T6" fmla="*/ 12 w 273"/>
                <a:gd name="T7" fmla="*/ 0 h 428"/>
                <a:gd name="T8" fmla="*/ 0 w 27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3" h="428">
                  <a:moveTo>
                    <a:pt x="0" y="0"/>
                  </a:moveTo>
                  <a:lnTo>
                    <a:pt x="263" y="428"/>
                  </a:lnTo>
                  <a:lnTo>
                    <a:pt x="273" y="4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9" name="Freeform 39"/>
            <p:cNvSpPr/>
            <p:nvPr/>
          </p:nvSpPr>
          <p:spPr bwMode="auto">
            <a:xfrm>
              <a:off x="5070" y="1621"/>
              <a:ext cx="293" cy="428"/>
            </a:xfrm>
            <a:custGeom>
              <a:avLst/>
              <a:gdLst>
                <a:gd name="T0" fmla="*/ 0 w 293"/>
                <a:gd name="T1" fmla="*/ 0 h 428"/>
                <a:gd name="T2" fmla="*/ 286 w 293"/>
                <a:gd name="T3" fmla="*/ 428 h 428"/>
                <a:gd name="T4" fmla="*/ 293 w 293"/>
                <a:gd name="T5" fmla="*/ 421 h 428"/>
                <a:gd name="T6" fmla="*/ 16 w 293"/>
                <a:gd name="T7" fmla="*/ 0 h 428"/>
                <a:gd name="T8" fmla="*/ 0 w 29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3" h="428">
                  <a:moveTo>
                    <a:pt x="0" y="0"/>
                  </a:moveTo>
                  <a:lnTo>
                    <a:pt x="286" y="428"/>
                  </a:lnTo>
                  <a:lnTo>
                    <a:pt x="293" y="421"/>
                  </a:lnTo>
                  <a:lnTo>
                    <a:pt x="1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0" name="Freeform 40"/>
            <p:cNvSpPr/>
            <p:nvPr/>
          </p:nvSpPr>
          <p:spPr bwMode="auto">
            <a:xfrm>
              <a:off x="4568" y="1581"/>
              <a:ext cx="551" cy="156"/>
            </a:xfrm>
            <a:custGeom>
              <a:avLst/>
              <a:gdLst>
                <a:gd name="T0" fmla="*/ 0 w 551"/>
                <a:gd name="T1" fmla="*/ 0 h 156"/>
                <a:gd name="T2" fmla="*/ 551 w 551"/>
                <a:gd name="T3" fmla="*/ 146 h 156"/>
                <a:gd name="T4" fmla="*/ 539 w 551"/>
                <a:gd name="T5" fmla="*/ 156 h 156"/>
                <a:gd name="T6" fmla="*/ 0 w 551"/>
                <a:gd name="T7" fmla="*/ 11 h 156"/>
                <a:gd name="T8" fmla="*/ 0 w 551"/>
                <a:gd name="T9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1" h="156">
                  <a:moveTo>
                    <a:pt x="0" y="0"/>
                  </a:moveTo>
                  <a:lnTo>
                    <a:pt x="551" y="146"/>
                  </a:lnTo>
                  <a:lnTo>
                    <a:pt x="539" y="156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1" name="Freeform 41"/>
            <p:cNvSpPr/>
            <p:nvPr/>
          </p:nvSpPr>
          <p:spPr bwMode="auto">
            <a:xfrm>
              <a:off x="4546" y="1597"/>
              <a:ext cx="228" cy="677"/>
            </a:xfrm>
            <a:custGeom>
              <a:avLst/>
              <a:gdLst>
                <a:gd name="T0" fmla="*/ 0 w 228"/>
                <a:gd name="T1" fmla="*/ 0 h 677"/>
                <a:gd name="T2" fmla="*/ 223 w 228"/>
                <a:gd name="T3" fmla="*/ 677 h 677"/>
                <a:gd name="T4" fmla="*/ 228 w 228"/>
                <a:gd name="T5" fmla="*/ 677 h 677"/>
                <a:gd name="T6" fmla="*/ 10 w 228"/>
                <a:gd name="T7" fmla="*/ 0 h 677"/>
                <a:gd name="T8" fmla="*/ 0 w 228"/>
                <a:gd name="T9" fmla="*/ 0 h 6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8" h="677">
                  <a:moveTo>
                    <a:pt x="0" y="0"/>
                  </a:moveTo>
                  <a:lnTo>
                    <a:pt x="223" y="677"/>
                  </a:lnTo>
                  <a:lnTo>
                    <a:pt x="228" y="677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2" name="Freeform 42"/>
            <p:cNvSpPr/>
            <p:nvPr/>
          </p:nvSpPr>
          <p:spPr bwMode="auto">
            <a:xfrm>
              <a:off x="4229" y="1604"/>
              <a:ext cx="310" cy="481"/>
            </a:xfrm>
            <a:custGeom>
              <a:avLst/>
              <a:gdLst>
                <a:gd name="T0" fmla="*/ 0 w 310"/>
                <a:gd name="T1" fmla="*/ 481 h 481"/>
                <a:gd name="T2" fmla="*/ 301 w 310"/>
                <a:gd name="T3" fmla="*/ 0 h 481"/>
                <a:gd name="T4" fmla="*/ 310 w 310"/>
                <a:gd name="T5" fmla="*/ 0 h 481"/>
                <a:gd name="T6" fmla="*/ 7 w 310"/>
                <a:gd name="T7" fmla="*/ 481 h 481"/>
                <a:gd name="T8" fmla="*/ 0 w 310"/>
                <a:gd name="T9" fmla="*/ 481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0" h="481">
                  <a:moveTo>
                    <a:pt x="0" y="481"/>
                  </a:moveTo>
                  <a:lnTo>
                    <a:pt x="301" y="0"/>
                  </a:lnTo>
                  <a:lnTo>
                    <a:pt x="310" y="0"/>
                  </a:lnTo>
                  <a:lnTo>
                    <a:pt x="7" y="481"/>
                  </a:lnTo>
                  <a:lnTo>
                    <a:pt x="0" y="4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3" name="Freeform 43"/>
            <p:cNvSpPr/>
            <p:nvPr/>
          </p:nvSpPr>
          <p:spPr bwMode="auto">
            <a:xfrm>
              <a:off x="4217" y="1803"/>
              <a:ext cx="90" cy="282"/>
            </a:xfrm>
            <a:custGeom>
              <a:avLst/>
              <a:gdLst>
                <a:gd name="T0" fmla="*/ 81 w 90"/>
                <a:gd name="T1" fmla="*/ 0 h 282"/>
                <a:gd name="T2" fmla="*/ 0 w 90"/>
                <a:gd name="T3" fmla="*/ 282 h 282"/>
                <a:gd name="T4" fmla="*/ 7 w 90"/>
                <a:gd name="T5" fmla="*/ 282 h 282"/>
                <a:gd name="T6" fmla="*/ 90 w 90"/>
                <a:gd name="T7" fmla="*/ 0 h 282"/>
                <a:gd name="T8" fmla="*/ 81 w 90"/>
                <a:gd name="T9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282">
                  <a:moveTo>
                    <a:pt x="81" y="0"/>
                  </a:moveTo>
                  <a:lnTo>
                    <a:pt x="0" y="282"/>
                  </a:lnTo>
                  <a:lnTo>
                    <a:pt x="7" y="282"/>
                  </a:lnTo>
                  <a:lnTo>
                    <a:pt x="90" y="0"/>
                  </a:lnTo>
                  <a:lnTo>
                    <a:pt x="8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4" name="Freeform 44"/>
            <p:cNvSpPr/>
            <p:nvPr/>
          </p:nvSpPr>
          <p:spPr bwMode="auto">
            <a:xfrm>
              <a:off x="3833" y="1621"/>
              <a:ext cx="375" cy="464"/>
            </a:xfrm>
            <a:custGeom>
              <a:avLst/>
              <a:gdLst>
                <a:gd name="T0" fmla="*/ 0 w 375"/>
                <a:gd name="T1" fmla="*/ 0 h 464"/>
                <a:gd name="T2" fmla="*/ 368 w 375"/>
                <a:gd name="T3" fmla="*/ 464 h 464"/>
                <a:gd name="T4" fmla="*/ 375 w 375"/>
                <a:gd name="T5" fmla="*/ 464 h 464"/>
                <a:gd name="T6" fmla="*/ 8 w 375"/>
                <a:gd name="T7" fmla="*/ 0 h 464"/>
                <a:gd name="T8" fmla="*/ 0 w 375"/>
                <a:gd name="T9" fmla="*/ 0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5" h="464">
                  <a:moveTo>
                    <a:pt x="0" y="0"/>
                  </a:moveTo>
                  <a:lnTo>
                    <a:pt x="368" y="464"/>
                  </a:lnTo>
                  <a:lnTo>
                    <a:pt x="375" y="464"/>
                  </a:lnTo>
                  <a:lnTo>
                    <a:pt x="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5" name="Freeform 45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  <a:gd name="T10" fmla="*/ 0 w 649"/>
                <a:gd name="T11" fmla="*/ 17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6" name="Freeform 46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7" name="Freeform 47"/>
            <p:cNvSpPr/>
            <p:nvPr/>
          </p:nvSpPr>
          <p:spPr bwMode="auto">
            <a:xfrm>
              <a:off x="3623" y="1623"/>
              <a:ext cx="203" cy="658"/>
            </a:xfrm>
            <a:custGeom>
              <a:avLst/>
              <a:gdLst>
                <a:gd name="T0" fmla="*/ 194 w 203"/>
                <a:gd name="T1" fmla="*/ 0 h 658"/>
                <a:gd name="T2" fmla="*/ 0 w 203"/>
                <a:gd name="T3" fmla="*/ 658 h 658"/>
                <a:gd name="T4" fmla="*/ 9 w 203"/>
                <a:gd name="T5" fmla="*/ 658 h 658"/>
                <a:gd name="T6" fmla="*/ 203 w 203"/>
                <a:gd name="T7" fmla="*/ 5 h 658"/>
                <a:gd name="T8" fmla="*/ 194 w 203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58">
                  <a:moveTo>
                    <a:pt x="194" y="0"/>
                  </a:moveTo>
                  <a:lnTo>
                    <a:pt x="0" y="658"/>
                  </a:lnTo>
                  <a:lnTo>
                    <a:pt x="9" y="658"/>
                  </a:lnTo>
                  <a:lnTo>
                    <a:pt x="203" y="5"/>
                  </a:lnTo>
                  <a:lnTo>
                    <a:pt x="19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8" name="Freeform 48"/>
            <p:cNvSpPr/>
            <p:nvPr/>
          </p:nvSpPr>
          <p:spPr bwMode="auto">
            <a:xfrm>
              <a:off x="3353" y="1768"/>
              <a:ext cx="935" cy="310"/>
            </a:xfrm>
            <a:custGeom>
              <a:avLst/>
              <a:gdLst>
                <a:gd name="T0" fmla="*/ 0 w 935"/>
                <a:gd name="T1" fmla="*/ 300 h 310"/>
                <a:gd name="T2" fmla="*/ 928 w 935"/>
                <a:gd name="T3" fmla="*/ 0 h 310"/>
                <a:gd name="T4" fmla="*/ 935 w 935"/>
                <a:gd name="T5" fmla="*/ 9 h 310"/>
                <a:gd name="T6" fmla="*/ 7 w 935"/>
                <a:gd name="T7" fmla="*/ 310 h 310"/>
                <a:gd name="T8" fmla="*/ 0 w 935"/>
                <a:gd name="T9" fmla="*/ 300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5" h="310">
                  <a:moveTo>
                    <a:pt x="0" y="300"/>
                  </a:moveTo>
                  <a:lnTo>
                    <a:pt x="928" y="0"/>
                  </a:lnTo>
                  <a:lnTo>
                    <a:pt x="935" y="9"/>
                  </a:lnTo>
                  <a:lnTo>
                    <a:pt x="7" y="310"/>
                  </a:lnTo>
                  <a:lnTo>
                    <a:pt x="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9" name="Freeform 49"/>
            <p:cNvSpPr/>
            <p:nvPr/>
          </p:nvSpPr>
          <p:spPr bwMode="auto">
            <a:xfrm>
              <a:off x="2631" y="1820"/>
              <a:ext cx="641" cy="251"/>
            </a:xfrm>
            <a:custGeom>
              <a:avLst/>
              <a:gdLst>
                <a:gd name="T0" fmla="*/ 0 w 641"/>
                <a:gd name="T1" fmla="*/ 9 h 251"/>
                <a:gd name="T2" fmla="*/ 641 w 641"/>
                <a:gd name="T3" fmla="*/ 251 h 251"/>
                <a:gd name="T4" fmla="*/ 641 w 641"/>
                <a:gd name="T5" fmla="*/ 244 h 251"/>
                <a:gd name="T6" fmla="*/ 11 w 641"/>
                <a:gd name="T7" fmla="*/ 0 h 251"/>
                <a:gd name="T8" fmla="*/ 0 w 641"/>
                <a:gd name="T9" fmla="*/ 9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1" h="251">
                  <a:moveTo>
                    <a:pt x="0" y="9"/>
                  </a:moveTo>
                  <a:lnTo>
                    <a:pt x="641" y="251"/>
                  </a:lnTo>
                  <a:lnTo>
                    <a:pt x="641" y="244"/>
                  </a:lnTo>
                  <a:lnTo>
                    <a:pt x="11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0" name="Freeform 50"/>
            <p:cNvSpPr/>
            <p:nvPr/>
          </p:nvSpPr>
          <p:spPr bwMode="auto">
            <a:xfrm>
              <a:off x="2631" y="1798"/>
              <a:ext cx="497" cy="301"/>
            </a:xfrm>
            <a:custGeom>
              <a:avLst/>
              <a:gdLst>
                <a:gd name="T0" fmla="*/ 0 w 497"/>
                <a:gd name="T1" fmla="*/ 296 h 301"/>
                <a:gd name="T2" fmla="*/ 490 w 497"/>
                <a:gd name="T3" fmla="*/ 0 h 301"/>
                <a:gd name="T4" fmla="*/ 497 w 497"/>
                <a:gd name="T5" fmla="*/ 10 h 301"/>
                <a:gd name="T6" fmla="*/ 7 w 497"/>
                <a:gd name="T7" fmla="*/ 301 h 301"/>
                <a:gd name="T8" fmla="*/ 0 w 497"/>
                <a:gd name="T9" fmla="*/ 296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7" h="301">
                  <a:moveTo>
                    <a:pt x="0" y="296"/>
                  </a:moveTo>
                  <a:lnTo>
                    <a:pt x="490" y="0"/>
                  </a:lnTo>
                  <a:lnTo>
                    <a:pt x="497" y="10"/>
                  </a:lnTo>
                  <a:lnTo>
                    <a:pt x="7" y="301"/>
                  </a:lnTo>
                  <a:lnTo>
                    <a:pt x="0" y="2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1" name="Freeform 51"/>
            <p:cNvSpPr/>
            <p:nvPr/>
          </p:nvSpPr>
          <p:spPr bwMode="auto">
            <a:xfrm>
              <a:off x="2467" y="2125"/>
              <a:ext cx="135" cy="351"/>
            </a:xfrm>
            <a:custGeom>
              <a:avLst/>
              <a:gdLst>
                <a:gd name="T0" fmla="*/ 126 w 135"/>
                <a:gd name="T1" fmla="*/ 0 h 351"/>
                <a:gd name="T2" fmla="*/ 0 w 135"/>
                <a:gd name="T3" fmla="*/ 351 h 351"/>
                <a:gd name="T4" fmla="*/ 12 w 135"/>
                <a:gd name="T5" fmla="*/ 351 h 351"/>
                <a:gd name="T6" fmla="*/ 135 w 135"/>
                <a:gd name="T7" fmla="*/ 7 h 351"/>
                <a:gd name="T8" fmla="*/ 126 w 135"/>
                <a:gd name="T9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351">
                  <a:moveTo>
                    <a:pt x="126" y="0"/>
                  </a:moveTo>
                  <a:lnTo>
                    <a:pt x="0" y="351"/>
                  </a:lnTo>
                  <a:lnTo>
                    <a:pt x="12" y="351"/>
                  </a:lnTo>
                  <a:lnTo>
                    <a:pt x="135" y="7"/>
                  </a:lnTo>
                  <a:lnTo>
                    <a:pt x="12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2" name="Freeform 52"/>
            <p:cNvSpPr/>
            <p:nvPr/>
          </p:nvSpPr>
          <p:spPr bwMode="auto">
            <a:xfrm>
              <a:off x="2607" y="2130"/>
              <a:ext cx="234" cy="743"/>
            </a:xfrm>
            <a:custGeom>
              <a:avLst/>
              <a:gdLst>
                <a:gd name="T0" fmla="*/ 0 w 234"/>
                <a:gd name="T1" fmla="*/ 0 h 743"/>
                <a:gd name="T2" fmla="*/ 223 w 234"/>
                <a:gd name="T3" fmla="*/ 743 h 743"/>
                <a:gd name="T4" fmla="*/ 234 w 234"/>
                <a:gd name="T5" fmla="*/ 743 h 743"/>
                <a:gd name="T6" fmla="*/ 9 w 234"/>
                <a:gd name="T7" fmla="*/ 0 h 743"/>
                <a:gd name="T8" fmla="*/ 0 w 234"/>
                <a:gd name="T9" fmla="*/ 0 h 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743">
                  <a:moveTo>
                    <a:pt x="0" y="0"/>
                  </a:moveTo>
                  <a:lnTo>
                    <a:pt x="223" y="743"/>
                  </a:lnTo>
                  <a:lnTo>
                    <a:pt x="234" y="743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3" name="Freeform 53"/>
            <p:cNvSpPr/>
            <p:nvPr/>
          </p:nvSpPr>
          <p:spPr bwMode="auto">
            <a:xfrm>
              <a:off x="2472" y="2525"/>
              <a:ext cx="350" cy="360"/>
            </a:xfrm>
            <a:custGeom>
              <a:avLst/>
              <a:gdLst>
                <a:gd name="T0" fmla="*/ 0 w 350"/>
                <a:gd name="T1" fmla="*/ 12 h 360"/>
                <a:gd name="T2" fmla="*/ 343 w 350"/>
                <a:gd name="T3" fmla="*/ 360 h 360"/>
                <a:gd name="T4" fmla="*/ 350 w 350"/>
                <a:gd name="T5" fmla="*/ 348 h 360"/>
                <a:gd name="T6" fmla="*/ 7 w 350"/>
                <a:gd name="T7" fmla="*/ 0 h 360"/>
                <a:gd name="T8" fmla="*/ 0 w 350"/>
                <a:gd name="T9" fmla="*/ 12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0" h="360">
                  <a:moveTo>
                    <a:pt x="0" y="12"/>
                  </a:moveTo>
                  <a:lnTo>
                    <a:pt x="343" y="360"/>
                  </a:lnTo>
                  <a:lnTo>
                    <a:pt x="350" y="348"/>
                  </a:lnTo>
                  <a:lnTo>
                    <a:pt x="7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4" name="Freeform 54"/>
            <p:cNvSpPr/>
            <p:nvPr/>
          </p:nvSpPr>
          <p:spPr bwMode="auto">
            <a:xfrm>
              <a:off x="2922" y="2466"/>
              <a:ext cx="128" cy="355"/>
            </a:xfrm>
            <a:custGeom>
              <a:avLst/>
              <a:gdLst>
                <a:gd name="T0" fmla="*/ 121 w 128"/>
                <a:gd name="T1" fmla="*/ 0 h 355"/>
                <a:gd name="T2" fmla="*/ 0 w 128"/>
                <a:gd name="T3" fmla="*/ 339 h 355"/>
                <a:gd name="T4" fmla="*/ 9 w 128"/>
                <a:gd name="T5" fmla="*/ 355 h 355"/>
                <a:gd name="T6" fmla="*/ 128 w 128"/>
                <a:gd name="T7" fmla="*/ 10 h 355"/>
                <a:gd name="T8" fmla="*/ 121 w 128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8" h="355">
                  <a:moveTo>
                    <a:pt x="121" y="0"/>
                  </a:moveTo>
                  <a:lnTo>
                    <a:pt x="0" y="339"/>
                  </a:lnTo>
                  <a:lnTo>
                    <a:pt x="9" y="355"/>
                  </a:lnTo>
                  <a:lnTo>
                    <a:pt x="128" y="10"/>
                  </a:lnTo>
                  <a:lnTo>
                    <a:pt x="1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5" name="Freeform 55"/>
            <p:cNvSpPr/>
            <p:nvPr/>
          </p:nvSpPr>
          <p:spPr bwMode="auto">
            <a:xfrm>
              <a:off x="2616" y="2118"/>
              <a:ext cx="417" cy="322"/>
            </a:xfrm>
            <a:custGeom>
              <a:avLst/>
              <a:gdLst>
                <a:gd name="T0" fmla="*/ 0 w 417"/>
                <a:gd name="T1" fmla="*/ 10 h 322"/>
                <a:gd name="T2" fmla="*/ 408 w 417"/>
                <a:gd name="T3" fmla="*/ 322 h 322"/>
                <a:gd name="T4" fmla="*/ 417 w 417"/>
                <a:gd name="T5" fmla="*/ 310 h 322"/>
                <a:gd name="T6" fmla="*/ 15 w 417"/>
                <a:gd name="T7" fmla="*/ 0 h 322"/>
                <a:gd name="T8" fmla="*/ 0 w 417"/>
                <a:gd name="T9" fmla="*/ 10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7" h="322">
                  <a:moveTo>
                    <a:pt x="0" y="10"/>
                  </a:moveTo>
                  <a:lnTo>
                    <a:pt x="408" y="322"/>
                  </a:lnTo>
                  <a:lnTo>
                    <a:pt x="417" y="310"/>
                  </a:lnTo>
                  <a:lnTo>
                    <a:pt x="15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6" name="Freeform 56"/>
            <p:cNvSpPr/>
            <p:nvPr/>
          </p:nvSpPr>
          <p:spPr bwMode="auto">
            <a:xfrm>
              <a:off x="3054" y="1803"/>
              <a:ext cx="81" cy="618"/>
            </a:xfrm>
            <a:custGeom>
              <a:avLst/>
              <a:gdLst>
                <a:gd name="T0" fmla="*/ 69 w 81"/>
                <a:gd name="T1" fmla="*/ 0 h 618"/>
                <a:gd name="T2" fmla="*/ 0 w 81"/>
                <a:gd name="T3" fmla="*/ 618 h 618"/>
                <a:gd name="T4" fmla="*/ 10 w 81"/>
                <a:gd name="T5" fmla="*/ 618 h 618"/>
                <a:gd name="T6" fmla="*/ 81 w 81"/>
                <a:gd name="T7" fmla="*/ 0 h 618"/>
                <a:gd name="T8" fmla="*/ 69 w 81"/>
                <a:gd name="T9" fmla="*/ 0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618">
                  <a:moveTo>
                    <a:pt x="69" y="0"/>
                  </a:moveTo>
                  <a:lnTo>
                    <a:pt x="0" y="618"/>
                  </a:lnTo>
                  <a:lnTo>
                    <a:pt x="10" y="618"/>
                  </a:lnTo>
                  <a:lnTo>
                    <a:pt x="81" y="0"/>
                  </a:lnTo>
                  <a:lnTo>
                    <a:pt x="6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7" name="Freeform 57"/>
            <p:cNvSpPr/>
            <p:nvPr/>
          </p:nvSpPr>
          <p:spPr bwMode="auto">
            <a:xfrm>
              <a:off x="3135" y="1810"/>
              <a:ext cx="476" cy="474"/>
            </a:xfrm>
            <a:custGeom>
              <a:avLst/>
              <a:gdLst>
                <a:gd name="T0" fmla="*/ 0 w 476"/>
                <a:gd name="T1" fmla="*/ 0 h 474"/>
                <a:gd name="T2" fmla="*/ 469 w 476"/>
                <a:gd name="T3" fmla="*/ 474 h 474"/>
                <a:gd name="T4" fmla="*/ 476 w 476"/>
                <a:gd name="T5" fmla="*/ 471 h 474"/>
                <a:gd name="T6" fmla="*/ 9 w 476"/>
                <a:gd name="T7" fmla="*/ 0 h 474"/>
                <a:gd name="T8" fmla="*/ 0 w 476"/>
                <a:gd name="T9" fmla="*/ 0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6" h="474">
                  <a:moveTo>
                    <a:pt x="0" y="0"/>
                  </a:moveTo>
                  <a:lnTo>
                    <a:pt x="469" y="474"/>
                  </a:lnTo>
                  <a:lnTo>
                    <a:pt x="476" y="471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8" name="Freeform 58"/>
            <p:cNvSpPr/>
            <p:nvPr/>
          </p:nvSpPr>
          <p:spPr bwMode="auto">
            <a:xfrm>
              <a:off x="2938" y="2109"/>
              <a:ext cx="363" cy="696"/>
            </a:xfrm>
            <a:custGeom>
              <a:avLst/>
              <a:gdLst>
                <a:gd name="T0" fmla="*/ 358 w 363"/>
                <a:gd name="T1" fmla="*/ 0 h 696"/>
                <a:gd name="T2" fmla="*/ 0 w 363"/>
                <a:gd name="T3" fmla="*/ 696 h 696"/>
                <a:gd name="T4" fmla="*/ 12 w 363"/>
                <a:gd name="T5" fmla="*/ 696 h 696"/>
                <a:gd name="T6" fmla="*/ 363 w 363"/>
                <a:gd name="T7" fmla="*/ 9 h 696"/>
                <a:gd name="T8" fmla="*/ 358 w 363"/>
                <a:gd name="T9" fmla="*/ 0 h 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3" h="696">
                  <a:moveTo>
                    <a:pt x="358" y="0"/>
                  </a:moveTo>
                  <a:lnTo>
                    <a:pt x="0" y="696"/>
                  </a:lnTo>
                  <a:lnTo>
                    <a:pt x="12" y="696"/>
                  </a:lnTo>
                  <a:lnTo>
                    <a:pt x="363" y="9"/>
                  </a:lnTo>
                  <a:lnTo>
                    <a:pt x="35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9" name="Freeform 59"/>
            <p:cNvSpPr/>
            <p:nvPr/>
          </p:nvSpPr>
          <p:spPr bwMode="auto">
            <a:xfrm>
              <a:off x="3085" y="2296"/>
              <a:ext cx="516" cy="154"/>
            </a:xfrm>
            <a:custGeom>
              <a:avLst/>
              <a:gdLst>
                <a:gd name="T0" fmla="*/ 0 w 516"/>
                <a:gd name="T1" fmla="*/ 144 h 154"/>
                <a:gd name="T2" fmla="*/ 516 w 516"/>
                <a:gd name="T3" fmla="*/ 0 h 154"/>
                <a:gd name="T4" fmla="*/ 516 w 516"/>
                <a:gd name="T5" fmla="*/ 7 h 154"/>
                <a:gd name="T6" fmla="*/ 0 w 516"/>
                <a:gd name="T7" fmla="*/ 154 h 154"/>
                <a:gd name="T8" fmla="*/ 0 w 516"/>
                <a:gd name="T9" fmla="*/ 14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6" h="154">
                  <a:moveTo>
                    <a:pt x="0" y="144"/>
                  </a:moveTo>
                  <a:lnTo>
                    <a:pt x="516" y="0"/>
                  </a:lnTo>
                  <a:lnTo>
                    <a:pt x="516" y="7"/>
                  </a:lnTo>
                  <a:lnTo>
                    <a:pt x="0" y="154"/>
                  </a:lnTo>
                  <a:lnTo>
                    <a:pt x="0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0" name="Freeform 60"/>
            <p:cNvSpPr/>
            <p:nvPr/>
          </p:nvSpPr>
          <p:spPr bwMode="auto">
            <a:xfrm>
              <a:off x="3637" y="2106"/>
              <a:ext cx="571" cy="192"/>
            </a:xfrm>
            <a:custGeom>
              <a:avLst/>
              <a:gdLst>
                <a:gd name="T0" fmla="*/ 0 w 571"/>
                <a:gd name="T1" fmla="*/ 180 h 192"/>
                <a:gd name="T2" fmla="*/ 571 w 571"/>
                <a:gd name="T3" fmla="*/ 0 h 192"/>
                <a:gd name="T4" fmla="*/ 571 w 571"/>
                <a:gd name="T5" fmla="*/ 12 h 192"/>
                <a:gd name="T6" fmla="*/ 0 w 571"/>
                <a:gd name="T7" fmla="*/ 192 h 192"/>
                <a:gd name="T8" fmla="*/ 0 w 571"/>
                <a:gd name="T9" fmla="*/ 18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192">
                  <a:moveTo>
                    <a:pt x="0" y="180"/>
                  </a:moveTo>
                  <a:lnTo>
                    <a:pt x="571" y="0"/>
                  </a:lnTo>
                  <a:lnTo>
                    <a:pt x="571" y="12"/>
                  </a:lnTo>
                  <a:lnTo>
                    <a:pt x="0" y="192"/>
                  </a:lnTo>
                  <a:lnTo>
                    <a:pt x="0" y="1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1" name="Freeform 61"/>
            <p:cNvSpPr/>
            <p:nvPr/>
          </p:nvSpPr>
          <p:spPr bwMode="auto">
            <a:xfrm>
              <a:off x="4234" y="2106"/>
              <a:ext cx="521" cy="187"/>
            </a:xfrm>
            <a:custGeom>
              <a:avLst/>
              <a:gdLst>
                <a:gd name="T0" fmla="*/ 0 w 521"/>
                <a:gd name="T1" fmla="*/ 10 h 187"/>
                <a:gd name="T2" fmla="*/ 518 w 521"/>
                <a:gd name="T3" fmla="*/ 187 h 187"/>
                <a:gd name="T4" fmla="*/ 521 w 521"/>
                <a:gd name="T5" fmla="*/ 175 h 187"/>
                <a:gd name="T6" fmla="*/ 0 w 521"/>
                <a:gd name="T7" fmla="*/ 0 h 187"/>
                <a:gd name="T8" fmla="*/ 0 w 521"/>
                <a:gd name="T9" fmla="*/ 1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187">
                  <a:moveTo>
                    <a:pt x="0" y="10"/>
                  </a:moveTo>
                  <a:lnTo>
                    <a:pt x="518" y="187"/>
                  </a:lnTo>
                  <a:lnTo>
                    <a:pt x="521" y="175"/>
                  </a:lnTo>
                  <a:lnTo>
                    <a:pt x="0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2" name="Freeform 62"/>
            <p:cNvSpPr/>
            <p:nvPr/>
          </p:nvSpPr>
          <p:spPr bwMode="auto">
            <a:xfrm>
              <a:off x="4795" y="1749"/>
              <a:ext cx="329" cy="525"/>
            </a:xfrm>
            <a:custGeom>
              <a:avLst/>
              <a:gdLst>
                <a:gd name="T0" fmla="*/ 329 w 329"/>
                <a:gd name="T1" fmla="*/ 0 h 525"/>
                <a:gd name="T2" fmla="*/ 0 w 329"/>
                <a:gd name="T3" fmla="*/ 525 h 525"/>
                <a:gd name="T4" fmla="*/ 7 w 329"/>
                <a:gd name="T5" fmla="*/ 525 h 525"/>
                <a:gd name="T6" fmla="*/ 329 w 329"/>
                <a:gd name="T7" fmla="*/ 12 h 525"/>
                <a:gd name="T8" fmla="*/ 329 w 329"/>
                <a:gd name="T9" fmla="*/ 0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9" h="525">
                  <a:moveTo>
                    <a:pt x="329" y="0"/>
                  </a:moveTo>
                  <a:lnTo>
                    <a:pt x="0" y="525"/>
                  </a:lnTo>
                  <a:lnTo>
                    <a:pt x="7" y="525"/>
                  </a:lnTo>
                  <a:lnTo>
                    <a:pt x="329" y="12"/>
                  </a:lnTo>
                  <a:lnTo>
                    <a:pt x="3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3" name="Freeform 63"/>
            <p:cNvSpPr/>
            <p:nvPr/>
          </p:nvSpPr>
          <p:spPr bwMode="auto">
            <a:xfrm>
              <a:off x="5145" y="1756"/>
              <a:ext cx="52" cy="691"/>
            </a:xfrm>
            <a:custGeom>
              <a:avLst/>
              <a:gdLst>
                <a:gd name="T0" fmla="*/ 0 w 52"/>
                <a:gd name="T1" fmla="*/ 0 h 691"/>
                <a:gd name="T2" fmla="*/ 41 w 52"/>
                <a:gd name="T3" fmla="*/ 691 h 691"/>
                <a:gd name="T4" fmla="*/ 52 w 52"/>
                <a:gd name="T5" fmla="*/ 691 h 691"/>
                <a:gd name="T6" fmla="*/ 7 w 52"/>
                <a:gd name="T7" fmla="*/ 0 h 691"/>
                <a:gd name="T8" fmla="*/ 0 w 52"/>
                <a:gd name="T9" fmla="*/ 0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691">
                  <a:moveTo>
                    <a:pt x="0" y="0"/>
                  </a:moveTo>
                  <a:lnTo>
                    <a:pt x="41" y="691"/>
                  </a:lnTo>
                  <a:lnTo>
                    <a:pt x="52" y="691"/>
                  </a:lnTo>
                  <a:lnTo>
                    <a:pt x="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4" name="Freeform 64"/>
            <p:cNvSpPr/>
            <p:nvPr/>
          </p:nvSpPr>
          <p:spPr bwMode="auto">
            <a:xfrm>
              <a:off x="5204" y="2102"/>
              <a:ext cx="183" cy="355"/>
            </a:xfrm>
            <a:custGeom>
              <a:avLst/>
              <a:gdLst>
                <a:gd name="T0" fmla="*/ 171 w 183"/>
                <a:gd name="T1" fmla="*/ 0 h 355"/>
                <a:gd name="T2" fmla="*/ 0 w 183"/>
                <a:gd name="T3" fmla="*/ 345 h 355"/>
                <a:gd name="T4" fmla="*/ 10 w 183"/>
                <a:gd name="T5" fmla="*/ 355 h 355"/>
                <a:gd name="T6" fmla="*/ 183 w 183"/>
                <a:gd name="T7" fmla="*/ 0 h 355"/>
                <a:gd name="T8" fmla="*/ 171 w 183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3" h="355">
                  <a:moveTo>
                    <a:pt x="171" y="0"/>
                  </a:moveTo>
                  <a:lnTo>
                    <a:pt x="0" y="345"/>
                  </a:lnTo>
                  <a:lnTo>
                    <a:pt x="10" y="355"/>
                  </a:lnTo>
                  <a:lnTo>
                    <a:pt x="183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5" name="Freeform 65"/>
            <p:cNvSpPr/>
            <p:nvPr/>
          </p:nvSpPr>
          <p:spPr bwMode="auto">
            <a:xfrm>
              <a:off x="4795" y="2303"/>
              <a:ext cx="362" cy="173"/>
            </a:xfrm>
            <a:custGeom>
              <a:avLst/>
              <a:gdLst>
                <a:gd name="T0" fmla="*/ 0 w 362"/>
                <a:gd name="T1" fmla="*/ 9 h 173"/>
                <a:gd name="T2" fmla="*/ 362 w 362"/>
                <a:gd name="T3" fmla="*/ 173 h 173"/>
                <a:gd name="T4" fmla="*/ 362 w 362"/>
                <a:gd name="T5" fmla="*/ 156 h 173"/>
                <a:gd name="T6" fmla="*/ 0 w 362"/>
                <a:gd name="T7" fmla="*/ 0 h 173"/>
                <a:gd name="T8" fmla="*/ 0 w 362"/>
                <a:gd name="T9" fmla="*/ 9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2" h="173">
                  <a:moveTo>
                    <a:pt x="0" y="9"/>
                  </a:moveTo>
                  <a:lnTo>
                    <a:pt x="362" y="173"/>
                  </a:lnTo>
                  <a:lnTo>
                    <a:pt x="362" y="156"/>
                  </a:lnTo>
                  <a:lnTo>
                    <a:pt x="0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6" name="Freeform 66"/>
            <p:cNvSpPr/>
            <p:nvPr/>
          </p:nvSpPr>
          <p:spPr bwMode="auto">
            <a:xfrm>
              <a:off x="5086" y="2499"/>
              <a:ext cx="102" cy="462"/>
            </a:xfrm>
            <a:custGeom>
              <a:avLst/>
              <a:gdLst>
                <a:gd name="T0" fmla="*/ 95 w 102"/>
                <a:gd name="T1" fmla="*/ 0 h 462"/>
                <a:gd name="T2" fmla="*/ 0 w 102"/>
                <a:gd name="T3" fmla="*/ 462 h 462"/>
                <a:gd name="T4" fmla="*/ 12 w 102"/>
                <a:gd name="T5" fmla="*/ 462 h 462"/>
                <a:gd name="T6" fmla="*/ 102 w 102"/>
                <a:gd name="T7" fmla="*/ 0 h 462"/>
                <a:gd name="T8" fmla="*/ 95 w 102"/>
                <a:gd name="T9" fmla="*/ 0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462">
                  <a:moveTo>
                    <a:pt x="95" y="0"/>
                  </a:moveTo>
                  <a:lnTo>
                    <a:pt x="0" y="462"/>
                  </a:lnTo>
                  <a:lnTo>
                    <a:pt x="12" y="462"/>
                  </a:lnTo>
                  <a:lnTo>
                    <a:pt x="102" y="0"/>
                  </a:lnTo>
                  <a:lnTo>
                    <a:pt x="9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7" name="Freeform 67"/>
            <p:cNvSpPr/>
            <p:nvPr/>
          </p:nvSpPr>
          <p:spPr bwMode="auto">
            <a:xfrm>
              <a:off x="4724" y="2317"/>
              <a:ext cx="59" cy="663"/>
            </a:xfrm>
            <a:custGeom>
              <a:avLst/>
              <a:gdLst>
                <a:gd name="T0" fmla="*/ 50 w 59"/>
                <a:gd name="T1" fmla="*/ 0 h 663"/>
                <a:gd name="T2" fmla="*/ 0 w 59"/>
                <a:gd name="T3" fmla="*/ 663 h 663"/>
                <a:gd name="T4" fmla="*/ 9 w 59"/>
                <a:gd name="T5" fmla="*/ 663 h 663"/>
                <a:gd name="T6" fmla="*/ 59 w 59"/>
                <a:gd name="T7" fmla="*/ 0 h 663"/>
                <a:gd name="T8" fmla="*/ 50 w 59"/>
                <a:gd name="T9" fmla="*/ 0 h 6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663">
                  <a:moveTo>
                    <a:pt x="50" y="0"/>
                  </a:moveTo>
                  <a:lnTo>
                    <a:pt x="0" y="663"/>
                  </a:lnTo>
                  <a:lnTo>
                    <a:pt x="9" y="663"/>
                  </a:lnTo>
                  <a:lnTo>
                    <a:pt x="59" y="0"/>
                  </a:lnTo>
                  <a:lnTo>
                    <a:pt x="5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8" name="Freeform 68"/>
            <p:cNvSpPr/>
            <p:nvPr/>
          </p:nvSpPr>
          <p:spPr bwMode="auto">
            <a:xfrm>
              <a:off x="4740" y="2499"/>
              <a:ext cx="443" cy="481"/>
            </a:xfrm>
            <a:custGeom>
              <a:avLst/>
              <a:gdLst>
                <a:gd name="T0" fmla="*/ 436 w 443"/>
                <a:gd name="T1" fmla="*/ 0 h 481"/>
                <a:gd name="T2" fmla="*/ 0 w 443"/>
                <a:gd name="T3" fmla="*/ 476 h 481"/>
                <a:gd name="T4" fmla="*/ 7 w 443"/>
                <a:gd name="T5" fmla="*/ 481 h 481"/>
                <a:gd name="T6" fmla="*/ 443 w 443"/>
                <a:gd name="T7" fmla="*/ 0 h 481"/>
                <a:gd name="T8" fmla="*/ 436 w 443"/>
                <a:gd name="T9" fmla="*/ 0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3" h="481">
                  <a:moveTo>
                    <a:pt x="436" y="0"/>
                  </a:moveTo>
                  <a:lnTo>
                    <a:pt x="0" y="476"/>
                  </a:lnTo>
                  <a:lnTo>
                    <a:pt x="7" y="481"/>
                  </a:lnTo>
                  <a:lnTo>
                    <a:pt x="443" y="0"/>
                  </a:lnTo>
                  <a:lnTo>
                    <a:pt x="43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9" name="Freeform 69"/>
            <p:cNvSpPr/>
            <p:nvPr/>
          </p:nvSpPr>
          <p:spPr bwMode="auto">
            <a:xfrm>
              <a:off x="4996" y="2573"/>
              <a:ext cx="81" cy="388"/>
            </a:xfrm>
            <a:custGeom>
              <a:avLst/>
              <a:gdLst>
                <a:gd name="T0" fmla="*/ 0 w 81"/>
                <a:gd name="T1" fmla="*/ 0 h 388"/>
                <a:gd name="T2" fmla="*/ 69 w 81"/>
                <a:gd name="T3" fmla="*/ 388 h 388"/>
                <a:gd name="T4" fmla="*/ 81 w 81"/>
                <a:gd name="T5" fmla="*/ 388 h 388"/>
                <a:gd name="T6" fmla="*/ 10 w 81"/>
                <a:gd name="T7" fmla="*/ 0 h 388"/>
                <a:gd name="T8" fmla="*/ 0 w 8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388">
                  <a:moveTo>
                    <a:pt x="0" y="0"/>
                  </a:moveTo>
                  <a:lnTo>
                    <a:pt x="69" y="388"/>
                  </a:lnTo>
                  <a:lnTo>
                    <a:pt x="81" y="388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0" name="Freeform 70"/>
            <p:cNvSpPr/>
            <p:nvPr/>
          </p:nvSpPr>
          <p:spPr bwMode="auto">
            <a:xfrm>
              <a:off x="4186" y="2116"/>
              <a:ext cx="38" cy="594"/>
            </a:xfrm>
            <a:custGeom>
              <a:avLst/>
              <a:gdLst>
                <a:gd name="T0" fmla="*/ 31 w 38"/>
                <a:gd name="T1" fmla="*/ 2 h 594"/>
                <a:gd name="T2" fmla="*/ 0 w 38"/>
                <a:gd name="T3" fmla="*/ 594 h 594"/>
                <a:gd name="T4" fmla="*/ 7 w 38"/>
                <a:gd name="T5" fmla="*/ 594 h 594"/>
                <a:gd name="T6" fmla="*/ 38 w 38"/>
                <a:gd name="T7" fmla="*/ 0 h 594"/>
                <a:gd name="T8" fmla="*/ 31 w 38"/>
                <a:gd name="T9" fmla="*/ 2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594">
                  <a:moveTo>
                    <a:pt x="31" y="2"/>
                  </a:moveTo>
                  <a:lnTo>
                    <a:pt x="0" y="594"/>
                  </a:lnTo>
                  <a:lnTo>
                    <a:pt x="7" y="594"/>
                  </a:lnTo>
                  <a:lnTo>
                    <a:pt x="38" y="0"/>
                  </a:lnTo>
                  <a:lnTo>
                    <a:pt x="31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1" name="Freeform 71"/>
            <p:cNvSpPr/>
            <p:nvPr/>
          </p:nvSpPr>
          <p:spPr bwMode="auto">
            <a:xfrm>
              <a:off x="4201" y="2312"/>
              <a:ext cx="568" cy="415"/>
            </a:xfrm>
            <a:custGeom>
              <a:avLst/>
              <a:gdLst>
                <a:gd name="T0" fmla="*/ 0 w 568"/>
                <a:gd name="T1" fmla="*/ 405 h 415"/>
                <a:gd name="T2" fmla="*/ 563 w 568"/>
                <a:gd name="T3" fmla="*/ 0 h 415"/>
                <a:gd name="T4" fmla="*/ 568 w 568"/>
                <a:gd name="T5" fmla="*/ 7 h 415"/>
                <a:gd name="T6" fmla="*/ 0 w 568"/>
                <a:gd name="T7" fmla="*/ 415 h 415"/>
                <a:gd name="T8" fmla="*/ 0 w 568"/>
                <a:gd name="T9" fmla="*/ 405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8" h="415">
                  <a:moveTo>
                    <a:pt x="0" y="405"/>
                  </a:moveTo>
                  <a:lnTo>
                    <a:pt x="563" y="0"/>
                  </a:lnTo>
                  <a:lnTo>
                    <a:pt x="568" y="7"/>
                  </a:lnTo>
                  <a:lnTo>
                    <a:pt x="0" y="415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2" name="Freeform 72"/>
            <p:cNvSpPr/>
            <p:nvPr/>
          </p:nvSpPr>
          <p:spPr bwMode="auto">
            <a:xfrm>
              <a:off x="4198" y="2729"/>
              <a:ext cx="507" cy="272"/>
            </a:xfrm>
            <a:custGeom>
              <a:avLst/>
              <a:gdLst>
                <a:gd name="T0" fmla="*/ 0 w 507"/>
                <a:gd name="T1" fmla="*/ 9 h 272"/>
                <a:gd name="T2" fmla="*/ 497 w 507"/>
                <a:gd name="T3" fmla="*/ 272 h 272"/>
                <a:gd name="T4" fmla="*/ 507 w 507"/>
                <a:gd name="T5" fmla="*/ 268 h 272"/>
                <a:gd name="T6" fmla="*/ 5 w 507"/>
                <a:gd name="T7" fmla="*/ 0 h 272"/>
                <a:gd name="T8" fmla="*/ 0 w 507"/>
                <a:gd name="T9" fmla="*/ 9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72">
                  <a:moveTo>
                    <a:pt x="0" y="9"/>
                  </a:moveTo>
                  <a:lnTo>
                    <a:pt x="497" y="272"/>
                  </a:lnTo>
                  <a:lnTo>
                    <a:pt x="507" y="268"/>
                  </a:lnTo>
                  <a:lnTo>
                    <a:pt x="5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3" name="Freeform 73"/>
            <p:cNvSpPr/>
            <p:nvPr/>
          </p:nvSpPr>
          <p:spPr bwMode="auto">
            <a:xfrm>
              <a:off x="3627" y="2298"/>
              <a:ext cx="540" cy="431"/>
            </a:xfrm>
            <a:custGeom>
              <a:avLst/>
              <a:gdLst>
                <a:gd name="T0" fmla="*/ 0 w 540"/>
                <a:gd name="T1" fmla="*/ 10 h 431"/>
                <a:gd name="T2" fmla="*/ 540 w 540"/>
                <a:gd name="T3" fmla="*/ 431 h 431"/>
                <a:gd name="T4" fmla="*/ 540 w 540"/>
                <a:gd name="T5" fmla="*/ 417 h 431"/>
                <a:gd name="T6" fmla="*/ 8 w 540"/>
                <a:gd name="T7" fmla="*/ 0 h 431"/>
                <a:gd name="T8" fmla="*/ 0 w 540"/>
                <a:gd name="T9" fmla="*/ 1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431">
                  <a:moveTo>
                    <a:pt x="0" y="10"/>
                  </a:moveTo>
                  <a:lnTo>
                    <a:pt x="540" y="431"/>
                  </a:lnTo>
                  <a:lnTo>
                    <a:pt x="540" y="417"/>
                  </a:lnTo>
                  <a:lnTo>
                    <a:pt x="8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4" name="Freeform 74"/>
            <p:cNvSpPr/>
            <p:nvPr/>
          </p:nvSpPr>
          <p:spPr bwMode="auto">
            <a:xfrm>
              <a:off x="3495" y="2305"/>
              <a:ext cx="130" cy="621"/>
            </a:xfrm>
            <a:custGeom>
              <a:avLst/>
              <a:gdLst>
                <a:gd name="T0" fmla="*/ 125 w 130"/>
                <a:gd name="T1" fmla="*/ 0 h 621"/>
                <a:gd name="T2" fmla="*/ 0 w 130"/>
                <a:gd name="T3" fmla="*/ 621 h 621"/>
                <a:gd name="T4" fmla="*/ 9 w 130"/>
                <a:gd name="T5" fmla="*/ 621 h 621"/>
                <a:gd name="T6" fmla="*/ 130 w 130"/>
                <a:gd name="T7" fmla="*/ 5 h 621"/>
                <a:gd name="T8" fmla="*/ 125 w 130"/>
                <a:gd name="T9" fmla="*/ 0 h 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" h="621">
                  <a:moveTo>
                    <a:pt x="125" y="0"/>
                  </a:moveTo>
                  <a:lnTo>
                    <a:pt x="0" y="621"/>
                  </a:lnTo>
                  <a:lnTo>
                    <a:pt x="9" y="621"/>
                  </a:lnTo>
                  <a:lnTo>
                    <a:pt x="130" y="5"/>
                  </a:lnTo>
                  <a:lnTo>
                    <a:pt x="1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5" name="Freeform 75"/>
            <p:cNvSpPr/>
            <p:nvPr/>
          </p:nvSpPr>
          <p:spPr bwMode="auto">
            <a:xfrm>
              <a:off x="3054" y="2461"/>
              <a:ext cx="420" cy="465"/>
            </a:xfrm>
            <a:custGeom>
              <a:avLst/>
              <a:gdLst>
                <a:gd name="T0" fmla="*/ 0 w 420"/>
                <a:gd name="T1" fmla="*/ 8 h 465"/>
                <a:gd name="T2" fmla="*/ 412 w 420"/>
                <a:gd name="T3" fmla="*/ 465 h 465"/>
                <a:gd name="T4" fmla="*/ 420 w 420"/>
                <a:gd name="T5" fmla="*/ 465 h 465"/>
                <a:gd name="T6" fmla="*/ 12 w 420"/>
                <a:gd name="T7" fmla="*/ 0 h 465"/>
                <a:gd name="T8" fmla="*/ 0 w 420"/>
                <a:gd name="T9" fmla="*/ 8 h 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0" h="465">
                  <a:moveTo>
                    <a:pt x="0" y="8"/>
                  </a:moveTo>
                  <a:lnTo>
                    <a:pt x="412" y="465"/>
                  </a:lnTo>
                  <a:lnTo>
                    <a:pt x="420" y="465"/>
                  </a:lnTo>
                  <a:lnTo>
                    <a:pt x="12" y="0"/>
                  </a:ln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6" name="Freeform 76"/>
            <p:cNvSpPr/>
            <p:nvPr/>
          </p:nvSpPr>
          <p:spPr bwMode="auto">
            <a:xfrm>
              <a:off x="3519" y="2729"/>
              <a:ext cx="655" cy="223"/>
            </a:xfrm>
            <a:custGeom>
              <a:avLst/>
              <a:gdLst>
                <a:gd name="T0" fmla="*/ 0 w 655"/>
                <a:gd name="T1" fmla="*/ 213 h 223"/>
                <a:gd name="T2" fmla="*/ 655 w 655"/>
                <a:gd name="T3" fmla="*/ 0 h 223"/>
                <a:gd name="T4" fmla="*/ 655 w 655"/>
                <a:gd name="T5" fmla="*/ 9 h 223"/>
                <a:gd name="T6" fmla="*/ 0 w 655"/>
                <a:gd name="T7" fmla="*/ 223 h 223"/>
                <a:gd name="T8" fmla="*/ 0 w 655"/>
                <a:gd name="T9" fmla="*/ 213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5" h="223">
                  <a:moveTo>
                    <a:pt x="0" y="213"/>
                  </a:moveTo>
                  <a:lnTo>
                    <a:pt x="655" y="0"/>
                  </a:lnTo>
                  <a:lnTo>
                    <a:pt x="655" y="9"/>
                  </a:lnTo>
                  <a:lnTo>
                    <a:pt x="0" y="223"/>
                  </a:lnTo>
                  <a:lnTo>
                    <a:pt x="0" y="2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7" name="Freeform 77"/>
            <p:cNvSpPr/>
            <p:nvPr/>
          </p:nvSpPr>
          <p:spPr bwMode="auto">
            <a:xfrm>
              <a:off x="4066" y="2738"/>
              <a:ext cx="123" cy="495"/>
            </a:xfrm>
            <a:custGeom>
              <a:avLst/>
              <a:gdLst>
                <a:gd name="T0" fmla="*/ 118 w 123"/>
                <a:gd name="T1" fmla="*/ 0 h 495"/>
                <a:gd name="T2" fmla="*/ 0 w 123"/>
                <a:gd name="T3" fmla="*/ 495 h 495"/>
                <a:gd name="T4" fmla="*/ 7 w 123"/>
                <a:gd name="T5" fmla="*/ 495 h 495"/>
                <a:gd name="T6" fmla="*/ 123 w 123"/>
                <a:gd name="T7" fmla="*/ 0 h 495"/>
                <a:gd name="T8" fmla="*/ 118 w 123"/>
                <a:gd name="T9" fmla="*/ 0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495">
                  <a:moveTo>
                    <a:pt x="118" y="0"/>
                  </a:moveTo>
                  <a:lnTo>
                    <a:pt x="0" y="495"/>
                  </a:lnTo>
                  <a:lnTo>
                    <a:pt x="7" y="495"/>
                  </a:lnTo>
                  <a:lnTo>
                    <a:pt x="123" y="0"/>
                  </a:lnTo>
                  <a:lnTo>
                    <a:pt x="1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8" name="Freeform 78"/>
            <p:cNvSpPr/>
            <p:nvPr/>
          </p:nvSpPr>
          <p:spPr bwMode="auto">
            <a:xfrm>
              <a:off x="2957" y="2843"/>
              <a:ext cx="971" cy="42"/>
            </a:xfrm>
            <a:custGeom>
              <a:avLst/>
              <a:gdLst>
                <a:gd name="T0" fmla="*/ 0 w 971"/>
                <a:gd name="T1" fmla="*/ 0 h 42"/>
                <a:gd name="T2" fmla="*/ 971 w 971"/>
                <a:gd name="T3" fmla="*/ 30 h 42"/>
                <a:gd name="T4" fmla="*/ 971 w 971"/>
                <a:gd name="T5" fmla="*/ 42 h 42"/>
                <a:gd name="T6" fmla="*/ 0 w 971"/>
                <a:gd name="T7" fmla="*/ 7 h 42"/>
                <a:gd name="T8" fmla="*/ 0 w 971"/>
                <a:gd name="T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1" h="42">
                  <a:moveTo>
                    <a:pt x="0" y="0"/>
                  </a:moveTo>
                  <a:lnTo>
                    <a:pt x="971" y="30"/>
                  </a:lnTo>
                  <a:lnTo>
                    <a:pt x="971" y="42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9" name="Freeform 79"/>
            <p:cNvSpPr/>
            <p:nvPr/>
          </p:nvSpPr>
          <p:spPr bwMode="auto">
            <a:xfrm>
              <a:off x="2865" y="2902"/>
              <a:ext cx="597" cy="57"/>
            </a:xfrm>
            <a:custGeom>
              <a:avLst/>
              <a:gdLst>
                <a:gd name="T0" fmla="*/ 0 w 597"/>
                <a:gd name="T1" fmla="*/ 0 h 57"/>
                <a:gd name="T2" fmla="*/ 597 w 597"/>
                <a:gd name="T3" fmla="*/ 50 h 57"/>
                <a:gd name="T4" fmla="*/ 597 w 597"/>
                <a:gd name="T5" fmla="*/ 57 h 57"/>
                <a:gd name="T6" fmla="*/ 0 w 597"/>
                <a:gd name="T7" fmla="*/ 12 h 57"/>
                <a:gd name="T8" fmla="*/ 0 w 597"/>
                <a:gd name="T9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57">
                  <a:moveTo>
                    <a:pt x="0" y="0"/>
                  </a:moveTo>
                  <a:lnTo>
                    <a:pt x="597" y="50"/>
                  </a:lnTo>
                  <a:lnTo>
                    <a:pt x="597" y="57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0" name="Freeform 80"/>
            <p:cNvSpPr/>
            <p:nvPr/>
          </p:nvSpPr>
          <p:spPr bwMode="auto">
            <a:xfrm>
              <a:off x="2844" y="2916"/>
              <a:ext cx="61" cy="268"/>
            </a:xfrm>
            <a:custGeom>
              <a:avLst/>
              <a:gdLst>
                <a:gd name="T0" fmla="*/ 0 w 61"/>
                <a:gd name="T1" fmla="*/ 0 h 268"/>
                <a:gd name="T2" fmla="*/ 54 w 61"/>
                <a:gd name="T3" fmla="*/ 268 h 268"/>
                <a:gd name="T4" fmla="*/ 61 w 61"/>
                <a:gd name="T5" fmla="*/ 268 h 268"/>
                <a:gd name="T6" fmla="*/ 12 w 61"/>
                <a:gd name="T7" fmla="*/ 0 h 268"/>
                <a:gd name="T8" fmla="*/ 0 w 61"/>
                <a:gd name="T9" fmla="*/ 0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268">
                  <a:moveTo>
                    <a:pt x="0" y="0"/>
                  </a:moveTo>
                  <a:lnTo>
                    <a:pt x="54" y="268"/>
                  </a:lnTo>
                  <a:lnTo>
                    <a:pt x="61" y="26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1" name="Freeform 81"/>
            <p:cNvSpPr/>
            <p:nvPr/>
          </p:nvSpPr>
          <p:spPr bwMode="auto">
            <a:xfrm>
              <a:off x="2851" y="2909"/>
              <a:ext cx="608" cy="519"/>
            </a:xfrm>
            <a:custGeom>
              <a:avLst/>
              <a:gdLst>
                <a:gd name="T0" fmla="*/ 0 w 608"/>
                <a:gd name="T1" fmla="*/ 9 h 519"/>
                <a:gd name="T2" fmla="*/ 601 w 608"/>
                <a:gd name="T3" fmla="*/ 519 h 519"/>
                <a:gd name="T4" fmla="*/ 608 w 608"/>
                <a:gd name="T5" fmla="*/ 509 h 519"/>
                <a:gd name="T6" fmla="*/ 7 w 608"/>
                <a:gd name="T7" fmla="*/ 0 h 519"/>
                <a:gd name="T8" fmla="*/ 0 w 608"/>
                <a:gd name="T9" fmla="*/ 9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8" h="519">
                  <a:moveTo>
                    <a:pt x="0" y="9"/>
                  </a:moveTo>
                  <a:lnTo>
                    <a:pt x="601" y="519"/>
                  </a:lnTo>
                  <a:lnTo>
                    <a:pt x="608" y="509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2" name="Freeform 82"/>
            <p:cNvSpPr/>
            <p:nvPr/>
          </p:nvSpPr>
          <p:spPr bwMode="auto">
            <a:xfrm>
              <a:off x="3474" y="2985"/>
              <a:ext cx="21" cy="421"/>
            </a:xfrm>
            <a:custGeom>
              <a:avLst/>
              <a:gdLst>
                <a:gd name="T0" fmla="*/ 11 w 21"/>
                <a:gd name="T1" fmla="*/ 7 h 421"/>
                <a:gd name="T2" fmla="*/ 0 w 21"/>
                <a:gd name="T3" fmla="*/ 421 h 421"/>
                <a:gd name="T4" fmla="*/ 11 w 21"/>
                <a:gd name="T5" fmla="*/ 421 h 421"/>
                <a:gd name="T6" fmla="*/ 21 w 21"/>
                <a:gd name="T7" fmla="*/ 0 h 421"/>
                <a:gd name="T8" fmla="*/ 11 w 21"/>
                <a:gd name="T9" fmla="*/ 7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421">
                  <a:moveTo>
                    <a:pt x="11" y="7"/>
                  </a:moveTo>
                  <a:lnTo>
                    <a:pt x="0" y="421"/>
                  </a:lnTo>
                  <a:lnTo>
                    <a:pt x="11" y="421"/>
                  </a:lnTo>
                  <a:lnTo>
                    <a:pt x="21" y="0"/>
                  </a:lnTo>
                  <a:lnTo>
                    <a:pt x="11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3" name="Freeform 83"/>
            <p:cNvSpPr/>
            <p:nvPr/>
          </p:nvSpPr>
          <p:spPr bwMode="auto">
            <a:xfrm>
              <a:off x="3519" y="2959"/>
              <a:ext cx="520" cy="296"/>
            </a:xfrm>
            <a:custGeom>
              <a:avLst/>
              <a:gdLst>
                <a:gd name="T0" fmla="*/ 0 w 520"/>
                <a:gd name="T1" fmla="*/ 16 h 296"/>
                <a:gd name="T2" fmla="*/ 509 w 520"/>
                <a:gd name="T3" fmla="*/ 296 h 296"/>
                <a:gd name="T4" fmla="*/ 520 w 520"/>
                <a:gd name="T5" fmla="*/ 286 h 296"/>
                <a:gd name="T6" fmla="*/ 0 w 520"/>
                <a:gd name="T7" fmla="*/ 0 h 296"/>
                <a:gd name="T8" fmla="*/ 0 w 520"/>
                <a:gd name="T9" fmla="*/ 16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0" h="296">
                  <a:moveTo>
                    <a:pt x="0" y="16"/>
                  </a:moveTo>
                  <a:lnTo>
                    <a:pt x="509" y="296"/>
                  </a:lnTo>
                  <a:lnTo>
                    <a:pt x="520" y="286"/>
                  </a:lnTo>
                  <a:lnTo>
                    <a:pt x="0" y="0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4" name="Freeform 84"/>
            <p:cNvSpPr/>
            <p:nvPr/>
          </p:nvSpPr>
          <p:spPr bwMode="auto">
            <a:xfrm>
              <a:off x="4082" y="3011"/>
              <a:ext cx="616" cy="246"/>
            </a:xfrm>
            <a:custGeom>
              <a:avLst/>
              <a:gdLst>
                <a:gd name="T0" fmla="*/ 0 w 616"/>
                <a:gd name="T1" fmla="*/ 232 h 246"/>
                <a:gd name="T2" fmla="*/ 616 w 616"/>
                <a:gd name="T3" fmla="*/ 0 h 246"/>
                <a:gd name="T4" fmla="*/ 616 w 616"/>
                <a:gd name="T5" fmla="*/ 12 h 246"/>
                <a:gd name="T6" fmla="*/ 0 w 616"/>
                <a:gd name="T7" fmla="*/ 246 h 246"/>
                <a:gd name="T8" fmla="*/ 0 w 616"/>
                <a:gd name="T9" fmla="*/ 232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6" h="246">
                  <a:moveTo>
                    <a:pt x="0" y="232"/>
                  </a:moveTo>
                  <a:lnTo>
                    <a:pt x="616" y="0"/>
                  </a:lnTo>
                  <a:lnTo>
                    <a:pt x="616" y="12"/>
                  </a:lnTo>
                  <a:lnTo>
                    <a:pt x="0" y="246"/>
                  </a:lnTo>
                  <a:lnTo>
                    <a:pt x="0" y="2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5" name="Freeform 85"/>
            <p:cNvSpPr/>
            <p:nvPr/>
          </p:nvSpPr>
          <p:spPr bwMode="auto">
            <a:xfrm>
              <a:off x="4755" y="2992"/>
              <a:ext cx="284" cy="19"/>
            </a:xfrm>
            <a:custGeom>
              <a:avLst/>
              <a:gdLst>
                <a:gd name="T0" fmla="*/ 0 w 284"/>
                <a:gd name="T1" fmla="*/ 7 h 19"/>
                <a:gd name="T2" fmla="*/ 284 w 284"/>
                <a:gd name="T3" fmla="*/ 0 h 19"/>
                <a:gd name="T4" fmla="*/ 284 w 284"/>
                <a:gd name="T5" fmla="*/ 7 h 19"/>
                <a:gd name="T6" fmla="*/ 0 w 284"/>
                <a:gd name="T7" fmla="*/ 19 h 19"/>
                <a:gd name="T8" fmla="*/ 0 w 284"/>
                <a:gd name="T9" fmla="*/ 7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4" h="19">
                  <a:moveTo>
                    <a:pt x="0" y="7"/>
                  </a:moveTo>
                  <a:lnTo>
                    <a:pt x="284" y="0"/>
                  </a:lnTo>
                  <a:lnTo>
                    <a:pt x="284" y="7"/>
                  </a:lnTo>
                  <a:lnTo>
                    <a:pt x="0" y="19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6" name="Freeform 86"/>
            <p:cNvSpPr/>
            <p:nvPr/>
          </p:nvSpPr>
          <p:spPr bwMode="auto">
            <a:xfrm>
              <a:off x="4343" y="3013"/>
              <a:ext cx="360" cy="452"/>
            </a:xfrm>
            <a:custGeom>
              <a:avLst/>
              <a:gdLst>
                <a:gd name="T0" fmla="*/ 360 w 360"/>
                <a:gd name="T1" fmla="*/ 0 h 452"/>
                <a:gd name="T2" fmla="*/ 0 w 360"/>
                <a:gd name="T3" fmla="*/ 452 h 452"/>
                <a:gd name="T4" fmla="*/ 16 w 360"/>
                <a:gd name="T5" fmla="*/ 452 h 452"/>
                <a:gd name="T6" fmla="*/ 360 w 360"/>
                <a:gd name="T7" fmla="*/ 10 h 452"/>
                <a:gd name="T8" fmla="*/ 360 w 360"/>
                <a:gd name="T9" fmla="*/ 0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0" h="452">
                  <a:moveTo>
                    <a:pt x="360" y="0"/>
                  </a:moveTo>
                  <a:lnTo>
                    <a:pt x="0" y="452"/>
                  </a:lnTo>
                  <a:lnTo>
                    <a:pt x="16" y="452"/>
                  </a:lnTo>
                  <a:lnTo>
                    <a:pt x="360" y="10"/>
                  </a:lnTo>
                  <a:lnTo>
                    <a:pt x="36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7" name="Freeform 87"/>
            <p:cNvSpPr/>
            <p:nvPr/>
          </p:nvSpPr>
          <p:spPr bwMode="auto">
            <a:xfrm>
              <a:off x="4532" y="3023"/>
              <a:ext cx="180" cy="270"/>
            </a:xfrm>
            <a:custGeom>
              <a:avLst/>
              <a:gdLst>
                <a:gd name="T0" fmla="*/ 171 w 180"/>
                <a:gd name="T1" fmla="*/ 0 h 270"/>
                <a:gd name="T2" fmla="*/ 0 w 180"/>
                <a:gd name="T3" fmla="*/ 262 h 270"/>
                <a:gd name="T4" fmla="*/ 14 w 180"/>
                <a:gd name="T5" fmla="*/ 270 h 270"/>
                <a:gd name="T6" fmla="*/ 180 w 180"/>
                <a:gd name="T7" fmla="*/ 0 h 270"/>
                <a:gd name="T8" fmla="*/ 171 w 180"/>
                <a:gd name="T9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0" h="270">
                  <a:moveTo>
                    <a:pt x="171" y="0"/>
                  </a:moveTo>
                  <a:lnTo>
                    <a:pt x="0" y="262"/>
                  </a:lnTo>
                  <a:lnTo>
                    <a:pt x="14" y="270"/>
                  </a:lnTo>
                  <a:lnTo>
                    <a:pt x="180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8" name="Freeform 88"/>
            <p:cNvSpPr/>
            <p:nvPr/>
          </p:nvSpPr>
          <p:spPr bwMode="auto">
            <a:xfrm>
              <a:off x="4352" y="3330"/>
              <a:ext cx="149" cy="143"/>
            </a:xfrm>
            <a:custGeom>
              <a:avLst/>
              <a:gdLst>
                <a:gd name="T0" fmla="*/ 149 w 149"/>
                <a:gd name="T1" fmla="*/ 0 h 143"/>
                <a:gd name="T2" fmla="*/ 0 w 149"/>
                <a:gd name="T3" fmla="*/ 133 h 143"/>
                <a:gd name="T4" fmla="*/ 7 w 149"/>
                <a:gd name="T5" fmla="*/ 143 h 143"/>
                <a:gd name="T6" fmla="*/ 149 w 149"/>
                <a:gd name="T7" fmla="*/ 8 h 143"/>
                <a:gd name="T8" fmla="*/ 149 w 149"/>
                <a:gd name="T9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143">
                  <a:moveTo>
                    <a:pt x="149" y="0"/>
                  </a:moveTo>
                  <a:lnTo>
                    <a:pt x="0" y="133"/>
                  </a:lnTo>
                  <a:lnTo>
                    <a:pt x="7" y="143"/>
                  </a:lnTo>
                  <a:lnTo>
                    <a:pt x="149" y="8"/>
                  </a:lnTo>
                  <a:lnTo>
                    <a:pt x="14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9" name="Freeform 89"/>
            <p:cNvSpPr/>
            <p:nvPr/>
          </p:nvSpPr>
          <p:spPr bwMode="auto">
            <a:xfrm>
              <a:off x="3497" y="3262"/>
              <a:ext cx="542" cy="166"/>
            </a:xfrm>
            <a:custGeom>
              <a:avLst/>
              <a:gdLst>
                <a:gd name="T0" fmla="*/ 0 w 542"/>
                <a:gd name="T1" fmla="*/ 151 h 166"/>
                <a:gd name="T2" fmla="*/ 533 w 542"/>
                <a:gd name="T3" fmla="*/ 0 h 166"/>
                <a:gd name="T4" fmla="*/ 542 w 542"/>
                <a:gd name="T5" fmla="*/ 9 h 166"/>
                <a:gd name="T6" fmla="*/ 0 w 542"/>
                <a:gd name="T7" fmla="*/ 166 h 166"/>
                <a:gd name="T8" fmla="*/ 0 w 542"/>
                <a:gd name="T9" fmla="*/ 151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2" h="166">
                  <a:moveTo>
                    <a:pt x="0" y="151"/>
                  </a:moveTo>
                  <a:lnTo>
                    <a:pt x="533" y="0"/>
                  </a:lnTo>
                  <a:lnTo>
                    <a:pt x="542" y="9"/>
                  </a:lnTo>
                  <a:lnTo>
                    <a:pt x="0" y="166"/>
                  </a:lnTo>
                  <a:lnTo>
                    <a:pt x="0" y="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0" name="Freeform 90"/>
            <p:cNvSpPr/>
            <p:nvPr/>
          </p:nvSpPr>
          <p:spPr bwMode="auto">
            <a:xfrm>
              <a:off x="3509" y="3430"/>
              <a:ext cx="789" cy="61"/>
            </a:xfrm>
            <a:custGeom>
              <a:avLst/>
              <a:gdLst>
                <a:gd name="T0" fmla="*/ 0 w 789"/>
                <a:gd name="T1" fmla="*/ 0 h 61"/>
                <a:gd name="T2" fmla="*/ 789 w 789"/>
                <a:gd name="T3" fmla="*/ 52 h 61"/>
                <a:gd name="T4" fmla="*/ 789 w 789"/>
                <a:gd name="T5" fmla="*/ 61 h 61"/>
                <a:gd name="T6" fmla="*/ 0 w 789"/>
                <a:gd name="T7" fmla="*/ 7 h 61"/>
                <a:gd name="T8" fmla="*/ 0 w 789"/>
                <a:gd name="T9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9" h="61">
                  <a:moveTo>
                    <a:pt x="0" y="0"/>
                  </a:moveTo>
                  <a:lnTo>
                    <a:pt x="789" y="52"/>
                  </a:lnTo>
                  <a:lnTo>
                    <a:pt x="789" y="61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1" name="Freeform 91"/>
            <p:cNvSpPr/>
            <p:nvPr/>
          </p:nvSpPr>
          <p:spPr bwMode="auto">
            <a:xfrm>
              <a:off x="4066" y="3267"/>
              <a:ext cx="234" cy="210"/>
            </a:xfrm>
            <a:custGeom>
              <a:avLst/>
              <a:gdLst>
                <a:gd name="T0" fmla="*/ 0 w 234"/>
                <a:gd name="T1" fmla="*/ 0 h 210"/>
                <a:gd name="T2" fmla="*/ 234 w 234"/>
                <a:gd name="T3" fmla="*/ 210 h 210"/>
                <a:gd name="T4" fmla="*/ 234 w 234"/>
                <a:gd name="T5" fmla="*/ 198 h 210"/>
                <a:gd name="T6" fmla="*/ 11 w 234"/>
                <a:gd name="T7" fmla="*/ 0 h 210"/>
                <a:gd name="T8" fmla="*/ 0 w 234"/>
                <a:gd name="T9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210">
                  <a:moveTo>
                    <a:pt x="0" y="0"/>
                  </a:moveTo>
                  <a:lnTo>
                    <a:pt x="234" y="210"/>
                  </a:lnTo>
                  <a:lnTo>
                    <a:pt x="234" y="198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2" name="Oval 92"/>
            <p:cNvSpPr>
              <a:spLocks noChangeArrowheads="1"/>
            </p:cNvSpPr>
            <p:nvPr/>
          </p:nvSpPr>
          <p:spPr bwMode="auto">
            <a:xfrm>
              <a:off x="2830" y="965"/>
              <a:ext cx="78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3" name="Oval 93"/>
            <p:cNvSpPr>
              <a:spLocks noChangeArrowheads="1"/>
            </p:cNvSpPr>
            <p:nvPr/>
          </p:nvSpPr>
          <p:spPr bwMode="auto">
            <a:xfrm>
              <a:off x="3374" y="1076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4" name="Oval 94"/>
            <p:cNvSpPr>
              <a:spLocks noChangeArrowheads="1"/>
            </p:cNvSpPr>
            <p:nvPr/>
          </p:nvSpPr>
          <p:spPr bwMode="auto">
            <a:xfrm>
              <a:off x="3424" y="719"/>
              <a:ext cx="69" cy="6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5" name="Oval 95"/>
            <p:cNvSpPr>
              <a:spLocks noChangeArrowheads="1"/>
            </p:cNvSpPr>
            <p:nvPr/>
          </p:nvSpPr>
          <p:spPr bwMode="auto">
            <a:xfrm>
              <a:off x="3623" y="593"/>
              <a:ext cx="78" cy="8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6" name="Oval 96"/>
            <p:cNvSpPr>
              <a:spLocks noChangeArrowheads="1"/>
            </p:cNvSpPr>
            <p:nvPr/>
          </p:nvSpPr>
          <p:spPr bwMode="auto">
            <a:xfrm>
              <a:off x="4044" y="984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7" name="Oval 97"/>
            <p:cNvSpPr>
              <a:spLocks noChangeArrowheads="1"/>
            </p:cNvSpPr>
            <p:nvPr/>
          </p:nvSpPr>
          <p:spPr bwMode="auto">
            <a:xfrm>
              <a:off x="4399" y="832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8" name="Oval 98"/>
            <p:cNvSpPr>
              <a:spLocks noChangeArrowheads="1"/>
            </p:cNvSpPr>
            <p:nvPr/>
          </p:nvSpPr>
          <p:spPr bwMode="auto">
            <a:xfrm>
              <a:off x="4700" y="1076"/>
              <a:ext cx="69" cy="6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9" name="Oval 99"/>
            <p:cNvSpPr>
              <a:spLocks noChangeArrowheads="1"/>
            </p:cNvSpPr>
            <p:nvPr/>
          </p:nvSpPr>
          <p:spPr bwMode="auto">
            <a:xfrm>
              <a:off x="4745" y="2263"/>
              <a:ext cx="64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0" name="Oval 100"/>
            <p:cNvSpPr>
              <a:spLocks noChangeArrowheads="1"/>
            </p:cNvSpPr>
            <p:nvPr/>
          </p:nvSpPr>
          <p:spPr bwMode="auto">
            <a:xfrm>
              <a:off x="3800" y="1583"/>
              <a:ext cx="50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1" name="Oval 101"/>
            <p:cNvSpPr>
              <a:spLocks noChangeArrowheads="1"/>
            </p:cNvSpPr>
            <p:nvPr/>
          </p:nvSpPr>
          <p:spPr bwMode="auto">
            <a:xfrm>
              <a:off x="4949" y="2499"/>
              <a:ext cx="92" cy="9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2" name="Oval 102"/>
            <p:cNvSpPr>
              <a:spLocks noChangeArrowheads="1"/>
            </p:cNvSpPr>
            <p:nvPr/>
          </p:nvSpPr>
          <p:spPr bwMode="auto">
            <a:xfrm>
              <a:off x="4272" y="1706"/>
              <a:ext cx="106" cy="10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3" name="Oval 103"/>
            <p:cNvSpPr>
              <a:spLocks noChangeArrowheads="1"/>
            </p:cNvSpPr>
            <p:nvPr/>
          </p:nvSpPr>
          <p:spPr bwMode="auto">
            <a:xfrm>
              <a:off x="4518" y="1550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4" name="Oval 104"/>
            <p:cNvSpPr>
              <a:spLocks noChangeArrowheads="1"/>
            </p:cNvSpPr>
            <p:nvPr/>
          </p:nvSpPr>
          <p:spPr bwMode="auto">
            <a:xfrm>
              <a:off x="5032" y="1124"/>
              <a:ext cx="85" cy="8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5" name="Oval 105"/>
            <p:cNvSpPr>
              <a:spLocks noChangeArrowheads="1"/>
            </p:cNvSpPr>
            <p:nvPr/>
          </p:nvSpPr>
          <p:spPr bwMode="auto">
            <a:xfrm>
              <a:off x="5039" y="1536"/>
              <a:ext cx="92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6" name="Oval 106"/>
            <p:cNvSpPr>
              <a:spLocks noChangeArrowheads="1"/>
            </p:cNvSpPr>
            <p:nvPr/>
          </p:nvSpPr>
          <p:spPr bwMode="auto">
            <a:xfrm>
              <a:off x="5155" y="2440"/>
              <a:ext cx="66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7" name="Oval 107"/>
            <p:cNvSpPr>
              <a:spLocks noChangeArrowheads="1"/>
            </p:cNvSpPr>
            <p:nvPr/>
          </p:nvSpPr>
          <p:spPr bwMode="auto">
            <a:xfrm>
              <a:off x="5342" y="2040"/>
              <a:ext cx="83" cy="8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8" name="Oval 108"/>
            <p:cNvSpPr>
              <a:spLocks noChangeArrowheads="1"/>
            </p:cNvSpPr>
            <p:nvPr/>
          </p:nvSpPr>
          <p:spPr bwMode="auto">
            <a:xfrm>
              <a:off x="4196" y="2078"/>
              <a:ext cx="47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9" name="Oval 109"/>
            <p:cNvSpPr>
              <a:spLocks noChangeArrowheads="1"/>
            </p:cNvSpPr>
            <p:nvPr/>
          </p:nvSpPr>
          <p:spPr bwMode="auto">
            <a:xfrm>
              <a:off x="4293" y="3454"/>
              <a:ext cx="76" cy="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0" name="Oval 110"/>
            <p:cNvSpPr>
              <a:spLocks noChangeArrowheads="1"/>
            </p:cNvSpPr>
            <p:nvPr/>
          </p:nvSpPr>
          <p:spPr bwMode="auto">
            <a:xfrm>
              <a:off x="4482" y="3274"/>
              <a:ext cx="74" cy="7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1" name="Oval 111"/>
            <p:cNvSpPr>
              <a:spLocks noChangeArrowheads="1"/>
            </p:cNvSpPr>
            <p:nvPr/>
          </p:nvSpPr>
          <p:spPr bwMode="auto">
            <a:xfrm>
              <a:off x="4693" y="2971"/>
              <a:ext cx="62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2" name="Oval 112"/>
            <p:cNvSpPr>
              <a:spLocks noChangeArrowheads="1"/>
            </p:cNvSpPr>
            <p:nvPr/>
          </p:nvSpPr>
          <p:spPr bwMode="auto">
            <a:xfrm>
              <a:off x="5039" y="2954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3" name="Oval 113"/>
            <p:cNvSpPr>
              <a:spLocks noChangeArrowheads="1"/>
            </p:cNvSpPr>
            <p:nvPr/>
          </p:nvSpPr>
          <p:spPr bwMode="auto">
            <a:xfrm>
              <a:off x="4025" y="3224"/>
              <a:ext cx="62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4" name="Oval 114"/>
            <p:cNvSpPr>
              <a:spLocks noChangeArrowheads="1"/>
            </p:cNvSpPr>
            <p:nvPr/>
          </p:nvSpPr>
          <p:spPr bwMode="auto">
            <a:xfrm>
              <a:off x="3381" y="1169"/>
              <a:ext cx="59" cy="5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5" name="Oval 115"/>
            <p:cNvSpPr>
              <a:spLocks noChangeArrowheads="1"/>
            </p:cNvSpPr>
            <p:nvPr/>
          </p:nvSpPr>
          <p:spPr bwMode="auto">
            <a:xfrm>
              <a:off x="2574" y="2073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6" name="Oval 116"/>
            <p:cNvSpPr>
              <a:spLocks noChangeArrowheads="1"/>
            </p:cNvSpPr>
            <p:nvPr/>
          </p:nvSpPr>
          <p:spPr bwMode="auto">
            <a:xfrm>
              <a:off x="2410" y="2459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7" name="Oval 117"/>
            <p:cNvSpPr>
              <a:spLocks noChangeArrowheads="1"/>
            </p:cNvSpPr>
            <p:nvPr/>
          </p:nvSpPr>
          <p:spPr bwMode="auto">
            <a:xfrm>
              <a:off x="2867" y="3174"/>
              <a:ext cx="79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8" name="Oval 118"/>
            <p:cNvSpPr>
              <a:spLocks noChangeArrowheads="1"/>
            </p:cNvSpPr>
            <p:nvPr/>
          </p:nvSpPr>
          <p:spPr bwMode="auto">
            <a:xfrm>
              <a:off x="2811" y="2862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9" name="Oval 119"/>
            <p:cNvSpPr>
              <a:spLocks noChangeArrowheads="1"/>
            </p:cNvSpPr>
            <p:nvPr/>
          </p:nvSpPr>
          <p:spPr bwMode="auto">
            <a:xfrm>
              <a:off x="2867" y="2791"/>
              <a:ext cx="95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0" name="Oval 120"/>
            <p:cNvSpPr>
              <a:spLocks noChangeArrowheads="1"/>
            </p:cNvSpPr>
            <p:nvPr/>
          </p:nvSpPr>
          <p:spPr bwMode="auto">
            <a:xfrm>
              <a:off x="2410" y="1635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1" name="Oval 121"/>
            <p:cNvSpPr>
              <a:spLocks noChangeArrowheads="1"/>
            </p:cNvSpPr>
            <p:nvPr/>
          </p:nvSpPr>
          <p:spPr bwMode="auto">
            <a:xfrm>
              <a:off x="3599" y="2270"/>
              <a:ext cx="45" cy="4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2" name="Oval 122"/>
            <p:cNvSpPr>
              <a:spLocks noChangeArrowheads="1"/>
            </p:cNvSpPr>
            <p:nvPr/>
          </p:nvSpPr>
          <p:spPr bwMode="auto">
            <a:xfrm>
              <a:off x="3462" y="2918"/>
              <a:ext cx="59" cy="6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3" name="Oval 123"/>
            <p:cNvSpPr>
              <a:spLocks noChangeArrowheads="1"/>
            </p:cNvSpPr>
            <p:nvPr/>
          </p:nvSpPr>
          <p:spPr bwMode="auto">
            <a:xfrm>
              <a:off x="3594" y="3449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4" name="Oval 124"/>
            <p:cNvSpPr>
              <a:spLocks noChangeArrowheads="1"/>
            </p:cNvSpPr>
            <p:nvPr/>
          </p:nvSpPr>
          <p:spPr bwMode="auto">
            <a:xfrm>
              <a:off x="3445" y="3399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5" name="Oval 125"/>
            <p:cNvSpPr>
              <a:spLocks noChangeArrowheads="1"/>
            </p:cNvSpPr>
            <p:nvPr/>
          </p:nvSpPr>
          <p:spPr bwMode="auto">
            <a:xfrm>
              <a:off x="2792" y="1270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6" name="Oval 126"/>
            <p:cNvSpPr>
              <a:spLocks noChangeArrowheads="1"/>
            </p:cNvSpPr>
            <p:nvPr/>
          </p:nvSpPr>
          <p:spPr bwMode="auto">
            <a:xfrm>
              <a:off x="2564" y="1756"/>
              <a:ext cx="95" cy="9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7" name="Oval 127"/>
            <p:cNvSpPr>
              <a:spLocks noChangeArrowheads="1"/>
            </p:cNvSpPr>
            <p:nvPr/>
          </p:nvSpPr>
          <p:spPr bwMode="auto">
            <a:xfrm>
              <a:off x="3107" y="1756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8" name="Oval 128"/>
            <p:cNvSpPr>
              <a:spLocks noChangeArrowheads="1"/>
            </p:cNvSpPr>
            <p:nvPr/>
          </p:nvSpPr>
          <p:spPr bwMode="auto">
            <a:xfrm>
              <a:off x="3263" y="2030"/>
              <a:ext cx="99" cy="1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9" name="Oval 129"/>
            <p:cNvSpPr>
              <a:spLocks noChangeArrowheads="1"/>
            </p:cNvSpPr>
            <p:nvPr/>
          </p:nvSpPr>
          <p:spPr bwMode="auto">
            <a:xfrm>
              <a:off x="3021" y="2412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0" name="Oval 130"/>
            <p:cNvSpPr>
              <a:spLocks noChangeArrowheads="1"/>
            </p:cNvSpPr>
            <p:nvPr/>
          </p:nvSpPr>
          <p:spPr bwMode="auto">
            <a:xfrm>
              <a:off x="3919" y="2828"/>
              <a:ext cx="102" cy="10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1" name="Oval 131"/>
            <p:cNvSpPr>
              <a:spLocks noChangeArrowheads="1"/>
            </p:cNvSpPr>
            <p:nvPr/>
          </p:nvSpPr>
          <p:spPr bwMode="auto">
            <a:xfrm>
              <a:off x="4163" y="2705"/>
              <a:ext cx="45" cy="4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2" name="Oval 132"/>
            <p:cNvSpPr>
              <a:spLocks noChangeArrowheads="1"/>
            </p:cNvSpPr>
            <p:nvPr/>
          </p:nvSpPr>
          <p:spPr bwMode="auto">
            <a:xfrm>
              <a:off x="4281" y="638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3" name="Freeform 133"/>
            <p:cNvSpPr/>
            <p:nvPr/>
          </p:nvSpPr>
          <p:spPr bwMode="auto">
            <a:xfrm>
              <a:off x="2893" y="641"/>
              <a:ext cx="744" cy="357"/>
            </a:xfrm>
            <a:custGeom>
              <a:avLst/>
              <a:gdLst>
                <a:gd name="T0" fmla="*/ 0 w 744"/>
                <a:gd name="T1" fmla="*/ 343 h 357"/>
                <a:gd name="T2" fmla="*/ 734 w 744"/>
                <a:gd name="T3" fmla="*/ 0 h 357"/>
                <a:gd name="T4" fmla="*/ 744 w 744"/>
                <a:gd name="T5" fmla="*/ 11 h 357"/>
                <a:gd name="T6" fmla="*/ 8 w 744"/>
                <a:gd name="T7" fmla="*/ 357 h 357"/>
                <a:gd name="T8" fmla="*/ 0 w 744"/>
                <a:gd name="T9" fmla="*/ 343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4" h="357">
                  <a:moveTo>
                    <a:pt x="0" y="343"/>
                  </a:moveTo>
                  <a:lnTo>
                    <a:pt x="734" y="0"/>
                  </a:lnTo>
                  <a:lnTo>
                    <a:pt x="744" y="11"/>
                  </a:lnTo>
                  <a:lnTo>
                    <a:pt x="8" y="357"/>
                  </a:lnTo>
                  <a:lnTo>
                    <a:pt x="0" y="3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4" name="Freeform 134"/>
            <p:cNvSpPr/>
            <p:nvPr/>
          </p:nvSpPr>
          <p:spPr bwMode="auto">
            <a:xfrm>
              <a:off x="3694" y="633"/>
              <a:ext cx="592" cy="50"/>
            </a:xfrm>
            <a:custGeom>
              <a:avLst/>
              <a:gdLst>
                <a:gd name="T0" fmla="*/ 0 w 592"/>
                <a:gd name="T1" fmla="*/ 0 h 50"/>
                <a:gd name="T2" fmla="*/ 592 w 592"/>
                <a:gd name="T3" fmla="*/ 41 h 50"/>
                <a:gd name="T4" fmla="*/ 592 w 592"/>
                <a:gd name="T5" fmla="*/ 50 h 50"/>
                <a:gd name="T6" fmla="*/ 0 w 592"/>
                <a:gd name="T7" fmla="*/ 12 h 50"/>
                <a:gd name="T8" fmla="*/ 0 w 592"/>
                <a:gd name="T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50">
                  <a:moveTo>
                    <a:pt x="0" y="0"/>
                  </a:moveTo>
                  <a:lnTo>
                    <a:pt x="592" y="41"/>
                  </a:lnTo>
                  <a:lnTo>
                    <a:pt x="592" y="50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5" name="Freeform 135"/>
            <p:cNvSpPr/>
            <p:nvPr/>
          </p:nvSpPr>
          <p:spPr bwMode="auto">
            <a:xfrm>
              <a:off x="3694" y="641"/>
              <a:ext cx="713" cy="234"/>
            </a:xfrm>
            <a:custGeom>
              <a:avLst/>
              <a:gdLst>
                <a:gd name="T0" fmla="*/ 0 w 713"/>
                <a:gd name="T1" fmla="*/ 7 h 234"/>
                <a:gd name="T2" fmla="*/ 713 w 713"/>
                <a:gd name="T3" fmla="*/ 234 h 234"/>
                <a:gd name="T4" fmla="*/ 713 w 713"/>
                <a:gd name="T5" fmla="*/ 222 h 234"/>
                <a:gd name="T6" fmla="*/ 0 w 713"/>
                <a:gd name="T7" fmla="*/ 0 h 234"/>
                <a:gd name="T8" fmla="*/ 0 w 713"/>
                <a:gd name="T9" fmla="*/ 7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3" h="234">
                  <a:moveTo>
                    <a:pt x="0" y="7"/>
                  </a:moveTo>
                  <a:lnTo>
                    <a:pt x="713" y="234"/>
                  </a:lnTo>
                  <a:lnTo>
                    <a:pt x="713" y="222"/>
                  </a:lnTo>
                  <a:lnTo>
                    <a:pt x="0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6" name="Freeform 136"/>
            <p:cNvSpPr/>
            <p:nvPr/>
          </p:nvSpPr>
          <p:spPr bwMode="auto">
            <a:xfrm>
              <a:off x="4338" y="697"/>
              <a:ext cx="705" cy="464"/>
            </a:xfrm>
            <a:custGeom>
              <a:avLst/>
              <a:gdLst>
                <a:gd name="T0" fmla="*/ 0 w 705"/>
                <a:gd name="T1" fmla="*/ 15 h 464"/>
                <a:gd name="T2" fmla="*/ 701 w 705"/>
                <a:gd name="T3" fmla="*/ 464 h 464"/>
                <a:gd name="T4" fmla="*/ 705 w 705"/>
                <a:gd name="T5" fmla="*/ 457 h 464"/>
                <a:gd name="T6" fmla="*/ 7 w 705"/>
                <a:gd name="T7" fmla="*/ 0 h 464"/>
                <a:gd name="T8" fmla="*/ 0 w 705"/>
                <a:gd name="T9" fmla="*/ 15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5" h="464">
                  <a:moveTo>
                    <a:pt x="0" y="15"/>
                  </a:moveTo>
                  <a:lnTo>
                    <a:pt x="701" y="464"/>
                  </a:lnTo>
                  <a:lnTo>
                    <a:pt x="705" y="457"/>
                  </a:lnTo>
                  <a:lnTo>
                    <a:pt x="7" y="0"/>
                  </a:lnTo>
                  <a:lnTo>
                    <a:pt x="0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7" name="Freeform 137"/>
            <p:cNvSpPr/>
            <p:nvPr/>
          </p:nvSpPr>
          <p:spPr bwMode="auto">
            <a:xfrm>
              <a:off x="5086" y="2111"/>
              <a:ext cx="301" cy="850"/>
            </a:xfrm>
            <a:custGeom>
              <a:avLst/>
              <a:gdLst>
                <a:gd name="T0" fmla="*/ 301 w 301"/>
                <a:gd name="T1" fmla="*/ 0 h 850"/>
                <a:gd name="T2" fmla="*/ 12 w 301"/>
                <a:gd name="T3" fmla="*/ 850 h 850"/>
                <a:gd name="T4" fmla="*/ 0 w 301"/>
                <a:gd name="T5" fmla="*/ 850 h 850"/>
                <a:gd name="T6" fmla="*/ 289 w 301"/>
                <a:gd name="T7" fmla="*/ 0 h 850"/>
                <a:gd name="T8" fmla="*/ 301 w 301"/>
                <a:gd name="T9" fmla="*/ 0 h 8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1" h="850">
                  <a:moveTo>
                    <a:pt x="301" y="0"/>
                  </a:moveTo>
                  <a:lnTo>
                    <a:pt x="12" y="850"/>
                  </a:lnTo>
                  <a:lnTo>
                    <a:pt x="0" y="850"/>
                  </a:lnTo>
                  <a:lnTo>
                    <a:pt x="289" y="0"/>
                  </a:lnTo>
                  <a:lnTo>
                    <a:pt x="30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8" name="Freeform 138"/>
            <p:cNvSpPr/>
            <p:nvPr/>
          </p:nvSpPr>
          <p:spPr bwMode="auto">
            <a:xfrm>
              <a:off x="4359" y="3018"/>
              <a:ext cx="703" cy="469"/>
            </a:xfrm>
            <a:custGeom>
              <a:avLst/>
              <a:gdLst>
                <a:gd name="T0" fmla="*/ 0 w 703"/>
                <a:gd name="T1" fmla="*/ 469 h 469"/>
                <a:gd name="T2" fmla="*/ 703 w 703"/>
                <a:gd name="T3" fmla="*/ 5 h 469"/>
                <a:gd name="T4" fmla="*/ 692 w 703"/>
                <a:gd name="T5" fmla="*/ 0 h 469"/>
                <a:gd name="T6" fmla="*/ 0 w 703"/>
                <a:gd name="T7" fmla="*/ 459 h 469"/>
                <a:gd name="T8" fmla="*/ 0 w 703"/>
                <a:gd name="T9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3" h="469">
                  <a:moveTo>
                    <a:pt x="0" y="469"/>
                  </a:moveTo>
                  <a:lnTo>
                    <a:pt x="703" y="5"/>
                  </a:lnTo>
                  <a:lnTo>
                    <a:pt x="692" y="0"/>
                  </a:lnTo>
                  <a:lnTo>
                    <a:pt x="0" y="459"/>
                  </a:lnTo>
                  <a:lnTo>
                    <a:pt x="0" y="4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9" name="Freeform 139"/>
            <p:cNvSpPr/>
            <p:nvPr/>
          </p:nvSpPr>
          <p:spPr bwMode="auto">
            <a:xfrm>
              <a:off x="2929" y="3229"/>
              <a:ext cx="521" cy="213"/>
            </a:xfrm>
            <a:custGeom>
              <a:avLst/>
              <a:gdLst>
                <a:gd name="T0" fmla="*/ 0 w 521"/>
                <a:gd name="T1" fmla="*/ 11 h 213"/>
                <a:gd name="T2" fmla="*/ 521 w 521"/>
                <a:gd name="T3" fmla="*/ 213 h 213"/>
                <a:gd name="T4" fmla="*/ 521 w 521"/>
                <a:gd name="T5" fmla="*/ 196 h 213"/>
                <a:gd name="T6" fmla="*/ 7 w 521"/>
                <a:gd name="T7" fmla="*/ 0 h 213"/>
                <a:gd name="T8" fmla="*/ 0 w 521"/>
                <a:gd name="T9" fmla="*/ 11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213">
                  <a:moveTo>
                    <a:pt x="0" y="11"/>
                  </a:moveTo>
                  <a:lnTo>
                    <a:pt x="521" y="213"/>
                  </a:lnTo>
                  <a:lnTo>
                    <a:pt x="521" y="196"/>
                  </a:lnTo>
                  <a:lnTo>
                    <a:pt x="7" y="0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0" name="Freeform 140"/>
            <p:cNvSpPr/>
            <p:nvPr/>
          </p:nvSpPr>
          <p:spPr bwMode="auto">
            <a:xfrm>
              <a:off x="2460" y="2537"/>
              <a:ext cx="431" cy="658"/>
            </a:xfrm>
            <a:custGeom>
              <a:avLst/>
              <a:gdLst>
                <a:gd name="T0" fmla="*/ 0 w 431"/>
                <a:gd name="T1" fmla="*/ 0 h 658"/>
                <a:gd name="T2" fmla="*/ 419 w 431"/>
                <a:gd name="T3" fmla="*/ 658 h 658"/>
                <a:gd name="T4" fmla="*/ 431 w 431"/>
                <a:gd name="T5" fmla="*/ 651 h 658"/>
                <a:gd name="T6" fmla="*/ 12 w 431"/>
                <a:gd name="T7" fmla="*/ 0 h 658"/>
                <a:gd name="T8" fmla="*/ 0 w 431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1" h="658">
                  <a:moveTo>
                    <a:pt x="0" y="0"/>
                  </a:moveTo>
                  <a:lnTo>
                    <a:pt x="419" y="658"/>
                  </a:lnTo>
                  <a:lnTo>
                    <a:pt x="431" y="651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1" name="Rectangle 141"/>
            <p:cNvSpPr>
              <a:spLocks noChangeArrowheads="1"/>
            </p:cNvSpPr>
            <p:nvPr/>
          </p:nvSpPr>
          <p:spPr bwMode="auto">
            <a:xfrm>
              <a:off x="2446" y="1716"/>
              <a:ext cx="9" cy="76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2" name="Freeform 142"/>
            <p:cNvSpPr/>
            <p:nvPr/>
          </p:nvSpPr>
          <p:spPr bwMode="auto">
            <a:xfrm>
              <a:off x="2467" y="1026"/>
              <a:ext cx="393" cy="635"/>
            </a:xfrm>
            <a:custGeom>
              <a:avLst/>
              <a:gdLst>
                <a:gd name="T0" fmla="*/ 0 w 393"/>
                <a:gd name="T1" fmla="*/ 623 h 635"/>
                <a:gd name="T2" fmla="*/ 381 w 393"/>
                <a:gd name="T3" fmla="*/ 0 h 635"/>
                <a:gd name="T4" fmla="*/ 393 w 393"/>
                <a:gd name="T5" fmla="*/ 0 h 635"/>
                <a:gd name="T6" fmla="*/ 12 w 393"/>
                <a:gd name="T7" fmla="*/ 635 h 635"/>
                <a:gd name="T8" fmla="*/ 0 w 393"/>
                <a:gd name="T9" fmla="*/ 623 h 6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3" h="635">
                  <a:moveTo>
                    <a:pt x="0" y="623"/>
                  </a:moveTo>
                  <a:lnTo>
                    <a:pt x="381" y="0"/>
                  </a:lnTo>
                  <a:lnTo>
                    <a:pt x="393" y="0"/>
                  </a:lnTo>
                  <a:lnTo>
                    <a:pt x="12" y="635"/>
                  </a:lnTo>
                  <a:lnTo>
                    <a:pt x="0" y="6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3" name="Freeform 143"/>
            <p:cNvSpPr/>
            <p:nvPr/>
          </p:nvSpPr>
          <p:spPr bwMode="auto">
            <a:xfrm>
              <a:off x="2616" y="1034"/>
              <a:ext cx="247" cy="741"/>
            </a:xfrm>
            <a:custGeom>
              <a:avLst/>
              <a:gdLst>
                <a:gd name="T0" fmla="*/ 235 w 247"/>
                <a:gd name="T1" fmla="*/ 0 h 741"/>
                <a:gd name="T2" fmla="*/ 0 w 247"/>
                <a:gd name="T3" fmla="*/ 734 h 741"/>
                <a:gd name="T4" fmla="*/ 17 w 247"/>
                <a:gd name="T5" fmla="*/ 741 h 741"/>
                <a:gd name="T6" fmla="*/ 247 w 247"/>
                <a:gd name="T7" fmla="*/ 0 h 741"/>
                <a:gd name="T8" fmla="*/ 235 w 247"/>
                <a:gd name="T9" fmla="*/ 0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741">
                  <a:moveTo>
                    <a:pt x="235" y="0"/>
                  </a:moveTo>
                  <a:lnTo>
                    <a:pt x="0" y="734"/>
                  </a:lnTo>
                  <a:lnTo>
                    <a:pt x="17" y="741"/>
                  </a:lnTo>
                  <a:lnTo>
                    <a:pt x="247" y="0"/>
                  </a:lnTo>
                  <a:lnTo>
                    <a:pt x="2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4" name="Freeform 144"/>
            <p:cNvSpPr/>
            <p:nvPr/>
          </p:nvSpPr>
          <p:spPr bwMode="auto">
            <a:xfrm>
              <a:off x="3429" y="659"/>
              <a:ext cx="222" cy="431"/>
            </a:xfrm>
            <a:custGeom>
              <a:avLst/>
              <a:gdLst>
                <a:gd name="T0" fmla="*/ 208 w 222"/>
                <a:gd name="T1" fmla="*/ 0 h 431"/>
                <a:gd name="T2" fmla="*/ 0 w 222"/>
                <a:gd name="T3" fmla="*/ 424 h 431"/>
                <a:gd name="T4" fmla="*/ 9 w 222"/>
                <a:gd name="T5" fmla="*/ 431 h 431"/>
                <a:gd name="T6" fmla="*/ 222 w 222"/>
                <a:gd name="T7" fmla="*/ 0 h 431"/>
                <a:gd name="T8" fmla="*/ 208 w 222"/>
                <a:gd name="T9" fmla="*/ 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2" h="431">
                  <a:moveTo>
                    <a:pt x="208" y="0"/>
                  </a:moveTo>
                  <a:lnTo>
                    <a:pt x="0" y="424"/>
                  </a:lnTo>
                  <a:lnTo>
                    <a:pt x="9" y="431"/>
                  </a:lnTo>
                  <a:lnTo>
                    <a:pt x="222" y="0"/>
                  </a:lnTo>
                  <a:lnTo>
                    <a:pt x="20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5" name="Freeform 145"/>
            <p:cNvSpPr/>
            <p:nvPr/>
          </p:nvSpPr>
          <p:spPr bwMode="auto">
            <a:xfrm>
              <a:off x="3455" y="882"/>
              <a:ext cx="961" cy="239"/>
            </a:xfrm>
            <a:custGeom>
              <a:avLst/>
              <a:gdLst>
                <a:gd name="T0" fmla="*/ 0 w 961"/>
                <a:gd name="T1" fmla="*/ 225 h 239"/>
                <a:gd name="T2" fmla="*/ 961 w 961"/>
                <a:gd name="T3" fmla="*/ 0 h 239"/>
                <a:gd name="T4" fmla="*/ 961 w 961"/>
                <a:gd name="T5" fmla="*/ 12 h 239"/>
                <a:gd name="T6" fmla="*/ 0 w 961"/>
                <a:gd name="T7" fmla="*/ 239 h 239"/>
                <a:gd name="T8" fmla="*/ 0 w 961"/>
                <a:gd name="T9" fmla="*/ 225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1" h="239">
                  <a:moveTo>
                    <a:pt x="0" y="225"/>
                  </a:moveTo>
                  <a:lnTo>
                    <a:pt x="961" y="0"/>
                  </a:lnTo>
                  <a:lnTo>
                    <a:pt x="961" y="12"/>
                  </a:lnTo>
                  <a:lnTo>
                    <a:pt x="0" y="239"/>
                  </a:lnTo>
                  <a:lnTo>
                    <a:pt x="0" y="2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6" name="Freeform 146"/>
            <p:cNvSpPr/>
            <p:nvPr/>
          </p:nvSpPr>
          <p:spPr bwMode="auto">
            <a:xfrm>
              <a:off x="3445" y="1131"/>
              <a:ext cx="838" cy="608"/>
            </a:xfrm>
            <a:custGeom>
              <a:avLst/>
              <a:gdLst>
                <a:gd name="T0" fmla="*/ 0 w 838"/>
                <a:gd name="T1" fmla="*/ 0 h 608"/>
                <a:gd name="T2" fmla="*/ 838 w 838"/>
                <a:gd name="T3" fmla="*/ 594 h 608"/>
                <a:gd name="T4" fmla="*/ 829 w 838"/>
                <a:gd name="T5" fmla="*/ 608 h 608"/>
                <a:gd name="T6" fmla="*/ 0 w 838"/>
                <a:gd name="T7" fmla="*/ 16 h 608"/>
                <a:gd name="T8" fmla="*/ 0 w 838"/>
                <a:gd name="T9" fmla="*/ 0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8" h="608">
                  <a:moveTo>
                    <a:pt x="0" y="0"/>
                  </a:moveTo>
                  <a:lnTo>
                    <a:pt x="838" y="594"/>
                  </a:lnTo>
                  <a:lnTo>
                    <a:pt x="829" y="608"/>
                  </a:lnTo>
                  <a:lnTo>
                    <a:pt x="0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7" name="Freeform 147"/>
            <p:cNvSpPr/>
            <p:nvPr/>
          </p:nvSpPr>
          <p:spPr bwMode="auto">
            <a:xfrm>
              <a:off x="2455" y="1839"/>
              <a:ext cx="159" cy="637"/>
            </a:xfrm>
            <a:custGeom>
              <a:avLst/>
              <a:gdLst>
                <a:gd name="T0" fmla="*/ 147 w 159"/>
                <a:gd name="T1" fmla="*/ 0 h 637"/>
                <a:gd name="T2" fmla="*/ 0 w 159"/>
                <a:gd name="T3" fmla="*/ 637 h 637"/>
                <a:gd name="T4" fmla="*/ 17 w 159"/>
                <a:gd name="T5" fmla="*/ 637 h 637"/>
                <a:gd name="T6" fmla="*/ 159 w 159"/>
                <a:gd name="T7" fmla="*/ 0 h 637"/>
                <a:gd name="T8" fmla="*/ 147 w 159"/>
                <a:gd name="T9" fmla="*/ 0 h 6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637">
                  <a:moveTo>
                    <a:pt x="147" y="0"/>
                  </a:moveTo>
                  <a:lnTo>
                    <a:pt x="0" y="637"/>
                  </a:lnTo>
                  <a:lnTo>
                    <a:pt x="17" y="637"/>
                  </a:lnTo>
                  <a:lnTo>
                    <a:pt x="159" y="0"/>
                  </a:lnTo>
                  <a:lnTo>
                    <a:pt x="14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8" name="Freeform 148"/>
            <p:cNvSpPr/>
            <p:nvPr/>
          </p:nvSpPr>
          <p:spPr bwMode="auto">
            <a:xfrm>
              <a:off x="4326" y="700"/>
              <a:ext cx="107" cy="147"/>
            </a:xfrm>
            <a:custGeom>
              <a:avLst/>
              <a:gdLst>
                <a:gd name="T0" fmla="*/ 0 w 107"/>
                <a:gd name="T1" fmla="*/ 12 h 147"/>
                <a:gd name="T2" fmla="*/ 90 w 107"/>
                <a:gd name="T3" fmla="*/ 147 h 147"/>
                <a:gd name="T4" fmla="*/ 107 w 107"/>
                <a:gd name="T5" fmla="*/ 147 h 147"/>
                <a:gd name="T6" fmla="*/ 12 w 107"/>
                <a:gd name="T7" fmla="*/ 0 h 147"/>
                <a:gd name="T8" fmla="*/ 0 w 107"/>
                <a:gd name="T9" fmla="*/ 12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" h="147">
                  <a:moveTo>
                    <a:pt x="0" y="12"/>
                  </a:moveTo>
                  <a:lnTo>
                    <a:pt x="90" y="147"/>
                  </a:lnTo>
                  <a:lnTo>
                    <a:pt x="107" y="147"/>
                  </a:lnTo>
                  <a:lnTo>
                    <a:pt x="12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9" name="Freeform 149"/>
            <p:cNvSpPr/>
            <p:nvPr/>
          </p:nvSpPr>
          <p:spPr bwMode="auto">
            <a:xfrm>
              <a:off x="4475" y="882"/>
              <a:ext cx="564" cy="279"/>
            </a:xfrm>
            <a:custGeom>
              <a:avLst/>
              <a:gdLst>
                <a:gd name="T0" fmla="*/ 0 w 564"/>
                <a:gd name="T1" fmla="*/ 17 h 279"/>
                <a:gd name="T2" fmla="*/ 564 w 564"/>
                <a:gd name="T3" fmla="*/ 279 h 279"/>
                <a:gd name="T4" fmla="*/ 564 w 564"/>
                <a:gd name="T5" fmla="*/ 268 h 279"/>
                <a:gd name="T6" fmla="*/ 0 w 564"/>
                <a:gd name="T7" fmla="*/ 0 h 279"/>
                <a:gd name="T8" fmla="*/ 0 w 564"/>
                <a:gd name="T9" fmla="*/ 17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4" h="279">
                  <a:moveTo>
                    <a:pt x="0" y="17"/>
                  </a:moveTo>
                  <a:lnTo>
                    <a:pt x="564" y="279"/>
                  </a:lnTo>
                  <a:lnTo>
                    <a:pt x="564" y="268"/>
                  </a:lnTo>
                  <a:lnTo>
                    <a:pt x="0" y="0"/>
                  </a:lnTo>
                  <a:lnTo>
                    <a:pt x="0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0" name="Freeform 150"/>
            <p:cNvSpPr/>
            <p:nvPr/>
          </p:nvSpPr>
          <p:spPr bwMode="auto">
            <a:xfrm>
              <a:off x="4461" y="899"/>
              <a:ext cx="592" cy="658"/>
            </a:xfrm>
            <a:custGeom>
              <a:avLst/>
              <a:gdLst>
                <a:gd name="T0" fmla="*/ 0 w 592"/>
                <a:gd name="T1" fmla="*/ 7 h 658"/>
                <a:gd name="T2" fmla="*/ 582 w 592"/>
                <a:gd name="T3" fmla="*/ 658 h 658"/>
                <a:gd name="T4" fmla="*/ 592 w 592"/>
                <a:gd name="T5" fmla="*/ 648 h 658"/>
                <a:gd name="T6" fmla="*/ 14 w 592"/>
                <a:gd name="T7" fmla="*/ 0 h 658"/>
                <a:gd name="T8" fmla="*/ 0 w 592"/>
                <a:gd name="T9" fmla="*/ 7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658">
                  <a:moveTo>
                    <a:pt x="0" y="7"/>
                  </a:moveTo>
                  <a:lnTo>
                    <a:pt x="582" y="658"/>
                  </a:lnTo>
                  <a:lnTo>
                    <a:pt x="592" y="648"/>
                  </a:lnTo>
                  <a:lnTo>
                    <a:pt x="14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1" name="Freeform 151"/>
            <p:cNvSpPr/>
            <p:nvPr/>
          </p:nvSpPr>
          <p:spPr bwMode="auto">
            <a:xfrm>
              <a:off x="4324" y="913"/>
              <a:ext cx="123" cy="795"/>
            </a:xfrm>
            <a:custGeom>
              <a:avLst/>
              <a:gdLst>
                <a:gd name="T0" fmla="*/ 111 w 123"/>
                <a:gd name="T1" fmla="*/ 0 h 795"/>
                <a:gd name="T2" fmla="*/ 0 w 123"/>
                <a:gd name="T3" fmla="*/ 795 h 795"/>
                <a:gd name="T4" fmla="*/ 16 w 123"/>
                <a:gd name="T5" fmla="*/ 795 h 795"/>
                <a:gd name="T6" fmla="*/ 123 w 123"/>
                <a:gd name="T7" fmla="*/ 0 h 795"/>
                <a:gd name="T8" fmla="*/ 111 w 123"/>
                <a:gd name="T9" fmla="*/ 0 h 7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795">
                  <a:moveTo>
                    <a:pt x="111" y="0"/>
                  </a:moveTo>
                  <a:lnTo>
                    <a:pt x="0" y="795"/>
                  </a:lnTo>
                  <a:lnTo>
                    <a:pt x="16" y="795"/>
                  </a:lnTo>
                  <a:lnTo>
                    <a:pt x="123" y="0"/>
                  </a:lnTo>
                  <a:lnTo>
                    <a:pt x="11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2" name="Freeform 152"/>
            <p:cNvSpPr/>
            <p:nvPr/>
          </p:nvSpPr>
          <p:spPr bwMode="auto">
            <a:xfrm>
              <a:off x="4345" y="1796"/>
              <a:ext cx="424" cy="485"/>
            </a:xfrm>
            <a:custGeom>
              <a:avLst/>
              <a:gdLst>
                <a:gd name="T0" fmla="*/ 0 w 424"/>
                <a:gd name="T1" fmla="*/ 5 h 485"/>
                <a:gd name="T2" fmla="*/ 410 w 424"/>
                <a:gd name="T3" fmla="*/ 485 h 485"/>
                <a:gd name="T4" fmla="*/ 424 w 424"/>
                <a:gd name="T5" fmla="*/ 478 h 485"/>
                <a:gd name="T6" fmla="*/ 14 w 424"/>
                <a:gd name="T7" fmla="*/ 0 h 485"/>
                <a:gd name="T8" fmla="*/ 0 w 424"/>
                <a:gd name="T9" fmla="*/ 5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4" h="485">
                  <a:moveTo>
                    <a:pt x="0" y="5"/>
                  </a:moveTo>
                  <a:lnTo>
                    <a:pt x="410" y="485"/>
                  </a:lnTo>
                  <a:lnTo>
                    <a:pt x="424" y="478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3" name="Freeform 153"/>
            <p:cNvSpPr/>
            <p:nvPr/>
          </p:nvSpPr>
          <p:spPr bwMode="auto">
            <a:xfrm>
              <a:off x="2477" y="2518"/>
              <a:ext cx="414" cy="308"/>
            </a:xfrm>
            <a:custGeom>
              <a:avLst/>
              <a:gdLst>
                <a:gd name="T0" fmla="*/ 0 w 414"/>
                <a:gd name="T1" fmla="*/ 7 h 308"/>
                <a:gd name="T2" fmla="*/ 402 w 414"/>
                <a:gd name="T3" fmla="*/ 308 h 308"/>
                <a:gd name="T4" fmla="*/ 414 w 414"/>
                <a:gd name="T5" fmla="*/ 299 h 308"/>
                <a:gd name="T6" fmla="*/ 9 w 414"/>
                <a:gd name="T7" fmla="*/ 0 h 308"/>
                <a:gd name="T8" fmla="*/ 0 w 414"/>
                <a:gd name="T9" fmla="*/ 7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4" h="308">
                  <a:moveTo>
                    <a:pt x="0" y="7"/>
                  </a:moveTo>
                  <a:lnTo>
                    <a:pt x="402" y="308"/>
                  </a:lnTo>
                  <a:lnTo>
                    <a:pt x="414" y="299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4" name="Freeform 154"/>
            <p:cNvSpPr/>
            <p:nvPr/>
          </p:nvSpPr>
          <p:spPr bwMode="auto">
            <a:xfrm>
              <a:off x="4994" y="1621"/>
              <a:ext cx="80" cy="885"/>
            </a:xfrm>
            <a:custGeom>
              <a:avLst/>
              <a:gdLst>
                <a:gd name="T0" fmla="*/ 73 w 80"/>
                <a:gd name="T1" fmla="*/ 0 h 885"/>
                <a:gd name="T2" fmla="*/ 0 w 80"/>
                <a:gd name="T3" fmla="*/ 885 h 885"/>
                <a:gd name="T4" fmla="*/ 9 w 80"/>
                <a:gd name="T5" fmla="*/ 885 h 885"/>
                <a:gd name="T6" fmla="*/ 80 w 80"/>
                <a:gd name="T7" fmla="*/ 0 h 885"/>
                <a:gd name="T8" fmla="*/ 73 w 80"/>
                <a:gd name="T9" fmla="*/ 0 h 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885">
                  <a:moveTo>
                    <a:pt x="73" y="0"/>
                  </a:moveTo>
                  <a:lnTo>
                    <a:pt x="0" y="885"/>
                  </a:lnTo>
                  <a:lnTo>
                    <a:pt x="9" y="885"/>
                  </a:lnTo>
                  <a:lnTo>
                    <a:pt x="80" y="0"/>
                  </a:lnTo>
                  <a:lnTo>
                    <a:pt x="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5" name="Freeform 155"/>
            <p:cNvSpPr/>
            <p:nvPr/>
          </p:nvSpPr>
          <p:spPr bwMode="auto">
            <a:xfrm>
              <a:off x="5022" y="2104"/>
              <a:ext cx="355" cy="412"/>
            </a:xfrm>
            <a:custGeom>
              <a:avLst/>
              <a:gdLst>
                <a:gd name="T0" fmla="*/ 0 w 355"/>
                <a:gd name="T1" fmla="*/ 405 h 412"/>
                <a:gd name="T2" fmla="*/ 344 w 355"/>
                <a:gd name="T3" fmla="*/ 0 h 412"/>
                <a:gd name="T4" fmla="*/ 355 w 355"/>
                <a:gd name="T5" fmla="*/ 7 h 412"/>
                <a:gd name="T6" fmla="*/ 10 w 355"/>
                <a:gd name="T7" fmla="*/ 412 h 412"/>
                <a:gd name="T8" fmla="*/ 0 w 355"/>
                <a:gd name="T9" fmla="*/ 405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5" h="412">
                  <a:moveTo>
                    <a:pt x="0" y="405"/>
                  </a:moveTo>
                  <a:lnTo>
                    <a:pt x="344" y="0"/>
                  </a:lnTo>
                  <a:lnTo>
                    <a:pt x="355" y="7"/>
                  </a:lnTo>
                  <a:lnTo>
                    <a:pt x="10" y="412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6" name="Freeform 156"/>
            <p:cNvSpPr/>
            <p:nvPr/>
          </p:nvSpPr>
          <p:spPr bwMode="auto">
            <a:xfrm>
              <a:off x="4788" y="2310"/>
              <a:ext cx="184" cy="213"/>
            </a:xfrm>
            <a:custGeom>
              <a:avLst/>
              <a:gdLst>
                <a:gd name="T0" fmla="*/ 0 w 184"/>
                <a:gd name="T1" fmla="*/ 7 h 213"/>
                <a:gd name="T2" fmla="*/ 177 w 184"/>
                <a:gd name="T3" fmla="*/ 213 h 213"/>
                <a:gd name="T4" fmla="*/ 184 w 184"/>
                <a:gd name="T5" fmla="*/ 201 h 213"/>
                <a:gd name="T6" fmla="*/ 12 w 184"/>
                <a:gd name="T7" fmla="*/ 0 h 213"/>
                <a:gd name="T8" fmla="*/ 0 w 184"/>
                <a:gd name="T9" fmla="*/ 7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4" h="213">
                  <a:moveTo>
                    <a:pt x="0" y="7"/>
                  </a:moveTo>
                  <a:lnTo>
                    <a:pt x="177" y="213"/>
                  </a:lnTo>
                  <a:lnTo>
                    <a:pt x="184" y="201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7" name="Freeform 157"/>
            <p:cNvSpPr/>
            <p:nvPr/>
          </p:nvSpPr>
          <p:spPr bwMode="auto">
            <a:xfrm>
              <a:off x="4729" y="2575"/>
              <a:ext cx="253" cy="414"/>
            </a:xfrm>
            <a:custGeom>
              <a:avLst/>
              <a:gdLst>
                <a:gd name="T0" fmla="*/ 246 w 253"/>
                <a:gd name="T1" fmla="*/ 0 h 414"/>
                <a:gd name="T2" fmla="*/ 0 w 253"/>
                <a:gd name="T3" fmla="*/ 398 h 414"/>
                <a:gd name="T4" fmla="*/ 0 w 253"/>
                <a:gd name="T5" fmla="*/ 414 h 414"/>
                <a:gd name="T6" fmla="*/ 253 w 253"/>
                <a:gd name="T7" fmla="*/ 10 h 414"/>
                <a:gd name="T8" fmla="*/ 246 w 253"/>
                <a:gd name="T9" fmla="*/ 0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3" h="414">
                  <a:moveTo>
                    <a:pt x="246" y="0"/>
                  </a:moveTo>
                  <a:lnTo>
                    <a:pt x="0" y="398"/>
                  </a:lnTo>
                  <a:lnTo>
                    <a:pt x="0" y="414"/>
                  </a:lnTo>
                  <a:lnTo>
                    <a:pt x="253" y="10"/>
                  </a:lnTo>
                  <a:lnTo>
                    <a:pt x="24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8" name="Freeform 158"/>
            <p:cNvSpPr/>
            <p:nvPr/>
          </p:nvSpPr>
          <p:spPr bwMode="auto">
            <a:xfrm>
              <a:off x="4018" y="2554"/>
              <a:ext cx="943" cy="324"/>
            </a:xfrm>
            <a:custGeom>
              <a:avLst/>
              <a:gdLst>
                <a:gd name="T0" fmla="*/ 0 w 943"/>
                <a:gd name="T1" fmla="*/ 312 h 324"/>
                <a:gd name="T2" fmla="*/ 943 w 943"/>
                <a:gd name="T3" fmla="*/ 0 h 324"/>
                <a:gd name="T4" fmla="*/ 943 w 943"/>
                <a:gd name="T5" fmla="*/ 14 h 324"/>
                <a:gd name="T6" fmla="*/ 0 w 943"/>
                <a:gd name="T7" fmla="*/ 324 h 324"/>
                <a:gd name="T8" fmla="*/ 0 w 943"/>
                <a:gd name="T9" fmla="*/ 312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3" h="324">
                  <a:moveTo>
                    <a:pt x="0" y="312"/>
                  </a:moveTo>
                  <a:lnTo>
                    <a:pt x="943" y="0"/>
                  </a:lnTo>
                  <a:lnTo>
                    <a:pt x="943" y="14"/>
                  </a:lnTo>
                  <a:lnTo>
                    <a:pt x="0" y="324"/>
                  </a:lnTo>
                  <a:lnTo>
                    <a:pt x="0" y="3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9" name="Freeform 159"/>
            <p:cNvSpPr/>
            <p:nvPr/>
          </p:nvSpPr>
          <p:spPr bwMode="auto">
            <a:xfrm>
              <a:off x="2938" y="2866"/>
              <a:ext cx="671" cy="607"/>
            </a:xfrm>
            <a:custGeom>
              <a:avLst/>
              <a:gdLst>
                <a:gd name="T0" fmla="*/ 0 w 671"/>
                <a:gd name="T1" fmla="*/ 7 h 607"/>
                <a:gd name="T2" fmla="*/ 661 w 671"/>
                <a:gd name="T3" fmla="*/ 607 h 607"/>
                <a:gd name="T4" fmla="*/ 671 w 671"/>
                <a:gd name="T5" fmla="*/ 607 h 607"/>
                <a:gd name="T6" fmla="*/ 12 w 671"/>
                <a:gd name="T7" fmla="*/ 0 h 607"/>
                <a:gd name="T8" fmla="*/ 0 w 671"/>
                <a:gd name="T9" fmla="*/ 7 h 6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1" h="607">
                  <a:moveTo>
                    <a:pt x="0" y="7"/>
                  </a:moveTo>
                  <a:lnTo>
                    <a:pt x="661" y="607"/>
                  </a:lnTo>
                  <a:lnTo>
                    <a:pt x="671" y="607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0" name="Freeform 160"/>
            <p:cNvSpPr/>
            <p:nvPr/>
          </p:nvSpPr>
          <p:spPr bwMode="auto">
            <a:xfrm>
              <a:off x="4546" y="3001"/>
              <a:ext cx="507" cy="299"/>
            </a:xfrm>
            <a:custGeom>
              <a:avLst/>
              <a:gdLst>
                <a:gd name="T0" fmla="*/ 0 w 507"/>
                <a:gd name="T1" fmla="*/ 292 h 299"/>
                <a:gd name="T2" fmla="*/ 500 w 507"/>
                <a:gd name="T3" fmla="*/ 0 h 299"/>
                <a:gd name="T4" fmla="*/ 507 w 507"/>
                <a:gd name="T5" fmla="*/ 12 h 299"/>
                <a:gd name="T6" fmla="*/ 5 w 507"/>
                <a:gd name="T7" fmla="*/ 299 h 299"/>
                <a:gd name="T8" fmla="*/ 0 w 507"/>
                <a:gd name="T9" fmla="*/ 292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99">
                  <a:moveTo>
                    <a:pt x="0" y="292"/>
                  </a:moveTo>
                  <a:lnTo>
                    <a:pt x="500" y="0"/>
                  </a:lnTo>
                  <a:lnTo>
                    <a:pt x="507" y="12"/>
                  </a:lnTo>
                  <a:lnTo>
                    <a:pt x="5" y="299"/>
                  </a:lnTo>
                  <a:lnTo>
                    <a:pt x="0" y="2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1" name="Freeform 161"/>
            <p:cNvSpPr/>
            <p:nvPr/>
          </p:nvSpPr>
          <p:spPr bwMode="auto">
            <a:xfrm>
              <a:off x="3658" y="3314"/>
              <a:ext cx="831" cy="187"/>
            </a:xfrm>
            <a:custGeom>
              <a:avLst/>
              <a:gdLst>
                <a:gd name="T0" fmla="*/ 0 w 831"/>
                <a:gd name="T1" fmla="*/ 173 h 187"/>
                <a:gd name="T2" fmla="*/ 831 w 831"/>
                <a:gd name="T3" fmla="*/ 0 h 187"/>
                <a:gd name="T4" fmla="*/ 831 w 831"/>
                <a:gd name="T5" fmla="*/ 12 h 187"/>
                <a:gd name="T6" fmla="*/ 10 w 831"/>
                <a:gd name="T7" fmla="*/ 187 h 187"/>
                <a:gd name="T8" fmla="*/ 0 w 831"/>
                <a:gd name="T9" fmla="*/ 173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1" h="187">
                  <a:moveTo>
                    <a:pt x="0" y="173"/>
                  </a:moveTo>
                  <a:lnTo>
                    <a:pt x="831" y="0"/>
                  </a:lnTo>
                  <a:lnTo>
                    <a:pt x="831" y="12"/>
                  </a:lnTo>
                  <a:lnTo>
                    <a:pt x="10" y="187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2" name="Oval 162"/>
            <p:cNvSpPr>
              <a:spLocks noChangeArrowheads="1"/>
            </p:cNvSpPr>
            <p:nvPr/>
          </p:nvSpPr>
          <p:spPr bwMode="auto">
            <a:xfrm>
              <a:off x="5107" y="1699"/>
              <a:ext cx="67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3" name="Freeform 163"/>
            <p:cNvSpPr/>
            <p:nvPr/>
          </p:nvSpPr>
          <p:spPr bwMode="auto">
            <a:xfrm>
              <a:off x="2640" y="1140"/>
              <a:ext cx="746" cy="644"/>
            </a:xfrm>
            <a:custGeom>
              <a:avLst/>
              <a:gdLst>
                <a:gd name="T0" fmla="*/ 0 w 746"/>
                <a:gd name="T1" fmla="*/ 635 h 644"/>
                <a:gd name="T2" fmla="*/ 739 w 746"/>
                <a:gd name="T3" fmla="*/ 0 h 644"/>
                <a:gd name="T4" fmla="*/ 746 w 746"/>
                <a:gd name="T5" fmla="*/ 10 h 644"/>
                <a:gd name="T6" fmla="*/ 12 w 746"/>
                <a:gd name="T7" fmla="*/ 644 h 644"/>
                <a:gd name="T8" fmla="*/ 0 w 746"/>
                <a:gd name="T9" fmla="*/ 635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6" h="644">
                  <a:moveTo>
                    <a:pt x="0" y="635"/>
                  </a:moveTo>
                  <a:lnTo>
                    <a:pt x="739" y="0"/>
                  </a:lnTo>
                  <a:lnTo>
                    <a:pt x="746" y="10"/>
                  </a:lnTo>
                  <a:lnTo>
                    <a:pt x="12" y="644"/>
                  </a:lnTo>
                  <a:lnTo>
                    <a:pt x="0" y="6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4" name="Freeform 164"/>
            <p:cNvSpPr/>
            <p:nvPr/>
          </p:nvSpPr>
          <p:spPr bwMode="auto">
            <a:xfrm>
              <a:off x="2612" y="1839"/>
              <a:ext cx="298" cy="966"/>
            </a:xfrm>
            <a:custGeom>
              <a:avLst/>
              <a:gdLst>
                <a:gd name="T0" fmla="*/ 0 w 298"/>
                <a:gd name="T1" fmla="*/ 7 h 966"/>
                <a:gd name="T2" fmla="*/ 286 w 298"/>
                <a:gd name="T3" fmla="*/ 966 h 966"/>
                <a:gd name="T4" fmla="*/ 298 w 298"/>
                <a:gd name="T5" fmla="*/ 959 h 966"/>
                <a:gd name="T6" fmla="*/ 11 w 298"/>
                <a:gd name="T7" fmla="*/ 0 h 966"/>
                <a:gd name="T8" fmla="*/ 0 w 298"/>
                <a:gd name="T9" fmla="*/ 7 h 9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966">
                  <a:moveTo>
                    <a:pt x="0" y="7"/>
                  </a:moveTo>
                  <a:lnTo>
                    <a:pt x="286" y="966"/>
                  </a:lnTo>
                  <a:lnTo>
                    <a:pt x="298" y="959"/>
                  </a:lnTo>
                  <a:lnTo>
                    <a:pt x="11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5" name="Freeform 165"/>
            <p:cNvSpPr/>
            <p:nvPr/>
          </p:nvSpPr>
          <p:spPr bwMode="auto">
            <a:xfrm>
              <a:off x="3983" y="2116"/>
              <a:ext cx="232" cy="720"/>
            </a:xfrm>
            <a:custGeom>
              <a:avLst/>
              <a:gdLst>
                <a:gd name="T0" fmla="*/ 222 w 232"/>
                <a:gd name="T1" fmla="*/ 0 h 720"/>
                <a:gd name="T2" fmla="*/ 0 w 232"/>
                <a:gd name="T3" fmla="*/ 720 h 720"/>
                <a:gd name="T4" fmla="*/ 12 w 232"/>
                <a:gd name="T5" fmla="*/ 720 h 720"/>
                <a:gd name="T6" fmla="*/ 232 w 232"/>
                <a:gd name="T7" fmla="*/ 7 h 720"/>
                <a:gd name="T8" fmla="*/ 222 w 232"/>
                <a:gd name="T9" fmla="*/ 0 h 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2" h="720">
                  <a:moveTo>
                    <a:pt x="222" y="0"/>
                  </a:moveTo>
                  <a:lnTo>
                    <a:pt x="0" y="720"/>
                  </a:lnTo>
                  <a:lnTo>
                    <a:pt x="12" y="720"/>
                  </a:lnTo>
                  <a:lnTo>
                    <a:pt x="232" y="7"/>
                  </a:lnTo>
                  <a:lnTo>
                    <a:pt x="22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6" name="Freeform 166"/>
            <p:cNvSpPr/>
            <p:nvPr/>
          </p:nvSpPr>
          <p:spPr bwMode="auto">
            <a:xfrm>
              <a:off x="2896" y="1003"/>
              <a:ext cx="478" cy="118"/>
            </a:xfrm>
            <a:custGeom>
              <a:avLst/>
              <a:gdLst>
                <a:gd name="T0" fmla="*/ 0 w 478"/>
                <a:gd name="T1" fmla="*/ 14 h 118"/>
                <a:gd name="T2" fmla="*/ 478 w 478"/>
                <a:gd name="T3" fmla="*/ 118 h 118"/>
                <a:gd name="T4" fmla="*/ 478 w 478"/>
                <a:gd name="T5" fmla="*/ 104 h 118"/>
                <a:gd name="T6" fmla="*/ 7 w 478"/>
                <a:gd name="T7" fmla="*/ 0 h 118"/>
                <a:gd name="T8" fmla="*/ 0 w 478"/>
                <a:gd name="T9" fmla="*/ 14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118">
                  <a:moveTo>
                    <a:pt x="0" y="14"/>
                  </a:moveTo>
                  <a:lnTo>
                    <a:pt x="478" y="118"/>
                  </a:lnTo>
                  <a:lnTo>
                    <a:pt x="478" y="104"/>
                  </a:lnTo>
                  <a:lnTo>
                    <a:pt x="7" y="0"/>
                  </a:lnTo>
                  <a:lnTo>
                    <a:pt x="0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7" name="Freeform 167"/>
            <p:cNvSpPr/>
            <p:nvPr/>
          </p:nvSpPr>
          <p:spPr bwMode="auto">
            <a:xfrm>
              <a:off x="4366" y="1592"/>
              <a:ext cx="689" cy="164"/>
            </a:xfrm>
            <a:custGeom>
              <a:avLst/>
              <a:gdLst>
                <a:gd name="T0" fmla="*/ 0 w 689"/>
                <a:gd name="T1" fmla="*/ 152 h 164"/>
                <a:gd name="T2" fmla="*/ 682 w 689"/>
                <a:gd name="T3" fmla="*/ 0 h 164"/>
                <a:gd name="T4" fmla="*/ 689 w 689"/>
                <a:gd name="T5" fmla="*/ 12 h 164"/>
                <a:gd name="T6" fmla="*/ 0 w 689"/>
                <a:gd name="T7" fmla="*/ 164 h 164"/>
                <a:gd name="T8" fmla="*/ 0 w 689"/>
                <a:gd name="T9" fmla="*/ 152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164">
                  <a:moveTo>
                    <a:pt x="0" y="152"/>
                  </a:moveTo>
                  <a:lnTo>
                    <a:pt x="682" y="0"/>
                  </a:lnTo>
                  <a:lnTo>
                    <a:pt x="689" y="12"/>
                  </a:lnTo>
                  <a:lnTo>
                    <a:pt x="0" y="164"/>
                  </a:lnTo>
                  <a:lnTo>
                    <a:pt x="0" y="1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8" name="Freeform 168"/>
            <p:cNvSpPr/>
            <p:nvPr/>
          </p:nvSpPr>
          <p:spPr bwMode="auto">
            <a:xfrm>
              <a:off x="3995" y="2899"/>
              <a:ext cx="499" cy="396"/>
            </a:xfrm>
            <a:custGeom>
              <a:avLst/>
              <a:gdLst>
                <a:gd name="T0" fmla="*/ 0 w 499"/>
                <a:gd name="T1" fmla="*/ 5 h 396"/>
                <a:gd name="T2" fmla="*/ 499 w 499"/>
                <a:gd name="T3" fmla="*/ 396 h 396"/>
                <a:gd name="T4" fmla="*/ 499 w 499"/>
                <a:gd name="T5" fmla="*/ 384 h 396"/>
                <a:gd name="T6" fmla="*/ 14 w 499"/>
                <a:gd name="T7" fmla="*/ 0 h 396"/>
                <a:gd name="T8" fmla="*/ 0 w 499"/>
                <a:gd name="T9" fmla="*/ 5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9" h="396">
                  <a:moveTo>
                    <a:pt x="0" y="5"/>
                  </a:moveTo>
                  <a:lnTo>
                    <a:pt x="499" y="396"/>
                  </a:lnTo>
                  <a:lnTo>
                    <a:pt x="499" y="384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9" name="Freeform 169"/>
            <p:cNvSpPr/>
            <p:nvPr/>
          </p:nvSpPr>
          <p:spPr bwMode="auto">
            <a:xfrm>
              <a:off x="3651" y="2918"/>
              <a:ext cx="306" cy="547"/>
            </a:xfrm>
            <a:custGeom>
              <a:avLst/>
              <a:gdLst>
                <a:gd name="T0" fmla="*/ 0 w 306"/>
                <a:gd name="T1" fmla="*/ 540 h 547"/>
                <a:gd name="T2" fmla="*/ 294 w 306"/>
                <a:gd name="T3" fmla="*/ 0 h 547"/>
                <a:gd name="T4" fmla="*/ 306 w 306"/>
                <a:gd name="T5" fmla="*/ 0 h 547"/>
                <a:gd name="T6" fmla="*/ 10 w 306"/>
                <a:gd name="T7" fmla="*/ 547 h 547"/>
                <a:gd name="T8" fmla="*/ 0 w 306"/>
                <a:gd name="T9" fmla="*/ 540 h 5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6" h="547">
                  <a:moveTo>
                    <a:pt x="0" y="540"/>
                  </a:moveTo>
                  <a:lnTo>
                    <a:pt x="294" y="0"/>
                  </a:lnTo>
                  <a:lnTo>
                    <a:pt x="306" y="0"/>
                  </a:lnTo>
                  <a:lnTo>
                    <a:pt x="10" y="547"/>
                  </a:lnTo>
                  <a:lnTo>
                    <a:pt x="0" y="5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0" name="Rectangle 170"/>
            <p:cNvSpPr>
              <a:spLocks noChangeArrowheads="1"/>
            </p:cNvSpPr>
            <p:nvPr/>
          </p:nvSpPr>
          <p:spPr bwMode="auto">
            <a:xfrm>
              <a:off x="2910" y="2881"/>
              <a:ext cx="9" cy="30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1" name="Freeform 171"/>
            <p:cNvSpPr/>
            <p:nvPr/>
          </p:nvSpPr>
          <p:spPr bwMode="auto">
            <a:xfrm>
              <a:off x="3334" y="2109"/>
              <a:ext cx="611" cy="741"/>
            </a:xfrm>
            <a:custGeom>
              <a:avLst/>
              <a:gdLst>
                <a:gd name="T0" fmla="*/ 0 w 611"/>
                <a:gd name="T1" fmla="*/ 7 h 741"/>
                <a:gd name="T2" fmla="*/ 599 w 611"/>
                <a:gd name="T3" fmla="*/ 741 h 741"/>
                <a:gd name="T4" fmla="*/ 611 w 611"/>
                <a:gd name="T5" fmla="*/ 736 h 741"/>
                <a:gd name="T6" fmla="*/ 12 w 611"/>
                <a:gd name="T7" fmla="*/ 0 h 741"/>
                <a:gd name="T8" fmla="*/ 0 w 611"/>
                <a:gd name="T9" fmla="*/ 7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741">
                  <a:moveTo>
                    <a:pt x="0" y="7"/>
                  </a:moveTo>
                  <a:lnTo>
                    <a:pt x="599" y="741"/>
                  </a:lnTo>
                  <a:lnTo>
                    <a:pt x="611" y="736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526" name="TextBox 76">
            <a:extLst>
              <a:ext uri="{FF2B5EF4-FFF2-40B4-BE49-F238E27FC236}">
                <a16:creationId xmlns:a16="http://schemas.microsoft.com/office/drawing/2014/main" id="{227D35C8-A03F-4E8D-8213-9F6DBD150A5D}"/>
              </a:ext>
            </a:extLst>
          </p:cNvPr>
          <p:cNvSpPr txBox="1"/>
          <p:nvPr/>
        </p:nvSpPr>
        <p:spPr>
          <a:xfrm>
            <a:off x="5490705" y="219018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数学模型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7" name="文本框 526">
            <a:extLst>
              <a:ext uri="{FF2B5EF4-FFF2-40B4-BE49-F238E27FC236}">
                <a16:creationId xmlns:a16="http://schemas.microsoft.com/office/drawing/2014/main" id="{65E94CA4-8264-494F-971E-C0C3C5A4DA32}"/>
              </a:ext>
            </a:extLst>
          </p:cNvPr>
          <p:cNvSpPr txBox="1"/>
          <p:nvPr/>
        </p:nvSpPr>
        <p:spPr>
          <a:xfrm>
            <a:off x="4498003" y="531991"/>
            <a:ext cx="3195994" cy="2819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动态神经网络</a:t>
            </a:r>
            <a:endParaRPr lang="en-US" altLang="zh-CN" sz="105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28" name="组合 527">
            <a:extLst>
              <a:ext uri="{FF2B5EF4-FFF2-40B4-BE49-F238E27FC236}">
                <a16:creationId xmlns:a16="http://schemas.microsoft.com/office/drawing/2014/main" id="{FB66C0C8-264B-4A75-9494-B04C4B93D363}"/>
              </a:ext>
            </a:extLst>
          </p:cNvPr>
          <p:cNvGrpSpPr/>
          <p:nvPr/>
        </p:nvGrpSpPr>
        <p:grpSpPr>
          <a:xfrm>
            <a:off x="5855851" y="833240"/>
            <a:ext cx="480299" cy="105326"/>
            <a:chOff x="8818080" y="2020666"/>
            <a:chExt cx="636007" cy="0"/>
          </a:xfrm>
        </p:grpSpPr>
        <p:cxnSp>
          <p:nvCxnSpPr>
            <p:cNvPr id="530" name="直接连接符 529">
              <a:extLst>
                <a:ext uri="{FF2B5EF4-FFF2-40B4-BE49-F238E27FC236}">
                  <a16:creationId xmlns:a16="http://schemas.microsoft.com/office/drawing/2014/main" id="{21D4BF5D-2C91-4A19-896F-AE946BC7FB76}"/>
                </a:ext>
              </a:extLst>
            </p:cNvPr>
            <p:cNvCxnSpPr/>
            <p:nvPr/>
          </p:nvCxnSpPr>
          <p:spPr>
            <a:xfrm>
              <a:off x="8818080" y="2020666"/>
              <a:ext cx="175500" cy="0"/>
            </a:xfrm>
            <a:prstGeom prst="line">
              <a:avLst/>
            </a:prstGeom>
            <a:ln w="25400">
              <a:solidFill>
                <a:srgbClr val="F6A2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1" name="直接连接符 530">
              <a:extLst>
                <a:ext uri="{FF2B5EF4-FFF2-40B4-BE49-F238E27FC236}">
                  <a16:creationId xmlns:a16="http://schemas.microsoft.com/office/drawing/2014/main" id="{12A04D9E-7AE9-4504-89ED-15389616EA20}"/>
                </a:ext>
              </a:extLst>
            </p:cNvPr>
            <p:cNvCxnSpPr/>
            <p:nvPr/>
          </p:nvCxnSpPr>
          <p:spPr>
            <a:xfrm>
              <a:off x="9048334" y="2020666"/>
              <a:ext cx="175500" cy="0"/>
            </a:xfrm>
            <a:prstGeom prst="line">
              <a:avLst/>
            </a:prstGeom>
            <a:ln w="25400">
              <a:solidFill>
                <a:srgbClr val="248C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2" name="直接连接符 531">
              <a:extLst>
                <a:ext uri="{FF2B5EF4-FFF2-40B4-BE49-F238E27FC236}">
                  <a16:creationId xmlns:a16="http://schemas.microsoft.com/office/drawing/2014/main" id="{35104CDD-349B-40C0-9598-881CA242C9C1}"/>
                </a:ext>
              </a:extLst>
            </p:cNvPr>
            <p:cNvCxnSpPr/>
            <p:nvPr/>
          </p:nvCxnSpPr>
          <p:spPr>
            <a:xfrm>
              <a:off x="9278587" y="2020666"/>
              <a:ext cx="175500" cy="0"/>
            </a:xfrm>
            <a:prstGeom prst="line">
              <a:avLst/>
            </a:prstGeom>
            <a:ln w="25400">
              <a:solidFill>
                <a:srgbClr val="F6A2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18" name="矩形 517">
                <a:extLst>
                  <a:ext uri="{FF2B5EF4-FFF2-40B4-BE49-F238E27FC236}">
                    <a16:creationId xmlns:a16="http://schemas.microsoft.com/office/drawing/2014/main" id="{8F692627-2CB1-4825-B91B-259811B8E498}"/>
                  </a:ext>
                </a:extLst>
              </p:cNvPr>
              <p:cNvSpPr/>
              <p:nvPr/>
            </p:nvSpPr>
            <p:spPr>
              <a:xfrm>
                <a:off x="501386" y="1368080"/>
                <a:ext cx="4288353" cy="1323439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>
                  <a:spcBef>
                    <a:spcPct val="0"/>
                  </a:spcBef>
                </a:pPr>
                <a:r>
                  <a:rPr lang="zh-CN" altLang="en-US" sz="4000" b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mbria Math" panose="02040503050406030204" pitchFamily="18" charset="0"/>
                    <a:ea typeface="微软雅黑" panose="020B0503020204020204" pitchFamily="34" charset="-122"/>
                  </a:rPr>
                  <a:t>对于动态神经网络</a:t>
                </a:r>
                <a:endParaRPr lang="en-US" altLang="zh-CN" sz="4000" b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mbria Math" panose="02040503050406030204" pitchFamily="18" charset="0"/>
                  <a:ea typeface="微软雅黑" panose="020B0503020204020204" pitchFamily="34" charset="-122"/>
                </a:endParaRPr>
              </a:p>
              <a:p>
                <a:pPr algn="ctr">
                  <a:spcBef>
                    <a:spcPct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altLang="zh-CN" sz="40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accPr>
                        <m:e>
                          <m:r>
                            <a:rPr lang="en-US" altLang="zh-CN" sz="40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𝑦</m:t>
                          </m:r>
                        </m:e>
                      </m:acc>
                      <m:r>
                        <a:rPr lang="en-US" altLang="zh-CN" sz="40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r>
                        <a:rPr lang="en-US" altLang="zh-CN" sz="40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𝑓</m:t>
                      </m:r>
                      <m:r>
                        <a:rPr lang="en-US" altLang="zh-CN" sz="40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US" altLang="zh-CN" sz="40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accPr>
                        <m:e>
                          <m:r>
                            <a:rPr lang="en-US" altLang="zh-CN" sz="40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𝑥</m:t>
                          </m:r>
                        </m:e>
                      </m:acc>
                      <m:r>
                        <a:rPr lang="en-US" altLang="zh-CN" sz="40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;</m:t>
                      </m:r>
                      <m:r>
                        <a:rPr lang="en-US" altLang="zh-CN" sz="40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𝑡</m:t>
                      </m:r>
                      <m:r>
                        <a:rPr lang="en-US" altLang="zh-CN" sz="40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)</m:t>
                      </m:r>
                    </m:oMath>
                  </m:oMathPara>
                </a14:m>
                <a:endParaRPr lang="en-US" altLang="zh-CN" sz="4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518" name="矩形 517">
                <a:extLst>
                  <a:ext uri="{FF2B5EF4-FFF2-40B4-BE49-F238E27FC236}">
                    <a16:creationId xmlns:a16="http://schemas.microsoft.com/office/drawing/2014/main" id="{8F692627-2CB1-4825-B91B-259811B8E4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386" y="1368080"/>
                <a:ext cx="4288353" cy="1323439"/>
              </a:xfrm>
              <a:prstGeom prst="rect">
                <a:avLst/>
              </a:prstGeom>
              <a:blipFill>
                <a:blip r:embed="rId3"/>
                <a:stretch>
                  <a:fillRect l="-4403" t="-8257" r="-42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2" name="矩形 511">
                <a:extLst>
                  <a:ext uri="{FF2B5EF4-FFF2-40B4-BE49-F238E27FC236}">
                    <a16:creationId xmlns:a16="http://schemas.microsoft.com/office/drawing/2014/main" id="{6E76B8E4-1C6C-4B91-81EB-7C8B943C259B}"/>
                  </a:ext>
                </a:extLst>
              </p:cNvPr>
              <p:cNvSpPr/>
              <p:nvPr/>
            </p:nvSpPr>
            <p:spPr>
              <a:xfrm>
                <a:off x="942546" y="3670631"/>
                <a:ext cx="4296433" cy="1138773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>
                  <a:spcBef>
                    <a:spcPct val="0"/>
                  </a:spcBef>
                </a:pPr>
                <a:r>
                  <a:rPr lang="en-US" altLang="zh-CN" sz="4000" b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mbria Math" panose="02040503050406030204" pitchFamily="18" charset="0"/>
                    <a:ea typeface="微软雅黑" panose="020B0503020204020204" pitchFamily="34" charset="-122"/>
                  </a:rPr>
                  <a:t>RNN</a:t>
                </a:r>
              </a:p>
              <a:p>
                <a:pPr algn="ctr">
                  <a:spcBef>
                    <a:spcPct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b="0" i="1" dirty="0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altLang="zh-CN" sz="2800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accPr>
                            <m:e>
                              <m:r>
                                <a:rPr lang="en-US" altLang="zh-CN" sz="2800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zh-CN" sz="2800" b="0" i="1" dirty="0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𝑡</m:t>
                          </m:r>
                          <m:r>
                            <a:rPr lang="en-US" altLang="zh-CN" sz="2800" b="0" i="1" dirty="0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+1</m:t>
                          </m:r>
                        </m:sub>
                      </m:sSub>
                      <m:r>
                        <a:rPr lang="en-US" altLang="zh-CN" sz="28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r>
                        <a:rPr lang="en-US" altLang="zh-CN" sz="28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𝑓</m:t>
                      </m:r>
                      <m:r>
                        <a:rPr lang="en-US" altLang="zh-CN" sz="28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(</m:t>
                      </m:r>
                      <m:sSub>
                        <m:sSubPr>
                          <m:ctrlPr>
                            <a:rPr lang="en-US" altLang="zh-CN" sz="28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𝑊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1</m:t>
                          </m:r>
                        </m:sub>
                      </m:sSub>
                      <m:r>
                        <a:rPr lang="en-US" altLang="zh-CN" sz="28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∙</m:t>
                      </m:r>
                      <m:acc>
                        <m:accPr>
                          <m:chr m:val="⃗"/>
                          <m:ctrlPr>
                            <a:rPr lang="en-US" altLang="zh-CN" sz="28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accPr>
                        <m:e>
                          <m:r>
                            <a:rPr lang="en-US" altLang="zh-CN" sz="28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𝑥</m:t>
                          </m:r>
                        </m:e>
                      </m:acc>
                      <m:r>
                        <a:rPr lang="en-US" altLang="zh-CN" sz="28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+</m:t>
                      </m:r>
                      <m:sSub>
                        <m:sSubPr>
                          <m:ctrlPr>
                            <a:rPr lang="en-US" altLang="zh-CN" sz="28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𝑊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2</m:t>
                          </m:r>
                        </m:sub>
                      </m:sSub>
                      <m:r>
                        <a:rPr lang="en-US" altLang="zh-CN" sz="28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∙</m:t>
                      </m:r>
                      <m:sSub>
                        <m:sSubPr>
                          <m:ctrlPr>
                            <a:rPr lang="en-US" altLang="zh-CN" sz="28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𝑡</m:t>
                          </m:r>
                        </m:sub>
                      </m:sSub>
                      <m:r>
                        <a:rPr lang="en-US" altLang="zh-CN" sz="28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)</m:t>
                      </m:r>
                    </m:oMath>
                  </m:oMathPara>
                </a14:m>
                <a:endParaRPr lang="en-US" altLang="zh-CN" sz="4000" b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mbria Math" panose="02040503050406030204" pitchFamily="18" charset="0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512" name="矩形 511">
                <a:extLst>
                  <a:ext uri="{FF2B5EF4-FFF2-40B4-BE49-F238E27FC236}">
                    <a16:creationId xmlns:a16="http://schemas.microsoft.com/office/drawing/2014/main" id="{6E76B8E4-1C6C-4B91-81EB-7C8B943C25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2546" y="3670631"/>
                <a:ext cx="4296433" cy="1138773"/>
              </a:xfrm>
              <a:prstGeom prst="rect">
                <a:avLst/>
              </a:prstGeom>
              <a:blipFill>
                <a:blip r:embed="rId4"/>
                <a:stretch>
                  <a:fillRect t="-96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C461ABE9-4405-492E-92D0-E68364585042}"/>
                  </a:ext>
                </a:extLst>
              </p:cNvPr>
              <p:cNvSpPr/>
              <p:nvPr/>
            </p:nvSpPr>
            <p:spPr>
              <a:xfrm>
                <a:off x="7251032" y="2851940"/>
                <a:ext cx="2470484" cy="979112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(∙)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C461ABE9-4405-492E-92D0-E683645850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1032" y="2851940"/>
                <a:ext cx="2470484" cy="97911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椭圆 2">
            <a:extLst>
              <a:ext uri="{FF2B5EF4-FFF2-40B4-BE49-F238E27FC236}">
                <a16:creationId xmlns:a16="http://schemas.microsoft.com/office/drawing/2014/main" id="{8F28CB3D-DEFE-4A33-87F5-BE63E95FAF0B}"/>
              </a:ext>
            </a:extLst>
          </p:cNvPr>
          <p:cNvSpPr/>
          <p:nvPr/>
        </p:nvSpPr>
        <p:spPr>
          <a:xfrm>
            <a:off x="8133347" y="4597407"/>
            <a:ext cx="705854" cy="760656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/>
              <a:t>x</a:t>
            </a:r>
            <a:endParaRPr lang="zh-CN" altLang="en-US" sz="3200" dirty="0"/>
          </a:p>
        </p:txBody>
      </p:sp>
      <p:sp>
        <p:nvSpPr>
          <p:cNvPr id="513" name="椭圆 512">
            <a:extLst>
              <a:ext uri="{FF2B5EF4-FFF2-40B4-BE49-F238E27FC236}">
                <a16:creationId xmlns:a16="http://schemas.microsoft.com/office/drawing/2014/main" id="{BF3F2C74-5D4A-40CE-82AB-43C607662D71}"/>
              </a:ext>
            </a:extLst>
          </p:cNvPr>
          <p:cNvSpPr/>
          <p:nvPr/>
        </p:nvSpPr>
        <p:spPr>
          <a:xfrm>
            <a:off x="8133347" y="1405251"/>
            <a:ext cx="705854" cy="600012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/>
              <a:t>y</a:t>
            </a:r>
            <a:endParaRPr lang="zh-CN" altLang="en-US" sz="3200" dirty="0"/>
          </a:p>
        </p:txBody>
      </p: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F25AEC2A-77E4-4ABC-A193-5ABBF10A9F83}"/>
              </a:ext>
            </a:extLst>
          </p:cNvPr>
          <p:cNvCxnSpPr>
            <a:cxnSpLocks/>
            <a:stCxn id="3" idx="0"/>
            <a:endCxn id="2" idx="2"/>
          </p:cNvCxnSpPr>
          <p:nvPr/>
        </p:nvCxnSpPr>
        <p:spPr>
          <a:xfrm flipV="1">
            <a:off x="8486274" y="3831052"/>
            <a:ext cx="0" cy="766355"/>
          </a:xfrm>
          <a:prstGeom prst="straightConnector1">
            <a:avLst/>
          </a:prstGeom>
          <a:ln w="28575">
            <a:solidFill>
              <a:srgbClr val="92D050"/>
            </a:solidFill>
            <a:tailEnd type="triangle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</p:cxn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6800AE13-9947-4BC5-8BB4-CFB9F6390F90}"/>
              </a:ext>
            </a:extLst>
          </p:cNvPr>
          <p:cNvCxnSpPr>
            <a:cxnSpLocks/>
            <a:stCxn id="2" idx="0"/>
            <a:endCxn id="513" idx="4"/>
          </p:cNvCxnSpPr>
          <p:nvPr/>
        </p:nvCxnSpPr>
        <p:spPr>
          <a:xfrm flipV="1">
            <a:off x="8486274" y="2005263"/>
            <a:ext cx="0" cy="846677"/>
          </a:xfrm>
          <a:prstGeom prst="straightConnector1">
            <a:avLst/>
          </a:prstGeom>
          <a:ln w="28575">
            <a:solidFill>
              <a:srgbClr val="92D050"/>
            </a:solidFill>
            <a:tailEnd type="triangle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</p:cxnSp>
      <p:cxnSp>
        <p:nvCxnSpPr>
          <p:cNvPr id="10" name="连接符: 肘形 9">
            <a:extLst>
              <a:ext uri="{FF2B5EF4-FFF2-40B4-BE49-F238E27FC236}">
                <a16:creationId xmlns:a16="http://schemas.microsoft.com/office/drawing/2014/main" id="{0644AD79-208A-4380-9574-C3894D21C7CC}"/>
              </a:ext>
            </a:extLst>
          </p:cNvPr>
          <p:cNvCxnSpPr>
            <a:stCxn id="2" idx="1"/>
          </p:cNvCxnSpPr>
          <p:nvPr/>
        </p:nvCxnSpPr>
        <p:spPr>
          <a:xfrm rot="10800000" flipH="1" flipV="1">
            <a:off x="7251032" y="3341495"/>
            <a:ext cx="1235242" cy="898521"/>
          </a:xfrm>
          <a:prstGeom prst="bentConnector3">
            <a:avLst>
              <a:gd name="adj1" fmla="val -35389"/>
            </a:avLst>
          </a:prstGeom>
          <a:ln w="28575">
            <a:solidFill>
              <a:srgbClr val="92D050"/>
            </a:solidFill>
            <a:tailEnd type="triangle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716471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prism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5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1000" tmFilter="0,0; .5, 1; 1, 1"/>
                                        <p:tgtEl>
                                          <p:spTgt spid="5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1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 tmFilter="0,0; .5, 1; 1, 1"/>
                                        <p:tgtEl>
                                          <p:spTgt spid="5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8" grpId="0"/>
      <p:bldP spid="51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" name="Group 4"/>
          <p:cNvGrpSpPr>
            <a:grpSpLocks noChangeAspect="1"/>
          </p:cNvGrpSpPr>
          <p:nvPr/>
        </p:nvGrpSpPr>
        <p:grpSpPr bwMode="auto">
          <a:xfrm>
            <a:off x="-470501" y="-575689"/>
            <a:ext cx="1552035" cy="1511368"/>
            <a:chOff x="2410" y="593"/>
            <a:chExt cx="3015" cy="2936"/>
          </a:xfrm>
          <a:solidFill>
            <a:srgbClr val="248C80"/>
          </a:solidFill>
        </p:grpSpPr>
        <p:sp>
          <p:nvSpPr>
            <p:cNvPr id="177" name="Freeform 5"/>
            <p:cNvSpPr/>
            <p:nvPr/>
          </p:nvSpPr>
          <p:spPr bwMode="auto">
            <a:xfrm>
              <a:off x="5079" y="1202"/>
              <a:ext cx="66" cy="509"/>
            </a:xfrm>
            <a:custGeom>
              <a:avLst/>
              <a:gdLst>
                <a:gd name="T0" fmla="*/ 0 w 66"/>
                <a:gd name="T1" fmla="*/ 9 h 509"/>
                <a:gd name="T2" fmla="*/ 54 w 66"/>
                <a:gd name="T3" fmla="*/ 509 h 509"/>
                <a:gd name="T4" fmla="*/ 66 w 66"/>
                <a:gd name="T5" fmla="*/ 509 h 509"/>
                <a:gd name="T6" fmla="*/ 9 w 66"/>
                <a:gd name="T7" fmla="*/ 0 h 509"/>
                <a:gd name="T8" fmla="*/ 0 w 66"/>
                <a:gd name="T9" fmla="*/ 9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509">
                  <a:moveTo>
                    <a:pt x="0" y="9"/>
                  </a:moveTo>
                  <a:lnTo>
                    <a:pt x="54" y="509"/>
                  </a:lnTo>
                  <a:lnTo>
                    <a:pt x="66" y="509"/>
                  </a:lnTo>
                  <a:lnTo>
                    <a:pt x="9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8" name="Freeform 6"/>
            <p:cNvSpPr/>
            <p:nvPr/>
          </p:nvSpPr>
          <p:spPr bwMode="auto">
            <a:xfrm>
              <a:off x="5079" y="1195"/>
              <a:ext cx="303" cy="854"/>
            </a:xfrm>
            <a:custGeom>
              <a:avLst/>
              <a:gdLst>
                <a:gd name="T0" fmla="*/ 14 w 303"/>
                <a:gd name="T1" fmla="*/ 0 h 854"/>
                <a:gd name="T2" fmla="*/ 303 w 303"/>
                <a:gd name="T3" fmla="*/ 854 h 854"/>
                <a:gd name="T4" fmla="*/ 287 w 303"/>
                <a:gd name="T5" fmla="*/ 854 h 854"/>
                <a:gd name="T6" fmla="*/ 0 w 303"/>
                <a:gd name="T7" fmla="*/ 11 h 854"/>
                <a:gd name="T8" fmla="*/ 14 w 303"/>
                <a:gd name="T9" fmla="*/ 0 h 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3" h="854">
                  <a:moveTo>
                    <a:pt x="14" y="0"/>
                  </a:moveTo>
                  <a:lnTo>
                    <a:pt x="303" y="854"/>
                  </a:lnTo>
                  <a:lnTo>
                    <a:pt x="287" y="854"/>
                  </a:lnTo>
                  <a:lnTo>
                    <a:pt x="0" y="11"/>
                  </a:lnTo>
                  <a:lnTo>
                    <a:pt x="1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9" name="Freeform 7"/>
            <p:cNvSpPr/>
            <p:nvPr/>
          </p:nvSpPr>
          <p:spPr bwMode="auto">
            <a:xfrm>
              <a:off x="5074" y="1202"/>
              <a:ext cx="12" cy="345"/>
            </a:xfrm>
            <a:custGeom>
              <a:avLst/>
              <a:gdLst>
                <a:gd name="T0" fmla="*/ 0 w 12"/>
                <a:gd name="T1" fmla="*/ 0 h 345"/>
                <a:gd name="T2" fmla="*/ 0 w 12"/>
                <a:gd name="T3" fmla="*/ 345 h 345"/>
                <a:gd name="T4" fmla="*/ 12 w 12"/>
                <a:gd name="T5" fmla="*/ 345 h 345"/>
                <a:gd name="T6" fmla="*/ 12 w 12"/>
                <a:gd name="T7" fmla="*/ 12 h 345"/>
                <a:gd name="T8" fmla="*/ 0 w 12"/>
                <a:gd name="T9" fmla="*/ 0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345">
                  <a:moveTo>
                    <a:pt x="0" y="0"/>
                  </a:moveTo>
                  <a:lnTo>
                    <a:pt x="0" y="345"/>
                  </a:lnTo>
                  <a:lnTo>
                    <a:pt x="12" y="345"/>
                  </a:lnTo>
                  <a:lnTo>
                    <a:pt x="12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0" name="Rectangle 8"/>
            <p:cNvSpPr>
              <a:spLocks noChangeArrowheads="1"/>
            </p:cNvSpPr>
            <p:nvPr/>
          </p:nvSpPr>
          <p:spPr bwMode="auto">
            <a:xfrm>
              <a:off x="3658" y="3501"/>
              <a:ext cx="647" cy="1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1" name="Freeform 9"/>
            <p:cNvSpPr/>
            <p:nvPr/>
          </p:nvSpPr>
          <p:spPr bwMode="auto">
            <a:xfrm>
              <a:off x="3488" y="3446"/>
              <a:ext cx="118" cy="48"/>
            </a:xfrm>
            <a:custGeom>
              <a:avLst/>
              <a:gdLst>
                <a:gd name="T0" fmla="*/ 0 w 118"/>
                <a:gd name="T1" fmla="*/ 10 h 48"/>
                <a:gd name="T2" fmla="*/ 111 w 118"/>
                <a:gd name="T3" fmla="*/ 48 h 48"/>
                <a:gd name="T4" fmla="*/ 118 w 118"/>
                <a:gd name="T5" fmla="*/ 36 h 48"/>
                <a:gd name="T6" fmla="*/ 14 w 118"/>
                <a:gd name="T7" fmla="*/ 0 h 48"/>
                <a:gd name="T8" fmla="*/ 0 w 118"/>
                <a:gd name="T9" fmla="*/ 1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48">
                  <a:moveTo>
                    <a:pt x="0" y="10"/>
                  </a:moveTo>
                  <a:lnTo>
                    <a:pt x="111" y="48"/>
                  </a:lnTo>
                  <a:lnTo>
                    <a:pt x="118" y="36"/>
                  </a:lnTo>
                  <a:lnTo>
                    <a:pt x="14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2" name="Freeform 10"/>
            <p:cNvSpPr/>
            <p:nvPr/>
          </p:nvSpPr>
          <p:spPr bwMode="auto">
            <a:xfrm>
              <a:off x="2830" y="1026"/>
              <a:ext cx="30" cy="256"/>
            </a:xfrm>
            <a:custGeom>
              <a:avLst/>
              <a:gdLst>
                <a:gd name="T0" fmla="*/ 30 w 30"/>
                <a:gd name="T1" fmla="*/ 0 h 256"/>
                <a:gd name="T2" fmla="*/ 9 w 30"/>
                <a:gd name="T3" fmla="*/ 256 h 256"/>
                <a:gd name="T4" fmla="*/ 0 w 30"/>
                <a:gd name="T5" fmla="*/ 256 h 256"/>
                <a:gd name="T6" fmla="*/ 26 w 30"/>
                <a:gd name="T7" fmla="*/ 0 h 256"/>
                <a:gd name="T8" fmla="*/ 30 w 30"/>
                <a:gd name="T9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56">
                  <a:moveTo>
                    <a:pt x="30" y="0"/>
                  </a:moveTo>
                  <a:lnTo>
                    <a:pt x="9" y="256"/>
                  </a:lnTo>
                  <a:lnTo>
                    <a:pt x="0" y="256"/>
                  </a:lnTo>
                  <a:lnTo>
                    <a:pt x="26" y="0"/>
                  </a:lnTo>
                  <a:lnTo>
                    <a:pt x="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3" name="Freeform 11"/>
            <p:cNvSpPr/>
            <p:nvPr/>
          </p:nvSpPr>
          <p:spPr bwMode="auto">
            <a:xfrm>
              <a:off x="2841" y="773"/>
              <a:ext cx="604" cy="519"/>
            </a:xfrm>
            <a:custGeom>
              <a:avLst/>
              <a:gdLst>
                <a:gd name="T0" fmla="*/ 0 w 604"/>
                <a:gd name="T1" fmla="*/ 512 h 519"/>
                <a:gd name="T2" fmla="*/ 595 w 604"/>
                <a:gd name="T3" fmla="*/ 0 h 519"/>
                <a:gd name="T4" fmla="*/ 604 w 604"/>
                <a:gd name="T5" fmla="*/ 7 h 519"/>
                <a:gd name="T6" fmla="*/ 12 w 604"/>
                <a:gd name="T7" fmla="*/ 519 h 519"/>
                <a:gd name="T8" fmla="*/ 0 w 604"/>
                <a:gd name="T9" fmla="*/ 512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4" h="519">
                  <a:moveTo>
                    <a:pt x="0" y="512"/>
                  </a:moveTo>
                  <a:lnTo>
                    <a:pt x="595" y="0"/>
                  </a:lnTo>
                  <a:lnTo>
                    <a:pt x="604" y="7"/>
                  </a:lnTo>
                  <a:lnTo>
                    <a:pt x="12" y="519"/>
                  </a:lnTo>
                  <a:lnTo>
                    <a:pt x="0" y="5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4" name="Freeform 12"/>
            <p:cNvSpPr/>
            <p:nvPr/>
          </p:nvSpPr>
          <p:spPr bwMode="auto">
            <a:xfrm>
              <a:off x="2988" y="761"/>
              <a:ext cx="445" cy="192"/>
            </a:xfrm>
            <a:custGeom>
              <a:avLst/>
              <a:gdLst>
                <a:gd name="T0" fmla="*/ 445 w 445"/>
                <a:gd name="T1" fmla="*/ 17 h 192"/>
                <a:gd name="T2" fmla="*/ 3 w 445"/>
                <a:gd name="T3" fmla="*/ 192 h 192"/>
                <a:gd name="T4" fmla="*/ 0 w 445"/>
                <a:gd name="T5" fmla="*/ 187 h 192"/>
                <a:gd name="T6" fmla="*/ 445 w 445"/>
                <a:gd name="T7" fmla="*/ 0 h 192"/>
                <a:gd name="T8" fmla="*/ 445 w 445"/>
                <a:gd name="T9" fmla="*/ 17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5" h="192">
                  <a:moveTo>
                    <a:pt x="445" y="17"/>
                  </a:moveTo>
                  <a:lnTo>
                    <a:pt x="3" y="192"/>
                  </a:lnTo>
                  <a:lnTo>
                    <a:pt x="0" y="187"/>
                  </a:lnTo>
                  <a:lnTo>
                    <a:pt x="445" y="0"/>
                  </a:lnTo>
                  <a:lnTo>
                    <a:pt x="445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5" name="Freeform 13"/>
            <p:cNvSpPr/>
            <p:nvPr/>
          </p:nvSpPr>
          <p:spPr bwMode="auto">
            <a:xfrm>
              <a:off x="3478" y="650"/>
              <a:ext cx="159" cy="95"/>
            </a:xfrm>
            <a:custGeom>
              <a:avLst/>
              <a:gdLst>
                <a:gd name="T0" fmla="*/ 10 w 159"/>
                <a:gd name="T1" fmla="*/ 95 h 95"/>
                <a:gd name="T2" fmla="*/ 159 w 159"/>
                <a:gd name="T3" fmla="*/ 9 h 95"/>
                <a:gd name="T4" fmla="*/ 159 w 159"/>
                <a:gd name="T5" fmla="*/ 0 h 95"/>
                <a:gd name="T6" fmla="*/ 0 w 159"/>
                <a:gd name="T7" fmla="*/ 88 h 95"/>
                <a:gd name="T8" fmla="*/ 10 w 159"/>
                <a:gd name="T9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95">
                  <a:moveTo>
                    <a:pt x="10" y="95"/>
                  </a:moveTo>
                  <a:lnTo>
                    <a:pt x="159" y="9"/>
                  </a:lnTo>
                  <a:lnTo>
                    <a:pt x="159" y="0"/>
                  </a:lnTo>
                  <a:lnTo>
                    <a:pt x="0" y="88"/>
                  </a:lnTo>
                  <a:lnTo>
                    <a:pt x="10" y="9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6" name="Freeform 14"/>
            <p:cNvSpPr/>
            <p:nvPr/>
          </p:nvSpPr>
          <p:spPr bwMode="auto">
            <a:xfrm>
              <a:off x="3488" y="683"/>
              <a:ext cx="798" cy="74"/>
            </a:xfrm>
            <a:custGeom>
              <a:avLst/>
              <a:gdLst>
                <a:gd name="T0" fmla="*/ 0 w 798"/>
                <a:gd name="T1" fmla="*/ 62 h 74"/>
                <a:gd name="T2" fmla="*/ 798 w 798"/>
                <a:gd name="T3" fmla="*/ 0 h 74"/>
                <a:gd name="T4" fmla="*/ 798 w 798"/>
                <a:gd name="T5" fmla="*/ 10 h 74"/>
                <a:gd name="T6" fmla="*/ 0 w 798"/>
                <a:gd name="T7" fmla="*/ 74 h 74"/>
                <a:gd name="T8" fmla="*/ 0 w 798"/>
                <a:gd name="T9" fmla="*/ 6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8" h="74">
                  <a:moveTo>
                    <a:pt x="0" y="62"/>
                  </a:moveTo>
                  <a:lnTo>
                    <a:pt x="798" y="0"/>
                  </a:lnTo>
                  <a:lnTo>
                    <a:pt x="798" y="10"/>
                  </a:lnTo>
                  <a:lnTo>
                    <a:pt x="0" y="74"/>
                  </a:lnTo>
                  <a:lnTo>
                    <a:pt x="0" y="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7" name="Freeform 15"/>
            <p:cNvSpPr/>
            <p:nvPr/>
          </p:nvSpPr>
          <p:spPr bwMode="auto">
            <a:xfrm>
              <a:off x="3421" y="778"/>
              <a:ext cx="34" cy="308"/>
            </a:xfrm>
            <a:custGeom>
              <a:avLst/>
              <a:gdLst>
                <a:gd name="T0" fmla="*/ 29 w 34"/>
                <a:gd name="T1" fmla="*/ 0 h 308"/>
                <a:gd name="T2" fmla="*/ 0 w 34"/>
                <a:gd name="T3" fmla="*/ 308 h 308"/>
                <a:gd name="T4" fmla="*/ 12 w 34"/>
                <a:gd name="T5" fmla="*/ 308 h 308"/>
                <a:gd name="T6" fmla="*/ 34 w 34"/>
                <a:gd name="T7" fmla="*/ 0 h 308"/>
                <a:gd name="T8" fmla="*/ 29 w 34"/>
                <a:gd name="T9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308">
                  <a:moveTo>
                    <a:pt x="29" y="0"/>
                  </a:moveTo>
                  <a:lnTo>
                    <a:pt x="0" y="308"/>
                  </a:lnTo>
                  <a:lnTo>
                    <a:pt x="12" y="308"/>
                  </a:lnTo>
                  <a:lnTo>
                    <a:pt x="34" y="0"/>
                  </a:ln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8" name="Freeform 16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  <a:gd name="T10" fmla="*/ 0 w 571"/>
                <a:gd name="T11" fmla="*/ 11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9" name="Freeform 17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0" name="Freeform 18"/>
            <p:cNvSpPr/>
            <p:nvPr/>
          </p:nvSpPr>
          <p:spPr bwMode="auto">
            <a:xfrm>
              <a:off x="4087" y="693"/>
              <a:ext cx="225" cy="307"/>
            </a:xfrm>
            <a:custGeom>
              <a:avLst/>
              <a:gdLst>
                <a:gd name="T0" fmla="*/ 213 w 225"/>
                <a:gd name="T1" fmla="*/ 0 h 307"/>
                <a:gd name="T2" fmla="*/ 0 w 225"/>
                <a:gd name="T3" fmla="*/ 298 h 307"/>
                <a:gd name="T4" fmla="*/ 12 w 225"/>
                <a:gd name="T5" fmla="*/ 307 h 307"/>
                <a:gd name="T6" fmla="*/ 225 w 225"/>
                <a:gd name="T7" fmla="*/ 7 h 307"/>
                <a:gd name="T8" fmla="*/ 213 w 225"/>
                <a:gd name="T9" fmla="*/ 0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5" h="307">
                  <a:moveTo>
                    <a:pt x="213" y="0"/>
                  </a:moveTo>
                  <a:lnTo>
                    <a:pt x="0" y="298"/>
                  </a:lnTo>
                  <a:lnTo>
                    <a:pt x="12" y="307"/>
                  </a:lnTo>
                  <a:lnTo>
                    <a:pt x="225" y="7"/>
                  </a:lnTo>
                  <a:lnTo>
                    <a:pt x="21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1" name="Freeform 19"/>
            <p:cNvSpPr/>
            <p:nvPr/>
          </p:nvSpPr>
          <p:spPr bwMode="auto">
            <a:xfrm>
              <a:off x="2481" y="1318"/>
              <a:ext cx="339" cy="343"/>
            </a:xfrm>
            <a:custGeom>
              <a:avLst/>
              <a:gdLst>
                <a:gd name="T0" fmla="*/ 0 w 339"/>
                <a:gd name="T1" fmla="*/ 336 h 343"/>
                <a:gd name="T2" fmla="*/ 332 w 339"/>
                <a:gd name="T3" fmla="*/ 0 h 343"/>
                <a:gd name="T4" fmla="*/ 339 w 339"/>
                <a:gd name="T5" fmla="*/ 7 h 343"/>
                <a:gd name="T6" fmla="*/ 5 w 339"/>
                <a:gd name="T7" fmla="*/ 343 h 343"/>
                <a:gd name="T8" fmla="*/ 0 w 339"/>
                <a:gd name="T9" fmla="*/ 336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9" h="343">
                  <a:moveTo>
                    <a:pt x="0" y="336"/>
                  </a:moveTo>
                  <a:lnTo>
                    <a:pt x="332" y="0"/>
                  </a:lnTo>
                  <a:lnTo>
                    <a:pt x="339" y="7"/>
                  </a:lnTo>
                  <a:lnTo>
                    <a:pt x="5" y="343"/>
                  </a:lnTo>
                  <a:lnTo>
                    <a:pt x="0" y="3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2" name="Freeform 20"/>
            <p:cNvSpPr/>
            <p:nvPr/>
          </p:nvSpPr>
          <p:spPr bwMode="auto">
            <a:xfrm>
              <a:off x="2616" y="1332"/>
              <a:ext cx="209" cy="753"/>
            </a:xfrm>
            <a:custGeom>
              <a:avLst/>
              <a:gdLst>
                <a:gd name="T0" fmla="*/ 197 w 209"/>
                <a:gd name="T1" fmla="*/ 0 h 753"/>
                <a:gd name="T2" fmla="*/ 0 w 209"/>
                <a:gd name="T3" fmla="*/ 743 h 753"/>
                <a:gd name="T4" fmla="*/ 10 w 209"/>
                <a:gd name="T5" fmla="*/ 753 h 753"/>
                <a:gd name="T6" fmla="*/ 209 w 209"/>
                <a:gd name="T7" fmla="*/ 0 h 753"/>
                <a:gd name="T8" fmla="*/ 197 w 209"/>
                <a:gd name="T9" fmla="*/ 0 h 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753">
                  <a:moveTo>
                    <a:pt x="197" y="0"/>
                  </a:moveTo>
                  <a:lnTo>
                    <a:pt x="0" y="743"/>
                  </a:lnTo>
                  <a:lnTo>
                    <a:pt x="10" y="753"/>
                  </a:lnTo>
                  <a:lnTo>
                    <a:pt x="209" y="0"/>
                  </a:lnTo>
                  <a:lnTo>
                    <a:pt x="19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3" name="Freeform 21"/>
            <p:cNvSpPr/>
            <p:nvPr/>
          </p:nvSpPr>
          <p:spPr bwMode="auto">
            <a:xfrm>
              <a:off x="2477" y="1704"/>
              <a:ext cx="106" cy="92"/>
            </a:xfrm>
            <a:custGeom>
              <a:avLst/>
              <a:gdLst>
                <a:gd name="T0" fmla="*/ 0 w 106"/>
                <a:gd name="T1" fmla="*/ 7 h 92"/>
                <a:gd name="T2" fmla="*/ 94 w 106"/>
                <a:gd name="T3" fmla="*/ 92 h 92"/>
                <a:gd name="T4" fmla="*/ 106 w 106"/>
                <a:gd name="T5" fmla="*/ 75 h 92"/>
                <a:gd name="T6" fmla="*/ 9 w 106"/>
                <a:gd name="T7" fmla="*/ 0 h 92"/>
                <a:gd name="T8" fmla="*/ 0 w 106"/>
                <a:gd name="T9" fmla="*/ 7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92">
                  <a:moveTo>
                    <a:pt x="0" y="7"/>
                  </a:moveTo>
                  <a:lnTo>
                    <a:pt x="94" y="92"/>
                  </a:lnTo>
                  <a:lnTo>
                    <a:pt x="106" y="75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4" name="Freeform 22"/>
            <p:cNvSpPr/>
            <p:nvPr/>
          </p:nvSpPr>
          <p:spPr bwMode="auto">
            <a:xfrm>
              <a:off x="2451" y="1711"/>
              <a:ext cx="146" cy="374"/>
            </a:xfrm>
            <a:custGeom>
              <a:avLst/>
              <a:gdLst>
                <a:gd name="T0" fmla="*/ 0 w 146"/>
                <a:gd name="T1" fmla="*/ 0 h 374"/>
                <a:gd name="T2" fmla="*/ 135 w 146"/>
                <a:gd name="T3" fmla="*/ 374 h 374"/>
                <a:gd name="T4" fmla="*/ 146 w 146"/>
                <a:gd name="T5" fmla="*/ 374 h 374"/>
                <a:gd name="T6" fmla="*/ 11 w 146"/>
                <a:gd name="T7" fmla="*/ 0 h 374"/>
                <a:gd name="T8" fmla="*/ 0 w 146"/>
                <a:gd name="T9" fmla="*/ 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374">
                  <a:moveTo>
                    <a:pt x="0" y="0"/>
                  </a:moveTo>
                  <a:lnTo>
                    <a:pt x="135" y="374"/>
                  </a:lnTo>
                  <a:lnTo>
                    <a:pt x="146" y="374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5" name="Rectangle 23"/>
            <p:cNvSpPr>
              <a:spLocks noChangeArrowheads="1"/>
            </p:cNvSpPr>
            <p:nvPr/>
          </p:nvSpPr>
          <p:spPr bwMode="auto">
            <a:xfrm>
              <a:off x="3410" y="1164"/>
              <a:ext cx="11" cy="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6" name="Freeform 24"/>
            <p:cNvSpPr/>
            <p:nvPr/>
          </p:nvSpPr>
          <p:spPr bwMode="auto">
            <a:xfrm>
              <a:off x="2848" y="1202"/>
              <a:ext cx="538" cy="111"/>
            </a:xfrm>
            <a:custGeom>
              <a:avLst/>
              <a:gdLst>
                <a:gd name="T0" fmla="*/ 0 w 538"/>
                <a:gd name="T1" fmla="*/ 102 h 111"/>
                <a:gd name="T2" fmla="*/ 538 w 538"/>
                <a:gd name="T3" fmla="*/ 0 h 111"/>
                <a:gd name="T4" fmla="*/ 538 w 538"/>
                <a:gd name="T5" fmla="*/ 9 h 111"/>
                <a:gd name="T6" fmla="*/ 0 w 538"/>
                <a:gd name="T7" fmla="*/ 111 h 111"/>
                <a:gd name="T8" fmla="*/ 0 w 538"/>
                <a:gd name="T9" fmla="*/ 102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8" h="111">
                  <a:moveTo>
                    <a:pt x="0" y="102"/>
                  </a:moveTo>
                  <a:lnTo>
                    <a:pt x="538" y="0"/>
                  </a:lnTo>
                  <a:lnTo>
                    <a:pt x="538" y="9"/>
                  </a:lnTo>
                  <a:lnTo>
                    <a:pt x="0" y="111"/>
                  </a:lnTo>
                  <a:lnTo>
                    <a:pt x="0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7" name="Freeform 25"/>
            <p:cNvSpPr/>
            <p:nvPr/>
          </p:nvSpPr>
          <p:spPr bwMode="auto">
            <a:xfrm>
              <a:off x="2834" y="1320"/>
              <a:ext cx="287" cy="455"/>
            </a:xfrm>
            <a:custGeom>
              <a:avLst/>
              <a:gdLst>
                <a:gd name="T0" fmla="*/ 0 w 287"/>
                <a:gd name="T1" fmla="*/ 5 h 455"/>
                <a:gd name="T2" fmla="*/ 275 w 287"/>
                <a:gd name="T3" fmla="*/ 450 h 455"/>
                <a:gd name="T4" fmla="*/ 277 w 287"/>
                <a:gd name="T5" fmla="*/ 455 h 455"/>
                <a:gd name="T6" fmla="*/ 287 w 287"/>
                <a:gd name="T7" fmla="*/ 445 h 455"/>
                <a:gd name="T8" fmla="*/ 7 w 287"/>
                <a:gd name="T9" fmla="*/ 0 h 455"/>
                <a:gd name="T10" fmla="*/ 0 w 287"/>
                <a:gd name="T11" fmla="*/ 5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7" h="455">
                  <a:moveTo>
                    <a:pt x="0" y="5"/>
                  </a:moveTo>
                  <a:lnTo>
                    <a:pt x="275" y="450"/>
                  </a:lnTo>
                  <a:lnTo>
                    <a:pt x="277" y="455"/>
                  </a:lnTo>
                  <a:lnTo>
                    <a:pt x="287" y="445"/>
                  </a:lnTo>
                  <a:lnTo>
                    <a:pt x="7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8" name="Freeform 26"/>
            <p:cNvSpPr/>
            <p:nvPr/>
          </p:nvSpPr>
          <p:spPr bwMode="auto">
            <a:xfrm>
              <a:off x="3140" y="1221"/>
              <a:ext cx="270" cy="544"/>
            </a:xfrm>
            <a:custGeom>
              <a:avLst/>
              <a:gdLst>
                <a:gd name="T0" fmla="*/ 0 w 270"/>
                <a:gd name="T1" fmla="*/ 544 h 544"/>
                <a:gd name="T2" fmla="*/ 263 w 270"/>
                <a:gd name="T3" fmla="*/ 0 h 544"/>
                <a:gd name="T4" fmla="*/ 270 w 270"/>
                <a:gd name="T5" fmla="*/ 0 h 544"/>
                <a:gd name="T6" fmla="*/ 14 w 270"/>
                <a:gd name="T7" fmla="*/ 544 h 544"/>
                <a:gd name="T8" fmla="*/ 0 w 270"/>
                <a:gd name="T9" fmla="*/ 544 h 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0" h="544">
                  <a:moveTo>
                    <a:pt x="0" y="544"/>
                  </a:moveTo>
                  <a:lnTo>
                    <a:pt x="263" y="0"/>
                  </a:lnTo>
                  <a:lnTo>
                    <a:pt x="270" y="0"/>
                  </a:lnTo>
                  <a:lnTo>
                    <a:pt x="14" y="544"/>
                  </a:lnTo>
                  <a:lnTo>
                    <a:pt x="0" y="5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9" name="Freeform 27"/>
            <p:cNvSpPr/>
            <p:nvPr/>
          </p:nvSpPr>
          <p:spPr bwMode="auto">
            <a:xfrm>
              <a:off x="3317" y="1221"/>
              <a:ext cx="93" cy="809"/>
            </a:xfrm>
            <a:custGeom>
              <a:avLst/>
              <a:gdLst>
                <a:gd name="T0" fmla="*/ 83 w 93"/>
                <a:gd name="T1" fmla="*/ 0 h 809"/>
                <a:gd name="T2" fmla="*/ 0 w 93"/>
                <a:gd name="T3" fmla="*/ 809 h 809"/>
                <a:gd name="T4" fmla="*/ 12 w 93"/>
                <a:gd name="T5" fmla="*/ 809 h 809"/>
                <a:gd name="T6" fmla="*/ 93 w 93"/>
                <a:gd name="T7" fmla="*/ 0 h 809"/>
                <a:gd name="T8" fmla="*/ 83 w 93"/>
                <a:gd name="T9" fmla="*/ 0 h 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" h="809">
                  <a:moveTo>
                    <a:pt x="83" y="0"/>
                  </a:moveTo>
                  <a:lnTo>
                    <a:pt x="0" y="809"/>
                  </a:lnTo>
                  <a:lnTo>
                    <a:pt x="12" y="809"/>
                  </a:lnTo>
                  <a:lnTo>
                    <a:pt x="93" y="0"/>
                  </a:lnTo>
                  <a:lnTo>
                    <a:pt x="8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0" name="Freeform 28"/>
            <p:cNvSpPr/>
            <p:nvPr/>
          </p:nvSpPr>
          <p:spPr bwMode="auto">
            <a:xfrm>
              <a:off x="3438" y="1022"/>
              <a:ext cx="611" cy="180"/>
            </a:xfrm>
            <a:custGeom>
              <a:avLst/>
              <a:gdLst>
                <a:gd name="T0" fmla="*/ 0 w 611"/>
                <a:gd name="T1" fmla="*/ 165 h 180"/>
                <a:gd name="T2" fmla="*/ 611 w 611"/>
                <a:gd name="T3" fmla="*/ 0 h 180"/>
                <a:gd name="T4" fmla="*/ 611 w 611"/>
                <a:gd name="T5" fmla="*/ 14 h 180"/>
                <a:gd name="T6" fmla="*/ 0 w 611"/>
                <a:gd name="T7" fmla="*/ 180 h 180"/>
                <a:gd name="T8" fmla="*/ 0 w 611"/>
                <a:gd name="T9" fmla="*/ 165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180">
                  <a:moveTo>
                    <a:pt x="0" y="165"/>
                  </a:moveTo>
                  <a:lnTo>
                    <a:pt x="611" y="0"/>
                  </a:lnTo>
                  <a:lnTo>
                    <a:pt x="611" y="14"/>
                  </a:lnTo>
                  <a:lnTo>
                    <a:pt x="0" y="180"/>
                  </a:lnTo>
                  <a:lnTo>
                    <a:pt x="0" y="1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1" name="Freeform 29"/>
            <p:cNvSpPr/>
            <p:nvPr/>
          </p:nvSpPr>
          <p:spPr bwMode="auto">
            <a:xfrm>
              <a:off x="4340" y="702"/>
              <a:ext cx="377" cy="396"/>
            </a:xfrm>
            <a:custGeom>
              <a:avLst/>
              <a:gdLst>
                <a:gd name="T0" fmla="*/ 0 w 377"/>
                <a:gd name="T1" fmla="*/ 12 h 396"/>
                <a:gd name="T2" fmla="*/ 370 w 377"/>
                <a:gd name="T3" fmla="*/ 396 h 396"/>
                <a:gd name="T4" fmla="*/ 377 w 377"/>
                <a:gd name="T5" fmla="*/ 388 h 396"/>
                <a:gd name="T6" fmla="*/ 0 w 377"/>
                <a:gd name="T7" fmla="*/ 0 h 396"/>
                <a:gd name="T8" fmla="*/ 0 w 377"/>
                <a:gd name="T9" fmla="*/ 12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7" h="396">
                  <a:moveTo>
                    <a:pt x="0" y="12"/>
                  </a:moveTo>
                  <a:lnTo>
                    <a:pt x="370" y="396"/>
                  </a:lnTo>
                  <a:lnTo>
                    <a:pt x="377" y="388"/>
                  </a:lnTo>
                  <a:lnTo>
                    <a:pt x="0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2" name="Freeform 30"/>
            <p:cNvSpPr/>
            <p:nvPr/>
          </p:nvSpPr>
          <p:spPr bwMode="auto">
            <a:xfrm>
              <a:off x="4108" y="1015"/>
              <a:ext cx="597" cy="97"/>
            </a:xfrm>
            <a:custGeom>
              <a:avLst/>
              <a:gdLst>
                <a:gd name="T0" fmla="*/ 0 w 597"/>
                <a:gd name="T1" fmla="*/ 0 h 97"/>
                <a:gd name="T2" fmla="*/ 597 w 597"/>
                <a:gd name="T3" fmla="*/ 90 h 97"/>
                <a:gd name="T4" fmla="*/ 597 w 597"/>
                <a:gd name="T5" fmla="*/ 97 h 97"/>
                <a:gd name="T6" fmla="*/ 0 w 597"/>
                <a:gd name="T7" fmla="*/ 11 h 97"/>
                <a:gd name="T8" fmla="*/ 0 w 597"/>
                <a:gd name="T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97">
                  <a:moveTo>
                    <a:pt x="0" y="0"/>
                  </a:moveTo>
                  <a:lnTo>
                    <a:pt x="597" y="90"/>
                  </a:lnTo>
                  <a:lnTo>
                    <a:pt x="597" y="97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3" name="Freeform 31"/>
            <p:cNvSpPr/>
            <p:nvPr/>
          </p:nvSpPr>
          <p:spPr bwMode="auto">
            <a:xfrm>
              <a:off x="4759" y="1121"/>
              <a:ext cx="280" cy="55"/>
            </a:xfrm>
            <a:custGeom>
              <a:avLst/>
              <a:gdLst>
                <a:gd name="T0" fmla="*/ 5 w 280"/>
                <a:gd name="T1" fmla="*/ 0 h 55"/>
                <a:gd name="T2" fmla="*/ 280 w 280"/>
                <a:gd name="T3" fmla="*/ 40 h 55"/>
                <a:gd name="T4" fmla="*/ 280 w 280"/>
                <a:gd name="T5" fmla="*/ 55 h 55"/>
                <a:gd name="T6" fmla="*/ 0 w 280"/>
                <a:gd name="T7" fmla="*/ 7 h 55"/>
                <a:gd name="T8" fmla="*/ 5 w 280"/>
                <a:gd name="T9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0" h="55">
                  <a:moveTo>
                    <a:pt x="5" y="0"/>
                  </a:moveTo>
                  <a:lnTo>
                    <a:pt x="280" y="40"/>
                  </a:lnTo>
                  <a:lnTo>
                    <a:pt x="280" y="55"/>
                  </a:lnTo>
                  <a:lnTo>
                    <a:pt x="0" y="7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4" name="Freeform 32"/>
            <p:cNvSpPr/>
            <p:nvPr/>
          </p:nvSpPr>
          <p:spPr bwMode="auto">
            <a:xfrm>
              <a:off x="4745" y="1131"/>
              <a:ext cx="298" cy="447"/>
            </a:xfrm>
            <a:custGeom>
              <a:avLst/>
              <a:gdLst>
                <a:gd name="T0" fmla="*/ 0 w 298"/>
                <a:gd name="T1" fmla="*/ 9 h 447"/>
                <a:gd name="T2" fmla="*/ 294 w 298"/>
                <a:gd name="T3" fmla="*/ 447 h 447"/>
                <a:gd name="T4" fmla="*/ 298 w 298"/>
                <a:gd name="T5" fmla="*/ 440 h 447"/>
                <a:gd name="T6" fmla="*/ 7 w 298"/>
                <a:gd name="T7" fmla="*/ 0 h 447"/>
                <a:gd name="T8" fmla="*/ 0 w 298"/>
                <a:gd name="T9" fmla="*/ 9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447">
                  <a:moveTo>
                    <a:pt x="0" y="9"/>
                  </a:moveTo>
                  <a:lnTo>
                    <a:pt x="294" y="447"/>
                  </a:lnTo>
                  <a:lnTo>
                    <a:pt x="298" y="440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5" name="Freeform 33"/>
            <p:cNvSpPr/>
            <p:nvPr/>
          </p:nvSpPr>
          <p:spPr bwMode="auto">
            <a:xfrm>
              <a:off x="4551" y="1135"/>
              <a:ext cx="182" cy="422"/>
            </a:xfrm>
            <a:custGeom>
              <a:avLst/>
              <a:gdLst>
                <a:gd name="T0" fmla="*/ 173 w 182"/>
                <a:gd name="T1" fmla="*/ 0 h 422"/>
                <a:gd name="T2" fmla="*/ 0 w 182"/>
                <a:gd name="T3" fmla="*/ 422 h 422"/>
                <a:gd name="T4" fmla="*/ 12 w 182"/>
                <a:gd name="T5" fmla="*/ 422 h 422"/>
                <a:gd name="T6" fmla="*/ 182 w 182"/>
                <a:gd name="T7" fmla="*/ 0 h 422"/>
                <a:gd name="T8" fmla="*/ 173 w 182"/>
                <a:gd name="T9" fmla="*/ 0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2" h="422">
                  <a:moveTo>
                    <a:pt x="173" y="0"/>
                  </a:moveTo>
                  <a:lnTo>
                    <a:pt x="0" y="422"/>
                  </a:lnTo>
                  <a:lnTo>
                    <a:pt x="12" y="422"/>
                  </a:lnTo>
                  <a:lnTo>
                    <a:pt x="182" y="0"/>
                  </a:lnTo>
                  <a:lnTo>
                    <a:pt x="1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6" name="Freeform 34"/>
            <p:cNvSpPr/>
            <p:nvPr/>
          </p:nvSpPr>
          <p:spPr bwMode="auto">
            <a:xfrm>
              <a:off x="3414" y="1214"/>
              <a:ext cx="401" cy="388"/>
            </a:xfrm>
            <a:custGeom>
              <a:avLst/>
              <a:gdLst>
                <a:gd name="T0" fmla="*/ 0 w 401"/>
                <a:gd name="T1" fmla="*/ 0 h 388"/>
                <a:gd name="T2" fmla="*/ 393 w 401"/>
                <a:gd name="T3" fmla="*/ 388 h 388"/>
                <a:gd name="T4" fmla="*/ 401 w 401"/>
                <a:gd name="T5" fmla="*/ 378 h 388"/>
                <a:gd name="T6" fmla="*/ 12 w 401"/>
                <a:gd name="T7" fmla="*/ 0 h 388"/>
                <a:gd name="T8" fmla="*/ 0 w 40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1" h="388">
                  <a:moveTo>
                    <a:pt x="0" y="0"/>
                  </a:moveTo>
                  <a:lnTo>
                    <a:pt x="393" y="388"/>
                  </a:lnTo>
                  <a:lnTo>
                    <a:pt x="401" y="37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7" name="Freeform 35"/>
            <p:cNvSpPr/>
            <p:nvPr/>
          </p:nvSpPr>
          <p:spPr bwMode="auto">
            <a:xfrm>
              <a:off x="3833" y="1034"/>
              <a:ext cx="233" cy="558"/>
            </a:xfrm>
            <a:custGeom>
              <a:avLst/>
              <a:gdLst>
                <a:gd name="T0" fmla="*/ 225 w 233"/>
                <a:gd name="T1" fmla="*/ 0 h 558"/>
                <a:gd name="T2" fmla="*/ 0 w 233"/>
                <a:gd name="T3" fmla="*/ 558 h 558"/>
                <a:gd name="T4" fmla="*/ 10 w 233"/>
                <a:gd name="T5" fmla="*/ 558 h 558"/>
                <a:gd name="T6" fmla="*/ 233 w 233"/>
                <a:gd name="T7" fmla="*/ 0 h 558"/>
                <a:gd name="T8" fmla="*/ 225 w 233"/>
                <a:gd name="T9" fmla="*/ 0 h 5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3" h="558">
                  <a:moveTo>
                    <a:pt x="225" y="0"/>
                  </a:moveTo>
                  <a:lnTo>
                    <a:pt x="0" y="558"/>
                  </a:lnTo>
                  <a:lnTo>
                    <a:pt x="10" y="558"/>
                  </a:lnTo>
                  <a:lnTo>
                    <a:pt x="233" y="0"/>
                  </a:lnTo>
                  <a:lnTo>
                    <a:pt x="2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8" name="Freeform 36"/>
            <p:cNvSpPr/>
            <p:nvPr/>
          </p:nvSpPr>
          <p:spPr bwMode="auto">
            <a:xfrm>
              <a:off x="4087" y="1034"/>
              <a:ext cx="452" cy="530"/>
            </a:xfrm>
            <a:custGeom>
              <a:avLst/>
              <a:gdLst>
                <a:gd name="T0" fmla="*/ 0 w 452"/>
                <a:gd name="T1" fmla="*/ 0 h 530"/>
                <a:gd name="T2" fmla="*/ 440 w 452"/>
                <a:gd name="T3" fmla="*/ 530 h 530"/>
                <a:gd name="T4" fmla="*/ 452 w 452"/>
                <a:gd name="T5" fmla="*/ 528 h 530"/>
                <a:gd name="T6" fmla="*/ 12 w 452"/>
                <a:gd name="T7" fmla="*/ 0 h 530"/>
                <a:gd name="T8" fmla="*/ 0 w 452"/>
                <a:gd name="T9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2" h="530">
                  <a:moveTo>
                    <a:pt x="0" y="0"/>
                  </a:moveTo>
                  <a:lnTo>
                    <a:pt x="440" y="530"/>
                  </a:lnTo>
                  <a:lnTo>
                    <a:pt x="452" y="5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9" name="Freeform 37"/>
            <p:cNvSpPr/>
            <p:nvPr/>
          </p:nvSpPr>
          <p:spPr bwMode="auto">
            <a:xfrm>
              <a:off x="3836" y="1588"/>
              <a:ext cx="689" cy="23"/>
            </a:xfrm>
            <a:custGeom>
              <a:avLst/>
              <a:gdLst>
                <a:gd name="T0" fmla="*/ 0 w 689"/>
                <a:gd name="T1" fmla="*/ 16 h 23"/>
                <a:gd name="T2" fmla="*/ 689 w 689"/>
                <a:gd name="T3" fmla="*/ 0 h 23"/>
                <a:gd name="T4" fmla="*/ 689 w 689"/>
                <a:gd name="T5" fmla="*/ 7 h 23"/>
                <a:gd name="T6" fmla="*/ 12 w 689"/>
                <a:gd name="T7" fmla="*/ 23 h 23"/>
                <a:gd name="T8" fmla="*/ 0 w 689"/>
                <a:gd name="T9" fmla="*/ 16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23">
                  <a:moveTo>
                    <a:pt x="0" y="16"/>
                  </a:moveTo>
                  <a:lnTo>
                    <a:pt x="689" y="0"/>
                  </a:lnTo>
                  <a:lnTo>
                    <a:pt x="689" y="7"/>
                  </a:lnTo>
                  <a:lnTo>
                    <a:pt x="12" y="23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0" name="Freeform 38"/>
            <p:cNvSpPr/>
            <p:nvPr/>
          </p:nvSpPr>
          <p:spPr bwMode="auto">
            <a:xfrm>
              <a:off x="5093" y="1621"/>
              <a:ext cx="273" cy="428"/>
            </a:xfrm>
            <a:custGeom>
              <a:avLst/>
              <a:gdLst>
                <a:gd name="T0" fmla="*/ 0 w 273"/>
                <a:gd name="T1" fmla="*/ 0 h 428"/>
                <a:gd name="T2" fmla="*/ 263 w 273"/>
                <a:gd name="T3" fmla="*/ 428 h 428"/>
                <a:gd name="T4" fmla="*/ 273 w 273"/>
                <a:gd name="T5" fmla="*/ 428 h 428"/>
                <a:gd name="T6" fmla="*/ 12 w 273"/>
                <a:gd name="T7" fmla="*/ 0 h 428"/>
                <a:gd name="T8" fmla="*/ 0 w 27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3" h="428">
                  <a:moveTo>
                    <a:pt x="0" y="0"/>
                  </a:moveTo>
                  <a:lnTo>
                    <a:pt x="263" y="428"/>
                  </a:lnTo>
                  <a:lnTo>
                    <a:pt x="273" y="4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1" name="Freeform 39"/>
            <p:cNvSpPr/>
            <p:nvPr/>
          </p:nvSpPr>
          <p:spPr bwMode="auto">
            <a:xfrm>
              <a:off x="5070" y="1621"/>
              <a:ext cx="293" cy="428"/>
            </a:xfrm>
            <a:custGeom>
              <a:avLst/>
              <a:gdLst>
                <a:gd name="T0" fmla="*/ 0 w 293"/>
                <a:gd name="T1" fmla="*/ 0 h 428"/>
                <a:gd name="T2" fmla="*/ 286 w 293"/>
                <a:gd name="T3" fmla="*/ 428 h 428"/>
                <a:gd name="T4" fmla="*/ 293 w 293"/>
                <a:gd name="T5" fmla="*/ 421 h 428"/>
                <a:gd name="T6" fmla="*/ 16 w 293"/>
                <a:gd name="T7" fmla="*/ 0 h 428"/>
                <a:gd name="T8" fmla="*/ 0 w 29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3" h="428">
                  <a:moveTo>
                    <a:pt x="0" y="0"/>
                  </a:moveTo>
                  <a:lnTo>
                    <a:pt x="286" y="428"/>
                  </a:lnTo>
                  <a:lnTo>
                    <a:pt x="293" y="421"/>
                  </a:lnTo>
                  <a:lnTo>
                    <a:pt x="1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2" name="Freeform 40"/>
            <p:cNvSpPr/>
            <p:nvPr/>
          </p:nvSpPr>
          <p:spPr bwMode="auto">
            <a:xfrm>
              <a:off x="4568" y="1581"/>
              <a:ext cx="551" cy="156"/>
            </a:xfrm>
            <a:custGeom>
              <a:avLst/>
              <a:gdLst>
                <a:gd name="T0" fmla="*/ 0 w 551"/>
                <a:gd name="T1" fmla="*/ 0 h 156"/>
                <a:gd name="T2" fmla="*/ 551 w 551"/>
                <a:gd name="T3" fmla="*/ 146 h 156"/>
                <a:gd name="T4" fmla="*/ 539 w 551"/>
                <a:gd name="T5" fmla="*/ 156 h 156"/>
                <a:gd name="T6" fmla="*/ 0 w 551"/>
                <a:gd name="T7" fmla="*/ 11 h 156"/>
                <a:gd name="T8" fmla="*/ 0 w 551"/>
                <a:gd name="T9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1" h="156">
                  <a:moveTo>
                    <a:pt x="0" y="0"/>
                  </a:moveTo>
                  <a:lnTo>
                    <a:pt x="551" y="146"/>
                  </a:lnTo>
                  <a:lnTo>
                    <a:pt x="539" y="156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3" name="Freeform 41"/>
            <p:cNvSpPr/>
            <p:nvPr/>
          </p:nvSpPr>
          <p:spPr bwMode="auto">
            <a:xfrm>
              <a:off x="4546" y="1597"/>
              <a:ext cx="228" cy="677"/>
            </a:xfrm>
            <a:custGeom>
              <a:avLst/>
              <a:gdLst>
                <a:gd name="T0" fmla="*/ 0 w 228"/>
                <a:gd name="T1" fmla="*/ 0 h 677"/>
                <a:gd name="T2" fmla="*/ 223 w 228"/>
                <a:gd name="T3" fmla="*/ 677 h 677"/>
                <a:gd name="T4" fmla="*/ 228 w 228"/>
                <a:gd name="T5" fmla="*/ 677 h 677"/>
                <a:gd name="T6" fmla="*/ 10 w 228"/>
                <a:gd name="T7" fmla="*/ 0 h 677"/>
                <a:gd name="T8" fmla="*/ 0 w 228"/>
                <a:gd name="T9" fmla="*/ 0 h 6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8" h="677">
                  <a:moveTo>
                    <a:pt x="0" y="0"/>
                  </a:moveTo>
                  <a:lnTo>
                    <a:pt x="223" y="677"/>
                  </a:lnTo>
                  <a:lnTo>
                    <a:pt x="228" y="677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4" name="Freeform 42"/>
            <p:cNvSpPr/>
            <p:nvPr/>
          </p:nvSpPr>
          <p:spPr bwMode="auto">
            <a:xfrm>
              <a:off x="4229" y="1604"/>
              <a:ext cx="310" cy="481"/>
            </a:xfrm>
            <a:custGeom>
              <a:avLst/>
              <a:gdLst>
                <a:gd name="T0" fmla="*/ 0 w 310"/>
                <a:gd name="T1" fmla="*/ 481 h 481"/>
                <a:gd name="T2" fmla="*/ 301 w 310"/>
                <a:gd name="T3" fmla="*/ 0 h 481"/>
                <a:gd name="T4" fmla="*/ 310 w 310"/>
                <a:gd name="T5" fmla="*/ 0 h 481"/>
                <a:gd name="T6" fmla="*/ 7 w 310"/>
                <a:gd name="T7" fmla="*/ 481 h 481"/>
                <a:gd name="T8" fmla="*/ 0 w 310"/>
                <a:gd name="T9" fmla="*/ 481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0" h="481">
                  <a:moveTo>
                    <a:pt x="0" y="481"/>
                  </a:moveTo>
                  <a:lnTo>
                    <a:pt x="301" y="0"/>
                  </a:lnTo>
                  <a:lnTo>
                    <a:pt x="310" y="0"/>
                  </a:lnTo>
                  <a:lnTo>
                    <a:pt x="7" y="481"/>
                  </a:lnTo>
                  <a:lnTo>
                    <a:pt x="0" y="4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5" name="Freeform 43"/>
            <p:cNvSpPr/>
            <p:nvPr/>
          </p:nvSpPr>
          <p:spPr bwMode="auto">
            <a:xfrm>
              <a:off x="4217" y="1803"/>
              <a:ext cx="90" cy="282"/>
            </a:xfrm>
            <a:custGeom>
              <a:avLst/>
              <a:gdLst>
                <a:gd name="T0" fmla="*/ 81 w 90"/>
                <a:gd name="T1" fmla="*/ 0 h 282"/>
                <a:gd name="T2" fmla="*/ 0 w 90"/>
                <a:gd name="T3" fmla="*/ 282 h 282"/>
                <a:gd name="T4" fmla="*/ 7 w 90"/>
                <a:gd name="T5" fmla="*/ 282 h 282"/>
                <a:gd name="T6" fmla="*/ 90 w 90"/>
                <a:gd name="T7" fmla="*/ 0 h 282"/>
                <a:gd name="T8" fmla="*/ 81 w 90"/>
                <a:gd name="T9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282">
                  <a:moveTo>
                    <a:pt x="81" y="0"/>
                  </a:moveTo>
                  <a:lnTo>
                    <a:pt x="0" y="282"/>
                  </a:lnTo>
                  <a:lnTo>
                    <a:pt x="7" y="282"/>
                  </a:lnTo>
                  <a:lnTo>
                    <a:pt x="90" y="0"/>
                  </a:lnTo>
                  <a:lnTo>
                    <a:pt x="8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6" name="Freeform 44"/>
            <p:cNvSpPr/>
            <p:nvPr/>
          </p:nvSpPr>
          <p:spPr bwMode="auto">
            <a:xfrm>
              <a:off x="3833" y="1621"/>
              <a:ext cx="375" cy="464"/>
            </a:xfrm>
            <a:custGeom>
              <a:avLst/>
              <a:gdLst>
                <a:gd name="T0" fmla="*/ 0 w 375"/>
                <a:gd name="T1" fmla="*/ 0 h 464"/>
                <a:gd name="T2" fmla="*/ 368 w 375"/>
                <a:gd name="T3" fmla="*/ 464 h 464"/>
                <a:gd name="T4" fmla="*/ 375 w 375"/>
                <a:gd name="T5" fmla="*/ 464 h 464"/>
                <a:gd name="T6" fmla="*/ 8 w 375"/>
                <a:gd name="T7" fmla="*/ 0 h 464"/>
                <a:gd name="T8" fmla="*/ 0 w 375"/>
                <a:gd name="T9" fmla="*/ 0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5" h="464">
                  <a:moveTo>
                    <a:pt x="0" y="0"/>
                  </a:moveTo>
                  <a:lnTo>
                    <a:pt x="368" y="464"/>
                  </a:lnTo>
                  <a:lnTo>
                    <a:pt x="375" y="464"/>
                  </a:lnTo>
                  <a:lnTo>
                    <a:pt x="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7" name="Freeform 45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  <a:gd name="T10" fmla="*/ 0 w 649"/>
                <a:gd name="T11" fmla="*/ 17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8" name="Freeform 46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9" name="Freeform 47"/>
            <p:cNvSpPr/>
            <p:nvPr/>
          </p:nvSpPr>
          <p:spPr bwMode="auto">
            <a:xfrm>
              <a:off x="3623" y="1623"/>
              <a:ext cx="203" cy="658"/>
            </a:xfrm>
            <a:custGeom>
              <a:avLst/>
              <a:gdLst>
                <a:gd name="T0" fmla="*/ 194 w 203"/>
                <a:gd name="T1" fmla="*/ 0 h 658"/>
                <a:gd name="T2" fmla="*/ 0 w 203"/>
                <a:gd name="T3" fmla="*/ 658 h 658"/>
                <a:gd name="T4" fmla="*/ 9 w 203"/>
                <a:gd name="T5" fmla="*/ 658 h 658"/>
                <a:gd name="T6" fmla="*/ 203 w 203"/>
                <a:gd name="T7" fmla="*/ 5 h 658"/>
                <a:gd name="T8" fmla="*/ 194 w 203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58">
                  <a:moveTo>
                    <a:pt x="194" y="0"/>
                  </a:moveTo>
                  <a:lnTo>
                    <a:pt x="0" y="658"/>
                  </a:lnTo>
                  <a:lnTo>
                    <a:pt x="9" y="658"/>
                  </a:lnTo>
                  <a:lnTo>
                    <a:pt x="203" y="5"/>
                  </a:lnTo>
                  <a:lnTo>
                    <a:pt x="19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0" name="Freeform 48"/>
            <p:cNvSpPr/>
            <p:nvPr/>
          </p:nvSpPr>
          <p:spPr bwMode="auto">
            <a:xfrm>
              <a:off x="3353" y="1768"/>
              <a:ext cx="935" cy="310"/>
            </a:xfrm>
            <a:custGeom>
              <a:avLst/>
              <a:gdLst>
                <a:gd name="T0" fmla="*/ 0 w 935"/>
                <a:gd name="T1" fmla="*/ 300 h 310"/>
                <a:gd name="T2" fmla="*/ 928 w 935"/>
                <a:gd name="T3" fmla="*/ 0 h 310"/>
                <a:gd name="T4" fmla="*/ 935 w 935"/>
                <a:gd name="T5" fmla="*/ 9 h 310"/>
                <a:gd name="T6" fmla="*/ 7 w 935"/>
                <a:gd name="T7" fmla="*/ 310 h 310"/>
                <a:gd name="T8" fmla="*/ 0 w 935"/>
                <a:gd name="T9" fmla="*/ 300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5" h="310">
                  <a:moveTo>
                    <a:pt x="0" y="300"/>
                  </a:moveTo>
                  <a:lnTo>
                    <a:pt x="928" y="0"/>
                  </a:lnTo>
                  <a:lnTo>
                    <a:pt x="935" y="9"/>
                  </a:lnTo>
                  <a:lnTo>
                    <a:pt x="7" y="310"/>
                  </a:lnTo>
                  <a:lnTo>
                    <a:pt x="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1" name="Freeform 49"/>
            <p:cNvSpPr/>
            <p:nvPr/>
          </p:nvSpPr>
          <p:spPr bwMode="auto">
            <a:xfrm>
              <a:off x="2631" y="1820"/>
              <a:ext cx="641" cy="251"/>
            </a:xfrm>
            <a:custGeom>
              <a:avLst/>
              <a:gdLst>
                <a:gd name="T0" fmla="*/ 0 w 641"/>
                <a:gd name="T1" fmla="*/ 9 h 251"/>
                <a:gd name="T2" fmla="*/ 641 w 641"/>
                <a:gd name="T3" fmla="*/ 251 h 251"/>
                <a:gd name="T4" fmla="*/ 641 w 641"/>
                <a:gd name="T5" fmla="*/ 244 h 251"/>
                <a:gd name="T6" fmla="*/ 11 w 641"/>
                <a:gd name="T7" fmla="*/ 0 h 251"/>
                <a:gd name="T8" fmla="*/ 0 w 641"/>
                <a:gd name="T9" fmla="*/ 9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1" h="251">
                  <a:moveTo>
                    <a:pt x="0" y="9"/>
                  </a:moveTo>
                  <a:lnTo>
                    <a:pt x="641" y="251"/>
                  </a:lnTo>
                  <a:lnTo>
                    <a:pt x="641" y="244"/>
                  </a:lnTo>
                  <a:lnTo>
                    <a:pt x="11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2" name="Freeform 50"/>
            <p:cNvSpPr/>
            <p:nvPr/>
          </p:nvSpPr>
          <p:spPr bwMode="auto">
            <a:xfrm>
              <a:off x="2631" y="1798"/>
              <a:ext cx="497" cy="301"/>
            </a:xfrm>
            <a:custGeom>
              <a:avLst/>
              <a:gdLst>
                <a:gd name="T0" fmla="*/ 0 w 497"/>
                <a:gd name="T1" fmla="*/ 296 h 301"/>
                <a:gd name="T2" fmla="*/ 490 w 497"/>
                <a:gd name="T3" fmla="*/ 0 h 301"/>
                <a:gd name="T4" fmla="*/ 497 w 497"/>
                <a:gd name="T5" fmla="*/ 10 h 301"/>
                <a:gd name="T6" fmla="*/ 7 w 497"/>
                <a:gd name="T7" fmla="*/ 301 h 301"/>
                <a:gd name="T8" fmla="*/ 0 w 497"/>
                <a:gd name="T9" fmla="*/ 296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7" h="301">
                  <a:moveTo>
                    <a:pt x="0" y="296"/>
                  </a:moveTo>
                  <a:lnTo>
                    <a:pt x="490" y="0"/>
                  </a:lnTo>
                  <a:lnTo>
                    <a:pt x="497" y="10"/>
                  </a:lnTo>
                  <a:lnTo>
                    <a:pt x="7" y="301"/>
                  </a:lnTo>
                  <a:lnTo>
                    <a:pt x="0" y="2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3" name="Freeform 51"/>
            <p:cNvSpPr/>
            <p:nvPr/>
          </p:nvSpPr>
          <p:spPr bwMode="auto">
            <a:xfrm>
              <a:off x="2467" y="2125"/>
              <a:ext cx="135" cy="351"/>
            </a:xfrm>
            <a:custGeom>
              <a:avLst/>
              <a:gdLst>
                <a:gd name="T0" fmla="*/ 126 w 135"/>
                <a:gd name="T1" fmla="*/ 0 h 351"/>
                <a:gd name="T2" fmla="*/ 0 w 135"/>
                <a:gd name="T3" fmla="*/ 351 h 351"/>
                <a:gd name="T4" fmla="*/ 12 w 135"/>
                <a:gd name="T5" fmla="*/ 351 h 351"/>
                <a:gd name="T6" fmla="*/ 135 w 135"/>
                <a:gd name="T7" fmla="*/ 7 h 351"/>
                <a:gd name="T8" fmla="*/ 126 w 135"/>
                <a:gd name="T9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351">
                  <a:moveTo>
                    <a:pt x="126" y="0"/>
                  </a:moveTo>
                  <a:lnTo>
                    <a:pt x="0" y="351"/>
                  </a:lnTo>
                  <a:lnTo>
                    <a:pt x="12" y="351"/>
                  </a:lnTo>
                  <a:lnTo>
                    <a:pt x="135" y="7"/>
                  </a:lnTo>
                  <a:lnTo>
                    <a:pt x="12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4" name="Freeform 52"/>
            <p:cNvSpPr/>
            <p:nvPr/>
          </p:nvSpPr>
          <p:spPr bwMode="auto">
            <a:xfrm>
              <a:off x="2607" y="2130"/>
              <a:ext cx="234" cy="743"/>
            </a:xfrm>
            <a:custGeom>
              <a:avLst/>
              <a:gdLst>
                <a:gd name="T0" fmla="*/ 0 w 234"/>
                <a:gd name="T1" fmla="*/ 0 h 743"/>
                <a:gd name="T2" fmla="*/ 223 w 234"/>
                <a:gd name="T3" fmla="*/ 743 h 743"/>
                <a:gd name="T4" fmla="*/ 234 w 234"/>
                <a:gd name="T5" fmla="*/ 743 h 743"/>
                <a:gd name="T6" fmla="*/ 9 w 234"/>
                <a:gd name="T7" fmla="*/ 0 h 743"/>
                <a:gd name="T8" fmla="*/ 0 w 234"/>
                <a:gd name="T9" fmla="*/ 0 h 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743">
                  <a:moveTo>
                    <a:pt x="0" y="0"/>
                  </a:moveTo>
                  <a:lnTo>
                    <a:pt x="223" y="743"/>
                  </a:lnTo>
                  <a:lnTo>
                    <a:pt x="234" y="743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5" name="Freeform 53"/>
            <p:cNvSpPr/>
            <p:nvPr/>
          </p:nvSpPr>
          <p:spPr bwMode="auto">
            <a:xfrm>
              <a:off x="2472" y="2525"/>
              <a:ext cx="350" cy="360"/>
            </a:xfrm>
            <a:custGeom>
              <a:avLst/>
              <a:gdLst>
                <a:gd name="T0" fmla="*/ 0 w 350"/>
                <a:gd name="T1" fmla="*/ 12 h 360"/>
                <a:gd name="T2" fmla="*/ 343 w 350"/>
                <a:gd name="T3" fmla="*/ 360 h 360"/>
                <a:gd name="T4" fmla="*/ 350 w 350"/>
                <a:gd name="T5" fmla="*/ 348 h 360"/>
                <a:gd name="T6" fmla="*/ 7 w 350"/>
                <a:gd name="T7" fmla="*/ 0 h 360"/>
                <a:gd name="T8" fmla="*/ 0 w 350"/>
                <a:gd name="T9" fmla="*/ 12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0" h="360">
                  <a:moveTo>
                    <a:pt x="0" y="12"/>
                  </a:moveTo>
                  <a:lnTo>
                    <a:pt x="343" y="360"/>
                  </a:lnTo>
                  <a:lnTo>
                    <a:pt x="350" y="348"/>
                  </a:lnTo>
                  <a:lnTo>
                    <a:pt x="7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6" name="Freeform 54"/>
            <p:cNvSpPr/>
            <p:nvPr/>
          </p:nvSpPr>
          <p:spPr bwMode="auto">
            <a:xfrm>
              <a:off x="2922" y="2466"/>
              <a:ext cx="128" cy="355"/>
            </a:xfrm>
            <a:custGeom>
              <a:avLst/>
              <a:gdLst>
                <a:gd name="T0" fmla="*/ 121 w 128"/>
                <a:gd name="T1" fmla="*/ 0 h 355"/>
                <a:gd name="T2" fmla="*/ 0 w 128"/>
                <a:gd name="T3" fmla="*/ 339 h 355"/>
                <a:gd name="T4" fmla="*/ 9 w 128"/>
                <a:gd name="T5" fmla="*/ 355 h 355"/>
                <a:gd name="T6" fmla="*/ 128 w 128"/>
                <a:gd name="T7" fmla="*/ 10 h 355"/>
                <a:gd name="T8" fmla="*/ 121 w 128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8" h="355">
                  <a:moveTo>
                    <a:pt x="121" y="0"/>
                  </a:moveTo>
                  <a:lnTo>
                    <a:pt x="0" y="339"/>
                  </a:lnTo>
                  <a:lnTo>
                    <a:pt x="9" y="355"/>
                  </a:lnTo>
                  <a:lnTo>
                    <a:pt x="128" y="10"/>
                  </a:lnTo>
                  <a:lnTo>
                    <a:pt x="1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7" name="Freeform 55"/>
            <p:cNvSpPr/>
            <p:nvPr/>
          </p:nvSpPr>
          <p:spPr bwMode="auto">
            <a:xfrm>
              <a:off x="2616" y="2118"/>
              <a:ext cx="417" cy="322"/>
            </a:xfrm>
            <a:custGeom>
              <a:avLst/>
              <a:gdLst>
                <a:gd name="T0" fmla="*/ 0 w 417"/>
                <a:gd name="T1" fmla="*/ 10 h 322"/>
                <a:gd name="T2" fmla="*/ 408 w 417"/>
                <a:gd name="T3" fmla="*/ 322 h 322"/>
                <a:gd name="T4" fmla="*/ 417 w 417"/>
                <a:gd name="T5" fmla="*/ 310 h 322"/>
                <a:gd name="T6" fmla="*/ 15 w 417"/>
                <a:gd name="T7" fmla="*/ 0 h 322"/>
                <a:gd name="T8" fmla="*/ 0 w 417"/>
                <a:gd name="T9" fmla="*/ 10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7" h="322">
                  <a:moveTo>
                    <a:pt x="0" y="10"/>
                  </a:moveTo>
                  <a:lnTo>
                    <a:pt x="408" y="322"/>
                  </a:lnTo>
                  <a:lnTo>
                    <a:pt x="417" y="310"/>
                  </a:lnTo>
                  <a:lnTo>
                    <a:pt x="15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8" name="Freeform 56"/>
            <p:cNvSpPr/>
            <p:nvPr/>
          </p:nvSpPr>
          <p:spPr bwMode="auto">
            <a:xfrm>
              <a:off x="3054" y="1803"/>
              <a:ext cx="81" cy="618"/>
            </a:xfrm>
            <a:custGeom>
              <a:avLst/>
              <a:gdLst>
                <a:gd name="T0" fmla="*/ 69 w 81"/>
                <a:gd name="T1" fmla="*/ 0 h 618"/>
                <a:gd name="T2" fmla="*/ 0 w 81"/>
                <a:gd name="T3" fmla="*/ 618 h 618"/>
                <a:gd name="T4" fmla="*/ 10 w 81"/>
                <a:gd name="T5" fmla="*/ 618 h 618"/>
                <a:gd name="T6" fmla="*/ 81 w 81"/>
                <a:gd name="T7" fmla="*/ 0 h 618"/>
                <a:gd name="T8" fmla="*/ 69 w 81"/>
                <a:gd name="T9" fmla="*/ 0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618">
                  <a:moveTo>
                    <a:pt x="69" y="0"/>
                  </a:moveTo>
                  <a:lnTo>
                    <a:pt x="0" y="618"/>
                  </a:lnTo>
                  <a:lnTo>
                    <a:pt x="10" y="618"/>
                  </a:lnTo>
                  <a:lnTo>
                    <a:pt x="81" y="0"/>
                  </a:lnTo>
                  <a:lnTo>
                    <a:pt x="6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9" name="Freeform 57"/>
            <p:cNvSpPr/>
            <p:nvPr/>
          </p:nvSpPr>
          <p:spPr bwMode="auto">
            <a:xfrm>
              <a:off x="3135" y="1810"/>
              <a:ext cx="476" cy="474"/>
            </a:xfrm>
            <a:custGeom>
              <a:avLst/>
              <a:gdLst>
                <a:gd name="T0" fmla="*/ 0 w 476"/>
                <a:gd name="T1" fmla="*/ 0 h 474"/>
                <a:gd name="T2" fmla="*/ 469 w 476"/>
                <a:gd name="T3" fmla="*/ 474 h 474"/>
                <a:gd name="T4" fmla="*/ 476 w 476"/>
                <a:gd name="T5" fmla="*/ 471 h 474"/>
                <a:gd name="T6" fmla="*/ 9 w 476"/>
                <a:gd name="T7" fmla="*/ 0 h 474"/>
                <a:gd name="T8" fmla="*/ 0 w 476"/>
                <a:gd name="T9" fmla="*/ 0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6" h="474">
                  <a:moveTo>
                    <a:pt x="0" y="0"/>
                  </a:moveTo>
                  <a:lnTo>
                    <a:pt x="469" y="474"/>
                  </a:lnTo>
                  <a:lnTo>
                    <a:pt x="476" y="471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0" name="Freeform 58"/>
            <p:cNvSpPr/>
            <p:nvPr/>
          </p:nvSpPr>
          <p:spPr bwMode="auto">
            <a:xfrm>
              <a:off x="2938" y="2109"/>
              <a:ext cx="363" cy="696"/>
            </a:xfrm>
            <a:custGeom>
              <a:avLst/>
              <a:gdLst>
                <a:gd name="T0" fmla="*/ 358 w 363"/>
                <a:gd name="T1" fmla="*/ 0 h 696"/>
                <a:gd name="T2" fmla="*/ 0 w 363"/>
                <a:gd name="T3" fmla="*/ 696 h 696"/>
                <a:gd name="T4" fmla="*/ 12 w 363"/>
                <a:gd name="T5" fmla="*/ 696 h 696"/>
                <a:gd name="T6" fmla="*/ 363 w 363"/>
                <a:gd name="T7" fmla="*/ 9 h 696"/>
                <a:gd name="T8" fmla="*/ 358 w 363"/>
                <a:gd name="T9" fmla="*/ 0 h 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3" h="696">
                  <a:moveTo>
                    <a:pt x="358" y="0"/>
                  </a:moveTo>
                  <a:lnTo>
                    <a:pt x="0" y="696"/>
                  </a:lnTo>
                  <a:lnTo>
                    <a:pt x="12" y="696"/>
                  </a:lnTo>
                  <a:lnTo>
                    <a:pt x="363" y="9"/>
                  </a:lnTo>
                  <a:lnTo>
                    <a:pt x="35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1" name="Freeform 59"/>
            <p:cNvSpPr/>
            <p:nvPr/>
          </p:nvSpPr>
          <p:spPr bwMode="auto">
            <a:xfrm>
              <a:off x="3085" y="2296"/>
              <a:ext cx="516" cy="154"/>
            </a:xfrm>
            <a:custGeom>
              <a:avLst/>
              <a:gdLst>
                <a:gd name="T0" fmla="*/ 0 w 516"/>
                <a:gd name="T1" fmla="*/ 144 h 154"/>
                <a:gd name="T2" fmla="*/ 516 w 516"/>
                <a:gd name="T3" fmla="*/ 0 h 154"/>
                <a:gd name="T4" fmla="*/ 516 w 516"/>
                <a:gd name="T5" fmla="*/ 7 h 154"/>
                <a:gd name="T6" fmla="*/ 0 w 516"/>
                <a:gd name="T7" fmla="*/ 154 h 154"/>
                <a:gd name="T8" fmla="*/ 0 w 516"/>
                <a:gd name="T9" fmla="*/ 14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6" h="154">
                  <a:moveTo>
                    <a:pt x="0" y="144"/>
                  </a:moveTo>
                  <a:lnTo>
                    <a:pt x="516" y="0"/>
                  </a:lnTo>
                  <a:lnTo>
                    <a:pt x="516" y="7"/>
                  </a:lnTo>
                  <a:lnTo>
                    <a:pt x="0" y="154"/>
                  </a:lnTo>
                  <a:lnTo>
                    <a:pt x="0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2" name="Freeform 60"/>
            <p:cNvSpPr/>
            <p:nvPr/>
          </p:nvSpPr>
          <p:spPr bwMode="auto">
            <a:xfrm>
              <a:off x="3637" y="2106"/>
              <a:ext cx="571" cy="192"/>
            </a:xfrm>
            <a:custGeom>
              <a:avLst/>
              <a:gdLst>
                <a:gd name="T0" fmla="*/ 0 w 571"/>
                <a:gd name="T1" fmla="*/ 180 h 192"/>
                <a:gd name="T2" fmla="*/ 571 w 571"/>
                <a:gd name="T3" fmla="*/ 0 h 192"/>
                <a:gd name="T4" fmla="*/ 571 w 571"/>
                <a:gd name="T5" fmla="*/ 12 h 192"/>
                <a:gd name="T6" fmla="*/ 0 w 571"/>
                <a:gd name="T7" fmla="*/ 192 h 192"/>
                <a:gd name="T8" fmla="*/ 0 w 571"/>
                <a:gd name="T9" fmla="*/ 18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192">
                  <a:moveTo>
                    <a:pt x="0" y="180"/>
                  </a:moveTo>
                  <a:lnTo>
                    <a:pt x="571" y="0"/>
                  </a:lnTo>
                  <a:lnTo>
                    <a:pt x="571" y="12"/>
                  </a:lnTo>
                  <a:lnTo>
                    <a:pt x="0" y="192"/>
                  </a:lnTo>
                  <a:lnTo>
                    <a:pt x="0" y="1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3" name="Freeform 61"/>
            <p:cNvSpPr/>
            <p:nvPr/>
          </p:nvSpPr>
          <p:spPr bwMode="auto">
            <a:xfrm>
              <a:off x="4234" y="2106"/>
              <a:ext cx="521" cy="187"/>
            </a:xfrm>
            <a:custGeom>
              <a:avLst/>
              <a:gdLst>
                <a:gd name="T0" fmla="*/ 0 w 521"/>
                <a:gd name="T1" fmla="*/ 10 h 187"/>
                <a:gd name="T2" fmla="*/ 518 w 521"/>
                <a:gd name="T3" fmla="*/ 187 h 187"/>
                <a:gd name="T4" fmla="*/ 521 w 521"/>
                <a:gd name="T5" fmla="*/ 175 h 187"/>
                <a:gd name="T6" fmla="*/ 0 w 521"/>
                <a:gd name="T7" fmla="*/ 0 h 187"/>
                <a:gd name="T8" fmla="*/ 0 w 521"/>
                <a:gd name="T9" fmla="*/ 1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187">
                  <a:moveTo>
                    <a:pt x="0" y="10"/>
                  </a:moveTo>
                  <a:lnTo>
                    <a:pt x="518" y="187"/>
                  </a:lnTo>
                  <a:lnTo>
                    <a:pt x="521" y="175"/>
                  </a:lnTo>
                  <a:lnTo>
                    <a:pt x="0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4" name="Freeform 62"/>
            <p:cNvSpPr/>
            <p:nvPr/>
          </p:nvSpPr>
          <p:spPr bwMode="auto">
            <a:xfrm>
              <a:off x="4795" y="1749"/>
              <a:ext cx="329" cy="525"/>
            </a:xfrm>
            <a:custGeom>
              <a:avLst/>
              <a:gdLst>
                <a:gd name="T0" fmla="*/ 329 w 329"/>
                <a:gd name="T1" fmla="*/ 0 h 525"/>
                <a:gd name="T2" fmla="*/ 0 w 329"/>
                <a:gd name="T3" fmla="*/ 525 h 525"/>
                <a:gd name="T4" fmla="*/ 7 w 329"/>
                <a:gd name="T5" fmla="*/ 525 h 525"/>
                <a:gd name="T6" fmla="*/ 329 w 329"/>
                <a:gd name="T7" fmla="*/ 12 h 525"/>
                <a:gd name="T8" fmla="*/ 329 w 329"/>
                <a:gd name="T9" fmla="*/ 0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9" h="525">
                  <a:moveTo>
                    <a:pt x="329" y="0"/>
                  </a:moveTo>
                  <a:lnTo>
                    <a:pt x="0" y="525"/>
                  </a:lnTo>
                  <a:lnTo>
                    <a:pt x="7" y="525"/>
                  </a:lnTo>
                  <a:lnTo>
                    <a:pt x="329" y="12"/>
                  </a:lnTo>
                  <a:lnTo>
                    <a:pt x="3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5" name="Freeform 63"/>
            <p:cNvSpPr/>
            <p:nvPr/>
          </p:nvSpPr>
          <p:spPr bwMode="auto">
            <a:xfrm>
              <a:off x="5145" y="1756"/>
              <a:ext cx="52" cy="691"/>
            </a:xfrm>
            <a:custGeom>
              <a:avLst/>
              <a:gdLst>
                <a:gd name="T0" fmla="*/ 0 w 52"/>
                <a:gd name="T1" fmla="*/ 0 h 691"/>
                <a:gd name="T2" fmla="*/ 41 w 52"/>
                <a:gd name="T3" fmla="*/ 691 h 691"/>
                <a:gd name="T4" fmla="*/ 52 w 52"/>
                <a:gd name="T5" fmla="*/ 691 h 691"/>
                <a:gd name="T6" fmla="*/ 7 w 52"/>
                <a:gd name="T7" fmla="*/ 0 h 691"/>
                <a:gd name="T8" fmla="*/ 0 w 52"/>
                <a:gd name="T9" fmla="*/ 0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691">
                  <a:moveTo>
                    <a:pt x="0" y="0"/>
                  </a:moveTo>
                  <a:lnTo>
                    <a:pt x="41" y="691"/>
                  </a:lnTo>
                  <a:lnTo>
                    <a:pt x="52" y="691"/>
                  </a:lnTo>
                  <a:lnTo>
                    <a:pt x="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6" name="Freeform 64"/>
            <p:cNvSpPr/>
            <p:nvPr/>
          </p:nvSpPr>
          <p:spPr bwMode="auto">
            <a:xfrm>
              <a:off x="5204" y="2102"/>
              <a:ext cx="183" cy="355"/>
            </a:xfrm>
            <a:custGeom>
              <a:avLst/>
              <a:gdLst>
                <a:gd name="T0" fmla="*/ 171 w 183"/>
                <a:gd name="T1" fmla="*/ 0 h 355"/>
                <a:gd name="T2" fmla="*/ 0 w 183"/>
                <a:gd name="T3" fmla="*/ 345 h 355"/>
                <a:gd name="T4" fmla="*/ 10 w 183"/>
                <a:gd name="T5" fmla="*/ 355 h 355"/>
                <a:gd name="T6" fmla="*/ 183 w 183"/>
                <a:gd name="T7" fmla="*/ 0 h 355"/>
                <a:gd name="T8" fmla="*/ 171 w 183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3" h="355">
                  <a:moveTo>
                    <a:pt x="171" y="0"/>
                  </a:moveTo>
                  <a:lnTo>
                    <a:pt x="0" y="345"/>
                  </a:lnTo>
                  <a:lnTo>
                    <a:pt x="10" y="355"/>
                  </a:lnTo>
                  <a:lnTo>
                    <a:pt x="183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7" name="Freeform 65"/>
            <p:cNvSpPr/>
            <p:nvPr/>
          </p:nvSpPr>
          <p:spPr bwMode="auto">
            <a:xfrm>
              <a:off x="4795" y="2303"/>
              <a:ext cx="362" cy="173"/>
            </a:xfrm>
            <a:custGeom>
              <a:avLst/>
              <a:gdLst>
                <a:gd name="T0" fmla="*/ 0 w 362"/>
                <a:gd name="T1" fmla="*/ 9 h 173"/>
                <a:gd name="T2" fmla="*/ 362 w 362"/>
                <a:gd name="T3" fmla="*/ 173 h 173"/>
                <a:gd name="T4" fmla="*/ 362 w 362"/>
                <a:gd name="T5" fmla="*/ 156 h 173"/>
                <a:gd name="T6" fmla="*/ 0 w 362"/>
                <a:gd name="T7" fmla="*/ 0 h 173"/>
                <a:gd name="T8" fmla="*/ 0 w 362"/>
                <a:gd name="T9" fmla="*/ 9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2" h="173">
                  <a:moveTo>
                    <a:pt x="0" y="9"/>
                  </a:moveTo>
                  <a:lnTo>
                    <a:pt x="362" y="173"/>
                  </a:lnTo>
                  <a:lnTo>
                    <a:pt x="362" y="156"/>
                  </a:lnTo>
                  <a:lnTo>
                    <a:pt x="0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8" name="Freeform 66"/>
            <p:cNvSpPr/>
            <p:nvPr/>
          </p:nvSpPr>
          <p:spPr bwMode="auto">
            <a:xfrm>
              <a:off x="5086" y="2499"/>
              <a:ext cx="102" cy="462"/>
            </a:xfrm>
            <a:custGeom>
              <a:avLst/>
              <a:gdLst>
                <a:gd name="T0" fmla="*/ 95 w 102"/>
                <a:gd name="T1" fmla="*/ 0 h 462"/>
                <a:gd name="T2" fmla="*/ 0 w 102"/>
                <a:gd name="T3" fmla="*/ 462 h 462"/>
                <a:gd name="T4" fmla="*/ 12 w 102"/>
                <a:gd name="T5" fmla="*/ 462 h 462"/>
                <a:gd name="T6" fmla="*/ 102 w 102"/>
                <a:gd name="T7" fmla="*/ 0 h 462"/>
                <a:gd name="T8" fmla="*/ 95 w 102"/>
                <a:gd name="T9" fmla="*/ 0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462">
                  <a:moveTo>
                    <a:pt x="95" y="0"/>
                  </a:moveTo>
                  <a:lnTo>
                    <a:pt x="0" y="462"/>
                  </a:lnTo>
                  <a:lnTo>
                    <a:pt x="12" y="462"/>
                  </a:lnTo>
                  <a:lnTo>
                    <a:pt x="102" y="0"/>
                  </a:lnTo>
                  <a:lnTo>
                    <a:pt x="9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9" name="Freeform 67"/>
            <p:cNvSpPr/>
            <p:nvPr/>
          </p:nvSpPr>
          <p:spPr bwMode="auto">
            <a:xfrm>
              <a:off x="4724" y="2317"/>
              <a:ext cx="59" cy="663"/>
            </a:xfrm>
            <a:custGeom>
              <a:avLst/>
              <a:gdLst>
                <a:gd name="T0" fmla="*/ 50 w 59"/>
                <a:gd name="T1" fmla="*/ 0 h 663"/>
                <a:gd name="T2" fmla="*/ 0 w 59"/>
                <a:gd name="T3" fmla="*/ 663 h 663"/>
                <a:gd name="T4" fmla="*/ 9 w 59"/>
                <a:gd name="T5" fmla="*/ 663 h 663"/>
                <a:gd name="T6" fmla="*/ 59 w 59"/>
                <a:gd name="T7" fmla="*/ 0 h 663"/>
                <a:gd name="T8" fmla="*/ 50 w 59"/>
                <a:gd name="T9" fmla="*/ 0 h 6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663">
                  <a:moveTo>
                    <a:pt x="50" y="0"/>
                  </a:moveTo>
                  <a:lnTo>
                    <a:pt x="0" y="663"/>
                  </a:lnTo>
                  <a:lnTo>
                    <a:pt x="9" y="663"/>
                  </a:lnTo>
                  <a:lnTo>
                    <a:pt x="59" y="0"/>
                  </a:lnTo>
                  <a:lnTo>
                    <a:pt x="5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0" name="Freeform 68"/>
            <p:cNvSpPr/>
            <p:nvPr/>
          </p:nvSpPr>
          <p:spPr bwMode="auto">
            <a:xfrm>
              <a:off x="4740" y="2499"/>
              <a:ext cx="443" cy="481"/>
            </a:xfrm>
            <a:custGeom>
              <a:avLst/>
              <a:gdLst>
                <a:gd name="T0" fmla="*/ 436 w 443"/>
                <a:gd name="T1" fmla="*/ 0 h 481"/>
                <a:gd name="T2" fmla="*/ 0 w 443"/>
                <a:gd name="T3" fmla="*/ 476 h 481"/>
                <a:gd name="T4" fmla="*/ 7 w 443"/>
                <a:gd name="T5" fmla="*/ 481 h 481"/>
                <a:gd name="T6" fmla="*/ 443 w 443"/>
                <a:gd name="T7" fmla="*/ 0 h 481"/>
                <a:gd name="T8" fmla="*/ 436 w 443"/>
                <a:gd name="T9" fmla="*/ 0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3" h="481">
                  <a:moveTo>
                    <a:pt x="436" y="0"/>
                  </a:moveTo>
                  <a:lnTo>
                    <a:pt x="0" y="476"/>
                  </a:lnTo>
                  <a:lnTo>
                    <a:pt x="7" y="481"/>
                  </a:lnTo>
                  <a:lnTo>
                    <a:pt x="443" y="0"/>
                  </a:lnTo>
                  <a:lnTo>
                    <a:pt x="43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1" name="Freeform 69"/>
            <p:cNvSpPr/>
            <p:nvPr/>
          </p:nvSpPr>
          <p:spPr bwMode="auto">
            <a:xfrm>
              <a:off x="4996" y="2573"/>
              <a:ext cx="81" cy="388"/>
            </a:xfrm>
            <a:custGeom>
              <a:avLst/>
              <a:gdLst>
                <a:gd name="T0" fmla="*/ 0 w 81"/>
                <a:gd name="T1" fmla="*/ 0 h 388"/>
                <a:gd name="T2" fmla="*/ 69 w 81"/>
                <a:gd name="T3" fmla="*/ 388 h 388"/>
                <a:gd name="T4" fmla="*/ 81 w 81"/>
                <a:gd name="T5" fmla="*/ 388 h 388"/>
                <a:gd name="T6" fmla="*/ 10 w 81"/>
                <a:gd name="T7" fmla="*/ 0 h 388"/>
                <a:gd name="T8" fmla="*/ 0 w 8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388">
                  <a:moveTo>
                    <a:pt x="0" y="0"/>
                  </a:moveTo>
                  <a:lnTo>
                    <a:pt x="69" y="388"/>
                  </a:lnTo>
                  <a:lnTo>
                    <a:pt x="81" y="388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2" name="Freeform 70"/>
            <p:cNvSpPr/>
            <p:nvPr/>
          </p:nvSpPr>
          <p:spPr bwMode="auto">
            <a:xfrm>
              <a:off x="4186" y="2116"/>
              <a:ext cx="38" cy="594"/>
            </a:xfrm>
            <a:custGeom>
              <a:avLst/>
              <a:gdLst>
                <a:gd name="T0" fmla="*/ 31 w 38"/>
                <a:gd name="T1" fmla="*/ 2 h 594"/>
                <a:gd name="T2" fmla="*/ 0 w 38"/>
                <a:gd name="T3" fmla="*/ 594 h 594"/>
                <a:gd name="T4" fmla="*/ 7 w 38"/>
                <a:gd name="T5" fmla="*/ 594 h 594"/>
                <a:gd name="T6" fmla="*/ 38 w 38"/>
                <a:gd name="T7" fmla="*/ 0 h 594"/>
                <a:gd name="T8" fmla="*/ 31 w 38"/>
                <a:gd name="T9" fmla="*/ 2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594">
                  <a:moveTo>
                    <a:pt x="31" y="2"/>
                  </a:moveTo>
                  <a:lnTo>
                    <a:pt x="0" y="594"/>
                  </a:lnTo>
                  <a:lnTo>
                    <a:pt x="7" y="594"/>
                  </a:lnTo>
                  <a:lnTo>
                    <a:pt x="38" y="0"/>
                  </a:lnTo>
                  <a:lnTo>
                    <a:pt x="31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3" name="Freeform 71"/>
            <p:cNvSpPr/>
            <p:nvPr/>
          </p:nvSpPr>
          <p:spPr bwMode="auto">
            <a:xfrm>
              <a:off x="4201" y="2312"/>
              <a:ext cx="568" cy="415"/>
            </a:xfrm>
            <a:custGeom>
              <a:avLst/>
              <a:gdLst>
                <a:gd name="T0" fmla="*/ 0 w 568"/>
                <a:gd name="T1" fmla="*/ 405 h 415"/>
                <a:gd name="T2" fmla="*/ 563 w 568"/>
                <a:gd name="T3" fmla="*/ 0 h 415"/>
                <a:gd name="T4" fmla="*/ 568 w 568"/>
                <a:gd name="T5" fmla="*/ 7 h 415"/>
                <a:gd name="T6" fmla="*/ 0 w 568"/>
                <a:gd name="T7" fmla="*/ 415 h 415"/>
                <a:gd name="T8" fmla="*/ 0 w 568"/>
                <a:gd name="T9" fmla="*/ 405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8" h="415">
                  <a:moveTo>
                    <a:pt x="0" y="405"/>
                  </a:moveTo>
                  <a:lnTo>
                    <a:pt x="563" y="0"/>
                  </a:lnTo>
                  <a:lnTo>
                    <a:pt x="568" y="7"/>
                  </a:lnTo>
                  <a:lnTo>
                    <a:pt x="0" y="415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4" name="Freeform 72"/>
            <p:cNvSpPr/>
            <p:nvPr/>
          </p:nvSpPr>
          <p:spPr bwMode="auto">
            <a:xfrm>
              <a:off x="4198" y="2729"/>
              <a:ext cx="507" cy="272"/>
            </a:xfrm>
            <a:custGeom>
              <a:avLst/>
              <a:gdLst>
                <a:gd name="T0" fmla="*/ 0 w 507"/>
                <a:gd name="T1" fmla="*/ 9 h 272"/>
                <a:gd name="T2" fmla="*/ 497 w 507"/>
                <a:gd name="T3" fmla="*/ 272 h 272"/>
                <a:gd name="T4" fmla="*/ 507 w 507"/>
                <a:gd name="T5" fmla="*/ 268 h 272"/>
                <a:gd name="T6" fmla="*/ 5 w 507"/>
                <a:gd name="T7" fmla="*/ 0 h 272"/>
                <a:gd name="T8" fmla="*/ 0 w 507"/>
                <a:gd name="T9" fmla="*/ 9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72">
                  <a:moveTo>
                    <a:pt x="0" y="9"/>
                  </a:moveTo>
                  <a:lnTo>
                    <a:pt x="497" y="272"/>
                  </a:lnTo>
                  <a:lnTo>
                    <a:pt x="507" y="268"/>
                  </a:lnTo>
                  <a:lnTo>
                    <a:pt x="5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5" name="Freeform 73"/>
            <p:cNvSpPr/>
            <p:nvPr/>
          </p:nvSpPr>
          <p:spPr bwMode="auto">
            <a:xfrm>
              <a:off x="3627" y="2298"/>
              <a:ext cx="540" cy="431"/>
            </a:xfrm>
            <a:custGeom>
              <a:avLst/>
              <a:gdLst>
                <a:gd name="T0" fmla="*/ 0 w 540"/>
                <a:gd name="T1" fmla="*/ 10 h 431"/>
                <a:gd name="T2" fmla="*/ 540 w 540"/>
                <a:gd name="T3" fmla="*/ 431 h 431"/>
                <a:gd name="T4" fmla="*/ 540 w 540"/>
                <a:gd name="T5" fmla="*/ 417 h 431"/>
                <a:gd name="T6" fmla="*/ 8 w 540"/>
                <a:gd name="T7" fmla="*/ 0 h 431"/>
                <a:gd name="T8" fmla="*/ 0 w 540"/>
                <a:gd name="T9" fmla="*/ 1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431">
                  <a:moveTo>
                    <a:pt x="0" y="10"/>
                  </a:moveTo>
                  <a:lnTo>
                    <a:pt x="540" y="431"/>
                  </a:lnTo>
                  <a:lnTo>
                    <a:pt x="540" y="417"/>
                  </a:lnTo>
                  <a:lnTo>
                    <a:pt x="8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6" name="Freeform 74"/>
            <p:cNvSpPr/>
            <p:nvPr/>
          </p:nvSpPr>
          <p:spPr bwMode="auto">
            <a:xfrm>
              <a:off x="3495" y="2305"/>
              <a:ext cx="130" cy="621"/>
            </a:xfrm>
            <a:custGeom>
              <a:avLst/>
              <a:gdLst>
                <a:gd name="T0" fmla="*/ 125 w 130"/>
                <a:gd name="T1" fmla="*/ 0 h 621"/>
                <a:gd name="T2" fmla="*/ 0 w 130"/>
                <a:gd name="T3" fmla="*/ 621 h 621"/>
                <a:gd name="T4" fmla="*/ 9 w 130"/>
                <a:gd name="T5" fmla="*/ 621 h 621"/>
                <a:gd name="T6" fmla="*/ 130 w 130"/>
                <a:gd name="T7" fmla="*/ 5 h 621"/>
                <a:gd name="T8" fmla="*/ 125 w 130"/>
                <a:gd name="T9" fmla="*/ 0 h 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" h="621">
                  <a:moveTo>
                    <a:pt x="125" y="0"/>
                  </a:moveTo>
                  <a:lnTo>
                    <a:pt x="0" y="621"/>
                  </a:lnTo>
                  <a:lnTo>
                    <a:pt x="9" y="621"/>
                  </a:lnTo>
                  <a:lnTo>
                    <a:pt x="130" y="5"/>
                  </a:lnTo>
                  <a:lnTo>
                    <a:pt x="1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7" name="Freeform 75"/>
            <p:cNvSpPr/>
            <p:nvPr/>
          </p:nvSpPr>
          <p:spPr bwMode="auto">
            <a:xfrm>
              <a:off x="3054" y="2461"/>
              <a:ext cx="420" cy="465"/>
            </a:xfrm>
            <a:custGeom>
              <a:avLst/>
              <a:gdLst>
                <a:gd name="T0" fmla="*/ 0 w 420"/>
                <a:gd name="T1" fmla="*/ 8 h 465"/>
                <a:gd name="T2" fmla="*/ 412 w 420"/>
                <a:gd name="T3" fmla="*/ 465 h 465"/>
                <a:gd name="T4" fmla="*/ 420 w 420"/>
                <a:gd name="T5" fmla="*/ 465 h 465"/>
                <a:gd name="T6" fmla="*/ 12 w 420"/>
                <a:gd name="T7" fmla="*/ 0 h 465"/>
                <a:gd name="T8" fmla="*/ 0 w 420"/>
                <a:gd name="T9" fmla="*/ 8 h 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0" h="465">
                  <a:moveTo>
                    <a:pt x="0" y="8"/>
                  </a:moveTo>
                  <a:lnTo>
                    <a:pt x="412" y="465"/>
                  </a:lnTo>
                  <a:lnTo>
                    <a:pt x="420" y="465"/>
                  </a:lnTo>
                  <a:lnTo>
                    <a:pt x="12" y="0"/>
                  </a:ln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8" name="Freeform 76"/>
            <p:cNvSpPr/>
            <p:nvPr/>
          </p:nvSpPr>
          <p:spPr bwMode="auto">
            <a:xfrm>
              <a:off x="3519" y="2729"/>
              <a:ext cx="655" cy="223"/>
            </a:xfrm>
            <a:custGeom>
              <a:avLst/>
              <a:gdLst>
                <a:gd name="T0" fmla="*/ 0 w 655"/>
                <a:gd name="T1" fmla="*/ 213 h 223"/>
                <a:gd name="T2" fmla="*/ 655 w 655"/>
                <a:gd name="T3" fmla="*/ 0 h 223"/>
                <a:gd name="T4" fmla="*/ 655 w 655"/>
                <a:gd name="T5" fmla="*/ 9 h 223"/>
                <a:gd name="T6" fmla="*/ 0 w 655"/>
                <a:gd name="T7" fmla="*/ 223 h 223"/>
                <a:gd name="T8" fmla="*/ 0 w 655"/>
                <a:gd name="T9" fmla="*/ 213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5" h="223">
                  <a:moveTo>
                    <a:pt x="0" y="213"/>
                  </a:moveTo>
                  <a:lnTo>
                    <a:pt x="655" y="0"/>
                  </a:lnTo>
                  <a:lnTo>
                    <a:pt x="655" y="9"/>
                  </a:lnTo>
                  <a:lnTo>
                    <a:pt x="0" y="223"/>
                  </a:lnTo>
                  <a:lnTo>
                    <a:pt x="0" y="2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9" name="Freeform 77"/>
            <p:cNvSpPr/>
            <p:nvPr/>
          </p:nvSpPr>
          <p:spPr bwMode="auto">
            <a:xfrm>
              <a:off x="4066" y="2738"/>
              <a:ext cx="123" cy="495"/>
            </a:xfrm>
            <a:custGeom>
              <a:avLst/>
              <a:gdLst>
                <a:gd name="T0" fmla="*/ 118 w 123"/>
                <a:gd name="T1" fmla="*/ 0 h 495"/>
                <a:gd name="T2" fmla="*/ 0 w 123"/>
                <a:gd name="T3" fmla="*/ 495 h 495"/>
                <a:gd name="T4" fmla="*/ 7 w 123"/>
                <a:gd name="T5" fmla="*/ 495 h 495"/>
                <a:gd name="T6" fmla="*/ 123 w 123"/>
                <a:gd name="T7" fmla="*/ 0 h 495"/>
                <a:gd name="T8" fmla="*/ 118 w 123"/>
                <a:gd name="T9" fmla="*/ 0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495">
                  <a:moveTo>
                    <a:pt x="118" y="0"/>
                  </a:moveTo>
                  <a:lnTo>
                    <a:pt x="0" y="495"/>
                  </a:lnTo>
                  <a:lnTo>
                    <a:pt x="7" y="495"/>
                  </a:lnTo>
                  <a:lnTo>
                    <a:pt x="123" y="0"/>
                  </a:lnTo>
                  <a:lnTo>
                    <a:pt x="1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0" name="Freeform 78"/>
            <p:cNvSpPr/>
            <p:nvPr/>
          </p:nvSpPr>
          <p:spPr bwMode="auto">
            <a:xfrm>
              <a:off x="2957" y="2843"/>
              <a:ext cx="971" cy="42"/>
            </a:xfrm>
            <a:custGeom>
              <a:avLst/>
              <a:gdLst>
                <a:gd name="T0" fmla="*/ 0 w 971"/>
                <a:gd name="T1" fmla="*/ 0 h 42"/>
                <a:gd name="T2" fmla="*/ 971 w 971"/>
                <a:gd name="T3" fmla="*/ 30 h 42"/>
                <a:gd name="T4" fmla="*/ 971 w 971"/>
                <a:gd name="T5" fmla="*/ 42 h 42"/>
                <a:gd name="T6" fmla="*/ 0 w 971"/>
                <a:gd name="T7" fmla="*/ 7 h 42"/>
                <a:gd name="T8" fmla="*/ 0 w 971"/>
                <a:gd name="T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1" h="42">
                  <a:moveTo>
                    <a:pt x="0" y="0"/>
                  </a:moveTo>
                  <a:lnTo>
                    <a:pt x="971" y="30"/>
                  </a:lnTo>
                  <a:lnTo>
                    <a:pt x="971" y="42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1" name="Freeform 79"/>
            <p:cNvSpPr/>
            <p:nvPr/>
          </p:nvSpPr>
          <p:spPr bwMode="auto">
            <a:xfrm>
              <a:off x="2865" y="2902"/>
              <a:ext cx="597" cy="57"/>
            </a:xfrm>
            <a:custGeom>
              <a:avLst/>
              <a:gdLst>
                <a:gd name="T0" fmla="*/ 0 w 597"/>
                <a:gd name="T1" fmla="*/ 0 h 57"/>
                <a:gd name="T2" fmla="*/ 597 w 597"/>
                <a:gd name="T3" fmla="*/ 50 h 57"/>
                <a:gd name="T4" fmla="*/ 597 w 597"/>
                <a:gd name="T5" fmla="*/ 57 h 57"/>
                <a:gd name="T6" fmla="*/ 0 w 597"/>
                <a:gd name="T7" fmla="*/ 12 h 57"/>
                <a:gd name="T8" fmla="*/ 0 w 597"/>
                <a:gd name="T9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57">
                  <a:moveTo>
                    <a:pt x="0" y="0"/>
                  </a:moveTo>
                  <a:lnTo>
                    <a:pt x="597" y="50"/>
                  </a:lnTo>
                  <a:lnTo>
                    <a:pt x="597" y="57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2" name="Freeform 80"/>
            <p:cNvSpPr/>
            <p:nvPr/>
          </p:nvSpPr>
          <p:spPr bwMode="auto">
            <a:xfrm>
              <a:off x="2844" y="2916"/>
              <a:ext cx="61" cy="268"/>
            </a:xfrm>
            <a:custGeom>
              <a:avLst/>
              <a:gdLst>
                <a:gd name="T0" fmla="*/ 0 w 61"/>
                <a:gd name="T1" fmla="*/ 0 h 268"/>
                <a:gd name="T2" fmla="*/ 54 w 61"/>
                <a:gd name="T3" fmla="*/ 268 h 268"/>
                <a:gd name="T4" fmla="*/ 61 w 61"/>
                <a:gd name="T5" fmla="*/ 268 h 268"/>
                <a:gd name="T6" fmla="*/ 12 w 61"/>
                <a:gd name="T7" fmla="*/ 0 h 268"/>
                <a:gd name="T8" fmla="*/ 0 w 61"/>
                <a:gd name="T9" fmla="*/ 0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268">
                  <a:moveTo>
                    <a:pt x="0" y="0"/>
                  </a:moveTo>
                  <a:lnTo>
                    <a:pt x="54" y="268"/>
                  </a:lnTo>
                  <a:lnTo>
                    <a:pt x="61" y="26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3" name="Freeform 81"/>
            <p:cNvSpPr/>
            <p:nvPr/>
          </p:nvSpPr>
          <p:spPr bwMode="auto">
            <a:xfrm>
              <a:off x="2851" y="2909"/>
              <a:ext cx="608" cy="519"/>
            </a:xfrm>
            <a:custGeom>
              <a:avLst/>
              <a:gdLst>
                <a:gd name="T0" fmla="*/ 0 w 608"/>
                <a:gd name="T1" fmla="*/ 9 h 519"/>
                <a:gd name="T2" fmla="*/ 601 w 608"/>
                <a:gd name="T3" fmla="*/ 519 h 519"/>
                <a:gd name="T4" fmla="*/ 608 w 608"/>
                <a:gd name="T5" fmla="*/ 509 h 519"/>
                <a:gd name="T6" fmla="*/ 7 w 608"/>
                <a:gd name="T7" fmla="*/ 0 h 519"/>
                <a:gd name="T8" fmla="*/ 0 w 608"/>
                <a:gd name="T9" fmla="*/ 9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8" h="519">
                  <a:moveTo>
                    <a:pt x="0" y="9"/>
                  </a:moveTo>
                  <a:lnTo>
                    <a:pt x="601" y="519"/>
                  </a:lnTo>
                  <a:lnTo>
                    <a:pt x="608" y="509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4" name="Freeform 82"/>
            <p:cNvSpPr/>
            <p:nvPr/>
          </p:nvSpPr>
          <p:spPr bwMode="auto">
            <a:xfrm>
              <a:off x="3474" y="2985"/>
              <a:ext cx="21" cy="421"/>
            </a:xfrm>
            <a:custGeom>
              <a:avLst/>
              <a:gdLst>
                <a:gd name="T0" fmla="*/ 11 w 21"/>
                <a:gd name="T1" fmla="*/ 7 h 421"/>
                <a:gd name="T2" fmla="*/ 0 w 21"/>
                <a:gd name="T3" fmla="*/ 421 h 421"/>
                <a:gd name="T4" fmla="*/ 11 w 21"/>
                <a:gd name="T5" fmla="*/ 421 h 421"/>
                <a:gd name="T6" fmla="*/ 21 w 21"/>
                <a:gd name="T7" fmla="*/ 0 h 421"/>
                <a:gd name="T8" fmla="*/ 11 w 21"/>
                <a:gd name="T9" fmla="*/ 7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421">
                  <a:moveTo>
                    <a:pt x="11" y="7"/>
                  </a:moveTo>
                  <a:lnTo>
                    <a:pt x="0" y="421"/>
                  </a:lnTo>
                  <a:lnTo>
                    <a:pt x="11" y="421"/>
                  </a:lnTo>
                  <a:lnTo>
                    <a:pt x="21" y="0"/>
                  </a:lnTo>
                  <a:lnTo>
                    <a:pt x="11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5" name="Freeform 83"/>
            <p:cNvSpPr/>
            <p:nvPr/>
          </p:nvSpPr>
          <p:spPr bwMode="auto">
            <a:xfrm>
              <a:off x="3519" y="2959"/>
              <a:ext cx="520" cy="296"/>
            </a:xfrm>
            <a:custGeom>
              <a:avLst/>
              <a:gdLst>
                <a:gd name="T0" fmla="*/ 0 w 520"/>
                <a:gd name="T1" fmla="*/ 16 h 296"/>
                <a:gd name="T2" fmla="*/ 509 w 520"/>
                <a:gd name="T3" fmla="*/ 296 h 296"/>
                <a:gd name="T4" fmla="*/ 520 w 520"/>
                <a:gd name="T5" fmla="*/ 286 h 296"/>
                <a:gd name="T6" fmla="*/ 0 w 520"/>
                <a:gd name="T7" fmla="*/ 0 h 296"/>
                <a:gd name="T8" fmla="*/ 0 w 520"/>
                <a:gd name="T9" fmla="*/ 16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0" h="296">
                  <a:moveTo>
                    <a:pt x="0" y="16"/>
                  </a:moveTo>
                  <a:lnTo>
                    <a:pt x="509" y="296"/>
                  </a:lnTo>
                  <a:lnTo>
                    <a:pt x="520" y="286"/>
                  </a:lnTo>
                  <a:lnTo>
                    <a:pt x="0" y="0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6" name="Freeform 84"/>
            <p:cNvSpPr/>
            <p:nvPr/>
          </p:nvSpPr>
          <p:spPr bwMode="auto">
            <a:xfrm>
              <a:off x="4082" y="3011"/>
              <a:ext cx="616" cy="246"/>
            </a:xfrm>
            <a:custGeom>
              <a:avLst/>
              <a:gdLst>
                <a:gd name="T0" fmla="*/ 0 w 616"/>
                <a:gd name="T1" fmla="*/ 232 h 246"/>
                <a:gd name="T2" fmla="*/ 616 w 616"/>
                <a:gd name="T3" fmla="*/ 0 h 246"/>
                <a:gd name="T4" fmla="*/ 616 w 616"/>
                <a:gd name="T5" fmla="*/ 12 h 246"/>
                <a:gd name="T6" fmla="*/ 0 w 616"/>
                <a:gd name="T7" fmla="*/ 246 h 246"/>
                <a:gd name="T8" fmla="*/ 0 w 616"/>
                <a:gd name="T9" fmla="*/ 232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6" h="246">
                  <a:moveTo>
                    <a:pt x="0" y="232"/>
                  </a:moveTo>
                  <a:lnTo>
                    <a:pt x="616" y="0"/>
                  </a:lnTo>
                  <a:lnTo>
                    <a:pt x="616" y="12"/>
                  </a:lnTo>
                  <a:lnTo>
                    <a:pt x="0" y="246"/>
                  </a:lnTo>
                  <a:lnTo>
                    <a:pt x="0" y="2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7" name="Freeform 85"/>
            <p:cNvSpPr/>
            <p:nvPr/>
          </p:nvSpPr>
          <p:spPr bwMode="auto">
            <a:xfrm>
              <a:off x="4755" y="2992"/>
              <a:ext cx="284" cy="19"/>
            </a:xfrm>
            <a:custGeom>
              <a:avLst/>
              <a:gdLst>
                <a:gd name="T0" fmla="*/ 0 w 284"/>
                <a:gd name="T1" fmla="*/ 7 h 19"/>
                <a:gd name="T2" fmla="*/ 284 w 284"/>
                <a:gd name="T3" fmla="*/ 0 h 19"/>
                <a:gd name="T4" fmla="*/ 284 w 284"/>
                <a:gd name="T5" fmla="*/ 7 h 19"/>
                <a:gd name="T6" fmla="*/ 0 w 284"/>
                <a:gd name="T7" fmla="*/ 19 h 19"/>
                <a:gd name="T8" fmla="*/ 0 w 284"/>
                <a:gd name="T9" fmla="*/ 7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4" h="19">
                  <a:moveTo>
                    <a:pt x="0" y="7"/>
                  </a:moveTo>
                  <a:lnTo>
                    <a:pt x="284" y="0"/>
                  </a:lnTo>
                  <a:lnTo>
                    <a:pt x="284" y="7"/>
                  </a:lnTo>
                  <a:lnTo>
                    <a:pt x="0" y="19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8" name="Freeform 86"/>
            <p:cNvSpPr/>
            <p:nvPr/>
          </p:nvSpPr>
          <p:spPr bwMode="auto">
            <a:xfrm>
              <a:off x="4343" y="3013"/>
              <a:ext cx="360" cy="452"/>
            </a:xfrm>
            <a:custGeom>
              <a:avLst/>
              <a:gdLst>
                <a:gd name="T0" fmla="*/ 360 w 360"/>
                <a:gd name="T1" fmla="*/ 0 h 452"/>
                <a:gd name="T2" fmla="*/ 0 w 360"/>
                <a:gd name="T3" fmla="*/ 452 h 452"/>
                <a:gd name="T4" fmla="*/ 16 w 360"/>
                <a:gd name="T5" fmla="*/ 452 h 452"/>
                <a:gd name="T6" fmla="*/ 360 w 360"/>
                <a:gd name="T7" fmla="*/ 10 h 452"/>
                <a:gd name="T8" fmla="*/ 360 w 360"/>
                <a:gd name="T9" fmla="*/ 0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0" h="452">
                  <a:moveTo>
                    <a:pt x="360" y="0"/>
                  </a:moveTo>
                  <a:lnTo>
                    <a:pt x="0" y="452"/>
                  </a:lnTo>
                  <a:lnTo>
                    <a:pt x="16" y="452"/>
                  </a:lnTo>
                  <a:lnTo>
                    <a:pt x="360" y="10"/>
                  </a:lnTo>
                  <a:lnTo>
                    <a:pt x="36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9" name="Freeform 87"/>
            <p:cNvSpPr/>
            <p:nvPr/>
          </p:nvSpPr>
          <p:spPr bwMode="auto">
            <a:xfrm>
              <a:off x="4532" y="3023"/>
              <a:ext cx="180" cy="270"/>
            </a:xfrm>
            <a:custGeom>
              <a:avLst/>
              <a:gdLst>
                <a:gd name="T0" fmla="*/ 171 w 180"/>
                <a:gd name="T1" fmla="*/ 0 h 270"/>
                <a:gd name="T2" fmla="*/ 0 w 180"/>
                <a:gd name="T3" fmla="*/ 262 h 270"/>
                <a:gd name="T4" fmla="*/ 14 w 180"/>
                <a:gd name="T5" fmla="*/ 270 h 270"/>
                <a:gd name="T6" fmla="*/ 180 w 180"/>
                <a:gd name="T7" fmla="*/ 0 h 270"/>
                <a:gd name="T8" fmla="*/ 171 w 180"/>
                <a:gd name="T9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0" h="270">
                  <a:moveTo>
                    <a:pt x="171" y="0"/>
                  </a:moveTo>
                  <a:lnTo>
                    <a:pt x="0" y="262"/>
                  </a:lnTo>
                  <a:lnTo>
                    <a:pt x="14" y="270"/>
                  </a:lnTo>
                  <a:lnTo>
                    <a:pt x="180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0" name="Freeform 88"/>
            <p:cNvSpPr/>
            <p:nvPr/>
          </p:nvSpPr>
          <p:spPr bwMode="auto">
            <a:xfrm>
              <a:off x="4352" y="3330"/>
              <a:ext cx="149" cy="143"/>
            </a:xfrm>
            <a:custGeom>
              <a:avLst/>
              <a:gdLst>
                <a:gd name="T0" fmla="*/ 149 w 149"/>
                <a:gd name="T1" fmla="*/ 0 h 143"/>
                <a:gd name="T2" fmla="*/ 0 w 149"/>
                <a:gd name="T3" fmla="*/ 133 h 143"/>
                <a:gd name="T4" fmla="*/ 7 w 149"/>
                <a:gd name="T5" fmla="*/ 143 h 143"/>
                <a:gd name="T6" fmla="*/ 149 w 149"/>
                <a:gd name="T7" fmla="*/ 8 h 143"/>
                <a:gd name="T8" fmla="*/ 149 w 149"/>
                <a:gd name="T9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143">
                  <a:moveTo>
                    <a:pt x="149" y="0"/>
                  </a:moveTo>
                  <a:lnTo>
                    <a:pt x="0" y="133"/>
                  </a:lnTo>
                  <a:lnTo>
                    <a:pt x="7" y="143"/>
                  </a:lnTo>
                  <a:lnTo>
                    <a:pt x="149" y="8"/>
                  </a:lnTo>
                  <a:lnTo>
                    <a:pt x="14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1" name="Freeform 89"/>
            <p:cNvSpPr/>
            <p:nvPr/>
          </p:nvSpPr>
          <p:spPr bwMode="auto">
            <a:xfrm>
              <a:off x="3497" y="3262"/>
              <a:ext cx="542" cy="166"/>
            </a:xfrm>
            <a:custGeom>
              <a:avLst/>
              <a:gdLst>
                <a:gd name="T0" fmla="*/ 0 w 542"/>
                <a:gd name="T1" fmla="*/ 151 h 166"/>
                <a:gd name="T2" fmla="*/ 533 w 542"/>
                <a:gd name="T3" fmla="*/ 0 h 166"/>
                <a:gd name="T4" fmla="*/ 542 w 542"/>
                <a:gd name="T5" fmla="*/ 9 h 166"/>
                <a:gd name="T6" fmla="*/ 0 w 542"/>
                <a:gd name="T7" fmla="*/ 166 h 166"/>
                <a:gd name="T8" fmla="*/ 0 w 542"/>
                <a:gd name="T9" fmla="*/ 151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2" h="166">
                  <a:moveTo>
                    <a:pt x="0" y="151"/>
                  </a:moveTo>
                  <a:lnTo>
                    <a:pt x="533" y="0"/>
                  </a:lnTo>
                  <a:lnTo>
                    <a:pt x="542" y="9"/>
                  </a:lnTo>
                  <a:lnTo>
                    <a:pt x="0" y="166"/>
                  </a:lnTo>
                  <a:lnTo>
                    <a:pt x="0" y="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2" name="Freeform 90"/>
            <p:cNvSpPr/>
            <p:nvPr/>
          </p:nvSpPr>
          <p:spPr bwMode="auto">
            <a:xfrm>
              <a:off x="3509" y="3430"/>
              <a:ext cx="789" cy="61"/>
            </a:xfrm>
            <a:custGeom>
              <a:avLst/>
              <a:gdLst>
                <a:gd name="T0" fmla="*/ 0 w 789"/>
                <a:gd name="T1" fmla="*/ 0 h 61"/>
                <a:gd name="T2" fmla="*/ 789 w 789"/>
                <a:gd name="T3" fmla="*/ 52 h 61"/>
                <a:gd name="T4" fmla="*/ 789 w 789"/>
                <a:gd name="T5" fmla="*/ 61 h 61"/>
                <a:gd name="T6" fmla="*/ 0 w 789"/>
                <a:gd name="T7" fmla="*/ 7 h 61"/>
                <a:gd name="T8" fmla="*/ 0 w 789"/>
                <a:gd name="T9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9" h="61">
                  <a:moveTo>
                    <a:pt x="0" y="0"/>
                  </a:moveTo>
                  <a:lnTo>
                    <a:pt x="789" y="52"/>
                  </a:lnTo>
                  <a:lnTo>
                    <a:pt x="789" y="61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3" name="Freeform 91"/>
            <p:cNvSpPr/>
            <p:nvPr/>
          </p:nvSpPr>
          <p:spPr bwMode="auto">
            <a:xfrm>
              <a:off x="4066" y="3267"/>
              <a:ext cx="234" cy="210"/>
            </a:xfrm>
            <a:custGeom>
              <a:avLst/>
              <a:gdLst>
                <a:gd name="T0" fmla="*/ 0 w 234"/>
                <a:gd name="T1" fmla="*/ 0 h 210"/>
                <a:gd name="T2" fmla="*/ 234 w 234"/>
                <a:gd name="T3" fmla="*/ 210 h 210"/>
                <a:gd name="T4" fmla="*/ 234 w 234"/>
                <a:gd name="T5" fmla="*/ 198 h 210"/>
                <a:gd name="T6" fmla="*/ 11 w 234"/>
                <a:gd name="T7" fmla="*/ 0 h 210"/>
                <a:gd name="T8" fmla="*/ 0 w 234"/>
                <a:gd name="T9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210">
                  <a:moveTo>
                    <a:pt x="0" y="0"/>
                  </a:moveTo>
                  <a:lnTo>
                    <a:pt x="234" y="210"/>
                  </a:lnTo>
                  <a:lnTo>
                    <a:pt x="234" y="198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4" name="Oval 92"/>
            <p:cNvSpPr>
              <a:spLocks noChangeArrowheads="1"/>
            </p:cNvSpPr>
            <p:nvPr/>
          </p:nvSpPr>
          <p:spPr bwMode="auto">
            <a:xfrm>
              <a:off x="2830" y="965"/>
              <a:ext cx="78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5" name="Oval 93"/>
            <p:cNvSpPr>
              <a:spLocks noChangeArrowheads="1"/>
            </p:cNvSpPr>
            <p:nvPr/>
          </p:nvSpPr>
          <p:spPr bwMode="auto">
            <a:xfrm>
              <a:off x="3374" y="1076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6" name="Oval 94"/>
            <p:cNvSpPr>
              <a:spLocks noChangeArrowheads="1"/>
            </p:cNvSpPr>
            <p:nvPr/>
          </p:nvSpPr>
          <p:spPr bwMode="auto">
            <a:xfrm>
              <a:off x="3424" y="719"/>
              <a:ext cx="69" cy="6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7" name="Oval 95"/>
            <p:cNvSpPr>
              <a:spLocks noChangeArrowheads="1"/>
            </p:cNvSpPr>
            <p:nvPr/>
          </p:nvSpPr>
          <p:spPr bwMode="auto">
            <a:xfrm>
              <a:off x="3623" y="593"/>
              <a:ext cx="78" cy="8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8" name="Oval 96"/>
            <p:cNvSpPr>
              <a:spLocks noChangeArrowheads="1"/>
            </p:cNvSpPr>
            <p:nvPr/>
          </p:nvSpPr>
          <p:spPr bwMode="auto">
            <a:xfrm>
              <a:off x="4044" y="984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9" name="Oval 97"/>
            <p:cNvSpPr>
              <a:spLocks noChangeArrowheads="1"/>
            </p:cNvSpPr>
            <p:nvPr/>
          </p:nvSpPr>
          <p:spPr bwMode="auto">
            <a:xfrm>
              <a:off x="4399" y="832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0" name="Oval 98"/>
            <p:cNvSpPr>
              <a:spLocks noChangeArrowheads="1"/>
            </p:cNvSpPr>
            <p:nvPr/>
          </p:nvSpPr>
          <p:spPr bwMode="auto">
            <a:xfrm>
              <a:off x="4700" y="1076"/>
              <a:ext cx="69" cy="6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1" name="Oval 99"/>
            <p:cNvSpPr>
              <a:spLocks noChangeArrowheads="1"/>
            </p:cNvSpPr>
            <p:nvPr/>
          </p:nvSpPr>
          <p:spPr bwMode="auto">
            <a:xfrm>
              <a:off x="4745" y="2263"/>
              <a:ext cx="64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2" name="Oval 100"/>
            <p:cNvSpPr>
              <a:spLocks noChangeArrowheads="1"/>
            </p:cNvSpPr>
            <p:nvPr/>
          </p:nvSpPr>
          <p:spPr bwMode="auto">
            <a:xfrm>
              <a:off x="3800" y="1583"/>
              <a:ext cx="50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3" name="Oval 101"/>
            <p:cNvSpPr>
              <a:spLocks noChangeArrowheads="1"/>
            </p:cNvSpPr>
            <p:nvPr/>
          </p:nvSpPr>
          <p:spPr bwMode="auto">
            <a:xfrm>
              <a:off x="4949" y="2499"/>
              <a:ext cx="92" cy="9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4" name="Oval 102"/>
            <p:cNvSpPr>
              <a:spLocks noChangeArrowheads="1"/>
            </p:cNvSpPr>
            <p:nvPr/>
          </p:nvSpPr>
          <p:spPr bwMode="auto">
            <a:xfrm>
              <a:off x="4272" y="1706"/>
              <a:ext cx="106" cy="10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5" name="Oval 103"/>
            <p:cNvSpPr>
              <a:spLocks noChangeArrowheads="1"/>
            </p:cNvSpPr>
            <p:nvPr/>
          </p:nvSpPr>
          <p:spPr bwMode="auto">
            <a:xfrm>
              <a:off x="4518" y="1550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6" name="Oval 104"/>
            <p:cNvSpPr>
              <a:spLocks noChangeArrowheads="1"/>
            </p:cNvSpPr>
            <p:nvPr/>
          </p:nvSpPr>
          <p:spPr bwMode="auto">
            <a:xfrm>
              <a:off x="5032" y="1124"/>
              <a:ext cx="85" cy="8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7" name="Oval 105"/>
            <p:cNvSpPr>
              <a:spLocks noChangeArrowheads="1"/>
            </p:cNvSpPr>
            <p:nvPr/>
          </p:nvSpPr>
          <p:spPr bwMode="auto">
            <a:xfrm>
              <a:off x="5039" y="1536"/>
              <a:ext cx="92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8" name="Oval 106"/>
            <p:cNvSpPr>
              <a:spLocks noChangeArrowheads="1"/>
            </p:cNvSpPr>
            <p:nvPr/>
          </p:nvSpPr>
          <p:spPr bwMode="auto">
            <a:xfrm>
              <a:off x="5155" y="2440"/>
              <a:ext cx="66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9" name="Oval 107"/>
            <p:cNvSpPr>
              <a:spLocks noChangeArrowheads="1"/>
            </p:cNvSpPr>
            <p:nvPr/>
          </p:nvSpPr>
          <p:spPr bwMode="auto">
            <a:xfrm>
              <a:off x="5342" y="2040"/>
              <a:ext cx="83" cy="8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0" name="Oval 108"/>
            <p:cNvSpPr>
              <a:spLocks noChangeArrowheads="1"/>
            </p:cNvSpPr>
            <p:nvPr/>
          </p:nvSpPr>
          <p:spPr bwMode="auto">
            <a:xfrm>
              <a:off x="4196" y="2078"/>
              <a:ext cx="47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1" name="Oval 109"/>
            <p:cNvSpPr>
              <a:spLocks noChangeArrowheads="1"/>
            </p:cNvSpPr>
            <p:nvPr/>
          </p:nvSpPr>
          <p:spPr bwMode="auto">
            <a:xfrm>
              <a:off x="4293" y="3454"/>
              <a:ext cx="76" cy="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2" name="Oval 110"/>
            <p:cNvSpPr>
              <a:spLocks noChangeArrowheads="1"/>
            </p:cNvSpPr>
            <p:nvPr/>
          </p:nvSpPr>
          <p:spPr bwMode="auto">
            <a:xfrm>
              <a:off x="4482" y="3274"/>
              <a:ext cx="74" cy="7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3" name="Oval 111"/>
            <p:cNvSpPr>
              <a:spLocks noChangeArrowheads="1"/>
            </p:cNvSpPr>
            <p:nvPr/>
          </p:nvSpPr>
          <p:spPr bwMode="auto">
            <a:xfrm>
              <a:off x="4693" y="2971"/>
              <a:ext cx="62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4" name="Oval 112"/>
            <p:cNvSpPr>
              <a:spLocks noChangeArrowheads="1"/>
            </p:cNvSpPr>
            <p:nvPr/>
          </p:nvSpPr>
          <p:spPr bwMode="auto">
            <a:xfrm>
              <a:off x="5039" y="2954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5" name="Oval 113"/>
            <p:cNvSpPr>
              <a:spLocks noChangeArrowheads="1"/>
            </p:cNvSpPr>
            <p:nvPr/>
          </p:nvSpPr>
          <p:spPr bwMode="auto">
            <a:xfrm>
              <a:off x="4025" y="3224"/>
              <a:ext cx="62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6" name="Oval 114"/>
            <p:cNvSpPr>
              <a:spLocks noChangeArrowheads="1"/>
            </p:cNvSpPr>
            <p:nvPr/>
          </p:nvSpPr>
          <p:spPr bwMode="auto">
            <a:xfrm>
              <a:off x="3381" y="1169"/>
              <a:ext cx="59" cy="5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7" name="Oval 115"/>
            <p:cNvSpPr>
              <a:spLocks noChangeArrowheads="1"/>
            </p:cNvSpPr>
            <p:nvPr/>
          </p:nvSpPr>
          <p:spPr bwMode="auto">
            <a:xfrm>
              <a:off x="2574" y="2073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8" name="Oval 116"/>
            <p:cNvSpPr>
              <a:spLocks noChangeArrowheads="1"/>
            </p:cNvSpPr>
            <p:nvPr/>
          </p:nvSpPr>
          <p:spPr bwMode="auto">
            <a:xfrm>
              <a:off x="2410" y="2459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9" name="Oval 117"/>
            <p:cNvSpPr>
              <a:spLocks noChangeArrowheads="1"/>
            </p:cNvSpPr>
            <p:nvPr/>
          </p:nvSpPr>
          <p:spPr bwMode="auto">
            <a:xfrm>
              <a:off x="2867" y="3174"/>
              <a:ext cx="79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0" name="Oval 118"/>
            <p:cNvSpPr>
              <a:spLocks noChangeArrowheads="1"/>
            </p:cNvSpPr>
            <p:nvPr/>
          </p:nvSpPr>
          <p:spPr bwMode="auto">
            <a:xfrm>
              <a:off x="2811" y="2862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1" name="Oval 119"/>
            <p:cNvSpPr>
              <a:spLocks noChangeArrowheads="1"/>
            </p:cNvSpPr>
            <p:nvPr/>
          </p:nvSpPr>
          <p:spPr bwMode="auto">
            <a:xfrm>
              <a:off x="2867" y="2791"/>
              <a:ext cx="95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2" name="Oval 120"/>
            <p:cNvSpPr>
              <a:spLocks noChangeArrowheads="1"/>
            </p:cNvSpPr>
            <p:nvPr/>
          </p:nvSpPr>
          <p:spPr bwMode="auto">
            <a:xfrm>
              <a:off x="2410" y="1635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3" name="Oval 121"/>
            <p:cNvSpPr>
              <a:spLocks noChangeArrowheads="1"/>
            </p:cNvSpPr>
            <p:nvPr/>
          </p:nvSpPr>
          <p:spPr bwMode="auto">
            <a:xfrm>
              <a:off x="3599" y="2270"/>
              <a:ext cx="45" cy="4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4" name="Oval 122"/>
            <p:cNvSpPr>
              <a:spLocks noChangeArrowheads="1"/>
            </p:cNvSpPr>
            <p:nvPr/>
          </p:nvSpPr>
          <p:spPr bwMode="auto">
            <a:xfrm>
              <a:off x="3462" y="2918"/>
              <a:ext cx="59" cy="6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5" name="Oval 123"/>
            <p:cNvSpPr>
              <a:spLocks noChangeArrowheads="1"/>
            </p:cNvSpPr>
            <p:nvPr/>
          </p:nvSpPr>
          <p:spPr bwMode="auto">
            <a:xfrm>
              <a:off x="3594" y="3449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6" name="Oval 124"/>
            <p:cNvSpPr>
              <a:spLocks noChangeArrowheads="1"/>
            </p:cNvSpPr>
            <p:nvPr/>
          </p:nvSpPr>
          <p:spPr bwMode="auto">
            <a:xfrm>
              <a:off x="3445" y="3399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7" name="Oval 125"/>
            <p:cNvSpPr>
              <a:spLocks noChangeArrowheads="1"/>
            </p:cNvSpPr>
            <p:nvPr/>
          </p:nvSpPr>
          <p:spPr bwMode="auto">
            <a:xfrm>
              <a:off x="2792" y="1270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8" name="Oval 126"/>
            <p:cNvSpPr>
              <a:spLocks noChangeArrowheads="1"/>
            </p:cNvSpPr>
            <p:nvPr/>
          </p:nvSpPr>
          <p:spPr bwMode="auto">
            <a:xfrm>
              <a:off x="2564" y="1756"/>
              <a:ext cx="95" cy="9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9" name="Oval 127"/>
            <p:cNvSpPr>
              <a:spLocks noChangeArrowheads="1"/>
            </p:cNvSpPr>
            <p:nvPr/>
          </p:nvSpPr>
          <p:spPr bwMode="auto">
            <a:xfrm>
              <a:off x="3107" y="1756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0" name="Oval 128"/>
            <p:cNvSpPr>
              <a:spLocks noChangeArrowheads="1"/>
            </p:cNvSpPr>
            <p:nvPr/>
          </p:nvSpPr>
          <p:spPr bwMode="auto">
            <a:xfrm>
              <a:off x="3263" y="2030"/>
              <a:ext cx="99" cy="1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1" name="Oval 129"/>
            <p:cNvSpPr>
              <a:spLocks noChangeArrowheads="1"/>
            </p:cNvSpPr>
            <p:nvPr/>
          </p:nvSpPr>
          <p:spPr bwMode="auto">
            <a:xfrm>
              <a:off x="3021" y="2412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2" name="Oval 130"/>
            <p:cNvSpPr>
              <a:spLocks noChangeArrowheads="1"/>
            </p:cNvSpPr>
            <p:nvPr/>
          </p:nvSpPr>
          <p:spPr bwMode="auto">
            <a:xfrm>
              <a:off x="3919" y="2828"/>
              <a:ext cx="102" cy="10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3" name="Oval 131"/>
            <p:cNvSpPr>
              <a:spLocks noChangeArrowheads="1"/>
            </p:cNvSpPr>
            <p:nvPr/>
          </p:nvSpPr>
          <p:spPr bwMode="auto">
            <a:xfrm>
              <a:off x="4163" y="2705"/>
              <a:ext cx="45" cy="4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4" name="Oval 132"/>
            <p:cNvSpPr>
              <a:spLocks noChangeArrowheads="1"/>
            </p:cNvSpPr>
            <p:nvPr/>
          </p:nvSpPr>
          <p:spPr bwMode="auto">
            <a:xfrm>
              <a:off x="4281" y="638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5" name="Freeform 133"/>
            <p:cNvSpPr/>
            <p:nvPr/>
          </p:nvSpPr>
          <p:spPr bwMode="auto">
            <a:xfrm>
              <a:off x="2893" y="641"/>
              <a:ext cx="744" cy="357"/>
            </a:xfrm>
            <a:custGeom>
              <a:avLst/>
              <a:gdLst>
                <a:gd name="T0" fmla="*/ 0 w 744"/>
                <a:gd name="T1" fmla="*/ 343 h 357"/>
                <a:gd name="T2" fmla="*/ 734 w 744"/>
                <a:gd name="T3" fmla="*/ 0 h 357"/>
                <a:gd name="T4" fmla="*/ 744 w 744"/>
                <a:gd name="T5" fmla="*/ 11 h 357"/>
                <a:gd name="T6" fmla="*/ 8 w 744"/>
                <a:gd name="T7" fmla="*/ 357 h 357"/>
                <a:gd name="T8" fmla="*/ 0 w 744"/>
                <a:gd name="T9" fmla="*/ 343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4" h="357">
                  <a:moveTo>
                    <a:pt x="0" y="343"/>
                  </a:moveTo>
                  <a:lnTo>
                    <a:pt x="734" y="0"/>
                  </a:lnTo>
                  <a:lnTo>
                    <a:pt x="744" y="11"/>
                  </a:lnTo>
                  <a:lnTo>
                    <a:pt x="8" y="357"/>
                  </a:lnTo>
                  <a:lnTo>
                    <a:pt x="0" y="3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6" name="Freeform 134"/>
            <p:cNvSpPr/>
            <p:nvPr/>
          </p:nvSpPr>
          <p:spPr bwMode="auto">
            <a:xfrm>
              <a:off x="3694" y="633"/>
              <a:ext cx="592" cy="50"/>
            </a:xfrm>
            <a:custGeom>
              <a:avLst/>
              <a:gdLst>
                <a:gd name="T0" fmla="*/ 0 w 592"/>
                <a:gd name="T1" fmla="*/ 0 h 50"/>
                <a:gd name="T2" fmla="*/ 592 w 592"/>
                <a:gd name="T3" fmla="*/ 41 h 50"/>
                <a:gd name="T4" fmla="*/ 592 w 592"/>
                <a:gd name="T5" fmla="*/ 50 h 50"/>
                <a:gd name="T6" fmla="*/ 0 w 592"/>
                <a:gd name="T7" fmla="*/ 12 h 50"/>
                <a:gd name="T8" fmla="*/ 0 w 592"/>
                <a:gd name="T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50">
                  <a:moveTo>
                    <a:pt x="0" y="0"/>
                  </a:moveTo>
                  <a:lnTo>
                    <a:pt x="592" y="41"/>
                  </a:lnTo>
                  <a:lnTo>
                    <a:pt x="592" y="50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7" name="Freeform 135"/>
            <p:cNvSpPr/>
            <p:nvPr/>
          </p:nvSpPr>
          <p:spPr bwMode="auto">
            <a:xfrm>
              <a:off x="3694" y="641"/>
              <a:ext cx="713" cy="234"/>
            </a:xfrm>
            <a:custGeom>
              <a:avLst/>
              <a:gdLst>
                <a:gd name="T0" fmla="*/ 0 w 713"/>
                <a:gd name="T1" fmla="*/ 7 h 234"/>
                <a:gd name="T2" fmla="*/ 713 w 713"/>
                <a:gd name="T3" fmla="*/ 234 h 234"/>
                <a:gd name="T4" fmla="*/ 713 w 713"/>
                <a:gd name="T5" fmla="*/ 222 h 234"/>
                <a:gd name="T6" fmla="*/ 0 w 713"/>
                <a:gd name="T7" fmla="*/ 0 h 234"/>
                <a:gd name="T8" fmla="*/ 0 w 713"/>
                <a:gd name="T9" fmla="*/ 7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3" h="234">
                  <a:moveTo>
                    <a:pt x="0" y="7"/>
                  </a:moveTo>
                  <a:lnTo>
                    <a:pt x="713" y="234"/>
                  </a:lnTo>
                  <a:lnTo>
                    <a:pt x="713" y="222"/>
                  </a:lnTo>
                  <a:lnTo>
                    <a:pt x="0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8" name="Freeform 136"/>
            <p:cNvSpPr/>
            <p:nvPr/>
          </p:nvSpPr>
          <p:spPr bwMode="auto">
            <a:xfrm>
              <a:off x="4338" y="697"/>
              <a:ext cx="705" cy="464"/>
            </a:xfrm>
            <a:custGeom>
              <a:avLst/>
              <a:gdLst>
                <a:gd name="T0" fmla="*/ 0 w 705"/>
                <a:gd name="T1" fmla="*/ 15 h 464"/>
                <a:gd name="T2" fmla="*/ 701 w 705"/>
                <a:gd name="T3" fmla="*/ 464 h 464"/>
                <a:gd name="T4" fmla="*/ 705 w 705"/>
                <a:gd name="T5" fmla="*/ 457 h 464"/>
                <a:gd name="T6" fmla="*/ 7 w 705"/>
                <a:gd name="T7" fmla="*/ 0 h 464"/>
                <a:gd name="T8" fmla="*/ 0 w 705"/>
                <a:gd name="T9" fmla="*/ 15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5" h="464">
                  <a:moveTo>
                    <a:pt x="0" y="15"/>
                  </a:moveTo>
                  <a:lnTo>
                    <a:pt x="701" y="464"/>
                  </a:lnTo>
                  <a:lnTo>
                    <a:pt x="705" y="457"/>
                  </a:lnTo>
                  <a:lnTo>
                    <a:pt x="7" y="0"/>
                  </a:lnTo>
                  <a:lnTo>
                    <a:pt x="0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9" name="Freeform 137"/>
            <p:cNvSpPr/>
            <p:nvPr/>
          </p:nvSpPr>
          <p:spPr bwMode="auto">
            <a:xfrm>
              <a:off x="5086" y="2111"/>
              <a:ext cx="301" cy="850"/>
            </a:xfrm>
            <a:custGeom>
              <a:avLst/>
              <a:gdLst>
                <a:gd name="T0" fmla="*/ 301 w 301"/>
                <a:gd name="T1" fmla="*/ 0 h 850"/>
                <a:gd name="T2" fmla="*/ 12 w 301"/>
                <a:gd name="T3" fmla="*/ 850 h 850"/>
                <a:gd name="T4" fmla="*/ 0 w 301"/>
                <a:gd name="T5" fmla="*/ 850 h 850"/>
                <a:gd name="T6" fmla="*/ 289 w 301"/>
                <a:gd name="T7" fmla="*/ 0 h 850"/>
                <a:gd name="T8" fmla="*/ 301 w 301"/>
                <a:gd name="T9" fmla="*/ 0 h 8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1" h="850">
                  <a:moveTo>
                    <a:pt x="301" y="0"/>
                  </a:moveTo>
                  <a:lnTo>
                    <a:pt x="12" y="850"/>
                  </a:lnTo>
                  <a:lnTo>
                    <a:pt x="0" y="850"/>
                  </a:lnTo>
                  <a:lnTo>
                    <a:pt x="289" y="0"/>
                  </a:lnTo>
                  <a:lnTo>
                    <a:pt x="30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0" name="Freeform 138"/>
            <p:cNvSpPr/>
            <p:nvPr/>
          </p:nvSpPr>
          <p:spPr bwMode="auto">
            <a:xfrm>
              <a:off x="4359" y="3018"/>
              <a:ext cx="703" cy="469"/>
            </a:xfrm>
            <a:custGeom>
              <a:avLst/>
              <a:gdLst>
                <a:gd name="T0" fmla="*/ 0 w 703"/>
                <a:gd name="T1" fmla="*/ 469 h 469"/>
                <a:gd name="T2" fmla="*/ 703 w 703"/>
                <a:gd name="T3" fmla="*/ 5 h 469"/>
                <a:gd name="T4" fmla="*/ 692 w 703"/>
                <a:gd name="T5" fmla="*/ 0 h 469"/>
                <a:gd name="T6" fmla="*/ 0 w 703"/>
                <a:gd name="T7" fmla="*/ 459 h 469"/>
                <a:gd name="T8" fmla="*/ 0 w 703"/>
                <a:gd name="T9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3" h="469">
                  <a:moveTo>
                    <a:pt x="0" y="469"/>
                  </a:moveTo>
                  <a:lnTo>
                    <a:pt x="703" y="5"/>
                  </a:lnTo>
                  <a:lnTo>
                    <a:pt x="692" y="0"/>
                  </a:lnTo>
                  <a:lnTo>
                    <a:pt x="0" y="459"/>
                  </a:lnTo>
                  <a:lnTo>
                    <a:pt x="0" y="4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1" name="Freeform 139"/>
            <p:cNvSpPr/>
            <p:nvPr/>
          </p:nvSpPr>
          <p:spPr bwMode="auto">
            <a:xfrm>
              <a:off x="2929" y="3229"/>
              <a:ext cx="521" cy="213"/>
            </a:xfrm>
            <a:custGeom>
              <a:avLst/>
              <a:gdLst>
                <a:gd name="T0" fmla="*/ 0 w 521"/>
                <a:gd name="T1" fmla="*/ 11 h 213"/>
                <a:gd name="T2" fmla="*/ 521 w 521"/>
                <a:gd name="T3" fmla="*/ 213 h 213"/>
                <a:gd name="T4" fmla="*/ 521 w 521"/>
                <a:gd name="T5" fmla="*/ 196 h 213"/>
                <a:gd name="T6" fmla="*/ 7 w 521"/>
                <a:gd name="T7" fmla="*/ 0 h 213"/>
                <a:gd name="T8" fmla="*/ 0 w 521"/>
                <a:gd name="T9" fmla="*/ 11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213">
                  <a:moveTo>
                    <a:pt x="0" y="11"/>
                  </a:moveTo>
                  <a:lnTo>
                    <a:pt x="521" y="213"/>
                  </a:lnTo>
                  <a:lnTo>
                    <a:pt x="521" y="196"/>
                  </a:lnTo>
                  <a:lnTo>
                    <a:pt x="7" y="0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2" name="Freeform 140"/>
            <p:cNvSpPr/>
            <p:nvPr/>
          </p:nvSpPr>
          <p:spPr bwMode="auto">
            <a:xfrm>
              <a:off x="2460" y="2537"/>
              <a:ext cx="431" cy="658"/>
            </a:xfrm>
            <a:custGeom>
              <a:avLst/>
              <a:gdLst>
                <a:gd name="T0" fmla="*/ 0 w 431"/>
                <a:gd name="T1" fmla="*/ 0 h 658"/>
                <a:gd name="T2" fmla="*/ 419 w 431"/>
                <a:gd name="T3" fmla="*/ 658 h 658"/>
                <a:gd name="T4" fmla="*/ 431 w 431"/>
                <a:gd name="T5" fmla="*/ 651 h 658"/>
                <a:gd name="T6" fmla="*/ 12 w 431"/>
                <a:gd name="T7" fmla="*/ 0 h 658"/>
                <a:gd name="T8" fmla="*/ 0 w 431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1" h="658">
                  <a:moveTo>
                    <a:pt x="0" y="0"/>
                  </a:moveTo>
                  <a:lnTo>
                    <a:pt x="419" y="658"/>
                  </a:lnTo>
                  <a:lnTo>
                    <a:pt x="431" y="651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3" name="Rectangle 141"/>
            <p:cNvSpPr>
              <a:spLocks noChangeArrowheads="1"/>
            </p:cNvSpPr>
            <p:nvPr/>
          </p:nvSpPr>
          <p:spPr bwMode="auto">
            <a:xfrm>
              <a:off x="2446" y="1716"/>
              <a:ext cx="9" cy="76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4" name="Freeform 142"/>
            <p:cNvSpPr/>
            <p:nvPr/>
          </p:nvSpPr>
          <p:spPr bwMode="auto">
            <a:xfrm>
              <a:off x="2467" y="1026"/>
              <a:ext cx="393" cy="635"/>
            </a:xfrm>
            <a:custGeom>
              <a:avLst/>
              <a:gdLst>
                <a:gd name="T0" fmla="*/ 0 w 393"/>
                <a:gd name="T1" fmla="*/ 623 h 635"/>
                <a:gd name="T2" fmla="*/ 381 w 393"/>
                <a:gd name="T3" fmla="*/ 0 h 635"/>
                <a:gd name="T4" fmla="*/ 393 w 393"/>
                <a:gd name="T5" fmla="*/ 0 h 635"/>
                <a:gd name="T6" fmla="*/ 12 w 393"/>
                <a:gd name="T7" fmla="*/ 635 h 635"/>
                <a:gd name="T8" fmla="*/ 0 w 393"/>
                <a:gd name="T9" fmla="*/ 623 h 6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3" h="635">
                  <a:moveTo>
                    <a:pt x="0" y="623"/>
                  </a:moveTo>
                  <a:lnTo>
                    <a:pt x="381" y="0"/>
                  </a:lnTo>
                  <a:lnTo>
                    <a:pt x="393" y="0"/>
                  </a:lnTo>
                  <a:lnTo>
                    <a:pt x="12" y="635"/>
                  </a:lnTo>
                  <a:lnTo>
                    <a:pt x="0" y="6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5" name="Freeform 143"/>
            <p:cNvSpPr/>
            <p:nvPr/>
          </p:nvSpPr>
          <p:spPr bwMode="auto">
            <a:xfrm>
              <a:off x="2616" y="1034"/>
              <a:ext cx="247" cy="741"/>
            </a:xfrm>
            <a:custGeom>
              <a:avLst/>
              <a:gdLst>
                <a:gd name="T0" fmla="*/ 235 w 247"/>
                <a:gd name="T1" fmla="*/ 0 h 741"/>
                <a:gd name="T2" fmla="*/ 0 w 247"/>
                <a:gd name="T3" fmla="*/ 734 h 741"/>
                <a:gd name="T4" fmla="*/ 17 w 247"/>
                <a:gd name="T5" fmla="*/ 741 h 741"/>
                <a:gd name="T6" fmla="*/ 247 w 247"/>
                <a:gd name="T7" fmla="*/ 0 h 741"/>
                <a:gd name="T8" fmla="*/ 235 w 247"/>
                <a:gd name="T9" fmla="*/ 0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741">
                  <a:moveTo>
                    <a:pt x="235" y="0"/>
                  </a:moveTo>
                  <a:lnTo>
                    <a:pt x="0" y="734"/>
                  </a:lnTo>
                  <a:lnTo>
                    <a:pt x="17" y="741"/>
                  </a:lnTo>
                  <a:lnTo>
                    <a:pt x="247" y="0"/>
                  </a:lnTo>
                  <a:lnTo>
                    <a:pt x="2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6" name="Freeform 144"/>
            <p:cNvSpPr/>
            <p:nvPr/>
          </p:nvSpPr>
          <p:spPr bwMode="auto">
            <a:xfrm>
              <a:off x="3429" y="659"/>
              <a:ext cx="222" cy="431"/>
            </a:xfrm>
            <a:custGeom>
              <a:avLst/>
              <a:gdLst>
                <a:gd name="T0" fmla="*/ 208 w 222"/>
                <a:gd name="T1" fmla="*/ 0 h 431"/>
                <a:gd name="T2" fmla="*/ 0 w 222"/>
                <a:gd name="T3" fmla="*/ 424 h 431"/>
                <a:gd name="T4" fmla="*/ 9 w 222"/>
                <a:gd name="T5" fmla="*/ 431 h 431"/>
                <a:gd name="T6" fmla="*/ 222 w 222"/>
                <a:gd name="T7" fmla="*/ 0 h 431"/>
                <a:gd name="T8" fmla="*/ 208 w 222"/>
                <a:gd name="T9" fmla="*/ 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2" h="431">
                  <a:moveTo>
                    <a:pt x="208" y="0"/>
                  </a:moveTo>
                  <a:lnTo>
                    <a:pt x="0" y="424"/>
                  </a:lnTo>
                  <a:lnTo>
                    <a:pt x="9" y="431"/>
                  </a:lnTo>
                  <a:lnTo>
                    <a:pt x="222" y="0"/>
                  </a:lnTo>
                  <a:lnTo>
                    <a:pt x="20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7" name="Freeform 145"/>
            <p:cNvSpPr/>
            <p:nvPr/>
          </p:nvSpPr>
          <p:spPr bwMode="auto">
            <a:xfrm>
              <a:off x="3455" y="882"/>
              <a:ext cx="961" cy="239"/>
            </a:xfrm>
            <a:custGeom>
              <a:avLst/>
              <a:gdLst>
                <a:gd name="T0" fmla="*/ 0 w 961"/>
                <a:gd name="T1" fmla="*/ 225 h 239"/>
                <a:gd name="T2" fmla="*/ 961 w 961"/>
                <a:gd name="T3" fmla="*/ 0 h 239"/>
                <a:gd name="T4" fmla="*/ 961 w 961"/>
                <a:gd name="T5" fmla="*/ 12 h 239"/>
                <a:gd name="T6" fmla="*/ 0 w 961"/>
                <a:gd name="T7" fmla="*/ 239 h 239"/>
                <a:gd name="T8" fmla="*/ 0 w 961"/>
                <a:gd name="T9" fmla="*/ 225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1" h="239">
                  <a:moveTo>
                    <a:pt x="0" y="225"/>
                  </a:moveTo>
                  <a:lnTo>
                    <a:pt x="961" y="0"/>
                  </a:lnTo>
                  <a:lnTo>
                    <a:pt x="961" y="12"/>
                  </a:lnTo>
                  <a:lnTo>
                    <a:pt x="0" y="239"/>
                  </a:lnTo>
                  <a:lnTo>
                    <a:pt x="0" y="2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8" name="Freeform 146"/>
            <p:cNvSpPr/>
            <p:nvPr/>
          </p:nvSpPr>
          <p:spPr bwMode="auto">
            <a:xfrm>
              <a:off x="3445" y="1131"/>
              <a:ext cx="838" cy="608"/>
            </a:xfrm>
            <a:custGeom>
              <a:avLst/>
              <a:gdLst>
                <a:gd name="T0" fmla="*/ 0 w 838"/>
                <a:gd name="T1" fmla="*/ 0 h 608"/>
                <a:gd name="T2" fmla="*/ 838 w 838"/>
                <a:gd name="T3" fmla="*/ 594 h 608"/>
                <a:gd name="T4" fmla="*/ 829 w 838"/>
                <a:gd name="T5" fmla="*/ 608 h 608"/>
                <a:gd name="T6" fmla="*/ 0 w 838"/>
                <a:gd name="T7" fmla="*/ 16 h 608"/>
                <a:gd name="T8" fmla="*/ 0 w 838"/>
                <a:gd name="T9" fmla="*/ 0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8" h="608">
                  <a:moveTo>
                    <a:pt x="0" y="0"/>
                  </a:moveTo>
                  <a:lnTo>
                    <a:pt x="838" y="594"/>
                  </a:lnTo>
                  <a:lnTo>
                    <a:pt x="829" y="608"/>
                  </a:lnTo>
                  <a:lnTo>
                    <a:pt x="0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9" name="Freeform 147"/>
            <p:cNvSpPr/>
            <p:nvPr/>
          </p:nvSpPr>
          <p:spPr bwMode="auto">
            <a:xfrm>
              <a:off x="2455" y="1839"/>
              <a:ext cx="159" cy="637"/>
            </a:xfrm>
            <a:custGeom>
              <a:avLst/>
              <a:gdLst>
                <a:gd name="T0" fmla="*/ 147 w 159"/>
                <a:gd name="T1" fmla="*/ 0 h 637"/>
                <a:gd name="T2" fmla="*/ 0 w 159"/>
                <a:gd name="T3" fmla="*/ 637 h 637"/>
                <a:gd name="T4" fmla="*/ 17 w 159"/>
                <a:gd name="T5" fmla="*/ 637 h 637"/>
                <a:gd name="T6" fmla="*/ 159 w 159"/>
                <a:gd name="T7" fmla="*/ 0 h 637"/>
                <a:gd name="T8" fmla="*/ 147 w 159"/>
                <a:gd name="T9" fmla="*/ 0 h 6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637">
                  <a:moveTo>
                    <a:pt x="147" y="0"/>
                  </a:moveTo>
                  <a:lnTo>
                    <a:pt x="0" y="637"/>
                  </a:lnTo>
                  <a:lnTo>
                    <a:pt x="17" y="637"/>
                  </a:lnTo>
                  <a:lnTo>
                    <a:pt x="159" y="0"/>
                  </a:lnTo>
                  <a:lnTo>
                    <a:pt x="14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0" name="Freeform 148"/>
            <p:cNvSpPr/>
            <p:nvPr/>
          </p:nvSpPr>
          <p:spPr bwMode="auto">
            <a:xfrm>
              <a:off x="4326" y="700"/>
              <a:ext cx="107" cy="147"/>
            </a:xfrm>
            <a:custGeom>
              <a:avLst/>
              <a:gdLst>
                <a:gd name="T0" fmla="*/ 0 w 107"/>
                <a:gd name="T1" fmla="*/ 12 h 147"/>
                <a:gd name="T2" fmla="*/ 90 w 107"/>
                <a:gd name="T3" fmla="*/ 147 h 147"/>
                <a:gd name="T4" fmla="*/ 107 w 107"/>
                <a:gd name="T5" fmla="*/ 147 h 147"/>
                <a:gd name="T6" fmla="*/ 12 w 107"/>
                <a:gd name="T7" fmla="*/ 0 h 147"/>
                <a:gd name="T8" fmla="*/ 0 w 107"/>
                <a:gd name="T9" fmla="*/ 12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" h="147">
                  <a:moveTo>
                    <a:pt x="0" y="12"/>
                  </a:moveTo>
                  <a:lnTo>
                    <a:pt x="90" y="147"/>
                  </a:lnTo>
                  <a:lnTo>
                    <a:pt x="107" y="147"/>
                  </a:lnTo>
                  <a:lnTo>
                    <a:pt x="12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1" name="Freeform 149"/>
            <p:cNvSpPr/>
            <p:nvPr/>
          </p:nvSpPr>
          <p:spPr bwMode="auto">
            <a:xfrm>
              <a:off x="4475" y="882"/>
              <a:ext cx="564" cy="279"/>
            </a:xfrm>
            <a:custGeom>
              <a:avLst/>
              <a:gdLst>
                <a:gd name="T0" fmla="*/ 0 w 564"/>
                <a:gd name="T1" fmla="*/ 17 h 279"/>
                <a:gd name="T2" fmla="*/ 564 w 564"/>
                <a:gd name="T3" fmla="*/ 279 h 279"/>
                <a:gd name="T4" fmla="*/ 564 w 564"/>
                <a:gd name="T5" fmla="*/ 268 h 279"/>
                <a:gd name="T6" fmla="*/ 0 w 564"/>
                <a:gd name="T7" fmla="*/ 0 h 279"/>
                <a:gd name="T8" fmla="*/ 0 w 564"/>
                <a:gd name="T9" fmla="*/ 17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4" h="279">
                  <a:moveTo>
                    <a:pt x="0" y="17"/>
                  </a:moveTo>
                  <a:lnTo>
                    <a:pt x="564" y="279"/>
                  </a:lnTo>
                  <a:lnTo>
                    <a:pt x="564" y="268"/>
                  </a:lnTo>
                  <a:lnTo>
                    <a:pt x="0" y="0"/>
                  </a:lnTo>
                  <a:lnTo>
                    <a:pt x="0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2" name="Freeform 150"/>
            <p:cNvSpPr/>
            <p:nvPr/>
          </p:nvSpPr>
          <p:spPr bwMode="auto">
            <a:xfrm>
              <a:off x="4461" y="899"/>
              <a:ext cx="592" cy="658"/>
            </a:xfrm>
            <a:custGeom>
              <a:avLst/>
              <a:gdLst>
                <a:gd name="T0" fmla="*/ 0 w 592"/>
                <a:gd name="T1" fmla="*/ 7 h 658"/>
                <a:gd name="T2" fmla="*/ 582 w 592"/>
                <a:gd name="T3" fmla="*/ 658 h 658"/>
                <a:gd name="T4" fmla="*/ 592 w 592"/>
                <a:gd name="T5" fmla="*/ 648 h 658"/>
                <a:gd name="T6" fmla="*/ 14 w 592"/>
                <a:gd name="T7" fmla="*/ 0 h 658"/>
                <a:gd name="T8" fmla="*/ 0 w 592"/>
                <a:gd name="T9" fmla="*/ 7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658">
                  <a:moveTo>
                    <a:pt x="0" y="7"/>
                  </a:moveTo>
                  <a:lnTo>
                    <a:pt x="582" y="658"/>
                  </a:lnTo>
                  <a:lnTo>
                    <a:pt x="592" y="648"/>
                  </a:lnTo>
                  <a:lnTo>
                    <a:pt x="14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3" name="Freeform 151"/>
            <p:cNvSpPr/>
            <p:nvPr/>
          </p:nvSpPr>
          <p:spPr bwMode="auto">
            <a:xfrm>
              <a:off x="4324" y="913"/>
              <a:ext cx="123" cy="795"/>
            </a:xfrm>
            <a:custGeom>
              <a:avLst/>
              <a:gdLst>
                <a:gd name="T0" fmla="*/ 111 w 123"/>
                <a:gd name="T1" fmla="*/ 0 h 795"/>
                <a:gd name="T2" fmla="*/ 0 w 123"/>
                <a:gd name="T3" fmla="*/ 795 h 795"/>
                <a:gd name="T4" fmla="*/ 16 w 123"/>
                <a:gd name="T5" fmla="*/ 795 h 795"/>
                <a:gd name="T6" fmla="*/ 123 w 123"/>
                <a:gd name="T7" fmla="*/ 0 h 795"/>
                <a:gd name="T8" fmla="*/ 111 w 123"/>
                <a:gd name="T9" fmla="*/ 0 h 7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795">
                  <a:moveTo>
                    <a:pt x="111" y="0"/>
                  </a:moveTo>
                  <a:lnTo>
                    <a:pt x="0" y="795"/>
                  </a:lnTo>
                  <a:lnTo>
                    <a:pt x="16" y="795"/>
                  </a:lnTo>
                  <a:lnTo>
                    <a:pt x="123" y="0"/>
                  </a:lnTo>
                  <a:lnTo>
                    <a:pt x="11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4" name="Freeform 152"/>
            <p:cNvSpPr/>
            <p:nvPr/>
          </p:nvSpPr>
          <p:spPr bwMode="auto">
            <a:xfrm>
              <a:off x="4345" y="1796"/>
              <a:ext cx="424" cy="485"/>
            </a:xfrm>
            <a:custGeom>
              <a:avLst/>
              <a:gdLst>
                <a:gd name="T0" fmla="*/ 0 w 424"/>
                <a:gd name="T1" fmla="*/ 5 h 485"/>
                <a:gd name="T2" fmla="*/ 410 w 424"/>
                <a:gd name="T3" fmla="*/ 485 h 485"/>
                <a:gd name="T4" fmla="*/ 424 w 424"/>
                <a:gd name="T5" fmla="*/ 478 h 485"/>
                <a:gd name="T6" fmla="*/ 14 w 424"/>
                <a:gd name="T7" fmla="*/ 0 h 485"/>
                <a:gd name="T8" fmla="*/ 0 w 424"/>
                <a:gd name="T9" fmla="*/ 5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4" h="485">
                  <a:moveTo>
                    <a:pt x="0" y="5"/>
                  </a:moveTo>
                  <a:lnTo>
                    <a:pt x="410" y="485"/>
                  </a:lnTo>
                  <a:lnTo>
                    <a:pt x="424" y="478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5" name="Freeform 153"/>
            <p:cNvSpPr/>
            <p:nvPr/>
          </p:nvSpPr>
          <p:spPr bwMode="auto">
            <a:xfrm>
              <a:off x="2477" y="2518"/>
              <a:ext cx="414" cy="308"/>
            </a:xfrm>
            <a:custGeom>
              <a:avLst/>
              <a:gdLst>
                <a:gd name="T0" fmla="*/ 0 w 414"/>
                <a:gd name="T1" fmla="*/ 7 h 308"/>
                <a:gd name="T2" fmla="*/ 402 w 414"/>
                <a:gd name="T3" fmla="*/ 308 h 308"/>
                <a:gd name="T4" fmla="*/ 414 w 414"/>
                <a:gd name="T5" fmla="*/ 299 h 308"/>
                <a:gd name="T6" fmla="*/ 9 w 414"/>
                <a:gd name="T7" fmla="*/ 0 h 308"/>
                <a:gd name="T8" fmla="*/ 0 w 414"/>
                <a:gd name="T9" fmla="*/ 7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4" h="308">
                  <a:moveTo>
                    <a:pt x="0" y="7"/>
                  </a:moveTo>
                  <a:lnTo>
                    <a:pt x="402" y="308"/>
                  </a:lnTo>
                  <a:lnTo>
                    <a:pt x="414" y="299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6" name="Freeform 154"/>
            <p:cNvSpPr/>
            <p:nvPr/>
          </p:nvSpPr>
          <p:spPr bwMode="auto">
            <a:xfrm>
              <a:off x="4994" y="1621"/>
              <a:ext cx="80" cy="885"/>
            </a:xfrm>
            <a:custGeom>
              <a:avLst/>
              <a:gdLst>
                <a:gd name="T0" fmla="*/ 73 w 80"/>
                <a:gd name="T1" fmla="*/ 0 h 885"/>
                <a:gd name="T2" fmla="*/ 0 w 80"/>
                <a:gd name="T3" fmla="*/ 885 h 885"/>
                <a:gd name="T4" fmla="*/ 9 w 80"/>
                <a:gd name="T5" fmla="*/ 885 h 885"/>
                <a:gd name="T6" fmla="*/ 80 w 80"/>
                <a:gd name="T7" fmla="*/ 0 h 885"/>
                <a:gd name="T8" fmla="*/ 73 w 80"/>
                <a:gd name="T9" fmla="*/ 0 h 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885">
                  <a:moveTo>
                    <a:pt x="73" y="0"/>
                  </a:moveTo>
                  <a:lnTo>
                    <a:pt x="0" y="885"/>
                  </a:lnTo>
                  <a:lnTo>
                    <a:pt x="9" y="885"/>
                  </a:lnTo>
                  <a:lnTo>
                    <a:pt x="80" y="0"/>
                  </a:lnTo>
                  <a:lnTo>
                    <a:pt x="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7" name="Freeform 155"/>
            <p:cNvSpPr/>
            <p:nvPr/>
          </p:nvSpPr>
          <p:spPr bwMode="auto">
            <a:xfrm>
              <a:off x="5022" y="2104"/>
              <a:ext cx="355" cy="412"/>
            </a:xfrm>
            <a:custGeom>
              <a:avLst/>
              <a:gdLst>
                <a:gd name="T0" fmla="*/ 0 w 355"/>
                <a:gd name="T1" fmla="*/ 405 h 412"/>
                <a:gd name="T2" fmla="*/ 344 w 355"/>
                <a:gd name="T3" fmla="*/ 0 h 412"/>
                <a:gd name="T4" fmla="*/ 355 w 355"/>
                <a:gd name="T5" fmla="*/ 7 h 412"/>
                <a:gd name="T6" fmla="*/ 10 w 355"/>
                <a:gd name="T7" fmla="*/ 412 h 412"/>
                <a:gd name="T8" fmla="*/ 0 w 355"/>
                <a:gd name="T9" fmla="*/ 405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5" h="412">
                  <a:moveTo>
                    <a:pt x="0" y="405"/>
                  </a:moveTo>
                  <a:lnTo>
                    <a:pt x="344" y="0"/>
                  </a:lnTo>
                  <a:lnTo>
                    <a:pt x="355" y="7"/>
                  </a:lnTo>
                  <a:lnTo>
                    <a:pt x="10" y="412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8" name="Freeform 156"/>
            <p:cNvSpPr/>
            <p:nvPr/>
          </p:nvSpPr>
          <p:spPr bwMode="auto">
            <a:xfrm>
              <a:off x="4788" y="2310"/>
              <a:ext cx="184" cy="213"/>
            </a:xfrm>
            <a:custGeom>
              <a:avLst/>
              <a:gdLst>
                <a:gd name="T0" fmla="*/ 0 w 184"/>
                <a:gd name="T1" fmla="*/ 7 h 213"/>
                <a:gd name="T2" fmla="*/ 177 w 184"/>
                <a:gd name="T3" fmla="*/ 213 h 213"/>
                <a:gd name="T4" fmla="*/ 184 w 184"/>
                <a:gd name="T5" fmla="*/ 201 h 213"/>
                <a:gd name="T6" fmla="*/ 12 w 184"/>
                <a:gd name="T7" fmla="*/ 0 h 213"/>
                <a:gd name="T8" fmla="*/ 0 w 184"/>
                <a:gd name="T9" fmla="*/ 7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4" h="213">
                  <a:moveTo>
                    <a:pt x="0" y="7"/>
                  </a:moveTo>
                  <a:lnTo>
                    <a:pt x="177" y="213"/>
                  </a:lnTo>
                  <a:lnTo>
                    <a:pt x="184" y="201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9" name="Freeform 157"/>
            <p:cNvSpPr/>
            <p:nvPr/>
          </p:nvSpPr>
          <p:spPr bwMode="auto">
            <a:xfrm>
              <a:off x="4729" y="2575"/>
              <a:ext cx="253" cy="414"/>
            </a:xfrm>
            <a:custGeom>
              <a:avLst/>
              <a:gdLst>
                <a:gd name="T0" fmla="*/ 246 w 253"/>
                <a:gd name="T1" fmla="*/ 0 h 414"/>
                <a:gd name="T2" fmla="*/ 0 w 253"/>
                <a:gd name="T3" fmla="*/ 398 h 414"/>
                <a:gd name="T4" fmla="*/ 0 w 253"/>
                <a:gd name="T5" fmla="*/ 414 h 414"/>
                <a:gd name="T6" fmla="*/ 253 w 253"/>
                <a:gd name="T7" fmla="*/ 10 h 414"/>
                <a:gd name="T8" fmla="*/ 246 w 253"/>
                <a:gd name="T9" fmla="*/ 0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3" h="414">
                  <a:moveTo>
                    <a:pt x="246" y="0"/>
                  </a:moveTo>
                  <a:lnTo>
                    <a:pt x="0" y="398"/>
                  </a:lnTo>
                  <a:lnTo>
                    <a:pt x="0" y="414"/>
                  </a:lnTo>
                  <a:lnTo>
                    <a:pt x="253" y="10"/>
                  </a:lnTo>
                  <a:lnTo>
                    <a:pt x="24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0" name="Freeform 158"/>
            <p:cNvSpPr/>
            <p:nvPr/>
          </p:nvSpPr>
          <p:spPr bwMode="auto">
            <a:xfrm>
              <a:off x="4018" y="2554"/>
              <a:ext cx="943" cy="324"/>
            </a:xfrm>
            <a:custGeom>
              <a:avLst/>
              <a:gdLst>
                <a:gd name="T0" fmla="*/ 0 w 943"/>
                <a:gd name="T1" fmla="*/ 312 h 324"/>
                <a:gd name="T2" fmla="*/ 943 w 943"/>
                <a:gd name="T3" fmla="*/ 0 h 324"/>
                <a:gd name="T4" fmla="*/ 943 w 943"/>
                <a:gd name="T5" fmla="*/ 14 h 324"/>
                <a:gd name="T6" fmla="*/ 0 w 943"/>
                <a:gd name="T7" fmla="*/ 324 h 324"/>
                <a:gd name="T8" fmla="*/ 0 w 943"/>
                <a:gd name="T9" fmla="*/ 312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3" h="324">
                  <a:moveTo>
                    <a:pt x="0" y="312"/>
                  </a:moveTo>
                  <a:lnTo>
                    <a:pt x="943" y="0"/>
                  </a:lnTo>
                  <a:lnTo>
                    <a:pt x="943" y="14"/>
                  </a:lnTo>
                  <a:lnTo>
                    <a:pt x="0" y="324"/>
                  </a:lnTo>
                  <a:lnTo>
                    <a:pt x="0" y="3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1" name="Freeform 159"/>
            <p:cNvSpPr/>
            <p:nvPr/>
          </p:nvSpPr>
          <p:spPr bwMode="auto">
            <a:xfrm>
              <a:off x="2938" y="2866"/>
              <a:ext cx="671" cy="607"/>
            </a:xfrm>
            <a:custGeom>
              <a:avLst/>
              <a:gdLst>
                <a:gd name="T0" fmla="*/ 0 w 671"/>
                <a:gd name="T1" fmla="*/ 7 h 607"/>
                <a:gd name="T2" fmla="*/ 661 w 671"/>
                <a:gd name="T3" fmla="*/ 607 h 607"/>
                <a:gd name="T4" fmla="*/ 671 w 671"/>
                <a:gd name="T5" fmla="*/ 607 h 607"/>
                <a:gd name="T6" fmla="*/ 12 w 671"/>
                <a:gd name="T7" fmla="*/ 0 h 607"/>
                <a:gd name="T8" fmla="*/ 0 w 671"/>
                <a:gd name="T9" fmla="*/ 7 h 6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1" h="607">
                  <a:moveTo>
                    <a:pt x="0" y="7"/>
                  </a:moveTo>
                  <a:lnTo>
                    <a:pt x="661" y="607"/>
                  </a:lnTo>
                  <a:lnTo>
                    <a:pt x="671" y="607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2" name="Freeform 160"/>
            <p:cNvSpPr/>
            <p:nvPr/>
          </p:nvSpPr>
          <p:spPr bwMode="auto">
            <a:xfrm>
              <a:off x="4546" y="3001"/>
              <a:ext cx="507" cy="299"/>
            </a:xfrm>
            <a:custGeom>
              <a:avLst/>
              <a:gdLst>
                <a:gd name="T0" fmla="*/ 0 w 507"/>
                <a:gd name="T1" fmla="*/ 292 h 299"/>
                <a:gd name="T2" fmla="*/ 500 w 507"/>
                <a:gd name="T3" fmla="*/ 0 h 299"/>
                <a:gd name="T4" fmla="*/ 507 w 507"/>
                <a:gd name="T5" fmla="*/ 12 h 299"/>
                <a:gd name="T6" fmla="*/ 5 w 507"/>
                <a:gd name="T7" fmla="*/ 299 h 299"/>
                <a:gd name="T8" fmla="*/ 0 w 507"/>
                <a:gd name="T9" fmla="*/ 292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99">
                  <a:moveTo>
                    <a:pt x="0" y="292"/>
                  </a:moveTo>
                  <a:lnTo>
                    <a:pt x="500" y="0"/>
                  </a:lnTo>
                  <a:lnTo>
                    <a:pt x="507" y="12"/>
                  </a:lnTo>
                  <a:lnTo>
                    <a:pt x="5" y="299"/>
                  </a:lnTo>
                  <a:lnTo>
                    <a:pt x="0" y="2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3" name="Freeform 161"/>
            <p:cNvSpPr/>
            <p:nvPr/>
          </p:nvSpPr>
          <p:spPr bwMode="auto">
            <a:xfrm>
              <a:off x="3658" y="3314"/>
              <a:ext cx="831" cy="187"/>
            </a:xfrm>
            <a:custGeom>
              <a:avLst/>
              <a:gdLst>
                <a:gd name="T0" fmla="*/ 0 w 831"/>
                <a:gd name="T1" fmla="*/ 173 h 187"/>
                <a:gd name="T2" fmla="*/ 831 w 831"/>
                <a:gd name="T3" fmla="*/ 0 h 187"/>
                <a:gd name="T4" fmla="*/ 831 w 831"/>
                <a:gd name="T5" fmla="*/ 12 h 187"/>
                <a:gd name="T6" fmla="*/ 10 w 831"/>
                <a:gd name="T7" fmla="*/ 187 h 187"/>
                <a:gd name="T8" fmla="*/ 0 w 831"/>
                <a:gd name="T9" fmla="*/ 173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1" h="187">
                  <a:moveTo>
                    <a:pt x="0" y="173"/>
                  </a:moveTo>
                  <a:lnTo>
                    <a:pt x="831" y="0"/>
                  </a:lnTo>
                  <a:lnTo>
                    <a:pt x="831" y="12"/>
                  </a:lnTo>
                  <a:lnTo>
                    <a:pt x="10" y="187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4" name="Oval 162"/>
            <p:cNvSpPr>
              <a:spLocks noChangeArrowheads="1"/>
            </p:cNvSpPr>
            <p:nvPr/>
          </p:nvSpPr>
          <p:spPr bwMode="auto">
            <a:xfrm>
              <a:off x="5107" y="1699"/>
              <a:ext cx="67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5" name="Freeform 163"/>
            <p:cNvSpPr/>
            <p:nvPr/>
          </p:nvSpPr>
          <p:spPr bwMode="auto">
            <a:xfrm>
              <a:off x="2640" y="1140"/>
              <a:ext cx="746" cy="644"/>
            </a:xfrm>
            <a:custGeom>
              <a:avLst/>
              <a:gdLst>
                <a:gd name="T0" fmla="*/ 0 w 746"/>
                <a:gd name="T1" fmla="*/ 635 h 644"/>
                <a:gd name="T2" fmla="*/ 739 w 746"/>
                <a:gd name="T3" fmla="*/ 0 h 644"/>
                <a:gd name="T4" fmla="*/ 746 w 746"/>
                <a:gd name="T5" fmla="*/ 10 h 644"/>
                <a:gd name="T6" fmla="*/ 12 w 746"/>
                <a:gd name="T7" fmla="*/ 644 h 644"/>
                <a:gd name="T8" fmla="*/ 0 w 746"/>
                <a:gd name="T9" fmla="*/ 635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6" h="644">
                  <a:moveTo>
                    <a:pt x="0" y="635"/>
                  </a:moveTo>
                  <a:lnTo>
                    <a:pt x="739" y="0"/>
                  </a:lnTo>
                  <a:lnTo>
                    <a:pt x="746" y="10"/>
                  </a:lnTo>
                  <a:lnTo>
                    <a:pt x="12" y="644"/>
                  </a:lnTo>
                  <a:lnTo>
                    <a:pt x="0" y="6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6" name="Freeform 164"/>
            <p:cNvSpPr/>
            <p:nvPr/>
          </p:nvSpPr>
          <p:spPr bwMode="auto">
            <a:xfrm>
              <a:off x="2612" y="1839"/>
              <a:ext cx="298" cy="966"/>
            </a:xfrm>
            <a:custGeom>
              <a:avLst/>
              <a:gdLst>
                <a:gd name="T0" fmla="*/ 0 w 298"/>
                <a:gd name="T1" fmla="*/ 7 h 966"/>
                <a:gd name="T2" fmla="*/ 286 w 298"/>
                <a:gd name="T3" fmla="*/ 966 h 966"/>
                <a:gd name="T4" fmla="*/ 298 w 298"/>
                <a:gd name="T5" fmla="*/ 959 h 966"/>
                <a:gd name="T6" fmla="*/ 11 w 298"/>
                <a:gd name="T7" fmla="*/ 0 h 966"/>
                <a:gd name="T8" fmla="*/ 0 w 298"/>
                <a:gd name="T9" fmla="*/ 7 h 9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966">
                  <a:moveTo>
                    <a:pt x="0" y="7"/>
                  </a:moveTo>
                  <a:lnTo>
                    <a:pt x="286" y="966"/>
                  </a:lnTo>
                  <a:lnTo>
                    <a:pt x="298" y="959"/>
                  </a:lnTo>
                  <a:lnTo>
                    <a:pt x="11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7" name="Freeform 165"/>
            <p:cNvSpPr/>
            <p:nvPr/>
          </p:nvSpPr>
          <p:spPr bwMode="auto">
            <a:xfrm>
              <a:off x="3983" y="2116"/>
              <a:ext cx="232" cy="720"/>
            </a:xfrm>
            <a:custGeom>
              <a:avLst/>
              <a:gdLst>
                <a:gd name="T0" fmla="*/ 222 w 232"/>
                <a:gd name="T1" fmla="*/ 0 h 720"/>
                <a:gd name="T2" fmla="*/ 0 w 232"/>
                <a:gd name="T3" fmla="*/ 720 h 720"/>
                <a:gd name="T4" fmla="*/ 12 w 232"/>
                <a:gd name="T5" fmla="*/ 720 h 720"/>
                <a:gd name="T6" fmla="*/ 232 w 232"/>
                <a:gd name="T7" fmla="*/ 7 h 720"/>
                <a:gd name="T8" fmla="*/ 222 w 232"/>
                <a:gd name="T9" fmla="*/ 0 h 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2" h="720">
                  <a:moveTo>
                    <a:pt x="222" y="0"/>
                  </a:moveTo>
                  <a:lnTo>
                    <a:pt x="0" y="720"/>
                  </a:lnTo>
                  <a:lnTo>
                    <a:pt x="12" y="720"/>
                  </a:lnTo>
                  <a:lnTo>
                    <a:pt x="232" y="7"/>
                  </a:lnTo>
                  <a:lnTo>
                    <a:pt x="22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8" name="Freeform 166"/>
            <p:cNvSpPr/>
            <p:nvPr/>
          </p:nvSpPr>
          <p:spPr bwMode="auto">
            <a:xfrm>
              <a:off x="2896" y="1003"/>
              <a:ext cx="478" cy="118"/>
            </a:xfrm>
            <a:custGeom>
              <a:avLst/>
              <a:gdLst>
                <a:gd name="T0" fmla="*/ 0 w 478"/>
                <a:gd name="T1" fmla="*/ 14 h 118"/>
                <a:gd name="T2" fmla="*/ 478 w 478"/>
                <a:gd name="T3" fmla="*/ 118 h 118"/>
                <a:gd name="T4" fmla="*/ 478 w 478"/>
                <a:gd name="T5" fmla="*/ 104 h 118"/>
                <a:gd name="T6" fmla="*/ 7 w 478"/>
                <a:gd name="T7" fmla="*/ 0 h 118"/>
                <a:gd name="T8" fmla="*/ 0 w 478"/>
                <a:gd name="T9" fmla="*/ 14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118">
                  <a:moveTo>
                    <a:pt x="0" y="14"/>
                  </a:moveTo>
                  <a:lnTo>
                    <a:pt x="478" y="118"/>
                  </a:lnTo>
                  <a:lnTo>
                    <a:pt x="478" y="104"/>
                  </a:lnTo>
                  <a:lnTo>
                    <a:pt x="7" y="0"/>
                  </a:lnTo>
                  <a:lnTo>
                    <a:pt x="0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9" name="Freeform 167"/>
            <p:cNvSpPr/>
            <p:nvPr/>
          </p:nvSpPr>
          <p:spPr bwMode="auto">
            <a:xfrm>
              <a:off x="4366" y="1592"/>
              <a:ext cx="689" cy="164"/>
            </a:xfrm>
            <a:custGeom>
              <a:avLst/>
              <a:gdLst>
                <a:gd name="T0" fmla="*/ 0 w 689"/>
                <a:gd name="T1" fmla="*/ 152 h 164"/>
                <a:gd name="T2" fmla="*/ 682 w 689"/>
                <a:gd name="T3" fmla="*/ 0 h 164"/>
                <a:gd name="T4" fmla="*/ 689 w 689"/>
                <a:gd name="T5" fmla="*/ 12 h 164"/>
                <a:gd name="T6" fmla="*/ 0 w 689"/>
                <a:gd name="T7" fmla="*/ 164 h 164"/>
                <a:gd name="T8" fmla="*/ 0 w 689"/>
                <a:gd name="T9" fmla="*/ 152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164">
                  <a:moveTo>
                    <a:pt x="0" y="152"/>
                  </a:moveTo>
                  <a:lnTo>
                    <a:pt x="682" y="0"/>
                  </a:lnTo>
                  <a:lnTo>
                    <a:pt x="689" y="12"/>
                  </a:lnTo>
                  <a:lnTo>
                    <a:pt x="0" y="164"/>
                  </a:lnTo>
                  <a:lnTo>
                    <a:pt x="0" y="1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0" name="Freeform 168"/>
            <p:cNvSpPr/>
            <p:nvPr/>
          </p:nvSpPr>
          <p:spPr bwMode="auto">
            <a:xfrm>
              <a:off x="3995" y="2899"/>
              <a:ext cx="499" cy="396"/>
            </a:xfrm>
            <a:custGeom>
              <a:avLst/>
              <a:gdLst>
                <a:gd name="T0" fmla="*/ 0 w 499"/>
                <a:gd name="T1" fmla="*/ 5 h 396"/>
                <a:gd name="T2" fmla="*/ 499 w 499"/>
                <a:gd name="T3" fmla="*/ 396 h 396"/>
                <a:gd name="T4" fmla="*/ 499 w 499"/>
                <a:gd name="T5" fmla="*/ 384 h 396"/>
                <a:gd name="T6" fmla="*/ 14 w 499"/>
                <a:gd name="T7" fmla="*/ 0 h 396"/>
                <a:gd name="T8" fmla="*/ 0 w 499"/>
                <a:gd name="T9" fmla="*/ 5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9" h="396">
                  <a:moveTo>
                    <a:pt x="0" y="5"/>
                  </a:moveTo>
                  <a:lnTo>
                    <a:pt x="499" y="396"/>
                  </a:lnTo>
                  <a:lnTo>
                    <a:pt x="499" y="384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1" name="Freeform 169"/>
            <p:cNvSpPr/>
            <p:nvPr/>
          </p:nvSpPr>
          <p:spPr bwMode="auto">
            <a:xfrm>
              <a:off x="3651" y="2918"/>
              <a:ext cx="306" cy="547"/>
            </a:xfrm>
            <a:custGeom>
              <a:avLst/>
              <a:gdLst>
                <a:gd name="T0" fmla="*/ 0 w 306"/>
                <a:gd name="T1" fmla="*/ 540 h 547"/>
                <a:gd name="T2" fmla="*/ 294 w 306"/>
                <a:gd name="T3" fmla="*/ 0 h 547"/>
                <a:gd name="T4" fmla="*/ 306 w 306"/>
                <a:gd name="T5" fmla="*/ 0 h 547"/>
                <a:gd name="T6" fmla="*/ 10 w 306"/>
                <a:gd name="T7" fmla="*/ 547 h 547"/>
                <a:gd name="T8" fmla="*/ 0 w 306"/>
                <a:gd name="T9" fmla="*/ 540 h 5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6" h="547">
                  <a:moveTo>
                    <a:pt x="0" y="540"/>
                  </a:moveTo>
                  <a:lnTo>
                    <a:pt x="294" y="0"/>
                  </a:lnTo>
                  <a:lnTo>
                    <a:pt x="306" y="0"/>
                  </a:lnTo>
                  <a:lnTo>
                    <a:pt x="10" y="547"/>
                  </a:lnTo>
                  <a:lnTo>
                    <a:pt x="0" y="5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2" name="Rectangle 170"/>
            <p:cNvSpPr>
              <a:spLocks noChangeArrowheads="1"/>
            </p:cNvSpPr>
            <p:nvPr/>
          </p:nvSpPr>
          <p:spPr bwMode="auto">
            <a:xfrm>
              <a:off x="2910" y="2881"/>
              <a:ext cx="9" cy="30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3" name="Freeform 171"/>
            <p:cNvSpPr/>
            <p:nvPr/>
          </p:nvSpPr>
          <p:spPr bwMode="auto">
            <a:xfrm>
              <a:off x="3334" y="2109"/>
              <a:ext cx="611" cy="741"/>
            </a:xfrm>
            <a:custGeom>
              <a:avLst/>
              <a:gdLst>
                <a:gd name="T0" fmla="*/ 0 w 611"/>
                <a:gd name="T1" fmla="*/ 7 h 741"/>
                <a:gd name="T2" fmla="*/ 599 w 611"/>
                <a:gd name="T3" fmla="*/ 741 h 741"/>
                <a:gd name="T4" fmla="*/ 611 w 611"/>
                <a:gd name="T5" fmla="*/ 736 h 741"/>
                <a:gd name="T6" fmla="*/ 12 w 611"/>
                <a:gd name="T7" fmla="*/ 0 h 741"/>
                <a:gd name="T8" fmla="*/ 0 w 611"/>
                <a:gd name="T9" fmla="*/ 7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741">
                  <a:moveTo>
                    <a:pt x="0" y="7"/>
                  </a:moveTo>
                  <a:lnTo>
                    <a:pt x="599" y="741"/>
                  </a:lnTo>
                  <a:lnTo>
                    <a:pt x="611" y="736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344" name="Group 4"/>
          <p:cNvGrpSpPr>
            <a:grpSpLocks noChangeAspect="1"/>
          </p:cNvGrpSpPr>
          <p:nvPr/>
        </p:nvGrpSpPr>
        <p:grpSpPr bwMode="auto">
          <a:xfrm>
            <a:off x="10964034" y="5769139"/>
            <a:ext cx="2236319" cy="2177722"/>
            <a:chOff x="2410" y="593"/>
            <a:chExt cx="3015" cy="2936"/>
          </a:xfrm>
          <a:solidFill>
            <a:srgbClr val="F6A27D"/>
          </a:solidFill>
        </p:grpSpPr>
        <p:sp>
          <p:nvSpPr>
            <p:cNvPr id="345" name="Freeform 5"/>
            <p:cNvSpPr/>
            <p:nvPr/>
          </p:nvSpPr>
          <p:spPr bwMode="auto">
            <a:xfrm>
              <a:off x="5079" y="1202"/>
              <a:ext cx="66" cy="509"/>
            </a:xfrm>
            <a:custGeom>
              <a:avLst/>
              <a:gdLst>
                <a:gd name="T0" fmla="*/ 0 w 66"/>
                <a:gd name="T1" fmla="*/ 9 h 509"/>
                <a:gd name="T2" fmla="*/ 54 w 66"/>
                <a:gd name="T3" fmla="*/ 509 h 509"/>
                <a:gd name="T4" fmla="*/ 66 w 66"/>
                <a:gd name="T5" fmla="*/ 509 h 509"/>
                <a:gd name="T6" fmla="*/ 9 w 66"/>
                <a:gd name="T7" fmla="*/ 0 h 509"/>
                <a:gd name="T8" fmla="*/ 0 w 66"/>
                <a:gd name="T9" fmla="*/ 9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509">
                  <a:moveTo>
                    <a:pt x="0" y="9"/>
                  </a:moveTo>
                  <a:lnTo>
                    <a:pt x="54" y="509"/>
                  </a:lnTo>
                  <a:lnTo>
                    <a:pt x="66" y="509"/>
                  </a:lnTo>
                  <a:lnTo>
                    <a:pt x="9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6" name="Freeform 6"/>
            <p:cNvSpPr/>
            <p:nvPr/>
          </p:nvSpPr>
          <p:spPr bwMode="auto">
            <a:xfrm>
              <a:off x="5079" y="1195"/>
              <a:ext cx="303" cy="854"/>
            </a:xfrm>
            <a:custGeom>
              <a:avLst/>
              <a:gdLst>
                <a:gd name="T0" fmla="*/ 14 w 303"/>
                <a:gd name="T1" fmla="*/ 0 h 854"/>
                <a:gd name="T2" fmla="*/ 303 w 303"/>
                <a:gd name="T3" fmla="*/ 854 h 854"/>
                <a:gd name="T4" fmla="*/ 287 w 303"/>
                <a:gd name="T5" fmla="*/ 854 h 854"/>
                <a:gd name="T6" fmla="*/ 0 w 303"/>
                <a:gd name="T7" fmla="*/ 11 h 854"/>
                <a:gd name="T8" fmla="*/ 14 w 303"/>
                <a:gd name="T9" fmla="*/ 0 h 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3" h="854">
                  <a:moveTo>
                    <a:pt x="14" y="0"/>
                  </a:moveTo>
                  <a:lnTo>
                    <a:pt x="303" y="854"/>
                  </a:lnTo>
                  <a:lnTo>
                    <a:pt x="287" y="854"/>
                  </a:lnTo>
                  <a:lnTo>
                    <a:pt x="0" y="11"/>
                  </a:lnTo>
                  <a:lnTo>
                    <a:pt x="1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7" name="Freeform 7"/>
            <p:cNvSpPr/>
            <p:nvPr/>
          </p:nvSpPr>
          <p:spPr bwMode="auto">
            <a:xfrm>
              <a:off x="5074" y="1202"/>
              <a:ext cx="12" cy="345"/>
            </a:xfrm>
            <a:custGeom>
              <a:avLst/>
              <a:gdLst>
                <a:gd name="T0" fmla="*/ 0 w 12"/>
                <a:gd name="T1" fmla="*/ 0 h 345"/>
                <a:gd name="T2" fmla="*/ 0 w 12"/>
                <a:gd name="T3" fmla="*/ 345 h 345"/>
                <a:gd name="T4" fmla="*/ 12 w 12"/>
                <a:gd name="T5" fmla="*/ 345 h 345"/>
                <a:gd name="T6" fmla="*/ 12 w 12"/>
                <a:gd name="T7" fmla="*/ 12 h 345"/>
                <a:gd name="T8" fmla="*/ 0 w 12"/>
                <a:gd name="T9" fmla="*/ 0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345">
                  <a:moveTo>
                    <a:pt x="0" y="0"/>
                  </a:moveTo>
                  <a:lnTo>
                    <a:pt x="0" y="345"/>
                  </a:lnTo>
                  <a:lnTo>
                    <a:pt x="12" y="345"/>
                  </a:lnTo>
                  <a:lnTo>
                    <a:pt x="12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8" name="Rectangle 8"/>
            <p:cNvSpPr>
              <a:spLocks noChangeArrowheads="1"/>
            </p:cNvSpPr>
            <p:nvPr/>
          </p:nvSpPr>
          <p:spPr bwMode="auto">
            <a:xfrm>
              <a:off x="3658" y="3501"/>
              <a:ext cx="647" cy="1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9" name="Freeform 9"/>
            <p:cNvSpPr/>
            <p:nvPr/>
          </p:nvSpPr>
          <p:spPr bwMode="auto">
            <a:xfrm>
              <a:off x="3488" y="3446"/>
              <a:ext cx="118" cy="48"/>
            </a:xfrm>
            <a:custGeom>
              <a:avLst/>
              <a:gdLst>
                <a:gd name="T0" fmla="*/ 0 w 118"/>
                <a:gd name="T1" fmla="*/ 10 h 48"/>
                <a:gd name="T2" fmla="*/ 111 w 118"/>
                <a:gd name="T3" fmla="*/ 48 h 48"/>
                <a:gd name="T4" fmla="*/ 118 w 118"/>
                <a:gd name="T5" fmla="*/ 36 h 48"/>
                <a:gd name="T6" fmla="*/ 14 w 118"/>
                <a:gd name="T7" fmla="*/ 0 h 48"/>
                <a:gd name="T8" fmla="*/ 0 w 118"/>
                <a:gd name="T9" fmla="*/ 1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48">
                  <a:moveTo>
                    <a:pt x="0" y="10"/>
                  </a:moveTo>
                  <a:lnTo>
                    <a:pt x="111" y="48"/>
                  </a:lnTo>
                  <a:lnTo>
                    <a:pt x="118" y="36"/>
                  </a:lnTo>
                  <a:lnTo>
                    <a:pt x="14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0" name="Freeform 10"/>
            <p:cNvSpPr/>
            <p:nvPr/>
          </p:nvSpPr>
          <p:spPr bwMode="auto">
            <a:xfrm>
              <a:off x="2830" y="1026"/>
              <a:ext cx="30" cy="256"/>
            </a:xfrm>
            <a:custGeom>
              <a:avLst/>
              <a:gdLst>
                <a:gd name="T0" fmla="*/ 30 w 30"/>
                <a:gd name="T1" fmla="*/ 0 h 256"/>
                <a:gd name="T2" fmla="*/ 9 w 30"/>
                <a:gd name="T3" fmla="*/ 256 h 256"/>
                <a:gd name="T4" fmla="*/ 0 w 30"/>
                <a:gd name="T5" fmla="*/ 256 h 256"/>
                <a:gd name="T6" fmla="*/ 26 w 30"/>
                <a:gd name="T7" fmla="*/ 0 h 256"/>
                <a:gd name="T8" fmla="*/ 30 w 30"/>
                <a:gd name="T9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56">
                  <a:moveTo>
                    <a:pt x="30" y="0"/>
                  </a:moveTo>
                  <a:lnTo>
                    <a:pt x="9" y="256"/>
                  </a:lnTo>
                  <a:lnTo>
                    <a:pt x="0" y="256"/>
                  </a:lnTo>
                  <a:lnTo>
                    <a:pt x="26" y="0"/>
                  </a:lnTo>
                  <a:lnTo>
                    <a:pt x="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1" name="Freeform 11"/>
            <p:cNvSpPr/>
            <p:nvPr/>
          </p:nvSpPr>
          <p:spPr bwMode="auto">
            <a:xfrm>
              <a:off x="2841" y="773"/>
              <a:ext cx="604" cy="519"/>
            </a:xfrm>
            <a:custGeom>
              <a:avLst/>
              <a:gdLst>
                <a:gd name="T0" fmla="*/ 0 w 604"/>
                <a:gd name="T1" fmla="*/ 512 h 519"/>
                <a:gd name="T2" fmla="*/ 595 w 604"/>
                <a:gd name="T3" fmla="*/ 0 h 519"/>
                <a:gd name="T4" fmla="*/ 604 w 604"/>
                <a:gd name="T5" fmla="*/ 7 h 519"/>
                <a:gd name="T6" fmla="*/ 12 w 604"/>
                <a:gd name="T7" fmla="*/ 519 h 519"/>
                <a:gd name="T8" fmla="*/ 0 w 604"/>
                <a:gd name="T9" fmla="*/ 512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4" h="519">
                  <a:moveTo>
                    <a:pt x="0" y="512"/>
                  </a:moveTo>
                  <a:lnTo>
                    <a:pt x="595" y="0"/>
                  </a:lnTo>
                  <a:lnTo>
                    <a:pt x="604" y="7"/>
                  </a:lnTo>
                  <a:lnTo>
                    <a:pt x="12" y="519"/>
                  </a:lnTo>
                  <a:lnTo>
                    <a:pt x="0" y="5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2" name="Freeform 12"/>
            <p:cNvSpPr/>
            <p:nvPr/>
          </p:nvSpPr>
          <p:spPr bwMode="auto">
            <a:xfrm>
              <a:off x="2988" y="761"/>
              <a:ext cx="445" cy="192"/>
            </a:xfrm>
            <a:custGeom>
              <a:avLst/>
              <a:gdLst>
                <a:gd name="T0" fmla="*/ 445 w 445"/>
                <a:gd name="T1" fmla="*/ 17 h 192"/>
                <a:gd name="T2" fmla="*/ 3 w 445"/>
                <a:gd name="T3" fmla="*/ 192 h 192"/>
                <a:gd name="T4" fmla="*/ 0 w 445"/>
                <a:gd name="T5" fmla="*/ 187 h 192"/>
                <a:gd name="T6" fmla="*/ 445 w 445"/>
                <a:gd name="T7" fmla="*/ 0 h 192"/>
                <a:gd name="T8" fmla="*/ 445 w 445"/>
                <a:gd name="T9" fmla="*/ 17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5" h="192">
                  <a:moveTo>
                    <a:pt x="445" y="17"/>
                  </a:moveTo>
                  <a:lnTo>
                    <a:pt x="3" y="192"/>
                  </a:lnTo>
                  <a:lnTo>
                    <a:pt x="0" y="187"/>
                  </a:lnTo>
                  <a:lnTo>
                    <a:pt x="445" y="0"/>
                  </a:lnTo>
                  <a:lnTo>
                    <a:pt x="445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3" name="Freeform 13"/>
            <p:cNvSpPr/>
            <p:nvPr/>
          </p:nvSpPr>
          <p:spPr bwMode="auto">
            <a:xfrm>
              <a:off x="3478" y="650"/>
              <a:ext cx="159" cy="95"/>
            </a:xfrm>
            <a:custGeom>
              <a:avLst/>
              <a:gdLst>
                <a:gd name="T0" fmla="*/ 10 w 159"/>
                <a:gd name="T1" fmla="*/ 95 h 95"/>
                <a:gd name="T2" fmla="*/ 159 w 159"/>
                <a:gd name="T3" fmla="*/ 9 h 95"/>
                <a:gd name="T4" fmla="*/ 159 w 159"/>
                <a:gd name="T5" fmla="*/ 0 h 95"/>
                <a:gd name="T6" fmla="*/ 0 w 159"/>
                <a:gd name="T7" fmla="*/ 88 h 95"/>
                <a:gd name="T8" fmla="*/ 10 w 159"/>
                <a:gd name="T9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95">
                  <a:moveTo>
                    <a:pt x="10" y="95"/>
                  </a:moveTo>
                  <a:lnTo>
                    <a:pt x="159" y="9"/>
                  </a:lnTo>
                  <a:lnTo>
                    <a:pt x="159" y="0"/>
                  </a:lnTo>
                  <a:lnTo>
                    <a:pt x="0" y="88"/>
                  </a:lnTo>
                  <a:lnTo>
                    <a:pt x="10" y="9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4" name="Freeform 14"/>
            <p:cNvSpPr/>
            <p:nvPr/>
          </p:nvSpPr>
          <p:spPr bwMode="auto">
            <a:xfrm>
              <a:off x="3488" y="683"/>
              <a:ext cx="798" cy="74"/>
            </a:xfrm>
            <a:custGeom>
              <a:avLst/>
              <a:gdLst>
                <a:gd name="T0" fmla="*/ 0 w 798"/>
                <a:gd name="T1" fmla="*/ 62 h 74"/>
                <a:gd name="T2" fmla="*/ 798 w 798"/>
                <a:gd name="T3" fmla="*/ 0 h 74"/>
                <a:gd name="T4" fmla="*/ 798 w 798"/>
                <a:gd name="T5" fmla="*/ 10 h 74"/>
                <a:gd name="T6" fmla="*/ 0 w 798"/>
                <a:gd name="T7" fmla="*/ 74 h 74"/>
                <a:gd name="T8" fmla="*/ 0 w 798"/>
                <a:gd name="T9" fmla="*/ 6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8" h="74">
                  <a:moveTo>
                    <a:pt x="0" y="62"/>
                  </a:moveTo>
                  <a:lnTo>
                    <a:pt x="798" y="0"/>
                  </a:lnTo>
                  <a:lnTo>
                    <a:pt x="798" y="10"/>
                  </a:lnTo>
                  <a:lnTo>
                    <a:pt x="0" y="74"/>
                  </a:lnTo>
                  <a:lnTo>
                    <a:pt x="0" y="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5" name="Freeform 15"/>
            <p:cNvSpPr/>
            <p:nvPr/>
          </p:nvSpPr>
          <p:spPr bwMode="auto">
            <a:xfrm>
              <a:off x="3421" y="778"/>
              <a:ext cx="34" cy="308"/>
            </a:xfrm>
            <a:custGeom>
              <a:avLst/>
              <a:gdLst>
                <a:gd name="T0" fmla="*/ 29 w 34"/>
                <a:gd name="T1" fmla="*/ 0 h 308"/>
                <a:gd name="T2" fmla="*/ 0 w 34"/>
                <a:gd name="T3" fmla="*/ 308 h 308"/>
                <a:gd name="T4" fmla="*/ 12 w 34"/>
                <a:gd name="T5" fmla="*/ 308 h 308"/>
                <a:gd name="T6" fmla="*/ 34 w 34"/>
                <a:gd name="T7" fmla="*/ 0 h 308"/>
                <a:gd name="T8" fmla="*/ 29 w 34"/>
                <a:gd name="T9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308">
                  <a:moveTo>
                    <a:pt x="29" y="0"/>
                  </a:moveTo>
                  <a:lnTo>
                    <a:pt x="0" y="308"/>
                  </a:lnTo>
                  <a:lnTo>
                    <a:pt x="12" y="308"/>
                  </a:lnTo>
                  <a:lnTo>
                    <a:pt x="34" y="0"/>
                  </a:ln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6" name="Freeform 16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  <a:gd name="T10" fmla="*/ 0 w 571"/>
                <a:gd name="T11" fmla="*/ 11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7" name="Freeform 17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8" name="Freeform 18"/>
            <p:cNvSpPr/>
            <p:nvPr/>
          </p:nvSpPr>
          <p:spPr bwMode="auto">
            <a:xfrm>
              <a:off x="4087" y="693"/>
              <a:ext cx="225" cy="307"/>
            </a:xfrm>
            <a:custGeom>
              <a:avLst/>
              <a:gdLst>
                <a:gd name="T0" fmla="*/ 213 w 225"/>
                <a:gd name="T1" fmla="*/ 0 h 307"/>
                <a:gd name="T2" fmla="*/ 0 w 225"/>
                <a:gd name="T3" fmla="*/ 298 h 307"/>
                <a:gd name="T4" fmla="*/ 12 w 225"/>
                <a:gd name="T5" fmla="*/ 307 h 307"/>
                <a:gd name="T6" fmla="*/ 225 w 225"/>
                <a:gd name="T7" fmla="*/ 7 h 307"/>
                <a:gd name="T8" fmla="*/ 213 w 225"/>
                <a:gd name="T9" fmla="*/ 0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5" h="307">
                  <a:moveTo>
                    <a:pt x="213" y="0"/>
                  </a:moveTo>
                  <a:lnTo>
                    <a:pt x="0" y="298"/>
                  </a:lnTo>
                  <a:lnTo>
                    <a:pt x="12" y="307"/>
                  </a:lnTo>
                  <a:lnTo>
                    <a:pt x="225" y="7"/>
                  </a:lnTo>
                  <a:lnTo>
                    <a:pt x="21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9" name="Freeform 19"/>
            <p:cNvSpPr/>
            <p:nvPr/>
          </p:nvSpPr>
          <p:spPr bwMode="auto">
            <a:xfrm>
              <a:off x="2481" y="1318"/>
              <a:ext cx="339" cy="343"/>
            </a:xfrm>
            <a:custGeom>
              <a:avLst/>
              <a:gdLst>
                <a:gd name="T0" fmla="*/ 0 w 339"/>
                <a:gd name="T1" fmla="*/ 336 h 343"/>
                <a:gd name="T2" fmla="*/ 332 w 339"/>
                <a:gd name="T3" fmla="*/ 0 h 343"/>
                <a:gd name="T4" fmla="*/ 339 w 339"/>
                <a:gd name="T5" fmla="*/ 7 h 343"/>
                <a:gd name="T6" fmla="*/ 5 w 339"/>
                <a:gd name="T7" fmla="*/ 343 h 343"/>
                <a:gd name="T8" fmla="*/ 0 w 339"/>
                <a:gd name="T9" fmla="*/ 336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9" h="343">
                  <a:moveTo>
                    <a:pt x="0" y="336"/>
                  </a:moveTo>
                  <a:lnTo>
                    <a:pt x="332" y="0"/>
                  </a:lnTo>
                  <a:lnTo>
                    <a:pt x="339" y="7"/>
                  </a:lnTo>
                  <a:lnTo>
                    <a:pt x="5" y="343"/>
                  </a:lnTo>
                  <a:lnTo>
                    <a:pt x="0" y="3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0" name="Freeform 20"/>
            <p:cNvSpPr/>
            <p:nvPr/>
          </p:nvSpPr>
          <p:spPr bwMode="auto">
            <a:xfrm>
              <a:off x="2616" y="1332"/>
              <a:ext cx="209" cy="753"/>
            </a:xfrm>
            <a:custGeom>
              <a:avLst/>
              <a:gdLst>
                <a:gd name="T0" fmla="*/ 197 w 209"/>
                <a:gd name="T1" fmla="*/ 0 h 753"/>
                <a:gd name="T2" fmla="*/ 0 w 209"/>
                <a:gd name="T3" fmla="*/ 743 h 753"/>
                <a:gd name="T4" fmla="*/ 10 w 209"/>
                <a:gd name="T5" fmla="*/ 753 h 753"/>
                <a:gd name="T6" fmla="*/ 209 w 209"/>
                <a:gd name="T7" fmla="*/ 0 h 753"/>
                <a:gd name="T8" fmla="*/ 197 w 209"/>
                <a:gd name="T9" fmla="*/ 0 h 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753">
                  <a:moveTo>
                    <a:pt x="197" y="0"/>
                  </a:moveTo>
                  <a:lnTo>
                    <a:pt x="0" y="743"/>
                  </a:lnTo>
                  <a:lnTo>
                    <a:pt x="10" y="753"/>
                  </a:lnTo>
                  <a:lnTo>
                    <a:pt x="209" y="0"/>
                  </a:lnTo>
                  <a:lnTo>
                    <a:pt x="19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1" name="Freeform 21"/>
            <p:cNvSpPr/>
            <p:nvPr/>
          </p:nvSpPr>
          <p:spPr bwMode="auto">
            <a:xfrm>
              <a:off x="2477" y="1704"/>
              <a:ext cx="106" cy="92"/>
            </a:xfrm>
            <a:custGeom>
              <a:avLst/>
              <a:gdLst>
                <a:gd name="T0" fmla="*/ 0 w 106"/>
                <a:gd name="T1" fmla="*/ 7 h 92"/>
                <a:gd name="T2" fmla="*/ 94 w 106"/>
                <a:gd name="T3" fmla="*/ 92 h 92"/>
                <a:gd name="T4" fmla="*/ 106 w 106"/>
                <a:gd name="T5" fmla="*/ 75 h 92"/>
                <a:gd name="T6" fmla="*/ 9 w 106"/>
                <a:gd name="T7" fmla="*/ 0 h 92"/>
                <a:gd name="T8" fmla="*/ 0 w 106"/>
                <a:gd name="T9" fmla="*/ 7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92">
                  <a:moveTo>
                    <a:pt x="0" y="7"/>
                  </a:moveTo>
                  <a:lnTo>
                    <a:pt x="94" y="92"/>
                  </a:lnTo>
                  <a:lnTo>
                    <a:pt x="106" y="75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2" name="Freeform 22"/>
            <p:cNvSpPr/>
            <p:nvPr/>
          </p:nvSpPr>
          <p:spPr bwMode="auto">
            <a:xfrm>
              <a:off x="2451" y="1711"/>
              <a:ext cx="146" cy="374"/>
            </a:xfrm>
            <a:custGeom>
              <a:avLst/>
              <a:gdLst>
                <a:gd name="T0" fmla="*/ 0 w 146"/>
                <a:gd name="T1" fmla="*/ 0 h 374"/>
                <a:gd name="T2" fmla="*/ 135 w 146"/>
                <a:gd name="T3" fmla="*/ 374 h 374"/>
                <a:gd name="T4" fmla="*/ 146 w 146"/>
                <a:gd name="T5" fmla="*/ 374 h 374"/>
                <a:gd name="T6" fmla="*/ 11 w 146"/>
                <a:gd name="T7" fmla="*/ 0 h 374"/>
                <a:gd name="T8" fmla="*/ 0 w 146"/>
                <a:gd name="T9" fmla="*/ 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374">
                  <a:moveTo>
                    <a:pt x="0" y="0"/>
                  </a:moveTo>
                  <a:lnTo>
                    <a:pt x="135" y="374"/>
                  </a:lnTo>
                  <a:lnTo>
                    <a:pt x="146" y="374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3" name="Rectangle 23"/>
            <p:cNvSpPr>
              <a:spLocks noChangeArrowheads="1"/>
            </p:cNvSpPr>
            <p:nvPr/>
          </p:nvSpPr>
          <p:spPr bwMode="auto">
            <a:xfrm>
              <a:off x="3410" y="1164"/>
              <a:ext cx="11" cy="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4" name="Freeform 24"/>
            <p:cNvSpPr/>
            <p:nvPr/>
          </p:nvSpPr>
          <p:spPr bwMode="auto">
            <a:xfrm>
              <a:off x="2848" y="1202"/>
              <a:ext cx="538" cy="111"/>
            </a:xfrm>
            <a:custGeom>
              <a:avLst/>
              <a:gdLst>
                <a:gd name="T0" fmla="*/ 0 w 538"/>
                <a:gd name="T1" fmla="*/ 102 h 111"/>
                <a:gd name="T2" fmla="*/ 538 w 538"/>
                <a:gd name="T3" fmla="*/ 0 h 111"/>
                <a:gd name="T4" fmla="*/ 538 w 538"/>
                <a:gd name="T5" fmla="*/ 9 h 111"/>
                <a:gd name="T6" fmla="*/ 0 w 538"/>
                <a:gd name="T7" fmla="*/ 111 h 111"/>
                <a:gd name="T8" fmla="*/ 0 w 538"/>
                <a:gd name="T9" fmla="*/ 102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8" h="111">
                  <a:moveTo>
                    <a:pt x="0" y="102"/>
                  </a:moveTo>
                  <a:lnTo>
                    <a:pt x="538" y="0"/>
                  </a:lnTo>
                  <a:lnTo>
                    <a:pt x="538" y="9"/>
                  </a:lnTo>
                  <a:lnTo>
                    <a:pt x="0" y="111"/>
                  </a:lnTo>
                  <a:lnTo>
                    <a:pt x="0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5" name="Freeform 25"/>
            <p:cNvSpPr/>
            <p:nvPr/>
          </p:nvSpPr>
          <p:spPr bwMode="auto">
            <a:xfrm>
              <a:off x="2834" y="1320"/>
              <a:ext cx="287" cy="455"/>
            </a:xfrm>
            <a:custGeom>
              <a:avLst/>
              <a:gdLst>
                <a:gd name="T0" fmla="*/ 0 w 287"/>
                <a:gd name="T1" fmla="*/ 5 h 455"/>
                <a:gd name="T2" fmla="*/ 275 w 287"/>
                <a:gd name="T3" fmla="*/ 450 h 455"/>
                <a:gd name="T4" fmla="*/ 277 w 287"/>
                <a:gd name="T5" fmla="*/ 455 h 455"/>
                <a:gd name="T6" fmla="*/ 287 w 287"/>
                <a:gd name="T7" fmla="*/ 445 h 455"/>
                <a:gd name="T8" fmla="*/ 7 w 287"/>
                <a:gd name="T9" fmla="*/ 0 h 455"/>
                <a:gd name="T10" fmla="*/ 0 w 287"/>
                <a:gd name="T11" fmla="*/ 5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7" h="455">
                  <a:moveTo>
                    <a:pt x="0" y="5"/>
                  </a:moveTo>
                  <a:lnTo>
                    <a:pt x="275" y="450"/>
                  </a:lnTo>
                  <a:lnTo>
                    <a:pt x="277" y="455"/>
                  </a:lnTo>
                  <a:lnTo>
                    <a:pt x="287" y="445"/>
                  </a:lnTo>
                  <a:lnTo>
                    <a:pt x="7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6" name="Freeform 26"/>
            <p:cNvSpPr/>
            <p:nvPr/>
          </p:nvSpPr>
          <p:spPr bwMode="auto">
            <a:xfrm>
              <a:off x="3140" y="1221"/>
              <a:ext cx="270" cy="544"/>
            </a:xfrm>
            <a:custGeom>
              <a:avLst/>
              <a:gdLst>
                <a:gd name="T0" fmla="*/ 0 w 270"/>
                <a:gd name="T1" fmla="*/ 544 h 544"/>
                <a:gd name="T2" fmla="*/ 263 w 270"/>
                <a:gd name="T3" fmla="*/ 0 h 544"/>
                <a:gd name="T4" fmla="*/ 270 w 270"/>
                <a:gd name="T5" fmla="*/ 0 h 544"/>
                <a:gd name="T6" fmla="*/ 14 w 270"/>
                <a:gd name="T7" fmla="*/ 544 h 544"/>
                <a:gd name="T8" fmla="*/ 0 w 270"/>
                <a:gd name="T9" fmla="*/ 544 h 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0" h="544">
                  <a:moveTo>
                    <a:pt x="0" y="544"/>
                  </a:moveTo>
                  <a:lnTo>
                    <a:pt x="263" y="0"/>
                  </a:lnTo>
                  <a:lnTo>
                    <a:pt x="270" y="0"/>
                  </a:lnTo>
                  <a:lnTo>
                    <a:pt x="14" y="544"/>
                  </a:lnTo>
                  <a:lnTo>
                    <a:pt x="0" y="5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7" name="Freeform 27"/>
            <p:cNvSpPr/>
            <p:nvPr/>
          </p:nvSpPr>
          <p:spPr bwMode="auto">
            <a:xfrm>
              <a:off x="3317" y="1221"/>
              <a:ext cx="93" cy="809"/>
            </a:xfrm>
            <a:custGeom>
              <a:avLst/>
              <a:gdLst>
                <a:gd name="T0" fmla="*/ 83 w 93"/>
                <a:gd name="T1" fmla="*/ 0 h 809"/>
                <a:gd name="T2" fmla="*/ 0 w 93"/>
                <a:gd name="T3" fmla="*/ 809 h 809"/>
                <a:gd name="T4" fmla="*/ 12 w 93"/>
                <a:gd name="T5" fmla="*/ 809 h 809"/>
                <a:gd name="T6" fmla="*/ 93 w 93"/>
                <a:gd name="T7" fmla="*/ 0 h 809"/>
                <a:gd name="T8" fmla="*/ 83 w 93"/>
                <a:gd name="T9" fmla="*/ 0 h 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" h="809">
                  <a:moveTo>
                    <a:pt x="83" y="0"/>
                  </a:moveTo>
                  <a:lnTo>
                    <a:pt x="0" y="809"/>
                  </a:lnTo>
                  <a:lnTo>
                    <a:pt x="12" y="809"/>
                  </a:lnTo>
                  <a:lnTo>
                    <a:pt x="93" y="0"/>
                  </a:lnTo>
                  <a:lnTo>
                    <a:pt x="8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8" name="Freeform 28"/>
            <p:cNvSpPr/>
            <p:nvPr/>
          </p:nvSpPr>
          <p:spPr bwMode="auto">
            <a:xfrm>
              <a:off x="3438" y="1022"/>
              <a:ext cx="611" cy="180"/>
            </a:xfrm>
            <a:custGeom>
              <a:avLst/>
              <a:gdLst>
                <a:gd name="T0" fmla="*/ 0 w 611"/>
                <a:gd name="T1" fmla="*/ 165 h 180"/>
                <a:gd name="T2" fmla="*/ 611 w 611"/>
                <a:gd name="T3" fmla="*/ 0 h 180"/>
                <a:gd name="T4" fmla="*/ 611 w 611"/>
                <a:gd name="T5" fmla="*/ 14 h 180"/>
                <a:gd name="T6" fmla="*/ 0 w 611"/>
                <a:gd name="T7" fmla="*/ 180 h 180"/>
                <a:gd name="T8" fmla="*/ 0 w 611"/>
                <a:gd name="T9" fmla="*/ 165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180">
                  <a:moveTo>
                    <a:pt x="0" y="165"/>
                  </a:moveTo>
                  <a:lnTo>
                    <a:pt x="611" y="0"/>
                  </a:lnTo>
                  <a:lnTo>
                    <a:pt x="611" y="14"/>
                  </a:lnTo>
                  <a:lnTo>
                    <a:pt x="0" y="180"/>
                  </a:lnTo>
                  <a:lnTo>
                    <a:pt x="0" y="1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9" name="Freeform 29"/>
            <p:cNvSpPr/>
            <p:nvPr/>
          </p:nvSpPr>
          <p:spPr bwMode="auto">
            <a:xfrm>
              <a:off x="4340" y="702"/>
              <a:ext cx="377" cy="396"/>
            </a:xfrm>
            <a:custGeom>
              <a:avLst/>
              <a:gdLst>
                <a:gd name="T0" fmla="*/ 0 w 377"/>
                <a:gd name="T1" fmla="*/ 12 h 396"/>
                <a:gd name="T2" fmla="*/ 370 w 377"/>
                <a:gd name="T3" fmla="*/ 396 h 396"/>
                <a:gd name="T4" fmla="*/ 377 w 377"/>
                <a:gd name="T5" fmla="*/ 388 h 396"/>
                <a:gd name="T6" fmla="*/ 0 w 377"/>
                <a:gd name="T7" fmla="*/ 0 h 396"/>
                <a:gd name="T8" fmla="*/ 0 w 377"/>
                <a:gd name="T9" fmla="*/ 12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7" h="396">
                  <a:moveTo>
                    <a:pt x="0" y="12"/>
                  </a:moveTo>
                  <a:lnTo>
                    <a:pt x="370" y="396"/>
                  </a:lnTo>
                  <a:lnTo>
                    <a:pt x="377" y="388"/>
                  </a:lnTo>
                  <a:lnTo>
                    <a:pt x="0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0" name="Freeform 30"/>
            <p:cNvSpPr/>
            <p:nvPr/>
          </p:nvSpPr>
          <p:spPr bwMode="auto">
            <a:xfrm>
              <a:off x="4108" y="1015"/>
              <a:ext cx="597" cy="97"/>
            </a:xfrm>
            <a:custGeom>
              <a:avLst/>
              <a:gdLst>
                <a:gd name="T0" fmla="*/ 0 w 597"/>
                <a:gd name="T1" fmla="*/ 0 h 97"/>
                <a:gd name="T2" fmla="*/ 597 w 597"/>
                <a:gd name="T3" fmla="*/ 90 h 97"/>
                <a:gd name="T4" fmla="*/ 597 w 597"/>
                <a:gd name="T5" fmla="*/ 97 h 97"/>
                <a:gd name="T6" fmla="*/ 0 w 597"/>
                <a:gd name="T7" fmla="*/ 11 h 97"/>
                <a:gd name="T8" fmla="*/ 0 w 597"/>
                <a:gd name="T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97">
                  <a:moveTo>
                    <a:pt x="0" y="0"/>
                  </a:moveTo>
                  <a:lnTo>
                    <a:pt x="597" y="90"/>
                  </a:lnTo>
                  <a:lnTo>
                    <a:pt x="597" y="97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1" name="Freeform 31"/>
            <p:cNvSpPr/>
            <p:nvPr/>
          </p:nvSpPr>
          <p:spPr bwMode="auto">
            <a:xfrm>
              <a:off x="4759" y="1121"/>
              <a:ext cx="280" cy="55"/>
            </a:xfrm>
            <a:custGeom>
              <a:avLst/>
              <a:gdLst>
                <a:gd name="T0" fmla="*/ 5 w 280"/>
                <a:gd name="T1" fmla="*/ 0 h 55"/>
                <a:gd name="T2" fmla="*/ 280 w 280"/>
                <a:gd name="T3" fmla="*/ 40 h 55"/>
                <a:gd name="T4" fmla="*/ 280 w 280"/>
                <a:gd name="T5" fmla="*/ 55 h 55"/>
                <a:gd name="T6" fmla="*/ 0 w 280"/>
                <a:gd name="T7" fmla="*/ 7 h 55"/>
                <a:gd name="T8" fmla="*/ 5 w 280"/>
                <a:gd name="T9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0" h="55">
                  <a:moveTo>
                    <a:pt x="5" y="0"/>
                  </a:moveTo>
                  <a:lnTo>
                    <a:pt x="280" y="40"/>
                  </a:lnTo>
                  <a:lnTo>
                    <a:pt x="280" y="55"/>
                  </a:lnTo>
                  <a:lnTo>
                    <a:pt x="0" y="7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2" name="Freeform 32"/>
            <p:cNvSpPr/>
            <p:nvPr/>
          </p:nvSpPr>
          <p:spPr bwMode="auto">
            <a:xfrm>
              <a:off x="4745" y="1131"/>
              <a:ext cx="298" cy="447"/>
            </a:xfrm>
            <a:custGeom>
              <a:avLst/>
              <a:gdLst>
                <a:gd name="T0" fmla="*/ 0 w 298"/>
                <a:gd name="T1" fmla="*/ 9 h 447"/>
                <a:gd name="T2" fmla="*/ 294 w 298"/>
                <a:gd name="T3" fmla="*/ 447 h 447"/>
                <a:gd name="T4" fmla="*/ 298 w 298"/>
                <a:gd name="T5" fmla="*/ 440 h 447"/>
                <a:gd name="T6" fmla="*/ 7 w 298"/>
                <a:gd name="T7" fmla="*/ 0 h 447"/>
                <a:gd name="T8" fmla="*/ 0 w 298"/>
                <a:gd name="T9" fmla="*/ 9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447">
                  <a:moveTo>
                    <a:pt x="0" y="9"/>
                  </a:moveTo>
                  <a:lnTo>
                    <a:pt x="294" y="447"/>
                  </a:lnTo>
                  <a:lnTo>
                    <a:pt x="298" y="440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3" name="Freeform 33"/>
            <p:cNvSpPr/>
            <p:nvPr/>
          </p:nvSpPr>
          <p:spPr bwMode="auto">
            <a:xfrm>
              <a:off x="4551" y="1135"/>
              <a:ext cx="182" cy="422"/>
            </a:xfrm>
            <a:custGeom>
              <a:avLst/>
              <a:gdLst>
                <a:gd name="T0" fmla="*/ 173 w 182"/>
                <a:gd name="T1" fmla="*/ 0 h 422"/>
                <a:gd name="T2" fmla="*/ 0 w 182"/>
                <a:gd name="T3" fmla="*/ 422 h 422"/>
                <a:gd name="T4" fmla="*/ 12 w 182"/>
                <a:gd name="T5" fmla="*/ 422 h 422"/>
                <a:gd name="T6" fmla="*/ 182 w 182"/>
                <a:gd name="T7" fmla="*/ 0 h 422"/>
                <a:gd name="T8" fmla="*/ 173 w 182"/>
                <a:gd name="T9" fmla="*/ 0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2" h="422">
                  <a:moveTo>
                    <a:pt x="173" y="0"/>
                  </a:moveTo>
                  <a:lnTo>
                    <a:pt x="0" y="422"/>
                  </a:lnTo>
                  <a:lnTo>
                    <a:pt x="12" y="422"/>
                  </a:lnTo>
                  <a:lnTo>
                    <a:pt x="182" y="0"/>
                  </a:lnTo>
                  <a:lnTo>
                    <a:pt x="1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4" name="Freeform 34"/>
            <p:cNvSpPr/>
            <p:nvPr/>
          </p:nvSpPr>
          <p:spPr bwMode="auto">
            <a:xfrm>
              <a:off x="3414" y="1214"/>
              <a:ext cx="401" cy="388"/>
            </a:xfrm>
            <a:custGeom>
              <a:avLst/>
              <a:gdLst>
                <a:gd name="T0" fmla="*/ 0 w 401"/>
                <a:gd name="T1" fmla="*/ 0 h 388"/>
                <a:gd name="T2" fmla="*/ 393 w 401"/>
                <a:gd name="T3" fmla="*/ 388 h 388"/>
                <a:gd name="T4" fmla="*/ 401 w 401"/>
                <a:gd name="T5" fmla="*/ 378 h 388"/>
                <a:gd name="T6" fmla="*/ 12 w 401"/>
                <a:gd name="T7" fmla="*/ 0 h 388"/>
                <a:gd name="T8" fmla="*/ 0 w 40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1" h="388">
                  <a:moveTo>
                    <a:pt x="0" y="0"/>
                  </a:moveTo>
                  <a:lnTo>
                    <a:pt x="393" y="388"/>
                  </a:lnTo>
                  <a:lnTo>
                    <a:pt x="401" y="37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5" name="Freeform 35"/>
            <p:cNvSpPr/>
            <p:nvPr/>
          </p:nvSpPr>
          <p:spPr bwMode="auto">
            <a:xfrm>
              <a:off x="3833" y="1034"/>
              <a:ext cx="233" cy="558"/>
            </a:xfrm>
            <a:custGeom>
              <a:avLst/>
              <a:gdLst>
                <a:gd name="T0" fmla="*/ 225 w 233"/>
                <a:gd name="T1" fmla="*/ 0 h 558"/>
                <a:gd name="T2" fmla="*/ 0 w 233"/>
                <a:gd name="T3" fmla="*/ 558 h 558"/>
                <a:gd name="T4" fmla="*/ 10 w 233"/>
                <a:gd name="T5" fmla="*/ 558 h 558"/>
                <a:gd name="T6" fmla="*/ 233 w 233"/>
                <a:gd name="T7" fmla="*/ 0 h 558"/>
                <a:gd name="T8" fmla="*/ 225 w 233"/>
                <a:gd name="T9" fmla="*/ 0 h 5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3" h="558">
                  <a:moveTo>
                    <a:pt x="225" y="0"/>
                  </a:moveTo>
                  <a:lnTo>
                    <a:pt x="0" y="558"/>
                  </a:lnTo>
                  <a:lnTo>
                    <a:pt x="10" y="558"/>
                  </a:lnTo>
                  <a:lnTo>
                    <a:pt x="233" y="0"/>
                  </a:lnTo>
                  <a:lnTo>
                    <a:pt x="2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6" name="Freeform 36"/>
            <p:cNvSpPr/>
            <p:nvPr/>
          </p:nvSpPr>
          <p:spPr bwMode="auto">
            <a:xfrm>
              <a:off x="4087" y="1034"/>
              <a:ext cx="452" cy="530"/>
            </a:xfrm>
            <a:custGeom>
              <a:avLst/>
              <a:gdLst>
                <a:gd name="T0" fmla="*/ 0 w 452"/>
                <a:gd name="T1" fmla="*/ 0 h 530"/>
                <a:gd name="T2" fmla="*/ 440 w 452"/>
                <a:gd name="T3" fmla="*/ 530 h 530"/>
                <a:gd name="T4" fmla="*/ 452 w 452"/>
                <a:gd name="T5" fmla="*/ 528 h 530"/>
                <a:gd name="T6" fmla="*/ 12 w 452"/>
                <a:gd name="T7" fmla="*/ 0 h 530"/>
                <a:gd name="T8" fmla="*/ 0 w 452"/>
                <a:gd name="T9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2" h="530">
                  <a:moveTo>
                    <a:pt x="0" y="0"/>
                  </a:moveTo>
                  <a:lnTo>
                    <a:pt x="440" y="530"/>
                  </a:lnTo>
                  <a:lnTo>
                    <a:pt x="452" y="5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7" name="Freeform 37"/>
            <p:cNvSpPr/>
            <p:nvPr/>
          </p:nvSpPr>
          <p:spPr bwMode="auto">
            <a:xfrm>
              <a:off x="3836" y="1588"/>
              <a:ext cx="689" cy="23"/>
            </a:xfrm>
            <a:custGeom>
              <a:avLst/>
              <a:gdLst>
                <a:gd name="T0" fmla="*/ 0 w 689"/>
                <a:gd name="T1" fmla="*/ 16 h 23"/>
                <a:gd name="T2" fmla="*/ 689 w 689"/>
                <a:gd name="T3" fmla="*/ 0 h 23"/>
                <a:gd name="T4" fmla="*/ 689 w 689"/>
                <a:gd name="T5" fmla="*/ 7 h 23"/>
                <a:gd name="T6" fmla="*/ 12 w 689"/>
                <a:gd name="T7" fmla="*/ 23 h 23"/>
                <a:gd name="T8" fmla="*/ 0 w 689"/>
                <a:gd name="T9" fmla="*/ 16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23">
                  <a:moveTo>
                    <a:pt x="0" y="16"/>
                  </a:moveTo>
                  <a:lnTo>
                    <a:pt x="689" y="0"/>
                  </a:lnTo>
                  <a:lnTo>
                    <a:pt x="689" y="7"/>
                  </a:lnTo>
                  <a:lnTo>
                    <a:pt x="12" y="23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8" name="Freeform 38"/>
            <p:cNvSpPr/>
            <p:nvPr/>
          </p:nvSpPr>
          <p:spPr bwMode="auto">
            <a:xfrm>
              <a:off x="5093" y="1621"/>
              <a:ext cx="273" cy="428"/>
            </a:xfrm>
            <a:custGeom>
              <a:avLst/>
              <a:gdLst>
                <a:gd name="T0" fmla="*/ 0 w 273"/>
                <a:gd name="T1" fmla="*/ 0 h 428"/>
                <a:gd name="T2" fmla="*/ 263 w 273"/>
                <a:gd name="T3" fmla="*/ 428 h 428"/>
                <a:gd name="T4" fmla="*/ 273 w 273"/>
                <a:gd name="T5" fmla="*/ 428 h 428"/>
                <a:gd name="T6" fmla="*/ 12 w 273"/>
                <a:gd name="T7" fmla="*/ 0 h 428"/>
                <a:gd name="T8" fmla="*/ 0 w 27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3" h="428">
                  <a:moveTo>
                    <a:pt x="0" y="0"/>
                  </a:moveTo>
                  <a:lnTo>
                    <a:pt x="263" y="428"/>
                  </a:lnTo>
                  <a:lnTo>
                    <a:pt x="273" y="4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9" name="Freeform 39"/>
            <p:cNvSpPr/>
            <p:nvPr/>
          </p:nvSpPr>
          <p:spPr bwMode="auto">
            <a:xfrm>
              <a:off x="5070" y="1621"/>
              <a:ext cx="293" cy="428"/>
            </a:xfrm>
            <a:custGeom>
              <a:avLst/>
              <a:gdLst>
                <a:gd name="T0" fmla="*/ 0 w 293"/>
                <a:gd name="T1" fmla="*/ 0 h 428"/>
                <a:gd name="T2" fmla="*/ 286 w 293"/>
                <a:gd name="T3" fmla="*/ 428 h 428"/>
                <a:gd name="T4" fmla="*/ 293 w 293"/>
                <a:gd name="T5" fmla="*/ 421 h 428"/>
                <a:gd name="T6" fmla="*/ 16 w 293"/>
                <a:gd name="T7" fmla="*/ 0 h 428"/>
                <a:gd name="T8" fmla="*/ 0 w 29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3" h="428">
                  <a:moveTo>
                    <a:pt x="0" y="0"/>
                  </a:moveTo>
                  <a:lnTo>
                    <a:pt x="286" y="428"/>
                  </a:lnTo>
                  <a:lnTo>
                    <a:pt x="293" y="421"/>
                  </a:lnTo>
                  <a:lnTo>
                    <a:pt x="1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0" name="Freeform 40"/>
            <p:cNvSpPr/>
            <p:nvPr/>
          </p:nvSpPr>
          <p:spPr bwMode="auto">
            <a:xfrm>
              <a:off x="4568" y="1581"/>
              <a:ext cx="551" cy="156"/>
            </a:xfrm>
            <a:custGeom>
              <a:avLst/>
              <a:gdLst>
                <a:gd name="T0" fmla="*/ 0 w 551"/>
                <a:gd name="T1" fmla="*/ 0 h 156"/>
                <a:gd name="T2" fmla="*/ 551 w 551"/>
                <a:gd name="T3" fmla="*/ 146 h 156"/>
                <a:gd name="T4" fmla="*/ 539 w 551"/>
                <a:gd name="T5" fmla="*/ 156 h 156"/>
                <a:gd name="T6" fmla="*/ 0 w 551"/>
                <a:gd name="T7" fmla="*/ 11 h 156"/>
                <a:gd name="T8" fmla="*/ 0 w 551"/>
                <a:gd name="T9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1" h="156">
                  <a:moveTo>
                    <a:pt x="0" y="0"/>
                  </a:moveTo>
                  <a:lnTo>
                    <a:pt x="551" y="146"/>
                  </a:lnTo>
                  <a:lnTo>
                    <a:pt x="539" y="156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1" name="Freeform 41"/>
            <p:cNvSpPr/>
            <p:nvPr/>
          </p:nvSpPr>
          <p:spPr bwMode="auto">
            <a:xfrm>
              <a:off x="4546" y="1597"/>
              <a:ext cx="228" cy="677"/>
            </a:xfrm>
            <a:custGeom>
              <a:avLst/>
              <a:gdLst>
                <a:gd name="T0" fmla="*/ 0 w 228"/>
                <a:gd name="T1" fmla="*/ 0 h 677"/>
                <a:gd name="T2" fmla="*/ 223 w 228"/>
                <a:gd name="T3" fmla="*/ 677 h 677"/>
                <a:gd name="T4" fmla="*/ 228 w 228"/>
                <a:gd name="T5" fmla="*/ 677 h 677"/>
                <a:gd name="T6" fmla="*/ 10 w 228"/>
                <a:gd name="T7" fmla="*/ 0 h 677"/>
                <a:gd name="T8" fmla="*/ 0 w 228"/>
                <a:gd name="T9" fmla="*/ 0 h 6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8" h="677">
                  <a:moveTo>
                    <a:pt x="0" y="0"/>
                  </a:moveTo>
                  <a:lnTo>
                    <a:pt x="223" y="677"/>
                  </a:lnTo>
                  <a:lnTo>
                    <a:pt x="228" y="677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2" name="Freeform 42"/>
            <p:cNvSpPr/>
            <p:nvPr/>
          </p:nvSpPr>
          <p:spPr bwMode="auto">
            <a:xfrm>
              <a:off x="4229" y="1604"/>
              <a:ext cx="310" cy="481"/>
            </a:xfrm>
            <a:custGeom>
              <a:avLst/>
              <a:gdLst>
                <a:gd name="T0" fmla="*/ 0 w 310"/>
                <a:gd name="T1" fmla="*/ 481 h 481"/>
                <a:gd name="T2" fmla="*/ 301 w 310"/>
                <a:gd name="T3" fmla="*/ 0 h 481"/>
                <a:gd name="T4" fmla="*/ 310 w 310"/>
                <a:gd name="T5" fmla="*/ 0 h 481"/>
                <a:gd name="T6" fmla="*/ 7 w 310"/>
                <a:gd name="T7" fmla="*/ 481 h 481"/>
                <a:gd name="T8" fmla="*/ 0 w 310"/>
                <a:gd name="T9" fmla="*/ 481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0" h="481">
                  <a:moveTo>
                    <a:pt x="0" y="481"/>
                  </a:moveTo>
                  <a:lnTo>
                    <a:pt x="301" y="0"/>
                  </a:lnTo>
                  <a:lnTo>
                    <a:pt x="310" y="0"/>
                  </a:lnTo>
                  <a:lnTo>
                    <a:pt x="7" y="481"/>
                  </a:lnTo>
                  <a:lnTo>
                    <a:pt x="0" y="4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3" name="Freeform 43"/>
            <p:cNvSpPr/>
            <p:nvPr/>
          </p:nvSpPr>
          <p:spPr bwMode="auto">
            <a:xfrm>
              <a:off x="4217" y="1803"/>
              <a:ext cx="90" cy="282"/>
            </a:xfrm>
            <a:custGeom>
              <a:avLst/>
              <a:gdLst>
                <a:gd name="T0" fmla="*/ 81 w 90"/>
                <a:gd name="T1" fmla="*/ 0 h 282"/>
                <a:gd name="T2" fmla="*/ 0 w 90"/>
                <a:gd name="T3" fmla="*/ 282 h 282"/>
                <a:gd name="T4" fmla="*/ 7 w 90"/>
                <a:gd name="T5" fmla="*/ 282 h 282"/>
                <a:gd name="T6" fmla="*/ 90 w 90"/>
                <a:gd name="T7" fmla="*/ 0 h 282"/>
                <a:gd name="T8" fmla="*/ 81 w 90"/>
                <a:gd name="T9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282">
                  <a:moveTo>
                    <a:pt x="81" y="0"/>
                  </a:moveTo>
                  <a:lnTo>
                    <a:pt x="0" y="282"/>
                  </a:lnTo>
                  <a:lnTo>
                    <a:pt x="7" y="282"/>
                  </a:lnTo>
                  <a:lnTo>
                    <a:pt x="90" y="0"/>
                  </a:lnTo>
                  <a:lnTo>
                    <a:pt x="8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4" name="Freeform 44"/>
            <p:cNvSpPr/>
            <p:nvPr/>
          </p:nvSpPr>
          <p:spPr bwMode="auto">
            <a:xfrm>
              <a:off x="3833" y="1621"/>
              <a:ext cx="375" cy="464"/>
            </a:xfrm>
            <a:custGeom>
              <a:avLst/>
              <a:gdLst>
                <a:gd name="T0" fmla="*/ 0 w 375"/>
                <a:gd name="T1" fmla="*/ 0 h 464"/>
                <a:gd name="T2" fmla="*/ 368 w 375"/>
                <a:gd name="T3" fmla="*/ 464 h 464"/>
                <a:gd name="T4" fmla="*/ 375 w 375"/>
                <a:gd name="T5" fmla="*/ 464 h 464"/>
                <a:gd name="T6" fmla="*/ 8 w 375"/>
                <a:gd name="T7" fmla="*/ 0 h 464"/>
                <a:gd name="T8" fmla="*/ 0 w 375"/>
                <a:gd name="T9" fmla="*/ 0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5" h="464">
                  <a:moveTo>
                    <a:pt x="0" y="0"/>
                  </a:moveTo>
                  <a:lnTo>
                    <a:pt x="368" y="464"/>
                  </a:lnTo>
                  <a:lnTo>
                    <a:pt x="375" y="464"/>
                  </a:lnTo>
                  <a:lnTo>
                    <a:pt x="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5" name="Freeform 45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  <a:gd name="T10" fmla="*/ 0 w 649"/>
                <a:gd name="T11" fmla="*/ 17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6" name="Freeform 46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7" name="Freeform 47"/>
            <p:cNvSpPr/>
            <p:nvPr/>
          </p:nvSpPr>
          <p:spPr bwMode="auto">
            <a:xfrm>
              <a:off x="3623" y="1623"/>
              <a:ext cx="203" cy="658"/>
            </a:xfrm>
            <a:custGeom>
              <a:avLst/>
              <a:gdLst>
                <a:gd name="T0" fmla="*/ 194 w 203"/>
                <a:gd name="T1" fmla="*/ 0 h 658"/>
                <a:gd name="T2" fmla="*/ 0 w 203"/>
                <a:gd name="T3" fmla="*/ 658 h 658"/>
                <a:gd name="T4" fmla="*/ 9 w 203"/>
                <a:gd name="T5" fmla="*/ 658 h 658"/>
                <a:gd name="T6" fmla="*/ 203 w 203"/>
                <a:gd name="T7" fmla="*/ 5 h 658"/>
                <a:gd name="T8" fmla="*/ 194 w 203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58">
                  <a:moveTo>
                    <a:pt x="194" y="0"/>
                  </a:moveTo>
                  <a:lnTo>
                    <a:pt x="0" y="658"/>
                  </a:lnTo>
                  <a:lnTo>
                    <a:pt x="9" y="658"/>
                  </a:lnTo>
                  <a:lnTo>
                    <a:pt x="203" y="5"/>
                  </a:lnTo>
                  <a:lnTo>
                    <a:pt x="19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8" name="Freeform 48"/>
            <p:cNvSpPr/>
            <p:nvPr/>
          </p:nvSpPr>
          <p:spPr bwMode="auto">
            <a:xfrm>
              <a:off x="3353" y="1768"/>
              <a:ext cx="935" cy="310"/>
            </a:xfrm>
            <a:custGeom>
              <a:avLst/>
              <a:gdLst>
                <a:gd name="T0" fmla="*/ 0 w 935"/>
                <a:gd name="T1" fmla="*/ 300 h 310"/>
                <a:gd name="T2" fmla="*/ 928 w 935"/>
                <a:gd name="T3" fmla="*/ 0 h 310"/>
                <a:gd name="T4" fmla="*/ 935 w 935"/>
                <a:gd name="T5" fmla="*/ 9 h 310"/>
                <a:gd name="T6" fmla="*/ 7 w 935"/>
                <a:gd name="T7" fmla="*/ 310 h 310"/>
                <a:gd name="T8" fmla="*/ 0 w 935"/>
                <a:gd name="T9" fmla="*/ 300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5" h="310">
                  <a:moveTo>
                    <a:pt x="0" y="300"/>
                  </a:moveTo>
                  <a:lnTo>
                    <a:pt x="928" y="0"/>
                  </a:lnTo>
                  <a:lnTo>
                    <a:pt x="935" y="9"/>
                  </a:lnTo>
                  <a:lnTo>
                    <a:pt x="7" y="310"/>
                  </a:lnTo>
                  <a:lnTo>
                    <a:pt x="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9" name="Freeform 49"/>
            <p:cNvSpPr/>
            <p:nvPr/>
          </p:nvSpPr>
          <p:spPr bwMode="auto">
            <a:xfrm>
              <a:off x="2631" y="1820"/>
              <a:ext cx="641" cy="251"/>
            </a:xfrm>
            <a:custGeom>
              <a:avLst/>
              <a:gdLst>
                <a:gd name="T0" fmla="*/ 0 w 641"/>
                <a:gd name="T1" fmla="*/ 9 h 251"/>
                <a:gd name="T2" fmla="*/ 641 w 641"/>
                <a:gd name="T3" fmla="*/ 251 h 251"/>
                <a:gd name="T4" fmla="*/ 641 w 641"/>
                <a:gd name="T5" fmla="*/ 244 h 251"/>
                <a:gd name="T6" fmla="*/ 11 w 641"/>
                <a:gd name="T7" fmla="*/ 0 h 251"/>
                <a:gd name="T8" fmla="*/ 0 w 641"/>
                <a:gd name="T9" fmla="*/ 9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1" h="251">
                  <a:moveTo>
                    <a:pt x="0" y="9"/>
                  </a:moveTo>
                  <a:lnTo>
                    <a:pt x="641" y="251"/>
                  </a:lnTo>
                  <a:lnTo>
                    <a:pt x="641" y="244"/>
                  </a:lnTo>
                  <a:lnTo>
                    <a:pt x="11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0" name="Freeform 50"/>
            <p:cNvSpPr/>
            <p:nvPr/>
          </p:nvSpPr>
          <p:spPr bwMode="auto">
            <a:xfrm>
              <a:off x="2631" y="1798"/>
              <a:ext cx="497" cy="301"/>
            </a:xfrm>
            <a:custGeom>
              <a:avLst/>
              <a:gdLst>
                <a:gd name="T0" fmla="*/ 0 w 497"/>
                <a:gd name="T1" fmla="*/ 296 h 301"/>
                <a:gd name="T2" fmla="*/ 490 w 497"/>
                <a:gd name="T3" fmla="*/ 0 h 301"/>
                <a:gd name="T4" fmla="*/ 497 w 497"/>
                <a:gd name="T5" fmla="*/ 10 h 301"/>
                <a:gd name="T6" fmla="*/ 7 w 497"/>
                <a:gd name="T7" fmla="*/ 301 h 301"/>
                <a:gd name="T8" fmla="*/ 0 w 497"/>
                <a:gd name="T9" fmla="*/ 296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7" h="301">
                  <a:moveTo>
                    <a:pt x="0" y="296"/>
                  </a:moveTo>
                  <a:lnTo>
                    <a:pt x="490" y="0"/>
                  </a:lnTo>
                  <a:lnTo>
                    <a:pt x="497" y="10"/>
                  </a:lnTo>
                  <a:lnTo>
                    <a:pt x="7" y="301"/>
                  </a:lnTo>
                  <a:lnTo>
                    <a:pt x="0" y="2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1" name="Freeform 51"/>
            <p:cNvSpPr/>
            <p:nvPr/>
          </p:nvSpPr>
          <p:spPr bwMode="auto">
            <a:xfrm>
              <a:off x="2467" y="2125"/>
              <a:ext cx="135" cy="351"/>
            </a:xfrm>
            <a:custGeom>
              <a:avLst/>
              <a:gdLst>
                <a:gd name="T0" fmla="*/ 126 w 135"/>
                <a:gd name="T1" fmla="*/ 0 h 351"/>
                <a:gd name="T2" fmla="*/ 0 w 135"/>
                <a:gd name="T3" fmla="*/ 351 h 351"/>
                <a:gd name="T4" fmla="*/ 12 w 135"/>
                <a:gd name="T5" fmla="*/ 351 h 351"/>
                <a:gd name="T6" fmla="*/ 135 w 135"/>
                <a:gd name="T7" fmla="*/ 7 h 351"/>
                <a:gd name="T8" fmla="*/ 126 w 135"/>
                <a:gd name="T9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351">
                  <a:moveTo>
                    <a:pt x="126" y="0"/>
                  </a:moveTo>
                  <a:lnTo>
                    <a:pt x="0" y="351"/>
                  </a:lnTo>
                  <a:lnTo>
                    <a:pt x="12" y="351"/>
                  </a:lnTo>
                  <a:lnTo>
                    <a:pt x="135" y="7"/>
                  </a:lnTo>
                  <a:lnTo>
                    <a:pt x="12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2" name="Freeform 52"/>
            <p:cNvSpPr/>
            <p:nvPr/>
          </p:nvSpPr>
          <p:spPr bwMode="auto">
            <a:xfrm>
              <a:off x="2607" y="2130"/>
              <a:ext cx="234" cy="743"/>
            </a:xfrm>
            <a:custGeom>
              <a:avLst/>
              <a:gdLst>
                <a:gd name="T0" fmla="*/ 0 w 234"/>
                <a:gd name="T1" fmla="*/ 0 h 743"/>
                <a:gd name="T2" fmla="*/ 223 w 234"/>
                <a:gd name="T3" fmla="*/ 743 h 743"/>
                <a:gd name="T4" fmla="*/ 234 w 234"/>
                <a:gd name="T5" fmla="*/ 743 h 743"/>
                <a:gd name="T6" fmla="*/ 9 w 234"/>
                <a:gd name="T7" fmla="*/ 0 h 743"/>
                <a:gd name="T8" fmla="*/ 0 w 234"/>
                <a:gd name="T9" fmla="*/ 0 h 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743">
                  <a:moveTo>
                    <a:pt x="0" y="0"/>
                  </a:moveTo>
                  <a:lnTo>
                    <a:pt x="223" y="743"/>
                  </a:lnTo>
                  <a:lnTo>
                    <a:pt x="234" y="743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3" name="Freeform 53"/>
            <p:cNvSpPr/>
            <p:nvPr/>
          </p:nvSpPr>
          <p:spPr bwMode="auto">
            <a:xfrm>
              <a:off x="2472" y="2525"/>
              <a:ext cx="350" cy="360"/>
            </a:xfrm>
            <a:custGeom>
              <a:avLst/>
              <a:gdLst>
                <a:gd name="T0" fmla="*/ 0 w 350"/>
                <a:gd name="T1" fmla="*/ 12 h 360"/>
                <a:gd name="T2" fmla="*/ 343 w 350"/>
                <a:gd name="T3" fmla="*/ 360 h 360"/>
                <a:gd name="T4" fmla="*/ 350 w 350"/>
                <a:gd name="T5" fmla="*/ 348 h 360"/>
                <a:gd name="T6" fmla="*/ 7 w 350"/>
                <a:gd name="T7" fmla="*/ 0 h 360"/>
                <a:gd name="T8" fmla="*/ 0 w 350"/>
                <a:gd name="T9" fmla="*/ 12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0" h="360">
                  <a:moveTo>
                    <a:pt x="0" y="12"/>
                  </a:moveTo>
                  <a:lnTo>
                    <a:pt x="343" y="360"/>
                  </a:lnTo>
                  <a:lnTo>
                    <a:pt x="350" y="348"/>
                  </a:lnTo>
                  <a:lnTo>
                    <a:pt x="7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4" name="Freeform 54"/>
            <p:cNvSpPr/>
            <p:nvPr/>
          </p:nvSpPr>
          <p:spPr bwMode="auto">
            <a:xfrm>
              <a:off x="2922" y="2466"/>
              <a:ext cx="128" cy="355"/>
            </a:xfrm>
            <a:custGeom>
              <a:avLst/>
              <a:gdLst>
                <a:gd name="T0" fmla="*/ 121 w 128"/>
                <a:gd name="T1" fmla="*/ 0 h 355"/>
                <a:gd name="T2" fmla="*/ 0 w 128"/>
                <a:gd name="T3" fmla="*/ 339 h 355"/>
                <a:gd name="T4" fmla="*/ 9 w 128"/>
                <a:gd name="T5" fmla="*/ 355 h 355"/>
                <a:gd name="T6" fmla="*/ 128 w 128"/>
                <a:gd name="T7" fmla="*/ 10 h 355"/>
                <a:gd name="T8" fmla="*/ 121 w 128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8" h="355">
                  <a:moveTo>
                    <a:pt x="121" y="0"/>
                  </a:moveTo>
                  <a:lnTo>
                    <a:pt x="0" y="339"/>
                  </a:lnTo>
                  <a:lnTo>
                    <a:pt x="9" y="355"/>
                  </a:lnTo>
                  <a:lnTo>
                    <a:pt x="128" y="10"/>
                  </a:lnTo>
                  <a:lnTo>
                    <a:pt x="1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5" name="Freeform 55"/>
            <p:cNvSpPr/>
            <p:nvPr/>
          </p:nvSpPr>
          <p:spPr bwMode="auto">
            <a:xfrm>
              <a:off x="2616" y="2118"/>
              <a:ext cx="417" cy="322"/>
            </a:xfrm>
            <a:custGeom>
              <a:avLst/>
              <a:gdLst>
                <a:gd name="T0" fmla="*/ 0 w 417"/>
                <a:gd name="T1" fmla="*/ 10 h 322"/>
                <a:gd name="T2" fmla="*/ 408 w 417"/>
                <a:gd name="T3" fmla="*/ 322 h 322"/>
                <a:gd name="T4" fmla="*/ 417 w 417"/>
                <a:gd name="T5" fmla="*/ 310 h 322"/>
                <a:gd name="T6" fmla="*/ 15 w 417"/>
                <a:gd name="T7" fmla="*/ 0 h 322"/>
                <a:gd name="T8" fmla="*/ 0 w 417"/>
                <a:gd name="T9" fmla="*/ 10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7" h="322">
                  <a:moveTo>
                    <a:pt x="0" y="10"/>
                  </a:moveTo>
                  <a:lnTo>
                    <a:pt x="408" y="322"/>
                  </a:lnTo>
                  <a:lnTo>
                    <a:pt x="417" y="310"/>
                  </a:lnTo>
                  <a:lnTo>
                    <a:pt x="15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6" name="Freeform 56"/>
            <p:cNvSpPr/>
            <p:nvPr/>
          </p:nvSpPr>
          <p:spPr bwMode="auto">
            <a:xfrm>
              <a:off x="3054" y="1803"/>
              <a:ext cx="81" cy="618"/>
            </a:xfrm>
            <a:custGeom>
              <a:avLst/>
              <a:gdLst>
                <a:gd name="T0" fmla="*/ 69 w 81"/>
                <a:gd name="T1" fmla="*/ 0 h 618"/>
                <a:gd name="T2" fmla="*/ 0 w 81"/>
                <a:gd name="T3" fmla="*/ 618 h 618"/>
                <a:gd name="T4" fmla="*/ 10 w 81"/>
                <a:gd name="T5" fmla="*/ 618 h 618"/>
                <a:gd name="T6" fmla="*/ 81 w 81"/>
                <a:gd name="T7" fmla="*/ 0 h 618"/>
                <a:gd name="T8" fmla="*/ 69 w 81"/>
                <a:gd name="T9" fmla="*/ 0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618">
                  <a:moveTo>
                    <a:pt x="69" y="0"/>
                  </a:moveTo>
                  <a:lnTo>
                    <a:pt x="0" y="618"/>
                  </a:lnTo>
                  <a:lnTo>
                    <a:pt x="10" y="618"/>
                  </a:lnTo>
                  <a:lnTo>
                    <a:pt x="81" y="0"/>
                  </a:lnTo>
                  <a:lnTo>
                    <a:pt x="6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7" name="Freeform 57"/>
            <p:cNvSpPr/>
            <p:nvPr/>
          </p:nvSpPr>
          <p:spPr bwMode="auto">
            <a:xfrm>
              <a:off x="3135" y="1810"/>
              <a:ext cx="476" cy="474"/>
            </a:xfrm>
            <a:custGeom>
              <a:avLst/>
              <a:gdLst>
                <a:gd name="T0" fmla="*/ 0 w 476"/>
                <a:gd name="T1" fmla="*/ 0 h 474"/>
                <a:gd name="T2" fmla="*/ 469 w 476"/>
                <a:gd name="T3" fmla="*/ 474 h 474"/>
                <a:gd name="T4" fmla="*/ 476 w 476"/>
                <a:gd name="T5" fmla="*/ 471 h 474"/>
                <a:gd name="T6" fmla="*/ 9 w 476"/>
                <a:gd name="T7" fmla="*/ 0 h 474"/>
                <a:gd name="T8" fmla="*/ 0 w 476"/>
                <a:gd name="T9" fmla="*/ 0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6" h="474">
                  <a:moveTo>
                    <a:pt x="0" y="0"/>
                  </a:moveTo>
                  <a:lnTo>
                    <a:pt x="469" y="474"/>
                  </a:lnTo>
                  <a:lnTo>
                    <a:pt x="476" y="471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8" name="Freeform 58"/>
            <p:cNvSpPr/>
            <p:nvPr/>
          </p:nvSpPr>
          <p:spPr bwMode="auto">
            <a:xfrm>
              <a:off x="2938" y="2109"/>
              <a:ext cx="363" cy="696"/>
            </a:xfrm>
            <a:custGeom>
              <a:avLst/>
              <a:gdLst>
                <a:gd name="T0" fmla="*/ 358 w 363"/>
                <a:gd name="T1" fmla="*/ 0 h 696"/>
                <a:gd name="T2" fmla="*/ 0 w 363"/>
                <a:gd name="T3" fmla="*/ 696 h 696"/>
                <a:gd name="T4" fmla="*/ 12 w 363"/>
                <a:gd name="T5" fmla="*/ 696 h 696"/>
                <a:gd name="T6" fmla="*/ 363 w 363"/>
                <a:gd name="T7" fmla="*/ 9 h 696"/>
                <a:gd name="T8" fmla="*/ 358 w 363"/>
                <a:gd name="T9" fmla="*/ 0 h 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3" h="696">
                  <a:moveTo>
                    <a:pt x="358" y="0"/>
                  </a:moveTo>
                  <a:lnTo>
                    <a:pt x="0" y="696"/>
                  </a:lnTo>
                  <a:lnTo>
                    <a:pt x="12" y="696"/>
                  </a:lnTo>
                  <a:lnTo>
                    <a:pt x="363" y="9"/>
                  </a:lnTo>
                  <a:lnTo>
                    <a:pt x="35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9" name="Freeform 59"/>
            <p:cNvSpPr/>
            <p:nvPr/>
          </p:nvSpPr>
          <p:spPr bwMode="auto">
            <a:xfrm>
              <a:off x="3085" y="2296"/>
              <a:ext cx="516" cy="154"/>
            </a:xfrm>
            <a:custGeom>
              <a:avLst/>
              <a:gdLst>
                <a:gd name="T0" fmla="*/ 0 w 516"/>
                <a:gd name="T1" fmla="*/ 144 h 154"/>
                <a:gd name="T2" fmla="*/ 516 w 516"/>
                <a:gd name="T3" fmla="*/ 0 h 154"/>
                <a:gd name="T4" fmla="*/ 516 w 516"/>
                <a:gd name="T5" fmla="*/ 7 h 154"/>
                <a:gd name="T6" fmla="*/ 0 w 516"/>
                <a:gd name="T7" fmla="*/ 154 h 154"/>
                <a:gd name="T8" fmla="*/ 0 w 516"/>
                <a:gd name="T9" fmla="*/ 14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6" h="154">
                  <a:moveTo>
                    <a:pt x="0" y="144"/>
                  </a:moveTo>
                  <a:lnTo>
                    <a:pt x="516" y="0"/>
                  </a:lnTo>
                  <a:lnTo>
                    <a:pt x="516" y="7"/>
                  </a:lnTo>
                  <a:lnTo>
                    <a:pt x="0" y="154"/>
                  </a:lnTo>
                  <a:lnTo>
                    <a:pt x="0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0" name="Freeform 60"/>
            <p:cNvSpPr/>
            <p:nvPr/>
          </p:nvSpPr>
          <p:spPr bwMode="auto">
            <a:xfrm>
              <a:off x="3637" y="2106"/>
              <a:ext cx="571" cy="192"/>
            </a:xfrm>
            <a:custGeom>
              <a:avLst/>
              <a:gdLst>
                <a:gd name="T0" fmla="*/ 0 w 571"/>
                <a:gd name="T1" fmla="*/ 180 h 192"/>
                <a:gd name="T2" fmla="*/ 571 w 571"/>
                <a:gd name="T3" fmla="*/ 0 h 192"/>
                <a:gd name="T4" fmla="*/ 571 w 571"/>
                <a:gd name="T5" fmla="*/ 12 h 192"/>
                <a:gd name="T6" fmla="*/ 0 w 571"/>
                <a:gd name="T7" fmla="*/ 192 h 192"/>
                <a:gd name="T8" fmla="*/ 0 w 571"/>
                <a:gd name="T9" fmla="*/ 18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192">
                  <a:moveTo>
                    <a:pt x="0" y="180"/>
                  </a:moveTo>
                  <a:lnTo>
                    <a:pt x="571" y="0"/>
                  </a:lnTo>
                  <a:lnTo>
                    <a:pt x="571" y="12"/>
                  </a:lnTo>
                  <a:lnTo>
                    <a:pt x="0" y="192"/>
                  </a:lnTo>
                  <a:lnTo>
                    <a:pt x="0" y="1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1" name="Freeform 61"/>
            <p:cNvSpPr/>
            <p:nvPr/>
          </p:nvSpPr>
          <p:spPr bwMode="auto">
            <a:xfrm>
              <a:off x="4234" y="2106"/>
              <a:ext cx="521" cy="187"/>
            </a:xfrm>
            <a:custGeom>
              <a:avLst/>
              <a:gdLst>
                <a:gd name="T0" fmla="*/ 0 w 521"/>
                <a:gd name="T1" fmla="*/ 10 h 187"/>
                <a:gd name="T2" fmla="*/ 518 w 521"/>
                <a:gd name="T3" fmla="*/ 187 h 187"/>
                <a:gd name="T4" fmla="*/ 521 w 521"/>
                <a:gd name="T5" fmla="*/ 175 h 187"/>
                <a:gd name="T6" fmla="*/ 0 w 521"/>
                <a:gd name="T7" fmla="*/ 0 h 187"/>
                <a:gd name="T8" fmla="*/ 0 w 521"/>
                <a:gd name="T9" fmla="*/ 1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187">
                  <a:moveTo>
                    <a:pt x="0" y="10"/>
                  </a:moveTo>
                  <a:lnTo>
                    <a:pt x="518" y="187"/>
                  </a:lnTo>
                  <a:lnTo>
                    <a:pt x="521" y="175"/>
                  </a:lnTo>
                  <a:lnTo>
                    <a:pt x="0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2" name="Freeform 62"/>
            <p:cNvSpPr/>
            <p:nvPr/>
          </p:nvSpPr>
          <p:spPr bwMode="auto">
            <a:xfrm>
              <a:off x="4795" y="1749"/>
              <a:ext cx="329" cy="525"/>
            </a:xfrm>
            <a:custGeom>
              <a:avLst/>
              <a:gdLst>
                <a:gd name="T0" fmla="*/ 329 w 329"/>
                <a:gd name="T1" fmla="*/ 0 h 525"/>
                <a:gd name="T2" fmla="*/ 0 w 329"/>
                <a:gd name="T3" fmla="*/ 525 h 525"/>
                <a:gd name="T4" fmla="*/ 7 w 329"/>
                <a:gd name="T5" fmla="*/ 525 h 525"/>
                <a:gd name="T6" fmla="*/ 329 w 329"/>
                <a:gd name="T7" fmla="*/ 12 h 525"/>
                <a:gd name="T8" fmla="*/ 329 w 329"/>
                <a:gd name="T9" fmla="*/ 0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9" h="525">
                  <a:moveTo>
                    <a:pt x="329" y="0"/>
                  </a:moveTo>
                  <a:lnTo>
                    <a:pt x="0" y="525"/>
                  </a:lnTo>
                  <a:lnTo>
                    <a:pt x="7" y="525"/>
                  </a:lnTo>
                  <a:lnTo>
                    <a:pt x="329" y="12"/>
                  </a:lnTo>
                  <a:lnTo>
                    <a:pt x="3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3" name="Freeform 63"/>
            <p:cNvSpPr/>
            <p:nvPr/>
          </p:nvSpPr>
          <p:spPr bwMode="auto">
            <a:xfrm>
              <a:off x="5145" y="1756"/>
              <a:ext cx="52" cy="691"/>
            </a:xfrm>
            <a:custGeom>
              <a:avLst/>
              <a:gdLst>
                <a:gd name="T0" fmla="*/ 0 w 52"/>
                <a:gd name="T1" fmla="*/ 0 h 691"/>
                <a:gd name="T2" fmla="*/ 41 w 52"/>
                <a:gd name="T3" fmla="*/ 691 h 691"/>
                <a:gd name="T4" fmla="*/ 52 w 52"/>
                <a:gd name="T5" fmla="*/ 691 h 691"/>
                <a:gd name="T6" fmla="*/ 7 w 52"/>
                <a:gd name="T7" fmla="*/ 0 h 691"/>
                <a:gd name="T8" fmla="*/ 0 w 52"/>
                <a:gd name="T9" fmla="*/ 0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691">
                  <a:moveTo>
                    <a:pt x="0" y="0"/>
                  </a:moveTo>
                  <a:lnTo>
                    <a:pt x="41" y="691"/>
                  </a:lnTo>
                  <a:lnTo>
                    <a:pt x="52" y="691"/>
                  </a:lnTo>
                  <a:lnTo>
                    <a:pt x="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4" name="Freeform 64"/>
            <p:cNvSpPr/>
            <p:nvPr/>
          </p:nvSpPr>
          <p:spPr bwMode="auto">
            <a:xfrm>
              <a:off x="5204" y="2102"/>
              <a:ext cx="183" cy="355"/>
            </a:xfrm>
            <a:custGeom>
              <a:avLst/>
              <a:gdLst>
                <a:gd name="T0" fmla="*/ 171 w 183"/>
                <a:gd name="T1" fmla="*/ 0 h 355"/>
                <a:gd name="T2" fmla="*/ 0 w 183"/>
                <a:gd name="T3" fmla="*/ 345 h 355"/>
                <a:gd name="T4" fmla="*/ 10 w 183"/>
                <a:gd name="T5" fmla="*/ 355 h 355"/>
                <a:gd name="T6" fmla="*/ 183 w 183"/>
                <a:gd name="T7" fmla="*/ 0 h 355"/>
                <a:gd name="T8" fmla="*/ 171 w 183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3" h="355">
                  <a:moveTo>
                    <a:pt x="171" y="0"/>
                  </a:moveTo>
                  <a:lnTo>
                    <a:pt x="0" y="345"/>
                  </a:lnTo>
                  <a:lnTo>
                    <a:pt x="10" y="355"/>
                  </a:lnTo>
                  <a:lnTo>
                    <a:pt x="183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5" name="Freeform 65"/>
            <p:cNvSpPr/>
            <p:nvPr/>
          </p:nvSpPr>
          <p:spPr bwMode="auto">
            <a:xfrm>
              <a:off x="4795" y="2303"/>
              <a:ext cx="362" cy="173"/>
            </a:xfrm>
            <a:custGeom>
              <a:avLst/>
              <a:gdLst>
                <a:gd name="T0" fmla="*/ 0 w 362"/>
                <a:gd name="T1" fmla="*/ 9 h 173"/>
                <a:gd name="T2" fmla="*/ 362 w 362"/>
                <a:gd name="T3" fmla="*/ 173 h 173"/>
                <a:gd name="T4" fmla="*/ 362 w 362"/>
                <a:gd name="T5" fmla="*/ 156 h 173"/>
                <a:gd name="T6" fmla="*/ 0 w 362"/>
                <a:gd name="T7" fmla="*/ 0 h 173"/>
                <a:gd name="T8" fmla="*/ 0 w 362"/>
                <a:gd name="T9" fmla="*/ 9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2" h="173">
                  <a:moveTo>
                    <a:pt x="0" y="9"/>
                  </a:moveTo>
                  <a:lnTo>
                    <a:pt x="362" y="173"/>
                  </a:lnTo>
                  <a:lnTo>
                    <a:pt x="362" y="156"/>
                  </a:lnTo>
                  <a:lnTo>
                    <a:pt x="0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6" name="Freeform 66"/>
            <p:cNvSpPr/>
            <p:nvPr/>
          </p:nvSpPr>
          <p:spPr bwMode="auto">
            <a:xfrm>
              <a:off x="5086" y="2499"/>
              <a:ext cx="102" cy="462"/>
            </a:xfrm>
            <a:custGeom>
              <a:avLst/>
              <a:gdLst>
                <a:gd name="T0" fmla="*/ 95 w 102"/>
                <a:gd name="T1" fmla="*/ 0 h 462"/>
                <a:gd name="T2" fmla="*/ 0 w 102"/>
                <a:gd name="T3" fmla="*/ 462 h 462"/>
                <a:gd name="T4" fmla="*/ 12 w 102"/>
                <a:gd name="T5" fmla="*/ 462 h 462"/>
                <a:gd name="T6" fmla="*/ 102 w 102"/>
                <a:gd name="T7" fmla="*/ 0 h 462"/>
                <a:gd name="T8" fmla="*/ 95 w 102"/>
                <a:gd name="T9" fmla="*/ 0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462">
                  <a:moveTo>
                    <a:pt x="95" y="0"/>
                  </a:moveTo>
                  <a:lnTo>
                    <a:pt x="0" y="462"/>
                  </a:lnTo>
                  <a:lnTo>
                    <a:pt x="12" y="462"/>
                  </a:lnTo>
                  <a:lnTo>
                    <a:pt x="102" y="0"/>
                  </a:lnTo>
                  <a:lnTo>
                    <a:pt x="9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7" name="Freeform 67"/>
            <p:cNvSpPr/>
            <p:nvPr/>
          </p:nvSpPr>
          <p:spPr bwMode="auto">
            <a:xfrm>
              <a:off x="4724" y="2317"/>
              <a:ext cx="59" cy="663"/>
            </a:xfrm>
            <a:custGeom>
              <a:avLst/>
              <a:gdLst>
                <a:gd name="T0" fmla="*/ 50 w 59"/>
                <a:gd name="T1" fmla="*/ 0 h 663"/>
                <a:gd name="T2" fmla="*/ 0 w 59"/>
                <a:gd name="T3" fmla="*/ 663 h 663"/>
                <a:gd name="T4" fmla="*/ 9 w 59"/>
                <a:gd name="T5" fmla="*/ 663 h 663"/>
                <a:gd name="T6" fmla="*/ 59 w 59"/>
                <a:gd name="T7" fmla="*/ 0 h 663"/>
                <a:gd name="T8" fmla="*/ 50 w 59"/>
                <a:gd name="T9" fmla="*/ 0 h 6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663">
                  <a:moveTo>
                    <a:pt x="50" y="0"/>
                  </a:moveTo>
                  <a:lnTo>
                    <a:pt x="0" y="663"/>
                  </a:lnTo>
                  <a:lnTo>
                    <a:pt x="9" y="663"/>
                  </a:lnTo>
                  <a:lnTo>
                    <a:pt x="59" y="0"/>
                  </a:lnTo>
                  <a:lnTo>
                    <a:pt x="5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8" name="Freeform 68"/>
            <p:cNvSpPr/>
            <p:nvPr/>
          </p:nvSpPr>
          <p:spPr bwMode="auto">
            <a:xfrm>
              <a:off x="4740" y="2499"/>
              <a:ext cx="443" cy="481"/>
            </a:xfrm>
            <a:custGeom>
              <a:avLst/>
              <a:gdLst>
                <a:gd name="T0" fmla="*/ 436 w 443"/>
                <a:gd name="T1" fmla="*/ 0 h 481"/>
                <a:gd name="T2" fmla="*/ 0 w 443"/>
                <a:gd name="T3" fmla="*/ 476 h 481"/>
                <a:gd name="T4" fmla="*/ 7 w 443"/>
                <a:gd name="T5" fmla="*/ 481 h 481"/>
                <a:gd name="T6" fmla="*/ 443 w 443"/>
                <a:gd name="T7" fmla="*/ 0 h 481"/>
                <a:gd name="T8" fmla="*/ 436 w 443"/>
                <a:gd name="T9" fmla="*/ 0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3" h="481">
                  <a:moveTo>
                    <a:pt x="436" y="0"/>
                  </a:moveTo>
                  <a:lnTo>
                    <a:pt x="0" y="476"/>
                  </a:lnTo>
                  <a:lnTo>
                    <a:pt x="7" y="481"/>
                  </a:lnTo>
                  <a:lnTo>
                    <a:pt x="443" y="0"/>
                  </a:lnTo>
                  <a:lnTo>
                    <a:pt x="43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9" name="Freeform 69"/>
            <p:cNvSpPr/>
            <p:nvPr/>
          </p:nvSpPr>
          <p:spPr bwMode="auto">
            <a:xfrm>
              <a:off x="4996" y="2573"/>
              <a:ext cx="81" cy="388"/>
            </a:xfrm>
            <a:custGeom>
              <a:avLst/>
              <a:gdLst>
                <a:gd name="T0" fmla="*/ 0 w 81"/>
                <a:gd name="T1" fmla="*/ 0 h 388"/>
                <a:gd name="T2" fmla="*/ 69 w 81"/>
                <a:gd name="T3" fmla="*/ 388 h 388"/>
                <a:gd name="T4" fmla="*/ 81 w 81"/>
                <a:gd name="T5" fmla="*/ 388 h 388"/>
                <a:gd name="T6" fmla="*/ 10 w 81"/>
                <a:gd name="T7" fmla="*/ 0 h 388"/>
                <a:gd name="T8" fmla="*/ 0 w 8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388">
                  <a:moveTo>
                    <a:pt x="0" y="0"/>
                  </a:moveTo>
                  <a:lnTo>
                    <a:pt x="69" y="388"/>
                  </a:lnTo>
                  <a:lnTo>
                    <a:pt x="81" y="388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0" name="Freeform 70"/>
            <p:cNvSpPr/>
            <p:nvPr/>
          </p:nvSpPr>
          <p:spPr bwMode="auto">
            <a:xfrm>
              <a:off x="4186" y="2116"/>
              <a:ext cx="38" cy="594"/>
            </a:xfrm>
            <a:custGeom>
              <a:avLst/>
              <a:gdLst>
                <a:gd name="T0" fmla="*/ 31 w 38"/>
                <a:gd name="T1" fmla="*/ 2 h 594"/>
                <a:gd name="T2" fmla="*/ 0 w 38"/>
                <a:gd name="T3" fmla="*/ 594 h 594"/>
                <a:gd name="T4" fmla="*/ 7 w 38"/>
                <a:gd name="T5" fmla="*/ 594 h 594"/>
                <a:gd name="T6" fmla="*/ 38 w 38"/>
                <a:gd name="T7" fmla="*/ 0 h 594"/>
                <a:gd name="T8" fmla="*/ 31 w 38"/>
                <a:gd name="T9" fmla="*/ 2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594">
                  <a:moveTo>
                    <a:pt x="31" y="2"/>
                  </a:moveTo>
                  <a:lnTo>
                    <a:pt x="0" y="594"/>
                  </a:lnTo>
                  <a:lnTo>
                    <a:pt x="7" y="594"/>
                  </a:lnTo>
                  <a:lnTo>
                    <a:pt x="38" y="0"/>
                  </a:lnTo>
                  <a:lnTo>
                    <a:pt x="31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1" name="Freeform 71"/>
            <p:cNvSpPr/>
            <p:nvPr/>
          </p:nvSpPr>
          <p:spPr bwMode="auto">
            <a:xfrm>
              <a:off x="4201" y="2312"/>
              <a:ext cx="568" cy="415"/>
            </a:xfrm>
            <a:custGeom>
              <a:avLst/>
              <a:gdLst>
                <a:gd name="T0" fmla="*/ 0 w 568"/>
                <a:gd name="T1" fmla="*/ 405 h 415"/>
                <a:gd name="T2" fmla="*/ 563 w 568"/>
                <a:gd name="T3" fmla="*/ 0 h 415"/>
                <a:gd name="T4" fmla="*/ 568 w 568"/>
                <a:gd name="T5" fmla="*/ 7 h 415"/>
                <a:gd name="T6" fmla="*/ 0 w 568"/>
                <a:gd name="T7" fmla="*/ 415 h 415"/>
                <a:gd name="T8" fmla="*/ 0 w 568"/>
                <a:gd name="T9" fmla="*/ 405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8" h="415">
                  <a:moveTo>
                    <a:pt x="0" y="405"/>
                  </a:moveTo>
                  <a:lnTo>
                    <a:pt x="563" y="0"/>
                  </a:lnTo>
                  <a:lnTo>
                    <a:pt x="568" y="7"/>
                  </a:lnTo>
                  <a:lnTo>
                    <a:pt x="0" y="415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2" name="Freeform 72"/>
            <p:cNvSpPr/>
            <p:nvPr/>
          </p:nvSpPr>
          <p:spPr bwMode="auto">
            <a:xfrm>
              <a:off x="4198" y="2729"/>
              <a:ext cx="507" cy="272"/>
            </a:xfrm>
            <a:custGeom>
              <a:avLst/>
              <a:gdLst>
                <a:gd name="T0" fmla="*/ 0 w 507"/>
                <a:gd name="T1" fmla="*/ 9 h 272"/>
                <a:gd name="T2" fmla="*/ 497 w 507"/>
                <a:gd name="T3" fmla="*/ 272 h 272"/>
                <a:gd name="T4" fmla="*/ 507 w 507"/>
                <a:gd name="T5" fmla="*/ 268 h 272"/>
                <a:gd name="T6" fmla="*/ 5 w 507"/>
                <a:gd name="T7" fmla="*/ 0 h 272"/>
                <a:gd name="T8" fmla="*/ 0 w 507"/>
                <a:gd name="T9" fmla="*/ 9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72">
                  <a:moveTo>
                    <a:pt x="0" y="9"/>
                  </a:moveTo>
                  <a:lnTo>
                    <a:pt x="497" y="272"/>
                  </a:lnTo>
                  <a:lnTo>
                    <a:pt x="507" y="268"/>
                  </a:lnTo>
                  <a:lnTo>
                    <a:pt x="5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3" name="Freeform 73"/>
            <p:cNvSpPr/>
            <p:nvPr/>
          </p:nvSpPr>
          <p:spPr bwMode="auto">
            <a:xfrm>
              <a:off x="3627" y="2298"/>
              <a:ext cx="540" cy="431"/>
            </a:xfrm>
            <a:custGeom>
              <a:avLst/>
              <a:gdLst>
                <a:gd name="T0" fmla="*/ 0 w 540"/>
                <a:gd name="T1" fmla="*/ 10 h 431"/>
                <a:gd name="T2" fmla="*/ 540 w 540"/>
                <a:gd name="T3" fmla="*/ 431 h 431"/>
                <a:gd name="T4" fmla="*/ 540 w 540"/>
                <a:gd name="T5" fmla="*/ 417 h 431"/>
                <a:gd name="T6" fmla="*/ 8 w 540"/>
                <a:gd name="T7" fmla="*/ 0 h 431"/>
                <a:gd name="T8" fmla="*/ 0 w 540"/>
                <a:gd name="T9" fmla="*/ 1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431">
                  <a:moveTo>
                    <a:pt x="0" y="10"/>
                  </a:moveTo>
                  <a:lnTo>
                    <a:pt x="540" y="431"/>
                  </a:lnTo>
                  <a:lnTo>
                    <a:pt x="540" y="417"/>
                  </a:lnTo>
                  <a:lnTo>
                    <a:pt x="8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4" name="Freeform 74"/>
            <p:cNvSpPr/>
            <p:nvPr/>
          </p:nvSpPr>
          <p:spPr bwMode="auto">
            <a:xfrm>
              <a:off x="3495" y="2305"/>
              <a:ext cx="130" cy="621"/>
            </a:xfrm>
            <a:custGeom>
              <a:avLst/>
              <a:gdLst>
                <a:gd name="T0" fmla="*/ 125 w 130"/>
                <a:gd name="T1" fmla="*/ 0 h 621"/>
                <a:gd name="T2" fmla="*/ 0 w 130"/>
                <a:gd name="T3" fmla="*/ 621 h 621"/>
                <a:gd name="T4" fmla="*/ 9 w 130"/>
                <a:gd name="T5" fmla="*/ 621 h 621"/>
                <a:gd name="T6" fmla="*/ 130 w 130"/>
                <a:gd name="T7" fmla="*/ 5 h 621"/>
                <a:gd name="T8" fmla="*/ 125 w 130"/>
                <a:gd name="T9" fmla="*/ 0 h 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" h="621">
                  <a:moveTo>
                    <a:pt x="125" y="0"/>
                  </a:moveTo>
                  <a:lnTo>
                    <a:pt x="0" y="621"/>
                  </a:lnTo>
                  <a:lnTo>
                    <a:pt x="9" y="621"/>
                  </a:lnTo>
                  <a:lnTo>
                    <a:pt x="130" y="5"/>
                  </a:lnTo>
                  <a:lnTo>
                    <a:pt x="1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5" name="Freeform 75"/>
            <p:cNvSpPr/>
            <p:nvPr/>
          </p:nvSpPr>
          <p:spPr bwMode="auto">
            <a:xfrm>
              <a:off x="3054" y="2461"/>
              <a:ext cx="420" cy="465"/>
            </a:xfrm>
            <a:custGeom>
              <a:avLst/>
              <a:gdLst>
                <a:gd name="T0" fmla="*/ 0 w 420"/>
                <a:gd name="T1" fmla="*/ 8 h 465"/>
                <a:gd name="T2" fmla="*/ 412 w 420"/>
                <a:gd name="T3" fmla="*/ 465 h 465"/>
                <a:gd name="T4" fmla="*/ 420 w 420"/>
                <a:gd name="T5" fmla="*/ 465 h 465"/>
                <a:gd name="T6" fmla="*/ 12 w 420"/>
                <a:gd name="T7" fmla="*/ 0 h 465"/>
                <a:gd name="T8" fmla="*/ 0 w 420"/>
                <a:gd name="T9" fmla="*/ 8 h 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0" h="465">
                  <a:moveTo>
                    <a:pt x="0" y="8"/>
                  </a:moveTo>
                  <a:lnTo>
                    <a:pt x="412" y="465"/>
                  </a:lnTo>
                  <a:lnTo>
                    <a:pt x="420" y="465"/>
                  </a:lnTo>
                  <a:lnTo>
                    <a:pt x="12" y="0"/>
                  </a:ln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6" name="Freeform 76"/>
            <p:cNvSpPr/>
            <p:nvPr/>
          </p:nvSpPr>
          <p:spPr bwMode="auto">
            <a:xfrm>
              <a:off x="3519" y="2729"/>
              <a:ext cx="655" cy="223"/>
            </a:xfrm>
            <a:custGeom>
              <a:avLst/>
              <a:gdLst>
                <a:gd name="T0" fmla="*/ 0 w 655"/>
                <a:gd name="T1" fmla="*/ 213 h 223"/>
                <a:gd name="T2" fmla="*/ 655 w 655"/>
                <a:gd name="T3" fmla="*/ 0 h 223"/>
                <a:gd name="T4" fmla="*/ 655 w 655"/>
                <a:gd name="T5" fmla="*/ 9 h 223"/>
                <a:gd name="T6" fmla="*/ 0 w 655"/>
                <a:gd name="T7" fmla="*/ 223 h 223"/>
                <a:gd name="T8" fmla="*/ 0 w 655"/>
                <a:gd name="T9" fmla="*/ 213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5" h="223">
                  <a:moveTo>
                    <a:pt x="0" y="213"/>
                  </a:moveTo>
                  <a:lnTo>
                    <a:pt x="655" y="0"/>
                  </a:lnTo>
                  <a:lnTo>
                    <a:pt x="655" y="9"/>
                  </a:lnTo>
                  <a:lnTo>
                    <a:pt x="0" y="223"/>
                  </a:lnTo>
                  <a:lnTo>
                    <a:pt x="0" y="2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7" name="Freeform 77"/>
            <p:cNvSpPr/>
            <p:nvPr/>
          </p:nvSpPr>
          <p:spPr bwMode="auto">
            <a:xfrm>
              <a:off x="4066" y="2738"/>
              <a:ext cx="123" cy="495"/>
            </a:xfrm>
            <a:custGeom>
              <a:avLst/>
              <a:gdLst>
                <a:gd name="T0" fmla="*/ 118 w 123"/>
                <a:gd name="T1" fmla="*/ 0 h 495"/>
                <a:gd name="T2" fmla="*/ 0 w 123"/>
                <a:gd name="T3" fmla="*/ 495 h 495"/>
                <a:gd name="T4" fmla="*/ 7 w 123"/>
                <a:gd name="T5" fmla="*/ 495 h 495"/>
                <a:gd name="T6" fmla="*/ 123 w 123"/>
                <a:gd name="T7" fmla="*/ 0 h 495"/>
                <a:gd name="T8" fmla="*/ 118 w 123"/>
                <a:gd name="T9" fmla="*/ 0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495">
                  <a:moveTo>
                    <a:pt x="118" y="0"/>
                  </a:moveTo>
                  <a:lnTo>
                    <a:pt x="0" y="495"/>
                  </a:lnTo>
                  <a:lnTo>
                    <a:pt x="7" y="495"/>
                  </a:lnTo>
                  <a:lnTo>
                    <a:pt x="123" y="0"/>
                  </a:lnTo>
                  <a:lnTo>
                    <a:pt x="1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8" name="Freeform 78"/>
            <p:cNvSpPr/>
            <p:nvPr/>
          </p:nvSpPr>
          <p:spPr bwMode="auto">
            <a:xfrm>
              <a:off x="2957" y="2843"/>
              <a:ext cx="971" cy="42"/>
            </a:xfrm>
            <a:custGeom>
              <a:avLst/>
              <a:gdLst>
                <a:gd name="T0" fmla="*/ 0 w 971"/>
                <a:gd name="T1" fmla="*/ 0 h 42"/>
                <a:gd name="T2" fmla="*/ 971 w 971"/>
                <a:gd name="T3" fmla="*/ 30 h 42"/>
                <a:gd name="T4" fmla="*/ 971 w 971"/>
                <a:gd name="T5" fmla="*/ 42 h 42"/>
                <a:gd name="T6" fmla="*/ 0 w 971"/>
                <a:gd name="T7" fmla="*/ 7 h 42"/>
                <a:gd name="T8" fmla="*/ 0 w 971"/>
                <a:gd name="T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1" h="42">
                  <a:moveTo>
                    <a:pt x="0" y="0"/>
                  </a:moveTo>
                  <a:lnTo>
                    <a:pt x="971" y="30"/>
                  </a:lnTo>
                  <a:lnTo>
                    <a:pt x="971" y="42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9" name="Freeform 79"/>
            <p:cNvSpPr/>
            <p:nvPr/>
          </p:nvSpPr>
          <p:spPr bwMode="auto">
            <a:xfrm>
              <a:off x="2865" y="2902"/>
              <a:ext cx="597" cy="57"/>
            </a:xfrm>
            <a:custGeom>
              <a:avLst/>
              <a:gdLst>
                <a:gd name="T0" fmla="*/ 0 w 597"/>
                <a:gd name="T1" fmla="*/ 0 h 57"/>
                <a:gd name="T2" fmla="*/ 597 w 597"/>
                <a:gd name="T3" fmla="*/ 50 h 57"/>
                <a:gd name="T4" fmla="*/ 597 w 597"/>
                <a:gd name="T5" fmla="*/ 57 h 57"/>
                <a:gd name="T6" fmla="*/ 0 w 597"/>
                <a:gd name="T7" fmla="*/ 12 h 57"/>
                <a:gd name="T8" fmla="*/ 0 w 597"/>
                <a:gd name="T9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57">
                  <a:moveTo>
                    <a:pt x="0" y="0"/>
                  </a:moveTo>
                  <a:lnTo>
                    <a:pt x="597" y="50"/>
                  </a:lnTo>
                  <a:lnTo>
                    <a:pt x="597" y="57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0" name="Freeform 80"/>
            <p:cNvSpPr/>
            <p:nvPr/>
          </p:nvSpPr>
          <p:spPr bwMode="auto">
            <a:xfrm>
              <a:off x="2844" y="2916"/>
              <a:ext cx="61" cy="268"/>
            </a:xfrm>
            <a:custGeom>
              <a:avLst/>
              <a:gdLst>
                <a:gd name="T0" fmla="*/ 0 w 61"/>
                <a:gd name="T1" fmla="*/ 0 h 268"/>
                <a:gd name="T2" fmla="*/ 54 w 61"/>
                <a:gd name="T3" fmla="*/ 268 h 268"/>
                <a:gd name="T4" fmla="*/ 61 w 61"/>
                <a:gd name="T5" fmla="*/ 268 h 268"/>
                <a:gd name="T6" fmla="*/ 12 w 61"/>
                <a:gd name="T7" fmla="*/ 0 h 268"/>
                <a:gd name="T8" fmla="*/ 0 w 61"/>
                <a:gd name="T9" fmla="*/ 0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268">
                  <a:moveTo>
                    <a:pt x="0" y="0"/>
                  </a:moveTo>
                  <a:lnTo>
                    <a:pt x="54" y="268"/>
                  </a:lnTo>
                  <a:lnTo>
                    <a:pt x="61" y="26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1" name="Freeform 81"/>
            <p:cNvSpPr/>
            <p:nvPr/>
          </p:nvSpPr>
          <p:spPr bwMode="auto">
            <a:xfrm>
              <a:off x="2851" y="2909"/>
              <a:ext cx="608" cy="519"/>
            </a:xfrm>
            <a:custGeom>
              <a:avLst/>
              <a:gdLst>
                <a:gd name="T0" fmla="*/ 0 w 608"/>
                <a:gd name="T1" fmla="*/ 9 h 519"/>
                <a:gd name="T2" fmla="*/ 601 w 608"/>
                <a:gd name="T3" fmla="*/ 519 h 519"/>
                <a:gd name="T4" fmla="*/ 608 w 608"/>
                <a:gd name="T5" fmla="*/ 509 h 519"/>
                <a:gd name="T6" fmla="*/ 7 w 608"/>
                <a:gd name="T7" fmla="*/ 0 h 519"/>
                <a:gd name="T8" fmla="*/ 0 w 608"/>
                <a:gd name="T9" fmla="*/ 9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8" h="519">
                  <a:moveTo>
                    <a:pt x="0" y="9"/>
                  </a:moveTo>
                  <a:lnTo>
                    <a:pt x="601" y="519"/>
                  </a:lnTo>
                  <a:lnTo>
                    <a:pt x="608" y="509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2" name="Freeform 82"/>
            <p:cNvSpPr/>
            <p:nvPr/>
          </p:nvSpPr>
          <p:spPr bwMode="auto">
            <a:xfrm>
              <a:off x="3474" y="2985"/>
              <a:ext cx="21" cy="421"/>
            </a:xfrm>
            <a:custGeom>
              <a:avLst/>
              <a:gdLst>
                <a:gd name="T0" fmla="*/ 11 w 21"/>
                <a:gd name="T1" fmla="*/ 7 h 421"/>
                <a:gd name="T2" fmla="*/ 0 w 21"/>
                <a:gd name="T3" fmla="*/ 421 h 421"/>
                <a:gd name="T4" fmla="*/ 11 w 21"/>
                <a:gd name="T5" fmla="*/ 421 h 421"/>
                <a:gd name="T6" fmla="*/ 21 w 21"/>
                <a:gd name="T7" fmla="*/ 0 h 421"/>
                <a:gd name="T8" fmla="*/ 11 w 21"/>
                <a:gd name="T9" fmla="*/ 7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421">
                  <a:moveTo>
                    <a:pt x="11" y="7"/>
                  </a:moveTo>
                  <a:lnTo>
                    <a:pt x="0" y="421"/>
                  </a:lnTo>
                  <a:lnTo>
                    <a:pt x="11" y="421"/>
                  </a:lnTo>
                  <a:lnTo>
                    <a:pt x="21" y="0"/>
                  </a:lnTo>
                  <a:lnTo>
                    <a:pt x="11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3" name="Freeform 83"/>
            <p:cNvSpPr/>
            <p:nvPr/>
          </p:nvSpPr>
          <p:spPr bwMode="auto">
            <a:xfrm>
              <a:off x="3519" y="2959"/>
              <a:ext cx="520" cy="296"/>
            </a:xfrm>
            <a:custGeom>
              <a:avLst/>
              <a:gdLst>
                <a:gd name="T0" fmla="*/ 0 w 520"/>
                <a:gd name="T1" fmla="*/ 16 h 296"/>
                <a:gd name="T2" fmla="*/ 509 w 520"/>
                <a:gd name="T3" fmla="*/ 296 h 296"/>
                <a:gd name="T4" fmla="*/ 520 w 520"/>
                <a:gd name="T5" fmla="*/ 286 h 296"/>
                <a:gd name="T6" fmla="*/ 0 w 520"/>
                <a:gd name="T7" fmla="*/ 0 h 296"/>
                <a:gd name="T8" fmla="*/ 0 w 520"/>
                <a:gd name="T9" fmla="*/ 16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0" h="296">
                  <a:moveTo>
                    <a:pt x="0" y="16"/>
                  </a:moveTo>
                  <a:lnTo>
                    <a:pt x="509" y="296"/>
                  </a:lnTo>
                  <a:lnTo>
                    <a:pt x="520" y="286"/>
                  </a:lnTo>
                  <a:lnTo>
                    <a:pt x="0" y="0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4" name="Freeform 84"/>
            <p:cNvSpPr/>
            <p:nvPr/>
          </p:nvSpPr>
          <p:spPr bwMode="auto">
            <a:xfrm>
              <a:off x="4082" y="3011"/>
              <a:ext cx="616" cy="246"/>
            </a:xfrm>
            <a:custGeom>
              <a:avLst/>
              <a:gdLst>
                <a:gd name="T0" fmla="*/ 0 w 616"/>
                <a:gd name="T1" fmla="*/ 232 h 246"/>
                <a:gd name="T2" fmla="*/ 616 w 616"/>
                <a:gd name="T3" fmla="*/ 0 h 246"/>
                <a:gd name="T4" fmla="*/ 616 w 616"/>
                <a:gd name="T5" fmla="*/ 12 h 246"/>
                <a:gd name="T6" fmla="*/ 0 w 616"/>
                <a:gd name="T7" fmla="*/ 246 h 246"/>
                <a:gd name="T8" fmla="*/ 0 w 616"/>
                <a:gd name="T9" fmla="*/ 232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6" h="246">
                  <a:moveTo>
                    <a:pt x="0" y="232"/>
                  </a:moveTo>
                  <a:lnTo>
                    <a:pt x="616" y="0"/>
                  </a:lnTo>
                  <a:lnTo>
                    <a:pt x="616" y="12"/>
                  </a:lnTo>
                  <a:lnTo>
                    <a:pt x="0" y="246"/>
                  </a:lnTo>
                  <a:lnTo>
                    <a:pt x="0" y="2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5" name="Freeform 85"/>
            <p:cNvSpPr/>
            <p:nvPr/>
          </p:nvSpPr>
          <p:spPr bwMode="auto">
            <a:xfrm>
              <a:off x="4755" y="2992"/>
              <a:ext cx="284" cy="19"/>
            </a:xfrm>
            <a:custGeom>
              <a:avLst/>
              <a:gdLst>
                <a:gd name="T0" fmla="*/ 0 w 284"/>
                <a:gd name="T1" fmla="*/ 7 h 19"/>
                <a:gd name="T2" fmla="*/ 284 w 284"/>
                <a:gd name="T3" fmla="*/ 0 h 19"/>
                <a:gd name="T4" fmla="*/ 284 w 284"/>
                <a:gd name="T5" fmla="*/ 7 h 19"/>
                <a:gd name="T6" fmla="*/ 0 w 284"/>
                <a:gd name="T7" fmla="*/ 19 h 19"/>
                <a:gd name="T8" fmla="*/ 0 w 284"/>
                <a:gd name="T9" fmla="*/ 7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4" h="19">
                  <a:moveTo>
                    <a:pt x="0" y="7"/>
                  </a:moveTo>
                  <a:lnTo>
                    <a:pt x="284" y="0"/>
                  </a:lnTo>
                  <a:lnTo>
                    <a:pt x="284" y="7"/>
                  </a:lnTo>
                  <a:lnTo>
                    <a:pt x="0" y="19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6" name="Freeform 86"/>
            <p:cNvSpPr/>
            <p:nvPr/>
          </p:nvSpPr>
          <p:spPr bwMode="auto">
            <a:xfrm>
              <a:off x="4343" y="3013"/>
              <a:ext cx="360" cy="452"/>
            </a:xfrm>
            <a:custGeom>
              <a:avLst/>
              <a:gdLst>
                <a:gd name="T0" fmla="*/ 360 w 360"/>
                <a:gd name="T1" fmla="*/ 0 h 452"/>
                <a:gd name="T2" fmla="*/ 0 w 360"/>
                <a:gd name="T3" fmla="*/ 452 h 452"/>
                <a:gd name="T4" fmla="*/ 16 w 360"/>
                <a:gd name="T5" fmla="*/ 452 h 452"/>
                <a:gd name="T6" fmla="*/ 360 w 360"/>
                <a:gd name="T7" fmla="*/ 10 h 452"/>
                <a:gd name="T8" fmla="*/ 360 w 360"/>
                <a:gd name="T9" fmla="*/ 0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0" h="452">
                  <a:moveTo>
                    <a:pt x="360" y="0"/>
                  </a:moveTo>
                  <a:lnTo>
                    <a:pt x="0" y="452"/>
                  </a:lnTo>
                  <a:lnTo>
                    <a:pt x="16" y="452"/>
                  </a:lnTo>
                  <a:lnTo>
                    <a:pt x="360" y="10"/>
                  </a:lnTo>
                  <a:lnTo>
                    <a:pt x="36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7" name="Freeform 87"/>
            <p:cNvSpPr/>
            <p:nvPr/>
          </p:nvSpPr>
          <p:spPr bwMode="auto">
            <a:xfrm>
              <a:off x="4532" y="3023"/>
              <a:ext cx="180" cy="270"/>
            </a:xfrm>
            <a:custGeom>
              <a:avLst/>
              <a:gdLst>
                <a:gd name="T0" fmla="*/ 171 w 180"/>
                <a:gd name="T1" fmla="*/ 0 h 270"/>
                <a:gd name="T2" fmla="*/ 0 w 180"/>
                <a:gd name="T3" fmla="*/ 262 h 270"/>
                <a:gd name="T4" fmla="*/ 14 w 180"/>
                <a:gd name="T5" fmla="*/ 270 h 270"/>
                <a:gd name="T6" fmla="*/ 180 w 180"/>
                <a:gd name="T7" fmla="*/ 0 h 270"/>
                <a:gd name="T8" fmla="*/ 171 w 180"/>
                <a:gd name="T9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0" h="270">
                  <a:moveTo>
                    <a:pt x="171" y="0"/>
                  </a:moveTo>
                  <a:lnTo>
                    <a:pt x="0" y="262"/>
                  </a:lnTo>
                  <a:lnTo>
                    <a:pt x="14" y="270"/>
                  </a:lnTo>
                  <a:lnTo>
                    <a:pt x="180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8" name="Freeform 88"/>
            <p:cNvSpPr/>
            <p:nvPr/>
          </p:nvSpPr>
          <p:spPr bwMode="auto">
            <a:xfrm>
              <a:off x="4352" y="3330"/>
              <a:ext cx="149" cy="143"/>
            </a:xfrm>
            <a:custGeom>
              <a:avLst/>
              <a:gdLst>
                <a:gd name="T0" fmla="*/ 149 w 149"/>
                <a:gd name="T1" fmla="*/ 0 h 143"/>
                <a:gd name="T2" fmla="*/ 0 w 149"/>
                <a:gd name="T3" fmla="*/ 133 h 143"/>
                <a:gd name="T4" fmla="*/ 7 w 149"/>
                <a:gd name="T5" fmla="*/ 143 h 143"/>
                <a:gd name="T6" fmla="*/ 149 w 149"/>
                <a:gd name="T7" fmla="*/ 8 h 143"/>
                <a:gd name="T8" fmla="*/ 149 w 149"/>
                <a:gd name="T9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143">
                  <a:moveTo>
                    <a:pt x="149" y="0"/>
                  </a:moveTo>
                  <a:lnTo>
                    <a:pt x="0" y="133"/>
                  </a:lnTo>
                  <a:lnTo>
                    <a:pt x="7" y="143"/>
                  </a:lnTo>
                  <a:lnTo>
                    <a:pt x="149" y="8"/>
                  </a:lnTo>
                  <a:lnTo>
                    <a:pt x="14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9" name="Freeform 89"/>
            <p:cNvSpPr/>
            <p:nvPr/>
          </p:nvSpPr>
          <p:spPr bwMode="auto">
            <a:xfrm>
              <a:off x="3497" y="3262"/>
              <a:ext cx="542" cy="166"/>
            </a:xfrm>
            <a:custGeom>
              <a:avLst/>
              <a:gdLst>
                <a:gd name="T0" fmla="*/ 0 w 542"/>
                <a:gd name="T1" fmla="*/ 151 h 166"/>
                <a:gd name="T2" fmla="*/ 533 w 542"/>
                <a:gd name="T3" fmla="*/ 0 h 166"/>
                <a:gd name="T4" fmla="*/ 542 w 542"/>
                <a:gd name="T5" fmla="*/ 9 h 166"/>
                <a:gd name="T6" fmla="*/ 0 w 542"/>
                <a:gd name="T7" fmla="*/ 166 h 166"/>
                <a:gd name="T8" fmla="*/ 0 w 542"/>
                <a:gd name="T9" fmla="*/ 151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2" h="166">
                  <a:moveTo>
                    <a:pt x="0" y="151"/>
                  </a:moveTo>
                  <a:lnTo>
                    <a:pt x="533" y="0"/>
                  </a:lnTo>
                  <a:lnTo>
                    <a:pt x="542" y="9"/>
                  </a:lnTo>
                  <a:lnTo>
                    <a:pt x="0" y="166"/>
                  </a:lnTo>
                  <a:lnTo>
                    <a:pt x="0" y="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0" name="Freeform 90"/>
            <p:cNvSpPr/>
            <p:nvPr/>
          </p:nvSpPr>
          <p:spPr bwMode="auto">
            <a:xfrm>
              <a:off x="3509" y="3430"/>
              <a:ext cx="789" cy="61"/>
            </a:xfrm>
            <a:custGeom>
              <a:avLst/>
              <a:gdLst>
                <a:gd name="T0" fmla="*/ 0 w 789"/>
                <a:gd name="T1" fmla="*/ 0 h 61"/>
                <a:gd name="T2" fmla="*/ 789 w 789"/>
                <a:gd name="T3" fmla="*/ 52 h 61"/>
                <a:gd name="T4" fmla="*/ 789 w 789"/>
                <a:gd name="T5" fmla="*/ 61 h 61"/>
                <a:gd name="T6" fmla="*/ 0 w 789"/>
                <a:gd name="T7" fmla="*/ 7 h 61"/>
                <a:gd name="T8" fmla="*/ 0 w 789"/>
                <a:gd name="T9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9" h="61">
                  <a:moveTo>
                    <a:pt x="0" y="0"/>
                  </a:moveTo>
                  <a:lnTo>
                    <a:pt x="789" y="52"/>
                  </a:lnTo>
                  <a:lnTo>
                    <a:pt x="789" y="61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1" name="Freeform 91"/>
            <p:cNvSpPr/>
            <p:nvPr/>
          </p:nvSpPr>
          <p:spPr bwMode="auto">
            <a:xfrm>
              <a:off x="4066" y="3267"/>
              <a:ext cx="234" cy="210"/>
            </a:xfrm>
            <a:custGeom>
              <a:avLst/>
              <a:gdLst>
                <a:gd name="T0" fmla="*/ 0 w 234"/>
                <a:gd name="T1" fmla="*/ 0 h 210"/>
                <a:gd name="T2" fmla="*/ 234 w 234"/>
                <a:gd name="T3" fmla="*/ 210 h 210"/>
                <a:gd name="T4" fmla="*/ 234 w 234"/>
                <a:gd name="T5" fmla="*/ 198 h 210"/>
                <a:gd name="T6" fmla="*/ 11 w 234"/>
                <a:gd name="T7" fmla="*/ 0 h 210"/>
                <a:gd name="T8" fmla="*/ 0 w 234"/>
                <a:gd name="T9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210">
                  <a:moveTo>
                    <a:pt x="0" y="0"/>
                  </a:moveTo>
                  <a:lnTo>
                    <a:pt x="234" y="210"/>
                  </a:lnTo>
                  <a:lnTo>
                    <a:pt x="234" y="198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2" name="Oval 92"/>
            <p:cNvSpPr>
              <a:spLocks noChangeArrowheads="1"/>
            </p:cNvSpPr>
            <p:nvPr/>
          </p:nvSpPr>
          <p:spPr bwMode="auto">
            <a:xfrm>
              <a:off x="2830" y="965"/>
              <a:ext cx="78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3" name="Oval 93"/>
            <p:cNvSpPr>
              <a:spLocks noChangeArrowheads="1"/>
            </p:cNvSpPr>
            <p:nvPr/>
          </p:nvSpPr>
          <p:spPr bwMode="auto">
            <a:xfrm>
              <a:off x="3374" y="1076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4" name="Oval 94"/>
            <p:cNvSpPr>
              <a:spLocks noChangeArrowheads="1"/>
            </p:cNvSpPr>
            <p:nvPr/>
          </p:nvSpPr>
          <p:spPr bwMode="auto">
            <a:xfrm>
              <a:off x="3424" y="719"/>
              <a:ext cx="69" cy="6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5" name="Oval 95"/>
            <p:cNvSpPr>
              <a:spLocks noChangeArrowheads="1"/>
            </p:cNvSpPr>
            <p:nvPr/>
          </p:nvSpPr>
          <p:spPr bwMode="auto">
            <a:xfrm>
              <a:off x="3623" y="593"/>
              <a:ext cx="78" cy="8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6" name="Oval 96"/>
            <p:cNvSpPr>
              <a:spLocks noChangeArrowheads="1"/>
            </p:cNvSpPr>
            <p:nvPr/>
          </p:nvSpPr>
          <p:spPr bwMode="auto">
            <a:xfrm>
              <a:off x="4044" y="984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7" name="Oval 97"/>
            <p:cNvSpPr>
              <a:spLocks noChangeArrowheads="1"/>
            </p:cNvSpPr>
            <p:nvPr/>
          </p:nvSpPr>
          <p:spPr bwMode="auto">
            <a:xfrm>
              <a:off x="4399" y="832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8" name="Oval 98"/>
            <p:cNvSpPr>
              <a:spLocks noChangeArrowheads="1"/>
            </p:cNvSpPr>
            <p:nvPr/>
          </p:nvSpPr>
          <p:spPr bwMode="auto">
            <a:xfrm>
              <a:off x="4700" y="1076"/>
              <a:ext cx="69" cy="6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9" name="Oval 99"/>
            <p:cNvSpPr>
              <a:spLocks noChangeArrowheads="1"/>
            </p:cNvSpPr>
            <p:nvPr/>
          </p:nvSpPr>
          <p:spPr bwMode="auto">
            <a:xfrm>
              <a:off x="4745" y="2263"/>
              <a:ext cx="64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0" name="Oval 100"/>
            <p:cNvSpPr>
              <a:spLocks noChangeArrowheads="1"/>
            </p:cNvSpPr>
            <p:nvPr/>
          </p:nvSpPr>
          <p:spPr bwMode="auto">
            <a:xfrm>
              <a:off x="3800" y="1583"/>
              <a:ext cx="50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1" name="Oval 101"/>
            <p:cNvSpPr>
              <a:spLocks noChangeArrowheads="1"/>
            </p:cNvSpPr>
            <p:nvPr/>
          </p:nvSpPr>
          <p:spPr bwMode="auto">
            <a:xfrm>
              <a:off x="4949" y="2499"/>
              <a:ext cx="92" cy="9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2" name="Oval 102"/>
            <p:cNvSpPr>
              <a:spLocks noChangeArrowheads="1"/>
            </p:cNvSpPr>
            <p:nvPr/>
          </p:nvSpPr>
          <p:spPr bwMode="auto">
            <a:xfrm>
              <a:off x="4272" y="1706"/>
              <a:ext cx="106" cy="10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3" name="Oval 103"/>
            <p:cNvSpPr>
              <a:spLocks noChangeArrowheads="1"/>
            </p:cNvSpPr>
            <p:nvPr/>
          </p:nvSpPr>
          <p:spPr bwMode="auto">
            <a:xfrm>
              <a:off x="4518" y="1550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4" name="Oval 104"/>
            <p:cNvSpPr>
              <a:spLocks noChangeArrowheads="1"/>
            </p:cNvSpPr>
            <p:nvPr/>
          </p:nvSpPr>
          <p:spPr bwMode="auto">
            <a:xfrm>
              <a:off x="5032" y="1124"/>
              <a:ext cx="85" cy="8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5" name="Oval 105"/>
            <p:cNvSpPr>
              <a:spLocks noChangeArrowheads="1"/>
            </p:cNvSpPr>
            <p:nvPr/>
          </p:nvSpPr>
          <p:spPr bwMode="auto">
            <a:xfrm>
              <a:off x="5039" y="1536"/>
              <a:ext cx="92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6" name="Oval 106"/>
            <p:cNvSpPr>
              <a:spLocks noChangeArrowheads="1"/>
            </p:cNvSpPr>
            <p:nvPr/>
          </p:nvSpPr>
          <p:spPr bwMode="auto">
            <a:xfrm>
              <a:off x="5155" y="2440"/>
              <a:ext cx="66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7" name="Oval 107"/>
            <p:cNvSpPr>
              <a:spLocks noChangeArrowheads="1"/>
            </p:cNvSpPr>
            <p:nvPr/>
          </p:nvSpPr>
          <p:spPr bwMode="auto">
            <a:xfrm>
              <a:off x="5342" y="2040"/>
              <a:ext cx="83" cy="8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8" name="Oval 108"/>
            <p:cNvSpPr>
              <a:spLocks noChangeArrowheads="1"/>
            </p:cNvSpPr>
            <p:nvPr/>
          </p:nvSpPr>
          <p:spPr bwMode="auto">
            <a:xfrm>
              <a:off x="4196" y="2078"/>
              <a:ext cx="47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9" name="Oval 109"/>
            <p:cNvSpPr>
              <a:spLocks noChangeArrowheads="1"/>
            </p:cNvSpPr>
            <p:nvPr/>
          </p:nvSpPr>
          <p:spPr bwMode="auto">
            <a:xfrm>
              <a:off x="4293" y="3454"/>
              <a:ext cx="76" cy="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0" name="Oval 110"/>
            <p:cNvSpPr>
              <a:spLocks noChangeArrowheads="1"/>
            </p:cNvSpPr>
            <p:nvPr/>
          </p:nvSpPr>
          <p:spPr bwMode="auto">
            <a:xfrm>
              <a:off x="4482" y="3274"/>
              <a:ext cx="74" cy="7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1" name="Oval 111"/>
            <p:cNvSpPr>
              <a:spLocks noChangeArrowheads="1"/>
            </p:cNvSpPr>
            <p:nvPr/>
          </p:nvSpPr>
          <p:spPr bwMode="auto">
            <a:xfrm>
              <a:off x="4693" y="2971"/>
              <a:ext cx="62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2" name="Oval 112"/>
            <p:cNvSpPr>
              <a:spLocks noChangeArrowheads="1"/>
            </p:cNvSpPr>
            <p:nvPr/>
          </p:nvSpPr>
          <p:spPr bwMode="auto">
            <a:xfrm>
              <a:off x="5039" y="2954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3" name="Oval 113"/>
            <p:cNvSpPr>
              <a:spLocks noChangeArrowheads="1"/>
            </p:cNvSpPr>
            <p:nvPr/>
          </p:nvSpPr>
          <p:spPr bwMode="auto">
            <a:xfrm>
              <a:off x="4025" y="3224"/>
              <a:ext cx="62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4" name="Oval 114"/>
            <p:cNvSpPr>
              <a:spLocks noChangeArrowheads="1"/>
            </p:cNvSpPr>
            <p:nvPr/>
          </p:nvSpPr>
          <p:spPr bwMode="auto">
            <a:xfrm>
              <a:off x="3381" y="1169"/>
              <a:ext cx="59" cy="5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5" name="Oval 115"/>
            <p:cNvSpPr>
              <a:spLocks noChangeArrowheads="1"/>
            </p:cNvSpPr>
            <p:nvPr/>
          </p:nvSpPr>
          <p:spPr bwMode="auto">
            <a:xfrm>
              <a:off x="2574" y="2073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6" name="Oval 116"/>
            <p:cNvSpPr>
              <a:spLocks noChangeArrowheads="1"/>
            </p:cNvSpPr>
            <p:nvPr/>
          </p:nvSpPr>
          <p:spPr bwMode="auto">
            <a:xfrm>
              <a:off x="2410" y="2459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7" name="Oval 117"/>
            <p:cNvSpPr>
              <a:spLocks noChangeArrowheads="1"/>
            </p:cNvSpPr>
            <p:nvPr/>
          </p:nvSpPr>
          <p:spPr bwMode="auto">
            <a:xfrm>
              <a:off x="2867" y="3174"/>
              <a:ext cx="79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8" name="Oval 118"/>
            <p:cNvSpPr>
              <a:spLocks noChangeArrowheads="1"/>
            </p:cNvSpPr>
            <p:nvPr/>
          </p:nvSpPr>
          <p:spPr bwMode="auto">
            <a:xfrm>
              <a:off x="2811" y="2862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9" name="Oval 119"/>
            <p:cNvSpPr>
              <a:spLocks noChangeArrowheads="1"/>
            </p:cNvSpPr>
            <p:nvPr/>
          </p:nvSpPr>
          <p:spPr bwMode="auto">
            <a:xfrm>
              <a:off x="2867" y="2791"/>
              <a:ext cx="95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0" name="Oval 120"/>
            <p:cNvSpPr>
              <a:spLocks noChangeArrowheads="1"/>
            </p:cNvSpPr>
            <p:nvPr/>
          </p:nvSpPr>
          <p:spPr bwMode="auto">
            <a:xfrm>
              <a:off x="2410" y="1635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1" name="Oval 121"/>
            <p:cNvSpPr>
              <a:spLocks noChangeArrowheads="1"/>
            </p:cNvSpPr>
            <p:nvPr/>
          </p:nvSpPr>
          <p:spPr bwMode="auto">
            <a:xfrm>
              <a:off x="3599" y="2270"/>
              <a:ext cx="45" cy="4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2" name="Oval 122"/>
            <p:cNvSpPr>
              <a:spLocks noChangeArrowheads="1"/>
            </p:cNvSpPr>
            <p:nvPr/>
          </p:nvSpPr>
          <p:spPr bwMode="auto">
            <a:xfrm>
              <a:off x="3462" y="2918"/>
              <a:ext cx="59" cy="6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3" name="Oval 123"/>
            <p:cNvSpPr>
              <a:spLocks noChangeArrowheads="1"/>
            </p:cNvSpPr>
            <p:nvPr/>
          </p:nvSpPr>
          <p:spPr bwMode="auto">
            <a:xfrm>
              <a:off x="3594" y="3449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4" name="Oval 124"/>
            <p:cNvSpPr>
              <a:spLocks noChangeArrowheads="1"/>
            </p:cNvSpPr>
            <p:nvPr/>
          </p:nvSpPr>
          <p:spPr bwMode="auto">
            <a:xfrm>
              <a:off x="3445" y="3399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5" name="Oval 125"/>
            <p:cNvSpPr>
              <a:spLocks noChangeArrowheads="1"/>
            </p:cNvSpPr>
            <p:nvPr/>
          </p:nvSpPr>
          <p:spPr bwMode="auto">
            <a:xfrm>
              <a:off x="2792" y="1270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6" name="Oval 126"/>
            <p:cNvSpPr>
              <a:spLocks noChangeArrowheads="1"/>
            </p:cNvSpPr>
            <p:nvPr/>
          </p:nvSpPr>
          <p:spPr bwMode="auto">
            <a:xfrm>
              <a:off x="2564" y="1756"/>
              <a:ext cx="95" cy="9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7" name="Oval 127"/>
            <p:cNvSpPr>
              <a:spLocks noChangeArrowheads="1"/>
            </p:cNvSpPr>
            <p:nvPr/>
          </p:nvSpPr>
          <p:spPr bwMode="auto">
            <a:xfrm>
              <a:off x="3107" y="1756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8" name="Oval 128"/>
            <p:cNvSpPr>
              <a:spLocks noChangeArrowheads="1"/>
            </p:cNvSpPr>
            <p:nvPr/>
          </p:nvSpPr>
          <p:spPr bwMode="auto">
            <a:xfrm>
              <a:off x="3263" y="2030"/>
              <a:ext cx="99" cy="1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9" name="Oval 129"/>
            <p:cNvSpPr>
              <a:spLocks noChangeArrowheads="1"/>
            </p:cNvSpPr>
            <p:nvPr/>
          </p:nvSpPr>
          <p:spPr bwMode="auto">
            <a:xfrm>
              <a:off x="3021" y="2412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0" name="Oval 130"/>
            <p:cNvSpPr>
              <a:spLocks noChangeArrowheads="1"/>
            </p:cNvSpPr>
            <p:nvPr/>
          </p:nvSpPr>
          <p:spPr bwMode="auto">
            <a:xfrm>
              <a:off x="3919" y="2828"/>
              <a:ext cx="102" cy="10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1" name="Oval 131"/>
            <p:cNvSpPr>
              <a:spLocks noChangeArrowheads="1"/>
            </p:cNvSpPr>
            <p:nvPr/>
          </p:nvSpPr>
          <p:spPr bwMode="auto">
            <a:xfrm>
              <a:off x="4163" y="2705"/>
              <a:ext cx="45" cy="4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2" name="Oval 132"/>
            <p:cNvSpPr>
              <a:spLocks noChangeArrowheads="1"/>
            </p:cNvSpPr>
            <p:nvPr/>
          </p:nvSpPr>
          <p:spPr bwMode="auto">
            <a:xfrm>
              <a:off x="4281" y="638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3" name="Freeform 133"/>
            <p:cNvSpPr/>
            <p:nvPr/>
          </p:nvSpPr>
          <p:spPr bwMode="auto">
            <a:xfrm>
              <a:off x="2893" y="641"/>
              <a:ext cx="744" cy="357"/>
            </a:xfrm>
            <a:custGeom>
              <a:avLst/>
              <a:gdLst>
                <a:gd name="T0" fmla="*/ 0 w 744"/>
                <a:gd name="T1" fmla="*/ 343 h 357"/>
                <a:gd name="T2" fmla="*/ 734 w 744"/>
                <a:gd name="T3" fmla="*/ 0 h 357"/>
                <a:gd name="T4" fmla="*/ 744 w 744"/>
                <a:gd name="T5" fmla="*/ 11 h 357"/>
                <a:gd name="T6" fmla="*/ 8 w 744"/>
                <a:gd name="T7" fmla="*/ 357 h 357"/>
                <a:gd name="T8" fmla="*/ 0 w 744"/>
                <a:gd name="T9" fmla="*/ 343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4" h="357">
                  <a:moveTo>
                    <a:pt x="0" y="343"/>
                  </a:moveTo>
                  <a:lnTo>
                    <a:pt x="734" y="0"/>
                  </a:lnTo>
                  <a:lnTo>
                    <a:pt x="744" y="11"/>
                  </a:lnTo>
                  <a:lnTo>
                    <a:pt x="8" y="357"/>
                  </a:lnTo>
                  <a:lnTo>
                    <a:pt x="0" y="3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4" name="Freeform 134"/>
            <p:cNvSpPr/>
            <p:nvPr/>
          </p:nvSpPr>
          <p:spPr bwMode="auto">
            <a:xfrm>
              <a:off x="3694" y="633"/>
              <a:ext cx="592" cy="50"/>
            </a:xfrm>
            <a:custGeom>
              <a:avLst/>
              <a:gdLst>
                <a:gd name="T0" fmla="*/ 0 w 592"/>
                <a:gd name="T1" fmla="*/ 0 h 50"/>
                <a:gd name="T2" fmla="*/ 592 w 592"/>
                <a:gd name="T3" fmla="*/ 41 h 50"/>
                <a:gd name="T4" fmla="*/ 592 w 592"/>
                <a:gd name="T5" fmla="*/ 50 h 50"/>
                <a:gd name="T6" fmla="*/ 0 w 592"/>
                <a:gd name="T7" fmla="*/ 12 h 50"/>
                <a:gd name="T8" fmla="*/ 0 w 592"/>
                <a:gd name="T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50">
                  <a:moveTo>
                    <a:pt x="0" y="0"/>
                  </a:moveTo>
                  <a:lnTo>
                    <a:pt x="592" y="41"/>
                  </a:lnTo>
                  <a:lnTo>
                    <a:pt x="592" y="50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5" name="Freeform 135"/>
            <p:cNvSpPr/>
            <p:nvPr/>
          </p:nvSpPr>
          <p:spPr bwMode="auto">
            <a:xfrm>
              <a:off x="3694" y="641"/>
              <a:ext cx="713" cy="234"/>
            </a:xfrm>
            <a:custGeom>
              <a:avLst/>
              <a:gdLst>
                <a:gd name="T0" fmla="*/ 0 w 713"/>
                <a:gd name="T1" fmla="*/ 7 h 234"/>
                <a:gd name="T2" fmla="*/ 713 w 713"/>
                <a:gd name="T3" fmla="*/ 234 h 234"/>
                <a:gd name="T4" fmla="*/ 713 w 713"/>
                <a:gd name="T5" fmla="*/ 222 h 234"/>
                <a:gd name="T6" fmla="*/ 0 w 713"/>
                <a:gd name="T7" fmla="*/ 0 h 234"/>
                <a:gd name="T8" fmla="*/ 0 w 713"/>
                <a:gd name="T9" fmla="*/ 7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3" h="234">
                  <a:moveTo>
                    <a:pt x="0" y="7"/>
                  </a:moveTo>
                  <a:lnTo>
                    <a:pt x="713" y="234"/>
                  </a:lnTo>
                  <a:lnTo>
                    <a:pt x="713" y="222"/>
                  </a:lnTo>
                  <a:lnTo>
                    <a:pt x="0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6" name="Freeform 136"/>
            <p:cNvSpPr/>
            <p:nvPr/>
          </p:nvSpPr>
          <p:spPr bwMode="auto">
            <a:xfrm>
              <a:off x="4338" y="697"/>
              <a:ext cx="705" cy="464"/>
            </a:xfrm>
            <a:custGeom>
              <a:avLst/>
              <a:gdLst>
                <a:gd name="T0" fmla="*/ 0 w 705"/>
                <a:gd name="T1" fmla="*/ 15 h 464"/>
                <a:gd name="T2" fmla="*/ 701 w 705"/>
                <a:gd name="T3" fmla="*/ 464 h 464"/>
                <a:gd name="T4" fmla="*/ 705 w 705"/>
                <a:gd name="T5" fmla="*/ 457 h 464"/>
                <a:gd name="T6" fmla="*/ 7 w 705"/>
                <a:gd name="T7" fmla="*/ 0 h 464"/>
                <a:gd name="T8" fmla="*/ 0 w 705"/>
                <a:gd name="T9" fmla="*/ 15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5" h="464">
                  <a:moveTo>
                    <a:pt x="0" y="15"/>
                  </a:moveTo>
                  <a:lnTo>
                    <a:pt x="701" y="464"/>
                  </a:lnTo>
                  <a:lnTo>
                    <a:pt x="705" y="457"/>
                  </a:lnTo>
                  <a:lnTo>
                    <a:pt x="7" y="0"/>
                  </a:lnTo>
                  <a:lnTo>
                    <a:pt x="0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7" name="Freeform 137"/>
            <p:cNvSpPr/>
            <p:nvPr/>
          </p:nvSpPr>
          <p:spPr bwMode="auto">
            <a:xfrm>
              <a:off x="5086" y="2111"/>
              <a:ext cx="301" cy="850"/>
            </a:xfrm>
            <a:custGeom>
              <a:avLst/>
              <a:gdLst>
                <a:gd name="T0" fmla="*/ 301 w 301"/>
                <a:gd name="T1" fmla="*/ 0 h 850"/>
                <a:gd name="T2" fmla="*/ 12 w 301"/>
                <a:gd name="T3" fmla="*/ 850 h 850"/>
                <a:gd name="T4" fmla="*/ 0 w 301"/>
                <a:gd name="T5" fmla="*/ 850 h 850"/>
                <a:gd name="T6" fmla="*/ 289 w 301"/>
                <a:gd name="T7" fmla="*/ 0 h 850"/>
                <a:gd name="T8" fmla="*/ 301 w 301"/>
                <a:gd name="T9" fmla="*/ 0 h 8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1" h="850">
                  <a:moveTo>
                    <a:pt x="301" y="0"/>
                  </a:moveTo>
                  <a:lnTo>
                    <a:pt x="12" y="850"/>
                  </a:lnTo>
                  <a:lnTo>
                    <a:pt x="0" y="850"/>
                  </a:lnTo>
                  <a:lnTo>
                    <a:pt x="289" y="0"/>
                  </a:lnTo>
                  <a:lnTo>
                    <a:pt x="30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8" name="Freeform 138"/>
            <p:cNvSpPr/>
            <p:nvPr/>
          </p:nvSpPr>
          <p:spPr bwMode="auto">
            <a:xfrm>
              <a:off x="4359" y="3018"/>
              <a:ext cx="703" cy="469"/>
            </a:xfrm>
            <a:custGeom>
              <a:avLst/>
              <a:gdLst>
                <a:gd name="T0" fmla="*/ 0 w 703"/>
                <a:gd name="T1" fmla="*/ 469 h 469"/>
                <a:gd name="T2" fmla="*/ 703 w 703"/>
                <a:gd name="T3" fmla="*/ 5 h 469"/>
                <a:gd name="T4" fmla="*/ 692 w 703"/>
                <a:gd name="T5" fmla="*/ 0 h 469"/>
                <a:gd name="T6" fmla="*/ 0 w 703"/>
                <a:gd name="T7" fmla="*/ 459 h 469"/>
                <a:gd name="T8" fmla="*/ 0 w 703"/>
                <a:gd name="T9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3" h="469">
                  <a:moveTo>
                    <a:pt x="0" y="469"/>
                  </a:moveTo>
                  <a:lnTo>
                    <a:pt x="703" y="5"/>
                  </a:lnTo>
                  <a:lnTo>
                    <a:pt x="692" y="0"/>
                  </a:lnTo>
                  <a:lnTo>
                    <a:pt x="0" y="459"/>
                  </a:lnTo>
                  <a:lnTo>
                    <a:pt x="0" y="4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9" name="Freeform 139"/>
            <p:cNvSpPr/>
            <p:nvPr/>
          </p:nvSpPr>
          <p:spPr bwMode="auto">
            <a:xfrm>
              <a:off x="2929" y="3229"/>
              <a:ext cx="521" cy="213"/>
            </a:xfrm>
            <a:custGeom>
              <a:avLst/>
              <a:gdLst>
                <a:gd name="T0" fmla="*/ 0 w 521"/>
                <a:gd name="T1" fmla="*/ 11 h 213"/>
                <a:gd name="T2" fmla="*/ 521 w 521"/>
                <a:gd name="T3" fmla="*/ 213 h 213"/>
                <a:gd name="T4" fmla="*/ 521 w 521"/>
                <a:gd name="T5" fmla="*/ 196 h 213"/>
                <a:gd name="T6" fmla="*/ 7 w 521"/>
                <a:gd name="T7" fmla="*/ 0 h 213"/>
                <a:gd name="T8" fmla="*/ 0 w 521"/>
                <a:gd name="T9" fmla="*/ 11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213">
                  <a:moveTo>
                    <a:pt x="0" y="11"/>
                  </a:moveTo>
                  <a:lnTo>
                    <a:pt x="521" y="213"/>
                  </a:lnTo>
                  <a:lnTo>
                    <a:pt x="521" y="196"/>
                  </a:lnTo>
                  <a:lnTo>
                    <a:pt x="7" y="0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0" name="Freeform 140"/>
            <p:cNvSpPr/>
            <p:nvPr/>
          </p:nvSpPr>
          <p:spPr bwMode="auto">
            <a:xfrm>
              <a:off x="2460" y="2537"/>
              <a:ext cx="431" cy="658"/>
            </a:xfrm>
            <a:custGeom>
              <a:avLst/>
              <a:gdLst>
                <a:gd name="T0" fmla="*/ 0 w 431"/>
                <a:gd name="T1" fmla="*/ 0 h 658"/>
                <a:gd name="T2" fmla="*/ 419 w 431"/>
                <a:gd name="T3" fmla="*/ 658 h 658"/>
                <a:gd name="T4" fmla="*/ 431 w 431"/>
                <a:gd name="T5" fmla="*/ 651 h 658"/>
                <a:gd name="T6" fmla="*/ 12 w 431"/>
                <a:gd name="T7" fmla="*/ 0 h 658"/>
                <a:gd name="T8" fmla="*/ 0 w 431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1" h="658">
                  <a:moveTo>
                    <a:pt x="0" y="0"/>
                  </a:moveTo>
                  <a:lnTo>
                    <a:pt x="419" y="658"/>
                  </a:lnTo>
                  <a:lnTo>
                    <a:pt x="431" y="651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1" name="Rectangle 141"/>
            <p:cNvSpPr>
              <a:spLocks noChangeArrowheads="1"/>
            </p:cNvSpPr>
            <p:nvPr/>
          </p:nvSpPr>
          <p:spPr bwMode="auto">
            <a:xfrm>
              <a:off x="2446" y="1716"/>
              <a:ext cx="9" cy="76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2" name="Freeform 142"/>
            <p:cNvSpPr/>
            <p:nvPr/>
          </p:nvSpPr>
          <p:spPr bwMode="auto">
            <a:xfrm>
              <a:off x="2467" y="1026"/>
              <a:ext cx="393" cy="635"/>
            </a:xfrm>
            <a:custGeom>
              <a:avLst/>
              <a:gdLst>
                <a:gd name="T0" fmla="*/ 0 w 393"/>
                <a:gd name="T1" fmla="*/ 623 h 635"/>
                <a:gd name="T2" fmla="*/ 381 w 393"/>
                <a:gd name="T3" fmla="*/ 0 h 635"/>
                <a:gd name="T4" fmla="*/ 393 w 393"/>
                <a:gd name="T5" fmla="*/ 0 h 635"/>
                <a:gd name="T6" fmla="*/ 12 w 393"/>
                <a:gd name="T7" fmla="*/ 635 h 635"/>
                <a:gd name="T8" fmla="*/ 0 w 393"/>
                <a:gd name="T9" fmla="*/ 623 h 6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3" h="635">
                  <a:moveTo>
                    <a:pt x="0" y="623"/>
                  </a:moveTo>
                  <a:lnTo>
                    <a:pt x="381" y="0"/>
                  </a:lnTo>
                  <a:lnTo>
                    <a:pt x="393" y="0"/>
                  </a:lnTo>
                  <a:lnTo>
                    <a:pt x="12" y="635"/>
                  </a:lnTo>
                  <a:lnTo>
                    <a:pt x="0" y="6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3" name="Freeform 143"/>
            <p:cNvSpPr/>
            <p:nvPr/>
          </p:nvSpPr>
          <p:spPr bwMode="auto">
            <a:xfrm>
              <a:off x="2616" y="1034"/>
              <a:ext cx="247" cy="741"/>
            </a:xfrm>
            <a:custGeom>
              <a:avLst/>
              <a:gdLst>
                <a:gd name="T0" fmla="*/ 235 w 247"/>
                <a:gd name="T1" fmla="*/ 0 h 741"/>
                <a:gd name="T2" fmla="*/ 0 w 247"/>
                <a:gd name="T3" fmla="*/ 734 h 741"/>
                <a:gd name="T4" fmla="*/ 17 w 247"/>
                <a:gd name="T5" fmla="*/ 741 h 741"/>
                <a:gd name="T6" fmla="*/ 247 w 247"/>
                <a:gd name="T7" fmla="*/ 0 h 741"/>
                <a:gd name="T8" fmla="*/ 235 w 247"/>
                <a:gd name="T9" fmla="*/ 0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741">
                  <a:moveTo>
                    <a:pt x="235" y="0"/>
                  </a:moveTo>
                  <a:lnTo>
                    <a:pt x="0" y="734"/>
                  </a:lnTo>
                  <a:lnTo>
                    <a:pt x="17" y="741"/>
                  </a:lnTo>
                  <a:lnTo>
                    <a:pt x="247" y="0"/>
                  </a:lnTo>
                  <a:lnTo>
                    <a:pt x="2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4" name="Freeform 144"/>
            <p:cNvSpPr/>
            <p:nvPr/>
          </p:nvSpPr>
          <p:spPr bwMode="auto">
            <a:xfrm>
              <a:off x="3429" y="659"/>
              <a:ext cx="222" cy="431"/>
            </a:xfrm>
            <a:custGeom>
              <a:avLst/>
              <a:gdLst>
                <a:gd name="T0" fmla="*/ 208 w 222"/>
                <a:gd name="T1" fmla="*/ 0 h 431"/>
                <a:gd name="T2" fmla="*/ 0 w 222"/>
                <a:gd name="T3" fmla="*/ 424 h 431"/>
                <a:gd name="T4" fmla="*/ 9 w 222"/>
                <a:gd name="T5" fmla="*/ 431 h 431"/>
                <a:gd name="T6" fmla="*/ 222 w 222"/>
                <a:gd name="T7" fmla="*/ 0 h 431"/>
                <a:gd name="T8" fmla="*/ 208 w 222"/>
                <a:gd name="T9" fmla="*/ 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2" h="431">
                  <a:moveTo>
                    <a:pt x="208" y="0"/>
                  </a:moveTo>
                  <a:lnTo>
                    <a:pt x="0" y="424"/>
                  </a:lnTo>
                  <a:lnTo>
                    <a:pt x="9" y="431"/>
                  </a:lnTo>
                  <a:lnTo>
                    <a:pt x="222" y="0"/>
                  </a:lnTo>
                  <a:lnTo>
                    <a:pt x="20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5" name="Freeform 145"/>
            <p:cNvSpPr/>
            <p:nvPr/>
          </p:nvSpPr>
          <p:spPr bwMode="auto">
            <a:xfrm>
              <a:off x="3455" y="882"/>
              <a:ext cx="961" cy="239"/>
            </a:xfrm>
            <a:custGeom>
              <a:avLst/>
              <a:gdLst>
                <a:gd name="T0" fmla="*/ 0 w 961"/>
                <a:gd name="T1" fmla="*/ 225 h 239"/>
                <a:gd name="T2" fmla="*/ 961 w 961"/>
                <a:gd name="T3" fmla="*/ 0 h 239"/>
                <a:gd name="T4" fmla="*/ 961 w 961"/>
                <a:gd name="T5" fmla="*/ 12 h 239"/>
                <a:gd name="T6" fmla="*/ 0 w 961"/>
                <a:gd name="T7" fmla="*/ 239 h 239"/>
                <a:gd name="T8" fmla="*/ 0 w 961"/>
                <a:gd name="T9" fmla="*/ 225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1" h="239">
                  <a:moveTo>
                    <a:pt x="0" y="225"/>
                  </a:moveTo>
                  <a:lnTo>
                    <a:pt x="961" y="0"/>
                  </a:lnTo>
                  <a:lnTo>
                    <a:pt x="961" y="12"/>
                  </a:lnTo>
                  <a:lnTo>
                    <a:pt x="0" y="239"/>
                  </a:lnTo>
                  <a:lnTo>
                    <a:pt x="0" y="2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6" name="Freeform 146"/>
            <p:cNvSpPr/>
            <p:nvPr/>
          </p:nvSpPr>
          <p:spPr bwMode="auto">
            <a:xfrm>
              <a:off x="3445" y="1131"/>
              <a:ext cx="838" cy="608"/>
            </a:xfrm>
            <a:custGeom>
              <a:avLst/>
              <a:gdLst>
                <a:gd name="T0" fmla="*/ 0 w 838"/>
                <a:gd name="T1" fmla="*/ 0 h 608"/>
                <a:gd name="T2" fmla="*/ 838 w 838"/>
                <a:gd name="T3" fmla="*/ 594 h 608"/>
                <a:gd name="T4" fmla="*/ 829 w 838"/>
                <a:gd name="T5" fmla="*/ 608 h 608"/>
                <a:gd name="T6" fmla="*/ 0 w 838"/>
                <a:gd name="T7" fmla="*/ 16 h 608"/>
                <a:gd name="T8" fmla="*/ 0 w 838"/>
                <a:gd name="T9" fmla="*/ 0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8" h="608">
                  <a:moveTo>
                    <a:pt x="0" y="0"/>
                  </a:moveTo>
                  <a:lnTo>
                    <a:pt x="838" y="594"/>
                  </a:lnTo>
                  <a:lnTo>
                    <a:pt x="829" y="608"/>
                  </a:lnTo>
                  <a:lnTo>
                    <a:pt x="0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7" name="Freeform 147"/>
            <p:cNvSpPr/>
            <p:nvPr/>
          </p:nvSpPr>
          <p:spPr bwMode="auto">
            <a:xfrm>
              <a:off x="2455" y="1839"/>
              <a:ext cx="159" cy="637"/>
            </a:xfrm>
            <a:custGeom>
              <a:avLst/>
              <a:gdLst>
                <a:gd name="T0" fmla="*/ 147 w 159"/>
                <a:gd name="T1" fmla="*/ 0 h 637"/>
                <a:gd name="T2" fmla="*/ 0 w 159"/>
                <a:gd name="T3" fmla="*/ 637 h 637"/>
                <a:gd name="T4" fmla="*/ 17 w 159"/>
                <a:gd name="T5" fmla="*/ 637 h 637"/>
                <a:gd name="T6" fmla="*/ 159 w 159"/>
                <a:gd name="T7" fmla="*/ 0 h 637"/>
                <a:gd name="T8" fmla="*/ 147 w 159"/>
                <a:gd name="T9" fmla="*/ 0 h 6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637">
                  <a:moveTo>
                    <a:pt x="147" y="0"/>
                  </a:moveTo>
                  <a:lnTo>
                    <a:pt x="0" y="637"/>
                  </a:lnTo>
                  <a:lnTo>
                    <a:pt x="17" y="637"/>
                  </a:lnTo>
                  <a:lnTo>
                    <a:pt x="159" y="0"/>
                  </a:lnTo>
                  <a:lnTo>
                    <a:pt x="14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8" name="Freeform 148"/>
            <p:cNvSpPr/>
            <p:nvPr/>
          </p:nvSpPr>
          <p:spPr bwMode="auto">
            <a:xfrm>
              <a:off x="4326" y="700"/>
              <a:ext cx="107" cy="147"/>
            </a:xfrm>
            <a:custGeom>
              <a:avLst/>
              <a:gdLst>
                <a:gd name="T0" fmla="*/ 0 w 107"/>
                <a:gd name="T1" fmla="*/ 12 h 147"/>
                <a:gd name="T2" fmla="*/ 90 w 107"/>
                <a:gd name="T3" fmla="*/ 147 h 147"/>
                <a:gd name="T4" fmla="*/ 107 w 107"/>
                <a:gd name="T5" fmla="*/ 147 h 147"/>
                <a:gd name="T6" fmla="*/ 12 w 107"/>
                <a:gd name="T7" fmla="*/ 0 h 147"/>
                <a:gd name="T8" fmla="*/ 0 w 107"/>
                <a:gd name="T9" fmla="*/ 12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" h="147">
                  <a:moveTo>
                    <a:pt x="0" y="12"/>
                  </a:moveTo>
                  <a:lnTo>
                    <a:pt x="90" y="147"/>
                  </a:lnTo>
                  <a:lnTo>
                    <a:pt x="107" y="147"/>
                  </a:lnTo>
                  <a:lnTo>
                    <a:pt x="12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9" name="Freeform 149"/>
            <p:cNvSpPr/>
            <p:nvPr/>
          </p:nvSpPr>
          <p:spPr bwMode="auto">
            <a:xfrm>
              <a:off x="4475" y="882"/>
              <a:ext cx="564" cy="279"/>
            </a:xfrm>
            <a:custGeom>
              <a:avLst/>
              <a:gdLst>
                <a:gd name="T0" fmla="*/ 0 w 564"/>
                <a:gd name="T1" fmla="*/ 17 h 279"/>
                <a:gd name="T2" fmla="*/ 564 w 564"/>
                <a:gd name="T3" fmla="*/ 279 h 279"/>
                <a:gd name="T4" fmla="*/ 564 w 564"/>
                <a:gd name="T5" fmla="*/ 268 h 279"/>
                <a:gd name="T6" fmla="*/ 0 w 564"/>
                <a:gd name="T7" fmla="*/ 0 h 279"/>
                <a:gd name="T8" fmla="*/ 0 w 564"/>
                <a:gd name="T9" fmla="*/ 17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4" h="279">
                  <a:moveTo>
                    <a:pt x="0" y="17"/>
                  </a:moveTo>
                  <a:lnTo>
                    <a:pt x="564" y="279"/>
                  </a:lnTo>
                  <a:lnTo>
                    <a:pt x="564" y="268"/>
                  </a:lnTo>
                  <a:lnTo>
                    <a:pt x="0" y="0"/>
                  </a:lnTo>
                  <a:lnTo>
                    <a:pt x="0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0" name="Freeform 150"/>
            <p:cNvSpPr/>
            <p:nvPr/>
          </p:nvSpPr>
          <p:spPr bwMode="auto">
            <a:xfrm>
              <a:off x="4461" y="899"/>
              <a:ext cx="592" cy="658"/>
            </a:xfrm>
            <a:custGeom>
              <a:avLst/>
              <a:gdLst>
                <a:gd name="T0" fmla="*/ 0 w 592"/>
                <a:gd name="T1" fmla="*/ 7 h 658"/>
                <a:gd name="T2" fmla="*/ 582 w 592"/>
                <a:gd name="T3" fmla="*/ 658 h 658"/>
                <a:gd name="T4" fmla="*/ 592 w 592"/>
                <a:gd name="T5" fmla="*/ 648 h 658"/>
                <a:gd name="T6" fmla="*/ 14 w 592"/>
                <a:gd name="T7" fmla="*/ 0 h 658"/>
                <a:gd name="T8" fmla="*/ 0 w 592"/>
                <a:gd name="T9" fmla="*/ 7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658">
                  <a:moveTo>
                    <a:pt x="0" y="7"/>
                  </a:moveTo>
                  <a:lnTo>
                    <a:pt x="582" y="658"/>
                  </a:lnTo>
                  <a:lnTo>
                    <a:pt x="592" y="648"/>
                  </a:lnTo>
                  <a:lnTo>
                    <a:pt x="14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1" name="Freeform 151"/>
            <p:cNvSpPr/>
            <p:nvPr/>
          </p:nvSpPr>
          <p:spPr bwMode="auto">
            <a:xfrm>
              <a:off x="4324" y="913"/>
              <a:ext cx="123" cy="795"/>
            </a:xfrm>
            <a:custGeom>
              <a:avLst/>
              <a:gdLst>
                <a:gd name="T0" fmla="*/ 111 w 123"/>
                <a:gd name="T1" fmla="*/ 0 h 795"/>
                <a:gd name="T2" fmla="*/ 0 w 123"/>
                <a:gd name="T3" fmla="*/ 795 h 795"/>
                <a:gd name="T4" fmla="*/ 16 w 123"/>
                <a:gd name="T5" fmla="*/ 795 h 795"/>
                <a:gd name="T6" fmla="*/ 123 w 123"/>
                <a:gd name="T7" fmla="*/ 0 h 795"/>
                <a:gd name="T8" fmla="*/ 111 w 123"/>
                <a:gd name="T9" fmla="*/ 0 h 7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795">
                  <a:moveTo>
                    <a:pt x="111" y="0"/>
                  </a:moveTo>
                  <a:lnTo>
                    <a:pt x="0" y="795"/>
                  </a:lnTo>
                  <a:lnTo>
                    <a:pt x="16" y="795"/>
                  </a:lnTo>
                  <a:lnTo>
                    <a:pt x="123" y="0"/>
                  </a:lnTo>
                  <a:lnTo>
                    <a:pt x="11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2" name="Freeform 152"/>
            <p:cNvSpPr/>
            <p:nvPr/>
          </p:nvSpPr>
          <p:spPr bwMode="auto">
            <a:xfrm>
              <a:off x="4345" y="1796"/>
              <a:ext cx="424" cy="485"/>
            </a:xfrm>
            <a:custGeom>
              <a:avLst/>
              <a:gdLst>
                <a:gd name="T0" fmla="*/ 0 w 424"/>
                <a:gd name="T1" fmla="*/ 5 h 485"/>
                <a:gd name="T2" fmla="*/ 410 w 424"/>
                <a:gd name="T3" fmla="*/ 485 h 485"/>
                <a:gd name="T4" fmla="*/ 424 w 424"/>
                <a:gd name="T5" fmla="*/ 478 h 485"/>
                <a:gd name="T6" fmla="*/ 14 w 424"/>
                <a:gd name="T7" fmla="*/ 0 h 485"/>
                <a:gd name="T8" fmla="*/ 0 w 424"/>
                <a:gd name="T9" fmla="*/ 5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4" h="485">
                  <a:moveTo>
                    <a:pt x="0" y="5"/>
                  </a:moveTo>
                  <a:lnTo>
                    <a:pt x="410" y="485"/>
                  </a:lnTo>
                  <a:lnTo>
                    <a:pt x="424" y="478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3" name="Freeform 153"/>
            <p:cNvSpPr/>
            <p:nvPr/>
          </p:nvSpPr>
          <p:spPr bwMode="auto">
            <a:xfrm>
              <a:off x="2477" y="2518"/>
              <a:ext cx="414" cy="308"/>
            </a:xfrm>
            <a:custGeom>
              <a:avLst/>
              <a:gdLst>
                <a:gd name="T0" fmla="*/ 0 w 414"/>
                <a:gd name="T1" fmla="*/ 7 h 308"/>
                <a:gd name="T2" fmla="*/ 402 w 414"/>
                <a:gd name="T3" fmla="*/ 308 h 308"/>
                <a:gd name="T4" fmla="*/ 414 w 414"/>
                <a:gd name="T5" fmla="*/ 299 h 308"/>
                <a:gd name="T6" fmla="*/ 9 w 414"/>
                <a:gd name="T7" fmla="*/ 0 h 308"/>
                <a:gd name="T8" fmla="*/ 0 w 414"/>
                <a:gd name="T9" fmla="*/ 7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4" h="308">
                  <a:moveTo>
                    <a:pt x="0" y="7"/>
                  </a:moveTo>
                  <a:lnTo>
                    <a:pt x="402" y="308"/>
                  </a:lnTo>
                  <a:lnTo>
                    <a:pt x="414" y="299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4" name="Freeform 154"/>
            <p:cNvSpPr/>
            <p:nvPr/>
          </p:nvSpPr>
          <p:spPr bwMode="auto">
            <a:xfrm>
              <a:off x="4994" y="1621"/>
              <a:ext cx="80" cy="885"/>
            </a:xfrm>
            <a:custGeom>
              <a:avLst/>
              <a:gdLst>
                <a:gd name="T0" fmla="*/ 73 w 80"/>
                <a:gd name="T1" fmla="*/ 0 h 885"/>
                <a:gd name="T2" fmla="*/ 0 w 80"/>
                <a:gd name="T3" fmla="*/ 885 h 885"/>
                <a:gd name="T4" fmla="*/ 9 w 80"/>
                <a:gd name="T5" fmla="*/ 885 h 885"/>
                <a:gd name="T6" fmla="*/ 80 w 80"/>
                <a:gd name="T7" fmla="*/ 0 h 885"/>
                <a:gd name="T8" fmla="*/ 73 w 80"/>
                <a:gd name="T9" fmla="*/ 0 h 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885">
                  <a:moveTo>
                    <a:pt x="73" y="0"/>
                  </a:moveTo>
                  <a:lnTo>
                    <a:pt x="0" y="885"/>
                  </a:lnTo>
                  <a:lnTo>
                    <a:pt x="9" y="885"/>
                  </a:lnTo>
                  <a:lnTo>
                    <a:pt x="80" y="0"/>
                  </a:lnTo>
                  <a:lnTo>
                    <a:pt x="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5" name="Freeform 155"/>
            <p:cNvSpPr/>
            <p:nvPr/>
          </p:nvSpPr>
          <p:spPr bwMode="auto">
            <a:xfrm>
              <a:off x="5022" y="2104"/>
              <a:ext cx="355" cy="412"/>
            </a:xfrm>
            <a:custGeom>
              <a:avLst/>
              <a:gdLst>
                <a:gd name="T0" fmla="*/ 0 w 355"/>
                <a:gd name="T1" fmla="*/ 405 h 412"/>
                <a:gd name="T2" fmla="*/ 344 w 355"/>
                <a:gd name="T3" fmla="*/ 0 h 412"/>
                <a:gd name="T4" fmla="*/ 355 w 355"/>
                <a:gd name="T5" fmla="*/ 7 h 412"/>
                <a:gd name="T6" fmla="*/ 10 w 355"/>
                <a:gd name="T7" fmla="*/ 412 h 412"/>
                <a:gd name="T8" fmla="*/ 0 w 355"/>
                <a:gd name="T9" fmla="*/ 405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5" h="412">
                  <a:moveTo>
                    <a:pt x="0" y="405"/>
                  </a:moveTo>
                  <a:lnTo>
                    <a:pt x="344" y="0"/>
                  </a:lnTo>
                  <a:lnTo>
                    <a:pt x="355" y="7"/>
                  </a:lnTo>
                  <a:lnTo>
                    <a:pt x="10" y="412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6" name="Freeform 156"/>
            <p:cNvSpPr/>
            <p:nvPr/>
          </p:nvSpPr>
          <p:spPr bwMode="auto">
            <a:xfrm>
              <a:off x="4788" y="2310"/>
              <a:ext cx="184" cy="213"/>
            </a:xfrm>
            <a:custGeom>
              <a:avLst/>
              <a:gdLst>
                <a:gd name="T0" fmla="*/ 0 w 184"/>
                <a:gd name="T1" fmla="*/ 7 h 213"/>
                <a:gd name="T2" fmla="*/ 177 w 184"/>
                <a:gd name="T3" fmla="*/ 213 h 213"/>
                <a:gd name="T4" fmla="*/ 184 w 184"/>
                <a:gd name="T5" fmla="*/ 201 h 213"/>
                <a:gd name="T6" fmla="*/ 12 w 184"/>
                <a:gd name="T7" fmla="*/ 0 h 213"/>
                <a:gd name="T8" fmla="*/ 0 w 184"/>
                <a:gd name="T9" fmla="*/ 7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4" h="213">
                  <a:moveTo>
                    <a:pt x="0" y="7"/>
                  </a:moveTo>
                  <a:lnTo>
                    <a:pt x="177" y="213"/>
                  </a:lnTo>
                  <a:lnTo>
                    <a:pt x="184" y="201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7" name="Freeform 157"/>
            <p:cNvSpPr/>
            <p:nvPr/>
          </p:nvSpPr>
          <p:spPr bwMode="auto">
            <a:xfrm>
              <a:off x="4729" y="2575"/>
              <a:ext cx="253" cy="414"/>
            </a:xfrm>
            <a:custGeom>
              <a:avLst/>
              <a:gdLst>
                <a:gd name="T0" fmla="*/ 246 w 253"/>
                <a:gd name="T1" fmla="*/ 0 h 414"/>
                <a:gd name="T2" fmla="*/ 0 w 253"/>
                <a:gd name="T3" fmla="*/ 398 h 414"/>
                <a:gd name="T4" fmla="*/ 0 w 253"/>
                <a:gd name="T5" fmla="*/ 414 h 414"/>
                <a:gd name="T6" fmla="*/ 253 w 253"/>
                <a:gd name="T7" fmla="*/ 10 h 414"/>
                <a:gd name="T8" fmla="*/ 246 w 253"/>
                <a:gd name="T9" fmla="*/ 0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3" h="414">
                  <a:moveTo>
                    <a:pt x="246" y="0"/>
                  </a:moveTo>
                  <a:lnTo>
                    <a:pt x="0" y="398"/>
                  </a:lnTo>
                  <a:lnTo>
                    <a:pt x="0" y="414"/>
                  </a:lnTo>
                  <a:lnTo>
                    <a:pt x="253" y="10"/>
                  </a:lnTo>
                  <a:lnTo>
                    <a:pt x="24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8" name="Freeform 158"/>
            <p:cNvSpPr/>
            <p:nvPr/>
          </p:nvSpPr>
          <p:spPr bwMode="auto">
            <a:xfrm>
              <a:off x="4018" y="2554"/>
              <a:ext cx="943" cy="324"/>
            </a:xfrm>
            <a:custGeom>
              <a:avLst/>
              <a:gdLst>
                <a:gd name="T0" fmla="*/ 0 w 943"/>
                <a:gd name="T1" fmla="*/ 312 h 324"/>
                <a:gd name="T2" fmla="*/ 943 w 943"/>
                <a:gd name="T3" fmla="*/ 0 h 324"/>
                <a:gd name="T4" fmla="*/ 943 w 943"/>
                <a:gd name="T5" fmla="*/ 14 h 324"/>
                <a:gd name="T6" fmla="*/ 0 w 943"/>
                <a:gd name="T7" fmla="*/ 324 h 324"/>
                <a:gd name="T8" fmla="*/ 0 w 943"/>
                <a:gd name="T9" fmla="*/ 312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3" h="324">
                  <a:moveTo>
                    <a:pt x="0" y="312"/>
                  </a:moveTo>
                  <a:lnTo>
                    <a:pt x="943" y="0"/>
                  </a:lnTo>
                  <a:lnTo>
                    <a:pt x="943" y="14"/>
                  </a:lnTo>
                  <a:lnTo>
                    <a:pt x="0" y="324"/>
                  </a:lnTo>
                  <a:lnTo>
                    <a:pt x="0" y="3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9" name="Freeform 159"/>
            <p:cNvSpPr/>
            <p:nvPr/>
          </p:nvSpPr>
          <p:spPr bwMode="auto">
            <a:xfrm>
              <a:off x="2938" y="2866"/>
              <a:ext cx="671" cy="607"/>
            </a:xfrm>
            <a:custGeom>
              <a:avLst/>
              <a:gdLst>
                <a:gd name="T0" fmla="*/ 0 w 671"/>
                <a:gd name="T1" fmla="*/ 7 h 607"/>
                <a:gd name="T2" fmla="*/ 661 w 671"/>
                <a:gd name="T3" fmla="*/ 607 h 607"/>
                <a:gd name="T4" fmla="*/ 671 w 671"/>
                <a:gd name="T5" fmla="*/ 607 h 607"/>
                <a:gd name="T6" fmla="*/ 12 w 671"/>
                <a:gd name="T7" fmla="*/ 0 h 607"/>
                <a:gd name="T8" fmla="*/ 0 w 671"/>
                <a:gd name="T9" fmla="*/ 7 h 6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1" h="607">
                  <a:moveTo>
                    <a:pt x="0" y="7"/>
                  </a:moveTo>
                  <a:lnTo>
                    <a:pt x="661" y="607"/>
                  </a:lnTo>
                  <a:lnTo>
                    <a:pt x="671" y="607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0" name="Freeform 160"/>
            <p:cNvSpPr/>
            <p:nvPr/>
          </p:nvSpPr>
          <p:spPr bwMode="auto">
            <a:xfrm>
              <a:off x="4546" y="3001"/>
              <a:ext cx="507" cy="299"/>
            </a:xfrm>
            <a:custGeom>
              <a:avLst/>
              <a:gdLst>
                <a:gd name="T0" fmla="*/ 0 w 507"/>
                <a:gd name="T1" fmla="*/ 292 h 299"/>
                <a:gd name="T2" fmla="*/ 500 w 507"/>
                <a:gd name="T3" fmla="*/ 0 h 299"/>
                <a:gd name="T4" fmla="*/ 507 w 507"/>
                <a:gd name="T5" fmla="*/ 12 h 299"/>
                <a:gd name="T6" fmla="*/ 5 w 507"/>
                <a:gd name="T7" fmla="*/ 299 h 299"/>
                <a:gd name="T8" fmla="*/ 0 w 507"/>
                <a:gd name="T9" fmla="*/ 292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99">
                  <a:moveTo>
                    <a:pt x="0" y="292"/>
                  </a:moveTo>
                  <a:lnTo>
                    <a:pt x="500" y="0"/>
                  </a:lnTo>
                  <a:lnTo>
                    <a:pt x="507" y="12"/>
                  </a:lnTo>
                  <a:lnTo>
                    <a:pt x="5" y="299"/>
                  </a:lnTo>
                  <a:lnTo>
                    <a:pt x="0" y="2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1" name="Freeform 161"/>
            <p:cNvSpPr/>
            <p:nvPr/>
          </p:nvSpPr>
          <p:spPr bwMode="auto">
            <a:xfrm>
              <a:off x="3658" y="3314"/>
              <a:ext cx="831" cy="187"/>
            </a:xfrm>
            <a:custGeom>
              <a:avLst/>
              <a:gdLst>
                <a:gd name="T0" fmla="*/ 0 w 831"/>
                <a:gd name="T1" fmla="*/ 173 h 187"/>
                <a:gd name="T2" fmla="*/ 831 w 831"/>
                <a:gd name="T3" fmla="*/ 0 h 187"/>
                <a:gd name="T4" fmla="*/ 831 w 831"/>
                <a:gd name="T5" fmla="*/ 12 h 187"/>
                <a:gd name="T6" fmla="*/ 10 w 831"/>
                <a:gd name="T7" fmla="*/ 187 h 187"/>
                <a:gd name="T8" fmla="*/ 0 w 831"/>
                <a:gd name="T9" fmla="*/ 173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1" h="187">
                  <a:moveTo>
                    <a:pt x="0" y="173"/>
                  </a:moveTo>
                  <a:lnTo>
                    <a:pt x="831" y="0"/>
                  </a:lnTo>
                  <a:lnTo>
                    <a:pt x="831" y="12"/>
                  </a:lnTo>
                  <a:lnTo>
                    <a:pt x="10" y="187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2" name="Oval 162"/>
            <p:cNvSpPr>
              <a:spLocks noChangeArrowheads="1"/>
            </p:cNvSpPr>
            <p:nvPr/>
          </p:nvSpPr>
          <p:spPr bwMode="auto">
            <a:xfrm>
              <a:off x="5107" y="1699"/>
              <a:ext cx="67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3" name="Freeform 163"/>
            <p:cNvSpPr/>
            <p:nvPr/>
          </p:nvSpPr>
          <p:spPr bwMode="auto">
            <a:xfrm>
              <a:off x="2640" y="1140"/>
              <a:ext cx="746" cy="644"/>
            </a:xfrm>
            <a:custGeom>
              <a:avLst/>
              <a:gdLst>
                <a:gd name="T0" fmla="*/ 0 w 746"/>
                <a:gd name="T1" fmla="*/ 635 h 644"/>
                <a:gd name="T2" fmla="*/ 739 w 746"/>
                <a:gd name="T3" fmla="*/ 0 h 644"/>
                <a:gd name="T4" fmla="*/ 746 w 746"/>
                <a:gd name="T5" fmla="*/ 10 h 644"/>
                <a:gd name="T6" fmla="*/ 12 w 746"/>
                <a:gd name="T7" fmla="*/ 644 h 644"/>
                <a:gd name="T8" fmla="*/ 0 w 746"/>
                <a:gd name="T9" fmla="*/ 635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6" h="644">
                  <a:moveTo>
                    <a:pt x="0" y="635"/>
                  </a:moveTo>
                  <a:lnTo>
                    <a:pt x="739" y="0"/>
                  </a:lnTo>
                  <a:lnTo>
                    <a:pt x="746" y="10"/>
                  </a:lnTo>
                  <a:lnTo>
                    <a:pt x="12" y="644"/>
                  </a:lnTo>
                  <a:lnTo>
                    <a:pt x="0" y="6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4" name="Freeform 164"/>
            <p:cNvSpPr/>
            <p:nvPr/>
          </p:nvSpPr>
          <p:spPr bwMode="auto">
            <a:xfrm>
              <a:off x="2612" y="1839"/>
              <a:ext cx="298" cy="966"/>
            </a:xfrm>
            <a:custGeom>
              <a:avLst/>
              <a:gdLst>
                <a:gd name="T0" fmla="*/ 0 w 298"/>
                <a:gd name="T1" fmla="*/ 7 h 966"/>
                <a:gd name="T2" fmla="*/ 286 w 298"/>
                <a:gd name="T3" fmla="*/ 966 h 966"/>
                <a:gd name="T4" fmla="*/ 298 w 298"/>
                <a:gd name="T5" fmla="*/ 959 h 966"/>
                <a:gd name="T6" fmla="*/ 11 w 298"/>
                <a:gd name="T7" fmla="*/ 0 h 966"/>
                <a:gd name="T8" fmla="*/ 0 w 298"/>
                <a:gd name="T9" fmla="*/ 7 h 9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966">
                  <a:moveTo>
                    <a:pt x="0" y="7"/>
                  </a:moveTo>
                  <a:lnTo>
                    <a:pt x="286" y="966"/>
                  </a:lnTo>
                  <a:lnTo>
                    <a:pt x="298" y="959"/>
                  </a:lnTo>
                  <a:lnTo>
                    <a:pt x="11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5" name="Freeform 165"/>
            <p:cNvSpPr/>
            <p:nvPr/>
          </p:nvSpPr>
          <p:spPr bwMode="auto">
            <a:xfrm>
              <a:off x="3983" y="2116"/>
              <a:ext cx="232" cy="720"/>
            </a:xfrm>
            <a:custGeom>
              <a:avLst/>
              <a:gdLst>
                <a:gd name="T0" fmla="*/ 222 w 232"/>
                <a:gd name="T1" fmla="*/ 0 h 720"/>
                <a:gd name="T2" fmla="*/ 0 w 232"/>
                <a:gd name="T3" fmla="*/ 720 h 720"/>
                <a:gd name="T4" fmla="*/ 12 w 232"/>
                <a:gd name="T5" fmla="*/ 720 h 720"/>
                <a:gd name="T6" fmla="*/ 232 w 232"/>
                <a:gd name="T7" fmla="*/ 7 h 720"/>
                <a:gd name="T8" fmla="*/ 222 w 232"/>
                <a:gd name="T9" fmla="*/ 0 h 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2" h="720">
                  <a:moveTo>
                    <a:pt x="222" y="0"/>
                  </a:moveTo>
                  <a:lnTo>
                    <a:pt x="0" y="720"/>
                  </a:lnTo>
                  <a:lnTo>
                    <a:pt x="12" y="720"/>
                  </a:lnTo>
                  <a:lnTo>
                    <a:pt x="232" y="7"/>
                  </a:lnTo>
                  <a:lnTo>
                    <a:pt x="22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6" name="Freeform 166"/>
            <p:cNvSpPr/>
            <p:nvPr/>
          </p:nvSpPr>
          <p:spPr bwMode="auto">
            <a:xfrm>
              <a:off x="2896" y="1003"/>
              <a:ext cx="478" cy="118"/>
            </a:xfrm>
            <a:custGeom>
              <a:avLst/>
              <a:gdLst>
                <a:gd name="T0" fmla="*/ 0 w 478"/>
                <a:gd name="T1" fmla="*/ 14 h 118"/>
                <a:gd name="T2" fmla="*/ 478 w 478"/>
                <a:gd name="T3" fmla="*/ 118 h 118"/>
                <a:gd name="T4" fmla="*/ 478 w 478"/>
                <a:gd name="T5" fmla="*/ 104 h 118"/>
                <a:gd name="T6" fmla="*/ 7 w 478"/>
                <a:gd name="T7" fmla="*/ 0 h 118"/>
                <a:gd name="T8" fmla="*/ 0 w 478"/>
                <a:gd name="T9" fmla="*/ 14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118">
                  <a:moveTo>
                    <a:pt x="0" y="14"/>
                  </a:moveTo>
                  <a:lnTo>
                    <a:pt x="478" y="118"/>
                  </a:lnTo>
                  <a:lnTo>
                    <a:pt x="478" y="104"/>
                  </a:lnTo>
                  <a:lnTo>
                    <a:pt x="7" y="0"/>
                  </a:lnTo>
                  <a:lnTo>
                    <a:pt x="0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7" name="Freeform 167"/>
            <p:cNvSpPr/>
            <p:nvPr/>
          </p:nvSpPr>
          <p:spPr bwMode="auto">
            <a:xfrm>
              <a:off x="4366" y="1592"/>
              <a:ext cx="689" cy="164"/>
            </a:xfrm>
            <a:custGeom>
              <a:avLst/>
              <a:gdLst>
                <a:gd name="T0" fmla="*/ 0 w 689"/>
                <a:gd name="T1" fmla="*/ 152 h 164"/>
                <a:gd name="T2" fmla="*/ 682 w 689"/>
                <a:gd name="T3" fmla="*/ 0 h 164"/>
                <a:gd name="T4" fmla="*/ 689 w 689"/>
                <a:gd name="T5" fmla="*/ 12 h 164"/>
                <a:gd name="T6" fmla="*/ 0 w 689"/>
                <a:gd name="T7" fmla="*/ 164 h 164"/>
                <a:gd name="T8" fmla="*/ 0 w 689"/>
                <a:gd name="T9" fmla="*/ 152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164">
                  <a:moveTo>
                    <a:pt x="0" y="152"/>
                  </a:moveTo>
                  <a:lnTo>
                    <a:pt x="682" y="0"/>
                  </a:lnTo>
                  <a:lnTo>
                    <a:pt x="689" y="12"/>
                  </a:lnTo>
                  <a:lnTo>
                    <a:pt x="0" y="164"/>
                  </a:lnTo>
                  <a:lnTo>
                    <a:pt x="0" y="1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8" name="Freeform 168"/>
            <p:cNvSpPr/>
            <p:nvPr/>
          </p:nvSpPr>
          <p:spPr bwMode="auto">
            <a:xfrm>
              <a:off x="3995" y="2899"/>
              <a:ext cx="499" cy="396"/>
            </a:xfrm>
            <a:custGeom>
              <a:avLst/>
              <a:gdLst>
                <a:gd name="T0" fmla="*/ 0 w 499"/>
                <a:gd name="T1" fmla="*/ 5 h 396"/>
                <a:gd name="T2" fmla="*/ 499 w 499"/>
                <a:gd name="T3" fmla="*/ 396 h 396"/>
                <a:gd name="T4" fmla="*/ 499 w 499"/>
                <a:gd name="T5" fmla="*/ 384 h 396"/>
                <a:gd name="T6" fmla="*/ 14 w 499"/>
                <a:gd name="T7" fmla="*/ 0 h 396"/>
                <a:gd name="T8" fmla="*/ 0 w 499"/>
                <a:gd name="T9" fmla="*/ 5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9" h="396">
                  <a:moveTo>
                    <a:pt x="0" y="5"/>
                  </a:moveTo>
                  <a:lnTo>
                    <a:pt x="499" y="396"/>
                  </a:lnTo>
                  <a:lnTo>
                    <a:pt x="499" y="384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9" name="Freeform 169"/>
            <p:cNvSpPr/>
            <p:nvPr/>
          </p:nvSpPr>
          <p:spPr bwMode="auto">
            <a:xfrm>
              <a:off x="3651" y="2918"/>
              <a:ext cx="306" cy="547"/>
            </a:xfrm>
            <a:custGeom>
              <a:avLst/>
              <a:gdLst>
                <a:gd name="T0" fmla="*/ 0 w 306"/>
                <a:gd name="T1" fmla="*/ 540 h 547"/>
                <a:gd name="T2" fmla="*/ 294 w 306"/>
                <a:gd name="T3" fmla="*/ 0 h 547"/>
                <a:gd name="T4" fmla="*/ 306 w 306"/>
                <a:gd name="T5" fmla="*/ 0 h 547"/>
                <a:gd name="T6" fmla="*/ 10 w 306"/>
                <a:gd name="T7" fmla="*/ 547 h 547"/>
                <a:gd name="T8" fmla="*/ 0 w 306"/>
                <a:gd name="T9" fmla="*/ 540 h 5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6" h="547">
                  <a:moveTo>
                    <a:pt x="0" y="540"/>
                  </a:moveTo>
                  <a:lnTo>
                    <a:pt x="294" y="0"/>
                  </a:lnTo>
                  <a:lnTo>
                    <a:pt x="306" y="0"/>
                  </a:lnTo>
                  <a:lnTo>
                    <a:pt x="10" y="547"/>
                  </a:lnTo>
                  <a:lnTo>
                    <a:pt x="0" y="5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0" name="Rectangle 170"/>
            <p:cNvSpPr>
              <a:spLocks noChangeArrowheads="1"/>
            </p:cNvSpPr>
            <p:nvPr/>
          </p:nvSpPr>
          <p:spPr bwMode="auto">
            <a:xfrm>
              <a:off x="2910" y="2881"/>
              <a:ext cx="9" cy="30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1" name="Freeform 171"/>
            <p:cNvSpPr/>
            <p:nvPr/>
          </p:nvSpPr>
          <p:spPr bwMode="auto">
            <a:xfrm>
              <a:off x="3334" y="2109"/>
              <a:ext cx="611" cy="741"/>
            </a:xfrm>
            <a:custGeom>
              <a:avLst/>
              <a:gdLst>
                <a:gd name="T0" fmla="*/ 0 w 611"/>
                <a:gd name="T1" fmla="*/ 7 h 741"/>
                <a:gd name="T2" fmla="*/ 599 w 611"/>
                <a:gd name="T3" fmla="*/ 741 h 741"/>
                <a:gd name="T4" fmla="*/ 611 w 611"/>
                <a:gd name="T5" fmla="*/ 736 h 741"/>
                <a:gd name="T6" fmla="*/ 12 w 611"/>
                <a:gd name="T7" fmla="*/ 0 h 741"/>
                <a:gd name="T8" fmla="*/ 0 w 611"/>
                <a:gd name="T9" fmla="*/ 7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741">
                  <a:moveTo>
                    <a:pt x="0" y="7"/>
                  </a:moveTo>
                  <a:lnTo>
                    <a:pt x="599" y="741"/>
                  </a:lnTo>
                  <a:lnTo>
                    <a:pt x="611" y="736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526" name="TextBox 76">
            <a:extLst>
              <a:ext uri="{FF2B5EF4-FFF2-40B4-BE49-F238E27FC236}">
                <a16:creationId xmlns:a16="http://schemas.microsoft.com/office/drawing/2014/main" id="{227D35C8-A03F-4E8D-8213-9F6DBD150A5D}"/>
              </a:ext>
            </a:extLst>
          </p:cNvPr>
          <p:cNvSpPr txBox="1"/>
          <p:nvPr/>
        </p:nvSpPr>
        <p:spPr>
          <a:xfrm>
            <a:off x="5490705" y="219018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数学模型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7" name="文本框 526">
            <a:extLst>
              <a:ext uri="{FF2B5EF4-FFF2-40B4-BE49-F238E27FC236}">
                <a16:creationId xmlns:a16="http://schemas.microsoft.com/office/drawing/2014/main" id="{65E94CA4-8264-494F-971E-C0C3C5A4DA32}"/>
              </a:ext>
            </a:extLst>
          </p:cNvPr>
          <p:cNvSpPr txBox="1"/>
          <p:nvPr/>
        </p:nvSpPr>
        <p:spPr>
          <a:xfrm>
            <a:off x="4498003" y="531991"/>
            <a:ext cx="3195994" cy="2819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动态神经网络</a:t>
            </a:r>
            <a:endParaRPr lang="en-US" altLang="zh-CN" sz="105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28" name="组合 527">
            <a:extLst>
              <a:ext uri="{FF2B5EF4-FFF2-40B4-BE49-F238E27FC236}">
                <a16:creationId xmlns:a16="http://schemas.microsoft.com/office/drawing/2014/main" id="{FB66C0C8-264B-4A75-9494-B04C4B93D363}"/>
              </a:ext>
            </a:extLst>
          </p:cNvPr>
          <p:cNvGrpSpPr/>
          <p:nvPr/>
        </p:nvGrpSpPr>
        <p:grpSpPr>
          <a:xfrm>
            <a:off x="5855851" y="833240"/>
            <a:ext cx="480299" cy="105326"/>
            <a:chOff x="8818080" y="2020666"/>
            <a:chExt cx="636007" cy="0"/>
          </a:xfrm>
        </p:grpSpPr>
        <p:cxnSp>
          <p:nvCxnSpPr>
            <p:cNvPr id="530" name="直接连接符 529">
              <a:extLst>
                <a:ext uri="{FF2B5EF4-FFF2-40B4-BE49-F238E27FC236}">
                  <a16:creationId xmlns:a16="http://schemas.microsoft.com/office/drawing/2014/main" id="{21D4BF5D-2C91-4A19-896F-AE946BC7FB76}"/>
                </a:ext>
              </a:extLst>
            </p:cNvPr>
            <p:cNvCxnSpPr/>
            <p:nvPr/>
          </p:nvCxnSpPr>
          <p:spPr>
            <a:xfrm>
              <a:off x="8818080" y="2020666"/>
              <a:ext cx="175500" cy="0"/>
            </a:xfrm>
            <a:prstGeom prst="line">
              <a:avLst/>
            </a:prstGeom>
            <a:ln w="25400">
              <a:solidFill>
                <a:srgbClr val="F6A2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1" name="直接连接符 530">
              <a:extLst>
                <a:ext uri="{FF2B5EF4-FFF2-40B4-BE49-F238E27FC236}">
                  <a16:creationId xmlns:a16="http://schemas.microsoft.com/office/drawing/2014/main" id="{12A04D9E-7AE9-4504-89ED-15389616EA20}"/>
                </a:ext>
              </a:extLst>
            </p:cNvPr>
            <p:cNvCxnSpPr/>
            <p:nvPr/>
          </p:nvCxnSpPr>
          <p:spPr>
            <a:xfrm>
              <a:off x="9048334" y="2020666"/>
              <a:ext cx="175500" cy="0"/>
            </a:xfrm>
            <a:prstGeom prst="line">
              <a:avLst/>
            </a:prstGeom>
            <a:ln w="25400">
              <a:solidFill>
                <a:srgbClr val="248C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2" name="直接连接符 531">
              <a:extLst>
                <a:ext uri="{FF2B5EF4-FFF2-40B4-BE49-F238E27FC236}">
                  <a16:creationId xmlns:a16="http://schemas.microsoft.com/office/drawing/2014/main" id="{35104CDD-349B-40C0-9598-881CA242C9C1}"/>
                </a:ext>
              </a:extLst>
            </p:cNvPr>
            <p:cNvCxnSpPr/>
            <p:nvPr/>
          </p:nvCxnSpPr>
          <p:spPr>
            <a:xfrm>
              <a:off x="9278587" y="2020666"/>
              <a:ext cx="175500" cy="0"/>
            </a:xfrm>
            <a:prstGeom prst="line">
              <a:avLst/>
            </a:prstGeom>
            <a:ln w="25400">
              <a:solidFill>
                <a:srgbClr val="F6A2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18" name="矩形 517">
                <a:extLst>
                  <a:ext uri="{FF2B5EF4-FFF2-40B4-BE49-F238E27FC236}">
                    <a16:creationId xmlns:a16="http://schemas.microsoft.com/office/drawing/2014/main" id="{8F692627-2CB1-4825-B91B-259811B8E498}"/>
                  </a:ext>
                </a:extLst>
              </p:cNvPr>
              <p:cNvSpPr/>
              <p:nvPr/>
            </p:nvSpPr>
            <p:spPr>
              <a:xfrm>
                <a:off x="501386" y="1368080"/>
                <a:ext cx="4288353" cy="1323439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>
                  <a:spcBef>
                    <a:spcPct val="0"/>
                  </a:spcBef>
                </a:pPr>
                <a:r>
                  <a:rPr lang="zh-CN" altLang="en-US" sz="4000" b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mbria Math" panose="02040503050406030204" pitchFamily="18" charset="0"/>
                    <a:ea typeface="微软雅黑" panose="020B0503020204020204" pitchFamily="34" charset="-122"/>
                  </a:rPr>
                  <a:t>对于动态神经网络</a:t>
                </a:r>
                <a:endParaRPr lang="en-US" altLang="zh-CN" sz="4000" b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mbria Math" panose="02040503050406030204" pitchFamily="18" charset="0"/>
                  <a:ea typeface="微软雅黑" panose="020B0503020204020204" pitchFamily="34" charset="-122"/>
                </a:endParaRPr>
              </a:p>
              <a:p>
                <a:pPr algn="ctr">
                  <a:spcBef>
                    <a:spcPct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altLang="zh-CN" sz="40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accPr>
                        <m:e>
                          <m:r>
                            <a:rPr lang="en-US" altLang="zh-CN" sz="40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𝑦</m:t>
                          </m:r>
                        </m:e>
                      </m:acc>
                      <m:r>
                        <a:rPr lang="en-US" altLang="zh-CN" sz="40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r>
                        <a:rPr lang="en-US" altLang="zh-CN" sz="40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𝑓</m:t>
                      </m:r>
                      <m:r>
                        <a:rPr lang="en-US" altLang="zh-CN" sz="40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US" altLang="zh-CN" sz="40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accPr>
                        <m:e>
                          <m:r>
                            <a:rPr lang="en-US" altLang="zh-CN" sz="40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𝑥</m:t>
                          </m:r>
                        </m:e>
                      </m:acc>
                      <m:r>
                        <a:rPr lang="en-US" altLang="zh-CN" sz="40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;</m:t>
                      </m:r>
                      <m:r>
                        <a:rPr lang="en-US" altLang="zh-CN" sz="40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𝑡</m:t>
                      </m:r>
                      <m:r>
                        <a:rPr lang="en-US" altLang="zh-CN" sz="40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)</m:t>
                      </m:r>
                    </m:oMath>
                  </m:oMathPara>
                </a14:m>
                <a:endParaRPr lang="en-US" altLang="zh-CN" sz="4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518" name="矩形 517">
                <a:extLst>
                  <a:ext uri="{FF2B5EF4-FFF2-40B4-BE49-F238E27FC236}">
                    <a16:creationId xmlns:a16="http://schemas.microsoft.com/office/drawing/2014/main" id="{8F692627-2CB1-4825-B91B-259811B8E4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386" y="1368080"/>
                <a:ext cx="4288353" cy="1323439"/>
              </a:xfrm>
              <a:prstGeom prst="rect">
                <a:avLst/>
              </a:prstGeom>
              <a:blipFill>
                <a:blip r:embed="rId3"/>
                <a:stretch>
                  <a:fillRect l="-4403" t="-8257" r="-42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2" name="矩形 511">
            <a:extLst>
              <a:ext uri="{FF2B5EF4-FFF2-40B4-BE49-F238E27FC236}">
                <a16:creationId xmlns:a16="http://schemas.microsoft.com/office/drawing/2014/main" id="{6E76B8E4-1C6C-4B91-81EB-7C8B943C259B}"/>
              </a:ext>
            </a:extLst>
          </p:cNvPr>
          <p:cNvSpPr/>
          <p:nvPr/>
        </p:nvSpPr>
        <p:spPr>
          <a:xfrm>
            <a:off x="6701293" y="1553073"/>
            <a:ext cx="1428403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altLang="zh-CN" sz="40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 Math" panose="02040503050406030204" pitchFamily="18" charset="0"/>
                <a:ea typeface="微软雅黑" panose="020B0503020204020204" pitchFamily="34" charset="-122"/>
              </a:rPr>
              <a:t>LSTM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0C3C7DE-DAD6-4BE8-B282-6FFF47B3C2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4140" y="3145540"/>
            <a:ext cx="8348489" cy="2578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126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prism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5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1000" tmFilter="0,0; .5, 1; 1, 1"/>
                                        <p:tgtEl>
                                          <p:spTgt spid="5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1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 tmFilter="0,0; .5, 1; 1, 1"/>
                                        <p:tgtEl>
                                          <p:spTgt spid="5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8" grpId="0"/>
      <p:bldP spid="51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2" name="Group 4"/>
          <p:cNvGrpSpPr>
            <a:grpSpLocks noChangeAspect="1"/>
          </p:cNvGrpSpPr>
          <p:nvPr/>
        </p:nvGrpSpPr>
        <p:grpSpPr bwMode="auto">
          <a:xfrm>
            <a:off x="9742781" y="1043957"/>
            <a:ext cx="4898437" cy="4770086"/>
            <a:chOff x="2410" y="593"/>
            <a:chExt cx="3015" cy="2936"/>
          </a:xfrm>
          <a:solidFill>
            <a:srgbClr val="248C80"/>
          </a:solidFill>
        </p:grpSpPr>
        <p:sp>
          <p:nvSpPr>
            <p:cNvPr id="363" name="Freeform 5"/>
            <p:cNvSpPr/>
            <p:nvPr/>
          </p:nvSpPr>
          <p:spPr bwMode="auto">
            <a:xfrm>
              <a:off x="5079" y="1202"/>
              <a:ext cx="66" cy="509"/>
            </a:xfrm>
            <a:custGeom>
              <a:avLst/>
              <a:gdLst>
                <a:gd name="T0" fmla="*/ 0 w 66"/>
                <a:gd name="T1" fmla="*/ 9 h 509"/>
                <a:gd name="T2" fmla="*/ 54 w 66"/>
                <a:gd name="T3" fmla="*/ 509 h 509"/>
                <a:gd name="T4" fmla="*/ 66 w 66"/>
                <a:gd name="T5" fmla="*/ 509 h 509"/>
                <a:gd name="T6" fmla="*/ 9 w 66"/>
                <a:gd name="T7" fmla="*/ 0 h 509"/>
                <a:gd name="T8" fmla="*/ 0 w 66"/>
                <a:gd name="T9" fmla="*/ 9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509">
                  <a:moveTo>
                    <a:pt x="0" y="9"/>
                  </a:moveTo>
                  <a:lnTo>
                    <a:pt x="54" y="509"/>
                  </a:lnTo>
                  <a:lnTo>
                    <a:pt x="66" y="509"/>
                  </a:lnTo>
                  <a:lnTo>
                    <a:pt x="9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4" name="Freeform 6"/>
            <p:cNvSpPr/>
            <p:nvPr/>
          </p:nvSpPr>
          <p:spPr bwMode="auto">
            <a:xfrm>
              <a:off x="5079" y="1195"/>
              <a:ext cx="303" cy="854"/>
            </a:xfrm>
            <a:custGeom>
              <a:avLst/>
              <a:gdLst>
                <a:gd name="T0" fmla="*/ 14 w 303"/>
                <a:gd name="T1" fmla="*/ 0 h 854"/>
                <a:gd name="T2" fmla="*/ 303 w 303"/>
                <a:gd name="T3" fmla="*/ 854 h 854"/>
                <a:gd name="T4" fmla="*/ 287 w 303"/>
                <a:gd name="T5" fmla="*/ 854 h 854"/>
                <a:gd name="T6" fmla="*/ 0 w 303"/>
                <a:gd name="T7" fmla="*/ 11 h 854"/>
                <a:gd name="T8" fmla="*/ 14 w 303"/>
                <a:gd name="T9" fmla="*/ 0 h 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3" h="854">
                  <a:moveTo>
                    <a:pt x="14" y="0"/>
                  </a:moveTo>
                  <a:lnTo>
                    <a:pt x="303" y="854"/>
                  </a:lnTo>
                  <a:lnTo>
                    <a:pt x="287" y="854"/>
                  </a:lnTo>
                  <a:lnTo>
                    <a:pt x="0" y="11"/>
                  </a:lnTo>
                  <a:lnTo>
                    <a:pt x="1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5" name="Freeform 7"/>
            <p:cNvSpPr/>
            <p:nvPr/>
          </p:nvSpPr>
          <p:spPr bwMode="auto">
            <a:xfrm>
              <a:off x="5074" y="1202"/>
              <a:ext cx="12" cy="345"/>
            </a:xfrm>
            <a:custGeom>
              <a:avLst/>
              <a:gdLst>
                <a:gd name="T0" fmla="*/ 0 w 12"/>
                <a:gd name="T1" fmla="*/ 0 h 345"/>
                <a:gd name="T2" fmla="*/ 0 w 12"/>
                <a:gd name="T3" fmla="*/ 345 h 345"/>
                <a:gd name="T4" fmla="*/ 12 w 12"/>
                <a:gd name="T5" fmla="*/ 345 h 345"/>
                <a:gd name="T6" fmla="*/ 12 w 12"/>
                <a:gd name="T7" fmla="*/ 12 h 345"/>
                <a:gd name="T8" fmla="*/ 0 w 12"/>
                <a:gd name="T9" fmla="*/ 0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345">
                  <a:moveTo>
                    <a:pt x="0" y="0"/>
                  </a:moveTo>
                  <a:lnTo>
                    <a:pt x="0" y="345"/>
                  </a:lnTo>
                  <a:lnTo>
                    <a:pt x="12" y="345"/>
                  </a:lnTo>
                  <a:lnTo>
                    <a:pt x="12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6" name="Rectangle 8"/>
            <p:cNvSpPr>
              <a:spLocks noChangeArrowheads="1"/>
            </p:cNvSpPr>
            <p:nvPr/>
          </p:nvSpPr>
          <p:spPr bwMode="auto">
            <a:xfrm>
              <a:off x="3658" y="3501"/>
              <a:ext cx="647" cy="1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7" name="Freeform 9"/>
            <p:cNvSpPr/>
            <p:nvPr/>
          </p:nvSpPr>
          <p:spPr bwMode="auto">
            <a:xfrm>
              <a:off x="3488" y="3446"/>
              <a:ext cx="118" cy="48"/>
            </a:xfrm>
            <a:custGeom>
              <a:avLst/>
              <a:gdLst>
                <a:gd name="T0" fmla="*/ 0 w 118"/>
                <a:gd name="T1" fmla="*/ 10 h 48"/>
                <a:gd name="T2" fmla="*/ 111 w 118"/>
                <a:gd name="T3" fmla="*/ 48 h 48"/>
                <a:gd name="T4" fmla="*/ 118 w 118"/>
                <a:gd name="T5" fmla="*/ 36 h 48"/>
                <a:gd name="T6" fmla="*/ 14 w 118"/>
                <a:gd name="T7" fmla="*/ 0 h 48"/>
                <a:gd name="T8" fmla="*/ 0 w 118"/>
                <a:gd name="T9" fmla="*/ 1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48">
                  <a:moveTo>
                    <a:pt x="0" y="10"/>
                  </a:moveTo>
                  <a:lnTo>
                    <a:pt x="111" y="48"/>
                  </a:lnTo>
                  <a:lnTo>
                    <a:pt x="118" y="36"/>
                  </a:lnTo>
                  <a:lnTo>
                    <a:pt x="14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8" name="Freeform 10"/>
            <p:cNvSpPr/>
            <p:nvPr/>
          </p:nvSpPr>
          <p:spPr bwMode="auto">
            <a:xfrm>
              <a:off x="2830" y="1026"/>
              <a:ext cx="30" cy="256"/>
            </a:xfrm>
            <a:custGeom>
              <a:avLst/>
              <a:gdLst>
                <a:gd name="T0" fmla="*/ 30 w 30"/>
                <a:gd name="T1" fmla="*/ 0 h 256"/>
                <a:gd name="T2" fmla="*/ 9 w 30"/>
                <a:gd name="T3" fmla="*/ 256 h 256"/>
                <a:gd name="T4" fmla="*/ 0 w 30"/>
                <a:gd name="T5" fmla="*/ 256 h 256"/>
                <a:gd name="T6" fmla="*/ 26 w 30"/>
                <a:gd name="T7" fmla="*/ 0 h 256"/>
                <a:gd name="T8" fmla="*/ 30 w 30"/>
                <a:gd name="T9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56">
                  <a:moveTo>
                    <a:pt x="30" y="0"/>
                  </a:moveTo>
                  <a:lnTo>
                    <a:pt x="9" y="256"/>
                  </a:lnTo>
                  <a:lnTo>
                    <a:pt x="0" y="256"/>
                  </a:lnTo>
                  <a:lnTo>
                    <a:pt x="26" y="0"/>
                  </a:lnTo>
                  <a:lnTo>
                    <a:pt x="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9" name="Freeform 11"/>
            <p:cNvSpPr/>
            <p:nvPr/>
          </p:nvSpPr>
          <p:spPr bwMode="auto">
            <a:xfrm>
              <a:off x="2841" y="773"/>
              <a:ext cx="604" cy="519"/>
            </a:xfrm>
            <a:custGeom>
              <a:avLst/>
              <a:gdLst>
                <a:gd name="T0" fmla="*/ 0 w 604"/>
                <a:gd name="T1" fmla="*/ 512 h 519"/>
                <a:gd name="T2" fmla="*/ 595 w 604"/>
                <a:gd name="T3" fmla="*/ 0 h 519"/>
                <a:gd name="T4" fmla="*/ 604 w 604"/>
                <a:gd name="T5" fmla="*/ 7 h 519"/>
                <a:gd name="T6" fmla="*/ 12 w 604"/>
                <a:gd name="T7" fmla="*/ 519 h 519"/>
                <a:gd name="T8" fmla="*/ 0 w 604"/>
                <a:gd name="T9" fmla="*/ 512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4" h="519">
                  <a:moveTo>
                    <a:pt x="0" y="512"/>
                  </a:moveTo>
                  <a:lnTo>
                    <a:pt x="595" y="0"/>
                  </a:lnTo>
                  <a:lnTo>
                    <a:pt x="604" y="7"/>
                  </a:lnTo>
                  <a:lnTo>
                    <a:pt x="12" y="519"/>
                  </a:lnTo>
                  <a:lnTo>
                    <a:pt x="0" y="5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0" name="Freeform 12"/>
            <p:cNvSpPr/>
            <p:nvPr/>
          </p:nvSpPr>
          <p:spPr bwMode="auto">
            <a:xfrm>
              <a:off x="2988" y="761"/>
              <a:ext cx="445" cy="192"/>
            </a:xfrm>
            <a:custGeom>
              <a:avLst/>
              <a:gdLst>
                <a:gd name="T0" fmla="*/ 445 w 445"/>
                <a:gd name="T1" fmla="*/ 17 h 192"/>
                <a:gd name="T2" fmla="*/ 3 w 445"/>
                <a:gd name="T3" fmla="*/ 192 h 192"/>
                <a:gd name="T4" fmla="*/ 0 w 445"/>
                <a:gd name="T5" fmla="*/ 187 h 192"/>
                <a:gd name="T6" fmla="*/ 445 w 445"/>
                <a:gd name="T7" fmla="*/ 0 h 192"/>
                <a:gd name="T8" fmla="*/ 445 w 445"/>
                <a:gd name="T9" fmla="*/ 17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5" h="192">
                  <a:moveTo>
                    <a:pt x="445" y="17"/>
                  </a:moveTo>
                  <a:lnTo>
                    <a:pt x="3" y="192"/>
                  </a:lnTo>
                  <a:lnTo>
                    <a:pt x="0" y="187"/>
                  </a:lnTo>
                  <a:lnTo>
                    <a:pt x="445" y="0"/>
                  </a:lnTo>
                  <a:lnTo>
                    <a:pt x="445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1" name="Freeform 13"/>
            <p:cNvSpPr/>
            <p:nvPr/>
          </p:nvSpPr>
          <p:spPr bwMode="auto">
            <a:xfrm>
              <a:off x="3478" y="650"/>
              <a:ext cx="159" cy="95"/>
            </a:xfrm>
            <a:custGeom>
              <a:avLst/>
              <a:gdLst>
                <a:gd name="T0" fmla="*/ 10 w 159"/>
                <a:gd name="T1" fmla="*/ 95 h 95"/>
                <a:gd name="T2" fmla="*/ 159 w 159"/>
                <a:gd name="T3" fmla="*/ 9 h 95"/>
                <a:gd name="T4" fmla="*/ 159 w 159"/>
                <a:gd name="T5" fmla="*/ 0 h 95"/>
                <a:gd name="T6" fmla="*/ 0 w 159"/>
                <a:gd name="T7" fmla="*/ 88 h 95"/>
                <a:gd name="T8" fmla="*/ 10 w 159"/>
                <a:gd name="T9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95">
                  <a:moveTo>
                    <a:pt x="10" y="95"/>
                  </a:moveTo>
                  <a:lnTo>
                    <a:pt x="159" y="9"/>
                  </a:lnTo>
                  <a:lnTo>
                    <a:pt x="159" y="0"/>
                  </a:lnTo>
                  <a:lnTo>
                    <a:pt x="0" y="88"/>
                  </a:lnTo>
                  <a:lnTo>
                    <a:pt x="10" y="9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2" name="Freeform 14"/>
            <p:cNvSpPr/>
            <p:nvPr/>
          </p:nvSpPr>
          <p:spPr bwMode="auto">
            <a:xfrm>
              <a:off x="3488" y="683"/>
              <a:ext cx="798" cy="74"/>
            </a:xfrm>
            <a:custGeom>
              <a:avLst/>
              <a:gdLst>
                <a:gd name="T0" fmla="*/ 0 w 798"/>
                <a:gd name="T1" fmla="*/ 62 h 74"/>
                <a:gd name="T2" fmla="*/ 798 w 798"/>
                <a:gd name="T3" fmla="*/ 0 h 74"/>
                <a:gd name="T4" fmla="*/ 798 w 798"/>
                <a:gd name="T5" fmla="*/ 10 h 74"/>
                <a:gd name="T6" fmla="*/ 0 w 798"/>
                <a:gd name="T7" fmla="*/ 74 h 74"/>
                <a:gd name="T8" fmla="*/ 0 w 798"/>
                <a:gd name="T9" fmla="*/ 6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8" h="74">
                  <a:moveTo>
                    <a:pt x="0" y="62"/>
                  </a:moveTo>
                  <a:lnTo>
                    <a:pt x="798" y="0"/>
                  </a:lnTo>
                  <a:lnTo>
                    <a:pt x="798" y="10"/>
                  </a:lnTo>
                  <a:lnTo>
                    <a:pt x="0" y="74"/>
                  </a:lnTo>
                  <a:lnTo>
                    <a:pt x="0" y="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3" name="Freeform 15"/>
            <p:cNvSpPr/>
            <p:nvPr/>
          </p:nvSpPr>
          <p:spPr bwMode="auto">
            <a:xfrm>
              <a:off x="3421" y="778"/>
              <a:ext cx="34" cy="308"/>
            </a:xfrm>
            <a:custGeom>
              <a:avLst/>
              <a:gdLst>
                <a:gd name="T0" fmla="*/ 29 w 34"/>
                <a:gd name="T1" fmla="*/ 0 h 308"/>
                <a:gd name="T2" fmla="*/ 0 w 34"/>
                <a:gd name="T3" fmla="*/ 308 h 308"/>
                <a:gd name="T4" fmla="*/ 12 w 34"/>
                <a:gd name="T5" fmla="*/ 308 h 308"/>
                <a:gd name="T6" fmla="*/ 34 w 34"/>
                <a:gd name="T7" fmla="*/ 0 h 308"/>
                <a:gd name="T8" fmla="*/ 29 w 34"/>
                <a:gd name="T9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308">
                  <a:moveTo>
                    <a:pt x="29" y="0"/>
                  </a:moveTo>
                  <a:lnTo>
                    <a:pt x="0" y="308"/>
                  </a:lnTo>
                  <a:lnTo>
                    <a:pt x="12" y="308"/>
                  </a:lnTo>
                  <a:lnTo>
                    <a:pt x="34" y="0"/>
                  </a:ln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4" name="Freeform 16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  <a:gd name="T10" fmla="*/ 0 w 571"/>
                <a:gd name="T11" fmla="*/ 11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5" name="Freeform 17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6" name="Freeform 18"/>
            <p:cNvSpPr/>
            <p:nvPr/>
          </p:nvSpPr>
          <p:spPr bwMode="auto">
            <a:xfrm>
              <a:off x="4087" y="693"/>
              <a:ext cx="225" cy="307"/>
            </a:xfrm>
            <a:custGeom>
              <a:avLst/>
              <a:gdLst>
                <a:gd name="T0" fmla="*/ 213 w 225"/>
                <a:gd name="T1" fmla="*/ 0 h 307"/>
                <a:gd name="T2" fmla="*/ 0 w 225"/>
                <a:gd name="T3" fmla="*/ 298 h 307"/>
                <a:gd name="T4" fmla="*/ 12 w 225"/>
                <a:gd name="T5" fmla="*/ 307 h 307"/>
                <a:gd name="T6" fmla="*/ 225 w 225"/>
                <a:gd name="T7" fmla="*/ 7 h 307"/>
                <a:gd name="T8" fmla="*/ 213 w 225"/>
                <a:gd name="T9" fmla="*/ 0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5" h="307">
                  <a:moveTo>
                    <a:pt x="213" y="0"/>
                  </a:moveTo>
                  <a:lnTo>
                    <a:pt x="0" y="298"/>
                  </a:lnTo>
                  <a:lnTo>
                    <a:pt x="12" y="307"/>
                  </a:lnTo>
                  <a:lnTo>
                    <a:pt x="225" y="7"/>
                  </a:lnTo>
                  <a:lnTo>
                    <a:pt x="21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7" name="Freeform 19"/>
            <p:cNvSpPr/>
            <p:nvPr/>
          </p:nvSpPr>
          <p:spPr bwMode="auto">
            <a:xfrm>
              <a:off x="2481" y="1318"/>
              <a:ext cx="339" cy="343"/>
            </a:xfrm>
            <a:custGeom>
              <a:avLst/>
              <a:gdLst>
                <a:gd name="T0" fmla="*/ 0 w 339"/>
                <a:gd name="T1" fmla="*/ 336 h 343"/>
                <a:gd name="T2" fmla="*/ 332 w 339"/>
                <a:gd name="T3" fmla="*/ 0 h 343"/>
                <a:gd name="T4" fmla="*/ 339 w 339"/>
                <a:gd name="T5" fmla="*/ 7 h 343"/>
                <a:gd name="T6" fmla="*/ 5 w 339"/>
                <a:gd name="T7" fmla="*/ 343 h 343"/>
                <a:gd name="T8" fmla="*/ 0 w 339"/>
                <a:gd name="T9" fmla="*/ 336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9" h="343">
                  <a:moveTo>
                    <a:pt x="0" y="336"/>
                  </a:moveTo>
                  <a:lnTo>
                    <a:pt x="332" y="0"/>
                  </a:lnTo>
                  <a:lnTo>
                    <a:pt x="339" y="7"/>
                  </a:lnTo>
                  <a:lnTo>
                    <a:pt x="5" y="343"/>
                  </a:lnTo>
                  <a:lnTo>
                    <a:pt x="0" y="3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8" name="Freeform 20"/>
            <p:cNvSpPr/>
            <p:nvPr/>
          </p:nvSpPr>
          <p:spPr bwMode="auto">
            <a:xfrm>
              <a:off x="2616" y="1332"/>
              <a:ext cx="209" cy="753"/>
            </a:xfrm>
            <a:custGeom>
              <a:avLst/>
              <a:gdLst>
                <a:gd name="T0" fmla="*/ 197 w 209"/>
                <a:gd name="T1" fmla="*/ 0 h 753"/>
                <a:gd name="T2" fmla="*/ 0 w 209"/>
                <a:gd name="T3" fmla="*/ 743 h 753"/>
                <a:gd name="T4" fmla="*/ 10 w 209"/>
                <a:gd name="T5" fmla="*/ 753 h 753"/>
                <a:gd name="T6" fmla="*/ 209 w 209"/>
                <a:gd name="T7" fmla="*/ 0 h 753"/>
                <a:gd name="T8" fmla="*/ 197 w 209"/>
                <a:gd name="T9" fmla="*/ 0 h 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753">
                  <a:moveTo>
                    <a:pt x="197" y="0"/>
                  </a:moveTo>
                  <a:lnTo>
                    <a:pt x="0" y="743"/>
                  </a:lnTo>
                  <a:lnTo>
                    <a:pt x="10" y="753"/>
                  </a:lnTo>
                  <a:lnTo>
                    <a:pt x="209" y="0"/>
                  </a:lnTo>
                  <a:lnTo>
                    <a:pt x="19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9" name="Freeform 21"/>
            <p:cNvSpPr/>
            <p:nvPr/>
          </p:nvSpPr>
          <p:spPr bwMode="auto">
            <a:xfrm>
              <a:off x="2477" y="1704"/>
              <a:ext cx="106" cy="92"/>
            </a:xfrm>
            <a:custGeom>
              <a:avLst/>
              <a:gdLst>
                <a:gd name="T0" fmla="*/ 0 w 106"/>
                <a:gd name="T1" fmla="*/ 7 h 92"/>
                <a:gd name="T2" fmla="*/ 94 w 106"/>
                <a:gd name="T3" fmla="*/ 92 h 92"/>
                <a:gd name="T4" fmla="*/ 106 w 106"/>
                <a:gd name="T5" fmla="*/ 75 h 92"/>
                <a:gd name="T6" fmla="*/ 9 w 106"/>
                <a:gd name="T7" fmla="*/ 0 h 92"/>
                <a:gd name="T8" fmla="*/ 0 w 106"/>
                <a:gd name="T9" fmla="*/ 7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92">
                  <a:moveTo>
                    <a:pt x="0" y="7"/>
                  </a:moveTo>
                  <a:lnTo>
                    <a:pt x="94" y="92"/>
                  </a:lnTo>
                  <a:lnTo>
                    <a:pt x="106" y="75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0" name="Freeform 22"/>
            <p:cNvSpPr/>
            <p:nvPr/>
          </p:nvSpPr>
          <p:spPr bwMode="auto">
            <a:xfrm>
              <a:off x="2451" y="1711"/>
              <a:ext cx="146" cy="374"/>
            </a:xfrm>
            <a:custGeom>
              <a:avLst/>
              <a:gdLst>
                <a:gd name="T0" fmla="*/ 0 w 146"/>
                <a:gd name="T1" fmla="*/ 0 h 374"/>
                <a:gd name="T2" fmla="*/ 135 w 146"/>
                <a:gd name="T3" fmla="*/ 374 h 374"/>
                <a:gd name="T4" fmla="*/ 146 w 146"/>
                <a:gd name="T5" fmla="*/ 374 h 374"/>
                <a:gd name="T6" fmla="*/ 11 w 146"/>
                <a:gd name="T7" fmla="*/ 0 h 374"/>
                <a:gd name="T8" fmla="*/ 0 w 146"/>
                <a:gd name="T9" fmla="*/ 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374">
                  <a:moveTo>
                    <a:pt x="0" y="0"/>
                  </a:moveTo>
                  <a:lnTo>
                    <a:pt x="135" y="374"/>
                  </a:lnTo>
                  <a:lnTo>
                    <a:pt x="146" y="374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1" name="Rectangle 23"/>
            <p:cNvSpPr>
              <a:spLocks noChangeArrowheads="1"/>
            </p:cNvSpPr>
            <p:nvPr/>
          </p:nvSpPr>
          <p:spPr bwMode="auto">
            <a:xfrm>
              <a:off x="3410" y="1164"/>
              <a:ext cx="11" cy="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2" name="Freeform 24"/>
            <p:cNvSpPr/>
            <p:nvPr/>
          </p:nvSpPr>
          <p:spPr bwMode="auto">
            <a:xfrm>
              <a:off x="2848" y="1202"/>
              <a:ext cx="538" cy="111"/>
            </a:xfrm>
            <a:custGeom>
              <a:avLst/>
              <a:gdLst>
                <a:gd name="T0" fmla="*/ 0 w 538"/>
                <a:gd name="T1" fmla="*/ 102 h 111"/>
                <a:gd name="T2" fmla="*/ 538 w 538"/>
                <a:gd name="T3" fmla="*/ 0 h 111"/>
                <a:gd name="T4" fmla="*/ 538 w 538"/>
                <a:gd name="T5" fmla="*/ 9 h 111"/>
                <a:gd name="T6" fmla="*/ 0 w 538"/>
                <a:gd name="T7" fmla="*/ 111 h 111"/>
                <a:gd name="T8" fmla="*/ 0 w 538"/>
                <a:gd name="T9" fmla="*/ 102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8" h="111">
                  <a:moveTo>
                    <a:pt x="0" y="102"/>
                  </a:moveTo>
                  <a:lnTo>
                    <a:pt x="538" y="0"/>
                  </a:lnTo>
                  <a:lnTo>
                    <a:pt x="538" y="9"/>
                  </a:lnTo>
                  <a:lnTo>
                    <a:pt x="0" y="111"/>
                  </a:lnTo>
                  <a:lnTo>
                    <a:pt x="0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3" name="Freeform 25"/>
            <p:cNvSpPr/>
            <p:nvPr/>
          </p:nvSpPr>
          <p:spPr bwMode="auto">
            <a:xfrm>
              <a:off x="2834" y="1320"/>
              <a:ext cx="287" cy="455"/>
            </a:xfrm>
            <a:custGeom>
              <a:avLst/>
              <a:gdLst>
                <a:gd name="T0" fmla="*/ 0 w 287"/>
                <a:gd name="T1" fmla="*/ 5 h 455"/>
                <a:gd name="T2" fmla="*/ 275 w 287"/>
                <a:gd name="T3" fmla="*/ 450 h 455"/>
                <a:gd name="T4" fmla="*/ 277 w 287"/>
                <a:gd name="T5" fmla="*/ 455 h 455"/>
                <a:gd name="T6" fmla="*/ 287 w 287"/>
                <a:gd name="T7" fmla="*/ 445 h 455"/>
                <a:gd name="T8" fmla="*/ 7 w 287"/>
                <a:gd name="T9" fmla="*/ 0 h 455"/>
                <a:gd name="T10" fmla="*/ 0 w 287"/>
                <a:gd name="T11" fmla="*/ 5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7" h="455">
                  <a:moveTo>
                    <a:pt x="0" y="5"/>
                  </a:moveTo>
                  <a:lnTo>
                    <a:pt x="275" y="450"/>
                  </a:lnTo>
                  <a:lnTo>
                    <a:pt x="277" y="455"/>
                  </a:lnTo>
                  <a:lnTo>
                    <a:pt x="287" y="445"/>
                  </a:lnTo>
                  <a:lnTo>
                    <a:pt x="7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4" name="Freeform 26"/>
            <p:cNvSpPr/>
            <p:nvPr/>
          </p:nvSpPr>
          <p:spPr bwMode="auto">
            <a:xfrm>
              <a:off x="3140" y="1221"/>
              <a:ext cx="270" cy="544"/>
            </a:xfrm>
            <a:custGeom>
              <a:avLst/>
              <a:gdLst>
                <a:gd name="T0" fmla="*/ 0 w 270"/>
                <a:gd name="T1" fmla="*/ 544 h 544"/>
                <a:gd name="T2" fmla="*/ 263 w 270"/>
                <a:gd name="T3" fmla="*/ 0 h 544"/>
                <a:gd name="T4" fmla="*/ 270 w 270"/>
                <a:gd name="T5" fmla="*/ 0 h 544"/>
                <a:gd name="T6" fmla="*/ 14 w 270"/>
                <a:gd name="T7" fmla="*/ 544 h 544"/>
                <a:gd name="T8" fmla="*/ 0 w 270"/>
                <a:gd name="T9" fmla="*/ 544 h 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0" h="544">
                  <a:moveTo>
                    <a:pt x="0" y="544"/>
                  </a:moveTo>
                  <a:lnTo>
                    <a:pt x="263" y="0"/>
                  </a:lnTo>
                  <a:lnTo>
                    <a:pt x="270" y="0"/>
                  </a:lnTo>
                  <a:lnTo>
                    <a:pt x="14" y="544"/>
                  </a:lnTo>
                  <a:lnTo>
                    <a:pt x="0" y="5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5" name="Freeform 27"/>
            <p:cNvSpPr/>
            <p:nvPr/>
          </p:nvSpPr>
          <p:spPr bwMode="auto">
            <a:xfrm>
              <a:off x="3317" y="1221"/>
              <a:ext cx="93" cy="809"/>
            </a:xfrm>
            <a:custGeom>
              <a:avLst/>
              <a:gdLst>
                <a:gd name="T0" fmla="*/ 83 w 93"/>
                <a:gd name="T1" fmla="*/ 0 h 809"/>
                <a:gd name="T2" fmla="*/ 0 w 93"/>
                <a:gd name="T3" fmla="*/ 809 h 809"/>
                <a:gd name="T4" fmla="*/ 12 w 93"/>
                <a:gd name="T5" fmla="*/ 809 h 809"/>
                <a:gd name="T6" fmla="*/ 93 w 93"/>
                <a:gd name="T7" fmla="*/ 0 h 809"/>
                <a:gd name="T8" fmla="*/ 83 w 93"/>
                <a:gd name="T9" fmla="*/ 0 h 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" h="809">
                  <a:moveTo>
                    <a:pt x="83" y="0"/>
                  </a:moveTo>
                  <a:lnTo>
                    <a:pt x="0" y="809"/>
                  </a:lnTo>
                  <a:lnTo>
                    <a:pt x="12" y="809"/>
                  </a:lnTo>
                  <a:lnTo>
                    <a:pt x="93" y="0"/>
                  </a:lnTo>
                  <a:lnTo>
                    <a:pt x="8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6" name="Freeform 28"/>
            <p:cNvSpPr/>
            <p:nvPr/>
          </p:nvSpPr>
          <p:spPr bwMode="auto">
            <a:xfrm>
              <a:off x="3438" y="1022"/>
              <a:ext cx="611" cy="180"/>
            </a:xfrm>
            <a:custGeom>
              <a:avLst/>
              <a:gdLst>
                <a:gd name="T0" fmla="*/ 0 w 611"/>
                <a:gd name="T1" fmla="*/ 165 h 180"/>
                <a:gd name="T2" fmla="*/ 611 w 611"/>
                <a:gd name="T3" fmla="*/ 0 h 180"/>
                <a:gd name="T4" fmla="*/ 611 w 611"/>
                <a:gd name="T5" fmla="*/ 14 h 180"/>
                <a:gd name="T6" fmla="*/ 0 w 611"/>
                <a:gd name="T7" fmla="*/ 180 h 180"/>
                <a:gd name="T8" fmla="*/ 0 w 611"/>
                <a:gd name="T9" fmla="*/ 165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180">
                  <a:moveTo>
                    <a:pt x="0" y="165"/>
                  </a:moveTo>
                  <a:lnTo>
                    <a:pt x="611" y="0"/>
                  </a:lnTo>
                  <a:lnTo>
                    <a:pt x="611" y="14"/>
                  </a:lnTo>
                  <a:lnTo>
                    <a:pt x="0" y="180"/>
                  </a:lnTo>
                  <a:lnTo>
                    <a:pt x="0" y="1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7" name="Freeform 29"/>
            <p:cNvSpPr/>
            <p:nvPr/>
          </p:nvSpPr>
          <p:spPr bwMode="auto">
            <a:xfrm>
              <a:off x="4340" y="702"/>
              <a:ext cx="377" cy="396"/>
            </a:xfrm>
            <a:custGeom>
              <a:avLst/>
              <a:gdLst>
                <a:gd name="T0" fmla="*/ 0 w 377"/>
                <a:gd name="T1" fmla="*/ 12 h 396"/>
                <a:gd name="T2" fmla="*/ 370 w 377"/>
                <a:gd name="T3" fmla="*/ 396 h 396"/>
                <a:gd name="T4" fmla="*/ 377 w 377"/>
                <a:gd name="T5" fmla="*/ 388 h 396"/>
                <a:gd name="T6" fmla="*/ 0 w 377"/>
                <a:gd name="T7" fmla="*/ 0 h 396"/>
                <a:gd name="T8" fmla="*/ 0 w 377"/>
                <a:gd name="T9" fmla="*/ 12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7" h="396">
                  <a:moveTo>
                    <a:pt x="0" y="12"/>
                  </a:moveTo>
                  <a:lnTo>
                    <a:pt x="370" y="396"/>
                  </a:lnTo>
                  <a:lnTo>
                    <a:pt x="377" y="388"/>
                  </a:lnTo>
                  <a:lnTo>
                    <a:pt x="0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8" name="Freeform 30"/>
            <p:cNvSpPr/>
            <p:nvPr/>
          </p:nvSpPr>
          <p:spPr bwMode="auto">
            <a:xfrm>
              <a:off x="4108" y="1015"/>
              <a:ext cx="597" cy="97"/>
            </a:xfrm>
            <a:custGeom>
              <a:avLst/>
              <a:gdLst>
                <a:gd name="T0" fmla="*/ 0 w 597"/>
                <a:gd name="T1" fmla="*/ 0 h 97"/>
                <a:gd name="T2" fmla="*/ 597 w 597"/>
                <a:gd name="T3" fmla="*/ 90 h 97"/>
                <a:gd name="T4" fmla="*/ 597 w 597"/>
                <a:gd name="T5" fmla="*/ 97 h 97"/>
                <a:gd name="T6" fmla="*/ 0 w 597"/>
                <a:gd name="T7" fmla="*/ 11 h 97"/>
                <a:gd name="T8" fmla="*/ 0 w 597"/>
                <a:gd name="T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97">
                  <a:moveTo>
                    <a:pt x="0" y="0"/>
                  </a:moveTo>
                  <a:lnTo>
                    <a:pt x="597" y="90"/>
                  </a:lnTo>
                  <a:lnTo>
                    <a:pt x="597" y="97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9" name="Freeform 31"/>
            <p:cNvSpPr/>
            <p:nvPr/>
          </p:nvSpPr>
          <p:spPr bwMode="auto">
            <a:xfrm>
              <a:off x="4759" y="1121"/>
              <a:ext cx="280" cy="55"/>
            </a:xfrm>
            <a:custGeom>
              <a:avLst/>
              <a:gdLst>
                <a:gd name="T0" fmla="*/ 5 w 280"/>
                <a:gd name="T1" fmla="*/ 0 h 55"/>
                <a:gd name="T2" fmla="*/ 280 w 280"/>
                <a:gd name="T3" fmla="*/ 40 h 55"/>
                <a:gd name="T4" fmla="*/ 280 w 280"/>
                <a:gd name="T5" fmla="*/ 55 h 55"/>
                <a:gd name="T6" fmla="*/ 0 w 280"/>
                <a:gd name="T7" fmla="*/ 7 h 55"/>
                <a:gd name="T8" fmla="*/ 5 w 280"/>
                <a:gd name="T9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0" h="55">
                  <a:moveTo>
                    <a:pt x="5" y="0"/>
                  </a:moveTo>
                  <a:lnTo>
                    <a:pt x="280" y="40"/>
                  </a:lnTo>
                  <a:lnTo>
                    <a:pt x="280" y="55"/>
                  </a:lnTo>
                  <a:lnTo>
                    <a:pt x="0" y="7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0" name="Freeform 32"/>
            <p:cNvSpPr/>
            <p:nvPr/>
          </p:nvSpPr>
          <p:spPr bwMode="auto">
            <a:xfrm>
              <a:off x="4745" y="1131"/>
              <a:ext cx="298" cy="447"/>
            </a:xfrm>
            <a:custGeom>
              <a:avLst/>
              <a:gdLst>
                <a:gd name="T0" fmla="*/ 0 w 298"/>
                <a:gd name="T1" fmla="*/ 9 h 447"/>
                <a:gd name="T2" fmla="*/ 294 w 298"/>
                <a:gd name="T3" fmla="*/ 447 h 447"/>
                <a:gd name="T4" fmla="*/ 298 w 298"/>
                <a:gd name="T5" fmla="*/ 440 h 447"/>
                <a:gd name="T6" fmla="*/ 7 w 298"/>
                <a:gd name="T7" fmla="*/ 0 h 447"/>
                <a:gd name="T8" fmla="*/ 0 w 298"/>
                <a:gd name="T9" fmla="*/ 9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447">
                  <a:moveTo>
                    <a:pt x="0" y="9"/>
                  </a:moveTo>
                  <a:lnTo>
                    <a:pt x="294" y="447"/>
                  </a:lnTo>
                  <a:lnTo>
                    <a:pt x="298" y="440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1" name="Freeform 33"/>
            <p:cNvSpPr/>
            <p:nvPr/>
          </p:nvSpPr>
          <p:spPr bwMode="auto">
            <a:xfrm>
              <a:off x="4551" y="1135"/>
              <a:ext cx="182" cy="422"/>
            </a:xfrm>
            <a:custGeom>
              <a:avLst/>
              <a:gdLst>
                <a:gd name="T0" fmla="*/ 173 w 182"/>
                <a:gd name="T1" fmla="*/ 0 h 422"/>
                <a:gd name="T2" fmla="*/ 0 w 182"/>
                <a:gd name="T3" fmla="*/ 422 h 422"/>
                <a:gd name="T4" fmla="*/ 12 w 182"/>
                <a:gd name="T5" fmla="*/ 422 h 422"/>
                <a:gd name="T6" fmla="*/ 182 w 182"/>
                <a:gd name="T7" fmla="*/ 0 h 422"/>
                <a:gd name="T8" fmla="*/ 173 w 182"/>
                <a:gd name="T9" fmla="*/ 0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2" h="422">
                  <a:moveTo>
                    <a:pt x="173" y="0"/>
                  </a:moveTo>
                  <a:lnTo>
                    <a:pt x="0" y="422"/>
                  </a:lnTo>
                  <a:lnTo>
                    <a:pt x="12" y="422"/>
                  </a:lnTo>
                  <a:lnTo>
                    <a:pt x="182" y="0"/>
                  </a:lnTo>
                  <a:lnTo>
                    <a:pt x="1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2" name="Freeform 34"/>
            <p:cNvSpPr/>
            <p:nvPr/>
          </p:nvSpPr>
          <p:spPr bwMode="auto">
            <a:xfrm>
              <a:off x="3414" y="1214"/>
              <a:ext cx="401" cy="388"/>
            </a:xfrm>
            <a:custGeom>
              <a:avLst/>
              <a:gdLst>
                <a:gd name="T0" fmla="*/ 0 w 401"/>
                <a:gd name="T1" fmla="*/ 0 h 388"/>
                <a:gd name="T2" fmla="*/ 393 w 401"/>
                <a:gd name="T3" fmla="*/ 388 h 388"/>
                <a:gd name="T4" fmla="*/ 401 w 401"/>
                <a:gd name="T5" fmla="*/ 378 h 388"/>
                <a:gd name="T6" fmla="*/ 12 w 401"/>
                <a:gd name="T7" fmla="*/ 0 h 388"/>
                <a:gd name="T8" fmla="*/ 0 w 40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1" h="388">
                  <a:moveTo>
                    <a:pt x="0" y="0"/>
                  </a:moveTo>
                  <a:lnTo>
                    <a:pt x="393" y="388"/>
                  </a:lnTo>
                  <a:lnTo>
                    <a:pt x="401" y="37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3" name="Freeform 35"/>
            <p:cNvSpPr/>
            <p:nvPr/>
          </p:nvSpPr>
          <p:spPr bwMode="auto">
            <a:xfrm>
              <a:off x="3833" y="1034"/>
              <a:ext cx="233" cy="558"/>
            </a:xfrm>
            <a:custGeom>
              <a:avLst/>
              <a:gdLst>
                <a:gd name="T0" fmla="*/ 225 w 233"/>
                <a:gd name="T1" fmla="*/ 0 h 558"/>
                <a:gd name="T2" fmla="*/ 0 w 233"/>
                <a:gd name="T3" fmla="*/ 558 h 558"/>
                <a:gd name="T4" fmla="*/ 10 w 233"/>
                <a:gd name="T5" fmla="*/ 558 h 558"/>
                <a:gd name="T6" fmla="*/ 233 w 233"/>
                <a:gd name="T7" fmla="*/ 0 h 558"/>
                <a:gd name="T8" fmla="*/ 225 w 233"/>
                <a:gd name="T9" fmla="*/ 0 h 5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3" h="558">
                  <a:moveTo>
                    <a:pt x="225" y="0"/>
                  </a:moveTo>
                  <a:lnTo>
                    <a:pt x="0" y="558"/>
                  </a:lnTo>
                  <a:lnTo>
                    <a:pt x="10" y="558"/>
                  </a:lnTo>
                  <a:lnTo>
                    <a:pt x="233" y="0"/>
                  </a:lnTo>
                  <a:lnTo>
                    <a:pt x="2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4" name="Freeform 36"/>
            <p:cNvSpPr/>
            <p:nvPr/>
          </p:nvSpPr>
          <p:spPr bwMode="auto">
            <a:xfrm>
              <a:off x="4087" y="1034"/>
              <a:ext cx="452" cy="530"/>
            </a:xfrm>
            <a:custGeom>
              <a:avLst/>
              <a:gdLst>
                <a:gd name="T0" fmla="*/ 0 w 452"/>
                <a:gd name="T1" fmla="*/ 0 h 530"/>
                <a:gd name="T2" fmla="*/ 440 w 452"/>
                <a:gd name="T3" fmla="*/ 530 h 530"/>
                <a:gd name="T4" fmla="*/ 452 w 452"/>
                <a:gd name="T5" fmla="*/ 528 h 530"/>
                <a:gd name="T6" fmla="*/ 12 w 452"/>
                <a:gd name="T7" fmla="*/ 0 h 530"/>
                <a:gd name="T8" fmla="*/ 0 w 452"/>
                <a:gd name="T9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2" h="530">
                  <a:moveTo>
                    <a:pt x="0" y="0"/>
                  </a:moveTo>
                  <a:lnTo>
                    <a:pt x="440" y="530"/>
                  </a:lnTo>
                  <a:lnTo>
                    <a:pt x="452" y="5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5" name="Freeform 37"/>
            <p:cNvSpPr/>
            <p:nvPr/>
          </p:nvSpPr>
          <p:spPr bwMode="auto">
            <a:xfrm>
              <a:off x="3836" y="1588"/>
              <a:ext cx="689" cy="23"/>
            </a:xfrm>
            <a:custGeom>
              <a:avLst/>
              <a:gdLst>
                <a:gd name="T0" fmla="*/ 0 w 689"/>
                <a:gd name="T1" fmla="*/ 16 h 23"/>
                <a:gd name="T2" fmla="*/ 689 w 689"/>
                <a:gd name="T3" fmla="*/ 0 h 23"/>
                <a:gd name="T4" fmla="*/ 689 w 689"/>
                <a:gd name="T5" fmla="*/ 7 h 23"/>
                <a:gd name="T6" fmla="*/ 12 w 689"/>
                <a:gd name="T7" fmla="*/ 23 h 23"/>
                <a:gd name="T8" fmla="*/ 0 w 689"/>
                <a:gd name="T9" fmla="*/ 16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23">
                  <a:moveTo>
                    <a:pt x="0" y="16"/>
                  </a:moveTo>
                  <a:lnTo>
                    <a:pt x="689" y="0"/>
                  </a:lnTo>
                  <a:lnTo>
                    <a:pt x="689" y="7"/>
                  </a:lnTo>
                  <a:lnTo>
                    <a:pt x="12" y="23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6" name="Freeform 38"/>
            <p:cNvSpPr/>
            <p:nvPr/>
          </p:nvSpPr>
          <p:spPr bwMode="auto">
            <a:xfrm>
              <a:off x="5093" y="1621"/>
              <a:ext cx="273" cy="428"/>
            </a:xfrm>
            <a:custGeom>
              <a:avLst/>
              <a:gdLst>
                <a:gd name="T0" fmla="*/ 0 w 273"/>
                <a:gd name="T1" fmla="*/ 0 h 428"/>
                <a:gd name="T2" fmla="*/ 263 w 273"/>
                <a:gd name="T3" fmla="*/ 428 h 428"/>
                <a:gd name="T4" fmla="*/ 273 w 273"/>
                <a:gd name="T5" fmla="*/ 428 h 428"/>
                <a:gd name="T6" fmla="*/ 12 w 273"/>
                <a:gd name="T7" fmla="*/ 0 h 428"/>
                <a:gd name="T8" fmla="*/ 0 w 27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3" h="428">
                  <a:moveTo>
                    <a:pt x="0" y="0"/>
                  </a:moveTo>
                  <a:lnTo>
                    <a:pt x="263" y="428"/>
                  </a:lnTo>
                  <a:lnTo>
                    <a:pt x="273" y="4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7" name="Freeform 39"/>
            <p:cNvSpPr/>
            <p:nvPr/>
          </p:nvSpPr>
          <p:spPr bwMode="auto">
            <a:xfrm>
              <a:off x="5070" y="1621"/>
              <a:ext cx="293" cy="428"/>
            </a:xfrm>
            <a:custGeom>
              <a:avLst/>
              <a:gdLst>
                <a:gd name="T0" fmla="*/ 0 w 293"/>
                <a:gd name="T1" fmla="*/ 0 h 428"/>
                <a:gd name="T2" fmla="*/ 286 w 293"/>
                <a:gd name="T3" fmla="*/ 428 h 428"/>
                <a:gd name="T4" fmla="*/ 293 w 293"/>
                <a:gd name="T5" fmla="*/ 421 h 428"/>
                <a:gd name="T6" fmla="*/ 16 w 293"/>
                <a:gd name="T7" fmla="*/ 0 h 428"/>
                <a:gd name="T8" fmla="*/ 0 w 29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3" h="428">
                  <a:moveTo>
                    <a:pt x="0" y="0"/>
                  </a:moveTo>
                  <a:lnTo>
                    <a:pt x="286" y="428"/>
                  </a:lnTo>
                  <a:lnTo>
                    <a:pt x="293" y="421"/>
                  </a:lnTo>
                  <a:lnTo>
                    <a:pt x="1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8" name="Freeform 40"/>
            <p:cNvSpPr/>
            <p:nvPr/>
          </p:nvSpPr>
          <p:spPr bwMode="auto">
            <a:xfrm>
              <a:off x="4568" y="1581"/>
              <a:ext cx="551" cy="156"/>
            </a:xfrm>
            <a:custGeom>
              <a:avLst/>
              <a:gdLst>
                <a:gd name="T0" fmla="*/ 0 w 551"/>
                <a:gd name="T1" fmla="*/ 0 h 156"/>
                <a:gd name="T2" fmla="*/ 551 w 551"/>
                <a:gd name="T3" fmla="*/ 146 h 156"/>
                <a:gd name="T4" fmla="*/ 539 w 551"/>
                <a:gd name="T5" fmla="*/ 156 h 156"/>
                <a:gd name="T6" fmla="*/ 0 w 551"/>
                <a:gd name="T7" fmla="*/ 11 h 156"/>
                <a:gd name="T8" fmla="*/ 0 w 551"/>
                <a:gd name="T9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1" h="156">
                  <a:moveTo>
                    <a:pt x="0" y="0"/>
                  </a:moveTo>
                  <a:lnTo>
                    <a:pt x="551" y="146"/>
                  </a:lnTo>
                  <a:lnTo>
                    <a:pt x="539" y="156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9" name="Freeform 41"/>
            <p:cNvSpPr/>
            <p:nvPr/>
          </p:nvSpPr>
          <p:spPr bwMode="auto">
            <a:xfrm>
              <a:off x="4546" y="1597"/>
              <a:ext cx="228" cy="677"/>
            </a:xfrm>
            <a:custGeom>
              <a:avLst/>
              <a:gdLst>
                <a:gd name="T0" fmla="*/ 0 w 228"/>
                <a:gd name="T1" fmla="*/ 0 h 677"/>
                <a:gd name="T2" fmla="*/ 223 w 228"/>
                <a:gd name="T3" fmla="*/ 677 h 677"/>
                <a:gd name="T4" fmla="*/ 228 w 228"/>
                <a:gd name="T5" fmla="*/ 677 h 677"/>
                <a:gd name="T6" fmla="*/ 10 w 228"/>
                <a:gd name="T7" fmla="*/ 0 h 677"/>
                <a:gd name="T8" fmla="*/ 0 w 228"/>
                <a:gd name="T9" fmla="*/ 0 h 6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8" h="677">
                  <a:moveTo>
                    <a:pt x="0" y="0"/>
                  </a:moveTo>
                  <a:lnTo>
                    <a:pt x="223" y="677"/>
                  </a:lnTo>
                  <a:lnTo>
                    <a:pt x="228" y="677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0" name="Freeform 42"/>
            <p:cNvSpPr/>
            <p:nvPr/>
          </p:nvSpPr>
          <p:spPr bwMode="auto">
            <a:xfrm>
              <a:off x="4229" y="1604"/>
              <a:ext cx="310" cy="481"/>
            </a:xfrm>
            <a:custGeom>
              <a:avLst/>
              <a:gdLst>
                <a:gd name="T0" fmla="*/ 0 w 310"/>
                <a:gd name="T1" fmla="*/ 481 h 481"/>
                <a:gd name="T2" fmla="*/ 301 w 310"/>
                <a:gd name="T3" fmla="*/ 0 h 481"/>
                <a:gd name="T4" fmla="*/ 310 w 310"/>
                <a:gd name="T5" fmla="*/ 0 h 481"/>
                <a:gd name="T6" fmla="*/ 7 w 310"/>
                <a:gd name="T7" fmla="*/ 481 h 481"/>
                <a:gd name="T8" fmla="*/ 0 w 310"/>
                <a:gd name="T9" fmla="*/ 481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0" h="481">
                  <a:moveTo>
                    <a:pt x="0" y="481"/>
                  </a:moveTo>
                  <a:lnTo>
                    <a:pt x="301" y="0"/>
                  </a:lnTo>
                  <a:lnTo>
                    <a:pt x="310" y="0"/>
                  </a:lnTo>
                  <a:lnTo>
                    <a:pt x="7" y="481"/>
                  </a:lnTo>
                  <a:lnTo>
                    <a:pt x="0" y="4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1" name="Freeform 43"/>
            <p:cNvSpPr/>
            <p:nvPr/>
          </p:nvSpPr>
          <p:spPr bwMode="auto">
            <a:xfrm>
              <a:off x="4217" y="1803"/>
              <a:ext cx="90" cy="282"/>
            </a:xfrm>
            <a:custGeom>
              <a:avLst/>
              <a:gdLst>
                <a:gd name="T0" fmla="*/ 81 w 90"/>
                <a:gd name="T1" fmla="*/ 0 h 282"/>
                <a:gd name="T2" fmla="*/ 0 w 90"/>
                <a:gd name="T3" fmla="*/ 282 h 282"/>
                <a:gd name="T4" fmla="*/ 7 w 90"/>
                <a:gd name="T5" fmla="*/ 282 h 282"/>
                <a:gd name="T6" fmla="*/ 90 w 90"/>
                <a:gd name="T7" fmla="*/ 0 h 282"/>
                <a:gd name="T8" fmla="*/ 81 w 90"/>
                <a:gd name="T9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282">
                  <a:moveTo>
                    <a:pt x="81" y="0"/>
                  </a:moveTo>
                  <a:lnTo>
                    <a:pt x="0" y="282"/>
                  </a:lnTo>
                  <a:lnTo>
                    <a:pt x="7" y="282"/>
                  </a:lnTo>
                  <a:lnTo>
                    <a:pt x="90" y="0"/>
                  </a:lnTo>
                  <a:lnTo>
                    <a:pt x="8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2" name="Freeform 44"/>
            <p:cNvSpPr/>
            <p:nvPr/>
          </p:nvSpPr>
          <p:spPr bwMode="auto">
            <a:xfrm>
              <a:off x="3833" y="1621"/>
              <a:ext cx="375" cy="464"/>
            </a:xfrm>
            <a:custGeom>
              <a:avLst/>
              <a:gdLst>
                <a:gd name="T0" fmla="*/ 0 w 375"/>
                <a:gd name="T1" fmla="*/ 0 h 464"/>
                <a:gd name="T2" fmla="*/ 368 w 375"/>
                <a:gd name="T3" fmla="*/ 464 h 464"/>
                <a:gd name="T4" fmla="*/ 375 w 375"/>
                <a:gd name="T5" fmla="*/ 464 h 464"/>
                <a:gd name="T6" fmla="*/ 8 w 375"/>
                <a:gd name="T7" fmla="*/ 0 h 464"/>
                <a:gd name="T8" fmla="*/ 0 w 375"/>
                <a:gd name="T9" fmla="*/ 0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5" h="464">
                  <a:moveTo>
                    <a:pt x="0" y="0"/>
                  </a:moveTo>
                  <a:lnTo>
                    <a:pt x="368" y="464"/>
                  </a:lnTo>
                  <a:lnTo>
                    <a:pt x="375" y="464"/>
                  </a:lnTo>
                  <a:lnTo>
                    <a:pt x="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3" name="Freeform 45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  <a:gd name="T10" fmla="*/ 0 w 649"/>
                <a:gd name="T11" fmla="*/ 17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4" name="Freeform 46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5" name="Freeform 47"/>
            <p:cNvSpPr/>
            <p:nvPr/>
          </p:nvSpPr>
          <p:spPr bwMode="auto">
            <a:xfrm>
              <a:off x="3623" y="1623"/>
              <a:ext cx="203" cy="658"/>
            </a:xfrm>
            <a:custGeom>
              <a:avLst/>
              <a:gdLst>
                <a:gd name="T0" fmla="*/ 194 w 203"/>
                <a:gd name="T1" fmla="*/ 0 h 658"/>
                <a:gd name="T2" fmla="*/ 0 w 203"/>
                <a:gd name="T3" fmla="*/ 658 h 658"/>
                <a:gd name="T4" fmla="*/ 9 w 203"/>
                <a:gd name="T5" fmla="*/ 658 h 658"/>
                <a:gd name="T6" fmla="*/ 203 w 203"/>
                <a:gd name="T7" fmla="*/ 5 h 658"/>
                <a:gd name="T8" fmla="*/ 194 w 203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58">
                  <a:moveTo>
                    <a:pt x="194" y="0"/>
                  </a:moveTo>
                  <a:lnTo>
                    <a:pt x="0" y="658"/>
                  </a:lnTo>
                  <a:lnTo>
                    <a:pt x="9" y="658"/>
                  </a:lnTo>
                  <a:lnTo>
                    <a:pt x="203" y="5"/>
                  </a:lnTo>
                  <a:lnTo>
                    <a:pt x="19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6" name="Freeform 48"/>
            <p:cNvSpPr/>
            <p:nvPr/>
          </p:nvSpPr>
          <p:spPr bwMode="auto">
            <a:xfrm>
              <a:off x="3353" y="1768"/>
              <a:ext cx="935" cy="310"/>
            </a:xfrm>
            <a:custGeom>
              <a:avLst/>
              <a:gdLst>
                <a:gd name="T0" fmla="*/ 0 w 935"/>
                <a:gd name="T1" fmla="*/ 300 h 310"/>
                <a:gd name="T2" fmla="*/ 928 w 935"/>
                <a:gd name="T3" fmla="*/ 0 h 310"/>
                <a:gd name="T4" fmla="*/ 935 w 935"/>
                <a:gd name="T5" fmla="*/ 9 h 310"/>
                <a:gd name="T6" fmla="*/ 7 w 935"/>
                <a:gd name="T7" fmla="*/ 310 h 310"/>
                <a:gd name="T8" fmla="*/ 0 w 935"/>
                <a:gd name="T9" fmla="*/ 300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5" h="310">
                  <a:moveTo>
                    <a:pt x="0" y="300"/>
                  </a:moveTo>
                  <a:lnTo>
                    <a:pt x="928" y="0"/>
                  </a:lnTo>
                  <a:lnTo>
                    <a:pt x="935" y="9"/>
                  </a:lnTo>
                  <a:lnTo>
                    <a:pt x="7" y="310"/>
                  </a:lnTo>
                  <a:lnTo>
                    <a:pt x="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7" name="Freeform 49"/>
            <p:cNvSpPr/>
            <p:nvPr/>
          </p:nvSpPr>
          <p:spPr bwMode="auto">
            <a:xfrm>
              <a:off x="2631" y="1820"/>
              <a:ext cx="641" cy="251"/>
            </a:xfrm>
            <a:custGeom>
              <a:avLst/>
              <a:gdLst>
                <a:gd name="T0" fmla="*/ 0 w 641"/>
                <a:gd name="T1" fmla="*/ 9 h 251"/>
                <a:gd name="T2" fmla="*/ 641 w 641"/>
                <a:gd name="T3" fmla="*/ 251 h 251"/>
                <a:gd name="T4" fmla="*/ 641 w 641"/>
                <a:gd name="T5" fmla="*/ 244 h 251"/>
                <a:gd name="T6" fmla="*/ 11 w 641"/>
                <a:gd name="T7" fmla="*/ 0 h 251"/>
                <a:gd name="T8" fmla="*/ 0 w 641"/>
                <a:gd name="T9" fmla="*/ 9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1" h="251">
                  <a:moveTo>
                    <a:pt x="0" y="9"/>
                  </a:moveTo>
                  <a:lnTo>
                    <a:pt x="641" y="251"/>
                  </a:lnTo>
                  <a:lnTo>
                    <a:pt x="641" y="244"/>
                  </a:lnTo>
                  <a:lnTo>
                    <a:pt x="11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8" name="Freeform 50"/>
            <p:cNvSpPr/>
            <p:nvPr/>
          </p:nvSpPr>
          <p:spPr bwMode="auto">
            <a:xfrm>
              <a:off x="2631" y="1798"/>
              <a:ext cx="497" cy="301"/>
            </a:xfrm>
            <a:custGeom>
              <a:avLst/>
              <a:gdLst>
                <a:gd name="T0" fmla="*/ 0 w 497"/>
                <a:gd name="T1" fmla="*/ 296 h 301"/>
                <a:gd name="T2" fmla="*/ 490 w 497"/>
                <a:gd name="T3" fmla="*/ 0 h 301"/>
                <a:gd name="T4" fmla="*/ 497 w 497"/>
                <a:gd name="T5" fmla="*/ 10 h 301"/>
                <a:gd name="T6" fmla="*/ 7 w 497"/>
                <a:gd name="T7" fmla="*/ 301 h 301"/>
                <a:gd name="T8" fmla="*/ 0 w 497"/>
                <a:gd name="T9" fmla="*/ 296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7" h="301">
                  <a:moveTo>
                    <a:pt x="0" y="296"/>
                  </a:moveTo>
                  <a:lnTo>
                    <a:pt x="490" y="0"/>
                  </a:lnTo>
                  <a:lnTo>
                    <a:pt x="497" y="10"/>
                  </a:lnTo>
                  <a:lnTo>
                    <a:pt x="7" y="301"/>
                  </a:lnTo>
                  <a:lnTo>
                    <a:pt x="0" y="2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9" name="Freeform 51"/>
            <p:cNvSpPr/>
            <p:nvPr/>
          </p:nvSpPr>
          <p:spPr bwMode="auto">
            <a:xfrm>
              <a:off x="2467" y="2125"/>
              <a:ext cx="135" cy="351"/>
            </a:xfrm>
            <a:custGeom>
              <a:avLst/>
              <a:gdLst>
                <a:gd name="T0" fmla="*/ 126 w 135"/>
                <a:gd name="T1" fmla="*/ 0 h 351"/>
                <a:gd name="T2" fmla="*/ 0 w 135"/>
                <a:gd name="T3" fmla="*/ 351 h 351"/>
                <a:gd name="T4" fmla="*/ 12 w 135"/>
                <a:gd name="T5" fmla="*/ 351 h 351"/>
                <a:gd name="T6" fmla="*/ 135 w 135"/>
                <a:gd name="T7" fmla="*/ 7 h 351"/>
                <a:gd name="T8" fmla="*/ 126 w 135"/>
                <a:gd name="T9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351">
                  <a:moveTo>
                    <a:pt x="126" y="0"/>
                  </a:moveTo>
                  <a:lnTo>
                    <a:pt x="0" y="351"/>
                  </a:lnTo>
                  <a:lnTo>
                    <a:pt x="12" y="351"/>
                  </a:lnTo>
                  <a:lnTo>
                    <a:pt x="135" y="7"/>
                  </a:lnTo>
                  <a:lnTo>
                    <a:pt x="12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0" name="Freeform 52"/>
            <p:cNvSpPr/>
            <p:nvPr/>
          </p:nvSpPr>
          <p:spPr bwMode="auto">
            <a:xfrm>
              <a:off x="2607" y="2130"/>
              <a:ext cx="234" cy="743"/>
            </a:xfrm>
            <a:custGeom>
              <a:avLst/>
              <a:gdLst>
                <a:gd name="T0" fmla="*/ 0 w 234"/>
                <a:gd name="T1" fmla="*/ 0 h 743"/>
                <a:gd name="T2" fmla="*/ 223 w 234"/>
                <a:gd name="T3" fmla="*/ 743 h 743"/>
                <a:gd name="T4" fmla="*/ 234 w 234"/>
                <a:gd name="T5" fmla="*/ 743 h 743"/>
                <a:gd name="T6" fmla="*/ 9 w 234"/>
                <a:gd name="T7" fmla="*/ 0 h 743"/>
                <a:gd name="T8" fmla="*/ 0 w 234"/>
                <a:gd name="T9" fmla="*/ 0 h 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743">
                  <a:moveTo>
                    <a:pt x="0" y="0"/>
                  </a:moveTo>
                  <a:lnTo>
                    <a:pt x="223" y="743"/>
                  </a:lnTo>
                  <a:lnTo>
                    <a:pt x="234" y="743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1" name="Freeform 53"/>
            <p:cNvSpPr/>
            <p:nvPr/>
          </p:nvSpPr>
          <p:spPr bwMode="auto">
            <a:xfrm>
              <a:off x="2472" y="2525"/>
              <a:ext cx="350" cy="360"/>
            </a:xfrm>
            <a:custGeom>
              <a:avLst/>
              <a:gdLst>
                <a:gd name="T0" fmla="*/ 0 w 350"/>
                <a:gd name="T1" fmla="*/ 12 h 360"/>
                <a:gd name="T2" fmla="*/ 343 w 350"/>
                <a:gd name="T3" fmla="*/ 360 h 360"/>
                <a:gd name="T4" fmla="*/ 350 w 350"/>
                <a:gd name="T5" fmla="*/ 348 h 360"/>
                <a:gd name="T6" fmla="*/ 7 w 350"/>
                <a:gd name="T7" fmla="*/ 0 h 360"/>
                <a:gd name="T8" fmla="*/ 0 w 350"/>
                <a:gd name="T9" fmla="*/ 12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0" h="360">
                  <a:moveTo>
                    <a:pt x="0" y="12"/>
                  </a:moveTo>
                  <a:lnTo>
                    <a:pt x="343" y="360"/>
                  </a:lnTo>
                  <a:lnTo>
                    <a:pt x="350" y="348"/>
                  </a:lnTo>
                  <a:lnTo>
                    <a:pt x="7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2" name="Freeform 54"/>
            <p:cNvSpPr/>
            <p:nvPr/>
          </p:nvSpPr>
          <p:spPr bwMode="auto">
            <a:xfrm>
              <a:off x="2922" y="2466"/>
              <a:ext cx="128" cy="355"/>
            </a:xfrm>
            <a:custGeom>
              <a:avLst/>
              <a:gdLst>
                <a:gd name="T0" fmla="*/ 121 w 128"/>
                <a:gd name="T1" fmla="*/ 0 h 355"/>
                <a:gd name="T2" fmla="*/ 0 w 128"/>
                <a:gd name="T3" fmla="*/ 339 h 355"/>
                <a:gd name="T4" fmla="*/ 9 w 128"/>
                <a:gd name="T5" fmla="*/ 355 h 355"/>
                <a:gd name="T6" fmla="*/ 128 w 128"/>
                <a:gd name="T7" fmla="*/ 10 h 355"/>
                <a:gd name="T8" fmla="*/ 121 w 128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8" h="355">
                  <a:moveTo>
                    <a:pt x="121" y="0"/>
                  </a:moveTo>
                  <a:lnTo>
                    <a:pt x="0" y="339"/>
                  </a:lnTo>
                  <a:lnTo>
                    <a:pt x="9" y="355"/>
                  </a:lnTo>
                  <a:lnTo>
                    <a:pt x="128" y="10"/>
                  </a:lnTo>
                  <a:lnTo>
                    <a:pt x="1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3" name="Freeform 55"/>
            <p:cNvSpPr/>
            <p:nvPr/>
          </p:nvSpPr>
          <p:spPr bwMode="auto">
            <a:xfrm>
              <a:off x="2616" y="2118"/>
              <a:ext cx="417" cy="322"/>
            </a:xfrm>
            <a:custGeom>
              <a:avLst/>
              <a:gdLst>
                <a:gd name="T0" fmla="*/ 0 w 417"/>
                <a:gd name="T1" fmla="*/ 10 h 322"/>
                <a:gd name="T2" fmla="*/ 408 w 417"/>
                <a:gd name="T3" fmla="*/ 322 h 322"/>
                <a:gd name="T4" fmla="*/ 417 w 417"/>
                <a:gd name="T5" fmla="*/ 310 h 322"/>
                <a:gd name="T6" fmla="*/ 15 w 417"/>
                <a:gd name="T7" fmla="*/ 0 h 322"/>
                <a:gd name="T8" fmla="*/ 0 w 417"/>
                <a:gd name="T9" fmla="*/ 10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7" h="322">
                  <a:moveTo>
                    <a:pt x="0" y="10"/>
                  </a:moveTo>
                  <a:lnTo>
                    <a:pt x="408" y="322"/>
                  </a:lnTo>
                  <a:lnTo>
                    <a:pt x="417" y="310"/>
                  </a:lnTo>
                  <a:lnTo>
                    <a:pt x="15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4" name="Freeform 56"/>
            <p:cNvSpPr/>
            <p:nvPr/>
          </p:nvSpPr>
          <p:spPr bwMode="auto">
            <a:xfrm>
              <a:off x="3054" y="1803"/>
              <a:ext cx="81" cy="618"/>
            </a:xfrm>
            <a:custGeom>
              <a:avLst/>
              <a:gdLst>
                <a:gd name="T0" fmla="*/ 69 w 81"/>
                <a:gd name="T1" fmla="*/ 0 h 618"/>
                <a:gd name="T2" fmla="*/ 0 w 81"/>
                <a:gd name="T3" fmla="*/ 618 h 618"/>
                <a:gd name="T4" fmla="*/ 10 w 81"/>
                <a:gd name="T5" fmla="*/ 618 h 618"/>
                <a:gd name="T6" fmla="*/ 81 w 81"/>
                <a:gd name="T7" fmla="*/ 0 h 618"/>
                <a:gd name="T8" fmla="*/ 69 w 81"/>
                <a:gd name="T9" fmla="*/ 0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618">
                  <a:moveTo>
                    <a:pt x="69" y="0"/>
                  </a:moveTo>
                  <a:lnTo>
                    <a:pt x="0" y="618"/>
                  </a:lnTo>
                  <a:lnTo>
                    <a:pt x="10" y="618"/>
                  </a:lnTo>
                  <a:lnTo>
                    <a:pt x="81" y="0"/>
                  </a:lnTo>
                  <a:lnTo>
                    <a:pt x="6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5" name="Freeform 57"/>
            <p:cNvSpPr/>
            <p:nvPr/>
          </p:nvSpPr>
          <p:spPr bwMode="auto">
            <a:xfrm>
              <a:off x="3135" y="1810"/>
              <a:ext cx="476" cy="474"/>
            </a:xfrm>
            <a:custGeom>
              <a:avLst/>
              <a:gdLst>
                <a:gd name="T0" fmla="*/ 0 w 476"/>
                <a:gd name="T1" fmla="*/ 0 h 474"/>
                <a:gd name="T2" fmla="*/ 469 w 476"/>
                <a:gd name="T3" fmla="*/ 474 h 474"/>
                <a:gd name="T4" fmla="*/ 476 w 476"/>
                <a:gd name="T5" fmla="*/ 471 h 474"/>
                <a:gd name="T6" fmla="*/ 9 w 476"/>
                <a:gd name="T7" fmla="*/ 0 h 474"/>
                <a:gd name="T8" fmla="*/ 0 w 476"/>
                <a:gd name="T9" fmla="*/ 0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6" h="474">
                  <a:moveTo>
                    <a:pt x="0" y="0"/>
                  </a:moveTo>
                  <a:lnTo>
                    <a:pt x="469" y="474"/>
                  </a:lnTo>
                  <a:lnTo>
                    <a:pt x="476" y="471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6" name="Freeform 58"/>
            <p:cNvSpPr/>
            <p:nvPr/>
          </p:nvSpPr>
          <p:spPr bwMode="auto">
            <a:xfrm>
              <a:off x="2938" y="2109"/>
              <a:ext cx="363" cy="696"/>
            </a:xfrm>
            <a:custGeom>
              <a:avLst/>
              <a:gdLst>
                <a:gd name="T0" fmla="*/ 358 w 363"/>
                <a:gd name="T1" fmla="*/ 0 h 696"/>
                <a:gd name="T2" fmla="*/ 0 w 363"/>
                <a:gd name="T3" fmla="*/ 696 h 696"/>
                <a:gd name="T4" fmla="*/ 12 w 363"/>
                <a:gd name="T5" fmla="*/ 696 h 696"/>
                <a:gd name="T6" fmla="*/ 363 w 363"/>
                <a:gd name="T7" fmla="*/ 9 h 696"/>
                <a:gd name="T8" fmla="*/ 358 w 363"/>
                <a:gd name="T9" fmla="*/ 0 h 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3" h="696">
                  <a:moveTo>
                    <a:pt x="358" y="0"/>
                  </a:moveTo>
                  <a:lnTo>
                    <a:pt x="0" y="696"/>
                  </a:lnTo>
                  <a:lnTo>
                    <a:pt x="12" y="696"/>
                  </a:lnTo>
                  <a:lnTo>
                    <a:pt x="363" y="9"/>
                  </a:lnTo>
                  <a:lnTo>
                    <a:pt x="35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7" name="Freeform 59"/>
            <p:cNvSpPr/>
            <p:nvPr/>
          </p:nvSpPr>
          <p:spPr bwMode="auto">
            <a:xfrm>
              <a:off x="3085" y="2296"/>
              <a:ext cx="516" cy="154"/>
            </a:xfrm>
            <a:custGeom>
              <a:avLst/>
              <a:gdLst>
                <a:gd name="T0" fmla="*/ 0 w 516"/>
                <a:gd name="T1" fmla="*/ 144 h 154"/>
                <a:gd name="T2" fmla="*/ 516 w 516"/>
                <a:gd name="T3" fmla="*/ 0 h 154"/>
                <a:gd name="T4" fmla="*/ 516 w 516"/>
                <a:gd name="T5" fmla="*/ 7 h 154"/>
                <a:gd name="T6" fmla="*/ 0 w 516"/>
                <a:gd name="T7" fmla="*/ 154 h 154"/>
                <a:gd name="T8" fmla="*/ 0 w 516"/>
                <a:gd name="T9" fmla="*/ 14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6" h="154">
                  <a:moveTo>
                    <a:pt x="0" y="144"/>
                  </a:moveTo>
                  <a:lnTo>
                    <a:pt x="516" y="0"/>
                  </a:lnTo>
                  <a:lnTo>
                    <a:pt x="516" y="7"/>
                  </a:lnTo>
                  <a:lnTo>
                    <a:pt x="0" y="154"/>
                  </a:lnTo>
                  <a:lnTo>
                    <a:pt x="0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8" name="Freeform 60"/>
            <p:cNvSpPr/>
            <p:nvPr/>
          </p:nvSpPr>
          <p:spPr bwMode="auto">
            <a:xfrm>
              <a:off x="3637" y="2106"/>
              <a:ext cx="571" cy="192"/>
            </a:xfrm>
            <a:custGeom>
              <a:avLst/>
              <a:gdLst>
                <a:gd name="T0" fmla="*/ 0 w 571"/>
                <a:gd name="T1" fmla="*/ 180 h 192"/>
                <a:gd name="T2" fmla="*/ 571 w 571"/>
                <a:gd name="T3" fmla="*/ 0 h 192"/>
                <a:gd name="T4" fmla="*/ 571 w 571"/>
                <a:gd name="T5" fmla="*/ 12 h 192"/>
                <a:gd name="T6" fmla="*/ 0 w 571"/>
                <a:gd name="T7" fmla="*/ 192 h 192"/>
                <a:gd name="T8" fmla="*/ 0 w 571"/>
                <a:gd name="T9" fmla="*/ 18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192">
                  <a:moveTo>
                    <a:pt x="0" y="180"/>
                  </a:moveTo>
                  <a:lnTo>
                    <a:pt x="571" y="0"/>
                  </a:lnTo>
                  <a:lnTo>
                    <a:pt x="571" y="12"/>
                  </a:lnTo>
                  <a:lnTo>
                    <a:pt x="0" y="192"/>
                  </a:lnTo>
                  <a:lnTo>
                    <a:pt x="0" y="1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9" name="Freeform 61"/>
            <p:cNvSpPr/>
            <p:nvPr/>
          </p:nvSpPr>
          <p:spPr bwMode="auto">
            <a:xfrm>
              <a:off x="4234" y="2106"/>
              <a:ext cx="521" cy="187"/>
            </a:xfrm>
            <a:custGeom>
              <a:avLst/>
              <a:gdLst>
                <a:gd name="T0" fmla="*/ 0 w 521"/>
                <a:gd name="T1" fmla="*/ 10 h 187"/>
                <a:gd name="T2" fmla="*/ 518 w 521"/>
                <a:gd name="T3" fmla="*/ 187 h 187"/>
                <a:gd name="T4" fmla="*/ 521 w 521"/>
                <a:gd name="T5" fmla="*/ 175 h 187"/>
                <a:gd name="T6" fmla="*/ 0 w 521"/>
                <a:gd name="T7" fmla="*/ 0 h 187"/>
                <a:gd name="T8" fmla="*/ 0 w 521"/>
                <a:gd name="T9" fmla="*/ 1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187">
                  <a:moveTo>
                    <a:pt x="0" y="10"/>
                  </a:moveTo>
                  <a:lnTo>
                    <a:pt x="518" y="187"/>
                  </a:lnTo>
                  <a:lnTo>
                    <a:pt x="521" y="175"/>
                  </a:lnTo>
                  <a:lnTo>
                    <a:pt x="0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0" name="Freeform 62"/>
            <p:cNvSpPr/>
            <p:nvPr/>
          </p:nvSpPr>
          <p:spPr bwMode="auto">
            <a:xfrm>
              <a:off x="4795" y="1749"/>
              <a:ext cx="329" cy="525"/>
            </a:xfrm>
            <a:custGeom>
              <a:avLst/>
              <a:gdLst>
                <a:gd name="T0" fmla="*/ 329 w 329"/>
                <a:gd name="T1" fmla="*/ 0 h 525"/>
                <a:gd name="T2" fmla="*/ 0 w 329"/>
                <a:gd name="T3" fmla="*/ 525 h 525"/>
                <a:gd name="T4" fmla="*/ 7 w 329"/>
                <a:gd name="T5" fmla="*/ 525 h 525"/>
                <a:gd name="T6" fmla="*/ 329 w 329"/>
                <a:gd name="T7" fmla="*/ 12 h 525"/>
                <a:gd name="T8" fmla="*/ 329 w 329"/>
                <a:gd name="T9" fmla="*/ 0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9" h="525">
                  <a:moveTo>
                    <a:pt x="329" y="0"/>
                  </a:moveTo>
                  <a:lnTo>
                    <a:pt x="0" y="525"/>
                  </a:lnTo>
                  <a:lnTo>
                    <a:pt x="7" y="525"/>
                  </a:lnTo>
                  <a:lnTo>
                    <a:pt x="329" y="12"/>
                  </a:lnTo>
                  <a:lnTo>
                    <a:pt x="3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1" name="Freeform 63"/>
            <p:cNvSpPr/>
            <p:nvPr/>
          </p:nvSpPr>
          <p:spPr bwMode="auto">
            <a:xfrm>
              <a:off x="5145" y="1756"/>
              <a:ext cx="52" cy="691"/>
            </a:xfrm>
            <a:custGeom>
              <a:avLst/>
              <a:gdLst>
                <a:gd name="T0" fmla="*/ 0 w 52"/>
                <a:gd name="T1" fmla="*/ 0 h 691"/>
                <a:gd name="T2" fmla="*/ 41 w 52"/>
                <a:gd name="T3" fmla="*/ 691 h 691"/>
                <a:gd name="T4" fmla="*/ 52 w 52"/>
                <a:gd name="T5" fmla="*/ 691 h 691"/>
                <a:gd name="T6" fmla="*/ 7 w 52"/>
                <a:gd name="T7" fmla="*/ 0 h 691"/>
                <a:gd name="T8" fmla="*/ 0 w 52"/>
                <a:gd name="T9" fmla="*/ 0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691">
                  <a:moveTo>
                    <a:pt x="0" y="0"/>
                  </a:moveTo>
                  <a:lnTo>
                    <a:pt x="41" y="691"/>
                  </a:lnTo>
                  <a:lnTo>
                    <a:pt x="52" y="691"/>
                  </a:lnTo>
                  <a:lnTo>
                    <a:pt x="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2" name="Freeform 64"/>
            <p:cNvSpPr/>
            <p:nvPr/>
          </p:nvSpPr>
          <p:spPr bwMode="auto">
            <a:xfrm>
              <a:off x="5204" y="2102"/>
              <a:ext cx="183" cy="355"/>
            </a:xfrm>
            <a:custGeom>
              <a:avLst/>
              <a:gdLst>
                <a:gd name="T0" fmla="*/ 171 w 183"/>
                <a:gd name="T1" fmla="*/ 0 h 355"/>
                <a:gd name="T2" fmla="*/ 0 w 183"/>
                <a:gd name="T3" fmla="*/ 345 h 355"/>
                <a:gd name="T4" fmla="*/ 10 w 183"/>
                <a:gd name="T5" fmla="*/ 355 h 355"/>
                <a:gd name="T6" fmla="*/ 183 w 183"/>
                <a:gd name="T7" fmla="*/ 0 h 355"/>
                <a:gd name="T8" fmla="*/ 171 w 183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3" h="355">
                  <a:moveTo>
                    <a:pt x="171" y="0"/>
                  </a:moveTo>
                  <a:lnTo>
                    <a:pt x="0" y="345"/>
                  </a:lnTo>
                  <a:lnTo>
                    <a:pt x="10" y="355"/>
                  </a:lnTo>
                  <a:lnTo>
                    <a:pt x="183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3" name="Freeform 65"/>
            <p:cNvSpPr/>
            <p:nvPr/>
          </p:nvSpPr>
          <p:spPr bwMode="auto">
            <a:xfrm>
              <a:off x="4795" y="2303"/>
              <a:ext cx="362" cy="173"/>
            </a:xfrm>
            <a:custGeom>
              <a:avLst/>
              <a:gdLst>
                <a:gd name="T0" fmla="*/ 0 w 362"/>
                <a:gd name="T1" fmla="*/ 9 h 173"/>
                <a:gd name="T2" fmla="*/ 362 w 362"/>
                <a:gd name="T3" fmla="*/ 173 h 173"/>
                <a:gd name="T4" fmla="*/ 362 w 362"/>
                <a:gd name="T5" fmla="*/ 156 h 173"/>
                <a:gd name="T6" fmla="*/ 0 w 362"/>
                <a:gd name="T7" fmla="*/ 0 h 173"/>
                <a:gd name="T8" fmla="*/ 0 w 362"/>
                <a:gd name="T9" fmla="*/ 9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2" h="173">
                  <a:moveTo>
                    <a:pt x="0" y="9"/>
                  </a:moveTo>
                  <a:lnTo>
                    <a:pt x="362" y="173"/>
                  </a:lnTo>
                  <a:lnTo>
                    <a:pt x="362" y="156"/>
                  </a:lnTo>
                  <a:lnTo>
                    <a:pt x="0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4" name="Freeform 66"/>
            <p:cNvSpPr/>
            <p:nvPr/>
          </p:nvSpPr>
          <p:spPr bwMode="auto">
            <a:xfrm>
              <a:off x="5086" y="2499"/>
              <a:ext cx="102" cy="462"/>
            </a:xfrm>
            <a:custGeom>
              <a:avLst/>
              <a:gdLst>
                <a:gd name="T0" fmla="*/ 95 w 102"/>
                <a:gd name="T1" fmla="*/ 0 h 462"/>
                <a:gd name="T2" fmla="*/ 0 w 102"/>
                <a:gd name="T3" fmla="*/ 462 h 462"/>
                <a:gd name="T4" fmla="*/ 12 w 102"/>
                <a:gd name="T5" fmla="*/ 462 h 462"/>
                <a:gd name="T6" fmla="*/ 102 w 102"/>
                <a:gd name="T7" fmla="*/ 0 h 462"/>
                <a:gd name="T8" fmla="*/ 95 w 102"/>
                <a:gd name="T9" fmla="*/ 0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462">
                  <a:moveTo>
                    <a:pt x="95" y="0"/>
                  </a:moveTo>
                  <a:lnTo>
                    <a:pt x="0" y="462"/>
                  </a:lnTo>
                  <a:lnTo>
                    <a:pt x="12" y="462"/>
                  </a:lnTo>
                  <a:lnTo>
                    <a:pt x="102" y="0"/>
                  </a:lnTo>
                  <a:lnTo>
                    <a:pt x="9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5" name="Freeform 67"/>
            <p:cNvSpPr/>
            <p:nvPr/>
          </p:nvSpPr>
          <p:spPr bwMode="auto">
            <a:xfrm>
              <a:off x="4724" y="2317"/>
              <a:ext cx="59" cy="663"/>
            </a:xfrm>
            <a:custGeom>
              <a:avLst/>
              <a:gdLst>
                <a:gd name="T0" fmla="*/ 50 w 59"/>
                <a:gd name="T1" fmla="*/ 0 h 663"/>
                <a:gd name="T2" fmla="*/ 0 w 59"/>
                <a:gd name="T3" fmla="*/ 663 h 663"/>
                <a:gd name="T4" fmla="*/ 9 w 59"/>
                <a:gd name="T5" fmla="*/ 663 h 663"/>
                <a:gd name="T6" fmla="*/ 59 w 59"/>
                <a:gd name="T7" fmla="*/ 0 h 663"/>
                <a:gd name="T8" fmla="*/ 50 w 59"/>
                <a:gd name="T9" fmla="*/ 0 h 6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663">
                  <a:moveTo>
                    <a:pt x="50" y="0"/>
                  </a:moveTo>
                  <a:lnTo>
                    <a:pt x="0" y="663"/>
                  </a:lnTo>
                  <a:lnTo>
                    <a:pt x="9" y="663"/>
                  </a:lnTo>
                  <a:lnTo>
                    <a:pt x="59" y="0"/>
                  </a:lnTo>
                  <a:lnTo>
                    <a:pt x="5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6" name="Freeform 68"/>
            <p:cNvSpPr/>
            <p:nvPr/>
          </p:nvSpPr>
          <p:spPr bwMode="auto">
            <a:xfrm>
              <a:off x="4740" y="2499"/>
              <a:ext cx="443" cy="481"/>
            </a:xfrm>
            <a:custGeom>
              <a:avLst/>
              <a:gdLst>
                <a:gd name="T0" fmla="*/ 436 w 443"/>
                <a:gd name="T1" fmla="*/ 0 h 481"/>
                <a:gd name="T2" fmla="*/ 0 w 443"/>
                <a:gd name="T3" fmla="*/ 476 h 481"/>
                <a:gd name="T4" fmla="*/ 7 w 443"/>
                <a:gd name="T5" fmla="*/ 481 h 481"/>
                <a:gd name="T6" fmla="*/ 443 w 443"/>
                <a:gd name="T7" fmla="*/ 0 h 481"/>
                <a:gd name="T8" fmla="*/ 436 w 443"/>
                <a:gd name="T9" fmla="*/ 0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3" h="481">
                  <a:moveTo>
                    <a:pt x="436" y="0"/>
                  </a:moveTo>
                  <a:lnTo>
                    <a:pt x="0" y="476"/>
                  </a:lnTo>
                  <a:lnTo>
                    <a:pt x="7" y="481"/>
                  </a:lnTo>
                  <a:lnTo>
                    <a:pt x="443" y="0"/>
                  </a:lnTo>
                  <a:lnTo>
                    <a:pt x="43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7" name="Freeform 69"/>
            <p:cNvSpPr/>
            <p:nvPr/>
          </p:nvSpPr>
          <p:spPr bwMode="auto">
            <a:xfrm>
              <a:off x="4996" y="2573"/>
              <a:ext cx="81" cy="388"/>
            </a:xfrm>
            <a:custGeom>
              <a:avLst/>
              <a:gdLst>
                <a:gd name="T0" fmla="*/ 0 w 81"/>
                <a:gd name="T1" fmla="*/ 0 h 388"/>
                <a:gd name="T2" fmla="*/ 69 w 81"/>
                <a:gd name="T3" fmla="*/ 388 h 388"/>
                <a:gd name="T4" fmla="*/ 81 w 81"/>
                <a:gd name="T5" fmla="*/ 388 h 388"/>
                <a:gd name="T6" fmla="*/ 10 w 81"/>
                <a:gd name="T7" fmla="*/ 0 h 388"/>
                <a:gd name="T8" fmla="*/ 0 w 8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388">
                  <a:moveTo>
                    <a:pt x="0" y="0"/>
                  </a:moveTo>
                  <a:lnTo>
                    <a:pt x="69" y="388"/>
                  </a:lnTo>
                  <a:lnTo>
                    <a:pt x="81" y="388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8" name="Freeform 70"/>
            <p:cNvSpPr/>
            <p:nvPr/>
          </p:nvSpPr>
          <p:spPr bwMode="auto">
            <a:xfrm>
              <a:off x="4186" y="2116"/>
              <a:ext cx="38" cy="594"/>
            </a:xfrm>
            <a:custGeom>
              <a:avLst/>
              <a:gdLst>
                <a:gd name="T0" fmla="*/ 31 w 38"/>
                <a:gd name="T1" fmla="*/ 2 h 594"/>
                <a:gd name="T2" fmla="*/ 0 w 38"/>
                <a:gd name="T3" fmla="*/ 594 h 594"/>
                <a:gd name="T4" fmla="*/ 7 w 38"/>
                <a:gd name="T5" fmla="*/ 594 h 594"/>
                <a:gd name="T6" fmla="*/ 38 w 38"/>
                <a:gd name="T7" fmla="*/ 0 h 594"/>
                <a:gd name="T8" fmla="*/ 31 w 38"/>
                <a:gd name="T9" fmla="*/ 2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594">
                  <a:moveTo>
                    <a:pt x="31" y="2"/>
                  </a:moveTo>
                  <a:lnTo>
                    <a:pt x="0" y="594"/>
                  </a:lnTo>
                  <a:lnTo>
                    <a:pt x="7" y="594"/>
                  </a:lnTo>
                  <a:lnTo>
                    <a:pt x="38" y="0"/>
                  </a:lnTo>
                  <a:lnTo>
                    <a:pt x="31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9" name="Freeform 71"/>
            <p:cNvSpPr/>
            <p:nvPr/>
          </p:nvSpPr>
          <p:spPr bwMode="auto">
            <a:xfrm>
              <a:off x="4201" y="2312"/>
              <a:ext cx="568" cy="415"/>
            </a:xfrm>
            <a:custGeom>
              <a:avLst/>
              <a:gdLst>
                <a:gd name="T0" fmla="*/ 0 w 568"/>
                <a:gd name="T1" fmla="*/ 405 h 415"/>
                <a:gd name="T2" fmla="*/ 563 w 568"/>
                <a:gd name="T3" fmla="*/ 0 h 415"/>
                <a:gd name="T4" fmla="*/ 568 w 568"/>
                <a:gd name="T5" fmla="*/ 7 h 415"/>
                <a:gd name="T6" fmla="*/ 0 w 568"/>
                <a:gd name="T7" fmla="*/ 415 h 415"/>
                <a:gd name="T8" fmla="*/ 0 w 568"/>
                <a:gd name="T9" fmla="*/ 405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8" h="415">
                  <a:moveTo>
                    <a:pt x="0" y="405"/>
                  </a:moveTo>
                  <a:lnTo>
                    <a:pt x="563" y="0"/>
                  </a:lnTo>
                  <a:lnTo>
                    <a:pt x="568" y="7"/>
                  </a:lnTo>
                  <a:lnTo>
                    <a:pt x="0" y="415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0" name="Freeform 72"/>
            <p:cNvSpPr/>
            <p:nvPr/>
          </p:nvSpPr>
          <p:spPr bwMode="auto">
            <a:xfrm>
              <a:off x="4198" y="2729"/>
              <a:ext cx="507" cy="272"/>
            </a:xfrm>
            <a:custGeom>
              <a:avLst/>
              <a:gdLst>
                <a:gd name="T0" fmla="*/ 0 w 507"/>
                <a:gd name="T1" fmla="*/ 9 h 272"/>
                <a:gd name="T2" fmla="*/ 497 w 507"/>
                <a:gd name="T3" fmla="*/ 272 h 272"/>
                <a:gd name="T4" fmla="*/ 507 w 507"/>
                <a:gd name="T5" fmla="*/ 268 h 272"/>
                <a:gd name="T6" fmla="*/ 5 w 507"/>
                <a:gd name="T7" fmla="*/ 0 h 272"/>
                <a:gd name="T8" fmla="*/ 0 w 507"/>
                <a:gd name="T9" fmla="*/ 9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72">
                  <a:moveTo>
                    <a:pt x="0" y="9"/>
                  </a:moveTo>
                  <a:lnTo>
                    <a:pt x="497" y="272"/>
                  </a:lnTo>
                  <a:lnTo>
                    <a:pt x="507" y="268"/>
                  </a:lnTo>
                  <a:lnTo>
                    <a:pt x="5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1" name="Freeform 73"/>
            <p:cNvSpPr/>
            <p:nvPr/>
          </p:nvSpPr>
          <p:spPr bwMode="auto">
            <a:xfrm>
              <a:off x="3627" y="2298"/>
              <a:ext cx="540" cy="431"/>
            </a:xfrm>
            <a:custGeom>
              <a:avLst/>
              <a:gdLst>
                <a:gd name="T0" fmla="*/ 0 w 540"/>
                <a:gd name="T1" fmla="*/ 10 h 431"/>
                <a:gd name="T2" fmla="*/ 540 w 540"/>
                <a:gd name="T3" fmla="*/ 431 h 431"/>
                <a:gd name="T4" fmla="*/ 540 w 540"/>
                <a:gd name="T5" fmla="*/ 417 h 431"/>
                <a:gd name="T6" fmla="*/ 8 w 540"/>
                <a:gd name="T7" fmla="*/ 0 h 431"/>
                <a:gd name="T8" fmla="*/ 0 w 540"/>
                <a:gd name="T9" fmla="*/ 1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431">
                  <a:moveTo>
                    <a:pt x="0" y="10"/>
                  </a:moveTo>
                  <a:lnTo>
                    <a:pt x="540" y="431"/>
                  </a:lnTo>
                  <a:lnTo>
                    <a:pt x="540" y="417"/>
                  </a:lnTo>
                  <a:lnTo>
                    <a:pt x="8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2" name="Freeform 74"/>
            <p:cNvSpPr/>
            <p:nvPr/>
          </p:nvSpPr>
          <p:spPr bwMode="auto">
            <a:xfrm>
              <a:off x="3495" y="2305"/>
              <a:ext cx="130" cy="621"/>
            </a:xfrm>
            <a:custGeom>
              <a:avLst/>
              <a:gdLst>
                <a:gd name="T0" fmla="*/ 125 w 130"/>
                <a:gd name="T1" fmla="*/ 0 h 621"/>
                <a:gd name="T2" fmla="*/ 0 w 130"/>
                <a:gd name="T3" fmla="*/ 621 h 621"/>
                <a:gd name="T4" fmla="*/ 9 w 130"/>
                <a:gd name="T5" fmla="*/ 621 h 621"/>
                <a:gd name="T6" fmla="*/ 130 w 130"/>
                <a:gd name="T7" fmla="*/ 5 h 621"/>
                <a:gd name="T8" fmla="*/ 125 w 130"/>
                <a:gd name="T9" fmla="*/ 0 h 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" h="621">
                  <a:moveTo>
                    <a:pt x="125" y="0"/>
                  </a:moveTo>
                  <a:lnTo>
                    <a:pt x="0" y="621"/>
                  </a:lnTo>
                  <a:lnTo>
                    <a:pt x="9" y="621"/>
                  </a:lnTo>
                  <a:lnTo>
                    <a:pt x="130" y="5"/>
                  </a:lnTo>
                  <a:lnTo>
                    <a:pt x="1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3" name="Freeform 75"/>
            <p:cNvSpPr/>
            <p:nvPr/>
          </p:nvSpPr>
          <p:spPr bwMode="auto">
            <a:xfrm>
              <a:off x="3054" y="2461"/>
              <a:ext cx="420" cy="465"/>
            </a:xfrm>
            <a:custGeom>
              <a:avLst/>
              <a:gdLst>
                <a:gd name="T0" fmla="*/ 0 w 420"/>
                <a:gd name="T1" fmla="*/ 8 h 465"/>
                <a:gd name="T2" fmla="*/ 412 w 420"/>
                <a:gd name="T3" fmla="*/ 465 h 465"/>
                <a:gd name="T4" fmla="*/ 420 w 420"/>
                <a:gd name="T5" fmla="*/ 465 h 465"/>
                <a:gd name="T6" fmla="*/ 12 w 420"/>
                <a:gd name="T7" fmla="*/ 0 h 465"/>
                <a:gd name="T8" fmla="*/ 0 w 420"/>
                <a:gd name="T9" fmla="*/ 8 h 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0" h="465">
                  <a:moveTo>
                    <a:pt x="0" y="8"/>
                  </a:moveTo>
                  <a:lnTo>
                    <a:pt x="412" y="465"/>
                  </a:lnTo>
                  <a:lnTo>
                    <a:pt x="420" y="465"/>
                  </a:lnTo>
                  <a:lnTo>
                    <a:pt x="12" y="0"/>
                  </a:ln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4" name="Freeform 76"/>
            <p:cNvSpPr/>
            <p:nvPr/>
          </p:nvSpPr>
          <p:spPr bwMode="auto">
            <a:xfrm>
              <a:off x="3519" y="2729"/>
              <a:ext cx="655" cy="223"/>
            </a:xfrm>
            <a:custGeom>
              <a:avLst/>
              <a:gdLst>
                <a:gd name="T0" fmla="*/ 0 w 655"/>
                <a:gd name="T1" fmla="*/ 213 h 223"/>
                <a:gd name="T2" fmla="*/ 655 w 655"/>
                <a:gd name="T3" fmla="*/ 0 h 223"/>
                <a:gd name="T4" fmla="*/ 655 w 655"/>
                <a:gd name="T5" fmla="*/ 9 h 223"/>
                <a:gd name="T6" fmla="*/ 0 w 655"/>
                <a:gd name="T7" fmla="*/ 223 h 223"/>
                <a:gd name="T8" fmla="*/ 0 w 655"/>
                <a:gd name="T9" fmla="*/ 213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5" h="223">
                  <a:moveTo>
                    <a:pt x="0" y="213"/>
                  </a:moveTo>
                  <a:lnTo>
                    <a:pt x="655" y="0"/>
                  </a:lnTo>
                  <a:lnTo>
                    <a:pt x="655" y="9"/>
                  </a:lnTo>
                  <a:lnTo>
                    <a:pt x="0" y="223"/>
                  </a:lnTo>
                  <a:lnTo>
                    <a:pt x="0" y="2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5" name="Freeform 77"/>
            <p:cNvSpPr/>
            <p:nvPr/>
          </p:nvSpPr>
          <p:spPr bwMode="auto">
            <a:xfrm>
              <a:off x="4066" y="2738"/>
              <a:ext cx="123" cy="495"/>
            </a:xfrm>
            <a:custGeom>
              <a:avLst/>
              <a:gdLst>
                <a:gd name="T0" fmla="*/ 118 w 123"/>
                <a:gd name="T1" fmla="*/ 0 h 495"/>
                <a:gd name="T2" fmla="*/ 0 w 123"/>
                <a:gd name="T3" fmla="*/ 495 h 495"/>
                <a:gd name="T4" fmla="*/ 7 w 123"/>
                <a:gd name="T5" fmla="*/ 495 h 495"/>
                <a:gd name="T6" fmla="*/ 123 w 123"/>
                <a:gd name="T7" fmla="*/ 0 h 495"/>
                <a:gd name="T8" fmla="*/ 118 w 123"/>
                <a:gd name="T9" fmla="*/ 0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495">
                  <a:moveTo>
                    <a:pt x="118" y="0"/>
                  </a:moveTo>
                  <a:lnTo>
                    <a:pt x="0" y="495"/>
                  </a:lnTo>
                  <a:lnTo>
                    <a:pt x="7" y="495"/>
                  </a:lnTo>
                  <a:lnTo>
                    <a:pt x="123" y="0"/>
                  </a:lnTo>
                  <a:lnTo>
                    <a:pt x="1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6" name="Freeform 78"/>
            <p:cNvSpPr/>
            <p:nvPr/>
          </p:nvSpPr>
          <p:spPr bwMode="auto">
            <a:xfrm>
              <a:off x="2957" y="2843"/>
              <a:ext cx="971" cy="42"/>
            </a:xfrm>
            <a:custGeom>
              <a:avLst/>
              <a:gdLst>
                <a:gd name="T0" fmla="*/ 0 w 971"/>
                <a:gd name="T1" fmla="*/ 0 h 42"/>
                <a:gd name="T2" fmla="*/ 971 w 971"/>
                <a:gd name="T3" fmla="*/ 30 h 42"/>
                <a:gd name="T4" fmla="*/ 971 w 971"/>
                <a:gd name="T5" fmla="*/ 42 h 42"/>
                <a:gd name="T6" fmla="*/ 0 w 971"/>
                <a:gd name="T7" fmla="*/ 7 h 42"/>
                <a:gd name="T8" fmla="*/ 0 w 971"/>
                <a:gd name="T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1" h="42">
                  <a:moveTo>
                    <a:pt x="0" y="0"/>
                  </a:moveTo>
                  <a:lnTo>
                    <a:pt x="971" y="30"/>
                  </a:lnTo>
                  <a:lnTo>
                    <a:pt x="971" y="42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7" name="Freeform 79"/>
            <p:cNvSpPr/>
            <p:nvPr/>
          </p:nvSpPr>
          <p:spPr bwMode="auto">
            <a:xfrm>
              <a:off x="2865" y="2902"/>
              <a:ext cx="597" cy="57"/>
            </a:xfrm>
            <a:custGeom>
              <a:avLst/>
              <a:gdLst>
                <a:gd name="T0" fmla="*/ 0 w 597"/>
                <a:gd name="T1" fmla="*/ 0 h 57"/>
                <a:gd name="T2" fmla="*/ 597 w 597"/>
                <a:gd name="T3" fmla="*/ 50 h 57"/>
                <a:gd name="T4" fmla="*/ 597 w 597"/>
                <a:gd name="T5" fmla="*/ 57 h 57"/>
                <a:gd name="T6" fmla="*/ 0 w 597"/>
                <a:gd name="T7" fmla="*/ 12 h 57"/>
                <a:gd name="T8" fmla="*/ 0 w 597"/>
                <a:gd name="T9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57">
                  <a:moveTo>
                    <a:pt x="0" y="0"/>
                  </a:moveTo>
                  <a:lnTo>
                    <a:pt x="597" y="50"/>
                  </a:lnTo>
                  <a:lnTo>
                    <a:pt x="597" y="57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8" name="Freeform 80"/>
            <p:cNvSpPr/>
            <p:nvPr/>
          </p:nvSpPr>
          <p:spPr bwMode="auto">
            <a:xfrm>
              <a:off x="2844" y="2916"/>
              <a:ext cx="61" cy="268"/>
            </a:xfrm>
            <a:custGeom>
              <a:avLst/>
              <a:gdLst>
                <a:gd name="T0" fmla="*/ 0 w 61"/>
                <a:gd name="T1" fmla="*/ 0 h 268"/>
                <a:gd name="T2" fmla="*/ 54 w 61"/>
                <a:gd name="T3" fmla="*/ 268 h 268"/>
                <a:gd name="T4" fmla="*/ 61 w 61"/>
                <a:gd name="T5" fmla="*/ 268 h 268"/>
                <a:gd name="T6" fmla="*/ 12 w 61"/>
                <a:gd name="T7" fmla="*/ 0 h 268"/>
                <a:gd name="T8" fmla="*/ 0 w 61"/>
                <a:gd name="T9" fmla="*/ 0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268">
                  <a:moveTo>
                    <a:pt x="0" y="0"/>
                  </a:moveTo>
                  <a:lnTo>
                    <a:pt x="54" y="268"/>
                  </a:lnTo>
                  <a:lnTo>
                    <a:pt x="61" y="26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9" name="Freeform 81"/>
            <p:cNvSpPr/>
            <p:nvPr/>
          </p:nvSpPr>
          <p:spPr bwMode="auto">
            <a:xfrm>
              <a:off x="2851" y="2909"/>
              <a:ext cx="608" cy="519"/>
            </a:xfrm>
            <a:custGeom>
              <a:avLst/>
              <a:gdLst>
                <a:gd name="T0" fmla="*/ 0 w 608"/>
                <a:gd name="T1" fmla="*/ 9 h 519"/>
                <a:gd name="T2" fmla="*/ 601 w 608"/>
                <a:gd name="T3" fmla="*/ 519 h 519"/>
                <a:gd name="T4" fmla="*/ 608 w 608"/>
                <a:gd name="T5" fmla="*/ 509 h 519"/>
                <a:gd name="T6" fmla="*/ 7 w 608"/>
                <a:gd name="T7" fmla="*/ 0 h 519"/>
                <a:gd name="T8" fmla="*/ 0 w 608"/>
                <a:gd name="T9" fmla="*/ 9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8" h="519">
                  <a:moveTo>
                    <a:pt x="0" y="9"/>
                  </a:moveTo>
                  <a:lnTo>
                    <a:pt x="601" y="519"/>
                  </a:lnTo>
                  <a:lnTo>
                    <a:pt x="608" y="509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0" name="Freeform 82"/>
            <p:cNvSpPr/>
            <p:nvPr/>
          </p:nvSpPr>
          <p:spPr bwMode="auto">
            <a:xfrm>
              <a:off x="3474" y="2985"/>
              <a:ext cx="21" cy="421"/>
            </a:xfrm>
            <a:custGeom>
              <a:avLst/>
              <a:gdLst>
                <a:gd name="T0" fmla="*/ 11 w 21"/>
                <a:gd name="T1" fmla="*/ 7 h 421"/>
                <a:gd name="T2" fmla="*/ 0 w 21"/>
                <a:gd name="T3" fmla="*/ 421 h 421"/>
                <a:gd name="T4" fmla="*/ 11 w 21"/>
                <a:gd name="T5" fmla="*/ 421 h 421"/>
                <a:gd name="T6" fmla="*/ 21 w 21"/>
                <a:gd name="T7" fmla="*/ 0 h 421"/>
                <a:gd name="T8" fmla="*/ 11 w 21"/>
                <a:gd name="T9" fmla="*/ 7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421">
                  <a:moveTo>
                    <a:pt x="11" y="7"/>
                  </a:moveTo>
                  <a:lnTo>
                    <a:pt x="0" y="421"/>
                  </a:lnTo>
                  <a:lnTo>
                    <a:pt x="11" y="421"/>
                  </a:lnTo>
                  <a:lnTo>
                    <a:pt x="21" y="0"/>
                  </a:lnTo>
                  <a:lnTo>
                    <a:pt x="11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1" name="Freeform 83"/>
            <p:cNvSpPr/>
            <p:nvPr/>
          </p:nvSpPr>
          <p:spPr bwMode="auto">
            <a:xfrm>
              <a:off x="3519" y="2959"/>
              <a:ext cx="520" cy="296"/>
            </a:xfrm>
            <a:custGeom>
              <a:avLst/>
              <a:gdLst>
                <a:gd name="T0" fmla="*/ 0 w 520"/>
                <a:gd name="T1" fmla="*/ 16 h 296"/>
                <a:gd name="T2" fmla="*/ 509 w 520"/>
                <a:gd name="T3" fmla="*/ 296 h 296"/>
                <a:gd name="T4" fmla="*/ 520 w 520"/>
                <a:gd name="T5" fmla="*/ 286 h 296"/>
                <a:gd name="T6" fmla="*/ 0 w 520"/>
                <a:gd name="T7" fmla="*/ 0 h 296"/>
                <a:gd name="T8" fmla="*/ 0 w 520"/>
                <a:gd name="T9" fmla="*/ 16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0" h="296">
                  <a:moveTo>
                    <a:pt x="0" y="16"/>
                  </a:moveTo>
                  <a:lnTo>
                    <a:pt x="509" y="296"/>
                  </a:lnTo>
                  <a:lnTo>
                    <a:pt x="520" y="286"/>
                  </a:lnTo>
                  <a:lnTo>
                    <a:pt x="0" y="0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2" name="Freeform 84"/>
            <p:cNvSpPr/>
            <p:nvPr/>
          </p:nvSpPr>
          <p:spPr bwMode="auto">
            <a:xfrm>
              <a:off x="4082" y="3011"/>
              <a:ext cx="616" cy="246"/>
            </a:xfrm>
            <a:custGeom>
              <a:avLst/>
              <a:gdLst>
                <a:gd name="T0" fmla="*/ 0 w 616"/>
                <a:gd name="T1" fmla="*/ 232 h 246"/>
                <a:gd name="T2" fmla="*/ 616 w 616"/>
                <a:gd name="T3" fmla="*/ 0 h 246"/>
                <a:gd name="T4" fmla="*/ 616 w 616"/>
                <a:gd name="T5" fmla="*/ 12 h 246"/>
                <a:gd name="T6" fmla="*/ 0 w 616"/>
                <a:gd name="T7" fmla="*/ 246 h 246"/>
                <a:gd name="T8" fmla="*/ 0 w 616"/>
                <a:gd name="T9" fmla="*/ 232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6" h="246">
                  <a:moveTo>
                    <a:pt x="0" y="232"/>
                  </a:moveTo>
                  <a:lnTo>
                    <a:pt x="616" y="0"/>
                  </a:lnTo>
                  <a:lnTo>
                    <a:pt x="616" y="12"/>
                  </a:lnTo>
                  <a:lnTo>
                    <a:pt x="0" y="246"/>
                  </a:lnTo>
                  <a:lnTo>
                    <a:pt x="0" y="2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3" name="Freeform 85"/>
            <p:cNvSpPr/>
            <p:nvPr/>
          </p:nvSpPr>
          <p:spPr bwMode="auto">
            <a:xfrm>
              <a:off x="4755" y="2992"/>
              <a:ext cx="284" cy="19"/>
            </a:xfrm>
            <a:custGeom>
              <a:avLst/>
              <a:gdLst>
                <a:gd name="T0" fmla="*/ 0 w 284"/>
                <a:gd name="T1" fmla="*/ 7 h 19"/>
                <a:gd name="T2" fmla="*/ 284 w 284"/>
                <a:gd name="T3" fmla="*/ 0 h 19"/>
                <a:gd name="T4" fmla="*/ 284 w 284"/>
                <a:gd name="T5" fmla="*/ 7 h 19"/>
                <a:gd name="T6" fmla="*/ 0 w 284"/>
                <a:gd name="T7" fmla="*/ 19 h 19"/>
                <a:gd name="T8" fmla="*/ 0 w 284"/>
                <a:gd name="T9" fmla="*/ 7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4" h="19">
                  <a:moveTo>
                    <a:pt x="0" y="7"/>
                  </a:moveTo>
                  <a:lnTo>
                    <a:pt x="284" y="0"/>
                  </a:lnTo>
                  <a:lnTo>
                    <a:pt x="284" y="7"/>
                  </a:lnTo>
                  <a:lnTo>
                    <a:pt x="0" y="19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4" name="Freeform 86"/>
            <p:cNvSpPr/>
            <p:nvPr/>
          </p:nvSpPr>
          <p:spPr bwMode="auto">
            <a:xfrm>
              <a:off x="4343" y="3013"/>
              <a:ext cx="360" cy="452"/>
            </a:xfrm>
            <a:custGeom>
              <a:avLst/>
              <a:gdLst>
                <a:gd name="T0" fmla="*/ 360 w 360"/>
                <a:gd name="T1" fmla="*/ 0 h 452"/>
                <a:gd name="T2" fmla="*/ 0 w 360"/>
                <a:gd name="T3" fmla="*/ 452 h 452"/>
                <a:gd name="T4" fmla="*/ 16 w 360"/>
                <a:gd name="T5" fmla="*/ 452 h 452"/>
                <a:gd name="T6" fmla="*/ 360 w 360"/>
                <a:gd name="T7" fmla="*/ 10 h 452"/>
                <a:gd name="T8" fmla="*/ 360 w 360"/>
                <a:gd name="T9" fmla="*/ 0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0" h="452">
                  <a:moveTo>
                    <a:pt x="360" y="0"/>
                  </a:moveTo>
                  <a:lnTo>
                    <a:pt x="0" y="452"/>
                  </a:lnTo>
                  <a:lnTo>
                    <a:pt x="16" y="452"/>
                  </a:lnTo>
                  <a:lnTo>
                    <a:pt x="360" y="10"/>
                  </a:lnTo>
                  <a:lnTo>
                    <a:pt x="36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5" name="Freeform 87"/>
            <p:cNvSpPr/>
            <p:nvPr/>
          </p:nvSpPr>
          <p:spPr bwMode="auto">
            <a:xfrm>
              <a:off x="4532" y="3023"/>
              <a:ext cx="180" cy="270"/>
            </a:xfrm>
            <a:custGeom>
              <a:avLst/>
              <a:gdLst>
                <a:gd name="T0" fmla="*/ 171 w 180"/>
                <a:gd name="T1" fmla="*/ 0 h 270"/>
                <a:gd name="T2" fmla="*/ 0 w 180"/>
                <a:gd name="T3" fmla="*/ 262 h 270"/>
                <a:gd name="T4" fmla="*/ 14 w 180"/>
                <a:gd name="T5" fmla="*/ 270 h 270"/>
                <a:gd name="T6" fmla="*/ 180 w 180"/>
                <a:gd name="T7" fmla="*/ 0 h 270"/>
                <a:gd name="T8" fmla="*/ 171 w 180"/>
                <a:gd name="T9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0" h="270">
                  <a:moveTo>
                    <a:pt x="171" y="0"/>
                  </a:moveTo>
                  <a:lnTo>
                    <a:pt x="0" y="262"/>
                  </a:lnTo>
                  <a:lnTo>
                    <a:pt x="14" y="270"/>
                  </a:lnTo>
                  <a:lnTo>
                    <a:pt x="180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6" name="Freeform 88"/>
            <p:cNvSpPr/>
            <p:nvPr/>
          </p:nvSpPr>
          <p:spPr bwMode="auto">
            <a:xfrm>
              <a:off x="4352" y="3330"/>
              <a:ext cx="149" cy="143"/>
            </a:xfrm>
            <a:custGeom>
              <a:avLst/>
              <a:gdLst>
                <a:gd name="T0" fmla="*/ 149 w 149"/>
                <a:gd name="T1" fmla="*/ 0 h 143"/>
                <a:gd name="T2" fmla="*/ 0 w 149"/>
                <a:gd name="T3" fmla="*/ 133 h 143"/>
                <a:gd name="T4" fmla="*/ 7 w 149"/>
                <a:gd name="T5" fmla="*/ 143 h 143"/>
                <a:gd name="T6" fmla="*/ 149 w 149"/>
                <a:gd name="T7" fmla="*/ 8 h 143"/>
                <a:gd name="T8" fmla="*/ 149 w 149"/>
                <a:gd name="T9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143">
                  <a:moveTo>
                    <a:pt x="149" y="0"/>
                  </a:moveTo>
                  <a:lnTo>
                    <a:pt x="0" y="133"/>
                  </a:lnTo>
                  <a:lnTo>
                    <a:pt x="7" y="143"/>
                  </a:lnTo>
                  <a:lnTo>
                    <a:pt x="149" y="8"/>
                  </a:lnTo>
                  <a:lnTo>
                    <a:pt x="14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7" name="Freeform 89"/>
            <p:cNvSpPr/>
            <p:nvPr/>
          </p:nvSpPr>
          <p:spPr bwMode="auto">
            <a:xfrm>
              <a:off x="3497" y="3262"/>
              <a:ext cx="542" cy="166"/>
            </a:xfrm>
            <a:custGeom>
              <a:avLst/>
              <a:gdLst>
                <a:gd name="T0" fmla="*/ 0 w 542"/>
                <a:gd name="T1" fmla="*/ 151 h 166"/>
                <a:gd name="T2" fmla="*/ 533 w 542"/>
                <a:gd name="T3" fmla="*/ 0 h 166"/>
                <a:gd name="T4" fmla="*/ 542 w 542"/>
                <a:gd name="T5" fmla="*/ 9 h 166"/>
                <a:gd name="T6" fmla="*/ 0 w 542"/>
                <a:gd name="T7" fmla="*/ 166 h 166"/>
                <a:gd name="T8" fmla="*/ 0 w 542"/>
                <a:gd name="T9" fmla="*/ 151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2" h="166">
                  <a:moveTo>
                    <a:pt x="0" y="151"/>
                  </a:moveTo>
                  <a:lnTo>
                    <a:pt x="533" y="0"/>
                  </a:lnTo>
                  <a:lnTo>
                    <a:pt x="542" y="9"/>
                  </a:lnTo>
                  <a:lnTo>
                    <a:pt x="0" y="166"/>
                  </a:lnTo>
                  <a:lnTo>
                    <a:pt x="0" y="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8" name="Freeform 90"/>
            <p:cNvSpPr/>
            <p:nvPr/>
          </p:nvSpPr>
          <p:spPr bwMode="auto">
            <a:xfrm>
              <a:off x="3509" y="3430"/>
              <a:ext cx="789" cy="61"/>
            </a:xfrm>
            <a:custGeom>
              <a:avLst/>
              <a:gdLst>
                <a:gd name="T0" fmla="*/ 0 w 789"/>
                <a:gd name="T1" fmla="*/ 0 h 61"/>
                <a:gd name="T2" fmla="*/ 789 w 789"/>
                <a:gd name="T3" fmla="*/ 52 h 61"/>
                <a:gd name="T4" fmla="*/ 789 w 789"/>
                <a:gd name="T5" fmla="*/ 61 h 61"/>
                <a:gd name="T6" fmla="*/ 0 w 789"/>
                <a:gd name="T7" fmla="*/ 7 h 61"/>
                <a:gd name="T8" fmla="*/ 0 w 789"/>
                <a:gd name="T9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9" h="61">
                  <a:moveTo>
                    <a:pt x="0" y="0"/>
                  </a:moveTo>
                  <a:lnTo>
                    <a:pt x="789" y="52"/>
                  </a:lnTo>
                  <a:lnTo>
                    <a:pt x="789" y="61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9" name="Freeform 91"/>
            <p:cNvSpPr/>
            <p:nvPr/>
          </p:nvSpPr>
          <p:spPr bwMode="auto">
            <a:xfrm>
              <a:off x="4066" y="3267"/>
              <a:ext cx="234" cy="210"/>
            </a:xfrm>
            <a:custGeom>
              <a:avLst/>
              <a:gdLst>
                <a:gd name="T0" fmla="*/ 0 w 234"/>
                <a:gd name="T1" fmla="*/ 0 h 210"/>
                <a:gd name="T2" fmla="*/ 234 w 234"/>
                <a:gd name="T3" fmla="*/ 210 h 210"/>
                <a:gd name="T4" fmla="*/ 234 w 234"/>
                <a:gd name="T5" fmla="*/ 198 h 210"/>
                <a:gd name="T6" fmla="*/ 11 w 234"/>
                <a:gd name="T7" fmla="*/ 0 h 210"/>
                <a:gd name="T8" fmla="*/ 0 w 234"/>
                <a:gd name="T9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210">
                  <a:moveTo>
                    <a:pt x="0" y="0"/>
                  </a:moveTo>
                  <a:lnTo>
                    <a:pt x="234" y="210"/>
                  </a:lnTo>
                  <a:lnTo>
                    <a:pt x="234" y="198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0" name="Oval 92"/>
            <p:cNvSpPr>
              <a:spLocks noChangeArrowheads="1"/>
            </p:cNvSpPr>
            <p:nvPr/>
          </p:nvSpPr>
          <p:spPr bwMode="auto">
            <a:xfrm>
              <a:off x="2830" y="965"/>
              <a:ext cx="78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1" name="Oval 93"/>
            <p:cNvSpPr>
              <a:spLocks noChangeArrowheads="1"/>
            </p:cNvSpPr>
            <p:nvPr/>
          </p:nvSpPr>
          <p:spPr bwMode="auto">
            <a:xfrm>
              <a:off x="3374" y="1076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2" name="Oval 94"/>
            <p:cNvSpPr>
              <a:spLocks noChangeArrowheads="1"/>
            </p:cNvSpPr>
            <p:nvPr/>
          </p:nvSpPr>
          <p:spPr bwMode="auto">
            <a:xfrm>
              <a:off x="3424" y="719"/>
              <a:ext cx="69" cy="6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3" name="Oval 95"/>
            <p:cNvSpPr>
              <a:spLocks noChangeArrowheads="1"/>
            </p:cNvSpPr>
            <p:nvPr/>
          </p:nvSpPr>
          <p:spPr bwMode="auto">
            <a:xfrm>
              <a:off x="3623" y="593"/>
              <a:ext cx="78" cy="8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4" name="Oval 96"/>
            <p:cNvSpPr>
              <a:spLocks noChangeArrowheads="1"/>
            </p:cNvSpPr>
            <p:nvPr/>
          </p:nvSpPr>
          <p:spPr bwMode="auto">
            <a:xfrm>
              <a:off x="4044" y="984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5" name="Oval 97"/>
            <p:cNvSpPr>
              <a:spLocks noChangeArrowheads="1"/>
            </p:cNvSpPr>
            <p:nvPr/>
          </p:nvSpPr>
          <p:spPr bwMode="auto">
            <a:xfrm>
              <a:off x="4399" y="832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6" name="Oval 98"/>
            <p:cNvSpPr>
              <a:spLocks noChangeArrowheads="1"/>
            </p:cNvSpPr>
            <p:nvPr/>
          </p:nvSpPr>
          <p:spPr bwMode="auto">
            <a:xfrm>
              <a:off x="4700" y="1076"/>
              <a:ext cx="69" cy="6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7" name="Oval 99"/>
            <p:cNvSpPr>
              <a:spLocks noChangeArrowheads="1"/>
            </p:cNvSpPr>
            <p:nvPr/>
          </p:nvSpPr>
          <p:spPr bwMode="auto">
            <a:xfrm>
              <a:off x="4745" y="2263"/>
              <a:ext cx="64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8" name="Oval 100"/>
            <p:cNvSpPr>
              <a:spLocks noChangeArrowheads="1"/>
            </p:cNvSpPr>
            <p:nvPr/>
          </p:nvSpPr>
          <p:spPr bwMode="auto">
            <a:xfrm>
              <a:off x="3800" y="1583"/>
              <a:ext cx="50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9" name="Oval 101"/>
            <p:cNvSpPr>
              <a:spLocks noChangeArrowheads="1"/>
            </p:cNvSpPr>
            <p:nvPr/>
          </p:nvSpPr>
          <p:spPr bwMode="auto">
            <a:xfrm>
              <a:off x="4949" y="2499"/>
              <a:ext cx="92" cy="9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0" name="Oval 102"/>
            <p:cNvSpPr>
              <a:spLocks noChangeArrowheads="1"/>
            </p:cNvSpPr>
            <p:nvPr/>
          </p:nvSpPr>
          <p:spPr bwMode="auto">
            <a:xfrm>
              <a:off x="4272" y="1706"/>
              <a:ext cx="106" cy="10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1" name="Oval 103"/>
            <p:cNvSpPr>
              <a:spLocks noChangeArrowheads="1"/>
            </p:cNvSpPr>
            <p:nvPr/>
          </p:nvSpPr>
          <p:spPr bwMode="auto">
            <a:xfrm>
              <a:off x="4518" y="1550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2" name="Oval 104"/>
            <p:cNvSpPr>
              <a:spLocks noChangeArrowheads="1"/>
            </p:cNvSpPr>
            <p:nvPr/>
          </p:nvSpPr>
          <p:spPr bwMode="auto">
            <a:xfrm>
              <a:off x="5032" y="1124"/>
              <a:ext cx="85" cy="8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3" name="Oval 105"/>
            <p:cNvSpPr>
              <a:spLocks noChangeArrowheads="1"/>
            </p:cNvSpPr>
            <p:nvPr/>
          </p:nvSpPr>
          <p:spPr bwMode="auto">
            <a:xfrm>
              <a:off x="5039" y="1536"/>
              <a:ext cx="92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4" name="Oval 106"/>
            <p:cNvSpPr>
              <a:spLocks noChangeArrowheads="1"/>
            </p:cNvSpPr>
            <p:nvPr/>
          </p:nvSpPr>
          <p:spPr bwMode="auto">
            <a:xfrm>
              <a:off x="5155" y="2440"/>
              <a:ext cx="66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5" name="Oval 107"/>
            <p:cNvSpPr>
              <a:spLocks noChangeArrowheads="1"/>
            </p:cNvSpPr>
            <p:nvPr/>
          </p:nvSpPr>
          <p:spPr bwMode="auto">
            <a:xfrm>
              <a:off x="5342" y="2040"/>
              <a:ext cx="83" cy="8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6" name="Oval 108"/>
            <p:cNvSpPr>
              <a:spLocks noChangeArrowheads="1"/>
            </p:cNvSpPr>
            <p:nvPr/>
          </p:nvSpPr>
          <p:spPr bwMode="auto">
            <a:xfrm>
              <a:off x="4196" y="2078"/>
              <a:ext cx="47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7" name="Oval 109"/>
            <p:cNvSpPr>
              <a:spLocks noChangeArrowheads="1"/>
            </p:cNvSpPr>
            <p:nvPr/>
          </p:nvSpPr>
          <p:spPr bwMode="auto">
            <a:xfrm>
              <a:off x="4293" y="3454"/>
              <a:ext cx="76" cy="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8" name="Oval 110"/>
            <p:cNvSpPr>
              <a:spLocks noChangeArrowheads="1"/>
            </p:cNvSpPr>
            <p:nvPr/>
          </p:nvSpPr>
          <p:spPr bwMode="auto">
            <a:xfrm>
              <a:off x="4482" y="3274"/>
              <a:ext cx="74" cy="7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9" name="Oval 111"/>
            <p:cNvSpPr>
              <a:spLocks noChangeArrowheads="1"/>
            </p:cNvSpPr>
            <p:nvPr/>
          </p:nvSpPr>
          <p:spPr bwMode="auto">
            <a:xfrm>
              <a:off x="4693" y="2971"/>
              <a:ext cx="62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0" name="Oval 112"/>
            <p:cNvSpPr>
              <a:spLocks noChangeArrowheads="1"/>
            </p:cNvSpPr>
            <p:nvPr/>
          </p:nvSpPr>
          <p:spPr bwMode="auto">
            <a:xfrm>
              <a:off x="5039" y="2954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1" name="Oval 113"/>
            <p:cNvSpPr>
              <a:spLocks noChangeArrowheads="1"/>
            </p:cNvSpPr>
            <p:nvPr/>
          </p:nvSpPr>
          <p:spPr bwMode="auto">
            <a:xfrm>
              <a:off x="4025" y="3224"/>
              <a:ext cx="62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2" name="Oval 114"/>
            <p:cNvSpPr>
              <a:spLocks noChangeArrowheads="1"/>
            </p:cNvSpPr>
            <p:nvPr/>
          </p:nvSpPr>
          <p:spPr bwMode="auto">
            <a:xfrm>
              <a:off x="3381" y="1169"/>
              <a:ext cx="59" cy="5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3" name="Oval 115"/>
            <p:cNvSpPr>
              <a:spLocks noChangeArrowheads="1"/>
            </p:cNvSpPr>
            <p:nvPr/>
          </p:nvSpPr>
          <p:spPr bwMode="auto">
            <a:xfrm>
              <a:off x="2574" y="2073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4" name="Oval 116"/>
            <p:cNvSpPr>
              <a:spLocks noChangeArrowheads="1"/>
            </p:cNvSpPr>
            <p:nvPr/>
          </p:nvSpPr>
          <p:spPr bwMode="auto">
            <a:xfrm>
              <a:off x="2410" y="2459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5" name="Oval 117"/>
            <p:cNvSpPr>
              <a:spLocks noChangeArrowheads="1"/>
            </p:cNvSpPr>
            <p:nvPr/>
          </p:nvSpPr>
          <p:spPr bwMode="auto">
            <a:xfrm>
              <a:off x="2867" y="3174"/>
              <a:ext cx="79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6" name="Oval 118"/>
            <p:cNvSpPr>
              <a:spLocks noChangeArrowheads="1"/>
            </p:cNvSpPr>
            <p:nvPr/>
          </p:nvSpPr>
          <p:spPr bwMode="auto">
            <a:xfrm>
              <a:off x="2811" y="2862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7" name="Oval 119"/>
            <p:cNvSpPr>
              <a:spLocks noChangeArrowheads="1"/>
            </p:cNvSpPr>
            <p:nvPr/>
          </p:nvSpPr>
          <p:spPr bwMode="auto">
            <a:xfrm>
              <a:off x="2867" y="2791"/>
              <a:ext cx="95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8" name="Oval 120"/>
            <p:cNvSpPr>
              <a:spLocks noChangeArrowheads="1"/>
            </p:cNvSpPr>
            <p:nvPr/>
          </p:nvSpPr>
          <p:spPr bwMode="auto">
            <a:xfrm>
              <a:off x="2410" y="1635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9" name="Oval 121"/>
            <p:cNvSpPr>
              <a:spLocks noChangeArrowheads="1"/>
            </p:cNvSpPr>
            <p:nvPr/>
          </p:nvSpPr>
          <p:spPr bwMode="auto">
            <a:xfrm>
              <a:off x="3599" y="2270"/>
              <a:ext cx="45" cy="4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0" name="Oval 122"/>
            <p:cNvSpPr>
              <a:spLocks noChangeArrowheads="1"/>
            </p:cNvSpPr>
            <p:nvPr/>
          </p:nvSpPr>
          <p:spPr bwMode="auto">
            <a:xfrm>
              <a:off x="3462" y="2918"/>
              <a:ext cx="59" cy="6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1" name="Oval 123"/>
            <p:cNvSpPr>
              <a:spLocks noChangeArrowheads="1"/>
            </p:cNvSpPr>
            <p:nvPr/>
          </p:nvSpPr>
          <p:spPr bwMode="auto">
            <a:xfrm>
              <a:off x="3594" y="3449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2" name="Oval 124"/>
            <p:cNvSpPr>
              <a:spLocks noChangeArrowheads="1"/>
            </p:cNvSpPr>
            <p:nvPr/>
          </p:nvSpPr>
          <p:spPr bwMode="auto">
            <a:xfrm>
              <a:off x="3445" y="3399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3" name="Oval 125"/>
            <p:cNvSpPr>
              <a:spLocks noChangeArrowheads="1"/>
            </p:cNvSpPr>
            <p:nvPr/>
          </p:nvSpPr>
          <p:spPr bwMode="auto">
            <a:xfrm>
              <a:off x="2792" y="1270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4" name="Oval 126"/>
            <p:cNvSpPr>
              <a:spLocks noChangeArrowheads="1"/>
            </p:cNvSpPr>
            <p:nvPr/>
          </p:nvSpPr>
          <p:spPr bwMode="auto">
            <a:xfrm>
              <a:off x="2564" y="1756"/>
              <a:ext cx="95" cy="9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5" name="Oval 127"/>
            <p:cNvSpPr>
              <a:spLocks noChangeArrowheads="1"/>
            </p:cNvSpPr>
            <p:nvPr/>
          </p:nvSpPr>
          <p:spPr bwMode="auto">
            <a:xfrm>
              <a:off x="3107" y="1756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6" name="Oval 128"/>
            <p:cNvSpPr>
              <a:spLocks noChangeArrowheads="1"/>
            </p:cNvSpPr>
            <p:nvPr/>
          </p:nvSpPr>
          <p:spPr bwMode="auto">
            <a:xfrm>
              <a:off x="3263" y="2030"/>
              <a:ext cx="99" cy="1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7" name="Oval 129"/>
            <p:cNvSpPr>
              <a:spLocks noChangeArrowheads="1"/>
            </p:cNvSpPr>
            <p:nvPr/>
          </p:nvSpPr>
          <p:spPr bwMode="auto">
            <a:xfrm>
              <a:off x="3021" y="2412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8" name="Oval 130"/>
            <p:cNvSpPr>
              <a:spLocks noChangeArrowheads="1"/>
            </p:cNvSpPr>
            <p:nvPr/>
          </p:nvSpPr>
          <p:spPr bwMode="auto">
            <a:xfrm>
              <a:off x="3919" y="2828"/>
              <a:ext cx="102" cy="10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9" name="Oval 131"/>
            <p:cNvSpPr>
              <a:spLocks noChangeArrowheads="1"/>
            </p:cNvSpPr>
            <p:nvPr/>
          </p:nvSpPr>
          <p:spPr bwMode="auto">
            <a:xfrm>
              <a:off x="4163" y="2705"/>
              <a:ext cx="45" cy="4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0" name="Oval 132"/>
            <p:cNvSpPr>
              <a:spLocks noChangeArrowheads="1"/>
            </p:cNvSpPr>
            <p:nvPr/>
          </p:nvSpPr>
          <p:spPr bwMode="auto">
            <a:xfrm>
              <a:off x="4281" y="638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1" name="Freeform 133"/>
            <p:cNvSpPr/>
            <p:nvPr/>
          </p:nvSpPr>
          <p:spPr bwMode="auto">
            <a:xfrm>
              <a:off x="2893" y="641"/>
              <a:ext cx="744" cy="357"/>
            </a:xfrm>
            <a:custGeom>
              <a:avLst/>
              <a:gdLst>
                <a:gd name="T0" fmla="*/ 0 w 744"/>
                <a:gd name="T1" fmla="*/ 343 h 357"/>
                <a:gd name="T2" fmla="*/ 734 w 744"/>
                <a:gd name="T3" fmla="*/ 0 h 357"/>
                <a:gd name="T4" fmla="*/ 744 w 744"/>
                <a:gd name="T5" fmla="*/ 11 h 357"/>
                <a:gd name="T6" fmla="*/ 8 w 744"/>
                <a:gd name="T7" fmla="*/ 357 h 357"/>
                <a:gd name="T8" fmla="*/ 0 w 744"/>
                <a:gd name="T9" fmla="*/ 343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4" h="357">
                  <a:moveTo>
                    <a:pt x="0" y="343"/>
                  </a:moveTo>
                  <a:lnTo>
                    <a:pt x="734" y="0"/>
                  </a:lnTo>
                  <a:lnTo>
                    <a:pt x="744" y="11"/>
                  </a:lnTo>
                  <a:lnTo>
                    <a:pt x="8" y="357"/>
                  </a:lnTo>
                  <a:lnTo>
                    <a:pt x="0" y="3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2" name="Freeform 134"/>
            <p:cNvSpPr/>
            <p:nvPr/>
          </p:nvSpPr>
          <p:spPr bwMode="auto">
            <a:xfrm>
              <a:off x="3694" y="633"/>
              <a:ext cx="592" cy="50"/>
            </a:xfrm>
            <a:custGeom>
              <a:avLst/>
              <a:gdLst>
                <a:gd name="T0" fmla="*/ 0 w 592"/>
                <a:gd name="T1" fmla="*/ 0 h 50"/>
                <a:gd name="T2" fmla="*/ 592 w 592"/>
                <a:gd name="T3" fmla="*/ 41 h 50"/>
                <a:gd name="T4" fmla="*/ 592 w 592"/>
                <a:gd name="T5" fmla="*/ 50 h 50"/>
                <a:gd name="T6" fmla="*/ 0 w 592"/>
                <a:gd name="T7" fmla="*/ 12 h 50"/>
                <a:gd name="T8" fmla="*/ 0 w 592"/>
                <a:gd name="T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50">
                  <a:moveTo>
                    <a:pt x="0" y="0"/>
                  </a:moveTo>
                  <a:lnTo>
                    <a:pt x="592" y="41"/>
                  </a:lnTo>
                  <a:lnTo>
                    <a:pt x="592" y="50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3" name="Freeform 135"/>
            <p:cNvSpPr/>
            <p:nvPr/>
          </p:nvSpPr>
          <p:spPr bwMode="auto">
            <a:xfrm>
              <a:off x="3694" y="641"/>
              <a:ext cx="713" cy="234"/>
            </a:xfrm>
            <a:custGeom>
              <a:avLst/>
              <a:gdLst>
                <a:gd name="T0" fmla="*/ 0 w 713"/>
                <a:gd name="T1" fmla="*/ 7 h 234"/>
                <a:gd name="T2" fmla="*/ 713 w 713"/>
                <a:gd name="T3" fmla="*/ 234 h 234"/>
                <a:gd name="T4" fmla="*/ 713 w 713"/>
                <a:gd name="T5" fmla="*/ 222 h 234"/>
                <a:gd name="T6" fmla="*/ 0 w 713"/>
                <a:gd name="T7" fmla="*/ 0 h 234"/>
                <a:gd name="T8" fmla="*/ 0 w 713"/>
                <a:gd name="T9" fmla="*/ 7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3" h="234">
                  <a:moveTo>
                    <a:pt x="0" y="7"/>
                  </a:moveTo>
                  <a:lnTo>
                    <a:pt x="713" y="234"/>
                  </a:lnTo>
                  <a:lnTo>
                    <a:pt x="713" y="222"/>
                  </a:lnTo>
                  <a:lnTo>
                    <a:pt x="0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4" name="Freeform 136"/>
            <p:cNvSpPr/>
            <p:nvPr/>
          </p:nvSpPr>
          <p:spPr bwMode="auto">
            <a:xfrm>
              <a:off x="4338" y="697"/>
              <a:ext cx="705" cy="464"/>
            </a:xfrm>
            <a:custGeom>
              <a:avLst/>
              <a:gdLst>
                <a:gd name="T0" fmla="*/ 0 w 705"/>
                <a:gd name="T1" fmla="*/ 15 h 464"/>
                <a:gd name="T2" fmla="*/ 701 w 705"/>
                <a:gd name="T3" fmla="*/ 464 h 464"/>
                <a:gd name="T4" fmla="*/ 705 w 705"/>
                <a:gd name="T5" fmla="*/ 457 h 464"/>
                <a:gd name="T6" fmla="*/ 7 w 705"/>
                <a:gd name="T7" fmla="*/ 0 h 464"/>
                <a:gd name="T8" fmla="*/ 0 w 705"/>
                <a:gd name="T9" fmla="*/ 15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5" h="464">
                  <a:moveTo>
                    <a:pt x="0" y="15"/>
                  </a:moveTo>
                  <a:lnTo>
                    <a:pt x="701" y="464"/>
                  </a:lnTo>
                  <a:lnTo>
                    <a:pt x="705" y="457"/>
                  </a:lnTo>
                  <a:lnTo>
                    <a:pt x="7" y="0"/>
                  </a:lnTo>
                  <a:lnTo>
                    <a:pt x="0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5" name="Freeform 137"/>
            <p:cNvSpPr/>
            <p:nvPr/>
          </p:nvSpPr>
          <p:spPr bwMode="auto">
            <a:xfrm>
              <a:off x="5086" y="2111"/>
              <a:ext cx="301" cy="850"/>
            </a:xfrm>
            <a:custGeom>
              <a:avLst/>
              <a:gdLst>
                <a:gd name="T0" fmla="*/ 301 w 301"/>
                <a:gd name="T1" fmla="*/ 0 h 850"/>
                <a:gd name="T2" fmla="*/ 12 w 301"/>
                <a:gd name="T3" fmla="*/ 850 h 850"/>
                <a:gd name="T4" fmla="*/ 0 w 301"/>
                <a:gd name="T5" fmla="*/ 850 h 850"/>
                <a:gd name="T6" fmla="*/ 289 w 301"/>
                <a:gd name="T7" fmla="*/ 0 h 850"/>
                <a:gd name="T8" fmla="*/ 301 w 301"/>
                <a:gd name="T9" fmla="*/ 0 h 8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1" h="850">
                  <a:moveTo>
                    <a:pt x="301" y="0"/>
                  </a:moveTo>
                  <a:lnTo>
                    <a:pt x="12" y="850"/>
                  </a:lnTo>
                  <a:lnTo>
                    <a:pt x="0" y="850"/>
                  </a:lnTo>
                  <a:lnTo>
                    <a:pt x="289" y="0"/>
                  </a:lnTo>
                  <a:lnTo>
                    <a:pt x="30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6" name="Freeform 138"/>
            <p:cNvSpPr/>
            <p:nvPr/>
          </p:nvSpPr>
          <p:spPr bwMode="auto">
            <a:xfrm>
              <a:off x="4359" y="3018"/>
              <a:ext cx="703" cy="469"/>
            </a:xfrm>
            <a:custGeom>
              <a:avLst/>
              <a:gdLst>
                <a:gd name="T0" fmla="*/ 0 w 703"/>
                <a:gd name="T1" fmla="*/ 469 h 469"/>
                <a:gd name="T2" fmla="*/ 703 w 703"/>
                <a:gd name="T3" fmla="*/ 5 h 469"/>
                <a:gd name="T4" fmla="*/ 692 w 703"/>
                <a:gd name="T5" fmla="*/ 0 h 469"/>
                <a:gd name="T6" fmla="*/ 0 w 703"/>
                <a:gd name="T7" fmla="*/ 459 h 469"/>
                <a:gd name="T8" fmla="*/ 0 w 703"/>
                <a:gd name="T9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3" h="469">
                  <a:moveTo>
                    <a:pt x="0" y="469"/>
                  </a:moveTo>
                  <a:lnTo>
                    <a:pt x="703" y="5"/>
                  </a:lnTo>
                  <a:lnTo>
                    <a:pt x="692" y="0"/>
                  </a:lnTo>
                  <a:lnTo>
                    <a:pt x="0" y="459"/>
                  </a:lnTo>
                  <a:lnTo>
                    <a:pt x="0" y="4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7" name="Freeform 139"/>
            <p:cNvSpPr/>
            <p:nvPr/>
          </p:nvSpPr>
          <p:spPr bwMode="auto">
            <a:xfrm>
              <a:off x="2929" y="3229"/>
              <a:ext cx="521" cy="213"/>
            </a:xfrm>
            <a:custGeom>
              <a:avLst/>
              <a:gdLst>
                <a:gd name="T0" fmla="*/ 0 w 521"/>
                <a:gd name="T1" fmla="*/ 11 h 213"/>
                <a:gd name="T2" fmla="*/ 521 w 521"/>
                <a:gd name="T3" fmla="*/ 213 h 213"/>
                <a:gd name="T4" fmla="*/ 521 w 521"/>
                <a:gd name="T5" fmla="*/ 196 h 213"/>
                <a:gd name="T6" fmla="*/ 7 w 521"/>
                <a:gd name="T7" fmla="*/ 0 h 213"/>
                <a:gd name="T8" fmla="*/ 0 w 521"/>
                <a:gd name="T9" fmla="*/ 11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213">
                  <a:moveTo>
                    <a:pt x="0" y="11"/>
                  </a:moveTo>
                  <a:lnTo>
                    <a:pt x="521" y="213"/>
                  </a:lnTo>
                  <a:lnTo>
                    <a:pt x="521" y="196"/>
                  </a:lnTo>
                  <a:lnTo>
                    <a:pt x="7" y="0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8" name="Freeform 140"/>
            <p:cNvSpPr/>
            <p:nvPr/>
          </p:nvSpPr>
          <p:spPr bwMode="auto">
            <a:xfrm>
              <a:off x="2460" y="2537"/>
              <a:ext cx="431" cy="658"/>
            </a:xfrm>
            <a:custGeom>
              <a:avLst/>
              <a:gdLst>
                <a:gd name="T0" fmla="*/ 0 w 431"/>
                <a:gd name="T1" fmla="*/ 0 h 658"/>
                <a:gd name="T2" fmla="*/ 419 w 431"/>
                <a:gd name="T3" fmla="*/ 658 h 658"/>
                <a:gd name="T4" fmla="*/ 431 w 431"/>
                <a:gd name="T5" fmla="*/ 651 h 658"/>
                <a:gd name="T6" fmla="*/ 12 w 431"/>
                <a:gd name="T7" fmla="*/ 0 h 658"/>
                <a:gd name="T8" fmla="*/ 0 w 431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1" h="658">
                  <a:moveTo>
                    <a:pt x="0" y="0"/>
                  </a:moveTo>
                  <a:lnTo>
                    <a:pt x="419" y="658"/>
                  </a:lnTo>
                  <a:lnTo>
                    <a:pt x="431" y="651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9" name="Rectangle 141"/>
            <p:cNvSpPr>
              <a:spLocks noChangeArrowheads="1"/>
            </p:cNvSpPr>
            <p:nvPr/>
          </p:nvSpPr>
          <p:spPr bwMode="auto">
            <a:xfrm>
              <a:off x="2446" y="1716"/>
              <a:ext cx="9" cy="76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0" name="Freeform 142"/>
            <p:cNvSpPr/>
            <p:nvPr/>
          </p:nvSpPr>
          <p:spPr bwMode="auto">
            <a:xfrm>
              <a:off x="2467" y="1026"/>
              <a:ext cx="393" cy="635"/>
            </a:xfrm>
            <a:custGeom>
              <a:avLst/>
              <a:gdLst>
                <a:gd name="T0" fmla="*/ 0 w 393"/>
                <a:gd name="T1" fmla="*/ 623 h 635"/>
                <a:gd name="T2" fmla="*/ 381 w 393"/>
                <a:gd name="T3" fmla="*/ 0 h 635"/>
                <a:gd name="T4" fmla="*/ 393 w 393"/>
                <a:gd name="T5" fmla="*/ 0 h 635"/>
                <a:gd name="T6" fmla="*/ 12 w 393"/>
                <a:gd name="T7" fmla="*/ 635 h 635"/>
                <a:gd name="T8" fmla="*/ 0 w 393"/>
                <a:gd name="T9" fmla="*/ 623 h 6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3" h="635">
                  <a:moveTo>
                    <a:pt x="0" y="623"/>
                  </a:moveTo>
                  <a:lnTo>
                    <a:pt x="381" y="0"/>
                  </a:lnTo>
                  <a:lnTo>
                    <a:pt x="393" y="0"/>
                  </a:lnTo>
                  <a:lnTo>
                    <a:pt x="12" y="635"/>
                  </a:lnTo>
                  <a:lnTo>
                    <a:pt x="0" y="6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1" name="Freeform 143"/>
            <p:cNvSpPr/>
            <p:nvPr/>
          </p:nvSpPr>
          <p:spPr bwMode="auto">
            <a:xfrm>
              <a:off x="2616" y="1034"/>
              <a:ext cx="247" cy="741"/>
            </a:xfrm>
            <a:custGeom>
              <a:avLst/>
              <a:gdLst>
                <a:gd name="T0" fmla="*/ 235 w 247"/>
                <a:gd name="T1" fmla="*/ 0 h 741"/>
                <a:gd name="T2" fmla="*/ 0 w 247"/>
                <a:gd name="T3" fmla="*/ 734 h 741"/>
                <a:gd name="T4" fmla="*/ 17 w 247"/>
                <a:gd name="T5" fmla="*/ 741 h 741"/>
                <a:gd name="T6" fmla="*/ 247 w 247"/>
                <a:gd name="T7" fmla="*/ 0 h 741"/>
                <a:gd name="T8" fmla="*/ 235 w 247"/>
                <a:gd name="T9" fmla="*/ 0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741">
                  <a:moveTo>
                    <a:pt x="235" y="0"/>
                  </a:moveTo>
                  <a:lnTo>
                    <a:pt x="0" y="734"/>
                  </a:lnTo>
                  <a:lnTo>
                    <a:pt x="17" y="741"/>
                  </a:lnTo>
                  <a:lnTo>
                    <a:pt x="247" y="0"/>
                  </a:lnTo>
                  <a:lnTo>
                    <a:pt x="2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2" name="Freeform 144"/>
            <p:cNvSpPr/>
            <p:nvPr/>
          </p:nvSpPr>
          <p:spPr bwMode="auto">
            <a:xfrm>
              <a:off x="3429" y="659"/>
              <a:ext cx="222" cy="431"/>
            </a:xfrm>
            <a:custGeom>
              <a:avLst/>
              <a:gdLst>
                <a:gd name="T0" fmla="*/ 208 w 222"/>
                <a:gd name="T1" fmla="*/ 0 h 431"/>
                <a:gd name="T2" fmla="*/ 0 w 222"/>
                <a:gd name="T3" fmla="*/ 424 h 431"/>
                <a:gd name="T4" fmla="*/ 9 w 222"/>
                <a:gd name="T5" fmla="*/ 431 h 431"/>
                <a:gd name="T6" fmla="*/ 222 w 222"/>
                <a:gd name="T7" fmla="*/ 0 h 431"/>
                <a:gd name="T8" fmla="*/ 208 w 222"/>
                <a:gd name="T9" fmla="*/ 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2" h="431">
                  <a:moveTo>
                    <a:pt x="208" y="0"/>
                  </a:moveTo>
                  <a:lnTo>
                    <a:pt x="0" y="424"/>
                  </a:lnTo>
                  <a:lnTo>
                    <a:pt x="9" y="431"/>
                  </a:lnTo>
                  <a:lnTo>
                    <a:pt x="222" y="0"/>
                  </a:lnTo>
                  <a:lnTo>
                    <a:pt x="20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3" name="Freeform 145"/>
            <p:cNvSpPr/>
            <p:nvPr/>
          </p:nvSpPr>
          <p:spPr bwMode="auto">
            <a:xfrm>
              <a:off x="3455" y="882"/>
              <a:ext cx="961" cy="239"/>
            </a:xfrm>
            <a:custGeom>
              <a:avLst/>
              <a:gdLst>
                <a:gd name="T0" fmla="*/ 0 w 961"/>
                <a:gd name="T1" fmla="*/ 225 h 239"/>
                <a:gd name="T2" fmla="*/ 961 w 961"/>
                <a:gd name="T3" fmla="*/ 0 h 239"/>
                <a:gd name="T4" fmla="*/ 961 w 961"/>
                <a:gd name="T5" fmla="*/ 12 h 239"/>
                <a:gd name="T6" fmla="*/ 0 w 961"/>
                <a:gd name="T7" fmla="*/ 239 h 239"/>
                <a:gd name="T8" fmla="*/ 0 w 961"/>
                <a:gd name="T9" fmla="*/ 225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1" h="239">
                  <a:moveTo>
                    <a:pt x="0" y="225"/>
                  </a:moveTo>
                  <a:lnTo>
                    <a:pt x="961" y="0"/>
                  </a:lnTo>
                  <a:lnTo>
                    <a:pt x="961" y="12"/>
                  </a:lnTo>
                  <a:lnTo>
                    <a:pt x="0" y="239"/>
                  </a:lnTo>
                  <a:lnTo>
                    <a:pt x="0" y="2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4" name="Freeform 146"/>
            <p:cNvSpPr/>
            <p:nvPr/>
          </p:nvSpPr>
          <p:spPr bwMode="auto">
            <a:xfrm>
              <a:off x="3445" y="1131"/>
              <a:ext cx="838" cy="608"/>
            </a:xfrm>
            <a:custGeom>
              <a:avLst/>
              <a:gdLst>
                <a:gd name="T0" fmla="*/ 0 w 838"/>
                <a:gd name="T1" fmla="*/ 0 h 608"/>
                <a:gd name="T2" fmla="*/ 838 w 838"/>
                <a:gd name="T3" fmla="*/ 594 h 608"/>
                <a:gd name="T4" fmla="*/ 829 w 838"/>
                <a:gd name="T5" fmla="*/ 608 h 608"/>
                <a:gd name="T6" fmla="*/ 0 w 838"/>
                <a:gd name="T7" fmla="*/ 16 h 608"/>
                <a:gd name="T8" fmla="*/ 0 w 838"/>
                <a:gd name="T9" fmla="*/ 0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8" h="608">
                  <a:moveTo>
                    <a:pt x="0" y="0"/>
                  </a:moveTo>
                  <a:lnTo>
                    <a:pt x="838" y="594"/>
                  </a:lnTo>
                  <a:lnTo>
                    <a:pt x="829" y="608"/>
                  </a:lnTo>
                  <a:lnTo>
                    <a:pt x="0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5" name="Freeform 147"/>
            <p:cNvSpPr/>
            <p:nvPr/>
          </p:nvSpPr>
          <p:spPr bwMode="auto">
            <a:xfrm>
              <a:off x="2455" y="1839"/>
              <a:ext cx="159" cy="637"/>
            </a:xfrm>
            <a:custGeom>
              <a:avLst/>
              <a:gdLst>
                <a:gd name="T0" fmla="*/ 147 w 159"/>
                <a:gd name="T1" fmla="*/ 0 h 637"/>
                <a:gd name="T2" fmla="*/ 0 w 159"/>
                <a:gd name="T3" fmla="*/ 637 h 637"/>
                <a:gd name="T4" fmla="*/ 17 w 159"/>
                <a:gd name="T5" fmla="*/ 637 h 637"/>
                <a:gd name="T6" fmla="*/ 159 w 159"/>
                <a:gd name="T7" fmla="*/ 0 h 637"/>
                <a:gd name="T8" fmla="*/ 147 w 159"/>
                <a:gd name="T9" fmla="*/ 0 h 6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637">
                  <a:moveTo>
                    <a:pt x="147" y="0"/>
                  </a:moveTo>
                  <a:lnTo>
                    <a:pt x="0" y="637"/>
                  </a:lnTo>
                  <a:lnTo>
                    <a:pt x="17" y="637"/>
                  </a:lnTo>
                  <a:lnTo>
                    <a:pt x="159" y="0"/>
                  </a:lnTo>
                  <a:lnTo>
                    <a:pt x="14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6" name="Freeform 148"/>
            <p:cNvSpPr/>
            <p:nvPr/>
          </p:nvSpPr>
          <p:spPr bwMode="auto">
            <a:xfrm>
              <a:off x="4326" y="700"/>
              <a:ext cx="107" cy="147"/>
            </a:xfrm>
            <a:custGeom>
              <a:avLst/>
              <a:gdLst>
                <a:gd name="T0" fmla="*/ 0 w 107"/>
                <a:gd name="T1" fmla="*/ 12 h 147"/>
                <a:gd name="T2" fmla="*/ 90 w 107"/>
                <a:gd name="T3" fmla="*/ 147 h 147"/>
                <a:gd name="T4" fmla="*/ 107 w 107"/>
                <a:gd name="T5" fmla="*/ 147 h 147"/>
                <a:gd name="T6" fmla="*/ 12 w 107"/>
                <a:gd name="T7" fmla="*/ 0 h 147"/>
                <a:gd name="T8" fmla="*/ 0 w 107"/>
                <a:gd name="T9" fmla="*/ 12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" h="147">
                  <a:moveTo>
                    <a:pt x="0" y="12"/>
                  </a:moveTo>
                  <a:lnTo>
                    <a:pt x="90" y="147"/>
                  </a:lnTo>
                  <a:lnTo>
                    <a:pt x="107" y="147"/>
                  </a:lnTo>
                  <a:lnTo>
                    <a:pt x="12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7" name="Freeform 149"/>
            <p:cNvSpPr/>
            <p:nvPr/>
          </p:nvSpPr>
          <p:spPr bwMode="auto">
            <a:xfrm>
              <a:off x="4475" y="882"/>
              <a:ext cx="564" cy="279"/>
            </a:xfrm>
            <a:custGeom>
              <a:avLst/>
              <a:gdLst>
                <a:gd name="T0" fmla="*/ 0 w 564"/>
                <a:gd name="T1" fmla="*/ 17 h 279"/>
                <a:gd name="T2" fmla="*/ 564 w 564"/>
                <a:gd name="T3" fmla="*/ 279 h 279"/>
                <a:gd name="T4" fmla="*/ 564 w 564"/>
                <a:gd name="T5" fmla="*/ 268 h 279"/>
                <a:gd name="T6" fmla="*/ 0 w 564"/>
                <a:gd name="T7" fmla="*/ 0 h 279"/>
                <a:gd name="T8" fmla="*/ 0 w 564"/>
                <a:gd name="T9" fmla="*/ 17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4" h="279">
                  <a:moveTo>
                    <a:pt x="0" y="17"/>
                  </a:moveTo>
                  <a:lnTo>
                    <a:pt x="564" y="279"/>
                  </a:lnTo>
                  <a:lnTo>
                    <a:pt x="564" y="268"/>
                  </a:lnTo>
                  <a:lnTo>
                    <a:pt x="0" y="0"/>
                  </a:lnTo>
                  <a:lnTo>
                    <a:pt x="0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8" name="Freeform 150"/>
            <p:cNvSpPr/>
            <p:nvPr/>
          </p:nvSpPr>
          <p:spPr bwMode="auto">
            <a:xfrm>
              <a:off x="4461" y="899"/>
              <a:ext cx="592" cy="658"/>
            </a:xfrm>
            <a:custGeom>
              <a:avLst/>
              <a:gdLst>
                <a:gd name="T0" fmla="*/ 0 w 592"/>
                <a:gd name="T1" fmla="*/ 7 h 658"/>
                <a:gd name="T2" fmla="*/ 582 w 592"/>
                <a:gd name="T3" fmla="*/ 658 h 658"/>
                <a:gd name="T4" fmla="*/ 592 w 592"/>
                <a:gd name="T5" fmla="*/ 648 h 658"/>
                <a:gd name="T6" fmla="*/ 14 w 592"/>
                <a:gd name="T7" fmla="*/ 0 h 658"/>
                <a:gd name="T8" fmla="*/ 0 w 592"/>
                <a:gd name="T9" fmla="*/ 7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658">
                  <a:moveTo>
                    <a:pt x="0" y="7"/>
                  </a:moveTo>
                  <a:lnTo>
                    <a:pt x="582" y="658"/>
                  </a:lnTo>
                  <a:lnTo>
                    <a:pt x="592" y="648"/>
                  </a:lnTo>
                  <a:lnTo>
                    <a:pt x="14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9" name="Freeform 151"/>
            <p:cNvSpPr/>
            <p:nvPr/>
          </p:nvSpPr>
          <p:spPr bwMode="auto">
            <a:xfrm>
              <a:off x="4324" y="913"/>
              <a:ext cx="123" cy="795"/>
            </a:xfrm>
            <a:custGeom>
              <a:avLst/>
              <a:gdLst>
                <a:gd name="T0" fmla="*/ 111 w 123"/>
                <a:gd name="T1" fmla="*/ 0 h 795"/>
                <a:gd name="T2" fmla="*/ 0 w 123"/>
                <a:gd name="T3" fmla="*/ 795 h 795"/>
                <a:gd name="T4" fmla="*/ 16 w 123"/>
                <a:gd name="T5" fmla="*/ 795 h 795"/>
                <a:gd name="T6" fmla="*/ 123 w 123"/>
                <a:gd name="T7" fmla="*/ 0 h 795"/>
                <a:gd name="T8" fmla="*/ 111 w 123"/>
                <a:gd name="T9" fmla="*/ 0 h 7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795">
                  <a:moveTo>
                    <a:pt x="111" y="0"/>
                  </a:moveTo>
                  <a:lnTo>
                    <a:pt x="0" y="795"/>
                  </a:lnTo>
                  <a:lnTo>
                    <a:pt x="16" y="795"/>
                  </a:lnTo>
                  <a:lnTo>
                    <a:pt x="123" y="0"/>
                  </a:lnTo>
                  <a:lnTo>
                    <a:pt x="11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0" name="Freeform 152"/>
            <p:cNvSpPr/>
            <p:nvPr/>
          </p:nvSpPr>
          <p:spPr bwMode="auto">
            <a:xfrm>
              <a:off x="4345" y="1796"/>
              <a:ext cx="424" cy="485"/>
            </a:xfrm>
            <a:custGeom>
              <a:avLst/>
              <a:gdLst>
                <a:gd name="T0" fmla="*/ 0 w 424"/>
                <a:gd name="T1" fmla="*/ 5 h 485"/>
                <a:gd name="T2" fmla="*/ 410 w 424"/>
                <a:gd name="T3" fmla="*/ 485 h 485"/>
                <a:gd name="T4" fmla="*/ 424 w 424"/>
                <a:gd name="T5" fmla="*/ 478 h 485"/>
                <a:gd name="T6" fmla="*/ 14 w 424"/>
                <a:gd name="T7" fmla="*/ 0 h 485"/>
                <a:gd name="T8" fmla="*/ 0 w 424"/>
                <a:gd name="T9" fmla="*/ 5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4" h="485">
                  <a:moveTo>
                    <a:pt x="0" y="5"/>
                  </a:moveTo>
                  <a:lnTo>
                    <a:pt x="410" y="485"/>
                  </a:lnTo>
                  <a:lnTo>
                    <a:pt x="424" y="478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1" name="Freeform 153"/>
            <p:cNvSpPr/>
            <p:nvPr/>
          </p:nvSpPr>
          <p:spPr bwMode="auto">
            <a:xfrm>
              <a:off x="2477" y="2518"/>
              <a:ext cx="414" cy="308"/>
            </a:xfrm>
            <a:custGeom>
              <a:avLst/>
              <a:gdLst>
                <a:gd name="T0" fmla="*/ 0 w 414"/>
                <a:gd name="T1" fmla="*/ 7 h 308"/>
                <a:gd name="T2" fmla="*/ 402 w 414"/>
                <a:gd name="T3" fmla="*/ 308 h 308"/>
                <a:gd name="T4" fmla="*/ 414 w 414"/>
                <a:gd name="T5" fmla="*/ 299 h 308"/>
                <a:gd name="T6" fmla="*/ 9 w 414"/>
                <a:gd name="T7" fmla="*/ 0 h 308"/>
                <a:gd name="T8" fmla="*/ 0 w 414"/>
                <a:gd name="T9" fmla="*/ 7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4" h="308">
                  <a:moveTo>
                    <a:pt x="0" y="7"/>
                  </a:moveTo>
                  <a:lnTo>
                    <a:pt x="402" y="308"/>
                  </a:lnTo>
                  <a:lnTo>
                    <a:pt x="414" y="299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2" name="Freeform 154"/>
            <p:cNvSpPr/>
            <p:nvPr/>
          </p:nvSpPr>
          <p:spPr bwMode="auto">
            <a:xfrm>
              <a:off x="4994" y="1621"/>
              <a:ext cx="80" cy="885"/>
            </a:xfrm>
            <a:custGeom>
              <a:avLst/>
              <a:gdLst>
                <a:gd name="T0" fmla="*/ 73 w 80"/>
                <a:gd name="T1" fmla="*/ 0 h 885"/>
                <a:gd name="T2" fmla="*/ 0 w 80"/>
                <a:gd name="T3" fmla="*/ 885 h 885"/>
                <a:gd name="T4" fmla="*/ 9 w 80"/>
                <a:gd name="T5" fmla="*/ 885 h 885"/>
                <a:gd name="T6" fmla="*/ 80 w 80"/>
                <a:gd name="T7" fmla="*/ 0 h 885"/>
                <a:gd name="T8" fmla="*/ 73 w 80"/>
                <a:gd name="T9" fmla="*/ 0 h 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885">
                  <a:moveTo>
                    <a:pt x="73" y="0"/>
                  </a:moveTo>
                  <a:lnTo>
                    <a:pt x="0" y="885"/>
                  </a:lnTo>
                  <a:lnTo>
                    <a:pt x="9" y="885"/>
                  </a:lnTo>
                  <a:lnTo>
                    <a:pt x="80" y="0"/>
                  </a:lnTo>
                  <a:lnTo>
                    <a:pt x="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3" name="Freeform 155"/>
            <p:cNvSpPr/>
            <p:nvPr/>
          </p:nvSpPr>
          <p:spPr bwMode="auto">
            <a:xfrm>
              <a:off x="5022" y="2104"/>
              <a:ext cx="355" cy="412"/>
            </a:xfrm>
            <a:custGeom>
              <a:avLst/>
              <a:gdLst>
                <a:gd name="T0" fmla="*/ 0 w 355"/>
                <a:gd name="T1" fmla="*/ 405 h 412"/>
                <a:gd name="T2" fmla="*/ 344 w 355"/>
                <a:gd name="T3" fmla="*/ 0 h 412"/>
                <a:gd name="T4" fmla="*/ 355 w 355"/>
                <a:gd name="T5" fmla="*/ 7 h 412"/>
                <a:gd name="T6" fmla="*/ 10 w 355"/>
                <a:gd name="T7" fmla="*/ 412 h 412"/>
                <a:gd name="T8" fmla="*/ 0 w 355"/>
                <a:gd name="T9" fmla="*/ 405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5" h="412">
                  <a:moveTo>
                    <a:pt x="0" y="405"/>
                  </a:moveTo>
                  <a:lnTo>
                    <a:pt x="344" y="0"/>
                  </a:lnTo>
                  <a:lnTo>
                    <a:pt x="355" y="7"/>
                  </a:lnTo>
                  <a:lnTo>
                    <a:pt x="10" y="412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4" name="Freeform 156"/>
            <p:cNvSpPr/>
            <p:nvPr/>
          </p:nvSpPr>
          <p:spPr bwMode="auto">
            <a:xfrm>
              <a:off x="4788" y="2310"/>
              <a:ext cx="184" cy="213"/>
            </a:xfrm>
            <a:custGeom>
              <a:avLst/>
              <a:gdLst>
                <a:gd name="T0" fmla="*/ 0 w 184"/>
                <a:gd name="T1" fmla="*/ 7 h 213"/>
                <a:gd name="T2" fmla="*/ 177 w 184"/>
                <a:gd name="T3" fmla="*/ 213 h 213"/>
                <a:gd name="T4" fmla="*/ 184 w 184"/>
                <a:gd name="T5" fmla="*/ 201 h 213"/>
                <a:gd name="T6" fmla="*/ 12 w 184"/>
                <a:gd name="T7" fmla="*/ 0 h 213"/>
                <a:gd name="T8" fmla="*/ 0 w 184"/>
                <a:gd name="T9" fmla="*/ 7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4" h="213">
                  <a:moveTo>
                    <a:pt x="0" y="7"/>
                  </a:moveTo>
                  <a:lnTo>
                    <a:pt x="177" y="213"/>
                  </a:lnTo>
                  <a:lnTo>
                    <a:pt x="184" y="201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5" name="Freeform 157"/>
            <p:cNvSpPr/>
            <p:nvPr/>
          </p:nvSpPr>
          <p:spPr bwMode="auto">
            <a:xfrm>
              <a:off x="4729" y="2575"/>
              <a:ext cx="253" cy="414"/>
            </a:xfrm>
            <a:custGeom>
              <a:avLst/>
              <a:gdLst>
                <a:gd name="T0" fmla="*/ 246 w 253"/>
                <a:gd name="T1" fmla="*/ 0 h 414"/>
                <a:gd name="T2" fmla="*/ 0 w 253"/>
                <a:gd name="T3" fmla="*/ 398 h 414"/>
                <a:gd name="T4" fmla="*/ 0 w 253"/>
                <a:gd name="T5" fmla="*/ 414 h 414"/>
                <a:gd name="T6" fmla="*/ 253 w 253"/>
                <a:gd name="T7" fmla="*/ 10 h 414"/>
                <a:gd name="T8" fmla="*/ 246 w 253"/>
                <a:gd name="T9" fmla="*/ 0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3" h="414">
                  <a:moveTo>
                    <a:pt x="246" y="0"/>
                  </a:moveTo>
                  <a:lnTo>
                    <a:pt x="0" y="398"/>
                  </a:lnTo>
                  <a:lnTo>
                    <a:pt x="0" y="414"/>
                  </a:lnTo>
                  <a:lnTo>
                    <a:pt x="253" y="10"/>
                  </a:lnTo>
                  <a:lnTo>
                    <a:pt x="24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6" name="Freeform 158"/>
            <p:cNvSpPr/>
            <p:nvPr/>
          </p:nvSpPr>
          <p:spPr bwMode="auto">
            <a:xfrm>
              <a:off x="4018" y="2554"/>
              <a:ext cx="943" cy="324"/>
            </a:xfrm>
            <a:custGeom>
              <a:avLst/>
              <a:gdLst>
                <a:gd name="T0" fmla="*/ 0 w 943"/>
                <a:gd name="T1" fmla="*/ 312 h 324"/>
                <a:gd name="T2" fmla="*/ 943 w 943"/>
                <a:gd name="T3" fmla="*/ 0 h 324"/>
                <a:gd name="T4" fmla="*/ 943 w 943"/>
                <a:gd name="T5" fmla="*/ 14 h 324"/>
                <a:gd name="T6" fmla="*/ 0 w 943"/>
                <a:gd name="T7" fmla="*/ 324 h 324"/>
                <a:gd name="T8" fmla="*/ 0 w 943"/>
                <a:gd name="T9" fmla="*/ 312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3" h="324">
                  <a:moveTo>
                    <a:pt x="0" y="312"/>
                  </a:moveTo>
                  <a:lnTo>
                    <a:pt x="943" y="0"/>
                  </a:lnTo>
                  <a:lnTo>
                    <a:pt x="943" y="14"/>
                  </a:lnTo>
                  <a:lnTo>
                    <a:pt x="0" y="324"/>
                  </a:lnTo>
                  <a:lnTo>
                    <a:pt x="0" y="3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7" name="Freeform 159"/>
            <p:cNvSpPr/>
            <p:nvPr/>
          </p:nvSpPr>
          <p:spPr bwMode="auto">
            <a:xfrm>
              <a:off x="2938" y="2866"/>
              <a:ext cx="671" cy="607"/>
            </a:xfrm>
            <a:custGeom>
              <a:avLst/>
              <a:gdLst>
                <a:gd name="T0" fmla="*/ 0 w 671"/>
                <a:gd name="T1" fmla="*/ 7 h 607"/>
                <a:gd name="T2" fmla="*/ 661 w 671"/>
                <a:gd name="T3" fmla="*/ 607 h 607"/>
                <a:gd name="T4" fmla="*/ 671 w 671"/>
                <a:gd name="T5" fmla="*/ 607 h 607"/>
                <a:gd name="T6" fmla="*/ 12 w 671"/>
                <a:gd name="T7" fmla="*/ 0 h 607"/>
                <a:gd name="T8" fmla="*/ 0 w 671"/>
                <a:gd name="T9" fmla="*/ 7 h 6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1" h="607">
                  <a:moveTo>
                    <a:pt x="0" y="7"/>
                  </a:moveTo>
                  <a:lnTo>
                    <a:pt x="661" y="607"/>
                  </a:lnTo>
                  <a:lnTo>
                    <a:pt x="671" y="607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8" name="Freeform 160"/>
            <p:cNvSpPr/>
            <p:nvPr/>
          </p:nvSpPr>
          <p:spPr bwMode="auto">
            <a:xfrm>
              <a:off x="4546" y="3001"/>
              <a:ext cx="507" cy="299"/>
            </a:xfrm>
            <a:custGeom>
              <a:avLst/>
              <a:gdLst>
                <a:gd name="T0" fmla="*/ 0 w 507"/>
                <a:gd name="T1" fmla="*/ 292 h 299"/>
                <a:gd name="T2" fmla="*/ 500 w 507"/>
                <a:gd name="T3" fmla="*/ 0 h 299"/>
                <a:gd name="T4" fmla="*/ 507 w 507"/>
                <a:gd name="T5" fmla="*/ 12 h 299"/>
                <a:gd name="T6" fmla="*/ 5 w 507"/>
                <a:gd name="T7" fmla="*/ 299 h 299"/>
                <a:gd name="T8" fmla="*/ 0 w 507"/>
                <a:gd name="T9" fmla="*/ 292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99">
                  <a:moveTo>
                    <a:pt x="0" y="292"/>
                  </a:moveTo>
                  <a:lnTo>
                    <a:pt x="500" y="0"/>
                  </a:lnTo>
                  <a:lnTo>
                    <a:pt x="507" y="12"/>
                  </a:lnTo>
                  <a:lnTo>
                    <a:pt x="5" y="299"/>
                  </a:lnTo>
                  <a:lnTo>
                    <a:pt x="0" y="2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9" name="Freeform 161"/>
            <p:cNvSpPr/>
            <p:nvPr/>
          </p:nvSpPr>
          <p:spPr bwMode="auto">
            <a:xfrm>
              <a:off x="3658" y="3314"/>
              <a:ext cx="831" cy="187"/>
            </a:xfrm>
            <a:custGeom>
              <a:avLst/>
              <a:gdLst>
                <a:gd name="T0" fmla="*/ 0 w 831"/>
                <a:gd name="T1" fmla="*/ 173 h 187"/>
                <a:gd name="T2" fmla="*/ 831 w 831"/>
                <a:gd name="T3" fmla="*/ 0 h 187"/>
                <a:gd name="T4" fmla="*/ 831 w 831"/>
                <a:gd name="T5" fmla="*/ 12 h 187"/>
                <a:gd name="T6" fmla="*/ 10 w 831"/>
                <a:gd name="T7" fmla="*/ 187 h 187"/>
                <a:gd name="T8" fmla="*/ 0 w 831"/>
                <a:gd name="T9" fmla="*/ 173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1" h="187">
                  <a:moveTo>
                    <a:pt x="0" y="173"/>
                  </a:moveTo>
                  <a:lnTo>
                    <a:pt x="831" y="0"/>
                  </a:lnTo>
                  <a:lnTo>
                    <a:pt x="831" y="12"/>
                  </a:lnTo>
                  <a:lnTo>
                    <a:pt x="10" y="187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0" name="Oval 162"/>
            <p:cNvSpPr>
              <a:spLocks noChangeArrowheads="1"/>
            </p:cNvSpPr>
            <p:nvPr/>
          </p:nvSpPr>
          <p:spPr bwMode="auto">
            <a:xfrm>
              <a:off x="5107" y="1699"/>
              <a:ext cx="67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1" name="Freeform 163"/>
            <p:cNvSpPr/>
            <p:nvPr/>
          </p:nvSpPr>
          <p:spPr bwMode="auto">
            <a:xfrm>
              <a:off x="2640" y="1140"/>
              <a:ext cx="746" cy="644"/>
            </a:xfrm>
            <a:custGeom>
              <a:avLst/>
              <a:gdLst>
                <a:gd name="T0" fmla="*/ 0 w 746"/>
                <a:gd name="T1" fmla="*/ 635 h 644"/>
                <a:gd name="T2" fmla="*/ 739 w 746"/>
                <a:gd name="T3" fmla="*/ 0 h 644"/>
                <a:gd name="T4" fmla="*/ 746 w 746"/>
                <a:gd name="T5" fmla="*/ 10 h 644"/>
                <a:gd name="T6" fmla="*/ 12 w 746"/>
                <a:gd name="T7" fmla="*/ 644 h 644"/>
                <a:gd name="T8" fmla="*/ 0 w 746"/>
                <a:gd name="T9" fmla="*/ 635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6" h="644">
                  <a:moveTo>
                    <a:pt x="0" y="635"/>
                  </a:moveTo>
                  <a:lnTo>
                    <a:pt x="739" y="0"/>
                  </a:lnTo>
                  <a:lnTo>
                    <a:pt x="746" y="10"/>
                  </a:lnTo>
                  <a:lnTo>
                    <a:pt x="12" y="644"/>
                  </a:lnTo>
                  <a:lnTo>
                    <a:pt x="0" y="6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2" name="Freeform 164"/>
            <p:cNvSpPr/>
            <p:nvPr/>
          </p:nvSpPr>
          <p:spPr bwMode="auto">
            <a:xfrm>
              <a:off x="2612" y="1839"/>
              <a:ext cx="298" cy="966"/>
            </a:xfrm>
            <a:custGeom>
              <a:avLst/>
              <a:gdLst>
                <a:gd name="T0" fmla="*/ 0 w 298"/>
                <a:gd name="T1" fmla="*/ 7 h 966"/>
                <a:gd name="T2" fmla="*/ 286 w 298"/>
                <a:gd name="T3" fmla="*/ 966 h 966"/>
                <a:gd name="T4" fmla="*/ 298 w 298"/>
                <a:gd name="T5" fmla="*/ 959 h 966"/>
                <a:gd name="T6" fmla="*/ 11 w 298"/>
                <a:gd name="T7" fmla="*/ 0 h 966"/>
                <a:gd name="T8" fmla="*/ 0 w 298"/>
                <a:gd name="T9" fmla="*/ 7 h 9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966">
                  <a:moveTo>
                    <a:pt x="0" y="7"/>
                  </a:moveTo>
                  <a:lnTo>
                    <a:pt x="286" y="966"/>
                  </a:lnTo>
                  <a:lnTo>
                    <a:pt x="298" y="959"/>
                  </a:lnTo>
                  <a:lnTo>
                    <a:pt x="11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3" name="Freeform 165"/>
            <p:cNvSpPr/>
            <p:nvPr/>
          </p:nvSpPr>
          <p:spPr bwMode="auto">
            <a:xfrm>
              <a:off x="3983" y="2116"/>
              <a:ext cx="232" cy="720"/>
            </a:xfrm>
            <a:custGeom>
              <a:avLst/>
              <a:gdLst>
                <a:gd name="T0" fmla="*/ 222 w 232"/>
                <a:gd name="T1" fmla="*/ 0 h 720"/>
                <a:gd name="T2" fmla="*/ 0 w 232"/>
                <a:gd name="T3" fmla="*/ 720 h 720"/>
                <a:gd name="T4" fmla="*/ 12 w 232"/>
                <a:gd name="T5" fmla="*/ 720 h 720"/>
                <a:gd name="T6" fmla="*/ 232 w 232"/>
                <a:gd name="T7" fmla="*/ 7 h 720"/>
                <a:gd name="T8" fmla="*/ 222 w 232"/>
                <a:gd name="T9" fmla="*/ 0 h 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2" h="720">
                  <a:moveTo>
                    <a:pt x="222" y="0"/>
                  </a:moveTo>
                  <a:lnTo>
                    <a:pt x="0" y="720"/>
                  </a:lnTo>
                  <a:lnTo>
                    <a:pt x="12" y="720"/>
                  </a:lnTo>
                  <a:lnTo>
                    <a:pt x="232" y="7"/>
                  </a:lnTo>
                  <a:lnTo>
                    <a:pt x="22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4" name="Freeform 166"/>
            <p:cNvSpPr/>
            <p:nvPr/>
          </p:nvSpPr>
          <p:spPr bwMode="auto">
            <a:xfrm>
              <a:off x="2896" y="1003"/>
              <a:ext cx="478" cy="118"/>
            </a:xfrm>
            <a:custGeom>
              <a:avLst/>
              <a:gdLst>
                <a:gd name="T0" fmla="*/ 0 w 478"/>
                <a:gd name="T1" fmla="*/ 14 h 118"/>
                <a:gd name="T2" fmla="*/ 478 w 478"/>
                <a:gd name="T3" fmla="*/ 118 h 118"/>
                <a:gd name="T4" fmla="*/ 478 w 478"/>
                <a:gd name="T5" fmla="*/ 104 h 118"/>
                <a:gd name="T6" fmla="*/ 7 w 478"/>
                <a:gd name="T7" fmla="*/ 0 h 118"/>
                <a:gd name="T8" fmla="*/ 0 w 478"/>
                <a:gd name="T9" fmla="*/ 14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118">
                  <a:moveTo>
                    <a:pt x="0" y="14"/>
                  </a:moveTo>
                  <a:lnTo>
                    <a:pt x="478" y="118"/>
                  </a:lnTo>
                  <a:lnTo>
                    <a:pt x="478" y="104"/>
                  </a:lnTo>
                  <a:lnTo>
                    <a:pt x="7" y="0"/>
                  </a:lnTo>
                  <a:lnTo>
                    <a:pt x="0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5" name="Freeform 167"/>
            <p:cNvSpPr/>
            <p:nvPr/>
          </p:nvSpPr>
          <p:spPr bwMode="auto">
            <a:xfrm>
              <a:off x="4366" y="1592"/>
              <a:ext cx="689" cy="164"/>
            </a:xfrm>
            <a:custGeom>
              <a:avLst/>
              <a:gdLst>
                <a:gd name="T0" fmla="*/ 0 w 689"/>
                <a:gd name="T1" fmla="*/ 152 h 164"/>
                <a:gd name="T2" fmla="*/ 682 w 689"/>
                <a:gd name="T3" fmla="*/ 0 h 164"/>
                <a:gd name="T4" fmla="*/ 689 w 689"/>
                <a:gd name="T5" fmla="*/ 12 h 164"/>
                <a:gd name="T6" fmla="*/ 0 w 689"/>
                <a:gd name="T7" fmla="*/ 164 h 164"/>
                <a:gd name="T8" fmla="*/ 0 w 689"/>
                <a:gd name="T9" fmla="*/ 152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164">
                  <a:moveTo>
                    <a:pt x="0" y="152"/>
                  </a:moveTo>
                  <a:lnTo>
                    <a:pt x="682" y="0"/>
                  </a:lnTo>
                  <a:lnTo>
                    <a:pt x="689" y="12"/>
                  </a:lnTo>
                  <a:lnTo>
                    <a:pt x="0" y="164"/>
                  </a:lnTo>
                  <a:lnTo>
                    <a:pt x="0" y="1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6" name="Freeform 168"/>
            <p:cNvSpPr/>
            <p:nvPr/>
          </p:nvSpPr>
          <p:spPr bwMode="auto">
            <a:xfrm>
              <a:off x="3995" y="2899"/>
              <a:ext cx="499" cy="396"/>
            </a:xfrm>
            <a:custGeom>
              <a:avLst/>
              <a:gdLst>
                <a:gd name="T0" fmla="*/ 0 w 499"/>
                <a:gd name="T1" fmla="*/ 5 h 396"/>
                <a:gd name="T2" fmla="*/ 499 w 499"/>
                <a:gd name="T3" fmla="*/ 396 h 396"/>
                <a:gd name="T4" fmla="*/ 499 w 499"/>
                <a:gd name="T5" fmla="*/ 384 h 396"/>
                <a:gd name="T6" fmla="*/ 14 w 499"/>
                <a:gd name="T7" fmla="*/ 0 h 396"/>
                <a:gd name="T8" fmla="*/ 0 w 499"/>
                <a:gd name="T9" fmla="*/ 5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9" h="396">
                  <a:moveTo>
                    <a:pt x="0" y="5"/>
                  </a:moveTo>
                  <a:lnTo>
                    <a:pt x="499" y="396"/>
                  </a:lnTo>
                  <a:lnTo>
                    <a:pt x="499" y="384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7" name="Freeform 169"/>
            <p:cNvSpPr/>
            <p:nvPr/>
          </p:nvSpPr>
          <p:spPr bwMode="auto">
            <a:xfrm>
              <a:off x="3651" y="2918"/>
              <a:ext cx="306" cy="547"/>
            </a:xfrm>
            <a:custGeom>
              <a:avLst/>
              <a:gdLst>
                <a:gd name="T0" fmla="*/ 0 w 306"/>
                <a:gd name="T1" fmla="*/ 540 h 547"/>
                <a:gd name="T2" fmla="*/ 294 w 306"/>
                <a:gd name="T3" fmla="*/ 0 h 547"/>
                <a:gd name="T4" fmla="*/ 306 w 306"/>
                <a:gd name="T5" fmla="*/ 0 h 547"/>
                <a:gd name="T6" fmla="*/ 10 w 306"/>
                <a:gd name="T7" fmla="*/ 547 h 547"/>
                <a:gd name="T8" fmla="*/ 0 w 306"/>
                <a:gd name="T9" fmla="*/ 540 h 5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6" h="547">
                  <a:moveTo>
                    <a:pt x="0" y="540"/>
                  </a:moveTo>
                  <a:lnTo>
                    <a:pt x="294" y="0"/>
                  </a:lnTo>
                  <a:lnTo>
                    <a:pt x="306" y="0"/>
                  </a:lnTo>
                  <a:lnTo>
                    <a:pt x="10" y="547"/>
                  </a:lnTo>
                  <a:lnTo>
                    <a:pt x="0" y="5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8" name="Rectangle 170"/>
            <p:cNvSpPr>
              <a:spLocks noChangeArrowheads="1"/>
            </p:cNvSpPr>
            <p:nvPr/>
          </p:nvSpPr>
          <p:spPr bwMode="auto">
            <a:xfrm>
              <a:off x="2910" y="2881"/>
              <a:ext cx="9" cy="30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9" name="Freeform 171"/>
            <p:cNvSpPr/>
            <p:nvPr/>
          </p:nvSpPr>
          <p:spPr bwMode="auto">
            <a:xfrm>
              <a:off x="3334" y="2109"/>
              <a:ext cx="611" cy="741"/>
            </a:xfrm>
            <a:custGeom>
              <a:avLst/>
              <a:gdLst>
                <a:gd name="T0" fmla="*/ 0 w 611"/>
                <a:gd name="T1" fmla="*/ 7 h 741"/>
                <a:gd name="T2" fmla="*/ 599 w 611"/>
                <a:gd name="T3" fmla="*/ 741 h 741"/>
                <a:gd name="T4" fmla="*/ 611 w 611"/>
                <a:gd name="T5" fmla="*/ 736 h 741"/>
                <a:gd name="T6" fmla="*/ 12 w 611"/>
                <a:gd name="T7" fmla="*/ 0 h 741"/>
                <a:gd name="T8" fmla="*/ 0 w 611"/>
                <a:gd name="T9" fmla="*/ 7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741">
                  <a:moveTo>
                    <a:pt x="0" y="7"/>
                  </a:moveTo>
                  <a:lnTo>
                    <a:pt x="599" y="741"/>
                  </a:lnTo>
                  <a:lnTo>
                    <a:pt x="611" y="736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530" name="Group 4"/>
          <p:cNvGrpSpPr>
            <a:grpSpLocks noChangeAspect="1"/>
          </p:cNvGrpSpPr>
          <p:nvPr/>
        </p:nvGrpSpPr>
        <p:grpSpPr bwMode="auto">
          <a:xfrm>
            <a:off x="-2449219" y="1043957"/>
            <a:ext cx="4898437" cy="4770086"/>
            <a:chOff x="2410" y="593"/>
            <a:chExt cx="3015" cy="2936"/>
          </a:xfrm>
          <a:solidFill>
            <a:srgbClr val="248C80"/>
          </a:solidFill>
        </p:grpSpPr>
        <p:sp>
          <p:nvSpPr>
            <p:cNvPr id="531" name="Freeform 5"/>
            <p:cNvSpPr/>
            <p:nvPr/>
          </p:nvSpPr>
          <p:spPr bwMode="auto">
            <a:xfrm>
              <a:off x="5079" y="1202"/>
              <a:ext cx="66" cy="509"/>
            </a:xfrm>
            <a:custGeom>
              <a:avLst/>
              <a:gdLst>
                <a:gd name="T0" fmla="*/ 0 w 66"/>
                <a:gd name="T1" fmla="*/ 9 h 509"/>
                <a:gd name="T2" fmla="*/ 54 w 66"/>
                <a:gd name="T3" fmla="*/ 509 h 509"/>
                <a:gd name="T4" fmla="*/ 66 w 66"/>
                <a:gd name="T5" fmla="*/ 509 h 509"/>
                <a:gd name="T6" fmla="*/ 9 w 66"/>
                <a:gd name="T7" fmla="*/ 0 h 509"/>
                <a:gd name="T8" fmla="*/ 0 w 66"/>
                <a:gd name="T9" fmla="*/ 9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509">
                  <a:moveTo>
                    <a:pt x="0" y="9"/>
                  </a:moveTo>
                  <a:lnTo>
                    <a:pt x="54" y="509"/>
                  </a:lnTo>
                  <a:lnTo>
                    <a:pt x="66" y="509"/>
                  </a:lnTo>
                  <a:lnTo>
                    <a:pt x="9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2" name="Freeform 6"/>
            <p:cNvSpPr/>
            <p:nvPr/>
          </p:nvSpPr>
          <p:spPr bwMode="auto">
            <a:xfrm>
              <a:off x="5079" y="1195"/>
              <a:ext cx="303" cy="854"/>
            </a:xfrm>
            <a:custGeom>
              <a:avLst/>
              <a:gdLst>
                <a:gd name="T0" fmla="*/ 14 w 303"/>
                <a:gd name="T1" fmla="*/ 0 h 854"/>
                <a:gd name="T2" fmla="*/ 303 w 303"/>
                <a:gd name="T3" fmla="*/ 854 h 854"/>
                <a:gd name="T4" fmla="*/ 287 w 303"/>
                <a:gd name="T5" fmla="*/ 854 h 854"/>
                <a:gd name="T6" fmla="*/ 0 w 303"/>
                <a:gd name="T7" fmla="*/ 11 h 854"/>
                <a:gd name="T8" fmla="*/ 14 w 303"/>
                <a:gd name="T9" fmla="*/ 0 h 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3" h="854">
                  <a:moveTo>
                    <a:pt x="14" y="0"/>
                  </a:moveTo>
                  <a:lnTo>
                    <a:pt x="303" y="854"/>
                  </a:lnTo>
                  <a:lnTo>
                    <a:pt x="287" y="854"/>
                  </a:lnTo>
                  <a:lnTo>
                    <a:pt x="0" y="11"/>
                  </a:lnTo>
                  <a:lnTo>
                    <a:pt x="1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3" name="Freeform 7"/>
            <p:cNvSpPr/>
            <p:nvPr/>
          </p:nvSpPr>
          <p:spPr bwMode="auto">
            <a:xfrm>
              <a:off x="5074" y="1202"/>
              <a:ext cx="12" cy="345"/>
            </a:xfrm>
            <a:custGeom>
              <a:avLst/>
              <a:gdLst>
                <a:gd name="T0" fmla="*/ 0 w 12"/>
                <a:gd name="T1" fmla="*/ 0 h 345"/>
                <a:gd name="T2" fmla="*/ 0 w 12"/>
                <a:gd name="T3" fmla="*/ 345 h 345"/>
                <a:gd name="T4" fmla="*/ 12 w 12"/>
                <a:gd name="T5" fmla="*/ 345 h 345"/>
                <a:gd name="T6" fmla="*/ 12 w 12"/>
                <a:gd name="T7" fmla="*/ 12 h 345"/>
                <a:gd name="T8" fmla="*/ 0 w 12"/>
                <a:gd name="T9" fmla="*/ 0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345">
                  <a:moveTo>
                    <a:pt x="0" y="0"/>
                  </a:moveTo>
                  <a:lnTo>
                    <a:pt x="0" y="345"/>
                  </a:lnTo>
                  <a:lnTo>
                    <a:pt x="12" y="345"/>
                  </a:lnTo>
                  <a:lnTo>
                    <a:pt x="12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4" name="Rectangle 8"/>
            <p:cNvSpPr>
              <a:spLocks noChangeArrowheads="1"/>
            </p:cNvSpPr>
            <p:nvPr/>
          </p:nvSpPr>
          <p:spPr bwMode="auto">
            <a:xfrm>
              <a:off x="3658" y="3501"/>
              <a:ext cx="647" cy="1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5" name="Freeform 9"/>
            <p:cNvSpPr/>
            <p:nvPr/>
          </p:nvSpPr>
          <p:spPr bwMode="auto">
            <a:xfrm>
              <a:off x="3488" y="3446"/>
              <a:ext cx="118" cy="48"/>
            </a:xfrm>
            <a:custGeom>
              <a:avLst/>
              <a:gdLst>
                <a:gd name="T0" fmla="*/ 0 w 118"/>
                <a:gd name="T1" fmla="*/ 10 h 48"/>
                <a:gd name="T2" fmla="*/ 111 w 118"/>
                <a:gd name="T3" fmla="*/ 48 h 48"/>
                <a:gd name="T4" fmla="*/ 118 w 118"/>
                <a:gd name="T5" fmla="*/ 36 h 48"/>
                <a:gd name="T6" fmla="*/ 14 w 118"/>
                <a:gd name="T7" fmla="*/ 0 h 48"/>
                <a:gd name="T8" fmla="*/ 0 w 118"/>
                <a:gd name="T9" fmla="*/ 1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48">
                  <a:moveTo>
                    <a:pt x="0" y="10"/>
                  </a:moveTo>
                  <a:lnTo>
                    <a:pt x="111" y="48"/>
                  </a:lnTo>
                  <a:lnTo>
                    <a:pt x="118" y="36"/>
                  </a:lnTo>
                  <a:lnTo>
                    <a:pt x="14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6" name="Freeform 10"/>
            <p:cNvSpPr/>
            <p:nvPr/>
          </p:nvSpPr>
          <p:spPr bwMode="auto">
            <a:xfrm>
              <a:off x="2830" y="1026"/>
              <a:ext cx="30" cy="256"/>
            </a:xfrm>
            <a:custGeom>
              <a:avLst/>
              <a:gdLst>
                <a:gd name="T0" fmla="*/ 30 w 30"/>
                <a:gd name="T1" fmla="*/ 0 h 256"/>
                <a:gd name="T2" fmla="*/ 9 w 30"/>
                <a:gd name="T3" fmla="*/ 256 h 256"/>
                <a:gd name="T4" fmla="*/ 0 w 30"/>
                <a:gd name="T5" fmla="*/ 256 h 256"/>
                <a:gd name="T6" fmla="*/ 26 w 30"/>
                <a:gd name="T7" fmla="*/ 0 h 256"/>
                <a:gd name="T8" fmla="*/ 30 w 30"/>
                <a:gd name="T9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56">
                  <a:moveTo>
                    <a:pt x="30" y="0"/>
                  </a:moveTo>
                  <a:lnTo>
                    <a:pt x="9" y="256"/>
                  </a:lnTo>
                  <a:lnTo>
                    <a:pt x="0" y="256"/>
                  </a:lnTo>
                  <a:lnTo>
                    <a:pt x="26" y="0"/>
                  </a:lnTo>
                  <a:lnTo>
                    <a:pt x="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7" name="Freeform 11"/>
            <p:cNvSpPr/>
            <p:nvPr/>
          </p:nvSpPr>
          <p:spPr bwMode="auto">
            <a:xfrm>
              <a:off x="2841" y="773"/>
              <a:ext cx="604" cy="519"/>
            </a:xfrm>
            <a:custGeom>
              <a:avLst/>
              <a:gdLst>
                <a:gd name="T0" fmla="*/ 0 w 604"/>
                <a:gd name="T1" fmla="*/ 512 h 519"/>
                <a:gd name="T2" fmla="*/ 595 w 604"/>
                <a:gd name="T3" fmla="*/ 0 h 519"/>
                <a:gd name="T4" fmla="*/ 604 w 604"/>
                <a:gd name="T5" fmla="*/ 7 h 519"/>
                <a:gd name="T6" fmla="*/ 12 w 604"/>
                <a:gd name="T7" fmla="*/ 519 h 519"/>
                <a:gd name="T8" fmla="*/ 0 w 604"/>
                <a:gd name="T9" fmla="*/ 512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4" h="519">
                  <a:moveTo>
                    <a:pt x="0" y="512"/>
                  </a:moveTo>
                  <a:lnTo>
                    <a:pt x="595" y="0"/>
                  </a:lnTo>
                  <a:lnTo>
                    <a:pt x="604" y="7"/>
                  </a:lnTo>
                  <a:lnTo>
                    <a:pt x="12" y="519"/>
                  </a:lnTo>
                  <a:lnTo>
                    <a:pt x="0" y="5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8" name="Freeform 12"/>
            <p:cNvSpPr/>
            <p:nvPr/>
          </p:nvSpPr>
          <p:spPr bwMode="auto">
            <a:xfrm>
              <a:off x="2988" y="761"/>
              <a:ext cx="445" cy="192"/>
            </a:xfrm>
            <a:custGeom>
              <a:avLst/>
              <a:gdLst>
                <a:gd name="T0" fmla="*/ 445 w 445"/>
                <a:gd name="T1" fmla="*/ 17 h 192"/>
                <a:gd name="T2" fmla="*/ 3 w 445"/>
                <a:gd name="T3" fmla="*/ 192 h 192"/>
                <a:gd name="T4" fmla="*/ 0 w 445"/>
                <a:gd name="T5" fmla="*/ 187 h 192"/>
                <a:gd name="T6" fmla="*/ 445 w 445"/>
                <a:gd name="T7" fmla="*/ 0 h 192"/>
                <a:gd name="T8" fmla="*/ 445 w 445"/>
                <a:gd name="T9" fmla="*/ 17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5" h="192">
                  <a:moveTo>
                    <a:pt x="445" y="17"/>
                  </a:moveTo>
                  <a:lnTo>
                    <a:pt x="3" y="192"/>
                  </a:lnTo>
                  <a:lnTo>
                    <a:pt x="0" y="187"/>
                  </a:lnTo>
                  <a:lnTo>
                    <a:pt x="445" y="0"/>
                  </a:lnTo>
                  <a:lnTo>
                    <a:pt x="445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9" name="Freeform 13"/>
            <p:cNvSpPr/>
            <p:nvPr/>
          </p:nvSpPr>
          <p:spPr bwMode="auto">
            <a:xfrm>
              <a:off x="3478" y="650"/>
              <a:ext cx="159" cy="95"/>
            </a:xfrm>
            <a:custGeom>
              <a:avLst/>
              <a:gdLst>
                <a:gd name="T0" fmla="*/ 10 w 159"/>
                <a:gd name="T1" fmla="*/ 95 h 95"/>
                <a:gd name="T2" fmla="*/ 159 w 159"/>
                <a:gd name="T3" fmla="*/ 9 h 95"/>
                <a:gd name="T4" fmla="*/ 159 w 159"/>
                <a:gd name="T5" fmla="*/ 0 h 95"/>
                <a:gd name="T6" fmla="*/ 0 w 159"/>
                <a:gd name="T7" fmla="*/ 88 h 95"/>
                <a:gd name="T8" fmla="*/ 10 w 159"/>
                <a:gd name="T9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95">
                  <a:moveTo>
                    <a:pt x="10" y="95"/>
                  </a:moveTo>
                  <a:lnTo>
                    <a:pt x="159" y="9"/>
                  </a:lnTo>
                  <a:lnTo>
                    <a:pt x="159" y="0"/>
                  </a:lnTo>
                  <a:lnTo>
                    <a:pt x="0" y="88"/>
                  </a:lnTo>
                  <a:lnTo>
                    <a:pt x="10" y="9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0" name="Freeform 14"/>
            <p:cNvSpPr/>
            <p:nvPr/>
          </p:nvSpPr>
          <p:spPr bwMode="auto">
            <a:xfrm>
              <a:off x="3488" y="683"/>
              <a:ext cx="798" cy="74"/>
            </a:xfrm>
            <a:custGeom>
              <a:avLst/>
              <a:gdLst>
                <a:gd name="T0" fmla="*/ 0 w 798"/>
                <a:gd name="T1" fmla="*/ 62 h 74"/>
                <a:gd name="T2" fmla="*/ 798 w 798"/>
                <a:gd name="T3" fmla="*/ 0 h 74"/>
                <a:gd name="T4" fmla="*/ 798 w 798"/>
                <a:gd name="T5" fmla="*/ 10 h 74"/>
                <a:gd name="T6" fmla="*/ 0 w 798"/>
                <a:gd name="T7" fmla="*/ 74 h 74"/>
                <a:gd name="T8" fmla="*/ 0 w 798"/>
                <a:gd name="T9" fmla="*/ 6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8" h="74">
                  <a:moveTo>
                    <a:pt x="0" y="62"/>
                  </a:moveTo>
                  <a:lnTo>
                    <a:pt x="798" y="0"/>
                  </a:lnTo>
                  <a:lnTo>
                    <a:pt x="798" y="10"/>
                  </a:lnTo>
                  <a:lnTo>
                    <a:pt x="0" y="74"/>
                  </a:lnTo>
                  <a:lnTo>
                    <a:pt x="0" y="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1" name="Freeform 15"/>
            <p:cNvSpPr/>
            <p:nvPr/>
          </p:nvSpPr>
          <p:spPr bwMode="auto">
            <a:xfrm>
              <a:off x="3421" y="778"/>
              <a:ext cx="34" cy="308"/>
            </a:xfrm>
            <a:custGeom>
              <a:avLst/>
              <a:gdLst>
                <a:gd name="T0" fmla="*/ 29 w 34"/>
                <a:gd name="T1" fmla="*/ 0 h 308"/>
                <a:gd name="T2" fmla="*/ 0 w 34"/>
                <a:gd name="T3" fmla="*/ 308 h 308"/>
                <a:gd name="T4" fmla="*/ 12 w 34"/>
                <a:gd name="T5" fmla="*/ 308 h 308"/>
                <a:gd name="T6" fmla="*/ 34 w 34"/>
                <a:gd name="T7" fmla="*/ 0 h 308"/>
                <a:gd name="T8" fmla="*/ 29 w 34"/>
                <a:gd name="T9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308">
                  <a:moveTo>
                    <a:pt x="29" y="0"/>
                  </a:moveTo>
                  <a:lnTo>
                    <a:pt x="0" y="308"/>
                  </a:lnTo>
                  <a:lnTo>
                    <a:pt x="12" y="308"/>
                  </a:lnTo>
                  <a:lnTo>
                    <a:pt x="34" y="0"/>
                  </a:ln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2" name="Freeform 16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  <a:gd name="T10" fmla="*/ 0 w 571"/>
                <a:gd name="T11" fmla="*/ 11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3" name="Freeform 17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4" name="Freeform 18"/>
            <p:cNvSpPr/>
            <p:nvPr/>
          </p:nvSpPr>
          <p:spPr bwMode="auto">
            <a:xfrm>
              <a:off x="4087" y="693"/>
              <a:ext cx="225" cy="307"/>
            </a:xfrm>
            <a:custGeom>
              <a:avLst/>
              <a:gdLst>
                <a:gd name="T0" fmla="*/ 213 w 225"/>
                <a:gd name="T1" fmla="*/ 0 h 307"/>
                <a:gd name="T2" fmla="*/ 0 w 225"/>
                <a:gd name="T3" fmla="*/ 298 h 307"/>
                <a:gd name="T4" fmla="*/ 12 w 225"/>
                <a:gd name="T5" fmla="*/ 307 h 307"/>
                <a:gd name="T6" fmla="*/ 225 w 225"/>
                <a:gd name="T7" fmla="*/ 7 h 307"/>
                <a:gd name="T8" fmla="*/ 213 w 225"/>
                <a:gd name="T9" fmla="*/ 0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5" h="307">
                  <a:moveTo>
                    <a:pt x="213" y="0"/>
                  </a:moveTo>
                  <a:lnTo>
                    <a:pt x="0" y="298"/>
                  </a:lnTo>
                  <a:lnTo>
                    <a:pt x="12" y="307"/>
                  </a:lnTo>
                  <a:lnTo>
                    <a:pt x="225" y="7"/>
                  </a:lnTo>
                  <a:lnTo>
                    <a:pt x="21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5" name="Freeform 19"/>
            <p:cNvSpPr/>
            <p:nvPr/>
          </p:nvSpPr>
          <p:spPr bwMode="auto">
            <a:xfrm>
              <a:off x="2481" y="1318"/>
              <a:ext cx="339" cy="343"/>
            </a:xfrm>
            <a:custGeom>
              <a:avLst/>
              <a:gdLst>
                <a:gd name="T0" fmla="*/ 0 w 339"/>
                <a:gd name="T1" fmla="*/ 336 h 343"/>
                <a:gd name="T2" fmla="*/ 332 w 339"/>
                <a:gd name="T3" fmla="*/ 0 h 343"/>
                <a:gd name="T4" fmla="*/ 339 w 339"/>
                <a:gd name="T5" fmla="*/ 7 h 343"/>
                <a:gd name="T6" fmla="*/ 5 w 339"/>
                <a:gd name="T7" fmla="*/ 343 h 343"/>
                <a:gd name="T8" fmla="*/ 0 w 339"/>
                <a:gd name="T9" fmla="*/ 336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9" h="343">
                  <a:moveTo>
                    <a:pt x="0" y="336"/>
                  </a:moveTo>
                  <a:lnTo>
                    <a:pt x="332" y="0"/>
                  </a:lnTo>
                  <a:lnTo>
                    <a:pt x="339" y="7"/>
                  </a:lnTo>
                  <a:lnTo>
                    <a:pt x="5" y="343"/>
                  </a:lnTo>
                  <a:lnTo>
                    <a:pt x="0" y="3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6" name="Freeform 20"/>
            <p:cNvSpPr/>
            <p:nvPr/>
          </p:nvSpPr>
          <p:spPr bwMode="auto">
            <a:xfrm>
              <a:off x="2616" y="1332"/>
              <a:ext cx="209" cy="753"/>
            </a:xfrm>
            <a:custGeom>
              <a:avLst/>
              <a:gdLst>
                <a:gd name="T0" fmla="*/ 197 w 209"/>
                <a:gd name="T1" fmla="*/ 0 h 753"/>
                <a:gd name="T2" fmla="*/ 0 w 209"/>
                <a:gd name="T3" fmla="*/ 743 h 753"/>
                <a:gd name="T4" fmla="*/ 10 w 209"/>
                <a:gd name="T5" fmla="*/ 753 h 753"/>
                <a:gd name="T6" fmla="*/ 209 w 209"/>
                <a:gd name="T7" fmla="*/ 0 h 753"/>
                <a:gd name="T8" fmla="*/ 197 w 209"/>
                <a:gd name="T9" fmla="*/ 0 h 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753">
                  <a:moveTo>
                    <a:pt x="197" y="0"/>
                  </a:moveTo>
                  <a:lnTo>
                    <a:pt x="0" y="743"/>
                  </a:lnTo>
                  <a:lnTo>
                    <a:pt x="10" y="753"/>
                  </a:lnTo>
                  <a:lnTo>
                    <a:pt x="209" y="0"/>
                  </a:lnTo>
                  <a:lnTo>
                    <a:pt x="19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7" name="Freeform 21"/>
            <p:cNvSpPr/>
            <p:nvPr/>
          </p:nvSpPr>
          <p:spPr bwMode="auto">
            <a:xfrm>
              <a:off x="2477" y="1704"/>
              <a:ext cx="106" cy="92"/>
            </a:xfrm>
            <a:custGeom>
              <a:avLst/>
              <a:gdLst>
                <a:gd name="T0" fmla="*/ 0 w 106"/>
                <a:gd name="T1" fmla="*/ 7 h 92"/>
                <a:gd name="T2" fmla="*/ 94 w 106"/>
                <a:gd name="T3" fmla="*/ 92 h 92"/>
                <a:gd name="T4" fmla="*/ 106 w 106"/>
                <a:gd name="T5" fmla="*/ 75 h 92"/>
                <a:gd name="T6" fmla="*/ 9 w 106"/>
                <a:gd name="T7" fmla="*/ 0 h 92"/>
                <a:gd name="T8" fmla="*/ 0 w 106"/>
                <a:gd name="T9" fmla="*/ 7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92">
                  <a:moveTo>
                    <a:pt x="0" y="7"/>
                  </a:moveTo>
                  <a:lnTo>
                    <a:pt x="94" y="92"/>
                  </a:lnTo>
                  <a:lnTo>
                    <a:pt x="106" y="75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8" name="Freeform 22"/>
            <p:cNvSpPr/>
            <p:nvPr/>
          </p:nvSpPr>
          <p:spPr bwMode="auto">
            <a:xfrm>
              <a:off x="2451" y="1711"/>
              <a:ext cx="146" cy="374"/>
            </a:xfrm>
            <a:custGeom>
              <a:avLst/>
              <a:gdLst>
                <a:gd name="T0" fmla="*/ 0 w 146"/>
                <a:gd name="T1" fmla="*/ 0 h 374"/>
                <a:gd name="T2" fmla="*/ 135 w 146"/>
                <a:gd name="T3" fmla="*/ 374 h 374"/>
                <a:gd name="T4" fmla="*/ 146 w 146"/>
                <a:gd name="T5" fmla="*/ 374 h 374"/>
                <a:gd name="T6" fmla="*/ 11 w 146"/>
                <a:gd name="T7" fmla="*/ 0 h 374"/>
                <a:gd name="T8" fmla="*/ 0 w 146"/>
                <a:gd name="T9" fmla="*/ 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374">
                  <a:moveTo>
                    <a:pt x="0" y="0"/>
                  </a:moveTo>
                  <a:lnTo>
                    <a:pt x="135" y="374"/>
                  </a:lnTo>
                  <a:lnTo>
                    <a:pt x="146" y="374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9" name="Rectangle 23"/>
            <p:cNvSpPr>
              <a:spLocks noChangeArrowheads="1"/>
            </p:cNvSpPr>
            <p:nvPr/>
          </p:nvSpPr>
          <p:spPr bwMode="auto">
            <a:xfrm>
              <a:off x="3410" y="1164"/>
              <a:ext cx="11" cy="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0" name="Freeform 24"/>
            <p:cNvSpPr/>
            <p:nvPr/>
          </p:nvSpPr>
          <p:spPr bwMode="auto">
            <a:xfrm>
              <a:off x="2848" y="1202"/>
              <a:ext cx="538" cy="111"/>
            </a:xfrm>
            <a:custGeom>
              <a:avLst/>
              <a:gdLst>
                <a:gd name="T0" fmla="*/ 0 w 538"/>
                <a:gd name="T1" fmla="*/ 102 h 111"/>
                <a:gd name="T2" fmla="*/ 538 w 538"/>
                <a:gd name="T3" fmla="*/ 0 h 111"/>
                <a:gd name="T4" fmla="*/ 538 w 538"/>
                <a:gd name="T5" fmla="*/ 9 h 111"/>
                <a:gd name="T6" fmla="*/ 0 w 538"/>
                <a:gd name="T7" fmla="*/ 111 h 111"/>
                <a:gd name="T8" fmla="*/ 0 w 538"/>
                <a:gd name="T9" fmla="*/ 102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8" h="111">
                  <a:moveTo>
                    <a:pt x="0" y="102"/>
                  </a:moveTo>
                  <a:lnTo>
                    <a:pt x="538" y="0"/>
                  </a:lnTo>
                  <a:lnTo>
                    <a:pt x="538" y="9"/>
                  </a:lnTo>
                  <a:lnTo>
                    <a:pt x="0" y="111"/>
                  </a:lnTo>
                  <a:lnTo>
                    <a:pt x="0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1" name="Freeform 25"/>
            <p:cNvSpPr/>
            <p:nvPr/>
          </p:nvSpPr>
          <p:spPr bwMode="auto">
            <a:xfrm>
              <a:off x="2834" y="1320"/>
              <a:ext cx="287" cy="455"/>
            </a:xfrm>
            <a:custGeom>
              <a:avLst/>
              <a:gdLst>
                <a:gd name="T0" fmla="*/ 0 w 287"/>
                <a:gd name="T1" fmla="*/ 5 h 455"/>
                <a:gd name="T2" fmla="*/ 275 w 287"/>
                <a:gd name="T3" fmla="*/ 450 h 455"/>
                <a:gd name="T4" fmla="*/ 277 w 287"/>
                <a:gd name="T5" fmla="*/ 455 h 455"/>
                <a:gd name="T6" fmla="*/ 287 w 287"/>
                <a:gd name="T7" fmla="*/ 445 h 455"/>
                <a:gd name="T8" fmla="*/ 7 w 287"/>
                <a:gd name="T9" fmla="*/ 0 h 455"/>
                <a:gd name="T10" fmla="*/ 0 w 287"/>
                <a:gd name="T11" fmla="*/ 5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7" h="455">
                  <a:moveTo>
                    <a:pt x="0" y="5"/>
                  </a:moveTo>
                  <a:lnTo>
                    <a:pt x="275" y="450"/>
                  </a:lnTo>
                  <a:lnTo>
                    <a:pt x="277" y="455"/>
                  </a:lnTo>
                  <a:lnTo>
                    <a:pt x="287" y="445"/>
                  </a:lnTo>
                  <a:lnTo>
                    <a:pt x="7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2" name="Freeform 26"/>
            <p:cNvSpPr/>
            <p:nvPr/>
          </p:nvSpPr>
          <p:spPr bwMode="auto">
            <a:xfrm>
              <a:off x="3140" y="1221"/>
              <a:ext cx="270" cy="544"/>
            </a:xfrm>
            <a:custGeom>
              <a:avLst/>
              <a:gdLst>
                <a:gd name="T0" fmla="*/ 0 w 270"/>
                <a:gd name="T1" fmla="*/ 544 h 544"/>
                <a:gd name="T2" fmla="*/ 263 w 270"/>
                <a:gd name="T3" fmla="*/ 0 h 544"/>
                <a:gd name="T4" fmla="*/ 270 w 270"/>
                <a:gd name="T5" fmla="*/ 0 h 544"/>
                <a:gd name="T6" fmla="*/ 14 w 270"/>
                <a:gd name="T7" fmla="*/ 544 h 544"/>
                <a:gd name="T8" fmla="*/ 0 w 270"/>
                <a:gd name="T9" fmla="*/ 544 h 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0" h="544">
                  <a:moveTo>
                    <a:pt x="0" y="544"/>
                  </a:moveTo>
                  <a:lnTo>
                    <a:pt x="263" y="0"/>
                  </a:lnTo>
                  <a:lnTo>
                    <a:pt x="270" y="0"/>
                  </a:lnTo>
                  <a:lnTo>
                    <a:pt x="14" y="544"/>
                  </a:lnTo>
                  <a:lnTo>
                    <a:pt x="0" y="5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3" name="Freeform 27"/>
            <p:cNvSpPr/>
            <p:nvPr/>
          </p:nvSpPr>
          <p:spPr bwMode="auto">
            <a:xfrm>
              <a:off x="3317" y="1221"/>
              <a:ext cx="93" cy="809"/>
            </a:xfrm>
            <a:custGeom>
              <a:avLst/>
              <a:gdLst>
                <a:gd name="T0" fmla="*/ 83 w 93"/>
                <a:gd name="T1" fmla="*/ 0 h 809"/>
                <a:gd name="T2" fmla="*/ 0 w 93"/>
                <a:gd name="T3" fmla="*/ 809 h 809"/>
                <a:gd name="T4" fmla="*/ 12 w 93"/>
                <a:gd name="T5" fmla="*/ 809 h 809"/>
                <a:gd name="T6" fmla="*/ 93 w 93"/>
                <a:gd name="T7" fmla="*/ 0 h 809"/>
                <a:gd name="T8" fmla="*/ 83 w 93"/>
                <a:gd name="T9" fmla="*/ 0 h 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" h="809">
                  <a:moveTo>
                    <a:pt x="83" y="0"/>
                  </a:moveTo>
                  <a:lnTo>
                    <a:pt x="0" y="809"/>
                  </a:lnTo>
                  <a:lnTo>
                    <a:pt x="12" y="809"/>
                  </a:lnTo>
                  <a:lnTo>
                    <a:pt x="93" y="0"/>
                  </a:lnTo>
                  <a:lnTo>
                    <a:pt x="8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4" name="Freeform 28"/>
            <p:cNvSpPr/>
            <p:nvPr/>
          </p:nvSpPr>
          <p:spPr bwMode="auto">
            <a:xfrm>
              <a:off x="3438" y="1022"/>
              <a:ext cx="611" cy="180"/>
            </a:xfrm>
            <a:custGeom>
              <a:avLst/>
              <a:gdLst>
                <a:gd name="T0" fmla="*/ 0 w 611"/>
                <a:gd name="T1" fmla="*/ 165 h 180"/>
                <a:gd name="T2" fmla="*/ 611 w 611"/>
                <a:gd name="T3" fmla="*/ 0 h 180"/>
                <a:gd name="T4" fmla="*/ 611 w 611"/>
                <a:gd name="T5" fmla="*/ 14 h 180"/>
                <a:gd name="T6" fmla="*/ 0 w 611"/>
                <a:gd name="T7" fmla="*/ 180 h 180"/>
                <a:gd name="T8" fmla="*/ 0 w 611"/>
                <a:gd name="T9" fmla="*/ 165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180">
                  <a:moveTo>
                    <a:pt x="0" y="165"/>
                  </a:moveTo>
                  <a:lnTo>
                    <a:pt x="611" y="0"/>
                  </a:lnTo>
                  <a:lnTo>
                    <a:pt x="611" y="14"/>
                  </a:lnTo>
                  <a:lnTo>
                    <a:pt x="0" y="180"/>
                  </a:lnTo>
                  <a:lnTo>
                    <a:pt x="0" y="1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5" name="Freeform 29"/>
            <p:cNvSpPr/>
            <p:nvPr/>
          </p:nvSpPr>
          <p:spPr bwMode="auto">
            <a:xfrm>
              <a:off x="4340" y="702"/>
              <a:ext cx="377" cy="396"/>
            </a:xfrm>
            <a:custGeom>
              <a:avLst/>
              <a:gdLst>
                <a:gd name="T0" fmla="*/ 0 w 377"/>
                <a:gd name="T1" fmla="*/ 12 h 396"/>
                <a:gd name="T2" fmla="*/ 370 w 377"/>
                <a:gd name="T3" fmla="*/ 396 h 396"/>
                <a:gd name="T4" fmla="*/ 377 w 377"/>
                <a:gd name="T5" fmla="*/ 388 h 396"/>
                <a:gd name="T6" fmla="*/ 0 w 377"/>
                <a:gd name="T7" fmla="*/ 0 h 396"/>
                <a:gd name="T8" fmla="*/ 0 w 377"/>
                <a:gd name="T9" fmla="*/ 12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7" h="396">
                  <a:moveTo>
                    <a:pt x="0" y="12"/>
                  </a:moveTo>
                  <a:lnTo>
                    <a:pt x="370" y="396"/>
                  </a:lnTo>
                  <a:lnTo>
                    <a:pt x="377" y="388"/>
                  </a:lnTo>
                  <a:lnTo>
                    <a:pt x="0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6" name="Freeform 30"/>
            <p:cNvSpPr/>
            <p:nvPr/>
          </p:nvSpPr>
          <p:spPr bwMode="auto">
            <a:xfrm>
              <a:off x="4108" y="1015"/>
              <a:ext cx="597" cy="97"/>
            </a:xfrm>
            <a:custGeom>
              <a:avLst/>
              <a:gdLst>
                <a:gd name="T0" fmla="*/ 0 w 597"/>
                <a:gd name="T1" fmla="*/ 0 h 97"/>
                <a:gd name="T2" fmla="*/ 597 w 597"/>
                <a:gd name="T3" fmla="*/ 90 h 97"/>
                <a:gd name="T4" fmla="*/ 597 w 597"/>
                <a:gd name="T5" fmla="*/ 97 h 97"/>
                <a:gd name="T6" fmla="*/ 0 w 597"/>
                <a:gd name="T7" fmla="*/ 11 h 97"/>
                <a:gd name="T8" fmla="*/ 0 w 597"/>
                <a:gd name="T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97">
                  <a:moveTo>
                    <a:pt x="0" y="0"/>
                  </a:moveTo>
                  <a:lnTo>
                    <a:pt x="597" y="90"/>
                  </a:lnTo>
                  <a:lnTo>
                    <a:pt x="597" y="97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7" name="Freeform 31"/>
            <p:cNvSpPr/>
            <p:nvPr/>
          </p:nvSpPr>
          <p:spPr bwMode="auto">
            <a:xfrm>
              <a:off x="4759" y="1121"/>
              <a:ext cx="280" cy="55"/>
            </a:xfrm>
            <a:custGeom>
              <a:avLst/>
              <a:gdLst>
                <a:gd name="T0" fmla="*/ 5 w 280"/>
                <a:gd name="T1" fmla="*/ 0 h 55"/>
                <a:gd name="T2" fmla="*/ 280 w 280"/>
                <a:gd name="T3" fmla="*/ 40 h 55"/>
                <a:gd name="T4" fmla="*/ 280 w 280"/>
                <a:gd name="T5" fmla="*/ 55 h 55"/>
                <a:gd name="T6" fmla="*/ 0 w 280"/>
                <a:gd name="T7" fmla="*/ 7 h 55"/>
                <a:gd name="T8" fmla="*/ 5 w 280"/>
                <a:gd name="T9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0" h="55">
                  <a:moveTo>
                    <a:pt x="5" y="0"/>
                  </a:moveTo>
                  <a:lnTo>
                    <a:pt x="280" y="40"/>
                  </a:lnTo>
                  <a:lnTo>
                    <a:pt x="280" y="55"/>
                  </a:lnTo>
                  <a:lnTo>
                    <a:pt x="0" y="7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8" name="Freeform 32"/>
            <p:cNvSpPr/>
            <p:nvPr/>
          </p:nvSpPr>
          <p:spPr bwMode="auto">
            <a:xfrm>
              <a:off x="4745" y="1131"/>
              <a:ext cx="298" cy="447"/>
            </a:xfrm>
            <a:custGeom>
              <a:avLst/>
              <a:gdLst>
                <a:gd name="T0" fmla="*/ 0 w 298"/>
                <a:gd name="T1" fmla="*/ 9 h 447"/>
                <a:gd name="T2" fmla="*/ 294 w 298"/>
                <a:gd name="T3" fmla="*/ 447 h 447"/>
                <a:gd name="T4" fmla="*/ 298 w 298"/>
                <a:gd name="T5" fmla="*/ 440 h 447"/>
                <a:gd name="T6" fmla="*/ 7 w 298"/>
                <a:gd name="T7" fmla="*/ 0 h 447"/>
                <a:gd name="T8" fmla="*/ 0 w 298"/>
                <a:gd name="T9" fmla="*/ 9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447">
                  <a:moveTo>
                    <a:pt x="0" y="9"/>
                  </a:moveTo>
                  <a:lnTo>
                    <a:pt x="294" y="447"/>
                  </a:lnTo>
                  <a:lnTo>
                    <a:pt x="298" y="440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9" name="Freeform 33"/>
            <p:cNvSpPr/>
            <p:nvPr/>
          </p:nvSpPr>
          <p:spPr bwMode="auto">
            <a:xfrm>
              <a:off x="4551" y="1135"/>
              <a:ext cx="182" cy="422"/>
            </a:xfrm>
            <a:custGeom>
              <a:avLst/>
              <a:gdLst>
                <a:gd name="T0" fmla="*/ 173 w 182"/>
                <a:gd name="T1" fmla="*/ 0 h 422"/>
                <a:gd name="T2" fmla="*/ 0 w 182"/>
                <a:gd name="T3" fmla="*/ 422 h 422"/>
                <a:gd name="T4" fmla="*/ 12 w 182"/>
                <a:gd name="T5" fmla="*/ 422 h 422"/>
                <a:gd name="T6" fmla="*/ 182 w 182"/>
                <a:gd name="T7" fmla="*/ 0 h 422"/>
                <a:gd name="T8" fmla="*/ 173 w 182"/>
                <a:gd name="T9" fmla="*/ 0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2" h="422">
                  <a:moveTo>
                    <a:pt x="173" y="0"/>
                  </a:moveTo>
                  <a:lnTo>
                    <a:pt x="0" y="422"/>
                  </a:lnTo>
                  <a:lnTo>
                    <a:pt x="12" y="422"/>
                  </a:lnTo>
                  <a:lnTo>
                    <a:pt x="182" y="0"/>
                  </a:lnTo>
                  <a:lnTo>
                    <a:pt x="1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0" name="Freeform 34"/>
            <p:cNvSpPr/>
            <p:nvPr/>
          </p:nvSpPr>
          <p:spPr bwMode="auto">
            <a:xfrm>
              <a:off x="3414" y="1214"/>
              <a:ext cx="401" cy="388"/>
            </a:xfrm>
            <a:custGeom>
              <a:avLst/>
              <a:gdLst>
                <a:gd name="T0" fmla="*/ 0 w 401"/>
                <a:gd name="T1" fmla="*/ 0 h 388"/>
                <a:gd name="T2" fmla="*/ 393 w 401"/>
                <a:gd name="T3" fmla="*/ 388 h 388"/>
                <a:gd name="T4" fmla="*/ 401 w 401"/>
                <a:gd name="T5" fmla="*/ 378 h 388"/>
                <a:gd name="T6" fmla="*/ 12 w 401"/>
                <a:gd name="T7" fmla="*/ 0 h 388"/>
                <a:gd name="T8" fmla="*/ 0 w 40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1" h="388">
                  <a:moveTo>
                    <a:pt x="0" y="0"/>
                  </a:moveTo>
                  <a:lnTo>
                    <a:pt x="393" y="388"/>
                  </a:lnTo>
                  <a:lnTo>
                    <a:pt x="401" y="37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1" name="Freeform 35"/>
            <p:cNvSpPr/>
            <p:nvPr/>
          </p:nvSpPr>
          <p:spPr bwMode="auto">
            <a:xfrm>
              <a:off x="3833" y="1034"/>
              <a:ext cx="233" cy="558"/>
            </a:xfrm>
            <a:custGeom>
              <a:avLst/>
              <a:gdLst>
                <a:gd name="T0" fmla="*/ 225 w 233"/>
                <a:gd name="T1" fmla="*/ 0 h 558"/>
                <a:gd name="T2" fmla="*/ 0 w 233"/>
                <a:gd name="T3" fmla="*/ 558 h 558"/>
                <a:gd name="T4" fmla="*/ 10 w 233"/>
                <a:gd name="T5" fmla="*/ 558 h 558"/>
                <a:gd name="T6" fmla="*/ 233 w 233"/>
                <a:gd name="T7" fmla="*/ 0 h 558"/>
                <a:gd name="T8" fmla="*/ 225 w 233"/>
                <a:gd name="T9" fmla="*/ 0 h 5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3" h="558">
                  <a:moveTo>
                    <a:pt x="225" y="0"/>
                  </a:moveTo>
                  <a:lnTo>
                    <a:pt x="0" y="558"/>
                  </a:lnTo>
                  <a:lnTo>
                    <a:pt x="10" y="558"/>
                  </a:lnTo>
                  <a:lnTo>
                    <a:pt x="233" y="0"/>
                  </a:lnTo>
                  <a:lnTo>
                    <a:pt x="2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2" name="Freeform 36"/>
            <p:cNvSpPr/>
            <p:nvPr/>
          </p:nvSpPr>
          <p:spPr bwMode="auto">
            <a:xfrm>
              <a:off x="4087" y="1034"/>
              <a:ext cx="452" cy="530"/>
            </a:xfrm>
            <a:custGeom>
              <a:avLst/>
              <a:gdLst>
                <a:gd name="T0" fmla="*/ 0 w 452"/>
                <a:gd name="T1" fmla="*/ 0 h 530"/>
                <a:gd name="T2" fmla="*/ 440 w 452"/>
                <a:gd name="T3" fmla="*/ 530 h 530"/>
                <a:gd name="T4" fmla="*/ 452 w 452"/>
                <a:gd name="T5" fmla="*/ 528 h 530"/>
                <a:gd name="T6" fmla="*/ 12 w 452"/>
                <a:gd name="T7" fmla="*/ 0 h 530"/>
                <a:gd name="T8" fmla="*/ 0 w 452"/>
                <a:gd name="T9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2" h="530">
                  <a:moveTo>
                    <a:pt x="0" y="0"/>
                  </a:moveTo>
                  <a:lnTo>
                    <a:pt x="440" y="530"/>
                  </a:lnTo>
                  <a:lnTo>
                    <a:pt x="452" y="5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3" name="Freeform 37"/>
            <p:cNvSpPr/>
            <p:nvPr/>
          </p:nvSpPr>
          <p:spPr bwMode="auto">
            <a:xfrm>
              <a:off x="3836" y="1588"/>
              <a:ext cx="689" cy="23"/>
            </a:xfrm>
            <a:custGeom>
              <a:avLst/>
              <a:gdLst>
                <a:gd name="T0" fmla="*/ 0 w 689"/>
                <a:gd name="T1" fmla="*/ 16 h 23"/>
                <a:gd name="T2" fmla="*/ 689 w 689"/>
                <a:gd name="T3" fmla="*/ 0 h 23"/>
                <a:gd name="T4" fmla="*/ 689 w 689"/>
                <a:gd name="T5" fmla="*/ 7 h 23"/>
                <a:gd name="T6" fmla="*/ 12 w 689"/>
                <a:gd name="T7" fmla="*/ 23 h 23"/>
                <a:gd name="T8" fmla="*/ 0 w 689"/>
                <a:gd name="T9" fmla="*/ 16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23">
                  <a:moveTo>
                    <a:pt x="0" y="16"/>
                  </a:moveTo>
                  <a:lnTo>
                    <a:pt x="689" y="0"/>
                  </a:lnTo>
                  <a:lnTo>
                    <a:pt x="689" y="7"/>
                  </a:lnTo>
                  <a:lnTo>
                    <a:pt x="12" y="23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4" name="Freeform 38"/>
            <p:cNvSpPr/>
            <p:nvPr/>
          </p:nvSpPr>
          <p:spPr bwMode="auto">
            <a:xfrm>
              <a:off x="5093" y="1621"/>
              <a:ext cx="273" cy="428"/>
            </a:xfrm>
            <a:custGeom>
              <a:avLst/>
              <a:gdLst>
                <a:gd name="T0" fmla="*/ 0 w 273"/>
                <a:gd name="T1" fmla="*/ 0 h 428"/>
                <a:gd name="T2" fmla="*/ 263 w 273"/>
                <a:gd name="T3" fmla="*/ 428 h 428"/>
                <a:gd name="T4" fmla="*/ 273 w 273"/>
                <a:gd name="T5" fmla="*/ 428 h 428"/>
                <a:gd name="T6" fmla="*/ 12 w 273"/>
                <a:gd name="T7" fmla="*/ 0 h 428"/>
                <a:gd name="T8" fmla="*/ 0 w 27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3" h="428">
                  <a:moveTo>
                    <a:pt x="0" y="0"/>
                  </a:moveTo>
                  <a:lnTo>
                    <a:pt x="263" y="428"/>
                  </a:lnTo>
                  <a:lnTo>
                    <a:pt x="273" y="4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5" name="Freeform 39"/>
            <p:cNvSpPr/>
            <p:nvPr/>
          </p:nvSpPr>
          <p:spPr bwMode="auto">
            <a:xfrm>
              <a:off x="5070" y="1621"/>
              <a:ext cx="293" cy="428"/>
            </a:xfrm>
            <a:custGeom>
              <a:avLst/>
              <a:gdLst>
                <a:gd name="T0" fmla="*/ 0 w 293"/>
                <a:gd name="T1" fmla="*/ 0 h 428"/>
                <a:gd name="T2" fmla="*/ 286 w 293"/>
                <a:gd name="T3" fmla="*/ 428 h 428"/>
                <a:gd name="T4" fmla="*/ 293 w 293"/>
                <a:gd name="T5" fmla="*/ 421 h 428"/>
                <a:gd name="T6" fmla="*/ 16 w 293"/>
                <a:gd name="T7" fmla="*/ 0 h 428"/>
                <a:gd name="T8" fmla="*/ 0 w 29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3" h="428">
                  <a:moveTo>
                    <a:pt x="0" y="0"/>
                  </a:moveTo>
                  <a:lnTo>
                    <a:pt x="286" y="428"/>
                  </a:lnTo>
                  <a:lnTo>
                    <a:pt x="293" y="421"/>
                  </a:lnTo>
                  <a:lnTo>
                    <a:pt x="1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6" name="Freeform 40"/>
            <p:cNvSpPr/>
            <p:nvPr/>
          </p:nvSpPr>
          <p:spPr bwMode="auto">
            <a:xfrm>
              <a:off x="4568" y="1581"/>
              <a:ext cx="551" cy="156"/>
            </a:xfrm>
            <a:custGeom>
              <a:avLst/>
              <a:gdLst>
                <a:gd name="T0" fmla="*/ 0 w 551"/>
                <a:gd name="T1" fmla="*/ 0 h 156"/>
                <a:gd name="T2" fmla="*/ 551 w 551"/>
                <a:gd name="T3" fmla="*/ 146 h 156"/>
                <a:gd name="T4" fmla="*/ 539 w 551"/>
                <a:gd name="T5" fmla="*/ 156 h 156"/>
                <a:gd name="T6" fmla="*/ 0 w 551"/>
                <a:gd name="T7" fmla="*/ 11 h 156"/>
                <a:gd name="T8" fmla="*/ 0 w 551"/>
                <a:gd name="T9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1" h="156">
                  <a:moveTo>
                    <a:pt x="0" y="0"/>
                  </a:moveTo>
                  <a:lnTo>
                    <a:pt x="551" y="146"/>
                  </a:lnTo>
                  <a:lnTo>
                    <a:pt x="539" y="156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7" name="Freeform 41"/>
            <p:cNvSpPr/>
            <p:nvPr/>
          </p:nvSpPr>
          <p:spPr bwMode="auto">
            <a:xfrm>
              <a:off x="4546" y="1597"/>
              <a:ext cx="228" cy="677"/>
            </a:xfrm>
            <a:custGeom>
              <a:avLst/>
              <a:gdLst>
                <a:gd name="T0" fmla="*/ 0 w 228"/>
                <a:gd name="T1" fmla="*/ 0 h 677"/>
                <a:gd name="T2" fmla="*/ 223 w 228"/>
                <a:gd name="T3" fmla="*/ 677 h 677"/>
                <a:gd name="T4" fmla="*/ 228 w 228"/>
                <a:gd name="T5" fmla="*/ 677 h 677"/>
                <a:gd name="T6" fmla="*/ 10 w 228"/>
                <a:gd name="T7" fmla="*/ 0 h 677"/>
                <a:gd name="T8" fmla="*/ 0 w 228"/>
                <a:gd name="T9" fmla="*/ 0 h 6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8" h="677">
                  <a:moveTo>
                    <a:pt x="0" y="0"/>
                  </a:moveTo>
                  <a:lnTo>
                    <a:pt x="223" y="677"/>
                  </a:lnTo>
                  <a:lnTo>
                    <a:pt x="228" y="677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8" name="Freeform 42"/>
            <p:cNvSpPr/>
            <p:nvPr/>
          </p:nvSpPr>
          <p:spPr bwMode="auto">
            <a:xfrm>
              <a:off x="4229" y="1604"/>
              <a:ext cx="310" cy="481"/>
            </a:xfrm>
            <a:custGeom>
              <a:avLst/>
              <a:gdLst>
                <a:gd name="T0" fmla="*/ 0 w 310"/>
                <a:gd name="T1" fmla="*/ 481 h 481"/>
                <a:gd name="T2" fmla="*/ 301 w 310"/>
                <a:gd name="T3" fmla="*/ 0 h 481"/>
                <a:gd name="T4" fmla="*/ 310 w 310"/>
                <a:gd name="T5" fmla="*/ 0 h 481"/>
                <a:gd name="T6" fmla="*/ 7 w 310"/>
                <a:gd name="T7" fmla="*/ 481 h 481"/>
                <a:gd name="T8" fmla="*/ 0 w 310"/>
                <a:gd name="T9" fmla="*/ 481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0" h="481">
                  <a:moveTo>
                    <a:pt x="0" y="481"/>
                  </a:moveTo>
                  <a:lnTo>
                    <a:pt x="301" y="0"/>
                  </a:lnTo>
                  <a:lnTo>
                    <a:pt x="310" y="0"/>
                  </a:lnTo>
                  <a:lnTo>
                    <a:pt x="7" y="481"/>
                  </a:lnTo>
                  <a:lnTo>
                    <a:pt x="0" y="4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9" name="Freeform 43"/>
            <p:cNvSpPr/>
            <p:nvPr/>
          </p:nvSpPr>
          <p:spPr bwMode="auto">
            <a:xfrm>
              <a:off x="4217" y="1803"/>
              <a:ext cx="90" cy="282"/>
            </a:xfrm>
            <a:custGeom>
              <a:avLst/>
              <a:gdLst>
                <a:gd name="T0" fmla="*/ 81 w 90"/>
                <a:gd name="T1" fmla="*/ 0 h 282"/>
                <a:gd name="T2" fmla="*/ 0 w 90"/>
                <a:gd name="T3" fmla="*/ 282 h 282"/>
                <a:gd name="T4" fmla="*/ 7 w 90"/>
                <a:gd name="T5" fmla="*/ 282 h 282"/>
                <a:gd name="T6" fmla="*/ 90 w 90"/>
                <a:gd name="T7" fmla="*/ 0 h 282"/>
                <a:gd name="T8" fmla="*/ 81 w 90"/>
                <a:gd name="T9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282">
                  <a:moveTo>
                    <a:pt x="81" y="0"/>
                  </a:moveTo>
                  <a:lnTo>
                    <a:pt x="0" y="282"/>
                  </a:lnTo>
                  <a:lnTo>
                    <a:pt x="7" y="282"/>
                  </a:lnTo>
                  <a:lnTo>
                    <a:pt x="90" y="0"/>
                  </a:lnTo>
                  <a:lnTo>
                    <a:pt x="8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0" name="Freeform 44"/>
            <p:cNvSpPr/>
            <p:nvPr/>
          </p:nvSpPr>
          <p:spPr bwMode="auto">
            <a:xfrm>
              <a:off x="3833" y="1621"/>
              <a:ext cx="375" cy="464"/>
            </a:xfrm>
            <a:custGeom>
              <a:avLst/>
              <a:gdLst>
                <a:gd name="T0" fmla="*/ 0 w 375"/>
                <a:gd name="T1" fmla="*/ 0 h 464"/>
                <a:gd name="T2" fmla="*/ 368 w 375"/>
                <a:gd name="T3" fmla="*/ 464 h 464"/>
                <a:gd name="T4" fmla="*/ 375 w 375"/>
                <a:gd name="T5" fmla="*/ 464 h 464"/>
                <a:gd name="T6" fmla="*/ 8 w 375"/>
                <a:gd name="T7" fmla="*/ 0 h 464"/>
                <a:gd name="T8" fmla="*/ 0 w 375"/>
                <a:gd name="T9" fmla="*/ 0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5" h="464">
                  <a:moveTo>
                    <a:pt x="0" y="0"/>
                  </a:moveTo>
                  <a:lnTo>
                    <a:pt x="368" y="464"/>
                  </a:lnTo>
                  <a:lnTo>
                    <a:pt x="375" y="464"/>
                  </a:lnTo>
                  <a:lnTo>
                    <a:pt x="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1" name="Freeform 45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  <a:gd name="T10" fmla="*/ 0 w 649"/>
                <a:gd name="T11" fmla="*/ 17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2" name="Freeform 46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3" name="Freeform 47"/>
            <p:cNvSpPr/>
            <p:nvPr/>
          </p:nvSpPr>
          <p:spPr bwMode="auto">
            <a:xfrm>
              <a:off x="3623" y="1623"/>
              <a:ext cx="203" cy="658"/>
            </a:xfrm>
            <a:custGeom>
              <a:avLst/>
              <a:gdLst>
                <a:gd name="T0" fmla="*/ 194 w 203"/>
                <a:gd name="T1" fmla="*/ 0 h 658"/>
                <a:gd name="T2" fmla="*/ 0 w 203"/>
                <a:gd name="T3" fmla="*/ 658 h 658"/>
                <a:gd name="T4" fmla="*/ 9 w 203"/>
                <a:gd name="T5" fmla="*/ 658 h 658"/>
                <a:gd name="T6" fmla="*/ 203 w 203"/>
                <a:gd name="T7" fmla="*/ 5 h 658"/>
                <a:gd name="T8" fmla="*/ 194 w 203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58">
                  <a:moveTo>
                    <a:pt x="194" y="0"/>
                  </a:moveTo>
                  <a:lnTo>
                    <a:pt x="0" y="658"/>
                  </a:lnTo>
                  <a:lnTo>
                    <a:pt x="9" y="658"/>
                  </a:lnTo>
                  <a:lnTo>
                    <a:pt x="203" y="5"/>
                  </a:lnTo>
                  <a:lnTo>
                    <a:pt x="19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4" name="Freeform 48"/>
            <p:cNvSpPr/>
            <p:nvPr/>
          </p:nvSpPr>
          <p:spPr bwMode="auto">
            <a:xfrm>
              <a:off x="3353" y="1768"/>
              <a:ext cx="935" cy="310"/>
            </a:xfrm>
            <a:custGeom>
              <a:avLst/>
              <a:gdLst>
                <a:gd name="T0" fmla="*/ 0 w 935"/>
                <a:gd name="T1" fmla="*/ 300 h 310"/>
                <a:gd name="T2" fmla="*/ 928 w 935"/>
                <a:gd name="T3" fmla="*/ 0 h 310"/>
                <a:gd name="T4" fmla="*/ 935 w 935"/>
                <a:gd name="T5" fmla="*/ 9 h 310"/>
                <a:gd name="T6" fmla="*/ 7 w 935"/>
                <a:gd name="T7" fmla="*/ 310 h 310"/>
                <a:gd name="T8" fmla="*/ 0 w 935"/>
                <a:gd name="T9" fmla="*/ 300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5" h="310">
                  <a:moveTo>
                    <a:pt x="0" y="300"/>
                  </a:moveTo>
                  <a:lnTo>
                    <a:pt x="928" y="0"/>
                  </a:lnTo>
                  <a:lnTo>
                    <a:pt x="935" y="9"/>
                  </a:lnTo>
                  <a:lnTo>
                    <a:pt x="7" y="310"/>
                  </a:lnTo>
                  <a:lnTo>
                    <a:pt x="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5" name="Freeform 49"/>
            <p:cNvSpPr/>
            <p:nvPr/>
          </p:nvSpPr>
          <p:spPr bwMode="auto">
            <a:xfrm>
              <a:off x="2631" y="1820"/>
              <a:ext cx="641" cy="251"/>
            </a:xfrm>
            <a:custGeom>
              <a:avLst/>
              <a:gdLst>
                <a:gd name="T0" fmla="*/ 0 w 641"/>
                <a:gd name="T1" fmla="*/ 9 h 251"/>
                <a:gd name="T2" fmla="*/ 641 w 641"/>
                <a:gd name="T3" fmla="*/ 251 h 251"/>
                <a:gd name="T4" fmla="*/ 641 w 641"/>
                <a:gd name="T5" fmla="*/ 244 h 251"/>
                <a:gd name="T6" fmla="*/ 11 w 641"/>
                <a:gd name="T7" fmla="*/ 0 h 251"/>
                <a:gd name="T8" fmla="*/ 0 w 641"/>
                <a:gd name="T9" fmla="*/ 9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1" h="251">
                  <a:moveTo>
                    <a:pt x="0" y="9"/>
                  </a:moveTo>
                  <a:lnTo>
                    <a:pt x="641" y="251"/>
                  </a:lnTo>
                  <a:lnTo>
                    <a:pt x="641" y="244"/>
                  </a:lnTo>
                  <a:lnTo>
                    <a:pt x="11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6" name="Freeform 50"/>
            <p:cNvSpPr/>
            <p:nvPr/>
          </p:nvSpPr>
          <p:spPr bwMode="auto">
            <a:xfrm>
              <a:off x="2631" y="1798"/>
              <a:ext cx="497" cy="301"/>
            </a:xfrm>
            <a:custGeom>
              <a:avLst/>
              <a:gdLst>
                <a:gd name="T0" fmla="*/ 0 w 497"/>
                <a:gd name="T1" fmla="*/ 296 h 301"/>
                <a:gd name="T2" fmla="*/ 490 w 497"/>
                <a:gd name="T3" fmla="*/ 0 h 301"/>
                <a:gd name="T4" fmla="*/ 497 w 497"/>
                <a:gd name="T5" fmla="*/ 10 h 301"/>
                <a:gd name="T6" fmla="*/ 7 w 497"/>
                <a:gd name="T7" fmla="*/ 301 h 301"/>
                <a:gd name="T8" fmla="*/ 0 w 497"/>
                <a:gd name="T9" fmla="*/ 296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7" h="301">
                  <a:moveTo>
                    <a:pt x="0" y="296"/>
                  </a:moveTo>
                  <a:lnTo>
                    <a:pt x="490" y="0"/>
                  </a:lnTo>
                  <a:lnTo>
                    <a:pt x="497" y="10"/>
                  </a:lnTo>
                  <a:lnTo>
                    <a:pt x="7" y="301"/>
                  </a:lnTo>
                  <a:lnTo>
                    <a:pt x="0" y="2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7" name="Freeform 51"/>
            <p:cNvSpPr/>
            <p:nvPr/>
          </p:nvSpPr>
          <p:spPr bwMode="auto">
            <a:xfrm>
              <a:off x="2467" y="2125"/>
              <a:ext cx="135" cy="351"/>
            </a:xfrm>
            <a:custGeom>
              <a:avLst/>
              <a:gdLst>
                <a:gd name="T0" fmla="*/ 126 w 135"/>
                <a:gd name="T1" fmla="*/ 0 h 351"/>
                <a:gd name="T2" fmla="*/ 0 w 135"/>
                <a:gd name="T3" fmla="*/ 351 h 351"/>
                <a:gd name="T4" fmla="*/ 12 w 135"/>
                <a:gd name="T5" fmla="*/ 351 h 351"/>
                <a:gd name="T6" fmla="*/ 135 w 135"/>
                <a:gd name="T7" fmla="*/ 7 h 351"/>
                <a:gd name="T8" fmla="*/ 126 w 135"/>
                <a:gd name="T9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351">
                  <a:moveTo>
                    <a:pt x="126" y="0"/>
                  </a:moveTo>
                  <a:lnTo>
                    <a:pt x="0" y="351"/>
                  </a:lnTo>
                  <a:lnTo>
                    <a:pt x="12" y="351"/>
                  </a:lnTo>
                  <a:lnTo>
                    <a:pt x="135" y="7"/>
                  </a:lnTo>
                  <a:lnTo>
                    <a:pt x="12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8" name="Freeform 52"/>
            <p:cNvSpPr/>
            <p:nvPr/>
          </p:nvSpPr>
          <p:spPr bwMode="auto">
            <a:xfrm>
              <a:off x="2607" y="2130"/>
              <a:ext cx="234" cy="743"/>
            </a:xfrm>
            <a:custGeom>
              <a:avLst/>
              <a:gdLst>
                <a:gd name="T0" fmla="*/ 0 w 234"/>
                <a:gd name="T1" fmla="*/ 0 h 743"/>
                <a:gd name="T2" fmla="*/ 223 w 234"/>
                <a:gd name="T3" fmla="*/ 743 h 743"/>
                <a:gd name="T4" fmla="*/ 234 w 234"/>
                <a:gd name="T5" fmla="*/ 743 h 743"/>
                <a:gd name="T6" fmla="*/ 9 w 234"/>
                <a:gd name="T7" fmla="*/ 0 h 743"/>
                <a:gd name="T8" fmla="*/ 0 w 234"/>
                <a:gd name="T9" fmla="*/ 0 h 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743">
                  <a:moveTo>
                    <a:pt x="0" y="0"/>
                  </a:moveTo>
                  <a:lnTo>
                    <a:pt x="223" y="743"/>
                  </a:lnTo>
                  <a:lnTo>
                    <a:pt x="234" y="743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9" name="Freeform 53"/>
            <p:cNvSpPr/>
            <p:nvPr/>
          </p:nvSpPr>
          <p:spPr bwMode="auto">
            <a:xfrm>
              <a:off x="2472" y="2525"/>
              <a:ext cx="350" cy="360"/>
            </a:xfrm>
            <a:custGeom>
              <a:avLst/>
              <a:gdLst>
                <a:gd name="T0" fmla="*/ 0 w 350"/>
                <a:gd name="T1" fmla="*/ 12 h 360"/>
                <a:gd name="T2" fmla="*/ 343 w 350"/>
                <a:gd name="T3" fmla="*/ 360 h 360"/>
                <a:gd name="T4" fmla="*/ 350 w 350"/>
                <a:gd name="T5" fmla="*/ 348 h 360"/>
                <a:gd name="T6" fmla="*/ 7 w 350"/>
                <a:gd name="T7" fmla="*/ 0 h 360"/>
                <a:gd name="T8" fmla="*/ 0 w 350"/>
                <a:gd name="T9" fmla="*/ 12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0" h="360">
                  <a:moveTo>
                    <a:pt x="0" y="12"/>
                  </a:moveTo>
                  <a:lnTo>
                    <a:pt x="343" y="360"/>
                  </a:lnTo>
                  <a:lnTo>
                    <a:pt x="350" y="348"/>
                  </a:lnTo>
                  <a:lnTo>
                    <a:pt x="7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0" name="Freeform 54"/>
            <p:cNvSpPr/>
            <p:nvPr/>
          </p:nvSpPr>
          <p:spPr bwMode="auto">
            <a:xfrm>
              <a:off x="2922" y="2466"/>
              <a:ext cx="128" cy="355"/>
            </a:xfrm>
            <a:custGeom>
              <a:avLst/>
              <a:gdLst>
                <a:gd name="T0" fmla="*/ 121 w 128"/>
                <a:gd name="T1" fmla="*/ 0 h 355"/>
                <a:gd name="T2" fmla="*/ 0 w 128"/>
                <a:gd name="T3" fmla="*/ 339 h 355"/>
                <a:gd name="T4" fmla="*/ 9 w 128"/>
                <a:gd name="T5" fmla="*/ 355 h 355"/>
                <a:gd name="T6" fmla="*/ 128 w 128"/>
                <a:gd name="T7" fmla="*/ 10 h 355"/>
                <a:gd name="T8" fmla="*/ 121 w 128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8" h="355">
                  <a:moveTo>
                    <a:pt x="121" y="0"/>
                  </a:moveTo>
                  <a:lnTo>
                    <a:pt x="0" y="339"/>
                  </a:lnTo>
                  <a:lnTo>
                    <a:pt x="9" y="355"/>
                  </a:lnTo>
                  <a:lnTo>
                    <a:pt x="128" y="10"/>
                  </a:lnTo>
                  <a:lnTo>
                    <a:pt x="1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1" name="Freeform 55"/>
            <p:cNvSpPr/>
            <p:nvPr/>
          </p:nvSpPr>
          <p:spPr bwMode="auto">
            <a:xfrm>
              <a:off x="2616" y="2118"/>
              <a:ext cx="417" cy="322"/>
            </a:xfrm>
            <a:custGeom>
              <a:avLst/>
              <a:gdLst>
                <a:gd name="T0" fmla="*/ 0 w 417"/>
                <a:gd name="T1" fmla="*/ 10 h 322"/>
                <a:gd name="T2" fmla="*/ 408 w 417"/>
                <a:gd name="T3" fmla="*/ 322 h 322"/>
                <a:gd name="T4" fmla="*/ 417 w 417"/>
                <a:gd name="T5" fmla="*/ 310 h 322"/>
                <a:gd name="T6" fmla="*/ 15 w 417"/>
                <a:gd name="T7" fmla="*/ 0 h 322"/>
                <a:gd name="T8" fmla="*/ 0 w 417"/>
                <a:gd name="T9" fmla="*/ 10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7" h="322">
                  <a:moveTo>
                    <a:pt x="0" y="10"/>
                  </a:moveTo>
                  <a:lnTo>
                    <a:pt x="408" y="322"/>
                  </a:lnTo>
                  <a:lnTo>
                    <a:pt x="417" y="310"/>
                  </a:lnTo>
                  <a:lnTo>
                    <a:pt x="15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2" name="Freeform 56"/>
            <p:cNvSpPr/>
            <p:nvPr/>
          </p:nvSpPr>
          <p:spPr bwMode="auto">
            <a:xfrm>
              <a:off x="3054" y="1803"/>
              <a:ext cx="81" cy="618"/>
            </a:xfrm>
            <a:custGeom>
              <a:avLst/>
              <a:gdLst>
                <a:gd name="T0" fmla="*/ 69 w 81"/>
                <a:gd name="T1" fmla="*/ 0 h 618"/>
                <a:gd name="T2" fmla="*/ 0 w 81"/>
                <a:gd name="T3" fmla="*/ 618 h 618"/>
                <a:gd name="T4" fmla="*/ 10 w 81"/>
                <a:gd name="T5" fmla="*/ 618 h 618"/>
                <a:gd name="T6" fmla="*/ 81 w 81"/>
                <a:gd name="T7" fmla="*/ 0 h 618"/>
                <a:gd name="T8" fmla="*/ 69 w 81"/>
                <a:gd name="T9" fmla="*/ 0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618">
                  <a:moveTo>
                    <a:pt x="69" y="0"/>
                  </a:moveTo>
                  <a:lnTo>
                    <a:pt x="0" y="618"/>
                  </a:lnTo>
                  <a:lnTo>
                    <a:pt x="10" y="618"/>
                  </a:lnTo>
                  <a:lnTo>
                    <a:pt x="81" y="0"/>
                  </a:lnTo>
                  <a:lnTo>
                    <a:pt x="6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3" name="Freeform 57"/>
            <p:cNvSpPr/>
            <p:nvPr/>
          </p:nvSpPr>
          <p:spPr bwMode="auto">
            <a:xfrm>
              <a:off x="3135" y="1810"/>
              <a:ext cx="476" cy="474"/>
            </a:xfrm>
            <a:custGeom>
              <a:avLst/>
              <a:gdLst>
                <a:gd name="T0" fmla="*/ 0 w 476"/>
                <a:gd name="T1" fmla="*/ 0 h 474"/>
                <a:gd name="T2" fmla="*/ 469 w 476"/>
                <a:gd name="T3" fmla="*/ 474 h 474"/>
                <a:gd name="T4" fmla="*/ 476 w 476"/>
                <a:gd name="T5" fmla="*/ 471 h 474"/>
                <a:gd name="T6" fmla="*/ 9 w 476"/>
                <a:gd name="T7" fmla="*/ 0 h 474"/>
                <a:gd name="T8" fmla="*/ 0 w 476"/>
                <a:gd name="T9" fmla="*/ 0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6" h="474">
                  <a:moveTo>
                    <a:pt x="0" y="0"/>
                  </a:moveTo>
                  <a:lnTo>
                    <a:pt x="469" y="474"/>
                  </a:lnTo>
                  <a:lnTo>
                    <a:pt x="476" y="471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4" name="Freeform 58"/>
            <p:cNvSpPr/>
            <p:nvPr/>
          </p:nvSpPr>
          <p:spPr bwMode="auto">
            <a:xfrm>
              <a:off x="2938" y="2109"/>
              <a:ext cx="363" cy="696"/>
            </a:xfrm>
            <a:custGeom>
              <a:avLst/>
              <a:gdLst>
                <a:gd name="T0" fmla="*/ 358 w 363"/>
                <a:gd name="T1" fmla="*/ 0 h 696"/>
                <a:gd name="T2" fmla="*/ 0 w 363"/>
                <a:gd name="T3" fmla="*/ 696 h 696"/>
                <a:gd name="T4" fmla="*/ 12 w 363"/>
                <a:gd name="T5" fmla="*/ 696 h 696"/>
                <a:gd name="T6" fmla="*/ 363 w 363"/>
                <a:gd name="T7" fmla="*/ 9 h 696"/>
                <a:gd name="T8" fmla="*/ 358 w 363"/>
                <a:gd name="T9" fmla="*/ 0 h 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3" h="696">
                  <a:moveTo>
                    <a:pt x="358" y="0"/>
                  </a:moveTo>
                  <a:lnTo>
                    <a:pt x="0" y="696"/>
                  </a:lnTo>
                  <a:lnTo>
                    <a:pt x="12" y="696"/>
                  </a:lnTo>
                  <a:lnTo>
                    <a:pt x="363" y="9"/>
                  </a:lnTo>
                  <a:lnTo>
                    <a:pt x="35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5" name="Freeform 59"/>
            <p:cNvSpPr/>
            <p:nvPr/>
          </p:nvSpPr>
          <p:spPr bwMode="auto">
            <a:xfrm>
              <a:off x="3085" y="2296"/>
              <a:ext cx="516" cy="154"/>
            </a:xfrm>
            <a:custGeom>
              <a:avLst/>
              <a:gdLst>
                <a:gd name="T0" fmla="*/ 0 w 516"/>
                <a:gd name="T1" fmla="*/ 144 h 154"/>
                <a:gd name="T2" fmla="*/ 516 w 516"/>
                <a:gd name="T3" fmla="*/ 0 h 154"/>
                <a:gd name="T4" fmla="*/ 516 w 516"/>
                <a:gd name="T5" fmla="*/ 7 h 154"/>
                <a:gd name="T6" fmla="*/ 0 w 516"/>
                <a:gd name="T7" fmla="*/ 154 h 154"/>
                <a:gd name="T8" fmla="*/ 0 w 516"/>
                <a:gd name="T9" fmla="*/ 14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6" h="154">
                  <a:moveTo>
                    <a:pt x="0" y="144"/>
                  </a:moveTo>
                  <a:lnTo>
                    <a:pt x="516" y="0"/>
                  </a:lnTo>
                  <a:lnTo>
                    <a:pt x="516" y="7"/>
                  </a:lnTo>
                  <a:lnTo>
                    <a:pt x="0" y="154"/>
                  </a:lnTo>
                  <a:lnTo>
                    <a:pt x="0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6" name="Freeform 60"/>
            <p:cNvSpPr/>
            <p:nvPr/>
          </p:nvSpPr>
          <p:spPr bwMode="auto">
            <a:xfrm>
              <a:off x="3637" y="2106"/>
              <a:ext cx="571" cy="192"/>
            </a:xfrm>
            <a:custGeom>
              <a:avLst/>
              <a:gdLst>
                <a:gd name="T0" fmla="*/ 0 w 571"/>
                <a:gd name="T1" fmla="*/ 180 h 192"/>
                <a:gd name="T2" fmla="*/ 571 w 571"/>
                <a:gd name="T3" fmla="*/ 0 h 192"/>
                <a:gd name="T4" fmla="*/ 571 w 571"/>
                <a:gd name="T5" fmla="*/ 12 h 192"/>
                <a:gd name="T6" fmla="*/ 0 w 571"/>
                <a:gd name="T7" fmla="*/ 192 h 192"/>
                <a:gd name="T8" fmla="*/ 0 w 571"/>
                <a:gd name="T9" fmla="*/ 18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192">
                  <a:moveTo>
                    <a:pt x="0" y="180"/>
                  </a:moveTo>
                  <a:lnTo>
                    <a:pt x="571" y="0"/>
                  </a:lnTo>
                  <a:lnTo>
                    <a:pt x="571" y="12"/>
                  </a:lnTo>
                  <a:lnTo>
                    <a:pt x="0" y="192"/>
                  </a:lnTo>
                  <a:lnTo>
                    <a:pt x="0" y="1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7" name="Freeform 61"/>
            <p:cNvSpPr/>
            <p:nvPr/>
          </p:nvSpPr>
          <p:spPr bwMode="auto">
            <a:xfrm>
              <a:off x="4234" y="2106"/>
              <a:ext cx="521" cy="187"/>
            </a:xfrm>
            <a:custGeom>
              <a:avLst/>
              <a:gdLst>
                <a:gd name="T0" fmla="*/ 0 w 521"/>
                <a:gd name="T1" fmla="*/ 10 h 187"/>
                <a:gd name="T2" fmla="*/ 518 w 521"/>
                <a:gd name="T3" fmla="*/ 187 h 187"/>
                <a:gd name="T4" fmla="*/ 521 w 521"/>
                <a:gd name="T5" fmla="*/ 175 h 187"/>
                <a:gd name="T6" fmla="*/ 0 w 521"/>
                <a:gd name="T7" fmla="*/ 0 h 187"/>
                <a:gd name="T8" fmla="*/ 0 w 521"/>
                <a:gd name="T9" fmla="*/ 1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187">
                  <a:moveTo>
                    <a:pt x="0" y="10"/>
                  </a:moveTo>
                  <a:lnTo>
                    <a:pt x="518" y="187"/>
                  </a:lnTo>
                  <a:lnTo>
                    <a:pt x="521" y="175"/>
                  </a:lnTo>
                  <a:lnTo>
                    <a:pt x="0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8" name="Freeform 62"/>
            <p:cNvSpPr/>
            <p:nvPr/>
          </p:nvSpPr>
          <p:spPr bwMode="auto">
            <a:xfrm>
              <a:off x="4795" y="1749"/>
              <a:ext cx="329" cy="525"/>
            </a:xfrm>
            <a:custGeom>
              <a:avLst/>
              <a:gdLst>
                <a:gd name="T0" fmla="*/ 329 w 329"/>
                <a:gd name="T1" fmla="*/ 0 h 525"/>
                <a:gd name="T2" fmla="*/ 0 w 329"/>
                <a:gd name="T3" fmla="*/ 525 h 525"/>
                <a:gd name="T4" fmla="*/ 7 w 329"/>
                <a:gd name="T5" fmla="*/ 525 h 525"/>
                <a:gd name="T6" fmla="*/ 329 w 329"/>
                <a:gd name="T7" fmla="*/ 12 h 525"/>
                <a:gd name="T8" fmla="*/ 329 w 329"/>
                <a:gd name="T9" fmla="*/ 0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9" h="525">
                  <a:moveTo>
                    <a:pt x="329" y="0"/>
                  </a:moveTo>
                  <a:lnTo>
                    <a:pt x="0" y="525"/>
                  </a:lnTo>
                  <a:lnTo>
                    <a:pt x="7" y="525"/>
                  </a:lnTo>
                  <a:lnTo>
                    <a:pt x="329" y="12"/>
                  </a:lnTo>
                  <a:lnTo>
                    <a:pt x="3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9" name="Freeform 63"/>
            <p:cNvSpPr/>
            <p:nvPr/>
          </p:nvSpPr>
          <p:spPr bwMode="auto">
            <a:xfrm>
              <a:off x="5145" y="1756"/>
              <a:ext cx="52" cy="691"/>
            </a:xfrm>
            <a:custGeom>
              <a:avLst/>
              <a:gdLst>
                <a:gd name="T0" fmla="*/ 0 w 52"/>
                <a:gd name="T1" fmla="*/ 0 h 691"/>
                <a:gd name="T2" fmla="*/ 41 w 52"/>
                <a:gd name="T3" fmla="*/ 691 h 691"/>
                <a:gd name="T4" fmla="*/ 52 w 52"/>
                <a:gd name="T5" fmla="*/ 691 h 691"/>
                <a:gd name="T6" fmla="*/ 7 w 52"/>
                <a:gd name="T7" fmla="*/ 0 h 691"/>
                <a:gd name="T8" fmla="*/ 0 w 52"/>
                <a:gd name="T9" fmla="*/ 0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691">
                  <a:moveTo>
                    <a:pt x="0" y="0"/>
                  </a:moveTo>
                  <a:lnTo>
                    <a:pt x="41" y="691"/>
                  </a:lnTo>
                  <a:lnTo>
                    <a:pt x="52" y="691"/>
                  </a:lnTo>
                  <a:lnTo>
                    <a:pt x="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0" name="Freeform 64"/>
            <p:cNvSpPr/>
            <p:nvPr/>
          </p:nvSpPr>
          <p:spPr bwMode="auto">
            <a:xfrm>
              <a:off x="5204" y="2102"/>
              <a:ext cx="183" cy="355"/>
            </a:xfrm>
            <a:custGeom>
              <a:avLst/>
              <a:gdLst>
                <a:gd name="T0" fmla="*/ 171 w 183"/>
                <a:gd name="T1" fmla="*/ 0 h 355"/>
                <a:gd name="T2" fmla="*/ 0 w 183"/>
                <a:gd name="T3" fmla="*/ 345 h 355"/>
                <a:gd name="T4" fmla="*/ 10 w 183"/>
                <a:gd name="T5" fmla="*/ 355 h 355"/>
                <a:gd name="T6" fmla="*/ 183 w 183"/>
                <a:gd name="T7" fmla="*/ 0 h 355"/>
                <a:gd name="T8" fmla="*/ 171 w 183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3" h="355">
                  <a:moveTo>
                    <a:pt x="171" y="0"/>
                  </a:moveTo>
                  <a:lnTo>
                    <a:pt x="0" y="345"/>
                  </a:lnTo>
                  <a:lnTo>
                    <a:pt x="10" y="355"/>
                  </a:lnTo>
                  <a:lnTo>
                    <a:pt x="183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1" name="Freeform 65"/>
            <p:cNvSpPr/>
            <p:nvPr/>
          </p:nvSpPr>
          <p:spPr bwMode="auto">
            <a:xfrm>
              <a:off x="4795" y="2303"/>
              <a:ext cx="362" cy="173"/>
            </a:xfrm>
            <a:custGeom>
              <a:avLst/>
              <a:gdLst>
                <a:gd name="T0" fmla="*/ 0 w 362"/>
                <a:gd name="T1" fmla="*/ 9 h 173"/>
                <a:gd name="T2" fmla="*/ 362 w 362"/>
                <a:gd name="T3" fmla="*/ 173 h 173"/>
                <a:gd name="T4" fmla="*/ 362 w 362"/>
                <a:gd name="T5" fmla="*/ 156 h 173"/>
                <a:gd name="T6" fmla="*/ 0 w 362"/>
                <a:gd name="T7" fmla="*/ 0 h 173"/>
                <a:gd name="T8" fmla="*/ 0 w 362"/>
                <a:gd name="T9" fmla="*/ 9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2" h="173">
                  <a:moveTo>
                    <a:pt x="0" y="9"/>
                  </a:moveTo>
                  <a:lnTo>
                    <a:pt x="362" y="173"/>
                  </a:lnTo>
                  <a:lnTo>
                    <a:pt x="362" y="156"/>
                  </a:lnTo>
                  <a:lnTo>
                    <a:pt x="0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2" name="Freeform 66"/>
            <p:cNvSpPr/>
            <p:nvPr/>
          </p:nvSpPr>
          <p:spPr bwMode="auto">
            <a:xfrm>
              <a:off x="5086" y="2499"/>
              <a:ext cx="102" cy="462"/>
            </a:xfrm>
            <a:custGeom>
              <a:avLst/>
              <a:gdLst>
                <a:gd name="T0" fmla="*/ 95 w 102"/>
                <a:gd name="T1" fmla="*/ 0 h 462"/>
                <a:gd name="T2" fmla="*/ 0 w 102"/>
                <a:gd name="T3" fmla="*/ 462 h 462"/>
                <a:gd name="T4" fmla="*/ 12 w 102"/>
                <a:gd name="T5" fmla="*/ 462 h 462"/>
                <a:gd name="T6" fmla="*/ 102 w 102"/>
                <a:gd name="T7" fmla="*/ 0 h 462"/>
                <a:gd name="T8" fmla="*/ 95 w 102"/>
                <a:gd name="T9" fmla="*/ 0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462">
                  <a:moveTo>
                    <a:pt x="95" y="0"/>
                  </a:moveTo>
                  <a:lnTo>
                    <a:pt x="0" y="462"/>
                  </a:lnTo>
                  <a:lnTo>
                    <a:pt x="12" y="462"/>
                  </a:lnTo>
                  <a:lnTo>
                    <a:pt x="102" y="0"/>
                  </a:lnTo>
                  <a:lnTo>
                    <a:pt x="9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3" name="Freeform 67"/>
            <p:cNvSpPr/>
            <p:nvPr/>
          </p:nvSpPr>
          <p:spPr bwMode="auto">
            <a:xfrm>
              <a:off x="4724" y="2317"/>
              <a:ext cx="59" cy="663"/>
            </a:xfrm>
            <a:custGeom>
              <a:avLst/>
              <a:gdLst>
                <a:gd name="T0" fmla="*/ 50 w 59"/>
                <a:gd name="T1" fmla="*/ 0 h 663"/>
                <a:gd name="T2" fmla="*/ 0 w 59"/>
                <a:gd name="T3" fmla="*/ 663 h 663"/>
                <a:gd name="T4" fmla="*/ 9 w 59"/>
                <a:gd name="T5" fmla="*/ 663 h 663"/>
                <a:gd name="T6" fmla="*/ 59 w 59"/>
                <a:gd name="T7" fmla="*/ 0 h 663"/>
                <a:gd name="T8" fmla="*/ 50 w 59"/>
                <a:gd name="T9" fmla="*/ 0 h 6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663">
                  <a:moveTo>
                    <a:pt x="50" y="0"/>
                  </a:moveTo>
                  <a:lnTo>
                    <a:pt x="0" y="663"/>
                  </a:lnTo>
                  <a:lnTo>
                    <a:pt x="9" y="663"/>
                  </a:lnTo>
                  <a:lnTo>
                    <a:pt x="59" y="0"/>
                  </a:lnTo>
                  <a:lnTo>
                    <a:pt x="5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4" name="Freeform 68"/>
            <p:cNvSpPr/>
            <p:nvPr/>
          </p:nvSpPr>
          <p:spPr bwMode="auto">
            <a:xfrm>
              <a:off x="4740" y="2499"/>
              <a:ext cx="443" cy="481"/>
            </a:xfrm>
            <a:custGeom>
              <a:avLst/>
              <a:gdLst>
                <a:gd name="T0" fmla="*/ 436 w 443"/>
                <a:gd name="T1" fmla="*/ 0 h 481"/>
                <a:gd name="T2" fmla="*/ 0 w 443"/>
                <a:gd name="T3" fmla="*/ 476 h 481"/>
                <a:gd name="T4" fmla="*/ 7 w 443"/>
                <a:gd name="T5" fmla="*/ 481 h 481"/>
                <a:gd name="T6" fmla="*/ 443 w 443"/>
                <a:gd name="T7" fmla="*/ 0 h 481"/>
                <a:gd name="T8" fmla="*/ 436 w 443"/>
                <a:gd name="T9" fmla="*/ 0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3" h="481">
                  <a:moveTo>
                    <a:pt x="436" y="0"/>
                  </a:moveTo>
                  <a:lnTo>
                    <a:pt x="0" y="476"/>
                  </a:lnTo>
                  <a:lnTo>
                    <a:pt x="7" y="481"/>
                  </a:lnTo>
                  <a:lnTo>
                    <a:pt x="443" y="0"/>
                  </a:lnTo>
                  <a:lnTo>
                    <a:pt x="43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5" name="Freeform 69"/>
            <p:cNvSpPr/>
            <p:nvPr/>
          </p:nvSpPr>
          <p:spPr bwMode="auto">
            <a:xfrm>
              <a:off x="4996" y="2573"/>
              <a:ext cx="81" cy="388"/>
            </a:xfrm>
            <a:custGeom>
              <a:avLst/>
              <a:gdLst>
                <a:gd name="T0" fmla="*/ 0 w 81"/>
                <a:gd name="T1" fmla="*/ 0 h 388"/>
                <a:gd name="T2" fmla="*/ 69 w 81"/>
                <a:gd name="T3" fmla="*/ 388 h 388"/>
                <a:gd name="T4" fmla="*/ 81 w 81"/>
                <a:gd name="T5" fmla="*/ 388 h 388"/>
                <a:gd name="T6" fmla="*/ 10 w 81"/>
                <a:gd name="T7" fmla="*/ 0 h 388"/>
                <a:gd name="T8" fmla="*/ 0 w 8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388">
                  <a:moveTo>
                    <a:pt x="0" y="0"/>
                  </a:moveTo>
                  <a:lnTo>
                    <a:pt x="69" y="388"/>
                  </a:lnTo>
                  <a:lnTo>
                    <a:pt x="81" y="388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6" name="Freeform 70"/>
            <p:cNvSpPr/>
            <p:nvPr/>
          </p:nvSpPr>
          <p:spPr bwMode="auto">
            <a:xfrm>
              <a:off x="4186" y="2116"/>
              <a:ext cx="38" cy="594"/>
            </a:xfrm>
            <a:custGeom>
              <a:avLst/>
              <a:gdLst>
                <a:gd name="T0" fmla="*/ 31 w 38"/>
                <a:gd name="T1" fmla="*/ 2 h 594"/>
                <a:gd name="T2" fmla="*/ 0 w 38"/>
                <a:gd name="T3" fmla="*/ 594 h 594"/>
                <a:gd name="T4" fmla="*/ 7 w 38"/>
                <a:gd name="T5" fmla="*/ 594 h 594"/>
                <a:gd name="T6" fmla="*/ 38 w 38"/>
                <a:gd name="T7" fmla="*/ 0 h 594"/>
                <a:gd name="T8" fmla="*/ 31 w 38"/>
                <a:gd name="T9" fmla="*/ 2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594">
                  <a:moveTo>
                    <a:pt x="31" y="2"/>
                  </a:moveTo>
                  <a:lnTo>
                    <a:pt x="0" y="594"/>
                  </a:lnTo>
                  <a:lnTo>
                    <a:pt x="7" y="594"/>
                  </a:lnTo>
                  <a:lnTo>
                    <a:pt x="38" y="0"/>
                  </a:lnTo>
                  <a:lnTo>
                    <a:pt x="31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7" name="Freeform 71"/>
            <p:cNvSpPr/>
            <p:nvPr/>
          </p:nvSpPr>
          <p:spPr bwMode="auto">
            <a:xfrm>
              <a:off x="4201" y="2312"/>
              <a:ext cx="568" cy="415"/>
            </a:xfrm>
            <a:custGeom>
              <a:avLst/>
              <a:gdLst>
                <a:gd name="T0" fmla="*/ 0 w 568"/>
                <a:gd name="T1" fmla="*/ 405 h 415"/>
                <a:gd name="T2" fmla="*/ 563 w 568"/>
                <a:gd name="T3" fmla="*/ 0 h 415"/>
                <a:gd name="T4" fmla="*/ 568 w 568"/>
                <a:gd name="T5" fmla="*/ 7 h 415"/>
                <a:gd name="T6" fmla="*/ 0 w 568"/>
                <a:gd name="T7" fmla="*/ 415 h 415"/>
                <a:gd name="T8" fmla="*/ 0 w 568"/>
                <a:gd name="T9" fmla="*/ 405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8" h="415">
                  <a:moveTo>
                    <a:pt x="0" y="405"/>
                  </a:moveTo>
                  <a:lnTo>
                    <a:pt x="563" y="0"/>
                  </a:lnTo>
                  <a:lnTo>
                    <a:pt x="568" y="7"/>
                  </a:lnTo>
                  <a:lnTo>
                    <a:pt x="0" y="415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8" name="Freeform 72"/>
            <p:cNvSpPr/>
            <p:nvPr/>
          </p:nvSpPr>
          <p:spPr bwMode="auto">
            <a:xfrm>
              <a:off x="4198" y="2729"/>
              <a:ext cx="507" cy="272"/>
            </a:xfrm>
            <a:custGeom>
              <a:avLst/>
              <a:gdLst>
                <a:gd name="T0" fmla="*/ 0 w 507"/>
                <a:gd name="T1" fmla="*/ 9 h 272"/>
                <a:gd name="T2" fmla="*/ 497 w 507"/>
                <a:gd name="T3" fmla="*/ 272 h 272"/>
                <a:gd name="T4" fmla="*/ 507 w 507"/>
                <a:gd name="T5" fmla="*/ 268 h 272"/>
                <a:gd name="T6" fmla="*/ 5 w 507"/>
                <a:gd name="T7" fmla="*/ 0 h 272"/>
                <a:gd name="T8" fmla="*/ 0 w 507"/>
                <a:gd name="T9" fmla="*/ 9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72">
                  <a:moveTo>
                    <a:pt x="0" y="9"/>
                  </a:moveTo>
                  <a:lnTo>
                    <a:pt x="497" y="272"/>
                  </a:lnTo>
                  <a:lnTo>
                    <a:pt x="507" y="268"/>
                  </a:lnTo>
                  <a:lnTo>
                    <a:pt x="5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9" name="Freeform 73"/>
            <p:cNvSpPr/>
            <p:nvPr/>
          </p:nvSpPr>
          <p:spPr bwMode="auto">
            <a:xfrm>
              <a:off x="3627" y="2298"/>
              <a:ext cx="540" cy="431"/>
            </a:xfrm>
            <a:custGeom>
              <a:avLst/>
              <a:gdLst>
                <a:gd name="T0" fmla="*/ 0 w 540"/>
                <a:gd name="T1" fmla="*/ 10 h 431"/>
                <a:gd name="T2" fmla="*/ 540 w 540"/>
                <a:gd name="T3" fmla="*/ 431 h 431"/>
                <a:gd name="T4" fmla="*/ 540 w 540"/>
                <a:gd name="T5" fmla="*/ 417 h 431"/>
                <a:gd name="T6" fmla="*/ 8 w 540"/>
                <a:gd name="T7" fmla="*/ 0 h 431"/>
                <a:gd name="T8" fmla="*/ 0 w 540"/>
                <a:gd name="T9" fmla="*/ 1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431">
                  <a:moveTo>
                    <a:pt x="0" y="10"/>
                  </a:moveTo>
                  <a:lnTo>
                    <a:pt x="540" y="431"/>
                  </a:lnTo>
                  <a:lnTo>
                    <a:pt x="540" y="417"/>
                  </a:lnTo>
                  <a:lnTo>
                    <a:pt x="8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0" name="Freeform 74"/>
            <p:cNvSpPr/>
            <p:nvPr/>
          </p:nvSpPr>
          <p:spPr bwMode="auto">
            <a:xfrm>
              <a:off x="3495" y="2305"/>
              <a:ext cx="130" cy="621"/>
            </a:xfrm>
            <a:custGeom>
              <a:avLst/>
              <a:gdLst>
                <a:gd name="T0" fmla="*/ 125 w 130"/>
                <a:gd name="T1" fmla="*/ 0 h 621"/>
                <a:gd name="T2" fmla="*/ 0 w 130"/>
                <a:gd name="T3" fmla="*/ 621 h 621"/>
                <a:gd name="T4" fmla="*/ 9 w 130"/>
                <a:gd name="T5" fmla="*/ 621 h 621"/>
                <a:gd name="T6" fmla="*/ 130 w 130"/>
                <a:gd name="T7" fmla="*/ 5 h 621"/>
                <a:gd name="T8" fmla="*/ 125 w 130"/>
                <a:gd name="T9" fmla="*/ 0 h 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" h="621">
                  <a:moveTo>
                    <a:pt x="125" y="0"/>
                  </a:moveTo>
                  <a:lnTo>
                    <a:pt x="0" y="621"/>
                  </a:lnTo>
                  <a:lnTo>
                    <a:pt x="9" y="621"/>
                  </a:lnTo>
                  <a:lnTo>
                    <a:pt x="130" y="5"/>
                  </a:lnTo>
                  <a:lnTo>
                    <a:pt x="1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1" name="Freeform 75"/>
            <p:cNvSpPr/>
            <p:nvPr/>
          </p:nvSpPr>
          <p:spPr bwMode="auto">
            <a:xfrm>
              <a:off x="3054" y="2461"/>
              <a:ext cx="420" cy="465"/>
            </a:xfrm>
            <a:custGeom>
              <a:avLst/>
              <a:gdLst>
                <a:gd name="T0" fmla="*/ 0 w 420"/>
                <a:gd name="T1" fmla="*/ 8 h 465"/>
                <a:gd name="T2" fmla="*/ 412 w 420"/>
                <a:gd name="T3" fmla="*/ 465 h 465"/>
                <a:gd name="T4" fmla="*/ 420 w 420"/>
                <a:gd name="T5" fmla="*/ 465 h 465"/>
                <a:gd name="T6" fmla="*/ 12 w 420"/>
                <a:gd name="T7" fmla="*/ 0 h 465"/>
                <a:gd name="T8" fmla="*/ 0 w 420"/>
                <a:gd name="T9" fmla="*/ 8 h 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0" h="465">
                  <a:moveTo>
                    <a:pt x="0" y="8"/>
                  </a:moveTo>
                  <a:lnTo>
                    <a:pt x="412" y="465"/>
                  </a:lnTo>
                  <a:lnTo>
                    <a:pt x="420" y="465"/>
                  </a:lnTo>
                  <a:lnTo>
                    <a:pt x="12" y="0"/>
                  </a:ln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2" name="Freeform 76"/>
            <p:cNvSpPr/>
            <p:nvPr/>
          </p:nvSpPr>
          <p:spPr bwMode="auto">
            <a:xfrm>
              <a:off x="3519" y="2729"/>
              <a:ext cx="655" cy="223"/>
            </a:xfrm>
            <a:custGeom>
              <a:avLst/>
              <a:gdLst>
                <a:gd name="T0" fmla="*/ 0 w 655"/>
                <a:gd name="T1" fmla="*/ 213 h 223"/>
                <a:gd name="T2" fmla="*/ 655 w 655"/>
                <a:gd name="T3" fmla="*/ 0 h 223"/>
                <a:gd name="T4" fmla="*/ 655 w 655"/>
                <a:gd name="T5" fmla="*/ 9 h 223"/>
                <a:gd name="T6" fmla="*/ 0 w 655"/>
                <a:gd name="T7" fmla="*/ 223 h 223"/>
                <a:gd name="T8" fmla="*/ 0 w 655"/>
                <a:gd name="T9" fmla="*/ 213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5" h="223">
                  <a:moveTo>
                    <a:pt x="0" y="213"/>
                  </a:moveTo>
                  <a:lnTo>
                    <a:pt x="655" y="0"/>
                  </a:lnTo>
                  <a:lnTo>
                    <a:pt x="655" y="9"/>
                  </a:lnTo>
                  <a:lnTo>
                    <a:pt x="0" y="223"/>
                  </a:lnTo>
                  <a:lnTo>
                    <a:pt x="0" y="2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3" name="Freeform 77"/>
            <p:cNvSpPr/>
            <p:nvPr/>
          </p:nvSpPr>
          <p:spPr bwMode="auto">
            <a:xfrm>
              <a:off x="4066" y="2738"/>
              <a:ext cx="123" cy="495"/>
            </a:xfrm>
            <a:custGeom>
              <a:avLst/>
              <a:gdLst>
                <a:gd name="T0" fmla="*/ 118 w 123"/>
                <a:gd name="T1" fmla="*/ 0 h 495"/>
                <a:gd name="T2" fmla="*/ 0 w 123"/>
                <a:gd name="T3" fmla="*/ 495 h 495"/>
                <a:gd name="T4" fmla="*/ 7 w 123"/>
                <a:gd name="T5" fmla="*/ 495 h 495"/>
                <a:gd name="T6" fmla="*/ 123 w 123"/>
                <a:gd name="T7" fmla="*/ 0 h 495"/>
                <a:gd name="T8" fmla="*/ 118 w 123"/>
                <a:gd name="T9" fmla="*/ 0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495">
                  <a:moveTo>
                    <a:pt x="118" y="0"/>
                  </a:moveTo>
                  <a:lnTo>
                    <a:pt x="0" y="495"/>
                  </a:lnTo>
                  <a:lnTo>
                    <a:pt x="7" y="495"/>
                  </a:lnTo>
                  <a:lnTo>
                    <a:pt x="123" y="0"/>
                  </a:lnTo>
                  <a:lnTo>
                    <a:pt x="1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4" name="Freeform 78"/>
            <p:cNvSpPr/>
            <p:nvPr/>
          </p:nvSpPr>
          <p:spPr bwMode="auto">
            <a:xfrm>
              <a:off x="2957" y="2843"/>
              <a:ext cx="971" cy="42"/>
            </a:xfrm>
            <a:custGeom>
              <a:avLst/>
              <a:gdLst>
                <a:gd name="T0" fmla="*/ 0 w 971"/>
                <a:gd name="T1" fmla="*/ 0 h 42"/>
                <a:gd name="T2" fmla="*/ 971 w 971"/>
                <a:gd name="T3" fmla="*/ 30 h 42"/>
                <a:gd name="T4" fmla="*/ 971 w 971"/>
                <a:gd name="T5" fmla="*/ 42 h 42"/>
                <a:gd name="T6" fmla="*/ 0 w 971"/>
                <a:gd name="T7" fmla="*/ 7 h 42"/>
                <a:gd name="T8" fmla="*/ 0 w 971"/>
                <a:gd name="T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1" h="42">
                  <a:moveTo>
                    <a:pt x="0" y="0"/>
                  </a:moveTo>
                  <a:lnTo>
                    <a:pt x="971" y="30"/>
                  </a:lnTo>
                  <a:lnTo>
                    <a:pt x="971" y="42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5" name="Freeform 79"/>
            <p:cNvSpPr/>
            <p:nvPr/>
          </p:nvSpPr>
          <p:spPr bwMode="auto">
            <a:xfrm>
              <a:off x="2865" y="2902"/>
              <a:ext cx="597" cy="57"/>
            </a:xfrm>
            <a:custGeom>
              <a:avLst/>
              <a:gdLst>
                <a:gd name="T0" fmla="*/ 0 w 597"/>
                <a:gd name="T1" fmla="*/ 0 h 57"/>
                <a:gd name="T2" fmla="*/ 597 w 597"/>
                <a:gd name="T3" fmla="*/ 50 h 57"/>
                <a:gd name="T4" fmla="*/ 597 w 597"/>
                <a:gd name="T5" fmla="*/ 57 h 57"/>
                <a:gd name="T6" fmla="*/ 0 w 597"/>
                <a:gd name="T7" fmla="*/ 12 h 57"/>
                <a:gd name="T8" fmla="*/ 0 w 597"/>
                <a:gd name="T9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57">
                  <a:moveTo>
                    <a:pt x="0" y="0"/>
                  </a:moveTo>
                  <a:lnTo>
                    <a:pt x="597" y="50"/>
                  </a:lnTo>
                  <a:lnTo>
                    <a:pt x="597" y="57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6" name="Freeform 80"/>
            <p:cNvSpPr/>
            <p:nvPr/>
          </p:nvSpPr>
          <p:spPr bwMode="auto">
            <a:xfrm>
              <a:off x="2844" y="2916"/>
              <a:ext cx="61" cy="268"/>
            </a:xfrm>
            <a:custGeom>
              <a:avLst/>
              <a:gdLst>
                <a:gd name="T0" fmla="*/ 0 w 61"/>
                <a:gd name="T1" fmla="*/ 0 h 268"/>
                <a:gd name="T2" fmla="*/ 54 w 61"/>
                <a:gd name="T3" fmla="*/ 268 h 268"/>
                <a:gd name="T4" fmla="*/ 61 w 61"/>
                <a:gd name="T5" fmla="*/ 268 h 268"/>
                <a:gd name="T6" fmla="*/ 12 w 61"/>
                <a:gd name="T7" fmla="*/ 0 h 268"/>
                <a:gd name="T8" fmla="*/ 0 w 61"/>
                <a:gd name="T9" fmla="*/ 0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268">
                  <a:moveTo>
                    <a:pt x="0" y="0"/>
                  </a:moveTo>
                  <a:lnTo>
                    <a:pt x="54" y="268"/>
                  </a:lnTo>
                  <a:lnTo>
                    <a:pt x="61" y="26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7" name="Freeform 81"/>
            <p:cNvSpPr/>
            <p:nvPr/>
          </p:nvSpPr>
          <p:spPr bwMode="auto">
            <a:xfrm>
              <a:off x="2851" y="2909"/>
              <a:ext cx="608" cy="519"/>
            </a:xfrm>
            <a:custGeom>
              <a:avLst/>
              <a:gdLst>
                <a:gd name="T0" fmla="*/ 0 w 608"/>
                <a:gd name="T1" fmla="*/ 9 h 519"/>
                <a:gd name="T2" fmla="*/ 601 w 608"/>
                <a:gd name="T3" fmla="*/ 519 h 519"/>
                <a:gd name="T4" fmla="*/ 608 w 608"/>
                <a:gd name="T5" fmla="*/ 509 h 519"/>
                <a:gd name="T6" fmla="*/ 7 w 608"/>
                <a:gd name="T7" fmla="*/ 0 h 519"/>
                <a:gd name="T8" fmla="*/ 0 w 608"/>
                <a:gd name="T9" fmla="*/ 9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8" h="519">
                  <a:moveTo>
                    <a:pt x="0" y="9"/>
                  </a:moveTo>
                  <a:lnTo>
                    <a:pt x="601" y="519"/>
                  </a:lnTo>
                  <a:lnTo>
                    <a:pt x="608" y="509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8" name="Freeform 82"/>
            <p:cNvSpPr/>
            <p:nvPr/>
          </p:nvSpPr>
          <p:spPr bwMode="auto">
            <a:xfrm>
              <a:off x="3474" y="2985"/>
              <a:ext cx="21" cy="421"/>
            </a:xfrm>
            <a:custGeom>
              <a:avLst/>
              <a:gdLst>
                <a:gd name="T0" fmla="*/ 11 w 21"/>
                <a:gd name="T1" fmla="*/ 7 h 421"/>
                <a:gd name="T2" fmla="*/ 0 w 21"/>
                <a:gd name="T3" fmla="*/ 421 h 421"/>
                <a:gd name="T4" fmla="*/ 11 w 21"/>
                <a:gd name="T5" fmla="*/ 421 h 421"/>
                <a:gd name="T6" fmla="*/ 21 w 21"/>
                <a:gd name="T7" fmla="*/ 0 h 421"/>
                <a:gd name="T8" fmla="*/ 11 w 21"/>
                <a:gd name="T9" fmla="*/ 7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421">
                  <a:moveTo>
                    <a:pt x="11" y="7"/>
                  </a:moveTo>
                  <a:lnTo>
                    <a:pt x="0" y="421"/>
                  </a:lnTo>
                  <a:lnTo>
                    <a:pt x="11" y="421"/>
                  </a:lnTo>
                  <a:lnTo>
                    <a:pt x="21" y="0"/>
                  </a:lnTo>
                  <a:lnTo>
                    <a:pt x="11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9" name="Freeform 83"/>
            <p:cNvSpPr/>
            <p:nvPr/>
          </p:nvSpPr>
          <p:spPr bwMode="auto">
            <a:xfrm>
              <a:off x="3519" y="2959"/>
              <a:ext cx="520" cy="296"/>
            </a:xfrm>
            <a:custGeom>
              <a:avLst/>
              <a:gdLst>
                <a:gd name="T0" fmla="*/ 0 w 520"/>
                <a:gd name="T1" fmla="*/ 16 h 296"/>
                <a:gd name="T2" fmla="*/ 509 w 520"/>
                <a:gd name="T3" fmla="*/ 296 h 296"/>
                <a:gd name="T4" fmla="*/ 520 w 520"/>
                <a:gd name="T5" fmla="*/ 286 h 296"/>
                <a:gd name="T6" fmla="*/ 0 w 520"/>
                <a:gd name="T7" fmla="*/ 0 h 296"/>
                <a:gd name="T8" fmla="*/ 0 w 520"/>
                <a:gd name="T9" fmla="*/ 16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0" h="296">
                  <a:moveTo>
                    <a:pt x="0" y="16"/>
                  </a:moveTo>
                  <a:lnTo>
                    <a:pt x="509" y="296"/>
                  </a:lnTo>
                  <a:lnTo>
                    <a:pt x="520" y="286"/>
                  </a:lnTo>
                  <a:lnTo>
                    <a:pt x="0" y="0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0" name="Freeform 84"/>
            <p:cNvSpPr/>
            <p:nvPr/>
          </p:nvSpPr>
          <p:spPr bwMode="auto">
            <a:xfrm>
              <a:off x="4082" y="3011"/>
              <a:ext cx="616" cy="246"/>
            </a:xfrm>
            <a:custGeom>
              <a:avLst/>
              <a:gdLst>
                <a:gd name="T0" fmla="*/ 0 w 616"/>
                <a:gd name="T1" fmla="*/ 232 h 246"/>
                <a:gd name="T2" fmla="*/ 616 w 616"/>
                <a:gd name="T3" fmla="*/ 0 h 246"/>
                <a:gd name="T4" fmla="*/ 616 w 616"/>
                <a:gd name="T5" fmla="*/ 12 h 246"/>
                <a:gd name="T6" fmla="*/ 0 w 616"/>
                <a:gd name="T7" fmla="*/ 246 h 246"/>
                <a:gd name="T8" fmla="*/ 0 w 616"/>
                <a:gd name="T9" fmla="*/ 232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6" h="246">
                  <a:moveTo>
                    <a:pt x="0" y="232"/>
                  </a:moveTo>
                  <a:lnTo>
                    <a:pt x="616" y="0"/>
                  </a:lnTo>
                  <a:lnTo>
                    <a:pt x="616" y="12"/>
                  </a:lnTo>
                  <a:lnTo>
                    <a:pt x="0" y="246"/>
                  </a:lnTo>
                  <a:lnTo>
                    <a:pt x="0" y="2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1" name="Freeform 85"/>
            <p:cNvSpPr/>
            <p:nvPr/>
          </p:nvSpPr>
          <p:spPr bwMode="auto">
            <a:xfrm>
              <a:off x="4755" y="2992"/>
              <a:ext cx="284" cy="19"/>
            </a:xfrm>
            <a:custGeom>
              <a:avLst/>
              <a:gdLst>
                <a:gd name="T0" fmla="*/ 0 w 284"/>
                <a:gd name="T1" fmla="*/ 7 h 19"/>
                <a:gd name="T2" fmla="*/ 284 w 284"/>
                <a:gd name="T3" fmla="*/ 0 h 19"/>
                <a:gd name="T4" fmla="*/ 284 w 284"/>
                <a:gd name="T5" fmla="*/ 7 h 19"/>
                <a:gd name="T6" fmla="*/ 0 w 284"/>
                <a:gd name="T7" fmla="*/ 19 h 19"/>
                <a:gd name="T8" fmla="*/ 0 w 284"/>
                <a:gd name="T9" fmla="*/ 7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4" h="19">
                  <a:moveTo>
                    <a:pt x="0" y="7"/>
                  </a:moveTo>
                  <a:lnTo>
                    <a:pt x="284" y="0"/>
                  </a:lnTo>
                  <a:lnTo>
                    <a:pt x="284" y="7"/>
                  </a:lnTo>
                  <a:lnTo>
                    <a:pt x="0" y="19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2" name="Freeform 86"/>
            <p:cNvSpPr/>
            <p:nvPr/>
          </p:nvSpPr>
          <p:spPr bwMode="auto">
            <a:xfrm>
              <a:off x="4343" y="3013"/>
              <a:ext cx="360" cy="452"/>
            </a:xfrm>
            <a:custGeom>
              <a:avLst/>
              <a:gdLst>
                <a:gd name="T0" fmla="*/ 360 w 360"/>
                <a:gd name="T1" fmla="*/ 0 h 452"/>
                <a:gd name="T2" fmla="*/ 0 w 360"/>
                <a:gd name="T3" fmla="*/ 452 h 452"/>
                <a:gd name="T4" fmla="*/ 16 w 360"/>
                <a:gd name="T5" fmla="*/ 452 h 452"/>
                <a:gd name="T6" fmla="*/ 360 w 360"/>
                <a:gd name="T7" fmla="*/ 10 h 452"/>
                <a:gd name="T8" fmla="*/ 360 w 360"/>
                <a:gd name="T9" fmla="*/ 0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0" h="452">
                  <a:moveTo>
                    <a:pt x="360" y="0"/>
                  </a:moveTo>
                  <a:lnTo>
                    <a:pt x="0" y="452"/>
                  </a:lnTo>
                  <a:lnTo>
                    <a:pt x="16" y="452"/>
                  </a:lnTo>
                  <a:lnTo>
                    <a:pt x="360" y="10"/>
                  </a:lnTo>
                  <a:lnTo>
                    <a:pt x="36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3" name="Freeform 87"/>
            <p:cNvSpPr/>
            <p:nvPr/>
          </p:nvSpPr>
          <p:spPr bwMode="auto">
            <a:xfrm>
              <a:off x="4532" y="3023"/>
              <a:ext cx="180" cy="270"/>
            </a:xfrm>
            <a:custGeom>
              <a:avLst/>
              <a:gdLst>
                <a:gd name="T0" fmla="*/ 171 w 180"/>
                <a:gd name="T1" fmla="*/ 0 h 270"/>
                <a:gd name="T2" fmla="*/ 0 w 180"/>
                <a:gd name="T3" fmla="*/ 262 h 270"/>
                <a:gd name="T4" fmla="*/ 14 w 180"/>
                <a:gd name="T5" fmla="*/ 270 h 270"/>
                <a:gd name="T6" fmla="*/ 180 w 180"/>
                <a:gd name="T7" fmla="*/ 0 h 270"/>
                <a:gd name="T8" fmla="*/ 171 w 180"/>
                <a:gd name="T9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0" h="270">
                  <a:moveTo>
                    <a:pt x="171" y="0"/>
                  </a:moveTo>
                  <a:lnTo>
                    <a:pt x="0" y="262"/>
                  </a:lnTo>
                  <a:lnTo>
                    <a:pt x="14" y="270"/>
                  </a:lnTo>
                  <a:lnTo>
                    <a:pt x="180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4" name="Freeform 88"/>
            <p:cNvSpPr/>
            <p:nvPr/>
          </p:nvSpPr>
          <p:spPr bwMode="auto">
            <a:xfrm>
              <a:off x="4352" y="3330"/>
              <a:ext cx="149" cy="143"/>
            </a:xfrm>
            <a:custGeom>
              <a:avLst/>
              <a:gdLst>
                <a:gd name="T0" fmla="*/ 149 w 149"/>
                <a:gd name="T1" fmla="*/ 0 h 143"/>
                <a:gd name="T2" fmla="*/ 0 w 149"/>
                <a:gd name="T3" fmla="*/ 133 h 143"/>
                <a:gd name="T4" fmla="*/ 7 w 149"/>
                <a:gd name="T5" fmla="*/ 143 h 143"/>
                <a:gd name="T6" fmla="*/ 149 w 149"/>
                <a:gd name="T7" fmla="*/ 8 h 143"/>
                <a:gd name="T8" fmla="*/ 149 w 149"/>
                <a:gd name="T9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143">
                  <a:moveTo>
                    <a:pt x="149" y="0"/>
                  </a:moveTo>
                  <a:lnTo>
                    <a:pt x="0" y="133"/>
                  </a:lnTo>
                  <a:lnTo>
                    <a:pt x="7" y="143"/>
                  </a:lnTo>
                  <a:lnTo>
                    <a:pt x="149" y="8"/>
                  </a:lnTo>
                  <a:lnTo>
                    <a:pt x="14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5" name="Freeform 89"/>
            <p:cNvSpPr/>
            <p:nvPr/>
          </p:nvSpPr>
          <p:spPr bwMode="auto">
            <a:xfrm>
              <a:off x="3497" y="3262"/>
              <a:ext cx="542" cy="166"/>
            </a:xfrm>
            <a:custGeom>
              <a:avLst/>
              <a:gdLst>
                <a:gd name="T0" fmla="*/ 0 w 542"/>
                <a:gd name="T1" fmla="*/ 151 h 166"/>
                <a:gd name="T2" fmla="*/ 533 w 542"/>
                <a:gd name="T3" fmla="*/ 0 h 166"/>
                <a:gd name="T4" fmla="*/ 542 w 542"/>
                <a:gd name="T5" fmla="*/ 9 h 166"/>
                <a:gd name="T6" fmla="*/ 0 w 542"/>
                <a:gd name="T7" fmla="*/ 166 h 166"/>
                <a:gd name="T8" fmla="*/ 0 w 542"/>
                <a:gd name="T9" fmla="*/ 151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2" h="166">
                  <a:moveTo>
                    <a:pt x="0" y="151"/>
                  </a:moveTo>
                  <a:lnTo>
                    <a:pt x="533" y="0"/>
                  </a:lnTo>
                  <a:lnTo>
                    <a:pt x="542" y="9"/>
                  </a:lnTo>
                  <a:lnTo>
                    <a:pt x="0" y="166"/>
                  </a:lnTo>
                  <a:lnTo>
                    <a:pt x="0" y="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6" name="Freeform 90"/>
            <p:cNvSpPr/>
            <p:nvPr/>
          </p:nvSpPr>
          <p:spPr bwMode="auto">
            <a:xfrm>
              <a:off x="3509" y="3430"/>
              <a:ext cx="789" cy="61"/>
            </a:xfrm>
            <a:custGeom>
              <a:avLst/>
              <a:gdLst>
                <a:gd name="T0" fmla="*/ 0 w 789"/>
                <a:gd name="T1" fmla="*/ 0 h 61"/>
                <a:gd name="T2" fmla="*/ 789 w 789"/>
                <a:gd name="T3" fmla="*/ 52 h 61"/>
                <a:gd name="T4" fmla="*/ 789 w 789"/>
                <a:gd name="T5" fmla="*/ 61 h 61"/>
                <a:gd name="T6" fmla="*/ 0 w 789"/>
                <a:gd name="T7" fmla="*/ 7 h 61"/>
                <a:gd name="T8" fmla="*/ 0 w 789"/>
                <a:gd name="T9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9" h="61">
                  <a:moveTo>
                    <a:pt x="0" y="0"/>
                  </a:moveTo>
                  <a:lnTo>
                    <a:pt x="789" y="52"/>
                  </a:lnTo>
                  <a:lnTo>
                    <a:pt x="789" y="61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7" name="Freeform 91"/>
            <p:cNvSpPr/>
            <p:nvPr/>
          </p:nvSpPr>
          <p:spPr bwMode="auto">
            <a:xfrm>
              <a:off x="4066" y="3267"/>
              <a:ext cx="234" cy="210"/>
            </a:xfrm>
            <a:custGeom>
              <a:avLst/>
              <a:gdLst>
                <a:gd name="T0" fmla="*/ 0 w 234"/>
                <a:gd name="T1" fmla="*/ 0 h 210"/>
                <a:gd name="T2" fmla="*/ 234 w 234"/>
                <a:gd name="T3" fmla="*/ 210 h 210"/>
                <a:gd name="T4" fmla="*/ 234 w 234"/>
                <a:gd name="T5" fmla="*/ 198 h 210"/>
                <a:gd name="T6" fmla="*/ 11 w 234"/>
                <a:gd name="T7" fmla="*/ 0 h 210"/>
                <a:gd name="T8" fmla="*/ 0 w 234"/>
                <a:gd name="T9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210">
                  <a:moveTo>
                    <a:pt x="0" y="0"/>
                  </a:moveTo>
                  <a:lnTo>
                    <a:pt x="234" y="210"/>
                  </a:lnTo>
                  <a:lnTo>
                    <a:pt x="234" y="198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8" name="Oval 92"/>
            <p:cNvSpPr>
              <a:spLocks noChangeArrowheads="1"/>
            </p:cNvSpPr>
            <p:nvPr/>
          </p:nvSpPr>
          <p:spPr bwMode="auto">
            <a:xfrm>
              <a:off x="2830" y="965"/>
              <a:ext cx="78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9" name="Oval 93"/>
            <p:cNvSpPr>
              <a:spLocks noChangeArrowheads="1"/>
            </p:cNvSpPr>
            <p:nvPr/>
          </p:nvSpPr>
          <p:spPr bwMode="auto">
            <a:xfrm>
              <a:off x="3374" y="1076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0" name="Oval 94"/>
            <p:cNvSpPr>
              <a:spLocks noChangeArrowheads="1"/>
            </p:cNvSpPr>
            <p:nvPr/>
          </p:nvSpPr>
          <p:spPr bwMode="auto">
            <a:xfrm>
              <a:off x="3424" y="719"/>
              <a:ext cx="69" cy="6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1" name="Oval 95"/>
            <p:cNvSpPr>
              <a:spLocks noChangeArrowheads="1"/>
            </p:cNvSpPr>
            <p:nvPr/>
          </p:nvSpPr>
          <p:spPr bwMode="auto">
            <a:xfrm>
              <a:off x="3623" y="593"/>
              <a:ext cx="78" cy="8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2" name="Oval 96"/>
            <p:cNvSpPr>
              <a:spLocks noChangeArrowheads="1"/>
            </p:cNvSpPr>
            <p:nvPr/>
          </p:nvSpPr>
          <p:spPr bwMode="auto">
            <a:xfrm>
              <a:off x="4044" y="984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3" name="Oval 97"/>
            <p:cNvSpPr>
              <a:spLocks noChangeArrowheads="1"/>
            </p:cNvSpPr>
            <p:nvPr/>
          </p:nvSpPr>
          <p:spPr bwMode="auto">
            <a:xfrm>
              <a:off x="4399" y="832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4" name="Oval 98"/>
            <p:cNvSpPr>
              <a:spLocks noChangeArrowheads="1"/>
            </p:cNvSpPr>
            <p:nvPr/>
          </p:nvSpPr>
          <p:spPr bwMode="auto">
            <a:xfrm>
              <a:off x="4700" y="1076"/>
              <a:ext cx="69" cy="6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5" name="Oval 99"/>
            <p:cNvSpPr>
              <a:spLocks noChangeArrowheads="1"/>
            </p:cNvSpPr>
            <p:nvPr/>
          </p:nvSpPr>
          <p:spPr bwMode="auto">
            <a:xfrm>
              <a:off x="4745" y="2263"/>
              <a:ext cx="64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6" name="Oval 100"/>
            <p:cNvSpPr>
              <a:spLocks noChangeArrowheads="1"/>
            </p:cNvSpPr>
            <p:nvPr/>
          </p:nvSpPr>
          <p:spPr bwMode="auto">
            <a:xfrm>
              <a:off x="3800" y="1583"/>
              <a:ext cx="50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7" name="Oval 101"/>
            <p:cNvSpPr>
              <a:spLocks noChangeArrowheads="1"/>
            </p:cNvSpPr>
            <p:nvPr/>
          </p:nvSpPr>
          <p:spPr bwMode="auto">
            <a:xfrm>
              <a:off x="4949" y="2499"/>
              <a:ext cx="92" cy="9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8" name="Oval 102"/>
            <p:cNvSpPr>
              <a:spLocks noChangeArrowheads="1"/>
            </p:cNvSpPr>
            <p:nvPr/>
          </p:nvSpPr>
          <p:spPr bwMode="auto">
            <a:xfrm>
              <a:off x="4272" y="1706"/>
              <a:ext cx="106" cy="10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9" name="Oval 103"/>
            <p:cNvSpPr>
              <a:spLocks noChangeArrowheads="1"/>
            </p:cNvSpPr>
            <p:nvPr/>
          </p:nvSpPr>
          <p:spPr bwMode="auto">
            <a:xfrm>
              <a:off x="4518" y="1550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0" name="Oval 104"/>
            <p:cNvSpPr>
              <a:spLocks noChangeArrowheads="1"/>
            </p:cNvSpPr>
            <p:nvPr/>
          </p:nvSpPr>
          <p:spPr bwMode="auto">
            <a:xfrm>
              <a:off x="5032" y="1124"/>
              <a:ext cx="85" cy="8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1" name="Oval 105"/>
            <p:cNvSpPr>
              <a:spLocks noChangeArrowheads="1"/>
            </p:cNvSpPr>
            <p:nvPr/>
          </p:nvSpPr>
          <p:spPr bwMode="auto">
            <a:xfrm>
              <a:off x="5039" y="1536"/>
              <a:ext cx="92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2" name="Oval 106"/>
            <p:cNvSpPr>
              <a:spLocks noChangeArrowheads="1"/>
            </p:cNvSpPr>
            <p:nvPr/>
          </p:nvSpPr>
          <p:spPr bwMode="auto">
            <a:xfrm>
              <a:off x="5155" y="2440"/>
              <a:ext cx="66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3" name="Oval 107"/>
            <p:cNvSpPr>
              <a:spLocks noChangeArrowheads="1"/>
            </p:cNvSpPr>
            <p:nvPr/>
          </p:nvSpPr>
          <p:spPr bwMode="auto">
            <a:xfrm>
              <a:off x="5342" y="2040"/>
              <a:ext cx="83" cy="8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4" name="Oval 108"/>
            <p:cNvSpPr>
              <a:spLocks noChangeArrowheads="1"/>
            </p:cNvSpPr>
            <p:nvPr/>
          </p:nvSpPr>
          <p:spPr bwMode="auto">
            <a:xfrm>
              <a:off x="4196" y="2078"/>
              <a:ext cx="47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5" name="Oval 109"/>
            <p:cNvSpPr>
              <a:spLocks noChangeArrowheads="1"/>
            </p:cNvSpPr>
            <p:nvPr/>
          </p:nvSpPr>
          <p:spPr bwMode="auto">
            <a:xfrm>
              <a:off x="4293" y="3454"/>
              <a:ext cx="76" cy="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6" name="Oval 110"/>
            <p:cNvSpPr>
              <a:spLocks noChangeArrowheads="1"/>
            </p:cNvSpPr>
            <p:nvPr/>
          </p:nvSpPr>
          <p:spPr bwMode="auto">
            <a:xfrm>
              <a:off x="4482" y="3274"/>
              <a:ext cx="74" cy="7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7" name="Oval 111"/>
            <p:cNvSpPr>
              <a:spLocks noChangeArrowheads="1"/>
            </p:cNvSpPr>
            <p:nvPr/>
          </p:nvSpPr>
          <p:spPr bwMode="auto">
            <a:xfrm>
              <a:off x="4693" y="2971"/>
              <a:ext cx="62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8" name="Oval 112"/>
            <p:cNvSpPr>
              <a:spLocks noChangeArrowheads="1"/>
            </p:cNvSpPr>
            <p:nvPr/>
          </p:nvSpPr>
          <p:spPr bwMode="auto">
            <a:xfrm>
              <a:off x="5039" y="2954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9" name="Oval 113"/>
            <p:cNvSpPr>
              <a:spLocks noChangeArrowheads="1"/>
            </p:cNvSpPr>
            <p:nvPr/>
          </p:nvSpPr>
          <p:spPr bwMode="auto">
            <a:xfrm>
              <a:off x="4025" y="3224"/>
              <a:ext cx="62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0" name="Oval 114"/>
            <p:cNvSpPr>
              <a:spLocks noChangeArrowheads="1"/>
            </p:cNvSpPr>
            <p:nvPr/>
          </p:nvSpPr>
          <p:spPr bwMode="auto">
            <a:xfrm>
              <a:off x="3381" y="1169"/>
              <a:ext cx="59" cy="5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1" name="Oval 115"/>
            <p:cNvSpPr>
              <a:spLocks noChangeArrowheads="1"/>
            </p:cNvSpPr>
            <p:nvPr/>
          </p:nvSpPr>
          <p:spPr bwMode="auto">
            <a:xfrm>
              <a:off x="2574" y="2073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2" name="Oval 116"/>
            <p:cNvSpPr>
              <a:spLocks noChangeArrowheads="1"/>
            </p:cNvSpPr>
            <p:nvPr/>
          </p:nvSpPr>
          <p:spPr bwMode="auto">
            <a:xfrm>
              <a:off x="2410" y="2459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3" name="Oval 117"/>
            <p:cNvSpPr>
              <a:spLocks noChangeArrowheads="1"/>
            </p:cNvSpPr>
            <p:nvPr/>
          </p:nvSpPr>
          <p:spPr bwMode="auto">
            <a:xfrm>
              <a:off x="2867" y="3174"/>
              <a:ext cx="79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4" name="Oval 118"/>
            <p:cNvSpPr>
              <a:spLocks noChangeArrowheads="1"/>
            </p:cNvSpPr>
            <p:nvPr/>
          </p:nvSpPr>
          <p:spPr bwMode="auto">
            <a:xfrm>
              <a:off x="2811" y="2862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5" name="Oval 119"/>
            <p:cNvSpPr>
              <a:spLocks noChangeArrowheads="1"/>
            </p:cNvSpPr>
            <p:nvPr/>
          </p:nvSpPr>
          <p:spPr bwMode="auto">
            <a:xfrm>
              <a:off x="2867" y="2791"/>
              <a:ext cx="95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6" name="Oval 120"/>
            <p:cNvSpPr>
              <a:spLocks noChangeArrowheads="1"/>
            </p:cNvSpPr>
            <p:nvPr/>
          </p:nvSpPr>
          <p:spPr bwMode="auto">
            <a:xfrm>
              <a:off x="2410" y="1635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7" name="Oval 121"/>
            <p:cNvSpPr>
              <a:spLocks noChangeArrowheads="1"/>
            </p:cNvSpPr>
            <p:nvPr/>
          </p:nvSpPr>
          <p:spPr bwMode="auto">
            <a:xfrm>
              <a:off x="3599" y="2270"/>
              <a:ext cx="45" cy="4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8" name="Oval 122"/>
            <p:cNvSpPr>
              <a:spLocks noChangeArrowheads="1"/>
            </p:cNvSpPr>
            <p:nvPr/>
          </p:nvSpPr>
          <p:spPr bwMode="auto">
            <a:xfrm>
              <a:off x="3462" y="2918"/>
              <a:ext cx="59" cy="6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9" name="Oval 123"/>
            <p:cNvSpPr>
              <a:spLocks noChangeArrowheads="1"/>
            </p:cNvSpPr>
            <p:nvPr/>
          </p:nvSpPr>
          <p:spPr bwMode="auto">
            <a:xfrm>
              <a:off x="3594" y="3449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0" name="Oval 124"/>
            <p:cNvSpPr>
              <a:spLocks noChangeArrowheads="1"/>
            </p:cNvSpPr>
            <p:nvPr/>
          </p:nvSpPr>
          <p:spPr bwMode="auto">
            <a:xfrm>
              <a:off x="3445" y="3399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1" name="Oval 125"/>
            <p:cNvSpPr>
              <a:spLocks noChangeArrowheads="1"/>
            </p:cNvSpPr>
            <p:nvPr/>
          </p:nvSpPr>
          <p:spPr bwMode="auto">
            <a:xfrm>
              <a:off x="2792" y="1270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2" name="Oval 126"/>
            <p:cNvSpPr>
              <a:spLocks noChangeArrowheads="1"/>
            </p:cNvSpPr>
            <p:nvPr/>
          </p:nvSpPr>
          <p:spPr bwMode="auto">
            <a:xfrm>
              <a:off x="2564" y="1756"/>
              <a:ext cx="95" cy="9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3" name="Oval 127"/>
            <p:cNvSpPr>
              <a:spLocks noChangeArrowheads="1"/>
            </p:cNvSpPr>
            <p:nvPr/>
          </p:nvSpPr>
          <p:spPr bwMode="auto">
            <a:xfrm>
              <a:off x="3107" y="1756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4" name="Oval 128"/>
            <p:cNvSpPr>
              <a:spLocks noChangeArrowheads="1"/>
            </p:cNvSpPr>
            <p:nvPr/>
          </p:nvSpPr>
          <p:spPr bwMode="auto">
            <a:xfrm>
              <a:off x="3263" y="2030"/>
              <a:ext cx="99" cy="1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5" name="Oval 129"/>
            <p:cNvSpPr>
              <a:spLocks noChangeArrowheads="1"/>
            </p:cNvSpPr>
            <p:nvPr/>
          </p:nvSpPr>
          <p:spPr bwMode="auto">
            <a:xfrm>
              <a:off x="3021" y="2412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6" name="Oval 130"/>
            <p:cNvSpPr>
              <a:spLocks noChangeArrowheads="1"/>
            </p:cNvSpPr>
            <p:nvPr/>
          </p:nvSpPr>
          <p:spPr bwMode="auto">
            <a:xfrm>
              <a:off x="3919" y="2828"/>
              <a:ext cx="102" cy="10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7" name="Oval 131"/>
            <p:cNvSpPr>
              <a:spLocks noChangeArrowheads="1"/>
            </p:cNvSpPr>
            <p:nvPr/>
          </p:nvSpPr>
          <p:spPr bwMode="auto">
            <a:xfrm>
              <a:off x="4163" y="2705"/>
              <a:ext cx="45" cy="4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8" name="Oval 132"/>
            <p:cNvSpPr>
              <a:spLocks noChangeArrowheads="1"/>
            </p:cNvSpPr>
            <p:nvPr/>
          </p:nvSpPr>
          <p:spPr bwMode="auto">
            <a:xfrm>
              <a:off x="4281" y="638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9" name="Freeform 133"/>
            <p:cNvSpPr/>
            <p:nvPr/>
          </p:nvSpPr>
          <p:spPr bwMode="auto">
            <a:xfrm>
              <a:off x="2893" y="641"/>
              <a:ext cx="744" cy="357"/>
            </a:xfrm>
            <a:custGeom>
              <a:avLst/>
              <a:gdLst>
                <a:gd name="T0" fmla="*/ 0 w 744"/>
                <a:gd name="T1" fmla="*/ 343 h 357"/>
                <a:gd name="T2" fmla="*/ 734 w 744"/>
                <a:gd name="T3" fmla="*/ 0 h 357"/>
                <a:gd name="T4" fmla="*/ 744 w 744"/>
                <a:gd name="T5" fmla="*/ 11 h 357"/>
                <a:gd name="T6" fmla="*/ 8 w 744"/>
                <a:gd name="T7" fmla="*/ 357 h 357"/>
                <a:gd name="T8" fmla="*/ 0 w 744"/>
                <a:gd name="T9" fmla="*/ 343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4" h="357">
                  <a:moveTo>
                    <a:pt x="0" y="343"/>
                  </a:moveTo>
                  <a:lnTo>
                    <a:pt x="734" y="0"/>
                  </a:lnTo>
                  <a:lnTo>
                    <a:pt x="744" y="11"/>
                  </a:lnTo>
                  <a:lnTo>
                    <a:pt x="8" y="357"/>
                  </a:lnTo>
                  <a:lnTo>
                    <a:pt x="0" y="3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0" name="Freeform 134"/>
            <p:cNvSpPr/>
            <p:nvPr/>
          </p:nvSpPr>
          <p:spPr bwMode="auto">
            <a:xfrm>
              <a:off x="3694" y="633"/>
              <a:ext cx="592" cy="50"/>
            </a:xfrm>
            <a:custGeom>
              <a:avLst/>
              <a:gdLst>
                <a:gd name="T0" fmla="*/ 0 w 592"/>
                <a:gd name="T1" fmla="*/ 0 h 50"/>
                <a:gd name="T2" fmla="*/ 592 w 592"/>
                <a:gd name="T3" fmla="*/ 41 h 50"/>
                <a:gd name="T4" fmla="*/ 592 w 592"/>
                <a:gd name="T5" fmla="*/ 50 h 50"/>
                <a:gd name="T6" fmla="*/ 0 w 592"/>
                <a:gd name="T7" fmla="*/ 12 h 50"/>
                <a:gd name="T8" fmla="*/ 0 w 592"/>
                <a:gd name="T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50">
                  <a:moveTo>
                    <a:pt x="0" y="0"/>
                  </a:moveTo>
                  <a:lnTo>
                    <a:pt x="592" y="41"/>
                  </a:lnTo>
                  <a:lnTo>
                    <a:pt x="592" y="50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1" name="Freeform 135"/>
            <p:cNvSpPr/>
            <p:nvPr/>
          </p:nvSpPr>
          <p:spPr bwMode="auto">
            <a:xfrm>
              <a:off x="3694" y="641"/>
              <a:ext cx="713" cy="234"/>
            </a:xfrm>
            <a:custGeom>
              <a:avLst/>
              <a:gdLst>
                <a:gd name="T0" fmla="*/ 0 w 713"/>
                <a:gd name="T1" fmla="*/ 7 h 234"/>
                <a:gd name="T2" fmla="*/ 713 w 713"/>
                <a:gd name="T3" fmla="*/ 234 h 234"/>
                <a:gd name="T4" fmla="*/ 713 w 713"/>
                <a:gd name="T5" fmla="*/ 222 h 234"/>
                <a:gd name="T6" fmla="*/ 0 w 713"/>
                <a:gd name="T7" fmla="*/ 0 h 234"/>
                <a:gd name="T8" fmla="*/ 0 w 713"/>
                <a:gd name="T9" fmla="*/ 7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3" h="234">
                  <a:moveTo>
                    <a:pt x="0" y="7"/>
                  </a:moveTo>
                  <a:lnTo>
                    <a:pt x="713" y="234"/>
                  </a:lnTo>
                  <a:lnTo>
                    <a:pt x="713" y="222"/>
                  </a:lnTo>
                  <a:lnTo>
                    <a:pt x="0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2" name="Freeform 136"/>
            <p:cNvSpPr/>
            <p:nvPr/>
          </p:nvSpPr>
          <p:spPr bwMode="auto">
            <a:xfrm>
              <a:off x="4338" y="697"/>
              <a:ext cx="705" cy="464"/>
            </a:xfrm>
            <a:custGeom>
              <a:avLst/>
              <a:gdLst>
                <a:gd name="T0" fmla="*/ 0 w 705"/>
                <a:gd name="T1" fmla="*/ 15 h 464"/>
                <a:gd name="T2" fmla="*/ 701 w 705"/>
                <a:gd name="T3" fmla="*/ 464 h 464"/>
                <a:gd name="T4" fmla="*/ 705 w 705"/>
                <a:gd name="T5" fmla="*/ 457 h 464"/>
                <a:gd name="T6" fmla="*/ 7 w 705"/>
                <a:gd name="T7" fmla="*/ 0 h 464"/>
                <a:gd name="T8" fmla="*/ 0 w 705"/>
                <a:gd name="T9" fmla="*/ 15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5" h="464">
                  <a:moveTo>
                    <a:pt x="0" y="15"/>
                  </a:moveTo>
                  <a:lnTo>
                    <a:pt x="701" y="464"/>
                  </a:lnTo>
                  <a:lnTo>
                    <a:pt x="705" y="457"/>
                  </a:lnTo>
                  <a:lnTo>
                    <a:pt x="7" y="0"/>
                  </a:lnTo>
                  <a:lnTo>
                    <a:pt x="0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3" name="Freeform 137"/>
            <p:cNvSpPr/>
            <p:nvPr/>
          </p:nvSpPr>
          <p:spPr bwMode="auto">
            <a:xfrm>
              <a:off x="5086" y="2111"/>
              <a:ext cx="301" cy="850"/>
            </a:xfrm>
            <a:custGeom>
              <a:avLst/>
              <a:gdLst>
                <a:gd name="T0" fmla="*/ 301 w 301"/>
                <a:gd name="T1" fmla="*/ 0 h 850"/>
                <a:gd name="T2" fmla="*/ 12 w 301"/>
                <a:gd name="T3" fmla="*/ 850 h 850"/>
                <a:gd name="T4" fmla="*/ 0 w 301"/>
                <a:gd name="T5" fmla="*/ 850 h 850"/>
                <a:gd name="T6" fmla="*/ 289 w 301"/>
                <a:gd name="T7" fmla="*/ 0 h 850"/>
                <a:gd name="T8" fmla="*/ 301 w 301"/>
                <a:gd name="T9" fmla="*/ 0 h 8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1" h="850">
                  <a:moveTo>
                    <a:pt x="301" y="0"/>
                  </a:moveTo>
                  <a:lnTo>
                    <a:pt x="12" y="850"/>
                  </a:lnTo>
                  <a:lnTo>
                    <a:pt x="0" y="850"/>
                  </a:lnTo>
                  <a:lnTo>
                    <a:pt x="289" y="0"/>
                  </a:lnTo>
                  <a:lnTo>
                    <a:pt x="30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4" name="Freeform 138"/>
            <p:cNvSpPr/>
            <p:nvPr/>
          </p:nvSpPr>
          <p:spPr bwMode="auto">
            <a:xfrm>
              <a:off x="4359" y="3018"/>
              <a:ext cx="703" cy="469"/>
            </a:xfrm>
            <a:custGeom>
              <a:avLst/>
              <a:gdLst>
                <a:gd name="T0" fmla="*/ 0 w 703"/>
                <a:gd name="T1" fmla="*/ 469 h 469"/>
                <a:gd name="T2" fmla="*/ 703 w 703"/>
                <a:gd name="T3" fmla="*/ 5 h 469"/>
                <a:gd name="T4" fmla="*/ 692 w 703"/>
                <a:gd name="T5" fmla="*/ 0 h 469"/>
                <a:gd name="T6" fmla="*/ 0 w 703"/>
                <a:gd name="T7" fmla="*/ 459 h 469"/>
                <a:gd name="T8" fmla="*/ 0 w 703"/>
                <a:gd name="T9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3" h="469">
                  <a:moveTo>
                    <a:pt x="0" y="469"/>
                  </a:moveTo>
                  <a:lnTo>
                    <a:pt x="703" y="5"/>
                  </a:lnTo>
                  <a:lnTo>
                    <a:pt x="692" y="0"/>
                  </a:lnTo>
                  <a:lnTo>
                    <a:pt x="0" y="459"/>
                  </a:lnTo>
                  <a:lnTo>
                    <a:pt x="0" y="4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5" name="Freeform 139"/>
            <p:cNvSpPr/>
            <p:nvPr/>
          </p:nvSpPr>
          <p:spPr bwMode="auto">
            <a:xfrm>
              <a:off x="2929" y="3229"/>
              <a:ext cx="521" cy="213"/>
            </a:xfrm>
            <a:custGeom>
              <a:avLst/>
              <a:gdLst>
                <a:gd name="T0" fmla="*/ 0 w 521"/>
                <a:gd name="T1" fmla="*/ 11 h 213"/>
                <a:gd name="T2" fmla="*/ 521 w 521"/>
                <a:gd name="T3" fmla="*/ 213 h 213"/>
                <a:gd name="T4" fmla="*/ 521 w 521"/>
                <a:gd name="T5" fmla="*/ 196 h 213"/>
                <a:gd name="T6" fmla="*/ 7 w 521"/>
                <a:gd name="T7" fmla="*/ 0 h 213"/>
                <a:gd name="T8" fmla="*/ 0 w 521"/>
                <a:gd name="T9" fmla="*/ 11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213">
                  <a:moveTo>
                    <a:pt x="0" y="11"/>
                  </a:moveTo>
                  <a:lnTo>
                    <a:pt x="521" y="213"/>
                  </a:lnTo>
                  <a:lnTo>
                    <a:pt x="521" y="196"/>
                  </a:lnTo>
                  <a:lnTo>
                    <a:pt x="7" y="0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6" name="Freeform 140"/>
            <p:cNvSpPr/>
            <p:nvPr/>
          </p:nvSpPr>
          <p:spPr bwMode="auto">
            <a:xfrm>
              <a:off x="2460" y="2537"/>
              <a:ext cx="431" cy="658"/>
            </a:xfrm>
            <a:custGeom>
              <a:avLst/>
              <a:gdLst>
                <a:gd name="T0" fmla="*/ 0 w 431"/>
                <a:gd name="T1" fmla="*/ 0 h 658"/>
                <a:gd name="T2" fmla="*/ 419 w 431"/>
                <a:gd name="T3" fmla="*/ 658 h 658"/>
                <a:gd name="T4" fmla="*/ 431 w 431"/>
                <a:gd name="T5" fmla="*/ 651 h 658"/>
                <a:gd name="T6" fmla="*/ 12 w 431"/>
                <a:gd name="T7" fmla="*/ 0 h 658"/>
                <a:gd name="T8" fmla="*/ 0 w 431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1" h="658">
                  <a:moveTo>
                    <a:pt x="0" y="0"/>
                  </a:moveTo>
                  <a:lnTo>
                    <a:pt x="419" y="658"/>
                  </a:lnTo>
                  <a:lnTo>
                    <a:pt x="431" y="651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7" name="Rectangle 141"/>
            <p:cNvSpPr>
              <a:spLocks noChangeArrowheads="1"/>
            </p:cNvSpPr>
            <p:nvPr/>
          </p:nvSpPr>
          <p:spPr bwMode="auto">
            <a:xfrm>
              <a:off x="2446" y="1716"/>
              <a:ext cx="9" cy="76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8" name="Freeform 142"/>
            <p:cNvSpPr/>
            <p:nvPr/>
          </p:nvSpPr>
          <p:spPr bwMode="auto">
            <a:xfrm>
              <a:off x="2467" y="1026"/>
              <a:ext cx="393" cy="635"/>
            </a:xfrm>
            <a:custGeom>
              <a:avLst/>
              <a:gdLst>
                <a:gd name="T0" fmla="*/ 0 w 393"/>
                <a:gd name="T1" fmla="*/ 623 h 635"/>
                <a:gd name="T2" fmla="*/ 381 w 393"/>
                <a:gd name="T3" fmla="*/ 0 h 635"/>
                <a:gd name="T4" fmla="*/ 393 w 393"/>
                <a:gd name="T5" fmla="*/ 0 h 635"/>
                <a:gd name="T6" fmla="*/ 12 w 393"/>
                <a:gd name="T7" fmla="*/ 635 h 635"/>
                <a:gd name="T8" fmla="*/ 0 w 393"/>
                <a:gd name="T9" fmla="*/ 623 h 6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3" h="635">
                  <a:moveTo>
                    <a:pt x="0" y="623"/>
                  </a:moveTo>
                  <a:lnTo>
                    <a:pt x="381" y="0"/>
                  </a:lnTo>
                  <a:lnTo>
                    <a:pt x="393" y="0"/>
                  </a:lnTo>
                  <a:lnTo>
                    <a:pt x="12" y="635"/>
                  </a:lnTo>
                  <a:lnTo>
                    <a:pt x="0" y="6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9" name="Freeform 143"/>
            <p:cNvSpPr/>
            <p:nvPr/>
          </p:nvSpPr>
          <p:spPr bwMode="auto">
            <a:xfrm>
              <a:off x="2616" y="1034"/>
              <a:ext cx="247" cy="741"/>
            </a:xfrm>
            <a:custGeom>
              <a:avLst/>
              <a:gdLst>
                <a:gd name="T0" fmla="*/ 235 w 247"/>
                <a:gd name="T1" fmla="*/ 0 h 741"/>
                <a:gd name="T2" fmla="*/ 0 w 247"/>
                <a:gd name="T3" fmla="*/ 734 h 741"/>
                <a:gd name="T4" fmla="*/ 17 w 247"/>
                <a:gd name="T5" fmla="*/ 741 h 741"/>
                <a:gd name="T6" fmla="*/ 247 w 247"/>
                <a:gd name="T7" fmla="*/ 0 h 741"/>
                <a:gd name="T8" fmla="*/ 235 w 247"/>
                <a:gd name="T9" fmla="*/ 0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741">
                  <a:moveTo>
                    <a:pt x="235" y="0"/>
                  </a:moveTo>
                  <a:lnTo>
                    <a:pt x="0" y="734"/>
                  </a:lnTo>
                  <a:lnTo>
                    <a:pt x="17" y="741"/>
                  </a:lnTo>
                  <a:lnTo>
                    <a:pt x="247" y="0"/>
                  </a:lnTo>
                  <a:lnTo>
                    <a:pt x="2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0" name="Freeform 144"/>
            <p:cNvSpPr/>
            <p:nvPr/>
          </p:nvSpPr>
          <p:spPr bwMode="auto">
            <a:xfrm>
              <a:off x="3429" y="659"/>
              <a:ext cx="222" cy="431"/>
            </a:xfrm>
            <a:custGeom>
              <a:avLst/>
              <a:gdLst>
                <a:gd name="T0" fmla="*/ 208 w 222"/>
                <a:gd name="T1" fmla="*/ 0 h 431"/>
                <a:gd name="T2" fmla="*/ 0 w 222"/>
                <a:gd name="T3" fmla="*/ 424 h 431"/>
                <a:gd name="T4" fmla="*/ 9 w 222"/>
                <a:gd name="T5" fmla="*/ 431 h 431"/>
                <a:gd name="T6" fmla="*/ 222 w 222"/>
                <a:gd name="T7" fmla="*/ 0 h 431"/>
                <a:gd name="T8" fmla="*/ 208 w 222"/>
                <a:gd name="T9" fmla="*/ 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2" h="431">
                  <a:moveTo>
                    <a:pt x="208" y="0"/>
                  </a:moveTo>
                  <a:lnTo>
                    <a:pt x="0" y="424"/>
                  </a:lnTo>
                  <a:lnTo>
                    <a:pt x="9" y="431"/>
                  </a:lnTo>
                  <a:lnTo>
                    <a:pt x="222" y="0"/>
                  </a:lnTo>
                  <a:lnTo>
                    <a:pt x="20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1" name="Freeform 145"/>
            <p:cNvSpPr/>
            <p:nvPr/>
          </p:nvSpPr>
          <p:spPr bwMode="auto">
            <a:xfrm>
              <a:off x="3455" y="882"/>
              <a:ext cx="961" cy="239"/>
            </a:xfrm>
            <a:custGeom>
              <a:avLst/>
              <a:gdLst>
                <a:gd name="T0" fmla="*/ 0 w 961"/>
                <a:gd name="T1" fmla="*/ 225 h 239"/>
                <a:gd name="T2" fmla="*/ 961 w 961"/>
                <a:gd name="T3" fmla="*/ 0 h 239"/>
                <a:gd name="T4" fmla="*/ 961 w 961"/>
                <a:gd name="T5" fmla="*/ 12 h 239"/>
                <a:gd name="T6" fmla="*/ 0 w 961"/>
                <a:gd name="T7" fmla="*/ 239 h 239"/>
                <a:gd name="T8" fmla="*/ 0 w 961"/>
                <a:gd name="T9" fmla="*/ 225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1" h="239">
                  <a:moveTo>
                    <a:pt x="0" y="225"/>
                  </a:moveTo>
                  <a:lnTo>
                    <a:pt x="961" y="0"/>
                  </a:lnTo>
                  <a:lnTo>
                    <a:pt x="961" y="12"/>
                  </a:lnTo>
                  <a:lnTo>
                    <a:pt x="0" y="239"/>
                  </a:lnTo>
                  <a:lnTo>
                    <a:pt x="0" y="2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2" name="Freeform 146"/>
            <p:cNvSpPr/>
            <p:nvPr/>
          </p:nvSpPr>
          <p:spPr bwMode="auto">
            <a:xfrm>
              <a:off x="3445" y="1131"/>
              <a:ext cx="838" cy="608"/>
            </a:xfrm>
            <a:custGeom>
              <a:avLst/>
              <a:gdLst>
                <a:gd name="T0" fmla="*/ 0 w 838"/>
                <a:gd name="T1" fmla="*/ 0 h 608"/>
                <a:gd name="T2" fmla="*/ 838 w 838"/>
                <a:gd name="T3" fmla="*/ 594 h 608"/>
                <a:gd name="T4" fmla="*/ 829 w 838"/>
                <a:gd name="T5" fmla="*/ 608 h 608"/>
                <a:gd name="T6" fmla="*/ 0 w 838"/>
                <a:gd name="T7" fmla="*/ 16 h 608"/>
                <a:gd name="T8" fmla="*/ 0 w 838"/>
                <a:gd name="T9" fmla="*/ 0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8" h="608">
                  <a:moveTo>
                    <a:pt x="0" y="0"/>
                  </a:moveTo>
                  <a:lnTo>
                    <a:pt x="838" y="594"/>
                  </a:lnTo>
                  <a:lnTo>
                    <a:pt x="829" y="608"/>
                  </a:lnTo>
                  <a:lnTo>
                    <a:pt x="0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3" name="Freeform 147"/>
            <p:cNvSpPr/>
            <p:nvPr/>
          </p:nvSpPr>
          <p:spPr bwMode="auto">
            <a:xfrm>
              <a:off x="2455" y="1839"/>
              <a:ext cx="159" cy="637"/>
            </a:xfrm>
            <a:custGeom>
              <a:avLst/>
              <a:gdLst>
                <a:gd name="T0" fmla="*/ 147 w 159"/>
                <a:gd name="T1" fmla="*/ 0 h 637"/>
                <a:gd name="T2" fmla="*/ 0 w 159"/>
                <a:gd name="T3" fmla="*/ 637 h 637"/>
                <a:gd name="T4" fmla="*/ 17 w 159"/>
                <a:gd name="T5" fmla="*/ 637 h 637"/>
                <a:gd name="T6" fmla="*/ 159 w 159"/>
                <a:gd name="T7" fmla="*/ 0 h 637"/>
                <a:gd name="T8" fmla="*/ 147 w 159"/>
                <a:gd name="T9" fmla="*/ 0 h 6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637">
                  <a:moveTo>
                    <a:pt x="147" y="0"/>
                  </a:moveTo>
                  <a:lnTo>
                    <a:pt x="0" y="637"/>
                  </a:lnTo>
                  <a:lnTo>
                    <a:pt x="17" y="637"/>
                  </a:lnTo>
                  <a:lnTo>
                    <a:pt x="159" y="0"/>
                  </a:lnTo>
                  <a:lnTo>
                    <a:pt x="14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4" name="Freeform 148"/>
            <p:cNvSpPr/>
            <p:nvPr/>
          </p:nvSpPr>
          <p:spPr bwMode="auto">
            <a:xfrm>
              <a:off x="4326" y="700"/>
              <a:ext cx="107" cy="147"/>
            </a:xfrm>
            <a:custGeom>
              <a:avLst/>
              <a:gdLst>
                <a:gd name="T0" fmla="*/ 0 w 107"/>
                <a:gd name="T1" fmla="*/ 12 h 147"/>
                <a:gd name="T2" fmla="*/ 90 w 107"/>
                <a:gd name="T3" fmla="*/ 147 h 147"/>
                <a:gd name="T4" fmla="*/ 107 w 107"/>
                <a:gd name="T5" fmla="*/ 147 h 147"/>
                <a:gd name="T6" fmla="*/ 12 w 107"/>
                <a:gd name="T7" fmla="*/ 0 h 147"/>
                <a:gd name="T8" fmla="*/ 0 w 107"/>
                <a:gd name="T9" fmla="*/ 12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" h="147">
                  <a:moveTo>
                    <a:pt x="0" y="12"/>
                  </a:moveTo>
                  <a:lnTo>
                    <a:pt x="90" y="147"/>
                  </a:lnTo>
                  <a:lnTo>
                    <a:pt x="107" y="147"/>
                  </a:lnTo>
                  <a:lnTo>
                    <a:pt x="12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5" name="Freeform 149"/>
            <p:cNvSpPr/>
            <p:nvPr/>
          </p:nvSpPr>
          <p:spPr bwMode="auto">
            <a:xfrm>
              <a:off x="4475" y="882"/>
              <a:ext cx="564" cy="279"/>
            </a:xfrm>
            <a:custGeom>
              <a:avLst/>
              <a:gdLst>
                <a:gd name="T0" fmla="*/ 0 w 564"/>
                <a:gd name="T1" fmla="*/ 17 h 279"/>
                <a:gd name="T2" fmla="*/ 564 w 564"/>
                <a:gd name="T3" fmla="*/ 279 h 279"/>
                <a:gd name="T4" fmla="*/ 564 w 564"/>
                <a:gd name="T5" fmla="*/ 268 h 279"/>
                <a:gd name="T6" fmla="*/ 0 w 564"/>
                <a:gd name="T7" fmla="*/ 0 h 279"/>
                <a:gd name="T8" fmla="*/ 0 w 564"/>
                <a:gd name="T9" fmla="*/ 17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4" h="279">
                  <a:moveTo>
                    <a:pt x="0" y="17"/>
                  </a:moveTo>
                  <a:lnTo>
                    <a:pt x="564" y="279"/>
                  </a:lnTo>
                  <a:lnTo>
                    <a:pt x="564" y="268"/>
                  </a:lnTo>
                  <a:lnTo>
                    <a:pt x="0" y="0"/>
                  </a:lnTo>
                  <a:lnTo>
                    <a:pt x="0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6" name="Freeform 150"/>
            <p:cNvSpPr/>
            <p:nvPr/>
          </p:nvSpPr>
          <p:spPr bwMode="auto">
            <a:xfrm>
              <a:off x="4461" y="899"/>
              <a:ext cx="592" cy="658"/>
            </a:xfrm>
            <a:custGeom>
              <a:avLst/>
              <a:gdLst>
                <a:gd name="T0" fmla="*/ 0 w 592"/>
                <a:gd name="T1" fmla="*/ 7 h 658"/>
                <a:gd name="T2" fmla="*/ 582 w 592"/>
                <a:gd name="T3" fmla="*/ 658 h 658"/>
                <a:gd name="T4" fmla="*/ 592 w 592"/>
                <a:gd name="T5" fmla="*/ 648 h 658"/>
                <a:gd name="T6" fmla="*/ 14 w 592"/>
                <a:gd name="T7" fmla="*/ 0 h 658"/>
                <a:gd name="T8" fmla="*/ 0 w 592"/>
                <a:gd name="T9" fmla="*/ 7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658">
                  <a:moveTo>
                    <a:pt x="0" y="7"/>
                  </a:moveTo>
                  <a:lnTo>
                    <a:pt x="582" y="658"/>
                  </a:lnTo>
                  <a:lnTo>
                    <a:pt x="592" y="648"/>
                  </a:lnTo>
                  <a:lnTo>
                    <a:pt x="14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7" name="Freeform 151"/>
            <p:cNvSpPr/>
            <p:nvPr/>
          </p:nvSpPr>
          <p:spPr bwMode="auto">
            <a:xfrm>
              <a:off x="4324" y="913"/>
              <a:ext cx="123" cy="795"/>
            </a:xfrm>
            <a:custGeom>
              <a:avLst/>
              <a:gdLst>
                <a:gd name="T0" fmla="*/ 111 w 123"/>
                <a:gd name="T1" fmla="*/ 0 h 795"/>
                <a:gd name="T2" fmla="*/ 0 w 123"/>
                <a:gd name="T3" fmla="*/ 795 h 795"/>
                <a:gd name="T4" fmla="*/ 16 w 123"/>
                <a:gd name="T5" fmla="*/ 795 h 795"/>
                <a:gd name="T6" fmla="*/ 123 w 123"/>
                <a:gd name="T7" fmla="*/ 0 h 795"/>
                <a:gd name="T8" fmla="*/ 111 w 123"/>
                <a:gd name="T9" fmla="*/ 0 h 7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795">
                  <a:moveTo>
                    <a:pt x="111" y="0"/>
                  </a:moveTo>
                  <a:lnTo>
                    <a:pt x="0" y="795"/>
                  </a:lnTo>
                  <a:lnTo>
                    <a:pt x="16" y="795"/>
                  </a:lnTo>
                  <a:lnTo>
                    <a:pt x="123" y="0"/>
                  </a:lnTo>
                  <a:lnTo>
                    <a:pt x="11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8" name="Freeform 152"/>
            <p:cNvSpPr/>
            <p:nvPr/>
          </p:nvSpPr>
          <p:spPr bwMode="auto">
            <a:xfrm>
              <a:off x="4345" y="1796"/>
              <a:ext cx="424" cy="485"/>
            </a:xfrm>
            <a:custGeom>
              <a:avLst/>
              <a:gdLst>
                <a:gd name="T0" fmla="*/ 0 w 424"/>
                <a:gd name="T1" fmla="*/ 5 h 485"/>
                <a:gd name="T2" fmla="*/ 410 w 424"/>
                <a:gd name="T3" fmla="*/ 485 h 485"/>
                <a:gd name="T4" fmla="*/ 424 w 424"/>
                <a:gd name="T5" fmla="*/ 478 h 485"/>
                <a:gd name="T6" fmla="*/ 14 w 424"/>
                <a:gd name="T7" fmla="*/ 0 h 485"/>
                <a:gd name="T8" fmla="*/ 0 w 424"/>
                <a:gd name="T9" fmla="*/ 5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4" h="485">
                  <a:moveTo>
                    <a:pt x="0" y="5"/>
                  </a:moveTo>
                  <a:lnTo>
                    <a:pt x="410" y="485"/>
                  </a:lnTo>
                  <a:lnTo>
                    <a:pt x="424" y="478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9" name="Freeform 153"/>
            <p:cNvSpPr/>
            <p:nvPr/>
          </p:nvSpPr>
          <p:spPr bwMode="auto">
            <a:xfrm>
              <a:off x="2477" y="2518"/>
              <a:ext cx="414" cy="308"/>
            </a:xfrm>
            <a:custGeom>
              <a:avLst/>
              <a:gdLst>
                <a:gd name="T0" fmla="*/ 0 w 414"/>
                <a:gd name="T1" fmla="*/ 7 h 308"/>
                <a:gd name="T2" fmla="*/ 402 w 414"/>
                <a:gd name="T3" fmla="*/ 308 h 308"/>
                <a:gd name="T4" fmla="*/ 414 w 414"/>
                <a:gd name="T5" fmla="*/ 299 h 308"/>
                <a:gd name="T6" fmla="*/ 9 w 414"/>
                <a:gd name="T7" fmla="*/ 0 h 308"/>
                <a:gd name="T8" fmla="*/ 0 w 414"/>
                <a:gd name="T9" fmla="*/ 7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4" h="308">
                  <a:moveTo>
                    <a:pt x="0" y="7"/>
                  </a:moveTo>
                  <a:lnTo>
                    <a:pt x="402" y="308"/>
                  </a:lnTo>
                  <a:lnTo>
                    <a:pt x="414" y="299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0" name="Freeform 154"/>
            <p:cNvSpPr/>
            <p:nvPr/>
          </p:nvSpPr>
          <p:spPr bwMode="auto">
            <a:xfrm>
              <a:off x="4994" y="1621"/>
              <a:ext cx="80" cy="885"/>
            </a:xfrm>
            <a:custGeom>
              <a:avLst/>
              <a:gdLst>
                <a:gd name="T0" fmla="*/ 73 w 80"/>
                <a:gd name="T1" fmla="*/ 0 h 885"/>
                <a:gd name="T2" fmla="*/ 0 w 80"/>
                <a:gd name="T3" fmla="*/ 885 h 885"/>
                <a:gd name="T4" fmla="*/ 9 w 80"/>
                <a:gd name="T5" fmla="*/ 885 h 885"/>
                <a:gd name="T6" fmla="*/ 80 w 80"/>
                <a:gd name="T7" fmla="*/ 0 h 885"/>
                <a:gd name="T8" fmla="*/ 73 w 80"/>
                <a:gd name="T9" fmla="*/ 0 h 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885">
                  <a:moveTo>
                    <a:pt x="73" y="0"/>
                  </a:moveTo>
                  <a:lnTo>
                    <a:pt x="0" y="885"/>
                  </a:lnTo>
                  <a:lnTo>
                    <a:pt x="9" y="885"/>
                  </a:lnTo>
                  <a:lnTo>
                    <a:pt x="80" y="0"/>
                  </a:lnTo>
                  <a:lnTo>
                    <a:pt x="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1" name="Freeform 155"/>
            <p:cNvSpPr/>
            <p:nvPr/>
          </p:nvSpPr>
          <p:spPr bwMode="auto">
            <a:xfrm>
              <a:off x="5022" y="2104"/>
              <a:ext cx="355" cy="412"/>
            </a:xfrm>
            <a:custGeom>
              <a:avLst/>
              <a:gdLst>
                <a:gd name="T0" fmla="*/ 0 w 355"/>
                <a:gd name="T1" fmla="*/ 405 h 412"/>
                <a:gd name="T2" fmla="*/ 344 w 355"/>
                <a:gd name="T3" fmla="*/ 0 h 412"/>
                <a:gd name="T4" fmla="*/ 355 w 355"/>
                <a:gd name="T5" fmla="*/ 7 h 412"/>
                <a:gd name="T6" fmla="*/ 10 w 355"/>
                <a:gd name="T7" fmla="*/ 412 h 412"/>
                <a:gd name="T8" fmla="*/ 0 w 355"/>
                <a:gd name="T9" fmla="*/ 405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5" h="412">
                  <a:moveTo>
                    <a:pt x="0" y="405"/>
                  </a:moveTo>
                  <a:lnTo>
                    <a:pt x="344" y="0"/>
                  </a:lnTo>
                  <a:lnTo>
                    <a:pt x="355" y="7"/>
                  </a:lnTo>
                  <a:lnTo>
                    <a:pt x="10" y="412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2" name="Freeform 156"/>
            <p:cNvSpPr/>
            <p:nvPr/>
          </p:nvSpPr>
          <p:spPr bwMode="auto">
            <a:xfrm>
              <a:off x="4788" y="2310"/>
              <a:ext cx="184" cy="213"/>
            </a:xfrm>
            <a:custGeom>
              <a:avLst/>
              <a:gdLst>
                <a:gd name="T0" fmla="*/ 0 w 184"/>
                <a:gd name="T1" fmla="*/ 7 h 213"/>
                <a:gd name="T2" fmla="*/ 177 w 184"/>
                <a:gd name="T3" fmla="*/ 213 h 213"/>
                <a:gd name="T4" fmla="*/ 184 w 184"/>
                <a:gd name="T5" fmla="*/ 201 h 213"/>
                <a:gd name="T6" fmla="*/ 12 w 184"/>
                <a:gd name="T7" fmla="*/ 0 h 213"/>
                <a:gd name="T8" fmla="*/ 0 w 184"/>
                <a:gd name="T9" fmla="*/ 7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4" h="213">
                  <a:moveTo>
                    <a:pt x="0" y="7"/>
                  </a:moveTo>
                  <a:lnTo>
                    <a:pt x="177" y="213"/>
                  </a:lnTo>
                  <a:lnTo>
                    <a:pt x="184" y="201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3" name="Freeform 157"/>
            <p:cNvSpPr/>
            <p:nvPr/>
          </p:nvSpPr>
          <p:spPr bwMode="auto">
            <a:xfrm>
              <a:off x="4729" y="2575"/>
              <a:ext cx="253" cy="414"/>
            </a:xfrm>
            <a:custGeom>
              <a:avLst/>
              <a:gdLst>
                <a:gd name="T0" fmla="*/ 246 w 253"/>
                <a:gd name="T1" fmla="*/ 0 h 414"/>
                <a:gd name="T2" fmla="*/ 0 w 253"/>
                <a:gd name="T3" fmla="*/ 398 h 414"/>
                <a:gd name="T4" fmla="*/ 0 w 253"/>
                <a:gd name="T5" fmla="*/ 414 h 414"/>
                <a:gd name="T6" fmla="*/ 253 w 253"/>
                <a:gd name="T7" fmla="*/ 10 h 414"/>
                <a:gd name="T8" fmla="*/ 246 w 253"/>
                <a:gd name="T9" fmla="*/ 0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3" h="414">
                  <a:moveTo>
                    <a:pt x="246" y="0"/>
                  </a:moveTo>
                  <a:lnTo>
                    <a:pt x="0" y="398"/>
                  </a:lnTo>
                  <a:lnTo>
                    <a:pt x="0" y="414"/>
                  </a:lnTo>
                  <a:lnTo>
                    <a:pt x="253" y="10"/>
                  </a:lnTo>
                  <a:lnTo>
                    <a:pt x="24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4" name="Freeform 158"/>
            <p:cNvSpPr/>
            <p:nvPr/>
          </p:nvSpPr>
          <p:spPr bwMode="auto">
            <a:xfrm>
              <a:off x="4018" y="2554"/>
              <a:ext cx="943" cy="324"/>
            </a:xfrm>
            <a:custGeom>
              <a:avLst/>
              <a:gdLst>
                <a:gd name="T0" fmla="*/ 0 w 943"/>
                <a:gd name="T1" fmla="*/ 312 h 324"/>
                <a:gd name="T2" fmla="*/ 943 w 943"/>
                <a:gd name="T3" fmla="*/ 0 h 324"/>
                <a:gd name="T4" fmla="*/ 943 w 943"/>
                <a:gd name="T5" fmla="*/ 14 h 324"/>
                <a:gd name="T6" fmla="*/ 0 w 943"/>
                <a:gd name="T7" fmla="*/ 324 h 324"/>
                <a:gd name="T8" fmla="*/ 0 w 943"/>
                <a:gd name="T9" fmla="*/ 312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3" h="324">
                  <a:moveTo>
                    <a:pt x="0" y="312"/>
                  </a:moveTo>
                  <a:lnTo>
                    <a:pt x="943" y="0"/>
                  </a:lnTo>
                  <a:lnTo>
                    <a:pt x="943" y="14"/>
                  </a:lnTo>
                  <a:lnTo>
                    <a:pt x="0" y="324"/>
                  </a:lnTo>
                  <a:lnTo>
                    <a:pt x="0" y="3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5" name="Freeform 159"/>
            <p:cNvSpPr/>
            <p:nvPr/>
          </p:nvSpPr>
          <p:spPr bwMode="auto">
            <a:xfrm>
              <a:off x="2938" y="2866"/>
              <a:ext cx="671" cy="607"/>
            </a:xfrm>
            <a:custGeom>
              <a:avLst/>
              <a:gdLst>
                <a:gd name="T0" fmla="*/ 0 w 671"/>
                <a:gd name="T1" fmla="*/ 7 h 607"/>
                <a:gd name="T2" fmla="*/ 661 w 671"/>
                <a:gd name="T3" fmla="*/ 607 h 607"/>
                <a:gd name="T4" fmla="*/ 671 w 671"/>
                <a:gd name="T5" fmla="*/ 607 h 607"/>
                <a:gd name="T6" fmla="*/ 12 w 671"/>
                <a:gd name="T7" fmla="*/ 0 h 607"/>
                <a:gd name="T8" fmla="*/ 0 w 671"/>
                <a:gd name="T9" fmla="*/ 7 h 6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1" h="607">
                  <a:moveTo>
                    <a:pt x="0" y="7"/>
                  </a:moveTo>
                  <a:lnTo>
                    <a:pt x="661" y="607"/>
                  </a:lnTo>
                  <a:lnTo>
                    <a:pt x="671" y="607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6" name="Freeform 160"/>
            <p:cNvSpPr/>
            <p:nvPr/>
          </p:nvSpPr>
          <p:spPr bwMode="auto">
            <a:xfrm>
              <a:off x="4546" y="3001"/>
              <a:ext cx="507" cy="299"/>
            </a:xfrm>
            <a:custGeom>
              <a:avLst/>
              <a:gdLst>
                <a:gd name="T0" fmla="*/ 0 w 507"/>
                <a:gd name="T1" fmla="*/ 292 h 299"/>
                <a:gd name="T2" fmla="*/ 500 w 507"/>
                <a:gd name="T3" fmla="*/ 0 h 299"/>
                <a:gd name="T4" fmla="*/ 507 w 507"/>
                <a:gd name="T5" fmla="*/ 12 h 299"/>
                <a:gd name="T6" fmla="*/ 5 w 507"/>
                <a:gd name="T7" fmla="*/ 299 h 299"/>
                <a:gd name="T8" fmla="*/ 0 w 507"/>
                <a:gd name="T9" fmla="*/ 292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99">
                  <a:moveTo>
                    <a:pt x="0" y="292"/>
                  </a:moveTo>
                  <a:lnTo>
                    <a:pt x="500" y="0"/>
                  </a:lnTo>
                  <a:lnTo>
                    <a:pt x="507" y="12"/>
                  </a:lnTo>
                  <a:lnTo>
                    <a:pt x="5" y="299"/>
                  </a:lnTo>
                  <a:lnTo>
                    <a:pt x="0" y="2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7" name="Freeform 161"/>
            <p:cNvSpPr/>
            <p:nvPr/>
          </p:nvSpPr>
          <p:spPr bwMode="auto">
            <a:xfrm>
              <a:off x="3658" y="3314"/>
              <a:ext cx="831" cy="187"/>
            </a:xfrm>
            <a:custGeom>
              <a:avLst/>
              <a:gdLst>
                <a:gd name="T0" fmla="*/ 0 w 831"/>
                <a:gd name="T1" fmla="*/ 173 h 187"/>
                <a:gd name="T2" fmla="*/ 831 w 831"/>
                <a:gd name="T3" fmla="*/ 0 h 187"/>
                <a:gd name="T4" fmla="*/ 831 w 831"/>
                <a:gd name="T5" fmla="*/ 12 h 187"/>
                <a:gd name="T6" fmla="*/ 10 w 831"/>
                <a:gd name="T7" fmla="*/ 187 h 187"/>
                <a:gd name="T8" fmla="*/ 0 w 831"/>
                <a:gd name="T9" fmla="*/ 173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1" h="187">
                  <a:moveTo>
                    <a:pt x="0" y="173"/>
                  </a:moveTo>
                  <a:lnTo>
                    <a:pt x="831" y="0"/>
                  </a:lnTo>
                  <a:lnTo>
                    <a:pt x="831" y="12"/>
                  </a:lnTo>
                  <a:lnTo>
                    <a:pt x="10" y="187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8" name="Oval 162"/>
            <p:cNvSpPr>
              <a:spLocks noChangeArrowheads="1"/>
            </p:cNvSpPr>
            <p:nvPr/>
          </p:nvSpPr>
          <p:spPr bwMode="auto">
            <a:xfrm>
              <a:off x="5107" y="1699"/>
              <a:ext cx="67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9" name="Freeform 163"/>
            <p:cNvSpPr/>
            <p:nvPr/>
          </p:nvSpPr>
          <p:spPr bwMode="auto">
            <a:xfrm>
              <a:off x="2640" y="1140"/>
              <a:ext cx="746" cy="644"/>
            </a:xfrm>
            <a:custGeom>
              <a:avLst/>
              <a:gdLst>
                <a:gd name="T0" fmla="*/ 0 w 746"/>
                <a:gd name="T1" fmla="*/ 635 h 644"/>
                <a:gd name="T2" fmla="*/ 739 w 746"/>
                <a:gd name="T3" fmla="*/ 0 h 644"/>
                <a:gd name="T4" fmla="*/ 746 w 746"/>
                <a:gd name="T5" fmla="*/ 10 h 644"/>
                <a:gd name="T6" fmla="*/ 12 w 746"/>
                <a:gd name="T7" fmla="*/ 644 h 644"/>
                <a:gd name="T8" fmla="*/ 0 w 746"/>
                <a:gd name="T9" fmla="*/ 635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6" h="644">
                  <a:moveTo>
                    <a:pt x="0" y="635"/>
                  </a:moveTo>
                  <a:lnTo>
                    <a:pt x="739" y="0"/>
                  </a:lnTo>
                  <a:lnTo>
                    <a:pt x="746" y="10"/>
                  </a:lnTo>
                  <a:lnTo>
                    <a:pt x="12" y="644"/>
                  </a:lnTo>
                  <a:lnTo>
                    <a:pt x="0" y="6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0" name="Freeform 164"/>
            <p:cNvSpPr/>
            <p:nvPr/>
          </p:nvSpPr>
          <p:spPr bwMode="auto">
            <a:xfrm>
              <a:off x="2612" y="1839"/>
              <a:ext cx="298" cy="966"/>
            </a:xfrm>
            <a:custGeom>
              <a:avLst/>
              <a:gdLst>
                <a:gd name="T0" fmla="*/ 0 w 298"/>
                <a:gd name="T1" fmla="*/ 7 h 966"/>
                <a:gd name="T2" fmla="*/ 286 w 298"/>
                <a:gd name="T3" fmla="*/ 966 h 966"/>
                <a:gd name="T4" fmla="*/ 298 w 298"/>
                <a:gd name="T5" fmla="*/ 959 h 966"/>
                <a:gd name="T6" fmla="*/ 11 w 298"/>
                <a:gd name="T7" fmla="*/ 0 h 966"/>
                <a:gd name="T8" fmla="*/ 0 w 298"/>
                <a:gd name="T9" fmla="*/ 7 h 9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966">
                  <a:moveTo>
                    <a:pt x="0" y="7"/>
                  </a:moveTo>
                  <a:lnTo>
                    <a:pt x="286" y="966"/>
                  </a:lnTo>
                  <a:lnTo>
                    <a:pt x="298" y="959"/>
                  </a:lnTo>
                  <a:lnTo>
                    <a:pt x="11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1" name="Freeform 165"/>
            <p:cNvSpPr/>
            <p:nvPr/>
          </p:nvSpPr>
          <p:spPr bwMode="auto">
            <a:xfrm>
              <a:off x="3983" y="2116"/>
              <a:ext cx="232" cy="720"/>
            </a:xfrm>
            <a:custGeom>
              <a:avLst/>
              <a:gdLst>
                <a:gd name="T0" fmla="*/ 222 w 232"/>
                <a:gd name="T1" fmla="*/ 0 h 720"/>
                <a:gd name="T2" fmla="*/ 0 w 232"/>
                <a:gd name="T3" fmla="*/ 720 h 720"/>
                <a:gd name="T4" fmla="*/ 12 w 232"/>
                <a:gd name="T5" fmla="*/ 720 h 720"/>
                <a:gd name="T6" fmla="*/ 232 w 232"/>
                <a:gd name="T7" fmla="*/ 7 h 720"/>
                <a:gd name="T8" fmla="*/ 222 w 232"/>
                <a:gd name="T9" fmla="*/ 0 h 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2" h="720">
                  <a:moveTo>
                    <a:pt x="222" y="0"/>
                  </a:moveTo>
                  <a:lnTo>
                    <a:pt x="0" y="720"/>
                  </a:lnTo>
                  <a:lnTo>
                    <a:pt x="12" y="720"/>
                  </a:lnTo>
                  <a:lnTo>
                    <a:pt x="232" y="7"/>
                  </a:lnTo>
                  <a:lnTo>
                    <a:pt x="22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2" name="Freeform 166"/>
            <p:cNvSpPr/>
            <p:nvPr/>
          </p:nvSpPr>
          <p:spPr bwMode="auto">
            <a:xfrm>
              <a:off x="2896" y="1003"/>
              <a:ext cx="478" cy="118"/>
            </a:xfrm>
            <a:custGeom>
              <a:avLst/>
              <a:gdLst>
                <a:gd name="T0" fmla="*/ 0 w 478"/>
                <a:gd name="T1" fmla="*/ 14 h 118"/>
                <a:gd name="T2" fmla="*/ 478 w 478"/>
                <a:gd name="T3" fmla="*/ 118 h 118"/>
                <a:gd name="T4" fmla="*/ 478 w 478"/>
                <a:gd name="T5" fmla="*/ 104 h 118"/>
                <a:gd name="T6" fmla="*/ 7 w 478"/>
                <a:gd name="T7" fmla="*/ 0 h 118"/>
                <a:gd name="T8" fmla="*/ 0 w 478"/>
                <a:gd name="T9" fmla="*/ 14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118">
                  <a:moveTo>
                    <a:pt x="0" y="14"/>
                  </a:moveTo>
                  <a:lnTo>
                    <a:pt x="478" y="118"/>
                  </a:lnTo>
                  <a:lnTo>
                    <a:pt x="478" y="104"/>
                  </a:lnTo>
                  <a:lnTo>
                    <a:pt x="7" y="0"/>
                  </a:lnTo>
                  <a:lnTo>
                    <a:pt x="0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3" name="Freeform 167"/>
            <p:cNvSpPr/>
            <p:nvPr/>
          </p:nvSpPr>
          <p:spPr bwMode="auto">
            <a:xfrm>
              <a:off x="4366" y="1592"/>
              <a:ext cx="689" cy="164"/>
            </a:xfrm>
            <a:custGeom>
              <a:avLst/>
              <a:gdLst>
                <a:gd name="T0" fmla="*/ 0 w 689"/>
                <a:gd name="T1" fmla="*/ 152 h 164"/>
                <a:gd name="T2" fmla="*/ 682 w 689"/>
                <a:gd name="T3" fmla="*/ 0 h 164"/>
                <a:gd name="T4" fmla="*/ 689 w 689"/>
                <a:gd name="T5" fmla="*/ 12 h 164"/>
                <a:gd name="T6" fmla="*/ 0 w 689"/>
                <a:gd name="T7" fmla="*/ 164 h 164"/>
                <a:gd name="T8" fmla="*/ 0 w 689"/>
                <a:gd name="T9" fmla="*/ 152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164">
                  <a:moveTo>
                    <a:pt x="0" y="152"/>
                  </a:moveTo>
                  <a:lnTo>
                    <a:pt x="682" y="0"/>
                  </a:lnTo>
                  <a:lnTo>
                    <a:pt x="689" y="12"/>
                  </a:lnTo>
                  <a:lnTo>
                    <a:pt x="0" y="164"/>
                  </a:lnTo>
                  <a:lnTo>
                    <a:pt x="0" y="1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4" name="Freeform 168"/>
            <p:cNvSpPr/>
            <p:nvPr/>
          </p:nvSpPr>
          <p:spPr bwMode="auto">
            <a:xfrm>
              <a:off x="3995" y="2899"/>
              <a:ext cx="499" cy="396"/>
            </a:xfrm>
            <a:custGeom>
              <a:avLst/>
              <a:gdLst>
                <a:gd name="T0" fmla="*/ 0 w 499"/>
                <a:gd name="T1" fmla="*/ 5 h 396"/>
                <a:gd name="T2" fmla="*/ 499 w 499"/>
                <a:gd name="T3" fmla="*/ 396 h 396"/>
                <a:gd name="T4" fmla="*/ 499 w 499"/>
                <a:gd name="T5" fmla="*/ 384 h 396"/>
                <a:gd name="T6" fmla="*/ 14 w 499"/>
                <a:gd name="T7" fmla="*/ 0 h 396"/>
                <a:gd name="T8" fmla="*/ 0 w 499"/>
                <a:gd name="T9" fmla="*/ 5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9" h="396">
                  <a:moveTo>
                    <a:pt x="0" y="5"/>
                  </a:moveTo>
                  <a:lnTo>
                    <a:pt x="499" y="396"/>
                  </a:lnTo>
                  <a:lnTo>
                    <a:pt x="499" y="384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5" name="Freeform 169"/>
            <p:cNvSpPr/>
            <p:nvPr/>
          </p:nvSpPr>
          <p:spPr bwMode="auto">
            <a:xfrm>
              <a:off x="3651" y="2918"/>
              <a:ext cx="306" cy="547"/>
            </a:xfrm>
            <a:custGeom>
              <a:avLst/>
              <a:gdLst>
                <a:gd name="T0" fmla="*/ 0 w 306"/>
                <a:gd name="T1" fmla="*/ 540 h 547"/>
                <a:gd name="T2" fmla="*/ 294 w 306"/>
                <a:gd name="T3" fmla="*/ 0 h 547"/>
                <a:gd name="T4" fmla="*/ 306 w 306"/>
                <a:gd name="T5" fmla="*/ 0 h 547"/>
                <a:gd name="T6" fmla="*/ 10 w 306"/>
                <a:gd name="T7" fmla="*/ 547 h 547"/>
                <a:gd name="T8" fmla="*/ 0 w 306"/>
                <a:gd name="T9" fmla="*/ 540 h 5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6" h="547">
                  <a:moveTo>
                    <a:pt x="0" y="540"/>
                  </a:moveTo>
                  <a:lnTo>
                    <a:pt x="294" y="0"/>
                  </a:lnTo>
                  <a:lnTo>
                    <a:pt x="306" y="0"/>
                  </a:lnTo>
                  <a:lnTo>
                    <a:pt x="10" y="547"/>
                  </a:lnTo>
                  <a:lnTo>
                    <a:pt x="0" y="5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6" name="Rectangle 170"/>
            <p:cNvSpPr>
              <a:spLocks noChangeArrowheads="1"/>
            </p:cNvSpPr>
            <p:nvPr/>
          </p:nvSpPr>
          <p:spPr bwMode="auto">
            <a:xfrm>
              <a:off x="2910" y="2881"/>
              <a:ext cx="9" cy="30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7" name="Freeform 171"/>
            <p:cNvSpPr/>
            <p:nvPr/>
          </p:nvSpPr>
          <p:spPr bwMode="auto">
            <a:xfrm>
              <a:off x="3334" y="2109"/>
              <a:ext cx="611" cy="741"/>
            </a:xfrm>
            <a:custGeom>
              <a:avLst/>
              <a:gdLst>
                <a:gd name="T0" fmla="*/ 0 w 611"/>
                <a:gd name="T1" fmla="*/ 7 h 741"/>
                <a:gd name="T2" fmla="*/ 599 w 611"/>
                <a:gd name="T3" fmla="*/ 741 h 741"/>
                <a:gd name="T4" fmla="*/ 611 w 611"/>
                <a:gd name="T5" fmla="*/ 736 h 741"/>
                <a:gd name="T6" fmla="*/ 12 w 611"/>
                <a:gd name="T7" fmla="*/ 0 h 741"/>
                <a:gd name="T8" fmla="*/ 0 w 611"/>
                <a:gd name="T9" fmla="*/ 7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741">
                  <a:moveTo>
                    <a:pt x="0" y="7"/>
                  </a:moveTo>
                  <a:lnTo>
                    <a:pt x="599" y="741"/>
                  </a:lnTo>
                  <a:lnTo>
                    <a:pt x="611" y="736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698" name="矩形 697"/>
          <p:cNvSpPr/>
          <p:nvPr/>
        </p:nvSpPr>
        <p:spPr>
          <a:xfrm>
            <a:off x="5289749" y="3597932"/>
            <a:ext cx="1620958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spcBef>
                <a:spcPct val="0"/>
              </a:spcBef>
            </a:pP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优化问题</a:t>
            </a:r>
            <a:endParaRPr lang="en-US" altLang="zh-CN" sz="28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99" name="文本框 698"/>
          <p:cNvSpPr txBox="1"/>
          <p:nvPr/>
        </p:nvSpPr>
        <p:spPr>
          <a:xfrm>
            <a:off x="2884968" y="4096747"/>
            <a:ext cx="6430520" cy="2819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OPMIZATION</a:t>
            </a:r>
          </a:p>
        </p:txBody>
      </p:sp>
      <p:sp>
        <p:nvSpPr>
          <p:cNvPr id="700" name="矩形 699"/>
          <p:cNvSpPr/>
          <p:nvPr/>
        </p:nvSpPr>
        <p:spPr>
          <a:xfrm>
            <a:off x="4689392" y="2820071"/>
            <a:ext cx="2821671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altLang="zh-CN" sz="4400" b="1" dirty="0">
                <a:solidFill>
                  <a:srgbClr val="248C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 / 03</a:t>
            </a:r>
          </a:p>
        </p:txBody>
      </p:sp>
    </p:spTree>
    <p:extLst>
      <p:ext uri="{BB962C8B-B14F-4D97-AF65-F5344CB8AC3E}">
        <p14:creationId xmlns:p14="http://schemas.microsoft.com/office/powerpoint/2010/main" val="181295022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2" dur="5000" fill="hold"/>
                                        <p:tgtEl>
                                          <p:spTgt spid="36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4" dur="5000" fill="hold"/>
                                        <p:tgtEl>
                                          <p:spTgt spid="5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7" dur="1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8" dur="1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9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0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" presetID="41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 tmFilter="0,0; .5, 1; 1, 1"/>
                                        <p:tgtEl>
                                          <p:spTgt spid="6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8" grpId="0"/>
      <p:bldP spid="699" grpId="0"/>
      <p:bldP spid="70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" name="Group 4"/>
          <p:cNvGrpSpPr>
            <a:grpSpLocks noChangeAspect="1"/>
          </p:cNvGrpSpPr>
          <p:nvPr/>
        </p:nvGrpSpPr>
        <p:grpSpPr bwMode="auto">
          <a:xfrm>
            <a:off x="-470501" y="-575689"/>
            <a:ext cx="1552035" cy="1511368"/>
            <a:chOff x="2410" y="593"/>
            <a:chExt cx="3015" cy="2936"/>
          </a:xfrm>
          <a:solidFill>
            <a:srgbClr val="248C80"/>
          </a:solidFill>
        </p:grpSpPr>
        <p:sp>
          <p:nvSpPr>
            <p:cNvPr id="177" name="Freeform 5"/>
            <p:cNvSpPr/>
            <p:nvPr/>
          </p:nvSpPr>
          <p:spPr bwMode="auto">
            <a:xfrm>
              <a:off x="5079" y="1202"/>
              <a:ext cx="66" cy="509"/>
            </a:xfrm>
            <a:custGeom>
              <a:avLst/>
              <a:gdLst>
                <a:gd name="T0" fmla="*/ 0 w 66"/>
                <a:gd name="T1" fmla="*/ 9 h 509"/>
                <a:gd name="T2" fmla="*/ 54 w 66"/>
                <a:gd name="T3" fmla="*/ 509 h 509"/>
                <a:gd name="T4" fmla="*/ 66 w 66"/>
                <a:gd name="T5" fmla="*/ 509 h 509"/>
                <a:gd name="T6" fmla="*/ 9 w 66"/>
                <a:gd name="T7" fmla="*/ 0 h 509"/>
                <a:gd name="T8" fmla="*/ 0 w 66"/>
                <a:gd name="T9" fmla="*/ 9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509">
                  <a:moveTo>
                    <a:pt x="0" y="9"/>
                  </a:moveTo>
                  <a:lnTo>
                    <a:pt x="54" y="509"/>
                  </a:lnTo>
                  <a:lnTo>
                    <a:pt x="66" y="509"/>
                  </a:lnTo>
                  <a:lnTo>
                    <a:pt x="9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8" name="Freeform 6"/>
            <p:cNvSpPr/>
            <p:nvPr/>
          </p:nvSpPr>
          <p:spPr bwMode="auto">
            <a:xfrm>
              <a:off x="5079" y="1195"/>
              <a:ext cx="303" cy="854"/>
            </a:xfrm>
            <a:custGeom>
              <a:avLst/>
              <a:gdLst>
                <a:gd name="T0" fmla="*/ 14 w 303"/>
                <a:gd name="T1" fmla="*/ 0 h 854"/>
                <a:gd name="T2" fmla="*/ 303 w 303"/>
                <a:gd name="T3" fmla="*/ 854 h 854"/>
                <a:gd name="T4" fmla="*/ 287 w 303"/>
                <a:gd name="T5" fmla="*/ 854 h 854"/>
                <a:gd name="T6" fmla="*/ 0 w 303"/>
                <a:gd name="T7" fmla="*/ 11 h 854"/>
                <a:gd name="T8" fmla="*/ 14 w 303"/>
                <a:gd name="T9" fmla="*/ 0 h 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3" h="854">
                  <a:moveTo>
                    <a:pt x="14" y="0"/>
                  </a:moveTo>
                  <a:lnTo>
                    <a:pt x="303" y="854"/>
                  </a:lnTo>
                  <a:lnTo>
                    <a:pt x="287" y="854"/>
                  </a:lnTo>
                  <a:lnTo>
                    <a:pt x="0" y="11"/>
                  </a:lnTo>
                  <a:lnTo>
                    <a:pt x="1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9" name="Freeform 7"/>
            <p:cNvSpPr/>
            <p:nvPr/>
          </p:nvSpPr>
          <p:spPr bwMode="auto">
            <a:xfrm>
              <a:off x="5074" y="1202"/>
              <a:ext cx="12" cy="345"/>
            </a:xfrm>
            <a:custGeom>
              <a:avLst/>
              <a:gdLst>
                <a:gd name="T0" fmla="*/ 0 w 12"/>
                <a:gd name="T1" fmla="*/ 0 h 345"/>
                <a:gd name="T2" fmla="*/ 0 w 12"/>
                <a:gd name="T3" fmla="*/ 345 h 345"/>
                <a:gd name="T4" fmla="*/ 12 w 12"/>
                <a:gd name="T5" fmla="*/ 345 h 345"/>
                <a:gd name="T6" fmla="*/ 12 w 12"/>
                <a:gd name="T7" fmla="*/ 12 h 345"/>
                <a:gd name="T8" fmla="*/ 0 w 12"/>
                <a:gd name="T9" fmla="*/ 0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345">
                  <a:moveTo>
                    <a:pt x="0" y="0"/>
                  </a:moveTo>
                  <a:lnTo>
                    <a:pt x="0" y="345"/>
                  </a:lnTo>
                  <a:lnTo>
                    <a:pt x="12" y="345"/>
                  </a:lnTo>
                  <a:lnTo>
                    <a:pt x="12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0" name="Rectangle 8"/>
            <p:cNvSpPr>
              <a:spLocks noChangeArrowheads="1"/>
            </p:cNvSpPr>
            <p:nvPr/>
          </p:nvSpPr>
          <p:spPr bwMode="auto">
            <a:xfrm>
              <a:off x="3658" y="3501"/>
              <a:ext cx="647" cy="1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1" name="Freeform 9"/>
            <p:cNvSpPr/>
            <p:nvPr/>
          </p:nvSpPr>
          <p:spPr bwMode="auto">
            <a:xfrm>
              <a:off x="3488" y="3446"/>
              <a:ext cx="118" cy="48"/>
            </a:xfrm>
            <a:custGeom>
              <a:avLst/>
              <a:gdLst>
                <a:gd name="T0" fmla="*/ 0 w 118"/>
                <a:gd name="T1" fmla="*/ 10 h 48"/>
                <a:gd name="T2" fmla="*/ 111 w 118"/>
                <a:gd name="T3" fmla="*/ 48 h 48"/>
                <a:gd name="T4" fmla="*/ 118 w 118"/>
                <a:gd name="T5" fmla="*/ 36 h 48"/>
                <a:gd name="T6" fmla="*/ 14 w 118"/>
                <a:gd name="T7" fmla="*/ 0 h 48"/>
                <a:gd name="T8" fmla="*/ 0 w 118"/>
                <a:gd name="T9" fmla="*/ 1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48">
                  <a:moveTo>
                    <a:pt x="0" y="10"/>
                  </a:moveTo>
                  <a:lnTo>
                    <a:pt x="111" y="48"/>
                  </a:lnTo>
                  <a:lnTo>
                    <a:pt x="118" y="36"/>
                  </a:lnTo>
                  <a:lnTo>
                    <a:pt x="14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2" name="Freeform 10"/>
            <p:cNvSpPr/>
            <p:nvPr/>
          </p:nvSpPr>
          <p:spPr bwMode="auto">
            <a:xfrm>
              <a:off x="2830" y="1026"/>
              <a:ext cx="30" cy="256"/>
            </a:xfrm>
            <a:custGeom>
              <a:avLst/>
              <a:gdLst>
                <a:gd name="T0" fmla="*/ 30 w 30"/>
                <a:gd name="T1" fmla="*/ 0 h 256"/>
                <a:gd name="T2" fmla="*/ 9 w 30"/>
                <a:gd name="T3" fmla="*/ 256 h 256"/>
                <a:gd name="T4" fmla="*/ 0 w 30"/>
                <a:gd name="T5" fmla="*/ 256 h 256"/>
                <a:gd name="T6" fmla="*/ 26 w 30"/>
                <a:gd name="T7" fmla="*/ 0 h 256"/>
                <a:gd name="T8" fmla="*/ 30 w 30"/>
                <a:gd name="T9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56">
                  <a:moveTo>
                    <a:pt x="30" y="0"/>
                  </a:moveTo>
                  <a:lnTo>
                    <a:pt x="9" y="256"/>
                  </a:lnTo>
                  <a:lnTo>
                    <a:pt x="0" y="256"/>
                  </a:lnTo>
                  <a:lnTo>
                    <a:pt x="26" y="0"/>
                  </a:lnTo>
                  <a:lnTo>
                    <a:pt x="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3" name="Freeform 11"/>
            <p:cNvSpPr/>
            <p:nvPr/>
          </p:nvSpPr>
          <p:spPr bwMode="auto">
            <a:xfrm>
              <a:off x="2841" y="773"/>
              <a:ext cx="604" cy="519"/>
            </a:xfrm>
            <a:custGeom>
              <a:avLst/>
              <a:gdLst>
                <a:gd name="T0" fmla="*/ 0 w 604"/>
                <a:gd name="T1" fmla="*/ 512 h 519"/>
                <a:gd name="T2" fmla="*/ 595 w 604"/>
                <a:gd name="T3" fmla="*/ 0 h 519"/>
                <a:gd name="T4" fmla="*/ 604 w 604"/>
                <a:gd name="T5" fmla="*/ 7 h 519"/>
                <a:gd name="T6" fmla="*/ 12 w 604"/>
                <a:gd name="T7" fmla="*/ 519 h 519"/>
                <a:gd name="T8" fmla="*/ 0 w 604"/>
                <a:gd name="T9" fmla="*/ 512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4" h="519">
                  <a:moveTo>
                    <a:pt x="0" y="512"/>
                  </a:moveTo>
                  <a:lnTo>
                    <a:pt x="595" y="0"/>
                  </a:lnTo>
                  <a:lnTo>
                    <a:pt x="604" y="7"/>
                  </a:lnTo>
                  <a:lnTo>
                    <a:pt x="12" y="519"/>
                  </a:lnTo>
                  <a:lnTo>
                    <a:pt x="0" y="5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4" name="Freeform 12"/>
            <p:cNvSpPr/>
            <p:nvPr/>
          </p:nvSpPr>
          <p:spPr bwMode="auto">
            <a:xfrm>
              <a:off x="2988" y="761"/>
              <a:ext cx="445" cy="192"/>
            </a:xfrm>
            <a:custGeom>
              <a:avLst/>
              <a:gdLst>
                <a:gd name="T0" fmla="*/ 445 w 445"/>
                <a:gd name="T1" fmla="*/ 17 h 192"/>
                <a:gd name="T2" fmla="*/ 3 w 445"/>
                <a:gd name="T3" fmla="*/ 192 h 192"/>
                <a:gd name="T4" fmla="*/ 0 w 445"/>
                <a:gd name="T5" fmla="*/ 187 h 192"/>
                <a:gd name="T6" fmla="*/ 445 w 445"/>
                <a:gd name="T7" fmla="*/ 0 h 192"/>
                <a:gd name="T8" fmla="*/ 445 w 445"/>
                <a:gd name="T9" fmla="*/ 17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5" h="192">
                  <a:moveTo>
                    <a:pt x="445" y="17"/>
                  </a:moveTo>
                  <a:lnTo>
                    <a:pt x="3" y="192"/>
                  </a:lnTo>
                  <a:lnTo>
                    <a:pt x="0" y="187"/>
                  </a:lnTo>
                  <a:lnTo>
                    <a:pt x="445" y="0"/>
                  </a:lnTo>
                  <a:lnTo>
                    <a:pt x="445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5" name="Freeform 13"/>
            <p:cNvSpPr/>
            <p:nvPr/>
          </p:nvSpPr>
          <p:spPr bwMode="auto">
            <a:xfrm>
              <a:off x="3478" y="650"/>
              <a:ext cx="159" cy="95"/>
            </a:xfrm>
            <a:custGeom>
              <a:avLst/>
              <a:gdLst>
                <a:gd name="T0" fmla="*/ 10 w 159"/>
                <a:gd name="T1" fmla="*/ 95 h 95"/>
                <a:gd name="T2" fmla="*/ 159 w 159"/>
                <a:gd name="T3" fmla="*/ 9 h 95"/>
                <a:gd name="T4" fmla="*/ 159 w 159"/>
                <a:gd name="T5" fmla="*/ 0 h 95"/>
                <a:gd name="T6" fmla="*/ 0 w 159"/>
                <a:gd name="T7" fmla="*/ 88 h 95"/>
                <a:gd name="T8" fmla="*/ 10 w 159"/>
                <a:gd name="T9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95">
                  <a:moveTo>
                    <a:pt x="10" y="95"/>
                  </a:moveTo>
                  <a:lnTo>
                    <a:pt x="159" y="9"/>
                  </a:lnTo>
                  <a:lnTo>
                    <a:pt x="159" y="0"/>
                  </a:lnTo>
                  <a:lnTo>
                    <a:pt x="0" y="88"/>
                  </a:lnTo>
                  <a:lnTo>
                    <a:pt x="10" y="9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6" name="Freeform 14"/>
            <p:cNvSpPr/>
            <p:nvPr/>
          </p:nvSpPr>
          <p:spPr bwMode="auto">
            <a:xfrm>
              <a:off x="3488" y="683"/>
              <a:ext cx="798" cy="74"/>
            </a:xfrm>
            <a:custGeom>
              <a:avLst/>
              <a:gdLst>
                <a:gd name="T0" fmla="*/ 0 w 798"/>
                <a:gd name="T1" fmla="*/ 62 h 74"/>
                <a:gd name="T2" fmla="*/ 798 w 798"/>
                <a:gd name="T3" fmla="*/ 0 h 74"/>
                <a:gd name="T4" fmla="*/ 798 w 798"/>
                <a:gd name="T5" fmla="*/ 10 h 74"/>
                <a:gd name="T6" fmla="*/ 0 w 798"/>
                <a:gd name="T7" fmla="*/ 74 h 74"/>
                <a:gd name="T8" fmla="*/ 0 w 798"/>
                <a:gd name="T9" fmla="*/ 6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8" h="74">
                  <a:moveTo>
                    <a:pt x="0" y="62"/>
                  </a:moveTo>
                  <a:lnTo>
                    <a:pt x="798" y="0"/>
                  </a:lnTo>
                  <a:lnTo>
                    <a:pt x="798" y="10"/>
                  </a:lnTo>
                  <a:lnTo>
                    <a:pt x="0" y="74"/>
                  </a:lnTo>
                  <a:lnTo>
                    <a:pt x="0" y="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7" name="Freeform 15"/>
            <p:cNvSpPr/>
            <p:nvPr/>
          </p:nvSpPr>
          <p:spPr bwMode="auto">
            <a:xfrm>
              <a:off x="3421" y="778"/>
              <a:ext cx="34" cy="308"/>
            </a:xfrm>
            <a:custGeom>
              <a:avLst/>
              <a:gdLst>
                <a:gd name="T0" fmla="*/ 29 w 34"/>
                <a:gd name="T1" fmla="*/ 0 h 308"/>
                <a:gd name="T2" fmla="*/ 0 w 34"/>
                <a:gd name="T3" fmla="*/ 308 h 308"/>
                <a:gd name="T4" fmla="*/ 12 w 34"/>
                <a:gd name="T5" fmla="*/ 308 h 308"/>
                <a:gd name="T6" fmla="*/ 34 w 34"/>
                <a:gd name="T7" fmla="*/ 0 h 308"/>
                <a:gd name="T8" fmla="*/ 29 w 34"/>
                <a:gd name="T9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308">
                  <a:moveTo>
                    <a:pt x="29" y="0"/>
                  </a:moveTo>
                  <a:lnTo>
                    <a:pt x="0" y="308"/>
                  </a:lnTo>
                  <a:lnTo>
                    <a:pt x="12" y="308"/>
                  </a:lnTo>
                  <a:lnTo>
                    <a:pt x="34" y="0"/>
                  </a:ln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8" name="Freeform 16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  <a:gd name="T10" fmla="*/ 0 w 571"/>
                <a:gd name="T11" fmla="*/ 11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9" name="Freeform 17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0" name="Freeform 18"/>
            <p:cNvSpPr/>
            <p:nvPr/>
          </p:nvSpPr>
          <p:spPr bwMode="auto">
            <a:xfrm>
              <a:off x="4087" y="693"/>
              <a:ext cx="225" cy="307"/>
            </a:xfrm>
            <a:custGeom>
              <a:avLst/>
              <a:gdLst>
                <a:gd name="T0" fmla="*/ 213 w 225"/>
                <a:gd name="T1" fmla="*/ 0 h 307"/>
                <a:gd name="T2" fmla="*/ 0 w 225"/>
                <a:gd name="T3" fmla="*/ 298 h 307"/>
                <a:gd name="T4" fmla="*/ 12 w 225"/>
                <a:gd name="T5" fmla="*/ 307 h 307"/>
                <a:gd name="T6" fmla="*/ 225 w 225"/>
                <a:gd name="T7" fmla="*/ 7 h 307"/>
                <a:gd name="T8" fmla="*/ 213 w 225"/>
                <a:gd name="T9" fmla="*/ 0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5" h="307">
                  <a:moveTo>
                    <a:pt x="213" y="0"/>
                  </a:moveTo>
                  <a:lnTo>
                    <a:pt x="0" y="298"/>
                  </a:lnTo>
                  <a:lnTo>
                    <a:pt x="12" y="307"/>
                  </a:lnTo>
                  <a:lnTo>
                    <a:pt x="225" y="7"/>
                  </a:lnTo>
                  <a:lnTo>
                    <a:pt x="21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1" name="Freeform 19"/>
            <p:cNvSpPr/>
            <p:nvPr/>
          </p:nvSpPr>
          <p:spPr bwMode="auto">
            <a:xfrm>
              <a:off x="2481" y="1318"/>
              <a:ext cx="339" cy="343"/>
            </a:xfrm>
            <a:custGeom>
              <a:avLst/>
              <a:gdLst>
                <a:gd name="T0" fmla="*/ 0 w 339"/>
                <a:gd name="T1" fmla="*/ 336 h 343"/>
                <a:gd name="T2" fmla="*/ 332 w 339"/>
                <a:gd name="T3" fmla="*/ 0 h 343"/>
                <a:gd name="T4" fmla="*/ 339 w 339"/>
                <a:gd name="T5" fmla="*/ 7 h 343"/>
                <a:gd name="T6" fmla="*/ 5 w 339"/>
                <a:gd name="T7" fmla="*/ 343 h 343"/>
                <a:gd name="T8" fmla="*/ 0 w 339"/>
                <a:gd name="T9" fmla="*/ 336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9" h="343">
                  <a:moveTo>
                    <a:pt x="0" y="336"/>
                  </a:moveTo>
                  <a:lnTo>
                    <a:pt x="332" y="0"/>
                  </a:lnTo>
                  <a:lnTo>
                    <a:pt x="339" y="7"/>
                  </a:lnTo>
                  <a:lnTo>
                    <a:pt x="5" y="343"/>
                  </a:lnTo>
                  <a:lnTo>
                    <a:pt x="0" y="3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2" name="Freeform 20"/>
            <p:cNvSpPr/>
            <p:nvPr/>
          </p:nvSpPr>
          <p:spPr bwMode="auto">
            <a:xfrm>
              <a:off x="2616" y="1332"/>
              <a:ext cx="209" cy="753"/>
            </a:xfrm>
            <a:custGeom>
              <a:avLst/>
              <a:gdLst>
                <a:gd name="T0" fmla="*/ 197 w 209"/>
                <a:gd name="T1" fmla="*/ 0 h 753"/>
                <a:gd name="T2" fmla="*/ 0 w 209"/>
                <a:gd name="T3" fmla="*/ 743 h 753"/>
                <a:gd name="T4" fmla="*/ 10 w 209"/>
                <a:gd name="T5" fmla="*/ 753 h 753"/>
                <a:gd name="T6" fmla="*/ 209 w 209"/>
                <a:gd name="T7" fmla="*/ 0 h 753"/>
                <a:gd name="T8" fmla="*/ 197 w 209"/>
                <a:gd name="T9" fmla="*/ 0 h 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753">
                  <a:moveTo>
                    <a:pt x="197" y="0"/>
                  </a:moveTo>
                  <a:lnTo>
                    <a:pt x="0" y="743"/>
                  </a:lnTo>
                  <a:lnTo>
                    <a:pt x="10" y="753"/>
                  </a:lnTo>
                  <a:lnTo>
                    <a:pt x="209" y="0"/>
                  </a:lnTo>
                  <a:lnTo>
                    <a:pt x="19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3" name="Freeform 21"/>
            <p:cNvSpPr/>
            <p:nvPr/>
          </p:nvSpPr>
          <p:spPr bwMode="auto">
            <a:xfrm>
              <a:off x="2477" y="1704"/>
              <a:ext cx="106" cy="92"/>
            </a:xfrm>
            <a:custGeom>
              <a:avLst/>
              <a:gdLst>
                <a:gd name="T0" fmla="*/ 0 w 106"/>
                <a:gd name="T1" fmla="*/ 7 h 92"/>
                <a:gd name="T2" fmla="*/ 94 w 106"/>
                <a:gd name="T3" fmla="*/ 92 h 92"/>
                <a:gd name="T4" fmla="*/ 106 w 106"/>
                <a:gd name="T5" fmla="*/ 75 h 92"/>
                <a:gd name="T6" fmla="*/ 9 w 106"/>
                <a:gd name="T7" fmla="*/ 0 h 92"/>
                <a:gd name="T8" fmla="*/ 0 w 106"/>
                <a:gd name="T9" fmla="*/ 7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92">
                  <a:moveTo>
                    <a:pt x="0" y="7"/>
                  </a:moveTo>
                  <a:lnTo>
                    <a:pt x="94" y="92"/>
                  </a:lnTo>
                  <a:lnTo>
                    <a:pt x="106" y="75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4" name="Freeform 22"/>
            <p:cNvSpPr/>
            <p:nvPr/>
          </p:nvSpPr>
          <p:spPr bwMode="auto">
            <a:xfrm>
              <a:off x="2451" y="1711"/>
              <a:ext cx="146" cy="374"/>
            </a:xfrm>
            <a:custGeom>
              <a:avLst/>
              <a:gdLst>
                <a:gd name="T0" fmla="*/ 0 w 146"/>
                <a:gd name="T1" fmla="*/ 0 h 374"/>
                <a:gd name="T2" fmla="*/ 135 w 146"/>
                <a:gd name="T3" fmla="*/ 374 h 374"/>
                <a:gd name="T4" fmla="*/ 146 w 146"/>
                <a:gd name="T5" fmla="*/ 374 h 374"/>
                <a:gd name="T6" fmla="*/ 11 w 146"/>
                <a:gd name="T7" fmla="*/ 0 h 374"/>
                <a:gd name="T8" fmla="*/ 0 w 146"/>
                <a:gd name="T9" fmla="*/ 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374">
                  <a:moveTo>
                    <a:pt x="0" y="0"/>
                  </a:moveTo>
                  <a:lnTo>
                    <a:pt x="135" y="374"/>
                  </a:lnTo>
                  <a:lnTo>
                    <a:pt x="146" y="374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5" name="Rectangle 23"/>
            <p:cNvSpPr>
              <a:spLocks noChangeArrowheads="1"/>
            </p:cNvSpPr>
            <p:nvPr/>
          </p:nvSpPr>
          <p:spPr bwMode="auto">
            <a:xfrm>
              <a:off x="3410" y="1164"/>
              <a:ext cx="11" cy="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6" name="Freeform 24"/>
            <p:cNvSpPr/>
            <p:nvPr/>
          </p:nvSpPr>
          <p:spPr bwMode="auto">
            <a:xfrm>
              <a:off x="2848" y="1202"/>
              <a:ext cx="538" cy="111"/>
            </a:xfrm>
            <a:custGeom>
              <a:avLst/>
              <a:gdLst>
                <a:gd name="T0" fmla="*/ 0 w 538"/>
                <a:gd name="T1" fmla="*/ 102 h 111"/>
                <a:gd name="T2" fmla="*/ 538 w 538"/>
                <a:gd name="T3" fmla="*/ 0 h 111"/>
                <a:gd name="T4" fmla="*/ 538 w 538"/>
                <a:gd name="T5" fmla="*/ 9 h 111"/>
                <a:gd name="T6" fmla="*/ 0 w 538"/>
                <a:gd name="T7" fmla="*/ 111 h 111"/>
                <a:gd name="T8" fmla="*/ 0 w 538"/>
                <a:gd name="T9" fmla="*/ 102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8" h="111">
                  <a:moveTo>
                    <a:pt x="0" y="102"/>
                  </a:moveTo>
                  <a:lnTo>
                    <a:pt x="538" y="0"/>
                  </a:lnTo>
                  <a:lnTo>
                    <a:pt x="538" y="9"/>
                  </a:lnTo>
                  <a:lnTo>
                    <a:pt x="0" y="111"/>
                  </a:lnTo>
                  <a:lnTo>
                    <a:pt x="0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7" name="Freeform 25"/>
            <p:cNvSpPr/>
            <p:nvPr/>
          </p:nvSpPr>
          <p:spPr bwMode="auto">
            <a:xfrm>
              <a:off x="2834" y="1320"/>
              <a:ext cx="287" cy="455"/>
            </a:xfrm>
            <a:custGeom>
              <a:avLst/>
              <a:gdLst>
                <a:gd name="T0" fmla="*/ 0 w 287"/>
                <a:gd name="T1" fmla="*/ 5 h 455"/>
                <a:gd name="T2" fmla="*/ 275 w 287"/>
                <a:gd name="T3" fmla="*/ 450 h 455"/>
                <a:gd name="T4" fmla="*/ 277 w 287"/>
                <a:gd name="T5" fmla="*/ 455 h 455"/>
                <a:gd name="T6" fmla="*/ 287 w 287"/>
                <a:gd name="T7" fmla="*/ 445 h 455"/>
                <a:gd name="T8" fmla="*/ 7 w 287"/>
                <a:gd name="T9" fmla="*/ 0 h 455"/>
                <a:gd name="T10" fmla="*/ 0 w 287"/>
                <a:gd name="T11" fmla="*/ 5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7" h="455">
                  <a:moveTo>
                    <a:pt x="0" y="5"/>
                  </a:moveTo>
                  <a:lnTo>
                    <a:pt x="275" y="450"/>
                  </a:lnTo>
                  <a:lnTo>
                    <a:pt x="277" y="455"/>
                  </a:lnTo>
                  <a:lnTo>
                    <a:pt x="287" y="445"/>
                  </a:lnTo>
                  <a:lnTo>
                    <a:pt x="7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8" name="Freeform 26"/>
            <p:cNvSpPr/>
            <p:nvPr/>
          </p:nvSpPr>
          <p:spPr bwMode="auto">
            <a:xfrm>
              <a:off x="3140" y="1221"/>
              <a:ext cx="270" cy="544"/>
            </a:xfrm>
            <a:custGeom>
              <a:avLst/>
              <a:gdLst>
                <a:gd name="T0" fmla="*/ 0 w 270"/>
                <a:gd name="T1" fmla="*/ 544 h 544"/>
                <a:gd name="T2" fmla="*/ 263 w 270"/>
                <a:gd name="T3" fmla="*/ 0 h 544"/>
                <a:gd name="T4" fmla="*/ 270 w 270"/>
                <a:gd name="T5" fmla="*/ 0 h 544"/>
                <a:gd name="T6" fmla="*/ 14 w 270"/>
                <a:gd name="T7" fmla="*/ 544 h 544"/>
                <a:gd name="T8" fmla="*/ 0 w 270"/>
                <a:gd name="T9" fmla="*/ 544 h 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0" h="544">
                  <a:moveTo>
                    <a:pt x="0" y="544"/>
                  </a:moveTo>
                  <a:lnTo>
                    <a:pt x="263" y="0"/>
                  </a:lnTo>
                  <a:lnTo>
                    <a:pt x="270" y="0"/>
                  </a:lnTo>
                  <a:lnTo>
                    <a:pt x="14" y="544"/>
                  </a:lnTo>
                  <a:lnTo>
                    <a:pt x="0" y="5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9" name="Freeform 27"/>
            <p:cNvSpPr/>
            <p:nvPr/>
          </p:nvSpPr>
          <p:spPr bwMode="auto">
            <a:xfrm>
              <a:off x="3317" y="1221"/>
              <a:ext cx="93" cy="809"/>
            </a:xfrm>
            <a:custGeom>
              <a:avLst/>
              <a:gdLst>
                <a:gd name="T0" fmla="*/ 83 w 93"/>
                <a:gd name="T1" fmla="*/ 0 h 809"/>
                <a:gd name="T2" fmla="*/ 0 w 93"/>
                <a:gd name="T3" fmla="*/ 809 h 809"/>
                <a:gd name="T4" fmla="*/ 12 w 93"/>
                <a:gd name="T5" fmla="*/ 809 h 809"/>
                <a:gd name="T6" fmla="*/ 93 w 93"/>
                <a:gd name="T7" fmla="*/ 0 h 809"/>
                <a:gd name="T8" fmla="*/ 83 w 93"/>
                <a:gd name="T9" fmla="*/ 0 h 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" h="809">
                  <a:moveTo>
                    <a:pt x="83" y="0"/>
                  </a:moveTo>
                  <a:lnTo>
                    <a:pt x="0" y="809"/>
                  </a:lnTo>
                  <a:lnTo>
                    <a:pt x="12" y="809"/>
                  </a:lnTo>
                  <a:lnTo>
                    <a:pt x="93" y="0"/>
                  </a:lnTo>
                  <a:lnTo>
                    <a:pt x="8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0" name="Freeform 28"/>
            <p:cNvSpPr/>
            <p:nvPr/>
          </p:nvSpPr>
          <p:spPr bwMode="auto">
            <a:xfrm>
              <a:off x="3438" y="1022"/>
              <a:ext cx="611" cy="180"/>
            </a:xfrm>
            <a:custGeom>
              <a:avLst/>
              <a:gdLst>
                <a:gd name="T0" fmla="*/ 0 w 611"/>
                <a:gd name="T1" fmla="*/ 165 h 180"/>
                <a:gd name="T2" fmla="*/ 611 w 611"/>
                <a:gd name="T3" fmla="*/ 0 h 180"/>
                <a:gd name="T4" fmla="*/ 611 w 611"/>
                <a:gd name="T5" fmla="*/ 14 h 180"/>
                <a:gd name="T6" fmla="*/ 0 w 611"/>
                <a:gd name="T7" fmla="*/ 180 h 180"/>
                <a:gd name="T8" fmla="*/ 0 w 611"/>
                <a:gd name="T9" fmla="*/ 165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180">
                  <a:moveTo>
                    <a:pt x="0" y="165"/>
                  </a:moveTo>
                  <a:lnTo>
                    <a:pt x="611" y="0"/>
                  </a:lnTo>
                  <a:lnTo>
                    <a:pt x="611" y="14"/>
                  </a:lnTo>
                  <a:lnTo>
                    <a:pt x="0" y="180"/>
                  </a:lnTo>
                  <a:lnTo>
                    <a:pt x="0" y="1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1" name="Freeform 29"/>
            <p:cNvSpPr/>
            <p:nvPr/>
          </p:nvSpPr>
          <p:spPr bwMode="auto">
            <a:xfrm>
              <a:off x="4340" y="702"/>
              <a:ext cx="377" cy="396"/>
            </a:xfrm>
            <a:custGeom>
              <a:avLst/>
              <a:gdLst>
                <a:gd name="T0" fmla="*/ 0 w 377"/>
                <a:gd name="T1" fmla="*/ 12 h 396"/>
                <a:gd name="T2" fmla="*/ 370 w 377"/>
                <a:gd name="T3" fmla="*/ 396 h 396"/>
                <a:gd name="T4" fmla="*/ 377 w 377"/>
                <a:gd name="T5" fmla="*/ 388 h 396"/>
                <a:gd name="T6" fmla="*/ 0 w 377"/>
                <a:gd name="T7" fmla="*/ 0 h 396"/>
                <a:gd name="T8" fmla="*/ 0 w 377"/>
                <a:gd name="T9" fmla="*/ 12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7" h="396">
                  <a:moveTo>
                    <a:pt x="0" y="12"/>
                  </a:moveTo>
                  <a:lnTo>
                    <a:pt x="370" y="396"/>
                  </a:lnTo>
                  <a:lnTo>
                    <a:pt x="377" y="388"/>
                  </a:lnTo>
                  <a:lnTo>
                    <a:pt x="0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2" name="Freeform 30"/>
            <p:cNvSpPr/>
            <p:nvPr/>
          </p:nvSpPr>
          <p:spPr bwMode="auto">
            <a:xfrm>
              <a:off x="4108" y="1015"/>
              <a:ext cx="597" cy="97"/>
            </a:xfrm>
            <a:custGeom>
              <a:avLst/>
              <a:gdLst>
                <a:gd name="T0" fmla="*/ 0 w 597"/>
                <a:gd name="T1" fmla="*/ 0 h 97"/>
                <a:gd name="T2" fmla="*/ 597 w 597"/>
                <a:gd name="T3" fmla="*/ 90 h 97"/>
                <a:gd name="T4" fmla="*/ 597 w 597"/>
                <a:gd name="T5" fmla="*/ 97 h 97"/>
                <a:gd name="T6" fmla="*/ 0 w 597"/>
                <a:gd name="T7" fmla="*/ 11 h 97"/>
                <a:gd name="T8" fmla="*/ 0 w 597"/>
                <a:gd name="T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97">
                  <a:moveTo>
                    <a:pt x="0" y="0"/>
                  </a:moveTo>
                  <a:lnTo>
                    <a:pt x="597" y="90"/>
                  </a:lnTo>
                  <a:lnTo>
                    <a:pt x="597" y="97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3" name="Freeform 31"/>
            <p:cNvSpPr/>
            <p:nvPr/>
          </p:nvSpPr>
          <p:spPr bwMode="auto">
            <a:xfrm>
              <a:off x="4759" y="1121"/>
              <a:ext cx="280" cy="55"/>
            </a:xfrm>
            <a:custGeom>
              <a:avLst/>
              <a:gdLst>
                <a:gd name="T0" fmla="*/ 5 w 280"/>
                <a:gd name="T1" fmla="*/ 0 h 55"/>
                <a:gd name="T2" fmla="*/ 280 w 280"/>
                <a:gd name="T3" fmla="*/ 40 h 55"/>
                <a:gd name="T4" fmla="*/ 280 w 280"/>
                <a:gd name="T5" fmla="*/ 55 h 55"/>
                <a:gd name="T6" fmla="*/ 0 w 280"/>
                <a:gd name="T7" fmla="*/ 7 h 55"/>
                <a:gd name="T8" fmla="*/ 5 w 280"/>
                <a:gd name="T9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0" h="55">
                  <a:moveTo>
                    <a:pt x="5" y="0"/>
                  </a:moveTo>
                  <a:lnTo>
                    <a:pt x="280" y="40"/>
                  </a:lnTo>
                  <a:lnTo>
                    <a:pt x="280" y="55"/>
                  </a:lnTo>
                  <a:lnTo>
                    <a:pt x="0" y="7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4" name="Freeform 32"/>
            <p:cNvSpPr/>
            <p:nvPr/>
          </p:nvSpPr>
          <p:spPr bwMode="auto">
            <a:xfrm>
              <a:off x="4745" y="1131"/>
              <a:ext cx="298" cy="447"/>
            </a:xfrm>
            <a:custGeom>
              <a:avLst/>
              <a:gdLst>
                <a:gd name="T0" fmla="*/ 0 w 298"/>
                <a:gd name="T1" fmla="*/ 9 h 447"/>
                <a:gd name="T2" fmla="*/ 294 w 298"/>
                <a:gd name="T3" fmla="*/ 447 h 447"/>
                <a:gd name="T4" fmla="*/ 298 w 298"/>
                <a:gd name="T5" fmla="*/ 440 h 447"/>
                <a:gd name="T6" fmla="*/ 7 w 298"/>
                <a:gd name="T7" fmla="*/ 0 h 447"/>
                <a:gd name="T8" fmla="*/ 0 w 298"/>
                <a:gd name="T9" fmla="*/ 9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447">
                  <a:moveTo>
                    <a:pt x="0" y="9"/>
                  </a:moveTo>
                  <a:lnTo>
                    <a:pt x="294" y="447"/>
                  </a:lnTo>
                  <a:lnTo>
                    <a:pt x="298" y="440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5" name="Freeform 33"/>
            <p:cNvSpPr/>
            <p:nvPr/>
          </p:nvSpPr>
          <p:spPr bwMode="auto">
            <a:xfrm>
              <a:off x="4551" y="1135"/>
              <a:ext cx="182" cy="422"/>
            </a:xfrm>
            <a:custGeom>
              <a:avLst/>
              <a:gdLst>
                <a:gd name="T0" fmla="*/ 173 w 182"/>
                <a:gd name="T1" fmla="*/ 0 h 422"/>
                <a:gd name="T2" fmla="*/ 0 w 182"/>
                <a:gd name="T3" fmla="*/ 422 h 422"/>
                <a:gd name="T4" fmla="*/ 12 w 182"/>
                <a:gd name="T5" fmla="*/ 422 h 422"/>
                <a:gd name="T6" fmla="*/ 182 w 182"/>
                <a:gd name="T7" fmla="*/ 0 h 422"/>
                <a:gd name="T8" fmla="*/ 173 w 182"/>
                <a:gd name="T9" fmla="*/ 0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2" h="422">
                  <a:moveTo>
                    <a:pt x="173" y="0"/>
                  </a:moveTo>
                  <a:lnTo>
                    <a:pt x="0" y="422"/>
                  </a:lnTo>
                  <a:lnTo>
                    <a:pt x="12" y="422"/>
                  </a:lnTo>
                  <a:lnTo>
                    <a:pt x="182" y="0"/>
                  </a:lnTo>
                  <a:lnTo>
                    <a:pt x="1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6" name="Freeform 34"/>
            <p:cNvSpPr/>
            <p:nvPr/>
          </p:nvSpPr>
          <p:spPr bwMode="auto">
            <a:xfrm>
              <a:off x="3414" y="1214"/>
              <a:ext cx="401" cy="388"/>
            </a:xfrm>
            <a:custGeom>
              <a:avLst/>
              <a:gdLst>
                <a:gd name="T0" fmla="*/ 0 w 401"/>
                <a:gd name="T1" fmla="*/ 0 h 388"/>
                <a:gd name="T2" fmla="*/ 393 w 401"/>
                <a:gd name="T3" fmla="*/ 388 h 388"/>
                <a:gd name="T4" fmla="*/ 401 w 401"/>
                <a:gd name="T5" fmla="*/ 378 h 388"/>
                <a:gd name="T6" fmla="*/ 12 w 401"/>
                <a:gd name="T7" fmla="*/ 0 h 388"/>
                <a:gd name="T8" fmla="*/ 0 w 40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1" h="388">
                  <a:moveTo>
                    <a:pt x="0" y="0"/>
                  </a:moveTo>
                  <a:lnTo>
                    <a:pt x="393" y="388"/>
                  </a:lnTo>
                  <a:lnTo>
                    <a:pt x="401" y="37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7" name="Freeform 35"/>
            <p:cNvSpPr/>
            <p:nvPr/>
          </p:nvSpPr>
          <p:spPr bwMode="auto">
            <a:xfrm>
              <a:off x="3833" y="1034"/>
              <a:ext cx="233" cy="558"/>
            </a:xfrm>
            <a:custGeom>
              <a:avLst/>
              <a:gdLst>
                <a:gd name="T0" fmla="*/ 225 w 233"/>
                <a:gd name="T1" fmla="*/ 0 h 558"/>
                <a:gd name="T2" fmla="*/ 0 w 233"/>
                <a:gd name="T3" fmla="*/ 558 h 558"/>
                <a:gd name="T4" fmla="*/ 10 w 233"/>
                <a:gd name="T5" fmla="*/ 558 h 558"/>
                <a:gd name="T6" fmla="*/ 233 w 233"/>
                <a:gd name="T7" fmla="*/ 0 h 558"/>
                <a:gd name="T8" fmla="*/ 225 w 233"/>
                <a:gd name="T9" fmla="*/ 0 h 5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3" h="558">
                  <a:moveTo>
                    <a:pt x="225" y="0"/>
                  </a:moveTo>
                  <a:lnTo>
                    <a:pt x="0" y="558"/>
                  </a:lnTo>
                  <a:lnTo>
                    <a:pt x="10" y="558"/>
                  </a:lnTo>
                  <a:lnTo>
                    <a:pt x="233" y="0"/>
                  </a:lnTo>
                  <a:lnTo>
                    <a:pt x="2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8" name="Freeform 36"/>
            <p:cNvSpPr/>
            <p:nvPr/>
          </p:nvSpPr>
          <p:spPr bwMode="auto">
            <a:xfrm>
              <a:off x="4087" y="1034"/>
              <a:ext cx="452" cy="530"/>
            </a:xfrm>
            <a:custGeom>
              <a:avLst/>
              <a:gdLst>
                <a:gd name="T0" fmla="*/ 0 w 452"/>
                <a:gd name="T1" fmla="*/ 0 h 530"/>
                <a:gd name="T2" fmla="*/ 440 w 452"/>
                <a:gd name="T3" fmla="*/ 530 h 530"/>
                <a:gd name="T4" fmla="*/ 452 w 452"/>
                <a:gd name="T5" fmla="*/ 528 h 530"/>
                <a:gd name="T6" fmla="*/ 12 w 452"/>
                <a:gd name="T7" fmla="*/ 0 h 530"/>
                <a:gd name="T8" fmla="*/ 0 w 452"/>
                <a:gd name="T9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2" h="530">
                  <a:moveTo>
                    <a:pt x="0" y="0"/>
                  </a:moveTo>
                  <a:lnTo>
                    <a:pt x="440" y="530"/>
                  </a:lnTo>
                  <a:lnTo>
                    <a:pt x="452" y="5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9" name="Freeform 37"/>
            <p:cNvSpPr/>
            <p:nvPr/>
          </p:nvSpPr>
          <p:spPr bwMode="auto">
            <a:xfrm>
              <a:off x="3836" y="1588"/>
              <a:ext cx="689" cy="23"/>
            </a:xfrm>
            <a:custGeom>
              <a:avLst/>
              <a:gdLst>
                <a:gd name="T0" fmla="*/ 0 w 689"/>
                <a:gd name="T1" fmla="*/ 16 h 23"/>
                <a:gd name="T2" fmla="*/ 689 w 689"/>
                <a:gd name="T3" fmla="*/ 0 h 23"/>
                <a:gd name="T4" fmla="*/ 689 w 689"/>
                <a:gd name="T5" fmla="*/ 7 h 23"/>
                <a:gd name="T6" fmla="*/ 12 w 689"/>
                <a:gd name="T7" fmla="*/ 23 h 23"/>
                <a:gd name="T8" fmla="*/ 0 w 689"/>
                <a:gd name="T9" fmla="*/ 16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23">
                  <a:moveTo>
                    <a:pt x="0" y="16"/>
                  </a:moveTo>
                  <a:lnTo>
                    <a:pt x="689" y="0"/>
                  </a:lnTo>
                  <a:lnTo>
                    <a:pt x="689" y="7"/>
                  </a:lnTo>
                  <a:lnTo>
                    <a:pt x="12" y="23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0" name="Freeform 38"/>
            <p:cNvSpPr/>
            <p:nvPr/>
          </p:nvSpPr>
          <p:spPr bwMode="auto">
            <a:xfrm>
              <a:off x="5093" y="1621"/>
              <a:ext cx="273" cy="428"/>
            </a:xfrm>
            <a:custGeom>
              <a:avLst/>
              <a:gdLst>
                <a:gd name="T0" fmla="*/ 0 w 273"/>
                <a:gd name="T1" fmla="*/ 0 h 428"/>
                <a:gd name="T2" fmla="*/ 263 w 273"/>
                <a:gd name="T3" fmla="*/ 428 h 428"/>
                <a:gd name="T4" fmla="*/ 273 w 273"/>
                <a:gd name="T5" fmla="*/ 428 h 428"/>
                <a:gd name="T6" fmla="*/ 12 w 273"/>
                <a:gd name="T7" fmla="*/ 0 h 428"/>
                <a:gd name="T8" fmla="*/ 0 w 27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3" h="428">
                  <a:moveTo>
                    <a:pt x="0" y="0"/>
                  </a:moveTo>
                  <a:lnTo>
                    <a:pt x="263" y="428"/>
                  </a:lnTo>
                  <a:lnTo>
                    <a:pt x="273" y="4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1" name="Freeform 39"/>
            <p:cNvSpPr/>
            <p:nvPr/>
          </p:nvSpPr>
          <p:spPr bwMode="auto">
            <a:xfrm>
              <a:off x="5070" y="1621"/>
              <a:ext cx="293" cy="428"/>
            </a:xfrm>
            <a:custGeom>
              <a:avLst/>
              <a:gdLst>
                <a:gd name="T0" fmla="*/ 0 w 293"/>
                <a:gd name="T1" fmla="*/ 0 h 428"/>
                <a:gd name="T2" fmla="*/ 286 w 293"/>
                <a:gd name="T3" fmla="*/ 428 h 428"/>
                <a:gd name="T4" fmla="*/ 293 w 293"/>
                <a:gd name="T5" fmla="*/ 421 h 428"/>
                <a:gd name="T6" fmla="*/ 16 w 293"/>
                <a:gd name="T7" fmla="*/ 0 h 428"/>
                <a:gd name="T8" fmla="*/ 0 w 29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3" h="428">
                  <a:moveTo>
                    <a:pt x="0" y="0"/>
                  </a:moveTo>
                  <a:lnTo>
                    <a:pt x="286" y="428"/>
                  </a:lnTo>
                  <a:lnTo>
                    <a:pt x="293" y="421"/>
                  </a:lnTo>
                  <a:lnTo>
                    <a:pt x="1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2" name="Freeform 40"/>
            <p:cNvSpPr/>
            <p:nvPr/>
          </p:nvSpPr>
          <p:spPr bwMode="auto">
            <a:xfrm>
              <a:off x="4568" y="1581"/>
              <a:ext cx="551" cy="156"/>
            </a:xfrm>
            <a:custGeom>
              <a:avLst/>
              <a:gdLst>
                <a:gd name="T0" fmla="*/ 0 w 551"/>
                <a:gd name="T1" fmla="*/ 0 h 156"/>
                <a:gd name="T2" fmla="*/ 551 w 551"/>
                <a:gd name="T3" fmla="*/ 146 h 156"/>
                <a:gd name="T4" fmla="*/ 539 w 551"/>
                <a:gd name="T5" fmla="*/ 156 h 156"/>
                <a:gd name="T6" fmla="*/ 0 w 551"/>
                <a:gd name="T7" fmla="*/ 11 h 156"/>
                <a:gd name="T8" fmla="*/ 0 w 551"/>
                <a:gd name="T9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1" h="156">
                  <a:moveTo>
                    <a:pt x="0" y="0"/>
                  </a:moveTo>
                  <a:lnTo>
                    <a:pt x="551" y="146"/>
                  </a:lnTo>
                  <a:lnTo>
                    <a:pt x="539" y="156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3" name="Freeform 41"/>
            <p:cNvSpPr/>
            <p:nvPr/>
          </p:nvSpPr>
          <p:spPr bwMode="auto">
            <a:xfrm>
              <a:off x="4546" y="1597"/>
              <a:ext cx="228" cy="677"/>
            </a:xfrm>
            <a:custGeom>
              <a:avLst/>
              <a:gdLst>
                <a:gd name="T0" fmla="*/ 0 w 228"/>
                <a:gd name="T1" fmla="*/ 0 h 677"/>
                <a:gd name="T2" fmla="*/ 223 w 228"/>
                <a:gd name="T3" fmla="*/ 677 h 677"/>
                <a:gd name="T4" fmla="*/ 228 w 228"/>
                <a:gd name="T5" fmla="*/ 677 h 677"/>
                <a:gd name="T6" fmla="*/ 10 w 228"/>
                <a:gd name="T7" fmla="*/ 0 h 677"/>
                <a:gd name="T8" fmla="*/ 0 w 228"/>
                <a:gd name="T9" fmla="*/ 0 h 6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8" h="677">
                  <a:moveTo>
                    <a:pt x="0" y="0"/>
                  </a:moveTo>
                  <a:lnTo>
                    <a:pt x="223" y="677"/>
                  </a:lnTo>
                  <a:lnTo>
                    <a:pt x="228" y="677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4" name="Freeform 42"/>
            <p:cNvSpPr/>
            <p:nvPr/>
          </p:nvSpPr>
          <p:spPr bwMode="auto">
            <a:xfrm>
              <a:off x="4229" y="1604"/>
              <a:ext cx="310" cy="481"/>
            </a:xfrm>
            <a:custGeom>
              <a:avLst/>
              <a:gdLst>
                <a:gd name="T0" fmla="*/ 0 w 310"/>
                <a:gd name="T1" fmla="*/ 481 h 481"/>
                <a:gd name="T2" fmla="*/ 301 w 310"/>
                <a:gd name="T3" fmla="*/ 0 h 481"/>
                <a:gd name="T4" fmla="*/ 310 w 310"/>
                <a:gd name="T5" fmla="*/ 0 h 481"/>
                <a:gd name="T6" fmla="*/ 7 w 310"/>
                <a:gd name="T7" fmla="*/ 481 h 481"/>
                <a:gd name="T8" fmla="*/ 0 w 310"/>
                <a:gd name="T9" fmla="*/ 481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0" h="481">
                  <a:moveTo>
                    <a:pt x="0" y="481"/>
                  </a:moveTo>
                  <a:lnTo>
                    <a:pt x="301" y="0"/>
                  </a:lnTo>
                  <a:lnTo>
                    <a:pt x="310" y="0"/>
                  </a:lnTo>
                  <a:lnTo>
                    <a:pt x="7" y="481"/>
                  </a:lnTo>
                  <a:lnTo>
                    <a:pt x="0" y="4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5" name="Freeform 43"/>
            <p:cNvSpPr/>
            <p:nvPr/>
          </p:nvSpPr>
          <p:spPr bwMode="auto">
            <a:xfrm>
              <a:off x="4217" y="1803"/>
              <a:ext cx="90" cy="282"/>
            </a:xfrm>
            <a:custGeom>
              <a:avLst/>
              <a:gdLst>
                <a:gd name="T0" fmla="*/ 81 w 90"/>
                <a:gd name="T1" fmla="*/ 0 h 282"/>
                <a:gd name="T2" fmla="*/ 0 w 90"/>
                <a:gd name="T3" fmla="*/ 282 h 282"/>
                <a:gd name="T4" fmla="*/ 7 w 90"/>
                <a:gd name="T5" fmla="*/ 282 h 282"/>
                <a:gd name="T6" fmla="*/ 90 w 90"/>
                <a:gd name="T7" fmla="*/ 0 h 282"/>
                <a:gd name="T8" fmla="*/ 81 w 90"/>
                <a:gd name="T9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282">
                  <a:moveTo>
                    <a:pt x="81" y="0"/>
                  </a:moveTo>
                  <a:lnTo>
                    <a:pt x="0" y="282"/>
                  </a:lnTo>
                  <a:lnTo>
                    <a:pt x="7" y="282"/>
                  </a:lnTo>
                  <a:lnTo>
                    <a:pt x="90" y="0"/>
                  </a:lnTo>
                  <a:lnTo>
                    <a:pt x="8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6" name="Freeform 44"/>
            <p:cNvSpPr/>
            <p:nvPr/>
          </p:nvSpPr>
          <p:spPr bwMode="auto">
            <a:xfrm>
              <a:off x="3833" y="1621"/>
              <a:ext cx="375" cy="464"/>
            </a:xfrm>
            <a:custGeom>
              <a:avLst/>
              <a:gdLst>
                <a:gd name="T0" fmla="*/ 0 w 375"/>
                <a:gd name="T1" fmla="*/ 0 h 464"/>
                <a:gd name="T2" fmla="*/ 368 w 375"/>
                <a:gd name="T3" fmla="*/ 464 h 464"/>
                <a:gd name="T4" fmla="*/ 375 w 375"/>
                <a:gd name="T5" fmla="*/ 464 h 464"/>
                <a:gd name="T6" fmla="*/ 8 w 375"/>
                <a:gd name="T7" fmla="*/ 0 h 464"/>
                <a:gd name="T8" fmla="*/ 0 w 375"/>
                <a:gd name="T9" fmla="*/ 0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5" h="464">
                  <a:moveTo>
                    <a:pt x="0" y="0"/>
                  </a:moveTo>
                  <a:lnTo>
                    <a:pt x="368" y="464"/>
                  </a:lnTo>
                  <a:lnTo>
                    <a:pt x="375" y="464"/>
                  </a:lnTo>
                  <a:lnTo>
                    <a:pt x="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7" name="Freeform 45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  <a:gd name="T10" fmla="*/ 0 w 649"/>
                <a:gd name="T11" fmla="*/ 17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8" name="Freeform 46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9" name="Freeform 47"/>
            <p:cNvSpPr/>
            <p:nvPr/>
          </p:nvSpPr>
          <p:spPr bwMode="auto">
            <a:xfrm>
              <a:off x="3623" y="1623"/>
              <a:ext cx="203" cy="658"/>
            </a:xfrm>
            <a:custGeom>
              <a:avLst/>
              <a:gdLst>
                <a:gd name="T0" fmla="*/ 194 w 203"/>
                <a:gd name="T1" fmla="*/ 0 h 658"/>
                <a:gd name="T2" fmla="*/ 0 w 203"/>
                <a:gd name="T3" fmla="*/ 658 h 658"/>
                <a:gd name="T4" fmla="*/ 9 w 203"/>
                <a:gd name="T5" fmla="*/ 658 h 658"/>
                <a:gd name="T6" fmla="*/ 203 w 203"/>
                <a:gd name="T7" fmla="*/ 5 h 658"/>
                <a:gd name="T8" fmla="*/ 194 w 203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58">
                  <a:moveTo>
                    <a:pt x="194" y="0"/>
                  </a:moveTo>
                  <a:lnTo>
                    <a:pt x="0" y="658"/>
                  </a:lnTo>
                  <a:lnTo>
                    <a:pt x="9" y="658"/>
                  </a:lnTo>
                  <a:lnTo>
                    <a:pt x="203" y="5"/>
                  </a:lnTo>
                  <a:lnTo>
                    <a:pt x="19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0" name="Freeform 48"/>
            <p:cNvSpPr/>
            <p:nvPr/>
          </p:nvSpPr>
          <p:spPr bwMode="auto">
            <a:xfrm>
              <a:off x="3353" y="1768"/>
              <a:ext cx="935" cy="310"/>
            </a:xfrm>
            <a:custGeom>
              <a:avLst/>
              <a:gdLst>
                <a:gd name="T0" fmla="*/ 0 w 935"/>
                <a:gd name="T1" fmla="*/ 300 h 310"/>
                <a:gd name="T2" fmla="*/ 928 w 935"/>
                <a:gd name="T3" fmla="*/ 0 h 310"/>
                <a:gd name="T4" fmla="*/ 935 w 935"/>
                <a:gd name="T5" fmla="*/ 9 h 310"/>
                <a:gd name="T6" fmla="*/ 7 w 935"/>
                <a:gd name="T7" fmla="*/ 310 h 310"/>
                <a:gd name="T8" fmla="*/ 0 w 935"/>
                <a:gd name="T9" fmla="*/ 300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5" h="310">
                  <a:moveTo>
                    <a:pt x="0" y="300"/>
                  </a:moveTo>
                  <a:lnTo>
                    <a:pt x="928" y="0"/>
                  </a:lnTo>
                  <a:lnTo>
                    <a:pt x="935" y="9"/>
                  </a:lnTo>
                  <a:lnTo>
                    <a:pt x="7" y="310"/>
                  </a:lnTo>
                  <a:lnTo>
                    <a:pt x="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1" name="Freeform 49"/>
            <p:cNvSpPr/>
            <p:nvPr/>
          </p:nvSpPr>
          <p:spPr bwMode="auto">
            <a:xfrm>
              <a:off x="2631" y="1820"/>
              <a:ext cx="641" cy="251"/>
            </a:xfrm>
            <a:custGeom>
              <a:avLst/>
              <a:gdLst>
                <a:gd name="T0" fmla="*/ 0 w 641"/>
                <a:gd name="T1" fmla="*/ 9 h 251"/>
                <a:gd name="T2" fmla="*/ 641 w 641"/>
                <a:gd name="T3" fmla="*/ 251 h 251"/>
                <a:gd name="T4" fmla="*/ 641 w 641"/>
                <a:gd name="T5" fmla="*/ 244 h 251"/>
                <a:gd name="T6" fmla="*/ 11 w 641"/>
                <a:gd name="T7" fmla="*/ 0 h 251"/>
                <a:gd name="T8" fmla="*/ 0 w 641"/>
                <a:gd name="T9" fmla="*/ 9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1" h="251">
                  <a:moveTo>
                    <a:pt x="0" y="9"/>
                  </a:moveTo>
                  <a:lnTo>
                    <a:pt x="641" y="251"/>
                  </a:lnTo>
                  <a:lnTo>
                    <a:pt x="641" y="244"/>
                  </a:lnTo>
                  <a:lnTo>
                    <a:pt x="11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2" name="Freeform 50"/>
            <p:cNvSpPr/>
            <p:nvPr/>
          </p:nvSpPr>
          <p:spPr bwMode="auto">
            <a:xfrm>
              <a:off x="2631" y="1798"/>
              <a:ext cx="497" cy="301"/>
            </a:xfrm>
            <a:custGeom>
              <a:avLst/>
              <a:gdLst>
                <a:gd name="T0" fmla="*/ 0 w 497"/>
                <a:gd name="T1" fmla="*/ 296 h 301"/>
                <a:gd name="T2" fmla="*/ 490 w 497"/>
                <a:gd name="T3" fmla="*/ 0 h 301"/>
                <a:gd name="T4" fmla="*/ 497 w 497"/>
                <a:gd name="T5" fmla="*/ 10 h 301"/>
                <a:gd name="T6" fmla="*/ 7 w 497"/>
                <a:gd name="T7" fmla="*/ 301 h 301"/>
                <a:gd name="T8" fmla="*/ 0 w 497"/>
                <a:gd name="T9" fmla="*/ 296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7" h="301">
                  <a:moveTo>
                    <a:pt x="0" y="296"/>
                  </a:moveTo>
                  <a:lnTo>
                    <a:pt x="490" y="0"/>
                  </a:lnTo>
                  <a:lnTo>
                    <a:pt x="497" y="10"/>
                  </a:lnTo>
                  <a:lnTo>
                    <a:pt x="7" y="301"/>
                  </a:lnTo>
                  <a:lnTo>
                    <a:pt x="0" y="2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3" name="Freeform 51"/>
            <p:cNvSpPr/>
            <p:nvPr/>
          </p:nvSpPr>
          <p:spPr bwMode="auto">
            <a:xfrm>
              <a:off x="2467" y="2125"/>
              <a:ext cx="135" cy="351"/>
            </a:xfrm>
            <a:custGeom>
              <a:avLst/>
              <a:gdLst>
                <a:gd name="T0" fmla="*/ 126 w 135"/>
                <a:gd name="T1" fmla="*/ 0 h 351"/>
                <a:gd name="T2" fmla="*/ 0 w 135"/>
                <a:gd name="T3" fmla="*/ 351 h 351"/>
                <a:gd name="T4" fmla="*/ 12 w 135"/>
                <a:gd name="T5" fmla="*/ 351 h 351"/>
                <a:gd name="T6" fmla="*/ 135 w 135"/>
                <a:gd name="T7" fmla="*/ 7 h 351"/>
                <a:gd name="T8" fmla="*/ 126 w 135"/>
                <a:gd name="T9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351">
                  <a:moveTo>
                    <a:pt x="126" y="0"/>
                  </a:moveTo>
                  <a:lnTo>
                    <a:pt x="0" y="351"/>
                  </a:lnTo>
                  <a:lnTo>
                    <a:pt x="12" y="351"/>
                  </a:lnTo>
                  <a:lnTo>
                    <a:pt x="135" y="7"/>
                  </a:lnTo>
                  <a:lnTo>
                    <a:pt x="12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4" name="Freeform 52"/>
            <p:cNvSpPr/>
            <p:nvPr/>
          </p:nvSpPr>
          <p:spPr bwMode="auto">
            <a:xfrm>
              <a:off x="2607" y="2130"/>
              <a:ext cx="234" cy="743"/>
            </a:xfrm>
            <a:custGeom>
              <a:avLst/>
              <a:gdLst>
                <a:gd name="T0" fmla="*/ 0 w 234"/>
                <a:gd name="T1" fmla="*/ 0 h 743"/>
                <a:gd name="T2" fmla="*/ 223 w 234"/>
                <a:gd name="T3" fmla="*/ 743 h 743"/>
                <a:gd name="T4" fmla="*/ 234 w 234"/>
                <a:gd name="T5" fmla="*/ 743 h 743"/>
                <a:gd name="T6" fmla="*/ 9 w 234"/>
                <a:gd name="T7" fmla="*/ 0 h 743"/>
                <a:gd name="T8" fmla="*/ 0 w 234"/>
                <a:gd name="T9" fmla="*/ 0 h 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743">
                  <a:moveTo>
                    <a:pt x="0" y="0"/>
                  </a:moveTo>
                  <a:lnTo>
                    <a:pt x="223" y="743"/>
                  </a:lnTo>
                  <a:lnTo>
                    <a:pt x="234" y="743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5" name="Freeform 53"/>
            <p:cNvSpPr/>
            <p:nvPr/>
          </p:nvSpPr>
          <p:spPr bwMode="auto">
            <a:xfrm>
              <a:off x="2472" y="2525"/>
              <a:ext cx="350" cy="360"/>
            </a:xfrm>
            <a:custGeom>
              <a:avLst/>
              <a:gdLst>
                <a:gd name="T0" fmla="*/ 0 w 350"/>
                <a:gd name="T1" fmla="*/ 12 h 360"/>
                <a:gd name="T2" fmla="*/ 343 w 350"/>
                <a:gd name="T3" fmla="*/ 360 h 360"/>
                <a:gd name="T4" fmla="*/ 350 w 350"/>
                <a:gd name="T5" fmla="*/ 348 h 360"/>
                <a:gd name="T6" fmla="*/ 7 w 350"/>
                <a:gd name="T7" fmla="*/ 0 h 360"/>
                <a:gd name="T8" fmla="*/ 0 w 350"/>
                <a:gd name="T9" fmla="*/ 12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0" h="360">
                  <a:moveTo>
                    <a:pt x="0" y="12"/>
                  </a:moveTo>
                  <a:lnTo>
                    <a:pt x="343" y="360"/>
                  </a:lnTo>
                  <a:lnTo>
                    <a:pt x="350" y="348"/>
                  </a:lnTo>
                  <a:lnTo>
                    <a:pt x="7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6" name="Freeform 54"/>
            <p:cNvSpPr/>
            <p:nvPr/>
          </p:nvSpPr>
          <p:spPr bwMode="auto">
            <a:xfrm>
              <a:off x="2922" y="2466"/>
              <a:ext cx="128" cy="355"/>
            </a:xfrm>
            <a:custGeom>
              <a:avLst/>
              <a:gdLst>
                <a:gd name="T0" fmla="*/ 121 w 128"/>
                <a:gd name="T1" fmla="*/ 0 h 355"/>
                <a:gd name="T2" fmla="*/ 0 w 128"/>
                <a:gd name="T3" fmla="*/ 339 h 355"/>
                <a:gd name="T4" fmla="*/ 9 w 128"/>
                <a:gd name="T5" fmla="*/ 355 h 355"/>
                <a:gd name="T6" fmla="*/ 128 w 128"/>
                <a:gd name="T7" fmla="*/ 10 h 355"/>
                <a:gd name="T8" fmla="*/ 121 w 128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8" h="355">
                  <a:moveTo>
                    <a:pt x="121" y="0"/>
                  </a:moveTo>
                  <a:lnTo>
                    <a:pt x="0" y="339"/>
                  </a:lnTo>
                  <a:lnTo>
                    <a:pt x="9" y="355"/>
                  </a:lnTo>
                  <a:lnTo>
                    <a:pt x="128" y="10"/>
                  </a:lnTo>
                  <a:lnTo>
                    <a:pt x="1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7" name="Freeform 55"/>
            <p:cNvSpPr/>
            <p:nvPr/>
          </p:nvSpPr>
          <p:spPr bwMode="auto">
            <a:xfrm>
              <a:off x="2616" y="2118"/>
              <a:ext cx="417" cy="322"/>
            </a:xfrm>
            <a:custGeom>
              <a:avLst/>
              <a:gdLst>
                <a:gd name="T0" fmla="*/ 0 w 417"/>
                <a:gd name="T1" fmla="*/ 10 h 322"/>
                <a:gd name="T2" fmla="*/ 408 w 417"/>
                <a:gd name="T3" fmla="*/ 322 h 322"/>
                <a:gd name="T4" fmla="*/ 417 w 417"/>
                <a:gd name="T5" fmla="*/ 310 h 322"/>
                <a:gd name="T6" fmla="*/ 15 w 417"/>
                <a:gd name="T7" fmla="*/ 0 h 322"/>
                <a:gd name="T8" fmla="*/ 0 w 417"/>
                <a:gd name="T9" fmla="*/ 10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7" h="322">
                  <a:moveTo>
                    <a:pt x="0" y="10"/>
                  </a:moveTo>
                  <a:lnTo>
                    <a:pt x="408" y="322"/>
                  </a:lnTo>
                  <a:lnTo>
                    <a:pt x="417" y="310"/>
                  </a:lnTo>
                  <a:lnTo>
                    <a:pt x="15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8" name="Freeform 56"/>
            <p:cNvSpPr/>
            <p:nvPr/>
          </p:nvSpPr>
          <p:spPr bwMode="auto">
            <a:xfrm>
              <a:off x="3054" y="1803"/>
              <a:ext cx="81" cy="618"/>
            </a:xfrm>
            <a:custGeom>
              <a:avLst/>
              <a:gdLst>
                <a:gd name="T0" fmla="*/ 69 w 81"/>
                <a:gd name="T1" fmla="*/ 0 h 618"/>
                <a:gd name="T2" fmla="*/ 0 w 81"/>
                <a:gd name="T3" fmla="*/ 618 h 618"/>
                <a:gd name="T4" fmla="*/ 10 w 81"/>
                <a:gd name="T5" fmla="*/ 618 h 618"/>
                <a:gd name="T6" fmla="*/ 81 w 81"/>
                <a:gd name="T7" fmla="*/ 0 h 618"/>
                <a:gd name="T8" fmla="*/ 69 w 81"/>
                <a:gd name="T9" fmla="*/ 0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618">
                  <a:moveTo>
                    <a:pt x="69" y="0"/>
                  </a:moveTo>
                  <a:lnTo>
                    <a:pt x="0" y="618"/>
                  </a:lnTo>
                  <a:lnTo>
                    <a:pt x="10" y="618"/>
                  </a:lnTo>
                  <a:lnTo>
                    <a:pt x="81" y="0"/>
                  </a:lnTo>
                  <a:lnTo>
                    <a:pt x="6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9" name="Freeform 57"/>
            <p:cNvSpPr/>
            <p:nvPr/>
          </p:nvSpPr>
          <p:spPr bwMode="auto">
            <a:xfrm>
              <a:off x="3135" y="1810"/>
              <a:ext cx="476" cy="474"/>
            </a:xfrm>
            <a:custGeom>
              <a:avLst/>
              <a:gdLst>
                <a:gd name="T0" fmla="*/ 0 w 476"/>
                <a:gd name="T1" fmla="*/ 0 h 474"/>
                <a:gd name="T2" fmla="*/ 469 w 476"/>
                <a:gd name="T3" fmla="*/ 474 h 474"/>
                <a:gd name="T4" fmla="*/ 476 w 476"/>
                <a:gd name="T5" fmla="*/ 471 h 474"/>
                <a:gd name="T6" fmla="*/ 9 w 476"/>
                <a:gd name="T7" fmla="*/ 0 h 474"/>
                <a:gd name="T8" fmla="*/ 0 w 476"/>
                <a:gd name="T9" fmla="*/ 0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6" h="474">
                  <a:moveTo>
                    <a:pt x="0" y="0"/>
                  </a:moveTo>
                  <a:lnTo>
                    <a:pt x="469" y="474"/>
                  </a:lnTo>
                  <a:lnTo>
                    <a:pt x="476" y="471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0" name="Freeform 58"/>
            <p:cNvSpPr/>
            <p:nvPr/>
          </p:nvSpPr>
          <p:spPr bwMode="auto">
            <a:xfrm>
              <a:off x="2938" y="2109"/>
              <a:ext cx="363" cy="696"/>
            </a:xfrm>
            <a:custGeom>
              <a:avLst/>
              <a:gdLst>
                <a:gd name="T0" fmla="*/ 358 w 363"/>
                <a:gd name="T1" fmla="*/ 0 h 696"/>
                <a:gd name="T2" fmla="*/ 0 w 363"/>
                <a:gd name="T3" fmla="*/ 696 h 696"/>
                <a:gd name="T4" fmla="*/ 12 w 363"/>
                <a:gd name="T5" fmla="*/ 696 h 696"/>
                <a:gd name="T6" fmla="*/ 363 w 363"/>
                <a:gd name="T7" fmla="*/ 9 h 696"/>
                <a:gd name="T8" fmla="*/ 358 w 363"/>
                <a:gd name="T9" fmla="*/ 0 h 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3" h="696">
                  <a:moveTo>
                    <a:pt x="358" y="0"/>
                  </a:moveTo>
                  <a:lnTo>
                    <a:pt x="0" y="696"/>
                  </a:lnTo>
                  <a:lnTo>
                    <a:pt x="12" y="696"/>
                  </a:lnTo>
                  <a:lnTo>
                    <a:pt x="363" y="9"/>
                  </a:lnTo>
                  <a:lnTo>
                    <a:pt x="35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1" name="Freeform 59"/>
            <p:cNvSpPr/>
            <p:nvPr/>
          </p:nvSpPr>
          <p:spPr bwMode="auto">
            <a:xfrm>
              <a:off x="3085" y="2296"/>
              <a:ext cx="516" cy="154"/>
            </a:xfrm>
            <a:custGeom>
              <a:avLst/>
              <a:gdLst>
                <a:gd name="T0" fmla="*/ 0 w 516"/>
                <a:gd name="T1" fmla="*/ 144 h 154"/>
                <a:gd name="T2" fmla="*/ 516 w 516"/>
                <a:gd name="T3" fmla="*/ 0 h 154"/>
                <a:gd name="T4" fmla="*/ 516 w 516"/>
                <a:gd name="T5" fmla="*/ 7 h 154"/>
                <a:gd name="T6" fmla="*/ 0 w 516"/>
                <a:gd name="T7" fmla="*/ 154 h 154"/>
                <a:gd name="T8" fmla="*/ 0 w 516"/>
                <a:gd name="T9" fmla="*/ 14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6" h="154">
                  <a:moveTo>
                    <a:pt x="0" y="144"/>
                  </a:moveTo>
                  <a:lnTo>
                    <a:pt x="516" y="0"/>
                  </a:lnTo>
                  <a:lnTo>
                    <a:pt x="516" y="7"/>
                  </a:lnTo>
                  <a:lnTo>
                    <a:pt x="0" y="154"/>
                  </a:lnTo>
                  <a:lnTo>
                    <a:pt x="0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2" name="Freeform 60"/>
            <p:cNvSpPr/>
            <p:nvPr/>
          </p:nvSpPr>
          <p:spPr bwMode="auto">
            <a:xfrm>
              <a:off x="3637" y="2106"/>
              <a:ext cx="571" cy="192"/>
            </a:xfrm>
            <a:custGeom>
              <a:avLst/>
              <a:gdLst>
                <a:gd name="T0" fmla="*/ 0 w 571"/>
                <a:gd name="T1" fmla="*/ 180 h 192"/>
                <a:gd name="T2" fmla="*/ 571 w 571"/>
                <a:gd name="T3" fmla="*/ 0 h 192"/>
                <a:gd name="T4" fmla="*/ 571 w 571"/>
                <a:gd name="T5" fmla="*/ 12 h 192"/>
                <a:gd name="T6" fmla="*/ 0 w 571"/>
                <a:gd name="T7" fmla="*/ 192 h 192"/>
                <a:gd name="T8" fmla="*/ 0 w 571"/>
                <a:gd name="T9" fmla="*/ 18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192">
                  <a:moveTo>
                    <a:pt x="0" y="180"/>
                  </a:moveTo>
                  <a:lnTo>
                    <a:pt x="571" y="0"/>
                  </a:lnTo>
                  <a:lnTo>
                    <a:pt x="571" y="12"/>
                  </a:lnTo>
                  <a:lnTo>
                    <a:pt x="0" y="192"/>
                  </a:lnTo>
                  <a:lnTo>
                    <a:pt x="0" y="1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3" name="Freeform 61"/>
            <p:cNvSpPr/>
            <p:nvPr/>
          </p:nvSpPr>
          <p:spPr bwMode="auto">
            <a:xfrm>
              <a:off x="4234" y="2106"/>
              <a:ext cx="521" cy="187"/>
            </a:xfrm>
            <a:custGeom>
              <a:avLst/>
              <a:gdLst>
                <a:gd name="T0" fmla="*/ 0 w 521"/>
                <a:gd name="T1" fmla="*/ 10 h 187"/>
                <a:gd name="T2" fmla="*/ 518 w 521"/>
                <a:gd name="T3" fmla="*/ 187 h 187"/>
                <a:gd name="T4" fmla="*/ 521 w 521"/>
                <a:gd name="T5" fmla="*/ 175 h 187"/>
                <a:gd name="T6" fmla="*/ 0 w 521"/>
                <a:gd name="T7" fmla="*/ 0 h 187"/>
                <a:gd name="T8" fmla="*/ 0 w 521"/>
                <a:gd name="T9" fmla="*/ 1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187">
                  <a:moveTo>
                    <a:pt x="0" y="10"/>
                  </a:moveTo>
                  <a:lnTo>
                    <a:pt x="518" y="187"/>
                  </a:lnTo>
                  <a:lnTo>
                    <a:pt x="521" y="175"/>
                  </a:lnTo>
                  <a:lnTo>
                    <a:pt x="0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4" name="Freeform 62"/>
            <p:cNvSpPr/>
            <p:nvPr/>
          </p:nvSpPr>
          <p:spPr bwMode="auto">
            <a:xfrm>
              <a:off x="4795" y="1749"/>
              <a:ext cx="329" cy="525"/>
            </a:xfrm>
            <a:custGeom>
              <a:avLst/>
              <a:gdLst>
                <a:gd name="T0" fmla="*/ 329 w 329"/>
                <a:gd name="T1" fmla="*/ 0 h 525"/>
                <a:gd name="T2" fmla="*/ 0 w 329"/>
                <a:gd name="T3" fmla="*/ 525 h 525"/>
                <a:gd name="T4" fmla="*/ 7 w 329"/>
                <a:gd name="T5" fmla="*/ 525 h 525"/>
                <a:gd name="T6" fmla="*/ 329 w 329"/>
                <a:gd name="T7" fmla="*/ 12 h 525"/>
                <a:gd name="T8" fmla="*/ 329 w 329"/>
                <a:gd name="T9" fmla="*/ 0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9" h="525">
                  <a:moveTo>
                    <a:pt x="329" y="0"/>
                  </a:moveTo>
                  <a:lnTo>
                    <a:pt x="0" y="525"/>
                  </a:lnTo>
                  <a:lnTo>
                    <a:pt x="7" y="525"/>
                  </a:lnTo>
                  <a:lnTo>
                    <a:pt x="329" y="12"/>
                  </a:lnTo>
                  <a:lnTo>
                    <a:pt x="3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5" name="Freeform 63"/>
            <p:cNvSpPr/>
            <p:nvPr/>
          </p:nvSpPr>
          <p:spPr bwMode="auto">
            <a:xfrm>
              <a:off x="5145" y="1756"/>
              <a:ext cx="52" cy="691"/>
            </a:xfrm>
            <a:custGeom>
              <a:avLst/>
              <a:gdLst>
                <a:gd name="T0" fmla="*/ 0 w 52"/>
                <a:gd name="T1" fmla="*/ 0 h 691"/>
                <a:gd name="T2" fmla="*/ 41 w 52"/>
                <a:gd name="T3" fmla="*/ 691 h 691"/>
                <a:gd name="T4" fmla="*/ 52 w 52"/>
                <a:gd name="T5" fmla="*/ 691 h 691"/>
                <a:gd name="T6" fmla="*/ 7 w 52"/>
                <a:gd name="T7" fmla="*/ 0 h 691"/>
                <a:gd name="T8" fmla="*/ 0 w 52"/>
                <a:gd name="T9" fmla="*/ 0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691">
                  <a:moveTo>
                    <a:pt x="0" y="0"/>
                  </a:moveTo>
                  <a:lnTo>
                    <a:pt x="41" y="691"/>
                  </a:lnTo>
                  <a:lnTo>
                    <a:pt x="52" y="691"/>
                  </a:lnTo>
                  <a:lnTo>
                    <a:pt x="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6" name="Freeform 64"/>
            <p:cNvSpPr/>
            <p:nvPr/>
          </p:nvSpPr>
          <p:spPr bwMode="auto">
            <a:xfrm>
              <a:off x="5204" y="2102"/>
              <a:ext cx="183" cy="355"/>
            </a:xfrm>
            <a:custGeom>
              <a:avLst/>
              <a:gdLst>
                <a:gd name="T0" fmla="*/ 171 w 183"/>
                <a:gd name="T1" fmla="*/ 0 h 355"/>
                <a:gd name="T2" fmla="*/ 0 w 183"/>
                <a:gd name="T3" fmla="*/ 345 h 355"/>
                <a:gd name="T4" fmla="*/ 10 w 183"/>
                <a:gd name="T5" fmla="*/ 355 h 355"/>
                <a:gd name="T6" fmla="*/ 183 w 183"/>
                <a:gd name="T7" fmla="*/ 0 h 355"/>
                <a:gd name="T8" fmla="*/ 171 w 183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3" h="355">
                  <a:moveTo>
                    <a:pt x="171" y="0"/>
                  </a:moveTo>
                  <a:lnTo>
                    <a:pt x="0" y="345"/>
                  </a:lnTo>
                  <a:lnTo>
                    <a:pt x="10" y="355"/>
                  </a:lnTo>
                  <a:lnTo>
                    <a:pt x="183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7" name="Freeform 65"/>
            <p:cNvSpPr/>
            <p:nvPr/>
          </p:nvSpPr>
          <p:spPr bwMode="auto">
            <a:xfrm>
              <a:off x="4795" y="2303"/>
              <a:ext cx="362" cy="173"/>
            </a:xfrm>
            <a:custGeom>
              <a:avLst/>
              <a:gdLst>
                <a:gd name="T0" fmla="*/ 0 w 362"/>
                <a:gd name="T1" fmla="*/ 9 h 173"/>
                <a:gd name="T2" fmla="*/ 362 w 362"/>
                <a:gd name="T3" fmla="*/ 173 h 173"/>
                <a:gd name="T4" fmla="*/ 362 w 362"/>
                <a:gd name="T5" fmla="*/ 156 h 173"/>
                <a:gd name="T6" fmla="*/ 0 w 362"/>
                <a:gd name="T7" fmla="*/ 0 h 173"/>
                <a:gd name="T8" fmla="*/ 0 w 362"/>
                <a:gd name="T9" fmla="*/ 9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2" h="173">
                  <a:moveTo>
                    <a:pt x="0" y="9"/>
                  </a:moveTo>
                  <a:lnTo>
                    <a:pt x="362" y="173"/>
                  </a:lnTo>
                  <a:lnTo>
                    <a:pt x="362" y="156"/>
                  </a:lnTo>
                  <a:lnTo>
                    <a:pt x="0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8" name="Freeform 66"/>
            <p:cNvSpPr/>
            <p:nvPr/>
          </p:nvSpPr>
          <p:spPr bwMode="auto">
            <a:xfrm>
              <a:off x="5086" y="2499"/>
              <a:ext cx="102" cy="462"/>
            </a:xfrm>
            <a:custGeom>
              <a:avLst/>
              <a:gdLst>
                <a:gd name="T0" fmla="*/ 95 w 102"/>
                <a:gd name="T1" fmla="*/ 0 h 462"/>
                <a:gd name="T2" fmla="*/ 0 w 102"/>
                <a:gd name="T3" fmla="*/ 462 h 462"/>
                <a:gd name="T4" fmla="*/ 12 w 102"/>
                <a:gd name="T5" fmla="*/ 462 h 462"/>
                <a:gd name="T6" fmla="*/ 102 w 102"/>
                <a:gd name="T7" fmla="*/ 0 h 462"/>
                <a:gd name="T8" fmla="*/ 95 w 102"/>
                <a:gd name="T9" fmla="*/ 0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462">
                  <a:moveTo>
                    <a:pt x="95" y="0"/>
                  </a:moveTo>
                  <a:lnTo>
                    <a:pt x="0" y="462"/>
                  </a:lnTo>
                  <a:lnTo>
                    <a:pt x="12" y="462"/>
                  </a:lnTo>
                  <a:lnTo>
                    <a:pt x="102" y="0"/>
                  </a:lnTo>
                  <a:lnTo>
                    <a:pt x="9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9" name="Freeform 67"/>
            <p:cNvSpPr/>
            <p:nvPr/>
          </p:nvSpPr>
          <p:spPr bwMode="auto">
            <a:xfrm>
              <a:off x="4724" y="2317"/>
              <a:ext cx="59" cy="663"/>
            </a:xfrm>
            <a:custGeom>
              <a:avLst/>
              <a:gdLst>
                <a:gd name="T0" fmla="*/ 50 w 59"/>
                <a:gd name="T1" fmla="*/ 0 h 663"/>
                <a:gd name="T2" fmla="*/ 0 w 59"/>
                <a:gd name="T3" fmla="*/ 663 h 663"/>
                <a:gd name="T4" fmla="*/ 9 w 59"/>
                <a:gd name="T5" fmla="*/ 663 h 663"/>
                <a:gd name="T6" fmla="*/ 59 w 59"/>
                <a:gd name="T7" fmla="*/ 0 h 663"/>
                <a:gd name="T8" fmla="*/ 50 w 59"/>
                <a:gd name="T9" fmla="*/ 0 h 6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663">
                  <a:moveTo>
                    <a:pt x="50" y="0"/>
                  </a:moveTo>
                  <a:lnTo>
                    <a:pt x="0" y="663"/>
                  </a:lnTo>
                  <a:lnTo>
                    <a:pt x="9" y="663"/>
                  </a:lnTo>
                  <a:lnTo>
                    <a:pt x="59" y="0"/>
                  </a:lnTo>
                  <a:lnTo>
                    <a:pt x="5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0" name="Freeform 68"/>
            <p:cNvSpPr/>
            <p:nvPr/>
          </p:nvSpPr>
          <p:spPr bwMode="auto">
            <a:xfrm>
              <a:off x="4740" y="2499"/>
              <a:ext cx="443" cy="481"/>
            </a:xfrm>
            <a:custGeom>
              <a:avLst/>
              <a:gdLst>
                <a:gd name="T0" fmla="*/ 436 w 443"/>
                <a:gd name="T1" fmla="*/ 0 h 481"/>
                <a:gd name="T2" fmla="*/ 0 w 443"/>
                <a:gd name="T3" fmla="*/ 476 h 481"/>
                <a:gd name="T4" fmla="*/ 7 w 443"/>
                <a:gd name="T5" fmla="*/ 481 h 481"/>
                <a:gd name="T6" fmla="*/ 443 w 443"/>
                <a:gd name="T7" fmla="*/ 0 h 481"/>
                <a:gd name="T8" fmla="*/ 436 w 443"/>
                <a:gd name="T9" fmla="*/ 0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3" h="481">
                  <a:moveTo>
                    <a:pt x="436" y="0"/>
                  </a:moveTo>
                  <a:lnTo>
                    <a:pt x="0" y="476"/>
                  </a:lnTo>
                  <a:lnTo>
                    <a:pt x="7" y="481"/>
                  </a:lnTo>
                  <a:lnTo>
                    <a:pt x="443" y="0"/>
                  </a:lnTo>
                  <a:lnTo>
                    <a:pt x="43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1" name="Freeform 69"/>
            <p:cNvSpPr/>
            <p:nvPr/>
          </p:nvSpPr>
          <p:spPr bwMode="auto">
            <a:xfrm>
              <a:off x="4996" y="2573"/>
              <a:ext cx="81" cy="388"/>
            </a:xfrm>
            <a:custGeom>
              <a:avLst/>
              <a:gdLst>
                <a:gd name="T0" fmla="*/ 0 w 81"/>
                <a:gd name="T1" fmla="*/ 0 h 388"/>
                <a:gd name="T2" fmla="*/ 69 w 81"/>
                <a:gd name="T3" fmla="*/ 388 h 388"/>
                <a:gd name="T4" fmla="*/ 81 w 81"/>
                <a:gd name="T5" fmla="*/ 388 h 388"/>
                <a:gd name="T6" fmla="*/ 10 w 81"/>
                <a:gd name="T7" fmla="*/ 0 h 388"/>
                <a:gd name="T8" fmla="*/ 0 w 8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388">
                  <a:moveTo>
                    <a:pt x="0" y="0"/>
                  </a:moveTo>
                  <a:lnTo>
                    <a:pt x="69" y="388"/>
                  </a:lnTo>
                  <a:lnTo>
                    <a:pt x="81" y="388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2" name="Freeform 70"/>
            <p:cNvSpPr/>
            <p:nvPr/>
          </p:nvSpPr>
          <p:spPr bwMode="auto">
            <a:xfrm>
              <a:off x="4186" y="2116"/>
              <a:ext cx="38" cy="594"/>
            </a:xfrm>
            <a:custGeom>
              <a:avLst/>
              <a:gdLst>
                <a:gd name="T0" fmla="*/ 31 w 38"/>
                <a:gd name="T1" fmla="*/ 2 h 594"/>
                <a:gd name="T2" fmla="*/ 0 w 38"/>
                <a:gd name="T3" fmla="*/ 594 h 594"/>
                <a:gd name="T4" fmla="*/ 7 w 38"/>
                <a:gd name="T5" fmla="*/ 594 h 594"/>
                <a:gd name="T6" fmla="*/ 38 w 38"/>
                <a:gd name="T7" fmla="*/ 0 h 594"/>
                <a:gd name="T8" fmla="*/ 31 w 38"/>
                <a:gd name="T9" fmla="*/ 2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594">
                  <a:moveTo>
                    <a:pt x="31" y="2"/>
                  </a:moveTo>
                  <a:lnTo>
                    <a:pt x="0" y="594"/>
                  </a:lnTo>
                  <a:lnTo>
                    <a:pt x="7" y="594"/>
                  </a:lnTo>
                  <a:lnTo>
                    <a:pt x="38" y="0"/>
                  </a:lnTo>
                  <a:lnTo>
                    <a:pt x="31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3" name="Freeform 71"/>
            <p:cNvSpPr/>
            <p:nvPr/>
          </p:nvSpPr>
          <p:spPr bwMode="auto">
            <a:xfrm>
              <a:off x="4201" y="2312"/>
              <a:ext cx="568" cy="415"/>
            </a:xfrm>
            <a:custGeom>
              <a:avLst/>
              <a:gdLst>
                <a:gd name="T0" fmla="*/ 0 w 568"/>
                <a:gd name="T1" fmla="*/ 405 h 415"/>
                <a:gd name="T2" fmla="*/ 563 w 568"/>
                <a:gd name="T3" fmla="*/ 0 h 415"/>
                <a:gd name="T4" fmla="*/ 568 w 568"/>
                <a:gd name="T5" fmla="*/ 7 h 415"/>
                <a:gd name="T6" fmla="*/ 0 w 568"/>
                <a:gd name="T7" fmla="*/ 415 h 415"/>
                <a:gd name="T8" fmla="*/ 0 w 568"/>
                <a:gd name="T9" fmla="*/ 405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8" h="415">
                  <a:moveTo>
                    <a:pt x="0" y="405"/>
                  </a:moveTo>
                  <a:lnTo>
                    <a:pt x="563" y="0"/>
                  </a:lnTo>
                  <a:lnTo>
                    <a:pt x="568" y="7"/>
                  </a:lnTo>
                  <a:lnTo>
                    <a:pt x="0" y="415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4" name="Freeform 72"/>
            <p:cNvSpPr/>
            <p:nvPr/>
          </p:nvSpPr>
          <p:spPr bwMode="auto">
            <a:xfrm>
              <a:off x="4198" y="2729"/>
              <a:ext cx="507" cy="272"/>
            </a:xfrm>
            <a:custGeom>
              <a:avLst/>
              <a:gdLst>
                <a:gd name="T0" fmla="*/ 0 w 507"/>
                <a:gd name="T1" fmla="*/ 9 h 272"/>
                <a:gd name="T2" fmla="*/ 497 w 507"/>
                <a:gd name="T3" fmla="*/ 272 h 272"/>
                <a:gd name="T4" fmla="*/ 507 w 507"/>
                <a:gd name="T5" fmla="*/ 268 h 272"/>
                <a:gd name="T6" fmla="*/ 5 w 507"/>
                <a:gd name="T7" fmla="*/ 0 h 272"/>
                <a:gd name="T8" fmla="*/ 0 w 507"/>
                <a:gd name="T9" fmla="*/ 9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72">
                  <a:moveTo>
                    <a:pt x="0" y="9"/>
                  </a:moveTo>
                  <a:lnTo>
                    <a:pt x="497" y="272"/>
                  </a:lnTo>
                  <a:lnTo>
                    <a:pt x="507" y="268"/>
                  </a:lnTo>
                  <a:lnTo>
                    <a:pt x="5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5" name="Freeform 73"/>
            <p:cNvSpPr/>
            <p:nvPr/>
          </p:nvSpPr>
          <p:spPr bwMode="auto">
            <a:xfrm>
              <a:off x="3627" y="2298"/>
              <a:ext cx="540" cy="431"/>
            </a:xfrm>
            <a:custGeom>
              <a:avLst/>
              <a:gdLst>
                <a:gd name="T0" fmla="*/ 0 w 540"/>
                <a:gd name="T1" fmla="*/ 10 h 431"/>
                <a:gd name="T2" fmla="*/ 540 w 540"/>
                <a:gd name="T3" fmla="*/ 431 h 431"/>
                <a:gd name="T4" fmla="*/ 540 w 540"/>
                <a:gd name="T5" fmla="*/ 417 h 431"/>
                <a:gd name="T6" fmla="*/ 8 w 540"/>
                <a:gd name="T7" fmla="*/ 0 h 431"/>
                <a:gd name="T8" fmla="*/ 0 w 540"/>
                <a:gd name="T9" fmla="*/ 1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431">
                  <a:moveTo>
                    <a:pt x="0" y="10"/>
                  </a:moveTo>
                  <a:lnTo>
                    <a:pt x="540" y="431"/>
                  </a:lnTo>
                  <a:lnTo>
                    <a:pt x="540" y="417"/>
                  </a:lnTo>
                  <a:lnTo>
                    <a:pt x="8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6" name="Freeform 74"/>
            <p:cNvSpPr/>
            <p:nvPr/>
          </p:nvSpPr>
          <p:spPr bwMode="auto">
            <a:xfrm>
              <a:off x="3495" y="2305"/>
              <a:ext cx="130" cy="621"/>
            </a:xfrm>
            <a:custGeom>
              <a:avLst/>
              <a:gdLst>
                <a:gd name="T0" fmla="*/ 125 w 130"/>
                <a:gd name="T1" fmla="*/ 0 h 621"/>
                <a:gd name="T2" fmla="*/ 0 w 130"/>
                <a:gd name="T3" fmla="*/ 621 h 621"/>
                <a:gd name="T4" fmla="*/ 9 w 130"/>
                <a:gd name="T5" fmla="*/ 621 h 621"/>
                <a:gd name="T6" fmla="*/ 130 w 130"/>
                <a:gd name="T7" fmla="*/ 5 h 621"/>
                <a:gd name="T8" fmla="*/ 125 w 130"/>
                <a:gd name="T9" fmla="*/ 0 h 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" h="621">
                  <a:moveTo>
                    <a:pt x="125" y="0"/>
                  </a:moveTo>
                  <a:lnTo>
                    <a:pt x="0" y="621"/>
                  </a:lnTo>
                  <a:lnTo>
                    <a:pt x="9" y="621"/>
                  </a:lnTo>
                  <a:lnTo>
                    <a:pt x="130" y="5"/>
                  </a:lnTo>
                  <a:lnTo>
                    <a:pt x="1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7" name="Freeform 75"/>
            <p:cNvSpPr/>
            <p:nvPr/>
          </p:nvSpPr>
          <p:spPr bwMode="auto">
            <a:xfrm>
              <a:off x="3054" y="2461"/>
              <a:ext cx="420" cy="465"/>
            </a:xfrm>
            <a:custGeom>
              <a:avLst/>
              <a:gdLst>
                <a:gd name="T0" fmla="*/ 0 w 420"/>
                <a:gd name="T1" fmla="*/ 8 h 465"/>
                <a:gd name="T2" fmla="*/ 412 w 420"/>
                <a:gd name="T3" fmla="*/ 465 h 465"/>
                <a:gd name="T4" fmla="*/ 420 w 420"/>
                <a:gd name="T5" fmla="*/ 465 h 465"/>
                <a:gd name="T6" fmla="*/ 12 w 420"/>
                <a:gd name="T7" fmla="*/ 0 h 465"/>
                <a:gd name="T8" fmla="*/ 0 w 420"/>
                <a:gd name="T9" fmla="*/ 8 h 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0" h="465">
                  <a:moveTo>
                    <a:pt x="0" y="8"/>
                  </a:moveTo>
                  <a:lnTo>
                    <a:pt x="412" y="465"/>
                  </a:lnTo>
                  <a:lnTo>
                    <a:pt x="420" y="465"/>
                  </a:lnTo>
                  <a:lnTo>
                    <a:pt x="12" y="0"/>
                  </a:ln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8" name="Freeform 76"/>
            <p:cNvSpPr/>
            <p:nvPr/>
          </p:nvSpPr>
          <p:spPr bwMode="auto">
            <a:xfrm>
              <a:off x="3519" y="2729"/>
              <a:ext cx="655" cy="223"/>
            </a:xfrm>
            <a:custGeom>
              <a:avLst/>
              <a:gdLst>
                <a:gd name="T0" fmla="*/ 0 w 655"/>
                <a:gd name="T1" fmla="*/ 213 h 223"/>
                <a:gd name="T2" fmla="*/ 655 w 655"/>
                <a:gd name="T3" fmla="*/ 0 h 223"/>
                <a:gd name="T4" fmla="*/ 655 w 655"/>
                <a:gd name="T5" fmla="*/ 9 h 223"/>
                <a:gd name="T6" fmla="*/ 0 w 655"/>
                <a:gd name="T7" fmla="*/ 223 h 223"/>
                <a:gd name="T8" fmla="*/ 0 w 655"/>
                <a:gd name="T9" fmla="*/ 213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5" h="223">
                  <a:moveTo>
                    <a:pt x="0" y="213"/>
                  </a:moveTo>
                  <a:lnTo>
                    <a:pt x="655" y="0"/>
                  </a:lnTo>
                  <a:lnTo>
                    <a:pt x="655" y="9"/>
                  </a:lnTo>
                  <a:lnTo>
                    <a:pt x="0" y="223"/>
                  </a:lnTo>
                  <a:lnTo>
                    <a:pt x="0" y="2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9" name="Freeform 77"/>
            <p:cNvSpPr/>
            <p:nvPr/>
          </p:nvSpPr>
          <p:spPr bwMode="auto">
            <a:xfrm>
              <a:off x="4066" y="2738"/>
              <a:ext cx="123" cy="495"/>
            </a:xfrm>
            <a:custGeom>
              <a:avLst/>
              <a:gdLst>
                <a:gd name="T0" fmla="*/ 118 w 123"/>
                <a:gd name="T1" fmla="*/ 0 h 495"/>
                <a:gd name="T2" fmla="*/ 0 w 123"/>
                <a:gd name="T3" fmla="*/ 495 h 495"/>
                <a:gd name="T4" fmla="*/ 7 w 123"/>
                <a:gd name="T5" fmla="*/ 495 h 495"/>
                <a:gd name="T6" fmla="*/ 123 w 123"/>
                <a:gd name="T7" fmla="*/ 0 h 495"/>
                <a:gd name="T8" fmla="*/ 118 w 123"/>
                <a:gd name="T9" fmla="*/ 0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495">
                  <a:moveTo>
                    <a:pt x="118" y="0"/>
                  </a:moveTo>
                  <a:lnTo>
                    <a:pt x="0" y="495"/>
                  </a:lnTo>
                  <a:lnTo>
                    <a:pt x="7" y="495"/>
                  </a:lnTo>
                  <a:lnTo>
                    <a:pt x="123" y="0"/>
                  </a:lnTo>
                  <a:lnTo>
                    <a:pt x="1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0" name="Freeform 78"/>
            <p:cNvSpPr/>
            <p:nvPr/>
          </p:nvSpPr>
          <p:spPr bwMode="auto">
            <a:xfrm>
              <a:off x="2957" y="2843"/>
              <a:ext cx="971" cy="42"/>
            </a:xfrm>
            <a:custGeom>
              <a:avLst/>
              <a:gdLst>
                <a:gd name="T0" fmla="*/ 0 w 971"/>
                <a:gd name="T1" fmla="*/ 0 h 42"/>
                <a:gd name="T2" fmla="*/ 971 w 971"/>
                <a:gd name="T3" fmla="*/ 30 h 42"/>
                <a:gd name="T4" fmla="*/ 971 w 971"/>
                <a:gd name="T5" fmla="*/ 42 h 42"/>
                <a:gd name="T6" fmla="*/ 0 w 971"/>
                <a:gd name="T7" fmla="*/ 7 h 42"/>
                <a:gd name="T8" fmla="*/ 0 w 971"/>
                <a:gd name="T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1" h="42">
                  <a:moveTo>
                    <a:pt x="0" y="0"/>
                  </a:moveTo>
                  <a:lnTo>
                    <a:pt x="971" y="30"/>
                  </a:lnTo>
                  <a:lnTo>
                    <a:pt x="971" y="42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1" name="Freeform 79"/>
            <p:cNvSpPr/>
            <p:nvPr/>
          </p:nvSpPr>
          <p:spPr bwMode="auto">
            <a:xfrm>
              <a:off x="2865" y="2902"/>
              <a:ext cx="597" cy="57"/>
            </a:xfrm>
            <a:custGeom>
              <a:avLst/>
              <a:gdLst>
                <a:gd name="T0" fmla="*/ 0 w 597"/>
                <a:gd name="T1" fmla="*/ 0 h 57"/>
                <a:gd name="T2" fmla="*/ 597 w 597"/>
                <a:gd name="T3" fmla="*/ 50 h 57"/>
                <a:gd name="T4" fmla="*/ 597 w 597"/>
                <a:gd name="T5" fmla="*/ 57 h 57"/>
                <a:gd name="T6" fmla="*/ 0 w 597"/>
                <a:gd name="T7" fmla="*/ 12 h 57"/>
                <a:gd name="T8" fmla="*/ 0 w 597"/>
                <a:gd name="T9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57">
                  <a:moveTo>
                    <a:pt x="0" y="0"/>
                  </a:moveTo>
                  <a:lnTo>
                    <a:pt x="597" y="50"/>
                  </a:lnTo>
                  <a:lnTo>
                    <a:pt x="597" y="57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2" name="Freeform 80"/>
            <p:cNvSpPr/>
            <p:nvPr/>
          </p:nvSpPr>
          <p:spPr bwMode="auto">
            <a:xfrm>
              <a:off x="2844" y="2916"/>
              <a:ext cx="61" cy="268"/>
            </a:xfrm>
            <a:custGeom>
              <a:avLst/>
              <a:gdLst>
                <a:gd name="T0" fmla="*/ 0 w 61"/>
                <a:gd name="T1" fmla="*/ 0 h 268"/>
                <a:gd name="T2" fmla="*/ 54 w 61"/>
                <a:gd name="T3" fmla="*/ 268 h 268"/>
                <a:gd name="T4" fmla="*/ 61 w 61"/>
                <a:gd name="T5" fmla="*/ 268 h 268"/>
                <a:gd name="T6" fmla="*/ 12 w 61"/>
                <a:gd name="T7" fmla="*/ 0 h 268"/>
                <a:gd name="T8" fmla="*/ 0 w 61"/>
                <a:gd name="T9" fmla="*/ 0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268">
                  <a:moveTo>
                    <a:pt x="0" y="0"/>
                  </a:moveTo>
                  <a:lnTo>
                    <a:pt x="54" y="268"/>
                  </a:lnTo>
                  <a:lnTo>
                    <a:pt x="61" y="26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3" name="Freeform 81"/>
            <p:cNvSpPr/>
            <p:nvPr/>
          </p:nvSpPr>
          <p:spPr bwMode="auto">
            <a:xfrm>
              <a:off x="2851" y="2909"/>
              <a:ext cx="608" cy="519"/>
            </a:xfrm>
            <a:custGeom>
              <a:avLst/>
              <a:gdLst>
                <a:gd name="T0" fmla="*/ 0 w 608"/>
                <a:gd name="T1" fmla="*/ 9 h 519"/>
                <a:gd name="T2" fmla="*/ 601 w 608"/>
                <a:gd name="T3" fmla="*/ 519 h 519"/>
                <a:gd name="T4" fmla="*/ 608 w 608"/>
                <a:gd name="T5" fmla="*/ 509 h 519"/>
                <a:gd name="T6" fmla="*/ 7 w 608"/>
                <a:gd name="T7" fmla="*/ 0 h 519"/>
                <a:gd name="T8" fmla="*/ 0 w 608"/>
                <a:gd name="T9" fmla="*/ 9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8" h="519">
                  <a:moveTo>
                    <a:pt x="0" y="9"/>
                  </a:moveTo>
                  <a:lnTo>
                    <a:pt x="601" y="519"/>
                  </a:lnTo>
                  <a:lnTo>
                    <a:pt x="608" y="509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4" name="Freeform 82"/>
            <p:cNvSpPr/>
            <p:nvPr/>
          </p:nvSpPr>
          <p:spPr bwMode="auto">
            <a:xfrm>
              <a:off x="3474" y="2985"/>
              <a:ext cx="21" cy="421"/>
            </a:xfrm>
            <a:custGeom>
              <a:avLst/>
              <a:gdLst>
                <a:gd name="T0" fmla="*/ 11 w 21"/>
                <a:gd name="T1" fmla="*/ 7 h 421"/>
                <a:gd name="T2" fmla="*/ 0 w 21"/>
                <a:gd name="T3" fmla="*/ 421 h 421"/>
                <a:gd name="T4" fmla="*/ 11 w 21"/>
                <a:gd name="T5" fmla="*/ 421 h 421"/>
                <a:gd name="T6" fmla="*/ 21 w 21"/>
                <a:gd name="T7" fmla="*/ 0 h 421"/>
                <a:gd name="T8" fmla="*/ 11 w 21"/>
                <a:gd name="T9" fmla="*/ 7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421">
                  <a:moveTo>
                    <a:pt x="11" y="7"/>
                  </a:moveTo>
                  <a:lnTo>
                    <a:pt x="0" y="421"/>
                  </a:lnTo>
                  <a:lnTo>
                    <a:pt x="11" y="421"/>
                  </a:lnTo>
                  <a:lnTo>
                    <a:pt x="21" y="0"/>
                  </a:lnTo>
                  <a:lnTo>
                    <a:pt x="11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5" name="Freeform 83"/>
            <p:cNvSpPr/>
            <p:nvPr/>
          </p:nvSpPr>
          <p:spPr bwMode="auto">
            <a:xfrm>
              <a:off x="3519" y="2959"/>
              <a:ext cx="520" cy="296"/>
            </a:xfrm>
            <a:custGeom>
              <a:avLst/>
              <a:gdLst>
                <a:gd name="T0" fmla="*/ 0 w 520"/>
                <a:gd name="T1" fmla="*/ 16 h 296"/>
                <a:gd name="T2" fmla="*/ 509 w 520"/>
                <a:gd name="T3" fmla="*/ 296 h 296"/>
                <a:gd name="T4" fmla="*/ 520 w 520"/>
                <a:gd name="T5" fmla="*/ 286 h 296"/>
                <a:gd name="T6" fmla="*/ 0 w 520"/>
                <a:gd name="T7" fmla="*/ 0 h 296"/>
                <a:gd name="T8" fmla="*/ 0 w 520"/>
                <a:gd name="T9" fmla="*/ 16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0" h="296">
                  <a:moveTo>
                    <a:pt x="0" y="16"/>
                  </a:moveTo>
                  <a:lnTo>
                    <a:pt x="509" y="296"/>
                  </a:lnTo>
                  <a:lnTo>
                    <a:pt x="520" y="286"/>
                  </a:lnTo>
                  <a:lnTo>
                    <a:pt x="0" y="0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6" name="Freeform 84"/>
            <p:cNvSpPr/>
            <p:nvPr/>
          </p:nvSpPr>
          <p:spPr bwMode="auto">
            <a:xfrm>
              <a:off x="4082" y="3011"/>
              <a:ext cx="616" cy="246"/>
            </a:xfrm>
            <a:custGeom>
              <a:avLst/>
              <a:gdLst>
                <a:gd name="T0" fmla="*/ 0 w 616"/>
                <a:gd name="T1" fmla="*/ 232 h 246"/>
                <a:gd name="T2" fmla="*/ 616 w 616"/>
                <a:gd name="T3" fmla="*/ 0 h 246"/>
                <a:gd name="T4" fmla="*/ 616 w 616"/>
                <a:gd name="T5" fmla="*/ 12 h 246"/>
                <a:gd name="T6" fmla="*/ 0 w 616"/>
                <a:gd name="T7" fmla="*/ 246 h 246"/>
                <a:gd name="T8" fmla="*/ 0 w 616"/>
                <a:gd name="T9" fmla="*/ 232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6" h="246">
                  <a:moveTo>
                    <a:pt x="0" y="232"/>
                  </a:moveTo>
                  <a:lnTo>
                    <a:pt x="616" y="0"/>
                  </a:lnTo>
                  <a:lnTo>
                    <a:pt x="616" y="12"/>
                  </a:lnTo>
                  <a:lnTo>
                    <a:pt x="0" y="246"/>
                  </a:lnTo>
                  <a:lnTo>
                    <a:pt x="0" y="2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7" name="Freeform 85"/>
            <p:cNvSpPr/>
            <p:nvPr/>
          </p:nvSpPr>
          <p:spPr bwMode="auto">
            <a:xfrm>
              <a:off x="4755" y="2992"/>
              <a:ext cx="284" cy="19"/>
            </a:xfrm>
            <a:custGeom>
              <a:avLst/>
              <a:gdLst>
                <a:gd name="T0" fmla="*/ 0 w 284"/>
                <a:gd name="T1" fmla="*/ 7 h 19"/>
                <a:gd name="T2" fmla="*/ 284 w 284"/>
                <a:gd name="T3" fmla="*/ 0 h 19"/>
                <a:gd name="T4" fmla="*/ 284 w 284"/>
                <a:gd name="T5" fmla="*/ 7 h 19"/>
                <a:gd name="T6" fmla="*/ 0 w 284"/>
                <a:gd name="T7" fmla="*/ 19 h 19"/>
                <a:gd name="T8" fmla="*/ 0 w 284"/>
                <a:gd name="T9" fmla="*/ 7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4" h="19">
                  <a:moveTo>
                    <a:pt x="0" y="7"/>
                  </a:moveTo>
                  <a:lnTo>
                    <a:pt x="284" y="0"/>
                  </a:lnTo>
                  <a:lnTo>
                    <a:pt x="284" y="7"/>
                  </a:lnTo>
                  <a:lnTo>
                    <a:pt x="0" y="19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8" name="Freeform 86"/>
            <p:cNvSpPr/>
            <p:nvPr/>
          </p:nvSpPr>
          <p:spPr bwMode="auto">
            <a:xfrm>
              <a:off x="4343" y="3013"/>
              <a:ext cx="360" cy="452"/>
            </a:xfrm>
            <a:custGeom>
              <a:avLst/>
              <a:gdLst>
                <a:gd name="T0" fmla="*/ 360 w 360"/>
                <a:gd name="T1" fmla="*/ 0 h 452"/>
                <a:gd name="T2" fmla="*/ 0 w 360"/>
                <a:gd name="T3" fmla="*/ 452 h 452"/>
                <a:gd name="T4" fmla="*/ 16 w 360"/>
                <a:gd name="T5" fmla="*/ 452 h 452"/>
                <a:gd name="T6" fmla="*/ 360 w 360"/>
                <a:gd name="T7" fmla="*/ 10 h 452"/>
                <a:gd name="T8" fmla="*/ 360 w 360"/>
                <a:gd name="T9" fmla="*/ 0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0" h="452">
                  <a:moveTo>
                    <a:pt x="360" y="0"/>
                  </a:moveTo>
                  <a:lnTo>
                    <a:pt x="0" y="452"/>
                  </a:lnTo>
                  <a:lnTo>
                    <a:pt x="16" y="452"/>
                  </a:lnTo>
                  <a:lnTo>
                    <a:pt x="360" y="10"/>
                  </a:lnTo>
                  <a:lnTo>
                    <a:pt x="36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9" name="Freeform 87"/>
            <p:cNvSpPr/>
            <p:nvPr/>
          </p:nvSpPr>
          <p:spPr bwMode="auto">
            <a:xfrm>
              <a:off x="4532" y="3023"/>
              <a:ext cx="180" cy="270"/>
            </a:xfrm>
            <a:custGeom>
              <a:avLst/>
              <a:gdLst>
                <a:gd name="T0" fmla="*/ 171 w 180"/>
                <a:gd name="T1" fmla="*/ 0 h 270"/>
                <a:gd name="T2" fmla="*/ 0 w 180"/>
                <a:gd name="T3" fmla="*/ 262 h 270"/>
                <a:gd name="T4" fmla="*/ 14 w 180"/>
                <a:gd name="T5" fmla="*/ 270 h 270"/>
                <a:gd name="T6" fmla="*/ 180 w 180"/>
                <a:gd name="T7" fmla="*/ 0 h 270"/>
                <a:gd name="T8" fmla="*/ 171 w 180"/>
                <a:gd name="T9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0" h="270">
                  <a:moveTo>
                    <a:pt x="171" y="0"/>
                  </a:moveTo>
                  <a:lnTo>
                    <a:pt x="0" y="262"/>
                  </a:lnTo>
                  <a:lnTo>
                    <a:pt x="14" y="270"/>
                  </a:lnTo>
                  <a:lnTo>
                    <a:pt x="180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0" name="Freeform 88"/>
            <p:cNvSpPr/>
            <p:nvPr/>
          </p:nvSpPr>
          <p:spPr bwMode="auto">
            <a:xfrm>
              <a:off x="4352" y="3330"/>
              <a:ext cx="149" cy="143"/>
            </a:xfrm>
            <a:custGeom>
              <a:avLst/>
              <a:gdLst>
                <a:gd name="T0" fmla="*/ 149 w 149"/>
                <a:gd name="T1" fmla="*/ 0 h 143"/>
                <a:gd name="T2" fmla="*/ 0 w 149"/>
                <a:gd name="T3" fmla="*/ 133 h 143"/>
                <a:gd name="T4" fmla="*/ 7 w 149"/>
                <a:gd name="T5" fmla="*/ 143 h 143"/>
                <a:gd name="T6" fmla="*/ 149 w 149"/>
                <a:gd name="T7" fmla="*/ 8 h 143"/>
                <a:gd name="T8" fmla="*/ 149 w 149"/>
                <a:gd name="T9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143">
                  <a:moveTo>
                    <a:pt x="149" y="0"/>
                  </a:moveTo>
                  <a:lnTo>
                    <a:pt x="0" y="133"/>
                  </a:lnTo>
                  <a:lnTo>
                    <a:pt x="7" y="143"/>
                  </a:lnTo>
                  <a:lnTo>
                    <a:pt x="149" y="8"/>
                  </a:lnTo>
                  <a:lnTo>
                    <a:pt x="14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1" name="Freeform 89"/>
            <p:cNvSpPr/>
            <p:nvPr/>
          </p:nvSpPr>
          <p:spPr bwMode="auto">
            <a:xfrm>
              <a:off x="3497" y="3262"/>
              <a:ext cx="542" cy="166"/>
            </a:xfrm>
            <a:custGeom>
              <a:avLst/>
              <a:gdLst>
                <a:gd name="T0" fmla="*/ 0 w 542"/>
                <a:gd name="T1" fmla="*/ 151 h 166"/>
                <a:gd name="T2" fmla="*/ 533 w 542"/>
                <a:gd name="T3" fmla="*/ 0 h 166"/>
                <a:gd name="T4" fmla="*/ 542 w 542"/>
                <a:gd name="T5" fmla="*/ 9 h 166"/>
                <a:gd name="T6" fmla="*/ 0 w 542"/>
                <a:gd name="T7" fmla="*/ 166 h 166"/>
                <a:gd name="T8" fmla="*/ 0 w 542"/>
                <a:gd name="T9" fmla="*/ 151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2" h="166">
                  <a:moveTo>
                    <a:pt x="0" y="151"/>
                  </a:moveTo>
                  <a:lnTo>
                    <a:pt x="533" y="0"/>
                  </a:lnTo>
                  <a:lnTo>
                    <a:pt x="542" y="9"/>
                  </a:lnTo>
                  <a:lnTo>
                    <a:pt x="0" y="166"/>
                  </a:lnTo>
                  <a:lnTo>
                    <a:pt x="0" y="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2" name="Freeform 90"/>
            <p:cNvSpPr/>
            <p:nvPr/>
          </p:nvSpPr>
          <p:spPr bwMode="auto">
            <a:xfrm>
              <a:off x="3509" y="3430"/>
              <a:ext cx="789" cy="61"/>
            </a:xfrm>
            <a:custGeom>
              <a:avLst/>
              <a:gdLst>
                <a:gd name="T0" fmla="*/ 0 w 789"/>
                <a:gd name="T1" fmla="*/ 0 h 61"/>
                <a:gd name="T2" fmla="*/ 789 w 789"/>
                <a:gd name="T3" fmla="*/ 52 h 61"/>
                <a:gd name="T4" fmla="*/ 789 w 789"/>
                <a:gd name="T5" fmla="*/ 61 h 61"/>
                <a:gd name="T6" fmla="*/ 0 w 789"/>
                <a:gd name="T7" fmla="*/ 7 h 61"/>
                <a:gd name="T8" fmla="*/ 0 w 789"/>
                <a:gd name="T9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9" h="61">
                  <a:moveTo>
                    <a:pt x="0" y="0"/>
                  </a:moveTo>
                  <a:lnTo>
                    <a:pt x="789" y="52"/>
                  </a:lnTo>
                  <a:lnTo>
                    <a:pt x="789" y="61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3" name="Freeform 91"/>
            <p:cNvSpPr/>
            <p:nvPr/>
          </p:nvSpPr>
          <p:spPr bwMode="auto">
            <a:xfrm>
              <a:off x="4066" y="3267"/>
              <a:ext cx="234" cy="210"/>
            </a:xfrm>
            <a:custGeom>
              <a:avLst/>
              <a:gdLst>
                <a:gd name="T0" fmla="*/ 0 w 234"/>
                <a:gd name="T1" fmla="*/ 0 h 210"/>
                <a:gd name="T2" fmla="*/ 234 w 234"/>
                <a:gd name="T3" fmla="*/ 210 h 210"/>
                <a:gd name="T4" fmla="*/ 234 w 234"/>
                <a:gd name="T5" fmla="*/ 198 h 210"/>
                <a:gd name="T6" fmla="*/ 11 w 234"/>
                <a:gd name="T7" fmla="*/ 0 h 210"/>
                <a:gd name="T8" fmla="*/ 0 w 234"/>
                <a:gd name="T9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210">
                  <a:moveTo>
                    <a:pt x="0" y="0"/>
                  </a:moveTo>
                  <a:lnTo>
                    <a:pt x="234" y="210"/>
                  </a:lnTo>
                  <a:lnTo>
                    <a:pt x="234" y="198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4" name="Oval 92"/>
            <p:cNvSpPr>
              <a:spLocks noChangeArrowheads="1"/>
            </p:cNvSpPr>
            <p:nvPr/>
          </p:nvSpPr>
          <p:spPr bwMode="auto">
            <a:xfrm>
              <a:off x="2830" y="965"/>
              <a:ext cx="78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5" name="Oval 93"/>
            <p:cNvSpPr>
              <a:spLocks noChangeArrowheads="1"/>
            </p:cNvSpPr>
            <p:nvPr/>
          </p:nvSpPr>
          <p:spPr bwMode="auto">
            <a:xfrm>
              <a:off x="3374" y="1076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6" name="Oval 94"/>
            <p:cNvSpPr>
              <a:spLocks noChangeArrowheads="1"/>
            </p:cNvSpPr>
            <p:nvPr/>
          </p:nvSpPr>
          <p:spPr bwMode="auto">
            <a:xfrm>
              <a:off x="3424" y="719"/>
              <a:ext cx="69" cy="6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7" name="Oval 95"/>
            <p:cNvSpPr>
              <a:spLocks noChangeArrowheads="1"/>
            </p:cNvSpPr>
            <p:nvPr/>
          </p:nvSpPr>
          <p:spPr bwMode="auto">
            <a:xfrm>
              <a:off x="3623" y="593"/>
              <a:ext cx="78" cy="8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8" name="Oval 96"/>
            <p:cNvSpPr>
              <a:spLocks noChangeArrowheads="1"/>
            </p:cNvSpPr>
            <p:nvPr/>
          </p:nvSpPr>
          <p:spPr bwMode="auto">
            <a:xfrm>
              <a:off x="4044" y="984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9" name="Oval 97"/>
            <p:cNvSpPr>
              <a:spLocks noChangeArrowheads="1"/>
            </p:cNvSpPr>
            <p:nvPr/>
          </p:nvSpPr>
          <p:spPr bwMode="auto">
            <a:xfrm>
              <a:off x="4399" y="832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0" name="Oval 98"/>
            <p:cNvSpPr>
              <a:spLocks noChangeArrowheads="1"/>
            </p:cNvSpPr>
            <p:nvPr/>
          </p:nvSpPr>
          <p:spPr bwMode="auto">
            <a:xfrm>
              <a:off x="4700" y="1076"/>
              <a:ext cx="69" cy="6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1" name="Oval 99"/>
            <p:cNvSpPr>
              <a:spLocks noChangeArrowheads="1"/>
            </p:cNvSpPr>
            <p:nvPr/>
          </p:nvSpPr>
          <p:spPr bwMode="auto">
            <a:xfrm>
              <a:off x="4745" y="2263"/>
              <a:ext cx="64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2" name="Oval 100"/>
            <p:cNvSpPr>
              <a:spLocks noChangeArrowheads="1"/>
            </p:cNvSpPr>
            <p:nvPr/>
          </p:nvSpPr>
          <p:spPr bwMode="auto">
            <a:xfrm>
              <a:off x="3800" y="1583"/>
              <a:ext cx="50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3" name="Oval 101"/>
            <p:cNvSpPr>
              <a:spLocks noChangeArrowheads="1"/>
            </p:cNvSpPr>
            <p:nvPr/>
          </p:nvSpPr>
          <p:spPr bwMode="auto">
            <a:xfrm>
              <a:off x="4949" y="2499"/>
              <a:ext cx="92" cy="9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4" name="Oval 102"/>
            <p:cNvSpPr>
              <a:spLocks noChangeArrowheads="1"/>
            </p:cNvSpPr>
            <p:nvPr/>
          </p:nvSpPr>
          <p:spPr bwMode="auto">
            <a:xfrm>
              <a:off x="4272" y="1706"/>
              <a:ext cx="106" cy="10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5" name="Oval 103"/>
            <p:cNvSpPr>
              <a:spLocks noChangeArrowheads="1"/>
            </p:cNvSpPr>
            <p:nvPr/>
          </p:nvSpPr>
          <p:spPr bwMode="auto">
            <a:xfrm>
              <a:off x="4518" y="1550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6" name="Oval 104"/>
            <p:cNvSpPr>
              <a:spLocks noChangeArrowheads="1"/>
            </p:cNvSpPr>
            <p:nvPr/>
          </p:nvSpPr>
          <p:spPr bwMode="auto">
            <a:xfrm>
              <a:off x="5032" y="1124"/>
              <a:ext cx="85" cy="8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7" name="Oval 105"/>
            <p:cNvSpPr>
              <a:spLocks noChangeArrowheads="1"/>
            </p:cNvSpPr>
            <p:nvPr/>
          </p:nvSpPr>
          <p:spPr bwMode="auto">
            <a:xfrm>
              <a:off x="5039" y="1536"/>
              <a:ext cx="92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8" name="Oval 106"/>
            <p:cNvSpPr>
              <a:spLocks noChangeArrowheads="1"/>
            </p:cNvSpPr>
            <p:nvPr/>
          </p:nvSpPr>
          <p:spPr bwMode="auto">
            <a:xfrm>
              <a:off x="5155" y="2440"/>
              <a:ext cx="66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9" name="Oval 107"/>
            <p:cNvSpPr>
              <a:spLocks noChangeArrowheads="1"/>
            </p:cNvSpPr>
            <p:nvPr/>
          </p:nvSpPr>
          <p:spPr bwMode="auto">
            <a:xfrm>
              <a:off x="5342" y="2040"/>
              <a:ext cx="83" cy="8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0" name="Oval 108"/>
            <p:cNvSpPr>
              <a:spLocks noChangeArrowheads="1"/>
            </p:cNvSpPr>
            <p:nvPr/>
          </p:nvSpPr>
          <p:spPr bwMode="auto">
            <a:xfrm>
              <a:off x="4196" y="2078"/>
              <a:ext cx="47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1" name="Oval 109"/>
            <p:cNvSpPr>
              <a:spLocks noChangeArrowheads="1"/>
            </p:cNvSpPr>
            <p:nvPr/>
          </p:nvSpPr>
          <p:spPr bwMode="auto">
            <a:xfrm>
              <a:off x="4293" y="3454"/>
              <a:ext cx="76" cy="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2" name="Oval 110"/>
            <p:cNvSpPr>
              <a:spLocks noChangeArrowheads="1"/>
            </p:cNvSpPr>
            <p:nvPr/>
          </p:nvSpPr>
          <p:spPr bwMode="auto">
            <a:xfrm>
              <a:off x="4482" y="3274"/>
              <a:ext cx="74" cy="7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3" name="Oval 111"/>
            <p:cNvSpPr>
              <a:spLocks noChangeArrowheads="1"/>
            </p:cNvSpPr>
            <p:nvPr/>
          </p:nvSpPr>
          <p:spPr bwMode="auto">
            <a:xfrm>
              <a:off x="4693" y="2971"/>
              <a:ext cx="62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4" name="Oval 112"/>
            <p:cNvSpPr>
              <a:spLocks noChangeArrowheads="1"/>
            </p:cNvSpPr>
            <p:nvPr/>
          </p:nvSpPr>
          <p:spPr bwMode="auto">
            <a:xfrm>
              <a:off x="5039" y="2954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5" name="Oval 113"/>
            <p:cNvSpPr>
              <a:spLocks noChangeArrowheads="1"/>
            </p:cNvSpPr>
            <p:nvPr/>
          </p:nvSpPr>
          <p:spPr bwMode="auto">
            <a:xfrm>
              <a:off x="4025" y="3224"/>
              <a:ext cx="62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6" name="Oval 114"/>
            <p:cNvSpPr>
              <a:spLocks noChangeArrowheads="1"/>
            </p:cNvSpPr>
            <p:nvPr/>
          </p:nvSpPr>
          <p:spPr bwMode="auto">
            <a:xfrm>
              <a:off x="3381" y="1169"/>
              <a:ext cx="59" cy="5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7" name="Oval 115"/>
            <p:cNvSpPr>
              <a:spLocks noChangeArrowheads="1"/>
            </p:cNvSpPr>
            <p:nvPr/>
          </p:nvSpPr>
          <p:spPr bwMode="auto">
            <a:xfrm>
              <a:off x="2574" y="2073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8" name="Oval 116"/>
            <p:cNvSpPr>
              <a:spLocks noChangeArrowheads="1"/>
            </p:cNvSpPr>
            <p:nvPr/>
          </p:nvSpPr>
          <p:spPr bwMode="auto">
            <a:xfrm>
              <a:off x="2410" y="2459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9" name="Oval 117"/>
            <p:cNvSpPr>
              <a:spLocks noChangeArrowheads="1"/>
            </p:cNvSpPr>
            <p:nvPr/>
          </p:nvSpPr>
          <p:spPr bwMode="auto">
            <a:xfrm>
              <a:off x="2867" y="3174"/>
              <a:ext cx="79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0" name="Oval 118"/>
            <p:cNvSpPr>
              <a:spLocks noChangeArrowheads="1"/>
            </p:cNvSpPr>
            <p:nvPr/>
          </p:nvSpPr>
          <p:spPr bwMode="auto">
            <a:xfrm>
              <a:off x="2811" y="2862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1" name="Oval 119"/>
            <p:cNvSpPr>
              <a:spLocks noChangeArrowheads="1"/>
            </p:cNvSpPr>
            <p:nvPr/>
          </p:nvSpPr>
          <p:spPr bwMode="auto">
            <a:xfrm>
              <a:off x="2867" y="2791"/>
              <a:ext cx="95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2" name="Oval 120"/>
            <p:cNvSpPr>
              <a:spLocks noChangeArrowheads="1"/>
            </p:cNvSpPr>
            <p:nvPr/>
          </p:nvSpPr>
          <p:spPr bwMode="auto">
            <a:xfrm>
              <a:off x="2410" y="1635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3" name="Oval 121"/>
            <p:cNvSpPr>
              <a:spLocks noChangeArrowheads="1"/>
            </p:cNvSpPr>
            <p:nvPr/>
          </p:nvSpPr>
          <p:spPr bwMode="auto">
            <a:xfrm>
              <a:off x="3599" y="2270"/>
              <a:ext cx="45" cy="4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4" name="Oval 122"/>
            <p:cNvSpPr>
              <a:spLocks noChangeArrowheads="1"/>
            </p:cNvSpPr>
            <p:nvPr/>
          </p:nvSpPr>
          <p:spPr bwMode="auto">
            <a:xfrm>
              <a:off x="3462" y="2918"/>
              <a:ext cx="59" cy="6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5" name="Oval 123"/>
            <p:cNvSpPr>
              <a:spLocks noChangeArrowheads="1"/>
            </p:cNvSpPr>
            <p:nvPr/>
          </p:nvSpPr>
          <p:spPr bwMode="auto">
            <a:xfrm>
              <a:off x="3594" y="3449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6" name="Oval 124"/>
            <p:cNvSpPr>
              <a:spLocks noChangeArrowheads="1"/>
            </p:cNvSpPr>
            <p:nvPr/>
          </p:nvSpPr>
          <p:spPr bwMode="auto">
            <a:xfrm>
              <a:off x="3445" y="3399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7" name="Oval 125"/>
            <p:cNvSpPr>
              <a:spLocks noChangeArrowheads="1"/>
            </p:cNvSpPr>
            <p:nvPr/>
          </p:nvSpPr>
          <p:spPr bwMode="auto">
            <a:xfrm>
              <a:off x="2792" y="1270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8" name="Oval 126"/>
            <p:cNvSpPr>
              <a:spLocks noChangeArrowheads="1"/>
            </p:cNvSpPr>
            <p:nvPr/>
          </p:nvSpPr>
          <p:spPr bwMode="auto">
            <a:xfrm>
              <a:off x="2564" y="1756"/>
              <a:ext cx="95" cy="9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9" name="Oval 127"/>
            <p:cNvSpPr>
              <a:spLocks noChangeArrowheads="1"/>
            </p:cNvSpPr>
            <p:nvPr/>
          </p:nvSpPr>
          <p:spPr bwMode="auto">
            <a:xfrm>
              <a:off x="3107" y="1756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0" name="Oval 128"/>
            <p:cNvSpPr>
              <a:spLocks noChangeArrowheads="1"/>
            </p:cNvSpPr>
            <p:nvPr/>
          </p:nvSpPr>
          <p:spPr bwMode="auto">
            <a:xfrm>
              <a:off x="3263" y="2030"/>
              <a:ext cx="99" cy="1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1" name="Oval 129"/>
            <p:cNvSpPr>
              <a:spLocks noChangeArrowheads="1"/>
            </p:cNvSpPr>
            <p:nvPr/>
          </p:nvSpPr>
          <p:spPr bwMode="auto">
            <a:xfrm>
              <a:off x="3021" y="2412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2" name="Oval 130"/>
            <p:cNvSpPr>
              <a:spLocks noChangeArrowheads="1"/>
            </p:cNvSpPr>
            <p:nvPr/>
          </p:nvSpPr>
          <p:spPr bwMode="auto">
            <a:xfrm>
              <a:off x="3919" y="2828"/>
              <a:ext cx="102" cy="10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3" name="Oval 131"/>
            <p:cNvSpPr>
              <a:spLocks noChangeArrowheads="1"/>
            </p:cNvSpPr>
            <p:nvPr/>
          </p:nvSpPr>
          <p:spPr bwMode="auto">
            <a:xfrm>
              <a:off x="4163" y="2705"/>
              <a:ext cx="45" cy="4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4" name="Oval 132"/>
            <p:cNvSpPr>
              <a:spLocks noChangeArrowheads="1"/>
            </p:cNvSpPr>
            <p:nvPr/>
          </p:nvSpPr>
          <p:spPr bwMode="auto">
            <a:xfrm>
              <a:off x="4281" y="638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5" name="Freeform 133"/>
            <p:cNvSpPr/>
            <p:nvPr/>
          </p:nvSpPr>
          <p:spPr bwMode="auto">
            <a:xfrm>
              <a:off x="2893" y="641"/>
              <a:ext cx="744" cy="357"/>
            </a:xfrm>
            <a:custGeom>
              <a:avLst/>
              <a:gdLst>
                <a:gd name="T0" fmla="*/ 0 w 744"/>
                <a:gd name="T1" fmla="*/ 343 h 357"/>
                <a:gd name="T2" fmla="*/ 734 w 744"/>
                <a:gd name="T3" fmla="*/ 0 h 357"/>
                <a:gd name="T4" fmla="*/ 744 w 744"/>
                <a:gd name="T5" fmla="*/ 11 h 357"/>
                <a:gd name="T6" fmla="*/ 8 w 744"/>
                <a:gd name="T7" fmla="*/ 357 h 357"/>
                <a:gd name="T8" fmla="*/ 0 w 744"/>
                <a:gd name="T9" fmla="*/ 343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4" h="357">
                  <a:moveTo>
                    <a:pt x="0" y="343"/>
                  </a:moveTo>
                  <a:lnTo>
                    <a:pt x="734" y="0"/>
                  </a:lnTo>
                  <a:lnTo>
                    <a:pt x="744" y="11"/>
                  </a:lnTo>
                  <a:lnTo>
                    <a:pt x="8" y="357"/>
                  </a:lnTo>
                  <a:lnTo>
                    <a:pt x="0" y="3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6" name="Freeform 134"/>
            <p:cNvSpPr/>
            <p:nvPr/>
          </p:nvSpPr>
          <p:spPr bwMode="auto">
            <a:xfrm>
              <a:off x="3694" y="633"/>
              <a:ext cx="592" cy="50"/>
            </a:xfrm>
            <a:custGeom>
              <a:avLst/>
              <a:gdLst>
                <a:gd name="T0" fmla="*/ 0 w 592"/>
                <a:gd name="T1" fmla="*/ 0 h 50"/>
                <a:gd name="T2" fmla="*/ 592 w 592"/>
                <a:gd name="T3" fmla="*/ 41 h 50"/>
                <a:gd name="T4" fmla="*/ 592 w 592"/>
                <a:gd name="T5" fmla="*/ 50 h 50"/>
                <a:gd name="T6" fmla="*/ 0 w 592"/>
                <a:gd name="T7" fmla="*/ 12 h 50"/>
                <a:gd name="T8" fmla="*/ 0 w 592"/>
                <a:gd name="T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50">
                  <a:moveTo>
                    <a:pt x="0" y="0"/>
                  </a:moveTo>
                  <a:lnTo>
                    <a:pt x="592" y="41"/>
                  </a:lnTo>
                  <a:lnTo>
                    <a:pt x="592" y="50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7" name="Freeform 135"/>
            <p:cNvSpPr/>
            <p:nvPr/>
          </p:nvSpPr>
          <p:spPr bwMode="auto">
            <a:xfrm>
              <a:off x="3694" y="641"/>
              <a:ext cx="713" cy="234"/>
            </a:xfrm>
            <a:custGeom>
              <a:avLst/>
              <a:gdLst>
                <a:gd name="T0" fmla="*/ 0 w 713"/>
                <a:gd name="T1" fmla="*/ 7 h 234"/>
                <a:gd name="T2" fmla="*/ 713 w 713"/>
                <a:gd name="T3" fmla="*/ 234 h 234"/>
                <a:gd name="T4" fmla="*/ 713 w 713"/>
                <a:gd name="T5" fmla="*/ 222 h 234"/>
                <a:gd name="T6" fmla="*/ 0 w 713"/>
                <a:gd name="T7" fmla="*/ 0 h 234"/>
                <a:gd name="T8" fmla="*/ 0 w 713"/>
                <a:gd name="T9" fmla="*/ 7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3" h="234">
                  <a:moveTo>
                    <a:pt x="0" y="7"/>
                  </a:moveTo>
                  <a:lnTo>
                    <a:pt x="713" y="234"/>
                  </a:lnTo>
                  <a:lnTo>
                    <a:pt x="713" y="222"/>
                  </a:lnTo>
                  <a:lnTo>
                    <a:pt x="0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8" name="Freeform 136"/>
            <p:cNvSpPr/>
            <p:nvPr/>
          </p:nvSpPr>
          <p:spPr bwMode="auto">
            <a:xfrm>
              <a:off x="4338" y="697"/>
              <a:ext cx="705" cy="464"/>
            </a:xfrm>
            <a:custGeom>
              <a:avLst/>
              <a:gdLst>
                <a:gd name="T0" fmla="*/ 0 w 705"/>
                <a:gd name="T1" fmla="*/ 15 h 464"/>
                <a:gd name="T2" fmla="*/ 701 w 705"/>
                <a:gd name="T3" fmla="*/ 464 h 464"/>
                <a:gd name="T4" fmla="*/ 705 w 705"/>
                <a:gd name="T5" fmla="*/ 457 h 464"/>
                <a:gd name="T6" fmla="*/ 7 w 705"/>
                <a:gd name="T7" fmla="*/ 0 h 464"/>
                <a:gd name="T8" fmla="*/ 0 w 705"/>
                <a:gd name="T9" fmla="*/ 15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5" h="464">
                  <a:moveTo>
                    <a:pt x="0" y="15"/>
                  </a:moveTo>
                  <a:lnTo>
                    <a:pt x="701" y="464"/>
                  </a:lnTo>
                  <a:lnTo>
                    <a:pt x="705" y="457"/>
                  </a:lnTo>
                  <a:lnTo>
                    <a:pt x="7" y="0"/>
                  </a:lnTo>
                  <a:lnTo>
                    <a:pt x="0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9" name="Freeform 137"/>
            <p:cNvSpPr/>
            <p:nvPr/>
          </p:nvSpPr>
          <p:spPr bwMode="auto">
            <a:xfrm>
              <a:off x="5086" y="2111"/>
              <a:ext cx="301" cy="850"/>
            </a:xfrm>
            <a:custGeom>
              <a:avLst/>
              <a:gdLst>
                <a:gd name="T0" fmla="*/ 301 w 301"/>
                <a:gd name="T1" fmla="*/ 0 h 850"/>
                <a:gd name="T2" fmla="*/ 12 w 301"/>
                <a:gd name="T3" fmla="*/ 850 h 850"/>
                <a:gd name="T4" fmla="*/ 0 w 301"/>
                <a:gd name="T5" fmla="*/ 850 h 850"/>
                <a:gd name="T6" fmla="*/ 289 w 301"/>
                <a:gd name="T7" fmla="*/ 0 h 850"/>
                <a:gd name="T8" fmla="*/ 301 w 301"/>
                <a:gd name="T9" fmla="*/ 0 h 8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1" h="850">
                  <a:moveTo>
                    <a:pt x="301" y="0"/>
                  </a:moveTo>
                  <a:lnTo>
                    <a:pt x="12" y="850"/>
                  </a:lnTo>
                  <a:lnTo>
                    <a:pt x="0" y="850"/>
                  </a:lnTo>
                  <a:lnTo>
                    <a:pt x="289" y="0"/>
                  </a:lnTo>
                  <a:lnTo>
                    <a:pt x="30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0" name="Freeform 138"/>
            <p:cNvSpPr/>
            <p:nvPr/>
          </p:nvSpPr>
          <p:spPr bwMode="auto">
            <a:xfrm>
              <a:off x="4359" y="3018"/>
              <a:ext cx="703" cy="469"/>
            </a:xfrm>
            <a:custGeom>
              <a:avLst/>
              <a:gdLst>
                <a:gd name="T0" fmla="*/ 0 w 703"/>
                <a:gd name="T1" fmla="*/ 469 h 469"/>
                <a:gd name="T2" fmla="*/ 703 w 703"/>
                <a:gd name="T3" fmla="*/ 5 h 469"/>
                <a:gd name="T4" fmla="*/ 692 w 703"/>
                <a:gd name="T5" fmla="*/ 0 h 469"/>
                <a:gd name="T6" fmla="*/ 0 w 703"/>
                <a:gd name="T7" fmla="*/ 459 h 469"/>
                <a:gd name="T8" fmla="*/ 0 w 703"/>
                <a:gd name="T9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3" h="469">
                  <a:moveTo>
                    <a:pt x="0" y="469"/>
                  </a:moveTo>
                  <a:lnTo>
                    <a:pt x="703" y="5"/>
                  </a:lnTo>
                  <a:lnTo>
                    <a:pt x="692" y="0"/>
                  </a:lnTo>
                  <a:lnTo>
                    <a:pt x="0" y="459"/>
                  </a:lnTo>
                  <a:lnTo>
                    <a:pt x="0" y="4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1" name="Freeform 139"/>
            <p:cNvSpPr/>
            <p:nvPr/>
          </p:nvSpPr>
          <p:spPr bwMode="auto">
            <a:xfrm>
              <a:off x="2929" y="3229"/>
              <a:ext cx="521" cy="213"/>
            </a:xfrm>
            <a:custGeom>
              <a:avLst/>
              <a:gdLst>
                <a:gd name="T0" fmla="*/ 0 w 521"/>
                <a:gd name="T1" fmla="*/ 11 h 213"/>
                <a:gd name="T2" fmla="*/ 521 w 521"/>
                <a:gd name="T3" fmla="*/ 213 h 213"/>
                <a:gd name="T4" fmla="*/ 521 w 521"/>
                <a:gd name="T5" fmla="*/ 196 h 213"/>
                <a:gd name="T6" fmla="*/ 7 w 521"/>
                <a:gd name="T7" fmla="*/ 0 h 213"/>
                <a:gd name="T8" fmla="*/ 0 w 521"/>
                <a:gd name="T9" fmla="*/ 11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213">
                  <a:moveTo>
                    <a:pt x="0" y="11"/>
                  </a:moveTo>
                  <a:lnTo>
                    <a:pt x="521" y="213"/>
                  </a:lnTo>
                  <a:lnTo>
                    <a:pt x="521" y="196"/>
                  </a:lnTo>
                  <a:lnTo>
                    <a:pt x="7" y="0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2" name="Freeform 140"/>
            <p:cNvSpPr/>
            <p:nvPr/>
          </p:nvSpPr>
          <p:spPr bwMode="auto">
            <a:xfrm>
              <a:off x="2460" y="2537"/>
              <a:ext cx="431" cy="658"/>
            </a:xfrm>
            <a:custGeom>
              <a:avLst/>
              <a:gdLst>
                <a:gd name="T0" fmla="*/ 0 w 431"/>
                <a:gd name="T1" fmla="*/ 0 h 658"/>
                <a:gd name="T2" fmla="*/ 419 w 431"/>
                <a:gd name="T3" fmla="*/ 658 h 658"/>
                <a:gd name="T4" fmla="*/ 431 w 431"/>
                <a:gd name="T5" fmla="*/ 651 h 658"/>
                <a:gd name="T6" fmla="*/ 12 w 431"/>
                <a:gd name="T7" fmla="*/ 0 h 658"/>
                <a:gd name="T8" fmla="*/ 0 w 431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1" h="658">
                  <a:moveTo>
                    <a:pt x="0" y="0"/>
                  </a:moveTo>
                  <a:lnTo>
                    <a:pt x="419" y="658"/>
                  </a:lnTo>
                  <a:lnTo>
                    <a:pt x="431" y="651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3" name="Rectangle 141"/>
            <p:cNvSpPr>
              <a:spLocks noChangeArrowheads="1"/>
            </p:cNvSpPr>
            <p:nvPr/>
          </p:nvSpPr>
          <p:spPr bwMode="auto">
            <a:xfrm>
              <a:off x="2446" y="1716"/>
              <a:ext cx="9" cy="76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4" name="Freeform 142"/>
            <p:cNvSpPr/>
            <p:nvPr/>
          </p:nvSpPr>
          <p:spPr bwMode="auto">
            <a:xfrm>
              <a:off x="2467" y="1026"/>
              <a:ext cx="393" cy="635"/>
            </a:xfrm>
            <a:custGeom>
              <a:avLst/>
              <a:gdLst>
                <a:gd name="T0" fmla="*/ 0 w 393"/>
                <a:gd name="T1" fmla="*/ 623 h 635"/>
                <a:gd name="T2" fmla="*/ 381 w 393"/>
                <a:gd name="T3" fmla="*/ 0 h 635"/>
                <a:gd name="T4" fmla="*/ 393 w 393"/>
                <a:gd name="T5" fmla="*/ 0 h 635"/>
                <a:gd name="T6" fmla="*/ 12 w 393"/>
                <a:gd name="T7" fmla="*/ 635 h 635"/>
                <a:gd name="T8" fmla="*/ 0 w 393"/>
                <a:gd name="T9" fmla="*/ 623 h 6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3" h="635">
                  <a:moveTo>
                    <a:pt x="0" y="623"/>
                  </a:moveTo>
                  <a:lnTo>
                    <a:pt x="381" y="0"/>
                  </a:lnTo>
                  <a:lnTo>
                    <a:pt x="393" y="0"/>
                  </a:lnTo>
                  <a:lnTo>
                    <a:pt x="12" y="635"/>
                  </a:lnTo>
                  <a:lnTo>
                    <a:pt x="0" y="6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5" name="Freeform 143"/>
            <p:cNvSpPr/>
            <p:nvPr/>
          </p:nvSpPr>
          <p:spPr bwMode="auto">
            <a:xfrm>
              <a:off x="2616" y="1034"/>
              <a:ext cx="247" cy="741"/>
            </a:xfrm>
            <a:custGeom>
              <a:avLst/>
              <a:gdLst>
                <a:gd name="T0" fmla="*/ 235 w 247"/>
                <a:gd name="T1" fmla="*/ 0 h 741"/>
                <a:gd name="T2" fmla="*/ 0 w 247"/>
                <a:gd name="T3" fmla="*/ 734 h 741"/>
                <a:gd name="T4" fmla="*/ 17 w 247"/>
                <a:gd name="T5" fmla="*/ 741 h 741"/>
                <a:gd name="T6" fmla="*/ 247 w 247"/>
                <a:gd name="T7" fmla="*/ 0 h 741"/>
                <a:gd name="T8" fmla="*/ 235 w 247"/>
                <a:gd name="T9" fmla="*/ 0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741">
                  <a:moveTo>
                    <a:pt x="235" y="0"/>
                  </a:moveTo>
                  <a:lnTo>
                    <a:pt x="0" y="734"/>
                  </a:lnTo>
                  <a:lnTo>
                    <a:pt x="17" y="741"/>
                  </a:lnTo>
                  <a:lnTo>
                    <a:pt x="247" y="0"/>
                  </a:lnTo>
                  <a:lnTo>
                    <a:pt x="2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6" name="Freeform 144"/>
            <p:cNvSpPr/>
            <p:nvPr/>
          </p:nvSpPr>
          <p:spPr bwMode="auto">
            <a:xfrm>
              <a:off x="3429" y="659"/>
              <a:ext cx="222" cy="431"/>
            </a:xfrm>
            <a:custGeom>
              <a:avLst/>
              <a:gdLst>
                <a:gd name="T0" fmla="*/ 208 w 222"/>
                <a:gd name="T1" fmla="*/ 0 h 431"/>
                <a:gd name="T2" fmla="*/ 0 w 222"/>
                <a:gd name="T3" fmla="*/ 424 h 431"/>
                <a:gd name="T4" fmla="*/ 9 w 222"/>
                <a:gd name="T5" fmla="*/ 431 h 431"/>
                <a:gd name="T6" fmla="*/ 222 w 222"/>
                <a:gd name="T7" fmla="*/ 0 h 431"/>
                <a:gd name="T8" fmla="*/ 208 w 222"/>
                <a:gd name="T9" fmla="*/ 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2" h="431">
                  <a:moveTo>
                    <a:pt x="208" y="0"/>
                  </a:moveTo>
                  <a:lnTo>
                    <a:pt x="0" y="424"/>
                  </a:lnTo>
                  <a:lnTo>
                    <a:pt x="9" y="431"/>
                  </a:lnTo>
                  <a:lnTo>
                    <a:pt x="222" y="0"/>
                  </a:lnTo>
                  <a:lnTo>
                    <a:pt x="20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7" name="Freeform 145"/>
            <p:cNvSpPr/>
            <p:nvPr/>
          </p:nvSpPr>
          <p:spPr bwMode="auto">
            <a:xfrm>
              <a:off x="3455" y="882"/>
              <a:ext cx="961" cy="239"/>
            </a:xfrm>
            <a:custGeom>
              <a:avLst/>
              <a:gdLst>
                <a:gd name="T0" fmla="*/ 0 w 961"/>
                <a:gd name="T1" fmla="*/ 225 h 239"/>
                <a:gd name="T2" fmla="*/ 961 w 961"/>
                <a:gd name="T3" fmla="*/ 0 h 239"/>
                <a:gd name="T4" fmla="*/ 961 w 961"/>
                <a:gd name="T5" fmla="*/ 12 h 239"/>
                <a:gd name="T6" fmla="*/ 0 w 961"/>
                <a:gd name="T7" fmla="*/ 239 h 239"/>
                <a:gd name="T8" fmla="*/ 0 w 961"/>
                <a:gd name="T9" fmla="*/ 225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1" h="239">
                  <a:moveTo>
                    <a:pt x="0" y="225"/>
                  </a:moveTo>
                  <a:lnTo>
                    <a:pt x="961" y="0"/>
                  </a:lnTo>
                  <a:lnTo>
                    <a:pt x="961" y="12"/>
                  </a:lnTo>
                  <a:lnTo>
                    <a:pt x="0" y="239"/>
                  </a:lnTo>
                  <a:lnTo>
                    <a:pt x="0" y="2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8" name="Freeform 146"/>
            <p:cNvSpPr/>
            <p:nvPr/>
          </p:nvSpPr>
          <p:spPr bwMode="auto">
            <a:xfrm>
              <a:off x="3445" y="1131"/>
              <a:ext cx="838" cy="608"/>
            </a:xfrm>
            <a:custGeom>
              <a:avLst/>
              <a:gdLst>
                <a:gd name="T0" fmla="*/ 0 w 838"/>
                <a:gd name="T1" fmla="*/ 0 h 608"/>
                <a:gd name="T2" fmla="*/ 838 w 838"/>
                <a:gd name="T3" fmla="*/ 594 h 608"/>
                <a:gd name="T4" fmla="*/ 829 w 838"/>
                <a:gd name="T5" fmla="*/ 608 h 608"/>
                <a:gd name="T6" fmla="*/ 0 w 838"/>
                <a:gd name="T7" fmla="*/ 16 h 608"/>
                <a:gd name="T8" fmla="*/ 0 w 838"/>
                <a:gd name="T9" fmla="*/ 0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8" h="608">
                  <a:moveTo>
                    <a:pt x="0" y="0"/>
                  </a:moveTo>
                  <a:lnTo>
                    <a:pt x="838" y="594"/>
                  </a:lnTo>
                  <a:lnTo>
                    <a:pt x="829" y="608"/>
                  </a:lnTo>
                  <a:lnTo>
                    <a:pt x="0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9" name="Freeform 147"/>
            <p:cNvSpPr/>
            <p:nvPr/>
          </p:nvSpPr>
          <p:spPr bwMode="auto">
            <a:xfrm>
              <a:off x="2455" y="1839"/>
              <a:ext cx="159" cy="637"/>
            </a:xfrm>
            <a:custGeom>
              <a:avLst/>
              <a:gdLst>
                <a:gd name="T0" fmla="*/ 147 w 159"/>
                <a:gd name="T1" fmla="*/ 0 h 637"/>
                <a:gd name="T2" fmla="*/ 0 w 159"/>
                <a:gd name="T3" fmla="*/ 637 h 637"/>
                <a:gd name="T4" fmla="*/ 17 w 159"/>
                <a:gd name="T5" fmla="*/ 637 h 637"/>
                <a:gd name="T6" fmla="*/ 159 w 159"/>
                <a:gd name="T7" fmla="*/ 0 h 637"/>
                <a:gd name="T8" fmla="*/ 147 w 159"/>
                <a:gd name="T9" fmla="*/ 0 h 6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637">
                  <a:moveTo>
                    <a:pt x="147" y="0"/>
                  </a:moveTo>
                  <a:lnTo>
                    <a:pt x="0" y="637"/>
                  </a:lnTo>
                  <a:lnTo>
                    <a:pt x="17" y="637"/>
                  </a:lnTo>
                  <a:lnTo>
                    <a:pt x="159" y="0"/>
                  </a:lnTo>
                  <a:lnTo>
                    <a:pt x="14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0" name="Freeform 148"/>
            <p:cNvSpPr/>
            <p:nvPr/>
          </p:nvSpPr>
          <p:spPr bwMode="auto">
            <a:xfrm>
              <a:off x="4326" y="700"/>
              <a:ext cx="107" cy="147"/>
            </a:xfrm>
            <a:custGeom>
              <a:avLst/>
              <a:gdLst>
                <a:gd name="T0" fmla="*/ 0 w 107"/>
                <a:gd name="T1" fmla="*/ 12 h 147"/>
                <a:gd name="T2" fmla="*/ 90 w 107"/>
                <a:gd name="T3" fmla="*/ 147 h 147"/>
                <a:gd name="T4" fmla="*/ 107 w 107"/>
                <a:gd name="T5" fmla="*/ 147 h 147"/>
                <a:gd name="T6" fmla="*/ 12 w 107"/>
                <a:gd name="T7" fmla="*/ 0 h 147"/>
                <a:gd name="T8" fmla="*/ 0 w 107"/>
                <a:gd name="T9" fmla="*/ 12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" h="147">
                  <a:moveTo>
                    <a:pt x="0" y="12"/>
                  </a:moveTo>
                  <a:lnTo>
                    <a:pt x="90" y="147"/>
                  </a:lnTo>
                  <a:lnTo>
                    <a:pt x="107" y="147"/>
                  </a:lnTo>
                  <a:lnTo>
                    <a:pt x="12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1" name="Freeform 149"/>
            <p:cNvSpPr/>
            <p:nvPr/>
          </p:nvSpPr>
          <p:spPr bwMode="auto">
            <a:xfrm>
              <a:off x="4475" y="882"/>
              <a:ext cx="564" cy="279"/>
            </a:xfrm>
            <a:custGeom>
              <a:avLst/>
              <a:gdLst>
                <a:gd name="T0" fmla="*/ 0 w 564"/>
                <a:gd name="T1" fmla="*/ 17 h 279"/>
                <a:gd name="T2" fmla="*/ 564 w 564"/>
                <a:gd name="T3" fmla="*/ 279 h 279"/>
                <a:gd name="T4" fmla="*/ 564 w 564"/>
                <a:gd name="T5" fmla="*/ 268 h 279"/>
                <a:gd name="T6" fmla="*/ 0 w 564"/>
                <a:gd name="T7" fmla="*/ 0 h 279"/>
                <a:gd name="T8" fmla="*/ 0 w 564"/>
                <a:gd name="T9" fmla="*/ 17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4" h="279">
                  <a:moveTo>
                    <a:pt x="0" y="17"/>
                  </a:moveTo>
                  <a:lnTo>
                    <a:pt x="564" y="279"/>
                  </a:lnTo>
                  <a:lnTo>
                    <a:pt x="564" y="268"/>
                  </a:lnTo>
                  <a:lnTo>
                    <a:pt x="0" y="0"/>
                  </a:lnTo>
                  <a:lnTo>
                    <a:pt x="0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2" name="Freeform 150"/>
            <p:cNvSpPr/>
            <p:nvPr/>
          </p:nvSpPr>
          <p:spPr bwMode="auto">
            <a:xfrm>
              <a:off x="4461" y="899"/>
              <a:ext cx="592" cy="658"/>
            </a:xfrm>
            <a:custGeom>
              <a:avLst/>
              <a:gdLst>
                <a:gd name="T0" fmla="*/ 0 w 592"/>
                <a:gd name="T1" fmla="*/ 7 h 658"/>
                <a:gd name="T2" fmla="*/ 582 w 592"/>
                <a:gd name="T3" fmla="*/ 658 h 658"/>
                <a:gd name="T4" fmla="*/ 592 w 592"/>
                <a:gd name="T5" fmla="*/ 648 h 658"/>
                <a:gd name="T6" fmla="*/ 14 w 592"/>
                <a:gd name="T7" fmla="*/ 0 h 658"/>
                <a:gd name="T8" fmla="*/ 0 w 592"/>
                <a:gd name="T9" fmla="*/ 7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658">
                  <a:moveTo>
                    <a:pt x="0" y="7"/>
                  </a:moveTo>
                  <a:lnTo>
                    <a:pt x="582" y="658"/>
                  </a:lnTo>
                  <a:lnTo>
                    <a:pt x="592" y="648"/>
                  </a:lnTo>
                  <a:lnTo>
                    <a:pt x="14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3" name="Freeform 151"/>
            <p:cNvSpPr/>
            <p:nvPr/>
          </p:nvSpPr>
          <p:spPr bwMode="auto">
            <a:xfrm>
              <a:off x="4324" y="913"/>
              <a:ext cx="123" cy="795"/>
            </a:xfrm>
            <a:custGeom>
              <a:avLst/>
              <a:gdLst>
                <a:gd name="T0" fmla="*/ 111 w 123"/>
                <a:gd name="T1" fmla="*/ 0 h 795"/>
                <a:gd name="T2" fmla="*/ 0 w 123"/>
                <a:gd name="T3" fmla="*/ 795 h 795"/>
                <a:gd name="T4" fmla="*/ 16 w 123"/>
                <a:gd name="T5" fmla="*/ 795 h 795"/>
                <a:gd name="T6" fmla="*/ 123 w 123"/>
                <a:gd name="T7" fmla="*/ 0 h 795"/>
                <a:gd name="T8" fmla="*/ 111 w 123"/>
                <a:gd name="T9" fmla="*/ 0 h 7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795">
                  <a:moveTo>
                    <a:pt x="111" y="0"/>
                  </a:moveTo>
                  <a:lnTo>
                    <a:pt x="0" y="795"/>
                  </a:lnTo>
                  <a:lnTo>
                    <a:pt x="16" y="795"/>
                  </a:lnTo>
                  <a:lnTo>
                    <a:pt x="123" y="0"/>
                  </a:lnTo>
                  <a:lnTo>
                    <a:pt x="11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4" name="Freeform 152"/>
            <p:cNvSpPr/>
            <p:nvPr/>
          </p:nvSpPr>
          <p:spPr bwMode="auto">
            <a:xfrm>
              <a:off x="4345" y="1796"/>
              <a:ext cx="424" cy="485"/>
            </a:xfrm>
            <a:custGeom>
              <a:avLst/>
              <a:gdLst>
                <a:gd name="T0" fmla="*/ 0 w 424"/>
                <a:gd name="T1" fmla="*/ 5 h 485"/>
                <a:gd name="T2" fmla="*/ 410 w 424"/>
                <a:gd name="T3" fmla="*/ 485 h 485"/>
                <a:gd name="T4" fmla="*/ 424 w 424"/>
                <a:gd name="T5" fmla="*/ 478 h 485"/>
                <a:gd name="T6" fmla="*/ 14 w 424"/>
                <a:gd name="T7" fmla="*/ 0 h 485"/>
                <a:gd name="T8" fmla="*/ 0 w 424"/>
                <a:gd name="T9" fmla="*/ 5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4" h="485">
                  <a:moveTo>
                    <a:pt x="0" y="5"/>
                  </a:moveTo>
                  <a:lnTo>
                    <a:pt x="410" y="485"/>
                  </a:lnTo>
                  <a:lnTo>
                    <a:pt x="424" y="478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5" name="Freeform 153"/>
            <p:cNvSpPr/>
            <p:nvPr/>
          </p:nvSpPr>
          <p:spPr bwMode="auto">
            <a:xfrm>
              <a:off x="2477" y="2518"/>
              <a:ext cx="414" cy="308"/>
            </a:xfrm>
            <a:custGeom>
              <a:avLst/>
              <a:gdLst>
                <a:gd name="T0" fmla="*/ 0 w 414"/>
                <a:gd name="T1" fmla="*/ 7 h 308"/>
                <a:gd name="T2" fmla="*/ 402 w 414"/>
                <a:gd name="T3" fmla="*/ 308 h 308"/>
                <a:gd name="T4" fmla="*/ 414 w 414"/>
                <a:gd name="T5" fmla="*/ 299 h 308"/>
                <a:gd name="T6" fmla="*/ 9 w 414"/>
                <a:gd name="T7" fmla="*/ 0 h 308"/>
                <a:gd name="T8" fmla="*/ 0 w 414"/>
                <a:gd name="T9" fmla="*/ 7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4" h="308">
                  <a:moveTo>
                    <a:pt x="0" y="7"/>
                  </a:moveTo>
                  <a:lnTo>
                    <a:pt x="402" y="308"/>
                  </a:lnTo>
                  <a:lnTo>
                    <a:pt x="414" y="299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6" name="Freeform 154"/>
            <p:cNvSpPr/>
            <p:nvPr/>
          </p:nvSpPr>
          <p:spPr bwMode="auto">
            <a:xfrm>
              <a:off x="4994" y="1621"/>
              <a:ext cx="80" cy="885"/>
            </a:xfrm>
            <a:custGeom>
              <a:avLst/>
              <a:gdLst>
                <a:gd name="T0" fmla="*/ 73 w 80"/>
                <a:gd name="T1" fmla="*/ 0 h 885"/>
                <a:gd name="T2" fmla="*/ 0 w 80"/>
                <a:gd name="T3" fmla="*/ 885 h 885"/>
                <a:gd name="T4" fmla="*/ 9 w 80"/>
                <a:gd name="T5" fmla="*/ 885 h 885"/>
                <a:gd name="T6" fmla="*/ 80 w 80"/>
                <a:gd name="T7" fmla="*/ 0 h 885"/>
                <a:gd name="T8" fmla="*/ 73 w 80"/>
                <a:gd name="T9" fmla="*/ 0 h 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885">
                  <a:moveTo>
                    <a:pt x="73" y="0"/>
                  </a:moveTo>
                  <a:lnTo>
                    <a:pt x="0" y="885"/>
                  </a:lnTo>
                  <a:lnTo>
                    <a:pt x="9" y="885"/>
                  </a:lnTo>
                  <a:lnTo>
                    <a:pt x="80" y="0"/>
                  </a:lnTo>
                  <a:lnTo>
                    <a:pt x="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7" name="Freeform 155"/>
            <p:cNvSpPr/>
            <p:nvPr/>
          </p:nvSpPr>
          <p:spPr bwMode="auto">
            <a:xfrm>
              <a:off x="5022" y="2104"/>
              <a:ext cx="355" cy="412"/>
            </a:xfrm>
            <a:custGeom>
              <a:avLst/>
              <a:gdLst>
                <a:gd name="T0" fmla="*/ 0 w 355"/>
                <a:gd name="T1" fmla="*/ 405 h 412"/>
                <a:gd name="T2" fmla="*/ 344 w 355"/>
                <a:gd name="T3" fmla="*/ 0 h 412"/>
                <a:gd name="T4" fmla="*/ 355 w 355"/>
                <a:gd name="T5" fmla="*/ 7 h 412"/>
                <a:gd name="T6" fmla="*/ 10 w 355"/>
                <a:gd name="T7" fmla="*/ 412 h 412"/>
                <a:gd name="T8" fmla="*/ 0 w 355"/>
                <a:gd name="T9" fmla="*/ 405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5" h="412">
                  <a:moveTo>
                    <a:pt x="0" y="405"/>
                  </a:moveTo>
                  <a:lnTo>
                    <a:pt x="344" y="0"/>
                  </a:lnTo>
                  <a:lnTo>
                    <a:pt x="355" y="7"/>
                  </a:lnTo>
                  <a:lnTo>
                    <a:pt x="10" y="412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8" name="Freeform 156"/>
            <p:cNvSpPr/>
            <p:nvPr/>
          </p:nvSpPr>
          <p:spPr bwMode="auto">
            <a:xfrm>
              <a:off x="4788" y="2310"/>
              <a:ext cx="184" cy="213"/>
            </a:xfrm>
            <a:custGeom>
              <a:avLst/>
              <a:gdLst>
                <a:gd name="T0" fmla="*/ 0 w 184"/>
                <a:gd name="T1" fmla="*/ 7 h 213"/>
                <a:gd name="T2" fmla="*/ 177 w 184"/>
                <a:gd name="T3" fmla="*/ 213 h 213"/>
                <a:gd name="T4" fmla="*/ 184 w 184"/>
                <a:gd name="T5" fmla="*/ 201 h 213"/>
                <a:gd name="T6" fmla="*/ 12 w 184"/>
                <a:gd name="T7" fmla="*/ 0 h 213"/>
                <a:gd name="T8" fmla="*/ 0 w 184"/>
                <a:gd name="T9" fmla="*/ 7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4" h="213">
                  <a:moveTo>
                    <a:pt x="0" y="7"/>
                  </a:moveTo>
                  <a:lnTo>
                    <a:pt x="177" y="213"/>
                  </a:lnTo>
                  <a:lnTo>
                    <a:pt x="184" y="201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9" name="Freeform 157"/>
            <p:cNvSpPr/>
            <p:nvPr/>
          </p:nvSpPr>
          <p:spPr bwMode="auto">
            <a:xfrm>
              <a:off x="4729" y="2575"/>
              <a:ext cx="253" cy="414"/>
            </a:xfrm>
            <a:custGeom>
              <a:avLst/>
              <a:gdLst>
                <a:gd name="T0" fmla="*/ 246 w 253"/>
                <a:gd name="T1" fmla="*/ 0 h 414"/>
                <a:gd name="T2" fmla="*/ 0 w 253"/>
                <a:gd name="T3" fmla="*/ 398 h 414"/>
                <a:gd name="T4" fmla="*/ 0 w 253"/>
                <a:gd name="T5" fmla="*/ 414 h 414"/>
                <a:gd name="T6" fmla="*/ 253 w 253"/>
                <a:gd name="T7" fmla="*/ 10 h 414"/>
                <a:gd name="T8" fmla="*/ 246 w 253"/>
                <a:gd name="T9" fmla="*/ 0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3" h="414">
                  <a:moveTo>
                    <a:pt x="246" y="0"/>
                  </a:moveTo>
                  <a:lnTo>
                    <a:pt x="0" y="398"/>
                  </a:lnTo>
                  <a:lnTo>
                    <a:pt x="0" y="414"/>
                  </a:lnTo>
                  <a:lnTo>
                    <a:pt x="253" y="10"/>
                  </a:lnTo>
                  <a:lnTo>
                    <a:pt x="24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0" name="Freeform 158"/>
            <p:cNvSpPr/>
            <p:nvPr/>
          </p:nvSpPr>
          <p:spPr bwMode="auto">
            <a:xfrm>
              <a:off x="4018" y="2554"/>
              <a:ext cx="943" cy="324"/>
            </a:xfrm>
            <a:custGeom>
              <a:avLst/>
              <a:gdLst>
                <a:gd name="T0" fmla="*/ 0 w 943"/>
                <a:gd name="T1" fmla="*/ 312 h 324"/>
                <a:gd name="T2" fmla="*/ 943 w 943"/>
                <a:gd name="T3" fmla="*/ 0 h 324"/>
                <a:gd name="T4" fmla="*/ 943 w 943"/>
                <a:gd name="T5" fmla="*/ 14 h 324"/>
                <a:gd name="T6" fmla="*/ 0 w 943"/>
                <a:gd name="T7" fmla="*/ 324 h 324"/>
                <a:gd name="T8" fmla="*/ 0 w 943"/>
                <a:gd name="T9" fmla="*/ 312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3" h="324">
                  <a:moveTo>
                    <a:pt x="0" y="312"/>
                  </a:moveTo>
                  <a:lnTo>
                    <a:pt x="943" y="0"/>
                  </a:lnTo>
                  <a:lnTo>
                    <a:pt x="943" y="14"/>
                  </a:lnTo>
                  <a:lnTo>
                    <a:pt x="0" y="324"/>
                  </a:lnTo>
                  <a:lnTo>
                    <a:pt x="0" y="3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1" name="Freeform 159"/>
            <p:cNvSpPr/>
            <p:nvPr/>
          </p:nvSpPr>
          <p:spPr bwMode="auto">
            <a:xfrm>
              <a:off x="2938" y="2866"/>
              <a:ext cx="671" cy="607"/>
            </a:xfrm>
            <a:custGeom>
              <a:avLst/>
              <a:gdLst>
                <a:gd name="T0" fmla="*/ 0 w 671"/>
                <a:gd name="T1" fmla="*/ 7 h 607"/>
                <a:gd name="T2" fmla="*/ 661 w 671"/>
                <a:gd name="T3" fmla="*/ 607 h 607"/>
                <a:gd name="T4" fmla="*/ 671 w 671"/>
                <a:gd name="T5" fmla="*/ 607 h 607"/>
                <a:gd name="T6" fmla="*/ 12 w 671"/>
                <a:gd name="T7" fmla="*/ 0 h 607"/>
                <a:gd name="T8" fmla="*/ 0 w 671"/>
                <a:gd name="T9" fmla="*/ 7 h 6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1" h="607">
                  <a:moveTo>
                    <a:pt x="0" y="7"/>
                  </a:moveTo>
                  <a:lnTo>
                    <a:pt x="661" y="607"/>
                  </a:lnTo>
                  <a:lnTo>
                    <a:pt x="671" y="607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2" name="Freeform 160"/>
            <p:cNvSpPr/>
            <p:nvPr/>
          </p:nvSpPr>
          <p:spPr bwMode="auto">
            <a:xfrm>
              <a:off x="4546" y="3001"/>
              <a:ext cx="507" cy="299"/>
            </a:xfrm>
            <a:custGeom>
              <a:avLst/>
              <a:gdLst>
                <a:gd name="T0" fmla="*/ 0 w 507"/>
                <a:gd name="T1" fmla="*/ 292 h 299"/>
                <a:gd name="T2" fmla="*/ 500 w 507"/>
                <a:gd name="T3" fmla="*/ 0 h 299"/>
                <a:gd name="T4" fmla="*/ 507 w 507"/>
                <a:gd name="T5" fmla="*/ 12 h 299"/>
                <a:gd name="T6" fmla="*/ 5 w 507"/>
                <a:gd name="T7" fmla="*/ 299 h 299"/>
                <a:gd name="T8" fmla="*/ 0 w 507"/>
                <a:gd name="T9" fmla="*/ 292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99">
                  <a:moveTo>
                    <a:pt x="0" y="292"/>
                  </a:moveTo>
                  <a:lnTo>
                    <a:pt x="500" y="0"/>
                  </a:lnTo>
                  <a:lnTo>
                    <a:pt x="507" y="12"/>
                  </a:lnTo>
                  <a:lnTo>
                    <a:pt x="5" y="299"/>
                  </a:lnTo>
                  <a:lnTo>
                    <a:pt x="0" y="2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3" name="Freeform 161"/>
            <p:cNvSpPr/>
            <p:nvPr/>
          </p:nvSpPr>
          <p:spPr bwMode="auto">
            <a:xfrm>
              <a:off x="3658" y="3314"/>
              <a:ext cx="831" cy="187"/>
            </a:xfrm>
            <a:custGeom>
              <a:avLst/>
              <a:gdLst>
                <a:gd name="T0" fmla="*/ 0 w 831"/>
                <a:gd name="T1" fmla="*/ 173 h 187"/>
                <a:gd name="T2" fmla="*/ 831 w 831"/>
                <a:gd name="T3" fmla="*/ 0 h 187"/>
                <a:gd name="T4" fmla="*/ 831 w 831"/>
                <a:gd name="T5" fmla="*/ 12 h 187"/>
                <a:gd name="T6" fmla="*/ 10 w 831"/>
                <a:gd name="T7" fmla="*/ 187 h 187"/>
                <a:gd name="T8" fmla="*/ 0 w 831"/>
                <a:gd name="T9" fmla="*/ 173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1" h="187">
                  <a:moveTo>
                    <a:pt x="0" y="173"/>
                  </a:moveTo>
                  <a:lnTo>
                    <a:pt x="831" y="0"/>
                  </a:lnTo>
                  <a:lnTo>
                    <a:pt x="831" y="12"/>
                  </a:lnTo>
                  <a:lnTo>
                    <a:pt x="10" y="187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4" name="Oval 162"/>
            <p:cNvSpPr>
              <a:spLocks noChangeArrowheads="1"/>
            </p:cNvSpPr>
            <p:nvPr/>
          </p:nvSpPr>
          <p:spPr bwMode="auto">
            <a:xfrm>
              <a:off x="5107" y="1699"/>
              <a:ext cx="67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5" name="Freeform 163"/>
            <p:cNvSpPr/>
            <p:nvPr/>
          </p:nvSpPr>
          <p:spPr bwMode="auto">
            <a:xfrm>
              <a:off x="2640" y="1140"/>
              <a:ext cx="746" cy="644"/>
            </a:xfrm>
            <a:custGeom>
              <a:avLst/>
              <a:gdLst>
                <a:gd name="T0" fmla="*/ 0 w 746"/>
                <a:gd name="T1" fmla="*/ 635 h 644"/>
                <a:gd name="T2" fmla="*/ 739 w 746"/>
                <a:gd name="T3" fmla="*/ 0 h 644"/>
                <a:gd name="T4" fmla="*/ 746 w 746"/>
                <a:gd name="T5" fmla="*/ 10 h 644"/>
                <a:gd name="T6" fmla="*/ 12 w 746"/>
                <a:gd name="T7" fmla="*/ 644 h 644"/>
                <a:gd name="T8" fmla="*/ 0 w 746"/>
                <a:gd name="T9" fmla="*/ 635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6" h="644">
                  <a:moveTo>
                    <a:pt x="0" y="635"/>
                  </a:moveTo>
                  <a:lnTo>
                    <a:pt x="739" y="0"/>
                  </a:lnTo>
                  <a:lnTo>
                    <a:pt x="746" y="10"/>
                  </a:lnTo>
                  <a:lnTo>
                    <a:pt x="12" y="644"/>
                  </a:lnTo>
                  <a:lnTo>
                    <a:pt x="0" y="6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6" name="Freeform 164"/>
            <p:cNvSpPr/>
            <p:nvPr/>
          </p:nvSpPr>
          <p:spPr bwMode="auto">
            <a:xfrm>
              <a:off x="2612" y="1839"/>
              <a:ext cx="298" cy="966"/>
            </a:xfrm>
            <a:custGeom>
              <a:avLst/>
              <a:gdLst>
                <a:gd name="T0" fmla="*/ 0 w 298"/>
                <a:gd name="T1" fmla="*/ 7 h 966"/>
                <a:gd name="T2" fmla="*/ 286 w 298"/>
                <a:gd name="T3" fmla="*/ 966 h 966"/>
                <a:gd name="T4" fmla="*/ 298 w 298"/>
                <a:gd name="T5" fmla="*/ 959 h 966"/>
                <a:gd name="T6" fmla="*/ 11 w 298"/>
                <a:gd name="T7" fmla="*/ 0 h 966"/>
                <a:gd name="T8" fmla="*/ 0 w 298"/>
                <a:gd name="T9" fmla="*/ 7 h 9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966">
                  <a:moveTo>
                    <a:pt x="0" y="7"/>
                  </a:moveTo>
                  <a:lnTo>
                    <a:pt x="286" y="966"/>
                  </a:lnTo>
                  <a:lnTo>
                    <a:pt x="298" y="959"/>
                  </a:lnTo>
                  <a:lnTo>
                    <a:pt x="11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7" name="Freeform 165"/>
            <p:cNvSpPr/>
            <p:nvPr/>
          </p:nvSpPr>
          <p:spPr bwMode="auto">
            <a:xfrm>
              <a:off x="3983" y="2116"/>
              <a:ext cx="232" cy="720"/>
            </a:xfrm>
            <a:custGeom>
              <a:avLst/>
              <a:gdLst>
                <a:gd name="T0" fmla="*/ 222 w 232"/>
                <a:gd name="T1" fmla="*/ 0 h 720"/>
                <a:gd name="T2" fmla="*/ 0 w 232"/>
                <a:gd name="T3" fmla="*/ 720 h 720"/>
                <a:gd name="T4" fmla="*/ 12 w 232"/>
                <a:gd name="T5" fmla="*/ 720 h 720"/>
                <a:gd name="T6" fmla="*/ 232 w 232"/>
                <a:gd name="T7" fmla="*/ 7 h 720"/>
                <a:gd name="T8" fmla="*/ 222 w 232"/>
                <a:gd name="T9" fmla="*/ 0 h 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2" h="720">
                  <a:moveTo>
                    <a:pt x="222" y="0"/>
                  </a:moveTo>
                  <a:lnTo>
                    <a:pt x="0" y="720"/>
                  </a:lnTo>
                  <a:lnTo>
                    <a:pt x="12" y="720"/>
                  </a:lnTo>
                  <a:lnTo>
                    <a:pt x="232" y="7"/>
                  </a:lnTo>
                  <a:lnTo>
                    <a:pt x="22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8" name="Freeform 166"/>
            <p:cNvSpPr/>
            <p:nvPr/>
          </p:nvSpPr>
          <p:spPr bwMode="auto">
            <a:xfrm>
              <a:off x="2896" y="1003"/>
              <a:ext cx="478" cy="118"/>
            </a:xfrm>
            <a:custGeom>
              <a:avLst/>
              <a:gdLst>
                <a:gd name="T0" fmla="*/ 0 w 478"/>
                <a:gd name="T1" fmla="*/ 14 h 118"/>
                <a:gd name="T2" fmla="*/ 478 w 478"/>
                <a:gd name="T3" fmla="*/ 118 h 118"/>
                <a:gd name="T4" fmla="*/ 478 w 478"/>
                <a:gd name="T5" fmla="*/ 104 h 118"/>
                <a:gd name="T6" fmla="*/ 7 w 478"/>
                <a:gd name="T7" fmla="*/ 0 h 118"/>
                <a:gd name="T8" fmla="*/ 0 w 478"/>
                <a:gd name="T9" fmla="*/ 14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118">
                  <a:moveTo>
                    <a:pt x="0" y="14"/>
                  </a:moveTo>
                  <a:lnTo>
                    <a:pt x="478" y="118"/>
                  </a:lnTo>
                  <a:lnTo>
                    <a:pt x="478" y="104"/>
                  </a:lnTo>
                  <a:lnTo>
                    <a:pt x="7" y="0"/>
                  </a:lnTo>
                  <a:lnTo>
                    <a:pt x="0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9" name="Freeform 167"/>
            <p:cNvSpPr/>
            <p:nvPr/>
          </p:nvSpPr>
          <p:spPr bwMode="auto">
            <a:xfrm>
              <a:off x="4366" y="1592"/>
              <a:ext cx="689" cy="164"/>
            </a:xfrm>
            <a:custGeom>
              <a:avLst/>
              <a:gdLst>
                <a:gd name="T0" fmla="*/ 0 w 689"/>
                <a:gd name="T1" fmla="*/ 152 h 164"/>
                <a:gd name="T2" fmla="*/ 682 w 689"/>
                <a:gd name="T3" fmla="*/ 0 h 164"/>
                <a:gd name="T4" fmla="*/ 689 w 689"/>
                <a:gd name="T5" fmla="*/ 12 h 164"/>
                <a:gd name="T6" fmla="*/ 0 w 689"/>
                <a:gd name="T7" fmla="*/ 164 h 164"/>
                <a:gd name="T8" fmla="*/ 0 w 689"/>
                <a:gd name="T9" fmla="*/ 152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164">
                  <a:moveTo>
                    <a:pt x="0" y="152"/>
                  </a:moveTo>
                  <a:lnTo>
                    <a:pt x="682" y="0"/>
                  </a:lnTo>
                  <a:lnTo>
                    <a:pt x="689" y="12"/>
                  </a:lnTo>
                  <a:lnTo>
                    <a:pt x="0" y="164"/>
                  </a:lnTo>
                  <a:lnTo>
                    <a:pt x="0" y="1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0" name="Freeform 168"/>
            <p:cNvSpPr/>
            <p:nvPr/>
          </p:nvSpPr>
          <p:spPr bwMode="auto">
            <a:xfrm>
              <a:off x="3995" y="2899"/>
              <a:ext cx="499" cy="396"/>
            </a:xfrm>
            <a:custGeom>
              <a:avLst/>
              <a:gdLst>
                <a:gd name="T0" fmla="*/ 0 w 499"/>
                <a:gd name="T1" fmla="*/ 5 h 396"/>
                <a:gd name="T2" fmla="*/ 499 w 499"/>
                <a:gd name="T3" fmla="*/ 396 h 396"/>
                <a:gd name="T4" fmla="*/ 499 w 499"/>
                <a:gd name="T5" fmla="*/ 384 h 396"/>
                <a:gd name="T6" fmla="*/ 14 w 499"/>
                <a:gd name="T7" fmla="*/ 0 h 396"/>
                <a:gd name="T8" fmla="*/ 0 w 499"/>
                <a:gd name="T9" fmla="*/ 5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9" h="396">
                  <a:moveTo>
                    <a:pt x="0" y="5"/>
                  </a:moveTo>
                  <a:lnTo>
                    <a:pt x="499" y="396"/>
                  </a:lnTo>
                  <a:lnTo>
                    <a:pt x="499" y="384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1" name="Freeform 169"/>
            <p:cNvSpPr/>
            <p:nvPr/>
          </p:nvSpPr>
          <p:spPr bwMode="auto">
            <a:xfrm>
              <a:off x="3651" y="2918"/>
              <a:ext cx="306" cy="547"/>
            </a:xfrm>
            <a:custGeom>
              <a:avLst/>
              <a:gdLst>
                <a:gd name="T0" fmla="*/ 0 w 306"/>
                <a:gd name="T1" fmla="*/ 540 h 547"/>
                <a:gd name="T2" fmla="*/ 294 w 306"/>
                <a:gd name="T3" fmla="*/ 0 h 547"/>
                <a:gd name="T4" fmla="*/ 306 w 306"/>
                <a:gd name="T5" fmla="*/ 0 h 547"/>
                <a:gd name="T6" fmla="*/ 10 w 306"/>
                <a:gd name="T7" fmla="*/ 547 h 547"/>
                <a:gd name="T8" fmla="*/ 0 w 306"/>
                <a:gd name="T9" fmla="*/ 540 h 5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6" h="547">
                  <a:moveTo>
                    <a:pt x="0" y="540"/>
                  </a:moveTo>
                  <a:lnTo>
                    <a:pt x="294" y="0"/>
                  </a:lnTo>
                  <a:lnTo>
                    <a:pt x="306" y="0"/>
                  </a:lnTo>
                  <a:lnTo>
                    <a:pt x="10" y="547"/>
                  </a:lnTo>
                  <a:lnTo>
                    <a:pt x="0" y="5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2" name="Rectangle 170"/>
            <p:cNvSpPr>
              <a:spLocks noChangeArrowheads="1"/>
            </p:cNvSpPr>
            <p:nvPr/>
          </p:nvSpPr>
          <p:spPr bwMode="auto">
            <a:xfrm>
              <a:off x="2910" y="2881"/>
              <a:ext cx="9" cy="30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3" name="Freeform 171"/>
            <p:cNvSpPr/>
            <p:nvPr/>
          </p:nvSpPr>
          <p:spPr bwMode="auto">
            <a:xfrm>
              <a:off x="3334" y="2109"/>
              <a:ext cx="611" cy="741"/>
            </a:xfrm>
            <a:custGeom>
              <a:avLst/>
              <a:gdLst>
                <a:gd name="T0" fmla="*/ 0 w 611"/>
                <a:gd name="T1" fmla="*/ 7 h 741"/>
                <a:gd name="T2" fmla="*/ 599 w 611"/>
                <a:gd name="T3" fmla="*/ 741 h 741"/>
                <a:gd name="T4" fmla="*/ 611 w 611"/>
                <a:gd name="T5" fmla="*/ 736 h 741"/>
                <a:gd name="T6" fmla="*/ 12 w 611"/>
                <a:gd name="T7" fmla="*/ 0 h 741"/>
                <a:gd name="T8" fmla="*/ 0 w 611"/>
                <a:gd name="T9" fmla="*/ 7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741">
                  <a:moveTo>
                    <a:pt x="0" y="7"/>
                  </a:moveTo>
                  <a:lnTo>
                    <a:pt x="599" y="741"/>
                  </a:lnTo>
                  <a:lnTo>
                    <a:pt x="611" y="736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344" name="Group 4"/>
          <p:cNvGrpSpPr>
            <a:grpSpLocks noChangeAspect="1"/>
          </p:cNvGrpSpPr>
          <p:nvPr/>
        </p:nvGrpSpPr>
        <p:grpSpPr bwMode="auto">
          <a:xfrm>
            <a:off x="10964034" y="5769139"/>
            <a:ext cx="2236319" cy="2177722"/>
            <a:chOff x="2410" y="593"/>
            <a:chExt cx="3015" cy="2936"/>
          </a:xfrm>
          <a:solidFill>
            <a:srgbClr val="F6A27D"/>
          </a:solidFill>
        </p:grpSpPr>
        <p:sp>
          <p:nvSpPr>
            <p:cNvPr id="345" name="Freeform 5"/>
            <p:cNvSpPr/>
            <p:nvPr/>
          </p:nvSpPr>
          <p:spPr bwMode="auto">
            <a:xfrm>
              <a:off x="5079" y="1202"/>
              <a:ext cx="66" cy="509"/>
            </a:xfrm>
            <a:custGeom>
              <a:avLst/>
              <a:gdLst>
                <a:gd name="T0" fmla="*/ 0 w 66"/>
                <a:gd name="T1" fmla="*/ 9 h 509"/>
                <a:gd name="T2" fmla="*/ 54 w 66"/>
                <a:gd name="T3" fmla="*/ 509 h 509"/>
                <a:gd name="T4" fmla="*/ 66 w 66"/>
                <a:gd name="T5" fmla="*/ 509 h 509"/>
                <a:gd name="T6" fmla="*/ 9 w 66"/>
                <a:gd name="T7" fmla="*/ 0 h 509"/>
                <a:gd name="T8" fmla="*/ 0 w 66"/>
                <a:gd name="T9" fmla="*/ 9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509">
                  <a:moveTo>
                    <a:pt x="0" y="9"/>
                  </a:moveTo>
                  <a:lnTo>
                    <a:pt x="54" y="509"/>
                  </a:lnTo>
                  <a:lnTo>
                    <a:pt x="66" y="509"/>
                  </a:lnTo>
                  <a:lnTo>
                    <a:pt x="9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6" name="Freeform 6"/>
            <p:cNvSpPr/>
            <p:nvPr/>
          </p:nvSpPr>
          <p:spPr bwMode="auto">
            <a:xfrm>
              <a:off x="5079" y="1195"/>
              <a:ext cx="303" cy="854"/>
            </a:xfrm>
            <a:custGeom>
              <a:avLst/>
              <a:gdLst>
                <a:gd name="T0" fmla="*/ 14 w 303"/>
                <a:gd name="T1" fmla="*/ 0 h 854"/>
                <a:gd name="T2" fmla="*/ 303 w 303"/>
                <a:gd name="T3" fmla="*/ 854 h 854"/>
                <a:gd name="T4" fmla="*/ 287 w 303"/>
                <a:gd name="T5" fmla="*/ 854 h 854"/>
                <a:gd name="T6" fmla="*/ 0 w 303"/>
                <a:gd name="T7" fmla="*/ 11 h 854"/>
                <a:gd name="T8" fmla="*/ 14 w 303"/>
                <a:gd name="T9" fmla="*/ 0 h 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3" h="854">
                  <a:moveTo>
                    <a:pt x="14" y="0"/>
                  </a:moveTo>
                  <a:lnTo>
                    <a:pt x="303" y="854"/>
                  </a:lnTo>
                  <a:lnTo>
                    <a:pt x="287" y="854"/>
                  </a:lnTo>
                  <a:lnTo>
                    <a:pt x="0" y="11"/>
                  </a:lnTo>
                  <a:lnTo>
                    <a:pt x="1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7" name="Freeform 7"/>
            <p:cNvSpPr/>
            <p:nvPr/>
          </p:nvSpPr>
          <p:spPr bwMode="auto">
            <a:xfrm>
              <a:off x="5074" y="1202"/>
              <a:ext cx="12" cy="345"/>
            </a:xfrm>
            <a:custGeom>
              <a:avLst/>
              <a:gdLst>
                <a:gd name="T0" fmla="*/ 0 w 12"/>
                <a:gd name="T1" fmla="*/ 0 h 345"/>
                <a:gd name="T2" fmla="*/ 0 w 12"/>
                <a:gd name="T3" fmla="*/ 345 h 345"/>
                <a:gd name="T4" fmla="*/ 12 w 12"/>
                <a:gd name="T5" fmla="*/ 345 h 345"/>
                <a:gd name="T6" fmla="*/ 12 w 12"/>
                <a:gd name="T7" fmla="*/ 12 h 345"/>
                <a:gd name="T8" fmla="*/ 0 w 12"/>
                <a:gd name="T9" fmla="*/ 0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345">
                  <a:moveTo>
                    <a:pt x="0" y="0"/>
                  </a:moveTo>
                  <a:lnTo>
                    <a:pt x="0" y="345"/>
                  </a:lnTo>
                  <a:lnTo>
                    <a:pt x="12" y="345"/>
                  </a:lnTo>
                  <a:lnTo>
                    <a:pt x="12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8" name="Rectangle 8"/>
            <p:cNvSpPr>
              <a:spLocks noChangeArrowheads="1"/>
            </p:cNvSpPr>
            <p:nvPr/>
          </p:nvSpPr>
          <p:spPr bwMode="auto">
            <a:xfrm>
              <a:off x="3658" y="3501"/>
              <a:ext cx="647" cy="1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9" name="Freeform 9"/>
            <p:cNvSpPr/>
            <p:nvPr/>
          </p:nvSpPr>
          <p:spPr bwMode="auto">
            <a:xfrm>
              <a:off x="3488" y="3446"/>
              <a:ext cx="118" cy="48"/>
            </a:xfrm>
            <a:custGeom>
              <a:avLst/>
              <a:gdLst>
                <a:gd name="T0" fmla="*/ 0 w 118"/>
                <a:gd name="T1" fmla="*/ 10 h 48"/>
                <a:gd name="T2" fmla="*/ 111 w 118"/>
                <a:gd name="T3" fmla="*/ 48 h 48"/>
                <a:gd name="T4" fmla="*/ 118 w 118"/>
                <a:gd name="T5" fmla="*/ 36 h 48"/>
                <a:gd name="T6" fmla="*/ 14 w 118"/>
                <a:gd name="T7" fmla="*/ 0 h 48"/>
                <a:gd name="T8" fmla="*/ 0 w 118"/>
                <a:gd name="T9" fmla="*/ 1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48">
                  <a:moveTo>
                    <a:pt x="0" y="10"/>
                  </a:moveTo>
                  <a:lnTo>
                    <a:pt x="111" y="48"/>
                  </a:lnTo>
                  <a:lnTo>
                    <a:pt x="118" y="36"/>
                  </a:lnTo>
                  <a:lnTo>
                    <a:pt x="14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0" name="Freeform 10"/>
            <p:cNvSpPr/>
            <p:nvPr/>
          </p:nvSpPr>
          <p:spPr bwMode="auto">
            <a:xfrm>
              <a:off x="2830" y="1026"/>
              <a:ext cx="30" cy="256"/>
            </a:xfrm>
            <a:custGeom>
              <a:avLst/>
              <a:gdLst>
                <a:gd name="T0" fmla="*/ 30 w 30"/>
                <a:gd name="T1" fmla="*/ 0 h 256"/>
                <a:gd name="T2" fmla="*/ 9 w 30"/>
                <a:gd name="T3" fmla="*/ 256 h 256"/>
                <a:gd name="T4" fmla="*/ 0 w 30"/>
                <a:gd name="T5" fmla="*/ 256 h 256"/>
                <a:gd name="T6" fmla="*/ 26 w 30"/>
                <a:gd name="T7" fmla="*/ 0 h 256"/>
                <a:gd name="T8" fmla="*/ 30 w 30"/>
                <a:gd name="T9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56">
                  <a:moveTo>
                    <a:pt x="30" y="0"/>
                  </a:moveTo>
                  <a:lnTo>
                    <a:pt x="9" y="256"/>
                  </a:lnTo>
                  <a:lnTo>
                    <a:pt x="0" y="256"/>
                  </a:lnTo>
                  <a:lnTo>
                    <a:pt x="26" y="0"/>
                  </a:lnTo>
                  <a:lnTo>
                    <a:pt x="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1" name="Freeform 11"/>
            <p:cNvSpPr/>
            <p:nvPr/>
          </p:nvSpPr>
          <p:spPr bwMode="auto">
            <a:xfrm>
              <a:off x="2841" y="773"/>
              <a:ext cx="604" cy="519"/>
            </a:xfrm>
            <a:custGeom>
              <a:avLst/>
              <a:gdLst>
                <a:gd name="T0" fmla="*/ 0 w 604"/>
                <a:gd name="T1" fmla="*/ 512 h 519"/>
                <a:gd name="T2" fmla="*/ 595 w 604"/>
                <a:gd name="T3" fmla="*/ 0 h 519"/>
                <a:gd name="T4" fmla="*/ 604 w 604"/>
                <a:gd name="T5" fmla="*/ 7 h 519"/>
                <a:gd name="T6" fmla="*/ 12 w 604"/>
                <a:gd name="T7" fmla="*/ 519 h 519"/>
                <a:gd name="T8" fmla="*/ 0 w 604"/>
                <a:gd name="T9" fmla="*/ 512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4" h="519">
                  <a:moveTo>
                    <a:pt x="0" y="512"/>
                  </a:moveTo>
                  <a:lnTo>
                    <a:pt x="595" y="0"/>
                  </a:lnTo>
                  <a:lnTo>
                    <a:pt x="604" y="7"/>
                  </a:lnTo>
                  <a:lnTo>
                    <a:pt x="12" y="519"/>
                  </a:lnTo>
                  <a:lnTo>
                    <a:pt x="0" y="5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2" name="Freeform 12"/>
            <p:cNvSpPr/>
            <p:nvPr/>
          </p:nvSpPr>
          <p:spPr bwMode="auto">
            <a:xfrm>
              <a:off x="2988" y="761"/>
              <a:ext cx="445" cy="192"/>
            </a:xfrm>
            <a:custGeom>
              <a:avLst/>
              <a:gdLst>
                <a:gd name="T0" fmla="*/ 445 w 445"/>
                <a:gd name="T1" fmla="*/ 17 h 192"/>
                <a:gd name="T2" fmla="*/ 3 w 445"/>
                <a:gd name="T3" fmla="*/ 192 h 192"/>
                <a:gd name="T4" fmla="*/ 0 w 445"/>
                <a:gd name="T5" fmla="*/ 187 h 192"/>
                <a:gd name="T6" fmla="*/ 445 w 445"/>
                <a:gd name="T7" fmla="*/ 0 h 192"/>
                <a:gd name="T8" fmla="*/ 445 w 445"/>
                <a:gd name="T9" fmla="*/ 17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5" h="192">
                  <a:moveTo>
                    <a:pt x="445" y="17"/>
                  </a:moveTo>
                  <a:lnTo>
                    <a:pt x="3" y="192"/>
                  </a:lnTo>
                  <a:lnTo>
                    <a:pt x="0" y="187"/>
                  </a:lnTo>
                  <a:lnTo>
                    <a:pt x="445" y="0"/>
                  </a:lnTo>
                  <a:lnTo>
                    <a:pt x="445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3" name="Freeform 13"/>
            <p:cNvSpPr/>
            <p:nvPr/>
          </p:nvSpPr>
          <p:spPr bwMode="auto">
            <a:xfrm>
              <a:off x="3478" y="650"/>
              <a:ext cx="159" cy="95"/>
            </a:xfrm>
            <a:custGeom>
              <a:avLst/>
              <a:gdLst>
                <a:gd name="T0" fmla="*/ 10 w 159"/>
                <a:gd name="T1" fmla="*/ 95 h 95"/>
                <a:gd name="T2" fmla="*/ 159 w 159"/>
                <a:gd name="T3" fmla="*/ 9 h 95"/>
                <a:gd name="T4" fmla="*/ 159 w 159"/>
                <a:gd name="T5" fmla="*/ 0 h 95"/>
                <a:gd name="T6" fmla="*/ 0 w 159"/>
                <a:gd name="T7" fmla="*/ 88 h 95"/>
                <a:gd name="T8" fmla="*/ 10 w 159"/>
                <a:gd name="T9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95">
                  <a:moveTo>
                    <a:pt x="10" y="95"/>
                  </a:moveTo>
                  <a:lnTo>
                    <a:pt x="159" y="9"/>
                  </a:lnTo>
                  <a:lnTo>
                    <a:pt x="159" y="0"/>
                  </a:lnTo>
                  <a:lnTo>
                    <a:pt x="0" y="88"/>
                  </a:lnTo>
                  <a:lnTo>
                    <a:pt x="10" y="9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4" name="Freeform 14"/>
            <p:cNvSpPr/>
            <p:nvPr/>
          </p:nvSpPr>
          <p:spPr bwMode="auto">
            <a:xfrm>
              <a:off x="3488" y="683"/>
              <a:ext cx="798" cy="74"/>
            </a:xfrm>
            <a:custGeom>
              <a:avLst/>
              <a:gdLst>
                <a:gd name="T0" fmla="*/ 0 w 798"/>
                <a:gd name="T1" fmla="*/ 62 h 74"/>
                <a:gd name="T2" fmla="*/ 798 w 798"/>
                <a:gd name="T3" fmla="*/ 0 h 74"/>
                <a:gd name="T4" fmla="*/ 798 w 798"/>
                <a:gd name="T5" fmla="*/ 10 h 74"/>
                <a:gd name="T6" fmla="*/ 0 w 798"/>
                <a:gd name="T7" fmla="*/ 74 h 74"/>
                <a:gd name="T8" fmla="*/ 0 w 798"/>
                <a:gd name="T9" fmla="*/ 6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8" h="74">
                  <a:moveTo>
                    <a:pt x="0" y="62"/>
                  </a:moveTo>
                  <a:lnTo>
                    <a:pt x="798" y="0"/>
                  </a:lnTo>
                  <a:lnTo>
                    <a:pt x="798" y="10"/>
                  </a:lnTo>
                  <a:lnTo>
                    <a:pt x="0" y="74"/>
                  </a:lnTo>
                  <a:lnTo>
                    <a:pt x="0" y="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5" name="Freeform 15"/>
            <p:cNvSpPr/>
            <p:nvPr/>
          </p:nvSpPr>
          <p:spPr bwMode="auto">
            <a:xfrm>
              <a:off x="3421" y="778"/>
              <a:ext cx="34" cy="308"/>
            </a:xfrm>
            <a:custGeom>
              <a:avLst/>
              <a:gdLst>
                <a:gd name="T0" fmla="*/ 29 w 34"/>
                <a:gd name="T1" fmla="*/ 0 h 308"/>
                <a:gd name="T2" fmla="*/ 0 w 34"/>
                <a:gd name="T3" fmla="*/ 308 h 308"/>
                <a:gd name="T4" fmla="*/ 12 w 34"/>
                <a:gd name="T5" fmla="*/ 308 h 308"/>
                <a:gd name="T6" fmla="*/ 34 w 34"/>
                <a:gd name="T7" fmla="*/ 0 h 308"/>
                <a:gd name="T8" fmla="*/ 29 w 34"/>
                <a:gd name="T9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308">
                  <a:moveTo>
                    <a:pt x="29" y="0"/>
                  </a:moveTo>
                  <a:lnTo>
                    <a:pt x="0" y="308"/>
                  </a:lnTo>
                  <a:lnTo>
                    <a:pt x="12" y="308"/>
                  </a:lnTo>
                  <a:lnTo>
                    <a:pt x="34" y="0"/>
                  </a:ln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6" name="Freeform 16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  <a:gd name="T10" fmla="*/ 0 w 571"/>
                <a:gd name="T11" fmla="*/ 11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7" name="Freeform 17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8" name="Freeform 18"/>
            <p:cNvSpPr/>
            <p:nvPr/>
          </p:nvSpPr>
          <p:spPr bwMode="auto">
            <a:xfrm>
              <a:off x="4087" y="693"/>
              <a:ext cx="225" cy="307"/>
            </a:xfrm>
            <a:custGeom>
              <a:avLst/>
              <a:gdLst>
                <a:gd name="T0" fmla="*/ 213 w 225"/>
                <a:gd name="T1" fmla="*/ 0 h 307"/>
                <a:gd name="T2" fmla="*/ 0 w 225"/>
                <a:gd name="T3" fmla="*/ 298 h 307"/>
                <a:gd name="T4" fmla="*/ 12 w 225"/>
                <a:gd name="T5" fmla="*/ 307 h 307"/>
                <a:gd name="T6" fmla="*/ 225 w 225"/>
                <a:gd name="T7" fmla="*/ 7 h 307"/>
                <a:gd name="T8" fmla="*/ 213 w 225"/>
                <a:gd name="T9" fmla="*/ 0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5" h="307">
                  <a:moveTo>
                    <a:pt x="213" y="0"/>
                  </a:moveTo>
                  <a:lnTo>
                    <a:pt x="0" y="298"/>
                  </a:lnTo>
                  <a:lnTo>
                    <a:pt x="12" y="307"/>
                  </a:lnTo>
                  <a:lnTo>
                    <a:pt x="225" y="7"/>
                  </a:lnTo>
                  <a:lnTo>
                    <a:pt x="21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9" name="Freeform 19"/>
            <p:cNvSpPr/>
            <p:nvPr/>
          </p:nvSpPr>
          <p:spPr bwMode="auto">
            <a:xfrm>
              <a:off x="2481" y="1318"/>
              <a:ext cx="339" cy="343"/>
            </a:xfrm>
            <a:custGeom>
              <a:avLst/>
              <a:gdLst>
                <a:gd name="T0" fmla="*/ 0 w 339"/>
                <a:gd name="T1" fmla="*/ 336 h 343"/>
                <a:gd name="T2" fmla="*/ 332 w 339"/>
                <a:gd name="T3" fmla="*/ 0 h 343"/>
                <a:gd name="T4" fmla="*/ 339 w 339"/>
                <a:gd name="T5" fmla="*/ 7 h 343"/>
                <a:gd name="T6" fmla="*/ 5 w 339"/>
                <a:gd name="T7" fmla="*/ 343 h 343"/>
                <a:gd name="T8" fmla="*/ 0 w 339"/>
                <a:gd name="T9" fmla="*/ 336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9" h="343">
                  <a:moveTo>
                    <a:pt x="0" y="336"/>
                  </a:moveTo>
                  <a:lnTo>
                    <a:pt x="332" y="0"/>
                  </a:lnTo>
                  <a:lnTo>
                    <a:pt x="339" y="7"/>
                  </a:lnTo>
                  <a:lnTo>
                    <a:pt x="5" y="343"/>
                  </a:lnTo>
                  <a:lnTo>
                    <a:pt x="0" y="3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0" name="Freeform 20"/>
            <p:cNvSpPr/>
            <p:nvPr/>
          </p:nvSpPr>
          <p:spPr bwMode="auto">
            <a:xfrm>
              <a:off x="2616" y="1332"/>
              <a:ext cx="209" cy="753"/>
            </a:xfrm>
            <a:custGeom>
              <a:avLst/>
              <a:gdLst>
                <a:gd name="T0" fmla="*/ 197 w 209"/>
                <a:gd name="T1" fmla="*/ 0 h 753"/>
                <a:gd name="T2" fmla="*/ 0 w 209"/>
                <a:gd name="T3" fmla="*/ 743 h 753"/>
                <a:gd name="T4" fmla="*/ 10 w 209"/>
                <a:gd name="T5" fmla="*/ 753 h 753"/>
                <a:gd name="T6" fmla="*/ 209 w 209"/>
                <a:gd name="T7" fmla="*/ 0 h 753"/>
                <a:gd name="T8" fmla="*/ 197 w 209"/>
                <a:gd name="T9" fmla="*/ 0 h 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753">
                  <a:moveTo>
                    <a:pt x="197" y="0"/>
                  </a:moveTo>
                  <a:lnTo>
                    <a:pt x="0" y="743"/>
                  </a:lnTo>
                  <a:lnTo>
                    <a:pt x="10" y="753"/>
                  </a:lnTo>
                  <a:lnTo>
                    <a:pt x="209" y="0"/>
                  </a:lnTo>
                  <a:lnTo>
                    <a:pt x="19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1" name="Freeform 21"/>
            <p:cNvSpPr/>
            <p:nvPr/>
          </p:nvSpPr>
          <p:spPr bwMode="auto">
            <a:xfrm>
              <a:off x="2477" y="1704"/>
              <a:ext cx="106" cy="92"/>
            </a:xfrm>
            <a:custGeom>
              <a:avLst/>
              <a:gdLst>
                <a:gd name="T0" fmla="*/ 0 w 106"/>
                <a:gd name="T1" fmla="*/ 7 h 92"/>
                <a:gd name="T2" fmla="*/ 94 w 106"/>
                <a:gd name="T3" fmla="*/ 92 h 92"/>
                <a:gd name="T4" fmla="*/ 106 w 106"/>
                <a:gd name="T5" fmla="*/ 75 h 92"/>
                <a:gd name="T6" fmla="*/ 9 w 106"/>
                <a:gd name="T7" fmla="*/ 0 h 92"/>
                <a:gd name="T8" fmla="*/ 0 w 106"/>
                <a:gd name="T9" fmla="*/ 7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92">
                  <a:moveTo>
                    <a:pt x="0" y="7"/>
                  </a:moveTo>
                  <a:lnTo>
                    <a:pt x="94" y="92"/>
                  </a:lnTo>
                  <a:lnTo>
                    <a:pt x="106" y="75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2" name="Freeform 22"/>
            <p:cNvSpPr/>
            <p:nvPr/>
          </p:nvSpPr>
          <p:spPr bwMode="auto">
            <a:xfrm>
              <a:off x="2451" y="1711"/>
              <a:ext cx="146" cy="374"/>
            </a:xfrm>
            <a:custGeom>
              <a:avLst/>
              <a:gdLst>
                <a:gd name="T0" fmla="*/ 0 w 146"/>
                <a:gd name="T1" fmla="*/ 0 h 374"/>
                <a:gd name="T2" fmla="*/ 135 w 146"/>
                <a:gd name="T3" fmla="*/ 374 h 374"/>
                <a:gd name="T4" fmla="*/ 146 w 146"/>
                <a:gd name="T5" fmla="*/ 374 h 374"/>
                <a:gd name="T6" fmla="*/ 11 w 146"/>
                <a:gd name="T7" fmla="*/ 0 h 374"/>
                <a:gd name="T8" fmla="*/ 0 w 146"/>
                <a:gd name="T9" fmla="*/ 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374">
                  <a:moveTo>
                    <a:pt x="0" y="0"/>
                  </a:moveTo>
                  <a:lnTo>
                    <a:pt x="135" y="374"/>
                  </a:lnTo>
                  <a:lnTo>
                    <a:pt x="146" y="374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3" name="Rectangle 23"/>
            <p:cNvSpPr>
              <a:spLocks noChangeArrowheads="1"/>
            </p:cNvSpPr>
            <p:nvPr/>
          </p:nvSpPr>
          <p:spPr bwMode="auto">
            <a:xfrm>
              <a:off x="3410" y="1164"/>
              <a:ext cx="11" cy="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4" name="Freeform 24"/>
            <p:cNvSpPr/>
            <p:nvPr/>
          </p:nvSpPr>
          <p:spPr bwMode="auto">
            <a:xfrm>
              <a:off x="2848" y="1202"/>
              <a:ext cx="538" cy="111"/>
            </a:xfrm>
            <a:custGeom>
              <a:avLst/>
              <a:gdLst>
                <a:gd name="T0" fmla="*/ 0 w 538"/>
                <a:gd name="T1" fmla="*/ 102 h 111"/>
                <a:gd name="T2" fmla="*/ 538 w 538"/>
                <a:gd name="T3" fmla="*/ 0 h 111"/>
                <a:gd name="T4" fmla="*/ 538 w 538"/>
                <a:gd name="T5" fmla="*/ 9 h 111"/>
                <a:gd name="T6" fmla="*/ 0 w 538"/>
                <a:gd name="T7" fmla="*/ 111 h 111"/>
                <a:gd name="T8" fmla="*/ 0 w 538"/>
                <a:gd name="T9" fmla="*/ 102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8" h="111">
                  <a:moveTo>
                    <a:pt x="0" y="102"/>
                  </a:moveTo>
                  <a:lnTo>
                    <a:pt x="538" y="0"/>
                  </a:lnTo>
                  <a:lnTo>
                    <a:pt x="538" y="9"/>
                  </a:lnTo>
                  <a:lnTo>
                    <a:pt x="0" y="111"/>
                  </a:lnTo>
                  <a:lnTo>
                    <a:pt x="0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5" name="Freeform 25"/>
            <p:cNvSpPr/>
            <p:nvPr/>
          </p:nvSpPr>
          <p:spPr bwMode="auto">
            <a:xfrm>
              <a:off x="2834" y="1320"/>
              <a:ext cx="287" cy="455"/>
            </a:xfrm>
            <a:custGeom>
              <a:avLst/>
              <a:gdLst>
                <a:gd name="T0" fmla="*/ 0 w 287"/>
                <a:gd name="T1" fmla="*/ 5 h 455"/>
                <a:gd name="T2" fmla="*/ 275 w 287"/>
                <a:gd name="T3" fmla="*/ 450 h 455"/>
                <a:gd name="T4" fmla="*/ 277 w 287"/>
                <a:gd name="T5" fmla="*/ 455 h 455"/>
                <a:gd name="T6" fmla="*/ 287 w 287"/>
                <a:gd name="T7" fmla="*/ 445 h 455"/>
                <a:gd name="T8" fmla="*/ 7 w 287"/>
                <a:gd name="T9" fmla="*/ 0 h 455"/>
                <a:gd name="T10" fmla="*/ 0 w 287"/>
                <a:gd name="T11" fmla="*/ 5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7" h="455">
                  <a:moveTo>
                    <a:pt x="0" y="5"/>
                  </a:moveTo>
                  <a:lnTo>
                    <a:pt x="275" y="450"/>
                  </a:lnTo>
                  <a:lnTo>
                    <a:pt x="277" y="455"/>
                  </a:lnTo>
                  <a:lnTo>
                    <a:pt x="287" y="445"/>
                  </a:lnTo>
                  <a:lnTo>
                    <a:pt x="7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6" name="Freeform 26"/>
            <p:cNvSpPr/>
            <p:nvPr/>
          </p:nvSpPr>
          <p:spPr bwMode="auto">
            <a:xfrm>
              <a:off x="3140" y="1221"/>
              <a:ext cx="270" cy="544"/>
            </a:xfrm>
            <a:custGeom>
              <a:avLst/>
              <a:gdLst>
                <a:gd name="T0" fmla="*/ 0 w 270"/>
                <a:gd name="T1" fmla="*/ 544 h 544"/>
                <a:gd name="T2" fmla="*/ 263 w 270"/>
                <a:gd name="T3" fmla="*/ 0 h 544"/>
                <a:gd name="T4" fmla="*/ 270 w 270"/>
                <a:gd name="T5" fmla="*/ 0 h 544"/>
                <a:gd name="T6" fmla="*/ 14 w 270"/>
                <a:gd name="T7" fmla="*/ 544 h 544"/>
                <a:gd name="T8" fmla="*/ 0 w 270"/>
                <a:gd name="T9" fmla="*/ 544 h 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0" h="544">
                  <a:moveTo>
                    <a:pt x="0" y="544"/>
                  </a:moveTo>
                  <a:lnTo>
                    <a:pt x="263" y="0"/>
                  </a:lnTo>
                  <a:lnTo>
                    <a:pt x="270" y="0"/>
                  </a:lnTo>
                  <a:lnTo>
                    <a:pt x="14" y="544"/>
                  </a:lnTo>
                  <a:lnTo>
                    <a:pt x="0" y="5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7" name="Freeform 27"/>
            <p:cNvSpPr/>
            <p:nvPr/>
          </p:nvSpPr>
          <p:spPr bwMode="auto">
            <a:xfrm>
              <a:off x="3317" y="1221"/>
              <a:ext cx="93" cy="809"/>
            </a:xfrm>
            <a:custGeom>
              <a:avLst/>
              <a:gdLst>
                <a:gd name="T0" fmla="*/ 83 w 93"/>
                <a:gd name="T1" fmla="*/ 0 h 809"/>
                <a:gd name="T2" fmla="*/ 0 w 93"/>
                <a:gd name="T3" fmla="*/ 809 h 809"/>
                <a:gd name="T4" fmla="*/ 12 w 93"/>
                <a:gd name="T5" fmla="*/ 809 h 809"/>
                <a:gd name="T6" fmla="*/ 93 w 93"/>
                <a:gd name="T7" fmla="*/ 0 h 809"/>
                <a:gd name="T8" fmla="*/ 83 w 93"/>
                <a:gd name="T9" fmla="*/ 0 h 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" h="809">
                  <a:moveTo>
                    <a:pt x="83" y="0"/>
                  </a:moveTo>
                  <a:lnTo>
                    <a:pt x="0" y="809"/>
                  </a:lnTo>
                  <a:lnTo>
                    <a:pt x="12" y="809"/>
                  </a:lnTo>
                  <a:lnTo>
                    <a:pt x="93" y="0"/>
                  </a:lnTo>
                  <a:lnTo>
                    <a:pt x="8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8" name="Freeform 28"/>
            <p:cNvSpPr/>
            <p:nvPr/>
          </p:nvSpPr>
          <p:spPr bwMode="auto">
            <a:xfrm>
              <a:off x="3438" y="1022"/>
              <a:ext cx="611" cy="180"/>
            </a:xfrm>
            <a:custGeom>
              <a:avLst/>
              <a:gdLst>
                <a:gd name="T0" fmla="*/ 0 w 611"/>
                <a:gd name="T1" fmla="*/ 165 h 180"/>
                <a:gd name="T2" fmla="*/ 611 w 611"/>
                <a:gd name="T3" fmla="*/ 0 h 180"/>
                <a:gd name="T4" fmla="*/ 611 w 611"/>
                <a:gd name="T5" fmla="*/ 14 h 180"/>
                <a:gd name="T6" fmla="*/ 0 w 611"/>
                <a:gd name="T7" fmla="*/ 180 h 180"/>
                <a:gd name="T8" fmla="*/ 0 w 611"/>
                <a:gd name="T9" fmla="*/ 165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180">
                  <a:moveTo>
                    <a:pt x="0" y="165"/>
                  </a:moveTo>
                  <a:lnTo>
                    <a:pt x="611" y="0"/>
                  </a:lnTo>
                  <a:lnTo>
                    <a:pt x="611" y="14"/>
                  </a:lnTo>
                  <a:lnTo>
                    <a:pt x="0" y="180"/>
                  </a:lnTo>
                  <a:lnTo>
                    <a:pt x="0" y="1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9" name="Freeform 29"/>
            <p:cNvSpPr/>
            <p:nvPr/>
          </p:nvSpPr>
          <p:spPr bwMode="auto">
            <a:xfrm>
              <a:off x="4340" y="702"/>
              <a:ext cx="377" cy="396"/>
            </a:xfrm>
            <a:custGeom>
              <a:avLst/>
              <a:gdLst>
                <a:gd name="T0" fmla="*/ 0 w 377"/>
                <a:gd name="T1" fmla="*/ 12 h 396"/>
                <a:gd name="T2" fmla="*/ 370 w 377"/>
                <a:gd name="T3" fmla="*/ 396 h 396"/>
                <a:gd name="T4" fmla="*/ 377 w 377"/>
                <a:gd name="T5" fmla="*/ 388 h 396"/>
                <a:gd name="T6" fmla="*/ 0 w 377"/>
                <a:gd name="T7" fmla="*/ 0 h 396"/>
                <a:gd name="T8" fmla="*/ 0 w 377"/>
                <a:gd name="T9" fmla="*/ 12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7" h="396">
                  <a:moveTo>
                    <a:pt x="0" y="12"/>
                  </a:moveTo>
                  <a:lnTo>
                    <a:pt x="370" y="396"/>
                  </a:lnTo>
                  <a:lnTo>
                    <a:pt x="377" y="388"/>
                  </a:lnTo>
                  <a:lnTo>
                    <a:pt x="0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0" name="Freeform 30"/>
            <p:cNvSpPr/>
            <p:nvPr/>
          </p:nvSpPr>
          <p:spPr bwMode="auto">
            <a:xfrm>
              <a:off x="4108" y="1015"/>
              <a:ext cx="597" cy="97"/>
            </a:xfrm>
            <a:custGeom>
              <a:avLst/>
              <a:gdLst>
                <a:gd name="T0" fmla="*/ 0 w 597"/>
                <a:gd name="T1" fmla="*/ 0 h 97"/>
                <a:gd name="T2" fmla="*/ 597 w 597"/>
                <a:gd name="T3" fmla="*/ 90 h 97"/>
                <a:gd name="T4" fmla="*/ 597 w 597"/>
                <a:gd name="T5" fmla="*/ 97 h 97"/>
                <a:gd name="T6" fmla="*/ 0 w 597"/>
                <a:gd name="T7" fmla="*/ 11 h 97"/>
                <a:gd name="T8" fmla="*/ 0 w 597"/>
                <a:gd name="T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97">
                  <a:moveTo>
                    <a:pt x="0" y="0"/>
                  </a:moveTo>
                  <a:lnTo>
                    <a:pt x="597" y="90"/>
                  </a:lnTo>
                  <a:lnTo>
                    <a:pt x="597" y="97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1" name="Freeform 31"/>
            <p:cNvSpPr/>
            <p:nvPr/>
          </p:nvSpPr>
          <p:spPr bwMode="auto">
            <a:xfrm>
              <a:off x="4759" y="1121"/>
              <a:ext cx="280" cy="55"/>
            </a:xfrm>
            <a:custGeom>
              <a:avLst/>
              <a:gdLst>
                <a:gd name="T0" fmla="*/ 5 w 280"/>
                <a:gd name="T1" fmla="*/ 0 h 55"/>
                <a:gd name="T2" fmla="*/ 280 w 280"/>
                <a:gd name="T3" fmla="*/ 40 h 55"/>
                <a:gd name="T4" fmla="*/ 280 w 280"/>
                <a:gd name="T5" fmla="*/ 55 h 55"/>
                <a:gd name="T6" fmla="*/ 0 w 280"/>
                <a:gd name="T7" fmla="*/ 7 h 55"/>
                <a:gd name="T8" fmla="*/ 5 w 280"/>
                <a:gd name="T9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0" h="55">
                  <a:moveTo>
                    <a:pt x="5" y="0"/>
                  </a:moveTo>
                  <a:lnTo>
                    <a:pt x="280" y="40"/>
                  </a:lnTo>
                  <a:lnTo>
                    <a:pt x="280" y="55"/>
                  </a:lnTo>
                  <a:lnTo>
                    <a:pt x="0" y="7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2" name="Freeform 32"/>
            <p:cNvSpPr/>
            <p:nvPr/>
          </p:nvSpPr>
          <p:spPr bwMode="auto">
            <a:xfrm>
              <a:off x="4745" y="1131"/>
              <a:ext cx="298" cy="447"/>
            </a:xfrm>
            <a:custGeom>
              <a:avLst/>
              <a:gdLst>
                <a:gd name="T0" fmla="*/ 0 w 298"/>
                <a:gd name="T1" fmla="*/ 9 h 447"/>
                <a:gd name="T2" fmla="*/ 294 w 298"/>
                <a:gd name="T3" fmla="*/ 447 h 447"/>
                <a:gd name="T4" fmla="*/ 298 w 298"/>
                <a:gd name="T5" fmla="*/ 440 h 447"/>
                <a:gd name="T6" fmla="*/ 7 w 298"/>
                <a:gd name="T7" fmla="*/ 0 h 447"/>
                <a:gd name="T8" fmla="*/ 0 w 298"/>
                <a:gd name="T9" fmla="*/ 9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447">
                  <a:moveTo>
                    <a:pt x="0" y="9"/>
                  </a:moveTo>
                  <a:lnTo>
                    <a:pt x="294" y="447"/>
                  </a:lnTo>
                  <a:lnTo>
                    <a:pt x="298" y="440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3" name="Freeform 33"/>
            <p:cNvSpPr/>
            <p:nvPr/>
          </p:nvSpPr>
          <p:spPr bwMode="auto">
            <a:xfrm>
              <a:off x="4551" y="1135"/>
              <a:ext cx="182" cy="422"/>
            </a:xfrm>
            <a:custGeom>
              <a:avLst/>
              <a:gdLst>
                <a:gd name="T0" fmla="*/ 173 w 182"/>
                <a:gd name="T1" fmla="*/ 0 h 422"/>
                <a:gd name="T2" fmla="*/ 0 w 182"/>
                <a:gd name="T3" fmla="*/ 422 h 422"/>
                <a:gd name="T4" fmla="*/ 12 w 182"/>
                <a:gd name="T5" fmla="*/ 422 h 422"/>
                <a:gd name="T6" fmla="*/ 182 w 182"/>
                <a:gd name="T7" fmla="*/ 0 h 422"/>
                <a:gd name="T8" fmla="*/ 173 w 182"/>
                <a:gd name="T9" fmla="*/ 0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2" h="422">
                  <a:moveTo>
                    <a:pt x="173" y="0"/>
                  </a:moveTo>
                  <a:lnTo>
                    <a:pt x="0" y="422"/>
                  </a:lnTo>
                  <a:lnTo>
                    <a:pt x="12" y="422"/>
                  </a:lnTo>
                  <a:lnTo>
                    <a:pt x="182" y="0"/>
                  </a:lnTo>
                  <a:lnTo>
                    <a:pt x="1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4" name="Freeform 34"/>
            <p:cNvSpPr/>
            <p:nvPr/>
          </p:nvSpPr>
          <p:spPr bwMode="auto">
            <a:xfrm>
              <a:off x="3414" y="1214"/>
              <a:ext cx="401" cy="388"/>
            </a:xfrm>
            <a:custGeom>
              <a:avLst/>
              <a:gdLst>
                <a:gd name="T0" fmla="*/ 0 w 401"/>
                <a:gd name="T1" fmla="*/ 0 h 388"/>
                <a:gd name="T2" fmla="*/ 393 w 401"/>
                <a:gd name="T3" fmla="*/ 388 h 388"/>
                <a:gd name="T4" fmla="*/ 401 w 401"/>
                <a:gd name="T5" fmla="*/ 378 h 388"/>
                <a:gd name="T6" fmla="*/ 12 w 401"/>
                <a:gd name="T7" fmla="*/ 0 h 388"/>
                <a:gd name="T8" fmla="*/ 0 w 40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1" h="388">
                  <a:moveTo>
                    <a:pt x="0" y="0"/>
                  </a:moveTo>
                  <a:lnTo>
                    <a:pt x="393" y="388"/>
                  </a:lnTo>
                  <a:lnTo>
                    <a:pt x="401" y="37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5" name="Freeform 35"/>
            <p:cNvSpPr/>
            <p:nvPr/>
          </p:nvSpPr>
          <p:spPr bwMode="auto">
            <a:xfrm>
              <a:off x="3833" y="1034"/>
              <a:ext cx="233" cy="558"/>
            </a:xfrm>
            <a:custGeom>
              <a:avLst/>
              <a:gdLst>
                <a:gd name="T0" fmla="*/ 225 w 233"/>
                <a:gd name="T1" fmla="*/ 0 h 558"/>
                <a:gd name="T2" fmla="*/ 0 w 233"/>
                <a:gd name="T3" fmla="*/ 558 h 558"/>
                <a:gd name="T4" fmla="*/ 10 w 233"/>
                <a:gd name="T5" fmla="*/ 558 h 558"/>
                <a:gd name="T6" fmla="*/ 233 w 233"/>
                <a:gd name="T7" fmla="*/ 0 h 558"/>
                <a:gd name="T8" fmla="*/ 225 w 233"/>
                <a:gd name="T9" fmla="*/ 0 h 5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3" h="558">
                  <a:moveTo>
                    <a:pt x="225" y="0"/>
                  </a:moveTo>
                  <a:lnTo>
                    <a:pt x="0" y="558"/>
                  </a:lnTo>
                  <a:lnTo>
                    <a:pt x="10" y="558"/>
                  </a:lnTo>
                  <a:lnTo>
                    <a:pt x="233" y="0"/>
                  </a:lnTo>
                  <a:lnTo>
                    <a:pt x="2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6" name="Freeform 36"/>
            <p:cNvSpPr/>
            <p:nvPr/>
          </p:nvSpPr>
          <p:spPr bwMode="auto">
            <a:xfrm>
              <a:off x="4087" y="1034"/>
              <a:ext cx="452" cy="530"/>
            </a:xfrm>
            <a:custGeom>
              <a:avLst/>
              <a:gdLst>
                <a:gd name="T0" fmla="*/ 0 w 452"/>
                <a:gd name="T1" fmla="*/ 0 h 530"/>
                <a:gd name="T2" fmla="*/ 440 w 452"/>
                <a:gd name="T3" fmla="*/ 530 h 530"/>
                <a:gd name="T4" fmla="*/ 452 w 452"/>
                <a:gd name="T5" fmla="*/ 528 h 530"/>
                <a:gd name="T6" fmla="*/ 12 w 452"/>
                <a:gd name="T7" fmla="*/ 0 h 530"/>
                <a:gd name="T8" fmla="*/ 0 w 452"/>
                <a:gd name="T9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2" h="530">
                  <a:moveTo>
                    <a:pt x="0" y="0"/>
                  </a:moveTo>
                  <a:lnTo>
                    <a:pt x="440" y="530"/>
                  </a:lnTo>
                  <a:lnTo>
                    <a:pt x="452" y="5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7" name="Freeform 37"/>
            <p:cNvSpPr/>
            <p:nvPr/>
          </p:nvSpPr>
          <p:spPr bwMode="auto">
            <a:xfrm>
              <a:off x="3836" y="1588"/>
              <a:ext cx="689" cy="23"/>
            </a:xfrm>
            <a:custGeom>
              <a:avLst/>
              <a:gdLst>
                <a:gd name="T0" fmla="*/ 0 w 689"/>
                <a:gd name="T1" fmla="*/ 16 h 23"/>
                <a:gd name="T2" fmla="*/ 689 w 689"/>
                <a:gd name="T3" fmla="*/ 0 h 23"/>
                <a:gd name="T4" fmla="*/ 689 w 689"/>
                <a:gd name="T5" fmla="*/ 7 h 23"/>
                <a:gd name="T6" fmla="*/ 12 w 689"/>
                <a:gd name="T7" fmla="*/ 23 h 23"/>
                <a:gd name="T8" fmla="*/ 0 w 689"/>
                <a:gd name="T9" fmla="*/ 16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23">
                  <a:moveTo>
                    <a:pt x="0" y="16"/>
                  </a:moveTo>
                  <a:lnTo>
                    <a:pt x="689" y="0"/>
                  </a:lnTo>
                  <a:lnTo>
                    <a:pt x="689" y="7"/>
                  </a:lnTo>
                  <a:lnTo>
                    <a:pt x="12" y="23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8" name="Freeform 38"/>
            <p:cNvSpPr/>
            <p:nvPr/>
          </p:nvSpPr>
          <p:spPr bwMode="auto">
            <a:xfrm>
              <a:off x="5093" y="1621"/>
              <a:ext cx="273" cy="428"/>
            </a:xfrm>
            <a:custGeom>
              <a:avLst/>
              <a:gdLst>
                <a:gd name="T0" fmla="*/ 0 w 273"/>
                <a:gd name="T1" fmla="*/ 0 h 428"/>
                <a:gd name="T2" fmla="*/ 263 w 273"/>
                <a:gd name="T3" fmla="*/ 428 h 428"/>
                <a:gd name="T4" fmla="*/ 273 w 273"/>
                <a:gd name="T5" fmla="*/ 428 h 428"/>
                <a:gd name="T6" fmla="*/ 12 w 273"/>
                <a:gd name="T7" fmla="*/ 0 h 428"/>
                <a:gd name="T8" fmla="*/ 0 w 27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3" h="428">
                  <a:moveTo>
                    <a:pt x="0" y="0"/>
                  </a:moveTo>
                  <a:lnTo>
                    <a:pt x="263" y="428"/>
                  </a:lnTo>
                  <a:lnTo>
                    <a:pt x="273" y="4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9" name="Freeform 39"/>
            <p:cNvSpPr/>
            <p:nvPr/>
          </p:nvSpPr>
          <p:spPr bwMode="auto">
            <a:xfrm>
              <a:off x="5070" y="1621"/>
              <a:ext cx="293" cy="428"/>
            </a:xfrm>
            <a:custGeom>
              <a:avLst/>
              <a:gdLst>
                <a:gd name="T0" fmla="*/ 0 w 293"/>
                <a:gd name="T1" fmla="*/ 0 h 428"/>
                <a:gd name="T2" fmla="*/ 286 w 293"/>
                <a:gd name="T3" fmla="*/ 428 h 428"/>
                <a:gd name="T4" fmla="*/ 293 w 293"/>
                <a:gd name="T5" fmla="*/ 421 h 428"/>
                <a:gd name="T6" fmla="*/ 16 w 293"/>
                <a:gd name="T7" fmla="*/ 0 h 428"/>
                <a:gd name="T8" fmla="*/ 0 w 29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3" h="428">
                  <a:moveTo>
                    <a:pt x="0" y="0"/>
                  </a:moveTo>
                  <a:lnTo>
                    <a:pt x="286" y="428"/>
                  </a:lnTo>
                  <a:lnTo>
                    <a:pt x="293" y="421"/>
                  </a:lnTo>
                  <a:lnTo>
                    <a:pt x="1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0" name="Freeform 40"/>
            <p:cNvSpPr/>
            <p:nvPr/>
          </p:nvSpPr>
          <p:spPr bwMode="auto">
            <a:xfrm>
              <a:off x="4568" y="1581"/>
              <a:ext cx="551" cy="156"/>
            </a:xfrm>
            <a:custGeom>
              <a:avLst/>
              <a:gdLst>
                <a:gd name="T0" fmla="*/ 0 w 551"/>
                <a:gd name="T1" fmla="*/ 0 h 156"/>
                <a:gd name="T2" fmla="*/ 551 w 551"/>
                <a:gd name="T3" fmla="*/ 146 h 156"/>
                <a:gd name="T4" fmla="*/ 539 w 551"/>
                <a:gd name="T5" fmla="*/ 156 h 156"/>
                <a:gd name="T6" fmla="*/ 0 w 551"/>
                <a:gd name="T7" fmla="*/ 11 h 156"/>
                <a:gd name="T8" fmla="*/ 0 w 551"/>
                <a:gd name="T9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1" h="156">
                  <a:moveTo>
                    <a:pt x="0" y="0"/>
                  </a:moveTo>
                  <a:lnTo>
                    <a:pt x="551" y="146"/>
                  </a:lnTo>
                  <a:lnTo>
                    <a:pt x="539" y="156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1" name="Freeform 41"/>
            <p:cNvSpPr/>
            <p:nvPr/>
          </p:nvSpPr>
          <p:spPr bwMode="auto">
            <a:xfrm>
              <a:off x="4546" y="1597"/>
              <a:ext cx="228" cy="677"/>
            </a:xfrm>
            <a:custGeom>
              <a:avLst/>
              <a:gdLst>
                <a:gd name="T0" fmla="*/ 0 w 228"/>
                <a:gd name="T1" fmla="*/ 0 h 677"/>
                <a:gd name="T2" fmla="*/ 223 w 228"/>
                <a:gd name="T3" fmla="*/ 677 h 677"/>
                <a:gd name="T4" fmla="*/ 228 w 228"/>
                <a:gd name="T5" fmla="*/ 677 h 677"/>
                <a:gd name="T6" fmla="*/ 10 w 228"/>
                <a:gd name="T7" fmla="*/ 0 h 677"/>
                <a:gd name="T8" fmla="*/ 0 w 228"/>
                <a:gd name="T9" fmla="*/ 0 h 6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8" h="677">
                  <a:moveTo>
                    <a:pt x="0" y="0"/>
                  </a:moveTo>
                  <a:lnTo>
                    <a:pt x="223" y="677"/>
                  </a:lnTo>
                  <a:lnTo>
                    <a:pt x="228" y="677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2" name="Freeform 42"/>
            <p:cNvSpPr/>
            <p:nvPr/>
          </p:nvSpPr>
          <p:spPr bwMode="auto">
            <a:xfrm>
              <a:off x="4229" y="1604"/>
              <a:ext cx="310" cy="481"/>
            </a:xfrm>
            <a:custGeom>
              <a:avLst/>
              <a:gdLst>
                <a:gd name="T0" fmla="*/ 0 w 310"/>
                <a:gd name="T1" fmla="*/ 481 h 481"/>
                <a:gd name="T2" fmla="*/ 301 w 310"/>
                <a:gd name="T3" fmla="*/ 0 h 481"/>
                <a:gd name="T4" fmla="*/ 310 w 310"/>
                <a:gd name="T5" fmla="*/ 0 h 481"/>
                <a:gd name="T6" fmla="*/ 7 w 310"/>
                <a:gd name="T7" fmla="*/ 481 h 481"/>
                <a:gd name="T8" fmla="*/ 0 w 310"/>
                <a:gd name="T9" fmla="*/ 481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0" h="481">
                  <a:moveTo>
                    <a:pt x="0" y="481"/>
                  </a:moveTo>
                  <a:lnTo>
                    <a:pt x="301" y="0"/>
                  </a:lnTo>
                  <a:lnTo>
                    <a:pt x="310" y="0"/>
                  </a:lnTo>
                  <a:lnTo>
                    <a:pt x="7" y="481"/>
                  </a:lnTo>
                  <a:lnTo>
                    <a:pt x="0" y="4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3" name="Freeform 43"/>
            <p:cNvSpPr/>
            <p:nvPr/>
          </p:nvSpPr>
          <p:spPr bwMode="auto">
            <a:xfrm>
              <a:off x="4217" y="1803"/>
              <a:ext cx="90" cy="282"/>
            </a:xfrm>
            <a:custGeom>
              <a:avLst/>
              <a:gdLst>
                <a:gd name="T0" fmla="*/ 81 w 90"/>
                <a:gd name="T1" fmla="*/ 0 h 282"/>
                <a:gd name="T2" fmla="*/ 0 w 90"/>
                <a:gd name="T3" fmla="*/ 282 h 282"/>
                <a:gd name="T4" fmla="*/ 7 w 90"/>
                <a:gd name="T5" fmla="*/ 282 h 282"/>
                <a:gd name="T6" fmla="*/ 90 w 90"/>
                <a:gd name="T7" fmla="*/ 0 h 282"/>
                <a:gd name="T8" fmla="*/ 81 w 90"/>
                <a:gd name="T9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282">
                  <a:moveTo>
                    <a:pt x="81" y="0"/>
                  </a:moveTo>
                  <a:lnTo>
                    <a:pt x="0" y="282"/>
                  </a:lnTo>
                  <a:lnTo>
                    <a:pt x="7" y="282"/>
                  </a:lnTo>
                  <a:lnTo>
                    <a:pt x="90" y="0"/>
                  </a:lnTo>
                  <a:lnTo>
                    <a:pt x="8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4" name="Freeform 44"/>
            <p:cNvSpPr/>
            <p:nvPr/>
          </p:nvSpPr>
          <p:spPr bwMode="auto">
            <a:xfrm>
              <a:off x="3833" y="1621"/>
              <a:ext cx="375" cy="464"/>
            </a:xfrm>
            <a:custGeom>
              <a:avLst/>
              <a:gdLst>
                <a:gd name="T0" fmla="*/ 0 w 375"/>
                <a:gd name="T1" fmla="*/ 0 h 464"/>
                <a:gd name="T2" fmla="*/ 368 w 375"/>
                <a:gd name="T3" fmla="*/ 464 h 464"/>
                <a:gd name="T4" fmla="*/ 375 w 375"/>
                <a:gd name="T5" fmla="*/ 464 h 464"/>
                <a:gd name="T6" fmla="*/ 8 w 375"/>
                <a:gd name="T7" fmla="*/ 0 h 464"/>
                <a:gd name="T8" fmla="*/ 0 w 375"/>
                <a:gd name="T9" fmla="*/ 0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5" h="464">
                  <a:moveTo>
                    <a:pt x="0" y="0"/>
                  </a:moveTo>
                  <a:lnTo>
                    <a:pt x="368" y="464"/>
                  </a:lnTo>
                  <a:lnTo>
                    <a:pt x="375" y="464"/>
                  </a:lnTo>
                  <a:lnTo>
                    <a:pt x="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5" name="Freeform 45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  <a:gd name="T10" fmla="*/ 0 w 649"/>
                <a:gd name="T11" fmla="*/ 17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6" name="Freeform 46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7" name="Freeform 47"/>
            <p:cNvSpPr/>
            <p:nvPr/>
          </p:nvSpPr>
          <p:spPr bwMode="auto">
            <a:xfrm>
              <a:off x="3623" y="1623"/>
              <a:ext cx="203" cy="658"/>
            </a:xfrm>
            <a:custGeom>
              <a:avLst/>
              <a:gdLst>
                <a:gd name="T0" fmla="*/ 194 w 203"/>
                <a:gd name="T1" fmla="*/ 0 h 658"/>
                <a:gd name="T2" fmla="*/ 0 w 203"/>
                <a:gd name="T3" fmla="*/ 658 h 658"/>
                <a:gd name="T4" fmla="*/ 9 w 203"/>
                <a:gd name="T5" fmla="*/ 658 h 658"/>
                <a:gd name="T6" fmla="*/ 203 w 203"/>
                <a:gd name="T7" fmla="*/ 5 h 658"/>
                <a:gd name="T8" fmla="*/ 194 w 203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58">
                  <a:moveTo>
                    <a:pt x="194" y="0"/>
                  </a:moveTo>
                  <a:lnTo>
                    <a:pt x="0" y="658"/>
                  </a:lnTo>
                  <a:lnTo>
                    <a:pt x="9" y="658"/>
                  </a:lnTo>
                  <a:lnTo>
                    <a:pt x="203" y="5"/>
                  </a:lnTo>
                  <a:lnTo>
                    <a:pt x="19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8" name="Freeform 48"/>
            <p:cNvSpPr/>
            <p:nvPr/>
          </p:nvSpPr>
          <p:spPr bwMode="auto">
            <a:xfrm>
              <a:off x="3353" y="1768"/>
              <a:ext cx="935" cy="310"/>
            </a:xfrm>
            <a:custGeom>
              <a:avLst/>
              <a:gdLst>
                <a:gd name="T0" fmla="*/ 0 w 935"/>
                <a:gd name="T1" fmla="*/ 300 h 310"/>
                <a:gd name="T2" fmla="*/ 928 w 935"/>
                <a:gd name="T3" fmla="*/ 0 h 310"/>
                <a:gd name="T4" fmla="*/ 935 w 935"/>
                <a:gd name="T5" fmla="*/ 9 h 310"/>
                <a:gd name="T6" fmla="*/ 7 w 935"/>
                <a:gd name="T7" fmla="*/ 310 h 310"/>
                <a:gd name="T8" fmla="*/ 0 w 935"/>
                <a:gd name="T9" fmla="*/ 300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5" h="310">
                  <a:moveTo>
                    <a:pt x="0" y="300"/>
                  </a:moveTo>
                  <a:lnTo>
                    <a:pt x="928" y="0"/>
                  </a:lnTo>
                  <a:lnTo>
                    <a:pt x="935" y="9"/>
                  </a:lnTo>
                  <a:lnTo>
                    <a:pt x="7" y="310"/>
                  </a:lnTo>
                  <a:lnTo>
                    <a:pt x="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9" name="Freeform 49"/>
            <p:cNvSpPr/>
            <p:nvPr/>
          </p:nvSpPr>
          <p:spPr bwMode="auto">
            <a:xfrm>
              <a:off x="2631" y="1820"/>
              <a:ext cx="641" cy="251"/>
            </a:xfrm>
            <a:custGeom>
              <a:avLst/>
              <a:gdLst>
                <a:gd name="T0" fmla="*/ 0 w 641"/>
                <a:gd name="T1" fmla="*/ 9 h 251"/>
                <a:gd name="T2" fmla="*/ 641 w 641"/>
                <a:gd name="T3" fmla="*/ 251 h 251"/>
                <a:gd name="T4" fmla="*/ 641 w 641"/>
                <a:gd name="T5" fmla="*/ 244 h 251"/>
                <a:gd name="T6" fmla="*/ 11 w 641"/>
                <a:gd name="T7" fmla="*/ 0 h 251"/>
                <a:gd name="T8" fmla="*/ 0 w 641"/>
                <a:gd name="T9" fmla="*/ 9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1" h="251">
                  <a:moveTo>
                    <a:pt x="0" y="9"/>
                  </a:moveTo>
                  <a:lnTo>
                    <a:pt x="641" y="251"/>
                  </a:lnTo>
                  <a:lnTo>
                    <a:pt x="641" y="244"/>
                  </a:lnTo>
                  <a:lnTo>
                    <a:pt x="11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0" name="Freeform 50"/>
            <p:cNvSpPr/>
            <p:nvPr/>
          </p:nvSpPr>
          <p:spPr bwMode="auto">
            <a:xfrm>
              <a:off x="2631" y="1798"/>
              <a:ext cx="497" cy="301"/>
            </a:xfrm>
            <a:custGeom>
              <a:avLst/>
              <a:gdLst>
                <a:gd name="T0" fmla="*/ 0 w 497"/>
                <a:gd name="T1" fmla="*/ 296 h 301"/>
                <a:gd name="T2" fmla="*/ 490 w 497"/>
                <a:gd name="T3" fmla="*/ 0 h 301"/>
                <a:gd name="T4" fmla="*/ 497 w 497"/>
                <a:gd name="T5" fmla="*/ 10 h 301"/>
                <a:gd name="T6" fmla="*/ 7 w 497"/>
                <a:gd name="T7" fmla="*/ 301 h 301"/>
                <a:gd name="T8" fmla="*/ 0 w 497"/>
                <a:gd name="T9" fmla="*/ 296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7" h="301">
                  <a:moveTo>
                    <a:pt x="0" y="296"/>
                  </a:moveTo>
                  <a:lnTo>
                    <a:pt x="490" y="0"/>
                  </a:lnTo>
                  <a:lnTo>
                    <a:pt x="497" y="10"/>
                  </a:lnTo>
                  <a:lnTo>
                    <a:pt x="7" y="301"/>
                  </a:lnTo>
                  <a:lnTo>
                    <a:pt x="0" y="2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1" name="Freeform 51"/>
            <p:cNvSpPr/>
            <p:nvPr/>
          </p:nvSpPr>
          <p:spPr bwMode="auto">
            <a:xfrm>
              <a:off x="2467" y="2125"/>
              <a:ext cx="135" cy="351"/>
            </a:xfrm>
            <a:custGeom>
              <a:avLst/>
              <a:gdLst>
                <a:gd name="T0" fmla="*/ 126 w 135"/>
                <a:gd name="T1" fmla="*/ 0 h 351"/>
                <a:gd name="T2" fmla="*/ 0 w 135"/>
                <a:gd name="T3" fmla="*/ 351 h 351"/>
                <a:gd name="T4" fmla="*/ 12 w 135"/>
                <a:gd name="T5" fmla="*/ 351 h 351"/>
                <a:gd name="T6" fmla="*/ 135 w 135"/>
                <a:gd name="T7" fmla="*/ 7 h 351"/>
                <a:gd name="T8" fmla="*/ 126 w 135"/>
                <a:gd name="T9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351">
                  <a:moveTo>
                    <a:pt x="126" y="0"/>
                  </a:moveTo>
                  <a:lnTo>
                    <a:pt x="0" y="351"/>
                  </a:lnTo>
                  <a:lnTo>
                    <a:pt x="12" y="351"/>
                  </a:lnTo>
                  <a:lnTo>
                    <a:pt x="135" y="7"/>
                  </a:lnTo>
                  <a:lnTo>
                    <a:pt x="12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2" name="Freeform 52"/>
            <p:cNvSpPr/>
            <p:nvPr/>
          </p:nvSpPr>
          <p:spPr bwMode="auto">
            <a:xfrm>
              <a:off x="2607" y="2130"/>
              <a:ext cx="234" cy="743"/>
            </a:xfrm>
            <a:custGeom>
              <a:avLst/>
              <a:gdLst>
                <a:gd name="T0" fmla="*/ 0 w 234"/>
                <a:gd name="T1" fmla="*/ 0 h 743"/>
                <a:gd name="T2" fmla="*/ 223 w 234"/>
                <a:gd name="T3" fmla="*/ 743 h 743"/>
                <a:gd name="T4" fmla="*/ 234 w 234"/>
                <a:gd name="T5" fmla="*/ 743 h 743"/>
                <a:gd name="T6" fmla="*/ 9 w 234"/>
                <a:gd name="T7" fmla="*/ 0 h 743"/>
                <a:gd name="T8" fmla="*/ 0 w 234"/>
                <a:gd name="T9" fmla="*/ 0 h 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743">
                  <a:moveTo>
                    <a:pt x="0" y="0"/>
                  </a:moveTo>
                  <a:lnTo>
                    <a:pt x="223" y="743"/>
                  </a:lnTo>
                  <a:lnTo>
                    <a:pt x="234" y="743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3" name="Freeform 53"/>
            <p:cNvSpPr/>
            <p:nvPr/>
          </p:nvSpPr>
          <p:spPr bwMode="auto">
            <a:xfrm>
              <a:off x="2472" y="2525"/>
              <a:ext cx="350" cy="360"/>
            </a:xfrm>
            <a:custGeom>
              <a:avLst/>
              <a:gdLst>
                <a:gd name="T0" fmla="*/ 0 w 350"/>
                <a:gd name="T1" fmla="*/ 12 h 360"/>
                <a:gd name="T2" fmla="*/ 343 w 350"/>
                <a:gd name="T3" fmla="*/ 360 h 360"/>
                <a:gd name="T4" fmla="*/ 350 w 350"/>
                <a:gd name="T5" fmla="*/ 348 h 360"/>
                <a:gd name="T6" fmla="*/ 7 w 350"/>
                <a:gd name="T7" fmla="*/ 0 h 360"/>
                <a:gd name="T8" fmla="*/ 0 w 350"/>
                <a:gd name="T9" fmla="*/ 12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0" h="360">
                  <a:moveTo>
                    <a:pt x="0" y="12"/>
                  </a:moveTo>
                  <a:lnTo>
                    <a:pt x="343" y="360"/>
                  </a:lnTo>
                  <a:lnTo>
                    <a:pt x="350" y="348"/>
                  </a:lnTo>
                  <a:lnTo>
                    <a:pt x="7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4" name="Freeform 54"/>
            <p:cNvSpPr/>
            <p:nvPr/>
          </p:nvSpPr>
          <p:spPr bwMode="auto">
            <a:xfrm>
              <a:off x="2922" y="2466"/>
              <a:ext cx="128" cy="355"/>
            </a:xfrm>
            <a:custGeom>
              <a:avLst/>
              <a:gdLst>
                <a:gd name="T0" fmla="*/ 121 w 128"/>
                <a:gd name="T1" fmla="*/ 0 h 355"/>
                <a:gd name="T2" fmla="*/ 0 w 128"/>
                <a:gd name="T3" fmla="*/ 339 h 355"/>
                <a:gd name="T4" fmla="*/ 9 w 128"/>
                <a:gd name="T5" fmla="*/ 355 h 355"/>
                <a:gd name="T6" fmla="*/ 128 w 128"/>
                <a:gd name="T7" fmla="*/ 10 h 355"/>
                <a:gd name="T8" fmla="*/ 121 w 128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8" h="355">
                  <a:moveTo>
                    <a:pt x="121" y="0"/>
                  </a:moveTo>
                  <a:lnTo>
                    <a:pt x="0" y="339"/>
                  </a:lnTo>
                  <a:lnTo>
                    <a:pt x="9" y="355"/>
                  </a:lnTo>
                  <a:lnTo>
                    <a:pt x="128" y="10"/>
                  </a:lnTo>
                  <a:lnTo>
                    <a:pt x="1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5" name="Freeform 55"/>
            <p:cNvSpPr/>
            <p:nvPr/>
          </p:nvSpPr>
          <p:spPr bwMode="auto">
            <a:xfrm>
              <a:off x="2616" y="2118"/>
              <a:ext cx="417" cy="322"/>
            </a:xfrm>
            <a:custGeom>
              <a:avLst/>
              <a:gdLst>
                <a:gd name="T0" fmla="*/ 0 w 417"/>
                <a:gd name="T1" fmla="*/ 10 h 322"/>
                <a:gd name="T2" fmla="*/ 408 w 417"/>
                <a:gd name="T3" fmla="*/ 322 h 322"/>
                <a:gd name="T4" fmla="*/ 417 w 417"/>
                <a:gd name="T5" fmla="*/ 310 h 322"/>
                <a:gd name="T6" fmla="*/ 15 w 417"/>
                <a:gd name="T7" fmla="*/ 0 h 322"/>
                <a:gd name="T8" fmla="*/ 0 w 417"/>
                <a:gd name="T9" fmla="*/ 10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7" h="322">
                  <a:moveTo>
                    <a:pt x="0" y="10"/>
                  </a:moveTo>
                  <a:lnTo>
                    <a:pt x="408" y="322"/>
                  </a:lnTo>
                  <a:lnTo>
                    <a:pt x="417" y="310"/>
                  </a:lnTo>
                  <a:lnTo>
                    <a:pt x="15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6" name="Freeform 56"/>
            <p:cNvSpPr/>
            <p:nvPr/>
          </p:nvSpPr>
          <p:spPr bwMode="auto">
            <a:xfrm>
              <a:off x="3054" y="1803"/>
              <a:ext cx="81" cy="618"/>
            </a:xfrm>
            <a:custGeom>
              <a:avLst/>
              <a:gdLst>
                <a:gd name="T0" fmla="*/ 69 w 81"/>
                <a:gd name="T1" fmla="*/ 0 h 618"/>
                <a:gd name="T2" fmla="*/ 0 w 81"/>
                <a:gd name="T3" fmla="*/ 618 h 618"/>
                <a:gd name="T4" fmla="*/ 10 w 81"/>
                <a:gd name="T5" fmla="*/ 618 h 618"/>
                <a:gd name="T6" fmla="*/ 81 w 81"/>
                <a:gd name="T7" fmla="*/ 0 h 618"/>
                <a:gd name="T8" fmla="*/ 69 w 81"/>
                <a:gd name="T9" fmla="*/ 0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618">
                  <a:moveTo>
                    <a:pt x="69" y="0"/>
                  </a:moveTo>
                  <a:lnTo>
                    <a:pt x="0" y="618"/>
                  </a:lnTo>
                  <a:lnTo>
                    <a:pt x="10" y="618"/>
                  </a:lnTo>
                  <a:lnTo>
                    <a:pt x="81" y="0"/>
                  </a:lnTo>
                  <a:lnTo>
                    <a:pt x="6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7" name="Freeform 57"/>
            <p:cNvSpPr/>
            <p:nvPr/>
          </p:nvSpPr>
          <p:spPr bwMode="auto">
            <a:xfrm>
              <a:off x="3135" y="1810"/>
              <a:ext cx="476" cy="474"/>
            </a:xfrm>
            <a:custGeom>
              <a:avLst/>
              <a:gdLst>
                <a:gd name="T0" fmla="*/ 0 w 476"/>
                <a:gd name="T1" fmla="*/ 0 h 474"/>
                <a:gd name="T2" fmla="*/ 469 w 476"/>
                <a:gd name="T3" fmla="*/ 474 h 474"/>
                <a:gd name="T4" fmla="*/ 476 w 476"/>
                <a:gd name="T5" fmla="*/ 471 h 474"/>
                <a:gd name="T6" fmla="*/ 9 w 476"/>
                <a:gd name="T7" fmla="*/ 0 h 474"/>
                <a:gd name="T8" fmla="*/ 0 w 476"/>
                <a:gd name="T9" fmla="*/ 0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6" h="474">
                  <a:moveTo>
                    <a:pt x="0" y="0"/>
                  </a:moveTo>
                  <a:lnTo>
                    <a:pt x="469" y="474"/>
                  </a:lnTo>
                  <a:lnTo>
                    <a:pt x="476" y="471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8" name="Freeform 58"/>
            <p:cNvSpPr/>
            <p:nvPr/>
          </p:nvSpPr>
          <p:spPr bwMode="auto">
            <a:xfrm>
              <a:off x="2938" y="2109"/>
              <a:ext cx="363" cy="696"/>
            </a:xfrm>
            <a:custGeom>
              <a:avLst/>
              <a:gdLst>
                <a:gd name="T0" fmla="*/ 358 w 363"/>
                <a:gd name="T1" fmla="*/ 0 h 696"/>
                <a:gd name="T2" fmla="*/ 0 w 363"/>
                <a:gd name="T3" fmla="*/ 696 h 696"/>
                <a:gd name="T4" fmla="*/ 12 w 363"/>
                <a:gd name="T5" fmla="*/ 696 h 696"/>
                <a:gd name="T6" fmla="*/ 363 w 363"/>
                <a:gd name="T7" fmla="*/ 9 h 696"/>
                <a:gd name="T8" fmla="*/ 358 w 363"/>
                <a:gd name="T9" fmla="*/ 0 h 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3" h="696">
                  <a:moveTo>
                    <a:pt x="358" y="0"/>
                  </a:moveTo>
                  <a:lnTo>
                    <a:pt x="0" y="696"/>
                  </a:lnTo>
                  <a:lnTo>
                    <a:pt x="12" y="696"/>
                  </a:lnTo>
                  <a:lnTo>
                    <a:pt x="363" y="9"/>
                  </a:lnTo>
                  <a:lnTo>
                    <a:pt x="35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9" name="Freeform 59"/>
            <p:cNvSpPr/>
            <p:nvPr/>
          </p:nvSpPr>
          <p:spPr bwMode="auto">
            <a:xfrm>
              <a:off x="3085" y="2296"/>
              <a:ext cx="516" cy="154"/>
            </a:xfrm>
            <a:custGeom>
              <a:avLst/>
              <a:gdLst>
                <a:gd name="T0" fmla="*/ 0 w 516"/>
                <a:gd name="T1" fmla="*/ 144 h 154"/>
                <a:gd name="T2" fmla="*/ 516 w 516"/>
                <a:gd name="T3" fmla="*/ 0 h 154"/>
                <a:gd name="T4" fmla="*/ 516 w 516"/>
                <a:gd name="T5" fmla="*/ 7 h 154"/>
                <a:gd name="T6" fmla="*/ 0 w 516"/>
                <a:gd name="T7" fmla="*/ 154 h 154"/>
                <a:gd name="T8" fmla="*/ 0 w 516"/>
                <a:gd name="T9" fmla="*/ 14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6" h="154">
                  <a:moveTo>
                    <a:pt x="0" y="144"/>
                  </a:moveTo>
                  <a:lnTo>
                    <a:pt x="516" y="0"/>
                  </a:lnTo>
                  <a:lnTo>
                    <a:pt x="516" y="7"/>
                  </a:lnTo>
                  <a:lnTo>
                    <a:pt x="0" y="154"/>
                  </a:lnTo>
                  <a:lnTo>
                    <a:pt x="0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0" name="Freeform 60"/>
            <p:cNvSpPr/>
            <p:nvPr/>
          </p:nvSpPr>
          <p:spPr bwMode="auto">
            <a:xfrm>
              <a:off x="3637" y="2106"/>
              <a:ext cx="571" cy="192"/>
            </a:xfrm>
            <a:custGeom>
              <a:avLst/>
              <a:gdLst>
                <a:gd name="T0" fmla="*/ 0 w 571"/>
                <a:gd name="T1" fmla="*/ 180 h 192"/>
                <a:gd name="T2" fmla="*/ 571 w 571"/>
                <a:gd name="T3" fmla="*/ 0 h 192"/>
                <a:gd name="T4" fmla="*/ 571 w 571"/>
                <a:gd name="T5" fmla="*/ 12 h 192"/>
                <a:gd name="T6" fmla="*/ 0 w 571"/>
                <a:gd name="T7" fmla="*/ 192 h 192"/>
                <a:gd name="T8" fmla="*/ 0 w 571"/>
                <a:gd name="T9" fmla="*/ 18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192">
                  <a:moveTo>
                    <a:pt x="0" y="180"/>
                  </a:moveTo>
                  <a:lnTo>
                    <a:pt x="571" y="0"/>
                  </a:lnTo>
                  <a:lnTo>
                    <a:pt x="571" y="12"/>
                  </a:lnTo>
                  <a:lnTo>
                    <a:pt x="0" y="192"/>
                  </a:lnTo>
                  <a:lnTo>
                    <a:pt x="0" y="1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1" name="Freeform 61"/>
            <p:cNvSpPr/>
            <p:nvPr/>
          </p:nvSpPr>
          <p:spPr bwMode="auto">
            <a:xfrm>
              <a:off x="4234" y="2106"/>
              <a:ext cx="521" cy="187"/>
            </a:xfrm>
            <a:custGeom>
              <a:avLst/>
              <a:gdLst>
                <a:gd name="T0" fmla="*/ 0 w 521"/>
                <a:gd name="T1" fmla="*/ 10 h 187"/>
                <a:gd name="T2" fmla="*/ 518 w 521"/>
                <a:gd name="T3" fmla="*/ 187 h 187"/>
                <a:gd name="T4" fmla="*/ 521 w 521"/>
                <a:gd name="T5" fmla="*/ 175 h 187"/>
                <a:gd name="T6" fmla="*/ 0 w 521"/>
                <a:gd name="T7" fmla="*/ 0 h 187"/>
                <a:gd name="T8" fmla="*/ 0 w 521"/>
                <a:gd name="T9" fmla="*/ 1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187">
                  <a:moveTo>
                    <a:pt x="0" y="10"/>
                  </a:moveTo>
                  <a:lnTo>
                    <a:pt x="518" y="187"/>
                  </a:lnTo>
                  <a:lnTo>
                    <a:pt x="521" y="175"/>
                  </a:lnTo>
                  <a:lnTo>
                    <a:pt x="0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2" name="Freeform 62"/>
            <p:cNvSpPr/>
            <p:nvPr/>
          </p:nvSpPr>
          <p:spPr bwMode="auto">
            <a:xfrm>
              <a:off x="4795" y="1749"/>
              <a:ext cx="329" cy="525"/>
            </a:xfrm>
            <a:custGeom>
              <a:avLst/>
              <a:gdLst>
                <a:gd name="T0" fmla="*/ 329 w 329"/>
                <a:gd name="T1" fmla="*/ 0 h 525"/>
                <a:gd name="T2" fmla="*/ 0 w 329"/>
                <a:gd name="T3" fmla="*/ 525 h 525"/>
                <a:gd name="T4" fmla="*/ 7 w 329"/>
                <a:gd name="T5" fmla="*/ 525 h 525"/>
                <a:gd name="T6" fmla="*/ 329 w 329"/>
                <a:gd name="T7" fmla="*/ 12 h 525"/>
                <a:gd name="T8" fmla="*/ 329 w 329"/>
                <a:gd name="T9" fmla="*/ 0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9" h="525">
                  <a:moveTo>
                    <a:pt x="329" y="0"/>
                  </a:moveTo>
                  <a:lnTo>
                    <a:pt x="0" y="525"/>
                  </a:lnTo>
                  <a:lnTo>
                    <a:pt x="7" y="525"/>
                  </a:lnTo>
                  <a:lnTo>
                    <a:pt x="329" y="12"/>
                  </a:lnTo>
                  <a:lnTo>
                    <a:pt x="3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3" name="Freeform 63"/>
            <p:cNvSpPr/>
            <p:nvPr/>
          </p:nvSpPr>
          <p:spPr bwMode="auto">
            <a:xfrm>
              <a:off x="5145" y="1756"/>
              <a:ext cx="52" cy="691"/>
            </a:xfrm>
            <a:custGeom>
              <a:avLst/>
              <a:gdLst>
                <a:gd name="T0" fmla="*/ 0 w 52"/>
                <a:gd name="T1" fmla="*/ 0 h 691"/>
                <a:gd name="T2" fmla="*/ 41 w 52"/>
                <a:gd name="T3" fmla="*/ 691 h 691"/>
                <a:gd name="T4" fmla="*/ 52 w 52"/>
                <a:gd name="T5" fmla="*/ 691 h 691"/>
                <a:gd name="T6" fmla="*/ 7 w 52"/>
                <a:gd name="T7" fmla="*/ 0 h 691"/>
                <a:gd name="T8" fmla="*/ 0 w 52"/>
                <a:gd name="T9" fmla="*/ 0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691">
                  <a:moveTo>
                    <a:pt x="0" y="0"/>
                  </a:moveTo>
                  <a:lnTo>
                    <a:pt x="41" y="691"/>
                  </a:lnTo>
                  <a:lnTo>
                    <a:pt x="52" y="691"/>
                  </a:lnTo>
                  <a:lnTo>
                    <a:pt x="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4" name="Freeform 64"/>
            <p:cNvSpPr/>
            <p:nvPr/>
          </p:nvSpPr>
          <p:spPr bwMode="auto">
            <a:xfrm>
              <a:off x="5204" y="2102"/>
              <a:ext cx="183" cy="355"/>
            </a:xfrm>
            <a:custGeom>
              <a:avLst/>
              <a:gdLst>
                <a:gd name="T0" fmla="*/ 171 w 183"/>
                <a:gd name="T1" fmla="*/ 0 h 355"/>
                <a:gd name="T2" fmla="*/ 0 w 183"/>
                <a:gd name="T3" fmla="*/ 345 h 355"/>
                <a:gd name="T4" fmla="*/ 10 w 183"/>
                <a:gd name="T5" fmla="*/ 355 h 355"/>
                <a:gd name="T6" fmla="*/ 183 w 183"/>
                <a:gd name="T7" fmla="*/ 0 h 355"/>
                <a:gd name="T8" fmla="*/ 171 w 183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3" h="355">
                  <a:moveTo>
                    <a:pt x="171" y="0"/>
                  </a:moveTo>
                  <a:lnTo>
                    <a:pt x="0" y="345"/>
                  </a:lnTo>
                  <a:lnTo>
                    <a:pt x="10" y="355"/>
                  </a:lnTo>
                  <a:lnTo>
                    <a:pt x="183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5" name="Freeform 65"/>
            <p:cNvSpPr/>
            <p:nvPr/>
          </p:nvSpPr>
          <p:spPr bwMode="auto">
            <a:xfrm>
              <a:off x="4795" y="2303"/>
              <a:ext cx="362" cy="173"/>
            </a:xfrm>
            <a:custGeom>
              <a:avLst/>
              <a:gdLst>
                <a:gd name="T0" fmla="*/ 0 w 362"/>
                <a:gd name="T1" fmla="*/ 9 h 173"/>
                <a:gd name="T2" fmla="*/ 362 w 362"/>
                <a:gd name="T3" fmla="*/ 173 h 173"/>
                <a:gd name="T4" fmla="*/ 362 w 362"/>
                <a:gd name="T5" fmla="*/ 156 h 173"/>
                <a:gd name="T6" fmla="*/ 0 w 362"/>
                <a:gd name="T7" fmla="*/ 0 h 173"/>
                <a:gd name="T8" fmla="*/ 0 w 362"/>
                <a:gd name="T9" fmla="*/ 9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2" h="173">
                  <a:moveTo>
                    <a:pt x="0" y="9"/>
                  </a:moveTo>
                  <a:lnTo>
                    <a:pt x="362" y="173"/>
                  </a:lnTo>
                  <a:lnTo>
                    <a:pt x="362" y="156"/>
                  </a:lnTo>
                  <a:lnTo>
                    <a:pt x="0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6" name="Freeform 66"/>
            <p:cNvSpPr/>
            <p:nvPr/>
          </p:nvSpPr>
          <p:spPr bwMode="auto">
            <a:xfrm>
              <a:off x="5086" y="2499"/>
              <a:ext cx="102" cy="462"/>
            </a:xfrm>
            <a:custGeom>
              <a:avLst/>
              <a:gdLst>
                <a:gd name="T0" fmla="*/ 95 w 102"/>
                <a:gd name="T1" fmla="*/ 0 h 462"/>
                <a:gd name="T2" fmla="*/ 0 w 102"/>
                <a:gd name="T3" fmla="*/ 462 h 462"/>
                <a:gd name="T4" fmla="*/ 12 w 102"/>
                <a:gd name="T5" fmla="*/ 462 h 462"/>
                <a:gd name="T6" fmla="*/ 102 w 102"/>
                <a:gd name="T7" fmla="*/ 0 h 462"/>
                <a:gd name="T8" fmla="*/ 95 w 102"/>
                <a:gd name="T9" fmla="*/ 0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462">
                  <a:moveTo>
                    <a:pt x="95" y="0"/>
                  </a:moveTo>
                  <a:lnTo>
                    <a:pt x="0" y="462"/>
                  </a:lnTo>
                  <a:lnTo>
                    <a:pt x="12" y="462"/>
                  </a:lnTo>
                  <a:lnTo>
                    <a:pt x="102" y="0"/>
                  </a:lnTo>
                  <a:lnTo>
                    <a:pt x="9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7" name="Freeform 67"/>
            <p:cNvSpPr/>
            <p:nvPr/>
          </p:nvSpPr>
          <p:spPr bwMode="auto">
            <a:xfrm>
              <a:off x="4724" y="2317"/>
              <a:ext cx="59" cy="663"/>
            </a:xfrm>
            <a:custGeom>
              <a:avLst/>
              <a:gdLst>
                <a:gd name="T0" fmla="*/ 50 w 59"/>
                <a:gd name="T1" fmla="*/ 0 h 663"/>
                <a:gd name="T2" fmla="*/ 0 w 59"/>
                <a:gd name="T3" fmla="*/ 663 h 663"/>
                <a:gd name="T4" fmla="*/ 9 w 59"/>
                <a:gd name="T5" fmla="*/ 663 h 663"/>
                <a:gd name="T6" fmla="*/ 59 w 59"/>
                <a:gd name="T7" fmla="*/ 0 h 663"/>
                <a:gd name="T8" fmla="*/ 50 w 59"/>
                <a:gd name="T9" fmla="*/ 0 h 6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663">
                  <a:moveTo>
                    <a:pt x="50" y="0"/>
                  </a:moveTo>
                  <a:lnTo>
                    <a:pt x="0" y="663"/>
                  </a:lnTo>
                  <a:lnTo>
                    <a:pt x="9" y="663"/>
                  </a:lnTo>
                  <a:lnTo>
                    <a:pt x="59" y="0"/>
                  </a:lnTo>
                  <a:lnTo>
                    <a:pt x="5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8" name="Freeform 68"/>
            <p:cNvSpPr/>
            <p:nvPr/>
          </p:nvSpPr>
          <p:spPr bwMode="auto">
            <a:xfrm>
              <a:off x="4740" y="2499"/>
              <a:ext cx="443" cy="481"/>
            </a:xfrm>
            <a:custGeom>
              <a:avLst/>
              <a:gdLst>
                <a:gd name="T0" fmla="*/ 436 w 443"/>
                <a:gd name="T1" fmla="*/ 0 h 481"/>
                <a:gd name="T2" fmla="*/ 0 w 443"/>
                <a:gd name="T3" fmla="*/ 476 h 481"/>
                <a:gd name="T4" fmla="*/ 7 w 443"/>
                <a:gd name="T5" fmla="*/ 481 h 481"/>
                <a:gd name="T6" fmla="*/ 443 w 443"/>
                <a:gd name="T7" fmla="*/ 0 h 481"/>
                <a:gd name="T8" fmla="*/ 436 w 443"/>
                <a:gd name="T9" fmla="*/ 0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3" h="481">
                  <a:moveTo>
                    <a:pt x="436" y="0"/>
                  </a:moveTo>
                  <a:lnTo>
                    <a:pt x="0" y="476"/>
                  </a:lnTo>
                  <a:lnTo>
                    <a:pt x="7" y="481"/>
                  </a:lnTo>
                  <a:lnTo>
                    <a:pt x="443" y="0"/>
                  </a:lnTo>
                  <a:lnTo>
                    <a:pt x="43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9" name="Freeform 69"/>
            <p:cNvSpPr/>
            <p:nvPr/>
          </p:nvSpPr>
          <p:spPr bwMode="auto">
            <a:xfrm>
              <a:off x="4996" y="2573"/>
              <a:ext cx="81" cy="388"/>
            </a:xfrm>
            <a:custGeom>
              <a:avLst/>
              <a:gdLst>
                <a:gd name="T0" fmla="*/ 0 w 81"/>
                <a:gd name="T1" fmla="*/ 0 h 388"/>
                <a:gd name="T2" fmla="*/ 69 w 81"/>
                <a:gd name="T3" fmla="*/ 388 h 388"/>
                <a:gd name="T4" fmla="*/ 81 w 81"/>
                <a:gd name="T5" fmla="*/ 388 h 388"/>
                <a:gd name="T6" fmla="*/ 10 w 81"/>
                <a:gd name="T7" fmla="*/ 0 h 388"/>
                <a:gd name="T8" fmla="*/ 0 w 8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388">
                  <a:moveTo>
                    <a:pt x="0" y="0"/>
                  </a:moveTo>
                  <a:lnTo>
                    <a:pt x="69" y="388"/>
                  </a:lnTo>
                  <a:lnTo>
                    <a:pt x="81" y="388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0" name="Freeform 70"/>
            <p:cNvSpPr/>
            <p:nvPr/>
          </p:nvSpPr>
          <p:spPr bwMode="auto">
            <a:xfrm>
              <a:off x="4186" y="2116"/>
              <a:ext cx="38" cy="594"/>
            </a:xfrm>
            <a:custGeom>
              <a:avLst/>
              <a:gdLst>
                <a:gd name="T0" fmla="*/ 31 w 38"/>
                <a:gd name="T1" fmla="*/ 2 h 594"/>
                <a:gd name="T2" fmla="*/ 0 w 38"/>
                <a:gd name="T3" fmla="*/ 594 h 594"/>
                <a:gd name="T4" fmla="*/ 7 w 38"/>
                <a:gd name="T5" fmla="*/ 594 h 594"/>
                <a:gd name="T6" fmla="*/ 38 w 38"/>
                <a:gd name="T7" fmla="*/ 0 h 594"/>
                <a:gd name="T8" fmla="*/ 31 w 38"/>
                <a:gd name="T9" fmla="*/ 2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594">
                  <a:moveTo>
                    <a:pt x="31" y="2"/>
                  </a:moveTo>
                  <a:lnTo>
                    <a:pt x="0" y="594"/>
                  </a:lnTo>
                  <a:lnTo>
                    <a:pt x="7" y="594"/>
                  </a:lnTo>
                  <a:lnTo>
                    <a:pt x="38" y="0"/>
                  </a:lnTo>
                  <a:lnTo>
                    <a:pt x="31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1" name="Freeform 71"/>
            <p:cNvSpPr/>
            <p:nvPr/>
          </p:nvSpPr>
          <p:spPr bwMode="auto">
            <a:xfrm>
              <a:off x="4201" y="2312"/>
              <a:ext cx="568" cy="415"/>
            </a:xfrm>
            <a:custGeom>
              <a:avLst/>
              <a:gdLst>
                <a:gd name="T0" fmla="*/ 0 w 568"/>
                <a:gd name="T1" fmla="*/ 405 h 415"/>
                <a:gd name="T2" fmla="*/ 563 w 568"/>
                <a:gd name="T3" fmla="*/ 0 h 415"/>
                <a:gd name="T4" fmla="*/ 568 w 568"/>
                <a:gd name="T5" fmla="*/ 7 h 415"/>
                <a:gd name="T6" fmla="*/ 0 w 568"/>
                <a:gd name="T7" fmla="*/ 415 h 415"/>
                <a:gd name="T8" fmla="*/ 0 w 568"/>
                <a:gd name="T9" fmla="*/ 405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8" h="415">
                  <a:moveTo>
                    <a:pt x="0" y="405"/>
                  </a:moveTo>
                  <a:lnTo>
                    <a:pt x="563" y="0"/>
                  </a:lnTo>
                  <a:lnTo>
                    <a:pt x="568" y="7"/>
                  </a:lnTo>
                  <a:lnTo>
                    <a:pt x="0" y="415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2" name="Freeform 72"/>
            <p:cNvSpPr/>
            <p:nvPr/>
          </p:nvSpPr>
          <p:spPr bwMode="auto">
            <a:xfrm>
              <a:off x="4198" y="2729"/>
              <a:ext cx="507" cy="272"/>
            </a:xfrm>
            <a:custGeom>
              <a:avLst/>
              <a:gdLst>
                <a:gd name="T0" fmla="*/ 0 w 507"/>
                <a:gd name="T1" fmla="*/ 9 h 272"/>
                <a:gd name="T2" fmla="*/ 497 w 507"/>
                <a:gd name="T3" fmla="*/ 272 h 272"/>
                <a:gd name="T4" fmla="*/ 507 w 507"/>
                <a:gd name="T5" fmla="*/ 268 h 272"/>
                <a:gd name="T6" fmla="*/ 5 w 507"/>
                <a:gd name="T7" fmla="*/ 0 h 272"/>
                <a:gd name="T8" fmla="*/ 0 w 507"/>
                <a:gd name="T9" fmla="*/ 9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72">
                  <a:moveTo>
                    <a:pt x="0" y="9"/>
                  </a:moveTo>
                  <a:lnTo>
                    <a:pt x="497" y="272"/>
                  </a:lnTo>
                  <a:lnTo>
                    <a:pt x="507" y="268"/>
                  </a:lnTo>
                  <a:lnTo>
                    <a:pt x="5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3" name="Freeform 73"/>
            <p:cNvSpPr/>
            <p:nvPr/>
          </p:nvSpPr>
          <p:spPr bwMode="auto">
            <a:xfrm>
              <a:off x="3627" y="2298"/>
              <a:ext cx="540" cy="431"/>
            </a:xfrm>
            <a:custGeom>
              <a:avLst/>
              <a:gdLst>
                <a:gd name="T0" fmla="*/ 0 w 540"/>
                <a:gd name="T1" fmla="*/ 10 h 431"/>
                <a:gd name="T2" fmla="*/ 540 w 540"/>
                <a:gd name="T3" fmla="*/ 431 h 431"/>
                <a:gd name="T4" fmla="*/ 540 w 540"/>
                <a:gd name="T5" fmla="*/ 417 h 431"/>
                <a:gd name="T6" fmla="*/ 8 w 540"/>
                <a:gd name="T7" fmla="*/ 0 h 431"/>
                <a:gd name="T8" fmla="*/ 0 w 540"/>
                <a:gd name="T9" fmla="*/ 1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431">
                  <a:moveTo>
                    <a:pt x="0" y="10"/>
                  </a:moveTo>
                  <a:lnTo>
                    <a:pt x="540" y="431"/>
                  </a:lnTo>
                  <a:lnTo>
                    <a:pt x="540" y="417"/>
                  </a:lnTo>
                  <a:lnTo>
                    <a:pt x="8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4" name="Freeform 74"/>
            <p:cNvSpPr/>
            <p:nvPr/>
          </p:nvSpPr>
          <p:spPr bwMode="auto">
            <a:xfrm>
              <a:off x="3495" y="2305"/>
              <a:ext cx="130" cy="621"/>
            </a:xfrm>
            <a:custGeom>
              <a:avLst/>
              <a:gdLst>
                <a:gd name="T0" fmla="*/ 125 w 130"/>
                <a:gd name="T1" fmla="*/ 0 h 621"/>
                <a:gd name="T2" fmla="*/ 0 w 130"/>
                <a:gd name="T3" fmla="*/ 621 h 621"/>
                <a:gd name="T4" fmla="*/ 9 w 130"/>
                <a:gd name="T5" fmla="*/ 621 h 621"/>
                <a:gd name="T6" fmla="*/ 130 w 130"/>
                <a:gd name="T7" fmla="*/ 5 h 621"/>
                <a:gd name="T8" fmla="*/ 125 w 130"/>
                <a:gd name="T9" fmla="*/ 0 h 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" h="621">
                  <a:moveTo>
                    <a:pt x="125" y="0"/>
                  </a:moveTo>
                  <a:lnTo>
                    <a:pt x="0" y="621"/>
                  </a:lnTo>
                  <a:lnTo>
                    <a:pt x="9" y="621"/>
                  </a:lnTo>
                  <a:lnTo>
                    <a:pt x="130" y="5"/>
                  </a:lnTo>
                  <a:lnTo>
                    <a:pt x="1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5" name="Freeform 75"/>
            <p:cNvSpPr/>
            <p:nvPr/>
          </p:nvSpPr>
          <p:spPr bwMode="auto">
            <a:xfrm>
              <a:off x="3054" y="2461"/>
              <a:ext cx="420" cy="465"/>
            </a:xfrm>
            <a:custGeom>
              <a:avLst/>
              <a:gdLst>
                <a:gd name="T0" fmla="*/ 0 w 420"/>
                <a:gd name="T1" fmla="*/ 8 h 465"/>
                <a:gd name="T2" fmla="*/ 412 w 420"/>
                <a:gd name="T3" fmla="*/ 465 h 465"/>
                <a:gd name="T4" fmla="*/ 420 w 420"/>
                <a:gd name="T5" fmla="*/ 465 h 465"/>
                <a:gd name="T6" fmla="*/ 12 w 420"/>
                <a:gd name="T7" fmla="*/ 0 h 465"/>
                <a:gd name="T8" fmla="*/ 0 w 420"/>
                <a:gd name="T9" fmla="*/ 8 h 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0" h="465">
                  <a:moveTo>
                    <a:pt x="0" y="8"/>
                  </a:moveTo>
                  <a:lnTo>
                    <a:pt x="412" y="465"/>
                  </a:lnTo>
                  <a:lnTo>
                    <a:pt x="420" y="465"/>
                  </a:lnTo>
                  <a:lnTo>
                    <a:pt x="12" y="0"/>
                  </a:ln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6" name="Freeform 76"/>
            <p:cNvSpPr/>
            <p:nvPr/>
          </p:nvSpPr>
          <p:spPr bwMode="auto">
            <a:xfrm>
              <a:off x="3519" y="2729"/>
              <a:ext cx="655" cy="223"/>
            </a:xfrm>
            <a:custGeom>
              <a:avLst/>
              <a:gdLst>
                <a:gd name="T0" fmla="*/ 0 w 655"/>
                <a:gd name="T1" fmla="*/ 213 h 223"/>
                <a:gd name="T2" fmla="*/ 655 w 655"/>
                <a:gd name="T3" fmla="*/ 0 h 223"/>
                <a:gd name="T4" fmla="*/ 655 w 655"/>
                <a:gd name="T5" fmla="*/ 9 h 223"/>
                <a:gd name="T6" fmla="*/ 0 w 655"/>
                <a:gd name="T7" fmla="*/ 223 h 223"/>
                <a:gd name="T8" fmla="*/ 0 w 655"/>
                <a:gd name="T9" fmla="*/ 213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5" h="223">
                  <a:moveTo>
                    <a:pt x="0" y="213"/>
                  </a:moveTo>
                  <a:lnTo>
                    <a:pt x="655" y="0"/>
                  </a:lnTo>
                  <a:lnTo>
                    <a:pt x="655" y="9"/>
                  </a:lnTo>
                  <a:lnTo>
                    <a:pt x="0" y="223"/>
                  </a:lnTo>
                  <a:lnTo>
                    <a:pt x="0" y="2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7" name="Freeform 77"/>
            <p:cNvSpPr/>
            <p:nvPr/>
          </p:nvSpPr>
          <p:spPr bwMode="auto">
            <a:xfrm>
              <a:off x="4066" y="2738"/>
              <a:ext cx="123" cy="495"/>
            </a:xfrm>
            <a:custGeom>
              <a:avLst/>
              <a:gdLst>
                <a:gd name="T0" fmla="*/ 118 w 123"/>
                <a:gd name="T1" fmla="*/ 0 h 495"/>
                <a:gd name="T2" fmla="*/ 0 w 123"/>
                <a:gd name="T3" fmla="*/ 495 h 495"/>
                <a:gd name="T4" fmla="*/ 7 w 123"/>
                <a:gd name="T5" fmla="*/ 495 h 495"/>
                <a:gd name="T6" fmla="*/ 123 w 123"/>
                <a:gd name="T7" fmla="*/ 0 h 495"/>
                <a:gd name="T8" fmla="*/ 118 w 123"/>
                <a:gd name="T9" fmla="*/ 0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495">
                  <a:moveTo>
                    <a:pt x="118" y="0"/>
                  </a:moveTo>
                  <a:lnTo>
                    <a:pt x="0" y="495"/>
                  </a:lnTo>
                  <a:lnTo>
                    <a:pt x="7" y="495"/>
                  </a:lnTo>
                  <a:lnTo>
                    <a:pt x="123" y="0"/>
                  </a:lnTo>
                  <a:lnTo>
                    <a:pt x="1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8" name="Freeform 78"/>
            <p:cNvSpPr/>
            <p:nvPr/>
          </p:nvSpPr>
          <p:spPr bwMode="auto">
            <a:xfrm>
              <a:off x="2957" y="2843"/>
              <a:ext cx="971" cy="42"/>
            </a:xfrm>
            <a:custGeom>
              <a:avLst/>
              <a:gdLst>
                <a:gd name="T0" fmla="*/ 0 w 971"/>
                <a:gd name="T1" fmla="*/ 0 h 42"/>
                <a:gd name="T2" fmla="*/ 971 w 971"/>
                <a:gd name="T3" fmla="*/ 30 h 42"/>
                <a:gd name="T4" fmla="*/ 971 w 971"/>
                <a:gd name="T5" fmla="*/ 42 h 42"/>
                <a:gd name="T6" fmla="*/ 0 w 971"/>
                <a:gd name="T7" fmla="*/ 7 h 42"/>
                <a:gd name="T8" fmla="*/ 0 w 971"/>
                <a:gd name="T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1" h="42">
                  <a:moveTo>
                    <a:pt x="0" y="0"/>
                  </a:moveTo>
                  <a:lnTo>
                    <a:pt x="971" y="30"/>
                  </a:lnTo>
                  <a:lnTo>
                    <a:pt x="971" y="42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9" name="Freeform 79"/>
            <p:cNvSpPr/>
            <p:nvPr/>
          </p:nvSpPr>
          <p:spPr bwMode="auto">
            <a:xfrm>
              <a:off x="2865" y="2902"/>
              <a:ext cx="597" cy="57"/>
            </a:xfrm>
            <a:custGeom>
              <a:avLst/>
              <a:gdLst>
                <a:gd name="T0" fmla="*/ 0 w 597"/>
                <a:gd name="T1" fmla="*/ 0 h 57"/>
                <a:gd name="T2" fmla="*/ 597 w 597"/>
                <a:gd name="T3" fmla="*/ 50 h 57"/>
                <a:gd name="T4" fmla="*/ 597 w 597"/>
                <a:gd name="T5" fmla="*/ 57 h 57"/>
                <a:gd name="T6" fmla="*/ 0 w 597"/>
                <a:gd name="T7" fmla="*/ 12 h 57"/>
                <a:gd name="T8" fmla="*/ 0 w 597"/>
                <a:gd name="T9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57">
                  <a:moveTo>
                    <a:pt x="0" y="0"/>
                  </a:moveTo>
                  <a:lnTo>
                    <a:pt x="597" y="50"/>
                  </a:lnTo>
                  <a:lnTo>
                    <a:pt x="597" y="57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0" name="Freeform 80"/>
            <p:cNvSpPr/>
            <p:nvPr/>
          </p:nvSpPr>
          <p:spPr bwMode="auto">
            <a:xfrm>
              <a:off x="2844" y="2916"/>
              <a:ext cx="61" cy="268"/>
            </a:xfrm>
            <a:custGeom>
              <a:avLst/>
              <a:gdLst>
                <a:gd name="T0" fmla="*/ 0 w 61"/>
                <a:gd name="T1" fmla="*/ 0 h 268"/>
                <a:gd name="T2" fmla="*/ 54 w 61"/>
                <a:gd name="T3" fmla="*/ 268 h 268"/>
                <a:gd name="T4" fmla="*/ 61 w 61"/>
                <a:gd name="T5" fmla="*/ 268 h 268"/>
                <a:gd name="T6" fmla="*/ 12 w 61"/>
                <a:gd name="T7" fmla="*/ 0 h 268"/>
                <a:gd name="T8" fmla="*/ 0 w 61"/>
                <a:gd name="T9" fmla="*/ 0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268">
                  <a:moveTo>
                    <a:pt x="0" y="0"/>
                  </a:moveTo>
                  <a:lnTo>
                    <a:pt x="54" y="268"/>
                  </a:lnTo>
                  <a:lnTo>
                    <a:pt x="61" y="26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1" name="Freeform 81"/>
            <p:cNvSpPr/>
            <p:nvPr/>
          </p:nvSpPr>
          <p:spPr bwMode="auto">
            <a:xfrm>
              <a:off x="2851" y="2909"/>
              <a:ext cx="608" cy="519"/>
            </a:xfrm>
            <a:custGeom>
              <a:avLst/>
              <a:gdLst>
                <a:gd name="T0" fmla="*/ 0 w 608"/>
                <a:gd name="T1" fmla="*/ 9 h 519"/>
                <a:gd name="T2" fmla="*/ 601 w 608"/>
                <a:gd name="T3" fmla="*/ 519 h 519"/>
                <a:gd name="T4" fmla="*/ 608 w 608"/>
                <a:gd name="T5" fmla="*/ 509 h 519"/>
                <a:gd name="T6" fmla="*/ 7 w 608"/>
                <a:gd name="T7" fmla="*/ 0 h 519"/>
                <a:gd name="T8" fmla="*/ 0 w 608"/>
                <a:gd name="T9" fmla="*/ 9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8" h="519">
                  <a:moveTo>
                    <a:pt x="0" y="9"/>
                  </a:moveTo>
                  <a:lnTo>
                    <a:pt x="601" y="519"/>
                  </a:lnTo>
                  <a:lnTo>
                    <a:pt x="608" y="509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2" name="Freeform 82"/>
            <p:cNvSpPr/>
            <p:nvPr/>
          </p:nvSpPr>
          <p:spPr bwMode="auto">
            <a:xfrm>
              <a:off x="3474" y="2985"/>
              <a:ext cx="21" cy="421"/>
            </a:xfrm>
            <a:custGeom>
              <a:avLst/>
              <a:gdLst>
                <a:gd name="T0" fmla="*/ 11 w 21"/>
                <a:gd name="T1" fmla="*/ 7 h 421"/>
                <a:gd name="T2" fmla="*/ 0 w 21"/>
                <a:gd name="T3" fmla="*/ 421 h 421"/>
                <a:gd name="T4" fmla="*/ 11 w 21"/>
                <a:gd name="T5" fmla="*/ 421 h 421"/>
                <a:gd name="T6" fmla="*/ 21 w 21"/>
                <a:gd name="T7" fmla="*/ 0 h 421"/>
                <a:gd name="T8" fmla="*/ 11 w 21"/>
                <a:gd name="T9" fmla="*/ 7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421">
                  <a:moveTo>
                    <a:pt x="11" y="7"/>
                  </a:moveTo>
                  <a:lnTo>
                    <a:pt x="0" y="421"/>
                  </a:lnTo>
                  <a:lnTo>
                    <a:pt x="11" y="421"/>
                  </a:lnTo>
                  <a:lnTo>
                    <a:pt x="21" y="0"/>
                  </a:lnTo>
                  <a:lnTo>
                    <a:pt x="11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3" name="Freeform 83"/>
            <p:cNvSpPr/>
            <p:nvPr/>
          </p:nvSpPr>
          <p:spPr bwMode="auto">
            <a:xfrm>
              <a:off x="3519" y="2959"/>
              <a:ext cx="520" cy="296"/>
            </a:xfrm>
            <a:custGeom>
              <a:avLst/>
              <a:gdLst>
                <a:gd name="T0" fmla="*/ 0 w 520"/>
                <a:gd name="T1" fmla="*/ 16 h 296"/>
                <a:gd name="T2" fmla="*/ 509 w 520"/>
                <a:gd name="T3" fmla="*/ 296 h 296"/>
                <a:gd name="T4" fmla="*/ 520 w 520"/>
                <a:gd name="T5" fmla="*/ 286 h 296"/>
                <a:gd name="T6" fmla="*/ 0 w 520"/>
                <a:gd name="T7" fmla="*/ 0 h 296"/>
                <a:gd name="T8" fmla="*/ 0 w 520"/>
                <a:gd name="T9" fmla="*/ 16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0" h="296">
                  <a:moveTo>
                    <a:pt x="0" y="16"/>
                  </a:moveTo>
                  <a:lnTo>
                    <a:pt x="509" y="296"/>
                  </a:lnTo>
                  <a:lnTo>
                    <a:pt x="520" y="286"/>
                  </a:lnTo>
                  <a:lnTo>
                    <a:pt x="0" y="0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4" name="Freeform 84"/>
            <p:cNvSpPr/>
            <p:nvPr/>
          </p:nvSpPr>
          <p:spPr bwMode="auto">
            <a:xfrm>
              <a:off x="4082" y="3011"/>
              <a:ext cx="616" cy="246"/>
            </a:xfrm>
            <a:custGeom>
              <a:avLst/>
              <a:gdLst>
                <a:gd name="T0" fmla="*/ 0 w 616"/>
                <a:gd name="T1" fmla="*/ 232 h 246"/>
                <a:gd name="T2" fmla="*/ 616 w 616"/>
                <a:gd name="T3" fmla="*/ 0 h 246"/>
                <a:gd name="T4" fmla="*/ 616 w 616"/>
                <a:gd name="T5" fmla="*/ 12 h 246"/>
                <a:gd name="T6" fmla="*/ 0 w 616"/>
                <a:gd name="T7" fmla="*/ 246 h 246"/>
                <a:gd name="T8" fmla="*/ 0 w 616"/>
                <a:gd name="T9" fmla="*/ 232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6" h="246">
                  <a:moveTo>
                    <a:pt x="0" y="232"/>
                  </a:moveTo>
                  <a:lnTo>
                    <a:pt x="616" y="0"/>
                  </a:lnTo>
                  <a:lnTo>
                    <a:pt x="616" y="12"/>
                  </a:lnTo>
                  <a:lnTo>
                    <a:pt x="0" y="246"/>
                  </a:lnTo>
                  <a:lnTo>
                    <a:pt x="0" y="2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5" name="Freeform 85"/>
            <p:cNvSpPr/>
            <p:nvPr/>
          </p:nvSpPr>
          <p:spPr bwMode="auto">
            <a:xfrm>
              <a:off x="4755" y="2992"/>
              <a:ext cx="284" cy="19"/>
            </a:xfrm>
            <a:custGeom>
              <a:avLst/>
              <a:gdLst>
                <a:gd name="T0" fmla="*/ 0 w 284"/>
                <a:gd name="T1" fmla="*/ 7 h 19"/>
                <a:gd name="T2" fmla="*/ 284 w 284"/>
                <a:gd name="T3" fmla="*/ 0 h 19"/>
                <a:gd name="T4" fmla="*/ 284 w 284"/>
                <a:gd name="T5" fmla="*/ 7 h 19"/>
                <a:gd name="T6" fmla="*/ 0 w 284"/>
                <a:gd name="T7" fmla="*/ 19 h 19"/>
                <a:gd name="T8" fmla="*/ 0 w 284"/>
                <a:gd name="T9" fmla="*/ 7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4" h="19">
                  <a:moveTo>
                    <a:pt x="0" y="7"/>
                  </a:moveTo>
                  <a:lnTo>
                    <a:pt x="284" y="0"/>
                  </a:lnTo>
                  <a:lnTo>
                    <a:pt x="284" y="7"/>
                  </a:lnTo>
                  <a:lnTo>
                    <a:pt x="0" y="19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6" name="Freeform 86"/>
            <p:cNvSpPr/>
            <p:nvPr/>
          </p:nvSpPr>
          <p:spPr bwMode="auto">
            <a:xfrm>
              <a:off x="4343" y="3013"/>
              <a:ext cx="360" cy="452"/>
            </a:xfrm>
            <a:custGeom>
              <a:avLst/>
              <a:gdLst>
                <a:gd name="T0" fmla="*/ 360 w 360"/>
                <a:gd name="T1" fmla="*/ 0 h 452"/>
                <a:gd name="T2" fmla="*/ 0 w 360"/>
                <a:gd name="T3" fmla="*/ 452 h 452"/>
                <a:gd name="T4" fmla="*/ 16 w 360"/>
                <a:gd name="T5" fmla="*/ 452 h 452"/>
                <a:gd name="T6" fmla="*/ 360 w 360"/>
                <a:gd name="T7" fmla="*/ 10 h 452"/>
                <a:gd name="T8" fmla="*/ 360 w 360"/>
                <a:gd name="T9" fmla="*/ 0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0" h="452">
                  <a:moveTo>
                    <a:pt x="360" y="0"/>
                  </a:moveTo>
                  <a:lnTo>
                    <a:pt x="0" y="452"/>
                  </a:lnTo>
                  <a:lnTo>
                    <a:pt x="16" y="452"/>
                  </a:lnTo>
                  <a:lnTo>
                    <a:pt x="360" y="10"/>
                  </a:lnTo>
                  <a:lnTo>
                    <a:pt x="36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7" name="Freeform 87"/>
            <p:cNvSpPr/>
            <p:nvPr/>
          </p:nvSpPr>
          <p:spPr bwMode="auto">
            <a:xfrm>
              <a:off x="4532" y="3023"/>
              <a:ext cx="180" cy="270"/>
            </a:xfrm>
            <a:custGeom>
              <a:avLst/>
              <a:gdLst>
                <a:gd name="T0" fmla="*/ 171 w 180"/>
                <a:gd name="T1" fmla="*/ 0 h 270"/>
                <a:gd name="T2" fmla="*/ 0 w 180"/>
                <a:gd name="T3" fmla="*/ 262 h 270"/>
                <a:gd name="T4" fmla="*/ 14 w 180"/>
                <a:gd name="T5" fmla="*/ 270 h 270"/>
                <a:gd name="T6" fmla="*/ 180 w 180"/>
                <a:gd name="T7" fmla="*/ 0 h 270"/>
                <a:gd name="T8" fmla="*/ 171 w 180"/>
                <a:gd name="T9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0" h="270">
                  <a:moveTo>
                    <a:pt x="171" y="0"/>
                  </a:moveTo>
                  <a:lnTo>
                    <a:pt x="0" y="262"/>
                  </a:lnTo>
                  <a:lnTo>
                    <a:pt x="14" y="270"/>
                  </a:lnTo>
                  <a:lnTo>
                    <a:pt x="180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8" name="Freeform 88"/>
            <p:cNvSpPr/>
            <p:nvPr/>
          </p:nvSpPr>
          <p:spPr bwMode="auto">
            <a:xfrm>
              <a:off x="4352" y="3330"/>
              <a:ext cx="149" cy="143"/>
            </a:xfrm>
            <a:custGeom>
              <a:avLst/>
              <a:gdLst>
                <a:gd name="T0" fmla="*/ 149 w 149"/>
                <a:gd name="T1" fmla="*/ 0 h 143"/>
                <a:gd name="T2" fmla="*/ 0 w 149"/>
                <a:gd name="T3" fmla="*/ 133 h 143"/>
                <a:gd name="T4" fmla="*/ 7 w 149"/>
                <a:gd name="T5" fmla="*/ 143 h 143"/>
                <a:gd name="T6" fmla="*/ 149 w 149"/>
                <a:gd name="T7" fmla="*/ 8 h 143"/>
                <a:gd name="T8" fmla="*/ 149 w 149"/>
                <a:gd name="T9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143">
                  <a:moveTo>
                    <a:pt x="149" y="0"/>
                  </a:moveTo>
                  <a:lnTo>
                    <a:pt x="0" y="133"/>
                  </a:lnTo>
                  <a:lnTo>
                    <a:pt x="7" y="143"/>
                  </a:lnTo>
                  <a:lnTo>
                    <a:pt x="149" y="8"/>
                  </a:lnTo>
                  <a:lnTo>
                    <a:pt x="14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9" name="Freeform 89"/>
            <p:cNvSpPr/>
            <p:nvPr/>
          </p:nvSpPr>
          <p:spPr bwMode="auto">
            <a:xfrm>
              <a:off x="3497" y="3262"/>
              <a:ext cx="542" cy="166"/>
            </a:xfrm>
            <a:custGeom>
              <a:avLst/>
              <a:gdLst>
                <a:gd name="T0" fmla="*/ 0 w 542"/>
                <a:gd name="T1" fmla="*/ 151 h 166"/>
                <a:gd name="T2" fmla="*/ 533 w 542"/>
                <a:gd name="T3" fmla="*/ 0 h 166"/>
                <a:gd name="T4" fmla="*/ 542 w 542"/>
                <a:gd name="T5" fmla="*/ 9 h 166"/>
                <a:gd name="T6" fmla="*/ 0 w 542"/>
                <a:gd name="T7" fmla="*/ 166 h 166"/>
                <a:gd name="T8" fmla="*/ 0 w 542"/>
                <a:gd name="T9" fmla="*/ 151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2" h="166">
                  <a:moveTo>
                    <a:pt x="0" y="151"/>
                  </a:moveTo>
                  <a:lnTo>
                    <a:pt x="533" y="0"/>
                  </a:lnTo>
                  <a:lnTo>
                    <a:pt x="542" y="9"/>
                  </a:lnTo>
                  <a:lnTo>
                    <a:pt x="0" y="166"/>
                  </a:lnTo>
                  <a:lnTo>
                    <a:pt x="0" y="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0" name="Freeform 90"/>
            <p:cNvSpPr/>
            <p:nvPr/>
          </p:nvSpPr>
          <p:spPr bwMode="auto">
            <a:xfrm>
              <a:off x="3509" y="3430"/>
              <a:ext cx="789" cy="61"/>
            </a:xfrm>
            <a:custGeom>
              <a:avLst/>
              <a:gdLst>
                <a:gd name="T0" fmla="*/ 0 w 789"/>
                <a:gd name="T1" fmla="*/ 0 h 61"/>
                <a:gd name="T2" fmla="*/ 789 w 789"/>
                <a:gd name="T3" fmla="*/ 52 h 61"/>
                <a:gd name="T4" fmla="*/ 789 w 789"/>
                <a:gd name="T5" fmla="*/ 61 h 61"/>
                <a:gd name="T6" fmla="*/ 0 w 789"/>
                <a:gd name="T7" fmla="*/ 7 h 61"/>
                <a:gd name="T8" fmla="*/ 0 w 789"/>
                <a:gd name="T9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9" h="61">
                  <a:moveTo>
                    <a:pt x="0" y="0"/>
                  </a:moveTo>
                  <a:lnTo>
                    <a:pt x="789" y="52"/>
                  </a:lnTo>
                  <a:lnTo>
                    <a:pt x="789" y="61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1" name="Freeform 91"/>
            <p:cNvSpPr/>
            <p:nvPr/>
          </p:nvSpPr>
          <p:spPr bwMode="auto">
            <a:xfrm>
              <a:off x="4066" y="3267"/>
              <a:ext cx="234" cy="210"/>
            </a:xfrm>
            <a:custGeom>
              <a:avLst/>
              <a:gdLst>
                <a:gd name="T0" fmla="*/ 0 w 234"/>
                <a:gd name="T1" fmla="*/ 0 h 210"/>
                <a:gd name="T2" fmla="*/ 234 w 234"/>
                <a:gd name="T3" fmla="*/ 210 h 210"/>
                <a:gd name="T4" fmla="*/ 234 w 234"/>
                <a:gd name="T5" fmla="*/ 198 h 210"/>
                <a:gd name="T6" fmla="*/ 11 w 234"/>
                <a:gd name="T7" fmla="*/ 0 h 210"/>
                <a:gd name="T8" fmla="*/ 0 w 234"/>
                <a:gd name="T9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210">
                  <a:moveTo>
                    <a:pt x="0" y="0"/>
                  </a:moveTo>
                  <a:lnTo>
                    <a:pt x="234" y="210"/>
                  </a:lnTo>
                  <a:lnTo>
                    <a:pt x="234" y="198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2" name="Oval 92"/>
            <p:cNvSpPr>
              <a:spLocks noChangeArrowheads="1"/>
            </p:cNvSpPr>
            <p:nvPr/>
          </p:nvSpPr>
          <p:spPr bwMode="auto">
            <a:xfrm>
              <a:off x="2830" y="965"/>
              <a:ext cx="78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3" name="Oval 93"/>
            <p:cNvSpPr>
              <a:spLocks noChangeArrowheads="1"/>
            </p:cNvSpPr>
            <p:nvPr/>
          </p:nvSpPr>
          <p:spPr bwMode="auto">
            <a:xfrm>
              <a:off x="3374" y="1076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4" name="Oval 94"/>
            <p:cNvSpPr>
              <a:spLocks noChangeArrowheads="1"/>
            </p:cNvSpPr>
            <p:nvPr/>
          </p:nvSpPr>
          <p:spPr bwMode="auto">
            <a:xfrm>
              <a:off x="3424" y="719"/>
              <a:ext cx="69" cy="6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5" name="Oval 95"/>
            <p:cNvSpPr>
              <a:spLocks noChangeArrowheads="1"/>
            </p:cNvSpPr>
            <p:nvPr/>
          </p:nvSpPr>
          <p:spPr bwMode="auto">
            <a:xfrm>
              <a:off x="3623" y="593"/>
              <a:ext cx="78" cy="8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6" name="Oval 96"/>
            <p:cNvSpPr>
              <a:spLocks noChangeArrowheads="1"/>
            </p:cNvSpPr>
            <p:nvPr/>
          </p:nvSpPr>
          <p:spPr bwMode="auto">
            <a:xfrm>
              <a:off x="4044" y="984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7" name="Oval 97"/>
            <p:cNvSpPr>
              <a:spLocks noChangeArrowheads="1"/>
            </p:cNvSpPr>
            <p:nvPr/>
          </p:nvSpPr>
          <p:spPr bwMode="auto">
            <a:xfrm>
              <a:off x="4399" y="832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8" name="Oval 98"/>
            <p:cNvSpPr>
              <a:spLocks noChangeArrowheads="1"/>
            </p:cNvSpPr>
            <p:nvPr/>
          </p:nvSpPr>
          <p:spPr bwMode="auto">
            <a:xfrm>
              <a:off x="4700" y="1076"/>
              <a:ext cx="69" cy="6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9" name="Oval 99"/>
            <p:cNvSpPr>
              <a:spLocks noChangeArrowheads="1"/>
            </p:cNvSpPr>
            <p:nvPr/>
          </p:nvSpPr>
          <p:spPr bwMode="auto">
            <a:xfrm>
              <a:off x="4745" y="2263"/>
              <a:ext cx="64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0" name="Oval 100"/>
            <p:cNvSpPr>
              <a:spLocks noChangeArrowheads="1"/>
            </p:cNvSpPr>
            <p:nvPr/>
          </p:nvSpPr>
          <p:spPr bwMode="auto">
            <a:xfrm>
              <a:off x="3800" y="1583"/>
              <a:ext cx="50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1" name="Oval 101"/>
            <p:cNvSpPr>
              <a:spLocks noChangeArrowheads="1"/>
            </p:cNvSpPr>
            <p:nvPr/>
          </p:nvSpPr>
          <p:spPr bwMode="auto">
            <a:xfrm>
              <a:off x="4949" y="2499"/>
              <a:ext cx="92" cy="9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2" name="Oval 102"/>
            <p:cNvSpPr>
              <a:spLocks noChangeArrowheads="1"/>
            </p:cNvSpPr>
            <p:nvPr/>
          </p:nvSpPr>
          <p:spPr bwMode="auto">
            <a:xfrm>
              <a:off x="4272" y="1706"/>
              <a:ext cx="106" cy="10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3" name="Oval 103"/>
            <p:cNvSpPr>
              <a:spLocks noChangeArrowheads="1"/>
            </p:cNvSpPr>
            <p:nvPr/>
          </p:nvSpPr>
          <p:spPr bwMode="auto">
            <a:xfrm>
              <a:off x="4518" y="1550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4" name="Oval 104"/>
            <p:cNvSpPr>
              <a:spLocks noChangeArrowheads="1"/>
            </p:cNvSpPr>
            <p:nvPr/>
          </p:nvSpPr>
          <p:spPr bwMode="auto">
            <a:xfrm>
              <a:off x="5032" y="1124"/>
              <a:ext cx="85" cy="8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5" name="Oval 105"/>
            <p:cNvSpPr>
              <a:spLocks noChangeArrowheads="1"/>
            </p:cNvSpPr>
            <p:nvPr/>
          </p:nvSpPr>
          <p:spPr bwMode="auto">
            <a:xfrm>
              <a:off x="5039" y="1536"/>
              <a:ext cx="92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6" name="Oval 106"/>
            <p:cNvSpPr>
              <a:spLocks noChangeArrowheads="1"/>
            </p:cNvSpPr>
            <p:nvPr/>
          </p:nvSpPr>
          <p:spPr bwMode="auto">
            <a:xfrm>
              <a:off x="5155" y="2440"/>
              <a:ext cx="66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7" name="Oval 107"/>
            <p:cNvSpPr>
              <a:spLocks noChangeArrowheads="1"/>
            </p:cNvSpPr>
            <p:nvPr/>
          </p:nvSpPr>
          <p:spPr bwMode="auto">
            <a:xfrm>
              <a:off x="5342" y="2040"/>
              <a:ext cx="83" cy="8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8" name="Oval 108"/>
            <p:cNvSpPr>
              <a:spLocks noChangeArrowheads="1"/>
            </p:cNvSpPr>
            <p:nvPr/>
          </p:nvSpPr>
          <p:spPr bwMode="auto">
            <a:xfrm>
              <a:off x="4196" y="2078"/>
              <a:ext cx="47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9" name="Oval 109"/>
            <p:cNvSpPr>
              <a:spLocks noChangeArrowheads="1"/>
            </p:cNvSpPr>
            <p:nvPr/>
          </p:nvSpPr>
          <p:spPr bwMode="auto">
            <a:xfrm>
              <a:off x="4293" y="3454"/>
              <a:ext cx="76" cy="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0" name="Oval 110"/>
            <p:cNvSpPr>
              <a:spLocks noChangeArrowheads="1"/>
            </p:cNvSpPr>
            <p:nvPr/>
          </p:nvSpPr>
          <p:spPr bwMode="auto">
            <a:xfrm>
              <a:off x="4482" y="3274"/>
              <a:ext cx="74" cy="7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1" name="Oval 111"/>
            <p:cNvSpPr>
              <a:spLocks noChangeArrowheads="1"/>
            </p:cNvSpPr>
            <p:nvPr/>
          </p:nvSpPr>
          <p:spPr bwMode="auto">
            <a:xfrm>
              <a:off x="4693" y="2971"/>
              <a:ext cx="62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2" name="Oval 112"/>
            <p:cNvSpPr>
              <a:spLocks noChangeArrowheads="1"/>
            </p:cNvSpPr>
            <p:nvPr/>
          </p:nvSpPr>
          <p:spPr bwMode="auto">
            <a:xfrm>
              <a:off x="5039" y="2954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3" name="Oval 113"/>
            <p:cNvSpPr>
              <a:spLocks noChangeArrowheads="1"/>
            </p:cNvSpPr>
            <p:nvPr/>
          </p:nvSpPr>
          <p:spPr bwMode="auto">
            <a:xfrm>
              <a:off x="4025" y="3224"/>
              <a:ext cx="62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4" name="Oval 114"/>
            <p:cNvSpPr>
              <a:spLocks noChangeArrowheads="1"/>
            </p:cNvSpPr>
            <p:nvPr/>
          </p:nvSpPr>
          <p:spPr bwMode="auto">
            <a:xfrm>
              <a:off x="3381" y="1169"/>
              <a:ext cx="59" cy="5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5" name="Oval 115"/>
            <p:cNvSpPr>
              <a:spLocks noChangeArrowheads="1"/>
            </p:cNvSpPr>
            <p:nvPr/>
          </p:nvSpPr>
          <p:spPr bwMode="auto">
            <a:xfrm>
              <a:off x="2574" y="2073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6" name="Oval 116"/>
            <p:cNvSpPr>
              <a:spLocks noChangeArrowheads="1"/>
            </p:cNvSpPr>
            <p:nvPr/>
          </p:nvSpPr>
          <p:spPr bwMode="auto">
            <a:xfrm>
              <a:off x="2410" y="2459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7" name="Oval 117"/>
            <p:cNvSpPr>
              <a:spLocks noChangeArrowheads="1"/>
            </p:cNvSpPr>
            <p:nvPr/>
          </p:nvSpPr>
          <p:spPr bwMode="auto">
            <a:xfrm>
              <a:off x="2867" y="3174"/>
              <a:ext cx="79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8" name="Oval 118"/>
            <p:cNvSpPr>
              <a:spLocks noChangeArrowheads="1"/>
            </p:cNvSpPr>
            <p:nvPr/>
          </p:nvSpPr>
          <p:spPr bwMode="auto">
            <a:xfrm>
              <a:off x="2811" y="2862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9" name="Oval 119"/>
            <p:cNvSpPr>
              <a:spLocks noChangeArrowheads="1"/>
            </p:cNvSpPr>
            <p:nvPr/>
          </p:nvSpPr>
          <p:spPr bwMode="auto">
            <a:xfrm>
              <a:off x="2867" y="2791"/>
              <a:ext cx="95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0" name="Oval 120"/>
            <p:cNvSpPr>
              <a:spLocks noChangeArrowheads="1"/>
            </p:cNvSpPr>
            <p:nvPr/>
          </p:nvSpPr>
          <p:spPr bwMode="auto">
            <a:xfrm>
              <a:off x="2410" y="1635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1" name="Oval 121"/>
            <p:cNvSpPr>
              <a:spLocks noChangeArrowheads="1"/>
            </p:cNvSpPr>
            <p:nvPr/>
          </p:nvSpPr>
          <p:spPr bwMode="auto">
            <a:xfrm>
              <a:off x="3599" y="2270"/>
              <a:ext cx="45" cy="4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2" name="Oval 122"/>
            <p:cNvSpPr>
              <a:spLocks noChangeArrowheads="1"/>
            </p:cNvSpPr>
            <p:nvPr/>
          </p:nvSpPr>
          <p:spPr bwMode="auto">
            <a:xfrm>
              <a:off x="3462" y="2918"/>
              <a:ext cx="59" cy="6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3" name="Oval 123"/>
            <p:cNvSpPr>
              <a:spLocks noChangeArrowheads="1"/>
            </p:cNvSpPr>
            <p:nvPr/>
          </p:nvSpPr>
          <p:spPr bwMode="auto">
            <a:xfrm>
              <a:off x="3594" y="3449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4" name="Oval 124"/>
            <p:cNvSpPr>
              <a:spLocks noChangeArrowheads="1"/>
            </p:cNvSpPr>
            <p:nvPr/>
          </p:nvSpPr>
          <p:spPr bwMode="auto">
            <a:xfrm>
              <a:off x="3445" y="3399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5" name="Oval 125"/>
            <p:cNvSpPr>
              <a:spLocks noChangeArrowheads="1"/>
            </p:cNvSpPr>
            <p:nvPr/>
          </p:nvSpPr>
          <p:spPr bwMode="auto">
            <a:xfrm>
              <a:off x="2792" y="1270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6" name="Oval 126"/>
            <p:cNvSpPr>
              <a:spLocks noChangeArrowheads="1"/>
            </p:cNvSpPr>
            <p:nvPr/>
          </p:nvSpPr>
          <p:spPr bwMode="auto">
            <a:xfrm>
              <a:off x="2564" y="1756"/>
              <a:ext cx="95" cy="9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7" name="Oval 127"/>
            <p:cNvSpPr>
              <a:spLocks noChangeArrowheads="1"/>
            </p:cNvSpPr>
            <p:nvPr/>
          </p:nvSpPr>
          <p:spPr bwMode="auto">
            <a:xfrm>
              <a:off x="3107" y="1756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8" name="Oval 128"/>
            <p:cNvSpPr>
              <a:spLocks noChangeArrowheads="1"/>
            </p:cNvSpPr>
            <p:nvPr/>
          </p:nvSpPr>
          <p:spPr bwMode="auto">
            <a:xfrm>
              <a:off x="3263" y="2030"/>
              <a:ext cx="99" cy="1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9" name="Oval 129"/>
            <p:cNvSpPr>
              <a:spLocks noChangeArrowheads="1"/>
            </p:cNvSpPr>
            <p:nvPr/>
          </p:nvSpPr>
          <p:spPr bwMode="auto">
            <a:xfrm>
              <a:off x="3021" y="2412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0" name="Oval 130"/>
            <p:cNvSpPr>
              <a:spLocks noChangeArrowheads="1"/>
            </p:cNvSpPr>
            <p:nvPr/>
          </p:nvSpPr>
          <p:spPr bwMode="auto">
            <a:xfrm>
              <a:off x="3919" y="2828"/>
              <a:ext cx="102" cy="10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1" name="Oval 131"/>
            <p:cNvSpPr>
              <a:spLocks noChangeArrowheads="1"/>
            </p:cNvSpPr>
            <p:nvPr/>
          </p:nvSpPr>
          <p:spPr bwMode="auto">
            <a:xfrm>
              <a:off x="4163" y="2705"/>
              <a:ext cx="45" cy="4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2" name="Oval 132"/>
            <p:cNvSpPr>
              <a:spLocks noChangeArrowheads="1"/>
            </p:cNvSpPr>
            <p:nvPr/>
          </p:nvSpPr>
          <p:spPr bwMode="auto">
            <a:xfrm>
              <a:off x="4281" y="638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3" name="Freeform 133"/>
            <p:cNvSpPr/>
            <p:nvPr/>
          </p:nvSpPr>
          <p:spPr bwMode="auto">
            <a:xfrm>
              <a:off x="2893" y="641"/>
              <a:ext cx="744" cy="357"/>
            </a:xfrm>
            <a:custGeom>
              <a:avLst/>
              <a:gdLst>
                <a:gd name="T0" fmla="*/ 0 w 744"/>
                <a:gd name="T1" fmla="*/ 343 h 357"/>
                <a:gd name="T2" fmla="*/ 734 w 744"/>
                <a:gd name="T3" fmla="*/ 0 h 357"/>
                <a:gd name="T4" fmla="*/ 744 w 744"/>
                <a:gd name="T5" fmla="*/ 11 h 357"/>
                <a:gd name="T6" fmla="*/ 8 w 744"/>
                <a:gd name="T7" fmla="*/ 357 h 357"/>
                <a:gd name="T8" fmla="*/ 0 w 744"/>
                <a:gd name="T9" fmla="*/ 343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4" h="357">
                  <a:moveTo>
                    <a:pt x="0" y="343"/>
                  </a:moveTo>
                  <a:lnTo>
                    <a:pt x="734" y="0"/>
                  </a:lnTo>
                  <a:lnTo>
                    <a:pt x="744" y="11"/>
                  </a:lnTo>
                  <a:lnTo>
                    <a:pt x="8" y="357"/>
                  </a:lnTo>
                  <a:lnTo>
                    <a:pt x="0" y="3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4" name="Freeform 134"/>
            <p:cNvSpPr/>
            <p:nvPr/>
          </p:nvSpPr>
          <p:spPr bwMode="auto">
            <a:xfrm>
              <a:off x="3694" y="633"/>
              <a:ext cx="592" cy="50"/>
            </a:xfrm>
            <a:custGeom>
              <a:avLst/>
              <a:gdLst>
                <a:gd name="T0" fmla="*/ 0 w 592"/>
                <a:gd name="T1" fmla="*/ 0 h 50"/>
                <a:gd name="T2" fmla="*/ 592 w 592"/>
                <a:gd name="T3" fmla="*/ 41 h 50"/>
                <a:gd name="T4" fmla="*/ 592 w 592"/>
                <a:gd name="T5" fmla="*/ 50 h 50"/>
                <a:gd name="T6" fmla="*/ 0 w 592"/>
                <a:gd name="T7" fmla="*/ 12 h 50"/>
                <a:gd name="T8" fmla="*/ 0 w 592"/>
                <a:gd name="T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50">
                  <a:moveTo>
                    <a:pt x="0" y="0"/>
                  </a:moveTo>
                  <a:lnTo>
                    <a:pt x="592" y="41"/>
                  </a:lnTo>
                  <a:lnTo>
                    <a:pt x="592" y="50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5" name="Freeform 135"/>
            <p:cNvSpPr/>
            <p:nvPr/>
          </p:nvSpPr>
          <p:spPr bwMode="auto">
            <a:xfrm>
              <a:off x="3694" y="641"/>
              <a:ext cx="713" cy="234"/>
            </a:xfrm>
            <a:custGeom>
              <a:avLst/>
              <a:gdLst>
                <a:gd name="T0" fmla="*/ 0 w 713"/>
                <a:gd name="T1" fmla="*/ 7 h 234"/>
                <a:gd name="T2" fmla="*/ 713 w 713"/>
                <a:gd name="T3" fmla="*/ 234 h 234"/>
                <a:gd name="T4" fmla="*/ 713 w 713"/>
                <a:gd name="T5" fmla="*/ 222 h 234"/>
                <a:gd name="T6" fmla="*/ 0 w 713"/>
                <a:gd name="T7" fmla="*/ 0 h 234"/>
                <a:gd name="T8" fmla="*/ 0 w 713"/>
                <a:gd name="T9" fmla="*/ 7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3" h="234">
                  <a:moveTo>
                    <a:pt x="0" y="7"/>
                  </a:moveTo>
                  <a:lnTo>
                    <a:pt x="713" y="234"/>
                  </a:lnTo>
                  <a:lnTo>
                    <a:pt x="713" y="222"/>
                  </a:lnTo>
                  <a:lnTo>
                    <a:pt x="0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6" name="Freeform 136"/>
            <p:cNvSpPr/>
            <p:nvPr/>
          </p:nvSpPr>
          <p:spPr bwMode="auto">
            <a:xfrm>
              <a:off x="4338" y="697"/>
              <a:ext cx="705" cy="464"/>
            </a:xfrm>
            <a:custGeom>
              <a:avLst/>
              <a:gdLst>
                <a:gd name="T0" fmla="*/ 0 w 705"/>
                <a:gd name="T1" fmla="*/ 15 h 464"/>
                <a:gd name="T2" fmla="*/ 701 w 705"/>
                <a:gd name="T3" fmla="*/ 464 h 464"/>
                <a:gd name="T4" fmla="*/ 705 w 705"/>
                <a:gd name="T5" fmla="*/ 457 h 464"/>
                <a:gd name="T6" fmla="*/ 7 w 705"/>
                <a:gd name="T7" fmla="*/ 0 h 464"/>
                <a:gd name="T8" fmla="*/ 0 w 705"/>
                <a:gd name="T9" fmla="*/ 15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5" h="464">
                  <a:moveTo>
                    <a:pt x="0" y="15"/>
                  </a:moveTo>
                  <a:lnTo>
                    <a:pt x="701" y="464"/>
                  </a:lnTo>
                  <a:lnTo>
                    <a:pt x="705" y="457"/>
                  </a:lnTo>
                  <a:lnTo>
                    <a:pt x="7" y="0"/>
                  </a:lnTo>
                  <a:lnTo>
                    <a:pt x="0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7" name="Freeform 137"/>
            <p:cNvSpPr/>
            <p:nvPr/>
          </p:nvSpPr>
          <p:spPr bwMode="auto">
            <a:xfrm>
              <a:off x="5086" y="2111"/>
              <a:ext cx="301" cy="850"/>
            </a:xfrm>
            <a:custGeom>
              <a:avLst/>
              <a:gdLst>
                <a:gd name="T0" fmla="*/ 301 w 301"/>
                <a:gd name="T1" fmla="*/ 0 h 850"/>
                <a:gd name="T2" fmla="*/ 12 w 301"/>
                <a:gd name="T3" fmla="*/ 850 h 850"/>
                <a:gd name="T4" fmla="*/ 0 w 301"/>
                <a:gd name="T5" fmla="*/ 850 h 850"/>
                <a:gd name="T6" fmla="*/ 289 w 301"/>
                <a:gd name="T7" fmla="*/ 0 h 850"/>
                <a:gd name="T8" fmla="*/ 301 w 301"/>
                <a:gd name="T9" fmla="*/ 0 h 8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1" h="850">
                  <a:moveTo>
                    <a:pt x="301" y="0"/>
                  </a:moveTo>
                  <a:lnTo>
                    <a:pt x="12" y="850"/>
                  </a:lnTo>
                  <a:lnTo>
                    <a:pt x="0" y="850"/>
                  </a:lnTo>
                  <a:lnTo>
                    <a:pt x="289" y="0"/>
                  </a:lnTo>
                  <a:lnTo>
                    <a:pt x="30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8" name="Freeform 138"/>
            <p:cNvSpPr/>
            <p:nvPr/>
          </p:nvSpPr>
          <p:spPr bwMode="auto">
            <a:xfrm>
              <a:off x="4359" y="3018"/>
              <a:ext cx="703" cy="469"/>
            </a:xfrm>
            <a:custGeom>
              <a:avLst/>
              <a:gdLst>
                <a:gd name="T0" fmla="*/ 0 w 703"/>
                <a:gd name="T1" fmla="*/ 469 h 469"/>
                <a:gd name="T2" fmla="*/ 703 w 703"/>
                <a:gd name="T3" fmla="*/ 5 h 469"/>
                <a:gd name="T4" fmla="*/ 692 w 703"/>
                <a:gd name="T5" fmla="*/ 0 h 469"/>
                <a:gd name="T6" fmla="*/ 0 w 703"/>
                <a:gd name="T7" fmla="*/ 459 h 469"/>
                <a:gd name="T8" fmla="*/ 0 w 703"/>
                <a:gd name="T9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3" h="469">
                  <a:moveTo>
                    <a:pt x="0" y="469"/>
                  </a:moveTo>
                  <a:lnTo>
                    <a:pt x="703" y="5"/>
                  </a:lnTo>
                  <a:lnTo>
                    <a:pt x="692" y="0"/>
                  </a:lnTo>
                  <a:lnTo>
                    <a:pt x="0" y="459"/>
                  </a:lnTo>
                  <a:lnTo>
                    <a:pt x="0" y="4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9" name="Freeform 139"/>
            <p:cNvSpPr/>
            <p:nvPr/>
          </p:nvSpPr>
          <p:spPr bwMode="auto">
            <a:xfrm>
              <a:off x="2929" y="3229"/>
              <a:ext cx="521" cy="213"/>
            </a:xfrm>
            <a:custGeom>
              <a:avLst/>
              <a:gdLst>
                <a:gd name="T0" fmla="*/ 0 w 521"/>
                <a:gd name="T1" fmla="*/ 11 h 213"/>
                <a:gd name="T2" fmla="*/ 521 w 521"/>
                <a:gd name="T3" fmla="*/ 213 h 213"/>
                <a:gd name="T4" fmla="*/ 521 w 521"/>
                <a:gd name="T5" fmla="*/ 196 h 213"/>
                <a:gd name="T6" fmla="*/ 7 w 521"/>
                <a:gd name="T7" fmla="*/ 0 h 213"/>
                <a:gd name="T8" fmla="*/ 0 w 521"/>
                <a:gd name="T9" fmla="*/ 11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213">
                  <a:moveTo>
                    <a:pt x="0" y="11"/>
                  </a:moveTo>
                  <a:lnTo>
                    <a:pt x="521" y="213"/>
                  </a:lnTo>
                  <a:lnTo>
                    <a:pt x="521" y="196"/>
                  </a:lnTo>
                  <a:lnTo>
                    <a:pt x="7" y="0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0" name="Freeform 140"/>
            <p:cNvSpPr/>
            <p:nvPr/>
          </p:nvSpPr>
          <p:spPr bwMode="auto">
            <a:xfrm>
              <a:off x="2460" y="2537"/>
              <a:ext cx="431" cy="658"/>
            </a:xfrm>
            <a:custGeom>
              <a:avLst/>
              <a:gdLst>
                <a:gd name="T0" fmla="*/ 0 w 431"/>
                <a:gd name="T1" fmla="*/ 0 h 658"/>
                <a:gd name="T2" fmla="*/ 419 w 431"/>
                <a:gd name="T3" fmla="*/ 658 h 658"/>
                <a:gd name="T4" fmla="*/ 431 w 431"/>
                <a:gd name="T5" fmla="*/ 651 h 658"/>
                <a:gd name="T6" fmla="*/ 12 w 431"/>
                <a:gd name="T7" fmla="*/ 0 h 658"/>
                <a:gd name="T8" fmla="*/ 0 w 431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1" h="658">
                  <a:moveTo>
                    <a:pt x="0" y="0"/>
                  </a:moveTo>
                  <a:lnTo>
                    <a:pt x="419" y="658"/>
                  </a:lnTo>
                  <a:lnTo>
                    <a:pt x="431" y="651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1" name="Rectangle 141"/>
            <p:cNvSpPr>
              <a:spLocks noChangeArrowheads="1"/>
            </p:cNvSpPr>
            <p:nvPr/>
          </p:nvSpPr>
          <p:spPr bwMode="auto">
            <a:xfrm>
              <a:off x="2446" y="1716"/>
              <a:ext cx="9" cy="76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2" name="Freeform 142"/>
            <p:cNvSpPr/>
            <p:nvPr/>
          </p:nvSpPr>
          <p:spPr bwMode="auto">
            <a:xfrm>
              <a:off x="2467" y="1026"/>
              <a:ext cx="393" cy="635"/>
            </a:xfrm>
            <a:custGeom>
              <a:avLst/>
              <a:gdLst>
                <a:gd name="T0" fmla="*/ 0 w 393"/>
                <a:gd name="T1" fmla="*/ 623 h 635"/>
                <a:gd name="T2" fmla="*/ 381 w 393"/>
                <a:gd name="T3" fmla="*/ 0 h 635"/>
                <a:gd name="T4" fmla="*/ 393 w 393"/>
                <a:gd name="T5" fmla="*/ 0 h 635"/>
                <a:gd name="T6" fmla="*/ 12 w 393"/>
                <a:gd name="T7" fmla="*/ 635 h 635"/>
                <a:gd name="T8" fmla="*/ 0 w 393"/>
                <a:gd name="T9" fmla="*/ 623 h 6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3" h="635">
                  <a:moveTo>
                    <a:pt x="0" y="623"/>
                  </a:moveTo>
                  <a:lnTo>
                    <a:pt x="381" y="0"/>
                  </a:lnTo>
                  <a:lnTo>
                    <a:pt x="393" y="0"/>
                  </a:lnTo>
                  <a:lnTo>
                    <a:pt x="12" y="635"/>
                  </a:lnTo>
                  <a:lnTo>
                    <a:pt x="0" y="6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3" name="Freeform 143"/>
            <p:cNvSpPr/>
            <p:nvPr/>
          </p:nvSpPr>
          <p:spPr bwMode="auto">
            <a:xfrm>
              <a:off x="2616" y="1034"/>
              <a:ext cx="247" cy="741"/>
            </a:xfrm>
            <a:custGeom>
              <a:avLst/>
              <a:gdLst>
                <a:gd name="T0" fmla="*/ 235 w 247"/>
                <a:gd name="T1" fmla="*/ 0 h 741"/>
                <a:gd name="T2" fmla="*/ 0 w 247"/>
                <a:gd name="T3" fmla="*/ 734 h 741"/>
                <a:gd name="T4" fmla="*/ 17 w 247"/>
                <a:gd name="T5" fmla="*/ 741 h 741"/>
                <a:gd name="T6" fmla="*/ 247 w 247"/>
                <a:gd name="T7" fmla="*/ 0 h 741"/>
                <a:gd name="T8" fmla="*/ 235 w 247"/>
                <a:gd name="T9" fmla="*/ 0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741">
                  <a:moveTo>
                    <a:pt x="235" y="0"/>
                  </a:moveTo>
                  <a:lnTo>
                    <a:pt x="0" y="734"/>
                  </a:lnTo>
                  <a:lnTo>
                    <a:pt x="17" y="741"/>
                  </a:lnTo>
                  <a:lnTo>
                    <a:pt x="247" y="0"/>
                  </a:lnTo>
                  <a:lnTo>
                    <a:pt x="2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4" name="Freeform 144"/>
            <p:cNvSpPr/>
            <p:nvPr/>
          </p:nvSpPr>
          <p:spPr bwMode="auto">
            <a:xfrm>
              <a:off x="3429" y="659"/>
              <a:ext cx="222" cy="431"/>
            </a:xfrm>
            <a:custGeom>
              <a:avLst/>
              <a:gdLst>
                <a:gd name="T0" fmla="*/ 208 w 222"/>
                <a:gd name="T1" fmla="*/ 0 h 431"/>
                <a:gd name="T2" fmla="*/ 0 w 222"/>
                <a:gd name="T3" fmla="*/ 424 h 431"/>
                <a:gd name="T4" fmla="*/ 9 w 222"/>
                <a:gd name="T5" fmla="*/ 431 h 431"/>
                <a:gd name="T6" fmla="*/ 222 w 222"/>
                <a:gd name="T7" fmla="*/ 0 h 431"/>
                <a:gd name="T8" fmla="*/ 208 w 222"/>
                <a:gd name="T9" fmla="*/ 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2" h="431">
                  <a:moveTo>
                    <a:pt x="208" y="0"/>
                  </a:moveTo>
                  <a:lnTo>
                    <a:pt x="0" y="424"/>
                  </a:lnTo>
                  <a:lnTo>
                    <a:pt x="9" y="431"/>
                  </a:lnTo>
                  <a:lnTo>
                    <a:pt x="222" y="0"/>
                  </a:lnTo>
                  <a:lnTo>
                    <a:pt x="20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5" name="Freeform 145"/>
            <p:cNvSpPr/>
            <p:nvPr/>
          </p:nvSpPr>
          <p:spPr bwMode="auto">
            <a:xfrm>
              <a:off x="3455" y="882"/>
              <a:ext cx="961" cy="239"/>
            </a:xfrm>
            <a:custGeom>
              <a:avLst/>
              <a:gdLst>
                <a:gd name="T0" fmla="*/ 0 w 961"/>
                <a:gd name="T1" fmla="*/ 225 h 239"/>
                <a:gd name="T2" fmla="*/ 961 w 961"/>
                <a:gd name="T3" fmla="*/ 0 h 239"/>
                <a:gd name="T4" fmla="*/ 961 w 961"/>
                <a:gd name="T5" fmla="*/ 12 h 239"/>
                <a:gd name="T6" fmla="*/ 0 w 961"/>
                <a:gd name="T7" fmla="*/ 239 h 239"/>
                <a:gd name="T8" fmla="*/ 0 w 961"/>
                <a:gd name="T9" fmla="*/ 225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1" h="239">
                  <a:moveTo>
                    <a:pt x="0" y="225"/>
                  </a:moveTo>
                  <a:lnTo>
                    <a:pt x="961" y="0"/>
                  </a:lnTo>
                  <a:lnTo>
                    <a:pt x="961" y="12"/>
                  </a:lnTo>
                  <a:lnTo>
                    <a:pt x="0" y="239"/>
                  </a:lnTo>
                  <a:lnTo>
                    <a:pt x="0" y="2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6" name="Freeform 146"/>
            <p:cNvSpPr/>
            <p:nvPr/>
          </p:nvSpPr>
          <p:spPr bwMode="auto">
            <a:xfrm>
              <a:off x="3445" y="1131"/>
              <a:ext cx="838" cy="608"/>
            </a:xfrm>
            <a:custGeom>
              <a:avLst/>
              <a:gdLst>
                <a:gd name="T0" fmla="*/ 0 w 838"/>
                <a:gd name="T1" fmla="*/ 0 h 608"/>
                <a:gd name="T2" fmla="*/ 838 w 838"/>
                <a:gd name="T3" fmla="*/ 594 h 608"/>
                <a:gd name="T4" fmla="*/ 829 w 838"/>
                <a:gd name="T5" fmla="*/ 608 h 608"/>
                <a:gd name="T6" fmla="*/ 0 w 838"/>
                <a:gd name="T7" fmla="*/ 16 h 608"/>
                <a:gd name="T8" fmla="*/ 0 w 838"/>
                <a:gd name="T9" fmla="*/ 0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8" h="608">
                  <a:moveTo>
                    <a:pt x="0" y="0"/>
                  </a:moveTo>
                  <a:lnTo>
                    <a:pt x="838" y="594"/>
                  </a:lnTo>
                  <a:lnTo>
                    <a:pt x="829" y="608"/>
                  </a:lnTo>
                  <a:lnTo>
                    <a:pt x="0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7" name="Freeform 147"/>
            <p:cNvSpPr/>
            <p:nvPr/>
          </p:nvSpPr>
          <p:spPr bwMode="auto">
            <a:xfrm>
              <a:off x="2455" y="1839"/>
              <a:ext cx="159" cy="637"/>
            </a:xfrm>
            <a:custGeom>
              <a:avLst/>
              <a:gdLst>
                <a:gd name="T0" fmla="*/ 147 w 159"/>
                <a:gd name="T1" fmla="*/ 0 h 637"/>
                <a:gd name="T2" fmla="*/ 0 w 159"/>
                <a:gd name="T3" fmla="*/ 637 h 637"/>
                <a:gd name="T4" fmla="*/ 17 w 159"/>
                <a:gd name="T5" fmla="*/ 637 h 637"/>
                <a:gd name="T6" fmla="*/ 159 w 159"/>
                <a:gd name="T7" fmla="*/ 0 h 637"/>
                <a:gd name="T8" fmla="*/ 147 w 159"/>
                <a:gd name="T9" fmla="*/ 0 h 6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637">
                  <a:moveTo>
                    <a:pt x="147" y="0"/>
                  </a:moveTo>
                  <a:lnTo>
                    <a:pt x="0" y="637"/>
                  </a:lnTo>
                  <a:lnTo>
                    <a:pt x="17" y="637"/>
                  </a:lnTo>
                  <a:lnTo>
                    <a:pt x="159" y="0"/>
                  </a:lnTo>
                  <a:lnTo>
                    <a:pt x="14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8" name="Freeform 148"/>
            <p:cNvSpPr/>
            <p:nvPr/>
          </p:nvSpPr>
          <p:spPr bwMode="auto">
            <a:xfrm>
              <a:off x="4326" y="700"/>
              <a:ext cx="107" cy="147"/>
            </a:xfrm>
            <a:custGeom>
              <a:avLst/>
              <a:gdLst>
                <a:gd name="T0" fmla="*/ 0 w 107"/>
                <a:gd name="T1" fmla="*/ 12 h 147"/>
                <a:gd name="T2" fmla="*/ 90 w 107"/>
                <a:gd name="T3" fmla="*/ 147 h 147"/>
                <a:gd name="T4" fmla="*/ 107 w 107"/>
                <a:gd name="T5" fmla="*/ 147 h 147"/>
                <a:gd name="T6" fmla="*/ 12 w 107"/>
                <a:gd name="T7" fmla="*/ 0 h 147"/>
                <a:gd name="T8" fmla="*/ 0 w 107"/>
                <a:gd name="T9" fmla="*/ 12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" h="147">
                  <a:moveTo>
                    <a:pt x="0" y="12"/>
                  </a:moveTo>
                  <a:lnTo>
                    <a:pt x="90" y="147"/>
                  </a:lnTo>
                  <a:lnTo>
                    <a:pt x="107" y="147"/>
                  </a:lnTo>
                  <a:lnTo>
                    <a:pt x="12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9" name="Freeform 149"/>
            <p:cNvSpPr/>
            <p:nvPr/>
          </p:nvSpPr>
          <p:spPr bwMode="auto">
            <a:xfrm>
              <a:off x="4475" y="882"/>
              <a:ext cx="564" cy="279"/>
            </a:xfrm>
            <a:custGeom>
              <a:avLst/>
              <a:gdLst>
                <a:gd name="T0" fmla="*/ 0 w 564"/>
                <a:gd name="T1" fmla="*/ 17 h 279"/>
                <a:gd name="T2" fmla="*/ 564 w 564"/>
                <a:gd name="T3" fmla="*/ 279 h 279"/>
                <a:gd name="T4" fmla="*/ 564 w 564"/>
                <a:gd name="T5" fmla="*/ 268 h 279"/>
                <a:gd name="T6" fmla="*/ 0 w 564"/>
                <a:gd name="T7" fmla="*/ 0 h 279"/>
                <a:gd name="T8" fmla="*/ 0 w 564"/>
                <a:gd name="T9" fmla="*/ 17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4" h="279">
                  <a:moveTo>
                    <a:pt x="0" y="17"/>
                  </a:moveTo>
                  <a:lnTo>
                    <a:pt x="564" y="279"/>
                  </a:lnTo>
                  <a:lnTo>
                    <a:pt x="564" y="268"/>
                  </a:lnTo>
                  <a:lnTo>
                    <a:pt x="0" y="0"/>
                  </a:lnTo>
                  <a:lnTo>
                    <a:pt x="0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0" name="Freeform 150"/>
            <p:cNvSpPr/>
            <p:nvPr/>
          </p:nvSpPr>
          <p:spPr bwMode="auto">
            <a:xfrm>
              <a:off x="4461" y="899"/>
              <a:ext cx="592" cy="658"/>
            </a:xfrm>
            <a:custGeom>
              <a:avLst/>
              <a:gdLst>
                <a:gd name="T0" fmla="*/ 0 w 592"/>
                <a:gd name="T1" fmla="*/ 7 h 658"/>
                <a:gd name="T2" fmla="*/ 582 w 592"/>
                <a:gd name="T3" fmla="*/ 658 h 658"/>
                <a:gd name="T4" fmla="*/ 592 w 592"/>
                <a:gd name="T5" fmla="*/ 648 h 658"/>
                <a:gd name="T6" fmla="*/ 14 w 592"/>
                <a:gd name="T7" fmla="*/ 0 h 658"/>
                <a:gd name="T8" fmla="*/ 0 w 592"/>
                <a:gd name="T9" fmla="*/ 7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658">
                  <a:moveTo>
                    <a:pt x="0" y="7"/>
                  </a:moveTo>
                  <a:lnTo>
                    <a:pt x="582" y="658"/>
                  </a:lnTo>
                  <a:lnTo>
                    <a:pt x="592" y="648"/>
                  </a:lnTo>
                  <a:lnTo>
                    <a:pt x="14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1" name="Freeform 151"/>
            <p:cNvSpPr/>
            <p:nvPr/>
          </p:nvSpPr>
          <p:spPr bwMode="auto">
            <a:xfrm>
              <a:off x="4324" y="913"/>
              <a:ext cx="123" cy="795"/>
            </a:xfrm>
            <a:custGeom>
              <a:avLst/>
              <a:gdLst>
                <a:gd name="T0" fmla="*/ 111 w 123"/>
                <a:gd name="T1" fmla="*/ 0 h 795"/>
                <a:gd name="T2" fmla="*/ 0 w 123"/>
                <a:gd name="T3" fmla="*/ 795 h 795"/>
                <a:gd name="T4" fmla="*/ 16 w 123"/>
                <a:gd name="T5" fmla="*/ 795 h 795"/>
                <a:gd name="T6" fmla="*/ 123 w 123"/>
                <a:gd name="T7" fmla="*/ 0 h 795"/>
                <a:gd name="T8" fmla="*/ 111 w 123"/>
                <a:gd name="T9" fmla="*/ 0 h 7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795">
                  <a:moveTo>
                    <a:pt x="111" y="0"/>
                  </a:moveTo>
                  <a:lnTo>
                    <a:pt x="0" y="795"/>
                  </a:lnTo>
                  <a:lnTo>
                    <a:pt x="16" y="795"/>
                  </a:lnTo>
                  <a:lnTo>
                    <a:pt x="123" y="0"/>
                  </a:lnTo>
                  <a:lnTo>
                    <a:pt x="11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2" name="Freeform 152"/>
            <p:cNvSpPr/>
            <p:nvPr/>
          </p:nvSpPr>
          <p:spPr bwMode="auto">
            <a:xfrm>
              <a:off x="4345" y="1796"/>
              <a:ext cx="424" cy="485"/>
            </a:xfrm>
            <a:custGeom>
              <a:avLst/>
              <a:gdLst>
                <a:gd name="T0" fmla="*/ 0 w 424"/>
                <a:gd name="T1" fmla="*/ 5 h 485"/>
                <a:gd name="T2" fmla="*/ 410 w 424"/>
                <a:gd name="T3" fmla="*/ 485 h 485"/>
                <a:gd name="T4" fmla="*/ 424 w 424"/>
                <a:gd name="T5" fmla="*/ 478 h 485"/>
                <a:gd name="T6" fmla="*/ 14 w 424"/>
                <a:gd name="T7" fmla="*/ 0 h 485"/>
                <a:gd name="T8" fmla="*/ 0 w 424"/>
                <a:gd name="T9" fmla="*/ 5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4" h="485">
                  <a:moveTo>
                    <a:pt x="0" y="5"/>
                  </a:moveTo>
                  <a:lnTo>
                    <a:pt x="410" y="485"/>
                  </a:lnTo>
                  <a:lnTo>
                    <a:pt x="424" y="478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3" name="Freeform 153"/>
            <p:cNvSpPr/>
            <p:nvPr/>
          </p:nvSpPr>
          <p:spPr bwMode="auto">
            <a:xfrm>
              <a:off x="2477" y="2518"/>
              <a:ext cx="414" cy="308"/>
            </a:xfrm>
            <a:custGeom>
              <a:avLst/>
              <a:gdLst>
                <a:gd name="T0" fmla="*/ 0 w 414"/>
                <a:gd name="T1" fmla="*/ 7 h 308"/>
                <a:gd name="T2" fmla="*/ 402 w 414"/>
                <a:gd name="T3" fmla="*/ 308 h 308"/>
                <a:gd name="T4" fmla="*/ 414 w 414"/>
                <a:gd name="T5" fmla="*/ 299 h 308"/>
                <a:gd name="T6" fmla="*/ 9 w 414"/>
                <a:gd name="T7" fmla="*/ 0 h 308"/>
                <a:gd name="T8" fmla="*/ 0 w 414"/>
                <a:gd name="T9" fmla="*/ 7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4" h="308">
                  <a:moveTo>
                    <a:pt x="0" y="7"/>
                  </a:moveTo>
                  <a:lnTo>
                    <a:pt x="402" y="308"/>
                  </a:lnTo>
                  <a:lnTo>
                    <a:pt x="414" y="299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4" name="Freeform 154"/>
            <p:cNvSpPr/>
            <p:nvPr/>
          </p:nvSpPr>
          <p:spPr bwMode="auto">
            <a:xfrm>
              <a:off x="4994" y="1621"/>
              <a:ext cx="80" cy="885"/>
            </a:xfrm>
            <a:custGeom>
              <a:avLst/>
              <a:gdLst>
                <a:gd name="T0" fmla="*/ 73 w 80"/>
                <a:gd name="T1" fmla="*/ 0 h 885"/>
                <a:gd name="T2" fmla="*/ 0 w 80"/>
                <a:gd name="T3" fmla="*/ 885 h 885"/>
                <a:gd name="T4" fmla="*/ 9 w 80"/>
                <a:gd name="T5" fmla="*/ 885 h 885"/>
                <a:gd name="T6" fmla="*/ 80 w 80"/>
                <a:gd name="T7" fmla="*/ 0 h 885"/>
                <a:gd name="T8" fmla="*/ 73 w 80"/>
                <a:gd name="T9" fmla="*/ 0 h 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885">
                  <a:moveTo>
                    <a:pt x="73" y="0"/>
                  </a:moveTo>
                  <a:lnTo>
                    <a:pt x="0" y="885"/>
                  </a:lnTo>
                  <a:lnTo>
                    <a:pt x="9" y="885"/>
                  </a:lnTo>
                  <a:lnTo>
                    <a:pt x="80" y="0"/>
                  </a:lnTo>
                  <a:lnTo>
                    <a:pt x="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5" name="Freeform 155"/>
            <p:cNvSpPr/>
            <p:nvPr/>
          </p:nvSpPr>
          <p:spPr bwMode="auto">
            <a:xfrm>
              <a:off x="5022" y="2104"/>
              <a:ext cx="355" cy="412"/>
            </a:xfrm>
            <a:custGeom>
              <a:avLst/>
              <a:gdLst>
                <a:gd name="T0" fmla="*/ 0 w 355"/>
                <a:gd name="T1" fmla="*/ 405 h 412"/>
                <a:gd name="T2" fmla="*/ 344 w 355"/>
                <a:gd name="T3" fmla="*/ 0 h 412"/>
                <a:gd name="T4" fmla="*/ 355 w 355"/>
                <a:gd name="T5" fmla="*/ 7 h 412"/>
                <a:gd name="T6" fmla="*/ 10 w 355"/>
                <a:gd name="T7" fmla="*/ 412 h 412"/>
                <a:gd name="T8" fmla="*/ 0 w 355"/>
                <a:gd name="T9" fmla="*/ 405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5" h="412">
                  <a:moveTo>
                    <a:pt x="0" y="405"/>
                  </a:moveTo>
                  <a:lnTo>
                    <a:pt x="344" y="0"/>
                  </a:lnTo>
                  <a:lnTo>
                    <a:pt x="355" y="7"/>
                  </a:lnTo>
                  <a:lnTo>
                    <a:pt x="10" y="412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6" name="Freeform 156"/>
            <p:cNvSpPr/>
            <p:nvPr/>
          </p:nvSpPr>
          <p:spPr bwMode="auto">
            <a:xfrm>
              <a:off x="4788" y="2310"/>
              <a:ext cx="184" cy="213"/>
            </a:xfrm>
            <a:custGeom>
              <a:avLst/>
              <a:gdLst>
                <a:gd name="T0" fmla="*/ 0 w 184"/>
                <a:gd name="T1" fmla="*/ 7 h 213"/>
                <a:gd name="T2" fmla="*/ 177 w 184"/>
                <a:gd name="T3" fmla="*/ 213 h 213"/>
                <a:gd name="T4" fmla="*/ 184 w 184"/>
                <a:gd name="T5" fmla="*/ 201 h 213"/>
                <a:gd name="T6" fmla="*/ 12 w 184"/>
                <a:gd name="T7" fmla="*/ 0 h 213"/>
                <a:gd name="T8" fmla="*/ 0 w 184"/>
                <a:gd name="T9" fmla="*/ 7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4" h="213">
                  <a:moveTo>
                    <a:pt x="0" y="7"/>
                  </a:moveTo>
                  <a:lnTo>
                    <a:pt x="177" y="213"/>
                  </a:lnTo>
                  <a:lnTo>
                    <a:pt x="184" y="201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7" name="Freeform 157"/>
            <p:cNvSpPr/>
            <p:nvPr/>
          </p:nvSpPr>
          <p:spPr bwMode="auto">
            <a:xfrm>
              <a:off x="4729" y="2575"/>
              <a:ext cx="253" cy="414"/>
            </a:xfrm>
            <a:custGeom>
              <a:avLst/>
              <a:gdLst>
                <a:gd name="T0" fmla="*/ 246 w 253"/>
                <a:gd name="T1" fmla="*/ 0 h 414"/>
                <a:gd name="T2" fmla="*/ 0 w 253"/>
                <a:gd name="T3" fmla="*/ 398 h 414"/>
                <a:gd name="T4" fmla="*/ 0 w 253"/>
                <a:gd name="T5" fmla="*/ 414 h 414"/>
                <a:gd name="T6" fmla="*/ 253 w 253"/>
                <a:gd name="T7" fmla="*/ 10 h 414"/>
                <a:gd name="T8" fmla="*/ 246 w 253"/>
                <a:gd name="T9" fmla="*/ 0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3" h="414">
                  <a:moveTo>
                    <a:pt x="246" y="0"/>
                  </a:moveTo>
                  <a:lnTo>
                    <a:pt x="0" y="398"/>
                  </a:lnTo>
                  <a:lnTo>
                    <a:pt x="0" y="414"/>
                  </a:lnTo>
                  <a:lnTo>
                    <a:pt x="253" y="10"/>
                  </a:lnTo>
                  <a:lnTo>
                    <a:pt x="24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8" name="Freeform 158"/>
            <p:cNvSpPr/>
            <p:nvPr/>
          </p:nvSpPr>
          <p:spPr bwMode="auto">
            <a:xfrm>
              <a:off x="4018" y="2554"/>
              <a:ext cx="943" cy="324"/>
            </a:xfrm>
            <a:custGeom>
              <a:avLst/>
              <a:gdLst>
                <a:gd name="T0" fmla="*/ 0 w 943"/>
                <a:gd name="T1" fmla="*/ 312 h 324"/>
                <a:gd name="T2" fmla="*/ 943 w 943"/>
                <a:gd name="T3" fmla="*/ 0 h 324"/>
                <a:gd name="T4" fmla="*/ 943 w 943"/>
                <a:gd name="T5" fmla="*/ 14 h 324"/>
                <a:gd name="T6" fmla="*/ 0 w 943"/>
                <a:gd name="T7" fmla="*/ 324 h 324"/>
                <a:gd name="T8" fmla="*/ 0 w 943"/>
                <a:gd name="T9" fmla="*/ 312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3" h="324">
                  <a:moveTo>
                    <a:pt x="0" y="312"/>
                  </a:moveTo>
                  <a:lnTo>
                    <a:pt x="943" y="0"/>
                  </a:lnTo>
                  <a:lnTo>
                    <a:pt x="943" y="14"/>
                  </a:lnTo>
                  <a:lnTo>
                    <a:pt x="0" y="324"/>
                  </a:lnTo>
                  <a:lnTo>
                    <a:pt x="0" y="3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9" name="Freeform 159"/>
            <p:cNvSpPr/>
            <p:nvPr/>
          </p:nvSpPr>
          <p:spPr bwMode="auto">
            <a:xfrm>
              <a:off x="2938" y="2866"/>
              <a:ext cx="671" cy="607"/>
            </a:xfrm>
            <a:custGeom>
              <a:avLst/>
              <a:gdLst>
                <a:gd name="T0" fmla="*/ 0 w 671"/>
                <a:gd name="T1" fmla="*/ 7 h 607"/>
                <a:gd name="T2" fmla="*/ 661 w 671"/>
                <a:gd name="T3" fmla="*/ 607 h 607"/>
                <a:gd name="T4" fmla="*/ 671 w 671"/>
                <a:gd name="T5" fmla="*/ 607 h 607"/>
                <a:gd name="T6" fmla="*/ 12 w 671"/>
                <a:gd name="T7" fmla="*/ 0 h 607"/>
                <a:gd name="T8" fmla="*/ 0 w 671"/>
                <a:gd name="T9" fmla="*/ 7 h 6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1" h="607">
                  <a:moveTo>
                    <a:pt x="0" y="7"/>
                  </a:moveTo>
                  <a:lnTo>
                    <a:pt x="661" y="607"/>
                  </a:lnTo>
                  <a:lnTo>
                    <a:pt x="671" y="607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0" name="Freeform 160"/>
            <p:cNvSpPr/>
            <p:nvPr/>
          </p:nvSpPr>
          <p:spPr bwMode="auto">
            <a:xfrm>
              <a:off x="4546" y="3001"/>
              <a:ext cx="507" cy="299"/>
            </a:xfrm>
            <a:custGeom>
              <a:avLst/>
              <a:gdLst>
                <a:gd name="T0" fmla="*/ 0 w 507"/>
                <a:gd name="T1" fmla="*/ 292 h 299"/>
                <a:gd name="T2" fmla="*/ 500 w 507"/>
                <a:gd name="T3" fmla="*/ 0 h 299"/>
                <a:gd name="T4" fmla="*/ 507 w 507"/>
                <a:gd name="T5" fmla="*/ 12 h 299"/>
                <a:gd name="T6" fmla="*/ 5 w 507"/>
                <a:gd name="T7" fmla="*/ 299 h 299"/>
                <a:gd name="T8" fmla="*/ 0 w 507"/>
                <a:gd name="T9" fmla="*/ 292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99">
                  <a:moveTo>
                    <a:pt x="0" y="292"/>
                  </a:moveTo>
                  <a:lnTo>
                    <a:pt x="500" y="0"/>
                  </a:lnTo>
                  <a:lnTo>
                    <a:pt x="507" y="12"/>
                  </a:lnTo>
                  <a:lnTo>
                    <a:pt x="5" y="299"/>
                  </a:lnTo>
                  <a:lnTo>
                    <a:pt x="0" y="2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1" name="Freeform 161"/>
            <p:cNvSpPr/>
            <p:nvPr/>
          </p:nvSpPr>
          <p:spPr bwMode="auto">
            <a:xfrm>
              <a:off x="3658" y="3314"/>
              <a:ext cx="831" cy="187"/>
            </a:xfrm>
            <a:custGeom>
              <a:avLst/>
              <a:gdLst>
                <a:gd name="T0" fmla="*/ 0 w 831"/>
                <a:gd name="T1" fmla="*/ 173 h 187"/>
                <a:gd name="T2" fmla="*/ 831 w 831"/>
                <a:gd name="T3" fmla="*/ 0 h 187"/>
                <a:gd name="T4" fmla="*/ 831 w 831"/>
                <a:gd name="T5" fmla="*/ 12 h 187"/>
                <a:gd name="T6" fmla="*/ 10 w 831"/>
                <a:gd name="T7" fmla="*/ 187 h 187"/>
                <a:gd name="T8" fmla="*/ 0 w 831"/>
                <a:gd name="T9" fmla="*/ 173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1" h="187">
                  <a:moveTo>
                    <a:pt x="0" y="173"/>
                  </a:moveTo>
                  <a:lnTo>
                    <a:pt x="831" y="0"/>
                  </a:lnTo>
                  <a:lnTo>
                    <a:pt x="831" y="12"/>
                  </a:lnTo>
                  <a:lnTo>
                    <a:pt x="10" y="187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2" name="Oval 162"/>
            <p:cNvSpPr>
              <a:spLocks noChangeArrowheads="1"/>
            </p:cNvSpPr>
            <p:nvPr/>
          </p:nvSpPr>
          <p:spPr bwMode="auto">
            <a:xfrm>
              <a:off x="5107" y="1699"/>
              <a:ext cx="67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3" name="Freeform 163"/>
            <p:cNvSpPr/>
            <p:nvPr/>
          </p:nvSpPr>
          <p:spPr bwMode="auto">
            <a:xfrm>
              <a:off x="2640" y="1140"/>
              <a:ext cx="746" cy="644"/>
            </a:xfrm>
            <a:custGeom>
              <a:avLst/>
              <a:gdLst>
                <a:gd name="T0" fmla="*/ 0 w 746"/>
                <a:gd name="T1" fmla="*/ 635 h 644"/>
                <a:gd name="T2" fmla="*/ 739 w 746"/>
                <a:gd name="T3" fmla="*/ 0 h 644"/>
                <a:gd name="T4" fmla="*/ 746 w 746"/>
                <a:gd name="T5" fmla="*/ 10 h 644"/>
                <a:gd name="T6" fmla="*/ 12 w 746"/>
                <a:gd name="T7" fmla="*/ 644 h 644"/>
                <a:gd name="T8" fmla="*/ 0 w 746"/>
                <a:gd name="T9" fmla="*/ 635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6" h="644">
                  <a:moveTo>
                    <a:pt x="0" y="635"/>
                  </a:moveTo>
                  <a:lnTo>
                    <a:pt x="739" y="0"/>
                  </a:lnTo>
                  <a:lnTo>
                    <a:pt x="746" y="10"/>
                  </a:lnTo>
                  <a:lnTo>
                    <a:pt x="12" y="644"/>
                  </a:lnTo>
                  <a:lnTo>
                    <a:pt x="0" y="6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4" name="Freeform 164"/>
            <p:cNvSpPr/>
            <p:nvPr/>
          </p:nvSpPr>
          <p:spPr bwMode="auto">
            <a:xfrm>
              <a:off x="2612" y="1839"/>
              <a:ext cx="298" cy="966"/>
            </a:xfrm>
            <a:custGeom>
              <a:avLst/>
              <a:gdLst>
                <a:gd name="T0" fmla="*/ 0 w 298"/>
                <a:gd name="T1" fmla="*/ 7 h 966"/>
                <a:gd name="T2" fmla="*/ 286 w 298"/>
                <a:gd name="T3" fmla="*/ 966 h 966"/>
                <a:gd name="T4" fmla="*/ 298 w 298"/>
                <a:gd name="T5" fmla="*/ 959 h 966"/>
                <a:gd name="T6" fmla="*/ 11 w 298"/>
                <a:gd name="T7" fmla="*/ 0 h 966"/>
                <a:gd name="T8" fmla="*/ 0 w 298"/>
                <a:gd name="T9" fmla="*/ 7 h 9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966">
                  <a:moveTo>
                    <a:pt x="0" y="7"/>
                  </a:moveTo>
                  <a:lnTo>
                    <a:pt x="286" y="966"/>
                  </a:lnTo>
                  <a:lnTo>
                    <a:pt x="298" y="959"/>
                  </a:lnTo>
                  <a:lnTo>
                    <a:pt x="11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5" name="Freeform 165"/>
            <p:cNvSpPr/>
            <p:nvPr/>
          </p:nvSpPr>
          <p:spPr bwMode="auto">
            <a:xfrm>
              <a:off x="3983" y="2116"/>
              <a:ext cx="232" cy="720"/>
            </a:xfrm>
            <a:custGeom>
              <a:avLst/>
              <a:gdLst>
                <a:gd name="T0" fmla="*/ 222 w 232"/>
                <a:gd name="T1" fmla="*/ 0 h 720"/>
                <a:gd name="T2" fmla="*/ 0 w 232"/>
                <a:gd name="T3" fmla="*/ 720 h 720"/>
                <a:gd name="T4" fmla="*/ 12 w 232"/>
                <a:gd name="T5" fmla="*/ 720 h 720"/>
                <a:gd name="T6" fmla="*/ 232 w 232"/>
                <a:gd name="T7" fmla="*/ 7 h 720"/>
                <a:gd name="T8" fmla="*/ 222 w 232"/>
                <a:gd name="T9" fmla="*/ 0 h 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2" h="720">
                  <a:moveTo>
                    <a:pt x="222" y="0"/>
                  </a:moveTo>
                  <a:lnTo>
                    <a:pt x="0" y="720"/>
                  </a:lnTo>
                  <a:lnTo>
                    <a:pt x="12" y="720"/>
                  </a:lnTo>
                  <a:lnTo>
                    <a:pt x="232" y="7"/>
                  </a:lnTo>
                  <a:lnTo>
                    <a:pt x="22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6" name="Freeform 166"/>
            <p:cNvSpPr/>
            <p:nvPr/>
          </p:nvSpPr>
          <p:spPr bwMode="auto">
            <a:xfrm>
              <a:off x="2896" y="1003"/>
              <a:ext cx="478" cy="118"/>
            </a:xfrm>
            <a:custGeom>
              <a:avLst/>
              <a:gdLst>
                <a:gd name="T0" fmla="*/ 0 w 478"/>
                <a:gd name="T1" fmla="*/ 14 h 118"/>
                <a:gd name="T2" fmla="*/ 478 w 478"/>
                <a:gd name="T3" fmla="*/ 118 h 118"/>
                <a:gd name="T4" fmla="*/ 478 w 478"/>
                <a:gd name="T5" fmla="*/ 104 h 118"/>
                <a:gd name="T6" fmla="*/ 7 w 478"/>
                <a:gd name="T7" fmla="*/ 0 h 118"/>
                <a:gd name="T8" fmla="*/ 0 w 478"/>
                <a:gd name="T9" fmla="*/ 14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118">
                  <a:moveTo>
                    <a:pt x="0" y="14"/>
                  </a:moveTo>
                  <a:lnTo>
                    <a:pt x="478" y="118"/>
                  </a:lnTo>
                  <a:lnTo>
                    <a:pt x="478" y="104"/>
                  </a:lnTo>
                  <a:lnTo>
                    <a:pt x="7" y="0"/>
                  </a:lnTo>
                  <a:lnTo>
                    <a:pt x="0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7" name="Freeform 167"/>
            <p:cNvSpPr/>
            <p:nvPr/>
          </p:nvSpPr>
          <p:spPr bwMode="auto">
            <a:xfrm>
              <a:off x="4366" y="1592"/>
              <a:ext cx="689" cy="164"/>
            </a:xfrm>
            <a:custGeom>
              <a:avLst/>
              <a:gdLst>
                <a:gd name="T0" fmla="*/ 0 w 689"/>
                <a:gd name="T1" fmla="*/ 152 h 164"/>
                <a:gd name="T2" fmla="*/ 682 w 689"/>
                <a:gd name="T3" fmla="*/ 0 h 164"/>
                <a:gd name="T4" fmla="*/ 689 w 689"/>
                <a:gd name="T5" fmla="*/ 12 h 164"/>
                <a:gd name="T6" fmla="*/ 0 w 689"/>
                <a:gd name="T7" fmla="*/ 164 h 164"/>
                <a:gd name="T8" fmla="*/ 0 w 689"/>
                <a:gd name="T9" fmla="*/ 152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164">
                  <a:moveTo>
                    <a:pt x="0" y="152"/>
                  </a:moveTo>
                  <a:lnTo>
                    <a:pt x="682" y="0"/>
                  </a:lnTo>
                  <a:lnTo>
                    <a:pt x="689" y="12"/>
                  </a:lnTo>
                  <a:lnTo>
                    <a:pt x="0" y="164"/>
                  </a:lnTo>
                  <a:lnTo>
                    <a:pt x="0" y="1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8" name="Freeform 168"/>
            <p:cNvSpPr/>
            <p:nvPr/>
          </p:nvSpPr>
          <p:spPr bwMode="auto">
            <a:xfrm>
              <a:off x="3995" y="2899"/>
              <a:ext cx="499" cy="396"/>
            </a:xfrm>
            <a:custGeom>
              <a:avLst/>
              <a:gdLst>
                <a:gd name="T0" fmla="*/ 0 w 499"/>
                <a:gd name="T1" fmla="*/ 5 h 396"/>
                <a:gd name="T2" fmla="*/ 499 w 499"/>
                <a:gd name="T3" fmla="*/ 396 h 396"/>
                <a:gd name="T4" fmla="*/ 499 w 499"/>
                <a:gd name="T5" fmla="*/ 384 h 396"/>
                <a:gd name="T6" fmla="*/ 14 w 499"/>
                <a:gd name="T7" fmla="*/ 0 h 396"/>
                <a:gd name="T8" fmla="*/ 0 w 499"/>
                <a:gd name="T9" fmla="*/ 5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9" h="396">
                  <a:moveTo>
                    <a:pt x="0" y="5"/>
                  </a:moveTo>
                  <a:lnTo>
                    <a:pt x="499" y="396"/>
                  </a:lnTo>
                  <a:lnTo>
                    <a:pt x="499" y="384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9" name="Freeform 169"/>
            <p:cNvSpPr/>
            <p:nvPr/>
          </p:nvSpPr>
          <p:spPr bwMode="auto">
            <a:xfrm>
              <a:off x="3651" y="2918"/>
              <a:ext cx="306" cy="547"/>
            </a:xfrm>
            <a:custGeom>
              <a:avLst/>
              <a:gdLst>
                <a:gd name="T0" fmla="*/ 0 w 306"/>
                <a:gd name="T1" fmla="*/ 540 h 547"/>
                <a:gd name="T2" fmla="*/ 294 w 306"/>
                <a:gd name="T3" fmla="*/ 0 h 547"/>
                <a:gd name="T4" fmla="*/ 306 w 306"/>
                <a:gd name="T5" fmla="*/ 0 h 547"/>
                <a:gd name="T6" fmla="*/ 10 w 306"/>
                <a:gd name="T7" fmla="*/ 547 h 547"/>
                <a:gd name="T8" fmla="*/ 0 w 306"/>
                <a:gd name="T9" fmla="*/ 540 h 5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6" h="547">
                  <a:moveTo>
                    <a:pt x="0" y="540"/>
                  </a:moveTo>
                  <a:lnTo>
                    <a:pt x="294" y="0"/>
                  </a:lnTo>
                  <a:lnTo>
                    <a:pt x="306" y="0"/>
                  </a:lnTo>
                  <a:lnTo>
                    <a:pt x="10" y="547"/>
                  </a:lnTo>
                  <a:lnTo>
                    <a:pt x="0" y="5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0" name="Rectangle 170"/>
            <p:cNvSpPr>
              <a:spLocks noChangeArrowheads="1"/>
            </p:cNvSpPr>
            <p:nvPr/>
          </p:nvSpPr>
          <p:spPr bwMode="auto">
            <a:xfrm>
              <a:off x="2910" y="2881"/>
              <a:ext cx="9" cy="30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1" name="Freeform 171"/>
            <p:cNvSpPr/>
            <p:nvPr/>
          </p:nvSpPr>
          <p:spPr bwMode="auto">
            <a:xfrm>
              <a:off x="3334" y="2109"/>
              <a:ext cx="611" cy="741"/>
            </a:xfrm>
            <a:custGeom>
              <a:avLst/>
              <a:gdLst>
                <a:gd name="T0" fmla="*/ 0 w 611"/>
                <a:gd name="T1" fmla="*/ 7 h 741"/>
                <a:gd name="T2" fmla="*/ 599 w 611"/>
                <a:gd name="T3" fmla="*/ 741 h 741"/>
                <a:gd name="T4" fmla="*/ 611 w 611"/>
                <a:gd name="T5" fmla="*/ 736 h 741"/>
                <a:gd name="T6" fmla="*/ 12 w 611"/>
                <a:gd name="T7" fmla="*/ 0 h 741"/>
                <a:gd name="T8" fmla="*/ 0 w 611"/>
                <a:gd name="T9" fmla="*/ 7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741">
                  <a:moveTo>
                    <a:pt x="0" y="7"/>
                  </a:moveTo>
                  <a:lnTo>
                    <a:pt x="599" y="741"/>
                  </a:lnTo>
                  <a:lnTo>
                    <a:pt x="611" y="736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526" name="TextBox 76">
            <a:extLst>
              <a:ext uri="{FF2B5EF4-FFF2-40B4-BE49-F238E27FC236}">
                <a16:creationId xmlns:a16="http://schemas.microsoft.com/office/drawing/2014/main" id="{227D35C8-A03F-4E8D-8213-9F6DBD150A5D}"/>
              </a:ext>
            </a:extLst>
          </p:cNvPr>
          <p:cNvSpPr txBox="1"/>
          <p:nvPr/>
        </p:nvSpPr>
        <p:spPr>
          <a:xfrm>
            <a:off x="5490705" y="219018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优化问题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7" name="文本框 526">
            <a:extLst>
              <a:ext uri="{FF2B5EF4-FFF2-40B4-BE49-F238E27FC236}">
                <a16:creationId xmlns:a16="http://schemas.microsoft.com/office/drawing/2014/main" id="{65E94CA4-8264-494F-971E-C0C3C5A4DA32}"/>
              </a:ext>
            </a:extLst>
          </p:cNvPr>
          <p:cNvSpPr txBox="1"/>
          <p:nvPr/>
        </p:nvSpPr>
        <p:spPr>
          <a:xfrm>
            <a:off x="4498003" y="531991"/>
            <a:ext cx="3195994" cy="2819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梯度问题</a:t>
            </a:r>
            <a:endParaRPr lang="en-US" altLang="zh-CN" sz="105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28" name="组合 527">
            <a:extLst>
              <a:ext uri="{FF2B5EF4-FFF2-40B4-BE49-F238E27FC236}">
                <a16:creationId xmlns:a16="http://schemas.microsoft.com/office/drawing/2014/main" id="{FB66C0C8-264B-4A75-9494-B04C4B93D363}"/>
              </a:ext>
            </a:extLst>
          </p:cNvPr>
          <p:cNvGrpSpPr/>
          <p:nvPr/>
        </p:nvGrpSpPr>
        <p:grpSpPr>
          <a:xfrm>
            <a:off x="5855851" y="833240"/>
            <a:ext cx="480299" cy="105326"/>
            <a:chOff x="8818080" y="2020666"/>
            <a:chExt cx="636007" cy="0"/>
          </a:xfrm>
        </p:grpSpPr>
        <p:cxnSp>
          <p:nvCxnSpPr>
            <p:cNvPr id="530" name="直接连接符 529">
              <a:extLst>
                <a:ext uri="{FF2B5EF4-FFF2-40B4-BE49-F238E27FC236}">
                  <a16:creationId xmlns:a16="http://schemas.microsoft.com/office/drawing/2014/main" id="{21D4BF5D-2C91-4A19-896F-AE946BC7FB76}"/>
                </a:ext>
              </a:extLst>
            </p:cNvPr>
            <p:cNvCxnSpPr/>
            <p:nvPr/>
          </p:nvCxnSpPr>
          <p:spPr>
            <a:xfrm>
              <a:off x="8818080" y="2020666"/>
              <a:ext cx="175500" cy="0"/>
            </a:xfrm>
            <a:prstGeom prst="line">
              <a:avLst/>
            </a:prstGeom>
            <a:ln w="25400">
              <a:solidFill>
                <a:srgbClr val="F6A2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1" name="直接连接符 530">
              <a:extLst>
                <a:ext uri="{FF2B5EF4-FFF2-40B4-BE49-F238E27FC236}">
                  <a16:creationId xmlns:a16="http://schemas.microsoft.com/office/drawing/2014/main" id="{12A04D9E-7AE9-4504-89ED-15389616EA20}"/>
                </a:ext>
              </a:extLst>
            </p:cNvPr>
            <p:cNvCxnSpPr/>
            <p:nvPr/>
          </p:nvCxnSpPr>
          <p:spPr>
            <a:xfrm>
              <a:off x="9048334" y="2020666"/>
              <a:ext cx="175500" cy="0"/>
            </a:xfrm>
            <a:prstGeom prst="line">
              <a:avLst/>
            </a:prstGeom>
            <a:ln w="25400">
              <a:solidFill>
                <a:srgbClr val="248C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2" name="直接连接符 531">
              <a:extLst>
                <a:ext uri="{FF2B5EF4-FFF2-40B4-BE49-F238E27FC236}">
                  <a16:creationId xmlns:a16="http://schemas.microsoft.com/office/drawing/2014/main" id="{35104CDD-349B-40C0-9598-881CA242C9C1}"/>
                </a:ext>
              </a:extLst>
            </p:cNvPr>
            <p:cNvCxnSpPr/>
            <p:nvPr/>
          </p:nvCxnSpPr>
          <p:spPr>
            <a:xfrm>
              <a:off x="9278587" y="2020666"/>
              <a:ext cx="175500" cy="0"/>
            </a:xfrm>
            <a:prstGeom prst="line">
              <a:avLst/>
            </a:prstGeom>
            <a:ln w="25400">
              <a:solidFill>
                <a:srgbClr val="F6A2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2" name="矩形 511">
            <a:extLst>
              <a:ext uri="{FF2B5EF4-FFF2-40B4-BE49-F238E27FC236}">
                <a16:creationId xmlns:a16="http://schemas.microsoft.com/office/drawing/2014/main" id="{766F922C-45DA-4B95-8274-72C64446A645}"/>
              </a:ext>
            </a:extLst>
          </p:cNvPr>
          <p:cNvSpPr/>
          <p:nvPr/>
        </p:nvSpPr>
        <p:spPr>
          <a:xfrm>
            <a:off x="1014346" y="1368080"/>
            <a:ext cx="3262433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spcBef>
                <a:spcPct val="0"/>
              </a:spcBef>
            </a:pPr>
            <a:r>
              <a:rPr lang="zh-CN" altLang="en-US" sz="40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 Math" panose="02040503050406030204" pitchFamily="18" charset="0"/>
                <a:ea typeface="微软雅黑" panose="020B0503020204020204" pitchFamily="34" charset="-122"/>
              </a:rPr>
              <a:t>经典抑或问题</a:t>
            </a:r>
            <a:endParaRPr lang="en-US" altLang="zh-CN" sz="4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E0A3D1A-F33E-4A12-B46E-20B8644FE9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366" y="2305814"/>
            <a:ext cx="3620262" cy="292973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A05D57F-88CD-4743-8530-00CEC00458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628" y="2753460"/>
            <a:ext cx="3814572" cy="203443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FE0C65A-B857-4433-8A35-AC69ACCFFF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6346" y="1765759"/>
            <a:ext cx="4385049" cy="3627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108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prism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5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1000" tmFilter="0,0; .5, 1; 1, 1"/>
                                        <p:tgtEl>
                                          <p:spTgt spid="5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" name="Group 4"/>
          <p:cNvGrpSpPr>
            <a:grpSpLocks noChangeAspect="1"/>
          </p:cNvGrpSpPr>
          <p:nvPr/>
        </p:nvGrpSpPr>
        <p:grpSpPr bwMode="auto">
          <a:xfrm>
            <a:off x="-470501" y="-575689"/>
            <a:ext cx="1552035" cy="1511368"/>
            <a:chOff x="2410" y="593"/>
            <a:chExt cx="3015" cy="2936"/>
          </a:xfrm>
          <a:solidFill>
            <a:srgbClr val="248C80"/>
          </a:solidFill>
        </p:grpSpPr>
        <p:sp>
          <p:nvSpPr>
            <p:cNvPr id="177" name="Freeform 5"/>
            <p:cNvSpPr/>
            <p:nvPr/>
          </p:nvSpPr>
          <p:spPr bwMode="auto">
            <a:xfrm>
              <a:off x="5079" y="1202"/>
              <a:ext cx="66" cy="509"/>
            </a:xfrm>
            <a:custGeom>
              <a:avLst/>
              <a:gdLst>
                <a:gd name="T0" fmla="*/ 0 w 66"/>
                <a:gd name="T1" fmla="*/ 9 h 509"/>
                <a:gd name="T2" fmla="*/ 54 w 66"/>
                <a:gd name="T3" fmla="*/ 509 h 509"/>
                <a:gd name="T4" fmla="*/ 66 w 66"/>
                <a:gd name="T5" fmla="*/ 509 h 509"/>
                <a:gd name="T6" fmla="*/ 9 w 66"/>
                <a:gd name="T7" fmla="*/ 0 h 509"/>
                <a:gd name="T8" fmla="*/ 0 w 66"/>
                <a:gd name="T9" fmla="*/ 9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509">
                  <a:moveTo>
                    <a:pt x="0" y="9"/>
                  </a:moveTo>
                  <a:lnTo>
                    <a:pt x="54" y="509"/>
                  </a:lnTo>
                  <a:lnTo>
                    <a:pt x="66" y="509"/>
                  </a:lnTo>
                  <a:lnTo>
                    <a:pt x="9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8" name="Freeform 6"/>
            <p:cNvSpPr/>
            <p:nvPr/>
          </p:nvSpPr>
          <p:spPr bwMode="auto">
            <a:xfrm>
              <a:off x="5079" y="1195"/>
              <a:ext cx="303" cy="854"/>
            </a:xfrm>
            <a:custGeom>
              <a:avLst/>
              <a:gdLst>
                <a:gd name="T0" fmla="*/ 14 w 303"/>
                <a:gd name="T1" fmla="*/ 0 h 854"/>
                <a:gd name="T2" fmla="*/ 303 w 303"/>
                <a:gd name="T3" fmla="*/ 854 h 854"/>
                <a:gd name="T4" fmla="*/ 287 w 303"/>
                <a:gd name="T5" fmla="*/ 854 h 854"/>
                <a:gd name="T6" fmla="*/ 0 w 303"/>
                <a:gd name="T7" fmla="*/ 11 h 854"/>
                <a:gd name="T8" fmla="*/ 14 w 303"/>
                <a:gd name="T9" fmla="*/ 0 h 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3" h="854">
                  <a:moveTo>
                    <a:pt x="14" y="0"/>
                  </a:moveTo>
                  <a:lnTo>
                    <a:pt x="303" y="854"/>
                  </a:lnTo>
                  <a:lnTo>
                    <a:pt x="287" y="854"/>
                  </a:lnTo>
                  <a:lnTo>
                    <a:pt x="0" y="11"/>
                  </a:lnTo>
                  <a:lnTo>
                    <a:pt x="1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9" name="Freeform 7"/>
            <p:cNvSpPr/>
            <p:nvPr/>
          </p:nvSpPr>
          <p:spPr bwMode="auto">
            <a:xfrm>
              <a:off x="5074" y="1202"/>
              <a:ext cx="12" cy="345"/>
            </a:xfrm>
            <a:custGeom>
              <a:avLst/>
              <a:gdLst>
                <a:gd name="T0" fmla="*/ 0 w 12"/>
                <a:gd name="T1" fmla="*/ 0 h 345"/>
                <a:gd name="T2" fmla="*/ 0 w 12"/>
                <a:gd name="T3" fmla="*/ 345 h 345"/>
                <a:gd name="T4" fmla="*/ 12 w 12"/>
                <a:gd name="T5" fmla="*/ 345 h 345"/>
                <a:gd name="T6" fmla="*/ 12 w 12"/>
                <a:gd name="T7" fmla="*/ 12 h 345"/>
                <a:gd name="T8" fmla="*/ 0 w 12"/>
                <a:gd name="T9" fmla="*/ 0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345">
                  <a:moveTo>
                    <a:pt x="0" y="0"/>
                  </a:moveTo>
                  <a:lnTo>
                    <a:pt x="0" y="345"/>
                  </a:lnTo>
                  <a:lnTo>
                    <a:pt x="12" y="345"/>
                  </a:lnTo>
                  <a:lnTo>
                    <a:pt x="12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0" name="Rectangle 8"/>
            <p:cNvSpPr>
              <a:spLocks noChangeArrowheads="1"/>
            </p:cNvSpPr>
            <p:nvPr/>
          </p:nvSpPr>
          <p:spPr bwMode="auto">
            <a:xfrm>
              <a:off x="3658" y="3501"/>
              <a:ext cx="647" cy="1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1" name="Freeform 9"/>
            <p:cNvSpPr/>
            <p:nvPr/>
          </p:nvSpPr>
          <p:spPr bwMode="auto">
            <a:xfrm>
              <a:off x="3488" y="3446"/>
              <a:ext cx="118" cy="48"/>
            </a:xfrm>
            <a:custGeom>
              <a:avLst/>
              <a:gdLst>
                <a:gd name="T0" fmla="*/ 0 w 118"/>
                <a:gd name="T1" fmla="*/ 10 h 48"/>
                <a:gd name="T2" fmla="*/ 111 w 118"/>
                <a:gd name="T3" fmla="*/ 48 h 48"/>
                <a:gd name="T4" fmla="*/ 118 w 118"/>
                <a:gd name="T5" fmla="*/ 36 h 48"/>
                <a:gd name="T6" fmla="*/ 14 w 118"/>
                <a:gd name="T7" fmla="*/ 0 h 48"/>
                <a:gd name="T8" fmla="*/ 0 w 118"/>
                <a:gd name="T9" fmla="*/ 1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48">
                  <a:moveTo>
                    <a:pt x="0" y="10"/>
                  </a:moveTo>
                  <a:lnTo>
                    <a:pt x="111" y="48"/>
                  </a:lnTo>
                  <a:lnTo>
                    <a:pt x="118" y="36"/>
                  </a:lnTo>
                  <a:lnTo>
                    <a:pt x="14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2" name="Freeform 10"/>
            <p:cNvSpPr/>
            <p:nvPr/>
          </p:nvSpPr>
          <p:spPr bwMode="auto">
            <a:xfrm>
              <a:off x="2830" y="1026"/>
              <a:ext cx="30" cy="256"/>
            </a:xfrm>
            <a:custGeom>
              <a:avLst/>
              <a:gdLst>
                <a:gd name="T0" fmla="*/ 30 w 30"/>
                <a:gd name="T1" fmla="*/ 0 h 256"/>
                <a:gd name="T2" fmla="*/ 9 w 30"/>
                <a:gd name="T3" fmla="*/ 256 h 256"/>
                <a:gd name="T4" fmla="*/ 0 w 30"/>
                <a:gd name="T5" fmla="*/ 256 h 256"/>
                <a:gd name="T6" fmla="*/ 26 w 30"/>
                <a:gd name="T7" fmla="*/ 0 h 256"/>
                <a:gd name="T8" fmla="*/ 30 w 30"/>
                <a:gd name="T9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56">
                  <a:moveTo>
                    <a:pt x="30" y="0"/>
                  </a:moveTo>
                  <a:lnTo>
                    <a:pt x="9" y="256"/>
                  </a:lnTo>
                  <a:lnTo>
                    <a:pt x="0" y="256"/>
                  </a:lnTo>
                  <a:lnTo>
                    <a:pt x="26" y="0"/>
                  </a:lnTo>
                  <a:lnTo>
                    <a:pt x="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3" name="Freeform 11"/>
            <p:cNvSpPr/>
            <p:nvPr/>
          </p:nvSpPr>
          <p:spPr bwMode="auto">
            <a:xfrm>
              <a:off x="2841" y="773"/>
              <a:ext cx="604" cy="519"/>
            </a:xfrm>
            <a:custGeom>
              <a:avLst/>
              <a:gdLst>
                <a:gd name="T0" fmla="*/ 0 w 604"/>
                <a:gd name="T1" fmla="*/ 512 h 519"/>
                <a:gd name="T2" fmla="*/ 595 w 604"/>
                <a:gd name="T3" fmla="*/ 0 h 519"/>
                <a:gd name="T4" fmla="*/ 604 w 604"/>
                <a:gd name="T5" fmla="*/ 7 h 519"/>
                <a:gd name="T6" fmla="*/ 12 w 604"/>
                <a:gd name="T7" fmla="*/ 519 h 519"/>
                <a:gd name="T8" fmla="*/ 0 w 604"/>
                <a:gd name="T9" fmla="*/ 512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4" h="519">
                  <a:moveTo>
                    <a:pt x="0" y="512"/>
                  </a:moveTo>
                  <a:lnTo>
                    <a:pt x="595" y="0"/>
                  </a:lnTo>
                  <a:lnTo>
                    <a:pt x="604" y="7"/>
                  </a:lnTo>
                  <a:lnTo>
                    <a:pt x="12" y="519"/>
                  </a:lnTo>
                  <a:lnTo>
                    <a:pt x="0" y="5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4" name="Freeform 12"/>
            <p:cNvSpPr/>
            <p:nvPr/>
          </p:nvSpPr>
          <p:spPr bwMode="auto">
            <a:xfrm>
              <a:off x="2988" y="761"/>
              <a:ext cx="445" cy="192"/>
            </a:xfrm>
            <a:custGeom>
              <a:avLst/>
              <a:gdLst>
                <a:gd name="T0" fmla="*/ 445 w 445"/>
                <a:gd name="T1" fmla="*/ 17 h 192"/>
                <a:gd name="T2" fmla="*/ 3 w 445"/>
                <a:gd name="T3" fmla="*/ 192 h 192"/>
                <a:gd name="T4" fmla="*/ 0 w 445"/>
                <a:gd name="T5" fmla="*/ 187 h 192"/>
                <a:gd name="T6" fmla="*/ 445 w 445"/>
                <a:gd name="T7" fmla="*/ 0 h 192"/>
                <a:gd name="T8" fmla="*/ 445 w 445"/>
                <a:gd name="T9" fmla="*/ 17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5" h="192">
                  <a:moveTo>
                    <a:pt x="445" y="17"/>
                  </a:moveTo>
                  <a:lnTo>
                    <a:pt x="3" y="192"/>
                  </a:lnTo>
                  <a:lnTo>
                    <a:pt x="0" y="187"/>
                  </a:lnTo>
                  <a:lnTo>
                    <a:pt x="445" y="0"/>
                  </a:lnTo>
                  <a:lnTo>
                    <a:pt x="445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5" name="Freeform 13"/>
            <p:cNvSpPr/>
            <p:nvPr/>
          </p:nvSpPr>
          <p:spPr bwMode="auto">
            <a:xfrm>
              <a:off x="3478" y="650"/>
              <a:ext cx="159" cy="95"/>
            </a:xfrm>
            <a:custGeom>
              <a:avLst/>
              <a:gdLst>
                <a:gd name="T0" fmla="*/ 10 w 159"/>
                <a:gd name="T1" fmla="*/ 95 h 95"/>
                <a:gd name="T2" fmla="*/ 159 w 159"/>
                <a:gd name="T3" fmla="*/ 9 h 95"/>
                <a:gd name="T4" fmla="*/ 159 w 159"/>
                <a:gd name="T5" fmla="*/ 0 h 95"/>
                <a:gd name="T6" fmla="*/ 0 w 159"/>
                <a:gd name="T7" fmla="*/ 88 h 95"/>
                <a:gd name="T8" fmla="*/ 10 w 159"/>
                <a:gd name="T9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95">
                  <a:moveTo>
                    <a:pt x="10" y="95"/>
                  </a:moveTo>
                  <a:lnTo>
                    <a:pt x="159" y="9"/>
                  </a:lnTo>
                  <a:lnTo>
                    <a:pt x="159" y="0"/>
                  </a:lnTo>
                  <a:lnTo>
                    <a:pt x="0" y="88"/>
                  </a:lnTo>
                  <a:lnTo>
                    <a:pt x="10" y="9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6" name="Freeform 14"/>
            <p:cNvSpPr/>
            <p:nvPr/>
          </p:nvSpPr>
          <p:spPr bwMode="auto">
            <a:xfrm>
              <a:off x="3488" y="683"/>
              <a:ext cx="798" cy="74"/>
            </a:xfrm>
            <a:custGeom>
              <a:avLst/>
              <a:gdLst>
                <a:gd name="T0" fmla="*/ 0 w 798"/>
                <a:gd name="T1" fmla="*/ 62 h 74"/>
                <a:gd name="T2" fmla="*/ 798 w 798"/>
                <a:gd name="T3" fmla="*/ 0 h 74"/>
                <a:gd name="T4" fmla="*/ 798 w 798"/>
                <a:gd name="T5" fmla="*/ 10 h 74"/>
                <a:gd name="T6" fmla="*/ 0 w 798"/>
                <a:gd name="T7" fmla="*/ 74 h 74"/>
                <a:gd name="T8" fmla="*/ 0 w 798"/>
                <a:gd name="T9" fmla="*/ 6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8" h="74">
                  <a:moveTo>
                    <a:pt x="0" y="62"/>
                  </a:moveTo>
                  <a:lnTo>
                    <a:pt x="798" y="0"/>
                  </a:lnTo>
                  <a:lnTo>
                    <a:pt x="798" y="10"/>
                  </a:lnTo>
                  <a:lnTo>
                    <a:pt x="0" y="74"/>
                  </a:lnTo>
                  <a:lnTo>
                    <a:pt x="0" y="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7" name="Freeform 15"/>
            <p:cNvSpPr/>
            <p:nvPr/>
          </p:nvSpPr>
          <p:spPr bwMode="auto">
            <a:xfrm>
              <a:off x="3421" y="778"/>
              <a:ext cx="34" cy="308"/>
            </a:xfrm>
            <a:custGeom>
              <a:avLst/>
              <a:gdLst>
                <a:gd name="T0" fmla="*/ 29 w 34"/>
                <a:gd name="T1" fmla="*/ 0 h 308"/>
                <a:gd name="T2" fmla="*/ 0 w 34"/>
                <a:gd name="T3" fmla="*/ 308 h 308"/>
                <a:gd name="T4" fmla="*/ 12 w 34"/>
                <a:gd name="T5" fmla="*/ 308 h 308"/>
                <a:gd name="T6" fmla="*/ 34 w 34"/>
                <a:gd name="T7" fmla="*/ 0 h 308"/>
                <a:gd name="T8" fmla="*/ 29 w 34"/>
                <a:gd name="T9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308">
                  <a:moveTo>
                    <a:pt x="29" y="0"/>
                  </a:moveTo>
                  <a:lnTo>
                    <a:pt x="0" y="308"/>
                  </a:lnTo>
                  <a:lnTo>
                    <a:pt x="12" y="308"/>
                  </a:lnTo>
                  <a:lnTo>
                    <a:pt x="34" y="0"/>
                  </a:ln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8" name="Freeform 16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  <a:gd name="T10" fmla="*/ 0 w 571"/>
                <a:gd name="T11" fmla="*/ 11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9" name="Freeform 17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0" name="Freeform 18"/>
            <p:cNvSpPr/>
            <p:nvPr/>
          </p:nvSpPr>
          <p:spPr bwMode="auto">
            <a:xfrm>
              <a:off x="4087" y="693"/>
              <a:ext cx="225" cy="307"/>
            </a:xfrm>
            <a:custGeom>
              <a:avLst/>
              <a:gdLst>
                <a:gd name="T0" fmla="*/ 213 w 225"/>
                <a:gd name="T1" fmla="*/ 0 h 307"/>
                <a:gd name="T2" fmla="*/ 0 w 225"/>
                <a:gd name="T3" fmla="*/ 298 h 307"/>
                <a:gd name="T4" fmla="*/ 12 w 225"/>
                <a:gd name="T5" fmla="*/ 307 h 307"/>
                <a:gd name="T6" fmla="*/ 225 w 225"/>
                <a:gd name="T7" fmla="*/ 7 h 307"/>
                <a:gd name="T8" fmla="*/ 213 w 225"/>
                <a:gd name="T9" fmla="*/ 0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5" h="307">
                  <a:moveTo>
                    <a:pt x="213" y="0"/>
                  </a:moveTo>
                  <a:lnTo>
                    <a:pt x="0" y="298"/>
                  </a:lnTo>
                  <a:lnTo>
                    <a:pt x="12" y="307"/>
                  </a:lnTo>
                  <a:lnTo>
                    <a:pt x="225" y="7"/>
                  </a:lnTo>
                  <a:lnTo>
                    <a:pt x="21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1" name="Freeform 19"/>
            <p:cNvSpPr/>
            <p:nvPr/>
          </p:nvSpPr>
          <p:spPr bwMode="auto">
            <a:xfrm>
              <a:off x="2481" y="1318"/>
              <a:ext cx="339" cy="343"/>
            </a:xfrm>
            <a:custGeom>
              <a:avLst/>
              <a:gdLst>
                <a:gd name="T0" fmla="*/ 0 w 339"/>
                <a:gd name="T1" fmla="*/ 336 h 343"/>
                <a:gd name="T2" fmla="*/ 332 w 339"/>
                <a:gd name="T3" fmla="*/ 0 h 343"/>
                <a:gd name="T4" fmla="*/ 339 w 339"/>
                <a:gd name="T5" fmla="*/ 7 h 343"/>
                <a:gd name="T6" fmla="*/ 5 w 339"/>
                <a:gd name="T7" fmla="*/ 343 h 343"/>
                <a:gd name="T8" fmla="*/ 0 w 339"/>
                <a:gd name="T9" fmla="*/ 336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9" h="343">
                  <a:moveTo>
                    <a:pt x="0" y="336"/>
                  </a:moveTo>
                  <a:lnTo>
                    <a:pt x="332" y="0"/>
                  </a:lnTo>
                  <a:lnTo>
                    <a:pt x="339" y="7"/>
                  </a:lnTo>
                  <a:lnTo>
                    <a:pt x="5" y="343"/>
                  </a:lnTo>
                  <a:lnTo>
                    <a:pt x="0" y="3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2" name="Freeform 20"/>
            <p:cNvSpPr/>
            <p:nvPr/>
          </p:nvSpPr>
          <p:spPr bwMode="auto">
            <a:xfrm>
              <a:off x="2616" y="1332"/>
              <a:ext cx="209" cy="753"/>
            </a:xfrm>
            <a:custGeom>
              <a:avLst/>
              <a:gdLst>
                <a:gd name="T0" fmla="*/ 197 w 209"/>
                <a:gd name="T1" fmla="*/ 0 h 753"/>
                <a:gd name="T2" fmla="*/ 0 w 209"/>
                <a:gd name="T3" fmla="*/ 743 h 753"/>
                <a:gd name="T4" fmla="*/ 10 w 209"/>
                <a:gd name="T5" fmla="*/ 753 h 753"/>
                <a:gd name="T6" fmla="*/ 209 w 209"/>
                <a:gd name="T7" fmla="*/ 0 h 753"/>
                <a:gd name="T8" fmla="*/ 197 w 209"/>
                <a:gd name="T9" fmla="*/ 0 h 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753">
                  <a:moveTo>
                    <a:pt x="197" y="0"/>
                  </a:moveTo>
                  <a:lnTo>
                    <a:pt x="0" y="743"/>
                  </a:lnTo>
                  <a:lnTo>
                    <a:pt x="10" y="753"/>
                  </a:lnTo>
                  <a:lnTo>
                    <a:pt x="209" y="0"/>
                  </a:lnTo>
                  <a:lnTo>
                    <a:pt x="19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3" name="Freeform 21"/>
            <p:cNvSpPr/>
            <p:nvPr/>
          </p:nvSpPr>
          <p:spPr bwMode="auto">
            <a:xfrm>
              <a:off x="2477" y="1704"/>
              <a:ext cx="106" cy="92"/>
            </a:xfrm>
            <a:custGeom>
              <a:avLst/>
              <a:gdLst>
                <a:gd name="T0" fmla="*/ 0 w 106"/>
                <a:gd name="T1" fmla="*/ 7 h 92"/>
                <a:gd name="T2" fmla="*/ 94 w 106"/>
                <a:gd name="T3" fmla="*/ 92 h 92"/>
                <a:gd name="T4" fmla="*/ 106 w 106"/>
                <a:gd name="T5" fmla="*/ 75 h 92"/>
                <a:gd name="T6" fmla="*/ 9 w 106"/>
                <a:gd name="T7" fmla="*/ 0 h 92"/>
                <a:gd name="T8" fmla="*/ 0 w 106"/>
                <a:gd name="T9" fmla="*/ 7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92">
                  <a:moveTo>
                    <a:pt x="0" y="7"/>
                  </a:moveTo>
                  <a:lnTo>
                    <a:pt x="94" y="92"/>
                  </a:lnTo>
                  <a:lnTo>
                    <a:pt x="106" y="75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4" name="Freeform 22"/>
            <p:cNvSpPr/>
            <p:nvPr/>
          </p:nvSpPr>
          <p:spPr bwMode="auto">
            <a:xfrm>
              <a:off x="2451" y="1711"/>
              <a:ext cx="146" cy="374"/>
            </a:xfrm>
            <a:custGeom>
              <a:avLst/>
              <a:gdLst>
                <a:gd name="T0" fmla="*/ 0 w 146"/>
                <a:gd name="T1" fmla="*/ 0 h 374"/>
                <a:gd name="T2" fmla="*/ 135 w 146"/>
                <a:gd name="T3" fmla="*/ 374 h 374"/>
                <a:gd name="T4" fmla="*/ 146 w 146"/>
                <a:gd name="T5" fmla="*/ 374 h 374"/>
                <a:gd name="T6" fmla="*/ 11 w 146"/>
                <a:gd name="T7" fmla="*/ 0 h 374"/>
                <a:gd name="T8" fmla="*/ 0 w 146"/>
                <a:gd name="T9" fmla="*/ 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374">
                  <a:moveTo>
                    <a:pt x="0" y="0"/>
                  </a:moveTo>
                  <a:lnTo>
                    <a:pt x="135" y="374"/>
                  </a:lnTo>
                  <a:lnTo>
                    <a:pt x="146" y="374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5" name="Rectangle 23"/>
            <p:cNvSpPr>
              <a:spLocks noChangeArrowheads="1"/>
            </p:cNvSpPr>
            <p:nvPr/>
          </p:nvSpPr>
          <p:spPr bwMode="auto">
            <a:xfrm>
              <a:off x="3410" y="1164"/>
              <a:ext cx="11" cy="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6" name="Freeform 24"/>
            <p:cNvSpPr/>
            <p:nvPr/>
          </p:nvSpPr>
          <p:spPr bwMode="auto">
            <a:xfrm>
              <a:off x="2848" y="1202"/>
              <a:ext cx="538" cy="111"/>
            </a:xfrm>
            <a:custGeom>
              <a:avLst/>
              <a:gdLst>
                <a:gd name="T0" fmla="*/ 0 w 538"/>
                <a:gd name="T1" fmla="*/ 102 h 111"/>
                <a:gd name="T2" fmla="*/ 538 w 538"/>
                <a:gd name="T3" fmla="*/ 0 h 111"/>
                <a:gd name="T4" fmla="*/ 538 w 538"/>
                <a:gd name="T5" fmla="*/ 9 h 111"/>
                <a:gd name="T6" fmla="*/ 0 w 538"/>
                <a:gd name="T7" fmla="*/ 111 h 111"/>
                <a:gd name="T8" fmla="*/ 0 w 538"/>
                <a:gd name="T9" fmla="*/ 102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8" h="111">
                  <a:moveTo>
                    <a:pt x="0" y="102"/>
                  </a:moveTo>
                  <a:lnTo>
                    <a:pt x="538" y="0"/>
                  </a:lnTo>
                  <a:lnTo>
                    <a:pt x="538" y="9"/>
                  </a:lnTo>
                  <a:lnTo>
                    <a:pt x="0" y="111"/>
                  </a:lnTo>
                  <a:lnTo>
                    <a:pt x="0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7" name="Freeform 25"/>
            <p:cNvSpPr/>
            <p:nvPr/>
          </p:nvSpPr>
          <p:spPr bwMode="auto">
            <a:xfrm>
              <a:off x="2834" y="1320"/>
              <a:ext cx="287" cy="455"/>
            </a:xfrm>
            <a:custGeom>
              <a:avLst/>
              <a:gdLst>
                <a:gd name="T0" fmla="*/ 0 w 287"/>
                <a:gd name="T1" fmla="*/ 5 h 455"/>
                <a:gd name="T2" fmla="*/ 275 w 287"/>
                <a:gd name="T3" fmla="*/ 450 h 455"/>
                <a:gd name="T4" fmla="*/ 277 w 287"/>
                <a:gd name="T5" fmla="*/ 455 h 455"/>
                <a:gd name="T6" fmla="*/ 287 w 287"/>
                <a:gd name="T7" fmla="*/ 445 h 455"/>
                <a:gd name="T8" fmla="*/ 7 w 287"/>
                <a:gd name="T9" fmla="*/ 0 h 455"/>
                <a:gd name="T10" fmla="*/ 0 w 287"/>
                <a:gd name="T11" fmla="*/ 5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7" h="455">
                  <a:moveTo>
                    <a:pt x="0" y="5"/>
                  </a:moveTo>
                  <a:lnTo>
                    <a:pt x="275" y="450"/>
                  </a:lnTo>
                  <a:lnTo>
                    <a:pt x="277" y="455"/>
                  </a:lnTo>
                  <a:lnTo>
                    <a:pt x="287" y="445"/>
                  </a:lnTo>
                  <a:lnTo>
                    <a:pt x="7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8" name="Freeform 26"/>
            <p:cNvSpPr/>
            <p:nvPr/>
          </p:nvSpPr>
          <p:spPr bwMode="auto">
            <a:xfrm>
              <a:off x="3140" y="1221"/>
              <a:ext cx="270" cy="544"/>
            </a:xfrm>
            <a:custGeom>
              <a:avLst/>
              <a:gdLst>
                <a:gd name="T0" fmla="*/ 0 w 270"/>
                <a:gd name="T1" fmla="*/ 544 h 544"/>
                <a:gd name="T2" fmla="*/ 263 w 270"/>
                <a:gd name="T3" fmla="*/ 0 h 544"/>
                <a:gd name="T4" fmla="*/ 270 w 270"/>
                <a:gd name="T5" fmla="*/ 0 h 544"/>
                <a:gd name="T6" fmla="*/ 14 w 270"/>
                <a:gd name="T7" fmla="*/ 544 h 544"/>
                <a:gd name="T8" fmla="*/ 0 w 270"/>
                <a:gd name="T9" fmla="*/ 544 h 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0" h="544">
                  <a:moveTo>
                    <a:pt x="0" y="544"/>
                  </a:moveTo>
                  <a:lnTo>
                    <a:pt x="263" y="0"/>
                  </a:lnTo>
                  <a:lnTo>
                    <a:pt x="270" y="0"/>
                  </a:lnTo>
                  <a:lnTo>
                    <a:pt x="14" y="544"/>
                  </a:lnTo>
                  <a:lnTo>
                    <a:pt x="0" y="5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9" name="Freeform 27"/>
            <p:cNvSpPr/>
            <p:nvPr/>
          </p:nvSpPr>
          <p:spPr bwMode="auto">
            <a:xfrm>
              <a:off x="3317" y="1221"/>
              <a:ext cx="93" cy="809"/>
            </a:xfrm>
            <a:custGeom>
              <a:avLst/>
              <a:gdLst>
                <a:gd name="T0" fmla="*/ 83 w 93"/>
                <a:gd name="T1" fmla="*/ 0 h 809"/>
                <a:gd name="T2" fmla="*/ 0 w 93"/>
                <a:gd name="T3" fmla="*/ 809 h 809"/>
                <a:gd name="T4" fmla="*/ 12 w 93"/>
                <a:gd name="T5" fmla="*/ 809 h 809"/>
                <a:gd name="T6" fmla="*/ 93 w 93"/>
                <a:gd name="T7" fmla="*/ 0 h 809"/>
                <a:gd name="T8" fmla="*/ 83 w 93"/>
                <a:gd name="T9" fmla="*/ 0 h 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" h="809">
                  <a:moveTo>
                    <a:pt x="83" y="0"/>
                  </a:moveTo>
                  <a:lnTo>
                    <a:pt x="0" y="809"/>
                  </a:lnTo>
                  <a:lnTo>
                    <a:pt x="12" y="809"/>
                  </a:lnTo>
                  <a:lnTo>
                    <a:pt x="93" y="0"/>
                  </a:lnTo>
                  <a:lnTo>
                    <a:pt x="8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0" name="Freeform 28"/>
            <p:cNvSpPr/>
            <p:nvPr/>
          </p:nvSpPr>
          <p:spPr bwMode="auto">
            <a:xfrm>
              <a:off x="3438" y="1022"/>
              <a:ext cx="611" cy="180"/>
            </a:xfrm>
            <a:custGeom>
              <a:avLst/>
              <a:gdLst>
                <a:gd name="T0" fmla="*/ 0 w 611"/>
                <a:gd name="T1" fmla="*/ 165 h 180"/>
                <a:gd name="T2" fmla="*/ 611 w 611"/>
                <a:gd name="T3" fmla="*/ 0 h 180"/>
                <a:gd name="T4" fmla="*/ 611 w 611"/>
                <a:gd name="T5" fmla="*/ 14 h 180"/>
                <a:gd name="T6" fmla="*/ 0 w 611"/>
                <a:gd name="T7" fmla="*/ 180 h 180"/>
                <a:gd name="T8" fmla="*/ 0 w 611"/>
                <a:gd name="T9" fmla="*/ 165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180">
                  <a:moveTo>
                    <a:pt x="0" y="165"/>
                  </a:moveTo>
                  <a:lnTo>
                    <a:pt x="611" y="0"/>
                  </a:lnTo>
                  <a:lnTo>
                    <a:pt x="611" y="14"/>
                  </a:lnTo>
                  <a:lnTo>
                    <a:pt x="0" y="180"/>
                  </a:lnTo>
                  <a:lnTo>
                    <a:pt x="0" y="1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1" name="Freeform 29"/>
            <p:cNvSpPr/>
            <p:nvPr/>
          </p:nvSpPr>
          <p:spPr bwMode="auto">
            <a:xfrm>
              <a:off x="4340" y="702"/>
              <a:ext cx="377" cy="396"/>
            </a:xfrm>
            <a:custGeom>
              <a:avLst/>
              <a:gdLst>
                <a:gd name="T0" fmla="*/ 0 w 377"/>
                <a:gd name="T1" fmla="*/ 12 h 396"/>
                <a:gd name="T2" fmla="*/ 370 w 377"/>
                <a:gd name="T3" fmla="*/ 396 h 396"/>
                <a:gd name="T4" fmla="*/ 377 w 377"/>
                <a:gd name="T5" fmla="*/ 388 h 396"/>
                <a:gd name="T6" fmla="*/ 0 w 377"/>
                <a:gd name="T7" fmla="*/ 0 h 396"/>
                <a:gd name="T8" fmla="*/ 0 w 377"/>
                <a:gd name="T9" fmla="*/ 12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7" h="396">
                  <a:moveTo>
                    <a:pt x="0" y="12"/>
                  </a:moveTo>
                  <a:lnTo>
                    <a:pt x="370" y="396"/>
                  </a:lnTo>
                  <a:lnTo>
                    <a:pt x="377" y="388"/>
                  </a:lnTo>
                  <a:lnTo>
                    <a:pt x="0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2" name="Freeform 30"/>
            <p:cNvSpPr/>
            <p:nvPr/>
          </p:nvSpPr>
          <p:spPr bwMode="auto">
            <a:xfrm>
              <a:off x="4108" y="1015"/>
              <a:ext cx="597" cy="97"/>
            </a:xfrm>
            <a:custGeom>
              <a:avLst/>
              <a:gdLst>
                <a:gd name="T0" fmla="*/ 0 w 597"/>
                <a:gd name="T1" fmla="*/ 0 h 97"/>
                <a:gd name="T2" fmla="*/ 597 w 597"/>
                <a:gd name="T3" fmla="*/ 90 h 97"/>
                <a:gd name="T4" fmla="*/ 597 w 597"/>
                <a:gd name="T5" fmla="*/ 97 h 97"/>
                <a:gd name="T6" fmla="*/ 0 w 597"/>
                <a:gd name="T7" fmla="*/ 11 h 97"/>
                <a:gd name="T8" fmla="*/ 0 w 597"/>
                <a:gd name="T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97">
                  <a:moveTo>
                    <a:pt x="0" y="0"/>
                  </a:moveTo>
                  <a:lnTo>
                    <a:pt x="597" y="90"/>
                  </a:lnTo>
                  <a:lnTo>
                    <a:pt x="597" y="97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3" name="Freeform 31"/>
            <p:cNvSpPr/>
            <p:nvPr/>
          </p:nvSpPr>
          <p:spPr bwMode="auto">
            <a:xfrm>
              <a:off x="4759" y="1121"/>
              <a:ext cx="280" cy="55"/>
            </a:xfrm>
            <a:custGeom>
              <a:avLst/>
              <a:gdLst>
                <a:gd name="T0" fmla="*/ 5 w 280"/>
                <a:gd name="T1" fmla="*/ 0 h 55"/>
                <a:gd name="T2" fmla="*/ 280 w 280"/>
                <a:gd name="T3" fmla="*/ 40 h 55"/>
                <a:gd name="T4" fmla="*/ 280 w 280"/>
                <a:gd name="T5" fmla="*/ 55 h 55"/>
                <a:gd name="T6" fmla="*/ 0 w 280"/>
                <a:gd name="T7" fmla="*/ 7 h 55"/>
                <a:gd name="T8" fmla="*/ 5 w 280"/>
                <a:gd name="T9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0" h="55">
                  <a:moveTo>
                    <a:pt x="5" y="0"/>
                  </a:moveTo>
                  <a:lnTo>
                    <a:pt x="280" y="40"/>
                  </a:lnTo>
                  <a:lnTo>
                    <a:pt x="280" y="55"/>
                  </a:lnTo>
                  <a:lnTo>
                    <a:pt x="0" y="7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4" name="Freeform 32"/>
            <p:cNvSpPr/>
            <p:nvPr/>
          </p:nvSpPr>
          <p:spPr bwMode="auto">
            <a:xfrm>
              <a:off x="4745" y="1131"/>
              <a:ext cx="298" cy="447"/>
            </a:xfrm>
            <a:custGeom>
              <a:avLst/>
              <a:gdLst>
                <a:gd name="T0" fmla="*/ 0 w 298"/>
                <a:gd name="T1" fmla="*/ 9 h 447"/>
                <a:gd name="T2" fmla="*/ 294 w 298"/>
                <a:gd name="T3" fmla="*/ 447 h 447"/>
                <a:gd name="T4" fmla="*/ 298 w 298"/>
                <a:gd name="T5" fmla="*/ 440 h 447"/>
                <a:gd name="T6" fmla="*/ 7 w 298"/>
                <a:gd name="T7" fmla="*/ 0 h 447"/>
                <a:gd name="T8" fmla="*/ 0 w 298"/>
                <a:gd name="T9" fmla="*/ 9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447">
                  <a:moveTo>
                    <a:pt x="0" y="9"/>
                  </a:moveTo>
                  <a:lnTo>
                    <a:pt x="294" y="447"/>
                  </a:lnTo>
                  <a:lnTo>
                    <a:pt x="298" y="440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5" name="Freeform 33"/>
            <p:cNvSpPr/>
            <p:nvPr/>
          </p:nvSpPr>
          <p:spPr bwMode="auto">
            <a:xfrm>
              <a:off x="4551" y="1135"/>
              <a:ext cx="182" cy="422"/>
            </a:xfrm>
            <a:custGeom>
              <a:avLst/>
              <a:gdLst>
                <a:gd name="T0" fmla="*/ 173 w 182"/>
                <a:gd name="T1" fmla="*/ 0 h 422"/>
                <a:gd name="T2" fmla="*/ 0 w 182"/>
                <a:gd name="T3" fmla="*/ 422 h 422"/>
                <a:gd name="T4" fmla="*/ 12 w 182"/>
                <a:gd name="T5" fmla="*/ 422 h 422"/>
                <a:gd name="T6" fmla="*/ 182 w 182"/>
                <a:gd name="T7" fmla="*/ 0 h 422"/>
                <a:gd name="T8" fmla="*/ 173 w 182"/>
                <a:gd name="T9" fmla="*/ 0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2" h="422">
                  <a:moveTo>
                    <a:pt x="173" y="0"/>
                  </a:moveTo>
                  <a:lnTo>
                    <a:pt x="0" y="422"/>
                  </a:lnTo>
                  <a:lnTo>
                    <a:pt x="12" y="422"/>
                  </a:lnTo>
                  <a:lnTo>
                    <a:pt x="182" y="0"/>
                  </a:lnTo>
                  <a:lnTo>
                    <a:pt x="1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6" name="Freeform 34"/>
            <p:cNvSpPr/>
            <p:nvPr/>
          </p:nvSpPr>
          <p:spPr bwMode="auto">
            <a:xfrm>
              <a:off x="3414" y="1214"/>
              <a:ext cx="401" cy="388"/>
            </a:xfrm>
            <a:custGeom>
              <a:avLst/>
              <a:gdLst>
                <a:gd name="T0" fmla="*/ 0 w 401"/>
                <a:gd name="T1" fmla="*/ 0 h 388"/>
                <a:gd name="T2" fmla="*/ 393 w 401"/>
                <a:gd name="T3" fmla="*/ 388 h 388"/>
                <a:gd name="T4" fmla="*/ 401 w 401"/>
                <a:gd name="T5" fmla="*/ 378 h 388"/>
                <a:gd name="T6" fmla="*/ 12 w 401"/>
                <a:gd name="T7" fmla="*/ 0 h 388"/>
                <a:gd name="T8" fmla="*/ 0 w 40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1" h="388">
                  <a:moveTo>
                    <a:pt x="0" y="0"/>
                  </a:moveTo>
                  <a:lnTo>
                    <a:pt x="393" y="388"/>
                  </a:lnTo>
                  <a:lnTo>
                    <a:pt x="401" y="37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7" name="Freeform 35"/>
            <p:cNvSpPr/>
            <p:nvPr/>
          </p:nvSpPr>
          <p:spPr bwMode="auto">
            <a:xfrm>
              <a:off x="3833" y="1034"/>
              <a:ext cx="233" cy="558"/>
            </a:xfrm>
            <a:custGeom>
              <a:avLst/>
              <a:gdLst>
                <a:gd name="T0" fmla="*/ 225 w 233"/>
                <a:gd name="T1" fmla="*/ 0 h 558"/>
                <a:gd name="T2" fmla="*/ 0 w 233"/>
                <a:gd name="T3" fmla="*/ 558 h 558"/>
                <a:gd name="T4" fmla="*/ 10 w 233"/>
                <a:gd name="T5" fmla="*/ 558 h 558"/>
                <a:gd name="T6" fmla="*/ 233 w 233"/>
                <a:gd name="T7" fmla="*/ 0 h 558"/>
                <a:gd name="T8" fmla="*/ 225 w 233"/>
                <a:gd name="T9" fmla="*/ 0 h 5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3" h="558">
                  <a:moveTo>
                    <a:pt x="225" y="0"/>
                  </a:moveTo>
                  <a:lnTo>
                    <a:pt x="0" y="558"/>
                  </a:lnTo>
                  <a:lnTo>
                    <a:pt x="10" y="558"/>
                  </a:lnTo>
                  <a:lnTo>
                    <a:pt x="233" y="0"/>
                  </a:lnTo>
                  <a:lnTo>
                    <a:pt x="2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8" name="Freeform 36"/>
            <p:cNvSpPr/>
            <p:nvPr/>
          </p:nvSpPr>
          <p:spPr bwMode="auto">
            <a:xfrm>
              <a:off x="4087" y="1034"/>
              <a:ext cx="452" cy="530"/>
            </a:xfrm>
            <a:custGeom>
              <a:avLst/>
              <a:gdLst>
                <a:gd name="T0" fmla="*/ 0 w 452"/>
                <a:gd name="T1" fmla="*/ 0 h 530"/>
                <a:gd name="T2" fmla="*/ 440 w 452"/>
                <a:gd name="T3" fmla="*/ 530 h 530"/>
                <a:gd name="T4" fmla="*/ 452 w 452"/>
                <a:gd name="T5" fmla="*/ 528 h 530"/>
                <a:gd name="T6" fmla="*/ 12 w 452"/>
                <a:gd name="T7" fmla="*/ 0 h 530"/>
                <a:gd name="T8" fmla="*/ 0 w 452"/>
                <a:gd name="T9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2" h="530">
                  <a:moveTo>
                    <a:pt x="0" y="0"/>
                  </a:moveTo>
                  <a:lnTo>
                    <a:pt x="440" y="530"/>
                  </a:lnTo>
                  <a:lnTo>
                    <a:pt x="452" y="5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9" name="Freeform 37"/>
            <p:cNvSpPr/>
            <p:nvPr/>
          </p:nvSpPr>
          <p:spPr bwMode="auto">
            <a:xfrm>
              <a:off x="3836" y="1588"/>
              <a:ext cx="689" cy="23"/>
            </a:xfrm>
            <a:custGeom>
              <a:avLst/>
              <a:gdLst>
                <a:gd name="T0" fmla="*/ 0 w 689"/>
                <a:gd name="T1" fmla="*/ 16 h 23"/>
                <a:gd name="T2" fmla="*/ 689 w 689"/>
                <a:gd name="T3" fmla="*/ 0 h 23"/>
                <a:gd name="T4" fmla="*/ 689 w 689"/>
                <a:gd name="T5" fmla="*/ 7 h 23"/>
                <a:gd name="T6" fmla="*/ 12 w 689"/>
                <a:gd name="T7" fmla="*/ 23 h 23"/>
                <a:gd name="T8" fmla="*/ 0 w 689"/>
                <a:gd name="T9" fmla="*/ 16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23">
                  <a:moveTo>
                    <a:pt x="0" y="16"/>
                  </a:moveTo>
                  <a:lnTo>
                    <a:pt x="689" y="0"/>
                  </a:lnTo>
                  <a:lnTo>
                    <a:pt x="689" y="7"/>
                  </a:lnTo>
                  <a:lnTo>
                    <a:pt x="12" y="23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0" name="Freeform 38"/>
            <p:cNvSpPr/>
            <p:nvPr/>
          </p:nvSpPr>
          <p:spPr bwMode="auto">
            <a:xfrm>
              <a:off x="5093" y="1621"/>
              <a:ext cx="273" cy="428"/>
            </a:xfrm>
            <a:custGeom>
              <a:avLst/>
              <a:gdLst>
                <a:gd name="T0" fmla="*/ 0 w 273"/>
                <a:gd name="T1" fmla="*/ 0 h 428"/>
                <a:gd name="T2" fmla="*/ 263 w 273"/>
                <a:gd name="T3" fmla="*/ 428 h 428"/>
                <a:gd name="T4" fmla="*/ 273 w 273"/>
                <a:gd name="T5" fmla="*/ 428 h 428"/>
                <a:gd name="T6" fmla="*/ 12 w 273"/>
                <a:gd name="T7" fmla="*/ 0 h 428"/>
                <a:gd name="T8" fmla="*/ 0 w 27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3" h="428">
                  <a:moveTo>
                    <a:pt x="0" y="0"/>
                  </a:moveTo>
                  <a:lnTo>
                    <a:pt x="263" y="428"/>
                  </a:lnTo>
                  <a:lnTo>
                    <a:pt x="273" y="4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1" name="Freeform 39"/>
            <p:cNvSpPr/>
            <p:nvPr/>
          </p:nvSpPr>
          <p:spPr bwMode="auto">
            <a:xfrm>
              <a:off x="5070" y="1621"/>
              <a:ext cx="293" cy="428"/>
            </a:xfrm>
            <a:custGeom>
              <a:avLst/>
              <a:gdLst>
                <a:gd name="T0" fmla="*/ 0 w 293"/>
                <a:gd name="T1" fmla="*/ 0 h 428"/>
                <a:gd name="T2" fmla="*/ 286 w 293"/>
                <a:gd name="T3" fmla="*/ 428 h 428"/>
                <a:gd name="T4" fmla="*/ 293 w 293"/>
                <a:gd name="T5" fmla="*/ 421 h 428"/>
                <a:gd name="T6" fmla="*/ 16 w 293"/>
                <a:gd name="T7" fmla="*/ 0 h 428"/>
                <a:gd name="T8" fmla="*/ 0 w 29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3" h="428">
                  <a:moveTo>
                    <a:pt x="0" y="0"/>
                  </a:moveTo>
                  <a:lnTo>
                    <a:pt x="286" y="428"/>
                  </a:lnTo>
                  <a:lnTo>
                    <a:pt x="293" y="421"/>
                  </a:lnTo>
                  <a:lnTo>
                    <a:pt x="1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2" name="Freeform 40"/>
            <p:cNvSpPr/>
            <p:nvPr/>
          </p:nvSpPr>
          <p:spPr bwMode="auto">
            <a:xfrm>
              <a:off x="4568" y="1581"/>
              <a:ext cx="551" cy="156"/>
            </a:xfrm>
            <a:custGeom>
              <a:avLst/>
              <a:gdLst>
                <a:gd name="T0" fmla="*/ 0 w 551"/>
                <a:gd name="T1" fmla="*/ 0 h 156"/>
                <a:gd name="T2" fmla="*/ 551 w 551"/>
                <a:gd name="T3" fmla="*/ 146 h 156"/>
                <a:gd name="T4" fmla="*/ 539 w 551"/>
                <a:gd name="T5" fmla="*/ 156 h 156"/>
                <a:gd name="T6" fmla="*/ 0 w 551"/>
                <a:gd name="T7" fmla="*/ 11 h 156"/>
                <a:gd name="T8" fmla="*/ 0 w 551"/>
                <a:gd name="T9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1" h="156">
                  <a:moveTo>
                    <a:pt x="0" y="0"/>
                  </a:moveTo>
                  <a:lnTo>
                    <a:pt x="551" y="146"/>
                  </a:lnTo>
                  <a:lnTo>
                    <a:pt x="539" y="156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3" name="Freeform 41"/>
            <p:cNvSpPr/>
            <p:nvPr/>
          </p:nvSpPr>
          <p:spPr bwMode="auto">
            <a:xfrm>
              <a:off x="4546" y="1597"/>
              <a:ext cx="228" cy="677"/>
            </a:xfrm>
            <a:custGeom>
              <a:avLst/>
              <a:gdLst>
                <a:gd name="T0" fmla="*/ 0 w 228"/>
                <a:gd name="T1" fmla="*/ 0 h 677"/>
                <a:gd name="T2" fmla="*/ 223 w 228"/>
                <a:gd name="T3" fmla="*/ 677 h 677"/>
                <a:gd name="T4" fmla="*/ 228 w 228"/>
                <a:gd name="T5" fmla="*/ 677 h 677"/>
                <a:gd name="T6" fmla="*/ 10 w 228"/>
                <a:gd name="T7" fmla="*/ 0 h 677"/>
                <a:gd name="T8" fmla="*/ 0 w 228"/>
                <a:gd name="T9" fmla="*/ 0 h 6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8" h="677">
                  <a:moveTo>
                    <a:pt x="0" y="0"/>
                  </a:moveTo>
                  <a:lnTo>
                    <a:pt x="223" y="677"/>
                  </a:lnTo>
                  <a:lnTo>
                    <a:pt x="228" y="677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4" name="Freeform 42"/>
            <p:cNvSpPr/>
            <p:nvPr/>
          </p:nvSpPr>
          <p:spPr bwMode="auto">
            <a:xfrm>
              <a:off x="4229" y="1604"/>
              <a:ext cx="310" cy="481"/>
            </a:xfrm>
            <a:custGeom>
              <a:avLst/>
              <a:gdLst>
                <a:gd name="T0" fmla="*/ 0 w 310"/>
                <a:gd name="T1" fmla="*/ 481 h 481"/>
                <a:gd name="T2" fmla="*/ 301 w 310"/>
                <a:gd name="T3" fmla="*/ 0 h 481"/>
                <a:gd name="T4" fmla="*/ 310 w 310"/>
                <a:gd name="T5" fmla="*/ 0 h 481"/>
                <a:gd name="T6" fmla="*/ 7 w 310"/>
                <a:gd name="T7" fmla="*/ 481 h 481"/>
                <a:gd name="T8" fmla="*/ 0 w 310"/>
                <a:gd name="T9" fmla="*/ 481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0" h="481">
                  <a:moveTo>
                    <a:pt x="0" y="481"/>
                  </a:moveTo>
                  <a:lnTo>
                    <a:pt x="301" y="0"/>
                  </a:lnTo>
                  <a:lnTo>
                    <a:pt x="310" y="0"/>
                  </a:lnTo>
                  <a:lnTo>
                    <a:pt x="7" y="481"/>
                  </a:lnTo>
                  <a:lnTo>
                    <a:pt x="0" y="4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5" name="Freeform 43"/>
            <p:cNvSpPr/>
            <p:nvPr/>
          </p:nvSpPr>
          <p:spPr bwMode="auto">
            <a:xfrm>
              <a:off x="4217" y="1803"/>
              <a:ext cx="90" cy="282"/>
            </a:xfrm>
            <a:custGeom>
              <a:avLst/>
              <a:gdLst>
                <a:gd name="T0" fmla="*/ 81 w 90"/>
                <a:gd name="T1" fmla="*/ 0 h 282"/>
                <a:gd name="T2" fmla="*/ 0 w 90"/>
                <a:gd name="T3" fmla="*/ 282 h 282"/>
                <a:gd name="T4" fmla="*/ 7 w 90"/>
                <a:gd name="T5" fmla="*/ 282 h 282"/>
                <a:gd name="T6" fmla="*/ 90 w 90"/>
                <a:gd name="T7" fmla="*/ 0 h 282"/>
                <a:gd name="T8" fmla="*/ 81 w 90"/>
                <a:gd name="T9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282">
                  <a:moveTo>
                    <a:pt x="81" y="0"/>
                  </a:moveTo>
                  <a:lnTo>
                    <a:pt x="0" y="282"/>
                  </a:lnTo>
                  <a:lnTo>
                    <a:pt x="7" y="282"/>
                  </a:lnTo>
                  <a:lnTo>
                    <a:pt x="90" y="0"/>
                  </a:lnTo>
                  <a:lnTo>
                    <a:pt x="8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6" name="Freeform 44"/>
            <p:cNvSpPr/>
            <p:nvPr/>
          </p:nvSpPr>
          <p:spPr bwMode="auto">
            <a:xfrm>
              <a:off x="3833" y="1621"/>
              <a:ext cx="375" cy="464"/>
            </a:xfrm>
            <a:custGeom>
              <a:avLst/>
              <a:gdLst>
                <a:gd name="T0" fmla="*/ 0 w 375"/>
                <a:gd name="T1" fmla="*/ 0 h 464"/>
                <a:gd name="T2" fmla="*/ 368 w 375"/>
                <a:gd name="T3" fmla="*/ 464 h 464"/>
                <a:gd name="T4" fmla="*/ 375 w 375"/>
                <a:gd name="T5" fmla="*/ 464 h 464"/>
                <a:gd name="T6" fmla="*/ 8 w 375"/>
                <a:gd name="T7" fmla="*/ 0 h 464"/>
                <a:gd name="T8" fmla="*/ 0 w 375"/>
                <a:gd name="T9" fmla="*/ 0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5" h="464">
                  <a:moveTo>
                    <a:pt x="0" y="0"/>
                  </a:moveTo>
                  <a:lnTo>
                    <a:pt x="368" y="464"/>
                  </a:lnTo>
                  <a:lnTo>
                    <a:pt x="375" y="464"/>
                  </a:lnTo>
                  <a:lnTo>
                    <a:pt x="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7" name="Freeform 45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  <a:gd name="T10" fmla="*/ 0 w 649"/>
                <a:gd name="T11" fmla="*/ 17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8" name="Freeform 46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9" name="Freeform 47"/>
            <p:cNvSpPr/>
            <p:nvPr/>
          </p:nvSpPr>
          <p:spPr bwMode="auto">
            <a:xfrm>
              <a:off x="3623" y="1623"/>
              <a:ext cx="203" cy="658"/>
            </a:xfrm>
            <a:custGeom>
              <a:avLst/>
              <a:gdLst>
                <a:gd name="T0" fmla="*/ 194 w 203"/>
                <a:gd name="T1" fmla="*/ 0 h 658"/>
                <a:gd name="T2" fmla="*/ 0 w 203"/>
                <a:gd name="T3" fmla="*/ 658 h 658"/>
                <a:gd name="T4" fmla="*/ 9 w 203"/>
                <a:gd name="T5" fmla="*/ 658 h 658"/>
                <a:gd name="T6" fmla="*/ 203 w 203"/>
                <a:gd name="T7" fmla="*/ 5 h 658"/>
                <a:gd name="T8" fmla="*/ 194 w 203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58">
                  <a:moveTo>
                    <a:pt x="194" y="0"/>
                  </a:moveTo>
                  <a:lnTo>
                    <a:pt x="0" y="658"/>
                  </a:lnTo>
                  <a:lnTo>
                    <a:pt x="9" y="658"/>
                  </a:lnTo>
                  <a:lnTo>
                    <a:pt x="203" y="5"/>
                  </a:lnTo>
                  <a:lnTo>
                    <a:pt x="19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0" name="Freeform 48"/>
            <p:cNvSpPr/>
            <p:nvPr/>
          </p:nvSpPr>
          <p:spPr bwMode="auto">
            <a:xfrm>
              <a:off x="3353" y="1768"/>
              <a:ext cx="935" cy="310"/>
            </a:xfrm>
            <a:custGeom>
              <a:avLst/>
              <a:gdLst>
                <a:gd name="T0" fmla="*/ 0 w 935"/>
                <a:gd name="T1" fmla="*/ 300 h 310"/>
                <a:gd name="T2" fmla="*/ 928 w 935"/>
                <a:gd name="T3" fmla="*/ 0 h 310"/>
                <a:gd name="T4" fmla="*/ 935 w 935"/>
                <a:gd name="T5" fmla="*/ 9 h 310"/>
                <a:gd name="T6" fmla="*/ 7 w 935"/>
                <a:gd name="T7" fmla="*/ 310 h 310"/>
                <a:gd name="T8" fmla="*/ 0 w 935"/>
                <a:gd name="T9" fmla="*/ 300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5" h="310">
                  <a:moveTo>
                    <a:pt x="0" y="300"/>
                  </a:moveTo>
                  <a:lnTo>
                    <a:pt x="928" y="0"/>
                  </a:lnTo>
                  <a:lnTo>
                    <a:pt x="935" y="9"/>
                  </a:lnTo>
                  <a:lnTo>
                    <a:pt x="7" y="310"/>
                  </a:lnTo>
                  <a:lnTo>
                    <a:pt x="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1" name="Freeform 49"/>
            <p:cNvSpPr/>
            <p:nvPr/>
          </p:nvSpPr>
          <p:spPr bwMode="auto">
            <a:xfrm>
              <a:off x="2631" y="1820"/>
              <a:ext cx="641" cy="251"/>
            </a:xfrm>
            <a:custGeom>
              <a:avLst/>
              <a:gdLst>
                <a:gd name="T0" fmla="*/ 0 w 641"/>
                <a:gd name="T1" fmla="*/ 9 h 251"/>
                <a:gd name="T2" fmla="*/ 641 w 641"/>
                <a:gd name="T3" fmla="*/ 251 h 251"/>
                <a:gd name="T4" fmla="*/ 641 w 641"/>
                <a:gd name="T5" fmla="*/ 244 h 251"/>
                <a:gd name="T6" fmla="*/ 11 w 641"/>
                <a:gd name="T7" fmla="*/ 0 h 251"/>
                <a:gd name="T8" fmla="*/ 0 w 641"/>
                <a:gd name="T9" fmla="*/ 9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1" h="251">
                  <a:moveTo>
                    <a:pt x="0" y="9"/>
                  </a:moveTo>
                  <a:lnTo>
                    <a:pt x="641" y="251"/>
                  </a:lnTo>
                  <a:lnTo>
                    <a:pt x="641" y="244"/>
                  </a:lnTo>
                  <a:lnTo>
                    <a:pt x="11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2" name="Freeform 50"/>
            <p:cNvSpPr/>
            <p:nvPr/>
          </p:nvSpPr>
          <p:spPr bwMode="auto">
            <a:xfrm>
              <a:off x="2631" y="1798"/>
              <a:ext cx="497" cy="301"/>
            </a:xfrm>
            <a:custGeom>
              <a:avLst/>
              <a:gdLst>
                <a:gd name="T0" fmla="*/ 0 w 497"/>
                <a:gd name="T1" fmla="*/ 296 h 301"/>
                <a:gd name="T2" fmla="*/ 490 w 497"/>
                <a:gd name="T3" fmla="*/ 0 h 301"/>
                <a:gd name="T4" fmla="*/ 497 w 497"/>
                <a:gd name="T5" fmla="*/ 10 h 301"/>
                <a:gd name="T6" fmla="*/ 7 w 497"/>
                <a:gd name="T7" fmla="*/ 301 h 301"/>
                <a:gd name="T8" fmla="*/ 0 w 497"/>
                <a:gd name="T9" fmla="*/ 296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7" h="301">
                  <a:moveTo>
                    <a:pt x="0" y="296"/>
                  </a:moveTo>
                  <a:lnTo>
                    <a:pt x="490" y="0"/>
                  </a:lnTo>
                  <a:lnTo>
                    <a:pt x="497" y="10"/>
                  </a:lnTo>
                  <a:lnTo>
                    <a:pt x="7" y="301"/>
                  </a:lnTo>
                  <a:lnTo>
                    <a:pt x="0" y="2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3" name="Freeform 51"/>
            <p:cNvSpPr/>
            <p:nvPr/>
          </p:nvSpPr>
          <p:spPr bwMode="auto">
            <a:xfrm>
              <a:off x="2467" y="2125"/>
              <a:ext cx="135" cy="351"/>
            </a:xfrm>
            <a:custGeom>
              <a:avLst/>
              <a:gdLst>
                <a:gd name="T0" fmla="*/ 126 w 135"/>
                <a:gd name="T1" fmla="*/ 0 h 351"/>
                <a:gd name="T2" fmla="*/ 0 w 135"/>
                <a:gd name="T3" fmla="*/ 351 h 351"/>
                <a:gd name="T4" fmla="*/ 12 w 135"/>
                <a:gd name="T5" fmla="*/ 351 h 351"/>
                <a:gd name="T6" fmla="*/ 135 w 135"/>
                <a:gd name="T7" fmla="*/ 7 h 351"/>
                <a:gd name="T8" fmla="*/ 126 w 135"/>
                <a:gd name="T9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351">
                  <a:moveTo>
                    <a:pt x="126" y="0"/>
                  </a:moveTo>
                  <a:lnTo>
                    <a:pt x="0" y="351"/>
                  </a:lnTo>
                  <a:lnTo>
                    <a:pt x="12" y="351"/>
                  </a:lnTo>
                  <a:lnTo>
                    <a:pt x="135" y="7"/>
                  </a:lnTo>
                  <a:lnTo>
                    <a:pt x="12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4" name="Freeform 52"/>
            <p:cNvSpPr/>
            <p:nvPr/>
          </p:nvSpPr>
          <p:spPr bwMode="auto">
            <a:xfrm>
              <a:off x="2607" y="2130"/>
              <a:ext cx="234" cy="743"/>
            </a:xfrm>
            <a:custGeom>
              <a:avLst/>
              <a:gdLst>
                <a:gd name="T0" fmla="*/ 0 w 234"/>
                <a:gd name="T1" fmla="*/ 0 h 743"/>
                <a:gd name="T2" fmla="*/ 223 w 234"/>
                <a:gd name="T3" fmla="*/ 743 h 743"/>
                <a:gd name="T4" fmla="*/ 234 w 234"/>
                <a:gd name="T5" fmla="*/ 743 h 743"/>
                <a:gd name="T6" fmla="*/ 9 w 234"/>
                <a:gd name="T7" fmla="*/ 0 h 743"/>
                <a:gd name="T8" fmla="*/ 0 w 234"/>
                <a:gd name="T9" fmla="*/ 0 h 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743">
                  <a:moveTo>
                    <a:pt x="0" y="0"/>
                  </a:moveTo>
                  <a:lnTo>
                    <a:pt x="223" y="743"/>
                  </a:lnTo>
                  <a:lnTo>
                    <a:pt x="234" y="743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5" name="Freeform 53"/>
            <p:cNvSpPr/>
            <p:nvPr/>
          </p:nvSpPr>
          <p:spPr bwMode="auto">
            <a:xfrm>
              <a:off x="2472" y="2525"/>
              <a:ext cx="350" cy="360"/>
            </a:xfrm>
            <a:custGeom>
              <a:avLst/>
              <a:gdLst>
                <a:gd name="T0" fmla="*/ 0 w 350"/>
                <a:gd name="T1" fmla="*/ 12 h 360"/>
                <a:gd name="T2" fmla="*/ 343 w 350"/>
                <a:gd name="T3" fmla="*/ 360 h 360"/>
                <a:gd name="T4" fmla="*/ 350 w 350"/>
                <a:gd name="T5" fmla="*/ 348 h 360"/>
                <a:gd name="T6" fmla="*/ 7 w 350"/>
                <a:gd name="T7" fmla="*/ 0 h 360"/>
                <a:gd name="T8" fmla="*/ 0 w 350"/>
                <a:gd name="T9" fmla="*/ 12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0" h="360">
                  <a:moveTo>
                    <a:pt x="0" y="12"/>
                  </a:moveTo>
                  <a:lnTo>
                    <a:pt x="343" y="360"/>
                  </a:lnTo>
                  <a:lnTo>
                    <a:pt x="350" y="348"/>
                  </a:lnTo>
                  <a:lnTo>
                    <a:pt x="7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6" name="Freeform 54"/>
            <p:cNvSpPr/>
            <p:nvPr/>
          </p:nvSpPr>
          <p:spPr bwMode="auto">
            <a:xfrm>
              <a:off x="2922" y="2466"/>
              <a:ext cx="128" cy="355"/>
            </a:xfrm>
            <a:custGeom>
              <a:avLst/>
              <a:gdLst>
                <a:gd name="T0" fmla="*/ 121 w 128"/>
                <a:gd name="T1" fmla="*/ 0 h 355"/>
                <a:gd name="T2" fmla="*/ 0 w 128"/>
                <a:gd name="T3" fmla="*/ 339 h 355"/>
                <a:gd name="T4" fmla="*/ 9 w 128"/>
                <a:gd name="T5" fmla="*/ 355 h 355"/>
                <a:gd name="T6" fmla="*/ 128 w 128"/>
                <a:gd name="T7" fmla="*/ 10 h 355"/>
                <a:gd name="T8" fmla="*/ 121 w 128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8" h="355">
                  <a:moveTo>
                    <a:pt x="121" y="0"/>
                  </a:moveTo>
                  <a:lnTo>
                    <a:pt x="0" y="339"/>
                  </a:lnTo>
                  <a:lnTo>
                    <a:pt x="9" y="355"/>
                  </a:lnTo>
                  <a:lnTo>
                    <a:pt x="128" y="10"/>
                  </a:lnTo>
                  <a:lnTo>
                    <a:pt x="1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7" name="Freeform 55"/>
            <p:cNvSpPr/>
            <p:nvPr/>
          </p:nvSpPr>
          <p:spPr bwMode="auto">
            <a:xfrm>
              <a:off x="2616" y="2118"/>
              <a:ext cx="417" cy="322"/>
            </a:xfrm>
            <a:custGeom>
              <a:avLst/>
              <a:gdLst>
                <a:gd name="T0" fmla="*/ 0 w 417"/>
                <a:gd name="T1" fmla="*/ 10 h 322"/>
                <a:gd name="T2" fmla="*/ 408 w 417"/>
                <a:gd name="T3" fmla="*/ 322 h 322"/>
                <a:gd name="T4" fmla="*/ 417 w 417"/>
                <a:gd name="T5" fmla="*/ 310 h 322"/>
                <a:gd name="T6" fmla="*/ 15 w 417"/>
                <a:gd name="T7" fmla="*/ 0 h 322"/>
                <a:gd name="T8" fmla="*/ 0 w 417"/>
                <a:gd name="T9" fmla="*/ 10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7" h="322">
                  <a:moveTo>
                    <a:pt x="0" y="10"/>
                  </a:moveTo>
                  <a:lnTo>
                    <a:pt x="408" y="322"/>
                  </a:lnTo>
                  <a:lnTo>
                    <a:pt x="417" y="310"/>
                  </a:lnTo>
                  <a:lnTo>
                    <a:pt x="15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8" name="Freeform 56"/>
            <p:cNvSpPr/>
            <p:nvPr/>
          </p:nvSpPr>
          <p:spPr bwMode="auto">
            <a:xfrm>
              <a:off x="3054" y="1803"/>
              <a:ext cx="81" cy="618"/>
            </a:xfrm>
            <a:custGeom>
              <a:avLst/>
              <a:gdLst>
                <a:gd name="T0" fmla="*/ 69 w 81"/>
                <a:gd name="T1" fmla="*/ 0 h 618"/>
                <a:gd name="T2" fmla="*/ 0 w 81"/>
                <a:gd name="T3" fmla="*/ 618 h 618"/>
                <a:gd name="T4" fmla="*/ 10 w 81"/>
                <a:gd name="T5" fmla="*/ 618 h 618"/>
                <a:gd name="T6" fmla="*/ 81 w 81"/>
                <a:gd name="T7" fmla="*/ 0 h 618"/>
                <a:gd name="T8" fmla="*/ 69 w 81"/>
                <a:gd name="T9" fmla="*/ 0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618">
                  <a:moveTo>
                    <a:pt x="69" y="0"/>
                  </a:moveTo>
                  <a:lnTo>
                    <a:pt x="0" y="618"/>
                  </a:lnTo>
                  <a:lnTo>
                    <a:pt x="10" y="618"/>
                  </a:lnTo>
                  <a:lnTo>
                    <a:pt x="81" y="0"/>
                  </a:lnTo>
                  <a:lnTo>
                    <a:pt x="6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9" name="Freeform 57"/>
            <p:cNvSpPr/>
            <p:nvPr/>
          </p:nvSpPr>
          <p:spPr bwMode="auto">
            <a:xfrm>
              <a:off x="3135" y="1810"/>
              <a:ext cx="476" cy="474"/>
            </a:xfrm>
            <a:custGeom>
              <a:avLst/>
              <a:gdLst>
                <a:gd name="T0" fmla="*/ 0 w 476"/>
                <a:gd name="T1" fmla="*/ 0 h 474"/>
                <a:gd name="T2" fmla="*/ 469 w 476"/>
                <a:gd name="T3" fmla="*/ 474 h 474"/>
                <a:gd name="T4" fmla="*/ 476 w 476"/>
                <a:gd name="T5" fmla="*/ 471 h 474"/>
                <a:gd name="T6" fmla="*/ 9 w 476"/>
                <a:gd name="T7" fmla="*/ 0 h 474"/>
                <a:gd name="T8" fmla="*/ 0 w 476"/>
                <a:gd name="T9" fmla="*/ 0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6" h="474">
                  <a:moveTo>
                    <a:pt x="0" y="0"/>
                  </a:moveTo>
                  <a:lnTo>
                    <a:pt x="469" y="474"/>
                  </a:lnTo>
                  <a:lnTo>
                    <a:pt x="476" y="471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0" name="Freeform 58"/>
            <p:cNvSpPr/>
            <p:nvPr/>
          </p:nvSpPr>
          <p:spPr bwMode="auto">
            <a:xfrm>
              <a:off x="2938" y="2109"/>
              <a:ext cx="363" cy="696"/>
            </a:xfrm>
            <a:custGeom>
              <a:avLst/>
              <a:gdLst>
                <a:gd name="T0" fmla="*/ 358 w 363"/>
                <a:gd name="T1" fmla="*/ 0 h 696"/>
                <a:gd name="T2" fmla="*/ 0 w 363"/>
                <a:gd name="T3" fmla="*/ 696 h 696"/>
                <a:gd name="T4" fmla="*/ 12 w 363"/>
                <a:gd name="T5" fmla="*/ 696 h 696"/>
                <a:gd name="T6" fmla="*/ 363 w 363"/>
                <a:gd name="T7" fmla="*/ 9 h 696"/>
                <a:gd name="T8" fmla="*/ 358 w 363"/>
                <a:gd name="T9" fmla="*/ 0 h 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3" h="696">
                  <a:moveTo>
                    <a:pt x="358" y="0"/>
                  </a:moveTo>
                  <a:lnTo>
                    <a:pt x="0" y="696"/>
                  </a:lnTo>
                  <a:lnTo>
                    <a:pt x="12" y="696"/>
                  </a:lnTo>
                  <a:lnTo>
                    <a:pt x="363" y="9"/>
                  </a:lnTo>
                  <a:lnTo>
                    <a:pt x="35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1" name="Freeform 59"/>
            <p:cNvSpPr/>
            <p:nvPr/>
          </p:nvSpPr>
          <p:spPr bwMode="auto">
            <a:xfrm>
              <a:off x="3085" y="2296"/>
              <a:ext cx="516" cy="154"/>
            </a:xfrm>
            <a:custGeom>
              <a:avLst/>
              <a:gdLst>
                <a:gd name="T0" fmla="*/ 0 w 516"/>
                <a:gd name="T1" fmla="*/ 144 h 154"/>
                <a:gd name="T2" fmla="*/ 516 w 516"/>
                <a:gd name="T3" fmla="*/ 0 h 154"/>
                <a:gd name="T4" fmla="*/ 516 w 516"/>
                <a:gd name="T5" fmla="*/ 7 h 154"/>
                <a:gd name="T6" fmla="*/ 0 w 516"/>
                <a:gd name="T7" fmla="*/ 154 h 154"/>
                <a:gd name="T8" fmla="*/ 0 w 516"/>
                <a:gd name="T9" fmla="*/ 14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6" h="154">
                  <a:moveTo>
                    <a:pt x="0" y="144"/>
                  </a:moveTo>
                  <a:lnTo>
                    <a:pt x="516" y="0"/>
                  </a:lnTo>
                  <a:lnTo>
                    <a:pt x="516" y="7"/>
                  </a:lnTo>
                  <a:lnTo>
                    <a:pt x="0" y="154"/>
                  </a:lnTo>
                  <a:lnTo>
                    <a:pt x="0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2" name="Freeform 60"/>
            <p:cNvSpPr/>
            <p:nvPr/>
          </p:nvSpPr>
          <p:spPr bwMode="auto">
            <a:xfrm>
              <a:off x="3637" y="2106"/>
              <a:ext cx="571" cy="192"/>
            </a:xfrm>
            <a:custGeom>
              <a:avLst/>
              <a:gdLst>
                <a:gd name="T0" fmla="*/ 0 w 571"/>
                <a:gd name="T1" fmla="*/ 180 h 192"/>
                <a:gd name="T2" fmla="*/ 571 w 571"/>
                <a:gd name="T3" fmla="*/ 0 h 192"/>
                <a:gd name="T4" fmla="*/ 571 w 571"/>
                <a:gd name="T5" fmla="*/ 12 h 192"/>
                <a:gd name="T6" fmla="*/ 0 w 571"/>
                <a:gd name="T7" fmla="*/ 192 h 192"/>
                <a:gd name="T8" fmla="*/ 0 w 571"/>
                <a:gd name="T9" fmla="*/ 18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192">
                  <a:moveTo>
                    <a:pt x="0" y="180"/>
                  </a:moveTo>
                  <a:lnTo>
                    <a:pt x="571" y="0"/>
                  </a:lnTo>
                  <a:lnTo>
                    <a:pt x="571" y="12"/>
                  </a:lnTo>
                  <a:lnTo>
                    <a:pt x="0" y="192"/>
                  </a:lnTo>
                  <a:lnTo>
                    <a:pt x="0" y="1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3" name="Freeform 61"/>
            <p:cNvSpPr/>
            <p:nvPr/>
          </p:nvSpPr>
          <p:spPr bwMode="auto">
            <a:xfrm>
              <a:off x="4234" y="2106"/>
              <a:ext cx="521" cy="187"/>
            </a:xfrm>
            <a:custGeom>
              <a:avLst/>
              <a:gdLst>
                <a:gd name="T0" fmla="*/ 0 w 521"/>
                <a:gd name="T1" fmla="*/ 10 h 187"/>
                <a:gd name="T2" fmla="*/ 518 w 521"/>
                <a:gd name="T3" fmla="*/ 187 h 187"/>
                <a:gd name="T4" fmla="*/ 521 w 521"/>
                <a:gd name="T5" fmla="*/ 175 h 187"/>
                <a:gd name="T6" fmla="*/ 0 w 521"/>
                <a:gd name="T7" fmla="*/ 0 h 187"/>
                <a:gd name="T8" fmla="*/ 0 w 521"/>
                <a:gd name="T9" fmla="*/ 1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187">
                  <a:moveTo>
                    <a:pt x="0" y="10"/>
                  </a:moveTo>
                  <a:lnTo>
                    <a:pt x="518" y="187"/>
                  </a:lnTo>
                  <a:lnTo>
                    <a:pt x="521" y="175"/>
                  </a:lnTo>
                  <a:lnTo>
                    <a:pt x="0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4" name="Freeform 62"/>
            <p:cNvSpPr/>
            <p:nvPr/>
          </p:nvSpPr>
          <p:spPr bwMode="auto">
            <a:xfrm>
              <a:off x="4795" y="1749"/>
              <a:ext cx="329" cy="525"/>
            </a:xfrm>
            <a:custGeom>
              <a:avLst/>
              <a:gdLst>
                <a:gd name="T0" fmla="*/ 329 w 329"/>
                <a:gd name="T1" fmla="*/ 0 h 525"/>
                <a:gd name="T2" fmla="*/ 0 w 329"/>
                <a:gd name="T3" fmla="*/ 525 h 525"/>
                <a:gd name="T4" fmla="*/ 7 w 329"/>
                <a:gd name="T5" fmla="*/ 525 h 525"/>
                <a:gd name="T6" fmla="*/ 329 w 329"/>
                <a:gd name="T7" fmla="*/ 12 h 525"/>
                <a:gd name="T8" fmla="*/ 329 w 329"/>
                <a:gd name="T9" fmla="*/ 0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9" h="525">
                  <a:moveTo>
                    <a:pt x="329" y="0"/>
                  </a:moveTo>
                  <a:lnTo>
                    <a:pt x="0" y="525"/>
                  </a:lnTo>
                  <a:lnTo>
                    <a:pt x="7" y="525"/>
                  </a:lnTo>
                  <a:lnTo>
                    <a:pt x="329" y="12"/>
                  </a:lnTo>
                  <a:lnTo>
                    <a:pt x="3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5" name="Freeform 63"/>
            <p:cNvSpPr/>
            <p:nvPr/>
          </p:nvSpPr>
          <p:spPr bwMode="auto">
            <a:xfrm>
              <a:off x="5145" y="1756"/>
              <a:ext cx="52" cy="691"/>
            </a:xfrm>
            <a:custGeom>
              <a:avLst/>
              <a:gdLst>
                <a:gd name="T0" fmla="*/ 0 w 52"/>
                <a:gd name="T1" fmla="*/ 0 h 691"/>
                <a:gd name="T2" fmla="*/ 41 w 52"/>
                <a:gd name="T3" fmla="*/ 691 h 691"/>
                <a:gd name="T4" fmla="*/ 52 w 52"/>
                <a:gd name="T5" fmla="*/ 691 h 691"/>
                <a:gd name="T6" fmla="*/ 7 w 52"/>
                <a:gd name="T7" fmla="*/ 0 h 691"/>
                <a:gd name="T8" fmla="*/ 0 w 52"/>
                <a:gd name="T9" fmla="*/ 0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691">
                  <a:moveTo>
                    <a:pt x="0" y="0"/>
                  </a:moveTo>
                  <a:lnTo>
                    <a:pt x="41" y="691"/>
                  </a:lnTo>
                  <a:lnTo>
                    <a:pt x="52" y="691"/>
                  </a:lnTo>
                  <a:lnTo>
                    <a:pt x="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6" name="Freeform 64"/>
            <p:cNvSpPr/>
            <p:nvPr/>
          </p:nvSpPr>
          <p:spPr bwMode="auto">
            <a:xfrm>
              <a:off x="5204" y="2102"/>
              <a:ext cx="183" cy="355"/>
            </a:xfrm>
            <a:custGeom>
              <a:avLst/>
              <a:gdLst>
                <a:gd name="T0" fmla="*/ 171 w 183"/>
                <a:gd name="T1" fmla="*/ 0 h 355"/>
                <a:gd name="T2" fmla="*/ 0 w 183"/>
                <a:gd name="T3" fmla="*/ 345 h 355"/>
                <a:gd name="T4" fmla="*/ 10 w 183"/>
                <a:gd name="T5" fmla="*/ 355 h 355"/>
                <a:gd name="T6" fmla="*/ 183 w 183"/>
                <a:gd name="T7" fmla="*/ 0 h 355"/>
                <a:gd name="T8" fmla="*/ 171 w 183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3" h="355">
                  <a:moveTo>
                    <a:pt x="171" y="0"/>
                  </a:moveTo>
                  <a:lnTo>
                    <a:pt x="0" y="345"/>
                  </a:lnTo>
                  <a:lnTo>
                    <a:pt x="10" y="355"/>
                  </a:lnTo>
                  <a:lnTo>
                    <a:pt x="183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7" name="Freeform 65"/>
            <p:cNvSpPr/>
            <p:nvPr/>
          </p:nvSpPr>
          <p:spPr bwMode="auto">
            <a:xfrm>
              <a:off x="4795" y="2303"/>
              <a:ext cx="362" cy="173"/>
            </a:xfrm>
            <a:custGeom>
              <a:avLst/>
              <a:gdLst>
                <a:gd name="T0" fmla="*/ 0 w 362"/>
                <a:gd name="T1" fmla="*/ 9 h 173"/>
                <a:gd name="T2" fmla="*/ 362 w 362"/>
                <a:gd name="T3" fmla="*/ 173 h 173"/>
                <a:gd name="T4" fmla="*/ 362 w 362"/>
                <a:gd name="T5" fmla="*/ 156 h 173"/>
                <a:gd name="T6" fmla="*/ 0 w 362"/>
                <a:gd name="T7" fmla="*/ 0 h 173"/>
                <a:gd name="T8" fmla="*/ 0 w 362"/>
                <a:gd name="T9" fmla="*/ 9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2" h="173">
                  <a:moveTo>
                    <a:pt x="0" y="9"/>
                  </a:moveTo>
                  <a:lnTo>
                    <a:pt x="362" y="173"/>
                  </a:lnTo>
                  <a:lnTo>
                    <a:pt x="362" y="156"/>
                  </a:lnTo>
                  <a:lnTo>
                    <a:pt x="0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8" name="Freeform 66"/>
            <p:cNvSpPr/>
            <p:nvPr/>
          </p:nvSpPr>
          <p:spPr bwMode="auto">
            <a:xfrm>
              <a:off x="5086" y="2499"/>
              <a:ext cx="102" cy="462"/>
            </a:xfrm>
            <a:custGeom>
              <a:avLst/>
              <a:gdLst>
                <a:gd name="T0" fmla="*/ 95 w 102"/>
                <a:gd name="T1" fmla="*/ 0 h 462"/>
                <a:gd name="T2" fmla="*/ 0 w 102"/>
                <a:gd name="T3" fmla="*/ 462 h 462"/>
                <a:gd name="T4" fmla="*/ 12 w 102"/>
                <a:gd name="T5" fmla="*/ 462 h 462"/>
                <a:gd name="T6" fmla="*/ 102 w 102"/>
                <a:gd name="T7" fmla="*/ 0 h 462"/>
                <a:gd name="T8" fmla="*/ 95 w 102"/>
                <a:gd name="T9" fmla="*/ 0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462">
                  <a:moveTo>
                    <a:pt x="95" y="0"/>
                  </a:moveTo>
                  <a:lnTo>
                    <a:pt x="0" y="462"/>
                  </a:lnTo>
                  <a:lnTo>
                    <a:pt x="12" y="462"/>
                  </a:lnTo>
                  <a:lnTo>
                    <a:pt x="102" y="0"/>
                  </a:lnTo>
                  <a:lnTo>
                    <a:pt x="9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9" name="Freeform 67"/>
            <p:cNvSpPr/>
            <p:nvPr/>
          </p:nvSpPr>
          <p:spPr bwMode="auto">
            <a:xfrm>
              <a:off x="4724" y="2317"/>
              <a:ext cx="59" cy="663"/>
            </a:xfrm>
            <a:custGeom>
              <a:avLst/>
              <a:gdLst>
                <a:gd name="T0" fmla="*/ 50 w 59"/>
                <a:gd name="T1" fmla="*/ 0 h 663"/>
                <a:gd name="T2" fmla="*/ 0 w 59"/>
                <a:gd name="T3" fmla="*/ 663 h 663"/>
                <a:gd name="T4" fmla="*/ 9 w 59"/>
                <a:gd name="T5" fmla="*/ 663 h 663"/>
                <a:gd name="T6" fmla="*/ 59 w 59"/>
                <a:gd name="T7" fmla="*/ 0 h 663"/>
                <a:gd name="T8" fmla="*/ 50 w 59"/>
                <a:gd name="T9" fmla="*/ 0 h 6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663">
                  <a:moveTo>
                    <a:pt x="50" y="0"/>
                  </a:moveTo>
                  <a:lnTo>
                    <a:pt x="0" y="663"/>
                  </a:lnTo>
                  <a:lnTo>
                    <a:pt x="9" y="663"/>
                  </a:lnTo>
                  <a:lnTo>
                    <a:pt x="59" y="0"/>
                  </a:lnTo>
                  <a:lnTo>
                    <a:pt x="5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0" name="Freeform 68"/>
            <p:cNvSpPr/>
            <p:nvPr/>
          </p:nvSpPr>
          <p:spPr bwMode="auto">
            <a:xfrm>
              <a:off x="4740" y="2499"/>
              <a:ext cx="443" cy="481"/>
            </a:xfrm>
            <a:custGeom>
              <a:avLst/>
              <a:gdLst>
                <a:gd name="T0" fmla="*/ 436 w 443"/>
                <a:gd name="T1" fmla="*/ 0 h 481"/>
                <a:gd name="T2" fmla="*/ 0 w 443"/>
                <a:gd name="T3" fmla="*/ 476 h 481"/>
                <a:gd name="T4" fmla="*/ 7 w 443"/>
                <a:gd name="T5" fmla="*/ 481 h 481"/>
                <a:gd name="T6" fmla="*/ 443 w 443"/>
                <a:gd name="T7" fmla="*/ 0 h 481"/>
                <a:gd name="T8" fmla="*/ 436 w 443"/>
                <a:gd name="T9" fmla="*/ 0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3" h="481">
                  <a:moveTo>
                    <a:pt x="436" y="0"/>
                  </a:moveTo>
                  <a:lnTo>
                    <a:pt x="0" y="476"/>
                  </a:lnTo>
                  <a:lnTo>
                    <a:pt x="7" y="481"/>
                  </a:lnTo>
                  <a:lnTo>
                    <a:pt x="443" y="0"/>
                  </a:lnTo>
                  <a:lnTo>
                    <a:pt x="43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1" name="Freeform 69"/>
            <p:cNvSpPr/>
            <p:nvPr/>
          </p:nvSpPr>
          <p:spPr bwMode="auto">
            <a:xfrm>
              <a:off x="4996" y="2573"/>
              <a:ext cx="81" cy="388"/>
            </a:xfrm>
            <a:custGeom>
              <a:avLst/>
              <a:gdLst>
                <a:gd name="T0" fmla="*/ 0 w 81"/>
                <a:gd name="T1" fmla="*/ 0 h 388"/>
                <a:gd name="T2" fmla="*/ 69 w 81"/>
                <a:gd name="T3" fmla="*/ 388 h 388"/>
                <a:gd name="T4" fmla="*/ 81 w 81"/>
                <a:gd name="T5" fmla="*/ 388 h 388"/>
                <a:gd name="T6" fmla="*/ 10 w 81"/>
                <a:gd name="T7" fmla="*/ 0 h 388"/>
                <a:gd name="T8" fmla="*/ 0 w 8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388">
                  <a:moveTo>
                    <a:pt x="0" y="0"/>
                  </a:moveTo>
                  <a:lnTo>
                    <a:pt x="69" y="388"/>
                  </a:lnTo>
                  <a:lnTo>
                    <a:pt x="81" y="388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2" name="Freeform 70"/>
            <p:cNvSpPr/>
            <p:nvPr/>
          </p:nvSpPr>
          <p:spPr bwMode="auto">
            <a:xfrm>
              <a:off x="4186" y="2116"/>
              <a:ext cx="38" cy="594"/>
            </a:xfrm>
            <a:custGeom>
              <a:avLst/>
              <a:gdLst>
                <a:gd name="T0" fmla="*/ 31 w 38"/>
                <a:gd name="T1" fmla="*/ 2 h 594"/>
                <a:gd name="T2" fmla="*/ 0 w 38"/>
                <a:gd name="T3" fmla="*/ 594 h 594"/>
                <a:gd name="T4" fmla="*/ 7 w 38"/>
                <a:gd name="T5" fmla="*/ 594 h 594"/>
                <a:gd name="T6" fmla="*/ 38 w 38"/>
                <a:gd name="T7" fmla="*/ 0 h 594"/>
                <a:gd name="T8" fmla="*/ 31 w 38"/>
                <a:gd name="T9" fmla="*/ 2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594">
                  <a:moveTo>
                    <a:pt x="31" y="2"/>
                  </a:moveTo>
                  <a:lnTo>
                    <a:pt x="0" y="594"/>
                  </a:lnTo>
                  <a:lnTo>
                    <a:pt x="7" y="594"/>
                  </a:lnTo>
                  <a:lnTo>
                    <a:pt x="38" y="0"/>
                  </a:lnTo>
                  <a:lnTo>
                    <a:pt x="31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3" name="Freeform 71"/>
            <p:cNvSpPr/>
            <p:nvPr/>
          </p:nvSpPr>
          <p:spPr bwMode="auto">
            <a:xfrm>
              <a:off x="4201" y="2312"/>
              <a:ext cx="568" cy="415"/>
            </a:xfrm>
            <a:custGeom>
              <a:avLst/>
              <a:gdLst>
                <a:gd name="T0" fmla="*/ 0 w 568"/>
                <a:gd name="T1" fmla="*/ 405 h 415"/>
                <a:gd name="T2" fmla="*/ 563 w 568"/>
                <a:gd name="T3" fmla="*/ 0 h 415"/>
                <a:gd name="T4" fmla="*/ 568 w 568"/>
                <a:gd name="T5" fmla="*/ 7 h 415"/>
                <a:gd name="T6" fmla="*/ 0 w 568"/>
                <a:gd name="T7" fmla="*/ 415 h 415"/>
                <a:gd name="T8" fmla="*/ 0 w 568"/>
                <a:gd name="T9" fmla="*/ 405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8" h="415">
                  <a:moveTo>
                    <a:pt x="0" y="405"/>
                  </a:moveTo>
                  <a:lnTo>
                    <a:pt x="563" y="0"/>
                  </a:lnTo>
                  <a:lnTo>
                    <a:pt x="568" y="7"/>
                  </a:lnTo>
                  <a:lnTo>
                    <a:pt x="0" y="415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4" name="Freeform 72"/>
            <p:cNvSpPr/>
            <p:nvPr/>
          </p:nvSpPr>
          <p:spPr bwMode="auto">
            <a:xfrm>
              <a:off x="4198" y="2729"/>
              <a:ext cx="507" cy="272"/>
            </a:xfrm>
            <a:custGeom>
              <a:avLst/>
              <a:gdLst>
                <a:gd name="T0" fmla="*/ 0 w 507"/>
                <a:gd name="T1" fmla="*/ 9 h 272"/>
                <a:gd name="T2" fmla="*/ 497 w 507"/>
                <a:gd name="T3" fmla="*/ 272 h 272"/>
                <a:gd name="T4" fmla="*/ 507 w 507"/>
                <a:gd name="T5" fmla="*/ 268 h 272"/>
                <a:gd name="T6" fmla="*/ 5 w 507"/>
                <a:gd name="T7" fmla="*/ 0 h 272"/>
                <a:gd name="T8" fmla="*/ 0 w 507"/>
                <a:gd name="T9" fmla="*/ 9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72">
                  <a:moveTo>
                    <a:pt x="0" y="9"/>
                  </a:moveTo>
                  <a:lnTo>
                    <a:pt x="497" y="272"/>
                  </a:lnTo>
                  <a:lnTo>
                    <a:pt x="507" y="268"/>
                  </a:lnTo>
                  <a:lnTo>
                    <a:pt x="5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5" name="Freeform 73"/>
            <p:cNvSpPr/>
            <p:nvPr/>
          </p:nvSpPr>
          <p:spPr bwMode="auto">
            <a:xfrm>
              <a:off x="3627" y="2298"/>
              <a:ext cx="540" cy="431"/>
            </a:xfrm>
            <a:custGeom>
              <a:avLst/>
              <a:gdLst>
                <a:gd name="T0" fmla="*/ 0 w 540"/>
                <a:gd name="T1" fmla="*/ 10 h 431"/>
                <a:gd name="T2" fmla="*/ 540 w 540"/>
                <a:gd name="T3" fmla="*/ 431 h 431"/>
                <a:gd name="T4" fmla="*/ 540 w 540"/>
                <a:gd name="T5" fmla="*/ 417 h 431"/>
                <a:gd name="T6" fmla="*/ 8 w 540"/>
                <a:gd name="T7" fmla="*/ 0 h 431"/>
                <a:gd name="T8" fmla="*/ 0 w 540"/>
                <a:gd name="T9" fmla="*/ 1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431">
                  <a:moveTo>
                    <a:pt x="0" y="10"/>
                  </a:moveTo>
                  <a:lnTo>
                    <a:pt x="540" y="431"/>
                  </a:lnTo>
                  <a:lnTo>
                    <a:pt x="540" y="417"/>
                  </a:lnTo>
                  <a:lnTo>
                    <a:pt x="8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6" name="Freeform 74"/>
            <p:cNvSpPr/>
            <p:nvPr/>
          </p:nvSpPr>
          <p:spPr bwMode="auto">
            <a:xfrm>
              <a:off x="3495" y="2305"/>
              <a:ext cx="130" cy="621"/>
            </a:xfrm>
            <a:custGeom>
              <a:avLst/>
              <a:gdLst>
                <a:gd name="T0" fmla="*/ 125 w 130"/>
                <a:gd name="T1" fmla="*/ 0 h 621"/>
                <a:gd name="T2" fmla="*/ 0 w 130"/>
                <a:gd name="T3" fmla="*/ 621 h 621"/>
                <a:gd name="T4" fmla="*/ 9 w 130"/>
                <a:gd name="T5" fmla="*/ 621 h 621"/>
                <a:gd name="T6" fmla="*/ 130 w 130"/>
                <a:gd name="T7" fmla="*/ 5 h 621"/>
                <a:gd name="T8" fmla="*/ 125 w 130"/>
                <a:gd name="T9" fmla="*/ 0 h 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" h="621">
                  <a:moveTo>
                    <a:pt x="125" y="0"/>
                  </a:moveTo>
                  <a:lnTo>
                    <a:pt x="0" y="621"/>
                  </a:lnTo>
                  <a:lnTo>
                    <a:pt x="9" y="621"/>
                  </a:lnTo>
                  <a:lnTo>
                    <a:pt x="130" y="5"/>
                  </a:lnTo>
                  <a:lnTo>
                    <a:pt x="1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7" name="Freeform 75"/>
            <p:cNvSpPr/>
            <p:nvPr/>
          </p:nvSpPr>
          <p:spPr bwMode="auto">
            <a:xfrm>
              <a:off x="3054" y="2461"/>
              <a:ext cx="420" cy="465"/>
            </a:xfrm>
            <a:custGeom>
              <a:avLst/>
              <a:gdLst>
                <a:gd name="T0" fmla="*/ 0 w 420"/>
                <a:gd name="T1" fmla="*/ 8 h 465"/>
                <a:gd name="T2" fmla="*/ 412 w 420"/>
                <a:gd name="T3" fmla="*/ 465 h 465"/>
                <a:gd name="T4" fmla="*/ 420 w 420"/>
                <a:gd name="T5" fmla="*/ 465 h 465"/>
                <a:gd name="T6" fmla="*/ 12 w 420"/>
                <a:gd name="T7" fmla="*/ 0 h 465"/>
                <a:gd name="T8" fmla="*/ 0 w 420"/>
                <a:gd name="T9" fmla="*/ 8 h 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0" h="465">
                  <a:moveTo>
                    <a:pt x="0" y="8"/>
                  </a:moveTo>
                  <a:lnTo>
                    <a:pt x="412" y="465"/>
                  </a:lnTo>
                  <a:lnTo>
                    <a:pt x="420" y="465"/>
                  </a:lnTo>
                  <a:lnTo>
                    <a:pt x="12" y="0"/>
                  </a:ln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8" name="Freeform 76"/>
            <p:cNvSpPr/>
            <p:nvPr/>
          </p:nvSpPr>
          <p:spPr bwMode="auto">
            <a:xfrm>
              <a:off x="3519" y="2729"/>
              <a:ext cx="655" cy="223"/>
            </a:xfrm>
            <a:custGeom>
              <a:avLst/>
              <a:gdLst>
                <a:gd name="T0" fmla="*/ 0 w 655"/>
                <a:gd name="T1" fmla="*/ 213 h 223"/>
                <a:gd name="T2" fmla="*/ 655 w 655"/>
                <a:gd name="T3" fmla="*/ 0 h 223"/>
                <a:gd name="T4" fmla="*/ 655 w 655"/>
                <a:gd name="T5" fmla="*/ 9 h 223"/>
                <a:gd name="T6" fmla="*/ 0 w 655"/>
                <a:gd name="T7" fmla="*/ 223 h 223"/>
                <a:gd name="T8" fmla="*/ 0 w 655"/>
                <a:gd name="T9" fmla="*/ 213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5" h="223">
                  <a:moveTo>
                    <a:pt x="0" y="213"/>
                  </a:moveTo>
                  <a:lnTo>
                    <a:pt x="655" y="0"/>
                  </a:lnTo>
                  <a:lnTo>
                    <a:pt x="655" y="9"/>
                  </a:lnTo>
                  <a:lnTo>
                    <a:pt x="0" y="223"/>
                  </a:lnTo>
                  <a:lnTo>
                    <a:pt x="0" y="2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9" name="Freeform 77"/>
            <p:cNvSpPr/>
            <p:nvPr/>
          </p:nvSpPr>
          <p:spPr bwMode="auto">
            <a:xfrm>
              <a:off x="4066" y="2738"/>
              <a:ext cx="123" cy="495"/>
            </a:xfrm>
            <a:custGeom>
              <a:avLst/>
              <a:gdLst>
                <a:gd name="T0" fmla="*/ 118 w 123"/>
                <a:gd name="T1" fmla="*/ 0 h 495"/>
                <a:gd name="T2" fmla="*/ 0 w 123"/>
                <a:gd name="T3" fmla="*/ 495 h 495"/>
                <a:gd name="T4" fmla="*/ 7 w 123"/>
                <a:gd name="T5" fmla="*/ 495 h 495"/>
                <a:gd name="T6" fmla="*/ 123 w 123"/>
                <a:gd name="T7" fmla="*/ 0 h 495"/>
                <a:gd name="T8" fmla="*/ 118 w 123"/>
                <a:gd name="T9" fmla="*/ 0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495">
                  <a:moveTo>
                    <a:pt x="118" y="0"/>
                  </a:moveTo>
                  <a:lnTo>
                    <a:pt x="0" y="495"/>
                  </a:lnTo>
                  <a:lnTo>
                    <a:pt x="7" y="495"/>
                  </a:lnTo>
                  <a:lnTo>
                    <a:pt x="123" y="0"/>
                  </a:lnTo>
                  <a:lnTo>
                    <a:pt x="1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0" name="Freeform 78"/>
            <p:cNvSpPr/>
            <p:nvPr/>
          </p:nvSpPr>
          <p:spPr bwMode="auto">
            <a:xfrm>
              <a:off x="2957" y="2843"/>
              <a:ext cx="971" cy="42"/>
            </a:xfrm>
            <a:custGeom>
              <a:avLst/>
              <a:gdLst>
                <a:gd name="T0" fmla="*/ 0 w 971"/>
                <a:gd name="T1" fmla="*/ 0 h 42"/>
                <a:gd name="T2" fmla="*/ 971 w 971"/>
                <a:gd name="T3" fmla="*/ 30 h 42"/>
                <a:gd name="T4" fmla="*/ 971 w 971"/>
                <a:gd name="T5" fmla="*/ 42 h 42"/>
                <a:gd name="T6" fmla="*/ 0 w 971"/>
                <a:gd name="T7" fmla="*/ 7 h 42"/>
                <a:gd name="T8" fmla="*/ 0 w 971"/>
                <a:gd name="T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1" h="42">
                  <a:moveTo>
                    <a:pt x="0" y="0"/>
                  </a:moveTo>
                  <a:lnTo>
                    <a:pt x="971" y="30"/>
                  </a:lnTo>
                  <a:lnTo>
                    <a:pt x="971" y="42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1" name="Freeform 79"/>
            <p:cNvSpPr/>
            <p:nvPr/>
          </p:nvSpPr>
          <p:spPr bwMode="auto">
            <a:xfrm>
              <a:off x="2865" y="2902"/>
              <a:ext cx="597" cy="57"/>
            </a:xfrm>
            <a:custGeom>
              <a:avLst/>
              <a:gdLst>
                <a:gd name="T0" fmla="*/ 0 w 597"/>
                <a:gd name="T1" fmla="*/ 0 h 57"/>
                <a:gd name="T2" fmla="*/ 597 w 597"/>
                <a:gd name="T3" fmla="*/ 50 h 57"/>
                <a:gd name="T4" fmla="*/ 597 w 597"/>
                <a:gd name="T5" fmla="*/ 57 h 57"/>
                <a:gd name="T6" fmla="*/ 0 w 597"/>
                <a:gd name="T7" fmla="*/ 12 h 57"/>
                <a:gd name="T8" fmla="*/ 0 w 597"/>
                <a:gd name="T9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57">
                  <a:moveTo>
                    <a:pt x="0" y="0"/>
                  </a:moveTo>
                  <a:lnTo>
                    <a:pt x="597" y="50"/>
                  </a:lnTo>
                  <a:lnTo>
                    <a:pt x="597" y="57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2" name="Freeform 80"/>
            <p:cNvSpPr/>
            <p:nvPr/>
          </p:nvSpPr>
          <p:spPr bwMode="auto">
            <a:xfrm>
              <a:off x="2844" y="2916"/>
              <a:ext cx="61" cy="268"/>
            </a:xfrm>
            <a:custGeom>
              <a:avLst/>
              <a:gdLst>
                <a:gd name="T0" fmla="*/ 0 w 61"/>
                <a:gd name="T1" fmla="*/ 0 h 268"/>
                <a:gd name="T2" fmla="*/ 54 w 61"/>
                <a:gd name="T3" fmla="*/ 268 h 268"/>
                <a:gd name="T4" fmla="*/ 61 w 61"/>
                <a:gd name="T5" fmla="*/ 268 h 268"/>
                <a:gd name="T6" fmla="*/ 12 w 61"/>
                <a:gd name="T7" fmla="*/ 0 h 268"/>
                <a:gd name="T8" fmla="*/ 0 w 61"/>
                <a:gd name="T9" fmla="*/ 0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268">
                  <a:moveTo>
                    <a:pt x="0" y="0"/>
                  </a:moveTo>
                  <a:lnTo>
                    <a:pt x="54" y="268"/>
                  </a:lnTo>
                  <a:lnTo>
                    <a:pt x="61" y="26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3" name="Freeform 81"/>
            <p:cNvSpPr/>
            <p:nvPr/>
          </p:nvSpPr>
          <p:spPr bwMode="auto">
            <a:xfrm>
              <a:off x="2851" y="2909"/>
              <a:ext cx="608" cy="519"/>
            </a:xfrm>
            <a:custGeom>
              <a:avLst/>
              <a:gdLst>
                <a:gd name="T0" fmla="*/ 0 w 608"/>
                <a:gd name="T1" fmla="*/ 9 h 519"/>
                <a:gd name="T2" fmla="*/ 601 w 608"/>
                <a:gd name="T3" fmla="*/ 519 h 519"/>
                <a:gd name="T4" fmla="*/ 608 w 608"/>
                <a:gd name="T5" fmla="*/ 509 h 519"/>
                <a:gd name="T6" fmla="*/ 7 w 608"/>
                <a:gd name="T7" fmla="*/ 0 h 519"/>
                <a:gd name="T8" fmla="*/ 0 w 608"/>
                <a:gd name="T9" fmla="*/ 9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8" h="519">
                  <a:moveTo>
                    <a:pt x="0" y="9"/>
                  </a:moveTo>
                  <a:lnTo>
                    <a:pt x="601" y="519"/>
                  </a:lnTo>
                  <a:lnTo>
                    <a:pt x="608" y="509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4" name="Freeform 82"/>
            <p:cNvSpPr/>
            <p:nvPr/>
          </p:nvSpPr>
          <p:spPr bwMode="auto">
            <a:xfrm>
              <a:off x="3474" y="2985"/>
              <a:ext cx="21" cy="421"/>
            </a:xfrm>
            <a:custGeom>
              <a:avLst/>
              <a:gdLst>
                <a:gd name="T0" fmla="*/ 11 w 21"/>
                <a:gd name="T1" fmla="*/ 7 h 421"/>
                <a:gd name="T2" fmla="*/ 0 w 21"/>
                <a:gd name="T3" fmla="*/ 421 h 421"/>
                <a:gd name="T4" fmla="*/ 11 w 21"/>
                <a:gd name="T5" fmla="*/ 421 h 421"/>
                <a:gd name="T6" fmla="*/ 21 w 21"/>
                <a:gd name="T7" fmla="*/ 0 h 421"/>
                <a:gd name="T8" fmla="*/ 11 w 21"/>
                <a:gd name="T9" fmla="*/ 7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421">
                  <a:moveTo>
                    <a:pt x="11" y="7"/>
                  </a:moveTo>
                  <a:lnTo>
                    <a:pt x="0" y="421"/>
                  </a:lnTo>
                  <a:lnTo>
                    <a:pt x="11" y="421"/>
                  </a:lnTo>
                  <a:lnTo>
                    <a:pt x="21" y="0"/>
                  </a:lnTo>
                  <a:lnTo>
                    <a:pt x="11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5" name="Freeform 83"/>
            <p:cNvSpPr/>
            <p:nvPr/>
          </p:nvSpPr>
          <p:spPr bwMode="auto">
            <a:xfrm>
              <a:off x="3519" y="2959"/>
              <a:ext cx="520" cy="296"/>
            </a:xfrm>
            <a:custGeom>
              <a:avLst/>
              <a:gdLst>
                <a:gd name="T0" fmla="*/ 0 w 520"/>
                <a:gd name="T1" fmla="*/ 16 h 296"/>
                <a:gd name="T2" fmla="*/ 509 w 520"/>
                <a:gd name="T3" fmla="*/ 296 h 296"/>
                <a:gd name="T4" fmla="*/ 520 w 520"/>
                <a:gd name="T5" fmla="*/ 286 h 296"/>
                <a:gd name="T6" fmla="*/ 0 w 520"/>
                <a:gd name="T7" fmla="*/ 0 h 296"/>
                <a:gd name="T8" fmla="*/ 0 w 520"/>
                <a:gd name="T9" fmla="*/ 16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0" h="296">
                  <a:moveTo>
                    <a:pt x="0" y="16"/>
                  </a:moveTo>
                  <a:lnTo>
                    <a:pt x="509" y="296"/>
                  </a:lnTo>
                  <a:lnTo>
                    <a:pt x="520" y="286"/>
                  </a:lnTo>
                  <a:lnTo>
                    <a:pt x="0" y="0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6" name="Freeform 84"/>
            <p:cNvSpPr/>
            <p:nvPr/>
          </p:nvSpPr>
          <p:spPr bwMode="auto">
            <a:xfrm>
              <a:off x="4082" y="3011"/>
              <a:ext cx="616" cy="246"/>
            </a:xfrm>
            <a:custGeom>
              <a:avLst/>
              <a:gdLst>
                <a:gd name="T0" fmla="*/ 0 w 616"/>
                <a:gd name="T1" fmla="*/ 232 h 246"/>
                <a:gd name="T2" fmla="*/ 616 w 616"/>
                <a:gd name="T3" fmla="*/ 0 h 246"/>
                <a:gd name="T4" fmla="*/ 616 w 616"/>
                <a:gd name="T5" fmla="*/ 12 h 246"/>
                <a:gd name="T6" fmla="*/ 0 w 616"/>
                <a:gd name="T7" fmla="*/ 246 h 246"/>
                <a:gd name="T8" fmla="*/ 0 w 616"/>
                <a:gd name="T9" fmla="*/ 232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6" h="246">
                  <a:moveTo>
                    <a:pt x="0" y="232"/>
                  </a:moveTo>
                  <a:lnTo>
                    <a:pt x="616" y="0"/>
                  </a:lnTo>
                  <a:lnTo>
                    <a:pt x="616" y="12"/>
                  </a:lnTo>
                  <a:lnTo>
                    <a:pt x="0" y="246"/>
                  </a:lnTo>
                  <a:lnTo>
                    <a:pt x="0" y="2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7" name="Freeform 85"/>
            <p:cNvSpPr/>
            <p:nvPr/>
          </p:nvSpPr>
          <p:spPr bwMode="auto">
            <a:xfrm>
              <a:off x="4755" y="2992"/>
              <a:ext cx="284" cy="19"/>
            </a:xfrm>
            <a:custGeom>
              <a:avLst/>
              <a:gdLst>
                <a:gd name="T0" fmla="*/ 0 w 284"/>
                <a:gd name="T1" fmla="*/ 7 h 19"/>
                <a:gd name="T2" fmla="*/ 284 w 284"/>
                <a:gd name="T3" fmla="*/ 0 h 19"/>
                <a:gd name="T4" fmla="*/ 284 w 284"/>
                <a:gd name="T5" fmla="*/ 7 h 19"/>
                <a:gd name="T6" fmla="*/ 0 w 284"/>
                <a:gd name="T7" fmla="*/ 19 h 19"/>
                <a:gd name="T8" fmla="*/ 0 w 284"/>
                <a:gd name="T9" fmla="*/ 7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4" h="19">
                  <a:moveTo>
                    <a:pt x="0" y="7"/>
                  </a:moveTo>
                  <a:lnTo>
                    <a:pt x="284" y="0"/>
                  </a:lnTo>
                  <a:lnTo>
                    <a:pt x="284" y="7"/>
                  </a:lnTo>
                  <a:lnTo>
                    <a:pt x="0" y="19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8" name="Freeform 86"/>
            <p:cNvSpPr/>
            <p:nvPr/>
          </p:nvSpPr>
          <p:spPr bwMode="auto">
            <a:xfrm>
              <a:off x="4343" y="3013"/>
              <a:ext cx="360" cy="452"/>
            </a:xfrm>
            <a:custGeom>
              <a:avLst/>
              <a:gdLst>
                <a:gd name="T0" fmla="*/ 360 w 360"/>
                <a:gd name="T1" fmla="*/ 0 h 452"/>
                <a:gd name="T2" fmla="*/ 0 w 360"/>
                <a:gd name="T3" fmla="*/ 452 h 452"/>
                <a:gd name="T4" fmla="*/ 16 w 360"/>
                <a:gd name="T5" fmla="*/ 452 h 452"/>
                <a:gd name="T6" fmla="*/ 360 w 360"/>
                <a:gd name="T7" fmla="*/ 10 h 452"/>
                <a:gd name="T8" fmla="*/ 360 w 360"/>
                <a:gd name="T9" fmla="*/ 0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0" h="452">
                  <a:moveTo>
                    <a:pt x="360" y="0"/>
                  </a:moveTo>
                  <a:lnTo>
                    <a:pt x="0" y="452"/>
                  </a:lnTo>
                  <a:lnTo>
                    <a:pt x="16" y="452"/>
                  </a:lnTo>
                  <a:lnTo>
                    <a:pt x="360" y="10"/>
                  </a:lnTo>
                  <a:lnTo>
                    <a:pt x="36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9" name="Freeform 87"/>
            <p:cNvSpPr/>
            <p:nvPr/>
          </p:nvSpPr>
          <p:spPr bwMode="auto">
            <a:xfrm>
              <a:off x="4532" y="3023"/>
              <a:ext cx="180" cy="270"/>
            </a:xfrm>
            <a:custGeom>
              <a:avLst/>
              <a:gdLst>
                <a:gd name="T0" fmla="*/ 171 w 180"/>
                <a:gd name="T1" fmla="*/ 0 h 270"/>
                <a:gd name="T2" fmla="*/ 0 w 180"/>
                <a:gd name="T3" fmla="*/ 262 h 270"/>
                <a:gd name="T4" fmla="*/ 14 w 180"/>
                <a:gd name="T5" fmla="*/ 270 h 270"/>
                <a:gd name="T6" fmla="*/ 180 w 180"/>
                <a:gd name="T7" fmla="*/ 0 h 270"/>
                <a:gd name="T8" fmla="*/ 171 w 180"/>
                <a:gd name="T9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0" h="270">
                  <a:moveTo>
                    <a:pt x="171" y="0"/>
                  </a:moveTo>
                  <a:lnTo>
                    <a:pt x="0" y="262"/>
                  </a:lnTo>
                  <a:lnTo>
                    <a:pt x="14" y="270"/>
                  </a:lnTo>
                  <a:lnTo>
                    <a:pt x="180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0" name="Freeform 88"/>
            <p:cNvSpPr/>
            <p:nvPr/>
          </p:nvSpPr>
          <p:spPr bwMode="auto">
            <a:xfrm>
              <a:off x="4352" y="3330"/>
              <a:ext cx="149" cy="143"/>
            </a:xfrm>
            <a:custGeom>
              <a:avLst/>
              <a:gdLst>
                <a:gd name="T0" fmla="*/ 149 w 149"/>
                <a:gd name="T1" fmla="*/ 0 h 143"/>
                <a:gd name="T2" fmla="*/ 0 w 149"/>
                <a:gd name="T3" fmla="*/ 133 h 143"/>
                <a:gd name="T4" fmla="*/ 7 w 149"/>
                <a:gd name="T5" fmla="*/ 143 h 143"/>
                <a:gd name="T6" fmla="*/ 149 w 149"/>
                <a:gd name="T7" fmla="*/ 8 h 143"/>
                <a:gd name="T8" fmla="*/ 149 w 149"/>
                <a:gd name="T9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143">
                  <a:moveTo>
                    <a:pt x="149" y="0"/>
                  </a:moveTo>
                  <a:lnTo>
                    <a:pt x="0" y="133"/>
                  </a:lnTo>
                  <a:lnTo>
                    <a:pt x="7" y="143"/>
                  </a:lnTo>
                  <a:lnTo>
                    <a:pt x="149" y="8"/>
                  </a:lnTo>
                  <a:lnTo>
                    <a:pt x="14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1" name="Freeform 89"/>
            <p:cNvSpPr/>
            <p:nvPr/>
          </p:nvSpPr>
          <p:spPr bwMode="auto">
            <a:xfrm>
              <a:off x="3497" y="3262"/>
              <a:ext cx="542" cy="166"/>
            </a:xfrm>
            <a:custGeom>
              <a:avLst/>
              <a:gdLst>
                <a:gd name="T0" fmla="*/ 0 w 542"/>
                <a:gd name="T1" fmla="*/ 151 h 166"/>
                <a:gd name="T2" fmla="*/ 533 w 542"/>
                <a:gd name="T3" fmla="*/ 0 h 166"/>
                <a:gd name="T4" fmla="*/ 542 w 542"/>
                <a:gd name="T5" fmla="*/ 9 h 166"/>
                <a:gd name="T6" fmla="*/ 0 w 542"/>
                <a:gd name="T7" fmla="*/ 166 h 166"/>
                <a:gd name="T8" fmla="*/ 0 w 542"/>
                <a:gd name="T9" fmla="*/ 151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2" h="166">
                  <a:moveTo>
                    <a:pt x="0" y="151"/>
                  </a:moveTo>
                  <a:lnTo>
                    <a:pt x="533" y="0"/>
                  </a:lnTo>
                  <a:lnTo>
                    <a:pt x="542" y="9"/>
                  </a:lnTo>
                  <a:lnTo>
                    <a:pt x="0" y="166"/>
                  </a:lnTo>
                  <a:lnTo>
                    <a:pt x="0" y="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2" name="Freeform 90"/>
            <p:cNvSpPr/>
            <p:nvPr/>
          </p:nvSpPr>
          <p:spPr bwMode="auto">
            <a:xfrm>
              <a:off x="3509" y="3430"/>
              <a:ext cx="789" cy="61"/>
            </a:xfrm>
            <a:custGeom>
              <a:avLst/>
              <a:gdLst>
                <a:gd name="T0" fmla="*/ 0 w 789"/>
                <a:gd name="T1" fmla="*/ 0 h 61"/>
                <a:gd name="T2" fmla="*/ 789 w 789"/>
                <a:gd name="T3" fmla="*/ 52 h 61"/>
                <a:gd name="T4" fmla="*/ 789 w 789"/>
                <a:gd name="T5" fmla="*/ 61 h 61"/>
                <a:gd name="T6" fmla="*/ 0 w 789"/>
                <a:gd name="T7" fmla="*/ 7 h 61"/>
                <a:gd name="T8" fmla="*/ 0 w 789"/>
                <a:gd name="T9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9" h="61">
                  <a:moveTo>
                    <a:pt x="0" y="0"/>
                  </a:moveTo>
                  <a:lnTo>
                    <a:pt x="789" y="52"/>
                  </a:lnTo>
                  <a:lnTo>
                    <a:pt x="789" y="61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3" name="Freeform 91"/>
            <p:cNvSpPr/>
            <p:nvPr/>
          </p:nvSpPr>
          <p:spPr bwMode="auto">
            <a:xfrm>
              <a:off x="4066" y="3267"/>
              <a:ext cx="234" cy="210"/>
            </a:xfrm>
            <a:custGeom>
              <a:avLst/>
              <a:gdLst>
                <a:gd name="T0" fmla="*/ 0 w 234"/>
                <a:gd name="T1" fmla="*/ 0 h 210"/>
                <a:gd name="T2" fmla="*/ 234 w 234"/>
                <a:gd name="T3" fmla="*/ 210 h 210"/>
                <a:gd name="T4" fmla="*/ 234 w 234"/>
                <a:gd name="T5" fmla="*/ 198 h 210"/>
                <a:gd name="T6" fmla="*/ 11 w 234"/>
                <a:gd name="T7" fmla="*/ 0 h 210"/>
                <a:gd name="T8" fmla="*/ 0 w 234"/>
                <a:gd name="T9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210">
                  <a:moveTo>
                    <a:pt x="0" y="0"/>
                  </a:moveTo>
                  <a:lnTo>
                    <a:pt x="234" y="210"/>
                  </a:lnTo>
                  <a:lnTo>
                    <a:pt x="234" y="198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4" name="Oval 92"/>
            <p:cNvSpPr>
              <a:spLocks noChangeArrowheads="1"/>
            </p:cNvSpPr>
            <p:nvPr/>
          </p:nvSpPr>
          <p:spPr bwMode="auto">
            <a:xfrm>
              <a:off x="2830" y="965"/>
              <a:ext cx="78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5" name="Oval 93"/>
            <p:cNvSpPr>
              <a:spLocks noChangeArrowheads="1"/>
            </p:cNvSpPr>
            <p:nvPr/>
          </p:nvSpPr>
          <p:spPr bwMode="auto">
            <a:xfrm>
              <a:off x="3374" y="1076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6" name="Oval 94"/>
            <p:cNvSpPr>
              <a:spLocks noChangeArrowheads="1"/>
            </p:cNvSpPr>
            <p:nvPr/>
          </p:nvSpPr>
          <p:spPr bwMode="auto">
            <a:xfrm>
              <a:off x="3424" y="719"/>
              <a:ext cx="69" cy="6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7" name="Oval 95"/>
            <p:cNvSpPr>
              <a:spLocks noChangeArrowheads="1"/>
            </p:cNvSpPr>
            <p:nvPr/>
          </p:nvSpPr>
          <p:spPr bwMode="auto">
            <a:xfrm>
              <a:off x="3623" y="593"/>
              <a:ext cx="78" cy="8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8" name="Oval 96"/>
            <p:cNvSpPr>
              <a:spLocks noChangeArrowheads="1"/>
            </p:cNvSpPr>
            <p:nvPr/>
          </p:nvSpPr>
          <p:spPr bwMode="auto">
            <a:xfrm>
              <a:off x="4044" y="984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9" name="Oval 97"/>
            <p:cNvSpPr>
              <a:spLocks noChangeArrowheads="1"/>
            </p:cNvSpPr>
            <p:nvPr/>
          </p:nvSpPr>
          <p:spPr bwMode="auto">
            <a:xfrm>
              <a:off x="4399" y="832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0" name="Oval 98"/>
            <p:cNvSpPr>
              <a:spLocks noChangeArrowheads="1"/>
            </p:cNvSpPr>
            <p:nvPr/>
          </p:nvSpPr>
          <p:spPr bwMode="auto">
            <a:xfrm>
              <a:off x="4700" y="1076"/>
              <a:ext cx="69" cy="6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1" name="Oval 99"/>
            <p:cNvSpPr>
              <a:spLocks noChangeArrowheads="1"/>
            </p:cNvSpPr>
            <p:nvPr/>
          </p:nvSpPr>
          <p:spPr bwMode="auto">
            <a:xfrm>
              <a:off x="4745" y="2263"/>
              <a:ext cx="64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2" name="Oval 100"/>
            <p:cNvSpPr>
              <a:spLocks noChangeArrowheads="1"/>
            </p:cNvSpPr>
            <p:nvPr/>
          </p:nvSpPr>
          <p:spPr bwMode="auto">
            <a:xfrm>
              <a:off x="3800" y="1583"/>
              <a:ext cx="50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3" name="Oval 101"/>
            <p:cNvSpPr>
              <a:spLocks noChangeArrowheads="1"/>
            </p:cNvSpPr>
            <p:nvPr/>
          </p:nvSpPr>
          <p:spPr bwMode="auto">
            <a:xfrm>
              <a:off x="4949" y="2499"/>
              <a:ext cx="92" cy="9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4" name="Oval 102"/>
            <p:cNvSpPr>
              <a:spLocks noChangeArrowheads="1"/>
            </p:cNvSpPr>
            <p:nvPr/>
          </p:nvSpPr>
          <p:spPr bwMode="auto">
            <a:xfrm>
              <a:off x="4272" y="1706"/>
              <a:ext cx="106" cy="10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5" name="Oval 103"/>
            <p:cNvSpPr>
              <a:spLocks noChangeArrowheads="1"/>
            </p:cNvSpPr>
            <p:nvPr/>
          </p:nvSpPr>
          <p:spPr bwMode="auto">
            <a:xfrm>
              <a:off x="4518" y="1550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6" name="Oval 104"/>
            <p:cNvSpPr>
              <a:spLocks noChangeArrowheads="1"/>
            </p:cNvSpPr>
            <p:nvPr/>
          </p:nvSpPr>
          <p:spPr bwMode="auto">
            <a:xfrm>
              <a:off x="5032" y="1124"/>
              <a:ext cx="85" cy="8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7" name="Oval 105"/>
            <p:cNvSpPr>
              <a:spLocks noChangeArrowheads="1"/>
            </p:cNvSpPr>
            <p:nvPr/>
          </p:nvSpPr>
          <p:spPr bwMode="auto">
            <a:xfrm>
              <a:off x="5039" y="1536"/>
              <a:ext cx="92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8" name="Oval 106"/>
            <p:cNvSpPr>
              <a:spLocks noChangeArrowheads="1"/>
            </p:cNvSpPr>
            <p:nvPr/>
          </p:nvSpPr>
          <p:spPr bwMode="auto">
            <a:xfrm>
              <a:off x="5155" y="2440"/>
              <a:ext cx="66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9" name="Oval 107"/>
            <p:cNvSpPr>
              <a:spLocks noChangeArrowheads="1"/>
            </p:cNvSpPr>
            <p:nvPr/>
          </p:nvSpPr>
          <p:spPr bwMode="auto">
            <a:xfrm>
              <a:off x="5342" y="2040"/>
              <a:ext cx="83" cy="8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0" name="Oval 108"/>
            <p:cNvSpPr>
              <a:spLocks noChangeArrowheads="1"/>
            </p:cNvSpPr>
            <p:nvPr/>
          </p:nvSpPr>
          <p:spPr bwMode="auto">
            <a:xfrm>
              <a:off x="4196" y="2078"/>
              <a:ext cx="47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1" name="Oval 109"/>
            <p:cNvSpPr>
              <a:spLocks noChangeArrowheads="1"/>
            </p:cNvSpPr>
            <p:nvPr/>
          </p:nvSpPr>
          <p:spPr bwMode="auto">
            <a:xfrm>
              <a:off x="4293" y="3454"/>
              <a:ext cx="76" cy="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2" name="Oval 110"/>
            <p:cNvSpPr>
              <a:spLocks noChangeArrowheads="1"/>
            </p:cNvSpPr>
            <p:nvPr/>
          </p:nvSpPr>
          <p:spPr bwMode="auto">
            <a:xfrm>
              <a:off x="4482" y="3274"/>
              <a:ext cx="74" cy="7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3" name="Oval 111"/>
            <p:cNvSpPr>
              <a:spLocks noChangeArrowheads="1"/>
            </p:cNvSpPr>
            <p:nvPr/>
          </p:nvSpPr>
          <p:spPr bwMode="auto">
            <a:xfrm>
              <a:off x="4693" y="2971"/>
              <a:ext cx="62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4" name="Oval 112"/>
            <p:cNvSpPr>
              <a:spLocks noChangeArrowheads="1"/>
            </p:cNvSpPr>
            <p:nvPr/>
          </p:nvSpPr>
          <p:spPr bwMode="auto">
            <a:xfrm>
              <a:off x="5039" y="2954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5" name="Oval 113"/>
            <p:cNvSpPr>
              <a:spLocks noChangeArrowheads="1"/>
            </p:cNvSpPr>
            <p:nvPr/>
          </p:nvSpPr>
          <p:spPr bwMode="auto">
            <a:xfrm>
              <a:off x="4025" y="3224"/>
              <a:ext cx="62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6" name="Oval 114"/>
            <p:cNvSpPr>
              <a:spLocks noChangeArrowheads="1"/>
            </p:cNvSpPr>
            <p:nvPr/>
          </p:nvSpPr>
          <p:spPr bwMode="auto">
            <a:xfrm>
              <a:off x="3381" y="1169"/>
              <a:ext cx="59" cy="5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7" name="Oval 115"/>
            <p:cNvSpPr>
              <a:spLocks noChangeArrowheads="1"/>
            </p:cNvSpPr>
            <p:nvPr/>
          </p:nvSpPr>
          <p:spPr bwMode="auto">
            <a:xfrm>
              <a:off x="2574" y="2073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8" name="Oval 116"/>
            <p:cNvSpPr>
              <a:spLocks noChangeArrowheads="1"/>
            </p:cNvSpPr>
            <p:nvPr/>
          </p:nvSpPr>
          <p:spPr bwMode="auto">
            <a:xfrm>
              <a:off x="2410" y="2459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9" name="Oval 117"/>
            <p:cNvSpPr>
              <a:spLocks noChangeArrowheads="1"/>
            </p:cNvSpPr>
            <p:nvPr/>
          </p:nvSpPr>
          <p:spPr bwMode="auto">
            <a:xfrm>
              <a:off x="2867" y="3174"/>
              <a:ext cx="79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0" name="Oval 118"/>
            <p:cNvSpPr>
              <a:spLocks noChangeArrowheads="1"/>
            </p:cNvSpPr>
            <p:nvPr/>
          </p:nvSpPr>
          <p:spPr bwMode="auto">
            <a:xfrm>
              <a:off x="2811" y="2862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1" name="Oval 119"/>
            <p:cNvSpPr>
              <a:spLocks noChangeArrowheads="1"/>
            </p:cNvSpPr>
            <p:nvPr/>
          </p:nvSpPr>
          <p:spPr bwMode="auto">
            <a:xfrm>
              <a:off x="2867" y="2791"/>
              <a:ext cx="95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2" name="Oval 120"/>
            <p:cNvSpPr>
              <a:spLocks noChangeArrowheads="1"/>
            </p:cNvSpPr>
            <p:nvPr/>
          </p:nvSpPr>
          <p:spPr bwMode="auto">
            <a:xfrm>
              <a:off x="2410" y="1635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3" name="Oval 121"/>
            <p:cNvSpPr>
              <a:spLocks noChangeArrowheads="1"/>
            </p:cNvSpPr>
            <p:nvPr/>
          </p:nvSpPr>
          <p:spPr bwMode="auto">
            <a:xfrm>
              <a:off x="3599" y="2270"/>
              <a:ext cx="45" cy="4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4" name="Oval 122"/>
            <p:cNvSpPr>
              <a:spLocks noChangeArrowheads="1"/>
            </p:cNvSpPr>
            <p:nvPr/>
          </p:nvSpPr>
          <p:spPr bwMode="auto">
            <a:xfrm>
              <a:off x="3462" y="2918"/>
              <a:ext cx="59" cy="6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5" name="Oval 123"/>
            <p:cNvSpPr>
              <a:spLocks noChangeArrowheads="1"/>
            </p:cNvSpPr>
            <p:nvPr/>
          </p:nvSpPr>
          <p:spPr bwMode="auto">
            <a:xfrm>
              <a:off x="3594" y="3449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6" name="Oval 124"/>
            <p:cNvSpPr>
              <a:spLocks noChangeArrowheads="1"/>
            </p:cNvSpPr>
            <p:nvPr/>
          </p:nvSpPr>
          <p:spPr bwMode="auto">
            <a:xfrm>
              <a:off x="3445" y="3399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7" name="Oval 125"/>
            <p:cNvSpPr>
              <a:spLocks noChangeArrowheads="1"/>
            </p:cNvSpPr>
            <p:nvPr/>
          </p:nvSpPr>
          <p:spPr bwMode="auto">
            <a:xfrm>
              <a:off x="2792" y="1270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8" name="Oval 126"/>
            <p:cNvSpPr>
              <a:spLocks noChangeArrowheads="1"/>
            </p:cNvSpPr>
            <p:nvPr/>
          </p:nvSpPr>
          <p:spPr bwMode="auto">
            <a:xfrm>
              <a:off x="2564" y="1756"/>
              <a:ext cx="95" cy="9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9" name="Oval 127"/>
            <p:cNvSpPr>
              <a:spLocks noChangeArrowheads="1"/>
            </p:cNvSpPr>
            <p:nvPr/>
          </p:nvSpPr>
          <p:spPr bwMode="auto">
            <a:xfrm>
              <a:off x="3107" y="1756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0" name="Oval 128"/>
            <p:cNvSpPr>
              <a:spLocks noChangeArrowheads="1"/>
            </p:cNvSpPr>
            <p:nvPr/>
          </p:nvSpPr>
          <p:spPr bwMode="auto">
            <a:xfrm>
              <a:off x="3263" y="2030"/>
              <a:ext cx="99" cy="1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1" name="Oval 129"/>
            <p:cNvSpPr>
              <a:spLocks noChangeArrowheads="1"/>
            </p:cNvSpPr>
            <p:nvPr/>
          </p:nvSpPr>
          <p:spPr bwMode="auto">
            <a:xfrm>
              <a:off x="3021" y="2412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2" name="Oval 130"/>
            <p:cNvSpPr>
              <a:spLocks noChangeArrowheads="1"/>
            </p:cNvSpPr>
            <p:nvPr/>
          </p:nvSpPr>
          <p:spPr bwMode="auto">
            <a:xfrm>
              <a:off x="3919" y="2828"/>
              <a:ext cx="102" cy="10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3" name="Oval 131"/>
            <p:cNvSpPr>
              <a:spLocks noChangeArrowheads="1"/>
            </p:cNvSpPr>
            <p:nvPr/>
          </p:nvSpPr>
          <p:spPr bwMode="auto">
            <a:xfrm>
              <a:off x="4163" y="2705"/>
              <a:ext cx="45" cy="4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4" name="Oval 132"/>
            <p:cNvSpPr>
              <a:spLocks noChangeArrowheads="1"/>
            </p:cNvSpPr>
            <p:nvPr/>
          </p:nvSpPr>
          <p:spPr bwMode="auto">
            <a:xfrm>
              <a:off x="4281" y="638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5" name="Freeform 133"/>
            <p:cNvSpPr/>
            <p:nvPr/>
          </p:nvSpPr>
          <p:spPr bwMode="auto">
            <a:xfrm>
              <a:off x="2893" y="641"/>
              <a:ext cx="744" cy="357"/>
            </a:xfrm>
            <a:custGeom>
              <a:avLst/>
              <a:gdLst>
                <a:gd name="T0" fmla="*/ 0 w 744"/>
                <a:gd name="T1" fmla="*/ 343 h 357"/>
                <a:gd name="T2" fmla="*/ 734 w 744"/>
                <a:gd name="T3" fmla="*/ 0 h 357"/>
                <a:gd name="T4" fmla="*/ 744 w 744"/>
                <a:gd name="T5" fmla="*/ 11 h 357"/>
                <a:gd name="T6" fmla="*/ 8 w 744"/>
                <a:gd name="T7" fmla="*/ 357 h 357"/>
                <a:gd name="T8" fmla="*/ 0 w 744"/>
                <a:gd name="T9" fmla="*/ 343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4" h="357">
                  <a:moveTo>
                    <a:pt x="0" y="343"/>
                  </a:moveTo>
                  <a:lnTo>
                    <a:pt x="734" y="0"/>
                  </a:lnTo>
                  <a:lnTo>
                    <a:pt x="744" y="11"/>
                  </a:lnTo>
                  <a:lnTo>
                    <a:pt x="8" y="357"/>
                  </a:lnTo>
                  <a:lnTo>
                    <a:pt x="0" y="3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6" name="Freeform 134"/>
            <p:cNvSpPr/>
            <p:nvPr/>
          </p:nvSpPr>
          <p:spPr bwMode="auto">
            <a:xfrm>
              <a:off x="3694" y="633"/>
              <a:ext cx="592" cy="50"/>
            </a:xfrm>
            <a:custGeom>
              <a:avLst/>
              <a:gdLst>
                <a:gd name="T0" fmla="*/ 0 w 592"/>
                <a:gd name="T1" fmla="*/ 0 h 50"/>
                <a:gd name="T2" fmla="*/ 592 w 592"/>
                <a:gd name="T3" fmla="*/ 41 h 50"/>
                <a:gd name="T4" fmla="*/ 592 w 592"/>
                <a:gd name="T5" fmla="*/ 50 h 50"/>
                <a:gd name="T6" fmla="*/ 0 w 592"/>
                <a:gd name="T7" fmla="*/ 12 h 50"/>
                <a:gd name="T8" fmla="*/ 0 w 592"/>
                <a:gd name="T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50">
                  <a:moveTo>
                    <a:pt x="0" y="0"/>
                  </a:moveTo>
                  <a:lnTo>
                    <a:pt x="592" y="41"/>
                  </a:lnTo>
                  <a:lnTo>
                    <a:pt x="592" y="50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7" name="Freeform 135"/>
            <p:cNvSpPr/>
            <p:nvPr/>
          </p:nvSpPr>
          <p:spPr bwMode="auto">
            <a:xfrm>
              <a:off x="3694" y="641"/>
              <a:ext cx="713" cy="234"/>
            </a:xfrm>
            <a:custGeom>
              <a:avLst/>
              <a:gdLst>
                <a:gd name="T0" fmla="*/ 0 w 713"/>
                <a:gd name="T1" fmla="*/ 7 h 234"/>
                <a:gd name="T2" fmla="*/ 713 w 713"/>
                <a:gd name="T3" fmla="*/ 234 h 234"/>
                <a:gd name="T4" fmla="*/ 713 w 713"/>
                <a:gd name="T5" fmla="*/ 222 h 234"/>
                <a:gd name="T6" fmla="*/ 0 w 713"/>
                <a:gd name="T7" fmla="*/ 0 h 234"/>
                <a:gd name="T8" fmla="*/ 0 w 713"/>
                <a:gd name="T9" fmla="*/ 7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3" h="234">
                  <a:moveTo>
                    <a:pt x="0" y="7"/>
                  </a:moveTo>
                  <a:lnTo>
                    <a:pt x="713" y="234"/>
                  </a:lnTo>
                  <a:lnTo>
                    <a:pt x="713" y="222"/>
                  </a:lnTo>
                  <a:lnTo>
                    <a:pt x="0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8" name="Freeform 136"/>
            <p:cNvSpPr/>
            <p:nvPr/>
          </p:nvSpPr>
          <p:spPr bwMode="auto">
            <a:xfrm>
              <a:off x="4338" y="697"/>
              <a:ext cx="705" cy="464"/>
            </a:xfrm>
            <a:custGeom>
              <a:avLst/>
              <a:gdLst>
                <a:gd name="T0" fmla="*/ 0 w 705"/>
                <a:gd name="T1" fmla="*/ 15 h 464"/>
                <a:gd name="T2" fmla="*/ 701 w 705"/>
                <a:gd name="T3" fmla="*/ 464 h 464"/>
                <a:gd name="T4" fmla="*/ 705 w 705"/>
                <a:gd name="T5" fmla="*/ 457 h 464"/>
                <a:gd name="T6" fmla="*/ 7 w 705"/>
                <a:gd name="T7" fmla="*/ 0 h 464"/>
                <a:gd name="T8" fmla="*/ 0 w 705"/>
                <a:gd name="T9" fmla="*/ 15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5" h="464">
                  <a:moveTo>
                    <a:pt x="0" y="15"/>
                  </a:moveTo>
                  <a:lnTo>
                    <a:pt x="701" y="464"/>
                  </a:lnTo>
                  <a:lnTo>
                    <a:pt x="705" y="457"/>
                  </a:lnTo>
                  <a:lnTo>
                    <a:pt x="7" y="0"/>
                  </a:lnTo>
                  <a:lnTo>
                    <a:pt x="0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9" name="Freeform 137"/>
            <p:cNvSpPr/>
            <p:nvPr/>
          </p:nvSpPr>
          <p:spPr bwMode="auto">
            <a:xfrm>
              <a:off x="5086" y="2111"/>
              <a:ext cx="301" cy="850"/>
            </a:xfrm>
            <a:custGeom>
              <a:avLst/>
              <a:gdLst>
                <a:gd name="T0" fmla="*/ 301 w 301"/>
                <a:gd name="T1" fmla="*/ 0 h 850"/>
                <a:gd name="T2" fmla="*/ 12 w 301"/>
                <a:gd name="T3" fmla="*/ 850 h 850"/>
                <a:gd name="T4" fmla="*/ 0 w 301"/>
                <a:gd name="T5" fmla="*/ 850 h 850"/>
                <a:gd name="T6" fmla="*/ 289 w 301"/>
                <a:gd name="T7" fmla="*/ 0 h 850"/>
                <a:gd name="T8" fmla="*/ 301 w 301"/>
                <a:gd name="T9" fmla="*/ 0 h 8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1" h="850">
                  <a:moveTo>
                    <a:pt x="301" y="0"/>
                  </a:moveTo>
                  <a:lnTo>
                    <a:pt x="12" y="850"/>
                  </a:lnTo>
                  <a:lnTo>
                    <a:pt x="0" y="850"/>
                  </a:lnTo>
                  <a:lnTo>
                    <a:pt x="289" y="0"/>
                  </a:lnTo>
                  <a:lnTo>
                    <a:pt x="30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0" name="Freeform 138"/>
            <p:cNvSpPr/>
            <p:nvPr/>
          </p:nvSpPr>
          <p:spPr bwMode="auto">
            <a:xfrm>
              <a:off x="4359" y="3018"/>
              <a:ext cx="703" cy="469"/>
            </a:xfrm>
            <a:custGeom>
              <a:avLst/>
              <a:gdLst>
                <a:gd name="T0" fmla="*/ 0 w 703"/>
                <a:gd name="T1" fmla="*/ 469 h 469"/>
                <a:gd name="T2" fmla="*/ 703 w 703"/>
                <a:gd name="T3" fmla="*/ 5 h 469"/>
                <a:gd name="T4" fmla="*/ 692 w 703"/>
                <a:gd name="T5" fmla="*/ 0 h 469"/>
                <a:gd name="T6" fmla="*/ 0 w 703"/>
                <a:gd name="T7" fmla="*/ 459 h 469"/>
                <a:gd name="T8" fmla="*/ 0 w 703"/>
                <a:gd name="T9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3" h="469">
                  <a:moveTo>
                    <a:pt x="0" y="469"/>
                  </a:moveTo>
                  <a:lnTo>
                    <a:pt x="703" y="5"/>
                  </a:lnTo>
                  <a:lnTo>
                    <a:pt x="692" y="0"/>
                  </a:lnTo>
                  <a:lnTo>
                    <a:pt x="0" y="459"/>
                  </a:lnTo>
                  <a:lnTo>
                    <a:pt x="0" y="4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1" name="Freeform 139"/>
            <p:cNvSpPr/>
            <p:nvPr/>
          </p:nvSpPr>
          <p:spPr bwMode="auto">
            <a:xfrm>
              <a:off x="2929" y="3229"/>
              <a:ext cx="521" cy="213"/>
            </a:xfrm>
            <a:custGeom>
              <a:avLst/>
              <a:gdLst>
                <a:gd name="T0" fmla="*/ 0 w 521"/>
                <a:gd name="T1" fmla="*/ 11 h 213"/>
                <a:gd name="T2" fmla="*/ 521 w 521"/>
                <a:gd name="T3" fmla="*/ 213 h 213"/>
                <a:gd name="T4" fmla="*/ 521 w 521"/>
                <a:gd name="T5" fmla="*/ 196 h 213"/>
                <a:gd name="T6" fmla="*/ 7 w 521"/>
                <a:gd name="T7" fmla="*/ 0 h 213"/>
                <a:gd name="T8" fmla="*/ 0 w 521"/>
                <a:gd name="T9" fmla="*/ 11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213">
                  <a:moveTo>
                    <a:pt x="0" y="11"/>
                  </a:moveTo>
                  <a:lnTo>
                    <a:pt x="521" y="213"/>
                  </a:lnTo>
                  <a:lnTo>
                    <a:pt x="521" y="196"/>
                  </a:lnTo>
                  <a:lnTo>
                    <a:pt x="7" y="0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2" name="Freeform 140"/>
            <p:cNvSpPr/>
            <p:nvPr/>
          </p:nvSpPr>
          <p:spPr bwMode="auto">
            <a:xfrm>
              <a:off x="2460" y="2537"/>
              <a:ext cx="431" cy="658"/>
            </a:xfrm>
            <a:custGeom>
              <a:avLst/>
              <a:gdLst>
                <a:gd name="T0" fmla="*/ 0 w 431"/>
                <a:gd name="T1" fmla="*/ 0 h 658"/>
                <a:gd name="T2" fmla="*/ 419 w 431"/>
                <a:gd name="T3" fmla="*/ 658 h 658"/>
                <a:gd name="T4" fmla="*/ 431 w 431"/>
                <a:gd name="T5" fmla="*/ 651 h 658"/>
                <a:gd name="T6" fmla="*/ 12 w 431"/>
                <a:gd name="T7" fmla="*/ 0 h 658"/>
                <a:gd name="T8" fmla="*/ 0 w 431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1" h="658">
                  <a:moveTo>
                    <a:pt x="0" y="0"/>
                  </a:moveTo>
                  <a:lnTo>
                    <a:pt x="419" y="658"/>
                  </a:lnTo>
                  <a:lnTo>
                    <a:pt x="431" y="651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3" name="Rectangle 141"/>
            <p:cNvSpPr>
              <a:spLocks noChangeArrowheads="1"/>
            </p:cNvSpPr>
            <p:nvPr/>
          </p:nvSpPr>
          <p:spPr bwMode="auto">
            <a:xfrm>
              <a:off x="2446" y="1716"/>
              <a:ext cx="9" cy="76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4" name="Freeform 142"/>
            <p:cNvSpPr/>
            <p:nvPr/>
          </p:nvSpPr>
          <p:spPr bwMode="auto">
            <a:xfrm>
              <a:off x="2467" y="1026"/>
              <a:ext cx="393" cy="635"/>
            </a:xfrm>
            <a:custGeom>
              <a:avLst/>
              <a:gdLst>
                <a:gd name="T0" fmla="*/ 0 w 393"/>
                <a:gd name="T1" fmla="*/ 623 h 635"/>
                <a:gd name="T2" fmla="*/ 381 w 393"/>
                <a:gd name="T3" fmla="*/ 0 h 635"/>
                <a:gd name="T4" fmla="*/ 393 w 393"/>
                <a:gd name="T5" fmla="*/ 0 h 635"/>
                <a:gd name="T6" fmla="*/ 12 w 393"/>
                <a:gd name="T7" fmla="*/ 635 h 635"/>
                <a:gd name="T8" fmla="*/ 0 w 393"/>
                <a:gd name="T9" fmla="*/ 623 h 6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3" h="635">
                  <a:moveTo>
                    <a:pt x="0" y="623"/>
                  </a:moveTo>
                  <a:lnTo>
                    <a:pt x="381" y="0"/>
                  </a:lnTo>
                  <a:lnTo>
                    <a:pt x="393" y="0"/>
                  </a:lnTo>
                  <a:lnTo>
                    <a:pt x="12" y="635"/>
                  </a:lnTo>
                  <a:lnTo>
                    <a:pt x="0" y="6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5" name="Freeform 143"/>
            <p:cNvSpPr/>
            <p:nvPr/>
          </p:nvSpPr>
          <p:spPr bwMode="auto">
            <a:xfrm>
              <a:off x="2616" y="1034"/>
              <a:ext cx="247" cy="741"/>
            </a:xfrm>
            <a:custGeom>
              <a:avLst/>
              <a:gdLst>
                <a:gd name="T0" fmla="*/ 235 w 247"/>
                <a:gd name="T1" fmla="*/ 0 h 741"/>
                <a:gd name="T2" fmla="*/ 0 w 247"/>
                <a:gd name="T3" fmla="*/ 734 h 741"/>
                <a:gd name="T4" fmla="*/ 17 w 247"/>
                <a:gd name="T5" fmla="*/ 741 h 741"/>
                <a:gd name="T6" fmla="*/ 247 w 247"/>
                <a:gd name="T7" fmla="*/ 0 h 741"/>
                <a:gd name="T8" fmla="*/ 235 w 247"/>
                <a:gd name="T9" fmla="*/ 0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741">
                  <a:moveTo>
                    <a:pt x="235" y="0"/>
                  </a:moveTo>
                  <a:lnTo>
                    <a:pt x="0" y="734"/>
                  </a:lnTo>
                  <a:lnTo>
                    <a:pt x="17" y="741"/>
                  </a:lnTo>
                  <a:lnTo>
                    <a:pt x="247" y="0"/>
                  </a:lnTo>
                  <a:lnTo>
                    <a:pt x="2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6" name="Freeform 144"/>
            <p:cNvSpPr/>
            <p:nvPr/>
          </p:nvSpPr>
          <p:spPr bwMode="auto">
            <a:xfrm>
              <a:off x="3429" y="659"/>
              <a:ext cx="222" cy="431"/>
            </a:xfrm>
            <a:custGeom>
              <a:avLst/>
              <a:gdLst>
                <a:gd name="T0" fmla="*/ 208 w 222"/>
                <a:gd name="T1" fmla="*/ 0 h 431"/>
                <a:gd name="T2" fmla="*/ 0 w 222"/>
                <a:gd name="T3" fmla="*/ 424 h 431"/>
                <a:gd name="T4" fmla="*/ 9 w 222"/>
                <a:gd name="T5" fmla="*/ 431 h 431"/>
                <a:gd name="T6" fmla="*/ 222 w 222"/>
                <a:gd name="T7" fmla="*/ 0 h 431"/>
                <a:gd name="T8" fmla="*/ 208 w 222"/>
                <a:gd name="T9" fmla="*/ 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2" h="431">
                  <a:moveTo>
                    <a:pt x="208" y="0"/>
                  </a:moveTo>
                  <a:lnTo>
                    <a:pt x="0" y="424"/>
                  </a:lnTo>
                  <a:lnTo>
                    <a:pt x="9" y="431"/>
                  </a:lnTo>
                  <a:lnTo>
                    <a:pt x="222" y="0"/>
                  </a:lnTo>
                  <a:lnTo>
                    <a:pt x="20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7" name="Freeform 145"/>
            <p:cNvSpPr/>
            <p:nvPr/>
          </p:nvSpPr>
          <p:spPr bwMode="auto">
            <a:xfrm>
              <a:off x="3455" y="882"/>
              <a:ext cx="961" cy="239"/>
            </a:xfrm>
            <a:custGeom>
              <a:avLst/>
              <a:gdLst>
                <a:gd name="T0" fmla="*/ 0 w 961"/>
                <a:gd name="T1" fmla="*/ 225 h 239"/>
                <a:gd name="T2" fmla="*/ 961 w 961"/>
                <a:gd name="T3" fmla="*/ 0 h 239"/>
                <a:gd name="T4" fmla="*/ 961 w 961"/>
                <a:gd name="T5" fmla="*/ 12 h 239"/>
                <a:gd name="T6" fmla="*/ 0 w 961"/>
                <a:gd name="T7" fmla="*/ 239 h 239"/>
                <a:gd name="T8" fmla="*/ 0 w 961"/>
                <a:gd name="T9" fmla="*/ 225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1" h="239">
                  <a:moveTo>
                    <a:pt x="0" y="225"/>
                  </a:moveTo>
                  <a:lnTo>
                    <a:pt x="961" y="0"/>
                  </a:lnTo>
                  <a:lnTo>
                    <a:pt x="961" y="12"/>
                  </a:lnTo>
                  <a:lnTo>
                    <a:pt x="0" y="239"/>
                  </a:lnTo>
                  <a:lnTo>
                    <a:pt x="0" y="2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8" name="Freeform 146"/>
            <p:cNvSpPr/>
            <p:nvPr/>
          </p:nvSpPr>
          <p:spPr bwMode="auto">
            <a:xfrm>
              <a:off x="3445" y="1131"/>
              <a:ext cx="838" cy="608"/>
            </a:xfrm>
            <a:custGeom>
              <a:avLst/>
              <a:gdLst>
                <a:gd name="T0" fmla="*/ 0 w 838"/>
                <a:gd name="T1" fmla="*/ 0 h 608"/>
                <a:gd name="T2" fmla="*/ 838 w 838"/>
                <a:gd name="T3" fmla="*/ 594 h 608"/>
                <a:gd name="T4" fmla="*/ 829 w 838"/>
                <a:gd name="T5" fmla="*/ 608 h 608"/>
                <a:gd name="T6" fmla="*/ 0 w 838"/>
                <a:gd name="T7" fmla="*/ 16 h 608"/>
                <a:gd name="T8" fmla="*/ 0 w 838"/>
                <a:gd name="T9" fmla="*/ 0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8" h="608">
                  <a:moveTo>
                    <a:pt x="0" y="0"/>
                  </a:moveTo>
                  <a:lnTo>
                    <a:pt x="838" y="594"/>
                  </a:lnTo>
                  <a:lnTo>
                    <a:pt x="829" y="608"/>
                  </a:lnTo>
                  <a:lnTo>
                    <a:pt x="0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9" name="Freeform 147"/>
            <p:cNvSpPr/>
            <p:nvPr/>
          </p:nvSpPr>
          <p:spPr bwMode="auto">
            <a:xfrm>
              <a:off x="2455" y="1839"/>
              <a:ext cx="159" cy="637"/>
            </a:xfrm>
            <a:custGeom>
              <a:avLst/>
              <a:gdLst>
                <a:gd name="T0" fmla="*/ 147 w 159"/>
                <a:gd name="T1" fmla="*/ 0 h 637"/>
                <a:gd name="T2" fmla="*/ 0 w 159"/>
                <a:gd name="T3" fmla="*/ 637 h 637"/>
                <a:gd name="T4" fmla="*/ 17 w 159"/>
                <a:gd name="T5" fmla="*/ 637 h 637"/>
                <a:gd name="T6" fmla="*/ 159 w 159"/>
                <a:gd name="T7" fmla="*/ 0 h 637"/>
                <a:gd name="T8" fmla="*/ 147 w 159"/>
                <a:gd name="T9" fmla="*/ 0 h 6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637">
                  <a:moveTo>
                    <a:pt x="147" y="0"/>
                  </a:moveTo>
                  <a:lnTo>
                    <a:pt x="0" y="637"/>
                  </a:lnTo>
                  <a:lnTo>
                    <a:pt x="17" y="637"/>
                  </a:lnTo>
                  <a:lnTo>
                    <a:pt x="159" y="0"/>
                  </a:lnTo>
                  <a:lnTo>
                    <a:pt x="14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0" name="Freeform 148"/>
            <p:cNvSpPr/>
            <p:nvPr/>
          </p:nvSpPr>
          <p:spPr bwMode="auto">
            <a:xfrm>
              <a:off x="4326" y="700"/>
              <a:ext cx="107" cy="147"/>
            </a:xfrm>
            <a:custGeom>
              <a:avLst/>
              <a:gdLst>
                <a:gd name="T0" fmla="*/ 0 w 107"/>
                <a:gd name="T1" fmla="*/ 12 h 147"/>
                <a:gd name="T2" fmla="*/ 90 w 107"/>
                <a:gd name="T3" fmla="*/ 147 h 147"/>
                <a:gd name="T4" fmla="*/ 107 w 107"/>
                <a:gd name="T5" fmla="*/ 147 h 147"/>
                <a:gd name="T6" fmla="*/ 12 w 107"/>
                <a:gd name="T7" fmla="*/ 0 h 147"/>
                <a:gd name="T8" fmla="*/ 0 w 107"/>
                <a:gd name="T9" fmla="*/ 12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" h="147">
                  <a:moveTo>
                    <a:pt x="0" y="12"/>
                  </a:moveTo>
                  <a:lnTo>
                    <a:pt x="90" y="147"/>
                  </a:lnTo>
                  <a:lnTo>
                    <a:pt x="107" y="147"/>
                  </a:lnTo>
                  <a:lnTo>
                    <a:pt x="12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1" name="Freeform 149"/>
            <p:cNvSpPr/>
            <p:nvPr/>
          </p:nvSpPr>
          <p:spPr bwMode="auto">
            <a:xfrm>
              <a:off x="4475" y="882"/>
              <a:ext cx="564" cy="279"/>
            </a:xfrm>
            <a:custGeom>
              <a:avLst/>
              <a:gdLst>
                <a:gd name="T0" fmla="*/ 0 w 564"/>
                <a:gd name="T1" fmla="*/ 17 h 279"/>
                <a:gd name="T2" fmla="*/ 564 w 564"/>
                <a:gd name="T3" fmla="*/ 279 h 279"/>
                <a:gd name="T4" fmla="*/ 564 w 564"/>
                <a:gd name="T5" fmla="*/ 268 h 279"/>
                <a:gd name="T6" fmla="*/ 0 w 564"/>
                <a:gd name="T7" fmla="*/ 0 h 279"/>
                <a:gd name="T8" fmla="*/ 0 w 564"/>
                <a:gd name="T9" fmla="*/ 17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4" h="279">
                  <a:moveTo>
                    <a:pt x="0" y="17"/>
                  </a:moveTo>
                  <a:lnTo>
                    <a:pt x="564" y="279"/>
                  </a:lnTo>
                  <a:lnTo>
                    <a:pt x="564" y="268"/>
                  </a:lnTo>
                  <a:lnTo>
                    <a:pt x="0" y="0"/>
                  </a:lnTo>
                  <a:lnTo>
                    <a:pt x="0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2" name="Freeform 150"/>
            <p:cNvSpPr/>
            <p:nvPr/>
          </p:nvSpPr>
          <p:spPr bwMode="auto">
            <a:xfrm>
              <a:off x="4461" y="899"/>
              <a:ext cx="592" cy="658"/>
            </a:xfrm>
            <a:custGeom>
              <a:avLst/>
              <a:gdLst>
                <a:gd name="T0" fmla="*/ 0 w 592"/>
                <a:gd name="T1" fmla="*/ 7 h 658"/>
                <a:gd name="T2" fmla="*/ 582 w 592"/>
                <a:gd name="T3" fmla="*/ 658 h 658"/>
                <a:gd name="T4" fmla="*/ 592 w 592"/>
                <a:gd name="T5" fmla="*/ 648 h 658"/>
                <a:gd name="T6" fmla="*/ 14 w 592"/>
                <a:gd name="T7" fmla="*/ 0 h 658"/>
                <a:gd name="T8" fmla="*/ 0 w 592"/>
                <a:gd name="T9" fmla="*/ 7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658">
                  <a:moveTo>
                    <a:pt x="0" y="7"/>
                  </a:moveTo>
                  <a:lnTo>
                    <a:pt x="582" y="658"/>
                  </a:lnTo>
                  <a:lnTo>
                    <a:pt x="592" y="648"/>
                  </a:lnTo>
                  <a:lnTo>
                    <a:pt x="14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3" name="Freeform 151"/>
            <p:cNvSpPr/>
            <p:nvPr/>
          </p:nvSpPr>
          <p:spPr bwMode="auto">
            <a:xfrm>
              <a:off x="4324" y="913"/>
              <a:ext cx="123" cy="795"/>
            </a:xfrm>
            <a:custGeom>
              <a:avLst/>
              <a:gdLst>
                <a:gd name="T0" fmla="*/ 111 w 123"/>
                <a:gd name="T1" fmla="*/ 0 h 795"/>
                <a:gd name="T2" fmla="*/ 0 w 123"/>
                <a:gd name="T3" fmla="*/ 795 h 795"/>
                <a:gd name="T4" fmla="*/ 16 w 123"/>
                <a:gd name="T5" fmla="*/ 795 h 795"/>
                <a:gd name="T6" fmla="*/ 123 w 123"/>
                <a:gd name="T7" fmla="*/ 0 h 795"/>
                <a:gd name="T8" fmla="*/ 111 w 123"/>
                <a:gd name="T9" fmla="*/ 0 h 7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795">
                  <a:moveTo>
                    <a:pt x="111" y="0"/>
                  </a:moveTo>
                  <a:lnTo>
                    <a:pt x="0" y="795"/>
                  </a:lnTo>
                  <a:lnTo>
                    <a:pt x="16" y="795"/>
                  </a:lnTo>
                  <a:lnTo>
                    <a:pt x="123" y="0"/>
                  </a:lnTo>
                  <a:lnTo>
                    <a:pt x="11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4" name="Freeform 152"/>
            <p:cNvSpPr/>
            <p:nvPr/>
          </p:nvSpPr>
          <p:spPr bwMode="auto">
            <a:xfrm>
              <a:off x="4345" y="1796"/>
              <a:ext cx="424" cy="485"/>
            </a:xfrm>
            <a:custGeom>
              <a:avLst/>
              <a:gdLst>
                <a:gd name="T0" fmla="*/ 0 w 424"/>
                <a:gd name="T1" fmla="*/ 5 h 485"/>
                <a:gd name="T2" fmla="*/ 410 w 424"/>
                <a:gd name="T3" fmla="*/ 485 h 485"/>
                <a:gd name="T4" fmla="*/ 424 w 424"/>
                <a:gd name="T5" fmla="*/ 478 h 485"/>
                <a:gd name="T6" fmla="*/ 14 w 424"/>
                <a:gd name="T7" fmla="*/ 0 h 485"/>
                <a:gd name="T8" fmla="*/ 0 w 424"/>
                <a:gd name="T9" fmla="*/ 5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4" h="485">
                  <a:moveTo>
                    <a:pt x="0" y="5"/>
                  </a:moveTo>
                  <a:lnTo>
                    <a:pt x="410" y="485"/>
                  </a:lnTo>
                  <a:lnTo>
                    <a:pt x="424" y="478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5" name="Freeform 153"/>
            <p:cNvSpPr/>
            <p:nvPr/>
          </p:nvSpPr>
          <p:spPr bwMode="auto">
            <a:xfrm>
              <a:off x="2477" y="2518"/>
              <a:ext cx="414" cy="308"/>
            </a:xfrm>
            <a:custGeom>
              <a:avLst/>
              <a:gdLst>
                <a:gd name="T0" fmla="*/ 0 w 414"/>
                <a:gd name="T1" fmla="*/ 7 h 308"/>
                <a:gd name="T2" fmla="*/ 402 w 414"/>
                <a:gd name="T3" fmla="*/ 308 h 308"/>
                <a:gd name="T4" fmla="*/ 414 w 414"/>
                <a:gd name="T5" fmla="*/ 299 h 308"/>
                <a:gd name="T6" fmla="*/ 9 w 414"/>
                <a:gd name="T7" fmla="*/ 0 h 308"/>
                <a:gd name="T8" fmla="*/ 0 w 414"/>
                <a:gd name="T9" fmla="*/ 7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4" h="308">
                  <a:moveTo>
                    <a:pt x="0" y="7"/>
                  </a:moveTo>
                  <a:lnTo>
                    <a:pt x="402" y="308"/>
                  </a:lnTo>
                  <a:lnTo>
                    <a:pt x="414" y="299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6" name="Freeform 154"/>
            <p:cNvSpPr/>
            <p:nvPr/>
          </p:nvSpPr>
          <p:spPr bwMode="auto">
            <a:xfrm>
              <a:off x="4994" y="1621"/>
              <a:ext cx="80" cy="885"/>
            </a:xfrm>
            <a:custGeom>
              <a:avLst/>
              <a:gdLst>
                <a:gd name="T0" fmla="*/ 73 w 80"/>
                <a:gd name="T1" fmla="*/ 0 h 885"/>
                <a:gd name="T2" fmla="*/ 0 w 80"/>
                <a:gd name="T3" fmla="*/ 885 h 885"/>
                <a:gd name="T4" fmla="*/ 9 w 80"/>
                <a:gd name="T5" fmla="*/ 885 h 885"/>
                <a:gd name="T6" fmla="*/ 80 w 80"/>
                <a:gd name="T7" fmla="*/ 0 h 885"/>
                <a:gd name="T8" fmla="*/ 73 w 80"/>
                <a:gd name="T9" fmla="*/ 0 h 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885">
                  <a:moveTo>
                    <a:pt x="73" y="0"/>
                  </a:moveTo>
                  <a:lnTo>
                    <a:pt x="0" y="885"/>
                  </a:lnTo>
                  <a:lnTo>
                    <a:pt x="9" y="885"/>
                  </a:lnTo>
                  <a:lnTo>
                    <a:pt x="80" y="0"/>
                  </a:lnTo>
                  <a:lnTo>
                    <a:pt x="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7" name="Freeform 155"/>
            <p:cNvSpPr/>
            <p:nvPr/>
          </p:nvSpPr>
          <p:spPr bwMode="auto">
            <a:xfrm>
              <a:off x="5022" y="2104"/>
              <a:ext cx="355" cy="412"/>
            </a:xfrm>
            <a:custGeom>
              <a:avLst/>
              <a:gdLst>
                <a:gd name="T0" fmla="*/ 0 w 355"/>
                <a:gd name="T1" fmla="*/ 405 h 412"/>
                <a:gd name="T2" fmla="*/ 344 w 355"/>
                <a:gd name="T3" fmla="*/ 0 h 412"/>
                <a:gd name="T4" fmla="*/ 355 w 355"/>
                <a:gd name="T5" fmla="*/ 7 h 412"/>
                <a:gd name="T6" fmla="*/ 10 w 355"/>
                <a:gd name="T7" fmla="*/ 412 h 412"/>
                <a:gd name="T8" fmla="*/ 0 w 355"/>
                <a:gd name="T9" fmla="*/ 405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5" h="412">
                  <a:moveTo>
                    <a:pt x="0" y="405"/>
                  </a:moveTo>
                  <a:lnTo>
                    <a:pt x="344" y="0"/>
                  </a:lnTo>
                  <a:lnTo>
                    <a:pt x="355" y="7"/>
                  </a:lnTo>
                  <a:lnTo>
                    <a:pt x="10" y="412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8" name="Freeform 156"/>
            <p:cNvSpPr/>
            <p:nvPr/>
          </p:nvSpPr>
          <p:spPr bwMode="auto">
            <a:xfrm>
              <a:off x="4788" y="2310"/>
              <a:ext cx="184" cy="213"/>
            </a:xfrm>
            <a:custGeom>
              <a:avLst/>
              <a:gdLst>
                <a:gd name="T0" fmla="*/ 0 w 184"/>
                <a:gd name="T1" fmla="*/ 7 h 213"/>
                <a:gd name="T2" fmla="*/ 177 w 184"/>
                <a:gd name="T3" fmla="*/ 213 h 213"/>
                <a:gd name="T4" fmla="*/ 184 w 184"/>
                <a:gd name="T5" fmla="*/ 201 h 213"/>
                <a:gd name="T6" fmla="*/ 12 w 184"/>
                <a:gd name="T7" fmla="*/ 0 h 213"/>
                <a:gd name="T8" fmla="*/ 0 w 184"/>
                <a:gd name="T9" fmla="*/ 7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4" h="213">
                  <a:moveTo>
                    <a:pt x="0" y="7"/>
                  </a:moveTo>
                  <a:lnTo>
                    <a:pt x="177" y="213"/>
                  </a:lnTo>
                  <a:lnTo>
                    <a:pt x="184" y="201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9" name="Freeform 157"/>
            <p:cNvSpPr/>
            <p:nvPr/>
          </p:nvSpPr>
          <p:spPr bwMode="auto">
            <a:xfrm>
              <a:off x="4729" y="2575"/>
              <a:ext cx="253" cy="414"/>
            </a:xfrm>
            <a:custGeom>
              <a:avLst/>
              <a:gdLst>
                <a:gd name="T0" fmla="*/ 246 w 253"/>
                <a:gd name="T1" fmla="*/ 0 h 414"/>
                <a:gd name="T2" fmla="*/ 0 w 253"/>
                <a:gd name="T3" fmla="*/ 398 h 414"/>
                <a:gd name="T4" fmla="*/ 0 w 253"/>
                <a:gd name="T5" fmla="*/ 414 h 414"/>
                <a:gd name="T6" fmla="*/ 253 w 253"/>
                <a:gd name="T7" fmla="*/ 10 h 414"/>
                <a:gd name="T8" fmla="*/ 246 w 253"/>
                <a:gd name="T9" fmla="*/ 0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3" h="414">
                  <a:moveTo>
                    <a:pt x="246" y="0"/>
                  </a:moveTo>
                  <a:lnTo>
                    <a:pt x="0" y="398"/>
                  </a:lnTo>
                  <a:lnTo>
                    <a:pt x="0" y="414"/>
                  </a:lnTo>
                  <a:lnTo>
                    <a:pt x="253" y="10"/>
                  </a:lnTo>
                  <a:lnTo>
                    <a:pt x="24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0" name="Freeform 158"/>
            <p:cNvSpPr/>
            <p:nvPr/>
          </p:nvSpPr>
          <p:spPr bwMode="auto">
            <a:xfrm>
              <a:off x="4018" y="2554"/>
              <a:ext cx="943" cy="324"/>
            </a:xfrm>
            <a:custGeom>
              <a:avLst/>
              <a:gdLst>
                <a:gd name="T0" fmla="*/ 0 w 943"/>
                <a:gd name="T1" fmla="*/ 312 h 324"/>
                <a:gd name="T2" fmla="*/ 943 w 943"/>
                <a:gd name="T3" fmla="*/ 0 h 324"/>
                <a:gd name="T4" fmla="*/ 943 w 943"/>
                <a:gd name="T5" fmla="*/ 14 h 324"/>
                <a:gd name="T6" fmla="*/ 0 w 943"/>
                <a:gd name="T7" fmla="*/ 324 h 324"/>
                <a:gd name="T8" fmla="*/ 0 w 943"/>
                <a:gd name="T9" fmla="*/ 312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3" h="324">
                  <a:moveTo>
                    <a:pt x="0" y="312"/>
                  </a:moveTo>
                  <a:lnTo>
                    <a:pt x="943" y="0"/>
                  </a:lnTo>
                  <a:lnTo>
                    <a:pt x="943" y="14"/>
                  </a:lnTo>
                  <a:lnTo>
                    <a:pt x="0" y="324"/>
                  </a:lnTo>
                  <a:lnTo>
                    <a:pt x="0" y="3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1" name="Freeform 159"/>
            <p:cNvSpPr/>
            <p:nvPr/>
          </p:nvSpPr>
          <p:spPr bwMode="auto">
            <a:xfrm>
              <a:off x="2938" y="2866"/>
              <a:ext cx="671" cy="607"/>
            </a:xfrm>
            <a:custGeom>
              <a:avLst/>
              <a:gdLst>
                <a:gd name="T0" fmla="*/ 0 w 671"/>
                <a:gd name="T1" fmla="*/ 7 h 607"/>
                <a:gd name="T2" fmla="*/ 661 w 671"/>
                <a:gd name="T3" fmla="*/ 607 h 607"/>
                <a:gd name="T4" fmla="*/ 671 w 671"/>
                <a:gd name="T5" fmla="*/ 607 h 607"/>
                <a:gd name="T6" fmla="*/ 12 w 671"/>
                <a:gd name="T7" fmla="*/ 0 h 607"/>
                <a:gd name="T8" fmla="*/ 0 w 671"/>
                <a:gd name="T9" fmla="*/ 7 h 6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1" h="607">
                  <a:moveTo>
                    <a:pt x="0" y="7"/>
                  </a:moveTo>
                  <a:lnTo>
                    <a:pt x="661" y="607"/>
                  </a:lnTo>
                  <a:lnTo>
                    <a:pt x="671" y="607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2" name="Freeform 160"/>
            <p:cNvSpPr/>
            <p:nvPr/>
          </p:nvSpPr>
          <p:spPr bwMode="auto">
            <a:xfrm>
              <a:off x="4546" y="3001"/>
              <a:ext cx="507" cy="299"/>
            </a:xfrm>
            <a:custGeom>
              <a:avLst/>
              <a:gdLst>
                <a:gd name="T0" fmla="*/ 0 w 507"/>
                <a:gd name="T1" fmla="*/ 292 h 299"/>
                <a:gd name="T2" fmla="*/ 500 w 507"/>
                <a:gd name="T3" fmla="*/ 0 h 299"/>
                <a:gd name="T4" fmla="*/ 507 w 507"/>
                <a:gd name="T5" fmla="*/ 12 h 299"/>
                <a:gd name="T6" fmla="*/ 5 w 507"/>
                <a:gd name="T7" fmla="*/ 299 h 299"/>
                <a:gd name="T8" fmla="*/ 0 w 507"/>
                <a:gd name="T9" fmla="*/ 292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99">
                  <a:moveTo>
                    <a:pt x="0" y="292"/>
                  </a:moveTo>
                  <a:lnTo>
                    <a:pt x="500" y="0"/>
                  </a:lnTo>
                  <a:lnTo>
                    <a:pt x="507" y="12"/>
                  </a:lnTo>
                  <a:lnTo>
                    <a:pt x="5" y="299"/>
                  </a:lnTo>
                  <a:lnTo>
                    <a:pt x="0" y="2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3" name="Freeform 161"/>
            <p:cNvSpPr/>
            <p:nvPr/>
          </p:nvSpPr>
          <p:spPr bwMode="auto">
            <a:xfrm>
              <a:off x="3658" y="3314"/>
              <a:ext cx="831" cy="187"/>
            </a:xfrm>
            <a:custGeom>
              <a:avLst/>
              <a:gdLst>
                <a:gd name="T0" fmla="*/ 0 w 831"/>
                <a:gd name="T1" fmla="*/ 173 h 187"/>
                <a:gd name="T2" fmla="*/ 831 w 831"/>
                <a:gd name="T3" fmla="*/ 0 h 187"/>
                <a:gd name="T4" fmla="*/ 831 w 831"/>
                <a:gd name="T5" fmla="*/ 12 h 187"/>
                <a:gd name="T6" fmla="*/ 10 w 831"/>
                <a:gd name="T7" fmla="*/ 187 h 187"/>
                <a:gd name="T8" fmla="*/ 0 w 831"/>
                <a:gd name="T9" fmla="*/ 173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1" h="187">
                  <a:moveTo>
                    <a:pt x="0" y="173"/>
                  </a:moveTo>
                  <a:lnTo>
                    <a:pt x="831" y="0"/>
                  </a:lnTo>
                  <a:lnTo>
                    <a:pt x="831" y="12"/>
                  </a:lnTo>
                  <a:lnTo>
                    <a:pt x="10" y="187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4" name="Oval 162"/>
            <p:cNvSpPr>
              <a:spLocks noChangeArrowheads="1"/>
            </p:cNvSpPr>
            <p:nvPr/>
          </p:nvSpPr>
          <p:spPr bwMode="auto">
            <a:xfrm>
              <a:off x="5107" y="1699"/>
              <a:ext cx="67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5" name="Freeform 163"/>
            <p:cNvSpPr/>
            <p:nvPr/>
          </p:nvSpPr>
          <p:spPr bwMode="auto">
            <a:xfrm>
              <a:off x="2640" y="1140"/>
              <a:ext cx="746" cy="644"/>
            </a:xfrm>
            <a:custGeom>
              <a:avLst/>
              <a:gdLst>
                <a:gd name="T0" fmla="*/ 0 w 746"/>
                <a:gd name="T1" fmla="*/ 635 h 644"/>
                <a:gd name="T2" fmla="*/ 739 w 746"/>
                <a:gd name="T3" fmla="*/ 0 h 644"/>
                <a:gd name="T4" fmla="*/ 746 w 746"/>
                <a:gd name="T5" fmla="*/ 10 h 644"/>
                <a:gd name="T6" fmla="*/ 12 w 746"/>
                <a:gd name="T7" fmla="*/ 644 h 644"/>
                <a:gd name="T8" fmla="*/ 0 w 746"/>
                <a:gd name="T9" fmla="*/ 635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6" h="644">
                  <a:moveTo>
                    <a:pt x="0" y="635"/>
                  </a:moveTo>
                  <a:lnTo>
                    <a:pt x="739" y="0"/>
                  </a:lnTo>
                  <a:lnTo>
                    <a:pt x="746" y="10"/>
                  </a:lnTo>
                  <a:lnTo>
                    <a:pt x="12" y="644"/>
                  </a:lnTo>
                  <a:lnTo>
                    <a:pt x="0" y="6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6" name="Freeform 164"/>
            <p:cNvSpPr/>
            <p:nvPr/>
          </p:nvSpPr>
          <p:spPr bwMode="auto">
            <a:xfrm>
              <a:off x="2612" y="1839"/>
              <a:ext cx="298" cy="966"/>
            </a:xfrm>
            <a:custGeom>
              <a:avLst/>
              <a:gdLst>
                <a:gd name="T0" fmla="*/ 0 w 298"/>
                <a:gd name="T1" fmla="*/ 7 h 966"/>
                <a:gd name="T2" fmla="*/ 286 w 298"/>
                <a:gd name="T3" fmla="*/ 966 h 966"/>
                <a:gd name="T4" fmla="*/ 298 w 298"/>
                <a:gd name="T5" fmla="*/ 959 h 966"/>
                <a:gd name="T6" fmla="*/ 11 w 298"/>
                <a:gd name="T7" fmla="*/ 0 h 966"/>
                <a:gd name="T8" fmla="*/ 0 w 298"/>
                <a:gd name="T9" fmla="*/ 7 h 9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966">
                  <a:moveTo>
                    <a:pt x="0" y="7"/>
                  </a:moveTo>
                  <a:lnTo>
                    <a:pt x="286" y="966"/>
                  </a:lnTo>
                  <a:lnTo>
                    <a:pt x="298" y="959"/>
                  </a:lnTo>
                  <a:lnTo>
                    <a:pt x="11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7" name="Freeform 165"/>
            <p:cNvSpPr/>
            <p:nvPr/>
          </p:nvSpPr>
          <p:spPr bwMode="auto">
            <a:xfrm>
              <a:off x="3983" y="2116"/>
              <a:ext cx="232" cy="720"/>
            </a:xfrm>
            <a:custGeom>
              <a:avLst/>
              <a:gdLst>
                <a:gd name="T0" fmla="*/ 222 w 232"/>
                <a:gd name="T1" fmla="*/ 0 h 720"/>
                <a:gd name="T2" fmla="*/ 0 w 232"/>
                <a:gd name="T3" fmla="*/ 720 h 720"/>
                <a:gd name="T4" fmla="*/ 12 w 232"/>
                <a:gd name="T5" fmla="*/ 720 h 720"/>
                <a:gd name="T6" fmla="*/ 232 w 232"/>
                <a:gd name="T7" fmla="*/ 7 h 720"/>
                <a:gd name="T8" fmla="*/ 222 w 232"/>
                <a:gd name="T9" fmla="*/ 0 h 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2" h="720">
                  <a:moveTo>
                    <a:pt x="222" y="0"/>
                  </a:moveTo>
                  <a:lnTo>
                    <a:pt x="0" y="720"/>
                  </a:lnTo>
                  <a:lnTo>
                    <a:pt x="12" y="720"/>
                  </a:lnTo>
                  <a:lnTo>
                    <a:pt x="232" y="7"/>
                  </a:lnTo>
                  <a:lnTo>
                    <a:pt x="22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8" name="Freeform 166"/>
            <p:cNvSpPr/>
            <p:nvPr/>
          </p:nvSpPr>
          <p:spPr bwMode="auto">
            <a:xfrm>
              <a:off x="2896" y="1003"/>
              <a:ext cx="478" cy="118"/>
            </a:xfrm>
            <a:custGeom>
              <a:avLst/>
              <a:gdLst>
                <a:gd name="T0" fmla="*/ 0 w 478"/>
                <a:gd name="T1" fmla="*/ 14 h 118"/>
                <a:gd name="T2" fmla="*/ 478 w 478"/>
                <a:gd name="T3" fmla="*/ 118 h 118"/>
                <a:gd name="T4" fmla="*/ 478 w 478"/>
                <a:gd name="T5" fmla="*/ 104 h 118"/>
                <a:gd name="T6" fmla="*/ 7 w 478"/>
                <a:gd name="T7" fmla="*/ 0 h 118"/>
                <a:gd name="T8" fmla="*/ 0 w 478"/>
                <a:gd name="T9" fmla="*/ 14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118">
                  <a:moveTo>
                    <a:pt x="0" y="14"/>
                  </a:moveTo>
                  <a:lnTo>
                    <a:pt x="478" y="118"/>
                  </a:lnTo>
                  <a:lnTo>
                    <a:pt x="478" y="104"/>
                  </a:lnTo>
                  <a:lnTo>
                    <a:pt x="7" y="0"/>
                  </a:lnTo>
                  <a:lnTo>
                    <a:pt x="0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9" name="Freeform 167"/>
            <p:cNvSpPr/>
            <p:nvPr/>
          </p:nvSpPr>
          <p:spPr bwMode="auto">
            <a:xfrm>
              <a:off x="4366" y="1592"/>
              <a:ext cx="689" cy="164"/>
            </a:xfrm>
            <a:custGeom>
              <a:avLst/>
              <a:gdLst>
                <a:gd name="T0" fmla="*/ 0 w 689"/>
                <a:gd name="T1" fmla="*/ 152 h 164"/>
                <a:gd name="T2" fmla="*/ 682 w 689"/>
                <a:gd name="T3" fmla="*/ 0 h 164"/>
                <a:gd name="T4" fmla="*/ 689 w 689"/>
                <a:gd name="T5" fmla="*/ 12 h 164"/>
                <a:gd name="T6" fmla="*/ 0 w 689"/>
                <a:gd name="T7" fmla="*/ 164 h 164"/>
                <a:gd name="T8" fmla="*/ 0 w 689"/>
                <a:gd name="T9" fmla="*/ 152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164">
                  <a:moveTo>
                    <a:pt x="0" y="152"/>
                  </a:moveTo>
                  <a:lnTo>
                    <a:pt x="682" y="0"/>
                  </a:lnTo>
                  <a:lnTo>
                    <a:pt x="689" y="12"/>
                  </a:lnTo>
                  <a:lnTo>
                    <a:pt x="0" y="164"/>
                  </a:lnTo>
                  <a:lnTo>
                    <a:pt x="0" y="1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0" name="Freeform 168"/>
            <p:cNvSpPr/>
            <p:nvPr/>
          </p:nvSpPr>
          <p:spPr bwMode="auto">
            <a:xfrm>
              <a:off x="3995" y="2899"/>
              <a:ext cx="499" cy="396"/>
            </a:xfrm>
            <a:custGeom>
              <a:avLst/>
              <a:gdLst>
                <a:gd name="T0" fmla="*/ 0 w 499"/>
                <a:gd name="T1" fmla="*/ 5 h 396"/>
                <a:gd name="T2" fmla="*/ 499 w 499"/>
                <a:gd name="T3" fmla="*/ 396 h 396"/>
                <a:gd name="T4" fmla="*/ 499 w 499"/>
                <a:gd name="T5" fmla="*/ 384 h 396"/>
                <a:gd name="T6" fmla="*/ 14 w 499"/>
                <a:gd name="T7" fmla="*/ 0 h 396"/>
                <a:gd name="T8" fmla="*/ 0 w 499"/>
                <a:gd name="T9" fmla="*/ 5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9" h="396">
                  <a:moveTo>
                    <a:pt x="0" y="5"/>
                  </a:moveTo>
                  <a:lnTo>
                    <a:pt x="499" y="396"/>
                  </a:lnTo>
                  <a:lnTo>
                    <a:pt x="499" y="384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1" name="Freeform 169"/>
            <p:cNvSpPr/>
            <p:nvPr/>
          </p:nvSpPr>
          <p:spPr bwMode="auto">
            <a:xfrm>
              <a:off x="3651" y="2918"/>
              <a:ext cx="306" cy="547"/>
            </a:xfrm>
            <a:custGeom>
              <a:avLst/>
              <a:gdLst>
                <a:gd name="T0" fmla="*/ 0 w 306"/>
                <a:gd name="T1" fmla="*/ 540 h 547"/>
                <a:gd name="T2" fmla="*/ 294 w 306"/>
                <a:gd name="T3" fmla="*/ 0 h 547"/>
                <a:gd name="T4" fmla="*/ 306 w 306"/>
                <a:gd name="T5" fmla="*/ 0 h 547"/>
                <a:gd name="T6" fmla="*/ 10 w 306"/>
                <a:gd name="T7" fmla="*/ 547 h 547"/>
                <a:gd name="T8" fmla="*/ 0 w 306"/>
                <a:gd name="T9" fmla="*/ 540 h 5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6" h="547">
                  <a:moveTo>
                    <a:pt x="0" y="540"/>
                  </a:moveTo>
                  <a:lnTo>
                    <a:pt x="294" y="0"/>
                  </a:lnTo>
                  <a:lnTo>
                    <a:pt x="306" y="0"/>
                  </a:lnTo>
                  <a:lnTo>
                    <a:pt x="10" y="547"/>
                  </a:lnTo>
                  <a:lnTo>
                    <a:pt x="0" y="5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2" name="Rectangle 170"/>
            <p:cNvSpPr>
              <a:spLocks noChangeArrowheads="1"/>
            </p:cNvSpPr>
            <p:nvPr/>
          </p:nvSpPr>
          <p:spPr bwMode="auto">
            <a:xfrm>
              <a:off x="2910" y="2881"/>
              <a:ext cx="9" cy="30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3" name="Freeform 171"/>
            <p:cNvSpPr/>
            <p:nvPr/>
          </p:nvSpPr>
          <p:spPr bwMode="auto">
            <a:xfrm>
              <a:off x="3334" y="2109"/>
              <a:ext cx="611" cy="741"/>
            </a:xfrm>
            <a:custGeom>
              <a:avLst/>
              <a:gdLst>
                <a:gd name="T0" fmla="*/ 0 w 611"/>
                <a:gd name="T1" fmla="*/ 7 h 741"/>
                <a:gd name="T2" fmla="*/ 599 w 611"/>
                <a:gd name="T3" fmla="*/ 741 h 741"/>
                <a:gd name="T4" fmla="*/ 611 w 611"/>
                <a:gd name="T5" fmla="*/ 736 h 741"/>
                <a:gd name="T6" fmla="*/ 12 w 611"/>
                <a:gd name="T7" fmla="*/ 0 h 741"/>
                <a:gd name="T8" fmla="*/ 0 w 611"/>
                <a:gd name="T9" fmla="*/ 7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741">
                  <a:moveTo>
                    <a:pt x="0" y="7"/>
                  </a:moveTo>
                  <a:lnTo>
                    <a:pt x="599" y="741"/>
                  </a:lnTo>
                  <a:lnTo>
                    <a:pt x="611" y="736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344" name="Group 4"/>
          <p:cNvGrpSpPr>
            <a:grpSpLocks noChangeAspect="1"/>
          </p:cNvGrpSpPr>
          <p:nvPr/>
        </p:nvGrpSpPr>
        <p:grpSpPr bwMode="auto">
          <a:xfrm>
            <a:off x="10964034" y="5769139"/>
            <a:ext cx="2236319" cy="2177722"/>
            <a:chOff x="2410" y="593"/>
            <a:chExt cx="3015" cy="2936"/>
          </a:xfrm>
          <a:solidFill>
            <a:srgbClr val="F6A27D"/>
          </a:solidFill>
        </p:grpSpPr>
        <p:sp>
          <p:nvSpPr>
            <p:cNvPr id="345" name="Freeform 5"/>
            <p:cNvSpPr/>
            <p:nvPr/>
          </p:nvSpPr>
          <p:spPr bwMode="auto">
            <a:xfrm>
              <a:off x="5079" y="1202"/>
              <a:ext cx="66" cy="509"/>
            </a:xfrm>
            <a:custGeom>
              <a:avLst/>
              <a:gdLst>
                <a:gd name="T0" fmla="*/ 0 w 66"/>
                <a:gd name="T1" fmla="*/ 9 h 509"/>
                <a:gd name="T2" fmla="*/ 54 w 66"/>
                <a:gd name="T3" fmla="*/ 509 h 509"/>
                <a:gd name="T4" fmla="*/ 66 w 66"/>
                <a:gd name="T5" fmla="*/ 509 h 509"/>
                <a:gd name="T6" fmla="*/ 9 w 66"/>
                <a:gd name="T7" fmla="*/ 0 h 509"/>
                <a:gd name="T8" fmla="*/ 0 w 66"/>
                <a:gd name="T9" fmla="*/ 9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509">
                  <a:moveTo>
                    <a:pt x="0" y="9"/>
                  </a:moveTo>
                  <a:lnTo>
                    <a:pt x="54" y="509"/>
                  </a:lnTo>
                  <a:lnTo>
                    <a:pt x="66" y="509"/>
                  </a:lnTo>
                  <a:lnTo>
                    <a:pt x="9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6" name="Freeform 6"/>
            <p:cNvSpPr/>
            <p:nvPr/>
          </p:nvSpPr>
          <p:spPr bwMode="auto">
            <a:xfrm>
              <a:off x="5079" y="1195"/>
              <a:ext cx="303" cy="854"/>
            </a:xfrm>
            <a:custGeom>
              <a:avLst/>
              <a:gdLst>
                <a:gd name="T0" fmla="*/ 14 w 303"/>
                <a:gd name="T1" fmla="*/ 0 h 854"/>
                <a:gd name="T2" fmla="*/ 303 w 303"/>
                <a:gd name="T3" fmla="*/ 854 h 854"/>
                <a:gd name="T4" fmla="*/ 287 w 303"/>
                <a:gd name="T5" fmla="*/ 854 h 854"/>
                <a:gd name="T6" fmla="*/ 0 w 303"/>
                <a:gd name="T7" fmla="*/ 11 h 854"/>
                <a:gd name="T8" fmla="*/ 14 w 303"/>
                <a:gd name="T9" fmla="*/ 0 h 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3" h="854">
                  <a:moveTo>
                    <a:pt x="14" y="0"/>
                  </a:moveTo>
                  <a:lnTo>
                    <a:pt x="303" y="854"/>
                  </a:lnTo>
                  <a:lnTo>
                    <a:pt x="287" y="854"/>
                  </a:lnTo>
                  <a:lnTo>
                    <a:pt x="0" y="11"/>
                  </a:lnTo>
                  <a:lnTo>
                    <a:pt x="1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7" name="Freeform 7"/>
            <p:cNvSpPr/>
            <p:nvPr/>
          </p:nvSpPr>
          <p:spPr bwMode="auto">
            <a:xfrm>
              <a:off x="5074" y="1202"/>
              <a:ext cx="12" cy="345"/>
            </a:xfrm>
            <a:custGeom>
              <a:avLst/>
              <a:gdLst>
                <a:gd name="T0" fmla="*/ 0 w 12"/>
                <a:gd name="T1" fmla="*/ 0 h 345"/>
                <a:gd name="T2" fmla="*/ 0 w 12"/>
                <a:gd name="T3" fmla="*/ 345 h 345"/>
                <a:gd name="T4" fmla="*/ 12 w 12"/>
                <a:gd name="T5" fmla="*/ 345 h 345"/>
                <a:gd name="T6" fmla="*/ 12 w 12"/>
                <a:gd name="T7" fmla="*/ 12 h 345"/>
                <a:gd name="T8" fmla="*/ 0 w 12"/>
                <a:gd name="T9" fmla="*/ 0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345">
                  <a:moveTo>
                    <a:pt x="0" y="0"/>
                  </a:moveTo>
                  <a:lnTo>
                    <a:pt x="0" y="345"/>
                  </a:lnTo>
                  <a:lnTo>
                    <a:pt x="12" y="345"/>
                  </a:lnTo>
                  <a:lnTo>
                    <a:pt x="12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8" name="Rectangle 8"/>
            <p:cNvSpPr>
              <a:spLocks noChangeArrowheads="1"/>
            </p:cNvSpPr>
            <p:nvPr/>
          </p:nvSpPr>
          <p:spPr bwMode="auto">
            <a:xfrm>
              <a:off x="3658" y="3501"/>
              <a:ext cx="647" cy="1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9" name="Freeform 9"/>
            <p:cNvSpPr/>
            <p:nvPr/>
          </p:nvSpPr>
          <p:spPr bwMode="auto">
            <a:xfrm>
              <a:off x="3488" y="3446"/>
              <a:ext cx="118" cy="48"/>
            </a:xfrm>
            <a:custGeom>
              <a:avLst/>
              <a:gdLst>
                <a:gd name="T0" fmla="*/ 0 w 118"/>
                <a:gd name="T1" fmla="*/ 10 h 48"/>
                <a:gd name="T2" fmla="*/ 111 w 118"/>
                <a:gd name="T3" fmla="*/ 48 h 48"/>
                <a:gd name="T4" fmla="*/ 118 w 118"/>
                <a:gd name="T5" fmla="*/ 36 h 48"/>
                <a:gd name="T6" fmla="*/ 14 w 118"/>
                <a:gd name="T7" fmla="*/ 0 h 48"/>
                <a:gd name="T8" fmla="*/ 0 w 118"/>
                <a:gd name="T9" fmla="*/ 1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48">
                  <a:moveTo>
                    <a:pt x="0" y="10"/>
                  </a:moveTo>
                  <a:lnTo>
                    <a:pt x="111" y="48"/>
                  </a:lnTo>
                  <a:lnTo>
                    <a:pt x="118" y="36"/>
                  </a:lnTo>
                  <a:lnTo>
                    <a:pt x="14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0" name="Freeform 10"/>
            <p:cNvSpPr/>
            <p:nvPr/>
          </p:nvSpPr>
          <p:spPr bwMode="auto">
            <a:xfrm>
              <a:off x="2830" y="1026"/>
              <a:ext cx="30" cy="256"/>
            </a:xfrm>
            <a:custGeom>
              <a:avLst/>
              <a:gdLst>
                <a:gd name="T0" fmla="*/ 30 w 30"/>
                <a:gd name="T1" fmla="*/ 0 h 256"/>
                <a:gd name="T2" fmla="*/ 9 w 30"/>
                <a:gd name="T3" fmla="*/ 256 h 256"/>
                <a:gd name="T4" fmla="*/ 0 w 30"/>
                <a:gd name="T5" fmla="*/ 256 h 256"/>
                <a:gd name="T6" fmla="*/ 26 w 30"/>
                <a:gd name="T7" fmla="*/ 0 h 256"/>
                <a:gd name="T8" fmla="*/ 30 w 30"/>
                <a:gd name="T9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56">
                  <a:moveTo>
                    <a:pt x="30" y="0"/>
                  </a:moveTo>
                  <a:lnTo>
                    <a:pt x="9" y="256"/>
                  </a:lnTo>
                  <a:lnTo>
                    <a:pt x="0" y="256"/>
                  </a:lnTo>
                  <a:lnTo>
                    <a:pt x="26" y="0"/>
                  </a:lnTo>
                  <a:lnTo>
                    <a:pt x="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1" name="Freeform 11"/>
            <p:cNvSpPr/>
            <p:nvPr/>
          </p:nvSpPr>
          <p:spPr bwMode="auto">
            <a:xfrm>
              <a:off x="2841" y="773"/>
              <a:ext cx="604" cy="519"/>
            </a:xfrm>
            <a:custGeom>
              <a:avLst/>
              <a:gdLst>
                <a:gd name="T0" fmla="*/ 0 w 604"/>
                <a:gd name="T1" fmla="*/ 512 h 519"/>
                <a:gd name="T2" fmla="*/ 595 w 604"/>
                <a:gd name="T3" fmla="*/ 0 h 519"/>
                <a:gd name="T4" fmla="*/ 604 w 604"/>
                <a:gd name="T5" fmla="*/ 7 h 519"/>
                <a:gd name="T6" fmla="*/ 12 w 604"/>
                <a:gd name="T7" fmla="*/ 519 h 519"/>
                <a:gd name="T8" fmla="*/ 0 w 604"/>
                <a:gd name="T9" fmla="*/ 512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4" h="519">
                  <a:moveTo>
                    <a:pt x="0" y="512"/>
                  </a:moveTo>
                  <a:lnTo>
                    <a:pt x="595" y="0"/>
                  </a:lnTo>
                  <a:lnTo>
                    <a:pt x="604" y="7"/>
                  </a:lnTo>
                  <a:lnTo>
                    <a:pt x="12" y="519"/>
                  </a:lnTo>
                  <a:lnTo>
                    <a:pt x="0" y="5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2" name="Freeform 12"/>
            <p:cNvSpPr/>
            <p:nvPr/>
          </p:nvSpPr>
          <p:spPr bwMode="auto">
            <a:xfrm>
              <a:off x="2988" y="761"/>
              <a:ext cx="445" cy="192"/>
            </a:xfrm>
            <a:custGeom>
              <a:avLst/>
              <a:gdLst>
                <a:gd name="T0" fmla="*/ 445 w 445"/>
                <a:gd name="T1" fmla="*/ 17 h 192"/>
                <a:gd name="T2" fmla="*/ 3 w 445"/>
                <a:gd name="T3" fmla="*/ 192 h 192"/>
                <a:gd name="T4" fmla="*/ 0 w 445"/>
                <a:gd name="T5" fmla="*/ 187 h 192"/>
                <a:gd name="T6" fmla="*/ 445 w 445"/>
                <a:gd name="T7" fmla="*/ 0 h 192"/>
                <a:gd name="T8" fmla="*/ 445 w 445"/>
                <a:gd name="T9" fmla="*/ 17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5" h="192">
                  <a:moveTo>
                    <a:pt x="445" y="17"/>
                  </a:moveTo>
                  <a:lnTo>
                    <a:pt x="3" y="192"/>
                  </a:lnTo>
                  <a:lnTo>
                    <a:pt x="0" y="187"/>
                  </a:lnTo>
                  <a:lnTo>
                    <a:pt x="445" y="0"/>
                  </a:lnTo>
                  <a:lnTo>
                    <a:pt x="445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3" name="Freeform 13"/>
            <p:cNvSpPr/>
            <p:nvPr/>
          </p:nvSpPr>
          <p:spPr bwMode="auto">
            <a:xfrm>
              <a:off x="3478" y="650"/>
              <a:ext cx="159" cy="95"/>
            </a:xfrm>
            <a:custGeom>
              <a:avLst/>
              <a:gdLst>
                <a:gd name="T0" fmla="*/ 10 w 159"/>
                <a:gd name="T1" fmla="*/ 95 h 95"/>
                <a:gd name="T2" fmla="*/ 159 w 159"/>
                <a:gd name="T3" fmla="*/ 9 h 95"/>
                <a:gd name="T4" fmla="*/ 159 w 159"/>
                <a:gd name="T5" fmla="*/ 0 h 95"/>
                <a:gd name="T6" fmla="*/ 0 w 159"/>
                <a:gd name="T7" fmla="*/ 88 h 95"/>
                <a:gd name="T8" fmla="*/ 10 w 159"/>
                <a:gd name="T9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95">
                  <a:moveTo>
                    <a:pt x="10" y="95"/>
                  </a:moveTo>
                  <a:lnTo>
                    <a:pt x="159" y="9"/>
                  </a:lnTo>
                  <a:lnTo>
                    <a:pt x="159" y="0"/>
                  </a:lnTo>
                  <a:lnTo>
                    <a:pt x="0" y="88"/>
                  </a:lnTo>
                  <a:lnTo>
                    <a:pt x="10" y="9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4" name="Freeform 14"/>
            <p:cNvSpPr/>
            <p:nvPr/>
          </p:nvSpPr>
          <p:spPr bwMode="auto">
            <a:xfrm>
              <a:off x="3488" y="683"/>
              <a:ext cx="798" cy="74"/>
            </a:xfrm>
            <a:custGeom>
              <a:avLst/>
              <a:gdLst>
                <a:gd name="T0" fmla="*/ 0 w 798"/>
                <a:gd name="T1" fmla="*/ 62 h 74"/>
                <a:gd name="T2" fmla="*/ 798 w 798"/>
                <a:gd name="T3" fmla="*/ 0 h 74"/>
                <a:gd name="T4" fmla="*/ 798 w 798"/>
                <a:gd name="T5" fmla="*/ 10 h 74"/>
                <a:gd name="T6" fmla="*/ 0 w 798"/>
                <a:gd name="T7" fmla="*/ 74 h 74"/>
                <a:gd name="T8" fmla="*/ 0 w 798"/>
                <a:gd name="T9" fmla="*/ 6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8" h="74">
                  <a:moveTo>
                    <a:pt x="0" y="62"/>
                  </a:moveTo>
                  <a:lnTo>
                    <a:pt x="798" y="0"/>
                  </a:lnTo>
                  <a:lnTo>
                    <a:pt x="798" y="10"/>
                  </a:lnTo>
                  <a:lnTo>
                    <a:pt x="0" y="74"/>
                  </a:lnTo>
                  <a:lnTo>
                    <a:pt x="0" y="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5" name="Freeform 15"/>
            <p:cNvSpPr/>
            <p:nvPr/>
          </p:nvSpPr>
          <p:spPr bwMode="auto">
            <a:xfrm>
              <a:off x="3421" y="778"/>
              <a:ext cx="34" cy="308"/>
            </a:xfrm>
            <a:custGeom>
              <a:avLst/>
              <a:gdLst>
                <a:gd name="T0" fmla="*/ 29 w 34"/>
                <a:gd name="T1" fmla="*/ 0 h 308"/>
                <a:gd name="T2" fmla="*/ 0 w 34"/>
                <a:gd name="T3" fmla="*/ 308 h 308"/>
                <a:gd name="T4" fmla="*/ 12 w 34"/>
                <a:gd name="T5" fmla="*/ 308 h 308"/>
                <a:gd name="T6" fmla="*/ 34 w 34"/>
                <a:gd name="T7" fmla="*/ 0 h 308"/>
                <a:gd name="T8" fmla="*/ 29 w 34"/>
                <a:gd name="T9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308">
                  <a:moveTo>
                    <a:pt x="29" y="0"/>
                  </a:moveTo>
                  <a:lnTo>
                    <a:pt x="0" y="308"/>
                  </a:lnTo>
                  <a:lnTo>
                    <a:pt x="12" y="308"/>
                  </a:lnTo>
                  <a:lnTo>
                    <a:pt x="34" y="0"/>
                  </a:ln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6" name="Freeform 16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  <a:gd name="T10" fmla="*/ 0 w 571"/>
                <a:gd name="T11" fmla="*/ 11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7" name="Freeform 17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8" name="Freeform 18"/>
            <p:cNvSpPr/>
            <p:nvPr/>
          </p:nvSpPr>
          <p:spPr bwMode="auto">
            <a:xfrm>
              <a:off x="4087" y="693"/>
              <a:ext cx="225" cy="307"/>
            </a:xfrm>
            <a:custGeom>
              <a:avLst/>
              <a:gdLst>
                <a:gd name="T0" fmla="*/ 213 w 225"/>
                <a:gd name="T1" fmla="*/ 0 h 307"/>
                <a:gd name="T2" fmla="*/ 0 w 225"/>
                <a:gd name="T3" fmla="*/ 298 h 307"/>
                <a:gd name="T4" fmla="*/ 12 w 225"/>
                <a:gd name="T5" fmla="*/ 307 h 307"/>
                <a:gd name="T6" fmla="*/ 225 w 225"/>
                <a:gd name="T7" fmla="*/ 7 h 307"/>
                <a:gd name="T8" fmla="*/ 213 w 225"/>
                <a:gd name="T9" fmla="*/ 0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5" h="307">
                  <a:moveTo>
                    <a:pt x="213" y="0"/>
                  </a:moveTo>
                  <a:lnTo>
                    <a:pt x="0" y="298"/>
                  </a:lnTo>
                  <a:lnTo>
                    <a:pt x="12" y="307"/>
                  </a:lnTo>
                  <a:lnTo>
                    <a:pt x="225" y="7"/>
                  </a:lnTo>
                  <a:lnTo>
                    <a:pt x="21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9" name="Freeform 19"/>
            <p:cNvSpPr/>
            <p:nvPr/>
          </p:nvSpPr>
          <p:spPr bwMode="auto">
            <a:xfrm>
              <a:off x="2481" y="1318"/>
              <a:ext cx="339" cy="343"/>
            </a:xfrm>
            <a:custGeom>
              <a:avLst/>
              <a:gdLst>
                <a:gd name="T0" fmla="*/ 0 w 339"/>
                <a:gd name="T1" fmla="*/ 336 h 343"/>
                <a:gd name="T2" fmla="*/ 332 w 339"/>
                <a:gd name="T3" fmla="*/ 0 h 343"/>
                <a:gd name="T4" fmla="*/ 339 w 339"/>
                <a:gd name="T5" fmla="*/ 7 h 343"/>
                <a:gd name="T6" fmla="*/ 5 w 339"/>
                <a:gd name="T7" fmla="*/ 343 h 343"/>
                <a:gd name="T8" fmla="*/ 0 w 339"/>
                <a:gd name="T9" fmla="*/ 336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9" h="343">
                  <a:moveTo>
                    <a:pt x="0" y="336"/>
                  </a:moveTo>
                  <a:lnTo>
                    <a:pt x="332" y="0"/>
                  </a:lnTo>
                  <a:lnTo>
                    <a:pt x="339" y="7"/>
                  </a:lnTo>
                  <a:lnTo>
                    <a:pt x="5" y="343"/>
                  </a:lnTo>
                  <a:lnTo>
                    <a:pt x="0" y="3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0" name="Freeform 20"/>
            <p:cNvSpPr/>
            <p:nvPr/>
          </p:nvSpPr>
          <p:spPr bwMode="auto">
            <a:xfrm>
              <a:off x="2616" y="1332"/>
              <a:ext cx="209" cy="753"/>
            </a:xfrm>
            <a:custGeom>
              <a:avLst/>
              <a:gdLst>
                <a:gd name="T0" fmla="*/ 197 w 209"/>
                <a:gd name="T1" fmla="*/ 0 h 753"/>
                <a:gd name="T2" fmla="*/ 0 w 209"/>
                <a:gd name="T3" fmla="*/ 743 h 753"/>
                <a:gd name="T4" fmla="*/ 10 w 209"/>
                <a:gd name="T5" fmla="*/ 753 h 753"/>
                <a:gd name="T6" fmla="*/ 209 w 209"/>
                <a:gd name="T7" fmla="*/ 0 h 753"/>
                <a:gd name="T8" fmla="*/ 197 w 209"/>
                <a:gd name="T9" fmla="*/ 0 h 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753">
                  <a:moveTo>
                    <a:pt x="197" y="0"/>
                  </a:moveTo>
                  <a:lnTo>
                    <a:pt x="0" y="743"/>
                  </a:lnTo>
                  <a:lnTo>
                    <a:pt x="10" y="753"/>
                  </a:lnTo>
                  <a:lnTo>
                    <a:pt x="209" y="0"/>
                  </a:lnTo>
                  <a:lnTo>
                    <a:pt x="19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1" name="Freeform 21"/>
            <p:cNvSpPr/>
            <p:nvPr/>
          </p:nvSpPr>
          <p:spPr bwMode="auto">
            <a:xfrm>
              <a:off x="2477" y="1704"/>
              <a:ext cx="106" cy="92"/>
            </a:xfrm>
            <a:custGeom>
              <a:avLst/>
              <a:gdLst>
                <a:gd name="T0" fmla="*/ 0 w 106"/>
                <a:gd name="T1" fmla="*/ 7 h 92"/>
                <a:gd name="T2" fmla="*/ 94 w 106"/>
                <a:gd name="T3" fmla="*/ 92 h 92"/>
                <a:gd name="T4" fmla="*/ 106 w 106"/>
                <a:gd name="T5" fmla="*/ 75 h 92"/>
                <a:gd name="T6" fmla="*/ 9 w 106"/>
                <a:gd name="T7" fmla="*/ 0 h 92"/>
                <a:gd name="T8" fmla="*/ 0 w 106"/>
                <a:gd name="T9" fmla="*/ 7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92">
                  <a:moveTo>
                    <a:pt x="0" y="7"/>
                  </a:moveTo>
                  <a:lnTo>
                    <a:pt x="94" y="92"/>
                  </a:lnTo>
                  <a:lnTo>
                    <a:pt x="106" y="75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2" name="Freeform 22"/>
            <p:cNvSpPr/>
            <p:nvPr/>
          </p:nvSpPr>
          <p:spPr bwMode="auto">
            <a:xfrm>
              <a:off x="2451" y="1711"/>
              <a:ext cx="146" cy="374"/>
            </a:xfrm>
            <a:custGeom>
              <a:avLst/>
              <a:gdLst>
                <a:gd name="T0" fmla="*/ 0 w 146"/>
                <a:gd name="T1" fmla="*/ 0 h 374"/>
                <a:gd name="T2" fmla="*/ 135 w 146"/>
                <a:gd name="T3" fmla="*/ 374 h 374"/>
                <a:gd name="T4" fmla="*/ 146 w 146"/>
                <a:gd name="T5" fmla="*/ 374 h 374"/>
                <a:gd name="T6" fmla="*/ 11 w 146"/>
                <a:gd name="T7" fmla="*/ 0 h 374"/>
                <a:gd name="T8" fmla="*/ 0 w 146"/>
                <a:gd name="T9" fmla="*/ 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374">
                  <a:moveTo>
                    <a:pt x="0" y="0"/>
                  </a:moveTo>
                  <a:lnTo>
                    <a:pt x="135" y="374"/>
                  </a:lnTo>
                  <a:lnTo>
                    <a:pt x="146" y="374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3" name="Rectangle 23"/>
            <p:cNvSpPr>
              <a:spLocks noChangeArrowheads="1"/>
            </p:cNvSpPr>
            <p:nvPr/>
          </p:nvSpPr>
          <p:spPr bwMode="auto">
            <a:xfrm>
              <a:off x="3410" y="1164"/>
              <a:ext cx="11" cy="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4" name="Freeform 24"/>
            <p:cNvSpPr/>
            <p:nvPr/>
          </p:nvSpPr>
          <p:spPr bwMode="auto">
            <a:xfrm>
              <a:off x="2848" y="1202"/>
              <a:ext cx="538" cy="111"/>
            </a:xfrm>
            <a:custGeom>
              <a:avLst/>
              <a:gdLst>
                <a:gd name="T0" fmla="*/ 0 w 538"/>
                <a:gd name="T1" fmla="*/ 102 h 111"/>
                <a:gd name="T2" fmla="*/ 538 w 538"/>
                <a:gd name="T3" fmla="*/ 0 h 111"/>
                <a:gd name="T4" fmla="*/ 538 w 538"/>
                <a:gd name="T5" fmla="*/ 9 h 111"/>
                <a:gd name="T6" fmla="*/ 0 w 538"/>
                <a:gd name="T7" fmla="*/ 111 h 111"/>
                <a:gd name="T8" fmla="*/ 0 w 538"/>
                <a:gd name="T9" fmla="*/ 102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8" h="111">
                  <a:moveTo>
                    <a:pt x="0" y="102"/>
                  </a:moveTo>
                  <a:lnTo>
                    <a:pt x="538" y="0"/>
                  </a:lnTo>
                  <a:lnTo>
                    <a:pt x="538" y="9"/>
                  </a:lnTo>
                  <a:lnTo>
                    <a:pt x="0" y="111"/>
                  </a:lnTo>
                  <a:lnTo>
                    <a:pt x="0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5" name="Freeform 25"/>
            <p:cNvSpPr/>
            <p:nvPr/>
          </p:nvSpPr>
          <p:spPr bwMode="auto">
            <a:xfrm>
              <a:off x="2834" y="1320"/>
              <a:ext cx="287" cy="455"/>
            </a:xfrm>
            <a:custGeom>
              <a:avLst/>
              <a:gdLst>
                <a:gd name="T0" fmla="*/ 0 w 287"/>
                <a:gd name="T1" fmla="*/ 5 h 455"/>
                <a:gd name="T2" fmla="*/ 275 w 287"/>
                <a:gd name="T3" fmla="*/ 450 h 455"/>
                <a:gd name="T4" fmla="*/ 277 w 287"/>
                <a:gd name="T5" fmla="*/ 455 h 455"/>
                <a:gd name="T6" fmla="*/ 287 w 287"/>
                <a:gd name="T7" fmla="*/ 445 h 455"/>
                <a:gd name="T8" fmla="*/ 7 w 287"/>
                <a:gd name="T9" fmla="*/ 0 h 455"/>
                <a:gd name="T10" fmla="*/ 0 w 287"/>
                <a:gd name="T11" fmla="*/ 5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7" h="455">
                  <a:moveTo>
                    <a:pt x="0" y="5"/>
                  </a:moveTo>
                  <a:lnTo>
                    <a:pt x="275" y="450"/>
                  </a:lnTo>
                  <a:lnTo>
                    <a:pt x="277" y="455"/>
                  </a:lnTo>
                  <a:lnTo>
                    <a:pt x="287" y="445"/>
                  </a:lnTo>
                  <a:lnTo>
                    <a:pt x="7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6" name="Freeform 26"/>
            <p:cNvSpPr/>
            <p:nvPr/>
          </p:nvSpPr>
          <p:spPr bwMode="auto">
            <a:xfrm>
              <a:off x="3140" y="1221"/>
              <a:ext cx="270" cy="544"/>
            </a:xfrm>
            <a:custGeom>
              <a:avLst/>
              <a:gdLst>
                <a:gd name="T0" fmla="*/ 0 w 270"/>
                <a:gd name="T1" fmla="*/ 544 h 544"/>
                <a:gd name="T2" fmla="*/ 263 w 270"/>
                <a:gd name="T3" fmla="*/ 0 h 544"/>
                <a:gd name="T4" fmla="*/ 270 w 270"/>
                <a:gd name="T5" fmla="*/ 0 h 544"/>
                <a:gd name="T6" fmla="*/ 14 w 270"/>
                <a:gd name="T7" fmla="*/ 544 h 544"/>
                <a:gd name="T8" fmla="*/ 0 w 270"/>
                <a:gd name="T9" fmla="*/ 544 h 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0" h="544">
                  <a:moveTo>
                    <a:pt x="0" y="544"/>
                  </a:moveTo>
                  <a:lnTo>
                    <a:pt x="263" y="0"/>
                  </a:lnTo>
                  <a:lnTo>
                    <a:pt x="270" y="0"/>
                  </a:lnTo>
                  <a:lnTo>
                    <a:pt x="14" y="544"/>
                  </a:lnTo>
                  <a:lnTo>
                    <a:pt x="0" y="5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7" name="Freeform 27"/>
            <p:cNvSpPr/>
            <p:nvPr/>
          </p:nvSpPr>
          <p:spPr bwMode="auto">
            <a:xfrm>
              <a:off x="3317" y="1221"/>
              <a:ext cx="93" cy="809"/>
            </a:xfrm>
            <a:custGeom>
              <a:avLst/>
              <a:gdLst>
                <a:gd name="T0" fmla="*/ 83 w 93"/>
                <a:gd name="T1" fmla="*/ 0 h 809"/>
                <a:gd name="T2" fmla="*/ 0 w 93"/>
                <a:gd name="T3" fmla="*/ 809 h 809"/>
                <a:gd name="T4" fmla="*/ 12 w 93"/>
                <a:gd name="T5" fmla="*/ 809 h 809"/>
                <a:gd name="T6" fmla="*/ 93 w 93"/>
                <a:gd name="T7" fmla="*/ 0 h 809"/>
                <a:gd name="T8" fmla="*/ 83 w 93"/>
                <a:gd name="T9" fmla="*/ 0 h 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" h="809">
                  <a:moveTo>
                    <a:pt x="83" y="0"/>
                  </a:moveTo>
                  <a:lnTo>
                    <a:pt x="0" y="809"/>
                  </a:lnTo>
                  <a:lnTo>
                    <a:pt x="12" y="809"/>
                  </a:lnTo>
                  <a:lnTo>
                    <a:pt x="93" y="0"/>
                  </a:lnTo>
                  <a:lnTo>
                    <a:pt x="8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8" name="Freeform 28"/>
            <p:cNvSpPr/>
            <p:nvPr/>
          </p:nvSpPr>
          <p:spPr bwMode="auto">
            <a:xfrm>
              <a:off x="3438" y="1022"/>
              <a:ext cx="611" cy="180"/>
            </a:xfrm>
            <a:custGeom>
              <a:avLst/>
              <a:gdLst>
                <a:gd name="T0" fmla="*/ 0 w 611"/>
                <a:gd name="T1" fmla="*/ 165 h 180"/>
                <a:gd name="T2" fmla="*/ 611 w 611"/>
                <a:gd name="T3" fmla="*/ 0 h 180"/>
                <a:gd name="T4" fmla="*/ 611 w 611"/>
                <a:gd name="T5" fmla="*/ 14 h 180"/>
                <a:gd name="T6" fmla="*/ 0 w 611"/>
                <a:gd name="T7" fmla="*/ 180 h 180"/>
                <a:gd name="T8" fmla="*/ 0 w 611"/>
                <a:gd name="T9" fmla="*/ 165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180">
                  <a:moveTo>
                    <a:pt x="0" y="165"/>
                  </a:moveTo>
                  <a:lnTo>
                    <a:pt x="611" y="0"/>
                  </a:lnTo>
                  <a:lnTo>
                    <a:pt x="611" y="14"/>
                  </a:lnTo>
                  <a:lnTo>
                    <a:pt x="0" y="180"/>
                  </a:lnTo>
                  <a:lnTo>
                    <a:pt x="0" y="1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9" name="Freeform 29"/>
            <p:cNvSpPr/>
            <p:nvPr/>
          </p:nvSpPr>
          <p:spPr bwMode="auto">
            <a:xfrm>
              <a:off x="4340" y="702"/>
              <a:ext cx="377" cy="396"/>
            </a:xfrm>
            <a:custGeom>
              <a:avLst/>
              <a:gdLst>
                <a:gd name="T0" fmla="*/ 0 w 377"/>
                <a:gd name="T1" fmla="*/ 12 h 396"/>
                <a:gd name="T2" fmla="*/ 370 w 377"/>
                <a:gd name="T3" fmla="*/ 396 h 396"/>
                <a:gd name="T4" fmla="*/ 377 w 377"/>
                <a:gd name="T5" fmla="*/ 388 h 396"/>
                <a:gd name="T6" fmla="*/ 0 w 377"/>
                <a:gd name="T7" fmla="*/ 0 h 396"/>
                <a:gd name="T8" fmla="*/ 0 w 377"/>
                <a:gd name="T9" fmla="*/ 12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7" h="396">
                  <a:moveTo>
                    <a:pt x="0" y="12"/>
                  </a:moveTo>
                  <a:lnTo>
                    <a:pt x="370" y="396"/>
                  </a:lnTo>
                  <a:lnTo>
                    <a:pt x="377" y="388"/>
                  </a:lnTo>
                  <a:lnTo>
                    <a:pt x="0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0" name="Freeform 30"/>
            <p:cNvSpPr/>
            <p:nvPr/>
          </p:nvSpPr>
          <p:spPr bwMode="auto">
            <a:xfrm>
              <a:off x="4108" y="1015"/>
              <a:ext cx="597" cy="97"/>
            </a:xfrm>
            <a:custGeom>
              <a:avLst/>
              <a:gdLst>
                <a:gd name="T0" fmla="*/ 0 w 597"/>
                <a:gd name="T1" fmla="*/ 0 h 97"/>
                <a:gd name="T2" fmla="*/ 597 w 597"/>
                <a:gd name="T3" fmla="*/ 90 h 97"/>
                <a:gd name="T4" fmla="*/ 597 w 597"/>
                <a:gd name="T5" fmla="*/ 97 h 97"/>
                <a:gd name="T6" fmla="*/ 0 w 597"/>
                <a:gd name="T7" fmla="*/ 11 h 97"/>
                <a:gd name="T8" fmla="*/ 0 w 597"/>
                <a:gd name="T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97">
                  <a:moveTo>
                    <a:pt x="0" y="0"/>
                  </a:moveTo>
                  <a:lnTo>
                    <a:pt x="597" y="90"/>
                  </a:lnTo>
                  <a:lnTo>
                    <a:pt x="597" y="97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1" name="Freeform 31"/>
            <p:cNvSpPr/>
            <p:nvPr/>
          </p:nvSpPr>
          <p:spPr bwMode="auto">
            <a:xfrm>
              <a:off x="4759" y="1121"/>
              <a:ext cx="280" cy="55"/>
            </a:xfrm>
            <a:custGeom>
              <a:avLst/>
              <a:gdLst>
                <a:gd name="T0" fmla="*/ 5 w 280"/>
                <a:gd name="T1" fmla="*/ 0 h 55"/>
                <a:gd name="T2" fmla="*/ 280 w 280"/>
                <a:gd name="T3" fmla="*/ 40 h 55"/>
                <a:gd name="T4" fmla="*/ 280 w 280"/>
                <a:gd name="T5" fmla="*/ 55 h 55"/>
                <a:gd name="T6" fmla="*/ 0 w 280"/>
                <a:gd name="T7" fmla="*/ 7 h 55"/>
                <a:gd name="T8" fmla="*/ 5 w 280"/>
                <a:gd name="T9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0" h="55">
                  <a:moveTo>
                    <a:pt x="5" y="0"/>
                  </a:moveTo>
                  <a:lnTo>
                    <a:pt x="280" y="40"/>
                  </a:lnTo>
                  <a:lnTo>
                    <a:pt x="280" y="55"/>
                  </a:lnTo>
                  <a:lnTo>
                    <a:pt x="0" y="7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2" name="Freeform 32"/>
            <p:cNvSpPr/>
            <p:nvPr/>
          </p:nvSpPr>
          <p:spPr bwMode="auto">
            <a:xfrm>
              <a:off x="4745" y="1131"/>
              <a:ext cx="298" cy="447"/>
            </a:xfrm>
            <a:custGeom>
              <a:avLst/>
              <a:gdLst>
                <a:gd name="T0" fmla="*/ 0 w 298"/>
                <a:gd name="T1" fmla="*/ 9 h 447"/>
                <a:gd name="T2" fmla="*/ 294 w 298"/>
                <a:gd name="T3" fmla="*/ 447 h 447"/>
                <a:gd name="T4" fmla="*/ 298 w 298"/>
                <a:gd name="T5" fmla="*/ 440 h 447"/>
                <a:gd name="T6" fmla="*/ 7 w 298"/>
                <a:gd name="T7" fmla="*/ 0 h 447"/>
                <a:gd name="T8" fmla="*/ 0 w 298"/>
                <a:gd name="T9" fmla="*/ 9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447">
                  <a:moveTo>
                    <a:pt x="0" y="9"/>
                  </a:moveTo>
                  <a:lnTo>
                    <a:pt x="294" y="447"/>
                  </a:lnTo>
                  <a:lnTo>
                    <a:pt x="298" y="440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3" name="Freeform 33"/>
            <p:cNvSpPr/>
            <p:nvPr/>
          </p:nvSpPr>
          <p:spPr bwMode="auto">
            <a:xfrm>
              <a:off x="4551" y="1135"/>
              <a:ext cx="182" cy="422"/>
            </a:xfrm>
            <a:custGeom>
              <a:avLst/>
              <a:gdLst>
                <a:gd name="T0" fmla="*/ 173 w 182"/>
                <a:gd name="T1" fmla="*/ 0 h 422"/>
                <a:gd name="T2" fmla="*/ 0 w 182"/>
                <a:gd name="T3" fmla="*/ 422 h 422"/>
                <a:gd name="T4" fmla="*/ 12 w 182"/>
                <a:gd name="T5" fmla="*/ 422 h 422"/>
                <a:gd name="T6" fmla="*/ 182 w 182"/>
                <a:gd name="T7" fmla="*/ 0 h 422"/>
                <a:gd name="T8" fmla="*/ 173 w 182"/>
                <a:gd name="T9" fmla="*/ 0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2" h="422">
                  <a:moveTo>
                    <a:pt x="173" y="0"/>
                  </a:moveTo>
                  <a:lnTo>
                    <a:pt x="0" y="422"/>
                  </a:lnTo>
                  <a:lnTo>
                    <a:pt x="12" y="422"/>
                  </a:lnTo>
                  <a:lnTo>
                    <a:pt x="182" y="0"/>
                  </a:lnTo>
                  <a:lnTo>
                    <a:pt x="1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4" name="Freeform 34"/>
            <p:cNvSpPr/>
            <p:nvPr/>
          </p:nvSpPr>
          <p:spPr bwMode="auto">
            <a:xfrm>
              <a:off x="3414" y="1214"/>
              <a:ext cx="401" cy="388"/>
            </a:xfrm>
            <a:custGeom>
              <a:avLst/>
              <a:gdLst>
                <a:gd name="T0" fmla="*/ 0 w 401"/>
                <a:gd name="T1" fmla="*/ 0 h 388"/>
                <a:gd name="T2" fmla="*/ 393 w 401"/>
                <a:gd name="T3" fmla="*/ 388 h 388"/>
                <a:gd name="T4" fmla="*/ 401 w 401"/>
                <a:gd name="T5" fmla="*/ 378 h 388"/>
                <a:gd name="T6" fmla="*/ 12 w 401"/>
                <a:gd name="T7" fmla="*/ 0 h 388"/>
                <a:gd name="T8" fmla="*/ 0 w 40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1" h="388">
                  <a:moveTo>
                    <a:pt x="0" y="0"/>
                  </a:moveTo>
                  <a:lnTo>
                    <a:pt x="393" y="388"/>
                  </a:lnTo>
                  <a:lnTo>
                    <a:pt x="401" y="37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5" name="Freeform 35"/>
            <p:cNvSpPr/>
            <p:nvPr/>
          </p:nvSpPr>
          <p:spPr bwMode="auto">
            <a:xfrm>
              <a:off x="3833" y="1034"/>
              <a:ext cx="233" cy="558"/>
            </a:xfrm>
            <a:custGeom>
              <a:avLst/>
              <a:gdLst>
                <a:gd name="T0" fmla="*/ 225 w 233"/>
                <a:gd name="T1" fmla="*/ 0 h 558"/>
                <a:gd name="T2" fmla="*/ 0 w 233"/>
                <a:gd name="T3" fmla="*/ 558 h 558"/>
                <a:gd name="T4" fmla="*/ 10 w 233"/>
                <a:gd name="T5" fmla="*/ 558 h 558"/>
                <a:gd name="T6" fmla="*/ 233 w 233"/>
                <a:gd name="T7" fmla="*/ 0 h 558"/>
                <a:gd name="T8" fmla="*/ 225 w 233"/>
                <a:gd name="T9" fmla="*/ 0 h 5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3" h="558">
                  <a:moveTo>
                    <a:pt x="225" y="0"/>
                  </a:moveTo>
                  <a:lnTo>
                    <a:pt x="0" y="558"/>
                  </a:lnTo>
                  <a:lnTo>
                    <a:pt x="10" y="558"/>
                  </a:lnTo>
                  <a:lnTo>
                    <a:pt x="233" y="0"/>
                  </a:lnTo>
                  <a:lnTo>
                    <a:pt x="2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6" name="Freeform 36"/>
            <p:cNvSpPr/>
            <p:nvPr/>
          </p:nvSpPr>
          <p:spPr bwMode="auto">
            <a:xfrm>
              <a:off x="4087" y="1034"/>
              <a:ext cx="452" cy="530"/>
            </a:xfrm>
            <a:custGeom>
              <a:avLst/>
              <a:gdLst>
                <a:gd name="T0" fmla="*/ 0 w 452"/>
                <a:gd name="T1" fmla="*/ 0 h 530"/>
                <a:gd name="T2" fmla="*/ 440 w 452"/>
                <a:gd name="T3" fmla="*/ 530 h 530"/>
                <a:gd name="T4" fmla="*/ 452 w 452"/>
                <a:gd name="T5" fmla="*/ 528 h 530"/>
                <a:gd name="T6" fmla="*/ 12 w 452"/>
                <a:gd name="T7" fmla="*/ 0 h 530"/>
                <a:gd name="T8" fmla="*/ 0 w 452"/>
                <a:gd name="T9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2" h="530">
                  <a:moveTo>
                    <a:pt x="0" y="0"/>
                  </a:moveTo>
                  <a:lnTo>
                    <a:pt x="440" y="530"/>
                  </a:lnTo>
                  <a:lnTo>
                    <a:pt x="452" y="5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7" name="Freeform 37"/>
            <p:cNvSpPr/>
            <p:nvPr/>
          </p:nvSpPr>
          <p:spPr bwMode="auto">
            <a:xfrm>
              <a:off x="3836" y="1588"/>
              <a:ext cx="689" cy="23"/>
            </a:xfrm>
            <a:custGeom>
              <a:avLst/>
              <a:gdLst>
                <a:gd name="T0" fmla="*/ 0 w 689"/>
                <a:gd name="T1" fmla="*/ 16 h 23"/>
                <a:gd name="T2" fmla="*/ 689 w 689"/>
                <a:gd name="T3" fmla="*/ 0 h 23"/>
                <a:gd name="T4" fmla="*/ 689 w 689"/>
                <a:gd name="T5" fmla="*/ 7 h 23"/>
                <a:gd name="T6" fmla="*/ 12 w 689"/>
                <a:gd name="T7" fmla="*/ 23 h 23"/>
                <a:gd name="T8" fmla="*/ 0 w 689"/>
                <a:gd name="T9" fmla="*/ 16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23">
                  <a:moveTo>
                    <a:pt x="0" y="16"/>
                  </a:moveTo>
                  <a:lnTo>
                    <a:pt x="689" y="0"/>
                  </a:lnTo>
                  <a:lnTo>
                    <a:pt x="689" y="7"/>
                  </a:lnTo>
                  <a:lnTo>
                    <a:pt x="12" y="23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8" name="Freeform 38"/>
            <p:cNvSpPr/>
            <p:nvPr/>
          </p:nvSpPr>
          <p:spPr bwMode="auto">
            <a:xfrm>
              <a:off x="5093" y="1621"/>
              <a:ext cx="273" cy="428"/>
            </a:xfrm>
            <a:custGeom>
              <a:avLst/>
              <a:gdLst>
                <a:gd name="T0" fmla="*/ 0 w 273"/>
                <a:gd name="T1" fmla="*/ 0 h 428"/>
                <a:gd name="T2" fmla="*/ 263 w 273"/>
                <a:gd name="T3" fmla="*/ 428 h 428"/>
                <a:gd name="T4" fmla="*/ 273 w 273"/>
                <a:gd name="T5" fmla="*/ 428 h 428"/>
                <a:gd name="T6" fmla="*/ 12 w 273"/>
                <a:gd name="T7" fmla="*/ 0 h 428"/>
                <a:gd name="T8" fmla="*/ 0 w 27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3" h="428">
                  <a:moveTo>
                    <a:pt x="0" y="0"/>
                  </a:moveTo>
                  <a:lnTo>
                    <a:pt x="263" y="428"/>
                  </a:lnTo>
                  <a:lnTo>
                    <a:pt x="273" y="4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9" name="Freeform 39"/>
            <p:cNvSpPr/>
            <p:nvPr/>
          </p:nvSpPr>
          <p:spPr bwMode="auto">
            <a:xfrm>
              <a:off x="5070" y="1621"/>
              <a:ext cx="293" cy="428"/>
            </a:xfrm>
            <a:custGeom>
              <a:avLst/>
              <a:gdLst>
                <a:gd name="T0" fmla="*/ 0 w 293"/>
                <a:gd name="T1" fmla="*/ 0 h 428"/>
                <a:gd name="T2" fmla="*/ 286 w 293"/>
                <a:gd name="T3" fmla="*/ 428 h 428"/>
                <a:gd name="T4" fmla="*/ 293 w 293"/>
                <a:gd name="T5" fmla="*/ 421 h 428"/>
                <a:gd name="T6" fmla="*/ 16 w 293"/>
                <a:gd name="T7" fmla="*/ 0 h 428"/>
                <a:gd name="T8" fmla="*/ 0 w 29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3" h="428">
                  <a:moveTo>
                    <a:pt x="0" y="0"/>
                  </a:moveTo>
                  <a:lnTo>
                    <a:pt x="286" y="428"/>
                  </a:lnTo>
                  <a:lnTo>
                    <a:pt x="293" y="421"/>
                  </a:lnTo>
                  <a:lnTo>
                    <a:pt x="1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0" name="Freeform 40"/>
            <p:cNvSpPr/>
            <p:nvPr/>
          </p:nvSpPr>
          <p:spPr bwMode="auto">
            <a:xfrm>
              <a:off x="4568" y="1581"/>
              <a:ext cx="551" cy="156"/>
            </a:xfrm>
            <a:custGeom>
              <a:avLst/>
              <a:gdLst>
                <a:gd name="T0" fmla="*/ 0 w 551"/>
                <a:gd name="T1" fmla="*/ 0 h 156"/>
                <a:gd name="T2" fmla="*/ 551 w 551"/>
                <a:gd name="T3" fmla="*/ 146 h 156"/>
                <a:gd name="T4" fmla="*/ 539 w 551"/>
                <a:gd name="T5" fmla="*/ 156 h 156"/>
                <a:gd name="T6" fmla="*/ 0 w 551"/>
                <a:gd name="T7" fmla="*/ 11 h 156"/>
                <a:gd name="T8" fmla="*/ 0 w 551"/>
                <a:gd name="T9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1" h="156">
                  <a:moveTo>
                    <a:pt x="0" y="0"/>
                  </a:moveTo>
                  <a:lnTo>
                    <a:pt x="551" y="146"/>
                  </a:lnTo>
                  <a:lnTo>
                    <a:pt x="539" y="156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1" name="Freeform 41"/>
            <p:cNvSpPr/>
            <p:nvPr/>
          </p:nvSpPr>
          <p:spPr bwMode="auto">
            <a:xfrm>
              <a:off x="4546" y="1597"/>
              <a:ext cx="228" cy="677"/>
            </a:xfrm>
            <a:custGeom>
              <a:avLst/>
              <a:gdLst>
                <a:gd name="T0" fmla="*/ 0 w 228"/>
                <a:gd name="T1" fmla="*/ 0 h 677"/>
                <a:gd name="T2" fmla="*/ 223 w 228"/>
                <a:gd name="T3" fmla="*/ 677 h 677"/>
                <a:gd name="T4" fmla="*/ 228 w 228"/>
                <a:gd name="T5" fmla="*/ 677 h 677"/>
                <a:gd name="T6" fmla="*/ 10 w 228"/>
                <a:gd name="T7" fmla="*/ 0 h 677"/>
                <a:gd name="T8" fmla="*/ 0 w 228"/>
                <a:gd name="T9" fmla="*/ 0 h 6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8" h="677">
                  <a:moveTo>
                    <a:pt x="0" y="0"/>
                  </a:moveTo>
                  <a:lnTo>
                    <a:pt x="223" y="677"/>
                  </a:lnTo>
                  <a:lnTo>
                    <a:pt x="228" y="677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2" name="Freeform 42"/>
            <p:cNvSpPr/>
            <p:nvPr/>
          </p:nvSpPr>
          <p:spPr bwMode="auto">
            <a:xfrm>
              <a:off x="4229" y="1604"/>
              <a:ext cx="310" cy="481"/>
            </a:xfrm>
            <a:custGeom>
              <a:avLst/>
              <a:gdLst>
                <a:gd name="T0" fmla="*/ 0 w 310"/>
                <a:gd name="T1" fmla="*/ 481 h 481"/>
                <a:gd name="T2" fmla="*/ 301 w 310"/>
                <a:gd name="T3" fmla="*/ 0 h 481"/>
                <a:gd name="T4" fmla="*/ 310 w 310"/>
                <a:gd name="T5" fmla="*/ 0 h 481"/>
                <a:gd name="T6" fmla="*/ 7 w 310"/>
                <a:gd name="T7" fmla="*/ 481 h 481"/>
                <a:gd name="T8" fmla="*/ 0 w 310"/>
                <a:gd name="T9" fmla="*/ 481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0" h="481">
                  <a:moveTo>
                    <a:pt x="0" y="481"/>
                  </a:moveTo>
                  <a:lnTo>
                    <a:pt x="301" y="0"/>
                  </a:lnTo>
                  <a:lnTo>
                    <a:pt x="310" y="0"/>
                  </a:lnTo>
                  <a:lnTo>
                    <a:pt x="7" y="481"/>
                  </a:lnTo>
                  <a:lnTo>
                    <a:pt x="0" y="4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3" name="Freeform 43"/>
            <p:cNvSpPr/>
            <p:nvPr/>
          </p:nvSpPr>
          <p:spPr bwMode="auto">
            <a:xfrm>
              <a:off x="4217" y="1803"/>
              <a:ext cx="90" cy="282"/>
            </a:xfrm>
            <a:custGeom>
              <a:avLst/>
              <a:gdLst>
                <a:gd name="T0" fmla="*/ 81 w 90"/>
                <a:gd name="T1" fmla="*/ 0 h 282"/>
                <a:gd name="T2" fmla="*/ 0 w 90"/>
                <a:gd name="T3" fmla="*/ 282 h 282"/>
                <a:gd name="T4" fmla="*/ 7 w 90"/>
                <a:gd name="T5" fmla="*/ 282 h 282"/>
                <a:gd name="T6" fmla="*/ 90 w 90"/>
                <a:gd name="T7" fmla="*/ 0 h 282"/>
                <a:gd name="T8" fmla="*/ 81 w 90"/>
                <a:gd name="T9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282">
                  <a:moveTo>
                    <a:pt x="81" y="0"/>
                  </a:moveTo>
                  <a:lnTo>
                    <a:pt x="0" y="282"/>
                  </a:lnTo>
                  <a:lnTo>
                    <a:pt x="7" y="282"/>
                  </a:lnTo>
                  <a:lnTo>
                    <a:pt x="90" y="0"/>
                  </a:lnTo>
                  <a:lnTo>
                    <a:pt x="8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4" name="Freeform 44"/>
            <p:cNvSpPr/>
            <p:nvPr/>
          </p:nvSpPr>
          <p:spPr bwMode="auto">
            <a:xfrm>
              <a:off x="3833" y="1621"/>
              <a:ext cx="375" cy="464"/>
            </a:xfrm>
            <a:custGeom>
              <a:avLst/>
              <a:gdLst>
                <a:gd name="T0" fmla="*/ 0 w 375"/>
                <a:gd name="T1" fmla="*/ 0 h 464"/>
                <a:gd name="T2" fmla="*/ 368 w 375"/>
                <a:gd name="T3" fmla="*/ 464 h 464"/>
                <a:gd name="T4" fmla="*/ 375 w 375"/>
                <a:gd name="T5" fmla="*/ 464 h 464"/>
                <a:gd name="T6" fmla="*/ 8 w 375"/>
                <a:gd name="T7" fmla="*/ 0 h 464"/>
                <a:gd name="T8" fmla="*/ 0 w 375"/>
                <a:gd name="T9" fmla="*/ 0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5" h="464">
                  <a:moveTo>
                    <a:pt x="0" y="0"/>
                  </a:moveTo>
                  <a:lnTo>
                    <a:pt x="368" y="464"/>
                  </a:lnTo>
                  <a:lnTo>
                    <a:pt x="375" y="464"/>
                  </a:lnTo>
                  <a:lnTo>
                    <a:pt x="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5" name="Freeform 45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  <a:gd name="T10" fmla="*/ 0 w 649"/>
                <a:gd name="T11" fmla="*/ 17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6" name="Freeform 46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7" name="Freeform 47"/>
            <p:cNvSpPr/>
            <p:nvPr/>
          </p:nvSpPr>
          <p:spPr bwMode="auto">
            <a:xfrm>
              <a:off x="3623" y="1623"/>
              <a:ext cx="203" cy="658"/>
            </a:xfrm>
            <a:custGeom>
              <a:avLst/>
              <a:gdLst>
                <a:gd name="T0" fmla="*/ 194 w 203"/>
                <a:gd name="T1" fmla="*/ 0 h 658"/>
                <a:gd name="T2" fmla="*/ 0 w 203"/>
                <a:gd name="T3" fmla="*/ 658 h 658"/>
                <a:gd name="T4" fmla="*/ 9 w 203"/>
                <a:gd name="T5" fmla="*/ 658 h 658"/>
                <a:gd name="T6" fmla="*/ 203 w 203"/>
                <a:gd name="T7" fmla="*/ 5 h 658"/>
                <a:gd name="T8" fmla="*/ 194 w 203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58">
                  <a:moveTo>
                    <a:pt x="194" y="0"/>
                  </a:moveTo>
                  <a:lnTo>
                    <a:pt x="0" y="658"/>
                  </a:lnTo>
                  <a:lnTo>
                    <a:pt x="9" y="658"/>
                  </a:lnTo>
                  <a:lnTo>
                    <a:pt x="203" y="5"/>
                  </a:lnTo>
                  <a:lnTo>
                    <a:pt x="19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8" name="Freeform 48"/>
            <p:cNvSpPr/>
            <p:nvPr/>
          </p:nvSpPr>
          <p:spPr bwMode="auto">
            <a:xfrm>
              <a:off x="3353" y="1768"/>
              <a:ext cx="935" cy="310"/>
            </a:xfrm>
            <a:custGeom>
              <a:avLst/>
              <a:gdLst>
                <a:gd name="T0" fmla="*/ 0 w 935"/>
                <a:gd name="T1" fmla="*/ 300 h 310"/>
                <a:gd name="T2" fmla="*/ 928 w 935"/>
                <a:gd name="T3" fmla="*/ 0 h 310"/>
                <a:gd name="T4" fmla="*/ 935 w 935"/>
                <a:gd name="T5" fmla="*/ 9 h 310"/>
                <a:gd name="T6" fmla="*/ 7 w 935"/>
                <a:gd name="T7" fmla="*/ 310 h 310"/>
                <a:gd name="T8" fmla="*/ 0 w 935"/>
                <a:gd name="T9" fmla="*/ 300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5" h="310">
                  <a:moveTo>
                    <a:pt x="0" y="300"/>
                  </a:moveTo>
                  <a:lnTo>
                    <a:pt x="928" y="0"/>
                  </a:lnTo>
                  <a:lnTo>
                    <a:pt x="935" y="9"/>
                  </a:lnTo>
                  <a:lnTo>
                    <a:pt x="7" y="310"/>
                  </a:lnTo>
                  <a:lnTo>
                    <a:pt x="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9" name="Freeform 49"/>
            <p:cNvSpPr/>
            <p:nvPr/>
          </p:nvSpPr>
          <p:spPr bwMode="auto">
            <a:xfrm>
              <a:off x="2631" y="1820"/>
              <a:ext cx="641" cy="251"/>
            </a:xfrm>
            <a:custGeom>
              <a:avLst/>
              <a:gdLst>
                <a:gd name="T0" fmla="*/ 0 w 641"/>
                <a:gd name="T1" fmla="*/ 9 h 251"/>
                <a:gd name="T2" fmla="*/ 641 w 641"/>
                <a:gd name="T3" fmla="*/ 251 h 251"/>
                <a:gd name="T4" fmla="*/ 641 w 641"/>
                <a:gd name="T5" fmla="*/ 244 h 251"/>
                <a:gd name="T6" fmla="*/ 11 w 641"/>
                <a:gd name="T7" fmla="*/ 0 h 251"/>
                <a:gd name="T8" fmla="*/ 0 w 641"/>
                <a:gd name="T9" fmla="*/ 9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1" h="251">
                  <a:moveTo>
                    <a:pt x="0" y="9"/>
                  </a:moveTo>
                  <a:lnTo>
                    <a:pt x="641" y="251"/>
                  </a:lnTo>
                  <a:lnTo>
                    <a:pt x="641" y="244"/>
                  </a:lnTo>
                  <a:lnTo>
                    <a:pt x="11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0" name="Freeform 50"/>
            <p:cNvSpPr/>
            <p:nvPr/>
          </p:nvSpPr>
          <p:spPr bwMode="auto">
            <a:xfrm>
              <a:off x="2631" y="1798"/>
              <a:ext cx="497" cy="301"/>
            </a:xfrm>
            <a:custGeom>
              <a:avLst/>
              <a:gdLst>
                <a:gd name="T0" fmla="*/ 0 w 497"/>
                <a:gd name="T1" fmla="*/ 296 h 301"/>
                <a:gd name="T2" fmla="*/ 490 w 497"/>
                <a:gd name="T3" fmla="*/ 0 h 301"/>
                <a:gd name="T4" fmla="*/ 497 w 497"/>
                <a:gd name="T5" fmla="*/ 10 h 301"/>
                <a:gd name="T6" fmla="*/ 7 w 497"/>
                <a:gd name="T7" fmla="*/ 301 h 301"/>
                <a:gd name="T8" fmla="*/ 0 w 497"/>
                <a:gd name="T9" fmla="*/ 296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7" h="301">
                  <a:moveTo>
                    <a:pt x="0" y="296"/>
                  </a:moveTo>
                  <a:lnTo>
                    <a:pt x="490" y="0"/>
                  </a:lnTo>
                  <a:lnTo>
                    <a:pt x="497" y="10"/>
                  </a:lnTo>
                  <a:lnTo>
                    <a:pt x="7" y="301"/>
                  </a:lnTo>
                  <a:lnTo>
                    <a:pt x="0" y="2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1" name="Freeform 51"/>
            <p:cNvSpPr/>
            <p:nvPr/>
          </p:nvSpPr>
          <p:spPr bwMode="auto">
            <a:xfrm>
              <a:off x="2467" y="2125"/>
              <a:ext cx="135" cy="351"/>
            </a:xfrm>
            <a:custGeom>
              <a:avLst/>
              <a:gdLst>
                <a:gd name="T0" fmla="*/ 126 w 135"/>
                <a:gd name="T1" fmla="*/ 0 h 351"/>
                <a:gd name="T2" fmla="*/ 0 w 135"/>
                <a:gd name="T3" fmla="*/ 351 h 351"/>
                <a:gd name="T4" fmla="*/ 12 w 135"/>
                <a:gd name="T5" fmla="*/ 351 h 351"/>
                <a:gd name="T6" fmla="*/ 135 w 135"/>
                <a:gd name="T7" fmla="*/ 7 h 351"/>
                <a:gd name="T8" fmla="*/ 126 w 135"/>
                <a:gd name="T9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351">
                  <a:moveTo>
                    <a:pt x="126" y="0"/>
                  </a:moveTo>
                  <a:lnTo>
                    <a:pt x="0" y="351"/>
                  </a:lnTo>
                  <a:lnTo>
                    <a:pt x="12" y="351"/>
                  </a:lnTo>
                  <a:lnTo>
                    <a:pt x="135" y="7"/>
                  </a:lnTo>
                  <a:lnTo>
                    <a:pt x="12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2" name="Freeform 52"/>
            <p:cNvSpPr/>
            <p:nvPr/>
          </p:nvSpPr>
          <p:spPr bwMode="auto">
            <a:xfrm>
              <a:off x="2607" y="2130"/>
              <a:ext cx="234" cy="743"/>
            </a:xfrm>
            <a:custGeom>
              <a:avLst/>
              <a:gdLst>
                <a:gd name="T0" fmla="*/ 0 w 234"/>
                <a:gd name="T1" fmla="*/ 0 h 743"/>
                <a:gd name="T2" fmla="*/ 223 w 234"/>
                <a:gd name="T3" fmla="*/ 743 h 743"/>
                <a:gd name="T4" fmla="*/ 234 w 234"/>
                <a:gd name="T5" fmla="*/ 743 h 743"/>
                <a:gd name="T6" fmla="*/ 9 w 234"/>
                <a:gd name="T7" fmla="*/ 0 h 743"/>
                <a:gd name="T8" fmla="*/ 0 w 234"/>
                <a:gd name="T9" fmla="*/ 0 h 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743">
                  <a:moveTo>
                    <a:pt x="0" y="0"/>
                  </a:moveTo>
                  <a:lnTo>
                    <a:pt x="223" y="743"/>
                  </a:lnTo>
                  <a:lnTo>
                    <a:pt x="234" y="743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3" name="Freeform 53"/>
            <p:cNvSpPr/>
            <p:nvPr/>
          </p:nvSpPr>
          <p:spPr bwMode="auto">
            <a:xfrm>
              <a:off x="2472" y="2525"/>
              <a:ext cx="350" cy="360"/>
            </a:xfrm>
            <a:custGeom>
              <a:avLst/>
              <a:gdLst>
                <a:gd name="T0" fmla="*/ 0 w 350"/>
                <a:gd name="T1" fmla="*/ 12 h 360"/>
                <a:gd name="T2" fmla="*/ 343 w 350"/>
                <a:gd name="T3" fmla="*/ 360 h 360"/>
                <a:gd name="T4" fmla="*/ 350 w 350"/>
                <a:gd name="T5" fmla="*/ 348 h 360"/>
                <a:gd name="T6" fmla="*/ 7 w 350"/>
                <a:gd name="T7" fmla="*/ 0 h 360"/>
                <a:gd name="T8" fmla="*/ 0 w 350"/>
                <a:gd name="T9" fmla="*/ 12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0" h="360">
                  <a:moveTo>
                    <a:pt x="0" y="12"/>
                  </a:moveTo>
                  <a:lnTo>
                    <a:pt x="343" y="360"/>
                  </a:lnTo>
                  <a:lnTo>
                    <a:pt x="350" y="348"/>
                  </a:lnTo>
                  <a:lnTo>
                    <a:pt x="7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4" name="Freeform 54"/>
            <p:cNvSpPr/>
            <p:nvPr/>
          </p:nvSpPr>
          <p:spPr bwMode="auto">
            <a:xfrm>
              <a:off x="2922" y="2466"/>
              <a:ext cx="128" cy="355"/>
            </a:xfrm>
            <a:custGeom>
              <a:avLst/>
              <a:gdLst>
                <a:gd name="T0" fmla="*/ 121 w 128"/>
                <a:gd name="T1" fmla="*/ 0 h 355"/>
                <a:gd name="T2" fmla="*/ 0 w 128"/>
                <a:gd name="T3" fmla="*/ 339 h 355"/>
                <a:gd name="T4" fmla="*/ 9 w 128"/>
                <a:gd name="T5" fmla="*/ 355 h 355"/>
                <a:gd name="T6" fmla="*/ 128 w 128"/>
                <a:gd name="T7" fmla="*/ 10 h 355"/>
                <a:gd name="T8" fmla="*/ 121 w 128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8" h="355">
                  <a:moveTo>
                    <a:pt x="121" y="0"/>
                  </a:moveTo>
                  <a:lnTo>
                    <a:pt x="0" y="339"/>
                  </a:lnTo>
                  <a:lnTo>
                    <a:pt x="9" y="355"/>
                  </a:lnTo>
                  <a:lnTo>
                    <a:pt x="128" y="10"/>
                  </a:lnTo>
                  <a:lnTo>
                    <a:pt x="1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5" name="Freeform 55"/>
            <p:cNvSpPr/>
            <p:nvPr/>
          </p:nvSpPr>
          <p:spPr bwMode="auto">
            <a:xfrm>
              <a:off x="2616" y="2118"/>
              <a:ext cx="417" cy="322"/>
            </a:xfrm>
            <a:custGeom>
              <a:avLst/>
              <a:gdLst>
                <a:gd name="T0" fmla="*/ 0 w 417"/>
                <a:gd name="T1" fmla="*/ 10 h 322"/>
                <a:gd name="T2" fmla="*/ 408 w 417"/>
                <a:gd name="T3" fmla="*/ 322 h 322"/>
                <a:gd name="T4" fmla="*/ 417 w 417"/>
                <a:gd name="T5" fmla="*/ 310 h 322"/>
                <a:gd name="T6" fmla="*/ 15 w 417"/>
                <a:gd name="T7" fmla="*/ 0 h 322"/>
                <a:gd name="T8" fmla="*/ 0 w 417"/>
                <a:gd name="T9" fmla="*/ 10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7" h="322">
                  <a:moveTo>
                    <a:pt x="0" y="10"/>
                  </a:moveTo>
                  <a:lnTo>
                    <a:pt x="408" y="322"/>
                  </a:lnTo>
                  <a:lnTo>
                    <a:pt x="417" y="310"/>
                  </a:lnTo>
                  <a:lnTo>
                    <a:pt x="15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6" name="Freeform 56"/>
            <p:cNvSpPr/>
            <p:nvPr/>
          </p:nvSpPr>
          <p:spPr bwMode="auto">
            <a:xfrm>
              <a:off x="3054" y="1803"/>
              <a:ext cx="81" cy="618"/>
            </a:xfrm>
            <a:custGeom>
              <a:avLst/>
              <a:gdLst>
                <a:gd name="T0" fmla="*/ 69 w 81"/>
                <a:gd name="T1" fmla="*/ 0 h 618"/>
                <a:gd name="T2" fmla="*/ 0 w 81"/>
                <a:gd name="T3" fmla="*/ 618 h 618"/>
                <a:gd name="T4" fmla="*/ 10 w 81"/>
                <a:gd name="T5" fmla="*/ 618 h 618"/>
                <a:gd name="T6" fmla="*/ 81 w 81"/>
                <a:gd name="T7" fmla="*/ 0 h 618"/>
                <a:gd name="T8" fmla="*/ 69 w 81"/>
                <a:gd name="T9" fmla="*/ 0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618">
                  <a:moveTo>
                    <a:pt x="69" y="0"/>
                  </a:moveTo>
                  <a:lnTo>
                    <a:pt x="0" y="618"/>
                  </a:lnTo>
                  <a:lnTo>
                    <a:pt x="10" y="618"/>
                  </a:lnTo>
                  <a:lnTo>
                    <a:pt x="81" y="0"/>
                  </a:lnTo>
                  <a:lnTo>
                    <a:pt x="6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7" name="Freeform 57"/>
            <p:cNvSpPr/>
            <p:nvPr/>
          </p:nvSpPr>
          <p:spPr bwMode="auto">
            <a:xfrm>
              <a:off x="3135" y="1810"/>
              <a:ext cx="476" cy="474"/>
            </a:xfrm>
            <a:custGeom>
              <a:avLst/>
              <a:gdLst>
                <a:gd name="T0" fmla="*/ 0 w 476"/>
                <a:gd name="T1" fmla="*/ 0 h 474"/>
                <a:gd name="T2" fmla="*/ 469 w 476"/>
                <a:gd name="T3" fmla="*/ 474 h 474"/>
                <a:gd name="T4" fmla="*/ 476 w 476"/>
                <a:gd name="T5" fmla="*/ 471 h 474"/>
                <a:gd name="T6" fmla="*/ 9 w 476"/>
                <a:gd name="T7" fmla="*/ 0 h 474"/>
                <a:gd name="T8" fmla="*/ 0 w 476"/>
                <a:gd name="T9" fmla="*/ 0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6" h="474">
                  <a:moveTo>
                    <a:pt x="0" y="0"/>
                  </a:moveTo>
                  <a:lnTo>
                    <a:pt x="469" y="474"/>
                  </a:lnTo>
                  <a:lnTo>
                    <a:pt x="476" y="471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8" name="Freeform 58"/>
            <p:cNvSpPr/>
            <p:nvPr/>
          </p:nvSpPr>
          <p:spPr bwMode="auto">
            <a:xfrm>
              <a:off x="2938" y="2109"/>
              <a:ext cx="363" cy="696"/>
            </a:xfrm>
            <a:custGeom>
              <a:avLst/>
              <a:gdLst>
                <a:gd name="T0" fmla="*/ 358 w 363"/>
                <a:gd name="T1" fmla="*/ 0 h 696"/>
                <a:gd name="T2" fmla="*/ 0 w 363"/>
                <a:gd name="T3" fmla="*/ 696 h 696"/>
                <a:gd name="T4" fmla="*/ 12 w 363"/>
                <a:gd name="T5" fmla="*/ 696 h 696"/>
                <a:gd name="T6" fmla="*/ 363 w 363"/>
                <a:gd name="T7" fmla="*/ 9 h 696"/>
                <a:gd name="T8" fmla="*/ 358 w 363"/>
                <a:gd name="T9" fmla="*/ 0 h 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3" h="696">
                  <a:moveTo>
                    <a:pt x="358" y="0"/>
                  </a:moveTo>
                  <a:lnTo>
                    <a:pt x="0" y="696"/>
                  </a:lnTo>
                  <a:lnTo>
                    <a:pt x="12" y="696"/>
                  </a:lnTo>
                  <a:lnTo>
                    <a:pt x="363" y="9"/>
                  </a:lnTo>
                  <a:lnTo>
                    <a:pt x="35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9" name="Freeform 59"/>
            <p:cNvSpPr/>
            <p:nvPr/>
          </p:nvSpPr>
          <p:spPr bwMode="auto">
            <a:xfrm>
              <a:off x="3085" y="2296"/>
              <a:ext cx="516" cy="154"/>
            </a:xfrm>
            <a:custGeom>
              <a:avLst/>
              <a:gdLst>
                <a:gd name="T0" fmla="*/ 0 w 516"/>
                <a:gd name="T1" fmla="*/ 144 h 154"/>
                <a:gd name="T2" fmla="*/ 516 w 516"/>
                <a:gd name="T3" fmla="*/ 0 h 154"/>
                <a:gd name="T4" fmla="*/ 516 w 516"/>
                <a:gd name="T5" fmla="*/ 7 h 154"/>
                <a:gd name="T6" fmla="*/ 0 w 516"/>
                <a:gd name="T7" fmla="*/ 154 h 154"/>
                <a:gd name="T8" fmla="*/ 0 w 516"/>
                <a:gd name="T9" fmla="*/ 14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6" h="154">
                  <a:moveTo>
                    <a:pt x="0" y="144"/>
                  </a:moveTo>
                  <a:lnTo>
                    <a:pt x="516" y="0"/>
                  </a:lnTo>
                  <a:lnTo>
                    <a:pt x="516" y="7"/>
                  </a:lnTo>
                  <a:lnTo>
                    <a:pt x="0" y="154"/>
                  </a:lnTo>
                  <a:lnTo>
                    <a:pt x="0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0" name="Freeform 60"/>
            <p:cNvSpPr/>
            <p:nvPr/>
          </p:nvSpPr>
          <p:spPr bwMode="auto">
            <a:xfrm>
              <a:off x="3637" y="2106"/>
              <a:ext cx="571" cy="192"/>
            </a:xfrm>
            <a:custGeom>
              <a:avLst/>
              <a:gdLst>
                <a:gd name="T0" fmla="*/ 0 w 571"/>
                <a:gd name="T1" fmla="*/ 180 h 192"/>
                <a:gd name="T2" fmla="*/ 571 w 571"/>
                <a:gd name="T3" fmla="*/ 0 h 192"/>
                <a:gd name="T4" fmla="*/ 571 w 571"/>
                <a:gd name="T5" fmla="*/ 12 h 192"/>
                <a:gd name="T6" fmla="*/ 0 w 571"/>
                <a:gd name="T7" fmla="*/ 192 h 192"/>
                <a:gd name="T8" fmla="*/ 0 w 571"/>
                <a:gd name="T9" fmla="*/ 18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192">
                  <a:moveTo>
                    <a:pt x="0" y="180"/>
                  </a:moveTo>
                  <a:lnTo>
                    <a:pt x="571" y="0"/>
                  </a:lnTo>
                  <a:lnTo>
                    <a:pt x="571" y="12"/>
                  </a:lnTo>
                  <a:lnTo>
                    <a:pt x="0" y="192"/>
                  </a:lnTo>
                  <a:lnTo>
                    <a:pt x="0" y="1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1" name="Freeform 61"/>
            <p:cNvSpPr/>
            <p:nvPr/>
          </p:nvSpPr>
          <p:spPr bwMode="auto">
            <a:xfrm>
              <a:off x="4234" y="2106"/>
              <a:ext cx="521" cy="187"/>
            </a:xfrm>
            <a:custGeom>
              <a:avLst/>
              <a:gdLst>
                <a:gd name="T0" fmla="*/ 0 w 521"/>
                <a:gd name="T1" fmla="*/ 10 h 187"/>
                <a:gd name="T2" fmla="*/ 518 w 521"/>
                <a:gd name="T3" fmla="*/ 187 h 187"/>
                <a:gd name="T4" fmla="*/ 521 w 521"/>
                <a:gd name="T5" fmla="*/ 175 h 187"/>
                <a:gd name="T6" fmla="*/ 0 w 521"/>
                <a:gd name="T7" fmla="*/ 0 h 187"/>
                <a:gd name="T8" fmla="*/ 0 w 521"/>
                <a:gd name="T9" fmla="*/ 1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187">
                  <a:moveTo>
                    <a:pt x="0" y="10"/>
                  </a:moveTo>
                  <a:lnTo>
                    <a:pt x="518" y="187"/>
                  </a:lnTo>
                  <a:lnTo>
                    <a:pt x="521" y="175"/>
                  </a:lnTo>
                  <a:lnTo>
                    <a:pt x="0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2" name="Freeform 62"/>
            <p:cNvSpPr/>
            <p:nvPr/>
          </p:nvSpPr>
          <p:spPr bwMode="auto">
            <a:xfrm>
              <a:off x="4795" y="1749"/>
              <a:ext cx="329" cy="525"/>
            </a:xfrm>
            <a:custGeom>
              <a:avLst/>
              <a:gdLst>
                <a:gd name="T0" fmla="*/ 329 w 329"/>
                <a:gd name="T1" fmla="*/ 0 h 525"/>
                <a:gd name="T2" fmla="*/ 0 w 329"/>
                <a:gd name="T3" fmla="*/ 525 h 525"/>
                <a:gd name="T4" fmla="*/ 7 w 329"/>
                <a:gd name="T5" fmla="*/ 525 h 525"/>
                <a:gd name="T6" fmla="*/ 329 w 329"/>
                <a:gd name="T7" fmla="*/ 12 h 525"/>
                <a:gd name="T8" fmla="*/ 329 w 329"/>
                <a:gd name="T9" fmla="*/ 0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9" h="525">
                  <a:moveTo>
                    <a:pt x="329" y="0"/>
                  </a:moveTo>
                  <a:lnTo>
                    <a:pt x="0" y="525"/>
                  </a:lnTo>
                  <a:lnTo>
                    <a:pt x="7" y="525"/>
                  </a:lnTo>
                  <a:lnTo>
                    <a:pt x="329" y="12"/>
                  </a:lnTo>
                  <a:lnTo>
                    <a:pt x="3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3" name="Freeform 63"/>
            <p:cNvSpPr/>
            <p:nvPr/>
          </p:nvSpPr>
          <p:spPr bwMode="auto">
            <a:xfrm>
              <a:off x="5145" y="1756"/>
              <a:ext cx="52" cy="691"/>
            </a:xfrm>
            <a:custGeom>
              <a:avLst/>
              <a:gdLst>
                <a:gd name="T0" fmla="*/ 0 w 52"/>
                <a:gd name="T1" fmla="*/ 0 h 691"/>
                <a:gd name="T2" fmla="*/ 41 w 52"/>
                <a:gd name="T3" fmla="*/ 691 h 691"/>
                <a:gd name="T4" fmla="*/ 52 w 52"/>
                <a:gd name="T5" fmla="*/ 691 h 691"/>
                <a:gd name="T6" fmla="*/ 7 w 52"/>
                <a:gd name="T7" fmla="*/ 0 h 691"/>
                <a:gd name="T8" fmla="*/ 0 w 52"/>
                <a:gd name="T9" fmla="*/ 0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691">
                  <a:moveTo>
                    <a:pt x="0" y="0"/>
                  </a:moveTo>
                  <a:lnTo>
                    <a:pt x="41" y="691"/>
                  </a:lnTo>
                  <a:lnTo>
                    <a:pt x="52" y="691"/>
                  </a:lnTo>
                  <a:lnTo>
                    <a:pt x="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4" name="Freeform 64"/>
            <p:cNvSpPr/>
            <p:nvPr/>
          </p:nvSpPr>
          <p:spPr bwMode="auto">
            <a:xfrm>
              <a:off x="5204" y="2102"/>
              <a:ext cx="183" cy="355"/>
            </a:xfrm>
            <a:custGeom>
              <a:avLst/>
              <a:gdLst>
                <a:gd name="T0" fmla="*/ 171 w 183"/>
                <a:gd name="T1" fmla="*/ 0 h 355"/>
                <a:gd name="T2" fmla="*/ 0 w 183"/>
                <a:gd name="T3" fmla="*/ 345 h 355"/>
                <a:gd name="T4" fmla="*/ 10 w 183"/>
                <a:gd name="T5" fmla="*/ 355 h 355"/>
                <a:gd name="T6" fmla="*/ 183 w 183"/>
                <a:gd name="T7" fmla="*/ 0 h 355"/>
                <a:gd name="T8" fmla="*/ 171 w 183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3" h="355">
                  <a:moveTo>
                    <a:pt x="171" y="0"/>
                  </a:moveTo>
                  <a:lnTo>
                    <a:pt x="0" y="345"/>
                  </a:lnTo>
                  <a:lnTo>
                    <a:pt x="10" y="355"/>
                  </a:lnTo>
                  <a:lnTo>
                    <a:pt x="183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5" name="Freeform 65"/>
            <p:cNvSpPr/>
            <p:nvPr/>
          </p:nvSpPr>
          <p:spPr bwMode="auto">
            <a:xfrm>
              <a:off x="4795" y="2303"/>
              <a:ext cx="362" cy="173"/>
            </a:xfrm>
            <a:custGeom>
              <a:avLst/>
              <a:gdLst>
                <a:gd name="T0" fmla="*/ 0 w 362"/>
                <a:gd name="T1" fmla="*/ 9 h 173"/>
                <a:gd name="T2" fmla="*/ 362 w 362"/>
                <a:gd name="T3" fmla="*/ 173 h 173"/>
                <a:gd name="T4" fmla="*/ 362 w 362"/>
                <a:gd name="T5" fmla="*/ 156 h 173"/>
                <a:gd name="T6" fmla="*/ 0 w 362"/>
                <a:gd name="T7" fmla="*/ 0 h 173"/>
                <a:gd name="T8" fmla="*/ 0 w 362"/>
                <a:gd name="T9" fmla="*/ 9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2" h="173">
                  <a:moveTo>
                    <a:pt x="0" y="9"/>
                  </a:moveTo>
                  <a:lnTo>
                    <a:pt x="362" y="173"/>
                  </a:lnTo>
                  <a:lnTo>
                    <a:pt x="362" y="156"/>
                  </a:lnTo>
                  <a:lnTo>
                    <a:pt x="0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6" name="Freeform 66"/>
            <p:cNvSpPr/>
            <p:nvPr/>
          </p:nvSpPr>
          <p:spPr bwMode="auto">
            <a:xfrm>
              <a:off x="5086" y="2499"/>
              <a:ext cx="102" cy="462"/>
            </a:xfrm>
            <a:custGeom>
              <a:avLst/>
              <a:gdLst>
                <a:gd name="T0" fmla="*/ 95 w 102"/>
                <a:gd name="T1" fmla="*/ 0 h 462"/>
                <a:gd name="T2" fmla="*/ 0 w 102"/>
                <a:gd name="T3" fmla="*/ 462 h 462"/>
                <a:gd name="T4" fmla="*/ 12 w 102"/>
                <a:gd name="T5" fmla="*/ 462 h 462"/>
                <a:gd name="T6" fmla="*/ 102 w 102"/>
                <a:gd name="T7" fmla="*/ 0 h 462"/>
                <a:gd name="T8" fmla="*/ 95 w 102"/>
                <a:gd name="T9" fmla="*/ 0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462">
                  <a:moveTo>
                    <a:pt x="95" y="0"/>
                  </a:moveTo>
                  <a:lnTo>
                    <a:pt x="0" y="462"/>
                  </a:lnTo>
                  <a:lnTo>
                    <a:pt x="12" y="462"/>
                  </a:lnTo>
                  <a:lnTo>
                    <a:pt x="102" y="0"/>
                  </a:lnTo>
                  <a:lnTo>
                    <a:pt x="9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7" name="Freeform 67"/>
            <p:cNvSpPr/>
            <p:nvPr/>
          </p:nvSpPr>
          <p:spPr bwMode="auto">
            <a:xfrm>
              <a:off x="4724" y="2317"/>
              <a:ext cx="59" cy="663"/>
            </a:xfrm>
            <a:custGeom>
              <a:avLst/>
              <a:gdLst>
                <a:gd name="T0" fmla="*/ 50 w 59"/>
                <a:gd name="T1" fmla="*/ 0 h 663"/>
                <a:gd name="T2" fmla="*/ 0 w 59"/>
                <a:gd name="T3" fmla="*/ 663 h 663"/>
                <a:gd name="T4" fmla="*/ 9 w 59"/>
                <a:gd name="T5" fmla="*/ 663 h 663"/>
                <a:gd name="T6" fmla="*/ 59 w 59"/>
                <a:gd name="T7" fmla="*/ 0 h 663"/>
                <a:gd name="T8" fmla="*/ 50 w 59"/>
                <a:gd name="T9" fmla="*/ 0 h 6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663">
                  <a:moveTo>
                    <a:pt x="50" y="0"/>
                  </a:moveTo>
                  <a:lnTo>
                    <a:pt x="0" y="663"/>
                  </a:lnTo>
                  <a:lnTo>
                    <a:pt x="9" y="663"/>
                  </a:lnTo>
                  <a:lnTo>
                    <a:pt x="59" y="0"/>
                  </a:lnTo>
                  <a:lnTo>
                    <a:pt x="5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8" name="Freeform 68"/>
            <p:cNvSpPr/>
            <p:nvPr/>
          </p:nvSpPr>
          <p:spPr bwMode="auto">
            <a:xfrm>
              <a:off x="4740" y="2499"/>
              <a:ext cx="443" cy="481"/>
            </a:xfrm>
            <a:custGeom>
              <a:avLst/>
              <a:gdLst>
                <a:gd name="T0" fmla="*/ 436 w 443"/>
                <a:gd name="T1" fmla="*/ 0 h 481"/>
                <a:gd name="T2" fmla="*/ 0 w 443"/>
                <a:gd name="T3" fmla="*/ 476 h 481"/>
                <a:gd name="T4" fmla="*/ 7 w 443"/>
                <a:gd name="T5" fmla="*/ 481 h 481"/>
                <a:gd name="T6" fmla="*/ 443 w 443"/>
                <a:gd name="T7" fmla="*/ 0 h 481"/>
                <a:gd name="T8" fmla="*/ 436 w 443"/>
                <a:gd name="T9" fmla="*/ 0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3" h="481">
                  <a:moveTo>
                    <a:pt x="436" y="0"/>
                  </a:moveTo>
                  <a:lnTo>
                    <a:pt x="0" y="476"/>
                  </a:lnTo>
                  <a:lnTo>
                    <a:pt x="7" y="481"/>
                  </a:lnTo>
                  <a:lnTo>
                    <a:pt x="443" y="0"/>
                  </a:lnTo>
                  <a:lnTo>
                    <a:pt x="43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9" name="Freeform 69"/>
            <p:cNvSpPr/>
            <p:nvPr/>
          </p:nvSpPr>
          <p:spPr bwMode="auto">
            <a:xfrm>
              <a:off x="4996" y="2573"/>
              <a:ext cx="81" cy="388"/>
            </a:xfrm>
            <a:custGeom>
              <a:avLst/>
              <a:gdLst>
                <a:gd name="T0" fmla="*/ 0 w 81"/>
                <a:gd name="T1" fmla="*/ 0 h 388"/>
                <a:gd name="T2" fmla="*/ 69 w 81"/>
                <a:gd name="T3" fmla="*/ 388 h 388"/>
                <a:gd name="T4" fmla="*/ 81 w 81"/>
                <a:gd name="T5" fmla="*/ 388 h 388"/>
                <a:gd name="T6" fmla="*/ 10 w 81"/>
                <a:gd name="T7" fmla="*/ 0 h 388"/>
                <a:gd name="T8" fmla="*/ 0 w 8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388">
                  <a:moveTo>
                    <a:pt x="0" y="0"/>
                  </a:moveTo>
                  <a:lnTo>
                    <a:pt x="69" y="388"/>
                  </a:lnTo>
                  <a:lnTo>
                    <a:pt x="81" y="388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0" name="Freeform 70"/>
            <p:cNvSpPr/>
            <p:nvPr/>
          </p:nvSpPr>
          <p:spPr bwMode="auto">
            <a:xfrm>
              <a:off x="4186" y="2116"/>
              <a:ext cx="38" cy="594"/>
            </a:xfrm>
            <a:custGeom>
              <a:avLst/>
              <a:gdLst>
                <a:gd name="T0" fmla="*/ 31 w 38"/>
                <a:gd name="T1" fmla="*/ 2 h 594"/>
                <a:gd name="T2" fmla="*/ 0 w 38"/>
                <a:gd name="T3" fmla="*/ 594 h 594"/>
                <a:gd name="T4" fmla="*/ 7 w 38"/>
                <a:gd name="T5" fmla="*/ 594 h 594"/>
                <a:gd name="T6" fmla="*/ 38 w 38"/>
                <a:gd name="T7" fmla="*/ 0 h 594"/>
                <a:gd name="T8" fmla="*/ 31 w 38"/>
                <a:gd name="T9" fmla="*/ 2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594">
                  <a:moveTo>
                    <a:pt x="31" y="2"/>
                  </a:moveTo>
                  <a:lnTo>
                    <a:pt x="0" y="594"/>
                  </a:lnTo>
                  <a:lnTo>
                    <a:pt x="7" y="594"/>
                  </a:lnTo>
                  <a:lnTo>
                    <a:pt x="38" y="0"/>
                  </a:lnTo>
                  <a:lnTo>
                    <a:pt x="31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1" name="Freeform 71"/>
            <p:cNvSpPr/>
            <p:nvPr/>
          </p:nvSpPr>
          <p:spPr bwMode="auto">
            <a:xfrm>
              <a:off x="4201" y="2312"/>
              <a:ext cx="568" cy="415"/>
            </a:xfrm>
            <a:custGeom>
              <a:avLst/>
              <a:gdLst>
                <a:gd name="T0" fmla="*/ 0 w 568"/>
                <a:gd name="T1" fmla="*/ 405 h 415"/>
                <a:gd name="T2" fmla="*/ 563 w 568"/>
                <a:gd name="T3" fmla="*/ 0 h 415"/>
                <a:gd name="T4" fmla="*/ 568 w 568"/>
                <a:gd name="T5" fmla="*/ 7 h 415"/>
                <a:gd name="T6" fmla="*/ 0 w 568"/>
                <a:gd name="T7" fmla="*/ 415 h 415"/>
                <a:gd name="T8" fmla="*/ 0 w 568"/>
                <a:gd name="T9" fmla="*/ 405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8" h="415">
                  <a:moveTo>
                    <a:pt x="0" y="405"/>
                  </a:moveTo>
                  <a:lnTo>
                    <a:pt x="563" y="0"/>
                  </a:lnTo>
                  <a:lnTo>
                    <a:pt x="568" y="7"/>
                  </a:lnTo>
                  <a:lnTo>
                    <a:pt x="0" y="415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2" name="Freeform 72"/>
            <p:cNvSpPr/>
            <p:nvPr/>
          </p:nvSpPr>
          <p:spPr bwMode="auto">
            <a:xfrm>
              <a:off x="4198" y="2729"/>
              <a:ext cx="507" cy="272"/>
            </a:xfrm>
            <a:custGeom>
              <a:avLst/>
              <a:gdLst>
                <a:gd name="T0" fmla="*/ 0 w 507"/>
                <a:gd name="T1" fmla="*/ 9 h 272"/>
                <a:gd name="T2" fmla="*/ 497 w 507"/>
                <a:gd name="T3" fmla="*/ 272 h 272"/>
                <a:gd name="T4" fmla="*/ 507 w 507"/>
                <a:gd name="T5" fmla="*/ 268 h 272"/>
                <a:gd name="T6" fmla="*/ 5 w 507"/>
                <a:gd name="T7" fmla="*/ 0 h 272"/>
                <a:gd name="T8" fmla="*/ 0 w 507"/>
                <a:gd name="T9" fmla="*/ 9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72">
                  <a:moveTo>
                    <a:pt x="0" y="9"/>
                  </a:moveTo>
                  <a:lnTo>
                    <a:pt x="497" y="272"/>
                  </a:lnTo>
                  <a:lnTo>
                    <a:pt x="507" y="268"/>
                  </a:lnTo>
                  <a:lnTo>
                    <a:pt x="5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3" name="Freeform 73"/>
            <p:cNvSpPr/>
            <p:nvPr/>
          </p:nvSpPr>
          <p:spPr bwMode="auto">
            <a:xfrm>
              <a:off x="3627" y="2298"/>
              <a:ext cx="540" cy="431"/>
            </a:xfrm>
            <a:custGeom>
              <a:avLst/>
              <a:gdLst>
                <a:gd name="T0" fmla="*/ 0 w 540"/>
                <a:gd name="T1" fmla="*/ 10 h 431"/>
                <a:gd name="T2" fmla="*/ 540 w 540"/>
                <a:gd name="T3" fmla="*/ 431 h 431"/>
                <a:gd name="T4" fmla="*/ 540 w 540"/>
                <a:gd name="T5" fmla="*/ 417 h 431"/>
                <a:gd name="T6" fmla="*/ 8 w 540"/>
                <a:gd name="T7" fmla="*/ 0 h 431"/>
                <a:gd name="T8" fmla="*/ 0 w 540"/>
                <a:gd name="T9" fmla="*/ 1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431">
                  <a:moveTo>
                    <a:pt x="0" y="10"/>
                  </a:moveTo>
                  <a:lnTo>
                    <a:pt x="540" y="431"/>
                  </a:lnTo>
                  <a:lnTo>
                    <a:pt x="540" y="417"/>
                  </a:lnTo>
                  <a:lnTo>
                    <a:pt x="8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4" name="Freeform 74"/>
            <p:cNvSpPr/>
            <p:nvPr/>
          </p:nvSpPr>
          <p:spPr bwMode="auto">
            <a:xfrm>
              <a:off x="3495" y="2305"/>
              <a:ext cx="130" cy="621"/>
            </a:xfrm>
            <a:custGeom>
              <a:avLst/>
              <a:gdLst>
                <a:gd name="T0" fmla="*/ 125 w 130"/>
                <a:gd name="T1" fmla="*/ 0 h 621"/>
                <a:gd name="T2" fmla="*/ 0 w 130"/>
                <a:gd name="T3" fmla="*/ 621 h 621"/>
                <a:gd name="T4" fmla="*/ 9 w 130"/>
                <a:gd name="T5" fmla="*/ 621 h 621"/>
                <a:gd name="T6" fmla="*/ 130 w 130"/>
                <a:gd name="T7" fmla="*/ 5 h 621"/>
                <a:gd name="T8" fmla="*/ 125 w 130"/>
                <a:gd name="T9" fmla="*/ 0 h 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" h="621">
                  <a:moveTo>
                    <a:pt x="125" y="0"/>
                  </a:moveTo>
                  <a:lnTo>
                    <a:pt x="0" y="621"/>
                  </a:lnTo>
                  <a:lnTo>
                    <a:pt x="9" y="621"/>
                  </a:lnTo>
                  <a:lnTo>
                    <a:pt x="130" y="5"/>
                  </a:lnTo>
                  <a:lnTo>
                    <a:pt x="1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5" name="Freeform 75"/>
            <p:cNvSpPr/>
            <p:nvPr/>
          </p:nvSpPr>
          <p:spPr bwMode="auto">
            <a:xfrm>
              <a:off x="3054" y="2461"/>
              <a:ext cx="420" cy="465"/>
            </a:xfrm>
            <a:custGeom>
              <a:avLst/>
              <a:gdLst>
                <a:gd name="T0" fmla="*/ 0 w 420"/>
                <a:gd name="T1" fmla="*/ 8 h 465"/>
                <a:gd name="T2" fmla="*/ 412 w 420"/>
                <a:gd name="T3" fmla="*/ 465 h 465"/>
                <a:gd name="T4" fmla="*/ 420 w 420"/>
                <a:gd name="T5" fmla="*/ 465 h 465"/>
                <a:gd name="T6" fmla="*/ 12 w 420"/>
                <a:gd name="T7" fmla="*/ 0 h 465"/>
                <a:gd name="T8" fmla="*/ 0 w 420"/>
                <a:gd name="T9" fmla="*/ 8 h 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0" h="465">
                  <a:moveTo>
                    <a:pt x="0" y="8"/>
                  </a:moveTo>
                  <a:lnTo>
                    <a:pt x="412" y="465"/>
                  </a:lnTo>
                  <a:lnTo>
                    <a:pt x="420" y="465"/>
                  </a:lnTo>
                  <a:lnTo>
                    <a:pt x="12" y="0"/>
                  </a:ln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6" name="Freeform 76"/>
            <p:cNvSpPr/>
            <p:nvPr/>
          </p:nvSpPr>
          <p:spPr bwMode="auto">
            <a:xfrm>
              <a:off x="3519" y="2729"/>
              <a:ext cx="655" cy="223"/>
            </a:xfrm>
            <a:custGeom>
              <a:avLst/>
              <a:gdLst>
                <a:gd name="T0" fmla="*/ 0 w 655"/>
                <a:gd name="T1" fmla="*/ 213 h 223"/>
                <a:gd name="T2" fmla="*/ 655 w 655"/>
                <a:gd name="T3" fmla="*/ 0 h 223"/>
                <a:gd name="T4" fmla="*/ 655 w 655"/>
                <a:gd name="T5" fmla="*/ 9 h 223"/>
                <a:gd name="T6" fmla="*/ 0 w 655"/>
                <a:gd name="T7" fmla="*/ 223 h 223"/>
                <a:gd name="T8" fmla="*/ 0 w 655"/>
                <a:gd name="T9" fmla="*/ 213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5" h="223">
                  <a:moveTo>
                    <a:pt x="0" y="213"/>
                  </a:moveTo>
                  <a:lnTo>
                    <a:pt x="655" y="0"/>
                  </a:lnTo>
                  <a:lnTo>
                    <a:pt x="655" y="9"/>
                  </a:lnTo>
                  <a:lnTo>
                    <a:pt x="0" y="223"/>
                  </a:lnTo>
                  <a:lnTo>
                    <a:pt x="0" y="2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7" name="Freeform 77"/>
            <p:cNvSpPr/>
            <p:nvPr/>
          </p:nvSpPr>
          <p:spPr bwMode="auto">
            <a:xfrm>
              <a:off x="4066" y="2738"/>
              <a:ext cx="123" cy="495"/>
            </a:xfrm>
            <a:custGeom>
              <a:avLst/>
              <a:gdLst>
                <a:gd name="T0" fmla="*/ 118 w 123"/>
                <a:gd name="T1" fmla="*/ 0 h 495"/>
                <a:gd name="T2" fmla="*/ 0 w 123"/>
                <a:gd name="T3" fmla="*/ 495 h 495"/>
                <a:gd name="T4" fmla="*/ 7 w 123"/>
                <a:gd name="T5" fmla="*/ 495 h 495"/>
                <a:gd name="T6" fmla="*/ 123 w 123"/>
                <a:gd name="T7" fmla="*/ 0 h 495"/>
                <a:gd name="T8" fmla="*/ 118 w 123"/>
                <a:gd name="T9" fmla="*/ 0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495">
                  <a:moveTo>
                    <a:pt x="118" y="0"/>
                  </a:moveTo>
                  <a:lnTo>
                    <a:pt x="0" y="495"/>
                  </a:lnTo>
                  <a:lnTo>
                    <a:pt x="7" y="495"/>
                  </a:lnTo>
                  <a:lnTo>
                    <a:pt x="123" y="0"/>
                  </a:lnTo>
                  <a:lnTo>
                    <a:pt x="1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8" name="Freeform 78"/>
            <p:cNvSpPr/>
            <p:nvPr/>
          </p:nvSpPr>
          <p:spPr bwMode="auto">
            <a:xfrm>
              <a:off x="2957" y="2843"/>
              <a:ext cx="971" cy="42"/>
            </a:xfrm>
            <a:custGeom>
              <a:avLst/>
              <a:gdLst>
                <a:gd name="T0" fmla="*/ 0 w 971"/>
                <a:gd name="T1" fmla="*/ 0 h 42"/>
                <a:gd name="T2" fmla="*/ 971 w 971"/>
                <a:gd name="T3" fmla="*/ 30 h 42"/>
                <a:gd name="T4" fmla="*/ 971 w 971"/>
                <a:gd name="T5" fmla="*/ 42 h 42"/>
                <a:gd name="T6" fmla="*/ 0 w 971"/>
                <a:gd name="T7" fmla="*/ 7 h 42"/>
                <a:gd name="T8" fmla="*/ 0 w 971"/>
                <a:gd name="T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1" h="42">
                  <a:moveTo>
                    <a:pt x="0" y="0"/>
                  </a:moveTo>
                  <a:lnTo>
                    <a:pt x="971" y="30"/>
                  </a:lnTo>
                  <a:lnTo>
                    <a:pt x="971" y="42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9" name="Freeform 79"/>
            <p:cNvSpPr/>
            <p:nvPr/>
          </p:nvSpPr>
          <p:spPr bwMode="auto">
            <a:xfrm>
              <a:off x="2865" y="2902"/>
              <a:ext cx="597" cy="57"/>
            </a:xfrm>
            <a:custGeom>
              <a:avLst/>
              <a:gdLst>
                <a:gd name="T0" fmla="*/ 0 w 597"/>
                <a:gd name="T1" fmla="*/ 0 h 57"/>
                <a:gd name="T2" fmla="*/ 597 w 597"/>
                <a:gd name="T3" fmla="*/ 50 h 57"/>
                <a:gd name="T4" fmla="*/ 597 w 597"/>
                <a:gd name="T5" fmla="*/ 57 h 57"/>
                <a:gd name="T6" fmla="*/ 0 w 597"/>
                <a:gd name="T7" fmla="*/ 12 h 57"/>
                <a:gd name="T8" fmla="*/ 0 w 597"/>
                <a:gd name="T9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57">
                  <a:moveTo>
                    <a:pt x="0" y="0"/>
                  </a:moveTo>
                  <a:lnTo>
                    <a:pt x="597" y="50"/>
                  </a:lnTo>
                  <a:lnTo>
                    <a:pt x="597" y="57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0" name="Freeform 80"/>
            <p:cNvSpPr/>
            <p:nvPr/>
          </p:nvSpPr>
          <p:spPr bwMode="auto">
            <a:xfrm>
              <a:off x="2844" y="2916"/>
              <a:ext cx="61" cy="268"/>
            </a:xfrm>
            <a:custGeom>
              <a:avLst/>
              <a:gdLst>
                <a:gd name="T0" fmla="*/ 0 w 61"/>
                <a:gd name="T1" fmla="*/ 0 h 268"/>
                <a:gd name="T2" fmla="*/ 54 w 61"/>
                <a:gd name="T3" fmla="*/ 268 h 268"/>
                <a:gd name="T4" fmla="*/ 61 w 61"/>
                <a:gd name="T5" fmla="*/ 268 h 268"/>
                <a:gd name="T6" fmla="*/ 12 w 61"/>
                <a:gd name="T7" fmla="*/ 0 h 268"/>
                <a:gd name="T8" fmla="*/ 0 w 61"/>
                <a:gd name="T9" fmla="*/ 0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268">
                  <a:moveTo>
                    <a:pt x="0" y="0"/>
                  </a:moveTo>
                  <a:lnTo>
                    <a:pt x="54" y="268"/>
                  </a:lnTo>
                  <a:lnTo>
                    <a:pt x="61" y="26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1" name="Freeform 81"/>
            <p:cNvSpPr/>
            <p:nvPr/>
          </p:nvSpPr>
          <p:spPr bwMode="auto">
            <a:xfrm>
              <a:off x="2851" y="2909"/>
              <a:ext cx="608" cy="519"/>
            </a:xfrm>
            <a:custGeom>
              <a:avLst/>
              <a:gdLst>
                <a:gd name="T0" fmla="*/ 0 w 608"/>
                <a:gd name="T1" fmla="*/ 9 h 519"/>
                <a:gd name="T2" fmla="*/ 601 w 608"/>
                <a:gd name="T3" fmla="*/ 519 h 519"/>
                <a:gd name="T4" fmla="*/ 608 w 608"/>
                <a:gd name="T5" fmla="*/ 509 h 519"/>
                <a:gd name="T6" fmla="*/ 7 w 608"/>
                <a:gd name="T7" fmla="*/ 0 h 519"/>
                <a:gd name="T8" fmla="*/ 0 w 608"/>
                <a:gd name="T9" fmla="*/ 9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8" h="519">
                  <a:moveTo>
                    <a:pt x="0" y="9"/>
                  </a:moveTo>
                  <a:lnTo>
                    <a:pt x="601" y="519"/>
                  </a:lnTo>
                  <a:lnTo>
                    <a:pt x="608" y="509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2" name="Freeform 82"/>
            <p:cNvSpPr/>
            <p:nvPr/>
          </p:nvSpPr>
          <p:spPr bwMode="auto">
            <a:xfrm>
              <a:off x="3474" y="2985"/>
              <a:ext cx="21" cy="421"/>
            </a:xfrm>
            <a:custGeom>
              <a:avLst/>
              <a:gdLst>
                <a:gd name="T0" fmla="*/ 11 w 21"/>
                <a:gd name="T1" fmla="*/ 7 h 421"/>
                <a:gd name="T2" fmla="*/ 0 w 21"/>
                <a:gd name="T3" fmla="*/ 421 h 421"/>
                <a:gd name="T4" fmla="*/ 11 w 21"/>
                <a:gd name="T5" fmla="*/ 421 h 421"/>
                <a:gd name="T6" fmla="*/ 21 w 21"/>
                <a:gd name="T7" fmla="*/ 0 h 421"/>
                <a:gd name="T8" fmla="*/ 11 w 21"/>
                <a:gd name="T9" fmla="*/ 7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421">
                  <a:moveTo>
                    <a:pt x="11" y="7"/>
                  </a:moveTo>
                  <a:lnTo>
                    <a:pt x="0" y="421"/>
                  </a:lnTo>
                  <a:lnTo>
                    <a:pt x="11" y="421"/>
                  </a:lnTo>
                  <a:lnTo>
                    <a:pt x="21" y="0"/>
                  </a:lnTo>
                  <a:lnTo>
                    <a:pt x="11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3" name="Freeform 83"/>
            <p:cNvSpPr/>
            <p:nvPr/>
          </p:nvSpPr>
          <p:spPr bwMode="auto">
            <a:xfrm>
              <a:off x="3519" y="2959"/>
              <a:ext cx="520" cy="296"/>
            </a:xfrm>
            <a:custGeom>
              <a:avLst/>
              <a:gdLst>
                <a:gd name="T0" fmla="*/ 0 w 520"/>
                <a:gd name="T1" fmla="*/ 16 h 296"/>
                <a:gd name="T2" fmla="*/ 509 w 520"/>
                <a:gd name="T3" fmla="*/ 296 h 296"/>
                <a:gd name="T4" fmla="*/ 520 w 520"/>
                <a:gd name="T5" fmla="*/ 286 h 296"/>
                <a:gd name="T6" fmla="*/ 0 w 520"/>
                <a:gd name="T7" fmla="*/ 0 h 296"/>
                <a:gd name="T8" fmla="*/ 0 w 520"/>
                <a:gd name="T9" fmla="*/ 16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0" h="296">
                  <a:moveTo>
                    <a:pt x="0" y="16"/>
                  </a:moveTo>
                  <a:lnTo>
                    <a:pt x="509" y="296"/>
                  </a:lnTo>
                  <a:lnTo>
                    <a:pt x="520" y="286"/>
                  </a:lnTo>
                  <a:lnTo>
                    <a:pt x="0" y="0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4" name="Freeform 84"/>
            <p:cNvSpPr/>
            <p:nvPr/>
          </p:nvSpPr>
          <p:spPr bwMode="auto">
            <a:xfrm>
              <a:off x="4082" y="3011"/>
              <a:ext cx="616" cy="246"/>
            </a:xfrm>
            <a:custGeom>
              <a:avLst/>
              <a:gdLst>
                <a:gd name="T0" fmla="*/ 0 w 616"/>
                <a:gd name="T1" fmla="*/ 232 h 246"/>
                <a:gd name="T2" fmla="*/ 616 w 616"/>
                <a:gd name="T3" fmla="*/ 0 h 246"/>
                <a:gd name="T4" fmla="*/ 616 w 616"/>
                <a:gd name="T5" fmla="*/ 12 h 246"/>
                <a:gd name="T6" fmla="*/ 0 w 616"/>
                <a:gd name="T7" fmla="*/ 246 h 246"/>
                <a:gd name="T8" fmla="*/ 0 w 616"/>
                <a:gd name="T9" fmla="*/ 232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6" h="246">
                  <a:moveTo>
                    <a:pt x="0" y="232"/>
                  </a:moveTo>
                  <a:lnTo>
                    <a:pt x="616" y="0"/>
                  </a:lnTo>
                  <a:lnTo>
                    <a:pt x="616" y="12"/>
                  </a:lnTo>
                  <a:lnTo>
                    <a:pt x="0" y="246"/>
                  </a:lnTo>
                  <a:lnTo>
                    <a:pt x="0" y="2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5" name="Freeform 85"/>
            <p:cNvSpPr/>
            <p:nvPr/>
          </p:nvSpPr>
          <p:spPr bwMode="auto">
            <a:xfrm>
              <a:off x="4755" y="2992"/>
              <a:ext cx="284" cy="19"/>
            </a:xfrm>
            <a:custGeom>
              <a:avLst/>
              <a:gdLst>
                <a:gd name="T0" fmla="*/ 0 w 284"/>
                <a:gd name="T1" fmla="*/ 7 h 19"/>
                <a:gd name="T2" fmla="*/ 284 w 284"/>
                <a:gd name="T3" fmla="*/ 0 h 19"/>
                <a:gd name="T4" fmla="*/ 284 w 284"/>
                <a:gd name="T5" fmla="*/ 7 h 19"/>
                <a:gd name="T6" fmla="*/ 0 w 284"/>
                <a:gd name="T7" fmla="*/ 19 h 19"/>
                <a:gd name="T8" fmla="*/ 0 w 284"/>
                <a:gd name="T9" fmla="*/ 7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4" h="19">
                  <a:moveTo>
                    <a:pt x="0" y="7"/>
                  </a:moveTo>
                  <a:lnTo>
                    <a:pt x="284" y="0"/>
                  </a:lnTo>
                  <a:lnTo>
                    <a:pt x="284" y="7"/>
                  </a:lnTo>
                  <a:lnTo>
                    <a:pt x="0" y="19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6" name="Freeform 86"/>
            <p:cNvSpPr/>
            <p:nvPr/>
          </p:nvSpPr>
          <p:spPr bwMode="auto">
            <a:xfrm>
              <a:off x="4343" y="3013"/>
              <a:ext cx="360" cy="452"/>
            </a:xfrm>
            <a:custGeom>
              <a:avLst/>
              <a:gdLst>
                <a:gd name="T0" fmla="*/ 360 w 360"/>
                <a:gd name="T1" fmla="*/ 0 h 452"/>
                <a:gd name="T2" fmla="*/ 0 w 360"/>
                <a:gd name="T3" fmla="*/ 452 h 452"/>
                <a:gd name="T4" fmla="*/ 16 w 360"/>
                <a:gd name="T5" fmla="*/ 452 h 452"/>
                <a:gd name="T6" fmla="*/ 360 w 360"/>
                <a:gd name="T7" fmla="*/ 10 h 452"/>
                <a:gd name="T8" fmla="*/ 360 w 360"/>
                <a:gd name="T9" fmla="*/ 0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0" h="452">
                  <a:moveTo>
                    <a:pt x="360" y="0"/>
                  </a:moveTo>
                  <a:lnTo>
                    <a:pt x="0" y="452"/>
                  </a:lnTo>
                  <a:lnTo>
                    <a:pt x="16" y="452"/>
                  </a:lnTo>
                  <a:lnTo>
                    <a:pt x="360" y="10"/>
                  </a:lnTo>
                  <a:lnTo>
                    <a:pt x="36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7" name="Freeform 87"/>
            <p:cNvSpPr/>
            <p:nvPr/>
          </p:nvSpPr>
          <p:spPr bwMode="auto">
            <a:xfrm>
              <a:off x="4532" y="3023"/>
              <a:ext cx="180" cy="270"/>
            </a:xfrm>
            <a:custGeom>
              <a:avLst/>
              <a:gdLst>
                <a:gd name="T0" fmla="*/ 171 w 180"/>
                <a:gd name="T1" fmla="*/ 0 h 270"/>
                <a:gd name="T2" fmla="*/ 0 w 180"/>
                <a:gd name="T3" fmla="*/ 262 h 270"/>
                <a:gd name="T4" fmla="*/ 14 w 180"/>
                <a:gd name="T5" fmla="*/ 270 h 270"/>
                <a:gd name="T6" fmla="*/ 180 w 180"/>
                <a:gd name="T7" fmla="*/ 0 h 270"/>
                <a:gd name="T8" fmla="*/ 171 w 180"/>
                <a:gd name="T9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0" h="270">
                  <a:moveTo>
                    <a:pt x="171" y="0"/>
                  </a:moveTo>
                  <a:lnTo>
                    <a:pt x="0" y="262"/>
                  </a:lnTo>
                  <a:lnTo>
                    <a:pt x="14" y="270"/>
                  </a:lnTo>
                  <a:lnTo>
                    <a:pt x="180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8" name="Freeform 88"/>
            <p:cNvSpPr/>
            <p:nvPr/>
          </p:nvSpPr>
          <p:spPr bwMode="auto">
            <a:xfrm>
              <a:off x="4352" y="3330"/>
              <a:ext cx="149" cy="143"/>
            </a:xfrm>
            <a:custGeom>
              <a:avLst/>
              <a:gdLst>
                <a:gd name="T0" fmla="*/ 149 w 149"/>
                <a:gd name="T1" fmla="*/ 0 h 143"/>
                <a:gd name="T2" fmla="*/ 0 w 149"/>
                <a:gd name="T3" fmla="*/ 133 h 143"/>
                <a:gd name="T4" fmla="*/ 7 w 149"/>
                <a:gd name="T5" fmla="*/ 143 h 143"/>
                <a:gd name="T6" fmla="*/ 149 w 149"/>
                <a:gd name="T7" fmla="*/ 8 h 143"/>
                <a:gd name="T8" fmla="*/ 149 w 149"/>
                <a:gd name="T9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143">
                  <a:moveTo>
                    <a:pt x="149" y="0"/>
                  </a:moveTo>
                  <a:lnTo>
                    <a:pt x="0" y="133"/>
                  </a:lnTo>
                  <a:lnTo>
                    <a:pt x="7" y="143"/>
                  </a:lnTo>
                  <a:lnTo>
                    <a:pt x="149" y="8"/>
                  </a:lnTo>
                  <a:lnTo>
                    <a:pt x="14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9" name="Freeform 89"/>
            <p:cNvSpPr/>
            <p:nvPr/>
          </p:nvSpPr>
          <p:spPr bwMode="auto">
            <a:xfrm>
              <a:off x="3497" y="3262"/>
              <a:ext cx="542" cy="166"/>
            </a:xfrm>
            <a:custGeom>
              <a:avLst/>
              <a:gdLst>
                <a:gd name="T0" fmla="*/ 0 w 542"/>
                <a:gd name="T1" fmla="*/ 151 h 166"/>
                <a:gd name="T2" fmla="*/ 533 w 542"/>
                <a:gd name="T3" fmla="*/ 0 h 166"/>
                <a:gd name="T4" fmla="*/ 542 w 542"/>
                <a:gd name="T5" fmla="*/ 9 h 166"/>
                <a:gd name="T6" fmla="*/ 0 w 542"/>
                <a:gd name="T7" fmla="*/ 166 h 166"/>
                <a:gd name="T8" fmla="*/ 0 w 542"/>
                <a:gd name="T9" fmla="*/ 151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2" h="166">
                  <a:moveTo>
                    <a:pt x="0" y="151"/>
                  </a:moveTo>
                  <a:lnTo>
                    <a:pt x="533" y="0"/>
                  </a:lnTo>
                  <a:lnTo>
                    <a:pt x="542" y="9"/>
                  </a:lnTo>
                  <a:lnTo>
                    <a:pt x="0" y="166"/>
                  </a:lnTo>
                  <a:lnTo>
                    <a:pt x="0" y="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0" name="Freeform 90"/>
            <p:cNvSpPr/>
            <p:nvPr/>
          </p:nvSpPr>
          <p:spPr bwMode="auto">
            <a:xfrm>
              <a:off x="3509" y="3430"/>
              <a:ext cx="789" cy="61"/>
            </a:xfrm>
            <a:custGeom>
              <a:avLst/>
              <a:gdLst>
                <a:gd name="T0" fmla="*/ 0 w 789"/>
                <a:gd name="T1" fmla="*/ 0 h 61"/>
                <a:gd name="T2" fmla="*/ 789 w 789"/>
                <a:gd name="T3" fmla="*/ 52 h 61"/>
                <a:gd name="T4" fmla="*/ 789 w 789"/>
                <a:gd name="T5" fmla="*/ 61 h 61"/>
                <a:gd name="T6" fmla="*/ 0 w 789"/>
                <a:gd name="T7" fmla="*/ 7 h 61"/>
                <a:gd name="T8" fmla="*/ 0 w 789"/>
                <a:gd name="T9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9" h="61">
                  <a:moveTo>
                    <a:pt x="0" y="0"/>
                  </a:moveTo>
                  <a:lnTo>
                    <a:pt x="789" y="52"/>
                  </a:lnTo>
                  <a:lnTo>
                    <a:pt x="789" y="61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1" name="Freeform 91"/>
            <p:cNvSpPr/>
            <p:nvPr/>
          </p:nvSpPr>
          <p:spPr bwMode="auto">
            <a:xfrm>
              <a:off x="4066" y="3267"/>
              <a:ext cx="234" cy="210"/>
            </a:xfrm>
            <a:custGeom>
              <a:avLst/>
              <a:gdLst>
                <a:gd name="T0" fmla="*/ 0 w 234"/>
                <a:gd name="T1" fmla="*/ 0 h 210"/>
                <a:gd name="T2" fmla="*/ 234 w 234"/>
                <a:gd name="T3" fmla="*/ 210 h 210"/>
                <a:gd name="T4" fmla="*/ 234 w 234"/>
                <a:gd name="T5" fmla="*/ 198 h 210"/>
                <a:gd name="T6" fmla="*/ 11 w 234"/>
                <a:gd name="T7" fmla="*/ 0 h 210"/>
                <a:gd name="T8" fmla="*/ 0 w 234"/>
                <a:gd name="T9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210">
                  <a:moveTo>
                    <a:pt x="0" y="0"/>
                  </a:moveTo>
                  <a:lnTo>
                    <a:pt x="234" y="210"/>
                  </a:lnTo>
                  <a:lnTo>
                    <a:pt x="234" y="198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2" name="Oval 92"/>
            <p:cNvSpPr>
              <a:spLocks noChangeArrowheads="1"/>
            </p:cNvSpPr>
            <p:nvPr/>
          </p:nvSpPr>
          <p:spPr bwMode="auto">
            <a:xfrm>
              <a:off x="2830" y="965"/>
              <a:ext cx="78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3" name="Oval 93"/>
            <p:cNvSpPr>
              <a:spLocks noChangeArrowheads="1"/>
            </p:cNvSpPr>
            <p:nvPr/>
          </p:nvSpPr>
          <p:spPr bwMode="auto">
            <a:xfrm>
              <a:off x="3374" y="1076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4" name="Oval 94"/>
            <p:cNvSpPr>
              <a:spLocks noChangeArrowheads="1"/>
            </p:cNvSpPr>
            <p:nvPr/>
          </p:nvSpPr>
          <p:spPr bwMode="auto">
            <a:xfrm>
              <a:off x="3424" y="719"/>
              <a:ext cx="69" cy="6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5" name="Oval 95"/>
            <p:cNvSpPr>
              <a:spLocks noChangeArrowheads="1"/>
            </p:cNvSpPr>
            <p:nvPr/>
          </p:nvSpPr>
          <p:spPr bwMode="auto">
            <a:xfrm>
              <a:off x="3623" y="593"/>
              <a:ext cx="78" cy="8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6" name="Oval 96"/>
            <p:cNvSpPr>
              <a:spLocks noChangeArrowheads="1"/>
            </p:cNvSpPr>
            <p:nvPr/>
          </p:nvSpPr>
          <p:spPr bwMode="auto">
            <a:xfrm>
              <a:off x="4044" y="984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7" name="Oval 97"/>
            <p:cNvSpPr>
              <a:spLocks noChangeArrowheads="1"/>
            </p:cNvSpPr>
            <p:nvPr/>
          </p:nvSpPr>
          <p:spPr bwMode="auto">
            <a:xfrm>
              <a:off x="4399" y="832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8" name="Oval 98"/>
            <p:cNvSpPr>
              <a:spLocks noChangeArrowheads="1"/>
            </p:cNvSpPr>
            <p:nvPr/>
          </p:nvSpPr>
          <p:spPr bwMode="auto">
            <a:xfrm>
              <a:off x="4700" y="1076"/>
              <a:ext cx="69" cy="6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9" name="Oval 99"/>
            <p:cNvSpPr>
              <a:spLocks noChangeArrowheads="1"/>
            </p:cNvSpPr>
            <p:nvPr/>
          </p:nvSpPr>
          <p:spPr bwMode="auto">
            <a:xfrm>
              <a:off x="4745" y="2263"/>
              <a:ext cx="64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0" name="Oval 100"/>
            <p:cNvSpPr>
              <a:spLocks noChangeArrowheads="1"/>
            </p:cNvSpPr>
            <p:nvPr/>
          </p:nvSpPr>
          <p:spPr bwMode="auto">
            <a:xfrm>
              <a:off x="3800" y="1583"/>
              <a:ext cx="50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1" name="Oval 101"/>
            <p:cNvSpPr>
              <a:spLocks noChangeArrowheads="1"/>
            </p:cNvSpPr>
            <p:nvPr/>
          </p:nvSpPr>
          <p:spPr bwMode="auto">
            <a:xfrm>
              <a:off x="4949" y="2499"/>
              <a:ext cx="92" cy="9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2" name="Oval 102"/>
            <p:cNvSpPr>
              <a:spLocks noChangeArrowheads="1"/>
            </p:cNvSpPr>
            <p:nvPr/>
          </p:nvSpPr>
          <p:spPr bwMode="auto">
            <a:xfrm>
              <a:off x="4272" y="1706"/>
              <a:ext cx="106" cy="10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3" name="Oval 103"/>
            <p:cNvSpPr>
              <a:spLocks noChangeArrowheads="1"/>
            </p:cNvSpPr>
            <p:nvPr/>
          </p:nvSpPr>
          <p:spPr bwMode="auto">
            <a:xfrm>
              <a:off x="4518" y="1550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4" name="Oval 104"/>
            <p:cNvSpPr>
              <a:spLocks noChangeArrowheads="1"/>
            </p:cNvSpPr>
            <p:nvPr/>
          </p:nvSpPr>
          <p:spPr bwMode="auto">
            <a:xfrm>
              <a:off x="5032" y="1124"/>
              <a:ext cx="85" cy="8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5" name="Oval 105"/>
            <p:cNvSpPr>
              <a:spLocks noChangeArrowheads="1"/>
            </p:cNvSpPr>
            <p:nvPr/>
          </p:nvSpPr>
          <p:spPr bwMode="auto">
            <a:xfrm>
              <a:off x="5039" y="1536"/>
              <a:ext cx="92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6" name="Oval 106"/>
            <p:cNvSpPr>
              <a:spLocks noChangeArrowheads="1"/>
            </p:cNvSpPr>
            <p:nvPr/>
          </p:nvSpPr>
          <p:spPr bwMode="auto">
            <a:xfrm>
              <a:off x="5155" y="2440"/>
              <a:ext cx="66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7" name="Oval 107"/>
            <p:cNvSpPr>
              <a:spLocks noChangeArrowheads="1"/>
            </p:cNvSpPr>
            <p:nvPr/>
          </p:nvSpPr>
          <p:spPr bwMode="auto">
            <a:xfrm>
              <a:off x="5342" y="2040"/>
              <a:ext cx="83" cy="8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8" name="Oval 108"/>
            <p:cNvSpPr>
              <a:spLocks noChangeArrowheads="1"/>
            </p:cNvSpPr>
            <p:nvPr/>
          </p:nvSpPr>
          <p:spPr bwMode="auto">
            <a:xfrm>
              <a:off x="4196" y="2078"/>
              <a:ext cx="47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9" name="Oval 109"/>
            <p:cNvSpPr>
              <a:spLocks noChangeArrowheads="1"/>
            </p:cNvSpPr>
            <p:nvPr/>
          </p:nvSpPr>
          <p:spPr bwMode="auto">
            <a:xfrm>
              <a:off x="4293" y="3454"/>
              <a:ext cx="76" cy="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0" name="Oval 110"/>
            <p:cNvSpPr>
              <a:spLocks noChangeArrowheads="1"/>
            </p:cNvSpPr>
            <p:nvPr/>
          </p:nvSpPr>
          <p:spPr bwMode="auto">
            <a:xfrm>
              <a:off x="4482" y="3274"/>
              <a:ext cx="74" cy="7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1" name="Oval 111"/>
            <p:cNvSpPr>
              <a:spLocks noChangeArrowheads="1"/>
            </p:cNvSpPr>
            <p:nvPr/>
          </p:nvSpPr>
          <p:spPr bwMode="auto">
            <a:xfrm>
              <a:off x="4693" y="2971"/>
              <a:ext cx="62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2" name="Oval 112"/>
            <p:cNvSpPr>
              <a:spLocks noChangeArrowheads="1"/>
            </p:cNvSpPr>
            <p:nvPr/>
          </p:nvSpPr>
          <p:spPr bwMode="auto">
            <a:xfrm>
              <a:off x="5039" y="2954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3" name="Oval 113"/>
            <p:cNvSpPr>
              <a:spLocks noChangeArrowheads="1"/>
            </p:cNvSpPr>
            <p:nvPr/>
          </p:nvSpPr>
          <p:spPr bwMode="auto">
            <a:xfrm>
              <a:off x="4025" y="3224"/>
              <a:ext cx="62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4" name="Oval 114"/>
            <p:cNvSpPr>
              <a:spLocks noChangeArrowheads="1"/>
            </p:cNvSpPr>
            <p:nvPr/>
          </p:nvSpPr>
          <p:spPr bwMode="auto">
            <a:xfrm>
              <a:off x="3381" y="1169"/>
              <a:ext cx="59" cy="5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5" name="Oval 115"/>
            <p:cNvSpPr>
              <a:spLocks noChangeArrowheads="1"/>
            </p:cNvSpPr>
            <p:nvPr/>
          </p:nvSpPr>
          <p:spPr bwMode="auto">
            <a:xfrm>
              <a:off x="2574" y="2073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6" name="Oval 116"/>
            <p:cNvSpPr>
              <a:spLocks noChangeArrowheads="1"/>
            </p:cNvSpPr>
            <p:nvPr/>
          </p:nvSpPr>
          <p:spPr bwMode="auto">
            <a:xfrm>
              <a:off x="2410" y="2459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7" name="Oval 117"/>
            <p:cNvSpPr>
              <a:spLocks noChangeArrowheads="1"/>
            </p:cNvSpPr>
            <p:nvPr/>
          </p:nvSpPr>
          <p:spPr bwMode="auto">
            <a:xfrm>
              <a:off x="2867" y="3174"/>
              <a:ext cx="79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8" name="Oval 118"/>
            <p:cNvSpPr>
              <a:spLocks noChangeArrowheads="1"/>
            </p:cNvSpPr>
            <p:nvPr/>
          </p:nvSpPr>
          <p:spPr bwMode="auto">
            <a:xfrm>
              <a:off x="2811" y="2862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9" name="Oval 119"/>
            <p:cNvSpPr>
              <a:spLocks noChangeArrowheads="1"/>
            </p:cNvSpPr>
            <p:nvPr/>
          </p:nvSpPr>
          <p:spPr bwMode="auto">
            <a:xfrm>
              <a:off x="2867" y="2791"/>
              <a:ext cx="95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0" name="Oval 120"/>
            <p:cNvSpPr>
              <a:spLocks noChangeArrowheads="1"/>
            </p:cNvSpPr>
            <p:nvPr/>
          </p:nvSpPr>
          <p:spPr bwMode="auto">
            <a:xfrm>
              <a:off x="2410" y="1635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1" name="Oval 121"/>
            <p:cNvSpPr>
              <a:spLocks noChangeArrowheads="1"/>
            </p:cNvSpPr>
            <p:nvPr/>
          </p:nvSpPr>
          <p:spPr bwMode="auto">
            <a:xfrm>
              <a:off x="3599" y="2270"/>
              <a:ext cx="45" cy="4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2" name="Oval 122"/>
            <p:cNvSpPr>
              <a:spLocks noChangeArrowheads="1"/>
            </p:cNvSpPr>
            <p:nvPr/>
          </p:nvSpPr>
          <p:spPr bwMode="auto">
            <a:xfrm>
              <a:off x="3462" y="2918"/>
              <a:ext cx="59" cy="6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3" name="Oval 123"/>
            <p:cNvSpPr>
              <a:spLocks noChangeArrowheads="1"/>
            </p:cNvSpPr>
            <p:nvPr/>
          </p:nvSpPr>
          <p:spPr bwMode="auto">
            <a:xfrm>
              <a:off x="3594" y="3449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4" name="Oval 124"/>
            <p:cNvSpPr>
              <a:spLocks noChangeArrowheads="1"/>
            </p:cNvSpPr>
            <p:nvPr/>
          </p:nvSpPr>
          <p:spPr bwMode="auto">
            <a:xfrm>
              <a:off x="3445" y="3399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5" name="Oval 125"/>
            <p:cNvSpPr>
              <a:spLocks noChangeArrowheads="1"/>
            </p:cNvSpPr>
            <p:nvPr/>
          </p:nvSpPr>
          <p:spPr bwMode="auto">
            <a:xfrm>
              <a:off x="2792" y="1270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6" name="Oval 126"/>
            <p:cNvSpPr>
              <a:spLocks noChangeArrowheads="1"/>
            </p:cNvSpPr>
            <p:nvPr/>
          </p:nvSpPr>
          <p:spPr bwMode="auto">
            <a:xfrm>
              <a:off x="2564" y="1756"/>
              <a:ext cx="95" cy="9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7" name="Oval 127"/>
            <p:cNvSpPr>
              <a:spLocks noChangeArrowheads="1"/>
            </p:cNvSpPr>
            <p:nvPr/>
          </p:nvSpPr>
          <p:spPr bwMode="auto">
            <a:xfrm>
              <a:off x="3107" y="1756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8" name="Oval 128"/>
            <p:cNvSpPr>
              <a:spLocks noChangeArrowheads="1"/>
            </p:cNvSpPr>
            <p:nvPr/>
          </p:nvSpPr>
          <p:spPr bwMode="auto">
            <a:xfrm>
              <a:off x="3263" y="2030"/>
              <a:ext cx="99" cy="1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9" name="Oval 129"/>
            <p:cNvSpPr>
              <a:spLocks noChangeArrowheads="1"/>
            </p:cNvSpPr>
            <p:nvPr/>
          </p:nvSpPr>
          <p:spPr bwMode="auto">
            <a:xfrm>
              <a:off x="3021" y="2412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0" name="Oval 130"/>
            <p:cNvSpPr>
              <a:spLocks noChangeArrowheads="1"/>
            </p:cNvSpPr>
            <p:nvPr/>
          </p:nvSpPr>
          <p:spPr bwMode="auto">
            <a:xfrm>
              <a:off x="3919" y="2828"/>
              <a:ext cx="102" cy="10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1" name="Oval 131"/>
            <p:cNvSpPr>
              <a:spLocks noChangeArrowheads="1"/>
            </p:cNvSpPr>
            <p:nvPr/>
          </p:nvSpPr>
          <p:spPr bwMode="auto">
            <a:xfrm>
              <a:off x="4163" y="2705"/>
              <a:ext cx="45" cy="4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2" name="Oval 132"/>
            <p:cNvSpPr>
              <a:spLocks noChangeArrowheads="1"/>
            </p:cNvSpPr>
            <p:nvPr/>
          </p:nvSpPr>
          <p:spPr bwMode="auto">
            <a:xfrm>
              <a:off x="4281" y="638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3" name="Freeform 133"/>
            <p:cNvSpPr/>
            <p:nvPr/>
          </p:nvSpPr>
          <p:spPr bwMode="auto">
            <a:xfrm>
              <a:off x="2893" y="641"/>
              <a:ext cx="744" cy="357"/>
            </a:xfrm>
            <a:custGeom>
              <a:avLst/>
              <a:gdLst>
                <a:gd name="T0" fmla="*/ 0 w 744"/>
                <a:gd name="T1" fmla="*/ 343 h 357"/>
                <a:gd name="T2" fmla="*/ 734 w 744"/>
                <a:gd name="T3" fmla="*/ 0 h 357"/>
                <a:gd name="T4" fmla="*/ 744 w 744"/>
                <a:gd name="T5" fmla="*/ 11 h 357"/>
                <a:gd name="T6" fmla="*/ 8 w 744"/>
                <a:gd name="T7" fmla="*/ 357 h 357"/>
                <a:gd name="T8" fmla="*/ 0 w 744"/>
                <a:gd name="T9" fmla="*/ 343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4" h="357">
                  <a:moveTo>
                    <a:pt x="0" y="343"/>
                  </a:moveTo>
                  <a:lnTo>
                    <a:pt x="734" y="0"/>
                  </a:lnTo>
                  <a:lnTo>
                    <a:pt x="744" y="11"/>
                  </a:lnTo>
                  <a:lnTo>
                    <a:pt x="8" y="357"/>
                  </a:lnTo>
                  <a:lnTo>
                    <a:pt x="0" y="3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4" name="Freeform 134"/>
            <p:cNvSpPr/>
            <p:nvPr/>
          </p:nvSpPr>
          <p:spPr bwMode="auto">
            <a:xfrm>
              <a:off x="3694" y="633"/>
              <a:ext cx="592" cy="50"/>
            </a:xfrm>
            <a:custGeom>
              <a:avLst/>
              <a:gdLst>
                <a:gd name="T0" fmla="*/ 0 w 592"/>
                <a:gd name="T1" fmla="*/ 0 h 50"/>
                <a:gd name="T2" fmla="*/ 592 w 592"/>
                <a:gd name="T3" fmla="*/ 41 h 50"/>
                <a:gd name="T4" fmla="*/ 592 w 592"/>
                <a:gd name="T5" fmla="*/ 50 h 50"/>
                <a:gd name="T6" fmla="*/ 0 w 592"/>
                <a:gd name="T7" fmla="*/ 12 h 50"/>
                <a:gd name="T8" fmla="*/ 0 w 592"/>
                <a:gd name="T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50">
                  <a:moveTo>
                    <a:pt x="0" y="0"/>
                  </a:moveTo>
                  <a:lnTo>
                    <a:pt x="592" y="41"/>
                  </a:lnTo>
                  <a:lnTo>
                    <a:pt x="592" y="50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5" name="Freeform 135"/>
            <p:cNvSpPr/>
            <p:nvPr/>
          </p:nvSpPr>
          <p:spPr bwMode="auto">
            <a:xfrm>
              <a:off x="3694" y="641"/>
              <a:ext cx="713" cy="234"/>
            </a:xfrm>
            <a:custGeom>
              <a:avLst/>
              <a:gdLst>
                <a:gd name="T0" fmla="*/ 0 w 713"/>
                <a:gd name="T1" fmla="*/ 7 h 234"/>
                <a:gd name="T2" fmla="*/ 713 w 713"/>
                <a:gd name="T3" fmla="*/ 234 h 234"/>
                <a:gd name="T4" fmla="*/ 713 w 713"/>
                <a:gd name="T5" fmla="*/ 222 h 234"/>
                <a:gd name="T6" fmla="*/ 0 w 713"/>
                <a:gd name="T7" fmla="*/ 0 h 234"/>
                <a:gd name="T8" fmla="*/ 0 w 713"/>
                <a:gd name="T9" fmla="*/ 7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3" h="234">
                  <a:moveTo>
                    <a:pt x="0" y="7"/>
                  </a:moveTo>
                  <a:lnTo>
                    <a:pt x="713" y="234"/>
                  </a:lnTo>
                  <a:lnTo>
                    <a:pt x="713" y="222"/>
                  </a:lnTo>
                  <a:lnTo>
                    <a:pt x="0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6" name="Freeform 136"/>
            <p:cNvSpPr/>
            <p:nvPr/>
          </p:nvSpPr>
          <p:spPr bwMode="auto">
            <a:xfrm>
              <a:off x="4338" y="697"/>
              <a:ext cx="705" cy="464"/>
            </a:xfrm>
            <a:custGeom>
              <a:avLst/>
              <a:gdLst>
                <a:gd name="T0" fmla="*/ 0 w 705"/>
                <a:gd name="T1" fmla="*/ 15 h 464"/>
                <a:gd name="T2" fmla="*/ 701 w 705"/>
                <a:gd name="T3" fmla="*/ 464 h 464"/>
                <a:gd name="T4" fmla="*/ 705 w 705"/>
                <a:gd name="T5" fmla="*/ 457 h 464"/>
                <a:gd name="T6" fmla="*/ 7 w 705"/>
                <a:gd name="T7" fmla="*/ 0 h 464"/>
                <a:gd name="T8" fmla="*/ 0 w 705"/>
                <a:gd name="T9" fmla="*/ 15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5" h="464">
                  <a:moveTo>
                    <a:pt x="0" y="15"/>
                  </a:moveTo>
                  <a:lnTo>
                    <a:pt x="701" y="464"/>
                  </a:lnTo>
                  <a:lnTo>
                    <a:pt x="705" y="457"/>
                  </a:lnTo>
                  <a:lnTo>
                    <a:pt x="7" y="0"/>
                  </a:lnTo>
                  <a:lnTo>
                    <a:pt x="0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7" name="Freeform 137"/>
            <p:cNvSpPr/>
            <p:nvPr/>
          </p:nvSpPr>
          <p:spPr bwMode="auto">
            <a:xfrm>
              <a:off x="5086" y="2111"/>
              <a:ext cx="301" cy="850"/>
            </a:xfrm>
            <a:custGeom>
              <a:avLst/>
              <a:gdLst>
                <a:gd name="T0" fmla="*/ 301 w 301"/>
                <a:gd name="T1" fmla="*/ 0 h 850"/>
                <a:gd name="T2" fmla="*/ 12 w 301"/>
                <a:gd name="T3" fmla="*/ 850 h 850"/>
                <a:gd name="T4" fmla="*/ 0 w 301"/>
                <a:gd name="T5" fmla="*/ 850 h 850"/>
                <a:gd name="T6" fmla="*/ 289 w 301"/>
                <a:gd name="T7" fmla="*/ 0 h 850"/>
                <a:gd name="T8" fmla="*/ 301 w 301"/>
                <a:gd name="T9" fmla="*/ 0 h 8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1" h="850">
                  <a:moveTo>
                    <a:pt x="301" y="0"/>
                  </a:moveTo>
                  <a:lnTo>
                    <a:pt x="12" y="850"/>
                  </a:lnTo>
                  <a:lnTo>
                    <a:pt x="0" y="850"/>
                  </a:lnTo>
                  <a:lnTo>
                    <a:pt x="289" y="0"/>
                  </a:lnTo>
                  <a:lnTo>
                    <a:pt x="30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8" name="Freeform 138"/>
            <p:cNvSpPr/>
            <p:nvPr/>
          </p:nvSpPr>
          <p:spPr bwMode="auto">
            <a:xfrm>
              <a:off x="4359" y="3018"/>
              <a:ext cx="703" cy="469"/>
            </a:xfrm>
            <a:custGeom>
              <a:avLst/>
              <a:gdLst>
                <a:gd name="T0" fmla="*/ 0 w 703"/>
                <a:gd name="T1" fmla="*/ 469 h 469"/>
                <a:gd name="T2" fmla="*/ 703 w 703"/>
                <a:gd name="T3" fmla="*/ 5 h 469"/>
                <a:gd name="T4" fmla="*/ 692 w 703"/>
                <a:gd name="T5" fmla="*/ 0 h 469"/>
                <a:gd name="T6" fmla="*/ 0 w 703"/>
                <a:gd name="T7" fmla="*/ 459 h 469"/>
                <a:gd name="T8" fmla="*/ 0 w 703"/>
                <a:gd name="T9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3" h="469">
                  <a:moveTo>
                    <a:pt x="0" y="469"/>
                  </a:moveTo>
                  <a:lnTo>
                    <a:pt x="703" y="5"/>
                  </a:lnTo>
                  <a:lnTo>
                    <a:pt x="692" y="0"/>
                  </a:lnTo>
                  <a:lnTo>
                    <a:pt x="0" y="459"/>
                  </a:lnTo>
                  <a:lnTo>
                    <a:pt x="0" y="4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9" name="Freeform 139"/>
            <p:cNvSpPr/>
            <p:nvPr/>
          </p:nvSpPr>
          <p:spPr bwMode="auto">
            <a:xfrm>
              <a:off x="2929" y="3229"/>
              <a:ext cx="521" cy="213"/>
            </a:xfrm>
            <a:custGeom>
              <a:avLst/>
              <a:gdLst>
                <a:gd name="T0" fmla="*/ 0 w 521"/>
                <a:gd name="T1" fmla="*/ 11 h 213"/>
                <a:gd name="T2" fmla="*/ 521 w 521"/>
                <a:gd name="T3" fmla="*/ 213 h 213"/>
                <a:gd name="T4" fmla="*/ 521 w 521"/>
                <a:gd name="T5" fmla="*/ 196 h 213"/>
                <a:gd name="T6" fmla="*/ 7 w 521"/>
                <a:gd name="T7" fmla="*/ 0 h 213"/>
                <a:gd name="T8" fmla="*/ 0 w 521"/>
                <a:gd name="T9" fmla="*/ 11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213">
                  <a:moveTo>
                    <a:pt x="0" y="11"/>
                  </a:moveTo>
                  <a:lnTo>
                    <a:pt x="521" y="213"/>
                  </a:lnTo>
                  <a:lnTo>
                    <a:pt x="521" y="196"/>
                  </a:lnTo>
                  <a:lnTo>
                    <a:pt x="7" y="0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0" name="Freeform 140"/>
            <p:cNvSpPr/>
            <p:nvPr/>
          </p:nvSpPr>
          <p:spPr bwMode="auto">
            <a:xfrm>
              <a:off x="2460" y="2537"/>
              <a:ext cx="431" cy="658"/>
            </a:xfrm>
            <a:custGeom>
              <a:avLst/>
              <a:gdLst>
                <a:gd name="T0" fmla="*/ 0 w 431"/>
                <a:gd name="T1" fmla="*/ 0 h 658"/>
                <a:gd name="T2" fmla="*/ 419 w 431"/>
                <a:gd name="T3" fmla="*/ 658 h 658"/>
                <a:gd name="T4" fmla="*/ 431 w 431"/>
                <a:gd name="T5" fmla="*/ 651 h 658"/>
                <a:gd name="T6" fmla="*/ 12 w 431"/>
                <a:gd name="T7" fmla="*/ 0 h 658"/>
                <a:gd name="T8" fmla="*/ 0 w 431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1" h="658">
                  <a:moveTo>
                    <a:pt x="0" y="0"/>
                  </a:moveTo>
                  <a:lnTo>
                    <a:pt x="419" y="658"/>
                  </a:lnTo>
                  <a:lnTo>
                    <a:pt x="431" y="651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1" name="Rectangle 141"/>
            <p:cNvSpPr>
              <a:spLocks noChangeArrowheads="1"/>
            </p:cNvSpPr>
            <p:nvPr/>
          </p:nvSpPr>
          <p:spPr bwMode="auto">
            <a:xfrm>
              <a:off x="2446" y="1716"/>
              <a:ext cx="9" cy="76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2" name="Freeform 142"/>
            <p:cNvSpPr/>
            <p:nvPr/>
          </p:nvSpPr>
          <p:spPr bwMode="auto">
            <a:xfrm>
              <a:off x="2467" y="1026"/>
              <a:ext cx="393" cy="635"/>
            </a:xfrm>
            <a:custGeom>
              <a:avLst/>
              <a:gdLst>
                <a:gd name="T0" fmla="*/ 0 w 393"/>
                <a:gd name="T1" fmla="*/ 623 h 635"/>
                <a:gd name="T2" fmla="*/ 381 w 393"/>
                <a:gd name="T3" fmla="*/ 0 h 635"/>
                <a:gd name="T4" fmla="*/ 393 w 393"/>
                <a:gd name="T5" fmla="*/ 0 h 635"/>
                <a:gd name="T6" fmla="*/ 12 w 393"/>
                <a:gd name="T7" fmla="*/ 635 h 635"/>
                <a:gd name="T8" fmla="*/ 0 w 393"/>
                <a:gd name="T9" fmla="*/ 623 h 6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3" h="635">
                  <a:moveTo>
                    <a:pt x="0" y="623"/>
                  </a:moveTo>
                  <a:lnTo>
                    <a:pt x="381" y="0"/>
                  </a:lnTo>
                  <a:lnTo>
                    <a:pt x="393" y="0"/>
                  </a:lnTo>
                  <a:lnTo>
                    <a:pt x="12" y="635"/>
                  </a:lnTo>
                  <a:lnTo>
                    <a:pt x="0" y="6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3" name="Freeform 143"/>
            <p:cNvSpPr/>
            <p:nvPr/>
          </p:nvSpPr>
          <p:spPr bwMode="auto">
            <a:xfrm>
              <a:off x="2616" y="1034"/>
              <a:ext cx="247" cy="741"/>
            </a:xfrm>
            <a:custGeom>
              <a:avLst/>
              <a:gdLst>
                <a:gd name="T0" fmla="*/ 235 w 247"/>
                <a:gd name="T1" fmla="*/ 0 h 741"/>
                <a:gd name="T2" fmla="*/ 0 w 247"/>
                <a:gd name="T3" fmla="*/ 734 h 741"/>
                <a:gd name="T4" fmla="*/ 17 w 247"/>
                <a:gd name="T5" fmla="*/ 741 h 741"/>
                <a:gd name="T6" fmla="*/ 247 w 247"/>
                <a:gd name="T7" fmla="*/ 0 h 741"/>
                <a:gd name="T8" fmla="*/ 235 w 247"/>
                <a:gd name="T9" fmla="*/ 0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741">
                  <a:moveTo>
                    <a:pt x="235" y="0"/>
                  </a:moveTo>
                  <a:lnTo>
                    <a:pt x="0" y="734"/>
                  </a:lnTo>
                  <a:lnTo>
                    <a:pt x="17" y="741"/>
                  </a:lnTo>
                  <a:lnTo>
                    <a:pt x="247" y="0"/>
                  </a:lnTo>
                  <a:lnTo>
                    <a:pt x="2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4" name="Freeform 144"/>
            <p:cNvSpPr/>
            <p:nvPr/>
          </p:nvSpPr>
          <p:spPr bwMode="auto">
            <a:xfrm>
              <a:off x="3429" y="659"/>
              <a:ext cx="222" cy="431"/>
            </a:xfrm>
            <a:custGeom>
              <a:avLst/>
              <a:gdLst>
                <a:gd name="T0" fmla="*/ 208 w 222"/>
                <a:gd name="T1" fmla="*/ 0 h 431"/>
                <a:gd name="T2" fmla="*/ 0 w 222"/>
                <a:gd name="T3" fmla="*/ 424 h 431"/>
                <a:gd name="T4" fmla="*/ 9 w 222"/>
                <a:gd name="T5" fmla="*/ 431 h 431"/>
                <a:gd name="T6" fmla="*/ 222 w 222"/>
                <a:gd name="T7" fmla="*/ 0 h 431"/>
                <a:gd name="T8" fmla="*/ 208 w 222"/>
                <a:gd name="T9" fmla="*/ 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2" h="431">
                  <a:moveTo>
                    <a:pt x="208" y="0"/>
                  </a:moveTo>
                  <a:lnTo>
                    <a:pt x="0" y="424"/>
                  </a:lnTo>
                  <a:lnTo>
                    <a:pt x="9" y="431"/>
                  </a:lnTo>
                  <a:lnTo>
                    <a:pt x="222" y="0"/>
                  </a:lnTo>
                  <a:lnTo>
                    <a:pt x="20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5" name="Freeform 145"/>
            <p:cNvSpPr/>
            <p:nvPr/>
          </p:nvSpPr>
          <p:spPr bwMode="auto">
            <a:xfrm>
              <a:off x="3455" y="882"/>
              <a:ext cx="961" cy="239"/>
            </a:xfrm>
            <a:custGeom>
              <a:avLst/>
              <a:gdLst>
                <a:gd name="T0" fmla="*/ 0 w 961"/>
                <a:gd name="T1" fmla="*/ 225 h 239"/>
                <a:gd name="T2" fmla="*/ 961 w 961"/>
                <a:gd name="T3" fmla="*/ 0 h 239"/>
                <a:gd name="T4" fmla="*/ 961 w 961"/>
                <a:gd name="T5" fmla="*/ 12 h 239"/>
                <a:gd name="T6" fmla="*/ 0 w 961"/>
                <a:gd name="T7" fmla="*/ 239 h 239"/>
                <a:gd name="T8" fmla="*/ 0 w 961"/>
                <a:gd name="T9" fmla="*/ 225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1" h="239">
                  <a:moveTo>
                    <a:pt x="0" y="225"/>
                  </a:moveTo>
                  <a:lnTo>
                    <a:pt x="961" y="0"/>
                  </a:lnTo>
                  <a:lnTo>
                    <a:pt x="961" y="12"/>
                  </a:lnTo>
                  <a:lnTo>
                    <a:pt x="0" y="239"/>
                  </a:lnTo>
                  <a:lnTo>
                    <a:pt x="0" y="2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6" name="Freeform 146"/>
            <p:cNvSpPr/>
            <p:nvPr/>
          </p:nvSpPr>
          <p:spPr bwMode="auto">
            <a:xfrm>
              <a:off x="3445" y="1131"/>
              <a:ext cx="838" cy="608"/>
            </a:xfrm>
            <a:custGeom>
              <a:avLst/>
              <a:gdLst>
                <a:gd name="T0" fmla="*/ 0 w 838"/>
                <a:gd name="T1" fmla="*/ 0 h 608"/>
                <a:gd name="T2" fmla="*/ 838 w 838"/>
                <a:gd name="T3" fmla="*/ 594 h 608"/>
                <a:gd name="T4" fmla="*/ 829 w 838"/>
                <a:gd name="T5" fmla="*/ 608 h 608"/>
                <a:gd name="T6" fmla="*/ 0 w 838"/>
                <a:gd name="T7" fmla="*/ 16 h 608"/>
                <a:gd name="T8" fmla="*/ 0 w 838"/>
                <a:gd name="T9" fmla="*/ 0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8" h="608">
                  <a:moveTo>
                    <a:pt x="0" y="0"/>
                  </a:moveTo>
                  <a:lnTo>
                    <a:pt x="838" y="594"/>
                  </a:lnTo>
                  <a:lnTo>
                    <a:pt x="829" y="608"/>
                  </a:lnTo>
                  <a:lnTo>
                    <a:pt x="0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7" name="Freeform 147"/>
            <p:cNvSpPr/>
            <p:nvPr/>
          </p:nvSpPr>
          <p:spPr bwMode="auto">
            <a:xfrm>
              <a:off x="2455" y="1839"/>
              <a:ext cx="159" cy="637"/>
            </a:xfrm>
            <a:custGeom>
              <a:avLst/>
              <a:gdLst>
                <a:gd name="T0" fmla="*/ 147 w 159"/>
                <a:gd name="T1" fmla="*/ 0 h 637"/>
                <a:gd name="T2" fmla="*/ 0 w 159"/>
                <a:gd name="T3" fmla="*/ 637 h 637"/>
                <a:gd name="T4" fmla="*/ 17 w 159"/>
                <a:gd name="T5" fmla="*/ 637 h 637"/>
                <a:gd name="T6" fmla="*/ 159 w 159"/>
                <a:gd name="T7" fmla="*/ 0 h 637"/>
                <a:gd name="T8" fmla="*/ 147 w 159"/>
                <a:gd name="T9" fmla="*/ 0 h 6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637">
                  <a:moveTo>
                    <a:pt x="147" y="0"/>
                  </a:moveTo>
                  <a:lnTo>
                    <a:pt x="0" y="637"/>
                  </a:lnTo>
                  <a:lnTo>
                    <a:pt x="17" y="637"/>
                  </a:lnTo>
                  <a:lnTo>
                    <a:pt x="159" y="0"/>
                  </a:lnTo>
                  <a:lnTo>
                    <a:pt x="14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8" name="Freeform 148"/>
            <p:cNvSpPr/>
            <p:nvPr/>
          </p:nvSpPr>
          <p:spPr bwMode="auto">
            <a:xfrm>
              <a:off x="4326" y="700"/>
              <a:ext cx="107" cy="147"/>
            </a:xfrm>
            <a:custGeom>
              <a:avLst/>
              <a:gdLst>
                <a:gd name="T0" fmla="*/ 0 w 107"/>
                <a:gd name="T1" fmla="*/ 12 h 147"/>
                <a:gd name="T2" fmla="*/ 90 w 107"/>
                <a:gd name="T3" fmla="*/ 147 h 147"/>
                <a:gd name="T4" fmla="*/ 107 w 107"/>
                <a:gd name="T5" fmla="*/ 147 h 147"/>
                <a:gd name="T6" fmla="*/ 12 w 107"/>
                <a:gd name="T7" fmla="*/ 0 h 147"/>
                <a:gd name="T8" fmla="*/ 0 w 107"/>
                <a:gd name="T9" fmla="*/ 12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" h="147">
                  <a:moveTo>
                    <a:pt x="0" y="12"/>
                  </a:moveTo>
                  <a:lnTo>
                    <a:pt x="90" y="147"/>
                  </a:lnTo>
                  <a:lnTo>
                    <a:pt x="107" y="147"/>
                  </a:lnTo>
                  <a:lnTo>
                    <a:pt x="12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9" name="Freeform 149"/>
            <p:cNvSpPr/>
            <p:nvPr/>
          </p:nvSpPr>
          <p:spPr bwMode="auto">
            <a:xfrm>
              <a:off x="4475" y="882"/>
              <a:ext cx="564" cy="279"/>
            </a:xfrm>
            <a:custGeom>
              <a:avLst/>
              <a:gdLst>
                <a:gd name="T0" fmla="*/ 0 w 564"/>
                <a:gd name="T1" fmla="*/ 17 h 279"/>
                <a:gd name="T2" fmla="*/ 564 w 564"/>
                <a:gd name="T3" fmla="*/ 279 h 279"/>
                <a:gd name="T4" fmla="*/ 564 w 564"/>
                <a:gd name="T5" fmla="*/ 268 h 279"/>
                <a:gd name="T6" fmla="*/ 0 w 564"/>
                <a:gd name="T7" fmla="*/ 0 h 279"/>
                <a:gd name="T8" fmla="*/ 0 w 564"/>
                <a:gd name="T9" fmla="*/ 17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4" h="279">
                  <a:moveTo>
                    <a:pt x="0" y="17"/>
                  </a:moveTo>
                  <a:lnTo>
                    <a:pt x="564" y="279"/>
                  </a:lnTo>
                  <a:lnTo>
                    <a:pt x="564" y="268"/>
                  </a:lnTo>
                  <a:lnTo>
                    <a:pt x="0" y="0"/>
                  </a:lnTo>
                  <a:lnTo>
                    <a:pt x="0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0" name="Freeform 150"/>
            <p:cNvSpPr/>
            <p:nvPr/>
          </p:nvSpPr>
          <p:spPr bwMode="auto">
            <a:xfrm>
              <a:off x="4461" y="899"/>
              <a:ext cx="592" cy="658"/>
            </a:xfrm>
            <a:custGeom>
              <a:avLst/>
              <a:gdLst>
                <a:gd name="T0" fmla="*/ 0 w 592"/>
                <a:gd name="T1" fmla="*/ 7 h 658"/>
                <a:gd name="T2" fmla="*/ 582 w 592"/>
                <a:gd name="T3" fmla="*/ 658 h 658"/>
                <a:gd name="T4" fmla="*/ 592 w 592"/>
                <a:gd name="T5" fmla="*/ 648 h 658"/>
                <a:gd name="T6" fmla="*/ 14 w 592"/>
                <a:gd name="T7" fmla="*/ 0 h 658"/>
                <a:gd name="T8" fmla="*/ 0 w 592"/>
                <a:gd name="T9" fmla="*/ 7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658">
                  <a:moveTo>
                    <a:pt x="0" y="7"/>
                  </a:moveTo>
                  <a:lnTo>
                    <a:pt x="582" y="658"/>
                  </a:lnTo>
                  <a:lnTo>
                    <a:pt x="592" y="648"/>
                  </a:lnTo>
                  <a:lnTo>
                    <a:pt x="14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1" name="Freeform 151"/>
            <p:cNvSpPr/>
            <p:nvPr/>
          </p:nvSpPr>
          <p:spPr bwMode="auto">
            <a:xfrm>
              <a:off x="4324" y="913"/>
              <a:ext cx="123" cy="795"/>
            </a:xfrm>
            <a:custGeom>
              <a:avLst/>
              <a:gdLst>
                <a:gd name="T0" fmla="*/ 111 w 123"/>
                <a:gd name="T1" fmla="*/ 0 h 795"/>
                <a:gd name="T2" fmla="*/ 0 w 123"/>
                <a:gd name="T3" fmla="*/ 795 h 795"/>
                <a:gd name="T4" fmla="*/ 16 w 123"/>
                <a:gd name="T5" fmla="*/ 795 h 795"/>
                <a:gd name="T6" fmla="*/ 123 w 123"/>
                <a:gd name="T7" fmla="*/ 0 h 795"/>
                <a:gd name="T8" fmla="*/ 111 w 123"/>
                <a:gd name="T9" fmla="*/ 0 h 7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795">
                  <a:moveTo>
                    <a:pt x="111" y="0"/>
                  </a:moveTo>
                  <a:lnTo>
                    <a:pt x="0" y="795"/>
                  </a:lnTo>
                  <a:lnTo>
                    <a:pt x="16" y="795"/>
                  </a:lnTo>
                  <a:lnTo>
                    <a:pt x="123" y="0"/>
                  </a:lnTo>
                  <a:lnTo>
                    <a:pt x="11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2" name="Freeform 152"/>
            <p:cNvSpPr/>
            <p:nvPr/>
          </p:nvSpPr>
          <p:spPr bwMode="auto">
            <a:xfrm>
              <a:off x="4345" y="1796"/>
              <a:ext cx="424" cy="485"/>
            </a:xfrm>
            <a:custGeom>
              <a:avLst/>
              <a:gdLst>
                <a:gd name="T0" fmla="*/ 0 w 424"/>
                <a:gd name="T1" fmla="*/ 5 h 485"/>
                <a:gd name="T2" fmla="*/ 410 w 424"/>
                <a:gd name="T3" fmla="*/ 485 h 485"/>
                <a:gd name="T4" fmla="*/ 424 w 424"/>
                <a:gd name="T5" fmla="*/ 478 h 485"/>
                <a:gd name="T6" fmla="*/ 14 w 424"/>
                <a:gd name="T7" fmla="*/ 0 h 485"/>
                <a:gd name="T8" fmla="*/ 0 w 424"/>
                <a:gd name="T9" fmla="*/ 5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4" h="485">
                  <a:moveTo>
                    <a:pt x="0" y="5"/>
                  </a:moveTo>
                  <a:lnTo>
                    <a:pt x="410" y="485"/>
                  </a:lnTo>
                  <a:lnTo>
                    <a:pt x="424" y="478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3" name="Freeform 153"/>
            <p:cNvSpPr/>
            <p:nvPr/>
          </p:nvSpPr>
          <p:spPr bwMode="auto">
            <a:xfrm>
              <a:off x="2477" y="2518"/>
              <a:ext cx="414" cy="308"/>
            </a:xfrm>
            <a:custGeom>
              <a:avLst/>
              <a:gdLst>
                <a:gd name="T0" fmla="*/ 0 w 414"/>
                <a:gd name="T1" fmla="*/ 7 h 308"/>
                <a:gd name="T2" fmla="*/ 402 w 414"/>
                <a:gd name="T3" fmla="*/ 308 h 308"/>
                <a:gd name="T4" fmla="*/ 414 w 414"/>
                <a:gd name="T5" fmla="*/ 299 h 308"/>
                <a:gd name="T6" fmla="*/ 9 w 414"/>
                <a:gd name="T7" fmla="*/ 0 h 308"/>
                <a:gd name="T8" fmla="*/ 0 w 414"/>
                <a:gd name="T9" fmla="*/ 7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4" h="308">
                  <a:moveTo>
                    <a:pt x="0" y="7"/>
                  </a:moveTo>
                  <a:lnTo>
                    <a:pt x="402" y="308"/>
                  </a:lnTo>
                  <a:lnTo>
                    <a:pt x="414" y="299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4" name="Freeform 154"/>
            <p:cNvSpPr/>
            <p:nvPr/>
          </p:nvSpPr>
          <p:spPr bwMode="auto">
            <a:xfrm>
              <a:off x="4994" y="1621"/>
              <a:ext cx="80" cy="885"/>
            </a:xfrm>
            <a:custGeom>
              <a:avLst/>
              <a:gdLst>
                <a:gd name="T0" fmla="*/ 73 w 80"/>
                <a:gd name="T1" fmla="*/ 0 h 885"/>
                <a:gd name="T2" fmla="*/ 0 w 80"/>
                <a:gd name="T3" fmla="*/ 885 h 885"/>
                <a:gd name="T4" fmla="*/ 9 w 80"/>
                <a:gd name="T5" fmla="*/ 885 h 885"/>
                <a:gd name="T6" fmla="*/ 80 w 80"/>
                <a:gd name="T7" fmla="*/ 0 h 885"/>
                <a:gd name="T8" fmla="*/ 73 w 80"/>
                <a:gd name="T9" fmla="*/ 0 h 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885">
                  <a:moveTo>
                    <a:pt x="73" y="0"/>
                  </a:moveTo>
                  <a:lnTo>
                    <a:pt x="0" y="885"/>
                  </a:lnTo>
                  <a:lnTo>
                    <a:pt x="9" y="885"/>
                  </a:lnTo>
                  <a:lnTo>
                    <a:pt x="80" y="0"/>
                  </a:lnTo>
                  <a:lnTo>
                    <a:pt x="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5" name="Freeform 155"/>
            <p:cNvSpPr/>
            <p:nvPr/>
          </p:nvSpPr>
          <p:spPr bwMode="auto">
            <a:xfrm>
              <a:off x="5022" y="2104"/>
              <a:ext cx="355" cy="412"/>
            </a:xfrm>
            <a:custGeom>
              <a:avLst/>
              <a:gdLst>
                <a:gd name="T0" fmla="*/ 0 w 355"/>
                <a:gd name="T1" fmla="*/ 405 h 412"/>
                <a:gd name="T2" fmla="*/ 344 w 355"/>
                <a:gd name="T3" fmla="*/ 0 h 412"/>
                <a:gd name="T4" fmla="*/ 355 w 355"/>
                <a:gd name="T5" fmla="*/ 7 h 412"/>
                <a:gd name="T6" fmla="*/ 10 w 355"/>
                <a:gd name="T7" fmla="*/ 412 h 412"/>
                <a:gd name="T8" fmla="*/ 0 w 355"/>
                <a:gd name="T9" fmla="*/ 405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5" h="412">
                  <a:moveTo>
                    <a:pt x="0" y="405"/>
                  </a:moveTo>
                  <a:lnTo>
                    <a:pt x="344" y="0"/>
                  </a:lnTo>
                  <a:lnTo>
                    <a:pt x="355" y="7"/>
                  </a:lnTo>
                  <a:lnTo>
                    <a:pt x="10" y="412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6" name="Freeform 156"/>
            <p:cNvSpPr/>
            <p:nvPr/>
          </p:nvSpPr>
          <p:spPr bwMode="auto">
            <a:xfrm>
              <a:off x="4788" y="2310"/>
              <a:ext cx="184" cy="213"/>
            </a:xfrm>
            <a:custGeom>
              <a:avLst/>
              <a:gdLst>
                <a:gd name="T0" fmla="*/ 0 w 184"/>
                <a:gd name="T1" fmla="*/ 7 h 213"/>
                <a:gd name="T2" fmla="*/ 177 w 184"/>
                <a:gd name="T3" fmla="*/ 213 h 213"/>
                <a:gd name="T4" fmla="*/ 184 w 184"/>
                <a:gd name="T5" fmla="*/ 201 h 213"/>
                <a:gd name="T6" fmla="*/ 12 w 184"/>
                <a:gd name="T7" fmla="*/ 0 h 213"/>
                <a:gd name="T8" fmla="*/ 0 w 184"/>
                <a:gd name="T9" fmla="*/ 7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4" h="213">
                  <a:moveTo>
                    <a:pt x="0" y="7"/>
                  </a:moveTo>
                  <a:lnTo>
                    <a:pt x="177" y="213"/>
                  </a:lnTo>
                  <a:lnTo>
                    <a:pt x="184" y="201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7" name="Freeform 157"/>
            <p:cNvSpPr/>
            <p:nvPr/>
          </p:nvSpPr>
          <p:spPr bwMode="auto">
            <a:xfrm>
              <a:off x="4729" y="2575"/>
              <a:ext cx="253" cy="414"/>
            </a:xfrm>
            <a:custGeom>
              <a:avLst/>
              <a:gdLst>
                <a:gd name="T0" fmla="*/ 246 w 253"/>
                <a:gd name="T1" fmla="*/ 0 h 414"/>
                <a:gd name="T2" fmla="*/ 0 w 253"/>
                <a:gd name="T3" fmla="*/ 398 h 414"/>
                <a:gd name="T4" fmla="*/ 0 w 253"/>
                <a:gd name="T5" fmla="*/ 414 h 414"/>
                <a:gd name="T6" fmla="*/ 253 w 253"/>
                <a:gd name="T7" fmla="*/ 10 h 414"/>
                <a:gd name="T8" fmla="*/ 246 w 253"/>
                <a:gd name="T9" fmla="*/ 0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3" h="414">
                  <a:moveTo>
                    <a:pt x="246" y="0"/>
                  </a:moveTo>
                  <a:lnTo>
                    <a:pt x="0" y="398"/>
                  </a:lnTo>
                  <a:lnTo>
                    <a:pt x="0" y="414"/>
                  </a:lnTo>
                  <a:lnTo>
                    <a:pt x="253" y="10"/>
                  </a:lnTo>
                  <a:lnTo>
                    <a:pt x="24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8" name="Freeform 158"/>
            <p:cNvSpPr/>
            <p:nvPr/>
          </p:nvSpPr>
          <p:spPr bwMode="auto">
            <a:xfrm>
              <a:off x="4018" y="2554"/>
              <a:ext cx="943" cy="324"/>
            </a:xfrm>
            <a:custGeom>
              <a:avLst/>
              <a:gdLst>
                <a:gd name="T0" fmla="*/ 0 w 943"/>
                <a:gd name="T1" fmla="*/ 312 h 324"/>
                <a:gd name="T2" fmla="*/ 943 w 943"/>
                <a:gd name="T3" fmla="*/ 0 h 324"/>
                <a:gd name="T4" fmla="*/ 943 w 943"/>
                <a:gd name="T5" fmla="*/ 14 h 324"/>
                <a:gd name="T6" fmla="*/ 0 w 943"/>
                <a:gd name="T7" fmla="*/ 324 h 324"/>
                <a:gd name="T8" fmla="*/ 0 w 943"/>
                <a:gd name="T9" fmla="*/ 312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3" h="324">
                  <a:moveTo>
                    <a:pt x="0" y="312"/>
                  </a:moveTo>
                  <a:lnTo>
                    <a:pt x="943" y="0"/>
                  </a:lnTo>
                  <a:lnTo>
                    <a:pt x="943" y="14"/>
                  </a:lnTo>
                  <a:lnTo>
                    <a:pt x="0" y="324"/>
                  </a:lnTo>
                  <a:lnTo>
                    <a:pt x="0" y="3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9" name="Freeform 159"/>
            <p:cNvSpPr/>
            <p:nvPr/>
          </p:nvSpPr>
          <p:spPr bwMode="auto">
            <a:xfrm>
              <a:off x="2938" y="2866"/>
              <a:ext cx="671" cy="607"/>
            </a:xfrm>
            <a:custGeom>
              <a:avLst/>
              <a:gdLst>
                <a:gd name="T0" fmla="*/ 0 w 671"/>
                <a:gd name="T1" fmla="*/ 7 h 607"/>
                <a:gd name="T2" fmla="*/ 661 w 671"/>
                <a:gd name="T3" fmla="*/ 607 h 607"/>
                <a:gd name="T4" fmla="*/ 671 w 671"/>
                <a:gd name="T5" fmla="*/ 607 h 607"/>
                <a:gd name="T6" fmla="*/ 12 w 671"/>
                <a:gd name="T7" fmla="*/ 0 h 607"/>
                <a:gd name="T8" fmla="*/ 0 w 671"/>
                <a:gd name="T9" fmla="*/ 7 h 6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1" h="607">
                  <a:moveTo>
                    <a:pt x="0" y="7"/>
                  </a:moveTo>
                  <a:lnTo>
                    <a:pt x="661" y="607"/>
                  </a:lnTo>
                  <a:lnTo>
                    <a:pt x="671" y="607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0" name="Freeform 160"/>
            <p:cNvSpPr/>
            <p:nvPr/>
          </p:nvSpPr>
          <p:spPr bwMode="auto">
            <a:xfrm>
              <a:off x="4546" y="3001"/>
              <a:ext cx="507" cy="299"/>
            </a:xfrm>
            <a:custGeom>
              <a:avLst/>
              <a:gdLst>
                <a:gd name="T0" fmla="*/ 0 w 507"/>
                <a:gd name="T1" fmla="*/ 292 h 299"/>
                <a:gd name="T2" fmla="*/ 500 w 507"/>
                <a:gd name="T3" fmla="*/ 0 h 299"/>
                <a:gd name="T4" fmla="*/ 507 w 507"/>
                <a:gd name="T5" fmla="*/ 12 h 299"/>
                <a:gd name="T6" fmla="*/ 5 w 507"/>
                <a:gd name="T7" fmla="*/ 299 h 299"/>
                <a:gd name="T8" fmla="*/ 0 w 507"/>
                <a:gd name="T9" fmla="*/ 292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99">
                  <a:moveTo>
                    <a:pt x="0" y="292"/>
                  </a:moveTo>
                  <a:lnTo>
                    <a:pt x="500" y="0"/>
                  </a:lnTo>
                  <a:lnTo>
                    <a:pt x="507" y="12"/>
                  </a:lnTo>
                  <a:lnTo>
                    <a:pt x="5" y="299"/>
                  </a:lnTo>
                  <a:lnTo>
                    <a:pt x="0" y="2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1" name="Freeform 161"/>
            <p:cNvSpPr/>
            <p:nvPr/>
          </p:nvSpPr>
          <p:spPr bwMode="auto">
            <a:xfrm>
              <a:off x="3658" y="3314"/>
              <a:ext cx="831" cy="187"/>
            </a:xfrm>
            <a:custGeom>
              <a:avLst/>
              <a:gdLst>
                <a:gd name="T0" fmla="*/ 0 w 831"/>
                <a:gd name="T1" fmla="*/ 173 h 187"/>
                <a:gd name="T2" fmla="*/ 831 w 831"/>
                <a:gd name="T3" fmla="*/ 0 h 187"/>
                <a:gd name="T4" fmla="*/ 831 w 831"/>
                <a:gd name="T5" fmla="*/ 12 h 187"/>
                <a:gd name="T6" fmla="*/ 10 w 831"/>
                <a:gd name="T7" fmla="*/ 187 h 187"/>
                <a:gd name="T8" fmla="*/ 0 w 831"/>
                <a:gd name="T9" fmla="*/ 173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1" h="187">
                  <a:moveTo>
                    <a:pt x="0" y="173"/>
                  </a:moveTo>
                  <a:lnTo>
                    <a:pt x="831" y="0"/>
                  </a:lnTo>
                  <a:lnTo>
                    <a:pt x="831" y="12"/>
                  </a:lnTo>
                  <a:lnTo>
                    <a:pt x="10" y="187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2" name="Oval 162"/>
            <p:cNvSpPr>
              <a:spLocks noChangeArrowheads="1"/>
            </p:cNvSpPr>
            <p:nvPr/>
          </p:nvSpPr>
          <p:spPr bwMode="auto">
            <a:xfrm>
              <a:off x="5107" y="1699"/>
              <a:ext cx="67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3" name="Freeform 163"/>
            <p:cNvSpPr/>
            <p:nvPr/>
          </p:nvSpPr>
          <p:spPr bwMode="auto">
            <a:xfrm>
              <a:off x="2640" y="1140"/>
              <a:ext cx="746" cy="644"/>
            </a:xfrm>
            <a:custGeom>
              <a:avLst/>
              <a:gdLst>
                <a:gd name="T0" fmla="*/ 0 w 746"/>
                <a:gd name="T1" fmla="*/ 635 h 644"/>
                <a:gd name="T2" fmla="*/ 739 w 746"/>
                <a:gd name="T3" fmla="*/ 0 h 644"/>
                <a:gd name="T4" fmla="*/ 746 w 746"/>
                <a:gd name="T5" fmla="*/ 10 h 644"/>
                <a:gd name="T6" fmla="*/ 12 w 746"/>
                <a:gd name="T7" fmla="*/ 644 h 644"/>
                <a:gd name="T8" fmla="*/ 0 w 746"/>
                <a:gd name="T9" fmla="*/ 635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6" h="644">
                  <a:moveTo>
                    <a:pt x="0" y="635"/>
                  </a:moveTo>
                  <a:lnTo>
                    <a:pt x="739" y="0"/>
                  </a:lnTo>
                  <a:lnTo>
                    <a:pt x="746" y="10"/>
                  </a:lnTo>
                  <a:lnTo>
                    <a:pt x="12" y="644"/>
                  </a:lnTo>
                  <a:lnTo>
                    <a:pt x="0" y="6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4" name="Freeform 164"/>
            <p:cNvSpPr/>
            <p:nvPr/>
          </p:nvSpPr>
          <p:spPr bwMode="auto">
            <a:xfrm>
              <a:off x="2612" y="1839"/>
              <a:ext cx="298" cy="966"/>
            </a:xfrm>
            <a:custGeom>
              <a:avLst/>
              <a:gdLst>
                <a:gd name="T0" fmla="*/ 0 w 298"/>
                <a:gd name="T1" fmla="*/ 7 h 966"/>
                <a:gd name="T2" fmla="*/ 286 w 298"/>
                <a:gd name="T3" fmla="*/ 966 h 966"/>
                <a:gd name="T4" fmla="*/ 298 w 298"/>
                <a:gd name="T5" fmla="*/ 959 h 966"/>
                <a:gd name="T6" fmla="*/ 11 w 298"/>
                <a:gd name="T7" fmla="*/ 0 h 966"/>
                <a:gd name="T8" fmla="*/ 0 w 298"/>
                <a:gd name="T9" fmla="*/ 7 h 9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966">
                  <a:moveTo>
                    <a:pt x="0" y="7"/>
                  </a:moveTo>
                  <a:lnTo>
                    <a:pt x="286" y="966"/>
                  </a:lnTo>
                  <a:lnTo>
                    <a:pt x="298" y="959"/>
                  </a:lnTo>
                  <a:lnTo>
                    <a:pt x="11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5" name="Freeform 165"/>
            <p:cNvSpPr/>
            <p:nvPr/>
          </p:nvSpPr>
          <p:spPr bwMode="auto">
            <a:xfrm>
              <a:off x="3983" y="2116"/>
              <a:ext cx="232" cy="720"/>
            </a:xfrm>
            <a:custGeom>
              <a:avLst/>
              <a:gdLst>
                <a:gd name="T0" fmla="*/ 222 w 232"/>
                <a:gd name="T1" fmla="*/ 0 h 720"/>
                <a:gd name="T2" fmla="*/ 0 w 232"/>
                <a:gd name="T3" fmla="*/ 720 h 720"/>
                <a:gd name="T4" fmla="*/ 12 w 232"/>
                <a:gd name="T5" fmla="*/ 720 h 720"/>
                <a:gd name="T6" fmla="*/ 232 w 232"/>
                <a:gd name="T7" fmla="*/ 7 h 720"/>
                <a:gd name="T8" fmla="*/ 222 w 232"/>
                <a:gd name="T9" fmla="*/ 0 h 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2" h="720">
                  <a:moveTo>
                    <a:pt x="222" y="0"/>
                  </a:moveTo>
                  <a:lnTo>
                    <a:pt x="0" y="720"/>
                  </a:lnTo>
                  <a:lnTo>
                    <a:pt x="12" y="720"/>
                  </a:lnTo>
                  <a:lnTo>
                    <a:pt x="232" y="7"/>
                  </a:lnTo>
                  <a:lnTo>
                    <a:pt x="22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6" name="Freeform 166"/>
            <p:cNvSpPr/>
            <p:nvPr/>
          </p:nvSpPr>
          <p:spPr bwMode="auto">
            <a:xfrm>
              <a:off x="2896" y="1003"/>
              <a:ext cx="478" cy="118"/>
            </a:xfrm>
            <a:custGeom>
              <a:avLst/>
              <a:gdLst>
                <a:gd name="T0" fmla="*/ 0 w 478"/>
                <a:gd name="T1" fmla="*/ 14 h 118"/>
                <a:gd name="T2" fmla="*/ 478 w 478"/>
                <a:gd name="T3" fmla="*/ 118 h 118"/>
                <a:gd name="T4" fmla="*/ 478 w 478"/>
                <a:gd name="T5" fmla="*/ 104 h 118"/>
                <a:gd name="T6" fmla="*/ 7 w 478"/>
                <a:gd name="T7" fmla="*/ 0 h 118"/>
                <a:gd name="T8" fmla="*/ 0 w 478"/>
                <a:gd name="T9" fmla="*/ 14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118">
                  <a:moveTo>
                    <a:pt x="0" y="14"/>
                  </a:moveTo>
                  <a:lnTo>
                    <a:pt x="478" y="118"/>
                  </a:lnTo>
                  <a:lnTo>
                    <a:pt x="478" y="104"/>
                  </a:lnTo>
                  <a:lnTo>
                    <a:pt x="7" y="0"/>
                  </a:lnTo>
                  <a:lnTo>
                    <a:pt x="0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7" name="Freeform 167"/>
            <p:cNvSpPr/>
            <p:nvPr/>
          </p:nvSpPr>
          <p:spPr bwMode="auto">
            <a:xfrm>
              <a:off x="4366" y="1592"/>
              <a:ext cx="689" cy="164"/>
            </a:xfrm>
            <a:custGeom>
              <a:avLst/>
              <a:gdLst>
                <a:gd name="T0" fmla="*/ 0 w 689"/>
                <a:gd name="T1" fmla="*/ 152 h 164"/>
                <a:gd name="T2" fmla="*/ 682 w 689"/>
                <a:gd name="T3" fmla="*/ 0 h 164"/>
                <a:gd name="T4" fmla="*/ 689 w 689"/>
                <a:gd name="T5" fmla="*/ 12 h 164"/>
                <a:gd name="T6" fmla="*/ 0 w 689"/>
                <a:gd name="T7" fmla="*/ 164 h 164"/>
                <a:gd name="T8" fmla="*/ 0 w 689"/>
                <a:gd name="T9" fmla="*/ 152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164">
                  <a:moveTo>
                    <a:pt x="0" y="152"/>
                  </a:moveTo>
                  <a:lnTo>
                    <a:pt x="682" y="0"/>
                  </a:lnTo>
                  <a:lnTo>
                    <a:pt x="689" y="12"/>
                  </a:lnTo>
                  <a:lnTo>
                    <a:pt x="0" y="164"/>
                  </a:lnTo>
                  <a:lnTo>
                    <a:pt x="0" y="1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8" name="Freeform 168"/>
            <p:cNvSpPr/>
            <p:nvPr/>
          </p:nvSpPr>
          <p:spPr bwMode="auto">
            <a:xfrm>
              <a:off x="3995" y="2899"/>
              <a:ext cx="499" cy="396"/>
            </a:xfrm>
            <a:custGeom>
              <a:avLst/>
              <a:gdLst>
                <a:gd name="T0" fmla="*/ 0 w 499"/>
                <a:gd name="T1" fmla="*/ 5 h 396"/>
                <a:gd name="T2" fmla="*/ 499 w 499"/>
                <a:gd name="T3" fmla="*/ 396 h 396"/>
                <a:gd name="T4" fmla="*/ 499 w 499"/>
                <a:gd name="T5" fmla="*/ 384 h 396"/>
                <a:gd name="T6" fmla="*/ 14 w 499"/>
                <a:gd name="T7" fmla="*/ 0 h 396"/>
                <a:gd name="T8" fmla="*/ 0 w 499"/>
                <a:gd name="T9" fmla="*/ 5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9" h="396">
                  <a:moveTo>
                    <a:pt x="0" y="5"/>
                  </a:moveTo>
                  <a:lnTo>
                    <a:pt x="499" y="396"/>
                  </a:lnTo>
                  <a:lnTo>
                    <a:pt x="499" y="384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9" name="Freeform 169"/>
            <p:cNvSpPr/>
            <p:nvPr/>
          </p:nvSpPr>
          <p:spPr bwMode="auto">
            <a:xfrm>
              <a:off x="3651" y="2918"/>
              <a:ext cx="306" cy="547"/>
            </a:xfrm>
            <a:custGeom>
              <a:avLst/>
              <a:gdLst>
                <a:gd name="T0" fmla="*/ 0 w 306"/>
                <a:gd name="T1" fmla="*/ 540 h 547"/>
                <a:gd name="T2" fmla="*/ 294 w 306"/>
                <a:gd name="T3" fmla="*/ 0 h 547"/>
                <a:gd name="T4" fmla="*/ 306 w 306"/>
                <a:gd name="T5" fmla="*/ 0 h 547"/>
                <a:gd name="T6" fmla="*/ 10 w 306"/>
                <a:gd name="T7" fmla="*/ 547 h 547"/>
                <a:gd name="T8" fmla="*/ 0 w 306"/>
                <a:gd name="T9" fmla="*/ 540 h 5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6" h="547">
                  <a:moveTo>
                    <a:pt x="0" y="540"/>
                  </a:moveTo>
                  <a:lnTo>
                    <a:pt x="294" y="0"/>
                  </a:lnTo>
                  <a:lnTo>
                    <a:pt x="306" y="0"/>
                  </a:lnTo>
                  <a:lnTo>
                    <a:pt x="10" y="547"/>
                  </a:lnTo>
                  <a:lnTo>
                    <a:pt x="0" y="5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0" name="Rectangle 170"/>
            <p:cNvSpPr>
              <a:spLocks noChangeArrowheads="1"/>
            </p:cNvSpPr>
            <p:nvPr/>
          </p:nvSpPr>
          <p:spPr bwMode="auto">
            <a:xfrm>
              <a:off x="2910" y="2881"/>
              <a:ext cx="9" cy="30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1" name="Freeform 171"/>
            <p:cNvSpPr/>
            <p:nvPr/>
          </p:nvSpPr>
          <p:spPr bwMode="auto">
            <a:xfrm>
              <a:off x="3334" y="2109"/>
              <a:ext cx="611" cy="741"/>
            </a:xfrm>
            <a:custGeom>
              <a:avLst/>
              <a:gdLst>
                <a:gd name="T0" fmla="*/ 0 w 611"/>
                <a:gd name="T1" fmla="*/ 7 h 741"/>
                <a:gd name="T2" fmla="*/ 599 w 611"/>
                <a:gd name="T3" fmla="*/ 741 h 741"/>
                <a:gd name="T4" fmla="*/ 611 w 611"/>
                <a:gd name="T5" fmla="*/ 736 h 741"/>
                <a:gd name="T6" fmla="*/ 12 w 611"/>
                <a:gd name="T7" fmla="*/ 0 h 741"/>
                <a:gd name="T8" fmla="*/ 0 w 611"/>
                <a:gd name="T9" fmla="*/ 7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741">
                  <a:moveTo>
                    <a:pt x="0" y="7"/>
                  </a:moveTo>
                  <a:lnTo>
                    <a:pt x="599" y="741"/>
                  </a:lnTo>
                  <a:lnTo>
                    <a:pt x="611" y="736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526" name="TextBox 76">
            <a:extLst>
              <a:ext uri="{FF2B5EF4-FFF2-40B4-BE49-F238E27FC236}">
                <a16:creationId xmlns:a16="http://schemas.microsoft.com/office/drawing/2014/main" id="{227D35C8-A03F-4E8D-8213-9F6DBD150A5D}"/>
              </a:ext>
            </a:extLst>
          </p:cNvPr>
          <p:cNvSpPr txBox="1"/>
          <p:nvPr/>
        </p:nvSpPr>
        <p:spPr>
          <a:xfrm>
            <a:off x="5490705" y="219018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优化问题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7" name="文本框 526">
            <a:extLst>
              <a:ext uri="{FF2B5EF4-FFF2-40B4-BE49-F238E27FC236}">
                <a16:creationId xmlns:a16="http://schemas.microsoft.com/office/drawing/2014/main" id="{65E94CA4-8264-494F-971E-C0C3C5A4DA32}"/>
              </a:ext>
            </a:extLst>
          </p:cNvPr>
          <p:cNvSpPr txBox="1"/>
          <p:nvPr/>
        </p:nvSpPr>
        <p:spPr>
          <a:xfrm>
            <a:off x="4498003" y="531991"/>
            <a:ext cx="3195994" cy="2819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梯度问题</a:t>
            </a:r>
            <a:endParaRPr lang="en-US" altLang="zh-CN" sz="105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28" name="组合 527">
            <a:extLst>
              <a:ext uri="{FF2B5EF4-FFF2-40B4-BE49-F238E27FC236}">
                <a16:creationId xmlns:a16="http://schemas.microsoft.com/office/drawing/2014/main" id="{FB66C0C8-264B-4A75-9494-B04C4B93D363}"/>
              </a:ext>
            </a:extLst>
          </p:cNvPr>
          <p:cNvGrpSpPr/>
          <p:nvPr/>
        </p:nvGrpSpPr>
        <p:grpSpPr>
          <a:xfrm>
            <a:off x="5855851" y="833240"/>
            <a:ext cx="480299" cy="105326"/>
            <a:chOff x="8818080" y="2020666"/>
            <a:chExt cx="636007" cy="0"/>
          </a:xfrm>
        </p:grpSpPr>
        <p:cxnSp>
          <p:nvCxnSpPr>
            <p:cNvPr id="530" name="直接连接符 529">
              <a:extLst>
                <a:ext uri="{FF2B5EF4-FFF2-40B4-BE49-F238E27FC236}">
                  <a16:creationId xmlns:a16="http://schemas.microsoft.com/office/drawing/2014/main" id="{21D4BF5D-2C91-4A19-896F-AE946BC7FB76}"/>
                </a:ext>
              </a:extLst>
            </p:cNvPr>
            <p:cNvCxnSpPr/>
            <p:nvPr/>
          </p:nvCxnSpPr>
          <p:spPr>
            <a:xfrm>
              <a:off x="8818080" y="2020666"/>
              <a:ext cx="175500" cy="0"/>
            </a:xfrm>
            <a:prstGeom prst="line">
              <a:avLst/>
            </a:prstGeom>
            <a:ln w="25400">
              <a:solidFill>
                <a:srgbClr val="F6A2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1" name="直接连接符 530">
              <a:extLst>
                <a:ext uri="{FF2B5EF4-FFF2-40B4-BE49-F238E27FC236}">
                  <a16:creationId xmlns:a16="http://schemas.microsoft.com/office/drawing/2014/main" id="{12A04D9E-7AE9-4504-89ED-15389616EA20}"/>
                </a:ext>
              </a:extLst>
            </p:cNvPr>
            <p:cNvCxnSpPr/>
            <p:nvPr/>
          </p:nvCxnSpPr>
          <p:spPr>
            <a:xfrm>
              <a:off x="9048334" y="2020666"/>
              <a:ext cx="175500" cy="0"/>
            </a:xfrm>
            <a:prstGeom prst="line">
              <a:avLst/>
            </a:prstGeom>
            <a:ln w="25400">
              <a:solidFill>
                <a:srgbClr val="248C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2" name="直接连接符 531">
              <a:extLst>
                <a:ext uri="{FF2B5EF4-FFF2-40B4-BE49-F238E27FC236}">
                  <a16:creationId xmlns:a16="http://schemas.microsoft.com/office/drawing/2014/main" id="{35104CDD-349B-40C0-9598-881CA242C9C1}"/>
                </a:ext>
              </a:extLst>
            </p:cNvPr>
            <p:cNvCxnSpPr/>
            <p:nvPr/>
          </p:nvCxnSpPr>
          <p:spPr>
            <a:xfrm>
              <a:off x="9278587" y="2020666"/>
              <a:ext cx="175500" cy="0"/>
            </a:xfrm>
            <a:prstGeom prst="line">
              <a:avLst/>
            </a:prstGeom>
            <a:ln w="25400">
              <a:solidFill>
                <a:srgbClr val="F6A2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2" name="矩形 511">
            <a:extLst>
              <a:ext uri="{FF2B5EF4-FFF2-40B4-BE49-F238E27FC236}">
                <a16:creationId xmlns:a16="http://schemas.microsoft.com/office/drawing/2014/main" id="{766F922C-45DA-4B95-8274-72C64446A645}"/>
              </a:ext>
            </a:extLst>
          </p:cNvPr>
          <p:cNvSpPr/>
          <p:nvPr/>
        </p:nvSpPr>
        <p:spPr>
          <a:xfrm>
            <a:off x="978162" y="1287498"/>
            <a:ext cx="1723550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spcBef>
                <a:spcPct val="0"/>
              </a:spcBef>
            </a:pPr>
            <a:r>
              <a:rPr lang="zh-CN" alt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 Math" panose="02040503050406030204" pitchFamily="18" charset="0"/>
                <a:ea typeface="微软雅黑" panose="020B0503020204020204" pitchFamily="34" charset="-122"/>
              </a:rPr>
              <a:t>求解器</a:t>
            </a:r>
            <a:endParaRPr lang="en-US" altLang="zh-CN" sz="4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3" name="矩形 512">
            <a:extLst>
              <a:ext uri="{FF2B5EF4-FFF2-40B4-BE49-F238E27FC236}">
                <a16:creationId xmlns:a16="http://schemas.microsoft.com/office/drawing/2014/main" id="{736285A7-360B-4207-BCB1-5785CE15B73D}"/>
              </a:ext>
            </a:extLst>
          </p:cNvPr>
          <p:cNvSpPr/>
          <p:nvPr/>
        </p:nvSpPr>
        <p:spPr>
          <a:xfrm>
            <a:off x="985588" y="2206946"/>
            <a:ext cx="3262432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spcBef>
                <a:spcPct val="0"/>
              </a:spcBef>
            </a:pPr>
            <a:r>
              <a:rPr lang="zh-CN" alt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 Math" panose="02040503050406030204" pitchFamily="18" charset="0"/>
                <a:ea typeface="微软雅黑" panose="020B0503020204020204" pitchFamily="34" charset="-122"/>
              </a:rPr>
              <a:t>回顾函数展开</a:t>
            </a:r>
            <a:endParaRPr lang="en-US" altLang="zh-CN" sz="4000" dirty="0">
              <a:solidFill>
                <a:schemeClr val="tx1">
                  <a:lumMod val="65000"/>
                  <a:lumOff val="35000"/>
                </a:schemeClr>
              </a:solidFill>
              <a:latin typeface="Cambria Math" panose="02040503050406030204" pitchFamily="18" charset="0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21004973-598E-4C51-92B1-0B8429E310D4}"/>
                  </a:ext>
                </a:extLst>
              </p:cNvPr>
              <p:cNvSpPr/>
              <p:nvPr/>
            </p:nvSpPr>
            <p:spPr>
              <a:xfrm>
                <a:off x="4223323" y="2137888"/>
                <a:ext cx="7638630" cy="84600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spcBef>
                    <a:spcPct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i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𝑓</m:t>
                      </m:r>
                      <m:d>
                        <m:dPr>
                          <m:ctrlPr>
                            <a:rPr lang="en-US" altLang="zh-CN" sz="28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altLang="zh-CN" sz="28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accPr>
                            <m:e>
                              <m:r>
                                <a:rPr lang="en-US" altLang="zh-CN" sz="28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US" altLang="zh-CN" sz="280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r>
                        <a:rPr lang="en-US" altLang="zh-CN" sz="2800" i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𝑓</m:t>
                      </m:r>
                      <m:d>
                        <m:dPr>
                          <m:ctrlPr>
                            <a:rPr lang="en-US" altLang="zh-CN" sz="28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altLang="zh-CN" sz="2800" i="1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800" i="1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altLang="zh-CN" sz="2800" i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+</m:t>
                      </m:r>
                      <m:r>
                        <a:rPr lang="en-US" altLang="zh-CN" sz="2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𝛻</m:t>
                      </m:r>
                      <m:r>
                        <a:rPr lang="en-US" altLang="zh-CN" sz="2800" i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𝑓</m:t>
                      </m:r>
                      <m:d>
                        <m:dPr>
                          <m:ctrlPr>
                            <a:rPr lang="en-US" altLang="zh-CN" sz="28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altLang="zh-CN" sz="28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accPr>
                            <m:e>
                              <m:r>
                                <a:rPr lang="en-US" altLang="zh-CN" sz="28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sSub>
                        <m:sSubPr>
                          <m:ctrlPr>
                            <a:rPr lang="en-US" altLang="zh-CN" sz="28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altLang="zh-CN" sz="28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lang="zh-CN" altLang="en-US" sz="2800">
                                  <a:latin typeface="Cambria Math" panose="02040503050406030204" pitchFamily="18" charset="0"/>
                                </a:rPr>
                                <m:t>​</m:t>
                              </m:r>
                            </m:e>
                          </m:d>
                        </m:e>
                        <m:sub>
                          <m:r>
                            <a:rPr lang="en-US" altLang="zh-CN" sz="28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𝑥</m:t>
                          </m:r>
                          <m:r>
                            <a:rPr lang="en-US" altLang="zh-CN" sz="28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0</m:t>
                              </m:r>
                            </m:sub>
                          </m:sSub>
                        </m:sub>
                      </m:sSub>
                      <m:r>
                        <a:rPr lang="en-US" altLang="zh-CN" sz="2800" i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∙</m:t>
                      </m:r>
                      <m:r>
                        <a:rPr lang="en-US" altLang="zh-CN" sz="2800" i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𝑑</m:t>
                      </m:r>
                      <m:acc>
                        <m:accPr>
                          <m:chr m:val="⃗"/>
                          <m:ctrlPr>
                            <a:rPr lang="en-US" altLang="zh-CN" sz="28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accPr>
                        <m:e>
                          <m:r>
                            <a:rPr lang="en-US" altLang="zh-CN" sz="28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𝑥</m:t>
                          </m:r>
                        </m:e>
                      </m:acc>
                      <m:r>
                        <a:rPr lang="en-US" altLang="zh-CN" sz="2800" i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+</m:t>
                      </m:r>
                      <m:r>
                        <a:rPr lang="en-US" altLang="zh-CN" sz="2800" i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𝑑</m:t>
                      </m:r>
                      <m:acc>
                        <m:accPr>
                          <m:chr m:val="⃗"/>
                          <m:ctrlPr>
                            <a:rPr lang="en-US" altLang="zh-CN" sz="28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accPr>
                        <m:e>
                          <m:r>
                            <a:rPr lang="en-US" altLang="zh-CN" sz="28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𝑥</m:t>
                          </m:r>
                        </m:e>
                      </m:acc>
                      <m:bar>
                        <m:barPr>
                          <m:ctrlPr>
                            <a:rPr lang="en-US" altLang="zh-CN" sz="28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barPr>
                        <m:e>
                          <m:bar>
                            <m:barPr>
                              <m:ctrlPr>
                                <a:rPr lang="en-US" altLang="zh-CN" sz="28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barPr>
                            <m:e>
                              <m:r>
                                <a:rPr lang="en-US" altLang="zh-CN" sz="28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𝐻</m:t>
                              </m:r>
                            </m:e>
                          </m:bar>
                        </m:e>
                      </m:bar>
                      <m:sSub>
                        <m:sSubPr>
                          <m:ctrlPr>
                            <a:rPr lang="en-US" altLang="zh-CN" sz="28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altLang="zh-CN" sz="28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lang="en-US" altLang="zh-CN" sz="28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​</m:t>
                              </m:r>
                            </m:e>
                          </m:d>
                        </m:e>
                        <m:sub>
                          <m:r>
                            <a:rPr lang="en-US" altLang="zh-CN" sz="28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𝑥</m:t>
                          </m:r>
                          <m:r>
                            <a:rPr lang="en-US" altLang="zh-CN" sz="28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0</m:t>
                              </m:r>
                            </m:sub>
                          </m:sSub>
                        </m:sub>
                      </m:sSub>
                      <m:r>
                        <a:rPr lang="en-US" altLang="zh-CN" sz="2800" i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𝑑</m:t>
                      </m:r>
                      <m:acc>
                        <m:accPr>
                          <m:chr m:val="⃗"/>
                          <m:ctrlPr>
                            <a:rPr lang="en-US" altLang="zh-CN" sz="28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accPr>
                        <m:e>
                          <m:r>
                            <a:rPr lang="en-US" altLang="zh-CN" sz="28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lang="en-US" altLang="zh-CN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21004973-598E-4C51-92B1-0B8429E310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3323" y="2137888"/>
                <a:ext cx="7638630" cy="84600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4" name="矩形 513">
            <a:extLst>
              <a:ext uri="{FF2B5EF4-FFF2-40B4-BE49-F238E27FC236}">
                <a16:creationId xmlns:a16="http://schemas.microsoft.com/office/drawing/2014/main" id="{8B0D8509-EF43-4295-83AA-2C8F7D422CC0}"/>
              </a:ext>
            </a:extLst>
          </p:cNvPr>
          <p:cNvSpPr/>
          <p:nvPr/>
        </p:nvSpPr>
        <p:spPr>
          <a:xfrm>
            <a:off x="983521" y="3737532"/>
            <a:ext cx="2749472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spcBef>
                <a:spcPct val="0"/>
              </a:spcBef>
            </a:pPr>
            <a:r>
              <a:rPr lang="zh-CN" alt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 Math" panose="02040503050406030204" pitchFamily="18" charset="0"/>
                <a:ea typeface="微软雅黑" panose="020B0503020204020204" pitchFamily="34" charset="-122"/>
              </a:rPr>
              <a:t>最速下降法</a:t>
            </a:r>
            <a:endParaRPr lang="en-US" altLang="zh-CN" sz="4000" dirty="0">
              <a:solidFill>
                <a:schemeClr val="tx1">
                  <a:lumMod val="65000"/>
                  <a:lumOff val="35000"/>
                </a:schemeClr>
              </a:solidFill>
              <a:latin typeface="Cambria Math" panose="02040503050406030204" pitchFamily="18" charset="0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15" name="矩形 514">
                <a:extLst>
                  <a:ext uri="{FF2B5EF4-FFF2-40B4-BE49-F238E27FC236}">
                    <a16:creationId xmlns:a16="http://schemas.microsoft.com/office/drawing/2014/main" id="{F959CDF2-AD93-4D9C-92AE-AD34FDF25D4D}"/>
                  </a:ext>
                </a:extLst>
              </p:cNvPr>
              <p:cNvSpPr/>
              <p:nvPr/>
            </p:nvSpPr>
            <p:spPr>
              <a:xfrm>
                <a:off x="4042110" y="3694939"/>
                <a:ext cx="7780913" cy="84600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spcBef>
                    <a:spcPct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𝑓</m:t>
                      </m:r>
                      <m:d>
                        <m:dPr>
                          <m:ctrlPr>
                            <a:rPr lang="en-US" altLang="zh-CN" sz="28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altLang="zh-CN" sz="28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accPr>
                            <m:e>
                              <m:r>
                                <a:rPr lang="en-US" altLang="zh-CN" sz="28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US" altLang="zh-CN" sz="280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r>
                        <a:rPr lang="en-US" altLang="zh-CN" sz="2800" i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𝑓</m:t>
                      </m:r>
                      <m:d>
                        <m:dPr>
                          <m:ctrlPr>
                            <a:rPr lang="en-US" altLang="zh-CN" sz="28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altLang="zh-CN" sz="2800" i="1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800" i="1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altLang="zh-CN" sz="28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+</m:t>
                      </m:r>
                      <m:r>
                        <a:rPr lang="en-US" altLang="zh-CN" sz="2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𝛻</m:t>
                      </m:r>
                      <m:r>
                        <a:rPr lang="en-US" altLang="zh-CN" sz="2800" i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𝑓</m:t>
                      </m:r>
                      <m:d>
                        <m:dPr>
                          <m:ctrlPr>
                            <a:rPr lang="en-US" altLang="zh-CN" sz="28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altLang="zh-CN" sz="28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accPr>
                            <m:e>
                              <m:r>
                                <a:rPr lang="en-US" altLang="zh-CN" sz="28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sSub>
                        <m:sSubPr>
                          <m:ctrlPr>
                            <a:rPr lang="en-US" altLang="zh-CN" sz="28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altLang="zh-CN" sz="28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lang="zh-CN" altLang="en-US" sz="2800">
                                  <a:latin typeface="Cambria Math" panose="02040503050406030204" pitchFamily="18" charset="0"/>
                                </a:rPr>
                                <m:t>​</m:t>
                              </m:r>
                            </m:e>
                          </m:d>
                        </m:e>
                        <m:sub>
                          <m:r>
                            <a:rPr lang="en-US" altLang="zh-CN" sz="28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𝑥</m:t>
                          </m:r>
                          <m:r>
                            <a:rPr lang="en-US" altLang="zh-CN" sz="28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0</m:t>
                              </m:r>
                            </m:sub>
                          </m:sSub>
                        </m:sub>
                      </m:sSub>
                      <m:r>
                        <a:rPr lang="en-US" altLang="zh-CN" sz="2800" i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∙</m:t>
                      </m:r>
                      <m:r>
                        <a:rPr lang="en-US" altLang="zh-CN" sz="2800" i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𝑑</m:t>
                      </m:r>
                      <m:acc>
                        <m:accPr>
                          <m:chr m:val="⃗"/>
                          <m:ctrlPr>
                            <a:rPr lang="en-US" altLang="zh-CN" sz="28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accPr>
                        <m:e>
                          <m:r>
                            <a:rPr lang="en-US" altLang="zh-CN" sz="28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𝑥</m:t>
                          </m:r>
                        </m:e>
                      </m:acc>
                      <m:groupChr>
                        <m:groupChrPr>
                          <m:chr m:val="⇒"/>
                          <m:vertJc m:val="bot"/>
                          <m:ctrlPr>
                            <a:rPr lang="en-US" altLang="zh-CN" sz="280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altLang="zh-CN" sz="28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 </m:t>
                          </m:r>
                        </m:e>
                      </m:groupChr>
                      <m:r>
                        <a:rPr lang="en-US" altLang="zh-CN" sz="280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𝑑</m:t>
                      </m:r>
                      <m:acc>
                        <m:accPr>
                          <m:chr m:val="⃗"/>
                          <m:ctrlPr>
                            <a:rPr lang="en-US" altLang="zh-CN" sz="28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accPr>
                        <m:e>
                          <m:r>
                            <a:rPr lang="en-US" altLang="zh-CN" sz="28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𝑥</m:t>
                          </m:r>
                        </m:e>
                      </m:acc>
                      <m:r>
                        <a:rPr lang="en-US" altLang="zh-CN" sz="2800" b="0" i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=−</m:t>
                      </m:r>
                      <m:r>
                        <a:rPr lang="en-US" altLang="zh-CN" sz="28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𝜂</m:t>
                      </m:r>
                      <m:r>
                        <a:rPr lang="en-US" altLang="zh-CN" sz="2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𝛻</m:t>
                      </m:r>
                      <m:r>
                        <a:rPr lang="en-US" altLang="zh-CN" sz="2800" i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𝑓</m:t>
                      </m:r>
                      <m:d>
                        <m:dPr>
                          <m:ctrlPr>
                            <a:rPr lang="en-US" altLang="zh-CN" sz="28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altLang="zh-CN" sz="28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accPr>
                            <m:e>
                              <m:r>
                                <a:rPr lang="en-US" altLang="zh-CN" sz="28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altLang="zh-CN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515" name="矩形 514">
                <a:extLst>
                  <a:ext uri="{FF2B5EF4-FFF2-40B4-BE49-F238E27FC236}">
                    <a16:creationId xmlns:a16="http://schemas.microsoft.com/office/drawing/2014/main" id="{F959CDF2-AD93-4D9C-92AE-AD34FDF25D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2110" y="3694939"/>
                <a:ext cx="7780913" cy="84600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6" name="矩形 515">
            <a:extLst>
              <a:ext uri="{FF2B5EF4-FFF2-40B4-BE49-F238E27FC236}">
                <a16:creationId xmlns:a16="http://schemas.microsoft.com/office/drawing/2014/main" id="{3CA4807E-2209-45F8-8595-0487E34F396C}"/>
              </a:ext>
            </a:extLst>
          </p:cNvPr>
          <p:cNvSpPr/>
          <p:nvPr/>
        </p:nvSpPr>
        <p:spPr>
          <a:xfrm>
            <a:off x="1489483" y="4999483"/>
            <a:ext cx="1723549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spcBef>
                <a:spcPct val="0"/>
              </a:spcBef>
            </a:pPr>
            <a:r>
              <a:rPr lang="zh-CN" alt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 Math" panose="02040503050406030204" pitchFamily="18" charset="0"/>
                <a:ea typeface="微软雅黑" panose="020B0503020204020204" pitchFamily="34" charset="-122"/>
              </a:rPr>
              <a:t>牛顿法</a:t>
            </a:r>
            <a:endParaRPr lang="en-US" altLang="zh-CN" sz="4000" dirty="0">
              <a:solidFill>
                <a:schemeClr val="tx1">
                  <a:lumMod val="65000"/>
                  <a:lumOff val="35000"/>
                </a:schemeClr>
              </a:solidFill>
              <a:latin typeface="Cambria Math" panose="02040503050406030204" pitchFamily="18" charset="0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17" name="矩形 516">
                <a:extLst>
                  <a:ext uri="{FF2B5EF4-FFF2-40B4-BE49-F238E27FC236}">
                    <a16:creationId xmlns:a16="http://schemas.microsoft.com/office/drawing/2014/main" id="{A18E9051-EC0B-4FF0-BA33-2069712867C8}"/>
                  </a:ext>
                </a:extLst>
              </p:cNvPr>
              <p:cNvSpPr/>
              <p:nvPr/>
            </p:nvSpPr>
            <p:spPr>
              <a:xfrm>
                <a:off x="4549030" y="4930425"/>
                <a:ext cx="6456126" cy="146931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spcBef>
                    <a:spcPct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80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d</m:t>
                      </m:r>
                      <m:d>
                        <m:dPr>
                          <m:ctrlPr>
                            <a:rPr lang="en-US" altLang="zh-CN" sz="2800" b="0" i="0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sz="280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𝛻</m:t>
                          </m:r>
                          <m:r>
                            <a:rPr lang="en-US" altLang="zh-CN" sz="28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CN" sz="28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altLang="zh-CN" sz="2800" i="1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800" i="1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</m:d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en-US" altLang="zh-CN" sz="2800" i="1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sz="2800">
                                      <a:latin typeface="Cambria Math" panose="02040503050406030204" pitchFamily="18" charset="0"/>
                                    </a:rPr>
                                    <m:t>​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𝑥</m:t>
                              </m:r>
                              <m:r>
                                <a:rPr lang="en-US" altLang="zh-CN" sz="28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zh-CN" sz="2800" i="1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i="1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0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altLang="zh-CN" sz="280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∙</m:t>
                          </m:r>
                          <m:r>
                            <a:rPr lang="en-US" altLang="zh-CN" sz="280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𝑑</m:t>
                          </m:r>
                          <m:acc>
                            <m:accPr>
                              <m:chr m:val="⃗"/>
                              <m:ctrlPr>
                                <a:rPr lang="en-US" altLang="zh-CN" sz="28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accPr>
                            <m:e>
                              <m:r>
                                <a:rPr lang="en-US" altLang="zh-CN" sz="28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𝑥</m:t>
                              </m:r>
                            </m:e>
                          </m:acc>
                          <m:r>
                            <a:rPr lang="en-US" altLang="zh-CN" sz="28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+</m:t>
                          </m:r>
                          <m:r>
                            <a:rPr lang="en-US" altLang="zh-CN" sz="28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𝑑</m:t>
                          </m:r>
                          <m:acc>
                            <m:accPr>
                              <m:chr m:val="⃗"/>
                              <m:ctrlPr>
                                <a:rPr lang="en-US" altLang="zh-CN" sz="28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accPr>
                            <m:e>
                              <m:r>
                                <a:rPr lang="en-US" altLang="zh-CN" sz="28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𝑥</m:t>
                              </m:r>
                            </m:e>
                          </m:acc>
                          <m:bar>
                            <m:barPr>
                              <m:ctrlPr>
                                <a:rPr lang="en-US" altLang="zh-CN" sz="28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barPr>
                            <m:e>
                              <m:bar>
                                <m:barPr>
                                  <m:ctrlPr>
                                    <a:rPr lang="en-US" altLang="zh-CN" sz="2800" i="1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barPr>
                                <m:e>
                                  <m:r>
                                    <a:rPr lang="en-US" altLang="zh-CN" sz="2800" i="1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𝐻</m:t>
                                  </m:r>
                                </m:e>
                              </m:bar>
                            </m:e>
                          </m:bar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en-US" altLang="zh-CN" sz="2800" i="1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800" i="1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​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𝑥</m:t>
                              </m:r>
                              <m:r>
                                <a:rPr lang="en-US" altLang="zh-CN" sz="28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zh-CN" sz="2800" i="1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i="1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0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altLang="zh-CN" sz="28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𝑑</m:t>
                          </m:r>
                          <m:acc>
                            <m:accPr>
                              <m:chr m:val="⃗"/>
                              <m:ctrlPr>
                                <a:rPr lang="en-US" altLang="zh-CN" sz="28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accPr>
                            <m:e>
                              <m:r>
                                <a:rPr lang="en-US" altLang="zh-CN" sz="28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US" altLang="zh-CN" sz="28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=0</m:t>
                      </m:r>
                    </m:oMath>
                  </m:oMathPara>
                </a14:m>
                <a:endParaRPr lang="en-US" altLang="zh-CN" sz="2800" b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>
                  <a:spcBef>
                    <a:spcPct val="0"/>
                  </a:spcBef>
                </a:pPr>
                <a14:m>
                  <m:oMath xmlns:m="http://schemas.openxmlformats.org/officeDocument/2006/math">
                    <m:r>
                      <a:rPr lang="en-US" altLang="zh-CN" sz="280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𝑑</m:t>
                    </m:r>
                    <m:acc>
                      <m:accPr>
                        <m:chr m:val="⃗"/>
                        <m:ctrlPr>
                          <a:rPr lang="en-US" altLang="zh-CN" sz="28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accPr>
                      <m:e>
                        <m:r>
                          <a:rPr lang="en-US" altLang="zh-CN" sz="28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𝑥</m:t>
                        </m:r>
                      </m:e>
                    </m:acc>
                    <m:r>
                      <a:rPr lang="en-US" altLang="zh-CN" sz="28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=−</m:t>
                    </m:r>
                    <m:sSup>
                      <m:sSupPr>
                        <m:ctrlPr>
                          <a:rPr lang="en-US" altLang="zh-CN" sz="28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bar>
                          <m:barPr>
                            <m:ctrlPr>
                              <a:rPr lang="en-US" altLang="zh-CN" sz="2800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barPr>
                          <m:e>
                            <m:bar>
                              <m:barPr>
                                <m:ctrlPr>
                                  <a:rPr lang="en-US" altLang="zh-CN" sz="2800" i="1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barPr>
                              <m:e>
                                <m:r>
                                  <a:rPr lang="en-US" altLang="zh-CN" sz="2800" i="1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𝐻</m:t>
                                </m:r>
                              </m:e>
                            </m:bar>
                          </m:e>
                        </m:bar>
                      </m:e>
                      <m:sup>
                        <m:r>
                          <a:rPr lang="en-US" altLang="zh-CN" sz="28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−1</m:t>
                        </m:r>
                      </m:sup>
                    </m:sSup>
                    <m:r>
                      <a:rPr lang="en-US" altLang="zh-CN" sz="28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𝛻</m:t>
                    </m:r>
                    <m:r>
                      <a:rPr lang="en-US" altLang="zh-CN" sz="280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𝑓</m:t>
                    </m:r>
                    <m:d>
                      <m:dPr>
                        <m:ctrlPr>
                          <a:rPr lang="en-US" altLang="zh-CN" sz="28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altLang="zh-CN" sz="2800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accPr>
                          <m:e>
                            <m:r>
                              <a:rPr lang="en-US" altLang="zh-CN" sz="2800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𝑥</m:t>
                            </m:r>
                          </m:e>
                        </m:acc>
                      </m:e>
                    </m:d>
                  </m:oMath>
                </a14:m>
                <a:r>
                  <a:rPr lang="en-US" altLang="zh-CN" sz="2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(</a:t>
                </a:r>
                <a:r>
                  <a:rPr lang="zh-CN" altLang="en-US" sz="2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二阶连续可微</a:t>
                </a:r>
                <a:r>
                  <a:rPr lang="en-US" altLang="zh-CN" sz="2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)</a:t>
                </a:r>
              </a:p>
            </p:txBody>
          </p:sp>
        </mc:Choice>
        <mc:Fallback>
          <p:sp>
            <p:nvSpPr>
              <p:cNvPr id="517" name="矩形 516">
                <a:extLst>
                  <a:ext uri="{FF2B5EF4-FFF2-40B4-BE49-F238E27FC236}">
                    <a16:creationId xmlns:a16="http://schemas.microsoft.com/office/drawing/2014/main" id="{A18E9051-EC0B-4FF0-BA33-2069712867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9030" y="4930425"/>
                <a:ext cx="6456126" cy="1469313"/>
              </a:xfrm>
              <a:prstGeom prst="rect">
                <a:avLst/>
              </a:prstGeom>
              <a:blipFill>
                <a:blip r:embed="rId5"/>
                <a:stretch>
                  <a:fillRect b="-20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20615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prism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5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1000" tmFilter="0,0; .5, 1; 1, 1"/>
                                        <p:tgtEl>
                                          <p:spTgt spid="5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1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 tmFilter="0,0; .5, 1; 1, 1"/>
                                        <p:tgtEl>
                                          <p:spTgt spid="5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1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 tmFilter="0,0; .5, 1; 1, 1"/>
                                        <p:tgtEl>
                                          <p:spTgt spid="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1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 tmFilter="0,0; .5, 1; 1, 1"/>
                                        <p:tgtEl>
                                          <p:spTgt spid="5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" grpId="0"/>
      <p:bldP spid="513" grpId="0"/>
      <p:bldP spid="514" grpId="0"/>
      <p:bldP spid="51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" name="Group 4"/>
          <p:cNvGrpSpPr>
            <a:grpSpLocks noChangeAspect="1"/>
          </p:cNvGrpSpPr>
          <p:nvPr/>
        </p:nvGrpSpPr>
        <p:grpSpPr bwMode="auto">
          <a:xfrm>
            <a:off x="-470501" y="-575689"/>
            <a:ext cx="1552035" cy="1511368"/>
            <a:chOff x="2410" y="593"/>
            <a:chExt cx="3015" cy="2936"/>
          </a:xfrm>
          <a:solidFill>
            <a:srgbClr val="248C80"/>
          </a:solidFill>
        </p:grpSpPr>
        <p:sp>
          <p:nvSpPr>
            <p:cNvPr id="177" name="Freeform 5"/>
            <p:cNvSpPr/>
            <p:nvPr/>
          </p:nvSpPr>
          <p:spPr bwMode="auto">
            <a:xfrm>
              <a:off x="5079" y="1202"/>
              <a:ext cx="66" cy="509"/>
            </a:xfrm>
            <a:custGeom>
              <a:avLst/>
              <a:gdLst>
                <a:gd name="T0" fmla="*/ 0 w 66"/>
                <a:gd name="T1" fmla="*/ 9 h 509"/>
                <a:gd name="T2" fmla="*/ 54 w 66"/>
                <a:gd name="T3" fmla="*/ 509 h 509"/>
                <a:gd name="T4" fmla="*/ 66 w 66"/>
                <a:gd name="T5" fmla="*/ 509 h 509"/>
                <a:gd name="T6" fmla="*/ 9 w 66"/>
                <a:gd name="T7" fmla="*/ 0 h 509"/>
                <a:gd name="T8" fmla="*/ 0 w 66"/>
                <a:gd name="T9" fmla="*/ 9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509">
                  <a:moveTo>
                    <a:pt x="0" y="9"/>
                  </a:moveTo>
                  <a:lnTo>
                    <a:pt x="54" y="509"/>
                  </a:lnTo>
                  <a:lnTo>
                    <a:pt x="66" y="509"/>
                  </a:lnTo>
                  <a:lnTo>
                    <a:pt x="9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8" name="Freeform 6"/>
            <p:cNvSpPr/>
            <p:nvPr/>
          </p:nvSpPr>
          <p:spPr bwMode="auto">
            <a:xfrm>
              <a:off x="5079" y="1195"/>
              <a:ext cx="303" cy="854"/>
            </a:xfrm>
            <a:custGeom>
              <a:avLst/>
              <a:gdLst>
                <a:gd name="T0" fmla="*/ 14 w 303"/>
                <a:gd name="T1" fmla="*/ 0 h 854"/>
                <a:gd name="T2" fmla="*/ 303 w 303"/>
                <a:gd name="T3" fmla="*/ 854 h 854"/>
                <a:gd name="T4" fmla="*/ 287 w 303"/>
                <a:gd name="T5" fmla="*/ 854 h 854"/>
                <a:gd name="T6" fmla="*/ 0 w 303"/>
                <a:gd name="T7" fmla="*/ 11 h 854"/>
                <a:gd name="T8" fmla="*/ 14 w 303"/>
                <a:gd name="T9" fmla="*/ 0 h 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3" h="854">
                  <a:moveTo>
                    <a:pt x="14" y="0"/>
                  </a:moveTo>
                  <a:lnTo>
                    <a:pt x="303" y="854"/>
                  </a:lnTo>
                  <a:lnTo>
                    <a:pt x="287" y="854"/>
                  </a:lnTo>
                  <a:lnTo>
                    <a:pt x="0" y="11"/>
                  </a:lnTo>
                  <a:lnTo>
                    <a:pt x="1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9" name="Freeform 7"/>
            <p:cNvSpPr/>
            <p:nvPr/>
          </p:nvSpPr>
          <p:spPr bwMode="auto">
            <a:xfrm>
              <a:off x="5074" y="1202"/>
              <a:ext cx="12" cy="345"/>
            </a:xfrm>
            <a:custGeom>
              <a:avLst/>
              <a:gdLst>
                <a:gd name="T0" fmla="*/ 0 w 12"/>
                <a:gd name="T1" fmla="*/ 0 h 345"/>
                <a:gd name="T2" fmla="*/ 0 w 12"/>
                <a:gd name="T3" fmla="*/ 345 h 345"/>
                <a:gd name="T4" fmla="*/ 12 w 12"/>
                <a:gd name="T5" fmla="*/ 345 h 345"/>
                <a:gd name="T6" fmla="*/ 12 w 12"/>
                <a:gd name="T7" fmla="*/ 12 h 345"/>
                <a:gd name="T8" fmla="*/ 0 w 12"/>
                <a:gd name="T9" fmla="*/ 0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345">
                  <a:moveTo>
                    <a:pt x="0" y="0"/>
                  </a:moveTo>
                  <a:lnTo>
                    <a:pt x="0" y="345"/>
                  </a:lnTo>
                  <a:lnTo>
                    <a:pt x="12" y="345"/>
                  </a:lnTo>
                  <a:lnTo>
                    <a:pt x="12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0" name="Rectangle 8"/>
            <p:cNvSpPr>
              <a:spLocks noChangeArrowheads="1"/>
            </p:cNvSpPr>
            <p:nvPr/>
          </p:nvSpPr>
          <p:spPr bwMode="auto">
            <a:xfrm>
              <a:off x="3658" y="3501"/>
              <a:ext cx="647" cy="1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1" name="Freeform 9"/>
            <p:cNvSpPr/>
            <p:nvPr/>
          </p:nvSpPr>
          <p:spPr bwMode="auto">
            <a:xfrm>
              <a:off x="3488" y="3446"/>
              <a:ext cx="118" cy="48"/>
            </a:xfrm>
            <a:custGeom>
              <a:avLst/>
              <a:gdLst>
                <a:gd name="T0" fmla="*/ 0 w 118"/>
                <a:gd name="T1" fmla="*/ 10 h 48"/>
                <a:gd name="T2" fmla="*/ 111 w 118"/>
                <a:gd name="T3" fmla="*/ 48 h 48"/>
                <a:gd name="T4" fmla="*/ 118 w 118"/>
                <a:gd name="T5" fmla="*/ 36 h 48"/>
                <a:gd name="T6" fmla="*/ 14 w 118"/>
                <a:gd name="T7" fmla="*/ 0 h 48"/>
                <a:gd name="T8" fmla="*/ 0 w 118"/>
                <a:gd name="T9" fmla="*/ 1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48">
                  <a:moveTo>
                    <a:pt x="0" y="10"/>
                  </a:moveTo>
                  <a:lnTo>
                    <a:pt x="111" y="48"/>
                  </a:lnTo>
                  <a:lnTo>
                    <a:pt x="118" y="36"/>
                  </a:lnTo>
                  <a:lnTo>
                    <a:pt x="14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2" name="Freeform 10"/>
            <p:cNvSpPr/>
            <p:nvPr/>
          </p:nvSpPr>
          <p:spPr bwMode="auto">
            <a:xfrm>
              <a:off x="2830" y="1026"/>
              <a:ext cx="30" cy="256"/>
            </a:xfrm>
            <a:custGeom>
              <a:avLst/>
              <a:gdLst>
                <a:gd name="T0" fmla="*/ 30 w 30"/>
                <a:gd name="T1" fmla="*/ 0 h 256"/>
                <a:gd name="T2" fmla="*/ 9 w 30"/>
                <a:gd name="T3" fmla="*/ 256 h 256"/>
                <a:gd name="T4" fmla="*/ 0 w 30"/>
                <a:gd name="T5" fmla="*/ 256 h 256"/>
                <a:gd name="T6" fmla="*/ 26 w 30"/>
                <a:gd name="T7" fmla="*/ 0 h 256"/>
                <a:gd name="T8" fmla="*/ 30 w 30"/>
                <a:gd name="T9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56">
                  <a:moveTo>
                    <a:pt x="30" y="0"/>
                  </a:moveTo>
                  <a:lnTo>
                    <a:pt x="9" y="256"/>
                  </a:lnTo>
                  <a:lnTo>
                    <a:pt x="0" y="256"/>
                  </a:lnTo>
                  <a:lnTo>
                    <a:pt x="26" y="0"/>
                  </a:lnTo>
                  <a:lnTo>
                    <a:pt x="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3" name="Freeform 11"/>
            <p:cNvSpPr/>
            <p:nvPr/>
          </p:nvSpPr>
          <p:spPr bwMode="auto">
            <a:xfrm>
              <a:off x="2841" y="773"/>
              <a:ext cx="604" cy="519"/>
            </a:xfrm>
            <a:custGeom>
              <a:avLst/>
              <a:gdLst>
                <a:gd name="T0" fmla="*/ 0 w 604"/>
                <a:gd name="T1" fmla="*/ 512 h 519"/>
                <a:gd name="T2" fmla="*/ 595 w 604"/>
                <a:gd name="T3" fmla="*/ 0 h 519"/>
                <a:gd name="T4" fmla="*/ 604 w 604"/>
                <a:gd name="T5" fmla="*/ 7 h 519"/>
                <a:gd name="T6" fmla="*/ 12 w 604"/>
                <a:gd name="T7" fmla="*/ 519 h 519"/>
                <a:gd name="T8" fmla="*/ 0 w 604"/>
                <a:gd name="T9" fmla="*/ 512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4" h="519">
                  <a:moveTo>
                    <a:pt x="0" y="512"/>
                  </a:moveTo>
                  <a:lnTo>
                    <a:pt x="595" y="0"/>
                  </a:lnTo>
                  <a:lnTo>
                    <a:pt x="604" y="7"/>
                  </a:lnTo>
                  <a:lnTo>
                    <a:pt x="12" y="519"/>
                  </a:lnTo>
                  <a:lnTo>
                    <a:pt x="0" y="5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4" name="Freeform 12"/>
            <p:cNvSpPr/>
            <p:nvPr/>
          </p:nvSpPr>
          <p:spPr bwMode="auto">
            <a:xfrm>
              <a:off x="2988" y="761"/>
              <a:ext cx="445" cy="192"/>
            </a:xfrm>
            <a:custGeom>
              <a:avLst/>
              <a:gdLst>
                <a:gd name="T0" fmla="*/ 445 w 445"/>
                <a:gd name="T1" fmla="*/ 17 h 192"/>
                <a:gd name="T2" fmla="*/ 3 w 445"/>
                <a:gd name="T3" fmla="*/ 192 h 192"/>
                <a:gd name="T4" fmla="*/ 0 w 445"/>
                <a:gd name="T5" fmla="*/ 187 h 192"/>
                <a:gd name="T6" fmla="*/ 445 w 445"/>
                <a:gd name="T7" fmla="*/ 0 h 192"/>
                <a:gd name="T8" fmla="*/ 445 w 445"/>
                <a:gd name="T9" fmla="*/ 17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5" h="192">
                  <a:moveTo>
                    <a:pt x="445" y="17"/>
                  </a:moveTo>
                  <a:lnTo>
                    <a:pt x="3" y="192"/>
                  </a:lnTo>
                  <a:lnTo>
                    <a:pt x="0" y="187"/>
                  </a:lnTo>
                  <a:lnTo>
                    <a:pt x="445" y="0"/>
                  </a:lnTo>
                  <a:lnTo>
                    <a:pt x="445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5" name="Freeform 13"/>
            <p:cNvSpPr/>
            <p:nvPr/>
          </p:nvSpPr>
          <p:spPr bwMode="auto">
            <a:xfrm>
              <a:off x="3478" y="650"/>
              <a:ext cx="159" cy="95"/>
            </a:xfrm>
            <a:custGeom>
              <a:avLst/>
              <a:gdLst>
                <a:gd name="T0" fmla="*/ 10 w 159"/>
                <a:gd name="T1" fmla="*/ 95 h 95"/>
                <a:gd name="T2" fmla="*/ 159 w 159"/>
                <a:gd name="T3" fmla="*/ 9 h 95"/>
                <a:gd name="T4" fmla="*/ 159 w 159"/>
                <a:gd name="T5" fmla="*/ 0 h 95"/>
                <a:gd name="T6" fmla="*/ 0 w 159"/>
                <a:gd name="T7" fmla="*/ 88 h 95"/>
                <a:gd name="T8" fmla="*/ 10 w 159"/>
                <a:gd name="T9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95">
                  <a:moveTo>
                    <a:pt x="10" y="95"/>
                  </a:moveTo>
                  <a:lnTo>
                    <a:pt x="159" y="9"/>
                  </a:lnTo>
                  <a:lnTo>
                    <a:pt x="159" y="0"/>
                  </a:lnTo>
                  <a:lnTo>
                    <a:pt x="0" y="88"/>
                  </a:lnTo>
                  <a:lnTo>
                    <a:pt x="10" y="9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6" name="Freeform 14"/>
            <p:cNvSpPr/>
            <p:nvPr/>
          </p:nvSpPr>
          <p:spPr bwMode="auto">
            <a:xfrm>
              <a:off x="3488" y="683"/>
              <a:ext cx="798" cy="74"/>
            </a:xfrm>
            <a:custGeom>
              <a:avLst/>
              <a:gdLst>
                <a:gd name="T0" fmla="*/ 0 w 798"/>
                <a:gd name="T1" fmla="*/ 62 h 74"/>
                <a:gd name="T2" fmla="*/ 798 w 798"/>
                <a:gd name="T3" fmla="*/ 0 h 74"/>
                <a:gd name="T4" fmla="*/ 798 w 798"/>
                <a:gd name="T5" fmla="*/ 10 h 74"/>
                <a:gd name="T6" fmla="*/ 0 w 798"/>
                <a:gd name="T7" fmla="*/ 74 h 74"/>
                <a:gd name="T8" fmla="*/ 0 w 798"/>
                <a:gd name="T9" fmla="*/ 6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8" h="74">
                  <a:moveTo>
                    <a:pt x="0" y="62"/>
                  </a:moveTo>
                  <a:lnTo>
                    <a:pt x="798" y="0"/>
                  </a:lnTo>
                  <a:lnTo>
                    <a:pt x="798" y="10"/>
                  </a:lnTo>
                  <a:lnTo>
                    <a:pt x="0" y="74"/>
                  </a:lnTo>
                  <a:lnTo>
                    <a:pt x="0" y="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7" name="Freeform 15"/>
            <p:cNvSpPr/>
            <p:nvPr/>
          </p:nvSpPr>
          <p:spPr bwMode="auto">
            <a:xfrm>
              <a:off x="3421" y="778"/>
              <a:ext cx="34" cy="308"/>
            </a:xfrm>
            <a:custGeom>
              <a:avLst/>
              <a:gdLst>
                <a:gd name="T0" fmla="*/ 29 w 34"/>
                <a:gd name="T1" fmla="*/ 0 h 308"/>
                <a:gd name="T2" fmla="*/ 0 w 34"/>
                <a:gd name="T3" fmla="*/ 308 h 308"/>
                <a:gd name="T4" fmla="*/ 12 w 34"/>
                <a:gd name="T5" fmla="*/ 308 h 308"/>
                <a:gd name="T6" fmla="*/ 34 w 34"/>
                <a:gd name="T7" fmla="*/ 0 h 308"/>
                <a:gd name="T8" fmla="*/ 29 w 34"/>
                <a:gd name="T9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308">
                  <a:moveTo>
                    <a:pt x="29" y="0"/>
                  </a:moveTo>
                  <a:lnTo>
                    <a:pt x="0" y="308"/>
                  </a:lnTo>
                  <a:lnTo>
                    <a:pt x="12" y="308"/>
                  </a:lnTo>
                  <a:lnTo>
                    <a:pt x="34" y="0"/>
                  </a:ln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8" name="Freeform 16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  <a:gd name="T10" fmla="*/ 0 w 571"/>
                <a:gd name="T11" fmla="*/ 11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9" name="Freeform 17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0" name="Freeform 18"/>
            <p:cNvSpPr/>
            <p:nvPr/>
          </p:nvSpPr>
          <p:spPr bwMode="auto">
            <a:xfrm>
              <a:off x="4087" y="693"/>
              <a:ext cx="225" cy="307"/>
            </a:xfrm>
            <a:custGeom>
              <a:avLst/>
              <a:gdLst>
                <a:gd name="T0" fmla="*/ 213 w 225"/>
                <a:gd name="T1" fmla="*/ 0 h 307"/>
                <a:gd name="T2" fmla="*/ 0 w 225"/>
                <a:gd name="T3" fmla="*/ 298 h 307"/>
                <a:gd name="T4" fmla="*/ 12 w 225"/>
                <a:gd name="T5" fmla="*/ 307 h 307"/>
                <a:gd name="T6" fmla="*/ 225 w 225"/>
                <a:gd name="T7" fmla="*/ 7 h 307"/>
                <a:gd name="T8" fmla="*/ 213 w 225"/>
                <a:gd name="T9" fmla="*/ 0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5" h="307">
                  <a:moveTo>
                    <a:pt x="213" y="0"/>
                  </a:moveTo>
                  <a:lnTo>
                    <a:pt x="0" y="298"/>
                  </a:lnTo>
                  <a:lnTo>
                    <a:pt x="12" y="307"/>
                  </a:lnTo>
                  <a:lnTo>
                    <a:pt x="225" y="7"/>
                  </a:lnTo>
                  <a:lnTo>
                    <a:pt x="21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1" name="Freeform 19"/>
            <p:cNvSpPr/>
            <p:nvPr/>
          </p:nvSpPr>
          <p:spPr bwMode="auto">
            <a:xfrm>
              <a:off x="2481" y="1318"/>
              <a:ext cx="339" cy="343"/>
            </a:xfrm>
            <a:custGeom>
              <a:avLst/>
              <a:gdLst>
                <a:gd name="T0" fmla="*/ 0 w 339"/>
                <a:gd name="T1" fmla="*/ 336 h 343"/>
                <a:gd name="T2" fmla="*/ 332 w 339"/>
                <a:gd name="T3" fmla="*/ 0 h 343"/>
                <a:gd name="T4" fmla="*/ 339 w 339"/>
                <a:gd name="T5" fmla="*/ 7 h 343"/>
                <a:gd name="T6" fmla="*/ 5 w 339"/>
                <a:gd name="T7" fmla="*/ 343 h 343"/>
                <a:gd name="T8" fmla="*/ 0 w 339"/>
                <a:gd name="T9" fmla="*/ 336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9" h="343">
                  <a:moveTo>
                    <a:pt x="0" y="336"/>
                  </a:moveTo>
                  <a:lnTo>
                    <a:pt x="332" y="0"/>
                  </a:lnTo>
                  <a:lnTo>
                    <a:pt x="339" y="7"/>
                  </a:lnTo>
                  <a:lnTo>
                    <a:pt x="5" y="343"/>
                  </a:lnTo>
                  <a:lnTo>
                    <a:pt x="0" y="3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2" name="Freeform 20"/>
            <p:cNvSpPr/>
            <p:nvPr/>
          </p:nvSpPr>
          <p:spPr bwMode="auto">
            <a:xfrm>
              <a:off x="2616" y="1332"/>
              <a:ext cx="209" cy="753"/>
            </a:xfrm>
            <a:custGeom>
              <a:avLst/>
              <a:gdLst>
                <a:gd name="T0" fmla="*/ 197 w 209"/>
                <a:gd name="T1" fmla="*/ 0 h 753"/>
                <a:gd name="T2" fmla="*/ 0 w 209"/>
                <a:gd name="T3" fmla="*/ 743 h 753"/>
                <a:gd name="T4" fmla="*/ 10 w 209"/>
                <a:gd name="T5" fmla="*/ 753 h 753"/>
                <a:gd name="T6" fmla="*/ 209 w 209"/>
                <a:gd name="T7" fmla="*/ 0 h 753"/>
                <a:gd name="T8" fmla="*/ 197 w 209"/>
                <a:gd name="T9" fmla="*/ 0 h 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753">
                  <a:moveTo>
                    <a:pt x="197" y="0"/>
                  </a:moveTo>
                  <a:lnTo>
                    <a:pt x="0" y="743"/>
                  </a:lnTo>
                  <a:lnTo>
                    <a:pt x="10" y="753"/>
                  </a:lnTo>
                  <a:lnTo>
                    <a:pt x="209" y="0"/>
                  </a:lnTo>
                  <a:lnTo>
                    <a:pt x="19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3" name="Freeform 21"/>
            <p:cNvSpPr/>
            <p:nvPr/>
          </p:nvSpPr>
          <p:spPr bwMode="auto">
            <a:xfrm>
              <a:off x="2477" y="1704"/>
              <a:ext cx="106" cy="92"/>
            </a:xfrm>
            <a:custGeom>
              <a:avLst/>
              <a:gdLst>
                <a:gd name="T0" fmla="*/ 0 w 106"/>
                <a:gd name="T1" fmla="*/ 7 h 92"/>
                <a:gd name="T2" fmla="*/ 94 w 106"/>
                <a:gd name="T3" fmla="*/ 92 h 92"/>
                <a:gd name="T4" fmla="*/ 106 w 106"/>
                <a:gd name="T5" fmla="*/ 75 h 92"/>
                <a:gd name="T6" fmla="*/ 9 w 106"/>
                <a:gd name="T7" fmla="*/ 0 h 92"/>
                <a:gd name="T8" fmla="*/ 0 w 106"/>
                <a:gd name="T9" fmla="*/ 7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92">
                  <a:moveTo>
                    <a:pt x="0" y="7"/>
                  </a:moveTo>
                  <a:lnTo>
                    <a:pt x="94" y="92"/>
                  </a:lnTo>
                  <a:lnTo>
                    <a:pt x="106" y="75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4" name="Freeform 22"/>
            <p:cNvSpPr/>
            <p:nvPr/>
          </p:nvSpPr>
          <p:spPr bwMode="auto">
            <a:xfrm>
              <a:off x="2451" y="1711"/>
              <a:ext cx="146" cy="374"/>
            </a:xfrm>
            <a:custGeom>
              <a:avLst/>
              <a:gdLst>
                <a:gd name="T0" fmla="*/ 0 w 146"/>
                <a:gd name="T1" fmla="*/ 0 h 374"/>
                <a:gd name="T2" fmla="*/ 135 w 146"/>
                <a:gd name="T3" fmla="*/ 374 h 374"/>
                <a:gd name="T4" fmla="*/ 146 w 146"/>
                <a:gd name="T5" fmla="*/ 374 h 374"/>
                <a:gd name="T6" fmla="*/ 11 w 146"/>
                <a:gd name="T7" fmla="*/ 0 h 374"/>
                <a:gd name="T8" fmla="*/ 0 w 146"/>
                <a:gd name="T9" fmla="*/ 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374">
                  <a:moveTo>
                    <a:pt x="0" y="0"/>
                  </a:moveTo>
                  <a:lnTo>
                    <a:pt x="135" y="374"/>
                  </a:lnTo>
                  <a:lnTo>
                    <a:pt x="146" y="374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5" name="Rectangle 23"/>
            <p:cNvSpPr>
              <a:spLocks noChangeArrowheads="1"/>
            </p:cNvSpPr>
            <p:nvPr/>
          </p:nvSpPr>
          <p:spPr bwMode="auto">
            <a:xfrm>
              <a:off x="3410" y="1164"/>
              <a:ext cx="11" cy="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6" name="Freeform 24"/>
            <p:cNvSpPr/>
            <p:nvPr/>
          </p:nvSpPr>
          <p:spPr bwMode="auto">
            <a:xfrm>
              <a:off x="2848" y="1202"/>
              <a:ext cx="538" cy="111"/>
            </a:xfrm>
            <a:custGeom>
              <a:avLst/>
              <a:gdLst>
                <a:gd name="T0" fmla="*/ 0 w 538"/>
                <a:gd name="T1" fmla="*/ 102 h 111"/>
                <a:gd name="T2" fmla="*/ 538 w 538"/>
                <a:gd name="T3" fmla="*/ 0 h 111"/>
                <a:gd name="T4" fmla="*/ 538 w 538"/>
                <a:gd name="T5" fmla="*/ 9 h 111"/>
                <a:gd name="T6" fmla="*/ 0 w 538"/>
                <a:gd name="T7" fmla="*/ 111 h 111"/>
                <a:gd name="T8" fmla="*/ 0 w 538"/>
                <a:gd name="T9" fmla="*/ 102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8" h="111">
                  <a:moveTo>
                    <a:pt x="0" y="102"/>
                  </a:moveTo>
                  <a:lnTo>
                    <a:pt x="538" y="0"/>
                  </a:lnTo>
                  <a:lnTo>
                    <a:pt x="538" y="9"/>
                  </a:lnTo>
                  <a:lnTo>
                    <a:pt x="0" y="111"/>
                  </a:lnTo>
                  <a:lnTo>
                    <a:pt x="0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7" name="Freeform 25"/>
            <p:cNvSpPr/>
            <p:nvPr/>
          </p:nvSpPr>
          <p:spPr bwMode="auto">
            <a:xfrm>
              <a:off x="2834" y="1320"/>
              <a:ext cx="287" cy="455"/>
            </a:xfrm>
            <a:custGeom>
              <a:avLst/>
              <a:gdLst>
                <a:gd name="T0" fmla="*/ 0 w 287"/>
                <a:gd name="T1" fmla="*/ 5 h 455"/>
                <a:gd name="T2" fmla="*/ 275 w 287"/>
                <a:gd name="T3" fmla="*/ 450 h 455"/>
                <a:gd name="T4" fmla="*/ 277 w 287"/>
                <a:gd name="T5" fmla="*/ 455 h 455"/>
                <a:gd name="T6" fmla="*/ 287 w 287"/>
                <a:gd name="T7" fmla="*/ 445 h 455"/>
                <a:gd name="T8" fmla="*/ 7 w 287"/>
                <a:gd name="T9" fmla="*/ 0 h 455"/>
                <a:gd name="T10" fmla="*/ 0 w 287"/>
                <a:gd name="T11" fmla="*/ 5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7" h="455">
                  <a:moveTo>
                    <a:pt x="0" y="5"/>
                  </a:moveTo>
                  <a:lnTo>
                    <a:pt x="275" y="450"/>
                  </a:lnTo>
                  <a:lnTo>
                    <a:pt x="277" y="455"/>
                  </a:lnTo>
                  <a:lnTo>
                    <a:pt x="287" y="445"/>
                  </a:lnTo>
                  <a:lnTo>
                    <a:pt x="7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8" name="Freeform 26"/>
            <p:cNvSpPr/>
            <p:nvPr/>
          </p:nvSpPr>
          <p:spPr bwMode="auto">
            <a:xfrm>
              <a:off x="3140" y="1221"/>
              <a:ext cx="270" cy="544"/>
            </a:xfrm>
            <a:custGeom>
              <a:avLst/>
              <a:gdLst>
                <a:gd name="T0" fmla="*/ 0 w 270"/>
                <a:gd name="T1" fmla="*/ 544 h 544"/>
                <a:gd name="T2" fmla="*/ 263 w 270"/>
                <a:gd name="T3" fmla="*/ 0 h 544"/>
                <a:gd name="T4" fmla="*/ 270 w 270"/>
                <a:gd name="T5" fmla="*/ 0 h 544"/>
                <a:gd name="T6" fmla="*/ 14 w 270"/>
                <a:gd name="T7" fmla="*/ 544 h 544"/>
                <a:gd name="T8" fmla="*/ 0 w 270"/>
                <a:gd name="T9" fmla="*/ 544 h 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0" h="544">
                  <a:moveTo>
                    <a:pt x="0" y="544"/>
                  </a:moveTo>
                  <a:lnTo>
                    <a:pt x="263" y="0"/>
                  </a:lnTo>
                  <a:lnTo>
                    <a:pt x="270" y="0"/>
                  </a:lnTo>
                  <a:lnTo>
                    <a:pt x="14" y="544"/>
                  </a:lnTo>
                  <a:lnTo>
                    <a:pt x="0" y="5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9" name="Freeform 27"/>
            <p:cNvSpPr/>
            <p:nvPr/>
          </p:nvSpPr>
          <p:spPr bwMode="auto">
            <a:xfrm>
              <a:off x="3317" y="1221"/>
              <a:ext cx="93" cy="809"/>
            </a:xfrm>
            <a:custGeom>
              <a:avLst/>
              <a:gdLst>
                <a:gd name="T0" fmla="*/ 83 w 93"/>
                <a:gd name="T1" fmla="*/ 0 h 809"/>
                <a:gd name="T2" fmla="*/ 0 w 93"/>
                <a:gd name="T3" fmla="*/ 809 h 809"/>
                <a:gd name="T4" fmla="*/ 12 w 93"/>
                <a:gd name="T5" fmla="*/ 809 h 809"/>
                <a:gd name="T6" fmla="*/ 93 w 93"/>
                <a:gd name="T7" fmla="*/ 0 h 809"/>
                <a:gd name="T8" fmla="*/ 83 w 93"/>
                <a:gd name="T9" fmla="*/ 0 h 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" h="809">
                  <a:moveTo>
                    <a:pt x="83" y="0"/>
                  </a:moveTo>
                  <a:lnTo>
                    <a:pt x="0" y="809"/>
                  </a:lnTo>
                  <a:lnTo>
                    <a:pt x="12" y="809"/>
                  </a:lnTo>
                  <a:lnTo>
                    <a:pt x="93" y="0"/>
                  </a:lnTo>
                  <a:lnTo>
                    <a:pt x="8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0" name="Freeform 28"/>
            <p:cNvSpPr/>
            <p:nvPr/>
          </p:nvSpPr>
          <p:spPr bwMode="auto">
            <a:xfrm>
              <a:off x="3438" y="1022"/>
              <a:ext cx="611" cy="180"/>
            </a:xfrm>
            <a:custGeom>
              <a:avLst/>
              <a:gdLst>
                <a:gd name="T0" fmla="*/ 0 w 611"/>
                <a:gd name="T1" fmla="*/ 165 h 180"/>
                <a:gd name="T2" fmla="*/ 611 w 611"/>
                <a:gd name="T3" fmla="*/ 0 h 180"/>
                <a:gd name="T4" fmla="*/ 611 w 611"/>
                <a:gd name="T5" fmla="*/ 14 h 180"/>
                <a:gd name="T6" fmla="*/ 0 w 611"/>
                <a:gd name="T7" fmla="*/ 180 h 180"/>
                <a:gd name="T8" fmla="*/ 0 w 611"/>
                <a:gd name="T9" fmla="*/ 165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180">
                  <a:moveTo>
                    <a:pt x="0" y="165"/>
                  </a:moveTo>
                  <a:lnTo>
                    <a:pt x="611" y="0"/>
                  </a:lnTo>
                  <a:lnTo>
                    <a:pt x="611" y="14"/>
                  </a:lnTo>
                  <a:lnTo>
                    <a:pt x="0" y="180"/>
                  </a:lnTo>
                  <a:lnTo>
                    <a:pt x="0" y="1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1" name="Freeform 29"/>
            <p:cNvSpPr/>
            <p:nvPr/>
          </p:nvSpPr>
          <p:spPr bwMode="auto">
            <a:xfrm>
              <a:off x="4340" y="702"/>
              <a:ext cx="377" cy="396"/>
            </a:xfrm>
            <a:custGeom>
              <a:avLst/>
              <a:gdLst>
                <a:gd name="T0" fmla="*/ 0 w 377"/>
                <a:gd name="T1" fmla="*/ 12 h 396"/>
                <a:gd name="T2" fmla="*/ 370 w 377"/>
                <a:gd name="T3" fmla="*/ 396 h 396"/>
                <a:gd name="T4" fmla="*/ 377 w 377"/>
                <a:gd name="T5" fmla="*/ 388 h 396"/>
                <a:gd name="T6" fmla="*/ 0 w 377"/>
                <a:gd name="T7" fmla="*/ 0 h 396"/>
                <a:gd name="T8" fmla="*/ 0 w 377"/>
                <a:gd name="T9" fmla="*/ 12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7" h="396">
                  <a:moveTo>
                    <a:pt x="0" y="12"/>
                  </a:moveTo>
                  <a:lnTo>
                    <a:pt x="370" y="396"/>
                  </a:lnTo>
                  <a:lnTo>
                    <a:pt x="377" y="388"/>
                  </a:lnTo>
                  <a:lnTo>
                    <a:pt x="0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2" name="Freeform 30"/>
            <p:cNvSpPr/>
            <p:nvPr/>
          </p:nvSpPr>
          <p:spPr bwMode="auto">
            <a:xfrm>
              <a:off x="4108" y="1015"/>
              <a:ext cx="597" cy="97"/>
            </a:xfrm>
            <a:custGeom>
              <a:avLst/>
              <a:gdLst>
                <a:gd name="T0" fmla="*/ 0 w 597"/>
                <a:gd name="T1" fmla="*/ 0 h 97"/>
                <a:gd name="T2" fmla="*/ 597 w 597"/>
                <a:gd name="T3" fmla="*/ 90 h 97"/>
                <a:gd name="T4" fmla="*/ 597 w 597"/>
                <a:gd name="T5" fmla="*/ 97 h 97"/>
                <a:gd name="T6" fmla="*/ 0 w 597"/>
                <a:gd name="T7" fmla="*/ 11 h 97"/>
                <a:gd name="T8" fmla="*/ 0 w 597"/>
                <a:gd name="T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97">
                  <a:moveTo>
                    <a:pt x="0" y="0"/>
                  </a:moveTo>
                  <a:lnTo>
                    <a:pt x="597" y="90"/>
                  </a:lnTo>
                  <a:lnTo>
                    <a:pt x="597" y="97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3" name="Freeform 31"/>
            <p:cNvSpPr/>
            <p:nvPr/>
          </p:nvSpPr>
          <p:spPr bwMode="auto">
            <a:xfrm>
              <a:off x="4759" y="1121"/>
              <a:ext cx="280" cy="55"/>
            </a:xfrm>
            <a:custGeom>
              <a:avLst/>
              <a:gdLst>
                <a:gd name="T0" fmla="*/ 5 w 280"/>
                <a:gd name="T1" fmla="*/ 0 h 55"/>
                <a:gd name="T2" fmla="*/ 280 w 280"/>
                <a:gd name="T3" fmla="*/ 40 h 55"/>
                <a:gd name="T4" fmla="*/ 280 w 280"/>
                <a:gd name="T5" fmla="*/ 55 h 55"/>
                <a:gd name="T6" fmla="*/ 0 w 280"/>
                <a:gd name="T7" fmla="*/ 7 h 55"/>
                <a:gd name="T8" fmla="*/ 5 w 280"/>
                <a:gd name="T9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0" h="55">
                  <a:moveTo>
                    <a:pt x="5" y="0"/>
                  </a:moveTo>
                  <a:lnTo>
                    <a:pt x="280" y="40"/>
                  </a:lnTo>
                  <a:lnTo>
                    <a:pt x="280" y="55"/>
                  </a:lnTo>
                  <a:lnTo>
                    <a:pt x="0" y="7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4" name="Freeform 32"/>
            <p:cNvSpPr/>
            <p:nvPr/>
          </p:nvSpPr>
          <p:spPr bwMode="auto">
            <a:xfrm>
              <a:off x="4745" y="1131"/>
              <a:ext cx="298" cy="447"/>
            </a:xfrm>
            <a:custGeom>
              <a:avLst/>
              <a:gdLst>
                <a:gd name="T0" fmla="*/ 0 w 298"/>
                <a:gd name="T1" fmla="*/ 9 h 447"/>
                <a:gd name="T2" fmla="*/ 294 w 298"/>
                <a:gd name="T3" fmla="*/ 447 h 447"/>
                <a:gd name="T4" fmla="*/ 298 w 298"/>
                <a:gd name="T5" fmla="*/ 440 h 447"/>
                <a:gd name="T6" fmla="*/ 7 w 298"/>
                <a:gd name="T7" fmla="*/ 0 h 447"/>
                <a:gd name="T8" fmla="*/ 0 w 298"/>
                <a:gd name="T9" fmla="*/ 9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447">
                  <a:moveTo>
                    <a:pt x="0" y="9"/>
                  </a:moveTo>
                  <a:lnTo>
                    <a:pt x="294" y="447"/>
                  </a:lnTo>
                  <a:lnTo>
                    <a:pt x="298" y="440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5" name="Freeform 33"/>
            <p:cNvSpPr/>
            <p:nvPr/>
          </p:nvSpPr>
          <p:spPr bwMode="auto">
            <a:xfrm>
              <a:off x="4551" y="1135"/>
              <a:ext cx="182" cy="422"/>
            </a:xfrm>
            <a:custGeom>
              <a:avLst/>
              <a:gdLst>
                <a:gd name="T0" fmla="*/ 173 w 182"/>
                <a:gd name="T1" fmla="*/ 0 h 422"/>
                <a:gd name="T2" fmla="*/ 0 w 182"/>
                <a:gd name="T3" fmla="*/ 422 h 422"/>
                <a:gd name="T4" fmla="*/ 12 w 182"/>
                <a:gd name="T5" fmla="*/ 422 h 422"/>
                <a:gd name="T6" fmla="*/ 182 w 182"/>
                <a:gd name="T7" fmla="*/ 0 h 422"/>
                <a:gd name="T8" fmla="*/ 173 w 182"/>
                <a:gd name="T9" fmla="*/ 0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2" h="422">
                  <a:moveTo>
                    <a:pt x="173" y="0"/>
                  </a:moveTo>
                  <a:lnTo>
                    <a:pt x="0" y="422"/>
                  </a:lnTo>
                  <a:lnTo>
                    <a:pt x="12" y="422"/>
                  </a:lnTo>
                  <a:lnTo>
                    <a:pt x="182" y="0"/>
                  </a:lnTo>
                  <a:lnTo>
                    <a:pt x="1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6" name="Freeform 34"/>
            <p:cNvSpPr/>
            <p:nvPr/>
          </p:nvSpPr>
          <p:spPr bwMode="auto">
            <a:xfrm>
              <a:off x="3414" y="1214"/>
              <a:ext cx="401" cy="388"/>
            </a:xfrm>
            <a:custGeom>
              <a:avLst/>
              <a:gdLst>
                <a:gd name="T0" fmla="*/ 0 w 401"/>
                <a:gd name="T1" fmla="*/ 0 h 388"/>
                <a:gd name="T2" fmla="*/ 393 w 401"/>
                <a:gd name="T3" fmla="*/ 388 h 388"/>
                <a:gd name="T4" fmla="*/ 401 w 401"/>
                <a:gd name="T5" fmla="*/ 378 h 388"/>
                <a:gd name="T6" fmla="*/ 12 w 401"/>
                <a:gd name="T7" fmla="*/ 0 h 388"/>
                <a:gd name="T8" fmla="*/ 0 w 40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1" h="388">
                  <a:moveTo>
                    <a:pt x="0" y="0"/>
                  </a:moveTo>
                  <a:lnTo>
                    <a:pt x="393" y="388"/>
                  </a:lnTo>
                  <a:lnTo>
                    <a:pt x="401" y="37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7" name="Freeform 35"/>
            <p:cNvSpPr/>
            <p:nvPr/>
          </p:nvSpPr>
          <p:spPr bwMode="auto">
            <a:xfrm>
              <a:off x="3833" y="1034"/>
              <a:ext cx="233" cy="558"/>
            </a:xfrm>
            <a:custGeom>
              <a:avLst/>
              <a:gdLst>
                <a:gd name="T0" fmla="*/ 225 w 233"/>
                <a:gd name="T1" fmla="*/ 0 h 558"/>
                <a:gd name="T2" fmla="*/ 0 w 233"/>
                <a:gd name="T3" fmla="*/ 558 h 558"/>
                <a:gd name="T4" fmla="*/ 10 w 233"/>
                <a:gd name="T5" fmla="*/ 558 h 558"/>
                <a:gd name="T6" fmla="*/ 233 w 233"/>
                <a:gd name="T7" fmla="*/ 0 h 558"/>
                <a:gd name="T8" fmla="*/ 225 w 233"/>
                <a:gd name="T9" fmla="*/ 0 h 5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3" h="558">
                  <a:moveTo>
                    <a:pt x="225" y="0"/>
                  </a:moveTo>
                  <a:lnTo>
                    <a:pt x="0" y="558"/>
                  </a:lnTo>
                  <a:lnTo>
                    <a:pt x="10" y="558"/>
                  </a:lnTo>
                  <a:lnTo>
                    <a:pt x="233" y="0"/>
                  </a:lnTo>
                  <a:lnTo>
                    <a:pt x="2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8" name="Freeform 36"/>
            <p:cNvSpPr/>
            <p:nvPr/>
          </p:nvSpPr>
          <p:spPr bwMode="auto">
            <a:xfrm>
              <a:off x="4087" y="1034"/>
              <a:ext cx="452" cy="530"/>
            </a:xfrm>
            <a:custGeom>
              <a:avLst/>
              <a:gdLst>
                <a:gd name="T0" fmla="*/ 0 w 452"/>
                <a:gd name="T1" fmla="*/ 0 h 530"/>
                <a:gd name="T2" fmla="*/ 440 w 452"/>
                <a:gd name="T3" fmla="*/ 530 h 530"/>
                <a:gd name="T4" fmla="*/ 452 w 452"/>
                <a:gd name="T5" fmla="*/ 528 h 530"/>
                <a:gd name="T6" fmla="*/ 12 w 452"/>
                <a:gd name="T7" fmla="*/ 0 h 530"/>
                <a:gd name="T8" fmla="*/ 0 w 452"/>
                <a:gd name="T9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2" h="530">
                  <a:moveTo>
                    <a:pt x="0" y="0"/>
                  </a:moveTo>
                  <a:lnTo>
                    <a:pt x="440" y="530"/>
                  </a:lnTo>
                  <a:lnTo>
                    <a:pt x="452" y="5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9" name="Freeform 37"/>
            <p:cNvSpPr/>
            <p:nvPr/>
          </p:nvSpPr>
          <p:spPr bwMode="auto">
            <a:xfrm>
              <a:off x="3836" y="1588"/>
              <a:ext cx="689" cy="23"/>
            </a:xfrm>
            <a:custGeom>
              <a:avLst/>
              <a:gdLst>
                <a:gd name="T0" fmla="*/ 0 w 689"/>
                <a:gd name="T1" fmla="*/ 16 h 23"/>
                <a:gd name="T2" fmla="*/ 689 w 689"/>
                <a:gd name="T3" fmla="*/ 0 h 23"/>
                <a:gd name="T4" fmla="*/ 689 w 689"/>
                <a:gd name="T5" fmla="*/ 7 h 23"/>
                <a:gd name="T6" fmla="*/ 12 w 689"/>
                <a:gd name="T7" fmla="*/ 23 h 23"/>
                <a:gd name="T8" fmla="*/ 0 w 689"/>
                <a:gd name="T9" fmla="*/ 16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23">
                  <a:moveTo>
                    <a:pt x="0" y="16"/>
                  </a:moveTo>
                  <a:lnTo>
                    <a:pt x="689" y="0"/>
                  </a:lnTo>
                  <a:lnTo>
                    <a:pt x="689" y="7"/>
                  </a:lnTo>
                  <a:lnTo>
                    <a:pt x="12" y="23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0" name="Freeform 38"/>
            <p:cNvSpPr/>
            <p:nvPr/>
          </p:nvSpPr>
          <p:spPr bwMode="auto">
            <a:xfrm>
              <a:off x="5093" y="1621"/>
              <a:ext cx="273" cy="428"/>
            </a:xfrm>
            <a:custGeom>
              <a:avLst/>
              <a:gdLst>
                <a:gd name="T0" fmla="*/ 0 w 273"/>
                <a:gd name="T1" fmla="*/ 0 h 428"/>
                <a:gd name="T2" fmla="*/ 263 w 273"/>
                <a:gd name="T3" fmla="*/ 428 h 428"/>
                <a:gd name="T4" fmla="*/ 273 w 273"/>
                <a:gd name="T5" fmla="*/ 428 h 428"/>
                <a:gd name="T6" fmla="*/ 12 w 273"/>
                <a:gd name="T7" fmla="*/ 0 h 428"/>
                <a:gd name="T8" fmla="*/ 0 w 27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3" h="428">
                  <a:moveTo>
                    <a:pt x="0" y="0"/>
                  </a:moveTo>
                  <a:lnTo>
                    <a:pt x="263" y="428"/>
                  </a:lnTo>
                  <a:lnTo>
                    <a:pt x="273" y="4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1" name="Freeform 39"/>
            <p:cNvSpPr/>
            <p:nvPr/>
          </p:nvSpPr>
          <p:spPr bwMode="auto">
            <a:xfrm>
              <a:off x="5070" y="1621"/>
              <a:ext cx="293" cy="428"/>
            </a:xfrm>
            <a:custGeom>
              <a:avLst/>
              <a:gdLst>
                <a:gd name="T0" fmla="*/ 0 w 293"/>
                <a:gd name="T1" fmla="*/ 0 h 428"/>
                <a:gd name="T2" fmla="*/ 286 w 293"/>
                <a:gd name="T3" fmla="*/ 428 h 428"/>
                <a:gd name="T4" fmla="*/ 293 w 293"/>
                <a:gd name="T5" fmla="*/ 421 h 428"/>
                <a:gd name="T6" fmla="*/ 16 w 293"/>
                <a:gd name="T7" fmla="*/ 0 h 428"/>
                <a:gd name="T8" fmla="*/ 0 w 29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3" h="428">
                  <a:moveTo>
                    <a:pt x="0" y="0"/>
                  </a:moveTo>
                  <a:lnTo>
                    <a:pt x="286" y="428"/>
                  </a:lnTo>
                  <a:lnTo>
                    <a:pt x="293" y="421"/>
                  </a:lnTo>
                  <a:lnTo>
                    <a:pt x="1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2" name="Freeform 40"/>
            <p:cNvSpPr/>
            <p:nvPr/>
          </p:nvSpPr>
          <p:spPr bwMode="auto">
            <a:xfrm>
              <a:off x="4568" y="1581"/>
              <a:ext cx="551" cy="156"/>
            </a:xfrm>
            <a:custGeom>
              <a:avLst/>
              <a:gdLst>
                <a:gd name="T0" fmla="*/ 0 w 551"/>
                <a:gd name="T1" fmla="*/ 0 h 156"/>
                <a:gd name="T2" fmla="*/ 551 w 551"/>
                <a:gd name="T3" fmla="*/ 146 h 156"/>
                <a:gd name="T4" fmla="*/ 539 w 551"/>
                <a:gd name="T5" fmla="*/ 156 h 156"/>
                <a:gd name="T6" fmla="*/ 0 w 551"/>
                <a:gd name="T7" fmla="*/ 11 h 156"/>
                <a:gd name="T8" fmla="*/ 0 w 551"/>
                <a:gd name="T9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1" h="156">
                  <a:moveTo>
                    <a:pt x="0" y="0"/>
                  </a:moveTo>
                  <a:lnTo>
                    <a:pt x="551" y="146"/>
                  </a:lnTo>
                  <a:lnTo>
                    <a:pt x="539" y="156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3" name="Freeform 41"/>
            <p:cNvSpPr/>
            <p:nvPr/>
          </p:nvSpPr>
          <p:spPr bwMode="auto">
            <a:xfrm>
              <a:off x="4546" y="1597"/>
              <a:ext cx="228" cy="677"/>
            </a:xfrm>
            <a:custGeom>
              <a:avLst/>
              <a:gdLst>
                <a:gd name="T0" fmla="*/ 0 w 228"/>
                <a:gd name="T1" fmla="*/ 0 h 677"/>
                <a:gd name="T2" fmla="*/ 223 w 228"/>
                <a:gd name="T3" fmla="*/ 677 h 677"/>
                <a:gd name="T4" fmla="*/ 228 w 228"/>
                <a:gd name="T5" fmla="*/ 677 h 677"/>
                <a:gd name="T6" fmla="*/ 10 w 228"/>
                <a:gd name="T7" fmla="*/ 0 h 677"/>
                <a:gd name="T8" fmla="*/ 0 w 228"/>
                <a:gd name="T9" fmla="*/ 0 h 6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8" h="677">
                  <a:moveTo>
                    <a:pt x="0" y="0"/>
                  </a:moveTo>
                  <a:lnTo>
                    <a:pt x="223" y="677"/>
                  </a:lnTo>
                  <a:lnTo>
                    <a:pt x="228" y="677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4" name="Freeform 42"/>
            <p:cNvSpPr/>
            <p:nvPr/>
          </p:nvSpPr>
          <p:spPr bwMode="auto">
            <a:xfrm>
              <a:off x="4229" y="1604"/>
              <a:ext cx="310" cy="481"/>
            </a:xfrm>
            <a:custGeom>
              <a:avLst/>
              <a:gdLst>
                <a:gd name="T0" fmla="*/ 0 w 310"/>
                <a:gd name="T1" fmla="*/ 481 h 481"/>
                <a:gd name="T2" fmla="*/ 301 w 310"/>
                <a:gd name="T3" fmla="*/ 0 h 481"/>
                <a:gd name="T4" fmla="*/ 310 w 310"/>
                <a:gd name="T5" fmla="*/ 0 h 481"/>
                <a:gd name="T6" fmla="*/ 7 w 310"/>
                <a:gd name="T7" fmla="*/ 481 h 481"/>
                <a:gd name="T8" fmla="*/ 0 w 310"/>
                <a:gd name="T9" fmla="*/ 481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0" h="481">
                  <a:moveTo>
                    <a:pt x="0" y="481"/>
                  </a:moveTo>
                  <a:lnTo>
                    <a:pt x="301" y="0"/>
                  </a:lnTo>
                  <a:lnTo>
                    <a:pt x="310" y="0"/>
                  </a:lnTo>
                  <a:lnTo>
                    <a:pt x="7" y="481"/>
                  </a:lnTo>
                  <a:lnTo>
                    <a:pt x="0" y="4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5" name="Freeform 43"/>
            <p:cNvSpPr/>
            <p:nvPr/>
          </p:nvSpPr>
          <p:spPr bwMode="auto">
            <a:xfrm>
              <a:off x="4217" y="1803"/>
              <a:ext cx="90" cy="282"/>
            </a:xfrm>
            <a:custGeom>
              <a:avLst/>
              <a:gdLst>
                <a:gd name="T0" fmla="*/ 81 w 90"/>
                <a:gd name="T1" fmla="*/ 0 h 282"/>
                <a:gd name="T2" fmla="*/ 0 w 90"/>
                <a:gd name="T3" fmla="*/ 282 h 282"/>
                <a:gd name="T4" fmla="*/ 7 w 90"/>
                <a:gd name="T5" fmla="*/ 282 h 282"/>
                <a:gd name="T6" fmla="*/ 90 w 90"/>
                <a:gd name="T7" fmla="*/ 0 h 282"/>
                <a:gd name="T8" fmla="*/ 81 w 90"/>
                <a:gd name="T9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282">
                  <a:moveTo>
                    <a:pt x="81" y="0"/>
                  </a:moveTo>
                  <a:lnTo>
                    <a:pt x="0" y="282"/>
                  </a:lnTo>
                  <a:lnTo>
                    <a:pt x="7" y="282"/>
                  </a:lnTo>
                  <a:lnTo>
                    <a:pt x="90" y="0"/>
                  </a:lnTo>
                  <a:lnTo>
                    <a:pt x="8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6" name="Freeform 44"/>
            <p:cNvSpPr/>
            <p:nvPr/>
          </p:nvSpPr>
          <p:spPr bwMode="auto">
            <a:xfrm>
              <a:off x="3833" y="1621"/>
              <a:ext cx="375" cy="464"/>
            </a:xfrm>
            <a:custGeom>
              <a:avLst/>
              <a:gdLst>
                <a:gd name="T0" fmla="*/ 0 w 375"/>
                <a:gd name="T1" fmla="*/ 0 h 464"/>
                <a:gd name="T2" fmla="*/ 368 w 375"/>
                <a:gd name="T3" fmla="*/ 464 h 464"/>
                <a:gd name="T4" fmla="*/ 375 w 375"/>
                <a:gd name="T5" fmla="*/ 464 h 464"/>
                <a:gd name="T6" fmla="*/ 8 w 375"/>
                <a:gd name="T7" fmla="*/ 0 h 464"/>
                <a:gd name="T8" fmla="*/ 0 w 375"/>
                <a:gd name="T9" fmla="*/ 0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5" h="464">
                  <a:moveTo>
                    <a:pt x="0" y="0"/>
                  </a:moveTo>
                  <a:lnTo>
                    <a:pt x="368" y="464"/>
                  </a:lnTo>
                  <a:lnTo>
                    <a:pt x="375" y="464"/>
                  </a:lnTo>
                  <a:lnTo>
                    <a:pt x="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7" name="Freeform 45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  <a:gd name="T10" fmla="*/ 0 w 649"/>
                <a:gd name="T11" fmla="*/ 17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8" name="Freeform 46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9" name="Freeform 47"/>
            <p:cNvSpPr/>
            <p:nvPr/>
          </p:nvSpPr>
          <p:spPr bwMode="auto">
            <a:xfrm>
              <a:off x="3623" y="1623"/>
              <a:ext cx="203" cy="658"/>
            </a:xfrm>
            <a:custGeom>
              <a:avLst/>
              <a:gdLst>
                <a:gd name="T0" fmla="*/ 194 w 203"/>
                <a:gd name="T1" fmla="*/ 0 h 658"/>
                <a:gd name="T2" fmla="*/ 0 w 203"/>
                <a:gd name="T3" fmla="*/ 658 h 658"/>
                <a:gd name="T4" fmla="*/ 9 w 203"/>
                <a:gd name="T5" fmla="*/ 658 h 658"/>
                <a:gd name="T6" fmla="*/ 203 w 203"/>
                <a:gd name="T7" fmla="*/ 5 h 658"/>
                <a:gd name="T8" fmla="*/ 194 w 203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58">
                  <a:moveTo>
                    <a:pt x="194" y="0"/>
                  </a:moveTo>
                  <a:lnTo>
                    <a:pt x="0" y="658"/>
                  </a:lnTo>
                  <a:lnTo>
                    <a:pt x="9" y="658"/>
                  </a:lnTo>
                  <a:lnTo>
                    <a:pt x="203" y="5"/>
                  </a:lnTo>
                  <a:lnTo>
                    <a:pt x="19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0" name="Freeform 48"/>
            <p:cNvSpPr/>
            <p:nvPr/>
          </p:nvSpPr>
          <p:spPr bwMode="auto">
            <a:xfrm>
              <a:off x="3353" y="1768"/>
              <a:ext cx="935" cy="310"/>
            </a:xfrm>
            <a:custGeom>
              <a:avLst/>
              <a:gdLst>
                <a:gd name="T0" fmla="*/ 0 w 935"/>
                <a:gd name="T1" fmla="*/ 300 h 310"/>
                <a:gd name="T2" fmla="*/ 928 w 935"/>
                <a:gd name="T3" fmla="*/ 0 h 310"/>
                <a:gd name="T4" fmla="*/ 935 w 935"/>
                <a:gd name="T5" fmla="*/ 9 h 310"/>
                <a:gd name="T6" fmla="*/ 7 w 935"/>
                <a:gd name="T7" fmla="*/ 310 h 310"/>
                <a:gd name="T8" fmla="*/ 0 w 935"/>
                <a:gd name="T9" fmla="*/ 300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5" h="310">
                  <a:moveTo>
                    <a:pt x="0" y="300"/>
                  </a:moveTo>
                  <a:lnTo>
                    <a:pt x="928" y="0"/>
                  </a:lnTo>
                  <a:lnTo>
                    <a:pt x="935" y="9"/>
                  </a:lnTo>
                  <a:lnTo>
                    <a:pt x="7" y="310"/>
                  </a:lnTo>
                  <a:lnTo>
                    <a:pt x="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1" name="Freeform 49"/>
            <p:cNvSpPr/>
            <p:nvPr/>
          </p:nvSpPr>
          <p:spPr bwMode="auto">
            <a:xfrm>
              <a:off x="2631" y="1820"/>
              <a:ext cx="641" cy="251"/>
            </a:xfrm>
            <a:custGeom>
              <a:avLst/>
              <a:gdLst>
                <a:gd name="T0" fmla="*/ 0 w 641"/>
                <a:gd name="T1" fmla="*/ 9 h 251"/>
                <a:gd name="T2" fmla="*/ 641 w 641"/>
                <a:gd name="T3" fmla="*/ 251 h 251"/>
                <a:gd name="T4" fmla="*/ 641 w 641"/>
                <a:gd name="T5" fmla="*/ 244 h 251"/>
                <a:gd name="T6" fmla="*/ 11 w 641"/>
                <a:gd name="T7" fmla="*/ 0 h 251"/>
                <a:gd name="T8" fmla="*/ 0 w 641"/>
                <a:gd name="T9" fmla="*/ 9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1" h="251">
                  <a:moveTo>
                    <a:pt x="0" y="9"/>
                  </a:moveTo>
                  <a:lnTo>
                    <a:pt x="641" y="251"/>
                  </a:lnTo>
                  <a:lnTo>
                    <a:pt x="641" y="244"/>
                  </a:lnTo>
                  <a:lnTo>
                    <a:pt x="11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2" name="Freeform 50"/>
            <p:cNvSpPr/>
            <p:nvPr/>
          </p:nvSpPr>
          <p:spPr bwMode="auto">
            <a:xfrm>
              <a:off x="2631" y="1798"/>
              <a:ext cx="497" cy="301"/>
            </a:xfrm>
            <a:custGeom>
              <a:avLst/>
              <a:gdLst>
                <a:gd name="T0" fmla="*/ 0 w 497"/>
                <a:gd name="T1" fmla="*/ 296 h 301"/>
                <a:gd name="T2" fmla="*/ 490 w 497"/>
                <a:gd name="T3" fmla="*/ 0 h 301"/>
                <a:gd name="T4" fmla="*/ 497 w 497"/>
                <a:gd name="T5" fmla="*/ 10 h 301"/>
                <a:gd name="T6" fmla="*/ 7 w 497"/>
                <a:gd name="T7" fmla="*/ 301 h 301"/>
                <a:gd name="T8" fmla="*/ 0 w 497"/>
                <a:gd name="T9" fmla="*/ 296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7" h="301">
                  <a:moveTo>
                    <a:pt x="0" y="296"/>
                  </a:moveTo>
                  <a:lnTo>
                    <a:pt x="490" y="0"/>
                  </a:lnTo>
                  <a:lnTo>
                    <a:pt x="497" y="10"/>
                  </a:lnTo>
                  <a:lnTo>
                    <a:pt x="7" y="301"/>
                  </a:lnTo>
                  <a:lnTo>
                    <a:pt x="0" y="2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3" name="Freeform 51"/>
            <p:cNvSpPr/>
            <p:nvPr/>
          </p:nvSpPr>
          <p:spPr bwMode="auto">
            <a:xfrm>
              <a:off x="2467" y="2125"/>
              <a:ext cx="135" cy="351"/>
            </a:xfrm>
            <a:custGeom>
              <a:avLst/>
              <a:gdLst>
                <a:gd name="T0" fmla="*/ 126 w 135"/>
                <a:gd name="T1" fmla="*/ 0 h 351"/>
                <a:gd name="T2" fmla="*/ 0 w 135"/>
                <a:gd name="T3" fmla="*/ 351 h 351"/>
                <a:gd name="T4" fmla="*/ 12 w 135"/>
                <a:gd name="T5" fmla="*/ 351 h 351"/>
                <a:gd name="T6" fmla="*/ 135 w 135"/>
                <a:gd name="T7" fmla="*/ 7 h 351"/>
                <a:gd name="T8" fmla="*/ 126 w 135"/>
                <a:gd name="T9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351">
                  <a:moveTo>
                    <a:pt x="126" y="0"/>
                  </a:moveTo>
                  <a:lnTo>
                    <a:pt x="0" y="351"/>
                  </a:lnTo>
                  <a:lnTo>
                    <a:pt x="12" y="351"/>
                  </a:lnTo>
                  <a:lnTo>
                    <a:pt x="135" y="7"/>
                  </a:lnTo>
                  <a:lnTo>
                    <a:pt x="12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4" name="Freeform 52"/>
            <p:cNvSpPr/>
            <p:nvPr/>
          </p:nvSpPr>
          <p:spPr bwMode="auto">
            <a:xfrm>
              <a:off x="2607" y="2130"/>
              <a:ext cx="234" cy="743"/>
            </a:xfrm>
            <a:custGeom>
              <a:avLst/>
              <a:gdLst>
                <a:gd name="T0" fmla="*/ 0 w 234"/>
                <a:gd name="T1" fmla="*/ 0 h 743"/>
                <a:gd name="T2" fmla="*/ 223 w 234"/>
                <a:gd name="T3" fmla="*/ 743 h 743"/>
                <a:gd name="T4" fmla="*/ 234 w 234"/>
                <a:gd name="T5" fmla="*/ 743 h 743"/>
                <a:gd name="T6" fmla="*/ 9 w 234"/>
                <a:gd name="T7" fmla="*/ 0 h 743"/>
                <a:gd name="T8" fmla="*/ 0 w 234"/>
                <a:gd name="T9" fmla="*/ 0 h 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743">
                  <a:moveTo>
                    <a:pt x="0" y="0"/>
                  </a:moveTo>
                  <a:lnTo>
                    <a:pt x="223" y="743"/>
                  </a:lnTo>
                  <a:lnTo>
                    <a:pt x="234" y="743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5" name="Freeform 53"/>
            <p:cNvSpPr/>
            <p:nvPr/>
          </p:nvSpPr>
          <p:spPr bwMode="auto">
            <a:xfrm>
              <a:off x="2472" y="2525"/>
              <a:ext cx="350" cy="360"/>
            </a:xfrm>
            <a:custGeom>
              <a:avLst/>
              <a:gdLst>
                <a:gd name="T0" fmla="*/ 0 w 350"/>
                <a:gd name="T1" fmla="*/ 12 h 360"/>
                <a:gd name="T2" fmla="*/ 343 w 350"/>
                <a:gd name="T3" fmla="*/ 360 h 360"/>
                <a:gd name="T4" fmla="*/ 350 w 350"/>
                <a:gd name="T5" fmla="*/ 348 h 360"/>
                <a:gd name="T6" fmla="*/ 7 w 350"/>
                <a:gd name="T7" fmla="*/ 0 h 360"/>
                <a:gd name="T8" fmla="*/ 0 w 350"/>
                <a:gd name="T9" fmla="*/ 12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0" h="360">
                  <a:moveTo>
                    <a:pt x="0" y="12"/>
                  </a:moveTo>
                  <a:lnTo>
                    <a:pt x="343" y="360"/>
                  </a:lnTo>
                  <a:lnTo>
                    <a:pt x="350" y="348"/>
                  </a:lnTo>
                  <a:lnTo>
                    <a:pt x="7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6" name="Freeform 54"/>
            <p:cNvSpPr/>
            <p:nvPr/>
          </p:nvSpPr>
          <p:spPr bwMode="auto">
            <a:xfrm>
              <a:off x="2922" y="2466"/>
              <a:ext cx="128" cy="355"/>
            </a:xfrm>
            <a:custGeom>
              <a:avLst/>
              <a:gdLst>
                <a:gd name="T0" fmla="*/ 121 w 128"/>
                <a:gd name="T1" fmla="*/ 0 h 355"/>
                <a:gd name="T2" fmla="*/ 0 w 128"/>
                <a:gd name="T3" fmla="*/ 339 h 355"/>
                <a:gd name="T4" fmla="*/ 9 w 128"/>
                <a:gd name="T5" fmla="*/ 355 h 355"/>
                <a:gd name="T6" fmla="*/ 128 w 128"/>
                <a:gd name="T7" fmla="*/ 10 h 355"/>
                <a:gd name="T8" fmla="*/ 121 w 128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8" h="355">
                  <a:moveTo>
                    <a:pt x="121" y="0"/>
                  </a:moveTo>
                  <a:lnTo>
                    <a:pt x="0" y="339"/>
                  </a:lnTo>
                  <a:lnTo>
                    <a:pt x="9" y="355"/>
                  </a:lnTo>
                  <a:lnTo>
                    <a:pt x="128" y="10"/>
                  </a:lnTo>
                  <a:lnTo>
                    <a:pt x="1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7" name="Freeform 55"/>
            <p:cNvSpPr/>
            <p:nvPr/>
          </p:nvSpPr>
          <p:spPr bwMode="auto">
            <a:xfrm>
              <a:off x="2616" y="2118"/>
              <a:ext cx="417" cy="322"/>
            </a:xfrm>
            <a:custGeom>
              <a:avLst/>
              <a:gdLst>
                <a:gd name="T0" fmla="*/ 0 w 417"/>
                <a:gd name="T1" fmla="*/ 10 h 322"/>
                <a:gd name="T2" fmla="*/ 408 w 417"/>
                <a:gd name="T3" fmla="*/ 322 h 322"/>
                <a:gd name="T4" fmla="*/ 417 w 417"/>
                <a:gd name="T5" fmla="*/ 310 h 322"/>
                <a:gd name="T6" fmla="*/ 15 w 417"/>
                <a:gd name="T7" fmla="*/ 0 h 322"/>
                <a:gd name="T8" fmla="*/ 0 w 417"/>
                <a:gd name="T9" fmla="*/ 10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7" h="322">
                  <a:moveTo>
                    <a:pt x="0" y="10"/>
                  </a:moveTo>
                  <a:lnTo>
                    <a:pt x="408" y="322"/>
                  </a:lnTo>
                  <a:lnTo>
                    <a:pt x="417" y="310"/>
                  </a:lnTo>
                  <a:lnTo>
                    <a:pt x="15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8" name="Freeform 56"/>
            <p:cNvSpPr/>
            <p:nvPr/>
          </p:nvSpPr>
          <p:spPr bwMode="auto">
            <a:xfrm>
              <a:off x="3054" y="1803"/>
              <a:ext cx="81" cy="618"/>
            </a:xfrm>
            <a:custGeom>
              <a:avLst/>
              <a:gdLst>
                <a:gd name="T0" fmla="*/ 69 w 81"/>
                <a:gd name="T1" fmla="*/ 0 h 618"/>
                <a:gd name="T2" fmla="*/ 0 w 81"/>
                <a:gd name="T3" fmla="*/ 618 h 618"/>
                <a:gd name="T4" fmla="*/ 10 w 81"/>
                <a:gd name="T5" fmla="*/ 618 h 618"/>
                <a:gd name="T6" fmla="*/ 81 w 81"/>
                <a:gd name="T7" fmla="*/ 0 h 618"/>
                <a:gd name="T8" fmla="*/ 69 w 81"/>
                <a:gd name="T9" fmla="*/ 0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618">
                  <a:moveTo>
                    <a:pt x="69" y="0"/>
                  </a:moveTo>
                  <a:lnTo>
                    <a:pt x="0" y="618"/>
                  </a:lnTo>
                  <a:lnTo>
                    <a:pt x="10" y="618"/>
                  </a:lnTo>
                  <a:lnTo>
                    <a:pt x="81" y="0"/>
                  </a:lnTo>
                  <a:lnTo>
                    <a:pt x="6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9" name="Freeform 57"/>
            <p:cNvSpPr/>
            <p:nvPr/>
          </p:nvSpPr>
          <p:spPr bwMode="auto">
            <a:xfrm>
              <a:off x="3135" y="1810"/>
              <a:ext cx="476" cy="474"/>
            </a:xfrm>
            <a:custGeom>
              <a:avLst/>
              <a:gdLst>
                <a:gd name="T0" fmla="*/ 0 w 476"/>
                <a:gd name="T1" fmla="*/ 0 h 474"/>
                <a:gd name="T2" fmla="*/ 469 w 476"/>
                <a:gd name="T3" fmla="*/ 474 h 474"/>
                <a:gd name="T4" fmla="*/ 476 w 476"/>
                <a:gd name="T5" fmla="*/ 471 h 474"/>
                <a:gd name="T6" fmla="*/ 9 w 476"/>
                <a:gd name="T7" fmla="*/ 0 h 474"/>
                <a:gd name="T8" fmla="*/ 0 w 476"/>
                <a:gd name="T9" fmla="*/ 0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6" h="474">
                  <a:moveTo>
                    <a:pt x="0" y="0"/>
                  </a:moveTo>
                  <a:lnTo>
                    <a:pt x="469" y="474"/>
                  </a:lnTo>
                  <a:lnTo>
                    <a:pt x="476" y="471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0" name="Freeform 58"/>
            <p:cNvSpPr/>
            <p:nvPr/>
          </p:nvSpPr>
          <p:spPr bwMode="auto">
            <a:xfrm>
              <a:off x="2938" y="2109"/>
              <a:ext cx="363" cy="696"/>
            </a:xfrm>
            <a:custGeom>
              <a:avLst/>
              <a:gdLst>
                <a:gd name="T0" fmla="*/ 358 w 363"/>
                <a:gd name="T1" fmla="*/ 0 h 696"/>
                <a:gd name="T2" fmla="*/ 0 w 363"/>
                <a:gd name="T3" fmla="*/ 696 h 696"/>
                <a:gd name="T4" fmla="*/ 12 w 363"/>
                <a:gd name="T5" fmla="*/ 696 h 696"/>
                <a:gd name="T6" fmla="*/ 363 w 363"/>
                <a:gd name="T7" fmla="*/ 9 h 696"/>
                <a:gd name="T8" fmla="*/ 358 w 363"/>
                <a:gd name="T9" fmla="*/ 0 h 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3" h="696">
                  <a:moveTo>
                    <a:pt x="358" y="0"/>
                  </a:moveTo>
                  <a:lnTo>
                    <a:pt x="0" y="696"/>
                  </a:lnTo>
                  <a:lnTo>
                    <a:pt x="12" y="696"/>
                  </a:lnTo>
                  <a:lnTo>
                    <a:pt x="363" y="9"/>
                  </a:lnTo>
                  <a:lnTo>
                    <a:pt x="35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1" name="Freeform 59"/>
            <p:cNvSpPr/>
            <p:nvPr/>
          </p:nvSpPr>
          <p:spPr bwMode="auto">
            <a:xfrm>
              <a:off x="3085" y="2296"/>
              <a:ext cx="516" cy="154"/>
            </a:xfrm>
            <a:custGeom>
              <a:avLst/>
              <a:gdLst>
                <a:gd name="T0" fmla="*/ 0 w 516"/>
                <a:gd name="T1" fmla="*/ 144 h 154"/>
                <a:gd name="T2" fmla="*/ 516 w 516"/>
                <a:gd name="T3" fmla="*/ 0 h 154"/>
                <a:gd name="T4" fmla="*/ 516 w 516"/>
                <a:gd name="T5" fmla="*/ 7 h 154"/>
                <a:gd name="T6" fmla="*/ 0 w 516"/>
                <a:gd name="T7" fmla="*/ 154 h 154"/>
                <a:gd name="T8" fmla="*/ 0 w 516"/>
                <a:gd name="T9" fmla="*/ 14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6" h="154">
                  <a:moveTo>
                    <a:pt x="0" y="144"/>
                  </a:moveTo>
                  <a:lnTo>
                    <a:pt x="516" y="0"/>
                  </a:lnTo>
                  <a:lnTo>
                    <a:pt x="516" y="7"/>
                  </a:lnTo>
                  <a:lnTo>
                    <a:pt x="0" y="154"/>
                  </a:lnTo>
                  <a:lnTo>
                    <a:pt x="0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2" name="Freeform 60"/>
            <p:cNvSpPr/>
            <p:nvPr/>
          </p:nvSpPr>
          <p:spPr bwMode="auto">
            <a:xfrm>
              <a:off x="3637" y="2106"/>
              <a:ext cx="571" cy="192"/>
            </a:xfrm>
            <a:custGeom>
              <a:avLst/>
              <a:gdLst>
                <a:gd name="T0" fmla="*/ 0 w 571"/>
                <a:gd name="T1" fmla="*/ 180 h 192"/>
                <a:gd name="T2" fmla="*/ 571 w 571"/>
                <a:gd name="T3" fmla="*/ 0 h 192"/>
                <a:gd name="T4" fmla="*/ 571 w 571"/>
                <a:gd name="T5" fmla="*/ 12 h 192"/>
                <a:gd name="T6" fmla="*/ 0 w 571"/>
                <a:gd name="T7" fmla="*/ 192 h 192"/>
                <a:gd name="T8" fmla="*/ 0 w 571"/>
                <a:gd name="T9" fmla="*/ 18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192">
                  <a:moveTo>
                    <a:pt x="0" y="180"/>
                  </a:moveTo>
                  <a:lnTo>
                    <a:pt x="571" y="0"/>
                  </a:lnTo>
                  <a:lnTo>
                    <a:pt x="571" y="12"/>
                  </a:lnTo>
                  <a:lnTo>
                    <a:pt x="0" y="192"/>
                  </a:lnTo>
                  <a:lnTo>
                    <a:pt x="0" y="1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3" name="Freeform 61"/>
            <p:cNvSpPr/>
            <p:nvPr/>
          </p:nvSpPr>
          <p:spPr bwMode="auto">
            <a:xfrm>
              <a:off x="4234" y="2106"/>
              <a:ext cx="521" cy="187"/>
            </a:xfrm>
            <a:custGeom>
              <a:avLst/>
              <a:gdLst>
                <a:gd name="T0" fmla="*/ 0 w 521"/>
                <a:gd name="T1" fmla="*/ 10 h 187"/>
                <a:gd name="T2" fmla="*/ 518 w 521"/>
                <a:gd name="T3" fmla="*/ 187 h 187"/>
                <a:gd name="T4" fmla="*/ 521 w 521"/>
                <a:gd name="T5" fmla="*/ 175 h 187"/>
                <a:gd name="T6" fmla="*/ 0 w 521"/>
                <a:gd name="T7" fmla="*/ 0 h 187"/>
                <a:gd name="T8" fmla="*/ 0 w 521"/>
                <a:gd name="T9" fmla="*/ 1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187">
                  <a:moveTo>
                    <a:pt x="0" y="10"/>
                  </a:moveTo>
                  <a:lnTo>
                    <a:pt x="518" y="187"/>
                  </a:lnTo>
                  <a:lnTo>
                    <a:pt x="521" y="175"/>
                  </a:lnTo>
                  <a:lnTo>
                    <a:pt x="0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4" name="Freeform 62"/>
            <p:cNvSpPr/>
            <p:nvPr/>
          </p:nvSpPr>
          <p:spPr bwMode="auto">
            <a:xfrm>
              <a:off x="4795" y="1749"/>
              <a:ext cx="329" cy="525"/>
            </a:xfrm>
            <a:custGeom>
              <a:avLst/>
              <a:gdLst>
                <a:gd name="T0" fmla="*/ 329 w 329"/>
                <a:gd name="T1" fmla="*/ 0 h 525"/>
                <a:gd name="T2" fmla="*/ 0 w 329"/>
                <a:gd name="T3" fmla="*/ 525 h 525"/>
                <a:gd name="T4" fmla="*/ 7 w 329"/>
                <a:gd name="T5" fmla="*/ 525 h 525"/>
                <a:gd name="T6" fmla="*/ 329 w 329"/>
                <a:gd name="T7" fmla="*/ 12 h 525"/>
                <a:gd name="T8" fmla="*/ 329 w 329"/>
                <a:gd name="T9" fmla="*/ 0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9" h="525">
                  <a:moveTo>
                    <a:pt x="329" y="0"/>
                  </a:moveTo>
                  <a:lnTo>
                    <a:pt x="0" y="525"/>
                  </a:lnTo>
                  <a:lnTo>
                    <a:pt x="7" y="525"/>
                  </a:lnTo>
                  <a:lnTo>
                    <a:pt x="329" y="12"/>
                  </a:lnTo>
                  <a:lnTo>
                    <a:pt x="3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5" name="Freeform 63"/>
            <p:cNvSpPr/>
            <p:nvPr/>
          </p:nvSpPr>
          <p:spPr bwMode="auto">
            <a:xfrm>
              <a:off x="5145" y="1756"/>
              <a:ext cx="52" cy="691"/>
            </a:xfrm>
            <a:custGeom>
              <a:avLst/>
              <a:gdLst>
                <a:gd name="T0" fmla="*/ 0 w 52"/>
                <a:gd name="T1" fmla="*/ 0 h 691"/>
                <a:gd name="T2" fmla="*/ 41 w 52"/>
                <a:gd name="T3" fmla="*/ 691 h 691"/>
                <a:gd name="T4" fmla="*/ 52 w 52"/>
                <a:gd name="T5" fmla="*/ 691 h 691"/>
                <a:gd name="T6" fmla="*/ 7 w 52"/>
                <a:gd name="T7" fmla="*/ 0 h 691"/>
                <a:gd name="T8" fmla="*/ 0 w 52"/>
                <a:gd name="T9" fmla="*/ 0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691">
                  <a:moveTo>
                    <a:pt x="0" y="0"/>
                  </a:moveTo>
                  <a:lnTo>
                    <a:pt x="41" y="691"/>
                  </a:lnTo>
                  <a:lnTo>
                    <a:pt x="52" y="691"/>
                  </a:lnTo>
                  <a:lnTo>
                    <a:pt x="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6" name="Freeform 64"/>
            <p:cNvSpPr/>
            <p:nvPr/>
          </p:nvSpPr>
          <p:spPr bwMode="auto">
            <a:xfrm>
              <a:off x="5204" y="2102"/>
              <a:ext cx="183" cy="355"/>
            </a:xfrm>
            <a:custGeom>
              <a:avLst/>
              <a:gdLst>
                <a:gd name="T0" fmla="*/ 171 w 183"/>
                <a:gd name="T1" fmla="*/ 0 h 355"/>
                <a:gd name="T2" fmla="*/ 0 w 183"/>
                <a:gd name="T3" fmla="*/ 345 h 355"/>
                <a:gd name="T4" fmla="*/ 10 w 183"/>
                <a:gd name="T5" fmla="*/ 355 h 355"/>
                <a:gd name="T6" fmla="*/ 183 w 183"/>
                <a:gd name="T7" fmla="*/ 0 h 355"/>
                <a:gd name="T8" fmla="*/ 171 w 183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3" h="355">
                  <a:moveTo>
                    <a:pt x="171" y="0"/>
                  </a:moveTo>
                  <a:lnTo>
                    <a:pt x="0" y="345"/>
                  </a:lnTo>
                  <a:lnTo>
                    <a:pt x="10" y="355"/>
                  </a:lnTo>
                  <a:lnTo>
                    <a:pt x="183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7" name="Freeform 65"/>
            <p:cNvSpPr/>
            <p:nvPr/>
          </p:nvSpPr>
          <p:spPr bwMode="auto">
            <a:xfrm>
              <a:off x="4795" y="2303"/>
              <a:ext cx="362" cy="173"/>
            </a:xfrm>
            <a:custGeom>
              <a:avLst/>
              <a:gdLst>
                <a:gd name="T0" fmla="*/ 0 w 362"/>
                <a:gd name="T1" fmla="*/ 9 h 173"/>
                <a:gd name="T2" fmla="*/ 362 w 362"/>
                <a:gd name="T3" fmla="*/ 173 h 173"/>
                <a:gd name="T4" fmla="*/ 362 w 362"/>
                <a:gd name="T5" fmla="*/ 156 h 173"/>
                <a:gd name="T6" fmla="*/ 0 w 362"/>
                <a:gd name="T7" fmla="*/ 0 h 173"/>
                <a:gd name="T8" fmla="*/ 0 w 362"/>
                <a:gd name="T9" fmla="*/ 9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2" h="173">
                  <a:moveTo>
                    <a:pt x="0" y="9"/>
                  </a:moveTo>
                  <a:lnTo>
                    <a:pt x="362" y="173"/>
                  </a:lnTo>
                  <a:lnTo>
                    <a:pt x="362" y="156"/>
                  </a:lnTo>
                  <a:lnTo>
                    <a:pt x="0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8" name="Freeform 66"/>
            <p:cNvSpPr/>
            <p:nvPr/>
          </p:nvSpPr>
          <p:spPr bwMode="auto">
            <a:xfrm>
              <a:off x="5086" y="2499"/>
              <a:ext cx="102" cy="462"/>
            </a:xfrm>
            <a:custGeom>
              <a:avLst/>
              <a:gdLst>
                <a:gd name="T0" fmla="*/ 95 w 102"/>
                <a:gd name="T1" fmla="*/ 0 h 462"/>
                <a:gd name="T2" fmla="*/ 0 w 102"/>
                <a:gd name="T3" fmla="*/ 462 h 462"/>
                <a:gd name="T4" fmla="*/ 12 w 102"/>
                <a:gd name="T5" fmla="*/ 462 h 462"/>
                <a:gd name="T6" fmla="*/ 102 w 102"/>
                <a:gd name="T7" fmla="*/ 0 h 462"/>
                <a:gd name="T8" fmla="*/ 95 w 102"/>
                <a:gd name="T9" fmla="*/ 0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462">
                  <a:moveTo>
                    <a:pt x="95" y="0"/>
                  </a:moveTo>
                  <a:lnTo>
                    <a:pt x="0" y="462"/>
                  </a:lnTo>
                  <a:lnTo>
                    <a:pt x="12" y="462"/>
                  </a:lnTo>
                  <a:lnTo>
                    <a:pt x="102" y="0"/>
                  </a:lnTo>
                  <a:lnTo>
                    <a:pt x="9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9" name="Freeform 67"/>
            <p:cNvSpPr/>
            <p:nvPr/>
          </p:nvSpPr>
          <p:spPr bwMode="auto">
            <a:xfrm>
              <a:off x="4724" y="2317"/>
              <a:ext cx="59" cy="663"/>
            </a:xfrm>
            <a:custGeom>
              <a:avLst/>
              <a:gdLst>
                <a:gd name="T0" fmla="*/ 50 w 59"/>
                <a:gd name="T1" fmla="*/ 0 h 663"/>
                <a:gd name="T2" fmla="*/ 0 w 59"/>
                <a:gd name="T3" fmla="*/ 663 h 663"/>
                <a:gd name="T4" fmla="*/ 9 w 59"/>
                <a:gd name="T5" fmla="*/ 663 h 663"/>
                <a:gd name="T6" fmla="*/ 59 w 59"/>
                <a:gd name="T7" fmla="*/ 0 h 663"/>
                <a:gd name="T8" fmla="*/ 50 w 59"/>
                <a:gd name="T9" fmla="*/ 0 h 6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663">
                  <a:moveTo>
                    <a:pt x="50" y="0"/>
                  </a:moveTo>
                  <a:lnTo>
                    <a:pt x="0" y="663"/>
                  </a:lnTo>
                  <a:lnTo>
                    <a:pt x="9" y="663"/>
                  </a:lnTo>
                  <a:lnTo>
                    <a:pt x="59" y="0"/>
                  </a:lnTo>
                  <a:lnTo>
                    <a:pt x="5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0" name="Freeform 68"/>
            <p:cNvSpPr/>
            <p:nvPr/>
          </p:nvSpPr>
          <p:spPr bwMode="auto">
            <a:xfrm>
              <a:off x="4740" y="2499"/>
              <a:ext cx="443" cy="481"/>
            </a:xfrm>
            <a:custGeom>
              <a:avLst/>
              <a:gdLst>
                <a:gd name="T0" fmla="*/ 436 w 443"/>
                <a:gd name="T1" fmla="*/ 0 h 481"/>
                <a:gd name="T2" fmla="*/ 0 w 443"/>
                <a:gd name="T3" fmla="*/ 476 h 481"/>
                <a:gd name="T4" fmla="*/ 7 w 443"/>
                <a:gd name="T5" fmla="*/ 481 h 481"/>
                <a:gd name="T6" fmla="*/ 443 w 443"/>
                <a:gd name="T7" fmla="*/ 0 h 481"/>
                <a:gd name="T8" fmla="*/ 436 w 443"/>
                <a:gd name="T9" fmla="*/ 0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3" h="481">
                  <a:moveTo>
                    <a:pt x="436" y="0"/>
                  </a:moveTo>
                  <a:lnTo>
                    <a:pt x="0" y="476"/>
                  </a:lnTo>
                  <a:lnTo>
                    <a:pt x="7" y="481"/>
                  </a:lnTo>
                  <a:lnTo>
                    <a:pt x="443" y="0"/>
                  </a:lnTo>
                  <a:lnTo>
                    <a:pt x="43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1" name="Freeform 69"/>
            <p:cNvSpPr/>
            <p:nvPr/>
          </p:nvSpPr>
          <p:spPr bwMode="auto">
            <a:xfrm>
              <a:off x="4996" y="2573"/>
              <a:ext cx="81" cy="388"/>
            </a:xfrm>
            <a:custGeom>
              <a:avLst/>
              <a:gdLst>
                <a:gd name="T0" fmla="*/ 0 w 81"/>
                <a:gd name="T1" fmla="*/ 0 h 388"/>
                <a:gd name="T2" fmla="*/ 69 w 81"/>
                <a:gd name="T3" fmla="*/ 388 h 388"/>
                <a:gd name="T4" fmla="*/ 81 w 81"/>
                <a:gd name="T5" fmla="*/ 388 h 388"/>
                <a:gd name="T6" fmla="*/ 10 w 81"/>
                <a:gd name="T7" fmla="*/ 0 h 388"/>
                <a:gd name="T8" fmla="*/ 0 w 8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388">
                  <a:moveTo>
                    <a:pt x="0" y="0"/>
                  </a:moveTo>
                  <a:lnTo>
                    <a:pt x="69" y="388"/>
                  </a:lnTo>
                  <a:lnTo>
                    <a:pt x="81" y="388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2" name="Freeform 70"/>
            <p:cNvSpPr/>
            <p:nvPr/>
          </p:nvSpPr>
          <p:spPr bwMode="auto">
            <a:xfrm>
              <a:off x="4186" y="2116"/>
              <a:ext cx="38" cy="594"/>
            </a:xfrm>
            <a:custGeom>
              <a:avLst/>
              <a:gdLst>
                <a:gd name="T0" fmla="*/ 31 w 38"/>
                <a:gd name="T1" fmla="*/ 2 h 594"/>
                <a:gd name="T2" fmla="*/ 0 w 38"/>
                <a:gd name="T3" fmla="*/ 594 h 594"/>
                <a:gd name="T4" fmla="*/ 7 w 38"/>
                <a:gd name="T5" fmla="*/ 594 h 594"/>
                <a:gd name="T6" fmla="*/ 38 w 38"/>
                <a:gd name="T7" fmla="*/ 0 h 594"/>
                <a:gd name="T8" fmla="*/ 31 w 38"/>
                <a:gd name="T9" fmla="*/ 2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594">
                  <a:moveTo>
                    <a:pt x="31" y="2"/>
                  </a:moveTo>
                  <a:lnTo>
                    <a:pt x="0" y="594"/>
                  </a:lnTo>
                  <a:lnTo>
                    <a:pt x="7" y="594"/>
                  </a:lnTo>
                  <a:lnTo>
                    <a:pt x="38" y="0"/>
                  </a:lnTo>
                  <a:lnTo>
                    <a:pt x="31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3" name="Freeform 71"/>
            <p:cNvSpPr/>
            <p:nvPr/>
          </p:nvSpPr>
          <p:spPr bwMode="auto">
            <a:xfrm>
              <a:off x="4201" y="2312"/>
              <a:ext cx="568" cy="415"/>
            </a:xfrm>
            <a:custGeom>
              <a:avLst/>
              <a:gdLst>
                <a:gd name="T0" fmla="*/ 0 w 568"/>
                <a:gd name="T1" fmla="*/ 405 h 415"/>
                <a:gd name="T2" fmla="*/ 563 w 568"/>
                <a:gd name="T3" fmla="*/ 0 h 415"/>
                <a:gd name="T4" fmla="*/ 568 w 568"/>
                <a:gd name="T5" fmla="*/ 7 h 415"/>
                <a:gd name="T6" fmla="*/ 0 w 568"/>
                <a:gd name="T7" fmla="*/ 415 h 415"/>
                <a:gd name="T8" fmla="*/ 0 w 568"/>
                <a:gd name="T9" fmla="*/ 405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8" h="415">
                  <a:moveTo>
                    <a:pt x="0" y="405"/>
                  </a:moveTo>
                  <a:lnTo>
                    <a:pt x="563" y="0"/>
                  </a:lnTo>
                  <a:lnTo>
                    <a:pt x="568" y="7"/>
                  </a:lnTo>
                  <a:lnTo>
                    <a:pt x="0" y="415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4" name="Freeform 72"/>
            <p:cNvSpPr/>
            <p:nvPr/>
          </p:nvSpPr>
          <p:spPr bwMode="auto">
            <a:xfrm>
              <a:off x="4198" y="2729"/>
              <a:ext cx="507" cy="272"/>
            </a:xfrm>
            <a:custGeom>
              <a:avLst/>
              <a:gdLst>
                <a:gd name="T0" fmla="*/ 0 w 507"/>
                <a:gd name="T1" fmla="*/ 9 h 272"/>
                <a:gd name="T2" fmla="*/ 497 w 507"/>
                <a:gd name="T3" fmla="*/ 272 h 272"/>
                <a:gd name="T4" fmla="*/ 507 w 507"/>
                <a:gd name="T5" fmla="*/ 268 h 272"/>
                <a:gd name="T6" fmla="*/ 5 w 507"/>
                <a:gd name="T7" fmla="*/ 0 h 272"/>
                <a:gd name="T8" fmla="*/ 0 w 507"/>
                <a:gd name="T9" fmla="*/ 9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72">
                  <a:moveTo>
                    <a:pt x="0" y="9"/>
                  </a:moveTo>
                  <a:lnTo>
                    <a:pt x="497" y="272"/>
                  </a:lnTo>
                  <a:lnTo>
                    <a:pt x="507" y="268"/>
                  </a:lnTo>
                  <a:lnTo>
                    <a:pt x="5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5" name="Freeform 73"/>
            <p:cNvSpPr/>
            <p:nvPr/>
          </p:nvSpPr>
          <p:spPr bwMode="auto">
            <a:xfrm>
              <a:off x="3627" y="2298"/>
              <a:ext cx="540" cy="431"/>
            </a:xfrm>
            <a:custGeom>
              <a:avLst/>
              <a:gdLst>
                <a:gd name="T0" fmla="*/ 0 w 540"/>
                <a:gd name="T1" fmla="*/ 10 h 431"/>
                <a:gd name="T2" fmla="*/ 540 w 540"/>
                <a:gd name="T3" fmla="*/ 431 h 431"/>
                <a:gd name="T4" fmla="*/ 540 w 540"/>
                <a:gd name="T5" fmla="*/ 417 h 431"/>
                <a:gd name="T6" fmla="*/ 8 w 540"/>
                <a:gd name="T7" fmla="*/ 0 h 431"/>
                <a:gd name="T8" fmla="*/ 0 w 540"/>
                <a:gd name="T9" fmla="*/ 1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431">
                  <a:moveTo>
                    <a:pt x="0" y="10"/>
                  </a:moveTo>
                  <a:lnTo>
                    <a:pt x="540" y="431"/>
                  </a:lnTo>
                  <a:lnTo>
                    <a:pt x="540" y="417"/>
                  </a:lnTo>
                  <a:lnTo>
                    <a:pt x="8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6" name="Freeform 74"/>
            <p:cNvSpPr/>
            <p:nvPr/>
          </p:nvSpPr>
          <p:spPr bwMode="auto">
            <a:xfrm>
              <a:off x="3495" y="2305"/>
              <a:ext cx="130" cy="621"/>
            </a:xfrm>
            <a:custGeom>
              <a:avLst/>
              <a:gdLst>
                <a:gd name="T0" fmla="*/ 125 w 130"/>
                <a:gd name="T1" fmla="*/ 0 h 621"/>
                <a:gd name="T2" fmla="*/ 0 w 130"/>
                <a:gd name="T3" fmla="*/ 621 h 621"/>
                <a:gd name="T4" fmla="*/ 9 w 130"/>
                <a:gd name="T5" fmla="*/ 621 h 621"/>
                <a:gd name="T6" fmla="*/ 130 w 130"/>
                <a:gd name="T7" fmla="*/ 5 h 621"/>
                <a:gd name="T8" fmla="*/ 125 w 130"/>
                <a:gd name="T9" fmla="*/ 0 h 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" h="621">
                  <a:moveTo>
                    <a:pt x="125" y="0"/>
                  </a:moveTo>
                  <a:lnTo>
                    <a:pt x="0" y="621"/>
                  </a:lnTo>
                  <a:lnTo>
                    <a:pt x="9" y="621"/>
                  </a:lnTo>
                  <a:lnTo>
                    <a:pt x="130" y="5"/>
                  </a:lnTo>
                  <a:lnTo>
                    <a:pt x="1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7" name="Freeform 75"/>
            <p:cNvSpPr/>
            <p:nvPr/>
          </p:nvSpPr>
          <p:spPr bwMode="auto">
            <a:xfrm>
              <a:off x="3054" y="2461"/>
              <a:ext cx="420" cy="465"/>
            </a:xfrm>
            <a:custGeom>
              <a:avLst/>
              <a:gdLst>
                <a:gd name="T0" fmla="*/ 0 w 420"/>
                <a:gd name="T1" fmla="*/ 8 h 465"/>
                <a:gd name="T2" fmla="*/ 412 w 420"/>
                <a:gd name="T3" fmla="*/ 465 h 465"/>
                <a:gd name="T4" fmla="*/ 420 w 420"/>
                <a:gd name="T5" fmla="*/ 465 h 465"/>
                <a:gd name="T6" fmla="*/ 12 w 420"/>
                <a:gd name="T7" fmla="*/ 0 h 465"/>
                <a:gd name="T8" fmla="*/ 0 w 420"/>
                <a:gd name="T9" fmla="*/ 8 h 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0" h="465">
                  <a:moveTo>
                    <a:pt x="0" y="8"/>
                  </a:moveTo>
                  <a:lnTo>
                    <a:pt x="412" y="465"/>
                  </a:lnTo>
                  <a:lnTo>
                    <a:pt x="420" y="465"/>
                  </a:lnTo>
                  <a:lnTo>
                    <a:pt x="12" y="0"/>
                  </a:ln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8" name="Freeform 76"/>
            <p:cNvSpPr/>
            <p:nvPr/>
          </p:nvSpPr>
          <p:spPr bwMode="auto">
            <a:xfrm>
              <a:off x="3519" y="2729"/>
              <a:ext cx="655" cy="223"/>
            </a:xfrm>
            <a:custGeom>
              <a:avLst/>
              <a:gdLst>
                <a:gd name="T0" fmla="*/ 0 w 655"/>
                <a:gd name="T1" fmla="*/ 213 h 223"/>
                <a:gd name="T2" fmla="*/ 655 w 655"/>
                <a:gd name="T3" fmla="*/ 0 h 223"/>
                <a:gd name="T4" fmla="*/ 655 w 655"/>
                <a:gd name="T5" fmla="*/ 9 h 223"/>
                <a:gd name="T6" fmla="*/ 0 w 655"/>
                <a:gd name="T7" fmla="*/ 223 h 223"/>
                <a:gd name="T8" fmla="*/ 0 w 655"/>
                <a:gd name="T9" fmla="*/ 213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5" h="223">
                  <a:moveTo>
                    <a:pt x="0" y="213"/>
                  </a:moveTo>
                  <a:lnTo>
                    <a:pt x="655" y="0"/>
                  </a:lnTo>
                  <a:lnTo>
                    <a:pt x="655" y="9"/>
                  </a:lnTo>
                  <a:lnTo>
                    <a:pt x="0" y="223"/>
                  </a:lnTo>
                  <a:lnTo>
                    <a:pt x="0" y="2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9" name="Freeform 77"/>
            <p:cNvSpPr/>
            <p:nvPr/>
          </p:nvSpPr>
          <p:spPr bwMode="auto">
            <a:xfrm>
              <a:off x="4066" y="2738"/>
              <a:ext cx="123" cy="495"/>
            </a:xfrm>
            <a:custGeom>
              <a:avLst/>
              <a:gdLst>
                <a:gd name="T0" fmla="*/ 118 w 123"/>
                <a:gd name="T1" fmla="*/ 0 h 495"/>
                <a:gd name="T2" fmla="*/ 0 w 123"/>
                <a:gd name="T3" fmla="*/ 495 h 495"/>
                <a:gd name="T4" fmla="*/ 7 w 123"/>
                <a:gd name="T5" fmla="*/ 495 h 495"/>
                <a:gd name="T6" fmla="*/ 123 w 123"/>
                <a:gd name="T7" fmla="*/ 0 h 495"/>
                <a:gd name="T8" fmla="*/ 118 w 123"/>
                <a:gd name="T9" fmla="*/ 0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495">
                  <a:moveTo>
                    <a:pt x="118" y="0"/>
                  </a:moveTo>
                  <a:lnTo>
                    <a:pt x="0" y="495"/>
                  </a:lnTo>
                  <a:lnTo>
                    <a:pt x="7" y="495"/>
                  </a:lnTo>
                  <a:lnTo>
                    <a:pt x="123" y="0"/>
                  </a:lnTo>
                  <a:lnTo>
                    <a:pt x="1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0" name="Freeform 78"/>
            <p:cNvSpPr/>
            <p:nvPr/>
          </p:nvSpPr>
          <p:spPr bwMode="auto">
            <a:xfrm>
              <a:off x="2957" y="2843"/>
              <a:ext cx="971" cy="42"/>
            </a:xfrm>
            <a:custGeom>
              <a:avLst/>
              <a:gdLst>
                <a:gd name="T0" fmla="*/ 0 w 971"/>
                <a:gd name="T1" fmla="*/ 0 h 42"/>
                <a:gd name="T2" fmla="*/ 971 w 971"/>
                <a:gd name="T3" fmla="*/ 30 h 42"/>
                <a:gd name="T4" fmla="*/ 971 w 971"/>
                <a:gd name="T5" fmla="*/ 42 h 42"/>
                <a:gd name="T6" fmla="*/ 0 w 971"/>
                <a:gd name="T7" fmla="*/ 7 h 42"/>
                <a:gd name="T8" fmla="*/ 0 w 971"/>
                <a:gd name="T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1" h="42">
                  <a:moveTo>
                    <a:pt x="0" y="0"/>
                  </a:moveTo>
                  <a:lnTo>
                    <a:pt x="971" y="30"/>
                  </a:lnTo>
                  <a:lnTo>
                    <a:pt x="971" y="42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1" name="Freeform 79"/>
            <p:cNvSpPr/>
            <p:nvPr/>
          </p:nvSpPr>
          <p:spPr bwMode="auto">
            <a:xfrm>
              <a:off x="2865" y="2902"/>
              <a:ext cx="597" cy="57"/>
            </a:xfrm>
            <a:custGeom>
              <a:avLst/>
              <a:gdLst>
                <a:gd name="T0" fmla="*/ 0 w 597"/>
                <a:gd name="T1" fmla="*/ 0 h 57"/>
                <a:gd name="T2" fmla="*/ 597 w 597"/>
                <a:gd name="T3" fmla="*/ 50 h 57"/>
                <a:gd name="T4" fmla="*/ 597 w 597"/>
                <a:gd name="T5" fmla="*/ 57 h 57"/>
                <a:gd name="T6" fmla="*/ 0 w 597"/>
                <a:gd name="T7" fmla="*/ 12 h 57"/>
                <a:gd name="T8" fmla="*/ 0 w 597"/>
                <a:gd name="T9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57">
                  <a:moveTo>
                    <a:pt x="0" y="0"/>
                  </a:moveTo>
                  <a:lnTo>
                    <a:pt x="597" y="50"/>
                  </a:lnTo>
                  <a:lnTo>
                    <a:pt x="597" y="57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2" name="Freeform 80"/>
            <p:cNvSpPr/>
            <p:nvPr/>
          </p:nvSpPr>
          <p:spPr bwMode="auto">
            <a:xfrm>
              <a:off x="2844" y="2916"/>
              <a:ext cx="61" cy="268"/>
            </a:xfrm>
            <a:custGeom>
              <a:avLst/>
              <a:gdLst>
                <a:gd name="T0" fmla="*/ 0 w 61"/>
                <a:gd name="T1" fmla="*/ 0 h 268"/>
                <a:gd name="T2" fmla="*/ 54 w 61"/>
                <a:gd name="T3" fmla="*/ 268 h 268"/>
                <a:gd name="T4" fmla="*/ 61 w 61"/>
                <a:gd name="T5" fmla="*/ 268 h 268"/>
                <a:gd name="T6" fmla="*/ 12 w 61"/>
                <a:gd name="T7" fmla="*/ 0 h 268"/>
                <a:gd name="T8" fmla="*/ 0 w 61"/>
                <a:gd name="T9" fmla="*/ 0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268">
                  <a:moveTo>
                    <a:pt x="0" y="0"/>
                  </a:moveTo>
                  <a:lnTo>
                    <a:pt x="54" y="268"/>
                  </a:lnTo>
                  <a:lnTo>
                    <a:pt x="61" y="26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3" name="Freeform 81"/>
            <p:cNvSpPr/>
            <p:nvPr/>
          </p:nvSpPr>
          <p:spPr bwMode="auto">
            <a:xfrm>
              <a:off x="2851" y="2909"/>
              <a:ext cx="608" cy="519"/>
            </a:xfrm>
            <a:custGeom>
              <a:avLst/>
              <a:gdLst>
                <a:gd name="T0" fmla="*/ 0 w 608"/>
                <a:gd name="T1" fmla="*/ 9 h 519"/>
                <a:gd name="T2" fmla="*/ 601 w 608"/>
                <a:gd name="T3" fmla="*/ 519 h 519"/>
                <a:gd name="T4" fmla="*/ 608 w 608"/>
                <a:gd name="T5" fmla="*/ 509 h 519"/>
                <a:gd name="T6" fmla="*/ 7 w 608"/>
                <a:gd name="T7" fmla="*/ 0 h 519"/>
                <a:gd name="T8" fmla="*/ 0 w 608"/>
                <a:gd name="T9" fmla="*/ 9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8" h="519">
                  <a:moveTo>
                    <a:pt x="0" y="9"/>
                  </a:moveTo>
                  <a:lnTo>
                    <a:pt x="601" y="519"/>
                  </a:lnTo>
                  <a:lnTo>
                    <a:pt x="608" y="509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4" name="Freeform 82"/>
            <p:cNvSpPr/>
            <p:nvPr/>
          </p:nvSpPr>
          <p:spPr bwMode="auto">
            <a:xfrm>
              <a:off x="3474" y="2985"/>
              <a:ext cx="21" cy="421"/>
            </a:xfrm>
            <a:custGeom>
              <a:avLst/>
              <a:gdLst>
                <a:gd name="T0" fmla="*/ 11 w 21"/>
                <a:gd name="T1" fmla="*/ 7 h 421"/>
                <a:gd name="T2" fmla="*/ 0 w 21"/>
                <a:gd name="T3" fmla="*/ 421 h 421"/>
                <a:gd name="T4" fmla="*/ 11 w 21"/>
                <a:gd name="T5" fmla="*/ 421 h 421"/>
                <a:gd name="T6" fmla="*/ 21 w 21"/>
                <a:gd name="T7" fmla="*/ 0 h 421"/>
                <a:gd name="T8" fmla="*/ 11 w 21"/>
                <a:gd name="T9" fmla="*/ 7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421">
                  <a:moveTo>
                    <a:pt x="11" y="7"/>
                  </a:moveTo>
                  <a:lnTo>
                    <a:pt x="0" y="421"/>
                  </a:lnTo>
                  <a:lnTo>
                    <a:pt x="11" y="421"/>
                  </a:lnTo>
                  <a:lnTo>
                    <a:pt x="21" y="0"/>
                  </a:lnTo>
                  <a:lnTo>
                    <a:pt x="11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5" name="Freeform 83"/>
            <p:cNvSpPr/>
            <p:nvPr/>
          </p:nvSpPr>
          <p:spPr bwMode="auto">
            <a:xfrm>
              <a:off x="3519" y="2959"/>
              <a:ext cx="520" cy="296"/>
            </a:xfrm>
            <a:custGeom>
              <a:avLst/>
              <a:gdLst>
                <a:gd name="T0" fmla="*/ 0 w 520"/>
                <a:gd name="T1" fmla="*/ 16 h 296"/>
                <a:gd name="T2" fmla="*/ 509 w 520"/>
                <a:gd name="T3" fmla="*/ 296 h 296"/>
                <a:gd name="T4" fmla="*/ 520 w 520"/>
                <a:gd name="T5" fmla="*/ 286 h 296"/>
                <a:gd name="T6" fmla="*/ 0 w 520"/>
                <a:gd name="T7" fmla="*/ 0 h 296"/>
                <a:gd name="T8" fmla="*/ 0 w 520"/>
                <a:gd name="T9" fmla="*/ 16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0" h="296">
                  <a:moveTo>
                    <a:pt x="0" y="16"/>
                  </a:moveTo>
                  <a:lnTo>
                    <a:pt x="509" y="296"/>
                  </a:lnTo>
                  <a:lnTo>
                    <a:pt x="520" y="286"/>
                  </a:lnTo>
                  <a:lnTo>
                    <a:pt x="0" y="0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6" name="Freeform 84"/>
            <p:cNvSpPr/>
            <p:nvPr/>
          </p:nvSpPr>
          <p:spPr bwMode="auto">
            <a:xfrm>
              <a:off x="4082" y="3011"/>
              <a:ext cx="616" cy="246"/>
            </a:xfrm>
            <a:custGeom>
              <a:avLst/>
              <a:gdLst>
                <a:gd name="T0" fmla="*/ 0 w 616"/>
                <a:gd name="T1" fmla="*/ 232 h 246"/>
                <a:gd name="T2" fmla="*/ 616 w 616"/>
                <a:gd name="T3" fmla="*/ 0 h 246"/>
                <a:gd name="T4" fmla="*/ 616 w 616"/>
                <a:gd name="T5" fmla="*/ 12 h 246"/>
                <a:gd name="T6" fmla="*/ 0 w 616"/>
                <a:gd name="T7" fmla="*/ 246 h 246"/>
                <a:gd name="T8" fmla="*/ 0 w 616"/>
                <a:gd name="T9" fmla="*/ 232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6" h="246">
                  <a:moveTo>
                    <a:pt x="0" y="232"/>
                  </a:moveTo>
                  <a:lnTo>
                    <a:pt x="616" y="0"/>
                  </a:lnTo>
                  <a:lnTo>
                    <a:pt x="616" y="12"/>
                  </a:lnTo>
                  <a:lnTo>
                    <a:pt x="0" y="246"/>
                  </a:lnTo>
                  <a:lnTo>
                    <a:pt x="0" y="2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7" name="Freeform 85"/>
            <p:cNvSpPr/>
            <p:nvPr/>
          </p:nvSpPr>
          <p:spPr bwMode="auto">
            <a:xfrm>
              <a:off x="4755" y="2992"/>
              <a:ext cx="284" cy="19"/>
            </a:xfrm>
            <a:custGeom>
              <a:avLst/>
              <a:gdLst>
                <a:gd name="T0" fmla="*/ 0 w 284"/>
                <a:gd name="T1" fmla="*/ 7 h 19"/>
                <a:gd name="T2" fmla="*/ 284 w 284"/>
                <a:gd name="T3" fmla="*/ 0 h 19"/>
                <a:gd name="T4" fmla="*/ 284 w 284"/>
                <a:gd name="T5" fmla="*/ 7 h 19"/>
                <a:gd name="T6" fmla="*/ 0 w 284"/>
                <a:gd name="T7" fmla="*/ 19 h 19"/>
                <a:gd name="T8" fmla="*/ 0 w 284"/>
                <a:gd name="T9" fmla="*/ 7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4" h="19">
                  <a:moveTo>
                    <a:pt x="0" y="7"/>
                  </a:moveTo>
                  <a:lnTo>
                    <a:pt x="284" y="0"/>
                  </a:lnTo>
                  <a:lnTo>
                    <a:pt x="284" y="7"/>
                  </a:lnTo>
                  <a:lnTo>
                    <a:pt x="0" y="19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8" name="Freeform 86"/>
            <p:cNvSpPr/>
            <p:nvPr/>
          </p:nvSpPr>
          <p:spPr bwMode="auto">
            <a:xfrm>
              <a:off x="4343" y="3013"/>
              <a:ext cx="360" cy="452"/>
            </a:xfrm>
            <a:custGeom>
              <a:avLst/>
              <a:gdLst>
                <a:gd name="T0" fmla="*/ 360 w 360"/>
                <a:gd name="T1" fmla="*/ 0 h 452"/>
                <a:gd name="T2" fmla="*/ 0 w 360"/>
                <a:gd name="T3" fmla="*/ 452 h 452"/>
                <a:gd name="T4" fmla="*/ 16 w 360"/>
                <a:gd name="T5" fmla="*/ 452 h 452"/>
                <a:gd name="T6" fmla="*/ 360 w 360"/>
                <a:gd name="T7" fmla="*/ 10 h 452"/>
                <a:gd name="T8" fmla="*/ 360 w 360"/>
                <a:gd name="T9" fmla="*/ 0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0" h="452">
                  <a:moveTo>
                    <a:pt x="360" y="0"/>
                  </a:moveTo>
                  <a:lnTo>
                    <a:pt x="0" y="452"/>
                  </a:lnTo>
                  <a:lnTo>
                    <a:pt x="16" y="452"/>
                  </a:lnTo>
                  <a:lnTo>
                    <a:pt x="360" y="10"/>
                  </a:lnTo>
                  <a:lnTo>
                    <a:pt x="36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9" name="Freeform 87"/>
            <p:cNvSpPr/>
            <p:nvPr/>
          </p:nvSpPr>
          <p:spPr bwMode="auto">
            <a:xfrm>
              <a:off x="4532" y="3023"/>
              <a:ext cx="180" cy="270"/>
            </a:xfrm>
            <a:custGeom>
              <a:avLst/>
              <a:gdLst>
                <a:gd name="T0" fmla="*/ 171 w 180"/>
                <a:gd name="T1" fmla="*/ 0 h 270"/>
                <a:gd name="T2" fmla="*/ 0 w 180"/>
                <a:gd name="T3" fmla="*/ 262 h 270"/>
                <a:gd name="T4" fmla="*/ 14 w 180"/>
                <a:gd name="T5" fmla="*/ 270 h 270"/>
                <a:gd name="T6" fmla="*/ 180 w 180"/>
                <a:gd name="T7" fmla="*/ 0 h 270"/>
                <a:gd name="T8" fmla="*/ 171 w 180"/>
                <a:gd name="T9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0" h="270">
                  <a:moveTo>
                    <a:pt x="171" y="0"/>
                  </a:moveTo>
                  <a:lnTo>
                    <a:pt x="0" y="262"/>
                  </a:lnTo>
                  <a:lnTo>
                    <a:pt x="14" y="270"/>
                  </a:lnTo>
                  <a:lnTo>
                    <a:pt x="180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0" name="Freeform 88"/>
            <p:cNvSpPr/>
            <p:nvPr/>
          </p:nvSpPr>
          <p:spPr bwMode="auto">
            <a:xfrm>
              <a:off x="4352" y="3330"/>
              <a:ext cx="149" cy="143"/>
            </a:xfrm>
            <a:custGeom>
              <a:avLst/>
              <a:gdLst>
                <a:gd name="T0" fmla="*/ 149 w 149"/>
                <a:gd name="T1" fmla="*/ 0 h 143"/>
                <a:gd name="T2" fmla="*/ 0 w 149"/>
                <a:gd name="T3" fmla="*/ 133 h 143"/>
                <a:gd name="T4" fmla="*/ 7 w 149"/>
                <a:gd name="T5" fmla="*/ 143 h 143"/>
                <a:gd name="T6" fmla="*/ 149 w 149"/>
                <a:gd name="T7" fmla="*/ 8 h 143"/>
                <a:gd name="T8" fmla="*/ 149 w 149"/>
                <a:gd name="T9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143">
                  <a:moveTo>
                    <a:pt x="149" y="0"/>
                  </a:moveTo>
                  <a:lnTo>
                    <a:pt x="0" y="133"/>
                  </a:lnTo>
                  <a:lnTo>
                    <a:pt x="7" y="143"/>
                  </a:lnTo>
                  <a:lnTo>
                    <a:pt x="149" y="8"/>
                  </a:lnTo>
                  <a:lnTo>
                    <a:pt x="14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1" name="Freeform 89"/>
            <p:cNvSpPr/>
            <p:nvPr/>
          </p:nvSpPr>
          <p:spPr bwMode="auto">
            <a:xfrm>
              <a:off x="3497" y="3262"/>
              <a:ext cx="542" cy="166"/>
            </a:xfrm>
            <a:custGeom>
              <a:avLst/>
              <a:gdLst>
                <a:gd name="T0" fmla="*/ 0 w 542"/>
                <a:gd name="T1" fmla="*/ 151 h 166"/>
                <a:gd name="T2" fmla="*/ 533 w 542"/>
                <a:gd name="T3" fmla="*/ 0 h 166"/>
                <a:gd name="T4" fmla="*/ 542 w 542"/>
                <a:gd name="T5" fmla="*/ 9 h 166"/>
                <a:gd name="T6" fmla="*/ 0 w 542"/>
                <a:gd name="T7" fmla="*/ 166 h 166"/>
                <a:gd name="T8" fmla="*/ 0 w 542"/>
                <a:gd name="T9" fmla="*/ 151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2" h="166">
                  <a:moveTo>
                    <a:pt x="0" y="151"/>
                  </a:moveTo>
                  <a:lnTo>
                    <a:pt x="533" y="0"/>
                  </a:lnTo>
                  <a:lnTo>
                    <a:pt x="542" y="9"/>
                  </a:lnTo>
                  <a:lnTo>
                    <a:pt x="0" y="166"/>
                  </a:lnTo>
                  <a:lnTo>
                    <a:pt x="0" y="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2" name="Freeform 90"/>
            <p:cNvSpPr/>
            <p:nvPr/>
          </p:nvSpPr>
          <p:spPr bwMode="auto">
            <a:xfrm>
              <a:off x="3509" y="3430"/>
              <a:ext cx="789" cy="61"/>
            </a:xfrm>
            <a:custGeom>
              <a:avLst/>
              <a:gdLst>
                <a:gd name="T0" fmla="*/ 0 w 789"/>
                <a:gd name="T1" fmla="*/ 0 h 61"/>
                <a:gd name="T2" fmla="*/ 789 w 789"/>
                <a:gd name="T3" fmla="*/ 52 h 61"/>
                <a:gd name="T4" fmla="*/ 789 w 789"/>
                <a:gd name="T5" fmla="*/ 61 h 61"/>
                <a:gd name="T6" fmla="*/ 0 w 789"/>
                <a:gd name="T7" fmla="*/ 7 h 61"/>
                <a:gd name="T8" fmla="*/ 0 w 789"/>
                <a:gd name="T9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9" h="61">
                  <a:moveTo>
                    <a:pt x="0" y="0"/>
                  </a:moveTo>
                  <a:lnTo>
                    <a:pt x="789" y="52"/>
                  </a:lnTo>
                  <a:lnTo>
                    <a:pt x="789" y="61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3" name="Freeform 91"/>
            <p:cNvSpPr/>
            <p:nvPr/>
          </p:nvSpPr>
          <p:spPr bwMode="auto">
            <a:xfrm>
              <a:off x="4066" y="3267"/>
              <a:ext cx="234" cy="210"/>
            </a:xfrm>
            <a:custGeom>
              <a:avLst/>
              <a:gdLst>
                <a:gd name="T0" fmla="*/ 0 w 234"/>
                <a:gd name="T1" fmla="*/ 0 h 210"/>
                <a:gd name="T2" fmla="*/ 234 w 234"/>
                <a:gd name="T3" fmla="*/ 210 h 210"/>
                <a:gd name="T4" fmla="*/ 234 w 234"/>
                <a:gd name="T5" fmla="*/ 198 h 210"/>
                <a:gd name="T6" fmla="*/ 11 w 234"/>
                <a:gd name="T7" fmla="*/ 0 h 210"/>
                <a:gd name="T8" fmla="*/ 0 w 234"/>
                <a:gd name="T9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210">
                  <a:moveTo>
                    <a:pt x="0" y="0"/>
                  </a:moveTo>
                  <a:lnTo>
                    <a:pt x="234" y="210"/>
                  </a:lnTo>
                  <a:lnTo>
                    <a:pt x="234" y="198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4" name="Oval 92"/>
            <p:cNvSpPr>
              <a:spLocks noChangeArrowheads="1"/>
            </p:cNvSpPr>
            <p:nvPr/>
          </p:nvSpPr>
          <p:spPr bwMode="auto">
            <a:xfrm>
              <a:off x="2830" y="965"/>
              <a:ext cx="78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5" name="Oval 93"/>
            <p:cNvSpPr>
              <a:spLocks noChangeArrowheads="1"/>
            </p:cNvSpPr>
            <p:nvPr/>
          </p:nvSpPr>
          <p:spPr bwMode="auto">
            <a:xfrm>
              <a:off x="3374" y="1076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6" name="Oval 94"/>
            <p:cNvSpPr>
              <a:spLocks noChangeArrowheads="1"/>
            </p:cNvSpPr>
            <p:nvPr/>
          </p:nvSpPr>
          <p:spPr bwMode="auto">
            <a:xfrm>
              <a:off x="3424" y="719"/>
              <a:ext cx="69" cy="6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7" name="Oval 95"/>
            <p:cNvSpPr>
              <a:spLocks noChangeArrowheads="1"/>
            </p:cNvSpPr>
            <p:nvPr/>
          </p:nvSpPr>
          <p:spPr bwMode="auto">
            <a:xfrm>
              <a:off x="3623" y="593"/>
              <a:ext cx="78" cy="8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8" name="Oval 96"/>
            <p:cNvSpPr>
              <a:spLocks noChangeArrowheads="1"/>
            </p:cNvSpPr>
            <p:nvPr/>
          </p:nvSpPr>
          <p:spPr bwMode="auto">
            <a:xfrm>
              <a:off x="4044" y="984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9" name="Oval 97"/>
            <p:cNvSpPr>
              <a:spLocks noChangeArrowheads="1"/>
            </p:cNvSpPr>
            <p:nvPr/>
          </p:nvSpPr>
          <p:spPr bwMode="auto">
            <a:xfrm>
              <a:off x="4399" y="832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0" name="Oval 98"/>
            <p:cNvSpPr>
              <a:spLocks noChangeArrowheads="1"/>
            </p:cNvSpPr>
            <p:nvPr/>
          </p:nvSpPr>
          <p:spPr bwMode="auto">
            <a:xfrm>
              <a:off x="4700" y="1076"/>
              <a:ext cx="69" cy="6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1" name="Oval 99"/>
            <p:cNvSpPr>
              <a:spLocks noChangeArrowheads="1"/>
            </p:cNvSpPr>
            <p:nvPr/>
          </p:nvSpPr>
          <p:spPr bwMode="auto">
            <a:xfrm>
              <a:off x="4745" y="2263"/>
              <a:ext cx="64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2" name="Oval 100"/>
            <p:cNvSpPr>
              <a:spLocks noChangeArrowheads="1"/>
            </p:cNvSpPr>
            <p:nvPr/>
          </p:nvSpPr>
          <p:spPr bwMode="auto">
            <a:xfrm>
              <a:off x="3800" y="1583"/>
              <a:ext cx="50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3" name="Oval 101"/>
            <p:cNvSpPr>
              <a:spLocks noChangeArrowheads="1"/>
            </p:cNvSpPr>
            <p:nvPr/>
          </p:nvSpPr>
          <p:spPr bwMode="auto">
            <a:xfrm>
              <a:off x="4949" y="2499"/>
              <a:ext cx="92" cy="9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4" name="Oval 102"/>
            <p:cNvSpPr>
              <a:spLocks noChangeArrowheads="1"/>
            </p:cNvSpPr>
            <p:nvPr/>
          </p:nvSpPr>
          <p:spPr bwMode="auto">
            <a:xfrm>
              <a:off x="4272" y="1706"/>
              <a:ext cx="106" cy="10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5" name="Oval 103"/>
            <p:cNvSpPr>
              <a:spLocks noChangeArrowheads="1"/>
            </p:cNvSpPr>
            <p:nvPr/>
          </p:nvSpPr>
          <p:spPr bwMode="auto">
            <a:xfrm>
              <a:off x="4518" y="1550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6" name="Oval 104"/>
            <p:cNvSpPr>
              <a:spLocks noChangeArrowheads="1"/>
            </p:cNvSpPr>
            <p:nvPr/>
          </p:nvSpPr>
          <p:spPr bwMode="auto">
            <a:xfrm>
              <a:off x="5032" y="1124"/>
              <a:ext cx="85" cy="8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7" name="Oval 105"/>
            <p:cNvSpPr>
              <a:spLocks noChangeArrowheads="1"/>
            </p:cNvSpPr>
            <p:nvPr/>
          </p:nvSpPr>
          <p:spPr bwMode="auto">
            <a:xfrm>
              <a:off x="5039" y="1536"/>
              <a:ext cx="92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8" name="Oval 106"/>
            <p:cNvSpPr>
              <a:spLocks noChangeArrowheads="1"/>
            </p:cNvSpPr>
            <p:nvPr/>
          </p:nvSpPr>
          <p:spPr bwMode="auto">
            <a:xfrm>
              <a:off x="5155" y="2440"/>
              <a:ext cx="66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9" name="Oval 107"/>
            <p:cNvSpPr>
              <a:spLocks noChangeArrowheads="1"/>
            </p:cNvSpPr>
            <p:nvPr/>
          </p:nvSpPr>
          <p:spPr bwMode="auto">
            <a:xfrm>
              <a:off x="5342" y="2040"/>
              <a:ext cx="83" cy="8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0" name="Oval 108"/>
            <p:cNvSpPr>
              <a:spLocks noChangeArrowheads="1"/>
            </p:cNvSpPr>
            <p:nvPr/>
          </p:nvSpPr>
          <p:spPr bwMode="auto">
            <a:xfrm>
              <a:off x="4196" y="2078"/>
              <a:ext cx="47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1" name="Oval 109"/>
            <p:cNvSpPr>
              <a:spLocks noChangeArrowheads="1"/>
            </p:cNvSpPr>
            <p:nvPr/>
          </p:nvSpPr>
          <p:spPr bwMode="auto">
            <a:xfrm>
              <a:off x="4293" y="3454"/>
              <a:ext cx="76" cy="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2" name="Oval 110"/>
            <p:cNvSpPr>
              <a:spLocks noChangeArrowheads="1"/>
            </p:cNvSpPr>
            <p:nvPr/>
          </p:nvSpPr>
          <p:spPr bwMode="auto">
            <a:xfrm>
              <a:off x="4482" y="3274"/>
              <a:ext cx="74" cy="7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3" name="Oval 111"/>
            <p:cNvSpPr>
              <a:spLocks noChangeArrowheads="1"/>
            </p:cNvSpPr>
            <p:nvPr/>
          </p:nvSpPr>
          <p:spPr bwMode="auto">
            <a:xfrm>
              <a:off x="4693" y="2971"/>
              <a:ext cx="62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4" name="Oval 112"/>
            <p:cNvSpPr>
              <a:spLocks noChangeArrowheads="1"/>
            </p:cNvSpPr>
            <p:nvPr/>
          </p:nvSpPr>
          <p:spPr bwMode="auto">
            <a:xfrm>
              <a:off x="5039" y="2954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5" name="Oval 113"/>
            <p:cNvSpPr>
              <a:spLocks noChangeArrowheads="1"/>
            </p:cNvSpPr>
            <p:nvPr/>
          </p:nvSpPr>
          <p:spPr bwMode="auto">
            <a:xfrm>
              <a:off x="4025" y="3224"/>
              <a:ext cx="62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6" name="Oval 114"/>
            <p:cNvSpPr>
              <a:spLocks noChangeArrowheads="1"/>
            </p:cNvSpPr>
            <p:nvPr/>
          </p:nvSpPr>
          <p:spPr bwMode="auto">
            <a:xfrm>
              <a:off x="3381" y="1169"/>
              <a:ext cx="59" cy="5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7" name="Oval 115"/>
            <p:cNvSpPr>
              <a:spLocks noChangeArrowheads="1"/>
            </p:cNvSpPr>
            <p:nvPr/>
          </p:nvSpPr>
          <p:spPr bwMode="auto">
            <a:xfrm>
              <a:off x="2574" y="2073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8" name="Oval 116"/>
            <p:cNvSpPr>
              <a:spLocks noChangeArrowheads="1"/>
            </p:cNvSpPr>
            <p:nvPr/>
          </p:nvSpPr>
          <p:spPr bwMode="auto">
            <a:xfrm>
              <a:off x="2410" y="2459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9" name="Oval 117"/>
            <p:cNvSpPr>
              <a:spLocks noChangeArrowheads="1"/>
            </p:cNvSpPr>
            <p:nvPr/>
          </p:nvSpPr>
          <p:spPr bwMode="auto">
            <a:xfrm>
              <a:off x="2867" y="3174"/>
              <a:ext cx="79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0" name="Oval 118"/>
            <p:cNvSpPr>
              <a:spLocks noChangeArrowheads="1"/>
            </p:cNvSpPr>
            <p:nvPr/>
          </p:nvSpPr>
          <p:spPr bwMode="auto">
            <a:xfrm>
              <a:off x="2811" y="2862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1" name="Oval 119"/>
            <p:cNvSpPr>
              <a:spLocks noChangeArrowheads="1"/>
            </p:cNvSpPr>
            <p:nvPr/>
          </p:nvSpPr>
          <p:spPr bwMode="auto">
            <a:xfrm>
              <a:off x="2867" y="2791"/>
              <a:ext cx="95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2" name="Oval 120"/>
            <p:cNvSpPr>
              <a:spLocks noChangeArrowheads="1"/>
            </p:cNvSpPr>
            <p:nvPr/>
          </p:nvSpPr>
          <p:spPr bwMode="auto">
            <a:xfrm>
              <a:off x="2410" y="1635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3" name="Oval 121"/>
            <p:cNvSpPr>
              <a:spLocks noChangeArrowheads="1"/>
            </p:cNvSpPr>
            <p:nvPr/>
          </p:nvSpPr>
          <p:spPr bwMode="auto">
            <a:xfrm>
              <a:off x="3599" y="2270"/>
              <a:ext cx="45" cy="4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4" name="Oval 122"/>
            <p:cNvSpPr>
              <a:spLocks noChangeArrowheads="1"/>
            </p:cNvSpPr>
            <p:nvPr/>
          </p:nvSpPr>
          <p:spPr bwMode="auto">
            <a:xfrm>
              <a:off x="3462" y="2918"/>
              <a:ext cx="59" cy="6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5" name="Oval 123"/>
            <p:cNvSpPr>
              <a:spLocks noChangeArrowheads="1"/>
            </p:cNvSpPr>
            <p:nvPr/>
          </p:nvSpPr>
          <p:spPr bwMode="auto">
            <a:xfrm>
              <a:off x="3594" y="3449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6" name="Oval 124"/>
            <p:cNvSpPr>
              <a:spLocks noChangeArrowheads="1"/>
            </p:cNvSpPr>
            <p:nvPr/>
          </p:nvSpPr>
          <p:spPr bwMode="auto">
            <a:xfrm>
              <a:off x="3445" y="3399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7" name="Oval 125"/>
            <p:cNvSpPr>
              <a:spLocks noChangeArrowheads="1"/>
            </p:cNvSpPr>
            <p:nvPr/>
          </p:nvSpPr>
          <p:spPr bwMode="auto">
            <a:xfrm>
              <a:off x="2792" y="1270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8" name="Oval 126"/>
            <p:cNvSpPr>
              <a:spLocks noChangeArrowheads="1"/>
            </p:cNvSpPr>
            <p:nvPr/>
          </p:nvSpPr>
          <p:spPr bwMode="auto">
            <a:xfrm>
              <a:off x="2564" y="1756"/>
              <a:ext cx="95" cy="9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9" name="Oval 127"/>
            <p:cNvSpPr>
              <a:spLocks noChangeArrowheads="1"/>
            </p:cNvSpPr>
            <p:nvPr/>
          </p:nvSpPr>
          <p:spPr bwMode="auto">
            <a:xfrm>
              <a:off x="3107" y="1756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0" name="Oval 128"/>
            <p:cNvSpPr>
              <a:spLocks noChangeArrowheads="1"/>
            </p:cNvSpPr>
            <p:nvPr/>
          </p:nvSpPr>
          <p:spPr bwMode="auto">
            <a:xfrm>
              <a:off x="3263" y="2030"/>
              <a:ext cx="99" cy="1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1" name="Oval 129"/>
            <p:cNvSpPr>
              <a:spLocks noChangeArrowheads="1"/>
            </p:cNvSpPr>
            <p:nvPr/>
          </p:nvSpPr>
          <p:spPr bwMode="auto">
            <a:xfrm>
              <a:off x="3021" y="2412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2" name="Oval 130"/>
            <p:cNvSpPr>
              <a:spLocks noChangeArrowheads="1"/>
            </p:cNvSpPr>
            <p:nvPr/>
          </p:nvSpPr>
          <p:spPr bwMode="auto">
            <a:xfrm>
              <a:off x="3919" y="2828"/>
              <a:ext cx="102" cy="10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3" name="Oval 131"/>
            <p:cNvSpPr>
              <a:spLocks noChangeArrowheads="1"/>
            </p:cNvSpPr>
            <p:nvPr/>
          </p:nvSpPr>
          <p:spPr bwMode="auto">
            <a:xfrm>
              <a:off x="4163" y="2705"/>
              <a:ext cx="45" cy="4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4" name="Oval 132"/>
            <p:cNvSpPr>
              <a:spLocks noChangeArrowheads="1"/>
            </p:cNvSpPr>
            <p:nvPr/>
          </p:nvSpPr>
          <p:spPr bwMode="auto">
            <a:xfrm>
              <a:off x="4281" y="638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5" name="Freeform 133"/>
            <p:cNvSpPr/>
            <p:nvPr/>
          </p:nvSpPr>
          <p:spPr bwMode="auto">
            <a:xfrm>
              <a:off x="2893" y="641"/>
              <a:ext cx="744" cy="357"/>
            </a:xfrm>
            <a:custGeom>
              <a:avLst/>
              <a:gdLst>
                <a:gd name="T0" fmla="*/ 0 w 744"/>
                <a:gd name="T1" fmla="*/ 343 h 357"/>
                <a:gd name="T2" fmla="*/ 734 w 744"/>
                <a:gd name="T3" fmla="*/ 0 h 357"/>
                <a:gd name="T4" fmla="*/ 744 w 744"/>
                <a:gd name="T5" fmla="*/ 11 h 357"/>
                <a:gd name="T6" fmla="*/ 8 w 744"/>
                <a:gd name="T7" fmla="*/ 357 h 357"/>
                <a:gd name="T8" fmla="*/ 0 w 744"/>
                <a:gd name="T9" fmla="*/ 343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4" h="357">
                  <a:moveTo>
                    <a:pt x="0" y="343"/>
                  </a:moveTo>
                  <a:lnTo>
                    <a:pt x="734" y="0"/>
                  </a:lnTo>
                  <a:lnTo>
                    <a:pt x="744" y="11"/>
                  </a:lnTo>
                  <a:lnTo>
                    <a:pt x="8" y="357"/>
                  </a:lnTo>
                  <a:lnTo>
                    <a:pt x="0" y="3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6" name="Freeform 134"/>
            <p:cNvSpPr/>
            <p:nvPr/>
          </p:nvSpPr>
          <p:spPr bwMode="auto">
            <a:xfrm>
              <a:off x="3694" y="633"/>
              <a:ext cx="592" cy="50"/>
            </a:xfrm>
            <a:custGeom>
              <a:avLst/>
              <a:gdLst>
                <a:gd name="T0" fmla="*/ 0 w 592"/>
                <a:gd name="T1" fmla="*/ 0 h 50"/>
                <a:gd name="T2" fmla="*/ 592 w 592"/>
                <a:gd name="T3" fmla="*/ 41 h 50"/>
                <a:gd name="T4" fmla="*/ 592 w 592"/>
                <a:gd name="T5" fmla="*/ 50 h 50"/>
                <a:gd name="T6" fmla="*/ 0 w 592"/>
                <a:gd name="T7" fmla="*/ 12 h 50"/>
                <a:gd name="T8" fmla="*/ 0 w 592"/>
                <a:gd name="T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50">
                  <a:moveTo>
                    <a:pt x="0" y="0"/>
                  </a:moveTo>
                  <a:lnTo>
                    <a:pt x="592" y="41"/>
                  </a:lnTo>
                  <a:lnTo>
                    <a:pt x="592" y="50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7" name="Freeform 135"/>
            <p:cNvSpPr/>
            <p:nvPr/>
          </p:nvSpPr>
          <p:spPr bwMode="auto">
            <a:xfrm>
              <a:off x="3694" y="641"/>
              <a:ext cx="713" cy="234"/>
            </a:xfrm>
            <a:custGeom>
              <a:avLst/>
              <a:gdLst>
                <a:gd name="T0" fmla="*/ 0 w 713"/>
                <a:gd name="T1" fmla="*/ 7 h 234"/>
                <a:gd name="T2" fmla="*/ 713 w 713"/>
                <a:gd name="T3" fmla="*/ 234 h 234"/>
                <a:gd name="T4" fmla="*/ 713 w 713"/>
                <a:gd name="T5" fmla="*/ 222 h 234"/>
                <a:gd name="T6" fmla="*/ 0 w 713"/>
                <a:gd name="T7" fmla="*/ 0 h 234"/>
                <a:gd name="T8" fmla="*/ 0 w 713"/>
                <a:gd name="T9" fmla="*/ 7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3" h="234">
                  <a:moveTo>
                    <a:pt x="0" y="7"/>
                  </a:moveTo>
                  <a:lnTo>
                    <a:pt x="713" y="234"/>
                  </a:lnTo>
                  <a:lnTo>
                    <a:pt x="713" y="222"/>
                  </a:lnTo>
                  <a:lnTo>
                    <a:pt x="0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8" name="Freeform 136"/>
            <p:cNvSpPr/>
            <p:nvPr/>
          </p:nvSpPr>
          <p:spPr bwMode="auto">
            <a:xfrm>
              <a:off x="4338" y="697"/>
              <a:ext cx="705" cy="464"/>
            </a:xfrm>
            <a:custGeom>
              <a:avLst/>
              <a:gdLst>
                <a:gd name="T0" fmla="*/ 0 w 705"/>
                <a:gd name="T1" fmla="*/ 15 h 464"/>
                <a:gd name="T2" fmla="*/ 701 w 705"/>
                <a:gd name="T3" fmla="*/ 464 h 464"/>
                <a:gd name="T4" fmla="*/ 705 w 705"/>
                <a:gd name="T5" fmla="*/ 457 h 464"/>
                <a:gd name="T6" fmla="*/ 7 w 705"/>
                <a:gd name="T7" fmla="*/ 0 h 464"/>
                <a:gd name="T8" fmla="*/ 0 w 705"/>
                <a:gd name="T9" fmla="*/ 15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5" h="464">
                  <a:moveTo>
                    <a:pt x="0" y="15"/>
                  </a:moveTo>
                  <a:lnTo>
                    <a:pt x="701" y="464"/>
                  </a:lnTo>
                  <a:lnTo>
                    <a:pt x="705" y="457"/>
                  </a:lnTo>
                  <a:lnTo>
                    <a:pt x="7" y="0"/>
                  </a:lnTo>
                  <a:lnTo>
                    <a:pt x="0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9" name="Freeform 137"/>
            <p:cNvSpPr/>
            <p:nvPr/>
          </p:nvSpPr>
          <p:spPr bwMode="auto">
            <a:xfrm>
              <a:off x="5086" y="2111"/>
              <a:ext cx="301" cy="850"/>
            </a:xfrm>
            <a:custGeom>
              <a:avLst/>
              <a:gdLst>
                <a:gd name="T0" fmla="*/ 301 w 301"/>
                <a:gd name="T1" fmla="*/ 0 h 850"/>
                <a:gd name="T2" fmla="*/ 12 w 301"/>
                <a:gd name="T3" fmla="*/ 850 h 850"/>
                <a:gd name="T4" fmla="*/ 0 w 301"/>
                <a:gd name="T5" fmla="*/ 850 h 850"/>
                <a:gd name="T6" fmla="*/ 289 w 301"/>
                <a:gd name="T7" fmla="*/ 0 h 850"/>
                <a:gd name="T8" fmla="*/ 301 w 301"/>
                <a:gd name="T9" fmla="*/ 0 h 8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1" h="850">
                  <a:moveTo>
                    <a:pt x="301" y="0"/>
                  </a:moveTo>
                  <a:lnTo>
                    <a:pt x="12" y="850"/>
                  </a:lnTo>
                  <a:lnTo>
                    <a:pt x="0" y="850"/>
                  </a:lnTo>
                  <a:lnTo>
                    <a:pt x="289" y="0"/>
                  </a:lnTo>
                  <a:lnTo>
                    <a:pt x="30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0" name="Freeform 138"/>
            <p:cNvSpPr/>
            <p:nvPr/>
          </p:nvSpPr>
          <p:spPr bwMode="auto">
            <a:xfrm>
              <a:off x="4359" y="3018"/>
              <a:ext cx="703" cy="469"/>
            </a:xfrm>
            <a:custGeom>
              <a:avLst/>
              <a:gdLst>
                <a:gd name="T0" fmla="*/ 0 w 703"/>
                <a:gd name="T1" fmla="*/ 469 h 469"/>
                <a:gd name="T2" fmla="*/ 703 w 703"/>
                <a:gd name="T3" fmla="*/ 5 h 469"/>
                <a:gd name="T4" fmla="*/ 692 w 703"/>
                <a:gd name="T5" fmla="*/ 0 h 469"/>
                <a:gd name="T6" fmla="*/ 0 w 703"/>
                <a:gd name="T7" fmla="*/ 459 h 469"/>
                <a:gd name="T8" fmla="*/ 0 w 703"/>
                <a:gd name="T9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3" h="469">
                  <a:moveTo>
                    <a:pt x="0" y="469"/>
                  </a:moveTo>
                  <a:lnTo>
                    <a:pt x="703" y="5"/>
                  </a:lnTo>
                  <a:lnTo>
                    <a:pt x="692" y="0"/>
                  </a:lnTo>
                  <a:lnTo>
                    <a:pt x="0" y="459"/>
                  </a:lnTo>
                  <a:lnTo>
                    <a:pt x="0" y="4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1" name="Freeform 139"/>
            <p:cNvSpPr/>
            <p:nvPr/>
          </p:nvSpPr>
          <p:spPr bwMode="auto">
            <a:xfrm>
              <a:off x="2929" y="3229"/>
              <a:ext cx="521" cy="213"/>
            </a:xfrm>
            <a:custGeom>
              <a:avLst/>
              <a:gdLst>
                <a:gd name="T0" fmla="*/ 0 w 521"/>
                <a:gd name="T1" fmla="*/ 11 h 213"/>
                <a:gd name="T2" fmla="*/ 521 w 521"/>
                <a:gd name="T3" fmla="*/ 213 h 213"/>
                <a:gd name="T4" fmla="*/ 521 w 521"/>
                <a:gd name="T5" fmla="*/ 196 h 213"/>
                <a:gd name="T6" fmla="*/ 7 w 521"/>
                <a:gd name="T7" fmla="*/ 0 h 213"/>
                <a:gd name="T8" fmla="*/ 0 w 521"/>
                <a:gd name="T9" fmla="*/ 11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213">
                  <a:moveTo>
                    <a:pt x="0" y="11"/>
                  </a:moveTo>
                  <a:lnTo>
                    <a:pt x="521" y="213"/>
                  </a:lnTo>
                  <a:lnTo>
                    <a:pt x="521" y="196"/>
                  </a:lnTo>
                  <a:lnTo>
                    <a:pt x="7" y="0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2" name="Freeform 140"/>
            <p:cNvSpPr/>
            <p:nvPr/>
          </p:nvSpPr>
          <p:spPr bwMode="auto">
            <a:xfrm>
              <a:off x="2460" y="2537"/>
              <a:ext cx="431" cy="658"/>
            </a:xfrm>
            <a:custGeom>
              <a:avLst/>
              <a:gdLst>
                <a:gd name="T0" fmla="*/ 0 w 431"/>
                <a:gd name="T1" fmla="*/ 0 h 658"/>
                <a:gd name="T2" fmla="*/ 419 w 431"/>
                <a:gd name="T3" fmla="*/ 658 h 658"/>
                <a:gd name="T4" fmla="*/ 431 w 431"/>
                <a:gd name="T5" fmla="*/ 651 h 658"/>
                <a:gd name="T6" fmla="*/ 12 w 431"/>
                <a:gd name="T7" fmla="*/ 0 h 658"/>
                <a:gd name="T8" fmla="*/ 0 w 431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1" h="658">
                  <a:moveTo>
                    <a:pt x="0" y="0"/>
                  </a:moveTo>
                  <a:lnTo>
                    <a:pt x="419" y="658"/>
                  </a:lnTo>
                  <a:lnTo>
                    <a:pt x="431" y="651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3" name="Rectangle 141"/>
            <p:cNvSpPr>
              <a:spLocks noChangeArrowheads="1"/>
            </p:cNvSpPr>
            <p:nvPr/>
          </p:nvSpPr>
          <p:spPr bwMode="auto">
            <a:xfrm>
              <a:off x="2446" y="1716"/>
              <a:ext cx="9" cy="76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4" name="Freeform 142"/>
            <p:cNvSpPr/>
            <p:nvPr/>
          </p:nvSpPr>
          <p:spPr bwMode="auto">
            <a:xfrm>
              <a:off x="2467" y="1026"/>
              <a:ext cx="393" cy="635"/>
            </a:xfrm>
            <a:custGeom>
              <a:avLst/>
              <a:gdLst>
                <a:gd name="T0" fmla="*/ 0 w 393"/>
                <a:gd name="T1" fmla="*/ 623 h 635"/>
                <a:gd name="T2" fmla="*/ 381 w 393"/>
                <a:gd name="T3" fmla="*/ 0 h 635"/>
                <a:gd name="T4" fmla="*/ 393 w 393"/>
                <a:gd name="T5" fmla="*/ 0 h 635"/>
                <a:gd name="T6" fmla="*/ 12 w 393"/>
                <a:gd name="T7" fmla="*/ 635 h 635"/>
                <a:gd name="T8" fmla="*/ 0 w 393"/>
                <a:gd name="T9" fmla="*/ 623 h 6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3" h="635">
                  <a:moveTo>
                    <a:pt x="0" y="623"/>
                  </a:moveTo>
                  <a:lnTo>
                    <a:pt x="381" y="0"/>
                  </a:lnTo>
                  <a:lnTo>
                    <a:pt x="393" y="0"/>
                  </a:lnTo>
                  <a:lnTo>
                    <a:pt x="12" y="635"/>
                  </a:lnTo>
                  <a:lnTo>
                    <a:pt x="0" y="6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5" name="Freeform 143"/>
            <p:cNvSpPr/>
            <p:nvPr/>
          </p:nvSpPr>
          <p:spPr bwMode="auto">
            <a:xfrm>
              <a:off x="2616" y="1034"/>
              <a:ext cx="247" cy="741"/>
            </a:xfrm>
            <a:custGeom>
              <a:avLst/>
              <a:gdLst>
                <a:gd name="T0" fmla="*/ 235 w 247"/>
                <a:gd name="T1" fmla="*/ 0 h 741"/>
                <a:gd name="T2" fmla="*/ 0 w 247"/>
                <a:gd name="T3" fmla="*/ 734 h 741"/>
                <a:gd name="T4" fmla="*/ 17 w 247"/>
                <a:gd name="T5" fmla="*/ 741 h 741"/>
                <a:gd name="T6" fmla="*/ 247 w 247"/>
                <a:gd name="T7" fmla="*/ 0 h 741"/>
                <a:gd name="T8" fmla="*/ 235 w 247"/>
                <a:gd name="T9" fmla="*/ 0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741">
                  <a:moveTo>
                    <a:pt x="235" y="0"/>
                  </a:moveTo>
                  <a:lnTo>
                    <a:pt x="0" y="734"/>
                  </a:lnTo>
                  <a:lnTo>
                    <a:pt x="17" y="741"/>
                  </a:lnTo>
                  <a:lnTo>
                    <a:pt x="247" y="0"/>
                  </a:lnTo>
                  <a:lnTo>
                    <a:pt x="2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6" name="Freeform 144"/>
            <p:cNvSpPr/>
            <p:nvPr/>
          </p:nvSpPr>
          <p:spPr bwMode="auto">
            <a:xfrm>
              <a:off x="3429" y="659"/>
              <a:ext cx="222" cy="431"/>
            </a:xfrm>
            <a:custGeom>
              <a:avLst/>
              <a:gdLst>
                <a:gd name="T0" fmla="*/ 208 w 222"/>
                <a:gd name="T1" fmla="*/ 0 h 431"/>
                <a:gd name="T2" fmla="*/ 0 w 222"/>
                <a:gd name="T3" fmla="*/ 424 h 431"/>
                <a:gd name="T4" fmla="*/ 9 w 222"/>
                <a:gd name="T5" fmla="*/ 431 h 431"/>
                <a:gd name="T6" fmla="*/ 222 w 222"/>
                <a:gd name="T7" fmla="*/ 0 h 431"/>
                <a:gd name="T8" fmla="*/ 208 w 222"/>
                <a:gd name="T9" fmla="*/ 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2" h="431">
                  <a:moveTo>
                    <a:pt x="208" y="0"/>
                  </a:moveTo>
                  <a:lnTo>
                    <a:pt x="0" y="424"/>
                  </a:lnTo>
                  <a:lnTo>
                    <a:pt x="9" y="431"/>
                  </a:lnTo>
                  <a:lnTo>
                    <a:pt x="222" y="0"/>
                  </a:lnTo>
                  <a:lnTo>
                    <a:pt x="20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7" name="Freeform 145"/>
            <p:cNvSpPr/>
            <p:nvPr/>
          </p:nvSpPr>
          <p:spPr bwMode="auto">
            <a:xfrm>
              <a:off x="3455" y="882"/>
              <a:ext cx="961" cy="239"/>
            </a:xfrm>
            <a:custGeom>
              <a:avLst/>
              <a:gdLst>
                <a:gd name="T0" fmla="*/ 0 w 961"/>
                <a:gd name="T1" fmla="*/ 225 h 239"/>
                <a:gd name="T2" fmla="*/ 961 w 961"/>
                <a:gd name="T3" fmla="*/ 0 h 239"/>
                <a:gd name="T4" fmla="*/ 961 w 961"/>
                <a:gd name="T5" fmla="*/ 12 h 239"/>
                <a:gd name="T6" fmla="*/ 0 w 961"/>
                <a:gd name="T7" fmla="*/ 239 h 239"/>
                <a:gd name="T8" fmla="*/ 0 w 961"/>
                <a:gd name="T9" fmla="*/ 225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1" h="239">
                  <a:moveTo>
                    <a:pt x="0" y="225"/>
                  </a:moveTo>
                  <a:lnTo>
                    <a:pt x="961" y="0"/>
                  </a:lnTo>
                  <a:lnTo>
                    <a:pt x="961" y="12"/>
                  </a:lnTo>
                  <a:lnTo>
                    <a:pt x="0" y="239"/>
                  </a:lnTo>
                  <a:lnTo>
                    <a:pt x="0" y="2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8" name="Freeform 146"/>
            <p:cNvSpPr/>
            <p:nvPr/>
          </p:nvSpPr>
          <p:spPr bwMode="auto">
            <a:xfrm>
              <a:off x="3445" y="1131"/>
              <a:ext cx="838" cy="608"/>
            </a:xfrm>
            <a:custGeom>
              <a:avLst/>
              <a:gdLst>
                <a:gd name="T0" fmla="*/ 0 w 838"/>
                <a:gd name="T1" fmla="*/ 0 h 608"/>
                <a:gd name="T2" fmla="*/ 838 w 838"/>
                <a:gd name="T3" fmla="*/ 594 h 608"/>
                <a:gd name="T4" fmla="*/ 829 w 838"/>
                <a:gd name="T5" fmla="*/ 608 h 608"/>
                <a:gd name="T6" fmla="*/ 0 w 838"/>
                <a:gd name="T7" fmla="*/ 16 h 608"/>
                <a:gd name="T8" fmla="*/ 0 w 838"/>
                <a:gd name="T9" fmla="*/ 0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8" h="608">
                  <a:moveTo>
                    <a:pt x="0" y="0"/>
                  </a:moveTo>
                  <a:lnTo>
                    <a:pt x="838" y="594"/>
                  </a:lnTo>
                  <a:lnTo>
                    <a:pt x="829" y="608"/>
                  </a:lnTo>
                  <a:lnTo>
                    <a:pt x="0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9" name="Freeform 147"/>
            <p:cNvSpPr/>
            <p:nvPr/>
          </p:nvSpPr>
          <p:spPr bwMode="auto">
            <a:xfrm>
              <a:off x="2455" y="1839"/>
              <a:ext cx="159" cy="637"/>
            </a:xfrm>
            <a:custGeom>
              <a:avLst/>
              <a:gdLst>
                <a:gd name="T0" fmla="*/ 147 w 159"/>
                <a:gd name="T1" fmla="*/ 0 h 637"/>
                <a:gd name="T2" fmla="*/ 0 w 159"/>
                <a:gd name="T3" fmla="*/ 637 h 637"/>
                <a:gd name="T4" fmla="*/ 17 w 159"/>
                <a:gd name="T5" fmla="*/ 637 h 637"/>
                <a:gd name="T6" fmla="*/ 159 w 159"/>
                <a:gd name="T7" fmla="*/ 0 h 637"/>
                <a:gd name="T8" fmla="*/ 147 w 159"/>
                <a:gd name="T9" fmla="*/ 0 h 6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637">
                  <a:moveTo>
                    <a:pt x="147" y="0"/>
                  </a:moveTo>
                  <a:lnTo>
                    <a:pt x="0" y="637"/>
                  </a:lnTo>
                  <a:lnTo>
                    <a:pt x="17" y="637"/>
                  </a:lnTo>
                  <a:lnTo>
                    <a:pt x="159" y="0"/>
                  </a:lnTo>
                  <a:lnTo>
                    <a:pt x="14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0" name="Freeform 148"/>
            <p:cNvSpPr/>
            <p:nvPr/>
          </p:nvSpPr>
          <p:spPr bwMode="auto">
            <a:xfrm>
              <a:off x="4326" y="700"/>
              <a:ext cx="107" cy="147"/>
            </a:xfrm>
            <a:custGeom>
              <a:avLst/>
              <a:gdLst>
                <a:gd name="T0" fmla="*/ 0 w 107"/>
                <a:gd name="T1" fmla="*/ 12 h 147"/>
                <a:gd name="T2" fmla="*/ 90 w 107"/>
                <a:gd name="T3" fmla="*/ 147 h 147"/>
                <a:gd name="T4" fmla="*/ 107 w 107"/>
                <a:gd name="T5" fmla="*/ 147 h 147"/>
                <a:gd name="T6" fmla="*/ 12 w 107"/>
                <a:gd name="T7" fmla="*/ 0 h 147"/>
                <a:gd name="T8" fmla="*/ 0 w 107"/>
                <a:gd name="T9" fmla="*/ 12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" h="147">
                  <a:moveTo>
                    <a:pt x="0" y="12"/>
                  </a:moveTo>
                  <a:lnTo>
                    <a:pt x="90" y="147"/>
                  </a:lnTo>
                  <a:lnTo>
                    <a:pt x="107" y="147"/>
                  </a:lnTo>
                  <a:lnTo>
                    <a:pt x="12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1" name="Freeform 149"/>
            <p:cNvSpPr/>
            <p:nvPr/>
          </p:nvSpPr>
          <p:spPr bwMode="auto">
            <a:xfrm>
              <a:off x="4475" y="882"/>
              <a:ext cx="564" cy="279"/>
            </a:xfrm>
            <a:custGeom>
              <a:avLst/>
              <a:gdLst>
                <a:gd name="T0" fmla="*/ 0 w 564"/>
                <a:gd name="T1" fmla="*/ 17 h 279"/>
                <a:gd name="T2" fmla="*/ 564 w 564"/>
                <a:gd name="T3" fmla="*/ 279 h 279"/>
                <a:gd name="T4" fmla="*/ 564 w 564"/>
                <a:gd name="T5" fmla="*/ 268 h 279"/>
                <a:gd name="T6" fmla="*/ 0 w 564"/>
                <a:gd name="T7" fmla="*/ 0 h 279"/>
                <a:gd name="T8" fmla="*/ 0 w 564"/>
                <a:gd name="T9" fmla="*/ 17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4" h="279">
                  <a:moveTo>
                    <a:pt x="0" y="17"/>
                  </a:moveTo>
                  <a:lnTo>
                    <a:pt x="564" y="279"/>
                  </a:lnTo>
                  <a:lnTo>
                    <a:pt x="564" y="268"/>
                  </a:lnTo>
                  <a:lnTo>
                    <a:pt x="0" y="0"/>
                  </a:lnTo>
                  <a:lnTo>
                    <a:pt x="0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2" name="Freeform 150"/>
            <p:cNvSpPr/>
            <p:nvPr/>
          </p:nvSpPr>
          <p:spPr bwMode="auto">
            <a:xfrm>
              <a:off x="4461" y="899"/>
              <a:ext cx="592" cy="658"/>
            </a:xfrm>
            <a:custGeom>
              <a:avLst/>
              <a:gdLst>
                <a:gd name="T0" fmla="*/ 0 w 592"/>
                <a:gd name="T1" fmla="*/ 7 h 658"/>
                <a:gd name="T2" fmla="*/ 582 w 592"/>
                <a:gd name="T3" fmla="*/ 658 h 658"/>
                <a:gd name="T4" fmla="*/ 592 w 592"/>
                <a:gd name="T5" fmla="*/ 648 h 658"/>
                <a:gd name="T6" fmla="*/ 14 w 592"/>
                <a:gd name="T7" fmla="*/ 0 h 658"/>
                <a:gd name="T8" fmla="*/ 0 w 592"/>
                <a:gd name="T9" fmla="*/ 7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658">
                  <a:moveTo>
                    <a:pt x="0" y="7"/>
                  </a:moveTo>
                  <a:lnTo>
                    <a:pt x="582" y="658"/>
                  </a:lnTo>
                  <a:lnTo>
                    <a:pt x="592" y="648"/>
                  </a:lnTo>
                  <a:lnTo>
                    <a:pt x="14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3" name="Freeform 151"/>
            <p:cNvSpPr/>
            <p:nvPr/>
          </p:nvSpPr>
          <p:spPr bwMode="auto">
            <a:xfrm>
              <a:off x="4324" y="913"/>
              <a:ext cx="123" cy="795"/>
            </a:xfrm>
            <a:custGeom>
              <a:avLst/>
              <a:gdLst>
                <a:gd name="T0" fmla="*/ 111 w 123"/>
                <a:gd name="T1" fmla="*/ 0 h 795"/>
                <a:gd name="T2" fmla="*/ 0 w 123"/>
                <a:gd name="T3" fmla="*/ 795 h 795"/>
                <a:gd name="T4" fmla="*/ 16 w 123"/>
                <a:gd name="T5" fmla="*/ 795 h 795"/>
                <a:gd name="T6" fmla="*/ 123 w 123"/>
                <a:gd name="T7" fmla="*/ 0 h 795"/>
                <a:gd name="T8" fmla="*/ 111 w 123"/>
                <a:gd name="T9" fmla="*/ 0 h 7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795">
                  <a:moveTo>
                    <a:pt x="111" y="0"/>
                  </a:moveTo>
                  <a:lnTo>
                    <a:pt x="0" y="795"/>
                  </a:lnTo>
                  <a:lnTo>
                    <a:pt x="16" y="795"/>
                  </a:lnTo>
                  <a:lnTo>
                    <a:pt x="123" y="0"/>
                  </a:lnTo>
                  <a:lnTo>
                    <a:pt x="11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4" name="Freeform 152"/>
            <p:cNvSpPr/>
            <p:nvPr/>
          </p:nvSpPr>
          <p:spPr bwMode="auto">
            <a:xfrm>
              <a:off x="4345" y="1796"/>
              <a:ext cx="424" cy="485"/>
            </a:xfrm>
            <a:custGeom>
              <a:avLst/>
              <a:gdLst>
                <a:gd name="T0" fmla="*/ 0 w 424"/>
                <a:gd name="T1" fmla="*/ 5 h 485"/>
                <a:gd name="T2" fmla="*/ 410 w 424"/>
                <a:gd name="T3" fmla="*/ 485 h 485"/>
                <a:gd name="T4" fmla="*/ 424 w 424"/>
                <a:gd name="T5" fmla="*/ 478 h 485"/>
                <a:gd name="T6" fmla="*/ 14 w 424"/>
                <a:gd name="T7" fmla="*/ 0 h 485"/>
                <a:gd name="T8" fmla="*/ 0 w 424"/>
                <a:gd name="T9" fmla="*/ 5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4" h="485">
                  <a:moveTo>
                    <a:pt x="0" y="5"/>
                  </a:moveTo>
                  <a:lnTo>
                    <a:pt x="410" y="485"/>
                  </a:lnTo>
                  <a:lnTo>
                    <a:pt x="424" y="478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5" name="Freeform 153"/>
            <p:cNvSpPr/>
            <p:nvPr/>
          </p:nvSpPr>
          <p:spPr bwMode="auto">
            <a:xfrm>
              <a:off x="2477" y="2518"/>
              <a:ext cx="414" cy="308"/>
            </a:xfrm>
            <a:custGeom>
              <a:avLst/>
              <a:gdLst>
                <a:gd name="T0" fmla="*/ 0 w 414"/>
                <a:gd name="T1" fmla="*/ 7 h 308"/>
                <a:gd name="T2" fmla="*/ 402 w 414"/>
                <a:gd name="T3" fmla="*/ 308 h 308"/>
                <a:gd name="T4" fmla="*/ 414 w 414"/>
                <a:gd name="T5" fmla="*/ 299 h 308"/>
                <a:gd name="T6" fmla="*/ 9 w 414"/>
                <a:gd name="T7" fmla="*/ 0 h 308"/>
                <a:gd name="T8" fmla="*/ 0 w 414"/>
                <a:gd name="T9" fmla="*/ 7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4" h="308">
                  <a:moveTo>
                    <a:pt x="0" y="7"/>
                  </a:moveTo>
                  <a:lnTo>
                    <a:pt x="402" y="308"/>
                  </a:lnTo>
                  <a:lnTo>
                    <a:pt x="414" y="299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6" name="Freeform 154"/>
            <p:cNvSpPr/>
            <p:nvPr/>
          </p:nvSpPr>
          <p:spPr bwMode="auto">
            <a:xfrm>
              <a:off x="4994" y="1621"/>
              <a:ext cx="80" cy="885"/>
            </a:xfrm>
            <a:custGeom>
              <a:avLst/>
              <a:gdLst>
                <a:gd name="T0" fmla="*/ 73 w 80"/>
                <a:gd name="T1" fmla="*/ 0 h 885"/>
                <a:gd name="T2" fmla="*/ 0 w 80"/>
                <a:gd name="T3" fmla="*/ 885 h 885"/>
                <a:gd name="T4" fmla="*/ 9 w 80"/>
                <a:gd name="T5" fmla="*/ 885 h 885"/>
                <a:gd name="T6" fmla="*/ 80 w 80"/>
                <a:gd name="T7" fmla="*/ 0 h 885"/>
                <a:gd name="T8" fmla="*/ 73 w 80"/>
                <a:gd name="T9" fmla="*/ 0 h 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885">
                  <a:moveTo>
                    <a:pt x="73" y="0"/>
                  </a:moveTo>
                  <a:lnTo>
                    <a:pt x="0" y="885"/>
                  </a:lnTo>
                  <a:lnTo>
                    <a:pt x="9" y="885"/>
                  </a:lnTo>
                  <a:lnTo>
                    <a:pt x="80" y="0"/>
                  </a:lnTo>
                  <a:lnTo>
                    <a:pt x="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7" name="Freeform 155"/>
            <p:cNvSpPr/>
            <p:nvPr/>
          </p:nvSpPr>
          <p:spPr bwMode="auto">
            <a:xfrm>
              <a:off x="5022" y="2104"/>
              <a:ext cx="355" cy="412"/>
            </a:xfrm>
            <a:custGeom>
              <a:avLst/>
              <a:gdLst>
                <a:gd name="T0" fmla="*/ 0 w 355"/>
                <a:gd name="T1" fmla="*/ 405 h 412"/>
                <a:gd name="T2" fmla="*/ 344 w 355"/>
                <a:gd name="T3" fmla="*/ 0 h 412"/>
                <a:gd name="T4" fmla="*/ 355 w 355"/>
                <a:gd name="T5" fmla="*/ 7 h 412"/>
                <a:gd name="T6" fmla="*/ 10 w 355"/>
                <a:gd name="T7" fmla="*/ 412 h 412"/>
                <a:gd name="T8" fmla="*/ 0 w 355"/>
                <a:gd name="T9" fmla="*/ 405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5" h="412">
                  <a:moveTo>
                    <a:pt x="0" y="405"/>
                  </a:moveTo>
                  <a:lnTo>
                    <a:pt x="344" y="0"/>
                  </a:lnTo>
                  <a:lnTo>
                    <a:pt x="355" y="7"/>
                  </a:lnTo>
                  <a:lnTo>
                    <a:pt x="10" y="412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8" name="Freeform 156"/>
            <p:cNvSpPr/>
            <p:nvPr/>
          </p:nvSpPr>
          <p:spPr bwMode="auto">
            <a:xfrm>
              <a:off x="4788" y="2310"/>
              <a:ext cx="184" cy="213"/>
            </a:xfrm>
            <a:custGeom>
              <a:avLst/>
              <a:gdLst>
                <a:gd name="T0" fmla="*/ 0 w 184"/>
                <a:gd name="T1" fmla="*/ 7 h 213"/>
                <a:gd name="T2" fmla="*/ 177 w 184"/>
                <a:gd name="T3" fmla="*/ 213 h 213"/>
                <a:gd name="T4" fmla="*/ 184 w 184"/>
                <a:gd name="T5" fmla="*/ 201 h 213"/>
                <a:gd name="T6" fmla="*/ 12 w 184"/>
                <a:gd name="T7" fmla="*/ 0 h 213"/>
                <a:gd name="T8" fmla="*/ 0 w 184"/>
                <a:gd name="T9" fmla="*/ 7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4" h="213">
                  <a:moveTo>
                    <a:pt x="0" y="7"/>
                  </a:moveTo>
                  <a:lnTo>
                    <a:pt x="177" y="213"/>
                  </a:lnTo>
                  <a:lnTo>
                    <a:pt x="184" y="201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9" name="Freeform 157"/>
            <p:cNvSpPr/>
            <p:nvPr/>
          </p:nvSpPr>
          <p:spPr bwMode="auto">
            <a:xfrm>
              <a:off x="4729" y="2575"/>
              <a:ext cx="253" cy="414"/>
            </a:xfrm>
            <a:custGeom>
              <a:avLst/>
              <a:gdLst>
                <a:gd name="T0" fmla="*/ 246 w 253"/>
                <a:gd name="T1" fmla="*/ 0 h 414"/>
                <a:gd name="T2" fmla="*/ 0 w 253"/>
                <a:gd name="T3" fmla="*/ 398 h 414"/>
                <a:gd name="T4" fmla="*/ 0 w 253"/>
                <a:gd name="T5" fmla="*/ 414 h 414"/>
                <a:gd name="T6" fmla="*/ 253 w 253"/>
                <a:gd name="T7" fmla="*/ 10 h 414"/>
                <a:gd name="T8" fmla="*/ 246 w 253"/>
                <a:gd name="T9" fmla="*/ 0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3" h="414">
                  <a:moveTo>
                    <a:pt x="246" y="0"/>
                  </a:moveTo>
                  <a:lnTo>
                    <a:pt x="0" y="398"/>
                  </a:lnTo>
                  <a:lnTo>
                    <a:pt x="0" y="414"/>
                  </a:lnTo>
                  <a:lnTo>
                    <a:pt x="253" y="10"/>
                  </a:lnTo>
                  <a:lnTo>
                    <a:pt x="24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0" name="Freeform 158"/>
            <p:cNvSpPr/>
            <p:nvPr/>
          </p:nvSpPr>
          <p:spPr bwMode="auto">
            <a:xfrm>
              <a:off x="4018" y="2554"/>
              <a:ext cx="943" cy="324"/>
            </a:xfrm>
            <a:custGeom>
              <a:avLst/>
              <a:gdLst>
                <a:gd name="T0" fmla="*/ 0 w 943"/>
                <a:gd name="T1" fmla="*/ 312 h 324"/>
                <a:gd name="T2" fmla="*/ 943 w 943"/>
                <a:gd name="T3" fmla="*/ 0 h 324"/>
                <a:gd name="T4" fmla="*/ 943 w 943"/>
                <a:gd name="T5" fmla="*/ 14 h 324"/>
                <a:gd name="T6" fmla="*/ 0 w 943"/>
                <a:gd name="T7" fmla="*/ 324 h 324"/>
                <a:gd name="T8" fmla="*/ 0 w 943"/>
                <a:gd name="T9" fmla="*/ 312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3" h="324">
                  <a:moveTo>
                    <a:pt x="0" y="312"/>
                  </a:moveTo>
                  <a:lnTo>
                    <a:pt x="943" y="0"/>
                  </a:lnTo>
                  <a:lnTo>
                    <a:pt x="943" y="14"/>
                  </a:lnTo>
                  <a:lnTo>
                    <a:pt x="0" y="324"/>
                  </a:lnTo>
                  <a:lnTo>
                    <a:pt x="0" y="3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1" name="Freeform 159"/>
            <p:cNvSpPr/>
            <p:nvPr/>
          </p:nvSpPr>
          <p:spPr bwMode="auto">
            <a:xfrm>
              <a:off x="2938" y="2866"/>
              <a:ext cx="671" cy="607"/>
            </a:xfrm>
            <a:custGeom>
              <a:avLst/>
              <a:gdLst>
                <a:gd name="T0" fmla="*/ 0 w 671"/>
                <a:gd name="T1" fmla="*/ 7 h 607"/>
                <a:gd name="T2" fmla="*/ 661 w 671"/>
                <a:gd name="T3" fmla="*/ 607 h 607"/>
                <a:gd name="T4" fmla="*/ 671 w 671"/>
                <a:gd name="T5" fmla="*/ 607 h 607"/>
                <a:gd name="T6" fmla="*/ 12 w 671"/>
                <a:gd name="T7" fmla="*/ 0 h 607"/>
                <a:gd name="T8" fmla="*/ 0 w 671"/>
                <a:gd name="T9" fmla="*/ 7 h 6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1" h="607">
                  <a:moveTo>
                    <a:pt x="0" y="7"/>
                  </a:moveTo>
                  <a:lnTo>
                    <a:pt x="661" y="607"/>
                  </a:lnTo>
                  <a:lnTo>
                    <a:pt x="671" y="607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2" name="Freeform 160"/>
            <p:cNvSpPr/>
            <p:nvPr/>
          </p:nvSpPr>
          <p:spPr bwMode="auto">
            <a:xfrm>
              <a:off x="4546" y="3001"/>
              <a:ext cx="507" cy="299"/>
            </a:xfrm>
            <a:custGeom>
              <a:avLst/>
              <a:gdLst>
                <a:gd name="T0" fmla="*/ 0 w 507"/>
                <a:gd name="T1" fmla="*/ 292 h 299"/>
                <a:gd name="T2" fmla="*/ 500 w 507"/>
                <a:gd name="T3" fmla="*/ 0 h 299"/>
                <a:gd name="T4" fmla="*/ 507 w 507"/>
                <a:gd name="T5" fmla="*/ 12 h 299"/>
                <a:gd name="T6" fmla="*/ 5 w 507"/>
                <a:gd name="T7" fmla="*/ 299 h 299"/>
                <a:gd name="T8" fmla="*/ 0 w 507"/>
                <a:gd name="T9" fmla="*/ 292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99">
                  <a:moveTo>
                    <a:pt x="0" y="292"/>
                  </a:moveTo>
                  <a:lnTo>
                    <a:pt x="500" y="0"/>
                  </a:lnTo>
                  <a:lnTo>
                    <a:pt x="507" y="12"/>
                  </a:lnTo>
                  <a:lnTo>
                    <a:pt x="5" y="299"/>
                  </a:lnTo>
                  <a:lnTo>
                    <a:pt x="0" y="2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3" name="Freeform 161"/>
            <p:cNvSpPr/>
            <p:nvPr/>
          </p:nvSpPr>
          <p:spPr bwMode="auto">
            <a:xfrm>
              <a:off x="3658" y="3314"/>
              <a:ext cx="831" cy="187"/>
            </a:xfrm>
            <a:custGeom>
              <a:avLst/>
              <a:gdLst>
                <a:gd name="T0" fmla="*/ 0 w 831"/>
                <a:gd name="T1" fmla="*/ 173 h 187"/>
                <a:gd name="T2" fmla="*/ 831 w 831"/>
                <a:gd name="T3" fmla="*/ 0 h 187"/>
                <a:gd name="T4" fmla="*/ 831 w 831"/>
                <a:gd name="T5" fmla="*/ 12 h 187"/>
                <a:gd name="T6" fmla="*/ 10 w 831"/>
                <a:gd name="T7" fmla="*/ 187 h 187"/>
                <a:gd name="T8" fmla="*/ 0 w 831"/>
                <a:gd name="T9" fmla="*/ 173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1" h="187">
                  <a:moveTo>
                    <a:pt x="0" y="173"/>
                  </a:moveTo>
                  <a:lnTo>
                    <a:pt x="831" y="0"/>
                  </a:lnTo>
                  <a:lnTo>
                    <a:pt x="831" y="12"/>
                  </a:lnTo>
                  <a:lnTo>
                    <a:pt x="10" y="187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4" name="Oval 162"/>
            <p:cNvSpPr>
              <a:spLocks noChangeArrowheads="1"/>
            </p:cNvSpPr>
            <p:nvPr/>
          </p:nvSpPr>
          <p:spPr bwMode="auto">
            <a:xfrm>
              <a:off x="5107" y="1699"/>
              <a:ext cx="67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5" name="Freeform 163"/>
            <p:cNvSpPr/>
            <p:nvPr/>
          </p:nvSpPr>
          <p:spPr bwMode="auto">
            <a:xfrm>
              <a:off x="2640" y="1140"/>
              <a:ext cx="746" cy="644"/>
            </a:xfrm>
            <a:custGeom>
              <a:avLst/>
              <a:gdLst>
                <a:gd name="T0" fmla="*/ 0 w 746"/>
                <a:gd name="T1" fmla="*/ 635 h 644"/>
                <a:gd name="T2" fmla="*/ 739 w 746"/>
                <a:gd name="T3" fmla="*/ 0 h 644"/>
                <a:gd name="T4" fmla="*/ 746 w 746"/>
                <a:gd name="T5" fmla="*/ 10 h 644"/>
                <a:gd name="T6" fmla="*/ 12 w 746"/>
                <a:gd name="T7" fmla="*/ 644 h 644"/>
                <a:gd name="T8" fmla="*/ 0 w 746"/>
                <a:gd name="T9" fmla="*/ 635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6" h="644">
                  <a:moveTo>
                    <a:pt x="0" y="635"/>
                  </a:moveTo>
                  <a:lnTo>
                    <a:pt x="739" y="0"/>
                  </a:lnTo>
                  <a:lnTo>
                    <a:pt x="746" y="10"/>
                  </a:lnTo>
                  <a:lnTo>
                    <a:pt x="12" y="644"/>
                  </a:lnTo>
                  <a:lnTo>
                    <a:pt x="0" y="6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6" name="Freeform 164"/>
            <p:cNvSpPr/>
            <p:nvPr/>
          </p:nvSpPr>
          <p:spPr bwMode="auto">
            <a:xfrm>
              <a:off x="2612" y="1839"/>
              <a:ext cx="298" cy="966"/>
            </a:xfrm>
            <a:custGeom>
              <a:avLst/>
              <a:gdLst>
                <a:gd name="T0" fmla="*/ 0 w 298"/>
                <a:gd name="T1" fmla="*/ 7 h 966"/>
                <a:gd name="T2" fmla="*/ 286 w 298"/>
                <a:gd name="T3" fmla="*/ 966 h 966"/>
                <a:gd name="T4" fmla="*/ 298 w 298"/>
                <a:gd name="T5" fmla="*/ 959 h 966"/>
                <a:gd name="T6" fmla="*/ 11 w 298"/>
                <a:gd name="T7" fmla="*/ 0 h 966"/>
                <a:gd name="T8" fmla="*/ 0 w 298"/>
                <a:gd name="T9" fmla="*/ 7 h 9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966">
                  <a:moveTo>
                    <a:pt x="0" y="7"/>
                  </a:moveTo>
                  <a:lnTo>
                    <a:pt x="286" y="966"/>
                  </a:lnTo>
                  <a:lnTo>
                    <a:pt x="298" y="959"/>
                  </a:lnTo>
                  <a:lnTo>
                    <a:pt x="11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7" name="Freeform 165"/>
            <p:cNvSpPr/>
            <p:nvPr/>
          </p:nvSpPr>
          <p:spPr bwMode="auto">
            <a:xfrm>
              <a:off x="3983" y="2116"/>
              <a:ext cx="232" cy="720"/>
            </a:xfrm>
            <a:custGeom>
              <a:avLst/>
              <a:gdLst>
                <a:gd name="T0" fmla="*/ 222 w 232"/>
                <a:gd name="T1" fmla="*/ 0 h 720"/>
                <a:gd name="T2" fmla="*/ 0 w 232"/>
                <a:gd name="T3" fmla="*/ 720 h 720"/>
                <a:gd name="T4" fmla="*/ 12 w 232"/>
                <a:gd name="T5" fmla="*/ 720 h 720"/>
                <a:gd name="T6" fmla="*/ 232 w 232"/>
                <a:gd name="T7" fmla="*/ 7 h 720"/>
                <a:gd name="T8" fmla="*/ 222 w 232"/>
                <a:gd name="T9" fmla="*/ 0 h 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2" h="720">
                  <a:moveTo>
                    <a:pt x="222" y="0"/>
                  </a:moveTo>
                  <a:lnTo>
                    <a:pt x="0" y="720"/>
                  </a:lnTo>
                  <a:lnTo>
                    <a:pt x="12" y="720"/>
                  </a:lnTo>
                  <a:lnTo>
                    <a:pt x="232" y="7"/>
                  </a:lnTo>
                  <a:lnTo>
                    <a:pt x="22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8" name="Freeform 166"/>
            <p:cNvSpPr/>
            <p:nvPr/>
          </p:nvSpPr>
          <p:spPr bwMode="auto">
            <a:xfrm>
              <a:off x="2896" y="1003"/>
              <a:ext cx="478" cy="118"/>
            </a:xfrm>
            <a:custGeom>
              <a:avLst/>
              <a:gdLst>
                <a:gd name="T0" fmla="*/ 0 w 478"/>
                <a:gd name="T1" fmla="*/ 14 h 118"/>
                <a:gd name="T2" fmla="*/ 478 w 478"/>
                <a:gd name="T3" fmla="*/ 118 h 118"/>
                <a:gd name="T4" fmla="*/ 478 w 478"/>
                <a:gd name="T5" fmla="*/ 104 h 118"/>
                <a:gd name="T6" fmla="*/ 7 w 478"/>
                <a:gd name="T7" fmla="*/ 0 h 118"/>
                <a:gd name="T8" fmla="*/ 0 w 478"/>
                <a:gd name="T9" fmla="*/ 14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118">
                  <a:moveTo>
                    <a:pt x="0" y="14"/>
                  </a:moveTo>
                  <a:lnTo>
                    <a:pt x="478" y="118"/>
                  </a:lnTo>
                  <a:lnTo>
                    <a:pt x="478" y="104"/>
                  </a:lnTo>
                  <a:lnTo>
                    <a:pt x="7" y="0"/>
                  </a:lnTo>
                  <a:lnTo>
                    <a:pt x="0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9" name="Freeform 167"/>
            <p:cNvSpPr/>
            <p:nvPr/>
          </p:nvSpPr>
          <p:spPr bwMode="auto">
            <a:xfrm>
              <a:off x="4366" y="1592"/>
              <a:ext cx="689" cy="164"/>
            </a:xfrm>
            <a:custGeom>
              <a:avLst/>
              <a:gdLst>
                <a:gd name="T0" fmla="*/ 0 w 689"/>
                <a:gd name="T1" fmla="*/ 152 h 164"/>
                <a:gd name="T2" fmla="*/ 682 w 689"/>
                <a:gd name="T3" fmla="*/ 0 h 164"/>
                <a:gd name="T4" fmla="*/ 689 w 689"/>
                <a:gd name="T5" fmla="*/ 12 h 164"/>
                <a:gd name="T6" fmla="*/ 0 w 689"/>
                <a:gd name="T7" fmla="*/ 164 h 164"/>
                <a:gd name="T8" fmla="*/ 0 w 689"/>
                <a:gd name="T9" fmla="*/ 152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164">
                  <a:moveTo>
                    <a:pt x="0" y="152"/>
                  </a:moveTo>
                  <a:lnTo>
                    <a:pt x="682" y="0"/>
                  </a:lnTo>
                  <a:lnTo>
                    <a:pt x="689" y="12"/>
                  </a:lnTo>
                  <a:lnTo>
                    <a:pt x="0" y="164"/>
                  </a:lnTo>
                  <a:lnTo>
                    <a:pt x="0" y="1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0" name="Freeform 168"/>
            <p:cNvSpPr/>
            <p:nvPr/>
          </p:nvSpPr>
          <p:spPr bwMode="auto">
            <a:xfrm>
              <a:off x="3995" y="2899"/>
              <a:ext cx="499" cy="396"/>
            </a:xfrm>
            <a:custGeom>
              <a:avLst/>
              <a:gdLst>
                <a:gd name="T0" fmla="*/ 0 w 499"/>
                <a:gd name="T1" fmla="*/ 5 h 396"/>
                <a:gd name="T2" fmla="*/ 499 w 499"/>
                <a:gd name="T3" fmla="*/ 396 h 396"/>
                <a:gd name="T4" fmla="*/ 499 w 499"/>
                <a:gd name="T5" fmla="*/ 384 h 396"/>
                <a:gd name="T6" fmla="*/ 14 w 499"/>
                <a:gd name="T7" fmla="*/ 0 h 396"/>
                <a:gd name="T8" fmla="*/ 0 w 499"/>
                <a:gd name="T9" fmla="*/ 5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9" h="396">
                  <a:moveTo>
                    <a:pt x="0" y="5"/>
                  </a:moveTo>
                  <a:lnTo>
                    <a:pt x="499" y="396"/>
                  </a:lnTo>
                  <a:lnTo>
                    <a:pt x="499" y="384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1" name="Freeform 169"/>
            <p:cNvSpPr/>
            <p:nvPr/>
          </p:nvSpPr>
          <p:spPr bwMode="auto">
            <a:xfrm>
              <a:off x="3651" y="2918"/>
              <a:ext cx="306" cy="547"/>
            </a:xfrm>
            <a:custGeom>
              <a:avLst/>
              <a:gdLst>
                <a:gd name="T0" fmla="*/ 0 w 306"/>
                <a:gd name="T1" fmla="*/ 540 h 547"/>
                <a:gd name="T2" fmla="*/ 294 w 306"/>
                <a:gd name="T3" fmla="*/ 0 h 547"/>
                <a:gd name="T4" fmla="*/ 306 w 306"/>
                <a:gd name="T5" fmla="*/ 0 h 547"/>
                <a:gd name="T6" fmla="*/ 10 w 306"/>
                <a:gd name="T7" fmla="*/ 547 h 547"/>
                <a:gd name="T8" fmla="*/ 0 w 306"/>
                <a:gd name="T9" fmla="*/ 540 h 5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6" h="547">
                  <a:moveTo>
                    <a:pt x="0" y="540"/>
                  </a:moveTo>
                  <a:lnTo>
                    <a:pt x="294" y="0"/>
                  </a:lnTo>
                  <a:lnTo>
                    <a:pt x="306" y="0"/>
                  </a:lnTo>
                  <a:lnTo>
                    <a:pt x="10" y="547"/>
                  </a:lnTo>
                  <a:lnTo>
                    <a:pt x="0" y="5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2" name="Rectangle 170"/>
            <p:cNvSpPr>
              <a:spLocks noChangeArrowheads="1"/>
            </p:cNvSpPr>
            <p:nvPr/>
          </p:nvSpPr>
          <p:spPr bwMode="auto">
            <a:xfrm>
              <a:off x="2910" y="2881"/>
              <a:ext cx="9" cy="30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3" name="Freeform 171"/>
            <p:cNvSpPr/>
            <p:nvPr/>
          </p:nvSpPr>
          <p:spPr bwMode="auto">
            <a:xfrm>
              <a:off x="3334" y="2109"/>
              <a:ext cx="611" cy="741"/>
            </a:xfrm>
            <a:custGeom>
              <a:avLst/>
              <a:gdLst>
                <a:gd name="T0" fmla="*/ 0 w 611"/>
                <a:gd name="T1" fmla="*/ 7 h 741"/>
                <a:gd name="T2" fmla="*/ 599 w 611"/>
                <a:gd name="T3" fmla="*/ 741 h 741"/>
                <a:gd name="T4" fmla="*/ 611 w 611"/>
                <a:gd name="T5" fmla="*/ 736 h 741"/>
                <a:gd name="T6" fmla="*/ 12 w 611"/>
                <a:gd name="T7" fmla="*/ 0 h 741"/>
                <a:gd name="T8" fmla="*/ 0 w 611"/>
                <a:gd name="T9" fmla="*/ 7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741">
                  <a:moveTo>
                    <a:pt x="0" y="7"/>
                  </a:moveTo>
                  <a:lnTo>
                    <a:pt x="599" y="741"/>
                  </a:lnTo>
                  <a:lnTo>
                    <a:pt x="611" y="736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344" name="Group 4"/>
          <p:cNvGrpSpPr>
            <a:grpSpLocks noChangeAspect="1"/>
          </p:cNvGrpSpPr>
          <p:nvPr/>
        </p:nvGrpSpPr>
        <p:grpSpPr bwMode="auto">
          <a:xfrm>
            <a:off x="10964034" y="5769139"/>
            <a:ext cx="2236319" cy="2177722"/>
            <a:chOff x="2410" y="593"/>
            <a:chExt cx="3015" cy="2936"/>
          </a:xfrm>
          <a:solidFill>
            <a:srgbClr val="F6A27D"/>
          </a:solidFill>
        </p:grpSpPr>
        <p:sp>
          <p:nvSpPr>
            <p:cNvPr id="345" name="Freeform 5"/>
            <p:cNvSpPr/>
            <p:nvPr/>
          </p:nvSpPr>
          <p:spPr bwMode="auto">
            <a:xfrm>
              <a:off x="5079" y="1202"/>
              <a:ext cx="66" cy="509"/>
            </a:xfrm>
            <a:custGeom>
              <a:avLst/>
              <a:gdLst>
                <a:gd name="T0" fmla="*/ 0 w 66"/>
                <a:gd name="T1" fmla="*/ 9 h 509"/>
                <a:gd name="T2" fmla="*/ 54 w 66"/>
                <a:gd name="T3" fmla="*/ 509 h 509"/>
                <a:gd name="T4" fmla="*/ 66 w 66"/>
                <a:gd name="T5" fmla="*/ 509 h 509"/>
                <a:gd name="T6" fmla="*/ 9 w 66"/>
                <a:gd name="T7" fmla="*/ 0 h 509"/>
                <a:gd name="T8" fmla="*/ 0 w 66"/>
                <a:gd name="T9" fmla="*/ 9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509">
                  <a:moveTo>
                    <a:pt x="0" y="9"/>
                  </a:moveTo>
                  <a:lnTo>
                    <a:pt x="54" y="509"/>
                  </a:lnTo>
                  <a:lnTo>
                    <a:pt x="66" y="509"/>
                  </a:lnTo>
                  <a:lnTo>
                    <a:pt x="9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6" name="Freeform 6"/>
            <p:cNvSpPr/>
            <p:nvPr/>
          </p:nvSpPr>
          <p:spPr bwMode="auto">
            <a:xfrm>
              <a:off x="5079" y="1195"/>
              <a:ext cx="303" cy="854"/>
            </a:xfrm>
            <a:custGeom>
              <a:avLst/>
              <a:gdLst>
                <a:gd name="T0" fmla="*/ 14 w 303"/>
                <a:gd name="T1" fmla="*/ 0 h 854"/>
                <a:gd name="T2" fmla="*/ 303 w 303"/>
                <a:gd name="T3" fmla="*/ 854 h 854"/>
                <a:gd name="T4" fmla="*/ 287 w 303"/>
                <a:gd name="T5" fmla="*/ 854 h 854"/>
                <a:gd name="T6" fmla="*/ 0 w 303"/>
                <a:gd name="T7" fmla="*/ 11 h 854"/>
                <a:gd name="T8" fmla="*/ 14 w 303"/>
                <a:gd name="T9" fmla="*/ 0 h 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3" h="854">
                  <a:moveTo>
                    <a:pt x="14" y="0"/>
                  </a:moveTo>
                  <a:lnTo>
                    <a:pt x="303" y="854"/>
                  </a:lnTo>
                  <a:lnTo>
                    <a:pt x="287" y="854"/>
                  </a:lnTo>
                  <a:lnTo>
                    <a:pt x="0" y="11"/>
                  </a:lnTo>
                  <a:lnTo>
                    <a:pt x="1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7" name="Freeform 7"/>
            <p:cNvSpPr/>
            <p:nvPr/>
          </p:nvSpPr>
          <p:spPr bwMode="auto">
            <a:xfrm>
              <a:off x="5074" y="1202"/>
              <a:ext cx="12" cy="345"/>
            </a:xfrm>
            <a:custGeom>
              <a:avLst/>
              <a:gdLst>
                <a:gd name="T0" fmla="*/ 0 w 12"/>
                <a:gd name="T1" fmla="*/ 0 h 345"/>
                <a:gd name="T2" fmla="*/ 0 w 12"/>
                <a:gd name="T3" fmla="*/ 345 h 345"/>
                <a:gd name="T4" fmla="*/ 12 w 12"/>
                <a:gd name="T5" fmla="*/ 345 h 345"/>
                <a:gd name="T6" fmla="*/ 12 w 12"/>
                <a:gd name="T7" fmla="*/ 12 h 345"/>
                <a:gd name="T8" fmla="*/ 0 w 12"/>
                <a:gd name="T9" fmla="*/ 0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345">
                  <a:moveTo>
                    <a:pt x="0" y="0"/>
                  </a:moveTo>
                  <a:lnTo>
                    <a:pt x="0" y="345"/>
                  </a:lnTo>
                  <a:lnTo>
                    <a:pt x="12" y="345"/>
                  </a:lnTo>
                  <a:lnTo>
                    <a:pt x="12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8" name="Rectangle 8"/>
            <p:cNvSpPr>
              <a:spLocks noChangeArrowheads="1"/>
            </p:cNvSpPr>
            <p:nvPr/>
          </p:nvSpPr>
          <p:spPr bwMode="auto">
            <a:xfrm>
              <a:off x="3658" y="3501"/>
              <a:ext cx="647" cy="1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9" name="Freeform 9"/>
            <p:cNvSpPr/>
            <p:nvPr/>
          </p:nvSpPr>
          <p:spPr bwMode="auto">
            <a:xfrm>
              <a:off x="3488" y="3446"/>
              <a:ext cx="118" cy="48"/>
            </a:xfrm>
            <a:custGeom>
              <a:avLst/>
              <a:gdLst>
                <a:gd name="T0" fmla="*/ 0 w 118"/>
                <a:gd name="T1" fmla="*/ 10 h 48"/>
                <a:gd name="T2" fmla="*/ 111 w 118"/>
                <a:gd name="T3" fmla="*/ 48 h 48"/>
                <a:gd name="T4" fmla="*/ 118 w 118"/>
                <a:gd name="T5" fmla="*/ 36 h 48"/>
                <a:gd name="T6" fmla="*/ 14 w 118"/>
                <a:gd name="T7" fmla="*/ 0 h 48"/>
                <a:gd name="T8" fmla="*/ 0 w 118"/>
                <a:gd name="T9" fmla="*/ 1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48">
                  <a:moveTo>
                    <a:pt x="0" y="10"/>
                  </a:moveTo>
                  <a:lnTo>
                    <a:pt x="111" y="48"/>
                  </a:lnTo>
                  <a:lnTo>
                    <a:pt x="118" y="36"/>
                  </a:lnTo>
                  <a:lnTo>
                    <a:pt x="14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0" name="Freeform 10"/>
            <p:cNvSpPr/>
            <p:nvPr/>
          </p:nvSpPr>
          <p:spPr bwMode="auto">
            <a:xfrm>
              <a:off x="2830" y="1026"/>
              <a:ext cx="30" cy="256"/>
            </a:xfrm>
            <a:custGeom>
              <a:avLst/>
              <a:gdLst>
                <a:gd name="T0" fmla="*/ 30 w 30"/>
                <a:gd name="T1" fmla="*/ 0 h 256"/>
                <a:gd name="T2" fmla="*/ 9 w 30"/>
                <a:gd name="T3" fmla="*/ 256 h 256"/>
                <a:gd name="T4" fmla="*/ 0 w 30"/>
                <a:gd name="T5" fmla="*/ 256 h 256"/>
                <a:gd name="T6" fmla="*/ 26 w 30"/>
                <a:gd name="T7" fmla="*/ 0 h 256"/>
                <a:gd name="T8" fmla="*/ 30 w 30"/>
                <a:gd name="T9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56">
                  <a:moveTo>
                    <a:pt x="30" y="0"/>
                  </a:moveTo>
                  <a:lnTo>
                    <a:pt x="9" y="256"/>
                  </a:lnTo>
                  <a:lnTo>
                    <a:pt x="0" y="256"/>
                  </a:lnTo>
                  <a:lnTo>
                    <a:pt x="26" y="0"/>
                  </a:lnTo>
                  <a:lnTo>
                    <a:pt x="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1" name="Freeform 11"/>
            <p:cNvSpPr/>
            <p:nvPr/>
          </p:nvSpPr>
          <p:spPr bwMode="auto">
            <a:xfrm>
              <a:off x="2841" y="773"/>
              <a:ext cx="604" cy="519"/>
            </a:xfrm>
            <a:custGeom>
              <a:avLst/>
              <a:gdLst>
                <a:gd name="T0" fmla="*/ 0 w 604"/>
                <a:gd name="T1" fmla="*/ 512 h 519"/>
                <a:gd name="T2" fmla="*/ 595 w 604"/>
                <a:gd name="T3" fmla="*/ 0 h 519"/>
                <a:gd name="T4" fmla="*/ 604 w 604"/>
                <a:gd name="T5" fmla="*/ 7 h 519"/>
                <a:gd name="T6" fmla="*/ 12 w 604"/>
                <a:gd name="T7" fmla="*/ 519 h 519"/>
                <a:gd name="T8" fmla="*/ 0 w 604"/>
                <a:gd name="T9" fmla="*/ 512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4" h="519">
                  <a:moveTo>
                    <a:pt x="0" y="512"/>
                  </a:moveTo>
                  <a:lnTo>
                    <a:pt x="595" y="0"/>
                  </a:lnTo>
                  <a:lnTo>
                    <a:pt x="604" y="7"/>
                  </a:lnTo>
                  <a:lnTo>
                    <a:pt x="12" y="519"/>
                  </a:lnTo>
                  <a:lnTo>
                    <a:pt x="0" y="5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2" name="Freeform 12"/>
            <p:cNvSpPr/>
            <p:nvPr/>
          </p:nvSpPr>
          <p:spPr bwMode="auto">
            <a:xfrm>
              <a:off x="2988" y="761"/>
              <a:ext cx="445" cy="192"/>
            </a:xfrm>
            <a:custGeom>
              <a:avLst/>
              <a:gdLst>
                <a:gd name="T0" fmla="*/ 445 w 445"/>
                <a:gd name="T1" fmla="*/ 17 h 192"/>
                <a:gd name="T2" fmla="*/ 3 w 445"/>
                <a:gd name="T3" fmla="*/ 192 h 192"/>
                <a:gd name="T4" fmla="*/ 0 w 445"/>
                <a:gd name="T5" fmla="*/ 187 h 192"/>
                <a:gd name="T6" fmla="*/ 445 w 445"/>
                <a:gd name="T7" fmla="*/ 0 h 192"/>
                <a:gd name="T8" fmla="*/ 445 w 445"/>
                <a:gd name="T9" fmla="*/ 17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5" h="192">
                  <a:moveTo>
                    <a:pt x="445" y="17"/>
                  </a:moveTo>
                  <a:lnTo>
                    <a:pt x="3" y="192"/>
                  </a:lnTo>
                  <a:lnTo>
                    <a:pt x="0" y="187"/>
                  </a:lnTo>
                  <a:lnTo>
                    <a:pt x="445" y="0"/>
                  </a:lnTo>
                  <a:lnTo>
                    <a:pt x="445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3" name="Freeform 13"/>
            <p:cNvSpPr/>
            <p:nvPr/>
          </p:nvSpPr>
          <p:spPr bwMode="auto">
            <a:xfrm>
              <a:off x="3478" y="650"/>
              <a:ext cx="159" cy="95"/>
            </a:xfrm>
            <a:custGeom>
              <a:avLst/>
              <a:gdLst>
                <a:gd name="T0" fmla="*/ 10 w 159"/>
                <a:gd name="T1" fmla="*/ 95 h 95"/>
                <a:gd name="T2" fmla="*/ 159 w 159"/>
                <a:gd name="T3" fmla="*/ 9 h 95"/>
                <a:gd name="T4" fmla="*/ 159 w 159"/>
                <a:gd name="T5" fmla="*/ 0 h 95"/>
                <a:gd name="T6" fmla="*/ 0 w 159"/>
                <a:gd name="T7" fmla="*/ 88 h 95"/>
                <a:gd name="T8" fmla="*/ 10 w 159"/>
                <a:gd name="T9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95">
                  <a:moveTo>
                    <a:pt x="10" y="95"/>
                  </a:moveTo>
                  <a:lnTo>
                    <a:pt x="159" y="9"/>
                  </a:lnTo>
                  <a:lnTo>
                    <a:pt x="159" y="0"/>
                  </a:lnTo>
                  <a:lnTo>
                    <a:pt x="0" y="88"/>
                  </a:lnTo>
                  <a:lnTo>
                    <a:pt x="10" y="9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4" name="Freeform 14"/>
            <p:cNvSpPr/>
            <p:nvPr/>
          </p:nvSpPr>
          <p:spPr bwMode="auto">
            <a:xfrm>
              <a:off x="3488" y="683"/>
              <a:ext cx="798" cy="74"/>
            </a:xfrm>
            <a:custGeom>
              <a:avLst/>
              <a:gdLst>
                <a:gd name="T0" fmla="*/ 0 w 798"/>
                <a:gd name="T1" fmla="*/ 62 h 74"/>
                <a:gd name="T2" fmla="*/ 798 w 798"/>
                <a:gd name="T3" fmla="*/ 0 h 74"/>
                <a:gd name="T4" fmla="*/ 798 w 798"/>
                <a:gd name="T5" fmla="*/ 10 h 74"/>
                <a:gd name="T6" fmla="*/ 0 w 798"/>
                <a:gd name="T7" fmla="*/ 74 h 74"/>
                <a:gd name="T8" fmla="*/ 0 w 798"/>
                <a:gd name="T9" fmla="*/ 6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8" h="74">
                  <a:moveTo>
                    <a:pt x="0" y="62"/>
                  </a:moveTo>
                  <a:lnTo>
                    <a:pt x="798" y="0"/>
                  </a:lnTo>
                  <a:lnTo>
                    <a:pt x="798" y="10"/>
                  </a:lnTo>
                  <a:lnTo>
                    <a:pt x="0" y="74"/>
                  </a:lnTo>
                  <a:lnTo>
                    <a:pt x="0" y="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5" name="Freeform 15"/>
            <p:cNvSpPr/>
            <p:nvPr/>
          </p:nvSpPr>
          <p:spPr bwMode="auto">
            <a:xfrm>
              <a:off x="3421" y="778"/>
              <a:ext cx="34" cy="308"/>
            </a:xfrm>
            <a:custGeom>
              <a:avLst/>
              <a:gdLst>
                <a:gd name="T0" fmla="*/ 29 w 34"/>
                <a:gd name="T1" fmla="*/ 0 h 308"/>
                <a:gd name="T2" fmla="*/ 0 w 34"/>
                <a:gd name="T3" fmla="*/ 308 h 308"/>
                <a:gd name="T4" fmla="*/ 12 w 34"/>
                <a:gd name="T5" fmla="*/ 308 h 308"/>
                <a:gd name="T6" fmla="*/ 34 w 34"/>
                <a:gd name="T7" fmla="*/ 0 h 308"/>
                <a:gd name="T8" fmla="*/ 29 w 34"/>
                <a:gd name="T9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308">
                  <a:moveTo>
                    <a:pt x="29" y="0"/>
                  </a:moveTo>
                  <a:lnTo>
                    <a:pt x="0" y="308"/>
                  </a:lnTo>
                  <a:lnTo>
                    <a:pt x="12" y="308"/>
                  </a:lnTo>
                  <a:lnTo>
                    <a:pt x="34" y="0"/>
                  </a:ln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6" name="Freeform 16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  <a:gd name="T10" fmla="*/ 0 w 571"/>
                <a:gd name="T11" fmla="*/ 11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7" name="Freeform 17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8" name="Freeform 18"/>
            <p:cNvSpPr/>
            <p:nvPr/>
          </p:nvSpPr>
          <p:spPr bwMode="auto">
            <a:xfrm>
              <a:off x="4087" y="693"/>
              <a:ext cx="225" cy="307"/>
            </a:xfrm>
            <a:custGeom>
              <a:avLst/>
              <a:gdLst>
                <a:gd name="T0" fmla="*/ 213 w 225"/>
                <a:gd name="T1" fmla="*/ 0 h 307"/>
                <a:gd name="T2" fmla="*/ 0 w 225"/>
                <a:gd name="T3" fmla="*/ 298 h 307"/>
                <a:gd name="T4" fmla="*/ 12 w 225"/>
                <a:gd name="T5" fmla="*/ 307 h 307"/>
                <a:gd name="T6" fmla="*/ 225 w 225"/>
                <a:gd name="T7" fmla="*/ 7 h 307"/>
                <a:gd name="T8" fmla="*/ 213 w 225"/>
                <a:gd name="T9" fmla="*/ 0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5" h="307">
                  <a:moveTo>
                    <a:pt x="213" y="0"/>
                  </a:moveTo>
                  <a:lnTo>
                    <a:pt x="0" y="298"/>
                  </a:lnTo>
                  <a:lnTo>
                    <a:pt x="12" y="307"/>
                  </a:lnTo>
                  <a:lnTo>
                    <a:pt x="225" y="7"/>
                  </a:lnTo>
                  <a:lnTo>
                    <a:pt x="21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9" name="Freeform 19"/>
            <p:cNvSpPr/>
            <p:nvPr/>
          </p:nvSpPr>
          <p:spPr bwMode="auto">
            <a:xfrm>
              <a:off x="2481" y="1318"/>
              <a:ext cx="339" cy="343"/>
            </a:xfrm>
            <a:custGeom>
              <a:avLst/>
              <a:gdLst>
                <a:gd name="T0" fmla="*/ 0 w 339"/>
                <a:gd name="T1" fmla="*/ 336 h 343"/>
                <a:gd name="T2" fmla="*/ 332 w 339"/>
                <a:gd name="T3" fmla="*/ 0 h 343"/>
                <a:gd name="T4" fmla="*/ 339 w 339"/>
                <a:gd name="T5" fmla="*/ 7 h 343"/>
                <a:gd name="T6" fmla="*/ 5 w 339"/>
                <a:gd name="T7" fmla="*/ 343 h 343"/>
                <a:gd name="T8" fmla="*/ 0 w 339"/>
                <a:gd name="T9" fmla="*/ 336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9" h="343">
                  <a:moveTo>
                    <a:pt x="0" y="336"/>
                  </a:moveTo>
                  <a:lnTo>
                    <a:pt x="332" y="0"/>
                  </a:lnTo>
                  <a:lnTo>
                    <a:pt x="339" y="7"/>
                  </a:lnTo>
                  <a:lnTo>
                    <a:pt x="5" y="343"/>
                  </a:lnTo>
                  <a:lnTo>
                    <a:pt x="0" y="3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0" name="Freeform 20"/>
            <p:cNvSpPr/>
            <p:nvPr/>
          </p:nvSpPr>
          <p:spPr bwMode="auto">
            <a:xfrm>
              <a:off x="2616" y="1332"/>
              <a:ext cx="209" cy="753"/>
            </a:xfrm>
            <a:custGeom>
              <a:avLst/>
              <a:gdLst>
                <a:gd name="T0" fmla="*/ 197 w 209"/>
                <a:gd name="T1" fmla="*/ 0 h 753"/>
                <a:gd name="T2" fmla="*/ 0 w 209"/>
                <a:gd name="T3" fmla="*/ 743 h 753"/>
                <a:gd name="T4" fmla="*/ 10 w 209"/>
                <a:gd name="T5" fmla="*/ 753 h 753"/>
                <a:gd name="T6" fmla="*/ 209 w 209"/>
                <a:gd name="T7" fmla="*/ 0 h 753"/>
                <a:gd name="T8" fmla="*/ 197 w 209"/>
                <a:gd name="T9" fmla="*/ 0 h 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753">
                  <a:moveTo>
                    <a:pt x="197" y="0"/>
                  </a:moveTo>
                  <a:lnTo>
                    <a:pt x="0" y="743"/>
                  </a:lnTo>
                  <a:lnTo>
                    <a:pt x="10" y="753"/>
                  </a:lnTo>
                  <a:lnTo>
                    <a:pt x="209" y="0"/>
                  </a:lnTo>
                  <a:lnTo>
                    <a:pt x="19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1" name="Freeform 21"/>
            <p:cNvSpPr/>
            <p:nvPr/>
          </p:nvSpPr>
          <p:spPr bwMode="auto">
            <a:xfrm>
              <a:off x="2477" y="1704"/>
              <a:ext cx="106" cy="92"/>
            </a:xfrm>
            <a:custGeom>
              <a:avLst/>
              <a:gdLst>
                <a:gd name="T0" fmla="*/ 0 w 106"/>
                <a:gd name="T1" fmla="*/ 7 h 92"/>
                <a:gd name="T2" fmla="*/ 94 w 106"/>
                <a:gd name="T3" fmla="*/ 92 h 92"/>
                <a:gd name="T4" fmla="*/ 106 w 106"/>
                <a:gd name="T5" fmla="*/ 75 h 92"/>
                <a:gd name="T6" fmla="*/ 9 w 106"/>
                <a:gd name="T7" fmla="*/ 0 h 92"/>
                <a:gd name="T8" fmla="*/ 0 w 106"/>
                <a:gd name="T9" fmla="*/ 7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92">
                  <a:moveTo>
                    <a:pt x="0" y="7"/>
                  </a:moveTo>
                  <a:lnTo>
                    <a:pt x="94" y="92"/>
                  </a:lnTo>
                  <a:lnTo>
                    <a:pt x="106" y="75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2" name="Freeform 22"/>
            <p:cNvSpPr/>
            <p:nvPr/>
          </p:nvSpPr>
          <p:spPr bwMode="auto">
            <a:xfrm>
              <a:off x="2451" y="1711"/>
              <a:ext cx="146" cy="374"/>
            </a:xfrm>
            <a:custGeom>
              <a:avLst/>
              <a:gdLst>
                <a:gd name="T0" fmla="*/ 0 w 146"/>
                <a:gd name="T1" fmla="*/ 0 h 374"/>
                <a:gd name="T2" fmla="*/ 135 w 146"/>
                <a:gd name="T3" fmla="*/ 374 h 374"/>
                <a:gd name="T4" fmla="*/ 146 w 146"/>
                <a:gd name="T5" fmla="*/ 374 h 374"/>
                <a:gd name="T6" fmla="*/ 11 w 146"/>
                <a:gd name="T7" fmla="*/ 0 h 374"/>
                <a:gd name="T8" fmla="*/ 0 w 146"/>
                <a:gd name="T9" fmla="*/ 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374">
                  <a:moveTo>
                    <a:pt x="0" y="0"/>
                  </a:moveTo>
                  <a:lnTo>
                    <a:pt x="135" y="374"/>
                  </a:lnTo>
                  <a:lnTo>
                    <a:pt x="146" y="374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3" name="Rectangle 23"/>
            <p:cNvSpPr>
              <a:spLocks noChangeArrowheads="1"/>
            </p:cNvSpPr>
            <p:nvPr/>
          </p:nvSpPr>
          <p:spPr bwMode="auto">
            <a:xfrm>
              <a:off x="3410" y="1164"/>
              <a:ext cx="11" cy="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4" name="Freeform 24"/>
            <p:cNvSpPr/>
            <p:nvPr/>
          </p:nvSpPr>
          <p:spPr bwMode="auto">
            <a:xfrm>
              <a:off x="2848" y="1202"/>
              <a:ext cx="538" cy="111"/>
            </a:xfrm>
            <a:custGeom>
              <a:avLst/>
              <a:gdLst>
                <a:gd name="T0" fmla="*/ 0 w 538"/>
                <a:gd name="T1" fmla="*/ 102 h 111"/>
                <a:gd name="T2" fmla="*/ 538 w 538"/>
                <a:gd name="T3" fmla="*/ 0 h 111"/>
                <a:gd name="T4" fmla="*/ 538 w 538"/>
                <a:gd name="T5" fmla="*/ 9 h 111"/>
                <a:gd name="T6" fmla="*/ 0 w 538"/>
                <a:gd name="T7" fmla="*/ 111 h 111"/>
                <a:gd name="T8" fmla="*/ 0 w 538"/>
                <a:gd name="T9" fmla="*/ 102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8" h="111">
                  <a:moveTo>
                    <a:pt x="0" y="102"/>
                  </a:moveTo>
                  <a:lnTo>
                    <a:pt x="538" y="0"/>
                  </a:lnTo>
                  <a:lnTo>
                    <a:pt x="538" y="9"/>
                  </a:lnTo>
                  <a:lnTo>
                    <a:pt x="0" y="111"/>
                  </a:lnTo>
                  <a:lnTo>
                    <a:pt x="0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5" name="Freeform 25"/>
            <p:cNvSpPr/>
            <p:nvPr/>
          </p:nvSpPr>
          <p:spPr bwMode="auto">
            <a:xfrm>
              <a:off x="2834" y="1320"/>
              <a:ext cx="287" cy="455"/>
            </a:xfrm>
            <a:custGeom>
              <a:avLst/>
              <a:gdLst>
                <a:gd name="T0" fmla="*/ 0 w 287"/>
                <a:gd name="T1" fmla="*/ 5 h 455"/>
                <a:gd name="T2" fmla="*/ 275 w 287"/>
                <a:gd name="T3" fmla="*/ 450 h 455"/>
                <a:gd name="T4" fmla="*/ 277 w 287"/>
                <a:gd name="T5" fmla="*/ 455 h 455"/>
                <a:gd name="T6" fmla="*/ 287 w 287"/>
                <a:gd name="T7" fmla="*/ 445 h 455"/>
                <a:gd name="T8" fmla="*/ 7 w 287"/>
                <a:gd name="T9" fmla="*/ 0 h 455"/>
                <a:gd name="T10" fmla="*/ 0 w 287"/>
                <a:gd name="T11" fmla="*/ 5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7" h="455">
                  <a:moveTo>
                    <a:pt x="0" y="5"/>
                  </a:moveTo>
                  <a:lnTo>
                    <a:pt x="275" y="450"/>
                  </a:lnTo>
                  <a:lnTo>
                    <a:pt x="277" y="455"/>
                  </a:lnTo>
                  <a:lnTo>
                    <a:pt x="287" y="445"/>
                  </a:lnTo>
                  <a:lnTo>
                    <a:pt x="7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6" name="Freeform 26"/>
            <p:cNvSpPr/>
            <p:nvPr/>
          </p:nvSpPr>
          <p:spPr bwMode="auto">
            <a:xfrm>
              <a:off x="3140" y="1221"/>
              <a:ext cx="270" cy="544"/>
            </a:xfrm>
            <a:custGeom>
              <a:avLst/>
              <a:gdLst>
                <a:gd name="T0" fmla="*/ 0 w 270"/>
                <a:gd name="T1" fmla="*/ 544 h 544"/>
                <a:gd name="T2" fmla="*/ 263 w 270"/>
                <a:gd name="T3" fmla="*/ 0 h 544"/>
                <a:gd name="T4" fmla="*/ 270 w 270"/>
                <a:gd name="T5" fmla="*/ 0 h 544"/>
                <a:gd name="T6" fmla="*/ 14 w 270"/>
                <a:gd name="T7" fmla="*/ 544 h 544"/>
                <a:gd name="T8" fmla="*/ 0 w 270"/>
                <a:gd name="T9" fmla="*/ 544 h 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0" h="544">
                  <a:moveTo>
                    <a:pt x="0" y="544"/>
                  </a:moveTo>
                  <a:lnTo>
                    <a:pt x="263" y="0"/>
                  </a:lnTo>
                  <a:lnTo>
                    <a:pt x="270" y="0"/>
                  </a:lnTo>
                  <a:lnTo>
                    <a:pt x="14" y="544"/>
                  </a:lnTo>
                  <a:lnTo>
                    <a:pt x="0" y="5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7" name="Freeform 27"/>
            <p:cNvSpPr/>
            <p:nvPr/>
          </p:nvSpPr>
          <p:spPr bwMode="auto">
            <a:xfrm>
              <a:off x="3317" y="1221"/>
              <a:ext cx="93" cy="809"/>
            </a:xfrm>
            <a:custGeom>
              <a:avLst/>
              <a:gdLst>
                <a:gd name="T0" fmla="*/ 83 w 93"/>
                <a:gd name="T1" fmla="*/ 0 h 809"/>
                <a:gd name="T2" fmla="*/ 0 w 93"/>
                <a:gd name="T3" fmla="*/ 809 h 809"/>
                <a:gd name="T4" fmla="*/ 12 w 93"/>
                <a:gd name="T5" fmla="*/ 809 h 809"/>
                <a:gd name="T6" fmla="*/ 93 w 93"/>
                <a:gd name="T7" fmla="*/ 0 h 809"/>
                <a:gd name="T8" fmla="*/ 83 w 93"/>
                <a:gd name="T9" fmla="*/ 0 h 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" h="809">
                  <a:moveTo>
                    <a:pt x="83" y="0"/>
                  </a:moveTo>
                  <a:lnTo>
                    <a:pt x="0" y="809"/>
                  </a:lnTo>
                  <a:lnTo>
                    <a:pt x="12" y="809"/>
                  </a:lnTo>
                  <a:lnTo>
                    <a:pt x="93" y="0"/>
                  </a:lnTo>
                  <a:lnTo>
                    <a:pt x="8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8" name="Freeform 28"/>
            <p:cNvSpPr/>
            <p:nvPr/>
          </p:nvSpPr>
          <p:spPr bwMode="auto">
            <a:xfrm>
              <a:off x="3438" y="1022"/>
              <a:ext cx="611" cy="180"/>
            </a:xfrm>
            <a:custGeom>
              <a:avLst/>
              <a:gdLst>
                <a:gd name="T0" fmla="*/ 0 w 611"/>
                <a:gd name="T1" fmla="*/ 165 h 180"/>
                <a:gd name="T2" fmla="*/ 611 w 611"/>
                <a:gd name="T3" fmla="*/ 0 h 180"/>
                <a:gd name="T4" fmla="*/ 611 w 611"/>
                <a:gd name="T5" fmla="*/ 14 h 180"/>
                <a:gd name="T6" fmla="*/ 0 w 611"/>
                <a:gd name="T7" fmla="*/ 180 h 180"/>
                <a:gd name="T8" fmla="*/ 0 w 611"/>
                <a:gd name="T9" fmla="*/ 165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180">
                  <a:moveTo>
                    <a:pt x="0" y="165"/>
                  </a:moveTo>
                  <a:lnTo>
                    <a:pt x="611" y="0"/>
                  </a:lnTo>
                  <a:lnTo>
                    <a:pt x="611" y="14"/>
                  </a:lnTo>
                  <a:lnTo>
                    <a:pt x="0" y="180"/>
                  </a:lnTo>
                  <a:lnTo>
                    <a:pt x="0" y="1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9" name="Freeform 29"/>
            <p:cNvSpPr/>
            <p:nvPr/>
          </p:nvSpPr>
          <p:spPr bwMode="auto">
            <a:xfrm>
              <a:off x="4340" y="702"/>
              <a:ext cx="377" cy="396"/>
            </a:xfrm>
            <a:custGeom>
              <a:avLst/>
              <a:gdLst>
                <a:gd name="T0" fmla="*/ 0 w 377"/>
                <a:gd name="T1" fmla="*/ 12 h 396"/>
                <a:gd name="T2" fmla="*/ 370 w 377"/>
                <a:gd name="T3" fmla="*/ 396 h 396"/>
                <a:gd name="T4" fmla="*/ 377 w 377"/>
                <a:gd name="T5" fmla="*/ 388 h 396"/>
                <a:gd name="T6" fmla="*/ 0 w 377"/>
                <a:gd name="T7" fmla="*/ 0 h 396"/>
                <a:gd name="T8" fmla="*/ 0 w 377"/>
                <a:gd name="T9" fmla="*/ 12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7" h="396">
                  <a:moveTo>
                    <a:pt x="0" y="12"/>
                  </a:moveTo>
                  <a:lnTo>
                    <a:pt x="370" y="396"/>
                  </a:lnTo>
                  <a:lnTo>
                    <a:pt x="377" y="388"/>
                  </a:lnTo>
                  <a:lnTo>
                    <a:pt x="0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0" name="Freeform 30"/>
            <p:cNvSpPr/>
            <p:nvPr/>
          </p:nvSpPr>
          <p:spPr bwMode="auto">
            <a:xfrm>
              <a:off x="4108" y="1015"/>
              <a:ext cx="597" cy="97"/>
            </a:xfrm>
            <a:custGeom>
              <a:avLst/>
              <a:gdLst>
                <a:gd name="T0" fmla="*/ 0 w 597"/>
                <a:gd name="T1" fmla="*/ 0 h 97"/>
                <a:gd name="T2" fmla="*/ 597 w 597"/>
                <a:gd name="T3" fmla="*/ 90 h 97"/>
                <a:gd name="T4" fmla="*/ 597 w 597"/>
                <a:gd name="T5" fmla="*/ 97 h 97"/>
                <a:gd name="T6" fmla="*/ 0 w 597"/>
                <a:gd name="T7" fmla="*/ 11 h 97"/>
                <a:gd name="T8" fmla="*/ 0 w 597"/>
                <a:gd name="T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97">
                  <a:moveTo>
                    <a:pt x="0" y="0"/>
                  </a:moveTo>
                  <a:lnTo>
                    <a:pt x="597" y="90"/>
                  </a:lnTo>
                  <a:lnTo>
                    <a:pt x="597" y="97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1" name="Freeform 31"/>
            <p:cNvSpPr/>
            <p:nvPr/>
          </p:nvSpPr>
          <p:spPr bwMode="auto">
            <a:xfrm>
              <a:off x="4759" y="1121"/>
              <a:ext cx="280" cy="55"/>
            </a:xfrm>
            <a:custGeom>
              <a:avLst/>
              <a:gdLst>
                <a:gd name="T0" fmla="*/ 5 w 280"/>
                <a:gd name="T1" fmla="*/ 0 h 55"/>
                <a:gd name="T2" fmla="*/ 280 w 280"/>
                <a:gd name="T3" fmla="*/ 40 h 55"/>
                <a:gd name="T4" fmla="*/ 280 w 280"/>
                <a:gd name="T5" fmla="*/ 55 h 55"/>
                <a:gd name="T6" fmla="*/ 0 w 280"/>
                <a:gd name="T7" fmla="*/ 7 h 55"/>
                <a:gd name="T8" fmla="*/ 5 w 280"/>
                <a:gd name="T9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0" h="55">
                  <a:moveTo>
                    <a:pt x="5" y="0"/>
                  </a:moveTo>
                  <a:lnTo>
                    <a:pt x="280" y="40"/>
                  </a:lnTo>
                  <a:lnTo>
                    <a:pt x="280" y="55"/>
                  </a:lnTo>
                  <a:lnTo>
                    <a:pt x="0" y="7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2" name="Freeform 32"/>
            <p:cNvSpPr/>
            <p:nvPr/>
          </p:nvSpPr>
          <p:spPr bwMode="auto">
            <a:xfrm>
              <a:off x="4745" y="1131"/>
              <a:ext cx="298" cy="447"/>
            </a:xfrm>
            <a:custGeom>
              <a:avLst/>
              <a:gdLst>
                <a:gd name="T0" fmla="*/ 0 w 298"/>
                <a:gd name="T1" fmla="*/ 9 h 447"/>
                <a:gd name="T2" fmla="*/ 294 w 298"/>
                <a:gd name="T3" fmla="*/ 447 h 447"/>
                <a:gd name="T4" fmla="*/ 298 w 298"/>
                <a:gd name="T5" fmla="*/ 440 h 447"/>
                <a:gd name="T6" fmla="*/ 7 w 298"/>
                <a:gd name="T7" fmla="*/ 0 h 447"/>
                <a:gd name="T8" fmla="*/ 0 w 298"/>
                <a:gd name="T9" fmla="*/ 9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447">
                  <a:moveTo>
                    <a:pt x="0" y="9"/>
                  </a:moveTo>
                  <a:lnTo>
                    <a:pt x="294" y="447"/>
                  </a:lnTo>
                  <a:lnTo>
                    <a:pt x="298" y="440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3" name="Freeform 33"/>
            <p:cNvSpPr/>
            <p:nvPr/>
          </p:nvSpPr>
          <p:spPr bwMode="auto">
            <a:xfrm>
              <a:off x="4551" y="1135"/>
              <a:ext cx="182" cy="422"/>
            </a:xfrm>
            <a:custGeom>
              <a:avLst/>
              <a:gdLst>
                <a:gd name="T0" fmla="*/ 173 w 182"/>
                <a:gd name="T1" fmla="*/ 0 h 422"/>
                <a:gd name="T2" fmla="*/ 0 w 182"/>
                <a:gd name="T3" fmla="*/ 422 h 422"/>
                <a:gd name="T4" fmla="*/ 12 w 182"/>
                <a:gd name="T5" fmla="*/ 422 h 422"/>
                <a:gd name="T6" fmla="*/ 182 w 182"/>
                <a:gd name="T7" fmla="*/ 0 h 422"/>
                <a:gd name="T8" fmla="*/ 173 w 182"/>
                <a:gd name="T9" fmla="*/ 0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2" h="422">
                  <a:moveTo>
                    <a:pt x="173" y="0"/>
                  </a:moveTo>
                  <a:lnTo>
                    <a:pt x="0" y="422"/>
                  </a:lnTo>
                  <a:lnTo>
                    <a:pt x="12" y="422"/>
                  </a:lnTo>
                  <a:lnTo>
                    <a:pt x="182" y="0"/>
                  </a:lnTo>
                  <a:lnTo>
                    <a:pt x="1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4" name="Freeform 34"/>
            <p:cNvSpPr/>
            <p:nvPr/>
          </p:nvSpPr>
          <p:spPr bwMode="auto">
            <a:xfrm>
              <a:off x="3414" y="1214"/>
              <a:ext cx="401" cy="388"/>
            </a:xfrm>
            <a:custGeom>
              <a:avLst/>
              <a:gdLst>
                <a:gd name="T0" fmla="*/ 0 w 401"/>
                <a:gd name="T1" fmla="*/ 0 h 388"/>
                <a:gd name="T2" fmla="*/ 393 w 401"/>
                <a:gd name="T3" fmla="*/ 388 h 388"/>
                <a:gd name="T4" fmla="*/ 401 w 401"/>
                <a:gd name="T5" fmla="*/ 378 h 388"/>
                <a:gd name="T6" fmla="*/ 12 w 401"/>
                <a:gd name="T7" fmla="*/ 0 h 388"/>
                <a:gd name="T8" fmla="*/ 0 w 40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1" h="388">
                  <a:moveTo>
                    <a:pt x="0" y="0"/>
                  </a:moveTo>
                  <a:lnTo>
                    <a:pt x="393" y="388"/>
                  </a:lnTo>
                  <a:lnTo>
                    <a:pt x="401" y="37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5" name="Freeform 35"/>
            <p:cNvSpPr/>
            <p:nvPr/>
          </p:nvSpPr>
          <p:spPr bwMode="auto">
            <a:xfrm>
              <a:off x="3833" y="1034"/>
              <a:ext cx="233" cy="558"/>
            </a:xfrm>
            <a:custGeom>
              <a:avLst/>
              <a:gdLst>
                <a:gd name="T0" fmla="*/ 225 w 233"/>
                <a:gd name="T1" fmla="*/ 0 h 558"/>
                <a:gd name="T2" fmla="*/ 0 w 233"/>
                <a:gd name="T3" fmla="*/ 558 h 558"/>
                <a:gd name="T4" fmla="*/ 10 w 233"/>
                <a:gd name="T5" fmla="*/ 558 h 558"/>
                <a:gd name="T6" fmla="*/ 233 w 233"/>
                <a:gd name="T7" fmla="*/ 0 h 558"/>
                <a:gd name="T8" fmla="*/ 225 w 233"/>
                <a:gd name="T9" fmla="*/ 0 h 5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3" h="558">
                  <a:moveTo>
                    <a:pt x="225" y="0"/>
                  </a:moveTo>
                  <a:lnTo>
                    <a:pt x="0" y="558"/>
                  </a:lnTo>
                  <a:lnTo>
                    <a:pt x="10" y="558"/>
                  </a:lnTo>
                  <a:lnTo>
                    <a:pt x="233" y="0"/>
                  </a:lnTo>
                  <a:lnTo>
                    <a:pt x="2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6" name="Freeform 36"/>
            <p:cNvSpPr/>
            <p:nvPr/>
          </p:nvSpPr>
          <p:spPr bwMode="auto">
            <a:xfrm>
              <a:off x="4087" y="1034"/>
              <a:ext cx="452" cy="530"/>
            </a:xfrm>
            <a:custGeom>
              <a:avLst/>
              <a:gdLst>
                <a:gd name="T0" fmla="*/ 0 w 452"/>
                <a:gd name="T1" fmla="*/ 0 h 530"/>
                <a:gd name="T2" fmla="*/ 440 w 452"/>
                <a:gd name="T3" fmla="*/ 530 h 530"/>
                <a:gd name="T4" fmla="*/ 452 w 452"/>
                <a:gd name="T5" fmla="*/ 528 h 530"/>
                <a:gd name="T6" fmla="*/ 12 w 452"/>
                <a:gd name="T7" fmla="*/ 0 h 530"/>
                <a:gd name="T8" fmla="*/ 0 w 452"/>
                <a:gd name="T9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2" h="530">
                  <a:moveTo>
                    <a:pt x="0" y="0"/>
                  </a:moveTo>
                  <a:lnTo>
                    <a:pt x="440" y="530"/>
                  </a:lnTo>
                  <a:lnTo>
                    <a:pt x="452" y="5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7" name="Freeform 37"/>
            <p:cNvSpPr/>
            <p:nvPr/>
          </p:nvSpPr>
          <p:spPr bwMode="auto">
            <a:xfrm>
              <a:off x="3836" y="1588"/>
              <a:ext cx="689" cy="23"/>
            </a:xfrm>
            <a:custGeom>
              <a:avLst/>
              <a:gdLst>
                <a:gd name="T0" fmla="*/ 0 w 689"/>
                <a:gd name="T1" fmla="*/ 16 h 23"/>
                <a:gd name="T2" fmla="*/ 689 w 689"/>
                <a:gd name="T3" fmla="*/ 0 h 23"/>
                <a:gd name="T4" fmla="*/ 689 w 689"/>
                <a:gd name="T5" fmla="*/ 7 h 23"/>
                <a:gd name="T6" fmla="*/ 12 w 689"/>
                <a:gd name="T7" fmla="*/ 23 h 23"/>
                <a:gd name="T8" fmla="*/ 0 w 689"/>
                <a:gd name="T9" fmla="*/ 16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23">
                  <a:moveTo>
                    <a:pt x="0" y="16"/>
                  </a:moveTo>
                  <a:lnTo>
                    <a:pt x="689" y="0"/>
                  </a:lnTo>
                  <a:lnTo>
                    <a:pt x="689" y="7"/>
                  </a:lnTo>
                  <a:lnTo>
                    <a:pt x="12" y="23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8" name="Freeform 38"/>
            <p:cNvSpPr/>
            <p:nvPr/>
          </p:nvSpPr>
          <p:spPr bwMode="auto">
            <a:xfrm>
              <a:off x="5093" y="1621"/>
              <a:ext cx="273" cy="428"/>
            </a:xfrm>
            <a:custGeom>
              <a:avLst/>
              <a:gdLst>
                <a:gd name="T0" fmla="*/ 0 w 273"/>
                <a:gd name="T1" fmla="*/ 0 h 428"/>
                <a:gd name="T2" fmla="*/ 263 w 273"/>
                <a:gd name="T3" fmla="*/ 428 h 428"/>
                <a:gd name="T4" fmla="*/ 273 w 273"/>
                <a:gd name="T5" fmla="*/ 428 h 428"/>
                <a:gd name="T6" fmla="*/ 12 w 273"/>
                <a:gd name="T7" fmla="*/ 0 h 428"/>
                <a:gd name="T8" fmla="*/ 0 w 27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3" h="428">
                  <a:moveTo>
                    <a:pt x="0" y="0"/>
                  </a:moveTo>
                  <a:lnTo>
                    <a:pt x="263" y="428"/>
                  </a:lnTo>
                  <a:lnTo>
                    <a:pt x="273" y="4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9" name="Freeform 39"/>
            <p:cNvSpPr/>
            <p:nvPr/>
          </p:nvSpPr>
          <p:spPr bwMode="auto">
            <a:xfrm>
              <a:off x="5070" y="1621"/>
              <a:ext cx="293" cy="428"/>
            </a:xfrm>
            <a:custGeom>
              <a:avLst/>
              <a:gdLst>
                <a:gd name="T0" fmla="*/ 0 w 293"/>
                <a:gd name="T1" fmla="*/ 0 h 428"/>
                <a:gd name="T2" fmla="*/ 286 w 293"/>
                <a:gd name="T3" fmla="*/ 428 h 428"/>
                <a:gd name="T4" fmla="*/ 293 w 293"/>
                <a:gd name="T5" fmla="*/ 421 h 428"/>
                <a:gd name="T6" fmla="*/ 16 w 293"/>
                <a:gd name="T7" fmla="*/ 0 h 428"/>
                <a:gd name="T8" fmla="*/ 0 w 29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3" h="428">
                  <a:moveTo>
                    <a:pt x="0" y="0"/>
                  </a:moveTo>
                  <a:lnTo>
                    <a:pt x="286" y="428"/>
                  </a:lnTo>
                  <a:lnTo>
                    <a:pt x="293" y="421"/>
                  </a:lnTo>
                  <a:lnTo>
                    <a:pt x="1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0" name="Freeform 40"/>
            <p:cNvSpPr/>
            <p:nvPr/>
          </p:nvSpPr>
          <p:spPr bwMode="auto">
            <a:xfrm>
              <a:off x="4568" y="1581"/>
              <a:ext cx="551" cy="156"/>
            </a:xfrm>
            <a:custGeom>
              <a:avLst/>
              <a:gdLst>
                <a:gd name="T0" fmla="*/ 0 w 551"/>
                <a:gd name="T1" fmla="*/ 0 h 156"/>
                <a:gd name="T2" fmla="*/ 551 w 551"/>
                <a:gd name="T3" fmla="*/ 146 h 156"/>
                <a:gd name="T4" fmla="*/ 539 w 551"/>
                <a:gd name="T5" fmla="*/ 156 h 156"/>
                <a:gd name="T6" fmla="*/ 0 w 551"/>
                <a:gd name="T7" fmla="*/ 11 h 156"/>
                <a:gd name="T8" fmla="*/ 0 w 551"/>
                <a:gd name="T9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1" h="156">
                  <a:moveTo>
                    <a:pt x="0" y="0"/>
                  </a:moveTo>
                  <a:lnTo>
                    <a:pt x="551" y="146"/>
                  </a:lnTo>
                  <a:lnTo>
                    <a:pt x="539" y="156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1" name="Freeform 41"/>
            <p:cNvSpPr/>
            <p:nvPr/>
          </p:nvSpPr>
          <p:spPr bwMode="auto">
            <a:xfrm>
              <a:off x="4546" y="1597"/>
              <a:ext cx="228" cy="677"/>
            </a:xfrm>
            <a:custGeom>
              <a:avLst/>
              <a:gdLst>
                <a:gd name="T0" fmla="*/ 0 w 228"/>
                <a:gd name="T1" fmla="*/ 0 h 677"/>
                <a:gd name="T2" fmla="*/ 223 w 228"/>
                <a:gd name="T3" fmla="*/ 677 h 677"/>
                <a:gd name="T4" fmla="*/ 228 w 228"/>
                <a:gd name="T5" fmla="*/ 677 h 677"/>
                <a:gd name="T6" fmla="*/ 10 w 228"/>
                <a:gd name="T7" fmla="*/ 0 h 677"/>
                <a:gd name="T8" fmla="*/ 0 w 228"/>
                <a:gd name="T9" fmla="*/ 0 h 6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8" h="677">
                  <a:moveTo>
                    <a:pt x="0" y="0"/>
                  </a:moveTo>
                  <a:lnTo>
                    <a:pt x="223" y="677"/>
                  </a:lnTo>
                  <a:lnTo>
                    <a:pt x="228" y="677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2" name="Freeform 42"/>
            <p:cNvSpPr/>
            <p:nvPr/>
          </p:nvSpPr>
          <p:spPr bwMode="auto">
            <a:xfrm>
              <a:off x="4229" y="1604"/>
              <a:ext cx="310" cy="481"/>
            </a:xfrm>
            <a:custGeom>
              <a:avLst/>
              <a:gdLst>
                <a:gd name="T0" fmla="*/ 0 w 310"/>
                <a:gd name="T1" fmla="*/ 481 h 481"/>
                <a:gd name="T2" fmla="*/ 301 w 310"/>
                <a:gd name="T3" fmla="*/ 0 h 481"/>
                <a:gd name="T4" fmla="*/ 310 w 310"/>
                <a:gd name="T5" fmla="*/ 0 h 481"/>
                <a:gd name="T6" fmla="*/ 7 w 310"/>
                <a:gd name="T7" fmla="*/ 481 h 481"/>
                <a:gd name="T8" fmla="*/ 0 w 310"/>
                <a:gd name="T9" fmla="*/ 481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0" h="481">
                  <a:moveTo>
                    <a:pt x="0" y="481"/>
                  </a:moveTo>
                  <a:lnTo>
                    <a:pt x="301" y="0"/>
                  </a:lnTo>
                  <a:lnTo>
                    <a:pt x="310" y="0"/>
                  </a:lnTo>
                  <a:lnTo>
                    <a:pt x="7" y="481"/>
                  </a:lnTo>
                  <a:lnTo>
                    <a:pt x="0" y="4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3" name="Freeform 43"/>
            <p:cNvSpPr/>
            <p:nvPr/>
          </p:nvSpPr>
          <p:spPr bwMode="auto">
            <a:xfrm>
              <a:off x="4217" y="1803"/>
              <a:ext cx="90" cy="282"/>
            </a:xfrm>
            <a:custGeom>
              <a:avLst/>
              <a:gdLst>
                <a:gd name="T0" fmla="*/ 81 w 90"/>
                <a:gd name="T1" fmla="*/ 0 h 282"/>
                <a:gd name="T2" fmla="*/ 0 w 90"/>
                <a:gd name="T3" fmla="*/ 282 h 282"/>
                <a:gd name="T4" fmla="*/ 7 w 90"/>
                <a:gd name="T5" fmla="*/ 282 h 282"/>
                <a:gd name="T6" fmla="*/ 90 w 90"/>
                <a:gd name="T7" fmla="*/ 0 h 282"/>
                <a:gd name="T8" fmla="*/ 81 w 90"/>
                <a:gd name="T9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282">
                  <a:moveTo>
                    <a:pt x="81" y="0"/>
                  </a:moveTo>
                  <a:lnTo>
                    <a:pt x="0" y="282"/>
                  </a:lnTo>
                  <a:lnTo>
                    <a:pt x="7" y="282"/>
                  </a:lnTo>
                  <a:lnTo>
                    <a:pt x="90" y="0"/>
                  </a:lnTo>
                  <a:lnTo>
                    <a:pt x="8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4" name="Freeform 44"/>
            <p:cNvSpPr/>
            <p:nvPr/>
          </p:nvSpPr>
          <p:spPr bwMode="auto">
            <a:xfrm>
              <a:off x="3833" y="1621"/>
              <a:ext cx="375" cy="464"/>
            </a:xfrm>
            <a:custGeom>
              <a:avLst/>
              <a:gdLst>
                <a:gd name="T0" fmla="*/ 0 w 375"/>
                <a:gd name="T1" fmla="*/ 0 h 464"/>
                <a:gd name="T2" fmla="*/ 368 w 375"/>
                <a:gd name="T3" fmla="*/ 464 h 464"/>
                <a:gd name="T4" fmla="*/ 375 w 375"/>
                <a:gd name="T5" fmla="*/ 464 h 464"/>
                <a:gd name="T6" fmla="*/ 8 w 375"/>
                <a:gd name="T7" fmla="*/ 0 h 464"/>
                <a:gd name="T8" fmla="*/ 0 w 375"/>
                <a:gd name="T9" fmla="*/ 0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5" h="464">
                  <a:moveTo>
                    <a:pt x="0" y="0"/>
                  </a:moveTo>
                  <a:lnTo>
                    <a:pt x="368" y="464"/>
                  </a:lnTo>
                  <a:lnTo>
                    <a:pt x="375" y="464"/>
                  </a:lnTo>
                  <a:lnTo>
                    <a:pt x="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5" name="Freeform 45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  <a:gd name="T10" fmla="*/ 0 w 649"/>
                <a:gd name="T11" fmla="*/ 17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6" name="Freeform 46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7" name="Freeform 47"/>
            <p:cNvSpPr/>
            <p:nvPr/>
          </p:nvSpPr>
          <p:spPr bwMode="auto">
            <a:xfrm>
              <a:off x="3623" y="1623"/>
              <a:ext cx="203" cy="658"/>
            </a:xfrm>
            <a:custGeom>
              <a:avLst/>
              <a:gdLst>
                <a:gd name="T0" fmla="*/ 194 w 203"/>
                <a:gd name="T1" fmla="*/ 0 h 658"/>
                <a:gd name="T2" fmla="*/ 0 w 203"/>
                <a:gd name="T3" fmla="*/ 658 h 658"/>
                <a:gd name="T4" fmla="*/ 9 w 203"/>
                <a:gd name="T5" fmla="*/ 658 h 658"/>
                <a:gd name="T6" fmla="*/ 203 w 203"/>
                <a:gd name="T7" fmla="*/ 5 h 658"/>
                <a:gd name="T8" fmla="*/ 194 w 203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58">
                  <a:moveTo>
                    <a:pt x="194" y="0"/>
                  </a:moveTo>
                  <a:lnTo>
                    <a:pt x="0" y="658"/>
                  </a:lnTo>
                  <a:lnTo>
                    <a:pt x="9" y="658"/>
                  </a:lnTo>
                  <a:lnTo>
                    <a:pt x="203" y="5"/>
                  </a:lnTo>
                  <a:lnTo>
                    <a:pt x="19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8" name="Freeform 48"/>
            <p:cNvSpPr/>
            <p:nvPr/>
          </p:nvSpPr>
          <p:spPr bwMode="auto">
            <a:xfrm>
              <a:off x="3353" y="1768"/>
              <a:ext cx="935" cy="310"/>
            </a:xfrm>
            <a:custGeom>
              <a:avLst/>
              <a:gdLst>
                <a:gd name="T0" fmla="*/ 0 w 935"/>
                <a:gd name="T1" fmla="*/ 300 h 310"/>
                <a:gd name="T2" fmla="*/ 928 w 935"/>
                <a:gd name="T3" fmla="*/ 0 h 310"/>
                <a:gd name="T4" fmla="*/ 935 w 935"/>
                <a:gd name="T5" fmla="*/ 9 h 310"/>
                <a:gd name="T6" fmla="*/ 7 w 935"/>
                <a:gd name="T7" fmla="*/ 310 h 310"/>
                <a:gd name="T8" fmla="*/ 0 w 935"/>
                <a:gd name="T9" fmla="*/ 300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5" h="310">
                  <a:moveTo>
                    <a:pt x="0" y="300"/>
                  </a:moveTo>
                  <a:lnTo>
                    <a:pt x="928" y="0"/>
                  </a:lnTo>
                  <a:lnTo>
                    <a:pt x="935" y="9"/>
                  </a:lnTo>
                  <a:lnTo>
                    <a:pt x="7" y="310"/>
                  </a:lnTo>
                  <a:lnTo>
                    <a:pt x="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9" name="Freeform 49"/>
            <p:cNvSpPr/>
            <p:nvPr/>
          </p:nvSpPr>
          <p:spPr bwMode="auto">
            <a:xfrm>
              <a:off x="2631" y="1820"/>
              <a:ext cx="641" cy="251"/>
            </a:xfrm>
            <a:custGeom>
              <a:avLst/>
              <a:gdLst>
                <a:gd name="T0" fmla="*/ 0 w 641"/>
                <a:gd name="T1" fmla="*/ 9 h 251"/>
                <a:gd name="T2" fmla="*/ 641 w 641"/>
                <a:gd name="T3" fmla="*/ 251 h 251"/>
                <a:gd name="T4" fmla="*/ 641 w 641"/>
                <a:gd name="T5" fmla="*/ 244 h 251"/>
                <a:gd name="T6" fmla="*/ 11 w 641"/>
                <a:gd name="T7" fmla="*/ 0 h 251"/>
                <a:gd name="T8" fmla="*/ 0 w 641"/>
                <a:gd name="T9" fmla="*/ 9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1" h="251">
                  <a:moveTo>
                    <a:pt x="0" y="9"/>
                  </a:moveTo>
                  <a:lnTo>
                    <a:pt x="641" y="251"/>
                  </a:lnTo>
                  <a:lnTo>
                    <a:pt x="641" y="244"/>
                  </a:lnTo>
                  <a:lnTo>
                    <a:pt x="11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0" name="Freeform 50"/>
            <p:cNvSpPr/>
            <p:nvPr/>
          </p:nvSpPr>
          <p:spPr bwMode="auto">
            <a:xfrm>
              <a:off x="2631" y="1798"/>
              <a:ext cx="497" cy="301"/>
            </a:xfrm>
            <a:custGeom>
              <a:avLst/>
              <a:gdLst>
                <a:gd name="T0" fmla="*/ 0 w 497"/>
                <a:gd name="T1" fmla="*/ 296 h 301"/>
                <a:gd name="T2" fmla="*/ 490 w 497"/>
                <a:gd name="T3" fmla="*/ 0 h 301"/>
                <a:gd name="T4" fmla="*/ 497 w 497"/>
                <a:gd name="T5" fmla="*/ 10 h 301"/>
                <a:gd name="T6" fmla="*/ 7 w 497"/>
                <a:gd name="T7" fmla="*/ 301 h 301"/>
                <a:gd name="T8" fmla="*/ 0 w 497"/>
                <a:gd name="T9" fmla="*/ 296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7" h="301">
                  <a:moveTo>
                    <a:pt x="0" y="296"/>
                  </a:moveTo>
                  <a:lnTo>
                    <a:pt x="490" y="0"/>
                  </a:lnTo>
                  <a:lnTo>
                    <a:pt x="497" y="10"/>
                  </a:lnTo>
                  <a:lnTo>
                    <a:pt x="7" y="301"/>
                  </a:lnTo>
                  <a:lnTo>
                    <a:pt x="0" y="2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1" name="Freeform 51"/>
            <p:cNvSpPr/>
            <p:nvPr/>
          </p:nvSpPr>
          <p:spPr bwMode="auto">
            <a:xfrm>
              <a:off x="2467" y="2125"/>
              <a:ext cx="135" cy="351"/>
            </a:xfrm>
            <a:custGeom>
              <a:avLst/>
              <a:gdLst>
                <a:gd name="T0" fmla="*/ 126 w 135"/>
                <a:gd name="T1" fmla="*/ 0 h 351"/>
                <a:gd name="T2" fmla="*/ 0 w 135"/>
                <a:gd name="T3" fmla="*/ 351 h 351"/>
                <a:gd name="T4" fmla="*/ 12 w 135"/>
                <a:gd name="T5" fmla="*/ 351 h 351"/>
                <a:gd name="T6" fmla="*/ 135 w 135"/>
                <a:gd name="T7" fmla="*/ 7 h 351"/>
                <a:gd name="T8" fmla="*/ 126 w 135"/>
                <a:gd name="T9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351">
                  <a:moveTo>
                    <a:pt x="126" y="0"/>
                  </a:moveTo>
                  <a:lnTo>
                    <a:pt x="0" y="351"/>
                  </a:lnTo>
                  <a:lnTo>
                    <a:pt x="12" y="351"/>
                  </a:lnTo>
                  <a:lnTo>
                    <a:pt x="135" y="7"/>
                  </a:lnTo>
                  <a:lnTo>
                    <a:pt x="12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2" name="Freeform 52"/>
            <p:cNvSpPr/>
            <p:nvPr/>
          </p:nvSpPr>
          <p:spPr bwMode="auto">
            <a:xfrm>
              <a:off x="2607" y="2130"/>
              <a:ext cx="234" cy="743"/>
            </a:xfrm>
            <a:custGeom>
              <a:avLst/>
              <a:gdLst>
                <a:gd name="T0" fmla="*/ 0 w 234"/>
                <a:gd name="T1" fmla="*/ 0 h 743"/>
                <a:gd name="T2" fmla="*/ 223 w 234"/>
                <a:gd name="T3" fmla="*/ 743 h 743"/>
                <a:gd name="T4" fmla="*/ 234 w 234"/>
                <a:gd name="T5" fmla="*/ 743 h 743"/>
                <a:gd name="T6" fmla="*/ 9 w 234"/>
                <a:gd name="T7" fmla="*/ 0 h 743"/>
                <a:gd name="T8" fmla="*/ 0 w 234"/>
                <a:gd name="T9" fmla="*/ 0 h 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743">
                  <a:moveTo>
                    <a:pt x="0" y="0"/>
                  </a:moveTo>
                  <a:lnTo>
                    <a:pt x="223" y="743"/>
                  </a:lnTo>
                  <a:lnTo>
                    <a:pt x="234" y="743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3" name="Freeform 53"/>
            <p:cNvSpPr/>
            <p:nvPr/>
          </p:nvSpPr>
          <p:spPr bwMode="auto">
            <a:xfrm>
              <a:off x="2472" y="2525"/>
              <a:ext cx="350" cy="360"/>
            </a:xfrm>
            <a:custGeom>
              <a:avLst/>
              <a:gdLst>
                <a:gd name="T0" fmla="*/ 0 w 350"/>
                <a:gd name="T1" fmla="*/ 12 h 360"/>
                <a:gd name="T2" fmla="*/ 343 w 350"/>
                <a:gd name="T3" fmla="*/ 360 h 360"/>
                <a:gd name="T4" fmla="*/ 350 w 350"/>
                <a:gd name="T5" fmla="*/ 348 h 360"/>
                <a:gd name="T6" fmla="*/ 7 w 350"/>
                <a:gd name="T7" fmla="*/ 0 h 360"/>
                <a:gd name="T8" fmla="*/ 0 w 350"/>
                <a:gd name="T9" fmla="*/ 12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0" h="360">
                  <a:moveTo>
                    <a:pt x="0" y="12"/>
                  </a:moveTo>
                  <a:lnTo>
                    <a:pt x="343" y="360"/>
                  </a:lnTo>
                  <a:lnTo>
                    <a:pt x="350" y="348"/>
                  </a:lnTo>
                  <a:lnTo>
                    <a:pt x="7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4" name="Freeform 54"/>
            <p:cNvSpPr/>
            <p:nvPr/>
          </p:nvSpPr>
          <p:spPr bwMode="auto">
            <a:xfrm>
              <a:off x="2922" y="2466"/>
              <a:ext cx="128" cy="355"/>
            </a:xfrm>
            <a:custGeom>
              <a:avLst/>
              <a:gdLst>
                <a:gd name="T0" fmla="*/ 121 w 128"/>
                <a:gd name="T1" fmla="*/ 0 h 355"/>
                <a:gd name="T2" fmla="*/ 0 w 128"/>
                <a:gd name="T3" fmla="*/ 339 h 355"/>
                <a:gd name="T4" fmla="*/ 9 w 128"/>
                <a:gd name="T5" fmla="*/ 355 h 355"/>
                <a:gd name="T6" fmla="*/ 128 w 128"/>
                <a:gd name="T7" fmla="*/ 10 h 355"/>
                <a:gd name="T8" fmla="*/ 121 w 128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8" h="355">
                  <a:moveTo>
                    <a:pt x="121" y="0"/>
                  </a:moveTo>
                  <a:lnTo>
                    <a:pt x="0" y="339"/>
                  </a:lnTo>
                  <a:lnTo>
                    <a:pt x="9" y="355"/>
                  </a:lnTo>
                  <a:lnTo>
                    <a:pt x="128" y="10"/>
                  </a:lnTo>
                  <a:lnTo>
                    <a:pt x="1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5" name="Freeform 55"/>
            <p:cNvSpPr/>
            <p:nvPr/>
          </p:nvSpPr>
          <p:spPr bwMode="auto">
            <a:xfrm>
              <a:off x="2616" y="2118"/>
              <a:ext cx="417" cy="322"/>
            </a:xfrm>
            <a:custGeom>
              <a:avLst/>
              <a:gdLst>
                <a:gd name="T0" fmla="*/ 0 w 417"/>
                <a:gd name="T1" fmla="*/ 10 h 322"/>
                <a:gd name="T2" fmla="*/ 408 w 417"/>
                <a:gd name="T3" fmla="*/ 322 h 322"/>
                <a:gd name="T4" fmla="*/ 417 w 417"/>
                <a:gd name="T5" fmla="*/ 310 h 322"/>
                <a:gd name="T6" fmla="*/ 15 w 417"/>
                <a:gd name="T7" fmla="*/ 0 h 322"/>
                <a:gd name="T8" fmla="*/ 0 w 417"/>
                <a:gd name="T9" fmla="*/ 10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7" h="322">
                  <a:moveTo>
                    <a:pt x="0" y="10"/>
                  </a:moveTo>
                  <a:lnTo>
                    <a:pt x="408" y="322"/>
                  </a:lnTo>
                  <a:lnTo>
                    <a:pt x="417" y="310"/>
                  </a:lnTo>
                  <a:lnTo>
                    <a:pt x="15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6" name="Freeform 56"/>
            <p:cNvSpPr/>
            <p:nvPr/>
          </p:nvSpPr>
          <p:spPr bwMode="auto">
            <a:xfrm>
              <a:off x="3054" y="1803"/>
              <a:ext cx="81" cy="618"/>
            </a:xfrm>
            <a:custGeom>
              <a:avLst/>
              <a:gdLst>
                <a:gd name="T0" fmla="*/ 69 w 81"/>
                <a:gd name="T1" fmla="*/ 0 h 618"/>
                <a:gd name="T2" fmla="*/ 0 w 81"/>
                <a:gd name="T3" fmla="*/ 618 h 618"/>
                <a:gd name="T4" fmla="*/ 10 w 81"/>
                <a:gd name="T5" fmla="*/ 618 h 618"/>
                <a:gd name="T6" fmla="*/ 81 w 81"/>
                <a:gd name="T7" fmla="*/ 0 h 618"/>
                <a:gd name="T8" fmla="*/ 69 w 81"/>
                <a:gd name="T9" fmla="*/ 0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618">
                  <a:moveTo>
                    <a:pt x="69" y="0"/>
                  </a:moveTo>
                  <a:lnTo>
                    <a:pt x="0" y="618"/>
                  </a:lnTo>
                  <a:lnTo>
                    <a:pt x="10" y="618"/>
                  </a:lnTo>
                  <a:lnTo>
                    <a:pt x="81" y="0"/>
                  </a:lnTo>
                  <a:lnTo>
                    <a:pt x="6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7" name="Freeform 57"/>
            <p:cNvSpPr/>
            <p:nvPr/>
          </p:nvSpPr>
          <p:spPr bwMode="auto">
            <a:xfrm>
              <a:off x="3135" y="1810"/>
              <a:ext cx="476" cy="474"/>
            </a:xfrm>
            <a:custGeom>
              <a:avLst/>
              <a:gdLst>
                <a:gd name="T0" fmla="*/ 0 w 476"/>
                <a:gd name="T1" fmla="*/ 0 h 474"/>
                <a:gd name="T2" fmla="*/ 469 w 476"/>
                <a:gd name="T3" fmla="*/ 474 h 474"/>
                <a:gd name="T4" fmla="*/ 476 w 476"/>
                <a:gd name="T5" fmla="*/ 471 h 474"/>
                <a:gd name="T6" fmla="*/ 9 w 476"/>
                <a:gd name="T7" fmla="*/ 0 h 474"/>
                <a:gd name="T8" fmla="*/ 0 w 476"/>
                <a:gd name="T9" fmla="*/ 0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6" h="474">
                  <a:moveTo>
                    <a:pt x="0" y="0"/>
                  </a:moveTo>
                  <a:lnTo>
                    <a:pt x="469" y="474"/>
                  </a:lnTo>
                  <a:lnTo>
                    <a:pt x="476" y="471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8" name="Freeform 58"/>
            <p:cNvSpPr/>
            <p:nvPr/>
          </p:nvSpPr>
          <p:spPr bwMode="auto">
            <a:xfrm>
              <a:off x="2938" y="2109"/>
              <a:ext cx="363" cy="696"/>
            </a:xfrm>
            <a:custGeom>
              <a:avLst/>
              <a:gdLst>
                <a:gd name="T0" fmla="*/ 358 w 363"/>
                <a:gd name="T1" fmla="*/ 0 h 696"/>
                <a:gd name="T2" fmla="*/ 0 w 363"/>
                <a:gd name="T3" fmla="*/ 696 h 696"/>
                <a:gd name="T4" fmla="*/ 12 w 363"/>
                <a:gd name="T5" fmla="*/ 696 h 696"/>
                <a:gd name="T6" fmla="*/ 363 w 363"/>
                <a:gd name="T7" fmla="*/ 9 h 696"/>
                <a:gd name="T8" fmla="*/ 358 w 363"/>
                <a:gd name="T9" fmla="*/ 0 h 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3" h="696">
                  <a:moveTo>
                    <a:pt x="358" y="0"/>
                  </a:moveTo>
                  <a:lnTo>
                    <a:pt x="0" y="696"/>
                  </a:lnTo>
                  <a:lnTo>
                    <a:pt x="12" y="696"/>
                  </a:lnTo>
                  <a:lnTo>
                    <a:pt x="363" y="9"/>
                  </a:lnTo>
                  <a:lnTo>
                    <a:pt x="35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9" name="Freeform 59"/>
            <p:cNvSpPr/>
            <p:nvPr/>
          </p:nvSpPr>
          <p:spPr bwMode="auto">
            <a:xfrm>
              <a:off x="3085" y="2296"/>
              <a:ext cx="516" cy="154"/>
            </a:xfrm>
            <a:custGeom>
              <a:avLst/>
              <a:gdLst>
                <a:gd name="T0" fmla="*/ 0 w 516"/>
                <a:gd name="T1" fmla="*/ 144 h 154"/>
                <a:gd name="T2" fmla="*/ 516 w 516"/>
                <a:gd name="T3" fmla="*/ 0 h 154"/>
                <a:gd name="T4" fmla="*/ 516 w 516"/>
                <a:gd name="T5" fmla="*/ 7 h 154"/>
                <a:gd name="T6" fmla="*/ 0 w 516"/>
                <a:gd name="T7" fmla="*/ 154 h 154"/>
                <a:gd name="T8" fmla="*/ 0 w 516"/>
                <a:gd name="T9" fmla="*/ 14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6" h="154">
                  <a:moveTo>
                    <a:pt x="0" y="144"/>
                  </a:moveTo>
                  <a:lnTo>
                    <a:pt x="516" y="0"/>
                  </a:lnTo>
                  <a:lnTo>
                    <a:pt x="516" y="7"/>
                  </a:lnTo>
                  <a:lnTo>
                    <a:pt x="0" y="154"/>
                  </a:lnTo>
                  <a:lnTo>
                    <a:pt x="0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0" name="Freeform 60"/>
            <p:cNvSpPr/>
            <p:nvPr/>
          </p:nvSpPr>
          <p:spPr bwMode="auto">
            <a:xfrm>
              <a:off x="3637" y="2106"/>
              <a:ext cx="571" cy="192"/>
            </a:xfrm>
            <a:custGeom>
              <a:avLst/>
              <a:gdLst>
                <a:gd name="T0" fmla="*/ 0 w 571"/>
                <a:gd name="T1" fmla="*/ 180 h 192"/>
                <a:gd name="T2" fmla="*/ 571 w 571"/>
                <a:gd name="T3" fmla="*/ 0 h 192"/>
                <a:gd name="T4" fmla="*/ 571 w 571"/>
                <a:gd name="T5" fmla="*/ 12 h 192"/>
                <a:gd name="T6" fmla="*/ 0 w 571"/>
                <a:gd name="T7" fmla="*/ 192 h 192"/>
                <a:gd name="T8" fmla="*/ 0 w 571"/>
                <a:gd name="T9" fmla="*/ 18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192">
                  <a:moveTo>
                    <a:pt x="0" y="180"/>
                  </a:moveTo>
                  <a:lnTo>
                    <a:pt x="571" y="0"/>
                  </a:lnTo>
                  <a:lnTo>
                    <a:pt x="571" y="12"/>
                  </a:lnTo>
                  <a:lnTo>
                    <a:pt x="0" y="192"/>
                  </a:lnTo>
                  <a:lnTo>
                    <a:pt x="0" y="1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1" name="Freeform 61"/>
            <p:cNvSpPr/>
            <p:nvPr/>
          </p:nvSpPr>
          <p:spPr bwMode="auto">
            <a:xfrm>
              <a:off x="4234" y="2106"/>
              <a:ext cx="521" cy="187"/>
            </a:xfrm>
            <a:custGeom>
              <a:avLst/>
              <a:gdLst>
                <a:gd name="T0" fmla="*/ 0 w 521"/>
                <a:gd name="T1" fmla="*/ 10 h 187"/>
                <a:gd name="T2" fmla="*/ 518 w 521"/>
                <a:gd name="T3" fmla="*/ 187 h 187"/>
                <a:gd name="T4" fmla="*/ 521 w 521"/>
                <a:gd name="T5" fmla="*/ 175 h 187"/>
                <a:gd name="T6" fmla="*/ 0 w 521"/>
                <a:gd name="T7" fmla="*/ 0 h 187"/>
                <a:gd name="T8" fmla="*/ 0 w 521"/>
                <a:gd name="T9" fmla="*/ 1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187">
                  <a:moveTo>
                    <a:pt x="0" y="10"/>
                  </a:moveTo>
                  <a:lnTo>
                    <a:pt x="518" y="187"/>
                  </a:lnTo>
                  <a:lnTo>
                    <a:pt x="521" y="175"/>
                  </a:lnTo>
                  <a:lnTo>
                    <a:pt x="0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2" name="Freeform 62"/>
            <p:cNvSpPr/>
            <p:nvPr/>
          </p:nvSpPr>
          <p:spPr bwMode="auto">
            <a:xfrm>
              <a:off x="4795" y="1749"/>
              <a:ext cx="329" cy="525"/>
            </a:xfrm>
            <a:custGeom>
              <a:avLst/>
              <a:gdLst>
                <a:gd name="T0" fmla="*/ 329 w 329"/>
                <a:gd name="T1" fmla="*/ 0 h 525"/>
                <a:gd name="T2" fmla="*/ 0 w 329"/>
                <a:gd name="T3" fmla="*/ 525 h 525"/>
                <a:gd name="T4" fmla="*/ 7 w 329"/>
                <a:gd name="T5" fmla="*/ 525 h 525"/>
                <a:gd name="T6" fmla="*/ 329 w 329"/>
                <a:gd name="T7" fmla="*/ 12 h 525"/>
                <a:gd name="T8" fmla="*/ 329 w 329"/>
                <a:gd name="T9" fmla="*/ 0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9" h="525">
                  <a:moveTo>
                    <a:pt x="329" y="0"/>
                  </a:moveTo>
                  <a:lnTo>
                    <a:pt x="0" y="525"/>
                  </a:lnTo>
                  <a:lnTo>
                    <a:pt x="7" y="525"/>
                  </a:lnTo>
                  <a:lnTo>
                    <a:pt x="329" y="12"/>
                  </a:lnTo>
                  <a:lnTo>
                    <a:pt x="3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3" name="Freeform 63"/>
            <p:cNvSpPr/>
            <p:nvPr/>
          </p:nvSpPr>
          <p:spPr bwMode="auto">
            <a:xfrm>
              <a:off x="5145" y="1756"/>
              <a:ext cx="52" cy="691"/>
            </a:xfrm>
            <a:custGeom>
              <a:avLst/>
              <a:gdLst>
                <a:gd name="T0" fmla="*/ 0 w 52"/>
                <a:gd name="T1" fmla="*/ 0 h 691"/>
                <a:gd name="T2" fmla="*/ 41 w 52"/>
                <a:gd name="T3" fmla="*/ 691 h 691"/>
                <a:gd name="T4" fmla="*/ 52 w 52"/>
                <a:gd name="T5" fmla="*/ 691 h 691"/>
                <a:gd name="T6" fmla="*/ 7 w 52"/>
                <a:gd name="T7" fmla="*/ 0 h 691"/>
                <a:gd name="T8" fmla="*/ 0 w 52"/>
                <a:gd name="T9" fmla="*/ 0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691">
                  <a:moveTo>
                    <a:pt x="0" y="0"/>
                  </a:moveTo>
                  <a:lnTo>
                    <a:pt x="41" y="691"/>
                  </a:lnTo>
                  <a:lnTo>
                    <a:pt x="52" y="691"/>
                  </a:lnTo>
                  <a:lnTo>
                    <a:pt x="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4" name="Freeform 64"/>
            <p:cNvSpPr/>
            <p:nvPr/>
          </p:nvSpPr>
          <p:spPr bwMode="auto">
            <a:xfrm>
              <a:off x="5204" y="2102"/>
              <a:ext cx="183" cy="355"/>
            </a:xfrm>
            <a:custGeom>
              <a:avLst/>
              <a:gdLst>
                <a:gd name="T0" fmla="*/ 171 w 183"/>
                <a:gd name="T1" fmla="*/ 0 h 355"/>
                <a:gd name="T2" fmla="*/ 0 w 183"/>
                <a:gd name="T3" fmla="*/ 345 h 355"/>
                <a:gd name="T4" fmla="*/ 10 w 183"/>
                <a:gd name="T5" fmla="*/ 355 h 355"/>
                <a:gd name="T6" fmla="*/ 183 w 183"/>
                <a:gd name="T7" fmla="*/ 0 h 355"/>
                <a:gd name="T8" fmla="*/ 171 w 183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3" h="355">
                  <a:moveTo>
                    <a:pt x="171" y="0"/>
                  </a:moveTo>
                  <a:lnTo>
                    <a:pt x="0" y="345"/>
                  </a:lnTo>
                  <a:lnTo>
                    <a:pt x="10" y="355"/>
                  </a:lnTo>
                  <a:lnTo>
                    <a:pt x="183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5" name="Freeform 65"/>
            <p:cNvSpPr/>
            <p:nvPr/>
          </p:nvSpPr>
          <p:spPr bwMode="auto">
            <a:xfrm>
              <a:off x="4795" y="2303"/>
              <a:ext cx="362" cy="173"/>
            </a:xfrm>
            <a:custGeom>
              <a:avLst/>
              <a:gdLst>
                <a:gd name="T0" fmla="*/ 0 w 362"/>
                <a:gd name="T1" fmla="*/ 9 h 173"/>
                <a:gd name="T2" fmla="*/ 362 w 362"/>
                <a:gd name="T3" fmla="*/ 173 h 173"/>
                <a:gd name="T4" fmla="*/ 362 w 362"/>
                <a:gd name="T5" fmla="*/ 156 h 173"/>
                <a:gd name="T6" fmla="*/ 0 w 362"/>
                <a:gd name="T7" fmla="*/ 0 h 173"/>
                <a:gd name="T8" fmla="*/ 0 w 362"/>
                <a:gd name="T9" fmla="*/ 9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2" h="173">
                  <a:moveTo>
                    <a:pt x="0" y="9"/>
                  </a:moveTo>
                  <a:lnTo>
                    <a:pt x="362" y="173"/>
                  </a:lnTo>
                  <a:lnTo>
                    <a:pt x="362" y="156"/>
                  </a:lnTo>
                  <a:lnTo>
                    <a:pt x="0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6" name="Freeform 66"/>
            <p:cNvSpPr/>
            <p:nvPr/>
          </p:nvSpPr>
          <p:spPr bwMode="auto">
            <a:xfrm>
              <a:off x="5086" y="2499"/>
              <a:ext cx="102" cy="462"/>
            </a:xfrm>
            <a:custGeom>
              <a:avLst/>
              <a:gdLst>
                <a:gd name="T0" fmla="*/ 95 w 102"/>
                <a:gd name="T1" fmla="*/ 0 h 462"/>
                <a:gd name="T2" fmla="*/ 0 w 102"/>
                <a:gd name="T3" fmla="*/ 462 h 462"/>
                <a:gd name="T4" fmla="*/ 12 w 102"/>
                <a:gd name="T5" fmla="*/ 462 h 462"/>
                <a:gd name="T6" fmla="*/ 102 w 102"/>
                <a:gd name="T7" fmla="*/ 0 h 462"/>
                <a:gd name="T8" fmla="*/ 95 w 102"/>
                <a:gd name="T9" fmla="*/ 0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462">
                  <a:moveTo>
                    <a:pt x="95" y="0"/>
                  </a:moveTo>
                  <a:lnTo>
                    <a:pt x="0" y="462"/>
                  </a:lnTo>
                  <a:lnTo>
                    <a:pt x="12" y="462"/>
                  </a:lnTo>
                  <a:lnTo>
                    <a:pt x="102" y="0"/>
                  </a:lnTo>
                  <a:lnTo>
                    <a:pt x="9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7" name="Freeform 67"/>
            <p:cNvSpPr/>
            <p:nvPr/>
          </p:nvSpPr>
          <p:spPr bwMode="auto">
            <a:xfrm>
              <a:off x="4724" y="2317"/>
              <a:ext cx="59" cy="663"/>
            </a:xfrm>
            <a:custGeom>
              <a:avLst/>
              <a:gdLst>
                <a:gd name="T0" fmla="*/ 50 w 59"/>
                <a:gd name="T1" fmla="*/ 0 h 663"/>
                <a:gd name="T2" fmla="*/ 0 w 59"/>
                <a:gd name="T3" fmla="*/ 663 h 663"/>
                <a:gd name="T4" fmla="*/ 9 w 59"/>
                <a:gd name="T5" fmla="*/ 663 h 663"/>
                <a:gd name="T6" fmla="*/ 59 w 59"/>
                <a:gd name="T7" fmla="*/ 0 h 663"/>
                <a:gd name="T8" fmla="*/ 50 w 59"/>
                <a:gd name="T9" fmla="*/ 0 h 6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663">
                  <a:moveTo>
                    <a:pt x="50" y="0"/>
                  </a:moveTo>
                  <a:lnTo>
                    <a:pt x="0" y="663"/>
                  </a:lnTo>
                  <a:lnTo>
                    <a:pt x="9" y="663"/>
                  </a:lnTo>
                  <a:lnTo>
                    <a:pt x="59" y="0"/>
                  </a:lnTo>
                  <a:lnTo>
                    <a:pt x="5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8" name="Freeform 68"/>
            <p:cNvSpPr/>
            <p:nvPr/>
          </p:nvSpPr>
          <p:spPr bwMode="auto">
            <a:xfrm>
              <a:off x="4740" y="2499"/>
              <a:ext cx="443" cy="481"/>
            </a:xfrm>
            <a:custGeom>
              <a:avLst/>
              <a:gdLst>
                <a:gd name="T0" fmla="*/ 436 w 443"/>
                <a:gd name="T1" fmla="*/ 0 h 481"/>
                <a:gd name="T2" fmla="*/ 0 w 443"/>
                <a:gd name="T3" fmla="*/ 476 h 481"/>
                <a:gd name="T4" fmla="*/ 7 w 443"/>
                <a:gd name="T5" fmla="*/ 481 h 481"/>
                <a:gd name="T6" fmla="*/ 443 w 443"/>
                <a:gd name="T7" fmla="*/ 0 h 481"/>
                <a:gd name="T8" fmla="*/ 436 w 443"/>
                <a:gd name="T9" fmla="*/ 0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3" h="481">
                  <a:moveTo>
                    <a:pt x="436" y="0"/>
                  </a:moveTo>
                  <a:lnTo>
                    <a:pt x="0" y="476"/>
                  </a:lnTo>
                  <a:lnTo>
                    <a:pt x="7" y="481"/>
                  </a:lnTo>
                  <a:lnTo>
                    <a:pt x="443" y="0"/>
                  </a:lnTo>
                  <a:lnTo>
                    <a:pt x="43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9" name="Freeform 69"/>
            <p:cNvSpPr/>
            <p:nvPr/>
          </p:nvSpPr>
          <p:spPr bwMode="auto">
            <a:xfrm>
              <a:off x="4996" y="2573"/>
              <a:ext cx="81" cy="388"/>
            </a:xfrm>
            <a:custGeom>
              <a:avLst/>
              <a:gdLst>
                <a:gd name="T0" fmla="*/ 0 w 81"/>
                <a:gd name="T1" fmla="*/ 0 h 388"/>
                <a:gd name="T2" fmla="*/ 69 w 81"/>
                <a:gd name="T3" fmla="*/ 388 h 388"/>
                <a:gd name="T4" fmla="*/ 81 w 81"/>
                <a:gd name="T5" fmla="*/ 388 h 388"/>
                <a:gd name="T6" fmla="*/ 10 w 81"/>
                <a:gd name="T7" fmla="*/ 0 h 388"/>
                <a:gd name="T8" fmla="*/ 0 w 8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388">
                  <a:moveTo>
                    <a:pt x="0" y="0"/>
                  </a:moveTo>
                  <a:lnTo>
                    <a:pt x="69" y="388"/>
                  </a:lnTo>
                  <a:lnTo>
                    <a:pt x="81" y="388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0" name="Freeform 70"/>
            <p:cNvSpPr/>
            <p:nvPr/>
          </p:nvSpPr>
          <p:spPr bwMode="auto">
            <a:xfrm>
              <a:off x="4186" y="2116"/>
              <a:ext cx="38" cy="594"/>
            </a:xfrm>
            <a:custGeom>
              <a:avLst/>
              <a:gdLst>
                <a:gd name="T0" fmla="*/ 31 w 38"/>
                <a:gd name="T1" fmla="*/ 2 h 594"/>
                <a:gd name="T2" fmla="*/ 0 w 38"/>
                <a:gd name="T3" fmla="*/ 594 h 594"/>
                <a:gd name="T4" fmla="*/ 7 w 38"/>
                <a:gd name="T5" fmla="*/ 594 h 594"/>
                <a:gd name="T6" fmla="*/ 38 w 38"/>
                <a:gd name="T7" fmla="*/ 0 h 594"/>
                <a:gd name="T8" fmla="*/ 31 w 38"/>
                <a:gd name="T9" fmla="*/ 2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594">
                  <a:moveTo>
                    <a:pt x="31" y="2"/>
                  </a:moveTo>
                  <a:lnTo>
                    <a:pt x="0" y="594"/>
                  </a:lnTo>
                  <a:lnTo>
                    <a:pt x="7" y="594"/>
                  </a:lnTo>
                  <a:lnTo>
                    <a:pt x="38" y="0"/>
                  </a:lnTo>
                  <a:lnTo>
                    <a:pt x="31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1" name="Freeform 71"/>
            <p:cNvSpPr/>
            <p:nvPr/>
          </p:nvSpPr>
          <p:spPr bwMode="auto">
            <a:xfrm>
              <a:off x="4201" y="2312"/>
              <a:ext cx="568" cy="415"/>
            </a:xfrm>
            <a:custGeom>
              <a:avLst/>
              <a:gdLst>
                <a:gd name="T0" fmla="*/ 0 w 568"/>
                <a:gd name="T1" fmla="*/ 405 h 415"/>
                <a:gd name="T2" fmla="*/ 563 w 568"/>
                <a:gd name="T3" fmla="*/ 0 h 415"/>
                <a:gd name="T4" fmla="*/ 568 w 568"/>
                <a:gd name="T5" fmla="*/ 7 h 415"/>
                <a:gd name="T6" fmla="*/ 0 w 568"/>
                <a:gd name="T7" fmla="*/ 415 h 415"/>
                <a:gd name="T8" fmla="*/ 0 w 568"/>
                <a:gd name="T9" fmla="*/ 405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8" h="415">
                  <a:moveTo>
                    <a:pt x="0" y="405"/>
                  </a:moveTo>
                  <a:lnTo>
                    <a:pt x="563" y="0"/>
                  </a:lnTo>
                  <a:lnTo>
                    <a:pt x="568" y="7"/>
                  </a:lnTo>
                  <a:lnTo>
                    <a:pt x="0" y="415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2" name="Freeform 72"/>
            <p:cNvSpPr/>
            <p:nvPr/>
          </p:nvSpPr>
          <p:spPr bwMode="auto">
            <a:xfrm>
              <a:off x="4198" y="2729"/>
              <a:ext cx="507" cy="272"/>
            </a:xfrm>
            <a:custGeom>
              <a:avLst/>
              <a:gdLst>
                <a:gd name="T0" fmla="*/ 0 w 507"/>
                <a:gd name="T1" fmla="*/ 9 h 272"/>
                <a:gd name="T2" fmla="*/ 497 w 507"/>
                <a:gd name="T3" fmla="*/ 272 h 272"/>
                <a:gd name="T4" fmla="*/ 507 w 507"/>
                <a:gd name="T5" fmla="*/ 268 h 272"/>
                <a:gd name="T6" fmla="*/ 5 w 507"/>
                <a:gd name="T7" fmla="*/ 0 h 272"/>
                <a:gd name="T8" fmla="*/ 0 w 507"/>
                <a:gd name="T9" fmla="*/ 9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72">
                  <a:moveTo>
                    <a:pt x="0" y="9"/>
                  </a:moveTo>
                  <a:lnTo>
                    <a:pt x="497" y="272"/>
                  </a:lnTo>
                  <a:lnTo>
                    <a:pt x="507" y="268"/>
                  </a:lnTo>
                  <a:lnTo>
                    <a:pt x="5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3" name="Freeform 73"/>
            <p:cNvSpPr/>
            <p:nvPr/>
          </p:nvSpPr>
          <p:spPr bwMode="auto">
            <a:xfrm>
              <a:off x="3627" y="2298"/>
              <a:ext cx="540" cy="431"/>
            </a:xfrm>
            <a:custGeom>
              <a:avLst/>
              <a:gdLst>
                <a:gd name="T0" fmla="*/ 0 w 540"/>
                <a:gd name="T1" fmla="*/ 10 h 431"/>
                <a:gd name="T2" fmla="*/ 540 w 540"/>
                <a:gd name="T3" fmla="*/ 431 h 431"/>
                <a:gd name="T4" fmla="*/ 540 w 540"/>
                <a:gd name="T5" fmla="*/ 417 h 431"/>
                <a:gd name="T6" fmla="*/ 8 w 540"/>
                <a:gd name="T7" fmla="*/ 0 h 431"/>
                <a:gd name="T8" fmla="*/ 0 w 540"/>
                <a:gd name="T9" fmla="*/ 1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431">
                  <a:moveTo>
                    <a:pt x="0" y="10"/>
                  </a:moveTo>
                  <a:lnTo>
                    <a:pt x="540" y="431"/>
                  </a:lnTo>
                  <a:lnTo>
                    <a:pt x="540" y="417"/>
                  </a:lnTo>
                  <a:lnTo>
                    <a:pt x="8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4" name="Freeform 74"/>
            <p:cNvSpPr/>
            <p:nvPr/>
          </p:nvSpPr>
          <p:spPr bwMode="auto">
            <a:xfrm>
              <a:off x="3495" y="2305"/>
              <a:ext cx="130" cy="621"/>
            </a:xfrm>
            <a:custGeom>
              <a:avLst/>
              <a:gdLst>
                <a:gd name="T0" fmla="*/ 125 w 130"/>
                <a:gd name="T1" fmla="*/ 0 h 621"/>
                <a:gd name="T2" fmla="*/ 0 w 130"/>
                <a:gd name="T3" fmla="*/ 621 h 621"/>
                <a:gd name="T4" fmla="*/ 9 w 130"/>
                <a:gd name="T5" fmla="*/ 621 h 621"/>
                <a:gd name="T6" fmla="*/ 130 w 130"/>
                <a:gd name="T7" fmla="*/ 5 h 621"/>
                <a:gd name="T8" fmla="*/ 125 w 130"/>
                <a:gd name="T9" fmla="*/ 0 h 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" h="621">
                  <a:moveTo>
                    <a:pt x="125" y="0"/>
                  </a:moveTo>
                  <a:lnTo>
                    <a:pt x="0" y="621"/>
                  </a:lnTo>
                  <a:lnTo>
                    <a:pt x="9" y="621"/>
                  </a:lnTo>
                  <a:lnTo>
                    <a:pt x="130" y="5"/>
                  </a:lnTo>
                  <a:lnTo>
                    <a:pt x="1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5" name="Freeform 75"/>
            <p:cNvSpPr/>
            <p:nvPr/>
          </p:nvSpPr>
          <p:spPr bwMode="auto">
            <a:xfrm>
              <a:off x="3054" y="2461"/>
              <a:ext cx="420" cy="465"/>
            </a:xfrm>
            <a:custGeom>
              <a:avLst/>
              <a:gdLst>
                <a:gd name="T0" fmla="*/ 0 w 420"/>
                <a:gd name="T1" fmla="*/ 8 h 465"/>
                <a:gd name="T2" fmla="*/ 412 w 420"/>
                <a:gd name="T3" fmla="*/ 465 h 465"/>
                <a:gd name="T4" fmla="*/ 420 w 420"/>
                <a:gd name="T5" fmla="*/ 465 h 465"/>
                <a:gd name="T6" fmla="*/ 12 w 420"/>
                <a:gd name="T7" fmla="*/ 0 h 465"/>
                <a:gd name="T8" fmla="*/ 0 w 420"/>
                <a:gd name="T9" fmla="*/ 8 h 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0" h="465">
                  <a:moveTo>
                    <a:pt x="0" y="8"/>
                  </a:moveTo>
                  <a:lnTo>
                    <a:pt x="412" y="465"/>
                  </a:lnTo>
                  <a:lnTo>
                    <a:pt x="420" y="465"/>
                  </a:lnTo>
                  <a:lnTo>
                    <a:pt x="12" y="0"/>
                  </a:ln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6" name="Freeform 76"/>
            <p:cNvSpPr/>
            <p:nvPr/>
          </p:nvSpPr>
          <p:spPr bwMode="auto">
            <a:xfrm>
              <a:off x="3519" y="2729"/>
              <a:ext cx="655" cy="223"/>
            </a:xfrm>
            <a:custGeom>
              <a:avLst/>
              <a:gdLst>
                <a:gd name="T0" fmla="*/ 0 w 655"/>
                <a:gd name="T1" fmla="*/ 213 h 223"/>
                <a:gd name="T2" fmla="*/ 655 w 655"/>
                <a:gd name="T3" fmla="*/ 0 h 223"/>
                <a:gd name="T4" fmla="*/ 655 w 655"/>
                <a:gd name="T5" fmla="*/ 9 h 223"/>
                <a:gd name="T6" fmla="*/ 0 w 655"/>
                <a:gd name="T7" fmla="*/ 223 h 223"/>
                <a:gd name="T8" fmla="*/ 0 w 655"/>
                <a:gd name="T9" fmla="*/ 213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5" h="223">
                  <a:moveTo>
                    <a:pt x="0" y="213"/>
                  </a:moveTo>
                  <a:lnTo>
                    <a:pt x="655" y="0"/>
                  </a:lnTo>
                  <a:lnTo>
                    <a:pt x="655" y="9"/>
                  </a:lnTo>
                  <a:lnTo>
                    <a:pt x="0" y="223"/>
                  </a:lnTo>
                  <a:lnTo>
                    <a:pt x="0" y="2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7" name="Freeform 77"/>
            <p:cNvSpPr/>
            <p:nvPr/>
          </p:nvSpPr>
          <p:spPr bwMode="auto">
            <a:xfrm>
              <a:off x="4066" y="2738"/>
              <a:ext cx="123" cy="495"/>
            </a:xfrm>
            <a:custGeom>
              <a:avLst/>
              <a:gdLst>
                <a:gd name="T0" fmla="*/ 118 w 123"/>
                <a:gd name="T1" fmla="*/ 0 h 495"/>
                <a:gd name="T2" fmla="*/ 0 w 123"/>
                <a:gd name="T3" fmla="*/ 495 h 495"/>
                <a:gd name="T4" fmla="*/ 7 w 123"/>
                <a:gd name="T5" fmla="*/ 495 h 495"/>
                <a:gd name="T6" fmla="*/ 123 w 123"/>
                <a:gd name="T7" fmla="*/ 0 h 495"/>
                <a:gd name="T8" fmla="*/ 118 w 123"/>
                <a:gd name="T9" fmla="*/ 0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495">
                  <a:moveTo>
                    <a:pt x="118" y="0"/>
                  </a:moveTo>
                  <a:lnTo>
                    <a:pt x="0" y="495"/>
                  </a:lnTo>
                  <a:lnTo>
                    <a:pt x="7" y="495"/>
                  </a:lnTo>
                  <a:lnTo>
                    <a:pt x="123" y="0"/>
                  </a:lnTo>
                  <a:lnTo>
                    <a:pt x="1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8" name="Freeform 78"/>
            <p:cNvSpPr/>
            <p:nvPr/>
          </p:nvSpPr>
          <p:spPr bwMode="auto">
            <a:xfrm>
              <a:off x="2957" y="2843"/>
              <a:ext cx="971" cy="42"/>
            </a:xfrm>
            <a:custGeom>
              <a:avLst/>
              <a:gdLst>
                <a:gd name="T0" fmla="*/ 0 w 971"/>
                <a:gd name="T1" fmla="*/ 0 h 42"/>
                <a:gd name="T2" fmla="*/ 971 w 971"/>
                <a:gd name="T3" fmla="*/ 30 h 42"/>
                <a:gd name="T4" fmla="*/ 971 w 971"/>
                <a:gd name="T5" fmla="*/ 42 h 42"/>
                <a:gd name="T6" fmla="*/ 0 w 971"/>
                <a:gd name="T7" fmla="*/ 7 h 42"/>
                <a:gd name="T8" fmla="*/ 0 w 971"/>
                <a:gd name="T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1" h="42">
                  <a:moveTo>
                    <a:pt x="0" y="0"/>
                  </a:moveTo>
                  <a:lnTo>
                    <a:pt x="971" y="30"/>
                  </a:lnTo>
                  <a:lnTo>
                    <a:pt x="971" y="42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9" name="Freeform 79"/>
            <p:cNvSpPr/>
            <p:nvPr/>
          </p:nvSpPr>
          <p:spPr bwMode="auto">
            <a:xfrm>
              <a:off x="2865" y="2902"/>
              <a:ext cx="597" cy="57"/>
            </a:xfrm>
            <a:custGeom>
              <a:avLst/>
              <a:gdLst>
                <a:gd name="T0" fmla="*/ 0 w 597"/>
                <a:gd name="T1" fmla="*/ 0 h 57"/>
                <a:gd name="T2" fmla="*/ 597 w 597"/>
                <a:gd name="T3" fmla="*/ 50 h 57"/>
                <a:gd name="T4" fmla="*/ 597 w 597"/>
                <a:gd name="T5" fmla="*/ 57 h 57"/>
                <a:gd name="T6" fmla="*/ 0 w 597"/>
                <a:gd name="T7" fmla="*/ 12 h 57"/>
                <a:gd name="T8" fmla="*/ 0 w 597"/>
                <a:gd name="T9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57">
                  <a:moveTo>
                    <a:pt x="0" y="0"/>
                  </a:moveTo>
                  <a:lnTo>
                    <a:pt x="597" y="50"/>
                  </a:lnTo>
                  <a:lnTo>
                    <a:pt x="597" y="57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0" name="Freeform 80"/>
            <p:cNvSpPr/>
            <p:nvPr/>
          </p:nvSpPr>
          <p:spPr bwMode="auto">
            <a:xfrm>
              <a:off x="2844" y="2916"/>
              <a:ext cx="61" cy="268"/>
            </a:xfrm>
            <a:custGeom>
              <a:avLst/>
              <a:gdLst>
                <a:gd name="T0" fmla="*/ 0 w 61"/>
                <a:gd name="T1" fmla="*/ 0 h 268"/>
                <a:gd name="T2" fmla="*/ 54 w 61"/>
                <a:gd name="T3" fmla="*/ 268 h 268"/>
                <a:gd name="T4" fmla="*/ 61 w 61"/>
                <a:gd name="T5" fmla="*/ 268 h 268"/>
                <a:gd name="T6" fmla="*/ 12 w 61"/>
                <a:gd name="T7" fmla="*/ 0 h 268"/>
                <a:gd name="T8" fmla="*/ 0 w 61"/>
                <a:gd name="T9" fmla="*/ 0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268">
                  <a:moveTo>
                    <a:pt x="0" y="0"/>
                  </a:moveTo>
                  <a:lnTo>
                    <a:pt x="54" y="268"/>
                  </a:lnTo>
                  <a:lnTo>
                    <a:pt x="61" y="26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1" name="Freeform 81"/>
            <p:cNvSpPr/>
            <p:nvPr/>
          </p:nvSpPr>
          <p:spPr bwMode="auto">
            <a:xfrm>
              <a:off x="2851" y="2909"/>
              <a:ext cx="608" cy="519"/>
            </a:xfrm>
            <a:custGeom>
              <a:avLst/>
              <a:gdLst>
                <a:gd name="T0" fmla="*/ 0 w 608"/>
                <a:gd name="T1" fmla="*/ 9 h 519"/>
                <a:gd name="T2" fmla="*/ 601 w 608"/>
                <a:gd name="T3" fmla="*/ 519 h 519"/>
                <a:gd name="T4" fmla="*/ 608 w 608"/>
                <a:gd name="T5" fmla="*/ 509 h 519"/>
                <a:gd name="T6" fmla="*/ 7 w 608"/>
                <a:gd name="T7" fmla="*/ 0 h 519"/>
                <a:gd name="T8" fmla="*/ 0 w 608"/>
                <a:gd name="T9" fmla="*/ 9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8" h="519">
                  <a:moveTo>
                    <a:pt x="0" y="9"/>
                  </a:moveTo>
                  <a:lnTo>
                    <a:pt x="601" y="519"/>
                  </a:lnTo>
                  <a:lnTo>
                    <a:pt x="608" y="509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2" name="Freeform 82"/>
            <p:cNvSpPr/>
            <p:nvPr/>
          </p:nvSpPr>
          <p:spPr bwMode="auto">
            <a:xfrm>
              <a:off x="3474" y="2985"/>
              <a:ext cx="21" cy="421"/>
            </a:xfrm>
            <a:custGeom>
              <a:avLst/>
              <a:gdLst>
                <a:gd name="T0" fmla="*/ 11 w 21"/>
                <a:gd name="T1" fmla="*/ 7 h 421"/>
                <a:gd name="T2" fmla="*/ 0 w 21"/>
                <a:gd name="T3" fmla="*/ 421 h 421"/>
                <a:gd name="T4" fmla="*/ 11 w 21"/>
                <a:gd name="T5" fmla="*/ 421 h 421"/>
                <a:gd name="T6" fmla="*/ 21 w 21"/>
                <a:gd name="T7" fmla="*/ 0 h 421"/>
                <a:gd name="T8" fmla="*/ 11 w 21"/>
                <a:gd name="T9" fmla="*/ 7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421">
                  <a:moveTo>
                    <a:pt x="11" y="7"/>
                  </a:moveTo>
                  <a:lnTo>
                    <a:pt x="0" y="421"/>
                  </a:lnTo>
                  <a:lnTo>
                    <a:pt x="11" y="421"/>
                  </a:lnTo>
                  <a:lnTo>
                    <a:pt x="21" y="0"/>
                  </a:lnTo>
                  <a:lnTo>
                    <a:pt x="11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3" name="Freeform 83"/>
            <p:cNvSpPr/>
            <p:nvPr/>
          </p:nvSpPr>
          <p:spPr bwMode="auto">
            <a:xfrm>
              <a:off x="3519" y="2959"/>
              <a:ext cx="520" cy="296"/>
            </a:xfrm>
            <a:custGeom>
              <a:avLst/>
              <a:gdLst>
                <a:gd name="T0" fmla="*/ 0 w 520"/>
                <a:gd name="T1" fmla="*/ 16 h 296"/>
                <a:gd name="T2" fmla="*/ 509 w 520"/>
                <a:gd name="T3" fmla="*/ 296 h 296"/>
                <a:gd name="T4" fmla="*/ 520 w 520"/>
                <a:gd name="T5" fmla="*/ 286 h 296"/>
                <a:gd name="T6" fmla="*/ 0 w 520"/>
                <a:gd name="T7" fmla="*/ 0 h 296"/>
                <a:gd name="T8" fmla="*/ 0 w 520"/>
                <a:gd name="T9" fmla="*/ 16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0" h="296">
                  <a:moveTo>
                    <a:pt x="0" y="16"/>
                  </a:moveTo>
                  <a:lnTo>
                    <a:pt x="509" y="296"/>
                  </a:lnTo>
                  <a:lnTo>
                    <a:pt x="520" y="286"/>
                  </a:lnTo>
                  <a:lnTo>
                    <a:pt x="0" y="0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4" name="Freeform 84"/>
            <p:cNvSpPr/>
            <p:nvPr/>
          </p:nvSpPr>
          <p:spPr bwMode="auto">
            <a:xfrm>
              <a:off x="4082" y="3011"/>
              <a:ext cx="616" cy="246"/>
            </a:xfrm>
            <a:custGeom>
              <a:avLst/>
              <a:gdLst>
                <a:gd name="T0" fmla="*/ 0 w 616"/>
                <a:gd name="T1" fmla="*/ 232 h 246"/>
                <a:gd name="T2" fmla="*/ 616 w 616"/>
                <a:gd name="T3" fmla="*/ 0 h 246"/>
                <a:gd name="T4" fmla="*/ 616 w 616"/>
                <a:gd name="T5" fmla="*/ 12 h 246"/>
                <a:gd name="T6" fmla="*/ 0 w 616"/>
                <a:gd name="T7" fmla="*/ 246 h 246"/>
                <a:gd name="T8" fmla="*/ 0 w 616"/>
                <a:gd name="T9" fmla="*/ 232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6" h="246">
                  <a:moveTo>
                    <a:pt x="0" y="232"/>
                  </a:moveTo>
                  <a:lnTo>
                    <a:pt x="616" y="0"/>
                  </a:lnTo>
                  <a:lnTo>
                    <a:pt x="616" y="12"/>
                  </a:lnTo>
                  <a:lnTo>
                    <a:pt x="0" y="246"/>
                  </a:lnTo>
                  <a:lnTo>
                    <a:pt x="0" y="2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5" name="Freeform 85"/>
            <p:cNvSpPr/>
            <p:nvPr/>
          </p:nvSpPr>
          <p:spPr bwMode="auto">
            <a:xfrm>
              <a:off x="4755" y="2992"/>
              <a:ext cx="284" cy="19"/>
            </a:xfrm>
            <a:custGeom>
              <a:avLst/>
              <a:gdLst>
                <a:gd name="T0" fmla="*/ 0 w 284"/>
                <a:gd name="T1" fmla="*/ 7 h 19"/>
                <a:gd name="T2" fmla="*/ 284 w 284"/>
                <a:gd name="T3" fmla="*/ 0 h 19"/>
                <a:gd name="T4" fmla="*/ 284 w 284"/>
                <a:gd name="T5" fmla="*/ 7 h 19"/>
                <a:gd name="T6" fmla="*/ 0 w 284"/>
                <a:gd name="T7" fmla="*/ 19 h 19"/>
                <a:gd name="T8" fmla="*/ 0 w 284"/>
                <a:gd name="T9" fmla="*/ 7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4" h="19">
                  <a:moveTo>
                    <a:pt x="0" y="7"/>
                  </a:moveTo>
                  <a:lnTo>
                    <a:pt x="284" y="0"/>
                  </a:lnTo>
                  <a:lnTo>
                    <a:pt x="284" y="7"/>
                  </a:lnTo>
                  <a:lnTo>
                    <a:pt x="0" y="19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6" name="Freeform 86"/>
            <p:cNvSpPr/>
            <p:nvPr/>
          </p:nvSpPr>
          <p:spPr bwMode="auto">
            <a:xfrm>
              <a:off x="4343" y="3013"/>
              <a:ext cx="360" cy="452"/>
            </a:xfrm>
            <a:custGeom>
              <a:avLst/>
              <a:gdLst>
                <a:gd name="T0" fmla="*/ 360 w 360"/>
                <a:gd name="T1" fmla="*/ 0 h 452"/>
                <a:gd name="T2" fmla="*/ 0 w 360"/>
                <a:gd name="T3" fmla="*/ 452 h 452"/>
                <a:gd name="T4" fmla="*/ 16 w 360"/>
                <a:gd name="T5" fmla="*/ 452 h 452"/>
                <a:gd name="T6" fmla="*/ 360 w 360"/>
                <a:gd name="T7" fmla="*/ 10 h 452"/>
                <a:gd name="T8" fmla="*/ 360 w 360"/>
                <a:gd name="T9" fmla="*/ 0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0" h="452">
                  <a:moveTo>
                    <a:pt x="360" y="0"/>
                  </a:moveTo>
                  <a:lnTo>
                    <a:pt x="0" y="452"/>
                  </a:lnTo>
                  <a:lnTo>
                    <a:pt x="16" y="452"/>
                  </a:lnTo>
                  <a:lnTo>
                    <a:pt x="360" y="10"/>
                  </a:lnTo>
                  <a:lnTo>
                    <a:pt x="36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7" name="Freeform 87"/>
            <p:cNvSpPr/>
            <p:nvPr/>
          </p:nvSpPr>
          <p:spPr bwMode="auto">
            <a:xfrm>
              <a:off x="4532" y="3023"/>
              <a:ext cx="180" cy="270"/>
            </a:xfrm>
            <a:custGeom>
              <a:avLst/>
              <a:gdLst>
                <a:gd name="T0" fmla="*/ 171 w 180"/>
                <a:gd name="T1" fmla="*/ 0 h 270"/>
                <a:gd name="T2" fmla="*/ 0 w 180"/>
                <a:gd name="T3" fmla="*/ 262 h 270"/>
                <a:gd name="T4" fmla="*/ 14 w 180"/>
                <a:gd name="T5" fmla="*/ 270 h 270"/>
                <a:gd name="T6" fmla="*/ 180 w 180"/>
                <a:gd name="T7" fmla="*/ 0 h 270"/>
                <a:gd name="T8" fmla="*/ 171 w 180"/>
                <a:gd name="T9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0" h="270">
                  <a:moveTo>
                    <a:pt x="171" y="0"/>
                  </a:moveTo>
                  <a:lnTo>
                    <a:pt x="0" y="262"/>
                  </a:lnTo>
                  <a:lnTo>
                    <a:pt x="14" y="270"/>
                  </a:lnTo>
                  <a:lnTo>
                    <a:pt x="180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8" name="Freeform 88"/>
            <p:cNvSpPr/>
            <p:nvPr/>
          </p:nvSpPr>
          <p:spPr bwMode="auto">
            <a:xfrm>
              <a:off x="4352" y="3330"/>
              <a:ext cx="149" cy="143"/>
            </a:xfrm>
            <a:custGeom>
              <a:avLst/>
              <a:gdLst>
                <a:gd name="T0" fmla="*/ 149 w 149"/>
                <a:gd name="T1" fmla="*/ 0 h 143"/>
                <a:gd name="T2" fmla="*/ 0 w 149"/>
                <a:gd name="T3" fmla="*/ 133 h 143"/>
                <a:gd name="T4" fmla="*/ 7 w 149"/>
                <a:gd name="T5" fmla="*/ 143 h 143"/>
                <a:gd name="T6" fmla="*/ 149 w 149"/>
                <a:gd name="T7" fmla="*/ 8 h 143"/>
                <a:gd name="T8" fmla="*/ 149 w 149"/>
                <a:gd name="T9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143">
                  <a:moveTo>
                    <a:pt x="149" y="0"/>
                  </a:moveTo>
                  <a:lnTo>
                    <a:pt x="0" y="133"/>
                  </a:lnTo>
                  <a:lnTo>
                    <a:pt x="7" y="143"/>
                  </a:lnTo>
                  <a:lnTo>
                    <a:pt x="149" y="8"/>
                  </a:lnTo>
                  <a:lnTo>
                    <a:pt x="14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9" name="Freeform 89"/>
            <p:cNvSpPr/>
            <p:nvPr/>
          </p:nvSpPr>
          <p:spPr bwMode="auto">
            <a:xfrm>
              <a:off x="3497" y="3262"/>
              <a:ext cx="542" cy="166"/>
            </a:xfrm>
            <a:custGeom>
              <a:avLst/>
              <a:gdLst>
                <a:gd name="T0" fmla="*/ 0 w 542"/>
                <a:gd name="T1" fmla="*/ 151 h 166"/>
                <a:gd name="T2" fmla="*/ 533 w 542"/>
                <a:gd name="T3" fmla="*/ 0 h 166"/>
                <a:gd name="T4" fmla="*/ 542 w 542"/>
                <a:gd name="T5" fmla="*/ 9 h 166"/>
                <a:gd name="T6" fmla="*/ 0 w 542"/>
                <a:gd name="T7" fmla="*/ 166 h 166"/>
                <a:gd name="T8" fmla="*/ 0 w 542"/>
                <a:gd name="T9" fmla="*/ 151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2" h="166">
                  <a:moveTo>
                    <a:pt x="0" y="151"/>
                  </a:moveTo>
                  <a:lnTo>
                    <a:pt x="533" y="0"/>
                  </a:lnTo>
                  <a:lnTo>
                    <a:pt x="542" y="9"/>
                  </a:lnTo>
                  <a:lnTo>
                    <a:pt x="0" y="166"/>
                  </a:lnTo>
                  <a:lnTo>
                    <a:pt x="0" y="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0" name="Freeform 90"/>
            <p:cNvSpPr/>
            <p:nvPr/>
          </p:nvSpPr>
          <p:spPr bwMode="auto">
            <a:xfrm>
              <a:off x="3509" y="3430"/>
              <a:ext cx="789" cy="61"/>
            </a:xfrm>
            <a:custGeom>
              <a:avLst/>
              <a:gdLst>
                <a:gd name="T0" fmla="*/ 0 w 789"/>
                <a:gd name="T1" fmla="*/ 0 h 61"/>
                <a:gd name="T2" fmla="*/ 789 w 789"/>
                <a:gd name="T3" fmla="*/ 52 h 61"/>
                <a:gd name="T4" fmla="*/ 789 w 789"/>
                <a:gd name="T5" fmla="*/ 61 h 61"/>
                <a:gd name="T6" fmla="*/ 0 w 789"/>
                <a:gd name="T7" fmla="*/ 7 h 61"/>
                <a:gd name="T8" fmla="*/ 0 w 789"/>
                <a:gd name="T9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9" h="61">
                  <a:moveTo>
                    <a:pt x="0" y="0"/>
                  </a:moveTo>
                  <a:lnTo>
                    <a:pt x="789" y="52"/>
                  </a:lnTo>
                  <a:lnTo>
                    <a:pt x="789" y="61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1" name="Freeform 91"/>
            <p:cNvSpPr/>
            <p:nvPr/>
          </p:nvSpPr>
          <p:spPr bwMode="auto">
            <a:xfrm>
              <a:off x="4066" y="3267"/>
              <a:ext cx="234" cy="210"/>
            </a:xfrm>
            <a:custGeom>
              <a:avLst/>
              <a:gdLst>
                <a:gd name="T0" fmla="*/ 0 w 234"/>
                <a:gd name="T1" fmla="*/ 0 h 210"/>
                <a:gd name="T2" fmla="*/ 234 w 234"/>
                <a:gd name="T3" fmla="*/ 210 h 210"/>
                <a:gd name="T4" fmla="*/ 234 w 234"/>
                <a:gd name="T5" fmla="*/ 198 h 210"/>
                <a:gd name="T6" fmla="*/ 11 w 234"/>
                <a:gd name="T7" fmla="*/ 0 h 210"/>
                <a:gd name="T8" fmla="*/ 0 w 234"/>
                <a:gd name="T9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210">
                  <a:moveTo>
                    <a:pt x="0" y="0"/>
                  </a:moveTo>
                  <a:lnTo>
                    <a:pt x="234" y="210"/>
                  </a:lnTo>
                  <a:lnTo>
                    <a:pt x="234" y="198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2" name="Oval 92"/>
            <p:cNvSpPr>
              <a:spLocks noChangeArrowheads="1"/>
            </p:cNvSpPr>
            <p:nvPr/>
          </p:nvSpPr>
          <p:spPr bwMode="auto">
            <a:xfrm>
              <a:off x="2830" y="965"/>
              <a:ext cx="78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3" name="Oval 93"/>
            <p:cNvSpPr>
              <a:spLocks noChangeArrowheads="1"/>
            </p:cNvSpPr>
            <p:nvPr/>
          </p:nvSpPr>
          <p:spPr bwMode="auto">
            <a:xfrm>
              <a:off x="3374" y="1076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4" name="Oval 94"/>
            <p:cNvSpPr>
              <a:spLocks noChangeArrowheads="1"/>
            </p:cNvSpPr>
            <p:nvPr/>
          </p:nvSpPr>
          <p:spPr bwMode="auto">
            <a:xfrm>
              <a:off x="3424" y="719"/>
              <a:ext cx="69" cy="6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5" name="Oval 95"/>
            <p:cNvSpPr>
              <a:spLocks noChangeArrowheads="1"/>
            </p:cNvSpPr>
            <p:nvPr/>
          </p:nvSpPr>
          <p:spPr bwMode="auto">
            <a:xfrm>
              <a:off x="3623" y="593"/>
              <a:ext cx="78" cy="8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6" name="Oval 96"/>
            <p:cNvSpPr>
              <a:spLocks noChangeArrowheads="1"/>
            </p:cNvSpPr>
            <p:nvPr/>
          </p:nvSpPr>
          <p:spPr bwMode="auto">
            <a:xfrm>
              <a:off x="4044" y="984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7" name="Oval 97"/>
            <p:cNvSpPr>
              <a:spLocks noChangeArrowheads="1"/>
            </p:cNvSpPr>
            <p:nvPr/>
          </p:nvSpPr>
          <p:spPr bwMode="auto">
            <a:xfrm>
              <a:off x="4399" y="832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8" name="Oval 98"/>
            <p:cNvSpPr>
              <a:spLocks noChangeArrowheads="1"/>
            </p:cNvSpPr>
            <p:nvPr/>
          </p:nvSpPr>
          <p:spPr bwMode="auto">
            <a:xfrm>
              <a:off x="4700" y="1076"/>
              <a:ext cx="69" cy="6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9" name="Oval 99"/>
            <p:cNvSpPr>
              <a:spLocks noChangeArrowheads="1"/>
            </p:cNvSpPr>
            <p:nvPr/>
          </p:nvSpPr>
          <p:spPr bwMode="auto">
            <a:xfrm>
              <a:off x="4745" y="2263"/>
              <a:ext cx="64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0" name="Oval 100"/>
            <p:cNvSpPr>
              <a:spLocks noChangeArrowheads="1"/>
            </p:cNvSpPr>
            <p:nvPr/>
          </p:nvSpPr>
          <p:spPr bwMode="auto">
            <a:xfrm>
              <a:off x="3800" y="1583"/>
              <a:ext cx="50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1" name="Oval 101"/>
            <p:cNvSpPr>
              <a:spLocks noChangeArrowheads="1"/>
            </p:cNvSpPr>
            <p:nvPr/>
          </p:nvSpPr>
          <p:spPr bwMode="auto">
            <a:xfrm>
              <a:off x="4949" y="2499"/>
              <a:ext cx="92" cy="9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2" name="Oval 102"/>
            <p:cNvSpPr>
              <a:spLocks noChangeArrowheads="1"/>
            </p:cNvSpPr>
            <p:nvPr/>
          </p:nvSpPr>
          <p:spPr bwMode="auto">
            <a:xfrm>
              <a:off x="4272" y="1706"/>
              <a:ext cx="106" cy="10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3" name="Oval 103"/>
            <p:cNvSpPr>
              <a:spLocks noChangeArrowheads="1"/>
            </p:cNvSpPr>
            <p:nvPr/>
          </p:nvSpPr>
          <p:spPr bwMode="auto">
            <a:xfrm>
              <a:off x="4518" y="1550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4" name="Oval 104"/>
            <p:cNvSpPr>
              <a:spLocks noChangeArrowheads="1"/>
            </p:cNvSpPr>
            <p:nvPr/>
          </p:nvSpPr>
          <p:spPr bwMode="auto">
            <a:xfrm>
              <a:off x="5032" y="1124"/>
              <a:ext cx="85" cy="8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5" name="Oval 105"/>
            <p:cNvSpPr>
              <a:spLocks noChangeArrowheads="1"/>
            </p:cNvSpPr>
            <p:nvPr/>
          </p:nvSpPr>
          <p:spPr bwMode="auto">
            <a:xfrm>
              <a:off x="5039" y="1536"/>
              <a:ext cx="92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6" name="Oval 106"/>
            <p:cNvSpPr>
              <a:spLocks noChangeArrowheads="1"/>
            </p:cNvSpPr>
            <p:nvPr/>
          </p:nvSpPr>
          <p:spPr bwMode="auto">
            <a:xfrm>
              <a:off x="5155" y="2440"/>
              <a:ext cx="66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7" name="Oval 107"/>
            <p:cNvSpPr>
              <a:spLocks noChangeArrowheads="1"/>
            </p:cNvSpPr>
            <p:nvPr/>
          </p:nvSpPr>
          <p:spPr bwMode="auto">
            <a:xfrm>
              <a:off x="5342" y="2040"/>
              <a:ext cx="83" cy="8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8" name="Oval 108"/>
            <p:cNvSpPr>
              <a:spLocks noChangeArrowheads="1"/>
            </p:cNvSpPr>
            <p:nvPr/>
          </p:nvSpPr>
          <p:spPr bwMode="auto">
            <a:xfrm>
              <a:off x="4196" y="2078"/>
              <a:ext cx="47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9" name="Oval 109"/>
            <p:cNvSpPr>
              <a:spLocks noChangeArrowheads="1"/>
            </p:cNvSpPr>
            <p:nvPr/>
          </p:nvSpPr>
          <p:spPr bwMode="auto">
            <a:xfrm>
              <a:off x="4293" y="3454"/>
              <a:ext cx="76" cy="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0" name="Oval 110"/>
            <p:cNvSpPr>
              <a:spLocks noChangeArrowheads="1"/>
            </p:cNvSpPr>
            <p:nvPr/>
          </p:nvSpPr>
          <p:spPr bwMode="auto">
            <a:xfrm>
              <a:off x="4482" y="3274"/>
              <a:ext cx="74" cy="7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1" name="Oval 111"/>
            <p:cNvSpPr>
              <a:spLocks noChangeArrowheads="1"/>
            </p:cNvSpPr>
            <p:nvPr/>
          </p:nvSpPr>
          <p:spPr bwMode="auto">
            <a:xfrm>
              <a:off x="4693" y="2971"/>
              <a:ext cx="62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2" name="Oval 112"/>
            <p:cNvSpPr>
              <a:spLocks noChangeArrowheads="1"/>
            </p:cNvSpPr>
            <p:nvPr/>
          </p:nvSpPr>
          <p:spPr bwMode="auto">
            <a:xfrm>
              <a:off x="5039" y="2954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3" name="Oval 113"/>
            <p:cNvSpPr>
              <a:spLocks noChangeArrowheads="1"/>
            </p:cNvSpPr>
            <p:nvPr/>
          </p:nvSpPr>
          <p:spPr bwMode="auto">
            <a:xfrm>
              <a:off x="4025" y="3224"/>
              <a:ext cx="62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4" name="Oval 114"/>
            <p:cNvSpPr>
              <a:spLocks noChangeArrowheads="1"/>
            </p:cNvSpPr>
            <p:nvPr/>
          </p:nvSpPr>
          <p:spPr bwMode="auto">
            <a:xfrm>
              <a:off x="3381" y="1169"/>
              <a:ext cx="59" cy="5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5" name="Oval 115"/>
            <p:cNvSpPr>
              <a:spLocks noChangeArrowheads="1"/>
            </p:cNvSpPr>
            <p:nvPr/>
          </p:nvSpPr>
          <p:spPr bwMode="auto">
            <a:xfrm>
              <a:off x="2574" y="2073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6" name="Oval 116"/>
            <p:cNvSpPr>
              <a:spLocks noChangeArrowheads="1"/>
            </p:cNvSpPr>
            <p:nvPr/>
          </p:nvSpPr>
          <p:spPr bwMode="auto">
            <a:xfrm>
              <a:off x="2410" y="2459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7" name="Oval 117"/>
            <p:cNvSpPr>
              <a:spLocks noChangeArrowheads="1"/>
            </p:cNvSpPr>
            <p:nvPr/>
          </p:nvSpPr>
          <p:spPr bwMode="auto">
            <a:xfrm>
              <a:off x="2867" y="3174"/>
              <a:ext cx="79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8" name="Oval 118"/>
            <p:cNvSpPr>
              <a:spLocks noChangeArrowheads="1"/>
            </p:cNvSpPr>
            <p:nvPr/>
          </p:nvSpPr>
          <p:spPr bwMode="auto">
            <a:xfrm>
              <a:off x="2811" y="2862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9" name="Oval 119"/>
            <p:cNvSpPr>
              <a:spLocks noChangeArrowheads="1"/>
            </p:cNvSpPr>
            <p:nvPr/>
          </p:nvSpPr>
          <p:spPr bwMode="auto">
            <a:xfrm>
              <a:off x="2867" y="2791"/>
              <a:ext cx="95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0" name="Oval 120"/>
            <p:cNvSpPr>
              <a:spLocks noChangeArrowheads="1"/>
            </p:cNvSpPr>
            <p:nvPr/>
          </p:nvSpPr>
          <p:spPr bwMode="auto">
            <a:xfrm>
              <a:off x="2410" y="1635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1" name="Oval 121"/>
            <p:cNvSpPr>
              <a:spLocks noChangeArrowheads="1"/>
            </p:cNvSpPr>
            <p:nvPr/>
          </p:nvSpPr>
          <p:spPr bwMode="auto">
            <a:xfrm>
              <a:off x="3599" y="2270"/>
              <a:ext cx="45" cy="4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2" name="Oval 122"/>
            <p:cNvSpPr>
              <a:spLocks noChangeArrowheads="1"/>
            </p:cNvSpPr>
            <p:nvPr/>
          </p:nvSpPr>
          <p:spPr bwMode="auto">
            <a:xfrm>
              <a:off x="3462" y="2918"/>
              <a:ext cx="59" cy="6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3" name="Oval 123"/>
            <p:cNvSpPr>
              <a:spLocks noChangeArrowheads="1"/>
            </p:cNvSpPr>
            <p:nvPr/>
          </p:nvSpPr>
          <p:spPr bwMode="auto">
            <a:xfrm>
              <a:off x="3594" y="3449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4" name="Oval 124"/>
            <p:cNvSpPr>
              <a:spLocks noChangeArrowheads="1"/>
            </p:cNvSpPr>
            <p:nvPr/>
          </p:nvSpPr>
          <p:spPr bwMode="auto">
            <a:xfrm>
              <a:off x="3445" y="3399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5" name="Oval 125"/>
            <p:cNvSpPr>
              <a:spLocks noChangeArrowheads="1"/>
            </p:cNvSpPr>
            <p:nvPr/>
          </p:nvSpPr>
          <p:spPr bwMode="auto">
            <a:xfrm>
              <a:off x="2792" y="1270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6" name="Oval 126"/>
            <p:cNvSpPr>
              <a:spLocks noChangeArrowheads="1"/>
            </p:cNvSpPr>
            <p:nvPr/>
          </p:nvSpPr>
          <p:spPr bwMode="auto">
            <a:xfrm>
              <a:off x="2564" y="1756"/>
              <a:ext cx="95" cy="9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7" name="Oval 127"/>
            <p:cNvSpPr>
              <a:spLocks noChangeArrowheads="1"/>
            </p:cNvSpPr>
            <p:nvPr/>
          </p:nvSpPr>
          <p:spPr bwMode="auto">
            <a:xfrm>
              <a:off x="3107" y="1756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8" name="Oval 128"/>
            <p:cNvSpPr>
              <a:spLocks noChangeArrowheads="1"/>
            </p:cNvSpPr>
            <p:nvPr/>
          </p:nvSpPr>
          <p:spPr bwMode="auto">
            <a:xfrm>
              <a:off x="3263" y="2030"/>
              <a:ext cx="99" cy="1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9" name="Oval 129"/>
            <p:cNvSpPr>
              <a:spLocks noChangeArrowheads="1"/>
            </p:cNvSpPr>
            <p:nvPr/>
          </p:nvSpPr>
          <p:spPr bwMode="auto">
            <a:xfrm>
              <a:off x="3021" y="2412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0" name="Oval 130"/>
            <p:cNvSpPr>
              <a:spLocks noChangeArrowheads="1"/>
            </p:cNvSpPr>
            <p:nvPr/>
          </p:nvSpPr>
          <p:spPr bwMode="auto">
            <a:xfrm>
              <a:off x="3919" y="2828"/>
              <a:ext cx="102" cy="10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1" name="Oval 131"/>
            <p:cNvSpPr>
              <a:spLocks noChangeArrowheads="1"/>
            </p:cNvSpPr>
            <p:nvPr/>
          </p:nvSpPr>
          <p:spPr bwMode="auto">
            <a:xfrm>
              <a:off x="4163" y="2705"/>
              <a:ext cx="45" cy="4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2" name="Oval 132"/>
            <p:cNvSpPr>
              <a:spLocks noChangeArrowheads="1"/>
            </p:cNvSpPr>
            <p:nvPr/>
          </p:nvSpPr>
          <p:spPr bwMode="auto">
            <a:xfrm>
              <a:off x="4281" y="638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3" name="Freeform 133"/>
            <p:cNvSpPr/>
            <p:nvPr/>
          </p:nvSpPr>
          <p:spPr bwMode="auto">
            <a:xfrm>
              <a:off x="2893" y="641"/>
              <a:ext cx="744" cy="357"/>
            </a:xfrm>
            <a:custGeom>
              <a:avLst/>
              <a:gdLst>
                <a:gd name="T0" fmla="*/ 0 w 744"/>
                <a:gd name="T1" fmla="*/ 343 h 357"/>
                <a:gd name="T2" fmla="*/ 734 w 744"/>
                <a:gd name="T3" fmla="*/ 0 h 357"/>
                <a:gd name="T4" fmla="*/ 744 w 744"/>
                <a:gd name="T5" fmla="*/ 11 h 357"/>
                <a:gd name="T6" fmla="*/ 8 w 744"/>
                <a:gd name="T7" fmla="*/ 357 h 357"/>
                <a:gd name="T8" fmla="*/ 0 w 744"/>
                <a:gd name="T9" fmla="*/ 343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4" h="357">
                  <a:moveTo>
                    <a:pt x="0" y="343"/>
                  </a:moveTo>
                  <a:lnTo>
                    <a:pt x="734" y="0"/>
                  </a:lnTo>
                  <a:lnTo>
                    <a:pt x="744" y="11"/>
                  </a:lnTo>
                  <a:lnTo>
                    <a:pt x="8" y="357"/>
                  </a:lnTo>
                  <a:lnTo>
                    <a:pt x="0" y="3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4" name="Freeform 134"/>
            <p:cNvSpPr/>
            <p:nvPr/>
          </p:nvSpPr>
          <p:spPr bwMode="auto">
            <a:xfrm>
              <a:off x="3694" y="633"/>
              <a:ext cx="592" cy="50"/>
            </a:xfrm>
            <a:custGeom>
              <a:avLst/>
              <a:gdLst>
                <a:gd name="T0" fmla="*/ 0 w 592"/>
                <a:gd name="T1" fmla="*/ 0 h 50"/>
                <a:gd name="T2" fmla="*/ 592 w 592"/>
                <a:gd name="T3" fmla="*/ 41 h 50"/>
                <a:gd name="T4" fmla="*/ 592 w 592"/>
                <a:gd name="T5" fmla="*/ 50 h 50"/>
                <a:gd name="T6" fmla="*/ 0 w 592"/>
                <a:gd name="T7" fmla="*/ 12 h 50"/>
                <a:gd name="T8" fmla="*/ 0 w 592"/>
                <a:gd name="T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50">
                  <a:moveTo>
                    <a:pt x="0" y="0"/>
                  </a:moveTo>
                  <a:lnTo>
                    <a:pt x="592" y="41"/>
                  </a:lnTo>
                  <a:lnTo>
                    <a:pt x="592" y="50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5" name="Freeform 135"/>
            <p:cNvSpPr/>
            <p:nvPr/>
          </p:nvSpPr>
          <p:spPr bwMode="auto">
            <a:xfrm>
              <a:off x="3694" y="641"/>
              <a:ext cx="713" cy="234"/>
            </a:xfrm>
            <a:custGeom>
              <a:avLst/>
              <a:gdLst>
                <a:gd name="T0" fmla="*/ 0 w 713"/>
                <a:gd name="T1" fmla="*/ 7 h 234"/>
                <a:gd name="T2" fmla="*/ 713 w 713"/>
                <a:gd name="T3" fmla="*/ 234 h 234"/>
                <a:gd name="T4" fmla="*/ 713 w 713"/>
                <a:gd name="T5" fmla="*/ 222 h 234"/>
                <a:gd name="T6" fmla="*/ 0 w 713"/>
                <a:gd name="T7" fmla="*/ 0 h 234"/>
                <a:gd name="T8" fmla="*/ 0 w 713"/>
                <a:gd name="T9" fmla="*/ 7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3" h="234">
                  <a:moveTo>
                    <a:pt x="0" y="7"/>
                  </a:moveTo>
                  <a:lnTo>
                    <a:pt x="713" y="234"/>
                  </a:lnTo>
                  <a:lnTo>
                    <a:pt x="713" y="222"/>
                  </a:lnTo>
                  <a:lnTo>
                    <a:pt x="0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6" name="Freeform 136"/>
            <p:cNvSpPr/>
            <p:nvPr/>
          </p:nvSpPr>
          <p:spPr bwMode="auto">
            <a:xfrm>
              <a:off x="4338" y="697"/>
              <a:ext cx="705" cy="464"/>
            </a:xfrm>
            <a:custGeom>
              <a:avLst/>
              <a:gdLst>
                <a:gd name="T0" fmla="*/ 0 w 705"/>
                <a:gd name="T1" fmla="*/ 15 h 464"/>
                <a:gd name="T2" fmla="*/ 701 w 705"/>
                <a:gd name="T3" fmla="*/ 464 h 464"/>
                <a:gd name="T4" fmla="*/ 705 w 705"/>
                <a:gd name="T5" fmla="*/ 457 h 464"/>
                <a:gd name="T6" fmla="*/ 7 w 705"/>
                <a:gd name="T7" fmla="*/ 0 h 464"/>
                <a:gd name="T8" fmla="*/ 0 w 705"/>
                <a:gd name="T9" fmla="*/ 15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5" h="464">
                  <a:moveTo>
                    <a:pt x="0" y="15"/>
                  </a:moveTo>
                  <a:lnTo>
                    <a:pt x="701" y="464"/>
                  </a:lnTo>
                  <a:lnTo>
                    <a:pt x="705" y="457"/>
                  </a:lnTo>
                  <a:lnTo>
                    <a:pt x="7" y="0"/>
                  </a:lnTo>
                  <a:lnTo>
                    <a:pt x="0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7" name="Freeform 137"/>
            <p:cNvSpPr/>
            <p:nvPr/>
          </p:nvSpPr>
          <p:spPr bwMode="auto">
            <a:xfrm>
              <a:off x="5086" y="2111"/>
              <a:ext cx="301" cy="850"/>
            </a:xfrm>
            <a:custGeom>
              <a:avLst/>
              <a:gdLst>
                <a:gd name="T0" fmla="*/ 301 w 301"/>
                <a:gd name="T1" fmla="*/ 0 h 850"/>
                <a:gd name="T2" fmla="*/ 12 w 301"/>
                <a:gd name="T3" fmla="*/ 850 h 850"/>
                <a:gd name="T4" fmla="*/ 0 w 301"/>
                <a:gd name="T5" fmla="*/ 850 h 850"/>
                <a:gd name="T6" fmla="*/ 289 w 301"/>
                <a:gd name="T7" fmla="*/ 0 h 850"/>
                <a:gd name="T8" fmla="*/ 301 w 301"/>
                <a:gd name="T9" fmla="*/ 0 h 8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1" h="850">
                  <a:moveTo>
                    <a:pt x="301" y="0"/>
                  </a:moveTo>
                  <a:lnTo>
                    <a:pt x="12" y="850"/>
                  </a:lnTo>
                  <a:lnTo>
                    <a:pt x="0" y="850"/>
                  </a:lnTo>
                  <a:lnTo>
                    <a:pt x="289" y="0"/>
                  </a:lnTo>
                  <a:lnTo>
                    <a:pt x="30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8" name="Freeform 138"/>
            <p:cNvSpPr/>
            <p:nvPr/>
          </p:nvSpPr>
          <p:spPr bwMode="auto">
            <a:xfrm>
              <a:off x="4359" y="3018"/>
              <a:ext cx="703" cy="469"/>
            </a:xfrm>
            <a:custGeom>
              <a:avLst/>
              <a:gdLst>
                <a:gd name="T0" fmla="*/ 0 w 703"/>
                <a:gd name="T1" fmla="*/ 469 h 469"/>
                <a:gd name="T2" fmla="*/ 703 w 703"/>
                <a:gd name="T3" fmla="*/ 5 h 469"/>
                <a:gd name="T4" fmla="*/ 692 w 703"/>
                <a:gd name="T5" fmla="*/ 0 h 469"/>
                <a:gd name="T6" fmla="*/ 0 w 703"/>
                <a:gd name="T7" fmla="*/ 459 h 469"/>
                <a:gd name="T8" fmla="*/ 0 w 703"/>
                <a:gd name="T9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3" h="469">
                  <a:moveTo>
                    <a:pt x="0" y="469"/>
                  </a:moveTo>
                  <a:lnTo>
                    <a:pt x="703" y="5"/>
                  </a:lnTo>
                  <a:lnTo>
                    <a:pt x="692" y="0"/>
                  </a:lnTo>
                  <a:lnTo>
                    <a:pt x="0" y="459"/>
                  </a:lnTo>
                  <a:lnTo>
                    <a:pt x="0" y="4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9" name="Freeform 139"/>
            <p:cNvSpPr/>
            <p:nvPr/>
          </p:nvSpPr>
          <p:spPr bwMode="auto">
            <a:xfrm>
              <a:off x="2929" y="3229"/>
              <a:ext cx="521" cy="213"/>
            </a:xfrm>
            <a:custGeom>
              <a:avLst/>
              <a:gdLst>
                <a:gd name="T0" fmla="*/ 0 w 521"/>
                <a:gd name="T1" fmla="*/ 11 h 213"/>
                <a:gd name="T2" fmla="*/ 521 w 521"/>
                <a:gd name="T3" fmla="*/ 213 h 213"/>
                <a:gd name="T4" fmla="*/ 521 w 521"/>
                <a:gd name="T5" fmla="*/ 196 h 213"/>
                <a:gd name="T6" fmla="*/ 7 w 521"/>
                <a:gd name="T7" fmla="*/ 0 h 213"/>
                <a:gd name="T8" fmla="*/ 0 w 521"/>
                <a:gd name="T9" fmla="*/ 11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213">
                  <a:moveTo>
                    <a:pt x="0" y="11"/>
                  </a:moveTo>
                  <a:lnTo>
                    <a:pt x="521" y="213"/>
                  </a:lnTo>
                  <a:lnTo>
                    <a:pt x="521" y="196"/>
                  </a:lnTo>
                  <a:lnTo>
                    <a:pt x="7" y="0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0" name="Freeform 140"/>
            <p:cNvSpPr/>
            <p:nvPr/>
          </p:nvSpPr>
          <p:spPr bwMode="auto">
            <a:xfrm>
              <a:off x="2460" y="2537"/>
              <a:ext cx="431" cy="658"/>
            </a:xfrm>
            <a:custGeom>
              <a:avLst/>
              <a:gdLst>
                <a:gd name="T0" fmla="*/ 0 w 431"/>
                <a:gd name="T1" fmla="*/ 0 h 658"/>
                <a:gd name="T2" fmla="*/ 419 w 431"/>
                <a:gd name="T3" fmla="*/ 658 h 658"/>
                <a:gd name="T4" fmla="*/ 431 w 431"/>
                <a:gd name="T5" fmla="*/ 651 h 658"/>
                <a:gd name="T6" fmla="*/ 12 w 431"/>
                <a:gd name="T7" fmla="*/ 0 h 658"/>
                <a:gd name="T8" fmla="*/ 0 w 431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1" h="658">
                  <a:moveTo>
                    <a:pt x="0" y="0"/>
                  </a:moveTo>
                  <a:lnTo>
                    <a:pt x="419" y="658"/>
                  </a:lnTo>
                  <a:lnTo>
                    <a:pt x="431" y="651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1" name="Rectangle 141"/>
            <p:cNvSpPr>
              <a:spLocks noChangeArrowheads="1"/>
            </p:cNvSpPr>
            <p:nvPr/>
          </p:nvSpPr>
          <p:spPr bwMode="auto">
            <a:xfrm>
              <a:off x="2446" y="1716"/>
              <a:ext cx="9" cy="76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2" name="Freeform 142"/>
            <p:cNvSpPr/>
            <p:nvPr/>
          </p:nvSpPr>
          <p:spPr bwMode="auto">
            <a:xfrm>
              <a:off x="2467" y="1026"/>
              <a:ext cx="393" cy="635"/>
            </a:xfrm>
            <a:custGeom>
              <a:avLst/>
              <a:gdLst>
                <a:gd name="T0" fmla="*/ 0 w 393"/>
                <a:gd name="T1" fmla="*/ 623 h 635"/>
                <a:gd name="T2" fmla="*/ 381 w 393"/>
                <a:gd name="T3" fmla="*/ 0 h 635"/>
                <a:gd name="T4" fmla="*/ 393 w 393"/>
                <a:gd name="T5" fmla="*/ 0 h 635"/>
                <a:gd name="T6" fmla="*/ 12 w 393"/>
                <a:gd name="T7" fmla="*/ 635 h 635"/>
                <a:gd name="T8" fmla="*/ 0 w 393"/>
                <a:gd name="T9" fmla="*/ 623 h 6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3" h="635">
                  <a:moveTo>
                    <a:pt x="0" y="623"/>
                  </a:moveTo>
                  <a:lnTo>
                    <a:pt x="381" y="0"/>
                  </a:lnTo>
                  <a:lnTo>
                    <a:pt x="393" y="0"/>
                  </a:lnTo>
                  <a:lnTo>
                    <a:pt x="12" y="635"/>
                  </a:lnTo>
                  <a:lnTo>
                    <a:pt x="0" y="6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3" name="Freeform 143"/>
            <p:cNvSpPr/>
            <p:nvPr/>
          </p:nvSpPr>
          <p:spPr bwMode="auto">
            <a:xfrm>
              <a:off x="2616" y="1034"/>
              <a:ext cx="247" cy="741"/>
            </a:xfrm>
            <a:custGeom>
              <a:avLst/>
              <a:gdLst>
                <a:gd name="T0" fmla="*/ 235 w 247"/>
                <a:gd name="T1" fmla="*/ 0 h 741"/>
                <a:gd name="T2" fmla="*/ 0 w 247"/>
                <a:gd name="T3" fmla="*/ 734 h 741"/>
                <a:gd name="T4" fmla="*/ 17 w 247"/>
                <a:gd name="T5" fmla="*/ 741 h 741"/>
                <a:gd name="T6" fmla="*/ 247 w 247"/>
                <a:gd name="T7" fmla="*/ 0 h 741"/>
                <a:gd name="T8" fmla="*/ 235 w 247"/>
                <a:gd name="T9" fmla="*/ 0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741">
                  <a:moveTo>
                    <a:pt x="235" y="0"/>
                  </a:moveTo>
                  <a:lnTo>
                    <a:pt x="0" y="734"/>
                  </a:lnTo>
                  <a:lnTo>
                    <a:pt x="17" y="741"/>
                  </a:lnTo>
                  <a:lnTo>
                    <a:pt x="247" y="0"/>
                  </a:lnTo>
                  <a:lnTo>
                    <a:pt x="2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4" name="Freeform 144"/>
            <p:cNvSpPr/>
            <p:nvPr/>
          </p:nvSpPr>
          <p:spPr bwMode="auto">
            <a:xfrm>
              <a:off x="3429" y="659"/>
              <a:ext cx="222" cy="431"/>
            </a:xfrm>
            <a:custGeom>
              <a:avLst/>
              <a:gdLst>
                <a:gd name="T0" fmla="*/ 208 w 222"/>
                <a:gd name="T1" fmla="*/ 0 h 431"/>
                <a:gd name="T2" fmla="*/ 0 w 222"/>
                <a:gd name="T3" fmla="*/ 424 h 431"/>
                <a:gd name="T4" fmla="*/ 9 w 222"/>
                <a:gd name="T5" fmla="*/ 431 h 431"/>
                <a:gd name="T6" fmla="*/ 222 w 222"/>
                <a:gd name="T7" fmla="*/ 0 h 431"/>
                <a:gd name="T8" fmla="*/ 208 w 222"/>
                <a:gd name="T9" fmla="*/ 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2" h="431">
                  <a:moveTo>
                    <a:pt x="208" y="0"/>
                  </a:moveTo>
                  <a:lnTo>
                    <a:pt x="0" y="424"/>
                  </a:lnTo>
                  <a:lnTo>
                    <a:pt x="9" y="431"/>
                  </a:lnTo>
                  <a:lnTo>
                    <a:pt x="222" y="0"/>
                  </a:lnTo>
                  <a:lnTo>
                    <a:pt x="20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5" name="Freeform 145"/>
            <p:cNvSpPr/>
            <p:nvPr/>
          </p:nvSpPr>
          <p:spPr bwMode="auto">
            <a:xfrm>
              <a:off x="3455" y="882"/>
              <a:ext cx="961" cy="239"/>
            </a:xfrm>
            <a:custGeom>
              <a:avLst/>
              <a:gdLst>
                <a:gd name="T0" fmla="*/ 0 w 961"/>
                <a:gd name="T1" fmla="*/ 225 h 239"/>
                <a:gd name="T2" fmla="*/ 961 w 961"/>
                <a:gd name="T3" fmla="*/ 0 h 239"/>
                <a:gd name="T4" fmla="*/ 961 w 961"/>
                <a:gd name="T5" fmla="*/ 12 h 239"/>
                <a:gd name="T6" fmla="*/ 0 w 961"/>
                <a:gd name="T7" fmla="*/ 239 h 239"/>
                <a:gd name="T8" fmla="*/ 0 w 961"/>
                <a:gd name="T9" fmla="*/ 225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1" h="239">
                  <a:moveTo>
                    <a:pt x="0" y="225"/>
                  </a:moveTo>
                  <a:lnTo>
                    <a:pt x="961" y="0"/>
                  </a:lnTo>
                  <a:lnTo>
                    <a:pt x="961" y="12"/>
                  </a:lnTo>
                  <a:lnTo>
                    <a:pt x="0" y="239"/>
                  </a:lnTo>
                  <a:lnTo>
                    <a:pt x="0" y="2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6" name="Freeform 146"/>
            <p:cNvSpPr/>
            <p:nvPr/>
          </p:nvSpPr>
          <p:spPr bwMode="auto">
            <a:xfrm>
              <a:off x="3445" y="1131"/>
              <a:ext cx="838" cy="608"/>
            </a:xfrm>
            <a:custGeom>
              <a:avLst/>
              <a:gdLst>
                <a:gd name="T0" fmla="*/ 0 w 838"/>
                <a:gd name="T1" fmla="*/ 0 h 608"/>
                <a:gd name="T2" fmla="*/ 838 w 838"/>
                <a:gd name="T3" fmla="*/ 594 h 608"/>
                <a:gd name="T4" fmla="*/ 829 w 838"/>
                <a:gd name="T5" fmla="*/ 608 h 608"/>
                <a:gd name="T6" fmla="*/ 0 w 838"/>
                <a:gd name="T7" fmla="*/ 16 h 608"/>
                <a:gd name="T8" fmla="*/ 0 w 838"/>
                <a:gd name="T9" fmla="*/ 0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8" h="608">
                  <a:moveTo>
                    <a:pt x="0" y="0"/>
                  </a:moveTo>
                  <a:lnTo>
                    <a:pt x="838" y="594"/>
                  </a:lnTo>
                  <a:lnTo>
                    <a:pt x="829" y="608"/>
                  </a:lnTo>
                  <a:lnTo>
                    <a:pt x="0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7" name="Freeform 147"/>
            <p:cNvSpPr/>
            <p:nvPr/>
          </p:nvSpPr>
          <p:spPr bwMode="auto">
            <a:xfrm>
              <a:off x="2455" y="1839"/>
              <a:ext cx="159" cy="637"/>
            </a:xfrm>
            <a:custGeom>
              <a:avLst/>
              <a:gdLst>
                <a:gd name="T0" fmla="*/ 147 w 159"/>
                <a:gd name="T1" fmla="*/ 0 h 637"/>
                <a:gd name="T2" fmla="*/ 0 w 159"/>
                <a:gd name="T3" fmla="*/ 637 h 637"/>
                <a:gd name="T4" fmla="*/ 17 w 159"/>
                <a:gd name="T5" fmla="*/ 637 h 637"/>
                <a:gd name="T6" fmla="*/ 159 w 159"/>
                <a:gd name="T7" fmla="*/ 0 h 637"/>
                <a:gd name="T8" fmla="*/ 147 w 159"/>
                <a:gd name="T9" fmla="*/ 0 h 6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637">
                  <a:moveTo>
                    <a:pt x="147" y="0"/>
                  </a:moveTo>
                  <a:lnTo>
                    <a:pt x="0" y="637"/>
                  </a:lnTo>
                  <a:lnTo>
                    <a:pt x="17" y="637"/>
                  </a:lnTo>
                  <a:lnTo>
                    <a:pt x="159" y="0"/>
                  </a:lnTo>
                  <a:lnTo>
                    <a:pt x="14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8" name="Freeform 148"/>
            <p:cNvSpPr/>
            <p:nvPr/>
          </p:nvSpPr>
          <p:spPr bwMode="auto">
            <a:xfrm>
              <a:off x="4326" y="700"/>
              <a:ext cx="107" cy="147"/>
            </a:xfrm>
            <a:custGeom>
              <a:avLst/>
              <a:gdLst>
                <a:gd name="T0" fmla="*/ 0 w 107"/>
                <a:gd name="T1" fmla="*/ 12 h 147"/>
                <a:gd name="T2" fmla="*/ 90 w 107"/>
                <a:gd name="T3" fmla="*/ 147 h 147"/>
                <a:gd name="T4" fmla="*/ 107 w 107"/>
                <a:gd name="T5" fmla="*/ 147 h 147"/>
                <a:gd name="T6" fmla="*/ 12 w 107"/>
                <a:gd name="T7" fmla="*/ 0 h 147"/>
                <a:gd name="T8" fmla="*/ 0 w 107"/>
                <a:gd name="T9" fmla="*/ 12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" h="147">
                  <a:moveTo>
                    <a:pt x="0" y="12"/>
                  </a:moveTo>
                  <a:lnTo>
                    <a:pt x="90" y="147"/>
                  </a:lnTo>
                  <a:lnTo>
                    <a:pt x="107" y="147"/>
                  </a:lnTo>
                  <a:lnTo>
                    <a:pt x="12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9" name="Freeform 149"/>
            <p:cNvSpPr/>
            <p:nvPr/>
          </p:nvSpPr>
          <p:spPr bwMode="auto">
            <a:xfrm>
              <a:off x="4475" y="882"/>
              <a:ext cx="564" cy="279"/>
            </a:xfrm>
            <a:custGeom>
              <a:avLst/>
              <a:gdLst>
                <a:gd name="T0" fmla="*/ 0 w 564"/>
                <a:gd name="T1" fmla="*/ 17 h 279"/>
                <a:gd name="T2" fmla="*/ 564 w 564"/>
                <a:gd name="T3" fmla="*/ 279 h 279"/>
                <a:gd name="T4" fmla="*/ 564 w 564"/>
                <a:gd name="T5" fmla="*/ 268 h 279"/>
                <a:gd name="T6" fmla="*/ 0 w 564"/>
                <a:gd name="T7" fmla="*/ 0 h 279"/>
                <a:gd name="T8" fmla="*/ 0 w 564"/>
                <a:gd name="T9" fmla="*/ 17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4" h="279">
                  <a:moveTo>
                    <a:pt x="0" y="17"/>
                  </a:moveTo>
                  <a:lnTo>
                    <a:pt x="564" y="279"/>
                  </a:lnTo>
                  <a:lnTo>
                    <a:pt x="564" y="268"/>
                  </a:lnTo>
                  <a:lnTo>
                    <a:pt x="0" y="0"/>
                  </a:lnTo>
                  <a:lnTo>
                    <a:pt x="0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0" name="Freeform 150"/>
            <p:cNvSpPr/>
            <p:nvPr/>
          </p:nvSpPr>
          <p:spPr bwMode="auto">
            <a:xfrm>
              <a:off x="4461" y="899"/>
              <a:ext cx="592" cy="658"/>
            </a:xfrm>
            <a:custGeom>
              <a:avLst/>
              <a:gdLst>
                <a:gd name="T0" fmla="*/ 0 w 592"/>
                <a:gd name="T1" fmla="*/ 7 h 658"/>
                <a:gd name="T2" fmla="*/ 582 w 592"/>
                <a:gd name="T3" fmla="*/ 658 h 658"/>
                <a:gd name="T4" fmla="*/ 592 w 592"/>
                <a:gd name="T5" fmla="*/ 648 h 658"/>
                <a:gd name="T6" fmla="*/ 14 w 592"/>
                <a:gd name="T7" fmla="*/ 0 h 658"/>
                <a:gd name="T8" fmla="*/ 0 w 592"/>
                <a:gd name="T9" fmla="*/ 7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658">
                  <a:moveTo>
                    <a:pt x="0" y="7"/>
                  </a:moveTo>
                  <a:lnTo>
                    <a:pt x="582" y="658"/>
                  </a:lnTo>
                  <a:lnTo>
                    <a:pt x="592" y="648"/>
                  </a:lnTo>
                  <a:lnTo>
                    <a:pt x="14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1" name="Freeform 151"/>
            <p:cNvSpPr/>
            <p:nvPr/>
          </p:nvSpPr>
          <p:spPr bwMode="auto">
            <a:xfrm>
              <a:off x="4324" y="913"/>
              <a:ext cx="123" cy="795"/>
            </a:xfrm>
            <a:custGeom>
              <a:avLst/>
              <a:gdLst>
                <a:gd name="T0" fmla="*/ 111 w 123"/>
                <a:gd name="T1" fmla="*/ 0 h 795"/>
                <a:gd name="T2" fmla="*/ 0 w 123"/>
                <a:gd name="T3" fmla="*/ 795 h 795"/>
                <a:gd name="T4" fmla="*/ 16 w 123"/>
                <a:gd name="T5" fmla="*/ 795 h 795"/>
                <a:gd name="T6" fmla="*/ 123 w 123"/>
                <a:gd name="T7" fmla="*/ 0 h 795"/>
                <a:gd name="T8" fmla="*/ 111 w 123"/>
                <a:gd name="T9" fmla="*/ 0 h 7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795">
                  <a:moveTo>
                    <a:pt x="111" y="0"/>
                  </a:moveTo>
                  <a:lnTo>
                    <a:pt x="0" y="795"/>
                  </a:lnTo>
                  <a:lnTo>
                    <a:pt x="16" y="795"/>
                  </a:lnTo>
                  <a:lnTo>
                    <a:pt x="123" y="0"/>
                  </a:lnTo>
                  <a:lnTo>
                    <a:pt x="11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2" name="Freeform 152"/>
            <p:cNvSpPr/>
            <p:nvPr/>
          </p:nvSpPr>
          <p:spPr bwMode="auto">
            <a:xfrm>
              <a:off x="4345" y="1796"/>
              <a:ext cx="424" cy="485"/>
            </a:xfrm>
            <a:custGeom>
              <a:avLst/>
              <a:gdLst>
                <a:gd name="T0" fmla="*/ 0 w 424"/>
                <a:gd name="T1" fmla="*/ 5 h 485"/>
                <a:gd name="T2" fmla="*/ 410 w 424"/>
                <a:gd name="T3" fmla="*/ 485 h 485"/>
                <a:gd name="T4" fmla="*/ 424 w 424"/>
                <a:gd name="T5" fmla="*/ 478 h 485"/>
                <a:gd name="T6" fmla="*/ 14 w 424"/>
                <a:gd name="T7" fmla="*/ 0 h 485"/>
                <a:gd name="T8" fmla="*/ 0 w 424"/>
                <a:gd name="T9" fmla="*/ 5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4" h="485">
                  <a:moveTo>
                    <a:pt x="0" y="5"/>
                  </a:moveTo>
                  <a:lnTo>
                    <a:pt x="410" y="485"/>
                  </a:lnTo>
                  <a:lnTo>
                    <a:pt x="424" y="478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3" name="Freeform 153"/>
            <p:cNvSpPr/>
            <p:nvPr/>
          </p:nvSpPr>
          <p:spPr bwMode="auto">
            <a:xfrm>
              <a:off x="2477" y="2518"/>
              <a:ext cx="414" cy="308"/>
            </a:xfrm>
            <a:custGeom>
              <a:avLst/>
              <a:gdLst>
                <a:gd name="T0" fmla="*/ 0 w 414"/>
                <a:gd name="T1" fmla="*/ 7 h 308"/>
                <a:gd name="T2" fmla="*/ 402 w 414"/>
                <a:gd name="T3" fmla="*/ 308 h 308"/>
                <a:gd name="T4" fmla="*/ 414 w 414"/>
                <a:gd name="T5" fmla="*/ 299 h 308"/>
                <a:gd name="T6" fmla="*/ 9 w 414"/>
                <a:gd name="T7" fmla="*/ 0 h 308"/>
                <a:gd name="T8" fmla="*/ 0 w 414"/>
                <a:gd name="T9" fmla="*/ 7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4" h="308">
                  <a:moveTo>
                    <a:pt x="0" y="7"/>
                  </a:moveTo>
                  <a:lnTo>
                    <a:pt x="402" y="308"/>
                  </a:lnTo>
                  <a:lnTo>
                    <a:pt x="414" y="299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4" name="Freeform 154"/>
            <p:cNvSpPr/>
            <p:nvPr/>
          </p:nvSpPr>
          <p:spPr bwMode="auto">
            <a:xfrm>
              <a:off x="4994" y="1621"/>
              <a:ext cx="80" cy="885"/>
            </a:xfrm>
            <a:custGeom>
              <a:avLst/>
              <a:gdLst>
                <a:gd name="T0" fmla="*/ 73 w 80"/>
                <a:gd name="T1" fmla="*/ 0 h 885"/>
                <a:gd name="T2" fmla="*/ 0 w 80"/>
                <a:gd name="T3" fmla="*/ 885 h 885"/>
                <a:gd name="T4" fmla="*/ 9 w 80"/>
                <a:gd name="T5" fmla="*/ 885 h 885"/>
                <a:gd name="T6" fmla="*/ 80 w 80"/>
                <a:gd name="T7" fmla="*/ 0 h 885"/>
                <a:gd name="T8" fmla="*/ 73 w 80"/>
                <a:gd name="T9" fmla="*/ 0 h 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885">
                  <a:moveTo>
                    <a:pt x="73" y="0"/>
                  </a:moveTo>
                  <a:lnTo>
                    <a:pt x="0" y="885"/>
                  </a:lnTo>
                  <a:lnTo>
                    <a:pt x="9" y="885"/>
                  </a:lnTo>
                  <a:lnTo>
                    <a:pt x="80" y="0"/>
                  </a:lnTo>
                  <a:lnTo>
                    <a:pt x="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5" name="Freeform 155"/>
            <p:cNvSpPr/>
            <p:nvPr/>
          </p:nvSpPr>
          <p:spPr bwMode="auto">
            <a:xfrm>
              <a:off x="5022" y="2104"/>
              <a:ext cx="355" cy="412"/>
            </a:xfrm>
            <a:custGeom>
              <a:avLst/>
              <a:gdLst>
                <a:gd name="T0" fmla="*/ 0 w 355"/>
                <a:gd name="T1" fmla="*/ 405 h 412"/>
                <a:gd name="T2" fmla="*/ 344 w 355"/>
                <a:gd name="T3" fmla="*/ 0 h 412"/>
                <a:gd name="T4" fmla="*/ 355 w 355"/>
                <a:gd name="T5" fmla="*/ 7 h 412"/>
                <a:gd name="T6" fmla="*/ 10 w 355"/>
                <a:gd name="T7" fmla="*/ 412 h 412"/>
                <a:gd name="T8" fmla="*/ 0 w 355"/>
                <a:gd name="T9" fmla="*/ 405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5" h="412">
                  <a:moveTo>
                    <a:pt x="0" y="405"/>
                  </a:moveTo>
                  <a:lnTo>
                    <a:pt x="344" y="0"/>
                  </a:lnTo>
                  <a:lnTo>
                    <a:pt x="355" y="7"/>
                  </a:lnTo>
                  <a:lnTo>
                    <a:pt x="10" y="412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6" name="Freeform 156"/>
            <p:cNvSpPr/>
            <p:nvPr/>
          </p:nvSpPr>
          <p:spPr bwMode="auto">
            <a:xfrm>
              <a:off x="4788" y="2310"/>
              <a:ext cx="184" cy="213"/>
            </a:xfrm>
            <a:custGeom>
              <a:avLst/>
              <a:gdLst>
                <a:gd name="T0" fmla="*/ 0 w 184"/>
                <a:gd name="T1" fmla="*/ 7 h 213"/>
                <a:gd name="T2" fmla="*/ 177 w 184"/>
                <a:gd name="T3" fmla="*/ 213 h 213"/>
                <a:gd name="T4" fmla="*/ 184 w 184"/>
                <a:gd name="T5" fmla="*/ 201 h 213"/>
                <a:gd name="T6" fmla="*/ 12 w 184"/>
                <a:gd name="T7" fmla="*/ 0 h 213"/>
                <a:gd name="T8" fmla="*/ 0 w 184"/>
                <a:gd name="T9" fmla="*/ 7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4" h="213">
                  <a:moveTo>
                    <a:pt x="0" y="7"/>
                  </a:moveTo>
                  <a:lnTo>
                    <a:pt x="177" y="213"/>
                  </a:lnTo>
                  <a:lnTo>
                    <a:pt x="184" y="201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7" name="Freeform 157"/>
            <p:cNvSpPr/>
            <p:nvPr/>
          </p:nvSpPr>
          <p:spPr bwMode="auto">
            <a:xfrm>
              <a:off x="4729" y="2575"/>
              <a:ext cx="253" cy="414"/>
            </a:xfrm>
            <a:custGeom>
              <a:avLst/>
              <a:gdLst>
                <a:gd name="T0" fmla="*/ 246 w 253"/>
                <a:gd name="T1" fmla="*/ 0 h 414"/>
                <a:gd name="T2" fmla="*/ 0 w 253"/>
                <a:gd name="T3" fmla="*/ 398 h 414"/>
                <a:gd name="T4" fmla="*/ 0 w 253"/>
                <a:gd name="T5" fmla="*/ 414 h 414"/>
                <a:gd name="T6" fmla="*/ 253 w 253"/>
                <a:gd name="T7" fmla="*/ 10 h 414"/>
                <a:gd name="T8" fmla="*/ 246 w 253"/>
                <a:gd name="T9" fmla="*/ 0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3" h="414">
                  <a:moveTo>
                    <a:pt x="246" y="0"/>
                  </a:moveTo>
                  <a:lnTo>
                    <a:pt x="0" y="398"/>
                  </a:lnTo>
                  <a:lnTo>
                    <a:pt x="0" y="414"/>
                  </a:lnTo>
                  <a:lnTo>
                    <a:pt x="253" y="10"/>
                  </a:lnTo>
                  <a:lnTo>
                    <a:pt x="24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8" name="Freeform 158"/>
            <p:cNvSpPr/>
            <p:nvPr/>
          </p:nvSpPr>
          <p:spPr bwMode="auto">
            <a:xfrm>
              <a:off x="4018" y="2554"/>
              <a:ext cx="943" cy="324"/>
            </a:xfrm>
            <a:custGeom>
              <a:avLst/>
              <a:gdLst>
                <a:gd name="T0" fmla="*/ 0 w 943"/>
                <a:gd name="T1" fmla="*/ 312 h 324"/>
                <a:gd name="T2" fmla="*/ 943 w 943"/>
                <a:gd name="T3" fmla="*/ 0 h 324"/>
                <a:gd name="T4" fmla="*/ 943 w 943"/>
                <a:gd name="T5" fmla="*/ 14 h 324"/>
                <a:gd name="T6" fmla="*/ 0 w 943"/>
                <a:gd name="T7" fmla="*/ 324 h 324"/>
                <a:gd name="T8" fmla="*/ 0 w 943"/>
                <a:gd name="T9" fmla="*/ 312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3" h="324">
                  <a:moveTo>
                    <a:pt x="0" y="312"/>
                  </a:moveTo>
                  <a:lnTo>
                    <a:pt x="943" y="0"/>
                  </a:lnTo>
                  <a:lnTo>
                    <a:pt x="943" y="14"/>
                  </a:lnTo>
                  <a:lnTo>
                    <a:pt x="0" y="324"/>
                  </a:lnTo>
                  <a:lnTo>
                    <a:pt x="0" y="3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9" name="Freeform 159"/>
            <p:cNvSpPr/>
            <p:nvPr/>
          </p:nvSpPr>
          <p:spPr bwMode="auto">
            <a:xfrm>
              <a:off x="2938" y="2866"/>
              <a:ext cx="671" cy="607"/>
            </a:xfrm>
            <a:custGeom>
              <a:avLst/>
              <a:gdLst>
                <a:gd name="T0" fmla="*/ 0 w 671"/>
                <a:gd name="T1" fmla="*/ 7 h 607"/>
                <a:gd name="T2" fmla="*/ 661 w 671"/>
                <a:gd name="T3" fmla="*/ 607 h 607"/>
                <a:gd name="T4" fmla="*/ 671 w 671"/>
                <a:gd name="T5" fmla="*/ 607 h 607"/>
                <a:gd name="T6" fmla="*/ 12 w 671"/>
                <a:gd name="T7" fmla="*/ 0 h 607"/>
                <a:gd name="T8" fmla="*/ 0 w 671"/>
                <a:gd name="T9" fmla="*/ 7 h 6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1" h="607">
                  <a:moveTo>
                    <a:pt x="0" y="7"/>
                  </a:moveTo>
                  <a:lnTo>
                    <a:pt x="661" y="607"/>
                  </a:lnTo>
                  <a:lnTo>
                    <a:pt x="671" y="607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0" name="Freeform 160"/>
            <p:cNvSpPr/>
            <p:nvPr/>
          </p:nvSpPr>
          <p:spPr bwMode="auto">
            <a:xfrm>
              <a:off x="4546" y="3001"/>
              <a:ext cx="507" cy="299"/>
            </a:xfrm>
            <a:custGeom>
              <a:avLst/>
              <a:gdLst>
                <a:gd name="T0" fmla="*/ 0 w 507"/>
                <a:gd name="T1" fmla="*/ 292 h 299"/>
                <a:gd name="T2" fmla="*/ 500 w 507"/>
                <a:gd name="T3" fmla="*/ 0 h 299"/>
                <a:gd name="T4" fmla="*/ 507 w 507"/>
                <a:gd name="T5" fmla="*/ 12 h 299"/>
                <a:gd name="T6" fmla="*/ 5 w 507"/>
                <a:gd name="T7" fmla="*/ 299 h 299"/>
                <a:gd name="T8" fmla="*/ 0 w 507"/>
                <a:gd name="T9" fmla="*/ 292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99">
                  <a:moveTo>
                    <a:pt x="0" y="292"/>
                  </a:moveTo>
                  <a:lnTo>
                    <a:pt x="500" y="0"/>
                  </a:lnTo>
                  <a:lnTo>
                    <a:pt x="507" y="12"/>
                  </a:lnTo>
                  <a:lnTo>
                    <a:pt x="5" y="299"/>
                  </a:lnTo>
                  <a:lnTo>
                    <a:pt x="0" y="2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1" name="Freeform 161"/>
            <p:cNvSpPr/>
            <p:nvPr/>
          </p:nvSpPr>
          <p:spPr bwMode="auto">
            <a:xfrm>
              <a:off x="3658" y="3314"/>
              <a:ext cx="831" cy="187"/>
            </a:xfrm>
            <a:custGeom>
              <a:avLst/>
              <a:gdLst>
                <a:gd name="T0" fmla="*/ 0 w 831"/>
                <a:gd name="T1" fmla="*/ 173 h 187"/>
                <a:gd name="T2" fmla="*/ 831 w 831"/>
                <a:gd name="T3" fmla="*/ 0 h 187"/>
                <a:gd name="T4" fmla="*/ 831 w 831"/>
                <a:gd name="T5" fmla="*/ 12 h 187"/>
                <a:gd name="T6" fmla="*/ 10 w 831"/>
                <a:gd name="T7" fmla="*/ 187 h 187"/>
                <a:gd name="T8" fmla="*/ 0 w 831"/>
                <a:gd name="T9" fmla="*/ 173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1" h="187">
                  <a:moveTo>
                    <a:pt x="0" y="173"/>
                  </a:moveTo>
                  <a:lnTo>
                    <a:pt x="831" y="0"/>
                  </a:lnTo>
                  <a:lnTo>
                    <a:pt x="831" y="12"/>
                  </a:lnTo>
                  <a:lnTo>
                    <a:pt x="10" y="187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2" name="Oval 162"/>
            <p:cNvSpPr>
              <a:spLocks noChangeArrowheads="1"/>
            </p:cNvSpPr>
            <p:nvPr/>
          </p:nvSpPr>
          <p:spPr bwMode="auto">
            <a:xfrm>
              <a:off x="5107" y="1699"/>
              <a:ext cx="67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3" name="Freeform 163"/>
            <p:cNvSpPr/>
            <p:nvPr/>
          </p:nvSpPr>
          <p:spPr bwMode="auto">
            <a:xfrm>
              <a:off x="2640" y="1140"/>
              <a:ext cx="746" cy="644"/>
            </a:xfrm>
            <a:custGeom>
              <a:avLst/>
              <a:gdLst>
                <a:gd name="T0" fmla="*/ 0 w 746"/>
                <a:gd name="T1" fmla="*/ 635 h 644"/>
                <a:gd name="T2" fmla="*/ 739 w 746"/>
                <a:gd name="T3" fmla="*/ 0 h 644"/>
                <a:gd name="T4" fmla="*/ 746 w 746"/>
                <a:gd name="T5" fmla="*/ 10 h 644"/>
                <a:gd name="T6" fmla="*/ 12 w 746"/>
                <a:gd name="T7" fmla="*/ 644 h 644"/>
                <a:gd name="T8" fmla="*/ 0 w 746"/>
                <a:gd name="T9" fmla="*/ 635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6" h="644">
                  <a:moveTo>
                    <a:pt x="0" y="635"/>
                  </a:moveTo>
                  <a:lnTo>
                    <a:pt x="739" y="0"/>
                  </a:lnTo>
                  <a:lnTo>
                    <a:pt x="746" y="10"/>
                  </a:lnTo>
                  <a:lnTo>
                    <a:pt x="12" y="644"/>
                  </a:lnTo>
                  <a:lnTo>
                    <a:pt x="0" y="6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4" name="Freeform 164"/>
            <p:cNvSpPr/>
            <p:nvPr/>
          </p:nvSpPr>
          <p:spPr bwMode="auto">
            <a:xfrm>
              <a:off x="2612" y="1839"/>
              <a:ext cx="298" cy="966"/>
            </a:xfrm>
            <a:custGeom>
              <a:avLst/>
              <a:gdLst>
                <a:gd name="T0" fmla="*/ 0 w 298"/>
                <a:gd name="T1" fmla="*/ 7 h 966"/>
                <a:gd name="T2" fmla="*/ 286 w 298"/>
                <a:gd name="T3" fmla="*/ 966 h 966"/>
                <a:gd name="T4" fmla="*/ 298 w 298"/>
                <a:gd name="T5" fmla="*/ 959 h 966"/>
                <a:gd name="T6" fmla="*/ 11 w 298"/>
                <a:gd name="T7" fmla="*/ 0 h 966"/>
                <a:gd name="T8" fmla="*/ 0 w 298"/>
                <a:gd name="T9" fmla="*/ 7 h 9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966">
                  <a:moveTo>
                    <a:pt x="0" y="7"/>
                  </a:moveTo>
                  <a:lnTo>
                    <a:pt x="286" y="966"/>
                  </a:lnTo>
                  <a:lnTo>
                    <a:pt x="298" y="959"/>
                  </a:lnTo>
                  <a:lnTo>
                    <a:pt x="11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5" name="Freeform 165"/>
            <p:cNvSpPr/>
            <p:nvPr/>
          </p:nvSpPr>
          <p:spPr bwMode="auto">
            <a:xfrm>
              <a:off x="3983" y="2116"/>
              <a:ext cx="232" cy="720"/>
            </a:xfrm>
            <a:custGeom>
              <a:avLst/>
              <a:gdLst>
                <a:gd name="T0" fmla="*/ 222 w 232"/>
                <a:gd name="T1" fmla="*/ 0 h 720"/>
                <a:gd name="T2" fmla="*/ 0 w 232"/>
                <a:gd name="T3" fmla="*/ 720 h 720"/>
                <a:gd name="T4" fmla="*/ 12 w 232"/>
                <a:gd name="T5" fmla="*/ 720 h 720"/>
                <a:gd name="T6" fmla="*/ 232 w 232"/>
                <a:gd name="T7" fmla="*/ 7 h 720"/>
                <a:gd name="T8" fmla="*/ 222 w 232"/>
                <a:gd name="T9" fmla="*/ 0 h 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2" h="720">
                  <a:moveTo>
                    <a:pt x="222" y="0"/>
                  </a:moveTo>
                  <a:lnTo>
                    <a:pt x="0" y="720"/>
                  </a:lnTo>
                  <a:lnTo>
                    <a:pt x="12" y="720"/>
                  </a:lnTo>
                  <a:lnTo>
                    <a:pt x="232" y="7"/>
                  </a:lnTo>
                  <a:lnTo>
                    <a:pt x="22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6" name="Freeform 166"/>
            <p:cNvSpPr/>
            <p:nvPr/>
          </p:nvSpPr>
          <p:spPr bwMode="auto">
            <a:xfrm>
              <a:off x="2896" y="1003"/>
              <a:ext cx="478" cy="118"/>
            </a:xfrm>
            <a:custGeom>
              <a:avLst/>
              <a:gdLst>
                <a:gd name="T0" fmla="*/ 0 w 478"/>
                <a:gd name="T1" fmla="*/ 14 h 118"/>
                <a:gd name="T2" fmla="*/ 478 w 478"/>
                <a:gd name="T3" fmla="*/ 118 h 118"/>
                <a:gd name="T4" fmla="*/ 478 w 478"/>
                <a:gd name="T5" fmla="*/ 104 h 118"/>
                <a:gd name="T6" fmla="*/ 7 w 478"/>
                <a:gd name="T7" fmla="*/ 0 h 118"/>
                <a:gd name="T8" fmla="*/ 0 w 478"/>
                <a:gd name="T9" fmla="*/ 14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118">
                  <a:moveTo>
                    <a:pt x="0" y="14"/>
                  </a:moveTo>
                  <a:lnTo>
                    <a:pt x="478" y="118"/>
                  </a:lnTo>
                  <a:lnTo>
                    <a:pt x="478" y="104"/>
                  </a:lnTo>
                  <a:lnTo>
                    <a:pt x="7" y="0"/>
                  </a:lnTo>
                  <a:lnTo>
                    <a:pt x="0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7" name="Freeform 167"/>
            <p:cNvSpPr/>
            <p:nvPr/>
          </p:nvSpPr>
          <p:spPr bwMode="auto">
            <a:xfrm>
              <a:off x="4366" y="1592"/>
              <a:ext cx="689" cy="164"/>
            </a:xfrm>
            <a:custGeom>
              <a:avLst/>
              <a:gdLst>
                <a:gd name="T0" fmla="*/ 0 w 689"/>
                <a:gd name="T1" fmla="*/ 152 h 164"/>
                <a:gd name="T2" fmla="*/ 682 w 689"/>
                <a:gd name="T3" fmla="*/ 0 h 164"/>
                <a:gd name="T4" fmla="*/ 689 w 689"/>
                <a:gd name="T5" fmla="*/ 12 h 164"/>
                <a:gd name="T6" fmla="*/ 0 w 689"/>
                <a:gd name="T7" fmla="*/ 164 h 164"/>
                <a:gd name="T8" fmla="*/ 0 w 689"/>
                <a:gd name="T9" fmla="*/ 152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164">
                  <a:moveTo>
                    <a:pt x="0" y="152"/>
                  </a:moveTo>
                  <a:lnTo>
                    <a:pt x="682" y="0"/>
                  </a:lnTo>
                  <a:lnTo>
                    <a:pt x="689" y="12"/>
                  </a:lnTo>
                  <a:lnTo>
                    <a:pt x="0" y="164"/>
                  </a:lnTo>
                  <a:lnTo>
                    <a:pt x="0" y="1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8" name="Freeform 168"/>
            <p:cNvSpPr/>
            <p:nvPr/>
          </p:nvSpPr>
          <p:spPr bwMode="auto">
            <a:xfrm>
              <a:off x="3995" y="2899"/>
              <a:ext cx="499" cy="396"/>
            </a:xfrm>
            <a:custGeom>
              <a:avLst/>
              <a:gdLst>
                <a:gd name="T0" fmla="*/ 0 w 499"/>
                <a:gd name="T1" fmla="*/ 5 h 396"/>
                <a:gd name="T2" fmla="*/ 499 w 499"/>
                <a:gd name="T3" fmla="*/ 396 h 396"/>
                <a:gd name="T4" fmla="*/ 499 w 499"/>
                <a:gd name="T5" fmla="*/ 384 h 396"/>
                <a:gd name="T6" fmla="*/ 14 w 499"/>
                <a:gd name="T7" fmla="*/ 0 h 396"/>
                <a:gd name="T8" fmla="*/ 0 w 499"/>
                <a:gd name="T9" fmla="*/ 5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9" h="396">
                  <a:moveTo>
                    <a:pt x="0" y="5"/>
                  </a:moveTo>
                  <a:lnTo>
                    <a:pt x="499" y="396"/>
                  </a:lnTo>
                  <a:lnTo>
                    <a:pt x="499" y="384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9" name="Freeform 169"/>
            <p:cNvSpPr/>
            <p:nvPr/>
          </p:nvSpPr>
          <p:spPr bwMode="auto">
            <a:xfrm>
              <a:off x="3651" y="2918"/>
              <a:ext cx="306" cy="547"/>
            </a:xfrm>
            <a:custGeom>
              <a:avLst/>
              <a:gdLst>
                <a:gd name="T0" fmla="*/ 0 w 306"/>
                <a:gd name="T1" fmla="*/ 540 h 547"/>
                <a:gd name="T2" fmla="*/ 294 w 306"/>
                <a:gd name="T3" fmla="*/ 0 h 547"/>
                <a:gd name="T4" fmla="*/ 306 w 306"/>
                <a:gd name="T5" fmla="*/ 0 h 547"/>
                <a:gd name="T6" fmla="*/ 10 w 306"/>
                <a:gd name="T7" fmla="*/ 547 h 547"/>
                <a:gd name="T8" fmla="*/ 0 w 306"/>
                <a:gd name="T9" fmla="*/ 540 h 5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6" h="547">
                  <a:moveTo>
                    <a:pt x="0" y="540"/>
                  </a:moveTo>
                  <a:lnTo>
                    <a:pt x="294" y="0"/>
                  </a:lnTo>
                  <a:lnTo>
                    <a:pt x="306" y="0"/>
                  </a:lnTo>
                  <a:lnTo>
                    <a:pt x="10" y="547"/>
                  </a:lnTo>
                  <a:lnTo>
                    <a:pt x="0" y="5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0" name="Rectangle 170"/>
            <p:cNvSpPr>
              <a:spLocks noChangeArrowheads="1"/>
            </p:cNvSpPr>
            <p:nvPr/>
          </p:nvSpPr>
          <p:spPr bwMode="auto">
            <a:xfrm>
              <a:off x="2910" y="2881"/>
              <a:ext cx="9" cy="30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1" name="Freeform 171"/>
            <p:cNvSpPr/>
            <p:nvPr/>
          </p:nvSpPr>
          <p:spPr bwMode="auto">
            <a:xfrm>
              <a:off x="3334" y="2109"/>
              <a:ext cx="611" cy="741"/>
            </a:xfrm>
            <a:custGeom>
              <a:avLst/>
              <a:gdLst>
                <a:gd name="T0" fmla="*/ 0 w 611"/>
                <a:gd name="T1" fmla="*/ 7 h 741"/>
                <a:gd name="T2" fmla="*/ 599 w 611"/>
                <a:gd name="T3" fmla="*/ 741 h 741"/>
                <a:gd name="T4" fmla="*/ 611 w 611"/>
                <a:gd name="T5" fmla="*/ 736 h 741"/>
                <a:gd name="T6" fmla="*/ 12 w 611"/>
                <a:gd name="T7" fmla="*/ 0 h 741"/>
                <a:gd name="T8" fmla="*/ 0 w 611"/>
                <a:gd name="T9" fmla="*/ 7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741">
                  <a:moveTo>
                    <a:pt x="0" y="7"/>
                  </a:moveTo>
                  <a:lnTo>
                    <a:pt x="599" y="741"/>
                  </a:lnTo>
                  <a:lnTo>
                    <a:pt x="611" y="736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526" name="TextBox 76">
            <a:extLst>
              <a:ext uri="{FF2B5EF4-FFF2-40B4-BE49-F238E27FC236}">
                <a16:creationId xmlns:a16="http://schemas.microsoft.com/office/drawing/2014/main" id="{227D35C8-A03F-4E8D-8213-9F6DBD150A5D}"/>
              </a:ext>
            </a:extLst>
          </p:cNvPr>
          <p:cNvSpPr txBox="1"/>
          <p:nvPr/>
        </p:nvSpPr>
        <p:spPr>
          <a:xfrm>
            <a:off x="5490705" y="219018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优化问题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7" name="文本框 526">
            <a:extLst>
              <a:ext uri="{FF2B5EF4-FFF2-40B4-BE49-F238E27FC236}">
                <a16:creationId xmlns:a16="http://schemas.microsoft.com/office/drawing/2014/main" id="{65E94CA4-8264-494F-971E-C0C3C5A4DA32}"/>
              </a:ext>
            </a:extLst>
          </p:cNvPr>
          <p:cNvSpPr txBox="1"/>
          <p:nvPr/>
        </p:nvSpPr>
        <p:spPr>
          <a:xfrm>
            <a:off x="4498003" y="531991"/>
            <a:ext cx="3195994" cy="2819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梯度问题</a:t>
            </a:r>
            <a:endParaRPr lang="en-US" altLang="zh-CN" sz="105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28" name="组合 527">
            <a:extLst>
              <a:ext uri="{FF2B5EF4-FFF2-40B4-BE49-F238E27FC236}">
                <a16:creationId xmlns:a16="http://schemas.microsoft.com/office/drawing/2014/main" id="{FB66C0C8-264B-4A75-9494-B04C4B93D363}"/>
              </a:ext>
            </a:extLst>
          </p:cNvPr>
          <p:cNvGrpSpPr/>
          <p:nvPr/>
        </p:nvGrpSpPr>
        <p:grpSpPr>
          <a:xfrm>
            <a:off x="5855851" y="833240"/>
            <a:ext cx="480299" cy="105326"/>
            <a:chOff x="8818080" y="2020666"/>
            <a:chExt cx="636007" cy="0"/>
          </a:xfrm>
        </p:grpSpPr>
        <p:cxnSp>
          <p:nvCxnSpPr>
            <p:cNvPr id="530" name="直接连接符 529">
              <a:extLst>
                <a:ext uri="{FF2B5EF4-FFF2-40B4-BE49-F238E27FC236}">
                  <a16:creationId xmlns:a16="http://schemas.microsoft.com/office/drawing/2014/main" id="{21D4BF5D-2C91-4A19-896F-AE946BC7FB76}"/>
                </a:ext>
              </a:extLst>
            </p:cNvPr>
            <p:cNvCxnSpPr/>
            <p:nvPr/>
          </p:nvCxnSpPr>
          <p:spPr>
            <a:xfrm>
              <a:off x="8818080" y="2020666"/>
              <a:ext cx="175500" cy="0"/>
            </a:xfrm>
            <a:prstGeom prst="line">
              <a:avLst/>
            </a:prstGeom>
            <a:ln w="25400">
              <a:solidFill>
                <a:srgbClr val="F6A2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1" name="直接连接符 530">
              <a:extLst>
                <a:ext uri="{FF2B5EF4-FFF2-40B4-BE49-F238E27FC236}">
                  <a16:creationId xmlns:a16="http://schemas.microsoft.com/office/drawing/2014/main" id="{12A04D9E-7AE9-4504-89ED-15389616EA20}"/>
                </a:ext>
              </a:extLst>
            </p:cNvPr>
            <p:cNvCxnSpPr/>
            <p:nvPr/>
          </p:nvCxnSpPr>
          <p:spPr>
            <a:xfrm>
              <a:off x="9048334" y="2020666"/>
              <a:ext cx="175500" cy="0"/>
            </a:xfrm>
            <a:prstGeom prst="line">
              <a:avLst/>
            </a:prstGeom>
            <a:ln w="25400">
              <a:solidFill>
                <a:srgbClr val="248C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2" name="直接连接符 531">
              <a:extLst>
                <a:ext uri="{FF2B5EF4-FFF2-40B4-BE49-F238E27FC236}">
                  <a16:creationId xmlns:a16="http://schemas.microsoft.com/office/drawing/2014/main" id="{35104CDD-349B-40C0-9598-881CA242C9C1}"/>
                </a:ext>
              </a:extLst>
            </p:cNvPr>
            <p:cNvCxnSpPr/>
            <p:nvPr/>
          </p:nvCxnSpPr>
          <p:spPr>
            <a:xfrm>
              <a:off x="9278587" y="2020666"/>
              <a:ext cx="175500" cy="0"/>
            </a:xfrm>
            <a:prstGeom prst="line">
              <a:avLst/>
            </a:prstGeom>
            <a:ln w="25400">
              <a:solidFill>
                <a:srgbClr val="F6A2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2" name="矩形 511">
            <a:extLst>
              <a:ext uri="{FF2B5EF4-FFF2-40B4-BE49-F238E27FC236}">
                <a16:creationId xmlns:a16="http://schemas.microsoft.com/office/drawing/2014/main" id="{766F922C-45DA-4B95-8274-72C64446A645}"/>
              </a:ext>
            </a:extLst>
          </p:cNvPr>
          <p:cNvSpPr/>
          <p:nvPr/>
        </p:nvSpPr>
        <p:spPr>
          <a:xfrm>
            <a:off x="978162" y="1287498"/>
            <a:ext cx="1723550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spcBef>
                <a:spcPct val="0"/>
              </a:spcBef>
            </a:pPr>
            <a:r>
              <a:rPr lang="zh-CN" alt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 Math" panose="02040503050406030204" pitchFamily="18" charset="0"/>
                <a:ea typeface="微软雅黑" panose="020B0503020204020204" pitchFamily="34" charset="-122"/>
              </a:rPr>
              <a:t>求解器</a:t>
            </a:r>
            <a:endParaRPr lang="en-US" altLang="zh-CN" sz="4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4" name="矩形 513">
            <a:extLst>
              <a:ext uri="{FF2B5EF4-FFF2-40B4-BE49-F238E27FC236}">
                <a16:creationId xmlns:a16="http://schemas.microsoft.com/office/drawing/2014/main" id="{8B0D8509-EF43-4295-83AA-2C8F7D422CC0}"/>
              </a:ext>
            </a:extLst>
          </p:cNvPr>
          <p:cNvSpPr/>
          <p:nvPr/>
        </p:nvSpPr>
        <p:spPr>
          <a:xfrm>
            <a:off x="1211455" y="2364629"/>
            <a:ext cx="1816523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altLang="zh-CN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 Math" panose="02040503050406030204" pitchFamily="18" charset="0"/>
                <a:ea typeface="微软雅黑" panose="020B0503020204020204" pitchFamily="34" charset="-122"/>
              </a:rPr>
              <a:t>BP</a:t>
            </a:r>
            <a:r>
              <a:rPr lang="zh-CN" alt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 Math" panose="02040503050406030204" pitchFamily="18" charset="0"/>
                <a:ea typeface="微软雅黑" panose="020B0503020204020204" pitchFamily="34" charset="-122"/>
              </a:rPr>
              <a:t>算法</a:t>
            </a:r>
            <a:endParaRPr lang="en-US" altLang="zh-CN" sz="4000" dirty="0">
              <a:solidFill>
                <a:schemeClr val="tx1">
                  <a:lumMod val="65000"/>
                  <a:lumOff val="35000"/>
                </a:schemeClr>
              </a:solidFill>
              <a:latin typeface="Cambria Math" panose="02040503050406030204" pitchFamily="18" charset="0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15" name="矩形 514">
                <a:extLst>
                  <a:ext uri="{FF2B5EF4-FFF2-40B4-BE49-F238E27FC236}">
                    <a16:creationId xmlns:a16="http://schemas.microsoft.com/office/drawing/2014/main" id="{F959CDF2-AD93-4D9C-92AE-AD34FDF25D4D}"/>
                  </a:ext>
                </a:extLst>
              </p:cNvPr>
              <p:cNvSpPr/>
              <p:nvPr/>
            </p:nvSpPr>
            <p:spPr>
              <a:xfrm>
                <a:off x="4583302" y="2306760"/>
                <a:ext cx="6444521" cy="82362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spcBef>
                    <a:spcPct val="0"/>
                  </a:spcBef>
                </a:pPr>
                <a14:m>
                  <m:oMath xmlns:m="http://schemas.openxmlformats.org/officeDocument/2006/math">
                    <m:r>
                      <a:rPr lang="en-US" altLang="zh-CN" sz="280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𝛻</m:t>
                    </m:r>
                    <m:r>
                      <a:rPr lang="en-US" altLang="zh-CN" sz="280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𝑓</m:t>
                    </m:r>
                    <m:d>
                      <m:dPr>
                        <m:ctrlPr>
                          <a:rPr lang="en-US" altLang="zh-CN" sz="28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altLang="zh-CN" sz="2800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accPr>
                          <m:e>
                            <m:r>
                              <a:rPr lang="en-US" altLang="zh-CN" sz="2800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altLang="zh-CN" sz="280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f>
                      <m:fPr>
                        <m:ctrlPr>
                          <a:rPr lang="en-US" altLang="zh-CN" sz="28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Pr>
                      <m:num>
                        <m:r>
                          <a:rPr lang="en-US" altLang="zh-CN" sz="28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𝜕</m:t>
                        </m:r>
                        <m:r>
                          <a:rPr lang="en-US" altLang="zh-CN" sz="28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𝑓</m:t>
                        </m:r>
                      </m:num>
                      <m:den>
                        <m:r>
                          <a:rPr lang="en-US" altLang="zh-CN" sz="28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CN" sz="2800" b="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2800" b="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sz="2800" b="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𝑙𝑎𝑦𝑒𝑟</m:t>
                            </m:r>
                            <m:r>
                              <a:rPr lang="en-US" altLang="zh-CN" sz="2800" b="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altLang="zh-CN" sz="28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+</m:t>
                    </m:r>
                    <m:f>
                      <m:fPr>
                        <m:ctrlPr>
                          <a:rPr lang="en-US" altLang="zh-CN" sz="28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Pr>
                      <m:num>
                        <m:r>
                          <a:rPr lang="en-US" altLang="zh-CN" sz="28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𝜕</m:t>
                        </m:r>
                        <m:r>
                          <a:rPr lang="en-US" altLang="zh-CN" sz="28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𝑓</m:t>
                        </m:r>
                      </m:num>
                      <m:den>
                        <m:r>
                          <a:rPr lang="en-US" altLang="zh-CN" sz="28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CN" sz="280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2800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sz="2800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𝑙𝑎𝑦𝑒𝑟</m:t>
                            </m:r>
                            <m:r>
                              <a:rPr lang="en-US" altLang="zh-CN" sz="2800" b="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altLang="zh-CN" sz="2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+</a:t>
                </a:r>
                <a:r>
                  <a:rPr lang="en-US" altLang="zh-CN" sz="2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8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Pr>
                      <m:num>
                        <m:r>
                          <a:rPr lang="en-US" altLang="zh-CN" sz="28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𝜕</m:t>
                        </m:r>
                        <m:r>
                          <a:rPr lang="en-US" altLang="zh-CN" sz="28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𝑓</m:t>
                        </m:r>
                      </m:num>
                      <m:den>
                        <m:r>
                          <a:rPr lang="en-US" altLang="zh-CN" sz="28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CN" sz="2800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2800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sz="2800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𝑙𝑎𝑦𝑒𝑟</m:t>
                            </m:r>
                            <m:r>
                              <a:rPr lang="en-US" altLang="zh-CN" sz="2800" b="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3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altLang="zh-CN" sz="2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+… </a:t>
                </a:r>
              </a:p>
            </p:txBody>
          </p:sp>
        </mc:Choice>
        <mc:Fallback>
          <p:sp>
            <p:nvSpPr>
              <p:cNvPr id="515" name="矩形 514">
                <a:extLst>
                  <a:ext uri="{FF2B5EF4-FFF2-40B4-BE49-F238E27FC236}">
                    <a16:creationId xmlns:a16="http://schemas.microsoft.com/office/drawing/2014/main" id="{F959CDF2-AD93-4D9C-92AE-AD34FDF25D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3302" y="2306760"/>
                <a:ext cx="6444521" cy="823623"/>
              </a:xfrm>
              <a:prstGeom prst="rect">
                <a:avLst/>
              </a:prstGeom>
              <a:blipFill>
                <a:blip r:embed="rId3"/>
                <a:stretch>
                  <a:fillRect r="-141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19" name="矩形 518">
                <a:extLst>
                  <a:ext uri="{FF2B5EF4-FFF2-40B4-BE49-F238E27FC236}">
                    <a16:creationId xmlns:a16="http://schemas.microsoft.com/office/drawing/2014/main" id="{54A0CCD9-4C69-4F9A-9490-123D3E16409F}"/>
                  </a:ext>
                </a:extLst>
              </p:cNvPr>
              <p:cNvSpPr/>
              <p:nvPr/>
            </p:nvSpPr>
            <p:spPr>
              <a:xfrm>
                <a:off x="5820215" y="3130383"/>
                <a:ext cx="3747564" cy="103246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spcBef>
                    <a:spcPct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8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Pr>
                        <m:num>
                          <m:r>
                            <a:rPr lang="en-US" altLang="zh-CN" sz="28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𝜕</m:t>
                          </m:r>
                          <m:r>
                            <a:rPr lang="en-US" altLang="zh-CN" sz="28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𝑓</m:t>
                          </m:r>
                        </m:num>
                        <m:den>
                          <m:r>
                            <a:rPr lang="en-US" altLang="zh-CN" sz="28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sz="2800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800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𝑙𝑎𝑦𝑒𝑟</m:t>
                              </m:r>
                              <m:r>
                                <a:rPr lang="en-US" altLang="zh-CN" sz="2800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altLang="zh-CN" sz="28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r>
                        <a:rPr lang="en-US" altLang="zh-CN" sz="28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𝐾</m:t>
                      </m:r>
                      <m:f>
                        <m:fPr>
                          <m:ctrlPr>
                            <a:rPr lang="en-US" altLang="zh-CN" sz="28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Pr>
                        <m:num>
                          <m:r>
                            <a:rPr lang="en-US" altLang="zh-CN" sz="28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𝜕</m:t>
                          </m:r>
                          <m:r>
                            <a:rPr lang="en-US" altLang="zh-CN" sz="28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𝑓</m:t>
                          </m:r>
                        </m:num>
                        <m:den>
                          <m:r>
                            <a:rPr lang="en-US" altLang="zh-CN" sz="28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sz="280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𝑙𝑎𝑦𝑒𝑟</m:t>
                              </m:r>
                              <m:r>
                                <a:rPr lang="en-US" altLang="zh-CN" sz="2800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altLang="zh-CN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519" name="矩形 518">
                <a:extLst>
                  <a:ext uri="{FF2B5EF4-FFF2-40B4-BE49-F238E27FC236}">
                    <a16:creationId xmlns:a16="http://schemas.microsoft.com/office/drawing/2014/main" id="{54A0CCD9-4C69-4F9A-9490-123D3E1640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0215" y="3130383"/>
                <a:ext cx="3747564" cy="103246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0" name="矩形 519">
            <a:extLst>
              <a:ext uri="{FF2B5EF4-FFF2-40B4-BE49-F238E27FC236}">
                <a16:creationId xmlns:a16="http://schemas.microsoft.com/office/drawing/2014/main" id="{1DA46C72-7112-4149-A885-CB62AFFD1737}"/>
              </a:ext>
            </a:extLst>
          </p:cNvPr>
          <p:cNvSpPr/>
          <p:nvPr/>
        </p:nvSpPr>
        <p:spPr>
          <a:xfrm>
            <a:off x="950782" y="4769066"/>
            <a:ext cx="2848087" cy="132343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altLang="zh-CN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 Math" panose="02040503050406030204" pitchFamily="18" charset="0"/>
                <a:ea typeface="微软雅黑" panose="020B0503020204020204" pitchFamily="34" charset="-122"/>
              </a:rPr>
              <a:t>Adaptive</a:t>
            </a:r>
          </a:p>
          <a:p>
            <a:pPr algn="ctr">
              <a:spcBef>
                <a:spcPct val="0"/>
              </a:spcBef>
            </a:pPr>
            <a:r>
              <a:rPr lang="en-US" altLang="zh-CN" sz="4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 Math" panose="02040503050406030204" pitchFamily="18" charset="0"/>
                <a:ea typeface="微软雅黑" panose="020B0503020204020204" pitchFamily="34" charset="-122"/>
              </a:rPr>
              <a:t>Subgradient</a:t>
            </a:r>
            <a:endParaRPr lang="en-US" altLang="zh-CN" sz="4000" dirty="0">
              <a:solidFill>
                <a:schemeClr val="tx1">
                  <a:lumMod val="65000"/>
                  <a:lumOff val="35000"/>
                </a:schemeClr>
              </a:solidFill>
              <a:latin typeface="Cambria Math" panose="02040503050406030204" pitchFamily="18" charset="0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21" name="矩形 520">
                <a:extLst>
                  <a:ext uri="{FF2B5EF4-FFF2-40B4-BE49-F238E27FC236}">
                    <a16:creationId xmlns:a16="http://schemas.microsoft.com/office/drawing/2014/main" id="{E314FACE-FF8E-4E19-A0BA-DD2C383B02B0}"/>
                  </a:ext>
                </a:extLst>
              </p:cNvPr>
              <p:cNvSpPr/>
              <p:nvPr/>
            </p:nvSpPr>
            <p:spPr>
              <a:xfrm>
                <a:off x="6132550" y="4769066"/>
                <a:ext cx="3122906" cy="103900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spcBef>
                    <a:spcPct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8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Pr>
                        <m:num>
                          <m:r>
                            <a:rPr lang="en-US" altLang="zh-CN" sz="2800" b="0" i="0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8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√</m:t>
                          </m:r>
                          <m:nary>
                            <m:naryPr>
                              <m:chr m:val="∑"/>
                              <m:ctrlPr>
                                <a:rPr lang="en-US" altLang="zh-CN" sz="2800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naryPr>
                            <m:sub>
                              <m:r>
                                <a:rPr lang="en-US" altLang="zh-CN" sz="2800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𝜏</m:t>
                              </m:r>
                              <m:r>
                                <a:rPr lang="en-US" altLang="zh-CN" sz="2800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800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𝑡</m:t>
                              </m:r>
                              <m:r>
                                <a:rPr lang="en-US" altLang="zh-CN" sz="2800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−1</m:t>
                              </m:r>
                            </m:sup>
                            <m:e>
                              <m:r>
                                <a:rPr lang="en-US" altLang="zh-CN" sz="2800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[</m:t>
                              </m:r>
                              <m:r>
                                <a:rPr lang="en-US" altLang="zh-CN" sz="2800" b="0" i="0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∇</m:t>
                              </m:r>
                              <m:sSup>
                                <m:sSupPr>
                                  <m:ctrlPr>
                                    <a:rPr lang="en-US" altLang="zh-CN" sz="2800" b="0" i="1" smtClean="0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800" b="0" i="1" smtClean="0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𝑓</m:t>
                                  </m:r>
                                </m:e>
                                <m:sup>
                                  <m:r>
                                    <a:rPr lang="en-US" altLang="zh-CN" sz="2800" b="0" i="1" smtClean="0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𝑑</m:t>
                                  </m:r>
                                </m:sup>
                              </m:sSup>
                              <m:r>
                                <a:rPr lang="en-US" altLang="zh-CN" sz="2800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]</m:t>
                              </m:r>
                            </m:e>
                          </m:nary>
                        </m:den>
                      </m:f>
                      <m:r>
                        <a:rPr lang="en-US" altLang="zh-CN" sz="280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𝛻</m:t>
                      </m:r>
                      <m:r>
                        <a:rPr lang="en-US" altLang="zh-CN" sz="2800" i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𝑓</m:t>
                      </m:r>
                      <m:d>
                        <m:dPr>
                          <m:ctrlPr>
                            <a:rPr lang="en-US" altLang="zh-CN" sz="28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altLang="zh-CN" sz="28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accPr>
                            <m:e>
                              <m:r>
                                <a:rPr lang="en-US" altLang="zh-CN" sz="28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altLang="zh-CN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521" name="矩形 520">
                <a:extLst>
                  <a:ext uri="{FF2B5EF4-FFF2-40B4-BE49-F238E27FC236}">
                    <a16:creationId xmlns:a16="http://schemas.microsoft.com/office/drawing/2014/main" id="{E314FACE-FF8E-4E19-A0BA-DD2C383B02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2550" y="4769066"/>
                <a:ext cx="3122906" cy="103900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69783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prism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5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1000" tmFilter="0,0; .5, 1; 1, 1"/>
                                        <p:tgtEl>
                                          <p:spTgt spid="5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1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 tmFilter="0,0; .5, 1; 1, 1"/>
                                        <p:tgtEl>
                                          <p:spTgt spid="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1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 tmFilter="0,0; .5, 1; 1, 1"/>
                                        <p:tgtEl>
                                          <p:spTgt spid="5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" grpId="0"/>
      <p:bldP spid="514" grpId="0"/>
      <p:bldP spid="52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" name="Group 4"/>
          <p:cNvGrpSpPr>
            <a:grpSpLocks noChangeAspect="1"/>
          </p:cNvGrpSpPr>
          <p:nvPr/>
        </p:nvGrpSpPr>
        <p:grpSpPr bwMode="auto">
          <a:xfrm>
            <a:off x="-470501" y="-575689"/>
            <a:ext cx="1552035" cy="1511368"/>
            <a:chOff x="2410" y="593"/>
            <a:chExt cx="3015" cy="2936"/>
          </a:xfrm>
          <a:solidFill>
            <a:srgbClr val="248C80"/>
          </a:solidFill>
        </p:grpSpPr>
        <p:sp>
          <p:nvSpPr>
            <p:cNvPr id="177" name="Freeform 5"/>
            <p:cNvSpPr/>
            <p:nvPr/>
          </p:nvSpPr>
          <p:spPr bwMode="auto">
            <a:xfrm>
              <a:off x="5079" y="1202"/>
              <a:ext cx="66" cy="509"/>
            </a:xfrm>
            <a:custGeom>
              <a:avLst/>
              <a:gdLst>
                <a:gd name="T0" fmla="*/ 0 w 66"/>
                <a:gd name="T1" fmla="*/ 9 h 509"/>
                <a:gd name="T2" fmla="*/ 54 w 66"/>
                <a:gd name="T3" fmla="*/ 509 h 509"/>
                <a:gd name="T4" fmla="*/ 66 w 66"/>
                <a:gd name="T5" fmla="*/ 509 h 509"/>
                <a:gd name="T6" fmla="*/ 9 w 66"/>
                <a:gd name="T7" fmla="*/ 0 h 509"/>
                <a:gd name="T8" fmla="*/ 0 w 66"/>
                <a:gd name="T9" fmla="*/ 9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509">
                  <a:moveTo>
                    <a:pt x="0" y="9"/>
                  </a:moveTo>
                  <a:lnTo>
                    <a:pt x="54" y="509"/>
                  </a:lnTo>
                  <a:lnTo>
                    <a:pt x="66" y="509"/>
                  </a:lnTo>
                  <a:lnTo>
                    <a:pt x="9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8" name="Freeform 6"/>
            <p:cNvSpPr/>
            <p:nvPr/>
          </p:nvSpPr>
          <p:spPr bwMode="auto">
            <a:xfrm>
              <a:off x="5079" y="1195"/>
              <a:ext cx="303" cy="854"/>
            </a:xfrm>
            <a:custGeom>
              <a:avLst/>
              <a:gdLst>
                <a:gd name="T0" fmla="*/ 14 w 303"/>
                <a:gd name="T1" fmla="*/ 0 h 854"/>
                <a:gd name="T2" fmla="*/ 303 w 303"/>
                <a:gd name="T3" fmla="*/ 854 h 854"/>
                <a:gd name="T4" fmla="*/ 287 w 303"/>
                <a:gd name="T5" fmla="*/ 854 h 854"/>
                <a:gd name="T6" fmla="*/ 0 w 303"/>
                <a:gd name="T7" fmla="*/ 11 h 854"/>
                <a:gd name="T8" fmla="*/ 14 w 303"/>
                <a:gd name="T9" fmla="*/ 0 h 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3" h="854">
                  <a:moveTo>
                    <a:pt x="14" y="0"/>
                  </a:moveTo>
                  <a:lnTo>
                    <a:pt x="303" y="854"/>
                  </a:lnTo>
                  <a:lnTo>
                    <a:pt x="287" y="854"/>
                  </a:lnTo>
                  <a:lnTo>
                    <a:pt x="0" y="11"/>
                  </a:lnTo>
                  <a:lnTo>
                    <a:pt x="1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9" name="Freeform 7"/>
            <p:cNvSpPr/>
            <p:nvPr/>
          </p:nvSpPr>
          <p:spPr bwMode="auto">
            <a:xfrm>
              <a:off x="5074" y="1202"/>
              <a:ext cx="12" cy="345"/>
            </a:xfrm>
            <a:custGeom>
              <a:avLst/>
              <a:gdLst>
                <a:gd name="T0" fmla="*/ 0 w 12"/>
                <a:gd name="T1" fmla="*/ 0 h 345"/>
                <a:gd name="T2" fmla="*/ 0 w 12"/>
                <a:gd name="T3" fmla="*/ 345 h 345"/>
                <a:gd name="T4" fmla="*/ 12 w 12"/>
                <a:gd name="T5" fmla="*/ 345 h 345"/>
                <a:gd name="T6" fmla="*/ 12 w 12"/>
                <a:gd name="T7" fmla="*/ 12 h 345"/>
                <a:gd name="T8" fmla="*/ 0 w 12"/>
                <a:gd name="T9" fmla="*/ 0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345">
                  <a:moveTo>
                    <a:pt x="0" y="0"/>
                  </a:moveTo>
                  <a:lnTo>
                    <a:pt x="0" y="345"/>
                  </a:lnTo>
                  <a:lnTo>
                    <a:pt x="12" y="345"/>
                  </a:lnTo>
                  <a:lnTo>
                    <a:pt x="12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0" name="Rectangle 8"/>
            <p:cNvSpPr>
              <a:spLocks noChangeArrowheads="1"/>
            </p:cNvSpPr>
            <p:nvPr/>
          </p:nvSpPr>
          <p:spPr bwMode="auto">
            <a:xfrm>
              <a:off x="3658" y="3501"/>
              <a:ext cx="647" cy="1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1" name="Freeform 9"/>
            <p:cNvSpPr/>
            <p:nvPr/>
          </p:nvSpPr>
          <p:spPr bwMode="auto">
            <a:xfrm>
              <a:off x="3488" y="3446"/>
              <a:ext cx="118" cy="48"/>
            </a:xfrm>
            <a:custGeom>
              <a:avLst/>
              <a:gdLst>
                <a:gd name="T0" fmla="*/ 0 w 118"/>
                <a:gd name="T1" fmla="*/ 10 h 48"/>
                <a:gd name="T2" fmla="*/ 111 w 118"/>
                <a:gd name="T3" fmla="*/ 48 h 48"/>
                <a:gd name="T4" fmla="*/ 118 w 118"/>
                <a:gd name="T5" fmla="*/ 36 h 48"/>
                <a:gd name="T6" fmla="*/ 14 w 118"/>
                <a:gd name="T7" fmla="*/ 0 h 48"/>
                <a:gd name="T8" fmla="*/ 0 w 118"/>
                <a:gd name="T9" fmla="*/ 1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48">
                  <a:moveTo>
                    <a:pt x="0" y="10"/>
                  </a:moveTo>
                  <a:lnTo>
                    <a:pt x="111" y="48"/>
                  </a:lnTo>
                  <a:lnTo>
                    <a:pt x="118" y="36"/>
                  </a:lnTo>
                  <a:lnTo>
                    <a:pt x="14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2" name="Freeform 10"/>
            <p:cNvSpPr/>
            <p:nvPr/>
          </p:nvSpPr>
          <p:spPr bwMode="auto">
            <a:xfrm>
              <a:off x="2830" y="1026"/>
              <a:ext cx="30" cy="256"/>
            </a:xfrm>
            <a:custGeom>
              <a:avLst/>
              <a:gdLst>
                <a:gd name="T0" fmla="*/ 30 w 30"/>
                <a:gd name="T1" fmla="*/ 0 h 256"/>
                <a:gd name="T2" fmla="*/ 9 w 30"/>
                <a:gd name="T3" fmla="*/ 256 h 256"/>
                <a:gd name="T4" fmla="*/ 0 w 30"/>
                <a:gd name="T5" fmla="*/ 256 h 256"/>
                <a:gd name="T6" fmla="*/ 26 w 30"/>
                <a:gd name="T7" fmla="*/ 0 h 256"/>
                <a:gd name="T8" fmla="*/ 30 w 30"/>
                <a:gd name="T9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56">
                  <a:moveTo>
                    <a:pt x="30" y="0"/>
                  </a:moveTo>
                  <a:lnTo>
                    <a:pt x="9" y="256"/>
                  </a:lnTo>
                  <a:lnTo>
                    <a:pt x="0" y="256"/>
                  </a:lnTo>
                  <a:lnTo>
                    <a:pt x="26" y="0"/>
                  </a:lnTo>
                  <a:lnTo>
                    <a:pt x="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3" name="Freeform 11"/>
            <p:cNvSpPr/>
            <p:nvPr/>
          </p:nvSpPr>
          <p:spPr bwMode="auto">
            <a:xfrm>
              <a:off x="2841" y="773"/>
              <a:ext cx="604" cy="519"/>
            </a:xfrm>
            <a:custGeom>
              <a:avLst/>
              <a:gdLst>
                <a:gd name="T0" fmla="*/ 0 w 604"/>
                <a:gd name="T1" fmla="*/ 512 h 519"/>
                <a:gd name="T2" fmla="*/ 595 w 604"/>
                <a:gd name="T3" fmla="*/ 0 h 519"/>
                <a:gd name="T4" fmla="*/ 604 w 604"/>
                <a:gd name="T5" fmla="*/ 7 h 519"/>
                <a:gd name="T6" fmla="*/ 12 w 604"/>
                <a:gd name="T7" fmla="*/ 519 h 519"/>
                <a:gd name="T8" fmla="*/ 0 w 604"/>
                <a:gd name="T9" fmla="*/ 512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4" h="519">
                  <a:moveTo>
                    <a:pt x="0" y="512"/>
                  </a:moveTo>
                  <a:lnTo>
                    <a:pt x="595" y="0"/>
                  </a:lnTo>
                  <a:lnTo>
                    <a:pt x="604" y="7"/>
                  </a:lnTo>
                  <a:lnTo>
                    <a:pt x="12" y="519"/>
                  </a:lnTo>
                  <a:lnTo>
                    <a:pt x="0" y="5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4" name="Freeform 12"/>
            <p:cNvSpPr/>
            <p:nvPr/>
          </p:nvSpPr>
          <p:spPr bwMode="auto">
            <a:xfrm>
              <a:off x="2988" y="761"/>
              <a:ext cx="445" cy="192"/>
            </a:xfrm>
            <a:custGeom>
              <a:avLst/>
              <a:gdLst>
                <a:gd name="T0" fmla="*/ 445 w 445"/>
                <a:gd name="T1" fmla="*/ 17 h 192"/>
                <a:gd name="T2" fmla="*/ 3 w 445"/>
                <a:gd name="T3" fmla="*/ 192 h 192"/>
                <a:gd name="T4" fmla="*/ 0 w 445"/>
                <a:gd name="T5" fmla="*/ 187 h 192"/>
                <a:gd name="T6" fmla="*/ 445 w 445"/>
                <a:gd name="T7" fmla="*/ 0 h 192"/>
                <a:gd name="T8" fmla="*/ 445 w 445"/>
                <a:gd name="T9" fmla="*/ 17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5" h="192">
                  <a:moveTo>
                    <a:pt x="445" y="17"/>
                  </a:moveTo>
                  <a:lnTo>
                    <a:pt x="3" y="192"/>
                  </a:lnTo>
                  <a:lnTo>
                    <a:pt x="0" y="187"/>
                  </a:lnTo>
                  <a:lnTo>
                    <a:pt x="445" y="0"/>
                  </a:lnTo>
                  <a:lnTo>
                    <a:pt x="445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5" name="Freeform 13"/>
            <p:cNvSpPr/>
            <p:nvPr/>
          </p:nvSpPr>
          <p:spPr bwMode="auto">
            <a:xfrm>
              <a:off x="3478" y="650"/>
              <a:ext cx="159" cy="95"/>
            </a:xfrm>
            <a:custGeom>
              <a:avLst/>
              <a:gdLst>
                <a:gd name="T0" fmla="*/ 10 w 159"/>
                <a:gd name="T1" fmla="*/ 95 h 95"/>
                <a:gd name="T2" fmla="*/ 159 w 159"/>
                <a:gd name="T3" fmla="*/ 9 h 95"/>
                <a:gd name="T4" fmla="*/ 159 w 159"/>
                <a:gd name="T5" fmla="*/ 0 h 95"/>
                <a:gd name="T6" fmla="*/ 0 w 159"/>
                <a:gd name="T7" fmla="*/ 88 h 95"/>
                <a:gd name="T8" fmla="*/ 10 w 159"/>
                <a:gd name="T9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95">
                  <a:moveTo>
                    <a:pt x="10" y="95"/>
                  </a:moveTo>
                  <a:lnTo>
                    <a:pt x="159" y="9"/>
                  </a:lnTo>
                  <a:lnTo>
                    <a:pt x="159" y="0"/>
                  </a:lnTo>
                  <a:lnTo>
                    <a:pt x="0" y="88"/>
                  </a:lnTo>
                  <a:lnTo>
                    <a:pt x="10" y="9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6" name="Freeform 14"/>
            <p:cNvSpPr/>
            <p:nvPr/>
          </p:nvSpPr>
          <p:spPr bwMode="auto">
            <a:xfrm>
              <a:off x="3488" y="683"/>
              <a:ext cx="798" cy="74"/>
            </a:xfrm>
            <a:custGeom>
              <a:avLst/>
              <a:gdLst>
                <a:gd name="T0" fmla="*/ 0 w 798"/>
                <a:gd name="T1" fmla="*/ 62 h 74"/>
                <a:gd name="T2" fmla="*/ 798 w 798"/>
                <a:gd name="T3" fmla="*/ 0 h 74"/>
                <a:gd name="T4" fmla="*/ 798 w 798"/>
                <a:gd name="T5" fmla="*/ 10 h 74"/>
                <a:gd name="T6" fmla="*/ 0 w 798"/>
                <a:gd name="T7" fmla="*/ 74 h 74"/>
                <a:gd name="T8" fmla="*/ 0 w 798"/>
                <a:gd name="T9" fmla="*/ 6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8" h="74">
                  <a:moveTo>
                    <a:pt x="0" y="62"/>
                  </a:moveTo>
                  <a:lnTo>
                    <a:pt x="798" y="0"/>
                  </a:lnTo>
                  <a:lnTo>
                    <a:pt x="798" y="10"/>
                  </a:lnTo>
                  <a:lnTo>
                    <a:pt x="0" y="74"/>
                  </a:lnTo>
                  <a:lnTo>
                    <a:pt x="0" y="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7" name="Freeform 15"/>
            <p:cNvSpPr/>
            <p:nvPr/>
          </p:nvSpPr>
          <p:spPr bwMode="auto">
            <a:xfrm>
              <a:off x="3421" y="778"/>
              <a:ext cx="34" cy="308"/>
            </a:xfrm>
            <a:custGeom>
              <a:avLst/>
              <a:gdLst>
                <a:gd name="T0" fmla="*/ 29 w 34"/>
                <a:gd name="T1" fmla="*/ 0 h 308"/>
                <a:gd name="T2" fmla="*/ 0 w 34"/>
                <a:gd name="T3" fmla="*/ 308 h 308"/>
                <a:gd name="T4" fmla="*/ 12 w 34"/>
                <a:gd name="T5" fmla="*/ 308 h 308"/>
                <a:gd name="T6" fmla="*/ 34 w 34"/>
                <a:gd name="T7" fmla="*/ 0 h 308"/>
                <a:gd name="T8" fmla="*/ 29 w 34"/>
                <a:gd name="T9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308">
                  <a:moveTo>
                    <a:pt x="29" y="0"/>
                  </a:moveTo>
                  <a:lnTo>
                    <a:pt x="0" y="308"/>
                  </a:lnTo>
                  <a:lnTo>
                    <a:pt x="12" y="308"/>
                  </a:lnTo>
                  <a:lnTo>
                    <a:pt x="34" y="0"/>
                  </a:ln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8" name="Freeform 16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  <a:gd name="T10" fmla="*/ 0 w 571"/>
                <a:gd name="T11" fmla="*/ 11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9" name="Freeform 17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0" name="Freeform 18"/>
            <p:cNvSpPr/>
            <p:nvPr/>
          </p:nvSpPr>
          <p:spPr bwMode="auto">
            <a:xfrm>
              <a:off x="4087" y="693"/>
              <a:ext cx="225" cy="307"/>
            </a:xfrm>
            <a:custGeom>
              <a:avLst/>
              <a:gdLst>
                <a:gd name="T0" fmla="*/ 213 w 225"/>
                <a:gd name="T1" fmla="*/ 0 h 307"/>
                <a:gd name="T2" fmla="*/ 0 w 225"/>
                <a:gd name="T3" fmla="*/ 298 h 307"/>
                <a:gd name="T4" fmla="*/ 12 w 225"/>
                <a:gd name="T5" fmla="*/ 307 h 307"/>
                <a:gd name="T6" fmla="*/ 225 w 225"/>
                <a:gd name="T7" fmla="*/ 7 h 307"/>
                <a:gd name="T8" fmla="*/ 213 w 225"/>
                <a:gd name="T9" fmla="*/ 0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5" h="307">
                  <a:moveTo>
                    <a:pt x="213" y="0"/>
                  </a:moveTo>
                  <a:lnTo>
                    <a:pt x="0" y="298"/>
                  </a:lnTo>
                  <a:lnTo>
                    <a:pt x="12" y="307"/>
                  </a:lnTo>
                  <a:lnTo>
                    <a:pt x="225" y="7"/>
                  </a:lnTo>
                  <a:lnTo>
                    <a:pt x="21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1" name="Freeform 19"/>
            <p:cNvSpPr/>
            <p:nvPr/>
          </p:nvSpPr>
          <p:spPr bwMode="auto">
            <a:xfrm>
              <a:off x="2481" y="1318"/>
              <a:ext cx="339" cy="343"/>
            </a:xfrm>
            <a:custGeom>
              <a:avLst/>
              <a:gdLst>
                <a:gd name="T0" fmla="*/ 0 w 339"/>
                <a:gd name="T1" fmla="*/ 336 h 343"/>
                <a:gd name="T2" fmla="*/ 332 w 339"/>
                <a:gd name="T3" fmla="*/ 0 h 343"/>
                <a:gd name="T4" fmla="*/ 339 w 339"/>
                <a:gd name="T5" fmla="*/ 7 h 343"/>
                <a:gd name="T6" fmla="*/ 5 w 339"/>
                <a:gd name="T7" fmla="*/ 343 h 343"/>
                <a:gd name="T8" fmla="*/ 0 w 339"/>
                <a:gd name="T9" fmla="*/ 336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9" h="343">
                  <a:moveTo>
                    <a:pt x="0" y="336"/>
                  </a:moveTo>
                  <a:lnTo>
                    <a:pt x="332" y="0"/>
                  </a:lnTo>
                  <a:lnTo>
                    <a:pt x="339" y="7"/>
                  </a:lnTo>
                  <a:lnTo>
                    <a:pt x="5" y="343"/>
                  </a:lnTo>
                  <a:lnTo>
                    <a:pt x="0" y="3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2" name="Freeform 20"/>
            <p:cNvSpPr/>
            <p:nvPr/>
          </p:nvSpPr>
          <p:spPr bwMode="auto">
            <a:xfrm>
              <a:off x="2616" y="1332"/>
              <a:ext cx="209" cy="753"/>
            </a:xfrm>
            <a:custGeom>
              <a:avLst/>
              <a:gdLst>
                <a:gd name="T0" fmla="*/ 197 w 209"/>
                <a:gd name="T1" fmla="*/ 0 h 753"/>
                <a:gd name="T2" fmla="*/ 0 w 209"/>
                <a:gd name="T3" fmla="*/ 743 h 753"/>
                <a:gd name="T4" fmla="*/ 10 w 209"/>
                <a:gd name="T5" fmla="*/ 753 h 753"/>
                <a:gd name="T6" fmla="*/ 209 w 209"/>
                <a:gd name="T7" fmla="*/ 0 h 753"/>
                <a:gd name="T8" fmla="*/ 197 w 209"/>
                <a:gd name="T9" fmla="*/ 0 h 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753">
                  <a:moveTo>
                    <a:pt x="197" y="0"/>
                  </a:moveTo>
                  <a:lnTo>
                    <a:pt x="0" y="743"/>
                  </a:lnTo>
                  <a:lnTo>
                    <a:pt x="10" y="753"/>
                  </a:lnTo>
                  <a:lnTo>
                    <a:pt x="209" y="0"/>
                  </a:lnTo>
                  <a:lnTo>
                    <a:pt x="19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3" name="Freeform 21"/>
            <p:cNvSpPr/>
            <p:nvPr/>
          </p:nvSpPr>
          <p:spPr bwMode="auto">
            <a:xfrm>
              <a:off x="2477" y="1704"/>
              <a:ext cx="106" cy="92"/>
            </a:xfrm>
            <a:custGeom>
              <a:avLst/>
              <a:gdLst>
                <a:gd name="T0" fmla="*/ 0 w 106"/>
                <a:gd name="T1" fmla="*/ 7 h 92"/>
                <a:gd name="T2" fmla="*/ 94 w 106"/>
                <a:gd name="T3" fmla="*/ 92 h 92"/>
                <a:gd name="T4" fmla="*/ 106 w 106"/>
                <a:gd name="T5" fmla="*/ 75 h 92"/>
                <a:gd name="T6" fmla="*/ 9 w 106"/>
                <a:gd name="T7" fmla="*/ 0 h 92"/>
                <a:gd name="T8" fmla="*/ 0 w 106"/>
                <a:gd name="T9" fmla="*/ 7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92">
                  <a:moveTo>
                    <a:pt x="0" y="7"/>
                  </a:moveTo>
                  <a:lnTo>
                    <a:pt x="94" y="92"/>
                  </a:lnTo>
                  <a:lnTo>
                    <a:pt x="106" y="75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4" name="Freeform 22"/>
            <p:cNvSpPr/>
            <p:nvPr/>
          </p:nvSpPr>
          <p:spPr bwMode="auto">
            <a:xfrm>
              <a:off x="2451" y="1711"/>
              <a:ext cx="146" cy="374"/>
            </a:xfrm>
            <a:custGeom>
              <a:avLst/>
              <a:gdLst>
                <a:gd name="T0" fmla="*/ 0 w 146"/>
                <a:gd name="T1" fmla="*/ 0 h 374"/>
                <a:gd name="T2" fmla="*/ 135 w 146"/>
                <a:gd name="T3" fmla="*/ 374 h 374"/>
                <a:gd name="T4" fmla="*/ 146 w 146"/>
                <a:gd name="T5" fmla="*/ 374 h 374"/>
                <a:gd name="T6" fmla="*/ 11 w 146"/>
                <a:gd name="T7" fmla="*/ 0 h 374"/>
                <a:gd name="T8" fmla="*/ 0 w 146"/>
                <a:gd name="T9" fmla="*/ 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374">
                  <a:moveTo>
                    <a:pt x="0" y="0"/>
                  </a:moveTo>
                  <a:lnTo>
                    <a:pt x="135" y="374"/>
                  </a:lnTo>
                  <a:lnTo>
                    <a:pt x="146" y="374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5" name="Rectangle 23"/>
            <p:cNvSpPr>
              <a:spLocks noChangeArrowheads="1"/>
            </p:cNvSpPr>
            <p:nvPr/>
          </p:nvSpPr>
          <p:spPr bwMode="auto">
            <a:xfrm>
              <a:off x="3410" y="1164"/>
              <a:ext cx="11" cy="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6" name="Freeform 24"/>
            <p:cNvSpPr/>
            <p:nvPr/>
          </p:nvSpPr>
          <p:spPr bwMode="auto">
            <a:xfrm>
              <a:off x="2848" y="1202"/>
              <a:ext cx="538" cy="111"/>
            </a:xfrm>
            <a:custGeom>
              <a:avLst/>
              <a:gdLst>
                <a:gd name="T0" fmla="*/ 0 w 538"/>
                <a:gd name="T1" fmla="*/ 102 h 111"/>
                <a:gd name="T2" fmla="*/ 538 w 538"/>
                <a:gd name="T3" fmla="*/ 0 h 111"/>
                <a:gd name="T4" fmla="*/ 538 w 538"/>
                <a:gd name="T5" fmla="*/ 9 h 111"/>
                <a:gd name="T6" fmla="*/ 0 w 538"/>
                <a:gd name="T7" fmla="*/ 111 h 111"/>
                <a:gd name="T8" fmla="*/ 0 w 538"/>
                <a:gd name="T9" fmla="*/ 102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8" h="111">
                  <a:moveTo>
                    <a:pt x="0" y="102"/>
                  </a:moveTo>
                  <a:lnTo>
                    <a:pt x="538" y="0"/>
                  </a:lnTo>
                  <a:lnTo>
                    <a:pt x="538" y="9"/>
                  </a:lnTo>
                  <a:lnTo>
                    <a:pt x="0" y="111"/>
                  </a:lnTo>
                  <a:lnTo>
                    <a:pt x="0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7" name="Freeform 25"/>
            <p:cNvSpPr/>
            <p:nvPr/>
          </p:nvSpPr>
          <p:spPr bwMode="auto">
            <a:xfrm>
              <a:off x="2834" y="1320"/>
              <a:ext cx="287" cy="455"/>
            </a:xfrm>
            <a:custGeom>
              <a:avLst/>
              <a:gdLst>
                <a:gd name="T0" fmla="*/ 0 w 287"/>
                <a:gd name="T1" fmla="*/ 5 h 455"/>
                <a:gd name="T2" fmla="*/ 275 w 287"/>
                <a:gd name="T3" fmla="*/ 450 h 455"/>
                <a:gd name="T4" fmla="*/ 277 w 287"/>
                <a:gd name="T5" fmla="*/ 455 h 455"/>
                <a:gd name="T6" fmla="*/ 287 w 287"/>
                <a:gd name="T7" fmla="*/ 445 h 455"/>
                <a:gd name="T8" fmla="*/ 7 w 287"/>
                <a:gd name="T9" fmla="*/ 0 h 455"/>
                <a:gd name="T10" fmla="*/ 0 w 287"/>
                <a:gd name="T11" fmla="*/ 5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7" h="455">
                  <a:moveTo>
                    <a:pt x="0" y="5"/>
                  </a:moveTo>
                  <a:lnTo>
                    <a:pt x="275" y="450"/>
                  </a:lnTo>
                  <a:lnTo>
                    <a:pt x="277" y="455"/>
                  </a:lnTo>
                  <a:lnTo>
                    <a:pt x="287" y="445"/>
                  </a:lnTo>
                  <a:lnTo>
                    <a:pt x="7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8" name="Freeform 26"/>
            <p:cNvSpPr/>
            <p:nvPr/>
          </p:nvSpPr>
          <p:spPr bwMode="auto">
            <a:xfrm>
              <a:off x="3140" y="1221"/>
              <a:ext cx="270" cy="544"/>
            </a:xfrm>
            <a:custGeom>
              <a:avLst/>
              <a:gdLst>
                <a:gd name="T0" fmla="*/ 0 w 270"/>
                <a:gd name="T1" fmla="*/ 544 h 544"/>
                <a:gd name="T2" fmla="*/ 263 w 270"/>
                <a:gd name="T3" fmla="*/ 0 h 544"/>
                <a:gd name="T4" fmla="*/ 270 w 270"/>
                <a:gd name="T5" fmla="*/ 0 h 544"/>
                <a:gd name="T6" fmla="*/ 14 w 270"/>
                <a:gd name="T7" fmla="*/ 544 h 544"/>
                <a:gd name="T8" fmla="*/ 0 w 270"/>
                <a:gd name="T9" fmla="*/ 544 h 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0" h="544">
                  <a:moveTo>
                    <a:pt x="0" y="544"/>
                  </a:moveTo>
                  <a:lnTo>
                    <a:pt x="263" y="0"/>
                  </a:lnTo>
                  <a:lnTo>
                    <a:pt x="270" y="0"/>
                  </a:lnTo>
                  <a:lnTo>
                    <a:pt x="14" y="544"/>
                  </a:lnTo>
                  <a:lnTo>
                    <a:pt x="0" y="5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9" name="Freeform 27"/>
            <p:cNvSpPr/>
            <p:nvPr/>
          </p:nvSpPr>
          <p:spPr bwMode="auto">
            <a:xfrm>
              <a:off x="3317" y="1221"/>
              <a:ext cx="93" cy="809"/>
            </a:xfrm>
            <a:custGeom>
              <a:avLst/>
              <a:gdLst>
                <a:gd name="T0" fmla="*/ 83 w 93"/>
                <a:gd name="T1" fmla="*/ 0 h 809"/>
                <a:gd name="T2" fmla="*/ 0 w 93"/>
                <a:gd name="T3" fmla="*/ 809 h 809"/>
                <a:gd name="T4" fmla="*/ 12 w 93"/>
                <a:gd name="T5" fmla="*/ 809 h 809"/>
                <a:gd name="T6" fmla="*/ 93 w 93"/>
                <a:gd name="T7" fmla="*/ 0 h 809"/>
                <a:gd name="T8" fmla="*/ 83 w 93"/>
                <a:gd name="T9" fmla="*/ 0 h 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" h="809">
                  <a:moveTo>
                    <a:pt x="83" y="0"/>
                  </a:moveTo>
                  <a:lnTo>
                    <a:pt x="0" y="809"/>
                  </a:lnTo>
                  <a:lnTo>
                    <a:pt x="12" y="809"/>
                  </a:lnTo>
                  <a:lnTo>
                    <a:pt x="93" y="0"/>
                  </a:lnTo>
                  <a:lnTo>
                    <a:pt x="8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0" name="Freeform 28"/>
            <p:cNvSpPr/>
            <p:nvPr/>
          </p:nvSpPr>
          <p:spPr bwMode="auto">
            <a:xfrm>
              <a:off x="3438" y="1022"/>
              <a:ext cx="611" cy="180"/>
            </a:xfrm>
            <a:custGeom>
              <a:avLst/>
              <a:gdLst>
                <a:gd name="T0" fmla="*/ 0 w 611"/>
                <a:gd name="T1" fmla="*/ 165 h 180"/>
                <a:gd name="T2" fmla="*/ 611 w 611"/>
                <a:gd name="T3" fmla="*/ 0 h 180"/>
                <a:gd name="T4" fmla="*/ 611 w 611"/>
                <a:gd name="T5" fmla="*/ 14 h 180"/>
                <a:gd name="T6" fmla="*/ 0 w 611"/>
                <a:gd name="T7" fmla="*/ 180 h 180"/>
                <a:gd name="T8" fmla="*/ 0 w 611"/>
                <a:gd name="T9" fmla="*/ 165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180">
                  <a:moveTo>
                    <a:pt x="0" y="165"/>
                  </a:moveTo>
                  <a:lnTo>
                    <a:pt x="611" y="0"/>
                  </a:lnTo>
                  <a:lnTo>
                    <a:pt x="611" y="14"/>
                  </a:lnTo>
                  <a:lnTo>
                    <a:pt x="0" y="180"/>
                  </a:lnTo>
                  <a:lnTo>
                    <a:pt x="0" y="1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1" name="Freeform 29"/>
            <p:cNvSpPr/>
            <p:nvPr/>
          </p:nvSpPr>
          <p:spPr bwMode="auto">
            <a:xfrm>
              <a:off x="4340" y="702"/>
              <a:ext cx="377" cy="396"/>
            </a:xfrm>
            <a:custGeom>
              <a:avLst/>
              <a:gdLst>
                <a:gd name="T0" fmla="*/ 0 w 377"/>
                <a:gd name="T1" fmla="*/ 12 h 396"/>
                <a:gd name="T2" fmla="*/ 370 w 377"/>
                <a:gd name="T3" fmla="*/ 396 h 396"/>
                <a:gd name="T4" fmla="*/ 377 w 377"/>
                <a:gd name="T5" fmla="*/ 388 h 396"/>
                <a:gd name="T6" fmla="*/ 0 w 377"/>
                <a:gd name="T7" fmla="*/ 0 h 396"/>
                <a:gd name="T8" fmla="*/ 0 w 377"/>
                <a:gd name="T9" fmla="*/ 12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7" h="396">
                  <a:moveTo>
                    <a:pt x="0" y="12"/>
                  </a:moveTo>
                  <a:lnTo>
                    <a:pt x="370" y="396"/>
                  </a:lnTo>
                  <a:lnTo>
                    <a:pt x="377" y="388"/>
                  </a:lnTo>
                  <a:lnTo>
                    <a:pt x="0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2" name="Freeform 30"/>
            <p:cNvSpPr/>
            <p:nvPr/>
          </p:nvSpPr>
          <p:spPr bwMode="auto">
            <a:xfrm>
              <a:off x="4108" y="1015"/>
              <a:ext cx="597" cy="97"/>
            </a:xfrm>
            <a:custGeom>
              <a:avLst/>
              <a:gdLst>
                <a:gd name="T0" fmla="*/ 0 w 597"/>
                <a:gd name="T1" fmla="*/ 0 h 97"/>
                <a:gd name="T2" fmla="*/ 597 w 597"/>
                <a:gd name="T3" fmla="*/ 90 h 97"/>
                <a:gd name="T4" fmla="*/ 597 w 597"/>
                <a:gd name="T5" fmla="*/ 97 h 97"/>
                <a:gd name="T6" fmla="*/ 0 w 597"/>
                <a:gd name="T7" fmla="*/ 11 h 97"/>
                <a:gd name="T8" fmla="*/ 0 w 597"/>
                <a:gd name="T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97">
                  <a:moveTo>
                    <a:pt x="0" y="0"/>
                  </a:moveTo>
                  <a:lnTo>
                    <a:pt x="597" y="90"/>
                  </a:lnTo>
                  <a:lnTo>
                    <a:pt x="597" y="97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3" name="Freeform 31"/>
            <p:cNvSpPr/>
            <p:nvPr/>
          </p:nvSpPr>
          <p:spPr bwMode="auto">
            <a:xfrm>
              <a:off x="4759" y="1121"/>
              <a:ext cx="280" cy="55"/>
            </a:xfrm>
            <a:custGeom>
              <a:avLst/>
              <a:gdLst>
                <a:gd name="T0" fmla="*/ 5 w 280"/>
                <a:gd name="T1" fmla="*/ 0 h 55"/>
                <a:gd name="T2" fmla="*/ 280 w 280"/>
                <a:gd name="T3" fmla="*/ 40 h 55"/>
                <a:gd name="T4" fmla="*/ 280 w 280"/>
                <a:gd name="T5" fmla="*/ 55 h 55"/>
                <a:gd name="T6" fmla="*/ 0 w 280"/>
                <a:gd name="T7" fmla="*/ 7 h 55"/>
                <a:gd name="T8" fmla="*/ 5 w 280"/>
                <a:gd name="T9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0" h="55">
                  <a:moveTo>
                    <a:pt x="5" y="0"/>
                  </a:moveTo>
                  <a:lnTo>
                    <a:pt x="280" y="40"/>
                  </a:lnTo>
                  <a:lnTo>
                    <a:pt x="280" y="55"/>
                  </a:lnTo>
                  <a:lnTo>
                    <a:pt x="0" y="7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4" name="Freeform 32"/>
            <p:cNvSpPr/>
            <p:nvPr/>
          </p:nvSpPr>
          <p:spPr bwMode="auto">
            <a:xfrm>
              <a:off x="4745" y="1131"/>
              <a:ext cx="298" cy="447"/>
            </a:xfrm>
            <a:custGeom>
              <a:avLst/>
              <a:gdLst>
                <a:gd name="T0" fmla="*/ 0 w 298"/>
                <a:gd name="T1" fmla="*/ 9 h 447"/>
                <a:gd name="T2" fmla="*/ 294 w 298"/>
                <a:gd name="T3" fmla="*/ 447 h 447"/>
                <a:gd name="T4" fmla="*/ 298 w 298"/>
                <a:gd name="T5" fmla="*/ 440 h 447"/>
                <a:gd name="T6" fmla="*/ 7 w 298"/>
                <a:gd name="T7" fmla="*/ 0 h 447"/>
                <a:gd name="T8" fmla="*/ 0 w 298"/>
                <a:gd name="T9" fmla="*/ 9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447">
                  <a:moveTo>
                    <a:pt x="0" y="9"/>
                  </a:moveTo>
                  <a:lnTo>
                    <a:pt x="294" y="447"/>
                  </a:lnTo>
                  <a:lnTo>
                    <a:pt x="298" y="440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5" name="Freeform 33"/>
            <p:cNvSpPr/>
            <p:nvPr/>
          </p:nvSpPr>
          <p:spPr bwMode="auto">
            <a:xfrm>
              <a:off x="4551" y="1135"/>
              <a:ext cx="182" cy="422"/>
            </a:xfrm>
            <a:custGeom>
              <a:avLst/>
              <a:gdLst>
                <a:gd name="T0" fmla="*/ 173 w 182"/>
                <a:gd name="T1" fmla="*/ 0 h 422"/>
                <a:gd name="T2" fmla="*/ 0 w 182"/>
                <a:gd name="T3" fmla="*/ 422 h 422"/>
                <a:gd name="T4" fmla="*/ 12 w 182"/>
                <a:gd name="T5" fmla="*/ 422 h 422"/>
                <a:gd name="T6" fmla="*/ 182 w 182"/>
                <a:gd name="T7" fmla="*/ 0 h 422"/>
                <a:gd name="T8" fmla="*/ 173 w 182"/>
                <a:gd name="T9" fmla="*/ 0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2" h="422">
                  <a:moveTo>
                    <a:pt x="173" y="0"/>
                  </a:moveTo>
                  <a:lnTo>
                    <a:pt x="0" y="422"/>
                  </a:lnTo>
                  <a:lnTo>
                    <a:pt x="12" y="422"/>
                  </a:lnTo>
                  <a:lnTo>
                    <a:pt x="182" y="0"/>
                  </a:lnTo>
                  <a:lnTo>
                    <a:pt x="1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6" name="Freeform 34"/>
            <p:cNvSpPr/>
            <p:nvPr/>
          </p:nvSpPr>
          <p:spPr bwMode="auto">
            <a:xfrm>
              <a:off x="3414" y="1214"/>
              <a:ext cx="401" cy="388"/>
            </a:xfrm>
            <a:custGeom>
              <a:avLst/>
              <a:gdLst>
                <a:gd name="T0" fmla="*/ 0 w 401"/>
                <a:gd name="T1" fmla="*/ 0 h 388"/>
                <a:gd name="T2" fmla="*/ 393 w 401"/>
                <a:gd name="T3" fmla="*/ 388 h 388"/>
                <a:gd name="T4" fmla="*/ 401 w 401"/>
                <a:gd name="T5" fmla="*/ 378 h 388"/>
                <a:gd name="T6" fmla="*/ 12 w 401"/>
                <a:gd name="T7" fmla="*/ 0 h 388"/>
                <a:gd name="T8" fmla="*/ 0 w 40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1" h="388">
                  <a:moveTo>
                    <a:pt x="0" y="0"/>
                  </a:moveTo>
                  <a:lnTo>
                    <a:pt x="393" y="388"/>
                  </a:lnTo>
                  <a:lnTo>
                    <a:pt x="401" y="37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7" name="Freeform 35"/>
            <p:cNvSpPr/>
            <p:nvPr/>
          </p:nvSpPr>
          <p:spPr bwMode="auto">
            <a:xfrm>
              <a:off x="3833" y="1034"/>
              <a:ext cx="233" cy="558"/>
            </a:xfrm>
            <a:custGeom>
              <a:avLst/>
              <a:gdLst>
                <a:gd name="T0" fmla="*/ 225 w 233"/>
                <a:gd name="T1" fmla="*/ 0 h 558"/>
                <a:gd name="T2" fmla="*/ 0 w 233"/>
                <a:gd name="T3" fmla="*/ 558 h 558"/>
                <a:gd name="T4" fmla="*/ 10 w 233"/>
                <a:gd name="T5" fmla="*/ 558 h 558"/>
                <a:gd name="T6" fmla="*/ 233 w 233"/>
                <a:gd name="T7" fmla="*/ 0 h 558"/>
                <a:gd name="T8" fmla="*/ 225 w 233"/>
                <a:gd name="T9" fmla="*/ 0 h 5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3" h="558">
                  <a:moveTo>
                    <a:pt x="225" y="0"/>
                  </a:moveTo>
                  <a:lnTo>
                    <a:pt x="0" y="558"/>
                  </a:lnTo>
                  <a:lnTo>
                    <a:pt x="10" y="558"/>
                  </a:lnTo>
                  <a:lnTo>
                    <a:pt x="233" y="0"/>
                  </a:lnTo>
                  <a:lnTo>
                    <a:pt x="2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8" name="Freeform 36"/>
            <p:cNvSpPr/>
            <p:nvPr/>
          </p:nvSpPr>
          <p:spPr bwMode="auto">
            <a:xfrm>
              <a:off x="4087" y="1034"/>
              <a:ext cx="452" cy="530"/>
            </a:xfrm>
            <a:custGeom>
              <a:avLst/>
              <a:gdLst>
                <a:gd name="T0" fmla="*/ 0 w 452"/>
                <a:gd name="T1" fmla="*/ 0 h 530"/>
                <a:gd name="T2" fmla="*/ 440 w 452"/>
                <a:gd name="T3" fmla="*/ 530 h 530"/>
                <a:gd name="T4" fmla="*/ 452 w 452"/>
                <a:gd name="T5" fmla="*/ 528 h 530"/>
                <a:gd name="T6" fmla="*/ 12 w 452"/>
                <a:gd name="T7" fmla="*/ 0 h 530"/>
                <a:gd name="T8" fmla="*/ 0 w 452"/>
                <a:gd name="T9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2" h="530">
                  <a:moveTo>
                    <a:pt x="0" y="0"/>
                  </a:moveTo>
                  <a:lnTo>
                    <a:pt x="440" y="530"/>
                  </a:lnTo>
                  <a:lnTo>
                    <a:pt x="452" y="5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9" name="Freeform 37"/>
            <p:cNvSpPr/>
            <p:nvPr/>
          </p:nvSpPr>
          <p:spPr bwMode="auto">
            <a:xfrm>
              <a:off x="3836" y="1588"/>
              <a:ext cx="689" cy="23"/>
            </a:xfrm>
            <a:custGeom>
              <a:avLst/>
              <a:gdLst>
                <a:gd name="T0" fmla="*/ 0 w 689"/>
                <a:gd name="T1" fmla="*/ 16 h 23"/>
                <a:gd name="T2" fmla="*/ 689 w 689"/>
                <a:gd name="T3" fmla="*/ 0 h 23"/>
                <a:gd name="T4" fmla="*/ 689 w 689"/>
                <a:gd name="T5" fmla="*/ 7 h 23"/>
                <a:gd name="T6" fmla="*/ 12 w 689"/>
                <a:gd name="T7" fmla="*/ 23 h 23"/>
                <a:gd name="T8" fmla="*/ 0 w 689"/>
                <a:gd name="T9" fmla="*/ 16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23">
                  <a:moveTo>
                    <a:pt x="0" y="16"/>
                  </a:moveTo>
                  <a:lnTo>
                    <a:pt x="689" y="0"/>
                  </a:lnTo>
                  <a:lnTo>
                    <a:pt x="689" y="7"/>
                  </a:lnTo>
                  <a:lnTo>
                    <a:pt x="12" y="23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0" name="Freeform 38"/>
            <p:cNvSpPr/>
            <p:nvPr/>
          </p:nvSpPr>
          <p:spPr bwMode="auto">
            <a:xfrm>
              <a:off x="5093" y="1621"/>
              <a:ext cx="273" cy="428"/>
            </a:xfrm>
            <a:custGeom>
              <a:avLst/>
              <a:gdLst>
                <a:gd name="T0" fmla="*/ 0 w 273"/>
                <a:gd name="T1" fmla="*/ 0 h 428"/>
                <a:gd name="T2" fmla="*/ 263 w 273"/>
                <a:gd name="T3" fmla="*/ 428 h 428"/>
                <a:gd name="T4" fmla="*/ 273 w 273"/>
                <a:gd name="T5" fmla="*/ 428 h 428"/>
                <a:gd name="T6" fmla="*/ 12 w 273"/>
                <a:gd name="T7" fmla="*/ 0 h 428"/>
                <a:gd name="T8" fmla="*/ 0 w 27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3" h="428">
                  <a:moveTo>
                    <a:pt x="0" y="0"/>
                  </a:moveTo>
                  <a:lnTo>
                    <a:pt x="263" y="428"/>
                  </a:lnTo>
                  <a:lnTo>
                    <a:pt x="273" y="4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1" name="Freeform 39"/>
            <p:cNvSpPr/>
            <p:nvPr/>
          </p:nvSpPr>
          <p:spPr bwMode="auto">
            <a:xfrm>
              <a:off x="5070" y="1621"/>
              <a:ext cx="293" cy="428"/>
            </a:xfrm>
            <a:custGeom>
              <a:avLst/>
              <a:gdLst>
                <a:gd name="T0" fmla="*/ 0 w 293"/>
                <a:gd name="T1" fmla="*/ 0 h 428"/>
                <a:gd name="T2" fmla="*/ 286 w 293"/>
                <a:gd name="T3" fmla="*/ 428 h 428"/>
                <a:gd name="T4" fmla="*/ 293 w 293"/>
                <a:gd name="T5" fmla="*/ 421 h 428"/>
                <a:gd name="T6" fmla="*/ 16 w 293"/>
                <a:gd name="T7" fmla="*/ 0 h 428"/>
                <a:gd name="T8" fmla="*/ 0 w 29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3" h="428">
                  <a:moveTo>
                    <a:pt x="0" y="0"/>
                  </a:moveTo>
                  <a:lnTo>
                    <a:pt x="286" y="428"/>
                  </a:lnTo>
                  <a:lnTo>
                    <a:pt x="293" y="421"/>
                  </a:lnTo>
                  <a:lnTo>
                    <a:pt x="1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2" name="Freeform 40"/>
            <p:cNvSpPr/>
            <p:nvPr/>
          </p:nvSpPr>
          <p:spPr bwMode="auto">
            <a:xfrm>
              <a:off x="4568" y="1581"/>
              <a:ext cx="551" cy="156"/>
            </a:xfrm>
            <a:custGeom>
              <a:avLst/>
              <a:gdLst>
                <a:gd name="T0" fmla="*/ 0 w 551"/>
                <a:gd name="T1" fmla="*/ 0 h 156"/>
                <a:gd name="T2" fmla="*/ 551 w 551"/>
                <a:gd name="T3" fmla="*/ 146 h 156"/>
                <a:gd name="T4" fmla="*/ 539 w 551"/>
                <a:gd name="T5" fmla="*/ 156 h 156"/>
                <a:gd name="T6" fmla="*/ 0 w 551"/>
                <a:gd name="T7" fmla="*/ 11 h 156"/>
                <a:gd name="T8" fmla="*/ 0 w 551"/>
                <a:gd name="T9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1" h="156">
                  <a:moveTo>
                    <a:pt x="0" y="0"/>
                  </a:moveTo>
                  <a:lnTo>
                    <a:pt x="551" y="146"/>
                  </a:lnTo>
                  <a:lnTo>
                    <a:pt x="539" y="156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3" name="Freeform 41"/>
            <p:cNvSpPr/>
            <p:nvPr/>
          </p:nvSpPr>
          <p:spPr bwMode="auto">
            <a:xfrm>
              <a:off x="4546" y="1597"/>
              <a:ext cx="228" cy="677"/>
            </a:xfrm>
            <a:custGeom>
              <a:avLst/>
              <a:gdLst>
                <a:gd name="T0" fmla="*/ 0 w 228"/>
                <a:gd name="T1" fmla="*/ 0 h 677"/>
                <a:gd name="T2" fmla="*/ 223 w 228"/>
                <a:gd name="T3" fmla="*/ 677 h 677"/>
                <a:gd name="T4" fmla="*/ 228 w 228"/>
                <a:gd name="T5" fmla="*/ 677 h 677"/>
                <a:gd name="T6" fmla="*/ 10 w 228"/>
                <a:gd name="T7" fmla="*/ 0 h 677"/>
                <a:gd name="T8" fmla="*/ 0 w 228"/>
                <a:gd name="T9" fmla="*/ 0 h 6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8" h="677">
                  <a:moveTo>
                    <a:pt x="0" y="0"/>
                  </a:moveTo>
                  <a:lnTo>
                    <a:pt x="223" y="677"/>
                  </a:lnTo>
                  <a:lnTo>
                    <a:pt x="228" y="677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4" name="Freeform 42"/>
            <p:cNvSpPr/>
            <p:nvPr/>
          </p:nvSpPr>
          <p:spPr bwMode="auto">
            <a:xfrm>
              <a:off x="4229" y="1604"/>
              <a:ext cx="310" cy="481"/>
            </a:xfrm>
            <a:custGeom>
              <a:avLst/>
              <a:gdLst>
                <a:gd name="T0" fmla="*/ 0 w 310"/>
                <a:gd name="T1" fmla="*/ 481 h 481"/>
                <a:gd name="T2" fmla="*/ 301 w 310"/>
                <a:gd name="T3" fmla="*/ 0 h 481"/>
                <a:gd name="T4" fmla="*/ 310 w 310"/>
                <a:gd name="T5" fmla="*/ 0 h 481"/>
                <a:gd name="T6" fmla="*/ 7 w 310"/>
                <a:gd name="T7" fmla="*/ 481 h 481"/>
                <a:gd name="T8" fmla="*/ 0 w 310"/>
                <a:gd name="T9" fmla="*/ 481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0" h="481">
                  <a:moveTo>
                    <a:pt x="0" y="481"/>
                  </a:moveTo>
                  <a:lnTo>
                    <a:pt x="301" y="0"/>
                  </a:lnTo>
                  <a:lnTo>
                    <a:pt x="310" y="0"/>
                  </a:lnTo>
                  <a:lnTo>
                    <a:pt x="7" y="481"/>
                  </a:lnTo>
                  <a:lnTo>
                    <a:pt x="0" y="4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5" name="Freeform 43"/>
            <p:cNvSpPr/>
            <p:nvPr/>
          </p:nvSpPr>
          <p:spPr bwMode="auto">
            <a:xfrm>
              <a:off x="4217" y="1803"/>
              <a:ext cx="90" cy="282"/>
            </a:xfrm>
            <a:custGeom>
              <a:avLst/>
              <a:gdLst>
                <a:gd name="T0" fmla="*/ 81 w 90"/>
                <a:gd name="T1" fmla="*/ 0 h 282"/>
                <a:gd name="T2" fmla="*/ 0 w 90"/>
                <a:gd name="T3" fmla="*/ 282 h 282"/>
                <a:gd name="T4" fmla="*/ 7 w 90"/>
                <a:gd name="T5" fmla="*/ 282 h 282"/>
                <a:gd name="T6" fmla="*/ 90 w 90"/>
                <a:gd name="T7" fmla="*/ 0 h 282"/>
                <a:gd name="T8" fmla="*/ 81 w 90"/>
                <a:gd name="T9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282">
                  <a:moveTo>
                    <a:pt x="81" y="0"/>
                  </a:moveTo>
                  <a:lnTo>
                    <a:pt x="0" y="282"/>
                  </a:lnTo>
                  <a:lnTo>
                    <a:pt x="7" y="282"/>
                  </a:lnTo>
                  <a:lnTo>
                    <a:pt x="90" y="0"/>
                  </a:lnTo>
                  <a:lnTo>
                    <a:pt x="8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6" name="Freeform 44"/>
            <p:cNvSpPr/>
            <p:nvPr/>
          </p:nvSpPr>
          <p:spPr bwMode="auto">
            <a:xfrm>
              <a:off x="3833" y="1621"/>
              <a:ext cx="375" cy="464"/>
            </a:xfrm>
            <a:custGeom>
              <a:avLst/>
              <a:gdLst>
                <a:gd name="T0" fmla="*/ 0 w 375"/>
                <a:gd name="T1" fmla="*/ 0 h 464"/>
                <a:gd name="T2" fmla="*/ 368 w 375"/>
                <a:gd name="T3" fmla="*/ 464 h 464"/>
                <a:gd name="T4" fmla="*/ 375 w 375"/>
                <a:gd name="T5" fmla="*/ 464 h 464"/>
                <a:gd name="T6" fmla="*/ 8 w 375"/>
                <a:gd name="T7" fmla="*/ 0 h 464"/>
                <a:gd name="T8" fmla="*/ 0 w 375"/>
                <a:gd name="T9" fmla="*/ 0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5" h="464">
                  <a:moveTo>
                    <a:pt x="0" y="0"/>
                  </a:moveTo>
                  <a:lnTo>
                    <a:pt x="368" y="464"/>
                  </a:lnTo>
                  <a:lnTo>
                    <a:pt x="375" y="464"/>
                  </a:lnTo>
                  <a:lnTo>
                    <a:pt x="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7" name="Freeform 45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  <a:gd name="T10" fmla="*/ 0 w 649"/>
                <a:gd name="T11" fmla="*/ 17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8" name="Freeform 46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9" name="Freeform 47"/>
            <p:cNvSpPr/>
            <p:nvPr/>
          </p:nvSpPr>
          <p:spPr bwMode="auto">
            <a:xfrm>
              <a:off x="3623" y="1623"/>
              <a:ext cx="203" cy="658"/>
            </a:xfrm>
            <a:custGeom>
              <a:avLst/>
              <a:gdLst>
                <a:gd name="T0" fmla="*/ 194 w 203"/>
                <a:gd name="T1" fmla="*/ 0 h 658"/>
                <a:gd name="T2" fmla="*/ 0 w 203"/>
                <a:gd name="T3" fmla="*/ 658 h 658"/>
                <a:gd name="T4" fmla="*/ 9 w 203"/>
                <a:gd name="T5" fmla="*/ 658 h 658"/>
                <a:gd name="T6" fmla="*/ 203 w 203"/>
                <a:gd name="T7" fmla="*/ 5 h 658"/>
                <a:gd name="T8" fmla="*/ 194 w 203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58">
                  <a:moveTo>
                    <a:pt x="194" y="0"/>
                  </a:moveTo>
                  <a:lnTo>
                    <a:pt x="0" y="658"/>
                  </a:lnTo>
                  <a:lnTo>
                    <a:pt x="9" y="658"/>
                  </a:lnTo>
                  <a:lnTo>
                    <a:pt x="203" y="5"/>
                  </a:lnTo>
                  <a:lnTo>
                    <a:pt x="19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0" name="Freeform 48"/>
            <p:cNvSpPr/>
            <p:nvPr/>
          </p:nvSpPr>
          <p:spPr bwMode="auto">
            <a:xfrm>
              <a:off x="3353" y="1768"/>
              <a:ext cx="935" cy="310"/>
            </a:xfrm>
            <a:custGeom>
              <a:avLst/>
              <a:gdLst>
                <a:gd name="T0" fmla="*/ 0 w 935"/>
                <a:gd name="T1" fmla="*/ 300 h 310"/>
                <a:gd name="T2" fmla="*/ 928 w 935"/>
                <a:gd name="T3" fmla="*/ 0 h 310"/>
                <a:gd name="T4" fmla="*/ 935 w 935"/>
                <a:gd name="T5" fmla="*/ 9 h 310"/>
                <a:gd name="T6" fmla="*/ 7 w 935"/>
                <a:gd name="T7" fmla="*/ 310 h 310"/>
                <a:gd name="T8" fmla="*/ 0 w 935"/>
                <a:gd name="T9" fmla="*/ 300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5" h="310">
                  <a:moveTo>
                    <a:pt x="0" y="300"/>
                  </a:moveTo>
                  <a:lnTo>
                    <a:pt x="928" y="0"/>
                  </a:lnTo>
                  <a:lnTo>
                    <a:pt x="935" y="9"/>
                  </a:lnTo>
                  <a:lnTo>
                    <a:pt x="7" y="310"/>
                  </a:lnTo>
                  <a:lnTo>
                    <a:pt x="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1" name="Freeform 49"/>
            <p:cNvSpPr/>
            <p:nvPr/>
          </p:nvSpPr>
          <p:spPr bwMode="auto">
            <a:xfrm>
              <a:off x="2631" y="1820"/>
              <a:ext cx="641" cy="251"/>
            </a:xfrm>
            <a:custGeom>
              <a:avLst/>
              <a:gdLst>
                <a:gd name="T0" fmla="*/ 0 w 641"/>
                <a:gd name="T1" fmla="*/ 9 h 251"/>
                <a:gd name="T2" fmla="*/ 641 w 641"/>
                <a:gd name="T3" fmla="*/ 251 h 251"/>
                <a:gd name="T4" fmla="*/ 641 w 641"/>
                <a:gd name="T5" fmla="*/ 244 h 251"/>
                <a:gd name="T6" fmla="*/ 11 w 641"/>
                <a:gd name="T7" fmla="*/ 0 h 251"/>
                <a:gd name="T8" fmla="*/ 0 w 641"/>
                <a:gd name="T9" fmla="*/ 9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1" h="251">
                  <a:moveTo>
                    <a:pt x="0" y="9"/>
                  </a:moveTo>
                  <a:lnTo>
                    <a:pt x="641" y="251"/>
                  </a:lnTo>
                  <a:lnTo>
                    <a:pt x="641" y="244"/>
                  </a:lnTo>
                  <a:lnTo>
                    <a:pt x="11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2" name="Freeform 50"/>
            <p:cNvSpPr/>
            <p:nvPr/>
          </p:nvSpPr>
          <p:spPr bwMode="auto">
            <a:xfrm>
              <a:off x="2631" y="1798"/>
              <a:ext cx="497" cy="301"/>
            </a:xfrm>
            <a:custGeom>
              <a:avLst/>
              <a:gdLst>
                <a:gd name="T0" fmla="*/ 0 w 497"/>
                <a:gd name="T1" fmla="*/ 296 h 301"/>
                <a:gd name="T2" fmla="*/ 490 w 497"/>
                <a:gd name="T3" fmla="*/ 0 h 301"/>
                <a:gd name="T4" fmla="*/ 497 w 497"/>
                <a:gd name="T5" fmla="*/ 10 h 301"/>
                <a:gd name="T6" fmla="*/ 7 w 497"/>
                <a:gd name="T7" fmla="*/ 301 h 301"/>
                <a:gd name="T8" fmla="*/ 0 w 497"/>
                <a:gd name="T9" fmla="*/ 296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7" h="301">
                  <a:moveTo>
                    <a:pt x="0" y="296"/>
                  </a:moveTo>
                  <a:lnTo>
                    <a:pt x="490" y="0"/>
                  </a:lnTo>
                  <a:lnTo>
                    <a:pt x="497" y="10"/>
                  </a:lnTo>
                  <a:lnTo>
                    <a:pt x="7" y="301"/>
                  </a:lnTo>
                  <a:lnTo>
                    <a:pt x="0" y="2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3" name="Freeform 51"/>
            <p:cNvSpPr/>
            <p:nvPr/>
          </p:nvSpPr>
          <p:spPr bwMode="auto">
            <a:xfrm>
              <a:off x="2467" y="2125"/>
              <a:ext cx="135" cy="351"/>
            </a:xfrm>
            <a:custGeom>
              <a:avLst/>
              <a:gdLst>
                <a:gd name="T0" fmla="*/ 126 w 135"/>
                <a:gd name="T1" fmla="*/ 0 h 351"/>
                <a:gd name="T2" fmla="*/ 0 w 135"/>
                <a:gd name="T3" fmla="*/ 351 h 351"/>
                <a:gd name="T4" fmla="*/ 12 w 135"/>
                <a:gd name="T5" fmla="*/ 351 h 351"/>
                <a:gd name="T6" fmla="*/ 135 w 135"/>
                <a:gd name="T7" fmla="*/ 7 h 351"/>
                <a:gd name="T8" fmla="*/ 126 w 135"/>
                <a:gd name="T9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351">
                  <a:moveTo>
                    <a:pt x="126" y="0"/>
                  </a:moveTo>
                  <a:lnTo>
                    <a:pt x="0" y="351"/>
                  </a:lnTo>
                  <a:lnTo>
                    <a:pt x="12" y="351"/>
                  </a:lnTo>
                  <a:lnTo>
                    <a:pt x="135" y="7"/>
                  </a:lnTo>
                  <a:lnTo>
                    <a:pt x="12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4" name="Freeform 52"/>
            <p:cNvSpPr/>
            <p:nvPr/>
          </p:nvSpPr>
          <p:spPr bwMode="auto">
            <a:xfrm>
              <a:off x="2607" y="2130"/>
              <a:ext cx="234" cy="743"/>
            </a:xfrm>
            <a:custGeom>
              <a:avLst/>
              <a:gdLst>
                <a:gd name="T0" fmla="*/ 0 w 234"/>
                <a:gd name="T1" fmla="*/ 0 h 743"/>
                <a:gd name="T2" fmla="*/ 223 w 234"/>
                <a:gd name="T3" fmla="*/ 743 h 743"/>
                <a:gd name="T4" fmla="*/ 234 w 234"/>
                <a:gd name="T5" fmla="*/ 743 h 743"/>
                <a:gd name="T6" fmla="*/ 9 w 234"/>
                <a:gd name="T7" fmla="*/ 0 h 743"/>
                <a:gd name="T8" fmla="*/ 0 w 234"/>
                <a:gd name="T9" fmla="*/ 0 h 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743">
                  <a:moveTo>
                    <a:pt x="0" y="0"/>
                  </a:moveTo>
                  <a:lnTo>
                    <a:pt x="223" y="743"/>
                  </a:lnTo>
                  <a:lnTo>
                    <a:pt x="234" y="743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5" name="Freeform 53"/>
            <p:cNvSpPr/>
            <p:nvPr/>
          </p:nvSpPr>
          <p:spPr bwMode="auto">
            <a:xfrm>
              <a:off x="2472" y="2525"/>
              <a:ext cx="350" cy="360"/>
            </a:xfrm>
            <a:custGeom>
              <a:avLst/>
              <a:gdLst>
                <a:gd name="T0" fmla="*/ 0 w 350"/>
                <a:gd name="T1" fmla="*/ 12 h 360"/>
                <a:gd name="T2" fmla="*/ 343 w 350"/>
                <a:gd name="T3" fmla="*/ 360 h 360"/>
                <a:gd name="T4" fmla="*/ 350 w 350"/>
                <a:gd name="T5" fmla="*/ 348 h 360"/>
                <a:gd name="T6" fmla="*/ 7 w 350"/>
                <a:gd name="T7" fmla="*/ 0 h 360"/>
                <a:gd name="T8" fmla="*/ 0 w 350"/>
                <a:gd name="T9" fmla="*/ 12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0" h="360">
                  <a:moveTo>
                    <a:pt x="0" y="12"/>
                  </a:moveTo>
                  <a:lnTo>
                    <a:pt x="343" y="360"/>
                  </a:lnTo>
                  <a:lnTo>
                    <a:pt x="350" y="348"/>
                  </a:lnTo>
                  <a:lnTo>
                    <a:pt x="7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6" name="Freeform 54"/>
            <p:cNvSpPr/>
            <p:nvPr/>
          </p:nvSpPr>
          <p:spPr bwMode="auto">
            <a:xfrm>
              <a:off x="2922" y="2466"/>
              <a:ext cx="128" cy="355"/>
            </a:xfrm>
            <a:custGeom>
              <a:avLst/>
              <a:gdLst>
                <a:gd name="T0" fmla="*/ 121 w 128"/>
                <a:gd name="T1" fmla="*/ 0 h 355"/>
                <a:gd name="T2" fmla="*/ 0 w 128"/>
                <a:gd name="T3" fmla="*/ 339 h 355"/>
                <a:gd name="T4" fmla="*/ 9 w 128"/>
                <a:gd name="T5" fmla="*/ 355 h 355"/>
                <a:gd name="T6" fmla="*/ 128 w 128"/>
                <a:gd name="T7" fmla="*/ 10 h 355"/>
                <a:gd name="T8" fmla="*/ 121 w 128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8" h="355">
                  <a:moveTo>
                    <a:pt x="121" y="0"/>
                  </a:moveTo>
                  <a:lnTo>
                    <a:pt x="0" y="339"/>
                  </a:lnTo>
                  <a:lnTo>
                    <a:pt x="9" y="355"/>
                  </a:lnTo>
                  <a:lnTo>
                    <a:pt x="128" y="10"/>
                  </a:lnTo>
                  <a:lnTo>
                    <a:pt x="1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7" name="Freeform 55"/>
            <p:cNvSpPr/>
            <p:nvPr/>
          </p:nvSpPr>
          <p:spPr bwMode="auto">
            <a:xfrm>
              <a:off x="2616" y="2118"/>
              <a:ext cx="417" cy="322"/>
            </a:xfrm>
            <a:custGeom>
              <a:avLst/>
              <a:gdLst>
                <a:gd name="T0" fmla="*/ 0 w 417"/>
                <a:gd name="T1" fmla="*/ 10 h 322"/>
                <a:gd name="T2" fmla="*/ 408 w 417"/>
                <a:gd name="T3" fmla="*/ 322 h 322"/>
                <a:gd name="T4" fmla="*/ 417 w 417"/>
                <a:gd name="T5" fmla="*/ 310 h 322"/>
                <a:gd name="T6" fmla="*/ 15 w 417"/>
                <a:gd name="T7" fmla="*/ 0 h 322"/>
                <a:gd name="T8" fmla="*/ 0 w 417"/>
                <a:gd name="T9" fmla="*/ 10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7" h="322">
                  <a:moveTo>
                    <a:pt x="0" y="10"/>
                  </a:moveTo>
                  <a:lnTo>
                    <a:pt x="408" y="322"/>
                  </a:lnTo>
                  <a:lnTo>
                    <a:pt x="417" y="310"/>
                  </a:lnTo>
                  <a:lnTo>
                    <a:pt x="15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8" name="Freeform 56"/>
            <p:cNvSpPr/>
            <p:nvPr/>
          </p:nvSpPr>
          <p:spPr bwMode="auto">
            <a:xfrm>
              <a:off x="3054" y="1803"/>
              <a:ext cx="81" cy="618"/>
            </a:xfrm>
            <a:custGeom>
              <a:avLst/>
              <a:gdLst>
                <a:gd name="T0" fmla="*/ 69 w 81"/>
                <a:gd name="T1" fmla="*/ 0 h 618"/>
                <a:gd name="T2" fmla="*/ 0 w 81"/>
                <a:gd name="T3" fmla="*/ 618 h 618"/>
                <a:gd name="T4" fmla="*/ 10 w 81"/>
                <a:gd name="T5" fmla="*/ 618 h 618"/>
                <a:gd name="T6" fmla="*/ 81 w 81"/>
                <a:gd name="T7" fmla="*/ 0 h 618"/>
                <a:gd name="T8" fmla="*/ 69 w 81"/>
                <a:gd name="T9" fmla="*/ 0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618">
                  <a:moveTo>
                    <a:pt x="69" y="0"/>
                  </a:moveTo>
                  <a:lnTo>
                    <a:pt x="0" y="618"/>
                  </a:lnTo>
                  <a:lnTo>
                    <a:pt x="10" y="618"/>
                  </a:lnTo>
                  <a:lnTo>
                    <a:pt x="81" y="0"/>
                  </a:lnTo>
                  <a:lnTo>
                    <a:pt x="6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9" name="Freeform 57"/>
            <p:cNvSpPr/>
            <p:nvPr/>
          </p:nvSpPr>
          <p:spPr bwMode="auto">
            <a:xfrm>
              <a:off x="3135" y="1810"/>
              <a:ext cx="476" cy="474"/>
            </a:xfrm>
            <a:custGeom>
              <a:avLst/>
              <a:gdLst>
                <a:gd name="T0" fmla="*/ 0 w 476"/>
                <a:gd name="T1" fmla="*/ 0 h 474"/>
                <a:gd name="T2" fmla="*/ 469 w 476"/>
                <a:gd name="T3" fmla="*/ 474 h 474"/>
                <a:gd name="T4" fmla="*/ 476 w 476"/>
                <a:gd name="T5" fmla="*/ 471 h 474"/>
                <a:gd name="T6" fmla="*/ 9 w 476"/>
                <a:gd name="T7" fmla="*/ 0 h 474"/>
                <a:gd name="T8" fmla="*/ 0 w 476"/>
                <a:gd name="T9" fmla="*/ 0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6" h="474">
                  <a:moveTo>
                    <a:pt x="0" y="0"/>
                  </a:moveTo>
                  <a:lnTo>
                    <a:pt x="469" y="474"/>
                  </a:lnTo>
                  <a:lnTo>
                    <a:pt x="476" y="471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0" name="Freeform 58"/>
            <p:cNvSpPr/>
            <p:nvPr/>
          </p:nvSpPr>
          <p:spPr bwMode="auto">
            <a:xfrm>
              <a:off x="2938" y="2109"/>
              <a:ext cx="363" cy="696"/>
            </a:xfrm>
            <a:custGeom>
              <a:avLst/>
              <a:gdLst>
                <a:gd name="T0" fmla="*/ 358 w 363"/>
                <a:gd name="T1" fmla="*/ 0 h 696"/>
                <a:gd name="T2" fmla="*/ 0 w 363"/>
                <a:gd name="T3" fmla="*/ 696 h 696"/>
                <a:gd name="T4" fmla="*/ 12 w 363"/>
                <a:gd name="T5" fmla="*/ 696 h 696"/>
                <a:gd name="T6" fmla="*/ 363 w 363"/>
                <a:gd name="T7" fmla="*/ 9 h 696"/>
                <a:gd name="T8" fmla="*/ 358 w 363"/>
                <a:gd name="T9" fmla="*/ 0 h 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3" h="696">
                  <a:moveTo>
                    <a:pt x="358" y="0"/>
                  </a:moveTo>
                  <a:lnTo>
                    <a:pt x="0" y="696"/>
                  </a:lnTo>
                  <a:lnTo>
                    <a:pt x="12" y="696"/>
                  </a:lnTo>
                  <a:lnTo>
                    <a:pt x="363" y="9"/>
                  </a:lnTo>
                  <a:lnTo>
                    <a:pt x="35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1" name="Freeform 59"/>
            <p:cNvSpPr/>
            <p:nvPr/>
          </p:nvSpPr>
          <p:spPr bwMode="auto">
            <a:xfrm>
              <a:off x="3085" y="2296"/>
              <a:ext cx="516" cy="154"/>
            </a:xfrm>
            <a:custGeom>
              <a:avLst/>
              <a:gdLst>
                <a:gd name="T0" fmla="*/ 0 w 516"/>
                <a:gd name="T1" fmla="*/ 144 h 154"/>
                <a:gd name="T2" fmla="*/ 516 w 516"/>
                <a:gd name="T3" fmla="*/ 0 h 154"/>
                <a:gd name="T4" fmla="*/ 516 w 516"/>
                <a:gd name="T5" fmla="*/ 7 h 154"/>
                <a:gd name="T6" fmla="*/ 0 w 516"/>
                <a:gd name="T7" fmla="*/ 154 h 154"/>
                <a:gd name="T8" fmla="*/ 0 w 516"/>
                <a:gd name="T9" fmla="*/ 14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6" h="154">
                  <a:moveTo>
                    <a:pt x="0" y="144"/>
                  </a:moveTo>
                  <a:lnTo>
                    <a:pt x="516" y="0"/>
                  </a:lnTo>
                  <a:lnTo>
                    <a:pt x="516" y="7"/>
                  </a:lnTo>
                  <a:lnTo>
                    <a:pt x="0" y="154"/>
                  </a:lnTo>
                  <a:lnTo>
                    <a:pt x="0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2" name="Freeform 60"/>
            <p:cNvSpPr/>
            <p:nvPr/>
          </p:nvSpPr>
          <p:spPr bwMode="auto">
            <a:xfrm>
              <a:off x="3637" y="2106"/>
              <a:ext cx="571" cy="192"/>
            </a:xfrm>
            <a:custGeom>
              <a:avLst/>
              <a:gdLst>
                <a:gd name="T0" fmla="*/ 0 w 571"/>
                <a:gd name="T1" fmla="*/ 180 h 192"/>
                <a:gd name="T2" fmla="*/ 571 w 571"/>
                <a:gd name="T3" fmla="*/ 0 h 192"/>
                <a:gd name="T4" fmla="*/ 571 w 571"/>
                <a:gd name="T5" fmla="*/ 12 h 192"/>
                <a:gd name="T6" fmla="*/ 0 w 571"/>
                <a:gd name="T7" fmla="*/ 192 h 192"/>
                <a:gd name="T8" fmla="*/ 0 w 571"/>
                <a:gd name="T9" fmla="*/ 18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192">
                  <a:moveTo>
                    <a:pt x="0" y="180"/>
                  </a:moveTo>
                  <a:lnTo>
                    <a:pt x="571" y="0"/>
                  </a:lnTo>
                  <a:lnTo>
                    <a:pt x="571" y="12"/>
                  </a:lnTo>
                  <a:lnTo>
                    <a:pt x="0" y="192"/>
                  </a:lnTo>
                  <a:lnTo>
                    <a:pt x="0" y="1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3" name="Freeform 61"/>
            <p:cNvSpPr/>
            <p:nvPr/>
          </p:nvSpPr>
          <p:spPr bwMode="auto">
            <a:xfrm>
              <a:off x="4234" y="2106"/>
              <a:ext cx="521" cy="187"/>
            </a:xfrm>
            <a:custGeom>
              <a:avLst/>
              <a:gdLst>
                <a:gd name="T0" fmla="*/ 0 w 521"/>
                <a:gd name="T1" fmla="*/ 10 h 187"/>
                <a:gd name="T2" fmla="*/ 518 w 521"/>
                <a:gd name="T3" fmla="*/ 187 h 187"/>
                <a:gd name="T4" fmla="*/ 521 w 521"/>
                <a:gd name="T5" fmla="*/ 175 h 187"/>
                <a:gd name="T6" fmla="*/ 0 w 521"/>
                <a:gd name="T7" fmla="*/ 0 h 187"/>
                <a:gd name="T8" fmla="*/ 0 w 521"/>
                <a:gd name="T9" fmla="*/ 1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187">
                  <a:moveTo>
                    <a:pt x="0" y="10"/>
                  </a:moveTo>
                  <a:lnTo>
                    <a:pt x="518" y="187"/>
                  </a:lnTo>
                  <a:lnTo>
                    <a:pt x="521" y="175"/>
                  </a:lnTo>
                  <a:lnTo>
                    <a:pt x="0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4" name="Freeform 62"/>
            <p:cNvSpPr/>
            <p:nvPr/>
          </p:nvSpPr>
          <p:spPr bwMode="auto">
            <a:xfrm>
              <a:off x="4795" y="1749"/>
              <a:ext cx="329" cy="525"/>
            </a:xfrm>
            <a:custGeom>
              <a:avLst/>
              <a:gdLst>
                <a:gd name="T0" fmla="*/ 329 w 329"/>
                <a:gd name="T1" fmla="*/ 0 h 525"/>
                <a:gd name="T2" fmla="*/ 0 w 329"/>
                <a:gd name="T3" fmla="*/ 525 h 525"/>
                <a:gd name="T4" fmla="*/ 7 w 329"/>
                <a:gd name="T5" fmla="*/ 525 h 525"/>
                <a:gd name="T6" fmla="*/ 329 w 329"/>
                <a:gd name="T7" fmla="*/ 12 h 525"/>
                <a:gd name="T8" fmla="*/ 329 w 329"/>
                <a:gd name="T9" fmla="*/ 0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9" h="525">
                  <a:moveTo>
                    <a:pt x="329" y="0"/>
                  </a:moveTo>
                  <a:lnTo>
                    <a:pt x="0" y="525"/>
                  </a:lnTo>
                  <a:lnTo>
                    <a:pt x="7" y="525"/>
                  </a:lnTo>
                  <a:lnTo>
                    <a:pt x="329" y="12"/>
                  </a:lnTo>
                  <a:lnTo>
                    <a:pt x="3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5" name="Freeform 63"/>
            <p:cNvSpPr/>
            <p:nvPr/>
          </p:nvSpPr>
          <p:spPr bwMode="auto">
            <a:xfrm>
              <a:off x="5145" y="1756"/>
              <a:ext cx="52" cy="691"/>
            </a:xfrm>
            <a:custGeom>
              <a:avLst/>
              <a:gdLst>
                <a:gd name="T0" fmla="*/ 0 w 52"/>
                <a:gd name="T1" fmla="*/ 0 h 691"/>
                <a:gd name="T2" fmla="*/ 41 w 52"/>
                <a:gd name="T3" fmla="*/ 691 h 691"/>
                <a:gd name="T4" fmla="*/ 52 w 52"/>
                <a:gd name="T5" fmla="*/ 691 h 691"/>
                <a:gd name="T6" fmla="*/ 7 w 52"/>
                <a:gd name="T7" fmla="*/ 0 h 691"/>
                <a:gd name="T8" fmla="*/ 0 w 52"/>
                <a:gd name="T9" fmla="*/ 0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691">
                  <a:moveTo>
                    <a:pt x="0" y="0"/>
                  </a:moveTo>
                  <a:lnTo>
                    <a:pt x="41" y="691"/>
                  </a:lnTo>
                  <a:lnTo>
                    <a:pt x="52" y="691"/>
                  </a:lnTo>
                  <a:lnTo>
                    <a:pt x="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6" name="Freeform 64"/>
            <p:cNvSpPr/>
            <p:nvPr/>
          </p:nvSpPr>
          <p:spPr bwMode="auto">
            <a:xfrm>
              <a:off x="5204" y="2102"/>
              <a:ext cx="183" cy="355"/>
            </a:xfrm>
            <a:custGeom>
              <a:avLst/>
              <a:gdLst>
                <a:gd name="T0" fmla="*/ 171 w 183"/>
                <a:gd name="T1" fmla="*/ 0 h 355"/>
                <a:gd name="T2" fmla="*/ 0 w 183"/>
                <a:gd name="T3" fmla="*/ 345 h 355"/>
                <a:gd name="T4" fmla="*/ 10 w 183"/>
                <a:gd name="T5" fmla="*/ 355 h 355"/>
                <a:gd name="T6" fmla="*/ 183 w 183"/>
                <a:gd name="T7" fmla="*/ 0 h 355"/>
                <a:gd name="T8" fmla="*/ 171 w 183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3" h="355">
                  <a:moveTo>
                    <a:pt x="171" y="0"/>
                  </a:moveTo>
                  <a:lnTo>
                    <a:pt x="0" y="345"/>
                  </a:lnTo>
                  <a:lnTo>
                    <a:pt x="10" y="355"/>
                  </a:lnTo>
                  <a:lnTo>
                    <a:pt x="183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7" name="Freeform 65"/>
            <p:cNvSpPr/>
            <p:nvPr/>
          </p:nvSpPr>
          <p:spPr bwMode="auto">
            <a:xfrm>
              <a:off x="4795" y="2303"/>
              <a:ext cx="362" cy="173"/>
            </a:xfrm>
            <a:custGeom>
              <a:avLst/>
              <a:gdLst>
                <a:gd name="T0" fmla="*/ 0 w 362"/>
                <a:gd name="T1" fmla="*/ 9 h 173"/>
                <a:gd name="T2" fmla="*/ 362 w 362"/>
                <a:gd name="T3" fmla="*/ 173 h 173"/>
                <a:gd name="T4" fmla="*/ 362 w 362"/>
                <a:gd name="T5" fmla="*/ 156 h 173"/>
                <a:gd name="T6" fmla="*/ 0 w 362"/>
                <a:gd name="T7" fmla="*/ 0 h 173"/>
                <a:gd name="T8" fmla="*/ 0 w 362"/>
                <a:gd name="T9" fmla="*/ 9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2" h="173">
                  <a:moveTo>
                    <a:pt x="0" y="9"/>
                  </a:moveTo>
                  <a:lnTo>
                    <a:pt x="362" y="173"/>
                  </a:lnTo>
                  <a:lnTo>
                    <a:pt x="362" y="156"/>
                  </a:lnTo>
                  <a:lnTo>
                    <a:pt x="0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8" name="Freeform 66"/>
            <p:cNvSpPr/>
            <p:nvPr/>
          </p:nvSpPr>
          <p:spPr bwMode="auto">
            <a:xfrm>
              <a:off x="5086" y="2499"/>
              <a:ext cx="102" cy="462"/>
            </a:xfrm>
            <a:custGeom>
              <a:avLst/>
              <a:gdLst>
                <a:gd name="T0" fmla="*/ 95 w 102"/>
                <a:gd name="T1" fmla="*/ 0 h 462"/>
                <a:gd name="T2" fmla="*/ 0 w 102"/>
                <a:gd name="T3" fmla="*/ 462 h 462"/>
                <a:gd name="T4" fmla="*/ 12 w 102"/>
                <a:gd name="T5" fmla="*/ 462 h 462"/>
                <a:gd name="T6" fmla="*/ 102 w 102"/>
                <a:gd name="T7" fmla="*/ 0 h 462"/>
                <a:gd name="T8" fmla="*/ 95 w 102"/>
                <a:gd name="T9" fmla="*/ 0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462">
                  <a:moveTo>
                    <a:pt x="95" y="0"/>
                  </a:moveTo>
                  <a:lnTo>
                    <a:pt x="0" y="462"/>
                  </a:lnTo>
                  <a:lnTo>
                    <a:pt x="12" y="462"/>
                  </a:lnTo>
                  <a:lnTo>
                    <a:pt x="102" y="0"/>
                  </a:lnTo>
                  <a:lnTo>
                    <a:pt x="9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9" name="Freeform 67"/>
            <p:cNvSpPr/>
            <p:nvPr/>
          </p:nvSpPr>
          <p:spPr bwMode="auto">
            <a:xfrm>
              <a:off x="4724" y="2317"/>
              <a:ext cx="59" cy="663"/>
            </a:xfrm>
            <a:custGeom>
              <a:avLst/>
              <a:gdLst>
                <a:gd name="T0" fmla="*/ 50 w 59"/>
                <a:gd name="T1" fmla="*/ 0 h 663"/>
                <a:gd name="T2" fmla="*/ 0 w 59"/>
                <a:gd name="T3" fmla="*/ 663 h 663"/>
                <a:gd name="T4" fmla="*/ 9 w 59"/>
                <a:gd name="T5" fmla="*/ 663 h 663"/>
                <a:gd name="T6" fmla="*/ 59 w 59"/>
                <a:gd name="T7" fmla="*/ 0 h 663"/>
                <a:gd name="T8" fmla="*/ 50 w 59"/>
                <a:gd name="T9" fmla="*/ 0 h 6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663">
                  <a:moveTo>
                    <a:pt x="50" y="0"/>
                  </a:moveTo>
                  <a:lnTo>
                    <a:pt x="0" y="663"/>
                  </a:lnTo>
                  <a:lnTo>
                    <a:pt x="9" y="663"/>
                  </a:lnTo>
                  <a:lnTo>
                    <a:pt x="59" y="0"/>
                  </a:lnTo>
                  <a:lnTo>
                    <a:pt x="5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0" name="Freeform 68"/>
            <p:cNvSpPr/>
            <p:nvPr/>
          </p:nvSpPr>
          <p:spPr bwMode="auto">
            <a:xfrm>
              <a:off x="4740" y="2499"/>
              <a:ext cx="443" cy="481"/>
            </a:xfrm>
            <a:custGeom>
              <a:avLst/>
              <a:gdLst>
                <a:gd name="T0" fmla="*/ 436 w 443"/>
                <a:gd name="T1" fmla="*/ 0 h 481"/>
                <a:gd name="T2" fmla="*/ 0 w 443"/>
                <a:gd name="T3" fmla="*/ 476 h 481"/>
                <a:gd name="T4" fmla="*/ 7 w 443"/>
                <a:gd name="T5" fmla="*/ 481 h 481"/>
                <a:gd name="T6" fmla="*/ 443 w 443"/>
                <a:gd name="T7" fmla="*/ 0 h 481"/>
                <a:gd name="T8" fmla="*/ 436 w 443"/>
                <a:gd name="T9" fmla="*/ 0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3" h="481">
                  <a:moveTo>
                    <a:pt x="436" y="0"/>
                  </a:moveTo>
                  <a:lnTo>
                    <a:pt x="0" y="476"/>
                  </a:lnTo>
                  <a:lnTo>
                    <a:pt x="7" y="481"/>
                  </a:lnTo>
                  <a:lnTo>
                    <a:pt x="443" y="0"/>
                  </a:lnTo>
                  <a:lnTo>
                    <a:pt x="43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1" name="Freeform 69"/>
            <p:cNvSpPr/>
            <p:nvPr/>
          </p:nvSpPr>
          <p:spPr bwMode="auto">
            <a:xfrm>
              <a:off x="4996" y="2573"/>
              <a:ext cx="81" cy="388"/>
            </a:xfrm>
            <a:custGeom>
              <a:avLst/>
              <a:gdLst>
                <a:gd name="T0" fmla="*/ 0 w 81"/>
                <a:gd name="T1" fmla="*/ 0 h 388"/>
                <a:gd name="T2" fmla="*/ 69 w 81"/>
                <a:gd name="T3" fmla="*/ 388 h 388"/>
                <a:gd name="T4" fmla="*/ 81 w 81"/>
                <a:gd name="T5" fmla="*/ 388 h 388"/>
                <a:gd name="T6" fmla="*/ 10 w 81"/>
                <a:gd name="T7" fmla="*/ 0 h 388"/>
                <a:gd name="T8" fmla="*/ 0 w 8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388">
                  <a:moveTo>
                    <a:pt x="0" y="0"/>
                  </a:moveTo>
                  <a:lnTo>
                    <a:pt x="69" y="388"/>
                  </a:lnTo>
                  <a:lnTo>
                    <a:pt x="81" y="388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2" name="Freeform 70"/>
            <p:cNvSpPr/>
            <p:nvPr/>
          </p:nvSpPr>
          <p:spPr bwMode="auto">
            <a:xfrm>
              <a:off x="4186" y="2116"/>
              <a:ext cx="38" cy="594"/>
            </a:xfrm>
            <a:custGeom>
              <a:avLst/>
              <a:gdLst>
                <a:gd name="T0" fmla="*/ 31 w 38"/>
                <a:gd name="T1" fmla="*/ 2 h 594"/>
                <a:gd name="T2" fmla="*/ 0 w 38"/>
                <a:gd name="T3" fmla="*/ 594 h 594"/>
                <a:gd name="T4" fmla="*/ 7 w 38"/>
                <a:gd name="T5" fmla="*/ 594 h 594"/>
                <a:gd name="T6" fmla="*/ 38 w 38"/>
                <a:gd name="T7" fmla="*/ 0 h 594"/>
                <a:gd name="T8" fmla="*/ 31 w 38"/>
                <a:gd name="T9" fmla="*/ 2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594">
                  <a:moveTo>
                    <a:pt x="31" y="2"/>
                  </a:moveTo>
                  <a:lnTo>
                    <a:pt x="0" y="594"/>
                  </a:lnTo>
                  <a:lnTo>
                    <a:pt x="7" y="594"/>
                  </a:lnTo>
                  <a:lnTo>
                    <a:pt x="38" y="0"/>
                  </a:lnTo>
                  <a:lnTo>
                    <a:pt x="31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3" name="Freeform 71"/>
            <p:cNvSpPr/>
            <p:nvPr/>
          </p:nvSpPr>
          <p:spPr bwMode="auto">
            <a:xfrm>
              <a:off x="4201" y="2312"/>
              <a:ext cx="568" cy="415"/>
            </a:xfrm>
            <a:custGeom>
              <a:avLst/>
              <a:gdLst>
                <a:gd name="T0" fmla="*/ 0 w 568"/>
                <a:gd name="T1" fmla="*/ 405 h 415"/>
                <a:gd name="T2" fmla="*/ 563 w 568"/>
                <a:gd name="T3" fmla="*/ 0 h 415"/>
                <a:gd name="T4" fmla="*/ 568 w 568"/>
                <a:gd name="T5" fmla="*/ 7 h 415"/>
                <a:gd name="T6" fmla="*/ 0 w 568"/>
                <a:gd name="T7" fmla="*/ 415 h 415"/>
                <a:gd name="T8" fmla="*/ 0 w 568"/>
                <a:gd name="T9" fmla="*/ 405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8" h="415">
                  <a:moveTo>
                    <a:pt x="0" y="405"/>
                  </a:moveTo>
                  <a:lnTo>
                    <a:pt x="563" y="0"/>
                  </a:lnTo>
                  <a:lnTo>
                    <a:pt x="568" y="7"/>
                  </a:lnTo>
                  <a:lnTo>
                    <a:pt x="0" y="415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4" name="Freeform 72"/>
            <p:cNvSpPr/>
            <p:nvPr/>
          </p:nvSpPr>
          <p:spPr bwMode="auto">
            <a:xfrm>
              <a:off x="4198" y="2729"/>
              <a:ext cx="507" cy="272"/>
            </a:xfrm>
            <a:custGeom>
              <a:avLst/>
              <a:gdLst>
                <a:gd name="T0" fmla="*/ 0 w 507"/>
                <a:gd name="T1" fmla="*/ 9 h 272"/>
                <a:gd name="T2" fmla="*/ 497 w 507"/>
                <a:gd name="T3" fmla="*/ 272 h 272"/>
                <a:gd name="T4" fmla="*/ 507 w 507"/>
                <a:gd name="T5" fmla="*/ 268 h 272"/>
                <a:gd name="T6" fmla="*/ 5 w 507"/>
                <a:gd name="T7" fmla="*/ 0 h 272"/>
                <a:gd name="T8" fmla="*/ 0 w 507"/>
                <a:gd name="T9" fmla="*/ 9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72">
                  <a:moveTo>
                    <a:pt x="0" y="9"/>
                  </a:moveTo>
                  <a:lnTo>
                    <a:pt x="497" y="272"/>
                  </a:lnTo>
                  <a:lnTo>
                    <a:pt x="507" y="268"/>
                  </a:lnTo>
                  <a:lnTo>
                    <a:pt x="5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5" name="Freeform 73"/>
            <p:cNvSpPr/>
            <p:nvPr/>
          </p:nvSpPr>
          <p:spPr bwMode="auto">
            <a:xfrm>
              <a:off x="3627" y="2298"/>
              <a:ext cx="540" cy="431"/>
            </a:xfrm>
            <a:custGeom>
              <a:avLst/>
              <a:gdLst>
                <a:gd name="T0" fmla="*/ 0 w 540"/>
                <a:gd name="T1" fmla="*/ 10 h 431"/>
                <a:gd name="T2" fmla="*/ 540 w 540"/>
                <a:gd name="T3" fmla="*/ 431 h 431"/>
                <a:gd name="T4" fmla="*/ 540 w 540"/>
                <a:gd name="T5" fmla="*/ 417 h 431"/>
                <a:gd name="T6" fmla="*/ 8 w 540"/>
                <a:gd name="T7" fmla="*/ 0 h 431"/>
                <a:gd name="T8" fmla="*/ 0 w 540"/>
                <a:gd name="T9" fmla="*/ 1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431">
                  <a:moveTo>
                    <a:pt x="0" y="10"/>
                  </a:moveTo>
                  <a:lnTo>
                    <a:pt x="540" y="431"/>
                  </a:lnTo>
                  <a:lnTo>
                    <a:pt x="540" y="417"/>
                  </a:lnTo>
                  <a:lnTo>
                    <a:pt x="8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6" name="Freeform 74"/>
            <p:cNvSpPr/>
            <p:nvPr/>
          </p:nvSpPr>
          <p:spPr bwMode="auto">
            <a:xfrm>
              <a:off x="3495" y="2305"/>
              <a:ext cx="130" cy="621"/>
            </a:xfrm>
            <a:custGeom>
              <a:avLst/>
              <a:gdLst>
                <a:gd name="T0" fmla="*/ 125 w 130"/>
                <a:gd name="T1" fmla="*/ 0 h 621"/>
                <a:gd name="T2" fmla="*/ 0 w 130"/>
                <a:gd name="T3" fmla="*/ 621 h 621"/>
                <a:gd name="T4" fmla="*/ 9 w 130"/>
                <a:gd name="T5" fmla="*/ 621 h 621"/>
                <a:gd name="T6" fmla="*/ 130 w 130"/>
                <a:gd name="T7" fmla="*/ 5 h 621"/>
                <a:gd name="T8" fmla="*/ 125 w 130"/>
                <a:gd name="T9" fmla="*/ 0 h 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" h="621">
                  <a:moveTo>
                    <a:pt x="125" y="0"/>
                  </a:moveTo>
                  <a:lnTo>
                    <a:pt x="0" y="621"/>
                  </a:lnTo>
                  <a:lnTo>
                    <a:pt x="9" y="621"/>
                  </a:lnTo>
                  <a:lnTo>
                    <a:pt x="130" y="5"/>
                  </a:lnTo>
                  <a:lnTo>
                    <a:pt x="1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7" name="Freeform 75"/>
            <p:cNvSpPr/>
            <p:nvPr/>
          </p:nvSpPr>
          <p:spPr bwMode="auto">
            <a:xfrm>
              <a:off x="3054" y="2461"/>
              <a:ext cx="420" cy="465"/>
            </a:xfrm>
            <a:custGeom>
              <a:avLst/>
              <a:gdLst>
                <a:gd name="T0" fmla="*/ 0 w 420"/>
                <a:gd name="T1" fmla="*/ 8 h 465"/>
                <a:gd name="T2" fmla="*/ 412 w 420"/>
                <a:gd name="T3" fmla="*/ 465 h 465"/>
                <a:gd name="T4" fmla="*/ 420 w 420"/>
                <a:gd name="T5" fmla="*/ 465 h 465"/>
                <a:gd name="T6" fmla="*/ 12 w 420"/>
                <a:gd name="T7" fmla="*/ 0 h 465"/>
                <a:gd name="T8" fmla="*/ 0 w 420"/>
                <a:gd name="T9" fmla="*/ 8 h 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0" h="465">
                  <a:moveTo>
                    <a:pt x="0" y="8"/>
                  </a:moveTo>
                  <a:lnTo>
                    <a:pt x="412" y="465"/>
                  </a:lnTo>
                  <a:lnTo>
                    <a:pt x="420" y="465"/>
                  </a:lnTo>
                  <a:lnTo>
                    <a:pt x="12" y="0"/>
                  </a:ln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8" name="Freeform 76"/>
            <p:cNvSpPr/>
            <p:nvPr/>
          </p:nvSpPr>
          <p:spPr bwMode="auto">
            <a:xfrm>
              <a:off x="3519" y="2729"/>
              <a:ext cx="655" cy="223"/>
            </a:xfrm>
            <a:custGeom>
              <a:avLst/>
              <a:gdLst>
                <a:gd name="T0" fmla="*/ 0 w 655"/>
                <a:gd name="T1" fmla="*/ 213 h 223"/>
                <a:gd name="T2" fmla="*/ 655 w 655"/>
                <a:gd name="T3" fmla="*/ 0 h 223"/>
                <a:gd name="T4" fmla="*/ 655 w 655"/>
                <a:gd name="T5" fmla="*/ 9 h 223"/>
                <a:gd name="T6" fmla="*/ 0 w 655"/>
                <a:gd name="T7" fmla="*/ 223 h 223"/>
                <a:gd name="T8" fmla="*/ 0 w 655"/>
                <a:gd name="T9" fmla="*/ 213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5" h="223">
                  <a:moveTo>
                    <a:pt x="0" y="213"/>
                  </a:moveTo>
                  <a:lnTo>
                    <a:pt x="655" y="0"/>
                  </a:lnTo>
                  <a:lnTo>
                    <a:pt x="655" y="9"/>
                  </a:lnTo>
                  <a:lnTo>
                    <a:pt x="0" y="223"/>
                  </a:lnTo>
                  <a:lnTo>
                    <a:pt x="0" y="2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9" name="Freeform 77"/>
            <p:cNvSpPr/>
            <p:nvPr/>
          </p:nvSpPr>
          <p:spPr bwMode="auto">
            <a:xfrm>
              <a:off x="4066" y="2738"/>
              <a:ext cx="123" cy="495"/>
            </a:xfrm>
            <a:custGeom>
              <a:avLst/>
              <a:gdLst>
                <a:gd name="T0" fmla="*/ 118 w 123"/>
                <a:gd name="T1" fmla="*/ 0 h 495"/>
                <a:gd name="T2" fmla="*/ 0 w 123"/>
                <a:gd name="T3" fmla="*/ 495 h 495"/>
                <a:gd name="T4" fmla="*/ 7 w 123"/>
                <a:gd name="T5" fmla="*/ 495 h 495"/>
                <a:gd name="T6" fmla="*/ 123 w 123"/>
                <a:gd name="T7" fmla="*/ 0 h 495"/>
                <a:gd name="T8" fmla="*/ 118 w 123"/>
                <a:gd name="T9" fmla="*/ 0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495">
                  <a:moveTo>
                    <a:pt x="118" y="0"/>
                  </a:moveTo>
                  <a:lnTo>
                    <a:pt x="0" y="495"/>
                  </a:lnTo>
                  <a:lnTo>
                    <a:pt x="7" y="495"/>
                  </a:lnTo>
                  <a:lnTo>
                    <a:pt x="123" y="0"/>
                  </a:lnTo>
                  <a:lnTo>
                    <a:pt x="1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0" name="Freeform 78"/>
            <p:cNvSpPr/>
            <p:nvPr/>
          </p:nvSpPr>
          <p:spPr bwMode="auto">
            <a:xfrm>
              <a:off x="2957" y="2843"/>
              <a:ext cx="971" cy="42"/>
            </a:xfrm>
            <a:custGeom>
              <a:avLst/>
              <a:gdLst>
                <a:gd name="T0" fmla="*/ 0 w 971"/>
                <a:gd name="T1" fmla="*/ 0 h 42"/>
                <a:gd name="T2" fmla="*/ 971 w 971"/>
                <a:gd name="T3" fmla="*/ 30 h 42"/>
                <a:gd name="T4" fmla="*/ 971 w 971"/>
                <a:gd name="T5" fmla="*/ 42 h 42"/>
                <a:gd name="T6" fmla="*/ 0 w 971"/>
                <a:gd name="T7" fmla="*/ 7 h 42"/>
                <a:gd name="T8" fmla="*/ 0 w 971"/>
                <a:gd name="T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1" h="42">
                  <a:moveTo>
                    <a:pt x="0" y="0"/>
                  </a:moveTo>
                  <a:lnTo>
                    <a:pt x="971" y="30"/>
                  </a:lnTo>
                  <a:lnTo>
                    <a:pt x="971" y="42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1" name="Freeform 79"/>
            <p:cNvSpPr/>
            <p:nvPr/>
          </p:nvSpPr>
          <p:spPr bwMode="auto">
            <a:xfrm>
              <a:off x="2865" y="2902"/>
              <a:ext cx="597" cy="57"/>
            </a:xfrm>
            <a:custGeom>
              <a:avLst/>
              <a:gdLst>
                <a:gd name="T0" fmla="*/ 0 w 597"/>
                <a:gd name="T1" fmla="*/ 0 h 57"/>
                <a:gd name="T2" fmla="*/ 597 w 597"/>
                <a:gd name="T3" fmla="*/ 50 h 57"/>
                <a:gd name="T4" fmla="*/ 597 w 597"/>
                <a:gd name="T5" fmla="*/ 57 h 57"/>
                <a:gd name="T6" fmla="*/ 0 w 597"/>
                <a:gd name="T7" fmla="*/ 12 h 57"/>
                <a:gd name="T8" fmla="*/ 0 w 597"/>
                <a:gd name="T9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57">
                  <a:moveTo>
                    <a:pt x="0" y="0"/>
                  </a:moveTo>
                  <a:lnTo>
                    <a:pt x="597" y="50"/>
                  </a:lnTo>
                  <a:lnTo>
                    <a:pt x="597" y="57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2" name="Freeform 80"/>
            <p:cNvSpPr/>
            <p:nvPr/>
          </p:nvSpPr>
          <p:spPr bwMode="auto">
            <a:xfrm>
              <a:off x="2844" y="2916"/>
              <a:ext cx="61" cy="268"/>
            </a:xfrm>
            <a:custGeom>
              <a:avLst/>
              <a:gdLst>
                <a:gd name="T0" fmla="*/ 0 w 61"/>
                <a:gd name="T1" fmla="*/ 0 h 268"/>
                <a:gd name="T2" fmla="*/ 54 w 61"/>
                <a:gd name="T3" fmla="*/ 268 h 268"/>
                <a:gd name="T4" fmla="*/ 61 w 61"/>
                <a:gd name="T5" fmla="*/ 268 h 268"/>
                <a:gd name="T6" fmla="*/ 12 w 61"/>
                <a:gd name="T7" fmla="*/ 0 h 268"/>
                <a:gd name="T8" fmla="*/ 0 w 61"/>
                <a:gd name="T9" fmla="*/ 0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268">
                  <a:moveTo>
                    <a:pt x="0" y="0"/>
                  </a:moveTo>
                  <a:lnTo>
                    <a:pt x="54" y="268"/>
                  </a:lnTo>
                  <a:lnTo>
                    <a:pt x="61" y="26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3" name="Freeform 81"/>
            <p:cNvSpPr/>
            <p:nvPr/>
          </p:nvSpPr>
          <p:spPr bwMode="auto">
            <a:xfrm>
              <a:off x="2851" y="2909"/>
              <a:ext cx="608" cy="519"/>
            </a:xfrm>
            <a:custGeom>
              <a:avLst/>
              <a:gdLst>
                <a:gd name="T0" fmla="*/ 0 w 608"/>
                <a:gd name="T1" fmla="*/ 9 h 519"/>
                <a:gd name="T2" fmla="*/ 601 w 608"/>
                <a:gd name="T3" fmla="*/ 519 h 519"/>
                <a:gd name="T4" fmla="*/ 608 w 608"/>
                <a:gd name="T5" fmla="*/ 509 h 519"/>
                <a:gd name="T6" fmla="*/ 7 w 608"/>
                <a:gd name="T7" fmla="*/ 0 h 519"/>
                <a:gd name="T8" fmla="*/ 0 w 608"/>
                <a:gd name="T9" fmla="*/ 9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8" h="519">
                  <a:moveTo>
                    <a:pt x="0" y="9"/>
                  </a:moveTo>
                  <a:lnTo>
                    <a:pt x="601" y="519"/>
                  </a:lnTo>
                  <a:lnTo>
                    <a:pt x="608" y="509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4" name="Freeform 82"/>
            <p:cNvSpPr/>
            <p:nvPr/>
          </p:nvSpPr>
          <p:spPr bwMode="auto">
            <a:xfrm>
              <a:off x="3474" y="2985"/>
              <a:ext cx="21" cy="421"/>
            </a:xfrm>
            <a:custGeom>
              <a:avLst/>
              <a:gdLst>
                <a:gd name="T0" fmla="*/ 11 w 21"/>
                <a:gd name="T1" fmla="*/ 7 h 421"/>
                <a:gd name="T2" fmla="*/ 0 w 21"/>
                <a:gd name="T3" fmla="*/ 421 h 421"/>
                <a:gd name="T4" fmla="*/ 11 w 21"/>
                <a:gd name="T5" fmla="*/ 421 h 421"/>
                <a:gd name="T6" fmla="*/ 21 w 21"/>
                <a:gd name="T7" fmla="*/ 0 h 421"/>
                <a:gd name="T8" fmla="*/ 11 w 21"/>
                <a:gd name="T9" fmla="*/ 7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421">
                  <a:moveTo>
                    <a:pt x="11" y="7"/>
                  </a:moveTo>
                  <a:lnTo>
                    <a:pt x="0" y="421"/>
                  </a:lnTo>
                  <a:lnTo>
                    <a:pt x="11" y="421"/>
                  </a:lnTo>
                  <a:lnTo>
                    <a:pt x="21" y="0"/>
                  </a:lnTo>
                  <a:lnTo>
                    <a:pt x="11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5" name="Freeform 83"/>
            <p:cNvSpPr/>
            <p:nvPr/>
          </p:nvSpPr>
          <p:spPr bwMode="auto">
            <a:xfrm>
              <a:off x="3519" y="2959"/>
              <a:ext cx="520" cy="296"/>
            </a:xfrm>
            <a:custGeom>
              <a:avLst/>
              <a:gdLst>
                <a:gd name="T0" fmla="*/ 0 w 520"/>
                <a:gd name="T1" fmla="*/ 16 h 296"/>
                <a:gd name="T2" fmla="*/ 509 w 520"/>
                <a:gd name="T3" fmla="*/ 296 h 296"/>
                <a:gd name="T4" fmla="*/ 520 w 520"/>
                <a:gd name="T5" fmla="*/ 286 h 296"/>
                <a:gd name="T6" fmla="*/ 0 w 520"/>
                <a:gd name="T7" fmla="*/ 0 h 296"/>
                <a:gd name="T8" fmla="*/ 0 w 520"/>
                <a:gd name="T9" fmla="*/ 16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0" h="296">
                  <a:moveTo>
                    <a:pt x="0" y="16"/>
                  </a:moveTo>
                  <a:lnTo>
                    <a:pt x="509" y="296"/>
                  </a:lnTo>
                  <a:lnTo>
                    <a:pt x="520" y="286"/>
                  </a:lnTo>
                  <a:lnTo>
                    <a:pt x="0" y="0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6" name="Freeform 84"/>
            <p:cNvSpPr/>
            <p:nvPr/>
          </p:nvSpPr>
          <p:spPr bwMode="auto">
            <a:xfrm>
              <a:off x="4082" y="3011"/>
              <a:ext cx="616" cy="246"/>
            </a:xfrm>
            <a:custGeom>
              <a:avLst/>
              <a:gdLst>
                <a:gd name="T0" fmla="*/ 0 w 616"/>
                <a:gd name="T1" fmla="*/ 232 h 246"/>
                <a:gd name="T2" fmla="*/ 616 w 616"/>
                <a:gd name="T3" fmla="*/ 0 h 246"/>
                <a:gd name="T4" fmla="*/ 616 w 616"/>
                <a:gd name="T5" fmla="*/ 12 h 246"/>
                <a:gd name="T6" fmla="*/ 0 w 616"/>
                <a:gd name="T7" fmla="*/ 246 h 246"/>
                <a:gd name="T8" fmla="*/ 0 w 616"/>
                <a:gd name="T9" fmla="*/ 232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6" h="246">
                  <a:moveTo>
                    <a:pt x="0" y="232"/>
                  </a:moveTo>
                  <a:lnTo>
                    <a:pt x="616" y="0"/>
                  </a:lnTo>
                  <a:lnTo>
                    <a:pt x="616" y="12"/>
                  </a:lnTo>
                  <a:lnTo>
                    <a:pt x="0" y="246"/>
                  </a:lnTo>
                  <a:lnTo>
                    <a:pt x="0" y="2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7" name="Freeform 85"/>
            <p:cNvSpPr/>
            <p:nvPr/>
          </p:nvSpPr>
          <p:spPr bwMode="auto">
            <a:xfrm>
              <a:off x="4755" y="2992"/>
              <a:ext cx="284" cy="19"/>
            </a:xfrm>
            <a:custGeom>
              <a:avLst/>
              <a:gdLst>
                <a:gd name="T0" fmla="*/ 0 w 284"/>
                <a:gd name="T1" fmla="*/ 7 h 19"/>
                <a:gd name="T2" fmla="*/ 284 w 284"/>
                <a:gd name="T3" fmla="*/ 0 h 19"/>
                <a:gd name="T4" fmla="*/ 284 w 284"/>
                <a:gd name="T5" fmla="*/ 7 h 19"/>
                <a:gd name="T6" fmla="*/ 0 w 284"/>
                <a:gd name="T7" fmla="*/ 19 h 19"/>
                <a:gd name="T8" fmla="*/ 0 w 284"/>
                <a:gd name="T9" fmla="*/ 7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4" h="19">
                  <a:moveTo>
                    <a:pt x="0" y="7"/>
                  </a:moveTo>
                  <a:lnTo>
                    <a:pt x="284" y="0"/>
                  </a:lnTo>
                  <a:lnTo>
                    <a:pt x="284" y="7"/>
                  </a:lnTo>
                  <a:lnTo>
                    <a:pt x="0" y="19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8" name="Freeform 86"/>
            <p:cNvSpPr/>
            <p:nvPr/>
          </p:nvSpPr>
          <p:spPr bwMode="auto">
            <a:xfrm>
              <a:off x="4343" y="3013"/>
              <a:ext cx="360" cy="452"/>
            </a:xfrm>
            <a:custGeom>
              <a:avLst/>
              <a:gdLst>
                <a:gd name="T0" fmla="*/ 360 w 360"/>
                <a:gd name="T1" fmla="*/ 0 h 452"/>
                <a:gd name="T2" fmla="*/ 0 w 360"/>
                <a:gd name="T3" fmla="*/ 452 h 452"/>
                <a:gd name="T4" fmla="*/ 16 w 360"/>
                <a:gd name="T5" fmla="*/ 452 h 452"/>
                <a:gd name="T6" fmla="*/ 360 w 360"/>
                <a:gd name="T7" fmla="*/ 10 h 452"/>
                <a:gd name="T8" fmla="*/ 360 w 360"/>
                <a:gd name="T9" fmla="*/ 0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0" h="452">
                  <a:moveTo>
                    <a:pt x="360" y="0"/>
                  </a:moveTo>
                  <a:lnTo>
                    <a:pt x="0" y="452"/>
                  </a:lnTo>
                  <a:lnTo>
                    <a:pt x="16" y="452"/>
                  </a:lnTo>
                  <a:lnTo>
                    <a:pt x="360" y="10"/>
                  </a:lnTo>
                  <a:lnTo>
                    <a:pt x="36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9" name="Freeform 87"/>
            <p:cNvSpPr/>
            <p:nvPr/>
          </p:nvSpPr>
          <p:spPr bwMode="auto">
            <a:xfrm>
              <a:off x="4532" y="3023"/>
              <a:ext cx="180" cy="270"/>
            </a:xfrm>
            <a:custGeom>
              <a:avLst/>
              <a:gdLst>
                <a:gd name="T0" fmla="*/ 171 w 180"/>
                <a:gd name="T1" fmla="*/ 0 h 270"/>
                <a:gd name="T2" fmla="*/ 0 w 180"/>
                <a:gd name="T3" fmla="*/ 262 h 270"/>
                <a:gd name="T4" fmla="*/ 14 w 180"/>
                <a:gd name="T5" fmla="*/ 270 h 270"/>
                <a:gd name="T6" fmla="*/ 180 w 180"/>
                <a:gd name="T7" fmla="*/ 0 h 270"/>
                <a:gd name="T8" fmla="*/ 171 w 180"/>
                <a:gd name="T9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0" h="270">
                  <a:moveTo>
                    <a:pt x="171" y="0"/>
                  </a:moveTo>
                  <a:lnTo>
                    <a:pt x="0" y="262"/>
                  </a:lnTo>
                  <a:lnTo>
                    <a:pt x="14" y="270"/>
                  </a:lnTo>
                  <a:lnTo>
                    <a:pt x="180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0" name="Freeform 88"/>
            <p:cNvSpPr/>
            <p:nvPr/>
          </p:nvSpPr>
          <p:spPr bwMode="auto">
            <a:xfrm>
              <a:off x="4352" y="3330"/>
              <a:ext cx="149" cy="143"/>
            </a:xfrm>
            <a:custGeom>
              <a:avLst/>
              <a:gdLst>
                <a:gd name="T0" fmla="*/ 149 w 149"/>
                <a:gd name="T1" fmla="*/ 0 h 143"/>
                <a:gd name="T2" fmla="*/ 0 w 149"/>
                <a:gd name="T3" fmla="*/ 133 h 143"/>
                <a:gd name="T4" fmla="*/ 7 w 149"/>
                <a:gd name="T5" fmla="*/ 143 h 143"/>
                <a:gd name="T6" fmla="*/ 149 w 149"/>
                <a:gd name="T7" fmla="*/ 8 h 143"/>
                <a:gd name="T8" fmla="*/ 149 w 149"/>
                <a:gd name="T9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143">
                  <a:moveTo>
                    <a:pt x="149" y="0"/>
                  </a:moveTo>
                  <a:lnTo>
                    <a:pt x="0" y="133"/>
                  </a:lnTo>
                  <a:lnTo>
                    <a:pt x="7" y="143"/>
                  </a:lnTo>
                  <a:lnTo>
                    <a:pt x="149" y="8"/>
                  </a:lnTo>
                  <a:lnTo>
                    <a:pt x="14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1" name="Freeform 89"/>
            <p:cNvSpPr/>
            <p:nvPr/>
          </p:nvSpPr>
          <p:spPr bwMode="auto">
            <a:xfrm>
              <a:off x="3497" y="3262"/>
              <a:ext cx="542" cy="166"/>
            </a:xfrm>
            <a:custGeom>
              <a:avLst/>
              <a:gdLst>
                <a:gd name="T0" fmla="*/ 0 w 542"/>
                <a:gd name="T1" fmla="*/ 151 h 166"/>
                <a:gd name="T2" fmla="*/ 533 w 542"/>
                <a:gd name="T3" fmla="*/ 0 h 166"/>
                <a:gd name="T4" fmla="*/ 542 w 542"/>
                <a:gd name="T5" fmla="*/ 9 h 166"/>
                <a:gd name="T6" fmla="*/ 0 w 542"/>
                <a:gd name="T7" fmla="*/ 166 h 166"/>
                <a:gd name="T8" fmla="*/ 0 w 542"/>
                <a:gd name="T9" fmla="*/ 151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2" h="166">
                  <a:moveTo>
                    <a:pt x="0" y="151"/>
                  </a:moveTo>
                  <a:lnTo>
                    <a:pt x="533" y="0"/>
                  </a:lnTo>
                  <a:lnTo>
                    <a:pt x="542" y="9"/>
                  </a:lnTo>
                  <a:lnTo>
                    <a:pt x="0" y="166"/>
                  </a:lnTo>
                  <a:lnTo>
                    <a:pt x="0" y="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2" name="Freeform 90"/>
            <p:cNvSpPr/>
            <p:nvPr/>
          </p:nvSpPr>
          <p:spPr bwMode="auto">
            <a:xfrm>
              <a:off x="3509" y="3430"/>
              <a:ext cx="789" cy="61"/>
            </a:xfrm>
            <a:custGeom>
              <a:avLst/>
              <a:gdLst>
                <a:gd name="T0" fmla="*/ 0 w 789"/>
                <a:gd name="T1" fmla="*/ 0 h 61"/>
                <a:gd name="T2" fmla="*/ 789 w 789"/>
                <a:gd name="T3" fmla="*/ 52 h 61"/>
                <a:gd name="T4" fmla="*/ 789 w 789"/>
                <a:gd name="T5" fmla="*/ 61 h 61"/>
                <a:gd name="T6" fmla="*/ 0 w 789"/>
                <a:gd name="T7" fmla="*/ 7 h 61"/>
                <a:gd name="T8" fmla="*/ 0 w 789"/>
                <a:gd name="T9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9" h="61">
                  <a:moveTo>
                    <a:pt x="0" y="0"/>
                  </a:moveTo>
                  <a:lnTo>
                    <a:pt x="789" y="52"/>
                  </a:lnTo>
                  <a:lnTo>
                    <a:pt x="789" y="61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3" name="Freeform 91"/>
            <p:cNvSpPr/>
            <p:nvPr/>
          </p:nvSpPr>
          <p:spPr bwMode="auto">
            <a:xfrm>
              <a:off x="4066" y="3267"/>
              <a:ext cx="234" cy="210"/>
            </a:xfrm>
            <a:custGeom>
              <a:avLst/>
              <a:gdLst>
                <a:gd name="T0" fmla="*/ 0 w 234"/>
                <a:gd name="T1" fmla="*/ 0 h 210"/>
                <a:gd name="T2" fmla="*/ 234 w 234"/>
                <a:gd name="T3" fmla="*/ 210 h 210"/>
                <a:gd name="T4" fmla="*/ 234 w 234"/>
                <a:gd name="T5" fmla="*/ 198 h 210"/>
                <a:gd name="T6" fmla="*/ 11 w 234"/>
                <a:gd name="T7" fmla="*/ 0 h 210"/>
                <a:gd name="T8" fmla="*/ 0 w 234"/>
                <a:gd name="T9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210">
                  <a:moveTo>
                    <a:pt x="0" y="0"/>
                  </a:moveTo>
                  <a:lnTo>
                    <a:pt x="234" y="210"/>
                  </a:lnTo>
                  <a:lnTo>
                    <a:pt x="234" y="198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4" name="Oval 92"/>
            <p:cNvSpPr>
              <a:spLocks noChangeArrowheads="1"/>
            </p:cNvSpPr>
            <p:nvPr/>
          </p:nvSpPr>
          <p:spPr bwMode="auto">
            <a:xfrm>
              <a:off x="2830" y="965"/>
              <a:ext cx="78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5" name="Oval 93"/>
            <p:cNvSpPr>
              <a:spLocks noChangeArrowheads="1"/>
            </p:cNvSpPr>
            <p:nvPr/>
          </p:nvSpPr>
          <p:spPr bwMode="auto">
            <a:xfrm>
              <a:off x="3374" y="1076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6" name="Oval 94"/>
            <p:cNvSpPr>
              <a:spLocks noChangeArrowheads="1"/>
            </p:cNvSpPr>
            <p:nvPr/>
          </p:nvSpPr>
          <p:spPr bwMode="auto">
            <a:xfrm>
              <a:off x="3424" y="719"/>
              <a:ext cx="69" cy="6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7" name="Oval 95"/>
            <p:cNvSpPr>
              <a:spLocks noChangeArrowheads="1"/>
            </p:cNvSpPr>
            <p:nvPr/>
          </p:nvSpPr>
          <p:spPr bwMode="auto">
            <a:xfrm>
              <a:off x="3623" y="593"/>
              <a:ext cx="78" cy="8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8" name="Oval 96"/>
            <p:cNvSpPr>
              <a:spLocks noChangeArrowheads="1"/>
            </p:cNvSpPr>
            <p:nvPr/>
          </p:nvSpPr>
          <p:spPr bwMode="auto">
            <a:xfrm>
              <a:off x="4044" y="984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9" name="Oval 97"/>
            <p:cNvSpPr>
              <a:spLocks noChangeArrowheads="1"/>
            </p:cNvSpPr>
            <p:nvPr/>
          </p:nvSpPr>
          <p:spPr bwMode="auto">
            <a:xfrm>
              <a:off x="4399" y="832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0" name="Oval 98"/>
            <p:cNvSpPr>
              <a:spLocks noChangeArrowheads="1"/>
            </p:cNvSpPr>
            <p:nvPr/>
          </p:nvSpPr>
          <p:spPr bwMode="auto">
            <a:xfrm>
              <a:off x="4700" y="1076"/>
              <a:ext cx="69" cy="6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1" name="Oval 99"/>
            <p:cNvSpPr>
              <a:spLocks noChangeArrowheads="1"/>
            </p:cNvSpPr>
            <p:nvPr/>
          </p:nvSpPr>
          <p:spPr bwMode="auto">
            <a:xfrm>
              <a:off x="4745" y="2263"/>
              <a:ext cx="64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2" name="Oval 100"/>
            <p:cNvSpPr>
              <a:spLocks noChangeArrowheads="1"/>
            </p:cNvSpPr>
            <p:nvPr/>
          </p:nvSpPr>
          <p:spPr bwMode="auto">
            <a:xfrm>
              <a:off x="3800" y="1583"/>
              <a:ext cx="50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3" name="Oval 101"/>
            <p:cNvSpPr>
              <a:spLocks noChangeArrowheads="1"/>
            </p:cNvSpPr>
            <p:nvPr/>
          </p:nvSpPr>
          <p:spPr bwMode="auto">
            <a:xfrm>
              <a:off x="4949" y="2499"/>
              <a:ext cx="92" cy="9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4" name="Oval 102"/>
            <p:cNvSpPr>
              <a:spLocks noChangeArrowheads="1"/>
            </p:cNvSpPr>
            <p:nvPr/>
          </p:nvSpPr>
          <p:spPr bwMode="auto">
            <a:xfrm>
              <a:off x="4272" y="1706"/>
              <a:ext cx="106" cy="10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5" name="Oval 103"/>
            <p:cNvSpPr>
              <a:spLocks noChangeArrowheads="1"/>
            </p:cNvSpPr>
            <p:nvPr/>
          </p:nvSpPr>
          <p:spPr bwMode="auto">
            <a:xfrm>
              <a:off x="4518" y="1550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6" name="Oval 104"/>
            <p:cNvSpPr>
              <a:spLocks noChangeArrowheads="1"/>
            </p:cNvSpPr>
            <p:nvPr/>
          </p:nvSpPr>
          <p:spPr bwMode="auto">
            <a:xfrm>
              <a:off x="5032" y="1124"/>
              <a:ext cx="85" cy="8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7" name="Oval 105"/>
            <p:cNvSpPr>
              <a:spLocks noChangeArrowheads="1"/>
            </p:cNvSpPr>
            <p:nvPr/>
          </p:nvSpPr>
          <p:spPr bwMode="auto">
            <a:xfrm>
              <a:off x="5039" y="1536"/>
              <a:ext cx="92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8" name="Oval 106"/>
            <p:cNvSpPr>
              <a:spLocks noChangeArrowheads="1"/>
            </p:cNvSpPr>
            <p:nvPr/>
          </p:nvSpPr>
          <p:spPr bwMode="auto">
            <a:xfrm>
              <a:off x="5155" y="2440"/>
              <a:ext cx="66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9" name="Oval 107"/>
            <p:cNvSpPr>
              <a:spLocks noChangeArrowheads="1"/>
            </p:cNvSpPr>
            <p:nvPr/>
          </p:nvSpPr>
          <p:spPr bwMode="auto">
            <a:xfrm>
              <a:off x="5342" y="2040"/>
              <a:ext cx="83" cy="8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0" name="Oval 108"/>
            <p:cNvSpPr>
              <a:spLocks noChangeArrowheads="1"/>
            </p:cNvSpPr>
            <p:nvPr/>
          </p:nvSpPr>
          <p:spPr bwMode="auto">
            <a:xfrm>
              <a:off x="4196" y="2078"/>
              <a:ext cx="47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1" name="Oval 109"/>
            <p:cNvSpPr>
              <a:spLocks noChangeArrowheads="1"/>
            </p:cNvSpPr>
            <p:nvPr/>
          </p:nvSpPr>
          <p:spPr bwMode="auto">
            <a:xfrm>
              <a:off x="4293" y="3454"/>
              <a:ext cx="76" cy="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2" name="Oval 110"/>
            <p:cNvSpPr>
              <a:spLocks noChangeArrowheads="1"/>
            </p:cNvSpPr>
            <p:nvPr/>
          </p:nvSpPr>
          <p:spPr bwMode="auto">
            <a:xfrm>
              <a:off x="4482" y="3274"/>
              <a:ext cx="74" cy="7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3" name="Oval 111"/>
            <p:cNvSpPr>
              <a:spLocks noChangeArrowheads="1"/>
            </p:cNvSpPr>
            <p:nvPr/>
          </p:nvSpPr>
          <p:spPr bwMode="auto">
            <a:xfrm>
              <a:off x="4693" y="2971"/>
              <a:ext cx="62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4" name="Oval 112"/>
            <p:cNvSpPr>
              <a:spLocks noChangeArrowheads="1"/>
            </p:cNvSpPr>
            <p:nvPr/>
          </p:nvSpPr>
          <p:spPr bwMode="auto">
            <a:xfrm>
              <a:off x="5039" y="2954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5" name="Oval 113"/>
            <p:cNvSpPr>
              <a:spLocks noChangeArrowheads="1"/>
            </p:cNvSpPr>
            <p:nvPr/>
          </p:nvSpPr>
          <p:spPr bwMode="auto">
            <a:xfrm>
              <a:off x="4025" y="3224"/>
              <a:ext cx="62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6" name="Oval 114"/>
            <p:cNvSpPr>
              <a:spLocks noChangeArrowheads="1"/>
            </p:cNvSpPr>
            <p:nvPr/>
          </p:nvSpPr>
          <p:spPr bwMode="auto">
            <a:xfrm>
              <a:off x="3381" y="1169"/>
              <a:ext cx="59" cy="5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7" name="Oval 115"/>
            <p:cNvSpPr>
              <a:spLocks noChangeArrowheads="1"/>
            </p:cNvSpPr>
            <p:nvPr/>
          </p:nvSpPr>
          <p:spPr bwMode="auto">
            <a:xfrm>
              <a:off x="2574" y="2073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8" name="Oval 116"/>
            <p:cNvSpPr>
              <a:spLocks noChangeArrowheads="1"/>
            </p:cNvSpPr>
            <p:nvPr/>
          </p:nvSpPr>
          <p:spPr bwMode="auto">
            <a:xfrm>
              <a:off x="2410" y="2459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9" name="Oval 117"/>
            <p:cNvSpPr>
              <a:spLocks noChangeArrowheads="1"/>
            </p:cNvSpPr>
            <p:nvPr/>
          </p:nvSpPr>
          <p:spPr bwMode="auto">
            <a:xfrm>
              <a:off x="2867" y="3174"/>
              <a:ext cx="79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0" name="Oval 118"/>
            <p:cNvSpPr>
              <a:spLocks noChangeArrowheads="1"/>
            </p:cNvSpPr>
            <p:nvPr/>
          </p:nvSpPr>
          <p:spPr bwMode="auto">
            <a:xfrm>
              <a:off x="2811" y="2862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1" name="Oval 119"/>
            <p:cNvSpPr>
              <a:spLocks noChangeArrowheads="1"/>
            </p:cNvSpPr>
            <p:nvPr/>
          </p:nvSpPr>
          <p:spPr bwMode="auto">
            <a:xfrm>
              <a:off x="2867" y="2791"/>
              <a:ext cx="95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2" name="Oval 120"/>
            <p:cNvSpPr>
              <a:spLocks noChangeArrowheads="1"/>
            </p:cNvSpPr>
            <p:nvPr/>
          </p:nvSpPr>
          <p:spPr bwMode="auto">
            <a:xfrm>
              <a:off x="2410" y="1635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3" name="Oval 121"/>
            <p:cNvSpPr>
              <a:spLocks noChangeArrowheads="1"/>
            </p:cNvSpPr>
            <p:nvPr/>
          </p:nvSpPr>
          <p:spPr bwMode="auto">
            <a:xfrm>
              <a:off x="3599" y="2270"/>
              <a:ext cx="45" cy="4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4" name="Oval 122"/>
            <p:cNvSpPr>
              <a:spLocks noChangeArrowheads="1"/>
            </p:cNvSpPr>
            <p:nvPr/>
          </p:nvSpPr>
          <p:spPr bwMode="auto">
            <a:xfrm>
              <a:off x="3462" y="2918"/>
              <a:ext cx="59" cy="6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5" name="Oval 123"/>
            <p:cNvSpPr>
              <a:spLocks noChangeArrowheads="1"/>
            </p:cNvSpPr>
            <p:nvPr/>
          </p:nvSpPr>
          <p:spPr bwMode="auto">
            <a:xfrm>
              <a:off x="3594" y="3449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6" name="Oval 124"/>
            <p:cNvSpPr>
              <a:spLocks noChangeArrowheads="1"/>
            </p:cNvSpPr>
            <p:nvPr/>
          </p:nvSpPr>
          <p:spPr bwMode="auto">
            <a:xfrm>
              <a:off x="3445" y="3399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7" name="Oval 125"/>
            <p:cNvSpPr>
              <a:spLocks noChangeArrowheads="1"/>
            </p:cNvSpPr>
            <p:nvPr/>
          </p:nvSpPr>
          <p:spPr bwMode="auto">
            <a:xfrm>
              <a:off x="2792" y="1270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8" name="Oval 126"/>
            <p:cNvSpPr>
              <a:spLocks noChangeArrowheads="1"/>
            </p:cNvSpPr>
            <p:nvPr/>
          </p:nvSpPr>
          <p:spPr bwMode="auto">
            <a:xfrm>
              <a:off x="2564" y="1756"/>
              <a:ext cx="95" cy="9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9" name="Oval 127"/>
            <p:cNvSpPr>
              <a:spLocks noChangeArrowheads="1"/>
            </p:cNvSpPr>
            <p:nvPr/>
          </p:nvSpPr>
          <p:spPr bwMode="auto">
            <a:xfrm>
              <a:off x="3107" y="1756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0" name="Oval 128"/>
            <p:cNvSpPr>
              <a:spLocks noChangeArrowheads="1"/>
            </p:cNvSpPr>
            <p:nvPr/>
          </p:nvSpPr>
          <p:spPr bwMode="auto">
            <a:xfrm>
              <a:off x="3263" y="2030"/>
              <a:ext cx="99" cy="1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1" name="Oval 129"/>
            <p:cNvSpPr>
              <a:spLocks noChangeArrowheads="1"/>
            </p:cNvSpPr>
            <p:nvPr/>
          </p:nvSpPr>
          <p:spPr bwMode="auto">
            <a:xfrm>
              <a:off x="3021" y="2412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2" name="Oval 130"/>
            <p:cNvSpPr>
              <a:spLocks noChangeArrowheads="1"/>
            </p:cNvSpPr>
            <p:nvPr/>
          </p:nvSpPr>
          <p:spPr bwMode="auto">
            <a:xfrm>
              <a:off x="3919" y="2828"/>
              <a:ext cx="102" cy="10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3" name="Oval 131"/>
            <p:cNvSpPr>
              <a:spLocks noChangeArrowheads="1"/>
            </p:cNvSpPr>
            <p:nvPr/>
          </p:nvSpPr>
          <p:spPr bwMode="auto">
            <a:xfrm>
              <a:off x="4163" y="2705"/>
              <a:ext cx="45" cy="4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4" name="Oval 132"/>
            <p:cNvSpPr>
              <a:spLocks noChangeArrowheads="1"/>
            </p:cNvSpPr>
            <p:nvPr/>
          </p:nvSpPr>
          <p:spPr bwMode="auto">
            <a:xfrm>
              <a:off x="4281" y="638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5" name="Freeform 133"/>
            <p:cNvSpPr/>
            <p:nvPr/>
          </p:nvSpPr>
          <p:spPr bwMode="auto">
            <a:xfrm>
              <a:off x="2893" y="641"/>
              <a:ext cx="744" cy="357"/>
            </a:xfrm>
            <a:custGeom>
              <a:avLst/>
              <a:gdLst>
                <a:gd name="T0" fmla="*/ 0 w 744"/>
                <a:gd name="T1" fmla="*/ 343 h 357"/>
                <a:gd name="T2" fmla="*/ 734 w 744"/>
                <a:gd name="T3" fmla="*/ 0 h 357"/>
                <a:gd name="T4" fmla="*/ 744 w 744"/>
                <a:gd name="T5" fmla="*/ 11 h 357"/>
                <a:gd name="T6" fmla="*/ 8 w 744"/>
                <a:gd name="T7" fmla="*/ 357 h 357"/>
                <a:gd name="T8" fmla="*/ 0 w 744"/>
                <a:gd name="T9" fmla="*/ 343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4" h="357">
                  <a:moveTo>
                    <a:pt x="0" y="343"/>
                  </a:moveTo>
                  <a:lnTo>
                    <a:pt x="734" y="0"/>
                  </a:lnTo>
                  <a:lnTo>
                    <a:pt x="744" y="11"/>
                  </a:lnTo>
                  <a:lnTo>
                    <a:pt x="8" y="357"/>
                  </a:lnTo>
                  <a:lnTo>
                    <a:pt x="0" y="3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6" name="Freeform 134"/>
            <p:cNvSpPr/>
            <p:nvPr/>
          </p:nvSpPr>
          <p:spPr bwMode="auto">
            <a:xfrm>
              <a:off x="3694" y="633"/>
              <a:ext cx="592" cy="50"/>
            </a:xfrm>
            <a:custGeom>
              <a:avLst/>
              <a:gdLst>
                <a:gd name="T0" fmla="*/ 0 w 592"/>
                <a:gd name="T1" fmla="*/ 0 h 50"/>
                <a:gd name="T2" fmla="*/ 592 w 592"/>
                <a:gd name="T3" fmla="*/ 41 h 50"/>
                <a:gd name="T4" fmla="*/ 592 w 592"/>
                <a:gd name="T5" fmla="*/ 50 h 50"/>
                <a:gd name="T6" fmla="*/ 0 w 592"/>
                <a:gd name="T7" fmla="*/ 12 h 50"/>
                <a:gd name="T8" fmla="*/ 0 w 592"/>
                <a:gd name="T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50">
                  <a:moveTo>
                    <a:pt x="0" y="0"/>
                  </a:moveTo>
                  <a:lnTo>
                    <a:pt x="592" y="41"/>
                  </a:lnTo>
                  <a:lnTo>
                    <a:pt x="592" y="50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7" name="Freeform 135"/>
            <p:cNvSpPr/>
            <p:nvPr/>
          </p:nvSpPr>
          <p:spPr bwMode="auto">
            <a:xfrm>
              <a:off x="3694" y="641"/>
              <a:ext cx="713" cy="234"/>
            </a:xfrm>
            <a:custGeom>
              <a:avLst/>
              <a:gdLst>
                <a:gd name="T0" fmla="*/ 0 w 713"/>
                <a:gd name="T1" fmla="*/ 7 h 234"/>
                <a:gd name="T2" fmla="*/ 713 w 713"/>
                <a:gd name="T3" fmla="*/ 234 h 234"/>
                <a:gd name="T4" fmla="*/ 713 w 713"/>
                <a:gd name="T5" fmla="*/ 222 h 234"/>
                <a:gd name="T6" fmla="*/ 0 w 713"/>
                <a:gd name="T7" fmla="*/ 0 h 234"/>
                <a:gd name="T8" fmla="*/ 0 w 713"/>
                <a:gd name="T9" fmla="*/ 7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3" h="234">
                  <a:moveTo>
                    <a:pt x="0" y="7"/>
                  </a:moveTo>
                  <a:lnTo>
                    <a:pt x="713" y="234"/>
                  </a:lnTo>
                  <a:lnTo>
                    <a:pt x="713" y="222"/>
                  </a:lnTo>
                  <a:lnTo>
                    <a:pt x="0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8" name="Freeform 136"/>
            <p:cNvSpPr/>
            <p:nvPr/>
          </p:nvSpPr>
          <p:spPr bwMode="auto">
            <a:xfrm>
              <a:off x="4338" y="697"/>
              <a:ext cx="705" cy="464"/>
            </a:xfrm>
            <a:custGeom>
              <a:avLst/>
              <a:gdLst>
                <a:gd name="T0" fmla="*/ 0 w 705"/>
                <a:gd name="T1" fmla="*/ 15 h 464"/>
                <a:gd name="T2" fmla="*/ 701 w 705"/>
                <a:gd name="T3" fmla="*/ 464 h 464"/>
                <a:gd name="T4" fmla="*/ 705 w 705"/>
                <a:gd name="T5" fmla="*/ 457 h 464"/>
                <a:gd name="T6" fmla="*/ 7 w 705"/>
                <a:gd name="T7" fmla="*/ 0 h 464"/>
                <a:gd name="T8" fmla="*/ 0 w 705"/>
                <a:gd name="T9" fmla="*/ 15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5" h="464">
                  <a:moveTo>
                    <a:pt x="0" y="15"/>
                  </a:moveTo>
                  <a:lnTo>
                    <a:pt x="701" y="464"/>
                  </a:lnTo>
                  <a:lnTo>
                    <a:pt x="705" y="457"/>
                  </a:lnTo>
                  <a:lnTo>
                    <a:pt x="7" y="0"/>
                  </a:lnTo>
                  <a:lnTo>
                    <a:pt x="0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9" name="Freeform 137"/>
            <p:cNvSpPr/>
            <p:nvPr/>
          </p:nvSpPr>
          <p:spPr bwMode="auto">
            <a:xfrm>
              <a:off x="5086" y="2111"/>
              <a:ext cx="301" cy="850"/>
            </a:xfrm>
            <a:custGeom>
              <a:avLst/>
              <a:gdLst>
                <a:gd name="T0" fmla="*/ 301 w 301"/>
                <a:gd name="T1" fmla="*/ 0 h 850"/>
                <a:gd name="T2" fmla="*/ 12 w 301"/>
                <a:gd name="T3" fmla="*/ 850 h 850"/>
                <a:gd name="T4" fmla="*/ 0 w 301"/>
                <a:gd name="T5" fmla="*/ 850 h 850"/>
                <a:gd name="T6" fmla="*/ 289 w 301"/>
                <a:gd name="T7" fmla="*/ 0 h 850"/>
                <a:gd name="T8" fmla="*/ 301 w 301"/>
                <a:gd name="T9" fmla="*/ 0 h 8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1" h="850">
                  <a:moveTo>
                    <a:pt x="301" y="0"/>
                  </a:moveTo>
                  <a:lnTo>
                    <a:pt x="12" y="850"/>
                  </a:lnTo>
                  <a:lnTo>
                    <a:pt x="0" y="850"/>
                  </a:lnTo>
                  <a:lnTo>
                    <a:pt x="289" y="0"/>
                  </a:lnTo>
                  <a:lnTo>
                    <a:pt x="30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0" name="Freeform 138"/>
            <p:cNvSpPr/>
            <p:nvPr/>
          </p:nvSpPr>
          <p:spPr bwMode="auto">
            <a:xfrm>
              <a:off x="4359" y="3018"/>
              <a:ext cx="703" cy="469"/>
            </a:xfrm>
            <a:custGeom>
              <a:avLst/>
              <a:gdLst>
                <a:gd name="T0" fmla="*/ 0 w 703"/>
                <a:gd name="T1" fmla="*/ 469 h 469"/>
                <a:gd name="T2" fmla="*/ 703 w 703"/>
                <a:gd name="T3" fmla="*/ 5 h 469"/>
                <a:gd name="T4" fmla="*/ 692 w 703"/>
                <a:gd name="T5" fmla="*/ 0 h 469"/>
                <a:gd name="T6" fmla="*/ 0 w 703"/>
                <a:gd name="T7" fmla="*/ 459 h 469"/>
                <a:gd name="T8" fmla="*/ 0 w 703"/>
                <a:gd name="T9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3" h="469">
                  <a:moveTo>
                    <a:pt x="0" y="469"/>
                  </a:moveTo>
                  <a:lnTo>
                    <a:pt x="703" y="5"/>
                  </a:lnTo>
                  <a:lnTo>
                    <a:pt x="692" y="0"/>
                  </a:lnTo>
                  <a:lnTo>
                    <a:pt x="0" y="459"/>
                  </a:lnTo>
                  <a:lnTo>
                    <a:pt x="0" y="4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1" name="Freeform 139"/>
            <p:cNvSpPr/>
            <p:nvPr/>
          </p:nvSpPr>
          <p:spPr bwMode="auto">
            <a:xfrm>
              <a:off x="2929" y="3229"/>
              <a:ext cx="521" cy="213"/>
            </a:xfrm>
            <a:custGeom>
              <a:avLst/>
              <a:gdLst>
                <a:gd name="T0" fmla="*/ 0 w 521"/>
                <a:gd name="T1" fmla="*/ 11 h 213"/>
                <a:gd name="T2" fmla="*/ 521 w 521"/>
                <a:gd name="T3" fmla="*/ 213 h 213"/>
                <a:gd name="T4" fmla="*/ 521 w 521"/>
                <a:gd name="T5" fmla="*/ 196 h 213"/>
                <a:gd name="T6" fmla="*/ 7 w 521"/>
                <a:gd name="T7" fmla="*/ 0 h 213"/>
                <a:gd name="T8" fmla="*/ 0 w 521"/>
                <a:gd name="T9" fmla="*/ 11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213">
                  <a:moveTo>
                    <a:pt x="0" y="11"/>
                  </a:moveTo>
                  <a:lnTo>
                    <a:pt x="521" y="213"/>
                  </a:lnTo>
                  <a:lnTo>
                    <a:pt x="521" y="196"/>
                  </a:lnTo>
                  <a:lnTo>
                    <a:pt x="7" y="0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2" name="Freeform 140"/>
            <p:cNvSpPr/>
            <p:nvPr/>
          </p:nvSpPr>
          <p:spPr bwMode="auto">
            <a:xfrm>
              <a:off x="2460" y="2537"/>
              <a:ext cx="431" cy="658"/>
            </a:xfrm>
            <a:custGeom>
              <a:avLst/>
              <a:gdLst>
                <a:gd name="T0" fmla="*/ 0 w 431"/>
                <a:gd name="T1" fmla="*/ 0 h 658"/>
                <a:gd name="T2" fmla="*/ 419 w 431"/>
                <a:gd name="T3" fmla="*/ 658 h 658"/>
                <a:gd name="T4" fmla="*/ 431 w 431"/>
                <a:gd name="T5" fmla="*/ 651 h 658"/>
                <a:gd name="T6" fmla="*/ 12 w 431"/>
                <a:gd name="T7" fmla="*/ 0 h 658"/>
                <a:gd name="T8" fmla="*/ 0 w 431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1" h="658">
                  <a:moveTo>
                    <a:pt x="0" y="0"/>
                  </a:moveTo>
                  <a:lnTo>
                    <a:pt x="419" y="658"/>
                  </a:lnTo>
                  <a:lnTo>
                    <a:pt x="431" y="651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3" name="Rectangle 141"/>
            <p:cNvSpPr>
              <a:spLocks noChangeArrowheads="1"/>
            </p:cNvSpPr>
            <p:nvPr/>
          </p:nvSpPr>
          <p:spPr bwMode="auto">
            <a:xfrm>
              <a:off x="2446" y="1716"/>
              <a:ext cx="9" cy="76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4" name="Freeform 142"/>
            <p:cNvSpPr/>
            <p:nvPr/>
          </p:nvSpPr>
          <p:spPr bwMode="auto">
            <a:xfrm>
              <a:off x="2467" y="1026"/>
              <a:ext cx="393" cy="635"/>
            </a:xfrm>
            <a:custGeom>
              <a:avLst/>
              <a:gdLst>
                <a:gd name="T0" fmla="*/ 0 w 393"/>
                <a:gd name="T1" fmla="*/ 623 h 635"/>
                <a:gd name="T2" fmla="*/ 381 w 393"/>
                <a:gd name="T3" fmla="*/ 0 h 635"/>
                <a:gd name="T4" fmla="*/ 393 w 393"/>
                <a:gd name="T5" fmla="*/ 0 h 635"/>
                <a:gd name="T6" fmla="*/ 12 w 393"/>
                <a:gd name="T7" fmla="*/ 635 h 635"/>
                <a:gd name="T8" fmla="*/ 0 w 393"/>
                <a:gd name="T9" fmla="*/ 623 h 6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3" h="635">
                  <a:moveTo>
                    <a:pt x="0" y="623"/>
                  </a:moveTo>
                  <a:lnTo>
                    <a:pt x="381" y="0"/>
                  </a:lnTo>
                  <a:lnTo>
                    <a:pt x="393" y="0"/>
                  </a:lnTo>
                  <a:lnTo>
                    <a:pt x="12" y="635"/>
                  </a:lnTo>
                  <a:lnTo>
                    <a:pt x="0" y="6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5" name="Freeform 143"/>
            <p:cNvSpPr/>
            <p:nvPr/>
          </p:nvSpPr>
          <p:spPr bwMode="auto">
            <a:xfrm>
              <a:off x="2616" y="1034"/>
              <a:ext cx="247" cy="741"/>
            </a:xfrm>
            <a:custGeom>
              <a:avLst/>
              <a:gdLst>
                <a:gd name="T0" fmla="*/ 235 w 247"/>
                <a:gd name="T1" fmla="*/ 0 h 741"/>
                <a:gd name="T2" fmla="*/ 0 w 247"/>
                <a:gd name="T3" fmla="*/ 734 h 741"/>
                <a:gd name="T4" fmla="*/ 17 w 247"/>
                <a:gd name="T5" fmla="*/ 741 h 741"/>
                <a:gd name="T6" fmla="*/ 247 w 247"/>
                <a:gd name="T7" fmla="*/ 0 h 741"/>
                <a:gd name="T8" fmla="*/ 235 w 247"/>
                <a:gd name="T9" fmla="*/ 0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741">
                  <a:moveTo>
                    <a:pt x="235" y="0"/>
                  </a:moveTo>
                  <a:lnTo>
                    <a:pt x="0" y="734"/>
                  </a:lnTo>
                  <a:lnTo>
                    <a:pt x="17" y="741"/>
                  </a:lnTo>
                  <a:lnTo>
                    <a:pt x="247" y="0"/>
                  </a:lnTo>
                  <a:lnTo>
                    <a:pt x="2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6" name="Freeform 144"/>
            <p:cNvSpPr/>
            <p:nvPr/>
          </p:nvSpPr>
          <p:spPr bwMode="auto">
            <a:xfrm>
              <a:off x="3429" y="659"/>
              <a:ext cx="222" cy="431"/>
            </a:xfrm>
            <a:custGeom>
              <a:avLst/>
              <a:gdLst>
                <a:gd name="T0" fmla="*/ 208 w 222"/>
                <a:gd name="T1" fmla="*/ 0 h 431"/>
                <a:gd name="T2" fmla="*/ 0 w 222"/>
                <a:gd name="T3" fmla="*/ 424 h 431"/>
                <a:gd name="T4" fmla="*/ 9 w 222"/>
                <a:gd name="T5" fmla="*/ 431 h 431"/>
                <a:gd name="T6" fmla="*/ 222 w 222"/>
                <a:gd name="T7" fmla="*/ 0 h 431"/>
                <a:gd name="T8" fmla="*/ 208 w 222"/>
                <a:gd name="T9" fmla="*/ 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2" h="431">
                  <a:moveTo>
                    <a:pt x="208" y="0"/>
                  </a:moveTo>
                  <a:lnTo>
                    <a:pt x="0" y="424"/>
                  </a:lnTo>
                  <a:lnTo>
                    <a:pt x="9" y="431"/>
                  </a:lnTo>
                  <a:lnTo>
                    <a:pt x="222" y="0"/>
                  </a:lnTo>
                  <a:lnTo>
                    <a:pt x="20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7" name="Freeform 145"/>
            <p:cNvSpPr/>
            <p:nvPr/>
          </p:nvSpPr>
          <p:spPr bwMode="auto">
            <a:xfrm>
              <a:off x="3455" y="882"/>
              <a:ext cx="961" cy="239"/>
            </a:xfrm>
            <a:custGeom>
              <a:avLst/>
              <a:gdLst>
                <a:gd name="T0" fmla="*/ 0 w 961"/>
                <a:gd name="T1" fmla="*/ 225 h 239"/>
                <a:gd name="T2" fmla="*/ 961 w 961"/>
                <a:gd name="T3" fmla="*/ 0 h 239"/>
                <a:gd name="T4" fmla="*/ 961 w 961"/>
                <a:gd name="T5" fmla="*/ 12 h 239"/>
                <a:gd name="T6" fmla="*/ 0 w 961"/>
                <a:gd name="T7" fmla="*/ 239 h 239"/>
                <a:gd name="T8" fmla="*/ 0 w 961"/>
                <a:gd name="T9" fmla="*/ 225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1" h="239">
                  <a:moveTo>
                    <a:pt x="0" y="225"/>
                  </a:moveTo>
                  <a:lnTo>
                    <a:pt x="961" y="0"/>
                  </a:lnTo>
                  <a:lnTo>
                    <a:pt x="961" y="12"/>
                  </a:lnTo>
                  <a:lnTo>
                    <a:pt x="0" y="239"/>
                  </a:lnTo>
                  <a:lnTo>
                    <a:pt x="0" y="2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8" name="Freeform 146"/>
            <p:cNvSpPr/>
            <p:nvPr/>
          </p:nvSpPr>
          <p:spPr bwMode="auto">
            <a:xfrm>
              <a:off x="3445" y="1131"/>
              <a:ext cx="838" cy="608"/>
            </a:xfrm>
            <a:custGeom>
              <a:avLst/>
              <a:gdLst>
                <a:gd name="T0" fmla="*/ 0 w 838"/>
                <a:gd name="T1" fmla="*/ 0 h 608"/>
                <a:gd name="T2" fmla="*/ 838 w 838"/>
                <a:gd name="T3" fmla="*/ 594 h 608"/>
                <a:gd name="T4" fmla="*/ 829 w 838"/>
                <a:gd name="T5" fmla="*/ 608 h 608"/>
                <a:gd name="T6" fmla="*/ 0 w 838"/>
                <a:gd name="T7" fmla="*/ 16 h 608"/>
                <a:gd name="T8" fmla="*/ 0 w 838"/>
                <a:gd name="T9" fmla="*/ 0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8" h="608">
                  <a:moveTo>
                    <a:pt x="0" y="0"/>
                  </a:moveTo>
                  <a:lnTo>
                    <a:pt x="838" y="594"/>
                  </a:lnTo>
                  <a:lnTo>
                    <a:pt x="829" y="608"/>
                  </a:lnTo>
                  <a:lnTo>
                    <a:pt x="0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9" name="Freeform 147"/>
            <p:cNvSpPr/>
            <p:nvPr/>
          </p:nvSpPr>
          <p:spPr bwMode="auto">
            <a:xfrm>
              <a:off x="2455" y="1839"/>
              <a:ext cx="159" cy="637"/>
            </a:xfrm>
            <a:custGeom>
              <a:avLst/>
              <a:gdLst>
                <a:gd name="T0" fmla="*/ 147 w 159"/>
                <a:gd name="T1" fmla="*/ 0 h 637"/>
                <a:gd name="T2" fmla="*/ 0 w 159"/>
                <a:gd name="T3" fmla="*/ 637 h 637"/>
                <a:gd name="T4" fmla="*/ 17 w 159"/>
                <a:gd name="T5" fmla="*/ 637 h 637"/>
                <a:gd name="T6" fmla="*/ 159 w 159"/>
                <a:gd name="T7" fmla="*/ 0 h 637"/>
                <a:gd name="T8" fmla="*/ 147 w 159"/>
                <a:gd name="T9" fmla="*/ 0 h 6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637">
                  <a:moveTo>
                    <a:pt x="147" y="0"/>
                  </a:moveTo>
                  <a:lnTo>
                    <a:pt x="0" y="637"/>
                  </a:lnTo>
                  <a:lnTo>
                    <a:pt x="17" y="637"/>
                  </a:lnTo>
                  <a:lnTo>
                    <a:pt x="159" y="0"/>
                  </a:lnTo>
                  <a:lnTo>
                    <a:pt x="14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0" name="Freeform 148"/>
            <p:cNvSpPr/>
            <p:nvPr/>
          </p:nvSpPr>
          <p:spPr bwMode="auto">
            <a:xfrm>
              <a:off x="4326" y="700"/>
              <a:ext cx="107" cy="147"/>
            </a:xfrm>
            <a:custGeom>
              <a:avLst/>
              <a:gdLst>
                <a:gd name="T0" fmla="*/ 0 w 107"/>
                <a:gd name="T1" fmla="*/ 12 h 147"/>
                <a:gd name="T2" fmla="*/ 90 w 107"/>
                <a:gd name="T3" fmla="*/ 147 h 147"/>
                <a:gd name="T4" fmla="*/ 107 w 107"/>
                <a:gd name="T5" fmla="*/ 147 h 147"/>
                <a:gd name="T6" fmla="*/ 12 w 107"/>
                <a:gd name="T7" fmla="*/ 0 h 147"/>
                <a:gd name="T8" fmla="*/ 0 w 107"/>
                <a:gd name="T9" fmla="*/ 12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" h="147">
                  <a:moveTo>
                    <a:pt x="0" y="12"/>
                  </a:moveTo>
                  <a:lnTo>
                    <a:pt x="90" y="147"/>
                  </a:lnTo>
                  <a:lnTo>
                    <a:pt x="107" y="147"/>
                  </a:lnTo>
                  <a:lnTo>
                    <a:pt x="12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1" name="Freeform 149"/>
            <p:cNvSpPr/>
            <p:nvPr/>
          </p:nvSpPr>
          <p:spPr bwMode="auto">
            <a:xfrm>
              <a:off x="4475" y="882"/>
              <a:ext cx="564" cy="279"/>
            </a:xfrm>
            <a:custGeom>
              <a:avLst/>
              <a:gdLst>
                <a:gd name="T0" fmla="*/ 0 w 564"/>
                <a:gd name="T1" fmla="*/ 17 h 279"/>
                <a:gd name="T2" fmla="*/ 564 w 564"/>
                <a:gd name="T3" fmla="*/ 279 h 279"/>
                <a:gd name="T4" fmla="*/ 564 w 564"/>
                <a:gd name="T5" fmla="*/ 268 h 279"/>
                <a:gd name="T6" fmla="*/ 0 w 564"/>
                <a:gd name="T7" fmla="*/ 0 h 279"/>
                <a:gd name="T8" fmla="*/ 0 w 564"/>
                <a:gd name="T9" fmla="*/ 17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4" h="279">
                  <a:moveTo>
                    <a:pt x="0" y="17"/>
                  </a:moveTo>
                  <a:lnTo>
                    <a:pt x="564" y="279"/>
                  </a:lnTo>
                  <a:lnTo>
                    <a:pt x="564" y="268"/>
                  </a:lnTo>
                  <a:lnTo>
                    <a:pt x="0" y="0"/>
                  </a:lnTo>
                  <a:lnTo>
                    <a:pt x="0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2" name="Freeform 150"/>
            <p:cNvSpPr/>
            <p:nvPr/>
          </p:nvSpPr>
          <p:spPr bwMode="auto">
            <a:xfrm>
              <a:off x="4461" y="899"/>
              <a:ext cx="592" cy="658"/>
            </a:xfrm>
            <a:custGeom>
              <a:avLst/>
              <a:gdLst>
                <a:gd name="T0" fmla="*/ 0 w 592"/>
                <a:gd name="T1" fmla="*/ 7 h 658"/>
                <a:gd name="T2" fmla="*/ 582 w 592"/>
                <a:gd name="T3" fmla="*/ 658 h 658"/>
                <a:gd name="T4" fmla="*/ 592 w 592"/>
                <a:gd name="T5" fmla="*/ 648 h 658"/>
                <a:gd name="T6" fmla="*/ 14 w 592"/>
                <a:gd name="T7" fmla="*/ 0 h 658"/>
                <a:gd name="T8" fmla="*/ 0 w 592"/>
                <a:gd name="T9" fmla="*/ 7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658">
                  <a:moveTo>
                    <a:pt x="0" y="7"/>
                  </a:moveTo>
                  <a:lnTo>
                    <a:pt x="582" y="658"/>
                  </a:lnTo>
                  <a:lnTo>
                    <a:pt x="592" y="648"/>
                  </a:lnTo>
                  <a:lnTo>
                    <a:pt x="14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3" name="Freeform 151"/>
            <p:cNvSpPr/>
            <p:nvPr/>
          </p:nvSpPr>
          <p:spPr bwMode="auto">
            <a:xfrm>
              <a:off x="4324" y="913"/>
              <a:ext cx="123" cy="795"/>
            </a:xfrm>
            <a:custGeom>
              <a:avLst/>
              <a:gdLst>
                <a:gd name="T0" fmla="*/ 111 w 123"/>
                <a:gd name="T1" fmla="*/ 0 h 795"/>
                <a:gd name="T2" fmla="*/ 0 w 123"/>
                <a:gd name="T3" fmla="*/ 795 h 795"/>
                <a:gd name="T4" fmla="*/ 16 w 123"/>
                <a:gd name="T5" fmla="*/ 795 h 795"/>
                <a:gd name="T6" fmla="*/ 123 w 123"/>
                <a:gd name="T7" fmla="*/ 0 h 795"/>
                <a:gd name="T8" fmla="*/ 111 w 123"/>
                <a:gd name="T9" fmla="*/ 0 h 7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795">
                  <a:moveTo>
                    <a:pt x="111" y="0"/>
                  </a:moveTo>
                  <a:lnTo>
                    <a:pt x="0" y="795"/>
                  </a:lnTo>
                  <a:lnTo>
                    <a:pt x="16" y="795"/>
                  </a:lnTo>
                  <a:lnTo>
                    <a:pt x="123" y="0"/>
                  </a:lnTo>
                  <a:lnTo>
                    <a:pt x="11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4" name="Freeform 152"/>
            <p:cNvSpPr/>
            <p:nvPr/>
          </p:nvSpPr>
          <p:spPr bwMode="auto">
            <a:xfrm>
              <a:off x="4345" y="1796"/>
              <a:ext cx="424" cy="485"/>
            </a:xfrm>
            <a:custGeom>
              <a:avLst/>
              <a:gdLst>
                <a:gd name="T0" fmla="*/ 0 w 424"/>
                <a:gd name="T1" fmla="*/ 5 h 485"/>
                <a:gd name="T2" fmla="*/ 410 w 424"/>
                <a:gd name="T3" fmla="*/ 485 h 485"/>
                <a:gd name="T4" fmla="*/ 424 w 424"/>
                <a:gd name="T5" fmla="*/ 478 h 485"/>
                <a:gd name="T6" fmla="*/ 14 w 424"/>
                <a:gd name="T7" fmla="*/ 0 h 485"/>
                <a:gd name="T8" fmla="*/ 0 w 424"/>
                <a:gd name="T9" fmla="*/ 5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4" h="485">
                  <a:moveTo>
                    <a:pt x="0" y="5"/>
                  </a:moveTo>
                  <a:lnTo>
                    <a:pt x="410" y="485"/>
                  </a:lnTo>
                  <a:lnTo>
                    <a:pt x="424" y="478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5" name="Freeform 153"/>
            <p:cNvSpPr/>
            <p:nvPr/>
          </p:nvSpPr>
          <p:spPr bwMode="auto">
            <a:xfrm>
              <a:off x="2477" y="2518"/>
              <a:ext cx="414" cy="308"/>
            </a:xfrm>
            <a:custGeom>
              <a:avLst/>
              <a:gdLst>
                <a:gd name="T0" fmla="*/ 0 w 414"/>
                <a:gd name="T1" fmla="*/ 7 h 308"/>
                <a:gd name="T2" fmla="*/ 402 w 414"/>
                <a:gd name="T3" fmla="*/ 308 h 308"/>
                <a:gd name="T4" fmla="*/ 414 w 414"/>
                <a:gd name="T5" fmla="*/ 299 h 308"/>
                <a:gd name="T6" fmla="*/ 9 w 414"/>
                <a:gd name="T7" fmla="*/ 0 h 308"/>
                <a:gd name="T8" fmla="*/ 0 w 414"/>
                <a:gd name="T9" fmla="*/ 7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4" h="308">
                  <a:moveTo>
                    <a:pt x="0" y="7"/>
                  </a:moveTo>
                  <a:lnTo>
                    <a:pt x="402" y="308"/>
                  </a:lnTo>
                  <a:lnTo>
                    <a:pt x="414" y="299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6" name="Freeform 154"/>
            <p:cNvSpPr/>
            <p:nvPr/>
          </p:nvSpPr>
          <p:spPr bwMode="auto">
            <a:xfrm>
              <a:off x="4994" y="1621"/>
              <a:ext cx="80" cy="885"/>
            </a:xfrm>
            <a:custGeom>
              <a:avLst/>
              <a:gdLst>
                <a:gd name="T0" fmla="*/ 73 w 80"/>
                <a:gd name="T1" fmla="*/ 0 h 885"/>
                <a:gd name="T2" fmla="*/ 0 w 80"/>
                <a:gd name="T3" fmla="*/ 885 h 885"/>
                <a:gd name="T4" fmla="*/ 9 w 80"/>
                <a:gd name="T5" fmla="*/ 885 h 885"/>
                <a:gd name="T6" fmla="*/ 80 w 80"/>
                <a:gd name="T7" fmla="*/ 0 h 885"/>
                <a:gd name="T8" fmla="*/ 73 w 80"/>
                <a:gd name="T9" fmla="*/ 0 h 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885">
                  <a:moveTo>
                    <a:pt x="73" y="0"/>
                  </a:moveTo>
                  <a:lnTo>
                    <a:pt x="0" y="885"/>
                  </a:lnTo>
                  <a:lnTo>
                    <a:pt x="9" y="885"/>
                  </a:lnTo>
                  <a:lnTo>
                    <a:pt x="80" y="0"/>
                  </a:lnTo>
                  <a:lnTo>
                    <a:pt x="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7" name="Freeform 155"/>
            <p:cNvSpPr/>
            <p:nvPr/>
          </p:nvSpPr>
          <p:spPr bwMode="auto">
            <a:xfrm>
              <a:off x="5022" y="2104"/>
              <a:ext cx="355" cy="412"/>
            </a:xfrm>
            <a:custGeom>
              <a:avLst/>
              <a:gdLst>
                <a:gd name="T0" fmla="*/ 0 w 355"/>
                <a:gd name="T1" fmla="*/ 405 h 412"/>
                <a:gd name="T2" fmla="*/ 344 w 355"/>
                <a:gd name="T3" fmla="*/ 0 h 412"/>
                <a:gd name="T4" fmla="*/ 355 w 355"/>
                <a:gd name="T5" fmla="*/ 7 h 412"/>
                <a:gd name="T6" fmla="*/ 10 w 355"/>
                <a:gd name="T7" fmla="*/ 412 h 412"/>
                <a:gd name="T8" fmla="*/ 0 w 355"/>
                <a:gd name="T9" fmla="*/ 405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5" h="412">
                  <a:moveTo>
                    <a:pt x="0" y="405"/>
                  </a:moveTo>
                  <a:lnTo>
                    <a:pt x="344" y="0"/>
                  </a:lnTo>
                  <a:lnTo>
                    <a:pt x="355" y="7"/>
                  </a:lnTo>
                  <a:lnTo>
                    <a:pt x="10" y="412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8" name="Freeform 156"/>
            <p:cNvSpPr/>
            <p:nvPr/>
          </p:nvSpPr>
          <p:spPr bwMode="auto">
            <a:xfrm>
              <a:off x="4788" y="2310"/>
              <a:ext cx="184" cy="213"/>
            </a:xfrm>
            <a:custGeom>
              <a:avLst/>
              <a:gdLst>
                <a:gd name="T0" fmla="*/ 0 w 184"/>
                <a:gd name="T1" fmla="*/ 7 h 213"/>
                <a:gd name="T2" fmla="*/ 177 w 184"/>
                <a:gd name="T3" fmla="*/ 213 h 213"/>
                <a:gd name="T4" fmla="*/ 184 w 184"/>
                <a:gd name="T5" fmla="*/ 201 h 213"/>
                <a:gd name="T6" fmla="*/ 12 w 184"/>
                <a:gd name="T7" fmla="*/ 0 h 213"/>
                <a:gd name="T8" fmla="*/ 0 w 184"/>
                <a:gd name="T9" fmla="*/ 7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4" h="213">
                  <a:moveTo>
                    <a:pt x="0" y="7"/>
                  </a:moveTo>
                  <a:lnTo>
                    <a:pt x="177" y="213"/>
                  </a:lnTo>
                  <a:lnTo>
                    <a:pt x="184" y="201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9" name="Freeform 157"/>
            <p:cNvSpPr/>
            <p:nvPr/>
          </p:nvSpPr>
          <p:spPr bwMode="auto">
            <a:xfrm>
              <a:off x="4729" y="2575"/>
              <a:ext cx="253" cy="414"/>
            </a:xfrm>
            <a:custGeom>
              <a:avLst/>
              <a:gdLst>
                <a:gd name="T0" fmla="*/ 246 w 253"/>
                <a:gd name="T1" fmla="*/ 0 h 414"/>
                <a:gd name="T2" fmla="*/ 0 w 253"/>
                <a:gd name="T3" fmla="*/ 398 h 414"/>
                <a:gd name="T4" fmla="*/ 0 w 253"/>
                <a:gd name="T5" fmla="*/ 414 h 414"/>
                <a:gd name="T6" fmla="*/ 253 w 253"/>
                <a:gd name="T7" fmla="*/ 10 h 414"/>
                <a:gd name="T8" fmla="*/ 246 w 253"/>
                <a:gd name="T9" fmla="*/ 0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3" h="414">
                  <a:moveTo>
                    <a:pt x="246" y="0"/>
                  </a:moveTo>
                  <a:lnTo>
                    <a:pt x="0" y="398"/>
                  </a:lnTo>
                  <a:lnTo>
                    <a:pt x="0" y="414"/>
                  </a:lnTo>
                  <a:lnTo>
                    <a:pt x="253" y="10"/>
                  </a:lnTo>
                  <a:lnTo>
                    <a:pt x="24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0" name="Freeform 158"/>
            <p:cNvSpPr/>
            <p:nvPr/>
          </p:nvSpPr>
          <p:spPr bwMode="auto">
            <a:xfrm>
              <a:off x="4018" y="2554"/>
              <a:ext cx="943" cy="324"/>
            </a:xfrm>
            <a:custGeom>
              <a:avLst/>
              <a:gdLst>
                <a:gd name="T0" fmla="*/ 0 w 943"/>
                <a:gd name="T1" fmla="*/ 312 h 324"/>
                <a:gd name="T2" fmla="*/ 943 w 943"/>
                <a:gd name="T3" fmla="*/ 0 h 324"/>
                <a:gd name="T4" fmla="*/ 943 w 943"/>
                <a:gd name="T5" fmla="*/ 14 h 324"/>
                <a:gd name="T6" fmla="*/ 0 w 943"/>
                <a:gd name="T7" fmla="*/ 324 h 324"/>
                <a:gd name="T8" fmla="*/ 0 w 943"/>
                <a:gd name="T9" fmla="*/ 312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3" h="324">
                  <a:moveTo>
                    <a:pt x="0" y="312"/>
                  </a:moveTo>
                  <a:lnTo>
                    <a:pt x="943" y="0"/>
                  </a:lnTo>
                  <a:lnTo>
                    <a:pt x="943" y="14"/>
                  </a:lnTo>
                  <a:lnTo>
                    <a:pt x="0" y="324"/>
                  </a:lnTo>
                  <a:lnTo>
                    <a:pt x="0" y="3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1" name="Freeform 159"/>
            <p:cNvSpPr/>
            <p:nvPr/>
          </p:nvSpPr>
          <p:spPr bwMode="auto">
            <a:xfrm>
              <a:off x="2938" y="2866"/>
              <a:ext cx="671" cy="607"/>
            </a:xfrm>
            <a:custGeom>
              <a:avLst/>
              <a:gdLst>
                <a:gd name="T0" fmla="*/ 0 w 671"/>
                <a:gd name="T1" fmla="*/ 7 h 607"/>
                <a:gd name="T2" fmla="*/ 661 w 671"/>
                <a:gd name="T3" fmla="*/ 607 h 607"/>
                <a:gd name="T4" fmla="*/ 671 w 671"/>
                <a:gd name="T5" fmla="*/ 607 h 607"/>
                <a:gd name="T6" fmla="*/ 12 w 671"/>
                <a:gd name="T7" fmla="*/ 0 h 607"/>
                <a:gd name="T8" fmla="*/ 0 w 671"/>
                <a:gd name="T9" fmla="*/ 7 h 6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1" h="607">
                  <a:moveTo>
                    <a:pt x="0" y="7"/>
                  </a:moveTo>
                  <a:lnTo>
                    <a:pt x="661" y="607"/>
                  </a:lnTo>
                  <a:lnTo>
                    <a:pt x="671" y="607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2" name="Freeform 160"/>
            <p:cNvSpPr/>
            <p:nvPr/>
          </p:nvSpPr>
          <p:spPr bwMode="auto">
            <a:xfrm>
              <a:off x="4546" y="3001"/>
              <a:ext cx="507" cy="299"/>
            </a:xfrm>
            <a:custGeom>
              <a:avLst/>
              <a:gdLst>
                <a:gd name="T0" fmla="*/ 0 w 507"/>
                <a:gd name="T1" fmla="*/ 292 h 299"/>
                <a:gd name="T2" fmla="*/ 500 w 507"/>
                <a:gd name="T3" fmla="*/ 0 h 299"/>
                <a:gd name="T4" fmla="*/ 507 w 507"/>
                <a:gd name="T5" fmla="*/ 12 h 299"/>
                <a:gd name="T6" fmla="*/ 5 w 507"/>
                <a:gd name="T7" fmla="*/ 299 h 299"/>
                <a:gd name="T8" fmla="*/ 0 w 507"/>
                <a:gd name="T9" fmla="*/ 292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99">
                  <a:moveTo>
                    <a:pt x="0" y="292"/>
                  </a:moveTo>
                  <a:lnTo>
                    <a:pt x="500" y="0"/>
                  </a:lnTo>
                  <a:lnTo>
                    <a:pt x="507" y="12"/>
                  </a:lnTo>
                  <a:lnTo>
                    <a:pt x="5" y="299"/>
                  </a:lnTo>
                  <a:lnTo>
                    <a:pt x="0" y="2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3" name="Freeform 161"/>
            <p:cNvSpPr/>
            <p:nvPr/>
          </p:nvSpPr>
          <p:spPr bwMode="auto">
            <a:xfrm>
              <a:off x="3658" y="3314"/>
              <a:ext cx="831" cy="187"/>
            </a:xfrm>
            <a:custGeom>
              <a:avLst/>
              <a:gdLst>
                <a:gd name="T0" fmla="*/ 0 w 831"/>
                <a:gd name="T1" fmla="*/ 173 h 187"/>
                <a:gd name="T2" fmla="*/ 831 w 831"/>
                <a:gd name="T3" fmla="*/ 0 h 187"/>
                <a:gd name="T4" fmla="*/ 831 w 831"/>
                <a:gd name="T5" fmla="*/ 12 h 187"/>
                <a:gd name="T6" fmla="*/ 10 w 831"/>
                <a:gd name="T7" fmla="*/ 187 h 187"/>
                <a:gd name="T8" fmla="*/ 0 w 831"/>
                <a:gd name="T9" fmla="*/ 173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1" h="187">
                  <a:moveTo>
                    <a:pt x="0" y="173"/>
                  </a:moveTo>
                  <a:lnTo>
                    <a:pt x="831" y="0"/>
                  </a:lnTo>
                  <a:lnTo>
                    <a:pt x="831" y="12"/>
                  </a:lnTo>
                  <a:lnTo>
                    <a:pt x="10" y="187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4" name="Oval 162"/>
            <p:cNvSpPr>
              <a:spLocks noChangeArrowheads="1"/>
            </p:cNvSpPr>
            <p:nvPr/>
          </p:nvSpPr>
          <p:spPr bwMode="auto">
            <a:xfrm>
              <a:off x="5107" y="1699"/>
              <a:ext cx="67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5" name="Freeform 163"/>
            <p:cNvSpPr/>
            <p:nvPr/>
          </p:nvSpPr>
          <p:spPr bwMode="auto">
            <a:xfrm>
              <a:off x="2640" y="1140"/>
              <a:ext cx="746" cy="644"/>
            </a:xfrm>
            <a:custGeom>
              <a:avLst/>
              <a:gdLst>
                <a:gd name="T0" fmla="*/ 0 w 746"/>
                <a:gd name="T1" fmla="*/ 635 h 644"/>
                <a:gd name="T2" fmla="*/ 739 w 746"/>
                <a:gd name="T3" fmla="*/ 0 h 644"/>
                <a:gd name="T4" fmla="*/ 746 w 746"/>
                <a:gd name="T5" fmla="*/ 10 h 644"/>
                <a:gd name="T6" fmla="*/ 12 w 746"/>
                <a:gd name="T7" fmla="*/ 644 h 644"/>
                <a:gd name="T8" fmla="*/ 0 w 746"/>
                <a:gd name="T9" fmla="*/ 635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6" h="644">
                  <a:moveTo>
                    <a:pt x="0" y="635"/>
                  </a:moveTo>
                  <a:lnTo>
                    <a:pt x="739" y="0"/>
                  </a:lnTo>
                  <a:lnTo>
                    <a:pt x="746" y="10"/>
                  </a:lnTo>
                  <a:lnTo>
                    <a:pt x="12" y="644"/>
                  </a:lnTo>
                  <a:lnTo>
                    <a:pt x="0" y="6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6" name="Freeform 164"/>
            <p:cNvSpPr/>
            <p:nvPr/>
          </p:nvSpPr>
          <p:spPr bwMode="auto">
            <a:xfrm>
              <a:off x="2612" y="1839"/>
              <a:ext cx="298" cy="966"/>
            </a:xfrm>
            <a:custGeom>
              <a:avLst/>
              <a:gdLst>
                <a:gd name="T0" fmla="*/ 0 w 298"/>
                <a:gd name="T1" fmla="*/ 7 h 966"/>
                <a:gd name="T2" fmla="*/ 286 w 298"/>
                <a:gd name="T3" fmla="*/ 966 h 966"/>
                <a:gd name="T4" fmla="*/ 298 w 298"/>
                <a:gd name="T5" fmla="*/ 959 h 966"/>
                <a:gd name="T6" fmla="*/ 11 w 298"/>
                <a:gd name="T7" fmla="*/ 0 h 966"/>
                <a:gd name="T8" fmla="*/ 0 w 298"/>
                <a:gd name="T9" fmla="*/ 7 h 9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966">
                  <a:moveTo>
                    <a:pt x="0" y="7"/>
                  </a:moveTo>
                  <a:lnTo>
                    <a:pt x="286" y="966"/>
                  </a:lnTo>
                  <a:lnTo>
                    <a:pt x="298" y="959"/>
                  </a:lnTo>
                  <a:lnTo>
                    <a:pt x="11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7" name="Freeform 165"/>
            <p:cNvSpPr/>
            <p:nvPr/>
          </p:nvSpPr>
          <p:spPr bwMode="auto">
            <a:xfrm>
              <a:off x="3983" y="2116"/>
              <a:ext cx="232" cy="720"/>
            </a:xfrm>
            <a:custGeom>
              <a:avLst/>
              <a:gdLst>
                <a:gd name="T0" fmla="*/ 222 w 232"/>
                <a:gd name="T1" fmla="*/ 0 h 720"/>
                <a:gd name="T2" fmla="*/ 0 w 232"/>
                <a:gd name="T3" fmla="*/ 720 h 720"/>
                <a:gd name="T4" fmla="*/ 12 w 232"/>
                <a:gd name="T5" fmla="*/ 720 h 720"/>
                <a:gd name="T6" fmla="*/ 232 w 232"/>
                <a:gd name="T7" fmla="*/ 7 h 720"/>
                <a:gd name="T8" fmla="*/ 222 w 232"/>
                <a:gd name="T9" fmla="*/ 0 h 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2" h="720">
                  <a:moveTo>
                    <a:pt x="222" y="0"/>
                  </a:moveTo>
                  <a:lnTo>
                    <a:pt x="0" y="720"/>
                  </a:lnTo>
                  <a:lnTo>
                    <a:pt x="12" y="720"/>
                  </a:lnTo>
                  <a:lnTo>
                    <a:pt x="232" y="7"/>
                  </a:lnTo>
                  <a:lnTo>
                    <a:pt x="22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8" name="Freeform 166"/>
            <p:cNvSpPr/>
            <p:nvPr/>
          </p:nvSpPr>
          <p:spPr bwMode="auto">
            <a:xfrm>
              <a:off x="2896" y="1003"/>
              <a:ext cx="478" cy="118"/>
            </a:xfrm>
            <a:custGeom>
              <a:avLst/>
              <a:gdLst>
                <a:gd name="T0" fmla="*/ 0 w 478"/>
                <a:gd name="T1" fmla="*/ 14 h 118"/>
                <a:gd name="T2" fmla="*/ 478 w 478"/>
                <a:gd name="T3" fmla="*/ 118 h 118"/>
                <a:gd name="T4" fmla="*/ 478 w 478"/>
                <a:gd name="T5" fmla="*/ 104 h 118"/>
                <a:gd name="T6" fmla="*/ 7 w 478"/>
                <a:gd name="T7" fmla="*/ 0 h 118"/>
                <a:gd name="T8" fmla="*/ 0 w 478"/>
                <a:gd name="T9" fmla="*/ 14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118">
                  <a:moveTo>
                    <a:pt x="0" y="14"/>
                  </a:moveTo>
                  <a:lnTo>
                    <a:pt x="478" y="118"/>
                  </a:lnTo>
                  <a:lnTo>
                    <a:pt x="478" y="104"/>
                  </a:lnTo>
                  <a:lnTo>
                    <a:pt x="7" y="0"/>
                  </a:lnTo>
                  <a:lnTo>
                    <a:pt x="0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9" name="Freeform 167"/>
            <p:cNvSpPr/>
            <p:nvPr/>
          </p:nvSpPr>
          <p:spPr bwMode="auto">
            <a:xfrm>
              <a:off x="4366" y="1592"/>
              <a:ext cx="689" cy="164"/>
            </a:xfrm>
            <a:custGeom>
              <a:avLst/>
              <a:gdLst>
                <a:gd name="T0" fmla="*/ 0 w 689"/>
                <a:gd name="T1" fmla="*/ 152 h 164"/>
                <a:gd name="T2" fmla="*/ 682 w 689"/>
                <a:gd name="T3" fmla="*/ 0 h 164"/>
                <a:gd name="T4" fmla="*/ 689 w 689"/>
                <a:gd name="T5" fmla="*/ 12 h 164"/>
                <a:gd name="T6" fmla="*/ 0 w 689"/>
                <a:gd name="T7" fmla="*/ 164 h 164"/>
                <a:gd name="T8" fmla="*/ 0 w 689"/>
                <a:gd name="T9" fmla="*/ 152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164">
                  <a:moveTo>
                    <a:pt x="0" y="152"/>
                  </a:moveTo>
                  <a:lnTo>
                    <a:pt x="682" y="0"/>
                  </a:lnTo>
                  <a:lnTo>
                    <a:pt x="689" y="12"/>
                  </a:lnTo>
                  <a:lnTo>
                    <a:pt x="0" y="164"/>
                  </a:lnTo>
                  <a:lnTo>
                    <a:pt x="0" y="1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0" name="Freeform 168"/>
            <p:cNvSpPr/>
            <p:nvPr/>
          </p:nvSpPr>
          <p:spPr bwMode="auto">
            <a:xfrm>
              <a:off x="3995" y="2899"/>
              <a:ext cx="499" cy="396"/>
            </a:xfrm>
            <a:custGeom>
              <a:avLst/>
              <a:gdLst>
                <a:gd name="T0" fmla="*/ 0 w 499"/>
                <a:gd name="T1" fmla="*/ 5 h 396"/>
                <a:gd name="T2" fmla="*/ 499 w 499"/>
                <a:gd name="T3" fmla="*/ 396 h 396"/>
                <a:gd name="T4" fmla="*/ 499 w 499"/>
                <a:gd name="T5" fmla="*/ 384 h 396"/>
                <a:gd name="T6" fmla="*/ 14 w 499"/>
                <a:gd name="T7" fmla="*/ 0 h 396"/>
                <a:gd name="T8" fmla="*/ 0 w 499"/>
                <a:gd name="T9" fmla="*/ 5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9" h="396">
                  <a:moveTo>
                    <a:pt x="0" y="5"/>
                  </a:moveTo>
                  <a:lnTo>
                    <a:pt x="499" y="396"/>
                  </a:lnTo>
                  <a:lnTo>
                    <a:pt x="499" y="384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1" name="Freeform 169"/>
            <p:cNvSpPr/>
            <p:nvPr/>
          </p:nvSpPr>
          <p:spPr bwMode="auto">
            <a:xfrm>
              <a:off x="3651" y="2918"/>
              <a:ext cx="306" cy="547"/>
            </a:xfrm>
            <a:custGeom>
              <a:avLst/>
              <a:gdLst>
                <a:gd name="T0" fmla="*/ 0 w 306"/>
                <a:gd name="T1" fmla="*/ 540 h 547"/>
                <a:gd name="T2" fmla="*/ 294 w 306"/>
                <a:gd name="T3" fmla="*/ 0 h 547"/>
                <a:gd name="T4" fmla="*/ 306 w 306"/>
                <a:gd name="T5" fmla="*/ 0 h 547"/>
                <a:gd name="T6" fmla="*/ 10 w 306"/>
                <a:gd name="T7" fmla="*/ 547 h 547"/>
                <a:gd name="T8" fmla="*/ 0 w 306"/>
                <a:gd name="T9" fmla="*/ 540 h 5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6" h="547">
                  <a:moveTo>
                    <a:pt x="0" y="540"/>
                  </a:moveTo>
                  <a:lnTo>
                    <a:pt x="294" y="0"/>
                  </a:lnTo>
                  <a:lnTo>
                    <a:pt x="306" y="0"/>
                  </a:lnTo>
                  <a:lnTo>
                    <a:pt x="10" y="547"/>
                  </a:lnTo>
                  <a:lnTo>
                    <a:pt x="0" y="5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2" name="Rectangle 170"/>
            <p:cNvSpPr>
              <a:spLocks noChangeArrowheads="1"/>
            </p:cNvSpPr>
            <p:nvPr/>
          </p:nvSpPr>
          <p:spPr bwMode="auto">
            <a:xfrm>
              <a:off x="2910" y="2881"/>
              <a:ext cx="9" cy="30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3" name="Freeform 171"/>
            <p:cNvSpPr/>
            <p:nvPr/>
          </p:nvSpPr>
          <p:spPr bwMode="auto">
            <a:xfrm>
              <a:off x="3334" y="2109"/>
              <a:ext cx="611" cy="741"/>
            </a:xfrm>
            <a:custGeom>
              <a:avLst/>
              <a:gdLst>
                <a:gd name="T0" fmla="*/ 0 w 611"/>
                <a:gd name="T1" fmla="*/ 7 h 741"/>
                <a:gd name="T2" fmla="*/ 599 w 611"/>
                <a:gd name="T3" fmla="*/ 741 h 741"/>
                <a:gd name="T4" fmla="*/ 611 w 611"/>
                <a:gd name="T5" fmla="*/ 736 h 741"/>
                <a:gd name="T6" fmla="*/ 12 w 611"/>
                <a:gd name="T7" fmla="*/ 0 h 741"/>
                <a:gd name="T8" fmla="*/ 0 w 611"/>
                <a:gd name="T9" fmla="*/ 7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741">
                  <a:moveTo>
                    <a:pt x="0" y="7"/>
                  </a:moveTo>
                  <a:lnTo>
                    <a:pt x="599" y="741"/>
                  </a:lnTo>
                  <a:lnTo>
                    <a:pt x="611" y="736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344" name="Group 4"/>
          <p:cNvGrpSpPr>
            <a:grpSpLocks noChangeAspect="1"/>
          </p:cNvGrpSpPr>
          <p:nvPr/>
        </p:nvGrpSpPr>
        <p:grpSpPr bwMode="auto">
          <a:xfrm>
            <a:off x="10964034" y="5769139"/>
            <a:ext cx="2236319" cy="2177722"/>
            <a:chOff x="2410" y="593"/>
            <a:chExt cx="3015" cy="2936"/>
          </a:xfrm>
          <a:solidFill>
            <a:srgbClr val="F6A27D"/>
          </a:solidFill>
        </p:grpSpPr>
        <p:sp>
          <p:nvSpPr>
            <p:cNvPr id="345" name="Freeform 5"/>
            <p:cNvSpPr/>
            <p:nvPr/>
          </p:nvSpPr>
          <p:spPr bwMode="auto">
            <a:xfrm>
              <a:off x="5079" y="1202"/>
              <a:ext cx="66" cy="509"/>
            </a:xfrm>
            <a:custGeom>
              <a:avLst/>
              <a:gdLst>
                <a:gd name="T0" fmla="*/ 0 w 66"/>
                <a:gd name="T1" fmla="*/ 9 h 509"/>
                <a:gd name="T2" fmla="*/ 54 w 66"/>
                <a:gd name="T3" fmla="*/ 509 h 509"/>
                <a:gd name="T4" fmla="*/ 66 w 66"/>
                <a:gd name="T5" fmla="*/ 509 h 509"/>
                <a:gd name="T6" fmla="*/ 9 w 66"/>
                <a:gd name="T7" fmla="*/ 0 h 509"/>
                <a:gd name="T8" fmla="*/ 0 w 66"/>
                <a:gd name="T9" fmla="*/ 9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509">
                  <a:moveTo>
                    <a:pt x="0" y="9"/>
                  </a:moveTo>
                  <a:lnTo>
                    <a:pt x="54" y="509"/>
                  </a:lnTo>
                  <a:lnTo>
                    <a:pt x="66" y="509"/>
                  </a:lnTo>
                  <a:lnTo>
                    <a:pt x="9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6" name="Freeform 6"/>
            <p:cNvSpPr/>
            <p:nvPr/>
          </p:nvSpPr>
          <p:spPr bwMode="auto">
            <a:xfrm>
              <a:off x="5079" y="1195"/>
              <a:ext cx="303" cy="854"/>
            </a:xfrm>
            <a:custGeom>
              <a:avLst/>
              <a:gdLst>
                <a:gd name="T0" fmla="*/ 14 w 303"/>
                <a:gd name="T1" fmla="*/ 0 h 854"/>
                <a:gd name="T2" fmla="*/ 303 w 303"/>
                <a:gd name="T3" fmla="*/ 854 h 854"/>
                <a:gd name="T4" fmla="*/ 287 w 303"/>
                <a:gd name="T5" fmla="*/ 854 h 854"/>
                <a:gd name="T6" fmla="*/ 0 w 303"/>
                <a:gd name="T7" fmla="*/ 11 h 854"/>
                <a:gd name="T8" fmla="*/ 14 w 303"/>
                <a:gd name="T9" fmla="*/ 0 h 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3" h="854">
                  <a:moveTo>
                    <a:pt x="14" y="0"/>
                  </a:moveTo>
                  <a:lnTo>
                    <a:pt x="303" y="854"/>
                  </a:lnTo>
                  <a:lnTo>
                    <a:pt x="287" y="854"/>
                  </a:lnTo>
                  <a:lnTo>
                    <a:pt x="0" y="11"/>
                  </a:lnTo>
                  <a:lnTo>
                    <a:pt x="1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7" name="Freeform 7"/>
            <p:cNvSpPr/>
            <p:nvPr/>
          </p:nvSpPr>
          <p:spPr bwMode="auto">
            <a:xfrm>
              <a:off x="5074" y="1202"/>
              <a:ext cx="12" cy="345"/>
            </a:xfrm>
            <a:custGeom>
              <a:avLst/>
              <a:gdLst>
                <a:gd name="T0" fmla="*/ 0 w 12"/>
                <a:gd name="T1" fmla="*/ 0 h 345"/>
                <a:gd name="T2" fmla="*/ 0 w 12"/>
                <a:gd name="T3" fmla="*/ 345 h 345"/>
                <a:gd name="T4" fmla="*/ 12 w 12"/>
                <a:gd name="T5" fmla="*/ 345 h 345"/>
                <a:gd name="T6" fmla="*/ 12 w 12"/>
                <a:gd name="T7" fmla="*/ 12 h 345"/>
                <a:gd name="T8" fmla="*/ 0 w 12"/>
                <a:gd name="T9" fmla="*/ 0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345">
                  <a:moveTo>
                    <a:pt x="0" y="0"/>
                  </a:moveTo>
                  <a:lnTo>
                    <a:pt x="0" y="345"/>
                  </a:lnTo>
                  <a:lnTo>
                    <a:pt x="12" y="345"/>
                  </a:lnTo>
                  <a:lnTo>
                    <a:pt x="12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8" name="Rectangle 8"/>
            <p:cNvSpPr>
              <a:spLocks noChangeArrowheads="1"/>
            </p:cNvSpPr>
            <p:nvPr/>
          </p:nvSpPr>
          <p:spPr bwMode="auto">
            <a:xfrm>
              <a:off x="3658" y="3501"/>
              <a:ext cx="647" cy="1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9" name="Freeform 9"/>
            <p:cNvSpPr/>
            <p:nvPr/>
          </p:nvSpPr>
          <p:spPr bwMode="auto">
            <a:xfrm>
              <a:off x="3488" y="3446"/>
              <a:ext cx="118" cy="48"/>
            </a:xfrm>
            <a:custGeom>
              <a:avLst/>
              <a:gdLst>
                <a:gd name="T0" fmla="*/ 0 w 118"/>
                <a:gd name="T1" fmla="*/ 10 h 48"/>
                <a:gd name="T2" fmla="*/ 111 w 118"/>
                <a:gd name="T3" fmla="*/ 48 h 48"/>
                <a:gd name="T4" fmla="*/ 118 w 118"/>
                <a:gd name="T5" fmla="*/ 36 h 48"/>
                <a:gd name="T6" fmla="*/ 14 w 118"/>
                <a:gd name="T7" fmla="*/ 0 h 48"/>
                <a:gd name="T8" fmla="*/ 0 w 118"/>
                <a:gd name="T9" fmla="*/ 1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48">
                  <a:moveTo>
                    <a:pt x="0" y="10"/>
                  </a:moveTo>
                  <a:lnTo>
                    <a:pt x="111" y="48"/>
                  </a:lnTo>
                  <a:lnTo>
                    <a:pt x="118" y="36"/>
                  </a:lnTo>
                  <a:lnTo>
                    <a:pt x="14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0" name="Freeform 10"/>
            <p:cNvSpPr/>
            <p:nvPr/>
          </p:nvSpPr>
          <p:spPr bwMode="auto">
            <a:xfrm>
              <a:off x="2830" y="1026"/>
              <a:ext cx="30" cy="256"/>
            </a:xfrm>
            <a:custGeom>
              <a:avLst/>
              <a:gdLst>
                <a:gd name="T0" fmla="*/ 30 w 30"/>
                <a:gd name="T1" fmla="*/ 0 h 256"/>
                <a:gd name="T2" fmla="*/ 9 w 30"/>
                <a:gd name="T3" fmla="*/ 256 h 256"/>
                <a:gd name="T4" fmla="*/ 0 w 30"/>
                <a:gd name="T5" fmla="*/ 256 h 256"/>
                <a:gd name="T6" fmla="*/ 26 w 30"/>
                <a:gd name="T7" fmla="*/ 0 h 256"/>
                <a:gd name="T8" fmla="*/ 30 w 30"/>
                <a:gd name="T9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56">
                  <a:moveTo>
                    <a:pt x="30" y="0"/>
                  </a:moveTo>
                  <a:lnTo>
                    <a:pt x="9" y="256"/>
                  </a:lnTo>
                  <a:lnTo>
                    <a:pt x="0" y="256"/>
                  </a:lnTo>
                  <a:lnTo>
                    <a:pt x="26" y="0"/>
                  </a:lnTo>
                  <a:lnTo>
                    <a:pt x="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1" name="Freeform 11"/>
            <p:cNvSpPr/>
            <p:nvPr/>
          </p:nvSpPr>
          <p:spPr bwMode="auto">
            <a:xfrm>
              <a:off x="2841" y="773"/>
              <a:ext cx="604" cy="519"/>
            </a:xfrm>
            <a:custGeom>
              <a:avLst/>
              <a:gdLst>
                <a:gd name="T0" fmla="*/ 0 w 604"/>
                <a:gd name="T1" fmla="*/ 512 h 519"/>
                <a:gd name="T2" fmla="*/ 595 w 604"/>
                <a:gd name="T3" fmla="*/ 0 h 519"/>
                <a:gd name="T4" fmla="*/ 604 w 604"/>
                <a:gd name="T5" fmla="*/ 7 h 519"/>
                <a:gd name="T6" fmla="*/ 12 w 604"/>
                <a:gd name="T7" fmla="*/ 519 h 519"/>
                <a:gd name="T8" fmla="*/ 0 w 604"/>
                <a:gd name="T9" fmla="*/ 512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4" h="519">
                  <a:moveTo>
                    <a:pt x="0" y="512"/>
                  </a:moveTo>
                  <a:lnTo>
                    <a:pt x="595" y="0"/>
                  </a:lnTo>
                  <a:lnTo>
                    <a:pt x="604" y="7"/>
                  </a:lnTo>
                  <a:lnTo>
                    <a:pt x="12" y="519"/>
                  </a:lnTo>
                  <a:lnTo>
                    <a:pt x="0" y="5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2" name="Freeform 12"/>
            <p:cNvSpPr/>
            <p:nvPr/>
          </p:nvSpPr>
          <p:spPr bwMode="auto">
            <a:xfrm>
              <a:off x="2988" y="761"/>
              <a:ext cx="445" cy="192"/>
            </a:xfrm>
            <a:custGeom>
              <a:avLst/>
              <a:gdLst>
                <a:gd name="T0" fmla="*/ 445 w 445"/>
                <a:gd name="T1" fmla="*/ 17 h 192"/>
                <a:gd name="T2" fmla="*/ 3 w 445"/>
                <a:gd name="T3" fmla="*/ 192 h 192"/>
                <a:gd name="T4" fmla="*/ 0 w 445"/>
                <a:gd name="T5" fmla="*/ 187 h 192"/>
                <a:gd name="T6" fmla="*/ 445 w 445"/>
                <a:gd name="T7" fmla="*/ 0 h 192"/>
                <a:gd name="T8" fmla="*/ 445 w 445"/>
                <a:gd name="T9" fmla="*/ 17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5" h="192">
                  <a:moveTo>
                    <a:pt x="445" y="17"/>
                  </a:moveTo>
                  <a:lnTo>
                    <a:pt x="3" y="192"/>
                  </a:lnTo>
                  <a:lnTo>
                    <a:pt x="0" y="187"/>
                  </a:lnTo>
                  <a:lnTo>
                    <a:pt x="445" y="0"/>
                  </a:lnTo>
                  <a:lnTo>
                    <a:pt x="445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3" name="Freeform 13"/>
            <p:cNvSpPr/>
            <p:nvPr/>
          </p:nvSpPr>
          <p:spPr bwMode="auto">
            <a:xfrm>
              <a:off x="3478" y="650"/>
              <a:ext cx="159" cy="95"/>
            </a:xfrm>
            <a:custGeom>
              <a:avLst/>
              <a:gdLst>
                <a:gd name="T0" fmla="*/ 10 w 159"/>
                <a:gd name="T1" fmla="*/ 95 h 95"/>
                <a:gd name="T2" fmla="*/ 159 w 159"/>
                <a:gd name="T3" fmla="*/ 9 h 95"/>
                <a:gd name="T4" fmla="*/ 159 w 159"/>
                <a:gd name="T5" fmla="*/ 0 h 95"/>
                <a:gd name="T6" fmla="*/ 0 w 159"/>
                <a:gd name="T7" fmla="*/ 88 h 95"/>
                <a:gd name="T8" fmla="*/ 10 w 159"/>
                <a:gd name="T9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95">
                  <a:moveTo>
                    <a:pt x="10" y="95"/>
                  </a:moveTo>
                  <a:lnTo>
                    <a:pt x="159" y="9"/>
                  </a:lnTo>
                  <a:lnTo>
                    <a:pt x="159" y="0"/>
                  </a:lnTo>
                  <a:lnTo>
                    <a:pt x="0" y="88"/>
                  </a:lnTo>
                  <a:lnTo>
                    <a:pt x="10" y="9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4" name="Freeform 14"/>
            <p:cNvSpPr/>
            <p:nvPr/>
          </p:nvSpPr>
          <p:spPr bwMode="auto">
            <a:xfrm>
              <a:off x="3488" y="683"/>
              <a:ext cx="798" cy="74"/>
            </a:xfrm>
            <a:custGeom>
              <a:avLst/>
              <a:gdLst>
                <a:gd name="T0" fmla="*/ 0 w 798"/>
                <a:gd name="T1" fmla="*/ 62 h 74"/>
                <a:gd name="T2" fmla="*/ 798 w 798"/>
                <a:gd name="T3" fmla="*/ 0 h 74"/>
                <a:gd name="T4" fmla="*/ 798 w 798"/>
                <a:gd name="T5" fmla="*/ 10 h 74"/>
                <a:gd name="T6" fmla="*/ 0 w 798"/>
                <a:gd name="T7" fmla="*/ 74 h 74"/>
                <a:gd name="T8" fmla="*/ 0 w 798"/>
                <a:gd name="T9" fmla="*/ 6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8" h="74">
                  <a:moveTo>
                    <a:pt x="0" y="62"/>
                  </a:moveTo>
                  <a:lnTo>
                    <a:pt x="798" y="0"/>
                  </a:lnTo>
                  <a:lnTo>
                    <a:pt x="798" y="10"/>
                  </a:lnTo>
                  <a:lnTo>
                    <a:pt x="0" y="74"/>
                  </a:lnTo>
                  <a:lnTo>
                    <a:pt x="0" y="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5" name="Freeform 15"/>
            <p:cNvSpPr/>
            <p:nvPr/>
          </p:nvSpPr>
          <p:spPr bwMode="auto">
            <a:xfrm>
              <a:off x="3421" y="778"/>
              <a:ext cx="34" cy="308"/>
            </a:xfrm>
            <a:custGeom>
              <a:avLst/>
              <a:gdLst>
                <a:gd name="T0" fmla="*/ 29 w 34"/>
                <a:gd name="T1" fmla="*/ 0 h 308"/>
                <a:gd name="T2" fmla="*/ 0 w 34"/>
                <a:gd name="T3" fmla="*/ 308 h 308"/>
                <a:gd name="T4" fmla="*/ 12 w 34"/>
                <a:gd name="T5" fmla="*/ 308 h 308"/>
                <a:gd name="T6" fmla="*/ 34 w 34"/>
                <a:gd name="T7" fmla="*/ 0 h 308"/>
                <a:gd name="T8" fmla="*/ 29 w 34"/>
                <a:gd name="T9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308">
                  <a:moveTo>
                    <a:pt x="29" y="0"/>
                  </a:moveTo>
                  <a:lnTo>
                    <a:pt x="0" y="308"/>
                  </a:lnTo>
                  <a:lnTo>
                    <a:pt x="12" y="308"/>
                  </a:lnTo>
                  <a:lnTo>
                    <a:pt x="34" y="0"/>
                  </a:ln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6" name="Freeform 16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  <a:gd name="T10" fmla="*/ 0 w 571"/>
                <a:gd name="T11" fmla="*/ 11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7" name="Freeform 17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8" name="Freeform 18"/>
            <p:cNvSpPr/>
            <p:nvPr/>
          </p:nvSpPr>
          <p:spPr bwMode="auto">
            <a:xfrm>
              <a:off x="4087" y="693"/>
              <a:ext cx="225" cy="307"/>
            </a:xfrm>
            <a:custGeom>
              <a:avLst/>
              <a:gdLst>
                <a:gd name="T0" fmla="*/ 213 w 225"/>
                <a:gd name="T1" fmla="*/ 0 h 307"/>
                <a:gd name="T2" fmla="*/ 0 w 225"/>
                <a:gd name="T3" fmla="*/ 298 h 307"/>
                <a:gd name="T4" fmla="*/ 12 w 225"/>
                <a:gd name="T5" fmla="*/ 307 h 307"/>
                <a:gd name="T6" fmla="*/ 225 w 225"/>
                <a:gd name="T7" fmla="*/ 7 h 307"/>
                <a:gd name="T8" fmla="*/ 213 w 225"/>
                <a:gd name="T9" fmla="*/ 0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5" h="307">
                  <a:moveTo>
                    <a:pt x="213" y="0"/>
                  </a:moveTo>
                  <a:lnTo>
                    <a:pt x="0" y="298"/>
                  </a:lnTo>
                  <a:lnTo>
                    <a:pt x="12" y="307"/>
                  </a:lnTo>
                  <a:lnTo>
                    <a:pt x="225" y="7"/>
                  </a:lnTo>
                  <a:lnTo>
                    <a:pt x="21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9" name="Freeform 19"/>
            <p:cNvSpPr/>
            <p:nvPr/>
          </p:nvSpPr>
          <p:spPr bwMode="auto">
            <a:xfrm>
              <a:off x="2481" y="1318"/>
              <a:ext cx="339" cy="343"/>
            </a:xfrm>
            <a:custGeom>
              <a:avLst/>
              <a:gdLst>
                <a:gd name="T0" fmla="*/ 0 w 339"/>
                <a:gd name="T1" fmla="*/ 336 h 343"/>
                <a:gd name="T2" fmla="*/ 332 w 339"/>
                <a:gd name="T3" fmla="*/ 0 h 343"/>
                <a:gd name="T4" fmla="*/ 339 w 339"/>
                <a:gd name="T5" fmla="*/ 7 h 343"/>
                <a:gd name="T6" fmla="*/ 5 w 339"/>
                <a:gd name="T7" fmla="*/ 343 h 343"/>
                <a:gd name="T8" fmla="*/ 0 w 339"/>
                <a:gd name="T9" fmla="*/ 336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9" h="343">
                  <a:moveTo>
                    <a:pt x="0" y="336"/>
                  </a:moveTo>
                  <a:lnTo>
                    <a:pt x="332" y="0"/>
                  </a:lnTo>
                  <a:lnTo>
                    <a:pt x="339" y="7"/>
                  </a:lnTo>
                  <a:lnTo>
                    <a:pt x="5" y="343"/>
                  </a:lnTo>
                  <a:lnTo>
                    <a:pt x="0" y="3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0" name="Freeform 20"/>
            <p:cNvSpPr/>
            <p:nvPr/>
          </p:nvSpPr>
          <p:spPr bwMode="auto">
            <a:xfrm>
              <a:off x="2616" y="1332"/>
              <a:ext cx="209" cy="753"/>
            </a:xfrm>
            <a:custGeom>
              <a:avLst/>
              <a:gdLst>
                <a:gd name="T0" fmla="*/ 197 w 209"/>
                <a:gd name="T1" fmla="*/ 0 h 753"/>
                <a:gd name="T2" fmla="*/ 0 w 209"/>
                <a:gd name="T3" fmla="*/ 743 h 753"/>
                <a:gd name="T4" fmla="*/ 10 w 209"/>
                <a:gd name="T5" fmla="*/ 753 h 753"/>
                <a:gd name="T6" fmla="*/ 209 w 209"/>
                <a:gd name="T7" fmla="*/ 0 h 753"/>
                <a:gd name="T8" fmla="*/ 197 w 209"/>
                <a:gd name="T9" fmla="*/ 0 h 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753">
                  <a:moveTo>
                    <a:pt x="197" y="0"/>
                  </a:moveTo>
                  <a:lnTo>
                    <a:pt x="0" y="743"/>
                  </a:lnTo>
                  <a:lnTo>
                    <a:pt x="10" y="753"/>
                  </a:lnTo>
                  <a:lnTo>
                    <a:pt x="209" y="0"/>
                  </a:lnTo>
                  <a:lnTo>
                    <a:pt x="19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1" name="Freeform 21"/>
            <p:cNvSpPr/>
            <p:nvPr/>
          </p:nvSpPr>
          <p:spPr bwMode="auto">
            <a:xfrm>
              <a:off x="2477" y="1704"/>
              <a:ext cx="106" cy="92"/>
            </a:xfrm>
            <a:custGeom>
              <a:avLst/>
              <a:gdLst>
                <a:gd name="T0" fmla="*/ 0 w 106"/>
                <a:gd name="T1" fmla="*/ 7 h 92"/>
                <a:gd name="T2" fmla="*/ 94 w 106"/>
                <a:gd name="T3" fmla="*/ 92 h 92"/>
                <a:gd name="T4" fmla="*/ 106 w 106"/>
                <a:gd name="T5" fmla="*/ 75 h 92"/>
                <a:gd name="T6" fmla="*/ 9 w 106"/>
                <a:gd name="T7" fmla="*/ 0 h 92"/>
                <a:gd name="T8" fmla="*/ 0 w 106"/>
                <a:gd name="T9" fmla="*/ 7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92">
                  <a:moveTo>
                    <a:pt x="0" y="7"/>
                  </a:moveTo>
                  <a:lnTo>
                    <a:pt x="94" y="92"/>
                  </a:lnTo>
                  <a:lnTo>
                    <a:pt x="106" y="75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2" name="Freeform 22"/>
            <p:cNvSpPr/>
            <p:nvPr/>
          </p:nvSpPr>
          <p:spPr bwMode="auto">
            <a:xfrm>
              <a:off x="2451" y="1711"/>
              <a:ext cx="146" cy="374"/>
            </a:xfrm>
            <a:custGeom>
              <a:avLst/>
              <a:gdLst>
                <a:gd name="T0" fmla="*/ 0 w 146"/>
                <a:gd name="T1" fmla="*/ 0 h 374"/>
                <a:gd name="T2" fmla="*/ 135 w 146"/>
                <a:gd name="T3" fmla="*/ 374 h 374"/>
                <a:gd name="T4" fmla="*/ 146 w 146"/>
                <a:gd name="T5" fmla="*/ 374 h 374"/>
                <a:gd name="T6" fmla="*/ 11 w 146"/>
                <a:gd name="T7" fmla="*/ 0 h 374"/>
                <a:gd name="T8" fmla="*/ 0 w 146"/>
                <a:gd name="T9" fmla="*/ 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374">
                  <a:moveTo>
                    <a:pt x="0" y="0"/>
                  </a:moveTo>
                  <a:lnTo>
                    <a:pt x="135" y="374"/>
                  </a:lnTo>
                  <a:lnTo>
                    <a:pt x="146" y="374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3" name="Rectangle 23"/>
            <p:cNvSpPr>
              <a:spLocks noChangeArrowheads="1"/>
            </p:cNvSpPr>
            <p:nvPr/>
          </p:nvSpPr>
          <p:spPr bwMode="auto">
            <a:xfrm>
              <a:off x="3410" y="1164"/>
              <a:ext cx="11" cy="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4" name="Freeform 24"/>
            <p:cNvSpPr/>
            <p:nvPr/>
          </p:nvSpPr>
          <p:spPr bwMode="auto">
            <a:xfrm>
              <a:off x="2848" y="1202"/>
              <a:ext cx="538" cy="111"/>
            </a:xfrm>
            <a:custGeom>
              <a:avLst/>
              <a:gdLst>
                <a:gd name="T0" fmla="*/ 0 w 538"/>
                <a:gd name="T1" fmla="*/ 102 h 111"/>
                <a:gd name="T2" fmla="*/ 538 w 538"/>
                <a:gd name="T3" fmla="*/ 0 h 111"/>
                <a:gd name="T4" fmla="*/ 538 w 538"/>
                <a:gd name="T5" fmla="*/ 9 h 111"/>
                <a:gd name="T6" fmla="*/ 0 w 538"/>
                <a:gd name="T7" fmla="*/ 111 h 111"/>
                <a:gd name="T8" fmla="*/ 0 w 538"/>
                <a:gd name="T9" fmla="*/ 102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8" h="111">
                  <a:moveTo>
                    <a:pt x="0" y="102"/>
                  </a:moveTo>
                  <a:lnTo>
                    <a:pt x="538" y="0"/>
                  </a:lnTo>
                  <a:lnTo>
                    <a:pt x="538" y="9"/>
                  </a:lnTo>
                  <a:lnTo>
                    <a:pt x="0" y="111"/>
                  </a:lnTo>
                  <a:lnTo>
                    <a:pt x="0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5" name="Freeform 25"/>
            <p:cNvSpPr/>
            <p:nvPr/>
          </p:nvSpPr>
          <p:spPr bwMode="auto">
            <a:xfrm>
              <a:off x="2834" y="1320"/>
              <a:ext cx="287" cy="455"/>
            </a:xfrm>
            <a:custGeom>
              <a:avLst/>
              <a:gdLst>
                <a:gd name="T0" fmla="*/ 0 w 287"/>
                <a:gd name="T1" fmla="*/ 5 h 455"/>
                <a:gd name="T2" fmla="*/ 275 w 287"/>
                <a:gd name="T3" fmla="*/ 450 h 455"/>
                <a:gd name="T4" fmla="*/ 277 w 287"/>
                <a:gd name="T5" fmla="*/ 455 h 455"/>
                <a:gd name="T6" fmla="*/ 287 w 287"/>
                <a:gd name="T7" fmla="*/ 445 h 455"/>
                <a:gd name="T8" fmla="*/ 7 w 287"/>
                <a:gd name="T9" fmla="*/ 0 h 455"/>
                <a:gd name="T10" fmla="*/ 0 w 287"/>
                <a:gd name="T11" fmla="*/ 5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7" h="455">
                  <a:moveTo>
                    <a:pt x="0" y="5"/>
                  </a:moveTo>
                  <a:lnTo>
                    <a:pt x="275" y="450"/>
                  </a:lnTo>
                  <a:lnTo>
                    <a:pt x="277" y="455"/>
                  </a:lnTo>
                  <a:lnTo>
                    <a:pt x="287" y="445"/>
                  </a:lnTo>
                  <a:lnTo>
                    <a:pt x="7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6" name="Freeform 26"/>
            <p:cNvSpPr/>
            <p:nvPr/>
          </p:nvSpPr>
          <p:spPr bwMode="auto">
            <a:xfrm>
              <a:off x="3140" y="1221"/>
              <a:ext cx="270" cy="544"/>
            </a:xfrm>
            <a:custGeom>
              <a:avLst/>
              <a:gdLst>
                <a:gd name="T0" fmla="*/ 0 w 270"/>
                <a:gd name="T1" fmla="*/ 544 h 544"/>
                <a:gd name="T2" fmla="*/ 263 w 270"/>
                <a:gd name="T3" fmla="*/ 0 h 544"/>
                <a:gd name="T4" fmla="*/ 270 w 270"/>
                <a:gd name="T5" fmla="*/ 0 h 544"/>
                <a:gd name="T6" fmla="*/ 14 w 270"/>
                <a:gd name="T7" fmla="*/ 544 h 544"/>
                <a:gd name="T8" fmla="*/ 0 w 270"/>
                <a:gd name="T9" fmla="*/ 544 h 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0" h="544">
                  <a:moveTo>
                    <a:pt x="0" y="544"/>
                  </a:moveTo>
                  <a:lnTo>
                    <a:pt x="263" y="0"/>
                  </a:lnTo>
                  <a:lnTo>
                    <a:pt x="270" y="0"/>
                  </a:lnTo>
                  <a:lnTo>
                    <a:pt x="14" y="544"/>
                  </a:lnTo>
                  <a:lnTo>
                    <a:pt x="0" y="5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7" name="Freeform 27"/>
            <p:cNvSpPr/>
            <p:nvPr/>
          </p:nvSpPr>
          <p:spPr bwMode="auto">
            <a:xfrm>
              <a:off x="3317" y="1221"/>
              <a:ext cx="93" cy="809"/>
            </a:xfrm>
            <a:custGeom>
              <a:avLst/>
              <a:gdLst>
                <a:gd name="T0" fmla="*/ 83 w 93"/>
                <a:gd name="T1" fmla="*/ 0 h 809"/>
                <a:gd name="T2" fmla="*/ 0 w 93"/>
                <a:gd name="T3" fmla="*/ 809 h 809"/>
                <a:gd name="T4" fmla="*/ 12 w 93"/>
                <a:gd name="T5" fmla="*/ 809 h 809"/>
                <a:gd name="T6" fmla="*/ 93 w 93"/>
                <a:gd name="T7" fmla="*/ 0 h 809"/>
                <a:gd name="T8" fmla="*/ 83 w 93"/>
                <a:gd name="T9" fmla="*/ 0 h 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" h="809">
                  <a:moveTo>
                    <a:pt x="83" y="0"/>
                  </a:moveTo>
                  <a:lnTo>
                    <a:pt x="0" y="809"/>
                  </a:lnTo>
                  <a:lnTo>
                    <a:pt x="12" y="809"/>
                  </a:lnTo>
                  <a:lnTo>
                    <a:pt x="93" y="0"/>
                  </a:lnTo>
                  <a:lnTo>
                    <a:pt x="8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8" name="Freeform 28"/>
            <p:cNvSpPr/>
            <p:nvPr/>
          </p:nvSpPr>
          <p:spPr bwMode="auto">
            <a:xfrm>
              <a:off x="3438" y="1022"/>
              <a:ext cx="611" cy="180"/>
            </a:xfrm>
            <a:custGeom>
              <a:avLst/>
              <a:gdLst>
                <a:gd name="T0" fmla="*/ 0 w 611"/>
                <a:gd name="T1" fmla="*/ 165 h 180"/>
                <a:gd name="T2" fmla="*/ 611 w 611"/>
                <a:gd name="T3" fmla="*/ 0 h 180"/>
                <a:gd name="T4" fmla="*/ 611 w 611"/>
                <a:gd name="T5" fmla="*/ 14 h 180"/>
                <a:gd name="T6" fmla="*/ 0 w 611"/>
                <a:gd name="T7" fmla="*/ 180 h 180"/>
                <a:gd name="T8" fmla="*/ 0 w 611"/>
                <a:gd name="T9" fmla="*/ 165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180">
                  <a:moveTo>
                    <a:pt x="0" y="165"/>
                  </a:moveTo>
                  <a:lnTo>
                    <a:pt x="611" y="0"/>
                  </a:lnTo>
                  <a:lnTo>
                    <a:pt x="611" y="14"/>
                  </a:lnTo>
                  <a:lnTo>
                    <a:pt x="0" y="180"/>
                  </a:lnTo>
                  <a:lnTo>
                    <a:pt x="0" y="1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9" name="Freeform 29"/>
            <p:cNvSpPr/>
            <p:nvPr/>
          </p:nvSpPr>
          <p:spPr bwMode="auto">
            <a:xfrm>
              <a:off x="4340" y="702"/>
              <a:ext cx="377" cy="396"/>
            </a:xfrm>
            <a:custGeom>
              <a:avLst/>
              <a:gdLst>
                <a:gd name="T0" fmla="*/ 0 w 377"/>
                <a:gd name="T1" fmla="*/ 12 h 396"/>
                <a:gd name="T2" fmla="*/ 370 w 377"/>
                <a:gd name="T3" fmla="*/ 396 h 396"/>
                <a:gd name="T4" fmla="*/ 377 w 377"/>
                <a:gd name="T5" fmla="*/ 388 h 396"/>
                <a:gd name="T6" fmla="*/ 0 w 377"/>
                <a:gd name="T7" fmla="*/ 0 h 396"/>
                <a:gd name="T8" fmla="*/ 0 w 377"/>
                <a:gd name="T9" fmla="*/ 12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7" h="396">
                  <a:moveTo>
                    <a:pt x="0" y="12"/>
                  </a:moveTo>
                  <a:lnTo>
                    <a:pt x="370" y="396"/>
                  </a:lnTo>
                  <a:lnTo>
                    <a:pt x="377" y="388"/>
                  </a:lnTo>
                  <a:lnTo>
                    <a:pt x="0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0" name="Freeform 30"/>
            <p:cNvSpPr/>
            <p:nvPr/>
          </p:nvSpPr>
          <p:spPr bwMode="auto">
            <a:xfrm>
              <a:off x="4108" y="1015"/>
              <a:ext cx="597" cy="97"/>
            </a:xfrm>
            <a:custGeom>
              <a:avLst/>
              <a:gdLst>
                <a:gd name="T0" fmla="*/ 0 w 597"/>
                <a:gd name="T1" fmla="*/ 0 h 97"/>
                <a:gd name="T2" fmla="*/ 597 w 597"/>
                <a:gd name="T3" fmla="*/ 90 h 97"/>
                <a:gd name="T4" fmla="*/ 597 w 597"/>
                <a:gd name="T5" fmla="*/ 97 h 97"/>
                <a:gd name="T6" fmla="*/ 0 w 597"/>
                <a:gd name="T7" fmla="*/ 11 h 97"/>
                <a:gd name="T8" fmla="*/ 0 w 597"/>
                <a:gd name="T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97">
                  <a:moveTo>
                    <a:pt x="0" y="0"/>
                  </a:moveTo>
                  <a:lnTo>
                    <a:pt x="597" y="90"/>
                  </a:lnTo>
                  <a:lnTo>
                    <a:pt x="597" y="97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1" name="Freeform 31"/>
            <p:cNvSpPr/>
            <p:nvPr/>
          </p:nvSpPr>
          <p:spPr bwMode="auto">
            <a:xfrm>
              <a:off x="4759" y="1121"/>
              <a:ext cx="280" cy="55"/>
            </a:xfrm>
            <a:custGeom>
              <a:avLst/>
              <a:gdLst>
                <a:gd name="T0" fmla="*/ 5 w 280"/>
                <a:gd name="T1" fmla="*/ 0 h 55"/>
                <a:gd name="T2" fmla="*/ 280 w 280"/>
                <a:gd name="T3" fmla="*/ 40 h 55"/>
                <a:gd name="T4" fmla="*/ 280 w 280"/>
                <a:gd name="T5" fmla="*/ 55 h 55"/>
                <a:gd name="T6" fmla="*/ 0 w 280"/>
                <a:gd name="T7" fmla="*/ 7 h 55"/>
                <a:gd name="T8" fmla="*/ 5 w 280"/>
                <a:gd name="T9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0" h="55">
                  <a:moveTo>
                    <a:pt x="5" y="0"/>
                  </a:moveTo>
                  <a:lnTo>
                    <a:pt x="280" y="40"/>
                  </a:lnTo>
                  <a:lnTo>
                    <a:pt x="280" y="55"/>
                  </a:lnTo>
                  <a:lnTo>
                    <a:pt x="0" y="7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2" name="Freeform 32"/>
            <p:cNvSpPr/>
            <p:nvPr/>
          </p:nvSpPr>
          <p:spPr bwMode="auto">
            <a:xfrm>
              <a:off x="4745" y="1131"/>
              <a:ext cx="298" cy="447"/>
            </a:xfrm>
            <a:custGeom>
              <a:avLst/>
              <a:gdLst>
                <a:gd name="T0" fmla="*/ 0 w 298"/>
                <a:gd name="T1" fmla="*/ 9 h 447"/>
                <a:gd name="T2" fmla="*/ 294 w 298"/>
                <a:gd name="T3" fmla="*/ 447 h 447"/>
                <a:gd name="T4" fmla="*/ 298 w 298"/>
                <a:gd name="T5" fmla="*/ 440 h 447"/>
                <a:gd name="T6" fmla="*/ 7 w 298"/>
                <a:gd name="T7" fmla="*/ 0 h 447"/>
                <a:gd name="T8" fmla="*/ 0 w 298"/>
                <a:gd name="T9" fmla="*/ 9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447">
                  <a:moveTo>
                    <a:pt x="0" y="9"/>
                  </a:moveTo>
                  <a:lnTo>
                    <a:pt x="294" y="447"/>
                  </a:lnTo>
                  <a:lnTo>
                    <a:pt x="298" y="440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3" name="Freeform 33"/>
            <p:cNvSpPr/>
            <p:nvPr/>
          </p:nvSpPr>
          <p:spPr bwMode="auto">
            <a:xfrm>
              <a:off x="4551" y="1135"/>
              <a:ext cx="182" cy="422"/>
            </a:xfrm>
            <a:custGeom>
              <a:avLst/>
              <a:gdLst>
                <a:gd name="T0" fmla="*/ 173 w 182"/>
                <a:gd name="T1" fmla="*/ 0 h 422"/>
                <a:gd name="T2" fmla="*/ 0 w 182"/>
                <a:gd name="T3" fmla="*/ 422 h 422"/>
                <a:gd name="T4" fmla="*/ 12 w 182"/>
                <a:gd name="T5" fmla="*/ 422 h 422"/>
                <a:gd name="T6" fmla="*/ 182 w 182"/>
                <a:gd name="T7" fmla="*/ 0 h 422"/>
                <a:gd name="T8" fmla="*/ 173 w 182"/>
                <a:gd name="T9" fmla="*/ 0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2" h="422">
                  <a:moveTo>
                    <a:pt x="173" y="0"/>
                  </a:moveTo>
                  <a:lnTo>
                    <a:pt x="0" y="422"/>
                  </a:lnTo>
                  <a:lnTo>
                    <a:pt x="12" y="422"/>
                  </a:lnTo>
                  <a:lnTo>
                    <a:pt x="182" y="0"/>
                  </a:lnTo>
                  <a:lnTo>
                    <a:pt x="1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4" name="Freeform 34"/>
            <p:cNvSpPr/>
            <p:nvPr/>
          </p:nvSpPr>
          <p:spPr bwMode="auto">
            <a:xfrm>
              <a:off x="3414" y="1214"/>
              <a:ext cx="401" cy="388"/>
            </a:xfrm>
            <a:custGeom>
              <a:avLst/>
              <a:gdLst>
                <a:gd name="T0" fmla="*/ 0 w 401"/>
                <a:gd name="T1" fmla="*/ 0 h 388"/>
                <a:gd name="T2" fmla="*/ 393 w 401"/>
                <a:gd name="T3" fmla="*/ 388 h 388"/>
                <a:gd name="T4" fmla="*/ 401 w 401"/>
                <a:gd name="T5" fmla="*/ 378 h 388"/>
                <a:gd name="T6" fmla="*/ 12 w 401"/>
                <a:gd name="T7" fmla="*/ 0 h 388"/>
                <a:gd name="T8" fmla="*/ 0 w 40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1" h="388">
                  <a:moveTo>
                    <a:pt x="0" y="0"/>
                  </a:moveTo>
                  <a:lnTo>
                    <a:pt x="393" y="388"/>
                  </a:lnTo>
                  <a:lnTo>
                    <a:pt x="401" y="37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5" name="Freeform 35"/>
            <p:cNvSpPr/>
            <p:nvPr/>
          </p:nvSpPr>
          <p:spPr bwMode="auto">
            <a:xfrm>
              <a:off x="3833" y="1034"/>
              <a:ext cx="233" cy="558"/>
            </a:xfrm>
            <a:custGeom>
              <a:avLst/>
              <a:gdLst>
                <a:gd name="T0" fmla="*/ 225 w 233"/>
                <a:gd name="T1" fmla="*/ 0 h 558"/>
                <a:gd name="T2" fmla="*/ 0 w 233"/>
                <a:gd name="T3" fmla="*/ 558 h 558"/>
                <a:gd name="T4" fmla="*/ 10 w 233"/>
                <a:gd name="T5" fmla="*/ 558 h 558"/>
                <a:gd name="T6" fmla="*/ 233 w 233"/>
                <a:gd name="T7" fmla="*/ 0 h 558"/>
                <a:gd name="T8" fmla="*/ 225 w 233"/>
                <a:gd name="T9" fmla="*/ 0 h 5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3" h="558">
                  <a:moveTo>
                    <a:pt x="225" y="0"/>
                  </a:moveTo>
                  <a:lnTo>
                    <a:pt x="0" y="558"/>
                  </a:lnTo>
                  <a:lnTo>
                    <a:pt x="10" y="558"/>
                  </a:lnTo>
                  <a:lnTo>
                    <a:pt x="233" y="0"/>
                  </a:lnTo>
                  <a:lnTo>
                    <a:pt x="2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6" name="Freeform 36"/>
            <p:cNvSpPr/>
            <p:nvPr/>
          </p:nvSpPr>
          <p:spPr bwMode="auto">
            <a:xfrm>
              <a:off x="4087" y="1034"/>
              <a:ext cx="452" cy="530"/>
            </a:xfrm>
            <a:custGeom>
              <a:avLst/>
              <a:gdLst>
                <a:gd name="T0" fmla="*/ 0 w 452"/>
                <a:gd name="T1" fmla="*/ 0 h 530"/>
                <a:gd name="T2" fmla="*/ 440 w 452"/>
                <a:gd name="T3" fmla="*/ 530 h 530"/>
                <a:gd name="T4" fmla="*/ 452 w 452"/>
                <a:gd name="T5" fmla="*/ 528 h 530"/>
                <a:gd name="T6" fmla="*/ 12 w 452"/>
                <a:gd name="T7" fmla="*/ 0 h 530"/>
                <a:gd name="T8" fmla="*/ 0 w 452"/>
                <a:gd name="T9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2" h="530">
                  <a:moveTo>
                    <a:pt x="0" y="0"/>
                  </a:moveTo>
                  <a:lnTo>
                    <a:pt x="440" y="530"/>
                  </a:lnTo>
                  <a:lnTo>
                    <a:pt x="452" y="5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7" name="Freeform 37"/>
            <p:cNvSpPr/>
            <p:nvPr/>
          </p:nvSpPr>
          <p:spPr bwMode="auto">
            <a:xfrm>
              <a:off x="3836" y="1588"/>
              <a:ext cx="689" cy="23"/>
            </a:xfrm>
            <a:custGeom>
              <a:avLst/>
              <a:gdLst>
                <a:gd name="T0" fmla="*/ 0 w 689"/>
                <a:gd name="T1" fmla="*/ 16 h 23"/>
                <a:gd name="T2" fmla="*/ 689 w 689"/>
                <a:gd name="T3" fmla="*/ 0 h 23"/>
                <a:gd name="T4" fmla="*/ 689 w 689"/>
                <a:gd name="T5" fmla="*/ 7 h 23"/>
                <a:gd name="T6" fmla="*/ 12 w 689"/>
                <a:gd name="T7" fmla="*/ 23 h 23"/>
                <a:gd name="T8" fmla="*/ 0 w 689"/>
                <a:gd name="T9" fmla="*/ 16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23">
                  <a:moveTo>
                    <a:pt x="0" y="16"/>
                  </a:moveTo>
                  <a:lnTo>
                    <a:pt x="689" y="0"/>
                  </a:lnTo>
                  <a:lnTo>
                    <a:pt x="689" y="7"/>
                  </a:lnTo>
                  <a:lnTo>
                    <a:pt x="12" y="23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8" name="Freeform 38"/>
            <p:cNvSpPr/>
            <p:nvPr/>
          </p:nvSpPr>
          <p:spPr bwMode="auto">
            <a:xfrm>
              <a:off x="5093" y="1621"/>
              <a:ext cx="273" cy="428"/>
            </a:xfrm>
            <a:custGeom>
              <a:avLst/>
              <a:gdLst>
                <a:gd name="T0" fmla="*/ 0 w 273"/>
                <a:gd name="T1" fmla="*/ 0 h 428"/>
                <a:gd name="T2" fmla="*/ 263 w 273"/>
                <a:gd name="T3" fmla="*/ 428 h 428"/>
                <a:gd name="T4" fmla="*/ 273 w 273"/>
                <a:gd name="T5" fmla="*/ 428 h 428"/>
                <a:gd name="T6" fmla="*/ 12 w 273"/>
                <a:gd name="T7" fmla="*/ 0 h 428"/>
                <a:gd name="T8" fmla="*/ 0 w 27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3" h="428">
                  <a:moveTo>
                    <a:pt x="0" y="0"/>
                  </a:moveTo>
                  <a:lnTo>
                    <a:pt x="263" y="428"/>
                  </a:lnTo>
                  <a:lnTo>
                    <a:pt x="273" y="4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9" name="Freeform 39"/>
            <p:cNvSpPr/>
            <p:nvPr/>
          </p:nvSpPr>
          <p:spPr bwMode="auto">
            <a:xfrm>
              <a:off x="5070" y="1621"/>
              <a:ext cx="293" cy="428"/>
            </a:xfrm>
            <a:custGeom>
              <a:avLst/>
              <a:gdLst>
                <a:gd name="T0" fmla="*/ 0 w 293"/>
                <a:gd name="T1" fmla="*/ 0 h 428"/>
                <a:gd name="T2" fmla="*/ 286 w 293"/>
                <a:gd name="T3" fmla="*/ 428 h 428"/>
                <a:gd name="T4" fmla="*/ 293 w 293"/>
                <a:gd name="T5" fmla="*/ 421 h 428"/>
                <a:gd name="T6" fmla="*/ 16 w 293"/>
                <a:gd name="T7" fmla="*/ 0 h 428"/>
                <a:gd name="T8" fmla="*/ 0 w 29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3" h="428">
                  <a:moveTo>
                    <a:pt x="0" y="0"/>
                  </a:moveTo>
                  <a:lnTo>
                    <a:pt x="286" y="428"/>
                  </a:lnTo>
                  <a:lnTo>
                    <a:pt x="293" y="421"/>
                  </a:lnTo>
                  <a:lnTo>
                    <a:pt x="1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0" name="Freeform 40"/>
            <p:cNvSpPr/>
            <p:nvPr/>
          </p:nvSpPr>
          <p:spPr bwMode="auto">
            <a:xfrm>
              <a:off x="4568" y="1581"/>
              <a:ext cx="551" cy="156"/>
            </a:xfrm>
            <a:custGeom>
              <a:avLst/>
              <a:gdLst>
                <a:gd name="T0" fmla="*/ 0 w 551"/>
                <a:gd name="T1" fmla="*/ 0 h 156"/>
                <a:gd name="T2" fmla="*/ 551 w 551"/>
                <a:gd name="T3" fmla="*/ 146 h 156"/>
                <a:gd name="T4" fmla="*/ 539 w 551"/>
                <a:gd name="T5" fmla="*/ 156 h 156"/>
                <a:gd name="T6" fmla="*/ 0 w 551"/>
                <a:gd name="T7" fmla="*/ 11 h 156"/>
                <a:gd name="T8" fmla="*/ 0 w 551"/>
                <a:gd name="T9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1" h="156">
                  <a:moveTo>
                    <a:pt x="0" y="0"/>
                  </a:moveTo>
                  <a:lnTo>
                    <a:pt x="551" y="146"/>
                  </a:lnTo>
                  <a:lnTo>
                    <a:pt x="539" y="156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1" name="Freeform 41"/>
            <p:cNvSpPr/>
            <p:nvPr/>
          </p:nvSpPr>
          <p:spPr bwMode="auto">
            <a:xfrm>
              <a:off x="4546" y="1597"/>
              <a:ext cx="228" cy="677"/>
            </a:xfrm>
            <a:custGeom>
              <a:avLst/>
              <a:gdLst>
                <a:gd name="T0" fmla="*/ 0 w 228"/>
                <a:gd name="T1" fmla="*/ 0 h 677"/>
                <a:gd name="T2" fmla="*/ 223 w 228"/>
                <a:gd name="T3" fmla="*/ 677 h 677"/>
                <a:gd name="T4" fmla="*/ 228 w 228"/>
                <a:gd name="T5" fmla="*/ 677 h 677"/>
                <a:gd name="T6" fmla="*/ 10 w 228"/>
                <a:gd name="T7" fmla="*/ 0 h 677"/>
                <a:gd name="T8" fmla="*/ 0 w 228"/>
                <a:gd name="T9" fmla="*/ 0 h 6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8" h="677">
                  <a:moveTo>
                    <a:pt x="0" y="0"/>
                  </a:moveTo>
                  <a:lnTo>
                    <a:pt x="223" y="677"/>
                  </a:lnTo>
                  <a:lnTo>
                    <a:pt x="228" y="677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2" name="Freeform 42"/>
            <p:cNvSpPr/>
            <p:nvPr/>
          </p:nvSpPr>
          <p:spPr bwMode="auto">
            <a:xfrm>
              <a:off x="4229" y="1604"/>
              <a:ext cx="310" cy="481"/>
            </a:xfrm>
            <a:custGeom>
              <a:avLst/>
              <a:gdLst>
                <a:gd name="T0" fmla="*/ 0 w 310"/>
                <a:gd name="T1" fmla="*/ 481 h 481"/>
                <a:gd name="T2" fmla="*/ 301 w 310"/>
                <a:gd name="T3" fmla="*/ 0 h 481"/>
                <a:gd name="T4" fmla="*/ 310 w 310"/>
                <a:gd name="T5" fmla="*/ 0 h 481"/>
                <a:gd name="T6" fmla="*/ 7 w 310"/>
                <a:gd name="T7" fmla="*/ 481 h 481"/>
                <a:gd name="T8" fmla="*/ 0 w 310"/>
                <a:gd name="T9" fmla="*/ 481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0" h="481">
                  <a:moveTo>
                    <a:pt x="0" y="481"/>
                  </a:moveTo>
                  <a:lnTo>
                    <a:pt x="301" y="0"/>
                  </a:lnTo>
                  <a:lnTo>
                    <a:pt x="310" y="0"/>
                  </a:lnTo>
                  <a:lnTo>
                    <a:pt x="7" y="481"/>
                  </a:lnTo>
                  <a:lnTo>
                    <a:pt x="0" y="4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3" name="Freeform 43"/>
            <p:cNvSpPr/>
            <p:nvPr/>
          </p:nvSpPr>
          <p:spPr bwMode="auto">
            <a:xfrm>
              <a:off x="4217" y="1803"/>
              <a:ext cx="90" cy="282"/>
            </a:xfrm>
            <a:custGeom>
              <a:avLst/>
              <a:gdLst>
                <a:gd name="T0" fmla="*/ 81 w 90"/>
                <a:gd name="T1" fmla="*/ 0 h 282"/>
                <a:gd name="T2" fmla="*/ 0 w 90"/>
                <a:gd name="T3" fmla="*/ 282 h 282"/>
                <a:gd name="T4" fmla="*/ 7 w 90"/>
                <a:gd name="T5" fmla="*/ 282 h 282"/>
                <a:gd name="T6" fmla="*/ 90 w 90"/>
                <a:gd name="T7" fmla="*/ 0 h 282"/>
                <a:gd name="T8" fmla="*/ 81 w 90"/>
                <a:gd name="T9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282">
                  <a:moveTo>
                    <a:pt x="81" y="0"/>
                  </a:moveTo>
                  <a:lnTo>
                    <a:pt x="0" y="282"/>
                  </a:lnTo>
                  <a:lnTo>
                    <a:pt x="7" y="282"/>
                  </a:lnTo>
                  <a:lnTo>
                    <a:pt x="90" y="0"/>
                  </a:lnTo>
                  <a:lnTo>
                    <a:pt x="8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4" name="Freeform 44"/>
            <p:cNvSpPr/>
            <p:nvPr/>
          </p:nvSpPr>
          <p:spPr bwMode="auto">
            <a:xfrm>
              <a:off x="3833" y="1621"/>
              <a:ext cx="375" cy="464"/>
            </a:xfrm>
            <a:custGeom>
              <a:avLst/>
              <a:gdLst>
                <a:gd name="T0" fmla="*/ 0 w 375"/>
                <a:gd name="T1" fmla="*/ 0 h 464"/>
                <a:gd name="T2" fmla="*/ 368 w 375"/>
                <a:gd name="T3" fmla="*/ 464 h 464"/>
                <a:gd name="T4" fmla="*/ 375 w 375"/>
                <a:gd name="T5" fmla="*/ 464 h 464"/>
                <a:gd name="T6" fmla="*/ 8 w 375"/>
                <a:gd name="T7" fmla="*/ 0 h 464"/>
                <a:gd name="T8" fmla="*/ 0 w 375"/>
                <a:gd name="T9" fmla="*/ 0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5" h="464">
                  <a:moveTo>
                    <a:pt x="0" y="0"/>
                  </a:moveTo>
                  <a:lnTo>
                    <a:pt x="368" y="464"/>
                  </a:lnTo>
                  <a:lnTo>
                    <a:pt x="375" y="464"/>
                  </a:lnTo>
                  <a:lnTo>
                    <a:pt x="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5" name="Freeform 45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  <a:gd name="T10" fmla="*/ 0 w 649"/>
                <a:gd name="T11" fmla="*/ 17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6" name="Freeform 46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7" name="Freeform 47"/>
            <p:cNvSpPr/>
            <p:nvPr/>
          </p:nvSpPr>
          <p:spPr bwMode="auto">
            <a:xfrm>
              <a:off x="3623" y="1623"/>
              <a:ext cx="203" cy="658"/>
            </a:xfrm>
            <a:custGeom>
              <a:avLst/>
              <a:gdLst>
                <a:gd name="T0" fmla="*/ 194 w 203"/>
                <a:gd name="T1" fmla="*/ 0 h 658"/>
                <a:gd name="T2" fmla="*/ 0 w 203"/>
                <a:gd name="T3" fmla="*/ 658 h 658"/>
                <a:gd name="T4" fmla="*/ 9 w 203"/>
                <a:gd name="T5" fmla="*/ 658 h 658"/>
                <a:gd name="T6" fmla="*/ 203 w 203"/>
                <a:gd name="T7" fmla="*/ 5 h 658"/>
                <a:gd name="T8" fmla="*/ 194 w 203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58">
                  <a:moveTo>
                    <a:pt x="194" y="0"/>
                  </a:moveTo>
                  <a:lnTo>
                    <a:pt x="0" y="658"/>
                  </a:lnTo>
                  <a:lnTo>
                    <a:pt x="9" y="658"/>
                  </a:lnTo>
                  <a:lnTo>
                    <a:pt x="203" y="5"/>
                  </a:lnTo>
                  <a:lnTo>
                    <a:pt x="19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8" name="Freeform 48"/>
            <p:cNvSpPr/>
            <p:nvPr/>
          </p:nvSpPr>
          <p:spPr bwMode="auto">
            <a:xfrm>
              <a:off x="3353" y="1768"/>
              <a:ext cx="935" cy="310"/>
            </a:xfrm>
            <a:custGeom>
              <a:avLst/>
              <a:gdLst>
                <a:gd name="T0" fmla="*/ 0 w 935"/>
                <a:gd name="T1" fmla="*/ 300 h 310"/>
                <a:gd name="T2" fmla="*/ 928 w 935"/>
                <a:gd name="T3" fmla="*/ 0 h 310"/>
                <a:gd name="T4" fmla="*/ 935 w 935"/>
                <a:gd name="T5" fmla="*/ 9 h 310"/>
                <a:gd name="T6" fmla="*/ 7 w 935"/>
                <a:gd name="T7" fmla="*/ 310 h 310"/>
                <a:gd name="T8" fmla="*/ 0 w 935"/>
                <a:gd name="T9" fmla="*/ 300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5" h="310">
                  <a:moveTo>
                    <a:pt x="0" y="300"/>
                  </a:moveTo>
                  <a:lnTo>
                    <a:pt x="928" y="0"/>
                  </a:lnTo>
                  <a:lnTo>
                    <a:pt x="935" y="9"/>
                  </a:lnTo>
                  <a:lnTo>
                    <a:pt x="7" y="310"/>
                  </a:lnTo>
                  <a:lnTo>
                    <a:pt x="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9" name="Freeform 49"/>
            <p:cNvSpPr/>
            <p:nvPr/>
          </p:nvSpPr>
          <p:spPr bwMode="auto">
            <a:xfrm>
              <a:off x="2631" y="1820"/>
              <a:ext cx="641" cy="251"/>
            </a:xfrm>
            <a:custGeom>
              <a:avLst/>
              <a:gdLst>
                <a:gd name="T0" fmla="*/ 0 w 641"/>
                <a:gd name="T1" fmla="*/ 9 h 251"/>
                <a:gd name="T2" fmla="*/ 641 w 641"/>
                <a:gd name="T3" fmla="*/ 251 h 251"/>
                <a:gd name="T4" fmla="*/ 641 w 641"/>
                <a:gd name="T5" fmla="*/ 244 h 251"/>
                <a:gd name="T6" fmla="*/ 11 w 641"/>
                <a:gd name="T7" fmla="*/ 0 h 251"/>
                <a:gd name="T8" fmla="*/ 0 w 641"/>
                <a:gd name="T9" fmla="*/ 9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1" h="251">
                  <a:moveTo>
                    <a:pt x="0" y="9"/>
                  </a:moveTo>
                  <a:lnTo>
                    <a:pt x="641" y="251"/>
                  </a:lnTo>
                  <a:lnTo>
                    <a:pt x="641" y="244"/>
                  </a:lnTo>
                  <a:lnTo>
                    <a:pt x="11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0" name="Freeform 50"/>
            <p:cNvSpPr/>
            <p:nvPr/>
          </p:nvSpPr>
          <p:spPr bwMode="auto">
            <a:xfrm>
              <a:off x="2631" y="1798"/>
              <a:ext cx="497" cy="301"/>
            </a:xfrm>
            <a:custGeom>
              <a:avLst/>
              <a:gdLst>
                <a:gd name="T0" fmla="*/ 0 w 497"/>
                <a:gd name="T1" fmla="*/ 296 h 301"/>
                <a:gd name="T2" fmla="*/ 490 w 497"/>
                <a:gd name="T3" fmla="*/ 0 h 301"/>
                <a:gd name="T4" fmla="*/ 497 w 497"/>
                <a:gd name="T5" fmla="*/ 10 h 301"/>
                <a:gd name="T6" fmla="*/ 7 w 497"/>
                <a:gd name="T7" fmla="*/ 301 h 301"/>
                <a:gd name="T8" fmla="*/ 0 w 497"/>
                <a:gd name="T9" fmla="*/ 296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7" h="301">
                  <a:moveTo>
                    <a:pt x="0" y="296"/>
                  </a:moveTo>
                  <a:lnTo>
                    <a:pt x="490" y="0"/>
                  </a:lnTo>
                  <a:lnTo>
                    <a:pt x="497" y="10"/>
                  </a:lnTo>
                  <a:lnTo>
                    <a:pt x="7" y="301"/>
                  </a:lnTo>
                  <a:lnTo>
                    <a:pt x="0" y="2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1" name="Freeform 51"/>
            <p:cNvSpPr/>
            <p:nvPr/>
          </p:nvSpPr>
          <p:spPr bwMode="auto">
            <a:xfrm>
              <a:off x="2467" y="2125"/>
              <a:ext cx="135" cy="351"/>
            </a:xfrm>
            <a:custGeom>
              <a:avLst/>
              <a:gdLst>
                <a:gd name="T0" fmla="*/ 126 w 135"/>
                <a:gd name="T1" fmla="*/ 0 h 351"/>
                <a:gd name="T2" fmla="*/ 0 w 135"/>
                <a:gd name="T3" fmla="*/ 351 h 351"/>
                <a:gd name="T4" fmla="*/ 12 w 135"/>
                <a:gd name="T5" fmla="*/ 351 h 351"/>
                <a:gd name="T6" fmla="*/ 135 w 135"/>
                <a:gd name="T7" fmla="*/ 7 h 351"/>
                <a:gd name="T8" fmla="*/ 126 w 135"/>
                <a:gd name="T9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351">
                  <a:moveTo>
                    <a:pt x="126" y="0"/>
                  </a:moveTo>
                  <a:lnTo>
                    <a:pt x="0" y="351"/>
                  </a:lnTo>
                  <a:lnTo>
                    <a:pt x="12" y="351"/>
                  </a:lnTo>
                  <a:lnTo>
                    <a:pt x="135" y="7"/>
                  </a:lnTo>
                  <a:lnTo>
                    <a:pt x="12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2" name="Freeform 52"/>
            <p:cNvSpPr/>
            <p:nvPr/>
          </p:nvSpPr>
          <p:spPr bwMode="auto">
            <a:xfrm>
              <a:off x="2607" y="2130"/>
              <a:ext cx="234" cy="743"/>
            </a:xfrm>
            <a:custGeom>
              <a:avLst/>
              <a:gdLst>
                <a:gd name="T0" fmla="*/ 0 w 234"/>
                <a:gd name="T1" fmla="*/ 0 h 743"/>
                <a:gd name="T2" fmla="*/ 223 w 234"/>
                <a:gd name="T3" fmla="*/ 743 h 743"/>
                <a:gd name="T4" fmla="*/ 234 w 234"/>
                <a:gd name="T5" fmla="*/ 743 h 743"/>
                <a:gd name="T6" fmla="*/ 9 w 234"/>
                <a:gd name="T7" fmla="*/ 0 h 743"/>
                <a:gd name="T8" fmla="*/ 0 w 234"/>
                <a:gd name="T9" fmla="*/ 0 h 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743">
                  <a:moveTo>
                    <a:pt x="0" y="0"/>
                  </a:moveTo>
                  <a:lnTo>
                    <a:pt x="223" y="743"/>
                  </a:lnTo>
                  <a:lnTo>
                    <a:pt x="234" y="743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3" name="Freeform 53"/>
            <p:cNvSpPr/>
            <p:nvPr/>
          </p:nvSpPr>
          <p:spPr bwMode="auto">
            <a:xfrm>
              <a:off x="2472" y="2525"/>
              <a:ext cx="350" cy="360"/>
            </a:xfrm>
            <a:custGeom>
              <a:avLst/>
              <a:gdLst>
                <a:gd name="T0" fmla="*/ 0 w 350"/>
                <a:gd name="T1" fmla="*/ 12 h 360"/>
                <a:gd name="T2" fmla="*/ 343 w 350"/>
                <a:gd name="T3" fmla="*/ 360 h 360"/>
                <a:gd name="T4" fmla="*/ 350 w 350"/>
                <a:gd name="T5" fmla="*/ 348 h 360"/>
                <a:gd name="T6" fmla="*/ 7 w 350"/>
                <a:gd name="T7" fmla="*/ 0 h 360"/>
                <a:gd name="T8" fmla="*/ 0 w 350"/>
                <a:gd name="T9" fmla="*/ 12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0" h="360">
                  <a:moveTo>
                    <a:pt x="0" y="12"/>
                  </a:moveTo>
                  <a:lnTo>
                    <a:pt x="343" y="360"/>
                  </a:lnTo>
                  <a:lnTo>
                    <a:pt x="350" y="348"/>
                  </a:lnTo>
                  <a:lnTo>
                    <a:pt x="7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4" name="Freeform 54"/>
            <p:cNvSpPr/>
            <p:nvPr/>
          </p:nvSpPr>
          <p:spPr bwMode="auto">
            <a:xfrm>
              <a:off x="2922" y="2466"/>
              <a:ext cx="128" cy="355"/>
            </a:xfrm>
            <a:custGeom>
              <a:avLst/>
              <a:gdLst>
                <a:gd name="T0" fmla="*/ 121 w 128"/>
                <a:gd name="T1" fmla="*/ 0 h 355"/>
                <a:gd name="T2" fmla="*/ 0 w 128"/>
                <a:gd name="T3" fmla="*/ 339 h 355"/>
                <a:gd name="T4" fmla="*/ 9 w 128"/>
                <a:gd name="T5" fmla="*/ 355 h 355"/>
                <a:gd name="T6" fmla="*/ 128 w 128"/>
                <a:gd name="T7" fmla="*/ 10 h 355"/>
                <a:gd name="T8" fmla="*/ 121 w 128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8" h="355">
                  <a:moveTo>
                    <a:pt x="121" y="0"/>
                  </a:moveTo>
                  <a:lnTo>
                    <a:pt x="0" y="339"/>
                  </a:lnTo>
                  <a:lnTo>
                    <a:pt x="9" y="355"/>
                  </a:lnTo>
                  <a:lnTo>
                    <a:pt x="128" y="10"/>
                  </a:lnTo>
                  <a:lnTo>
                    <a:pt x="1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5" name="Freeform 55"/>
            <p:cNvSpPr/>
            <p:nvPr/>
          </p:nvSpPr>
          <p:spPr bwMode="auto">
            <a:xfrm>
              <a:off x="2616" y="2118"/>
              <a:ext cx="417" cy="322"/>
            </a:xfrm>
            <a:custGeom>
              <a:avLst/>
              <a:gdLst>
                <a:gd name="T0" fmla="*/ 0 w 417"/>
                <a:gd name="T1" fmla="*/ 10 h 322"/>
                <a:gd name="T2" fmla="*/ 408 w 417"/>
                <a:gd name="T3" fmla="*/ 322 h 322"/>
                <a:gd name="T4" fmla="*/ 417 w 417"/>
                <a:gd name="T5" fmla="*/ 310 h 322"/>
                <a:gd name="T6" fmla="*/ 15 w 417"/>
                <a:gd name="T7" fmla="*/ 0 h 322"/>
                <a:gd name="T8" fmla="*/ 0 w 417"/>
                <a:gd name="T9" fmla="*/ 10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7" h="322">
                  <a:moveTo>
                    <a:pt x="0" y="10"/>
                  </a:moveTo>
                  <a:lnTo>
                    <a:pt x="408" y="322"/>
                  </a:lnTo>
                  <a:lnTo>
                    <a:pt x="417" y="310"/>
                  </a:lnTo>
                  <a:lnTo>
                    <a:pt x="15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6" name="Freeform 56"/>
            <p:cNvSpPr/>
            <p:nvPr/>
          </p:nvSpPr>
          <p:spPr bwMode="auto">
            <a:xfrm>
              <a:off x="3054" y="1803"/>
              <a:ext cx="81" cy="618"/>
            </a:xfrm>
            <a:custGeom>
              <a:avLst/>
              <a:gdLst>
                <a:gd name="T0" fmla="*/ 69 w 81"/>
                <a:gd name="T1" fmla="*/ 0 h 618"/>
                <a:gd name="T2" fmla="*/ 0 w 81"/>
                <a:gd name="T3" fmla="*/ 618 h 618"/>
                <a:gd name="T4" fmla="*/ 10 w 81"/>
                <a:gd name="T5" fmla="*/ 618 h 618"/>
                <a:gd name="T6" fmla="*/ 81 w 81"/>
                <a:gd name="T7" fmla="*/ 0 h 618"/>
                <a:gd name="T8" fmla="*/ 69 w 81"/>
                <a:gd name="T9" fmla="*/ 0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618">
                  <a:moveTo>
                    <a:pt x="69" y="0"/>
                  </a:moveTo>
                  <a:lnTo>
                    <a:pt x="0" y="618"/>
                  </a:lnTo>
                  <a:lnTo>
                    <a:pt x="10" y="618"/>
                  </a:lnTo>
                  <a:lnTo>
                    <a:pt x="81" y="0"/>
                  </a:lnTo>
                  <a:lnTo>
                    <a:pt x="6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7" name="Freeform 57"/>
            <p:cNvSpPr/>
            <p:nvPr/>
          </p:nvSpPr>
          <p:spPr bwMode="auto">
            <a:xfrm>
              <a:off x="3135" y="1810"/>
              <a:ext cx="476" cy="474"/>
            </a:xfrm>
            <a:custGeom>
              <a:avLst/>
              <a:gdLst>
                <a:gd name="T0" fmla="*/ 0 w 476"/>
                <a:gd name="T1" fmla="*/ 0 h 474"/>
                <a:gd name="T2" fmla="*/ 469 w 476"/>
                <a:gd name="T3" fmla="*/ 474 h 474"/>
                <a:gd name="T4" fmla="*/ 476 w 476"/>
                <a:gd name="T5" fmla="*/ 471 h 474"/>
                <a:gd name="T6" fmla="*/ 9 w 476"/>
                <a:gd name="T7" fmla="*/ 0 h 474"/>
                <a:gd name="T8" fmla="*/ 0 w 476"/>
                <a:gd name="T9" fmla="*/ 0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6" h="474">
                  <a:moveTo>
                    <a:pt x="0" y="0"/>
                  </a:moveTo>
                  <a:lnTo>
                    <a:pt x="469" y="474"/>
                  </a:lnTo>
                  <a:lnTo>
                    <a:pt x="476" y="471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8" name="Freeform 58"/>
            <p:cNvSpPr/>
            <p:nvPr/>
          </p:nvSpPr>
          <p:spPr bwMode="auto">
            <a:xfrm>
              <a:off x="2938" y="2109"/>
              <a:ext cx="363" cy="696"/>
            </a:xfrm>
            <a:custGeom>
              <a:avLst/>
              <a:gdLst>
                <a:gd name="T0" fmla="*/ 358 w 363"/>
                <a:gd name="T1" fmla="*/ 0 h 696"/>
                <a:gd name="T2" fmla="*/ 0 w 363"/>
                <a:gd name="T3" fmla="*/ 696 h 696"/>
                <a:gd name="T4" fmla="*/ 12 w 363"/>
                <a:gd name="T5" fmla="*/ 696 h 696"/>
                <a:gd name="T6" fmla="*/ 363 w 363"/>
                <a:gd name="T7" fmla="*/ 9 h 696"/>
                <a:gd name="T8" fmla="*/ 358 w 363"/>
                <a:gd name="T9" fmla="*/ 0 h 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3" h="696">
                  <a:moveTo>
                    <a:pt x="358" y="0"/>
                  </a:moveTo>
                  <a:lnTo>
                    <a:pt x="0" y="696"/>
                  </a:lnTo>
                  <a:lnTo>
                    <a:pt x="12" y="696"/>
                  </a:lnTo>
                  <a:lnTo>
                    <a:pt x="363" y="9"/>
                  </a:lnTo>
                  <a:lnTo>
                    <a:pt x="35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9" name="Freeform 59"/>
            <p:cNvSpPr/>
            <p:nvPr/>
          </p:nvSpPr>
          <p:spPr bwMode="auto">
            <a:xfrm>
              <a:off x="3085" y="2296"/>
              <a:ext cx="516" cy="154"/>
            </a:xfrm>
            <a:custGeom>
              <a:avLst/>
              <a:gdLst>
                <a:gd name="T0" fmla="*/ 0 w 516"/>
                <a:gd name="T1" fmla="*/ 144 h 154"/>
                <a:gd name="T2" fmla="*/ 516 w 516"/>
                <a:gd name="T3" fmla="*/ 0 h 154"/>
                <a:gd name="T4" fmla="*/ 516 w 516"/>
                <a:gd name="T5" fmla="*/ 7 h 154"/>
                <a:gd name="T6" fmla="*/ 0 w 516"/>
                <a:gd name="T7" fmla="*/ 154 h 154"/>
                <a:gd name="T8" fmla="*/ 0 w 516"/>
                <a:gd name="T9" fmla="*/ 14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6" h="154">
                  <a:moveTo>
                    <a:pt x="0" y="144"/>
                  </a:moveTo>
                  <a:lnTo>
                    <a:pt x="516" y="0"/>
                  </a:lnTo>
                  <a:lnTo>
                    <a:pt x="516" y="7"/>
                  </a:lnTo>
                  <a:lnTo>
                    <a:pt x="0" y="154"/>
                  </a:lnTo>
                  <a:lnTo>
                    <a:pt x="0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0" name="Freeform 60"/>
            <p:cNvSpPr/>
            <p:nvPr/>
          </p:nvSpPr>
          <p:spPr bwMode="auto">
            <a:xfrm>
              <a:off x="3637" y="2106"/>
              <a:ext cx="571" cy="192"/>
            </a:xfrm>
            <a:custGeom>
              <a:avLst/>
              <a:gdLst>
                <a:gd name="T0" fmla="*/ 0 w 571"/>
                <a:gd name="T1" fmla="*/ 180 h 192"/>
                <a:gd name="T2" fmla="*/ 571 w 571"/>
                <a:gd name="T3" fmla="*/ 0 h 192"/>
                <a:gd name="T4" fmla="*/ 571 w 571"/>
                <a:gd name="T5" fmla="*/ 12 h 192"/>
                <a:gd name="T6" fmla="*/ 0 w 571"/>
                <a:gd name="T7" fmla="*/ 192 h 192"/>
                <a:gd name="T8" fmla="*/ 0 w 571"/>
                <a:gd name="T9" fmla="*/ 18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192">
                  <a:moveTo>
                    <a:pt x="0" y="180"/>
                  </a:moveTo>
                  <a:lnTo>
                    <a:pt x="571" y="0"/>
                  </a:lnTo>
                  <a:lnTo>
                    <a:pt x="571" y="12"/>
                  </a:lnTo>
                  <a:lnTo>
                    <a:pt x="0" y="192"/>
                  </a:lnTo>
                  <a:lnTo>
                    <a:pt x="0" y="1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1" name="Freeform 61"/>
            <p:cNvSpPr/>
            <p:nvPr/>
          </p:nvSpPr>
          <p:spPr bwMode="auto">
            <a:xfrm>
              <a:off x="4234" y="2106"/>
              <a:ext cx="521" cy="187"/>
            </a:xfrm>
            <a:custGeom>
              <a:avLst/>
              <a:gdLst>
                <a:gd name="T0" fmla="*/ 0 w 521"/>
                <a:gd name="T1" fmla="*/ 10 h 187"/>
                <a:gd name="T2" fmla="*/ 518 w 521"/>
                <a:gd name="T3" fmla="*/ 187 h 187"/>
                <a:gd name="T4" fmla="*/ 521 w 521"/>
                <a:gd name="T5" fmla="*/ 175 h 187"/>
                <a:gd name="T6" fmla="*/ 0 w 521"/>
                <a:gd name="T7" fmla="*/ 0 h 187"/>
                <a:gd name="T8" fmla="*/ 0 w 521"/>
                <a:gd name="T9" fmla="*/ 1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187">
                  <a:moveTo>
                    <a:pt x="0" y="10"/>
                  </a:moveTo>
                  <a:lnTo>
                    <a:pt x="518" y="187"/>
                  </a:lnTo>
                  <a:lnTo>
                    <a:pt x="521" y="175"/>
                  </a:lnTo>
                  <a:lnTo>
                    <a:pt x="0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2" name="Freeform 62"/>
            <p:cNvSpPr/>
            <p:nvPr/>
          </p:nvSpPr>
          <p:spPr bwMode="auto">
            <a:xfrm>
              <a:off x="4795" y="1749"/>
              <a:ext cx="329" cy="525"/>
            </a:xfrm>
            <a:custGeom>
              <a:avLst/>
              <a:gdLst>
                <a:gd name="T0" fmla="*/ 329 w 329"/>
                <a:gd name="T1" fmla="*/ 0 h 525"/>
                <a:gd name="T2" fmla="*/ 0 w 329"/>
                <a:gd name="T3" fmla="*/ 525 h 525"/>
                <a:gd name="T4" fmla="*/ 7 w 329"/>
                <a:gd name="T5" fmla="*/ 525 h 525"/>
                <a:gd name="T6" fmla="*/ 329 w 329"/>
                <a:gd name="T7" fmla="*/ 12 h 525"/>
                <a:gd name="T8" fmla="*/ 329 w 329"/>
                <a:gd name="T9" fmla="*/ 0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9" h="525">
                  <a:moveTo>
                    <a:pt x="329" y="0"/>
                  </a:moveTo>
                  <a:lnTo>
                    <a:pt x="0" y="525"/>
                  </a:lnTo>
                  <a:lnTo>
                    <a:pt x="7" y="525"/>
                  </a:lnTo>
                  <a:lnTo>
                    <a:pt x="329" y="12"/>
                  </a:lnTo>
                  <a:lnTo>
                    <a:pt x="3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3" name="Freeform 63"/>
            <p:cNvSpPr/>
            <p:nvPr/>
          </p:nvSpPr>
          <p:spPr bwMode="auto">
            <a:xfrm>
              <a:off x="5145" y="1756"/>
              <a:ext cx="52" cy="691"/>
            </a:xfrm>
            <a:custGeom>
              <a:avLst/>
              <a:gdLst>
                <a:gd name="T0" fmla="*/ 0 w 52"/>
                <a:gd name="T1" fmla="*/ 0 h 691"/>
                <a:gd name="T2" fmla="*/ 41 w 52"/>
                <a:gd name="T3" fmla="*/ 691 h 691"/>
                <a:gd name="T4" fmla="*/ 52 w 52"/>
                <a:gd name="T5" fmla="*/ 691 h 691"/>
                <a:gd name="T6" fmla="*/ 7 w 52"/>
                <a:gd name="T7" fmla="*/ 0 h 691"/>
                <a:gd name="T8" fmla="*/ 0 w 52"/>
                <a:gd name="T9" fmla="*/ 0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691">
                  <a:moveTo>
                    <a:pt x="0" y="0"/>
                  </a:moveTo>
                  <a:lnTo>
                    <a:pt x="41" y="691"/>
                  </a:lnTo>
                  <a:lnTo>
                    <a:pt x="52" y="691"/>
                  </a:lnTo>
                  <a:lnTo>
                    <a:pt x="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4" name="Freeform 64"/>
            <p:cNvSpPr/>
            <p:nvPr/>
          </p:nvSpPr>
          <p:spPr bwMode="auto">
            <a:xfrm>
              <a:off x="5204" y="2102"/>
              <a:ext cx="183" cy="355"/>
            </a:xfrm>
            <a:custGeom>
              <a:avLst/>
              <a:gdLst>
                <a:gd name="T0" fmla="*/ 171 w 183"/>
                <a:gd name="T1" fmla="*/ 0 h 355"/>
                <a:gd name="T2" fmla="*/ 0 w 183"/>
                <a:gd name="T3" fmla="*/ 345 h 355"/>
                <a:gd name="T4" fmla="*/ 10 w 183"/>
                <a:gd name="T5" fmla="*/ 355 h 355"/>
                <a:gd name="T6" fmla="*/ 183 w 183"/>
                <a:gd name="T7" fmla="*/ 0 h 355"/>
                <a:gd name="T8" fmla="*/ 171 w 183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3" h="355">
                  <a:moveTo>
                    <a:pt x="171" y="0"/>
                  </a:moveTo>
                  <a:lnTo>
                    <a:pt x="0" y="345"/>
                  </a:lnTo>
                  <a:lnTo>
                    <a:pt x="10" y="355"/>
                  </a:lnTo>
                  <a:lnTo>
                    <a:pt x="183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5" name="Freeform 65"/>
            <p:cNvSpPr/>
            <p:nvPr/>
          </p:nvSpPr>
          <p:spPr bwMode="auto">
            <a:xfrm>
              <a:off x="4795" y="2303"/>
              <a:ext cx="362" cy="173"/>
            </a:xfrm>
            <a:custGeom>
              <a:avLst/>
              <a:gdLst>
                <a:gd name="T0" fmla="*/ 0 w 362"/>
                <a:gd name="T1" fmla="*/ 9 h 173"/>
                <a:gd name="T2" fmla="*/ 362 w 362"/>
                <a:gd name="T3" fmla="*/ 173 h 173"/>
                <a:gd name="T4" fmla="*/ 362 w 362"/>
                <a:gd name="T5" fmla="*/ 156 h 173"/>
                <a:gd name="T6" fmla="*/ 0 w 362"/>
                <a:gd name="T7" fmla="*/ 0 h 173"/>
                <a:gd name="T8" fmla="*/ 0 w 362"/>
                <a:gd name="T9" fmla="*/ 9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2" h="173">
                  <a:moveTo>
                    <a:pt x="0" y="9"/>
                  </a:moveTo>
                  <a:lnTo>
                    <a:pt x="362" y="173"/>
                  </a:lnTo>
                  <a:lnTo>
                    <a:pt x="362" y="156"/>
                  </a:lnTo>
                  <a:lnTo>
                    <a:pt x="0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6" name="Freeform 66"/>
            <p:cNvSpPr/>
            <p:nvPr/>
          </p:nvSpPr>
          <p:spPr bwMode="auto">
            <a:xfrm>
              <a:off x="5086" y="2499"/>
              <a:ext cx="102" cy="462"/>
            </a:xfrm>
            <a:custGeom>
              <a:avLst/>
              <a:gdLst>
                <a:gd name="T0" fmla="*/ 95 w 102"/>
                <a:gd name="T1" fmla="*/ 0 h 462"/>
                <a:gd name="T2" fmla="*/ 0 w 102"/>
                <a:gd name="T3" fmla="*/ 462 h 462"/>
                <a:gd name="T4" fmla="*/ 12 w 102"/>
                <a:gd name="T5" fmla="*/ 462 h 462"/>
                <a:gd name="T6" fmla="*/ 102 w 102"/>
                <a:gd name="T7" fmla="*/ 0 h 462"/>
                <a:gd name="T8" fmla="*/ 95 w 102"/>
                <a:gd name="T9" fmla="*/ 0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462">
                  <a:moveTo>
                    <a:pt x="95" y="0"/>
                  </a:moveTo>
                  <a:lnTo>
                    <a:pt x="0" y="462"/>
                  </a:lnTo>
                  <a:lnTo>
                    <a:pt x="12" y="462"/>
                  </a:lnTo>
                  <a:lnTo>
                    <a:pt x="102" y="0"/>
                  </a:lnTo>
                  <a:lnTo>
                    <a:pt x="9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7" name="Freeform 67"/>
            <p:cNvSpPr/>
            <p:nvPr/>
          </p:nvSpPr>
          <p:spPr bwMode="auto">
            <a:xfrm>
              <a:off x="4724" y="2317"/>
              <a:ext cx="59" cy="663"/>
            </a:xfrm>
            <a:custGeom>
              <a:avLst/>
              <a:gdLst>
                <a:gd name="T0" fmla="*/ 50 w 59"/>
                <a:gd name="T1" fmla="*/ 0 h 663"/>
                <a:gd name="T2" fmla="*/ 0 w 59"/>
                <a:gd name="T3" fmla="*/ 663 h 663"/>
                <a:gd name="T4" fmla="*/ 9 w 59"/>
                <a:gd name="T5" fmla="*/ 663 h 663"/>
                <a:gd name="T6" fmla="*/ 59 w 59"/>
                <a:gd name="T7" fmla="*/ 0 h 663"/>
                <a:gd name="T8" fmla="*/ 50 w 59"/>
                <a:gd name="T9" fmla="*/ 0 h 6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663">
                  <a:moveTo>
                    <a:pt x="50" y="0"/>
                  </a:moveTo>
                  <a:lnTo>
                    <a:pt x="0" y="663"/>
                  </a:lnTo>
                  <a:lnTo>
                    <a:pt x="9" y="663"/>
                  </a:lnTo>
                  <a:lnTo>
                    <a:pt x="59" y="0"/>
                  </a:lnTo>
                  <a:lnTo>
                    <a:pt x="5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8" name="Freeform 68"/>
            <p:cNvSpPr/>
            <p:nvPr/>
          </p:nvSpPr>
          <p:spPr bwMode="auto">
            <a:xfrm>
              <a:off x="4740" y="2499"/>
              <a:ext cx="443" cy="481"/>
            </a:xfrm>
            <a:custGeom>
              <a:avLst/>
              <a:gdLst>
                <a:gd name="T0" fmla="*/ 436 w 443"/>
                <a:gd name="T1" fmla="*/ 0 h 481"/>
                <a:gd name="T2" fmla="*/ 0 w 443"/>
                <a:gd name="T3" fmla="*/ 476 h 481"/>
                <a:gd name="T4" fmla="*/ 7 w 443"/>
                <a:gd name="T5" fmla="*/ 481 h 481"/>
                <a:gd name="T6" fmla="*/ 443 w 443"/>
                <a:gd name="T7" fmla="*/ 0 h 481"/>
                <a:gd name="T8" fmla="*/ 436 w 443"/>
                <a:gd name="T9" fmla="*/ 0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3" h="481">
                  <a:moveTo>
                    <a:pt x="436" y="0"/>
                  </a:moveTo>
                  <a:lnTo>
                    <a:pt x="0" y="476"/>
                  </a:lnTo>
                  <a:lnTo>
                    <a:pt x="7" y="481"/>
                  </a:lnTo>
                  <a:lnTo>
                    <a:pt x="443" y="0"/>
                  </a:lnTo>
                  <a:lnTo>
                    <a:pt x="43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9" name="Freeform 69"/>
            <p:cNvSpPr/>
            <p:nvPr/>
          </p:nvSpPr>
          <p:spPr bwMode="auto">
            <a:xfrm>
              <a:off x="4996" y="2573"/>
              <a:ext cx="81" cy="388"/>
            </a:xfrm>
            <a:custGeom>
              <a:avLst/>
              <a:gdLst>
                <a:gd name="T0" fmla="*/ 0 w 81"/>
                <a:gd name="T1" fmla="*/ 0 h 388"/>
                <a:gd name="T2" fmla="*/ 69 w 81"/>
                <a:gd name="T3" fmla="*/ 388 h 388"/>
                <a:gd name="T4" fmla="*/ 81 w 81"/>
                <a:gd name="T5" fmla="*/ 388 h 388"/>
                <a:gd name="T6" fmla="*/ 10 w 81"/>
                <a:gd name="T7" fmla="*/ 0 h 388"/>
                <a:gd name="T8" fmla="*/ 0 w 8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388">
                  <a:moveTo>
                    <a:pt x="0" y="0"/>
                  </a:moveTo>
                  <a:lnTo>
                    <a:pt x="69" y="388"/>
                  </a:lnTo>
                  <a:lnTo>
                    <a:pt x="81" y="388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0" name="Freeform 70"/>
            <p:cNvSpPr/>
            <p:nvPr/>
          </p:nvSpPr>
          <p:spPr bwMode="auto">
            <a:xfrm>
              <a:off x="4186" y="2116"/>
              <a:ext cx="38" cy="594"/>
            </a:xfrm>
            <a:custGeom>
              <a:avLst/>
              <a:gdLst>
                <a:gd name="T0" fmla="*/ 31 w 38"/>
                <a:gd name="T1" fmla="*/ 2 h 594"/>
                <a:gd name="T2" fmla="*/ 0 w 38"/>
                <a:gd name="T3" fmla="*/ 594 h 594"/>
                <a:gd name="T4" fmla="*/ 7 w 38"/>
                <a:gd name="T5" fmla="*/ 594 h 594"/>
                <a:gd name="T6" fmla="*/ 38 w 38"/>
                <a:gd name="T7" fmla="*/ 0 h 594"/>
                <a:gd name="T8" fmla="*/ 31 w 38"/>
                <a:gd name="T9" fmla="*/ 2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594">
                  <a:moveTo>
                    <a:pt x="31" y="2"/>
                  </a:moveTo>
                  <a:lnTo>
                    <a:pt x="0" y="594"/>
                  </a:lnTo>
                  <a:lnTo>
                    <a:pt x="7" y="594"/>
                  </a:lnTo>
                  <a:lnTo>
                    <a:pt x="38" y="0"/>
                  </a:lnTo>
                  <a:lnTo>
                    <a:pt x="31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1" name="Freeform 71"/>
            <p:cNvSpPr/>
            <p:nvPr/>
          </p:nvSpPr>
          <p:spPr bwMode="auto">
            <a:xfrm>
              <a:off x="4201" y="2312"/>
              <a:ext cx="568" cy="415"/>
            </a:xfrm>
            <a:custGeom>
              <a:avLst/>
              <a:gdLst>
                <a:gd name="T0" fmla="*/ 0 w 568"/>
                <a:gd name="T1" fmla="*/ 405 h 415"/>
                <a:gd name="T2" fmla="*/ 563 w 568"/>
                <a:gd name="T3" fmla="*/ 0 h 415"/>
                <a:gd name="T4" fmla="*/ 568 w 568"/>
                <a:gd name="T5" fmla="*/ 7 h 415"/>
                <a:gd name="T6" fmla="*/ 0 w 568"/>
                <a:gd name="T7" fmla="*/ 415 h 415"/>
                <a:gd name="T8" fmla="*/ 0 w 568"/>
                <a:gd name="T9" fmla="*/ 405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8" h="415">
                  <a:moveTo>
                    <a:pt x="0" y="405"/>
                  </a:moveTo>
                  <a:lnTo>
                    <a:pt x="563" y="0"/>
                  </a:lnTo>
                  <a:lnTo>
                    <a:pt x="568" y="7"/>
                  </a:lnTo>
                  <a:lnTo>
                    <a:pt x="0" y="415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2" name="Freeform 72"/>
            <p:cNvSpPr/>
            <p:nvPr/>
          </p:nvSpPr>
          <p:spPr bwMode="auto">
            <a:xfrm>
              <a:off x="4198" y="2729"/>
              <a:ext cx="507" cy="272"/>
            </a:xfrm>
            <a:custGeom>
              <a:avLst/>
              <a:gdLst>
                <a:gd name="T0" fmla="*/ 0 w 507"/>
                <a:gd name="T1" fmla="*/ 9 h 272"/>
                <a:gd name="T2" fmla="*/ 497 w 507"/>
                <a:gd name="T3" fmla="*/ 272 h 272"/>
                <a:gd name="T4" fmla="*/ 507 w 507"/>
                <a:gd name="T5" fmla="*/ 268 h 272"/>
                <a:gd name="T6" fmla="*/ 5 w 507"/>
                <a:gd name="T7" fmla="*/ 0 h 272"/>
                <a:gd name="T8" fmla="*/ 0 w 507"/>
                <a:gd name="T9" fmla="*/ 9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72">
                  <a:moveTo>
                    <a:pt x="0" y="9"/>
                  </a:moveTo>
                  <a:lnTo>
                    <a:pt x="497" y="272"/>
                  </a:lnTo>
                  <a:lnTo>
                    <a:pt x="507" y="268"/>
                  </a:lnTo>
                  <a:lnTo>
                    <a:pt x="5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3" name="Freeform 73"/>
            <p:cNvSpPr/>
            <p:nvPr/>
          </p:nvSpPr>
          <p:spPr bwMode="auto">
            <a:xfrm>
              <a:off x="3627" y="2298"/>
              <a:ext cx="540" cy="431"/>
            </a:xfrm>
            <a:custGeom>
              <a:avLst/>
              <a:gdLst>
                <a:gd name="T0" fmla="*/ 0 w 540"/>
                <a:gd name="T1" fmla="*/ 10 h 431"/>
                <a:gd name="T2" fmla="*/ 540 w 540"/>
                <a:gd name="T3" fmla="*/ 431 h 431"/>
                <a:gd name="T4" fmla="*/ 540 w 540"/>
                <a:gd name="T5" fmla="*/ 417 h 431"/>
                <a:gd name="T6" fmla="*/ 8 w 540"/>
                <a:gd name="T7" fmla="*/ 0 h 431"/>
                <a:gd name="T8" fmla="*/ 0 w 540"/>
                <a:gd name="T9" fmla="*/ 1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431">
                  <a:moveTo>
                    <a:pt x="0" y="10"/>
                  </a:moveTo>
                  <a:lnTo>
                    <a:pt x="540" y="431"/>
                  </a:lnTo>
                  <a:lnTo>
                    <a:pt x="540" y="417"/>
                  </a:lnTo>
                  <a:lnTo>
                    <a:pt x="8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4" name="Freeform 74"/>
            <p:cNvSpPr/>
            <p:nvPr/>
          </p:nvSpPr>
          <p:spPr bwMode="auto">
            <a:xfrm>
              <a:off x="3495" y="2305"/>
              <a:ext cx="130" cy="621"/>
            </a:xfrm>
            <a:custGeom>
              <a:avLst/>
              <a:gdLst>
                <a:gd name="T0" fmla="*/ 125 w 130"/>
                <a:gd name="T1" fmla="*/ 0 h 621"/>
                <a:gd name="T2" fmla="*/ 0 w 130"/>
                <a:gd name="T3" fmla="*/ 621 h 621"/>
                <a:gd name="T4" fmla="*/ 9 w 130"/>
                <a:gd name="T5" fmla="*/ 621 h 621"/>
                <a:gd name="T6" fmla="*/ 130 w 130"/>
                <a:gd name="T7" fmla="*/ 5 h 621"/>
                <a:gd name="T8" fmla="*/ 125 w 130"/>
                <a:gd name="T9" fmla="*/ 0 h 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" h="621">
                  <a:moveTo>
                    <a:pt x="125" y="0"/>
                  </a:moveTo>
                  <a:lnTo>
                    <a:pt x="0" y="621"/>
                  </a:lnTo>
                  <a:lnTo>
                    <a:pt x="9" y="621"/>
                  </a:lnTo>
                  <a:lnTo>
                    <a:pt x="130" y="5"/>
                  </a:lnTo>
                  <a:lnTo>
                    <a:pt x="1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5" name="Freeform 75"/>
            <p:cNvSpPr/>
            <p:nvPr/>
          </p:nvSpPr>
          <p:spPr bwMode="auto">
            <a:xfrm>
              <a:off x="3054" y="2461"/>
              <a:ext cx="420" cy="465"/>
            </a:xfrm>
            <a:custGeom>
              <a:avLst/>
              <a:gdLst>
                <a:gd name="T0" fmla="*/ 0 w 420"/>
                <a:gd name="T1" fmla="*/ 8 h 465"/>
                <a:gd name="T2" fmla="*/ 412 w 420"/>
                <a:gd name="T3" fmla="*/ 465 h 465"/>
                <a:gd name="T4" fmla="*/ 420 w 420"/>
                <a:gd name="T5" fmla="*/ 465 h 465"/>
                <a:gd name="T6" fmla="*/ 12 w 420"/>
                <a:gd name="T7" fmla="*/ 0 h 465"/>
                <a:gd name="T8" fmla="*/ 0 w 420"/>
                <a:gd name="T9" fmla="*/ 8 h 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0" h="465">
                  <a:moveTo>
                    <a:pt x="0" y="8"/>
                  </a:moveTo>
                  <a:lnTo>
                    <a:pt x="412" y="465"/>
                  </a:lnTo>
                  <a:lnTo>
                    <a:pt x="420" y="465"/>
                  </a:lnTo>
                  <a:lnTo>
                    <a:pt x="12" y="0"/>
                  </a:ln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6" name="Freeform 76"/>
            <p:cNvSpPr/>
            <p:nvPr/>
          </p:nvSpPr>
          <p:spPr bwMode="auto">
            <a:xfrm>
              <a:off x="3519" y="2729"/>
              <a:ext cx="655" cy="223"/>
            </a:xfrm>
            <a:custGeom>
              <a:avLst/>
              <a:gdLst>
                <a:gd name="T0" fmla="*/ 0 w 655"/>
                <a:gd name="T1" fmla="*/ 213 h 223"/>
                <a:gd name="T2" fmla="*/ 655 w 655"/>
                <a:gd name="T3" fmla="*/ 0 h 223"/>
                <a:gd name="T4" fmla="*/ 655 w 655"/>
                <a:gd name="T5" fmla="*/ 9 h 223"/>
                <a:gd name="T6" fmla="*/ 0 w 655"/>
                <a:gd name="T7" fmla="*/ 223 h 223"/>
                <a:gd name="T8" fmla="*/ 0 w 655"/>
                <a:gd name="T9" fmla="*/ 213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5" h="223">
                  <a:moveTo>
                    <a:pt x="0" y="213"/>
                  </a:moveTo>
                  <a:lnTo>
                    <a:pt x="655" y="0"/>
                  </a:lnTo>
                  <a:lnTo>
                    <a:pt x="655" y="9"/>
                  </a:lnTo>
                  <a:lnTo>
                    <a:pt x="0" y="223"/>
                  </a:lnTo>
                  <a:lnTo>
                    <a:pt x="0" y="2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7" name="Freeform 77"/>
            <p:cNvSpPr/>
            <p:nvPr/>
          </p:nvSpPr>
          <p:spPr bwMode="auto">
            <a:xfrm>
              <a:off x="4066" y="2738"/>
              <a:ext cx="123" cy="495"/>
            </a:xfrm>
            <a:custGeom>
              <a:avLst/>
              <a:gdLst>
                <a:gd name="T0" fmla="*/ 118 w 123"/>
                <a:gd name="T1" fmla="*/ 0 h 495"/>
                <a:gd name="T2" fmla="*/ 0 w 123"/>
                <a:gd name="T3" fmla="*/ 495 h 495"/>
                <a:gd name="T4" fmla="*/ 7 w 123"/>
                <a:gd name="T5" fmla="*/ 495 h 495"/>
                <a:gd name="T6" fmla="*/ 123 w 123"/>
                <a:gd name="T7" fmla="*/ 0 h 495"/>
                <a:gd name="T8" fmla="*/ 118 w 123"/>
                <a:gd name="T9" fmla="*/ 0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495">
                  <a:moveTo>
                    <a:pt x="118" y="0"/>
                  </a:moveTo>
                  <a:lnTo>
                    <a:pt x="0" y="495"/>
                  </a:lnTo>
                  <a:lnTo>
                    <a:pt x="7" y="495"/>
                  </a:lnTo>
                  <a:lnTo>
                    <a:pt x="123" y="0"/>
                  </a:lnTo>
                  <a:lnTo>
                    <a:pt x="1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8" name="Freeform 78"/>
            <p:cNvSpPr/>
            <p:nvPr/>
          </p:nvSpPr>
          <p:spPr bwMode="auto">
            <a:xfrm>
              <a:off x="2957" y="2843"/>
              <a:ext cx="971" cy="42"/>
            </a:xfrm>
            <a:custGeom>
              <a:avLst/>
              <a:gdLst>
                <a:gd name="T0" fmla="*/ 0 w 971"/>
                <a:gd name="T1" fmla="*/ 0 h 42"/>
                <a:gd name="T2" fmla="*/ 971 w 971"/>
                <a:gd name="T3" fmla="*/ 30 h 42"/>
                <a:gd name="T4" fmla="*/ 971 w 971"/>
                <a:gd name="T5" fmla="*/ 42 h 42"/>
                <a:gd name="T6" fmla="*/ 0 w 971"/>
                <a:gd name="T7" fmla="*/ 7 h 42"/>
                <a:gd name="T8" fmla="*/ 0 w 971"/>
                <a:gd name="T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1" h="42">
                  <a:moveTo>
                    <a:pt x="0" y="0"/>
                  </a:moveTo>
                  <a:lnTo>
                    <a:pt x="971" y="30"/>
                  </a:lnTo>
                  <a:lnTo>
                    <a:pt x="971" y="42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9" name="Freeform 79"/>
            <p:cNvSpPr/>
            <p:nvPr/>
          </p:nvSpPr>
          <p:spPr bwMode="auto">
            <a:xfrm>
              <a:off x="2865" y="2902"/>
              <a:ext cx="597" cy="57"/>
            </a:xfrm>
            <a:custGeom>
              <a:avLst/>
              <a:gdLst>
                <a:gd name="T0" fmla="*/ 0 w 597"/>
                <a:gd name="T1" fmla="*/ 0 h 57"/>
                <a:gd name="T2" fmla="*/ 597 w 597"/>
                <a:gd name="T3" fmla="*/ 50 h 57"/>
                <a:gd name="T4" fmla="*/ 597 w 597"/>
                <a:gd name="T5" fmla="*/ 57 h 57"/>
                <a:gd name="T6" fmla="*/ 0 w 597"/>
                <a:gd name="T7" fmla="*/ 12 h 57"/>
                <a:gd name="T8" fmla="*/ 0 w 597"/>
                <a:gd name="T9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57">
                  <a:moveTo>
                    <a:pt x="0" y="0"/>
                  </a:moveTo>
                  <a:lnTo>
                    <a:pt x="597" y="50"/>
                  </a:lnTo>
                  <a:lnTo>
                    <a:pt x="597" y="57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0" name="Freeform 80"/>
            <p:cNvSpPr/>
            <p:nvPr/>
          </p:nvSpPr>
          <p:spPr bwMode="auto">
            <a:xfrm>
              <a:off x="2844" y="2916"/>
              <a:ext cx="61" cy="268"/>
            </a:xfrm>
            <a:custGeom>
              <a:avLst/>
              <a:gdLst>
                <a:gd name="T0" fmla="*/ 0 w 61"/>
                <a:gd name="T1" fmla="*/ 0 h 268"/>
                <a:gd name="T2" fmla="*/ 54 w 61"/>
                <a:gd name="T3" fmla="*/ 268 h 268"/>
                <a:gd name="T4" fmla="*/ 61 w 61"/>
                <a:gd name="T5" fmla="*/ 268 h 268"/>
                <a:gd name="T6" fmla="*/ 12 w 61"/>
                <a:gd name="T7" fmla="*/ 0 h 268"/>
                <a:gd name="T8" fmla="*/ 0 w 61"/>
                <a:gd name="T9" fmla="*/ 0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268">
                  <a:moveTo>
                    <a:pt x="0" y="0"/>
                  </a:moveTo>
                  <a:lnTo>
                    <a:pt x="54" y="268"/>
                  </a:lnTo>
                  <a:lnTo>
                    <a:pt x="61" y="26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1" name="Freeform 81"/>
            <p:cNvSpPr/>
            <p:nvPr/>
          </p:nvSpPr>
          <p:spPr bwMode="auto">
            <a:xfrm>
              <a:off x="2851" y="2909"/>
              <a:ext cx="608" cy="519"/>
            </a:xfrm>
            <a:custGeom>
              <a:avLst/>
              <a:gdLst>
                <a:gd name="T0" fmla="*/ 0 w 608"/>
                <a:gd name="T1" fmla="*/ 9 h 519"/>
                <a:gd name="T2" fmla="*/ 601 w 608"/>
                <a:gd name="T3" fmla="*/ 519 h 519"/>
                <a:gd name="T4" fmla="*/ 608 w 608"/>
                <a:gd name="T5" fmla="*/ 509 h 519"/>
                <a:gd name="T6" fmla="*/ 7 w 608"/>
                <a:gd name="T7" fmla="*/ 0 h 519"/>
                <a:gd name="T8" fmla="*/ 0 w 608"/>
                <a:gd name="T9" fmla="*/ 9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8" h="519">
                  <a:moveTo>
                    <a:pt x="0" y="9"/>
                  </a:moveTo>
                  <a:lnTo>
                    <a:pt x="601" y="519"/>
                  </a:lnTo>
                  <a:lnTo>
                    <a:pt x="608" y="509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2" name="Freeform 82"/>
            <p:cNvSpPr/>
            <p:nvPr/>
          </p:nvSpPr>
          <p:spPr bwMode="auto">
            <a:xfrm>
              <a:off x="3474" y="2985"/>
              <a:ext cx="21" cy="421"/>
            </a:xfrm>
            <a:custGeom>
              <a:avLst/>
              <a:gdLst>
                <a:gd name="T0" fmla="*/ 11 w 21"/>
                <a:gd name="T1" fmla="*/ 7 h 421"/>
                <a:gd name="T2" fmla="*/ 0 w 21"/>
                <a:gd name="T3" fmla="*/ 421 h 421"/>
                <a:gd name="T4" fmla="*/ 11 w 21"/>
                <a:gd name="T5" fmla="*/ 421 h 421"/>
                <a:gd name="T6" fmla="*/ 21 w 21"/>
                <a:gd name="T7" fmla="*/ 0 h 421"/>
                <a:gd name="T8" fmla="*/ 11 w 21"/>
                <a:gd name="T9" fmla="*/ 7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421">
                  <a:moveTo>
                    <a:pt x="11" y="7"/>
                  </a:moveTo>
                  <a:lnTo>
                    <a:pt x="0" y="421"/>
                  </a:lnTo>
                  <a:lnTo>
                    <a:pt x="11" y="421"/>
                  </a:lnTo>
                  <a:lnTo>
                    <a:pt x="21" y="0"/>
                  </a:lnTo>
                  <a:lnTo>
                    <a:pt x="11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3" name="Freeform 83"/>
            <p:cNvSpPr/>
            <p:nvPr/>
          </p:nvSpPr>
          <p:spPr bwMode="auto">
            <a:xfrm>
              <a:off x="3519" y="2959"/>
              <a:ext cx="520" cy="296"/>
            </a:xfrm>
            <a:custGeom>
              <a:avLst/>
              <a:gdLst>
                <a:gd name="T0" fmla="*/ 0 w 520"/>
                <a:gd name="T1" fmla="*/ 16 h 296"/>
                <a:gd name="T2" fmla="*/ 509 w 520"/>
                <a:gd name="T3" fmla="*/ 296 h 296"/>
                <a:gd name="T4" fmla="*/ 520 w 520"/>
                <a:gd name="T5" fmla="*/ 286 h 296"/>
                <a:gd name="T6" fmla="*/ 0 w 520"/>
                <a:gd name="T7" fmla="*/ 0 h 296"/>
                <a:gd name="T8" fmla="*/ 0 w 520"/>
                <a:gd name="T9" fmla="*/ 16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0" h="296">
                  <a:moveTo>
                    <a:pt x="0" y="16"/>
                  </a:moveTo>
                  <a:lnTo>
                    <a:pt x="509" y="296"/>
                  </a:lnTo>
                  <a:lnTo>
                    <a:pt x="520" y="286"/>
                  </a:lnTo>
                  <a:lnTo>
                    <a:pt x="0" y="0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4" name="Freeform 84"/>
            <p:cNvSpPr/>
            <p:nvPr/>
          </p:nvSpPr>
          <p:spPr bwMode="auto">
            <a:xfrm>
              <a:off x="4082" y="3011"/>
              <a:ext cx="616" cy="246"/>
            </a:xfrm>
            <a:custGeom>
              <a:avLst/>
              <a:gdLst>
                <a:gd name="T0" fmla="*/ 0 w 616"/>
                <a:gd name="T1" fmla="*/ 232 h 246"/>
                <a:gd name="T2" fmla="*/ 616 w 616"/>
                <a:gd name="T3" fmla="*/ 0 h 246"/>
                <a:gd name="T4" fmla="*/ 616 w 616"/>
                <a:gd name="T5" fmla="*/ 12 h 246"/>
                <a:gd name="T6" fmla="*/ 0 w 616"/>
                <a:gd name="T7" fmla="*/ 246 h 246"/>
                <a:gd name="T8" fmla="*/ 0 w 616"/>
                <a:gd name="T9" fmla="*/ 232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6" h="246">
                  <a:moveTo>
                    <a:pt x="0" y="232"/>
                  </a:moveTo>
                  <a:lnTo>
                    <a:pt x="616" y="0"/>
                  </a:lnTo>
                  <a:lnTo>
                    <a:pt x="616" y="12"/>
                  </a:lnTo>
                  <a:lnTo>
                    <a:pt x="0" y="246"/>
                  </a:lnTo>
                  <a:lnTo>
                    <a:pt x="0" y="2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5" name="Freeform 85"/>
            <p:cNvSpPr/>
            <p:nvPr/>
          </p:nvSpPr>
          <p:spPr bwMode="auto">
            <a:xfrm>
              <a:off x="4755" y="2992"/>
              <a:ext cx="284" cy="19"/>
            </a:xfrm>
            <a:custGeom>
              <a:avLst/>
              <a:gdLst>
                <a:gd name="T0" fmla="*/ 0 w 284"/>
                <a:gd name="T1" fmla="*/ 7 h 19"/>
                <a:gd name="T2" fmla="*/ 284 w 284"/>
                <a:gd name="T3" fmla="*/ 0 h 19"/>
                <a:gd name="T4" fmla="*/ 284 w 284"/>
                <a:gd name="T5" fmla="*/ 7 h 19"/>
                <a:gd name="T6" fmla="*/ 0 w 284"/>
                <a:gd name="T7" fmla="*/ 19 h 19"/>
                <a:gd name="T8" fmla="*/ 0 w 284"/>
                <a:gd name="T9" fmla="*/ 7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4" h="19">
                  <a:moveTo>
                    <a:pt x="0" y="7"/>
                  </a:moveTo>
                  <a:lnTo>
                    <a:pt x="284" y="0"/>
                  </a:lnTo>
                  <a:lnTo>
                    <a:pt x="284" y="7"/>
                  </a:lnTo>
                  <a:lnTo>
                    <a:pt x="0" y="19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6" name="Freeform 86"/>
            <p:cNvSpPr/>
            <p:nvPr/>
          </p:nvSpPr>
          <p:spPr bwMode="auto">
            <a:xfrm>
              <a:off x="4343" y="3013"/>
              <a:ext cx="360" cy="452"/>
            </a:xfrm>
            <a:custGeom>
              <a:avLst/>
              <a:gdLst>
                <a:gd name="T0" fmla="*/ 360 w 360"/>
                <a:gd name="T1" fmla="*/ 0 h 452"/>
                <a:gd name="T2" fmla="*/ 0 w 360"/>
                <a:gd name="T3" fmla="*/ 452 h 452"/>
                <a:gd name="T4" fmla="*/ 16 w 360"/>
                <a:gd name="T5" fmla="*/ 452 h 452"/>
                <a:gd name="T6" fmla="*/ 360 w 360"/>
                <a:gd name="T7" fmla="*/ 10 h 452"/>
                <a:gd name="T8" fmla="*/ 360 w 360"/>
                <a:gd name="T9" fmla="*/ 0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0" h="452">
                  <a:moveTo>
                    <a:pt x="360" y="0"/>
                  </a:moveTo>
                  <a:lnTo>
                    <a:pt x="0" y="452"/>
                  </a:lnTo>
                  <a:lnTo>
                    <a:pt x="16" y="452"/>
                  </a:lnTo>
                  <a:lnTo>
                    <a:pt x="360" y="10"/>
                  </a:lnTo>
                  <a:lnTo>
                    <a:pt x="36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7" name="Freeform 87"/>
            <p:cNvSpPr/>
            <p:nvPr/>
          </p:nvSpPr>
          <p:spPr bwMode="auto">
            <a:xfrm>
              <a:off x="4532" y="3023"/>
              <a:ext cx="180" cy="270"/>
            </a:xfrm>
            <a:custGeom>
              <a:avLst/>
              <a:gdLst>
                <a:gd name="T0" fmla="*/ 171 w 180"/>
                <a:gd name="T1" fmla="*/ 0 h 270"/>
                <a:gd name="T2" fmla="*/ 0 w 180"/>
                <a:gd name="T3" fmla="*/ 262 h 270"/>
                <a:gd name="T4" fmla="*/ 14 w 180"/>
                <a:gd name="T5" fmla="*/ 270 h 270"/>
                <a:gd name="T6" fmla="*/ 180 w 180"/>
                <a:gd name="T7" fmla="*/ 0 h 270"/>
                <a:gd name="T8" fmla="*/ 171 w 180"/>
                <a:gd name="T9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0" h="270">
                  <a:moveTo>
                    <a:pt x="171" y="0"/>
                  </a:moveTo>
                  <a:lnTo>
                    <a:pt x="0" y="262"/>
                  </a:lnTo>
                  <a:lnTo>
                    <a:pt x="14" y="270"/>
                  </a:lnTo>
                  <a:lnTo>
                    <a:pt x="180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8" name="Freeform 88"/>
            <p:cNvSpPr/>
            <p:nvPr/>
          </p:nvSpPr>
          <p:spPr bwMode="auto">
            <a:xfrm>
              <a:off x="4352" y="3330"/>
              <a:ext cx="149" cy="143"/>
            </a:xfrm>
            <a:custGeom>
              <a:avLst/>
              <a:gdLst>
                <a:gd name="T0" fmla="*/ 149 w 149"/>
                <a:gd name="T1" fmla="*/ 0 h 143"/>
                <a:gd name="T2" fmla="*/ 0 w 149"/>
                <a:gd name="T3" fmla="*/ 133 h 143"/>
                <a:gd name="T4" fmla="*/ 7 w 149"/>
                <a:gd name="T5" fmla="*/ 143 h 143"/>
                <a:gd name="T6" fmla="*/ 149 w 149"/>
                <a:gd name="T7" fmla="*/ 8 h 143"/>
                <a:gd name="T8" fmla="*/ 149 w 149"/>
                <a:gd name="T9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143">
                  <a:moveTo>
                    <a:pt x="149" y="0"/>
                  </a:moveTo>
                  <a:lnTo>
                    <a:pt x="0" y="133"/>
                  </a:lnTo>
                  <a:lnTo>
                    <a:pt x="7" y="143"/>
                  </a:lnTo>
                  <a:lnTo>
                    <a:pt x="149" y="8"/>
                  </a:lnTo>
                  <a:lnTo>
                    <a:pt x="14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9" name="Freeform 89"/>
            <p:cNvSpPr/>
            <p:nvPr/>
          </p:nvSpPr>
          <p:spPr bwMode="auto">
            <a:xfrm>
              <a:off x="3497" y="3262"/>
              <a:ext cx="542" cy="166"/>
            </a:xfrm>
            <a:custGeom>
              <a:avLst/>
              <a:gdLst>
                <a:gd name="T0" fmla="*/ 0 w 542"/>
                <a:gd name="T1" fmla="*/ 151 h 166"/>
                <a:gd name="T2" fmla="*/ 533 w 542"/>
                <a:gd name="T3" fmla="*/ 0 h 166"/>
                <a:gd name="T4" fmla="*/ 542 w 542"/>
                <a:gd name="T5" fmla="*/ 9 h 166"/>
                <a:gd name="T6" fmla="*/ 0 w 542"/>
                <a:gd name="T7" fmla="*/ 166 h 166"/>
                <a:gd name="T8" fmla="*/ 0 w 542"/>
                <a:gd name="T9" fmla="*/ 151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2" h="166">
                  <a:moveTo>
                    <a:pt x="0" y="151"/>
                  </a:moveTo>
                  <a:lnTo>
                    <a:pt x="533" y="0"/>
                  </a:lnTo>
                  <a:lnTo>
                    <a:pt x="542" y="9"/>
                  </a:lnTo>
                  <a:lnTo>
                    <a:pt x="0" y="166"/>
                  </a:lnTo>
                  <a:lnTo>
                    <a:pt x="0" y="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0" name="Freeform 90"/>
            <p:cNvSpPr/>
            <p:nvPr/>
          </p:nvSpPr>
          <p:spPr bwMode="auto">
            <a:xfrm>
              <a:off x="3509" y="3430"/>
              <a:ext cx="789" cy="61"/>
            </a:xfrm>
            <a:custGeom>
              <a:avLst/>
              <a:gdLst>
                <a:gd name="T0" fmla="*/ 0 w 789"/>
                <a:gd name="T1" fmla="*/ 0 h 61"/>
                <a:gd name="T2" fmla="*/ 789 w 789"/>
                <a:gd name="T3" fmla="*/ 52 h 61"/>
                <a:gd name="T4" fmla="*/ 789 w 789"/>
                <a:gd name="T5" fmla="*/ 61 h 61"/>
                <a:gd name="T6" fmla="*/ 0 w 789"/>
                <a:gd name="T7" fmla="*/ 7 h 61"/>
                <a:gd name="T8" fmla="*/ 0 w 789"/>
                <a:gd name="T9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9" h="61">
                  <a:moveTo>
                    <a:pt x="0" y="0"/>
                  </a:moveTo>
                  <a:lnTo>
                    <a:pt x="789" y="52"/>
                  </a:lnTo>
                  <a:lnTo>
                    <a:pt x="789" y="61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1" name="Freeform 91"/>
            <p:cNvSpPr/>
            <p:nvPr/>
          </p:nvSpPr>
          <p:spPr bwMode="auto">
            <a:xfrm>
              <a:off x="4066" y="3267"/>
              <a:ext cx="234" cy="210"/>
            </a:xfrm>
            <a:custGeom>
              <a:avLst/>
              <a:gdLst>
                <a:gd name="T0" fmla="*/ 0 w 234"/>
                <a:gd name="T1" fmla="*/ 0 h 210"/>
                <a:gd name="T2" fmla="*/ 234 w 234"/>
                <a:gd name="T3" fmla="*/ 210 h 210"/>
                <a:gd name="T4" fmla="*/ 234 w 234"/>
                <a:gd name="T5" fmla="*/ 198 h 210"/>
                <a:gd name="T6" fmla="*/ 11 w 234"/>
                <a:gd name="T7" fmla="*/ 0 h 210"/>
                <a:gd name="T8" fmla="*/ 0 w 234"/>
                <a:gd name="T9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210">
                  <a:moveTo>
                    <a:pt x="0" y="0"/>
                  </a:moveTo>
                  <a:lnTo>
                    <a:pt x="234" y="210"/>
                  </a:lnTo>
                  <a:lnTo>
                    <a:pt x="234" y="198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2" name="Oval 92"/>
            <p:cNvSpPr>
              <a:spLocks noChangeArrowheads="1"/>
            </p:cNvSpPr>
            <p:nvPr/>
          </p:nvSpPr>
          <p:spPr bwMode="auto">
            <a:xfrm>
              <a:off x="2830" y="965"/>
              <a:ext cx="78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3" name="Oval 93"/>
            <p:cNvSpPr>
              <a:spLocks noChangeArrowheads="1"/>
            </p:cNvSpPr>
            <p:nvPr/>
          </p:nvSpPr>
          <p:spPr bwMode="auto">
            <a:xfrm>
              <a:off x="3374" y="1076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4" name="Oval 94"/>
            <p:cNvSpPr>
              <a:spLocks noChangeArrowheads="1"/>
            </p:cNvSpPr>
            <p:nvPr/>
          </p:nvSpPr>
          <p:spPr bwMode="auto">
            <a:xfrm>
              <a:off x="3424" y="719"/>
              <a:ext cx="69" cy="6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5" name="Oval 95"/>
            <p:cNvSpPr>
              <a:spLocks noChangeArrowheads="1"/>
            </p:cNvSpPr>
            <p:nvPr/>
          </p:nvSpPr>
          <p:spPr bwMode="auto">
            <a:xfrm>
              <a:off x="3623" y="593"/>
              <a:ext cx="78" cy="8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6" name="Oval 96"/>
            <p:cNvSpPr>
              <a:spLocks noChangeArrowheads="1"/>
            </p:cNvSpPr>
            <p:nvPr/>
          </p:nvSpPr>
          <p:spPr bwMode="auto">
            <a:xfrm>
              <a:off x="4044" y="984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7" name="Oval 97"/>
            <p:cNvSpPr>
              <a:spLocks noChangeArrowheads="1"/>
            </p:cNvSpPr>
            <p:nvPr/>
          </p:nvSpPr>
          <p:spPr bwMode="auto">
            <a:xfrm>
              <a:off x="4399" y="832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8" name="Oval 98"/>
            <p:cNvSpPr>
              <a:spLocks noChangeArrowheads="1"/>
            </p:cNvSpPr>
            <p:nvPr/>
          </p:nvSpPr>
          <p:spPr bwMode="auto">
            <a:xfrm>
              <a:off x="4700" y="1076"/>
              <a:ext cx="69" cy="6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9" name="Oval 99"/>
            <p:cNvSpPr>
              <a:spLocks noChangeArrowheads="1"/>
            </p:cNvSpPr>
            <p:nvPr/>
          </p:nvSpPr>
          <p:spPr bwMode="auto">
            <a:xfrm>
              <a:off x="4745" y="2263"/>
              <a:ext cx="64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0" name="Oval 100"/>
            <p:cNvSpPr>
              <a:spLocks noChangeArrowheads="1"/>
            </p:cNvSpPr>
            <p:nvPr/>
          </p:nvSpPr>
          <p:spPr bwMode="auto">
            <a:xfrm>
              <a:off x="3800" y="1583"/>
              <a:ext cx="50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1" name="Oval 101"/>
            <p:cNvSpPr>
              <a:spLocks noChangeArrowheads="1"/>
            </p:cNvSpPr>
            <p:nvPr/>
          </p:nvSpPr>
          <p:spPr bwMode="auto">
            <a:xfrm>
              <a:off x="4949" y="2499"/>
              <a:ext cx="92" cy="9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2" name="Oval 102"/>
            <p:cNvSpPr>
              <a:spLocks noChangeArrowheads="1"/>
            </p:cNvSpPr>
            <p:nvPr/>
          </p:nvSpPr>
          <p:spPr bwMode="auto">
            <a:xfrm>
              <a:off x="4272" y="1706"/>
              <a:ext cx="106" cy="10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3" name="Oval 103"/>
            <p:cNvSpPr>
              <a:spLocks noChangeArrowheads="1"/>
            </p:cNvSpPr>
            <p:nvPr/>
          </p:nvSpPr>
          <p:spPr bwMode="auto">
            <a:xfrm>
              <a:off x="4518" y="1550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4" name="Oval 104"/>
            <p:cNvSpPr>
              <a:spLocks noChangeArrowheads="1"/>
            </p:cNvSpPr>
            <p:nvPr/>
          </p:nvSpPr>
          <p:spPr bwMode="auto">
            <a:xfrm>
              <a:off x="5032" y="1124"/>
              <a:ext cx="85" cy="8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5" name="Oval 105"/>
            <p:cNvSpPr>
              <a:spLocks noChangeArrowheads="1"/>
            </p:cNvSpPr>
            <p:nvPr/>
          </p:nvSpPr>
          <p:spPr bwMode="auto">
            <a:xfrm>
              <a:off x="5039" y="1536"/>
              <a:ext cx="92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6" name="Oval 106"/>
            <p:cNvSpPr>
              <a:spLocks noChangeArrowheads="1"/>
            </p:cNvSpPr>
            <p:nvPr/>
          </p:nvSpPr>
          <p:spPr bwMode="auto">
            <a:xfrm>
              <a:off x="5155" y="2440"/>
              <a:ext cx="66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7" name="Oval 107"/>
            <p:cNvSpPr>
              <a:spLocks noChangeArrowheads="1"/>
            </p:cNvSpPr>
            <p:nvPr/>
          </p:nvSpPr>
          <p:spPr bwMode="auto">
            <a:xfrm>
              <a:off x="5342" y="2040"/>
              <a:ext cx="83" cy="8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8" name="Oval 108"/>
            <p:cNvSpPr>
              <a:spLocks noChangeArrowheads="1"/>
            </p:cNvSpPr>
            <p:nvPr/>
          </p:nvSpPr>
          <p:spPr bwMode="auto">
            <a:xfrm>
              <a:off x="4196" y="2078"/>
              <a:ext cx="47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9" name="Oval 109"/>
            <p:cNvSpPr>
              <a:spLocks noChangeArrowheads="1"/>
            </p:cNvSpPr>
            <p:nvPr/>
          </p:nvSpPr>
          <p:spPr bwMode="auto">
            <a:xfrm>
              <a:off x="4293" y="3454"/>
              <a:ext cx="76" cy="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0" name="Oval 110"/>
            <p:cNvSpPr>
              <a:spLocks noChangeArrowheads="1"/>
            </p:cNvSpPr>
            <p:nvPr/>
          </p:nvSpPr>
          <p:spPr bwMode="auto">
            <a:xfrm>
              <a:off x="4482" y="3274"/>
              <a:ext cx="74" cy="7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1" name="Oval 111"/>
            <p:cNvSpPr>
              <a:spLocks noChangeArrowheads="1"/>
            </p:cNvSpPr>
            <p:nvPr/>
          </p:nvSpPr>
          <p:spPr bwMode="auto">
            <a:xfrm>
              <a:off x="4693" y="2971"/>
              <a:ext cx="62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2" name="Oval 112"/>
            <p:cNvSpPr>
              <a:spLocks noChangeArrowheads="1"/>
            </p:cNvSpPr>
            <p:nvPr/>
          </p:nvSpPr>
          <p:spPr bwMode="auto">
            <a:xfrm>
              <a:off x="5039" y="2954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3" name="Oval 113"/>
            <p:cNvSpPr>
              <a:spLocks noChangeArrowheads="1"/>
            </p:cNvSpPr>
            <p:nvPr/>
          </p:nvSpPr>
          <p:spPr bwMode="auto">
            <a:xfrm>
              <a:off x="4025" y="3224"/>
              <a:ext cx="62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4" name="Oval 114"/>
            <p:cNvSpPr>
              <a:spLocks noChangeArrowheads="1"/>
            </p:cNvSpPr>
            <p:nvPr/>
          </p:nvSpPr>
          <p:spPr bwMode="auto">
            <a:xfrm>
              <a:off x="3381" y="1169"/>
              <a:ext cx="59" cy="5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5" name="Oval 115"/>
            <p:cNvSpPr>
              <a:spLocks noChangeArrowheads="1"/>
            </p:cNvSpPr>
            <p:nvPr/>
          </p:nvSpPr>
          <p:spPr bwMode="auto">
            <a:xfrm>
              <a:off x="2574" y="2073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6" name="Oval 116"/>
            <p:cNvSpPr>
              <a:spLocks noChangeArrowheads="1"/>
            </p:cNvSpPr>
            <p:nvPr/>
          </p:nvSpPr>
          <p:spPr bwMode="auto">
            <a:xfrm>
              <a:off x="2410" y="2459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7" name="Oval 117"/>
            <p:cNvSpPr>
              <a:spLocks noChangeArrowheads="1"/>
            </p:cNvSpPr>
            <p:nvPr/>
          </p:nvSpPr>
          <p:spPr bwMode="auto">
            <a:xfrm>
              <a:off x="2867" y="3174"/>
              <a:ext cx="79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8" name="Oval 118"/>
            <p:cNvSpPr>
              <a:spLocks noChangeArrowheads="1"/>
            </p:cNvSpPr>
            <p:nvPr/>
          </p:nvSpPr>
          <p:spPr bwMode="auto">
            <a:xfrm>
              <a:off x="2811" y="2862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9" name="Oval 119"/>
            <p:cNvSpPr>
              <a:spLocks noChangeArrowheads="1"/>
            </p:cNvSpPr>
            <p:nvPr/>
          </p:nvSpPr>
          <p:spPr bwMode="auto">
            <a:xfrm>
              <a:off x="2867" y="2791"/>
              <a:ext cx="95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0" name="Oval 120"/>
            <p:cNvSpPr>
              <a:spLocks noChangeArrowheads="1"/>
            </p:cNvSpPr>
            <p:nvPr/>
          </p:nvSpPr>
          <p:spPr bwMode="auto">
            <a:xfrm>
              <a:off x="2410" y="1635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1" name="Oval 121"/>
            <p:cNvSpPr>
              <a:spLocks noChangeArrowheads="1"/>
            </p:cNvSpPr>
            <p:nvPr/>
          </p:nvSpPr>
          <p:spPr bwMode="auto">
            <a:xfrm>
              <a:off x="3599" y="2270"/>
              <a:ext cx="45" cy="4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2" name="Oval 122"/>
            <p:cNvSpPr>
              <a:spLocks noChangeArrowheads="1"/>
            </p:cNvSpPr>
            <p:nvPr/>
          </p:nvSpPr>
          <p:spPr bwMode="auto">
            <a:xfrm>
              <a:off x="3462" y="2918"/>
              <a:ext cx="59" cy="6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3" name="Oval 123"/>
            <p:cNvSpPr>
              <a:spLocks noChangeArrowheads="1"/>
            </p:cNvSpPr>
            <p:nvPr/>
          </p:nvSpPr>
          <p:spPr bwMode="auto">
            <a:xfrm>
              <a:off x="3594" y="3449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4" name="Oval 124"/>
            <p:cNvSpPr>
              <a:spLocks noChangeArrowheads="1"/>
            </p:cNvSpPr>
            <p:nvPr/>
          </p:nvSpPr>
          <p:spPr bwMode="auto">
            <a:xfrm>
              <a:off x="3445" y="3399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5" name="Oval 125"/>
            <p:cNvSpPr>
              <a:spLocks noChangeArrowheads="1"/>
            </p:cNvSpPr>
            <p:nvPr/>
          </p:nvSpPr>
          <p:spPr bwMode="auto">
            <a:xfrm>
              <a:off x="2792" y="1270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6" name="Oval 126"/>
            <p:cNvSpPr>
              <a:spLocks noChangeArrowheads="1"/>
            </p:cNvSpPr>
            <p:nvPr/>
          </p:nvSpPr>
          <p:spPr bwMode="auto">
            <a:xfrm>
              <a:off x="2564" y="1756"/>
              <a:ext cx="95" cy="9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7" name="Oval 127"/>
            <p:cNvSpPr>
              <a:spLocks noChangeArrowheads="1"/>
            </p:cNvSpPr>
            <p:nvPr/>
          </p:nvSpPr>
          <p:spPr bwMode="auto">
            <a:xfrm>
              <a:off x="3107" y="1756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8" name="Oval 128"/>
            <p:cNvSpPr>
              <a:spLocks noChangeArrowheads="1"/>
            </p:cNvSpPr>
            <p:nvPr/>
          </p:nvSpPr>
          <p:spPr bwMode="auto">
            <a:xfrm>
              <a:off x="3263" y="2030"/>
              <a:ext cx="99" cy="1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9" name="Oval 129"/>
            <p:cNvSpPr>
              <a:spLocks noChangeArrowheads="1"/>
            </p:cNvSpPr>
            <p:nvPr/>
          </p:nvSpPr>
          <p:spPr bwMode="auto">
            <a:xfrm>
              <a:off x="3021" y="2412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0" name="Oval 130"/>
            <p:cNvSpPr>
              <a:spLocks noChangeArrowheads="1"/>
            </p:cNvSpPr>
            <p:nvPr/>
          </p:nvSpPr>
          <p:spPr bwMode="auto">
            <a:xfrm>
              <a:off x="3919" y="2828"/>
              <a:ext cx="102" cy="10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1" name="Oval 131"/>
            <p:cNvSpPr>
              <a:spLocks noChangeArrowheads="1"/>
            </p:cNvSpPr>
            <p:nvPr/>
          </p:nvSpPr>
          <p:spPr bwMode="auto">
            <a:xfrm>
              <a:off x="4163" y="2705"/>
              <a:ext cx="45" cy="4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2" name="Oval 132"/>
            <p:cNvSpPr>
              <a:spLocks noChangeArrowheads="1"/>
            </p:cNvSpPr>
            <p:nvPr/>
          </p:nvSpPr>
          <p:spPr bwMode="auto">
            <a:xfrm>
              <a:off x="4281" y="638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3" name="Freeform 133"/>
            <p:cNvSpPr/>
            <p:nvPr/>
          </p:nvSpPr>
          <p:spPr bwMode="auto">
            <a:xfrm>
              <a:off x="2893" y="641"/>
              <a:ext cx="744" cy="357"/>
            </a:xfrm>
            <a:custGeom>
              <a:avLst/>
              <a:gdLst>
                <a:gd name="T0" fmla="*/ 0 w 744"/>
                <a:gd name="T1" fmla="*/ 343 h 357"/>
                <a:gd name="T2" fmla="*/ 734 w 744"/>
                <a:gd name="T3" fmla="*/ 0 h 357"/>
                <a:gd name="T4" fmla="*/ 744 w 744"/>
                <a:gd name="T5" fmla="*/ 11 h 357"/>
                <a:gd name="T6" fmla="*/ 8 w 744"/>
                <a:gd name="T7" fmla="*/ 357 h 357"/>
                <a:gd name="T8" fmla="*/ 0 w 744"/>
                <a:gd name="T9" fmla="*/ 343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4" h="357">
                  <a:moveTo>
                    <a:pt x="0" y="343"/>
                  </a:moveTo>
                  <a:lnTo>
                    <a:pt x="734" y="0"/>
                  </a:lnTo>
                  <a:lnTo>
                    <a:pt x="744" y="11"/>
                  </a:lnTo>
                  <a:lnTo>
                    <a:pt x="8" y="357"/>
                  </a:lnTo>
                  <a:lnTo>
                    <a:pt x="0" y="3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4" name="Freeform 134"/>
            <p:cNvSpPr/>
            <p:nvPr/>
          </p:nvSpPr>
          <p:spPr bwMode="auto">
            <a:xfrm>
              <a:off x="3694" y="633"/>
              <a:ext cx="592" cy="50"/>
            </a:xfrm>
            <a:custGeom>
              <a:avLst/>
              <a:gdLst>
                <a:gd name="T0" fmla="*/ 0 w 592"/>
                <a:gd name="T1" fmla="*/ 0 h 50"/>
                <a:gd name="T2" fmla="*/ 592 w 592"/>
                <a:gd name="T3" fmla="*/ 41 h 50"/>
                <a:gd name="T4" fmla="*/ 592 w 592"/>
                <a:gd name="T5" fmla="*/ 50 h 50"/>
                <a:gd name="T6" fmla="*/ 0 w 592"/>
                <a:gd name="T7" fmla="*/ 12 h 50"/>
                <a:gd name="T8" fmla="*/ 0 w 592"/>
                <a:gd name="T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50">
                  <a:moveTo>
                    <a:pt x="0" y="0"/>
                  </a:moveTo>
                  <a:lnTo>
                    <a:pt x="592" y="41"/>
                  </a:lnTo>
                  <a:lnTo>
                    <a:pt x="592" y="50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5" name="Freeform 135"/>
            <p:cNvSpPr/>
            <p:nvPr/>
          </p:nvSpPr>
          <p:spPr bwMode="auto">
            <a:xfrm>
              <a:off x="3694" y="641"/>
              <a:ext cx="713" cy="234"/>
            </a:xfrm>
            <a:custGeom>
              <a:avLst/>
              <a:gdLst>
                <a:gd name="T0" fmla="*/ 0 w 713"/>
                <a:gd name="T1" fmla="*/ 7 h 234"/>
                <a:gd name="T2" fmla="*/ 713 w 713"/>
                <a:gd name="T3" fmla="*/ 234 h 234"/>
                <a:gd name="T4" fmla="*/ 713 w 713"/>
                <a:gd name="T5" fmla="*/ 222 h 234"/>
                <a:gd name="T6" fmla="*/ 0 w 713"/>
                <a:gd name="T7" fmla="*/ 0 h 234"/>
                <a:gd name="T8" fmla="*/ 0 w 713"/>
                <a:gd name="T9" fmla="*/ 7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3" h="234">
                  <a:moveTo>
                    <a:pt x="0" y="7"/>
                  </a:moveTo>
                  <a:lnTo>
                    <a:pt x="713" y="234"/>
                  </a:lnTo>
                  <a:lnTo>
                    <a:pt x="713" y="222"/>
                  </a:lnTo>
                  <a:lnTo>
                    <a:pt x="0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6" name="Freeform 136"/>
            <p:cNvSpPr/>
            <p:nvPr/>
          </p:nvSpPr>
          <p:spPr bwMode="auto">
            <a:xfrm>
              <a:off x="4338" y="697"/>
              <a:ext cx="705" cy="464"/>
            </a:xfrm>
            <a:custGeom>
              <a:avLst/>
              <a:gdLst>
                <a:gd name="T0" fmla="*/ 0 w 705"/>
                <a:gd name="T1" fmla="*/ 15 h 464"/>
                <a:gd name="T2" fmla="*/ 701 w 705"/>
                <a:gd name="T3" fmla="*/ 464 h 464"/>
                <a:gd name="T4" fmla="*/ 705 w 705"/>
                <a:gd name="T5" fmla="*/ 457 h 464"/>
                <a:gd name="T6" fmla="*/ 7 w 705"/>
                <a:gd name="T7" fmla="*/ 0 h 464"/>
                <a:gd name="T8" fmla="*/ 0 w 705"/>
                <a:gd name="T9" fmla="*/ 15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5" h="464">
                  <a:moveTo>
                    <a:pt x="0" y="15"/>
                  </a:moveTo>
                  <a:lnTo>
                    <a:pt x="701" y="464"/>
                  </a:lnTo>
                  <a:lnTo>
                    <a:pt x="705" y="457"/>
                  </a:lnTo>
                  <a:lnTo>
                    <a:pt x="7" y="0"/>
                  </a:lnTo>
                  <a:lnTo>
                    <a:pt x="0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7" name="Freeform 137"/>
            <p:cNvSpPr/>
            <p:nvPr/>
          </p:nvSpPr>
          <p:spPr bwMode="auto">
            <a:xfrm>
              <a:off x="5086" y="2111"/>
              <a:ext cx="301" cy="850"/>
            </a:xfrm>
            <a:custGeom>
              <a:avLst/>
              <a:gdLst>
                <a:gd name="T0" fmla="*/ 301 w 301"/>
                <a:gd name="T1" fmla="*/ 0 h 850"/>
                <a:gd name="T2" fmla="*/ 12 w 301"/>
                <a:gd name="T3" fmla="*/ 850 h 850"/>
                <a:gd name="T4" fmla="*/ 0 w 301"/>
                <a:gd name="T5" fmla="*/ 850 h 850"/>
                <a:gd name="T6" fmla="*/ 289 w 301"/>
                <a:gd name="T7" fmla="*/ 0 h 850"/>
                <a:gd name="T8" fmla="*/ 301 w 301"/>
                <a:gd name="T9" fmla="*/ 0 h 8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1" h="850">
                  <a:moveTo>
                    <a:pt x="301" y="0"/>
                  </a:moveTo>
                  <a:lnTo>
                    <a:pt x="12" y="850"/>
                  </a:lnTo>
                  <a:lnTo>
                    <a:pt x="0" y="850"/>
                  </a:lnTo>
                  <a:lnTo>
                    <a:pt x="289" y="0"/>
                  </a:lnTo>
                  <a:lnTo>
                    <a:pt x="30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8" name="Freeform 138"/>
            <p:cNvSpPr/>
            <p:nvPr/>
          </p:nvSpPr>
          <p:spPr bwMode="auto">
            <a:xfrm>
              <a:off x="4359" y="3018"/>
              <a:ext cx="703" cy="469"/>
            </a:xfrm>
            <a:custGeom>
              <a:avLst/>
              <a:gdLst>
                <a:gd name="T0" fmla="*/ 0 w 703"/>
                <a:gd name="T1" fmla="*/ 469 h 469"/>
                <a:gd name="T2" fmla="*/ 703 w 703"/>
                <a:gd name="T3" fmla="*/ 5 h 469"/>
                <a:gd name="T4" fmla="*/ 692 w 703"/>
                <a:gd name="T5" fmla="*/ 0 h 469"/>
                <a:gd name="T6" fmla="*/ 0 w 703"/>
                <a:gd name="T7" fmla="*/ 459 h 469"/>
                <a:gd name="T8" fmla="*/ 0 w 703"/>
                <a:gd name="T9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3" h="469">
                  <a:moveTo>
                    <a:pt x="0" y="469"/>
                  </a:moveTo>
                  <a:lnTo>
                    <a:pt x="703" y="5"/>
                  </a:lnTo>
                  <a:lnTo>
                    <a:pt x="692" y="0"/>
                  </a:lnTo>
                  <a:lnTo>
                    <a:pt x="0" y="459"/>
                  </a:lnTo>
                  <a:lnTo>
                    <a:pt x="0" y="4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9" name="Freeform 139"/>
            <p:cNvSpPr/>
            <p:nvPr/>
          </p:nvSpPr>
          <p:spPr bwMode="auto">
            <a:xfrm>
              <a:off x="2929" y="3229"/>
              <a:ext cx="521" cy="213"/>
            </a:xfrm>
            <a:custGeom>
              <a:avLst/>
              <a:gdLst>
                <a:gd name="T0" fmla="*/ 0 w 521"/>
                <a:gd name="T1" fmla="*/ 11 h 213"/>
                <a:gd name="T2" fmla="*/ 521 w 521"/>
                <a:gd name="T3" fmla="*/ 213 h 213"/>
                <a:gd name="T4" fmla="*/ 521 w 521"/>
                <a:gd name="T5" fmla="*/ 196 h 213"/>
                <a:gd name="T6" fmla="*/ 7 w 521"/>
                <a:gd name="T7" fmla="*/ 0 h 213"/>
                <a:gd name="T8" fmla="*/ 0 w 521"/>
                <a:gd name="T9" fmla="*/ 11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213">
                  <a:moveTo>
                    <a:pt x="0" y="11"/>
                  </a:moveTo>
                  <a:lnTo>
                    <a:pt x="521" y="213"/>
                  </a:lnTo>
                  <a:lnTo>
                    <a:pt x="521" y="196"/>
                  </a:lnTo>
                  <a:lnTo>
                    <a:pt x="7" y="0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0" name="Freeform 140"/>
            <p:cNvSpPr/>
            <p:nvPr/>
          </p:nvSpPr>
          <p:spPr bwMode="auto">
            <a:xfrm>
              <a:off x="2460" y="2537"/>
              <a:ext cx="431" cy="658"/>
            </a:xfrm>
            <a:custGeom>
              <a:avLst/>
              <a:gdLst>
                <a:gd name="T0" fmla="*/ 0 w 431"/>
                <a:gd name="T1" fmla="*/ 0 h 658"/>
                <a:gd name="T2" fmla="*/ 419 w 431"/>
                <a:gd name="T3" fmla="*/ 658 h 658"/>
                <a:gd name="T4" fmla="*/ 431 w 431"/>
                <a:gd name="T5" fmla="*/ 651 h 658"/>
                <a:gd name="T6" fmla="*/ 12 w 431"/>
                <a:gd name="T7" fmla="*/ 0 h 658"/>
                <a:gd name="T8" fmla="*/ 0 w 431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1" h="658">
                  <a:moveTo>
                    <a:pt x="0" y="0"/>
                  </a:moveTo>
                  <a:lnTo>
                    <a:pt x="419" y="658"/>
                  </a:lnTo>
                  <a:lnTo>
                    <a:pt x="431" y="651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1" name="Rectangle 141"/>
            <p:cNvSpPr>
              <a:spLocks noChangeArrowheads="1"/>
            </p:cNvSpPr>
            <p:nvPr/>
          </p:nvSpPr>
          <p:spPr bwMode="auto">
            <a:xfrm>
              <a:off x="2446" y="1716"/>
              <a:ext cx="9" cy="76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2" name="Freeform 142"/>
            <p:cNvSpPr/>
            <p:nvPr/>
          </p:nvSpPr>
          <p:spPr bwMode="auto">
            <a:xfrm>
              <a:off x="2467" y="1026"/>
              <a:ext cx="393" cy="635"/>
            </a:xfrm>
            <a:custGeom>
              <a:avLst/>
              <a:gdLst>
                <a:gd name="T0" fmla="*/ 0 w 393"/>
                <a:gd name="T1" fmla="*/ 623 h 635"/>
                <a:gd name="T2" fmla="*/ 381 w 393"/>
                <a:gd name="T3" fmla="*/ 0 h 635"/>
                <a:gd name="T4" fmla="*/ 393 w 393"/>
                <a:gd name="T5" fmla="*/ 0 h 635"/>
                <a:gd name="T6" fmla="*/ 12 w 393"/>
                <a:gd name="T7" fmla="*/ 635 h 635"/>
                <a:gd name="T8" fmla="*/ 0 w 393"/>
                <a:gd name="T9" fmla="*/ 623 h 6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3" h="635">
                  <a:moveTo>
                    <a:pt x="0" y="623"/>
                  </a:moveTo>
                  <a:lnTo>
                    <a:pt x="381" y="0"/>
                  </a:lnTo>
                  <a:lnTo>
                    <a:pt x="393" y="0"/>
                  </a:lnTo>
                  <a:lnTo>
                    <a:pt x="12" y="635"/>
                  </a:lnTo>
                  <a:lnTo>
                    <a:pt x="0" y="6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3" name="Freeform 143"/>
            <p:cNvSpPr/>
            <p:nvPr/>
          </p:nvSpPr>
          <p:spPr bwMode="auto">
            <a:xfrm>
              <a:off x="2616" y="1034"/>
              <a:ext cx="247" cy="741"/>
            </a:xfrm>
            <a:custGeom>
              <a:avLst/>
              <a:gdLst>
                <a:gd name="T0" fmla="*/ 235 w 247"/>
                <a:gd name="T1" fmla="*/ 0 h 741"/>
                <a:gd name="T2" fmla="*/ 0 w 247"/>
                <a:gd name="T3" fmla="*/ 734 h 741"/>
                <a:gd name="T4" fmla="*/ 17 w 247"/>
                <a:gd name="T5" fmla="*/ 741 h 741"/>
                <a:gd name="T6" fmla="*/ 247 w 247"/>
                <a:gd name="T7" fmla="*/ 0 h 741"/>
                <a:gd name="T8" fmla="*/ 235 w 247"/>
                <a:gd name="T9" fmla="*/ 0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741">
                  <a:moveTo>
                    <a:pt x="235" y="0"/>
                  </a:moveTo>
                  <a:lnTo>
                    <a:pt x="0" y="734"/>
                  </a:lnTo>
                  <a:lnTo>
                    <a:pt x="17" y="741"/>
                  </a:lnTo>
                  <a:lnTo>
                    <a:pt x="247" y="0"/>
                  </a:lnTo>
                  <a:lnTo>
                    <a:pt x="2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4" name="Freeform 144"/>
            <p:cNvSpPr/>
            <p:nvPr/>
          </p:nvSpPr>
          <p:spPr bwMode="auto">
            <a:xfrm>
              <a:off x="3429" y="659"/>
              <a:ext cx="222" cy="431"/>
            </a:xfrm>
            <a:custGeom>
              <a:avLst/>
              <a:gdLst>
                <a:gd name="T0" fmla="*/ 208 w 222"/>
                <a:gd name="T1" fmla="*/ 0 h 431"/>
                <a:gd name="T2" fmla="*/ 0 w 222"/>
                <a:gd name="T3" fmla="*/ 424 h 431"/>
                <a:gd name="T4" fmla="*/ 9 w 222"/>
                <a:gd name="T5" fmla="*/ 431 h 431"/>
                <a:gd name="T6" fmla="*/ 222 w 222"/>
                <a:gd name="T7" fmla="*/ 0 h 431"/>
                <a:gd name="T8" fmla="*/ 208 w 222"/>
                <a:gd name="T9" fmla="*/ 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2" h="431">
                  <a:moveTo>
                    <a:pt x="208" y="0"/>
                  </a:moveTo>
                  <a:lnTo>
                    <a:pt x="0" y="424"/>
                  </a:lnTo>
                  <a:lnTo>
                    <a:pt x="9" y="431"/>
                  </a:lnTo>
                  <a:lnTo>
                    <a:pt x="222" y="0"/>
                  </a:lnTo>
                  <a:lnTo>
                    <a:pt x="20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5" name="Freeform 145"/>
            <p:cNvSpPr/>
            <p:nvPr/>
          </p:nvSpPr>
          <p:spPr bwMode="auto">
            <a:xfrm>
              <a:off x="3455" y="882"/>
              <a:ext cx="961" cy="239"/>
            </a:xfrm>
            <a:custGeom>
              <a:avLst/>
              <a:gdLst>
                <a:gd name="T0" fmla="*/ 0 w 961"/>
                <a:gd name="T1" fmla="*/ 225 h 239"/>
                <a:gd name="T2" fmla="*/ 961 w 961"/>
                <a:gd name="T3" fmla="*/ 0 h 239"/>
                <a:gd name="T4" fmla="*/ 961 w 961"/>
                <a:gd name="T5" fmla="*/ 12 h 239"/>
                <a:gd name="T6" fmla="*/ 0 w 961"/>
                <a:gd name="T7" fmla="*/ 239 h 239"/>
                <a:gd name="T8" fmla="*/ 0 w 961"/>
                <a:gd name="T9" fmla="*/ 225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1" h="239">
                  <a:moveTo>
                    <a:pt x="0" y="225"/>
                  </a:moveTo>
                  <a:lnTo>
                    <a:pt x="961" y="0"/>
                  </a:lnTo>
                  <a:lnTo>
                    <a:pt x="961" y="12"/>
                  </a:lnTo>
                  <a:lnTo>
                    <a:pt x="0" y="239"/>
                  </a:lnTo>
                  <a:lnTo>
                    <a:pt x="0" y="2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6" name="Freeform 146"/>
            <p:cNvSpPr/>
            <p:nvPr/>
          </p:nvSpPr>
          <p:spPr bwMode="auto">
            <a:xfrm>
              <a:off x="3445" y="1131"/>
              <a:ext cx="838" cy="608"/>
            </a:xfrm>
            <a:custGeom>
              <a:avLst/>
              <a:gdLst>
                <a:gd name="T0" fmla="*/ 0 w 838"/>
                <a:gd name="T1" fmla="*/ 0 h 608"/>
                <a:gd name="T2" fmla="*/ 838 w 838"/>
                <a:gd name="T3" fmla="*/ 594 h 608"/>
                <a:gd name="T4" fmla="*/ 829 w 838"/>
                <a:gd name="T5" fmla="*/ 608 h 608"/>
                <a:gd name="T6" fmla="*/ 0 w 838"/>
                <a:gd name="T7" fmla="*/ 16 h 608"/>
                <a:gd name="T8" fmla="*/ 0 w 838"/>
                <a:gd name="T9" fmla="*/ 0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8" h="608">
                  <a:moveTo>
                    <a:pt x="0" y="0"/>
                  </a:moveTo>
                  <a:lnTo>
                    <a:pt x="838" y="594"/>
                  </a:lnTo>
                  <a:lnTo>
                    <a:pt x="829" y="608"/>
                  </a:lnTo>
                  <a:lnTo>
                    <a:pt x="0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7" name="Freeform 147"/>
            <p:cNvSpPr/>
            <p:nvPr/>
          </p:nvSpPr>
          <p:spPr bwMode="auto">
            <a:xfrm>
              <a:off x="2455" y="1839"/>
              <a:ext cx="159" cy="637"/>
            </a:xfrm>
            <a:custGeom>
              <a:avLst/>
              <a:gdLst>
                <a:gd name="T0" fmla="*/ 147 w 159"/>
                <a:gd name="T1" fmla="*/ 0 h 637"/>
                <a:gd name="T2" fmla="*/ 0 w 159"/>
                <a:gd name="T3" fmla="*/ 637 h 637"/>
                <a:gd name="T4" fmla="*/ 17 w 159"/>
                <a:gd name="T5" fmla="*/ 637 h 637"/>
                <a:gd name="T6" fmla="*/ 159 w 159"/>
                <a:gd name="T7" fmla="*/ 0 h 637"/>
                <a:gd name="T8" fmla="*/ 147 w 159"/>
                <a:gd name="T9" fmla="*/ 0 h 6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637">
                  <a:moveTo>
                    <a:pt x="147" y="0"/>
                  </a:moveTo>
                  <a:lnTo>
                    <a:pt x="0" y="637"/>
                  </a:lnTo>
                  <a:lnTo>
                    <a:pt x="17" y="637"/>
                  </a:lnTo>
                  <a:lnTo>
                    <a:pt x="159" y="0"/>
                  </a:lnTo>
                  <a:lnTo>
                    <a:pt x="14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8" name="Freeform 148"/>
            <p:cNvSpPr/>
            <p:nvPr/>
          </p:nvSpPr>
          <p:spPr bwMode="auto">
            <a:xfrm>
              <a:off x="4326" y="700"/>
              <a:ext cx="107" cy="147"/>
            </a:xfrm>
            <a:custGeom>
              <a:avLst/>
              <a:gdLst>
                <a:gd name="T0" fmla="*/ 0 w 107"/>
                <a:gd name="T1" fmla="*/ 12 h 147"/>
                <a:gd name="T2" fmla="*/ 90 w 107"/>
                <a:gd name="T3" fmla="*/ 147 h 147"/>
                <a:gd name="T4" fmla="*/ 107 w 107"/>
                <a:gd name="T5" fmla="*/ 147 h 147"/>
                <a:gd name="T6" fmla="*/ 12 w 107"/>
                <a:gd name="T7" fmla="*/ 0 h 147"/>
                <a:gd name="T8" fmla="*/ 0 w 107"/>
                <a:gd name="T9" fmla="*/ 12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" h="147">
                  <a:moveTo>
                    <a:pt x="0" y="12"/>
                  </a:moveTo>
                  <a:lnTo>
                    <a:pt x="90" y="147"/>
                  </a:lnTo>
                  <a:lnTo>
                    <a:pt x="107" y="147"/>
                  </a:lnTo>
                  <a:lnTo>
                    <a:pt x="12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9" name="Freeform 149"/>
            <p:cNvSpPr/>
            <p:nvPr/>
          </p:nvSpPr>
          <p:spPr bwMode="auto">
            <a:xfrm>
              <a:off x="4475" y="882"/>
              <a:ext cx="564" cy="279"/>
            </a:xfrm>
            <a:custGeom>
              <a:avLst/>
              <a:gdLst>
                <a:gd name="T0" fmla="*/ 0 w 564"/>
                <a:gd name="T1" fmla="*/ 17 h 279"/>
                <a:gd name="T2" fmla="*/ 564 w 564"/>
                <a:gd name="T3" fmla="*/ 279 h 279"/>
                <a:gd name="T4" fmla="*/ 564 w 564"/>
                <a:gd name="T5" fmla="*/ 268 h 279"/>
                <a:gd name="T6" fmla="*/ 0 w 564"/>
                <a:gd name="T7" fmla="*/ 0 h 279"/>
                <a:gd name="T8" fmla="*/ 0 w 564"/>
                <a:gd name="T9" fmla="*/ 17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4" h="279">
                  <a:moveTo>
                    <a:pt x="0" y="17"/>
                  </a:moveTo>
                  <a:lnTo>
                    <a:pt x="564" y="279"/>
                  </a:lnTo>
                  <a:lnTo>
                    <a:pt x="564" y="268"/>
                  </a:lnTo>
                  <a:lnTo>
                    <a:pt x="0" y="0"/>
                  </a:lnTo>
                  <a:lnTo>
                    <a:pt x="0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0" name="Freeform 150"/>
            <p:cNvSpPr/>
            <p:nvPr/>
          </p:nvSpPr>
          <p:spPr bwMode="auto">
            <a:xfrm>
              <a:off x="4461" y="899"/>
              <a:ext cx="592" cy="658"/>
            </a:xfrm>
            <a:custGeom>
              <a:avLst/>
              <a:gdLst>
                <a:gd name="T0" fmla="*/ 0 w 592"/>
                <a:gd name="T1" fmla="*/ 7 h 658"/>
                <a:gd name="T2" fmla="*/ 582 w 592"/>
                <a:gd name="T3" fmla="*/ 658 h 658"/>
                <a:gd name="T4" fmla="*/ 592 w 592"/>
                <a:gd name="T5" fmla="*/ 648 h 658"/>
                <a:gd name="T6" fmla="*/ 14 w 592"/>
                <a:gd name="T7" fmla="*/ 0 h 658"/>
                <a:gd name="T8" fmla="*/ 0 w 592"/>
                <a:gd name="T9" fmla="*/ 7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658">
                  <a:moveTo>
                    <a:pt x="0" y="7"/>
                  </a:moveTo>
                  <a:lnTo>
                    <a:pt x="582" y="658"/>
                  </a:lnTo>
                  <a:lnTo>
                    <a:pt x="592" y="648"/>
                  </a:lnTo>
                  <a:lnTo>
                    <a:pt x="14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1" name="Freeform 151"/>
            <p:cNvSpPr/>
            <p:nvPr/>
          </p:nvSpPr>
          <p:spPr bwMode="auto">
            <a:xfrm>
              <a:off x="4324" y="913"/>
              <a:ext cx="123" cy="795"/>
            </a:xfrm>
            <a:custGeom>
              <a:avLst/>
              <a:gdLst>
                <a:gd name="T0" fmla="*/ 111 w 123"/>
                <a:gd name="T1" fmla="*/ 0 h 795"/>
                <a:gd name="T2" fmla="*/ 0 w 123"/>
                <a:gd name="T3" fmla="*/ 795 h 795"/>
                <a:gd name="T4" fmla="*/ 16 w 123"/>
                <a:gd name="T5" fmla="*/ 795 h 795"/>
                <a:gd name="T6" fmla="*/ 123 w 123"/>
                <a:gd name="T7" fmla="*/ 0 h 795"/>
                <a:gd name="T8" fmla="*/ 111 w 123"/>
                <a:gd name="T9" fmla="*/ 0 h 7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795">
                  <a:moveTo>
                    <a:pt x="111" y="0"/>
                  </a:moveTo>
                  <a:lnTo>
                    <a:pt x="0" y="795"/>
                  </a:lnTo>
                  <a:lnTo>
                    <a:pt x="16" y="795"/>
                  </a:lnTo>
                  <a:lnTo>
                    <a:pt x="123" y="0"/>
                  </a:lnTo>
                  <a:lnTo>
                    <a:pt x="11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2" name="Freeform 152"/>
            <p:cNvSpPr/>
            <p:nvPr/>
          </p:nvSpPr>
          <p:spPr bwMode="auto">
            <a:xfrm>
              <a:off x="4345" y="1796"/>
              <a:ext cx="424" cy="485"/>
            </a:xfrm>
            <a:custGeom>
              <a:avLst/>
              <a:gdLst>
                <a:gd name="T0" fmla="*/ 0 w 424"/>
                <a:gd name="T1" fmla="*/ 5 h 485"/>
                <a:gd name="T2" fmla="*/ 410 w 424"/>
                <a:gd name="T3" fmla="*/ 485 h 485"/>
                <a:gd name="T4" fmla="*/ 424 w 424"/>
                <a:gd name="T5" fmla="*/ 478 h 485"/>
                <a:gd name="T6" fmla="*/ 14 w 424"/>
                <a:gd name="T7" fmla="*/ 0 h 485"/>
                <a:gd name="T8" fmla="*/ 0 w 424"/>
                <a:gd name="T9" fmla="*/ 5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4" h="485">
                  <a:moveTo>
                    <a:pt x="0" y="5"/>
                  </a:moveTo>
                  <a:lnTo>
                    <a:pt x="410" y="485"/>
                  </a:lnTo>
                  <a:lnTo>
                    <a:pt x="424" y="478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3" name="Freeform 153"/>
            <p:cNvSpPr/>
            <p:nvPr/>
          </p:nvSpPr>
          <p:spPr bwMode="auto">
            <a:xfrm>
              <a:off x="2477" y="2518"/>
              <a:ext cx="414" cy="308"/>
            </a:xfrm>
            <a:custGeom>
              <a:avLst/>
              <a:gdLst>
                <a:gd name="T0" fmla="*/ 0 w 414"/>
                <a:gd name="T1" fmla="*/ 7 h 308"/>
                <a:gd name="T2" fmla="*/ 402 w 414"/>
                <a:gd name="T3" fmla="*/ 308 h 308"/>
                <a:gd name="T4" fmla="*/ 414 w 414"/>
                <a:gd name="T5" fmla="*/ 299 h 308"/>
                <a:gd name="T6" fmla="*/ 9 w 414"/>
                <a:gd name="T7" fmla="*/ 0 h 308"/>
                <a:gd name="T8" fmla="*/ 0 w 414"/>
                <a:gd name="T9" fmla="*/ 7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4" h="308">
                  <a:moveTo>
                    <a:pt x="0" y="7"/>
                  </a:moveTo>
                  <a:lnTo>
                    <a:pt x="402" y="308"/>
                  </a:lnTo>
                  <a:lnTo>
                    <a:pt x="414" y="299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4" name="Freeform 154"/>
            <p:cNvSpPr/>
            <p:nvPr/>
          </p:nvSpPr>
          <p:spPr bwMode="auto">
            <a:xfrm>
              <a:off x="4994" y="1621"/>
              <a:ext cx="80" cy="885"/>
            </a:xfrm>
            <a:custGeom>
              <a:avLst/>
              <a:gdLst>
                <a:gd name="T0" fmla="*/ 73 w 80"/>
                <a:gd name="T1" fmla="*/ 0 h 885"/>
                <a:gd name="T2" fmla="*/ 0 w 80"/>
                <a:gd name="T3" fmla="*/ 885 h 885"/>
                <a:gd name="T4" fmla="*/ 9 w 80"/>
                <a:gd name="T5" fmla="*/ 885 h 885"/>
                <a:gd name="T6" fmla="*/ 80 w 80"/>
                <a:gd name="T7" fmla="*/ 0 h 885"/>
                <a:gd name="T8" fmla="*/ 73 w 80"/>
                <a:gd name="T9" fmla="*/ 0 h 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885">
                  <a:moveTo>
                    <a:pt x="73" y="0"/>
                  </a:moveTo>
                  <a:lnTo>
                    <a:pt x="0" y="885"/>
                  </a:lnTo>
                  <a:lnTo>
                    <a:pt x="9" y="885"/>
                  </a:lnTo>
                  <a:lnTo>
                    <a:pt x="80" y="0"/>
                  </a:lnTo>
                  <a:lnTo>
                    <a:pt x="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5" name="Freeform 155"/>
            <p:cNvSpPr/>
            <p:nvPr/>
          </p:nvSpPr>
          <p:spPr bwMode="auto">
            <a:xfrm>
              <a:off x="5022" y="2104"/>
              <a:ext cx="355" cy="412"/>
            </a:xfrm>
            <a:custGeom>
              <a:avLst/>
              <a:gdLst>
                <a:gd name="T0" fmla="*/ 0 w 355"/>
                <a:gd name="T1" fmla="*/ 405 h 412"/>
                <a:gd name="T2" fmla="*/ 344 w 355"/>
                <a:gd name="T3" fmla="*/ 0 h 412"/>
                <a:gd name="T4" fmla="*/ 355 w 355"/>
                <a:gd name="T5" fmla="*/ 7 h 412"/>
                <a:gd name="T6" fmla="*/ 10 w 355"/>
                <a:gd name="T7" fmla="*/ 412 h 412"/>
                <a:gd name="T8" fmla="*/ 0 w 355"/>
                <a:gd name="T9" fmla="*/ 405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5" h="412">
                  <a:moveTo>
                    <a:pt x="0" y="405"/>
                  </a:moveTo>
                  <a:lnTo>
                    <a:pt x="344" y="0"/>
                  </a:lnTo>
                  <a:lnTo>
                    <a:pt x="355" y="7"/>
                  </a:lnTo>
                  <a:lnTo>
                    <a:pt x="10" y="412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6" name="Freeform 156"/>
            <p:cNvSpPr/>
            <p:nvPr/>
          </p:nvSpPr>
          <p:spPr bwMode="auto">
            <a:xfrm>
              <a:off x="4788" y="2310"/>
              <a:ext cx="184" cy="213"/>
            </a:xfrm>
            <a:custGeom>
              <a:avLst/>
              <a:gdLst>
                <a:gd name="T0" fmla="*/ 0 w 184"/>
                <a:gd name="T1" fmla="*/ 7 h 213"/>
                <a:gd name="T2" fmla="*/ 177 w 184"/>
                <a:gd name="T3" fmla="*/ 213 h 213"/>
                <a:gd name="T4" fmla="*/ 184 w 184"/>
                <a:gd name="T5" fmla="*/ 201 h 213"/>
                <a:gd name="T6" fmla="*/ 12 w 184"/>
                <a:gd name="T7" fmla="*/ 0 h 213"/>
                <a:gd name="T8" fmla="*/ 0 w 184"/>
                <a:gd name="T9" fmla="*/ 7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4" h="213">
                  <a:moveTo>
                    <a:pt x="0" y="7"/>
                  </a:moveTo>
                  <a:lnTo>
                    <a:pt x="177" y="213"/>
                  </a:lnTo>
                  <a:lnTo>
                    <a:pt x="184" y="201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7" name="Freeform 157"/>
            <p:cNvSpPr/>
            <p:nvPr/>
          </p:nvSpPr>
          <p:spPr bwMode="auto">
            <a:xfrm>
              <a:off x="4729" y="2575"/>
              <a:ext cx="253" cy="414"/>
            </a:xfrm>
            <a:custGeom>
              <a:avLst/>
              <a:gdLst>
                <a:gd name="T0" fmla="*/ 246 w 253"/>
                <a:gd name="T1" fmla="*/ 0 h 414"/>
                <a:gd name="T2" fmla="*/ 0 w 253"/>
                <a:gd name="T3" fmla="*/ 398 h 414"/>
                <a:gd name="T4" fmla="*/ 0 w 253"/>
                <a:gd name="T5" fmla="*/ 414 h 414"/>
                <a:gd name="T6" fmla="*/ 253 w 253"/>
                <a:gd name="T7" fmla="*/ 10 h 414"/>
                <a:gd name="T8" fmla="*/ 246 w 253"/>
                <a:gd name="T9" fmla="*/ 0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3" h="414">
                  <a:moveTo>
                    <a:pt x="246" y="0"/>
                  </a:moveTo>
                  <a:lnTo>
                    <a:pt x="0" y="398"/>
                  </a:lnTo>
                  <a:lnTo>
                    <a:pt x="0" y="414"/>
                  </a:lnTo>
                  <a:lnTo>
                    <a:pt x="253" y="10"/>
                  </a:lnTo>
                  <a:lnTo>
                    <a:pt x="24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8" name="Freeform 158"/>
            <p:cNvSpPr/>
            <p:nvPr/>
          </p:nvSpPr>
          <p:spPr bwMode="auto">
            <a:xfrm>
              <a:off x="4018" y="2554"/>
              <a:ext cx="943" cy="324"/>
            </a:xfrm>
            <a:custGeom>
              <a:avLst/>
              <a:gdLst>
                <a:gd name="T0" fmla="*/ 0 w 943"/>
                <a:gd name="T1" fmla="*/ 312 h 324"/>
                <a:gd name="T2" fmla="*/ 943 w 943"/>
                <a:gd name="T3" fmla="*/ 0 h 324"/>
                <a:gd name="T4" fmla="*/ 943 w 943"/>
                <a:gd name="T5" fmla="*/ 14 h 324"/>
                <a:gd name="T6" fmla="*/ 0 w 943"/>
                <a:gd name="T7" fmla="*/ 324 h 324"/>
                <a:gd name="T8" fmla="*/ 0 w 943"/>
                <a:gd name="T9" fmla="*/ 312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3" h="324">
                  <a:moveTo>
                    <a:pt x="0" y="312"/>
                  </a:moveTo>
                  <a:lnTo>
                    <a:pt x="943" y="0"/>
                  </a:lnTo>
                  <a:lnTo>
                    <a:pt x="943" y="14"/>
                  </a:lnTo>
                  <a:lnTo>
                    <a:pt x="0" y="324"/>
                  </a:lnTo>
                  <a:lnTo>
                    <a:pt x="0" y="3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9" name="Freeform 159"/>
            <p:cNvSpPr/>
            <p:nvPr/>
          </p:nvSpPr>
          <p:spPr bwMode="auto">
            <a:xfrm>
              <a:off x="2938" y="2866"/>
              <a:ext cx="671" cy="607"/>
            </a:xfrm>
            <a:custGeom>
              <a:avLst/>
              <a:gdLst>
                <a:gd name="T0" fmla="*/ 0 w 671"/>
                <a:gd name="T1" fmla="*/ 7 h 607"/>
                <a:gd name="T2" fmla="*/ 661 w 671"/>
                <a:gd name="T3" fmla="*/ 607 h 607"/>
                <a:gd name="T4" fmla="*/ 671 w 671"/>
                <a:gd name="T5" fmla="*/ 607 h 607"/>
                <a:gd name="T6" fmla="*/ 12 w 671"/>
                <a:gd name="T7" fmla="*/ 0 h 607"/>
                <a:gd name="T8" fmla="*/ 0 w 671"/>
                <a:gd name="T9" fmla="*/ 7 h 6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1" h="607">
                  <a:moveTo>
                    <a:pt x="0" y="7"/>
                  </a:moveTo>
                  <a:lnTo>
                    <a:pt x="661" y="607"/>
                  </a:lnTo>
                  <a:lnTo>
                    <a:pt x="671" y="607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0" name="Freeform 160"/>
            <p:cNvSpPr/>
            <p:nvPr/>
          </p:nvSpPr>
          <p:spPr bwMode="auto">
            <a:xfrm>
              <a:off x="4546" y="3001"/>
              <a:ext cx="507" cy="299"/>
            </a:xfrm>
            <a:custGeom>
              <a:avLst/>
              <a:gdLst>
                <a:gd name="T0" fmla="*/ 0 w 507"/>
                <a:gd name="T1" fmla="*/ 292 h 299"/>
                <a:gd name="T2" fmla="*/ 500 w 507"/>
                <a:gd name="T3" fmla="*/ 0 h 299"/>
                <a:gd name="T4" fmla="*/ 507 w 507"/>
                <a:gd name="T5" fmla="*/ 12 h 299"/>
                <a:gd name="T6" fmla="*/ 5 w 507"/>
                <a:gd name="T7" fmla="*/ 299 h 299"/>
                <a:gd name="T8" fmla="*/ 0 w 507"/>
                <a:gd name="T9" fmla="*/ 292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99">
                  <a:moveTo>
                    <a:pt x="0" y="292"/>
                  </a:moveTo>
                  <a:lnTo>
                    <a:pt x="500" y="0"/>
                  </a:lnTo>
                  <a:lnTo>
                    <a:pt x="507" y="12"/>
                  </a:lnTo>
                  <a:lnTo>
                    <a:pt x="5" y="299"/>
                  </a:lnTo>
                  <a:lnTo>
                    <a:pt x="0" y="2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1" name="Freeform 161"/>
            <p:cNvSpPr/>
            <p:nvPr/>
          </p:nvSpPr>
          <p:spPr bwMode="auto">
            <a:xfrm>
              <a:off x="3658" y="3314"/>
              <a:ext cx="831" cy="187"/>
            </a:xfrm>
            <a:custGeom>
              <a:avLst/>
              <a:gdLst>
                <a:gd name="T0" fmla="*/ 0 w 831"/>
                <a:gd name="T1" fmla="*/ 173 h 187"/>
                <a:gd name="T2" fmla="*/ 831 w 831"/>
                <a:gd name="T3" fmla="*/ 0 h 187"/>
                <a:gd name="T4" fmla="*/ 831 w 831"/>
                <a:gd name="T5" fmla="*/ 12 h 187"/>
                <a:gd name="T6" fmla="*/ 10 w 831"/>
                <a:gd name="T7" fmla="*/ 187 h 187"/>
                <a:gd name="T8" fmla="*/ 0 w 831"/>
                <a:gd name="T9" fmla="*/ 173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1" h="187">
                  <a:moveTo>
                    <a:pt x="0" y="173"/>
                  </a:moveTo>
                  <a:lnTo>
                    <a:pt x="831" y="0"/>
                  </a:lnTo>
                  <a:lnTo>
                    <a:pt x="831" y="12"/>
                  </a:lnTo>
                  <a:lnTo>
                    <a:pt x="10" y="187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2" name="Oval 162"/>
            <p:cNvSpPr>
              <a:spLocks noChangeArrowheads="1"/>
            </p:cNvSpPr>
            <p:nvPr/>
          </p:nvSpPr>
          <p:spPr bwMode="auto">
            <a:xfrm>
              <a:off x="5107" y="1699"/>
              <a:ext cx="67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3" name="Freeform 163"/>
            <p:cNvSpPr/>
            <p:nvPr/>
          </p:nvSpPr>
          <p:spPr bwMode="auto">
            <a:xfrm>
              <a:off x="2640" y="1140"/>
              <a:ext cx="746" cy="644"/>
            </a:xfrm>
            <a:custGeom>
              <a:avLst/>
              <a:gdLst>
                <a:gd name="T0" fmla="*/ 0 w 746"/>
                <a:gd name="T1" fmla="*/ 635 h 644"/>
                <a:gd name="T2" fmla="*/ 739 w 746"/>
                <a:gd name="T3" fmla="*/ 0 h 644"/>
                <a:gd name="T4" fmla="*/ 746 w 746"/>
                <a:gd name="T5" fmla="*/ 10 h 644"/>
                <a:gd name="T6" fmla="*/ 12 w 746"/>
                <a:gd name="T7" fmla="*/ 644 h 644"/>
                <a:gd name="T8" fmla="*/ 0 w 746"/>
                <a:gd name="T9" fmla="*/ 635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6" h="644">
                  <a:moveTo>
                    <a:pt x="0" y="635"/>
                  </a:moveTo>
                  <a:lnTo>
                    <a:pt x="739" y="0"/>
                  </a:lnTo>
                  <a:lnTo>
                    <a:pt x="746" y="10"/>
                  </a:lnTo>
                  <a:lnTo>
                    <a:pt x="12" y="644"/>
                  </a:lnTo>
                  <a:lnTo>
                    <a:pt x="0" y="6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4" name="Freeform 164"/>
            <p:cNvSpPr/>
            <p:nvPr/>
          </p:nvSpPr>
          <p:spPr bwMode="auto">
            <a:xfrm>
              <a:off x="2612" y="1839"/>
              <a:ext cx="298" cy="966"/>
            </a:xfrm>
            <a:custGeom>
              <a:avLst/>
              <a:gdLst>
                <a:gd name="T0" fmla="*/ 0 w 298"/>
                <a:gd name="T1" fmla="*/ 7 h 966"/>
                <a:gd name="T2" fmla="*/ 286 w 298"/>
                <a:gd name="T3" fmla="*/ 966 h 966"/>
                <a:gd name="T4" fmla="*/ 298 w 298"/>
                <a:gd name="T5" fmla="*/ 959 h 966"/>
                <a:gd name="T6" fmla="*/ 11 w 298"/>
                <a:gd name="T7" fmla="*/ 0 h 966"/>
                <a:gd name="T8" fmla="*/ 0 w 298"/>
                <a:gd name="T9" fmla="*/ 7 h 9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966">
                  <a:moveTo>
                    <a:pt x="0" y="7"/>
                  </a:moveTo>
                  <a:lnTo>
                    <a:pt x="286" y="966"/>
                  </a:lnTo>
                  <a:lnTo>
                    <a:pt x="298" y="959"/>
                  </a:lnTo>
                  <a:lnTo>
                    <a:pt x="11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5" name="Freeform 165"/>
            <p:cNvSpPr/>
            <p:nvPr/>
          </p:nvSpPr>
          <p:spPr bwMode="auto">
            <a:xfrm>
              <a:off x="3983" y="2116"/>
              <a:ext cx="232" cy="720"/>
            </a:xfrm>
            <a:custGeom>
              <a:avLst/>
              <a:gdLst>
                <a:gd name="T0" fmla="*/ 222 w 232"/>
                <a:gd name="T1" fmla="*/ 0 h 720"/>
                <a:gd name="T2" fmla="*/ 0 w 232"/>
                <a:gd name="T3" fmla="*/ 720 h 720"/>
                <a:gd name="T4" fmla="*/ 12 w 232"/>
                <a:gd name="T5" fmla="*/ 720 h 720"/>
                <a:gd name="T6" fmla="*/ 232 w 232"/>
                <a:gd name="T7" fmla="*/ 7 h 720"/>
                <a:gd name="T8" fmla="*/ 222 w 232"/>
                <a:gd name="T9" fmla="*/ 0 h 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2" h="720">
                  <a:moveTo>
                    <a:pt x="222" y="0"/>
                  </a:moveTo>
                  <a:lnTo>
                    <a:pt x="0" y="720"/>
                  </a:lnTo>
                  <a:lnTo>
                    <a:pt x="12" y="720"/>
                  </a:lnTo>
                  <a:lnTo>
                    <a:pt x="232" y="7"/>
                  </a:lnTo>
                  <a:lnTo>
                    <a:pt x="22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6" name="Freeform 166"/>
            <p:cNvSpPr/>
            <p:nvPr/>
          </p:nvSpPr>
          <p:spPr bwMode="auto">
            <a:xfrm>
              <a:off x="2896" y="1003"/>
              <a:ext cx="478" cy="118"/>
            </a:xfrm>
            <a:custGeom>
              <a:avLst/>
              <a:gdLst>
                <a:gd name="T0" fmla="*/ 0 w 478"/>
                <a:gd name="T1" fmla="*/ 14 h 118"/>
                <a:gd name="T2" fmla="*/ 478 w 478"/>
                <a:gd name="T3" fmla="*/ 118 h 118"/>
                <a:gd name="T4" fmla="*/ 478 w 478"/>
                <a:gd name="T5" fmla="*/ 104 h 118"/>
                <a:gd name="T6" fmla="*/ 7 w 478"/>
                <a:gd name="T7" fmla="*/ 0 h 118"/>
                <a:gd name="T8" fmla="*/ 0 w 478"/>
                <a:gd name="T9" fmla="*/ 14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118">
                  <a:moveTo>
                    <a:pt x="0" y="14"/>
                  </a:moveTo>
                  <a:lnTo>
                    <a:pt x="478" y="118"/>
                  </a:lnTo>
                  <a:lnTo>
                    <a:pt x="478" y="104"/>
                  </a:lnTo>
                  <a:lnTo>
                    <a:pt x="7" y="0"/>
                  </a:lnTo>
                  <a:lnTo>
                    <a:pt x="0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7" name="Freeform 167"/>
            <p:cNvSpPr/>
            <p:nvPr/>
          </p:nvSpPr>
          <p:spPr bwMode="auto">
            <a:xfrm>
              <a:off x="4366" y="1592"/>
              <a:ext cx="689" cy="164"/>
            </a:xfrm>
            <a:custGeom>
              <a:avLst/>
              <a:gdLst>
                <a:gd name="T0" fmla="*/ 0 w 689"/>
                <a:gd name="T1" fmla="*/ 152 h 164"/>
                <a:gd name="T2" fmla="*/ 682 w 689"/>
                <a:gd name="T3" fmla="*/ 0 h 164"/>
                <a:gd name="T4" fmla="*/ 689 w 689"/>
                <a:gd name="T5" fmla="*/ 12 h 164"/>
                <a:gd name="T6" fmla="*/ 0 w 689"/>
                <a:gd name="T7" fmla="*/ 164 h 164"/>
                <a:gd name="T8" fmla="*/ 0 w 689"/>
                <a:gd name="T9" fmla="*/ 152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164">
                  <a:moveTo>
                    <a:pt x="0" y="152"/>
                  </a:moveTo>
                  <a:lnTo>
                    <a:pt x="682" y="0"/>
                  </a:lnTo>
                  <a:lnTo>
                    <a:pt x="689" y="12"/>
                  </a:lnTo>
                  <a:lnTo>
                    <a:pt x="0" y="164"/>
                  </a:lnTo>
                  <a:lnTo>
                    <a:pt x="0" y="1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8" name="Freeform 168"/>
            <p:cNvSpPr/>
            <p:nvPr/>
          </p:nvSpPr>
          <p:spPr bwMode="auto">
            <a:xfrm>
              <a:off x="3995" y="2899"/>
              <a:ext cx="499" cy="396"/>
            </a:xfrm>
            <a:custGeom>
              <a:avLst/>
              <a:gdLst>
                <a:gd name="T0" fmla="*/ 0 w 499"/>
                <a:gd name="T1" fmla="*/ 5 h 396"/>
                <a:gd name="T2" fmla="*/ 499 w 499"/>
                <a:gd name="T3" fmla="*/ 396 h 396"/>
                <a:gd name="T4" fmla="*/ 499 w 499"/>
                <a:gd name="T5" fmla="*/ 384 h 396"/>
                <a:gd name="T6" fmla="*/ 14 w 499"/>
                <a:gd name="T7" fmla="*/ 0 h 396"/>
                <a:gd name="T8" fmla="*/ 0 w 499"/>
                <a:gd name="T9" fmla="*/ 5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9" h="396">
                  <a:moveTo>
                    <a:pt x="0" y="5"/>
                  </a:moveTo>
                  <a:lnTo>
                    <a:pt x="499" y="396"/>
                  </a:lnTo>
                  <a:lnTo>
                    <a:pt x="499" y="384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9" name="Freeform 169"/>
            <p:cNvSpPr/>
            <p:nvPr/>
          </p:nvSpPr>
          <p:spPr bwMode="auto">
            <a:xfrm>
              <a:off x="3651" y="2918"/>
              <a:ext cx="306" cy="547"/>
            </a:xfrm>
            <a:custGeom>
              <a:avLst/>
              <a:gdLst>
                <a:gd name="T0" fmla="*/ 0 w 306"/>
                <a:gd name="T1" fmla="*/ 540 h 547"/>
                <a:gd name="T2" fmla="*/ 294 w 306"/>
                <a:gd name="T3" fmla="*/ 0 h 547"/>
                <a:gd name="T4" fmla="*/ 306 w 306"/>
                <a:gd name="T5" fmla="*/ 0 h 547"/>
                <a:gd name="T6" fmla="*/ 10 w 306"/>
                <a:gd name="T7" fmla="*/ 547 h 547"/>
                <a:gd name="T8" fmla="*/ 0 w 306"/>
                <a:gd name="T9" fmla="*/ 540 h 5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6" h="547">
                  <a:moveTo>
                    <a:pt x="0" y="540"/>
                  </a:moveTo>
                  <a:lnTo>
                    <a:pt x="294" y="0"/>
                  </a:lnTo>
                  <a:lnTo>
                    <a:pt x="306" y="0"/>
                  </a:lnTo>
                  <a:lnTo>
                    <a:pt x="10" y="547"/>
                  </a:lnTo>
                  <a:lnTo>
                    <a:pt x="0" y="5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0" name="Rectangle 170"/>
            <p:cNvSpPr>
              <a:spLocks noChangeArrowheads="1"/>
            </p:cNvSpPr>
            <p:nvPr/>
          </p:nvSpPr>
          <p:spPr bwMode="auto">
            <a:xfrm>
              <a:off x="2910" y="2881"/>
              <a:ext cx="9" cy="30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1" name="Freeform 171"/>
            <p:cNvSpPr/>
            <p:nvPr/>
          </p:nvSpPr>
          <p:spPr bwMode="auto">
            <a:xfrm>
              <a:off x="3334" y="2109"/>
              <a:ext cx="611" cy="741"/>
            </a:xfrm>
            <a:custGeom>
              <a:avLst/>
              <a:gdLst>
                <a:gd name="T0" fmla="*/ 0 w 611"/>
                <a:gd name="T1" fmla="*/ 7 h 741"/>
                <a:gd name="T2" fmla="*/ 599 w 611"/>
                <a:gd name="T3" fmla="*/ 741 h 741"/>
                <a:gd name="T4" fmla="*/ 611 w 611"/>
                <a:gd name="T5" fmla="*/ 736 h 741"/>
                <a:gd name="T6" fmla="*/ 12 w 611"/>
                <a:gd name="T7" fmla="*/ 0 h 741"/>
                <a:gd name="T8" fmla="*/ 0 w 611"/>
                <a:gd name="T9" fmla="*/ 7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741">
                  <a:moveTo>
                    <a:pt x="0" y="7"/>
                  </a:moveTo>
                  <a:lnTo>
                    <a:pt x="599" y="741"/>
                  </a:lnTo>
                  <a:lnTo>
                    <a:pt x="611" y="736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526" name="TextBox 76">
            <a:extLst>
              <a:ext uri="{FF2B5EF4-FFF2-40B4-BE49-F238E27FC236}">
                <a16:creationId xmlns:a16="http://schemas.microsoft.com/office/drawing/2014/main" id="{227D35C8-A03F-4E8D-8213-9F6DBD150A5D}"/>
              </a:ext>
            </a:extLst>
          </p:cNvPr>
          <p:cNvSpPr txBox="1"/>
          <p:nvPr/>
        </p:nvSpPr>
        <p:spPr>
          <a:xfrm>
            <a:off x="5490705" y="219018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优化问题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7" name="文本框 526">
            <a:extLst>
              <a:ext uri="{FF2B5EF4-FFF2-40B4-BE49-F238E27FC236}">
                <a16:creationId xmlns:a16="http://schemas.microsoft.com/office/drawing/2014/main" id="{65E94CA4-8264-494F-971E-C0C3C5A4DA32}"/>
              </a:ext>
            </a:extLst>
          </p:cNvPr>
          <p:cNvSpPr txBox="1"/>
          <p:nvPr/>
        </p:nvSpPr>
        <p:spPr>
          <a:xfrm>
            <a:off x="4498003" y="531991"/>
            <a:ext cx="3195994" cy="2819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梯度问题</a:t>
            </a:r>
            <a:endParaRPr lang="en-US" altLang="zh-CN" sz="105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28" name="组合 527">
            <a:extLst>
              <a:ext uri="{FF2B5EF4-FFF2-40B4-BE49-F238E27FC236}">
                <a16:creationId xmlns:a16="http://schemas.microsoft.com/office/drawing/2014/main" id="{FB66C0C8-264B-4A75-9494-B04C4B93D363}"/>
              </a:ext>
            </a:extLst>
          </p:cNvPr>
          <p:cNvGrpSpPr/>
          <p:nvPr/>
        </p:nvGrpSpPr>
        <p:grpSpPr>
          <a:xfrm>
            <a:off x="5855851" y="833240"/>
            <a:ext cx="480299" cy="105326"/>
            <a:chOff x="8818080" y="2020666"/>
            <a:chExt cx="636007" cy="0"/>
          </a:xfrm>
        </p:grpSpPr>
        <p:cxnSp>
          <p:nvCxnSpPr>
            <p:cNvPr id="530" name="直接连接符 529">
              <a:extLst>
                <a:ext uri="{FF2B5EF4-FFF2-40B4-BE49-F238E27FC236}">
                  <a16:creationId xmlns:a16="http://schemas.microsoft.com/office/drawing/2014/main" id="{21D4BF5D-2C91-4A19-896F-AE946BC7FB76}"/>
                </a:ext>
              </a:extLst>
            </p:cNvPr>
            <p:cNvCxnSpPr/>
            <p:nvPr/>
          </p:nvCxnSpPr>
          <p:spPr>
            <a:xfrm>
              <a:off x="8818080" y="2020666"/>
              <a:ext cx="175500" cy="0"/>
            </a:xfrm>
            <a:prstGeom prst="line">
              <a:avLst/>
            </a:prstGeom>
            <a:ln w="25400">
              <a:solidFill>
                <a:srgbClr val="F6A2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1" name="直接连接符 530">
              <a:extLst>
                <a:ext uri="{FF2B5EF4-FFF2-40B4-BE49-F238E27FC236}">
                  <a16:creationId xmlns:a16="http://schemas.microsoft.com/office/drawing/2014/main" id="{12A04D9E-7AE9-4504-89ED-15389616EA20}"/>
                </a:ext>
              </a:extLst>
            </p:cNvPr>
            <p:cNvCxnSpPr/>
            <p:nvPr/>
          </p:nvCxnSpPr>
          <p:spPr>
            <a:xfrm>
              <a:off x="9048334" y="2020666"/>
              <a:ext cx="175500" cy="0"/>
            </a:xfrm>
            <a:prstGeom prst="line">
              <a:avLst/>
            </a:prstGeom>
            <a:ln w="25400">
              <a:solidFill>
                <a:srgbClr val="248C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2" name="直接连接符 531">
              <a:extLst>
                <a:ext uri="{FF2B5EF4-FFF2-40B4-BE49-F238E27FC236}">
                  <a16:creationId xmlns:a16="http://schemas.microsoft.com/office/drawing/2014/main" id="{35104CDD-349B-40C0-9598-881CA242C9C1}"/>
                </a:ext>
              </a:extLst>
            </p:cNvPr>
            <p:cNvCxnSpPr/>
            <p:nvPr/>
          </p:nvCxnSpPr>
          <p:spPr>
            <a:xfrm>
              <a:off x="9278587" y="2020666"/>
              <a:ext cx="175500" cy="0"/>
            </a:xfrm>
            <a:prstGeom prst="line">
              <a:avLst/>
            </a:prstGeom>
            <a:ln w="25400">
              <a:solidFill>
                <a:srgbClr val="F6A2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2" name="矩形 511">
            <a:extLst>
              <a:ext uri="{FF2B5EF4-FFF2-40B4-BE49-F238E27FC236}">
                <a16:creationId xmlns:a16="http://schemas.microsoft.com/office/drawing/2014/main" id="{766F922C-45DA-4B95-8274-72C64446A645}"/>
              </a:ext>
            </a:extLst>
          </p:cNvPr>
          <p:cNvSpPr/>
          <p:nvPr/>
        </p:nvSpPr>
        <p:spPr>
          <a:xfrm>
            <a:off x="942546" y="1287498"/>
            <a:ext cx="3775393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spcBef>
                <a:spcPct val="0"/>
              </a:spcBef>
            </a:pPr>
            <a:r>
              <a:rPr lang="zh-CN" alt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 Math" panose="02040503050406030204" pitchFamily="18" charset="0"/>
                <a:ea typeface="微软雅黑" panose="020B0503020204020204" pitchFamily="34" charset="-122"/>
              </a:rPr>
              <a:t>求解器直观理解</a:t>
            </a:r>
            <a:endParaRPr lang="en-US" altLang="zh-CN" sz="4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97BFC5F-1C3D-414B-B46A-DC7B7F9055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837" y="2639593"/>
            <a:ext cx="3415348" cy="264414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A7408E0-A999-4A9B-80F4-12488B10F3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1293" y="2547313"/>
            <a:ext cx="3575576" cy="276818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9F54D8D-274D-4851-90CE-AF5BBEFB17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0625" y="2424740"/>
            <a:ext cx="3876912" cy="301333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6E7E12E-960B-4289-90AA-6876435FA6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3435" y="2294539"/>
            <a:ext cx="4115304" cy="3319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921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prism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5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1000" tmFilter="0,0; .5, 1; 1, 1"/>
                                        <p:tgtEl>
                                          <p:spTgt spid="5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" name="Group 4"/>
          <p:cNvGrpSpPr>
            <a:grpSpLocks noChangeAspect="1"/>
          </p:cNvGrpSpPr>
          <p:nvPr/>
        </p:nvGrpSpPr>
        <p:grpSpPr bwMode="auto">
          <a:xfrm>
            <a:off x="-470501" y="-575689"/>
            <a:ext cx="1552035" cy="1511368"/>
            <a:chOff x="2410" y="593"/>
            <a:chExt cx="3015" cy="2936"/>
          </a:xfrm>
          <a:solidFill>
            <a:srgbClr val="248C80"/>
          </a:solidFill>
        </p:grpSpPr>
        <p:sp>
          <p:nvSpPr>
            <p:cNvPr id="177" name="Freeform 5"/>
            <p:cNvSpPr/>
            <p:nvPr/>
          </p:nvSpPr>
          <p:spPr bwMode="auto">
            <a:xfrm>
              <a:off x="5079" y="1202"/>
              <a:ext cx="66" cy="509"/>
            </a:xfrm>
            <a:custGeom>
              <a:avLst/>
              <a:gdLst>
                <a:gd name="T0" fmla="*/ 0 w 66"/>
                <a:gd name="T1" fmla="*/ 9 h 509"/>
                <a:gd name="T2" fmla="*/ 54 w 66"/>
                <a:gd name="T3" fmla="*/ 509 h 509"/>
                <a:gd name="T4" fmla="*/ 66 w 66"/>
                <a:gd name="T5" fmla="*/ 509 h 509"/>
                <a:gd name="T6" fmla="*/ 9 w 66"/>
                <a:gd name="T7" fmla="*/ 0 h 509"/>
                <a:gd name="T8" fmla="*/ 0 w 66"/>
                <a:gd name="T9" fmla="*/ 9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509">
                  <a:moveTo>
                    <a:pt x="0" y="9"/>
                  </a:moveTo>
                  <a:lnTo>
                    <a:pt x="54" y="509"/>
                  </a:lnTo>
                  <a:lnTo>
                    <a:pt x="66" y="509"/>
                  </a:lnTo>
                  <a:lnTo>
                    <a:pt x="9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8" name="Freeform 6"/>
            <p:cNvSpPr/>
            <p:nvPr/>
          </p:nvSpPr>
          <p:spPr bwMode="auto">
            <a:xfrm>
              <a:off x="5079" y="1195"/>
              <a:ext cx="303" cy="854"/>
            </a:xfrm>
            <a:custGeom>
              <a:avLst/>
              <a:gdLst>
                <a:gd name="T0" fmla="*/ 14 w 303"/>
                <a:gd name="T1" fmla="*/ 0 h 854"/>
                <a:gd name="T2" fmla="*/ 303 w 303"/>
                <a:gd name="T3" fmla="*/ 854 h 854"/>
                <a:gd name="T4" fmla="*/ 287 w 303"/>
                <a:gd name="T5" fmla="*/ 854 h 854"/>
                <a:gd name="T6" fmla="*/ 0 w 303"/>
                <a:gd name="T7" fmla="*/ 11 h 854"/>
                <a:gd name="T8" fmla="*/ 14 w 303"/>
                <a:gd name="T9" fmla="*/ 0 h 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3" h="854">
                  <a:moveTo>
                    <a:pt x="14" y="0"/>
                  </a:moveTo>
                  <a:lnTo>
                    <a:pt x="303" y="854"/>
                  </a:lnTo>
                  <a:lnTo>
                    <a:pt x="287" y="854"/>
                  </a:lnTo>
                  <a:lnTo>
                    <a:pt x="0" y="11"/>
                  </a:lnTo>
                  <a:lnTo>
                    <a:pt x="1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9" name="Freeform 7"/>
            <p:cNvSpPr/>
            <p:nvPr/>
          </p:nvSpPr>
          <p:spPr bwMode="auto">
            <a:xfrm>
              <a:off x="5074" y="1202"/>
              <a:ext cx="12" cy="345"/>
            </a:xfrm>
            <a:custGeom>
              <a:avLst/>
              <a:gdLst>
                <a:gd name="T0" fmla="*/ 0 w 12"/>
                <a:gd name="T1" fmla="*/ 0 h 345"/>
                <a:gd name="T2" fmla="*/ 0 w 12"/>
                <a:gd name="T3" fmla="*/ 345 h 345"/>
                <a:gd name="T4" fmla="*/ 12 w 12"/>
                <a:gd name="T5" fmla="*/ 345 h 345"/>
                <a:gd name="T6" fmla="*/ 12 w 12"/>
                <a:gd name="T7" fmla="*/ 12 h 345"/>
                <a:gd name="T8" fmla="*/ 0 w 12"/>
                <a:gd name="T9" fmla="*/ 0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345">
                  <a:moveTo>
                    <a:pt x="0" y="0"/>
                  </a:moveTo>
                  <a:lnTo>
                    <a:pt x="0" y="345"/>
                  </a:lnTo>
                  <a:lnTo>
                    <a:pt x="12" y="345"/>
                  </a:lnTo>
                  <a:lnTo>
                    <a:pt x="12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0" name="Rectangle 8"/>
            <p:cNvSpPr>
              <a:spLocks noChangeArrowheads="1"/>
            </p:cNvSpPr>
            <p:nvPr/>
          </p:nvSpPr>
          <p:spPr bwMode="auto">
            <a:xfrm>
              <a:off x="3658" y="3501"/>
              <a:ext cx="647" cy="1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1" name="Freeform 9"/>
            <p:cNvSpPr/>
            <p:nvPr/>
          </p:nvSpPr>
          <p:spPr bwMode="auto">
            <a:xfrm>
              <a:off x="3488" y="3446"/>
              <a:ext cx="118" cy="48"/>
            </a:xfrm>
            <a:custGeom>
              <a:avLst/>
              <a:gdLst>
                <a:gd name="T0" fmla="*/ 0 w 118"/>
                <a:gd name="T1" fmla="*/ 10 h 48"/>
                <a:gd name="T2" fmla="*/ 111 w 118"/>
                <a:gd name="T3" fmla="*/ 48 h 48"/>
                <a:gd name="T4" fmla="*/ 118 w 118"/>
                <a:gd name="T5" fmla="*/ 36 h 48"/>
                <a:gd name="T6" fmla="*/ 14 w 118"/>
                <a:gd name="T7" fmla="*/ 0 h 48"/>
                <a:gd name="T8" fmla="*/ 0 w 118"/>
                <a:gd name="T9" fmla="*/ 1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48">
                  <a:moveTo>
                    <a:pt x="0" y="10"/>
                  </a:moveTo>
                  <a:lnTo>
                    <a:pt x="111" y="48"/>
                  </a:lnTo>
                  <a:lnTo>
                    <a:pt x="118" y="36"/>
                  </a:lnTo>
                  <a:lnTo>
                    <a:pt x="14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2" name="Freeform 10"/>
            <p:cNvSpPr/>
            <p:nvPr/>
          </p:nvSpPr>
          <p:spPr bwMode="auto">
            <a:xfrm>
              <a:off x="2830" y="1026"/>
              <a:ext cx="30" cy="256"/>
            </a:xfrm>
            <a:custGeom>
              <a:avLst/>
              <a:gdLst>
                <a:gd name="T0" fmla="*/ 30 w 30"/>
                <a:gd name="T1" fmla="*/ 0 h 256"/>
                <a:gd name="T2" fmla="*/ 9 w 30"/>
                <a:gd name="T3" fmla="*/ 256 h 256"/>
                <a:gd name="T4" fmla="*/ 0 w 30"/>
                <a:gd name="T5" fmla="*/ 256 h 256"/>
                <a:gd name="T6" fmla="*/ 26 w 30"/>
                <a:gd name="T7" fmla="*/ 0 h 256"/>
                <a:gd name="T8" fmla="*/ 30 w 30"/>
                <a:gd name="T9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56">
                  <a:moveTo>
                    <a:pt x="30" y="0"/>
                  </a:moveTo>
                  <a:lnTo>
                    <a:pt x="9" y="256"/>
                  </a:lnTo>
                  <a:lnTo>
                    <a:pt x="0" y="256"/>
                  </a:lnTo>
                  <a:lnTo>
                    <a:pt x="26" y="0"/>
                  </a:lnTo>
                  <a:lnTo>
                    <a:pt x="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3" name="Freeform 11"/>
            <p:cNvSpPr/>
            <p:nvPr/>
          </p:nvSpPr>
          <p:spPr bwMode="auto">
            <a:xfrm>
              <a:off x="2841" y="773"/>
              <a:ext cx="604" cy="519"/>
            </a:xfrm>
            <a:custGeom>
              <a:avLst/>
              <a:gdLst>
                <a:gd name="T0" fmla="*/ 0 w 604"/>
                <a:gd name="T1" fmla="*/ 512 h 519"/>
                <a:gd name="T2" fmla="*/ 595 w 604"/>
                <a:gd name="T3" fmla="*/ 0 h 519"/>
                <a:gd name="T4" fmla="*/ 604 w 604"/>
                <a:gd name="T5" fmla="*/ 7 h 519"/>
                <a:gd name="T6" fmla="*/ 12 w 604"/>
                <a:gd name="T7" fmla="*/ 519 h 519"/>
                <a:gd name="T8" fmla="*/ 0 w 604"/>
                <a:gd name="T9" fmla="*/ 512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4" h="519">
                  <a:moveTo>
                    <a:pt x="0" y="512"/>
                  </a:moveTo>
                  <a:lnTo>
                    <a:pt x="595" y="0"/>
                  </a:lnTo>
                  <a:lnTo>
                    <a:pt x="604" y="7"/>
                  </a:lnTo>
                  <a:lnTo>
                    <a:pt x="12" y="519"/>
                  </a:lnTo>
                  <a:lnTo>
                    <a:pt x="0" y="5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4" name="Freeform 12"/>
            <p:cNvSpPr/>
            <p:nvPr/>
          </p:nvSpPr>
          <p:spPr bwMode="auto">
            <a:xfrm>
              <a:off x="2988" y="761"/>
              <a:ext cx="445" cy="192"/>
            </a:xfrm>
            <a:custGeom>
              <a:avLst/>
              <a:gdLst>
                <a:gd name="T0" fmla="*/ 445 w 445"/>
                <a:gd name="T1" fmla="*/ 17 h 192"/>
                <a:gd name="T2" fmla="*/ 3 w 445"/>
                <a:gd name="T3" fmla="*/ 192 h 192"/>
                <a:gd name="T4" fmla="*/ 0 w 445"/>
                <a:gd name="T5" fmla="*/ 187 h 192"/>
                <a:gd name="T6" fmla="*/ 445 w 445"/>
                <a:gd name="T7" fmla="*/ 0 h 192"/>
                <a:gd name="T8" fmla="*/ 445 w 445"/>
                <a:gd name="T9" fmla="*/ 17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5" h="192">
                  <a:moveTo>
                    <a:pt x="445" y="17"/>
                  </a:moveTo>
                  <a:lnTo>
                    <a:pt x="3" y="192"/>
                  </a:lnTo>
                  <a:lnTo>
                    <a:pt x="0" y="187"/>
                  </a:lnTo>
                  <a:lnTo>
                    <a:pt x="445" y="0"/>
                  </a:lnTo>
                  <a:lnTo>
                    <a:pt x="445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5" name="Freeform 13"/>
            <p:cNvSpPr/>
            <p:nvPr/>
          </p:nvSpPr>
          <p:spPr bwMode="auto">
            <a:xfrm>
              <a:off x="3478" y="650"/>
              <a:ext cx="159" cy="95"/>
            </a:xfrm>
            <a:custGeom>
              <a:avLst/>
              <a:gdLst>
                <a:gd name="T0" fmla="*/ 10 w 159"/>
                <a:gd name="T1" fmla="*/ 95 h 95"/>
                <a:gd name="T2" fmla="*/ 159 w 159"/>
                <a:gd name="T3" fmla="*/ 9 h 95"/>
                <a:gd name="T4" fmla="*/ 159 w 159"/>
                <a:gd name="T5" fmla="*/ 0 h 95"/>
                <a:gd name="T6" fmla="*/ 0 w 159"/>
                <a:gd name="T7" fmla="*/ 88 h 95"/>
                <a:gd name="T8" fmla="*/ 10 w 159"/>
                <a:gd name="T9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95">
                  <a:moveTo>
                    <a:pt x="10" y="95"/>
                  </a:moveTo>
                  <a:lnTo>
                    <a:pt x="159" y="9"/>
                  </a:lnTo>
                  <a:lnTo>
                    <a:pt x="159" y="0"/>
                  </a:lnTo>
                  <a:lnTo>
                    <a:pt x="0" y="88"/>
                  </a:lnTo>
                  <a:lnTo>
                    <a:pt x="10" y="9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6" name="Freeform 14"/>
            <p:cNvSpPr/>
            <p:nvPr/>
          </p:nvSpPr>
          <p:spPr bwMode="auto">
            <a:xfrm>
              <a:off x="3488" y="683"/>
              <a:ext cx="798" cy="74"/>
            </a:xfrm>
            <a:custGeom>
              <a:avLst/>
              <a:gdLst>
                <a:gd name="T0" fmla="*/ 0 w 798"/>
                <a:gd name="T1" fmla="*/ 62 h 74"/>
                <a:gd name="T2" fmla="*/ 798 w 798"/>
                <a:gd name="T3" fmla="*/ 0 h 74"/>
                <a:gd name="T4" fmla="*/ 798 w 798"/>
                <a:gd name="T5" fmla="*/ 10 h 74"/>
                <a:gd name="T6" fmla="*/ 0 w 798"/>
                <a:gd name="T7" fmla="*/ 74 h 74"/>
                <a:gd name="T8" fmla="*/ 0 w 798"/>
                <a:gd name="T9" fmla="*/ 6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8" h="74">
                  <a:moveTo>
                    <a:pt x="0" y="62"/>
                  </a:moveTo>
                  <a:lnTo>
                    <a:pt x="798" y="0"/>
                  </a:lnTo>
                  <a:lnTo>
                    <a:pt x="798" y="10"/>
                  </a:lnTo>
                  <a:lnTo>
                    <a:pt x="0" y="74"/>
                  </a:lnTo>
                  <a:lnTo>
                    <a:pt x="0" y="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7" name="Freeform 15"/>
            <p:cNvSpPr/>
            <p:nvPr/>
          </p:nvSpPr>
          <p:spPr bwMode="auto">
            <a:xfrm>
              <a:off x="3421" y="778"/>
              <a:ext cx="34" cy="308"/>
            </a:xfrm>
            <a:custGeom>
              <a:avLst/>
              <a:gdLst>
                <a:gd name="T0" fmla="*/ 29 w 34"/>
                <a:gd name="T1" fmla="*/ 0 h 308"/>
                <a:gd name="T2" fmla="*/ 0 w 34"/>
                <a:gd name="T3" fmla="*/ 308 h 308"/>
                <a:gd name="T4" fmla="*/ 12 w 34"/>
                <a:gd name="T5" fmla="*/ 308 h 308"/>
                <a:gd name="T6" fmla="*/ 34 w 34"/>
                <a:gd name="T7" fmla="*/ 0 h 308"/>
                <a:gd name="T8" fmla="*/ 29 w 34"/>
                <a:gd name="T9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308">
                  <a:moveTo>
                    <a:pt x="29" y="0"/>
                  </a:moveTo>
                  <a:lnTo>
                    <a:pt x="0" y="308"/>
                  </a:lnTo>
                  <a:lnTo>
                    <a:pt x="12" y="308"/>
                  </a:lnTo>
                  <a:lnTo>
                    <a:pt x="34" y="0"/>
                  </a:ln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8" name="Freeform 16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  <a:gd name="T10" fmla="*/ 0 w 571"/>
                <a:gd name="T11" fmla="*/ 11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9" name="Freeform 17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0" name="Freeform 18"/>
            <p:cNvSpPr/>
            <p:nvPr/>
          </p:nvSpPr>
          <p:spPr bwMode="auto">
            <a:xfrm>
              <a:off x="4087" y="693"/>
              <a:ext cx="225" cy="307"/>
            </a:xfrm>
            <a:custGeom>
              <a:avLst/>
              <a:gdLst>
                <a:gd name="T0" fmla="*/ 213 w 225"/>
                <a:gd name="T1" fmla="*/ 0 h 307"/>
                <a:gd name="T2" fmla="*/ 0 w 225"/>
                <a:gd name="T3" fmla="*/ 298 h 307"/>
                <a:gd name="T4" fmla="*/ 12 w 225"/>
                <a:gd name="T5" fmla="*/ 307 h 307"/>
                <a:gd name="T6" fmla="*/ 225 w 225"/>
                <a:gd name="T7" fmla="*/ 7 h 307"/>
                <a:gd name="T8" fmla="*/ 213 w 225"/>
                <a:gd name="T9" fmla="*/ 0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5" h="307">
                  <a:moveTo>
                    <a:pt x="213" y="0"/>
                  </a:moveTo>
                  <a:lnTo>
                    <a:pt x="0" y="298"/>
                  </a:lnTo>
                  <a:lnTo>
                    <a:pt x="12" y="307"/>
                  </a:lnTo>
                  <a:lnTo>
                    <a:pt x="225" y="7"/>
                  </a:lnTo>
                  <a:lnTo>
                    <a:pt x="21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1" name="Freeform 19"/>
            <p:cNvSpPr/>
            <p:nvPr/>
          </p:nvSpPr>
          <p:spPr bwMode="auto">
            <a:xfrm>
              <a:off x="2481" y="1318"/>
              <a:ext cx="339" cy="343"/>
            </a:xfrm>
            <a:custGeom>
              <a:avLst/>
              <a:gdLst>
                <a:gd name="T0" fmla="*/ 0 w 339"/>
                <a:gd name="T1" fmla="*/ 336 h 343"/>
                <a:gd name="T2" fmla="*/ 332 w 339"/>
                <a:gd name="T3" fmla="*/ 0 h 343"/>
                <a:gd name="T4" fmla="*/ 339 w 339"/>
                <a:gd name="T5" fmla="*/ 7 h 343"/>
                <a:gd name="T6" fmla="*/ 5 w 339"/>
                <a:gd name="T7" fmla="*/ 343 h 343"/>
                <a:gd name="T8" fmla="*/ 0 w 339"/>
                <a:gd name="T9" fmla="*/ 336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9" h="343">
                  <a:moveTo>
                    <a:pt x="0" y="336"/>
                  </a:moveTo>
                  <a:lnTo>
                    <a:pt x="332" y="0"/>
                  </a:lnTo>
                  <a:lnTo>
                    <a:pt x="339" y="7"/>
                  </a:lnTo>
                  <a:lnTo>
                    <a:pt x="5" y="343"/>
                  </a:lnTo>
                  <a:lnTo>
                    <a:pt x="0" y="3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2" name="Freeform 20"/>
            <p:cNvSpPr/>
            <p:nvPr/>
          </p:nvSpPr>
          <p:spPr bwMode="auto">
            <a:xfrm>
              <a:off x="2616" y="1332"/>
              <a:ext cx="209" cy="753"/>
            </a:xfrm>
            <a:custGeom>
              <a:avLst/>
              <a:gdLst>
                <a:gd name="T0" fmla="*/ 197 w 209"/>
                <a:gd name="T1" fmla="*/ 0 h 753"/>
                <a:gd name="T2" fmla="*/ 0 w 209"/>
                <a:gd name="T3" fmla="*/ 743 h 753"/>
                <a:gd name="T4" fmla="*/ 10 w 209"/>
                <a:gd name="T5" fmla="*/ 753 h 753"/>
                <a:gd name="T6" fmla="*/ 209 w 209"/>
                <a:gd name="T7" fmla="*/ 0 h 753"/>
                <a:gd name="T8" fmla="*/ 197 w 209"/>
                <a:gd name="T9" fmla="*/ 0 h 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753">
                  <a:moveTo>
                    <a:pt x="197" y="0"/>
                  </a:moveTo>
                  <a:lnTo>
                    <a:pt x="0" y="743"/>
                  </a:lnTo>
                  <a:lnTo>
                    <a:pt x="10" y="753"/>
                  </a:lnTo>
                  <a:lnTo>
                    <a:pt x="209" y="0"/>
                  </a:lnTo>
                  <a:lnTo>
                    <a:pt x="19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3" name="Freeform 21"/>
            <p:cNvSpPr/>
            <p:nvPr/>
          </p:nvSpPr>
          <p:spPr bwMode="auto">
            <a:xfrm>
              <a:off x="2477" y="1704"/>
              <a:ext cx="106" cy="92"/>
            </a:xfrm>
            <a:custGeom>
              <a:avLst/>
              <a:gdLst>
                <a:gd name="T0" fmla="*/ 0 w 106"/>
                <a:gd name="T1" fmla="*/ 7 h 92"/>
                <a:gd name="T2" fmla="*/ 94 w 106"/>
                <a:gd name="T3" fmla="*/ 92 h 92"/>
                <a:gd name="T4" fmla="*/ 106 w 106"/>
                <a:gd name="T5" fmla="*/ 75 h 92"/>
                <a:gd name="T6" fmla="*/ 9 w 106"/>
                <a:gd name="T7" fmla="*/ 0 h 92"/>
                <a:gd name="T8" fmla="*/ 0 w 106"/>
                <a:gd name="T9" fmla="*/ 7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92">
                  <a:moveTo>
                    <a:pt x="0" y="7"/>
                  </a:moveTo>
                  <a:lnTo>
                    <a:pt x="94" y="92"/>
                  </a:lnTo>
                  <a:lnTo>
                    <a:pt x="106" y="75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4" name="Freeform 22"/>
            <p:cNvSpPr/>
            <p:nvPr/>
          </p:nvSpPr>
          <p:spPr bwMode="auto">
            <a:xfrm>
              <a:off x="2451" y="1711"/>
              <a:ext cx="146" cy="374"/>
            </a:xfrm>
            <a:custGeom>
              <a:avLst/>
              <a:gdLst>
                <a:gd name="T0" fmla="*/ 0 w 146"/>
                <a:gd name="T1" fmla="*/ 0 h 374"/>
                <a:gd name="T2" fmla="*/ 135 w 146"/>
                <a:gd name="T3" fmla="*/ 374 h 374"/>
                <a:gd name="T4" fmla="*/ 146 w 146"/>
                <a:gd name="T5" fmla="*/ 374 h 374"/>
                <a:gd name="T6" fmla="*/ 11 w 146"/>
                <a:gd name="T7" fmla="*/ 0 h 374"/>
                <a:gd name="T8" fmla="*/ 0 w 146"/>
                <a:gd name="T9" fmla="*/ 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374">
                  <a:moveTo>
                    <a:pt x="0" y="0"/>
                  </a:moveTo>
                  <a:lnTo>
                    <a:pt x="135" y="374"/>
                  </a:lnTo>
                  <a:lnTo>
                    <a:pt x="146" y="374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5" name="Rectangle 23"/>
            <p:cNvSpPr>
              <a:spLocks noChangeArrowheads="1"/>
            </p:cNvSpPr>
            <p:nvPr/>
          </p:nvSpPr>
          <p:spPr bwMode="auto">
            <a:xfrm>
              <a:off x="3410" y="1164"/>
              <a:ext cx="11" cy="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6" name="Freeform 24"/>
            <p:cNvSpPr/>
            <p:nvPr/>
          </p:nvSpPr>
          <p:spPr bwMode="auto">
            <a:xfrm>
              <a:off x="2848" y="1202"/>
              <a:ext cx="538" cy="111"/>
            </a:xfrm>
            <a:custGeom>
              <a:avLst/>
              <a:gdLst>
                <a:gd name="T0" fmla="*/ 0 w 538"/>
                <a:gd name="T1" fmla="*/ 102 h 111"/>
                <a:gd name="T2" fmla="*/ 538 w 538"/>
                <a:gd name="T3" fmla="*/ 0 h 111"/>
                <a:gd name="T4" fmla="*/ 538 w 538"/>
                <a:gd name="T5" fmla="*/ 9 h 111"/>
                <a:gd name="T6" fmla="*/ 0 w 538"/>
                <a:gd name="T7" fmla="*/ 111 h 111"/>
                <a:gd name="T8" fmla="*/ 0 w 538"/>
                <a:gd name="T9" fmla="*/ 102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8" h="111">
                  <a:moveTo>
                    <a:pt x="0" y="102"/>
                  </a:moveTo>
                  <a:lnTo>
                    <a:pt x="538" y="0"/>
                  </a:lnTo>
                  <a:lnTo>
                    <a:pt x="538" y="9"/>
                  </a:lnTo>
                  <a:lnTo>
                    <a:pt x="0" y="111"/>
                  </a:lnTo>
                  <a:lnTo>
                    <a:pt x="0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7" name="Freeform 25"/>
            <p:cNvSpPr/>
            <p:nvPr/>
          </p:nvSpPr>
          <p:spPr bwMode="auto">
            <a:xfrm>
              <a:off x="2834" y="1320"/>
              <a:ext cx="287" cy="455"/>
            </a:xfrm>
            <a:custGeom>
              <a:avLst/>
              <a:gdLst>
                <a:gd name="T0" fmla="*/ 0 w 287"/>
                <a:gd name="T1" fmla="*/ 5 h 455"/>
                <a:gd name="T2" fmla="*/ 275 w 287"/>
                <a:gd name="T3" fmla="*/ 450 h 455"/>
                <a:gd name="T4" fmla="*/ 277 w 287"/>
                <a:gd name="T5" fmla="*/ 455 h 455"/>
                <a:gd name="T6" fmla="*/ 287 w 287"/>
                <a:gd name="T7" fmla="*/ 445 h 455"/>
                <a:gd name="T8" fmla="*/ 7 w 287"/>
                <a:gd name="T9" fmla="*/ 0 h 455"/>
                <a:gd name="T10" fmla="*/ 0 w 287"/>
                <a:gd name="T11" fmla="*/ 5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7" h="455">
                  <a:moveTo>
                    <a:pt x="0" y="5"/>
                  </a:moveTo>
                  <a:lnTo>
                    <a:pt x="275" y="450"/>
                  </a:lnTo>
                  <a:lnTo>
                    <a:pt x="277" y="455"/>
                  </a:lnTo>
                  <a:lnTo>
                    <a:pt x="287" y="445"/>
                  </a:lnTo>
                  <a:lnTo>
                    <a:pt x="7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8" name="Freeform 26"/>
            <p:cNvSpPr/>
            <p:nvPr/>
          </p:nvSpPr>
          <p:spPr bwMode="auto">
            <a:xfrm>
              <a:off x="3140" y="1221"/>
              <a:ext cx="270" cy="544"/>
            </a:xfrm>
            <a:custGeom>
              <a:avLst/>
              <a:gdLst>
                <a:gd name="T0" fmla="*/ 0 w 270"/>
                <a:gd name="T1" fmla="*/ 544 h 544"/>
                <a:gd name="T2" fmla="*/ 263 w 270"/>
                <a:gd name="T3" fmla="*/ 0 h 544"/>
                <a:gd name="T4" fmla="*/ 270 w 270"/>
                <a:gd name="T5" fmla="*/ 0 h 544"/>
                <a:gd name="T6" fmla="*/ 14 w 270"/>
                <a:gd name="T7" fmla="*/ 544 h 544"/>
                <a:gd name="T8" fmla="*/ 0 w 270"/>
                <a:gd name="T9" fmla="*/ 544 h 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0" h="544">
                  <a:moveTo>
                    <a:pt x="0" y="544"/>
                  </a:moveTo>
                  <a:lnTo>
                    <a:pt x="263" y="0"/>
                  </a:lnTo>
                  <a:lnTo>
                    <a:pt x="270" y="0"/>
                  </a:lnTo>
                  <a:lnTo>
                    <a:pt x="14" y="544"/>
                  </a:lnTo>
                  <a:lnTo>
                    <a:pt x="0" y="5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9" name="Freeform 27"/>
            <p:cNvSpPr/>
            <p:nvPr/>
          </p:nvSpPr>
          <p:spPr bwMode="auto">
            <a:xfrm>
              <a:off x="3317" y="1221"/>
              <a:ext cx="93" cy="809"/>
            </a:xfrm>
            <a:custGeom>
              <a:avLst/>
              <a:gdLst>
                <a:gd name="T0" fmla="*/ 83 w 93"/>
                <a:gd name="T1" fmla="*/ 0 h 809"/>
                <a:gd name="T2" fmla="*/ 0 w 93"/>
                <a:gd name="T3" fmla="*/ 809 h 809"/>
                <a:gd name="T4" fmla="*/ 12 w 93"/>
                <a:gd name="T5" fmla="*/ 809 h 809"/>
                <a:gd name="T6" fmla="*/ 93 w 93"/>
                <a:gd name="T7" fmla="*/ 0 h 809"/>
                <a:gd name="T8" fmla="*/ 83 w 93"/>
                <a:gd name="T9" fmla="*/ 0 h 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" h="809">
                  <a:moveTo>
                    <a:pt x="83" y="0"/>
                  </a:moveTo>
                  <a:lnTo>
                    <a:pt x="0" y="809"/>
                  </a:lnTo>
                  <a:lnTo>
                    <a:pt x="12" y="809"/>
                  </a:lnTo>
                  <a:lnTo>
                    <a:pt x="93" y="0"/>
                  </a:lnTo>
                  <a:lnTo>
                    <a:pt x="8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0" name="Freeform 28"/>
            <p:cNvSpPr/>
            <p:nvPr/>
          </p:nvSpPr>
          <p:spPr bwMode="auto">
            <a:xfrm>
              <a:off x="3438" y="1022"/>
              <a:ext cx="611" cy="180"/>
            </a:xfrm>
            <a:custGeom>
              <a:avLst/>
              <a:gdLst>
                <a:gd name="T0" fmla="*/ 0 w 611"/>
                <a:gd name="T1" fmla="*/ 165 h 180"/>
                <a:gd name="T2" fmla="*/ 611 w 611"/>
                <a:gd name="T3" fmla="*/ 0 h 180"/>
                <a:gd name="T4" fmla="*/ 611 w 611"/>
                <a:gd name="T5" fmla="*/ 14 h 180"/>
                <a:gd name="T6" fmla="*/ 0 w 611"/>
                <a:gd name="T7" fmla="*/ 180 h 180"/>
                <a:gd name="T8" fmla="*/ 0 w 611"/>
                <a:gd name="T9" fmla="*/ 165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180">
                  <a:moveTo>
                    <a:pt x="0" y="165"/>
                  </a:moveTo>
                  <a:lnTo>
                    <a:pt x="611" y="0"/>
                  </a:lnTo>
                  <a:lnTo>
                    <a:pt x="611" y="14"/>
                  </a:lnTo>
                  <a:lnTo>
                    <a:pt x="0" y="180"/>
                  </a:lnTo>
                  <a:lnTo>
                    <a:pt x="0" y="1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1" name="Freeform 29"/>
            <p:cNvSpPr/>
            <p:nvPr/>
          </p:nvSpPr>
          <p:spPr bwMode="auto">
            <a:xfrm>
              <a:off x="4340" y="702"/>
              <a:ext cx="377" cy="396"/>
            </a:xfrm>
            <a:custGeom>
              <a:avLst/>
              <a:gdLst>
                <a:gd name="T0" fmla="*/ 0 w 377"/>
                <a:gd name="T1" fmla="*/ 12 h 396"/>
                <a:gd name="T2" fmla="*/ 370 w 377"/>
                <a:gd name="T3" fmla="*/ 396 h 396"/>
                <a:gd name="T4" fmla="*/ 377 w 377"/>
                <a:gd name="T5" fmla="*/ 388 h 396"/>
                <a:gd name="T6" fmla="*/ 0 w 377"/>
                <a:gd name="T7" fmla="*/ 0 h 396"/>
                <a:gd name="T8" fmla="*/ 0 w 377"/>
                <a:gd name="T9" fmla="*/ 12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7" h="396">
                  <a:moveTo>
                    <a:pt x="0" y="12"/>
                  </a:moveTo>
                  <a:lnTo>
                    <a:pt x="370" y="396"/>
                  </a:lnTo>
                  <a:lnTo>
                    <a:pt x="377" y="388"/>
                  </a:lnTo>
                  <a:lnTo>
                    <a:pt x="0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2" name="Freeform 30"/>
            <p:cNvSpPr/>
            <p:nvPr/>
          </p:nvSpPr>
          <p:spPr bwMode="auto">
            <a:xfrm>
              <a:off x="4108" y="1015"/>
              <a:ext cx="597" cy="97"/>
            </a:xfrm>
            <a:custGeom>
              <a:avLst/>
              <a:gdLst>
                <a:gd name="T0" fmla="*/ 0 w 597"/>
                <a:gd name="T1" fmla="*/ 0 h 97"/>
                <a:gd name="T2" fmla="*/ 597 w 597"/>
                <a:gd name="T3" fmla="*/ 90 h 97"/>
                <a:gd name="T4" fmla="*/ 597 w 597"/>
                <a:gd name="T5" fmla="*/ 97 h 97"/>
                <a:gd name="T6" fmla="*/ 0 w 597"/>
                <a:gd name="T7" fmla="*/ 11 h 97"/>
                <a:gd name="T8" fmla="*/ 0 w 597"/>
                <a:gd name="T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97">
                  <a:moveTo>
                    <a:pt x="0" y="0"/>
                  </a:moveTo>
                  <a:lnTo>
                    <a:pt x="597" y="90"/>
                  </a:lnTo>
                  <a:lnTo>
                    <a:pt x="597" y="97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3" name="Freeform 31"/>
            <p:cNvSpPr/>
            <p:nvPr/>
          </p:nvSpPr>
          <p:spPr bwMode="auto">
            <a:xfrm>
              <a:off x="4759" y="1121"/>
              <a:ext cx="280" cy="55"/>
            </a:xfrm>
            <a:custGeom>
              <a:avLst/>
              <a:gdLst>
                <a:gd name="T0" fmla="*/ 5 w 280"/>
                <a:gd name="T1" fmla="*/ 0 h 55"/>
                <a:gd name="T2" fmla="*/ 280 w 280"/>
                <a:gd name="T3" fmla="*/ 40 h 55"/>
                <a:gd name="T4" fmla="*/ 280 w 280"/>
                <a:gd name="T5" fmla="*/ 55 h 55"/>
                <a:gd name="T6" fmla="*/ 0 w 280"/>
                <a:gd name="T7" fmla="*/ 7 h 55"/>
                <a:gd name="T8" fmla="*/ 5 w 280"/>
                <a:gd name="T9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0" h="55">
                  <a:moveTo>
                    <a:pt x="5" y="0"/>
                  </a:moveTo>
                  <a:lnTo>
                    <a:pt x="280" y="40"/>
                  </a:lnTo>
                  <a:lnTo>
                    <a:pt x="280" y="55"/>
                  </a:lnTo>
                  <a:lnTo>
                    <a:pt x="0" y="7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4" name="Freeform 32"/>
            <p:cNvSpPr/>
            <p:nvPr/>
          </p:nvSpPr>
          <p:spPr bwMode="auto">
            <a:xfrm>
              <a:off x="4745" y="1131"/>
              <a:ext cx="298" cy="447"/>
            </a:xfrm>
            <a:custGeom>
              <a:avLst/>
              <a:gdLst>
                <a:gd name="T0" fmla="*/ 0 w 298"/>
                <a:gd name="T1" fmla="*/ 9 h 447"/>
                <a:gd name="T2" fmla="*/ 294 w 298"/>
                <a:gd name="T3" fmla="*/ 447 h 447"/>
                <a:gd name="T4" fmla="*/ 298 w 298"/>
                <a:gd name="T5" fmla="*/ 440 h 447"/>
                <a:gd name="T6" fmla="*/ 7 w 298"/>
                <a:gd name="T7" fmla="*/ 0 h 447"/>
                <a:gd name="T8" fmla="*/ 0 w 298"/>
                <a:gd name="T9" fmla="*/ 9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447">
                  <a:moveTo>
                    <a:pt x="0" y="9"/>
                  </a:moveTo>
                  <a:lnTo>
                    <a:pt x="294" y="447"/>
                  </a:lnTo>
                  <a:lnTo>
                    <a:pt x="298" y="440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5" name="Freeform 33"/>
            <p:cNvSpPr/>
            <p:nvPr/>
          </p:nvSpPr>
          <p:spPr bwMode="auto">
            <a:xfrm>
              <a:off x="4551" y="1135"/>
              <a:ext cx="182" cy="422"/>
            </a:xfrm>
            <a:custGeom>
              <a:avLst/>
              <a:gdLst>
                <a:gd name="T0" fmla="*/ 173 w 182"/>
                <a:gd name="T1" fmla="*/ 0 h 422"/>
                <a:gd name="T2" fmla="*/ 0 w 182"/>
                <a:gd name="T3" fmla="*/ 422 h 422"/>
                <a:gd name="T4" fmla="*/ 12 w 182"/>
                <a:gd name="T5" fmla="*/ 422 h 422"/>
                <a:gd name="T6" fmla="*/ 182 w 182"/>
                <a:gd name="T7" fmla="*/ 0 h 422"/>
                <a:gd name="T8" fmla="*/ 173 w 182"/>
                <a:gd name="T9" fmla="*/ 0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2" h="422">
                  <a:moveTo>
                    <a:pt x="173" y="0"/>
                  </a:moveTo>
                  <a:lnTo>
                    <a:pt x="0" y="422"/>
                  </a:lnTo>
                  <a:lnTo>
                    <a:pt x="12" y="422"/>
                  </a:lnTo>
                  <a:lnTo>
                    <a:pt x="182" y="0"/>
                  </a:lnTo>
                  <a:lnTo>
                    <a:pt x="1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6" name="Freeform 34"/>
            <p:cNvSpPr/>
            <p:nvPr/>
          </p:nvSpPr>
          <p:spPr bwMode="auto">
            <a:xfrm>
              <a:off x="3414" y="1214"/>
              <a:ext cx="401" cy="388"/>
            </a:xfrm>
            <a:custGeom>
              <a:avLst/>
              <a:gdLst>
                <a:gd name="T0" fmla="*/ 0 w 401"/>
                <a:gd name="T1" fmla="*/ 0 h 388"/>
                <a:gd name="T2" fmla="*/ 393 w 401"/>
                <a:gd name="T3" fmla="*/ 388 h 388"/>
                <a:gd name="T4" fmla="*/ 401 w 401"/>
                <a:gd name="T5" fmla="*/ 378 h 388"/>
                <a:gd name="T6" fmla="*/ 12 w 401"/>
                <a:gd name="T7" fmla="*/ 0 h 388"/>
                <a:gd name="T8" fmla="*/ 0 w 40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1" h="388">
                  <a:moveTo>
                    <a:pt x="0" y="0"/>
                  </a:moveTo>
                  <a:lnTo>
                    <a:pt x="393" y="388"/>
                  </a:lnTo>
                  <a:lnTo>
                    <a:pt x="401" y="37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7" name="Freeform 35"/>
            <p:cNvSpPr/>
            <p:nvPr/>
          </p:nvSpPr>
          <p:spPr bwMode="auto">
            <a:xfrm>
              <a:off x="3833" y="1034"/>
              <a:ext cx="233" cy="558"/>
            </a:xfrm>
            <a:custGeom>
              <a:avLst/>
              <a:gdLst>
                <a:gd name="T0" fmla="*/ 225 w 233"/>
                <a:gd name="T1" fmla="*/ 0 h 558"/>
                <a:gd name="T2" fmla="*/ 0 w 233"/>
                <a:gd name="T3" fmla="*/ 558 h 558"/>
                <a:gd name="T4" fmla="*/ 10 w 233"/>
                <a:gd name="T5" fmla="*/ 558 h 558"/>
                <a:gd name="T6" fmla="*/ 233 w 233"/>
                <a:gd name="T7" fmla="*/ 0 h 558"/>
                <a:gd name="T8" fmla="*/ 225 w 233"/>
                <a:gd name="T9" fmla="*/ 0 h 5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3" h="558">
                  <a:moveTo>
                    <a:pt x="225" y="0"/>
                  </a:moveTo>
                  <a:lnTo>
                    <a:pt x="0" y="558"/>
                  </a:lnTo>
                  <a:lnTo>
                    <a:pt x="10" y="558"/>
                  </a:lnTo>
                  <a:lnTo>
                    <a:pt x="233" y="0"/>
                  </a:lnTo>
                  <a:lnTo>
                    <a:pt x="2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8" name="Freeform 36"/>
            <p:cNvSpPr/>
            <p:nvPr/>
          </p:nvSpPr>
          <p:spPr bwMode="auto">
            <a:xfrm>
              <a:off x="4087" y="1034"/>
              <a:ext cx="452" cy="530"/>
            </a:xfrm>
            <a:custGeom>
              <a:avLst/>
              <a:gdLst>
                <a:gd name="T0" fmla="*/ 0 w 452"/>
                <a:gd name="T1" fmla="*/ 0 h 530"/>
                <a:gd name="T2" fmla="*/ 440 w 452"/>
                <a:gd name="T3" fmla="*/ 530 h 530"/>
                <a:gd name="T4" fmla="*/ 452 w 452"/>
                <a:gd name="T5" fmla="*/ 528 h 530"/>
                <a:gd name="T6" fmla="*/ 12 w 452"/>
                <a:gd name="T7" fmla="*/ 0 h 530"/>
                <a:gd name="T8" fmla="*/ 0 w 452"/>
                <a:gd name="T9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2" h="530">
                  <a:moveTo>
                    <a:pt x="0" y="0"/>
                  </a:moveTo>
                  <a:lnTo>
                    <a:pt x="440" y="530"/>
                  </a:lnTo>
                  <a:lnTo>
                    <a:pt x="452" y="5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9" name="Freeform 37"/>
            <p:cNvSpPr/>
            <p:nvPr/>
          </p:nvSpPr>
          <p:spPr bwMode="auto">
            <a:xfrm>
              <a:off x="3836" y="1588"/>
              <a:ext cx="689" cy="23"/>
            </a:xfrm>
            <a:custGeom>
              <a:avLst/>
              <a:gdLst>
                <a:gd name="T0" fmla="*/ 0 w 689"/>
                <a:gd name="T1" fmla="*/ 16 h 23"/>
                <a:gd name="T2" fmla="*/ 689 w 689"/>
                <a:gd name="T3" fmla="*/ 0 h 23"/>
                <a:gd name="T4" fmla="*/ 689 w 689"/>
                <a:gd name="T5" fmla="*/ 7 h 23"/>
                <a:gd name="T6" fmla="*/ 12 w 689"/>
                <a:gd name="T7" fmla="*/ 23 h 23"/>
                <a:gd name="T8" fmla="*/ 0 w 689"/>
                <a:gd name="T9" fmla="*/ 16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23">
                  <a:moveTo>
                    <a:pt x="0" y="16"/>
                  </a:moveTo>
                  <a:lnTo>
                    <a:pt x="689" y="0"/>
                  </a:lnTo>
                  <a:lnTo>
                    <a:pt x="689" y="7"/>
                  </a:lnTo>
                  <a:lnTo>
                    <a:pt x="12" y="23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0" name="Freeform 38"/>
            <p:cNvSpPr/>
            <p:nvPr/>
          </p:nvSpPr>
          <p:spPr bwMode="auto">
            <a:xfrm>
              <a:off x="5093" y="1621"/>
              <a:ext cx="273" cy="428"/>
            </a:xfrm>
            <a:custGeom>
              <a:avLst/>
              <a:gdLst>
                <a:gd name="T0" fmla="*/ 0 w 273"/>
                <a:gd name="T1" fmla="*/ 0 h 428"/>
                <a:gd name="T2" fmla="*/ 263 w 273"/>
                <a:gd name="T3" fmla="*/ 428 h 428"/>
                <a:gd name="T4" fmla="*/ 273 w 273"/>
                <a:gd name="T5" fmla="*/ 428 h 428"/>
                <a:gd name="T6" fmla="*/ 12 w 273"/>
                <a:gd name="T7" fmla="*/ 0 h 428"/>
                <a:gd name="T8" fmla="*/ 0 w 27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3" h="428">
                  <a:moveTo>
                    <a:pt x="0" y="0"/>
                  </a:moveTo>
                  <a:lnTo>
                    <a:pt x="263" y="428"/>
                  </a:lnTo>
                  <a:lnTo>
                    <a:pt x="273" y="4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1" name="Freeform 39"/>
            <p:cNvSpPr/>
            <p:nvPr/>
          </p:nvSpPr>
          <p:spPr bwMode="auto">
            <a:xfrm>
              <a:off x="5070" y="1621"/>
              <a:ext cx="293" cy="428"/>
            </a:xfrm>
            <a:custGeom>
              <a:avLst/>
              <a:gdLst>
                <a:gd name="T0" fmla="*/ 0 w 293"/>
                <a:gd name="T1" fmla="*/ 0 h 428"/>
                <a:gd name="T2" fmla="*/ 286 w 293"/>
                <a:gd name="T3" fmla="*/ 428 h 428"/>
                <a:gd name="T4" fmla="*/ 293 w 293"/>
                <a:gd name="T5" fmla="*/ 421 h 428"/>
                <a:gd name="T6" fmla="*/ 16 w 293"/>
                <a:gd name="T7" fmla="*/ 0 h 428"/>
                <a:gd name="T8" fmla="*/ 0 w 29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3" h="428">
                  <a:moveTo>
                    <a:pt x="0" y="0"/>
                  </a:moveTo>
                  <a:lnTo>
                    <a:pt x="286" y="428"/>
                  </a:lnTo>
                  <a:lnTo>
                    <a:pt x="293" y="421"/>
                  </a:lnTo>
                  <a:lnTo>
                    <a:pt x="1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2" name="Freeform 40"/>
            <p:cNvSpPr/>
            <p:nvPr/>
          </p:nvSpPr>
          <p:spPr bwMode="auto">
            <a:xfrm>
              <a:off x="4568" y="1581"/>
              <a:ext cx="551" cy="156"/>
            </a:xfrm>
            <a:custGeom>
              <a:avLst/>
              <a:gdLst>
                <a:gd name="T0" fmla="*/ 0 w 551"/>
                <a:gd name="T1" fmla="*/ 0 h 156"/>
                <a:gd name="T2" fmla="*/ 551 w 551"/>
                <a:gd name="T3" fmla="*/ 146 h 156"/>
                <a:gd name="T4" fmla="*/ 539 w 551"/>
                <a:gd name="T5" fmla="*/ 156 h 156"/>
                <a:gd name="T6" fmla="*/ 0 w 551"/>
                <a:gd name="T7" fmla="*/ 11 h 156"/>
                <a:gd name="T8" fmla="*/ 0 w 551"/>
                <a:gd name="T9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1" h="156">
                  <a:moveTo>
                    <a:pt x="0" y="0"/>
                  </a:moveTo>
                  <a:lnTo>
                    <a:pt x="551" y="146"/>
                  </a:lnTo>
                  <a:lnTo>
                    <a:pt x="539" y="156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3" name="Freeform 41"/>
            <p:cNvSpPr/>
            <p:nvPr/>
          </p:nvSpPr>
          <p:spPr bwMode="auto">
            <a:xfrm>
              <a:off x="4546" y="1597"/>
              <a:ext cx="228" cy="677"/>
            </a:xfrm>
            <a:custGeom>
              <a:avLst/>
              <a:gdLst>
                <a:gd name="T0" fmla="*/ 0 w 228"/>
                <a:gd name="T1" fmla="*/ 0 h 677"/>
                <a:gd name="T2" fmla="*/ 223 w 228"/>
                <a:gd name="T3" fmla="*/ 677 h 677"/>
                <a:gd name="T4" fmla="*/ 228 w 228"/>
                <a:gd name="T5" fmla="*/ 677 h 677"/>
                <a:gd name="T6" fmla="*/ 10 w 228"/>
                <a:gd name="T7" fmla="*/ 0 h 677"/>
                <a:gd name="T8" fmla="*/ 0 w 228"/>
                <a:gd name="T9" fmla="*/ 0 h 6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8" h="677">
                  <a:moveTo>
                    <a:pt x="0" y="0"/>
                  </a:moveTo>
                  <a:lnTo>
                    <a:pt x="223" y="677"/>
                  </a:lnTo>
                  <a:lnTo>
                    <a:pt x="228" y="677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4" name="Freeform 42"/>
            <p:cNvSpPr/>
            <p:nvPr/>
          </p:nvSpPr>
          <p:spPr bwMode="auto">
            <a:xfrm>
              <a:off x="4229" y="1604"/>
              <a:ext cx="310" cy="481"/>
            </a:xfrm>
            <a:custGeom>
              <a:avLst/>
              <a:gdLst>
                <a:gd name="T0" fmla="*/ 0 w 310"/>
                <a:gd name="T1" fmla="*/ 481 h 481"/>
                <a:gd name="T2" fmla="*/ 301 w 310"/>
                <a:gd name="T3" fmla="*/ 0 h 481"/>
                <a:gd name="T4" fmla="*/ 310 w 310"/>
                <a:gd name="T5" fmla="*/ 0 h 481"/>
                <a:gd name="T6" fmla="*/ 7 w 310"/>
                <a:gd name="T7" fmla="*/ 481 h 481"/>
                <a:gd name="T8" fmla="*/ 0 w 310"/>
                <a:gd name="T9" fmla="*/ 481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0" h="481">
                  <a:moveTo>
                    <a:pt x="0" y="481"/>
                  </a:moveTo>
                  <a:lnTo>
                    <a:pt x="301" y="0"/>
                  </a:lnTo>
                  <a:lnTo>
                    <a:pt x="310" y="0"/>
                  </a:lnTo>
                  <a:lnTo>
                    <a:pt x="7" y="481"/>
                  </a:lnTo>
                  <a:lnTo>
                    <a:pt x="0" y="4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5" name="Freeform 43"/>
            <p:cNvSpPr/>
            <p:nvPr/>
          </p:nvSpPr>
          <p:spPr bwMode="auto">
            <a:xfrm>
              <a:off x="4217" y="1803"/>
              <a:ext cx="90" cy="282"/>
            </a:xfrm>
            <a:custGeom>
              <a:avLst/>
              <a:gdLst>
                <a:gd name="T0" fmla="*/ 81 w 90"/>
                <a:gd name="T1" fmla="*/ 0 h 282"/>
                <a:gd name="T2" fmla="*/ 0 w 90"/>
                <a:gd name="T3" fmla="*/ 282 h 282"/>
                <a:gd name="T4" fmla="*/ 7 w 90"/>
                <a:gd name="T5" fmla="*/ 282 h 282"/>
                <a:gd name="T6" fmla="*/ 90 w 90"/>
                <a:gd name="T7" fmla="*/ 0 h 282"/>
                <a:gd name="T8" fmla="*/ 81 w 90"/>
                <a:gd name="T9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282">
                  <a:moveTo>
                    <a:pt x="81" y="0"/>
                  </a:moveTo>
                  <a:lnTo>
                    <a:pt x="0" y="282"/>
                  </a:lnTo>
                  <a:lnTo>
                    <a:pt x="7" y="282"/>
                  </a:lnTo>
                  <a:lnTo>
                    <a:pt x="90" y="0"/>
                  </a:lnTo>
                  <a:lnTo>
                    <a:pt x="8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6" name="Freeform 44"/>
            <p:cNvSpPr/>
            <p:nvPr/>
          </p:nvSpPr>
          <p:spPr bwMode="auto">
            <a:xfrm>
              <a:off x="3833" y="1621"/>
              <a:ext cx="375" cy="464"/>
            </a:xfrm>
            <a:custGeom>
              <a:avLst/>
              <a:gdLst>
                <a:gd name="T0" fmla="*/ 0 w 375"/>
                <a:gd name="T1" fmla="*/ 0 h 464"/>
                <a:gd name="T2" fmla="*/ 368 w 375"/>
                <a:gd name="T3" fmla="*/ 464 h 464"/>
                <a:gd name="T4" fmla="*/ 375 w 375"/>
                <a:gd name="T5" fmla="*/ 464 h 464"/>
                <a:gd name="T6" fmla="*/ 8 w 375"/>
                <a:gd name="T7" fmla="*/ 0 h 464"/>
                <a:gd name="T8" fmla="*/ 0 w 375"/>
                <a:gd name="T9" fmla="*/ 0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5" h="464">
                  <a:moveTo>
                    <a:pt x="0" y="0"/>
                  </a:moveTo>
                  <a:lnTo>
                    <a:pt x="368" y="464"/>
                  </a:lnTo>
                  <a:lnTo>
                    <a:pt x="375" y="464"/>
                  </a:lnTo>
                  <a:lnTo>
                    <a:pt x="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7" name="Freeform 45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  <a:gd name="T10" fmla="*/ 0 w 649"/>
                <a:gd name="T11" fmla="*/ 17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8" name="Freeform 46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9" name="Freeform 47"/>
            <p:cNvSpPr/>
            <p:nvPr/>
          </p:nvSpPr>
          <p:spPr bwMode="auto">
            <a:xfrm>
              <a:off x="3623" y="1623"/>
              <a:ext cx="203" cy="658"/>
            </a:xfrm>
            <a:custGeom>
              <a:avLst/>
              <a:gdLst>
                <a:gd name="T0" fmla="*/ 194 w 203"/>
                <a:gd name="T1" fmla="*/ 0 h 658"/>
                <a:gd name="T2" fmla="*/ 0 w 203"/>
                <a:gd name="T3" fmla="*/ 658 h 658"/>
                <a:gd name="T4" fmla="*/ 9 w 203"/>
                <a:gd name="T5" fmla="*/ 658 h 658"/>
                <a:gd name="T6" fmla="*/ 203 w 203"/>
                <a:gd name="T7" fmla="*/ 5 h 658"/>
                <a:gd name="T8" fmla="*/ 194 w 203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58">
                  <a:moveTo>
                    <a:pt x="194" y="0"/>
                  </a:moveTo>
                  <a:lnTo>
                    <a:pt x="0" y="658"/>
                  </a:lnTo>
                  <a:lnTo>
                    <a:pt x="9" y="658"/>
                  </a:lnTo>
                  <a:lnTo>
                    <a:pt x="203" y="5"/>
                  </a:lnTo>
                  <a:lnTo>
                    <a:pt x="19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0" name="Freeform 48"/>
            <p:cNvSpPr/>
            <p:nvPr/>
          </p:nvSpPr>
          <p:spPr bwMode="auto">
            <a:xfrm>
              <a:off x="3353" y="1768"/>
              <a:ext cx="935" cy="310"/>
            </a:xfrm>
            <a:custGeom>
              <a:avLst/>
              <a:gdLst>
                <a:gd name="T0" fmla="*/ 0 w 935"/>
                <a:gd name="T1" fmla="*/ 300 h 310"/>
                <a:gd name="T2" fmla="*/ 928 w 935"/>
                <a:gd name="T3" fmla="*/ 0 h 310"/>
                <a:gd name="T4" fmla="*/ 935 w 935"/>
                <a:gd name="T5" fmla="*/ 9 h 310"/>
                <a:gd name="T6" fmla="*/ 7 w 935"/>
                <a:gd name="T7" fmla="*/ 310 h 310"/>
                <a:gd name="T8" fmla="*/ 0 w 935"/>
                <a:gd name="T9" fmla="*/ 300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5" h="310">
                  <a:moveTo>
                    <a:pt x="0" y="300"/>
                  </a:moveTo>
                  <a:lnTo>
                    <a:pt x="928" y="0"/>
                  </a:lnTo>
                  <a:lnTo>
                    <a:pt x="935" y="9"/>
                  </a:lnTo>
                  <a:lnTo>
                    <a:pt x="7" y="310"/>
                  </a:lnTo>
                  <a:lnTo>
                    <a:pt x="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1" name="Freeform 49"/>
            <p:cNvSpPr/>
            <p:nvPr/>
          </p:nvSpPr>
          <p:spPr bwMode="auto">
            <a:xfrm>
              <a:off x="2631" y="1820"/>
              <a:ext cx="641" cy="251"/>
            </a:xfrm>
            <a:custGeom>
              <a:avLst/>
              <a:gdLst>
                <a:gd name="T0" fmla="*/ 0 w 641"/>
                <a:gd name="T1" fmla="*/ 9 h 251"/>
                <a:gd name="T2" fmla="*/ 641 w 641"/>
                <a:gd name="T3" fmla="*/ 251 h 251"/>
                <a:gd name="T4" fmla="*/ 641 w 641"/>
                <a:gd name="T5" fmla="*/ 244 h 251"/>
                <a:gd name="T6" fmla="*/ 11 w 641"/>
                <a:gd name="T7" fmla="*/ 0 h 251"/>
                <a:gd name="T8" fmla="*/ 0 w 641"/>
                <a:gd name="T9" fmla="*/ 9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1" h="251">
                  <a:moveTo>
                    <a:pt x="0" y="9"/>
                  </a:moveTo>
                  <a:lnTo>
                    <a:pt x="641" y="251"/>
                  </a:lnTo>
                  <a:lnTo>
                    <a:pt x="641" y="244"/>
                  </a:lnTo>
                  <a:lnTo>
                    <a:pt x="11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2" name="Freeform 50"/>
            <p:cNvSpPr/>
            <p:nvPr/>
          </p:nvSpPr>
          <p:spPr bwMode="auto">
            <a:xfrm>
              <a:off x="2631" y="1798"/>
              <a:ext cx="497" cy="301"/>
            </a:xfrm>
            <a:custGeom>
              <a:avLst/>
              <a:gdLst>
                <a:gd name="T0" fmla="*/ 0 w 497"/>
                <a:gd name="T1" fmla="*/ 296 h 301"/>
                <a:gd name="T2" fmla="*/ 490 w 497"/>
                <a:gd name="T3" fmla="*/ 0 h 301"/>
                <a:gd name="T4" fmla="*/ 497 w 497"/>
                <a:gd name="T5" fmla="*/ 10 h 301"/>
                <a:gd name="T6" fmla="*/ 7 w 497"/>
                <a:gd name="T7" fmla="*/ 301 h 301"/>
                <a:gd name="T8" fmla="*/ 0 w 497"/>
                <a:gd name="T9" fmla="*/ 296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7" h="301">
                  <a:moveTo>
                    <a:pt x="0" y="296"/>
                  </a:moveTo>
                  <a:lnTo>
                    <a:pt x="490" y="0"/>
                  </a:lnTo>
                  <a:lnTo>
                    <a:pt x="497" y="10"/>
                  </a:lnTo>
                  <a:lnTo>
                    <a:pt x="7" y="301"/>
                  </a:lnTo>
                  <a:lnTo>
                    <a:pt x="0" y="2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3" name="Freeform 51"/>
            <p:cNvSpPr/>
            <p:nvPr/>
          </p:nvSpPr>
          <p:spPr bwMode="auto">
            <a:xfrm>
              <a:off x="2467" y="2125"/>
              <a:ext cx="135" cy="351"/>
            </a:xfrm>
            <a:custGeom>
              <a:avLst/>
              <a:gdLst>
                <a:gd name="T0" fmla="*/ 126 w 135"/>
                <a:gd name="T1" fmla="*/ 0 h 351"/>
                <a:gd name="T2" fmla="*/ 0 w 135"/>
                <a:gd name="T3" fmla="*/ 351 h 351"/>
                <a:gd name="T4" fmla="*/ 12 w 135"/>
                <a:gd name="T5" fmla="*/ 351 h 351"/>
                <a:gd name="T6" fmla="*/ 135 w 135"/>
                <a:gd name="T7" fmla="*/ 7 h 351"/>
                <a:gd name="T8" fmla="*/ 126 w 135"/>
                <a:gd name="T9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351">
                  <a:moveTo>
                    <a:pt x="126" y="0"/>
                  </a:moveTo>
                  <a:lnTo>
                    <a:pt x="0" y="351"/>
                  </a:lnTo>
                  <a:lnTo>
                    <a:pt x="12" y="351"/>
                  </a:lnTo>
                  <a:lnTo>
                    <a:pt x="135" y="7"/>
                  </a:lnTo>
                  <a:lnTo>
                    <a:pt x="12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4" name="Freeform 52"/>
            <p:cNvSpPr/>
            <p:nvPr/>
          </p:nvSpPr>
          <p:spPr bwMode="auto">
            <a:xfrm>
              <a:off x="2607" y="2130"/>
              <a:ext cx="234" cy="743"/>
            </a:xfrm>
            <a:custGeom>
              <a:avLst/>
              <a:gdLst>
                <a:gd name="T0" fmla="*/ 0 w 234"/>
                <a:gd name="T1" fmla="*/ 0 h 743"/>
                <a:gd name="T2" fmla="*/ 223 w 234"/>
                <a:gd name="T3" fmla="*/ 743 h 743"/>
                <a:gd name="T4" fmla="*/ 234 w 234"/>
                <a:gd name="T5" fmla="*/ 743 h 743"/>
                <a:gd name="T6" fmla="*/ 9 w 234"/>
                <a:gd name="T7" fmla="*/ 0 h 743"/>
                <a:gd name="T8" fmla="*/ 0 w 234"/>
                <a:gd name="T9" fmla="*/ 0 h 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743">
                  <a:moveTo>
                    <a:pt x="0" y="0"/>
                  </a:moveTo>
                  <a:lnTo>
                    <a:pt x="223" y="743"/>
                  </a:lnTo>
                  <a:lnTo>
                    <a:pt x="234" y="743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5" name="Freeform 53"/>
            <p:cNvSpPr/>
            <p:nvPr/>
          </p:nvSpPr>
          <p:spPr bwMode="auto">
            <a:xfrm>
              <a:off x="2472" y="2525"/>
              <a:ext cx="350" cy="360"/>
            </a:xfrm>
            <a:custGeom>
              <a:avLst/>
              <a:gdLst>
                <a:gd name="T0" fmla="*/ 0 w 350"/>
                <a:gd name="T1" fmla="*/ 12 h 360"/>
                <a:gd name="T2" fmla="*/ 343 w 350"/>
                <a:gd name="T3" fmla="*/ 360 h 360"/>
                <a:gd name="T4" fmla="*/ 350 w 350"/>
                <a:gd name="T5" fmla="*/ 348 h 360"/>
                <a:gd name="T6" fmla="*/ 7 w 350"/>
                <a:gd name="T7" fmla="*/ 0 h 360"/>
                <a:gd name="T8" fmla="*/ 0 w 350"/>
                <a:gd name="T9" fmla="*/ 12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0" h="360">
                  <a:moveTo>
                    <a:pt x="0" y="12"/>
                  </a:moveTo>
                  <a:lnTo>
                    <a:pt x="343" y="360"/>
                  </a:lnTo>
                  <a:lnTo>
                    <a:pt x="350" y="348"/>
                  </a:lnTo>
                  <a:lnTo>
                    <a:pt x="7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6" name="Freeform 54"/>
            <p:cNvSpPr/>
            <p:nvPr/>
          </p:nvSpPr>
          <p:spPr bwMode="auto">
            <a:xfrm>
              <a:off x="2922" y="2466"/>
              <a:ext cx="128" cy="355"/>
            </a:xfrm>
            <a:custGeom>
              <a:avLst/>
              <a:gdLst>
                <a:gd name="T0" fmla="*/ 121 w 128"/>
                <a:gd name="T1" fmla="*/ 0 h 355"/>
                <a:gd name="T2" fmla="*/ 0 w 128"/>
                <a:gd name="T3" fmla="*/ 339 h 355"/>
                <a:gd name="T4" fmla="*/ 9 w 128"/>
                <a:gd name="T5" fmla="*/ 355 h 355"/>
                <a:gd name="T6" fmla="*/ 128 w 128"/>
                <a:gd name="T7" fmla="*/ 10 h 355"/>
                <a:gd name="T8" fmla="*/ 121 w 128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8" h="355">
                  <a:moveTo>
                    <a:pt x="121" y="0"/>
                  </a:moveTo>
                  <a:lnTo>
                    <a:pt x="0" y="339"/>
                  </a:lnTo>
                  <a:lnTo>
                    <a:pt x="9" y="355"/>
                  </a:lnTo>
                  <a:lnTo>
                    <a:pt x="128" y="10"/>
                  </a:lnTo>
                  <a:lnTo>
                    <a:pt x="1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7" name="Freeform 55"/>
            <p:cNvSpPr/>
            <p:nvPr/>
          </p:nvSpPr>
          <p:spPr bwMode="auto">
            <a:xfrm>
              <a:off x="2616" y="2118"/>
              <a:ext cx="417" cy="322"/>
            </a:xfrm>
            <a:custGeom>
              <a:avLst/>
              <a:gdLst>
                <a:gd name="T0" fmla="*/ 0 w 417"/>
                <a:gd name="T1" fmla="*/ 10 h 322"/>
                <a:gd name="T2" fmla="*/ 408 w 417"/>
                <a:gd name="T3" fmla="*/ 322 h 322"/>
                <a:gd name="T4" fmla="*/ 417 w 417"/>
                <a:gd name="T5" fmla="*/ 310 h 322"/>
                <a:gd name="T6" fmla="*/ 15 w 417"/>
                <a:gd name="T7" fmla="*/ 0 h 322"/>
                <a:gd name="T8" fmla="*/ 0 w 417"/>
                <a:gd name="T9" fmla="*/ 10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7" h="322">
                  <a:moveTo>
                    <a:pt x="0" y="10"/>
                  </a:moveTo>
                  <a:lnTo>
                    <a:pt x="408" y="322"/>
                  </a:lnTo>
                  <a:lnTo>
                    <a:pt x="417" y="310"/>
                  </a:lnTo>
                  <a:lnTo>
                    <a:pt x="15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8" name="Freeform 56"/>
            <p:cNvSpPr/>
            <p:nvPr/>
          </p:nvSpPr>
          <p:spPr bwMode="auto">
            <a:xfrm>
              <a:off x="3054" y="1803"/>
              <a:ext cx="81" cy="618"/>
            </a:xfrm>
            <a:custGeom>
              <a:avLst/>
              <a:gdLst>
                <a:gd name="T0" fmla="*/ 69 w 81"/>
                <a:gd name="T1" fmla="*/ 0 h 618"/>
                <a:gd name="T2" fmla="*/ 0 w 81"/>
                <a:gd name="T3" fmla="*/ 618 h 618"/>
                <a:gd name="T4" fmla="*/ 10 w 81"/>
                <a:gd name="T5" fmla="*/ 618 h 618"/>
                <a:gd name="T6" fmla="*/ 81 w 81"/>
                <a:gd name="T7" fmla="*/ 0 h 618"/>
                <a:gd name="T8" fmla="*/ 69 w 81"/>
                <a:gd name="T9" fmla="*/ 0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618">
                  <a:moveTo>
                    <a:pt x="69" y="0"/>
                  </a:moveTo>
                  <a:lnTo>
                    <a:pt x="0" y="618"/>
                  </a:lnTo>
                  <a:lnTo>
                    <a:pt x="10" y="618"/>
                  </a:lnTo>
                  <a:lnTo>
                    <a:pt x="81" y="0"/>
                  </a:lnTo>
                  <a:lnTo>
                    <a:pt x="6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9" name="Freeform 57"/>
            <p:cNvSpPr/>
            <p:nvPr/>
          </p:nvSpPr>
          <p:spPr bwMode="auto">
            <a:xfrm>
              <a:off x="3135" y="1810"/>
              <a:ext cx="476" cy="474"/>
            </a:xfrm>
            <a:custGeom>
              <a:avLst/>
              <a:gdLst>
                <a:gd name="T0" fmla="*/ 0 w 476"/>
                <a:gd name="T1" fmla="*/ 0 h 474"/>
                <a:gd name="T2" fmla="*/ 469 w 476"/>
                <a:gd name="T3" fmla="*/ 474 h 474"/>
                <a:gd name="T4" fmla="*/ 476 w 476"/>
                <a:gd name="T5" fmla="*/ 471 h 474"/>
                <a:gd name="T6" fmla="*/ 9 w 476"/>
                <a:gd name="T7" fmla="*/ 0 h 474"/>
                <a:gd name="T8" fmla="*/ 0 w 476"/>
                <a:gd name="T9" fmla="*/ 0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6" h="474">
                  <a:moveTo>
                    <a:pt x="0" y="0"/>
                  </a:moveTo>
                  <a:lnTo>
                    <a:pt x="469" y="474"/>
                  </a:lnTo>
                  <a:lnTo>
                    <a:pt x="476" y="471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0" name="Freeform 58"/>
            <p:cNvSpPr/>
            <p:nvPr/>
          </p:nvSpPr>
          <p:spPr bwMode="auto">
            <a:xfrm>
              <a:off x="2938" y="2109"/>
              <a:ext cx="363" cy="696"/>
            </a:xfrm>
            <a:custGeom>
              <a:avLst/>
              <a:gdLst>
                <a:gd name="T0" fmla="*/ 358 w 363"/>
                <a:gd name="T1" fmla="*/ 0 h 696"/>
                <a:gd name="T2" fmla="*/ 0 w 363"/>
                <a:gd name="T3" fmla="*/ 696 h 696"/>
                <a:gd name="T4" fmla="*/ 12 w 363"/>
                <a:gd name="T5" fmla="*/ 696 h 696"/>
                <a:gd name="T6" fmla="*/ 363 w 363"/>
                <a:gd name="T7" fmla="*/ 9 h 696"/>
                <a:gd name="T8" fmla="*/ 358 w 363"/>
                <a:gd name="T9" fmla="*/ 0 h 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3" h="696">
                  <a:moveTo>
                    <a:pt x="358" y="0"/>
                  </a:moveTo>
                  <a:lnTo>
                    <a:pt x="0" y="696"/>
                  </a:lnTo>
                  <a:lnTo>
                    <a:pt x="12" y="696"/>
                  </a:lnTo>
                  <a:lnTo>
                    <a:pt x="363" y="9"/>
                  </a:lnTo>
                  <a:lnTo>
                    <a:pt x="35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1" name="Freeform 59"/>
            <p:cNvSpPr/>
            <p:nvPr/>
          </p:nvSpPr>
          <p:spPr bwMode="auto">
            <a:xfrm>
              <a:off x="3085" y="2296"/>
              <a:ext cx="516" cy="154"/>
            </a:xfrm>
            <a:custGeom>
              <a:avLst/>
              <a:gdLst>
                <a:gd name="T0" fmla="*/ 0 w 516"/>
                <a:gd name="T1" fmla="*/ 144 h 154"/>
                <a:gd name="T2" fmla="*/ 516 w 516"/>
                <a:gd name="T3" fmla="*/ 0 h 154"/>
                <a:gd name="T4" fmla="*/ 516 w 516"/>
                <a:gd name="T5" fmla="*/ 7 h 154"/>
                <a:gd name="T6" fmla="*/ 0 w 516"/>
                <a:gd name="T7" fmla="*/ 154 h 154"/>
                <a:gd name="T8" fmla="*/ 0 w 516"/>
                <a:gd name="T9" fmla="*/ 14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6" h="154">
                  <a:moveTo>
                    <a:pt x="0" y="144"/>
                  </a:moveTo>
                  <a:lnTo>
                    <a:pt x="516" y="0"/>
                  </a:lnTo>
                  <a:lnTo>
                    <a:pt x="516" y="7"/>
                  </a:lnTo>
                  <a:lnTo>
                    <a:pt x="0" y="154"/>
                  </a:lnTo>
                  <a:lnTo>
                    <a:pt x="0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2" name="Freeform 60"/>
            <p:cNvSpPr/>
            <p:nvPr/>
          </p:nvSpPr>
          <p:spPr bwMode="auto">
            <a:xfrm>
              <a:off x="3637" y="2106"/>
              <a:ext cx="571" cy="192"/>
            </a:xfrm>
            <a:custGeom>
              <a:avLst/>
              <a:gdLst>
                <a:gd name="T0" fmla="*/ 0 w 571"/>
                <a:gd name="T1" fmla="*/ 180 h 192"/>
                <a:gd name="T2" fmla="*/ 571 w 571"/>
                <a:gd name="T3" fmla="*/ 0 h 192"/>
                <a:gd name="T4" fmla="*/ 571 w 571"/>
                <a:gd name="T5" fmla="*/ 12 h 192"/>
                <a:gd name="T6" fmla="*/ 0 w 571"/>
                <a:gd name="T7" fmla="*/ 192 h 192"/>
                <a:gd name="T8" fmla="*/ 0 w 571"/>
                <a:gd name="T9" fmla="*/ 18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192">
                  <a:moveTo>
                    <a:pt x="0" y="180"/>
                  </a:moveTo>
                  <a:lnTo>
                    <a:pt x="571" y="0"/>
                  </a:lnTo>
                  <a:lnTo>
                    <a:pt x="571" y="12"/>
                  </a:lnTo>
                  <a:lnTo>
                    <a:pt x="0" y="192"/>
                  </a:lnTo>
                  <a:lnTo>
                    <a:pt x="0" y="1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3" name="Freeform 61"/>
            <p:cNvSpPr/>
            <p:nvPr/>
          </p:nvSpPr>
          <p:spPr bwMode="auto">
            <a:xfrm>
              <a:off x="4234" y="2106"/>
              <a:ext cx="521" cy="187"/>
            </a:xfrm>
            <a:custGeom>
              <a:avLst/>
              <a:gdLst>
                <a:gd name="T0" fmla="*/ 0 w 521"/>
                <a:gd name="T1" fmla="*/ 10 h 187"/>
                <a:gd name="T2" fmla="*/ 518 w 521"/>
                <a:gd name="T3" fmla="*/ 187 h 187"/>
                <a:gd name="T4" fmla="*/ 521 w 521"/>
                <a:gd name="T5" fmla="*/ 175 h 187"/>
                <a:gd name="T6" fmla="*/ 0 w 521"/>
                <a:gd name="T7" fmla="*/ 0 h 187"/>
                <a:gd name="T8" fmla="*/ 0 w 521"/>
                <a:gd name="T9" fmla="*/ 1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187">
                  <a:moveTo>
                    <a:pt x="0" y="10"/>
                  </a:moveTo>
                  <a:lnTo>
                    <a:pt x="518" y="187"/>
                  </a:lnTo>
                  <a:lnTo>
                    <a:pt x="521" y="175"/>
                  </a:lnTo>
                  <a:lnTo>
                    <a:pt x="0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4" name="Freeform 62"/>
            <p:cNvSpPr/>
            <p:nvPr/>
          </p:nvSpPr>
          <p:spPr bwMode="auto">
            <a:xfrm>
              <a:off x="4795" y="1749"/>
              <a:ext cx="329" cy="525"/>
            </a:xfrm>
            <a:custGeom>
              <a:avLst/>
              <a:gdLst>
                <a:gd name="T0" fmla="*/ 329 w 329"/>
                <a:gd name="T1" fmla="*/ 0 h 525"/>
                <a:gd name="T2" fmla="*/ 0 w 329"/>
                <a:gd name="T3" fmla="*/ 525 h 525"/>
                <a:gd name="T4" fmla="*/ 7 w 329"/>
                <a:gd name="T5" fmla="*/ 525 h 525"/>
                <a:gd name="T6" fmla="*/ 329 w 329"/>
                <a:gd name="T7" fmla="*/ 12 h 525"/>
                <a:gd name="T8" fmla="*/ 329 w 329"/>
                <a:gd name="T9" fmla="*/ 0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9" h="525">
                  <a:moveTo>
                    <a:pt x="329" y="0"/>
                  </a:moveTo>
                  <a:lnTo>
                    <a:pt x="0" y="525"/>
                  </a:lnTo>
                  <a:lnTo>
                    <a:pt x="7" y="525"/>
                  </a:lnTo>
                  <a:lnTo>
                    <a:pt x="329" y="12"/>
                  </a:lnTo>
                  <a:lnTo>
                    <a:pt x="3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5" name="Freeform 63"/>
            <p:cNvSpPr/>
            <p:nvPr/>
          </p:nvSpPr>
          <p:spPr bwMode="auto">
            <a:xfrm>
              <a:off x="5145" y="1756"/>
              <a:ext cx="52" cy="691"/>
            </a:xfrm>
            <a:custGeom>
              <a:avLst/>
              <a:gdLst>
                <a:gd name="T0" fmla="*/ 0 w 52"/>
                <a:gd name="T1" fmla="*/ 0 h 691"/>
                <a:gd name="T2" fmla="*/ 41 w 52"/>
                <a:gd name="T3" fmla="*/ 691 h 691"/>
                <a:gd name="T4" fmla="*/ 52 w 52"/>
                <a:gd name="T5" fmla="*/ 691 h 691"/>
                <a:gd name="T6" fmla="*/ 7 w 52"/>
                <a:gd name="T7" fmla="*/ 0 h 691"/>
                <a:gd name="T8" fmla="*/ 0 w 52"/>
                <a:gd name="T9" fmla="*/ 0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691">
                  <a:moveTo>
                    <a:pt x="0" y="0"/>
                  </a:moveTo>
                  <a:lnTo>
                    <a:pt x="41" y="691"/>
                  </a:lnTo>
                  <a:lnTo>
                    <a:pt x="52" y="691"/>
                  </a:lnTo>
                  <a:lnTo>
                    <a:pt x="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6" name="Freeform 64"/>
            <p:cNvSpPr/>
            <p:nvPr/>
          </p:nvSpPr>
          <p:spPr bwMode="auto">
            <a:xfrm>
              <a:off x="5204" y="2102"/>
              <a:ext cx="183" cy="355"/>
            </a:xfrm>
            <a:custGeom>
              <a:avLst/>
              <a:gdLst>
                <a:gd name="T0" fmla="*/ 171 w 183"/>
                <a:gd name="T1" fmla="*/ 0 h 355"/>
                <a:gd name="T2" fmla="*/ 0 w 183"/>
                <a:gd name="T3" fmla="*/ 345 h 355"/>
                <a:gd name="T4" fmla="*/ 10 w 183"/>
                <a:gd name="T5" fmla="*/ 355 h 355"/>
                <a:gd name="T6" fmla="*/ 183 w 183"/>
                <a:gd name="T7" fmla="*/ 0 h 355"/>
                <a:gd name="T8" fmla="*/ 171 w 183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3" h="355">
                  <a:moveTo>
                    <a:pt x="171" y="0"/>
                  </a:moveTo>
                  <a:lnTo>
                    <a:pt x="0" y="345"/>
                  </a:lnTo>
                  <a:lnTo>
                    <a:pt x="10" y="355"/>
                  </a:lnTo>
                  <a:lnTo>
                    <a:pt x="183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7" name="Freeform 65"/>
            <p:cNvSpPr/>
            <p:nvPr/>
          </p:nvSpPr>
          <p:spPr bwMode="auto">
            <a:xfrm>
              <a:off x="4795" y="2303"/>
              <a:ext cx="362" cy="173"/>
            </a:xfrm>
            <a:custGeom>
              <a:avLst/>
              <a:gdLst>
                <a:gd name="T0" fmla="*/ 0 w 362"/>
                <a:gd name="T1" fmla="*/ 9 h 173"/>
                <a:gd name="T2" fmla="*/ 362 w 362"/>
                <a:gd name="T3" fmla="*/ 173 h 173"/>
                <a:gd name="T4" fmla="*/ 362 w 362"/>
                <a:gd name="T5" fmla="*/ 156 h 173"/>
                <a:gd name="T6" fmla="*/ 0 w 362"/>
                <a:gd name="T7" fmla="*/ 0 h 173"/>
                <a:gd name="T8" fmla="*/ 0 w 362"/>
                <a:gd name="T9" fmla="*/ 9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2" h="173">
                  <a:moveTo>
                    <a:pt x="0" y="9"/>
                  </a:moveTo>
                  <a:lnTo>
                    <a:pt x="362" y="173"/>
                  </a:lnTo>
                  <a:lnTo>
                    <a:pt x="362" y="156"/>
                  </a:lnTo>
                  <a:lnTo>
                    <a:pt x="0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8" name="Freeform 66"/>
            <p:cNvSpPr/>
            <p:nvPr/>
          </p:nvSpPr>
          <p:spPr bwMode="auto">
            <a:xfrm>
              <a:off x="5086" y="2499"/>
              <a:ext cx="102" cy="462"/>
            </a:xfrm>
            <a:custGeom>
              <a:avLst/>
              <a:gdLst>
                <a:gd name="T0" fmla="*/ 95 w 102"/>
                <a:gd name="T1" fmla="*/ 0 h 462"/>
                <a:gd name="T2" fmla="*/ 0 w 102"/>
                <a:gd name="T3" fmla="*/ 462 h 462"/>
                <a:gd name="T4" fmla="*/ 12 w 102"/>
                <a:gd name="T5" fmla="*/ 462 h 462"/>
                <a:gd name="T6" fmla="*/ 102 w 102"/>
                <a:gd name="T7" fmla="*/ 0 h 462"/>
                <a:gd name="T8" fmla="*/ 95 w 102"/>
                <a:gd name="T9" fmla="*/ 0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462">
                  <a:moveTo>
                    <a:pt x="95" y="0"/>
                  </a:moveTo>
                  <a:lnTo>
                    <a:pt x="0" y="462"/>
                  </a:lnTo>
                  <a:lnTo>
                    <a:pt x="12" y="462"/>
                  </a:lnTo>
                  <a:lnTo>
                    <a:pt x="102" y="0"/>
                  </a:lnTo>
                  <a:lnTo>
                    <a:pt x="9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9" name="Freeform 67"/>
            <p:cNvSpPr/>
            <p:nvPr/>
          </p:nvSpPr>
          <p:spPr bwMode="auto">
            <a:xfrm>
              <a:off x="4724" y="2317"/>
              <a:ext cx="59" cy="663"/>
            </a:xfrm>
            <a:custGeom>
              <a:avLst/>
              <a:gdLst>
                <a:gd name="T0" fmla="*/ 50 w 59"/>
                <a:gd name="T1" fmla="*/ 0 h 663"/>
                <a:gd name="T2" fmla="*/ 0 w 59"/>
                <a:gd name="T3" fmla="*/ 663 h 663"/>
                <a:gd name="T4" fmla="*/ 9 w 59"/>
                <a:gd name="T5" fmla="*/ 663 h 663"/>
                <a:gd name="T6" fmla="*/ 59 w 59"/>
                <a:gd name="T7" fmla="*/ 0 h 663"/>
                <a:gd name="T8" fmla="*/ 50 w 59"/>
                <a:gd name="T9" fmla="*/ 0 h 6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663">
                  <a:moveTo>
                    <a:pt x="50" y="0"/>
                  </a:moveTo>
                  <a:lnTo>
                    <a:pt x="0" y="663"/>
                  </a:lnTo>
                  <a:lnTo>
                    <a:pt x="9" y="663"/>
                  </a:lnTo>
                  <a:lnTo>
                    <a:pt x="59" y="0"/>
                  </a:lnTo>
                  <a:lnTo>
                    <a:pt x="5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0" name="Freeform 68"/>
            <p:cNvSpPr/>
            <p:nvPr/>
          </p:nvSpPr>
          <p:spPr bwMode="auto">
            <a:xfrm>
              <a:off x="4740" y="2499"/>
              <a:ext cx="443" cy="481"/>
            </a:xfrm>
            <a:custGeom>
              <a:avLst/>
              <a:gdLst>
                <a:gd name="T0" fmla="*/ 436 w 443"/>
                <a:gd name="T1" fmla="*/ 0 h 481"/>
                <a:gd name="T2" fmla="*/ 0 w 443"/>
                <a:gd name="T3" fmla="*/ 476 h 481"/>
                <a:gd name="T4" fmla="*/ 7 w 443"/>
                <a:gd name="T5" fmla="*/ 481 h 481"/>
                <a:gd name="T6" fmla="*/ 443 w 443"/>
                <a:gd name="T7" fmla="*/ 0 h 481"/>
                <a:gd name="T8" fmla="*/ 436 w 443"/>
                <a:gd name="T9" fmla="*/ 0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3" h="481">
                  <a:moveTo>
                    <a:pt x="436" y="0"/>
                  </a:moveTo>
                  <a:lnTo>
                    <a:pt x="0" y="476"/>
                  </a:lnTo>
                  <a:lnTo>
                    <a:pt x="7" y="481"/>
                  </a:lnTo>
                  <a:lnTo>
                    <a:pt x="443" y="0"/>
                  </a:lnTo>
                  <a:lnTo>
                    <a:pt x="43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1" name="Freeform 69"/>
            <p:cNvSpPr/>
            <p:nvPr/>
          </p:nvSpPr>
          <p:spPr bwMode="auto">
            <a:xfrm>
              <a:off x="4996" y="2573"/>
              <a:ext cx="81" cy="388"/>
            </a:xfrm>
            <a:custGeom>
              <a:avLst/>
              <a:gdLst>
                <a:gd name="T0" fmla="*/ 0 w 81"/>
                <a:gd name="T1" fmla="*/ 0 h 388"/>
                <a:gd name="T2" fmla="*/ 69 w 81"/>
                <a:gd name="T3" fmla="*/ 388 h 388"/>
                <a:gd name="T4" fmla="*/ 81 w 81"/>
                <a:gd name="T5" fmla="*/ 388 h 388"/>
                <a:gd name="T6" fmla="*/ 10 w 81"/>
                <a:gd name="T7" fmla="*/ 0 h 388"/>
                <a:gd name="T8" fmla="*/ 0 w 8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388">
                  <a:moveTo>
                    <a:pt x="0" y="0"/>
                  </a:moveTo>
                  <a:lnTo>
                    <a:pt x="69" y="388"/>
                  </a:lnTo>
                  <a:lnTo>
                    <a:pt x="81" y="388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2" name="Freeform 70"/>
            <p:cNvSpPr/>
            <p:nvPr/>
          </p:nvSpPr>
          <p:spPr bwMode="auto">
            <a:xfrm>
              <a:off x="4186" y="2116"/>
              <a:ext cx="38" cy="594"/>
            </a:xfrm>
            <a:custGeom>
              <a:avLst/>
              <a:gdLst>
                <a:gd name="T0" fmla="*/ 31 w 38"/>
                <a:gd name="T1" fmla="*/ 2 h 594"/>
                <a:gd name="T2" fmla="*/ 0 w 38"/>
                <a:gd name="T3" fmla="*/ 594 h 594"/>
                <a:gd name="T4" fmla="*/ 7 w 38"/>
                <a:gd name="T5" fmla="*/ 594 h 594"/>
                <a:gd name="T6" fmla="*/ 38 w 38"/>
                <a:gd name="T7" fmla="*/ 0 h 594"/>
                <a:gd name="T8" fmla="*/ 31 w 38"/>
                <a:gd name="T9" fmla="*/ 2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594">
                  <a:moveTo>
                    <a:pt x="31" y="2"/>
                  </a:moveTo>
                  <a:lnTo>
                    <a:pt x="0" y="594"/>
                  </a:lnTo>
                  <a:lnTo>
                    <a:pt x="7" y="594"/>
                  </a:lnTo>
                  <a:lnTo>
                    <a:pt x="38" y="0"/>
                  </a:lnTo>
                  <a:lnTo>
                    <a:pt x="31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3" name="Freeform 71"/>
            <p:cNvSpPr/>
            <p:nvPr/>
          </p:nvSpPr>
          <p:spPr bwMode="auto">
            <a:xfrm>
              <a:off x="4201" y="2312"/>
              <a:ext cx="568" cy="415"/>
            </a:xfrm>
            <a:custGeom>
              <a:avLst/>
              <a:gdLst>
                <a:gd name="T0" fmla="*/ 0 w 568"/>
                <a:gd name="T1" fmla="*/ 405 h 415"/>
                <a:gd name="T2" fmla="*/ 563 w 568"/>
                <a:gd name="T3" fmla="*/ 0 h 415"/>
                <a:gd name="T4" fmla="*/ 568 w 568"/>
                <a:gd name="T5" fmla="*/ 7 h 415"/>
                <a:gd name="T6" fmla="*/ 0 w 568"/>
                <a:gd name="T7" fmla="*/ 415 h 415"/>
                <a:gd name="T8" fmla="*/ 0 w 568"/>
                <a:gd name="T9" fmla="*/ 405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8" h="415">
                  <a:moveTo>
                    <a:pt x="0" y="405"/>
                  </a:moveTo>
                  <a:lnTo>
                    <a:pt x="563" y="0"/>
                  </a:lnTo>
                  <a:lnTo>
                    <a:pt x="568" y="7"/>
                  </a:lnTo>
                  <a:lnTo>
                    <a:pt x="0" y="415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4" name="Freeform 72"/>
            <p:cNvSpPr/>
            <p:nvPr/>
          </p:nvSpPr>
          <p:spPr bwMode="auto">
            <a:xfrm>
              <a:off x="4198" y="2729"/>
              <a:ext cx="507" cy="272"/>
            </a:xfrm>
            <a:custGeom>
              <a:avLst/>
              <a:gdLst>
                <a:gd name="T0" fmla="*/ 0 w 507"/>
                <a:gd name="T1" fmla="*/ 9 h 272"/>
                <a:gd name="T2" fmla="*/ 497 w 507"/>
                <a:gd name="T3" fmla="*/ 272 h 272"/>
                <a:gd name="T4" fmla="*/ 507 w 507"/>
                <a:gd name="T5" fmla="*/ 268 h 272"/>
                <a:gd name="T6" fmla="*/ 5 w 507"/>
                <a:gd name="T7" fmla="*/ 0 h 272"/>
                <a:gd name="T8" fmla="*/ 0 w 507"/>
                <a:gd name="T9" fmla="*/ 9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72">
                  <a:moveTo>
                    <a:pt x="0" y="9"/>
                  </a:moveTo>
                  <a:lnTo>
                    <a:pt x="497" y="272"/>
                  </a:lnTo>
                  <a:lnTo>
                    <a:pt x="507" y="268"/>
                  </a:lnTo>
                  <a:lnTo>
                    <a:pt x="5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5" name="Freeform 73"/>
            <p:cNvSpPr/>
            <p:nvPr/>
          </p:nvSpPr>
          <p:spPr bwMode="auto">
            <a:xfrm>
              <a:off x="3627" y="2298"/>
              <a:ext cx="540" cy="431"/>
            </a:xfrm>
            <a:custGeom>
              <a:avLst/>
              <a:gdLst>
                <a:gd name="T0" fmla="*/ 0 w 540"/>
                <a:gd name="T1" fmla="*/ 10 h 431"/>
                <a:gd name="T2" fmla="*/ 540 w 540"/>
                <a:gd name="T3" fmla="*/ 431 h 431"/>
                <a:gd name="T4" fmla="*/ 540 w 540"/>
                <a:gd name="T5" fmla="*/ 417 h 431"/>
                <a:gd name="T6" fmla="*/ 8 w 540"/>
                <a:gd name="T7" fmla="*/ 0 h 431"/>
                <a:gd name="T8" fmla="*/ 0 w 540"/>
                <a:gd name="T9" fmla="*/ 1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431">
                  <a:moveTo>
                    <a:pt x="0" y="10"/>
                  </a:moveTo>
                  <a:lnTo>
                    <a:pt x="540" y="431"/>
                  </a:lnTo>
                  <a:lnTo>
                    <a:pt x="540" y="417"/>
                  </a:lnTo>
                  <a:lnTo>
                    <a:pt x="8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6" name="Freeform 74"/>
            <p:cNvSpPr/>
            <p:nvPr/>
          </p:nvSpPr>
          <p:spPr bwMode="auto">
            <a:xfrm>
              <a:off x="3495" y="2305"/>
              <a:ext cx="130" cy="621"/>
            </a:xfrm>
            <a:custGeom>
              <a:avLst/>
              <a:gdLst>
                <a:gd name="T0" fmla="*/ 125 w 130"/>
                <a:gd name="T1" fmla="*/ 0 h 621"/>
                <a:gd name="T2" fmla="*/ 0 w 130"/>
                <a:gd name="T3" fmla="*/ 621 h 621"/>
                <a:gd name="T4" fmla="*/ 9 w 130"/>
                <a:gd name="T5" fmla="*/ 621 h 621"/>
                <a:gd name="T6" fmla="*/ 130 w 130"/>
                <a:gd name="T7" fmla="*/ 5 h 621"/>
                <a:gd name="T8" fmla="*/ 125 w 130"/>
                <a:gd name="T9" fmla="*/ 0 h 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" h="621">
                  <a:moveTo>
                    <a:pt x="125" y="0"/>
                  </a:moveTo>
                  <a:lnTo>
                    <a:pt x="0" y="621"/>
                  </a:lnTo>
                  <a:lnTo>
                    <a:pt x="9" y="621"/>
                  </a:lnTo>
                  <a:lnTo>
                    <a:pt x="130" y="5"/>
                  </a:lnTo>
                  <a:lnTo>
                    <a:pt x="1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7" name="Freeform 75"/>
            <p:cNvSpPr/>
            <p:nvPr/>
          </p:nvSpPr>
          <p:spPr bwMode="auto">
            <a:xfrm>
              <a:off x="3054" y="2461"/>
              <a:ext cx="420" cy="465"/>
            </a:xfrm>
            <a:custGeom>
              <a:avLst/>
              <a:gdLst>
                <a:gd name="T0" fmla="*/ 0 w 420"/>
                <a:gd name="T1" fmla="*/ 8 h 465"/>
                <a:gd name="T2" fmla="*/ 412 w 420"/>
                <a:gd name="T3" fmla="*/ 465 h 465"/>
                <a:gd name="T4" fmla="*/ 420 w 420"/>
                <a:gd name="T5" fmla="*/ 465 h 465"/>
                <a:gd name="T6" fmla="*/ 12 w 420"/>
                <a:gd name="T7" fmla="*/ 0 h 465"/>
                <a:gd name="T8" fmla="*/ 0 w 420"/>
                <a:gd name="T9" fmla="*/ 8 h 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0" h="465">
                  <a:moveTo>
                    <a:pt x="0" y="8"/>
                  </a:moveTo>
                  <a:lnTo>
                    <a:pt x="412" y="465"/>
                  </a:lnTo>
                  <a:lnTo>
                    <a:pt x="420" y="465"/>
                  </a:lnTo>
                  <a:lnTo>
                    <a:pt x="12" y="0"/>
                  </a:ln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8" name="Freeform 76"/>
            <p:cNvSpPr/>
            <p:nvPr/>
          </p:nvSpPr>
          <p:spPr bwMode="auto">
            <a:xfrm>
              <a:off x="3519" y="2729"/>
              <a:ext cx="655" cy="223"/>
            </a:xfrm>
            <a:custGeom>
              <a:avLst/>
              <a:gdLst>
                <a:gd name="T0" fmla="*/ 0 w 655"/>
                <a:gd name="T1" fmla="*/ 213 h 223"/>
                <a:gd name="T2" fmla="*/ 655 w 655"/>
                <a:gd name="T3" fmla="*/ 0 h 223"/>
                <a:gd name="T4" fmla="*/ 655 w 655"/>
                <a:gd name="T5" fmla="*/ 9 h 223"/>
                <a:gd name="T6" fmla="*/ 0 w 655"/>
                <a:gd name="T7" fmla="*/ 223 h 223"/>
                <a:gd name="T8" fmla="*/ 0 w 655"/>
                <a:gd name="T9" fmla="*/ 213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5" h="223">
                  <a:moveTo>
                    <a:pt x="0" y="213"/>
                  </a:moveTo>
                  <a:lnTo>
                    <a:pt x="655" y="0"/>
                  </a:lnTo>
                  <a:lnTo>
                    <a:pt x="655" y="9"/>
                  </a:lnTo>
                  <a:lnTo>
                    <a:pt x="0" y="223"/>
                  </a:lnTo>
                  <a:lnTo>
                    <a:pt x="0" y="2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9" name="Freeform 77"/>
            <p:cNvSpPr/>
            <p:nvPr/>
          </p:nvSpPr>
          <p:spPr bwMode="auto">
            <a:xfrm>
              <a:off x="4066" y="2738"/>
              <a:ext cx="123" cy="495"/>
            </a:xfrm>
            <a:custGeom>
              <a:avLst/>
              <a:gdLst>
                <a:gd name="T0" fmla="*/ 118 w 123"/>
                <a:gd name="T1" fmla="*/ 0 h 495"/>
                <a:gd name="T2" fmla="*/ 0 w 123"/>
                <a:gd name="T3" fmla="*/ 495 h 495"/>
                <a:gd name="T4" fmla="*/ 7 w 123"/>
                <a:gd name="T5" fmla="*/ 495 h 495"/>
                <a:gd name="T6" fmla="*/ 123 w 123"/>
                <a:gd name="T7" fmla="*/ 0 h 495"/>
                <a:gd name="T8" fmla="*/ 118 w 123"/>
                <a:gd name="T9" fmla="*/ 0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495">
                  <a:moveTo>
                    <a:pt x="118" y="0"/>
                  </a:moveTo>
                  <a:lnTo>
                    <a:pt x="0" y="495"/>
                  </a:lnTo>
                  <a:lnTo>
                    <a:pt x="7" y="495"/>
                  </a:lnTo>
                  <a:lnTo>
                    <a:pt x="123" y="0"/>
                  </a:lnTo>
                  <a:lnTo>
                    <a:pt x="1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0" name="Freeform 78"/>
            <p:cNvSpPr/>
            <p:nvPr/>
          </p:nvSpPr>
          <p:spPr bwMode="auto">
            <a:xfrm>
              <a:off x="2957" y="2843"/>
              <a:ext cx="971" cy="42"/>
            </a:xfrm>
            <a:custGeom>
              <a:avLst/>
              <a:gdLst>
                <a:gd name="T0" fmla="*/ 0 w 971"/>
                <a:gd name="T1" fmla="*/ 0 h 42"/>
                <a:gd name="T2" fmla="*/ 971 w 971"/>
                <a:gd name="T3" fmla="*/ 30 h 42"/>
                <a:gd name="T4" fmla="*/ 971 w 971"/>
                <a:gd name="T5" fmla="*/ 42 h 42"/>
                <a:gd name="T6" fmla="*/ 0 w 971"/>
                <a:gd name="T7" fmla="*/ 7 h 42"/>
                <a:gd name="T8" fmla="*/ 0 w 971"/>
                <a:gd name="T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1" h="42">
                  <a:moveTo>
                    <a:pt x="0" y="0"/>
                  </a:moveTo>
                  <a:lnTo>
                    <a:pt x="971" y="30"/>
                  </a:lnTo>
                  <a:lnTo>
                    <a:pt x="971" y="42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1" name="Freeform 79"/>
            <p:cNvSpPr/>
            <p:nvPr/>
          </p:nvSpPr>
          <p:spPr bwMode="auto">
            <a:xfrm>
              <a:off x="2865" y="2902"/>
              <a:ext cx="597" cy="57"/>
            </a:xfrm>
            <a:custGeom>
              <a:avLst/>
              <a:gdLst>
                <a:gd name="T0" fmla="*/ 0 w 597"/>
                <a:gd name="T1" fmla="*/ 0 h 57"/>
                <a:gd name="T2" fmla="*/ 597 w 597"/>
                <a:gd name="T3" fmla="*/ 50 h 57"/>
                <a:gd name="T4" fmla="*/ 597 w 597"/>
                <a:gd name="T5" fmla="*/ 57 h 57"/>
                <a:gd name="T6" fmla="*/ 0 w 597"/>
                <a:gd name="T7" fmla="*/ 12 h 57"/>
                <a:gd name="T8" fmla="*/ 0 w 597"/>
                <a:gd name="T9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57">
                  <a:moveTo>
                    <a:pt x="0" y="0"/>
                  </a:moveTo>
                  <a:lnTo>
                    <a:pt x="597" y="50"/>
                  </a:lnTo>
                  <a:lnTo>
                    <a:pt x="597" y="57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2" name="Freeform 80"/>
            <p:cNvSpPr/>
            <p:nvPr/>
          </p:nvSpPr>
          <p:spPr bwMode="auto">
            <a:xfrm>
              <a:off x="2844" y="2916"/>
              <a:ext cx="61" cy="268"/>
            </a:xfrm>
            <a:custGeom>
              <a:avLst/>
              <a:gdLst>
                <a:gd name="T0" fmla="*/ 0 w 61"/>
                <a:gd name="T1" fmla="*/ 0 h 268"/>
                <a:gd name="T2" fmla="*/ 54 w 61"/>
                <a:gd name="T3" fmla="*/ 268 h 268"/>
                <a:gd name="T4" fmla="*/ 61 w 61"/>
                <a:gd name="T5" fmla="*/ 268 h 268"/>
                <a:gd name="T6" fmla="*/ 12 w 61"/>
                <a:gd name="T7" fmla="*/ 0 h 268"/>
                <a:gd name="T8" fmla="*/ 0 w 61"/>
                <a:gd name="T9" fmla="*/ 0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268">
                  <a:moveTo>
                    <a:pt x="0" y="0"/>
                  </a:moveTo>
                  <a:lnTo>
                    <a:pt x="54" y="268"/>
                  </a:lnTo>
                  <a:lnTo>
                    <a:pt x="61" y="26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3" name="Freeform 81"/>
            <p:cNvSpPr/>
            <p:nvPr/>
          </p:nvSpPr>
          <p:spPr bwMode="auto">
            <a:xfrm>
              <a:off x="2851" y="2909"/>
              <a:ext cx="608" cy="519"/>
            </a:xfrm>
            <a:custGeom>
              <a:avLst/>
              <a:gdLst>
                <a:gd name="T0" fmla="*/ 0 w 608"/>
                <a:gd name="T1" fmla="*/ 9 h 519"/>
                <a:gd name="T2" fmla="*/ 601 w 608"/>
                <a:gd name="T3" fmla="*/ 519 h 519"/>
                <a:gd name="T4" fmla="*/ 608 w 608"/>
                <a:gd name="T5" fmla="*/ 509 h 519"/>
                <a:gd name="T6" fmla="*/ 7 w 608"/>
                <a:gd name="T7" fmla="*/ 0 h 519"/>
                <a:gd name="T8" fmla="*/ 0 w 608"/>
                <a:gd name="T9" fmla="*/ 9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8" h="519">
                  <a:moveTo>
                    <a:pt x="0" y="9"/>
                  </a:moveTo>
                  <a:lnTo>
                    <a:pt x="601" y="519"/>
                  </a:lnTo>
                  <a:lnTo>
                    <a:pt x="608" y="509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4" name="Freeform 82"/>
            <p:cNvSpPr/>
            <p:nvPr/>
          </p:nvSpPr>
          <p:spPr bwMode="auto">
            <a:xfrm>
              <a:off x="3474" y="2985"/>
              <a:ext cx="21" cy="421"/>
            </a:xfrm>
            <a:custGeom>
              <a:avLst/>
              <a:gdLst>
                <a:gd name="T0" fmla="*/ 11 w 21"/>
                <a:gd name="T1" fmla="*/ 7 h 421"/>
                <a:gd name="T2" fmla="*/ 0 w 21"/>
                <a:gd name="T3" fmla="*/ 421 h 421"/>
                <a:gd name="T4" fmla="*/ 11 w 21"/>
                <a:gd name="T5" fmla="*/ 421 h 421"/>
                <a:gd name="T6" fmla="*/ 21 w 21"/>
                <a:gd name="T7" fmla="*/ 0 h 421"/>
                <a:gd name="T8" fmla="*/ 11 w 21"/>
                <a:gd name="T9" fmla="*/ 7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421">
                  <a:moveTo>
                    <a:pt x="11" y="7"/>
                  </a:moveTo>
                  <a:lnTo>
                    <a:pt x="0" y="421"/>
                  </a:lnTo>
                  <a:lnTo>
                    <a:pt x="11" y="421"/>
                  </a:lnTo>
                  <a:lnTo>
                    <a:pt x="21" y="0"/>
                  </a:lnTo>
                  <a:lnTo>
                    <a:pt x="11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5" name="Freeform 83"/>
            <p:cNvSpPr/>
            <p:nvPr/>
          </p:nvSpPr>
          <p:spPr bwMode="auto">
            <a:xfrm>
              <a:off x="3519" y="2959"/>
              <a:ext cx="520" cy="296"/>
            </a:xfrm>
            <a:custGeom>
              <a:avLst/>
              <a:gdLst>
                <a:gd name="T0" fmla="*/ 0 w 520"/>
                <a:gd name="T1" fmla="*/ 16 h 296"/>
                <a:gd name="T2" fmla="*/ 509 w 520"/>
                <a:gd name="T3" fmla="*/ 296 h 296"/>
                <a:gd name="T4" fmla="*/ 520 w 520"/>
                <a:gd name="T5" fmla="*/ 286 h 296"/>
                <a:gd name="T6" fmla="*/ 0 w 520"/>
                <a:gd name="T7" fmla="*/ 0 h 296"/>
                <a:gd name="T8" fmla="*/ 0 w 520"/>
                <a:gd name="T9" fmla="*/ 16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0" h="296">
                  <a:moveTo>
                    <a:pt x="0" y="16"/>
                  </a:moveTo>
                  <a:lnTo>
                    <a:pt x="509" y="296"/>
                  </a:lnTo>
                  <a:lnTo>
                    <a:pt x="520" y="286"/>
                  </a:lnTo>
                  <a:lnTo>
                    <a:pt x="0" y="0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6" name="Freeform 84"/>
            <p:cNvSpPr/>
            <p:nvPr/>
          </p:nvSpPr>
          <p:spPr bwMode="auto">
            <a:xfrm>
              <a:off x="4082" y="3011"/>
              <a:ext cx="616" cy="246"/>
            </a:xfrm>
            <a:custGeom>
              <a:avLst/>
              <a:gdLst>
                <a:gd name="T0" fmla="*/ 0 w 616"/>
                <a:gd name="T1" fmla="*/ 232 h 246"/>
                <a:gd name="T2" fmla="*/ 616 w 616"/>
                <a:gd name="T3" fmla="*/ 0 h 246"/>
                <a:gd name="T4" fmla="*/ 616 w 616"/>
                <a:gd name="T5" fmla="*/ 12 h 246"/>
                <a:gd name="T6" fmla="*/ 0 w 616"/>
                <a:gd name="T7" fmla="*/ 246 h 246"/>
                <a:gd name="T8" fmla="*/ 0 w 616"/>
                <a:gd name="T9" fmla="*/ 232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6" h="246">
                  <a:moveTo>
                    <a:pt x="0" y="232"/>
                  </a:moveTo>
                  <a:lnTo>
                    <a:pt x="616" y="0"/>
                  </a:lnTo>
                  <a:lnTo>
                    <a:pt x="616" y="12"/>
                  </a:lnTo>
                  <a:lnTo>
                    <a:pt x="0" y="246"/>
                  </a:lnTo>
                  <a:lnTo>
                    <a:pt x="0" y="2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7" name="Freeform 85"/>
            <p:cNvSpPr/>
            <p:nvPr/>
          </p:nvSpPr>
          <p:spPr bwMode="auto">
            <a:xfrm>
              <a:off x="4755" y="2992"/>
              <a:ext cx="284" cy="19"/>
            </a:xfrm>
            <a:custGeom>
              <a:avLst/>
              <a:gdLst>
                <a:gd name="T0" fmla="*/ 0 w 284"/>
                <a:gd name="T1" fmla="*/ 7 h 19"/>
                <a:gd name="T2" fmla="*/ 284 w 284"/>
                <a:gd name="T3" fmla="*/ 0 h 19"/>
                <a:gd name="T4" fmla="*/ 284 w 284"/>
                <a:gd name="T5" fmla="*/ 7 h 19"/>
                <a:gd name="T6" fmla="*/ 0 w 284"/>
                <a:gd name="T7" fmla="*/ 19 h 19"/>
                <a:gd name="T8" fmla="*/ 0 w 284"/>
                <a:gd name="T9" fmla="*/ 7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4" h="19">
                  <a:moveTo>
                    <a:pt x="0" y="7"/>
                  </a:moveTo>
                  <a:lnTo>
                    <a:pt x="284" y="0"/>
                  </a:lnTo>
                  <a:lnTo>
                    <a:pt x="284" y="7"/>
                  </a:lnTo>
                  <a:lnTo>
                    <a:pt x="0" y="19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8" name="Freeform 86"/>
            <p:cNvSpPr/>
            <p:nvPr/>
          </p:nvSpPr>
          <p:spPr bwMode="auto">
            <a:xfrm>
              <a:off x="4343" y="3013"/>
              <a:ext cx="360" cy="452"/>
            </a:xfrm>
            <a:custGeom>
              <a:avLst/>
              <a:gdLst>
                <a:gd name="T0" fmla="*/ 360 w 360"/>
                <a:gd name="T1" fmla="*/ 0 h 452"/>
                <a:gd name="T2" fmla="*/ 0 w 360"/>
                <a:gd name="T3" fmla="*/ 452 h 452"/>
                <a:gd name="T4" fmla="*/ 16 w 360"/>
                <a:gd name="T5" fmla="*/ 452 h 452"/>
                <a:gd name="T6" fmla="*/ 360 w 360"/>
                <a:gd name="T7" fmla="*/ 10 h 452"/>
                <a:gd name="T8" fmla="*/ 360 w 360"/>
                <a:gd name="T9" fmla="*/ 0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0" h="452">
                  <a:moveTo>
                    <a:pt x="360" y="0"/>
                  </a:moveTo>
                  <a:lnTo>
                    <a:pt x="0" y="452"/>
                  </a:lnTo>
                  <a:lnTo>
                    <a:pt x="16" y="452"/>
                  </a:lnTo>
                  <a:lnTo>
                    <a:pt x="360" y="10"/>
                  </a:lnTo>
                  <a:lnTo>
                    <a:pt x="36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9" name="Freeform 87"/>
            <p:cNvSpPr/>
            <p:nvPr/>
          </p:nvSpPr>
          <p:spPr bwMode="auto">
            <a:xfrm>
              <a:off x="4532" y="3023"/>
              <a:ext cx="180" cy="270"/>
            </a:xfrm>
            <a:custGeom>
              <a:avLst/>
              <a:gdLst>
                <a:gd name="T0" fmla="*/ 171 w 180"/>
                <a:gd name="T1" fmla="*/ 0 h 270"/>
                <a:gd name="T2" fmla="*/ 0 w 180"/>
                <a:gd name="T3" fmla="*/ 262 h 270"/>
                <a:gd name="T4" fmla="*/ 14 w 180"/>
                <a:gd name="T5" fmla="*/ 270 h 270"/>
                <a:gd name="T6" fmla="*/ 180 w 180"/>
                <a:gd name="T7" fmla="*/ 0 h 270"/>
                <a:gd name="T8" fmla="*/ 171 w 180"/>
                <a:gd name="T9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0" h="270">
                  <a:moveTo>
                    <a:pt x="171" y="0"/>
                  </a:moveTo>
                  <a:lnTo>
                    <a:pt x="0" y="262"/>
                  </a:lnTo>
                  <a:lnTo>
                    <a:pt x="14" y="270"/>
                  </a:lnTo>
                  <a:lnTo>
                    <a:pt x="180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0" name="Freeform 88"/>
            <p:cNvSpPr/>
            <p:nvPr/>
          </p:nvSpPr>
          <p:spPr bwMode="auto">
            <a:xfrm>
              <a:off x="4352" y="3330"/>
              <a:ext cx="149" cy="143"/>
            </a:xfrm>
            <a:custGeom>
              <a:avLst/>
              <a:gdLst>
                <a:gd name="T0" fmla="*/ 149 w 149"/>
                <a:gd name="T1" fmla="*/ 0 h 143"/>
                <a:gd name="T2" fmla="*/ 0 w 149"/>
                <a:gd name="T3" fmla="*/ 133 h 143"/>
                <a:gd name="T4" fmla="*/ 7 w 149"/>
                <a:gd name="T5" fmla="*/ 143 h 143"/>
                <a:gd name="T6" fmla="*/ 149 w 149"/>
                <a:gd name="T7" fmla="*/ 8 h 143"/>
                <a:gd name="T8" fmla="*/ 149 w 149"/>
                <a:gd name="T9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143">
                  <a:moveTo>
                    <a:pt x="149" y="0"/>
                  </a:moveTo>
                  <a:lnTo>
                    <a:pt x="0" y="133"/>
                  </a:lnTo>
                  <a:lnTo>
                    <a:pt x="7" y="143"/>
                  </a:lnTo>
                  <a:lnTo>
                    <a:pt x="149" y="8"/>
                  </a:lnTo>
                  <a:lnTo>
                    <a:pt x="14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1" name="Freeform 89"/>
            <p:cNvSpPr/>
            <p:nvPr/>
          </p:nvSpPr>
          <p:spPr bwMode="auto">
            <a:xfrm>
              <a:off x="3497" y="3262"/>
              <a:ext cx="542" cy="166"/>
            </a:xfrm>
            <a:custGeom>
              <a:avLst/>
              <a:gdLst>
                <a:gd name="T0" fmla="*/ 0 w 542"/>
                <a:gd name="T1" fmla="*/ 151 h 166"/>
                <a:gd name="T2" fmla="*/ 533 w 542"/>
                <a:gd name="T3" fmla="*/ 0 h 166"/>
                <a:gd name="T4" fmla="*/ 542 w 542"/>
                <a:gd name="T5" fmla="*/ 9 h 166"/>
                <a:gd name="T6" fmla="*/ 0 w 542"/>
                <a:gd name="T7" fmla="*/ 166 h 166"/>
                <a:gd name="T8" fmla="*/ 0 w 542"/>
                <a:gd name="T9" fmla="*/ 151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2" h="166">
                  <a:moveTo>
                    <a:pt x="0" y="151"/>
                  </a:moveTo>
                  <a:lnTo>
                    <a:pt x="533" y="0"/>
                  </a:lnTo>
                  <a:lnTo>
                    <a:pt x="542" y="9"/>
                  </a:lnTo>
                  <a:lnTo>
                    <a:pt x="0" y="166"/>
                  </a:lnTo>
                  <a:lnTo>
                    <a:pt x="0" y="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2" name="Freeform 90"/>
            <p:cNvSpPr/>
            <p:nvPr/>
          </p:nvSpPr>
          <p:spPr bwMode="auto">
            <a:xfrm>
              <a:off x="3509" y="3430"/>
              <a:ext cx="789" cy="61"/>
            </a:xfrm>
            <a:custGeom>
              <a:avLst/>
              <a:gdLst>
                <a:gd name="T0" fmla="*/ 0 w 789"/>
                <a:gd name="T1" fmla="*/ 0 h 61"/>
                <a:gd name="T2" fmla="*/ 789 w 789"/>
                <a:gd name="T3" fmla="*/ 52 h 61"/>
                <a:gd name="T4" fmla="*/ 789 w 789"/>
                <a:gd name="T5" fmla="*/ 61 h 61"/>
                <a:gd name="T6" fmla="*/ 0 w 789"/>
                <a:gd name="T7" fmla="*/ 7 h 61"/>
                <a:gd name="T8" fmla="*/ 0 w 789"/>
                <a:gd name="T9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9" h="61">
                  <a:moveTo>
                    <a:pt x="0" y="0"/>
                  </a:moveTo>
                  <a:lnTo>
                    <a:pt x="789" y="52"/>
                  </a:lnTo>
                  <a:lnTo>
                    <a:pt x="789" y="61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3" name="Freeform 91"/>
            <p:cNvSpPr/>
            <p:nvPr/>
          </p:nvSpPr>
          <p:spPr bwMode="auto">
            <a:xfrm>
              <a:off x="4066" y="3267"/>
              <a:ext cx="234" cy="210"/>
            </a:xfrm>
            <a:custGeom>
              <a:avLst/>
              <a:gdLst>
                <a:gd name="T0" fmla="*/ 0 w 234"/>
                <a:gd name="T1" fmla="*/ 0 h 210"/>
                <a:gd name="T2" fmla="*/ 234 w 234"/>
                <a:gd name="T3" fmla="*/ 210 h 210"/>
                <a:gd name="T4" fmla="*/ 234 w 234"/>
                <a:gd name="T5" fmla="*/ 198 h 210"/>
                <a:gd name="T6" fmla="*/ 11 w 234"/>
                <a:gd name="T7" fmla="*/ 0 h 210"/>
                <a:gd name="T8" fmla="*/ 0 w 234"/>
                <a:gd name="T9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210">
                  <a:moveTo>
                    <a:pt x="0" y="0"/>
                  </a:moveTo>
                  <a:lnTo>
                    <a:pt x="234" y="210"/>
                  </a:lnTo>
                  <a:lnTo>
                    <a:pt x="234" y="198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4" name="Oval 92"/>
            <p:cNvSpPr>
              <a:spLocks noChangeArrowheads="1"/>
            </p:cNvSpPr>
            <p:nvPr/>
          </p:nvSpPr>
          <p:spPr bwMode="auto">
            <a:xfrm>
              <a:off x="2830" y="965"/>
              <a:ext cx="78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5" name="Oval 93"/>
            <p:cNvSpPr>
              <a:spLocks noChangeArrowheads="1"/>
            </p:cNvSpPr>
            <p:nvPr/>
          </p:nvSpPr>
          <p:spPr bwMode="auto">
            <a:xfrm>
              <a:off x="3374" y="1076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6" name="Oval 94"/>
            <p:cNvSpPr>
              <a:spLocks noChangeArrowheads="1"/>
            </p:cNvSpPr>
            <p:nvPr/>
          </p:nvSpPr>
          <p:spPr bwMode="auto">
            <a:xfrm>
              <a:off x="3424" y="719"/>
              <a:ext cx="69" cy="6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7" name="Oval 95"/>
            <p:cNvSpPr>
              <a:spLocks noChangeArrowheads="1"/>
            </p:cNvSpPr>
            <p:nvPr/>
          </p:nvSpPr>
          <p:spPr bwMode="auto">
            <a:xfrm>
              <a:off x="3623" y="593"/>
              <a:ext cx="78" cy="8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8" name="Oval 96"/>
            <p:cNvSpPr>
              <a:spLocks noChangeArrowheads="1"/>
            </p:cNvSpPr>
            <p:nvPr/>
          </p:nvSpPr>
          <p:spPr bwMode="auto">
            <a:xfrm>
              <a:off x="4044" y="984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9" name="Oval 97"/>
            <p:cNvSpPr>
              <a:spLocks noChangeArrowheads="1"/>
            </p:cNvSpPr>
            <p:nvPr/>
          </p:nvSpPr>
          <p:spPr bwMode="auto">
            <a:xfrm>
              <a:off x="4399" y="832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0" name="Oval 98"/>
            <p:cNvSpPr>
              <a:spLocks noChangeArrowheads="1"/>
            </p:cNvSpPr>
            <p:nvPr/>
          </p:nvSpPr>
          <p:spPr bwMode="auto">
            <a:xfrm>
              <a:off x="4700" y="1076"/>
              <a:ext cx="69" cy="6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1" name="Oval 99"/>
            <p:cNvSpPr>
              <a:spLocks noChangeArrowheads="1"/>
            </p:cNvSpPr>
            <p:nvPr/>
          </p:nvSpPr>
          <p:spPr bwMode="auto">
            <a:xfrm>
              <a:off x="4745" y="2263"/>
              <a:ext cx="64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2" name="Oval 100"/>
            <p:cNvSpPr>
              <a:spLocks noChangeArrowheads="1"/>
            </p:cNvSpPr>
            <p:nvPr/>
          </p:nvSpPr>
          <p:spPr bwMode="auto">
            <a:xfrm>
              <a:off x="3800" y="1583"/>
              <a:ext cx="50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3" name="Oval 101"/>
            <p:cNvSpPr>
              <a:spLocks noChangeArrowheads="1"/>
            </p:cNvSpPr>
            <p:nvPr/>
          </p:nvSpPr>
          <p:spPr bwMode="auto">
            <a:xfrm>
              <a:off x="4949" y="2499"/>
              <a:ext cx="92" cy="9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4" name="Oval 102"/>
            <p:cNvSpPr>
              <a:spLocks noChangeArrowheads="1"/>
            </p:cNvSpPr>
            <p:nvPr/>
          </p:nvSpPr>
          <p:spPr bwMode="auto">
            <a:xfrm>
              <a:off x="4272" y="1706"/>
              <a:ext cx="106" cy="10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5" name="Oval 103"/>
            <p:cNvSpPr>
              <a:spLocks noChangeArrowheads="1"/>
            </p:cNvSpPr>
            <p:nvPr/>
          </p:nvSpPr>
          <p:spPr bwMode="auto">
            <a:xfrm>
              <a:off x="4518" y="1550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6" name="Oval 104"/>
            <p:cNvSpPr>
              <a:spLocks noChangeArrowheads="1"/>
            </p:cNvSpPr>
            <p:nvPr/>
          </p:nvSpPr>
          <p:spPr bwMode="auto">
            <a:xfrm>
              <a:off x="5032" y="1124"/>
              <a:ext cx="85" cy="8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7" name="Oval 105"/>
            <p:cNvSpPr>
              <a:spLocks noChangeArrowheads="1"/>
            </p:cNvSpPr>
            <p:nvPr/>
          </p:nvSpPr>
          <p:spPr bwMode="auto">
            <a:xfrm>
              <a:off x="5039" y="1536"/>
              <a:ext cx="92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8" name="Oval 106"/>
            <p:cNvSpPr>
              <a:spLocks noChangeArrowheads="1"/>
            </p:cNvSpPr>
            <p:nvPr/>
          </p:nvSpPr>
          <p:spPr bwMode="auto">
            <a:xfrm>
              <a:off x="5155" y="2440"/>
              <a:ext cx="66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9" name="Oval 107"/>
            <p:cNvSpPr>
              <a:spLocks noChangeArrowheads="1"/>
            </p:cNvSpPr>
            <p:nvPr/>
          </p:nvSpPr>
          <p:spPr bwMode="auto">
            <a:xfrm>
              <a:off x="5342" y="2040"/>
              <a:ext cx="83" cy="8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0" name="Oval 108"/>
            <p:cNvSpPr>
              <a:spLocks noChangeArrowheads="1"/>
            </p:cNvSpPr>
            <p:nvPr/>
          </p:nvSpPr>
          <p:spPr bwMode="auto">
            <a:xfrm>
              <a:off x="4196" y="2078"/>
              <a:ext cx="47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1" name="Oval 109"/>
            <p:cNvSpPr>
              <a:spLocks noChangeArrowheads="1"/>
            </p:cNvSpPr>
            <p:nvPr/>
          </p:nvSpPr>
          <p:spPr bwMode="auto">
            <a:xfrm>
              <a:off x="4293" y="3454"/>
              <a:ext cx="76" cy="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2" name="Oval 110"/>
            <p:cNvSpPr>
              <a:spLocks noChangeArrowheads="1"/>
            </p:cNvSpPr>
            <p:nvPr/>
          </p:nvSpPr>
          <p:spPr bwMode="auto">
            <a:xfrm>
              <a:off x="4482" y="3274"/>
              <a:ext cx="74" cy="7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3" name="Oval 111"/>
            <p:cNvSpPr>
              <a:spLocks noChangeArrowheads="1"/>
            </p:cNvSpPr>
            <p:nvPr/>
          </p:nvSpPr>
          <p:spPr bwMode="auto">
            <a:xfrm>
              <a:off x="4693" y="2971"/>
              <a:ext cx="62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4" name="Oval 112"/>
            <p:cNvSpPr>
              <a:spLocks noChangeArrowheads="1"/>
            </p:cNvSpPr>
            <p:nvPr/>
          </p:nvSpPr>
          <p:spPr bwMode="auto">
            <a:xfrm>
              <a:off x="5039" y="2954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5" name="Oval 113"/>
            <p:cNvSpPr>
              <a:spLocks noChangeArrowheads="1"/>
            </p:cNvSpPr>
            <p:nvPr/>
          </p:nvSpPr>
          <p:spPr bwMode="auto">
            <a:xfrm>
              <a:off x="4025" y="3224"/>
              <a:ext cx="62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6" name="Oval 114"/>
            <p:cNvSpPr>
              <a:spLocks noChangeArrowheads="1"/>
            </p:cNvSpPr>
            <p:nvPr/>
          </p:nvSpPr>
          <p:spPr bwMode="auto">
            <a:xfrm>
              <a:off x="3381" y="1169"/>
              <a:ext cx="59" cy="5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7" name="Oval 115"/>
            <p:cNvSpPr>
              <a:spLocks noChangeArrowheads="1"/>
            </p:cNvSpPr>
            <p:nvPr/>
          </p:nvSpPr>
          <p:spPr bwMode="auto">
            <a:xfrm>
              <a:off x="2574" y="2073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8" name="Oval 116"/>
            <p:cNvSpPr>
              <a:spLocks noChangeArrowheads="1"/>
            </p:cNvSpPr>
            <p:nvPr/>
          </p:nvSpPr>
          <p:spPr bwMode="auto">
            <a:xfrm>
              <a:off x="2410" y="2459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9" name="Oval 117"/>
            <p:cNvSpPr>
              <a:spLocks noChangeArrowheads="1"/>
            </p:cNvSpPr>
            <p:nvPr/>
          </p:nvSpPr>
          <p:spPr bwMode="auto">
            <a:xfrm>
              <a:off x="2867" y="3174"/>
              <a:ext cx="79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0" name="Oval 118"/>
            <p:cNvSpPr>
              <a:spLocks noChangeArrowheads="1"/>
            </p:cNvSpPr>
            <p:nvPr/>
          </p:nvSpPr>
          <p:spPr bwMode="auto">
            <a:xfrm>
              <a:off x="2811" y="2862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1" name="Oval 119"/>
            <p:cNvSpPr>
              <a:spLocks noChangeArrowheads="1"/>
            </p:cNvSpPr>
            <p:nvPr/>
          </p:nvSpPr>
          <p:spPr bwMode="auto">
            <a:xfrm>
              <a:off x="2867" y="2791"/>
              <a:ext cx="95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2" name="Oval 120"/>
            <p:cNvSpPr>
              <a:spLocks noChangeArrowheads="1"/>
            </p:cNvSpPr>
            <p:nvPr/>
          </p:nvSpPr>
          <p:spPr bwMode="auto">
            <a:xfrm>
              <a:off x="2410" y="1635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3" name="Oval 121"/>
            <p:cNvSpPr>
              <a:spLocks noChangeArrowheads="1"/>
            </p:cNvSpPr>
            <p:nvPr/>
          </p:nvSpPr>
          <p:spPr bwMode="auto">
            <a:xfrm>
              <a:off x="3599" y="2270"/>
              <a:ext cx="45" cy="4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4" name="Oval 122"/>
            <p:cNvSpPr>
              <a:spLocks noChangeArrowheads="1"/>
            </p:cNvSpPr>
            <p:nvPr/>
          </p:nvSpPr>
          <p:spPr bwMode="auto">
            <a:xfrm>
              <a:off x="3462" y="2918"/>
              <a:ext cx="59" cy="6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5" name="Oval 123"/>
            <p:cNvSpPr>
              <a:spLocks noChangeArrowheads="1"/>
            </p:cNvSpPr>
            <p:nvPr/>
          </p:nvSpPr>
          <p:spPr bwMode="auto">
            <a:xfrm>
              <a:off x="3594" y="3449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6" name="Oval 124"/>
            <p:cNvSpPr>
              <a:spLocks noChangeArrowheads="1"/>
            </p:cNvSpPr>
            <p:nvPr/>
          </p:nvSpPr>
          <p:spPr bwMode="auto">
            <a:xfrm>
              <a:off x="3445" y="3399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7" name="Oval 125"/>
            <p:cNvSpPr>
              <a:spLocks noChangeArrowheads="1"/>
            </p:cNvSpPr>
            <p:nvPr/>
          </p:nvSpPr>
          <p:spPr bwMode="auto">
            <a:xfrm>
              <a:off x="2792" y="1270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8" name="Oval 126"/>
            <p:cNvSpPr>
              <a:spLocks noChangeArrowheads="1"/>
            </p:cNvSpPr>
            <p:nvPr/>
          </p:nvSpPr>
          <p:spPr bwMode="auto">
            <a:xfrm>
              <a:off x="2564" y="1756"/>
              <a:ext cx="95" cy="9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9" name="Oval 127"/>
            <p:cNvSpPr>
              <a:spLocks noChangeArrowheads="1"/>
            </p:cNvSpPr>
            <p:nvPr/>
          </p:nvSpPr>
          <p:spPr bwMode="auto">
            <a:xfrm>
              <a:off x="3107" y="1756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0" name="Oval 128"/>
            <p:cNvSpPr>
              <a:spLocks noChangeArrowheads="1"/>
            </p:cNvSpPr>
            <p:nvPr/>
          </p:nvSpPr>
          <p:spPr bwMode="auto">
            <a:xfrm>
              <a:off x="3263" y="2030"/>
              <a:ext cx="99" cy="1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1" name="Oval 129"/>
            <p:cNvSpPr>
              <a:spLocks noChangeArrowheads="1"/>
            </p:cNvSpPr>
            <p:nvPr/>
          </p:nvSpPr>
          <p:spPr bwMode="auto">
            <a:xfrm>
              <a:off x="3021" y="2412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2" name="Oval 130"/>
            <p:cNvSpPr>
              <a:spLocks noChangeArrowheads="1"/>
            </p:cNvSpPr>
            <p:nvPr/>
          </p:nvSpPr>
          <p:spPr bwMode="auto">
            <a:xfrm>
              <a:off x="3919" y="2828"/>
              <a:ext cx="102" cy="10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3" name="Oval 131"/>
            <p:cNvSpPr>
              <a:spLocks noChangeArrowheads="1"/>
            </p:cNvSpPr>
            <p:nvPr/>
          </p:nvSpPr>
          <p:spPr bwMode="auto">
            <a:xfrm>
              <a:off x="4163" y="2705"/>
              <a:ext cx="45" cy="4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4" name="Oval 132"/>
            <p:cNvSpPr>
              <a:spLocks noChangeArrowheads="1"/>
            </p:cNvSpPr>
            <p:nvPr/>
          </p:nvSpPr>
          <p:spPr bwMode="auto">
            <a:xfrm>
              <a:off x="4281" y="638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5" name="Freeform 133"/>
            <p:cNvSpPr/>
            <p:nvPr/>
          </p:nvSpPr>
          <p:spPr bwMode="auto">
            <a:xfrm>
              <a:off x="2893" y="641"/>
              <a:ext cx="744" cy="357"/>
            </a:xfrm>
            <a:custGeom>
              <a:avLst/>
              <a:gdLst>
                <a:gd name="T0" fmla="*/ 0 w 744"/>
                <a:gd name="T1" fmla="*/ 343 h 357"/>
                <a:gd name="T2" fmla="*/ 734 w 744"/>
                <a:gd name="T3" fmla="*/ 0 h 357"/>
                <a:gd name="T4" fmla="*/ 744 w 744"/>
                <a:gd name="T5" fmla="*/ 11 h 357"/>
                <a:gd name="T6" fmla="*/ 8 w 744"/>
                <a:gd name="T7" fmla="*/ 357 h 357"/>
                <a:gd name="T8" fmla="*/ 0 w 744"/>
                <a:gd name="T9" fmla="*/ 343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4" h="357">
                  <a:moveTo>
                    <a:pt x="0" y="343"/>
                  </a:moveTo>
                  <a:lnTo>
                    <a:pt x="734" y="0"/>
                  </a:lnTo>
                  <a:lnTo>
                    <a:pt x="744" y="11"/>
                  </a:lnTo>
                  <a:lnTo>
                    <a:pt x="8" y="357"/>
                  </a:lnTo>
                  <a:lnTo>
                    <a:pt x="0" y="3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6" name="Freeform 134"/>
            <p:cNvSpPr/>
            <p:nvPr/>
          </p:nvSpPr>
          <p:spPr bwMode="auto">
            <a:xfrm>
              <a:off x="3694" y="633"/>
              <a:ext cx="592" cy="50"/>
            </a:xfrm>
            <a:custGeom>
              <a:avLst/>
              <a:gdLst>
                <a:gd name="T0" fmla="*/ 0 w 592"/>
                <a:gd name="T1" fmla="*/ 0 h 50"/>
                <a:gd name="T2" fmla="*/ 592 w 592"/>
                <a:gd name="T3" fmla="*/ 41 h 50"/>
                <a:gd name="T4" fmla="*/ 592 w 592"/>
                <a:gd name="T5" fmla="*/ 50 h 50"/>
                <a:gd name="T6" fmla="*/ 0 w 592"/>
                <a:gd name="T7" fmla="*/ 12 h 50"/>
                <a:gd name="T8" fmla="*/ 0 w 592"/>
                <a:gd name="T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50">
                  <a:moveTo>
                    <a:pt x="0" y="0"/>
                  </a:moveTo>
                  <a:lnTo>
                    <a:pt x="592" y="41"/>
                  </a:lnTo>
                  <a:lnTo>
                    <a:pt x="592" y="50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7" name="Freeform 135"/>
            <p:cNvSpPr/>
            <p:nvPr/>
          </p:nvSpPr>
          <p:spPr bwMode="auto">
            <a:xfrm>
              <a:off x="3694" y="641"/>
              <a:ext cx="713" cy="234"/>
            </a:xfrm>
            <a:custGeom>
              <a:avLst/>
              <a:gdLst>
                <a:gd name="T0" fmla="*/ 0 w 713"/>
                <a:gd name="T1" fmla="*/ 7 h 234"/>
                <a:gd name="T2" fmla="*/ 713 w 713"/>
                <a:gd name="T3" fmla="*/ 234 h 234"/>
                <a:gd name="T4" fmla="*/ 713 w 713"/>
                <a:gd name="T5" fmla="*/ 222 h 234"/>
                <a:gd name="T6" fmla="*/ 0 w 713"/>
                <a:gd name="T7" fmla="*/ 0 h 234"/>
                <a:gd name="T8" fmla="*/ 0 w 713"/>
                <a:gd name="T9" fmla="*/ 7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3" h="234">
                  <a:moveTo>
                    <a:pt x="0" y="7"/>
                  </a:moveTo>
                  <a:lnTo>
                    <a:pt x="713" y="234"/>
                  </a:lnTo>
                  <a:lnTo>
                    <a:pt x="713" y="222"/>
                  </a:lnTo>
                  <a:lnTo>
                    <a:pt x="0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8" name="Freeform 136"/>
            <p:cNvSpPr/>
            <p:nvPr/>
          </p:nvSpPr>
          <p:spPr bwMode="auto">
            <a:xfrm>
              <a:off x="4338" y="697"/>
              <a:ext cx="705" cy="464"/>
            </a:xfrm>
            <a:custGeom>
              <a:avLst/>
              <a:gdLst>
                <a:gd name="T0" fmla="*/ 0 w 705"/>
                <a:gd name="T1" fmla="*/ 15 h 464"/>
                <a:gd name="T2" fmla="*/ 701 w 705"/>
                <a:gd name="T3" fmla="*/ 464 h 464"/>
                <a:gd name="T4" fmla="*/ 705 w 705"/>
                <a:gd name="T5" fmla="*/ 457 h 464"/>
                <a:gd name="T6" fmla="*/ 7 w 705"/>
                <a:gd name="T7" fmla="*/ 0 h 464"/>
                <a:gd name="T8" fmla="*/ 0 w 705"/>
                <a:gd name="T9" fmla="*/ 15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5" h="464">
                  <a:moveTo>
                    <a:pt x="0" y="15"/>
                  </a:moveTo>
                  <a:lnTo>
                    <a:pt x="701" y="464"/>
                  </a:lnTo>
                  <a:lnTo>
                    <a:pt x="705" y="457"/>
                  </a:lnTo>
                  <a:lnTo>
                    <a:pt x="7" y="0"/>
                  </a:lnTo>
                  <a:lnTo>
                    <a:pt x="0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9" name="Freeform 137"/>
            <p:cNvSpPr/>
            <p:nvPr/>
          </p:nvSpPr>
          <p:spPr bwMode="auto">
            <a:xfrm>
              <a:off x="5086" y="2111"/>
              <a:ext cx="301" cy="850"/>
            </a:xfrm>
            <a:custGeom>
              <a:avLst/>
              <a:gdLst>
                <a:gd name="T0" fmla="*/ 301 w 301"/>
                <a:gd name="T1" fmla="*/ 0 h 850"/>
                <a:gd name="T2" fmla="*/ 12 w 301"/>
                <a:gd name="T3" fmla="*/ 850 h 850"/>
                <a:gd name="T4" fmla="*/ 0 w 301"/>
                <a:gd name="T5" fmla="*/ 850 h 850"/>
                <a:gd name="T6" fmla="*/ 289 w 301"/>
                <a:gd name="T7" fmla="*/ 0 h 850"/>
                <a:gd name="T8" fmla="*/ 301 w 301"/>
                <a:gd name="T9" fmla="*/ 0 h 8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1" h="850">
                  <a:moveTo>
                    <a:pt x="301" y="0"/>
                  </a:moveTo>
                  <a:lnTo>
                    <a:pt x="12" y="850"/>
                  </a:lnTo>
                  <a:lnTo>
                    <a:pt x="0" y="850"/>
                  </a:lnTo>
                  <a:lnTo>
                    <a:pt x="289" y="0"/>
                  </a:lnTo>
                  <a:lnTo>
                    <a:pt x="30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0" name="Freeform 138"/>
            <p:cNvSpPr/>
            <p:nvPr/>
          </p:nvSpPr>
          <p:spPr bwMode="auto">
            <a:xfrm>
              <a:off x="4359" y="3018"/>
              <a:ext cx="703" cy="469"/>
            </a:xfrm>
            <a:custGeom>
              <a:avLst/>
              <a:gdLst>
                <a:gd name="T0" fmla="*/ 0 w 703"/>
                <a:gd name="T1" fmla="*/ 469 h 469"/>
                <a:gd name="T2" fmla="*/ 703 w 703"/>
                <a:gd name="T3" fmla="*/ 5 h 469"/>
                <a:gd name="T4" fmla="*/ 692 w 703"/>
                <a:gd name="T5" fmla="*/ 0 h 469"/>
                <a:gd name="T6" fmla="*/ 0 w 703"/>
                <a:gd name="T7" fmla="*/ 459 h 469"/>
                <a:gd name="T8" fmla="*/ 0 w 703"/>
                <a:gd name="T9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3" h="469">
                  <a:moveTo>
                    <a:pt x="0" y="469"/>
                  </a:moveTo>
                  <a:lnTo>
                    <a:pt x="703" y="5"/>
                  </a:lnTo>
                  <a:lnTo>
                    <a:pt x="692" y="0"/>
                  </a:lnTo>
                  <a:lnTo>
                    <a:pt x="0" y="459"/>
                  </a:lnTo>
                  <a:lnTo>
                    <a:pt x="0" y="4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1" name="Freeform 139"/>
            <p:cNvSpPr/>
            <p:nvPr/>
          </p:nvSpPr>
          <p:spPr bwMode="auto">
            <a:xfrm>
              <a:off x="2929" y="3229"/>
              <a:ext cx="521" cy="213"/>
            </a:xfrm>
            <a:custGeom>
              <a:avLst/>
              <a:gdLst>
                <a:gd name="T0" fmla="*/ 0 w 521"/>
                <a:gd name="T1" fmla="*/ 11 h 213"/>
                <a:gd name="T2" fmla="*/ 521 w 521"/>
                <a:gd name="T3" fmla="*/ 213 h 213"/>
                <a:gd name="T4" fmla="*/ 521 w 521"/>
                <a:gd name="T5" fmla="*/ 196 h 213"/>
                <a:gd name="T6" fmla="*/ 7 w 521"/>
                <a:gd name="T7" fmla="*/ 0 h 213"/>
                <a:gd name="T8" fmla="*/ 0 w 521"/>
                <a:gd name="T9" fmla="*/ 11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213">
                  <a:moveTo>
                    <a:pt x="0" y="11"/>
                  </a:moveTo>
                  <a:lnTo>
                    <a:pt x="521" y="213"/>
                  </a:lnTo>
                  <a:lnTo>
                    <a:pt x="521" y="196"/>
                  </a:lnTo>
                  <a:lnTo>
                    <a:pt x="7" y="0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2" name="Freeform 140"/>
            <p:cNvSpPr/>
            <p:nvPr/>
          </p:nvSpPr>
          <p:spPr bwMode="auto">
            <a:xfrm>
              <a:off x="2460" y="2537"/>
              <a:ext cx="431" cy="658"/>
            </a:xfrm>
            <a:custGeom>
              <a:avLst/>
              <a:gdLst>
                <a:gd name="T0" fmla="*/ 0 w 431"/>
                <a:gd name="T1" fmla="*/ 0 h 658"/>
                <a:gd name="T2" fmla="*/ 419 w 431"/>
                <a:gd name="T3" fmla="*/ 658 h 658"/>
                <a:gd name="T4" fmla="*/ 431 w 431"/>
                <a:gd name="T5" fmla="*/ 651 h 658"/>
                <a:gd name="T6" fmla="*/ 12 w 431"/>
                <a:gd name="T7" fmla="*/ 0 h 658"/>
                <a:gd name="T8" fmla="*/ 0 w 431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1" h="658">
                  <a:moveTo>
                    <a:pt x="0" y="0"/>
                  </a:moveTo>
                  <a:lnTo>
                    <a:pt x="419" y="658"/>
                  </a:lnTo>
                  <a:lnTo>
                    <a:pt x="431" y="651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3" name="Rectangle 141"/>
            <p:cNvSpPr>
              <a:spLocks noChangeArrowheads="1"/>
            </p:cNvSpPr>
            <p:nvPr/>
          </p:nvSpPr>
          <p:spPr bwMode="auto">
            <a:xfrm>
              <a:off x="2446" y="1716"/>
              <a:ext cx="9" cy="76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4" name="Freeform 142"/>
            <p:cNvSpPr/>
            <p:nvPr/>
          </p:nvSpPr>
          <p:spPr bwMode="auto">
            <a:xfrm>
              <a:off x="2467" y="1026"/>
              <a:ext cx="393" cy="635"/>
            </a:xfrm>
            <a:custGeom>
              <a:avLst/>
              <a:gdLst>
                <a:gd name="T0" fmla="*/ 0 w 393"/>
                <a:gd name="T1" fmla="*/ 623 h 635"/>
                <a:gd name="T2" fmla="*/ 381 w 393"/>
                <a:gd name="T3" fmla="*/ 0 h 635"/>
                <a:gd name="T4" fmla="*/ 393 w 393"/>
                <a:gd name="T5" fmla="*/ 0 h 635"/>
                <a:gd name="T6" fmla="*/ 12 w 393"/>
                <a:gd name="T7" fmla="*/ 635 h 635"/>
                <a:gd name="T8" fmla="*/ 0 w 393"/>
                <a:gd name="T9" fmla="*/ 623 h 6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3" h="635">
                  <a:moveTo>
                    <a:pt x="0" y="623"/>
                  </a:moveTo>
                  <a:lnTo>
                    <a:pt x="381" y="0"/>
                  </a:lnTo>
                  <a:lnTo>
                    <a:pt x="393" y="0"/>
                  </a:lnTo>
                  <a:lnTo>
                    <a:pt x="12" y="635"/>
                  </a:lnTo>
                  <a:lnTo>
                    <a:pt x="0" y="6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5" name="Freeform 143"/>
            <p:cNvSpPr/>
            <p:nvPr/>
          </p:nvSpPr>
          <p:spPr bwMode="auto">
            <a:xfrm>
              <a:off x="2616" y="1034"/>
              <a:ext cx="247" cy="741"/>
            </a:xfrm>
            <a:custGeom>
              <a:avLst/>
              <a:gdLst>
                <a:gd name="T0" fmla="*/ 235 w 247"/>
                <a:gd name="T1" fmla="*/ 0 h 741"/>
                <a:gd name="T2" fmla="*/ 0 w 247"/>
                <a:gd name="T3" fmla="*/ 734 h 741"/>
                <a:gd name="T4" fmla="*/ 17 w 247"/>
                <a:gd name="T5" fmla="*/ 741 h 741"/>
                <a:gd name="T6" fmla="*/ 247 w 247"/>
                <a:gd name="T7" fmla="*/ 0 h 741"/>
                <a:gd name="T8" fmla="*/ 235 w 247"/>
                <a:gd name="T9" fmla="*/ 0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741">
                  <a:moveTo>
                    <a:pt x="235" y="0"/>
                  </a:moveTo>
                  <a:lnTo>
                    <a:pt x="0" y="734"/>
                  </a:lnTo>
                  <a:lnTo>
                    <a:pt x="17" y="741"/>
                  </a:lnTo>
                  <a:lnTo>
                    <a:pt x="247" y="0"/>
                  </a:lnTo>
                  <a:lnTo>
                    <a:pt x="2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6" name="Freeform 144"/>
            <p:cNvSpPr/>
            <p:nvPr/>
          </p:nvSpPr>
          <p:spPr bwMode="auto">
            <a:xfrm>
              <a:off x="3429" y="659"/>
              <a:ext cx="222" cy="431"/>
            </a:xfrm>
            <a:custGeom>
              <a:avLst/>
              <a:gdLst>
                <a:gd name="T0" fmla="*/ 208 w 222"/>
                <a:gd name="T1" fmla="*/ 0 h 431"/>
                <a:gd name="T2" fmla="*/ 0 w 222"/>
                <a:gd name="T3" fmla="*/ 424 h 431"/>
                <a:gd name="T4" fmla="*/ 9 w 222"/>
                <a:gd name="T5" fmla="*/ 431 h 431"/>
                <a:gd name="T6" fmla="*/ 222 w 222"/>
                <a:gd name="T7" fmla="*/ 0 h 431"/>
                <a:gd name="T8" fmla="*/ 208 w 222"/>
                <a:gd name="T9" fmla="*/ 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2" h="431">
                  <a:moveTo>
                    <a:pt x="208" y="0"/>
                  </a:moveTo>
                  <a:lnTo>
                    <a:pt x="0" y="424"/>
                  </a:lnTo>
                  <a:lnTo>
                    <a:pt x="9" y="431"/>
                  </a:lnTo>
                  <a:lnTo>
                    <a:pt x="222" y="0"/>
                  </a:lnTo>
                  <a:lnTo>
                    <a:pt x="20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7" name="Freeform 145"/>
            <p:cNvSpPr/>
            <p:nvPr/>
          </p:nvSpPr>
          <p:spPr bwMode="auto">
            <a:xfrm>
              <a:off x="3455" y="882"/>
              <a:ext cx="961" cy="239"/>
            </a:xfrm>
            <a:custGeom>
              <a:avLst/>
              <a:gdLst>
                <a:gd name="T0" fmla="*/ 0 w 961"/>
                <a:gd name="T1" fmla="*/ 225 h 239"/>
                <a:gd name="T2" fmla="*/ 961 w 961"/>
                <a:gd name="T3" fmla="*/ 0 h 239"/>
                <a:gd name="T4" fmla="*/ 961 w 961"/>
                <a:gd name="T5" fmla="*/ 12 h 239"/>
                <a:gd name="T6" fmla="*/ 0 w 961"/>
                <a:gd name="T7" fmla="*/ 239 h 239"/>
                <a:gd name="T8" fmla="*/ 0 w 961"/>
                <a:gd name="T9" fmla="*/ 225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1" h="239">
                  <a:moveTo>
                    <a:pt x="0" y="225"/>
                  </a:moveTo>
                  <a:lnTo>
                    <a:pt x="961" y="0"/>
                  </a:lnTo>
                  <a:lnTo>
                    <a:pt x="961" y="12"/>
                  </a:lnTo>
                  <a:lnTo>
                    <a:pt x="0" y="239"/>
                  </a:lnTo>
                  <a:lnTo>
                    <a:pt x="0" y="2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8" name="Freeform 146"/>
            <p:cNvSpPr/>
            <p:nvPr/>
          </p:nvSpPr>
          <p:spPr bwMode="auto">
            <a:xfrm>
              <a:off x="3445" y="1131"/>
              <a:ext cx="838" cy="608"/>
            </a:xfrm>
            <a:custGeom>
              <a:avLst/>
              <a:gdLst>
                <a:gd name="T0" fmla="*/ 0 w 838"/>
                <a:gd name="T1" fmla="*/ 0 h 608"/>
                <a:gd name="T2" fmla="*/ 838 w 838"/>
                <a:gd name="T3" fmla="*/ 594 h 608"/>
                <a:gd name="T4" fmla="*/ 829 w 838"/>
                <a:gd name="T5" fmla="*/ 608 h 608"/>
                <a:gd name="T6" fmla="*/ 0 w 838"/>
                <a:gd name="T7" fmla="*/ 16 h 608"/>
                <a:gd name="T8" fmla="*/ 0 w 838"/>
                <a:gd name="T9" fmla="*/ 0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8" h="608">
                  <a:moveTo>
                    <a:pt x="0" y="0"/>
                  </a:moveTo>
                  <a:lnTo>
                    <a:pt x="838" y="594"/>
                  </a:lnTo>
                  <a:lnTo>
                    <a:pt x="829" y="608"/>
                  </a:lnTo>
                  <a:lnTo>
                    <a:pt x="0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9" name="Freeform 147"/>
            <p:cNvSpPr/>
            <p:nvPr/>
          </p:nvSpPr>
          <p:spPr bwMode="auto">
            <a:xfrm>
              <a:off x="2455" y="1839"/>
              <a:ext cx="159" cy="637"/>
            </a:xfrm>
            <a:custGeom>
              <a:avLst/>
              <a:gdLst>
                <a:gd name="T0" fmla="*/ 147 w 159"/>
                <a:gd name="T1" fmla="*/ 0 h 637"/>
                <a:gd name="T2" fmla="*/ 0 w 159"/>
                <a:gd name="T3" fmla="*/ 637 h 637"/>
                <a:gd name="T4" fmla="*/ 17 w 159"/>
                <a:gd name="T5" fmla="*/ 637 h 637"/>
                <a:gd name="T6" fmla="*/ 159 w 159"/>
                <a:gd name="T7" fmla="*/ 0 h 637"/>
                <a:gd name="T8" fmla="*/ 147 w 159"/>
                <a:gd name="T9" fmla="*/ 0 h 6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637">
                  <a:moveTo>
                    <a:pt x="147" y="0"/>
                  </a:moveTo>
                  <a:lnTo>
                    <a:pt x="0" y="637"/>
                  </a:lnTo>
                  <a:lnTo>
                    <a:pt x="17" y="637"/>
                  </a:lnTo>
                  <a:lnTo>
                    <a:pt x="159" y="0"/>
                  </a:lnTo>
                  <a:lnTo>
                    <a:pt x="14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0" name="Freeform 148"/>
            <p:cNvSpPr/>
            <p:nvPr/>
          </p:nvSpPr>
          <p:spPr bwMode="auto">
            <a:xfrm>
              <a:off x="4326" y="700"/>
              <a:ext cx="107" cy="147"/>
            </a:xfrm>
            <a:custGeom>
              <a:avLst/>
              <a:gdLst>
                <a:gd name="T0" fmla="*/ 0 w 107"/>
                <a:gd name="T1" fmla="*/ 12 h 147"/>
                <a:gd name="T2" fmla="*/ 90 w 107"/>
                <a:gd name="T3" fmla="*/ 147 h 147"/>
                <a:gd name="T4" fmla="*/ 107 w 107"/>
                <a:gd name="T5" fmla="*/ 147 h 147"/>
                <a:gd name="T6" fmla="*/ 12 w 107"/>
                <a:gd name="T7" fmla="*/ 0 h 147"/>
                <a:gd name="T8" fmla="*/ 0 w 107"/>
                <a:gd name="T9" fmla="*/ 12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" h="147">
                  <a:moveTo>
                    <a:pt x="0" y="12"/>
                  </a:moveTo>
                  <a:lnTo>
                    <a:pt x="90" y="147"/>
                  </a:lnTo>
                  <a:lnTo>
                    <a:pt x="107" y="147"/>
                  </a:lnTo>
                  <a:lnTo>
                    <a:pt x="12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1" name="Freeform 149"/>
            <p:cNvSpPr/>
            <p:nvPr/>
          </p:nvSpPr>
          <p:spPr bwMode="auto">
            <a:xfrm>
              <a:off x="4475" y="882"/>
              <a:ext cx="564" cy="279"/>
            </a:xfrm>
            <a:custGeom>
              <a:avLst/>
              <a:gdLst>
                <a:gd name="T0" fmla="*/ 0 w 564"/>
                <a:gd name="T1" fmla="*/ 17 h 279"/>
                <a:gd name="T2" fmla="*/ 564 w 564"/>
                <a:gd name="T3" fmla="*/ 279 h 279"/>
                <a:gd name="T4" fmla="*/ 564 w 564"/>
                <a:gd name="T5" fmla="*/ 268 h 279"/>
                <a:gd name="T6" fmla="*/ 0 w 564"/>
                <a:gd name="T7" fmla="*/ 0 h 279"/>
                <a:gd name="T8" fmla="*/ 0 w 564"/>
                <a:gd name="T9" fmla="*/ 17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4" h="279">
                  <a:moveTo>
                    <a:pt x="0" y="17"/>
                  </a:moveTo>
                  <a:lnTo>
                    <a:pt x="564" y="279"/>
                  </a:lnTo>
                  <a:lnTo>
                    <a:pt x="564" y="268"/>
                  </a:lnTo>
                  <a:lnTo>
                    <a:pt x="0" y="0"/>
                  </a:lnTo>
                  <a:lnTo>
                    <a:pt x="0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2" name="Freeform 150"/>
            <p:cNvSpPr/>
            <p:nvPr/>
          </p:nvSpPr>
          <p:spPr bwMode="auto">
            <a:xfrm>
              <a:off x="4461" y="899"/>
              <a:ext cx="592" cy="658"/>
            </a:xfrm>
            <a:custGeom>
              <a:avLst/>
              <a:gdLst>
                <a:gd name="T0" fmla="*/ 0 w 592"/>
                <a:gd name="T1" fmla="*/ 7 h 658"/>
                <a:gd name="T2" fmla="*/ 582 w 592"/>
                <a:gd name="T3" fmla="*/ 658 h 658"/>
                <a:gd name="T4" fmla="*/ 592 w 592"/>
                <a:gd name="T5" fmla="*/ 648 h 658"/>
                <a:gd name="T6" fmla="*/ 14 w 592"/>
                <a:gd name="T7" fmla="*/ 0 h 658"/>
                <a:gd name="T8" fmla="*/ 0 w 592"/>
                <a:gd name="T9" fmla="*/ 7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658">
                  <a:moveTo>
                    <a:pt x="0" y="7"/>
                  </a:moveTo>
                  <a:lnTo>
                    <a:pt x="582" y="658"/>
                  </a:lnTo>
                  <a:lnTo>
                    <a:pt x="592" y="648"/>
                  </a:lnTo>
                  <a:lnTo>
                    <a:pt x="14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3" name="Freeform 151"/>
            <p:cNvSpPr/>
            <p:nvPr/>
          </p:nvSpPr>
          <p:spPr bwMode="auto">
            <a:xfrm>
              <a:off x="4324" y="913"/>
              <a:ext cx="123" cy="795"/>
            </a:xfrm>
            <a:custGeom>
              <a:avLst/>
              <a:gdLst>
                <a:gd name="T0" fmla="*/ 111 w 123"/>
                <a:gd name="T1" fmla="*/ 0 h 795"/>
                <a:gd name="T2" fmla="*/ 0 w 123"/>
                <a:gd name="T3" fmla="*/ 795 h 795"/>
                <a:gd name="T4" fmla="*/ 16 w 123"/>
                <a:gd name="T5" fmla="*/ 795 h 795"/>
                <a:gd name="T6" fmla="*/ 123 w 123"/>
                <a:gd name="T7" fmla="*/ 0 h 795"/>
                <a:gd name="T8" fmla="*/ 111 w 123"/>
                <a:gd name="T9" fmla="*/ 0 h 7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795">
                  <a:moveTo>
                    <a:pt x="111" y="0"/>
                  </a:moveTo>
                  <a:lnTo>
                    <a:pt x="0" y="795"/>
                  </a:lnTo>
                  <a:lnTo>
                    <a:pt x="16" y="795"/>
                  </a:lnTo>
                  <a:lnTo>
                    <a:pt x="123" y="0"/>
                  </a:lnTo>
                  <a:lnTo>
                    <a:pt x="11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4" name="Freeform 152"/>
            <p:cNvSpPr/>
            <p:nvPr/>
          </p:nvSpPr>
          <p:spPr bwMode="auto">
            <a:xfrm>
              <a:off x="4345" y="1796"/>
              <a:ext cx="424" cy="485"/>
            </a:xfrm>
            <a:custGeom>
              <a:avLst/>
              <a:gdLst>
                <a:gd name="T0" fmla="*/ 0 w 424"/>
                <a:gd name="T1" fmla="*/ 5 h 485"/>
                <a:gd name="T2" fmla="*/ 410 w 424"/>
                <a:gd name="T3" fmla="*/ 485 h 485"/>
                <a:gd name="T4" fmla="*/ 424 w 424"/>
                <a:gd name="T5" fmla="*/ 478 h 485"/>
                <a:gd name="T6" fmla="*/ 14 w 424"/>
                <a:gd name="T7" fmla="*/ 0 h 485"/>
                <a:gd name="T8" fmla="*/ 0 w 424"/>
                <a:gd name="T9" fmla="*/ 5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4" h="485">
                  <a:moveTo>
                    <a:pt x="0" y="5"/>
                  </a:moveTo>
                  <a:lnTo>
                    <a:pt x="410" y="485"/>
                  </a:lnTo>
                  <a:lnTo>
                    <a:pt x="424" y="478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5" name="Freeform 153"/>
            <p:cNvSpPr/>
            <p:nvPr/>
          </p:nvSpPr>
          <p:spPr bwMode="auto">
            <a:xfrm>
              <a:off x="2477" y="2518"/>
              <a:ext cx="414" cy="308"/>
            </a:xfrm>
            <a:custGeom>
              <a:avLst/>
              <a:gdLst>
                <a:gd name="T0" fmla="*/ 0 w 414"/>
                <a:gd name="T1" fmla="*/ 7 h 308"/>
                <a:gd name="T2" fmla="*/ 402 w 414"/>
                <a:gd name="T3" fmla="*/ 308 h 308"/>
                <a:gd name="T4" fmla="*/ 414 w 414"/>
                <a:gd name="T5" fmla="*/ 299 h 308"/>
                <a:gd name="T6" fmla="*/ 9 w 414"/>
                <a:gd name="T7" fmla="*/ 0 h 308"/>
                <a:gd name="T8" fmla="*/ 0 w 414"/>
                <a:gd name="T9" fmla="*/ 7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4" h="308">
                  <a:moveTo>
                    <a:pt x="0" y="7"/>
                  </a:moveTo>
                  <a:lnTo>
                    <a:pt x="402" y="308"/>
                  </a:lnTo>
                  <a:lnTo>
                    <a:pt x="414" y="299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6" name="Freeform 154"/>
            <p:cNvSpPr/>
            <p:nvPr/>
          </p:nvSpPr>
          <p:spPr bwMode="auto">
            <a:xfrm>
              <a:off x="4994" y="1621"/>
              <a:ext cx="80" cy="885"/>
            </a:xfrm>
            <a:custGeom>
              <a:avLst/>
              <a:gdLst>
                <a:gd name="T0" fmla="*/ 73 w 80"/>
                <a:gd name="T1" fmla="*/ 0 h 885"/>
                <a:gd name="T2" fmla="*/ 0 w 80"/>
                <a:gd name="T3" fmla="*/ 885 h 885"/>
                <a:gd name="T4" fmla="*/ 9 w 80"/>
                <a:gd name="T5" fmla="*/ 885 h 885"/>
                <a:gd name="T6" fmla="*/ 80 w 80"/>
                <a:gd name="T7" fmla="*/ 0 h 885"/>
                <a:gd name="T8" fmla="*/ 73 w 80"/>
                <a:gd name="T9" fmla="*/ 0 h 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885">
                  <a:moveTo>
                    <a:pt x="73" y="0"/>
                  </a:moveTo>
                  <a:lnTo>
                    <a:pt x="0" y="885"/>
                  </a:lnTo>
                  <a:lnTo>
                    <a:pt x="9" y="885"/>
                  </a:lnTo>
                  <a:lnTo>
                    <a:pt x="80" y="0"/>
                  </a:lnTo>
                  <a:lnTo>
                    <a:pt x="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7" name="Freeform 155"/>
            <p:cNvSpPr/>
            <p:nvPr/>
          </p:nvSpPr>
          <p:spPr bwMode="auto">
            <a:xfrm>
              <a:off x="5022" y="2104"/>
              <a:ext cx="355" cy="412"/>
            </a:xfrm>
            <a:custGeom>
              <a:avLst/>
              <a:gdLst>
                <a:gd name="T0" fmla="*/ 0 w 355"/>
                <a:gd name="T1" fmla="*/ 405 h 412"/>
                <a:gd name="T2" fmla="*/ 344 w 355"/>
                <a:gd name="T3" fmla="*/ 0 h 412"/>
                <a:gd name="T4" fmla="*/ 355 w 355"/>
                <a:gd name="T5" fmla="*/ 7 h 412"/>
                <a:gd name="T6" fmla="*/ 10 w 355"/>
                <a:gd name="T7" fmla="*/ 412 h 412"/>
                <a:gd name="T8" fmla="*/ 0 w 355"/>
                <a:gd name="T9" fmla="*/ 405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5" h="412">
                  <a:moveTo>
                    <a:pt x="0" y="405"/>
                  </a:moveTo>
                  <a:lnTo>
                    <a:pt x="344" y="0"/>
                  </a:lnTo>
                  <a:lnTo>
                    <a:pt x="355" y="7"/>
                  </a:lnTo>
                  <a:lnTo>
                    <a:pt x="10" y="412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8" name="Freeform 156"/>
            <p:cNvSpPr/>
            <p:nvPr/>
          </p:nvSpPr>
          <p:spPr bwMode="auto">
            <a:xfrm>
              <a:off x="4788" y="2310"/>
              <a:ext cx="184" cy="213"/>
            </a:xfrm>
            <a:custGeom>
              <a:avLst/>
              <a:gdLst>
                <a:gd name="T0" fmla="*/ 0 w 184"/>
                <a:gd name="T1" fmla="*/ 7 h 213"/>
                <a:gd name="T2" fmla="*/ 177 w 184"/>
                <a:gd name="T3" fmla="*/ 213 h 213"/>
                <a:gd name="T4" fmla="*/ 184 w 184"/>
                <a:gd name="T5" fmla="*/ 201 h 213"/>
                <a:gd name="T6" fmla="*/ 12 w 184"/>
                <a:gd name="T7" fmla="*/ 0 h 213"/>
                <a:gd name="T8" fmla="*/ 0 w 184"/>
                <a:gd name="T9" fmla="*/ 7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4" h="213">
                  <a:moveTo>
                    <a:pt x="0" y="7"/>
                  </a:moveTo>
                  <a:lnTo>
                    <a:pt x="177" y="213"/>
                  </a:lnTo>
                  <a:lnTo>
                    <a:pt x="184" y="201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9" name="Freeform 157"/>
            <p:cNvSpPr/>
            <p:nvPr/>
          </p:nvSpPr>
          <p:spPr bwMode="auto">
            <a:xfrm>
              <a:off x="4729" y="2575"/>
              <a:ext cx="253" cy="414"/>
            </a:xfrm>
            <a:custGeom>
              <a:avLst/>
              <a:gdLst>
                <a:gd name="T0" fmla="*/ 246 w 253"/>
                <a:gd name="T1" fmla="*/ 0 h 414"/>
                <a:gd name="T2" fmla="*/ 0 w 253"/>
                <a:gd name="T3" fmla="*/ 398 h 414"/>
                <a:gd name="T4" fmla="*/ 0 w 253"/>
                <a:gd name="T5" fmla="*/ 414 h 414"/>
                <a:gd name="T6" fmla="*/ 253 w 253"/>
                <a:gd name="T7" fmla="*/ 10 h 414"/>
                <a:gd name="T8" fmla="*/ 246 w 253"/>
                <a:gd name="T9" fmla="*/ 0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3" h="414">
                  <a:moveTo>
                    <a:pt x="246" y="0"/>
                  </a:moveTo>
                  <a:lnTo>
                    <a:pt x="0" y="398"/>
                  </a:lnTo>
                  <a:lnTo>
                    <a:pt x="0" y="414"/>
                  </a:lnTo>
                  <a:lnTo>
                    <a:pt x="253" y="10"/>
                  </a:lnTo>
                  <a:lnTo>
                    <a:pt x="24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0" name="Freeform 158"/>
            <p:cNvSpPr/>
            <p:nvPr/>
          </p:nvSpPr>
          <p:spPr bwMode="auto">
            <a:xfrm>
              <a:off x="4018" y="2554"/>
              <a:ext cx="943" cy="324"/>
            </a:xfrm>
            <a:custGeom>
              <a:avLst/>
              <a:gdLst>
                <a:gd name="T0" fmla="*/ 0 w 943"/>
                <a:gd name="T1" fmla="*/ 312 h 324"/>
                <a:gd name="T2" fmla="*/ 943 w 943"/>
                <a:gd name="T3" fmla="*/ 0 h 324"/>
                <a:gd name="T4" fmla="*/ 943 w 943"/>
                <a:gd name="T5" fmla="*/ 14 h 324"/>
                <a:gd name="T6" fmla="*/ 0 w 943"/>
                <a:gd name="T7" fmla="*/ 324 h 324"/>
                <a:gd name="T8" fmla="*/ 0 w 943"/>
                <a:gd name="T9" fmla="*/ 312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3" h="324">
                  <a:moveTo>
                    <a:pt x="0" y="312"/>
                  </a:moveTo>
                  <a:lnTo>
                    <a:pt x="943" y="0"/>
                  </a:lnTo>
                  <a:lnTo>
                    <a:pt x="943" y="14"/>
                  </a:lnTo>
                  <a:lnTo>
                    <a:pt x="0" y="324"/>
                  </a:lnTo>
                  <a:lnTo>
                    <a:pt x="0" y="3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1" name="Freeform 159"/>
            <p:cNvSpPr/>
            <p:nvPr/>
          </p:nvSpPr>
          <p:spPr bwMode="auto">
            <a:xfrm>
              <a:off x="2938" y="2866"/>
              <a:ext cx="671" cy="607"/>
            </a:xfrm>
            <a:custGeom>
              <a:avLst/>
              <a:gdLst>
                <a:gd name="T0" fmla="*/ 0 w 671"/>
                <a:gd name="T1" fmla="*/ 7 h 607"/>
                <a:gd name="T2" fmla="*/ 661 w 671"/>
                <a:gd name="T3" fmla="*/ 607 h 607"/>
                <a:gd name="T4" fmla="*/ 671 w 671"/>
                <a:gd name="T5" fmla="*/ 607 h 607"/>
                <a:gd name="T6" fmla="*/ 12 w 671"/>
                <a:gd name="T7" fmla="*/ 0 h 607"/>
                <a:gd name="T8" fmla="*/ 0 w 671"/>
                <a:gd name="T9" fmla="*/ 7 h 6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1" h="607">
                  <a:moveTo>
                    <a:pt x="0" y="7"/>
                  </a:moveTo>
                  <a:lnTo>
                    <a:pt x="661" y="607"/>
                  </a:lnTo>
                  <a:lnTo>
                    <a:pt x="671" y="607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2" name="Freeform 160"/>
            <p:cNvSpPr/>
            <p:nvPr/>
          </p:nvSpPr>
          <p:spPr bwMode="auto">
            <a:xfrm>
              <a:off x="4546" y="3001"/>
              <a:ext cx="507" cy="299"/>
            </a:xfrm>
            <a:custGeom>
              <a:avLst/>
              <a:gdLst>
                <a:gd name="T0" fmla="*/ 0 w 507"/>
                <a:gd name="T1" fmla="*/ 292 h 299"/>
                <a:gd name="T2" fmla="*/ 500 w 507"/>
                <a:gd name="T3" fmla="*/ 0 h 299"/>
                <a:gd name="T4" fmla="*/ 507 w 507"/>
                <a:gd name="T5" fmla="*/ 12 h 299"/>
                <a:gd name="T6" fmla="*/ 5 w 507"/>
                <a:gd name="T7" fmla="*/ 299 h 299"/>
                <a:gd name="T8" fmla="*/ 0 w 507"/>
                <a:gd name="T9" fmla="*/ 292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99">
                  <a:moveTo>
                    <a:pt x="0" y="292"/>
                  </a:moveTo>
                  <a:lnTo>
                    <a:pt x="500" y="0"/>
                  </a:lnTo>
                  <a:lnTo>
                    <a:pt x="507" y="12"/>
                  </a:lnTo>
                  <a:lnTo>
                    <a:pt x="5" y="299"/>
                  </a:lnTo>
                  <a:lnTo>
                    <a:pt x="0" y="2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3" name="Freeform 161"/>
            <p:cNvSpPr/>
            <p:nvPr/>
          </p:nvSpPr>
          <p:spPr bwMode="auto">
            <a:xfrm>
              <a:off x="3658" y="3314"/>
              <a:ext cx="831" cy="187"/>
            </a:xfrm>
            <a:custGeom>
              <a:avLst/>
              <a:gdLst>
                <a:gd name="T0" fmla="*/ 0 w 831"/>
                <a:gd name="T1" fmla="*/ 173 h 187"/>
                <a:gd name="T2" fmla="*/ 831 w 831"/>
                <a:gd name="T3" fmla="*/ 0 h 187"/>
                <a:gd name="T4" fmla="*/ 831 w 831"/>
                <a:gd name="T5" fmla="*/ 12 h 187"/>
                <a:gd name="T6" fmla="*/ 10 w 831"/>
                <a:gd name="T7" fmla="*/ 187 h 187"/>
                <a:gd name="T8" fmla="*/ 0 w 831"/>
                <a:gd name="T9" fmla="*/ 173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1" h="187">
                  <a:moveTo>
                    <a:pt x="0" y="173"/>
                  </a:moveTo>
                  <a:lnTo>
                    <a:pt x="831" y="0"/>
                  </a:lnTo>
                  <a:lnTo>
                    <a:pt x="831" y="12"/>
                  </a:lnTo>
                  <a:lnTo>
                    <a:pt x="10" y="187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4" name="Oval 162"/>
            <p:cNvSpPr>
              <a:spLocks noChangeArrowheads="1"/>
            </p:cNvSpPr>
            <p:nvPr/>
          </p:nvSpPr>
          <p:spPr bwMode="auto">
            <a:xfrm>
              <a:off x="5107" y="1699"/>
              <a:ext cx="67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5" name="Freeform 163"/>
            <p:cNvSpPr/>
            <p:nvPr/>
          </p:nvSpPr>
          <p:spPr bwMode="auto">
            <a:xfrm>
              <a:off x="2640" y="1140"/>
              <a:ext cx="746" cy="644"/>
            </a:xfrm>
            <a:custGeom>
              <a:avLst/>
              <a:gdLst>
                <a:gd name="T0" fmla="*/ 0 w 746"/>
                <a:gd name="T1" fmla="*/ 635 h 644"/>
                <a:gd name="T2" fmla="*/ 739 w 746"/>
                <a:gd name="T3" fmla="*/ 0 h 644"/>
                <a:gd name="T4" fmla="*/ 746 w 746"/>
                <a:gd name="T5" fmla="*/ 10 h 644"/>
                <a:gd name="T6" fmla="*/ 12 w 746"/>
                <a:gd name="T7" fmla="*/ 644 h 644"/>
                <a:gd name="T8" fmla="*/ 0 w 746"/>
                <a:gd name="T9" fmla="*/ 635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6" h="644">
                  <a:moveTo>
                    <a:pt x="0" y="635"/>
                  </a:moveTo>
                  <a:lnTo>
                    <a:pt x="739" y="0"/>
                  </a:lnTo>
                  <a:lnTo>
                    <a:pt x="746" y="10"/>
                  </a:lnTo>
                  <a:lnTo>
                    <a:pt x="12" y="644"/>
                  </a:lnTo>
                  <a:lnTo>
                    <a:pt x="0" y="6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6" name="Freeform 164"/>
            <p:cNvSpPr/>
            <p:nvPr/>
          </p:nvSpPr>
          <p:spPr bwMode="auto">
            <a:xfrm>
              <a:off x="2612" y="1839"/>
              <a:ext cx="298" cy="966"/>
            </a:xfrm>
            <a:custGeom>
              <a:avLst/>
              <a:gdLst>
                <a:gd name="T0" fmla="*/ 0 w 298"/>
                <a:gd name="T1" fmla="*/ 7 h 966"/>
                <a:gd name="T2" fmla="*/ 286 w 298"/>
                <a:gd name="T3" fmla="*/ 966 h 966"/>
                <a:gd name="T4" fmla="*/ 298 w 298"/>
                <a:gd name="T5" fmla="*/ 959 h 966"/>
                <a:gd name="T6" fmla="*/ 11 w 298"/>
                <a:gd name="T7" fmla="*/ 0 h 966"/>
                <a:gd name="T8" fmla="*/ 0 w 298"/>
                <a:gd name="T9" fmla="*/ 7 h 9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966">
                  <a:moveTo>
                    <a:pt x="0" y="7"/>
                  </a:moveTo>
                  <a:lnTo>
                    <a:pt x="286" y="966"/>
                  </a:lnTo>
                  <a:lnTo>
                    <a:pt x="298" y="959"/>
                  </a:lnTo>
                  <a:lnTo>
                    <a:pt x="11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7" name="Freeform 165"/>
            <p:cNvSpPr/>
            <p:nvPr/>
          </p:nvSpPr>
          <p:spPr bwMode="auto">
            <a:xfrm>
              <a:off x="3983" y="2116"/>
              <a:ext cx="232" cy="720"/>
            </a:xfrm>
            <a:custGeom>
              <a:avLst/>
              <a:gdLst>
                <a:gd name="T0" fmla="*/ 222 w 232"/>
                <a:gd name="T1" fmla="*/ 0 h 720"/>
                <a:gd name="T2" fmla="*/ 0 w 232"/>
                <a:gd name="T3" fmla="*/ 720 h 720"/>
                <a:gd name="T4" fmla="*/ 12 w 232"/>
                <a:gd name="T5" fmla="*/ 720 h 720"/>
                <a:gd name="T6" fmla="*/ 232 w 232"/>
                <a:gd name="T7" fmla="*/ 7 h 720"/>
                <a:gd name="T8" fmla="*/ 222 w 232"/>
                <a:gd name="T9" fmla="*/ 0 h 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2" h="720">
                  <a:moveTo>
                    <a:pt x="222" y="0"/>
                  </a:moveTo>
                  <a:lnTo>
                    <a:pt x="0" y="720"/>
                  </a:lnTo>
                  <a:lnTo>
                    <a:pt x="12" y="720"/>
                  </a:lnTo>
                  <a:lnTo>
                    <a:pt x="232" y="7"/>
                  </a:lnTo>
                  <a:lnTo>
                    <a:pt x="22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8" name="Freeform 166"/>
            <p:cNvSpPr/>
            <p:nvPr/>
          </p:nvSpPr>
          <p:spPr bwMode="auto">
            <a:xfrm>
              <a:off x="2896" y="1003"/>
              <a:ext cx="478" cy="118"/>
            </a:xfrm>
            <a:custGeom>
              <a:avLst/>
              <a:gdLst>
                <a:gd name="T0" fmla="*/ 0 w 478"/>
                <a:gd name="T1" fmla="*/ 14 h 118"/>
                <a:gd name="T2" fmla="*/ 478 w 478"/>
                <a:gd name="T3" fmla="*/ 118 h 118"/>
                <a:gd name="T4" fmla="*/ 478 w 478"/>
                <a:gd name="T5" fmla="*/ 104 h 118"/>
                <a:gd name="T6" fmla="*/ 7 w 478"/>
                <a:gd name="T7" fmla="*/ 0 h 118"/>
                <a:gd name="T8" fmla="*/ 0 w 478"/>
                <a:gd name="T9" fmla="*/ 14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118">
                  <a:moveTo>
                    <a:pt x="0" y="14"/>
                  </a:moveTo>
                  <a:lnTo>
                    <a:pt x="478" y="118"/>
                  </a:lnTo>
                  <a:lnTo>
                    <a:pt x="478" y="104"/>
                  </a:lnTo>
                  <a:lnTo>
                    <a:pt x="7" y="0"/>
                  </a:lnTo>
                  <a:lnTo>
                    <a:pt x="0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9" name="Freeform 167"/>
            <p:cNvSpPr/>
            <p:nvPr/>
          </p:nvSpPr>
          <p:spPr bwMode="auto">
            <a:xfrm>
              <a:off x="4366" y="1592"/>
              <a:ext cx="689" cy="164"/>
            </a:xfrm>
            <a:custGeom>
              <a:avLst/>
              <a:gdLst>
                <a:gd name="T0" fmla="*/ 0 w 689"/>
                <a:gd name="T1" fmla="*/ 152 h 164"/>
                <a:gd name="T2" fmla="*/ 682 w 689"/>
                <a:gd name="T3" fmla="*/ 0 h 164"/>
                <a:gd name="T4" fmla="*/ 689 w 689"/>
                <a:gd name="T5" fmla="*/ 12 h 164"/>
                <a:gd name="T6" fmla="*/ 0 w 689"/>
                <a:gd name="T7" fmla="*/ 164 h 164"/>
                <a:gd name="T8" fmla="*/ 0 w 689"/>
                <a:gd name="T9" fmla="*/ 152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164">
                  <a:moveTo>
                    <a:pt x="0" y="152"/>
                  </a:moveTo>
                  <a:lnTo>
                    <a:pt x="682" y="0"/>
                  </a:lnTo>
                  <a:lnTo>
                    <a:pt x="689" y="12"/>
                  </a:lnTo>
                  <a:lnTo>
                    <a:pt x="0" y="164"/>
                  </a:lnTo>
                  <a:lnTo>
                    <a:pt x="0" y="1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0" name="Freeform 168"/>
            <p:cNvSpPr/>
            <p:nvPr/>
          </p:nvSpPr>
          <p:spPr bwMode="auto">
            <a:xfrm>
              <a:off x="3995" y="2899"/>
              <a:ext cx="499" cy="396"/>
            </a:xfrm>
            <a:custGeom>
              <a:avLst/>
              <a:gdLst>
                <a:gd name="T0" fmla="*/ 0 w 499"/>
                <a:gd name="T1" fmla="*/ 5 h 396"/>
                <a:gd name="T2" fmla="*/ 499 w 499"/>
                <a:gd name="T3" fmla="*/ 396 h 396"/>
                <a:gd name="T4" fmla="*/ 499 w 499"/>
                <a:gd name="T5" fmla="*/ 384 h 396"/>
                <a:gd name="T6" fmla="*/ 14 w 499"/>
                <a:gd name="T7" fmla="*/ 0 h 396"/>
                <a:gd name="T8" fmla="*/ 0 w 499"/>
                <a:gd name="T9" fmla="*/ 5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9" h="396">
                  <a:moveTo>
                    <a:pt x="0" y="5"/>
                  </a:moveTo>
                  <a:lnTo>
                    <a:pt x="499" y="396"/>
                  </a:lnTo>
                  <a:lnTo>
                    <a:pt x="499" y="384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1" name="Freeform 169"/>
            <p:cNvSpPr/>
            <p:nvPr/>
          </p:nvSpPr>
          <p:spPr bwMode="auto">
            <a:xfrm>
              <a:off x="3651" y="2918"/>
              <a:ext cx="306" cy="547"/>
            </a:xfrm>
            <a:custGeom>
              <a:avLst/>
              <a:gdLst>
                <a:gd name="T0" fmla="*/ 0 w 306"/>
                <a:gd name="T1" fmla="*/ 540 h 547"/>
                <a:gd name="T2" fmla="*/ 294 w 306"/>
                <a:gd name="T3" fmla="*/ 0 h 547"/>
                <a:gd name="T4" fmla="*/ 306 w 306"/>
                <a:gd name="T5" fmla="*/ 0 h 547"/>
                <a:gd name="T6" fmla="*/ 10 w 306"/>
                <a:gd name="T7" fmla="*/ 547 h 547"/>
                <a:gd name="T8" fmla="*/ 0 w 306"/>
                <a:gd name="T9" fmla="*/ 540 h 5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6" h="547">
                  <a:moveTo>
                    <a:pt x="0" y="540"/>
                  </a:moveTo>
                  <a:lnTo>
                    <a:pt x="294" y="0"/>
                  </a:lnTo>
                  <a:lnTo>
                    <a:pt x="306" y="0"/>
                  </a:lnTo>
                  <a:lnTo>
                    <a:pt x="10" y="547"/>
                  </a:lnTo>
                  <a:lnTo>
                    <a:pt x="0" y="5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2" name="Rectangle 170"/>
            <p:cNvSpPr>
              <a:spLocks noChangeArrowheads="1"/>
            </p:cNvSpPr>
            <p:nvPr/>
          </p:nvSpPr>
          <p:spPr bwMode="auto">
            <a:xfrm>
              <a:off x="2910" y="2881"/>
              <a:ext cx="9" cy="30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3" name="Freeform 171"/>
            <p:cNvSpPr/>
            <p:nvPr/>
          </p:nvSpPr>
          <p:spPr bwMode="auto">
            <a:xfrm>
              <a:off x="3334" y="2109"/>
              <a:ext cx="611" cy="741"/>
            </a:xfrm>
            <a:custGeom>
              <a:avLst/>
              <a:gdLst>
                <a:gd name="T0" fmla="*/ 0 w 611"/>
                <a:gd name="T1" fmla="*/ 7 h 741"/>
                <a:gd name="T2" fmla="*/ 599 w 611"/>
                <a:gd name="T3" fmla="*/ 741 h 741"/>
                <a:gd name="T4" fmla="*/ 611 w 611"/>
                <a:gd name="T5" fmla="*/ 736 h 741"/>
                <a:gd name="T6" fmla="*/ 12 w 611"/>
                <a:gd name="T7" fmla="*/ 0 h 741"/>
                <a:gd name="T8" fmla="*/ 0 w 611"/>
                <a:gd name="T9" fmla="*/ 7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741">
                  <a:moveTo>
                    <a:pt x="0" y="7"/>
                  </a:moveTo>
                  <a:lnTo>
                    <a:pt x="599" y="741"/>
                  </a:lnTo>
                  <a:lnTo>
                    <a:pt x="611" y="736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344" name="Group 4"/>
          <p:cNvGrpSpPr>
            <a:grpSpLocks noChangeAspect="1"/>
          </p:cNvGrpSpPr>
          <p:nvPr/>
        </p:nvGrpSpPr>
        <p:grpSpPr bwMode="auto">
          <a:xfrm>
            <a:off x="10964034" y="5769139"/>
            <a:ext cx="2236319" cy="2177722"/>
            <a:chOff x="2410" y="593"/>
            <a:chExt cx="3015" cy="2936"/>
          </a:xfrm>
          <a:solidFill>
            <a:srgbClr val="F6A27D"/>
          </a:solidFill>
        </p:grpSpPr>
        <p:sp>
          <p:nvSpPr>
            <p:cNvPr id="345" name="Freeform 5"/>
            <p:cNvSpPr/>
            <p:nvPr/>
          </p:nvSpPr>
          <p:spPr bwMode="auto">
            <a:xfrm>
              <a:off x="5079" y="1202"/>
              <a:ext cx="66" cy="509"/>
            </a:xfrm>
            <a:custGeom>
              <a:avLst/>
              <a:gdLst>
                <a:gd name="T0" fmla="*/ 0 w 66"/>
                <a:gd name="T1" fmla="*/ 9 h 509"/>
                <a:gd name="T2" fmla="*/ 54 w 66"/>
                <a:gd name="T3" fmla="*/ 509 h 509"/>
                <a:gd name="T4" fmla="*/ 66 w 66"/>
                <a:gd name="T5" fmla="*/ 509 h 509"/>
                <a:gd name="T6" fmla="*/ 9 w 66"/>
                <a:gd name="T7" fmla="*/ 0 h 509"/>
                <a:gd name="T8" fmla="*/ 0 w 66"/>
                <a:gd name="T9" fmla="*/ 9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509">
                  <a:moveTo>
                    <a:pt x="0" y="9"/>
                  </a:moveTo>
                  <a:lnTo>
                    <a:pt x="54" y="509"/>
                  </a:lnTo>
                  <a:lnTo>
                    <a:pt x="66" y="509"/>
                  </a:lnTo>
                  <a:lnTo>
                    <a:pt x="9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6" name="Freeform 6"/>
            <p:cNvSpPr/>
            <p:nvPr/>
          </p:nvSpPr>
          <p:spPr bwMode="auto">
            <a:xfrm>
              <a:off x="5079" y="1195"/>
              <a:ext cx="303" cy="854"/>
            </a:xfrm>
            <a:custGeom>
              <a:avLst/>
              <a:gdLst>
                <a:gd name="T0" fmla="*/ 14 w 303"/>
                <a:gd name="T1" fmla="*/ 0 h 854"/>
                <a:gd name="T2" fmla="*/ 303 w 303"/>
                <a:gd name="T3" fmla="*/ 854 h 854"/>
                <a:gd name="T4" fmla="*/ 287 w 303"/>
                <a:gd name="T5" fmla="*/ 854 h 854"/>
                <a:gd name="T6" fmla="*/ 0 w 303"/>
                <a:gd name="T7" fmla="*/ 11 h 854"/>
                <a:gd name="T8" fmla="*/ 14 w 303"/>
                <a:gd name="T9" fmla="*/ 0 h 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3" h="854">
                  <a:moveTo>
                    <a:pt x="14" y="0"/>
                  </a:moveTo>
                  <a:lnTo>
                    <a:pt x="303" y="854"/>
                  </a:lnTo>
                  <a:lnTo>
                    <a:pt x="287" y="854"/>
                  </a:lnTo>
                  <a:lnTo>
                    <a:pt x="0" y="11"/>
                  </a:lnTo>
                  <a:lnTo>
                    <a:pt x="1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7" name="Freeform 7"/>
            <p:cNvSpPr/>
            <p:nvPr/>
          </p:nvSpPr>
          <p:spPr bwMode="auto">
            <a:xfrm>
              <a:off x="5074" y="1202"/>
              <a:ext cx="12" cy="345"/>
            </a:xfrm>
            <a:custGeom>
              <a:avLst/>
              <a:gdLst>
                <a:gd name="T0" fmla="*/ 0 w 12"/>
                <a:gd name="T1" fmla="*/ 0 h 345"/>
                <a:gd name="T2" fmla="*/ 0 w 12"/>
                <a:gd name="T3" fmla="*/ 345 h 345"/>
                <a:gd name="T4" fmla="*/ 12 w 12"/>
                <a:gd name="T5" fmla="*/ 345 h 345"/>
                <a:gd name="T6" fmla="*/ 12 w 12"/>
                <a:gd name="T7" fmla="*/ 12 h 345"/>
                <a:gd name="T8" fmla="*/ 0 w 12"/>
                <a:gd name="T9" fmla="*/ 0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345">
                  <a:moveTo>
                    <a:pt x="0" y="0"/>
                  </a:moveTo>
                  <a:lnTo>
                    <a:pt x="0" y="345"/>
                  </a:lnTo>
                  <a:lnTo>
                    <a:pt x="12" y="345"/>
                  </a:lnTo>
                  <a:lnTo>
                    <a:pt x="12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8" name="Rectangle 8"/>
            <p:cNvSpPr>
              <a:spLocks noChangeArrowheads="1"/>
            </p:cNvSpPr>
            <p:nvPr/>
          </p:nvSpPr>
          <p:spPr bwMode="auto">
            <a:xfrm>
              <a:off x="3658" y="3501"/>
              <a:ext cx="647" cy="1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9" name="Freeform 9"/>
            <p:cNvSpPr/>
            <p:nvPr/>
          </p:nvSpPr>
          <p:spPr bwMode="auto">
            <a:xfrm>
              <a:off x="3488" y="3446"/>
              <a:ext cx="118" cy="48"/>
            </a:xfrm>
            <a:custGeom>
              <a:avLst/>
              <a:gdLst>
                <a:gd name="T0" fmla="*/ 0 w 118"/>
                <a:gd name="T1" fmla="*/ 10 h 48"/>
                <a:gd name="T2" fmla="*/ 111 w 118"/>
                <a:gd name="T3" fmla="*/ 48 h 48"/>
                <a:gd name="T4" fmla="*/ 118 w 118"/>
                <a:gd name="T5" fmla="*/ 36 h 48"/>
                <a:gd name="T6" fmla="*/ 14 w 118"/>
                <a:gd name="T7" fmla="*/ 0 h 48"/>
                <a:gd name="T8" fmla="*/ 0 w 118"/>
                <a:gd name="T9" fmla="*/ 1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48">
                  <a:moveTo>
                    <a:pt x="0" y="10"/>
                  </a:moveTo>
                  <a:lnTo>
                    <a:pt x="111" y="48"/>
                  </a:lnTo>
                  <a:lnTo>
                    <a:pt x="118" y="36"/>
                  </a:lnTo>
                  <a:lnTo>
                    <a:pt x="14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0" name="Freeform 10"/>
            <p:cNvSpPr/>
            <p:nvPr/>
          </p:nvSpPr>
          <p:spPr bwMode="auto">
            <a:xfrm>
              <a:off x="2830" y="1026"/>
              <a:ext cx="30" cy="256"/>
            </a:xfrm>
            <a:custGeom>
              <a:avLst/>
              <a:gdLst>
                <a:gd name="T0" fmla="*/ 30 w 30"/>
                <a:gd name="T1" fmla="*/ 0 h 256"/>
                <a:gd name="T2" fmla="*/ 9 w 30"/>
                <a:gd name="T3" fmla="*/ 256 h 256"/>
                <a:gd name="T4" fmla="*/ 0 w 30"/>
                <a:gd name="T5" fmla="*/ 256 h 256"/>
                <a:gd name="T6" fmla="*/ 26 w 30"/>
                <a:gd name="T7" fmla="*/ 0 h 256"/>
                <a:gd name="T8" fmla="*/ 30 w 30"/>
                <a:gd name="T9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56">
                  <a:moveTo>
                    <a:pt x="30" y="0"/>
                  </a:moveTo>
                  <a:lnTo>
                    <a:pt x="9" y="256"/>
                  </a:lnTo>
                  <a:lnTo>
                    <a:pt x="0" y="256"/>
                  </a:lnTo>
                  <a:lnTo>
                    <a:pt x="26" y="0"/>
                  </a:lnTo>
                  <a:lnTo>
                    <a:pt x="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1" name="Freeform 11"/>
            <p:cNvSpPr/>
            <p:nvPr/>
          </p:nvSpPr>
          <p:spPr bwMode="auto">
            <a:xfrm>
              <a:off x="2841" y="773"/>
              <a:ext cx="604" cy="519"/>
            </a:xfrm>
            <a:custGeom>
              <a:avLst/>
              <a:gdLst>
                <a:gd name="T0" fmla="*/ 0 w 604"/>
                <a:gd name="T1" fmla="*/ 512 h 519"/>
                <a:gd name="T2" fmla="*/ 595 w 604"/>
                <a:gd name="T3" fmla="*/ 0 h 519"/>
                <a:gd name="T4" fmla="*/ 604 w 604"/>
                <a:gd name="T5" fmla="*/ 7 h 519"/>
                <a:gd name="T6" fmla="*/ 12 w 604"/>
                <a:gd name="T7" fmla="*/ 519 h 519"/>
                <a:gd name="T8" fmla="*/ 0 w 604"/>
                <a:gd name="T9" fmla="*/ 512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4" h="519">
                  <a:moveTo>
                    <a:pt x="0" y="512"/>
                  </a:moveTo>
                  <a:lnTo>
                    <a:pt x="595" y="0"/>
                  </a:lnTo>
                  <a:lnTo>
                    <a:pt x="604" y="7"/>
                  </a:lnTo>
                  <a:lnTo>
                    <a:pt x="12" y="519"/>
                  </a:lnTo>
                  <a:lnTo>
                    <a:pt x="0" y="5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2" name="Freeform 12"/>
            <p:cNvSpPr/>
            <p:nvPr/>
          </p:nvSpPr>
          <p:spPr bwMode="auto">
            <a:xfrm>
              <a:off x="2988" y="761"/>
              <a:ext cx="445" cy="192"/>
            </a:xfrm>
            <a:custGeom>
              <a:avLst/>
              <a:gdLst>
                <a:gd name="T0" fmla="*/ 445 w 445"/>
                <a:gd name="T1" fmla="*/ 17 h 192"/>
                <a:gd name="T2" fmla="*/ 3 w 445"/>
                <a:gd name="T3" fmla="*/ 192 h 192"/>
                <a:gd name="T4" fmla="*/ 0 w 445"/>
                <a:gd name="T5" fmla="*/ 187 h 192"/>
                <a:gd name="T6" fmla="*/ 445 w 445"/>
                <a:gd name="T7" fmla="*/ 0 h 192"/>
                <a:gd name="T8" fmla="*/ 445 w 445"/>
                <a:gd name="T9" fmla="*/ 17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5" h="192">
                  <a:moveTo>
                    <a:pt x="445" y="17"/>
                  </a:moveTo>
                  <a:lnTo>
                    <a:pt x="3" y="192"/>
                  </a:lnTo>
                  <a:lnTo>
                    <a:pt x="0" y="187"/>
                  </a:lnTo>
                  <a:lnTo>
                    <a:pt x="445" y="0"/>
                  </a:lnTo>
                  <a:lnTo>
                    <a:pt x="445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3" name="Freeform 13"/>
            <p:cNvSpPr/>
            <p:nvPr/>
          </p:nvSpPr>
          <p:spPr bwMode="auto">
            <a:xfrm>
              <a:off x="3478" y="650"/>
              <a:ext cx="159" cy="95"/>
            </a:xfrm>
            <a:custGeom>
              <a:avLst/>
              <a:gdLst>
                <a:gd name="T0" fmla="*/ 10 w 159"/>
                <a:gd name="T1" fmla="*/ 95 h 95"/>
                <a:gd name="T2" fmla="*/ 159 w 159"/>
                <a:gd name="T3" fmla="*/ 9 h 95"/>
                <a:gd name="T4" fmla="*/ 159 w 159"/>
                <a:gd name="T5" fmla="*/ 0 h 95"/>
                <a:gd name="T6" fmla="*/ 0 w 159"/>
                <a:gd name="T7" fmla="*/ 88 h 95"/>
                <a:gd name="T8" fmla="*/ 10 w 159"/>
                <a:gd name="T9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95">
                  <a:moveTo>
                    <a:pt x="10" y="95"/>
                  </a:moveTo>
                  <a:lnTo>
                    <a:pt x="159" y="9"/>
                  </a:lnTo>
                  <a:lnTo>
                    <a:pt x="159" y="0"/>
                  </a:lnTo>
                  <a:lnTo>
                    <a:pt x="0" y="88"/>
                  </a:lnTo>
                  <a:lnTo>
                    <a:pt x="10" y="9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4" name="Freeform 14"/>
            <p:cNvSpPr/>
            <p:nvPr/>
          </p:nvSpPr>
          <p:spPr bwMode="auto">
            <a:xfrm>
              <a:off x="3488" y="683"/>
              <a:ext cx="798" cy="74"/>
            </a:xfrm>
            <a:custGeom>
              <a:avLst/>
              <a:gdLst>
                <a:gd name="T0" fmla="*/ 0 w 798"/>
                <a:gd name="T1" fmla="*/ 62 h 74"/>
                <a:gd name="T2" fmla="*/ 798 w 798"/>
                <a:gd name="T3" fmla="*/ 0 h 74"/>
                <a:gd name="T4" fmla="*/ 798 w 798"/>
                <a:gd name="T5" fmla="*/ 10 h 74"/>
                <a:gd name="T6" fmla="*/ 0 w 798"/>
                <a:gd name="T7" fmla="*/ 74 h 74"/>
                <a:gd name="T8" fmla="*/ 0 w 798"/>
                <a:gd name="T9" fmla="*/ 6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8" h="74">
                  <a:moveTo>
                    <a:pt x="0" y="62"/>
                  </a:moveTo>
                  <a:lnTo>
                    <a:pt x="798" y="0"/>
                  </a:lnTo>
                  <a:lnTo>
                    <a:pt x="798" y="10"/>
                  </a:lnTo>
                  <a:lnTo>
                    <a:pt x="0" y="74"/>
                  </a:lnTo>
                  <a:lnTo>
                    <a:pt x="0" y="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5" name="Freeform 15"/>
            <p:cNvSpPr/>
            <p:nvPr/>
          </p:nvSpPr>
          <p:spPr bwMode="auto">
            <a:xfrm>
              <a:off x="3421" y="778"/>
              <a:ext cx="34" cy="308"/>
            </a:xfrm>
            <a:custGeom>
              <a:avLst/>
              <a:gdLst>
                <a:gd name="T0" fmla="*/ 29 w 34"/>
                <a:gd name="T1" fmla="*/ 0 h 308"/>
                <a:gd name="T2" fmla="*/ 0 w 34"/>
                <a:gd name="T3" fmla="*/ 308 h 308"/>
                <a:gd name="T4" fmla="*/ 12 w 34"/>
                <a:gd name="T5" fmla="*/ 308 h 308"/>
                <a:gd name="T6" fmla="*/ 34 w 34"/>
                <a:gd name="T7" fmla="*/ 0 h 308"/>
                <a:gd name="T8" fmla="*/ 29 w 34"/>
                <a:gd name="T9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308">
                  <a:moveTo>
                    <a:pt x="29" y="0"/>
                  </a:moveTo>
                  <a:lnTo>
                    <a:pt x="0" y="308"/>
                  </a:lnTo>
                  <a:lnTo>
                    <a:pt x="12" y="308"/>
                  </a:lnTo>
                  <a:lnTo>
                    <a:pt x="34" y="0"/>
                  </a:ln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6" name="Freeform 16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  <a:gd name="T10" fmla="*/ 0 w 571"/>
                <a:gd name="T11" fmla="*/ 11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7" name="Freeform 17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8" name="Freeform 18"/>
            <p:cNvSpPr/>
            <p:nvPr/>
          </p:nvSpPr>
          <p:spPr bwMode="auto">
            <a:xfrm>
              <a:off x="4087" y="693"/>
              <a:ext cx="225" cy="307"/>
            </a:xfrm>
            <a:custGeom>
              <a:avLst/>
              <a:gdLst>
                <a:gd name="T0" fmla="*/ 213 w 225"/>
                <a:gd name="T1" fmla="*/ 0 h 307"/>
                <a:gd name="T2" fmla="*/ 0 w 225"/>
                <a:gd name="T3" fmla="*/ 298 h 307"/>
                <a:gd name="T4" fmla="*/ 12 w 225"/>
                <a:gd name="T5" fmla="*/ 307 h 307"/>
                <a:gd name="T6" fmla="*/ 225 w 225"/>
                <a:gd name="T7" fmla="*/ 7 h 307"/>
                <a:gd name="T8" fmla="*/ 213 w 225"/>
                <a:gd name="T9" fmla="*/ 0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5" h="307">
                  <a:moveTo>
                    <a:pt x="213" y="0"/>
                  </a:moveTo>
                  <a:lnTo>
                    <a:pt x="0" y="298"/>
                  </a:lnTo>
                  <a:lnTo>
                    <a:pt x="12" y="307"/>
                  </a:lnTo>
                  <a:lnTo>
                    <a:pt x="225" y="7"/>
                  </a:lnTo>
                  <a:lnTo>
                    <a:pt x="21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9" name="Freeform 19"/>
            <p:cNvSpPr/>
            <p:nvPr/>
          </p:nvSpPr>
          <p:spPr bwMode="auto">
            <a:xfrm>
              <a:off x="2481" y="1318"/>
              <a:ext cx="339" cy="343"/>
            </a:xfrm>
            <a:custGeom>
              <a:avLst/>
              <a:gdLst>
                <a:gd name="T0" fmla="*/ 0 w 339"/>
                <a:gd name="T1" fmla="*/ 336 h 343"/>
                <a:gd name="T2" fmla="*/ 332 w 339"/>
                <a:gd name="T3" fmla="*/ 0 h 343"/>
                <a:gd name="T4" fmla="*/ 339 w 339"/>
                <a:gd name="T5" fmla="*/ 7 h 343"/>
                <a:gd name="T6" fmla="*/ 5 w 339"/>
                <a:gd name="T7" fmla="*/ 343 h 343"/>
                <a:gd name="T8" fmla="*/ 0 w 339"/>
                <a:gd name="T9" fmla="*/ 336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9" h="343">
                  <a:moveTo>
                    <a:pt x="0" y="336"/>
                  </a:moveTo>
                  <a:lnTo>
                    <a:pt x="332" y="0"/>
                  </a:lnTo>
                  <a:lnTo>
                    <a:pt x="339" y="7"/>
                  </a:lnTo>
                  <a:lnTo>
                    <a:pt x="5" y="343"/>
                  </a:lnTo>
                  <a:lnTo>
                    <a:pt x="0" y="3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0" name="Freeform 20"/>
            <p:cNvSpPr/>
            <p:nvPr/>
          </p:nvSpPr>
          <p:spPr bwMode="auto">
            <a:xfrm>
              <a:off x="2616" y="1332"/>
              <a:ext cx="209" cy="753"/>
            </a:xfrm>
            <a:custGeom>
              <a:avLst/>
              <a:gdLst>
                <a:gd name="T0" fmla="*/ 197 w 209"/>
                <a:gd name="T1" fmla="*/ 0 h 753"/>
                <a:gd name="T2" fmla="*/ 0 w 209"/>
                <a:gd name="T3" fmla="*/ 743 h 753"/>
                <a:gd name="T4" fmla="*/ 10 w 209"/>
                <a:gd name="T5" fmla="*/ 753 h 753"/>
                <a:gd name="T6" fmla="*/ 209 w 209"/>
                <a:gd name="T7" fmla="*/ 0 h 753"/>
                <a:gd name="T8" fmla="*/ 197 w 209"/>
                <a:gd name="T9" fmla="*/ 0 h 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753">
                  <a:moveTo>
                    <a:pt x="197" y="0"/>
                  </a:moveTo>
                  <a:lnTo>
                    <a:pt x="0" y="743"/>
                  </a:lnTo>
                  <a:lnTo>
                    <a:pt x="10" y="753"/>
                  </a:lnTo>
                  <a:lnTo>
                    <a:pt x="209" y="0"/>
                  </a:lnTo>
                  <a:lnTo>
                    <a:pt x="19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1" name="Freeform 21"/>
            <p:cNvSpPr/>
            <p:nvPr/>
          </p:nvSpPr>
          <p:spPr bwMode="auto">
            <a:xfrm>
              <a:off x="2477" y="1704"/>
              <a:ext cx="106" cy="92"/>
            </a:xfrm>
            <a:custGeom>
              <a:avLst/>
              <a:gdLst>
                <a:gd name="T0" fmla="*/ 0 w 106"/>
                <a:gd name="T1" fmla="*/ 7 h 92"/>
                <a:gd name="T2" fmla="*/ 94 w 106"/>
                <a:gd name="T3" fmla="*/ 92 h 92"/>
                <a:gd name="T4" fmla="*/ 106 w 106"/>
                <a:gd name="T5" fmla="*/ 75 h 92"/>
                <a:gd name="T6" fmla="*/ 9 w 106"/>
                <a:gd name="T7" fmla="*/ 0 h 92"/>
                <a:gd name="T8" fmla="*/ 0 w 106"/>
                <a:gd name="T9" fmla="*/ 7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92">
                  <a:moveTo>
                    <a:pt x="0" y="7"/>
                  </a:moveTo>
                  <a:lnTo>
                    <a:pt x="94" y="92"/>
                  </a:lnTo>
                  <a:lnTo>
                    <a:pt x="106" y="75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2" name="Freeform 22"/>
            <p:cNvSpPr/>
            <p:nvPr/>
          </p:nvSpPr>
          <p:spPr bwMode="auto">
            <a:xfrm>
              <a:off x="2451" y="1711"/>
              <a:ext cx="146" cy="374"/>
            </a:xfrm>
            <a:custGeom>
              <a:avLst/>
              <a:gdLst>
                <a:gd name="T0" fmla="*/ 0 w 146"/>
                <a:gd name="T1" fmla="*/ 0 h 374"/>
                <a:gd name="T2" fmla="*/ 135 w 146"/>
                <a:gd name="T3" fmla="*/ 374 h 374"/>
                <a:gd name="T4" fmla="*/ 146 w 146"/>
                <a:gd name="T5" fmla="*/ 374 h 374"/>
                <a:gd name="T6" fmla="*/ 11 w 146"/>
                <a:gd name="T7" fmla="*/ 0 h 374"/>
                <a:gd name="T8" fmla="*/ 0 w 146"/>
                <a:gd name="T9" fmla="*/ 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374">
                  <a:moveTo>
                    <a:pt x="0" y="0"/>
                  </a:moveTo>
                  <a:lnTo>
                    <a:pt x="135" y="374"/>
                  </a:lnTo>
                  <a:lnTo>
                    <a:pt x="146" y="374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3" name="Rectangle 23"/>
            <p:cNvSpPr>
              <a:spLocks noChangeArrowheads="1"/>
            </p:cNvSpPr>
            <p:nvPr/>
          </p:nvSpPr>
          <p:spPr bwMode="auto">
            <a:xfrm>
              <a:off x="3410" y="1164"/>
              <a:ext cx="11" cy="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4" name="Freeform 24"/>
            <p:cNvSpPr/>
            <p:nvPr/>
          </p:nvSpPr>
          <p:spPr bwMode="auto">
            <a:xfrm>
              <a:off x="2848" y="1202"/>
              <a:ext cx="538" cy="111"/>
            </a:xfrm>
            <a:custGeom>
              <a:avLst/>
              <a:gdLst>
                <a:gd name="T0" fmla="*/ 0 w 538"/>
                <a:gd name="T1" fmla="*/ 102 h 111"/>
                <a:gd name="T2" fmla="*/ 538 w 538"/>
                <a:gd name="T3" fmla="*/ 0 h 111"/>
                <a:gd name="T4" fmla="*/ 538 w 538"/>
                <a:gd name="T5" fmla="*/ 9 h 111"/>
                <a:gd name="T6" fmla="*/ 0 w 538"/>
                <a:gd name="T7" fmla="*/ 111 h 111"/>
                <a:gd name="T8" fmla="*/ 0 w 538"/>
                <a:gd name="T9" fmla="*/ 102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8" h="111">
                  <a:moveTo>
                    <a:pt x="0" y="102"/>
                  </a:moveTo>
                  <a:lnTo>
                    <a:pt x="538" y="0"/>
                  </a:lnTo>
                  <a:lnTo>
                    <a:pt x="538" y="9"/>
                  </a:lnTo>
                  <a:lnTo>
                    <a:pt x="0" y="111"/>
                  </a:lnTo>
                  <a:lnTo>
                    <a:pt x="0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5" name="Freeform 25"/>
            <p:cNvSpPr/>
            <p:nvPr/>
          </p:nvSpPr>
          <p:spPr bwMode="auto">
            <a:xfrm>
              <a:off x="2834" y="1320"/>
              <a:ext cx="287" cy="455"/>
            </a:xfrm>
            <a:custGeom>
              <a:avLst/>
              <a:gdLst>
                <a:gd name="T0" fmla="*/ 0 w 287"/>
                <a:gd name="T1" fmla="*/ 5 h 455"/>
                <a:gd name="T2" fmla="*/ 275 w 287"/>
                <a:gd name="T3" fmla="*/ 450 h 455"/>
                <a:gd name="T4" fmla="*/ 277 w 287"/>
                <a:gd name="T5" fmla="*/ 455 h 455"/>
                <a:gd name="T6" fmla="*/ 287 w 287"/>
                <a:gd name="T7" fmla="*/ 445 h 455"/>
                <a:gd name="T8" fmla="*/ 7 w 287"/>
                <a:gd name="T9" fmla="*/ 0 h 455"/>
                <a:gd name="T10" fmla="*/ 0 w 287"/>
                <a:gd name="T11" fmla="*/ 5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7" h="455">
                  <a:moveTo>
                    <a:pt x="0" y="5"/>
                  </a:moveTo>
                  <a:lnTo>
                    <a:pt x="275" y="450"/>
                  </a:lnTo>
                  <a:lnTo>
                    <a:pt x="277" y="455"/>
                  </a:lnTo>
                  <a:lnTo>
                    <a:pt x="287" y="445"/>
                  </a:lnTo>
                  <a:lnTo>
                    <a:pt x="7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6" name="Freeform 26"/>
            <p:cNvSpPr/>
            <p:nvPr/>
          </p:nvSpPr>
          <p:spPr bwMode="auto">
            <a:xfrm>
              <a:off x="3140" y="1221"/>
              <a:ext cx="270" cy="544"/>
            </a:xfrm>
            <a:custGeom>
              <a:avLst/>
              <a:gdLst>
                <a:gd name="T0" fmla="*/ 0 w 270"/>
                <a:gd name="T1" fmla="*/ 544 h 544"/>
                <a:gd name="T2" fmla="*/ 263 w 270"/>
                <a:gd name="T3" fmla="*/ 0 h 544"/>
                <a:gd name="T4" fmla="*/ 270 w 270"/>
                <a:gd name="T5" fmla="*/ 0 h 544"/>
                <a:gd name="T6" fmla="*/ 14 w 270"/>
                <a:gd name="T7" fmla="*/ 544 h 544"/>
                <a:gd name="T8" fmla="*/ 0 w 270"/>
                <a:gd name="T9" fmla="*/ 544 h 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0" h="544">
                  <a:moveTo>
                    <a:pt x="0" y="544"/>
                  </a:moveTo>
                  <a:lnTo>
                    <a:pt x="263" y="0"/>
                  </a:lnTo>
                  <a:lnTo>
                    <a:pt x="270" y="0"/>
                  </a:lnTo>
                  <a:lnTo>
                    <a:pt x="14" y="544"/>
                  </a:lnTo>
                  <a:lnTo>
                    <a:pt x="0" y="5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7" name="Freeform 27"/>
            <p:cNvSpPr/>
            <p:nvPr/>
          </p:nvSpPr>
          <p:spPr bwMode="auto">
            <a:xfrm>
              <a:off x="3317" y="1221"/>
              <a:ext cx="93" cy="809"/>
            </a:xfrm>
            <a:custGeom>
              <a:avLst/>
              <a:gdLst>
                <a:gd name="T0" fmla="*/ 83 w 93"/>
                <a:gd name="T1" fmla="*/ 0 h 809"/>
                <a:gd name="T2" fmla="*/ 0 w 93"/>
                <a:gd name="T3" fmla="*/ 809 h 809"/>
                <a:gd name="T4" fmla="*/ 12 w 93"/>
                <a:gd name="T5" fmla="*/ 809 h 809"/>
                <a:gd name="T6" fmla="*/ 93 w 93"/>
                <a:gd name="T7" fmla="*/ 0 h 809"/>
                <a:gd name="T8" fmla="*/ 83 w 93"/>
                <a:gd name="T9" fmla="*/ 0 h 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" h="809">
                  <a:moveTo>
                    <a:pt x="83" y="0"/>
                  </a:moveTo>
                  <a:lnTo>
                    <a:pt x="0" y="809"/>
                  </a:lnTo>
                  <a:lnTo>
                    <a:pt x="12" y="809"/>
                  </a:lnTo>
                  <a:lnTo>
                    <a:pt x="93" y="0"/>
                  </a:lnTo>
                  <a:lnTo>
                    <a:pt x="8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8" name="Freeform 28"/>
            <p:cNvSpPr/>
            <p:nvPr/>
          </p:nvSpPr>
          <p:spPr bwMode="auto">
            <a:xfrm>
              <a:off x="3438" y="1022"/>
              <a:ext cx="611" cy="180"/>
            </a:xfrm>
            <a:custGeom>
              <a:avLst/>
              <a:gdLst>
                <a:gd name="T0" fmla="*/ 0 w 611"/>
                <a:gd name="T1" fmla="*/ 165 h 180"/>
                <a:gd name="T2" fmla="*/ 611 w 611"/>
                <a:gd name="T3" fmla="*/ 0 h 180"/>
                <a:gd name="T4" fmla="*/ 611 w 611"/>
                <a:gd name="T5" fmla="*/ 14 h 180"/>
                <a:gd name="T6" fmla="*/ 0 w 611"/>
                <a:gd name="T7" fmla="*/ 180 h 180"/>
                <a:gd name="T8" fmla="*/ 0 w 611"/>
                <a:gd name="T9" fmla="*/ 165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180">
                  <a:moveTo>
                    <a:pt x="0" y="165"/>
                  </a:moveTo>
                  <a:lnTo>
                    <a:pt x="611" y="0"/>
                  </a:lnTo>
                  <a:lnTo>
                    <a:pt x="611" y="14"/>
                  </a:lnTo>
                  <a:lnTo>
                    <a:pt x="0" y="180"/>
                  </a:lnTo>
                  <a:lnTo>
                    <a:pt x="0" y="1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9" name="Freeform 29"/>
            <p:cNvSpPr/>
            <p:nvPr/>
          </p:nvSpPr>
          <p:spPr bwMode="auto">
            <a:xfrm>
              <a:off x="4340" y="702"/>
              <a:ext cx="377" cy="396"/>
            </a:xfrm>
            <a:custGeom>
              <a:avLst/>
              <a:gdLst>
                <a:gd name="T0" fmla="*/ 0 w 377"/>
                <a:gd name="T1" fmla="*/ 12 h 396"/>
                <a:gd name="T2" fmla="*/ 370 w 377"/>
                <a:gd name="T3" fmla="*/ 396 h 396"/>
                <a:gd name="T4" fmla="*/ 377 w 377"/>
                <a:gd name="T5" fmla="*/ 388 h 396"/>
                <a:gd name="T6" fmla="*/ 0 w 377"/>
                <a:gd name="T7" fmla="*/ 0 h 396"/>
                <a:gd name="T8" fmla="*/ 0 w 377"/>
                <a:gd name="T9" fmla="*/ 12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7" h="396">
                  <a:moveTo>
                    <a:pt x="0" y="12"/>
                  </a:moveTo>
                  <a:lnTo>
                    <a:pt x="370" y="396"/>
                  </a:lnTo>
                  <a:lnTo>
                    <a:pt x="377" y="388"/>
                  </a:lnTo>
                  <a:lnTo>
                    <a:pt x="0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0" name="Freeform 30"/>
            <p:cNvSpPr/>
            <p:nvPr/>
          </p:nvSpPr>
          <p:spPr bwMode="auto">
            <a:xfrm>
              <a:off x="4108" y="1015"/>
              <a:ext cx="597" cy="97"/>
            </a:xfrm>
            <a:custGeom>
              <a:avLst/>
              <a:gdLst>
                <a:gd name="T0" fmla="*/ 0 w 597"/>
                <a:gd name="T1" fmla="*/ 0 h 97"/>
                <a:gd name="T2" fmla="*/ 597 w 597"/>
                <a:gd name="T3" fmla="*/ 90 h 97"/>
                <a:gd name="T4" fmla="*/ 597 w 597"/>
                <a:gd name="T5" fmla="*/ 97 h 97"/>
                <a:gd name="T6" fmla="*/ 0 w 597"/>
                <a:gd name="T7" fmla="*/ 11 h 97"/>
                <a:gd name="T8" fmla="*/ 0 w 597"/>
                <a:gd name="T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97">
                  <a:moveTo>
                    <a:pt x="0" y="0"/>
                  </a:moveTo>
                  <a:lnTo>
                    <a:pt x="597" y="90"/>
                  </a:lnTo>
                  <a:lnTo>
                    <a:pt x="597" y="97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1" name="Freeform 31"/>
            <p:cNvSpPr/>
            <p:nvPr/>
          </p:nvSpPr>
          <p:spPr bwMode="auto">
            <a:xfrm>
              <a:off x="4759" y="1121"/>
              <a:ext cx="280" cy="55"/>
            </a:xfrm>
            <a:custGeom>
              <a:avLst/>
              <a:gdLst>
                <a:gd name="T0" fmla="*/ 5 w 280"/>
                <a:gd name="T1" fmla="*/ 0 h 55"/>
                <a:gd name="T2" fmla="*/ 280 w 280"/>
                <a:gd name="T3" fmla="*/ 40 h 55"/>
                <a:gd name="T4" fmla="*/ 280 w 280"/>
                <a:gd name="T5" fmla="*/ 55 h 55"/>
                <a:gd name="T6" fmla="*/ 0 w 280"/>
                <a:gd name="T7" fmla="*/ 7 h 55"/>
                <a:gd name="T8" fmla="*/ 5 w 280"/>
                <a:gd name="T9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0" h="55">
                  <a:moveTo>
                    <a:pt x="5" y="0"/>
                  </a:moveTo>
                  <a:lnTo>
                    <a:pt x="280" y="40"/>
                  </a:lnTo>
                  <a:lnTo>
                    <a:pt x="280" y="55"/>
                  </a:lnTo>
                  <a:lnTo>
                    <a:pt x="0" y="7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2" name="Freeform 32"/>
            <p:cNvSpPr/>
            <p:nvPr/>
          </p:nvSpPr>
          <p:spPr bwMode="auto">
            <a:xfrm>
              <a:off x="4745" y="1131"/>
              <a:ext cx="298" cy="447"/>
            </a:xfrm>
            <a:custGeom>
              <a:avLst/>
              <a:gdLst>
                <a:gd name="T0" fmla="*/ 0 w 298"/>
                <a:gd name="T1" fmla="*/ 9 h 447"/>
                <a:gd name="T2" fmla="*/ 294 w 298"/>
                <a:gd name="T3" fmla="*/ 447 h 447"/>
                <a:gd name="T4" fmla="*/ 298 w 298"/>
                <a:gd name="T5" fmla="*/ 440 h 447"/>
                <a:gd name="T6" fmla="*/ 7 w 298"/>
                <a:gd name="T7" fmla="*/ 0 h 447"/>
                <a:gd name="T8" fmla="*/ 0 w 298"/>
                <a:gd name="T9" fmla="*/ 9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447">
                  <a:moveTo>
                    <a:pt x="0" y="9"/>
                  </a:moveTo>
                  <a:lnTo>
                    <a:pt x="294" y="447"/>
                  </a:lnTo>
                  <a:lnTo>
                    <a:pt x="298" y="440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3" name="Freeform 33"/>
            <p:cNvSpPr/>
            <p:nvPr/>
          </p:nvSpPr>
          <p:spPr bwMode="auto">
            <a:xfrm>
              <a:off x="4551" y="1135"/>
              <a:ext cx="182" cy="422"/>
            </a:xfrm>
            <a:custGeom>
              <a:avLst/>
              <a:gdLst>
                <a:gd name="T0" fmla="*/ 173 w 182"/>
                <a:gd name="T1" fmla="*/ 0 h 422"/>
                <a:gd name="T2" fmla="*/ 0 w 182"/>
                <a:gd name="T3" fmla="*/ 422 h 422"/>
                <a:gd name="T4" fmla="*/ 12 w 182"/>
                <a:gd name="T5" fmla="*/ 422 h 422"/>
                <a:gd name="T6" fmla="*/ 182 w 182"/>
                <a:gd name="T7" fmla="*/ 0 h 422"/>
                <a:gd name="T8" fmla="*/ 173 w 182"/>
                <a:gd name="T9" fmla="*/ 0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2" h="422">
                  <a:moveTo>
                    <a:pt x="173" y="0"/>
                  </a:moveTo>
                  <a:lnTo>
                    <a:pt x="0" y="422"/>
                  </a:lnTo>
                  <a:lnTo>
                    <a:pt x="12" y="422"/>
                  </a:lnTo>
                  <a:lnTo>
                    <a:pt x="182" y="0"/>
                  </a:lnTo>
                  <a:lnTo>
                    <a:pt x="1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4" name="Freeform 34"/>
            <p:cNvSpPr/>
            <p:nvPr/>
          </p:nvSpPr>
          <p:spPr bwMode="auto">
            <a:xfrm>
              <a:off x="3414" y="1214"/>
              <a:ext cx="401" cy="388"/>
            </a:xfrm>
            <a:custGeom>
              <a:avLst/>
              <a:gdLst>
                <a:gd name="T0" fmla="*/ 0 w 401"/>
                <a:gd name="T1" fmla="*/ 0 h 388"/>
                <a:gd name="T2" fmla="*/ 393 w 401"/>
                <a:gd name="T3" fmla="*/ 388 h 388"/>
                <a:gd name="T4" fmla="*/ 401 w 401"/>
                <a:gd name="T5" fmla="*/ 378 h 388"/>
                <a:gd name="T6" fmla="*/ 12 w 401"/>
                <a:gd name="T7" fmla="*/ 0 h 388"/>
                <a:gd name="T8" fmla="*/ 0 w 40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1" h="388">
                  <a:moveTo>
                    <a:pt x="0" y="0"/>
                  </a:moveTo>
                  <a:lnTo>
                    <a:pt x="393" y="388"/>
                  </a:lnTo>
                  <a:lnTo>
                    <a:pt x="401" y="37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5" name="Freeform 35"/>
            <p:cNvSpPr/>
            <p:nvPr/>
          </p:nvSpPr>
          <p:spPr bwMode="auto">
            <a:xfrm>
              <a:off x="3833" y="1034"/>
              <a:ext cx="233" cy="558"/>
            </a:xfrm>
            <a:custGeom>
              <a:avLst/>
              <a:gdLst>
                <a:gd name="T0" fmla="*/ 225 w 233"/>
                <a:gd name="T1" fmla="*/ 0 h 558"/>
                <a:gd name="T2" fmla="*/ 0 w 233"/>
                <a:gd name="T3" fmla="*/ 558 h 558"/>
                <a:gd name="T4" fmla="*/ 10 w 233"/>
                <a:gd name="T5" fmla="*/ 558 h 558"/>
                <a:gd name="T6" fmla="*/ 233 w 233"/>
                <a:gd name="T7" fmla="*/ 0 h 558"/>
                <a:gd name="T8" fmla="*/ 225 w 233"/>
                <a:gd name="T9" fmla="*/ 0 h 5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3" h="558">
                  <a:moveTo>
                    <a:pt x="225" y="0"/>
                  </a:moveTo>
                  <a:lnTo>
                    <a:pt x="0" y="558"/>
                  </a:lnTo>
                  <a:lnTo>
                    <a:pt x="10" y="558"/>
                  </a:lnTo>
                  <a:lnTo>
                    <a:pt x="233" y="0"/>
                  </a:lnTo>
                  <a:lnTo>
                    <a:pt x="2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6" name="Freeform 36"/>
            <p:cNvSpPr/>
            <p:nvPr/>
          </p:nvSpPr>
          <p:spPr bwMode="auto">
            <a:xfrm>
              <a:off x="4087" y="1034"/>
              <a:ext cx="452" cy="530"/>
            </a:xfrm>
            <a:custGeom>
              <a:avLst/>
              <a:gdLst>
                <a:gd name="T0" fmla="*/ 0 w 452"/>
                <a:gd name="T1" fmla="*/ 0 h 530"/>
                <a:gd name="T2" fmla="*/ 440 w 452"/>
                <a:gd name="T3" fmla="*/ 530 h 530"/>
                <a:gd name="T4" fmla="*/ 452 w 452"/>
                <a:gd name="T5" fmla="*/ 528 h 530"/>
                <a:gd name="T6" fmla="*/ 12 w 452"/>
                <a:gd name="T7" fmla="*/ 0 h 530"/>
                <a:gd name="T8" fmla="*/ 0 w 452"/>
                <a:gd name="T9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2" h="530">
                  <a:moveTo>
                    <a:pt x="0" y="0"/>
                  </a:moveTo>
                  <a:lnTo>
                    <a:pt x="440" y="530"/>
                  </a:lnTo>
                  <a:lnTo>
                    <a:pt x="452" y="5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7" name="Freeform 37"/>
            <p:cNvSpPr/>
            <p:nvPr/>
          </p:nvSpPr>
          <p:spPr bwMode="auto">
            <a:xfrm>
              <a:off x="3836" y="1588"/>
              <a:ext cx="689" cy="23"/>
            </a:xfrm>
            <a:custGeom>
              <a:avLst/>
              <a:gdLst>
                <a:gd name="T0" fmla="*/ 0 w 689"/>
                <a:gd name="T1" fmla="*/ 16 h 23"/>
                <a:gd name="T2" fmla="*/ 689 w 689"/>
                <a:gd name="T3" fmla="*/ 0 h 23"/>
                <a:gd name="T4" fmla="*/ 689 w 689"/>
                <a:gd name="T5" fmla="*/ 7 h 23"/>
                <a:gd name="T6" fmla="*/ 12 w 689"/>
                <a:gd name="T7" fmla="*/ 23 h 23"/>
                <a:gd name="T8" fmla="*/ 0 w 689"/>
                <a:gd name="T9" fmla="*/ 16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23">
                  <a:moveTo>
                    <a:pt x="0" y="16"/>
                  </a:moveTo>
                  <a:lnTo>
                    <a:pt x="689" y="0"/>
                  </a:lnTo>
                  <a:lnTo>
                    <a:pt x="689" y="7"/>
                  </a:lnTo>
                  <a:lnTo>
                    <a:pt x="12" y="23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8" name="Freeform 38"/>
            <p:cNvSpPr/>
            <p:nvPr/>
          </p:nvSpPr>
          <p:spPr bwMode="auto">
            <a:xfrm>
              <a:off x="5093" y="1621"/>
              <a:ext cx="273" cy="428"/>
            </a:xfrm>
            <a:custGeom>
              <a:avLst/>
              <a:gdLst>
                <a:gd name="T0" fmla="*/ 0 w 273"/>
                <a:gd name="T1" fmla="*/ 0 h 428"/>
                <a:gd name="T2" fmla="*/ 263 w 273"/>
                <a:gd name="T3" fmla="*/ 428 h 428"/>
                <a:gd name="T4" fmla="*/ 273 w 273"/>
                <a:gd name="T5" fmla="*/ 428 h 428"/>
                <a:gd name="T6" fmla="*/ 12 w 273"/>
                <a:gd name="T7" fmla="*/ 0 h 428"/>
                <a:gd name="T8" fmla="*/ 0 w 27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3" h="428">
                  <a:moveTo>
                    <a:pt x="0" y="0"/>
                  </a:moveTo>
                  <a:lnTo>
                    <a:pt x="263" y="428"/>
                  </a:lnTo>
                  <a:lnTo>
                    <a:pt x="273" y="4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9" name="Freeform 39"/>
            <p:cNvSpPr/>
            <p:nvPr/>
          </p:nvSpPr>
          <p:spPr bwMode="auto">
            <a:xfrm>
              <a:off x="5070" y="1621"/>
              <a:ext cx="293" cy="428"/>
            </a:xfrm>
            <a:custGeom>
              <a:avLst/>
              <a:gdLst>
                <a:gd name="T0" fmla="*/ 0 w 293"/>
                <a:gd name="T1" fmla="*/ 0 h 428"/>
                <a:gd name="T2" fmla="*/ 286 w 293"/>
                <a:gd name="T3" fmla="*/ 428 h 428"/>
                <a:gd name="T4" fmla="*/ 293 w 293"/>
                <a:gd name="T5" fmla="*/ 421 h 428"/>
                <a:gd name="T6" fmla="*/ 16 w 293"/>
                <a:gd name="T7" fmla="*/ 0 h 428"/>
                <a:gd name="T8" fmla="*/ 0 w 29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3" h="428">
                  <a:moveTo>
                    <a:pt x="0" y="0"/>
                  </a:moveTo>
                  <a:lnTo>
                    <a:pt x="286" y="428"/>
                  </a:lnTo>
                  <a:lnTo>
                    <a:pt x="293" y="421"/>
                  </a:lnTo>
                  <a:lnTo>
                    <a:pt x="1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0" name="Freeform 40"/>
            <p:cNvSpPr/>
            <p:nvPr/>
          </p:nvSpPr>
          <p:spPr bwMode="auto">
            <a:xfrm>
              <a:off x="4568" y="1581"/>
              <a:ext cx="551" cy="156"/>
            </a:xfrm>
            <a:custGeom>
              <a:avLst/>
              <a:gdLst>
                <a:gd name="T0" fmla="*/ 0 w 551"/>
                <a:gd name="T1" fmla="*/ 0 h 156"/>
                <a:gd name="T2" fmla="*/ 551 w 551"/>
                <a:gd name="T3" fmla="*/ 146 h 156"/>
                <a:gd name="T4" fmla="*/ 539 w 551"/>
                <a:gd name="T5" fmla="*/ 156 h 156"/>
                <a:gd name="T6" fmla="*/ 0 w 551"/>
                <a:gd name="T7" fmla="*/ 11 h 156"/>
                <a:gd name="T8" fmla="*/ 0 w 551"/>
                <a:gd name="T9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1" h="156">
                  <a:moveTo>
                    <a:pt x="0" y="0"/>
                  </a:moveTo>
                  <a:lnTo>
                    <a:pt x="551" y="146"/>
                  </a:lnTo>
                  <a:lnTo>
                    <a:pt x="539" y="156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1" name="Freeform 41"/>
            <p:cNvSpPr/>
            <p:nvPr/>
          </p:nvSpPr>
          <p:spPr bwMode="auto">
            <a:xfrm>
              <a:off x="4546" y="1597"/>
              <a:ext cx="228" cy="677"/>
            </a:xfrm>
            <a:custGeom>
              <a:avLst/>
              <a:gdLst>
                <a:gd name="T0" fmla="*/ 0 w 228"/>
                <a:gd name="T1" fmla="*/ 0 h 677"/>
                <a:gd name="T2" fmla="*/ 223 w 228"/>
                <a:gd name="T3" fmla="*/ 677 h 677"/>
                <a:gd name="T4" fmla="*/ 228 w 228"/>
                <a:gd name="T5" fmla="*/ 677 h 677"/>
                <a:gd name="T6" fmla="*/ 10 w 228"/>
                <a:gd name="T7" fmla="*/ 0 h 677"/>
                <a:gd name="T8" fmla="*/ 0 w 228"/>
                <a:gd name="T9" fmla="*/ 0 h 6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8" h="677">
                  <a:moveTo>
                    <a:pt x="0" y="0"/>
                  </a:moveTo>
                  <a:lnTo>
                    <a:pt x="223" y="677"/>
                  </a:lnTo>
                  <a:lnTo>
                    <a:pt x="228" y="677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2" name="Freeform 42"/>
            <p:cNvSpPr/>
            <p:nvPr/>
          </p:nvSpPr>
          <p:spPr bwMode="auto">
            <a:xfrm>
              <a:off x="4229" y="1604"/>
              <a:ext cx="310" cy="481"/>
            </a:xfrm>
            <a:custGeom>
              <a:avLst/>
              <a:gdLst>
                <a:gd name="T0" fmla="*/ 0 w 310"/>
                <a:gd name="T1" fmla="*/ 481 h 481"/>
                <a:gd name="T2" fmla="*/ 301 w 310"/>
                <a:gd name="T3" fmla="*/ 0 h 481"/>
                <a:gd name="T4" fmla="*/ 310 w 310"/>
                <a:gd name="T5" fmla="*/ 0 h 481"/>
                <a:gd name="T6" fmla="*/ 7 w 310"/>
                <a:gd name="T7" fmla="*/ 481 h 481"/>
                <a:gd name="T8" fmla="*/ 0 w 310"/>
                <a:gd name="T9" fmla="*/ 481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0" h="481">
                  <a:moveTo>
                    <a:pt x="0" y="481"/>
                  </a:moveTo>
                  <a:lnTo>
                    <a:pt x="301" y="0"/>
                  </a:lnTo>
                  <a:lnTo>
                    <a:pt x="310" y="0"/>
                  </a:lnTo>
                  <a:lnTo>
                    <a:pt x="7" y="481"/>
                  </a:lnTo>
                  <a:lnTo>
                    <a:pt x="0" y="4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3" name="Freeform 43"/>
            <p:cNvSpPr/>
            <p:nvPr/>
          </p:nvSpPr>
          <p:spPr bwMode="auto">
            <a:xfrm>
              <a:off x="4217" y="1803"/>
              <a:ext cx="90" cy="282"/>
            </a:xfrm>
            <a:custGeom>
              <a:avLst/>
              <a:gdLst>
                <a:gd name="T0" fmla="*/ 81 w 90"/>
                <a:gd name="T1" fmla="*/ 0 h 282"/>
                <a:gd name="T2" fmla="*/ 0 w 90"/>
                <a:gd name="T3" fmla="*/ 282 h 282"/>
                <a:gd name="T4" fmla="*/ 7 w 90"/>
                <a:gd name="T5" fmla="*/ 282 h 282"/>
                <a:gd name="T6" fmla="*/ 90 w 90"/>
                <a:gd name="T7" fmla="*/ 0 h 282"/>
                <a:gd name="T8" fmla="*/ 81 w 90"/>
                <a:gd name="T9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282">
                  <a:moveTo>
                    <a:pt x="81" y="0"/>
                  </a:moveTo>
                  <a:lnTo>
                    <a:pt x="0" y="282"/>
                  </a:lnTo>
                  <a:lnTo>
                    <a:pt x="7" y="282"/>
                  </a:lnTo>
                  <a:lnTo>
                    <a:pt x="90" y="0"/>
                  </a:lnTo>
                  <a:lnTo>
                    <a:pt x="8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4" name="Freeform 44"/>
            <p:cNvSpPr/>
            <p:nvPr/>
          </p:nvSpPr>
          <p:spPr bwMode="auto">
            <a:xfrm>
              <a:off x="3833" y="1621"/>
              <a:ext cx="375" cy="464"/>
            </a:xfrm>
            <a:custGeom>
              <a:avLst/>
              <a:gdLst>
                <a:gd name="T0" fmla="*/ 0 w 375"/>
                <a:gd name="T1" fmla="*/ 0 h 464"/>
                <a:gd name="T2" fmla="*/ 368 w 375"/>
                <a:gd name="T3" fmla="*/ 464 h 464"/>
                <a:gd name="T4" fmla="*/ 375 w 375"/>
                <a:gd name="T5" fmla="*/ 464 h 464"/>
                <a:gd name="T6" fmla="*/ 8 w 375"/>
                <a:gd name="T7" fmla="*/ 0 h 464"/>
                <a:gd name="T8" fmla="*/ 0 w 375"/>
                <a:gd name="T9" fmla="*/ 0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5" h="464">
                  <a:moveTo>
                    <a:pt x="0" y="0"/>
                  </a:moveTo>
                  <a:lnTo>
                    <a:pt x="368" y="464"/>
                  </a:lnTo>
                  <a:lnTo>
                    <a:pt x="375" y="464"/>
                  </a:lnTo>
                  <a:lnTo>
                    <a:pt x="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5" name="Freeform 45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  <a:gd name="T10" fmla="*/ 0 w 649"/>
                <a:gd name="T11" fmla="*/ 17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6" name="Freeform 46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7" name="Freeform 47"/>
            <p:cNvSpPr/>
            <p:nvPr/>
          </p:nvSpPr>
          <p:spPr bwMode="auto">
            <a:xfrm>
              <a:off x="3623" y="1623"/>
              <a:ext cx="203" cy="658"/>
            </a:xfrm>
            <a:custGeom>
              <a:avLst/>
              <a:gdLst>
                <a:gd name="T0" fmla="*/ 194 w 203"/>
                <a:gd name="T1" fmla="*/ 0 h 658"/>
                <a:gd name="T2" fmla="*/ 0 w 203"/>
                <a:gd name="T3" fmla="*/ 658 h 658"/>
                <a:gd name="T4" fmla="*/ 9 w 203"/>
                <a:gd name="T5" fmla="*/ 658 h 658"/>
                <a:gd name="T6" fmla="*/ 203 w 203"/>
                <a:gd name="T7" fmla="*/ 5 h 658"/>
                <a:gd name="T8" fmla="*/ 194 w 203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58">
                  <a:moveTo>
                    <a:pt x="194" y="0"/>
                  </a:moveTo>
                  <a:lnTo>
                    <a:pt x="0" y="658"/>
                  </a:lnTo>
                  <a:lnTo>
                    <a:pt x="9" y="658"/>
                  </a:lnTo>
                  <a:lnTo>
                    <a:pt x="203" y="5"/>
                  </a:lnTo>
                  <a:lnTo>
                    <a:pt x="19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8" name="Freeform 48"/>
            <p:cNvSpPr/>
            <p:nvPr/>
          </p:nvSpPr>
          <p:spPr bwMode="auto">
            <a:xfrm>
              <a:off x="3353" y="1768"/>
              <a:ext cx="935" cy="310"/>
            </a:xfrm>
            <a:custGeom>
              <a:avLst/>
              <a:gdLst>
                <a:gd name="T0" fmla="*/ 0 w 935"/>
                <a:gd name="T1" fmla="*/ 300 h 310"/>
                <a:gd name="T2" fmla="*/ 928 w 935"/>
                <a:gd name="T3" fmla="*/ 0 h 310"/>
                <a:gd name="T4" fmla="*/ 935 w 935"/>
                <a:gd name="T5" fmla="*/ 9 h 310"/>
                <a:gd name="T6" fmla="*/ 7 w 935"/>
                <a:gd name="T7" fmla="*/ 310 h 310"/>
                <a:gd name="T8" fmla="*/ 0 w 935"/>
                <a:gd name="T9" fmla="*/ 300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5" h="310">
                  <a:moveTo>
                    <a:pt x="0" y="300"/>
                  </a:moveTo>
                  <a:lnTo>
                    <a:pt x="928" y="0"/>
                  </a:lnTo>
                  <a:lnTo>
                    <a:pt x="935" y="9"/>
                  </a:lnTo>
                  <a:lnTo>
                    <a:pt x="7" y="310"/>
                  </a:lnTo>
                  <a:lnTo>
                    <a:pt x="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9" name="Freeform 49"/>
            <p:cNvSpPr/>
            <p:nvPr/>
          </p:nvSpPr>
          <p:spPr bwMode="auto">
            <a:xfrm>
              <a:off x="2631" y="1820"/>
              <a:ext cx="641" cy="251"/>
            </a:xfrm>
            <a:custGeom>
              <a:avLst/>
              <a:gdLst>
                <a:gd name="T0" fmla="*/ 0 w 641"/>
                <a:gd name="T1" fmla="*/ 9 h 251"/>
                <a:gd name="T2" fmla="*/ 641 w 641"/>
                <a:gd name="T3" fmla="*/ 251 h 251"/>
                <a:gd name="T4" fmla="*/ 641 w 641"/>
                <a:gd name="T5" fmla="*/ 244 h 251"/>
                <a:gd name="T6" fmla="*/ 11 w 641"/>
                <a:gd name="T7" fmla="*/ 0 h 251"/>
                <a:gd name="T8" fmla="*/ 0 w 641"/>
                <a:gd name="T9" fmla="*/ 9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1" h="251">
                  <a:moveTo>
                    <a:pt x="0" y="9"/>
                  </a:moveTo>
                  <a:lnTo>
                    <a:pt x="641" y="251"/>
                  </a:lnTo>
                  <a:lnTo>
                    <a:pt x="641" y="244"/>
                  </a:lnTo>
                  <a:lnTo>
                    <a:pt x="11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0" name="Freeform 50"/>
            <p:cNvSpPr/>
            <p:nvPr/>
          </p:nvSpPr>
          <p:spPr bwMode="auto">
            <a:xfrm>
              <a:off x="2631" y="1798"/>
              <a:ext cx="497" cy="301"/>
            </a:xfrm>
            <a:custGeom>
              <a:avLst/>
              <a:gdLst>
                <a:gd name="T0" fmla="*/ 0 w 497"/>
                <a:gd name="T1" fmla="*/ 296 h 301"/>
                <a:gd name="T2" fmla="*/ 490 w 497"/>
                <a:gd name="T3" fmla="*/ 0 h 301"/>
                <a:gd name="T4" fmla="*/ 497 w 497"/>
                <a:gd name="T5" fmla="*/ 10 h 301"/>
                <a:gd name="T6" fmla="*/ 7 w 497"/>
                <a:gd name="T7" fmla="*/ 301 h 301"/>
                <a:gd name="T8" fmla="*/ 0 w 497"/>
                <a:gd name="T9" fmla="*/ 296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7" h="301">
                  <a:moveTo>
                    <a:pt x="0" y="296"/>
                  </a:moveTo>
                  <a:lnTo>
                    <a:pt x="490" y="0"/>
                  </a:lnTo>
                  <a:lnTo>
                    <a:pt x="497" y="10"/>
                  </a:lnTo>
                  <a:lnTo>
                    <a:pt x="7" y="301"/>
                  </a:lnTo>
                  <a:lnTo>
                    <a:pt x="0" y="2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1" name="Freeform 51"/>
            <p:cNvSpPr/>
            <p:nvPr/>
          </p:nvSpPr>
          <p:spPr bwMode="auto">
            <a:xfrm>
              <a:off x="2467" y="2125"/>
              <a:ext cx="135" cy="351"/>
            </a:xfrm>
            <a:custGeom>
              <a:avLst/>
              <a:gdLst>
                <a:gd name="T0" fmla="*/ 126 w 135"/>
                <a:gd name="T1" fmla="*/ 0 h 351"/>
                <a:gd name="T2" fmla="*/ 0 w 135"/>
                <a:gd name="T3" fmla="*/ 351 h 351"/>
                <a:gd name="T4" fmla="*/ 12 w 135"/>
                <a:gd name="T5" fmla="*/ 351 h 351"/>
                <a:gd name="T6" fmla="*/ 135 w 135"/>
                <a:gd name="T7" fmla="*/ 7 h 351"/>
                <a:gd name="T8" fmla="*/ 126 w 135"/>
                <a:gd name="T9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351">
                  <a:moveTo>
                    <a:pt x="126" y="0"/>
                  </a:moveTo>
                  <a:lnTo>
                    <a:pt x="0" y="351"/>
                  </a:lnTo>
                  <a:lnTo>
                    <a:pt x="12" y="351"/>
                  </a:lnTo>
                  <a:lnTo>
                    <a:pt x="135" y="7"/>
                  </a:lnTo>
                  <a:lnTo>
                    <a:pt x="12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2" name="Freeform 52"/>
            <p:cNvSpPr/>
            <p:nvPr/>
          </p:nvSpPr>
          <p:spPr bwMode="auto">
            <a:xfrm>
              <a:off x="2607" y="2130"/>
              <a:ext cx="234" cy="743"/>
            </a:xfrm>
            <a:custGeom>
              <a:avLst/>
              <a:gdLst>
                <a:gd name="T0" fmla="*/ 0 w 234"/>
                <a:gd name="T1" fmla="*/ 0 h 743"/>
                <a:gd name="T2" fmla="*/ 223 w 234"/>
                <a:gd name="T3" fmla="*/ 743 h 743"/>
                <a:gd name="T4" fmla="*/ 234 w 234"/>
                <a:gd name="T5" fmla="*/ 743 h 743"/>
                <a:gd name="T6" fmla="*/ 9 w 234"/>
                <a:gd name="T7" fmla="*/ 0 h 743"/>
                <a:gd name="T8" fmla="*/ 0 w 234"/>
                <a:gd name="T9" fmla="*/ 0 h 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743">
                  <a:moveTo>
                    <a:pt x="0" y="0"/>
                  </a:moveTo>
                  <a:lnTo>
                    <a:pt x="223" y="743"/>
                  </a:lnTo>
                  <a:lnTo>
                    <a:pt x="234" y="743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3" name="Freeform 53"/>
            <p:cNvSpPr/>
            <p:nvPr/>
          </p:nvSpPr>
          <p:spPr bwMode="auto">
            <a:xfrm>
              <a:off x="2472" y="2525"/>
              <a:ext cx="350" cy="360"/>
            </a:xfrm>
            <a:custGeom>
              <a:avLst/>
              <a:gdLst>
                <a:gd name="T0" fmla="*/ 0 w 350"/>
                <a:gd name="T1" fmla="*/ 12 h 360"/>
                <a:gd name="T2" fmla="*/ 343 w 350"/>
                <a:gd name="T3" fmla="*/ 360 h 360"/>
                <a:gd name="T4" fmla="*/ 350 w 350"/>
                <a:gd name="T5" fmla="*/ 348 h 360"/>
                <a:gd name="T6" fmla="*/ 7 w 350"/>
                <a:gd name="T7" fmla="*/ 0 h 360"/>
                <a:gd name="T8" fmla="*/ 0 w 350"/>
                <a:gd name="T9" fmla="*/ 12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0" h="360">
                  <a:moveTo>
                    <a:pt x="0" y="12"/>
                  </a:moveTo>
                  <a:lnTo>
                    <a:pt x="343" y="360"/>
                  </a:lnTo>
                  <a:lnTo>
                    <a:pt x="350" y="348"/>
                  </a:lnTo>
                  <a:lnTo>
                    <a:pt x="7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4" name="Freeform 54"/>
            <p:cNvSpPr/>
            <p:nvPr/>
          </p:nvSpPr>
          <p:spPr bwMode="auto">
            <a:xfrm>
              <a:off x="2922" y="2466"/>
              <a:ext cx="128" cy="355"/>
            </a:xfrm>
            <a:custGeom>
              <a:avLst/>
              <a:gdLst>
                <a:gd name="T0" fmla="*/ 121 w 128"/>
                <a:gd name="T1" fmla="*/ 0 h 355"/>
                <a:gd name="T2" fmla="*/ 0 w 128"/>
                <a:gd name="T3" fmla="*/ 339 h 355"/>
                <a:gd name="T4" fmla="*/ 9 w 128"/>
                <a:gd name="T5" fmla="*/ 355 h 355"/>
                <a:gd name="T6" fmla="*/ 128 w 128"/>
                <a:gd name="T7" fmla="*/ 10 h 355"/>
                <a:gd name="T8" fmla="*/ 121 w 128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8" h="355">
                  <a:moveTo>
                    <a:pt x="121" y="0"/>
                  </a:moveTo>
                  <a:lnTo>
                    <a:pt x="0" y="339"/>
                  </a:lnTo>
                  <a:lnTo>
                    <a:pt x="9" y="355"/>
                  </a:lnTo>
                  <a:lnTo>
                    <a:pt x="128" y="10"/>
                  </a:lnTo>
                  <a:lnTo>
                    <a:pt x="1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5" name="Freeform 55"/>
            <p:cNvSpPr/>
            <p:nvPr/>
          </p:nvSpPr>
          <p:spPr bwMode="auto">
            <a:xfrm>
              <a:off x="2616" y="2118"/>
              <a:ext cx="417" cy="322"/>
            </a:xfrm>
            <a:custGeom>
              <a:avLst/>
              <a:gdLst>
                <a:gd name="T0" fmla="*/ 0 w 417"/>
                <a:gd name="T1" fmla="*/ 10 h 322"/>
                <a:gd name="T2" fmla="*/ 408 w 417"/>
                <a:gd name="T3" fmla="*/ 322 h 322"/>
                <a:gd name="T4" fmla="*/ 417 w 417"/>
                <a:gd name="T5" fmla="*/ 310 h 322"/>
                <a:gd name="T6" fmla="*/ 15 w 417"/>
                <a:gd name="T7" fmla="*/ 0 h 322"/>
                <a:gd name="T8" fmla="*/ 0 w 417"/>
                <a:gd name="T9" fmla="*/ 10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7" h="322">
                  <a:moveTo>
                    <a:pt x="0" y="10"/>
                  </a:moveTo>
                  <a:lnTo>
                    <a:pt x="408" y="322"/>
                  </a:lnTo>
                  <a:lnTo>
                    <a:pt x="417" y="310"/>
                  </a:lnTo>
                  <a:lnTo>
                    <a:pt x="15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6" name="Freeform 56"/>
            <p:cNvSpPr/>
            <p:nvPr/>
          </p:nvSpPr>
          <p:spPr bwMode="auto">
            <a:xfrm>
              <a:off x="3054" y="1803"/>
              <a:ext cx="81" cy="618"/>
            </a:xfrm>
            <a:custGeom>
              <a:avLst/>
              <a:gdLst>
                <a:gd name="T0" fmla="*/ 69 w 81"/>
                <a:gd name="T1" fmla="*/ 0 h 618"/>
                <a:gd name="T2" fmla="*/ 0 w 81"/>
                <a:gd name="T3" fmla="*/ 618 h 618"/>
                <a:gd name="T4" fmla="*/ 10 w 81"/>
                <a:gd name="T5" fmla="*/ 618 h 618"/>
                <a:gd name="T6" fmla="*/ 81 w 81"/>
                <a:gd name="T7" fmla="*/ 0 h 618"/>
                <a:gd name="T8" fmla="*/ 69 w 81"/>
                <a:gd name="T9" fmla="*/ 0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618">
                  <a:moveTo>
                    <a:pt x="69" y="0"/>
                  </a:moveTo>
                  <a:lnTo>
                    <a:pt x="0" y="618"/>
                  </a:lnTo>
                  <a:lnTo>
                    <a:pt x="10" y="618"/>
                  </a:lnTo>
                  <a:lnTo>
                    <a:pt x="81" y="0"/>
                  </a:lnTo>
                  <a:lnTo>
                    <a:pt x="6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7" name="Freeform 57"/>
            <p:cNvSpPr/>
            <p:nvPr/>
          </p:nvSpPr>
          <p:spPr bwMode="auto">
            <a:xfrm>
              <a:off x="3135" y="1810"/>
              <a:ext cx="476" cy="474"/>
            </a:xfrm>
            <a:custGeom>
              <a:avLst/>
              <a:gdLst>
                <a:gd name="T0" fmla="*/ 0 w 476"/>
                <a:gd name="T1" fmla="*/ 0 h 474"/>
                <a:gd name="T2" fmla="*/ 469 w 476"/>
                <a:gd name="T3" fmla="*/ 474 h 474"/>
                <a:gd name="T4" fmla="*/ 476 w 476"/>
                <a:gd name="T5" fmla="*/ 471 h 474"/>
                <a:gd name="T6" fmla="*/ 9 w 476"/>
                <a:gd name="T7" fmla="*/ 0 h 474"/>
                <a:gd name="T8" fmla="*/ 0 w 476"/>
                <a:gd name="T9" fmla="*/ 0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6" h="474">
                  <a:moveTo>
                    <a:pt x="0" y="0"/>
                  </a:moveTo>
                  <a:lnTo>
                    <a:pt x="469" y="474"/>
                  </a:lnTo>
                  <a:lnTo>
                    <a:pt x="476" y="471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8" name="Freeform 58"/>
            <p:cNvSpPr/>
            <p:nvPr/>
          </p:nvSpPr>
          <p:spPr bwMode="auto">
            <a:xfrm>
              <a:off x="2938" y="2109"/>
              <a:ext cx="363" cy="696"/>
            </a:xfrm>
            <a:custGeom>
              <a:avLst/>
              <a:gdLst>
                <a:gd name="T0" fmla="*/ 358 w 363"/>
                <a:gd name="T1" fmla="*/ 0 h 696"/>
                <a:gd name="T2" fmla="*/ 0 w 363"/>
                <a:gd name="T3" fmla="*/ 696 h 696"/>
                <a:gd name="T4" fmla="*/ 12 w 363"/>
                <a:gd name="T5" fmla="*/ 696 h 696"/>
                <a:gd name="T6" fmla="*/ 363 w 363"/>
                <a:gd name="T7" fmla="*/ 9 h 696"/>
                <a:gd name="T8" fmla="*/ 358 w 363"/>
                <a:gd name="T9" fmla="*/ 0 h 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3" h="696">
                  <a:moveTo>
                    <a:pt x="358" y="0"/>
                  </a:moveTo>
                  <a:lnTo>
                    <a:pt x="0" y="696"/>
                  </a:lnTo>
                  <a:lnTo>
                    <a:pt x="12" y="696"/>
                  </a:lnTo>
                  <a:lnTo>
                    <a:pt x="363" y="9"/>
                  </a:lnTo>
                  <a:lnTo>
                    <a:pt x="35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9" name="Freeform 59"/>
            <p:cNvSpPr/>
            <p:nvPr/>
          </p:nvSpPr>
          <p:spPr bwMode="auto">
            <a:xfrm>
              <a:off x="3085" y="2296"/>
              <a:ext cx="516" cy="154"/>
            </a:xfrm>
            <a:custGeom>
              <a:avLst/>
              <a:gdLst>
                <a:gd name="T0" fmla="*/ 0 w 516"/>
                <a:gd name="T1" fmla="*/ 144 h 154"/>
                <a:gd name="T2" fmla="*/ 516 w 516"/>
                <a:gd name="T3" fmla="*/ 0 h 154"/>
                <a:gd name="T4" fmla="*/ 516 w 516"/>
                <a:gd name="T5" fmla="*/ 7 h 154"/>
                <a:gd name="T6" fmla="*/ 0 w 516"/>
                <a:gd name="T7" fmla="*/ 154 h 154"/>
                <a:gd name="T8" fmla="*/ 0 w 516"/>
                <a:gd name="T9" fmla="*/ 14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6" h="154">
                  <a:moveTo>
                    <a:pt x="0" y="144"/>
                  </a:moveTo>
                  <a:lnTo>
                    <a:pt x="516" y="0"/>
                  </a:lnTo>
                  <a:lnTo>
                    <a:pt x="516" y="7"/>
                  </a:lnTo>
                  <a:lnTo>
                    <a:pt x="0" y="154"/>
                  </a:lnTo>
                  <a:lnTo>
                    <a:pt x="0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0" name="Freeform 60"/>
            <p:cNvSpPr/>
            <p:nvPr/>
          </p:nvSpPr>
          <p:spPr bwMode="auto">
            <a:xfrm>
              <a:off x="3637" y="2106"/>
              <a:ext cx="571" cy="192"/>
            </a:xfrm>
            <a:custGeom>
              <a:avLst/>
              <a:gdLst>
                <a:gd name="T0" fmla="*/ 0 w 571"/>
                <a:gd name="T1" fmla="*/ 180 h 192"/>
                <a:gd name="T2" fmla="*/ 571 w 571"/>
                <a:gd name="T3" fmla="*/ 0 h 192"/>
                <a:gd name="T4" fmla="*/ 571 w 571"/>
                <a:gd name="T5" fmla="*/ 12 h 192"/>
                <a:gd name="T6" fmla="*/ 0 w 571"/>
                <a:gd name="T7" fmla="*/ 192 h 192"/>
                <a:gd name="T8" fmla="*/ 0 w 571"/>
                <a:gd name="T9" fmla="*/ 18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192">
                  <a:moveTo>
                    <a:pt x="0" y="180"/>
                  </a:moveTo>
                  <a:lnTo>
                    <a:pt x="571" y="0"/>
                  </a:lnTo>
                  <a:lnTo>
                    <a:pt x="571" y="12"/>
                  </a:lnTo>
                  <a:lnTo>
                    <a:pt x="0" y="192"/>
                  </a:lnTo>
                  <a:lnTo>
                    <a:pt x="0" y="1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1" name="Freeform 61"/>
            <p:cNvSpPr/>
            <p:nvPr/>
          </p:nvSpPr>
          <p:spPr bwMode="auto">
            <a:xfrm>
              <a:off x="4234" y="2106"/>
              <a:ext cx="521" cy="187"/>
            </a:xfrm>
            <a:custGeom>
              <a:avLst/>
              <a:gdLst>
                <a:gd name="T0" fmla="*/ 0 w 521"/>
                <a:gd name="T1" fmla="*/ 10 h 187"/>
                <a:gd name="T2" fmla="*/ 518 w 521"/>
                <a:gd name="T3" fmla="*/ 187 h 187"/>
                <a:gd name="T4" fmla="*/ 521 w 521"/>
                <a:gd name="T5" fmla="*/ 175 h 187"/>
                <a:gd name="T6" fmla="*/ 0 w 521"/>
                <a:gd name="T7" fmla="*/ 0 h 187"/>
                <a:gd name="T8" fmla="*/ 0 w 521"/>
                <a:gd name="T9" fmla="*/ 1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187">
                  <a:moveTo>
                    <a:pt x="0" y="10"/>
                  </a:moveTo>
                  <a:lnTo>
                    <a:pt x="518" y="187"/>
                  </a:lnTo>
                  <a:lnTo>
                    <a:pt x="521" y="175"/>
                  </a:lnTo>
                  <a:lnTo>
                    <a:pt x="0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2" name="Freeform 62"/>
            <p:cNvSpPr/>
            <p:nvPr/>
          </p:nvSpPr>
          <p:spPr bwMode="auto">
            <a:xfrm>
              <a:off x="4795" y="1749"/>
              <a:ext cx="329" cy="525"/>
            </a:xfrm>
            <a:custGeom>
              <a:avLst/>
              <a:gdLst>
                <a:gd name="T0" fmla="*/ 329 w 329"/>
                <a:gd name="T1" fmla="*/ 0 h 525"/>
                <a:gd name="T2" fmla="*/ 0 w 329"/>
                <a:gd name="T3" fmla="*/ 525 h 525"/>
                <a:gd name="T4" fmla="*/ 7 w 329"/>
                <a:gd name="T5" fmla="*/ 525 h 525"/>
                <a:gd name="T6" fmla="*/ 329 w 329"/>
                <a:gd name="T7" fmla="*/ 12 h 525"/>
                <a:gd name="T8" fmla="*/ 329 w 329"/>
                <a:gd name="T9" fmla="*/ 0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9" h="525">
                  <a:moveTo>
                    <a:pt x="329" y="0"/>
                  </a:moveTo>
                  <a:lnTo>
                    <a:pt x="0" y="525"/>
                  </a:lnTo>
                  <a:lnTo>
                    <a:pt x="7" y="525"/>
                  </a:lnTo>
                  <a:lnTo>
                    <a:pt x="329" y="12"/>
                  </a:lnTo>
                  <a:lnTo>
                    <a:pt x="3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3" name="Freeform 63"/>
            <p:cNvSpPr/>
            <p:nvPr/>
          </p:nvSpPr>
          <p:spPr bwMode="auto">
            <a:xfrm>
              <a:off x="5145" y="1756"/>
              <a:ext cx="52" cy="691"/>
            </a:xfrm>
            <a:custGeom>
              <a:avLst/>
              <a:gdLst>
                <a:gd name="T0" fmla="*/ 0 w 52"/>
                <a:gd name="T1" fmla="*/ 0 h 691"/>
                <a:gd name="T2" fmla="*/ 41 w 52"/>
                <a:gd name="T3" fmla="*/ 691 h 691"/>
                <a:gd name="T4" fmla="*/ 52 w 52"/>
                <a:gd name="T5" fmla="*/ 691 h 691"/>
                <a:gd name="T6" fmla="*/ 7 w 52"/>
                <a:gd name="T7" fmla="*/ 0 h 691"/>
                <a:gd name="T8" fmla="*/ 0 w 52"/>
                <a:gd name="T9" fmla="*/ 0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691">
                  <a:moveTo>
                    <a:pt x="0" y="0"/>
                  </a:moveTo>
                  <a:lnTo>
                    <a:pt x="41" y="691"/>
                  </a:lnTo>
                  <a:lnTo>
                    <a:pt x="52" y="691"/>
                  </a:lnTo>
                  <a:lnTo>
                    <a:pt x="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4" name="Freeform 64"/>
            <p:cNvSpPr/>
            <p:nvPr/>
          </p:nvSpPr>
          <p:spPr bwMode="auto">
            <a:xfrm>
              <a:off x="5204" y="2102"/>
              <a:ext cx="183" cy="355"/>
            </a:xfrm>
            <a:custGeom>
              <a:avLst/>
              <a:gdLst>
                <a:gd name="T0" fmla="*/ 171 w 183"/>
                <a:gd name="T1" fmla="*/ 0 h 355"/>
                <a:gd name="T2" fmla="*/ 0 w 183"/>
                <a:gd name="T3" fmla="*/ 345 h 355"/>
                <a:gd name="T4" fmla="*/ 10 w 183"/>
                <a:gd name="T5" fmla="*/ 355 h 355"/>
                <a:gd name="T6" fmla="*/ 183 w 183"/>
                <a:gd name="T7" fmla="*/ 0 h 355"/>
                <a:gd name="T8" fmla="*/ 171 w 183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3" h="355">
                  <a:moveTo>
                    <a:pt x="171" y="0"/>
                  </a:moveTo>
                  <a:lnTo>
                    <a:pt x="0" y="345"/>
                  </a:lnTo>
                  <a:lnTo>
                    <a:pt x="10" y="355"/>
                  </a:lnTo>
                  <a:lnTo>
                    <a:pt x="183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5" name="Freeform 65"/>
            <p:cNvSpPr/>
            <p:nvPr/>
          </p:nvSpPr>
          <p:spPr bwMode="auto">
            <a:xfrm>
              <a:off x="4795" y="2303"/>
              <a:ext cx="362" cy="173"/>
            </a:xfrm>
            <a:custGeom>
              <a:avLst/>
              <a:gdLst>
                <a:gd name="T0" fmla="*/ 0 w 362"/>
                <a:gd name="T1" fmla="*/ 9 h 173"/>
                <a:gd name="T2" fmla="*/ 362 w 362"/>
                <a:gd name="T3" fmla="*/ 173 h 173"/>
                <a:gd name="T4" fmla="*/ 362 w 362"/>
                <a:gd name="T5" fmla="*/ 156 h 173"/>
                <a:gd name="T6" fmla="*/ 0 w 362"/>
                <a:gd name="T7" fmla="*/ 0 h 173"/>
                <a:gd name="T8" fmla="*/ 0 w 362"/>
                <a:gd name="T9" fmla="*/ 9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2" h="173">
                  <a:moveTo>
                    <a:pt x="0" y="9"/>
                  </a:moveTo>
                  <a:lnTo>
                    <a:pt x="362" y="173"/>
                  </a:lnTo>
                  <a:lnTo>
                    <a:pt x="362" y="156"/>
                  </a:lnTo>
                  <a:lnTo>
                    <a:pt x="0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6" name="Freeform 66"/>
            <p:cNvSpPr/>
            <p:nvPr/>
          </p:nvSpPr>
          <p:spPr bwMode="auto">
            <a:xfrm>
              <a:off x="5086" y="2499"/>
              <a:ext cx="102" cy="462"/>
            </a:xfrm>
            <a:custGeom>
              <a:avLst/>
              <a:gdLst>
                <a:gd name="T0" fmla="*/ 95 w 102"/>
                <a:gd name="T1" fmla="*/ 0 h 462"/>
                <a:gd name="T2" fmla="*/ 0 w 102"/>
                <a:gd name="T3" fmla="*/ 462 h 462"/>
                <a:gd name="T4" fmla="*/ 12 w 102"/>
                <a:gd name="T5" fmla="*/ 462 h 462"/>
                <a:gd name="T6" fmla="*/ 102 w 102"/>
                <a:gd name="T7" fmla="*/ 0 h 462"/>
                <a:gd name="T8" fmla="*/ 95 w 102"/>
                <a:gd name="T9" fmla="*/ 0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462">
                  <a:moveTo>
                    <a:pt x="95" y="0"/>
                  </a:moveTo>
                  <a:lnTo>
                    <a:pt x="0" y="462"/>
                  </a:lnTo>
                  <a:lnTo>
                    <a:pt x="12" y="462"/>
                  </a:lnTo>
                  <a:lnTo>
                    <a:pt x="102" y="0"/>
                  </a:lnTo>
                  <a:lnTo>
                    <a:pt x="9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7" name="Freeform 67"/>
            <p:cNvSpPr/>
            <p:nvPr/>
          </p:nvSpPr>
          <p:spPr bwMode="auto">
            <a:xfrm>
              <a:off x="4724" y="2317"/>
              <a:ext cx="59" cy="663"/>
            </a:xfrm>
            <a:custGeom>
              <a:avLst/>
              <a:gdLst>
                <a:gd name="T0" fmla="*/ 50 w 59"/>
                <a:gd name="T1" fmla="*/ 0 h 663"/>
                <a:gd name="T2" fmla="*/ 0 w 59"/>
                <a:gd name="T3" fmla="*/ 663 h 663"/>
                <a:gd name="T4" fmla="*/ 9 w 59"/>
                <a:gd name="T5" fmla="*/ 663 h 663"/>
                <a:gd name="T6" fmla="*/ 59 w 59"/>
                <a:gd name="T7" fmla="*/ 0 h 663"/>
                <a:gd name="T8" fmla="*/ 50 w 59"/>
                <a:gd name="T9" fmla="*/ 0 h 6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663">
                  <a:moveTo>
                    <a:pt x="50" y="0"/>
                  </a:moveTo>
                  <a:lnTo>
                    <a:pt x="0" y="663"/>
                  </a:lnTo>
                  <a:lnTo>
                    <a:pt x="9" y="663"/>
                  </a:lnTo>
                  <a:lnTo>
                    <a:pt x="59" y="0"/>
                  </a:lnTo>
                  <a:lnTo>
                    <a:pt x="5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8" name="Freeform 68"/>
            <p:cNvSpPr/>
            <p:nvPr/>
          </p:nvSpPr>
          <p:spPr bwMode="auto">
            <a:xfrm>
              <a:off x="4740" y="2499"/>
              <a:ext cx="443" cy="481"/>
            </a:xfrm>
            <a:custGeom>
              <a:avLst/>
              <a:gdLst>
                <a:gd name="T0" fmla="*/ 436 w 443"/>
                <a:gd name="T1" fmla="*/ 0 h 481"/>
                <a:gd name="T2" fmla="*/ 0 w 443"/>
                <a:gd name="T3" fmla="*/ 476 h 481"/>
                <a:gd name="T4" fmla="*/ 7 w 443"/>
                <a:gd name="T5" fmla="*/ 481 h 481"/>
                <a:gd name="T6" fmla="*/ 443 w 443"/>
                <a:gd name="T7" fmla="*/ 0 h 481"/>
                <a:gd name="T8" fmla="*/ 436 w 443"/>
                <a:gd name="T9" fmla="*/ 0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3" h="481">
                  <a:moveTo>
                    <a:pt x="436" y="0"/>
                  </a:moveTo>
                  <a:lnTo>
                    <a:pt x="0" y="476"/>
                  </a:lnTo>
                  <a:lnTo>
                    <a:pt x="7" y="481"/>
                  </a:lnTo>
                  <a:lnTo>
                    <a:pt x="443" y="0"/>
                  </a:lnTo>
                  <a:lnTo>
                    <a:pt x="43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9" name="Freeform 69"/>
            <p:cNvSpPr/>
            <p:nvPr/>
          </p:nvSpPr>
          <p:spPr bwMode="auto">
            <a:xfrm>
              <a:off x="4996" y="2573"/>
              <a:ext cx="81" cy="388"/>
            </a:xfrm>
            <a:custGeom>
              <a:avLst/>
              <a:gdLst>
                <a:gd name="T0" fmla="*/ 0 w 81"/>
                <a:gd name="T1" fmla="*/ 0 h 388"/>
                <a:gd name="T2" fmla="*/ 69 w 81"/>
                <a:gd name="T3" fmla="*/ 388 h 388"/>
                <a:gd name="T4" fmla="*/ 81 w 81"/>
                <a:gd name="T5" fmla="*/ 388 h 388"/>
                <a:gd name="T6" fmla="*/ 10 w 81"/>
                <a:gd name="T7" fmla="*/ 0 h 388"/>
                <a:gd name="T8" fmla="*/ 0 w 8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388">
                  <a:moveTo>
                    <a:pt x="0" y="0"/>
                  </a:moveTo>
                  <a:lnTo>
                    <a:pt x="69" y="388"/>
                  </a:lnTo>
                  <a:lnTo>
                    <a:pt x="81" y="388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0" name="Freeform 70"/>
            <p:cNvSpPr/>
            <p:nvPr/>
          </p:nvSpPr>
          <p:spPr bwMode="auto">
            <a:xfrm>
              <a:off x="4186" y="2116"/>
              <a:ext cx="38" cy="594"/>
            </a:xfrm>
            <a:custGeom>
              <a:avLst/>
              <a:gdLst>
                <a:gd name="T0" fmla="*/ 31 w 38"/>
                <a:gd name="T1" fmla="*/ 2 h 594"/>
                <a:gd name="T2" fmla="*/ 0 w 38"/>
                <a:gd name="T3" fmla="*/ 594 h 594"/>
                <a:gd name="T4" fmla="*/ 7 w 38"/>
                <a:gd name="T5" fmla="*/ 594 h 594"/>
                <a:gd name="T6" fmla="*/ 38 w 38"/>
                <a:gd name="T7" fmla="*/ 0 h 594"/>
                <a:gd name="T8" fmla="*/ 31 w 38"/>
                <a:gd name="T9" fmla="*/ 2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594">
                  <a:moveTo>
                    <a:pt x="31" y="2"/>
                  </a:moveTo>
                  <a:lnTo>
                    <a:pt x="0" y="594"/>
                  </a:lnTo>
                  <a:lnTo>
                    <a:pt x="7" y="594"/>
                  </a:lnTo>
                  <a:lnTo>
                    <a:pt x="38" y="0"/>
                  </a:lnTo>
                  <a:lnTo>
                    <a:pt x="31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1" name="Freeform 71"/>
            <p:cNvSpPr/>
            <p:nvPr/>
          </p:nvSpPr>
          <p:spPr bwMode="auto">
            <a:xfrm>
              <a:off x="4201" y="2312"/>
              <a:ext cx="568" cy="415"/>
            </a:xfrm>
            <a:custGeom>
              <a:avLst/>
              <a:gdLst>
                <a:gd name="T0" fmla="*/ 0 w 568"/>
                <a:gd name="T1" fmla="*/ 405 h 415"/>
                <a:gd name="T2" fmla="*/ 563 w 568"/>
                <a:gd name="T3" fmla="*/ 0 h 415"/>
                <a:gd name="T4" fmla="*/ 568 w 568"/>
                <a:gd name="T5" fmla="*/ 7 h 415"/>
                <a:gd name="T6" fmla="*/ 0 w 568"/>
                <a:gd name="T7" fmla="*/ 415 h 415"/>
                <a:gd name="T8" fmla="*/ 0 w 568"/>
                <a:gd name="T9" fmla="*/ 405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8" h="415">
                  <a:moveTo>
                    <a:pt x="0" y="405"/>
                  </a:moveTo>
                  <a:lnTo>
                    <a:pt x="563" y="0"/>
                  </a:lnTo>
                  <a:lnTo>
                    <a:pt x="568" y="7"/>
                  </a:lnTo>
                  <a:lnTo>
                    <a:pt x="0" y="415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2" name="Freeform 72"/>
            <p:cNvSpPr/>
            <p:nvPr/>
          </p:nvSpPr>
          <p:spPr bwMode="auto">
            <a:xfrm>
              <a:off x="4198" y="2729"/>
              <a:ext cx="507" cy="272"/>
            </a:xfrm>
            <a:custGeom>
              <a:avLst/>
              <a:gdLst>
                <a:gd name="T0" fmla="*/ 0 w 507"/>
                <a:gd name="T1" fmla="*/ 9 h 272"/>
                <a:gd name="T2" fmla="*/ 497 w 507"/>
                <a:gd name="T3" fmla="*/ 272 h 272"/>
                <a:gd name="T4" fmla="*/ 507 w 507"/>
                <a:gd name="T5" fmla="*/ 268 h 272"/>
                <a:gd name="T6" fmla="*/ 5 w 507"/>
                <a:gd name="T7" fmla="*/ 0 h 272"/>
                <a:gd name="T8" fmla="*/ 0 w 507"/>
                <a:gd name="T9" fmla="*/ 9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72">
                  <a:moveTo>
                    <a:pt x="0" y="9"/>
                  </a:moveTo>
                  <a:lnTo>
                    <a:pt x="497" y="272"/>
                  </a:lnTo>
                  <a:lnTo>
                    <a:pt x="507" y="268"/>
                  </a:lnTo>
                  <a:lnTo>
                    <a:pt x="5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3" name="Freeform 73"/>
            <p:cNvSpPr/>
            <p:nvPr/>
          </p:nvSpPr>
          <p:spPr bwMode="auto">
            <a:xfrm>
              <a:off x="3627" y="2298"/>
              <a:ext cx="540" cy="431"/>
            </a:xfrm>
            <a:custGeom>
              <a:avLst/>
              <a:gdLst>
                <a:gd name="T0" fmla="*/ 0 w 540"/>
                <a:gd name="T1" fmla="*/ 10 h 431"/>
                <a:gd name="T2" fmla="*/ 540 w 540"/>
                <a:gd name="T3" fmla="*/ 431 h 431"/>
                <a:gd name="T4" fmla="*/ 540 w 540"/>
                <a:gd name="T5" fmla="*/ 417 h 431"/>
                <a:gd name="T6" fmla="*/ 8 w 540"/>
                <a:gd name="T7" fmla="*/ 0 h 431"/>
                <a:gd name="T8" fmla="*/ 0 w 540"/>
                <a:gd name="T9" fmla="*/ 1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431">
                  <a:moveTo>
                    <a:pt x="0" y="10"/>
                  </a:moveTo>
                  <a:lnTo>
                    <a:pt x="540" y="431"/>
                  </a:lnTo>
                  <a:lnTo>
                    <a:pt x="540" y="417"/>
                  </a:lnTo>
                  <a:lnTo>
                    <a:pt x="8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4" name="Freeform 74"/>
            <p:cNvSpPr/>
            <p:nvPr/>
          </p:nvSpPr>
          <p:spPr bwMode="auto">
            <a:xfrm>
              <a:off x="3495" y="2305"/>
              <a:ext cx="130" cy="621"/>
            </a:xfrm>
            <a:custGeom>
              <a:avLst/>
              <a:gdLst>
                <a:gd name="T0" fmla="*/ 125 w 130"/>
                <a:gd name="T1" fmla="*/ 0 h 621"/>
                <a:gd name="T2" fmla="*/ 0 w 130"/>
                <a:gd name="T3" fmla="*/ 621 h 621"/>
                <a:gd name="T4" fmla="*/ 9 w 130"/>
                <a:gd name="T5" fmla="*/ 621 h 621"/>
                <a:gd name="T6" fmla="*/ 130 w 130"/>
                <a:gd name="T7" fmla="*/ 5 h 621"/>
                <a:gd name="T8" fmla="*/ 125 w 130"/>
                <a:gd name="T9" fmla="*/ 0 h 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" h="621">
                  <a:moveTo>
                    <a:pt x="125" y="0"/>
                  </a:moveTo>
                  <a:lnTo>
                    <a:pt x="0" y="621"/>
                  </a:lnTo>
                  <a:lnTo>
                    <a:pt x="9" y="621"/>
                  </a:lnTo>
                  <a:lnTo>
                    <a:pt x="130" y="5"/>
                  </a:lnTo>
                  <a:lnTo>
                    <a:pt x="1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5" name="Freeform 75"/>
            <p:cNvSpPr/>
            <p:nvPr/>
          </p:nvSpPr>
          <p:spPr bwMode="auto">
            <a:xfrm>
              <a:off x="3054" y="2461"/>
              <a:ext cx="420" cy="465"/>
            </a:xfrm>
            <a:custGeom>
              <a:avLst/>
              <a:gdLst>
                <a:gd name="T0" fmla="*/ 0 w 420"/>
                <a:gd name="T1" fmla="*/ 8 h 465"/>
                <a:gd name="T2" fmla="*/ 412 w 420"/>
                <a:gd name="T3" fmla="*/ 465 h 465"/>
                <a:gd name="T4" fmla="*/ 420 w 420"/>
                <a:gd name="T5" fmla="*/ 465 h 465"/>
                <a:gd name="T6" fmla="*/ 12 w 420"/>
                <a:gd name="T7" fmla="*/ 0 h 465"/>
                <a:gd name="T8" fmla="*/ 0 w 420"/>
                <a:gd name="T9" fmla="*/ 8 h 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0" h="465">
                  <a:moveTo>
                    <a:pt x="0" y="8"/>
                  </a:moveTo>
                  <a:lnTo>
                    <a:pt x="412" y="465"/>
                  </a:lnTo>
                  <a:lnTo>
                    <a:pt x="420" y="465"/>
                  </a:lnTo>
                  <a:lnTo>
                    <a:pt x="12" y="0"/>
                  </a:ln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6" name="Freeform 76"/>
            <p:cNvSpPr/>
            <p:nvPr/>
          </p:nvSpPr>
          <p:spPr bwMode="auto">
            <a:xfrm>
              <a:off x="3519" y="2729"/>
              <a:ext cx="655" cy="223"/>
            </a:xfrm>
            <a:custGeom>
              <a:avLst/>
              <a:gdLst>
                <a:gd name="T0" fmla="*/ 0 w 655"/>
                <a:gd name="T1" fmla="*/ 213 h 223"/>
                <a:gd name="T2" fmla="*/ 655 w 655"/>
                <a:gd name="T3" fmla="*/ 0 h 223"/>
                <a:gd name="T4" fmla="*/ 655 w 655"/>
                <a:gd name="T5" fmla="*/ 9 h 223"/>
                <a:gd name="T6" fmla="*/ 0 w 655"/>
                <a:gd name="T7" fmla="*/ 223 h 223"/>
                <a:gd name="T8" fmla="*/ 0 w 655"/>
                <a:gd name="T9" fmla="*/ 213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5" h="223">
                  <a:moveTo>
                    <a:pt x="0" y="213"/>
                  </a:moveTo>
                  <a:lnTo>
                    <a:pt x="655" y="0"/>
                  </a:lnTo>
                  <a:lnTo>
                    <a:pt x="655" y="9"/>
                  </a:lnTo>
                  <a:lnTo>
                    <a:pt x="0" y="223"/>
                  </a:lnTo>
                  <a:lnTo>
                    <a:pt x="0" y="2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7" name="Freeform 77"/>
            <p:cNvSpPr/>
            <p:nvPr/>
          </p:nvSpPr>
          <p:spPr bwMode="auto">
            <a:xfrm>
              <a:off x="4066" y="2738"/>
              <a:ext cx="123" cy="495"/>
            </a:xfrm>
            <a:custGeom>
              <a:avLst/>
              <a:gdLst>
                <a:gd name="T0" fmla="*/ 118 w 123"/>
                <a:gd name="T1" fmla="*/ 0 h 495"/>
                <a:gd name="T2" fmla="*/ 0 w 123"/>
                <a:gd name="T3" fmla="*/ 495 h 495"/>
                <a:gd name="T4" fmla="*/ 7 w 123"/>
                <a:gd name="T5" fmla="*/ 495 h 495"/>
                <a:gd name="T6" fmla="*/ 123 w 123"/>
                <a:gd name="T7" fmla="*/ 0 h 495"/>
                <a:gd name="T8" fmla="*/ 118 w 123"/>
                <a:gd name="T9" fmla="*/ 0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495">
                  <a:moveTo>
                    <a:pt x="118" y="0"/>
                  </a:moveTo>
                  <a:lnTo>
                    <a:pt x="0" y="495"/>
                  </a:lnTo>
                  <a:lnTo>
                    <a:pt x="7" y="495"/>
                  </a:lnTo>
                  <a:lnTo>
                    <a:pt x="123" y="0"/>
                  </a:lnTo>
                  <a:lnTo>
                    <a:pt x="1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8" name="Freeform 78"/>
            <p:cNvSpPr/>
            <p:nvPr/>
          </p:nvSpPr>
          <p:spPr bwMode="auto">
            <a:xfrm>
              <a:off x="2957" y="2843"/>
              <a:ext cx="971" cy="42"/>
            </a:xfrm>
            <a:custGeom>
              <a:avLst/>
              <a:gdLst>
                <a:gd name="T0" fmla="*/ 0 w 971"/>
                <a:gd name="T1" fmla="*/ 0 h 42"/>
                <a:gd name="T2" fmla="*/ 971 w 971"/>
                <a:gd name="T3" fmla="*/ 30 h 42"/>
                <a:gd name="T4" fmla="*/ 971 w 971"/>
                <a:gd name="T5" fmla="*/ 42 h 42"/>
                <a:gd name="T6" fmla="*/ 0 w 971"/>
                <a:gd name="T7" fmla="*/ 7 h 42"/>
                <a:gd name="T8" fmla="*/ 0 w 971"/>
                <a:gd name="T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1" h="42">
                  <a:moveTo>
                    <a:pt x="0" y="0"/>
                  </a:moveTo>
                  <a:lnTo>
                    <a:pt x="971" y="30"/>
                  </a:lnTo>
                  <a:lnTo>
                    <a:pt x="971" y="42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9" name="Freeform 79"/>
            <p:cNvSpPr/>
            <p:nvPr/>
          </p:nvSpPr>
          <p:spPr bwMode="auto">
            <a:xfrm>
              <a:off x="2865" y="2902"/>
              <a:ext cx="597" cy="57"/>
            </a:xfrm>
            <a:custGeom>
              <a:avLst/>
              <a:gdLst>
                <a:gd name="T0" fmla="*/ 0 w 597"/>
                <a:gd name="T1" fmla="*/ 0 h 57"/>
                <a:gd name="T2" fmla="*/ 597 w 597"/>
                <a:gd name="T3" fmla="*/ 50 h 57"/>
                <a:gd name="T4" fmla="*/ 597 w 597"/>
                <a:gd name="T5" fmla="*/ 57 h 57"/>
                <a:gd name="T6" fmla="*/ 0 w 597"/>
                <a:gd name="T7" fmla="*/ 12 h 57"/>
                <a:gd name="T8" fmla="*/ 0 w 597"/>
                <a:gd name="T9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57">
                  <a:moveTo>
                    <a:pt x="0" y="0"/>
                  </a:moveTo>
                  <a:lnTo>
                    <a:pt x="597" y="50"/>
                  </a:lnTo>
                  <a:lnTo>
                    <a:pt x="597" y="57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0" name="Freeform 80"/>
            <p:cNvSpPr/>
            <p:nvPr/>
          </p:nvSpPr>
          <p:spPr bwMode="auto">
            <a:xfrm>
              <a:off x="2844" y="2916"/>
              <a:ext cx="61" cy="268"/>
            </a:xfrm>
            <a:custGeom>
              <a:avLst/>
              <a:gdLst>
                <a:gd name="T0" fmla="*/ 0 w 61"/>
                <a:gd name="T1" fmla="*/ 0 h 268"/>
                <a:gd name="T2" fmla="*/ 54 w 61"/>
                <a:gd name="T3" fmla="*/ 268 h 268"/>
                <a:gd name="T4" fmla="*/ 61 w 61"/>
                <a:gd name="T5" fmla="*/ 268 h 268"/>
                <a:gd name="T6" fmla="*/ 12 w 61"/>
                <a:gd name="T7" fmla="*/ 0 h 268"/>
                <a:gd name="T8" fmla="*/ 0 w 61"/>
                <a:gd name="T9" fmla="*/ 0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268">
                  <a:moveTo>
                    <a:pt x="0" y="0"/>
                  </a:moveTo>
                  <a:lnTo>
                    <a:pt x="54" y="268"/>
                  </a:lnTo>
                  <a:lnTo>
                    <a:pt x="61" y="26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1" name="Freeform 81"/>
            <p:cNvSpPr/>
            <p:nvPr/>
          </p:nvSpPr>
          <p:spPr bwMode="auto">
            <a:xfrm>
              <a:off x="2851" y="2909"/>
              <a:ext cx="608" cy="519"/>
            </a:xfrm>
            <a:custGeom>
              <a:avLst/>
              <a:gdLst>
                <a:gd name="T0" fmla="*/ 0 w 608"/>
                <a:gd name="T1" fmla="*/ 9 h 519"/>
                <a:gd name="T2" fmla="*/ 601 w 608"/>
                <a:gd name="T3" fmla="*/ 519 h 519"/>
                <a:gd name="T4" fmla="*/ 608 w 608"/>
                <a:gd name="T5" fmla="*/ 509 h 519"/>
                <a:gd name="T6" fmla="*/ 7 w 608"/>
                <a:gd name="T7" fmla="*/ 0 h 519"/>
                <a:gd name="T8" fmla="*/ 0 w 608"/>
                <a:gd name="T9" fmla="*/ 9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8" h="519">
                  <a:moveTo>
                    <a:pt x="0" y="9"/>
                  </a:moveTo>
                  <a:lnTo>
                    <a:pt x="601" y="519"/>
                  </a:lnTo>
                  <a:lnTo>
                    <a:pt x="608" y="509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2" name="Freeform 82"/>
            <p:cNvSpPr/>
            <p:nvPr/>
          </p:nvSpPr>
          <p:spPr bwMode="auto">
            <a:xfrm>
              <a:off x="3474" y="2985"/>
              <a:ext cx="21" cy="421"/>
            </a:xfrm>
            <a:custGeom>
              <a:avLst/>
              <a:gdLst>
                <a:gd name="T0" fmla="*/ 11 w 21"/>
                <a:gd name="T1" fmla="*/ 7 h 421"/>
                <a:gd name="T2" fmla="*/ 0 w 21"/>
                <a:gd name="T3" fmla="*/ 421 h 421"/>
                <a:gd name="T4" fmla="*/ 11 w 21"/>
                <a:gd name="T5" fmla="*/ 421 h 421"/>
                <a:gd name="T6" fmla="*/ 21 w 21"/>
                <a:gd name="T7" fmla="*/ 0 h 421"/>
                <a:gd name="T8" fmla="*/ 11 w 21"/>
                <a:gd name="T9" fmla="*/ 7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421">
                  <a:moveTo>
                    <a:pt x="11" y="7"/>
                  </a:moveTo>
                  <a:lnTo>
                    <a:pt x="0" y="421"/>
                  </a:lnTo>
                  <a:lnTo>
                    <a:pt x="11" y="421"/>
                  </a:lnTo>
                  <a:lnTo>
                    <a:pt x="21" y="0"/>
                  </a:lnTo>
                  <a:lnTo>
                    <a:pt x="11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3" name="Freeform 83"/>
            <p:cNvSpPr/>
            <p:nvPr/>
          </p:nvSpPr>
          <p:spPr bwMode="auto">
            <a:xfrm>
              <a:off x="3519" y="2959"/>
              <a:ext cx="520" cy="296"/>
            </a:xfrm>
            <a:custGeom>
              <a:avLst/>
              <a:gdLst>
                <a:gd name="T0" fmla="*/ 0 w 520"/>
                <a:gd name="T1" fmla="*/ 16 h 296"/>
                <a:gd name="T2" fmla="*/ 509 w 520"/>
                <a:gd name="T3" fmla="*/ 296 h 296"/>
                <a:gd name="T4" fmla="*/ 520 w 520"/>
                <a:gd name="T5" fmla="*/ 286 h 296"/>
                <a:gd name="T6" fmla="*/ 0 w 520"/>
                <a:gd name="T7" fmla="*/ 0 h 296"/>
                <a:gd name="T8" fmla="*/ 0 w 520"/>
                <a:gd name="T9" fmla="*/ 16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0" h="296">
                  <a:moveTo>
                    <a:pt x="0" y="16"/>
                  </a:moveTo>
                  <a:lnTo>
                    <a:pt x="509" y="296"/>
                  </a:lnTo>
                  <a:lnTo>
                    <a:pt x="520" y="286"/>
                  </a:lnTo>
                  <a:lnTo>
                    <a:pt x="0" y="0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4" name="Freeform 84"/>
            <p:cNvSpPr/>
            <p:nvPr/>
          </p:nvSpPr>
          <p:spPr bwMode="auto">
            <a:xfrm>
              <a:off x="4082" y="3011"/>
              <a:ext cx="616" cy="246"/>
            </a:xfrm>
            <a:custGeom>
              <a:avLst/>
              <a:gdLst>
                <a:gd name="T0" fmla="*/ 0 w 616"/>
                <a:gd name="T1" fmla="*/ 232 h 246"/>
                <a:gd name="T2" fmla="*/ 616 w 616"/>
                <a:gd name="T3" fmla="*/ 0 h 246"/>
                <a:gd name="T4" fmla="*/ 616 w 616"/>
                <a:gd name="T5" fmla="*/ 12 h 246"/>
                <a:gd name="T6" fmla="*/ 0 w 616"/>
                <a:gd name="T7" fmla="*/ 246 h 246"/>
                <a:gd name="T8" fmla="*/ 0 w 616"/>
                <a:gd name="T9" fmla="*/ 232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6" h="246">
                  <a:moveTo>
                    <a:pt x="0" y="232"/>
                  </a:moveTo>
                  <a:lnTo>
                    <a:pt x="616" y="0"/>
                  </a:lnTo>
                  <a:lnTo>
                    <a:pt x="616" y="12"/>
                  </a:lnTo>
                  <a:lnTo>
                    <a:pt x="0" y="246"/>
                  </a:lnTo>
                  <a:lnTo>
                    <a:pt x="0" y="2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5" name="Freeform 85"/>
            <p:cNvSpPr/>
            <p:nvPr/>
          </p:nvSpPr>
          <p:spPr bwMode="auto">
            <a:xfrm>
              <a:off x="4755" y="2992"/>
              <a:ext cx="284" cy="19"/>
            </a:xfrm>
            <a:custGeom>
              <a:avLst/>
              <a:gdLst>
                <a:gd name="T0" fmla="*/ 0 w 284"/>
                <a:gd name="T1" fmla="*/ 7 h 19"/>
                <a:gd name="T2" fmla="*/ 284 w 284"/>
                <a:gd name="T3" fmla="*/ 0 h 19"/>
                <a:gd name="T4" fmla="*/ 284 w 284"/>
                <a:gd name="T5" fmla="*/ 7 h 19"/>
                <a:gd name="T6" fmla="*/ 0 w 284"/>
                <a:gd name="T7" fmla="*/ 19 h 19"/>
                <a:gd name="T8" fmla="*/ 0 w 284"/>
                <a:gd name="T9" fmla="*/ 7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4" h="19">
                  <a:moveTo>
                    <a:pt x="0" y="7"/>
                  </a:moveTo>
                  <a:lnTo>
                    <a:pt x="284" y="0"/>
                  </a:lnTo>
                  <a:lnTo>
                    <a:pt x="284" y="7"/>
                  </a:lnTo>
                  <a:lnTo>
                    <a:pt x="0" y="19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6" name="Freeform 86"/>
            <p:cNvSpPr/>
            <p:nvPr/>
          </p:nvSpPr>
          <p:spPr bwMode="auto">
            <a:xfrm>
              <a:off x="4343" y="3013"/>
              <a:ext cx="360" cy="452"/>
            </a:xfrm>
            <a:custGeom>
              <a:avLst/>
              <a:gdLst>
                <a:gd name="T0" fmla="*/ 360 w 360"/>
                <a:gd name="T1" fmla="*/ 0 h 452"/>
                <a:gd name="T2" fmla="*/ 0 w 360"/>
                <a:gd name="T3" fmla="*/ 452 h 452"/>
                <a:gd name="T4" fmla="*/ 16 w 360"/>
                <a:gd name="T5" fmla="*/ 452 h 452"/>
                <a:gd name="T6" fmla="*/ 360 w 360"/>
                <a:gd name="T7" fmla="*/ 10 h 452"/>
                <a:gd name="T8" fmla="*/ 360 w 360"/>
                <a:gd name="T9" fmla="*/ 0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0" h="452">
                  <a:moveTo>
                    <a:pt x="360" y="0"/>
                  </a:moveTo>
                  <a:lnTo>
                    <a:pt x="0" y="452"/>
                  </a:lnTo>
                  <a:lnTo>
                    <a:pt x="16" y="452"/>
                  </a:lnTo>
                  <a:lnTo>
                    <a:pt x="360" y="10"/>
                  </a:lnTo>
                  <a:lnTo>
                    <a:pt x="36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7" name="Freeform 87"/>
            <p:cNvSpPr/>
            <p:nvPr/>
          </p:nvSpPr>
          <p:spPr bwMode="auto">
            <a:xfrm>
              <a:off x="4532" y="3023"/>
              <a:ext cx="180" cy="270"/>
            </a:xfrm>
            <a:custGeom>
              <a:avLst/>
              <a:gdLst>
                <a:gd name="T0" fmla="*/ 171 w 180"/>
                <a:gd name="T1" fmla="*/ 0 h 270"/>
                <a:gd name="T2" fmla="*/ 0 w 180"/>
                <a:gd name="T3" fmla="*/ 262 h 270"/>
                <a:gd name="T4" fmla="*/ 14 w 180"/>
                <a:gd name="T5" fmla="*/ 270 h 270"/>
                <a:gd name="T6" fmla="*/ 180 w 180"/>
                <a:gd name="T7" fmla="*/ 0 h 270"/>
                <a:gd name="T8" fmla="*/ 171 w 180"/>
                <a:gd name="T9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0" h="270">
                  <a:moveTo>
                    <a:pt x="171" y="0"/>
                  </a:moveTo>
                  <a:lnTo>
                    <a:pt x="0" y="262"/>
                  </a:lnTo>
                  <a:lnTo>
                    <a:pt x="14" y="270"/>
                  </a:lnTo>
                  <a:lnTo>
                    <a:pt x="180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8" name="Freeform 88"/>
            <p:cNvSpPr/>
            <p:nvPr/>
          </p:nvSpPr>
          <p:spPr bwMode="auto">
            <a:xfrm>
              <a:off x="4352" y="3330"/>
              <a:ext cx="149" cy="143"/>
            </a:xfrm>
            <a:custGeom>
              <a:avLst/>
              <a:gdLst>
                <a:gd name="T0" fmla="*/ 149 w 149"/>
                <a:gd name="T1" fmla="*/ 0 h 143"/>
                <a:gd name="T2" fmla="*/ 0 w 149"/>
                <a:gd name="T3" fmla="*/ 133 h 143"/>
                <a:gd name="T4" fmla="*/ 7 w 149"/>
                <a:gd name="T5" fmla="*/ 143 h 143"/>
                <a:gd name="T6" fmla="*/ 149 w 149"/>
                <a:gd name="T7" fmla="*/ 8 h 143"/>
                <a:gd name="T8" fmla="*/ 149 w 149"/>
                <a:gd name="T9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143">
                  <a:moveTo>
                    <a:pt x="149" y="0"/>
                  </a:moveTo>
                  <a:lnTo>
                    <a:pt x="0" y="133"/>
                  </a:lnTo>
                  <a:lnTo>
                    <a:pt x="7" y="143"/>
                  </a:lnTo>
                  <a:lnTo>
                    <a:pt x="149" y="8"/>
                  </a:lnTo>
                  <a:lnTo>
                    <a:pt x="14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9" name="Freeform 89"/>
            <p:cNvSpPr/>
            <p:nvPr/>
          </p:nvSpPr>
          <p:spPr bwMode="auto">
            <a:xfrm>
              <a:off x="3497" y="3262"/>
              <a:ext cx="542" cy="166"/>
            </a:xfrm>
            <a:custGeom>
              <a:avLst/>
              <a:gdLst>
                <a:gd name="T0" fmla="*/ 0 w 542"/>
                <a:gd name="T1" fmla="*/ 151 h 166"/>
                <a:gd name="T2" fmla="*/ 533 w 542"/>
                <a:gd name="T3" fmla="*/ 0 h 166"/>
                <a:gd name="T4" fmla="*/ 542 w 542"/>
                <a:gd name="T5" fmla="*/ 9 h 166"/>
                <a:gd name="T6" fmla="*/ 0 w 542"/>
                <a:gd name="T7" fmla="*/ 166 h 166"/>
                <a:gd name="T8" fmla="*/ 0 w 542"/>
                <a:gd name="T9" fmla="*/ 151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2" h="166">
                  <a:moveTo>
                    <a:pt x="0" y="151"/>
                  </a:moveTo>
                  <a:lnTo>
                    <a:pt x="533" y="0"/>
                  </a:lnTo>
                  <a:lnTo>
                    <a:pt x="542" y="9"/>
                  </a:lnTo>
                  <a:lnTo>
                    <a:pt x="0" y="166"/>
                  </a:lnTo>
                  <a:lnTo>
                    <a:pt x="0" y="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0" name="Freeform 90"/>
            <p:cNvSpPr/>
            <p:nvPr/>
          </p:nvSpPr>
          <p:spPr bwMode="auto">
            <a:xfrm>
              <a:off x="3509" y="3430"/>
              <a:ext cx="789" cy="61"/>
            </a:xfrm>
            <a:custGeom>
              <a:avLst/>
              <a:gdLst>
                <a:gd name="T0" fmla="*/ 0 w 789"/>
                <a:gd name="T1" fmla="*/ 0 h 61"/>
                <a:gd name="T2" fmla="*/ 789 w 789"/>
                <a:gd name="T3" fmla="*/ 52 h 61"/>
                <a:gd name="T4" fmla="*/ 789 w 789"/>
                <a:gd name="T5" fmla="*/ 61 h 61"/>
                <a:gd name="T6" fmla="*/ 0 w 789"/>
                <a:gd name="T7" fmla="*/ 7 h 61"/>
                <a:gd name="T8" fmla="*/ 0 w 789"/>
                <a:gd name="T9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9" h="61">
                  <a:moveTo>
                    <a:pt x="0" y="0"/>
                  </a:moveTo>
                  <a:lnTo>
                    <a:pt x="789" y="52"/>
                  </a:lnTo>
                  <a:lnTo>
                    <a:pt x="789" y="61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1" name="Freeform 91"/>
            <p:cNvSpPr/>
            <p:nvPr/>
          </p:nvSpPr>
          <p:spPr bwMode="auto">
            <a:xfrm>
              <a:off x="4066" y="3267"/>
              <a:ext cx="234" cy="210"/>
            </a:xfrm>
            <a:custGeom>
              <a:avLst/>
              <a:gdLst>
                <a:gd name="T0" fmla="*/ 0 w 234"/>
                <a:gd name="T1" fmla="*/ 0 h 210"/>
                <a:gd name="T2" fmla="*/ 234 w 234"/>
                <a:gd name="T3" fmla="*/ 210 h 210"/>
                <a:gd name="T4" fmla="*/ 234 w 234"/>
                <a:gd name="T5" fmla="*/ 198 h 210"/>
                <a:gd name="T6" fmla="*/ 11 w 234"/>
                <a:gd name="T7" fmla="*/ 0 h 210"/>
                <a:gd name="T8" fmla="*/ 0 w 234"/>
                <a:gd name="T9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210">
                  <a:moveTo>
                    <a:pt x="0" y="0"/>
                  </a:moveTo>
                  <a:lnTo>
                    <a:pt x="234" y="210"/>
                  </a:lnTo>
                  <a:lnTo>
                    <a:pt x="234" y="198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2" name="Oval 92"/>
            <p:cNvSpPr>
              <a:spLocks noChangeArrowheads="1"/>
            </p:cNvSpPr>
            <p:nvPr/>
          </p:nvSpPr>
          <p:spPr bwMode="auto">
            <a:xfrm>
              <a:off x="2830" y="965"/>
              <a:ext cx="78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3" name="Oval 93"/>
            <p:cNvSpPr>
              <a:spLocks noChangeArrowheads="1"/>
            </p:cNvSpPr>
            <p:nvPr/>
          </p:nvSpPr>
          <p:spPr bwMode="auto">
            <a:xfrm>
              <a:off x="3374" y="1076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4" name="Oval 94"/>
            <p:cNvSpPr>
              <a:spLocks noChangeArrowheads="1"/>
            </p:cNvSpPr>
            <p:nvPr/>
          </p:nvSpPr>
          <p:spPr bwMode="auto">
            <a:xfrm>
              <a:off x="3424" y="719"/>
              <a:ext cx="69" cy="6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5" name="Oval 95"/>
            <p:cNvSpPr>
              <a:spLocks noChangeArrowheads="1"/>
            </p:cNvSpPr>
            <p:nvPr/>
          </p:nvSpPr>
          <p:spPr bwMode="auto">
            <a:xfrm>
              <a:off x="3623" y="593"/>
              <a:ext cx="78" cy="8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6" name="Oval 96"/>
            <p:cNvSpPr>
              <a:spLocks noChangeArrowheads="1"/>
            </p:cNvSpPr>
            <p:nvPr/>
          </p:nvSpPr>
          <p:spPr bwMode="auto">
            <a:xfrm>
              <a:off x="4044" y="984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7" name="Oval 97"/>
            <p:cNvSpPr>
              <a:spLocks noChangeArrowheads="1"/>
            </p:cNvSpPr>
            <p:nvPr/>
          </p:nvSpPr>
          <p:spPr bwMode="auto">
            <a:xfrm>
              <a:off x="4399" y="832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8" name="Oval 98"/>
            <p:cNvSpPr>
              <a:spLocks noChangeArrowheads="1"/>
            </p:cNvSpPr>
            <p:nvPr/>
          </p:nvSpPr>
          <p:spPr bwMode="auto">
            <a:xfrm>
              <a:off x="4700" y="1076"/>
              <a:ext cx="69" cy="6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9" name="Oval 99"/>
            <p:cNvSpPr>
              <a:spLocks noChangeArrowheads="1"/>
            </p:cNvSpPr>
            <p:nvPr/>
          </p:nvSpPr>
          <p:spPr bwMode="auto">
            <a:xfrm>
              <a:off x="4745" y="2263"/>
              <a:ext cx="64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0" name="Oval 100"/>
            <p:cNvSpPr>
              <a:spLocks noChangeArrowheads="1"/>
            </p:cNvSpPr>
            <p:nvPr/>
          </p:nvSpPr>
          <p:spPr bwMode="auto">
            <a:xfrm>
              <a:off x="3800" y="1583"/>
              <a:ext cx="50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1" name="Oval 101"/>
            <p:cNvSpPr>
              <a:spLocks noChangeArrowheads="1"/>
            </p:cNvSpPr>
            <p:nvPr/>
          </p:nvSpPr>
          <p:spPr bwMode="auto">
            <a:xfrm>
              <a:off x="4949" y="2499"/>
              <a:ext cx="92" cy="9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2" name="Oval 102"/>
            <p:cNvSpPr>
              <a:spLocks noChangeArrowheads="1"/>
            </p:cNvSpPr>
            <p:nvPr/>
          </p:nvSpPr>
          <p:spPr bwMode="auto">
            <a:xfrm>
              <a:off x="4272" y="1706"/>
              <a:ext cx="106" cy="10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3" name="Oval 103"/>
            <p:cNvSpPr>
              <a:spLocks noChangeArrowheads="1"/>
            </p:cNvSpPr>
            <p:nvPr/>
          </p:nvSpPr>
          <p:spPr bwMode="auto">
            <a:xfrm>
              <a:off x="4518" y="1550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4" name="Oval 104"/>
            <p:cNvSpPr>
              <a:spLocks noChangeArrowheads="1"/>
            </p:cNvSpPr>
            <p:nvPr/>
          </p:nvSpPr>
          <p:spPr bwMode="auto">
            <a:xfrm>
              <a:off x="5032" y="1124"/>
              <a:ext cx="85" cy="8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5" name="Oval 105"/>
            <p:cNvSpPr>
              <a:spLocks noChangeArrowheads="1"/>
            </p:cNvSpPr>
            <p:nvPr/>
          </p:nvSpPr>
          <p:spPr bwMode="auto">
            <a:xfrm>
              <a:off x="5039" y="1536"/>
              <a:ext cx="92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6" name="Oval 106"/>
            <p:cNvSpPr>
              <a:spLocks noChangeArrowheads="1"/>
            </p:cNvSpPr>
            <p:nvPr/>
          </p:nvSpPr>
          <p:spPr bwMode="auto">
            <a:xfrm>
              <a:off x="5155" y="2440"/>
              <a:ext cx="66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7" name="Oval 107"/>
            <p:cNvSpPr>
              <a:spLocks noChangeArrowheads="1"/>
            </p:cNvSpPr>
            <p:nvPr/>
          </p:nvSpPr>
          <p:spPr bwMode="auto">
            <a:xfrm>
              <a:off x="5342" y="2040"/>
              <a:ext cx="83" cy="8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8" name="Oval 108"/>
            <p:cNvSpPr>
              <a:spLocks noChangeArrowheads="1"/>
            </p:cNvSpPr>
            <p:nvPr/>
          </p:nvSpPr>
          <p:spPr bwMode="auto">
            <a:xfrm>
              <a:off x="4196" y="2078"/>
              <a:ext cx="47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9" name="Oval 109"/>
            <p:cNvSpPr>
              <a:spLocks noChangeArrowheads="1"/>
            </p:cNvSpPr>
            <p:nvPr/>
          </p:nvSpPr>
          <p:spPr bwMode="auto">
            <a:xfrm>
              <a:off x="4293" y="3454"/>
              <a:ext cx="76" cy="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0" name="Oval 110"/>
            <p:cNvSpPr>
              <a:spLocks noChangeArrowheads="1"/>
            </p:cNvSpPr>
            <p:nvPr/>
          </p:nvSpPr>
          <p:spPr bwMode="auto">
            <a:xfrm>
              <a:off x="4482" y="3274"/>
              <a:ext cx="74" cy="7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1" name="Oval 111"/>
            <p:cNvSpPr>
              <a:spLocks noChangeArrowheads="1"/>
            </p:cNvSpPr>
            <p:nvPr/>
          </p:nvSpPr>
          <p:spPr bwMode="auto">
            <a:xfrm>
              <a:off x="4693" y="2971"/>
              <a:ext cx="62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2" name="Oval 112"/>
            <p:cNvSpPr>
              <a:spLocks noChangeArrowheads="1"/>
            </p:cNvSpPr>
            <p:nvPr/>
          </p:nvSpPr>
          <p:spPr bwMode="auto">
            <a:xfrm>
              <a:off x="5039" y="2954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3" name="Oval 113"/>
            <p:cNvSpPr>
              <a:spLocks noChangeArrowheads="1"/>
            </p:cNvSpPr>
            <p:nvPr/>
          </p:nvSpPr>
          <p:spPr bwMode="auto">
            <a:xfrm>
              <a:off x="4025" y="3224"/>
              <a:ext cx="62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4" name="Oval 114"/>
            <p:cNvSpPr>
              <a:spLocks noChangeArrowheads="1"/>
            </p:cNvSpPr>
            <p:nvPr/>
          </p:nvSpPr>
          <p:spPr bwMode="auto">
            <a:xfrm>
              <a:off x="3381" y="1169"/>
              <a:ext cx="59" cy="5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5" name="Oval 115"/>
            <p:cNvSpPr>
              <a:spLocks noChangeArrowheads="1"/>
            </p:cNvSpPr>
            <p:nvPr/>
          </p:nvSpPr>
          <p:spPr bwMode="auto">
            <a:xfrm>
              <a:off x="2574" y="2073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6" name="Oval 116"/>
            <p:cNvSpPr>
              <a:spLocks noChangeArrowheads="1"/>
            </p:cNvSpPr>
            <p:nvPr/>
          </p:nvSpPr>
          <p:spPr bwMode="auto">
            <a:xfrm>
              <a:off x="2410" y="2459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7" name="Oval 117"/>
            <p:cNvSpPr>
              <a:spLocks noChangeArrowheads="1"/>
            </p:cNvSpPr>
            <p:nvPr/>
          </p:nvSpPr>
          <p:spPr bwMode="auto">
            <a:xfrm>
              <a:off x="2867" y="3174"/>
              <a:ext cx="79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8" name="Oval 118"/>
            <p:cNvSpPr>
              <a:spLocks noChangeArrowheads="1"/>
            </p:cNvSpPr>
            <p:nvPr/>
          </p:nvSpPr>
          <p:spPr bwMode="auto">
            <a:xfrm>
              <a:off x="2811" y="2862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9" name="Oval 119"/>
            <p:cNvSpPr>
              <a:spLocks noChangeArrowheads="1"/>
            </p:cNvSpPr>
            <p:nvPr/>
          </p:nvSpPr>
          <p:spPr bwMode="auto">
            <a:xfrm>
              <a:off x="2867" y="2791"/>
              <a:ext cx="95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0" name="Oval 120"/>
            <p:cNvSpPr>
              <a:spLocks noChangeArrowheads="1"/>
            </p:cNvSpPr>
            <p:nvPr/>
          </p:nvSpPr>
          <p:spPr bwMode="auto">
            <a:xfrm>
              <a:off x="2410" y="1635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1" name="Oval 121"/>
            <p:cNvSpPr>
              <a:spLocks noChangeArrowheads="1"/>
            </p:cNvSpPr>
            <p:nvPr/>
          </p:nvSpPr>
          <p:spPr bwMode="auto">
            <a:xfrm>
              <a:off x="3599" y="2270"/>
              <a:ext cx="45" cy="4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2" name="Oval 122"/>
            <p:cNvSpPr>
              <a:spLocks noChangeArrowheads="1"/>
            </p:cNvSpPr>
            <p:nvPr/>
          </p:nvSpPr>
          <p:spPr bwMode="auto">
            <a:xfrm>
              <a:off x="3462" y="2918"/>
              <a:ext cx="59" cy="6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3" name="Oval 123"/>
            <p:cNvSpPr>
              <a:spLocks noChangeArrowheads="1"/>
            </p:cNvSpPr>
            <p:nvPr/>
          </p:nvSpPr>
          <p:spPr bwMode="auto">
            <a:xfrm>
              <a:off x="3594" y="3449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4" name="Oval 124"/>
            <p:cNvSpPr>
              <a:spLocks noChangeArrowheads="1"/>
            </p:cNvSpPr>
            <p:nvPr/>
          </p:nvSpPr>
          <p:spPr bwMode="auto">
            <a:xfrm>
              <a:off x="3445" y="3399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5" name="Oval 125"/>
            <p:cNvSpPr>
              <a:spLocks noChangeArrowheads="1"/>
            </p:cNvSpPr>
            <p:nvPr/>
          </p:nvSpPr>
          <p:spPr bwMode="auto">
            <a:xfrm>
              <a:off x="2792" y="1270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6" name="Oval 126"/>
            <p:cNvSpPr>
              <a:spLocks noChangeArrowheads="1"/>
            </p:cNvSpPr>
            <p:nvPr/>
          </p:nvSpPr>
          <p:spPr bwMode="auto">
            <a:xfrm>
              <a:off x="2564" y="1756"/>
              <a:ext cx="95" cy="9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7" name="Oval 127"/>
            <p:cNvSpPr>
              <a:spLocks noChangeArrowheads="1"/>
            </p:cNvSpPr>
            <p:nvPr/>
          </p:nvSpPr>
          <p:spPr bwMode="auto">
            <a:xfrm>
              <a:off x="3107" y="1756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8" name="Oval 128"/>
            <p:cNvSpPr>
              <a:spLocks noChangeArrowheads="1"/>
            </p:cNvSpPr>
            <p:nvPr/>
          </p:nvSpPr>
          <p:spPr bwMode="auto">
            <a:xfrm>
              <a:off x="3263" y="2030"/>
              <a:ext cx="99" cy="1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9" name="Oval 129"/>
            <p:cNvSpPr>
              <a:spLocks noChangeArrowheads="1"/>
            </p:cNvSpPr>
            <p:nvPr/>
          </p:nvSpPr>
          <p:spPr bwMode="auto">
            <a:xfrm>
              <a:off x="3021" y="2412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0" name="Oval 130"/>
            <p:cNvSpPr>
              <a:spLocks noChangeArrowheads="1"/>
            </p:cNvSpPr>
            <p:nvPr/>
          </p:nvSpPr>
          <p:spPr bwMode="auto">
            <a:xfrm>
              <a:off x="3919" y="2828"/>
              <a:ext cx="102" cy="10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1" name="Oval 131"/>
            <p:cNvSpPr>
              <a:spLocks noChangeArrowheads="1"/>
            </p:cNvSpPr>
            <p:nvPr/>
          </p:nvSpPr>
          <p:spPr bwMode="auto">
            <a:xfrm>
              <a:off x="4163" y="2705"/>
              <a:ext cx="45" cy="4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2" name="Oval 132"/>
            <p:cNvSpPr>
              <a:spLocks noChangeArrowheads="1"/>
            </p:cNvSpPr>
            <p:nvPr/>
          </p:nvSpPr>
          <p:spPr bwMode="auto">
            <a:xfrm>
              <a:off x="4281" y="638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3" name="Freeform 133"/>
            <p:cNvSpPr/>
            <p:nvPr/>
          </p:nvSpPr>
          <p:spPr bwMode="auto">
            <a:xfrm>
              <a:off x="2893" y="641"/>
              <a:ext cx="744" cy="357"/>
            </a:xfrm>
            <a:custGeom>
              <a:avLst/>
              <a:gdLst>
                <a:gd name="T0" fmla="*/ 0 w 744"/>
                <a:gd name="T1" fmla="*/ 343 h 357"/>
                <a:gd name="T2" fmla="*/ 734 w 744"/>
                <a:gd name="T3" fmla="*/ 0 h 357"/>
                <a:gd name="T4" fmla="*/ 744 w 744"/>
                <a:gd name="T5" fmla="*/ 11 h 357"/>
                <a:gd name="T6" fmla="*/ 8 w 744"/>
                <a:gd name="T7" fmla="*/ 357 h 357"/>
                <a:gd name="T8" fmla="*/ 0 w 744"/>
                <a:gd name="T9" fmla="*/ 343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4" h="357">
                  <a:moveTo>
                    <a:pt x="0" y="343"/>
                  </a:moveTo>
                  <a:lnTo>
                    <a:pt x="734" y="0"/>
                  </a:lnTo>
                  <a:lnTo>
                    <a:pt x="744" y="11"/>
                  </a:lnTo>
                  <a:lnTo>
                    <a:pt x="8" y="357"/>
                  </a:lnTo>
                  <a:lnTo>
                    <a:pt x="0" y="3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4" name="Freeform 134"/>
            <p:cNvSpPr/>
            <p:nvPr/>
          </p:nvSpPr>
          <p:spPr bwMode="auto">
            <a:xfrm>
              <a:off x="3694" y="633"/>
              <a:ext cx="592" cy="50"/>
            </a:xfrm>
            <a:custGeom>
              <a:avLst/>
              <a:gdLst>
                <a:gd name="T0" fmla="*/ 0 w 592"/>
                <a:gd name="T1" fmla="*/ 0 h 50"/>
                <a:gd name="T2" fmla="*/ 592 w 592"/>
                <a:gd name="T3" fmla="*/ 41 h 50"/>
                <a:gd name="T4" fmla="*/ 592 w 592"/>
                <a:gd name="T5" fmla="*/ 50 h 50"/>
                <a:gd name="T6" fmla="*/ 0 w 592"/>
                <a:gd name="T7" fmla="*/ 12 h 50"/>
                <a:gd name="T8" fmla="*/ 0 w 592"/>
                <a:gd name="T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50">
                  <a:moveTo>
                    <a:pt x="0" y="0"/>
                  </a:moveTo>
                  <a:lnTo>
                    <a:pt x="592" y="41"/>
                  </a:lnTo>
                  <a:lnTo>
                    <a:pt x="592" y="50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5" name="Freeform 135"/>
            <p:cNvSpPr/>
            <p:nvPr/>
          </p:nvSpPr>
          <p:spPr bwMode="auto">
            <a:xfrm>
              <a:off x="3694" y="641"/>
              <a:ext cx="713" cy="234"/>
            </a:xfrm>
            <a:custGeom>
              <a:avLst/>
              <a:gdLst>
                <a:gd name="T0" fmla="*/ 0 w 713"/>
                <a:gd name="T1" fmla="*/ 7 h 234"/>
                <a:gd name="T2" fmla="*/ 713 w 713"/>
                <a:gd name="T3" fmla="*/ 234 h 234"/>
                <a:gd name="T4" fmla="*/ 713 w 713"/>
                <a:gd name="T5" fmla="*/ 222 h 234"/>
                <a:gd name="T6" fmla="*/ 0 w 713"/>
                <a:gd name="T7" fmla="*/ 0 h 234"/>
                <a:gd name="T8" fmla="*/ 0 w 713"/>
                <a:gd name="T9" fmla="*/ 7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3" h="234">
                  <a:moveTo>
                    <a:pt x="0" y="7"/>
                  </a:moveTo>
                  <a:lnTo>
                    <a:pt x="713" y="234"/>
                  </a:lnTo>
                  <a:lnTo>
                    <a:pt x="713" y="222"/>
                  </a:lnTo>
                  <a:lnTo>
                    <a:pt x="0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6" name="Freeform 136"/>
            <p:cNvSpPr/>
            <p:nvPr/>
          </p:nvSpPr>
          <p:spPr bwMode="auto">
            <a:xfrm>
              <a:off x="4338" y="697"/>
              <a:ext cx="705" cy="464"/>
            </a:xfrm>
            <a:custGeom>
              <a:avLst/>
              <a:gdLst>
                <a:gd name="T0" fmla="*/ 0 w 705"/>
                <a:gd name="T1" fmla="*/ 15 h 464"/>
                <a:gd name="T2" fmla="*/ 701 w 705"/>
                <a:gd name="T3" fmla="*/ 464 h 464"/>
                <a:gd name="T4" fmla="*/ 705 w 705"/>
                <a:gd name="T5" fmla="*/ 457 h 464"/>
                <a:gd name="T6" fmla="*/ 7 w 705"/>
                <a:gd name="T7" fmla="*/ 0 h 464"/>
                <a:gd name="T8" fmla="*/ 0 w 705"/>
                <a:gd name="T9" fmla="*/ 15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5" h="464">
                  <a:moveTo>
                    <a:pt x="0" y="15"/>
                  </a:moveTo>
                  <a:lnTo>
                    <a:pt x="701" y="464"/>
                  </a:lnTo>
                  <a:lnTo>
                    <a:pt x="705" y="457"/>
                  </a:lnTo>
                  <a:lnTo>
                    <a:pt x="7" y="0"/>
                  </a:lnTo>
                  <a:lnTo>
                    <a:pt x="0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7" name="Freeform 137"/>
            <p:cNvSpPr/>
            <p:nvPr/>
          </p:nvSpPr>
          <p:spPr bwMode="auto">
            <a:xfrm>
              <a:off x="5086" y="2111"/>
              <a:ext cx="301" cy="850"/>
            </a:xfrm>
            <a:custGeom>
              <a:avLst/>
              <a:gdLst>
                <a:gd name="T0" fmla="*/ 301 w 301"/>
                <a:gd name="T1" fmla="*/ 0 h 850"/>
                <a:gd name="T2" fmla="*/ 12 w 301"/>
                <a:gd name="T3" fmla="*/ 850 h 850"/>
                <a:gd name="T4" fmla="*/ 0 w 301"/>
                <a:gd name="T5" fmla="*/ 850 h 850"/>
                <a:gd name="T6" fmla="*/ 289 w 301"/>
                <a:gd name="T7" fmla="*/ 0 h 850"/>
                <a:gd name="T8" fmla="*/ 301 w 301"/>
                <a:gd name="T9" fmla="*/ 0 h 8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1" h="850">
                  <a:moveTo>
                    <a:pt x="301" y="0"/>
                  </a:moveTo>
                  <a:lnTo>
                    <a:pt x="12" y="850"/>
                  </a:lnTo>
                  <a:lnTo>
                    <a:pt x="0" y="850"/>
                  </a:lnTo>
                  <a:lnTo>
                    <a:pt x="289" y="0"/>
                  </a:lnTo>
                  <a:lnTo>
                    <a:pt x="30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8" name="Freeform 138"/>
            <p:cNvSpPr/>
            <p:nvPr/>
          </p:nvSpPr>
          <p:spPr bwMode="auto">
            <a:xfrm>
              <a:off x="4359" y="3018"/>
              <a:ext cx="703" cy="469"/>
            </a:xfrm>
            <a:custGeom>
              <a:avLst/>
              <a:gdLst>
                <a:gd name="T0" fmla="*/ 0 w 703"/>
                <a:gd name="T1" fmla="*/ 469 h 469"/>
                <a:gd name="T2" fmla="*/ 703 w 703"/>
                <a:gd name="T3" fmla="*/ 5 h 469"/>
                <a:gd name="T4" fmla="*/ 692 w 703"/>
                <a:gd name="T5" fmla="*/ 0 h 469"/>
                <a:gd name="T6" fmla="*/ 0 w 703"/>
                <a:gd name="T7" fmla="*/ 459 h 469"/>
                <a:gd name="T8" fmla="*/ 0 w 703"/>
                <a:gd name="T9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3" h="469">
                  <a:moveTo>
                    <a:pt x="0" y="469"/>
                  </a:moveTo>
                  <a:lnTo>
                    <a:pt x="703" y="5"/>
                  </a:lnTo>
                  <a:lnTo>
                    <a:pt x="692" y="0"/>
                  </a:lnTo>
                  <a:lnTo>
                    <a:pt x="0" y="459"/>
                  </a:lnTo>
                  <a:lnTo>
                    <a:pt x="0" y="4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9" name="Freeform 139"/>
            <p:cNvSpPr/>
            <p:nvPr/>
          </p:nvSpPr>
          <p:spPr bwMode="auto">
            <a:xfrm>
              <a:off x="2929" y="3229"/>
              <a:ext cx="521" cy="213"/>
            </a:xfrm>
            <a:custGeom>
              <a:avLst/>
              <a:gdLst>
                <a:gd name="T0" fmla="*/ 0 w 521"/>
                <a:gd name="T1" fmla="*/ 11 h 213"/>
                <a:gd name="T2" fmla="*/ 521 w 521"/>
                <a:gd name="T3" fmla="*/ 213 h 213"/>
                <a:gd name="T4" fmla="*/ 521 w 521"/>
                <a:gd name="T5" fmla="*/ 196 h 213"/>
                <a:gd name="T6" fmla="*/ 7 w 521"/>
                <a:gd name="T7" fmla="*/ 0 h 213"/>
                <a:gd name="T8" fmla="*/ 0 w 521"/>
                <a:gd name="T9" fmla="*/ 11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213">
                  <a:moveTo>
                    <a:pt x="0" y="11"/>
                  </a:moveTo>
                  <a:lnTo>
                    <a:pt x="521" y="213"/>
                  </a:lnTo>
                  <a:lnTo>
                    <a:pt x="521" y="196"/>
                  </a:lnTo>
                  <a:lnTo>
                    <a:pt x="7" y="0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0" name="Freeform 140"/>
            <p:cNvSpPr/>
            <p:nvPr/>
          </p:nvSpPr>
          <p:spPr bwMode="auto">
            <a:xfrm>
              <a:off x="2460" y="2537"/>
              <a:ext cx="431" cy="658"/>
            </a:xfrm>
            <a:custGeom>
              <a:avLst/>
              <a:gdLst>
                <a:gd name="T0" fmla="*/ 0 w 431"/>
                <a:gd name="T1" fmla="*/ 0 h 658"/>
                <a:gd name="T2" fmla="*/ 419 w 431"/>
                <a:gd name="T3" fmla="*/ 658 h 658"/>
                <a:gd name="T4" fmla="*/ 431 w 431"/>
                <a:gd name="T5" fmla="*/ 651 h 658"/>
                <a:gd name="T6" fmla="*/ 12 w 431"/>
                <a:gd name="T7" fmla="*/ 0 h 658"/>
                <a:gd name="T8" fmla="*/ 0 w 431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1" h="658">
                  <a:moveTo>
                    <a:pt x="0" y="0"/>
                  </a:moveTo>
                  <a:lnTo>
                    <a:pt x="419" y="658"/>
                  </a:lnTo>
                  <a:lnTo>
                    <a:pt x="431" y="651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1" name="Rectangle 141"/>
            <p:cNvSpPr>
              <a:spLocks noChangeArrowheads="1"/>
            </p:cNvSpPr>
            <p:nvPr/>
          </p:nvSpPr>
          <p:spPr bwMode="auto">
            <a:xfrm>
              <a:off x="2446" y="1716"/>
              <a:ext cx="9" cy="76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2" name="Freeform 142"/>
            <p:cNvSpPr/>
            <p:nvPr/>
          </p:nvSpPr>
          <p:spPr bwMode="auto">
            <a:xfrm>
              <a:off x="2467" y="1026"/>
              <a:ext cx="393" cy="635"/>
            </a:xfrm>
            <a:custGeom>
              <a:avLst/>
              <a:gdLst>
                <a:gd name="T0" fmla="*/ 0 w 393"/>
                <a:gd name="T1" fmla="*/ 623 h 635"/>
                <a:gd name="T2" fmla="*/ 381 w 393"/>
                <a:gd name="T3" fmla="*/ 0 h 635"/>
                <a:gd name="T4" fmla="*/ 393 w 393"/>
                <a:gd name="T5" fmla="*/ 0 h 635"/>
                <a:gd name="T6" fmla="*/ 12 w 393"/>
                <a:gd name="T7" fmla="*/ 635 h 635"/>
                <a:gd name="T8" fmla="*/ 0 w 393"/>
                <a:gd name="T9" fmla="*/ 623 h 6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3" h="635">
                  <a:moveTo>
                    <a:pt x="0" y="623"/>
                  </a:moveTo>
                  <a:lnTo>
                    <a:pt x="381" y="0"/>
                  </a:lnTo>
                  <a:lnTo>
                    <a:pt x="393" y="0"/>
                  </a:lnTo>
                  <a:lnTo>
                    <a:pt x="12" y="635"/>
                  </a:lnTo>
                  <a:lnTo>
                    <a:pt x="0" y="6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3" name="Freeform 143"/>
            <p:cNvSpPr/>
            <p:nvPr/>
          </p:nvSpPr>
          <p:spPr bwMode="auto">
            <a:xfrm>
              <a:off x="2616" y="1034"/>
              <a:ext cx="247" cy="741"/>
            </a:xfrm>
            <a:custGeom>
              <a:avLst/>
              <a:gdLst>
                <a:gd name="T0" fmla="*/ 235 w 247"/>
                <a:gd name="T1" fmla="*/ 0 h 741"/>
                <a:gd name="T2" fmla="*/ 0 w 247"/>
                <a:gd name="T3" fmla="*/ 734 h 741"/>
                <a:gd name="T4" fmla="*/ 17 w 247"/>
                <a:gd name="T5" fmla="*/ 741 h 741"/>
                <a:gd name="T6" fmla="*/ 247 w 247"/>
                <a:gd name="T7" fmla="*/ 0 h 741"/>
                <a:gd name="T8" fmla="*/ 235 w 247"/>
                <a:gd name="T9" fmla="*/ 0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741">
                  <a:moveTo>
                    <a:pt x="235" y="0"/>
                  </a:moveTo>
                  <a:lnTo>
                    <a:pt x="0" y="734"/>
                  </a:lnTo>
                  <a:lnTo>
                    <a:pt x="17" y="741"/>
                  </a:lnTo>
                  <a:lnTo>
                    <a:pt x="247" y="0"/>
                  </a:lnTo>
                  <a:lnTo>
                    <a:pt x="2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4" name="Freeform 144"/>
            <p:cNvSpPr/>
            <p:nvPr/>
          </p:nvSpPr>
          <p:spPr bwMode="auto">
            <a:xfrm>
              <a:off x="3429" y="659"/>
              <a:ext cx="222" cy="431"/>
            </a:xfrm>
            <a:custGeom>
              <a:avLst/>
              <a:gdLst>
                <a:gd name="T0" fmla="*/ 208 w 222"/>
                <a:gd name="T1" fmla="*/ 0 h 431"/>
                <a:gd name="T2" fmla="*/ 0 w 222"/>
                <a:gd name="T3" fmla="*/ 424 h 431"/>
                <a:gd name="T4" fmla="*/ 9 w 222"/>
                <a:gd name="T5" fmla="*/ 431 h 431"/>
                <a:gd name="T6" fmla="*/ 222 w 222"/>
                <a:gd name="T7" fmla="*/ 0 h 431"/>
                <a:gd name="T8" fmla="*/ 208 w 222"/>
                <a:gd name="T9" fmla="*/ 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2" h="431">
                  <a:moveTo>
                    <a:pt x="208" y="0"/>
                  </a:moveTo>
                  <a:lnTo>
                    <a:pt x="0" y="424"/>
                  </a:lnTo>
                  <a:lnTo>
                    <a:pt x="9" y="431"/>
                  </a:lnTo>
                  <a:lnTo>
                    <a:pt x="222" y="0"/>
                  </a:lnTo>
                  <a:lnTo>
                    <a:pt x="20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5" name="Freeform 145"/>
            <p:cNvSpPr/>
            <p:nvPr/>
          </p:nvSpPr>
          <p:spPr bwMode="auto">
            <a:xfrm>
              <a:off x="3455" y="882"/>
              <a:ext cx="961" cy="239"/>
            </a:xfrm>
            <a:custGeom>
              <a:avLst/>
              <a:gdLst>
                <a:gd name="T0" fmla="*/ 0 w 961"/>
                <a:gd name="T1" fmla="*/ 225 h 239"/>
                <a:gd name="T2" fmla="*/ 961 w 961"/>
                <a:gd name="T3" fmla="*/ 0 h 239"/>
                <a:gd name="T4" fmla="*/ 961 w 961"/>
                <a:gd name="T5" fmla="*/ 12 h 239"/>
                <a:gd name="T6" fmla="*/ 0 w 961"/>
                <a:gd name="T7" fmla="*/ 239 h 239"/>
                <a:gd name="T8" fmla="*/ 0 w 961"/>
                <a:gd name="T9" fmla="*/ 225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1" h="239">
                  <a:moveTo>
                    <a:pt x="0" y="225"/>
                  </a:moveTo>
                  <a:lnTo>
                    <a:pt x="961" y="0"/>
                  </a:lnTo>
                  <a:lnTo>
                    <a:pt x="961" y="12"/>
                  </a:lnTo>
                  <a:lnTo>
                    <a:pt x="0" y="239"/>
                  </a:lnTo>
                  <a:lnTo>
                    <a:pt x="0" y="2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6" name="Freeform 146"/>
            <p:cNvSpPr/>
            <p:nvPr/>
          </p:nvSpPr>
          <p:spPr bwMode="auto">
            <a:xfrm>
              <a:off x="3445" y="1131"/>
              <a:ext cx="838" cy="608"/>
            </a:xfrm>
            <a:custGeom>
              <a:avLst/>
              <a:gdLst>
                <a:gd name="T0" fmla="*/ 0 w 838"/>
                <a:gd name="T1" fmla="*/ 0 h 608"/>
                <a:gd name="T2" fmla="*/ 838 w 838"/>
                <a:gd name="T3" fmla="*/ 594 h 608"/>
                <a:gd name="T4" fmla="*/ 829 w 838"/>
                <a:gd name="T5" fmla="*/ 608 h 608"/>
                <a:gd name="T6" fmla="*/ 0 w 838"/>
                <a:gd name="T7" fmla="*/ 16 h 608"/>
                <a:gd name="T8" fmla="*/ 0 w 838"/>
                <a:gd name="T9" fmla="*/ 0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8" h="608">
                  <a:moveTo>
                    <a:pt x="0" y="0"/>
                  </a:moveTo>
                  <a:lnTo>
                    <a:pt x="838" y="594"/>
                  </a:lnTo>
                  <a:lnTo>
                    <a:pt x="829" y="608"/>
                  </a:lnTo>
                  <a:lnTo>
                    <a:pt x="0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7" name="Freeform 147"/>
            <p:cNvSpPr/>
            <p:nvPr/>
          </p:nvSpPr>
          <p:spPr bwMode="auto">
            <a:xfrm>
              <a:off x="2455" y="1839"/>
              <a:ext cx="159" cy="637"/>
            </a:xfrm>
            <a:custGeom>
              <a:avLst/>
              <a:gdLst>
                <a:gd name="T0" fmla="*/ 147 w 159"/>
                <a:gd name="T1" fmla="*/ 0 h 637"/>
                <a:gd name="T2" fmla="*/ 0 w 159"/>
                <a:gd name="T3" fmla="*/ 637 h 637"/>
                <a:gd name="T4" fmla="*/ 17 w 159"/>
                <a:gd name="T5" fmla="*/ 637 h 637"/>
                <a:gd name="T6" fmla="*/ 159 w 159"/>
                <a:gd name="T7" fmla="*/ 0 h 637"/>
                <a:gd name="T8" fmla="*/ 147 w 159"/>
                <a:gd name="T9" fmla="*/ 0 h 6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637">
                  <a:moveTo>
                    <a:pt x="147" y="0"/>
                  </a:moveTo>
                  <a:lnTo>
                    <a:pt x="0" y="637"/>
                  </a:lnTo>
                  <a:lnTo>
                    <a:pt x="17" y="637"/>
                  </a:lnTo>
                  <a:lnTo>
                    <a:pt x="159" y="0"/>
                  </a:lnTo>
                  <a:lnTo>
                    <a:pt x="14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8" name="Freeform 148"/>
            <p:cNvSpPr/>
            <p:nvPr/>
          </p:nvSpPr>
          <p:spPr bwMode="auto">
            <a:xfrm>
              <a:off x="4326" y="700"/>
              <a:ext cx="107" cy="147"/>
            </a:xfrm>
            <a:custGeom>
              <a:avLst/>
              <a:gdLst>
                <a:gd name="T0" fmla="*/ 0 w 107"/>
                <a:gd name="T1" fmla="*/ 12 h 147"/>
                <a:gd name="T2" fmla="*/ 90 w 107"/>
                <a:gd name="T3" fmla="*/ 147 h 147"/>
                <a:gd name="T4" fmla="*/ 107 w 107"/>
                <a:gd name="T5" fmla="*/ 147 h 147"/>
                <a:gd name="T6" fmla="*/ 12 w 107"/>
                <a:gd name="T7" fmla="*/ 0 h 147"/>
                <a:gd name="T8" fmla="*/ 0 w 107"/>
                <a:gd name="T9" fmla="*/ 12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" h="147">
                  <a:moveTo>
                    <a:pt x="0" y="12"/>
                  </a:moveTo>
                  <a:lnTo>
                    <a:pt x="90" y="147"/>
                  </a:lnTo>
                  <a:lnTo>
                    <a:pt x="107" y="147"/>
                  </a:lnTo>
                  <a:lnTo>
                    <a:pt x="12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9" name="Freeform 149"/>
            <p:cNvSpPr/>
            <p:nvPr/>
          </p:nvSpPr>
          <p:spPr bwMode="auto">
            <a:xfrm>
              <a:off x="4475" y="882"/>
              <a:ext cx="564" cy="279"/>
            </a:xfrm>
            <a:custGeom>
              <a:avLst/>
              <a:gdLst>
                <a:gd name="T0" fmla="*/ 0 w 564"/>
                <a:gd name="T1" fmla="*/ 17 h 279"/>
                <a:gd name="T2" fmla="*/ 564 w 564"/>
                <a:gd name="T3" fmla="*/ 279 h 279"/>
                <a:gd name="T4" fmla="*/ 564 w 564"/>
                <a:gd name="T5" fmla="*/ 268 h 279"/>
                <a:gd name="T6" fmla="*/ 0 w 564"/>
                <a:gd name="T7" fmla="*/ 0 h 279"/>
                <a:gd name="T8" fmla="*/ 0 w 564"/>
                <a:gd name="T9" fmla="*/ 17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4" h="279">
                  <a:moveTo>
                    <a:pt x="0" y="17"/>
                  </a:moveTo>
                  <a:lnTo>
                    <a:pt x="564" y="279"/>
                  </a:lnTo>
                  <a:lnTo>
                    <a:pt x="564" y="268"/>
                  </a:lnTo>
                  <a:lnTo>
                    <a:pt x="0" y="0"/>
                  </a:lnTo>
                  <a:lnTo>
                    <a:pt x="0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0" name="Freeform 150"/>
            <p:cNvSpPr/>
            <p:nvPr/>
          </p:nvSpPr>
          <p:spPr bwMode="auto">
            <a:xfrm>
              <a:off x="4461" y="899"/>
              <a:ext cx="592" cy="658"/>
            </a:xfrm>
            <a:custGeom>
              <a:avLst/>
              <a:gdLst>
                <a:gd name="T0" fmla="*/ 0 w 592"/>
                <a:gd name="T1" fmla="*/ 7 h 658"/>
                <a:gd name="T2" fmla="*/ 582 w 592"/>
                <a:gd name="T3" fmla="*/ 658 h 658"/>
                <a:gd name="T4" fmla="*/ 592 w 592"/>
                <a:gd name="T5" fmla="*/ 648 h 658"/>
                <a:gd name="T6" fmla="*/ 14 w 592"/>
                <a:gd name="T7" fmla="*/ 0 h 658"/>
                <a:gd name="T8" fmla="*/ 0 w 592"/>
                <a:gd name="T9" fmla="*/ 7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658">
                  <a:moveTo>
                    <a:pt x="0" y="7"/>
                  </a:moveTo>
                  <a:lnTo>
                    <a:pt x="582" y="658"/>
                  </a:lnTo>
                  <a:lnTo>
                    <a:pt x="592" y="648"/>
                  </a:lnTo>
                  <a:lnTo>
                    <a:pt x="14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1" name="Freeform 151"/>
            <p:cNvSpPr/>
            <p:nvPr/>
          </p:nvSpPr>
          <p:spPr bwMode="auto">
            <a:xfrm>
              <a:off x="4324" y="913"/>
              <a:ext cx="123" cy="795"/>
            </a:xfrm>
            <a:custGeom>
              <a:avLst/>
              <a:gdLst>
                <a:gd name="T0" fmla="*/ 111 w 123"/>
                <a:gd name="T1" fmla="*/ 0 h 795"/>
                <a:gd name="T2" fmla="*/ 0 w 123"/>
                <a:gd name="T3" fmla="*/ 795 h 795"/>
                <a:gd name="T4" fmla="*/ 16 w 123"/>
                <a:gd name="T5" fmla="*/ 795 h 795"/>
                <a:gd name="T6" fmla="*/ 123 w 123"/>
                <a:gd name="T7" fmla="*/ 0 h 795"/>
                <a:gd name="T8" fmla="*/ 111 w 123"/>
                <a:gd name="T9" fmla="*/ 0 h 7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795">
                  <a:moveTo>
                    <a:pt x="111" y="0"/>
                  </a:moveTo>
                  <a:lnTo>
                    <a:pt x="0" y="795"/>
                  </a:lnTo>
                  <a:lnTo>
                    <a:pt x="16" y="795"/>
                  </a:lnTo>
                  <a:lnTo>
                    <a:pt x="123" y="0"/>
                  </a:lnTo>
                  <a:lnTo>
                    <a:pt x="11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2" name="Freeform 152"/>
            <p:cNvSpPr/>
            <p:nvPr/>
          </p:nvSpPr>
          <p:spPr bwMode="auto">
            <a:xfrm>
              <a:off x="4345" y="1796"/>
              <a:ext cx="424" cy="485"/>
            </a:xfrm>
            <a:custGeom>
              <a:avLst/>
              <a:gdLst>
                <a:gd name="T0" fmla="*/ 0 w 424"/>
                <a:gd name="T1" fmla="*/ 5 h 485"/>
                <a:gd name="T2" fmla="*/ 410 w 424"/>
                <a:gd name="T3" fmla="*/ 485 h 485"/>
                <a:gd name="T4" fmla="*/ 424 w 424"/>
                <a:gd name="T5" fmla="*/ 478 h 485"/>
                <a:gd name="T6" fmla="*/ 14 w 424"/>
                <a:gd name="T7" fmla="*/ 0 h 485"/>
                <a:gd name="T8" fmla="*/ 0 w 424"/>
                <a:gd name="T9" fmla="*/ 5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4" h="485">
                  <a:moveTo>
                    <a:pt x="0" y="5"/>
                  </a:moveTo>
                  <a:lnTo>
                    <a:pt x="410" y="485"/>
                  </a:lnTo>
                  <a:lnTo>
                    <a:pt x="424" y="478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3" name="Freeform 153"/>
            <p:cNvSpPr/>
            <p:nvPr/>
          </p:nvSpPr>
          <p:spPr bwMode="auto">
            <a:xfrm>
              <a:off x="2477" y="2518"/>
              <a:ext cx="414" cy="308"/>
            </a:xfrm>
            <a:custGeom>
              <a:avLst/>
              <a:gdLst>
                <a:gd name="T0" fmla="*/ 0 w 414"/>
                <a:gd name="T1" fmla="*/ 7 h 308"/>
                <a:gd name="T2" fmla="*/ 402 w 414"/>
                <a:gd name="T3" fmla="*/ 308 h 308"/>
                <a:gd name="T4" fmla="*/ 414 w 414"/>
                <a:gd name="T5" fmla="*/ 299 h 308"/>
                <a:gd name="T6" fmla="*/ 9 w 414"/>
                <a:gd name="T7" fmla="*/ 0 h 308"/>
                <a:gd name="T8" fmla="*/ 0 w 414"/>
                <a:gd name="T9" fmla="*/ 7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4" h="308">
                  <a:moveTo>
                    <a:pt x="0" y="7"/>
                  </a:moveTo>
                  <a:lnTo>
                    <a:pt x="402" y="308"/>
                  </a:lnTo>
                  <a:lnTo>
                    <a:pt x="414" y="299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4" name="Freeform 154"/>
            <p:cNvSpPr/>
            <p:nvPr/>
          </p:nvSpPr>
          <p:spPr bwMode="auto">
            <a:xfrm>
              <a:off x="4994" y="1621"/>
              <a:ext cx="80" cy="885"/>
            </a:xfrm>
            <a:custGeom>
              <a:avLst/>
              <a:gdLst>
                <a:gd name="T0" fmla="*/ 73 w 80"/>
                <a:gd name="T1" fmla="*/ 0 h 885"/>
                <a:gd name="T2" fmla="*/ 0 w 80"/>
                <a:gd name="T3" fmla="*/ 885 h 885"/>
                <a:gd name="T4" fmla="*/ 9 w 80"/>
                <a:gd name="T5" fmla="*/ 885 h 885"/>
                <a:gd name="T6" fmla="*/ 80 w 80"/>
                <a:gd name="T7" fmla="*/ 0 h 885"/>
                <a:gd name="T8" fmla="*/ 73 w 80"/>
                <a:gd name="T9" fmla="*/ 0 h 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885">
                  <a:moveTo>
                    <a:pt x="73" y="0"/>
                  </a:moveTo>
                  <a:lnTo>
                    <a:pt x="0" y="885"/>
                  </a:lnTo>
                  <a:lnTo>
                    <a:pt x="9" y="885"/>
                  </a:lnTo>
                  <a:lnTo>
                    <a:pt x="80" y="0"/>
                  </a:lnTo>
                  <a:lnTo>
                    <a:pt x="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5" name="Freeform 155"/>
            <p:cNvSpPr/>
            <p:nvPr/>
          </p:nvSpPr>
          <p:spPr bwMode="auto">
            <a:xfrm>
              <a:off x="5022" y="2104"/>
              <a:ext cx="355" cy="412"/>
            </a:xfrm>
            <a:custGeom>
              <a:avLst/>
              <a:gdLst>
                <a:gd name="T0" fmla="*/ 0 w 355"/>
                <a:gd name="T1" fmla="*/ 405 h 412"/>
                <a:gd name="T2" fmla="*/ 344 w 355"/>
                <a:gd name="T3" fmla="*/ 0 h 412"/>
                <a:gd name="T4" fmla="*/ 355 w 355"/>
                <a:gd name="T5" fmla="*/ 7 h 412"/>
                <a:gd name="T6" fmla="*/ 10 w 355"/>
                <a:gd name="T7" fmla="*/ 412 h 412"/>
                <a:gd name="T8" fmla="*/ 0 w 355"/>
                <a:gd name="T9" fmla="*/ 405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5" h="412">
                  <a:moveTo>
                    <a:pt x="0" y="405"/>
                  </a:moveTo>
                  <a:lnTo>
                    <a:pt x="344" y="0"/>
                  </a:lnTo>
                  <a:lnTo>
                    <a:pt x="355" y="7"/>
                  </a:lnTo>
                  <a:lnTo>
                    <a:pt x="10" y="412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6" name="Freeform 156"/>
            <p:cNvSpPr/>
            <p:nvPr/>
          </p:nvSpPr>
          <p:spPr bwMode="auto">
            <a:xfrm>
              <a:off x="4788" y="2310"/>
              <a:ext cx="184" cy="213"/>
            </a:xfrm>
            <a:custGeom>
              <a:avLst/>
              <a:gdLst>
                <a:gd name="T0" fmla="*/ 0 w 184"/>
                <a:gd name="T1" fmla="*/ 7 h 213"/>
                <a:gd name="T2" fmla="*/ 177 w 184"/>
                <a:gd name="T3" fmla="*/ 213 h 213"/>
                <a:gd name="T4" fmla="*/ 184 w 184"/>
                <a:gd name="T5" fmla="*/ 201 h 213"/>
                <a:gd name="T6" fmla="*/ 12 w 184"/>
                <a:gd name="T7" fmla="*/ 0 h 213"/>
                <a:gd name="T8" fmla="*/ 0 w 184"/>
                <a:gd name="T9" fmla="*/ 7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4" h="213">
                  <a:moveTo>
                    <a:pt x="0" y="7"/>
                  </a:moveTo>
                  <a:lnTo>
                    <a:pt x="177" y="213"/>
                  </a:lnTo>
                  <a:lnTo>
                    <a:pt x="184" y="201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7" name="Freeform 157"/>
            <p:cNvSpPr/>
            <p:nvPr/>
          </p:nvSpPr>
          <p:spPr bwMode="auto">
            <a:xfrm>
              <a:off x="4729" y="2575"/>
              <a:ext cx="253" cy="414"/>
            </a:xfrm>
            <a:custGeom>
              <a:avLst/>
              <a:gdLst>
                <a:gd name="T0" fmla="*/ 246 w 253"/>
                <a:gd name="T1" fmla="*/ 0 h 414"/>
                <a:gd name="T2" fmla="*/ 0 w 253"/>
                <a:gd name="T3" fmla="*/ 398 h 414"/>
                <a:gd name="T4" fmla="*/ 0 w 253"/>
                <a:gd name="T5" fmla="*/ 414 h 414"/>
                <a:gd name="T6" fmla="*/ 253 w 253"/>
                <a:gd name="T7" fmla="*/ 10 h 414"/>
                <a:gd name="T8" fmla="*/ 246 w 253"/>
                <a:gd name="T9" fmla="*/ 0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3" h="414">
                  <a:moveTo>
                    <a:pt x="246" y="0"/>
                  </a:moveTo>
                  <a:lnTo>
                    <a:pt x="0" y="398"/>
                  </a:lnTo>
                  <a:lnTo>
                    <a:pt x="0" y="414"/>
                  </a:lnTo>
                  <a:lnTo>
                    <a:pt x="253" y="10"/>
                  </a:lnTo>
                  <a:lnTo>
                    <a:pt x="24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8" name="Freeform 158"/>
            <p:cNvSpPr/>
            <p:nvPr/>
          </p:nvSpPr>
          <p:spPr bwMode="auto">
            <a:xfrm>
              <a:off x="4018" y="2554"/>
              <a:ext cx="943" cy="324"/>
            </a:xfrm>
            <a:custGeom>
              <a:avLst/>
              <a:gdLst>
                <a:gd name="T0" fmla="*/ 0 w 943"/>
                <a:gd name="T1" fmla="*/ 312 h 324"/>
                <a:gd name="T2" fmla="*/ 943 w 943"/>
                <a:gd name="T3" fmla="*/ 0 h 324"/>
                <a:gd name="T4" fmla="*/ 943 w 943"/>
                <a:gd name="T5" fmla="*/ 14 h 324"/>
                <a:gd name="T6" fmla="*/ 0 w 943"/>
                <a:gd name="T7" fmla="*/ 324 h 324"/>
                <a:gd name="T8" fmla="*/ 0 w 943"/>
                <a:gd name="T9" fmla="*/ 312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3" h="324">
                  <a:moveTo>
                    <a:pt x="0" y="312"/>
                  </a:moveTo>
                  <a:lnTo>
                    <a:pt x="943" y="0"/>
                  </a:lnTo>
                  <a:lnTo>
                    <a:pt x="943" y="14"/>
                  </a:lnTo>
                  <a:lnTo>
                    <a:pt x="0" y="324"/>
                  </a:lnTo>
                  <a:lnTo>
                    <a:pt x="0" y="3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9" name="Freeform 159"/>
            <p:cNvSpPr/>
            <p:nvPr/>
          </p:nvSpPr>
          <p:spPr bwMode="auto">
            <a:xfrm>
              <a:off x="2938" y="2866"/>
              <a:ext cx="671" cy="607"/>
            </a:xfrm>
            <a:custGeom>
              <a:avLst/>
              <a:gdLst>
                <a:gd name="T0" fmla="*/ 0 w 671"/>
                <a:gd name="T1" fmla="*/ 7 h 607"/>
                <a:gd name="T2" fmla="*/ 661 w 671"/>
                <a:gd name="T3" fmla="*/ 607 h 607"/>
                <a:gd name="T4" fmla="*/ 671 w 671"/>
                <a:gd name="T5" fmla="*/ 607 h 607"/>
                <a:gd name="T6" fmla="*/ 12 w 671"/>
                <a:gd name="T7" fmla="*/ 0 h 607"/>
                <a:gd name="T8" fmla="*/ 0 w 671"/>
                <a:gd name="T9" fmla="*/ 7 h 6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1" h="607">
                  <a:moveTo>
                    <a:pt x="0" y="7"/>
                  </a:moveTo>
                  <a:lnTo>
                    <a:pt x="661" y="607"/>
                  </a:lnTo>
                  <a:lnTo>
                    <a:pt x="671" y="607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0" name="Freeform 160"/>
            <p:cNvSpPr/>
            <p:nvPr/>
          </p:nvSpPr>
          <p:spPr bwMode="auto">
            <a:xfrm>
              <a:off x="4546" y="3001"/>
              <a:ext cx="507" cy="299"/>
            </a:xfrm>
            <a:custGeom>
              <a:avLst/>
              <a:gdLst>
                <a:gd name="T0" fmla="*/ 0 w 507"/>
                <a:gd name="T1" fmla="*/ 292 h 299"/>
                <a:gd name="T2" fmla="*/ 500 w 507"/>
                <a:gd name="T3" fmla="*/ 0 h 299"/>
                <a:gd name="T4" fmla="*/ 507 w 507"/>
                <a:gd name="T5" fmla="*/ 12 h 299"/>
                <a:gd name="T6" fmla="*/ 5 w 507"/>
                <a:gd name="T7" fmla="*/ 299 h 299"/>
                <a:gd name="T8" fmla="*/ 0 w 507"/>
                <a:gd name="T9" fmla="*/ 292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99">
                  <a:moveTo>
                    <a:pt x="0" y="292"/>
                  </a:moveTo>
                  <a:lnTo>
                    <a:pt x="500" y="0"/>
                  </a:lnTo>
                  <a:lnTo>
                    <a:pt x="507" y="12"/>
                  </a:lnTo>
                  <a:lnTo>
                    <a:pt x="5" y="299"/>
                  </a:lnTo>
                  <a:lnTo>
                    <a:pt x="0" y="2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1" name="Freeform 161"/>
            <p:cNvSpPr/>
            <p:nvPr/>
          </p:nvSpPr>
          <p:spPr bwMode="auto">
            <a:xfrm>
              <a:off x="3658" y="3314"/>
              <a:ext cx="831" cy="187"/>
            </a:xfrm>
            <a:custGeom>
              <a:avLst/>
              <a:gdLst>
                <a:gd name="T0" fmla="*/ 0 w 831"/>
                <a:gd name="T1" fmla="*/ 173 h 187"/>
                <a:gd name="T2" fmla="*/ 831 w 831"/>
                <a:gd name="T3" fmla="*/ 0 h 187"/>
                <a:gd name="T4" fmla="*/ 831 w 831"/>
                <a:gd name="T5" fmla="*/ 12 h 187"/>
                <a:gd name="T6" fmla="*/ 10 w 831"/>
                <a:gd name="T7" fmla="*/ 187 h 187"/>
                <a:gd name="T8" fmla="*/ 0 w 831"/>
                <a:gd name="T9" fmla="*/ 173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1" h="187">
                  <a:moveTo>
                    <a:pt x="0" y="173"/>
                  </a:moveTo>
                  <a:lnTo>
                    <a:pt x="831" y="0"/>
                  </a:lnTo>
                  <a:lnTo>
                    <a:pt x="831" y="12"/>
                  </a:lnTo>
                  <a:lnTo>
                    <a:pt x="10" y="187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2" name="Oval 162"/>
            <p:cNvSpPr>
              <a:spLocks noChangeArrowheads="1"/>
            </p:cNvSpPr>
            <p:nvPr/>
          </p:nvSpPr>
          <p:spPr bwMode="auto">
            <a:xfrm>
              <a:off x="5107" y="1699"/>
              <a:ext cx="67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3" name="Freeform 163"/>
            <p:cNvSpPr/>
            <p:nvPr/>
          </p:nvSpPr>
          <p:spPr bwMode="auto">
            <a:xfrm>
              <a:off x="2640" y="1140"/>
              <a:ext cx="746" cy="644"/>
            </a:xfrm>
            <a:custGeom>
              <a:avLst/>
              <a:gdLst>
                <a:gd name="T0" fmla="*/ 0 w 746"/>
                <a:gd name="T1" fmla="*/ 635 h 644"/>
                <a:gd name="T2" fmla="*/ 739 w 746"/>
                <a:gd name="T3" fmla="*/ 0 h 644"/>
                <a:gd name="T4" fmla="*/ 746 w 746"/>
                <a:gd name="T5" fmla="*/ 10 h 644"/>
                <a:gd name="T6" fmla="*/ 12 w 746"/>
                <a:gd name="T7" fmla="*/ 644 h 644"/>
                <a:gd name="T8" fmla="*/ 0 w 746"/>
                <a:gd name="T9" fmla="*/ 635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6" h="644">
                  <a:moveTo>
                    <a:pt x="0" y="635"/>
                  </a:moveTo>
                  <a:lnTo>
                    <a:pt x="739" y="0"/>
                  </a:lnTo>
                  <a:lnTo>
                    <a:pt x="746" y="10"/>
                  </a:lnTo>
                  <a:lnTo>
                    <a:pt x="12" y="644"/>
                  </a:lnTo>
                  <a:lnTo>
                    <a:pt x="0" y="6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4" name="Freeform 164"/>
            <p:cNvSpPr/>
            <p:nvPr/>
          </p:nvSpPr>
          <p:spPr bwMode="auto">
            <a:xfrm>
              <a:off x="2612" y="1839"/>
              <a:ext cx="298" cy="966"/>
            </a:xfrm>
            <a:custGeom>
              <a:avLst/>
              <a:gdLst>
                <a:gd name="T0" fmla="*/ 0 w 298"/>
                <a:gd name="T1" fmla="*/ 7 h 966"/>
                <a:gd name="T2" fmla="*/ 286 w 298"/>
                <a:gd name="T3" fmla="*/ 966 h 966"/>
                <a:gd name="T4" fmla="*/ 298 w 298"/>
                <a:gd name="T5" fmla="*/ 959 h 966"/>
                <a:gd name="T6" fmla="*/ 11 w 298"/>
                <a:gd name="T7" fmla="*/ 0 h 966"/>
                <a:gd name="T8" fmla="*/ 0 w 298"/>
                <a:gd name="T9" fmla="*/ 7 h 9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966">
                  <a:moveTo>
                    <a:pt x="0" y="7"/>
                  </a:moveTo>
                  <a:lnTo>
                    <a:pt x="286" y="966"/>
                  </a:lnTo>
                  <a:lnTo>
                    <a:pt x="298" y="959"/>
                  </a:lnTo>
                  <a:lnTo>
                    <a:pt x="11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5" name="Freeform 165"/>
            <p:cNvSpPr/>
            <p:nvPr/>
          </p:nvSpPr>
          <p:spPr bwMode="auto">
            <a:xfrm>
              <a:off x="3983" y="2116"/>
              <a:ext cx="232" cy="720"/>
            </a:xfrm>
            <a:custGeom>
              <a:avLst/>
              <a:gdLst>
                <a:gd name="T0" fmla="*/ 222 w 232"/>
                <a:gd name="T1" fmla="*/ 0 h 720"/>
                <a:gd name="T2" fmla="*/ 0 w 232"/>
                <a:gd name="T3" fmla="*/ 720 h 720"/>
                <a:gd name="T4" fmla="*/ 12 w 232"/>
                <a:gd name="T5" fmla="*/ 720 h 720"/>
                <a:gd name="T6" fmla="*/ 232 w 232"/>
                <a:gd name="T7" fmla="*/ 7 h 720"/>
                <a:gd name="T8" fmla="*/ 222 w 232"/>
                <a:gd name="T9" fmla="*/ 0 h 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2" h="720">
                  <a:moveTo>
                    <a:pt x="222" y="0"/>
                  </a:moveTo>
                  <a:lnTo>
                    <a:pt x="0" y="720"/>
                  </a:lnTo>
                  <a:lnTo>
                    <a:pt x="12" y="720"/>
                  </a:lnTo>
                  <a:lnTo>
                    <a:pt x="232" y="7"/>
                  </a:lnTo>
                  <a:lnTo>
                    <a:pt x="22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6" name="Freeform 166"/>
            <p:cNvSpPr/>
            <p:nvPr/>
          </p:nvSpPr>
          <p:spPr bwMode="auto">
            <a:xfrm>
              <a:off x="2896" y="1003"/>
              <a:ext cx="478" cy="118"/>
            </a:xfrm>
            <a:custGeom>
              <a:avLst/>
              <a:gdLst>
                <a:gd name="T0" fmla="*/ 0 w 478"/>
                <a:gd name="T1" fmla="*/ 14 h 118"/>
                <a:gd name="T2" fmla="*/ 478 w 478"/>
                <a:gd name="T3" fmla="*/ 118 h 118"/>
                <a:gd name="T4" fmla="*/ 478 w 478"/>
                <a:gd name="T5" fmla="*/ 104 h 118"/>
                <a:gd name="T6" fmla="*/ 7 w 478"/>
                <a:gd name="T7" fmla="*/ 0 h 118"/>
                <a:gd name="T8" fmla="*/ 0 w 478"/>
                <a:gd name="T9" fmla="*/ 14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118">
                  <a:moveTo>
                    <a:pt x="0" y="14"/>
                  </a:moveTo>
                  <a:lnTo>
                    <a:pt x="478" y="118"/>
                  </a:lnTo>
                  <a:lnTo>
                    <a:pt x="478" y="104"/>
                  </a:lnTo>
                  <a:lnTo>
                    <a:pt x="7" y="0"/>
                  </a:lnTo>
                  <a:lnTo>
                    <a:pt x="0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7" name="Freeform 167"/>
            <p:cNvSpPr/>
            <p:nvPr/>
          </p:nvSpPr>
          <p:spPr bwMode="auto">
            <a:xfrm>
              <a:off x="4366" y="1592"/>
              <a:ext cx="689" cy="164"/>
            </a:xfrm>
            <a:custGeom>
              <a:avLst/>
              <a:gdLst>
                <a:gd name="T0" fmla="*/ 0 w 689"/>
                <a:gd name="T1" fmla="*/ 152 h 164"/>
                <a:gd name="T2" fmla="*/ 682 w 689"/>
                <a:gd name="T3" fmla="*/ 0 h 164"/>
                <a:gd name="T4" fmla="*/ 689 w 689"/>
                <a:gd name="T5" fmla="*/ 12 h 164"/>
                <a:gd name="T6" fmla="*/ 0 w 689"/>
                <a:gd name="T7" fmla="*/ 164 h 164"/>
                <a:gd name="T8" fmla="*/ 0 w 689"/>
                <a:gd name="T9" fmla="*/ 152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164">
                  <a:moveTo>
                    <a:pt x="0" y="152"/>
                  </a:moveTo>
                  <a:lnTo>
                    <a:pt x="682" y="0"/>
                  </a:lnTo>
                  <a:lnTo>
                    <a:pt x="689" y="12"/>
                  </a:lnTo>
                  <a:lnTo>
                    <a:pt x="0" y="164"/>
                  </a:lnTo>
                  <a:lnTo>
                    <a:pt x="0" y="1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8" name="Freeform 168"/>
            <p:cNvSpPr/>
            <p:nvPr/>
          </p:nvSpPr>
          <p:spPr bwMode="auto">
            <a:xfrm>
              <a:off x="3995" y="2899"/>
              <a:ext cx="499" cy="396"/>
            </a:xfrm>
            <a:custGeom>
              <a:avLst/>
              <a:gdLst>
                <a:gd name="T0" fmla="*/ 0 w 499"/>
                <a:gd name="T1" fmla="*/ 5 h 396"/>
                <a:gd name="T2" fmla="*/ 499 w 499"/>
                <a:gd name="T3" fmla="*/ 396 h 396"/>
                <a:gd name="T4" fmla="*/ 499 w 499"/>
                <a:gd name="T5" fmla="*/ 384 h 396"/>
                <a:gd name="T6" fmla="*/ 14 w 499"/>
                <a:gd name="T7" fmla="*/ 0 h 396"/>
                <a:gd name="T8" fmla="*/ 0 w 499"/>
                <a:gd name="T9" fmla="*/ 5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9" h="396">
                  <a:moveTo>
                    <a:pt x="0" y="5"/>
                  </a:moveTo>
                  <a:lnTo>
                    <a:pt x="499" y="396"/>
                  </a:lnTo>
                  <a:lnTo>
                    <a:pt x="499" y="384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9" name="Freeform 169"/>
            <p:cNvSpPr/>
            <p:nvPr/>
          </p:nvSpPr>
          <p:spPr bwMode="auto">
            <a:xfrm>
              <a:off x="3651" y="2918"/>
              <a:ext cx="306" cy="547"/>
            </a:xfrm>
            <a:custGeom>
              <a:avLst/>
              <a:gdLst>
                <a:gd name="T0" fmla="*/ 0 w 306"/>
                <a:gd name="T1" fmla="*/ 540 h 547"/>
                <a:gd name="T2" fmla="*/ 294 w 306"/>
                <a:gd name="T3" fmla="*/ 0 h 547"/>
                <a:gd name="T4" fmla="*/ 306 w 306"/>
                <a:gd name="T5" fmla="*/ 0 h 547"/>
                <a:gd name="T6" fmla="*/ 10 w 306"/>
                <a:gd name="T7" fmla="*/ 547 h 547"/>
                <a:gd name="T8" fmla="*/ 0 w 306"/>
                <a:gd name="T9" fmla="*/ 540 h 5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6" h="547">
                  <a:moveTo>
                    <a:pt x="0" y="540"/>
                  </a:moveTo>
                  <a:lnTo>
                    <a:pt x="294" y="0"/>
                  </a:lnTo>
                  <a:lnTo>
                    <a:pt x="306" y="0"/>
                  </a:lnTo>
                  <a:lnTo>
                    <a:pt x="10" y="547"/>
                  </a:lnTo>
                  <a:lnTo>
                    <a:pt x="0" y="5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0" name="Rectangle 170"/>
            <p:cNvSpPr>
              <a:spLocks noChangeArrowheads="1"/>
            </p:cNvSpPr>
            <p:nvPr/>
          </p:nvSpPr>
          <p:spPr bwMode="auto">
            <a:xfrm>
              <a:off x="2910" y="2881"/>
              <a:ext cx="9" cy="30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1" name="Freeform 171"/>
            <p:cNvSpPr/>
            <p:nvPr/>
          </p:nvSpPr>
          <p:spPr bwMode="auto">
            <a:xfrm>
              <a:off x="3334" y="2109"/>
              <a:ext cx="611" cy="741"/>
            </a:xfrm>
            <a:custGeom>
              <a:avLst/>
              <a:gdLst>
                <a:gd name="T0" fmla="*/ 0 w 611"/>
                <a:gd name="T1" fmla="*/ 7 h 741"/>
                <a:gd name="T2" fmla="*/ 599 w 611"/>
                <a:gd name="T3" fmla="*/ 741 h 741"/>
                <a:gd name="T4" fmla="*/ 611 w 611"/>
                <a:gd name="T5" fmla="*/ 736 h 741"/>
                <a:gd name="T6" fmla="*/ 12 w 611"/>
                <a:gd name="T7" fmla="*/ 0 h 741"/>
                <a:gd name="T8" fmla="*/ 0 w 611"/>
                <a:gd name="T9" fmla="*/ 7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741">
                  <a:moveTo>
                    <a:pt x="0" y="7"/>
                  </a:moveTo>
                  <a:lnTo>
                    <a:pt x="599" y="741"/>
                  </a:lnTo>
                  <a:lnTo>
                    <a:pt x="611" y="736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526" name="TextBox 76">
            <a:extLst>
              <a:ext uri="{FF2B5EF4-FFF2-40B4-BE49-F238E27FC236}">
                <a16:creationId xmlns:a16="http://schemas.microsoft.com/office/drawing/2014/main" id="{227D35C8-A03F-4E8D-8213-9F6DBD150A5D}"/>
              </a:ext>
            </a:extLst>
          </p:cNvPr>
          <p:cNvSpPr txBox="1"/>
          <p:nvPr/>
        </p:nvSpPr>
        <p:spPr>
          <a:xfrm>
            <a:off x="5490705" y="219018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优化问题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7" name="文本框 526">
            <a:extLst>
              <a:ext uri="{FF2B5EF4-FFF2-40B4-BE49-F238E27FC236}">
                <a16:creationId xmlns:a16="http://schemas.microsoft.com/office/drawing/2014/main" id="{65E94CA4-8264-494F-971E-C0C3C5A4DA32}"/>
              </a:ext>
            </a:extLst>
          </p:cNvPr>
          <p:cNvSpPr txBox="1"/>
          <p:nvPr/>
        </p:nvSpPr>
        <p:spPr>
          <a:xfrm>
            <a:off x="4498003" y="531991"/>
            <a:ext cx="3195994" cy="2819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梯度问题</a:t>
            </a:r>
            <a:endParaRPr lang="en-US" altLang="zh-CN" sz="105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28" name="组合 527">
            <a:extLst>
              <a:ext uri="{FF2B5EF4-FFF2-40B4-BE49-F238E27FC236}">
                <a16:creationId xmlns:a16="http://schemas.microsoft.com/office/drawing/2014/main" id="{FB66C0C8-264B-4A75-9494-B04C4B93D363}"/>
              </a:ext>
            </a:extLst>
          </p:cNvPr>
          <p:cNvGrpSpPr/>
          <p:nvPr/>
        </p:nvGrpSpPr>
        <p:grpSpPr>
          <a:xfrm>
            <a:off x="5855851" y="833240"/>
            <a:ext cx="480299" cy="105326"/>
            <a:chOff x="8818080" y="2020666"/>
            <a:chExt cx="636007" cy="0"/>
          </a:xfrm>
        </p:grpSpPr>
        <p:cxnSp>
          <p:nvCxnSpPr>
            <p:cNvPr id="530" name="直接连接符 529">
              <a:extLst>
                <a:ext uri="{FF2B5EF4-FFF2-40B4-BE49-F238E27FC236}">
                  <a16:creationId xmlns:a16="http://schemas.microsoft.com/office/drawing/2014/main" id="{21D4BF5D-2C91-4A19-896F-AE946BC7FB76}"/>
                </a:ext>
              </a:extLst>
            </p:cNvPr>
            <p:cNvCxnSpPr/>
            <p:nvPr/>
          </p:nvCxnSpPr>
          <p:spPr>
            <a:xfrm>
              <a:off x="8818080" y="2020666"/>
              <a:ext cx="175500" cy="0"/>
            </a:xfrm>
            <a:prstGeom prst="line">
              <a:avLst/>
            </a:prstGeom>
            <a:ln w="25400">
              <a:solidFill>
                <a:srgbClr val="F6A2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1" name="直接连接符 530">
              <a:extLst>
                <a:ext uri="{FF2B5EF4-FFF2-40B4-BE49-F238E27FC236}">
                  <a16:creationId xmlns:a16="http://schemas.microsoft.com/office/drawing/2014/main" id="{12A04D9E-7AE9-4504-89ED-15389616EA20}"/>
                </a:ext>
              </a:extLst>
            </p:cNvPr>
            <p:cNvCxnSpPr/>
            <p:nvPr/>
          </p:nvCxnSpPr>
          <p:spPr>
            <a:xfrm>
              <a:off x="9048334" y="2020666"/>
              <a:ext cx="175500" cy="0"/>
            </a:xfrm>
            <a:prstGeom prst="line">
              <a:avLst/>
            </a:prstGeom>
            <a:ln w="25400">
              <a:solidFill>
                <a:srgbClr val="248C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2" name="直接连接符 531">
              <a:extLst>
                <a:ext uri="{FF2B5EF4-FFF2-40B4-BE49-F238E27FC236}">
                  <a16:creationId xmlns:a16="http://schemas.microsoft.com/office/drawing/2014/main" id="{35104CDD-349B-40C0-9598-881CA242C9C1}"/>
                </a:ext>
              </a:extLst>
            </p:cNvPr>
            <p:cNvCxnSpPr/>
            <p:nvPr/>
          </p:nvCxnSpPr>
          <p:spPr>
            <a:xfrm>
              <a:off x="9278587" y="2020666"/>
              <a:ext cx="175500" cy="0"/>
            </a:xfrm>
            <a:prstGeom prst="line">
              <a:avLst/>
            </a:prstGeom>
            <a:ln w="25400">
              <a:solidFill>
                <a:srgbClr val="F6A2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2" name="矩形 511">
            <a:extLst>
              <a:ext uri="{FF2B5EF4-FFF2-40B4-BE49-F238E27FC236}">
                <a16:creationId xmlns:a16="http://schemas.microsoft.com/office/drawing/2014/main" id="{766F922C-45DA-4B95-8274-72C64446A645}"/>
              </a:ext>
            </a:extLst>
          </p:cNvPr>
          <p:cNvSpPr/>
          <p:nvPr/>
        </p:nvSpPr>
        <p:spPr>
          <a:xfrm>
            <a:off x="1455506" y="1287498"/>
            <a:ext cx="2749472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spcBef>
                <a:spcPct val="0"/>
              </a:spcBef>
            </a:pPr>
            <a:r>
              <a:rPr lang="zh-CN" alt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 Math" panose="02040503050406030204" pitchFamily="18" charset="0"/>
                <a:ea typeface="微软雅黑" panose="020B0503020204020204" pitchFamily="34" charset="-122"/>
              </a:rPr>
              <a:t>求解器问题</a:t>
            </a:r>
            <a:endParaRPr lang="en-US" altLang="zh-CN" sz="4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97BFC5F-1C3D-414B-B46A-DC7B7F9055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837" y="2639593"/>
            <a:ext cx="3415348" cy="264414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6E7E12E-960B-4289-90AA-6876435FA6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435" y="2294539"/>
            <a:ext cx="4115304" cy="3319452"/>
          </a:xfrm>
          <a:prstGeom prst="rect">
            <a:avLst/>
          </a:prstGeom>
        </p:spPr>
      </p:pic>
      <p:sp>
        <p:nvSpPr>
          <p:cNvPr id="9" name="标注: 弯曲线形 8">
            <a:extLst>
              <a:ext uri="{FF2B5EF4-FFF2-40B4-BE49-F238E27FC236}">
                <a16:creationId xmlns:a16="http://schemas.microsoft.com/office/drawing/2014/main" id="{9C9A4F32-0E6E-4718-AFAA-799198DD426E}"/>
              </a:ext>
            </a:extLst>
          </p:cNvPr>
          <p:cNvSpPr/>
          <p:nvPr/>
        </p:nvSpPr>
        <p:spPr>
          <a:xfrm>
            <a:off x="6701293" y="2639593"/>
            <a:ext cx="3161614" cy="1857456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54394"/>
              <a:gd name="adj6" fmla="val -129166"/>
            </a:avLst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鞍点导致迭代收敛缓慢</a:t>
            </a:r>
          </a:p>
        </p:txBody>
      </p:sp>
    </p:spTree>
    <p:extLst>
      <p:ext uri="{BB962C8B-B14F-4D97-AF65-F5344CB8AC3E}">
        <p14:creationId xmlns:p14="http://schemas.microsoft.com/office/powerpoint/2010/main" val="1134539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prism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5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1000" tmFilter="0,0; .5, 1; 1, 1"/>
                                        <p:tgtEl>
                                          <p:spTgt spid="5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" name="Group 4"/>
          <p:cNvGrpSpPr>
            <a:grpSpLocks noChangeAspect="1"/>
          </p:cNvGrpSpPr>
          <p:nvPr/>
        </p:nvGrpSpPr>
        <p:grpSpPr bwMode="auto">
          <a:xfrm>
            <a:off x="-470501" y="-575689"/>
            <a:ext cx="1552035" cy="1511368"/>
            <a:chOff x="2410" y="593"/>
            <a:chExt cx="3015" cy="2936"/>
          </a:xfrm>
          <a:solidFill>
            <a:srgbClr val="248C80"/>
          </a:solidFill>
        </p:grpSpPr>
        <p:sp>
          <p:nvSpPr>
            <p:cNvPr id="177" name="Freeform 5"/>
            <p:cNvSpPr/>
            <p:nvPr/>
          </p:nvSpPr>
          <p:spPr bwMode="auto">
            <a:xfrm>
              <a:off x="5079" y="1202"/>
              <a:ext cx="66" cy="509"/>
            </a:xfrm>
            <a:custGeom>
              <a:avLst/>
              <a:gdLst>
                <a:gd name="T0" fmla="*/ 0 w 66"/>
                <a:gd name="T1" fmla="*/ 9 h 509"/>
                <a:gd name="T2" fmla="*/ 54 w 66"/>
                <a:gd name="T3" fmla="*/ 509 h 509"/>
                <a:gd name="T4" fmla="*/ 66 w 66"/>
                <a:gd name="T5" fmla="*/ 509 h 509"/>
                <a:gd name="T6" fmla="*/ 9 w 66"/>
                <a:gd name="T7" fmla="*/ 0 h 509"/>
                <a:gd name="T8" fmla="*/ 0 w 66"/>
                <a:gd name="T9" fmla="*/ 9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509">
                  <a:moveTo>
                    <a:pt x="0" y="9"/>
                  </a:moveTo>
                  <a:lnTo>
                    <a:pt x="54" y="509"/>
                  </a:lnTo>
                  <a:lnTo>
                    <a:pt x="66" y="509"/>
                  </a:lnTo>
                  <a:lnTo>
                    <a:pt x="9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8" name="Freeform 6"/>
            <p:cNvSpPr/>
            <p:nvPr/>
          </p:nvSpPr>
          <p:spPr bwMode="auto">
            <a:xfrm>
              <a:off x="5079" y="1195"/>
              <a:ext cx="303" cy="854"/>
            </a:xfrm>
            <a:custGeom>
              <a:avLst/>
              <a:gdLst>
                <a:gd name="T0" fmla="*/ 14 w 303"/>
                <a:gd name="T1" fmla="*/ 0 h 854"/>
                <a:gd name="T2" fmla="*/ 303 w 303"/>
                <a:gd name="T3" fmla="*/ 854 h 854"/>
                <a:gd name="T4" fmla="*/ 287 w 303"/>
                <a:gd name="T5" fmla="*/ 854 h 854"/>
                <a:gd name="T6" fmla="*/ 0 w 303"/>
                <a:gd name="T7" fmla="*/ 11 h 854"/>
                <a:gd name="T8" fmla="*/ 14 w 303"/>
                <a:gd name="T9" fmla="*/ 0 h 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3" h="854">
                  <a:moveTo>
                    <a:pt x="14" y="0"/>
                  </a:moveTo>
                  <a:lnTo>
                    <a:pt x="303" y="854"/>
                  </a:lnTo>
                  <a:lnTo>
                    <a:pt x="287" y="854"/>
                  </a:lnTo>
                  <a:lnTo>
                    <a:pt x="0" y="11"/>
                  </a:lnTo>
                  <a:lnTo>
                    <a:pt x="1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9" name="Freeform 7"/>
            <p:cNvSpPr/>
            <p:nvPr/>
          </p:nvSpPr>
          <p:spPr bwMode="auto">
            <a:xfrm>
              <a:off x="5074" y="1202"/>
              <a:ext cx="12" cy="345"/>
            </a:xfrm>
            <a:custGeom>
              <a:avLst/>
              <a:gdLst>
                <a:gd name="T0" fmla="*/ 0 w 12"/>
                <a:gd name="T1" fmla="*/ 0 h 345"/>
                <a:gd name="T2" fmla="*/ 0 w 12"/>
                <a:gd name="T3" fmla="*/ 345 h 345"/>
                <a:gd name="T4" fmla="*/ 12 w 12"/>
                <a:gd name="T5" fmla="*/ 345 h 345"/>
                <a:gd name="T6" fmla="*/ 12 w 12"/>
                <a:gd name="T7" fmla="*/ 12 h 345"/>
                <a:gd name="T8" fmla="*/ 0 w 12"/>
                <a:gd name="T9" fmla="*/ 0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345">
                  <a:moveTo>
                    <a:pt x="0" y="0"/>
                  </a:moveTo>
                  <a:lnTo>
                    <a:pt x="0" y="345"/>
                  </a:lnTo>
                  <a:lnTo>
                    <a:pt x="12" y="345"/>
                  </a:lnTo>
                  <a:lnTo>
                    <a:pt x="12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0" name="Rectangle 8"/>
            <p:cNvSpPr>
              <a:spLocks noChangeArrowheads="1"/>
            </p:cNvSpPr>
            <p:nvPr/>
          </p:nvSpPr>
          <p:spPr bwMode="auto">
            <a:xfrm>
              <a:off x="3658" y="3501"/>
              <a:ext cx="647" cy="1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1" name="Freeform 9"/>
            <p:cNvSpPr/>
            <p:nvPr/>
          </p:nvSpPr>
          <p:spPr bwMode="auto">
            <a:xfrm>
              <a:off x="3488" y="3446"/>
              <a:ext cx="118" cy="48"/>
            </a:xfrm>
            <a:custGeom>
              <a:avLst/>
              <a:gdLst>
                <a:gd name="T0" fmla="*/ 0 w 118"/>
                <a:gd name="T1" fmla="*/ 10 h 48"/>
                <a:gd name="T2" fmla="*/ 111 w 118"/>
                <a:gd name="T3" fmla="*/ 48 h 48"/>
                <a:gd name="T4" fmla="*/ 118 w 118"/>
                <a:gd name="T5" fmla="*/ 36 h 48"/>
                <a:gd name="T6" fmla="*/ 14 w 118"/>
                <a:gd name="T7" fmla="*/ 0 h 48"/>
                <a:gd name="T8" fmla="*/ 0 w 118"/>
                <a:gd name="T9" fmla="*/ 1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48">
                  <a:moveTo>
                    <a:pt x="0" y="10"/>
                  </a:moveTo>
                  <a:lnTo>
                    <a:pt x="111" y="48"/>
                  </a:lnTo>
                  <a:lnTo>
                    <a:pt x="118" y="36"/>
                  </a:lnTo>
                  <a:lnTo>
                    <a:pt x="14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2" name="Freeform 10"/>
            <p:cNvSpPr/>
            <p:nvPr/>
          </p:nvSpPr>
          <p:spPr bwMode="auto">
            <a:xfrm>
              <a:off x="2830" y="1026"/>
              <a:ext cx="30" cy="256"/>
            </a:xfrm>
            <a:custGeom>
              <a:avLst/>
              <a:gdLst>
                <a:gd name="T0" fmla="*/ 30 w 30"/>
                <a:gd name="T1" fmla="*/ 0 h 256"/>
                <a:gd name="T2" fmla="*/ 9 w 30"/>
                <a:gd name="T3" fmla="*/ 256 h 256"/>
                <a:gd name="T4" fmla="*/ 0 w 30"/>
                <a:gd name="T5" fmla="*/ 256 h 256"/>
                <a:gd name="T6" fmla="*/ 26 w 30"/>
                <a:gd name="T7" fmla="*/ 0 h 256"/>
                <a:gd name="T8" fmla="*/ 30 w 30"/>
                <a:gd name="T9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56">
                  <a:moveTo>
                    <a:pt x="30" y="0"/>
                  </a:moveTo>
                  <a:lnTo>
                    <a:pt x="9" y="256"/>
                  </a:lnTo>
                  <a:lnTo>
                    <a:pt x="0" y="256"/>
                  </a:lnTo>
                  <a:lnTo>
                    <a:pt x="26" y="0"/>
                  </a:lnTo>
                  <a:lnTo>
                    <a:pt x="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3" name="Freeform 11"/>
            <p:cNvSpPr/>
            <p:nvPr/>
          </p:nvSpPr>
          <p:spPr bwMode="auto">
            <a:xfrm>
              <a:off x="2841" y="773"/>
              <a:ext cx="604" cy="519"/>
            </a:xfrm>
            <a:custGeom>
              <a:avLst/>
              <a:gdLst>
                <a:gd name="T0" fmla="*/ 0 w 604"/>
                <a:gd name="T1" fmla="*/ 512 h 519"/>
                <a:gd name="T2" fmla="*/ 595 w 604"/>
                <a:gd name="T3" fmla="*/ 0 h 519"/>
                <a:gd name="T4" fmla="*/ 604 w 604"/>
                <a:gd name="T5" fmla="*/ 7 h 519"/>
                <a:gd name="T6" fmla="*/ 12 w 604"/>
                <a:gd name="T7" fmla="*/ 519 h 519"/>
                <a:gd name="T8" fmla="*/ 0 w 604"/>
                <a:gd name="T9" fmla="*/ 512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4" h="519">
                  <a:moveTo>
                    <a:pt x="0" y="512"/>
                  </a:moveTo>
                  <a:lnTo>
                    <a:pt x="595" y="0"/>
                  </a:lnTo>
                  <a:lnTo>
                    <a:pt x="604" y="7"/>
                  </a:lnTo>
                  <a:lnTo>
                    <a:pt x="12" y="519"/>
                  </a:lnTo>
                  <a:lnTo>
                    <a:pt x="0" y="5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4" name="Freeform 12"/>
            <p:cNvSpPr/>
            <p:nvPr/>
          </p:nvSpPr>
          <p:spPr bwMode="auto">
            <a:xfrm>
              <a:off x="2988" y="761"/>
              <a:ext cx="445" cy="192"/>
            </a:xfrm>
            <a:custGeom>
              <a:avLst/>
              <a:gdLst>
                <a:gd name="T0" fmla="*/ 445 w 445"/>
                <a:gd name="T1" fmla="*/ 17 h 192"/>
                <a:gd name="T2" fmla="*/ 3 w 445"/>
                <a:gd name="T3" fmla="*/ 192 h 192"/>
                <a:gd name="T4" fmla="*/ 0 w 445"/>
                <a:gd name="T5" fmla="*/ 187 h 192"/>
                <a:gd name="T6" fmla="*/ 445 w 445"/>
                <a:gd name="T7" fmla="*/ 0 h 192"/>
                <a:gd name="T8" fmla="*/ 445 w 445"/>
                <a:gd name="T9" fmla="*/ 17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5" h="192">
                  <a:moveTo>
                    <a:pt x="445" y="17"/>
                  </a:moveTo>
                  <a:lnTo>
                    <a:pt x="3" y="192"/>
                  </a:lnTo>
                  <a:lnTo>
                    <a:pt x="0" y="187"/>
                  </a:lnTo>
                  <a:lnTo>
                    <a:pt x="445" y="0"/>
                  </a:lnTo>
                  <a:lnTo>
                    <a:pt x="445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5" name="Freeform 13"/>
            <p:cNvSpPr/>
            <p:nvPr/>
          </p:nvSpPr>
          <p:spPr bwMode="auto">
            <a:xfrm>
              <a:off x="3478" y="650"/>
              <a:ext cx="159" cy="95"/>
            </a:xfrm>
            <a:custGeom>
              <a:avLst/>
              <a:gdLst>
                <a:gd name="T0" fmla="*/ 10 w 159"/>
                <a:gd name="T1" fmla="*/ 95 h 95"/>
                <a:gd name="T2" fmla="*/ 159 w 159"/>
                <a:gd name="T3" fmla="*/ 9 h 95"/>
                <a:gd name="T4" fmla="*/ 159 w 159"/>
                <a:gd name="T5" fmla="*/ 0 h 95"/>
                <a:gd name="T6" fmla="*/ 0 w 159"/>
                <a:gd name="T7" fmla="*/ 88 h 95"/>
                <a:gd name="T8" fmla="*/ 10 w 159"/>
                <a:gd name="T9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95">
                  <a:moveTo>
                    <a:pt x="10" y="95"/>
                  </a:moveTo>
                  <a:lnTo>
                    <a:pt x="159" y="9"/>
                  </a:lnTo>
                  <a:lnTo>
                    <a:pt x="159" y="0"/>
                  </a:lnTo>
                  <a:lnTo>
                    <a:pt x="0" y="88"/>
                  </a:lnTo>
                  <a:lnTo>
                    <a:pt x="10" y="9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6" name="Freeform 14"/>
            <p:cNvSpPr/>
            <p:nvPr/>
          </p:nvSpPr>
          <p:spPr bwMode="auto">
            <a:xfrm>
              <a:off x="3488" y="683"/>
              <a:ext cx="798" cy="74"/>
            </a:xfrm>
            <a:custGeom>
              <a:avLst/>
              <a:gdLst>
                <a:gd name="T0" fmla="*/ 0 w 798"/>
                <a:gd name="T1" fmla="*/ 62 h 74"/>
                <a:gd name="T2" fmla="*/ 798 w 798"/>
                <a:gd name="T3" fmla="*/ 0 h 74"/>
                <a:gd name="T4" fmla="*/ 798 w 798"/>
                <a:gd name="T5" fmla="*/ 10 h 74"/>
                <a:gd name="T6" fmla="*/ 0 w 798"/>
                <a:gd name="T7" fmla="*/ 74 h 74"/>
                <a:gd name="T8" fmla="*/ 0 w 798"/>
                <a:gd name="T9" fmla="*/ 6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8" h="74">
                  <a:moveTo>
                    <a:pt x="0" y="62"/>
                  </a:moveTo>
                  <a:lnTo>
                    <a:pt x="798" y="0"/>
                  </a:lnTo>
                  <a:lnTo>
                    <a:pt x="798" y="10"/>
                  </a:lnTo>
                  <a:lnTo>
                    <a:pt x="0" y="74"/>
                  </a:lnTo>
                  <a:lnTo>
                    <a:pt x="0" y="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7" name="Freeform 15"/>
            <p:cNvSpPr/>
            <p:nvPr/>
          </p:nvSpPr>
          <p:spPr bwMode="auto">
            <a:xfrm>
              <a:off x="3421" y="778"/>
              <a:ext cx="34" cy="308"/>
            </a:xfrm>
            <a:custGeom>
              <a:avLst/>
              <a:gdLst>
                <a:gd name="T0" fmla="*/ 29 w 34"/>
                <a:gd name="T1" fmla="*/ 0 h 308"/>
                <a:gd name="T2" fmla="*/ 0 w 34"/>
                <a:gd name="T3" fmla="*/ 308 h 308"/>
                <a:gd name="T4" fmla="*/ 12 w 34"/>
                <a:gd name="T5" fmla="*/ 308 h 308"/>
                <a:gd name="T6" fmla="*/ 34 w 34"/>
                <a:gd name="T7" fmla="*/ 0 h 308"/>
                <a:gd name="T8" fmla="*/ 29 w 34"/>
                <a:gd name="T9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308">
                  <a:moveTo>
                    <a:pt x="29" y="0"/>
                  </a:moveTo>
                  <a:lnTo>
                    <a:pt x="0" y="308"/>
                  </a:lnTo>
                  <a:lnTo>
                    <a:pt x="12" y="308"/>
                  </a:lnTo>
                  <a:lnTo>
                    <a:pt x="34" y="0"/>
                  </a:ln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8" name="Freeform 16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  <a:gd name="T10" fmla="*/ 0 w 571"/>
                <a:gd name="T11" fmla="*/ 11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9" name="Freeform 17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0" name="Freeform 18"/>
            <p:cNvSpPr/>
            <p:nvPr/>
          </p:nvSpPr>
          <p:spPr bwMode="auto">
            <a:xfrm>
              <a:off x="4087" y="693"/>
              <a:ext cx="225" cy="307"/>
            </a:xfrm>
            <a:custGeom>
              <a:avLst/>
              <a:gdLst>
                <a:gd name="T0" fmla="*/ 213 w 225"/>
                <a:gd name="T1" fmla="*/ 0 h 307"/>
                <a:gd name="T2" fmla="*/ 0 w 225"/>
                <a:gd name="T3" fmla="*/ 298 h 307"/>
                <a:gd name="T4" fmla="*/ 12 w 225"/>
                <a:gd name="T5" fmla="*/ 307 h 307"/>
                <a:gd name="T6" fmla="*/ 225 w 225"/>
                <a:gd name="T7" fmla="*/ 7 h 307"/>
                <a:gd name="T8" fmla="*/ 213 w 225"/>
                <a:gd name="T9" fmla="*/ 0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5" h="307">
                  <a:moveTo>
                    <a:pt x="213" y="0"/>
                  </a:moveTo>
                  <a:lnTo>
                    <a:pt x="0" y="298"/>
                  </a:lnTo>
                  <a:lnTo>
                    <a:pt x="12" y="307"/>
                  </a:lnTo>
                  <a:lnTo>
                    <a:pt x="225" y="7"/>
                  </a:lnTo>
                  <a:lnTo>
                    <a:pt x="21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1" name="Freeform 19"/>
            <p:cNvSpPr/>
            <p:nvPr/>
          </p:nvSpPr>
          <p:spPr bwMode="auto">
            <a:xfrm>
              <a:off x="2481" y="1318"/>
              <a:ext cx="339" cy="343"/>
            </a:xfrm>
            <a:custGeom>
              <a:avLst/>
              <a:gdLst>
                <a:gd name="T0" fmla="*/ 0 w 339"/>
                <a:gd name="T1" fmla="*/ 336 h 343"/>
                <a:gd name="T2" fmla="*/ 332 w 339"/>
                <a:gd name="T3" fmla="*/ 0 h 343"/>
                <a:gd name="T4" fmla="*/ 339 w 339"/>
                <a:gd name="T5" fmla="*/ 7 h 343"/>
                <a:gd name="T6" fmla="*/ 5 w 339"/>
                <a:gd name="T7" fmla="*/ 343 h 343"/>
                <a:gd name="T8" fmla="*/ 0 w 339"/>
                <a:gd name="T9" fmla="*/ 336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9" h="343">
                  <a:moveTo>
                    <a:pt x="0" y="336"/>
                  </a:moveTo>
                  <a:lnTo>
                    <a:pt x="332" y="0"/>
                  </a:lnTo>
                  <a:lnTo>
                    <a:pt x="339" y="7"/>
                  </a:lnTo>
                  <a:lnTo>
                    <a:pt x="5" y="343"/>
                  </a:lnTo>
                  <a:lnTo>
                    <a:pt x="0" y="3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2" name="Freeform 20"/>
            <p:cNvSpPr/>
            <p:nvPr/>
          </p:nvSpPr>
          <p:spPr bwMode="auto">
            <a:xfrm>
              <a:off x="2616" y="1332"/>
              <a:ext cx="209" cy="753"/>
            </a:xfrm>
            <a:custGeom>
              <a:avLst/>
              <a:gdLst>
                <a:gd name="T0" fmla="*/ 197 w 209"/>
                <a:gd name="T1" fmla="*/ 0 h 753"/>
                <a:gd name="T2" fmla="*/ 0 w 209"/>
                <a:gd name="T3" fmla="*/ 743 h 753"/>
                <a:gd name="T4" fmla="*/ 10 w 209"/>
                <a:gd name="T5" fmla="*/ 753 h 753"/>
                <a:gd name="T6" fmla="*/ 209 w 209"/>
                <a:gd name="T7" fmla="*/ 0 h 753"/>
                <a:gd name="T8" fmla="*/ 197 w 209"/>
                <a:gd name="T9" fmla="*/ 0 h 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753">
                  <a:moveTo>
                    <a:pt x="197" y="0"/>
                  </a:moveTo>
                  <a:lnTo>
                    <a:pt x="0" y="743"/>
                  </a:lnTo>
                  <a:lnTo>
                    <a:pt x="10" y="753"/>
                  </a:lnTo>
                  <a:lnTo>
                    <a:pt x="209" y="0"/>
                  </a:lnTo>
                  <a:lnTo>
                    <a:pt x="19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3" name="Freeform 21"/>
            <p:cNvSpPr/>
            <p:nvPr/>
          </p:nvSpPr>
          <p:spPr bwMode="auto">
            <a:xfrm>
              <a:off x="2477" y="1704"/>
              <a:ext cx="106" cy="92"/>
            </a:xfrm>
            <a:custGeom>
              <a:avLst/>
              <a:gdLst>
                <a:gd name="T0" fmla="*/ 0 w 106"/>
                <a:gd name="T1" fmla="*/ 7 h 92"/>
                <a:gd name="T2" fmla="*/ 94 w 106"/>
                <a:gd name="T3" fmla="*/ 92 h 92"/>
                <a:gd name="T4" fmla="*/ 106 w 106"/>
                <a:gd name="T5" fmla="*/ 75 h 92"/>
                <a:gd name="T6" fmla="*/ 9 w 106"/>
                <a:gd name="T7" fmla="*/ 0 h 92"/>
                <a:gd name="T8" fmla="*/ 0 w 106"/>
                <a:gd name="T9" fmla="*/ 7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92">
                  <a:moveTo>
                    <a:pt x="0" y="7"/>
                  </a:moveTo>
                  <a:lnTo>
                    <a:pt x="94" y="92"/>
                  </a:lnTo>
                  <a:lnTo>
                    <a:pt x="106" y="75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4" name="Freeform 22"/>
            <p:cNvSpPr/>
            <p:nvPr/>
          </p:nvSpPr>
          <p:spPr bwMode="auto">
            <a:xfrm>
              <a:off x="2451" y="1711"/>
              <a:ext cx="146" cy="374"/>
            </a:xfrm>
            <a:custGeom>
              <a:avLst/>
              <a:gdLst>
                <a:gd name="T0" fmla="*/ 0 w 146"/>
                <a:gd name="T1" fmla="*/ 0 h 374"/>
                <a:gd name="T2" fmla="*/ 135 w 146"/>
                <a:gd name="T3" fmla="*/ 374 h 374"/>
                <a:gd name="T4" fmla="*/ 146 w 146"/>
                <a:gd name="T5" fmla="*/ 374 h 374"/>
                <a:gd name="T6" fmla="*/ 11 w 146"/>
                <a:gd name="T7" fmla="*/ 0 h 374"/>
                <a:gd name="T8" fmla="*/ 0 w 146"/>
                <a:gd name="T9" fmla="*/ 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374">
                  <a:moveTo>
                    <a:pt x="0" y="0"/>
                  </a:moveTo>
                  <a:lnTo>
                    <a:pt x="135" y="374"/>
                  </a:lnTo>
                  <a:lnTo>
                    <a:pt x="146" y="374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5" name="Rectangle 23"/>
            <p:cNvSpPr>
              <a:spLocks noChangeArrowheads="1"/>
            </p:cNvSpPr>
            <p:nvPr/>
          </p:nvSpPr>
          <p:spPr bwMode="auto">
            <a:xfrm>
              <a:off x="3410" y="1164"/>
              <a:ext cx="11" cy="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6" name="Freeform 24"/>
            <p:cNvSpPr/>
            <p:nvPr/>
          </p:nvSpPr>
          <p:spPr bwMode="auto">
            <a:xfrm>
              <a:off x="2848" y="1202"/>
              <a:ext cx="538" cy="111"/>
            </a:xfrm>
            <a:custGeom>
              <a:avLst/>
              <a:gdLst>
                <a:gd name="T0" fmla="*/ 0 w 538"/>
                <a:gd name="T1" fmla="*/ 102 h 111"/>
                <a:gd name="T2" fmla="*/ 538 w 538"/>
                <a:gd name="T3" fmla="*/ 0 h 111"/>
                <a:gd name="T4" fmla="*/ 538 w 538"/>
                <a:gd name="T5" fmla="*/ 9 h 111"/>
                <a:gd name="T6" fmla="*/ 0 w 538"/>
                <a:gd name="T7" fmla="*/ 111 h 111"/>
                <a:gd name="T8" fmla="*/ 0 w 538"/>
                <a:gd name="T9" fmla="*/ 102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8" h="111">
                  <a:moveTo>
                    <a:pt x="0" y="102"/>
                  </a:moveTo>
                  <a:lnTo>
                    <a:pt x="538" y="0"/>
                  </a:lnTo>
                  <a:lnTo>
                    <a:pt x="538" y="9"/>
                  </a:lnTo>
                  <a:lnTo>
                    <a:pt x="0" y="111"/>
                  </a:lnTo>
                  <a:lnTo>
                    <a:pt x="0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7" name="Freeform 25"/>
            <p:cNvSpPr/>
            <p:nvPr/>
          </p:nvSpPr>
          <p:spPr bwMode="auto">
            <a:xfrm>
              <a:off x="2834" y="1320"/>
              <a:ext cx="287" cy="455"/>
            </a:xfrm>
            <a:custGeom>
              <a:avLst/>
              <a:gdLst>
                <a:gd name="T0" fmla="*/ 0 w 287"/>
                <a:gd name="T1" fmla="*/ 5 h 455"/>
                <a:gd name="T2" fmla="*/ 275 w 287"/>
                <a:gd name="T3" fmla="*/ 450 h 455"/>
                <a:gd name="T4" fmla="*/ 277 w 287"/>
                <a:gd name="T5" fmla="*/ 455 h 455"/>
                <a:gd name="T6" fmla="*/ 287 w 287"/>
                <a:gd name="T7" fmla="*/ 445 h 455"/>
                <a:gd name="T8" fmla="*/ 7 w 287"/>
                <a:gd name="T9" fmla="*/ 0 h 455"/>
                <a:gd name="T10" fmla="*/ 0 w 287"/>
                <a:gd name="T11" fmla="*/ 5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7" h="455">
                  <a:moveTo>
                    <a:pt x="0" y="5"/>
                  </a:moveTo>
                  <a:lnTo>
                    <a:pt x="275" y="450"/>
                  </a:lnTo>
                  <a:lnTo>
                    <a:pt x="277" y="455"/>
                  </a:lnTo>
                  <a:lnTo>
                    <a:pt x="287" y="445"/>
                  </a:lnTo>
                  <a:lnTo>
                    <a:pt x="7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8" name="Freeform 26"/>
            <p:cNvSpPr/>
            <p:nvPr/>
          </p:nvSpPr>
          <p:spPr bwMode="auto">
            <a:xfrm>
              <a:off x="3140" y="1221"/>
              <a:ext cx="270" cy="544"/>
            </a:xfrm>
            <a:custGeom>
              <a:avLst/>
              <a:gdLst>
                <a:gd name="T0" fmla="*/ 0 w 270"/>
                <a:gd name="T1" fmla="*/ 544 h 544"/>
                <a:gd name="T2" fmla="*/ 263 w 270"/>
                <a:gd name="T3" fmla="*/ 0 h 544"/>
                <a:gd name="T4" fmla="*/ 270 w 270"/>
                <a:gd name="T5" fmla="*/ 0 h 544"/>
                <a:gd name="T6" fmla="*/ 14 w 270"/>
                <a:gd name="T7" fmla="*/ 544 h 544"/>
                <a:gd name="T8" fmla="*/ 0 w 270"/>
                <a:gd name="T9" fmla="*/ 544 h 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0" h="544">
                  <a:moveTo>
                    <a:pt x="0" y="544"/>
                  </a:moveTo>
                  <a:lnTo>
                    <a:pt x="263" y="0"/>
                  </a:lnTo>
                  <a:lnTo>
                    <a:pt x="270" y="0"/>
                  </a:lnTo>
                  <a:lnTo>
                    <a:pt x="14" y="544"/>
                  </a:lnTo>
                  <a:lnTo>
                    <a:pt x="0" y="5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9" name="Freeform 27"/>
            <p:cNvSpPr/>
            <p:nvPr/>
          </p:nvSpPr>
          <p:spPr bwMode="auto">
            <a:xfrm>
              <a:off x="3317" y="1221"/>
              <a:ext cx="93" cy="809"/>
            </a:xfrm>
            <a:custGeom>
              <a:avLst/>
              <a:gdLst>
                <a:gd name="T0" fmla="*/ 83 w 93"/>
                <a:gd name="T1" fmla="*/ 0 h 809"/>
                <a:gd name="T2" fmla="*/ 0 w 93"/>
                <a:gd name="T3" fmla="*/ 809 h 809"/>
                <a:gd name="T4" fmla="*/ 12 w 93"/>
                <a:gd name="T5" fmla="*/ 809 h 809"/>
                <a:gd name="T6" fmla="*/ 93 w 93"/>
                <a:gd name="T7" fmla="*/ 0 h 809"/>
                <a:gd name="T8" fmla="*/ 83 w 93"/>
                <a:gd name="T9" fmla="*/ 0 h 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" h="809">
                  <a:moveTo>
                    <a:pt x="83" y="0"/>
                  </a:moveTo>
                  <a:lnTo>
                    <a:pt x="0" y="809"/>
                  </a:lnTo>
                  <a:lnTo>
                    <a:pt x="12" y="809"/>
                  </a:lnTo>
                  <a:lnTo>
                    <a:pt x="93" y="0"/>
                  </a:lnTo>
                  <a:lnTo>
                    <a:pt x="8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0" name="Freeform 28"/>
            <p:cNvSpPr/>
            <p:nvPr/>
          </p:nvSpPr>
          <p:spPr bwMode="auto">
            <a:xfrm>
              <a:off x="3438" y="1022"/>
              <a:ext cx="611" cy="180"/>
            </a:xfrm>
            <a:custGeom>
              <a:avLst/>
              <a:gdLst>
                <a:gd name="T0" fmla="*/ 0 w 611"/>
                <a:gd name="T1" fmla="*/ 165 h 180"/>
                <a:gd name="T2" fmla="*/ 611 w 611"/>
                <a:gd name="T3" fmla="*/ 0 h 180"/>
                <a:gd name="T4" fmla="*/ 611 w 611"/>
                <a:gd name="T5" fmla="*/ 14 h 180"/>
                <a:gd name="T6" fmla="*/ 0 w 611"/>
                <a:gd name="T7" fmla="*/ 180 h 180"/>
                <a:gd name="T8" fmla="*/ 0 w 611"/>
                <a:gd name="T9" fmla="*/ 165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180">
                  <a:moveTo>
                    <a:pt x="0" y="165"/>
                  </a:moveTo>
                  <a:lnTo>
                    <a:pt x="611" y="0"/>
                  </a:lnTo>
                  <a:lnTo>
                    <a:pt x="611" y="14"/>
                  </a:lnTo>
                  <a:lnTo>
                    <a:pt x="0" y="180"/>
                  </a:lnTo>
                  <a:lnTo>
                    <a:pt x="0" y="1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1" name="Freeform 29"/>
            <p:cNvSpPr/>
            <p:nvPr/>
          </p:nvSpPr>
          <p:spPr bwMode="auto">
            <a:xfrm>
              <a:off x="4340" y="702"/>
              <a:ext cx="377" cy="396"/>
            </a:xfrm>
            <a:custGeom>
              <a:avLst/>
              <a:gdLst>
                <a:gd name="T0" fmla="*/ 0 w 377"/>
                <a:gd name="T1" fmla="*/ 12 h 396"/>
                <a:gd name="T2" fmla="*/ 370 w 377"/>
                <a:gd name="T3" fmla="*/ 396 h 396"/>
                <a:gd name="T4" fmla="*/ 377 w 377"/>
                <a:gd name="T5" fmla="*/ 388 h 396"/>
                <a:gd name="T6" fmla="*/ 0 w 377"/>
                <a:gd name="T7" fmla="*/ 0 h 396"/>
                <a:gd name="T8" fmla="*/ 0 w 377"/>
                <a:gd name="T9" fmla="*/ 12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7" h="396">
                  <a:moveTo>
                    <a:pt x="0" y="12"/>
                  </a:moveTo>
                  <a:lnTo>
                    <a:pt x="370" y="396"/>
                  </a:lnTo>
                  <a:lnTo>
                    <a:pt x="377" y="388"/>
                  </a:lnTo>
                  <a:lnTo>
                    <a:pt x="0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2" name="Freeform 30"/>
            <p:cNvSpPr/>
            <p:nvPr/>
          </p:nvSpPr>
          <p:spPr bwMode="auto">
            <a:xfrm>
              <a:off x="4108" y="1015"/>
              <a:ext cx="597" cy="97"/>
            </a:xfrm>
            <a:custGeom>
              <a:avLst/>
              <a:gdLst>
                <a:gd name="T0" fmla="*/ 0 w 597"/>
                <a:gd name="T1" fmla="*/ 0 h 97"/>
                <a:gd name="T2" fmla="*/ 597 w 597"/>
                <a:gd name="T3" fmla="*/ 90 h 97"/>
                <a:gd name="T4" fmla="*/ 597 w 597"/>
                <a:gd name="T5" fmla="*/ 97 h 97"/>
                <a:gd name="T6" fmla="*/ 0 w 597"/>
                <a:gd name="T7" fmla="*/ 11 h 97"/>
                <a:gd name="T8" fmla="*/ 0 w 597"/>
                <a:gd name="T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97">
                  <a:moveTo>
                    <a:pt x="0" y="0"/>
                  </a:moveTo>
                  <a:lnTo>
                    <a:pt x="597" y="90"/>
                  </a:lnTo>
                  <a:lnTo>
                    <a:pt x="597" y="97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3" name="Freeform 31"/>
            <p:cNvSpPr/>
            <p:nvPr/>
          </p:nvSpPr>
          <p:spPr bwMode="auto">
            <a:xfrm>
              <a:off x="4759" y="1121"/>
              <a:ext cx="280" cy="55"/>
            </a:xfrm>
            <a:custGeom>
              <a:avLst/>
              <a:gdLst>
                <a:gd name="T0" fmla="*/ 5 w 280"/>
                <a:gd name="T1" fmla="*/ 0 h 55"/>
                <a:gd name="T2" fmla="*/ 280 w 280"/>
                <a:gd name="T3" fmla="*/ 40 h 55"/>
                <a:gd name="T4" fmla="*/ 280 w 280"/>
                <a:gd name="T5" fmla="*/ 55 h 55"/>
                <a:gd name="T6" fmla="*/ 0 w 280"/>
                <a:gd name="T7" fmla="*/ 7 h 55"/>
                <a:gd name="T8" fmla="*/ 5 w 280"/>
                <a:gd name="T9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0" h="55">
                  <a:moveTo>
                    <a:pt x="5" y="0"/>
                  </a:moveTo>
                  <a:lnTo>
                    <a:pt x="280" y="40"/>
                  </a:lnTo>
                  <a:lnTo>
                    <a:pt x="280" y="55"/>
                  </a:lnTo>
                  <a:lnTo>
                    <a:pt x="0" y="7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4" name="Freeform 32"/>
            <p:cNvSpPr/>
            <p:nvPr/>
          </p:nvSpPr>
          <p:spPr bwMode="auto">
            <a:xfrm>
              <a:off x="4745" y="1131"/>
              <a:ext cx="298" cy="447"/>
            </a:xfrm>
            <a:custGeom>
              <a:avLst/>
              <a:gdLst>
                <a:gd name="T0" fmla="*/ 0 w 298"/>
                <a:gd name="T1" fmla="*/ 9 h 447"/>
                <a:gd name="T2" fmla="*/ 294 w 298"/>
                <a:gd name="T3" fmla="*/ 447 h 447"/>
                <a:gd name="T4" fmla="*/ 298 w 298"/>
                <a:gd name="T5" fmla="*/ 440 h 447"/>
                <a:gd name="T6" fmla="*/ 7 w 298"/>
                <a:gd name="T7" fmla="*/ 0 h 447"/>
                <a:gd name="T8" fmla="*/ 0 w 298"/>
                <a:gd name="T9" fmla="*/ 9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447">
                  <a:moveTo>
                    <a:pt x="0" y="9"/>
                  </a:moveTo>
                  <a:lnTo>
                    <a:pt x="294" y="447"/>
                  </a:lnTo>
                  <a:lnTo>
                    <a:pt x="298" y="440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5" name="Freeform 33"/>
            <p:cNvSpPr/>
            <p:nvPr/>
          </p:nvSpPr>
          <p:spPr bwMode="auto">
            <a:xfrm>
              <a:off x="4551" y="1135"/>
              <a:ext cx="182" cy="422"/>
            </a:xfrm>
            <a:custGeom>
              <a:avLst/>
              <a:gdLst>
                <a:gd name="T0" fmla="*/ 173 w 182"/>
                <a:gd name="T1" fmla="*/ 0 h 422"/>
                <a:gd name="T2" fmla="*/ 0 w 182"/>
                <a:gd name="T3" fmla="*/ 422 h 422"/>
                <a:gd name="T4" fmla="*/ 12 w 182"/>
                <a:gd name="T5" fmla="*/ 422 h 422"/>
                <a:gd name="T6" fmla="*/ 182 w 182"/>
                <a:gd name="T7" fmla="*/ 0 h 422"/>
                <a:gd name="T8" fmla="*/ 173 w 182"/>
                <a:gd name="T9" fmla="*/ 0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2" h="422">
                  <a:moveTo>
                    <a:pt x="173" y="0"/>
                  </a:moveTo>
                  <a:lnTo>
                    <a:pt x="0" y="422"/>
                  </a:lnTo>
                  <a:lnTo>
                    <a:pt x="12" y="422"/>
                  </a:lnTo>
                  <a:lnTo>
                    <a:pt x="182" y="0"/>
                  </a:lnTo>
                  <a:lnTo>
                    <a:pt x="1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6" name="Freeform 34"/>
            <p:cNvSpPr/>
            <p:nvPr/>
          </p:nvSpPr>
          <p:spPr bwMode="auto">
            <a:xfrm>
              <a:off x="3414" y="1214"/>
              <a:ext cx="401" cy="388"/>
            </a:xfrm>
            <a:custGeom>
              <a:avLst/>
              <a:gdLst>
                <a:gd name="T0" fmla="*/ 0 w 401"/>
                <a:gd name="T1" fmla="*/ 0 h 388"/>
                <a:gd name="T2" fmla="*/ 393 w 401"/>
                <a:gd name="T3" fmla="*/ 388 h 388"/>
                <a:gd name="T4" fmla="*/ 401 w 401"/>
                <a:gd name="T5" fmla="*/ 378 h 388"/>
                <a:gd name="T6" fmla="*/ 12 w 401"/>
                <a:gd name="T7" fmla="*/ 0 h 388"/>
                <a:gd name="T8" fmla="*/ 0 w 40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1" h="388">
                  <a:moveTo>
                    <a:pt x="0" y="0"/>
                  </a:moveTo>
                  <a:lnTo>
                    <a:pt x="393" y="388"/>
                  </a:lnTo>
                  <a:lnTo>
                    <a:pt x="401" y="37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7" name="Freeform 35"/>
            <p:cNvSpPr/>
            <p:nvPr/>
          </p:nvSpPr>
          <p:spPr bwMode="auto">
            <a:xfrm>
              <a:off x="3833" y="1034"/>
              <a:ext cx="233" cy="558"/>
            </a:xfrm>
            <a:custGeom>
              <a:avLst/>
              <a:gdLst>
                <a:gd name="T0" fmla="*/ 225 w 233"/>
                <a:gd name="T1" fmla="*/ 0 h 558"/>
                <a:gd name="T2" fmla="*/ 0 w 233"/>
                <a:gd name="T3" fmla="*/ 558 h 558"/>
                <a:gd name="T4" fmla="*/ 10 w 233"/>
                <a:gd name="T5" fmla="*/ 558 h 558"/>
                <a:gd name="T6" fmla="*/ 233 w 233"/>
                <a:gd name="T7" fmla="*/ 0 h 558"/>
                <a:gd name="T8" fmla="*/ 225 w 233"/>
                <a:gd name="T9" fmla="*/ 0 h 5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3" h="558">
                  <a:moveTo>
                    <a:pt x="225" y="0"/>
                  </a:moveTo>
                  <a:lnTo>
                    <a:pt x="0" y="558"/>
                  </a:lnTo>
                  <a:lnTo>
                    <a:pt x="10" y="558"/>
                  </a:lnTo>
                  <a:lnTo>
                    <a:pt x="233" y="0"/>
                  </a:lnTo>
                  <a:lnTo>
                    <a:pt x="2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8" name="Freeform 36"/>
            <p:cNvSpPr/>
            <p:nvPr/>
          </p:nvSpPr>
          <p:spPr bwMode="auto">
            <a:xfrm>
              <a:off x="4087" y="1034"/>
              <a:ext cx="452" cy="530"/>
            </a:xfrm>
            <a:custGeom>
              <a:avLst/>
              <a:gdLst>
                <a:gd name="T0" fmla="*/ 0 w 452"/>
                <a:gd name="T1" fmla="*/ 0 h 530"/>
                <a:gd name="T2" fmla="*/ 440 w 452"/>
                <a:gd name="T3" fmla="*/ 530 h 530"/>
                <a:gd name="T4" fmla="*/ 452 w 452"/>
                <a:gd name="T5" fmla="*/ 528 h 530"/>
                <a:gd name="T6" fmla="*/ 12 w 452"/>
                <a:gd name="T7" fmla="*/ 0 h 530"/>
                <a:gd name="T8" fmla="*/ 0 w 452"/>
                <a:gd name="T9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2" h="530">
                  <a:moveTo>
                    <a:pt x="0" y="0"/>
                  </a:moveTo>
                  <a:lnTo>
                    <a:pt x="440" y="530"/>
                  </a:lnTo>
                  <a:lnTo>
                    <a:pt x="452" y="5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9" name="Freeform 37"/>
            <p:cNvSpPr/>
            <p:nvPr/>
          </p:nvSpPr>
          <p:spPr bwMode="auto">
            <a:xfrm>
              <a:off x="3836" y="1588"/>
              <a:ext cx="689" cy="23"/>
            </a:xfrm>
            <a:custGeom>
              <a:avLst/>
              <a:gdLst>
                <a:gd name="T0" fmla="*/ 0 w 689"/>
                <a:gd name="T1" fmla="*/ 16 h 23"/>
                <a:gd name="T2" fmla="*/ 689 w 689"/>
                <a:gd name="T3" fmla="*/ 0 h 23"/>
                <a:gd name="T4" fmla="*/ 689 w 689"/>
                <a:gd name="T5" fmla="*/ 7 h 23"/>
                <a:gd name="T6" fmla="*/ 12 w 689"/>
                <a:gd name="T7" fmla="*/ 23 h 23"/>
                <a:gd name="T8" fmla="*/ 0 w 689"/>
                <a:gd name="T9" fmla="*/ 16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23">
                  <a:moveTo>
                    <a:pt x="0" y="16"/>
                  </a:moveTo>
                  <a:lnTo>
                    <a:pt x="689" y="0"/>
                  </a:lnTo>
                  <a:lnTo>
                    <a:pt x="689" y="7"/>
                  </a:lnTo>
                  <a:lnTo>
                    <a:pt x="12" y="23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0" name="Freeform 38"/>
            <p:cNvSpPr/>
            <p:nvPr/>
          </p:nvSpPr>
          <p:spPr bwMode="auto">
            <a:xfrm>
              <a:off x="5093" y="1621"/>
              <a:ext cx="273" cy="428"/>
            </a:xfrm>
            <a:custGeom>
              <a:avLst/>
              <a:gdLst>
                <a:gd name="T0" fmla="*/ 0 w 273"/>
                <a:gd name="T1" fmla="*/ 0 h 428"/>
                <a:gd name="T2" fmla="*/ 263 w 273"/>
                <a:gd name="T3" fmla="*/ 428 h 428"/>
                <a:gd name="T4" fmla="*/ 273 w 273"/>
                <a:gd name="T5" fmla="*/ 428 h 428"/>
                <a:gd name="T6" fmla="*/ 12 w 273"/>
                <a:gd name="T7" fmla="*/ 0 h 428"/>
                <a:gd name="T8" fmla="*/ 0 w 27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3" h="428">
                  <a:moveTo>
                    <a:pt x="0" y="0"/>
                  </a:moveTo>
                  <a:lnTo>
                    <a:pt x="263" y="428"/>
                  </a:lnTo>
                  <a:lnTo>
                    <a:pt x="273" y="4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1" name="Freeform 39"/>
            <p:cNvSpPr/>
            <p:nvPr/>
          </p:nvSpPr>
          <p:spPr bwMode="auto">
            <a:xfrm>
              <a:off x="5070" y="1621"/>
              <a:ext cx="293" cy="428"/>
            </a:xfrm>
            <a:custGeom>
              <a:avLst/>
              <a:gdLst>
                <a:gd name="T0" fmla="*/ 0 w 293"/>
                <a:gd name="T1" fmla="*/ 0 h 428"/>
                <a:gd name="T2" fmla="*/ 286 w 293"/>
                <a:gd name="T3" fmla="*/ 428 h 428"/>
                <a:gd name="T4" fmla="*/ 293 w 293"/>
                <a:gd name="T5" fmla="*/ 421 h 428"/>
                <a:gd name="T6" fmla="*/ 16 w 293"/>
                <a:gd name="T7" fmla="*/ 0 h 428"/>
                <a:gd name="T8" fmla="*/ 0 w 29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3" h="428">
                  <a:moveTo>
                    <a:pt x="0" y="0"/>
                  </a:moveTo>
                  <a:lnTo>
                    <a:pt x="286" y="428"/>
                  </a:lnTo>
                  <a:lnTo>
                    <a:pt x="293" y="421"/>
                  </a:lnTo>
                  <a:lnTo>
                    <a:pt x="1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2" name="Freeform 40"/>
            <p:cNvSpPr/>
            <p:nvPr/>
          </p:nvSpPr>
          <p:spPr bwMode="auto">
            <a:xfrm>
              <a:off x="4568" y="1581"/>
              <a:ext cx="551" cy="156"/>
            </a:xfrm>
            <a:custGeom>
              <a:avLst/>
              <a:gdLst>
                <a:gd name="T0" fmla="*/ 0 w 551"/>
                <a:gd name="T1" fmla="*/ 0 h 156"/>
                <a:gd name="T2" fmla="*/ 551 w 551"/>
                <a:gd name="T3" fmla="*/ 146 h 156"/>
                <a:gd name="T4" fmla="*/ 539 w 551"/>
                <a:gd name="T5" fmla="*/ 156 h 156"/>
                <a:gd name="T6" fmla="*/ 0 w 551"/>
                <a:gd name="T7" fmla="*/ 11 h 156"/>
                <a:gd name="T8" fmla="*/ 0 w 551"/>
                <a:gd name="T9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1" h="156">
                  <a:moveTo>
                    <a:pt x="0" y="0"/>
                  </a:moveTo>
                  <a:lnTo>
                    <a:pt x="551" y="146"/>
                  </a:lnTo>
                  <a:lnTo>
                    <a:pt x="539" y="156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3" name="Freeform 41"/>
            <p:cNvSpPr/>
            <p:nvPr/>
          </p:nvSpPr>
          <p:spPr bwMode="auto">
            <a:xfrm>
              <a:off x="4546" y="1597"/>
              <a:ext cx="228" cy="677"/>
            </a:xfrm>
            <a:custGeom>
              <a:avLst/>
              <a:gdLst>
                <a:gd name="T0" fmla="*/ 0 w 228"/>
                <a:gd name="T1" fmla="*/ 0 h 677"/>
                <a:gd name="T2" fmla="*/ 223 w 228"/>
                <a:gd name="T3" fmla="*/ 677 h 677"/>
                <a:gd name="T4" fmla="*/ 228 w 228"/>
                <a:gd name="T5" fmla="*/ 677 h 677"/>
                <a:gd name="T6" fmla="*/ 10 w 228"/>
                <a:gd name="T7" fmla="*/ 0 h 677"/>
                <a:gd name="T8" fmla="*/ 0 w 228"/>
                <a:gd name="T9" fmla="*/ 0 h 6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8" h="677">
                  <a:moveTo>
                    <a:pt x="0" y="0"/>
                  </a:moveTo>
                  <a:lnTo>
                    <a:pt x="223" y="677"/>
                  </a:lnTo>
                  <a:lnTo>
                    <a:pt x="228" y="677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4" name="Freeform 42"/>
            <p:cNvSpPr/>
            <p:nvPr/>
          </p:nvSpPr>
          <p:spPr bwMode="auto">
            <a:xfrm>
              <a:off x="4229" y="1604"/>
              <a:ext cx="310" cy="481"/>
            </a:xfrm>
            <a:custGeom>
              <a:avLst/>
              <a:gdLst>
                <a:gd name="T0" fmla="*/ 0 w 310"/>
                <a:gd name="T1" fmla="*/ 481 h 481"/>
                <a:gd name="T2" fmla="*/ 301 w 310"/>
                <a:gd name="T3" fmla="*/ 0 h 481"/>
                <a:gd name="T4" fmla="*/ 310 w 310"/>
                <a:gd name="T5" fmla="*/ 0 h 481"/>
                <a:gd name="T6" fmla="*/ 7 w 310"/>
                <a:gd name="T7" fmla="*/ 481 h 481"/>
                <a:gd name="T8" fmla="*/ 0 w 310"/>
                <a:gd name="T9" fmla="*/ 481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0" h="481">
                  <a:moveTo>
                    <a:pt x="0" y="481"/>
                  </a:moveTo>
                  <a:lnTo>
                    <a:pt x="301" y="0"/>
                  </a:lnTo>
                  <a:lnTo>
                    <a:pt x="310" y="0"/>
                  </a:lnTo>
                  <a:lnTo>
                    <a:pt x="7" y="481"/>
                  </a:lnTo>
                  <a:lnTo>
                    <a:pt x="0" y="4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5" name="Freeform 43"/>
            <p:cNvSpPr/>
            <p:nvPr/>
          </p:nvSpPr>
          <p:spPr bwMode="auto">
            <a:xfrm>
              <a:off x="4217" y="1803"/>
              <a:ext cx="90" cy="282"/>
            </a:xfrm>
            <a:custGeom>
              <a:avLst/>
              <a:gdLst>
                <a:gd name="T0" fmla="*/ 81 w 90"/>
                <a:gd name="T1" fmla="*/ 0 h 282"/>
                <a:gd name="T2" fmla="*/ 0 w 90"/>
                <a:gd name="T3" fmla="*/ 282 h 282"/>
                <a:gd name="T4" fmla="*/ 7 w 90"/>
                <a:gd name="T5" fmla="*/ 282 h 282"/>
                <a:gd name="T6" fmla="*/ 90 w 90"/>
                <a:gd name="T7" fmla="*/ 0 h 282"/>
                <a:gd name="T8" fmla="*/ 81 w 90"/>
                <a:gd name="T9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282">
                  <a:moveTo>
                    <a:pt x="81" y="0"/>
                  </a:moveTo>
                  <a:lnTo>
                    <a:pt x="0" y="282"/>
                  </a:lnTo>
                  <a:lnTo>
                    <a:pt x="7" y="282"/>
                  </a:lnTo>
                  <a:lnTo>
                    <a:pt x="90" y="0"/>
                  </a:lnTo>
                  <a:lnTo>
                    <a:pt x="8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6" name="Freeform 44"/>
            <p:cNvSpPr/>
            <p:nvPr/>
          </p:nvSpPr>
          <p:spPr bwMode="auto">
            <a:xfrm>
              <a:off x="3833" y="1621"/>
              <a:ext cx="375" cy="464"/>
            </a:xfrm>
            <a:custGeom>
              <a:avLst/>
              <a:gdLst>
                <a:gd name="T0" fmla="*/ 0 w 375"/>
                <a:gd name="T1" fmla="*/ 0 h 464"/>
                <a:gd name="T2" fmla="*/ 368 w 375"/>
                <a:gd name="T3" fmla="*/ 464 h 464"/>
                <a:gd name="T4" fmla="*/ 375 w 375"/>
                <a:gd name="T5" fmla="*/ 464 h 464"/>
                <a:gd name="T6" fmla="*/ 8 w 375"/>
                <a:gd name="T7" fmla="*/ 0 h 464"/>
                <a:gd name="T8" fmla="*/ 0 w 375"/>
                <a:gd name="T9" fmla="*/ 0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5" h="464">
                  <a:moveTo>
                    <a:pt x="0" y="0"/>
                  </a:moveTo>
                  <a:lnTo>
                    <a:pt x="368" y="464"/>
                  </a:lnTo>
                  <a:lnTo>
                    <a:pt x="375" y="464"/>
                  </a:lnTo>
                  <a:lnTo>
                    <a:pt x="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7" name="Freeform 45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  <a:gd name="T10" fmla="*/ 0 w 649"/>
                <a:gd name="T11" fmla="*/ 17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8" name="Freeform 46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9" name="Freeform 47"/>
            <p:cNvSpPr/>
            <p:nvPr/>
          </p:nvSpPr>
          <p:spPr bwMode="auto">
            <a:xfrm>
              <a:off x="3623" y="1623"/>
              <a:ext cx="203" cy="658"/>
            </a:xfrm>
            <a:custGeom>
              <a:avLst/>
              <a:gdLst>
                <a:gd name="T0" fmla="*/ 194 w 203"/>
                <a:gd name="T1" fmla="*/ 0 h 658"/>
                <a:gd name="T2" fmla="*/ 0 w 203"/>
                <a:gd name="T3" fmla="*/ 658 h 658"/>
                <a:gd name="T4" fmla="*/ 9 w 203"/>
                <a:gd name="T5" fmla="*/ 658 h 658"/>
                <a:gd name="T6" fmla="*/ 203 w 203"/>
                <a:gd name="T7" fmla="*/ 5 h 658"/>
                <a:gd name="T8" fmla="*/ 194 w 203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58">
                  <a:moveTo>
                    <a:pt x="194" y="0"/>
                  </a:moveTo>
                  <a:lnTo>
                    <a:pt x="0" y="658"/>
                  </a:lnTo>
                  <a:lnTo>
                    <a:pt x="9" y="658"/>
                  </a:lnTo>
                  <a:lnTo>
                    <a:pt x="203" y="5"/>
                  </a:lnTo>
                  <a:lnTo>
                    <a:pt x="19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0" name="Freeform 48"/>
            <p:cNvSpPr/>
            <p:nvPr/>
          </p:nvSpPr>
          <p:spPr bwMode="auto">
            <a:xfrm>
              <a:off x="3353" y="1768"/>
              <a:ext cx="935" cy="310"/>
            </a:xfrm>
            <a:custGeom>
              <a:avLst/>
              <a:gdLst>
                <a:gd name="T0" fmla="*/ 0 w 935"/>
                <a:gd name="T1" fmla="*/ 300 h 310"/>
                <a:gd name="T2" fmla="*/ 928 w 935"/>
                <a:gd name="T3" fmla="*/ 0 h 310"/>
                <a:gd name="T4" fmla="*/ 935 w 935"/>
                <a:gd name="T5" fmla="*/ 9 h 310"/>
                <a:gd name="T6" fmla="*/ 7 w 935"/>
                <a:gd name="T7" fmla="*/ 310 h 310"/>
                <a:gd name="T8" fmla="*/ 0 w 935"/>
                <a:gd name="T9" fmla="*/ 300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5" h="310">
                  <a:moveTo>
                    <a:pt x="0" y="300"/>
                  </a:moveTo>
                  <a:lnTo>
                    <a:pt x="928" y="0"/>
                  </a:lnTo>
                  <a:lnTo>
                    <a:pt x="935" y="9"/>
                  </a:lnTo>
                  <a:lnTo>
                    <a:pt x="7" y="310"/>
                  </a:lnTo>
                  <a:lnTo>
                    <a:pt x="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1" name="Freeform 49"/>
            <p:cNvSpPr/>
            <p:nvPr/>
          </p:nvSpPr>
          <p:spPr bwMode="auto">
            <a:xfrm>
              <a:off x="2631" y="1820"/>
              <a:ext cx="641" cy="251"/>
            </a:xfrm>
            <a:custGeom>
              <a:avLst/>
              <a:gdLst>
                <a:gd name="T0" fmla="*/ 0 w 641"/>
                <a:gd name="T1" fmla="*/ 9 h 251"/>
                <a:gd name="T2" fmla="*/ 641 w 641"/>
                <a:gd name="T3" fmla="*/ 251 h 251"/>
                <a:gd name="T4" fmla="*/ 641 w 641"/>
                <a:gd name="T5" fmla="*/ 244 h 251"/>
                <a:gd name="T6" fmla="*/ 11 w 641"/>
                <a:gd name="T7" fmla="*/ 0 h 251"/>
                <a:gd name="T8" fmla="*/ 0 w 641"/>
                <a:gd name="T9" fmla="*/ 9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1" h="251">
                  <a:moveTo>
                    <a:pt x="0" y="9"/>
                  </a:moveTo>
                  <a:lnTo>
                    <a:pt x="641" y="251"/>
                  </a:lnTo>
                  <a:lnTo>
                    <a:pt x="641" y="244"/>
                  </a:lnTo>
                  <a:lnTo>
                    <a:pt x="11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2" name="Freeform 50"/>
            <p:cNvSpPr/>
            <p:nvPr/>
          </p:nvSpPr>
          <p:spPr bwMode="auto">
            <a:xfrm>
              <a:off x="2631" y="1798"/>
              <a:ext cx="497" cy="301"/>
            </a:xfrm>
            <a:custGeom>
              <a:avLst/>
              <a:gdLst>
                <a:gd name="T0" fmla="*/ 0 w 497"/>
                <a:gd name="T1" fmla="*/ 296 h 301"/>
                <a:gd name="T2" fmla="*/ 490 w 497"/>
                <a:gd name="T3" fmla="*/ 0 h 301"/>
                <a:gd name="T4" fmla="*/ 497 w 497"/>
                <a:gd name="T5" fmla="*/ 10 h 301"/>
                <a:gd name="T6" fmla="*/ 7 w 497"/>
                <a:gd name="T7" fmla="*/ 301 h 301"/>
                <a:gd name="T8" fmla="*/ 0 w 497"/>
                <a:gd name="T9" fmla="*/ 296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7" h="301">
                  <a:moveTo>
                    <a:pt x="0" y="296"/>
                  </a:moveTo>
                  <a:lnTo>
                    <a:pt x="490" y="0"/>
                  </a:lnTo>
                  <a:lnTo>
                    <a:pt x="497" y="10"/>
                  </a:lnTo>
                  <a:lnTo>
                    <a:pt x="7" y="301"/>
                  </a:lnTo>
                  <a:lnTo>
                    <a:pt x="0" y="2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3" name="Freeform 51"/>
            <p:cNvSpPr/>
            <p:nvPr/>
          </p:nvSpPr>
          <p:spPr bwMode="auto">
            <a:xfrm>
              <a:off x="2467" y="2125"/>
              <a:ext cx="135" cy="351"/>
            </a:xfrm>
            <a:custGeom>
              <a:avLst/>
              <a:gdLst>
                <a:gd name="T0" fmla="*/ 126 w 135"/>
                <a:gd name="T1" fmla="*/ 0 h 351"/>
                <a:gd name="T2" fmla="*/ 0 w 135"/>
                <a:gd name="T3" fmla="*/ 351 h 351"/>
                <a:gd name="T4" fmla="*/ 12 w 135"/>
                <a:gd name="T5" fmla="*/ 351 h 351"/>
                <a:gd name="T6" fmla="*/ 135 w 135"/>
                <a:gd name="T7" fmla="*/ 7 h 351"/>
                <a:gd name="T8" fmla="*/ 126 w 135"/>
                <a:gd name="T9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351">
                  <a:moveTo>
                    <a:pt x="126" y="0"/>
                  </a:moveTo>
                  <a:lnTo>
                    <a:pt x="0" y="351"/>
                  </a:lnTo>
                  <a:lnTo>
                    <a:pt x="12" y="351"/>
                  </a:lnTo>
                  <a:lnTo>
                    <a:pt x="135" y="7"/>
                  </a:lnTo>
                  <a:lnTo>
                    <a:pt x="12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4" name="Freeform 52"/>
            <p:cNvSpPr/>
            <p:nvPr/>
          </p:nvSpPr>
          <p:spPr bwMode="auto">
            <a:xfrm>
              <a:off x="2607" y="2130"/>
              <a:ext cx="234" cy="743"/>
            </a:xfrm>
            <a:custGeom>
              <a:avLst/>
              <a:gdLst>
                <a:gd name="T0" fmla="*/ 0 w 234"/>
                <a:gd name="T1" fmla="*/ 0 h 743"/>
                <a:gd name="T2" fmla="*/ 223 w 234"/>
                <a:gd name="T3" fmla="*/ 743 h 743"/>
                <a:gd name="T4" fmla="*/ 234 w 234"/>
                <a:gd name="T5" fmla="*/ 743 h 743"/>
                <a:gd name="T6" fmla="*/ 9 w 234"/>
                <a:gd name="T7" fmla="*/ 0 h 743"/>
                <a:gd name="T8" fmla="*/ 0 w 234"/>
                <a:gd name="T9" fmla="*/ 0 h 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743">
                  <a:moveTo>
                    <a:pt x="0" y="0"/>
                  </a:moveTo>
                  <a:lnTo>
                    <a:pt x="223" y="743"/>
                  </a:lnTo>
                  <a:lnTo>
                    <a:pt x="234" y="743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5" name="Freeform 53"/>
            <p:cNvSpPr/>
            <p:nvPr/>
          </p:nvSpPr>
          <p:spPr bwMode="auto">
            <a:xfrm>
              <a:off x="2472" y="2525"/>
              <a:ext cx="350" cy="360"/>
            </a:xfrm>
            <a:custGeom>
              <a:avLst/>
              <a:gdLst>
                <a:gd name="T0" fmla="*/ 0 w 350"/>
                <a:gd name="T1" fmla="*/ 12 h 360"/>
                <a:gd name="T2" fmla="*/ 343 w 350"/>
                <a:gd name="T3" fmla="*/ 360 h 360"/>
                <a:gd name="T4" fmla="*/ 350 w 350"/>
                <a:gd name="T5" fmla="*/ 348 h 360"/>
                <a:gd name="T6" fmla="*/ 7 w 350"/>
                <a:gd name="T7" fmla="*/ 0 h 360"/>
                <a:gd name="T8" fmla="*/ 0 w 350"/>
                <a:gd name="T9" fmla="*/ 12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0" h="360">
                  <a:moveTo>
                    <a:pt x="0" y="12"/>
                  </a:moveTo>
                  <a:lnTo>
                    <a:pt x="343" y="360"/>
                  </a:lnTo>
                  <a:lnTo>
                    <a:pt x="350" y="348"/>
                  </a:lnTo>
                  <a:lnTo>
                    <a:pt x="7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6" name="Freeform 54"/>
            <p:cNvSpPr/>
            <p:nvPr/>
          </p:nvSpPr>
          <p:spPr bwMode="auto">
            <a:xfrm>
              <a:off x="2922" y="2466"/>
              <a:ext cx="128" cy="355"/>
            </a:xfrm>
            <a:custGeom>
              <a:avLst/>
              <a:gdLst>
                <a:gd name="T0" fmla="*/ 121 w 128"/>
                <a:gd name="T1" fmla="*/ 0 h 355"/>
                <a:gd name="T2" fmla="*/ 0 w 128"/>
                <a:gd name="T3" fmla="*/ 339 h 355"/>
                <a:gd name="T4" fmla="*/ 9 w 128"/>
                <a:gd name="T5" fmla="*/ 355 h 355"/>
                <a:gd name="T6" fmla="*/ 128 w 128"/>
                <a:gd name="T7" fmla="*/ 10 h 355"/>
                <a:gd name="T8" fmla="*/ 121 w 128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8" h="355">
                  <a:moveTo>
                    <a:pt x="121" y="0"/>
                  </a:moveTo>
                  <a:lnTo>
                    <a:pt x="0" y="339"/>
                  </a:lnTo>
                  <a:lnTo>
                    <a:pt x="9" y="355"/>
                  </a:lnTo>
                  <a:lnTo>
                    <a:pt x="128" y="10"/>
                  </a:lnTo>
                  <a:lnTo>
                    <a:pt x="1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7" name="Freeform 55"/>
            <p:cNvSpPr/>
            <p:nvPr/>
          </p:nvSpPr>
          <p:spPr bwMode="auto">
            <a:xfrm>
              <a:off x="2616" y="2118"/>
              <a:ext cx="417" cy="322"/>
            </a:xfrm>
            <a:custGeom>
              <a:avLst/>
              <a:gdLst>
                <a:gd name="T0" fmla="*/ 0 w 417"/>
                <a:gd name="T1" fmla="*/ 10 h 322"/>
                <a:gd name="T2" fmla="*/ 408 w 417"/>
                <a:gd name="T3" fmla="*/ 322 h 322"/>
                <a:gd name="T4" fmla="*/ 417 w 417"/>
                <a:gd name="T5" fmla="*/ 310 h 322"/>
                <a:gd name="T6" fmla="*/ 15 w 417"/>
                <a:gd name="T7" fmla="*/ 0 h 322"/>
                <a:gd name="T8" fmla="*/ 0 w 417"/>
                <a:gd name="T9" fmla="*/ 10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7" h="322">
                  <a:moveTo>
                    <a:pt x="0" y="10"/>
                  </a:moveTo>
                  <a:lnTo>
                    <a:pt x="408" y="322"/>
                  </a:lnTo>
                  <a:lnTo>
                    <a:pt x="417" y="310"/>
                  </a:lnTo>
                  <a:lnTo>
                    <a:pt x="15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8" name="Freeform 56"/>
            <p:cNvSpPr/>
            <p:nvPr/>
          </p:nvSpPr>
          <p:spPr bwMode="auto">
            <a:xfrm>
              <a:off x="3054" y="1803"/>
              <a:ext cx="81" cy="618"/>
            </a:xfrm>
            <a:custGeom>
              <a:avLst/>
              <a:gdLst>
                <a:gd name="T0" fmla="*/ 69 w 81"/>
                <a:gd name="T1" fmla="*/ 0 h 618"/>
                <a:gd name="T2" fmla="*/ 0 w 81"/>
                <a:gd name="T3" fmla="*/ 618 h 618"/>
                <a:gd name="T4" fmla="*/ 10 w 81"/>
                <a:gd name="T5" fmla="*/ 618 h 618"/>
                <a:gd name="T6" fmla="*/ 81 w 81"/>
                <a:gd name="T7" fmla="*/ 0 h 618"/>
                <a:gd name="T8" fmla="*/ 69 w 81"/>
                <a:gd name="T9" fmla="*/ 0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618">
                  <a:moveTo>
                    <a:pt x="69" y="0"/>
                  </a:moveTo>
                  <a:lnTo>
                    <a:pt x="0" y="618"/>
                  </a:lnTo>
                  <a:lnTo>
                    <a:pt x="10" y="618"/>
                  </a:lnTo>
                  <a:lnTo>
                    <a:pt x="81" y="0"/>
                  </a:lnTo>
                  <a:lnTo>
                    <a:pt x="6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9" name="Freeform 57"/>
            <p:cNvSpPr/>
            <p:nvPr/>
          </p:nvSpPr>
          <p:spPr bwMode="auto">
            <a:xfrm>
              <a:off x="3135" y="1810"/>
              <a:ext cx="476" cy="474"/>
            </a:xfrm>
            <a:custGeom>
              <a:avLst/>
              <a:gdLst>
                <a:gd name="T0" fmla="*/ 0 w 476"/>
                <a:gd name="T1" fmla="*/ 0 h 474"/>
                <a:gd name="T2" fmla="*/ 469 w 476"/>
                <a:gd name="T3" fmla="*/ 474 h 474"/>
                <a:gd name="T4" fmla="*/ 476 w 476"/>
                <a:gd name="T5" fmla="*/ 471 h 474"/>
                <a:gd name="T6" fmla="*/ 9 w 476"/>
                <a:gd name="T7" fmla="*/ 0 h 474"/>
                <a:gd name="T8" fmla="*/ 0 w 476"/>
                <a:gd name="T9" fmla="*/ 0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6" h="474">
                  <a:moveTo>
                    <a:pt x="0" y="0"/>
                  </a:moveTo>
                  <a:lnTo>
                    <a:pt x="469" y="474"/>
                  </a:lnTo>
                  <a:lnTo>
                    <a:pt x="476" y="471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0" name="Freeform 58"/>
            <p:cNvSpPr/>
            <p:nvPr/>
          </p:nvSpPr>
          <p:spPr bwMode="auto">
            <a:xfrm>
              <a:off x="2938" y="2109"/>
              <a:ext cx="363" cy="696"/>
            </a:xfrm>
            <a:custGeom>
              <a:avLst/>
              <a:gdLst>
                <a:gd name="T0" fmla="*/ 358 w 363"/>
                <a:gd name="T1" fmla="*/ 0 h 696"/>
                <a:gd name="T2" fmla="*/ 0 w 363"/>
                <a:gd name="T3" fmla="*/ 696 h 696"/>
                <a:gd name="T4" fmla="*/ 12 w 363"/>
                <a:gd name="T5" fmla="*/ 696 h 696"/>
                <a:gd name="T6" fmla="*/ 363 w 363"/>
                <a:gd name="T7" fmla="*/ 9 h 696"/>
                <a:gd name="T8" fmla="*/ 358 w 363"/>
                <a:gd name="T9" fmla="*/ 0 h 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3" h="696">
                  <a:moveTo>
                    <a:pt x="358" y="0"/>
                  </a:moveTo>
                  <a:lnTo>
                    <a:pt x="0" y="696"/>
                  </a:lnTo>
                  <a:lnTo>
                    <a:pt x="12" y="696"/>
                  </a:lnTo>
                  <a:lnTo>
                    <a:pt x="363" y="9"/>
                  </a:lnTo>
                  <a:lnTo>
                    <a:pt x="35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1" name="Freeform 59"/>
            <p:cNvSpPr/>
            <p:nvPr/>
          </p:nvSpPr>
          <p:spPr bwMode="auto">
            <a:xfrm>
              <a:off x="3085" y="2296"/>
              <a:ext cx="516" cy="154"/>
            </a:xfrm>
            <a:custGeom>
              <a:avLst/>
              <a:gdLst>
                <a:gd name="T0" fmla="*/ 0 w 516"/>
                <a:gd name="T1" fmla="*/ 144 h 154"/>
                <a:gd name="T2" fmla="*/ 516 w 516"/>
                <a:gd name="T3" fmla="*/ 0 h 154"/>
                <a:gd name="T4" fmla="*/ 516 w 516"/>
                <a:gd name="T5" fmla="*/ 7 h 154"/>
                <a:gd name="T6" fmla="*/ 0 w 516"/>
                <a:gd name="T7" fmla="*/ 154 h 154"/>
                <a:gd name="T8" fmla="*/ 0 w 516"/>
                <a:gd name="T9" fmla="*/ 14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6" h="154">
                  <a:moveTo>
                    <a:pt x="0" y="144"/>
                  </a:moveTo>
                  <a:lnTo>
                    <a:pt x="516" y="0"/>
                  </a:lnTo>
                  <a:lnTo>
                    <a:pt x="516" y="7"/>
                  </a:lnTo>
                  <a:lnTo>
                    <a:pt x="0" y="154"/>
                  </a:lnTo>
                  <a:lnTo>
                    <a:pt x="0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2" name="Freeform 60"/>
            <p:cNvSpPr/>
            <p:nvPr/>
          </p:nvSpPr>
          <p:spPr bwMode="auto">
            <a:xfrm>
              <a:off x="3637" y="2106"/>
              <a:ext cx="571" cy="192"/>
            </a:xfrm>
            <a:custGeom>
              <a:avLst/>
              <a:gdLst>
                <a:gd name="T0" fmla="*/ 0 w 571"/>
                <a:gd name="T1" fmla="*/ 180 h 192"/>
                <a:gd name="T2" fmla="*/ 571 w 571"/>
                <a:gd name="T3" fmla="*/ 0 h 192"/>
                <a:gd name="T4" fmla="*/ 571 w 571"/>
                <a:gd name="T5" fmla="*/ 12 h 192"/>
                <a:gd name="T6" fmla="*/ 0 w 571"/>
                <a:gd name="T7" fmla="*/ 192 h 192"/>
                <a:gd name="T8" fmla="*/ 0 w 571"/>
                <a:gd name="T9" fmla="*/ 18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192">
                  <a:moveTo>
                    <a:pt x="0" y="180"/>
                  </a:moveTo>
                  <a:lnTo>
                    <a:pt x="571" y="0"/>
                  </a:lnTo>
                  <a:lnTo>
                    <a:pt x="571" y="12"/>
                  </a:lnTo>
                  <a:lnTo>
                    <a:pt x="0" y="192"/>
                  </a:lnTo>
                  <a:lnTo>
                    <a:pt x="0" y="1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3" name="Freeform 61"/>
            <p:cNvSpPr/>
            <p:nvPr/>
          </p:nvSpPr>
          <p:spPr bwMode="auto">
            <a:xfrm>
              <a:off x="4234" y="2106"/>
              <a:ext cx="521" cy="187"/>
            </a:xfrm>
            <a:custGeom>
              <a:avLst/>
              <a:gdLst>
                <a:gd name="T0" fmla="*/ 0 w 521"/>
                <a:gd name="T1" fmla="*/ 10 h 187"/>
                <a:gd name="T2" fmla="*/ 518 w 521"/>
                <a:gd name="T3" fmla="*/ 187 h 187"/>
                <a:gd name="T4" fmla="*/ 521 w 521"/>
                <a:gd name="T5" fmla="*/ 175 h 187"/>
                <a:gd name="T6" fmla="*/ 0 w 521"/>
                <a:gd name="T7" fmla="*/ 0 h 187"/>
                <a:gd name="T8" fmla="*/ 0 w 521"/>
                <a:gd name="T9" fmla="*/ 1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187">
                  <a:moveTo>
                    <a:pt x="0" y="10"/>
                  </a:moveTo>
                  <a:lnTo>
                    <a:pt x="518" y="187"/>
                  </a:lnTo>
                  <a:lnTo>
                    <a:pt x="521" y="175"/>
                  </a:lnTo>
                  <a:lnTo>
                    <a:pt x="0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4" name="Freeform 62"/>
            <p:cNvSpPr/>
            <p:nvPr/>
          </p:nvSpPr>
          <p:spPr bwMode="auto">
            <a:xfrm>
              <a:off x="4795" y="1749"/>
              <a:ext cx="329" cy="525"/>
            </a:xfrm>
            <a:custGeom>
              <a:avLst/>
              <a:gdLst>
                <a:gd name="T0" fmla="*/ 329 w 329"/>
                <a:gd name="T1" fmla="*/ 0 h 525"/>
                <a:gd name="T2" fmla="*/ 0 w 329"/>
                <a:gd name="T3" fmla="*/ 525 h 525"/>
                <a:gd name="T4" fmla="*/ 7 w 329"/>
                <a:gd name="T5" fmla="*/ 525 h 525"/>
                <a:gd name="T6" fmla="*/ 329 w 329"/>
                <a:gd name="T7" fmla="*/ 12 h 525"/>
                <a:gd name="T8" fmla="*/ 329 w 329"/>
                <a:gd name="T9" fmla="*/ 0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9" h="525">
                  <a:moveTo>
                    <a:pt x="329" y="0"/>
                  </a:moveTo>
                  <a:lnTo>
                    <a:pt x="0" y="525"/>
                  </a:lnTo>
                  <a:lnTo>
                    <a:pt x="7" y="525"/>
                  </a:lnTo>
                  <a:lnTo>
                    <a:pt x="329" y="12"/>
                  </a:lnTo>
                  <a:lnTo>
                    <a:pt x="3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5" name="Freeform 63"/>
            <p:cNvSpPr/>
            <p:nvPr/>
          </p:nvSpPr>
          <p:spPr bwMode="auto">
            <a:xfrm>
              <a:off x="5145" y="1756"/>
              <a:ext cx="52" cy="691"/>
            </a:xfrm>
            <a:custGeom>
              <a:avLst/>
              <a:gdLst>
                <a:gd name="T0" fmla="*/ 0 w 52"/>
                <a:gd name="T1" fmla="*/ 0 h 691"/>
                <a:gd name="T2" fmla="*/ 41 w 52"/>
                <a:gd name="T3" fmla="*/ 691 h 691"/>
                <a:gd name="T4" fmla="*/ 52 w 52"/>
                <a:gd name="T5" fmla="*/ 691 h 691"/>
                <a:gd name="T6" fmla="*/ 7 w 52"/>
                <a:gd name="T7" fmla="*/ 0 h 691"/>
                <a:gd name="T8" fmla="*/ 0 w 52"/>
                <a:gd name="T9" fmla="*/ 0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691">
                  <a:moveTo>
                    <a:pt x="0" y="0"/>
                  </a:moveTo>
                  <a:lnTo>
                    <a:pt x="41" y="691"/>
                  </a:lnTo>
                  <a:lnTo>
                    <a:pt x="52" y="691"/>
                  </a:lnTo>
                  <a:lnTo>
                    <a:pt x="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6" name="Freeform 64"/>
            <p:cNvSpPr/>
            <p:nvPr/>
          </p:nvSpPr>
          <p:spPr bwMode="auto">
            <a:xfrm>
              <a:off x="5204" y="2102"/>
              <a:ext cx="183" cy="355"/>
            </a:xfrm>
            <a:custGeom>
              <a:avLst/>
              <a:gdLst>
                <a:gd name="T0" fmla="*/ 171 w 183"/>
                <a:gd name="T1" fmla="*/ 0 h 355"/>
                <a:gd name="T2" fmla="*/ 0 w 183"/>
                <a:gd name="T3" fmla="*/ 345 h 355"/>
                <a:gd name="T4" fmla="*/ 10 w 183"/>
                <a:gd name="T5" fmla="*/ 355 h 355"/>
                <a:gd name="T6" fmla="*/ 183 w 183"/>
                <a:gd name="T7" fmla="*/ 0 h 355"/>
                <a:gd name="T8" fmla="*/ 171 w 183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3" h="355">
                  <a:moveTo>
                    <a:pt x="171" y="0"/>
                  </a:moveTo>
                  <a:lnTo>
                    <a:pt x="0" y="345"/>
                  </a:lnTo>
                  <a:lnTo>
                    <a:pt x="10" y="355"/>
                  </a:lnTo>
                  <a:lnTo>
                    <a:pt x="183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7" name="Freeform 65"/>
            <p:cNvSpPr/>
            <p:nvPr/>
          </p:nvSpPr>
          <p:spPr bwMode="auto">
            <a:xfrm>
              <a:off x="4795" y="2303"/>
              <a:ext cx="362" cy="173"/>
            </a:xfrm>
            <a:custGeom>
              <a:avLst/>
              <a:gdLst>
                <a:gd name="T0" fmla="*/ 0 w 362"/>
                <a:gd name="T1" fmla="*/ 9 h 173"/>
                <a:gd name="T2" fmla="*/ 362 w 362"/>
                <a:gd name="T3" fmla="*/ 173 h 173"/>
                <a:gd name="T4" fmla="*/ 362 w 362"/>
                <a:gd name="T5" fmla="*/ 156 h 173"/>
                <a:gd name="T6" fmla="*/ 0 w 362"/>
                <a:gd name="T7" fmla="*/ 0 h 173"/>
                <a:gd name="T8" fmla="*/ 0 w 362"/>
                <a:gd name="T9" fmla="*/ 9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2" h="173">
                  <a:moveTo>
                    <a:pt x="0" y="9"/>
                  </a:moveTo>
                  <a:lnTo>
                    <a:pt x="362" y="173"/>
                  </a:lnTo>
                  <a:lnTo>
                    <a:pt x="362" y="156"/>
                  </a:lnTo>
                  <a:lnTo>
                    <a:pt x="0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8" name="Freeform 66"/>
            <p:cNvSpPr/>
            <p:nvPr/>
          </p:nvSpPr>
          <p:spPr bwMode="auto">
            <a:xfrm>
              <a:off x="5086" y="2499"/>
              <a:ext cx="102" cy="462"/>
            </a:xfrm>
            <a:custGeom>
              <a:avLst/>
              <a:gdLst>
                <a:gd name="T0" fmla="*/ 95 w 102"/>
                <a:gd name="T1" fmla="*/ 0 h 462"/>
                <a:gd name="T2" fmla="*/ 0 w 102"/>
                <a:gd name="T3" fmla="*/ 462 h 462"/>
                <a:gd name="T4" fmla="*/ 12 w 102"/>
                <a:gd name="T5" fmla="*/ 462 h 462"/>
                <a:gd name="T6" fmla="*/ 102 w 102"/>
                <a:gd name="T7" fmla="*/ 0 h 462"/>
                <a:gd name="T8" fmla="*/ 95 w 102"/>
                <a:gd name="T9" fmla="*/ 0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462">
                  <a:moveTo>
                    <a:pt x="95" y="0"/>
                  </a:moveTo>
                  <a:lnTo>
                    <a:pt x="0" y="462"/>
                  </a:lnTo>
                  <a:lnTo>
                    <a:pt x="12" y="462"/>
                  </a:lnTo>
                  <a:lnTo>
                    <a:pt x="102" y="0"/>
                  </a:lnTo>
                  <a:lnTo>
                    <a:pt x="9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9" name="Freeform 67"/>
            <p:cNvSpPr/>
            <p:nvPr/>
          </p:nvSpPr>
          <p:spPr bwMode="auto">
            <a:xfrm>
              <a:off x="4724" y="2317"/>
              <a:ext cx="59" cy="663"/>
            </a:xfrm>
            <a:custGeom>
              <a:avLst/>
              <a:gdLst>
                <a:gd name="T0" fmla="*/ 50 w 59"/>
                <a:gd name="T1" fmla="*/ 0 h 663"/>
                <a:gd name="T2" fmla="*/ 0 w 59"/>
                <a:gd name="T3" fmla="*/ 663 h 663"/>
                <a:gd name="T4" fmla="*/ 9 w 59"/>
                <a:gd name="T5" fmla="*/ 663 h 663"/>
                <a:gd name="T6" fmla="*/ 59 w 59"/>
                <a:gd name="T7" fmla="*/ 0 h 663"/>
                <a:gd name="T8" fmla="*/ 50 w 59"/>
                <a:gd name="T9" fmla="*/ 0 h 6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663">
                  <a:moveTo>
                    <a:pt x="50" y="0"/>
                  </a:moveTo>
                  <a:lnTo>
                    <a:pt x="0" y="663"/>
                  </a:lnTo>
                  <a:lnTo>
                    <a:pt x="9" y="663"/>
                  </a:lnTo>
                  <a:lnTo>
                    <a:pt x="59" y="0"/>
                  </a:lnTo>
                  <a:lnTo>
                    <a:pt x="5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0" name="Freeform 68"/>
            <p:cNvSpPr/>
            <p:nvPr/>
          </p:nvSpPr>
          <p:spPr bwMode="auto">
            <a:xfrm>
              <a:off x="4740" y="2499"/>
              <a:ext cx="443" cy="481"/>
            </a:xfrm>
            <a:custGeom>
              <a:avLst/>
              <a:gdLst>
                <a:gd name="T0" fmla="*/ 436 w 443"/>
                <a:gd name="T1" fmla="*/ 0 h 481"/>
                <a:gd name="T2" fmla="*/ 0 w 443"/>
                <a:gd name="T3" fmla="*/ 476 h 481"/>
                <a:gd name="T4" fmla="*/ 7 w 443"/>
                <a:gd name="T5" fmla="*/ 481 h 481"/>
                <a:gd name="T6" fmla="*/ 443 w 443"/>
                <a:gd name="T7" fmla="*/ 0 h 481"/>
                <a:gd name="T8" fmla="*/ 436 w 443"/>
                <a:gd name="T9" fmla="*/ 0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3" h="481">
                  <a:moveTo>
                    <a:pt x="436" y="0"/>
                  </a:moveTo>
                  <a:lnTo>
                    <a:pt x="0" y="476"/>
                  </a:lnTo>
                  <a:lnTo>
                    <a:pt x="7" y="481"/>
                  </a:lnTo>
                  <a:lnTo>
                    <a:pt x="443" y="0"/>
                  </a:lnTo>
                  <a:lnTo>
                    <a:pt x="43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1" name="Freeform 69"/>
            <p:cNvSpPr/>
            <p:nvPr/>
          </p:nvSpPr>
          <p:spPr bwMode="auto">
            <a:xfrm>
              <a:off x="4996" y="2573"/>
              <a:ext cx="81" cy="388"/>
            </a:xfrm>
            <a:custGeom>
              <a:avLst/>
              <a:gdLst>
                <a:gd name="T0" fmla="*/ 0 w 81"/>
                <a:gd name="T1" fmla="*/ 0 h 388"/>
                <a:gd name="T2" fmla="*/ 69 w 81"/>
                <a:gd name="T3" fmla="*/ 388 h 388"/>
                <a:gd name="T4" fmla="*/ 81 w 81"/>
                <a:gd name="T5" fmla="*/ 388 h 388"/>
                <a:gd name="T6" fmla="*/ 10 w 81"/>
                <a:gd name="T7" fmla="*/ 0 h 388"/>
                <a:gd name="T8" fmla="*/ 0 w 8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388">
                  <a:moveTo>
                    <a:pt x="0" y="0"/>
                  </a:moveTo>
                  <a:lnTo>
                    <a:pt x="69" y="388"/>
                  </a:lnTo>
                  <a:lnTo>
                    <a:pt x="81" y="388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2" name="Freeform 70"/>
            <p:cNvSpPr/>
            <p:nvPr/>
          </p:nvSpPr>
          <p:spPr bwMode="auto">
            <a:xfrm>
              <a:off x="4186" y="2116"/>
              <a:ext cx="38" cy="594"/>
            </a:xfrm>
            <a:custGeom>
              <a:avLst/>
              <a:gdLst>
                <a:gd name="T0" fmla="*/ 31 w 38"/>
                <a:gd name="T1" fmla="*/ 2 h 594"/>
                <a:gd name="T2" fmla="*/ 0 w 38"/>
                <a:gd name="T3" fmla="*/ 594 h 594"/>
                <a:gd name="T4" fmla="*/ 7 w 38"/>
                <a:gd name="T5" fmla="*/ 594 h 594"/>
                <a:gd name="T6" fmla="*/ 38 w 38"/>
                <a:gd name="T7" fmla="*/ 0 h 594"/>
                <a:gd name="T8" fmla="*/ 31 w 38"/>
                <a:gd name="T9" fmla="*/ 2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594">
                  <a:moveTo>
                    <a:pt x="31" y="2"/>
                  </a:moveTo>
                  <a:lnTo>
                    <a:pt x="0" y="594"/>
                  </a:lnTo>
                  <a:lnTo>
                    <a:pt x="7" y="594"/>
                  </a:lnTo>
                  <a:lnTo>
                    <a:pt x="38" y="0"/>
                  </a:lnTo>
                  <a:lnTo>
                    <a:pt x="31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3" name="Freeform 71"/>
            <p:cNvSpPr/>
            <p:nvPr/>
          </p:nvSpPr>
          <p:spPr bwMode="auto">
            <a:xfrm>
              <a:off x="4201" y="2312"/>
              <a:ext cx="568" cy="415"/>
            </a:xfrm>
            <a:custGeom>
              <a:avLst/>
              <a:gdLst>
                <a:gd name="T0" fmla="*/ 0 w 568"/>
                <a:gd name="T1" fmla="*/ 405 h 415"/>
                <a:gd name="T2" fmla="*/ 563 w 568"/>
                <a:gd name="T3" fmla="*/ 0 h 415"/>
                <a:gd name="T4" fmla="*/ 568 w 568"/>
                <a:gd name="T5" fmla="*/ 7 h 415"/>
                <a:gd name="T6" fmla="*/ 0 w 568"/>
                <a:gd name="T7" fmla="*/ 415 h 415"/>
                <a:gd name="T8" fmla="*/ 0 w 568"/>
                <a:gd name="T9" fmla="*/ 405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8" h="415">
                  <a:moveTo>
                    <a:pt x="0" y="405"/>
                  </a:moveTo>
                  <a:lnTo>
                    <a:pt x="563" y="0"/>
                  </a:lnTo>
                  <a:lnTo>
                    <a:pt x="568" y="7"/>
                  </a:lnTo>
                  <a:lnTo>
                    <a:pt x="0" y="415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4" name="Freeform 72"/>
            <p:cNvSpPr/>
            <p:nvPr/>
          </p:nvSpPr>
          <p:spPr bwMode="auto">
            <a:xfrm>
              <a:off x="4198" y="2729"/>
              <a:ext cx="507" cy="272"/>
            </a:xfrm>
            <a:custGeom>
              <a:avLst/>
              <a:gdLst>
                <a:gd name="T0" fmla="*/ 0 w 507"/>
                <a:gd name="T1" fmla="*/ 9 h 272"/>
                <a:gd name="T2" fmla="*/ 497 w 507"/>
                <a:gd name="T3" fmla="*/ 272 h 272"/>
                <a:gd name="T4" fmla="*/ 507 w 507"/>
                <a:gd name="T5" fmla="*/ 268 h 272"/>
                <a:gd name="T6" fmla="*/ 5 w 507"/>
                <a:gd name="T7" fmla="*/ 0 h 272"/>
                <a:gd name="T8" fmla="*/ 0 w 507"/>
                <a:gd name="T9" fmla="*/ 9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72">
                  <a:moveTo>
                    <a:pt x="0" y="9"/>
                  </a:moveTo>
                  <a:lnTo>
                    <a:pt x="497" y="272"/>
                  </a:lnTo>
                  <a:lnTo>
                    <a:pt x="507" y="268"/>
                  </a:lnTo>
                  <a:lnTo>
                    <a:pt x="5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5" name="Freeform 73"/>
            <p:cNvSpPr/>
            <p:nvPr/>
          </p:nvSpPr>
          <p:spPr bwMode="auto">
            <a:xfrm>
              <a:off x="3627" y="2298"/>
              <a:ext cx="540" cy="431"/>
            </a:xfrm>
            <a:custGeom>
              <a:avLst/>
              <a:gdLst>
                <a:gd name="T0" fmla="*/ 0 w 540"/>
                <a:gd name="T1" fmla="*/ 10 h 431"/>
                <a:gd name="T2" fmla="*/ 540 w 540"/>
                <a:gd name="T3" fmla="*/ 431 h 431"/>
                <a:gd name="T4" fmla="*/ 540 w 540"/>
                <a:gd name="T5" fmla="*/ 417 h 431"/>
                <a:gd name="T6" fmla="*/ 8 w 540"/>
                <a:gd name="T7" fmla="*/ 0 h 431"/>
                <a:gd name="T8" fmla="*/ 0 w 540"/>
                <a:gd name="T9" fmla="*/ 1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431">
                  <a:moveTo>
                    <a:pt x="0" y="10"/>
                  </a:moveTo>
                  <a:lnTo>
                    <a:pt x="540" y="431"/>
                  </a:lnTo>
                  <a:lnTo>
                    <a:pt x="540" y="417"/>
                  </a:lnTo>
                  <a:lnTo>
                    <a:pt x="8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6" name="Freeform 74"/>
            <p:cNvSpPr/>
            <p:nvPr/>
          </p:nvSpPr>
          <p:spPr bwMode="auto">
            <a:xfrm>
              <a:off x="3495" y="2305"/>
              <a:ext cx="130" cy="621"/>
            </a:xfrm>
            <a:custGeom>
              <a:avLst/>
              <a:gdLst>
                <a:gd name="T0" fmla="*/ 125 w 130"/>
                <a:gd name="T1" fmla="*/ 0 h 621"/>
                <a:gd name="T2" fmla="*/ 0 w 130"/>
                <a:gd name="T3" fmla="*/ 621 h 621"/>
                <a:gd name="T4" fmla="*/ 9 w 130"/>
                <a:gd name="T5" fmla="*/ 621 h 621"/>
                <a:gd name="T6" fmla="*/ 130 w 130"/>
                <a:gd name="T7" fmla="*/ 5 h 621"/>
                <a:gd name="T8" fmla="*/ 125 w 130"/>
                <a:gd name="T9" fmla="*/ 0 h 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" h="621">
                  <a:moveTo>
                    <a:pt x="125" y="0"/>
                  </a:moveTo>
                  <a:lnTo>
                    <a:pt x="0" y="621"/>
                  </a:lnTo>
                  <a:lnTo>
                    <a:pt x="9" y="621"/>
                  </a:lnTo>
                  <a:lnTo>
                    <a:pt x="130" y="5"/>
                  </a:lnTo>
                  <a:lnTo>
                    <a:pt x="1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7" name="Freeform 75"/>
            <p:cNvSpPr/>
            <p:nvPr/>
          </p:nvSpPr>
          <p:spPr bwMode="auto">
            <a:xfrm>
              <a:off x="3054" y="2461"/>
              <a:ext cx="420" cy="465"/>
            </a:xfrm>
            <a:custGeom>
              <a:avLst/>
              <a:gdLst>
                <a:gd name="T0" fmla="*/ 0 w 420"/>
                <a:gd name="T1" fmla="*/ 8 h 465"/>
                <a:gd name="T2" fmla="*/ 412 w 420"/>
                <a:gd name="T3" fmla="*/ 465 h 465"/>
                <a:gd name="T4" fmla="*/ 420 w 420"/>
                <a:gd name="T5" fmla="*/ 465 h 465"/>
                <a:gd name="T6" fmla="*/ 12 w 420"/>
                <a:gd name="T7" fmla="*/ 0 h 465"/>
                <a:gd name="T8" fmla="*/ 0 w 420"/>
                <a:gd name="T9" fmla="*/ 8 h 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0" h="465">
                  <a:moveTo>
                    <a:pt x="0" y="8"/>
                  </a:moveTo>
                  <a:lnTo>
                    <a:pt x="412" y="465"/>
                  </a:lnTo>
                  <a:lnTo>
                    <a:pt x="420" y="465"/>
                  </a:lnTo>
                  <a:lnTo>
                    <a:pt x="12" y="0"/>
                  </a:ln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8" name="Freeform 76"/>
            <p:cNvSpPr/>
            <p:nvPr/>
          </p:nvSpPr>
          <p:spPr bwMode="auto">
            <a:xfrm>
              <a:off x="3519" y="2729"/>
              <a:ext cx="655" cy="223"/>
            </a:xfrm>
            <a:custGeom>
              <a:avLst/>
              <a:gdLst>
                <a:gd name="T0" fmla="*/ 0 w 655"/>
                <a:gd name="T1" fmla="*/ 213 h 223"/>
                <a:gd name="T2" fmla="*/ 655 w 655"/>
                <a:gd name="T3" fmla="*/ 0 h 223"/>
                <a:gd name="T4" fmla="*/ 655 w 655"/>
                <a:gd name="T5" fmla="*/ 9 h 223"/>
                <a:gd name="T6" fmla="*/ 0 w 655"/>
                <a:gd name="T7" fmla="*/ 223 h 223"/>
                <a:gd name="T8" fmla="*/ 0 w 655"/>
                <a:gd name="T9" fmla="*/ 213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5" h="223">
                  <a:moveTo>
                    <a:pt x="0" y="213"/>
                  </a:moveTo>
                  <a:lnTo>
                    <a:pt x="655" y="0"/>
                  </a:lnTo>
                  <a:lnTo>
                    <a:pt x="655" y="9"/>
                  </a:lnTo>
                  <a:lnTo>
                    <a:pt x="0" y="223"/>
                  </a:lnTo>
                  <a:lnTo>
                    <a:pt x="0" y="2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9" name="Freeform 77"/>
            <p:cNvSpPr/>
            <p:nvPr/>
          </p:nvSpPr>
          <p:spPr bwMode="auto">
            <a:xfrm>
              <a:off x="4066" y="2738"/>
              <a:ext cx="123" cy="495"/>
            </a:xfrm>
            <a:custGeom>
              <a:avLst/>
              <a:gdLst>
                <a:gd name="T0" fmla="*/ 118 w 123"/>
                <a:gd name="T1" fmla="*/ 0 h 495"/>
                <a:gd name="T2" fmla="*/ 0 w 123"/>
                <a:gd name="T3" fmla="*/ 495 h 495"/>
                <a:gd name="T4" fmla="*/ 7 w 123"/>
                <a:gd name="T5" fmla="*/ 495 h 495"/>
                <a:gd name="T6" fmla="*/ 123 w 123"/>
                <a:gd name="T7" fmla="*/ 0 h 495"/>
                <a:gd name="T8" fmla="*/ 118 w 123"/>
                <a:gd name="T9" fmla="*/ 0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495">
                  <a:moveTo>
                    <a:pt x="118" y="0"/>
                  </a:moveTo>
                  <a:lnTo>
                    <a:pt x="0" y="495"/>
                  </a:lnTo>
                  <a:lnTo>
                    <a:pt x="7" y="495"/>
                  </a:lnTo>
                  <a:lnTo>
                    <a:pt x="123" y="0"/>
                  </a:lnTo>
                  <a:lnTo>
                    <a:pt x="1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0" name="Freeform 78"/>
            <p:cNvSpPr/>
            <p:nvPr/>
          </p:nvSpPr>
          <p:spPr bwMode="auto">
            <a:xfrm>
              <a:off x="2957" y="2843"/>
              <a:ext cx="971" cy="42"/>
            </a:xfrm>
            <a:custGeom>
              <a:avLst/>
              <a:gdLst>
                <a:gd name="T0" fmla="*/ 0 w 971"/>
                <a:gd name="T1" fmla="*/ 0 h 42"/>
                <a:gd name="T2" fmla="*/ 971 w 971"/>
                <a:gd name="T3" fmla="*/ 30 h 42"/>
                <a:gd name="T4" fmla="*/ 971 w 971"/>
                <a:gd name="T5" fmla="*/ 42 h 42"/>
                <a:gd name="T6" fmla="*/ 0 w 971"/>
                <a:gd name="T7" fmla="*/ 7 h 42"/>
                <a:gd name="T8" fmla="*/ 0 w 971"/>
                <a:gd name="T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1" h="42">
                  <a:moveTo>
                    <a:pt x="0" y="0"/>
                  </a:moveTo>
                  <a:lnTo>
                    <a:pt x="971" y="30"/>
                  </a:lnTo>
                  <a:lnTo>
                    <a:pt x="971" y="42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1" name="Freeform 79"/>
            <p:cNvSpPr/>
            <p:nvPr/>
          </p:nvSpPr>
          <p:spPr bwMode="auto">
            <a:xfrm>
              <a:off x="2865" y="2902"/>
              <a:ext cx="597" cy="57"/>
            </a:xfrm>
            <a:custGeom>
              <a:avLst/>
              <a:gdLst>
                <a:gd name="T0" fmla="*/ 0 w 597"/>
                <a:gd name="T1" fmla="*/ 0 h 57"/>
                <a:gd name="T2" fmla="*/ 597 w 597"/>
                <a:gd name="T3" fmla="*/ 50 h 57"/>
                <a:gd name="T4" fmla="*/ 597 w 597"/>
                <a:gd name="T5" fmla="*/ 57 h 57"/>
                <a:gd name="T6" fmla="*/ 0 w 597"/>
                <a:gd name="T7" fmla="*/ 12 h 57"/>
                <a:gd name="T8" fmla="*/ 0 w 597"/>
                <a:gd name="T9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57">
                  <a:moveTo>
                    <a:pt x="0" y="0"/>
                  </a:moveTo>
                  <a:lnTo>
                    <a:pt x="597" y="50"/>
                  </a:lnTo>
                  <a:lnTo>
                    <a:pt x="597" y="57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2" name="Freeform 80"/>
            <p:cNvSpPr/>
            <p:nvPr/>
          </p:nvSpPr>
          <p:spPr bwMode="auto">
            <a:xfrm>
              <a:off x="2844" y="2916"/>
              <a:ext cx="61" cy="268"/>
            </a:xfrm>
            <a:custGeom>
              <a:avLst/>
              <a:gdLst>
                <a:gd name="T0" fmla="*/ 0 w 61"/>
                <a:gd name="T1" fmla="*/ 0 h 268"/>
                <a:gd name="T2" fmla="*/ 54 w 61"/>
                <a:gd name="T3" fmla="*/ 268 h 268"/>
                <a:gd name="T4" fmla="*/ 61 w 61"/>
                <a:gd name="T5" fmla="*/ 268 h 268"/>
                <a:gd name="T6" fmla="*/ 12 w 61"/>
                <a:gd name="T7" fmla="*/ 0 h 268"/>
                <a:gd name="T8" fmla="*/ 0 w 61"/>
                <a:gd name="T9" fmla="*/ 0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268">
                  <a:moveTo>
                    <a:pt x="0" y="0"/>
                  </a:moveTo>
                  <a:lnTo>
                    <a:pt x="54" y="268"/>
                  </a:lnTo>
                  <a:lnTo>
                    <a:pt x="61" y="26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3" name="Freeform 81"/>
            <p:cNvSpPr/>
            <p:nvPr/>
          </p:nvSpPr>
          <p:spPr bwMode="auto">
            <a:xfrm>
              <a:off x="2851" y="2909"/>
              <a:ext cx="608" cy="519"/>
            </a:xfrm>
            <a:custGeom>
              <a:avLst/>
              <a:gdLst>
                <a:gd name="T0" fmla="*/ 0 w 608"/>
                <a:gd name="T1" fmla="*/ 9 h 519"/>
                <a:gd name="T2" fmla="*/ 601 w 608"/>
                <a:gd name="T3" fmla="*/ 519 h 519"/>
                <a:gd name="T4" fmla="*/ 608 w 608"/>
                <a:gd name="T5" fmla="*/ 509 h 519"/>
                <a:gd name="T6" fmla="*/ 7 w 608"/>
                <a:gd name="T7" fmla="*/ 0 h 519"/>
                <a:gd name="T8" fmla="*/ 0 w 608"/>
                <a:gd name="T9" fmla="*/ 9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8" h="519">
                  <a:moveTo>
                    <a:pt x="0" y="9"/>
                  </a:moveTo>
                  <a:lnTo>
                    <a:pt x="601" y="519"/>
                  </a:lnTo>
                  <a:lnTo>
                    <a:pt x="608" y="509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4" name="Freeform 82"/>
            <p:cNvSpPr/>
            <p:nvPr/>
          </p:nvSpPr>
          <p:spPr bwMode="auto">
            <a:xfrm>
              <a:off x="3474" y="2985"/>
              <a:ext cx="21" cy="421"/>
            </a:xfrm>
            <a:custGeom>
              <a:avLst/>
              <a:gdLst>
                <a:gd name="T0" fmla="*/ 11 w 21"/>
                <a:gd name="T1" fmla="*/ 7 h 421"/>
                <a:gd name="T2" fmla="*/ 0 w 21"/>
                <a:gd name="T3" fmla="*/ 421 h 421"/>
                <a:gd name="T4" fmla="*/ 11 w 21"/>
                <a:gd name="T5" fmla="*/ 421 h 421"/>
                <a:gd name="T6" fmla="*/ 21 w 21"/>
                <a:gd name="T7" fmla="*/ 0 h 421"/>
                <a:gd name="T8" fmla="*/ 11 w 21"/>
                <a:gd name="T9" fmla="*/ 7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421">
                  <a:moveTo>
                    <a:pt x="11" y="7"/>
                  </a:moveTo>
                  <a:lnTo>
                    <a:pt x="0" y="421"/>
                  </a:lnTo>
                  <a:lnTo>
                    <a:pt x="11" y="421"/>
                  </a:lnTo>
                  <a:lnTo>
                    <a:pt x="21" y="0"/>
                  </a:lnTo>
                  <a:lnTo>
                    <a:pt x="11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5" name="Freeform 83"/>
            <p:cNvSpPr/>
            <p:nvPr/>
          </p:nvSpPr>
          <p:spPr bwMode="auto">
            <a:xfrm>
              <a:off x="3519" y="2959"/>
              <a:ext cx="520" cy="296"/>
            </a:xfrm>
            <a:custGeom>
              <a:avLst/>
              <a:gdLst>
                <a:gd name="T0" fmla="*/ 0 w 520"/>
                <a:gd name="T1" fmla="*/ 16 h 296"/>
                <a:gd name="T2" fmla="*/ 509 w 520"/>
                <a:gd name="T3" fmla="*/ 296 h 296"/>
                <a:gd name="T4" fmla="*/ 520 w 520"/>
                <a:gd name="T5" fmla="*/ 286 h 296"/>
                <a:gd name="T6" fmla="*/ 0 w 520"/>
                <a:gd name="T7" fmla="*/ 0 h 296"/>
                <a:gd name="T8" fmla="*/ 0 w 520"/>
                <a:gd name="T9" fmla="*/ 16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0" h="296">
                  <a:moveTo>
                    <a:pt x="0" y="16"/>
                  </a:moveTo>
                  <a:lnTo>
                    <a:pt x="509" y="296"/>
                  </a:lnTo>
                  <a:lnTo>
                    <a:pt x="520" y="286"/>
                  </a:lnTo>
                  <a:lnTo>
                    <a:pt x="0" y="0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6" name="Freeform 84"/>
            <p:cNvSpPr/>
            <p:nvPr/>
          </p:nvSpPr>
          <p:spPr bwMode="auto">
            <a:xfrm>
              <a:off x="4082" y="3011"/>
              <a:ext cx="616" cy="246"/>
            </a:xfrm>
            <a:custGeom>
              <a:avLst/>
              <a:gdLst>
                <a:gd name="T0" fmla="*/ 0 w 616"/>
                <a:gd name="T1" fmla="*/ 232 h 246"/>
                <a:gd name="T2" fmla="*/ 616 w 616"/>
                <a:gd name="T3" fmla="*/ 0 h 246"/>
                <a:gd name="T4" fmla="*/ 616 w 616"/>
                <a:gd name="T5" fmla="*/ 12 h 246"/>
                <a:gd name="T6" fmla="*/ 0 w 616"/>
                <a:gd name="T7" fmla="*/ 246 h 246"/>
                <a:gd name="T8" fmla="*/ 0 w 616"/>
                <a:gd name="T9" fmla="*/ 232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6" h="246">
                  <a:moveTo>
                    <a:pt x="0" y="232"/>
                  </a:moveTo>
                  <a:lnTo>
                    <a:pt x="616" y="0"/>
                  </a:lnTo>
                  <a:lnTo>
                    <a:pt x="616" y="12"/>
                  </a:lnTo>
                  <a:lnTo>
                    <a:pt x="0" y="246"/>
                  </a:lnTo>
                  <a:lnTo>
                    <a:pt x="0" y="2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7" name="Freeform 85"/>
            <p:cNvSpPr/>
            <p:nvPr/>
          </p:nvSpPr>
          <p:spPr bwMode="auto">
            <a:xfrm>
              <a:off x="4755" y="2992"/>
              <a:ext cx="284" cy="19"/>
            </a:xfrm>
            <a:custGeom>
              <a:avLst/>
              <a:gdLst>
                <a:gd name="T0" fmla="*/ 0 w 284"/>
                <a:gd name="T1" fmla="*/ 7 h 19"/>
                <a:gd name="T2" fmla="*/ 284 w 284"/>
                <a:gd name="T3" fmla="*/ 0 h 19"/>
                <a:gd name="T4" fmla="*/ 284 w 284"/>
                <a:gd name="T5" fmla="*/ 7 h 19"/>
                <a:gd name="T6" fmla="*/ 0 w 284"/>
                <a:gd name="T7" fmla="*/ 19 h 19"/>
                <a:gd name="T8" fmla="*/ 0 w 284"/>
                <a:gd name="T9" fmla="*/ 7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4" h="19">
                  <a:moveTo>
                    <a:pt x="0" y="7"/>
                  </a:moveTo>
                  <a:lnTo>
                    <a:pt x="284" y="0"/>
                  </a:lnTo>
                  <a:lnTo>
                    <a:pt x="284" y="7"/>
                  </a:lnTo>
                  <a:lnTo>
                    <a:pt x="0" y="19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8" name="Freeform 86"/>
            <p:cNvSpPr/>
            <p:nvPr/>
          </p:nvSpPr>
          <p:spPr bwMode="auto">
            <a:xfrm>
              <a:off x="4343" y="3013"/>
              <a:ext cx="360" cy="452"/>
            </a:xfrm>
            <a:custGeom>
              <a:avLst/>
              <a:gdLst>
                <a:gd name="T0" fmla="*/ 360 w 360"/>
                <a:gd name="T1" fmla="*/ 0 h 452"/>
                <a:gd name="T2" fmla="*/ 0 w 360"/>
                <a:gd name="T3" fmla="*/ 452 h 452"/>
                <a:gd name="T4" fmla="*/ 16 w 360"/>
                <a:gd name="T5" fmla="*/ 452 h 452"/>
                <a:gd name="T6" fmla="*/ 360 w 360"/>
                <a:gd name="T7" fmla="*/ 10 h 452"/>
                <a:gd name="T8" fmla="*/ 360 w 360"/>
                <a:gd name="T9" fmla="*/ 0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0" h="452">
                  <a:moveTo>
                    <a:pt x="360" y="0"/>
                  </a:moveTo>
                  <a:lnTo>
                    <a:pt x="0" y="452"/>
                  </a:lnTo>
                  <a:lnTo>
                    <a:pt x="16" y="452"/>
                  </a:lnTo>
                  <a:lnTo>
                    <a:pt x="360" y="10"/>
                  </a:lnTo>
                  <a:lnTo>
                    <a:pt x="36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9" name="Freeform 87"/>
            <p:cNvSpPr/>
            <p:nvPr/>
          </p:nvSpPr>
          <p:spPr bwMode="auto">
            <a:xfrm>
              <a:off x="4532" y="3023"/>
              <a:ext cx="180" cy="270"/>
            </a:xfrm>
            <a:custGeom>
              <a:avLst/>
              <a:gdLst>
                <a:gd name="T0" fmla="*/ 171 w 180"/>
                <a:gd name="T1" fmla="*/ 0 h 270"/>
                <a:gd name="T2" fmla="*/ 0 w 180"/>
                <a:gd name="T3" fmla="*/ 262 h 270"/>
                <a:gd name="T4" fmla="*/ 14 w 180"/>
                <a:gd name="T5" fmla="*/ 270 h 270"/>
                <a:gd name="T6" fmla="*/ 180 w 180"/>
                <a:gd name="T7" fmla="*/ 0 h 270"/>
                <a:gd name="T8" fmla="*/ 171 w 180"/>
                <a:gd name="T9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0" h="270">
                  <a:moveTo>
                    <a:pt x="171" y="0"/>
                  </a:moveTo>
                  <a:lnTo>
                    <a:pt x="0" y="262"/>
                  </a:lnTo>
                  <a:lnTo>
                    <a:pt x="14" y="270"/>
                  </a:lnTo>
                  <a:lnTo>
                    <a:pt x="180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0" name="Freeform 88"/>
            <p:cNvSpPr/>
            <p:nvPr/>
          </p:nvSpPr>
          <p:spPr bwMode="auto">
            <a:xfrm>
              <a:off x="4352" y="3330"/>
              <a:ext cx="149" cy="143"/>
            </a:xfrm>
            <a:custGeom>
              <a:avLst/>
              <a:gdLst>
                <a:gd name="T0" fmla="*/ 149 w 149"/>
                <a:gd name="T1" fmla="*/ 0 h 143"/>
                <a:gd name="T2" fmla="*/ 0 w 149"/>
                <a:gd name="T3" fmla="*/ 133 h 143"/>
                <a:gd name="T4" fmla="*/ 7 w 149"/>
                <a:gd name="T5" fmla="*/ 143 h 143"/>
                <a:gd name="T6" fmla="*/ 149 w 149"/>
                <a:gd name="T7" fmla="*/ 8 h 143"/>
                <a:gd name="T8" fmla="*/ 149 w 149"/>
                <a:gd name="T9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143">
                  <a:moveTo>
                    <a:pt x="149" y="0"/>
                  </a:moveTo>
                  <a:lnTo>
                    <a:pt x="0" y="133"/>
                  </a:lnTo>
                  <a:lnTo>
                    <a:pt x="7" y="143"/>
                  </a:lnTo>
                  <a:lnTo>
                    <a:pt x="149" y="8"/>
                  </a:lnTo>
                  <a:lnTo>
                    <a:pt x="14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1" name="Freeform 89"/>
            <p:cNvSpPr/>
            <p:nvPr/>
          </p:nvSpPr>
          <p:spPr bwMode="auto">
            <a:xfrm>
              <a:off x="3497" y="3262"/>
              <a:ext cx="542" cy="166"/>
            </a:xfrm>
            <a:custGeom>
              <a:avLst/>
              <a:gdLst>
                <a:gd name="T0" fmla="*/ 0 w 542"/>
                <a:gd name="T1" fmla="*/ 151 h 166"/>
                <a:gd name="T2" fmla="*/ 533 w 542"/>
                <a:gd name="T3" fmla="*/ 0 h 166"/>
                <a:gd name="T4" fmla="*/ 542 w 542"/>
                <a:gd name="T5" fmla="*/ 9 h 166"/>
                <a:gd name="T6" fmla="*/ 0 w 542"/>
                <a:gd name="T7" fmla="*/ 166 h 166"/>
                <a:gd name="T8" fmla="*/ 0 w 542"/>
                <a:gd name="T9" fmla="*/ 151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2" h="166">
                  <a:moveTo>
                    <a:pt x="0" y="151"/>
                  </a:moveTo>
                  <a:lnTo>
                    <a:pt x="533" y="0"/>
                  </a:lnTo>
                  <a:lnTo>
                    <a:pt x="542" y="9"/>
                  </a:lnTo>
                  <a:lnTo>
                    <a:pt x="0" y="166"/>
                  </a:lnTo>
                  <a:lnTo>
                    <a:pt x="0" y="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2" name="Freeform 90"/>
            <p:cNvSpPr/>
            <p:nvPr/>
          </p:nvSpPr>
          <p:spPr bwMode="auto">
            <a:xfrm>
              <a:off x="3509" y="3430"/>
              <a:ext cx="789" cy="61"/>
            </a:xfrm>
            <a:custGeom>
              <a:avLst/>
              <a:gdLst>
                <a:gd name="T0" fmla="*/ 0 w 789"/>
                <a:gd name="T1" fmla="*/ 0 h 61"/>
                <a:gd name="T2" fmla="*/ 789 w 789"/>
                <a:gd name="T3" fmla="*/ 52 h 61"/>
                <a:gd name="T4" fmla="*/ 789 w 789"/>
                <a:gd name="T5" fmla="*/ 61 h 61"/>
                <a:gd name="T6" fmla="*/ 0 w 789"/>
                <a:gd name="T7" fmla="*/ 7 h 61"/>
                <a:gd name="T8" fmla="*/ 0 w 789"/>
                <a:gd name="T9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9" h="61">
                  <a:moveTo>
                    <a:pt x="0" y="0"/>
                  </a:moveTo>
                  <a:lnTo>
                    <a:pt x="789" y="52"/>
                  </a:lnTo>
                  <a:lnTo>
                    <a:pt x="789" y="61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3" name="Freeform 91"/>
            <p:cNvSpPr/>
            <p:nvPr/>
          </p:nvSpPr>
          <p:spPr bwMode="auto">
            <a:xfrm>
              <a:off x="4066" y="3267"/>
              <a:ext cx="234" cy="210"/>
            </a:xfrm>
            <a:custGeom>
              <a:avLst/>
              <a:gdLst>
                <a:gd name="T0" fmla="*/ 0 w 234"/>
                <a:gd name="T1" fmla="*/ 0 h 210"/>
                <a:gd name="T2" fmla="*/ 234 w 234"/>
                <a:gd name="T3" fmla="*/ 210 h 210"/>
                <a:gd name="T4" fmla="*/ 234 w 234"/>
                <a:gd name="T5" fmla="*/ 198 h 210"/>
                <a:gd name="T6" fmla="*/ 11 w 234"/>
                <a:gd name="T7" fmla="*/ 0 h 210"/>
                <a:gd name="T8" fmla="*/ 0 w 234"/>
                <a:gd name="T9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210">
                  <a:moveTo>
                    <a:pt x="0" y="0"/>
                  </a:moveTo>
                  <a:lnTo>
                    <a:pt x="234" y="210"/>
                  </a:lnTo>
                  <a:lnTo>
                    <a:pt x="234" y="198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4" name="Oval 92"/>
            <p:cNvSpPr>
              <a:spLocks noChangeArrowheads="1"/>
            </p:cNvSpPr>
            <p:nvPr/>
          </p:nvSpPr>
          <p:spPr bwMode="auto">
            <a:xfrm>
              <a:off x="2830" y="965"/>
              <a:ext cx="78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5" name="Oval 93"/>
            <p:cNvSpPr>
              <a:spLocks noChangeArrowheads="1"/>
            </p:cNvSpPr>
            <p:nvPr/>
          </p:nvSpPr>
          <p:spPr bwMode="auto">
            <a:xfrm>
              <a:off x="3374" y="1076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6" name="Oval 94"/>
            <p:cNvSpPr>
              <a:spLocks noChangeArrowheads="1"/>
            </p:cNvSpPr>
            <p:nvPr/>
          </p:nvSpPr>
          <p:spPr bwMode="auto">
            <a:xfrm>
              <a:off x="3424" y="719"/>
              <a:ext cx="69" cy="6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7" name="Oval 95"/>
            <p:cNvSpPr>
              <a:spLocks noChangeArrowheads="1"/>
            </p:cNvSpPr>
            <p:nvPr/>
          </p:nvSpPr>
          <p:spPr bwMode="auto">
            <a:xfrm>
              <a:off x="3623" y="593"/>
              <a:ext cx="78" cy="8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8" name="Oval 96"/>
            <p:cNvSpPr>
              <a:spLocks noChangeArrowheads="1"/>
            </p:cNvSpPr>
            <p:nvPr/>
          </p:nvSpPr>
          <p:spPr bwMode="auto">
            <a:xfrm>
              <a:off x="4044" y="984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9" name="Oval 97"/>
            <p:cNvSpPr>
              <a:spLocks noChangeArrowheads="1"/>
            </p:cNvSpPr>
            <p:nvPr/>
          </p:nvSpPr>
          <p:spPr bwMode="auto">
            <a:xfrm>
              <a:off x="4399" y="832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0" name="Oval 98"/>
            <p:cNvSpPr>
              <a:spLocks noChangeArrowheads="1"/>
            </p:cNvSpPr>
            <p:nvPr/>
          </p:nvSpPr>
          <p:spPr bwMode="auto">
            <a:xfrm>
              <a:off x="4700" y="1076"/>
              <a:ext cx="69" cy="6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1" name="Oval 99"/>
            <p:cNvSpPr>
              <a:spLocks noChangeArrowheads="1"/>
            </p:cNvSpPr>
            <p:nvPr/>
          </p:nvSpPr>
          <p:spPr bwMode="auto">
            <a:xfrm>
              <a:off x="4745" y="2263"/>
              <a:ext cx="64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2" name="Oval 100"/>
            <p:cNvSpPr>
              <a:spLocks noChangeArrowheads="1"/>
            </p:cNvSpPr>
            <p:nvPr/>
          </p:nvSpPr>
          <p:spPr bwMode="auto">
            <a:xfrm>
              <a:off x="3800" y="1583"/>
              <a:ext cx="50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3" name="Oval 101"/>
            <p:cNvSpPr>
              <a:spLocks noChangeArrowheads="1"/>
            </p:cNvSpPr>
            <p:nvPr/>
          </p:nvSpPr>
          <p:spPr bwMode="auto">
            <a:xfrm>
              <a:off x="4949" y="2499"/>
              <a:ext cx="92" cy="9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4" name="Oval 102"/>
            <p:cNvSpPr>
              <a:spLocks noChangeArrowheads="1"/>
            </p:cNvSpPr>
            <p:nvPr/>
          </p:nvSpPr>
          <p:spPr bwMode="auto">
            <a:xfrm>
              <a:off x="4272" y="1706"/>
              <a:ext cx="106" cy="10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5" name="Oval 103"/>
            <p:cNvSpPr>
              <a:spLocks noChangeArrowheads="1"/>
            </p:cNvSpPr>
            <p:nvPr/>
          </p:nvSpPr>
          <p:spPr bwMode="auto">
            <a:xfrm>
              <a:off x="4518" y="1550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6" name="Oval 104"/>
            <p:cNvSpPr>
              <a:spLocks noChangeArrowheads="1"/>
            </p:cNvSpPr>
            <p:nvPr/>
          </p:nvSpPr>
          <p:spPr bwMode="auto">
            <a:xfrm>
              <a:off x="5032" y="1124"/>
              <a:ext cx="85" cy="8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7" name="Oval 105"/>
            <p:cNvSpPr>
              <a:spLocks noChangeArrowheads="1"/>
            </p:cNvSpPr>
            <p:nvPr/>
          </p:nvSpPr>
          <p:spPr bwMode="auto">
            <a:xfrm>
              <a:off x="5039" y="1536"/>
              <a:ext cx="92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8" name="Oval 106"/>
            <p:cNvSpPr>
              <a:spLocks noChangeArrowheads="1"/>
            </p:cNvSpPr>
            <p:nvPr/>
          </p:nvSpPr>
          <p:spPr bwMode="auto">
            <a:xfrm>
              <a:off x="5155" y="2440"/>
              <a:ext cx="66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9" name="Oval 107"/>
            <p:cNvSpPr>
              <a:spLocks noChangeArrowheads="1"/>
            </p:cNvSpPr>
            <p:nvPr/>
          </p:nvSpPr>
          <p:spPr bwMode="auto">
            <a:xfrm>
              <a:off x="5342" y="2040"/>
              <a:ext cx="83" cy="8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0" name="Oval 108"/>
            <p:cNvSpPr>
              <a:spLocks noChangeArrowheads="1"/>
            </p:cNvSpPr>
            <p:nvPr/>
          </p:nvSpPr>
          <p:spPr bwMode="auto">
            <a:xfrm>
              <a:off x="4196" y="2078"/>
              <a:ext cx="47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1" name="Oval 109"/>
            <p:cNvSpPr>
              <a:spLocks noChangeArrowheads="1"/>
            </p:cNvSpPr>
            <p:nvPr/>
          </p:nvSpPr>
          <p:spPr bwMode="auto">
            <a:xfrm>
              <a:off x="4293" y="3454"/>
              <a:ext cx="76" cy="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2" name="Oval 110"/>
            <p:cNvSpPr>
              <a:spLocks noChangeArrowheads="1"/>
            </p:cNvSpPr>
            <p:nvPr/>
          </p:nvSpPr>
          <p:spPr bwMode="auto">
            <a:xfrm>
              <a:off x="4482" y="3274"/>
              <a:ext cx="74" cy="7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3" name="Oval 111"/>
            <p:cNvSpPr>
              <a:spLocks noChangeArrowheads="1"/>
            </p:cNvSpPr>
            <p:nvPr/>
          </p:nvSpPr>
          <p:spPr bwMode="auto">
            <a:xfrm>
              <a:off x="4693" y="2971"/>
              <a:ext cx="62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4" name="Oval 112"/>
            <p:cNvSpPr>
              <a:spLocks noChangeArrowheads="1"/>
            </p:cNvSpPr>
            <p:nvPr/>
          </p:nvSpPr>
          <p:spPr bwMode="auto">
            <a:xfrm>
              <a:off x="5039" y="2954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5" name="Oval 113"/>
            <p:cNvSpPr>
              <a:spLocks noChangeArrowheads="1"/>
            </p:cNvSpPr>
            <p:nvPr/>
          </p:nvSpPr>
          <p:spPr bwMode="auto">
            <a:xfrm>
              <a:off x="4025" y="3224"/>
              <a:ext cx="62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6" name="Oval 114"/>
            <p:cNvSpPr>
              <a:spLocks noChangeArrowheads="1"/>
            </p:cNvSpPr>
            <p:nvPr/>
          </p:nvSpPr>
          <p:spPr bwMode="auto">
            <a:xfrm>
              <a:off x="3381" y="1169"/>
              <a:ext cx="59" cy="5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7" name="Oval 115"/>
            <p:cNvSpPr>
              <a:spLocks noChangeArrowheads="1"/>
            </p:cNvSpPr>
            <p:nvPr/>
          </p:nvSpPr>
          <p:spPr bwMode="auto">
            <a:xfrm>
              <a:off x="2574" y="2073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8" name="Oval 116"/>
            <p:cNvSpPr>
              <a:spLocks noChangeArrowheads="1"/>
            </p:cNvSpPr>
            <p:nvPr/>
          </p:nvSpPr>
          <p:spPr bwMode="auto">
            <a:xfrm>
              <a:off x="2410" y="2459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9" name="Oval 117"/>
            <p:cNvSpPr>
              <a:spLocks noChangeArrowheads="1"/>
            </p:cNvSpPr>
            <p:nvPr/>
          </p:nvSpPr>
          <p:spPr bwMode="auto">
            <a:xfrm>
              <a:off x="2867" y="3174"/>
              <a:ext cx="79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0" name="Oval 118"/>
            <p:cNvSpPr>
              <a:spLocks noChangeArrowheads="1"/>
            </p:cNvSpPr>
            <p:nvPr/>
          </p:nvSpPr>
          <p:spPr bwMode="auto">
            <a:xfrm>
              <a:off x="2811" y="2862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1" name="Oval 119"/>
            <p:cNvSpPr>
              <a:spLocks noChangeArrowheads="1"/>
            </p:cNvSpPr>
            <p:nvPr/>
          </p:nvSpPr>
          <p:spPr bwMode="auto">
            <a:xfrm>
              <a:off x="2867" y="2791"/>
              <a:ext cx="95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2" name="Oval 120"/>
            <p:cNvSpPr>
              <a:spLocks noChangeArrowheads="1"/>
            </p:cNvSpPr>
            <p:nvPr/>
          </p:nvSpPr>
          <p:spPr bwMode="auto">
            <a:xfrm>
              <a:off x="2410" y="1635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3" name="Oval 121"/>
            <p:cNvSpPr>
              <a:spLocks noChangeArrowheads="1"/>
            </p:cNvSpPr>
            <p:nvPr/>
          </p:nvSpPr>
          <p:spPr bwMode="auto">
            <a:xfrm>
              <a:off x="3599" y="2270"/>
              <a:ext cx="45" cy="4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4" name="Oval 122"/>
            <p:cNvSpPr>
              <a:spLocks noChangeArrowheads="1"/>
            </p:cNvSpPr>
            <p:nvPr/>
          </p:nvSpPr>
          <p:spPr bwMode="auto">
            <a:xfrm>
              <a:off x="3462" y="2918"/>
              <a:ext cx="59" cy="6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5" name="Oval 123"/>
            <p:cNvSpPr>
              <a:spLocks noChangeArrowheads="1"/>
            </p:cNvSpPr>
            <p:nvPr/>
          </p:nvSpPr>
          <p:spPr bwMode="auto">
            <a:xfrm>
              <a:off x="3594" y="3449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6" name="Oval 124"/>
            <p:cNvSpPr>
              <a:spLocks noChangeArrowheads="1"/>
            </p:cNvSpPr>
            <p:nvPr/>
          </p:nvSpPr>
          <p:spPr bwMode="auto">
            <a:xfrm>
              <a:off x="3445" y="3399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7" name="Oval 125"/>
            <p:cNvSpPr>
              <a:spLocks noChangeArrowheads="1"/>
            </p:cNvSpPr>
            <p:nvPr/>
          </p:nvSpPr>
          <p:spPr bwMode="auto">
            <a:xfrm>
              <a:off x="2792" y="1270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8" name="Oval 126"/>
            <p:cNvSpPr>
              <a:spLocks noChangeArrowheads="1"/>
            </p:cNvSpPr>
            <p:nvPr/>
          </p:nvSpPr>
          <p:spPr bwMode="auto">
            <a:xfrm>
              <a:off x="2564" y="1756"/>
              <a:ext cx="95" cy="9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9" name="Oval 127"/>
            <p:cNvSpPr>
              <a:spLocks noChangeArrowheads="1"/>
            </p:cNvSpPr>
            <p:nvPr/>
          </p:nvSpPr>
          <p:spPr bwMode="auto">
            <a:xfrm>
              <a:off x="3107" y="1756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0" name="Oval 128"/>
            <p:cNvSpPr>
              <a:spLocks noChangeArrowheads="1"/>
            </p:cNvSpPr>
            <p:nvPr/>
          </p:nvSpPr>
          <p:spPr bwMode="auto">
            <a:xfrm>
              <a:off x="3263" y="2030"/>
              <a:ext cx="99" cy="1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1" name="Oval 129"/>
            <p:cNvSpPr>
              <a:spLocks noChangeArrowheads="1"/>
            </p:cNvSpPr>
            <p:nvPr/>
          </p:nvSpPr>
          <p:spPr bwMode="auto">
            <a:xfrm>
              <a:off x="3021" y="2412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2" name="Oval 130"/>
            <p:cNvSpPr>
              <a:spLocks noChangeArrowheads="1"/>
            </p:cNvSpPr>
            <p:nvPr/>
          </p:nvSpPr>
          <p:spPr bwMode="auto">
            <a:xfrm>
              <a:off x="3919" y="2828"/>
              <a:ext cx="102" cy="10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3" name="Oval 131"/>
            <p:cNvSpPr>
              <a:spLocks noChangeArrowheads="1"/>
            </p:cNvSpPr>
            <p:nvPr/>
          </p:nvSpPr>
          <p:spPr bwMode="auto">
            <a:xfrm>
              <a:off x="4163" y="2705"/>
              <a:ext cx="45" cy="4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4" name="Oval 132"/>
            <p:cNvSpPr>
              <a:spLocks noChangeArrowheads="1"/>
            </p:cNvSpPr>
            <p:nvPr/>
          </p:nvSpPr>
          <p:spPr bwMode="auto">
            <a:xfrm>
              <a:off x="4281" y="638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5" name="Freeform 133"/>
            <p:cNvSpPr/>
            <p:nvPr/>
          </p:nvSpPr>
          <p:spPr bwMode="auto">
            <a:xfrm>
              <a:off x="2893" y="641"/>
              <a:ext cx="744" cy="357"/>
            </a:xfrm>
            <a:custGeom>
              <a:avLst/>
              <a:gdLst>
                <a:gd name="T0" fmla="*/ 0 w 744"/>
                <a:gd name="T1" fmla="*/ 343 h 357"/>
                <a:gd name="T2" fmla="*/ 734 w 744"/>
                <a:gd name="T3" fmla="*/ 0 h 357"/>
                <a:gd name="T4" fmla="*/ 744 w 744"/>
                <a:gd name="T5" fmla="*/ 11 h 357"/>
                <a:gd name="T6" fmla="*/ 8 w 744"/>
                <a:gd name="T7" fmla="*/ 357 h 357"/>
                <a:gd name="T8" fmla="*/ 0 w 744"/>
                <a:gd name="T9" fmla="*/ 343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4" h="357">
                  <a:moveTo>
                    <a:pt x="0" y="343"/>
                  </a:moveTo>
                  <a:lnTo>
                    <a:pt x="734" y="0"/>
                  </a:lnTo>
                  <a:lnTo>
                    <a:pt x="744" y="11"/>
                  </a:lnTo>
                  <a:lnTo>
                    <a:pt x="8" y="357"/>
                  </a:lnTo>
                  <a:lnTo>
                    <a:pt x="0" y="3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6" name="Freeform 134"/>
            <p:cNvSpPr/>
            <p:nvPr/>
          </p:nvSpPr>
          <p:spPr bwMode="auto">
            <a:xfrm>
              <a:off x="3694" y="633"/>
              <a:ext cx="592" cy="50"/>
            </a:xfrm>
            <a:custGeom>
              <a:avLst/>
              <a:gdLst>
                <a:gd name="T0" fmla="*/ 0 w 592"/>
                <a:gd name="T1" fmla="*/ 0 h 50"/>
                <a:gd name="T2" fmla="*/ 592 w 592"/>
                <a:gd name="T3" fmla="*/ 41 h 50"/>
                <a:gd name="T4" fmla="*/ 592 w 592"/>
                <a:gd name="T5" fmla="*/ 50 h 50"/>
                <a:gd name="T6" fmla="*/ 0 w 592"/>
                <a:gd name="T7" fmla="*/ 12 h 50"/>
                <a:gd name="T8" fmla="*/ 0 w 592"/>
                <a:gd name="T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50">
                  <a:moveTo>
                    <a:pt x="0" y="0"/>
                  </a:moveTo>
                  <a:lnTo>
                    <a:pt x="592" y="41"/>
                  </a:lnTo>
                  <a:lnTo>
                    <a:pt x="592" y="50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7" name="Freeform 135"/>
            <p:cNvSpPr/>
            <p:nvPr/>
          </p:nvSpPr>
          <p:spPr bwMode="auto">
            <a:xfrm>
              <a:off x="3694" y="641"/>
              <a:ext cx="713" cy="234"/>
            </a:xfrm>
            <a:custGeom>
              <a:avLst/>
              <a:gdLst>
                <a:gd name="T0" fmla="*/ 0 w 713"/>
                <a:gd name="T1" fmla="*/ 7 h 234"/>
                <a:gd name="T2" fmla="*/ 713 w 713"/>
                <a:gd name="T3" fmla="*/ 234 h 234"/>
                <a:gd name="T4" fmla="*/ 713 w 713"/>
                <a:gd name="T5" fmla="*/ 222 h 234"/>
                <a:gd name="T6" fmla="*/ 0 w 713"/>
                <a:gd name="T7" fmla="*/ 0 h 234"/>
                <a:gd name="T8" fmla="*/ 0 w 713"/>
                <a:gd name="T9" fmla="*/ 7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3" h="234">
                  <a:moveTo>
                    <a:pt x="0" y="7"/>
                  </a:moveTo>
                  <a:lnTo>
                    <a:pt x="713" y="234"/>
                  </a:lnTo>
                  <a:lnTo>
                    <a:pt x="713" y="222"/>
                  </a:lnTo>
                  <a:lnTo>
                    <a:pt x="0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8" name="Freeform 136"/>
            <p:cNvSpPr/>
            <p:nvPr/>
          </p:nvSpPr>
          <p:spPr bwMode="auto">
            <a:xfrm>
              <a:off x="4338" y="697"/>
              <a:ext cx="705" cy="464"/>
            </a:xfrm>
            <a:custGeom>
              <a:avLst/>
              <a:gdLst>
                <a:gd name="T0" fmla="*/ 0 w 705"/>
                <a:gd name="T1" fmla="*/ 15 h 464"/>
                <a:gd name="T2" fmla="*/ 701 w 705"/>
                <a:gd name="T3" fmla="*/ 464 h 464"/>
                <a:gd name="T4" fmla="*/ 705 w 705"/>
                <a:gd name="T5" fmla="*/ 457 h 464"/>
                <a:gd name="T6" fmla="*/ 7 w 705"/>
                <a:gd name="T7" fmla="*/ 0 h 464"/>
                <a:gd name="T8" fmla="*/ 0 w 705"/>
                <a:gd name="T9" fmla="*/ 15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5" h="464">
                  <a:moveTo>
                    <a:pt x="0" y="15"/>
                  </a:moveTo>
                  <a:lnTo>
                    <a:pt x="701" y="464"/>
                  </a:lnTo>
                  <a:lnTo>
                    <a:pt x="705" y="457"/>
                  </a:lnTo>
                  <a:lnTo>
                    <a:pt x="7" y="0"/>
                  </a:lnTo>
                  <a:lnTo>
                    <a:pt x="0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9" name="Freeform 137"/>
            <p:cNvSpPr/>
            <p:nvPr/>
          </p:nvSpPr>
          <p:spPr bwMode="auto">
            <a:xfrm>
              <a:off x="5086" y="2111"/>
              <a:ext cx="301" cy="850"/>
            </a:xfrm>
            <a:custGeom>
              <a:avLst/>
              <a:gdLst>
                <a:gd name="T0" fmla="*/ 301 w 301"/>
                <a:gd name="T1" fmla="*/ 0 h 850"/>
                <a:gd name="T2" fmla="*/ 12 w 301"/>
                <a:gd name="T3" fmla="*/ 850 h 850"/>
                <a:gd name="T4" fmla="*/ 0 w 301"/>
                <a:gd name="T5" fmla="*/ 850 h 850"/>
                <a:gd name="T6" fmla="*/ 289 w 301"/>
                <a:gd name="T7" fmla="*/ 0 h 850"/>
                <a:gd name="T8" fmla="*/ 301 w 301"/>
                <a:gd name="T9" fmla="*/ 0 h 8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1" h="850">
                  <a:moveTo>
                    <a:pt x="301" y="0"/>
                  </a:moveTo>
                  <a:lnTo>
                    <a:pt x="12" y="850"/>
                  </a:lnTo>
                  <a:lnTo>
                    <a:pt x="0" y="850"/>
                  </a:lnTo>
                  <a:lnTo>
                    <a:pt x="289" y="0"/>
                  </a:lnTo>
                  <a:lnTo>
                    <a:pt x="30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0" name="Freeform 138"/>
            <p:cNvSpPr/>
            <p:nvPr/>
          </p:nvSpPr>
          <p:spPr bwMode="auto">
            <a:xfrm>
              <a:off x="4359" y="3018"/>
              <a:ext cx="703" cy="469"/>
            </a:xfrm>
            <a:custGeom>
              <a:avLst/>
              <a:gdLst>
                <a:gd name="T0" fmla="*/ 0 w 703"/>
                <a:gd name="T1" fmla="*/ 469 h 469"/>
                <a:gd name="T2" fmla="*/ 703 w 703"/>
                <a:gd name="T3" fmla="*/ 5 h 469"/>
                <a:gd name="T4" fmla="*/ 692 w 703"/>
                <a:gd name="T5" fmla="*/ 0 h 469"/>
                <a:gd name="T6" fmla="*/ 0 w 703"/>
                <a:gd name="T7" fmla="*/ 459 h 469"/>
                <a:gd name="T8" fmla="*/ 0 w 703"/>
                <a:gd name="T9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3" h="469">
                  <a:moveTo>
                    <a:pt x="0" y="469"/>
                  </a:moveTo>
                  <a:lnTo>
                    <a:pt x="703" y="5"/>
                  </a:lnTo>
                  <a:lnTo>
                    <a:pt x="692" y="0"/>
                  </a:lnTo>
                  <a:lnTo>
                    <a:pt x="0" y="459"/>
                  </a:lnTo>
                  <a:lnTo>
                    <a:pt x="0" y="4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1" name="Freeform 139"/>
            <p:cNvSpPr/>
            <p:nvPr/>
          </p:nvSpPr>
          <p:spPr bwMode="auto">
            <a:xfrm>
              <a:off x="2929" y="3229"/>
              <a:ext cx="521" cy="213"/>
            </a:xfrm>
            <a:custGeom>
              <a:avLst/>
              <a:gdLst>
                <a:gd name="T0" fmla="*/ 0 w 521"/>
                <a:gd name="T1" fmla="*/ 11 h 213"/>
                <a:gd name="T2" fmla="*/ 521 w 521"/>
                <a:gd name="T3" fmla="*/ 213 h 213"/>
                <a:gd name="T4" fmla="*/ 521 w 521"/>
                <a:gd name="T5" fmla="*/ 196 h 213"/>
                <a:gd name="T6" fmla="*/ 7 w 521"/>
                <a:gd name="T7" fmla="*/ 0 h 213"/>
                <a:gd name="T8" fmla="*/ 0 w 521"/>
                <a:gd name="T9" fmla="*/ 11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213">
                  <a:moveTo>
                    <a:pt x="0" y="11"/>
                  </a:moveTo>
                  <a:lnTo>
                    <a:pt x="521" y="213"/>
                  </a:lnTo>
                  <a:lnTo>
                    <a:pt x="521" y="196"/>
                  </a:lnTo>
                  <a:lnTo>
                    <a:pt x="7" y="0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2" name="Freeform 140"/>
            <p:cNvSpPr/>
            <p:nvPr/>
          </p:nvSpPr>
          <p:spPr bwMode="auto">
            <a:xfrm>
              <a:off x="2460" y="2537"/>
              <a:ext cx="431" cy="658"/>
            </a:xfrm>
            <a:custGeom>
              <a:avLst/>
              <a:gdLst>
                <a:gd name="T0" fmla="*/ 0 w 431"/>
                <a:gd name="T1" fmla="*/ 0 h 658"/>
                <a:gd name="T2" fmla="*/ 419 w 431"/>
                <a:gd name="T3" fmla="*/ 658 h 658"/>
                <a:gd name="T4" fmla="*/ 431 w 431"/>
                <a:gd name="T5" fmla="*/ 651 h 658"/>
                <a:gd name="T6" fmla="*/ 12 w 431"/>
                <a:gd name="T7" fmla="*/ 0 h 658"/>
                <a:gd name="T8" fmla="*/ 0 w 431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1" h="658">
                  <a:moveTo>
                    <a:pt x="0" y="0"/>
                  </a:moveTo>
                  <a:lnTo>
                    <a:pt x="419" y="658"/>
                  </a:lnTo>
                  <a:lnTo>
                    <a:pt x="431" y="651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3" name="Rectangle 141"/>
            <p:cNvSpPr>
              <a:spLocks noChangeArrowheads="1"/>
            </p:cNvSpPr>
            <p:nvPr/>
          </p:nvSpPr>
          <p:spPr bwMode="auto">
            <a:xfrm>
              <a:off x="2446" y="1716"/>
              <a:ext cx="9" cy="76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4" name="Freeform 142"/>
            <p:cNvSpPr/>
            <p:nvPr/>
          </p:nvSpPr>
          <p:spPr bwMode="auto">
            <a:xfrm>
              <a:off x="2467" y="1026"/>
              <a:ext cx="393" cy="635"/>
            </a:xfrm>
            <a:custGeom>
              <a:avLst/>
              <a:gdLst>
                <a:gd name="T0" fmla="*/ 0 w 393"/>
                <a:gd name="T1" fmla="*/ 623 h 635"/>
                <a:gd name="T2" fmla="*/ 381 w 393"/>
                <a:gd name="T3" fmla="*/ 0 h 635"/>
                <a:gd name="T4" fmla="*/ 393 w 393"/>
                <a:gd name="T5" fmla="*/ 0 h 635"/>
                <a:gd name="T6" fmla="*/ 12 w 393"/>
                <a:gd name="T7" fmla="*/ 635 h 635"/>
                <a:gd name="T8" fmla="*/ 0 w 393"/>
                <a:gd name="T9" fmla="*/ 623 h 6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3" h="635">
                  <a:moveTo>
                    <a:pt x="0" y="623"/>
                  </a:moveTo>
                  <a:lnTo>
                    <a:pt x="381" y="0"/>
                  </a:lnTo>
                  <a:lnTo>
                    <a:pt x="393" y="0"/>
                  </a:lnTo>
                  <a:lnTo>
                    <a:pt x="12" y="635"/>
                  </a:lnTo>
                  <a:lnTo>
                    <a:pt x="0" y="6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5" name="Freeform 143"/>
            <p:cNvSpPr/>
            <p:nvPr/>
          </p:nvSpPr>
          <p:spPr bwMode="auto">
            <a:xfrm>
              <a:off x="2616" y="1034"/>
              <a:ext cx="247" cy="741"/>
            </a:xfrm>
            <a:custGeom>
              <a:avLst/>
              <a:gdLst>
                <a:gd name="T0" fmla="*/ 235 w 247"/>
                <a:gd name="T1" fmla="*/ 0 h 741"/>
                <a:gd name="T2" fmla="*/ 0 w 247"/>
                <a:gd name="T3" fmla="*/ 734 h 741"/>
                <a:gd name="T4" fmla="*/ 17 w 247"/>
                <a:gd name="T5" fmla="*/ 741 h 741"/>
                <a:gd name="T6" fmla="*/ 247 w 247"/>
                <a:gd name="T7" fmla="*/ 0 h 741"/>
                <a:gd name="T8" fmla="*/ 235 w 247"/>
                <a:gd name="T9" fmla="*/ 0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741">
                  <a:moveTo>
                    <a:pt x="235" y="0"/>
                  </a:moveTo>
                  <a:lnTo>
                    <a:pt x="0" y="734"/>
                  </a:lnTo>
                  <a:lnTo>
                    <a:pt x="17" y="741"/>
                  </a:lnTo>
                  <a:lnTo>
                    <a:pt x="247" y="0"/>
                  </a:lnTo>
                  <a:lnTo>
                    <a:pt x="2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6" name="Freeform 144"/>
            <p:cNvSpPr/>
            <p:nvPr/>
          </p:nvSpPr>
          <p:spPr bwMode="auto">
            <a:xfrm>
              <a:off x="3429" y="659"/>
              <a:ext cx="222" cy="431"/>
            </a:xfrm>
            <a:custGeom>
              <a:avLst/>
              <a:gdLst>
                <a:gd name="T0" fmla="*/ 208 w 222"/>
                <a:gd name="T1" fmla="*/ 0 h 431"/>
                <a:gd name="T2" fmla="*/ 0 w 222"/>
                <a:gd name="T3" fmla="*/ 424 h 431"/>
                <a:gd name="T4" fmla="*/ 9 w 222"/>
                <a:gd name="T5" fmla="*/ 431 h 431"/>
                <a:gd name="T6" fmla="*/ 222 w 222"/>
                <a:gd name="T7" fmla="*/ 0 h 431"/>
                <a:gd name="T8" fmla="*/ 208 w 222"/>
                <a:gd name="T9" fmla="*/ 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2" h="431">
                  <a:moveTo>
                    <a:pt x="208" y="0"/>
                  </a:moveTo>
                  <a:lnTo>
                    <a:pt x="0" y="424"/>
                  </a:lnTo>
                  <a:lnTo>
                    <a:pt x="9" y="431"/>
                  </a:lnTo>
                  <a:lnTo>
                    <a:pt x="222" y="0"/>
                  </a:lnTo>
                  <a:lnTo>
                    <a:pt x="20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7" name="Freeform 145"/>
            <p:cNvSpPr/>
            <p:nvPr/>
          </p:nvSpPr>
          <p:spPr bwMode="auto">
            <a:xfrm>
              <a:off x="3455" y="882"/>
              <a:ext cx="961" cy="239"/>
            </a:xfrm>
            <a:custGeom>
              <a:avLst/>
              <a:gdLst>
                <a:gd name="T0" fmla="*/ 0 w 961"/>
                <a:gd name="T1" fmla="*/ 225 h 239"/>
                <a:gd name="T2" fmla="*/ 961 w 961"/>
                <a:gd name="T3" fmla="*/ 0 h 239"/>
                <a:gd name="T4" fmla="*/ 961 w 961"/>
                <a:gd name="T5" fmla="*/ 12 h 239"/>
                <a:gd name="T6" fmla="*/ 0 w 961"/>
                <a:gd name="T7" fmla="*/ 239 h 239"/>
                <a:gd name="T8" fmla="*/ 0 w 961"/>
                <a:gd name="T9" fmla="*/ 225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1" h="239">
                  <a:moveTo>
                    <a:pt x="0" y="225"/>
                  </a:moveTo>
                  <a:lnTo>
                    <a:pt x="961" y="0"/>
                  </a:lnTo>
                  <a:lnTo>
                    <a:pt x="961" y="12"/>
                  </a:lnTo>
                  <a:lnTo>
                    <a:pt x="0" y="239"/>
                  </a:lnTo>
                  <a:lnTo>
                    <a:pt x="0" y="2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8" name="Freeform 146"/>
            <p:cNvSpPr/>
            <p:nvPr/>
          </p:nvSpPr>
          <p:spPr bwMode="auto">
            <a:xfrm>
              <a:off x="3445" y="1131"/>
              <a:ext cx="838" cy="608"/>
            </a:xfrm>
            <a:custGeom>
              <a:avLst/>
              <a:gdLst>
                <a:gd name="T0" fmla="*/ 0 w 838"/>
                <a:gd name="T1" fmla="*/ 0 h 608"/>
                <a:gd name="T2" fmla="*/ 838 w 838"/>
                <a:gd name="T3" fmla="*/ 594 h 608"/>
                <a:gd name="T4" fmla="*/ 829 w 838"/>
                <a:gd name="T5" fmla="*/ 608 h 608"/>
                <a:gd name="T6" fmla="*/ 0 w 838"/>
                <a:gd name="T7" fmla="*/ 16 h 608"/>
                <a:gd name="T8" fmla="*/ 0 w 838"/>
                <a:gd name="T9" fmla="*/ 0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8" h="608">
                  <a:moveTo>
                    <a:pt x="0" y="0"/>
                  </a:moveTo>
                  <a:lnTo>
                    <a:pt x="838" y="594"/>
                  </a:lnTo>
                  <a:lnTo>
                    <a:pt x="829" y="608"/>
                  </a:lnTo>
                  <a:lnTo>
                    <a:pt x="0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9" name="Freeform 147"/>
            <p:cNvSpPr/>
            <p:nvPr/>
          </p:nvSpPr>
          <p:spPr bwMode="auto">
            <a:xfrm>
              <a:off x="2455" y="1839"/>
              <a:ext cx="159" cy="637"/>
            </a:xfrm>
            <a:custGeom>
              <a:avLst/>
              <a:gdLst>
                <a:gd name="T0" fmla="*/ 147 w 159"/>
                <a:gd name="T1" fmla="*/ 0 h 637"/>
                <a:gd name="T2" fmla="*/ 0 w 159"/>
                <a:gd name="T3" fmla="*/ 637 h 637"/>
                <a:gd name="T4" fmla="*/ 17 w 159"/>
                <a:gd name="T5" fmla="*/ 637 h 637"/>
                <a:gd name="T6" fmla="*/ 159 w 159"/>
                <a:gd name="T7" fmla="*/ 0 h 637"/>
                <a:gd name="T8" fmla="*/ 147 w 159"/>
                <a:gd name="T9" fmla="*/ 0 h 6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637">
                  <a:moveTo>
                    <a:pt x="147" y="0"/>
                  </a:moveTo>
                  <a:lnTo>
                    <a:pt x="0" y="637"/>
                  </a:lnTo>
                  <a:lnTo>
                    <a:pt x="17" y="637"/>
                  </a:lnTo>
                  <a:lnTo>
                    <a:pt x="159" y="0"/>
                  </a:lnTo>
                  <a:lnTo>
                    <a:pt x="14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0" name="Freeform 148"/>
            <p:cNvSpPr/>
            <p:nvPr/>
          </p:nvSpPr>
          <p:spPr bwMode="auto">
            <a:xfrm>
              <a:off x="4326" y="700"/>
              <a:ext cx="107" cy="147"/>
            </a:xfrm>
            <a:custGeom>
              <a:avLst/>
              <a:gdLst>
                <a:gd name="T0" fmla="*/ 0 w 107"/>
                <a:gd name="T1" fmla="*/ 12 h 147"/>
                <a:gd name="T2" fmla="*/ 90 w 107"/>
                <a:gd name="T3" fmla="*/ 147 h 147"/>
                <a:gd name="T4" fmla="*/ 107 w 107"/>
                <a:gd name="T5" fmla="*/ 147 h 147"/>
                <a:gd name="T6" fmla="*/ 12 w 107"/>
                <a:gd name="T7" fmla="*/ 0 h 147"/>
                <a:gd name="T8" fmla="*/ 0 w 107"/>
                <a:gd name="T9" fmla="*/ 12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" h="147">
                  <a:moveTo>
                    <a:pt x="0" y="12"/>
                  </a:moveTo>
                  <a:lnTo>
                    <a:pt x="90" y="147"/>
                  </a:lnTo>
                  <a:lnTo>
                    <a:pt x="107" y="147"/>
                  </a:lnTo>
                  <a:lnTo>
                    <a:pt x="12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1" name="Freeform 149"/>
            <p:cNvSpPr/>
            <p:nvPr/>
          </p:nvSpPr>
          <p:spPr bwMode="auto">
            <a:xfrm>
              <a:off x="4475" y="882"/>
              <a:ext cx="564" cy="279"/>
            </a:xfrm>
            <a:custGeom>
              <a:avLst/>
              <a:gdLst>
                <a:gd name="T0" fmla="*/ 0 w 564"/>
                <a:gd name="T1" fmla="*/ 17 h 279"/>
                <a:gd name="T2" fmla="*/ 564 w 564"/>
                <a:gd name="T3" fmla="*/ 279 h 279"/>
                <a:gd name="T4" fmla="*/ 564 w 564"/>
                <a:gd name="T5" fmla="*/ 268 h 279"/>
                <a:gd name="T6" fmla="*/ 0 w 564"/>
                <a:gd name="T7" fmla="*/ 0 h 279"/>
                <a:gd name="T8" fmla="*/ 0 w 564"/>
                <a:gd name="T9" fmla="*/ 17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4" h="279">
                  <a:moveTo>
                    <a:pt x="0" y="17"/>
                  </a:moveTo>
                  <a:lnTo>
                    <a:pt x="564" y="279"/>
                  </a:lnTo>
                  <a:lnTo>
                    <a:pt x="564" y="268"/>
                  </a:lnTo>
                  <a:lnTo>
                    <a:pt x="0" y="0"/>
                  </a:lnTo>
                  <a:lnTo>
                    <a:pt x="0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2" name="Freeform 150"/>
            <p:cNvSpPr/>
            <p:nvPr/>
          </p:nvSpPr>
          <p:spPr bwMode="auto">
            <a:xfrm>
              <a:off x="4461" y="899"/>
              <a:ext cx="592" cy="658"/>
            </a:xfrm>
            <a:custGeom>
              <a:avLst/>
              <a:gdLst>
                <a:gd name="T0" fmla="*/ 0 w 592"/>
                <a:gd name="T1" fmla="*/ 7 h 658"/>
                <a:gd name="T2" fmla="*/ 582 w 592"/>
                <a:gd name="T3" fmla="*/ 658 h 658"/>
                <a:gd name="T4" fmla="*/ 592 w 592"/>
                <a:gd name="T5" fmla="*/ 648 h 658"/>
                <a:gd name="T6" fmla="*/ 14 w 592"/>
                <a:gd name="T7" fmla="*/ 0 h 658"/>
                <a:gd name="T8" fmla="*/ 0 w 592"/>
                <a:gd name="T9" fmla="*/ 7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658">
                  <a:moveTo>
                    <a:pt x="0" y="7"/>
                  </a:moveTo>
                  <a:lnTo>
                    <a:pt x="582" y="658"/>
                  </a:lnTo>
                  <a:lnTo>
                    <a:pt x="592" y="648"/>
                  </a:lnTo>
                  <a:lnTo>
                    <a:pt x="14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3" name="Freeform 151"/>
            <p:cNvSpPr/>
            <p:nvPr/>
          </p:nvSpPr>
          <p:spPr bwMode="auto">
            <a:xfrm>
              <a:off x="4324" y="913"/>
              <a:ext cx="123" cy="795"/>
            </a:xfrm>
            <a:custGeom>
              <a:avLst/>
              <a:gdLst>
                <a:gd name="T0" fmla="*/ 111 w 123"/>
                <a:gd name="T1" fmla="*/ 0 h 795"/>
                <a:gd name="T2" fmla="*/ 0 w 123"/>
                <a:gd name="T3" fmla="*/ 795 h 795"/>
                <a:gd name="T4" fmla="*/ 16 w 123"/>
                <a:gd name="T5" fmla="*/ 795 h 795"/>
                <a:gd name="T6" fmla="*/ 123 w 123"/>
                <a:gd name="T7" fmla="*/ 0 h 795"/>
                <a:gd name="T8" fmla="*/ 111 w 123"/>
                <a:gd name="T9" fmla="*/ 0 h 7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795">
                  <a:moveTo>
                    <a:pt x="111" y="0"/>
                  </a:moveTo>
                  <a:lnTo>
                    <a:pt x="0" y="795"/>
                  </a:lnTo>
                  <a:lnTo>
                    <a:pt x="16" y="795"/>
                  </a:lnTo>
                  <a:lnTo>
                    <a:pt x="123" y="0"/>
                  </a:lnTo>
                  <a:lnTo>
                    <a:pt x="11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4" name="Freeform 152"/>
            <p:cNvSpPr/>
            <p:nvPr/>
          </p:nvSpPr>
          <p:spPr bwMode="auto">
            <a:xfrm>
              <a:off x="4345" y="1796"/>
              <a:ext cx="424" cy="485"/>
            </a:xfrm>
            <a:custGeom>
              <a:avLst/>
              <a:gdLst>
                <a:gd name="T0" fmla="*/ 0 w 424"/>
                <a:gd name="T1" fmla="*/ 5 h 485"/>
                <a:gd name="T2" fmla="*/ 410 w 424"/>
                <a:gd name="T3" fmla="*/ 485 h 485"/>
                <a:gd name="T4" fmla="*/ 424 w 424"/>
                <a:gd name="T5" fmla="*/ 478 h 485"/>
                <a:gd name="T6" fmla="*/ 14 w 424"/>
                <a:gd name="T7" fmla="*/ 0 h 485"/>
                <a:gd name="T8" fmla="*/ 0 w 424"/>
                <a:gd name="T9" fmla="*/ 5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4" h="485">
                  <a:moveTo>
                    <a:pt x="0" y="5"/>
                  </a:moveTo>
                  <a:lnTo>
                    <a:pt x="410" y="485"/>
                  </a:lnTo>
                  <a:lnTo>
                    <a:pt x="424" y="478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5" name="Freeform 153"/>
            <p:cNvSpPr/>
            <p:nvPr/>
          </p:nvSpPr>
          <p:spPr bwMode="auto">
            <a:xfrm>
              <a:off x="2477" y="2518"/>
              <a:ext cx="414" cy="308"/>
            </a:xfrm>
            <a:custGeom>
              <a:avLst/>
              <a:gdLst>
                <a:gd name="T0" fmla="*/ 0 w 414"/>
                <a:gd name="T1" fmla="*/ 7 h 308"/>
                <a:gd name="T2" fmla="*/ 402 w 414"/>
                <a:gd name="T3" fmla="*/ 308 h 308"/>
                <a:gd name="T4" fmla="*/ 414 w 414"/>
                <a:gd name="T5" fmla="*/ 299 h 308"/>
                <a:gd name="T6" fmla="*/ 9 w 414"/>
                <a:gd name="T7" fmla="*/ 0 h 308"/>
                <a:gd name="T8" fmla="*/ 0 w 414"/>
                <a:gd name="T9" fmla="*/ 7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4" h="308">
                  <a:moveTo>
                    <a:pt x="0" y="7"/>
                  </a:moveTo>
                  <a:lnTo>
                    <a:pt x="402" y="308"/>
                  </a:lnTo>
                  <a:lnTo>
                    <a:pt x="414" y="299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6" name="Freeform 154"/>
            <p:cNvSpPr/>
            <p:nvPr/>
          </p:nvSpPr>
          <p:spPr bwMode="auto">
            <a:xfrm>
              <a:off x="4994" y="1621"/>
              <a:ext cx="80" cy="885"/>
            </a:xfrm>
            <a:custGeom>
              <a:avLst/>
              <a:gdLst>
                <a:gd name="T0" fmla="*/ 73 w 80"/>
                <a:gd name="T1" fmla="*/ 0 h 885"/>
                <a:gd name="T2" fmla="*/ 0 w 80"/>
                <a:gd name="T3" fmla="*/ 885 h 885"/>
                <a:gd name="T4" fmla="*/ 9 w 80"/>
                <a:gd name="T5" fmla="*/ 885 h 885"/>
                <a:gd name="T6" fmla="*/ 80 w 80"/>
                <a:gd name="T7" fmla="*/ 0 h 885"/>
                <a:gd name="T8" fmla="*/ 73 w 80"/>
                <a:gd name="T9" fmla="*/ 0 h 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885">
                  <a:moveTo>
                    <a:pt x="73" y="0"/>
                  </a:moveTo>
                  <a:lnTo>
                    <a:pt x="0" y="885"/>
                  </a:lnTo>
                  <a:lnTo>
                    <a:pt x="9" y="885"/>
                  </a:lnTo>
                  <a:lnTo>
                    <a:pt x="80" y="0"/>
                  </a:lnTo>
                  <a:lnTo>
                    <a:pt x="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7" name="Freeform 155"/>
            <p:cNvSpPr/>
            <p:nvPr/>
          </p:nvSpPr>
          <p:spPr bwMode="auto">
            <a:xfrm>
              <a:off x="5022" y="2104"/>
              <a:ext cx="355" cy="412"/>
            </a:xfrm>
            <a:custGeom>
              <a:avLst/>
              <a:gdLst>
                <a:gd name="T0" fmla="*/ 0 w 355"/>
                <a:gd name="T1" fmla="*/ 405 h 412"/>
                <a:gd name="T2" fmla="*/ 344 w 355"/>
                <a:gd name="T3" fmla="*/ 0 h 412"/>
                <a:gd name="T4" fmla="*/ 355 w 355"/>
                <a:gd name="T5" fmla="*/ 7 h 412"/>
                <a:gd name="T6" fmla="*/ 10 w 355"/>
                <a:gd name="T7" fmla="*/ 412 h 412"/>
                <a:gd name="T8" fmla="*/ 0 w 355"/>
                <a:gd name="T9" fmla="*/ 405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5" h="412">
                  <a:moveTo>
                    <a:pt x="0" y="405"/>
                  </a:moveTo>
                  <a:lnTo>
                    <a:pt x="344" y="0"/>
                  </a:lnTo>
                  <a:lnTo>
                    <a:pt x="355" y="7"/>
                  </a:lnTo>
                  <a:lnTo>
                    <a:pt x="10" y="412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8" name="Freeform 156"/>
            <p:cNvSpPr/>
            <p:nvPr/>
          </p:nvSpPr>
          <p:spPr bwMode="auto">
            <a:xfrm>
              <a:off x="4788" y="2310"/>
              <a:ext cx="184" cy="213"/>
            </a:xfrm>
            <a:custGeom>
              <a:avLst/>
              <a:gdLst>
                <a:gd name="T0" fmla="*/ 0 w 184"/>
                <a:gd name="T1" fmla="*/ 7 h 213"/>
                <a:gd name="T2" fmla="*/ 177 w 184"/>
                <a:gd name="T3" fmla="*/ 213 h 213"/>
                <a:gd name="T4" fmla="*/ 184 w 184"/>
                <a:gd name="T5" fmla="*/ 201 h 213"/>
                <a:gd name="T6" fmla="*/ 12 w 184"/>
                <a:gd name="T7" fmla="*/ 0 h 213"/>
                <a:gd name="T8" fmla="*/ 0 w 184"/>
                <a:gd name="T9" fmla="*/ 7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4" h="213">
                  <a:moveTo>
                    <a:pt x="0" y="7"/>
                  </a:moveTo>
                  <a:lnTo>
                    <a:pt x="177" y="213"/>
                  </a:lnTo>
                  <a:lnTo>
                    <a:pt x="184" y="201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9" name="Freeform 157"/>
            <p:cNvSpPr/>
            <p:nvPr/>
          </p:nvSpPr>
          <p:spPr bwMode="auto">
            <a:xfrm>
              <a:off x="4729" y="2575"/>
              <a:ext cx="253" cy="414"/>
            </a:xfrm>
            <a:custGeom>
              <a:avLst/>
              <a:gdLst>
                <a:gd name="T0" fmla="*/ 246 w 253"/>
                <a:gd name="T1" fmla="*/ 0 h 414"/>
                <a:gd name="T2" fmla="*/ 0 w 253"/>
                <a:gd name="T3" fmla="*/ 398 h 414"/>
                <a:gd name="T4" fmla="*/ 0 w 253"/>
                <a:gd name="T5" fmla="*/ 414 h 414"/>
                <a:gd name="T6" fmla="*/ 253 w 253"/>
                <a:gd name="T7" fmla="*/ 10 h 414"/>
                <a:gd name="T8" fmla="*/ 246 w 253"/>
                <a:gd name="T9" fmla="*/ 0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3" h="414">
                  <a:moveTo>
                    <a:pt x="246" y="0"/>
                  </a:moveTo>
                  <a:lnTo>
                    <a:pt x="0" y="398"/>
                  </a:lnTo>
                  <a:lnTo>
                    <a:pt x="0" y="414"/>
                  </a:lnTo>
                  <a:lnTo>
                    <a:pt x="253" y="10"/>
                  </a:lnTo>
                  <a:lnTo>
                    <a:pt x="24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0" name="Freeform 158"/>
            <p:cNvSpPr/>
            <p:nvPr/>
          </p:nvSpPr>
          <p:spPr bwMode="auto">
            <a:xfrm>
              <a:off x="4018" y="2554"/>
              <a:ext cx="943" cy="324"/>
            </a:xfrm>
            <a:custGeom>
              <a:avLst/>
              <a:gdLst>
                <a:gd name="T0" fmla="*/ 0 w 943"/>
                <a:gd name="T1" fmla="*/ 312 h 324"/>
                <a:gd name="T2" fmla="*/ 943 w 943"/>
                <a:gd name="T3" fmla="*/ 0 h 324"/>
                <a:gd name="T4" fmla="*/ 943 w 943"/>
                <a:gd name="T5" fmla="*/ 14 h 324"/>
                <a:gd name="T6" fmla="*/ 0 w 943"/>
                <a:gd name="T7" fmla="*/ 324 h 324"/>
                <a:gd name="T8" fmla="*/ 0 w 943"/>
                <a:gd name="T9" fmla="*/ 312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3" h="324">
                  <a:moveTo>
                    <a:pt x="0" y="312"/>
                  </a:moveTo>
                  <a:lnTo>
                    <a:pt x="943" y="0"/>
                  </a:lnTo>
                  <a:lnTo>
                    <a:pt x="943" y="14"/>
                  </a:lnTo>
                  <a:lnTo>
                    <a:pt x="0" y="324"/>
                  </a:lnTo>
                  <a:lnTo>
                    <a:pt x="0" y="3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1" name="Freeform 159"/>
            <p:cNvSpPr/>
            <p:nvPr/>
          </p:nvSpPr>
          <p:spPr bwMode="auto">
            <a:xfrm>
              <a:off x="2938" y="2866"/>
              <a:ext cx="671" cy="607"/>
            </a:xfrm>
            <a:custGeom>
              <a:avLst/>
              <a:gdLst>
                <a:gd name="T0" fmla="*/ 0 w 671"/>
                <a:gd name="T1" fmla="*/ 7 h 607"/>
                <a:gd name="T2" fmla="*/ 661 w 671"/>
                <a:gd name="T3" fmla="*/ 607 h 607"/>
                <a:gd name="T4" fmla="*/ 671 w 671"/>
                <a:gd name="T5" fmla="*/ 607 h 607"/>
                <a:gd name="T6" fmla="*/ 12 w 671"/>
                <a:gd name="T7" fmla="*/ 0 h 607"/>
                <a:gd name="T8" fmla="*/ 0 w 671"/>
                <a:gd name="T9" fmla="*/ 7 h 6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1" h="607">
                  <a:moveTo>
                    <a:pt x="0" y="7"/>
                  </a:moveTo>
                  <a:lnTo>
                    <a:pt x="661" y="607"/>
                  </a:lnTo>
                  <a:lnTo>
                    <a:pt x="671" y="607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2" name="Freeform 160"/>
            <p:cNvSpPr/>
            <p:nvPr/>
          </p:nvSpPr>
          <p:spPr bwMode="auto">
            <a:xfrm>
              <a:off x="4546" y="3001"/>
              <a:ext cx="507" cy="299"/>
            </a:xfrm>
            <a:custGeom>
              <a:avLst/>
              <a:gdLst>
                <a:gd name="T0" fmla="*/ 0 w 507"/>
                <a:gd name="T1" fmla="*/ 292 h 299"/>
                <a:gd name="T2" fmla="*/ 500 w 507"/>
                <a:gd name="T3" fmla="*/ 0 h 299"/>
                <a:gd name="T4" fmla="*/ 507 w 507"/>
                <a:gd name="T5" fmla="*/ 12 h 299"/>
                <a:gd name="T6" fmla="*/ 5 w 507"/>
                <a:gd name="T7" fmla="*/ 299 h 299"/>
                <a:gd name="T8" fmla="*/ 0 w 507"/>
                <a:gd name="T9" fmla="*/ 292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99">
                  <a:moveTo>
                    <a:pt x="0" y="292"/>
                  </a:moveTo>
                  <a:lnTo>
                    <a:pt x="500" y="0"/>
                  </a:lnTo>
                  <a:lnTo>
                    <a:pt x="507" y="12"/>
                  </a:lnTo>
                  <a:lnTo>
                    <a:pt x="5" y="299"/>
                  </a:lnTo>
                  <a:lnTo>
                    <a:pt x="0" y="2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3" name="Freeform 161"/>
            <p:cNvSpPr/>
            <p:nvPr/>
          </p:nvSpPr>
          <p:spPr bwMode="auto">
            <a:xfrm>
              <a:off x="3658" y="3314"/>
              <a:ext cx="831" cy="187"/>
            </a:xfrm>
            <a:custGeom>
              <a:avLst/>
              <a:gdLst>
                <a:gd name="T0" fmla="*/ 0 w 831"/>
                <a:gd name="T1" fmla="*/ 173 h 187"/>
                <a:gd name="T2" fmla="*/ 831 w 831"/>
                <a:gd name="T3" fmla="*/ 0 h 187"/>
                <a:gd name="T4" fmla="*/ 831 w 831"/>
                <a:gd name="T5" fmla="*/ 12 h 187"/>
                <a:gd name="T6" fmla="*/ 10 w 831"/>
                <a:gd name="T7" fmla="*/ 187 h 187"/>
                <a:gd name="T8" fmla="*/ 0 w 831"/>
                <a:gd name="T9" fmla="*/ 173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1" h="187">
                  <a:moveTo>
                    <a:pt x="0" y="173"/>
                  </a:moveTo>
                  <a:lnTo>
                    <a:pt x="831" y="0"/>
                  </a:lnTo>
                  <a:lnTo>
                    <a:pt x="831" y="12"/>
                  </a:lnTo>
                  <a:lnTo>
                    <a:pt x="10" y="187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4" name="Oval 162"/>
            <p:cNvSpPr>
              <a:spLocks noChangeArrowheads="1"/>
            </p:cNvSpPr>
            <p:nvPr/>
          </p:nvSpPr>
          <p:spPr bwMode="auto">
            <a:xfrm>
              <a:off x="5107" y="1699"/>
              <a:ext cx="67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5" name="Freeform 163"/>
            <p:cNvSpPr/>
            <p:nvPr/>
          </p:nvSpPr>
          <p:spPr bwMode="auto">
            <a:xfrm>
              <a:off x="2640" y="1140"/>
              <a:ext cx="746" cy="644"/>
            </a:xfrm>
            <a:custGeom>
              <a:avLst/>
              <a:gdLst>
                <a:gd name="T0" fmla="*/ 0 w 746"/>
                <a:gd name="T1" fmla="*/ 635 h 644"/>
                <a:gd name="T2" fmla="*/ 739 w 746"/>
                <a:gd name="T3" fmla="*/ 0 h 644"/>
                <a:gd name="T4" fmla="*/ 746 w 746"/>
                <a:gd name="T5" fmla="*/ 10 h 644"/>
                <a:gd name="T6" fmla="*/ 12 w 746"/>
                <a:gd name="T7" fmla="*/ 644 h 644"/>
                <a:gd name="T8" fmla="*/ 0 w 746"/>
                <a:gd name="T9" fmla="*/ 635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6" h="644">
                  <a:moveTo>
                    <a:pt x="0" y="635"/>
                  </a:moveTo>
                  <a:lnTo>
                    <a:pt x="739" y="0"/>
                  </a:lnTo>
                  <a:lnTo>
                    <a:pt x="746" y="10"/>
                  </a:lnTo>
                  <a:lnTo>
                    <a:pt x="12" y="644"/>
                  </a:lnTo>
                  <a:lnTo>
                    <a:pt x="0" y="6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6" name="Freeform 164"/>
            <p:cNvSpPr/>
            <p:nvPr/>
          </p:nvSpPr>
          <p:spPr bwMode="auto">
            <a:xfrm>
              <a:off x="2612" y="1839"/>
              <a:ext cx="298" cy="966"/>
            </a:xfrm>
            <a:custGeom>
              <a:avLst/>
              <a:gdLst>
                <a:gd name="T0" fmla="*/ 0 w 298"/>
                <a:gd name="T1" fmla="*/ 7 h 966"/>
                <a:gd name="T2" fmla="*/ 286 w 298"/>
                <a:gd name="T3" fmla="*/ 966 h 966"/>
                <a:gd name="T4" fmla="*/ 298 w 298"/>
                <a:gd name="T5" fmla="*/ 959 h 966"/>
                <a:gd name="T6" fmla="*/ 11 w 298"/>
                <a:gd name="T7" fmla="*/ 0 h 966"/>
                <a:gd name="T8" fmla="*/ 0 w 298"/>
                <a:gd name="T9" fmla="*/ 7 h 9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966">
                  <a:moveTo>
                    <a:pt x="0" y="7"/>
                  </a:moveTo>
                  <a:lnTo>
                    <a:pt x="286" y="966"/>
                  </a:lnTo>
                  <a:lnTo>
                    <a:pt x="298" y="959"/>
                  </a:lnTo>
                  <a:lnTo>
                    <a:pt x="11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7" name="Freeform 165"/>
            <p:cNvSpPr/>
            <p:nvPr/>
          </p:nvSpPr>
          <p:spPr bwMode="auto">
            <a:xfrm>
              <a:off x="3983" y="2116"/>
              <a:ext cx="232" cy="720"/>
            </a:xfrm>
            <a:custGeom>
              <a:avLst/>
              <a:gdLst>
                <a:gd name="T0" fmla="*/ 222 w 232"/>
                <a:gd name="T1" fmla="*/ 0 h 720"/>
                <a:gd name="T2" fmla="*/ 0 w 232"/>
                <a:gd name="T3" fmla="*/ 720 h 720"/>
                <a:gd name="T4" fmla="*/ 12 w 232"/>
                <a:gd name="T5" fmla="*/ 720 h 720"/>
                <a:gd name="T6" fmla="*/ 232 w 232"/>
                <a:gd name="T7" fmla="*/ 7 h 720"/>
                <a:gd name="T8" fmla="*/ 222 w 232"/>
                <a:gd name="T9" fmla="*/ 0 h 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2" h="720">
                  <a:moveTo>
                    <a:pt x="222" y="0"/>
                  </a:moveTo>
                  <a:lnTo>
                    <a:pt x="0" y="720"/>
                  </a:lnTo>
                  <a:lnTo>
                    <a:pt x="12" y="720"/>
                  </a:lnTo>
                  <a:lnTo>
                    <a:pt x="232" y="7"/>
                  </a:lnTo>
                  <a:lnTo>
                    <a:pt x="22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8" name="Freeform 166"/>
            <p:cNvSpPr/>
            <p:nvPr/>
          </p:nvSpPr>
          <p:spPr bwMode="auto">
            <a:xfrm>
              <a:off x="2896" y="1003"/>
              <a:ext cx="478" cy="118"/>
            </a:xfrm>
            <a:custGeom>
              <a:avLst/>
              <a:gdLst>
                <a:gd name="T0" fmla="*/ 0 w 478"/>
                <a:gd name="T1" fmla="*/ 14 h 118"/>
                <a:gd name="T2" fmla="*/ 478 w 478"/>
                <a:gd name="T3" fmla="*/ 118 h 118"/>
                <a:gd name="T4" fmla="*/ 478 w 478"/>
                <a:gd name="T5" fmla="*/ 104 h 118"/>
                <a:gd name="T6" fmla="*/ 7 w 478"/>
                <a:gd name="T7" fmla="*/ 0 h 118"/>
                <a:gd name="T8" fmla="*/ 0 w 478"/>
                <a:gd name="T9" fmla="*/ 14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118">
                  <a:moveTo>
                    <a:pt x="0" y="14"/>
                  </a:moveTo>
                  <a:lnTo>
                    <a:pt x="478" y="118"/>
                  </a:lnTo>
                  <a:lnTo>
                    <a:pt x="478" y="104"/>
                  </a:lnTo>
                  <a:lnTo>
                    <a:pt x="7" y="0"/>
                  </a:lnTo>
                  <a:lnTo>
                    <a:pt x="0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9" name="Freeform 167"/>
            <p:cNvSpPr/>
            <p:nvPr/>
          </p:nvSpPr>
          <p:spPr bwMode="auto">
            <a:xfrm>
              <a:off x="4366" y="1592"/>
              <a:ext cx="689" cy="164"/>
            </a:xfrm>
            <a:custGeom>
              <a:avLst/>
              <a:gdLst>
                <a:gd name="T0" fmla="*/ 0 w 689"/>
                <a:gd name="T1" fmla="*/ 152 h 164"/>
                <a:gd name="T2" fmla="*/ 682 w 689"/>
                <a:gd name="T3" fmla="*/ 0 h 164"/>
                <a:gd name="T4" fmla="*/ 689 w 689"/>
                <a:gd name="T5" fmla="*/ 12 h 164"/>
                <a:gd name="T6" fmla="*/ 0 w 689"/>
                <a:gd name="T7" fmla="*/ 164 h 164"/>
                <a:gd name="T8" fmla="*/ 0 w 689"/>
                <a:gd name="T9" fmla="*/ 152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164">
                  <a:moveTo>
                    <a:pt x="0" y="152"/>
                  </a:moveTo>
                  <a:lnTo>
                    <a:pt x="682" y="0"/>
                  </a:lnTo>
                  <a:lnTo>
                    <a:pt x="689" y="12"/>
                  </a:lnTo>
                  <a:lnTo>
                    <a:pt x="0" y="164"/>
                  </a:lnTo>
                  <a:lnTo>
                    <a:pt x="0" y="1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0" name="Freeform 168"/>
            <p:cNvSpPr/>
            <p:nvPr/>
          </p:nvSpPr>
          <p:spPr bwMode="auto">
            <a:xfrm>
              <a:off x="3995" y="2899"/>
              <a:ext cx="499" cy="396"/>
            </a:xfrm>
            <a:custGeom>
              <a:avLst/>
              <a:gdLst>
                <a:gd name="T0" fmla="*/ 0 w 499"/>
                <a:gd name="T1" fmla="*/ 5 h 396"/>
                <a:gd name="T2" fmla="*/ 499 w 499"/>
                <a:gd name="T3" fmla="*/ 396 h 396"/>
                <a:gd name="T4" fmla="*/ 499 w 499"/>
                <a:gd name="T5" fmla="*/ 384 h 396"/>
                <a:gd name="T6" fmla="*/ 14 w 499"/>
                <a:gd name="T7" fmla="*/ 0 h 396"/>
                <a:gd name="T8" fmla="*/ 0 w 499"/>
                <a:gd name="T9" fmla="*/ 5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9" h="396">
                  <a:moveTo>
                    <a:pt x="0" y="5"/>
                  </a:moveTo>
                  <a:lnTo>
                    <a:pt x="499" y="396"/>
                  </a:lnTo>
                  <a:lnTo>
                    <a:pt x="499" y="384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1" name="Freeform 169"/>
            <p:cNvSpPr/>
            <p:nvPr/>
          </p:nvSpPr>
          <p:spPr bwMode="auto">
            <a:xfrm>
              <a:off x="3651" y="2918"/>
              <a:ext cx="306" cy="547"/>
            </a:xfrm>
            <a:custGeom>
              <a:avLst/>
              <a:gdLst>
                <a:gd name="T0" fmla="*/ 0 w 306"/>
                <a:gd name="T1" fmla="*/ 540 h 547"/>
                <a:gd name="T2" fmla="*/ 294 w 306"/>
                <a:gd name="T3" fmla="*/ 0 h 547"/>
                <a:gd name="T4" fmla="*/ 306 w 306"/>
                <a:gd name="T5" fmla="*/ 0 h 547"/>
                <a:gd name="T6" fmla="*/ 10 w 306"/>
                <a:gd name="T7" fmla="*/ 547 h 547"/>
                <a:gd name="T8" fmla="*/ 0 w 306"/>
                <a:gd name="T9" fmla="*/ 540 h 5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6" h="547">
                  <a:moveTo>
                    <a:pt x="0" y="540"/>
                  </a:moveTo>
                  <a:lnTo>
                    <a:pt x="294" y="0"/>
                  </a:lnTo>
                  <a:lnTo>
                    <a:pt x="306" y="0"/>
                  </a:lnTo>
                  <a:lnTo>
                    <a:pt x="10" y="547"/>
                  </a:lnTo>
                  <a:lnTo>
                    <a:pt x="0" y="5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2" name="Rectangle 170"/>
            <p:cNvSpPr>
              <a:spLocks noChangeArrowheads="1"/>
            </p:cNvSpPr>
            <p:nvPr/>
          </p:nvSpPr>
          <p:spPr bwMode="auto">
            <a:xfrm>
              <a:off x="2910" y="2881"/>
              <a:ext cx="9" cy="30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3" name="Freeform 171"/>
            <p:cNvSpPr/>
            <p:nvPr/>
          </p:nvSpPr>
          <p:spPr bwMode="auto">
            <a:xfrm>
              <a:off x="3334" y="2109"/>
              <a:ext cx="611" cy="741"/>
            </a:xfrm>
            <a:custGeom>
              <a:avLst/>
              <a:gdLst>
                <a:gd name="T0" fmla="*/ 0 w 611"/>
                <a:gd name="T1" fmla="*/ 7 h 741"/>
                <a:gd name="T2" fmla="*/ 599 w 611"/>
                <a:gd name="T3" fmla="*/ 741 h 741"/>
                <a:gd name="T4" fmla="*/ 611 w 611"/>
                <a:gd name="T5" fmla="*/ 736 h 741"/>
                <a:gd name="T6" fmla="*/ 12 w 611"/>
                <a:gd name="T7" fmla="*/ 0 h 741"/>
                <a:gd name="T8" fmla="*/ 0 w 611"/>
                <a:gd name="T9" fmla="*/ 7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741">
                  <a:moveTo>
                    <a:pt x="0" y="7"/>
                  </a:moveTo>
                  <a:lnTo>
                    <a:pt x="599" y="741"/>
                  </a:lnTo>
                  <a:lnTo>
                    <a:pt x="611" y="736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344" name="Group 4"/>
          <p:cNvGrpSpPr>
            <a:grpSpLocks noChangeAspect="1"/>
          </p:cNvGrpSpPr>
          <p:nvPr/>
        </p:nvGrpSpPr>
        <p:grpSpPr bwMode="auto">
          <a:xfrm>
            <a:off x="10964034" y="5769139"/>
            <a:ext cx="2236319" cy="2177722"/>
            <a:chOff x="2410" y="593"/>
            <a:chExt cx="3015" cy="2936"/>
          </a:xfrm>
          <a:solidFill>
            <a:srgbClr val="F6A27D"/>
          </a:solidFill>
        </p:grpSpPr>
        <p:sp>
          <p:nvSpPr>
            <p:cNvPr id="345" name="Freeform 5"/>
            <p:cNvSpPr/>
            <p:nvPr/>
          </p:nvSpPr>
          <p:spPr bwMode="auto">
            <a:xfrm>
              <a:off x="5079" y="1202"/>
              <a:ext cx="66" cy="509"/>
            </a:xfrm>
            <a:custGeom>
              <a:avLst/>
              <a:gdLst>
                <a:gd name="T0" fmla="*/ 0 w 66"/>
                <a:gd name="T1" fmla="*/ 9 h 509"/>
                <a:gd name="T2" fmla="*/ 54 w 66"/>
                <a:gd name="T3" fmla="*/ 509 h 509"/>
                <a:gd name="T4" fmla="*/ 66 w 66"/>
                <a:gd name="T5" fmla="*/ 509 h 509"/>
                <a:gd name="T6" fmla="*/ 9 w 66"/>
                <a:gd name="T7" fmla="*/ 0 h 509"/>
                <a:gd name="T8" fmla="*/ 0 w 66"/>
                <a:gd name="T9" fmla="*/ 9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509">
                  <a:moveTo>
                    <a:pt x="0" y="9"/>
                  </a:moveTo>
                  <a:lnTo>
                    <a:pt x="54" y="509"/>
                  </a:lnTo>
                  <a:lnTo>
                    <a:pt x="66" y="509"/>
                  </a:lnTo>
                  <a:lnTo>
                    <a:pt x="9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6" name="Freeform 6"/>
            <p:cNvSpPr/>
            <p:nvPr/>
          </p:nvSpPr>
          <p:spPr bwMode="auto">
            <a:xfrm>
              <a:off x="5079" y="1195"/>
              <a:ext cx="303" cy="854"/>
            </a:xfrm>
            <a:custGeom>
              <a:avLst/>
              <a:gdLst>
                <a:gd name="T0" fmla="*/ 14 w 303"/>
                <a:gd name="T1" fmla="*/ 0 h 854"/>
                <a:gd name="T2" fmla="*/ 303 w 303"/>
                <a:gd name="T3" fmla="*/ 854 h 854"/>
                <a:gd name="T4" fmla="*/ 287 w 303"/>
                <a:gd name="T5" fmla="*/ 854 h 854"/>
                <a:gd name="T6" fmla="*/ 0 w 303"/>
                <a:gd name="T7" fmla="*/ 11 h 854"/>
                <a:gd name="T8" fmla="*/ 14 w 303"/>
                <a:gd name="T9" fmla="*/ 0 h 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3" h="854">
                  <a:moveTo>
                    <a:pt x="14" y="0"/>
                  </a:moveTo>
                  <a:lnTo>
                    <a:pt x="303" y="854"/>
                  </a:lnTo>
                  <a:lnTo>
                    <a:pt x="287" y="854"/>
                  </a:lnTo>
                  <a:lnTo>
                    <a:pt x="0" y="11"/>
                  </a:lnTo>
                  <a:lnTo>
                    <a:pt x="1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7" name="Freeform 7"/>
            <p:cNvSpPr/>
            <p:nvPr/>
          </p:nvSpPr>
          <p:spPr bwMode="auto">
            <a:xfrm>
              <a:off x="5074" y="1202"/>
              <a:ext cx="12" cy="345"/>
            </a:xfrm>
            <a:custGeom>
              <a:avLst/>
              <a:gdLst>
                <a:gd name="T0" fmla="*/ 0 w 12"/>
                <a:gd name="T1" fmla="*/ 0 h 345"/>
                <a:gd name="T2" fmla="*/ 0 w 12"/>
                <a:gd name="T3" fmla="*/ 345 h 345"/>
                <a:gd name="T4" fmla="*/ 12 w 12"/>
                <a:gd name="T5" fmla="*/ 345 h 345"/>
                <a:gd name="T6" fmla="*/ 12 w 12"/>
                <a:gd name="T7" fmla="*/ 12 h 345"/>
                <a:gd name="T8" fmla="*/ 0 w 12"/>
                <a:gd name="T9" fmla="*/ 0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345">
                  <a:moveTo>
                    <a:pt x="0" y="0"/>
                  </a:moveTo>
                  <a:lnTo>
                    <a:pt x="0" y="345"/>
                  </a:lnTo>
                  <a:lnTo>
                    <a:pt x="12" y="345"/>
                  </a:lnTo>
                  <a:lnTo>
                    <a:pt x="12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8" name="Rectangle 8"/>
            <p:cNvSpPr>
              <a:spLocks noChangeArrowheads="1"/>
            </p:cNvSpPr>
            <p:nvPr/>
          </p:nvSpPr>
          <p:spPr bwMode="auto">
            <a:xfrm>
              <a:off x="3658" y="3501"/>
              <a:ext cx="647" cy="1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9" name="Freeform 9"/>
            <p:cNvSpPr/>
            <p:nvPr/>
          </p:nvSpPr>
          <p:spPr bwMode="auto">
            <a:xfrm>
              <a:off x="3488" y="3446"/>
              <a:ext cx="118" cy="48"/>
            </a:xfrm>
            <a:custGeom>
              <a:avLst/>
              <a:gdLst>
                <a:gd name="T0" fmla="*/ 0 w 118"/>
                <a:gd name="T1" fmla="*/ 10 h 48"/>
                <a:gd name="T2" fmla="*/ 111 w 118"/>
                <a:gd name="T3" fmla="*/ 48 h 48"/>
                <a:gd name="T4" fmla="*/ 118 w 118"/>
                <a:gd name="T5" fmla="*/ 36 h 48"/>
                <a:gd name="T6" fmla="*/ 14 w 118"/>
                <a:gd name="T7" fmla="*/ 0 h 48"/>
                <a:gd name="T8" fmla="*/ 0 w 118"/>
                <a:gd name="T9" fmla="*/ 1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48">
                  <a:moveTo>
                    <a:pt x="0" y="10"/>
                  </a:moveTo>
                  <a:lnTo>
                    <a:pt x="111" y="48"/>
                  </a:lnTo>
                  <a:lnTo>
                    <a:pt x="118" y="36"/>
                  </a:lnTo>
                  <a:lnTo>
                    <a:pt x="14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0" name="Freeform 10"/>
            <p:cNvSpPr/>
            <p:nvPr/>
          </p:nvSpPr>
          <p:spPr bwMode="auto">
            <a:xfrm>
              <a:off x="2830" y="1026"/>
              <a:ext cx="30" cy="256"/>
            </a:xfrm>
            <a:custGeom>
              <a:avLst/>
              <a:gdLst>
                <a:gd name="T0" fmla="*/ 30 w 30"/>
                <a:gd name="T1" fmla="*/ 0 h 256"/>
                <a:gd name="T2" fmla="*/ 9 w 30"/>
                <a:gd name="T3" fmla="*/ 256 h 256"/>
                <a:gd name="T4" fmla="*/ 0 w 30"/>
                <a:gd name="T5" fmla="*/ 256 h 256"/>
                <a:gd name="T6" fmla="*/ 26 w 30"/>
                <a:gd name="T7" fmla="*/ 0 h 256"/>
                <a:gd name="T8" fmla="*/ 30 w 30"/>
                <a:gd name="T9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56">
                  <a:moveTo>
                    <a:pt x="30" y="0"/>
                  </a:moveTo>
                  <a:lnTo>
                    <a:pt x="9" y="256"/>
                  </a:lnTo>
                  <a:lnTo>
                    <a:pt x="0" y="256"/>
                  </a:lnTo>
                  <a:lnTo>
                    <a:pt x="26" y="0"/>
                  </a:lnTo>
                  <a:lnTo>
                    <a:pt x="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1" name="Freeform 11"/>
            <p:cNvSpPr/>
            <p:nvPr/>
          </p:nvSpPr>
          <p:spPr bwMode="auto">
            <a:xfrm>
              <a:off x="2841" y="773"/>
              <a:ext cx="604" cy="519"/>
            </a:xfrm>
            <a:custGeom>
              <a:avLst/>
              <a:gdLst>
                <a:gd name="T0" fmla="*/ 0 w 604"/>
                <a:gd name="T1" fmla="*/ 512 h 519"/>
                <a:gd name="T2" fmla="*/ 595 w 604"/>
                <a:gd name="T3" fmla="*/ 0 h 519"/>
                <a:gd name="T4" fmla="*/ 604 w 604"/>
                <a:gd name="T5" fmla="*/ 7 h 519"/>
                <a:gd name="T6" fmla="*/ 12 w 604"/>
                <a:gd name="T7" fmla="*/ 519 h 519"/>
                <a:gd name="T8" fmla="*/ 0 w 604"/>
                <a:gd name="T9" fmla="*/ 512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4" h="519">
                  <a:moveTo>
                    <a:pt x="0" y="512"/>
                  </a:moveTo>
                  <a:lnTo>
                    <a:pt x="595" y="0"/>
                  </a:lnTo>
                  <a:lnTo>
                    <a:pt x="604" y="7"/>
                  </a:lnTo>
                  <a:lnTo>
                    <a:pt x="12" y="519"/>
                  </a:lnTo>
                  <a:lnTo>
                    <a:pt x="0" y="5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2" name="Freeform 12"/>
            <p:cNvSpPr/>
            <p:nvPr/>
          </p:nvSpPr>
          <p:spPr bwMode="auto">
            <a:xfrm>
              <a:off x="2988" y="761"/>
              <a:ext cx="445" cy="192"/>
            </a:xfrm>
            <a:custGeom>
              <a:avLst/>
              <a:gdLst>
                <a:gd name="T0" fmla="*/ 445 w 445"/>
                <a:gd name="T1" fmla="*/ 17 h 192"/>
                <a:gd name="T2" fmla="*/ 3 w 445"/>
                <a:gd name="T3" fmla="*/ 192 h 192"/>
                <a:gd name="T4" fmla="*/ 0 w 445"/>
                <a:gd name="T5" fmla="*/ 187 h 192"/>
                <a:gd name="T6" fmla="*/ 445 w 445"/>
                <a:gd name="T7" fmla="*/ 0 h 192"/>
                <a:gd name="T8" fmla="*/ 445 w 445"/>
                <a:gd name="T9" fmla="*/ 17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5" h="192">
                  <a:moveTo>
                    <a:pt x="445" y="17"/>
                  </a:moveTo>
                  <a:lnTo>
                    <a:pt x="3" y="192"/>
                  </a:lnTo>
                  <a:lnTo>
                    <a:pt x="0" y="187"/>
                  </a:lnTo>
                  <a:lnTo>
                    <a:pt x="445" y="0"/>
                  </a:lnTo>
                  <a:lnTo>
                    <a:pt x="445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3" name="Freeform 13"/>
            <p:cNvSpPr/>
            <p:nvPr/>
          </p:nvSpPr>
          <p:spPr bwMode="auto">
            <a:xfrm>
              <a:off x="3478" y="650"/>
              <a:ext cx="159" cy="95"/>
            </a:xfrm>
            <a:custGeom>
              <a:avLst/>
              <a:gdLst>
                <a:gd name="T0" fmla="*/ 10 w 159"/>
                <a:gd name="T1" fmla="*/ 95 h 95"/>
                <a:gd name="T2" fmla="*/ 159 w 159"/>
                <a:gd name="T3" fmla="*/ 9 h 95"/>
                <a:gd name="T4" fmla="*/ 159 w 159"/>
                <a:gd name="T5" fmla="*/ 0 h 95"/>
                <a:gd name="T6" fmla="*/ 0 w 159"/>
                <a:gd name="T7" fmla="*/ 88 h 95"/>
                <a:gd name="T8" fmla="*/ 10 w 159"/>
                <a:gd name="T9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95">
                  <a:moveTo>
                    <a:pt x="10" y="95"/>
                  </a:moveTo>
                  <a:lnTo>
                    <a:pt x="159" y="9"/>
                  </a:lnTo>
                  <a:lnTo>
                    <a:pt x="159" y="0"/>
                  </a:lnTo>
                  <a:lnTo>
                    <a:pt x="0" y="88"/>
                  </a:lnTo>
                  <a:lnTo>
                    <a:pt x="10" y="9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4" name="Freeform 14"/>
            <p:cNvSpPr/>
            <p:nvPr/>
          </p:nvSpPr>
          <p:spPr bwMode="auto">
            <a:xfrm>
              <a:off x="3488" y="683"/>
              <a:ext cx="798" cy="74"/>
            </a:xfrm>
            <a:custGeom>
              <a:avLst/>
              <a:gdLst>
                <a:gd name="T0" fmla="*/ 0 w 798"/>
                <a:gd name="T1" fmla="*/ 62 h 74"/>
                <a:gd name="T2" fmla="*/ 798 w 798"/>
                <a:gd name="T3" fmla="*/ 0 h 74"/>
                <a:gd name="T4" fmla="*/ 798 w 798"/>
                <a:gd name="T5" fmla="*/ 10 h 74"/>
                <a:gd name="T6" fmla="*/ 0 w 798"/>
                <a:gd name="T7" fmla="*/ 74 h 74"/>
                <a:gd name="T8" fmla="*/ 0 w 798"/>
                <a:gd name="T9" fmla="*/ 6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8" h="74">
                  <a:moveTo>
                    <a:pt x="0" y="62"/>
                  </a:moveTo>
                  <a:lnTo>
                    <a:pt x="798" y="0"/>
                  </a:lnTo>
                  <a:lnTo>
                    <a:pt x="798" y="10"/>
                  </a:lnTo>
                  <a:lnTo>
                    <a:pt x="0" y="74"/>
                  </a:lnTo>
                  <a:lnTo>
                    <a:pt x="0" y="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5" name="Freeform 15"/>
            <p:cNvSpPr/>
            <p:nvPr/>
          </p:nvSpPr>
          <p:spPr bwMode="auto">
            <a:xfrm>
              <a:off x="3421" y="778"/>
              <a:ext cx="34" cy="308"/>
            </a:xfrm>
            <a:custGeom>
              <a:avLst/>
              <a:gdLst>
                <a:gd name="T0" fmla="*/ 29 w 34"/>
                <a:gd name="T1" fmla="*/ 0 h 308"/>
                <a:gd name="T2" fmla="*/ 0 w 34"/>
                <a:gd name="T3" fmla="*/ 308 h 308"/>
                <a:gd name="T4" fmla="*/ 12 w 34"/>
                <a:gd name="T5" fmla="*/ 308 h 308"/>
                <a:gd name="T6" fmla="*/ 34 w 34"/>
                <a:gd name="T7" fmla="*/ 0 h 308"/>
                <a:gd name="T8" fmla="*/ 29 w 34"/>
                <a:gd name="T9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308">
                  <a:moveTo>
                    <a:pt x="29" y="0"/>
                  </a:moveTo>
                  <a:lnTo>
                    <a:pt x="0" y="308"/>
                  </a:lnTo>
                  <a:lnTo>
                    <a:pt x="12" y="308"/>
                  </a:lnTo>
                  <a:lnTo>
                    <a:pt x="34" y="0"/>
                  </a:ln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6" name="Freeform 16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  <a:gd name="T10" fmla="*/ 0 w 571"/>
                <a:gd name="T11" fmla="*/ 11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7" name="Freeform 17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8" name="Freeform 18"/>
            <p:cNvSpPr/>
            <p:nvPr/>
          </p:nvSpPr>
          <p:spPr bwMode="auto">
            <a:xfrm>
              <a:off x="4087" y="693"/>
              <a:ext cx="225" cy="307"/>
            </a:xfrm>
            <a:custGeom>
              <a:avLst/>
              <a:gdLst>
                <a:gd name="T0" fmla="*/ 213 w 225"/>
                <a:gd name="T1" fmla="*/ 0 h 307"/>
                <a:gd name="T2" fmla="*/ 0 w 225"/>
                <a:gd name="T3" fmla="*/ 298 h 307"/>
                <a:gd name="T4" fmla="*/ 12 w 225"/>
                <a:gd name="T5" fmla="*/ 307 h 307"/>
                <a:gd name="T6" fmla="*/ 225 w 225"/>
                <a:gd name="T7" fmla="*/ 7 h 307"/>
                <a:gd name="T8" fmla="*/ 213 w 225"/>
                <a:gd name="T9" fmla="*/ 0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5" h="307">
                  <a:moveTo>
                    <a:pt x="213" y="0"/>
                  </a:moveTo>
                  <a:lnTo>
                    <a:pt x="0" y="298"/>
                  </a:lnTo>
                  <a:lnTo>
                    <a:pt x="12" y="307"/>
                  </a:lnTo>
                  <a:lnTo>
                    <a:pt x="225" y="7"/>
                  </a:lnTo>
                  <a:lnTo>
                    <a:pt x="21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9" name="Freeform 19"/>
            <p:cNvSpPr/>
            <p:nvPr/>
          </p:nvSpPr>
          <p:spPr bwMode="auto">
            <a:xfrm>
              <a:off x="2481" y="1318"/>
              <a:ext cx="339" cy="343"/>
            </a:xfrm>
            <a:custGeom>
              <a:avLst/>
              <a:gdLst>
                <a:gd name="T0" fmla="*/ 0 w 339"/>
                <a:gd name="T1" fmla="*/ 336 h 343"/>
                <a:gd name="T2" fmla="*/ 332 w 339"/>
                <a:gd name="T3" fmla="*/ 0 h 343"/>
                <a:gd name="T4" fmla="*/ 339 w 339"/>
                <a:gd name="T5" fmla="*/ 7 h 343"/>
                <a:gd name="T6" fmla="*/ 5 w 339"/>
                <a:gd name="T7" fmla="*/ 343 h 343"/>
                <a:gd name="T8" fmla="*/ 0 w 339"/>
                <a:gd name="T9" fmla="*/ 336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9" h="343">
                  <a:moveTo>
                    <a:pt x="0" y="336"/>
                  </a:moveTo>
                  <a:lnTo>
                    <a:pt x="332" y="0"/>
                  </a:lnTo>
                  <a:lnTo>
                    <a:pt x="339" y="7"/>
                  </a:lnTo>
                  <a:lnTo>
                    <a:pt x="5" y="343"/>
                  </a:lnTo>
                  <a:lnTo>
                    <a:pt x="0" y="3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0" name="Freeform 20"/>
            <p:cNvSpPr/>
            <p:nvPr/>
          </p:nvSpPr>
          <p:spPr bwMode="auto">
            <a:xfrm>
              <a:off x="2616" y="1332"/>
              <a:ext cx="209" cy="753"/>
            </a:xfrm>
            <a:custGeom>
              <a:avLst/>
              <a:gdLst>
                <a:gd name="T0" fmla="*/ 197 w 209"/>
                <a:gd name="T1" fmla="*/ 0 h 753"/>
                <a:gd name="T2" fmla="*/ 0 w 209"/>
                <a:gd name="T3" fmla="*/ 743 h 753"/>
                <a:gd name="T4" fmla="*/ 10 w 209"/>
                <a:gd name="T5" fmla="*/ 753 h 753"/>
                <a:gd name="T6" fmla="*/ 209 w 209"/>
                <a:gd name="T7" fmla="*/ 0 h 753"/>
                <a:gd name="T8" fmla="*/ 197 w 209"/>
                <a:gd name="T9" fmla="*/ 0 h 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753">
                  <a:moveTo>
                    <a:pt x="197" y="0"/>
                  </a:moveTo>
                  <a:lnTo>
                    <a:pt x="0" y="743"/>
                  </a:lnTo>
                  <a:lnTo>
                    <a:pt x="10" y="753"/>
                  </a:lnTo>
                  <a:lnTo>
                    <a:pt x="209" y="0"/>
                  </a:lnTo>
                  <a:lnTo>
                    <a:pt x="19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1" name="Freeform 21"/>
            <p:cNvSpPr/>
            <p:nvPr/>
          </p:nvSpPr>
          <p:spPr bwMode="auto">
            <a:xfrm>
              <a:off x="2477" y="1704"/>
              <a:ext cx="106" cy="92"/>
            </a:xfrm>
            <a:custGeom>
              <a:avLst/>
              <a:gdLst>
                <a:gd name="T0" fmla="*/ 0 w 106"/>
                <a:gd name="T1" fmla="*/ 7 h 92"/>
                <a:gd name="T2" fmla="*/ 94 w 106"/>
                <a:gd name="T3" fmla="*/ 92 h 92"/>
                <a:gd name="T4" fmla="*/ 106 w 106"/>
                <a:gd name="T5" fmla="*/ 75 h 92"/>
                <a:gd name="T6" fmla="*/ 9 w 106"/>
                <a:gd name="T7" fmla="*/ 0 h 92"/>
                <a:gd name="T8" fmla="*/ 0 w 106"/>
                <a:gd name="T9" fmla="*/ 7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92">
                  <a:moveTo>
                    <a:pt x="0" y="7"/>
                  </a:moveTo>
                  <a:lnTo>
                    <a:pt x="94" y="92"/>
                  </a:lnTo>
                  <a:lnTo>
                    <a:pt x="106" y="75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2" name="Freeform 22"/>
            <p:cNvSpPr/>
            <p:nvPr/>
          </p:nvSpPr>
          <p:spPr bwMode="auto">
            <a:xfrm>
              <a:off x="2451" y="1711"/>
              <a:ext cx="146" cy="374"/>
            </a:xfrm>
            <a:custGeom>
              <a:avLst/>
              <a:gdLst>
                <a:gd name="T0" fmla="*/ 0 w 146"/>
                <a:gd name="T1" fmla="*/ 0 h 374"/>
                <a:gd name="T2" fmla="*/ 135 w 146"/>
                <a:gd name="T3" fmla="*/ 374 h 374"/>
                <a:gd name="T4" fmla="*/ 146 w 146"/>
                <a:gd name="T5" fmla="*/ 374 h 374"/>
                <a:gd name="T6" fmla="*/ 11 w 146"/>
                <a:gd name="T7" fmla="*/ 0 h 374"/>
                <a:gd name="T8" fmla="*/ 0 w 146"/>
                <a:gd name="T9" fmla="*/ 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374">
                  <a:moveTo>
                    <a:pt x="0" y="0"/>
                  </a:moveTo>
                  <a:lnTo>
                    <a:pt x="135" y="374"/>
                  </a:lnTo>
                  <a:lnTo>
                    <a:pt x="146" y="374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3" name="Rectangle 23"/>
            <p:cNvSpPr>
              <a:spLocks noChangeArrowheads="1"/>
            </p:cNvSpPr>
            <p:nvPr/>
          </p:nvSpPr>
          <p:spPr bwMode="auto">
            <a:xfrm>
              <a:off x="3410" y="1164"/>
              <a:ext cx="11" cy="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4" name="Freeform 24"/>
            <p:cNvSpPr/>
            <p:nvPr/>
          </p:nvSpPr>
          <p:spPr bwMode="auto">
            <a:xfrm>
              <a:off x="2848" y="1202"/>
              <a:ext cx="538" cy="111"/>
            </a:xfrm>
            <a:custGeom>
              <a:avLst/>
              <a:gdLst>
                <a:gd name="T0" fmla="*/ 0 w 538"/>
                <a:gd name="T1" fmla="*/ 102 h 111"/>
                <a:gd name="T2" fmla="*/ 538 w 538"/>
                <a:gd name="T3" fmla="*/ 0 h 111"/>
                <a:gd name="T4" fmla="*/ 538 w 538"/>
                <a:gd name="T5" fmla="*/ 9 h 111"/>
                <a:gd name="T6" fmla="*/ 0 w 538"/>
                <a:gd name="T7" fmla="*/ 111 h 111"/>
                <a:gd name="T8" fmla="*/ 0 w 538"/>
                <a:gd name="T9" fmla="*/ 102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8" h="111">
                  <a:moveTo>
                    <a:pt x="0" y="102"/>
                  </a:moveTo>
                  <a:lnTo>
                    <a:pt x="538" y="0"/>
                  </a:lnTo>
                  <a:lnTo>
                    <a:pt x="538" y="9"/>
                  </a:lnTo>
                  <a:lnTo>
                    <a:pt x="0" y="111"/>
                  </a:lnTo>
                  <a:lnTo>
                    <a:pt x="0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5" name="Freeform 25"/>
            <p:cNvSpPr/>
            <p:nvPr/>
          </p:nvSpPr>
          <p:spPr bwMode="auto">
            <a:xfrm>
              <a:off x="2834" y="1320"/>
              <a:ext cx="287" cy="455"/>
            </a:xfrm>
            <a:custGeom>
              <a:avLst/>
              <a:gdLst>
                <a:gd name="T0" fmla="*/ 0 w 287"/>
                <a:gd name="T1" fmla="*/ 5 h 455"/>
                <a:gd name="T2" fmla="*/ 275 w 287"/>
                <a:gd name="T3" fmla="*/ 450 h 455"/>
                <a:gd name="T4" fmla="*/ 277 w 287"/>
                <a:gd name="T5" fmla="*/ 455 h 455"/>
                <a:gd name="T6" fmla="*/ 287 w 287"/>
                <a:gd name="T7" fmla="*/ 445 h 455"/>
                <a:gd name="T8" fmla="*/ 7 w 287"/>
                <a:gd name="T9" fmla="*/ 0 h 455"/>
                <a:gd name="T10" fmla="*/ 0 w 287"/>
                <a:gd name="T11" fmla="*/ 5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7" h="455">
                  <a:moveTo>
                    <a:pt x="0" y="5"/>
                  </a:moveTo>
                  <a:lnTo>
                    <a:pt x="275" y="450"/>
                  </a:lnTo>
                  <a:lnTo>
                    <a:pt x="277" y="455"/>
                  </a:lnTo>
                  <a:lnTo>
                    <a:pt x="287" y="445"/>
                  </a:lnTo>
                  <a:lnTo>
                    <a:pt x="7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6" name="Freeform 26"/>
            <p:cNvSpPr/>
            <p:nvPr/>
          </p:nvSpPr>
          <p:spPr bwMode="auto">
            <a:xfrm>
              <a:off x="3140" y="1221"/>
              <a:ext cx="270" cy="544"/>
            </a:xfrm>
            <a:custGeom>
              <a:avLst/>
              <a:gdLst>
                <a:gd name="T0" fmla="*/ 0 w 270"/>
                <a:gd name="T1" fmla="*/ 544 h 544"/>
                <a:gd name="T2" fmla="*/ 263 w 270"/>
                <a:gd name="T3" fmla="*/ 0 h 544"/>
                <a:gd name="T4" fmla="*/ 270 w 270"/>
                <a:gd name="T5" fmla="*/ 0 h 544"/>
                <a:gd name="T6" fmla="*/ 14 w 270"/>
                <a:gd name="T7" fmla="*/ 544 h 544"/>
                <a:gd name="T8" fmla="*/ 0 w 270"/>
                <a:gd name="T9" fmla="*/ 544 h 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0" h="544">
                  <a:moveTo>
                    <a:pt x="0" y="544"/>
                  </a:moveTo>
                  <a:lnTo>
                    <a:pt x="263" y="0"/>
                  </a:lnTo>
                  <a:lnTo>
                    <a:pt x="270" y="0"/>
                  </a:lnTo>
                  <a:lnTo>
                    <a:pt x="14" y="544"/>
                  </a:lnTo>
                  <a:lnTo>
                    <a:pt x="0" y="5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7" name="Freeform 27"/>
            <p:cNvSpPr/>
            <p:nvPr/>
          </p:nvSpPr>
          <p:spPr bwMode="auto">
            <a:xfrm>
              <a:off x="3317" y="1221"/>
              <a:ext cx="93" cy="809"/>
            </a:xfrm>
            <a:custGeom>
              <a:avLst/>
              <a:gdLst>
                <a:gd name="T0" fmla="*/ 83 w 93"/>
                <a:gd name="T1" fmla="*/ 0 h 809"/>
                <a:gd name="T2" fmla="*/ 0 w 93"/>
                <a:gd name="T3" fmla="*/ 809 h 809"/>
                <a:gd name="T4" fmla="*/ 12 w 93"/>
                <a:gd name="T5" fmla="*/ 809 h 809"/>
                <a:gd name="T6" fmla="*/ 93 w 93"/>
                <a:gd name="T7" fmla="*/ 0 h 809"/>
                <a:gd name="T8" fmla="*/ 83 w 93"/>
                <a:gd name="T9" fmla="*/ 0 h 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" h="809">
                  <a:moveTo>
                    <a:pt x="83" y="0"/>
                  </a:moveTo>
                  <a:lnTo>
                    <a:pt x="0" y="809"/>
                  </a:lnTo>
                  <a:lnTo>
                    <a:pt x="12" y="809"/>
                  </a:lnTo>
                  <a:lnTo>
                    <a:pt x="93" y="0"/>
                  </a:lnTo>
                  <a:lnTo>
                    <a:pt x="8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8" name="Freeform 28"/>
            <p:cNvSpPr/>
            <p:nvPr/>
          </p:nvSpPr>
          <p:spPr bwMode="auto">
            <a:xfrm>
              <a:off x="3438" y="1022"/>
              <a:ext cx="611" cy="180"/>
            </a:xfrm>
            <a:custGeom>
              <a:avLst/>
              <a:gdLst>
                <a:gd name="T0" fmla="*/ 0 w 611"/>
                <a:gd name="T1" fmla="*/ 165 h 180"/>
                <a:gd name="T2" fmla="*/ 611 w 611"/>
                <a:gd name="T3" fmla="*/ 0 h 180"/>
                <a:gd name="T4" fmla="*/ 611 w 611"/>
                <a:gd name="T5" fmla="*/ 14 h 180"/>
                <a:gd name="T6" fmla="*/ 0 w 611"/>
                <a:gd name="T7" fmla="*/ 180 h 180"/>
                <a:gd name="T8" fmla="*/ 0 w 611"/>
                <a:gd name="T9" fmla="*/ 165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180">
                  <a:moveTo>
                    <a:pt x="0" y="165"/>
                  </a:moveTo>
                  <a:lnTo>
                    <a:pt x="611" y="0"/>
                  </a:lnTo>
                  <a:lnTo>
                    <a:pt x="611" y="14"/>
                  </a:lnTo>
                  <a:lnTo>
                    <a:pt x="0" y="180"/>
                  </a:lnTo>
                  <a:lnTo>
                    <a:pt x="0" y="1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9" name="Freeform 29"/>
            <p:cNvSpPr/>
            <p:nvPr/>
          </p:nvSpPr>
          <p:spPr bwMode="auto">
            <a:xfrm>
              <a:off x="4340" y="702"/>
              <a:ext cx="377" cy="396"/>
            </a:xfrm>
            <a:custGeom>
              <a:avLst/>
              <a:gdLst>
                <a:gd name="T0" fmla="*/ 0 w 377"/>
                <a:gd name="T1" fmla="*/ 12 h 396"/>
                <a:gd name="T2" fmla="*/ 370 w 377"/>
                <a:gd name="T3" fmla="*/ 396 h 396"/>
                <a:gd name="T4" fmla="*/ 377 w 377"/>
                <a:gd name="T5" fmla="*/ 388 h 396"/>
                <a:gd name="T6" fmla="*/ 0 w 377"/>
                <a:gd name="T7" fmla="*/ 0 h 396"/>
                <a:gd name="T8" fmla="*/ 0 w 377"/>
                <a:gd name="T9" fmla="*/ 12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7" h="396">
                  <a:moveTo>
                    <a:pt x="0" y="12"/>
                  </a:moveTo>
                  <a:lnTo>
                    <a:pt x="370" y="396"/>
                  </a:lnTo>
                  <a:lnTo>
                    <a:pt x="377" y="388"/>
                  </a:lnTo>
                  <a:lnTo>
                    <a:pt x="0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0" name="Freeform 30"/>
            <p:cNvSpPr/>
            <p:nvPr/>
          </p:nvSpPr>
          <p:spPr bwMode="auto">
            <a:xfrm>
              <a:off x="4108" y="1015"/>
              <a:ext cx="597" cy="97"/>
            </a:xfrm>
            <a:custGeom>
              <a:avLst/>
              <a:gdLst>
                <a:gd name="T0" fmla="*/ 0 w 597"/>
                <a:gd name="T1" fmla="*/ 0 h 97"/>
                <a:gd name="T2" fmla="*/ 597 w 597"/>
                <a:gd name="T3" fmla="*/ 90 h 97"/>
                <a:gd name="T4" fmla="*/ 597 w 597"/>
                <a:gd name="T5" fmla="*/ 97 h 97"/>
                <a:gd name="T6" fmla="*/ 0 w 597"/>
                <a:gd name="T7" fmla="*/ 11 h 97"/>
                <a:gd name="T8" fmla="*/ 0 w 597"/>
                <a:gd name="T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97">
                  <a:moveTo>
                    <a:pt x="0" y="0"/>
                  </a:moveTo>
                  <a:lnTo>
                    <a:pt x="597" y="90"/>
                  </a:lnTo>
                  <a:lnTo>
                    <a:pt x="597" y="97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1" name="Freeform 31"/>
            <p:cNvSpPr/>
            <p:nvPr/>
          </p:nvSpPr>
          <p:spPr bwMode="auto">
            <a:xfrm>
              <a:off x="4759" y="1121"/>
              <a:ext cx="280" cy="55"/>
            </a:xfrm>
            <a:custGeom>
              <a:avLst/>
              <a:gdLst>
                <a:gd name="T0" fmla="*/ 5 w 280"/>
                <a:gd name="T1" fmla="*/ 0 h 55"/>
                <a:gd name="T2" fmla="*/ 280 w 280"/>
                <a:gd name="T3" fmla="*/ 40 h 55"/>
                <a:gd name="T4" fmla="*/ 280 w 280"/>
                <a:gd name="T5" fmla="*/ 55 h 55"/>
                <a:gd name="T6" fmla="*/ 0 w 280"/>
                <a:gd name="T7" fmla="*/ 7 h 55"/>
                <a:gd name="T8" fmla="*/ 5 w 280"/>
                <a:gd name="T9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0" h="55">
                  <a:moveTo>
                    <a:pt x="5" y="0"/>
                  </a:moveTo>
                  <a:lnTo>
                    <a:pt x="280" y="40"/>
                  </a:lnTo>
                  <a:lnTo>
                    <a:pt x="280" y="55"/>
                  </a:lnTo>
                  <a:lnTo>
                    <a:pt x="0" y="7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2" name="Freeform 32"/>
            <p:cNvSpPr/>
            <p:nvPr/>
          </p:nvSpPr>
          <p:spPr bwMode="auto">
            <a:xfrm>
              <a:off x="4745" y="1131"/>
              <a:ext cx="298" cy="447"/>
            </a:xfrm>
            <a:custGeom>
              <a:avLst/>
              <a:gdLst>
                <a:gd name="T0" fmla="*/ 0 w 298"/>
                <a:gd name="T1" fmla="*/ 9 h 447"/>
                <a:gd name="T2" fmla="*/ 294 w 298"/>
                <a:gd name="T3" fmla="*/ 447 h 447"/>
                <a:gd name="T4" fmla="*/ 298 w 298"/>
                <a:gd name="T5" fmla="*/ 440 h 447"/>
                <a:gd name="T6" fmla="*/ 7 w 298"/>
                <a:gd name="T7" fmla="*/ 0 h 447"/>
                <a:gd name="T8" fmla="*/ 0 w 298"/>
                <a:gd name="T9" fmla="*/ 9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447">
                  <a:moveTo>
                    <a:pt x="0" y="9"/>
                  </a:moveTo>
                  <a:lnTo>
                    <a:pt x="294" y="447"/>
                  </a:lnTo>
                  <a:lnTo>
                    <a:pt x="298" y="440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3" name="Freeform 33"/>
            <p:cNvSpPr/>
            <p:nvPr/>
          </p:nvSpPr>
          <p:spPr bwMode="auto">
            <a:xfrm>
              <a:off x="4551" y="1135"/>
              <a:ext cx="182" cy="422"/>
            </a:xfrm>
            <a:custGeom>
              <a:avLst/>
              <a:gdLst>
                <a:gd name="T0" fmla="*/ 173 w 182"/>
                <a:gd name="T1" fmla="*/ 0 h 422"/>
                <a:gd name="T2" fmla="*/ 0 w 182"/>
                <a:gd name="T3" fmla="*/ 422 h 422"/>
                <a:gd name="T4" fmla="*/ 12 w 182"/>
                <a:gd name="T5" fmla="*/ 422 h 422"/>
                <a:gd name="T6" fmla="*/ 182 w 182"/>
                <a:gd name="T7" fmla="*/ 0 h 422"/>
                <a:gd name="T8" fmla="*/ 173 w 182"/>
                <a:gd name="T9" fmla="*/ 0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2" h="422">
                  <a:moveTo>
                    <a:pt x="173" y="0"/>
                  </a:moveTo>
                  <a:lnTo>
                    <a:pt x="0" y="422"/>
                  </a:lnTo>
                  <a:lnTo>
                    <a:pt x="12" y="422"/>
                  </a:lnTo>
                  <a:lnTo>
                    <a:pt x="182" y="0"/>
                  </a:lnTo>
                  <a:lnTo>
                    <a:pt x="1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4" name="Freeform 34"/>
            <p:cNvSpPr/>
            <p:nvPr/>
          </p:nvSpPr>
          <p:spPr bwMode="auto">
            <a:xfrm>
              <a:off x="3414" y="1214"/>
              <a:ext cx="401" cy="388"/>
            </a:xfrm>
            <a:custGeom>
              <a:avLst/>
              <a:gdLst>
                <a:gd name="T0" fmla="*/ 0 w 401"/>
                <a:gd name="T1" fmla="*/ 0 h 388"/>
                <a:gd name="T2" fmla="*/ 393 w 401"/>
                <a:gd name="T3" fmla="*/ 388 h 388"/>
                <a:gd name="T4" fmla="*/ 401 w 401"/>
                <a:gd name="T5" fmla="*/ 378 h 388"/>
                <a:gd name="T6" fmla="*/ 12 w 401"/>
                <a:gd name="T7" fmla="*/ 0 h 388"/>
                <a:gd name="T8" fmla="*/ 0 w 40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1" h="388">
                  <a:moveTo>
                    <a:pt x="0" y="0"/>
                  </a:moveTo>
                  <a:lnTo>
                    <a:pt x="393" y="388"/>
                  </a:lnTo>
                  <a:lnTo>
                    <a:pt x="401" y="37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5" name="Freeform 35"/>
            <p:cNvSpPr/>
            <p:nvPr/>
          </p:nvSpPr>
          <p:spPr bwMode="auto">
            <a:xfrm>
              <a:off x="3833" y="1034"/>
              <a:ext cx="233" cy="558"/>
            </a:xfrm>
            <a:custGeom>
              <a:avLst/>
              <a:gdLst>
                <a:gd name="T0" fmla="*/ 225 w 233"/>
                <a:gd name="T1" fmla="*/ 0 h 558"/>
                <a:gd name="T2" fmla="*/ 0 w 233"/>
                <a:gd name="T3" fmla="*/ 558 h 558"/>
                <a:gd name="T4" fmla="*/ 10 w 233"/>
                <a:gd name="T5" fmla="*/ 558 h 558"/>
                <a:gd name="T6" fmla="*/ 233 w 233"/>
                <a:gd name="T7" fmla="*/ 0 h 558"/>
                <a:gd name="T8" fmla="*/ 225 w 233"/>
                <a:gd name="T9" fmla="*/ 0 h 5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3" h="558">
                  <a:moveTo>
                    <a:pt x="225" y="0"/>
                  </a:moveTo>
                  <a:lnTo>
                    <a:pt x="0" y="558"/>
                  </a:lnTo>
                  <a:lnTo>
                    <a:pt x="10" y="558"/>
                  </a:lnTo>
                  <a:lnTo>
                    <a:pt x="233" y="0"/>
                  </a:lnTo>
                  <a:lnTo>
                    <a:pt x="2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6" name="Freeform 36"/>
            <p:cNvSpPr/>
            <p:nvPr/>
          </p:nvSpPr>
          <p:spPr bwMode="auto">
            <a:xfrm>
              <a:off x="4087" y="1034"/>
              <a:ext cx="452" cy="530"/>
            </a:xfrm>
            <a:custGeom>
              <a:avLst/>
              <a:gdLst>
                <a:gd name="T0" fmla="*/ 0 w 452"/>
                <a:gd name="T1" fmla="*/ 0 h 530"/>
                <a:gd name="T2" fmla="*/ 440 w 452"/>
                <a:gd name="T3" fmla="*/ 530 h 530"/>
                <a:gd name="T4" fmla="*/ 452 w 452"/>
                <a:gd name="T5" fmla="*/ 528 h 530"/>
                <a:gd name="T6" fmla="*/ 12 w 452"/>
                <a:gd name="T7" fmla="*/ 0 h 530"/>
                <a:gd name="T8" fmla="*/ 0 w 452"/>
                <a:gd name="T9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2" h="530">
                  <a:moveTo>
                    <a:pt x="0" y="0"/>
                  </a:moveTo>
                  <a:lnTo>
                    <a:pt x="440" y="530"/>
                  </a:lnTo>
                  <a:lnTo>
                    <a:pt x="452" y="5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7" name="Freeform 37"/>
            <p:cNvSpPr/>
            <p:nvPr/>
          </p:nvSpPr>
          <p:spPr bwMode="auto">
            <a:xfrm>
              <a:off x="3836" y="1588"/>
              <a:ext cx="689" cy="23"/>
            </a:xfrm>
            <a:custGeom>
              <a:avLst/>
              <a:gdLst>
                <a:gd name="T0" fmla="*/ 0 w 689"/>
                <a:gd name="T1" fmla="*/ 16 h 23"/>
                <a:gd name="T2" fmla="*/ 689 w 689"/>
                <a:gd name="T3" fmla="*/ 0 h 23"/>
                <a:gd name="T4" fmla="*/ 689 w 689"/>
                <a:gd name="T5" fmla="*/ 7 h 23"/>
                <a:gd name="T6" fmla="*/ 12 w 689"/>
                <a:gd name="T7" fmla="*/ 23 h 23"/>
                <a:gd name="T8" fmla="*/ 0 w 689"/>
                <a:gd name="T9" fmla="*/ 16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23">
                  <a:moveTo>
                    <a:pt x="0" y="16"/>
                  </a:moveTo>
                  <a:lnTo>
                    <a:pt x="689" y="0"/>
                  </a:lnTo>
                  <a:lnTo>
                    <a:pt x="689" y="7"/>
                  </a:lnTo>
                  <a:lnTo>
                    <a:pt x="12" y="23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8" name="Freeform 38"/>
            <p:cNvSpPr/>
            <p:nvPr/>
          </p:nvSpPr>
          <p:spPr bwMode="auto">
            <a:xfrm>
              <a:off x="5093" y="1621"/>
              <a:ext cx="273" cy="428"/>
            </a:xfrm>
            <a:custGeom>
              <a:avLst/>
              <a:gdLst>
                <a:gd name="T0" fmla="*/ 0 w 273"/>
                <a:gd name="T1" fmla="*/ 0 h 428"/>
                <a:gd name="T2" fmla="*/ 263 w 273"/>
                <a:gd name="T3" fmla="*/ 428 h 428"/>
                <a:gd name="T4" fmla="*/ 273 w 273"/>
                <a:gd name="T5" fmla="*/ 428 h 428"/>
                <a:gd name="T6" fmla="*/ 12 w 273"/>
                <a:gd name="T7" fmla="*/ 0 h 428"/>
                <a:gd name="T8" fmla="*/ 0 w 27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3" h="428">
                  <a:moveTo>
                    <a:pt x="0" y="0"/>
                  </a:moveTo>
                  <a:lnTo>
                    <a:pt x="263" y="428"/>
                  </a:lnTo>
                  <a:lnTo>
                    <a:pt x="273" y="4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9" name="Freeform 39"/>
            <p:cNvSpPr/>
            <p:nvPr/>
          </p:nvSpPr>
          <p:spPr bwMode="auto">
            <a:xfrm>
              <a:off x="5070" y="1621"/>
              <a:ext cx="293" cy="428"/>
            </a:xfrm>
            <a:custGeom>
              <a:avLst/>
              <a:gdLst>
                <a:gd name="T0" fmla="*/ 0 w 293"/>
                <a:gd name="T1" fmla="*/ 0 h 428"/>
                <a:gd name="T2" fmla="*/ 286 w 293"/>
                <a:gd name="T3" fmla="*/ 428 h 428"/>
                <a:gd name="T4" fmla="*/ 293 w 293"/>
                <a:gd name="T5" fmla="*/ 421 h 428"/>
                <a:gd name="T6" fmla="*/ 16 w 293"/>
                <a:gd name="T7" fmla="*/ 0 h 428"/>
                <a:gd name="T8" fmla="*/ 0 w 29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3" h="428">
                  <a:moveTo>
                    <a:pt x="0" y="0"/>
                  </a:moveTo>
                  <a:lnTo>
                    <a:pt x="286" y="428"/>
                  </a:lnTo>
                  <a:lnTo>
                    <a:pt x="293" y="421"/>
                  </a:lnTo>
                  <a:lnTo>
                    <a:pt x="1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0" name="Freeform 40"/>
            <p:cNvSpPr/>
            <p:nvPr/>
          </p:nvSpPr>
          <p:spPr bwMode="auto">
            <a:xfrm>
              <a:off x="4568" y="1581"/>
              <a:ext cx="551" cy="156"/>
            </a:xfrm>
            <a:custGeom>
              <a:avLst/>
              <a:gdLst>
                <a:gd name="T0" fmla="*/ 0 w 551"/>
                <a:gd name="T1" fmla="*/ 0 h 156"/>
                <a:gd name="T2" fmla="*/ 551 w 551"/>
                <a:gd name="T3" fmla="*/ 146 h 156"/>
                <a:gd name="T4" fmla="*/ 539 w 551"/>
                <a:gd name="T5" fmla="*/ 156 h 156"/>
                <a:gd name="T6" fmla="*/ 0 w 551"/>
                <a:gd name="T7" fmla="*/ 11 h 156"/>
                <a:gd name="T8" fmla="*/ 0 w 551"/>
                <a:gd name="T9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1" h="156">
                  <a:moveTo>
                    <a:pt x="0" y="0"/>
                  </a:moveTo>
                  <a:lnTo>
                    <a:pt x="551" y="146"/>
                  </a:lnTo>
                  <a:lnTo>
                    <a:pt x="539" y="156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1" name="Freeform 41"/>
            <p:cNvSpPr/>
            <p:nvPr/>
          </p:nvSpPr>
          <p:spPr bwMode="auto">
            <a:xfrm>
              <a:off x="4546" y="1597"/>
              <a:ext cx="228" cy="677"/>
            </a:xfrm>
            <a:custGeom>
              <a:avLst/>
              <a:gdLst>
                <a:gd name="T0" fmla="*/ 0 w 228"/>
                <a:gd name="T1" fmla="*/ 0 h 677"/>
                <a:gd name="T2" fmla="*/ 223 w 228"/>
                <a:gd name="T3" fmla="*/ 677 h 677"/>
                <a:gd name="T4" fmla="*/ 228 w 228"/>
                <a:gd name="T5" fmla="*/ 677 h 677"/>
                <a:gd name="T6" fmla="*/ 10 w 228"/>
                <a:gd name="T7" fmla="*/ 0 h 677"/>
                <a:gd name="T8" fmla="*/ 0 w 228"/>
                <a:gd name="T9" fmla="*/ 0 h 6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8" h="677">
                  <a:moveTo>
                    <a:pt x="0" y="0"/>
                  </a:moveTo>
                  <a:lnTo>
                    <a:pt x="223" y="677"/>
                  </a:lnTo>
                  <a:lnTo>
                    <a:pt x="228" y="677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2" name="Freeform 42"/>
            <p:cNvSpPr/>
            <p:nvPr/>
          </p:nvSpPr>
          <p:spPr bwMode="auto">
            <a:xfrm>
              <a:off x="4229" y="1604"/>
              <a:ext cx="310" cy="481"/>
            </a:xfrm>
            <a:custGeom>
              <a:avLst/>
              <a:gdLst>
                <a:gd name="T0" fmla="*/ 0 w 310"/>
                <a:gd name="T1" fmla="*/ 481 h 481"/>
                <a:gd name="T2" fmla="*/ 301 w 310"/>
                <a:gd name="T3" fmla="*/ 0 h 481"/>
                <a:gd name="T4" fmla="*/ 310 w 310"/>
                <a:gd name="T5" fmla="*/ 0 h 481"/>
                <a:gd name="T6" fmla="*/ 7 w 310"/>
                <a:gd name="T7" fmla="*/ 481 h 481"/>
                <a:gd name="T8" fmla="*/ 0 w 310"/>
                <a:gd name="T9" fmla="*/ 481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0" h="481">
                  <a:moveTo>
                    <a:pt x="0" y="481"/>
                  </a:moveTo>
                  <a:lnTo>
                    <a:pt x="301" y="0"/>
                  </a:lnTo>
                  <a:lnTo>
                    <a:pt x="310" y="0"/>
                  </a:lnTo>
                  <a:lnTo>
                    <a:pt x="7" y="481"/>
                  </a:lnTo>
                  <a:lnTo>
                    <a:pt x="0" y="4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3" name="Freeform 43"/>
            <p:cNvSpPr/>
            <p:nvPr/>
          </p:nvSpPr>
          <p:spPr bwMode="auto">
            <a:xfrm>
              <a:off x="4217" y="1803"/>
              <a:ext cx="90" cy="282"/>
            </a:xfrm>
            <a:custGeom>
              <a:avLst/>
              <a:gdLst>
                <a:gd name="T0" fmla="*/ 81 w 90"/>
                <a:gd name="T1" fmla="*/ 0 h 282"/>
                <a:gd name="T2" fmla="*/ 0 w 90"/>
                <a:gd name="T3" fmla="*/ 282 h 282"/>
                <a:gd name="T4" fmla="*/ 7 w 90"/>
                <a:gd name="T5" fmla="*/ 282 h 282"/>
                <a:gd name="T6" fmla="*/ 90 w 90"/>
                <a:gd name="T7" fmla="*/ 0 h 282"/>
                <a:gd name="T8" fmla="*/ 81 w 90"/>
                <a:gd name="T9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282">
                  <a:moveTo>
                    <a:pt x="81" y="0"/>
                  </a:moveTo>
                  <a:lnTo>
                    <a:pt x="0" y="282"/>
                  </a:lnTo>
                  <a:lnTo>
                    <a:pt x="7" y="282"/>
                  </a:lnTo>
                  <a:lnTo>
                    <a:pt x="90" y="0"/>
                  </a:lnTo>
                  <a:lnTo>
                    <a:pt x="8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4" name="Freeform 44"/>
            <p:cNvSpPr/>
            <p:nvPr/>
          </p:nvSpPr>
          <p:spPr bwMode="auto">
            <a:xfrm>
              <a:off x="3833" y="1621"/>
              <a:ext cx="375" cy="464"/>
            </a:xfrm>
            <a:custGeom>
              <a:avLst/>
              <a:gdLst>
                <a:gd name="T0" fmla="*/ 0 w 375"/>
                <a:gd name="T1" fmla="*/ 0 h 464"/>
                <a:gd name="T2" fmla="*/ 368 w 375"/>
                <a:gd name="T3" fmla="*/ 464 h 464"/>
                <a:gd name="T4" fmla="*/ 375 w 375"/>
                <a:gd name="T5" fmla="*/ 464 h 464"/>
                <a:gd name="T6" fmla="*/ 8 w 375"/>
                <a:gd name="T7" fmla="*/ 0 h 464"/>
                <a:gd name="T8" fmla="*/ 0 w 375"/>
                <a:gd name="T9" fmla="*/ 0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5" h="464">
                  <a:moveTo>
                    <a:pt x="0" y="0"/>
                  </a:moveTo>
                  <a:lnTo>
                    <a:pt x="368" y="464"/>
                  </a:lnTo>
                  <a:lnTo>
                    <a:pt x="375" y="464"/>
                  </a:lnTo>
                  <a:lnTo>
                    <a:pt x="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5" name="Freeform 45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  <a:gd name="T10" fmla="*/ 0 w 649"/>
                <a:gd name="T11" fmla="*/ 17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6" name="Freeform 46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7" name="Freeform 47"/>
            <p:cNvSpPr/>
            <p:nvPr/>
          </p:nvSpPr>
          <p:spPr bwMode="auto">
            <a:xfrm>
              <a:off x="3623" y="1623"/>
              <a:ext cx="203" cy="658"/>
            </a:xfrm>
            <a:custGeom>
              <a:avLst/>
              <a:gdLst>
                <a:gd name="T0" fmla="*/ 194 w 203"/>
                <a:gd name="T1" fmla="*/ 0 h 658"/>
                <a:gd name="T2" fmla="*/ 0 w 203"/>
                <a:gd name="T3" fmla="*/ 658 h 658"/>
                <a:gd name="T4" fmla="*/ 9 w 203"/>
                <a:gd name="T5" fmla="*/ 658 h 658"/>
                <a:gd name="T6" fmla="*/ 203 w 203"/>
                <a:gd name="T7" fmla="*/ 5 h 658"/>
                <a:gd name="T8" fmla="*/ 194 w 203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58">
                  <a:moveTo>
                    <a:pt x="194" y="0"/>
                  </a:moveTo>
                  <a:lnTo>
                    <a:pt x="0" y="658"/>
                  </a:lnTo>
                  <a:lnTo>
                    <a:pt x="9" y="658"/>
                  </a:lnTo>
                  <a:lnTo>
                    <a:pt x="203" y="5"/>
                  </a:lnTo>
                  <a:lnTo>
                    <a:pt x="19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8" name="Freeform 48"/>
            <p:cNvSpPr/>
            <p:nvPr/>
          </p:nvSpPr>
          <p:spPr bwMode="auto">
            <a:xfrm>
              <a:off x="3353" y="1768"/>
              <a:ext cx="935" cy="310"/>
            </a:xfrm>
            <a:custGeom>
              <a:avLst/>
              <a:gdLst>
                <a:gd name="T0" fmla="*/ 0 w 935"/>
                <a:gd name="T1" fmla="*/ 300 h 310"/>
                <a:gd name="T2" fmla="*/ 928 w 935"/>
                <a:gd name="T3" fmla="*/ 0 h 310"/>
                <a:gd name="T4" fmla="*/ 935 w 935"/>
                <a:gd name="T5" fmla="*/ 9 h 310"/>
                <a:gd name="T6" fmla="*/ 7 w 935"/>
                <a:gd name="T7" fmla="*/ 310 h 310"/>
                <a:gd name="T8" fmla="*/ 0 w 935"/>
                <a:gd name="T9" fmla="*/ 300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5" h="310">
                  <a:moveTo>
                    <a:pt x="0" y="300"/>
                  </a:moveTo>
                  <a:lnTo>
                    <a:pt x="928" y="0"/>
                  </a:lnTo>
                  <a:lnTo>
                    <a:pt x="935" y="9"/>
                  </a:lnTo>
                  <a:lnTo>
                    <a:pt x="7" y="310"/>
                  </a:lnTo>
                  <a:lnTo>
                    <a:pt x="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9" name="Freeform 49"/>
            <p:cNvSpPr/>
            <p:nvPr/>
          </p:nvSpPr>
          <p:spPr bwMode="auto">
            <a:xfrm>
              <a:off x="2631" y="1820"/>
              <a:ext cx="641" cy="251"/>
            </a:xfrm>
            <a:custGeom>
              <a:avLst/>
              <a:gdLst>
                <a:gd name="T0" fmla="*/ 0 w 641"/>
                <a:gd name="T1" fmla="*/ 9 h 251"/>
                <a:gd name="T2" fmla="*/ 641 w 641"/>
                <a:gd name="T3" fmla="*/ 251 h 251"/>
                <a:gd name="T4" fmla="*/ 641 w 641"/>
                <a:gd name="T5" fmla="*/ 244 h 251"/>
                <a:gd name="T6" fmla="*/ 11 w 641"/>
                <a:gd name="T7" fmla="*/ 0 h 251"/>
                <a:gd name="T8" fmla="*/ 0 w 641"/>
                <a:gd name="T9" fmla="*/ 9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1" h="251">
                  <a:moveTo>
                    <a:pt x="0" y="9"/>
                  </a:moveTo>
                  <a:lnTo>
                    <a:pt x="641" y="251"/>
                  </a:lnTo>
                  <a:lnTo>
                    <a:pt x="641" y="244"/>
                  </a:lnTo>
                  <a:lnTo>
                    <a:pt x="11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0" name="Freeform 50"/>
            <p:cNvSpPr/>
            <p:nvPr/>
          </p:nvSpPr>
          <p:spPr bwMode="auto">
            <a:xfrm>
              <a:off x="2631" y="1798"/>
              <a:ext cx="497" cy="301"/>
            </a:xfrm>
            <a:custGeom>
              <a:avLst/>
              <a:gdLst>
                <a:gd name="T0" fmla="*/ 0 w 497"/>
                <a:gd name="T1" fmla="*/ 296 h 301"/>
                <a:gd name="T2" fmla="*/ 490 w 497"/>
                <a:gd name="T3" fmla="*/ 0 h 301"/>
                <a:gd name="T4" fmla="*/ 497 w 497"/>
                <a:gd name="T5" fmla="*/ 10 h 301"/>
                <a:gd name="T6" fmla="*/ 7 w 497"/>
                <a:gd name="T7" fmla="*/ 301 h 301"/>
                <a:gd name="T8" fmla="*/ 0 w 497"/>
                <a:gd name="T9" fmla="*/ 296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7" h="301">
                  <a:moveTo>
                    <a:pt x="0" y="296"/>
                  </a:moveTo>
                  <a:lnTo>
                    <a:pt x="490" y="0"/>
                  </a:lnTo>
                  <a:lnTo>
                    <a:pt x="497" y="10"/>
                  </a:lnTo>
                  <a:lnTo>
                    <a:pt x="7" y="301"/>
                  </a:lnTo>
                  <a:lnTo>
                    <a:pt x="0" y="2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1" name="Freeform 51"/>
            <p:cNvSpPr/>
            <p:nvPr/>
          </p:nvSpPr>
          <p:spPr bwMode="auto">
            <a:xfrm>
              <a:off x="2467" y="2125"/>
              <a:ext cx="135" cy="351"/>
            </a:xfrm>
            <a:custGeom>
              <a:avLst/>
              <a:gdLst>
                <a:gd name="T0" fmla="*/ 126 w 135"/>
                <a:gd name="T1" fmla="*/ 0 h 351"/>
                <a:gd name="T2" fmla="*/ 0 w 135"/>
                <a:gd name="T3" fmla="*/ 351 h 351"/>
                <a:gd name="T4" fmla="*/ 12 w 135"/>
                <a:gd name="T5" fmla="*/ 351 h 351"/>
                <a:gd name="T6" fmla="*/ 135 w 135"/>
                <a:gd name="T7" fmla="*/ 7 h 351"/>
                <a:gd name="T8" fmla="*/ 126 w 135"/>
                <a:gd name="T9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351">
                  <a:moveTo>
                    <a:pt x="126" y="0"/>
                  </a:moveTo>
                  <a:lnTo>
                    <a:pt x="0" y="351"/>
                  </a:lnTo>
                  <a:lnTo>
                    <a:pt x="12" y="351"/>
                  </a:lnTo>
                  <a:lnTo>
                    <a:pt x="135" y="7"/>
                  </a:lnTo>
                  <a:lnTo>
                    <a:pt x="12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2" name="Freeform 52"/>
            <p:cNvSpPr/>
            <p:nvPr/>
          </p:nvSpPr>
          <p:spPr bwMode="auto">
            <a:xfrm>
              <a:off x="2607" y="2130"/>
              <a:ext cx="234" cy="743"/>
            </a:xfrm>
            <a:custGeom>
              <a:avLst/>
              <a:gdLst>
                <a:gd name="T0" fmla="*/ 0 w 234"/>
                <a:gd name="T1" fmla="*/ 0 h 743"/>
                <a:gd name="T2" fmla="*/ 223 w 234"/>
                <a:gd name="T3" fmla="*/ 743 h 743"/>
                <a:gd name="T4" fmla="*/ 234 w 234"/>
                <a:gd name="T5" fmla="*/ 743 h 743"/>
                <a:gd name="T6" fmla="*/ 9 w 234"/>
                <a:gd name="T7" fmla="*/ 0 h 743"/>
                <a:gd name="T8" fmla="*/ 0 w 234"/>
                <a:gd name="T9" fmla="*/ 0 h 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743">
                  <a:moveTo>
                    <a:pt x="0" y="0"/>
                  </a:moveTo>
                  <a:lnTo>
                    <a:pt x="223" y="743"/>
                  </a:lnTo>
                  <a:lnTo>
                    <a:pt x="234" y="743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3" name="Freeform 53"/>
            <p:cNvSpPr/>
            <p:nvPr/>
          </p:nvSpPr>
          <p:spPr bwMode="auto">
            <a:xfrm>
              <a:off x="2472" y="2525"/>
              <a:ext cx="350" cy="360"/>
            </a:xfrm>
            <a:custGeom>
              <a:avLst/>
              <a:gdLst>
                <a:gd name="T0" fmla="*/ 0 w 350"/>
                <a:gd name="T1" fmla="*/ 12 h 360"/>
                <a:gd name="T2" fmla="*/ 343 w 350"/>
                <a:gd name="T3" fmla="*/ 360 h 360"/>
                <a:gd name="T4" fmla="*/ 350 w 350"/>
                <a:gd name="T5" fmla="*/ 348 h 360"/>
                <a:gd name="T6" fmla="*/ 7 w 350"/>
                <a:gd name="T7" fmla="*/ 0 h 360"/>
                <a:gd name="T8" fmla="*/ 0 w 350"/>
                <a:gd name="T9" fmla="*/ 12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0" h="360">
                  <a:moveTo>
                    <a:pt x="0" y="12"/>
                  </a:moveTo>
                  <a:lnTo>
                    <a:pt x="343" y="360"/>
                  </a:lnTo>
                  <a:lnTo>
                    <a:pt x="350" y="348"/>
                  </a:lnTo>
                  <a:lnTo>
                    <a:pt x="7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4" name="Freeform 54"/>
            <p:cNvSpPr/>
            <p:nvPr/>
          </p:nvSpPr>
          <p:spPr bwMode="auto">
            <a:xfrm>
              <a:off x="2922" y="2466"/>
              <a:ext cx="128" cy="355"/>
            </a:xfrm>
            <a:custGeom>
              <a:avLst/>
              <a:gdLst>
                <a:gd name="T0" fmla="*/ 121 w 128"/>
                <a:gd name="T1" fmla="*/ 0 h 355"/>
                <a:gd name="T2" fmla="*/ 0 w 128"/>
                <a:gd name="T3" fmla="*/ 339 h 355"/>
                <a:gd name="T4" fmla="*/ 9 w 128"/>
                <a:gd name="T5" fmla="*/ 355 h 355"/>
                <a:gd name="T6" fmla="*/ 128 w 128"/>
                <a:gd name="T7" fmla="*/ 10 h 355"/>
                <a:gd name="T8" fmla="*/ 121 w 128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8" h="355">
                  <a:moveTo>
                    <a:pt x="121" y="0"/>
                  </a:moveTo>
                  <a:lnTo>
                    <a:pt x="0" y="339"/>
                  </a:lnTo>
                  <a:lnTo>
                    <a:pt x="9" y="355"/>
                  </a:lnTo>
                  <a:lnTo>
                    <a:pt x="128" y="10"/>
                  </a:lnTo>
                  <a:lnTo>
                    <a:pt x="1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5" name="Freeform 55"/>
            <p:cNvSpPr/>
            <p:nvPr/>
          </p:nvSpPr>
          <p:spPr bwMode="auto">
            <a:xfrm>
              <a:off x="2616" y="2118"/>
              <a:ext cx="417" cy="322"/>
            </a:xfrm>
            <a:custGeom>
              <a:avLst/>
              <a:gdLst>
                <a:gd name="T0" fmla="*/ 0 w 417"/>
                <a:gd name="T1" fmla="*/ 10 h 322"/>
                <a:gd name="T2" fmla="*/ 408 w 417"/>
                <a:gd name="T3" fmla="*/ 322 h 322"/>
                <a:gd name="T4" fmla="*/ 417 w 417"/>
                <a:gd name="T5" fmla="*/ 310 h 322"/>
                <a:gd name="T6" fmla="*/ 15 w 417"/>
                <a:gd name="T7" fmla="*/ 0 h 322"/>
                <a:gd name="T8" fmla="*/ 0 w 417"/>
                <a:gd name="T9" fmla="*/ 10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7" h="322">
                  <a:moveTo>
                    <a:pt x="0" y="10"/>
                  </a:moveTo>
                  <a:lnTo>
                    <a:pt x="408" y="322"/>
                  </a:lnTo>
                  <a:lnTo>
                    <a:pt x="417" y="310"/>
                  </a:lnTo>
                  <a:lnTo>
                    <a:pt x="15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6" name="Freeform 56"/>
            <p:cNvSpPr/>
            <p:nvPr/>
          </p:nvSpPr>
          <p:spPr bwMode="auto">
            <a:xfrm>
              <a:off x="3054" y="1803"/>
              <a:ext cx="81" cy="618"/>
            </a:xfrm>
            <a:custGeom>
              <a:avLst/>
              <a:gdLst>
                <a:gd name="T0" fmla="*/ 69 w 81"/>
                <a:gd name="T1" fmla="*/ 0 h 618"/>
                <a:gd name="T2" fmla="*/ 0 w 81"/>
                <a:gd name="T3" fmla="*/ 618 h 618"/>
                <a:gd name="T4" fmla="*/ 10 w 81"/>
                <a:gd name="T5" fmla="*/ 618 h 618"/>
                <a:gd name="T6" fmla="*/ 81 w 81"/>
                <a:gd name="T7" fmla="*/ 0 h 618"/>
                <a:gd name="T8" fmla="*/ 69 w 81"/>
                <a:gd name="T9" fmla="*/ 0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618">
                  <a:moveTo>
                    <a:pt x="69" y="0"/>
                  </a:moveTo>
                  <a:lnTo>
                    <a:pt x="0" y="618"/>
                  </a:lnTo>
                  <a:lnTo>
                    <a:pt x="10" y="618"/>
                  </a:lnTo>
                  <a:lnTo>
                    <a:pt x="81" y="0"/>
                  </a:lnTo>
                  <a:lnTo>
                    <a:pt x="6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7" name="Freeform 57"/>
            <p:cNvSpPr/>
            <p:nvPr/>
          </p:nvSpPr>
          <p:spPr bwMode="auto">
            <a:xfrm>
              <a:off x="3135" y="1810"/>
              <a:ext cx="476" cy="474"/>
            </a:xfrm>
            <a:custGeom>
              <a:avLst/>
              <a:gdLst>
                <a:gd name="T0" fmla="*/ 0 w 476"/>
                <a:gd name="T1" fmla="*/ 0 h 474"/>
                <a:gd name="T2" fmla="*/ 469 w 476"/>
                <a:gd name="T3" fmla="*/ 474 h 474"/>
                <a:gd name="T4" fmla="*/ 476 w 476"/>
                <a:gd name="T5" fmla="*/ 471 h 474"/>
                <a:gd name="T6" fmla="*/ 9 w 476"/>
                <a:gd name="T7" fmla="*/ 0 h 474"/>
                <a:gd name="T8" fmla="*/ 0 w 476"/>
                <a:gd name="T9" fmla="*/ 0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6" h="474">
                  <a:moveTo>
                    <a:pt x="0" y="0"/>
                  </a:moveTo>
                  <a:lnTo>
                    <a:pt x="469" y="474"/>
                  </a:lnTo>
                  <a:lnTo>
                    <a:pt x="476" y="471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8" name="Freeform 58"/>
            <p:cNvSpPr/>
            <p:nvPr/>
          </p:nvSpPr>
          <p:spPr bwMode="auto">
            <a:xfrm>
              <a:off x="2938" y="2109"/>
              <a:ext cx="363" cy="696"/>
            </a:xfrm>
            <a:custGeom>
              <a:avLst/>
              <a:gdLst>
                <a:gd name="T0" fmla="*/ 358 w 363"/>
                <a:gd name="T1" fmla="*/ 0 h 696"/>
                <a:gd name="T2" fmla="*/ 0 w 363"/>
                <a:gd name="T3" fmla="*/ 696 h 696"/>
                <a:gd name="T4" fmla="*/ 12 w 363"/>
                <a:gd name="T5" fmla="*/ 696 h 696"/>
                <a:gd name="T6" fmla="*/ 363 w 363"/>
                <a:gd name="T7" fmla="*/ 9 h 696"/>
                <a:gd name="T8" fmla="*/ 358 w 363"/>
                <a:gd name="T9" fmla="*/ 0 h 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3" h="696">
                  <a:moveTo>
                    <a:pt x="358" y="0"/>
                  </a:moveTo>
                  <a:lnTo>
                    <a:pt x="0" y="696"/>
                  </a:lnTo>
                  <a:lnTo>
                    <a:pt x="12" y="696"/>
                  </a:lnTo>
                  <a:lnTo>
                    <a:pt x="363" y="9"/>
                  </a:lnTo>
                  <a:lnTo>
                    <a:pt x="35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9" name="Freeform 59"/>
            <p:cNvSpPr/>
            <p:nvPr/>
          </p:nvSpPr>
          <p:spPr bwMode="auto">
            <a:xfrm>
              <a:off x="3085" y="2296"/>
              <a:ext cx="516" cy="154"/>
            </a:xfrm>
            <a:custGeom>
              <a:avLst/>
              <a:gdLst>
                <a:gd name="T0" fmla="*/ 0 w 516"/>
                <a:gd name="T1" fmla="*/ 144 h 154"/>
                <a:gd name="T2" fmla="*/ 516 w 516"/>
                <a:gd name="T3" fmla="*/ 0 h 154"/>
                <a:gd name="T4" fmla="*/ 516 w 516"/>
                <a:gd name="T5" fmla="*/ 7 h 154"/>
                <a:gd name="T6" fmla="*/ 0 w 516"/>
                <a:gd name="T7" fmla="*/ 154 h 154"/>
                <a:gd name="T8" fmla="*/ 0 w 516"/>
                <a:gd name="T9" fmla="*/ 14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6" h="154">
                  <a:moveTo>
                    <a:pt x="0" y="144"/>
                  </a:moveTo>
                  <a:lnTo>
                    <a:pt x="516" y="0"/>
                  </a:lnTo>
                  <a:lnTo>
                    <a:pt x="516" y="7"/>
                  </a:lnTo>
                  <a:lnTo>
                    <a:pt x="0" y="154"/>
                  </a:lnTo>
                  <a:lnTo>
                    <a:pt x="0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0" name="Freeform 60"/>
            <p:cNvSpPr/>
            <p:nvPr/>
          </p:nvSpPr>
          <p:spPr bwMode="auto">
            <a:xfrm>
              <a:off x="3637" y="2106"/>
              <a:ext cx="571" cy="192"/>
            </a:xfrm>
            <a:custGeom>
              <a:avLst/>
              <a:gdLst>
                <a:gd name="T0" fmla="*/ 0 w 571"/>
                <a:gd name="T1" fmla="*/ 180 h 192"/>
                <a:gd name="T2" fmla="*/ 571 w 571"/>
                <a:gd name="T3" fmla="*/ 0 h 192"/>
                <a:gd name="T4" fmla="*/ 571 w 571"/>
                <a:gd name="T5" fmla="*/ 12 h 192"/>
                <a:gd name="T6" fmla="*/ 0 w 571"/>
                <a:gd name="T7" fmla="*/ 192 h 192"/>
                <a:gd name="T8" fmla="*/ 0 w 571"/>
                <a:gd name="T9" fmla="*/ 18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192">
                  <a:moveTo>
                    <a:pt x="0" y="180"/>
                  </a:moveTo>
                  <a:lnTo>
                    <a:pt x="571" y="0"/>
                  </a:lnTo>
                  <a:lnTo>
                    <a:pt x="571" y="12"/>
                  </a:lnTo>
                  <a:lnTo>
                    <a:pt x="0" y="192"/>
                  </a:lnTo>
                  <a:lnTo>
                    <a:pt x="0" y="1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1" name="Freeform 61"/>
            <p:cNvSpPr/>
            <p:nvPr/>
          </p:nvSpPr>
          <p:spPr bwMode="auto">
            <a:xfrm>
              <a:off x="4234" y="2106"/>
              <a:ext cx="521" cy="187"/>
            </a:xfrm>
            <a:custGeom>
              <a:avLst/>
              <a:gdLst>
                <a:gd name="T0" fmla="*/ 0 w 521"/>
                <a:gd name="T1" fmla="*/ 10 h 187"/>
                <a:gd name="T2" fmla="*/ 518 w 521"/>
                <a:gd name="T3" fmla="*/ 187 h 187"/>
                <a:gd name="T4" fmla="*/ 521 w 521"/>
                <a:gd name="T5" fmla="*/ 175 h 187"/>
                <a:gd name="T6" fmla="*/ 0 w 521"/>
                <a:gd name="T7" fmla="*/ 0 h 187"/>
                <a:gd name="T8" fmla="*/ 0 w 521"/>
                <a:gd name="T9" fmla="*/ 1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187">
                  <a:moveTo>
                    <a:pt x="0" y="10"/>
                  </a:moveTo>
                  <a:lnTo>
                    <a:pt x="518" y="187"/>
                  </a:lnTo>
                  <a:lnTo>
                    <a:pt x="521" y="175"/>
                  </a:lnTo>
                  <a:lnTo>
                    <a:pt x="0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2" name="Freeform 62"/>
            <p:cNvSpPr/>
            <p:nvPr/>
          </p:nvSpPr>
          <p:spPr bwMode="auto">
            <a:xfrm>
              <a:off x="4795" y="1749"/>
              <a:ext cx="329" cy="525"/>
            </a:xfrm>
            <a:custGeom>
              <a:avLst/>
              <a:gdLst>
                <a:gd name="T0" fmla="*/ 329 w 329"/>
                <a:gd name="T1" fmla="*/ 0 h 525"/>
                <a:gd name="T2" fmla="*/ 0 w 329"/>
                <a:gd name="T3" fmla="*/ 525 h 525"/>
                <a:gd name="T4" fmla="*/ 7 w 329"/>
                <a:gd name="T5" fmla="*/ 525 h 525"/>
                <a:gd name="T6" fmla="*/ 329 w 329"/>
                <a:gd name="T7" fmla="*/ 12 h 525"/>
                <a:gd name="T8" fmla="*/ 329 w 329"/>
                <a:gd name="T9" fmla="*/ 0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9" h="525">
                  <a:moveTo>
                    <a:pt x="329" y="0"/>
                  </a:moveTo>
                  <a:lnTo>
                    <a:pt x="0" y="525"/>
                  </a:lnTo>
                  <a:lnTo>
                    <a:pt x="7" y="525"/>
                  </a:lnTo>
                  <a:lnTo>
                    <a:pt x="329" y="12"/>
                  </a:lnTo>
                  <a:lnTo>
                    <a:pt x="3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3" name="Freeform 63"/>
            <p:cNvSpPr/>
            <p:nvPr/>
          </p:nvSpPr>
          <p:spPr bwMode="auto">
            <a:xfrm>
              <a:off x="5145" y="1756"/>
              <a:ext cx="52" cy="691"/>
            </a:xfrm>
            <a:custGeom>
              <a:avLst/>
              <a:gdLst>
                <a:gd name="T0" fmla="*/ 0 w 52"/>
                <a:gd name="T1" fmla="*/ 0 h 691"/>
                <a:gd name="T2" fmla="*/ 41 w 52"/>
                <a:gd name="T3" fmla="*/ 691 h 691"/>
                <a:gd name="T4" fmla="*/ 52 w 52"/>
                <a:gd name="T5" fmla="*/ 691 h 691"/>
                <a:gd name="T6" fmla="*/ 7 w 52"/>
                <a:gd name="T7" fmla="*/ 0 h 691"/>
                <a:gd name="T8" fmla="*/ 0 w 52"/>
                <a:gd name="T9" fmla="*/ 0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691">
                  <a:moveTo>
                    <a:pt x="0" y="0"/>
                  </a:moveTo>
                  <a:lnTo>
                    <a:pt x="41" y="691"/>
                  </a:lnTo>
                  <a:lnTo>
                    <a:pt x="52" y="691"/>
                  </a:lnTo>
                  <a:lnTo>
                    <a:pt x="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4" name="Freeform 64"/>
            <p:cNvSpPr/>
            <p:nvPr/>
          </p:nvSpPr>
          <p:spPr bwMode="auto">
            <a:xfrm>
              <a:off x="5204" y="2102"/>
              <a:ext cx="183" cy="355"/>
            </a:xfrm>
            <a:custGeom>
              <a:avLst/>
              <a:gdLst>
                <a:gd name="T0" fmla="*/ 171 w 183"/>
                <a:gd name="T1" fmla="*/ 0 h 355"/>
                <a:gd name="T2" fmla="*/ 0 w 183"/>
                <a:gd name="T3" fmla="*/ 345 h 355"/>
                <a:gd name="T4" fmla="*/ 10 w 183"/>
                <a:gd name="T5" fmla="*/ 355 h 355"/>
                <a:gd name="T6" fmla="*/ 183 w 183"/>
                <a:gd name="T7" fmla="*/ 0 h 355"/>
                <a:gd name="T8" fmla="*/ 171 w 183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3" h="355">
                  <a:moveTo>
                    <a:pt x="171" y="0"/>
                  </a:moveTo>
                  <a:lnTo>
                    <a:pt x="0" y="345"/>
                  </a:lnTo>
                  <a:lnTo>
                    <a:pt x="10" y="355"/>
                  </a:lnTo>
                  <a:lnTo>
                    <a:pt x="183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5" name="Freeform 65"/>
            <p:cNvSpPr/>
            <p:nvPr/>
          </p:nvSpPr>
          <p:spPr bwMode="auto">
            <a:xfrm>
              <a:off x="4795" y="2303"/>
              <a:ext cx="362" cy="173"/>
            </a:xfrm>
            <a:custGeom>
              <a:avLst/>
              <a:gdLst>
                <a:gd name="T0" fmla="*/ 0 w 362"/>
                <a:gd name="T1" fmla="*/ 9 h 173"/>
                <a:gd name="T2" fmla="*/ 362 w 362"/>
                <a:gd name="T3" fmla="*/ 173 h 173"/>
                <a:gd name="T4" fmla="*/ 362 w 362"/>
                <a:gd name="T5" fmla="*/ 156 h 173"/>
                <a:gd name="T6" fmla="*/ 0 w 362"/>
                <a:gd name="T7" fmla="*/ 0 h 173"/>
                <a:gd name="T8" fmla="*/ 0 w 362"/>
                <a:gd name="T9" fmla="*/ 9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2" h="173">
                  <a:moveTo>
                    <a:pt x="0" y="9"/>
                  </a:moveTo>
                  <a:lnTo>
                    <a:pt x="362" y="173"/>
                  </a:lnTo>
                  <a:lnTo>
                    <a:pt x="362" y="156"/>
                  </a:lnTo>
                  <a:lnTo>
                    <a:pt x="0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6" name="Freeform 66"/>
            <p:cNvSpPr/>
            <p:nvPr/>
          </p:nvSpPr>
          <p:spPr bwMode="auto">
            <a:xfrm>
              <a:off x="5086" y="2499"/>
              <a:ext cx="102" cy="462"/>
            </a:xfrm>
            <a:custGeom>
              <a:avLst/>
              <a:gdLst>
                <a:gd name="T0" fmla="*/ 95 w 102"/>
                <a:gd name="T1" fmla="*/ 0 h 462"/>
                <a:gd name="T2" fmla="*/ 0 w 102"/>
                <a:gd name="T3" fmla="*/ 462 h 462"/>
                <a:gd name="T4" fmla="*/ 12 w 102"/>
                <a:gd name="T5" fmla="*/ 462 h 462"/>
                <a:gd name="T6" fmla="*/ 102 w 102"/>
                <a:gd name="T7" fmla="*/ 0 h 462"/>
                <a:gd name="T8" fmla="*/ 95 w 102"/>
                <a:gd name="T9" fmla="*/ 0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462">
                  <a:moveTo>
                    <a:pt x="95" y="0"/>
                  </a:moveTo>
                  <a:lnTo>
                    <a:pt x="0" y="462"/>
                  </a:lnTo>
                  <a:lnTo>
                    <a:pt x="12" y="462"/>
                  </a:lnTo>
                  <a:lnTo>
                    <a:pt x="102" y="0"/>
                  </a:lnTo>
                  <a:lnTo>
                    <a:pt x="9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7" name="Freeform 67"/>
            <p:cNvSpPr/>
            <p:nvPr/>
          </p:nvSpPr>
          <p:spPr bwMode="auto">
            <a:xfrm>
              <a:off x="4724" y="2317"/>
              <a:ext cx="59" cy="663"/>
            </a:xfrm>
            <a:custGeom>
              <a:avLst/>
              <a:gdLst>
                <a:gd name="T0" fmla="*/ 50 w 59"/>
                <a:gd name="T1" fmla="*/ 0 h 663"/>
                <a:gd name="T2" fmla="*/ 0 w 59"/>
                <a:gd name="T3" fmla="*/ 663 h 663"/>
                <a:gd name="T4" fmla="*/ 9 w 59"/>
                <a:gd name="T5" fmla="*/ 663 h 663"/>
                <a:gd name="T6" fmla="*/ 59 w 59"/>
                <a:gd name="T7" fmla="*/ 0 h 663"/>
                <a:gd name="T8" fmla="*/ 50 w 59"/>
                <a:gd name="T9" fmla="*/ 0 h 6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663">
                  <a:moveTo>
                    <a:pt x="50" y="0"/>
                  </a:moveTo>
                  <a:lnTo>
                    <a:pt x="0" y="663"/>
                  </a:lnTo>
                  <a:lnTo>
                    <a:pt x="9" y="663"/>
                  </a:lnTo>
                  <a:lnTo>
                    <a:pt x="59" y="0"/>
                  </a:lnTo>
                  <a:lnTo>
                    <a:pt x="5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8" name="Freeform 68"/>
            <p:cNvSpPr/>
            <p:nvPr/>
          </p:nvSpPr>
          <p:spPr bwMode="auto">
            <a:xfrm>
              <a:off x="4740" y="2499"/>
              <a:ext cx="443" cy="481"/>
            </a:xfrm>
            <a:custGeom>
              <a:avLst/>
              <a:gdLst>
                <a:gd name="T0" fmla="*/ 436 w 443"/>
                <a:gd name="T1" fmla="*/ 0 h 481"/>
                <a:gd name="T2" fmla="*/ 0 w 443"/>
                <a:gd name="T3" fmla="*/ 476 h 481"/>
                <a:gd name="T4" fmla="*/ 7 w 443"/>
                <a:gd name="T5" fmla="*/ 481 h 481"/>
                <a:gd name="T6" fmla="*/ 443 w 443"/>
                <a:gd name="T7" fmla="*/ 0 h 481"/>
                <a:gd name="T8" fmla="*/ 436 w 443"/>
                <a:gd name="T9" fmla="*/ 0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3" h="481">
                  <a:moveTo>
                    <a:pt x="436" y="0"/>
                  </a:moveTo>
                  <a:lnTo>
                    <a:pt x="0" y="476"/>
                  </a:lnTo>
                  <a:lnTo>
                    <a:pt x="7" y="481"/>
                  </a:lnTo>
                  <a:lnTo>
                    <a:pt x="443" y="0"/>
                  </a:lnTo>
                  <a:lnTo>
                    <a:pt x="43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9" name="Freeform 69"/>
            <p:cNvSpPr/>
            <p:nvPr/>
          </p:nvSpPr>
          <p:spPr bwMode="auto">
            <a:xfrm>
              <a:off x="4996" y="2573"/>
              <a:ext cx="81" cy="388"/>
            </a:xfrm>
            <a:custGeom>
              <a:avLst/>
              <a:gdLst>
                <a:gd name="T0" fmla="*/ 0 w 81"/>
                <a:gd name="T1" fmla="*/ 0 h 388"/>
                <a:gd name="T2" fmla="*/ 69 w 81"/>
                <a:gd name="T3" fmla="*/ 388 h 388"/>
                <a:gd name="T4" fmla="*/ 81 w 81"/>
                <a:gd name="T5" fmla="*/ 388 h 388"/>
                <a:gd name="T6" fmla="*/ 10 w 81"/>
                <a:gd name="T7" fmla="*/ 0 h 388"/>
                <a:gd name="T8" fmla="*/ 0 w 8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388">
                  <a:moveTo>
                    <a:pt x="0" y="0"/>
                  </a:moveTo>
                  <a:lnTo>
                    <a:pt x="69" y="388"/>
                  </a:lnTo>
                  <a:lnTo>
                    <a:pt x="81" y="388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0" name="Freeform 70"/>
            <p:cNvSpPr/>
            <p:nvPr/>
          </p:nvSpPr>
          <p:spPr bwMode="auto">
            <a:xfrm>
              <a:off x="4186" y="2116"/>
              <a:ext cx="38" cy="594"/>
            </a:xfrm>
            <a:custGeom>
              <a:avLst/>
              <a:gdLst>
                <a:gd name="T0" fmla="*/ 31 w 38"/>
                <a:gd name="T1" fmla="*/ 2 h 594"/>
                <a:gd name="T2" fmla="*/ 0 w 38"/>
                <a:gd name="T3" fmla="*/ 594 h 594"/>
                <a:gd name="T4" fmla="*/ 7 w 38"/>
                <a:gd name="T5" fmla="*/ 594 h 594"/>
                <a:gd name="T6" fmla="*/ 38 w 38"/>
                <a:gd name="T7" fmla="*/ 0 h 594"/>
                <a:gd name="T8" fmla="*/ 31 w 38"/>
                <a:gd name="T9" fmla="*/ 2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594">
                  <a:moveTo>
                    <a:pt x="31" y="2"/>
                  </a:moveTo>
                  <a:lnTo>
                    <a:pt x="0" y="594"/>
                  </a:lnTo>
                  <a:lnTo>
                    <a:pt x="7" y="594"/>
                  </a:lnTo>
                  <a:lnTo>
                    <a:pt x="38" y="0"/>
                  </a:lnTo>
                  <a:lnTo>
                    <a:pt x="31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1" name="Freeform 71"/>
            <p:cNvSpPr/>
            <p:nvPr/>
          </p:nvSpPr>
          <p:spPr bwMode="auto">
            <a:xfrm>
              <a:off x="4201" y="2312"/>
              <a:ext cx="568" cy="415"/>
            </a:xfrm>
            <a:custGeom>
              <a:avLst/>
              <a:gdLst>
                <a:gd name="T0" fmla="*/ 0 w 568"/>
                <a:gd name="T1" fmla="*/ 405 h 415"/>
                <a:gd name="T2" fmla="*/ 563 w 568"/>
                <a:gd name="T3" fmla="*/ 0 h 415"/>
                <a:gd name="T4" fmla="*/ 568 w 568"/>
                <a:gd name="T5" fmla="*/ 7 h 415"/>
                <a:gd name="T6" fmla="*/ 0 w 568"/>
                <a:gd name="T7" fmla="*/ 415 h 415"/>
                <a:gd name="T8" fmla="*/ 0 w 568"/>
                <a:gd name="T9" fmla="*/ 405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8" h="415">
                  <a:moveTo>
                    <a:pt x="0" y="405"/>
                  </a:moveTo>
                  <a:lnTo>
                    <a:pt x="563" y="0"/>
                  </a:lnTo>
                  <a:lnTo>
                    <a:pt x="568" y="7"/>
                  </a:lnTo>
                  <a:lnTo>
                    <a:pt x="0" y="415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2" name="Freeform 72"/>
            <p:cNvSpPr/>
            <p:nvPr/>
          </p:nvSpPr>
          <p:spPr bwMode="auto">
            <a:xfrm>
              <a:off x="4198" y="2729"/>
              <a:ext cx="507" cy="272"/>
            </a:xfrm>
            <a:custGeom>
              <a:avLst/>
              <a:gdLst>
                <a:gd name="T0" fmla="*/ 0 w 507"/>
                <a:gd name="T1" fmla="*/ 9 h 272"/>
                <a:gd name="T2" fmla="*/ 497 w 507"/>
                <a:gd name="T3" fmla="*/ 272 h 272"/>
                <a:gd name="T4" fmla="*/ 507 w 507"/>
                <a:gd name="T5" fmla="*/ 268 h 272"/>
                <a:gd name="T6" fmla="*/ 5 w 507"/>
                <a:gd name="T7" fmla="*/ 0 h 272"/>
                <a:gd name="T8" fmla="*/ 0 w 507"/>
                <a:gd name="T9" fmla="*/ 9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72">
                  <a:moveTo>
                    <a:pt x="0" y="9"/>
                  </a:moveTo>
                  <a:lnTo>
                    <a:pt x="497" y="272"/>
                  </a:lnTo>
                  <a:lnTo>
                    <a:pt x="507" y="268"/>
                  </a:lnTo>
                  <a:lnTo>
                    <a:pt x="5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3" name="Freeform 73"/>
            <p:cNvSpPr/>
            <p:nvPr/>
          </p:nvSpPr>
          <p:spPr bwMode="auto">
            <a:xfrm>
              <a:off x="3627" y="2298"/>
              <a:ext cx="540" cy="431"/>
            </a:xfrm>
            <a:custGeom>
              <a:avLst/>
              <a:gdLst>
                <a:gd name="T0" fmla="*/ 0 w 540"/>
                <a:gd name="T1" fmla="*/ 10 h 431"/>
                <a:gd name="T2" fmla="*/ 540 w 540"/>
                <a:gd name="T3" fmla="*/ 431 h 431"/>
                <a:gd name="T4" fmla="*/ 540 w 540"/>
                <a:gd name="T5" fmla="*/ 417 h 431"/>
                <a:gd name="T6" fmla="*/ 8 w 540"/>
                <a:gd name="T7" fmla="*/ 0 h 431"/>
                <a:gd name="T8" fmla="*/ 0 w 540"/>
                <a:gd name="T9" fmla="*/ 1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431">
                  <a:moveTo>
                    <a:pt x="0" y="10"/>
                  </a:moveTo>
                  <a:lnTo>
                    <a:pt x="540" y="431"/>
                  </a:lnTo>
                  <a:lnTo>
                    <a:pt x="540" y="417"/>
                  </a:lnTo>
                  <a:lnTo>
                    <a:pt x="8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4" name="Freeform 74"/>
            <p:cNvSpPr/>
            <p:nvPr/>
          </p:nvSpPr>
          <p:spPr bwMode="auto">
            <a:xfrm>
              <a:off x="3495" y="2305"/>
              <a:ext cx="130" cy="621"/>
            </a:xfrm>
            <a:custGeom>
              <a:avLst/>
              <a:gdLst>
                <a:gd name="T0" fmla="*/ 125 w 130"/>
                <a:gd name="T1" fmla="*/ 0 h 621"/>
                <a:gd name="T2" fmla="*/ 0 w 130"/>
                <a:gd name="T3" fmla="*/ 621 h 621"/>
                <a:gd name="T4" fmla="*/ 9 w 130"/>
                <a:gd name="T5" fmla="*/ 621 h 621"/>
                <a:gd name="T6" fmla="*/ 130 w 130"/>
                <a:gd name="T7" fmla="*/ 5 h 621"/>
                <a:gd name="T8" fmla="*/ 125 w 130"/>
                <a:gd name="T9" fmla="*/ 0 h 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" h="621">
                  <a:moveTo>
                    <a:pt x="125" y="0"/>
                  </a:moveTo>
                  <a:lnTo>
                    <a:pt x="0" y="621"/>
                  </a:lnTo>
                  <a:lnTo>
                    <a:pt x="9" y="621"/>
                  </a:lnTo>
                  <a:lnTo>
                    <a:pt x="130" y="5"/>
                  </a:lnTo>
                  <a:lnTo>
                    <a:pt x="1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5" name="Freeform 75"/>
            <p:cNvSpPr/>
            <p:nvPr/>
          </p:nvSpPr>
          <p:spPr bwMode="auto">
            <a:xfrm>
              <a:off x="3054" y="2461"/>
              <a:ext cx="420" cy="465"/>
            </a:xfrm>
            <a:custGeom>
              <a:avLst/>
              <a:gdLst>
                <a:gd name="T0" fmla="*/ 0 w 420"/>
                <a:gd name="T1" fmla="*/ 8 h 465"/>
                <a:gd name="T2" fmla="*/ 412 w 420"/>
                <a:gd name="T3" fmla="*/ 465 h 465"/>
                <a:gd name="T4" fmla="*/ 420 w 420"/>
                <a:gd name="T5" fmla="*/ 465 h 465"/>
                <a:gd name="T6" fmla="*/ 12 w 420"/>
                <a:gd name="T7" fmla="*/ 0 h 465"/>
                <a:gd name="T8" fmla="*/ 0 w 420"/>
                <a:gd name="T9" fmla="*/ 8 h 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0" h="465">
                  <a:moveTo>
                    <a:pt x="0" y="8"/>
                  </a:moveTo>
                  <a:lnTo>
                    <a:pt x="412" y="465"/>
                  </a:lnTo>
                  <a:lnTo>
                    <a:pt x="420" y="465"/>
                  </a:lnTo>
                  <a:lnTo>
                    <a:pt x="12" y="0"/>
                  </a:ln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6" name="Freeform 76"/>
            <p:cNvSpPr/>
            <p:nvPr/>
          </p:nvSpPr>
          <p:spPr bwMode="auto">
            <a:xfrm>
              <a:off x="3519" y="2729"/>
              <a:ext cx="655" cy="223"/>
            </a:xfrm>
            <a:custGeom>
              <a:avLst/>
              <a:gdLst>
                <a:gd name="T0" fmla="*/ 0 w 655"/>
                <a:gd name="T1" fmla="*/ 213 h 223"/>
                <a:gd name="T2" fmla="*/ 655 w 655"/>
                <a:gd name="T3" fmla="*/ 0 h 223"/>
                <a:gd name="T4" fmla="*/ 655 w 655"/>
                <a:gd name="T5" fmla="*/ 9 h 223"/>
                <a:gd name="T6" fmla="*/ 0 w 655"/>
                <a:gd name="T7" fmla="*/ 223 h 223"/>
                <a:gd name="T8" fmla="*/ 0 w 655"/>
                <a:gd name="T9" fmla="*/ 213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5" h="223">
                  <a:moveTo>
                    <a:pt x="0" y="213"/>
                  </a:moveTo>
                  <a:lnTo>
                    <a:pt x="655" y="0"/>
                  </a:lnTo>
                  <a:lnTo>
                    <a:pt x="655" y="9"/>
                  </a:lnTo>
                  <a:lnTo>
                    <a:pt x="0" y="223"/>
                  </a:lnTo>
                  <a:lnTo>
                    <a:pt x="0" y="2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7" name="Freeform 77"/>
            <p:cNvSpPr/>
            <p:nvPr/>
          </p:nvSpPr>
          <p:spPr bwMode="auto">
            <a:xfrm>
              <a:off x="4066" y="2738"/>
              <a:ext cx="123" cy="495"/>
            </a:xfrm>
            <a:custGeom>
              <a:avLst/>
              <a:gdLst>
                <a:gd name="T0" fmla="*/ 118 w 123"/>
                <a:gd name="T1" fmla="*/ 0 h 495"/>
                <a:gd name="T2" fmla="*/ 0 w 123"/>
                <a:gd name="T3" fmla="*/ 495 h 495"/>
                <a:gd name="T4" fmla="*/ 7 w 123"/>
                <a:gd name="T5" fmla="*/ 495 h 495"/>
                <a:gd name="T6" fmla="*/ 123 w 123"/>
                <a:gd name="T7" fmla="*/ 0 h 495"/>
                <a:gd name="T8" fmla="*/ 118 w 123"/>
                <a:gd name="T9" fmla="*/ 0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495">
                  <a:moveTo>
                    <a:pt x="118" y="0"/>
                  </a:moveTo>
                  <a:lnTo>
                    <a:pt x="0" y="495"/>
                  </a:lnTo>
                  <a:lnTo>
                    <a:pt x="7" y="495"/>
                  </a:lnTo>
                  <a:lnTo>
                    <a:pt x="123" y="0"/>
                  </a:lnTo>
                  <a:lnTo>
                    <a:pt x="1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8" name="Freeform 78"/>
            <p:cNvSpPr/>
            <p:nvPr/>
          </p:nvSpPr>
          <p:spPr bwMode="auto">
            <a:xfrm>
              <a:off x="2957" y="2843"/>
              <a:ext cx="971" cy="42"/>
            </a:xfrm>
            <a:custGeom>
              <a:avLst/>
              <a:gdLst>
                <a:gd name="T0" fmla="*/ 0 w 971"/>
                <a:gd name="T1" fmla="*/ 0 h 42"/>
                <a:gd name="T2" fmla="*/ 971 w 971"/>
                <a:gd name="T3" fmla="*/ 30 h 42"/>
                <a:gd name="T4" fmla="*/ 971 w 971"/>
                <a:gd name="T5" fmla="*/ 42 h 42"/>
                <a:gd name="T6" fmla="*/ 0 w 971"/>
                <a:gd name="T7" fmla="*/ 7 h 42"/>
                <a:gd name="T8" fmla="*/ 0 w 971"/>
                <a:gd name="T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1" h="42">
                  <a:moveTo>
                    <a:pt x="0" y="0"/>
                  </a:moveTo>
                  <a:lnTo>
                    <a:pt x="971" y="30"/>
                  </a:lnTo>
                  <a:lnTo>
                    <a:pt x="971" y="42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9" name="Freeform 79"/>
            <p:cNvSpPr/>
            <p:nvPr/>
          </p:nvSpPr>
          <p:spPr bwMode="auto">
            <a:xfrm>
              <a:off x="2865" y="2902"/>
              <a:ext cx="597" cy="57"/>
            </a:xfrm>
            <a:custGeom>
              <a:avLst/>
              <a:gdLst>
                <a:gd name="T0" fmla="*/ 0 w 597"/>
                <a:gd name="T1" fmla="*/ 0 h 57"/>
                <a:gd name="T2" fmla="*/ 597 w 597"/>
                <a:gd name="T3" fmla="*/ 50 h 57"/>
                <a:gd name="T4" fmla="*/ 597 w 597"/>
                <a:gd name="T5" fmla="*/ 57 h 57"/>
                <a:gd name="T6" fmla="*/ 0 w 597"/>
                <a:gd name="T7" fmla="*/ 12 h 57"/>
                <a:gd name="T8" fmla="*/ 0 w 597"/>
                <a:gd name="T9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57">
                  <a:moveTo>
                    <a:pt x="0" y="0"/>
                  </a:moveTo>
                  <a:lnTo>
                    <a:pt x="597" y="50"/>
                  </a:lnTo>
                  <a:lnTo>
                    <a:pt x="597" y="57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0" name="Freeform 80"/>
            <p:cNvSpPr/>
            <p:nvPr/>
          </p:nvSpPr>
          <p:spPr bwMode="auto">
            <a:xfrm>
              <a:off x="2844" y="2916"/>
              <a:ext cx="61" cy="268"/>
            </a:xfrm>
            <a:custGeom>
              <a:avLst/>
              <a:gdLst>
                <a:gd name="T0" fmla="*/ 0 w 61"/>
                <a:gd name="T1" fmla="*/ 0 h 268"/>
                <a:gd name="T2" fmla="*/ 54 w 61"/>
                <a:gd name="T3" fmla="*/ 268 h 268"/>
                <a:gd name="T4" fmla="*/ 61 w 61"/>
                <a:gd name="T5" fmla="*/ 268 h 268"/>
                <a:gd name="T6" fmla="*/ 12 w 61"/>
                <a:gd name="T7" fmla="*/ 0 h 268"/>
                <a:gd name="T8" fmla="*/ 0 w 61"/>
                <a:gd name="T9" fmla="*/ 0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268">
                  <a:moveTo>
                    <a:pt x="0" y="0"/>
                  </a:moveTo>
                  <a:lnTo>
                    <a:pt x="54" y="268"/>
                  </a:lnTo>
                  <a:lnTo>
                    <a:pt x="61" y="26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1" name="Freeform 81"/>
            <p:cNvSpPr/>
            <p:nvPr/>
          </p:nvSpPr>
          <p:spPr bwMode="auto">
            <a:xfrm>
              <a:off x="2851" y="2909"/>
              <a:ext cx="608" cy="519"/>
            </a:xfrm>
            <a:custGeom>
              <a:avLst/>
              <a:gdLst>
                <a:gd name="T0" fmla="*/ 0 w 608"/>
                <a:gd name="T1" fmla="*/ 9 h 519"/>
                <a:gd name="T2" fmla="*/ 601 w 608"/>
                <a:gd name="T3" fmla="*/ 519 h 519"/>
                <a:gd name="T4" fmla="*/ 608 w 608"/>
                <a:gd name="T5" fmla="*/ 509 h 519"/>
                <a:gd name="T6" fmla="*/ 7 w 608"/>
                <a:gd name="T7" fmla="*/ 0 h 519"/>
                <a:gd name="T8" fmla="*/ 0 w 608"/>
                <a:gd name="T9" fmla="*/ 9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8" h="519">
                  <a:moveTo>
                    <a:pt x="0" y="9"/>
                  </a:moveTo>
                  <a:lnTo>
                    <a:pt x="601" y="519"/>
                  </a:lnTo>
                  <a:lnTo>
                    <a:pt x="608" y="509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2" name="Freeform 82"/>
            <p:cNvSpPr/>
            <p:nvPr/>
          </p:nvSpPr>
          <p:spPr bwMode="auto">
            <a:xfrm>
              <a:off x="3474" y="2985"/>
              <a:ext cx="21" cy="421"/>
            </a:xfrm>
            <a:custGeom>
              <a:avLst/>
              <a:gdLst>
                <a:gd name="T0" fmla="*/ 11 w 21"/>
                <a:gd name="T1" fmla="*/ 7 h 421"/>
                <a:gd name="T2" fmla="*/ 0 w 21"/>
                <a:gd name="T3" fmla="*/ 421 h 421"/>
                <a:gd name="T4" fmla="*/ 11 w 21"/>
                <a:gd name="T5" fmla="*/ 421 h 421"/>
                <a:gd name="T6" fmla="*/ 21 w 21"/>
                <a:gd name="T7" fmla="*/ 0 h 421"/>
                <a:gd name="T8" fmla="*/ 11 w 21"/>
                <a:gd name="T9" fmla="*/ 7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421">
                  <a:moveTo>
                    <a:pt x="11" y="7"/>
                  </a:moveTo>
                  <a:lnTo>
                    <a:pt x="0" y="421"/>
                  </a:lnTo>
                  <a:lnTo>
                    <a:pt x="11" y="421"/>
                  </a:lnTo>
                  <a:lnTo>
                    <a:pt x="21" y="0"/>
                  </a:lnTo>
                  <a:lnTo>
                    <a:pt x="11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3" name="Freeform 83"/>
            <p:cNvSpPr/>
            <p:nvPr/>
          </p:nvSpPr>
          <p:spPr bwMode="auto">
            <a:xfrm>
              <a:off x="3519" y="2959"/>
              <a:ext cx="520" cy="296"/>
            </a:xfrm>
            <a:custGeom>
              <a:avLst/>
              <a:gdLst>
                <a:gd name="T0" fmla="*/ 0 w 520"/>
                <a:gd name="T1" fmla="*/ 16 h 296"/>
                <a:gd name="T2" fmla="*/ 509 w 520"/>
                <a:gd name="T3" fmla="*/ 296 h 296"/>
                <a:gd name="T4" fmla="*/ 520 w 520"/>
                <a:gd name="T5" fmla="*/ 286 h 296"/>
                <a:gd name="T6" fmla="*/ 0 w 520"/>
                <a:gd name="T7" fmla="*/ 0 h 296"/>
                <a:gd name="T8" fmla="*/ 0 w 520"/>
                <a:gd name="T9" fmla="*/ 16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0" h="296">
                  <a:moveTo>
                    <a:pt x="0" y="16"/>
                  </a:moveTo>
                  <a:lnTo>
                    <a:pt x="509" y="296"/>
                  </a:lnTo>
                  <a:lnTo>
                    <a:pt x="520" y="286"/>
                  </a:lnTo>
                  <a:lnTo>
                    <a:pt x="0" y="0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4" name="Freeform 84"/>
            <p:cNvSpPr/>
            <p:nvPr/>
          </p:nvSpPr>
          <p:spPr bwMode="auto">
            <a:xfrm>
              <a:off x="4082" y="3011"/>
              <a:ext cx="616" cy="246"/>
            </a:xfrm>
            <a:custGeom>
              <a:avLst/>
              <a:gdLst>
                <a:gd name="T0" fmla="*/ 0 w 616"/>
                <a:gd name="T1" fmla="*/ 232 h 246"/>
                <a:gd name="T2" fmla="*/ 616 w 616"/>
                <a:gd name="T3" fmla="*/ 0 h 246"/>
                <a:gd name="T4" fmla="*/ 616 w 616"/>
                <a:gd name="T5" fmla="*/ 12 h 246"/>
                <a:gd name="T6" fmla="*/ 0 w 616"/>
                <a:gd name="T7" fmla="*/ 246 h 246"/>
                <a:gd name="T8" fmla="*/ 0 w 616"/>
                <a:gd name="T9" fmla="*/ 232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6" h="246">
                  <a:moveTo>
                    <a:pt x="0" y="232"/>
                  </a:moveTo>
                  <a:lnTo>
                    <a:pt x="616" y="0"/>
                  </a:lnTo>
                  <a:lnTo>
                    <a:pt x="616" y="12"/>
                  </a:lnTo>
                  <a:lnTo>
                    <a:pt x="0" y="246"/>
                  </a:lnTo>
                  <a:lnTo>
                    <a:pt x="0" y="2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5" name="Freeform 85"/>
            <p:cNvSpPr/>
            <p:nvPr/>
          </p:nvSpPr>
          <p:spPr bwMode="auto">
            <a:xfrm>
              <a:off x="4755" y="2992"/>
              <a:ext cx="284" cy="19"/>
            </a:xfrm>
            <a:custGeom>
              <a:avLst/>
              <a:gdLst>
                <a:gd name="T0" fmla="*/ 0 w 284"/>
                <a:gd name="T1" fmla="*/ 7 h 19"/>
                <a:gd name="T2" fmla="*/ 284 w 284"/>
                <a:gd name="T3" fmla="*/ 0 h 19"/>
                <a:gd name="T4" fmla="*/ 284 w 284"/>
                <a:gd name="T5" fmla="*/ 7 h 19"/>
                <a:gd name="T6" fmla="*/ 0 w 284"/>
                <a:gd name="T7" fmla="*/ 19 h 19"/>
                <a:gd name="T8" fmla="*/ 0 w 284"/>
                <a:gd name="T9" fmla="*/ 7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4" h="19">
                  <a:moveTo>
                    <a:pt x="0" y="7"/>
                  </a:moveTo>
                  <a:lnTo>
                    <a:pt x="284" y="0"/>
                  </a:lnTo>
                  <a:lnTo>
                    <a:pt x="284" y="7"/>
                  </a:lnTo>
                  <a:lnTo>
                    <a:pt x="0" y="19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6" name="Freeform 86"/>
            <p:cNvSpPr/>
            <p:nvPr/>
          </p:nvSpPr>
          <p:spPr bwMode="auto">
            <a:xfrm>
              <a:off x="4343" y="3013"/>
              <a:ext cx="360" cy="452"/>
            </a:xfrm>
            <a:custGeom>
              <a:avLst/>
              <a:gdLst>
                <a:gd name="T0" fmla="*/ 360 w 360"/>
                <a:gd name="T1" fmla="*/ 0 h 452"/>
                <a:gd name="T2" fmla="*/ 0 w 360"/>
                <a:gd name="T3" fmla="*/ 452 h 452"/>
                <a:gd name="T4" fmla="*/ 16 w 360"/>
                <a:gd name="T5" fmla="*/ 452 h 452"/>
                <a:gd name="T6" fmla="*/ 360 w 360"/>
                <a:gd name="T7" fmla="*/ 10 h 452"/>
                <a:gd name="T8" fmla="*/ 360 w 360"/>
                <a:gd name="T9" fmla="*/ 0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0" h="452">
                  <a:moveTo>
                    <a:pt x="360" y="0"/>
                  </a:moveTo>
                  <a:lnTo>
                    <a:pt x="0" y="452"/>
                  </a:lnTo>
                  <a:lnTo>
                    <a:pt x="16" y="452"/>
                  </a:lnTo>
                  <a:lnTo>
                    <a:pt x="360" y="10"/>
                  </a:lnTo>
                  <a:lnTo>
                    <a:pt x="36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7" name="Freeform 87"/>
            <p:cNvSpPr/>
            <p:nvPr/>
          </p:nvSpPr>
          <p:spPr bwMode="auto">
            <a:xfrm>
              <a:off x="4532" y="3023"/>
              <a:ext cx="180" cy="270"/>
            </a:xfrm>
            <a:custGeom>
              <a:avLst/>
              <a:gdLst>
                <a:gd name="T0" fmla="*/ 171 w 180"/>
                <a:gd name="T1" fmla="*/ 0 h 270"/>
                <a:gd name="T2" fmla="*/ 0 w 180"/>
                <a:gd name="T3" fmla="*/ 262 h 270"/>
                <a:gd name="T4" fmla="*/ 14 w 180"/>
                <a:gd name="T5" fmla="*/ 270 h 270"/>
                <a:gd name="T6" fmla="*/ 180 w 180"/>
                <a:gd name="T7" fmla="*/ 0 h 270"/>
                <a:gd name="T8" fmla="*/ 171 w 180"/>
                <a:gd name="T9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0" h="270">
                  <a:moveTo>
                    <a:pt x="171" y="0"/>
                  </a:moveTo>
                  <a:lnTo>
                    <a:pt x="0" y="262"/>
                  </a:lnTo>
                  <a:lnTo>
                    <a:pt x="14" y="270"/>
                  </a:lnTo>
                  <a:lnTo>
                    <a:pt x="180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8" name="Freeform 88"/>
            <p:cNvSpPr/>
            <p:nvPr/>
          </p:nvSpPr>
          <p:spPr bwMode="auto">
            <a:xfrm>
              <a:off x="4352" y="3330"/>
              <a:ext cx="149" cy="143"/>
            </a:xfrm>
            <a:custGeom>
              <a:avLst/>
              <a:gdLst>
                <a:gd name="T0" fmla="*/ 149 w 149"/>
                <a:gd name="T1" fmla="*/ 0 h 143"/>
                <a:gd name="T2" fmla="*/ 0 w 149"/>
                <a:gd name="T3" fmla="*/ 133 h 143"/>
                <a:gd name="T4" fmla="*/ 7 w 149"/>
                <a:gd name="T5" fmla="*/ 143 h 143"/>
                <a:gd name="T6" fmla="*/ 149 w 149"/>
                <a:gd name="T7" fmla="*/ 8 h 143"/>
                <a:gd name="T8" fmla="*/ 149 w 149"/>
                <a:gd name="T9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143">
                  <a:moveTo>
                    <a:pt x="149" y="0"/>
                  </a:moveTo>
                  <a:lnTo>
                    <a:pt x="0" y="133"/>
                  </a:lnTo>
                  <a:lnTo>
                    <a:pt x="7" y="143"/>
                  </a:lnTo>
                  <a:lnTo>
                    <a:pt x="149" y="8"/>
                  </a:lnTo>
                  <a:lnTo>
                    <a:pt x="14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9" name="Freeform 89"/>
            <p:cNvSpPr/>
            <p:nvPr/>
          </p:nvSpPr>
          <p:spPr bwMode="auto">
            <a:xfrm>
              <a:off x="3497" y="3262"/>
              <a:ext cx="542" cy="166"/>
            </a:xfrm>
            <a:custGeom>
              <a:avLst/>
              <a:gdLst>
                <a:gd name="T0" fmla="*/ 0 w 542"/>
                <a:gd name="T1" fmla="*/ 151 h 166"/>
                <a:gd name="T2" fmla="*/ 533 w 542"/>
                <a:gd name="T3" fmla="*/ 0 h 166"/>
                <a:gd name="T4" fmla="*/ 542 w 542"/>
                <a:gd name="T5" fmla="*/ 9 h 166"/>
                <a:gd name="T6" fmla="*/ 0 w 542"/>
                <a:gd name="T7" fmla="*/ 166 h 166"/>
                <a:gd name="T8" fmla="*/ 0 w 542"/>
                <a:gd name="T9" fmla="*/ 151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2" h="166">
                  <a:moveTo>
                    <a:pt x="0" y="151"/>
                  </a:moveTo>
                  <a:lnTo>
                    <a:pt x="533" y="0"/>
                  </a:lnTo>
                  <a:lnTo>
                    <a:pt x="542" y="9"/>
                  </a:lnTo>
                  <a:lnTo>
                    <a:pt x="0" y="166"/>
                  </a:lnTo>
                  <a:lnTo>
                    <a:pt x="0" y="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0" name="Freeform 90"/>
            <p:cNvSpPr/>
            <p:nvPr/>
          </p:nvSpPr>
          <p:spPr bwMode="auto">
            <a:xfrm>
              <a:off x="3509" y="3430"/>
              <a:ext cx="789" cy="61"/>
            </a:xfrm>
            <a:custGeom>
              <a:avLst/>
              <a:gdLst>
                <a:gd name="T0" fmla="*/ 0 w 789"/>
                <a:gd name="T1" fmla="*/ 0 h 61"/>
                <a:gd name="T2" fmla="*/ 789 w 789"/>
                <a:gd name="T3" fmla="*/ 52 h 61"/>
                <a:gd name="T4" fmla="*/ 789 w 789"/>
                <a:gd name="T5" fmla="*/ 61 h 61"/>
                <a:gd name="T6" fmla="*/ 0 w 789"/>
                <a:gd name="T7" fmla="*/ 7 h 61"/>
                <a:gd name="T8" fmla="*/ 0 w 789"/>
                <a:gd name="T9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9" h="61">
                  <a:moveTo>
                    <a:pt x="0" y="0"/>
                  </a:moveTo>
                  <a:lnTo>
                    <a:pt x="789" y="52"/>
                  </a:lnTo>
                  <a:lnTo>
                    <a:pt x="789" y="61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1" name="Freeform 91"/>
            <p:cNvSpPr/>
            <p:nvPr/>
          </p:nvSpPr>
          <p:spPr bwMode="auto">
            <a:xfrm>
              <a:off x="4066" y="3267"/>
              <a:ext cx="234" cy="210"/>
            </a:xfrm>
            <a:custGeom>
              <a:avLst/>
              <a:gdLst>
                <a:gd name="T0" fmla="*/ 0 w 234"/>
                <a:gd name="T1" fmla="*/ 0 h 210"/>
                <a:gd name="T2" fmla="*/ 234 w 234"/>
                <a:gd name="T3" fmla="*/ 210 h 210"/>
                <a:gd name="T4" fmla="*/ 234 w 234"/>
                <a:gd name="T5" fmla="*/ 198 h 210"/>
                <a:gd name="T6" fmla="*/ 11 w 234"/>
                <a:gd name="T7" fmla="*/ 0 h 210"/>
                <a:gd name="T8" fmla="*/ 0 w 234"/>
                <a:gd name="T9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210">
                  <a:moveTo>
                    <a:pt x="0" y="0"/>
                  </a:moveTo>
                  <a:lnTo>
                    <a:pt x="234" y="210"/>
                  </a:lnTo>
                  <a:lnTo>
                    <a:pt x="234" y="198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2" name="Oval 92"/>
            <p:cNvSpPr>
              <a:spLocks noChangeArrowheads="1"/>
            </p:cNvSpPr>
            <p:nvPr/>
          </p:nvSpPr>
          <p:spPr bwMode="auto">
            <a:xfrm>
              <a:off x="2830" y="965"/>
              <a:ext cx="78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3" name="Oval 93"/>
            <p:cNvSpPr>
              <a:spLocks noChangeArrowheads="1"/>
            </p:cNvSpPr>
            <p:nvPr/>
          </p:nvSpPr>
          <p:spPr bwMode="auto">
            <a:xfrm>
              <a:off x="3374" y="1076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4" name="Oval 94"/>
            <p:cNvSpPr>
              <a:spLocks noChangeArrowheads="1"/>
            </p:cNvSpPr>
            <p:nvPr/>
          </p:nvSpPr>
          <p:spPr bwMode="auto">
            <a:xfrm>
              <a:off x="3424" y="719"/>
              <a:ext cx="69" cy="6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5" name="Oval 95"/>
            <p:cNvSpPr>
              <a:spLocks noChangeArrowheads="1"/>
            </p:cNvSpPr>
            <p:nvPr/>
          </p:nvSpPr>
          <p:spPr bwMode="auto">
            <a:xfrm>
              <a:off x="3623" y="593"/>
              <a:ext cx="78" cy="8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6" name="Oval 96"/>
            <p:cNvSpPr>
              <a:spLocks noChangeArrowheads="1"/>
            </p:cNvSpPr>
            <p:nvPr/>
          </p:nvSpPr>
          <p:spPr bwMode="auto">
            <a:xfrm>
              <a:off x="4044" y="984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7" name="Oval 97"/>
            <p:cNvSpPr>
              <a:spLocks noChangeArrowheads="1"/>
            </p:cNvSpPr>
            <p:nvPr/>
          </p:nvSpPr>
          <p:spPr bwMode="auto">
            <a:xfrm>
              <a:off x="4399" y="832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8" name="Oval 98"/>
            <p:cNvSpPr>
              <a:spLocks noChangeArrowheads="1"/>
            </p:cNvSpPr>
            <p:nvPr/>
          </p:nvSpPr>
          <p:spPr bwMode="auto">
            <a:xfrm>
              <a:off x="4700" y="1076"/>
              <a:ext cx="69" cy="6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9" name="Oval 99"/>
            <p:cNvSpPr>
              <a:spLocks noChangeArrowheads="1"/>
            </p:cNvSpPr>
            <p:nvPr/>
          </p:nvSpPr>
          <p:spPr bwMode="auto">
            <a:xfrm>
              <a:off x="4745" y="2263"/>
              <a:ext cx="64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0" name="Oval 100"/>
            <p:cNvSpPr>
              <a:spLocks noChangeArrowheads="1"/>
            </p:cNvSpPr>
            <p:nvPr/>
          </p:nvSpPr>
          <p:spPr bwMode="auto">
            <a:xfrm>
              <a:off x="3800" y="1583"/>
              <a:ext cx="50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1" name="Oval 101"/>
            <p:cNvSpPr>
              <a:spLocks noChangeArrowheads="1"/>
            </p:cNvSpPr>
            <p:nvPr/>
          </p:nvSpPr>
          <p:spPr bwMode="auto">
            <a:xfrm>
              <a:off x="4949" y="2499"/>
              <a:ext cx="92" cy="9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2" name="Oval 102"/>
            <p:cNvSpPr>
              <a:spLocks noChangeArrowheads="1"/>
            </p:cNvSpPr>
            <p:nvPr/>
          </p:nvSpPr>
          <p:spPr bwMode="auto">
            <a:xfrm>
              <a:off x="4272" y="1706"/>
              <a:ext cx="106" cy="10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3" name="Oval 103"/>
            <p:cNvSpPr>
              <a:spLocks noChangeArrowheads="1"/>
            </p:cNvSpPr>
            <p:nvPr/>
          </p:nvSpPr>
          <p:spPr bwMode="auto">
            <a:xfrm>
              <a:off x="4518" y="1550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4" name="Oval 104"/>
            <p:cNvSpPr>
              <a:spLocks noChangeArrowheads="1"/>
            </p:cNvSpPr>
            <p:nvPr/>
          </p:nvSpPr>
          <p:spPr bwMode="auto">
            <a:xfrm>
              <a:off x="5032" y="1124"/>
              <a:ext cx="85" cy="8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5" name="Oval 105"/>
            <p:cNvSpPr>
              <a:spLocks noChangeArrowheads="1"/>
            </p:cNvSpPr>
            <p:nvPr/>
          </p:nvSpPr>
          <p:spPr bwMode="auto">
            <a:xfrm>
              <a:off x="5039" y="1536"/>
              <a:ext cx="92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6" name="Oval 106"/>
            <p:cNvSpPr>
              <a:spLocks noChangeArrowheads="1"/>
            </p:cNvSpPr>
            <p:nvPr/>
          </p:nvSpPr>
          <p:spPr bwMode="auto">
            <a:xfrm>
              <a:off x="5155" y="2440"/>
              <a:ext cx="66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7" name="Oval 107"/>
            <p:cNvSpPr>
              <a:spLocks noChangeArrowheads="1"/>
            </p:cNvSpPr>
            <p:nvPr/>
          </p:nvSpPr>
          <p:spPr bwMode="auto">
            <a:xfrm>
              <a:off x="5342" y="2040"/>
              <a:ext cx="83" cy="8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8" name="Oval 108"/>
            <p:cNvSpPr>
              <a:spLocks noChangeArrowheads="1"/>
            </p:cNvSpPr>
            <p:nvPr/>
          </p:nvSpPr>
          <p:spPr bwMode="auto">
            <a:xfrm>
              <a:off x="4196" y="2078"/>
              <a:ext cx="47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9" name="Oval 109"/>
            <p:cNvSpPr>
              <a:spLocks noChangeArrowheads="1"/>
            </p:cNvSpPr>
            <p:nvPr/>
          </p:nvSpPr>
          <p:spPr bwMode="auto">
            <a:xfrm>
              <a:off x="4293" y="3454"/>
              <a:ext cx="76" cy="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0" name="Oval 110"/>
            <p:cNvSpPr>
              <a:spLocks noChangeArrowheads="1"/>
            </p:cNvSpPr>
            <p:nvPr/>
          </p:nvSpPr>
          <p:spPr bwMode="auto">
            <a:xfrm>
              <a:off x="4482" y="3274"/>
              <a:ext cx="74" cy="7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1" name="Oval 111"/>
            <p:cNvSpPr>
              <a:spLocks noChangeArrowheads="1"/>
            </p:cNvSpPr>
            <p:nvPr/>
          </p:nvSpPr>
          <p:spPr bwMode="auto">
            <a:xfrm>
              <a:off x="4693" y="2971"/>
              <a:ext cx="62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2" name="Oval 112"/>
            <p:cNvSpPr>
              <a:spLocks noChangeArrowheads="1"/>
            </p:cNvSpPr>
            <p:nvPr/>
          </p:nvSpPr>
          <p:spPr bwMode="auto">
            <a:xfrm>
              <a:off x="5039" y="2954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3" name="Oval 113"/>
            <p:cNvSpPr>
              <a:spLocks noChangeArrowheads="1"/>
            </p:cNvSpPr>
            <p:nvPr/>
          </p:nvSpPr>
          <p:spPr bwMode="auto">
            <a:xfrm>
              <a:off x="4025" y="3224"/>
              <a:ext cx="62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4" name="Oval 114"/>
            <p:cNvSpPr>
              <a:spLocks noChangeArrowheads="1"/>
            </p:cNvSpPr>
            <p:nvPr/>
          </p:nvSpPr>
          <p:spPr bwMode="auto">
            <a:xfrm>
              <a:off x="3381" y="1169"/>
              <a:ext cx="59" cy="5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5" name="Oval 115"/>
            <p:cNvSpPr>
              <a:spLocks noChangeArrowheads="1"/>
            </p:cNvSpPr>
            <p:nvPr/>
          </p:nvSpPr>
          <p:spPr bwMode="auto">
            <a:xfrm>
              <a:off x="2574" y="2073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6" name="Oval 116"/>
            <p:cNvSpPr>
              <a:spLocks noChangeArrowheads="1"/>
            </p:cNvSpPr>
            <p:nvPr/>
          </p:nvSpPr>
          <p:spPr bwMode="auto">
            <a:xfrm>
              <a:off x="2410" y="2459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7" name="Oval 117"/>
            <p:cNvSpPr>
              <a:spLocks noChangeArrowheads="1"/>
            </p:cNvSpPr>
            <p:nvPr/>
          </p:nvSpPr>
          <p:spPr bwMode="auto">
            <a:xfrm>
              <a:off x="2867" y="3174"/>
              <a:ext cx="79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8" name="Oval 118"/>
            <p:cNvSpPr>
              <a:spLocks noChangeArrowheads="1"/>
            </p:cNvSpPr>
            <p:nvPr/>
          </p:nvSpPr>
          <p:spPr bwMode="auto">
            <a:xfrm>
              <a:off x="2811" y="2862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9" name="Oval 119"/>
            <p:cNvSpPr>
              <a:spLocks noChangeArrowheads="1"/>
            </p:cNvSpPr>
            <p:nvPr/>
          </p:nvSpPr>
          <p:spPr bwMode="auto">
            <a:xfrm>
              <a:off x="2867" y="2791"/>
              <a:ext cx="95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0" name="Oval 120"/>
            <p:cNvSpPr>
              <a:spLocks noChangeArrowheads="1"/>
            </p:cNvSpPr>
            <p:nvPr/>
          </p:nvSpPr>
          <p:spPr bwMode="auto">
            <a:xfrm>
              <a:off x="2410" y="1635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1" name="Oval 121"/>
            <p:cNvSpPr>
              <a:spLocks noChangeArrowheads="1"/>
            </p:cNvSpPr>
            <p:nvPr/>
          </p:nvSpPr>
          <p:spPr bwMode="auto">
            <a:xfrm>
              <a:off x="3599" y="2270"/>
              <a:ext cx="45" cy="4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2" name="Oval 122"/>
            <p:cNvSpPr>
              <a:spLocks noChangeArrowheads="1"/>
            </p:cNvSpPr>
            <p:nvPr/>
          </p:nvSpPr>
          <p:spPr bwMode="auto">
            <a:xfrm>
              <a:off x="3462" y="2918"/>
              <a:ext cx="59" cy="6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3" name="Oval 123"/>
            <p:cNvSpPr>
              <a:spLocks noChangeArrowheads="1"/>
            </p:cNvSpPr>
            <p:nvPr/>
          </p:nvSpPr>
          <p:spPr bwMode="auto">
            <a:xfrm>
              <a:off x="3594" y="3449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4" name="Oval 124"/>
            <p:cNvSpPr>
              <a:spLocks noChangeArrowheads="1"/>
            </p:cNvSpPr>
            <p:nvPr/>
          </p:nvSpPr>
          <p:spPr bwMode="auto">
            <a:xfrm>
              <a:off x="3445" y="3399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5" name="Oval 125"/>
            <p:cNvSpPr>
              <a:spLocks noChangeArrowheads="1"/>
            </p:cNvSpPr>
            <p:nvPr/>
          </p:nvSpPr>
          <p:spPr bwMode="auto">
            <a:xfrm>
              <a:off x="2792" y="1270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6" name="Oval 126"/>
            <p:cNvSpPr>
              <a:spLocks noChangeArrowheads="1"/>
            </p:cNvSpPr>
            <p:nvPr/>
          </p:nvSpPr>
          <p:spPr bwMode="auto">
            <a:xfrm>
              <a:off x="2564" y="1756"/>
              <a:ext cx="95" cy="9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7" name="Oval 127"/>
            <p:cNvSpPr>
              <a:spLocks noChangeArrowheads="1"/>
            </p:cNvSpPr>
            <p:nvPr/>
          </p:nvSpPr>
          <p:spPr bwMode="auto">
            <a:xfrm>
              <a:off x="3107" y="1756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8" name="Oval 128"/>
            <p:cNvSpPr>
              <a:spLocks noChangeArrowheads="1"/>
            </p:cNvSpPr>
            <p:nvPr/>
          </p:nvSpPr>
          <p:spPr bwMode="auto">
            <a:xfrm>
              <a:off x="3263" y="2030"/>
              <a:ext cx="99" cy="1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9" name="Oval 129"/>
            <p:cNvSpPr>
              <a:spLocks noChangeArrowheads="1"/>
            </p:cNvSpPr>
            <p:nvPr/>
          </p:nvSpPr>
          <p:spPr bwMode="auto">
            <a:xfrm>
              <a:off x="3021" y="2412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0" name="Oval 130"/>
            <p:cNvSpPr>
              <a:spLocks noChangeArrowheads="1"/>
            </p:cNvSpPr>
            <p:nvPr/>
          </p:nvSpPr>
          <p:spPr bwMode="auto">
            <a:xfrm>
              <a:off x="3919" y="2828"/>
              <a:ext cx="102" cy="10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1" name="Oval 131"/>
            <p:cNvSpPr>
              <a:spLocks noChangeArrowheads="1"/>
            </p:cNvSpPr>
            <p:nvPr/>
          </p:nvSpPr>
          <p:spPr bwMode="auto">
            <a:xfrm>
              <a:off x="4163" y="2705"/>
              <a:ext cx="45" cy="4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2" name="Oval 132"/>
            <p:cNvSpPr>
              <a:spLocks noChangeArrowheads="1"/>
            </p:cNvSpPr>
            <p:nvPr/>
          </p:nvSpPr>
          <p:spPr bwMode="auto">
            <a:xfrm>
              <a:off x="4281" y="638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3" name="Freeform 133"/>
            <p:cNvSpPr/>
            <p:nvPr/>
          </p:nvSpPr>
          <p:spPr bwMode="auto">
            <a:xfrm>
              <a:off x="2893" y="641"/>
              <a:ext cx="744" cy="357"/>
            </a:xfrm>
            <a:custGeom>
              <a:avLst/>
              <a:gdLst>
                <a:gd name="T0" fmla="*/ 0 w 744"/>
                <a:gd name="T1" fmla="*/ 343 h 357"/>
                <a:gd name="T2" fmla="*/ 734 w 744"/>
                <a:gd name="T3" fmla="*/ 0 h 357"/>
                <a:gd name="T4" fmla="*/ 744 w 744"/>
                <a:gd name="T5" fmla="*/ 11 h 357"/>
                <a:gd name="T6" fmla="*/ 8 w 744"/>
                <a:gd name="T7" fmla="*/ 357 h 357"/>
                <a:gd name="T8" fmla="*/ 0 w 744"/>
                <a:gd name="T9" fmla="*/ 343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4" h="357">
                  <a:moveTo>
                    <a:pt x="0" y="343"/>
                  </a:moveTo>
                  <a:lnTo>
                    <a:pt x="734" y="0"/>
                  </a:lnTo>
                  <a:lnTo>
                    <a:pt x="744" y="11"/>
                  </a:lnTo>
                  <a:lnTo>
                    <a:pt x="8" y="357"/>
                  </a:lnTo>
                  <a:lnTo>
                    <a:pt x="0" y="3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4" name="Freeform 134"/>
            <p:cNvSpPr/>
            <p:nvPr/>
          </p:nvSpPr>
          <p:spPr bwMode="auto">
            <a:xfrm>
              <a:off x="3694" y="633"/>
              <a:ext cx="592" cy="50"/>
            </a:xfrm>
            <a:custGeom>
              <a:avLst/>
              <a:gdLst>
                <a:gd name="T0" fmla="*/ 0 w 592"/>
                <a:gd name="T1" fmla="*/ 0 h 50"/>
                <a:gd name="T2" fmla="*/ 592 w 592"/>
                <a:gd name="T3" fmla="*/ 41 h 50"/>
                <a:gd name="T4" fmla="*/ 592 w 592"/>
                <a:gd name="T5" fmla="*/ 50 h 50"/>
                <a:gd name="T6" fmla="*/ 0 w 592"/>
                <a:gd name="T7" fmla="*/ 12 h 50"/>
                <a:gd name="T8" fmla="*/ 0 w 592"/>
                <a:gd name="T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50">
                  <a:moveTo>
                    <a:pt x="0" y="0"/>
                  </a:moveTo>
                  <a:lnTo>
                    <a:pt x="592" y="41"/>
                  </a:lnTo>
                  <a:lnTo>
                    <a:pt x="592" y="50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5" name="Freeform 135"/>
            <p:cNvSpPr/>
            <p:nvPr/>
          </p:nvSpPr>
          <p:spPr bwMode="auto">
            <a:xfrm>
              <a:off x="3694" y="641"/>
              <a:ext cx="713" cy="234"/>
            </a:xfrm>
            <a:custGeom>
              <a:avLst/>
              <a:gdLst>
                <a:gd name="T0" fmla="*/ 0 w 713"/>
                <a:gd name="T1" fmla="*/ 7 h 234"/>
                <a:gd name="T2" fmla="*/ 713 w 713"/>
                <a:gd name="T3" fmla="*/ 234 h 234"/>
                <a:gd name="T4" fmla="*/ 713 w 713"/>
                <a:gd name="T5" fmla="*/ 222 h 234"/>
                <a:gd name="T6" fmla="*/ 0 w 713"/>
                <a:gd name="T7" fmla="*/ 0 h 234"/>
                <a:gd name="T8" fmla="*/ 0 w 713"/>
                <a:gd name="T9" fmla="*/ 7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3" h="234">
                  <a:moveTo>
                    <a:pt x="0" y="7"/>
                  </a:moveTo>
                  <a:lnTo>
                    <a:pt x="713" y="234"/>
                  </a:lnTo>
                  <a:lnTo>
                    <a:pt x="713" y="222"/>
                  </a:lnTo>
                  <a:lnTo>
                    <a:pt x="0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6" name="Freeform 136"/>
            <p:cNvSpPr/>
            <p:nvPr/>
          </p:nvSpPr>
          <p:spPr bwMode="auto">
            <a:xfrm>
              <a:off x="4338" y="697"/>
              <a:ext cx="705" cy="464"/>
            </a:xfrm>
            <a:custGeom>
              <a:avLst/>
              <a:gdLst>
                <a:gd name="T0" fmla="*/ 0 w 705"/>
                <a:gd name="T1" fmla="*/ 15 h 464"/>
                <a:gd name="T2" fmla="*/ 701 w 705"/>
                <a:gd name="T3" fmla="*/ 464 h 464"/>
                <a:gd name="T4" fmla="*/ 705 w 705"/>
                <a:gd name="T5" fmla="*/ 457 h 464"/>
                <a:gd name="T6" fmla="*/ 7 w 705"/>
                <a:gd name="T7" fmla="*/ 0 h 464"/>
                <a:gd name="T8" fmla="*/ 0 w 705"/>
                <a:gd name="T9" fmla="*/ 15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5" h="464">
                  <a:moveTo>
                    <a:pt x="0" y="15"/>
                  </a:moveTo>
                  <a:lnTo>
                    <a:pt x="701" y="464"/>
                  </a:lnTo>
                  <a:lnTo>
                    <a:pt x="705" y="457"/>
                  </a:lnTo>
                  <a:lnTo>
                    <a:pt x="7" y="0"/>
                  </a:lnTo>
                  <a:lnTo>
                    <a:pt x="0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7" name="Freeform 137"/>
            <p:cNvSpPr/>
            <p:nvPr/>
          </p:nvSpPr>
          <p:spPr bwMode="auto">
            <a:xfrm>
              <a:off x="5086" y="2111"/>
              <a:ext cx="301" cy="850"/>
            </a:xfrm>
            <a:custGeom>
              <a:avLst/>
              <a:gdLst>
                <a:gd name="T0" fmla="*/ 301 w 301"/>
                <a:gd name="T1" fmla="*/ 0 h 850"/>
                <a:gd name="T2" fmla="*/ 12 w 301"/>
                <a:gd name="T3" fmla="*/ 850 h 850"/>
                <a:gd name="T4" fmla="*/ 0 w 301"/>
                <a:gd name="T5" fmla="*/ 850 h 850"/>
                <a:gd name="T6" fmla="*/ 289 w 301"/>
                <a:gd name="T7" fmla="*/ 0 h 850"/>
                <a:gd name="T8" fmla="*/ 301 w 301"/>
                <a:gd name="T9" fmla="*/ 0 h 8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1" h="850">
                  <a:moveTo>
                    <a:pt x="301" y="0"/>
                  </a:moveTo>
                  <a:lnTo>
                    <a:pt x="12" y="850"/>
                  </a:lnTo>
                  <a:lnTo>
                    <a:pt x="0" y="850"/>
                  </a:lnTo>
                  <a:lnTo>
                    <a:pt x="289" y="0"/>
                  </a:lnTo>
                  <a:lnTo>
                    <a:pt x="30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8" name="Freeform 138"/>
            <p:cNvSpPr/>
            <p:nvPr/>
          </p:nvSpPr>
          <p:spPr bwMode="auto">
            <a:xfrm>
              <a:off x="4359" y="3018"/>
              <a:ext cx="703" cy="469"/>
            </a:xfrm>
            <a:custGeom>
              <a:avLst/>
              <a:gdLst>
                <a:gd name="T0" fmla="*/ 0 w 703"/>
                <a:gd name="T1" fmla="*/ 469 h 469"/>
                <a:gd name="T2" fmla="*/ 703 w 703"/>
                <a:gd name="T3" fmla="*/ 5 h 469"/>
                <a:gd name="T4" fmla="*/ 692 w 703"/>
                <a:gd name="T5" fmla="*/ 0 h 469"/>
                <a:gd name="T6" fmla="*/ 0 w 703"/>
                <a:gd name="T7" fmla="*/ 459 h 469"/>
                <a:gd name="T8" fmla="*/ 0 w 703"/>
                <a:gd name="T9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3" h="469">
                  <a:moveTo>
                    <a:pt x="0" y="469"/>
                  </a:moveTo>
                  <a:lnTo>
                    <a:pt x="703" y="5"/>
                  </a:lnTo>
                  <a:lnTo>
                    <a:pt x="692" y="0"/>
                  </a:lnTo>
                  <a:lnTo>
                    <a:pt x="0" y="459"/>
                  </a:lnTo>
                  <a:lnTo>
                    <a:pt x="0" y="4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9" name="Freeform 139"/>
            <p:cNvSpPr/>
            <p:nvPr/>
          </p:nvSpPr>
          <p:spPr bwMode="auto">
            <a:xfrm>
              <a:off x="2929" y="3229"/>
              <a:ext cx="521" cy="213"/>
            </a:xfrm>
            <a:custGeom>
              <a:avLst/>
              <a:gdLst>
                <a:gd name="T0" fmla="*/ 0 w 521"/>
                <a:gd name="T1" fmla="*/ 11 h 213"/>
                <a:gd name="T2" fmla="*/ 521 w 521"/>
                <a:gd name="T3" fmla="*/ 213 h 213"/>
                <a:gd name="T4" fmla="*/ 521 w 521"/>
                <a:gd name="T5" fmla="*/ 196 h 213"/>
                <a:gd name="T6" fmla="*/ 7 w 521"/>
                <a:gd name="T7" fmla="*/ 0 h 213"/>
                <a:gd name="T8" fmla="*/ 0 w 521"/>
                <a:gd name="T9" fmla="*/ 11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213">
                  <a:moveTo>
                    <a:pt x="0" y="11"/>
                  </a:moveTo>
                  <a:lnTo>
                    <a:pt x="521" y="213"/>
                  </a:lnTo>
                  <a:lnTo>
                    <a:pt x="521" y="196"/>
                  </a:lnTo>
                  <a:lnTo>
                    <a:pt x="7" y="0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0" name="Freeform 140"/>
            <p:cNvSpPr/>
            <p:nvPr/>
          </p:nvSpPr>
          <p:spPr bwMode="auto">
            <a:xfrm>
              <a:off x="2460" y="2537"/>
              <a:ext cx="431" cy="658"/>
            </a:xfrm>
            <a:custGeom>
              <a:avLst/>
              <a:gdLst>
                <a:gd name="T0" fmla="*/ 0 w 431"/>
                <a:gd name="T1" fmla="*/ 0 h 658"/>
                <a:gd name="T2" fmla="*/ 419 w 431"/>
                <a:gd name="T3" fmla="*/ 658 h 658"/>
                <a:gd name="T4" fmla="*/ 431 w 431"/>
                <a:gd name="T5" fmla="*/ 651 h 658"/>
                <a:gd name="T6" fmla="*/ 12 w 431"/>
                <a:gd name="T7" fmla="*/ 0 h 658"/>
                <a:gd name="T8" fmla="*/ 0 w 431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1" h="658">
                  <a:moveTo>
                    <a:pt x="0" y="0"/>
                  </a:moveTo>
                  <a:lnTo>
                    <a:pt x="419" y="658"/>
                  </a:lnTo>
                  <a:lnTo>
                    <a:pt x="431" y="651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1" name="Rectangle 141"/>
            <p:cNvSpPr>
              <a:spLocks noChangeArrowheads="1"/>
            </p:cNvSpPr>
            <p:nvPr/>
          </p:nvSpPr>
          <p:spPr bwMode="auto">
            <a:xfrm>
              <a:off x="2446" y="1716"/>
              <a:ext cx="9" cy="76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2" name="Freeform 142"/>
            <p:cNvSpPr/>
            <p:nvPr/>
          </p:nvSpPr>
          <p:spPr bwMode="auto">
            <a:xfrm>
              <a:off x="2467" y="1026"/>
              <a:ext cx="393" cy="635"/>
            </a:xfrm>
            <a:custGeom>
              <a:avLst/>
              <a:gdLst>
                <a:gd name="T0" fmla="*/ 0 w 393"/>
                <a:gd name="T1" fmla="*/ 623 h 635"/>
                <a:gd name="T2" fmla="*/ 381 w 393"/>
                <a:gd name="T3" fmla="*/ 0 h 635"/>
                <a:gd name="T4" fmla="*/ 393 w 393"/>
                <a:gd name="T5" fmla="*/ 0 h 635"/>
                <a:gd name="T6" fmla="*/ 12 w 393"/>
                <a:gd name="T7" fmla="*/ 635 h 635"/>
                <a:gd name="T8" fmla="*/ 0 w 393"/>
                <a:gd name="T9" fmla="*/ 623 h 6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3" h="635">
                  <a:moveTo>
                    <a:pt x="0" y="623"/>
                  </a:moveTo>
                  <a:lnTo>
                    <a:pt x="381" y="0"/>
                  </a:lnTo>
                  <a:lnTo>
                    <a:pt x="393" y="0"/>
                  </a:lnTo>
                  <a:lnTo>
                    <a:pt x="12" y="635"/>
                  </a:lnTo>
                  <a:lnTo>
                    <a:pt x="0" y="6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3" name="Freeform 143"/>
            <p:cNvSpPr/>
            <p:nvPr/>
          </p:nvSpPr>
          <p:spPr bwMode="auto">
            <a:xfrm>
              <a:off x="2616" y="1034"/>
              <a:ext cx="247" cy="741"/>
            </a:xfrm>
            <a:custGeom>
              <a:avLst/>
              <a:gdLst>
                <a:gd name="T0" fmla="*/ 235 w 247"/>
                <a:gd name="T1" fmla="*/ 0 h 741"/>
                <a:gd name="T2" fmla="*/ 0 w 247"/>
                <a:gd name="T3" fmla="*/ 734 h 741"/>
                <a:gd name="T4" fmla="*/ 17 w 247"/>
                <a:gd name="T5" fmla="*/ 741 h 741"/>
                <a:gd name="T6" fmla="*/ 247 w 247"/>
                <a:gd name="T7" fmla="*/ 0 h 741"/>
                <a:gd name="T8" fmla="*/ 235 w 247"/>
                <a:gd name="T9" fmla="*/ 0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741">
                  <a:moveTo>
                    <a:pt x="235" y="0"/>
                  </a:moveTo>
                  <a:lnTo>
                    <a:pt x="0" y="734"/>
                  </a:lnTo>
                  <a:lnTo>
                    <a:pt x="17" y="741"/>
                  </a:lnTo>
                  <a:lnTo>
                    <a:pt x="247" y="0"/>
                  </a:lnTo>
                  <a:lnTo>
                    <a:pt x="2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4" name="Freeform 144"/>
            <p:cNvSpPr/>
            <p:nvPr/>
          </p:nvSpPr>
          <p:spPr bwMode="auto">
            <a:xfrm>
              <a:off x="3429" y="659"/>
              <a:ext cx="222" cy="431"/>
            </a:xfrm>
            <a:custGeom>
              <a:avLst/>
              <a:gdLst>
                <a:gd name="T0" fmla="*/ 208 w 222"/>
                <a:gd name="T1" fmla="*/ 0 h 431"/>
                <a:gd name="T2" fmla="*/ 0 w 222"/>
                <a:gd name="T3" fmla="*/ 424 h 431"/>
                <a:gd name="T4" fmla="*/ 9 w 222"/>
                <a:gd name="T5" fmla="*/ 431 h 431"/>
                <a:gd name="T6" fmla="*/ 222 w 222"/>
                <a:gd name="T7" fmla="*/ 0 h 431"/>
                <a:gd name="T8" fmla="*/ 208 w 222"/>
                <a:gd name="T9" fmla="*/ 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2" h="431">
                  <a:moveTo>
                    <a:pt x="208" y="0"/>
                  </a:moveTo>
                  <a:lnTo>
                    <a:pt x="0" y="424"/>
                  </a:lnTo>
                  <a:lnTo>
                    <a:pt x="9" y="431"/>
                  </a:lnTo>
                  <a:lnTo>
                    <a:pt x="222" y="0"/>
                  </a:lnTo>
                  <a:lnTo>
                    <a:pt x="20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5" name="Freeform 145"/>
            <p:cNvSpPr/>
            <p:nvPr/>
          </p:nvSpPr>
          <p:spPr bwMode="auto">
            <a:xfrm>
              <a:off x="3455" y="882"/>
              <a:ext cx="961" cy="239"/>
            </a:xfrm>
            <a:custGeom>
              <a:avLst/>
              <a:gdLst>
                <a:gd name="T0" fmla="*/ 0 w 961"/>
                <a:gd name="T1" fmla="*/ 225 h 239"/>
                <a:gd name="T2" fmla="*/ 961 w 961"/>
                <a:gd name="T3" fmla="*/ 0 h 239"/>
                <a:gd name="T4" fmla="*/ 961 w 961"/>
                <a:gd name="T5" fmla="*/ 12 h 239"/>
                <a:gd name="T6" fmla="*/ 0 w 961"/>
                <a:gd name="T7" fmla="*/ 239 h 239"/>
                <a:gd name="T8" fmla="*/ 0 w 961"/>
                <a:gd name="T9" fmla="*/ 225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1" h="239">
                  <a:moveTo>
                    <a:pt x="0" y="225"/>
                  </a:moveTo>
                  <a:lnTo>
                    <a:pt x="961" y="0"/>
                  </a:lnTo>
                  <a:lnTo>
                    <a:pt x="961" y="12"/>
                  </a:lnTo>
                  <a:lnTo>
                    <a:pt x="0" y="239"/>
                  </a:lnTo>
                  <a:lnTo>
                    <a:pt x="0" y="2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6" name="Freeform 146"/>
            <p:cNvSpPr/>
            <p:nvPr/>
          </p:nvSpPr>
          <p:spPr bwMode="auto">
            <a:xfrm>
              <a:off x="3445" y="1131"/>
              <a:ext cx="838" cy="608"/>
            </a:xfrm>
            <a:custGeom>
              <a:avLst/>
              <a:gdLst>
                <a:gd name="T0" fmla="*/ 0 w 838"/>
                <a:gd name="T1" fmla="*/ 0 h 608"/>
                <a:gd name="T2" fmla="*/ 838 w 838"/>
                <a:gd name="T3" fmla="*/ 594 h 608"/>
                <a:gd name="T4" fmla="*/ 829 w 838"/>
                <a:gd name="T5" fmla="*/ 608 h 608"/>
                <a:gd name="T6" fmla="*/ 0 w 838"/>
                <a:gd name="T7" fmla="*/ 16 h 608"/>
                <a:gd name="T8" fmla="*/ 0 w 838"/>
                <a:gd name="T9" fmla="*/ 0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8" h="608">
                  <a:moveTo>
                    <a:pt x="0" y="0"/>
                  </a:moveTo>
                  <a:lnTo>
                    <a:pt x="838" y="594"/>
                  </a:lnTo>
                  <a:lnTo>
                    <a:pt x="829" y="608"/>
                  </a:lnTo>
                  <a:lnTo>
                    <a:pt x="0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7" name="Freeform 147"/>
            <p:cNvSpPr/>
            <p:nvPr/>
          </p:nvSpPr>
          <p:spPr bwMode="auto">
            <a:xfrm>
              <a:off x="2455" y="1839"/>
              <a:ext cx="159" cy="637"/>
            </a:xfrm>
            <a:custGeom>
              <a:avLst/>
              <a:gdLst>
                <a:gd name="T0" fmla="*/ 147 w 159"/>
                <a:gd name="T1" fmla="*/ 0 h 637"/>
                <a:gd name="T2" fmla="*/ 0 w 159"/>
                <a:gd name="T3" fmla="*/ 637 h 637"/>
                <a:gd name="T4" fmla="*/ 17 w 159"/>
                <a:gd name="T5" fmla="*/ 637 h 637"/>
                <a:gd name="T6" fmla="*/ 159 w 159"/>
                <a:gd name="T7" fmla="*/ 0 h 637"/>
                <a:gd name="T8" fmla="*/ 147 w 159"/>
                <a:gd name="T9" fmla="*/ 0 h 6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637">
                  <a:moveTo>
                    <a:pt x="147" y="0"/>
                  </a:moveTo>
                  <a:lnTo>
                    <a:pt x="0" y="637"/>
                  </a:lnTo>
                  <a:lnTo>
                    <a:pt x="17" y="637"/>
                  </a:lnTo>
                  <a:lnTo>
                    <a:pt x="159" y="0"/>
                  </a:lnTo>
                  <a:lnTo>
                    <a:pt x="14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8" name="Freeform 148"/>
            <p:cNvSpPr/>
            <p:nvPr/>
          </p:nvSpPr>
          <p:spPr bwMode="auto">
            <a:xfrm>
              <a:off x="4326" y="700"/>
              <a:ext cx="107" cy="147"/>
            </a:xfrm>
            <a:custGeom>
              <a:avLst/>
              <a:gdLst>
                <a:gd name="T0" fmla="*/ 0 w 107"/>
                <a:gd name="T1" fmla="*/ 12 h 147"/>
                <a:gd name="T2" fmla="*/ 90 w 107"/>
                <a:gd name="T3" fmla="*/ 147 h 147"/>
                <a:gd name="T4" fmla="*/ 107 w 107"/>
                <a:gd name="T5" fmla="*/ 147 h 147"/>
                <a:gd name="T6" fmla="*/ 12 w 107"/>
                <a:gd name="T7" fmla="*/ 0 h 147"/>
                <a:gd name="T8" fmla="*/ 0 w 107"/>
                <a:gd name="T9" fmla="*/ 12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" h="147">
                  <a:moveTo>
                    <a:pt x="0" y="12"/>
                  </a:moveTo>
                  <a:lnTo>
                    <a:pt x="90" y="147"/>
                  </a:lnTo>
                  <a:lnTo>
                    <a:pt x="107" y="147"/>
                  </a:lnTo>
                  <a:lnTo>
                    <a:pt x="12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9" name="Freeform 149"/>
            <p:cNvSpPr/>
            <p:nvPr/>
          </p:nvSpPr>
          <p:spPr bwMode="auto">
            <a:xfrm>
              <a:off x="4475" y="882"/>
              <a:ext cx="564" cy="279"/>
            </a:xfrm>
            <a:custGeom>
              <a:avLst/>
              <a:gdLst>
                <a:gd name="T0" fmla="*/ 0 w 564"/>
                <a:gd name="T1" fmla="*/ 17 h 279"/>
                <a:gd name="T2" fmla="*/ 564 w 564"/>
                <a:gd name="T3" fmla="*/ 279 h 279"/>
                <a:gd name="T4" fmla="*/ 564 w 564"/>
                <a:gd name="T5" fmla="*/ 268 h 279"/>
                <a:gd name="T6" fmla="*/ 0 w 564"/>
                <a:gd name="T7" fmla="*/ 0 h 279"/>
                <a:gd name="T8" fmla="*/ 0 w 564"/>
                <a:gd name="T9" fmla="*/ 17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4" h="279">
                  <a:moveTo>
                    <a:pt x="0" y="17"/>
                  </a:moveTo>
                  <a:lnTo>
                    <a:pt x="564" y="279"/>
                  </a:lnTo>
                  <a:lnTo>
                    <a:pt x="564" y="268"/>
                  </a:lnTo>
                  <a:lnTo>
                    <a:pt x="0" y="0"/>
                  </a:lnTo>
                  <a:lnTo>
                    <a:pt x="0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0" name="Freeform 150"/>
            <p:cNvSpPr/>
            <p:nvPr/>
          </p:nvSpPr>
          <p:spPr bwMode="auto">
            <a:xfrm>
              <a:off x="4461" y="899"/>
              <a:ext cx="592" cy="658"/>
            </a:xfrm>
            <a:custGeom>
              <a:avLst/>
              <a:gdLst>
                <a:gd name="T0" fmla="*/ 0 w 592"/>
                <a:gd name="T1" fmla="*/ 7 h 658"/>
                <a:gd name="T2" fmla="*/ 582 w 592"/>
                <a:gd name="T3" fmla="*/ 658 h 658"/>
                <a:gd name="T4" fmla="*/ 592 w 592"/>
                <a:gd name="T5" fmla="*/ 648 h 658"/>
                <a:gd name="T6" fmla="*/ 14 w 592"/>
                <a:gd name="T7" fmla="*/ 0 h 658"/>
                <a:gd name="T8" fmla="*/ 0 w 592"/>
                <a:gd name="T9" fmla="*/ 7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658">
                  <a:moveTo>
                    <a:pt x="0" y="7"/>
                  </a:moveTo>
                  <a:lnTo>
                    <a:pt x="582" y="658"/>
                  </a:lnTo>
                  <a:lnTo>
                    <a:pt x="592" y="648"/>
                  </a:lnTo>
                  <a:lnTo>
                    <a:pt x="14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1" name="Freeform 151"/>
            <p:cNvSpPr/>
            <p:nvPr/>
          </p:nvSpPr>
          <p:spPr bwMode="auto">
            <a:xfrm>
              <a:off x="4324" y="913"/>
              <a:ext cx="123" cy="795"/>
            </a:xfrm>
            <a:custGeom>
              <a:avLst/>
              <a:gdLst>
                <a:gd name="T0" fmla="*/ 111 w 123"/>
                <a:gd name="T1" fmla="*/ 0 h 795"/>
                <a:gd name="T2" fmla="*/ 0 w 123"/>
                <a:gd name="T3" fmla="*/ 795 h 795"/>
                <a:gd name="T4" fmla="*/ 16 w 123"/>
                <a:gd name="T5" fmla="*/ 795 h 795"/>
                <a:gd name="T6" fmla="*/ 123 w 123"/>
                <a:gd name="T7" fmla="*/ 0 h 795"/>
                <a:gd name="T8" fmla="*/ 111 w 123"/>
                <a:gd name="T9" fmla="*/ 0 h 7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795">
                  <a:moveTo>
                    <a:pt x="111" y="0"/>
                  </a:moveTo>
                  <a:lnTo>
                    <a:pt x="0" y="795"/>
                  </a:lnTo>
                  <a:lnTo>
                    <a:pt x="16" y="795"/>
                  </a:lnTo>
                  <a:lnTo>
                    <a:pt x="123" y="0"/>
                  </a:lnTo>
                  <a:lnTo>
                    <a:pt x="11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2" name="Freeform 152"/>
            <p:cNvSpPr/>
            <p:nvPr/>
          </p:nvSpPr>
          <p:spPr bwMode="auto">
            <a:xfrm>
              <a:off x="4345" y="1796"/>
              <a:ext cx="424" cy="485"/>
            </a:xfrm>
            <a:custGeom>
              <a:avLst/>
              <a:gdLst>
                <a:gd name="T0" fmla="*/ 0 w 424"/>
                <a:gd name="T1" fmla="*/ 5 h 485"/>
                <a:gd name="T2" fmla="*/ 410 w 424"/>
                <a:gd name="T3" fmla="*/ 485 h 485"/>
                <a:gd name="T4" fmla="*/ 424 w 424"/>
                <a:gd name="T5" fmla="*/ 478 h 485"/>
                <a:gd name="T6" fmla="*/ 14 w 424"/>
                <a:gd name="T7" fmla="*/ 0 h 485"/>
                <a:gd name="T8" fmla="*/ 0 w 424"/>
                <a:gd name="T9" fmla="*/ 5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4" h="485">
                  <a:moveTo>
                    <a:pt x="0" y="5"/>
                  </a:moveTo>
                  <a:lnTo>
                    <a:pt x="410" y="485"/>
                  </a:lnTo>
                  <a:lnTo>
                    <a:pt x="424" y="478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3" name="Freeform 153"/>
            <p:cNvSpPr/>
            <p:nvPr/>
          </p:nvSpPr>
          <p:spPr bwMode="auto">
            <a:xfrm>
              <a:off x="2477" y="2518"/>
              <a:ext cx="414" cy="308"/>
            </a:xfrm>
            <a:custGeom>
              <a:avLst/>
              <a:gdLst>
                <a:gd name="T0" fmla="*/ 0 w 414"/>
                <a:gd name="T1" fmla="*/ 7 h 308"/>
                <a:gd name="T2" fmla="*/ 402 w 414"/>
                <a:gd name="T3" fmla="*/ 308 h 308"/>
                <a:gd name="T4" fmla="*/ 414 w 414"/>
                <a:gd name="T5" fmla="*/ 299 h 308"/>
                <a:gd name="T6" fmla="*/ 9 w 414"/>
                <a:gd name="T7" fmla="*/ 0 h 308"/>
                <a:gd name="T8" fmla="*/ 0 w 414"/>
                <a:gd name="T9" fmla="*/ 7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4" h="308">
                  <a:moveTo>
                    <a:pt x="0" y="7"/>
                  </a:moveTo>
                  <a:lnTo>
                    <a:pt x="402" y="308"/>
                  </a:lnTo>
                  <a:lnTo>
                    <a:pt x="414" y="299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4" name="Freeform 154"/>
            <p:cNvSpPr/>
            <p:nvPr/>
          </p:nvSpPr>
          <p:spPr bwMode="auto">
            <a:xfrm>
              <a:off x="4994" y="1621"/>
              <a:ext cx="80" cy="885"/>
            </a:xfrm>
            <a:custGeom>
              <a:avLst/>
              <a:gdLst>
                <a:gd name="T0" fmla="*/ 73 w 80"/>
                <a:gd name="T1" fmla="*/ 0 h 885"/>
                <a:gd name="T2" fmla="*/ 0 w 80"/>
                <a:gd name="T3" fmla="*/ 885 h 885"/>
                <a:gd name="T4" fmla="*/ 9 w 80"/>
                <a:gd name="T5" fmla="*/ 885 h 885"/>
                <a:gd name="T6" fmla="*/ 80 w 80"/>
                <a:gd name="T7" fmla="*/ 0 h 885"/>
                <a:gd name="T8" fmla="*/ 73 w 80"/>
                <a:gd name="T9" fmla="*/ 0 h 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885">
                  <a:moveTo>
                    <a:pt x="73" y="0"/>
                  </a:moveTo>
                  <a:lnTo>
                    <a:pt x="0" y="885"/>
                  </a:lnTo>
                  <a:lnTo>
                    <a:pt x="9" y="885"/>
                  </a:lnTo>
                  <a:lnTo>
                    <a:pt x="80" y="0"/>
                  </a:lnTo>
                  <a:lnTo>
                    <a:pt x="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5" name="Freeform 155"/>
            <p:cNvSpPr/>
            <p:nvPr/>
          </p:nvSpPr>
          <p:spPr bwMode="auto">
            <a:xfrm>
              <a:off x="5022" y="2104"/>
              <a:ext cx="355" cy="412"/>
            </a:xfrm>
            <a:custGeom>
              <a:avLst/>
              <a:gdLst>
                <a:gd name="T0" fmla="*/ 0 w 355"/>
                <a:gd name="T1" fmla="*/ 405 h 412"/>
                <a:gd name="T2" fmla="*/ 344 w 355"/>
                <a:gd name="T3" fmla="*/ 0 h 412"/>
                <a:gd name="T4" fmla="*/ 355 w 355"/>
                <a:gd name="T5" fmla="*/ 7 h 412"/>
                <a:gd name="T6" fmla="*/ 10 w 355"/>
                <a:gd name="T7" fmla="*/ 412 h 412"/>
                <a:gd name="T8" fmla="*/ 0 w 355"/>
                <a:gd name="T9" fmla="*/ 405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5" h="412">
                  <a:moveTo>
                    <a:pt x="0" y="405"/>
                  </a:moveTo>
                  <a:lnTo>
                    <a:pt x="344" y="0"/>
                  </a:lnTo>
                  <a:lnTo>
                    <a:pt x="355" y="7"/>
                  </a:lnTo>
                  <a:lnTo>
                    <a:pt x="10" y="412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6" name="Freeform 156"/>
            <p:cNvSpPr/>
            <p:nvPr/>
          </p:nvSpPr>
          <p:spPr bwMode="auto">
            <a:xfrm>
              <a:off x="4788" y="2310"/>
              <a:ext cx="184" cy="213"/>
            </a:xfrm>
            <a:custGeom>
              <a:avLst/>
              <a:gdLst>
                <a:gd name="T0" fmla="*/ 0 w 184"/>
                <a:gd name="T1" fmla="*/ 7 h 213"/>
                <a:gd name="T2" fmla="*/ 177 w 184"/>
                <a:gd name="T3" fmla="*/ 213 h 213"/>
                <a:gd name="T4" fmla="*/ 184 w 184"/>
                <a:gd name="T5" fmla="*/ 201 h 213"/>
                <a:gd name="T6" fmla="*/ 12 w 184"/>
                <a:gd name="T7" fmla="*/ 0 h 213"/>
                <a:gd name="T8" fmla="*/ 0 w 184"/>
                <a:gd name="T9" fmla="*/ 7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4" h="213">
                  <a:moveTo>
                    <a:pt x="0" y="7"/>
                  </a:moveTo>
                  <a:lnTo>
                    <a:pt x="177" y="213"/>
                  </a:lnTo>
                  <a:lnTo>
                    <a:pt x="184" y="201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7" name="Freeform 157"/>
            <p:cNvSpPr/>
            <p:nvPr/>
          </p:nvSpPr>
          <p:spPr bwMode="auto">
            <a:xfrm>
              <a:off x="4729" y="2575"/>
              <a:ext cx="253" cy="414"/>
            </a:xfrm>
            <a:custGeom>
              <a:avLst/>
              <a:gdLst>
                <a:gd name="T0" fmla="*/ 246 w 253"/>
                <a:gd name="T1" fmla="*/ 0 h 414"/>
                <a:gd name="T2" fmla="*/ 0 w 253"/>
                <a:gd name="T3" fmla="*/ 398 h 414"/>
                <a:gd name="T4" fmla="*/ 0 w 253"/>
                <a:gd name="T5" fmla="*/ 414 h 414"/>
                <a:gd name="T6" fmla="*/ 253 w 253"/>
                <a:gd name="T7" fmla="*/ 10 h 414"/>
                <a:gd name="T8" fmla="*/ 246 w 253"/>
                <a:gd name="T9" fmla="*/ 0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3" h="414">
                  <a:moveTo>
                    <a:pt x="246" y="0"/>
                  </a:moveTo>
                  <a:lnTo>
                    <a:pt x="0" y="398"/>
                  </a:lnTo>
                  <a:lnTo>
                    <a:pt x="0" y="414"/>
                  </a:lnTo>
                  <a:lnTo>
                    <a:pt x="253" y="10"/>
                  </a:lnTo>
                  <a:lnTo>
                    <a:pt x="24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8" name="Freeform 158"/>
            <p:cNvSpPr/>
            <p:nvPr/>
          </p:nvSpPr>
          <p:spPr bwMode="auto">
            <a:xfrm>
              <a:off x="4018" y="2554"/>
              <a:ext cx="943" cy="324"/>
            </a:xfrm>
            <a:custGeom>
              <a:avLst/>
              <a:gdLst>
                <a:gd name="T0" fmla="*/ 0 w 943"/>
                <a:gd name="T1" fmla="*/ 312 h 324"/>
                <a:gd name="T2" fmla="*/ 943 w 943"/>
                <a:gd name="T3" fmla="*/ 0 h 324"/>
                <a:gd name="T4" fmla="*/ 943 w 943"/>
                <a:gd name="T5" fmla="*/ 14 h 324"/>
                <a:gd name="T6" fmla="*/ 0 w 943"/>
                <a:gd name="T7" fmla="*/ 324 h 324"/>
                <a:gd name="T8" fmla="*/ 0 w 943"/>
                <a:gd name="T9" fmla="*/ 312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3" h="324">
                  <a:moveTo>
                    <a:pt x="0" y="312"/>
                  </a:moveTo>
                  <a:lnTo>
                    <a:pt x="943" y="0"/>
                  </a:lnTo>
                  <a:lnTo>
                    <a:pt x="943" y="14"/>
                  </a:lnTo>
                  <a:lnTo>
                    <a:pt x="0" y="324"/>
                  </a:lnTo>
                  <a:lnTo>
                    <a:pt x="0" y="3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9" name="Freeform 159"/>
            <p:cNvSpPr/>
            <p:nvPr/>
          </p:nvSpPr>
          <p:spPr bwMode="auto">
            <a:xfrm>
              <a:off x="2938" y="2866"/>
              <a:ext cx="671" cy="607"/>
            </a:xfrm>
            <a:custGeom>
              <a:avLst/>
              <a:gdLst>
                <a:gd name="T0" fmla="*/ 0 w 671"/>
                <a:gd name="T1" fmla="*/ 7 h 607"/>
                <a:gd name="T2" fmla="*/ 661 w 671"/>
                <a:gd name="T3" fmla="*/ 607 h 607"/>
                <a:gd name="T4" fmla="*/ 671 w 671"/>
                <a:gd name="T5" fmla="*/ 607 h 607"/>
                <a:gd name="T6" fmla="*/ 12 w 671"/>
                <a:gd name="T7" fmla="*/ 0 h 607"/>
                <a:gd name="T8" fmla="*/ 0 w 671"/>
                <a:gd name="T9" fmla="*/ 7 h 6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1" h="607">
                  <a:moveTo>
                    <a:pt x="0" y="7"/>
                  </a:moveTo>
                  <a:lnTo>
                    <a:pt x="661" y="607"/>
                  </a:lnTo>
                  <a:lnTo>
                    <a:pt x="671" y="607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0" name="Freeform 160"/>
            <p:cNvSpPr/>
            <p:nvPr/>
          </p:nvSpPr>
          <p:spPr bwMode="auto">
            <a:xfrm>
              <a:off x="4546" y="3001"/>
              <a:ext cx="507" cy="299"/>
            </a:xfrm>
            <a:custGeom>
              <a:avLst/>
              <a:gdLst>
                <a:gd name="T0" fmla="*/ 0 w 507"/>
                <a:gd name="T1" fmla="*/ 292 h 299"/>
                <a:gd name="T2" fmla="*/ 500 w 507"/>
                <a:gd name="T3" fmla="*/ 0 h 299"/>
                <a:gd name="T4" fmla="*/ 507 w 507"/>
                <a:gd name="T5" fmla="*/ 12 h 299"/>
                <a:gd name="T6" fmla="*/ 5 w 507"/>
                <a:gd name="T7" fmla="*/ 299 h 299"/>
                <a:gd name="T8" fmla="*/ 0 w 507"/>
                <a:gd name="T9" fmla="*/ 292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99">
                  <a:moveTo>
                    <a:pt x="0" y="292"/>
                  </a:moveTo>
                  <a:lnTo>
                    <a:pt x="500" y="0"/>
                  </a:lnTo>
                  <a:lnTo>
                    <a:pt x="507" y="12"/>
                  </a:lnTo>
                  <a:lnTo>
                    <a:pt x="5" y="299"/>
                  </a:lnTo>
                  <a:lnTo>
                    <a:pt x="0" y="2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1" name="Freeform 161"/>
            <p:cNvSpPr/>
            <p:nvPr/>
          </p:nvSpPr>
          <p:spPr bwMode="auto">
            <a:xfrm>
              <a:off x="3658" y="3314"/>
              <a:ext cx="831" cy="187"/>
            </a:xfrm>
            <a:custGeom>
              <a:avLst/>
              <a:gdLst>
                <a:gd name="T0" fmla="*/ 0 w 831"/>
                <a:gd name="T1" fmla="*/ 173 h 187"/>
                <a:gd name="T2" fmla="*/ 831 w 831"/>
                <a:gd name="T3" fmla="*/ 0 h 187"/>
                <a:gd name="T4" fmla="*/ 831 w 831"/>
                <a:gd name="T5" fmla="*/ 12 h 187"/>
                <a:gd name="T6" fmla="*/ 10 w 831"/>
                <a:gd name="T7" fmla="*/ 187 h 187"/>
                <a:gd name="T8" fmla="*/ 0 w 831"/>
                <a:gd name="T9" fmla="*/ 173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1" h="187">
                  <a:moveTo>
                    <a:pt x="0" y="173"/>
                  </a:moveTo>
                  <a:lnTo>
                    <a:pt x="831" y="0"/>
                  </a:lnTo>
                  <a:lnTo>
                    <a:pt x="831" y="12"/>
                  </a:lnTo>
                  <a:lnTo>
                    <a:pt x="10" y="187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2" name="Oval 162"/>
            <p:cNvSpPr>
              <a:spLocks noChangeArrowheads="1"/>
            </p:cNvSpPr>
            <p:nvPr/>
          </p:nvSpPr>
          <p:spPr bwMode="auto">
            <a:xfrm>
              <a:off x="5107" y="1699"/>
              <a:ext cx="67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3" name="Freeform 163"/>
            <p:cNvSpPr/>
            <p:nvPr/>
          </p:nvSpPr>
          <p:spPr bwMode="auto">
            <a:xfrm>
              <a:off x="2640" y="1140"/>
              <a:ext cx="746" cy="644"/>
            </a:xfrm>
            <a:custGeom>
              <a:avLst/>
              <a:gdLst>
                <a:gd name="T0" fmla="*/ 0 w 746"/>
                <a:gd name="T1" fmla="*/ 635 h 644"/>
                <a:gd name="T2" fmla="*/ 739 w 746"/>
                <a:gd name="T3" fmla="*/ 0 h 644"/>
                <a:gd name="T4" fmla="*/ 746 w 746"/>
                <a:gd name="T5" fmla="*/ 10 h 644"/>
                <a:gd name="T6" fmla="*/ 12 w 746"/>
                <a:gd name="T7" fmla="*/ 644 h 644"/>
                <a:gd name="T8" fmla="*/ 0 w 746"/>
                <a:gd name="T9" fmla="*/ 635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6" h="644">
                  <a:moveTo>
                    <a:pt x="0" y="635"/>
                  </a:moveTo>
                  <a:lnTo>
                    <a:pt x="739" y="0"/>
                  </a:lnTo>
                  <a:lnTo>
                    <a:pt x="746" y="10"/>
                  </a:lnTo>
                  <a:lnTo>
                    <a:pt x="12" y="644"/>
                  </a:lnTo>
                  <a:lnTo>
                    <a:pt x="0" y="6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4" name="Freeform 164"/>
            <p:cNvSpPr/>
            <p:nvPr/>
          </p:nvSpPr>
          <p:spPr bwMode="auto">
            <a:xfrm>
              <a:off x="2612" y="1839"/>
              <a:ext cx="298" cy="966"/>
            </a:xfrm>
            <a:custGeom>
              <a:avLst/>
              <a:gdLst>
                <a:gd name="T0" fmla="*/ 0 w 298"/>
                <a:gd name="T1" fmla="*/ 7 h 966"/>
                <a:gd name="T2" fmla="*/ 286 w 298"/>
                <a:gd name="T3" fmla="*/ 966 h 966"/>
                <a:gd name="T4" fmla="*/ 298 w 298"/>
                <a:gd name="T5" fmla="*/ 959 h 966"/>
                <a:gd name="T6" fmla="*/ 11 w 298"/>
                <a:gd name="T7" fmla="*/ 0 h 966"/>
                <a:gd name="T8" fmla="*/ 0 w 298"/>
                <a:gd name="T9" fmla="*/ 7 h 9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966">
                  <a:moveTo>
                    <a:pt x="0" y="7"/>
                  </a:moveTo>
                  <a:lnTo>
                    <a:pt x="286" y="966"/>
                  </a:lnTo>
                  <a:lnTo>
                    <a:pt x="298" y="959"/>
                  </a:lnTo>
                  <a:lnTo>
                    <a:pt x="11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5" name="Freeform 165"/>
            <p:cNvSpPr/>
            <p:nvPr/>
          </p:nvSpPr>
          <p:spPr bwMode="auto">
            <a:xfrm>
              <a:off x="3983" y="2116"/>
              <a:ext cx="232" cy="720"/>
            </a:xfrm>
            <a:custGeom>
              <a:avLst/>
              <a:gdLst>
                <a:gd name="T0" fmla="*/ 222 w 232"/>
                <a:gd name="T1" fmla="*/ 0 h 720"/>
                <a:gd name="T2" fmla="*/ 0 w 232"/>
                <a:gd name="T3" fmla="*/ 720 h 720"/>
                <a:gd name="T4" fmla="*/ 12 w 232"/>
                <a:gd name="T5" fmla="*/ 720 h 720"/>
                <a:gd name="T6" fmla="*/ 232 w 232"/>
                <a:gd name="T7" fmla="*/ 7 h 720"/>
                <a:gd name="T8" fmla="*/ 222 w 232"/>
                <a:gd name="T9" fmla="*/ 0 h 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2" h="720">
                  <a:moveTo>
                    <a:pt x="222" y="0"/>
                  </a:moveTo>
                  <a:lnTo>
                    <a:pt x="0" y="720"/>
                  </a:lnTo>
                  <a:lnTo>
                    <a:pt x="12" y="720"/>
                  </a:lnTo>
                  <a:lnTo>
                    <a:pt x="232" y="7"/>
                  </a:lnTo>
                  <a:lnTo>
                    <a:pt x="22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6" name="Freeform 166"/>
            <p:cNvSpPr/>
            <p:nvPr/>
          </p:nvSpPr>
          <p:spPr bwMode="auto">
            <a:xfrm>
              <a:off x="2896" y="1003"/>
              <a:ext cx="478" cy="118"/>
            </a:xfrm>
            <a:custGeom>
              <a:avLst/>
              <a:gdLst>
                <a:gd name="T0" fmla="*/ 0 w 478"/>
                <a:gd name="T1" fmla="*/ 14 h 118"/>
                <a:gd name="T2" fmla="*/ 478 w 478"/>
                <a:gd name="T3" fmla="*/ 118 h 118"/>
                <a:gd name="T4" fmla="*/ 478 w 478"/>
                <a:gd name="T5" fmla="*/ 104 h 118"/>
                <a:gd name="T6" fmla="*/ 7 w 478"/>
                <a:gd name="T7" fmla="*/ 0 h 118"/>
                <a:gd name="T8" fmla="*/ 0 w 478"/>
                <a:gd name="T9" fmla="*/ 14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118">
                  <a:moveTo>
                    <a:pt x="0" y="14"/>
                  </a:moveTo>
                  <a:lnTo>
                    <a:pt x="478" y="118"/>
                  </a:lnTo>
                  <a:lnTo>
                    <a:pt x="478" y="104"/>
                  </a:lnTo>
                  <a:lnTo>
                    <a:pt x="7" y="0"/>
                  </a:lnTo>
                  <a:lnTo>
                    <a:pt x="0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7" name="Freeform 167"/>
            <p:cNvSpPr/>
            <p:nvPr/>
          </p:nvSpPr>
          <p:spPr bwMode="auto">
            <a:xfrm>
              <a:off x="4366" y="1592"/>
              <a:ext cx="689" cy="164"/>
            </a:xfrm>
            <a:custGeom>
              <a:avLst/>
              <a:gdLst>
                <a:gd name="T0" fmla="*/ 0 w 689"/>
                <a:gd name="T1" fmla="*/ 152 h 164"/>
                <a:gd name="T2" fmla="*/ 682 w 689"/>
                <a:gd name="T3" fmla="*/ 0 h 164"/>
                <a:gd name="T4" fmla="*/ 689 w 689"/>
                <a:gd name="T5" fmla="*/ 12 h 164"/>
                <a:gd name="T6" fmla="*/ 0 w 689"/>
                <a:gd name="T7" fmla="*/ 164 h 164"/>
                <a:gd name="T8" fmla="*/ 0 w 689"/>
                <a:gd name="T9" fmla="*/ 152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164">
                  <a:moveTo>
                    <a:pt x="0" y="152"/>
                  </a:moveTo>
                  <a:lnTo>
                    <a:pt x="682" y="0"/>
                  </a:lnTo>
                  <a:lnTo>
                    <a:pt x="689" y="12"/>
                  </a:lnTo>
                  <a:lnTo>
                    <a:pt x="0" y="164"/>
                  </a:lnTo>
                  <a:lnTo>
                    <a:pt x="0" y="1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8" name="Freeform 168"/>
            <p:cNvSpPr/>
            <p:nvPr/>
          </p:nvSpPr>
          <p:spPr bwMode="auto">
            <a:xfrm>
              <a:off x="3995" y="2899"/>
              <a:ext cx="499" cy="396"/>
            </a:xfrm>
            <a:custGeom>
              <a:avLst/>
              <a:gdLst>
                <a:gd name="T0" fmla="*/ 0 w 499"/>
                <a:gd name="T1" fmla="*/ 5 h 396"/>
                <a:gd name="T2" fmla="*/ 499 w 499"/>
                <a:gd name="T3" fmla="*/ 396 h 396"/>
                <a:gd name="T4" fmla="*/ 499 w 499"/>
                <a:gd name="T5" fmla="*/ 384 h 396"/>
                <a:gd name="T6" fmla="*/ 14 w 499"/>
                <a:gd name="T7" fmla="*/ 0 h 396"/>
                <a:gd name="T8" fmla="*/ 0 w 499"/>
                <a:gd name="T9" fmla="*/ 5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9" h="396">
                  <a:moveTo>
                    <a:pt x="0" y="5"/>
                  </a:moveTo>
                  <a:lnTo>
                    <a:pt x="499" y="396"/>
                  </a:lnTo>
                  <a:lnTo>
                    <a:pt x="499" y="384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9" name="Freeform 169"/>
            <p:cNvSpPr/>
            <p:nvPr/>
          </p:nvSpPr>
          <p:spPr bwMode="auto">
            <a:xfrm>
              <a:off x="3651" y="2918"/>
              <a:ext cx="306" cy="547"/>
            </a:xfrm>
            <a:custGeom>
              <a:avLst/>
              <a:gdLst>
                <a:gd name="T0" fmla="*/ 0 w 306"/>
                <a:gd name="T1" fmla="*/ 540 h 547"/>
                <a:gd name="T2" fmla="*/ 294 w 306"/>
                <a:gd name="T3" fmla="*/ 0 h 547"/>
                <a:gd name="T4" fmla="*/ 306 w 306"/>
                <a:gd name="T5" fmla="*/ 0 h 547"/>
                <a:gd name="T6" fmla="*/ 10 w 306"/>
                <a:gd name="T7" fmla="*/ 547 h 547"/>
                <a:gd name="T8" fmla="*/ 0 w 306"/>
                <a:gd name="T9" fmla="*/ 540 h 5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6" h="547">
                  <a:moveTo>
                    <a:pt x="0" y="540"/>
                  </a:moveTo>
                  <a:lnTo>
                    <a:pt x="294" y="0"/>
                  </a:lnTo>
                  <a:lnTo>
                    <a:pt x="306" y="0"/>
                  </a:lnTo>
                  <a:lnTo>
                    <a:pt x="10" y="547"/>
                  </a:lnTo>
                  <a:lnTo>
                    <a:pt x="0" y="5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0" name="Rectangle 170"/>
            <p:cNvSpPr>
              <a:spLocks noChangeArrowheads="1"/>
            </p:cNvSpPr>
            <p:nvPr/>
          </p:nvSpPr>
          <p:spPr bwMode="auto">
            <a:xfrm>
              <a:off x="2910" y="2881"/>
              <a:ext cx="9" cy="30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1" name="Freeform 171"/>
            <p:cNvSpPr/>
            <p:nvPr/>
          </p:nvSpPr>
          <p:spPr bwMode="auto">
            <a:xfrm>
              <a:off x="3334" y="2109"/>
              <a:ext cx="611" cy="741"/>
            </a:xfrm>
            <a:custGeom>
              <a:avLst/>
              <a:gdLst>
                <a:gd name="T0" fmla="*/ 0 w 611"/>
                <a:gd name="T1" fmla="*/ 7 h 741"/>
                <a:gd name="T2" fmla="*/ 599 w 611"/>
                <a:gd name="T3" fmla="*/ 741 h 741"/>
                <a:gd name="T4" fmla="*/ 611 w 611"/>
                <a:gd name="T5" fmla="*/ 736 h 741"/>
                <a:gd name="T6" fmla="*/ 12 w 611"/>
                <a:gd name="T7" fmla="*/ 0 h 741"/>
                <a:gd name="T8" fmla="*/ 0 w 611"/>
                <a:gd name="T9" fmla="*/ 7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741">
                  <a:moveTo>
                    <a:pt x="0" y="7"/>
                  </a:moveTo>
                  <a:lnTo>
                    <a:pt x="599" y="741"/>
                  </a:lnTo>
                  <a:lnTo>
                    <a:pt x="611" y="736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526" name="TextBox 76">
            <a:extLst>
              <a:ext uri="{FF2B5EF4-FFF2-40B4-BE49-F238E27FC236}">
                <a16:creationId xmlns:a16="http://schemas.microsoft.com/office/drawing/2014/main" id="{227D35C8-A03F-4E8D-8213-9F6DBD150A5D}"/>
              </a:ext>
            </a:extLst>
          </p:cNvPr>
          <p:cNvSpPr txBox="1"/>
          <p:nvPr/>
        </p:nvSpPr>
        <p:spPr>
          <a:xfrm>
            <a:off x="5490705" y="219018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优化问题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7" name="文本框 526">
            <a:extLst>
              <a:ext uri="{FF2B5EF4-FFF2-40B4-BE49-F238E27FC236}">
                <a16:creationId xmlns:a16="http://schemas.microsoft.com/office/drawing/2014/main" id="{65E94CA4-8264-494F-971E-C0C3C5A4DA32}"/>
              </a:ext>
            </a:extLst>
          </p:cNvPr>
          <p:cNvSpPr txBox="1"/>
          <p:nvPr/>
        </p:nvSpPr>
        <p:spPr>
          <a:xfrm>
            <a:off x="4498003" y="531991"/>
            <a:ext cx="3195994" cy="2819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梯度问题</a:t>
            </a:r>
            <a:endParaRPr lang="en-US" altLang="zh-CN" sz="105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28" name="组合 527">
            <a:extLst>
              <a:ext uri="{FF2B5EF4-FFF2-40B4-BE49-F238E27FC236}">
                <a16:creationId xmlns:a16="http://schemas.microsoft.com/office/drawing/2014/main" id="{FB66C0C8-264B-4A75-9494-B04C4B93D363}"/>
              </a:ext>
            </a:extLst>
          </p:cNvPr>
          <p:cNvGrpSpPr/>
          <p:nvPr/>
        </p:nvGrpSpPr>
        <p:grpSpPr>
          <a:xfrm>
            <a:off x="5855851" y="833240"/>
            <a:ext cx="480299" cy="105326"/>
            <a:chOff x="8818080" y="2020666"/>
            <a:chExt cx="636007" cy="0"/>
          </a:xfrm>
        </p:grpSpPr>
        <p:cxnSp>
          <p:nvCxnSpPr>
            <p:cNvPr id="530" name="直接连接符 529">
              <a:extLst>
                <a:ext uri="{FF2B5EF4-FFF2-40B4-BE49-F238E27FC236}">
                  <a16:creationId xmlns:a16="http://schemas.microsoft.com/office/drawing/2014/main" id="{21D4BF5D-2C91-4A19-896F-AE946BC7FB76}"/>
                </a:ext>
              </a:extLst>
            </p:cNvPr>
            <p:cNvCxnSpPr/>
            <p:nvPr/>
          </p:nvCxnSpPr>
          <p:spPr>
            <a:xfrm>
              <a:off x="8818080" y="2020666"/>
              <a:ext cx="175500" cy="0"/>
            </a:xfrm>
            <a:prstGeom prst="line">
              <a:avLst/>
            </a:prstGeom>
            <a:ln w="25400">
              <a:solidFill>
                <a:srgbClr val="F6A2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1" name="直接连接符 530">
              <a:extLst>
                <a:ext uri="{FF2B5EF4-FFF2-40B4-BE49-F238E27FC236}">
                  <a16:creationId xmlns:a16="http://schemas.microsoft.com/office/drawing/2014/main" id="{12A04D9E-7AE9-4504-89ED-15389616EA20}"/>
                </a:ext>
              </a:extLst>
            </p:cNvPr>
            <p:cNvCxnSpPr/>
            <p:nvPr/>
          </p:nvCxnSpPr>
          <p:spPr>
            <a:xfrm>
              <a:off x="9048334" y="2020666"/>
              <a:ext cx="175500" cy="0"/>
            </a:xfrm>
            <a:prstGeom prst="line">
              <a:avLst/>
            </a:prstGeom>
            <a:ln w="25400">
              <a:solidFill>
                <a:srgbClr val="248C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2" name="直接连接符 531">
              <a:extLst>
                <a:ext uri="{FF2B5EF4-FFF2-40B4-BE49-F238E27FC236}">
                  <a16:creationId xmlns:a16="http://schemas.microsoft.com/office/drawing/2014/main" id="{35104CDD-349B-40C0-9598-881CA242C9C1}"/>
                </a:ext>
              </a:extLst>
            </p:cNvPr>
            <p:cNvCxnSpPr/>
            <p:nvPr/>
          </p:nvCxnSpPr>
          <p:spPr>
            <a:xfrm>
              <a:off x="9278587" y="2020666"/>
              <a:ext cx="175500" cy="0"/>
            </a:xfrm>
            <a:prstGeom prst="line">
              <a:avLst/>
            </a:prstGeom>
            <a:ln w="25400">
              <a:solidFill>
                <a:srgbClr val="F6A2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2" name="矩形 511">
            <a:extLst>
              <a:ext uri="{FF2B5EF4-FFF2-40B4-BE49-F238E27FC236}">
                <a16:creationId xmlns:a16="http://schemas.microsoft.com/office/drawing/2014/main" id="{766F922C-45DA-4B95-8274-72C64446A645}"/>
              </a:ext>
            </a:extLst>
          </p:cNvPr>
          <p:cNvSpPr/>
          <p:nvPr/>
        </p:nvSpPr>
        <p:spPr>
          <a:xfrm>
            <a:off x="1455506" y="1287498"/>
            <a:ext cx="2749472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spcBef>
                <a:spcPct val="0"/>
              </a:spcBef>
            </a:pPr>
            <a:r>
              <a:rPr lang="zh-CN" alt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 Math" panose="02040503050406030204" pitchFamily="18" charset="0"/>
                <a:ea typeface="微软雅黑" panose="020B0503020204020204" pitchFamily="34" charset="-122"/>
              </a:rPr>
              <a:t>求解器问题</a:t>
            </a:r>
            <a:endParaRPr lang="en-US" altLang="zh-CN" sz="4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00EB553-2C66-47BA-9B21-A8A66966E8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637" y="3417919"/>
            <a:ext cx="5291015" cy="2588574"/>
          </a:xfrm>
          <a:prstGeom prst="rect">
            <a:avLst/>
          </a:prstGeom>
        </p:spPr>
      </p:pic>
      <p:sp>
        <p:nvSpPr>
          <p:cNvPr id="9" name="标注: 弯曲线形 8">
            <a:extLst>
              <a:ext uri="{FF2B5EF4-FFF2-40B4-BE49-F238E27FC236}">
                <a16:creationId xmlns:a16="http://schemas.microsoft.com/office/drawing/2014/main" id="{9C9A4F32-0E6E-4718-AFAA-799198DD426E}"/>
              </a:ext>
            </a:extLst>
          </p:cNvPr>
          <p:cNvSpPr/>
          <p:nvPr/>
        </p:nvSpPr>
        <p:spPr>
          <a:xfrm>
            <a:off x="6701293" y="1641441"/>
            <a:ext cx="3161614" cy="1857456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28003"/>
              <a:gd name="adj6" fmla="val -102659"/>
            </a:avLst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局部最小值</a:t>
            </a:r>
          </a:p>
        </p:txBody>
      </p:sp>
      <p:sp>
        <p:nvSpPr>
          <p:cNvPr id="513" name="标注: 弯曲线形 512">
            <a:extLst>
              <a:ext uri="{FF2B5EF4-FFF2-40B4-BE49-F238E27FC236}">
                <a16:creationId xmlns:a16="http://schemas.microsoft.com/office/drawing/2014/main" id="{C6342382-65B0-4CCB-BCE2-BA55891F1C2E}"/>
              </a:ext>
            </a:extLst>
          </p:cNvPr>
          <p:cNvSpPr/>
          <p:nvPr/>
        </p:nvSpPr>
        <p:spPr>
          <a:xfrm>
            <a:off x="6701293" y="3978439"/>
            <a:ext cx="3161614" cy="1857456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43265"/>
              <a:gd name="adj6" fmla="val -130632"/>
            </a:avLst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梯度消失</a:t>
            </a:r>
          </a:p>
        </p:txBody>
      </p:sp>
    </p:spTree>
    <p:extLst>
      <p:ext uri="{BB962C8B-B14F-4D97-AF65-F5344CB8AC3E}">
        <p14:creationId xmlns:p14="http://schemas.microsoft.com/office/powerpoint/2010/main" val="1015963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prism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5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1000" tmFilter="0,0; .5, 1; 1, 1"/>
                                        <p:tgtEl>
                                          <p:spTgt spid="5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" name="Group 4"/>
          <p:cNvGrpSpPr>
            <a:grpSpLocks noChangeAspect="1"/>
          </p:cNvGrpSpPr>
          <p:nvPr/>
        </p:nvGrpSpPr>
        <p:grpSpPr bwMode="auto">
          <a:xfrm>
            <a:off x="1029374" y="1409214"/>
            <a:ext cx="4148268" cy="4039572"/>
            <a:chOff x="2410" y="593"/>
            <a:chExt cx="3015" cy="2936"/>
          </a:xfrm>
          <a:solidFill>
            <a:srgbClr val="F6A27D"/>
          </a:solidFill>
        </p:grpSpPr>
        <p:sp>
          <p:nvSpPr>
            <p:cNvPr id="177" name="Freeform 5"/>
            <p:cNvSpPr/>
            <p:nvPr/>
          </p:nvSpPr>
          <p:spPr bwMode="auto">
            <a:xfrm>
              <a:off x="5079" y="1202"/>
              <a:ext cx="66" cy="509"/>
            </a:xfrm>
            <a:custGeom>
              <a:avLst/>
              <a:gdLst>
                <a:gd name="T0" fmla="*/ 0 w 66"/>
                <a:gd name="T1" fmla="*/ 9 h 509"/>
                <a:gd name="T2" fmla="*/ 54 w 66"/>
                <a:gd name="T3" fmla="*/ 509 h 509"/>
                <a:gd name="T4" fmla="*/ 66 w 66"/>
                <a:gd name="T5" fmla="*/ 509 h 509"/>
                <a:gd name="T6" fmla="*/ 9 w 66"/>
                <a:gd name="T7" fmla="*/ 0 h 509"/>
                <a:gd name="T8" fmla="*/ 0 w 66"/>
                <a:gd name="T9" fmla="*/ 9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509">
                  <a:moveTo>
                    <a:pt x="0" y="9"/>
                  </a:moveTo>
                  <a:lnTo>
                    <a:pt x="54" y="509"/>
                  </a:lnTo>
                  <a:lnTo>
                    <a:pt x="66" y="509"/>
                  </a:lnTo>
                  <a:lnTo>
                    <a:pt x="9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8" name="Freeform 6"/>
            <p:cNvSpPr/>
            <p:nvPr/>
          </p:nvSpPr>
          <p:spPr bwMode="auto">
            <a:xfrm>
              <a:off x="5079" y="1195"/>
              <a:ext cx="303" cy="854"/>
            </a:xfrm>
            <a:custGeom>
              <a:avLst/>
              <a:gdLst>
                <a:gd name="T0" fmla="*/ 14 w 303"/>
                <a:gd name="T1" fmla="*/ 0 h 854"/>
                <a:gd name="T2" fmla="*/ 303 w 303"/>
                <a:gd name="T3" fmla="*/ 854 h 854"/>
                <a:gd name="T4" fmla="*/ 287 w 303"/>
                <a:gd name="T5" fmla="*/ 854 h 854"/>
                <a:gd name="T6" fmla="*/ 0 w 303"/>
                <a:gd name="T7" fmla="*/ 11 h 854"/>
                <a:gd name="T8" fmla="*/ 14 w 303"/>
                <a:gd name="T9" fmla="*/ 0 h 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3" h="854">
                  <a:moveTo>
                    <a:pt x="14" y="0"/>
                  </a:moveTo>
                  <a:lnTo>
                    <a:pt x="303" y="854"/>
                  </a:lnTo>
                  <a:lnTo>
                    <a:pt x="287" y="854"/>
                  </a:lnTo>
                  <a:lnTo>
                    <a:pt x="0" y="11"/>
                  </a:lnTo>
                  <a:lnTo>
                    <a:pt x="1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9" name="Freeform 7"/>
            <p:cNvSpPr/>
            <p:nvPr/>
          </p:nvSpPr>
          <p:spPr bwMode="auto">
            <a:xfrm>
              <a:off x="5074" y="1202"/>
              <a:ext cx="12" cy="345"/>
            </a:xfrm>
            <a:custGeom>
              <a:avLst/>
              <a:gdLst>
                <a:gd name="T0" fmla="*/ 0 w 12"/>
                <a:gd name="T1" fmla="*/ 0 h 345"/>
                <a:gd name="T2" fmla="*/ 0 w 12"/>
                <a:gd name="T3" fmla="*/ 345 h 345"/>
                <a:gd name="T4" fmla="*/ 12 w 12"/>
                <a:gd name="T5" fmla="*/ 345 h 345"/>
                <a:gd name="T6" fmla="*/ 12 w 12"/>
                <a:gd name="T7" fmla="*/ 12 h 345"/>
                <a:gd name="T8" fmla="*/ 0 w 12"/>
                <a:gd name="T9" fmla="*/ 0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345">
                  <a:moveTo>
                    <a:pt x="0" y="0"/>
                  </a:moveTo>
                  <a:lnTo>
                    <a:pt x="0" y="345"/>
                  </a:lnTo>
                  <a:lnTo>
                    <a:pt x="12" y="345"/>
                  </a:lnTo>
                  <a:lnTo>
                    <a:pt x="12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0" name="Rectangle 8"/>
            <p:cNvSpPr>
              <a:spLocks noChangeArrowheads="1"/>
            </p:cNvSpPr>
            <p:nvPr/>
          </p:nvSpPr>
          <p:spPr bwMode="auto">
            <a:xfrm>
              <a:off x="3658" y="3501"/>
              <a:ext cx="647" cy="1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1" name="Freeform 9"/>
            <p:cNvSpPr/>
            <p:nvPr/>
          </p:nvSpPr>
          <p:spPr bwMode="auto">
            <a:xfrm>
              <a:off x="3488" y="3446"/>
              <a:ext cx="118" cy="48"/>
            </a:xfrm>
            <a:custGeom>
              <a:avLst/>
              <a:gdLst>
                <a:gd name="T0" fmla="*/ 0 w 118"/>
                <a:gd name="T1" fmla="*/ 10 h 48"/>
                <a:gd name="T2" fmla="*/ 111 w 118"/>
                <a:gd name="T3" fmla="*/ 48 h 48"/>
                <a:gd name="T4" fmla="*/ 118 w 118"/>
                <a:gd name="T5" fmla="*/ 36 h 48"/>
                <a:gd name="T6" fmla="*/ 14 w 118"/>
                <a:gd name="T7" fmla="*/ 0 h 48"/>
                <a:gd name="T8" fmla="*/ 0 w 118"/>
                <a:gd name="T9" fmla="*/ 1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48">
                  <a:moveTo>
                    <a:pt x="0" y="10"/>
                  </a:moveTo>
                  <a:lnTo>
                    <a:pt x="111" y="48"/>
                  </a:lnTo>
                  <a:lnTo>
                    <a:pt x="118" y="36"/>
                  </a:lnTo>
                  <a:lnTo>
                    <a:pt x="14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2" name="Freeform 10"/>
            <p:cNvSpPr/>
            <p:nvPr/>
          </p:nvSpPr>
          <p:spPr bwMode="auto">
            <a:xfrm>
              <a:off x="2830" y="1026"/>
              <a:ext cx="30" cy="256"/>
            </a:xfrm>
            <a:custGeom>
              <a:avLst/>
              <a:gdLst>
                <a:gd name="T0" fmla="*/ 30 w 30"/>
                <a:gd name="T1" fmla="*/ 0 h 256"/>
                <a:gd name="T2" fmla="*/ 9 w 30"/>
                <a:gd name="T3" fmla="*/ 256 h 256"/>
                <a:gd name="T4" fmla="*/ 0 w 30"/>
                <a:gd name="T5" fmla="*/ 256 h 256"/>
                <a:gd name="T6" fmla="*/ 26 w 30"/>
                <a:gd name="T7" fmla="*/ 0 h 256"/>
                <a:gd name="T8" fmla="*/ 30 w 30"/>
                <a:gd name="T9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56">
                  <a:moveTo>
                    <a:pt x="30" y="0"/>
                  </a:moveTo>
                  <a:lnTo>
                    <a:pt x="9" y="256"/>
                  </a:lnTo>
                  <a:lnTo>
                    <a:pt x="0" y="256"/>
                  </a:lnTo>
                  <a:lnTo>
                    <a:pt x="26" y="0"/>
                  </a:lnTo>
                  <a:lnTo>
                    <a:pt x="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3" name="Freeform 11"/>
            <p:cNvSpPr/>
            <p:nvPr/>
          </p:nvSpPr>
          <p:spPr bwMode="auto">
            <a:xfrm>
              <a:off x="2841" y="773"/>
              <a:ext cx="604" cy="519"/>
            </a:xfrm>
            <a:custGeom>
              <a:avLst/>
              <a:gdLst>
                <a:gd name="T0" fmla="*/ 0 w 604"/>
                <a:gd name="T1" fmla="*/ 512 h 519"/>
                <a:gd name="T2" fmla="*/ 595 w 604"/>
                <a:gd name="T3" fmla="*/ 0 h 519"/>
                <a:gd name="T4" fmla="*/ 604 w 604"/>
                <a:gd name="T5" fmla="*/ 7 h 519"/>
                <a:gd name="T6" fmla="*/ 12 w 604"/>
                <a:gd name="T7" fmla="*/ 519 h 519"/>
                <a:gd name="T8" fmla="*/ 0 w 604"/>
                <a:gd name="T9" fmla="*/ 512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4" h="519">
                  <a:moveTo>
                    <a:pt x="0" y="512"/>
                  </a:moveTo>
                  <a:lnTo>
                    <a:pt x="595" y="0"/>
                  </a:lnTo>
                  <a:lnTo>
                    <a:pt x="604" y="7"/>
                  </a:lnTo>
                  <a:lnTo>
                    <a:pt x="12" y="519"/>
                  </a:lnTo>
                  <a:lnTo>
                    <a:pt x="0" y="5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4" name="Freeform 12"/>
            <p:cNvSpPr/>
            <p:nvPr/>
          </p:nvSpPr>
          <p:spPr bwMode="auto">
            <a:xfrm>
              <a:off x="2988" y="761"/>
              <a:ext cx="445" cy="192"/>
            </a:xfrm>
            <a:custGeom>
              <a:avLst/>
              <a:gdLst>
                <a:gd name="T0" fmla="*/ 445 w 445"/>
                <a:gd name="T1" fmla="*/ 17 h 192"/>
                <a:gd name="T2" fmla="*/ 3 w 445"/>
                <a:gd name="T3" fmla="*/ 192 h 192"/>
                <a:gd name="T4" fmla="*/ 0 w 445"/>
                <a:gd name="T5" fmla="*/ 187 h 192"/>
                <a:gd name="T6" fmla="*/ 445 w 445"/>
                <a:gd name="T7" fmla="*/ 0 h 192"/>
                <a:gd name="T8" fmla="*/ 445 w 445"/>
                <a:gd name="T9" fmla="*/ 17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5" h="192">
                  <a:moveTo>
                    <a:pt x="445" y="17"/>
                  </a:moveTo>
                  <a:lnTo>
                    <a:pt x="3" y="192"/>
                  </a:lnTo>
                  <a:lnTo>
                    <a:pt x="0" y="187"/>
                  </a:lnTo>
                  <a:lnTo>
                    <a:pt x="445" y="0"/>
                  </a:lnTo>
                  <a:lnTo>
                    <a:pt x="445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5" name="Freeform 13"/>
            <p:cNvSpPr/>
            <p:nvPr/>
          </p:nvSpPr>
          <p:spPr bwMode="auto">
            <a:xfrm>
              <a:off x="3478" y="650"/>
              <a:ext cx="159" cy="95"/>
            </a:xfrm>
            <a:custGeom>
              <a:avLst/>
              <a:gdLst>
                <a:gd name="T0" fmla="*/ 10 w 159"/>
                <a:gd name="T1" fmla="*/ 95 h 95"/>
                <a:gd name="T2" fmla="*/ 159 w 159"/>
                <a:gd name="T3" fmla="*/ 9 h 95"/>
                <a:gd name="T4" fmla="*/ 159 w 159"/>
                <a:gd name="T5" fmla="*/ 0 h 95"/>
                <a:gd name="T6" fmla="*/ 0 w 159"/>
                <a:gd name="T7" fmla="*/ 88 h 95"/>
                <a:gd name="T8" fmla="*/ 10 w 159"/>
                <a:gd name="T9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95">
                  <a:moveTo>
                    <a:pt x="10" y="95"/>
                  </a:moveTo>
                  <a:lnTo>
                    <a:pt x="159" y="9"/>
                  </a:lnTo>
                  <a:lnTo>
                    <a:pt x="159" y="0"/>
                  </a:lnTo>
                  <a:lnTo>
                    <a:pt x="0" y="88"/>
                  </a:lnTo>
                  <a:lnTo>
                    <a:pt x="10" y="9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6" name="Freeform 14"/>
            <p:cNvSpPr/>
            <p:nvPr/>
          </p:nvSpPr>
          <p:spPr bwMode="auto">
            <a:xfrm>
              <a:off x="3488" y="683"/>
              <a:ext cx="798" cy="74"/>
            </a:xfrm>
            <a:custGeom>
              <a:avLst/>
              <a:gdLst>
                <a:gd name="T0" fmla="*/ 0 w 798"/>
                <a:gd name="T1" fmla="*/ 62 h 74"/>
                <a:gd name="T2" fmla="*/ 798 w 798"/>
                <a:gd name="T3" fmla="*/ 0 h 74"/>
                <a:gd name="T4" fmla="*/ 798 w 798"/>
                <a:gd name="T5" fmla="*/ 10 h 74"/>
                <a:gd name="T6" fmla="*/ 0 w 798"/>
                <a:gd name="T7" fmla="*/ 74 h 74"/>
                <a:gd name="T8" fmla="*/ 0 w 798"/>
                <a:gd name="T9" fmla="*/ 6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8" h="74">
                  <a:moveTo>
                    <a:pt x="0" y="62"/>
                  </a:moveTo>
                  <a:lnTo>
                    <a:pt x="798" y="0"/>
                  </a:lnTo>
                  <a:lnTo>
                    <a:pt x="798" y="10"/>
                  </a:lnTo>
                  <a:lnTo>
                    <a:pt x="0" y="74"/>
                  </a:lnTo>
                  <a:lnTo>
                    <a:pt x="0" y="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7" name="Freeform 15"/>
            <p:cNvSpPr/>
            <p:nvPr/>
          </p:nvSpPr>
          <p:spPr bwMode="auto">
            <a:xfrm>
              <a:off x="3421" y="778"/>
              <a:ext cx="34" cy="308"/>
            </a:xfrm>
            <a:custGeom>
              <a:avLst/>
              <a:gdLst>
                <a:gd name="T0" fmla="*/ 29 w 34"/>
                <a:gd name="T1" fmla="*/ 0 h 308"/>
                <a:gd name="T2" fmla="*/ 0 w 34"/>
                <a:gd name="T3" fmla="*/ 308 h 308"/>
                <a:gd name="T4" fmla="*/ 12 w 34"/>
                <a:gd name="T5" fmla="*/ 308 h 308"/>
                <a:gd name="T6" fmla="*/ 34 w 34"/>
                <a:gd name="T7" fmla="*/ 0 h 308"/>
                <a:gd name="T8" fmla="*/ 29 w 34"/>
                <a:gd name="T9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308">
                  <a:moveTo>
                    <a:pt x="29" y="0"/>
                  </a:moveTo>
                  <a:lnTo>
                    <a:pt x="0" y="308"/>
                  </a:lnTo>
                  <a:lnTo>
                    <a:pt x="12" y="308"/>
                  </a:lnTo>
                  <a:lnTo>
                    <a:pt x="34" y="0"/>
                  </a:ln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8" name="Freeform 16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  <a:gd name="T10" fmla="*/ 0 w 571"/>
                <a:gd name="T11" fmla="*/ 11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9" name="Freeform 17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0" name="Freeform 18"/>
            <p:cNvSpPr/>
            <p:nvPr/>
          </p:nvSpPr>
          <p:spPr bwMode="auto">
            <a:xfrm>
              <a:off x="4087" y="693"/>
              <a:ext cx="225" cy="307"/>
            </a:xfrm>
            <a:custGeom>
              <a:avLst/>
              <a:gdLst>
                <a:gd name="T0" fmla="*/ 213 w 225"/>
                <a:gd name="T1" fmla="*/ 0 h 307"/>
                <a:gd name="T2" fmla="*/ 0 w 225"/>
                <a:gd name="T3" fmla="*/ 298 h 307"/>
                <a:gd name="T4" fmla="*/ 12 w 225"/>
                <a:gd name="T5" fmla="*/ 307 h 307"/>
                <a:gd name="T6" fmla="*/ 225 w 225"/>
                <a:gd name="T7" fmla="*/ 7 h 307"/>
                <a:gd name="T8" fmla="*/ 213 w 225"/>
                <a:gd name="T9" fmla="*/ 0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5" h="307">
                  <a:moveTo>
                    <a:pt x="213" y="0"/>
                  </a:moveTo>
                  <a:lnTo>
                    <a:pt x="0" y="298"/>
                  </a:lnTo>
                  <a:lnTo>
                    <a:pt x="12" y="307"/>
                  </a:lnTo>
                  <a:lnTo>
                    <a:pt x="225" y="7"/>
                  </a:lnTo>
                  <a:lnTo>
                    <a:pt x="21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1" name="Freeform 19"/>
            <p:cNvSpPr/>
            <p:nvPr/>
          </p:nvSpPr>
          <p:spPr bwMode="auto">
            <a:xfrm>
              <a:off x="2481" y="1318"/>
              <a:ext cx="339" cy="343"/>
            </a:xfrm>
            <a:custGeom>
              <a:avLst/>
              <a:gdLst>
                <a:gd name="T0" fmla="*/ 0 w 339"/>
                <a:gd name="T1" fmla="*/ 336 h 343"/>
                <a:gd name="T2" fmla="*/ 332 w 339"/>
                <a:gd name="T3" fmla="*/ 0 h 343"/>
                <a:gd name="T4" fmla="*/ 339 w 339"/>
                <a:gd name="T5" fmla="*/ 7 h 343"/>
                <a:gd name="T6" fmla="*/ 5 w 339"/>
                <a:gd name="T7" fmla="*/ 343 h 343"/>
                <a:gd name="T8" fmla="*/ 0 w 339"/>
                <a:gd name="T9" fmla="*/ 336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9" h="343">
                  <a:moveTo>
                    <a:pt x="0" y="336"/>
                  </a:moveTo>
                  <a:lnTo>
                    <a:pt x="332" y="0"/>
                  </a:lnTo>
                  <a:lnTo>
                    <a:pt x="339" y="7"/>
                  </a:lnTo>
                  <a:lnTo>
                    <a:pt x="5" y="343"/>
                  </a:lnTo>
                  <a:lnTo>
                    <a:pt x="0" y="3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2" name="Freeform 20"/>
            <p:cNvSpPr/>
            <p:nvPr/>
          </p:nvSpPr>
          <p:spPr bwMode="auto">
            <a:xfrm>
              <a:off x="2616" y="1332"/>
              <a:ext cx="209" cy="753"/>
            </a:xfrm>
            <a:custGeom>
              <a:avLst/>
              <a:gdLst>
                <a:gd name="T0" fmla="*/ 197 w 209"/>
                <a:gd name="T1" fmla="*/ 0 h 753"/>
                <a:gd name="T2" fmla="*/ 0 w 209"/>
                <a:gd name="T3" fmla="*/ 743 h 753"/>
                <a:gd name="T4" fmla="*/ 10 w 209"/>
                <a:gd name="T5" fmla="*/ 753 h 753"/>
                <a:gd name="T6" fmla="*/ 209 w 209"/>
                <a:gd name="T7" fmla="*/ 0 h 753"/>
                <a:gd name="T8" fmla="*/ 197 w 209"/>
                <a:gd name="T9" fmla="*/ 0 h 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753">
                  <a:moveTo>
                    <a:pt x="197" y="0"/>
                  </a:moveTo>
                  <a:lnTo>
                    <a:pt x="0" y="743"/>
                  </a:lnTo>
                  <a:lnTo>
                    <a:pt x="10" y="753"/>
                  </a:lnTo>
                  <a:lnTo>
                    <a:pt x="209" y="0"/>
                  </a:lnTo>
                  <a:lnTo>
                    <a:pt x="19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3" name="Freeform 21"/>
            <p:cNvSpPr/>
            <p:nvPr/>
          </p:nvSpPr>
          <p:spPr bwMode="auto">
            <a:xfrm>
              <a:off x="2477" y="1704"/>
              <a:ext cx="106" cy="92"/>
            </a:xfrm>
            <a:custGeom>
              <a:avLst/>
              <a:gdLst>
                <a:gd name="T0" fmla="*/ 0 w 106"/>
                <a:gd name="T1" fmla="*/ 7 h 92"/>
                <a:gd name="T2" fmla="*/ 94 w 106"/>
                <a:gd name="T3" fmla="*/ 92 h 92"/>
                <a:gd name="T4" fmla="*/ 106 w 106"/>
                <a:gd name="T5" fmla="*/ 75 h 92"/>
                <a:gd name="T6" fmla="*/ 9 w 106"/>
                <a:gd name="T7" fmla="*/ 0 h 92"/>
                <a:gd name="T8" fmla="*/ 0 w 106"/>
                <a:gd name="T9" fmla="*/ 7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92">
                  <a:moveTo>
                    <a:pt x="0" y="7"/>
                  </a:moveTo>
                  <a:lnTo>
                    <a:pt x="94" y="92"/>
                  </a:lnTo>
                  <a:lnTo>
                    <a:pt x="106" y="75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4" name="Freeform 22"/>
            <p:cNvSpPr/>
            <p:nvPr/>
          </p:nvSpPr>
          <p:spPr bwMode="auto">
            <a:xfrm>
              <a:off x="2451" y="1711"/>
              <a:ext cx="146" cy="374"/>
            </a:xfrm>
            <a:custGeom>
              <a:avLst/>
              <a:gdLst>
                <a:gd name="T0" fmla="*/ 0 w 146"/>
                <a:gd name="T1" fmla="*/ 0 h 374"/>
                <a:gd name="T2" fmla="*/ 135 w 146"/>
                <a:gd name="T3" fmla="*/ 374 h 374"/>
                <a:gd name="T4" fmla="*/ 146 w 146"/>
                <a:gd name="T5" fmla="*/ 374 h 374"/>
                <a:gd name="T6" fmla="*/ 11 w 146"/>
                <a:gd name="T7" fmla="*/ 0 h 374"/>
                <a:gd name="T8" fmla="*/ 0 w 146"/>
                <a:gd name="T9" fmla="*/ 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374">
                  <a:moveTo>
                    <a:pt x="0" y="0"/>
                  </a:moveTo>
                  <a:lnTo>
                    <a:pt x="135" y="374"/>
                  </a:lnTo>
                  <a:lnTo>
                    <a:pt x="146" y="374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5" name="Rectangle 23"/>
            <p:cNvSpPr>
              <a:spLocks noChangeArrowheads="1"/>
            </p:cNvSpPr>
            <p:nvPr/>
          </p:nvSpPr>
          <p:spPr bwMode="auto">
            <a:xfrm>
              <a:off x="3410" y="1164"/>
              <a:ext cx="11" cy="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6" name="Freeform 24"/>
            <p:cNvSpPr/>
            <p:nvPr/>
          </p:nvSpPr>
          <p:spPr bwMode="auto">
            <a:xfrm>
              <a:off x="2848" y="1202"/>
              <a:ext cx="538" cy="111"/>
            </a:xfrm>
            <a:custGeom>
              <a:avLst/>
              <a:gdLst>
                <a:gd name="T0" fmla="*/ 0 w 538"/>
                <a:gd name="T1" fmla="*/ 102 h 111"/>
                <a:gd name="T2" fmla="*/ 538 w 538"/>
                <a:gd name="T3" fmla="*/ 0 h 111"/>
                <a:gd name="T4" fmla="*/ 538 w 538"/>
                <a:gd name="T5" fmla="*/ 9 h 111"/>
                <a:gd name="T6" fmla="*/ 0 w 538"/>
                <a:gd name="T7" fmla="*/ 111 h 111"/>
                <a:gd name="T8" fmla="*/ 0 w 538"/>
                <a:gd name="T9" fmla="*/ 102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8" h="111">
                  <a:moveTo>
                    <a:pt x="0" y="102"/>
                  </a:moveTo>
                  <a:lnTo>
                    <a:pt x="538" y="0"/>
                  </a:lnTo>
                  <a:lnTo>
                    <a:pt x="538" y="9"/>
                  </a:lnTo>
                  <a:lnTo>
                    <a:pt x="0" y="111"/>
                  </a:lnTo>
                  <a:lnTo>
                    <a:pt x="0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7" name="Freeform 25"/>
            <p:cNvSpPr/>
            <p:nvPr/>
          </p:nvSpPr>
          <p:spPr bwMode="auto">
            <a:xfrm>
              <a:off x="2834" y="1320"/>
              <a:ext cx="287" cy="455"/>
            </a:xfrm>
            <a:custGeom>
              <a:avLst/>
              <a:gdLst>
                <a:gd name="T0" fmla="*/ 0 w 287"/>
                <a:gd name="T1" fmla="*/ 5 h 455"/>
                <a:gd name="T2" fmla="*/ 275 w 287"/>
                <a:gd name="T3" fmla="*/ 450 h 455"/>
                <a:gd name="T4" fmla="*/ 277 w 287"/>
                <a:gd name="T5" fmla="*/ 455 h 455"/>
                <a:gd name="T6" fmla="*/ 287 w 287"/>
                <a:gd name="T7" fmla="*/ 445 h 455"/>
                <a:gd name="T8" fmla="*/ 7 w 287"/>
                <a:gd name="T9" fmla="*/ 0 h 455"/>
                <a:gd name="T10" fmla="*/ 0 w 287"/>
                <a:gd name="T11" fmla="*/ 5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7" h="455">
                  <a:moveTo>
                    <a:pt x="0" y="5"/>
                  </a:moveTo>
                  <a:lnTo>
                    <a:pt x="275" y="450"/>
                  </a:lnTo>
                  <a:lnTo>
                    <a:pt x="277" y="455"/>
                  </a:lnTo>
                  <a:lnTo>
                    <a:pt x="287" y="445"/>
                  </a:lnTo>
                  <a:lnTo>
                    <a:pt x="7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8" name="Freeform 26"/>
            <p:cNvSpPr/>
            <p:nvPr/>
          </p:nvSpPr>
          <p:spPr bwMode="auto">
            <a:xfrm>
              <a:off x="3140" y="1221"/>
              <a:ext cx="270" cy="544"/>
            </a:xfrm>
            <a:custGeom>
              <a:avLst/>
              <a:gdLst>
                <a:gd name="T0" fmla="*/ 0 w 270"/>
                <a:gd name="T1" fmla="*/ 544 h 544"/>
                <a:gd name="T2" fmla="*/ 263 w 270"/>
                <a:gd name="T3" fmla="*/ 0 h 544"/>
                <a:gd name="T4" fmla="*/ 270 w 270"/>
                <a:gd name="T5" fmla="*/ 0 h 544"/>
                <a:gd name="T6" fmla="*/ 14 w 270"/>
                <a:gd name="T7" fmla="*/ 544 h 544"/>
                <a:gd name="T8" fmla="*/ 0 w 270"/>
                <a:gd name="T9" fmla="*/ 544 h 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0" h="544">
                  <a:moveTo>
                    <a:pt x="0" y="544"/>
                  </a:moveTo>
                  <a:lnTo>
                    <a:pt x="263" y="0"/>
                  </a:lnTo>
                  <a:lnTo>
                    <a:pt x="270" y="0"/>
                  </a:lnTo>
                  <a:lnTo>
                    <a:pt x="14" y="544"/>
                  </a:lnTo>
                  <a:lnTo>
                    <a:pt x="0" y="5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9" name="Freeform 27"/>
            <p:cNvSpPr/>
            <p:nvPr/>
          </p:nvSpPr>
          <p:spPr bwMode="auto">
            <a:xfrm>
              <a:off x="3317" y="1221"/>
              <a:ext cx="93" cy="809"/>
            </a:xfrm>
            <a:custGeom>
              <a:avLst/>
              <a:gdLst>
                <a:gd name="T0" fmla="*/ 83 w 93"/>
                <a:gd name="T1" fmla="*/ 0 h 809"/>
                <a:gd name="T2" fmla="*/ 0 w 93"/>
                <a:gd name="T3" fmla="*/ 809 h 809"/>
                <a:gd name="T4" fmla="*/ 12 w 93"/>
                <a:gd name="T5" fmla="*/ 809 h 809"/>
                <a:gd name="T6" fmla="*/ 93 w 93"/>
                <a:gd name="T7" fmla="*/ 0 h 809"/>
                <a:gd name="T8" fmla="*/ 83 w 93"/>
                <a:gd name="T9" fmla="*/ 0 h 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" h="809">
                  <a:moveTo>
                    <a:pt x="83" y="0"/>
                  </a:moveTo>
                  <a:lnTo>
                    <a:pt x="0" y="809"/>
                  </a:lnTo>
                  <a:lnTo>
                    <a:pt x="12" y="809"/>
                  </a:lnTo>
                  <a:lnTo>
                    <a:pt x="93" y="0"/>
                  </a:lnTo>
                  <a:lnTo>
                    <a:pt x="8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0" name="Freeform 28"/>
            <p:cNvSpPr/>
            <p:nvPr/>
          </p:nvSpPr>
          <p:spPr bwMode="auto">
            <a:xfrm>
              <a:off x="3438" y="1022"/>
              <a:ext cx="611" cy="180"/>
            </a:xfrm>
            <a:custGeom>
              <a:avLst/>
              <a:gdLst>
                <a:gd name="T0" fmla="*/ 0 w 611"/>
                <a:gd name="T1" fmla="*/ 165 h 180"/>
                <a:gd name="T2" fmla="*/ 611 w 611"/>
                <a:gd name="T3" fmla="*/ 0 h 180"/>
                <a:gd name="T4" fmla="*/ 611 w 611"/>
                <a:gd name="T5" fmla="*/ 14 h 180"/>
                <a:gd name="T6" fmla="*/ 0 w 611"/>
                <a:gd name="T7" fmla="*/ 180 h 180"/>
                <a:gd name="T8" fmla="*/ 0 w 611"/>
                <a:gd name="T9" fmla="*/ 165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180">
                  <a:moveTo>
                    <a:pt x="0" y="165"/>
                  </a:moveTo>
                  <a:lnTo>
                    <a:pt x="611" y="0"/>
                  </a:lnTo>
                  <a:lnTo>
                    <a:pt x="611" y="14"/>
                  </a:lnTo>
                  <a:lnTo>
                    <a:pt x="0" y="180"/>
                  </a:lnTo>
                  <a:lnTo>
                    <a:pt x="0" y="1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1" name="Freeform 29"/>
            <p:cNvSpPr/>
            <p:nvPr/>
          </p:nvSpPr>
          <p:spPr bwMode="auto">
            <a:xfrm>
              <a:off x="4340" y="702"/>
              <a:ext cx="377" cy="396"/>
            </a:xfrm>
            <a:custGeom>
              <a:avLst/>
              <a:gdLst>
                <a:gd name="T0" fmla="*/ 0 w 377"/>
                <a:gd name="T1" fmla="*/ 12 h 396"/>
                <a:gd name="T2" fmla="*/ 370 w 377"/>
                <a:gd name="T3" fmla="*/ 396 h 396"/>
                <a:gd name="T4" fmla="*/ 377 w 377"/>
                <a:gd name="T5" fmla="*/ 388 h 396"/>
                <a:gd name="T6" fmla="*/ 0 w 377"/>
                <a:gd name="T7" fmla="*/ 0 h 396"/>
                <a:gd name="T8" fmla="*/ 0 w 377"/>
                <a:gd name="T9" fmla="*/ 12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7" h="396">
                  <a:moveTo>
                    <a:pt x="0" y="12"/>
                  </a:moveTo>
                  <a:lnTo>
                    <a:pt x="370" y="396"/>
                  </a:lnTo>
                  <a:lnTo>
                    <a:pt x="377" y="388"/>
                  </a:lnTo>
                  <a:lnTo>
                    <a:pt x="0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2" name="Freeform 30"/>
            <p:cNvSpPr/>
            <p:nvPr/>
          </p:nvSpPr>
          <p:spPr bwMode="auto">
            <a:xfrm>
              <a:off x="4108" y="1015"/>
              <a:ext cx="597" cy="97"/>
            </a:xfrm>
            <a:custGeom>
              <a:avLst/>
              <a:gdLst>
                <a:gd name="T0" fmla="*/ 0 w 597"/>
                <a:gd name="T1" fmla="*/ 0 h 97"/>
                <a:gd name="T2" fmla="*/ 597 w 597"/>
                <a:gd name="T3" fmla="*/ 90 h 97"/>
                <a:gd name="T4" fmla="*/ 597 w 597"/>
                <a:gd name="T5" fmla="*/ 97 h 97"/>
                <a:gd name="T6" fmla="*/ 0 w 597"/>
                <a:gd name="T7" fmla="*/ 11 h 97"/>
                <a:gd name="T8" fmla="*/ 0 w 597"/>
                <a:gd name="T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97">
                  <a:moveTo>
                    <a:pt x="0" y="0"/>
                  </a:moveTo>
                  <a:lnTo>
                    <a:pt x="597" y="90"/>
                  </a:lnTo>
                  <a:lnTo>
                    <a:pt x="597" y="97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3" name="Freeform 31"/>
            <p:cNvSpPr/>
            <p:nvPr/>
          </p:nvSpPr>
          <p:spPr bwMode="auto">
            <a:xfrm>
              <a:off x="4759" y="1121"/>
              <a:ext cx="280" cy="55"/>
            </a:xfrm>
            <a:custGeom>
              <a:avLst/>
              <a:gdLst>
                <a:gd name="T0" fmla="*/ 5 w 280"/>
                <a:gd name="T1" fmla="*/ 0 h 55"/>
                <a:gd name="T2" fmla="*/ 280 w 280"/>
                <a:gd name="T3" fmla="*/ 40 h 55"/>
                <a:gd name="T4" fmla="*/ 280 w 280"/>
                <a:gd name="T5" fmla="*/ 55 h 55"/>
                <a:gd name="T6" fmla="*/ 0 w 280"/>
                <a:gd name="T7" fmla="*/ 7 h 55"/>
                <a:gd name="T8" fmla="*/ 5 w 280"/>
                <a:gd name="T9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0" h="55">
                  <a:moveTo>
                    <a:pt x="5" y="0"/>
                  </a:moveTo>
                  <a:lnTo>
                    <a:pt x="280" y="40"/>
                  </a:lnTo>
                  <a:lnTo>
                    <a:pt x="280" y="55"/>
                  </a:lnTo>
                  <a:lnTo>
                    <a:pt x="0" y="7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4" name="Freeform 32"/>
            <p:cNvSpPr/>
            <p:nvPr/>
          </p:nvSpPr>
          <p:spPr bwMode="auto">
            <a:xfrm>
              <a:off x="4745" y="1131"/>
              <a:ext cx="298" cy="447"/>
            </a:xfrm>
            <a:custGeom>
              <a:avLst/>
              <a:gdLst>
                <a:gd name="T0" fmla="*/ 0 w 298"/>
                <a:gd name="T1" fmla="*/ 9 h 447"/>
                <a:gd name="T2" fmla="*/ 294 w 298"/>
                <a:gd name="T3" fmla="*/ 447 h 447"/>
                <a:gd name="T4" fmla="*/ 298 w 298"/>
                <a:gd name="T5" fmla="*/ 440 h 447"/>
                <a:gd name="T6" fmla="*/ 7 w 298"/>
                <a:gd name="T7" fmla="*/ 0 h 447"/>
                <a:gd name="T8" fmla="*/ 0 w 298"/>
                <a:gd name="T9" fmla="*/ 9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447">
                  <a:moveTo>
                    <a:pt x="0" y="9"/>
                  </a:moveTo>
                  <a:lnTo>
                    <a:pt x="294" y="447"/>
                  </a:lnTo>
                  <a:lnTo>
                    <a:pt x="298" y="440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5" name="Freeform 33"/>
            <p:cNvSpPr/>
            <p:nvPr/>
          </p:nvSpPr>
          <p:spPr bwMode="auto">
            <a:xfrm>
              <a:off x="4551" y="1135"/>
              <a:ext cx="182" cy="422"/>
            </a:xfrm>
            <a:custGeom>
              <a:avLst/>
              <a:gdLst>
                <a:gd name="T0" fmla="*/ 173 w 182"/>
                <a:gd name="T1" fmla="*/ 0 h 422"/>
                <a:gd name="T2" fmla="*/ 0 w 182"/>
                <a:gd name="T3" fmla="*/ 422 h 422"/>
                <a:gd name="T4" fmla="*/ 12 w 182"/>
                <a:gd name="T5" fmla="*/ 422 h 422"/>
                <a:gd name="T6" fmla="*/ 182 w 182"/>
                <a:gd name="T7" fmla="*/ 0 h 422"/>
                <a:gd name="T8" fmla="*/ 173 w 182"/>
                <a:gd name="T9" fmla="*/ 0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2" h="422">
                  <a:moveTo>
                    <a:pt x="173" y="0"/>
                  </a:moveTo>
                  <a:lnTo>
                    <a:pt x="0" y="422"/>
                  </a:lnTo>
                  <a:lnTo>
                    <a:pt x="12" y="422"/>
                  </a:lnTo>
                  <a:lnTo>
                    <a:pt x="182" y="0"/>
                  </a:lnTo>
                  <a:lnTo>
                    <a:pt x="1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6" name="Freeform 34"/>
            <p:cNvSpPr/>
            <p:nvPr/>
          </p:nvSpPr>
          <p:spPr bwMode="auto">
            <a:xfrm>
              <a:off x="3414" y="1214"/>
              <a:ext cx="401" cy="388"/>
            </a:xfrm>
            <a:custGeom>
              <a:avLst/>
              <a:gdLst>
                <a:gd name="T0" fmla="*/ 0 w 401"/>
                <a:gd name="T1" fmla="*/ 0 h 388"/>
                <a:gd name="T2" fmla="*/ 393 w 401"/>
                <a:gd name="T3" fmla="*/ 388 h 388"/>
                <a:gd name="T4" fmla="*/ 401 w 401"/>
                <a:gd name="T5" fmla="*/ 378 h 388"/>
                <a:gd name="T6" fmla="*/ 12 w 401"/>
                <a:gd name="T7" fmla="*/ 0 h 388"/>
                <a:gd name="T8" fmla="*/ 0 w 40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1" h="388">
                  <a:moveTo>
                    <a:pt x="0" y="0"/>
                  </a:moveTo>
                  <a:lnTo>
                    <a:pt x="393" y="388"/>
                  </a:lnTo>
                  <a:lnTo>
                    <a:pt x="401" y="37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7" name="Freeform 35"/>
            <p:cNvSpPr/>
            <p:nvPr/>
          </p:nvSpPr>
          <p:spPr bwMode="auto">
            <a:xfrm>
              <a:off x="3833" y="1034"/>
              <a:ext cx="233" cy="558"/>
            </a:xfrm>
            <a:custGeom>
              <a:avLst/>
              <a:gdLst>
                <a:gd name="T0" fmla="*/ 225 w 233"/>
                <a:gd name="T1" fmla="*/ 0 h 558"/>
                <a:gd name="T2" fmla="*/ 0 w 233"/>
                <a:gd name="T3" fmla="*/ 558 h 558"/>
                <a:gd name="T4" fmla="*/ 10 w 233"/>
                <a:gd name="T5" fmla="*/ 558 h 558"/>
                <a:gd name="T6" fmla="*/ 233 w 233"/>
                <a:gd name="T7" fmla="*/ 0 h 558"/>
                <a:gd name="T8" fmla="*/ 225 w 233"/>
                <a:gd name="T9" fmla="*/ 0 h 5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3" h="558">
                  <a:moveTo>
                    <a:pt x="225" y="0"/>
                  </a:moveTo>
                  <a:lnTo>
                    <a:pt x="0" y="558"/>
                  </a:lnTo>
                  <a:lnTo>
                    <a:pt x="10" y="558"/>
                  </a:lnTo>
                  <a:lnTo>
                    <a:pt x="233" y="0"/>
                  </a:lnTo>
                  <a:lnTo>
                    <a:pt x="2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8" name="Freeform 36"/>
            <p:cNvSpPr/>
            <p:nvPr/>
          </p:nvSpPr>
          <p:spPr bwMode="auto">
            <a:xfrm>
              <a:off x="4087" y="1034"/>
              <a:ext cx="452" cy="530"/>
            </a:xfrm>
            <a:custGeom>
              <a:avLst/>
              <a:gdLst>
                <a:gd name="T0" fmla="*/ 0 w 452"/>
                <a:gd name="T1" fmla="*/ 0 h 530"/>
                <a:gd name="T2" fmla="*/ 440 w 452"/>
                <a:gd name="T3" fmla="*/ 530 h 530"/>
                <a:gd name="T4" fmla="*/ 452 w 452"/>
                <a:gd name="T5" fmla="*/ 528 h 530"/>
                <a:gd name="T6" fmla="*/ 12 w 452"/>
                <a:gd name="T7" fmla="*/ 0 h 530"/>
                <a:gd name="T8" fmla="*/ 0 w 452"/>
                <a:gd name="T9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2" h="530">
                  <a:moveTo>
                    <a:pt x="0" y="0"/>
                  </a:moveTo>
                  <a:lnTo>
                    <a:pt x="440" y="530"/>
                  </a:lnTo>
                  <a:lnTo>
                    <a:pt x="452" y="5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9" name="Freeform 37"/>
            <p:cNvSpPr/>
            <p:nvPr/>
          </p:nvSpPr>
          <p:spPr bwMode="auto">
            <a:xfrm>
              <a:off x="3836" y="1588"/>
              <a:ext cx="689" cy="23"/>
            </a:xfrm>
            <a:custGeom>
              <a:avLst/>
              <a:gdLst>
                <a:gd name="T0" fmla="*/ 0 w 689"/>
                <a:gd name="T1" fmla="*/ 16 h 23"/>
                <a:gd name="T2" fmla="*/ 689 w 689"/>
                <a:gd name="T3" fmla="*/ 0 h 23"/>
                <a:gd name="T4" fmla="*/ 689 w 689"/>
                <a:gd name="T5" fmla="*/ 7 h 23"/>
                <a:gd name="T6" fmla="*/ 12 w 689"/>
                <a:gd name="T7" fmla="*/ 23 h 23"/>
                <a:gd name="T8" fmla="*/ 0 w 689"/>
                <a:gd name="T9" fmla="*/ 16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23">
                  <a:moveTo>
                    <a:pt x="0" y="16"/>
                  </a:moveTo>
                  <a:lnTo>
                    <a:pt x="689" y="0"/>
                  </a:lnTo>
                  <a:lnTo>
                    <a:pt x="689" y="7"/>
                  </a:lnTo>
                  <a:lnTo>
                    <a:pt x="12" y="23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0" name="Freeform 38"/>
            <p:cNvSpPr/>
            <p:nvPr/>
          </p:nvSpPr>
          <p:spPr bwMode="auto">
            <a:xfrm>
              <a:off x="5093" y="1621"/>
              <a:ext cx="273" cy="428"/>
            </a:xfrm>
            <a:custGeom>
              <a:avLst/>
              <a:gdLst>
                <a:gd name="T0" fmla="*/ 0 w 273"/>
                <a:gd name="T1" fmla="*/ 0 h 428"/>
                <a:gd name="T2" fmla="*/ 263 w 273"/>
                <a:gd name="T3" fmla="*/ 428 h 428"/>
                <a:gd name="T4" fmla="*/ 273 w 273"/>
                <a:gd name="T5" fmla="*/ 428 h 428"/>
                <a:gd name="T6" fmla="*/ 12 w 273"/>
                <a:gd name="T7" fmla="*/ 0 h 428"/>
                <a:gd name="T8" fmla="*/ 0 w 27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3" h="428">
                  <a:moveTo>
                    <a:pt x="0" y="0"/>
                  </a:moveTo>
                  <a:lnTo>
                    <a:pt x="263" y="428"/>
                  </a:lnTo>
                  <a:lnTo>
                    <a:pt x="273" y="4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1" name="Freeform 39"/>
            <p:cNvSpPr/>
            <p:nvPr/>
          </p:nvSpPr>
          <p:spPr bwMode="auto">
            <a:xfrm>
              <a:off x="5070" y="1621"/>
              <a:ext cx="293" cy="428"/>
            </a:xfrm>
            <a:custGeom>
              <a:avLst/>
              <a:gdLst>
                <a:gd name="T0" fmla="*/ 0 w 293"/>
                <a:gd name="T1" fmla="*/ 0 h 428"/>
                <a:gd name="T2" fmla="*/ 286 w 293"/>
                <a:gd name="T3" fmla="*/ 428 h 428"/>
                <a:gd name="T4" fmla="*/ 293 w 293"/>
                <a:gd name="T5" fmla="*/ 421 h 428"/>
                <a:gd name="T6" fmla="*/ 16 w 293"/>
                <a:gd name="T7" fmla="*/ 0 h 428"/>
                <a:gd name="T8" fmla="*/ 0 w 29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3" h="428">
                  <a:moveTo>
                    <a:pt x="0" y="0"/>
                  </a:moveTo>
                  <a:lnTo>
                    <a:pt x="286" y="428"/>
                  </a:lnTo>
                  <a:lnTo>
                    <a:pt x="293" y="421"/>
                  </a:lnTo>
                  <a:lnTo>
                    <a:pt x="1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2" name="Freeform 40"/>
            <p:cNvSpPr/>
            <p:nvPr/>
          </p:nvSpPr>
          <p:spPr bwMode="auto">
            <a:xfrm>
              <a:off x="4568" y="1581"/>
              <a:ext cx="551" cy="156"/>
            </a:xfrm>
            <a:custGeom>
              <a:avLst/>
              <a:gdLst>
                <a:gd name="T0" fmla="*/ 0 w 551"/>
                <a:gd name="T1" fmla="*/ 0 h 156"/>
                <a:gd name="T2" fmla="*/ 551 w 551"/>
                <a:gd name="T3" fmla="*/ 146 h 156"/>
                <a:gd name="T4" fmla="*/ 539 w 551"/>
                <a:gd name="T5" fmla="*/ 156 h 156"/>
                <a:gd name="T6" fmla="*/ 0 w 551"/>
                <a:gd name="T7" fmla="*/ 11 h 156"/>
                <a:gd name="T8" fmla="*/ 0 w 551"/>
                <a:gd name="T9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1" h="156">
                  <a:moveTo>
                    <a:pt x="0" y="0"/>
                  </a:moveTo>
                  <a:lnTo>
                    <a:pt x="551" y="146"/>
                  </a:lnTo>
                  <a:lnTo>
                    <a:pt x="539" y="156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3" name="Freeform 41"/>
            <p:cNvSpPr/>
            <p:nvPr/>
          </p:nvSpPr>
          <p:spPr bwMode="auto">
            <a:xfrm>
              <a:off x="4546" y="1597"/>
              <a:ext cx="228" cy="677"/>
            </a:xfrm>
            <a:custGeom>
              <a:avLst/>
              <a:gdLst>
                <a:gd name="T0" fmla="*/ 0 w 228"/>
                <a:gd name="T1" fmla="*/ 0 h 677"/>
                <a:gd name="T2" fmla="*/ 223 w 228"/>
                <a:gd name="T3" fmla="*/ 677 h 677"/>
                <a:gd name="T4" fmla="*/ 228 w 228"/>
                <a:gd name="T5" fmla="*/ 677 h 677"/>
                <a:gd name="T6" fmla="*/ 10 w 228"/>
                <a:gd name="T7" fmla="*/ 0 h 677"/>
                <a:gd name="T8" fmla="*/ 0 w 228"/>
                <a:gd name="T9" fmla="*/ 0 h 6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8" h="677">
                  <a:moveTo>
                    <a:pt x="0" y="0"/>
                  </a:moveTo>
                  <a:lnTo>
                    <a:pt x="223" y="677"/>
                  </a:lnTo>
                  <a:lnTo>
                    <a:pt x="228" y="677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4" name="Freeform 42"/>
            <p:cNvSpPr/>
            <p:nvPr/>
          </p:nvSpPr>
          <p:spPr bwMode="auto">
            <a:xfrm>
              <a:off x="4229" y="1604"/>
              <a:ext cx="310" cy="481"/>
            </a:xfrm>
            <a:custGeom>
              <a:avLst/>
              <a:gdLst>
                <a:gd name="T0" fmla="*/ 0 w 310"/>
                <a:gd name="T1" fmla="*/ 481 h 481"/>
                <a:gd name="T2" fmla="*/ 301 w 310"/>
                <a:gd name="T3" fmla="*/ 0 h 481"/>
                <a:gd name="T4" fmla="*/ 310 w 310"/>
                <a:gd name="T5" fmla="*/ 0 h 481"/>
                <a:gd name="T6" fmla="*/ 7 w 310"/>
                <a:gd name="T7" fmla="*/ 481 h 481"/>
                <a:gd name="T8" fmla="*/ 0 w 310"/>
                <a:gd name="T9" fmla="*/ 481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0" h="481">
                  <a:moveTo>
                    <a:pt x="0" y="481"/>
                  </a:moveTo>
                  <a:lnTo>
                    <a:pt x="301" y="0"/>
                  </a:lnTo>
                  <a:lnTo>
                    <a:pt x="310" y="0"/>
                  </a:lnTo>
                  <a:lnTo>
                    <a:pt x="7" y="481"/>
                  </a:lnTo>
                  <a:lnTo>
                    <a:pt x="0" y="4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5" name="Freeform 43"/>
            <p:cNvSpPr/>
            <p:nvPr/>
          </p:nvSpPr>
          <p:spPr bwMode="auto">
            <a:xfrm>
              <a:off x="4217" y="1803"/>
              <a:ext cx="90" cy="282"/>
            </a:xfrm>
            <a:custGeom>
              <a:avLst/>
              <a:gdLst>
                <a:gd name="T0" fmla="*/ 81 w 90"/>
                <a:gd name="T1" fmla="*/ 0 h 282"/>
                <a:gd name="T2" fmla="*/ 0 w 90"/>
                <a:gd name="T3" fmla="*/ 282 h 282"/>
                <a:gd name="T4" fmla="*/ 7 w 90"/>
                <a:gd name="T5" fmla="*/ 282 h 282"/>
                <a:gd name="T6" fmla="*/ 90 w 90"/>
                <a:gd name="T7" fmla="*/ 0 h 282"/>
                <a:gd name="T8" fmla="*/ 81 w 90"/>
                <a:gd name="T9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282">
                  <a:moveTo>
                    <a:pt x="81" y="0"/>
                  </a:moveTo>
                  <a:lnTo>
                    <a:pt x="0" y="282"/>
                  </a:lnTo>
                  <a:lnTo>
                    <a:pt x="7" y="282"/>
                  </a:lnTo>
                  <a:lnTo>
                    <a:pt x="90" y="0"/>
                  </a:lnTo>
                  <a:lnTo>
                    <a:pt x="8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6" name="Freeform 44"/>
            <p:cNvSpPr/>
            <p:nvPr/>
          </p:nvSpPr>
          <p:spPr bwMode="auto">
            <a:xfrm>
              <a:off x="3833" y="1621"/>
              <a:ext cx="375" cy="464"/>
            </a:xfrm>
            <a:custGeom>
              <a:avLst/>
              <a:gdLst>
                <a:gd name="T0" fmla="*/ 0 w 375"/>
                <a:gd name="T1" fmla="*/ 0 h 464"/>
                <a:gd name="T2" fmla="*/ 368 w 375"/>
                <a:gd name="T3" fmla="*/ 464 h 464"/>
                <a:gd name="T4" fmla="*/ 375 w 375"/>
                <a:gd name="T5" fmla="*/ 464 h 464"/>
                <a:gd name="T6" fmla="*/ 8 w 375"/>
                <a:gd name="T7" fmla="*/ 0 h 464"/>
                <a:gd name="T8" fmla="*/ 0 w 375"/>
                <a:gd name="T9" fmla="*/ 0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5" h="464">
                  <a:moveTo>
                    <a:pt x="0" y="0"/>
                  </a:moveTo>
                  <a:lnTo>
                    <a:pt x="368" y="464"/>
                  </a:lnTo>
                  <a:lnTo>
                    <a:pt x="375" y="464"/>
                  </a:lnTo>
                  <a:lnTo>
                    <a:pt x="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7" name="Freeform 45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  <a:gd name="T10" fmla="*/ 0 w 649"/>
                <a:gd name="T11" fmla="*/ 17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8" name="Freeform 46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9" name="Freeform 47"/>
            <p:cNvSpPr/>
            <p:nvPr/>
          </p:nvSpPr>
          <p:spPr bwMode="auto">
            <a:xfrm>
              <a:off x="3623" y="1623"/>
              <a:ext cx="203" cy="658"/>
            </a:xfrm>
            <a:custGeom>
              <a:avLst/>
              <a:gdLst>
                <a:gd name="T0" fmla="*/ 194 w 203"/>
                <a:gd name="T1" fmla="*/ 0 h 658"/>
                <a:gd name="T2" fmla="*/ 0 w 203"/>
                <a:gd name="T3" fmla="*/ 658 h 658"/>
                <a:gd name="T4" fmla="*/ 9 w 203"/>
                <a:gd name="T5" fmla="*/ 658 h 658"/>
                <a:gd name="T6" fmla="*/ 203 w 203"/>
                <a:gd name="T7" fmla="*/ 5 h 658"/>
                <a:gd name="T8" fmla="*/ 194 w 203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58">
                  <a:moveTo>
                    <a:pt x="194" y="0"/>
                  </a:moveTo>
                  <a:lnTo>
                    <a:pt x="0" y="658"/>
                  </a:lnTo>
                  <a:lnTo>
                    <a:pt x="9" y="658"/>
                  </a:lnTo>
                  <a:lnTo>
                    <a:pt x="203" y="5"/>
                  </a:lnTo>
                  <a:lnTo>
                    <a:pt x="19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0" name="Freeform 48"/>
            <p:cNvSpPr/>
            <p:nvPr/>
          </p:nvSpPr>
          <p:spPr bwMode="auto">
            <a:xfrm>
              <a:off x="3353" y="1768"/>
              <a:ext cx="935" cy="310"/>
            </a:xfrm>
            <a:custGeom>
              <a:avLst/>
              <a:gdLst>
                <a:gd name="T0" fmla="*/ 0 w 935"/>
                <a:gd name="T1" fmla="*/ 300 h 310"/>
                <a:gd name="T2" fmla="*/ 928 w 935"/>
                <a:gd name="T3" fmla="*/ 0 h 310"/>
                <a:gd name="T4" fmla="*/ 935 w 935"/>
                <a:gd name="T5" fmla="*/ 9 h 310"/>
                <a:gd name="T6" fmla="*/ 7 w 935"/>
                <a:gd name="T7" fmla="*/ 310 h 310"/>
                <a:gd name="T8" fmla="*/ 0 w 935"/>
                <a:gd name="T9" fmla="*/ 300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5" h="310">
                  <a:moveTo>
                    <a:pt x="0" y="300"/>
                  </a:moveTo>
                  <a:lnTo>
                    <a:pt x="928" y="0"/>
                  </a:lnTo>
                  <a:lnTo>
                    <a:pt x="935" y="9"/>
                  </a:lnTo>
                  <a:lnTo>
                    <a:pt x="7" y="310"/>
                  </a:lnTo>
                  <a:lnTo>
                    <a:pt x="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1" name="Freeform 49"/>
            <p:cNvSpPr/>
            <p:nvPr/>
          </p:nvSpPr>
          <p:spPr bwMode="auto">
            <a:xfrm>
              <a:off x="2631" y="1820"/>
              <a:ext cx="641" cy="251"/>
            </a:xfrm>
            <a:custGeom>
              <a:avLst/>
              <a:gdLst>
                <a:gd name="T0" fmla="*/ 0 w 641"/>
                <a:gd name="T1" fmla="*/ 9 h 251"/>
                <a:gd name="T2" fmla="*/ 641 w 641"/>
                <a:gd name="T3" fmla="*/ 251 h 251"/>
                <a:gd name="T4" fmla="*/ 641 w 641"/>
                <a:gd name="T5" fmla="*/ 244 h 251"/>
                <a:gd name="T6" fmla="*/ 11 w 641"/>
                <a:gd name="T7" fmla="*/ 0 h 251"/>
                <a:gd name="T8" fmla="*/ 0 w 641"/>
                <a:gd name="T9" fmla="*/ 9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1" h="251">
                  <a:moveTo>
                    <a:pt x="0" y="9"/>
                  </a:moveTo>
                  <a:lnTo>
                    <a:pt x="641" y="251"/>
                  </a:lnTo>
                  <a:lnTo>
                    <a:pt x="641" y="244"/>
                  </a:lnTo>
                  <a:lnTo>
                    <a:pt x="11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2" name="Freeform 50"/>
            <p:cNvSpPr/>
            <p:nvPr/>
          </p:nvSpPr>
          <p:spPr bwMode="auto">
            <a:xfrm>
              <a:off x="2631" y="1798"/>
              <a:ext cx="497" cy="301"/>
            </a:xfrm>
            <a:custGeom>
              <a:avLst/>
              <a:gdLst>
                <a:gd name="T0" fmla="*/ 0 w 497"/>
                <a:gd name="T1" fmla="*/ 296 h 301"/>
                <a:gd name="T2" fmla="*/ 490 w 497"/>
                <a:gd name="T3" fmla="*/ 0 h 301"/>
                <a:gd name="T4" fmla="*/ 497 w 497"/>
                <a:gd name="T5" fmla="*/ 10 h 301"/>
                <a:gd name="T6" fmla="*/ 7 w 497"/>
                <a:gd name="T7" fmla="*/ 301 h 301"/>
                <a:gd name="T8" fmla="*/ 0 w 497"/>
                <a:gd name="T9" fmla="*/ 296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7" h="301">
                  <a:moveTo>
                    <a:pt x="0" y="296"/>
                  </a:moveTo>
                  <a:lnTo>
                    <a:pt x="490" y="0"/>
                  </a:lnTo>
                  <a:lnTo>
                    <a:pt x="497" y="10"/>
                  </a:lnTo>
                  <a:lnTo>
                    <a:pt x="7" y="301"/>
                  </a:lnTo>
                  <a:lnTo>
                    <a:pt x="0" y="2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3" name="Freeform 51"/>
            <p:cNvSpPr/>
            <p:nvPr/>
          </p:nvSpPr>
          <p:spPr bwMode="auto">
            <a:xfrm>
              <a:off x="2467" y="2125"/>
              <a:ext cx="135" cy="351"/>
            </a:xfrm>
            <a:custGeom>
              <a:avLst/>
              <a:gdLst>
                <a:gd name="T0" fmla="*/ 126 w 135"/>
                <a:gd name="T1" fmla="*/ 0 h 351"/>
                <a:gd name="T2" fmla="*/ 0 w 135"/>
                <a:gd name="T3" fmla="*/ 351 h 351"/>
                <a:gd name="T4" fmla="*/ 12 w 135"/>
                <a:gd name="T5" fmla="*/ 351 h 351"/>
                <a:gd name="T6" fmla="*/ 135 w 135"/>
                <a:gd name="T7" fmla="*/ 7 h 351"/>
                <a:gd name="T8" fmla="*/ 126 w 135"/>
                <a:gd name="T9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351">
                  <a:moveTo>
                    <a:pt x="126" y="0"/>
                  </a:moveTo>
                  <a:lnTo>
                    <a:pt x="0" y="351"/>
                  </a:lnTo>
                  <a:lnTo>
                    <a:pt x="12" y="351"/>
                  </a:lnTo>
                  <a:lnTo>
                    <a:pt x="135" y="7"/>
                  </a:lnTo>
                  <a:lnTo>
                    <a:pt x="12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4" name="Freeform 52"/>
            <p:cNvSpPr/>
            <p:nvPr/>
          </p:nvSpPr>
          <p:spPr bwMode="auto">
            <a:xfrm>
              <a:off x="2607" y="2130"/>
              <a:ext cx="234" cy="743"/>
            </a:xfrm>
            <a:custGeom>
              <a:avLst/>
              <a:gdLst>
                <a:gd name="T0" fmla="*/ 0 w 234"/>
                <a:gd name="T1" fmla="*/ 0 h 743"/>
                <a:gd name="T2" fmla="*/ 223 w 234"/>
                <a:gd name="T3" fmla="*/ 743 h 743"/>
                <a:gd name="T4" fmla="*/ 234 w 234"/>
                <a:gd name="T5" fmla="*/ 743 h 743"/>
                <a:gd name="T6" fmla="*/ 9 w 234"/>
                <a:gd name="T7" fmla="*/ 0 h 743"/>
                <a:gd name="T8" fmla="*/ 0 w 234"/>
                <a:gd name="T9" fmla="*/ 0 h 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743">
                  <a:moveTo>
                    <a:pt x="0" y="0"/>
                  </a:moveTo>
                  <a:lnTo>
                    <a:pt x="223" y="743"/>
                  </a:lnTo>
                  <a:lnTo>
                    <a:pt x="234" y="743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5" name="Freeform 53"/>
            <p:cNvSpPr/>
            <p:nvPr/>
          </p:nvSpPr>
          <p:spPr bwMode="auto">
            <a:xfrm>
              <a:off x="2472" y="2525"/>
              <a:ext cx="350" cy="360"/>
            </a:xfrm>
            <a:custGeom>
              <a:avLst/>
              <a:gdLst>
                <a:gd name="T0" fmla="*/ 0 w 350"/>
                <a:gd name="T1" fmla="*/ 12 h 360"/>
                <a:gd name="T2" fmla="*/ 343 w 350"/>
                <a:gd name="T3" fmla="*/ 360 h 360"/>
                <a:gd name="T4" fmla="*/ 350 w 350"/>
                <a:gd name="T5" fmla="*/ 348 h 360"/>
                <a:gd name="T6" fmla="*/ 7 w 350"/>
                <a:gd name="T7" fmla="*/ 0 h 360"/>
                <a:gd name="T8" fmla="*/ 0 w 350"/>
                <a:gd name="T9" fmla="*/ 12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0" h="360">
                  <a:moveTo>
                    <a:pt x="0" y="12"/>
                  </a:moveTo>
                  <a:lnTo>
                    <a:pt x="343" y="360"/>
                  </a:lnTo>
                  <a:lnTo>
                    <a:pt x="350" y="348"/>
                  </a:lnTo>
                  <a:lnTo>
                    <a:pt x="7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6" name="Freeform 54"/>
            <p:cNvSpPr/>
            <p:nvPr/>
          </p:nvSpPr>
          <p:spPr bwMode="auto">
            <a:xfrm>
              <a:off x="2922" y="2466"/>
              <a:ext cx="128" cy="355"/>
            </a:xfrm>
            <a:custGeom>
              <a:avLst/>
              <a:gdLst>
                <a:gd name="T0" fmla="*/ 121 w 128"/>
                <a:gd name="T1" fmla="*/ 0 h 355"/>
                <a:gd name="T2" fmla="*/ 0 w 128"/>
                <a:gd name="T3" fmla="*/ 339 h 355"/>
                <a:gd name="T4" fmla="*/ 9 w 128"/>
                <a:gd name="T5" fmla="*/ 355 h 355"/>
                <a:gd name="T6" fmla="*/ 128 w 128"/>
                <a:gd name="T7" fmla="*/ 10 h 355"/>
                <a:gd name="T8" fmla="*/ 121 w 128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8" h="355">
                  <a:moveTo>
                    <a:pt x="121" y="0"/>
                  </a:moveTo>
                  <a:lnTo>
                    <a:pt x="0" y="339"/>
                  </a:lnTo>
                  <a:lnTo>
                    <a:pt x="9" y="355"/>
                  </a:lnTo>
                  <a:lnTo>
                    <a:pt x="128" y="10"/>
                  </a:lnTo>
                  <a:lnTo>
                    <a:pt x="1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7" name="Freeform 55"/>
            <p:cNvSpPr/>
            <p:nvPr/>
          </p:nvSpPr>
          <p:spPr bwMode="auto">
            <a:xfrm>
              <a:off x="2616" y="2118"/>
              <a:ext cx="417" cy="322"/>
            </a:xfrm>
            <a:custGeom>
              <a:avLst/>
              <a:gdLst>
                <a:gd name="T0" fmla="*/ 0 w 417"/>
                <a:gd name="T1" fmla="*/ 10 h 322"/>
                <a:gd name="T2" fmla="*/ 408 w 417"/>
                <a:gd name="T3" fmla="*/ 322 h 322"/>
                <a:gd name="T4" fmla="*/ 417 w 417"/>
                <a:gd name="T5" fmla="*/ 310 h 322"/>
                <a:gd name="T6" fmla="*/ 15 w 417"/>
                <a:gd name="T7" fmla="*/ 0 h 322"/>
                <a:gd name="T8" fmla="*/ 0 w 417"/>
                <a:gd name="T9" fmla="*/ 10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7" h="322">
                  <a:moveTo>
                    <a:pt x="0" y="10"/>
                  </a:moveTo>
                  <a:lnTo>
                    <a:pt x="408" y="322"/>
                  </a:lnTo>
                  <a:lnTo>
                    <a:pt x="417" y="310"/>
                  </a:lnTo>
                  <a:lnTo>
                    <a:pt x="15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8" name="Freeform 56"/>
            <p:cNvSpPr/>
            <p:nvPr/>
          </p:nvSpPr>
          <p:spPr bwMode="auto">
            <a:xfrm>
              <a:off x="3054" y="1803"/>
              <a:ext cx="81" cy="618"/>
            </a:xfrm>
            <a:custGeom>
              <a:avLst/>
              <a:gdLst>
                <a:gd name="T0" fmla="*/ 69 w 81"/>
                <a:gd name="T1" fmla="*/ 0 h 618"/>
                <a:gd name="T2" fmla="*/ 0 w 81"/>
                <a:gd name="T3" fmla="*/ 618 h 618"/>
                <a:gd name="T4" fmla="*/ 10 w 81"/>
                <a:gd name="T5" fmla="*/ 618 h 618"/>
                <a:gd name="T6" fmla="*/ 81 w 81"/>
                <a:gd name="T7" fmla="*/ 0 h 618"/>
                <a:gd name="T8" fmla="*/ 69 w 81"/>
                <a:gd name="T9" fmla="*/ 0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618">
                  <a:moveTo>
                    <a:pt x="69" y="0"/>
                  </a:moveTo>
                  <a:lnTo>
                    <a:pt x="0" y="618"/>
                  </a:lnTo>
                  <a:lnTo>
                    <a:pt x="10" y="618"/>
                  </a:lnTo>
                  <a:lnTo>
                    <a:pt x="81" y="0"/>
                  </a:lnTo>
                  <a:lnTo>
                    <a:pt x="6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9" name="Freeform 57"/>
            <p:cNvSpPr/>
            <p:nvPr/>
          </p:nvSpPr>
          <p:spPr bwMode="auto">
            <a:xfrm>
              <a:off x="3135" y="1810"/>
              <a:ext cx="476" cy="474"/>
            </a:xfrm>
            <a:custGeom>
              <a:avLst/>
              <a:gdLst>
                <a:gd name="T0" fmla="*/ 0 w 476"/>
                <a:gd name="T1" fmla="*/ 0 h 474"/>
                <a:gd name="T2" fmla="*/ 469 w 476"/>
                <a:gd name="T3" fmla="*/ 474 h 474"/>
                <a:gd name="T4" fmla="*/ 476 w 476"/>
                <a:gd name="T5" fmla="*/ 471 h 474"/>
                <a:gd name="T6" fmla="*/ 9 w 476"/>
                <a:gd name="T7" fmla="*/ 0 h 474"/>
                <a:gd name="T8" fmla="*/ 0 w 476"/>
                <a:gd name="T9" fmla="*/ 0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6" h="474">
                  <a:moveTo>
                    <a:pt x="0" y="0"/>
                  </a:moveTo>
                  <a:lnTo>
                    <a:pt x="469" y="474"/>
                  </a:lnTo>
                  <a:lnTo>
                    <a:pt x="476" y="471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0" name="Freeform 58"/>
            <p:cNvSpPr/>
            <p:nvPr/>
          </p:nvSpPr>
          <p:spPr bwMode="auto">
            <a:xfrm>
              <a:off x="2938" y="2109"/>
              <a:ext cx="363" cy="696"/>
            </a:xfrm>
            <a:custGeom>
              <a:avLst/>
              <a:gdLst>
                <a:gd name="T0" fmla="*/ 358 w 363"/>
                <a:gd name="T1" fmla="*/ 0 h 696"/>
                <a:gd name="T2" fmla="*/ 0 w 363"/>
                <a:gd name="T3" fmla="*/ 696 h 696"/>
                <a:gd name="T4" fmla="*/ 12 w 363"/>
                <a:gd name="T5" fmla="*/ 696 h 696"/>
                <a:gd name="T6" fmla="*/ 363 w 363"/>
                <a:gd name="T7" fmla="*/ 9 h 696"/>
                <a:gd name="T8" fmla="*/ 358 w 363"/>
                <a:gd name="T9" fmla="*/ 0 h 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3" h="696">
                  <a:moveTo>
                    <a:pt x="358" y="0"/>
                  </a:moveTo>
                  <a:lnTo>
                    <a:pt x="0" y="696"/>
                  </a:lnTo>
                  <a:lnTo>
                    <a:pt x="12" y="696"/>
                  </a:lnTo>
                  <a:lnTo>
                    <a:pt x="363" y="9"/>
                  </a:lnTo>
                  <a:lnTo>
                    <a:pt x="35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1" name="Freeform 59"/>
            <p:cNvSpPr/>
            <p:nvPr/>
          </p:nvSpPr>
          <p:spPr bwMode="auto">
            <a:xfrm>
              <a:off x="3085" y="2296"/>
              <a:ext cx="516" cy="154"/>
            </a:xfrm>
            <a:custGeom>
              <a:avLst/>
              <a:gdLst>
                <a:gd name="T0" fmla="*/ 0 w 516"/>
                <a:gd name="T1" fmla="*/ 144 h 154"/>
                <a:gd name="T2" fmla="*/ 516 w 516"/>
                <a:gd name="T3" fmla="*/ 0 h 154"/>
                <a:gd name="T4" fmla="*/ 516 w 516"/>
                <a:gd name="T5" fmla="*/ 7 h 154"/>
                <a:gd name="T6" fmla="*/ 0 w 516"/>
                <a:gd name="T7" fmla="*/ 154 h 154"/>
                <a:gd name="T8" fmla="*/ 0 w 516"/>
                <a:gd name="T9" fmla="*/ 14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6" h="154">
                  <a:moveTo>
                    <a:pt x="0" y="144"/>
                  </a:moveTo>
                  <a:lnTo>
                    <a:pt x="516" y="0"/>
                  </a:lnTo>
                  <a:lnTo>
                    <a:pt x="516" y="7"/>
                  </a:lnTo>
                  <a:lnTo>
                    <a:pt x="0" y="154"/>
                  </a:lnTo>
                  <a:lnTo>
                    <a:pt x="0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2" name="Freeform 60"/>
            <p:cNvSpPr/>
            <p:nvPr/>
          </p:nvSpPr>
          <p:spPr bwMode="auto">
            <a:xfrm>
              <a:off x="3637" y="2106"/>
              <a:ext cx="571" cy="192"/>
            </a:xfrm>
            <a:custGeom>
              <a:avLst/>
              <a:gdLst>
                <a:gd name="T0" fmla="*/ 0 w 571"/>
                <a:gd name="T1" fmla="*/ 180 h 192"/>
                <a:gd name="T2" fmla="*/ 571 w 571"/>
                <a:gd name="T3" fmla="*/ 0 h 192"/>
                <a:gd name="T4" fmla="*/ 571 w 571"/>
                <a:gd name="T5" fmla="*/ 12 h 192"/>
                <a:gd name="T6" fmla="*/ 0 w 571"/>
                <a:gd name="T7" fmla="*/ 192 h 192"/>
                <a:gd name="T8" fmla="*/ 0 w 571"/>
                <a:gd name="T9" fmla="*/ 18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192">
                  <a:moveTo>
                    <a:pt x="0" y="180"/>
                  </a:moveTo>
                  <a:lnTo>
                    <a:pt x="571" y="0"/>
                  </a:lnTo>
                  <a:lnTo>
                    <a:pt x="571" y="12"/>
                  </a:lnTo>
                  <a:lnTo>
                    <a:pt x="0" y="192"/>
                  </a:lnTo>
                  <a:lnTo>
                    <a:pt x="0" y="1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3" name="Freeform 61"/>
            <p:cNvSpPr/>
            <p:nvPr/>
          </p:nvSpPr>
          <p:spPr bwMode="auto">
            <a:xfrm>
              <a:off x="4234" y="2106"/>
              <a:ext cx="521" cy="187"/>
            </a:xfrm>
            <a:custGeom>
              <a:avLst/>
              <a:gdLst>
                <a:gd name="T0" fmla="*/ 0 w 521"/>
                <a:gd name="T1" fmla="*/ 10 h 187"/>
                <a:gd name="T2" fmla="*/ 518 w 521"/>
                <a:gd name="T3" fmla="*/ 187 h 187"/>
                <a:gd name="T4" fmla="*/ 521 w 521"/>
                <a:gd name="T5" fmla="*/ 175 h 187"/>
                <a:gd name="T6" fmla="*/ 0 w 521"/>
                <a:gd name="T7" fmla="*/ 0 h 187"/>
                <a:gd name="T8" fmla="*/ 0 w 521"/>
                <a:gd name="T9" fmla="*/ 1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187">
                  <a:moveTo>
                    <a:pt x="0" y="10"/>
                  </a:moveTo>
                  <a:lnTo>
                    <a:pt x="518" y="187"/>
                  </a:lnTo>
                  <a:lnTo>
                    <a:pt x="521" y="175"/>
                  </a:lnTo>
                  <a:lnTo>
                    <a:pt x="0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4" name="Freeform 62"/>
            <p:cNvSpPr/>
            <p:nvPr/>
          </p:nvSpPr>
          <p:spPr bwMode="auto">
            <a:xfrm>
              <a:off x="4795" y="1749"/>
              <a:ext cx="329" cy="525"/>
            </a:xfrm>
            <a:custGeom>
              <a:avLst/>
              <a:gdLst>
                <a:gd name="T0" fmla="*/ 329 w 329"/>
                <a:gd name="T1" fmla="*/ 0 h 525"/>
                <a:gd name="T2" fmla="*/ 0 w 329"/>
                <a:gd name="T3" fmla="*/ 525 h 525"/>
                <a:gd name="T4" fmla="*/ 7 w 329"/>
                <a:gd name="T5" fmla="*/ 525 h 525"/>
                <a:gd name="T6" fmla="*/ 329 w 329"/>
                <a:gd name="T7" fmla="*/ 12 h 525"/>
                <a:gd name="T8" fmla="*/ 329 w 329"/>
                <a:gd name="T9" fmla="*/ 0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9" h="525">
                  <a:moveTo>
                    <a:pt x="329" y="0"/>
                  </a:moveTo>
                  <a:lnTo>
                    <a:pt x="0" y="525"/>
                  </a:lnTo>
                  <a:lnTo>
                    <a:pt x="7" y="525"/>
                  </a:lnTo>
                  <a:lnTo>
                    <a:pt x="329" y="12"/>
                  </a:lnTo>
                  <a:lnTo>
                    <a:pt x="3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5" name="Freeform 63"/>
            <p:cNvSpPr/>
            <p:nvPr/>
          </p:nvSpPr>
          <p:spPr bwMode="auto">
            <a:xfrm>
              <a:off x="5145" y="1756"/>
              <a:ext cx="52" cy="691"/>
            </a:xfrm>
            <a:custGeom>
              <a:avLst/>
              <a:gdLst>
                <a:gd name="T0" fmla="*/ 0 w 52"/>
                <a:gd name="T1" fmla="*/ 0 h 691"/>
                <a:gd name="T2" fmla="*/ 41 w 52"/>
                <a:gd name="T3" fmla="*/ 691 h 691"/>
                <a:gd name="T4" fmla="*/ 52 w 52"/>
                <a:gd name="T5" fmla="*/ 691 h 691"/>
                <a:gd name="T6" fmla="*/ 7 w 52"/>
                <a:gd name="T7" fmla="*/ 0 h 691"/>
                <a:gd name="T8" fmla="*/ 0 w 52"/>
                <a:gd name="T9" fmla="*/ 0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691">
                  <a:moveTo>
                    <a:pt x="0" y="0"/>
                  </a:moveTo>
                  <a:lnTo>
                    <a:pt x="41" y="691"/>
                  </a:lnTo>
                  <a:lnTo>
                    <a:pt x="52" y="691"/>
                  </a:lnTo>
                  <a:lnTo>
                    <a:pt x="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6" name="Freeform 64"/>
            <p:cNvSpPr/>
            <p:nvPr/>
          </p:nvSpPr>
          <p:spPr bwMode="auto">
            <a:xfrm>
              <a:off x="5204" y="2102"/>
              <a:ext cx="183" cy="355"/>
            </a:xfrm>
            <a:custGeom>
              <a:avLst/>
              <a:gdLst>
                <a:gd name="T0" fmla="*/ 171 w 183"/>
                <a:gd name="T1" fmla="*/ 0 h 355"/>
                <a:gd name="T2" fmla="*/ 0 w 183"/>
                <a:gd name="T3" fmla="*/ 345 h 355"/>
                <a:gd name="T4" fmla="*/ 10 w 183"/>
                <a:gd name="T5" fmla="*/ 355 h 355"/>
                <a:gd name="T6" fmla="*/ 183 w 183"/>
                <a:gd name="T7" fmla="*/ 0 h 355"/>
                <a:gd name="T8" fmla="*/ 171 w 183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3" h="355">
                  <a:moveTo>
                    <a:pt x="171" y="0"/>
                  </a:moveTo>
                  <a:lnTo>
                    <a:pt x="0" y="345"/>
                  </a:lnTo>
                  <a:lnTo>
                    <a:pt x="10" y="355"/>
                  </a:lnTo>
                  <a:lnTo>
                    <a:pt x="183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7" name="Freeform 65"/>
            <p:cNvSpPr/>
            <p:nvPr/>
          </p:nvSpPr>
          <p:spPr bwMode="auto">
            <a:xfrm>
              <a:off x="4795" y="2303"/>
              <a:ext cx="362" cy="173"/>
            </a:xfrm>
            <a:custGeom>
              <a:avLst/>
              <a:gdLst>
                <a:gd name="T0" fmla="*/ 0 w 362"/>
                <a:gd name="T1" fmla="*/ 9 h 173"/>
                <a:gd name="T2" fmla="*/ 362 w 362"/>
                <a:gd name="T3" fmla="*/ 173 h 173"/>
                <a:gd name="T4" fmla="*/ 362 w 362"/>
                <a:gd name="T5" fmla="*/ 156 h 173"/>
                <a:gd name="T6" fmla="*/ 0 w 362"/>
                <a:gd name="T7" fmla="*/ 0 h 173"/>
                <a:gd name="T8" fmla="*/ 0 w 362"/>
                <a:gd name="T9" fmla="*/ 9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2" h="173">
                  <a:moveTo>
                    <a:pt x="0" y="9"/>
                  </a:moveTo>
                  <a:lnTo>
                    <a:pt x="362" y="173"/>
                  </a:lnTo>
                  <a:lnTo>
                    <a:pt x="362" y="156"/>
                  </a:lnTo>
                  <a:lnTo>
                    <a:pt x="0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8" name="Freeform 66"/>
            <p:cNvSpPr/>
            <p:nvPr/>
          </p:nvSpPr>
          <p:spPr bwMode="auto">
            <a:xfrm>
              <a:off x="5086" y="2499"/>
              <a:ext cx="102" cy="462"/>
            </a:xfrm>
            <a:custGeom>
              <a:avLst/>
              <a:gdLst>
                <a:gd name="T0" fmla="*/ 95 w 102"/>
                <a:gd name="T1" fmla="*/ 0 h 462"/>
                <a:gd name="T2" fmla="*/ 0 w 102"/>
                <a:gd name="T3" fmla="*/ 462 h 462"/>
                <a:gd name="T4" fmla="*/ 12 w 102"/>
                <a:gd name="T5" fmla="*/ 462 h 462"/>
                <a:gd name="T6" fmla="*/ 102 w 102"/>
                <a:gd name="T7" fmla="*/ 0 h 462"/>
                <a:gd name="T8" fmla="*/ 95 w 102"/>
                <a:gd name="T9" fmla="*/ 0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462">
                  <a:moveTo>
                    <a:pt x="95" y="0"/>
                  </a:moveTo>
                  <a:lnTo>
                    <a:pt x="0" y="462"/>
                  </a:lnTo>
                  <a:lnTo>
                    <a:pt x="12" y="462"/>
                  </a:lnTo>
                  <a:lnTo>
                    <a:pt x="102" y="0"/>
                  </a:lnTo>
                  <a:lnTo>
                    <a:pt x="9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9" name="Freeform 67"/>
            <p:cNvSpPr/>
            <p:nvPr/>
          </p:nvSpPr>
          <p:spPr bwMode="auto">
            <a:xfrm>
              <a:off x="4724" y="2317"/>
              <a:ext cx="59" cy="663"/>
            </a:xfrm>
            <a:custGeom>
              <a:avLst/>
              <a:gdLst>
                <a:gd name="T0" fmla="*/ 50 w 59"/>
                <a:gd name="T1" fmla="*/ 0 h 663"/>
                <a:gd name="T2" fmla="*/ 0 w 59"/>
                <a:gd name="T3" fmla="*/ 663 h 663"/>
                <a:gd name="T4" fmla="*/ 9 w 59"/>
                <a:gd name="T5" fmla="*/ 663 h 663"/>
                <a:gd name="T6" fmla="*/ 59 w 59"/>
                <a:gd name="T7" fmla="*/ 0 h 663"/>
                <a:gd name="T8" fmla="*/ 50 w 59"/>
                <a:gd name="T9" fmla="*/ 0 h 6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663">
                  <a:moveTo>
                    <a:pt x="50" y="0"/>
                  </a:moveTo>
                  <a:lnTo>
                    <a:pt x="0" y="663"/>
                  </a:lnTo>
                  <a:lnTo>
                    <a:pt x="9" y="663"/>
                  </a:lnTo>
                  <a:lnTo>
                    <a:pt x="59" y="0"/>
                  </a:lnTo>
                  <a:lnTo>
                    <a:pt x="5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0" name="Freeform 68"/>
            <p:cNvSpPr/>
            <p:nvPr/>
          </p:nvSpPr>
          <p:spPr bwMode="auto">
            <a:xfrm>
              <a:off x="4740" y="2499"/>
              <a:ext cx="443" cy="481"/>
            </a:xfrm>
            <a:custGeom>
              <a:avLst/>
              <a:gdLst>
                <a:gd name="T0" fmla="*/ 436 w 443"/>
                <a:gd name="T1" fmla="*/ 0 h 481"/>
                <a:gd name="T2" fmla="*/ 0 w 443"/>
                <a:gd name="T3" fmla="*/ 476 h 481"/>
                <a:gd name="T4" fmla="*/ 7 w 443"/>
                <a:gd name="T5" fmla="*/ 481 h 481"/>
                <a:gd name="T6" fmla="*/ 443 w 443"/>
                <a:gd name="T7" fmla="*/ 0 h 481"/>
                <a:gd name="T8" fmla="*/ 436 w 443"/>
                <a:gd name="T9" fmla="*/ 0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3" h="481">
                  <a:moveTo>
                    <a:pt x="436" y="0"/>
                  </a:moveTo>
                  <a:lnTo>
                    <a:pt x="0" y="476"/>
                  </a:lnTo>
                  <a:lnTo>
                    <a:pt x="7" y="481"/>
                  </a:lnTo>
                  <a:lnTo>
                    <a:pt x="443" y="0"/>
                  </a:lnTo>
                  <a:lnTo>
                    <a:pt x="43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1" name="Freeform 69"/>
            <p:cNvSpPr/>
            <p:nvPr/>
          </p:nvSpPr>
          <p:spPr bwMode="auto">
            <a:xfrm>
              <a:off x="4996" y="2573"/>
              <a:ext cx="81" cy="388"/>
            </a:xfrm>
            <a:custGeom>
              <a:avLst/>
              <a:gdLst>
                <a:gd name="T0" fmla="*/ 0 w 81"/>
                <a:gd name="T1" fmla="*/ 0 h 388"/>
                <a:gd name="T2" fmla="*/ 69 w 81"/>
                <a:gd name="T3" fmla="*/ 388 h 388"/>
                <a:gd name="T4" fmla="*/ 81 w 81"/>
                <a:gd name="T5" fmla="*/ 388 h 388"/>
                <a:gd name="T6" fmla="*/ 10 w 81"/>
                <a:gd name="T7" fmla="*/ 0 h 388"/>
                <a:gd name="T8" fmla="*/ 0 w 8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388">
                  <a:moveTo>
                    <a:pt x="0" y="0"/>
                  </a:moveTo>
                  <a:lnTo>
                    <a:pt x="69" y="388"/>
                  </a:lnTo>
                  <a:lnTo>
                    <a:pt x="81" y="388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2" name="Freeform 70"/>
            <p:cNvSpPr/>
            <p:nvPr/>
          </p:nvSpPr>
          <p:spPr bwMode="auto">
            <a:xfrm>
              <a:off x="4186" y="2116"/>
              <a:ext cx="38" cy="594"/>
            </a:xfrm>
            <a:custGeom>
              <a:avLst/>
              <a:gdLst>
                <a:gd name="T0" fmla="*/ 31 w 38"/>
                <a:gd name="T1" fmla="*/ 2 h 594"/>
                <a:gd name="T2" fmla="*/ 0 w 38"/>
                <a:gd name="T3" fmla="*/ 594 h 594"/>
                <a:gd name="T4" fmla="*/ 7 w 38"/>
                <a:gd name="T5" fmla="*/ 594 h 594"/>
                <a:gd name="T6" fmla="*/ 38 w 38"/>
                <a:gd name="T7" fmla="*/ 0 h 594"/>
                <a:gd name="T8" fmla="*/ 31 w 38"/>
                <a:gd name="T9" fmla="*/ 2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594">
                  <a:moveTo>
                    <a:pt x="31" y="2"/>
                  </a:moveTo>
                  <a:lnTo>
                    <a:pt x="0" y="594"/>
                  </a:lnTo>
                  <a:lnTo>
                    <a:pt x="7" y="594"/>
                  </a:lnTo>
                  <a:lnTo>
                    <a:pt x="38" y="0"/>
                  </a:lnTo>
                  <a:lnTo>
                    <a:pt x="31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3" name="Freeform 71"/>
            <p:cNvSpPr/>
            <p:nvPr/>
          </p:nvSpPr>
          <p:spPr bwMode="auto">
            <a:xfrm>
              <a:off x="4201" y="2312"/>
              <a:ext cx="568" cy="415"/>
            </a:xfrm>
            <a:custGeom>
              <a:avLst/>
              <a:gdLst>
                <a:gd name="T0" fmla="*/ 0 w 568"/>
                <a:gd name="T1" fmla="*/ 405 h 415"/>
                <a:gd name="T2" fmla="*/ 563 w 568"/>
                <a:gd name="T3" fmla="*/ 0 h 415"/>
                <a:gd name="T4" fmla="*/ 568 w 568"/>
                <a:gd name="T5" fmla="*/ 7 h 415"/>
                <a:gd name="T6" fmla="*/ 0 w 568"/>
                <a:gd name="T7" fmla="*/ 415 h 415"/>
                <a:gd name="T8" fmla="*/ 0 w 568"/>
                <a:gd name="T9" fmla="*/ 405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8" h="415">
                  <a:moveTo>
                    <a:pt x="0" y="405"/>
                  </a:moveTo>
                  <a:lnTo>
                    <a:pt x="563" y="0"/>
                  </a:lnTo>
                  <a:lnTo>
                    <a:pt x="568" y="7"/>
                  </a:lnTo>
                  <a:lnTo>
                    <a:pt x="0" y="415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4" name="Freeform 72"/>
            <p:cNvSpPr/>
            <p:nvPr/>
          </p:nvSpPr>
          <p:spPr bwMode="auto">
            <a:xfrm>
              <a:off x="4198" y="2729"/>
              <a:ext cx="507" cy="272"/>
            </a:xfrm>
            <a:custGeom>
              <a:avLst/>
              <a:gdLst>
                <a:gd name="T0" fmla="*/ 0 w 507"/>
                <a:gd name="T1" fmla="*/ 9 h 272"/>
                <a:gd name="T2" fmla="*/ 497 w 507"/>
                <a:gd name="T3" fmla="*/ 272 h 272"/>
                <a:gd name="T4" fmla="*/ 507 w 507"/>
                <a:gd name="T5" fmla="*/ 268 h 272"/>
                <a:gd name="T6" fmla="*/ 5 w 507"/>
                <a:gd name="T7" fmla="*/ 0 h 272"/>
                <a:gd name="T8" fmla="*/ 0 w 507"/>
                <a:gd name="T9" fmla="*/ 9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72">
                  <a:moveTo>
                    <a:pt x="0" y="9"/>
                  </a:moveTo>
                  <a:lnTo>
                    <a:pt x="497" y="272"/>
                  </a:lnTo>
                  <a:lnTo>
                    <a:pt x="507" y="268"/>
                  </a:lnTo>
                  <a:lnTo>
                    <a:pt x="5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5" name="Freeform 73"/>
            <p:cNvSpPr/>
            <p:nvPr/>
          </p:nvSpPr>
          <p:spPr bwMode="auto">
            <a:xfrm>
              <a:off x="3627" y="2298"/>
              <a:ext cx="540" cy="431"/>
            </a:xfrm>
            <a:custGeom>
              <a:avLst/>
              <a:gdLst>
                <a:gd name="T0" fmla="*/ 0 w 540"/>
                <a:gd name="T1" fmla="*/ 10 h 431"/>
                <a:gd name="T2" fmla="*/ 540 w 540"/>
                <a:gd name="T3" fmla="*/ 431 h 431"/>
                <a:gd name="T4" fmla="*/ 540 w 540"/>
                <a:gd name="T5" fmla="*/ 417 h 431"/>
                <a:gd name="T6" fmla="*/ 8 w 540"/>
                <a:gd name="T7" fmla="*/ 0 h 431"/>
                <a:gd name="T8" fmla="*/ 0 w 540"/>
                <a:gd name="T9" fmla="*/ 1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431">
                  <a:moveTo>
                    <a:pt x="0" y="10"/>
                  </a:moveTo>
                  <a:lnTo>
                    <a:pt x="540" y="431"/>
                  </a:lnTo>
                  <a:lnTo>
                    <a:pt x="540" y="417"/>
                  </a:lnTo>
                  <a:lnTo>
                    <a:pt x="8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6" name="Freeform 74"/>
            <p:cNvSpPr/>
            <p:nvPr/>
          </p:nvSpPr>
          <p:spPr bwMode="auto">
            <a:xfrm>
              <a:off x="3495" y="2305"/>
              <a:ext cx="130" cy="621"/>
            </a:xfrm>
            <a:custGeom>
              <a:avLst/>
              <a:gdLst>
                <a:gd name="T0" fmla="*/ 125 w 130"/>
                <a:gd name="T1" fmla="*/ 0 h 621"/>
                <a:gd name="T2" fmla="*/ 0 w 130"/>
                <a:gd name="T3" fmla="*/ 621 h 621"/>
                <a:gd name="T4" fmla="*/ 9 w 130"/>
                <a:gd name="T5" fmla="*/ 621 h 621"/>
                <a:gd name="T6" fmla="*/ 130 w 130"/>
                <a:gd name="T7" fmla="*/ 5 h 621"/>
                <a:gd name="T8" fmla="*/ 125 w 130"/>
                <a:gd name="T9" fmla="*/ 0 h 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" h="621">
                  <a:moveTo>
                    <a:pt x="125" y="0"/>
                  </a:moveTo>
                  <a:lnTo>
                    <a:pt x="0" y="621"/>
                  </a:lnTo>
                  <a:lnTo>
                    <a:pt x="9" y="621"/>
                  </a:lnTo>
                  <a:lnTo>
                    <a:pt x="130" y="5"/>
                  </a:lnTo>
                  <a:lnTo>
                    <a:pt x="1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7" name="Freeform 75"/>
            <p:cNvSpPr/>
            <p:nvPr/>
          </p:nvSpPr>
          <p:spPr bwMode="auto">
            <a:xfrm>
              <a:off x="3054" y="2461"/>
              <a:ext cx="420" cy="465"/>
            </a:xfrm>
            <a:custGeom>
              <a:avLst/>
              <a:gdLst>
                <a:gd name="T0" fmla="*/ 0 w 420"/>
                <a:gd name="T1" fmla="*/ 8 h 465"/>
                <a:gd name="T2" fmla="*/ 412 w 420"/>
                <a:gd name="T3" fmla="*/ 465 h 465"/>
                <a:gd name="T4" fmla="*/ 420 w 420"/>
                <a:gd name="T5" fmla="*/ 465 h 465"/>
                <a:gd name="T6" fmla="*/ 12 w 420"/>
                <a:gd name="T7" fmla="*/ 0 h 465"/>
                <a:gd name="T8" fmla="*/ 0 w 420"/>
                <a:gd name="T9" fmla="*/ 8 h 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0" h="465">
                  <a:moveTo>
                    <a:pt x="0" y="8"/>
                  </a:moveTo>
                  <a:lnTo>
                    <a:pt x="412" y="465"/>
                  </a:lnTo>
                  <a:lnTo>
                    <a:pt x="420" y="465"/>
                  </a:lnTo>
                  <a:lnTo>
                    <a:pt x="12" y="0"/>
                  </a:ln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8" name="Freeform 76"/>
            <p:cNvSpPr/>
            <p:nvPr/>
          </p:nvSpPr>
          <p:spPr bwMode="auto">
            <a:xfrm>
              <a:off x="3519" y="2729"/>
              <a:ext cx="655" cy="223"/>
            </a:xfrm>
            <a:custGeom>
              <a:avLst/>
              <a:gdLst>
                <a:gd name="T0" fmla="*/ 0 w 655"/>
                <a:gd name="T1" fmla="*/ 213 h 223"/>
                <a:gd name="T2" fmla="*/ 655 w 655"/>
                <a:gd name="T3" fmla="*/ 0 h 223"/>
                <a:gd name="T4" fmla="*/ 655 w 655"/>
                <a:gd name="T5" fmla="*/ 9 h 223"/>
                <a:gd name="T6" fmla="*/ 0 w 655"/>
                <a:gd name="T7" fmla="*/ 223 h 223"/>
                <a:gd name="T8" fmla="*/ 0 w 655"/>
                <a:gd name="T9" fmla="*/ 213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5" h="223">
                  <a:moveTo>
                    <a:pt x="0" y="213"/>
                  </a:moveTo>
                  <a:lnTo>
                    <a:pt x="655" y="0"/>
                  </a:lnTo>
                  <a:lnTo>
                    <a:pt x="655" y="9"/>
                  </a:lnTo>
                  <a:lnTo>
                    <a:pt x="0" y="223"/>
                  </a:lnTo>
                  <a:lnTo>
                    <a:pt x="0" y="2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9" name="Freeform 77"/>
            <p:cNvSpPr/>
            <p:nvPr/>
          </p:nvSpPr>
          <p:spPr bwMode="auto">
            <a:xfrm>
              <a:off x="4066" y="2738"/>
              <a:ext cx="123" cy="495"/>
            </a:xfrm>
            <a:custGeom>
              <a:avLst/>
              <a:gdLst>
                <a:gd name="T0" fmla="*/ 118 w 123"/>
                <a:gd name="T1" fmla="*/ 0 h 495"/>
                <a:gd name="T2" fmla="*/ 0 w 123"/>
                <a:gd name="T3" fmla="*/ 495 h 495"/>
                <a:gd name="T4" fmla="*/ 7 w 123"/>
                <a:gd name="T5" fmla="*/ 495 h 495"/>
                <a:gd name="T6" fmla="*/ 123 w 123"/>
                <a:gd name="T7" fmla="*/ 0 h 495"/>
                <a:gd name="T8" fmla="*/ 118 w 123"/>
                <a:gd name="T9" fmla="*/ 0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495">
                  <a:moveTo>
                    <a:pt x="118" y="0"/>
                  </a:moveTo>
                  <a:lnTo>
                    <a:pt x="0" y="495"/>
                  </a:lnTo>
                  <a:lnTo>
                    <a:pt x="7" y="495"/>
                  </a:lnTo>
                  <a:lnTo>
                    <a:pt x="123" y="0"/>
                  </a:lnTo>
                  <a:lnTo>
                    <a:pt x="1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0" name="Freeform 78"/>
            <p:cNvSpPr/>
            <p:nvPr/>
          </p:nvSpPr>
          <p:spPr bwMode="auto">
            <a:xfrm>
              <a:off x="2957" y="2843"/>
              <a:ext cx="971" cy="42"/>
            </a:xfrm>
            <a:custGeom>
              <a:avLst/>
              <a:gdLst>
                <a:gd name="T0" fmla="*/ 0 w 971"/>
                <a:gd name="T1" fmla="*/ 0 h 42"/>
                <a:gd name="T2" fmla="*/ 971 w 971"/>
                <a:gd name="T3" fmla="*/ 30 h 42"/>
                <a:gd name="T4" fmla="*/ 971 w 971"/>
                <a:gd name="T5" fmla="*/ 42 h 42"/>
                <a:gd name="T6" fmla="*/ 0 w 971"/>
                <a:gd name="T7" fmla="*/ 7 h 42"/>
                <a:gd name="T8" fmla="*/ 0 w 971"/>
                <a:gd name="T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1" h="42">
                  <a:moveTo>
                    <a:pt x="0" y="0"/>
                  </a:moveTo>
                  <a:lnTo>
                    <a:pt x="971" y="30"/>
                  </a:lnTo>
                  <a:lnTo>
                    <a:pt x="971" y="42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1" name="Freeform 79"/>
            <p:cNvSpPr/>
            <p:nvPr/>
          </p:nvSpPr>
          <p:spPr bwMode="auto">
            <a:xfrm>
              <a:off x="2865" y="2902"/>
              <a:ext cx="597" cy="57"/>
            </a:xfrm>
            <a:custGeom>
              <a:avLst/>
              <a:gdLst>
                <a:gd name="T0" fmla="*/ 0 w 597"/>
                <a:gd name="T1" fmla="*/ 0 h 57"/>
                <a:gd name="T2" fmla="*/ 597 w 597"/>
                <a:gd name="T3" fmla="*/ 50 h 57"/>
                <a:gd name="T4" fmla="*/ 597 w 597"/>
                <a:gd name="T5" fmla="*/ 57 h 57"/>
                <a:gd name="T6" fmla="*/ 0 w 597"/>
                <a:gd name="T7" fmla="*/ 12 h 57"/>
                <a:gd name="T8" fmla="*/ 0 w 597"/>
                <a:gd name="T9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57">
                  <a:moveTo>
                    <a:pt x="0" y="0"/>
                  </a:moveTo>
                  <a:lnTo>
                    <a:pt x="597" y="50"/>
                  </a:lnTo>
                  <a:lnTo>
                    <a:pt x="597" y="57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2" name="Freeform 80"/>
            <p:cNvSpPr/>
            <p:nvPr/>
          </p:nvSpPr>
          <p:spPr bwMode="auto">
            <a:xfrm>
              <a:off x="2844" y="2916"/>
              <a:ext cx="61" cy="268"/>
            </a:xfrm>
            <a:custGeom>
              <a:avLst/>
              <a:gdLst>
                <a:gd name="T0" fmla="*/ 0 w 61"/>
                <a:gd name="T1" fmla="*/ 0 h 268"/>
                <a:gd name="T2" fmla="*/ 54 w 61"/>
                <a:gd name="T3" fmla="*/ 268 h 268"/>
                <a:gd name="T4" fmla="*/ 61 w 61"/>
                <a:gd name="T5" fmla="*/ 268 h 268"/>
                <a:gd name="T6" fmla="*/ 12 w 61"/>
                <a:gd name="T7" fmla="*/ 0 h 268"/>
                <a:gd name="T8" fmla="*/ 0 w 61"/>
                <a:gd name="T9" fmla="*/ 0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268">
                  <a:moveTo>
                    <a:pt x="0" y="0"/>
                  </a:moveTo>
                  <a:lnTo>
                    <a:pt x="54" y="268"/>
                  </a:lnTo>
                  <a:lnTo>
                    <a:pt x="61" y="26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3" name="Freeform 81"/>
            <p:cNvSpPr/>
            <p:nvPr/>
          </p:nvSpPr>
          <p:spPr bwMode="auto">
            <a:xfrm>
              <a:off x="2851" y="2909"/>
              <a:ext cx="608" cy="519"/>
            </a:xfrm>
            <a:custGeom>
              <a:avLst/>
              <a:gdLst>
                <a:gd name="T0" fmla="*/ 0 w 608"/>
                <a:gd name="T1" fmla="*/ 9 h 519"/>
                <a:gd name="T2" fmla="*/ 601 w 608"/>
                <a:gd name="T3" fmla="*/ 519 h 519"/>
                <a:gd name="T4" fmla="*/ 608 w 608"/>
                <a:gd name="T5" fmla="*/ 509 h 519"/>
                <a:gd name="T6" fmla="*/ 7 w 608"/>
                <a:gd name="T7" fmla="*/ 0 h 519"/>
                <a:gd name="T8" fmla="*/ 0 w 608"/>
                <a:gd name="T9" fmla="*/ 9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8" h="519">
                  <a:moveTo>
                    <a:pt x="0" y="9"/>
                  </a:moveTo>
                  <a:lnTo>
                    <a:pt x="601" y="519"/>
                  </a:lnTo>
                  <a:lnTo>
                    <a:pt x="608" y="509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4" name="Freeform 82"/>
            <p:cNvSpPr/>
            <p:nvPr/>
          </p:nvSpPr>
          <p:spPr bwMode="auto">
            <a:xfrm>
              <a:off x="3474" y="2985"/>
              <a:ext cx="21" cy="421"/>
            </a:xfrm>
            <a:custGeom>
              <a:avLst/>
              <a:gdLst>
                <a:gd name="T0" fmla="*/ 11 w 21"/>
                <a:gd name="T1" fmla="*/ 7 h 421"/>
                <a:gd name="T2" fmla="*/ 0 w 21"/>
                <a:gd name="T3" fmla="*/ 421 h 421"/>
                <a:gd name="T4" fmla="*/ 11 w 21"/>
                <a:gd name="T5" fmla="*/ 421 h 421"/>
                <a:gd name="T6" fmla="*/ 21 w 21"/>
                <a:gd name="T7" fmla="*/ 0 h 421"/>
                <a:gd name="T8" fmla="*/ 11 w 21"/>
                <a:gd name="T9" fmla="*/ 7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421">
                  <a:moveTo>
                    <a:pt x="11" y="7"/>
                  </a:moveTo>
                  <a:lnTo>
                    <a:pt x="0" y="421"/>
                  </a:lnTo>
                  <a:lnTo>
                    <a:pt x="11" y="421"/>
                  </a:lnTo>
                  <a:lnTo>
                    <a:pt x="21" y="0"/>
                  </a:lnTo>
                  <a:lnTo>
                    <a:pt x="11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5" name="Freeform 83"/>
            <p:cNvSpPr/>
            <p:nvPr/>
          </p:nvSpPr>
          <p:spPr bwMode="auto">
            <a:xfrm>
              <a:off x="3519" y="2959"/>
              <a:ext cx="520" cy="296"/>
            </a:xfrm>
            <a:custGeom>
              <a:avLst/>
              <a:gdLst>
                <a:gd name="T0" fmla="*/ 0 w 520"/>
                <a:gd name="T1" fmla="*/ 16 h 296"/>
                <a:gd name="T2" fmla="*/ 509 w 520"/>
                <a:gd name="T3" fmla="*/ 296 h 296"/>
                <a:gd name="T4" fmla="*/ 520 w 520"/>
                <a:gd name="T5" fmla="*/ 286 h 296"/>
                <a:gd name="T6" fmla="*/ 0 w 520"/>
                <a:gd name="T7" fmla="*/ 0 h 296"/>
                <a:gd name="T8" fmla="*/ 0 w 520"/>
                <a:gd name="T9" fmla="*/ 16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0" h="296">
                  <a:moveTo>
                    <a:pt x="0" y="16"/>
                  </a:moveTo>
                  <a:lnTo>
                    <a:pt x="509" y="296"/>
                  </a:lnTo>
                  <a:lnTo>
                    <a:pt x="520" y="286"/>
                  </a:lnTo>
                  <a:lnTo>
                    <a:pt x="0" y="0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6" name="Freeform 84"/>
            <p:cNvSpPr/>
            <p:nvPr/>
          </p:nvSpPr>
          <p:spPr bwMode="auto">
            <a:xfrm>
              <a:off x="4082" y="3011"/>
              <a:ext cx="616" cy="246"/>
            </a:xfrm>
            <a:custGeom>
              <a:avLst/>
              <a:gdLst>
                <a:gd name="T0" fmla="*/ 0 w 616"/>
                <a:gd name="T1" fmla="*/ 232 h 246"/>
                <a:gd name="T2" fmla="*/ 616 w 616"/>
                <a:gd name="T3" fmla="*/ 0 h 246"/>
                <a:gd name="T4" fmla="*/ 616 w 616"/>
                <a:gd name="T5" fmla="*/ 12 h 246"/>
                <a:gd name="T6" fmla="*/ 0 w 616"/>
                <a:gd name="T7" fmla="*/ 246 h 246"/>
                <a:gd name="T8" fmla="*/ 0 w 616"/>
                <a:gd name="T9" fmla="*/ 232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6" h="246">
                  <a:moveTo>
                    <a:pt x="0" y="232"/>
                  </a:moveTo>
                  <a:lnTo>
                    <a:pt x="616" y="0"/>
                  </a:lnTo>
                  <a:lnTo>
                    <a:pt x="616" y="12"/>
                  </a:lnTo>
                  <a:lnTo>
                    <a:pt x="0" y="246"/>
                  </a:lnTo>
                  <a:lnTo>
                    <a:pt x="0" y="2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7" name="Freeform 85"/>
            <p:cNvSpPr/>
            <p:nvPr/>
          </p:nvSpPr>
          <p:spPr bwMode="auto">
            <a:xfrm>
              <a:off x="4755" y="2992"/>
              <a:ext cx="284" cy="19"/>
            </a:xfrm>
            <a:custGeom>
              <a:avLst/>
              <a:gdLst>
                <a:gd name="T0" fmla="*/ 0 w 284"/>
                <a:gd name="T1" fmla="*/ 7 h 19"/>
                <a:gd name="T2" fmla="*/ 284 w 284"/>
                <a:gd name="T3" fmla="*/ 0 h 19"/>
                <a:gd name="T4" fmla="*/ 284 w 284"/>
                <a:gd name="T5" fmla="*/ 7 h 19"/>
                <a:gd name="T6" fmla="*/ 0 w 284"/>
                <a:gd name="T7" fmla="*/ 19 h 19"/>
                <a:gd name="T8" fmla="*/ 0 w 284"/>
                <a:gd name="T9" fmla="*/ 7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4" h="19">
                  <a:moveTo>
                    <a:pt x="0" y="7"/>
                  </a:moveTo>
                  <a:lnTo>
                    <a:pt x="284" y="0"/>
                  </a:lnTo>
                  <a:lnTo>
                    <a:pt x="284" y="7"/>
                  </a:lnTo>
                  <a:lnTo>
                    <a:pt x="0" y="19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8" name="Freeform 86"/>
            <p:cNvSpPr/>
            <p:nvPr/>
          </p:nvSpPr>
          <p:spPr bwMode="auto">
            <a:xfrm>
              <a:off x="4343" y="3013"/>
              <a:ext cx="360" cy="452"/>
            </a:xfrm>
            <a:custGeom>
              <a:avLst/>
              <a:gdLst>
                <a:gd name="T0" fmla="*/ 360 w 360"/>
                <a:gd name="T1" fmla="*/ 0 h 452"/>
                <a:gd name="T2" fmla="*/ 0 w 360"/>
                <a:gd name="T3" fmla="*/ 452 h 452"/>
                <a:gd name="T4" fmla="*/ 16 w 360"/>
                <a:gd name="T5" fmla="*/ 452 h 452"/>
                <a:gd name="T6" fmla="*/ 360 w 360"/>
                <a:gd name="T7" fmla="*/ 10 h 452"/>
                <a:gd name="T8" fmla="*/ 360 w 360"/>
                <a:gd name="T9" fmla="*/ 0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0" h="452">
                  <a:moveTo>
                    <a:pt x="360" y="0"/>
                  </a:moveTo>
                  <a:lnTo>
                    <a:pt x="0" y="452"/>
                  </a:lnTo>
                  <a:lnTo>
                    <a:pt x="16" y="452"/>
                  </a:lnTo>
                  <a:lnTo>
                    <a:pt x="360" y="10"/>
                  </a:lnTo>
                  <a:lnTo>
                    <a:pt x="36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9" name="Freeform 87"/>
            <p:cNvSpPr/>
            <p:nvPr/>
          </p:nvSpPr>
          <p:spPr bwMode="auto">
            <a:xfrm>
              <a:off x="4532" y="3023"/>
              <a:ext cx="180" cy="270"/>
            </a:xfrm>
            <a:custGeom>
              <a:avLst/>
              <a:gdLst>
                <a:gd name="T0" fmla="*/ 171 w 180"/>
                <a:gd name="T1" fmla="*/ 0 h 270"/>
                <a:gd name="T2" fmla="*/ 0 w 180"/>
                <a:gd name="T3" fmla="*/ 262 h 270"/>
                <a:gd name="T4" fmla="*/ 14 w 180"/>
                <a:gd name="T5" fmla="*/ 270 h 270"/>
                <a:gd name="T6" fmla="*/ 180 w 180"/>
                <a:gd name="T7" fmla="*/ 0 h 270"/>
                <a:gd name="T8" fmla="*/ 171 w 180"/>
                <a:gd name="T9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0" h="270">
                  <a:moveTo>
                    <a:pt x="171" y="0"/>
                  </a:moveTo>
                  <a:lnTo>
                    <a:pt x="0" y="262"/>
                  </a:lnTo>
                  <a:lnTo>
                    <a:pt x="14" y="270"/>
                  </a:lnTo>
                  <a:lnTo>
                    <a:pt x="180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0" name="Freeform 88"/>
            <p:cNvSpPr/>
            <p:nvPr/>
          </p:nvSpPr>
          <p:spPr bwMode="auto">
            <a:xfrm>
              <a:off x="4352" y="3330"/>
              <a:ext cx="149" cy="143"/>
            </a:xfrm>
            <a:custGeom>
              <a:avLst/>
              <a:gdLst>
                <a:gd name="T0" fmla="*/ 149 w 149"/>
                <a:gd name="T1" fmla="*/ 0 h 143"/>
                <a:gd name="T2" fmla="*/ 0 w 149"/>
                <a:gd name="T3" fmla="*/ 133 h 143"/>
                <a:gd name="T4" fmla="*/ 7 w 149"/>
                <a:gd name="T5" fmla="*/ 143 h 143"/>
                <a:gd name="T6" fmla="*/ 149 w 149"/>
                <a:gd name="T7" fmla="*/ 8 h 143"/>
                <a:gd name="T8" fmla="*/ 149 w 149"/>
                <a:gd name="T9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143">
                  <a:moveTo>
                    <a:pt x="149" y="0"/>
                  </a:moveTo>
                  <a:lnTo>
                    <a:pt x="0" y="133"/>
                  </a:lnTo>
                  <a:lnTo>
                    <a:pt x="7" y="143"/>
                  </a:lnTo>
                  <a:lnTo>
                    <a:pt x="149" y="8"/>
                  </a:lnTo>
                  <a:lnTo>
                    <a:pt x="14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1" name="Freeform 89"/>
            <p:cNvSpPr/>
            <p:nvPr/>
          </p:nvSpPr>
          <p:spPr bwMode="auto">
            <a:xfrm>
              <a:off x="3497" y="3262"/>
              <a:ext cx="542" cy="166"/>
            </a:xfrm>
            <a:custGeom>
              <a:avLst/>
              <a:gdLst>
                <a:gd name="T0" fmla="*/ 0 w 542"/>
                <a:gd name="T1" fmla="*/ 151 h 166"/>
                <a:gd name="T2" fmla="*/ 533 w 542"/>
                <a:gd name="T3" fmla="*/ 0 h 166"/>
                <a:gd name="T4" fmla="*/ 542 w 542"/>
                <a:gd name="T5" fmla="*/ 9 h 166"/>
                <a:gd name="T6" fmla="*/ 0 w 542"/>
                <a:gd name="T7" fmla="*/ 166 h 166"/>
                <a:gd name="T8" fmla="*/ 0 w 542"/>
                <a:gd name="T9" fmla="*/ 151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2" h="166">
                  <a:moveTo>
                    <a:pt x="0" y="151"/>
                  </a:moveTo>
                  <a:lnTo>
                    <a:pt x="533" y="0"/>
                  </a:lnTo>
                  <a:lnTo>
                    <a:pt x="542" y="9"/>
                  </a:lnTo>
                  <a:lnTo>
                    <a:pt x="0" y="166"/>
                  </a:lnTo>
                  <a:lnTo>
                    <a:pt x="0" y="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2" name="Freeform 90"/>
            <p:cNvSpPr/>
            <p:nvPr/>
          </p:nvSpPr>
          <p:spPr bwMode="auto">
            <a:xfrm>
              <a:off x="3509" y="3430"/>
              <a:ext cx="789" cy="61"/>
            </a:xfrm>
            <a:custGeom>
              <a:avLst/>
              <a:gdLst>
                <a:gd name="T0" fmla="*/ 0 w 789"/>
                <a:gd name="T1" fmla="*/ 0 h 61"/>
                <a:gd name="T2" fmla="*/ 789 w 789"/>
                <a:gd name="T3" fmla="*/ 52 h 61"/>
                <a:gd name="T4" fmla="*/ 789 w 789"/>
                <a:gd name="T5" fmla="*/ 61 h 61"/>
                <a:gd name="T6" fmla="*/ 0 w 789"/>
                <a:gd name="T7" fmla="*/ 7 h 61"/>
                <a:gd name="T8" fmla="*/ 0 w 789"/>
                <a:gd name="T9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9" h="61">
                  <a:moveTo>
                    <a:pt x="0" y="0"/>
                  </a:moveTo>
                  <a:lnTo>
                    <a:pt x="789" y="52"/>
                  </a:lnTo>
                  <a:lnTo>
                    <a:pt x="789" y="61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3" name="Freeform 91"/>
            <p:cNvSpPr/>
            <p:nvPr/>
          </p:nvSpPr>
          <p:spPr bwMode="auto">
            <a:xfrm>
              <a:off x="4066" y="3267"/>
              <a:ext cx="234" cy="210"/>
            </a:xfrm>
            <a:custGeom>
              <a:avLst/>
              <a:gdLst>
                <a:gd name="T0" fmla="*/ 0 w 234"/>
                <a:gd name="T1" fmla="*/ 0 h 210"/>
                <a:gd name="T2" fmla="*/ 234 w 234"/>
                <a:gd name="T3" fmla="*/ 210 h 210"/>
                <a:gd name="T4" fmla="*/ 234 w 234"/>
                <a:gd name="T5" fmla="*/ 198 h 210"/>
                <a:gd name="T6" fmla="*/ 11 w 234"/>
                <a:gd name="T7" fmla="*/ 0 h 210"/>
                <a:gd name="T8" fmla="*/ 0 w 234"/>
                <a:gd name="T9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210">
                  <a:moveTo>
                    <a:pt x="0" y="0"/>
                  </a:moveTo>
                  <a:lnTo>
                    <a:pt x="234" y="210"/>
                  </a:lnTo>
                  <a:lnTo>
                    <a:pt x="234" y="198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4" name="Oval 92"/>
            <p:cNvSpPr>
              <a:spLocks noChangeArrowheads="1"/>
            </p:cNvSpPr>
            <p:nvPr/>
          </p:nvSpPr>
          <p:spPr bwMode="auto">
            <a:xfrm>
              <a:off x="2830" y="965"/>
              <a:ext cx="78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5" name="Oval 93"/>
            <p:cNvSpPr>
              <a:spLocks noChangeArrowheads="1"/>
            </p:cNvSpPr>
            <p:nvPr/>
          </p:nvSpPr>
          <p:spPr bwMode="auto">
            <a:xfrm>
              <a:off x="3374" y="1076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6" name="Oval 94"/>
            <p:cNvSpPr>
              <a:spLocks noChangeArrowheads="1"/>
            </p:cNvSpPr>
            <p:nvPr/>
          </p:nvSpPr>
          <p:spPr bwMode="auto">
            <a:xfrm>
              <a:off x="3424" y="719"/>
              <a:ext cx="69" cy="6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7" name="Oval 95"/>
            <p:cNvSpPr>
              <a:spLocks noChangeArrowheads="1"/>
            </p:cNvSpPr>
            <p:nvPr/>
          </p:nvSpPr>
          <p:spPr bwMode="auto">
            <a:xfrm>
              <a:off x="3623" y="593"/>
              <a:ext cx="78" cy="8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8" name="Oval 96"/>
            <p:cNvSpPr>
              <a:spLocks noChangeArrowheads="1"/>
            </p:cNvSpPr>
            <p:nvPr/>
          </p:nvSpPr>
          <p:spPr bwMode="auto">
            <a:xfrm>
              <a:off x="4044" y="984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9" name="Oval 97"/>
            <p:cNvSpPr>
              <a:spLocks noChangeArrowheads="1"/>
            </p:cNvSpPr>
            <p:nvPr/>
          </p:nvSpPr>
          <p:spPr bwMode="auto">
            <a:xfrm>
              <a:off x="4399" y="832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0" name="Oval 98"/>
            <p:cNvSpPr>
              <a:spLocks noChangeArrowheads="1"/>
            </p:cNvSpPr>
            <p:nvPr/>
          </p:nvSpPr>
          <p:spPr bwMode="auto">
            <a:xfrm>
              <a:off x="4700" y="1076"/>
              <a:ext cx="69" cy="6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1" name="Oval 99"/>
            <p:cNvSpPr>
              <a:spLocks noChangeArrowheads="1"/>
            </p:cNvSpPr>
            <p:nvPr/>
          </p:nvSpPr>
          <p:spPr bwMode="auto">
            <a:xfrm>
              <a:off x="4745" y="2263"/>
              <a:ext cx="64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2" name="Oval 100"/>
            <p:cNvSpPr>
              <a:spLocks noChangeArrowheads="1"/>
            </p:cNvSpPr>
            <p:nvPr/>
          </p:nvSpPr>
          <p:spPr bwMode="auto">
            <a:xfrm>
              <a:off x="3800" y="1583"/>
              <a:ext cx="50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3" name="Oval 101"/>
            <p:cNvSpPr>
              <a:spLocks noChangeArrowheads="1"/>
            </p:cNvSpPr>
            <p:nvPr/>
          </p:nvSpPr>
          <p:spPr bwMode="auto">
            <a:xfrm>
              <a:off x="4949" y="2499"/>
              <a:ext cx="92" cy="9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4" name="Oval 102"/>
            <p:cNvSpPr>
              <a:spLocks noChangeArrowheads="1"/>
            </p:cNvSpPr>
            <p:nvPr/>
          </p:nvSpPr>
          <p:spPr bwMode="auto">
            <a:xfrm>
              <a:off x="4272" y="1706"/>
              <a:ext cx="106" cy="10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5" name="Oval 103"/>
            <p:cNvSpPr>
              <a:spLocks noChangeArrowheads="1"/>
            </p:cNvSpPr>
            <p:nvPr/>
          </p:nvSpPr>
          <p:spPr bwMode="auto">
            <a:xfrm>
              <a:off x="4518" y="1550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6" name="Oval 104"/>
            <p:cNvSpPr>
              <a:spLocks noChangeArrowheads="1"/>
            </p:cNvSpPr>
            <p:nvPr/>
          </p:nvSpPr>
          <p:spPr bwMode="auto">
            <a:xfrm>
              <a:off x="5032" y="1124"/>
              <a:ext cx="85" cy="8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7" name="Oval 105"/>
            <p:cNvSpPr>
              <a:spLocks noChangeArrowheads="1"/>
            </p:cNvSpPr>
            <p:nvPr/>
          </p:nvSpPr>
          <p:spPr bwMode="auto">
            <a:xfrm>
              <a:off x="5039" y="1536"/>
              <a:ext cx="92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8" name="Oval 106"/>
            <p:cNvSpPr>
              <a:spLocks noChangeArrowheads="1"/>
            </p:cNvSpPr>
            <p:nvPr/>
          </p:nvSpPr>
          <p:spPr bwMode="auto">
            <a:xfrm>
              <a:off x="5155" y="2440"/>
              <a:ext cx="66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9" name="Oval 107"/>
            <p:cNvSpPr>
              <a:spLocks noChangeArrowheads="1"/>
            </p:cNvSpPr>
            <p:nvPr/>
          </p:nvSpPr>
          <p:spPr bwMode="auto">
            <a:xfrm>
              <a:off x="5342" y="2040"/>
              <a:ext cx="83" cy="8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0" name="Oval 108"/>
            <p:cNvSpPr>
              <a:spLocks noChangeArrowheads="1"/>
            </p:cNvSpPr>
            <p:nvPr/>
          </p:nvSpPr>
          <p:spPr bwMode="auto">
            <a:xfrm>
              <a:off x="4196" y="2078"/>
              <a:ext cx="47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1" name="Oval 109"/>
            <p:cNvSpPr>
              <a:spLocks noChangeArrowheads="1"/>
            </p:cNvSpPr>
            <p:nvPr/>
          </p:nvSpPr>
          <p:spPr bwMode="auto">
            <a:xfrm>
              <a:off x="4293" y="3454"/>
              <a:ext cx="76" cy="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2" name="Oval 110"/>
            <p:cNvSpPr>
              <a:spLocks noChangeArrowheads="1"/>
            </p:cNvSpPr>
            <p:nvPr/>
          </p:nvSpPr>
          <p:spPr bwMode="auto">
            <a:xfrm>
              <a:off x="4482" y="3274"/>
              <a:ext cx="74" cy="7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3" name="Oval 111"/>
            <p:cNvSpPr>
              <a:spLocks noChangeArrowheads="1"/>
            </p:cNvSpPr>
            <p:nvPr/>
          </p:nvSpPr>
          <p:spPr bwMode="auto">
            <a:xfrm>
              <a:off x="4693" y="2971"/>
              <a:ext cx="62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4" name="Oval 112"/>
            <p:cNvSpPr>
              <a:spLocks noChangeArrowheads="1"/>
            </p:cNvSpPr>
            <p:nvPr/>
          </p:nvSpPr>
          <p:spPr bwMode="auto">
            <a:xfrm>
              <a:off x="5039" y="2954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5" name="Oval 113"/>
            <p:cNvSpPr>
              <a:spLocks noChangeArrowheads="1"/>
            </p:cNvSpPr>
            <p:nvPr/>
          </p:nvSpPr>
          <p:spPr bwMode="auto">
            <a:xfrm>
              <a:off x="4025" y="3224"/>
              <a:ext cx="62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6" name="Oval 114"/>
            <p:cNvSpPr>
              <a:spLocks noChangeArrowheads="1"/>
            </p:cNvSpPr>
            <p:nvPr/>
          </p:nvSpPr>
          <p:spPr bwMode="auto">
            <a:xfrm>
              <a:off x="3381" y="1169"/>
              <a:ext cx="59" cy="5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7" name="Oval 115"/>
            <p:cNvSpPr>
              <a:spLocks noChangeArrowheads="1"/>
            </p:cNvSpPr>
            <p:nvPr/>
          </p:nvSpPr>
          <p:spPr bwMode="auto">
            <a:xfrm>
              <a:off x="2574" y="2073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8" name="Oval 116"/>
            <p:cNvSpPr>
              <a:spLocks noChangeArrowheads="1"/>
            </p:cNvSpPr>
            <p:nvPr/>
          </p:nvSpPr>
          <p:spPr bwMode="auto">
            <a:xfrm>
              <a:off x="2410" y="2459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9" name="Oval 117"/>
            <p:cNvSpPr>
              <a:spLocks noChangeArrowheads="1"/>
            </p:cNvSpPr>
            <p:nvPr/>
          </p:nvSpPr>
          <p:spPr bwMode="auto">
            <a:xfrm>
              <a:off x="2867" y="3174"/>
              <a:ext cx="79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0" name="Oval 118"/>
            <p:cNvSpPr>
              <a:spLocks noChangeArrowheads="1"/>
            </p:cNvSpPr>
            <p:nvPr/>
          </p:nvSpPr>
          <p:spPr bwMode="auto">
            <a:xfrm>
              <a:off x="2811" y="2862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1" name="Oval 119"/>
            <p:cNvSpPr>
              <a:spLocks noChangeArrowheads="1"/>
            </p:cNvSpPr>
            <p:nvPr/>
          </p:nvSpPr>
          <p:spPr bwMode="auto">
            <a:xfrm>
              <a:off x="2867" y="2791"/>
              <a:ext cx="95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2" name="Oval 120"/>
            <p:cNvSpPr>
              <a:spLocks noChangeArrowheads="1"/>
            </p:cNvSpPr>
            <p:nvPr/>
          </p:nvSpPr>
          <p:spPr bwMode="auto">
            <a:xfrm>
              <a:off x="2410" y="1635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3" name="Oval 121"/>
            <p:cNvSpPr>
              <a:spLocks noChangeArrowheads="1"/>
            </p:cNvSpPr>
            <p:nvPr/>
          </p:nvSpPr>
          <p:spPr bwMode="auto">
            <a:xfrm>
              <a:off x="3599" y="2270"/>
              <a:ext cx="45" cy="4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4" name="Oval 122"/>
            <p:cNvSpPr>
              <a:spLocks noChangeArrowheads="1"/>
            </p:cNvSpPr>
            <p:nvPr/>
          </p:nvSpPr>
          <p:spPr bwMode="auto">
            <a:xfrm>
              <a:off x="3462" y="2918"/>
              <a:ext cx="59" cy="6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5" name="Oval 123"/>
            <p:cNvSpPr>
              <a:spLocks noChangeArrowheads="1"/>
            </p:cNvSpPr>
            <p:nvPr/>
          </p:nvSpPr>
          <p:spPr bwMode="auto">
            <a:xfrm>
              <a:off x="3594" y="3449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6" name="Oval 124"/>
            <p:cNvSpPr>
              <a:spLocks noChangeArrowheads="1"/>
            </p:cNvSpPr>
            <p:nvPr/>
          </p:nvSpPr>
          <p:spPr bwMode="auto">
            <a:xfrm>
              <a:off x="3445" y="3399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7" name="Oval 125"/>
            <p:cNvSpPr>
              <a:spLocks noChangeArrowheads="1"/>
            </p:cNvSpPr>
            <p:nvPr/>
          </p:nvSpPr>
          <p:spPr bwMode="auto">
            <a:xfrm>
              <a:off x="2792" y="1270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8" name="Oval 126"/>
            <p:cNvSpPr>
              <a:spLocks noChangeArrowheads="1"/>
            </p:cNvSpPr>
            <p:nvPr/>
          </p:nvSpPr>
          <p:spPr bwMode="auto">
            <a:xfrm>
              <a:off x="2564" y="1756"/>
              <a:ext cx="95" cy="9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9" name="Oval 127"/>
            <p:cNvSpPr>
              <a:spLocks noChangeArrowheads="1"/>
            </p:cNvSpPr>
            <p:nvPr/>
          </p:nvSpPr>
          <p:spPr bwMode="auto">
            <a:xfrm>
              <a:off x="3107" y="1756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0" name="Oval 128"/>
            <p:cNvSpPr>
              <a:spLocks noChangeArrowheads="1"/>
            </p:cNvSpPr>
            <p:nvPr/>
          </p:nvSpPr>
          <p:spPr bwMode="auto">
            <a:xfrm>
              <a:off x="3263" y="2030"/>
              <a:ext cx="99" cy="1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1" name="Oval 129"/>
            <p:cNvSpPr>
              <a:spLocks noChangeArrowheads="1"/>
            </p:cNvSpPr>
            <p:nvPr/>
          </p:nvSpPr>
          <p:spPr bwMode="auto">
            <a:xfrm>
              <a:off x="3021" y="2412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2" name="Oval 130"/>
            <p:cNvSpPr>
              <a:spLocks noChangeArrowheads="1"/>
            </p:cNvSpPr>
            <p:nvPr/>
          </p:nvSpPr>
          <p:spPr bwMode="auto">
            <a:xfrm>
              <a:off x="3919" y="2828"/>
              <a:ext cx="102" cy="10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3" name="Oval 131"/>
            <p:cNvSpPr>
              <a:spLocks noChangeArrowheads="1"/>
            </p:cNvSpPr>
            <p:nvPr/>
          </p:nvSpPr>
          <p:spPr bwMode="auto">
            <a:xfrm>
              <a:off x="4163" y="2705"/>
              <a:ext cx="45" cy="4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4" name="Oval 132"/>
            <p:cNvSpPr>
              <a:spLocks noChangeArrowheads="1"/>
            </p:cNvSpPr>
            <p:nvPr/>
          </p:nvSpPr>
          <p:spPr bwMode="auto">
            <a:xfrm>
              <a:off x="4281" y="638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5" name="Freeform 133"/>
            <p:cNvSpPr/>
            <p:nvPr/>
          </p:nvSpPr>
          <p:spPr bwMode="auto">
            <a:xfrm>
              <a:off x="2893" y="641"/>
              <a:ext cx="744" cy="357"/>
            </a:xfrm>
            <a:custGeom>
              <a:avLst/>
              <a:gdLst>
                <a:gd name="T0" fmla="*/ 0 w 744"/>
                <a:gd name="T1" fmla="*/ 343 h 357"/>
                <a:gd name="T2" fmla="*/ 734 w 744"/>
                <a:gd name="T3" fmla="*/ 0 h 357"/>
                <a:gd name="T4" fmla="*/ 744 w 744"/>
                <a:gd name="T5" fmla="*/ 11 h 357"/>
                <a:gd name="T6" fmla="*/ 8 w 744"/>
                <a:gd name="T7" fmla="*/ 357 h 357"/>
                <a:gd name="T8" fmla="*/ 0 w 744"/>
                <a:gd name="T9" fmla="*/ 343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4" h="357">
                  <a:moveTo>
                    <a:pt x="0" y="343"/>
                  </a:moveTo>
                  <a:lnTo>
                    <a:pt x="734" y="0"/>
                  </a:lnTo>
                  <a:lnTo>
                    <a:pt x="744" y="11"/>
                  </a:lnTo>
                  <a:lnTo>
                    <a:pt x="8" y="357"/>
                  </a:lnTo>
                  <a:lnTo>
                    <a:pt x="0" y="3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6" name="Freeform 134"/>
            <p:cNvSpPr/>
            <p:nvPr/>
          </p:nvSpPr>
          <p:spPr bwMode="auto">
            <a:xfrm>
              <a:off x="3694" y="633"/>
              <a:ext cx="592" cy="50"/>
            </a:xfrm>
            <a:custGeom>
              <a:avLst/>
              <a:gdLst>
                <a:gd name="T0" fmla="*/ 0 w 592"/>
                <a:gd name="T1" fmla="*/ 0 h 50"/>
                <a:gd name="T2" fmla="*/ 592 w 592"/>
                <a:gd name="T3" fmla="*/ 41 h 50"/>
                <a:gd name="T4" fmla="*/ 592 w 592"/>
                <a:gd name="T5" fmla="*/ 50 h 50"/>
                <a:gd name="T6" fmla="*/ 0 w 592"/>
                <a:gd name="T7" fmla="*/ 12 h 50"/>
                <a:gd name="T8" fmla="*/ 0 w 592"/>
                <a:gd name="T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50">
                  <a:moveTo>
                    <a:pt x="0" y="0"/>
                  </a:moveTo>
                  <a:lnTo>
                    <a:pt x="592" y="41"/>
                  </a:lnTo>
                  <a:lnTo>
                    <a:pt x="592" y="50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7" name="Freeform 135"/>
            <p:cNvSpPr/>
            <p:nvPr/>
          </p:nvSpPr>
          <p:spPr bwMode="auto">
            <a:xfrm>
              <a:off x="3694" y="641"/>
              <a:ext cx="713" cy="234"/>
            </a:xfrm>
            <a:custGeom>
              <a:avLst/>
              <a:gdLst>
                <a:gd name="T0" fmla="*/ 0 w 713"/>
                <a:gd name="T1" fmla="*/ 7 h 234"/>
                <a:gd name="T2" fmla="*/ 713 w 713"/>
                <a:gd name="T3" fmla="*/ 234 h 234"/>
                <a:gd name="T4" fmla="*/ 713 w 713"/>
                <a:gd name="T5" fmla="*/ 222 h 234"/>
                <a:gd name="T6" fmla="*/ 0 w 713"/>
                <a:gd name="T7" fmla="*/ 0 h 234"/>
                <a:gd name="T8" fmla="*/ 0 w 713"/>
                <a:gd name="T9" fmla="*/ 7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3" h="234">
                  <a:moveTo>
                    <a:pt x="0" y="7"/>
                  </a:moveTo>
                  <a:lnTo>
                    <a:pt x="713" y="234"/>
                  </a:lnTo>
                  <a:lnTo>
                    <a:pt x="713" y="222"/>
                  </a:lnTo>
                  <a:lnTo>
                    <a:pt x="0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8" name="Freeform 136"/>
            <p:cNvSpPr/>
            <p:nvPr/>
          </p:nvSpPr>
          <p:spPr bwMode="auto">
            <a:xfrm>
              <a:off x="4338" y="697"/>
              <a:ext cx="705" cy="464"/>
            </a:xfrm>
            <a:custGeom>
              <a:avLst/>
              <a:gdLst>
                <a:gd name="T0" fmla="*/ 0 w 705"/>
                <a:gd name="T1" fmla="*/ 15 h 464"/>
                <a:gd name="T2" fmla="*/ 701 w 705"/>
                <a:gd name="T3" fmla="*/ 464 h 464"/>
                <a:gd name="T4" fmla="*/ 705 w 705"/>
                <a:gd name="T5" fmla="*/ 457 h 464"/>
                <a:gd name="T6" fmla="*/ 7 w 705"/>
                <a:gd name="T7" fmla="*/ 0 h 464"/>
                <a:gd name="T8" fmla="*/ 0 w 705"/>
                <a:gd name="T9" fmla="*/ 15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5" h="464">
                  <a:moveTo>
                    <a:pt x="0" y="15"/>
                  </a:moveTo>
                  <a:lnTo>
                    <a:pt x="701" y="464"/>
                  </a:lnTo>
                  <a:lnTo>
                    <a:pt x="705" y="457"/>
                  </a:lnTo>
                  <a:lnTo>
                    <a:pt x="7" y="0"/>
                  </a:lnTo>
                  <a:lnTo>
                    <a:pt x="0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9" name="Freeform 137"/>
            <p:cNvSpPr/>
            <p:nvPr/>
          </p:nvSpPr>
          <p:spPr bwMode="auto">
            <a:xfrm>
              <a:off x="5086" y="2111"/>
              <a:ext cx="301" cy="850"/>
            </a:xfrm>
            <a:custGeom>
              <a:avLst/>
              <a:gdLst>
                <a:gd name="T0" fmla="*/ 301 w 301"/>
                <a:gd name="T1" fmla="*/ 0 h 850"/>
                <a:gd name="T2" fmla="*/ 12 w 301"/>
                <a:gd name="T3" fmla="*/ 850 h 850"/>
                <a:gd name="T4" fmla="*/ 0 w 301"/>
                <a:gd name="T5" fmla="*/ 850 h 850"/>
                <a:gd name="T6" fmla="*/ 289 w 301"/>
                <a:gd name="T7" fmla="*/ 0 h 850"/>
                <a:gd name="T8" fmla="*/ 301 w 301"/>
                <a:gd name="T9" fmla="*/ 0 h 8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1" h="850">
                  <a:moveTo>
                    <a:pt x="301" y="0"/>
                  </a:moveTo>
                  <a:lnTo>
                    <a:pt x="12" y="850"/>
                  </a:lnTo>
                  <a:lnTo>
                    <a:pt x="0" y="850"/>
                  </a:lnTo>
                  <a:lnTo>
                    <a:pt x="289" y="0"/>
                  </a:lnTo>
                  <a:lnTo>
                    <a:pt x="30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0" name="Freeform 138"/>
            <p:cNvSpPr/>
            <p:nvPr/>
          </p:nvSpPr>
          <p:spPr bwMode="auto">
            <a:xfrm>
              <a:off x="4359" y="3018"/>
              <a:ext cx="703" cy="469"/>
            </a:xfrm>
            <a:custGeom>
              <a:avLst/>
              <a:gdLst>
                <a:gd name="T0" fmla="*/ 0 w 703"/>
                <a:gd name="T1" fmla="*/ 469 h 469"/>
                <a:gd name="T2" fmla="*/ 703 w 703"/>
                <a:gd name="T3" fmla="*/ 5 h 469"/>
                <a:gd name="T4" fmla="*/ 692 w 703"/>
                <a:gd name="T5" fmla="*/ 0 h 469"/>
                <a:gd name="T6" fmla="*/ 0 w 703"/>
                <a:gd name="T7" fmla="*/ 459 h 469"/>
                <a:gd name="T8" fmla="*/ 0 w 703"/>
                <a:gd name="T9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3" h="469">
                  <a:moveTo>
                    <a:pt x="0" y="469"/>
                  </a:moveTo>
                  <a:lnTo>
                    <a:pt x="703" y="5"/>
                  </a:lnTo>
                  <a:lnTo>
                    <a:pt x="692" y="0"/>
                  </a:lnTo>
                  <a:lnTo>
                    <a:pt x="0" y="459"/>
                  </a:lnTo>
                  <a:lnTo>
                    <a:pt x="0" y="4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1" name="Freeform 139"/>
            <p:cNvSpPr/>
            <p:nvPr/>
          </p:nvSpPr>
          <p:spPr bwMode="auto">
            <a:xfrm>
              <a:off x="2929" y="3229"/>
              <a:ext cx="521" cy="213"/>
            </a:xfrm>
            <a:custGeom>
              <a:avLst/>
              <a:gdLst>
                <a:gd name="T0" fmla="*/ 0 w 521"/>
                <a:gd name="T1" fmla="*/ 11 h 213"/>
                <a:gd name="T2" fmla="*/ 521 w 521"/>
                <a:gd name="T3" fmla="*/ 213 h 213"/>
                <a:gd name="T4" fmla="*/ 521 w 521"/>
                <a:gd name="T5" fmla="*/ 196 h 213"/>
                <a:gd name="T6" fmla="*/ 7 w 521"/>
                <a:gd name="T7" fmla="*/ 0 h 213"/>
                <a:gd name="T8" fmla="*/ 0 w 521"/>
                <a:gd name="T9" fmla="*/ 11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213">
                  <a:moveTo>
                    <a:pt x="0" y="11"/>
                  </a:moveTo>
                  <a:lnTo>
                    <a:pt x="521" y="213"/>
                  </a:lnTo>
                  <a:lnTo>
                    <a:pt x="521" y="196"/>
                  </a:lnTo>
                  <a:lnTo>
                    <a:pt x="7" y="0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2" name="Freeform 140"/>
            <p:cNvSpPr/>
            <p:nvPr/>
          </p:nvSpPr>
          <p:spPr bwMode="auto">
            <a:xfrm>
              <a:off x="2460" y="2537"/>
              <a:ext cx="431" cy="658"/>
            </a:xfrm>
            <a:custGeom>
              <a:avLst/>
              <a:gdLst>
                <a:gd name="T0" fmla="*/ 0 w 431"/>
                <a:gd name="T1" fmla="*/ 0 h 658"/>
                <a:gd name="T2" fmla="*/ 419 w 431"/>
                <a:gd name="T3" fmla="*/ 658 h 658"/>
                <a:gd name="T4" fmla="*/ 431 w 431"/>
                <a:gd name="T5" fmla="*/ 651 h 658"/>
                <a:gd name="T6" fmla="*/ 12 w 431"/>
                <a:gd name="T7" fmla="*/ 0 h 658"/>
                <a:gd name="T8" fmla="*/ 0 w 431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1" h="658">
                  <a:moveTo>
                    <a:pt x="0" y="0"/>
                  </a:moveTo>
                  <a:lnTo>
                    <a:pt x="419" y="658"/>
                  </a:lnTo>
                  <a:lnTo>
                    <a:pt x="431" y="651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3" name="Rectangle 141"/>
            <p:cNvSpPr>
              <a:spLocks noChangeArrowheads="1"/>
            </p:cNvSpPr>
            <p:nvPr/>
          </p:nvSpPr>
          <p:spPr bwMode="auto">
            <a:xfrm>
              <a:off x="2446" y="1716"/>
              <a:ext cx="9" cy="76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4" name="Freeform 142"/>
            <p:cNvSpPr/>
            <p:nvPr/>
          </p:nvSpPr>
          <p:spPr bwMode="auto">
            <a:xfrm>
              <a:off x="2467" y="1026"/>
              <a:ext cx="393" cy="635"/>
            </a:xfrm>
            <a:custGeom>
              <a:avLst/>
              <a:gdLst>
                <a:gd name="T0" fmla="*/ 0 w 393"/>
                <a:gd name="T1" fmla="*/ 623 h 635"/>
                <a:gd name="T2" fmla="*/ 381 w 393"/>
                <a:gd name="T3" fmla="*/ 0 h 635"/>
                <a:gd name="T4" fmla="*/ 393 w 393"/>
                <a:gd name="T5" fmla="*/ 0 h 635"/>
                <a:gd name="T6" fmla="*/ 12 w 393"/>
                <a:gd name="T7" fmla="*/ 635 h 635"/>
                <a:gd name="T8" fmla="*/ 0 w 393"/>
                <a:gd name="T9" fmla="*/ 623 h 6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3" h="635">
                  <a:moveTo>
                    <a:pt x="0" y="623"/>
                  </a:moveTo>
                  <a:lnTo>
                    <a:pt x="381" y="0"/>
                  </a:lnTo>
                  <a:lnTo>
                    <a:pt x="393" y="0"/>
                  </a:lnTo>
                  <a:lnTo>
                    <a:pt x="12" y="635"/>
                  </a:lnTo>
                  <a:lnTo>
                    <a:pt x="0" y="6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5" name="Freeform 143"/>
            <p:cNvSpPr/>
            <p:nvPr/>
          </p:nvSpPr>
          <p:spPr bwMode="auto">
            <a:xfrm>
              <a:off x="2616" y="1034"/>
              <a:ext cx="247" cy="741"/>
            </a:xfrm>
            <a:custGeom>
              <a:avLst/>
              <a:gdLst>
                <a:gd name="T0" fmla="*/ 235 w 247"/>
                <a:gd name="T1" fmla="*/ 0 h 741"/>
                <a:gd name="T2" fmla="*/ 0 w 247"/>
                <a:gd name="T3" fmla="*/ 734 h 741"/>
                <a:gd name="T4" fmla="*/ 17 w 247"/>
                <a:gd name="T5" fmla="*/ 741 h 741"/>
                <a:gd name="T6" fmla="*/ 247 w 247"/>
                <a:gd name="T7" fmla="*/ 0 h 741"/>
                <a:gd name="T8" fmla="*/ 235 w 247"/>
                <a:gd name="T9" fmla="*/ 0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741">
                  <a:moveTo>
                    <a:pt x="235" y="0"/>
                  </a:moveTo>
                  <a:lnTo>
                    <a:pt x="0" y="734"/>
                  </a:lnTo>
                  <a:lnTo>
                    <a:pt x="17" y="741"/>
                  </a:lnTo>
                  <a:lnTo>
                    <a:pt x="247" y="0"/>
                  </a:lnTo>
                  <a:lnTo>
                    <a:pt x="2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6" name="Freeform 144"/>
            <p:cNvSpPr/>
            <p:nvPr/>
          </p:nvSpPr>
          <p:spPr bwMode="auto">
            <a:xfrm>
              <a:off x="3429" y="659"/>
              <a:ext cx="222" cy="431"/>
            </a:xfrm>
            <a:custGeom>
              <a:avLst/>
              <a:gdLst>
                <a:gd name="T0" fmla="*/ 208 w 222"/>
                <a:gd name="T1" fmla="*/ 0 h 431"/>
                <a:gd name="T2" fmla="*/ 0 w 222"/>
                <a:gd name="T3" fmla="*/ 424 h 431"/>
                <a:gd name="T4" fmla="*/ 9 w 222"/>
                <a:gd name="T5" fmla="*/ 431 h 431"/>
                <a:gd name="T6" fmla="*/ 222 w 222"/>
                <a:gd name="T7" fmla="*/ 0 h 431"/>
                <a:gd name="T8" fmla="*/ 208 w 222"/>
                <a:gd name="T9" fmla="*/ 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2" h="431">
                  <a:moveTo>
                    <a:pt x="208" y="0"/>
                  </a:moveTo>
                  <a:lnTo>
                    <a:pt x="0" y="424"/>
                  </a:lnTo>
                  <a:lnTo>
                    <a:pt x="9" y="431"/>
                  </a:lnTo>
                  <a:lnTo>
                    <a:pt x="222" y="0"/>
                  </a:lnTo>
                  <a:lnTo>
                    <a:pt x="20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7" name="Freeform 145"/>
            <p:cNvSpPr/>
            <p:nvPr/>
          </p:nvSpPr>
          <p:spPr bwMode="auto">
            <a:xfrm>
              <a:off x="3455" y="882"/>
              <a:ext cx="961" cy="239"/>
            </a:xfrm>
            <a:custGeom>
              <a:avLst/>
              <a:gdLst>
                <a:gd name="T0" fmla="*/ 0 w 961"/>
                <a:gd name="T1" fmla="*/ 225 h 239"/>
                <a:gd name="T2" fmla="*/ 961 w 961"/>
                <a:gd name="T3" fmla="*/ 0 h 239"/>
                <a:gd name="T4" fmla="*/ 961 w 961"/>
                <a:gd name="T5" fmla="*/ 12 h 239"/>
                <a:gd name="T6" fmla="*/ 0 w 961"/>
                <a:gd name="T7" fmla="*/ 239 h 239"/>
                <a:gd name="T8" fmla="*/ 0 w 961"/>
                <a:gd name="T9" fmla="*/ 225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1" h="239">
                  <a:moveTo>
                    <a:pt x="0" y="225"/>
                  </a:moveTo>
                  <a:lnTo>
                    <a:pt x="961" y="0"/>
                  </a:lnTo>
                  <a:lnTo>
                    <a:pt x="961" y="12"/>
                  </a:lnTo>
                  <a:lnTo>
                    <a:pt x="0" y="239"/>
                  </a:lnTo>
                  <a:lnTo>
                    <a:pt x="0" y="2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8" name="Freeform 146"/>
            <p:cNvSpPr/>
            <p:nvPr/>
          </p:nvSpPr>
          <p:spPr bwMode="auto">
            <a:xfrm>
              <a:off x="3445" y="1131"/>
              <a:ext cx="838" cy="608"/>
            </a:xfrm>
            <a:custGeom>
              <a:avLst/>
              <a:gdLst>
                <a:gd name="T0" fmla="*/ 0 w 838"/>
                <a:gd name="T1" fmla="*/ 0 h 608"/>
                <a:gd name="T2" fmla="*/ 838 w 838"/>
                <a:gd name="T3" fmla="*/ 594 h 608"/>
                <a:gd name="T4" fmla="*/ 829 w 838"/>
                <a:gd name="T5" fmla="*/ 608 h 608"/>
                <a:gd name="T6" fmla="*/ 0 w 838"/>
                <a:gd name="T7" fmla="*/ 16 h 608"/>
                <a:gd name="T8" fmla="*/ 0 w 838"/>
                <a:gd name="T9" fmla="*/ 0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8" h="608">
                  <a:moveTo>
                    <a:pt x="0" y="0"/>
                  </a:moveTo>
                  <a:lnTo>
                    <a:pt x="838" y="594"/>
                  </a:lnTo>
                  <a:lnTo>
                    <a:pt x="829" y="608"/>
                  </a:lnTo>
                  <a:lnTo>
                    <a:pt x="0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9" name="Freeform 147"/>
            <p:cNvSpPr/>
            <p:nvPr/>
          </p:nvSpPr>
          <p:spPr bwMode="auto">
            <a:xfrm>
              <a:off x="2455" y="1839"/>
              <a:ext cx="159" cy="637"/>
            </a:xfrm>
            <a:custGeom>
              <a:avLst/>
              <a:gdLst>
                <a:gd name="T0" fmla="*/ 147 w 159"/>
                <a:gd name="T1" fmla="*/ 0 h 637"/>
                <a:gd name="T2" fmla="*/ 0 w 159"/>
                <a:gd name="T3" fmla="*/ 637 h 637"/>
                <a:gd name="T4" fmla="*/ 17 w 159"/>
                <a:gd name="T5" fmla="*/ 637 h 637"/>
                <a:gd name="T6" fmla="*/ 159 w 159"/>
                <a:gd name="T7" fmla="*/ 0 h 637"/>
                <a:gd name="T8" fmla="*/ 147 w 159"/>
                <a:gd name="T9" fmla="*/ 0 h 6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637">
                  <a:moveTo>
                    <a:pt x="147" y="0"/>
                  </a:moveTo>
                  <a:lnTo>
                    <a:pt x="0" y="637"/>
                  </a:lnTo>
                  <a:lnTo>
                    <a:pt x="17" y="637"/>
                  </a:lnTo>
                  <a:lnTo>
                    <a:pt x="159" y="0"/>
                  </a:lnTo>
                  <a:lnTo>
                    <a:pt x="14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0" name="Freeform 148"/>
            <p:cNvSpPr/>
            <p:nvPr/>
          </p:nvSpPr>
          <p:spPr bwMode="auto">
            <a:xfrm>
              <a:off x="4326" y="700"/>
              <a:ext cx="107" cy="147"/>
            </a:xfrm>
            <a:custGeom>
              <a:avLst/>
              <a:gdLst>
                <a:gd name="T0" fmla="*/ 0 w 107"/>
                <a:gd name="T1" fmla="*/ 12 h 147"/>
                <a:gd name="T2" fmla="*/ 90 w 107"/>
                <a:gd name="T3" fmla="*/ 147 h 147"/>
                <a:gd name="T4" fmla="*/ 107 w 107"/>
                <a:gd name="T5" fmla="*/ 147 h 147"/>
                <a:gd name="T6" fmla="*/ 12 w 107"/>
                <a:gd name="T7" fmla="*/ 0 h 147"/>
                <a:gd name="T8" fmla="*/ 0 w 107"/>
                <a:gd name="T9" fmla="*/ 12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" h="147">
                  <a:moveTo>
                    <a:pt x="0" y="12"/>
                  </a:moveTo>
                  <a:lnTo>
                    <a:pt x="90" y="147"/>
                  </a:lnTo>
                  <a:lnTo>
                    <a:pt x="107" y="147"/>
                  </a:lnTo>
                  <a:lnTo>
                    <a:pt x="12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1" name="Freeform 149"/>
            <p:cNvSpPr/>
            <p:nvPr/>
          </p:nvSpPr>
          <p:spPr bwMode="auto">
            <a:xfrm>
              <a:off x="4475" y="882"/>
              <a:ext cx="564" cy="279"/>
            </a:xfrm>
            <a:custGeom>
              <a:avLst/>
              <a:gdLst>
                <a:gd name="T0" fmla="*/ 0 w 564"/>
                <a:gd name="T1" fmla="*/ 17 h 279"/>
                <a:gd name="T2" fmla="*/ 564 w 564"/>
                <a:gd name="T3" fmla="*/ 279 h 279"/>
                <a:gd name="T4" fmla="*/ 564 w 564"/>
                <a:gd name="T5" fmla="*/ 268 h 279"/>
                <a:gd name="T6" fmla="*/ 0 w 564"/>
                <a:gd name="T7" fmla="*/ 0 h 279"/>
                <a:gd name="T8" fmla="*/ 0 w 564"/>
                <a:gd name="T9" fmla="*/ 17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4" h="279">
                  <a:moveTo>
                    <a:pt x="0" y="17"/>
                  </a:moveTo>
                  <a:lnTo>
                    <a:pt x="564" y="279"/>
                  </a:lnTo>
                  <a:lnTo>
                    <a:pt x="564" y="268"/>
                  </a:lnTo>
                  <a:lnTo>
                    <a:pt x="0" y="0"/>
                  </a:lnTo>
                  <a:lnTo>
                    <a:pt x="0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2" name="Freeform 150"/>
            <p:cNvSpPr/>
            <p:nvPr/>
          </p:nvSpPr>
          <p:spPr bwMode="auto">
            <a:xfrm>
              <a:off x="4461" y="899"/>
              <a:ext cx="592" cy="658"/>
            </a:xfrm>
            <a:custGeom>
              <a:avLst/>
              <a:gdLst>
                <a:gd name="T0" fmla="*/ 0 w 592"/>
                <a:gd name="T1" fmla="*/ 7 h 658"/>
                <a:gd name="T2" fmla="*/ 582 w 592"/>
                <a:gd name="T3" fmla="*/ 658 h 658"/>
                <a:gd name="T4" fmla="*/ 592 w 592"/>
                <a:gd name="T5" fmla="*/ 648 h 658"/>
                <a:gd name="T6" fmla="*/ 14 w 592"/>
                <a:gd name="T7" fmla="*/ 0 h 658"/>
                <a:gd name="T8" fmla="*/ 0 w 592"/>
                <a:gd name="T9" fmla="*/ 7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658">
                  <a:moveTo>
                    <a:pt x="0" y="7"/>
                  </a:moveTo>
                  <a:lnTo>
                    <a:pt x="582" y="658"/>
                  </a:lnTo>
                  <a:lnTo>
                    <a:pt x="592" y="648"/>
                  </a:lnTo>
                  <a:lnTo>
                    <a:pt x="14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3" name="Freeform 151"/>
            <p:cNvSpPr/>
            <p:nvPr/>
          </p:nvSpPr>
          <p:spPr bwMode="auto">
            <a:xfrm>
              <a:off x="4324" y="913"/>
              <a:ext cx="123" cy="795"/>
            </a:xfrm>
            <a:custGeom>
              <a:avLst/>
              <a:gdLst>
                <a:gd name="T0" fmla="*/ 111 w 123"/>
                <a:gd name="T1" fmla="*/ 0 h 795"/>
                <a:gd name="T2" fmla="*/ 0 w 123"/>
                <a:gd name="T3" fmla="*/ 795 h 795"/>
                <a:gd name="T4" fmla="*/ 16 w 123"/>
                <a:gd name="T5" fmla="*/ 795 h 795"/>
                <a:gd name="T6" fmla="*/ 123 w 123"/>
                <a:gd name="T7" fmla="*/ 0 h 795"/>
                <a:gd name="T8" fmla="*/ 111 w 123"/>
                <a:gd name="T9" fmla="*/ 0 h 7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795">
                  <a:moveTo>
                    <a:pt x="111" y="0"/>
                  </a:moveTo>
                  <a:lnTo>
                    <a:pt x="0" y="795"/>
                  </a:lnTo>
                  <a:lnTo>
                    <a:pt x="16" y="795"/>
                  </a:lnTo>
                  <a:lnTo>
                    <a:pt x="123" y="0"/>
                  </a:lnTo>
                  <a:lnTo>
                    <a:pt x="11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4" name="Freeform 152"/>
            <p:cNvSpPr/>
            <p:nvPr/>
          </p:nvSpPr>
          <p:spPr bwMode="auto">
            <a:xfrm>
              <a:off x="4345" y="1796"/>
              <a:ext cx="424" cy="485"/>
            </a:xfrm>
            <a:custGeom>
              <a:avLst/>
              <a:gdLst>
                <a:gd name="T0" fmla="*/ 0 w 424"/>
                <a:gd name="T1" fmla="*/ 5 h 485"/>
                <a:gd name="T2" fmla="*/ 410 w 424"/>
                <a:gd name="T3" fmla="*/ 485 h 485"/>
                <a:gd name="T4" fmla="*/ 424 w 424"/>
                <a:gd name="T5" fmla="*/ 478 h 485"/>
                <a:gd name="T6" fmla="*/ 14 w 424"/>
                <a:gd name="T7" fmla="*/ 0 h 485"/>
                <a:gd name="T8" fmla="*/ 0 w 424"/>
                <a:gd name="T9" fmla="*/ 5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4" h="485">
                  <a:moveTo>
                    <a:pt x="0" y="5"/>
                  </a:moveTo>
                  <a:lnTo>
                    <a:pt x="410" y="485"/>
                  </a:lnTo>
                  <a:lnTo>
                    <a:pt x="424" y="478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5" name="Freeform 153"/>
            <p:cNvSpPr/>
            <p:nvPr/>
          </p:nvSpPr>
          <p:spPr bwMode="auto">
            <a:xfrm>
              <a:off x="2477" y="2518"/>
              <a:ext cx="414" cy="308"/>
            </a:xfrm>
            <a:custGeom>
              <a:avLst/>
              <a:gdLst>
                <a:gd name="T0" fmla="*/ 0 w 414"/>
                <a:gd name="T1" fmla="*/ 7 h 308"/>
                <a:gd name="T2" fmla="*/ 402 w 414"/>
                <a:gd name="T3" fmla="*/ 308 h 308"/>
                <a:gd name="T4" fmla="*/ 414 w 414"/>
                <a:gd name="T5" fmla="*/ 299 h 308"/>
                <a:gd name="T6" fmla="*/ 9 w 414"/>
                <a:gd name="T7" fmla="*/ 0 h 308"/>
                <a:gd name="T8" fmla="*/ 0 w 414"/>
                <a:gd name="T9" fmla="*/ 7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4" h="308">
                  <a:moveTo>
                    <a:pt x="0" y="7"/>
                  </a:moveTo>
                  <a:lnTo>
                    <a:pt x="402" y="308"/>
                  </a:lnTo>
                  <a:lnTo>
                    <a:pt x="414" y="299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6" name="Freeform 154"/>
            <p:cNvSpPr/>
            <p:nvPr/>
          </p:nvSpPr>
          <p:spPr bwMode="auto">
            <a:xfrm>
              <a:off x="4994" y="1621"/>
              <a:ext cx="80" cy="885"/>
            </a:xfrm>
            <a:custGeom>
              <a:avLst/>
              <a:gdLst>
                <a:gd name="T0" fmla="*/ 73 w 80"/>
                <a:gd name="T1" fmla="*/ 0 h 885"/>
                <a:gd name="T2" fmla="*/ 0 w 80"/>
                <a:gd name="T3" fmla="*/ 885 h 885"/>
                <a:gd name="T4" fmla="*/ 9 w 80"/>
                <a:gd name="T5" fmla="*/ 885 h 885"/>
                <a:gd name="T6" fmla="*/ 80 w 80"/>
                <a:gd name="T7" fmla="*/ 0 h 885"/>
                <a:gd name="T8" fmla="*/ 73 w 80"/>
                <a:gd name="T9" fmla="*/ 0 h 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885">
                  <a:moveTo>
                    <a:pt x="73" y="0"/>
                  </a:moveTo>
                  <a:lnTo>
                    <a:pt x="0" y="885"/>
                  </a:lnTo>
                  <a:lnTo>
                    <a:pt x="9" y="885"/>
                  </a:lnTo>
                  <a:lnTo>
                    <a:pt x="80" y="0"/>
                  </a:lnTo>
                  <a:lnTo>
                    <a:pt x="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7" name="Freeform 155"/>
            <p:cNvSpPr/>
            <p:nvPr/>
          </p:nvSpPr>
          <p:spPr bwMode="auto">
            <a:xfrm>
              <a:off x="5022" y="2104"/>
              <a:ext cx="355" cy="412"/>
            </a:xfrm>
            <a:custGeom>
              <a:avLst/>
              <a:gdLst>
                <a:gd name="T0" fmla="*/ 0 w 355"/>
                <a:gd name="T1" fmla="*/ 405 h 412"/>
                <a:gd name="T2" fmla="*/ 344 w 355"/>
                <a:gd name="T3" fmla="*/ 0 h 412"/>
                <a:gd name="T4" fmla="*/ 355 w 355"/>
                <a:gd name="T5" fmla="*/ 7 h 412"/>
                <a:gd name="T6" fmla="*/ 10 w 355"/>
                <a:gd name="T7" fmla="*/ 412 h 412"/>
                <a:gd name="T8" fmla="*/ 0 w 355"/>
                <a:gd name="T9" fmla="*/ 405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5" h="412">
                  <a:moveTo>
                    <a:pt x="0" y="405"/>
                  </a:moveTo>
                  <a:lnTo>
                    <a:pt x="344" y="0"/>
                  </a:lnTo>
                  <a:lnTo>
                    <a:pt x="355" y="7"/>
                  </a:lnTo>
                  <a:lnTo>
                    <a:pt x="10" y="412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8" name="Freeform 156"/>
            <p:cNvSpPr/>
            <p:nvPr/>
          </p:nvSpPr>
          <p:spPr bwMode="auto">
            <a:xfrm>
              <a:off x="4788" y="2310"/>
              <a:ext cx="184" cy="213"/>
            </a:xfrm>
            <a:custGeom>
              <a:avLst/>
              <a:gdLst>
                <a:gd name="T0" fmla="*/ 0 w 184"/>
                <a:gd name="T1" fmla="*/ 7 h 213"/>
                <a:gd name="T2" fmla="*/ 177 w 184"/>
                <a:gd name="T3" fmla="*/ 213 h 213"/>
                <a:gd name="T4" fmla="*/ 184 w 184"/>
                <a:gd name="T5" fmla="*/ 201 h 213"/>
                <a:gd name="T6" fmla="*/ 12 w 184"/>
                <a:gd name="T7" fmla="*/ 0 h 213"/>
                <a:gd name="T8" fmla="*/ 0 w 184"/>
                <a:gd name="T9" fmla="*/ 7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4" h="213">
                  <a:moveTo>
                    <a:pt x="0" y="7"/>
                  </a:moveTo>
                  <a:lnTo>
                    <a:pt x="177" y="213"/>
                  </a:lnTo>
                  <a:lnTo>
                    <a:pt x="184" y="201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9" name="Freeform 157"/>
            <p:cNvSpPr/>
            <p:nvPr/>
          </p:nvSpPr>
          <p:spPr bwMode="auto">
            <a:xfrm>
              <a:off x="4729" y="2575"/>
              <a:ext cx="253" cy="414"/>
            </a:xfrm>
            <a:custGeom>
              <a:avLst/>
              <a:gdLst>
                <a:gd name="T0" fmla="*/ 246 w 253"/>
                <a:gd name="T1" fmla="*/ 0 h 414"/>
                <a:gd name="T2" fmla="*/ 0 w 253"/>
                <a:gd name="T3" fmla="*/ 398 h 414"/>
                <a:gd name="T4" fmla="*/ 0 w 253"/>
                <a:gd name="T5" fmla="*/ 414 h 414"/>
                <a:gd name="T6" fmla="*/ 253 w 253"/>
                <a:gd name="T7" fmla="*/ 10 h 414"/>
                <a:gd name="T8" fmla="*/ 246 w 253"/>
                <a:gd name="T9" fmla="*/ 0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3" h="414">
                  <a:moveTo>
                    <a:pt x="246" y="0"/>
                  </a:moveTo>
                  <a:lnTo>
                    <a:pt x="0" y="398"/>
                  </a:lnTo>
                  <a:lnTo>
                    <a:pt x="0" y="414"/>
                  </a:lnTo>
                  <a:lnTo>
                    <a:pt x="253" y="10"/>
                  </a:lnTo>
                  <a:lnTo>
                    <a:pt x="24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0" name="Freeform 158"/>
            <p:cNvSpPr/>
            <p:nvPr/>
          </p:nvSpPr>
          <p:spPr bwMode="auto">
            <a:xfrm>
              <a:off x="4018" y="2554"/>
              <a:ext cx="943" cy="324"/>
            </a:xfrm>
            <a:custGeom>
              <a:avLst/>
              <a:gdLst>
                <a:gd name="T0" fmla="*/ 0 w 943"/>
                <a:gd name="T1" fmla="*/ 312 h 324"/>
                <a:gd name="T2" fmla="*/ 943 w 943"/>
                <a:gd name="T3" fmla="*/ 0 h 324"/>
                <a:gd name="T4" fmla="*/ 943 w 943"/>
                <a:gd name="T5" fmla="*/ 14 h 324"/>
                <a:gd name="T6" fmla="*/ 0 w 943"/>
                <a:gd name="T7" fmla="*/ 324 h 324"/>
                <a:gd name="T8" fmla="*/ 0 w 943"/>
                <a:gd name="T9" fmla="*/ 312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3" h="324">
                  <a:moveTo>
                    <a:pt x="0" y="312"/>
                  </a:moveTo>
                  <a:lnTo>
                    <a:pt x="943" y="0"/>
                  </a:lnTo>
                  <a:lnTo>
                    <a:pt x="943" y="14"/>
                  </a:lnTo>
                  <a:lnTo>
                    <a:pt x="0" y="324"/>
                  </a:lnTo>
                  <a:lnTo>
                    <a:pt x="0" y="3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1" name="Freeform 159"/>
            <p:cNvSpPr/>
            <p:nvPr/>
          </p:nvSpPr>
          <p:spPr bwMode="auto">
            <a:xfrm>
              <a:off x="2938" y="2866"/>
              <a:ext cx="671" cy="607"/>
            </a:xfrm>
            <a:custGeom>
              <a:avLst/>
              <a:gdLst>
                <a:gd name="T0" fmla="*/ 0 w 671"/>
                <a:gd name="T1" fmla="*/ 7 h 607"/>
                <a:gd name="T2" fmla="*/ 661 w 671"/>
                <a:gd name="T3" fmla="*/ 607 h 607"/>
                <a:gd name="T4" fmla="*/ 671 w 671"/>
                <a:gd name="T5" fmla="*/ 607 h 607"/>
                <a:gd name="T6" fmla="*/ 12 w 671"/>
                <a:gd name="T7" fmla="*/ 0 h 607"/>
                <a:gd name="T8" fmla="*/ 0 w 671"/>
                <a:gd name="T9" fmla="*/ 7 h 6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1" h="607">
                  <a:moveTo>
                    <a:pt x="0" y="7"/>
                  </a:moveTo>
                  <a:lnTo>
                    <a:pt x="661" y="607"/>
                  </a:lnTo>
                  <a:lnTo>
                    <a:pt x="671" y="607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2" name="Freeform 160"/>
            <p:cNvSpPr/>
            <p:nvPr/>
          </p:nvSpPr>
          <p:spPr bwMode="auto">
            <a:xfrm>
              <a:off x="4546" y="3001"/>
              <a:ext cx="507" cy="299"/>
            </a:xfrm>
            <a:custGeom>
              <a:avLst/>
              <a:gdLst>
                <a:gd name="T0" fmla="*/ 0 w 507"/>
                <a:gd name="T1" fmla="*/ 292 h 299"/>
                <a:gd name="T2" fmla="*/ 500 w 507"/>
                <a:gd name="T3" fmla="*/ 0 h 299"/>
                <a:gd name="T4" fmla="*/ 507 w 507"/>
                <a:gd name="T5" fmla="*/ 12 h 299"/>
                <a:gd name="T6" fmla="*/ 5 w 507"/>
                <a:gd name="T7" fmla="*/ 299 h 299"/>
                <a:gd name="T8" fmla="*/ 0 w 507"/>
                <a:gd name="T9" fmla="*/ 292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99">
                  <a:moveTo>
                    <a:pt x="0" y="292"/>
                  </a:moveTo>
                  <a:lnTo>
                    <a:pt x="500" y="0"/>
                  </a:lnTo>
                  <a:lnTo>
                    <a:pt x="507" y="12"/>
                  </a:lnTo>
                  <a:lnTo>
                    <a:pt x="5" y="299"/>
                  </a:lnTo>
                  <a:lnTo>
                    <a:pt x="0" y="2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3" name="Freeform 161"/>
            <p:cNvSpPr/>
            <p:nvPr/>
          </p:nvSpPr>
          <p:spPr bwMode="auto">
            <a:xfrm>
              <a:off x="3658" y="3314"/>
              <a:ext cx="831" cy="187"/>
            </a:xfrm>
            <a:custGeom>
              <a:avLst/>
              <a:gdLst>
                <a:gd name="T0" fmla="*/ 0 w 831"/>
                <a:gd name="T1" fmla="*/ 173 h 187"/>
                <a:gd name="T2" fmla="*/ 831 w 831"/>
                <a:gd name="T3" fmla="*/ 0 h 187"/>
                <a:gd name="T4" fmla="*/ 831 w 831"/>
                <a:gd name="T5" fmla="*/ 12 h 187"/>
                <a:gd name="T6" fmla="*/ 10 w 831"/>
                <a:gd name="T7" fmla="*/ 187 h 187"/>
                <a:gd name="T8" fmla="*/ 0 w 831"/>
                <a:gd name="T9" fmla="*/ 173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1" h="187">
                  <a:moveTo>
                    <a:pt x="0" y="173"/>
                  </a:moveTo>
                  <a:lnTo>
                    <a:pt x="831" y="0"/>
                  </a:lnTo>
                  <a:lnTo>
                    <a:pt x="831" y="12"/>
                  </a:lnTo>
                  <a:lnTo>
                    <a:pt x="10" y="187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4" name="Oval 162"/>
            <p:cNvSpPr>
              <a:spLocks noChangeArrowheads="1"/>
            </p:cNvSpPr>
            <p:nvPr/>
          </p:nvSpPr>
          <p:spPr bwMode="auto">
            <a:xfrm>
              <a:off x="5107" y="1699"/>
              <a:ext cx="67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5" name="Freeform 163"/>
            <p:cNvSpPr/>
            <p:nvPr/>
          </p:nvSpPr>
          <p:spPr bwMode="auto">
            <a:xfrm>
              <a:off x="2640" y="1140"/>
              <a:ext cx="746" cy="644"/>
            </a:xfrm>
            <a:custGeom>
              <a:avLst/>
              <a:gdLst>
                <a:gd name="T0" fmla="*/ 0 w 746"/>
                <a:gd name="T1" fmla="*/ 635 h 644"/>
                <a:gd name="T2" fmla="*/ 739 w 746"/>
                <a:gd name="T3" fmla="*/ 0 h 644"/>
                <a:gd name="T4" fmla="*/ 746 w 746"/>
                <a:gd name="T5" fmla="*/ 10 h 644"/>
                <a:gd name="T6" fmla="*/ 12 w 746"/>
                <a:gd name="T7" fmla="*/ 644 h 644"/>
                <a:gd name="T8" fmla="*/ 0 w 746"/>
                <a:gd name="T9" fmla="*/ 635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6" h="644">
                  <a:moveTo>
                    <a:pt x="0" y="635"/>
                  </a:moveTo>
                  <a:lnTo>
                    <a:pt x="739" y="0"/>
                  </a:lnTo>
                  <a:lnTo>
                    <a:pt x="746" y="10"/>
                  </a:lnTo>
                  <a:lnTo>
                    <a:pt x="12" y="644"/>
                  </a:lnTo>
                  <a:lnTo>
                    <a:pt x="0" y="6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6" name="Freeform 164"/>
            <p:cNvSpPr/>
            <p:nvPr/>
          </p:nvSpPr>
          <p:spPr bwMode="auto">
            <a:xfrm>
              <a:off x="2612" y="1839"/>
              <a:ext cx="298" cy="966"/>
            </a:xfrm>
            <a:custGeom>
              <a:avLst/>
              <a:gdLst>
                <a:gd name="T0" fmla="*/ 0 w 298"/>
                <a:gd name="T1" fmla="*/ 7 h 966"/>
                <a:gd name="T2" fmla="*/ 286 w 298"/>
                <a:gd name="T3" fmla="*/ 966 h 966"/>
                <a:gd name="T4" fmla="*/ 298 w 298"/>
                <a:gd name="T5" fmla="*/ 959 h 966"/>
                <a:gd name="T6" fmla="*/ 11 w 298"/>
                <a:gd name="T7" fmla="*/ 0 h 966"/>
                <a:gd name="T8" fmla="*/ 0 w 298"/>
                <a:gd name="T9" fmla="*/ 7 h 9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966">
                  <a:moveTo>
                    <a:pt x="0" y="7"/>
                  </a:moveTo>
                  <a:lnTo>
                    <a:pt x="286" y="966"/>
                  </a:lnTo>
                  <a:lnTo>
                    <a:pt x="298" y="959"/>
                  </a:lnTo>
                  <a:lnTo>
                    <a:pt x="11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7" name="Freeform 165"/>
            <p:cNvSpPr/>
            <p:nvPr/>
          </p:nvSpPr>
          <p:spPr bwMode="auto">
            <a:xfrm>
              <a:off x="3983" y="2116"/>
              <a:ext cx="232" cy="720"/>
            </a:xfrm>
            <a:custGeom>
              <a:avLst/>
              <a:gdLst>
                <a:gd name="T0" fmla="*/ 222 w 232"/>
                <a:gd name="T1" fmla="*/ 0 h 720"/>
                <a:gd name="T2" fmla="*/ 0 w 232"/>
                <a:gd name="T3" fmla="*/ 720 h 720"/>
                <a:gd name="T4" fmla="*/ 12 w 232"/>
                <a:gd name="T5" fmla="*/ 720 h 720"/>
                <a:gd name="T6" fmla="*/ 232 w 232"/>
                <a:gd name="T7" fmla="*/ 7 h 720"/>
                <a:gd name="T8" fmla="*/ 222 w 232"/>
                <a:gd name="T9" fmla="*/ 0 h 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2" h="720">
                  <a:moveTo>
                    <a:pt x="222" y="0"/>
                  </a:moveTo>
                  <a:lnTo>
                    <a:pt x="0" y="720"/>
                  </a:lnTo>
                  <a:lnTo>
                    <a:pt x="12" y="720"/>
                  </a:lnTo>
                  <a:lnTo>
                    <a:pt x="232" y="7"/>
                  </a:lnTo>
                  <a:lnTo>
                    <a:pt x="22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8" name="Freeform 166"/>
            <p:cNvSpPr/>
            <p:nvPr/>
          </p:nvSpPr>
          <p:spPr bwMode="auto">
            <a:xfrm>
              <a:off x="2896" y="1003"/>
              <a:ext cx="478" cy="118"/>
            </a:xfrm>
            <a:custGeom>
              <a:avLst/>
              <a:gdLst>
                <a:gd name="T0" fmla="*/ 0 w 478"/>
                <a:gd name="T1" fmla="*/ 14 h 118"/>
                <a:gd name="T2" fmla="*/ 478 w 478"/>
                <a:gd name="T3" fmla="*/ 118 h 118"/>
                <a:gd name="T4" fmla="*/ 478 w 478"/>
                <a:gd name="T5" fmla="*/ 104 h 118"/>
                <a:gd name="T6" fmla="*/ 7 w 478"/>
                <a:gd name="T7" fmla="*/ 0 h 118"/>
                <a:gd name="T8" fmla="*/ 0 w 478"/>
                <a:gd name="T9" fmla="*/ 14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118">
                  <a:moveTo>
                    <a:pt x="0" y="14"/>
                  </a:moveTo>
                  <a:lnTo>
                    <a:pt x="478" y="118"/>
                  </a:lnTo>
                  <a:lnTo>
                    <a:pt x="478" y="104"/>
                  </a:lnTo>
                  <a:lnTo>
                    <a:pt x="7" y="0"/>
                  </a:lnTo>
                  <a:lnTo>
                    <a:pt x="0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9" name="Freeform 167"/>
            <p:cNvSpPr/>
            <p:nvPr/>
          </p:nvSpPr>
          <p:spPr bwMode="auto">
            <a:xfrm>
              <a:off x="4366" y="1592"/>
              <a:ext cx="689" cy="164"/>
            </a:xfrm>
            <a:custGeom>
              <a:avLst/>
              <a:gdLst>
                <a:gd name="T0" fmla="*/ 0 w 689"/>
                <a:gd name="T1" fmla="*/ 152 h 164"/>
                <a:gd name="T2" fmla="*/ 682 w 689"/>
                <a:gd name="T3" fmla="*/ 0 h 164"/>
                <a:gd name="T4" fmla="*/ 689 w 689"/>
                <a:gd name="T5" fmla="*/ 12 h 164"/>
                <a:gd name="T6" fmla="*/ 0 w 689"/>
                <a:gd name="T7" fmla="*/ 164 h 164"/>
                <a:gd name="T8" fmla="*/ 0 w 689"/>
                <a:gd name="T9" fmla="*/ 152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164">
                  <a:moveTo>
                    <a:pt x="0" y="152"/>
                  </a:moveTo>
                  <a:lnTo>
                    <a:pt x="682" y="0"/>
                  </a:lnTo>
                  <a:lnTo>
                    <a:pt x="689" y="12"/>
                  </a:lnTo>
                  <a:lnTo>
                    <a:pt x="0" y="164"/>
                  </a:lnTo>
                  <a:lnTo>
                    <a:pt x="0" y="1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0" name="Freeform 168"/>
            <p:cNvSpPr/>
            <p:nvPr/>
          </p:nvSpPr>
          <p:spPr bwMode="auto">
            <a:xfrm>
              <a:off x="3995" y="2899"/>
              <a:ext cx="499" cy="396"/>
            </a:xfrm>
            <a:custGeom>
              <a:avLst/>
              <a:gdLst>
                <a:gd name="T0" fmla="*/ 0 w 499"/>
                <a:gd name="T1" fmla="*/ 5 h 396"/>
                <a:gd name="T2" fmla="*/ 499 w 499"/>
                <a:gd name="T3" fmla="*/ 396 h 396"/>
                <a:gd name="T4" fmla="*/ 499 w 499"/>
                <a:gd name="T5" fmla="*/ 384 h 396"/>
                <a:gd name="T6" fmla="*/ 14 w 499"/>
                <a:gd name="T7" fmla="*/ 0 h 396"/>
                <a:gd name="T8" fmla="*/ 0 w 499"/>
                <a:gd name="T9" fmla="*/ 5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9" h="396">
                  <a:moveTo>
                    <a:pt x="0" y="5"/>
                  </a:moveTo>
                  <a:lnTo>
                    <a:pt x="499" y="396"/>
                  </a:lnTo>
                  <a:lnTo>
                    <a:pt x="499" y="384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1" name="Freeform 169"/>
            <p:cNvSpPr/>
            <p:nvPr/>
          </p:nvSpPr>
          <p:spPr bwMode="auto">
            <a:xfrm>
              <a:off x="3651" y="2918"/>
              <a:ext cx="306" cy="547"/>
            </a:xfrm>
            <a:custGeom>
              <a:avLst/>
              <a:gdLst>
                <a:gd name="T0" fmla="*/ 0 w 306"/>
                <a:gd name="T1" fmla="*/ 540 h 547"/>
                <a:gd name="T2" fmla="*/ 294 w 306"/>
                <a:gd name="T3" fmla="*/ 0 h 547"/>
                <a:gd name="T4" fmla="*/ 306 w 306"/>
                <a:gd name="T5" fmla="*/ 0 h 547"/>
                <a:gd name="T6" fmla="*/ 10 w 306"/>
                <a:gd name="T7" fmla="*/ 547 h 547"/>
                <a:gd name="T8" fmla="*/ 0 w 306"/>
                <a:gd name="T9" fmla="*/ 540 h 5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6" h="547">
                  <a:moveTo>
                    <a:pt x="0" y="540"/>
                  </a:moveTo>
                  <a:lnTo>
                    <a:pt x="294" y="0"/>
                  </a:lnTo>
                  <a:lnTo>
                    <a:pt x="306" y="0"/>
                  </a:lnTo>
                  <a:lnTo>
                    <a:pt x="10" y="547"/>
                  </a:lnTo>
                  <a:lnTo>
                    <a:pt x="0" y="5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2" name="Rectangle 170"/>
            <p:cNvSpPr>
              <a:spLocks noChangeArrowheads="1"/>
            </p:cNvSpPr>
            <p:nvPr/>
          </p:nvSpPr>
          <p:spPr bwMode="auto">
            <a:xfrm>
              <a:off x="2910" y="2881"/>
              <a:ext cx="9" cy="30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3" name="Freeform 171"/>
            <p:cNvSpPr/>
            <p:nvPr/>
          </p:nvSpPr>
          <p:spPr bwMode="auto">
            <a:xfrm>
              <a:off x="3334" y="2109"/>
              <a:ext cx="611" cy="741"/>
            </a:xfrm>
            <a:custGeom>
              <a:avLst/>
              <a:gdLst>
                <a:gd name="T0" fmla="*/ 0 w 611"/>
                <a:gd name="T1" fmla="*/ 7 h 741"/>
                <a:gd name="T2" fmla="*/ 599 w 611"/>
                <a:gd name="T3" fmla="*/ 741 h 741"/>
                <a:gd name="T4" fmla="*/ 611 w 611"/>
                <a:gd name="T5" fmla="*/ 736 h 741"/>
                <a:gd name="T6" fmla="*/ 12 w 611"/>
                <a:gd name="T7" fmla="*/ 0 h 741"/>
                <a:gd name="T8" fmla="*/ 0 w 611"/>
                <a:gd name="T9" fmla="*/ 7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741">
                  <a:moveTo>
                    <a:pt x="0" y="7"/>
                  </a:moveTo>
                  <a:lnTo>
                    <a:pt x="599" y="741"/>
                  </a:lnTo>
                  <a:lnTo>
                    <a:pt x="611" y="736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344" name="矩形 343"/>
          <p:cNvSpPr/>
          <p:nvPr/>
        </p:nvSpPr>
        <p:spPr>
          <a:xfrm>
            <a:off x="612629" y="3069441"/>
            <a:ext cx="4707516" cy="716267"/>
          </a:xfrm>
          <a:prstGeom prst="rect">
            <a:avLst/>
          </a:prstGeom>
          <a:solidFill>
            <a:srgbClr val="FEF9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5" name="PA_文本框 8"/>
          <p:cNvSpPr txBox="1"/>
          <p:nvPr>
            <p:custDataLst>
              <p:tags r:id="rId1"/>
            </p:custDataLst>
          </p:nvPr>
        </p:nvSpPr>
        <p:spPr>
          <a:xfrm>
            <a:off x="1140643" y="3073631"/>
            <a:ext cx="37081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en-US" altLang="zh-CN" sz="4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46" name="组合 345"/>
          <p:cNvGrpSpPr/>
          <p:nvPr/>
        </p:nvGrpSpPr>
        <p:grpSpPr>
          <a:xfrm>
            <a:off x="7009813" y="586909"/>
            <a:ext cx="2132556" cy="822305"/>
            <a:chOff x="6479726" y="1417491"/>
            <a:chExt cx="2132556" cy="822305"/>
          </a:xfrm>
        </p:grpSpPr>
        <p:sp>
          <p:nvSpPr>
            <p:cNvPr id="347" name="TextBox 32"/>
            <p:cNvSpPr txBox="1">
              <a:spLocks noChangeArrowheads="1"/>
            </p:cNvSpPr>
            <p:nvPr/>
          </p:nvSpPr>
          <p:spPr bwMode="auto">
            <a:xfrm>
              <a:off x="6479726" y="1417491"/>
              <a:ext cx="845749" cy="822305"/>
            </a:xfrm>
            <a:prstGeom prst="ellipse">
              <a:avLst/>
            </a:prstGeom>
            <a:solidFill>
              <a:srgbClr val="248C80"/>
            </a:solidFill>
            <a:ln>
              <a:noFill/>
            </a:ln>
          </p:spPr>
          <p:txBody>
            <a:bodyPr wrap="none" anchor="ctr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3200" dirty="0">
                  <a:solidFill>
                    <a:srgbClr val="FEF9E6"/>
                  </a:solidFill>
                  <a:ea typeface="微软雅黑" panose="020B0503020204020204" pitchFamily="34" charset="-122"/>
                </a:rPr>
                <a:t>01</a:t>
              </a:r>
              <a:endParaRPr lang="zh-CN" altLang="en-US" sz="3200" dirty="0">
                <a:solidFill>
                  <a:srgbClr val="FEF9E6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348" name="矩形 347"/>
            <p:cNvSpPr/>
            <p:nvPr/>
          </p:nvSpPr>
          <p:spPr>
            <a:xfrm>
              <a:off x="7350398" y="1605533"/>
              <a:ext cx="1261884" cy="41549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zh-CN" altLang="en-US" sz="2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历史沿革</a:t>
              </a:r>
              <a:endParaRPr lang="en-US" altLang="zh-CN" sz="2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50" name="组合 349"/>
          <p:cNvGrpSpPr/>
          <p:nvPr/>
        </p:nvGrpSpPr>
        <p:grpSpPr>
          <a:xfrm>
            <a:off x="7009813" y="1727498"/>
            <a:ext cx="2132556" cy="822305"/>
            <a:chOff x="6479726" y="2517018"/>
            <a:chExt cx="2132556" cy="822305"/>
          </a:xfrm>
        </p:grpSpPr>
        <p:sp>
          <p:nvSpPr>
            <p:cNvPr id="351" name="TextBox 32"/>
            <p:cNvSpPr txBox="1">
              <a:spLocks noChangeArrowheads="1"/>
            </p:cNvSpPr>
            <p:nvPr/>
          </p:nvSpPr>
          <p:spPr bwMode="auto">
            <a:xfrm>
              <a:off x="6479726" y="2517018"/>
              <a:ext cx="845749" cy="822305"/>
            </a:xfrm>
            <a:prstGeom prst="ellipse">
              <a:avLst/>
            </a:prstGeom>
            <a:solidFill>
              <a:srgbClr val="F6A27D"/>
            </a:solidFill>
            <a:ln>
              <a:noFill/>
            </a:ln>
          </p:spPr>
          <p:txBody>
            <a:bodyPr wrap="none" anchor="ctr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3200" dirty="0">
                  <a:solidFill>
                    <a:srgbClr val="FEF9E6"/>
                  </a:solidFill>
                  <a:ea typeface="微软雅黑" panose="020B0503020204020204" pitchFamily="34" charset="-122"/>
                </a:rPr>
                <a:t>02</a:t>
              </a:r>
              <a:endParaRPr lang="zh-CN" altLang="en-US" sz="3200" dirty="0">
                <a:solidFill>
                  <a:srgbClr val="FEF9E6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352" name="矩形 351"/>
            <p:cNvSpPr/>
            <p:nvPr/>
          </p:nvSpPr>
          <p:spPr>
            <a:xfrm>
              <a:off x="7350398" y="2743597"/>
              <a:ext cx="1261884" cy="41549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zh-CN" altLang="en-US" sz="2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数学模型</a:t>
              </a:r>
              <a:endParaRPr lang="en-US" altLang="zh-CN" sz="2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54" name="组合 353"/>
          <p:cNvGrpSpPr/>
          <p:nvPr/>
        </p:nvGrpSpPr>
        <p:grpSpPr>
          <a:xfrm>
            <a:off x="7009813" y="2904019"/>
            <a:ext cx="2132556" cy="822305"/>
            <a:chOff x="6479726" y="3611645"/>
            <a:chExt cx="2132556" cy="822305"/>
          </a:xfrm>
        </p:grpSpPr>
        <p:sp>
          <p:nvSpPr>
            <p:cNvPr id="355" name="TextBox 32"/>
            <p:cNvSpPr txBox="1">
              <a:spLocks noChangeArrowheads="1"/>
            </p:cNvSpPr>
            <p:nvPr/>
          </p:nvSpPr>
          <p:spPr bwMode="auto">
            <a:xfrm>
              <a:off x="6479726" y="3611645"/>
              <a:ext cx="845749" cy="822305"/>
            </a:xfrm>
            <a:prstGeom prst="ellipse">
              <a:avLst/>
            </a:prstGeom>
            <a:solidFill>
              <a:srgbClr val="248C80"/>
            </a:solidFill>
            <a:ln>
              <a:noFill/>
            </a:ln>
          </p:spPr>
          <p:txBody>
            <a:bodyPr wrap="none" anchor="ctr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3200" dirty="0">
                  <a:solidFill>
                    <a:srgbClr val="FEF9E6"/>
                  </a:solidFill>
                  <a:ea typeface="微软雅黑" panose="020B0503020204020204" pitchFamily="34" charset="-122"/>
                </a:rPr>
                <a:t>03</a:t>
              </a:r>
              <a:endParaRPr lang="zh-CN" altLang="en-US" sz="3200" dirty="0">
                <a:solidFill>
                  <a:srgbClr val="FEF9E6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356" name="矩形 355"/>
            <p:cNvSpPr/>
            <p:nvPr/>
          </p:nvSpPr>
          <p:spPr>
            <a:xfrm>
              <a:off x="7350398" y="3815048"/>
              <a:ext cx="1261884" cy="41549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zh-CN" altLang="en-US" sz="2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优化问题</a:t>
              </a:r>
              <a:endParaRPr lang="en-US" altLang="zh-CN" sz="2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58" name="组合 357"/>
          <p:cNvGrpSpPr/>
          <p:nvPr/>
        </p:nvGrpSpPr>
        <p:grpSpPr>
          <a:xfrm>
            <a:off x="7009813" y="4080539"/>
            <a:ext cx="2401860" cy="822305"/>
            <a:chOff x="6479726" y="4698754"/>
            <a:chExt cx="2401860" cy="822305"/>
          </a:xfrm>
        </p:grpSpPr>
        <p:sp>
          <p:nvSpPr>
            <p:cNvPr id="359" name="TextBox 32"/>
            <p:cNvSpPr txBox="1">
              <a:spLocks noChangeArrowheads="1"/>
            </p:cNvSpPr>
            <p:nvPr/>
          </p:nvSpPr>
          <p:spPr bwMode="auto">
            <a:xfrm>
              <a:off x="6479726" y="4698754"/>
              <a:ext cx="845749" cy="822305"/>
            </a:xfrm>
            <a:prstGeom prst="ellipse">
              <a:avLst/>
            </a:prstGeom>
            <a:solidFill>
              <a:srgbClr val="F6A27D"/>
            </a:solidFill>
            <a:ln>
              <a:noFill/>
            </a:ln>
          </p:spPr>
          <p:txBody>
            <a:bodyPr wrap="none" anchor="ctr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3200" dirty="0">
                  <a:solidFill>
                    <a:srgbClr val="FEF9E6"/>
                  </a:solidFill>
                  <a:ea typeface="微软雅黑" panose="020B0503020204020204" pitchFamily="34" charset="-122"/>
                </a:rPr>
                <a:t>04</a:t>
              </a:r>
              <a:endParaRPr lang="zh-CN" altLang="en-US" sz="3200" dirty="0">
                <a:solidFill>
                  <a:srgbClr val="FEF9E6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360" name="矩形 359"/>
            <p:cNvSpPr/>
            <p:nvPr/>
          </p:nvSpPr>
          <p:spPr>
            <a:xfrm>
              <a:off x="7350398" y="4928342"/>
              <a:ext cx="1531188" cy="41549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zh-CN" altLang="en-US" sz="2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过拟合问题</a:t>
              </a:r>
              <a:endParaRPr lang="en-US" altLang="zh-CN" sz="2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62" name="组合 361">
            <a:extLst>
              <a:ext uri="{FF2B5EF4-FFF2-40B4-BE49-F238E27FC236}">
                <a16:creationId xmlns:a16="http://schemas.microsoft.com/office/drawing/2014/main" id="{E3C8A658-083D-4757-A9CB-24FE9675CCFE}"/>
              </a:ext>
            </a:extLst>
          </p:cNvPr>
          <p:cNvGrpSpPr/>
          <p:nvPr/>
        </p:nvGrpSpPr>
        <p:grpSpPr>
          <a:xfrm>
            <a:off x="7009813" y="5228602"/>
            <a:ext cx="2132556" cy="822305"/>
            <a:chOff x="6479726" y="3611645"/>
            <a:chExt cx="2132556" cy="822305"/>
          </a:xfrm>
        </p:grpSpPr>
        <p:sp>
          <p:nvSpPr>
            <p:cNvPr id="363" name="TextBox 32">
              <a:extLst>
                <a:ext uri="{FF2B5EF4-FFF2-40B4-BE49-F238E27FC236}">
                  <a16:creationId xmlns:a16="http://schemas.microsoft.com/office/drawing/2014/main" id="{6157C829-3E15-4BF4-86B5-1C3AB553754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79726" y="3611645"/>
              <a:ext cx="845749" cy="822305"/>
            </a:xfrm>
            <a:prstGeom prst="ellipse">
              <a:avLst/>
            </a:prstGeom>
            <a:solidFill>
              <a:srgbClr val="248C80"/>
            </a:solidFill>
            <a:ln>
              <a:noFill/>
            </a:ln>
          </p:spPr>
          <p:txBody>
            <a:bodyPr wrap="none" anchor="ctr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3200" dirty="0">
                  <a:solidFill>
                    <a:srgbClr val="FEF9E6"/>
                  </a:solidFill>
                  <a:ea typeface="微软雅黑" panose="020B0503020204020204" pitchFamily="34" charset="-122"/>
                </a:rPr>
                <a:t>04</a:t>
              </a:r>
              <a:endParaRPr lang="zh-CN" altLang="en-US" sz="3200" dirty="0">
                <a:solidFill>
                  <a:srgbClr val="FEF9E6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364" name="矩形 363">
              <a:extLst>
                <a:ext uri="{FF2B5EF4-FFF2-40B4-BE49-F238E27FC236}">
                  <a16:creationId xmlns:a16="http://schemas.microsoft.com/office/drawing/2014/main" id="{35349157-DDBC-41C5-9BEC-D9BEFD10CCD7}"/>
                </a:ext>
              </a:extLst>
            </p:cNvPr>
            <p:cNvSpPr/>
            <p:nvPr/>
          </p:nvSpPr>
          <p:spPr>
            <a:xfrm>
              <a:off x="7350398" y="3815048"/>
              <a:ext cx="1261884" cy="41549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zh-CN" altLang="en-US" sz="2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应用实例</a:t>
              </a:r>
              <a:endParaRPr lang="en-US" altLang="zh-CN" sz="2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8" presetClass="emph" presetSubtype="0" repeatCount="2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50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 tmFilter="0,0; .5, 1; 1, 1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20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20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20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2000"/>
                                        <p:tgtEl>
                                          <p:spTgt spid="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000"/>
                                        <p:tgtEl>
                                          <p:spTgt spid="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" name="Group 4"/>
          <p:cNvGrpSpPr>
            <a:grpSpLocks noChangeAspect="1"/>
          </p:cNvGrpSpPr>
          <p:nvPr/>
        </p:nvGrpSpPr>
        <p:grpSpPr bwMode="auto">
          <a:xfrm>
            <a:off x="-470501" y="-575689"/>
            <a:ext cx="1552035" cy="1511368"/>
            <a:chOff x="2410" y="593"/>
            <a:chExt cx="3015" cy="2936"/>
          </a:xfrm>
          <a:solidFill>
            <a:srgbClr val="248C80"/>
          </a:solidFill>
        </p:grpSpPr>
        <p:sp>
          <p:nvSpPr>
            <p:cNvPr id="177" name="Freeform 5"/>
            <p:cNvSpPr/>
            <p:nvPr/>
          </p:nvSpPr>
          <p:spPr bwMode="auto">
            <a:xfrm>
              <a:off x="5079" y="1202"/>
              <a:ext cx="66" cy="509"/>
            </a:xfrm>
            <a:custGeom>
              <a:avLst/>
              <a:gdLst>
                <a:gd name="T0" fmla="*/ 0 w 66"/>
                <a:gd name="T1" fmla="*/ 9 h 509"/>
                <a:gd name="T2" fmla="*/ 54 w 66"/>
                <a:gd name="T3" fmla="*/ 509 h 509"/>
                <a:gd name="T4" fmla="*/ 66 w 66"/>
                <a:gd name="T5" fmla="*/ 509 h 509"/>
                <a:gd name="T6" fmla="*/ 9 w 66"/>
                <a:gd name="T7" fmla="*/ 0 h 509"/>
                <a:gd name="T8" fmla="*/ 0 w 66"/>
                <a:gd name="T9" fmla="*/ 9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509">
                  <a:moveTo>
                    <a:pt x="0" y="9"/>
                  </a:moveTo>
                  <a:lnTo>
                    <a:pt x="54" y="509"/>
                  </a:lnTo>
                  <a:lnTo>
                    <a:pt x="66" y="509"/>
                  </a:lnTo>
                  <a:lnTo>
                    <a:pt x="9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8" name="Freeform 6"/>
            <p:cNvSpPr/>
            <p:nvPr/>
          </p:nvSpPr>
          <p:spPr bwMode="auto">
            <a:xfrm>
              <a:off x="5079" y="1195"/>
              <a:ext cx="303" cy="854"/>
            </a:xfrm>
            <a:custGeom>
              <a:avLst/>
              <a:gdLst>
                <a:gd name="T0" fmla="*/ 14 w 303"/>
                <a:gd name="T1" fmla="*/ 0 h 854"/>
                <a:gd name="T2" fmla="*/ 303 w 303"/>
                <a:gd name="T3" fmla="*/ 854 h 854"/>
                <a:gd name="T4" fmla="*/ 287 w 303"/>
                <a:gd name="T5" fmla="*/ 854 h 854"/>
                <a:gd name="T6" fmla="*/ 0 w 303"/>
                <a:gd name="T7" fmla="*/ 11 h 854"/>
                <a:gd name="T8" fmla="*/ 14 w 303"/>
                <a:gd name="T9" fmla="*/ 0 h 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3" h="854">
                  <a:moveTo>
                    <a:pt x="14" y="0"/>
                  </a:moveTo>
                  <a:lnTo>
                    <a:pt x="303" y="854"/>
                  </a:lnTo>
                  <a:lnTo>
                    <a:pt x="287" y="854"/>
                  </a:lnTo>
                  <a:lnTo>
                    <a:pt x="0" y="11"/>
                  </a:lnTo>
                  <a:lnTo>
                    <a:pt x="1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9" name="Freeform 7"/>
            <p:cNvSpPr/>
            <p:nvPr/>
          </p:nvSpPr>
          <p:spPr bwMode="auto">
            <a:xfrm>
              <a:off x="5074" y="1202"/>
              <a:ext cx="12" cy="345"/>
            </a:xfrm>
            <a:custGeom>
              <a:avLst/>
              <a:gdLst>
                <a:gd name="T0" fmla="*/ 0 w 12"/>
                <a:gd name="T1" fmla="*/ 0 h 345"/>
                <a:gd name="T2" fmla="*/ 0 w 12"/>
                <a:gd name="T3" fmla="*/ 345 h 345"/>
                <a:gd name="T4" fmla="*/ 12 w 12"/>
                <a:gd name="T5" fmla="*/ 345 h 345"/>
                <a:gd name="T6" fmla="*/ 12 w 12"/>
                <a:gd name="T7" fmla="*/ 12 h 345"/>
                <a:gd name="T8" fmla="*/ 0 w 12"/>
                <a:gd name="T9" fmla="*/ 0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345">
                  <a:moveTo>
                    <a:pt x="0" y="0"/>
                  </a:moveTo>
                  <a:lnTo>
                    <a:pt x="0" y="345"/>
                  </a:lnTo>
                  <a:lnTo>
                    <a:pt x="12" y="345"/>
                  </a:lnTo>
                  <a:lnTo>
                    <a:pt x="12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0" name="Rectangle 8"/>
            <p:cNvSpPr>
              <a:spLocks noChangeArrowheads="1"/>
            </p:cNvSpPr>
            <p:nvPr/>
          </p:nvSpPr>
          <p:spPr bwMode="auto">
            <a:xfrm>
              <a:off x="3658" y="3501"/>
              <a:ext cx="647" cy="1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1" name="Freeform 9"/>
            <p:cNvSpPr/>
            <p:nvPr/>
          </p:nvSpPr>
          <p:spPr bwMode="auto">
            <a:xfrm>
              <a:off x="3488" y="3446"/>
              <a:ext cx="118" cy="48"/>
            </a:xfrm>
            <a:custGeom>
              <a:avLst/>
              <a:gdLst>
                <a:gd name="T0" fmla="*/ 0 w 118"/>
                <a:gd name="T1" fmla="*/ 10 h 48"/>
                <a:gd name="T2" fmla="*/ 111 w 118"/>
                <a:gd name="T3" fmla="*/ 48 h 48"/>
                <a:gd name="T4" fmla="*/ 118 w 118"/>
                <a:gd name="T5" fmla="*/ 36 h 48"/>
                <a:gd name="T6" fmla="*/ 14 w 118"/>
                <a:gd name="T7" fmla="*/ 0 h 48"/>
                <a:gd name="T8" fmla="*/ 0 w 118"/>
                <a:gd name="T9" fmla="*/ 1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48">
                  <a:moveTo>
                    <a:pt x="0" y="10"/>
                  </a:moveTo>
                  <a:lnTo>
                    <a:pt x="111" y="48"/>
                  </a:lnTo>
                  <a:lnTo>
                    <a:pt x="118" y="36"/>
                  </a:lnTo>
                  <a:lnTo>
                    <a:pt x="14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2" name="Freeform 10"/>
            <p:cNvSpPr/>
            <p:nvPr/>
          </p:nvSpPr>
          <p:spPr bwMode="auto">
            <a:xfrm>
              <a:off x="2830" y="1026"/>
              <a:ext cx="30" cy="256"/>
            </a:xfrm>
            <a:custGeom>
              <a:avLst/>
              <a:gdLst>
                <a:gd name="T0" fmla="*/ 30 w 30"/>
                <a:gd name="T1" fmla="*/ 0 h 256"/>
                <a:gd name="T2" fmla="*/ 9 w 30"/>
                <a:gd name="T3" fmla="*/ 256 h 256"/>
                <a:gd name="T4" fmla="*/ 0 w 30"/>
                <a:gd name="T5" fmla="*/ 256 h 256"/>
                <a:gd name="T6" fmla="*/ 26 w 30"/>
                <a:gd name="T7" fmla="*/ 0 h 256"/>
                <a:gd name="T8" fmla="*/ 30 w 30"/>
                <a:gd name="T9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56">
                  <a:moveTo>
                    <a:pt x="30" y="0"/>
                  </a:moveTo>
                  <a:lnTo>
                    <a:pt x="9" y="256"/>
                  </a:lnTo>
                  <a:lnTo>
                    <a:pt x="0" y="256"/>
                  </a:lnTo>
                  <a:lnTo>
                    <a:pt x="26" y="0"/>
                  </a:lnTo>
                  <a:lnTo>
                    <a:pt x="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3" name="Freeform 11"/>
            <p:cNvSpPr/>
            <p:nvPr/>
          </p:nvSpPr>
          <p:spPr bwMode="auto">
            <a:xfrm>
              <a:off x="2841" y="773"/>
              <a:ext cx="604" cy="519"/>
            </a:xfrm>
            <a:custGeom>
              <a:avLst/>
              <a:gdLst>
                <a:gd name="T0" fmla="*/ 0 w 604"/>
                <a:gd name="T1" fmla="*/ 512 h 519"/>
                <a:gd name="T2" fmla="*/ 595 w 604"/>
                <a:gd name="T3" fmla="*/ 0 h 519"/>
                <a:gd name="T4" fmla="*/ 604 w 604"/>
                <a:gd name="T5" fmla="*/ 7 h 519"/>
                <a:gd name="T6" fmla="*/ 12 w 604"/>
                <a:gd name="T7" fmla="*/ 519 h 519"/>
                <a:gd name="T8" fmla="*/ 0 w 604"/>
                <a:gd name="T9" fmla="*/ 512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4" h="519">
                  <a:moveTo>
                    <a:pt x="0" y="512"/>
                  </a:moveTo>
                  <a:lnTo>
                    <a:pt x="595" y="0"/>
                  </a:lnTo>
                  <a:lnTo>
                    <a:pt x="604" y="7"/>
                  </a:lnTo>
                  <a:lnTo>
                    <a:pt x="12" y="519"/>
                  </a:lnTo>
                  <a:lnTo>
                    <a:pt x="0" y="5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4" name="Freeform 12"/>
            <p:cNvSpPr/>
            <p:nvPr/>
          </p:nvSpPr>
          <p:spPr bwMode="auto">
            <a:xfrm>
              <a:off x="2988" y="761"/>
              <a:ext cx="445" cy="192"/>
            </a:xfrm>
            <a:custGeom>
              <a:avLst/>
              <a:gdLst>
                <a:gd name="T0" fmla="*/ 445 w 445"/>
                <a:gd name="T1" fmla="*/ 17 h 192"/>
                <a:gd name="T2" fmla="*/ 3 w 445"/>
                <a:gd name="T3" fmla="*/ 192 h 192"/>
                <a:gd name="T4" fmla="*/ 0 w 445"/>
                <a:gd name="T5" fmla="*/ 187 h 192"/>
                <a:gd name="T6" fmla="*/ 445 w 445"/>
                <a:gd name="T7" fmla="*/ 0 h 192"/>
                <a:gd name="T8" fmla="*/ 445 w 445"/>
                <a:gd name="T9" fmla="*/ 17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5" h="192">
                  <a:moveTo>
                    <a:pt x="445" y="17"/>
                  </a:moveTo>
                  <a:lnTo>
                    <a:pt x="3" y="192"/>
                  </a:lnTo>
                  <a:lnTo>
                    <a:pt x="0" y="187"/>
                  </a:lnTo>
                  <a:lnTo>
                    <a:pt x="445" y="0"/>
                  </a:lnTo>
                  <a:lnTo>
                    <a:pt x="445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5" name="Freeform 13"/>
            <p:cNvSpPr/>
            <p:nvPr/>
          </p:nvSpPr>
          <p:spPr bwMode="auto">
            <a:xfrm>
              <a:off x="3478" y="650"/>
              <a:ext cx="159" cy="95"/>
            </a:xfrm>
            <a:custGeom>
              <a:avLst/>
              <a:gdLst>
                <a:gd name="T0" fmla="*/ 10 w 159"/>
                <a:gd name="T1" fmla="*/ 95 h 95"/>
                <a:gd name="T2" fmla="*/ 159 w 159"/>
                <a:gd name="T3" fmla="*/ 9 h 95"/>
                <a:gd name="T4" fmla="*/ 159 w 159"/>
                <a:gd name="T5" fmla="*/ 0 h 95"/>
                <a:gd name="T6" fmla="*/ 0 w 159"/>
                <a:gd name="T7" fmla="*/ 88 h 95"/>
                <a:gd name="T8" fmla="*/ 10 w 159"/>
                <a:gd name="T9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95">
                  <a:moveTo>
                    <a:pt x="10" y="95"/>
                  </a:moveTo>
                  <a:lnTo>
                    <a:pt x="159" y="9"/>
                  </a:lnTo>
                  <a:lnTo>
                    <a:pt x="159" y="0"/>
                  </a:lnTo>
                  <a:lnTo>
                    <a:pt x="0" y="88"/>
                  </a:lnTo>
                  <a:lnTo>
                    <a:pt x="10" y="9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6" name="Freeform 14"/>
            <p:cNvSpPr/>
            <p:nvPr/>
          </p:nvSpPr>
          <p:spPr bwMode="auto">
            <a:xfrm>
              <a:off x="3488" y="683"/>
              <a:ext cx="798" cy="74"/>
            </a:xfrm>
            <a:custGeom>
              <a:avLst/>
              <a:gdLst>
                <a:gd name="T0" fmla="*/ 0 w 798"/>
                <a:gd name="T1" fmla="*/ 62 h 74"/>
                <a:gd name="T2" fmla="*/ 798 w 798"/>
                <a:gd name="T3" fmla="*/ 0 h 74"/>
                <a:gd name="T4" fmla="*/ 798 w 798"/>
                <a:gd name="T5" fmla="*/ 10 h 74"/>
                <a:gd name="T6" fmla="*/ 0 w 798"/>
                <a:gd name="T7" fmla="*/ 74 h 74"/>
                <a:gd name="T8" fmla="*/ 0 w 798"/>
                <a:gd name="T9" fmla="*/ 6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8" h="74">
                  <a:moveTo>
                    <a:pt x="0" y="62"/>
                  </a:moveTo>
                  <a:lnTo>
                    <a:pt x="798" y="0"/>
                  </a:lnTo>
                  <a:lnTo>
                    <a:pt x="798" y="10"/>
                  </a:lnTo>
                  <a:lnTo>
                    <a:pt x="0" y="74"/>
                  </a:lnTo>
                  <a:lnTo>
                    <a:pt x="0" y="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7" name="Freeform 15"/>
            <p:cNvSpPr/>
            <p:nvPr/>
          </p:nvSpPr>
          <p:spPr bwMode="auto">
            <a:xfrm>
              <a:off x="3421" y="778"/>
              <a:ext cx="34" cy="308"/>
            </a:xfrm>
            <a:custGeom>
              <a:avLst/>
              <a:gdLst>
                <a:gd name="T0" fmla="*/ 29 w 34"/>
                <a:gd name="T1" fmla="*/ 0 h 308"/>
                <a:gd name="T2" fmla="*/ 0 w 34"/>
                <a:gd name="T3" fmla="*/ 308 h 308"/>
                <a:gd name="T4" fmla="*/ 12 w 34"/>
                <a:gd name="T5" fmla="*/ 308 h 308"/>
                <a:gd name="T6" fmla="*/ 34 w 34"/>
                <a:gd name="T7" fmla="*/ 0 h 308"/>
                <a:gd name="T8" fmla="*/ 29 w 34"/>
                <a:gd name="T9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308">
                  <a:moveTo>
                    <a:pt x="29" y="0"/>
                  </a:moveTo>
                  <a:lnTo>
                    <a:pt x="0" y="308"/>
                  </a:lnTo>
                  <a:lnTo>
                    <a:pt x="12" y="308"/>
                  </a:lnTo>
                  <a:lnTo>
                    <a:pt x="34" y="0"/>
                  </a:ln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8" name="Freeform 16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  <a:gd name="T10" fmla="*/ 0 w 571"/>
                <a:gd name="T11" fmla="*/ 11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9" name="Freeform 17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0" name="Freeform 18"/>
            <p:cNvSpPr/>
            <p:nvPr/>
          </p:nvSpPr>
          <p:spPr bwMode="auto">
            <a:xfrm>
              <a:off x="4087" y="693"/>
              <a:ext cx="225" cy="307"/>
            </a:xfrm>
            <a:custGeom>
              <a:avLst/>
              <a:gdLst>
                <a:gd name="T0" fmla="*/ 213 w 225"/>
                <a:gd name="T1" fmla="*/ 0 h 307"/>
                <a:gd name="T2" fmla="*/ 0 w 225"/>
                <a:gd name="T3" fmla="*/ 298 h 307"/>
                <a:gd name="T4" fmla="*/ 12 w 225"/>
                <a:gd name="T5" fmla="*/ 307 h 307"/>
                <a:gd name="T6" fmla="*/ 225 w 225"/>
                <a:gd name="T7" fmla="*/ 7 h 307"/>
                <a:gd name="T8" fmla="*/ 213 w 225"/>
                <a:gd name="T9" fmla="*/ 0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5" h="307">
                  <a:moveTo>
                    <a:pt x="213" y="0"/>
                  </a:moveTo>
                  <a:lnTo>
                    <a:pt x="0" y="298"/>
                  </a:lnTo>
                  <a:lnTo>
                    <a:pt x="12" y="307"/>
                  </a:lnTo>
                  <a:lnTo>
                    <a:pt x="225" y="7"/>
                  </a:lnTo>
                  <a:lnTo>
                    <a:pt x="21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1" name="Freeform 19"/>
            <p:cNvSpPr/>
            <p:nvPr/>
          </p:nvSpPr>
          <p:spPr bwMode="auto">
            <a:xfrm>
              <a:off x="2481" y="1318"/>
              <a:ext cx="339" cy="343"/>
            </a:xfrm>
            <a:custGeom>
              <a:avLst/>
              <a:gdLst>
                <a:gd name="T0" fmla="*/ 0 w 339"/>
                <a:gd name="T1" fmla="*/ 336 h 343"/>
                <a:gd name="T2" fmla="*/ 332 w 339"/>
                <a:gd name="T3" fmla="*/ 0 h 343"/>
                <a:gd name="T4" fmla="*/ 339 w 339"/>
                <a:gd name="T5" fmla="*/ 7 h 343"/>
                <a:gd name="T6" fmla="*/ 5 w 339"/>
                <a:gd name="T7" fmla="*/ 343 h 343"/>
                <a:gd name="T8" fmla="*/ 0 w 339"/>
                <a:gd name="T9" fmla="*/ 336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9" h="343">
                  <a:moveTo>
                    <a:pt x="0" y="336"/>
                  </a:moveTo>
                  <a:lnTo>
                    <a:pt x="332" y="0"/>
                  </a:lnTo>
                  <a:lnTo>
                    <a:pt x="339" y="7"/>
                  </a:lnTo>
                  <a:lnTo>
                    <a:pt x="5" y="343"/>
                  </a:lnTo>
                  <a:lnTo>
                    <a:pt x="0" y="3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2" name="Freeform 20"/>
            <p:cNvSpPr/>
            <p:nvPr/>
          </p:nvSpPr>
          <p:spPr bwMode="auto">
            <a:xfrm>
              <a:off x="2616" y="1332"/>
              <a:ext cx="209" cy="753"/>
            </a:xfrm>
            <a:custGeom>
              <a:avLst/>
              <a:gdLst>
                <a:gd name="T0" fmla="*/ 197 w 209"/>
                <a:gd name="T1" fmla="*/ 0 h 753"/>
                <a:gd name="T2" fmla="*/ 0 w 209"/>
                <a:gd name="T3" fmla="*/ 743 h 753"/>
                <a:gd name="T4" fmla="*/ 10 w 209"/>
                <a:gd name="T5" fmla="*/ 753 h 753"/>
                <a:gd name="T6" fmla="*/ 209 w 209"/>
                <a:gd name="T7" fmla="*/ 0 h 753"/>
                <a:gd name="T8" fmla="*/ 197 w 209"/>
                <a:gd name="T9" fmla="*/ 0 h 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753">
                  <a:moveTo>
                    <a:pt x="197" y="0"/>
                  </a:moveTo>
                  <a:lnTo>
                    <a:pt x="0" y="743"/>
                  </a:lnTo>
                  <a:lnTo>
                    <a:pt x="10" y="753"/>
                  </a:lnTo>
                  <a:lnTo>
                    <a:pt x="209" y="0"/>
                  </a:lnTo>
                  <a:lnTo>
                    <a:pt x="19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3" name="Freeform 21"/>
            <p:cNvSpPr/>
            <p:nvPr/>
          </p:nvSpPr>
          <p:spPr bwMode="auto">
            <a:xfrm>
              <a:off x="2477" y="1704"/>
              <a:ext cx="106" cy="92"/>
            </a:xfrm>
            <a:custGeom>
              <a:avLst/>
              <a:gdLst>
                <a:gd name="T0" fmla="*/ 0 w 106"/>
                <a:gd name="T1" fmla="*/ 7 h 92"/>
                <a:gd name="T2" fmla="*/ 94 w 106"/>
                <a:gd name="T3" fmla="*/ 92 h 92"/>
                <a:gd name="T4" fmla="*/ 106 w 106"/>
                <a:gd name="T5" fmla="*/ 75 h 92"/>
                <a:gd name="T6" fmla="*/ 9 w 106"/>
                <a:gd name="T7" fmla="*/ 0 h 92"/>
                <a:gd name="T8" fmla="*/ 0 w 106"/>
                <a:gd name="T9" fmla="*/ 7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92">
                  <a:moveTo>
                    <a:pt x="0" y="7"/>
                  </a:moveTo>
                  <a:lnTo>
                    <a:pt x="94" y="92"/>
                  </a:lnTo>
                  <a:lnTo>
                    <a:pt x="106" y="75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4" name="Freeform 22"/>
            <p:cNvSpPr/>
            <p:nvPr/>
          </p:nvSpPr>
          <p:spPr bwMode="auto">
            <a:xfrm>
              <a:off x="2451" y="1711"/>
              <a:ext cx="146" cy="374"/>
            </a:xfrm>
            <a:custGeom>
              <a:avLst/>
              <a:gdLst>
                <a:gd name="T0" fmla="*/ 0 w 146"/>
                <a:gd name="T1" fmla="*/ 0 h 374"/>
                <a:gd name="T2" fmla="*/ 135 w 146"/>
                <a:gd name="T3" fmla="*/ 374 h 374"/>
                <a:gd name="T4" fmla="*/ 146 w 146"/>
                <a:gd name="T5" fmla="*/ 374 h 374"/>
                <a:gd name="T6" fmla="*/ 11 w 146"/>
                <a:gd name="T7" fmla="*/ 0 h 374"/>
                <a:gd name="T8" fmla="*/ 0 w 146"/>
                <a:gd name="T9" fmla="*/ 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374">
                  <a:moveTo>
                    <a:pt x="0" y="0"/>
                  </a:moveTo>
                  <a:lnTo>
                    <a:pt x="135" y="374"/>
                  </a:lnTo>
                  <a:lnTo>
                    <a:pt x="146" y="374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5" name="Rectangle 23"/>
            <p:cNvSpPr>
              <a:spLocks noChangeArrowheads="1"/>
            </p:cNvSpPr>
            <p:nvPr/>
          </p:nvSpPr>
          <p:spPr bwMode="auto">
            <a:xfrm>
              <a:off x="3410" y="1164"/>
              <a:ext cx="11" cy="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6" name="Freeform 24"/>
            <p:cNvSpPr/>
            <p:nvPr/>
          </p:nvSpPr>
          <p:spPr bwMode="auto">
            <a:xfrm>
              <a:off x="2848" y="1202"/>
              <a:ext cx="538" cy="111"/>
            </a:xfrm>
            <a:custGeom>
              <a:avLst/>
              <a:gdLst>
                <a:gd name="T0" fmla="*/ 0 w 538"/>
                <a:gd name="T1" fmla="*/ 102 h 111"/>
                <a:gd name="T2" fmla="*/ 538 w 538"/>
                <a:gd name="T3" fmla="*/ 0 h 111"/>
                <a:gd name="T4" fmla="*/ 538 w 538"/>
                <a:gd name="T5" fmla="*/ 9 h 111"/>
                <a:gd name="T6" fmla="*/ 0 w 538"/>
                <a:gd name="T7" fmla="*/ 111 h 111"/>
                <a:gd name="T8" fmla="*/ 0 w 538"/>
                <a:gd name="T9" fmla="*/ 102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8" h="111">
                  <a:moveTo>
                    <a:pt x="0" y="102"/>
                  </a:moveTo>
                  <a:lnTo>
                    <a:pt x="538" y="0"/>
                  </a:lnTo>
                  <a:lnTo>
                    <a:pt x="538" y="9"/>
                  </a:lnTo>
                  <a:lnTo>
                    <a:pt x="0" y="111"/>
                  </a:lnTo>
                  <a:lnTo>
                    <a:pt x="0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7" name="Freeform 25"/>
            <p:cNvSpPr/>
            <p:nvPr/>
          </p:nvSpPr>
          <p:spPr bwMode="auto">
            <a:xfrm>
              <a:off x="2834" y="1320"/>
              <a:ext cx="287" cy="455"/>
            </a:xfrm>
            <a:custGeom>
              <a:avLst/>
              <a:gdLst>
                <a:gd name="T0" fmla="*/ 0 w 287"/>
                <a:gd name="T1" fmla="*/ 5 h 455"/>
                <a:gd name="T2" fmla="*/ 275 w 287"/>
                <a:gd name="T3" fmla="*/ 450 h 455"/>
                <a:gd name="T4" fmla="*/ 277 w 287"/>
                <a:gd name="T5" fmla="*/ 455 h 455"/>
                <a:gd name="T6" fmla="*/ 287 w 287"/>
                <a:gd name="T7" fmla="*/ 445 h 455"/>
                <a:gd name="T8" fmla="*/ 7 w 287"/>
                <a:gd name="T9" fmla="*/ 0 h 455"/>
                <a:gd name="T10" fmla="*/ 0 w 287"/>
                <a:gd name="T11" fmla="*/ 5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7" h="455">
                  <a:moveTo>
                    <a:pt x="0" y="5"/>
                  </a:moveTo>
                  <a:lnTo>
                    <a:pt x="275" y="450"/>
                  </a:lnTo>
                  <a:lnTo>
                    <a:pt x="277" y="455"/>
                  </a:lnTo>
                  <a:lnTo>
                    <a:pt x="287" y="445"/>
                  </a:lnTo>
                  <a:lnTo>
                    <a:pt x="7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8" name="Freeform 26"/>
            <p:cNvSpPr/>
            <p:nvPr/>
          </p:nvSpPr>
          <p:spPr bwMode="auto">
            <a:xfrm>
              <a:off x="3140" y="1221"/>
              <a:ext cx="270" cy="544"/>
            </a:xfrm>
            <a:custGeom>
              <a:avLst/>
              <a:gdLst>
                <a:gd name="T0" fmla="*/ 0 w 270"/>
                <a:gd name="T1" fmla="*/ 544 h 544"/>
                <a:gd name="T2" fmla="*/ 263 w 270"/>
                <a:gd name="T3" fmla="*/ 0 h 544"/>
                <a:gd name="T4" fmla="*/ 270 w 270"/>
                <a:gd name="T5" fmla="*/ 0 h 544"/>
                <a:gd name="T6" fmla="*/ 14 w 270"/>
                <a:gd name="T7" fmla="*/ 544 h 544"/>
                <a:gd name="T8" fmla="*/ 0 w 270"/>
                <a:gd name="T9" fmla="*/ 544 h 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0" h="544">
                  <a:moveTo>
                    <a:pt x="0" y="544"/>
                  </a:moveTo>
                  <a:lnTo>
                    <a:pt x="263" y="0"/>
                  </a:lnTo>
                  <a:lnTo>
                    <a:pt x="270" y="0"/>
                  </a:lnTo>
                  <a:lnTo>
                    <a:pt x="14" y="544"/>
                  </a:lnTo>
                  <a:lnTo>
                    <a:pt x="0" y="5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9" name="Freeform 27"/>
            <p:cNvSpPr/>
            <p:nvPr/>
          </p:nvSpPr>
          <p:spPr bwMode="auto">
            <a:xfrm>
              <a:off x="3317" y="1221"/>
              <a:ext cx="93" cy="809"/>
            </a:xfrm>
            <a:custGeom>
              <a:avLst/>
              <a:gdLst>
                <a:gd name="T0" fmla="*/ 83 w 93"/>
                <a:gd name="T1" fmla="*/ 0 h 809"/>
                <a:gd name="T2" fmla="*/ 0 w 93"/>
                <a:gd name="T3" fmla="*/ 809 h 809"/>
                <a:gd name="T4" fmla="*/ 12 w 93"/>
                <a:gd name="T5" fmla="*/ 809 h 809"/>
                <a:gd name="T6" fmla="*/ 93 w 93"/>
                <a:gd name="T7" fmla="*/ 0 h 809"/>
                <a:gd name="T8" fmla="*/ 83 w 93"/>
                <a:gd name="T9" fmla="*/ 0 h 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" h="809">
                  <a:moveTo>
                    <a:pt x="83" y="0"/>
                  </a:moveTo>
                  <a:lnTo>
                    <a:pt x="0" y="809"/>
                  </a:lnTo>
                  <a:lnTo>
                    <a:pt x="12" y="809"/>
                  </a:lnTo>
                  <a:lnTo>
                    <a:pt x="93" y="0"/>
                  </a:lnTo>
                  <a:lnTo>
                    <a:pt x="8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0" name="Freeform 28"/>
            <p:cNvSpPr/>
            <p:nvPr/>
          </p:nvSpPr>
          <p:spPr bwMode="auto">
            <a:xfrm>
              <a:off x="3438" y="1022"/>
              <a:ext cx="611" cy="180"/>
            </a:xfrm>
            <a:custGeom>
              <a:avLst/>
              <a:gdLst>
                <a:gd name="T0" fmla="*/ 0 w 611"/>
                <a:gd name="T1" fmla="*/ 165 h 180"/>
                <a:gd name="T2" fmla="*/ 611 w 611"/>
                <a:gd name="T3" fmla="*/ 0 h 180"/>
                <a:gd name="T4" fmla="*/ 611 w 611"/>
                <a:gd name="T5" fmla="*/ 14 h 180"/>
                <a:gd name="T6" fmla="*/ 0 w 611"/>
                <a:gd name="T7" fmla="*/ 180 h 180"/>
                <a:gd name="T8" fmla="*/ 0 w 611"/>
                <a:gd name="T9" fmla="*/ 165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180">
                  <a:moveTo>
                    <a:pt x="0" y="165"/>
                  </a:moveTo>
                  <a:lnTo>
                    <a:pt x="611" y="0"/>
                  </a:lnTo>
                  <a:lnTo>
                    <a:pt x="611" y="14"/>
                  </a:lnTo>
                  <a:lnTo>
                    <a:pt x="0" y="180"/>
                  </a:lnTo>
                  <a:lnTo>
                    <a:pt x="0" y="1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1" name="Freeform 29"/>
            <p:cNvSpPr/>
            <p:nvPr/>
          </p:nvSpPr>
          <p:spPr bwMode="auto">
            <a:xfrm>
              <a:off x="4340" y="702"/>
              <a:ext cx="377" cy="396"/>
            </a:xfrm>
            <a:custGeom>
              <a:avLst/>
              <a:gdLst>
                <a:gd name="T0" fmla="*/ 0 w 377"/>
                <a:gd name="T1" fmla="*/ 12 h 396"/>
                <a:gd name="T2" fmla="*/ 370 w 377"/>
                <a:gd name="T3" fmla="*/ 396 h 396"/>
                <a:gd name="T4" fmla="*/ 377 w 377"/>
                <a:gd name="T5" fmla="*/ 388 h 396"/>
                <a:gd name="T6" fmla="*/ 0 w 377"/>
                <a:gd name="T7" fmla="*/ 0 h 396"/>
                <a:gd name="T8" fmla="*/ 0 w 377"/>
                <a:gd name="T9" fmla="*/ 12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7" h="396">
                  <a:moveTo>
                    <a:pt x="0" y="12"/>
                  </a:moveTo>
                  <a:lnTo>
                    <a:pt x="370" y="396"/>
                  </a:lnTo>
                  <a:lnTo>
                    <a:pt x="377" y="388"/>
                  </a:lnTo>
                  <a:lnTo>
                    <a:pt x="0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2" name="Freeform 30"/>
            <p:cNvSpPr/>
            <p:nvPr/>
          </p:nvSpPr>
          <p:spPr bwMode="auto">
            <a:xfrm>
              <a:off x="4108" y="1015"/>
              <a:ext cx="597" cy="97"/>
            </a:xfrm>
            <a:custGeom>
              <a:avLst/>
              <a:gdLst>
                <a:gd name="T0" fmla="*/ 0 w 597"/>
                <a:gd name="T1" fmla="*/ 0 h 97"/>
                <a:gd name="T2" fmla="*/ 597 w 597"/>
                <a:gd name="T3" fmla="*/ 90 h 97"/>
                <a:gd name="T4" fmla="*/ 597 w 597"/>
                <a:gd name="T5" fmla="*/ 97 h 97"/>
                <a:gd name="T6" fmla="*/ 0 w 597"/>
                <a:gd name="T7" fmla="*/ 11 h 97"/>
                <a:gd name="T8" fmla="*/ 0 w 597"/>
                <a:gd name="T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97">
                  <a:moveTo>
                    <a:pt x="0" y="0"/>
                  </a:moveTo>
                  <a:lnTo>
                    <a:pt x="597" y="90"/>
                  </a:lnTo>
                  <a:lnTo>
                    <a:pt x="597" y="97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3" name="Freeform 31"/>
            <p:cNvSpPr/>
            <p:nvPr/>
          </p:nvSpPr>
          <p:spPr bwMode="auto">
            <a:xfrm>
              <a:off x="4759" y="1121"/>
              <a:ext cx="280" cy="55"/>
            </a:xfrm>
            <a:custGeom>
              <a:avLst/>
              <a:gdLst>
                <a:gd name="T0" fmla="*/ 5 w 280"/>
                <a:gd name="T1" fmla="*/ 0 h 55"/>
                <a:gd name="T2" fmla="*/ 280 w 280"/>
                <a:gd name="T3" fmla="*/ 40 h 55"/>
                <a:gd name="T4" fmla="*/ 280 w 280"/>
                <a:gd name="T5" fmla="*/ 55 h 55"/>
                <a:gd name="T6" fmla="*/ 0 w 280"/>
                <a:gd name="T7" fmla="*/ 7 h 55"/>
                <a:gd name="T8" fmla="*/ 5 w 280"/>
                <a:gd name="T9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0" h="55">
                  <a:moveTo>
                    <a:pt x="5" y="0"/>
                  </a:moveTo>
                  <a:lnTo>
                    <a:pt x="280" y="40"/>
                  </a:lnTo>
                  <a:lnTo>
                    <a:pt x="280" y="55"/>
                  </a:lnTo>
                  <a:lnTo>
                    <a:pt x="0" y="7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4" name="Freeform 32"/>
            <p:cNvSpPr/>
            <p:nvPr/>
          </p:nvSpPr>
          <p:spPr bwMode="auto">
            <a:xfrm>
              <a:off x="4745" y="1131"/>
              <a:ext cx="298" cy="447"/>
            </a:xfrm>
            <a:custGeom>
              <a:avLst/>
              <a:gdLst>
                <a:gd name="T0" fmla="*/ 0 w 298"/>
                <a:gd name="T1" fmla="*/ 9 h 447"/>
                <a:gd name="T2" fmla="*/ 294 w 298"/>
                <a:gd name="T3" fmla="*/ 447 h 447"/>
                <a:gd name="T4" fmla="*/ 298 w 298"/>
                <a:gd name="T5" fmla="*/ 440 h 447"/>
                <a:gd name="T6" fmla="*/ 7 w 298"/>
                <a:gd name="T7" fmla="*/ 0 h 447"/>
                <a:gd name="T8" fmla="*/ 0 w 298"/>
                <a:gd name="T9" fmla="*/ 9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447">
                  <a:moveTo>
                    <a:pt x="0" y="9"/>
                  </a:moveTo>
                  <a:lnTo>
                    <a:pt x="294" y="447"/>
                  </a:lnTo>
                  <a:lnTo>
                    <a:pt x="298" y="440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5" name="Freeform 33"/>
            <p:cNvSpPr/>
            <p:nvPr/>
          </p:nvSpPr>
          <p:spPr bwMode="auto">
            <a:xfrm>
              <a:off x="4551" y="1135"/>
              <a:ext cx="182" cy="422"/>
            </a:xfrm>
            <a:custGeom>
              <a:avLst/>
              <a:gdLst>
                <a:gd name="T0" fmla="*/ 173 w 182"/>
                <a:gd name="T1" fmla="*/ 0 h 422"/>
                <a:gd name="T2" fmla="*/ 0 w 182"/>
                <a:gd name="T3" fmla="*/ 422 h 422"/>
                <a:gd name="T4" fmla="*/ 12 w 182"/>
                <a:gd name="T5" fmla="*/ 422 h 422"/>
                <a:gd name="T6" fmla="*/ 182 w 182"/>
                <a:gd name="T7" fmla="*/ 0 h 422"/>
                <a:gd name="T8" fmla="*/ 173 w 182"/>
                <a:gd name="T9" fmla="*/ 0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2" h="422">
                  <a:moveTo>
                    <a:pt x="173" y="0"/>
                  </a:moveTo>
                  <a:lnTo>
                    <a:pt x="0" y="422"/>
                  </a:lnTo>
                  <a:lnTo>
                    <a:pt x="12" y="422"/>
                  </a:lnTo>
                  <a:lnTo>
                    <a:pt x="182" y="0"/>
                  </a:lnTo>
                  <a:lnTo>
                    <a:pt x="1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6" name="Freeform 34"/>
            <p:cNvSpPr/>
            <p:nvPr/>
          </p:nvSpPr>
          <p:spPr bwMode="auto">
            <a:xfrm>
              <a:off x="3414" y="1214"/>
              <a:ext cx="401" cy="388"/>
            </a:xfrm>
            <a:custGeom>
              <a:avLst/>
              <a:gdLst>
                <a:gd name="T0" fmla="*/ 0 w 401"/>
                <a:gd name="T1" fmla="*/ 0 h 388"/>
                <a:gd name="T2" fmla="*/ 393 w 401"/>
                <a:gd name="T3" fmla="*/ 388 h 388"/>
                <a:gd name="T4" fmla="*/ 401 w 401"/>
                <a:gd name="T5" fmla="*/ 378 h 388"/>
                <a:gd name="T6" fmla="*/ 12 w 401"/>
                <a:gd name="T7" fmla="*/ 0 h 388"/>
                <a:gd name="T8" fmla="*/ 0 w 40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1" h="388">
                  <a:moveTo>
                    <a:pt x="0" y="0"/>
                  </a:moveTo>
                  <a:lnTo>
                    <a:pt x="393" y="388"/>
                  </a:lnTo>
                  <a:lnTo>
                    <a:pt x="401" y="37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7" name="Freeform 35"/>
            <p:cNvSpPr/>
            <p:nvPr/>
          </p:nvSpPr>
          <p:spPr bwMode="auto">
            <a:xfrm>
              <a:off x="3833" y="1034"/>
              <a:ext cx="233" cy="558"/>
            </a:xfrm>
            <a:custGeom>
              <a:avLst/>
              <a:gdLst>
                <a:gd name="T0" fmla="*/ 225 w 233"/>
                <a:gd name="T1" fmla="*/ 0 h 558"/>
                <a:gd name="T2" fmla="*/ 0 w 233"/>
                <a:gd name="T3" fmla="*/ 558 h 558"/>
                <a:gd name="T4" fmla="*/ 10 w 233"/>
                <a:gd name="T5" fmla="*/ 558 h 558"/>
                <a:gd name="T6" fmla="*/ 233 w 233"/>
                <a:gd name="T7" fmla="*/ 0 h 558"/>
                <a:gd name="T8" fmla="*/ 225 w 233"/>
                <a:gd name="T9" fmla="*/ 0 h 5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3" h="558">
                  <a:moveTo>
                    <a:pt x="225" y="0"/>
                  </a:moveTo>
                  <a:lnTo>
                    <a:pt x="0" y="558"/>
                  </a:lnTo>
                  <a:lnTo>
                    <a:pt x="10" y="558"/>
                  </a:lnTo>
                  <a:lnTo>
                    <a:pt x="233" y="0"/>
                  </a:lnTo>
                  <a:lnTo>
                    <a:pt x="2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8" name="Freeform 36"/>
            <p:cNvSpPr/>
            <p:nvPr/>
          </p:nvSpPr>
          <p:spPr bwMode="auto">
            <a:xfrm>
              <a:off x="4087" y="1034"/>
              <a:ext cx="452" cy="530"/>
            </a:xfrm>
            <a:custGeom>
              <a:avLst/>
              <a:gdLst>
                <a:gd name="T0" fmla="*/ 0 w 452"/>
                <a:gd name="T1" fmla="*/ 0 h 530"/>
                <a:gd name="T2" fmla="*/ 440 w 452"/>
                <a:gd name="T3" fmla="*/ 530 h 530"/>
                <a:gd name="T4" fmla="*/ 452 w 452"/>
                <a:gd name="T5" fmla="*/ 528 h 530"/>
                <a:gd name="T6" fmla="*/ 12 w 452"/>
                <a:gd name="T7" fmla="*/ 0 h 530"/>
                <a:gd name="T8" fmla="*/ 0 w 452"/>
                <a:gd name="T9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2" h="530">
                  <a:moveTo>
                    <a:pt x="0" y="0"/>
                  </a:moveTo>
                  <a:lnTo>
                    <a:pt x="440" y="530"/>
                  </a:lnTo>
                  <a:lnTo>
                    <a:pt x="452" y="5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9" name="Freeform 37"/>
            <p:cNvSpPr/>
            <p:nvPr/>
          </p:nvSpPr>
          <p:spPr bwMode="auto">
            <a:xfrm>
              <a:off x="3836" y="1588"/>
              <a:ext cx="689" cy="23"/>
            </a:xfrm>
            <a:custGeom>
              <a:avLst/>
              <a:gdLst>
                <a:gd name="T0" fmla="*/ 0 w 689"/>
                <a:gd name="T1" fmla="*/ 16 h 23"/>
                <a:gd name="T2" fmla="*/ 689 w 689"/>
                <a:gd name="T3" fmla="*/ 0 h 23"/>
                <a:gd name="T4" fmla="*/ 689 w 689"/>
                <a:gd name="T5" fmla="*/ 7 h 23"/>
                <a:gd name="T6" fmla="*/ 12 w 689"/>
                <a:gd name="T7" fmla="*/ 23 h 23"/>
                <a:gd name="T8" fmla="*/ 0 w 689"/>
                <a:gd name="T9" fmla="*/ 16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23">
                  <a:moveTo>
                    <a:pt x="0" y="16"/>
                  </a:moveTo>
                  <a:lnTo>
                    <a:pt x="689" y="0"/>
                  </a:lnTo>
                  <a:lnTo>
                    <a:pt x="689" y="7"/>
                  </a:lnTo>
                  <a:lnTo>
                    <a:pt x="12" y="23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0" name="Freeform 38"/>
            <p:cNvSpPr/>
            <p:nvPr/>
          </p:nvSpPr>
          <p:spPr bwMode="auto">
            <a:xfrm>
              <a:off x="5093" y="1621"/>
              <a:ext cx="273" cy="428"/>
            </a:xfrm>
            <a:custGeom>
              <a:avLst/>
              <a:gdLst>
                <a:gd name="T0" fmla="*/ 0 w 273"/>
                <a:gd name="T1" fmla="*/ 0 h 428"/>
                <a:gd name="T2" fmla="*/ 263 w 273"/>
                <a:gd name="T3" fmla="*/ 428 h 428"/>
                <a:gd name="T4" fmla="*/ 273 w 273"/>
                <a:gd name="T5" fmla="*/ 428 h 428"/>
                <a:gd name="T6" fmla="*/ 12 w 273"/>
                <a:gd name="T7" fmla="*/ 0 h 428"/>
                <a:gd name="T8" fmla="*/ 0 w 27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3" h="428">
                  <a:moveTo>
                    <a:pt x="0" y="0"/>
                  </a:moveTo>
                  <a:lnTo>
                    <a:pt x="263" y="428"/>
                  </a:lnTo>
                  <a:lnTo>
                    <a:pt x="273" y="4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1" name="Freeform 39"/>
            <p:cNvSpPr/>
            <p:nvPr/>
          </p:nvSpPr>
          <p:spPr bwMode="auto">
            <a:xfrm>
              <a:off x="5070" y="1621"/>
              <a:ext cx="293" cy="428"/>
            </a:xfrm>
            <a:custGeom>
              <a:avLst/>
              <a:gdLst>
                <a:gd name="T0" fmla="*/ 0 w 293"/>
                <a:gd name="T1" fmla="*/ 0 h 428"/>
                <a:gd name="T2" fmla="*/ 286 w 293"/>
                <a:gd name="T3" fmla="*/ 428 h 428"/>
                <a:gd name="T4" fmla="*/ 293 w 293"/>
                <a:gd name="T5" fmla="*/ 421 h 428"/>
                <a:gd name="T6" fmla="*/ 16 w 293"/>
                <a:gd name="T7" fmla="*/ 0 h 428"/>
                <a:gd name="T8" fmla="*/ 0 w 29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3" h="428">
                  <a:moveTo>
                    <a:pt x="0" y="0"/>
                  </a:moveTo>
                  <a:lnTo>
                    <a:pt x="286" y="428"/>
                  </a:lnTo>
                  <a:lnTo>
                    <a:pt x="293" y="421"/>
                  </a:lnTo>
                  <a:lnTo>
                    <a:pt x="1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2" name="Freeform 40"/>
            <p:cNvSpPr/>
            <p:nvPr/>
          </p:nvSpPr>
          <p:spPr bwMode="auto">
            <a:xfrm>
              <a:off x="4568" y="1581"/>
              <a:ext cx="551" cy="156"/>
            </a:xfrm>
            <a:custGeom>
              <a:avLst/>
              <a:gdLst>
                <a:gd name="T0" fmla="*/ 0 w 551"/>
                <a:gd name="T1" fmla="*/ 0 h 156"/>
                <a:gd name="T2" fmla="*/ 551 w 551"/>
                <a:gd name="T3" fmla="*/ 146 h 156"/>
                <a:gd name="T4" fmla="*/ 539 w 551"/>
                <a:gd name="T5" fmla="*/ 156 h 156"/>
                <a:gd name="T6" fmla="*/ 0 w 551"/>
                <a:gd name="T7" fmla="*/ 11 h 156"/>
                <a:gd name="T8" fmla="*/ 0 w 551"/>
                <a:gd name="T9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1" h="156">
                  <a:moveTo>
                    <a:pt x="0" y="0"/>
                  </a:moveTo>
                  <a:lnTo>
                    <a:pt x="551" y="146"/>
                  </a:lnTo>
                  <a:lnTo>
                    <a:pt x="539" y="156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3" name="Freeform 41"/>
            <p:cNvSpPr/>
            <p:nvPr/>
          </p:nvSpPr>
          <p:spPr bwMode="auto">
            <a:xfrm>
              <a:off x="4546" y="1597"/>
              <a:ext cx="228" cy="677"/>
            </a:xfrm>
            <a:custGeom>
              <a:avLst/>
              <a:gdLst>
                <a:gd name="T0" fmla="*/ 0 w 228"/>
                <a:gd name="T1" fmla="*/ 0 h 677"/>
                <a:gd name="T2" fmla="*/ 223 w 228"/>
                <a:gd name="T3" fmla="*/ 677 h 677"/>
                <a:gd name="T4" fmla="*/ 228 w 228"/>
                <a:gd name="T5" fmla="*/ 677 h 677"/>
                <a:gd name="T6" fmla="*/ 10 w 228"/>
                <a:gd name="T7" fmla="*/ 0 h 677"/>
                <a:gd name="T8" fmla="*/ 0 w 228"/>
                <a:gd name="T9" fmla="*/ 0 h 6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8" h="677">
                  <a:moveTo>
                    <a:pt x="0" y="0"/>
                  </a:moveTo>
                  <a:lnTo>
                    <a:pt x="223" y="677"/>
                  </a:lnTo>
                  <a:lnTo>
                    <a:pt x="228" y="677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4" name="Freeform 42"/>
            <p:cNvSpPr/>
            <p:nvPr/>
          </p:nvSpPr>
          <p:spPr bwMode="auto">
            <a:xfrm>
              <a:off x="4229" y="1604"/>
              <a:ext cx="310" cy="481"/>
            </a:xfrm>
            <a:custGeom>
              <a:avLst/>
              <a:gdLst>
                <a:gd name="T0" fmla="*/ 0 w 310"/>
                <a:gd name="T1" fmla="*/ 481 h 481"/>
                <a:gd name="T2" fmla="*/ 301 w 310"/>
                <a:gd name="T3" fmla="*/ 0 h 481"/>
                <a:gd name="T4" fmla="*/ 310 w 310"/>
                <a:gd name="T5" fmla="*/ 0 h 481"/>
                <a:gd name="T6" fmla="*/ 7 w 310"/>
                <a:gd name="T7" fmla="*/ 481 h 481"/>
                <a:gd name="T8" fmla="*/ 0 w 310"/>
                <a:gd name="T9" fmla="*/ 481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0" h="481">
                  <a:moveTo>
                    <a:pt x="0" y="481"/>
                  </a:moveTo>
                  <a:lnTo>
                    <a:pt x="301" y="0"/>
                  </a:lnTo>
                  <a:lnTo>
                    <a:pt x="310" y="0"/>
                  </a:lnTo>
                  <a:lnTo>
                    <a:pt x="7" y="481"/>
                  </a:lnTo>
                  <a:lnTo>
                    <a:pt x="0" y="4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5" name="Freeform 43"/>
            <p:cNvSpPr/>
            <p:nvPr/>
          </p:nvSpPr>
          <p:spPr bwMode="auto">
            <a:xfrm>
              <a:off x="4217" y="1803"/>
              <a:ext cx="90" cy="282"/>
            </a:xfrm>
            <a:custGeom>
              <a:avLst/>
              <a:gdLst>
                <a:gd name="T0" fmla="*/ 81 w 90"/>
                <a:gd name="T1" fmla="*/ 0 h 282"/>
                <a:gd name="T2" fmla="*/ 0 w 90"/>
                <a:gd name="T3" fmla="*/ 282 h 282"/>
                <a:gd name="T4" fmla="*/ 7 w 90"/>
                <a:gd name="T5" fmla="*/ 282 h 282"/>
                <a:gd name="T6" fmla="*/ 90 w 90"/>
                <a:gd name="T7" fmla="*/ 0 h 282"/>
                <a:gd name="T8" fmla="*/ 81 w 90"/>
                <a:gd name="T9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282">
                  <a:moveTo>
                    <a:pt x="81" y="0"/>
                  </a:moveTo>
                  <a:lnTo>
                    <a:pt x="0" y="282"/>
                  </a:lnTo>
                  <a:lnTo>
                    <a:pt x="7" y="282"/>
                  </a:lnTo>
                  <a:lnTo>
                    <a:pt x="90" y="0"/>
                  </a:lnTo>
                  <a:lnTo>
                    <a:pt x="8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6" name="Freeform 44"/>
            <p:cNvSpPr/>
            <p:nvPr/>
          </p:nvSpPr>
          <p:spPr bwMode="auto">
            <a:xfrm>
              <a:off x="3833" y="1621"/>
              <a:ext cx="375" cy="464"/>
            </a:xfrm>
            <a:custGeom>
              <a:avLst/>
              <a:gdLst>
                <a:gd name="T0" fmla="*/ 0 w 375"/>
                <a:gd name="T1" fmla="*/ 0 h 464"/>
                <a:gd name="T2" fmla="*/ 368 w 375"/>
                <a:gd name="T3" fmla="*/ 464 h 464"/>
                <a:gd name="T4" fmla="*/ 375 w 375"/>
                <a:gd name="T5" fmla="*/ 464 h 464"/>
                <a:gd name="T6" fmla="*/ 8 w 375"/>
                <a:gd name="T7" fmla="*/ 0 h 464"/>
                <a:gd name="T8" fmla="*/ 0 w 375"/>
                <a:gd name="T9" fmla="*/ 0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5" h="464">
                  <a:moveTo>
                    <a:pt x="0" y="0"/>
                  </a:moveTo>
                  <a:lnTo>
                    <a:pt x="368" y="464"/>
                  </a:lnTo>
                  <a:lnTo>
                    <a:pt x="375" y="464"/>
                  </a:lnTo>
                  <a:lnTo>
                    <a:pt x="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7" name="Freeform 45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  <a:gd name="T10" fmla="*/ 0 w 649"/>
                <a:gd name="T11" fmla="*/ 17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8" name="Freeform 46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9" name="Freeform 47"/>
            <p:cNvSpPr/>
            <p:nvPr/>
          </p:nvSpPr>
          <p:spPr bwMode="auto">
            <a:xfrm>
              <a:off x="3623" y="1623"/>
              <a:ext cx="203" cy="658"/>
            </a:xfrm>
            <a:custGeom>
              <a:avLst/>
              <a:gdLst>
                <a:gd name="T0" fmla="*/ 194 w 203"/>
                <a:gd name="T1" fmla="*/ 0 h 658"/>
                <a:gd name="T2" fmla="*/ 0 w 203"/>
                <a:gd name="T3" fmla="*/ 658 h 658"/>
                <a:gd name="T4" fmla="*/ 9 w 203"/>
                <a:gd name="T5" fmla="*/ 658 h 658"/>
                <a:gd name="T6" fmla="*/ 203 w 203"/>
                <a:gd name="T7" fmla="*/ 5 h 658"/>
                <a:gd name="T8" fmla="*/ 194 w 203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58">
                  <a:moveTo>
                    <a:pt x="194" y="0"/>
                  </a:moveTo>
                  <a:lnTo>
                    <a:pt x="0" y="658"/>
                  </a:lnTo>
                  <a:lnTo>
                    <a:pt x="9" y="658"/>
                  </a:lnTo>
                  <a:lnTo>
                    <a:pt x="203" y="5"/>
                  </a:lnTo>
                  <a:lnTo>
                    <a:pt x="19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0" name="Freeform 48"/>
            <p:cNvSpPr/>
            <p:nvPr/>
          </p:nvSpPr>
          <p:spPr bwMode="auto">
            <a:xfrm>
              <a:off x="3353" y="1768"/>
              <a:ext cx="935" cy="310"/>
            </a:xfrm>
            <a:custGeom>
              <a:avLst/>
              <a:gdLst>
                <a:gd name="T0" fmla="*/ 0 w 935"/>
                <a:gd name="T1" fmla="*/ 300 h 310"/>
                <a:gd name="T2" fmla="*/ 928 w 935"/>
                <a:gd name="T3" fmla="*/ 0 h 310"/>
                <a:gd name="T4" fmla="*/ 935 w 935"/>
                <a:gd name="T5" fmla="*/ 9 h 310"/>
                <a:gd name="T6" fmla="*/ 7 w 935"/>
                <a:gd name="T7" fmla="*/ 310 h 310"/>
                <a:gd name="T8" fmla="*/ 0 w 935"/>
                <a:gd name="T9" fmla="*/ 300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5" h="310">
                  <a:moveTo>
                    <a:pt x="0" y="300"/>
                  </a:moveTo>
                  <a:lnTo>
                    <a:pt x="928" y="0"/>
                  </a:lnTo>
                  <a:lnTo>
                    <a:pt x="935" y="9"/>
                  </a:lnTo>
                  <a:lnTo>
                    <a:pt x="7" y="310"/>
                  </a:lnTo>
                  <a:lnTo>
                    <a:pt x="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1" name="Freeform 49"/>
            <p:cNvSpPr/>
            <p:nvPr/>
          </p:nvSpPr>
          <p:spPr bwMode="auto">
            <a:xfrm>
              <a:off x="2631" y="1820"/>
              <a:ext cx="641" cy="251"/>
            </a:xfrm>
            <a:custGeom>
              <a:avLst/>
              <a:gdLst>
                <a:gd name="T0" fmla="*/ 0 w 641"/>
                <a:gd name="T1" fmla="*/ 9 h 251"/>
                <a:gd name="T2" fmla="*/ 641 w 641"/>
                <a:gd name="T3" fmla="*/ 251 h 251"/>
                <a:gd name="T4" fmla="*/ 641 w 641"/>
                <a:gd name="T5" fmla="*/ 244 h 251"/>
                <a:gd name="T6" fmla="*/ 11 w 641"/>
                <a:gd name="T7" fmla="*/ 0 h 251"/>
                <a:gd name="T8" fmla="*/ 0 w 641"/>
                <a:gd name="T9" fmla="*/ 9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1" h="251">
                  <a:moveTo>
                    <a:pt x="0" y="9"/>
                  </a:moveTo>
                  <a:lnTo>
                    <a:pt x="641" y="251"/>
                  </a:lnTo>
                  <a:lnTo>
                    <a:pt x="641" y="244"/>
                  </a:lnTo>
                  <a:lnTo>
                    <a:pt x="11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2" name="Freeform 50"/>
            <p:cNvSpPr/>
            <p:nvPr/>
          </p:nvSpPr>
          <p:spPr bwMode="auto">
            <a:xfrm>
              <a:off x="2631" y="1798"/>
              <a:ext cx="497" cy="301"/>
            </a:xfrm>
            <a:custGeom>
              <a:avLst/>
              <a:gdLst>
                <a:gd name="T0" fmla="*/ 0 w 497"/>
                <a:gd name="T1" fmla="*/ 296 h 301"/>
                <a:gd name="T2" fmla="*/ 490 w 497"/>
                <a:gd name="T3" fmla="*/ 0 h 301"/>
                <a:gd name="T4" fmla="*/ 497 w 497"/>
                <a:gd name="T5" fmla="*/ 10 h 301"/>
                <a:gd name="T6" fmla="*/ 7 w 497"/>
                <a:gd name="T7" fmla="*/ 301 h 301"/>
                <a:gd name="T8" fmla="*/ 0 w 497"/>
                <a:gd name="T9" fmla="*/ 296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7" h="301">
                  <a:moveTo>
                    <a:pt x="0" y="296"/>
                  </a:moveTo>
                  <a:lnTo>
                    <a:pt x="490" y="0"/>
                  </a:lnTo>
                  <a:lnTo>
                    <a:pt x="497" y="10"/>
                  </a:lnTo>
                  <a:lnTo>
                    <a:pt x="7" y="301"/>
                  </a:lnTo>
                  <a:lnTo>
                    <a:pt x="0" y="2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3" name="Freeform 51"/>
            <p:cNvSpPr/>
            <p:nvPr/>
          </p:nvSpPr>
          <p:spPr bwMode="auto">
            <a:xfrm>
              <a:off x="2467" y="2125"/>
              <a:ext cx="135" cy="351"/>
            </a:xfrm>
            <a:custGeom>
              <a:avLst/>
              <a:gdLst>
                <a:gd name="T0" fmla="*/ 126 w 135"/>
                <a:gd name="T1" fmla="*/ 0 h 351"/>
                <a:gd name="T2" fmla="*/ 0 w 135"/>
                <a:gd name="T3" fmla="*/ 351 h 351"/>
                <a:gd name="T4" fmla="*/ 12 w 135"/>
                <a:gd name="T5" fmla="*/ 351 h 351"/>
                <a:gd name="T6" fmla="*/ 135 w 135"/>
                <a:gd name="T7" fmla="*/ 7 h 351"/>
                <a:gd name="T8" fmla="*/ 126 w 135"/>
                <a:gd name="T9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351">
                  <a:moveTo>
                    <a:pt x="126" y="0"/>
                  </a:moveTo>
                  <a:lnTo>
                    <a:pt x="0" y="351"/>
                  </a:lnTo>
                  <a:lnTo>
                    <a:pt x="12" y="351"/>
                  </a:lnTo>
                  <a:lnTo>
                    <a:pt x="135" y="7"/>
                  </a:lnTo>
                  <a:lnTo>
                    <a:pt x="12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4" name="Freeform 52"/>
            <p:cNvSpPr/>
            <p:nvPr/>
          </p:nvSpPr>
          <p:spPr bwMode="auto">
            <a:xfrm>
              <a:off x="2607" y="2130"/>
              <a:ext cx="234" cy="743"/>
            </a:xfrm>
            <a:custGeom>
              <a:avLst/>
              <a:gdLst>
                <a:gd name="T0" fmla="*/ 0 w 234"/>
                <a:gd name="T1" fmla="*/ 0 h 743"/>
                <a:gd name="T2" fmla="*/ 223 w 234"/>
                <a:gd name="T3" fmla="*/ 743 h 743"/>
                <a:gd name="T4" fmla="*/ 234 w 234"/>
                <a:gd name="T5" fmla="*/ 743 h 743"/>
                <a:gd name="T6" fmla="*/ 9 w 234"/>
                <a:gd name="T7" fmla="*/ 0 h 743"/>
                <a:gd name="T8" fmla="*/ 0 w 234"/>
                <a:gd name="T9" fmla="*/ 0 h 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743">
                  <a:moveTo>
                    <a:pt x="0" y="0"/>
                  </a:moveTo>
                  <a:lnTo>
                    <a:pt x="223" y="743"/>
                  </a:lnTo>
                  <a:lnTo>
                    <a:pt x="234" y="743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5" name="Freeform 53"/>
            <p:cNvSpPr/>
            <p:nvPr/>
          </p:nvSpPr>
          <p:spPr bwMode="auto">
            <a:xfrm>
              <a:off x="2472" y="2525"/>
              <a:ext cx="350" cy="360"/>
            </a:xfrm>
            <a:custGeom>
              <a:avLst/>
              <a:gdLst>
                <a:gd name="T0" fmla="*/ 0 w 350"/>
                <a:gd name="T1" fmla="*/ 12 h 360"/>
                <a:gd name="T2" fmla="*/ 343 w 350"/>
                <a:gd name="T3" fmla="*/ 360 h 360"/>
                <a:gd name="T4" fmla="*/ 350 w 350"/>
                <a:gd name="T5" fmla="*/ 348 h 360"/>
                <a:gd name="T6" fmla="*/ 7 w 350"/>
                <a:gd name="T7" fmla="*/ 0 h 360"/>
                <a:gd name="T8" fmla="*/ 0 w 350"/>
                <a:gd name="T9" fmla="*/ 12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0" h="360">
                  <a:moveTo>
                    <a:pt x="0" y="12"/>
                  </a:moveTo>
                  <a:lnTo>
                    <a:pt x="343" y="360"/>
                  </a:lnTo>
                  <a:lnTo>
                    <a:pt x="350" y="348"/>
                  </a:lnTo>
                  <a:lnTo>
                    <a:pt x="7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6" name="Freeform 54"/>
            <p:cNvSpPr/>
            <p:nvPr/>
          </p:nvSpPr>
          <p:spPr bwMode="auto">
            <a:xfrm>
              <a:off x="2922" y="2466"/>
              <a:ext cx="128" cy="355"/>
            </a:xfrm>
            <a:custGeom>
              <a:avLst/>
              <a:gdLst>
                <a:gd name="T0" fmla="*/ 121 w 128"/>
                <a:gd name="T1" fmla="*/ 0 h 355"/>
                <a:gd name="T2" fmla="*/ 0 w 128"/>
                <a:gd name="T3" fmla="*/ 339 h 355"/>
                <a:gd name="T4" fmla="*/ 9 w 128"/>
                <a:gd name="T5" fmla="*/ 355 h 355"/>
                <a:gd name="T6" fmla="*/ 128 w 128"/>
                <a:gd name="T7" fmla="*/ 10 h 355"/>
                <a:gd name="T8" fmla="*/ 121 w 128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8" h="355">
                  <a:moveTo>
                    <a:pt x="121" y="0"/>
                  </a:moveTo>
                  <a:lnTo>
                    <a:pt x="0" y="339"/>
                  </a:lnTo>
                  <a:lnTo>
                    <a:pt x="9" y="355"/>
                  </a:lnTo>
                  <a:lnTo>
                    <a:pt x="128" y="10"/>
                  </a:lnTo>
                  <a:lnTo>
                    <a:pt x="1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7" name="Freeform 55"/>
            <p:cNvSpPr/>
            <p:nvPr/>
          </p:nvSpPr>
          <p:spPr bwMode="auto">
            <a:xfrm>
              <a:off x="2616" y="2118"/>
              <a:ext cx="417" cy="322"/>
            </a:xfrm>
            <a:custGeom>
              <a:avLst/>
              <a:gdLst>
                <a:gd name="T0" fmla="*/ 0 w 417"/>
                <a:gd name="T1" fmla="*/ 10 h 322"/>
                <a:gd name="T2" fmla="*/ 408 w 417"/>
                <a:gd name="T3" fmla="*/ 322 h 322"/>
                <a:gd name="T4" fmla="*/ 417 w 417"/>
                <a:gd name="T5" fmla="*/ 310 h 322"/>
                <a:gd name="T6" fmla="*/ 15 w 417"/>
                <a:gd name="T7" fmla="*/ 0 h 322"/>
                <a:gd name="T8" fmla="*/ 0 w 417"/>
                <a:gd name="T9" fmla="*/ 10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7" h="322">
                  <a:moveTo>
                    <a:pt x="0" y="10"/>
                  </a:moveTo>
                  <a:lnTo>
                    <a:pt x="408" y="322"/>
                  </a:lnTo>
                  <a:lnTo>
                    <a:pt x="417" y="310"/>
                  </a:lnTo>
                  <a:lnTo>
                    <a:pt x="15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8" name="Freeform 56"/>
            <p:cNvSpPr/>
            <p:nvPr/>
          </p:nvSpPr>
          <p:spPr bwMode="auto">
            <a:xfrm>
              <a:off x="3054" y="1803"/>
              <a:ext cx="81" cy="618"/>
            </a:xfrm>
            <a:custGeom>
              <a:avLst/>
              <a:gdLst>
                <a:gd name="T0" fmla="*/ 69 w 81"/>
                <a:gd name="T1" fmla="*/ 0 h 618"/>
                <a:gd name="T2" fmla="*/ 0 w 81"/>
                <a:gd name="T3" fmla="*/ 618 h 618"/>
                <a:gd name="T4" fmla="*/ 10 w 81"/>
                <a:gd name="T5" fmla="*/ 618 h 618"/>
                <a:gd name="T6" fmla="*/ 81 w 81"/>
                <a:gd name="T7" fmla="*/ 0 h 618"/>
                <a:gd name="T8" fmla="*/ 69 w 81"/>
                <a:gd name="T9" fmla="*/ 0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618">
                  <a:moveTo>
                    <a:pt x="69" y="0"/>
                  </a:moveTo>
                  <a:lnTo>
                    <a:pt x="0" y="618"/>
                  </a:lnTo>
                  <a:lnTo>
                    <a:pt x="10" y="618"/>
                  </a:lnTo>
                  <a:lnTo>
                    <a:pt x="81" y="0"/>
                  </a:lnTo>
                  <a:lnTo>
                    <a:pt x="6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9" name="Freeform 57"/>
            <p:cNvSpPr/>
            <p:nvPr/>
          </p:nvSpPr>
          <p:spPr bwMode="auto">
            <a:xfrm>
              <a:off x="3135" y="1810"/>
              <a:ext cx="476" cy="474"/>
            </a:xfrm>
            <a:custGeom>
              <a:avLst/>
              <a:gdLst>
                <a:gd name="T0" fmla="*/ 0 w 476"/>
                <a:gd name="T1" fmla="*/ 0 h 474"/>
                <a:gd name="T2" fmla="*/ 469 w 476"/>
                <a:gd name="T3" fmla="*/ 474 h 474"/>
                <a:gd name="T4" fmla="*/ 476 w 476"/>
                <a:gd name="T5" fmla="*/ 471 h 474"/>
                <a:gd name="T6" fmla="*/ 9 w 476"/>
                <a:gd name="T7" fmla="*/ 0 h 474"/>
                <a:gd name="T8" fmla="*/ 0 w 476"/>
                <a:gd name="T9" fmla="*/ 0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6" h="474">
                  <a:moveTo>
                    <a:pt x="0" y="0"/>
                  </a:moveTo>
                  <a:lnTo>
                    <a:pt x="469" y="474"/>
                  </a:lnTo>
                  <a:lnTo>
                    <a:pt x="476" y="471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0" name="Freeform 58"/>
            <p:cNvSpPr/>
            <p:nvPr/>
          </p:nvSpPr>
          <p:spPr bwMode="auto">
            <a:xfrm>
              <a:off x="2938" y="2109"/>
              <a:ext cx="363" cy="696"/>
            </a:xfrm>
            <a:custGeom>
              <a:avLst/>
              <a:gdLst>
                <a:gd name="T0" fmla="*/ 358 w 363"/>
                <a:gd name="T1" fmla="*/ 0 h 696"/>
                <a:gd name="T2" fmla="*/ 0 w 363"/>
                <a:gd name="T3" fmla="*/ 696 h 696"/>
                <a:gd name="T4" fmla="*/ 12 w 363"/>
                <a:gd name="T5" fmla="*/ 696 h 696"/>
                <a:gd name="T6" fmla="*/ 363 w 363"/>
                <a:gd name="T7" fmla="*/ 9 h 696"/>
                <a:gd name="T8" fmla="*/ 358 w 363"/>
                <a:gd name="T9" fmla="*/ 0 h 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3" h="696">
                  <a:moveTo>
                    <a:pt x="358" y="0"/>
                  </a:moveTo>
                  <a:lnTo>
                    <a:pt x="0" y="696"/>
                  </a:lnTo>
                  <a:lnTo>
                    <a:pt x="12" y="696"/>
                  </a:lnTo>
                  <a:lnTo>
                    <a:pt x="363" y="9"/>
                  </a:lnTo>
                  <a:lnTo>
                    <a:pt x="35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1" name="Freeform 59"/>
            <p:cNvSpPr/>
            <p:nvPr/>
          </p:nvSpPr>
          <p:spPr bwMode="auto">
            <a:xfrm>
              <a:off x="3085" y="2296"/>
              <a:ext cx="516" cy="154"/>
            </a:xfrm>
            <a:custGeom>
              <a:avLst/>
              <a:gdLst>
                <a:gd name="T0" fmla="*/ 0 w 516"/>
                <a:gd name="T1" fmla="*/ 144 h 154"/>
                <a:gd name="T2" fmla="*/ 516 w 516"/>
                <a:gd name="T3" fmla="*/ 0 h 154"/>
                <a:gd name="T4" fmla="*/ 516 w 516"/>
                <a:gd name="T5" fmla="*/ 7 h 154"/>
                <a:gd name="T6" fmla="*/ 0 w 516"/>
                <a:gd name="T7" fmla="*/ 154 h 154"/>
                <a:gd name="T8" fmla="*/ 0 w 516"/>
                <a:gd name="T9" fmla="*/ 14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6" h="154">
                  <a:moveTo>
                    <a:pt x="0" y="144"/>
                  </a:moveTo>
                  <a:lnTo>
                    <a:pt x="516" y="0"/>
                  </a:lnTo>
                  <a:lnTo>
                    <a:pt x="516" y="7"/>
                  </a:lnTo>
                  <a:lnTo>
                    <a:pt x="0" y="154"/>
                  </a:lnTo>
                  <a:lnTo>
                    <a:pt x="0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2" name="Freeform 60"/>
            <p:cNvSpPr/>
            <p:nvPr/>
          </p:nvSpPr>
          <p:spPr bwMode="auto">
            <a:xfrm>
              <a:off x="3637" y="2106"/>
              <a:ext cx="571" cy="192"/>
            </a:xfrm>
            <a:custGeom>
              <a:avLst/>
              <a:gdLst>
                <a:gd name="T0" fmla="*/ 0 w 571"/>
                <a:gd name="T1" fmla="*/ 180 h 192"/>
                <a:gd name="T2" fmla="*/ 571 w 571"/>
                <a:gd name="T3" fmla="*/ 0 h 192"/>
                <a:gd name="T4" fmla="*/ 571 w 571"/>
                <a:gd name="T5" fmla="*/ 12 h 192"/>
                <a:gd name="T6" fmla="*/ 0 w 571"/>
                <a:gd name="T7" fmla="*/ 192 h 192"/>
                <a:gd name="T8" fmla="*/ 0 w 571"/>
                <a:gd name="T9" fmla="*/ 18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192">
                  <a:moveTo>
                    <a:pt x="0" y="180"/>
                  </a:moveTo>
                  <a:lnTo>
                    <a:pt x="571" y="0"/>
                  </a:lnTo>
                  <a:lnTo>
                    <a:pt x="571" y="12"/>
                  </a:lnTo>
                  <a:lnTo>
                    <a:pt x="0" y="192"/>
                  </a:lnTo>
                  <a:lnTo>
                    <a:pt x="0" y="1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3" name="Freeform 61"/>
            <p:cNvSpPr/>
            <p:nvPr/>
          </p:nvSpPr>
          <p:spPr bwMode="auto">
            <a:xfrm>
              <a:off x="4234" y="2106"/>
              <a:ext cx="521" cy="187"/>
            </a:xfrm>
            <a:custGeom>
              <a:avLst/>
              <a:gdLst>
                <a:gd name="T0" fmla="*/ 0 w 521"/>
                <a:gd name="T1" fmla="*/ 10 h 187"/>
                <a:gd name="T2" fmla="*/ 518 w 521"/>
                <a:gd name="T3" fmla="*/ 187 h 187"/>
                <a:gd name="T4" fmla="*/ 521 w 521"/>
                <a:gd name="T5" fmla="*/ 175 h 187"/>
                <a:gd name="T6" fmla="*/ 0 w 521"/>
                <a:gd name="T7" fmla="*/ 0 h 187"/>
                <a:gd name="T8" fmla="*/ 0 w 521"/>
                <a:gd name="T9" fmla="*/ 1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187">
                  <a:moveTo>
                    <a:pt x="0" y="10"/>
                  </a:moveTo>
                  <a:lnTo>
                    <a:pt x="518" y="187"/>
                  </a:lnTo>
                  <a:lnTo>
                    <a:pt x="521" y="175"/>
                  </a:lnTo>
                  <a:lnTo>
                    <a:pt x="0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4" name="Freeform 62"/>
            <p:cNvSpPr/>
            <p:nvPr/>
          </p:nvSpPr>
          <p:spPr bwMode="auto">
            <a:xfrm>
              <a:off x="4795" y="1749"/>
              <a:ext cx="329" cy="525"/>
            </a:xfrm>
            <a:custGeom>
              <a:avLst/>
              <a:gdLst>
                <a:gd name="T0" fmla="*/ 329 w 329"/>
                <a:gd name="T1" fmla="*/ 0 h 525"/>
                <a:gd name="T2" fmla="*/ 0 w 329"/>
                <a:gd name="T3" fmla="*/ 525 h 525"/>
                <a:gd name="T4" fmla="*/ 7 w 329"/>
                <a:gd name="T5" fmla="*/ 525 h 525"/>
                <a:gd name="T6" fmla="*/ 329 w 329"/>
                <a:gd name="T7" fmla="*/ 12 h 525"/>
                <a:gd name="T8" fmla="*/ 329 w 329"/>
                <a:gd name="T9" fmla="*/ 0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9" h="525">
                  <a:moveTo>
                    <a:pt x="329" y="0"/>
                  </a:moveTo>
                  <a:lnTo>
                    <a:pt x="0" y="525"/>
                  </a:lnTo>
                  <a:lnTo>
                    <a:pt x="7" y="525"/>
                  </a:lnTo>
                  <a:lnTo>
                    <a:pt x="329" y="12"/>
                  </a:lnTo>
                  <a:lnTo>
                    <a:pt x="3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5" name="Freeform 63"/>
            <p:cNvSpPr/>
            <p:nvPr/>
          </p:nvSpPr>
          <p:spPr bwMode="auto">
            <a:xfrm>
              <a:off x="5145" y="1756"/>
              <a:ext cx="52" cy="691"/>
            </a:xfrm>
            <a:custGeom>
              <a:avLst/>
              <a:gdLst>
                <a:gd name="T0" fmla="*/ 0 w 52"/>
                <a:gd name="T1" fmla="*/ 0 h 691"/>
                <a:gd name="T2" fmla="*/ 41 w 52"/>
                <a:gd name="T3" fmla="*/ 691 h 691"/>
                <a:gd name="T4" fmla="*/ 52 w 52"/>
                <a:gd name="T5" fmla="*/ 691 h 691"/>
                <a:gd name="T6" fmla="*/ 7 w 52"/>
                <a:gd name="T7" fmla="*/ 0 h 691"/>
                <a:gd name="T8" fmla="*/ 0 w 52"/>
                <a:gd name="T9" fmla="*/ 0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691">
                  <a:moveTo>
                    <a:pt x="0" y="0"/>
                  </a:moveTo>
                  <a:lnTo>
                    <a:pt x="41" y="691"/>
                  </a:lnTo>
                  <a:lnTo>
                    <a:pt x="52" y="691"/>
                  </a:lnTo>
                  <a:lnTo>
                    <a:pt x="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6" name="Freeform 64"/>
            <p:cNvSpPr/>
            <p:nvPr/>
          </p:nvSpPr>
          <p:spPr bwMode="auto">
            <a:xfrm>
              <a:off x="5204" y="2102"/>
              <a:ext cx="183" cy="355"/>
            </a:xfrm>
            <a:custGeom>
              <a:avLst/>
              <a:gdLst>
                <a:gd name="T0" fmla="*/ 171 w 183"/>
                <a:gd name="T1" fmla="*/ 0 h 355"/>
                <a:gd name="T2" fmla="*/ 0 w 183"/>
                <a:gd name="T3" fmla="*/ 345 h 355"/>
                <a:gd name="T4" fmla="*/ 10 w 183"/>
                <a:gd name="T5" fmla="*/ 355 h 355"/>
                <a:gd name="T6" fmla="*/ 183 w 183"/>
                <a:gd name="T7" fmla="*/ 0 h 355"/>
                <a:gd name="T8" fmla="*/ 171 w 183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3" h="355">
                  <a:moveTo>
                    <a:pt x="171" y="0"/>
                  </a:moveTo>
                  <a:lnTo>
                    <a:pt x="0" y="345"/>
                  </a:lnTo>
                  <a:lnTo>
                    <a:pt x="10" y="355"/>
                  </a:lnTo>
                  <a:lnTo>
                    <a:pt x="183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7" name="Freeform 65"/>
            <p:cNvSpPr/>
            <p:nvPr/>
          </p:nvSpPr>
          <p:spPr bwMode="auto">
            <a:xfrm>
              <a:off x="4795" y="2303"/>
              <a:ext cx="362" cy="173"/>
            </a:xfrm>
            <a:custGeom>
              <a:avLst/>
              <a:gdLst>
                <a:gd name="T0" fmla="*/ 0 w 362"/>
                <a:gd name="T1" fmla="*/ 9 h 173"/>
                <a:gd name="T2" fmla="*/ 362 w 362"/>
                <a:gd name="T3" fmla="*/ 173 h 173"/>
                <a:gd name="T4" fmla="*/ 362 w 362"/>
                <a:gd name="T5" fmla="*/ 156 h 173"/>
                <a:gd name="T6" fmla="*/ 0 w 362"/>
                <a:gd name="T7" fmla="*/ 0 h 173"/>
                <a:gd name="T8" fmla="*/ 0 w 362"/>
                <a:gd name="T9" fmla="*/ 9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2" h="173">
                  <a:moveTo>
                    <a:pt x="0" y="9"/>
                  </a:moveTo>
                  <a:lnTo>
                    <a:pt x="362" y="173"/>
                  </a:lnTo>
                  <a:lnTo>
                    <a:pt x="362" y="156"/>
                  </a:lnTo>
                  <a:lnTo>
                    <a:pt x="0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8" name="Freeform 66"/>
            <p:cNvSpPr/>
            <p:nvPr/>
          </p:nvSpPr>
          <p:spPr bwMode="auto">
            <a:xfrm>
              <a:off x="5086" y="2499"/>
              <a:ext cx="102" cy="462"/>
            </a:xfrm>
            <a:custGeom>
              <a:avLst/>
              <a:gdLst>
                <a:gd name="T0" fmla="*/ 95 w 102"/>
                <a:gd name="T1" fmla="*/ 0 h 462"/>
                <a:gd name="T2" fmla="*/ 0 w 102"/>
                <a:gd name="T3" fmla="*/ 462 h 462"/>
                <a:gd name="T4" fmla="*/ 12 w 102"/>
                <a:gd name="T5" fmla="*/ 462 h 462"/>
                <a:gd name="T6" fmla="*/ 102 w 102"/>
                <a:gd name="T7" fmla="*/ 0 h 462"/>
                <a:gd name="T8" fmla="*/ 95 w 102"/>
                <a:gd name="T9" fmla="*/ 0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462">
                  <a:moveTo>
                    <a:pt x="95" y="0"/>
                  </a:moveTo>
                  <a:lnTo>
                    <a:pt x="0" y="462"/>
                  </a:lnTo>
                  <a:lnTo>
                    <a:pt x="12" y="462"/>
                  </a:lnTo>
                  <a:lnTo>
                    <a:pt x="102" y="0"/>
                  </a:lnTo>
                  <a:lnTo>
                    <a:pt x="9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9" name="Freeform 67"/>
            <p:cNvSpPr/>
            <p:nvPr/>
          </p:nvSpPr>
          <p:spPr bwMode="auto">
            <a:xfrm>
              <a:off x="4724" y="2317"/>
              <a:ext cx="59" cy="663"/>
            </a:xfrm>
            <a:custGeom>
              <a:avLst/>
              <a:gdLst>
                <a:gd name="T0" fmla="*/ 50 w 59"/>
                <a:gd name="T1" fmla="*/ 0 h 663"/>
                <a:gd name="T2" fmla="*/ 0 w 59"/>
                <a:gd name="T3" fmla="*/ 663 h 663"/>
                <a:gd name="T4" fmla="*/ 9 w 59"/>
                <a:gd name="T5" fmla="*/ 663 h 663"/>
                <a:gd name="T6" fmla="*/ 59 w 59"/>
                <a:gd name="T7" fmla="*/ 0 h 663"/>
                <a:gd name="T8" fmla="*/ 50 w 59"/>
                <a:gd name="T9" fmla="*/ 0 h 6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663">
                  <a:moveTo>
                    <a:pt x="50" y="0"/>
                  </a:moveTo>
                  <a:lnTo>
                    <a:pt x="0" y="663"/>
                  </a:lnTo>
                  <a:lnTo>
                    <a:pt x="9" y="663"/>
                  </a:lnTo>
                  <a:lnTo>
                    <a:pt x="59" y="0"/>
                  </a:lnTo>
                  <a:lnTo>
                    <a:pt x="5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0" name="Freeform 68"/>
            <p:cNvSpPr/>
            <p:nvPr/>
          </p:nvSpPr>
          <p:spPr bwMode="auto">
            <a:xfrm>
              <a:off x="4740" y="2499"/>
              <a:ext cx="443" cy="481"/>
            </a:xfrm>
            <a:custGeom>
              <a:avLst/>
              <a:gdLst>
                <a:gd name="T0" fmla="*/ 436 w 443"/>
                <a:gd name="T1" fmla="*/ 0 h 481"/>
                <a:gd name="T2" fmla="*/ 0 w 443"/>
                <a:gd name="T3" fmla="*/ 476 h 481"/>
                <a:gd name="T4" fmla="*/ 7 w 443"/>
                <a:gd name="T5" fmla="*/ 481 h 481"/>
                <a:gd name="T6" fmla="*/ 443 w 443"/>
                <a:gd name="T7" fmla="*/ 0 h 481"/>
                <a:gd name="T8" fmla="*/ 436 w 443"/>
                <a:gd name="T9" fmla="*/ 0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3" h="481">
                  <a:moveTo>
                    <a:pt x="436" y="0"/>
                  </a:moveTo>
                  <a:lnTo>
                    <a:pt x="0" y="476"/>
                  </a:lnTo>
                  <a:lnTo>
                    <a:pt x="7" y="481"/>
                  </a:lnTo>
                  <a:lnTo>
                    <a:pt x="443" y="0"/>
                  </a:lnTo>
                  <a:lnTo>
                    <a:pt x="43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1" name="Freeform 69"/>
            <p:cNvSpPr/>
            <p:nvPr/>
          </p:nvSpPr>
          <p:spPr bwMode="auto">
            <a:xfrm>
              <a:off x="4996" y="2573"/>
              <a:ext cx="81" cy="388"/>
            </a:xfrm>
            <a:custGeom>
              <a:avLst/>
              <a:gdLst>
                <a:gd name="T0" fmla="*/ 0 w 81"/>
                <a:gd name="T1" fmla="*/ 0 h 388"/>
                <a:gd name="T2" fmla="*/ 69 w 81"/>
                <a:gd name="T3" fmla="*/ 388 h 388"/>
                <a:gd name="T4" fmla="*/ 81 w 81"/>
                <a:gd name="T5" fmla="*/ 388 h 388"/>
                <a:gd name="T6" fmla="*/ 10 w 81"/>
                <a:gd name="T7" fmla="*/ 0 h 388"/>
                <a:gd name="T8" fmla="*/ 0 w 8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388">
                  <a:moveTo>
                    <a:pt x="0" y="0"/>
                  </a:moveTo>
                  <a:lnTo>
                    <a:pt x="69" y="388"/>
                  </a:lnTo>
                  <a:lnTo>
                    <a:pt x="81" y="388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2" name="Freeform 70"/>
            <p:cNvSpPr/>
            <p:nvPr/>
          </p:nvSpPr>
          <p:spPr bwMode="auto">
            <a:xfrm>
              <a:off x="4186" y="2116"/>
              <a:ext cx="38" cy="594"/>
            </a:xfrm>
            <a:custGeom>
              <a:avLst/>
              <a:gdLst>
                <a:gd name="T0" fmla="*/ 31 w 38"/>
                <a:gd name="T1" fmla="*/ 2 h 594"/>
                <a:gd name="T2" fmla="*/ 0 w 38"/>
                <a:gd name="T3" fmla="*/ 594 h 594"/>
                <a:gd name="T4" fmla="*/ 7 w 38"/>
                <a:gd name="T5" fmla="*/ 594 h 594"/>
                <a:gd name="T6" fmla="*/ 38 w 38"/>
                <a:gd name="T7" fmla="*/ 0 h 594"/>
                <a:gd name="T8" fmla="*/ 31 w 38"/>
                <a:gd name="T9" fmla="*/ 2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594">
                  <a:moveTo>
                    <a:pt x="31" y="2"/>
                  </a:moveTo>
                  <a:lnTo>
                    <a:pt x="0" y="594"/>
                  </a:lnTo>
                  <a:lnTo>
                    <a:pt x="7" y="594"/>
                  </a:lnTo>
                  <a:lnTo>
                    <a:pt x="38" y="0"/>
                  </a:lnTo>
                  <a:lnTo>
                    <a:pt x="31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3" name="Freeform 71"/>
            <p:cNvSpPr/>
            <p:nvPr/>
          </p:nvSpPr>
          <p:spPr bwMode="auto">
            <a:xfrm>
              <a:off x="4201" y="2312"/>
              <a:ext cx="568" cy="415"/>
            </a:xfrm>
            <a:custGeom>
              <a:avLst/>
              <a:gdLst>
                <a:gd name="T0" fmla="*/ 0 w 568"/>
                <a:gd name="T1" fmla="*/ 405 h 415"/>
                <a:gd name="T2" fmla="*/ 563 w 568"/>
                <a:gd name="T3" fmla="*/ 0 h 415"/>
                <a:gd name="T4" fmla="*/ 568 w 568"/>
                <a:gd name="T5" fmla="*/ 7 h 415"/>
                <a:gd name="T6" fmla="*/ 0 w 568"/>
                <a:gd name="T7" fmla="*/ 415 h 415"/>
                <a:gd name="T8" fmla="*/ 0 w 568"/>
                <a:gd name="T9" fmla="*/ 405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8" h="415">
                  <a:moveTo>
                    <a:pt x="0" y="405"/>
                  </a:moveTo>
                  <a:lnTo>
                    <a:pt x="563" y="0"/>
                  </a:lnTo>
                  <a:lnTo>
                    <a:pt x="568" y="7"/>
                  </a:lnTo>
                  <a:lnTo>
                    <a:pt x="0" y="415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4" name="Freeform 72"/>
            <p:cNvSpPr/>
            <p:nvPr/>
          </p:nvSpPr>
          <p:spPr bwMode="auto">
            <a:xfrm>
              <a:off x="4198" y="2729"/>
              <a:ext cx="507" cy="272"/>
            </a:xfrm>
            <a:custGeom>
              <a:avLst/>
              <a:gdLst>
                <a:gd name="T0" fmla="*/ 0 w 507"/>
                <a:gd name="T1" fmla="*/ 9 h 272"/>
                <a:gd name="T2" fmla="*/ 497 w 507"/>
                <a:gd name="T3" fmla="*/ 272 h 272"/>
                <a:gd name="T4" fmla="*/ 507 w 507"/>
                <a:gd name="T5" fmla="*/ 268 h 272"/>
                <a:gd name="T6" fmla="*/ 5 w 507"/>
                <a:gd name="T7" fmla="*/ 0 h 272"/>
                <a:gd name="T8" fmla="*/ 0 w 507"/>
                <a:gd name="T9" fmla="*/ 9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72">
                  <a:moveTo>
                    <a:pt x="0" y="9"/>
                  </a:moveTo>
                  <a:lnTo>
                    <a:pt x="497" y="272"/>
                  </a:lnTo>
                  <a:lnTo>
                    <a:pt x="507" y="268"/>
                  </a:lnTo>
                  <a:lnTo>
                    <a:pt x="5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5" name="Freeform 73"/>
            <p:cNvSpPr/>
            <p:nvPr/>
          </p:nvSpPr>
          <p:spPr bwMode="auto">
            <a:xfrm>
              <a:off x="3627" y="2298"/>
              <a:ext cx="540" cy="431"/>
            </a:xfrm>
            <a:custGeom>
              <a:avLst/>
              <a:gdLst>
                <a:gd name="T0" fmla="*/ 0 w 540"/>
                <a:gd name="T1" fmla="*/ 10 h 431"/>
                <a:gd name="T2" fmla="*/ 540 w 540"/>
                <a:gd name="T3" fmla="*/ 431 h 431"/>
                <a:gd name="T4" fmla="*/ 540 w 540"/>
                <a:gd name="T5" fmla="*/ 417 h 431"/>
                <a:gd name="T6" fmla="*/ 8 w 540"/>
                <a:gd name="T7" fmla="*/ 0 h 431"/>
                <a:gd name="T8" fmla="*/ 0 w 540"/>
                <a:gd name="T9" fmla="*/ 1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431">
                  <a:moveTo>
                    <a:pt x="0" y="10"/>
                  </a:moveTo>
                  <a:lnTo>
                    <a:pt x="540" y="431"/>
                  </a:lnTo>
                  <a:lnTo>
                    <a:pt x="540" y="417"/>
                  </a:lnTo>
                  <a:lnTo>
                    <a:pt x="8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6" name="Freeform 74"/>
            <p:cNvSpPr/>
            <p:nvPr/>
          </p:nvSpPr>
          <p:spPr bwMode="auto">
            <a:xfrm>
              <a:off x="3495" y="2305"/>
              <a:ext cx="130" cy="621"/>
            </a:xfrm>
            <a:custGeom>
              <a:avLst/>
              <a:gdLst>
                <a:gd name="T0" fmla="*/ 125 w 130"/>
                <a:gd name="T1" fmla="*/ 0 h 621"/>
                <a:gd name="T2" fmla="*/ 0 w 130"/>
                <a:gd name="T3" fmla="*/ 621 h 621"/>
                <a:gd name="T4" fmla="*/ 9 w 130"/>
                <a:gd name="T5" fmla="*/ 621 h 621"/>
                <a:gd name="T6" fmla="*/ 130 w 130"/>
                <a:gd name="T7" fmla="*/ 5 h 621"/>
                <a:gd name="T8" fmla="*/ 125 w 130"/>
                <a:gd name="T9" fmla="*/ 0 h 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" h="621">
                  <a:moveTo>
                    <a:pt x="125" y="0"/>
                  </a:moveTo>
                  <a:lnTo>
                    <a:pt x="0" y="621"/>
                  </a:lnTo>
                  <a:lnTo>
                    <a:pt x="9" y="621"/>
                  </a:lnTo>
                  <a:lnTo>
                    <a:pt x="130" y="5"/>
                  </a:lnTo>
                  <a:lnTo>
                    <a:pt x="1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7" name="Freeform 75"/>
            <p:cNvSpPr/>
            <p:nvPr/>
          </p:nvSpPr>
          <p:spPr bwMode="auto">
            <a:xfrm>
              <a:off x="3054" y="2461"/>
              <a:ext cx="420" cy="465"/>
            </a:xfrm>
            <a:custGeom>
              <a:avLst/>
              <a:gdLst>
                <a:gd name="T0" fmla="*/ 0 w 420"/>
                <a:gd name="T1" fmla="*/ 8 h 465"/>
                <a:gd name="T2" fmla="*/ 412 w 420"/>
                <a:gd name="T3" fmla="*/ 465 h 465"/>
                <a:gd name="T4" fmla="*/ 420 w 420"/>
                <a:gd name="T5" fmla="*/ 465 h 465"/>
                <a:gd name="T6" fmla="*/ 12 w 420"/>
                <a:gd name="T7" fmla="*/ 0 h 465"/>
                <a:gd name="T8" fmla="*/ 0 w 420"/>
                <a:gd name="T9" fmla="*/ 8 h 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0" h="465">
                  <a:moveTo>
                    <a:pt x="0" y="8"/>
                  </a:moveTo>
                  <a:lnTo>
                    <a:pt x="412" y="465"/>
                  </a:lnTo>
                  <a:lnTo>
                    <a:pt x="420" y="465"/>
                  </a:lnTo>
                  <a:lnTo>
                    <a:pt x="12" y="0"/>
                  </a:ln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8" name="Freeform 76"/>
            <p:cNvSpPr/>
            <p:nvPr/>
          </p:nvSpPr>
          <p:spPr bwMode="auto">
            <a:xfrm>
              <a:off x="3519" y="2729"/>
              <a:ext cx="655" cy="223"/>
            </a:xfrm>
            <a:custGeom>
              <a:avLst/>
              <a:gdLst>
                <a:gd name="T0" fmla="*/ 0 w 655"/>
                <a:gd name="T1" fmla="*/ 213 h 223"/>
                <a:gd name="T2" fmla="*/ 655 w 655"/>
                <a:gd name="T3" fmla="*/ 0 h 223"/>
                <a:gd name="T4" fmla="*/ 655 w 655"/>
                <a:gd name="T5" fmla="*/ 9 h 223"/>
                <a:gd name="T6" fmla="*/ 0 w 655"/>
                <a:gd name="T7" fmla="*/ 223 h 223"/>
                <a:gd name="T8" fmla="*/ 0 w 655"/>
                <a:gd name="T9" fmla="*/ 213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5" h="223">
                  <a:moveTo>
                    <a:pt x="0" y="213"/>
                  </a:moveTo>
                  <a:lnTo>
                    <a:pt x="655" y="0"/>
                  </a:lnTo>
                  <a:lnTo>
                    <a:pt x="655" y="9"/>
                  </a:lnTo>
                  <a:lnTo>
                    <a:pt x="0" y="223"/>
                  </a:lnTo>
                  <a:lnTo>
                    <a:pt x="0" y="2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9" name="Freeform 77"/>
            <p:cNvSpPr/>
            <p:nvPr/>
          </p:nvSpPr>
          <p:spPr bwMode="auto">
            <a:xfrm>
              <a:off x="4066" y="2738"/>
              <a:ext cx="123" cy="495"/>
            </a:xfrm>
            <a:custGeom>
              <a:avLst/>
              <a:gdLst>
                <a:gd name="T0" fmla="*/ 118 w 123"/>
                <a:gd name="T1" fmla="*/ 0 h 495"/>
                <a:gd name="T2" fmla="*/ 0 w 123"/>
                <a:gd name="T3" fmla="*/ 495 h 495"/>
                <a:gd name="T4" fmla="*/ 7 w 123"/>
                <a:gd name="T5" fmla="*/ 495 h 495"/>
                <a:gd name="T6" fmla="*/ 123 w 123"/>
                <a:gd name="T7" fmla="*/ 0 h 495"/>
                <a:gd name="T8" fmla="*/ 118 w 123"/>
                <a:gd name="T9" fmla="*/ 0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495">
                  <a:moveTo>
                    <a:pt x="118" y="0"/>
                  </a:moveTo>
                  <a:lnTo>
                    <a:pt x="0" y="495"/>
                  </a:lnTo>
                  <a:lnTo>
                    <a:pt x="7" y="495"/>
                  </a:lnTo>
                  <a:lnTo>
                    <a:pt x="123" y="0"/>
                  </a:lnTo>
                  <a:lnTo>
                    <a:pt x="1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0" name="Freeform 78"/>
            <p:cNvSpPr/>
            <p:nvPr/>
          </p:nvSpPr>
          <p:spPr bwMode="auto">
            <a:xfrm>
              <a:off x="2957" y="2843"/>
              <a:ext cx="971" cy="42"/>
            </a:xfrm>
            <a:custGeom>
              <a:avLst/>
              <a:gdLst>
                <a:gd name="T0" fmla="*/ 0 w 971"/>
                <a:gd name="T1" fmla="*/ 0 h 42"/>
                <a:gd name="T2" fmla="*/ 971 w 971"/>
                <a:gd name="T3" fmla="*/ 30 h 42"/>
                <a:gd name="T4" fmla="*/ 971 w 971"/>
                <a:gd name="T5" fmla="*/ 42 h 42"/>
                <a:gd name="T6" fmla="*/ 0 w 971"/>
                <a:gd name="T7" fmla="*/ 7 h 42"/>
                <a:gd name="T8" fmla="*/ 0 w 971"/>
                <a:gd name="T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1" h="42">
                  <a:moveTo>
                    <a:pt x="0" y="0"/>
                  </a:moveTo>
                  <a:lnTo>
                    <a:pt x="971" y="30"/>
                  </a:lnTo>
                  <a:lnTo>
                    <a:pt x="971" y="42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1" name="Freeform 79"/>
            <p:cNvSpPr/>
            <p:nvPr/>
          </p:nvSpPr>
          <p:spPr bwMode="auto">
            <a:xfrm>
              <a:off x="2865" y="2902"/>
              <a:ext cx="597" cy="57"/>
            </a:xfrm>
            <a:custGeom>
              <a:avLst/>
              <a:gdLst>
                <a:gd name="T0" fmla="*/ 0 w 597"/>
                <a:gd name="T1" fmla="*/ 0 h 57"/>
                <a:gd name="T2" fmla="*/ 597 w 597"/>
                <a:gd name="T3" fmla="*/ 50 h 57"/>
                <a:gd name="T4" fmla="*/ 597 w 597"/>
                <a:gd name="T5" fmla="*/ 57 h 57"/>
                <a:gd name="T6" fmla="*/ 0 w 597"/>
                <a:gd name="T7" fmla="*/ 12 h 57"/>
                <a:gd name="T8" fmla="*/ 0 w 597"/>
                <a:gd name="T9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57">
                  <a:moveTo>
                    <a:pt x="0" y="0"/>
                  </a:moveTo>
                  <a:lnTo>
                    <a:pt x="597" y="50"/>
                  </a:lnTo>
                  <a:lnTo>
                    <a:pt x="597" y="57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2" name="Freeform 80"/>
            <p:cNvSpPr/>
            <p:nvPr/>
          </p:nvSpPr>
          <p:spPr bwMode="auto">
            <a:xfrm>
              <a:off x="2844" y="2916"/>
              <a:ext cx="61" cy="268"/>
            </a:xfrm>
            <a:custGeom>
              <a:avLst/>
              <a:gdLst>
                <a:gd name="T0" fmla="*/ 0 w 61"/>
                <a:gd name="T1" fmla="*/ 0 h 268"/>
                <a:gd name="T2" fmla="*/ 54 w 61"/>
                <a:gd name="T3" fmla="*/ 268 h 268"/>
                <a:gd name="T4" fmla="*/ 61 w 61"/>
                <a:gd name="T5" fmla="*/ 268 h 268"/>
                <a:gd name="T6" fmla="*/ 12 w 61"/>
                <a:gd name="T7" fmla="*/ 0 h 268"/>
                <a:gd name="T8" fmla="*/ 0 w 61"/>
                <a:gd name="T9" fmla="*/ 0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268">
                  <a:moveTo>
                    <a:pt x="0" y="0"/>
                  </a:moveTo>
                  <a:lnTo>
                    <a:pt x="54" y="268"/>
                  </a:lnTo>
                  <a:lnTo>
                    <a:pt x="61" y="26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3" name="Freeform 81"/>
            <p:cNvSpPr/>
            <p:nvPr/>
          </p:nvSpPr>
          <p:spPr bwMode="auto">
            <a:xfrm>
              <a:off x="2851" y="2909"/>
              <a:ext cx="608" cy="519"/>
            </a:xfrm>
            <a:custGeom>
              <a:avLst/>
              <a:gdLst>
                <a:gd name="T0" fmla="*/ 0 w 608"/>
                <a:gd name="T1" fmla="*/ 9 h 519"/>
                <a:gd name="T2" fmla="*/ 601 w 608"/>
                <a:gd name="T3" fmla="*/ 519 h 519"/>
                <a:gd name="T4" fmla="*/ 608 w 608"/>
                <a:gd name="T5" fmla="*/ 509 h 519"/>
                <a:gd name="T6" fmla="*/ 7 w 608"/>
                <a:gd name="T7" fmla="*/ 0 h 519"/>
                <a:gd name="T8" fmla="*/ 0 w 608"/>
                <a:gd name="T9" fmla="*/ 9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8" h="519">
                  <a:moveTo>
                    <a:pt x="0" y="9"/>
                  </a:moveTo>
                  <a:lnTo>
                    <a:pt x="601" y="519"/>
                  </a:lnTo>
                  <a:lnTo>
                    <a:pt x="608" y="509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4" name="Freeform 82"/>
            <p:cNvSpPr/>
            <p:nvPr/>
          </p:nvSpPr>
          <p:spPr bwMode="auto">
            <a:xfrm>
              <a:off x="3474" y="2985"/>
              <a:ext cx="21" cy="421"/>
            </a:xfrm>
            <a:custGeom>
              <a:avLst/>
              <a:gdLst>
                <a:gd name="T0" fmla="*/ 11 w 21"/>
                <a:gd name="T1" fmla="*/ 7 h 421"/>
                <a:gd name="T2" fmla="*/ 0 w 21"/>
                <a:gd name="T3" fmla="*/ 421 h 421"/>
                <a:gd name="T4" fmla="*/ 11 w 21"/>
                <a:gd name="T5" fmla="*/ 421 h 421"/>
                <a:gd name="T6" fmla="*/ 21 w 21"/>
                <a:gd name="T7" fmla="*/ 0 h 421"/>
                <a:gd name="T8" fmla="*/ 11 w 21"/>
                <a:gd name="T9" fmla="*/ 7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421">
                  <a:moveTo>
                    <a:pt x="11" y="7"/>
                  </a:moveTo>
                  <a:lnTo>
                    <a:pt x="0" y="421"/>
                  </a:lnTo>
                  <a:lnTo>
                    <a:pt x="11" y="421"/>
                  </a:lnTo>
                  <a:lnTo>
                    <a:pt x="21" y="0"/>
                  </a:lnTo>
                  <a:lnTo>
                    <a:pt x="11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5" name="Freeform 83"/>
            <p:cNvSpPr/>
            <p:nvPr/>
          </p:nvSpPr>
          <p:spPr bwMode="auto">
            <a:xfrm>
              <a:off x="3519" y="2959"/>
              <a:ext cx="520" cy="296"/>
            </a:xfrm>
            <a:custGeom>
              <a:avLst/>
              <a:gdLst>
                <a:gd name="T0" fmla="*/ 0 w 520"/>
                <a:gd name="T1" fmla="*/ 16 h 296"/>
                <a:gd name="T2" fmla="*/ 509 w 520"/>
                <a:gd name="T3" fmla="*/ 296 h 296"/>
                <a:gd name="T4" fmla="*/ 520 w 520"/>
                <a:gd name="T5" fmla="*/ 286 h 296"/>
                <a:gd name="T6" fmla="*/ 0 w 520"/>
                <a:gd name="T7" fmla="*/ 0 h 296"/>
                <a:gd name="T8" fmla="*/ 0 w 520"/>
                <a:gd name="T9" fmla="*/ 16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0" h="296">
                  <a:moveTo>
                    <a:pt x="0" y="16"/>
                  </a:moveTo>
                  <a:lnTo>
                    <a:pt x="509" y="296"/>
                  </a:lnTo>
                  <a:lnTo>
                    <a:pt x="520" y="286"/>
                  </a:lnTo>
                  <a:lnTo>
                    <a:pt x="0" y="0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6" name="Freeform 84"/>
            <p:cNvSpPr/>
            <p:nvPr/>
          </p:nvSpPr>
          <p:spPr bwMode="auto">
            <a:xfrm>
              <a:off x="4082" y="3011"/>
              <a:ext cx="616" cy="246"/>
            </a:xfrm>
            <a:custGeom>
              <a:avLst/>
              <a:gdLst>
                <a:gd name="T0" fmla="*/ 0 w 616"/>
                <a:gd name="T1" fmla="*/ 232 h 246"/>
                <a:gd name="T2" fmla="*/ 616 w 616"/>
                <a:gd name="T3" fmla="*/ 0 h 246"/>
                <a:gd name="T4" fmla="*/ 616 w 616"/>
                <a:gd name="T5" fmla="*/ 12 h 246"/>
                <a:gd name="T6" fmla="*/ 0 w 616"/>
                <a:gd name="T7" fmla="*/ 246 h 246"/>
                <a:gd name="T8" fmla="*/ 0 w 616"/>
                <a:gd name="T9" fmla="*/ 232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6" h="246">
                  <a:moveTo>
                    <a:pt x="0" y="232"/>
                  </a:moveTo>
                  <a:lnTo>
                    <a:pt x="616" y="0"/>
                  </a:lnTo>
                  <a:lnTo>
                    <a:pt x="616" y="12"/>
                  </a:lnTo>
                  <a:lnTo>
                    <a:pt x="0" y="246"/>
                  </a:lnTo>
                  <a:lnTo>
                    <a:pt x="0" y="2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7" name="Freeform 85"/>
            <p:cNvSpPr/>
            <p:nvPr/>
          </p:nvSpPr>
          <p:spPr bwMode="auto">
            <a:xfrm>
              <a:off x="4755" y="2992"/>
              <a:ext cx="284" cy="19"/>
            </a:xfrm>
            <a:custGeom>
              <a:avLst/>
              <a:gdLst>
                <a:gd name="T0" fmla="*/ 0 w 284"/>
                <a:gd name="T1" fmla="*/ 7 h 19"/>
                <a:gd name="T2" fmla="*/ 284 w 284"/>
                <a:gd name="T3" fmla="*/ 0 h 19"/>
                <a:gd name="T4" fmla="*/ 284 w 284"/>
                <a:gd name="T5" fmla="*/ 7 h 19"/>
                <a:gd name="T6" fmla="*/ 0 w 284"/>
                <a:gd name="T7" fmla="*/ 19 h 19"/>
                <a:gd name="T8" fmla="*/ 0 w 284"/>
                <a:gd name="T9" fmla="*/ 7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4" h="19">
                  <a:moveTo>
                    <a:pt x="0" y="7"/>
                  </a:moveTo>
                  <a:lnTo>
                    <a:pt x="284" y="0"/>
                  </a:lnTo>
                  <a:lnTo>
                    <a:pt x="284" y="7"/>
                  </a:lnTo>
                  <a:lnTo>
                    <a:pt x="0" y="19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8" name="Freeform 86"/>
            <p:cNvSpPr/>
            <p:nvPr/>
          </p:nvSpPr>
          <p:spPr bwMode="auto">
            <a:xfrm>
              <a:off x="4343" y="3013"/>
              <a:ext cx="360" cy="452"/>
            </a:xfrm>
            <a:custGeom>
              <a:avLst/>
              <a:gdLst>
                <a:gd name="T0" fmla="*/ 360 w 360"/>
                <a:gd name="T1" fmla="*/ 0 h 452"/>
                <a:gd name="T2" fmla="*/ 0 w 360"/>
                <a:gd name="T3" fmla="*/ 452 h 452"/>
                <a:gd name="T4" fmla="*/ 16 w 360"/>
                <a:gd name="T5" fmla="*/ 452 h 452"/>
                <a:gd name="T6" fmla="*/ 360 w 360"/>
                <a:gd name="T7" fmla="*/ 10 h 452"/>
                <a:gd name="T8" fmla="*/ 360 w 360"/>
                <a:gd name="T9" fmla="*/ 0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0" h="452">
                  <a:moveTo>
                    <a:pt x="360" y="0"/>
                  </a:moveTo>
                  <a:lnTo>
                    <a:pt x="0" y="452"/>
                  </a:lnTo>
                  <a:lnTo>
                    <a:pt x="16" y="452"/>
                  </a:lnTo>
                  <a:lnTo>
                    <a:pt x="360" y="10"/>
                  </a:lnTo>
                  <a:lnTo>
                    <a:pt x="36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9" name="Freeform 87"/>
            <p:cNvSpPr/>
            <p:nvPr/>
          </p:nvSpPr>
          <p:spPr bwMode="auto">
            <a:xfrm>
              <a:off x="4532" y="3023"/>
              <a:ext cx="180" cy="270"/>
            </a:xfrm>
            <a:custGeom>
              <a:avLst/>
              <a:gdLst>
                <a:gd name="T0" fmla="*/ 171 w 180"/>
                <a:gd name="T1" fmla="*/ 0 h 270"/>
                <a:gd name="T2" fmla="*/ 0 w 180"/>
                <a:gd name="T3" fmla="*/ 262 h 270"/>
                <a:gd name="T4" fmla="*/ 14 w 180"/>
                <a:gd name="T5" fmla="*/ 270 h 270"/>
                <a:gd name="T6" fmla="*/ 180 w 180"/>
                <a:gd name="T7" fmla="*/ 0 h 270"/>
                <a:gd name="T8" fmla="*/ 171 w 180"/>
                <a:gd name="T9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0" h="270">
                  <a:moveTo>
                    <a:pt x="171" y="0"/>
                  </a:moveTo>
                  <a:lnTo>
                    <a:pt x="0" y="262"/>
                  </a:lnTo>
                  <a:lnTo>
                    <a:pt x="14" y="270"/>
                  </a:lnTo>
                  <a:lnTo>
                    <a:pt x="180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0" name="Freeform 88"/>
            <p:cNvSpPr/>
            <p:nvPr/>
          </p:nvSpPr>
          <p:spPr bwMode="auto">
            <a:xfrm>
              <a:off x="4352" y="3330"/>
              <a:ext cx="149" cy="143"/>
            </a:xfrm>
            <a:custGeom>
              <a:avLst/>
              <a:gdLst>
                <a:gd name="T0" fmla="*/ 149 w 149"/>
                <a:gd name="T1" fmla="*/ 0 h 143"/>
                <a:gd name="T2" fmla="*/ 0 w 149"/>
                <a:gd name="T3" fmla="*/ 133 h 143"/>
                <a:gd name="T4" fmla="*/ 7 w 149"/>
                <a:gd name="T5" fmla="*/ 143 h 143"/>
                <a:gd name="T6" fmla="*/ 149 w 149"/>
                <a:gd name="T7" fmla="*/ 8 h 143"/>
                <a:gd name="T8" fmla="*/ 149 w 149"/>
                <a:gd name="T9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143">
                  <a:moveTo>
                    <a:pt x="149" y="0"/>
                  </a:moveTo>
                  <a:lnTo>
                    <a:pt x="0" y="133"/>
                  </a:lnTo>
                  <a:lnTo>
                    <a:pt x="7" y="143"/>
                  </a:lnTo>
                  <a:lnTo>
                    <a:pt x="149" y="8"/>
                  </a:lnTo>
                  <a:lnTo>
                    <a:pt x="14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1" name="Freeform 89"/>
            <p:cNvSpPr/>
            <p:nvPr/>
          </p:nvSpPr>
          <p:spPr bwMode="auto">
            <a:xfrm>
              <a:off x="3497" y="3262"/>
              <a:ext cx="542" cy="166"/>
            </a:xfrm>
            <a:custGeom>
              <a:avLst/>
              <a:gdLst>
                <a:gd name="T0" fmla="*/ 0 w 542"/>
                <a:gd name="T1" fmla="*/ 151 h 166"/>
                <a:gd name="T2" fmla="*/ 533 w 542"/>
                <a:gd name="T3" fmla="*/ 0 h 166"/>
                <a:gd name="T4" fmla="*/ 542 w 542"/>
                <a:gd name="T5" fmla="*/ 9 h 166"/>
                <a:gd name="T6" fmla="*/ 0 w 542"/>
                <a:gd name="T7" fmla="*/ 166 h 166"/>
                <a:gd name="T8" fmla="*/ 0 w 542"/>
                <a:gd name="T9" fmla="*/ 151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2" h="166">
                  <a:moveTo>
                    <a:pt x="0" y="151"/>
                  </a:moveTo>
                  <a:lnTo>
                    <a:pt x="533" y="0"/>
                  </a:lnTo>
                  <a:lnTo>
                    <a:pt x="542" y="9"/>
                  </a:lnTo>
                  <a:lnTo>
                    <a:pt x="0" y="166"/>
                  </a:lnTo>
                  <a:lnTo>
                    <a:pt x="0" y="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2" name="Freeform 90"/>
            <p:cNvSpPr/>
            <p:nvPr/>
          </p:nvSpPr>
          <p:spPr bwMode="auto">
            <a:xfrm>
              <a:off x="3509" y="3430"/>
              <a:ext cx="789" cy="61"/>
            </a:xfrm>
            <a:custGeom>
              <a:avLst/>
              <a:gdLst>
                <a:gd name="T0" fmla="*/ 0 w 789"/>
                <a:gd name="T1" fmla="*/ 0 h 61"/>
                <a:gd name="T2" fmla="*/ 789 w 789"/>
                <a:gd name="T3" fmla="*/ 52 h 61"/>
                <a:gd name="T4" fmla="*/ 789 w 789"/>
                <a:gd name="T5" fmla="*/ 61 h 61"/>
                <a:gd name="T6" fmla="*/ 0 w 789"/>
                <a:gd name="T7" fmla="*/ 7 h 61"/>
                <a:gd name="T8" fmla="*/ 0 w 789"/>
                <a:gd name="T9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9" h="61">
                  <a:moveTo>
                    <a:pt x="0" y="0"/>
                  </a:moveTo>
                  <a:lnTo>
                    <a:pt x="789" y="52"/>
                  </a:lnTo>
                  <a:lnTo>
                    <a:pt x="789" y="61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3" name="Freeform 91"/>
            <p:cNvSpPr/>
            <p:nvPr/>
          </p:nvSpPr>
          <p:spPr bwMode="auto">
            <a:xfrm>
              <a:off x="4066" y="3267"/>
              <a:ext cx="234" cy="210"/>
            </a:xfrm>
            <a:custGeom>
              <a:avLst/>
              <a:gdLst>
                <a:gd name="T0" fmla="*/ 0 w 234"/>
                <a:gd name="T1" fmla="*/ 0 h 210"/>
                <a:gd name="T2" fmla="*/ 234 w 234"/>
                <a:gd name="T3" fmla="*/ 210 h 210"/>
                <a:gd name="T4" fmla="*/ 234 w 234"/>
                <a:gd name="T5" fmla="*/ 198 h 210"/>
                <a:gd name="T6" fmla="*/ 11 w 234"/>
                <a:gd name="T7" fmla="*/ 0 h 210"/>
                <a:gd name="T8" fmla="*/ 0 w 234"/>
                <a:gd name="T9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210">
                  <a:moveTo>
                    <a:pt x="0" y="0"/>
                  </a:moveTo>
                  <a:lnTo>
                    <a:pt x="234" y="210"/>
                  </a:lnTo>
                  <a:lnTo>
                    <a:pt x="234" y="198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4" name="Oval 92"/>
            <p:cNvSpPr>
              <a:spLocks noChangeArrowheads="1"/>
            </p:cNvSpPr>
            <p:nvPr/>
          </p:nvSpPr>
          <p:spPr bwMode="auto">
            <a:xfrm>
              <a:off x="2830" y="965"/>
              <a:ext cx="78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5" name="Oval 93"/>
            <p:cNvSpPr>
              <a:spLocks noChangeArrowheads="1"/>
            </p:cNvSpPr>
            <p:nvPr/>
          </p:nvSpPr>
          <p:spPr bwMode="auto">
            <a:xfrm>
              <a:off x="3374" y="1076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6" name="Oval 94"/>
            <p:cNvSpPr>
              <a:spLocks noChangeArrowheads="1"/>
            </p:cNvSpPr>
            <p:nvPr/>
          </p:nvSpPr>
          <p:spPr bwMode="auto">
            <a:xfrm>
              <a:off x="3424" y="719"/>
              <a:ext cx="69" cy="6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7" name="Oval 95"/>
            <p:cNvSpPr>
              <a:spLocks noChangeArrowheads="1"/>
            </p:cNvSpPr>
            <p:nvPr/>
          </p:nvSpPr>
          <p:spPr bwMode="auto">
            <a:xfrm>
              <a:off x="3623" y="593"/>
              <a:ext cx="78" cy="8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8" name="Oval 96"/>
            <p:cNvSpPr>
              <a:spLocks noChangeArrowheads="1"/>
            </p:cNvSpPr>
            <p:nvPr/>
          </p:nvSpPr>
          <p:spPr bwMode="auto">
            <a:xfrm>
              <a:off x="4044" y="984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9" name="Oval 97"/>
            <p:cNvSpPr>
              <a:spLocks noChangeArrowheads="1"/>
            </p:cNvSpPr>
            <p:nvPr/>
          </p:nvSpPr>
          <p:spPr bwMode="auto">
            <a:xfrm>
              <a:off x="4399" y="832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0" name="Oval 98"/>
            <p:cNvSpPr>
              <a:spLocks noChangeArrowheads="1"/>
            </p:cNvSpPr>
            <p:nvPr/>
          </p:nvSpPr>
          <p:spPr bwMode="auto">
            <a:xfrm>
              <a:off x="4700" y="1076"/>
              <a:ext cx="69" cy="6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1" name="Oval 99"/>
            <p:cNvSpPr>
              <a:spLocks noChangeArrowheads="1"/>
            </p:cNvSpPr>
            <p:nvPr/>
          </p:nvSpPr>
          <p:spPr bwMode="auto">
            <a:xfrm>
              <a:off x="4745" y="2263"/>
              <a:ext cx="64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2" name="Oval 100"/>
            <p:cNvSpPr>
              <a:spLocks noChangeArrowheads="1"/>
            </p:cNvSpPr>
            <p:nvPr/>
          </p:nvSpPr>
          <p:spPr bwMode="auto">
            <a:xfrm>
              <a:off x="3800" y="1583"/>
              <a:ext cx="50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3" name="Oval 101"/>
            <p:cNvSpPr>
              <a:spLocks noChangeArrowheads="1"/>
            </p:cNvSpPr>
            <p:nvPr/>
          </p:nvSpPr>
          <p:spPr bwMode="auto">
            <a:xfrm>
              <a:off x="4949" y="2499"/>
              <a:ext cx="92" cy="9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4" name="Oval 102"/>
            <p:cNvSpPr>
              <a:spLocks noChangeArrowheads="1"/>
            </p:cNvSpPr>
            <p:nvPr/>
          </p:nvSpPr>
          <p:spPr bwMode="auto">
            <a:xfrm>
              <a:off x="4272" y="1706"/>
              <a:ext cx="106" cy="10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5" name="Oval 103"/>
            <p:cNvSpPr>
              <a:spLocks noChangeArrowheads="1"/>
            </p:cNvSpPr>
            <p:nvPr/>
          </p:nvSpPr>
          <p:spPr bwMode="auto">
            <a:xfrm>
              <a:off x="4518" y="1550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6" name="Oval 104"/>
            <p:cNvSpPr>
              <a:spLocks noChangeArrowheads="1"/>
            </p:cNvSpPr>
            <p:nvPr/>
          </p:nvSpPr>
          <p:spPr bwMode="auto">
            <a:xfrm>
              <a:off x="5032" y="1124"/>
              <a:ext cx="85" cy="8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7" name="Oval 105"/>
            <p:cNvSpPr>
              <a:spLocks noChangeArrowheads="1"/>
            </p:cNvSpPr>
            <p:nvPr/>
          </p:nvSpPr>
          <p:spPr bwMode="auto">
            <a:xfrm>
              <a:off x="5039" y="1536"/>
              <a:ext cx="92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8" name="Oval 106"/>
            <p:cNvSpPr>
              <a:spLocks noChangeArrowheads="1"/>
            </p:cNvSpPr>
            <p:nvPr/>
          </p:nvSpPr>
          <p:spPr bwMode="auto">
            <a:xfrm>
              <a:off x="5155" y="2440"/>
              <a:ext cx="66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9" name="Oval 107"/>
            <p:cNvSpPr>
              <a:spLocks noChangeArrowheads="1"/>
            </p:cNvSpPr>
            <p:nvPr/>
          </p:nvSpPr>
          <p:spPr bwMode="auto">
            <a:xfrm>
              <a:off x="5342" y="2040"/>
              <a:ext cx="83" cy="8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0" name="Oval 108"/>
            <p:cNvSpPr>
              <a:spLocks noChangeArrowheads="1"/>
            </p:cNvSpPr>
            <p:nvPr/>
          </p:nvSpPr>
          <p:spPr bwMode="auto">
            <a:xfrm>
              <a:off x="4196" y="2078"/>
              <a:ext cx="47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1" name="Oval 109"/>
            <p:cNvSpPr>
              <a:spLocks noChangeArrowheads="1"/>
            </p:cNvSpPr>
            <p:nvPr/>
          </p:nvSpPr>
          <p:spPr bwMode="auto">
            <a:xfrm>
              <a:off x="4293" y="3454"/>
              <a:ext cx="76" cy="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2" name="Oval 110"/>
            <p:cNvSpPr>
              <a:spLocks noChangeArrowheads="1"/>
            </p:cNvSpPr>
            <p:nvPr/>
          </p:nvSpPr>
          <p:spPr bwMode="auto">
            <a:xfrm>
              <a:off x="4482" y="3274"/>
              <a:ext cx="74" cy="7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3" name="Oval 111"/>
            <p:cNvSpPr>
              <a:spLocks noChangeArrowheads="1"/>
            </p:cNvSpPr>
            <p:nvPr/>
          </p:nvSpPr>
          <p:spPr bwMode="auto">
            <a:xfrm>
              <a:off x="4693" y="2971"/>
              <a:ext cx="62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4" name="Oval 112"/>
            <p:cNvSpPr>
              <a:spLocks noChangeArrowheads="1"/>
            </p:cNvSpPr>
            <p:nvPr/>
          </p:nvSpPr>
          <p:spPr bwMode="auto">
            <a:xfrm>
              <a:off x="5039" y="2954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5" name="Oval 113"/>
            <p:cNvSpPr>
              <a:spLocks noChangeArrowheads="1"/>
            </p:cNvSpPr>
            <p:nvPr/>
          </p:nvSpPr>
          <p:spPr bwMode="auto">
            <a:xfrm>
              <a:off x="4025" y="3224"/>
              <a:ext cx="62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6" name="Oval 114"/>
            <p:cNvSpPr>
              <a:spLocks noChangeArrowheads="1"/>
            </p:cNvSpPr>
            <p:nvPr/>
          </p:nvSpPr>
          <p:spPr bwMode="auto">
            <a:xfrm>
              <a:off x="3381" y="1169"/>
              <a:ext cx="59" cy="5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7" name="Oval 115"/>
            <p:cNvSpPr>
              <a:spLocks noChangeArrowheads="1"/>
            </p:cNvSpPr>
            <p:nvPr/>
          </p:nvSpPr>
          <p:spPr bwMode="auto">
            <a:xfrm>
              <a:off x="2574" y="2073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8" name="Oval 116"/>
            <p:cNvSpPr>
              <a:spLocks noChangeArrowheads="1"/>
            </p:cNvSpPr>
            <p:nvPr/>
          </p:nvSpPr>
          <p:spPr bwMode="auto">
            <a:xfrm>
              <a:off x="2410" y="2459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9" name="Oval 117"/>
            <p:cNvSpPr>
              <a:spLocks noChangeArrowheads="1"/>
            </p:cNvSpPr>
            <p:nvPr/>
          </p:nvSpPr>
          <p:spPr bwMode="auto">
            <a:xfrm>
              <a:off x="2867" y="3174"/>
              <a:ext cx="79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0" name="Oval 118"/>
            <p:cNvSpPr>
              <a:spLocks noChangeArrowheads="1"/>
            </p:cNvSpPr>
            <p:nvPr/>
          </p:nvSpPr>
          <p:spPr bwMode="auto">
            <a:xfrm>
              <a:off x="2811" y="2862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1" name="Oval 119"/>
            <p:cNvSpPr>
              <a:spLocks noChangeArrowheads="1"/>
            </p:cNvSpPr>
            <p:nvPr/>
          </p:nvSpPr>
          <p:spPr bwMode="auto">
            <a:xfrm>
              <a:off x="2867" y="2791"/>
              <a:ext cx="95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2" name="Oval 120"/>
            <p:cNvSpPr>
              <a:spLocks noChangeArrowheads="1"/>
            </p:cNvSpPr>
            <p:nvPr/>
          </p:nvSpPr>
          <p:spPr bwMode="auto">
            <a:xfrm>
              <a:off x="2410" y="1635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3" name="Oval 121"/>
            <p:cNvSpPr>
              <a:spLocks noChangeArrowheads="1"/>
            </p:cNvSpPr>
            <p:nvPr/>
          </p:nvSpPr>
          <p:spPr bwMode="auto">
            <a:xfrm>
              <a:off x="3599" y="2270"/>
              <a:ext cx="45" cy="4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4" name="Oval 122"/>
            <p:cNvSpPr>
              <a:spLocks noChangeArrowheads="1"/>
            </p:cNvSpPr>
            <p:nvPr/>
          </p:nvSpPr>
          <p:spPr bwMode="auto">
            <a:xfrm>
              <a:off x="3462" y="2918"/>
              <a:ext cx="59" cy="6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5" name="Oval 123"/>
            <p:cNvSpPr>
              <a:spLocks noChangeArrowheads="1"/>
            </p:cNvSpPr>
            <p:nvPr/>
          </p:nvSpPr>
          <p:spPr bwMode="auto">
            <a:xfrm>
              <a:off x="3594" y="3449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6" name="Oval 124"/>
            <p:cNvSpPr>
              <a:spLocks noChangeArrowheads="1"/>
            </p:cNvSpPr>
            <p:nvPr/>
          </p:nvSpPr>
          <p:spPr bwMode="auto">
            <a:xfrm>
              <a:off x="3445" y="3399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7" name="Oval 125"/>
            <p:cNvSpPr>
              <a:spLocks noChangeArrowheads="1"/>
            </p:cNvSpPr>
            <p:nvPr/>
          </p:nvSpPr>
          <p:spPr bwMode="auto">
            <a:xfrm>
              <a:off x="2792" y="1270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8" name="Oval 126"/>
            <p:cNvSpPr>
              <a:spLocks noChangeArrowheads="1"/>
            </p:cNvSpPr>
            <p:nvPr/>
          </p:nvSpPr>
          <p:spPr bwMode="auto">
            <a:xfrm>
              <a:off x="2564" y="1756"/>
              <a:ext cx="95" cy="9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9" name="Oval 127"/>
            <p:cNvSpPr>
              <a:spLocks noChangeArrowheads="1"/>
            </p:cNvSpPr>
            <p:nvPr/>
          </p:nvSpPr>
          <p:spPr bwMode="auto">
            <a:xfrm>
              <a:off x="3107" y="1756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0" name="Oval 128"/>
            <p:cNvSpPr>
              <a:spLocks noChangeArrowheads="1"/>
            </p:cNvSpPr>
            <p:nvPr/>
          </p:nvSpPr>
          <p:spPr bwMode="auto">
            <a:xfrm>
              <a:off x="3263" y="2030"/>
              <a:ext cx="99" cy="1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1" name="Oval 129"/>
            <p:cNvSpPr>
              <a:spLocks noChangeArrowheads="1"/>
            </p:cNvSpPr>
            <p:nvPr/>
          </p:nvSpPr>
          <p:spPr bwMode="auto">
            <a:xfrm>
              <a:off x="3021" y="2412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2" name="Oval 130"/>
            <p:cNvSpPr>
              <a:spLocks noChangeArrowheads="1"/>
            </p:cNvSpPr>
            <p:nvPr/>
          </p:nvSpPr>
          <p:spPr bwMode="auto">
            <a:xfrm>
              <a:off x="3919" y="2828"/>
              <a:ext cx="102" cy="10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3" name="Oval 131"/>
            <p:cNvSpPr>
              <a:spLocks noChangeArrowheads="1"/>
            </p:cNvSpPr>
            <p:nvPr/>
          </p:nvSpPr>
          <p:spPr bwMode="auto">
            <a:xfrm>
              <a:off x="4163" y="2705"/>
              <a:ext cx="45" cy="4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4" name="Oval 132"/>
            <p:cNvSpPr>
              <a:spLocks noChangeArrowheads="1"/>
            </p:cNvSpPr>
            <p:nvPr/>
          </p:nvSpPr>
          <p:spPr bwMode="auto">
            <a:xfrm>
              <a:off x="4281" y="638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5" name="Freeform 133"/>
            <p:cNvSpPr/>
            <p:nvPr/>
          </p:nvSpPr>
          <p:spPr bwMode="auto">
            <a:xfrm>
              <a:off x="2893" y="641"/>
              <a:ext cx="744" cy="357"/>
            </a:xfrm>
            <a:custGeom>
              <a:avLst/>
              <a:gdLst>
                <a:gd name="T0" fmla="*/ 0 w 744"/>
                <a:gd name="T1" fmla="*/ 343 h 357"/>
                <a:gd name="T2" fmla="*/ 734 w 744"/>
                <a:gd name="T3" fmla="*/ 0 h 357"/>
                <a:gd name="T4" fmla="*/ 744 w 744"/>
                <a:gd name="T5" fmla="*/ 11 h 357"/>
                <a:gd name="T6" fmla="*/ 8 w 744"/>
                <a:gd name="T7" fmla="*/ 357 h 357"/>
                <a:gd name="T8" fmla="*/ 0 w 744"/>
                <a:gd name="T9" fmla="*/ 343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4" h="357">
                  <a:moveTo>
                    <a:pt x="0" y="343"/>
                  </a:moveTo>
                  <a:lnTo>
                    <a:pt x="734" y="0"/>
                  </a:lnTo>
                  <a:lnTo>
                    <a:pt x="744" y="11"/>
                  </a:lnTo>
                  <a:lnTo>
                    <a:pt x="8" y="357"/>
                  </a:lnTo>
                  <a:lnTo>
                    <a:pt x="0" y="3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6" name="Freeform 134"/>
            <p:cNvSpPr/>
            <p:nvPr/>
          </p:nvSpPr>
          <p:spPr bwMode="auto">
            <a:xfrm>
              <a:off x="3694" y="633"/>
              <a:ext cx="592" cy="50"/>
            </a:xfrm>
            <a:custGeom>
              <a:avLst/>
              <a:gdLst>
                <a:gd name="T0" fmla="*/ 0 w 592"/>
                <a:gd name="T1" fmla="*/ 0 h 50"/>
                <a:gd name="T2" fmla="*/ 592 w 592"/>
                <a:gd name="T3" fmla="*/ 41 h 50"/>
                <a:gd name="T4" fmla="*/ 592 w 592"/>
                <a:gd name="T5" fmla="*/ 50 h 50"/>
                <a:gd name="T6" fmla="*/ 0 w 592"/>
                <a:gd name="T7" fmla="*/ 12 h 50"/>
                <a:gd name="T8" fmla="*/ 0 w 592"/>
                <a:gd name="T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50">
                  <a:moveTo>
                    <a:pt x="0" y="0"/>
                  </a:moveTo>
                  <a:lnTo>
                    <a:pt x="592" y="41"/>
                  </a:lnTo>
                  <a:lnTo>
                    <a:pt x="592" y="50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7" name="Freeform 135"/>
            <p:cNvSpPr/>
            <p:nvPr/>
          </p:nvSpPr>
          <p:spPr bwMode="auto">
            <a:xfrm>
              <a:off x="3694" y="641"/>
              <a:ext cx="713" cy="234"/>
            </a:xfrm>
            <a:custGeom>
              <a:avLst/>
              <a:gdLst>
                <a:gd name="T0" fmla="*/ 0 w 713"/>
                <a:gd name="T1" fmla="*/ 7 h 234"/>
                <a:gd name="T2" fmla="*/ 713 w 713"/>
                <a:gd name="T3" fmla="*/ 234 h 234"/>
                <a:gd name="T4" fmla="*/ 713 w 713"/>
                <a:gd name="T5" fmla="*/ 222 h 234"/>
                <a:gd name="T6" fmla="*/ 0 w 713"/>
                <a:gd name="T7" fmla="*/ 0 h 234"/>
                <a:gd name="T8" fmla="*/ 0 w 713"/>
                <a:gd name="T9" fmla="*/ 7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3" h="234">
                  <a:moveTo>
                    <a:pt x="0" y="7"/>
                  </a:moveTo>
                  <a:lnTo>
                    <a:pt x="713" y="234"/>
                  </a:lnTo>
                  <a:lnTo>
                    <a:pt x="713" y="222"/>
                  </a:lnTo>
                  <a:lnTo>
                    <a:pt x="0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8" name="Freeform 136"/>
            <p:cNvSpPr/>
            <p:nvPr/>
          </p:nvSpPr>
          <p:spPr bwMode="auto">
            <a:xfrm>
              <a:off x="4338" y="697"/>
              <a:ext cx="705" cy="464"/>
            </a:xfrm>
            <a:custGeom>
              <a:avLst/>
              <a:gdLst>
                <a:gd name="T0" fmla="*/ 0 w 705"/>
                <a:gd name="T1" fmla="*/ 15 h 464"/>
                <a:gd name="T2" fmla="*/ 701 w 705"/>
                <a:gd name="T3" fmla="*/ 464 h 464"/>
                <a:gd name="T4" fmla="*/ 705 w 705"/>
                <a:gd name="T5" fmla="*/ 457 h 464"/>
                <a:gd name="T6" fmla="*/ 7 w 705"/>
                <a:gd name="T7" fmla="*/ 0 h 464"/>
                <a:gd name="T8" fmla="*/ 0 w 705"/>
                <a:gd name="T9" fmla="*/ 15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5" h="464">
                  <a:moveTo>
                    <a:pt x="0" y="15"/>
                  </a:moveTo>
                  <a:lnTo>
                    <a:pt x="701" y="464"/>
                  </a:lnTo>
                  <a:lnTo>
                    <a:pt x="705" y="457"/>
                  </a:lnTo>
                  <a:lnTo>
                    <a:pt x="7" y="0"/>
                  </a:lnTo>
                  <a:lnTo>
                    <a:pt x="0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9" name="Freeform 137"/>
            <p:cNvSpPr/>
            <p:nvPr/>
          </p:nvSpPr>
          <p:spPr bwMode="auto">
            <a:xfrm>
              <a:off x="5086" y="2111"/>
              <a:ext cx="301" cy="850"/>
            </a:xfrm>
            <a:custGeom>
              <a:avLst/>
              <a:gdLst>
                <a:gd name="T0" fmla="*/ 301 w 301"/>
                <a:gd name="T1" fmla="*/ 0 h 850"/>
                <a:gd name="T2" fmla="*/ 12 w 301"/>
                <a:gd name="T3" fmla="*/ 850 h 850"/>
                <a:gd name="T4" fmla="*/ 0 w 301"/>
                <a:gd name="T5" fmla="*/ 850 h 850"/>
                <a:gd name="T6" fmla="*/ 289 w 301"/>
                <a:gd name="T7" fmla="*/ 0 h 850"/>
                <a:gd name="T8" fmla="*/ 301 w 301"/>
                <a:gd name="T9" fmla="*/ 0 h 8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1" h="850">
                  <a:moveTo>
                    <a:pt x="301" y="0"/>
                  </a:moveTo>
                  <a:lnTo>
                    <a:pt x="12" y="850"/>
                  </a:lnTo>
                  <a:lnTo>
                    <a:pt x="0" y="850"/>
                  </a:lnTo>
                  <a:lnTo>
                    <a:pt x="289" y="0"/>
                  </a:lnTo>
                  <a:lnTo>
                    <a:pt x="30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0" name="Freeform 138"/>
            <p:cNvSpPr/>
            <p:nvPr/>
          </p:nvSpPr>
          <p:spPr bwMode="auto">
            <a:xfrm>
              <a:off x="4359" y="3018"/>
              <a:ext cx="703" cy="469"/>
            </a:xfrm>
            <a:custGeom>
              <a:avLst/>
              <a:gdLst>
                <a:gd name="T0" fmla="*/ 0 w 703"/>
                <a:gd name="T1" fmla="*/ 469 h 469"/>
                <a:gd name="T2" fmla="*/ 703 w 703"/>
                <a:gd name="T3" fmla="*/ 5 h 469"/>
                <a:gd name="T4" fmla="*/ 692 w 703"/>
                <a:gd name="T5" fmla="*/ 0 h 469"/>
                <a:gd name="T6" fmla="*/ 0 w 703"/>
                <a:gd name="T7" fmla="*/ 459 h 469"/>
                <a:gd name="T8" fmla="*/ 0 w 703"/>
                <a:gd name="T9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3" h="469">
                  <a:moveTo>
                    <a:pt x="0" y="469"/>
                  </a:moveTo>
                  <a:lnTo>
                    <a:pt x="703" y="5"/>
                  </a:lnTo>
                  <a:lnTo>
                    <a:pt x="692" y="0"/>
                  </a:lnTo>
                  <a:lnTo>
                    <a:pt x="0" y="459"/>
                  </a:lnTo>
                  <a:lnTo>
                    <a:pt x="0" y="4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1" name="Freeform 139"/>
            <p:cNvSpPr/>
            <p:nvPr/>
          </p:nvSpPr>
          <p:spPr bwMode="auto">
            <a:xfrm>
              <a:off x="2929" y="3229"/>
              <a:ext cx="521" cy="213"/>
            </a:xfrm>
            <a:custGeom>
              <a:avLst/>
              <a:gdLst>
                <a:gd name="T0" fmla="*/ 0 w 521"/>
                <a:gd name="T1" fmla="*/ 11 h 213"/>
                <a:gd name="T2" fmla="*/ 521 w 521"/>
                <a:gd name="T3" fmla="*/ 213 h 213"/>
                <a:gd name="T4" fmla="*/ 521 w 521"/>
                <a:gd name="T5" fmla="*/ 196 h 213"/>
                <a:gd name="T6" fmla="*/ 7 w 521"/>
                <a:gd name="T7" fmla="*/ 0 h 213"/>
                <a:gd name="T8" fmla="*/ 0 w 521"/>
                <a:gd name="T9" fmla="*/ 11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213">
                  <a:moveTo>
                    <a:pt x="0" y="11"/>
                  </a:moveTo>
                  <a:lnTo>
                    <a:pt x="521" y="213"/>
                  </a:lnTo>
                  <a:lnTo>
                    <a:pt x="521" y="196"/>
                  </a:lnTo>
                  <a:lnTo>
                    <a:pt x="7" y="0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2" name="Freeform 140"/>
            <p:cNvSpPr/>
            <p:nvPr/>
          </p:nvSpPr>
          <p:spPr bwMode="auto">
            <a:xfrm>
              <a:off x="2460" y="2537"/>
              <a:ext cx="431" cy="658"/>
            </a:xfrm>
            <a:custGeom>
              <a:avLst/>
              <a:gdLst>
                <a:gd name="T0" fmla="*/ 0 w 431"/>
                <a:gd name="T1" fmla="*/ 0 h 658"/>
                <a:gd name="T2" fmla="*/ 419 w 431"/>
                <a:gd name="T3" fmla="*/ 658 h 658"/>
                <a:gd name="T4" fmla="*/ 431 w 431"/>
                <a:gd name="T5" fmla="*/ 651 h 658"/>
                <a:gd name="T6" fmla="*/ 12 w 431"/>
                <a:gd name="T7" fmla="*/ 0 h 658"/>
                <a:gd name="T8" fmla="*/ 0 w 431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1" h="658">
                  <a:moveTo>
                    <a:pt x="0" y="0"/>
                  </a:moveTo>
                  <a:lnTo>
                    <a:pt x="419" y="658"/>
                  </a:lnTo>
                  <a:lnTo>
                    <a:pt x="431" y="651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3" name="Rectangle 141"/>
            <p:cNvSpPr>
              <a:spLocks noChangeArrowheads="1"/>
            </p:cNvSpPr>
            <p:nvPr/>
          </p:nvSpPr>
          <p:spPr bwMode="auto">
            <a:xfrm>
              <a:off x="2446" y="1716"/>
              <a:ext cx="9" cy="76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4" name="Freeform 142"/>
            <p:cNvSpPr/>
            <p:nvPr/>
          </p:nvSpPr>
          <p:spPr bwMode="auto">
            <a:xfrm>
              <a:off x="2467" y="1026"/>
              <a:ext cx="393" cy="635"/>
            </a:xfrm>
            <a:custGeom>
              <a:avLst/>
              <a:gdLst>
                <a:gd name="T0" fmla="*/ 0 w 393"/>
                <a:gd name="T1" fmla="*/ 623 h 635"/>
                <a:gd name="T2" fmla="*/ 381 w 393"/>
                <a:gd name="T3" fmla="*/ 0 h 635"/>
                <a:gd name="T4" fmla="*/ 393 w 393"/>
                <a:gd name="T5" fmla="*/ 0 h 635"/>
                <a:gd name="T6" fmla="*/ 12 w 393"/>
                <a:gd name="T7" fmla="*/ 635 h 635"/>
                <a:gd name="T8" fmla="*/ 0 w 393"/>
                <a:gd name="T9" fmla="*/ 623 h 6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3" h="635">
                  <a:moveTo>
                    <a:pt x="0" y="623"/>
                  </a:moveTo>
                  <a:lnTo>
                    <a:pt x="381" y="0"/>
                  </a:lnTo>
                  <a:lnTo>
                    <a:pt x="393" y="0"/>
                  </a:lnTo>
                  <a:lnTo>
                    <a:pt x="12" y="635"/>
                  </a:lnTo>
                  <a:lnTo>
                    <a:pt x="0" y="6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5" name="Freeform 143"/>
            <p:cNvSpPr/>
            <p:nvPr/>
          </p:nvSpPr>
          <p:spPr bwMode="auto">
            <a:xfrm>
              <a:off x="2616" y="1034"/>
              <a:ext cx="247" cy="741"/>
            </a:xfrm>
            <a:custGeom>
              <a:avLst/>
              <a:gdLst>
                <a:gd name="T0" fmla="*/ 235 w 247"/>
                <a:gd name="T1" fmla="*/ 0 h 741"/>
                <a:gd name="T2" fmla="*/ 0 w 247"/>
                <a:gd name="T3" fmla="*/ 734 h 741"/>
                <a:gd name="T4" fmla="*/ 17 w 247"/>
                <a:gd name="T5" fmla="*/ 741 h 741"/>
                <a:gd name="T6" fmla="*/ 247 w 247"/>
                <a:gd name="T7" fmla="*/ 0 h 741"/>
                <a:gd name="T8" fmla="*/ 235 w 247"/>
                <a:gd name="T9" fmla="*/ 0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741">
                  <a:moveTo>
                    <a:pt x="235" y="0"/>
                  </a:moveTo>
                  <a:lnTo>
                    <a:pt x="0" y="734"/>
                  </a:lnTo>
                  <a:lnTo>
                    <a:pt x="17" y="741"/>
                  </a:lnTo>
                  <a:lnTo>
                    <a:pt x="247" y="0"/>
                  </a:lnTo>
                  <a:lnTo>
                    <a:pt x="2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6" name="Freeform 144"/>
            <p:cNvSpPr/>
            <p:nvPr/>
          </p:nvSpPr>
          <p:spPr bwMode="auto">
            <a:xfrm>
              <a:off x="3429" y="659"/>
              <a:ext cx="222" cy="431"/>
            </a:xfrm>
            <a:custGeom>
              <a:avLst/>
              <a:gdLst>
                <a:gd name="T0" fmla="*/ 208 w 222"/>
                <a:gd name="T1" fmla="*/ 0 h 431"/>
                <a:gd name="T2" fmla="*/ 0 w 222"/>
                <a:gd name="T3" fmla="*/ 424 h 431"/>
                <a:gd name="T4" fmla="*/ 9 w 222"/>
                <a:gd name="T5" fmla="*/ 431 h 431"/>
                <a:gd name="T6" fmla="*/ 222 w 222"/>
                <a:gd name="T7" fmla="*/ 0 h 431"/>
                <a:gd name="T8" fmla="*/ 208 w 222"/>
                <a:gd name="T9" fmla="*/ 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2" h="431">
                  <a:moveTo>
                    <a:pt x="208" y="0"/>
                  </a:moveTo>
                  <a:lnTo>
                    <a:pt x="0" y="424"/>
                  </a:lnTo>
                  <a:lnTo>
                    <a:pt x="9" y="431"/>
                  </a:lnTo>
                  <a:lnTo>
                    <a:pt x="222" y="0"/>
                  </a:lnTo>
                  <a:lnTo>
                    <a:pt x="20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7" name="Freeform 145"/>
            <p:cNvSpPr/>
            <p:nvPr/>
          </p:nvSpPr>
          <p:spPr bwMode="auto">
            <a:xfrm>
              <a:off x="3455" y="882"/>
              <a:ext cx="961" cy="239"/>
            </a:xfrm>
            <a:custGeom>
              <a:avLst/>
              <a:gdLst>
                <a:gd name="T0" fmla="*/ 0 w 961"/>
                <a:gd name="T1" fmla="*/ 225 h 239"/>
                <a:gd name="T2" fmla="*/ 961 w 961"/>
                <a:gd name="T3" fmla="*/ 0 h 239"/>
                <a:gd name="T4" fmla="*/ 961 w 961"/>
                <a:gd name="T5" fmla="*/ 12 h 239"/>
                <a:gd name="T6" fmla="*/ 0 w 961"/>
                <a:gd name="T7" fmla="*/ 239 h 239"/>
                <a:gd name="T8" fmla="*/ 0 w 961"/>
                <a:gd name="T9" fmla="*/ 225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1" h="239">
                  <a:moveTo>
                    <a:pt x="0" y="225"/>
                  </a:moveTo>
                  <a:lnTo>
                    <a:pt x="961" y="0"/>
                  </a:lnTo>
                  <a:lnTo>
                    <a:pt x="961" y="12"/>
                  </a:lnTo>
                  <a:lnTo>
                    <a:pt x="0" y="239"/>
                  </a:lnTo>
                  <a:lnTo>
                    <a:pt x="0" y="2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8" name="Freeform 146"/>
            <p:cNvSpPr/>
            <p:nvPr/>
          </p:nvSpPr>
          <p:spPr bwMode="auto">
            <a:xfrm>
              <a:off x="3445" y="1131"/>
              <a:ext cx="838" cy="608"/>
            </a:xfrm>
            <a:custGeom>
              <a:avLst/>
              <a:gdLst>
                <a:gd name="T0" fmla="*/ 0 w 838"/>
                <a:gd name="T1" fmla="*/ 0 h 608"/>
                <a:gd name="T2" fmla="*/ 838 w 838"/>
                <a:gd name="T3" fmla="*/ 594 h 608"/>
                <a:gd name="T4" fmla="*/ 829 w 838"/>
                <a:gd name="T5" fmla="*/ 608 h 608"/>
                <a:gd name="T6" fmla="*/ 0 w 838"/>
                <a:gd name="T7" fmla="*/ 16 h 608"/>
                <a:gd name="T8" fmla="*/ 0 w 838"/>
                <a:gd name="T9" fmla="*/ 0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8" h="608">
                  <a:moveTo>
                    <a:pt x="0" y="0"/>
                  </a:moveTo>
                  <a:lnTo>
                    <a:pt x="838" y="594"/>
                  </a:lnTo>
                  <a:lnTo>
                    <a:pt x="829" y="608"/>
                  </a:lnTo>
                  <a:lnTo>
                    <a:pt x="0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9" name="Freeform 147"/>
            <p:cNvSpPr/>
            <p:nvPr/>
          </p:nvSpPr>
          <p:spPr bwMode="auto">
            <a:xfrm>
              <a:off x="2455" y="1839"/>
              <a:ext cx="159" cy="637"/>
            </a:xfrm>
            <a:custGeom>
              <a:avLst/>
              <a:gdLst>
                <a:gd name="T0" fmla="*/ 147 w 159"/>
                <a:gd name="T1" fmla="*/ 0 h 637"/>
                <a:gd name="T2" fmla="*/ 0 w 159"/>
                <a:gd name="T3" fmla="*/ 637 h 637"/>
                <a:gd name="T4" fmla="*/ 17 w 159"/>
                <a:gd name="T5" fmla="*/ 637 h 637"/>
                <a:gd name="T6" fmla="*/ 159 w 159"/>
                <a:gd name="T7" fmla="*/ 0 h 637"/>
                <a:gd name="T8" fmla="*/ 147 w 159"/>
                <a:gd name="T9" fmla="*/ 0 h 6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637">
                  <a:moveTo>
                    <a:pt x="147" y="0"/>
                  </a:moveTo>
                  <a:lnTo>
                    <a:pt x="0" y="637"/>
                  </a:lnTo>
                  <a:lnTo>
                    <a:pt x="17" y="637"/>
                  </a:lnTo>
                  <a:lnTo>
                    <a:pt x="159" y="0"/>
                  </a:lnTo>
                  <a:lnTo>
                    <a:pt x="14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0" name="Freeform 148"/>
            <p:cNvSpPr/>
            <p:nvPr/>
          </p:nvSpPr>
          <p:spPr bwMode="auto">
            <a:xfrm>
              <a:off x="4326" y="700"/>
              <a:ext cx="107" cy="147"/>
            </a:xfrm>
            <a:custGeom>
              <a:avLst/>
              <a:gdLst>
                <a:gd name="T0" fmla="*/ 0 w 107"/>
                <a:gd name="T1" fmla="*/ 12 h 147"/>
                <a:gd name="T2" fmla="*/ 90 w 107"/>
                <a:gd name="T3" fmla="*/ 147 h 147"/>
                <a:gd name="T4" fmla="*/ 107 w 107"/>
                <a:gd name="T5" fmla="*/ 147 h 147"/>
                <a:gd name="T6" fmla="*/ 12 w 107"/>
                <a:gd name="T7" fmla="*/ 0 h 147"/>
                <a:gd name="T8" fmla="*/ 0 w 107"/>
                <a:gd name="T9" fmla="*/ 12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" h="147">
                  <a:moveTo>
                    <a:pt x="0" y="12"/>
                  </a:moveTo>
                  <a:lnTo>
                    <a:pt x="90" y="147"/>
                  </a:lnTo>
                  <a:lnTo>
                    <a:pt x="107" y="147"/>
                  </a:lnTo>
                  <a:lnTo>
                    <a:pt x="12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1" name="Freeform 149"/>
            <p:cNvSpPr/>
            <p:nvPr/>
          </p:nvSpPr>
          <p:spPr bwMode="auto">
            <a:xfrm>
              <a:off x="4475" y="882"/>
              <a:ext cx="564" cy="279"/>
            </a:xfrm>
            <a:custGeom>
              <a:avLst/>
              <a:gdLst>
                <a:gd name="T0" fmla="*/ 0 w 564"/>
                <a:gd name="T1" fmla="*/ 17 h 279"/>
                <a:gd name="T2" fmla="*/ 564 w 564"/>
                <a:gd name="T3" fmla="*/ 279 h 279"/>
                <a:gd name="T4" fmla="*/ 564 w 564"/>
                <a:gd name="T5" fmla="*/ 268 h 279"/>
                <a:gd name="T6" fmla="*/ 0 w 564"/>
                <a:gd name="T7" fmla="*/ 0 h 279"/>
                <a:gd name="T8" fmla="*/ 0 w 564"/>
                <a:gd name="T9" fmla="*/ 17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4" h="279">
                  <a:moveTo>
                    <a:pt x="0" y="17"/>
                  </a:moveTo>
                  <a:lnTo>
                    <a:pt x="564" y="279"/>
                  </a:lnTo>
                  <a:lnTo>
                    <a:pt x="564" y="268"/>
                  </a:lnTo>
                  <a:lnTo>
                    <a:pt x="0" y="0"/>
                  </a:lnTo>
                  <a:lnTo>
                    <a:pt x="0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2" name="Freeform 150"/>
            <p:cNvSpPr/>
            <p:nvPr/>
          </p:nvSpPr>
          <p:spPr bwMode="auto">
            <a:xfrm>
              <a:off x="4461" y="899"/>
              <a:ext cx="592" cy="658"/>
            </a:xfrm>
            <a:custGeom>
              <a:avLst/>
              <a:gdLst>
                <a:gd name="T0" fmla="*/ 0 w 592"/>
                <a:gd name="T1" fmla="*/ 7 h 658"/>
                <a:gd name="T2" fmla="*/ 582 w 592"/>
                <a:gd name="T3" fmla="*/ 658 h 658"/>
                <a:gd name="T4" fmla="*/ 592 w 592"/>
                <a:gd name="T5" fmla="*/ 648 h 658"/>
                <a:gd name="T6" fmla="*/ 14 w 592"/>
                <a:gd name="T7" fmla="*/ 0 h 658"/>
                <a:gd name="T8" fmla="*/ 0 w 592"/>
                <a:gd name="T9" fmla="*/ 7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658">
                  <a:moveTo>
                    <a:pt x="0" y="7"/>
                  </a:moveTo>
                  <a:lnTo>
                    <a:pt x="582" y="658"/>
                  </a:lnTo>
                  <a:lnTo>
                    <a:pt x="592" y="648"/>
                  </a:lnTo>
                  <a:lnTo>
                    <a:pt x="14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3" name="Freeform 151"/>
            <p:cNvSpPr/>
            <p:nvPr/>
          </p:nvSpPr>
          <p:spPr bwMode="auto">
            <a:xfrm>
              <a:off x="4324" y="913"/>
              <a:ext cx="123" cy="795"/>
            </a:xfrm>
            <a:custGeom>
              <a:avLst/>
              <a:gdLst>
                <a:gd name="T0" fmla="*/ 111 w 123"/>
                <a:gd name="T1" fmla="*/ 0 h 795"/>
                <a:gd name="T2" fmla="*/ 0 w 123"/>
                <a:gd name="T3" fmla="*/ 795 h 795"/>
                <a:gd name="T4" fmla="*/ 16 w 123"/>
                <a:gd name="T5" fmla="*/ 795 h 795"/>
                <a:gd name="T6" fmla="*/ 123 w 123"/>
                <a:gd name="T7" fmla="*/ 0 h 795"/>
                <a:gd name="T8" fmla="*/ 111 w 123"/>
                <a:gd name="T9" fmla="*/ 0 h 7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795">
                  <a:moveTo>
                    <a:pt x="111" y="0"/>
                  </a:moveTo>
                  <a:lnTo>
                    <a:pt x="0" y="795"/>
                  </a:lnTo>
                  <a:lnTo>
                    <a:pt x="16" y="795"/>
                  </a:lnTo>
                  <a:lnTo>
                    <a:pt x="123" y="0"/>
                  </a:lnTo>
                  <a:lnTo>
                    <a:pt x="11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4" name="Freeform 152"/>
            <p:cNvSpPr/>
            <p:nvPr/>
          </p:nvSpPr>
          <p:spPr bwMode="auto">
            <a:xfrm>
              <a:off x="4345" y="1796"/>
              <a:ext cx="424" cy="485"/>
            </a:xfrm>
            <a:custGeom>
              <a:avLst/>
              <a:gdLst>
                <a:gd name="T0" fmla="*/ 0 w 424"/>
                <a:gd name="T1" fmla="*/ 5 h 485"/>
                <a:gd name="T2" fmla="*/ 410 w 424"/>
                <a:gd name="T3" fmla="*/ 485 h 485"/>
                <a:gd name="T4" fmla="*/ 424 w 424"/>
                <a:gd name="T5" fmla="*/ 478 h 485"/>
                <a:gd name="T6" fmla="*/ 14 w 424"/>
                <a:gd name="T7" fmla="*/ 0 h 485"/>
                <a:gd name="T8" fmla="*/ 0 w 424"/>
                <a:gd name="T9" fmla="*/ 5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4" h="485">
                  <a:moveTo>
                    <a:pt x="0" y="5"/>
                  </a:moveTo>
                  <a:lnTo>
                    <a:pt x="410" y="485"/>
                  </a:lnTo>
                  <a:lnTo>
                    <a:pt x="424" y="478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5" name="Freeform 153"/>
            <p:cNvSpPr/>
            <p:nvPr/>
          </p:nvSpPr>
          <p:spPr bwMode="auto">
            <a:xfrm>
              <a:off x="2477" y="2518"/>
              <a:ext cx="414" cy="308"/>
            </a:xfrm>
            <a:custGeom>
              <a:avLst/>
              <a:gdLst>
                <a:gd name="T0" fmla="*/ 0 w 414"/>
                <a:gd name="T1" fmla="*/ 7 h 308"/>
                <a:gd name="T2" fmla="*/ 402 w 414"/>
                <a:gd name="T3" fmla="*/ 308 h 308"/>
                <a:gd name="T4" fmla="*/ 414 w 414"/>
                <a:gd name="T5" fmla="*/ 299 h 308"/>
                <a:gd name="T6" fmla="*/ 9 w 414"/>
                <a:gd name="T7" fmla="*/ 0 h 308"/>
                <a:gd name="T8" fmla="*/ 0 w 414"/>
                <a:gd name="T9" fmla="*/ 7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4" h="308">
                  <a:moveTo>
                    <a:pt x="0" y="7"/>
                  </a:moveTo>
                  <a:lnTo>
                    <a:pt x="402" y="308"/>
                  </a:lnTo>
                  <a:lnTo>
                    <a:pt x="414" y="299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6" name="Freeform 154"/>
            <p:cNvSpPr/>
            <p:nvPr/>
          </p:nvSpPr>
          <p:spPr bwMode="auto">
            <a:xfrm>
              <a:off x="4994" y="1621"/>
              <a:ext cx="80" cy="885"/>
            </a:xfrm>
            <a:custGeom>
              <a:avLst/>
              <a:gdLst>
                <a:gd name="T0" fmla="*/ 73 w 80"/>
                <a:gd name="T1" fmla="*/ 0 h 885"/>
                <a:gd name="T2" fmla="*/ 0 w 80"/>
                <a:gd name="T3" fmla="*/ 885 h 885"/>
                <a:gd name="T4" fmla="*/ 9 w 80"/>
                <a:gd name="T5" fmla="*/ 885 h 885"/>
                <a:gd name="T6" fmla="*/ 80 w 80"/>
                <a:gd name="T7" fmla="*/ 0 h 885"/>
                <a:gd name="T8" fmla="*/ 73 w 80"/>
                <a:gd name="T9" fmla="*/ 0 h 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885">
                  <a:moveTo>
                    <a:pt x="73" y="0"/>
                  </a:moveTo>
                  <a:lnTo>
                    <a:pt x="0" y="885"/>
                  </a:lnTo>
                  <a:lnTo>
                    <a:pt x="9" y="885"/>
                  </a:lnTo>
                  <a:lnTo>
                    <a:pt x="80" y="0"/>
                  </a:lnTo>
                  <a:lnTo>
                    <a:pt x="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7" name="Freeform 155"/>
            <p:cNvSpPr/>
            <p:nvPr/>
          </p:nvSpPr>
          <p:spPr bwMode="auto">
            <a:xfrm>
              <a:off x="5022" y="2104"/>
              <a:ext cx="355" cy="412"/>
            </a:xfrm>
            <a:custGeom>
              <a:avLst/>
              <a:gdLst>
                <a:gd name="T0" fmla="*/ 0 w 355"/>
                <a:gd name="T1" fmla="*/ 405 h 412"/>
                <a:gd name="T2" fmla="*/ 344 w 355"/>
                <a:gd name="T3" fmla="*/ 0 h 412"/>
                <a:gd name="T4" fmla="*/ 355 w 355"/>
                <a:gd name="T5" fmla="*/ 7 h 412"/>
                <a:gd name="T6" fmla="*/ 10 w 355"/>
                <a:gd name="T7" fmla="*/ 412 h 412"/>
                <a:gd name="T8" fmla="*/ 0 w 355"/>
                <a:gd name="T9" fmla="*/ 405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5" h="412">
                  <a:moveTo>
                    <a:pt x="0" y="405"/>
                  </a:moveTo>
                  <a:lnTo>
                    <a:pt x="344" y="0"/>
                  </a:lnTo>
                  <a:lnTo>
                    <a:pt x="355" y="7"/>
                  </a:lnTo>
                  <a:lnTo>
                    <a:pt x="10" y="412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8" name="Freeform 156"/>
            <p:cNvSpPr/>
            <p:nvPr/>
          </p:nvSpPr>
          <p:spPr bwMode="auto">
            <a:xfrm>
              <a:off x="4788" y="2310"/>
              <a:ext cx="184" cy="213"/>
            </a:xfrm>
            <a:custGeom>
              <a:avLst/>
              <a:gdLst>
                <a:gd name="T0" fmla="*/ 0 w 184"/>
                <a:gd name="T1" fmla="*/ 7 h 213"/>
                <a:gd name="T2" fmla="*/ 177 w 184"/>
                <a:gd name="T3" fmla="*/ 213 h 213"/>
                <a:gd name="T4" fmla="*/ 184 w 184"/>
                <a:gd name="T5" fmla="*/ 201 h 213"/>
                <a:gd name="T6" fmla="*/ 12 w 184"/>
                <a:gd name="T7" fmla="*/ 0 h 213"/>
                <a:gd name="T8" fmla="*/ 0 w 184"/>
                <a:gd name="T9" fmla="*/ 7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4" h="213">
                  <a:moveTo>
                    <a:pt x="0" y="7"/>
                  </a:moveTo>
                  <a:lnTo>
                    <a:pt x="177" y="213"/>
                  </a:lnTo>
                  <a:lnTo>
                    <a:pt x="184" y="201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9" name="Freeform 157"/>
            <p:cNvSpPr/>
            <p:nvPr/>
          </p:nvSpPr>
          <p:spPr bwMode="auto">
            <a:xfrm>
              <a:off x="4729" y="2575"/>
              <a:ext cx="253" cy="414"/>
            </a:xfrm>
            <a:custGeom>
              <a:avLst/>
              <a:gdLst>
                <a:gd name="T0" fmla="*/ 246 w 253"/>
                <a:gd name="T1" fmla="*/ 0 h 414"/>
                <a:gd name="T2" fmla="*/ 0 w 253"/>
                <a:gd name="T3" fmla="*/ 398 h 414"/>
                <a:gd name="T4" fmla="*/ 0 w 253"/>
                <a:gd name="T5" fmla="*/ 414 h 414"/>
                <a:gd name="T6" fmla="*/ 253 w 253"/>
                <a:gd name="T7" fmla="*/ 10 h 414"/>
                <a:gd name="T8" fmla="*/ 246 w 253"/>
                <a:gd name="T9" fmla="*/ 0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3" h="414">
                  <a:moveTo>
                    <a:pt x="246" y="0"/>
                  </a:moveTo>
                  <a:lnTo>
                    <a:pt x="0" y="398"/>
                  </a:lnTo>
                  <a:lnTo>
                    <a:pt x="0" y="414"/>
                  </a:lnTo>
                  <a:lnTo>
                    <a:pt x="253" y="10"/>
                  </a:lnTo>
                  <a:lnTo>
                    <a:pt x="24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0" name="Freeform 158"/>
            <p:cNvSpPr/>
            <p:nvPr/>
          </p:nvSpPr>
          <p:spPr bwMode="auto">
            <a:xfrm>
              <a:off x="4018" y="2554"/>
              <a:ext cx="943" cy="324"/>
            </a:xfrm>
            <a:custGeom>
              <a:avLst/>
              <a:gdLst>
                <a:gd name="T0" fmla="*/ 0 w 943"/>
                <a:gd name="T1" fmla="*/ 312 h 324"/>
                <a:gd name="T2" fmla="*/ 943 w 943"/>
                <a:gd name="T3" fmla="*/ 0 h 324"/>
                <a:gd name="T4" fmla="*/ 943 w 943"/>
                <a:gd name="T5" fmla="*/ 14 h 324"/>
                <a:gd name="T6" fmla="*/ 0 w 943"/>
                <a:gd name="T7" fmla="*/ 324 h 324"/>
                <a:gd name="T8" fmla="*/ 0 w 943"/>
                <a:gd name="T9" fmla="*/ 312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3" h="324">
                  <a:moveTo>
                    <a:pt x="0" y="312"/>
                  </a:moveTo>
                  <a:lnTo>
                    <a:pt x="943" y="0"/>
                  </a:lnTo>
                  <a:lnTo>
                    <a:pt x="943" y="14"/>
                  </a:lnTo>
                  <a:lnTo>
                    <a:pt x="0" y="324"/>
                  </a:lnTo>
                  <a:lnTo>
                    <a:pt x="0" y="3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1" name="Freeform 159"/>
            <p:cNvSpPr/>
            <p:nvPr/>
          </p:nvSpPr>
          <p:spPr bwMode="auto">
            <a:xfrm>
              <a:off x="2938" y="2866"/>
              <a:ext cx="671" cy="607"/>
            </a:xfrm>
            <a:custGeom>
              <a:avLst/>
              <a:gdLst>
                <a:gd name="T0" fmla="*/ 0 w 671"/>
                <a:gd name="T1" fmla="*/ 7 h 607"/>
                <a:gd name="T2" fmla="*/ 661 w 671"/>
                <a:gd name="T3" fmla="*/ 607 h 607"/>
                <a:gd name="T4" fmla="*/ 671 w 671"/>
                <a:gd name="T5" fmla="*/ 607 h 607"/>
                <a:gd name="T6" fmla="*/ 12 w 671"/>
                <a:gd name="T7" fmla="*/ 0 h 607"/>
                <a:gd name="T8" fmla="*/ 0 w 671"/>
                <a:gd name="T9" fmla="*/ 7 h 6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1" h="607">
                  <a:moveTo>
                    <a:pt x="0" y="7"/>
                  </a:moveTo>
                  <a:lnTo>
                    <a:pt x="661" y="607"/>
                  </a:lnTo>
                  <a:lnTo>
                    <a:pt x="671" y="607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2" name="Freeform 160"/>
            <p:cNvSpPr/>
            <p:nvPr/>
          </p:nvSpPr>
          <p:spPr bwMode="auto">
            <a:xfrm>
              <a:off x="4546" y="3001"/>
              <a:ext cx="507" cy="299"/>
            </a:xfrm>
            <a:custGeom>
              <a:avLst/>
              <a:gdLst>
                <a:gd name="T0" fmla="*/ 0 w 507"/>
                <a:gd name="T1" fmla="*/ 292 h 299"/>
                <a:gd name="T2" fmla="*/ 500 w 507"/>
                <a:gd name="T3" fmla="*/ 0 h 299"/>
                <a:gd name="T4" fmla="*/ 507 w 507"/>
                <a:gd name="T5" fmla="*/ 12 h 299"/>
                <a:gd name="T6" fmla="*/ 5 w 507"/>
                <a:gd name="T7" fmla="*/ 299 h 299"/>
                <a:gd name="T8" fmla="*/ 0 w 507"/>
                <a:gd name="T9" fmla="*/ 292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99">
                  <a:moveTo>
                    <a:pt x="0" y="292"/>
                  </a:moveTo>
                  <a:lnTo>
                    <a:pt x="500" y="0"/>
                  </a:lnTo>
                  <a:lnTo>
                    <a:pt x="507" y="12"/>
                  </a:lnTo>
                  <a:lnTo>
                    <a:pt x="5" y="299"/>
                  </a:lnTo>
                  <a:lnTo>
                    <a:pt x="0" y="2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3" name="Freeform 161"/>
            <p:cNvSpPr/>
            <p:nvPr/>
          </p:nvSpPr>
          <p:spPr bwMode="auto">
            <a:xfrm>
              <a:off x="3658" y="3314"/>
              <a:ext cx="831" cy="187"/>
            </a:xfrm>
            <a:custGeom>
              <a:avLst/>
              <a:gdLst>
                <a:gd name="T0" fmla="*/ 0 w 831"/>
                <a:gd name="T1" fmla="*/ 173 h 187"/>
                <a:gd name="T2" fmla="*/ 831 w 831"/>
                <a:gd name="T3" fmla="*/ 0 h 187"/>
                <a:gd name="T4" fmla="*/ 831 w 831"/>
                <a:gd name="T5" fmla="*/ 12 h 187"/>
                <a:gd name="T6" fmla="*/ 10 w 831"/>
                <a:gd name="T7" fmla="*/ 187 h 187"/>
                <a:gd name="T8" fmla="*/ 0 w 831"/>
                <a:gd name="T9" fmla="*/ 173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1" h="187">
                  <a:moveTo>
                    <a:pt x="0" y="173"/>
                  </a:moveTo>
                  <a:lnTo>
                    <a:pt x="831" y="0"/>
                  </a:lnTo>
                  <a:lnTo>
                    <a:pt x="831" y="12"/>
                  </a:lnTo>
                  <a:lnTo>
                    <a:pt x="10" y="187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4" name="Oval 162"/>
            <p:cNvSpPr>
              <a:spLocks noChangeArrowheads="1"/>
            </p:cNvSpPr>
            <p:nvPr/>
          </p:nvSpPr>
          <p:spPr bwMode="auto">
            <a:xfrm>
              <a:off x="5107" y="1699"/>
              <a:ext cx="67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5" name="Freeform 163"/>
            <p:cNvSpPr/>
            <p:nvPr/>
          </p:nvSpPr>
          <p:spPr bwMode="auto">
            <a:xfrm>
              <a:off x="2640" y="1140"/>
              <a:ext cx="746" cy="644"/>
            </a:xfrm>
            <a:custGeom>
              <a:avLst/>
              <a:gdLst>
                <a:gd name="T0" fmla="*/ 0 w 746"/>
                <a:gd name="T1" fmla="*/ 635 h 644"/>
                <a:gd name="T2" fmla="*/ 739 w 746"/>
                <a:gd name="T3" fmla="*/ 0 h 644"/>
                <a:gd name="T4" fmla="*/ 746 w 746"/>
                <a:gd name="T5" fmla="*/ 10 h 644"/>
                <a:gd name="T6" fmla="*/ 12 w 746"/>
                <a:gd name="T7" fmla="*/ 644 h 644"/>
                <a:gd name="T8" fmla="*/ 0 w 746"/>
                <a:gd name="T9" fmla="*/ 635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6" h="644">
                  <a:moveTo>
                    <a:pt x="0" y="635"/>
                  </a:moveTo>
                  <a:lnTo>
                    <a:pt x="739" y="0"/>
                  </a:lnTo>
                  <a:lnTo>
                    <a:pt x="746" y="10"/>
                  </a:lnTo>
                  <a:lnTo>
                    <a:pt x="12" y="644"/>
                  </a:lnTo>
                  <a:lnTo>
                    <a:pt x="0" y="6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6" name="Freeform 164"/>
            <p:cNvSpPr/>
            <p:nvPr/>
          </p:nvSpPr>
          <p:spPr bwMode="auto">
            <a:xfrm>
              <a:off x="2612" y="1839"/>
              <a:ext cx="298" cy="966"/>
            </a:xfrm>
            <a:custGeom>
              <a:avLst/>
              <a:gdLst>
                <a:gd name="T0" fmla="*/ 0 w 298"/>
                <a:gd name="T1" fmla="*/ 7 h 966"/>
                <a:gd name="T2" fmla="*/ 286 w 298"/>
                <a:gd name="T3" fmla="*/ 966 h 966"/>
                <a:gd name="T4" fmla="*/ 298 w 298"/>
                <a:gd name="T5" fmla="*/ 959 h 966"/>
                <a:gd name="T6" fmla="*/ 11 w 298"/>
                <a:gd name="T7" fmla="*/ 0 h 966"/>
                <a:gd name="T8" fmla="*/ 0 w 298"/>
                <a:gd name="T9" fmla="*/ 7 h 9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966">
                  <a:moveTo>
                    <a:pt x="0" y="7"/>
                  </a:moveTo>
                  <a:lnTo>
                    <a:pt x="286" y="966"/>
                  </a:lnTo>
                  <a:lnTo>
                    <a:pt x="298" y="959"/>
                  </a:lnTo>
                  <a:lnTo>
                    <a:pt x="11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7" name="Freeform 165"/>
            <p:cNvSpPr/>
            <p:nvPr/>
          </p:nvSpPr>
          <p:spPr bwMode="auto">
            <a:xfrm>
              <a:off x="3983" y="2116"/>
              <a:ext cx="232" cy="720"/>
            </a:xfrm>
            <a:custGeom>
              <a:avLst/>
              <a:gdLst>
                <a:gd name="T0" fmla="*/ 222 w 232"/>
                <a:gd name="T1" fmla="*/ 0 h 720"/>
                <a:gd name="T2" fmla="*/ 0 w 232"/>
                <a:gd name="T3" fmla="*/ 720 h 720"/>
                <a:gd name="T4" fmla="*/ 12 w 232"/>
                <a:gd name="T5" fmla="*/ 720 h 720"/>
                <a:gd name="T6" fmla="*/ 232 w 232"/>
                <a:gd name="T7" fmla="*/ 7 h 720"/>
                <a:gd name="T8" fmla="*/ 222 w 232"/>
                <a:gd name="T9" fmla="*/ 0 h 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2" h="720">
                  <a:moveTo>
                    <a:pt x="222" y="0"/>
                  </a:moveTo>
                  <a:lnTo>
                    <a:pt x="0" y="720"/>
                  </a:lnTo>
                  <a:lnTo>
                    <a:pt x="12" y="720"/>
                  </a:lnTo>
                  <a:lnTo>
                    <a:pt x="232" y="7"/>
                  </a:lnTo>
                  <a:lnTo>
                    <a:pt x="22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8" name="Freeform 166"/>
            <p:cNvSpPr/>
            <p:nvPr/>
          </p:nvSpPr>
          <p:spPr bwMode="auto">
            <a:xfrm>
              <a:off x="2896" y="1003"/>
              <a:ext cx="478" cy="118"/>
            </a:xfrm>
            <a:custGeom>
              <a:avLst/>
              <a:gdLst>
                <a:gd name="T0" fmla="*/ 0 w 478"/>
                <a:gd name="T1" fmla="*/ 14 h 118"/>
                <a:gd name="T2" fmla="*/ 478 w 478"/>
                <a:gd name="T3" fmla="*/ 118 h 118"/>
                <a:gd name="T4" fmla="*/ 478 w 478"/>
                <a:gd name="T5" fmla="*/ 104 h 118"/>
                <a:gd name="T6" fmla="*/ 7 w 478"/>
                <a:gd name="T7" fmla="*/ 0 h 118"/>
                <a:gd name="T8" fmla="*/ 0 w 478"/>
                <a:gd name="T9" fmla="*/ 14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118">
                  <a:moveTo>
                    <a:pt x="0" y="14"/>
                  </a:moveTo>
                  <a:lnTo>
                    <a:pt x="478" y="118"/>
                  </a:lnTo>
                  <a:lnTo>
                    <a:pt x="478" y="104"/>
                  </a:lnTo>
                  <a:lnTo>
                    <a:pt x="7" y="0"/>
                  </a:lnTo>
                  <a:lnTo>
                    <a:pt x="0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9" name="Freeform 167"/>
            <p:cNvSpPr/>
            <p:nvPr/>
          </p:nvSpPr>
          <p:spPr bwMode="auto">
            <a:xfrm>
              <a:off x="4366" y="1592"/>
              <a:ext cx="689" cy="164"/>
            </a:xfrm>
            <a:custGeom>
              <a:avLst/>
              <a:gdLst>
                <a:gd name="T0" fmla="*/ 0 w 689"/>
                <a:gd name="T1" fmla="*/ 152 h 164"/>
                <a:gd name="T2" fmla="*/ 682 w 689"/>
                <a:gd name="T3" fmla="*/ 0 h 164"/>
                <a:gd name="T4" fmla="*/ 689 w 689"/>
                <a:gd name="T5" fmla="*/ 12 h 164"/>
                <a:gd name="T6" fmla="*/ 0 w 689"/>
                <a:gd name="T7" fmla="*/ 164 h 164"/>
                <a:gd name="T8" fmla="*/ 0 w 689"/>
                <a:gd name="T9" fmla="*/ 152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164">
                  <a:moveTo>
                    <a:pt x="0" y="152"/>
                  </a:moveTo>
                  <a:lnTo>
                    <a:pt x="682" y="0"/>
                  </a:lnTo>
                  <a:lnTo>
                    <a:pt x="689" y="12"/>
                  </a:lnTo>
                  <a:lnTo>
                    <a:pt x="0" y="164"/>
                  </a:lnTo>
                  <a:lnTo>
                    <a:pt x="0" y="1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0" name="Freeform 168"/>
            <p:cNvSpPr/>
            <p:nvPr/>
          </p:nvSpPr>
          <p:spPr bwMode="auto">
            <a:xfrm>
              <a:off x="3995" y="2899"/>
              <a:ext cx="499" cy="396"/>
            </a:xfrm>
            <a:custGeom>
              <a:avLst/>
              <a:gdLst>
                <a:gd name="T0" fmla="*/ 0 w 499"/>
                <a:gd name="T1" fmla="*/ 5 h 396"/>
                <a:gd name="T2" fmla="*/ 499 w 499"/>
                <a:gd name="T3" fmla="*/ 396 h 396"/>
                <a:gd name="T4" fmla="*/ 499 w 499"/>
                <a:gd name="T5" fmla="*/ 384 h 396"/>
                <a:gd name="T6" fmla="*/ 14 w 499"/>
                <a:gd name="T7" fmla="*/ 0 h 396"/>
                <a:gd name="T8" fmla="*/ 0 w 499"/>
                <a:gd name="T9" fmla="*/ 5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9" h="396">
                  <a:moveTo>
                    <a:pt x="0" y="5"/>
                  </a:moveTo>
                  <a:lnTo>
                    <a:pt x="499" y="396"/>
                  </a:lnTo>
                  <a:lnTo>
                    <a:pt x="499" y="384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1" name="Freeform 169"/>
            <p:cNvSpPr/>
            <p:nvPr/>
          </p:nvSpPr>
          <p:spPr bwMode="auto">
            <a:xfrm>
              <a:off x="3651" y="2918"/>
              <a:ext cx="306" cy="547"/>
            </a:xfrm>
            <a:custGeom>
              <a:avLst/>
              <a:gdLst>
                <a:gd name="T0" fmla="*/ 0 w 306"/>
                <a:gd name="T1" fmla="*/ 540 h 547"/>
                <a:gd name="T2" fmla="*/ 294 w 306"/>
                <a:gd name="T3" fmla="*/ 0 h 547"/>
                <a:gd name="T4" fmla="*/ 306 w 306"/>
                <a:gd name="T5" fmla="*/ 0 h 547"/>
                <a:gd name="T6" fmla="*/ 10 w 306"/>
                <a:gd name="T7" fmla="*/ 547 h 547"/>
                <a:gd name="T8" fmla="*/ 0 w 306"/>
                <a:gd name="T9" fmla="*/ 540 h 5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6" h="547">
                  <a:moveTo>
                    <a:pt x="0" y="540"/>
                  </a:moveTo>
                  <a:lnTo>
                    <a:pt x="294" y="0"/>
                  </a:lnTo>
                  <a:lnTo>
                    <a:pt x="306" y="0"/>
                  </a:lnTo>
                  <a:lnTo>
                    <a:pt x="10" y="547"/>
                  </a:lnTo>
                  <a:lnTo>
                    <a:pt x="0" y="5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2" name="Rectangle 170"/>
            <p:cNvSpPr>
              <a:spLocks noChangeArrowheads="1"/>
            </p:cNvSpPr>
            <p:nvPr/>
          </p:nvSpPr>
          <p:spPr bwMode="auto">
            <a:xfrm>
              <a:off x="2910" y="2881"/>
              <a:ext cx="9" cy="30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3" name="Freeform 171"/>
            <p:cNvSpPr/>
            <p:nvPr/>
          </p:nvSpPr>
          <p:spPr bwMode="auto">
            <a:xfrm>
              <a:off x="3334" y="2109"/>
              <a:ext cx="611" cy="741"/>
            </a:xfrm>
            <a:custGeom>
              <a:avLst/>
              <a:gdLst>
                <a:gd name="T0" fmla="*/ 0 w 611"/>
                <a:gd name="T1" fmla="*/ 7 h 741"/>
                <a:gd name="T2" fmla="*/ 599 w 611"/>
                <a:gd name="T3" fmla="*/ 741 h 741"/>
                <a:gd name="T4" fmla="*/ 611 w 611"/>
                <a:gd name="T5" fmla="*/ 736 h 741"/>
                <a:gd name="T6" fmla="*/ 12 w 611"/>
                <a:gd name="T7" fmla="*/ 0 h 741"/>
                <a:gd name="T8" fmla="*/ 0 w 611"/>
                <a:gd name="T9" fmla="*/ 7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741">
                  <a:moveTo>
                    <a:pt x="0" y="7"/>
                  </a:moveTo>
                  <a:lnTo>
                    <a:pt x="599" y="741"/>
                  </a:lnTo>
                  <a:lnTo>
                    <a:pt x="611" y="736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344" name="Group 4"/>
          <p:cNvGrpSpPr>
            <a:grpSpLocks noChangeAspect="1"/>
          </p:cNvGrpSpPr>
          <p:nvPr/>
        </p:nvGrpSpPr>
        <p:grpSpPr bwMode="auto">
          <a:xfrm>
            <a:off x="10964034" y="5769139"/>
            <a:ext cx="2236319" cy="2177722"/>
            <a:chOff x="2410" y="593"/>
            <a:chExt cx="3015" cy="2936"/>
          </a:xfrm>
          <a:solidFill>
            <a:srgbClr val="F6A27D"/>
          </a:solidFill>
        </p:grpSpPr>
        <p:sp>
          <p:nvSpPr>
            <p:cNvPr id="345" name="Freeform 5"/>
            <p:cNvSpPr/>
            <p:nvPr/>
          </p:nvSpPr>
          <p:spPr bwMode="auto">
            <a:xfrm>
              <a:off x="5079" y="1202"/>
              <a:ext cx="66" cy="509"/>
            </a:xfrm>
            <a:custGeom>
              <a:avLst/>
              <a:gdLst>
                <a:gd name="T0" fmla="*/ 0 w 66"/>
                <a:gd name="T1" fmla="*/ 9 h 509"/>
                <a:gd name="T2" fmla="*/ 54 w 66"/>
                <a:gd name="T3" fmla="*/ 509 h 509"/>
                <a:gd name="T4" fmla="*/ 66 w 66"/>
                <a:gd name="T5" fmla="*/ 509 h 509"/>
                <a:gd name="T6" fmla="*/ 9 w 66"/>
                <a:gd name="T7" fmla="*/ 0 h 509"/>
                <a:gd name="T8" fmla="*/ 0 w 66"/>
                <a:gd name="T9" fmla="*/ 9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509">
                  <a:moveTo>
                    <a:pt x="0" y="9"/>
                  </a:moveTo>
                  <a:lnTo>
                    <a:pt x="54" y="509"/>
                  </a:lnTo>
                  <a:lnTo>
                    <a:pt x="66" y="509"/>
                  </a:lnTo>
                  <a:lnTo>
                    <a:pt x="9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6" name="Freeform 6"/>
            <p:cNvSpPr/>
            <p:nvPr/>
          </p:nvSpPr>
          <p:spPr bwMode="auto">
            <a:xfrm>
              <a:off x="5079" y="1195"/>
              <a:ext cx="303" cy="854"/>
            </a:xfrm>
            <a:custGeom>
              <a:avLst/>
              <a:gdLst>
                <a:gd name="T0" fmla="*/ 14 w 303"/>
                <a:gd name="T1" fmla="*/ 0 h 854"/>
                <a:gd name="T2" fmla="*/ 303 w 303"/>
                <a:gd name="T3" fmla="*/ 854 h 854"/>
                <a:gd name="T4" fmla="*/ 287 w 303"/>
                <a:gd name="T5" fmla="*/ 854 h 854"/>
                <a:gd name="T6" fmla="*/ 0 w 303"/>
                <a:gd name="T7" fmla="*/ 11 h 854"/>
                <a:gd name="T8" fmla="*/ 14 w 303"/>
                <a:gd name="T9" fmla="*/ 0 h 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3" h="854">
                  <a:moveTo>
                    <a:pt x="14" y="0"/>
                  </a:moveTo>
                  <a:lnTo>
                    <a:pt x="303" y="854"/>
                  </a:lnTo>
                  <a:lnTo>
                    <a:pt x="287" y="854"/>
                  </a:lnTo>
                  <a:lnTo>
                    <a:pt x="0" y="11"/>
                  </a:lnTo>
                  <a:lnTo>
                    <a:pt x="1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7" name="Freeform 7"/>
            <p:cNvSpPr/>
            <p:nvPr/>
          </p:nvSpPr>
          <p:spPr bwMode="auto">
            <a:xfrm>
              <a:off x="5074" y="1202"/>
              <a:ext cx="12" cy="345"/>
            </a:xfrm>
            <a:custGeom>
              <a:avLst/>
              <a:gdLst>
                <a:gd name="T0" fmla="*/ 0 w 12"/>
                <a:gd name="T1" fmla="*/ 0 h 345"/>
                <a:gd name="T2" fmla="*/ 0 w 12"/>
                <a:gd name="T3" fmla="*/ 345 h 345"/>
                <a:gd name="T4" fmla="*/ 12 w 12"/>
                <a:gd name="T5" fmla="*/ 345 h 345"/>
                <a:gd name="T6" fmla="*/ 12 w 12"/>
                <a:gd name="T7" fmla="*/ 12 h 345"/>
                <a:gd name="T8" fmla="*/ 0 w 12"/>
                <a:gd name="T9" fmla="*/ 0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345">
                  <a:moveTo>
                    <a:pt x="0" y="0"/>
                  </a:moveTo>
                  <a:lnTo>
                    <a:pt x="0" y="345"/>
                  </a:lnTo>
                  <a:lnTo>
                    <a:pt x="12" y="345"/>
                  </a:lnTo>
                  <a:lnTo>
                    <a:pt x="12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8" name="Rectangle 8"/>
            <p:cNvSpPr>
              <a:spLocks noChangeArrowheads="1"/>
            </p:cNvSpPr>
            <p:nvPr/>
          </p:nvSpPr>
          <p:spPr bwMode="auto">
            <a:xfrm>
              <a:off x="3658" y="3501"/>
              <a:ext cx="647" cy="1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9" name="Freeform 9"/>
            <p:cNvSpPr/>
            <p:nvPr/>
          </p:nvSpPr>
          <p:spPr bwMode="auto">
            <a:xfrm>
              <a:off x="3488" y="3446"/>
              <a:ext cx="118" cy="48"/>
            </a:xfrm>
            <a:custGeom>
              <a:avLst/>
              <a:gdLst>
                <a:gd name="T0" fmla="*/ 0 w 118"/>
                <a:gd name="T1" fmla="*/ 10 h 48"/>
                <a:gd name="T2" fmla="*/ 111 w 118"/>
                <a:gd name="T3" fmla="*/ 48 h 48"/>
                <a:gd name="T4" fmla="*/ 118 w 118"/>
                <a:gd name="T5" fmla="*/ 36 h 48"/>
                <a:gd name="T6" fmla="*/ 14 w 118"/>
                <a:gd name="T7" fmla="*/ 0 h 48"/>
                <a:gd name="T8" fmla="*/ 0 w 118"/>
                <a:gd name="T9" fmla="*/ 1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48">
                  <a:moveTo>
                    <a:pt x="0" y="10"/>
                  </a:moveTo>
                  <a:lnTo>
                    <a:pt x="111" y="48"/>
                  </a:lnTo>
                  <a:lnTo>
                    <a:pt x="118" y="36"/>
                  </a:lnTo>
                  <a:lnTo>
                    <a:pt x="14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0" name="Freeform 10"/>
            <p:cNvSpPr/>
            <p:nvPr/>
          </p:nvSpPr>
          <p:spPr bwMode="auto">
            <a:xfrm>
              <a:off x="2830" y="1026"/>
              <a:ext cx="30" cy="256"/>
            </a:xfrm>
            <a:custGeom>
              <a:avLst/>
              <a:gdLst>
                <a:gd name="T0" fmla="*/ 30 w 30"/>
                <a:gd name="T1" fmla="*/ 0 h 256"/>
                <a:gd name="T2" fmla="*/ 9 w 30"/>
                <a:gd name="T3" fmla="*/ 256 h 256"/>
                <a:gd name="T4" fmla="*/ 0 w 30"/>
                <a:gd name="T5" fmla="*/ 256 h 256"/>
                <a:gd name="T6" fmla="*/ 26 w 30"/>
                <a:gd name="T7" fmla="*/ 0 h 256"/>
                <a:gd name="T8" fmla="*/ 30 w 30"/>
                <a:gd name="T9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56">
                  <a:moveTo>
                    <a:pt x="30" y="0"/>
                  </a:moveTo>
                  <a:lnTo>
                    <a:pt x="9" y="256"/>
                  </a:lnTo>
                  <a:lnTo>
                    <a:pt x="0" y="256"/>
                  </a:lnTo>
                  <a:lnTo>
                    <a:pt x="26" y="0"/>
                  </a:lnTo>
                  <a:lnTo>
                    <a:pt x="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1" name="Freeform 11"/>
            <p:cNvSpPr/>
            <p:nvPr/>
          </p:nvSpPr>
          <p:spPr bwMode="auto">
            <a:xfrm>
              <a:off x="2841" y="773"/>
              <a:ext cx="604" cy="519"/>
            </a:xfrm>
            <a:custGeom>
              <a:avLst/>
              <a:gdLst>
                <a:gd name="T0" fmla="*/ 0 w 604"/>
                <a:gd name="T1" fmla="*/ 512 h 519"/>
                <a:gd name="T2" fmla="*/ 595 w 604"/>
                <a:gd name="T3" fmla="*/ 0 h 519"/>
                <a:gd name="T4" fmla="*/ 604 w 604"/>
                <a:gd name="T5" fmla="*/ 7 h 519"/>
                <a:gd name="T6" fmla="*/ 12 w 604"/>
                <a:gd name="T7" fmla="*/ 519 h 519"/>
                <a:gd name="T8" fmla="*/ 0 w 604"/>
                <a:gd name="T9" fmla="*/ 512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4" h="519">
                  <a:moveTo>
                    <a:pt x="0" y="512"/>
                  </a:moveTo>
                  <a:lnTo>
                    <a:pt x="595" y="0"/>
                  </a:lnTo>
                  <a:lnTo>
                    <a:pt x="604" y="7"/>
                  </a:lnTo>
                  <a:lnTo>
                    <a:pt x="12" y="519"/>
                  </a:lnTo>
                  <a:lnTo>
                    <a:pt x="0" y="5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2" name="Freeform 12"/>
            <p:cNvSpPr/>
            <p:nvPr/>
          </p:nvSpPr>
          <p:spPr bwMode="auto">
            <a:xfrm>
              <a:off x="2988" y="761"/>
              <a:ext cx="445" cy="192"/>
            </a:xfrm>
            <a:custGeom>
              <a:avLst/>
              <a:gdLst>
                <a:gd name="T0" fmla="*/ 445 w 445"/>
                <a:gd name="T1" fmla="*/ 17 h 192"/>
                <a:gd name="T2" fmla="*/ 3 w 445"/>
                <a:gd name="T3" fmla="*/ 192 h 192"/>
                <a:gd name="T4" fmla="*/ 0 w 445"/>
                <a:gd name="T5" fmla="*/ 187 h 192"/>
                <a:gd name="T6" fmla="*/ 445 w 445"/>
                <a:gd name="T7" fmla="*/ 0 h 192"/>
                <a:gd name="T8" fmla="*/ 445 w 445"/>
                <a:gd name="T9" fmla="*/ 17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5" h="192">
                  <a:moveTo>
                    <a:pt x="445" y="17"/>
                  </a:moveTo>
                  <a:lnTo>
                    <a:pt x="3" y="192"/>
                  </a:lnTo>
                  <a:lnTo>
                    <a:pt x="0" y="187"/>
                  </a:lnTo>
                  <a:lnTo>
                    <a:pt x="445" y="0"/>
                  </a:lnTo>
                  <a:lnTo>
                    <a:pt x="445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3" name="Freeform 13"/>
            <p:cNvSpPr/>
            <p:nvPr/>
          </p:nvSpPr>
          <p:spPr bwMode="auto">
            <a:xfrm>
              <a:off x="3478" y="650"/>
              <a:ext cx="159" cy="95"/>
            </a:xfrm>
            <a:custGeom>
              <a:avLst/>
              <a:gdLst>
                <a:gd name="T0" fmla="*/ 10 w 159"/>
                <a:gd name="T1" fmla="*/ 95 h 95"/>
                <a:gd name="T2" fmla="*/ 159 w 159"/>
                <a:gd name="T3" fmla="*/ 9 h 95"/>
                <a:gd name="T4" fmla="*/ 159 w 159"/>
                <a:gd name="T5" fmla="*/ 0 h 95"/>
                <a:gd name="T6" fmla="*/ 0 w 159"/>
                <a:gd name="T7" fmla="*/ 88 h 95"/>
                <a:gd name="T8" fmla="*/ 10 w 159"/>
                <a:gd name="T9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95">
                  <a:moveTo>
                    <a:pt x="10" y="95"/>
                  </a:moveTo>
                  <a:lnTo>
                    <a:pt x="159" y="9"/>
                  </a:lnTo>
                  <a:lnTo>
                    <a:pt x="159" y="0"/>
                  </a:lnTo>
                  <a:lnTo>
                    <a:pt x="0" y="88"/>
                  </a:lnTo>
                  <a:lnTo>
                    <a:pt x="10" y="9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4" name="Freeform 14"/>
            <p:cNvSpPr/>
            <p:nvPr/>
          </p:nvSpPr>
          <p:spPr bwMode="auto">
            <a:xfrm>
              <a:off x="3488" y="683"/>
              <a:ext cx="798" cy="74"/>
            </a:xfrm>
            <a:custGeom>
              <a:avLst/>
              <a:gdLst>
                <a:gd name="T0" fmla="*/ 0 w 798"/>
                <a:gd name="T1" fmla="*/ 62 h 74"/>
                <a:gd name="T2" fmla="*/ 798 w 798"/>
                <a:gd name="T3" fmla="*/ 0 h 74"/>
                <a:gd name="T4" fmla="*/ 798 w 798"/>
                <a:gd name="T5" fmla="*/ 10 h 74"/>
                <a:gd name="T6" fmla="*/ 0 w 798"/>
                <a:gd name="T7" fmla="*/ 74 h 74"/>
                <a:gd name="T8" fmla="*/ 0 w 798"/>
                <a:gd name="T9" fmla="*/ 6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8" h="74">
                  <a:moveTo>
                    <a:pt x="0" y="62"/>
                  </a:moveTo>
                  <a:lnTo>
                    <a:pt x="798" y="0"/>
                  </a:lnTo>
                  <a:lnTo>
                    <a:pt x="798" y="10"/>
                  </a:lnTo>
                  <a:lnTo>
                    <a:pt x="0" y="74"/>
                  </a:lnTo>
                  <a:lnTo>
                    <a:pt x="0" y="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5" name="Freeform 15"/>
            <p:cNvSpPr/>
            <p:nvPr/>
          </p:nvSpPr>
          <p:spPr bwMode="auto">
            <a:xfrm>
              <a:off x="3421" y="778"/>
              <a:ext cx="34" cy="308"/>
            </a:xfrm>
            <a:custGeom>
              <a:avLst/>
              <a:gdLst>
                <a:gd name="T0" fmla="*/ 29 w 34"/>
                <a:gd name="T1" fmla="*/ 0 h 308"/>
                <a:gd name="T2" fmla="*/ 0 w 34"/>
                <a:gd name="T3" fmla="*/ 308 h 308"/>
                <a:gd name="T4" fmla="*/ 12 w 34"/>
                <a:gd name="T5" fmla="*/ 308 h 308"/>
                <a:gd name="T6" fmla="*/ 34 w 34"/>
                <a:gd name="T7" fmla="*/ 0 h 308"/>
                <a:gd name="T8" fmla="*/ 29 w 34"/>
                <a:gd name="T9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308">
                  <a:moveTo>
                    <a:pt x="29" y="0"/>
                  </a:moveTo>
                  <a:lnTo>
                    <a:pt x="0" y="308"/>
                  </a:lnTo>
                  <a:lnTo>
                    <a:pt x="12" y="308"/>
                  </a:lnTo>
                  <a:lnTo>
                    <a:pt x="34" y="0"/>
                  </a:ln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6" name="Freeform 16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  <a:gd name="T10" fmla="*/ 0 w 571"/>
                <a:gd name="T11" fmla="*/ 11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7" name="Freeform 17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8" name="Freeform 18"/>
            <p:cNvSpPr/>
            <p:nvPr/>
          </p:nvSpPr>
          <p:spPr bwMode="auto">
            <a:xfrm>
              <a:off x="4087" y="693"/>
              <a:ext cx="225" cy="307"/>
            </a:xfrm>
            <a:custGeom>
              <a:avLst/>
              <a:gdLst>
                <a:gd name="T0" fmla="*/ 213 w 225"/>
                <a:gd name="T1" fmla="*/ 0 h 307"/>
                <a:gd name="T2" fmla="*/ 0 w 225"/>
                <a:gd name="T3" fmla="*/ 298 h 307"/>
                <a:gd name="T4" fmla="*/ 12 w 225"/>
                <a:gd name="T5" fmla="*/ 307 h 307"/>
                <a:gd name="T6" fmla="*/ 225 w 225"/>
                <a:gd name="T7" fmla="*/ 7 h 307"/>
                <a:gd name="T8" fmla="*/ 213 w 225"/>
                <a:gd name="T9" fmla="*/ 0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5" h="307">
                  <a:moveTo>
                    <a:pt x="213" y="0"/>
                  </a:moveTo>
                  <a:lnTo>
                    <a:pt x="0" y="298"/>
                  </a:lnTo>
                  <a:lnTo>
                    <a:pt x="12" y="307"/>
                  </a:lnTo>
                  <a:lnTo>
                    <a:pt x="225" y="7"/>
                  </a:lnTo>
                  <a:lnTo>
                    <a:pt x="21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9" name="Freeform 19"/>
            <p:cNvSpPr/>
            <p:nvPr/>
          </p:nvSpPr>
          <p:spPr bwMode="auto">
            <a:xfrm>
              <a:off x="2481" y="1318"/>
              <a:ext cx="339" cy="343"/>
            </a:xfrm>
            <a:custGeom>
              <a:avLst/>
              <a:gdLst>
                <a:gd name="T0" fmla="*/ 0 w 339"/>
                <a:gd name="T1" fmla="*/ 336 h 343"/>
                <a:gd name="T2" fmla="*/ 332 w 339"/>
                <a:gd name="T3" fmla="*/ 0 h 343"/>
                <a:gd name="T4" fmla="*/ 339 w 339"/>
                <a:gd name="T5" fmla="*/ 7 h 343"/>
                <a:gd name="T6" fmla="*/ 5 w 339"/>
                <a:gd name="T7" fmla="*/ 343 h 343"/>
                <a:gd name="T8" fmla="*/ 0 w 339"/>
                <a:gd name="T9" fmla="*/ 336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9" h="343">
                  <a:moveTo>
                    <a:pt x="0" y="336"/>
                  </a:moveTo>
                  <a:lnTo>
                    <a:pt x="332" y="0"/>
                  </a:lnTo>
                  <a:lnTo>
                    <a:pt x="339" y="7"/>
                  </a:lnTo>
                  <a:lnTo>
                    <a:pt x="5" y="343"/>
                  </a:lnTo>
                  <a:lnTo>
                    <a:pt x="0" y="3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0" name="Freeform 20"/>
            <p:cNvSpPr/>
            <p:nvPr/>
          </p:nvSpPr>
          <p:spPr bwMode="auto">
            <a:xfrm>
              <a:off x="2616" y="1332"/>
              <a:ext cx="209" cy="753"/>
            </a:xfrm>
            <a:custGeom>
              <a:avLst/>
              <a:gdLst>
                <a:gd name="T0" fmla="*/ 197 w 209"/>
                <a:gd name="T1" fmla="*/ 0 h 753"/>
                <a:gd name="T2" fmla="*/ 0 w 209"/>
                <a:gd name="T3" fmla="*/ 743 h 753"/>
                <a:gd name="T4" fmla="*/ 10 w 209"/>
                <a:gd name="T5" fmla="*/ 753 h 753"/>
                <a:gd name="T6" fmla="*/ 209 w 209"/>
                <a:gd name="T7" fmla="*/ 0 h 753"/>
                <a:gd name="T8" fmla="*/ 197 w 209"/>
                <a:gd name="T9" fmla="*/ 0 h 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753">
                  <a:moveTo>
                    <a:pt x="197" y="0"/>
                  </a:moveTo>
                  <a:lnTo>
                    <a:pt x="0" y="743"/>
                  </a:lnTo>
                  <a:lnTo>
                    <a:pt x="10" y="753"/>
                  </a:lnTo>
                  <a:lnTo>
                    <a:pt x="209" y="0"/>
                  </a:lnTo>
                  <a:lnTo>
                    <a:pt x="19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1" name="Freeform 21"/>
            <p:cNvSpPr/>
            <p:nvPr/>
          </p:nvSpPr>
          <p:spPr bwMode="auto">
            <a:xfrm>
              <a:off x="2477" y="1704"/>
              <a:ext cx="106" cy="92"/>
            </a:xfrm>
            <a:custGeom>
              <a:avLst/>
              <a:gdLst>
                <a:gd name="T0" fmla="*/ 0 w 106"/>
                <a:gd name="T1" fmla="*/ 7 h 92"/>
                <a:gd name="T2" fmla="*/ 94 w 106"/>
                <a:gd name="T3" fmla="*/ 92 h 92"/>
                <a:gd name="T4" fmla="*/ 106 w 106"/>
                <a:gd name="T5" fmla="*/ 75 h 92"/>
                <a:gd name="T6" fmla="*/ 9 w 106"/>
                <a:gd name="T7" fmla="*/ 0 h 92"/>
                <a:gd name="T8" fmla="*/ 0 w 106"/>
                <a:gd name="T9" fmla="*/ 7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92">
                  <a:moveTo>
                    <a:pt x="0" y="7"/>
                  </a:moveTo>
                  <a:lnTo>
                    <a:pt x="94" y="92"/>
                  </a:lnTo>
                  <a:lnTo>
                    <a:pt x="106" y="75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2" name="Freeform 22"/>
            <p:cNvSpPr/>
            <p:nvPr/>
          </p:nvSpPr>
          <p:spPr bwMode="auto">
            <a:xfrm>
              <a:off x="2451" y="1711"/>
              <a:ext cx="146" cy="374"/>
            </a:xfrm>
            <a:custGeom>
              <a:avLst/>
              <a:gdLst>
                <a:gd name="T0" fmla="*/ 0 w 146"/>
                <a:gd name="T1" fmla="*/ 0 h 374"/>
                <a:gd name="T2" fmla="*/ 135 w 146"/>
                <a:gd name="T3" fmla="*/ 374 h 374"/>
                <a:gd name="T4" fmla="*/ 146 w 146"/>
                <a:gd name="T5" fmla="*/ 374 h 374"/>
                <a:gd name="T6" fmla="*/ 11 w 146"/>
                <a:gd name="T7" fmla="*/ 0 h 374"/>
                <a:gd name="T8" fmla="*/ 0 w 146"/>
                <a:gd name="T9" fmla="*/ 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374">
                  <a:moveTo>
                    <a:pt x="0" y="0"/>
                  </a:moveTo>
                  <a:lnTo>
                    <a:pt x="135" y="374"/>
                  </a:lnTo>
                  <a:lnTo>
                    <a:pt x="146" y="374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3" name="Rectangle 23"/>
            <p:cNvSpPr>
              <a:spLocks noChangeArrowheads="1"/>
            </p:cNvSpPr>
            <p:nvPr/>
          </p:nvSpPr>
          <p:spPr bwMode="auto">
            <a:xfrm>
              <a:off x="3410" y="1164"/>
              <a:ext cx="11" cy="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4" name="Freeform 24"/>
            <p:cNvSpPr/>
            <p:nvPr/>
          </p:nvSpPr>
          <p:spPr bwMode="auto">
            <a:xfrm>
              <a:off x="2848" y="1202"/>
              <a:ext cx="538" cy="111"/>
            </a:xfrm>
            <a:custGeom>
              <a:avLst/>
              <a:gdLst>
                <a:gd name="T0" fmla="*/ 0 w 538"/>
                <a:gd name="T1" fmla="*/ 102 h 111"/>
                <a:gd name="T2" fmla="*/ 538 w 538"/>
                <a:gd name="T3" fmla="*/ 0 h 111"/>
                <a:gd name="T4" fmla="*/ 538 w 538"/>
                <a:gd name="T5" fmla="*/ 9 h 111"/>
                <a:gd name="T6" fmla="*/ 0 w 538"/>
                <a:gd name="T7" fmla="*/ 111 h 111"/>
                <a:gd name="T8" fmla="*/ 0 w 538"/>
                <a:gd name="T9" fmla="*/ 102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8" h="111">
                  <a:moveTo>
                    <a:pt x="0" y="102"/>
                  </a:moveTo>
                  <a:lnTo>
                    <a:pt x="538" y="0"/>
                  </a:lnTo>
                  <a:lnTo>
                    <a:pt x="538" y="9"/>
                  </a:lnTo>
                  <a:lnTo>
                    <a:pt x="0" y="111"/>
                  </a:lnTo>
                  <a:lnTo>
                    <a:pt x="0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5" name="Freeform 25"/>
            <p:cNvSpPr/>
            <p:nvPr/>
          </p:nvSpPr>
          <p:spPr bwMode="auto">
            <a:xfrm>
              <a:off x="2834" y="1320"/>
              <a:ext cx="287" cy="455"/>
            </a:xfrm>
            <a:custGeom>
              <a:avLst/>
              <a:gdLst>
                <a:gd name="T0" fmla="*/ 0 w 287"/>
                <a:gd name="T1" fmla="*/ 5 h 455"/>
                <a:gd name="T2" fmla="*/ 275 w 287"/>
                <a:gd name="T3" fmla="*/ 450 h 455"/>
                <a:gd name="T4" fmla="*/ 277 w 287"/>
                <a:gd name="T5" fmla="*/ 455 h 455"/>
                <a:gd name="T6" fmla="*/ 287 w 287"/>
                <a:gd name="T7" fmla="*/ 445 h 455"/>
                <a:gd name="T8" fmla="*/ 7 w 287"/>
                <a:gd name="T9" fmla="*/ 0 h 455"/>
                <a:gd name="T10" fmla="*/ 0 w 287"/>
                <a:gd name="T11" fmla="*/ 5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7" h="455">
                  <a:moveTo>
                    <a:pt x="0" y="5"/>
                  </a:moveTo>
                  <a:lnTo>
                    <a:pt x="275" y="450"/>
                  </a:lnTo>
                  <a:lnTo>
                    <a:pt x="277" y="455"/>
                  </a:lnTo>
                  <a:lnTo>
                    <a:pt x="287" y="445"/>
                  </a:lnTo>
                  <a:lnTo>
                    <a:pt x="7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6" name="Freeform 26"/>
            <p:cNvSpPr/>
            <p:nvPr/>
          </p:nvSpPr>
          <p:spPr bwMode="auto">
            <a:xfrm>
              <a:off x="3140" y="1221"/>
              <a:ext cx="270" cy="544"/>
            </a:xfrm>
            <a:custGeom>
              <a:avLst/>
              <a:gdLst>
                <a:gd name="T0" fmla="*/ 0 w 270"/>
                <a:gd name="T1" fmla="*/ 544 h 544"/>
                <a:gd name="T2" fmla="*/ 263 w 270"/>
                <a:gd name="T3" fmla="*/ 0 h 544"/>
                <a:gd name="T4" fmla="*/ 270 w 270"/>
                <a:gd name="T5" fmla="*/ 0 h 544"/>
                <a:gd name="T6" fmla="*/ 14 w 270"/>
                <a:gd name="T7" fmla="*/ 544 h 544"/>
                <a:gd name="T8" fmla="*/ 0 w 270"/>
                <a:gd name="T9" fmla="*/ 544 h 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0" h="544">
                  <a:moveTo>
                    <a:pt x="0" y="544"/>
                  </a:moveTo>
                  <a:lnTo>
                    <a:pt x="263" y="0"/>
                  </a:lnTo>
                  <a:lnTo>
                    <a:pt x="270" y="0"/>
                  </a:lnTo>
                  <a:lnTo>
                    <a:pt x="14" y="544"/>
                  </a:lnTo>
                  <a:lnTo>
                    <a:pt x="0" y="5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7" name="Freeform 27"/>
            <p:cNvSpPr/>
            <p:nvPr/>
          </p:nvSpPr>
          <p:spPr bwMode="auto">
            <a:xfrm>
              <a:off x="3317" y="1221"/>
              <a:ext cx="93" cy="809"/>
            </a:xfrm>
            <a:custGeom>
              <a:avLst/>
              <a:gdLst>
                <a:gd name="T0" fmla="*/ 83 w 93"/>
                <a:gd name="T1" fmla="*/ 0 h 809"/>
                <a:gd name="T2" fmla="*/ 0 w 93"/>
                <a:gd name="T3" fmla="*/ 809 h 809"/>
                <a:gd name="T4" fmla="*/ 12 w 93"/>
                <a:gd name="T5" fmla="*/ 809 h 809"/>
                <a:gd name="T6" fmla="*/ 93 w 93"/>
                <a:gd name="T7" fmla="*/ 0 h 809"/>
                <a:gd name="T8" fmla="*/ 83 w 93"/>
                <a:gd name="T9" fmla="*/ 0 h 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" h="809">
                  <a:moveTo>
                    <a:pt x="83" y="0"/>
                  </a:moveTo>
                  <a:lnTo>
                    <a:pt x="0" y="809"/>
                  </a:lnTo>
                  <a:lnTo>
                    <a:pt x="12" y="809"/>
                  </a:lnTo>
                  <a:lnTo>
                    <a:pt x="93" y="0"/>
                  </a:lnTo>
                  <a:lnTo>
                    <a:pt x="8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8" name="Freeform 28"/>
            <p:cNvSpPr/>
            <p:nvPr/>
          </p:nvSpPr>
          <p:spPr bwMode="auto">
            <a:xfrm>
              <a:off x="3438" y="1022"/>
              <a:ext cx="611" cy="180"/>
            </a:xfrm>
            <a:custGeom>
              <a:avLst/>
              <a:gdLst>
                <a:gd name="T0" fmla="*/ 0 w 611"/>
                <a:gd name="T1" fmla="*/ 165 h 180"/>
                <a:gd name="T2" fmla="*/ 611 w 611"/>
                <a:gd name="T3" fmla="*/ 0 h 180"/>
                <a:gd name="T4" fmla="*/ 611 w 611"/>
                <a:gd name="T5" fmla="*/ 14 h 180"/>
                <a:gd name="T6" fmla="*/ 0 w 611"/>
                <a:gd name="T7" fmla="*/ 180 h 180"/>
                <a:gd name="T8" fmla="*/ 0 w 611"/>
                <a:gd name="T9" fmla="*/ 165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180">
                  <a:moveTo>
                    <a:pt x="0" y="165"/>
                  </a:moveTo>
                  <a:lnTo>
                    <a:pt x="611" y="0"/>
                  </a:lnTo>
                  <a:lnTo>
                    <a:pt x="611" y="14"/>
                  </a:lnTo>
                  <a:lnTo>
                    <a:pt x="0" y="180"/>
                  </a:lnTo>
                  <a:lnTo>
                    <a:pt x="0" y="1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9" name="Freeform 29"/>
            <p:cNvSpPr/>
            <p:nvPr/>
          </p:nvSpPr>
          <p:spPr bwMode="auto">
            <a:xfrm>
              <a:off x="4340" y="702"/>
              <a:ext cx="377" cy="396"/>
            </a:xfrm>
            <a:custGeom>
              <a:avLst/>
              <a:gdLst>
                <a:gd name="T0" fmla="*/ 0 w 377"/>
                <a:gd name="T1" fmla="*/ 12 h 396"/>
                <a:gd name="T2" fmla="*/ 370 w 377"/>
                <a:gd name="T3" fmla="*/ 396 h 396"/>
                <a:gd name="T4" fmla="*/ 377 w 377"/>
                <a:gd name="T5" fmla="*/ 388 h 396"/>
                <a:gd name="T6" fmla="*/ 0 w 377"/>
                <a:gd name="T7" fmla="*/ 0 h 396"/>
                <a:gd name="T8" fmla="*/ 0 w 377"/>
                <a:gd name="T9" fmla="*/ 12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7" h="396">
                  <a:moveTo>
                    <a:pt x="0" y="12"/>
                  </a:moveTo>
                  <a:lnTo>
                    <a:pt x="370" y="396"/>
                  </a:lnTo>
                  <a:lnTo>
                    <a:pt x="377" y="388"/>
                  </a:lnTo>
                  <a:lnTo>
                    <a:pt x="0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0" name="Freeform 30"/>
            <p:cNvSpPr/>
            <p:nvPr/>
          </p:nvSpPr>
          <p:spPr bwMode="auto">
            <a:xfrm>
              <a:off x="4108" y="1015"/>
              <a:ext cx="597" cy="97"/>
            </a:xfrm>
            <a:custGeom>
              <a:avLst/>
              <a:gdLst>
                <a:gd name="T0" fmla="*/ 0 w 597"/>
                <a:gd name="T1" fmla="*/ 0 h 97"/>
                <a:gd name="T2" fmla="*/ 597 w 597"/>
                <a:gd name="T3" fmla="*/ 90 h 97"/>
                <a:gd name="T4" fmla="*/ 597 w 597"/>
                <a:gd name="T5" fmla="*/ 97 h 97"/>
                <a:gd name="T6" fmla="*/ 0 w 597"/>
                <a:gd name="T7" fmla="*/ 11 h 97"/>
                <a:gd name="T8" fmla="*/ 0 w 597"/>
                <a:gd name="T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97">
                  <a:moveTo>
                    <a:pt x="0" y="0"/>
                  </a:moveTo>
                  <a:lnTo>
                    <a:pt x="597" y="90"/>
                  </a:lnTo>
                  <a:lnTo>
                    <a:pt x="597" y="97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1" name="Freeform 31"/>
            <p:cNvSpPr/>
            <p:nvPr/>
          </p:nvSpPr>
          <p:spPr bwMode="auto">
            <a:xfrm>
              <a:off x="4759" y="1121"/>
              <a:ext cx="280" cy="55"/>
            </a:xfrm>
            <a:custGeom>
              <a:avLst/>
              <a:gdLst>
                <a:gd name="T0" fmla="*/ 5 w 280"/>
                <a:gd name="T1" fmla="*/ 0 h 55"/>
                <a:gd name="T2" fmla="*/ 280 w 280"/>
                <a:gd name="T3" fmla="*/ 40 h 55"/>
                <a:gd name="T4" fmla="*/ 280 w 280"/>
                <a:gd name="T5" fmla="*/ 55 h 55"/>
                <a:gd name="T6" fmla="*/ 0 w 280"/>
                <a:gd name="T7" fmla="*/ 7 h 55"/>
                <a:gd name="T8" fmla="*/ 5 w 280"/>
                <a:gd name="T9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0" h="55">
                  <a:moveTo>
                    <a:pt x="5" y="0"/>
                  </a:moveTo>
                  <a:lnTo>
                    <a:pt x="280" y="40"/>
                  </a:lnTo>
                  <a:lnTo>
                    <a:pt x="280" y="55"/>
                  </a:lnTo>
                  <a:lnTo>
                    <a:pt x="0" y="7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2" name="Freeform 32"/>
            <p:cNvSpPr/>
            <p:nvPr/>
          </p:nvSpPr>
          <p:spPr bwMode="auto">
            <a:xfrm>
              <a:off x="4745" y="1131"/>
              <a:ext cx="298" cy="447"/>
            </a:xfrm>
            <a:custGeom>
              <a:avLst/>
              <a:gdLst>
                <a:gd name="T0" fmla="*/ 0 w 298"/>
                <a:gd name="T1" fmla="*/ 9 h 447"/>
                <a:gd name="T2" fmla="*/ 294 w 298"/>
                <a:gd name="T3" fmla="*/ 447 h 447"/>
                <a:gd name="T4" fmla="*/ 298 w 298"/>
                <a:gd name="T5" fmla="*/ 440 h 447"/>
                <a:gd name="T6" fmla="*/ 7 w 298"/>
                <a:gd name="T7" fmla="*/ 0 h 447"/>
                <a:gd name="T8" fmla="*/ 0 w 298"/>
                <a:gd name="T9" fmla="*/ 9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447">
                  <a:moveTo>
                    <a:pt x="0" y="9"/>
                  </a:moveTo>
                  <a:lnTo>
                    <a:pt x="294" y="447"/>
                  </a:lnTo>
                  <a:lnTo>
                    <a:pt x="298" y="440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3" name="Freeform 33"/>
            <p:cNvSpPr/>
            <p:nvPr/>
          </p:nvSpPr>
          <p:spPr bwMode="auto">
            <a:xfrm>
              <a:off x="4551" y="1135"/>
              <a:ext cx="182" cy="422"/>
            </a:xfrm>
            <a:custGeom>
              <a:avLst/>
              <a:gdLst>
                <a:gd name="T0" fmla="*/ 173 w 182"/>
                <a:gd name="T1" fmla="*/ 0 h 422"/>
                <a:gd name="T2" fmla="*/ 0 w 182"/>
                <a:gd name="T3" fmla="*/ 422 h 422"/>
                <a:gd name="T4" fmla="*/ 12 w 182"/>
                <a:gd name="T5" fmla="*/ 422 h 422"/>
                <a:gd name="T6" fmla="*/ 182 w 182"/>
                <a:gd name="T7" fmla="*/ 0 h 422"/>
                <a:gd name="T8" fmla="*/ 173 w 182"/>
                <a:gd name="T9" fmla="*/ 0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2" h="422">
                  <a:moveTo>
                    <a:pt x="173" y="0"/>
                  </a:moveTo>
                  <a:lnTo>
                    <a:pt x="0" y="422"/>
                  </a:lnTo>
                  <a:lnTo>
                    <a:pt x="12" y="422"/>
                  </a:lnTo>
                  <a:lnTo>
                    <a:pt x="182" y="0"/>
                  </a:lnTo>
                  <a:lnTo>
                    <a:pt x="1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4" name="Freeform 34"/>
            <p:cNvSpPr/>
            <p:nvPr/>
          </p:nvSpPr>
          <p:spPr bwMode="auto">
            <a:xfrm>
              <a:off x="3414" y="1214"/>
              <a:ext cx="401" cy="388"/>
            </a:xfrm>
            <a:custGeom>
              <a:avLst/>
              <a:gdLst>
                <a:gd name="T0" fmla="*/ 0 w 401"/>
                <a:gd name="T1" fmla="*/ 0 h 388"/>
                <a:gd name="T2" fmla="*/ 393 w 401"/>
                <a:gd name="T3" fmla="*/ 388 h 388"/>
                <a:gd name="T4" fmla="*/ 401 w 401"/>
                <a:gd name="T5" fmla="*/ 378 h 388"/>
                <a:gd name="T6" fmla="*/ 12 w 401"/>
                <a:gd name="T7" fmla="*/ 0 h 388"/>
                <a:gd name="T8" fmla="*/ 0 w 40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1" h="388">
                  <a:moveTo>
                    <a:pt x="0" y="0"/>
                  </a:moveTo>
                  <a:lnTo>
                    <a:pt x="393" y="388"/>
                  </a:lnTo>
                  <a:lnTo>
                    <a:pt x="401" y="37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5" name="Freeform 35"/>
            <p:cNvSpPr/>
            <p:nvPr/>
          </p:nvSpPr>
          <p:spPr bwMode="auto">
            <a:xfrm>
              <a:off x="3833" y="1034"/>
              <a:ext cx="233" cy="558"/>
            </a:xfrm>
            <a:custGeom>
              <a:avLst/>
              <a:gdLst>
                <a:gd name="T0" fmla="*/ 225 w 233"/>
                <a:gd name="T1" fmla="*/ 0 h 558"/>
                <a:gd name="T2" fmla="*/ 0 w 233"/>
                <a:gd name="T3" fmla="*/ 558 h 558"/>
                <a:gd name="T4" fmla="*/ 10 w 233"/>
                <a:gd name="T5" fmla="*/ 558 h 558"/>
                <a:gd name="T6" fmla="*/ 233 w 233"/>
                <a:gd name="T7" fmla="*/ 0 h 558"/>
                <a:gd name="T8" fmla="*/ 225 w 233"/>
                <a:gd name="T9" fmla="*/ 0 h 5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3" h="558">
                  <a:moveTo>
                    <a:pt x="225" y="0"/>
                  </a:moveTo>
                  <a:lnTo>
                    <a:pt x="0" y="558"/>
                  </a:lnTo>
                  <a:lnTo>
                    <a:pt x="10" y="558"/>
                  </a:lnTo>
                  <a:lnTo>
                    <a:pt x="233" y="0"/>
                  </a:lnTo>
                  <a:lnTo>
                    <a:pt x="2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6" name="Freeform 36"/>
            <p:cNvSpPr/>
            <p:nvPr/>
          </p:nvSpPr>
          <p:spPr bwMode="auto">
            <a:xfrm>
              <a:off x="4087" y="1034"/>
              <a:ext cx="452" cy="530"/>
            </a:xfrm>
            <a:custGeom>
              <a:avLst/>
              <a:gdLst>
                <a:gd name="T0" fmla="*/ 0 w 452"/>
                <a:gd name="T1" fmla="*/ 0 h 530"/>
                <a:gd name="T2" fmla="*/ 440 w 452"/>
                <a:gd name="T3" fmla="*/ 530 h 530"/>
                <a:gd name="T4" fmla="*/ 452 w 452"/>
                <a:gd name="T5" fmla="*/ 528 h 530"/>
                <a:gd name="T6" fmla="*/ 12 w 452"/>
                <a:gd name="T7" fmla="*/ 0 h 530"/>
                <a:gd name="T8" fmla="*/ 0 w 452"/>
                <a:gd name="T9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2" h="530">
                  <a:moveTo>
                    <a:pt x="0" y="0"/>
                  </a:moveTo>
                  <a:lnTo>
                    <a:pt x="440" y="530"/>
                  </a:lnTo>
                  <a:lnTo>
                    <a:pt x="452" y="5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7" name="Freeform 37"/>
            <p:cNvSpPr/>
            <p:nvPr/>
          </p:nvSpPr>
          <p:spPr bwMode="auto">
            <a:xfrm>
              <a:off x="3836" y="1588"/>
              <a:ext cx="689" cy="23"/>
            </a:xfrm>
            <a:custGeom>
              <a:avLst/>
              <a:gdLst>
                <a:gd name="T0" fmla="*/ 0 w 689"/>
                <a:gd name="T1" fmla="*/ 16 h 23"/>
                <a:gd name="T2" fmla="*/ 689 w 689"/>
                <a:gd name="T3" fmla="*/ 0 h 23"/>
                <a:gd name="T4" fmla="*/ 689 w 689"/>
                <a:gd name="T5" fmla="*/ 7 h 23"/>
                <a:gd name="T6" fmla="*/ 12 w 689"/>
                <a:gd name="T7" fmla="*/ 23 h 23"/>
                <a:gd name="T8" fmla="*/ 0 w 689"/>
                <a:gd name="T9" fmla="*/ 16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23">
                  <a:moveTo>
                    <a:pt x="0" y="16"/>
                  </a:moveTo>
                  <a:lnTo>
                    <a:pt x="689" y="0"/>
                  </a:lnTo>
                  <a:lnTo>
                    <a:pt x="689" y="7"/>
                  </a:lnTo>
                  <a:lnTo>
                    <a:pt x="12" y="23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8" name="Freeform 38"/>
            <p:cNvSpPr/>
            <p:nvPr/>
          </p:nvSpPr>
          <p:spPr bwMode="auto">
            <a:xfrm>
              <a:off x="5093" y="1621"/>
              <a:ext cx="273" cy="428"/>
            </a:xfrm>
            <a:custGeom>
              <a:avLst/>
              <a:gdLst>
                <a:gd name="T0" fmla="*/ 0 w 273"/>
                <a:gd name="T1" fmla="*/ 0 h 428"/>
                <a:gd name="T2" fmla="*/ 263 w 273"/>
                <a:gd name="T3" fmla="*/ 428 h 428"/>
                <a:gd name="T4" fmla="*/ 273 w 273"/>
                <a:gd name="T5" fmla="*/ 428 h 428"/>
                <a:gd name="T6" fmla="*/ 12 w 273"/>
                <a:gd name="T7" fmla="*/ 0 h 428"/>
                <a:gd name="T8" fmla="*/ 0 w 27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3" h="428">
                  <a:moveTo>
                    <a:pt x="0" y="0"/>
                  </a:moveTo>
                  <a:lnTo>
                    <a:pt x="263" y="428"/>
                  </a:lnTo>
                  <a:lnTo>
                    <a:pt x="273" y="4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9" name="Freeform 39"/>
            <p:cNvSpPr/>
            <p:nvPr/>
          </p:nvSpPr>
          <p:spPr bwMode="auto">
            <a:xfrm>
              <a:off x="5070" y="1621"/>
              <a:ext cx="293" cy="428"/>
            </a:xfrm>
            <a:custGeom>
              <a:avLst/>
              <a:gdLst>
                <a:gd name="T0" fmla="*/ 0 w 293"/>
                <a:gd name="T1" fmla="*/ 0 h 428"/>
                <a:gd name="T2" fmla="*/ 286 w 293"/>
                <a:gd name="T3" fmla="*/ 428 h 428"/>
                <a:gd name="T4" fmla="*/ 293 w 293"/>
                <a:gd name="T5" fmla="*/ 421 h 428"/>
                <a:gd name="T6" fmla="*/ 16 w 293"/>
                <a:gd name="T7" fmla="*/ 0 h 428"/>
                <a:gd name="T8" fmla="*/ 0 w 29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3" h="428">
                  <a:moveTo>
                    <a:pt x="0" y="0"/>
                  </a:moveTo>
                  <a:lnTo>
                    <a:pt x="286" y="428"/>
                  </a:lnTo>
                  <a:lnTo>
                    <a:pt x="293" y="421"/>
                  </a:lnTo>
                  <a:lnTo>
                    <a:pt x="1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0" name="Freeform 40"/>
            <p:cNvSpPr/>
            <p:nvPr/>
          </p:nvSpPr>
          <p:spPr bwMode="auto">
            <a:xfrm>
              <a:off x="4568" y="1581"/>
              <a:ext cx="551" cy="156"/>
            </a:xfrm>
            <a:custGeom>
              <a:avLst/>
              <a:gdLst>
                <a:gd name="T0" fmla="*/ 0 w 551"/>
                <a:gd name="T1" fmla="*/ 0 h 156"/>
                <a:gd name="T2" fmla="*/ 551 w 551"/>
                <a:gd name="T3" fmla="*/ 146 h 156"/>
                <a:gd name="T4" fmla="*/ 539 w 551"/>
                <a:gd name="T5" fmla="*/ 156 h 156"/>
                <a:gd name="T6" fmla="*/ 0 w 551"/>
                <a:gd name="T7" fmla="*/ 11 h 156"/>
                <a:gd name="T8" fmla="*/ 0 w 551"/>
                <a:gd name="T9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1" h="156">
                  <a:moveTo>
                    <a:pt x="0" y="0"/>
                  </a:moveTo>
                  <a:lnTo>
                    <a:pt x="551" y="146"/>
                  </a:lnTo>
                  <a:lnTo>
                    <a:pt x="539" y="156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1" name="Freeform 41"/>
            <p:cNvSpPr/>
            <p:nvPr/>
          </p:nvSpPr>
          <p:spPr bwMode="auto">
            <a:xfrm>
              <a:off x="4546" y="1597"/>
              <a:ext cx="228" cy="677"/>
            </a:xfrm>
            <a:custGeom>
              <a:avLst/>
              <a:gdLst>
                <a:gd name="T0" fmla="*/ 0 w 228"/>
                <a:gd name="T1" fmla="*/ 0 h 677"/>
                <a:gd name="T2" fmla="*/ 223 w 228"/>
                <a:gd name="T3" fmla="*/ 677 h 677"/>
                <a:gd name="T4" fmla="*/ 228 w 228"/>
                <a:gd name="T5" fmla="*/ 677 h 677"/>
                <a:gd name="T6" fmla="*/ 10 w 228"/>
                <a:gd name="T7" fmla="*/ 0 h 677"/>
                <a:gd name="T8" fmla="*/ 0 w 228"/>
                <a:gd name="T9" fmla="*/ 0 h 6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8" h="677">
                  <a:moveTo>
                    <a:pt x="0" y="0"/>
                  </a:moveTo>
                  <a:lnTo>
                    <a:pt x="223" y="677"/>
                  </a:lnTo>
                  <a:lnTo>
                    <a:pt x="228" y="677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2" name="Freeform 42"/>
            <p:cNvSpPr/>
            <p:nvPr/>
          </p:nvSpPr>
          <p:spPr bwMode="auto">
            <a:xfrm>
              <a:off x="4229" y="1604"/>
              <a:ext cx="310" cy="481"/>
            </a:xfrm>
            <a:custGeom>
              <a:avLst/>
              <a:gdLst>
                <a:gd name="T0" fmla="*/ 0 w 310"/>
                <a:gd name="T1" fmla="*/ 481 h 481"/>
                <a:gd name="T2" fmla="*/ 301 w 310"/>
                <a:gd name="T3" fmla="*/ 0 h 481"/>
                <a:gd name="T4" fmla="*/ 310 w 310"/>
                <a:gd name="T5" fmla="*/ 0 h 481"/>
                <a:gd name="T6" fmla="*/ 7 w 310"/>
                <a:gd name="T7" fmla="*/ 481 h 481"/>
                <a:gd name="T8" fmla="*/ 0 w 310"/>
                <a:gd name="T9" fmla="*/ 481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0" h="481">
                  <a:moveTo>
                    <a:pt x="0" y="481"/>
                  </a:moveTo>
                  <a:lnTo>
                    <a:pt x="301" y="0"/>
                  </a:lnTo>
                  <a:lnTo>
                    <a:pt x="310" y="0"/>
                  </a:lnTo>
                  <a:lnTo>
                    <a:pt x="7" y="481"/>
                  </a:lnTo>
                  <a:lnTo>
                    <a:pt x="0" y="4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3" name="Freeform 43"/>
            <p:cNvSpPr/>
            <p:nvPr/>
          </p:nvSpPr>
          <p:spPr bwMode="auto">
            <a:xfrm>
              <a:off x="4217" y="1803"/>
              <a:ext cx="90" cy="282"/>
            </a:xfrm>
            <a:custGeom>
              <a:avLst/>
              <a:gdLst>
                <a:gd name="T0" fmla="*/ 81 w 90"/>
                <a:gd name="T1" fmla="*/ 0 h 282"/>
                <a:gd name="T2" fmla="*/ 0 w 90"/>
                <a:gd name="T3" fmla="*/ 282 h 282"/>
                <a:gd name="T4" fmla="*/ 7 w 90"/>
                <a:gd name="T5" fmla="*/ 282 h 282"/>
                <a:gd name="T6" fmla="*/ 90 w 90"/>
                <a:gd name="T7" fmla="*/ 0 h 282"/>
                <a:gd name="T8" fmla="*/ 81 w 90"/>
                <a:gd name="T9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282">
                  <a:moveTo>
                    <a:pt x="81" y="0"/>
                  </a:moveTo>
                  <a:lnTo>
                    <a:pt x="0" y="282"/>
                  </a:lnTo>
                  <a:lnTo>
                    <a:pt x="7" y="282"/>
                  </a:lnTo>
                  <a:lnTo>
                    <a:pt x="90" y="0"/>
                  </a:lnTo>
                  <a:lnTo>
                    <a:pt x="8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4" name="Freeform 44"/>
            <p:cNvSpPr/>
            <p:nvPr/>
          </p:nvSpPr>
          <p:spPr bwMode="auto">
            <a:xfrm>
              <a:off x="3833" y="1621"/>
              <a:ext cx="375" cy="464"/>
            </a:xfrm>
            <a:custGeom>
              <a:avLst/>
              <a:gdLst>
                <a:gd name="T0" fmla="*/ 0 w 375"/>
                <a:gd name="T1" fmla="*/ 0 h 464"/>
                <a:gd name="T2" fmla="*/ 368 w 375"/>
                <a:gd name="T3" fmla="*/ 464 h 464"/>
                <a:gd name="T4" fmla="*/ 375 w 375"/>
                <a:gd name="T5" fmla="*/ 464 h 464"/>
                <a:gd name="T6" fmla="*/ 8 w 375"/>
                <a:gd name="T7" fmla="*/ 0 h 464"/>
                <a:gd name="T8" fmla="*/ 0 w 375"/>
                <a:gd name="T9" fmla="*/ 0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5" h="464">
                  <a:moveTo>
                    <a:pt x="0" y="0"/>
                  </a:moveTo>
                  <a:lnTo>
                    <a:pt x="368" y="464"/>
                  </a:lnTo>
                  <a:lnTo>
                    <a:pt x="375" y="464"/>
                  </a:lnTo>
                  <a:lnTo>
                    <a:pt x="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5" name="Freeform 45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  <a:gd name="T10" fmla="*/ 0 w 649"/>
                <a:gd name="T11" fmla="*/ 17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6" name="Freeform 46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7" name="Freeform 47"/>
            <p:cNvSpPr/>
            <p:nvPr/>
          </p:nvSpPr>
          <p:spPr bwMode="auto">
            <a:xfrm>
              <a:off x="3623" y="1623"/>
              <a:ext cx="203" cy="658"/>
            </a:xfrm>
            <a:custGeom>
              <a:avLst/>
              <a:gdLst>
                <a:gd name="T0" fmla="*/ 194 w 203"/>
                <a:gd name="T1" fmla="*/ 0 h 658"/>
                <a:gd name="T2" fmla="*/ 0 w 203"/>
                <a:gd name="T3" fmla="*/ 658 h 658"/>
                <a:gd name="T4" fmla="*/ 9 w 203"/>
                <a:gd name="T5" fmla="*/ 658 h 658"/>
                <a:gd name="T6" fmla="*/ 203 w 203"/>
                <a:gd name="T7" fmla="*/ 5 h 658"/>
                <a:gd name="T8" fmla="*/ 194 w 203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58">
                  <a:moveTo>
                    <a:pt x="194" y="0"/>
                  </a:moveTo>
                  <a:lnTo>
                    <a:pt x="0" y="658"/>
                  </a:lnTo>
                  <a:lnTo>
                    <a:pt x="9" y="658"/>
                  </a:lnTo>
                  <a:lnTo>
                    <a:pt x="203" y="5"/>
                  </a:lnTo>
                  <a:lnTo>
                    <a:pt x="19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8" name="Freeform 48"/>
            <p:cNvSpPr/>
            <p:nvPr/>
          </p:nvSpPr>
          <p:spPr bwMode="auto">
            <a:xfrm>
              <a:off x="3353" y="1768"/>
              <a:ext cx="935" cy="310"/>
            </a:xfrm>
            <a:custGeom>
              <a:avLst/>
              <a:gdLst>
                <a:gd name="T0" fmla="*/ 0 w 935"/>
                <a:gd name="T1" fmla="*/ 300 h 310"/>
                <a:gd name="T2" fmla="*/ 928 w 935"/>
                <a:gd name="T3" fmla="*/ 0 h 310"/>
                <a:gd name="T4" fmla="*/ 935 w 935"/>
                <a:gd name="T5" fmla="*/ 9 h 310"/>
                <a:gd name="T6" fmla="*/ 7 w 935"/>
                <a:gd name="T7" fmla="*/ 310 h 310"/>
                <a:gd name="T8" fmla="*/ 0 w 935"/>
                <a:gd name="T9" fmla="*/ 300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5" h="310">
                  <a:moveTo>
                    <a:pt x="0" y="300"/>
                  </a:moveTo>
                  <a:lnTo>
                    <a:pt x="928" y="0"/>
                  </a:lnTo>
                  <a:lnTo>
                    <a:pt x="935" y="9"/>
                  </a:lnTo>
                  <a:lnTo>
                    <a:pt x="7" y="310"/>
                  </a:lnTo>
                  <a:lnTo>
                    <a:pt x="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9" name="Freeform 49"/>
            <p:cNvSpPr/>
            <p:nvPr/>
          </p:nvSpPr>
          <p:spPr bwMode="auto">
            <a:xfrm>
              <a:off x="2631" y="1820"/>
              <a:ext cx="641" cy="251"/>
            </a:xfrm>
            <a:custGeom>
              <a:avLst/>
              <a:gdLst>
                <a:gd name="T0" fmla="*/ 0 w 641"/>
                <a:gd name="T1" fmla="*/ 9 h 251"/>
                <a:gd name="T2" fmla="*/ 641 w 641"/>
                <a:gd name="T3" fmla="*/ 251 h 251"/>
                <a:gd name="T4" fmla="*/ 641 w 641"/>
                <a:gd name="T5" fmla="*/ 244 h 251"/>
                <a:gd name="T6" fmla="*/ 11 w 641"/>
                <a:gd name="T7" fmla="*/ 0 h 251"/>
                <a:gd name="T8" fmla="*/ 0 w 641"/>
                <a:gd name="T9" fmla="*/ 9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1" h="251">
                  <a:moveTo>
                    <a:pt x="0" y="9"/>
                  </a:moveTo>
                  <a:lnTo>
                    <a:pt x="641" y="251"/>
                  </a:lnTo>
                  <a:lnTo>
                    <a:pt x="641" y="244"/>
                  </a:lnTo>
                  <a:lnTo>
                    <a:pt x="11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0" name="Freeform 50"/>
            <p:cNvSpPr/>
            <p:nvPr/>
          </p:nvSpPr>
          <p:spPr bwMode="auto">
            <a:xfrm>
              <a:off x="2631" y="1798"/>
              <a:ext cx="497" cy="301"/>
            </a:xfrm>
            <a:custGeom>
              <a:avLst/>
              <a:gdLst>
                <a:gd name="T0" fmla="*/ 0 w 497"/>
                <a:gd name="T1" fmla="*/ 296 h 301"/>
                <a:gd name="T2" fmla="*/ 490 w 497"/>
                <a:gd name="T3" fmla="*/ 0 h 301"/>
                <a:gd name="T4" fmla="*/ 497 w 497"/>
                <a:gd name="T5" fmla="*/ 10 h 301"/>
                <a:gd name="T6" fmla="*/ 7 w 497"/>
                <a:gd name="T7" fmla="*/ 301 h 301"/>
                <a:gd name="T8" fmla="*/ 0 w 497"/>
                <a:gd name="T9" fmla="*/ 296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7" h="301">
                  <a:moveTo>
                    <a:pt x="0" y="296"/>
                  </a:moveTo>
                  <a:lnTo>
                    <a:pt x="490" y="0"/>
                  </a:lnTo>
                  <a:lnTo>
                    <a:pt x="497" y="10"/>
                  </a:lnTo>
                  <a:lnTo>
                    <a:pt x="7" y="301"/>
                  </a:lnTo>
                  <a:lnTo>
                    <a:pt x="0" y="2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1" name="Freeform 51"/>
            <p:cNvSpPr/>
            <p:nvPr/>
          </p:nvSpPr>
          <p:spPr bwMode="auto">
            <a:xfrm>
              <a:off x="2467" y="2125"/>
              <a:ext cx="135" cy="351"/>
            </a:xfrm>
            <a:custGeom>
              <a:avLst/>
              <a:gdLst>
                <a:gd name="T0" fmla="*/ 126 w 135"/>
                <a:gd name="T1" fmla="*/ 0 h 351"/>
                <a:gd name="T2" fmla="*/ 0 w 135"/>
                <a:gd name="T3" fmla="*/ 351 h 351"/>
                <a:gd name="T4" fmla="*/ 12 w 135"/>
                <a:gd name="T5" fmla="*/ 351 h 351"/>
                <a:gd name="T6" fmla="*/ 135 w 135"/>
                <a:gd name="T7" fmla="*/ 7 h 351"/>
                <a:gd name="T8" fmla="*/ 126 w 135"/>
                <a:gd name="T9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351">
                  <a:moveTo>
                    <a:pt x="126" y="0"/>
                  </a:moveTo>
                  <a:lnTo>
                    <a:pt x="0" y="351"/>
                  </a:lnTo>
                  <a:lnTo>
                    <a:pt x="12" y="351"/>
                  </a:lnTo>
                  <a:lnTo>
                    <a:pt x="135" y="7"/>
                  </a:lnTo>
                  <a:lnTo>
                    <a:pt x="12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2" name="Freeform 52"/>
            <p:cNvSpPr/>
            <p:nvPr/>
          </p:nvSpPr>
          <p:spPr bwMode="auto">
            <a:xfrm>
              <a:off x="2607" y="2130"/>
              <a:ext cx="234" cy="743"/>
            </a:xfrm>
            <a:custGeom>
              <a:avLst/>
              <a:gdLst>
                <a:gd name="T0" fmla="*/ 0 w 234"/>
                <a:gd name="T1" fmla="*/ 0 h 743"/>
                <a:gd name="T2" fmla="*/ 223 w 234"/>
                <a:gd name="T3" fmla="*/ 743 h 743"/>
                <a:gd name="T4" fmla="*/ 234 w 234"/>
                <a:gd name="T5" fmla="*/ 743 h 743"/>
                <a:gd name="T6" fmla="*/ 9 w 234"/>
                <a:gd name="T7" fmla="*/ 0 h 743"/>
                <a:gd name="T8" fmla="*/ 0 w 234"/>
                <a:gd name="T9" fmla="*/ 0 h 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743">
                  <a:moveTo>
                    <a:pt x="0" y="0"/>
                  </a:moveTo>
                  <a:lnTo>
                    <a:pt x="223" y="743"/>
                  </a:lnTo>
                  <a:lnTo>
                    <a:pt x="234" y="743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3" name="Freeform 53"/>
            <p:cNvSpPr/>
            <p:nvPr/>
          </p:nvSpPr>
          <p:spPr bwMode="auto">
            <a:xfrm>
              <a:off x="2472" y="2525"/>
              <a:ext cx="350" cy="360"/>
            </a:xfrm>
            <a:custGeom>
              <a:avLst/>
              <a:gdLst>
                <a:gd name="T0" fmla="*/ 0 w 350"/>
                <a:gd name="T1" fmla="*/ 12 h 360"/>
                <a:gd name="T2" fmla="*/ 343 w 350"/>
                <a:gd name="T3" fmla="*/ 360 h 360"/>
                <a:gd name="T4" fmla="*/ 350 w 350"/>
                <a:gd name="T5" fmla="*/ 348 h 360"/>
                <a:gd name="T6" fmla="*/ 7 w 350"/>
                <a:gd name="T7" fmla="*/ 0 h 360"/>
                <a:gd name="T8" fmla="*/ 0 w 350"/>
                <a:gd name="T9" fmla="*/ 12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0" h="360">
                  <a:moveTo>
                    <a:pt x="0" y="12"/>
                  </a:moveTo>
                  <a:lnTo>
                    <a:pt x="343" y="360"/>
                  </a:lnTo>
                  <a:lnTo>
                    <a:pt x="350" y="348"/>
                  </a:lnTo>
                  <a:lnTo>
                    <a:pt x="7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4" name="Freeform 54"/>
            <p:cNvSpPr/>
            <p:nvPr/>
          </p:nvSpPr>
          <p:spPr bwMode="auto">
            <a:xfrm>
              <a:off x="2922" y="2466"/>
              <a:ext cx="128" cy="355"/>
            </a:xfrm>
            <a:custGeom>
              <a:avLst/>
              <a:gdLst>
                <a:gd name="T0" fmla="*/ 121 w 128"/>
                <a:gd name="T1" fmla="*/ 0 h 355"/>
                <a:gd name="T2" fmla="*/ 0 w 128"/>
                <a:gd name="T3" fmla="*/ 339 h 355"/>
                <a:gd name="T4" fmla="*/ 9 w 128"/>
                <a:gd name="T5" fmla="*/ 355 h 355"/>
                <a:gd name="T6" fmla="*/ 128 w 128"/>
                <a:gd name="T7" fmla="*/ 10 h 355"/>
                <a:gd name="T8" fmla="*/ 121 w 128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8" h="355">
                  <a:moveTo>
                    <a:pt x="121" y="0"/>
                  </a:moveTo>
                  <a:lnTo>
                    <a:pt x="0" y="339"/>
                  </a:lnTo>
                  <a:lnTo>
                    <a:pt x="9" y="355"/>
                  </a:lnTo>
                  <a:lnTo>
                    <a:pt x="128" y="10"/>
                  </a:lnTo>
                  <a:lnTo>
                    <a:pt x="1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5" name="Freeform 55"/>
            <p:cNvSpPr/>
            <p:nvPr/>
          </p:nvSpPr>
          <p:spPr bwMode="auto">
            <a:xfrm>
              <a:off x="2616" y="2118"/>
              <a:ext cx="417" cy="322"/>
            </a:xfrm>
            <a:custGeom>
              <a:avLst/>
              <a:gdLst>
                <a:gd name="T0" fmla="*/ 0 w 417"/>
                <a:gd name="T1" fmla="*/ 10 h 322"/>
                <a:gd name="T2" fmla="*/ 408 w 417"/>
                <a:gd name="T3" fmla="*/ 322 h 322"/>
                <a:gd name="T4" fmla="*/ 417 w 417"/>
                <a:gd name="T5" fmla="*/ 310 h 322"/>
                <a:gd name="T6" fmla="*/ 15 w 417"/>
                <a:gd name="T7" fmla="*/ 0 h 322"/>
                <a:gd name="T8" fmla="*/ 0 w 417"/>
                <a:gd name="T9" fmla="*/ 10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7" h="322">
                  <a:moveTo>
                    <a:pt x="0" y="10"/>
                  </a:moveTo>
                  <a:lnTo>
                    <a:pt x="408" y="322"/>
                  </a:lnTo>
                  <a:lnTo>
                    <a:pt x="417" y="310"/>
                  </a:lnTo>
                  <a:lnTo>
                    <a:pt x="15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6" name="Freeform 56"/>
            <p:cNvSpPr/>
            <p:nvPr/>
          </p:nvSpPr>
          <p:spPr bwMode="auto">
            <a:xfrm>
              <a:off x="3054" y="1803"/>
              <a:ext cx="81" cy="618"/>
            </a:xfrm>
            <a:custGeom>
              <a:avLst/>
              <a:gdLst>
                <a:gd name="T0" fmla="*/ 69 w 81"/>
                <a:gd name="T1" fmla="*/ 0 h 618"/>
                <a:gd name="T2" fmla="*/ 0 w 81"/>
                <a:gd name="T3" fmla="*/ 618 h 618"/>
                <a:gd name="T4" fmla="*/ 10 w 81"/>
                <a:gd name="T5" fmla="*/ 618 h 618"/>
                <a:gd name="T6" fmla="*/ 81 w 81"/>
                <a:gd name="T7" fmla="*/ 0 h 618"/>
                <a:gd name="T8" fmla="*/ 69 w 81"/>
                <a:gd name="T9" fmla="*/ 0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618">
                  <a:moveTo>
                    <a:pt x="69" y="0"/>
                  </a:moveTo>
                  <a:lnTo>
                    <a:pt x="0" y="618"/>
                  </a:lnTo>
                  <a:lnTo>
                    <a:pt x="10" y="618"/>
                  </a:lnTo>
                  <a:lnTo>
                    <a:pt x="81" y="0"/>
                  </a:lnTo>
                  <a:lnTo>
                    <a:pt x="6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7" name="Freeform 57"/>
            <p:cNvSpPr/>
            <p:nvPr/>
          </p:nvSpPr>
          <p:spPr bwMode="auto">
            <a:xfrm>
              <a:off x="3135" y="1810"/>
              <a:ext cx="476" cy="474"/>
            </a:xfrm>
            <a:custGeom>
              <a:avLst/>
              <a:gdLst>
                <a:gd name="T0" fmla="*/ 0 w 476"/>
                <a:gd name="T1" fmla="*/ 0 h 474"/>
                <a:gd name="T2" fmla="*/ 469 w 476"/>
                <a:gd name="T3" fmla="*/ 474 h 474"/>
                <a:gd name="T4" fmla="*/ 476 w 476"/>
                <a:gd name="T5" fmla="*/ 471 h 474"/>
                <a:gd name="T6" fmla="*/ 9 w 476"/>
                <a:gd name="T7" fmla="*/ 0 h 474"/>
                <a:gd name="T8" fmla="*/ 0 w 476"/>
                <a:gd name="T9" fmla="*/ 0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6" h="474">
                  <a:moveTo>
                    <a:pt x="0" y="0"/>
                  </a:moveTo>
                  <a:lnTo>
                    <a:pt x="469" y="474"/>
                  </a:lnTo>
                  <a:lnTo>
                    <a:pt x="476" y="471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8" name="Freeform 58"/>
            <p:cNvSpPr/>
            <p:nvPr/>
          </p:nvSpPr>
          <p:spPr bwMode="auto">
            <a:xfrm>
              <a:off x="2938" y="2109"/>
              <a:ext cx="363" cy="696"/>
            </a:xfrm>
            <a:custGeom>
              <a:avLst/>
              <a:gdLst>
                <a:gd name="T0" fmla="*/ 358 w 363"/>
                <a:gd name="T1" fmla="*/ 0 h 696"/>
                <a:gd name="T2" fmla="*/ 0 w 363"/>
                <a:gd name="T3" fmla="*/ 696 h 696"/>
                <a:gd name="T4" fmla="*/ 12 w 363"/>
                <a:gd name="T5" fmla="*/ 696 h 696"/>
                <a:gd name="T6" fmla="*/ 363 w 363"/>
                <a:gd name="T7" fmla="*/ 9 h 696"/>
                <a:gd name="T8" fmla="*/ 358 w 363"/>
                <a:gd name="T9" fmla="*/ 0 h 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3" h="696">
                  <a:moveTo>
                    <a:pt x="358" y="0"/>
                  </a:moveTo>
                  <a:lnTo>
                    <a:pt x="0" y="696"/>
                  </a:lnTo>
                  <a:lnTo>
                    <a:pt x="12" y="696"/>
                  </a:lnTo>
                  <a:lnTo>
                    <a:pt x="363" y="9"/>
                  </a:lnTo>
                  <a:lnTo>
                    <a:pt x="35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9" name="Freeform 59"/>
            <p:cNvSpPr/>
            <p:nvPr/>
          </p:nvSpPr>
          <p:spPr bwMode="auto">
            <a:xfrm>
              <a:off x="3085" y="2296"/>
              <a:ext cx="516" cy="154"/>
            </a:xfrm>
            <a:custGeom>
              <a:avLst/>
              <a:gdLst>
                <a:gd name="T0" fmla="*/ 0 w 516"/>
                <a:gd name="T1" fmla="*/ 144 h 154"/>
                <a:gd name="T2" fmla="*/ 516 w 516"/>
                <a:gd name="T3" fmla="*/ 0 h 154"/>
                <a:gd name="T4" fmla="*/ 516 w 516"/>
                <a:gd name="T5" fmla="*/ 7 h 154"/>
                <a:gd name="T6" fmla="*/ 0 w 516"/>
                <a:gd name="T7" fmla="*/ 154 h 154"/>
                <a:gd name="T8" fmla="*/ 0 w 516"/>
                <a:gd name="T9" fmla="*/ 14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6" h="154">
                  <a:moveTo>
                    <a:pt x="0" y="144"/>
                  </a:moveTo>
                  <a:lnTo>
                    <a:pt x="516" y="0"/>
                  </a:lnTo>
                  <a:lnTo>
                    <a:pt x="516" y="7"/>
                  </a:lnTo>
                  <a:lnTo>
                    <a:pt x="0" y="154"/>
                  </a:lnTo>
                  <a:lnTo>
                    <a:pt x="0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0" name="Freeform 60"/>
            <p:cNvSpPr/>
            <p:nvPr/>
          </p:nvSpPr>
          <p:spPr bwMode="auto">
            <a:xfrm>
              <a:off x="3637" y="2106"/>
              <a:ext cx="571" cy="192"/>
            </a:xfrm>
            <a:custGeom>
              <a:avLst/>
              <a:gdLst>
                <a:gd name="T0" fmla="*/ 0 w 571"/>
                <a:gd name="T1" fmla="*/ 180 h 192"/>
                <a:gd name="T2" fmla="*/ 571 w 571"/>
                <a:gd name="T3" fmla="*/ 0 h 192"/>
                <a:gd name="T4" fmla="*/ 571 w 571"/>
                <a:gd name="T5" fmla="*/ 12 h 192"/>
                <a:gd name="T6" fmla="*/ 0 w 571"/>
                <a:gd name="T7" fmla="*/ 192 h 192"/>
                <a:gd name="T8" fmla="*/ 0 w 571"/>
                <a:gd name="T9" fmla="*/ 18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192">
                  <a:moveTo>
                    <a:pt x="0" y="180"/>
                  </a:moveTo>
                  <a:lnTo>
                    <a:pt x="571" y="0"/>
                  </a:lnTo>
                  <a:lnTo>
                    <a:pt x="571" y="12"/>
                  </a:lnTo>
                  <a:lnTo>
                    <a:pt x="0" y="192"/>
                  </a:lnTo>
                  <a:lnTo>
                    <a:pt x="0" y="1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1" name="Freeform 61"/>
            <p:cNvSpPr/>
            <p:nvPr/>
          </p:nvSpPr>
          <p:spPr bwMode="auto">
            <a:xfrm>
              <a:off x="4234" y="2106"/>
              <a:ext cx="521" cy="187"/>
            </a:xfrm>
            <a:custGeom>
              <a:avLst/>
              <a:gdLst>
                <a:gd name="T0" fmla="*/ 0 w 521"/>
                <a:gd name="T1" fmla="*/ 10 h 187"/>
                <a:gd name="T2" fmla="*/ 518 w 521"/>
                <a:gd name="T3" fmla="*/ 187 h 187"/>
                <a:gd name="T4" fmla="*/ 521 w 521"/>
                <a:gd name="T5" fmla="*/ 175 h 187"/>
                <a:gd name="T6" fmla="*/ 0 w 521"/>
                <a:gd name="T7" fmla="*/ 0 h 187"/>
                <a:gd name="T8" fmla="*/ 0 w 521"/>
                <a:gd name="T9" fmla="*/ 1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187">
                  <a:moveTo>
                    <a:pt x="0" y="10"/>
                  </a:moveTo>
                  <a:lnTo>
                    <a:pt x="518" y="187"/>
                  </a:lnTo>
                  <a:lnTo>
                    <a:pt x="521" y="175"/>
                  </a:lnTo>
                  <a:lnTo>
                    <a:pt x="0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2" name="Freeform 62"/>
            <p:cNvSpPr/>
            <p:nvPr/>
          </p:nvSpPr>
          <p:spPr bwMode="auto">
            <a:xfrm>
              <a:off x="4795" y="1749"/>
              <a:ext cx="329" cy="525"/>
            </a:xfrm>
            <a:custGeom>
              <a:avLst/>
              <a:gdLst>
                <a:gd name="T0" fmla="*/ 329 w 329"/>
                <a:gd name="T1" fmla="*/ 0 h 525"/>
                <a:gd name="T2" fmla="*/ 0 w 329"/>
                <a:gd name="T3" fmla="*/ 525 h 525"/>
                <a:gd name="T4" fmla="*/ 7 w 329"/>
                <a:gd name="T5" fmla="*/ 525 h 525"/>
                <a:gd name="T6" fmla="*/ 329 w 329"/>
                <a:gd name="T7" fmla="*/ 12 h 525"/>
                <a:gd name="T8" fmla="*/ 329 w 329"/>
                <a:gd name="T9" fmla="*/ 0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9" h="525">
                  <a:moveTo>
                    <a:pt x="329" y="0"/>
                  </a:moveTo>
                  <a:lnTo>
                    <a:pt x="0" y="525"/>
                  </a:lnTo>
                  <a:lnTo>
                    <a:pt x="7" y="525"/>
                  </a:lnTo>
                  <a:lnTo>
                    <a:pt x="329" y="12"/>
                  </a:lnTo>
                  <a:lnTo>
                    <a:pt x="3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3" name="Freeform 63"/>
            <p:cNvSpPr/>
            <p:nvPr/>
          </p:nvSpPr>
          <p:spPr bwMode="auto">
            <a:xfrm>
              <a:off x="5145" y="1756"/>
              <a:ext cx="52" cy="691"/>
            </a:xfrm>
            <a:custGeom>
              <a:avLst/>
              <a:gdLst>
                <a:gd name="T0" fmla="*/ 0 w 52"/>
                <a:gd name="T1" fmla="*/ 0 h 691"/>
                <a:gd name="T2" fmla="*/ 41 w 52"/>
                <a:gd name="T3" fmla="*/ 691 h 691"/>
                <a:gd name="T4" fmla="*/ 52 w 52"/>
                <a:gd name="T5" fmla="*/ 691 h 691"/>
                <a:gd name="T6" fmla="*/ 7 w 52"/>
                <a:gd name="T7" fmla="*/ 0 h 691"/>
                <a:gd name="T8" fmla="*/ 0 w 52"/>
                <a:gd name="T9" fmla="*/ 0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691">
                  <a:moveTo>
                    <a:pt x="0" y="0"/>
                  </a:moveTo>
                  <a:lnTo>
                    <a:pt x="41" y="691"/>
                  </a:lnTo>
                  <a:lnTo>
                    <a:pt x="52" y="691"/>
                  </a:lnTo>
                  <a:lnTo>
                    <a:pt x="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4" name="Freeform 64"/>
            <p:cNvSpPr/>
            <p:nvPr/>
          </p:nvSpPr>
          <p:spPr bwMode="auto">
            <a:xfrm>
              <a:off x="5204" y="2102"/>
              <a:ext cx="183" cy="355"/>
            </a:xfrm>
            <a:custGeom>
              <a:avLst/>
              <a:gdLst>
                <a:gd name="T0" fmla="*/ 171 w 183"/>
                <a:gd name="T1" fmla="*/ 0 h 355"/>
                <a:gd name="T2" fmla="*/ 0 w 183"/>
                <a:gd name="T3" fmla="*/ 345 h 355"/>
                <a:gd name="T4" fmla="*/ 10 w 183"/>
                <a:gd name="T5" fmla="*/ 355 h 355"/>
                <a:gd name="T6" fmla="*/ 183 w 183"/>
                <a:gd name="T7" fmla="*/ 0 h 355"/>
                <a:gd name="T8" fmla="*/ 171 w 183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3" h="355">
                  <a:moveTo>
                    <a:pt x="171" y="0"/>
                  </a:moveTo>
                  <a:lnTo>
                    <a:pt x="0" y="345"/>
                  </a:lnTo>
                  <a:lnTo>
                    <a:pt x="10" y="355"/>
                  </a:lnTo>
                  <a:lnTo>
                    <a:pt x="183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5" name="Freeform 65"/>
            <p:cNvSpPr/>
            <p:nvPr/>
          </p:nvSpPr>
          <p:spPr bwMode="auto">
            <a:xfrm>
              <a:off x="4795" y="2303"/>
              <a:ext cx="362" cy="173"/>
            </a:xfrm>
            <a:custGeom>
              <a:avLst/>
              <a:gdLst>
                <a:gd name="T0" fmla="*/ 0 w 362"/>
                <a:gd name="T1" fmla="*/ 9 h 173"/>
                <a:gd name="T2" fmla="*/ 362 w 362"/>
                <a:gd name="T3" fmla="*/ 173 h 173"/>
                <a:gd name="T4" fmla="*/ 362 w 362"/>
                <a:gd name="T5" fmla="*/ 156 h 173"/>
                <a:gd name="T6" fmla="*/ 0 w 362"/>
                <a:gd name="T7" fmla="*/ 0 h 173"/>
                <a:gd name="T8" fmla="*/ 0 w 362"/>
                <a:gd name="T9" fmla="*/ 9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2" h="173">
                  <a:moveTo>
                    <a:pt x="0" y="9"/>
                  </a:moveTo>
                  <a:lnTo>
                    <a:pt x="362" y="173"/>
                  </a:lnTo>
                  <a:lnTo>
                    <a:pt x="362" y="156"/>
                  </a:lnTo>
                  <a:lnTo>
                    <a:pt x="0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6" name="Freeform 66"/>
            <p:cNvSpPr/>
            <p:nvPr/>
          </p:nvSpPr>
          <p:spPr bwMode="auto">
            <a:xfrm>
              <a:off x="5086" y="2499"/>
              <a:ext cx="102" cy="462"/>
            </a:xfrm>
            <a:custGeom>
              <a:avLst/>
              <a:gdLst>
                <a:gd name="T0" fmla="*/ 95 w 102"/>
                <a:gd name="T1" fmla="*/ 0 h 462"/>
                <a:gd name="T2" fmla="*/ 0 w 102"/>
                <a:gd name="T3" fmla="*/ 462 h 462"/>
                <a:gd name="T4" fmla="*/ 12 w 102"/>
                <a:gd name="T5" fmla="*/ 462 h 462"/>
                <a:gd name="T6" fmla="*/ 102 w 102"/>
                <a:gd name="T7" fmla="*/ 0 h 462"/>
                <a:gd name="T8" fmla="*/ 95 w 102"/>
                <a:gd name="T9" fmla="*/ 0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462">
                  <a:moveTo>
                    <a:pt x="95" y="0"/>
                  </a:moveTo>
                  <a:lnTo>
                    <a:pt x="0" y="462"/>
                  </a:lnTo>
                  <a:lnTo>
                    <a:pt x="12" y="462"/>
                  </a:lnTo>
                  <a:lnTo>
                    <a:pt x="102" y="0"/>
                  </a:lnTo>
                  <a:lnTo>
                    <a:pt x="9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7" name="Freeform 67"/>
            <p:cNvSpPr/>
            <p:nvPr/>
          </p:nvSpPr>
          <p:spPr bwMode="auto">
            <a:xfrm>
              <a:off x="4724" y="2317"/>
              <a:ext cx="59" cy="663"/>
            </a:xfrm>
            <a:custGeom>
              <a:avLst/>
              <a:gdLst>
                <a:gd name="T0" fmla="*/ 50 w 59"/>
                <a:gd name="T1" fmla="*/ 0 h 663"/>
                <a:gd name="T2" fmla="*/ 0 w 59"/>
                <a:gd name="T3" fmla="*/ 663 h 663"/>
                <a:gd name="T4" fmla="*/ 9 w 59"/>
                <a:gd name="T5" fmla="*/ 663 h 663"/>
                <a:gd name="T6" fmla="*/ 59 w 59"/>
                <a:gd name="T7" fmla="*/ 0 h 663"/>
                <a:gd name="T8" fmla="*/ 50 w 59"/>
                <a:gd name="T9" fmla="*/ 0 h 6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663">
                  <a:moveTo>
                    <a:pt x="50" y="0"/>
                  </a:moveTo>
                  <a:lnTo>
                    <a:pt x="0" y="663"/>
                  </a:lnTo>
                  <a:lnTo>
                    <a:pt x="9" y="663"/>
                  </a:lnTo>
                  <a:lnTo>
                    <a:pt x="59" y="0"/>
                  </a:lnTo>
                  <a:lnTo>
                    <a:pt x="5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8" name="Freeform 68"/>
            <p:cNvSpPr/>
            <p:nvPr/>
          </p:nvSpPr>
          <p:spPr bwMode="auto">
            <a:xfrm>
              <a:off x="4740" y="2499"/>
              <a:ext cx="443" cy="481"/>
            </a:xfrm>
            <a:custGeom>
              <a:avLst/>
              <a:gdLst>
                <a:gd name="T0" fmla="*/ 436 w 443"/>
                <a:gd name="T1" fmla="*/ 0 h 481"/>
                <a:gd name="T2" fmla="*/ 0 w 443"/>
                <a:gd name="T3" fmla="*/ 476 h 481"/>
                <a:gd name="T4" fmla="*/ 7 w 443"/>
                <a:gd name="T5" fmla="*/ 481 h 481"/>
                <a:gd name="T6" fmla="*/ 443 w 443"/>
                <a:gd name="T7" fmla="*/ 0 h 481"/>
                <a:gd name="T8" fmla="*/ 436 w 443"/>
                <a:gd name="T9" fmla="*/ 0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3" h="481">
                  <a:moveTo>
                    <a:pt x="436" y="0"/>
                  </a:moveTo>
                  <a:lnTo>
                    <a:pt x="0" y="476"/>
                  </a:lnTo>
                  <a:lnTo>
                    <a:pt x="7" y="481"/>
                  </a:lnTo>
                  <a:lnTo>
                    <a:pt x="443" y="0"/>
                  </a:lnTo>
                  <a:lnTo>
                    <a:pt x="43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9" name="Freeform 69"/>
            <p:cNvSpPr/>
            <p:nvPr/>
          </p:nvSpPr>
          <p:spPr bwMode="auto">
            <a:xfrm>
              <a:off x="4996" y="2573"/>
              <a:ext cx="81" cy="388"/>
            </a:xfrm>
            <a:custGeom>
              <a:avLst/>
              <a:gdLst>
                <a:gd name="T0" fmla="*/ 0 w 81"/>
                <a:gd name="T1" fmla="*/ 0 h 388"/>
                <a:gd name="T2" fmla="*/ 69 w 81"/>
                <a:gd name="T3" fmla="*/ 388 h 388"/>
                <a:gd name="T4" fmla="*/ 81 w 81"/>
                <a:gd name="T5" fmla="*/ 388 h 388"/>
                <a:gd name="T6" fmla="*/ 10 w 81"/>
                <a:gd name="T7" fmla="*/ 0 h 388"/>
                <a:gd name="T8" fmla="*/ 0 w 8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388">
                  <a:moveTo>
                    <a:pt x="0" y="0"/>
                  </a:moveTo>
                  <a:lnTo>
                    <a:pt x="69" y="388"/>
                  </a:lnTo>
                  <a:lnTo>
                    <a:pt x="81" y="388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0" name="Freeform 70"/>
            <p:cNvSpPr/>
            <p:nvPr/>
          </p:nvSpPr>
          <p:spPr bwMode="auto">
            <a:xfrm>
              <a:off x="4186" y="2116"/>
              <a:ext cx="38" cy="594"/>
            </a:xfrm>
            <a:custGeom>
              <a:avLst/>
              <a:gdLst>
                <a:gd name="T0" fmla="*/ 31 w 38"/>
                <a:gd name="T1" fmla="*/ 2 h 594"/>
                <a:gd name="T2" fmla="*/ 0 w 38"/>
                <a:gd name="T3" fmla="*/ 594 h 594"/>
                <a:gd name="T4" fmla="*/ 7 w 38"/>
                <a:gd name="T5" fmla="*/ 594 h 594"/>
                <a:gd name="T6" fmla="*/ 38 w 38"/>
                <a:gd name="T7" fmla="*/ 0 h 594"/>
                <a:gd name="T8" fmla="*/ 31 w 38"/>
                <a:gd name="T9" fmla="*/ 2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594">
                  <a:moveTo>
                    <a:pt x="31" y="2"/>
                  </a:moveTo>
                  <a:lnTo>
                    <a:pt x="0" y="594"/>
                  </a:lnTo>
                  <a:lnTo>
                    <a:pt x="7" y="594"/>
                  </a:lnTo>
                  <a:lnTo>
                    <a:pt x="38" y="0"/>
                  </a:lnTo>
                  <a:lnTo>
                    <a:pt x="31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1" name="Freeform 71"/>
            <p:cNvSpPr/>
            <p:nvPr/>
          </p:nvSpPr>
          <p:spPr bwMode="auto">
            <a:xfrm>
              <a:off x="4201" y="2312"/>
              <a:ext cx="568" cy="415"/>
            </a:xfrm>
            <a:custGeom>
              <a:avLst/>
              <a:gdLst>
                <a:gd name="T0" fmla="*/ 0 w 568"/>
                <a:gd name="T1" fmla="*/ 405 h 415"/>
                <a:gd name="T2" fmla="*/ 563 w 568"/>
                <a:gd name="T3" fmla="*/ 0 h 415"/>
                <a:gd name="T4" fmla="*/ 568 w 568"/>
                <a:gd name="T5" fmla="*/ 7 h 415"/>
                <a:gd name="T6" fmla="*/ 0 w 568"/>
                <a:gd name="T7" fmla="*/ 415 h 415"/>
                <a:gd name="T8" fmla="*/ 0 w 568"/>
                <a:gd name="T9" fmla="*/ 405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8" h="415">
                  <a:moveTo>
                    <a:pt x="0" y="405"/>
                  </a:moveTo>
                  <a:lnTo>
                    <a:pt x="563" y="0"/>
                  </a:lnTo>
                  <a:lnTo>
                    <a:pt x="568" y="7"/>
                  </a:lnTo>
                  <a:lnTo>
                    <a:pt x="0" y="415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2" name="Freeform 72"/>
            <p:cNvSpPr/>
            <p:nvPr/>
          </p:nvSpPr>
          <p:spPr bwMode="auto">
            <a:xfrm>
              <a:off x="4198" y="2729"/>
              <a:ext cx="507" cy="272"/>
            </a:xfrm>
            <a:custGeom>
              <a:avLst/>
              <a:gdLst>
                <a:gd name="T0" fmla="*/ 0 w 507"/>
                <a:gd name="T1" fmla="*/ 9 h 272"/>
                <a:gd name="T2" fmla="*/ 497 w 507"/>
                <a:gd name="T3" fmla="*/ 272 h 272"/>
                <a:gd name="T4" fmla="*/ 507 w 507"/>
                <a:gd name="T5" fmla="*/ 268 h 272"/>
                <a:gd name="T6" fmla="*/ 5 w 507"/>
                <a:gd name="T7" fmla="*/ 0 h 272"/>
                <a:gd name="T8" fmla="*/ 0 w 507"/>
                <a:gd name="T9" fmla="*/ 9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72">
                  <a:moveTo>
                    <a:pt x="0" y="9"/>
                  </a:moveTo>
                  <a:lnTo>
                    <a:pt x="497" y="272"/>
                  </a:lnTo>
                  <a:lnTo>
                    <a:pt x="507" y="268"/>
                  </a:lnTo>
                  <a:lnTo>
                    <a:pt x="5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3" name="Freeform 73"/>
            <p:cNvSpPr/>
            <p:nvPr/>
          </p:nvSpPr>
          <p:spPr bwMode="auto">
            <a:xfrm>
              <a:off x="3627" y="2298"/>
              <a:ext cx="540" cy="431"/>
            </a:xfrm>
            <a:custGeom>
              <a:avLst/>
              <a:gdLst>
                <a:gd name="T0" fmla="*/ 0 w 540"/>
                <a:gd name="T1" fmla="*/ 10 h 431"/>
                <a:gd name="T2" fmla="*/ 540 w 540"/>
                <a:gd name="T3" fmla="*/ 431 h 431"/>
                <a:gd name="T4" fmla="*/ 540 w 540"/>
                <a:gd name="T5" fmla="*/ 417 h 431"/>
                <a:gd name="T6" fmla="*/ 8 w 540"/>
                <a:gd name="T7" fmla="*/ 0 h 431"/>
                <a:gd name="T8" fmla="*/ 0 w 540"/>
                <a:gd name="T9" fmla="*/ 1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431">
                  <a:moveTo>
                    <a:pt x="0" y="10"/>
                  </a:moveTo>
                  <a:lnTo>
                    <a:pt x="540" y="431"/>
                  </a:lnTo>
                  <a:lnTo>
                    <a:pt x="540" y="417"/>
                  </a:lnTo>
                  <a:lnTo>
                    <a:pt x="8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4" name="Freeform 74"/>
            <p:cNvSpPr/>
            <p:nvPr/>
          </p:nvSpPr>
          <p:spPr bwMode="auto">
            <a:xfrm>
              <a:off x="3495" y="2305"/>
              <a:ext cx="130" cy="621"/>
            </a:xfrm>
            <a:custGeom>
              <a:avLst/>
              <a:gdLst>
                <a:gd name="T0" fmla="*/ 125 w 130"/>
                <a:gd name="T1" fmla="*/ 0 h 621"/>
                <a:gd name="T2" fmla="*/ 0 w 130"/>
                <a:gd name="T3" fmla="*/ 621 h 621"/>
                <a:gd name="T4" fmla="*/ 9 w 130"/>
                <a:gd name="T5" fmla="*/ 621 h 621"/>
                <a:gd name="T6" fmla="*/ 130 w 130"/>
                <a:gd name="T7" fmla="*/ 5 h 621"/>
                <a:gd name="T8" fmla="*/ 125 w 130"/>
                <a:gd name="T9" fmla="*/ 0 h 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" h="621">
                  <a:moveTo>
                    <a:pt x="125" y="0"/>
                  </a:moveTo>
                  <a:lnTo>
                    <a:pt x="0" y="621"/>
                  </a:lnTo>
                  <a:lnTo>
                    <a:pt x="9" y="621"/>
                  </a:lnTo>
                  <a:lnTo>
                    <a:pt x="130" y="5"/>
                  </a:lnTo>
                  <a:lnTo>
                    <a:pt x="1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5" name="Freeform 75"/>
            <p:cNvSpPr/>
            <p:nvPr/>
          </p:nvSpPr>
          <p:spPr bwMode="auto">
            <a:xfrm>
              <a:off x="3054" y="2461"/>
              <a:ext cx="420" cy="465"/>
            </a:xfrm>
            <a:custGeom>
              <a:avLst/>
              <a:gdLst>
                <a:gd name="T0" fmla="*/ 0 w 420"/>
                <a:gd name="T1" fmla="*/ 8 h 465"/>
                <a:gd name="T2" fmla="*/ 412 w 420"/>
                <a:gd name="T3" fmla="*/ 465 h 465"/>
                <a:gd name="T4" fmla="*/ 420 w 420"/>
                <a:gd name="T5" fmla="*/ 465 h 465"/>
                <a:gd name="T6" fmla="*/ 12 w 420"/>
                <a:gd name="T7" fmla="*/ 0 h 465"/>
                <a:gd name="T8" fmla="*/ 0 w 420"/>
                <a:gd name="T9" fmla="*/ 8 h 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0" h="465">
                  <a:moveTo>
                    <a:pt x="0" y="8"/>
                  </a:moveTo>
                  <a:lnTo>
                    <a:pt x="412" y="465"/>
                  </a:lnTo>
                  <a:lnTo>
                    <a:pt x="420" y="465"/>
                  </a:lnTo>
                  <a:lnTo>
                    <a:pt x="12" y="0"/>
                  </a:ln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6" name="Freeform 76"/>
            <p:cNvSpPr/>
            <p:nvPr/>
          </p:nvSpPr>
          <p:spPr bwMode="auto">
            <a:xfrm>
              <a:off x="3519" y="2729"/>
              <a:ext cx="655" cy="223"/>
            </a:xfrm>
            <a:custGeom>
              <a:avLst/>
              <a:gdLst>
                <a:gd name="T0" fmla="*/ 0 w 655"/>
                <a:gd name="T1" fmla="*/ 213 h 223"/>
                <a:gd name="T2" fmla="*/ 655 w 655"/>
                <a:gd name="T3" fmla="*/ 0 h 223"/>
                <a:gd name="T4" fmla="*/ 655 w 655"/>
                <a:gd name="T5" fmla="*/ 9 h 223"/>
                <a:gd name="T6" fmla="*/ 0 w 655"/>
                <a:gd name="T7" fmla="*/ 223 h 223"/>
                <a:gd name="T8" fmla="*/ 0 w 655"/>
                <a:gd name="T9" fmla="*/ 213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5" h="223">
                  <a:moveTo>
                    <a:pt x="0" y="213"/>
                  </a:moveTo>
                  <a:lnTo>
                    <a:pt x="655" y="0"/>
                  </a:lnTo>
                  <a:lnTo>
                    <a:pt x="655" y="9"/>
                  </a:lnTo>
                  <a:lnTo>
                    <a:pt x="0" y="223"/>
                  </a:lnTo>
                  <a:lnTo>
                    <a:pt x="0" y="2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7" name="Freeform 77"/>
            <p:cNvSpPr/>
            <p:nvPr/>
          </p:nvSpPr>
          <p:spPr bwMode="auto">
            <a:xfrm>
              <a:off x="4066" y="2738"/>
              <a:ext cx="123" cy="495"/>
            </a:xfrm>
            <a:custGeom>
              <a:avLst/>
              <a:gdLst>
                <a:gd name="T0" fmla="*/ 118 w 123"/>
                <a:gd name="T1" fmla="*/ 0 h 495"/>
                <a:gd name="T2" fmla="*/ 0 w 123"/>
                <a:gd name="T3" fmla="*/ 495 h 495"/>
                <a:gd name="T4" fmla="*/ 7 w 123"/>
                <a:gd name="T5" fmla="*/ 495 h 495"/>
                <a:gd name="T6" fmla="*/ 123 w 123"/>
                <a:gd name="T7" fmla="*/ 0 h 495"/>
                <a:gd name="T8" fmla="*/ 118 w 123"/>
                <a:gd name="T9" fmla="*/ 0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495">
                  <a:moveTo>
                    <a:pt x="118" y="0"/>
                  </a:moveTo>
                  <a:lnTo>
                    <a:pt x="0" y="495"/>
                  </a:lnTo>
                  <a:lnTo>
                    <a:pt x="7" y="495"/>
                  </a:lnTo>
                  <a:lnTo>
                    <a:pt x="123" y="0"/>
                  </a:lnTo>
                  <a:lnTo>
                    <a:pt x="1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8" name="Freeform 78"/>
            <p:cNvSpPr/>
            <p:nvPr/>
          </p:nvSpPr>
          <p:spPr bwMode="auto">
            <a:xfrm>
              <a:off x="2957" y="2843"/>
              <a:ext cx="971" cy="42"/>
            </a:xfrm>
            <a:custGeom>
              <a:avLst/>
              <a:gdLst>
                <a:gd name="T0" fmla="*/ 0 w 971"/>
                <a:gd name="T1" fmla="*/ 0 h 42"/>
                <a:gd name="T2" fmla="*/ 971 w 971"/>
                <a:gd name="T3" fmla="*/ 30 h 42"/>
                <a:gd name="T4" fmla="*/ 971 w 971"/>
                <a:gd name="T5" fmla="*/ 42 h 42"/>
                <a:gd name="T6" fmla="*/ 0 w 971"/>
                <a:gd name="T7" fmla="*/ 7 h 42"/>
                <a:gd name="T8" fmla="*/ 0 w 971"/>
                <a:gd name="T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1" h="42">
                  <a:moveTo>
                    <a:pt x="0" y="0"/>
                  </a:moveTo>
                  <a:lnTo>
                    <a:pt x="971" y="30"/>
                  </a:lnTo>
                  <a:lnTo>
                    <a:pt x="971" y="42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9" name="Freeform 79"/>
            <p:cNvSpPr/>
            <p:nvPr/>
          </p:nvSpPr>
          <p:spPr bwMode="auto">
            <a:xfrm>
              <a:off x="2865" y="2902"/>
              <a:ext cx="597" cy="57"/>
            </a:xfrm>
            <a:custGeom>
              <a:avLst/>
              <a:gdLst>
                <a:gd name="T0" fmla="*/ 0 w 597"/>
                <a:gd name="T1" fmla="*/ 0 h 57"/>
                <a:gd name="T2" fmla="*/ 597 w 597"/>
                <a:gd name="T3" fmla="*/ 50 h 57"/>
                <a:gd name="T4" fmla="*/ 597 w 597"/>
                <a:gd name="T5" fmla="*/ 57 h 57"/>
                <a:gd name="T6" fmla="*/ 0 w 597"/>
                <a:gd name="T7" fmla="*/ 12 h 57"/>
                <a:gd name="T8" fmla="*/ 0 w 597"/>
                <a:gd name="T9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57">
                  <a:moveTo>
                    <a:pt x="0" y="0"/>
                  </a:moveTo>
                  <a:lnTo>
                    <a:pt x="597" y="50"/>
                  </a:lnTo>
                  <a:lnTo>
                    <a:pt x="597" y="57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0" name="Freeform 80"/>
            <p:cNvSpPr/>
            <p:nvPr/>
          </p:nvSpPr>
          <p:spPr bwMode="auto">
            <a:xfrm>
              <a:off x="2844" y="2916"/>
              <a:ext cx="61" cy="268"/>
            </a:xfrm>
            <a:custGeom>
              <a:avLst/>
              <a:gdLst>
                <a:gd name="T0" fmla="*/ 0 w 61"/>
                <a:gd name="T1" fmla="*/ 0 h 268"/>
                <a:gd name="T2" fmla="*/ 54 w 61"/>
                <a:gd name="T3" fmla="*/ 268 h 268"/>
                <a:gd name="T4" fmla="*/ 61 w 61"/>
                <a:gd name="T5" fmla="*/ 268 h 268"/>
                <a:gd name="T6" fmla="*/ 12 w 61"/>
                <a:gd name="T7" fmla="*/ 0 h 268"/>
                <a:gd name="T8" fmla="*/ 0 w 61"/>
                <a:gd name="T9" fmla="*/ 0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268">
                  <a:moveTo>
                    <a:pt x="0" y="0"/>
                  </a:moveTo>
                  <a:lnTo>
                    <a:pt x="54" y="268"/>
                  </a:lnTo>
                  <a:lnTo>
                    <a:pt x="61" y="26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1" name="Freeform 81"/>
            <p:cNvSpPr/>
            <p:nvPr/>
          </p:nvSpPr>
          <p:spPr bwMode="auto">
            <a:xfrm>
              <a:off x="2851" y="2909"/>
              <a:ext cx="608" cy="519"/>
            </a:xfrm>
            <a:custGeom>
              <a:avLst/>
              <a:gdLst>
                <a:gd name="T0" fmla="*/ 0 w 608"/>
                <a:gd name="T1" fmla="*/ 9 h 519"/>
                <a:gd name="T2" fmla="*/ 601 w 608"/>
                <a:gd name="T3" fmla="*/ 519 h 519"/>
                <a:gd name="T4" fmla="*/ 608 w 608"/>
                <a:gd name="T5" fmla="*/ 509 h 519"/>
                <a:gd name="T6" fmla="*/ 7 w 608"/>
                <a:gd name="T7" fmla="*/ 0 h 519"/>
                <a:gd name="T8" fmla="*/ 0 w 608"/>
                <a:gd name="T9" fmla="*/ 9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8" h="519">
                  <a:moveTo>
                    <a:pt x="0" y="9"/>
                  </a:moveTo>
                  <a:lnTo>
                    <a:pt x="601" y="519"/>
                  </a:lnTo>
                  <a:lnTo>
                    <a:pt x="608" y="509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2" name="Freeform 82"/>
            <p:cNvSpPr/>
            <p:nvPr/>
          </p:nvSpPr>
          <p:spPr bwMode="auto">
            <a:xfrm>
              <a:off x="3474" y="2985"/>
              <a:ext cx="21" cy="421"/>
            </a:xfrm>
            <a:custGeom>
              <a:avLst/>
              <a:gdLst>
                <a:gd name="T0" fmla="*/ 11 w 21"/>
                <a:gd name="T1" fmla="*/ 7 h 421"/>
                <a:gd name="T2" fmla="*/ 0 w 21"/>
                <a:gd name="T3" fmla="*/ 421 h 421"/>
                <a:gd name="T4" fmla="*/ 11 w 21"/>
                <a:gd name="T5" fmla="*/ 421 h 421"/>
                <a:gd name="T6" fmla="*/ 21 w 21"/>
                <a:gd name="T7" fmla="*/ 0 h 421"/>
                <a:gd name="T8" fmla="*/ 11 w 21"/>
                <a:gd name="T9" fmla="*/ 7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421">
                  <a:moveTo>
                    <a:pt x="11" y="7"/>
                  </a:moveTo>
                  <a:lnTo>
                    <a:pt x="0" y="421"/>
                  </a:lnTo>
                  <a:lnTo>
                    <a:pt x="11" y="421"/>
                  </a:lnTo>
                  <a:lnTo>
                    <a:pt x="21" y="0"/>
                  </a:lnTo>
                  <a:lnTo>
                    <a:pt x="11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3" name="Freeform 83"/>
            <p:cNvSpPr/>
            <p:nvPr/>
          </p:nvSpPr>
          <p:spPr bwMode="auto">
            <a:xfrm>
              <a:off x="3519" y="2959"/>
              <a:ext cx="520" cy="296"/>
            </a:xfrm>
            <a:custGeom>
              <a:avLst/>
              <a:gdLst>
                <a:gd name="T0" fmla="*/ 0 w 520"/>
                <a:gd name="T1" fmla="*/ 16 h 296"/>
                <a:gd name="T2" fmla="*/ 509 w 520"/>
                <a:gd name="T3" fmla="*/ 296 h 296"/>
                <a:gd name="T4" fmla="*/ 520 w 520"/>
                <a:gd name="T5" fmla="*/ 286 h 296"/>
                <a:gd name="T6" fmla="*/ 0 w 520"/>
                <a:gd name="T7" fmla="*/ 0 h 296"/>
                <a:gd name="T8" fmla="*/ 0 w 520"/>
                <a:gd name="T9" fmla="*/ 16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0" h="296">
                  <a:moveTo>
                    <a:pt x="0" y="16"/>
                  </a:moveTo>
                  <a:lnTo>
                    <a:pt x="509" y="296"/>
                  </a:lnTo>
                  <a:lnTo>
                    <a:pt x="520" y="286"/>
                  </a:lnTo>
                  <a:lnTo>
                    <a:pt x="0" y="0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4" name="Freeform 84"/>
            <p:cNvSpPr/>
            <p:nvPr/>
          </p:nvSpPr>
          <p:spPr bwMode="auto">
            <a:xfrm>
              <a:off x="4082" y="3011"/>
              <a:ext cx="616" cy="246"/>
            </a:xfrm>
            <a:custGeom>
              <a:avLst/>
              <a:gdLst>
                <a:gd name="T0" fmla="*/ 0 w 616"/>
                <a:gd name="T1" fmla="*/ 232 h 246"/>
                <a:gd name="T2" fmla="*/ 616 w 616"/>
                <a:gd name="T3" fmla="*/ 0 h 246"/>
                <a:gd name="T4" fmla="*/ 616 w 616"/>
                <a:gd name="T5" fmla="*/ 12 h 246"/>
                <a:gd name="T6" fmla="*/ 0 w 616"/>
                <a:gd name="T7" fmla="*/ 246 h 246"/>
                <a:gd name="T8" fmla="*/ 0 w 616"/>
                <a:gd name="T9" fmla="*/ 232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6" h="246">
                  <a:moveTo>
                    <a:pt x="0" y="232"/>
                  </a:moveTo>
                  <a:lnTo>
                    <a:pt x="616" y="0"/>
                  </a:lnTo>
                  <a:lnTo>
                    <a:pt x="616" y="12"/>
                  </a:lnTo>
                  <a:lnTo>
                    <a:pt x="0" y="246"/>
                  </a:lnTo>
                  <a:lnTo>
                    <a:pt x="0" y="2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5" name="Freeform 85"/>
            <p:cNvSpPr/>
            <p:nvPr/>
          </p:nvSpPr>
          <p:spPr bwMode="auto">
            <a:xfrm>
              <a:off x="4755" y="2992"/>
              <a:ext cx="284" cy="19"/>
            </a:xfrm>
            <a:custGeom>
              <a:avLst/>
              <a:gdLst>
                <a:gd name="T0" fmla="*/ 0 w 284"/>
                <a:gd name="T1" fmla="*/ 7 h 19"/>
                <a:gd name="T2" fmla="*/ 284 w 284"/>
                <a:gd name="T3" fmla="*/ 0 h 19"/>
                <a:gd name="T4" fmla="*/ 284 w 284"/>
                <a:gd name="T5" fmla="*/ 7 h 19"/>
                <a:gd name="T6" fmla="*/ 0 w 284"/>
                <a:gd name="T7" fmla="*/ 19 h 19"/>
                <a:gd name="T8" fmla="*/ 0 w 284"/>
                <a:gd name="T9" fmla="*/ 7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4" h="19">
                  <a:moveTo>
                    <a:pt x="0" y="7"/>
                  </a:moveTo>
                  <a:lnTo>
                    <a:pt x="284" y="0"/>
                  </a:lnTo>
                  <a:lnTo>
                    <a:pt x="284" y="7"/>
                  </a:lnTo>
                  <a:lnTo>
                    <a:pt x="0" y="19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6" name="Freeform 86"/>
            <p:cNvSpPr/>
            <p:nvPr/>
          </p:nvSpPr>
          <p:spPr bwMode="auto">
            <a:xfrm>
              <a:off x="4343" y="3013"/>
              <a:ext cx="360" cy="452"/>
            </a:xfrm>
            <a:custGeom>
              <a:avLst/>
              <a:gdLst>
                <a:gd name="T0" fmla="*/ 360 w 360"/>
                <a:gd name="T1" fmla="*/ 0 h 452"/>
                <a:gd name="T2" fmla="*/ 0 w 360"/>
                <a:gd name="T3" fmla="*/ 452 h 452"/>
                <a:gd name="T4" fmla="*/ 16 w 360"/>
                <a:gd name="T5" fmla="*/ 452 h 452"/>
                <a:gd name="T6" fmla="*/ 360 w 360"/>
                <a:gd name="T7" fmla="*/ 10 h 452"/>
                <a:gd name="T8" fmla="*/ 360 w 360"/>
                <a:gd name="T9" fmla="*/ 0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0" h="452">
                  <a:moveTo>
                    <a:pt x="360" y="0"/>
                  </a:moveTo>
                  <a:lnTo>
                    <a:pt x="0" y="452"/>
                  </a:lnTo>
                  <a:lnTo>
                    <a:pt x="16" y="452"/>
                  </a:lnTo>
                  <a:lnTo>
                    <a:pt x="360" y="10"/>
                  </a:lnTo>
                  <a:lnTo>
                    <a:pt x="36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7" name="Freeform 87"/>
            <p:cNvSpPr/>
            <p:nvPr/>
          </p:nvSpPr>
          <p:spPr bwMode="auto">
            <a:xfrm>
              <a:off x="4532" y="3023"/>
              <a:ext cx="180" cy="270"/>
            </a:xfrm>
            <a:custGeom>
              <a:avLst/>
              <a:gdLst>
                <a:gd name="T0" fmla="*/ 171 w 180"/>
                <a:gd name="T1" fmla="*/ 0 h 270"/>
                <a:gd name="T2" fmla="*/ 0 w 180"/>
                <a:gd name="T3" fmla="*/ 262 h 270"/>
                <a:gd name="T4" fmla="*/ 14 w 180"/>
                <a:gd name="T5" fmla="*/ 270 h 270"/>
                <a:gd name="T6" fmla="*/ 180 w 180"/>
                <a:gd name="T7" fmla="*/ 0 h 270"/>
                <a:gd name="T8" fmla="*/ 171 w 180"/>
                <a:gd name="T9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0" h="270">
                  <a:moveTo>
                    <a:pt x="171" y="0"/>
                  </a:moveTo>
                  <a:lnTo>
                    <a:pt x="0" y="262"/>
                  </a:lnTo>
                  <a:lnTo>
                    <a:pt x="14" y="270"/>
                  </a:lnTo>
                  <a:lnTo>
                    <a:pt x="180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8" name="Freeform 88"/>
            <p:cNvSpPr/>
            <p:nvPr/>
          </p:nvSpPr>
          <p:spPr bwMode="auto">
            <a:xfrm>
              <a:off x="4352" y="3330"/>
              <a:ext cx="149" cy="143"/>
            </a:xfrm>
            <a:custGeom>
              <a:avLst/>
              <a:gdLst>
                <a:gd name="T0" fmla="*/ 149 w 149"/>
                <a:gd name="T1" fmla="*/ 0 h 143"/>
                <a:gd name="T2" fmla="*/ 0 w 149"/>
                <a:gd name="T3" fmla="*/ 133 h 143"/>
                <a:gd name="T4" fmla="*/ 7 w 149"/>
                <a:gd name="T5" fmla="*/ 143 h 143"/>
                <a:gd name="T6" fmla="*/ 149 w 149"/>
                <a:gd name="T7" fmla="*/ 8 h 143"/>
                <a:gd name="T8" fmla="*/ 149 w 149"/>
                <a:gd name="T9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143">
                  <a:moveTo>
                    <a:pt x="149" y="0"/>
                  </a:moveTo>
                  <a:lnTo>
                    <a:pt x="0" y="133"/>
                  </a:lnTo>
                  <a:lnTo>
                    <a:pt x="7" y="143"/>
                  </a:lnTo>
                  <a:lnTo>
                    <a:pt x="149" y="8"/>
                  </a:lnTo>
                  <a:lnTo>
                    <a:pt x="14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9" name="Freeform 89"/>
            <p:cNvSpPr/>
            <p:nvPr/>
          </p:nvSpPr>
          <p:spPr bwMode="auto">
            <a:xfrm>
              <a:off x="3497" y="3262"/>
              <a:ext cx="542" cy="166"/>
            </a:xfrm>
            <a:custGeom>
              <a:avLst/>
              <a:gdLst>
                <a:gd name="T0" fmla="*/ 0 w 542"/>
                <a:gd name="T1" fmla="*/ 151 h 166"/>
                <a:gd name="T2" fmla="*/ 533 w 542"/>
                <a:gd name="T3" fmla="*/ 0 h 166"/>
                <a:gd name="T4" fmla="*/ 542 w 542"/>
                <a:gd name="T5" fmla="*/ 9 h 166"/>
                <a:gd name="T6" fmla="*/ 0 w 542"/>
                <a:gd name="T7" fmla="*/ 166 h 166"/>
                <a:gd name="T8" fmla="*/ 0 w 542"/>
                <a:gd name="T9" fmla="*/ 151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2" h="166">
                  <a:moveTo>
                    <a:pt x="0" y="151"/>
                  </a:moveTo>
                  <a:lnTo>
                    <a:pt x="533" y="0"/>
                  </a:lnTo>
                  <a:lnTo>
                    <a:pt x="542" y="9"/>
                  </a:lnTo>
                  <a:lnTo>
                    <a:pt x="0" y="166"/>
                  </a:lnTo>
                  <a:lnTo>
                    <a:pt x="0" y="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0" name="Freeform 90"/>
            <p:cNvSpPr/>
            <p:nvPr/>
          </p:nvSpPr>
          <p:spPr bwMode="auto">
            <a:xfrm>
              <a:off x="3509" y="3430"/>
              <a:ext cx="789" cy="61"/>
            </a:xfrm>
            <a:custGeom>
              <a:avLst/>
              <a:gdLst>
                <a:gd name="T0" fmla="*/ 0 w 789"/>
                <a:gd name="T1" fmla="*/ 0 h 61"/>
                <a:gd name="T2" fmla="*/ 789 w 789"/>
                <a:gd name="T3" fmla="*/ 52 h 61"/>
                <a:gd name="T4" fmla="*/ 789 w 789"/>
                <a:gd name="T5" fmla="*/ 61 h 61"/>
                <a:gd name="T6" fmla="*/ 0 w 789"/>
                <a:gd name="T7" fmla="*/ 7 h 61"/>
                <a:gd name="T8" fmla="*/ 0 w 789"/>
                <a:gd name="T9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9" h="61">
                  <a:moveTo>
                    <a:pt x="0" y="0"/>
                  </a:moveTo>
                  <a:lnTo>
                    <a:pt x="789" y="52"/>
                  </a:lnTo>
                  <a:lnTo>
                    <a:pt x="789" y="61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1" name="Freeform 91"/>
            <p:cNvSpPr/>
            <p:nvPr/>
          </p:nvSpPr>
          <p:spPr bwMode="auto">
            <a:xfrm>
              <a:off x="4066" y="3267"/>
              <a:ext cx="234" cy="210"/>
            </a:xfrm>
            <a:custGeom>
              <a:avLst/>
              <a:gdLst>
                <a:gd name="T0" fmla="*/ 0 w 234"/>
                <a:gd name="T1" fmla="*/ 0 h 210"/>
                <a:gd name="T2" fmla="*/ 234 w 234"/>
                <a:gd name="T3" fmla="*/ 210 h 210"/>
                <a:gd name="T4" fmla="*/ 234 w 234"/>
                <a:gd name="T5" fmla="*/ 198 h 210"/>
                <a:gd name="T6" fmla="*/ 11 w 234"/>
                <a:gd name="T7" fmla="*/ 0 h 210"/>
                <a:gd name="T8" fmla="*/ 0 w 234"/>
                <a:gd name="T9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210">
                  <a:moveTo>
                    <a:pt x="0" y="0"/>
                  </a:moveTo>
                  <a:lnTo>
                    <a:pt x="234" y="210"/>
                  </a:lnTo>
                  <a:lnTo>
                    <a:pt x="234" y="198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2" name="Oval 92"/>
            <p:cNvSpPr>
              <a:spLocks noChangeArrowheads="1"/>
            </p:cNvSpPr>
            <p:nvPr/>
          </p:nvSpPr>
          <p:spPr bwMode="auto">
            <a:xfrm>
              <a:off x="2830" y="965"/>
              <a:ext cx="78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3" name="Oval 93"/>
            <p:cNvSpPr>
              <a:spLocks noChangeArrowheads="1"/>
            </p:cNvSpPr>
            <p:nvPr/>
          </p:nvSpPr>
          <p:spPr bwMode="auto">
            <a:xfrm>
              <a:off x="3374" y="1076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4" name="Oval 94"/>
            <p:cNvSpPr>
              <a:spLocks noChangeArrowheads="1"/>
            </p:cNvSpPr>
            <p:nvPr/>
          </p:nvSpPr>
          <p:spPr bwMode="auto">
            <a:xfrm>
              <a:off x="3424" y="719"/>
              <a:ext cx="69" cy="6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5" name="Oval 95"/>
            <p:cNvSpPr>
              <a:spLocks noChangeArrowheads="1"/>
            </p:cNvSpPr>
            <p:nvPr/>
          </p:nvSpPr>
          <p:spPr bwMode="auto">
            <a:xfrm>
              <a:off x="3623" y="593"/>
              <a:ext cx="78" cy="8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6" name="Oval 96"/>
            <p:cNvSpPr>
              <a:spLocks noChangeArrowheads="1"/>
            </p:cNvSpPr>
            <p:nvPr/>
          </p:nvSpPr>
          <p:spPr bwMode="auto">
            <a:xfrm>
              <a:off x="4044" y="984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7" name="Oval 97"/>
            <p:cNvSpPr>
              <a:spLocks noChangeArrowheads="1"/>
            </p:cNvSpPr>
            <p:nvPr/>
          </p:nvSpPr>
          <p:spPr bwMode="auto">
            <a:xfrm>
              <a:off x="4399" y="832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8" name="Oval 98"/>
            <p:cNvSpPr>
              <a:spLocks noChangeArrowheads="1"/>
            </p:cNvSpPr>
            <p:nvPr/>
          </p:nvSpPr>
          <p:spPr bwMode="auto">
            <a:xfrm>
              <a:off x="4700" y="1076"/>
              <a:ext cx="69" cy="6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9" name="Oval 99"/>
            <p:cNvSpPr>
              <a:spLocks noChangeArrowheads="1"/>
            </p:cNvSpPr>
            <p:nvPr/>
          </p:nvSpPr>
          <p:spPr bwMode="auto">
            <a:xfrm>
              <a:off x="4745" y="2263"/>
              <a:ext cx="64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0" name="Oval 100"/>
            <p:cNvSpPr>
              <a:spLocks noChangeArrowheads="1"/>
            </p:cNvSpPr>
            <p:nvPr/>
          </p:nvSpPr>
          <p:spPr bwMode="auto">
            <a:xfrm>
              <a:off x="3800" y="1583"/>
              <a:ext cx="50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1" name="Oval 101"/>
            <p:cNvSpPr>
              <a:spLocks noChangeArrowheads="1"/>
            </p:cNvSpPr>
            <p:nvPr/>
          </p:nvSpPr>
          <p:spPr bwMode="auto">
            <a:xfrm>
              <a:off x="4949" y="2499"/>
              <a:ext cx="92" cy="9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2" name="Oval 102"/>
            <p:cNvSpPr>
              <a:spLocks noChangeArrowheads="1"/>
            </p:cNvSpPr>
            <p:nvPr/>
          </p:nvSpPr>
          <p:spPr bwMode="auto">
            <a:xfrm>
              <a:off x="4272" y="1706"/>
              <a:ext cx="106" cy="10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3" name="Oval 103"/>
            <p:cNvSpPr>
              <a:spLocks noChangeArrowheads="1"/>
            </p:cNvSpPr>
            <p:nvPr/>
          </p:nvSpPr>
          <p:spPr bwMode="auto">
            <a:xfrm>
              <a:off x="4518" y="1550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4" name="Oval 104"/>
            <p:cNvSpPr>
              <a:spLocks noChangeArrowheads="1"/>
            </p:cNvSpPr>
            <p:nvPr/>
          </p:nvSpPr>
          <p:spPr bwMode="auto">
            <a:xfrm>
              <a:off x="5032" y="1124"/>
              <a:ext cx="85" cy="8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5" name="Oval 105"/>
            <p:cNvSpPr>
              <a:spLocks noChangeArrowheads="1"/>
            </p:cNvSpPr>
            <p:nvPr/>
          </p:nvSpPr>
          <p:spPr bwMode="auto">
            <a:xfrm>
              <a:off x="5039" y="1536"/>
              <a:ext cx="92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6" name="Oval 106"/>
            <p:cNvSpPr>
              <a:spLocks noChangeArrowheads="1"/>
            </p:cNvSpPr>
            <p:nvPr/>
          </p:nvSpPr>
          <p:spPr bwMode="auto">
            <a:xfrm>
              <a:off x="5155" y="2440"/>
              <a:ext cx="66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7" name="Oval 107"/>
            <p:cNvSpPr>
              <a:spLocks noChangeArrowheads="1"/>
            </p:cNvSpPr>
            <p:nvPr/>
          </p:nvSpPr>
          <p:spPr bwMode="auto">
            <a:xfrm>
              <a:off x="5342" y="2040"/>
              <a:ext cx="83" cy="8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8" name="Oval 108"/>
            <p:cNvSpPr>
              <a:spLocks noChangeArrowheads="1"/>
            </p:cNvSpPr>
            <p:nvPr/>
          </p:nvSpPr>
          <p:spPr bwMode="auto">
            <a:xfrm>
              <a:off x="4196" y="2078"/>
              <a:ext cx="47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9" name="Oval 109"/>
            <p:cNvSpPr>
              <a:spLocks noChangeArrowheads="1"/>
            </p:cNvSpPr>
            <p:nvPr/>
          </p:nvSpPr>
          <p:spPr bwMode="auto">
            <a:xfrm>
              <a:off x="4293" y="3454"/>
              <a:ext cx="76" cy="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0" name="Oval 110"/>
            <p:cNvSpPr>
              <a:spLocks noChangeArrowheads="1"/>
            </p:cNvSpPr>
            <p:nvPr/>
          </p:nvSpPr>
          <p:spPr bwMode="auto">
            <a:xfrm>
              <a:off x="4482" y="3274"/>
              <a:ext cx="74" cy="7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1" name="Oval 111"/>
            <p:cNvSpPr>
              <a:spLocks noChangeArrowheads="1"/>
            </p:cNvSpPr>
            <p:nvPr/>
          </p:nvSpPr>
          <p:spPr bwMode="auto">
            <a:xfrm>
              <a:off x="4693" y="2971"/>
              <a:ext cx="62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2" name="Oval 112"/>
            <p:cNvSpPr>
              <a:spLocks noChangeArrowheads="1"/>
            </p:cNvSpPr>
            <p:nvPr/>
          </p:nvSpPr>
          <p:spPr bwMode="auto">
            <a:xfrm>
              <a:off x="5039" y="2954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3" name="Oval 113"/>
            <p:cNvSpPr>
              <a:spLocks noChangeArrowheads="1"/>
            </p:cNvSpPr>
            <p:nvPr/>
          </p:nvSpPr>
          <p:spPr bwMode="auto">
            <a:xfrm>
              <a:off x="4025" y="3224"/>
              <a:ext cx="62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4" name="Oval 114"/>
            <p:cNvSpPr>
              <a:spLocks noChangeArrowheads="1"/>
            </p:cNvSpPr>
            <p:nvPr/>
          </p:nvSpPr>
          <p:spPr bwMode="auto">
            <a:xfrm>
              <a:off x="3381" y="1169"/>
              <a:ext cx="59" cy="5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5" name="Oval 115"/>
            <p:cNvSpPr>
              <a:spLocks noChangeArrowheads="1"/>
            </p:cNvSpPr>
            <p:nvPr/>
          </p:nvSpPr>
          <p:spPr bwMode="auto">
            <a:xfrm>
              <a:off x="2574" y="2073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6" name="Oval 116"/>
            <p:cNvSpPr>
              <a:spLocks noChangeArrowheads="1"/>
            </p:cNvSpPr>
            <p:nvPr/>
          </p:nvSpPr>
          <p:spPr bwMode="auto">
            <a:xfrm>
              <a:off x="2410" y="2459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7" name="Oval 117"/>
            <p:cNvSpPr>
              <a:spLocks noChangeArrowheads="1"/>
            </p:cNvSpPr>
            <p:nvPr/>
          </p:nvSpPr>
          <p:spPr bwMode="auto">
            <a:xfrm>
              <a:off x="2867" y="3174"/>
              <a:ext cx="79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8" name="Oval 118"/>
            <p:cNvSpPr>
              <a:spLocks noChangeArrowheads="1"/>
            </p:cNvSpPr>
            <p:nvPr/>
          </p:nvSpPr>
          <p:spPr bwMode="auto">
            <a:xfrm>
              <a:off x="2811" y="2862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9" name="Oval 119"/>
            <p:cNvSpPr>
              <a:spLocks noChangeArrowheads="1"/>
            </p:cNvSpPr>
            <p:nvPr/>
          </p:nvSpPr>
          <p:spPr bwMode="auto">
            <a:xfrm>
              <a:off x="2867" y="2791"/>
              <a:ext cx="95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0" name="Oval 120"/>
            <p:cNvSpPr>
              <a:spLocks noChangeArrowheads="1"/>
            </p:cNvSpPr>
            <p:nvPr/>
          </p:nvSpPr>
          <p:spPr bwMode="auto">
            <a:xfrm>
              <a:off x="2410" y="1635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1" name="Oval 121"/>
            <p:cNvSpPr>
              <a:spLocks noChangeArrowheads="1"/>
            </p:cNvSpPr>
            <p:nvPr/>
          </p:nvSpPr>
          <p:spPr bwMode="auto">
            <a:xfrm>
              <a:off x="3599" y="2270"/>
              <a:ext cx="45" cy="4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2" name="Oval 122"/>
            <p:cNvSpPr>
              <a:spLocks noChangeArrowheads="1"/>
            </p:cNvSpPr>
            <p:nvPr/>
          </p:nvSpPr>
          <p:spPr bwMode="auto">
            <a:xfrm>
              <a:off x="3462" y="2918"/>
              <a:ext cx="59" cy="6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3" name="Oval 123"/>
            <p:cNvSpPr>
              <a:spLocks noChangeArrowheads="1"/>
            </p:cNvSpPr>
            <p:nvPr/>
          </p:nvSpPr>
          <p:spPr bwMode="auto">
            <a:xfrm>
              <a:off x="3594" y="3449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4" name="Oval 124"/>
            <p:cNvSpPr>
              <a:spLocks noChangeArrowheads="1"/>
            </p:cNvSpPr>
            <p:nvPr/>
          </p:nvSpPr>
          <p:spPr bwMode="auto">
            <a:xfrm>
              <a:off x="3445" y="3399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5" name="Oval 125"/>
            <p:cNvSpPr>
              <a:spLocks noChangeArrowheads="1"/>
            </p:cNvSpPr>
            <p:nvPr/>
          </p:nvSpPr>
          <p:spPr bwMode="auto">
            <a:xfrm>
              <a:off x="2792" y="1270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6" name="Oval 126"/>
            <p:cNvSpPr>
              <a:spLocks noChangeArrowheads="1"/>
            </p:cNvSpPr>
            <p:nvPr/>
          </p:nvSpPr>
          <p:spPr bwMode="auto">
            <a:xfrm>
              <a:off x="2564" y="1756"/>
              <a:ext cx="95" cy="9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7" name="Oval 127"/>
            <p:cNvSpPr>
              <a:spLocks noChangeArrowheads="1"/>
            </p:cNvSpPr>
            <p:nvPr/>
          </p:nvSpPr>
          <p:spPr bwMode="auto">
            <a:xfrm>
              <a:off x="3107" y="1756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8" name="Oval 128"/>
            <p:cNvSpPr>
              <a:spLocks noChangeArrowheads="1"/>
            </p:cNvSpPr>
            <p:nvPr/>
          </p:nvSpPr>
          <p:spPr bwMode="auto">
            <a:xfrm>
              <a:off x="3263" y="2030"/>
              <a:ext cx="99" cy="1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9" name="Oval 129"/>
            <p:cNvSpPr>
              <a:spLocks noChangeArrowheads="1"/>
            </p:cNvSpPr>
            <p:nvPr/>
          </p:nvSpPr>
          <p:spPr bwMode="auto">
            <a:xfrm>
              <a:off x="3021" y="2412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0" name="Oval 130"/>
            <p:cNvSpPr>
              <a:spLocks noChangeArrowheads="1"/>
            </p:cNvSpPr>
            <p:nvPr/>
          </p:nvSpPr>
          <p:spPr bwMode="auto">
            <a:xfrm>
              <a:off x="3919" y="2828"/>
              <a:ext cx="102" cy="10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1" name="Oval 131"/>
            <p:cNvSpPr>
              <a:spLocks noChangeArrowheads="1"/>
            </p:cNvSpPr>
            <p:nvPr/>
          </p:nvSpPr>
          <p:spPr bwMode="auto">
            <a:xfrm>
              <a:off x="4163" y="2705"/>
              <a:ext cx="45" cy="4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2" name="Oval 132"/>
            <p:cNvSpPr>
              <a:spLocks noChangeArrowheads="1"/>
            </p:cNvSpPr>
            <p:nvPr/>
          </p:nvSpPr>
          <p:spPr bwMode="auto">
            <a:xfrm>
              <a:off x="4281" y="638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3" name="Freeform 133"/>
            <p:cNvSpPr/>
            <p:nvPr/>
          </p:nvSpPr>
          <p:spPr bwMode="auto">
            <a:xfrm>
              <a:off x="2893" y="641"/>
              <a:ext cx="744" cy="357"/>
            </a:xfrm>
            <a:custGeom>
              <a:avLst/>
              <a:gdLst>
                <a:gd name="T0" fmla="*/ 0 w 744"/>
                <a:gd name="T1" fmla="*/ 343 h 357"/>
                <a:gd name="T2" fmla="*/ 734 w 744"/>
                <a:gd name="T3" fmla="*/ 0 h 357"/>
                <a:gd name="T4" fmla="*/ 744 w 744"/>
                <a:gd name="T5" fmla="*/ 11 h 357"/>
                <a:gd name="T6" fmla="*/ 8 w 744"/>
                <a:gd name="T7" fmla="*/ 357 h 357"/>
                <a:gd name="T8" fmla="*/ 0 w 744"/>
                <a:gd name="T9" fmla="*/ 343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4" h="357">
                  <a:moveTo>
                    <a:pt x="0" y="343"/>
                  </a:moveTo>
                  <a:lnTo>
                    <a:pt x="734" y="0"/>
                  </a:lnTo>
                  <a:lnTo>
                    <a:pt x="744" y="11"/>
                  </a:lnTo>
                  <a:lnTo>
                    <a:pt x="8" y="357"/>
                  </a:lnTo>
                  <a:lnTo>
                    <a:pt x="0" y="3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4" name="Freeform 134"/>
            <p:cNvSpPr/>
            <p:nvPr/>
          </p:nvSpPr>
          <p:spPr bwMode="auto">
            <a:xfrm>
              <a:off x="3694" y="633"/>
              <a:ext cx="592" cy="50"/>
            </a:xfrm>
            <a:custGeom>
              <a:avLst/>
              <a:gdLst>
                <a:gd name="T0" fmla="*/ 0 w 592"/>
                <a:gd name="T1" fmla="*/ 0 h 50"/>
                <a:gd name="T2" fmla="*/ 592 w 592"/>
                <a:gd name="T3" fmla="*/ 41 h 50"/>
                <a:gd name="T4" fmla="*/ 592 w 592"/>
                <a:gd name="T5" fmla="*/ 50 h 50"/>
                <a:gd name="T6" fmla="*/ 0 w 592"/>
                <a:gd name="T7" fmla="*/ 12 h 50"/>
                <a:gd name="T8" fmla="*/ 0 w 592"/>
                <a:gd name="T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50">
                  <a:moveTo>
                    <a:pt x="0" y="0"/>
                  </a:moveTo>
                  <a:lnTo>
                    <a:pt x="592" y="41"/>
                  </a:lnTo>
                  <a:lnTo>
                    <a:pt x="592" y="50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5" name="Freeform 135"/>
            <p:cNvSpPr/>
            <p:nvPr/>
          </p:nvSpPr>
          <p:spPr bwMode="auto">
            <a:xfrm>
              <a:off x="3694" y="641"/>
              <a:ext cx="713" cy="234"/>
            </a:xfrm>
            <a:custGeom>
              <a:avLst/>
              <a:gdLst>
                <a:gd name="T0" fmla="*/ 0 w 713"/>
                <a:gd name="T1" fmla="*/ 7 h 234"/>
                <a:gd name="T2" fmla="*/ 713 w 713"/>
                <a:gd name="T3" fmla="*/ 234 h 234"/>
                <a:gd name="T4" fmla="*/ 713 w 713"/>
                <a:gd name="T5" fmla="*/ 222 h 234"/>
                <a:gd name="T6" fmla="*/ 0 w 713"/>
                <a:gd name="T7" fmla="*/ 0 h 234"/>
                <a:gd name="T8" fmla="*/ 0 w 713"/>
                <a:gd name="T9" fmla="*/ 7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3" h="234">
                  <a:moveTo>
                    <a:pt x="0" y="7"/>
                  </a:moveTo>
                  <a:lnTo>
                    <a:pt x="713" y="234"/>
                  </a:lnTo>
                  <a:lnTo>
                    <a:pt x="713" y="222"/>
                  </a:lnTo>
                  <a:lnTo>
                    <a:pt x="0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6" name="Freeform 136"/>
            <p:cNvSpPr/>
            <p:nvPr/>
          </p:nvSpPr>
          <p:spPr bwMode="auto">
            <a:xfrm>
              <a:off x="4338" y="697"/>
              <a:ext cx="705" cy="464"/>
            </a:xfrm>
            <a:custGeom>
              <a:avLst/>
              <a:gdLst>
                <a:gd name="T0" fmla="*/ 0 w 705"/>
                <a:gd name="T1" fmla="*/ 15 h 464"/>
                <a:gd name="T2" fmla="*/ 701 w 705"/>
                <a:gd name="T3" fmla="*/ 464 h 464"/>
                <a:gd name="T4" fmla="*/ 705 w 705"/>
                <a:gd name="T5" fmla="*/ 457 h 464"/>
                <a:gd name="T6" fmla="*/ 7 w 705"/>
                <a:gd name="T7" fmla="*/ 0 h 464"/>
                <a:gd name="T8" fmla="*/ 0 w 705"/>
                <a:gd name="T9" fmla="*/ 15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5" h="464">
                  <a:moveTo>
                    <a:pt x="0" y="15"/>
                  </a:moveTo>
                  <a:lnTo>
                    <a:pt x="701" y="464"/>
                  </a:lnTo>
                  <a:lnTo>
                    <a:pt x="705" y="457"/>
                  </a:lnTo>
                  <a:lnTo>
                    <a:pt x="7" y="0"/>
                  </a:lnTo>
                  <a:lnTo>
                    <a:pt x="0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7" name="Freeform 137"/>
            <p:cNvSpPr/>
            <p:nvPr/>
          </p:nvSpPr>
          <p:spPr bwMode="auto">
            <a:xfrm>
              <a:off x="5086" y="2111"/>
              <a:ext cx="301" cy="850"/>
            </a:xfrm>
            <a:custGeom>
              <a:avLst/>
              <a:gdLst>
                <a:gd name="T0" fmla="*/ 301 w 301"/>
                <a:gd name="T1" fmla="*/ 0 h 850"/>
                <a:gd name="T2" fmla="*/ 12 w 301"/>
                <a:gd name="T3" fmla="*/ 850 h 850"/>
                <a:gd name="T4" fmla="*/ 0 w 301"/>
                <a:gd name="T5" fmla="*/ 850 h 850"/>
                <a:gd name="T6" fmla="*/ 289 w 301"/>
                <a:gd name="T7" fmla="*/ 0 h 850"/>
                <a:gd name="T8" fmla="*/ 301 w 301"/>
                <a:gd name="T9" fmla="*/ 0 h 8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1" h="850">
                  <a:moveTo>
                    <a:pt x="301" y="0"/>
                  </a:moveTo>
                  <a:lnTo>
                    <a:pt x="12" y="850"/>
                  </a:lnTo>
                  <a:lnTo>
                    <a:pt x="0" y="850"/>
                  </a:lnTo>
                  <a:lnTo>
                    <a:pt x="289" y="0"/>
                  </a:lnTo>
                  <a:lnTo>
                    <a:pt x="30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8" name="Freeform 138"/>
            <p:cNvSpPr/>
            <p:nvPr/>
          </p:nvSpPr>
          <p:spPr bwMode="auto">
            <a:xfrm>
              <a:off x="4359" y="3018"/>
              <a:ext cx="703" cy="469"/>
            </a:xfrm>
            <a:custGeom>
              <a:avLst/>
              <a:gdLst>
                <a:gd name="T0" fmla="*/ 0 w 703"/>
                <a:gd name="T1" fmla="*/ 469 h 469"/>
                <a:gd name="T2" fmla="*/ 703 w 703"/>
                <a:gd name="T3" fmla="*/ 5 h 469"/>
                <a:gd name="T4" fmla="*/ 692 w 703"/>
                <a:gd name="T5" fmla="*/ 0 h 469"/>
                <a:gd name="T6" fmla="*/ 0 w 703"/>
                <a:gd name="T7" fmla="*/ 459 h 469"/>
                <a:gd name="T8" fmla="*/ 0 w 703"/>
                <a:gd name="T9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3" h="469">
                  <a:moveTo>
                    <a:pt x="0" y="469"/>
                  </a:moveTo>
                  <a:lnTo>
                    <a:pt x="703" y="5"/>
                  </a:lnTo>
                  <a:lnTo>
                    <a:pt x="692" y="0"/>
                  </a:lnTo>
                  <a:lnTo>
                    <a:pt x="0" y="459"/>
                  </a:lnTo>
                  <a:lnTo>
                    <a:pt x="0" y="4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9" name="Freeform 139"/>
            <p:cNvSpPr/>
            <p:nvPr/>
          </p:nvSpPr>
          <p:spPr bwMode="auto">
            <a:xfrm>
              <a:off x="2929" y="3229"/>
              <a:ext cx="521" cy="213"/>
            </a:xfrm>
            <a:custGeom>
              <a:avLst/>
              <a:gdLst>
                <a:gd name="T0" fmla="*/ 0 w 521"/>
                <a:gd name="T1" fmla="*/ 11 h 213"/>
                <a:gd name="T2" fmla="*/ 521 w 521"/>
                <a:gd name="T3" fmla="*/ 213 h 213"/>
                <a:gd name="T4" fmla="*/ 521 w 521"/>
                <a:gd name="T5" fmla="*/ 196 h 213"/>
                <a:gd name="T6" fmla="*/ 7 w 521"/>
                <a:gd name="T7" fmla="*/ 0 h 213"/>
                <a:gd name="T8" fmla="*/ 0 w 521"/>
                <a:gd name="T9" fmla="*/ 11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213">
                  <a:moveTo>
                    <a:pt x="0" y="11"/>
                  </a:moveTo>
                  <a:lnTo>
                    <a:pt x="521" y="213"/>
                  </a:lnTo>
                  <a:lnTo>
                    <a:pt x="521" y="196"/>
                  </a:lnTo>
                  <a:lnTo>
                    <a:pt x="7" y="0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0" name="Freeform 140"/>
            <p:cNvSpPr/>
            <p:nvPr/>
          </p:nvSpPr>
          <p:spPr bwMode="auto">
            <a:xfrm>
              <a:off x="2460" y="2537"/>
              <a:ext cx="431" cy="658"/>
            </a:xfrm>
            <a:custGeom>
              <a:avLst/>
              <a:gdLst>
                <a:gd name="T0" fmla="*/ 0 w 431"/>
                <a:gd name="T1" fmla="*/ 0 h 658"/>
                <a:gd name="T2" fmla="*/ 419 w 431"/>
                <a:gd name="T3" fmla="*/ 658 h 658"/>
                <a:gd name="T4" fmla="*/ 431 w 431"/>
                <a:gd name="T5" fmla="*/ 651 h 658"/>
                <a:gd name="T6" fmla="*/ 12 w 431"/>
                <a:gd name="T7" fmla="*/ 0 h 658"/>
                <a:gd name="T8" fmla="*/ 0 w 431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1" h="658">
                  <a:moveTo>
                    <a:pt x="0" y="0"/>
                  </a:moveTo>
                  <a:lnTo>
                    <a:pt x="419" y="658"/>
                  </a:lnTo>
                  <a:lnTo>
                    <a:pt x="431" y="651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1" name="Rectangle 141"/>
            <p:cNvSpPr>
              <a:spLocks noChangeArrowheads="1"/>
            </p:cNvSpPr>
            <p:nvPr/>
          </p:nvSpPr>
          <p:spPr bwMode="auto">
            <a:xfrm>
              <a:off x="2446" y="1716"/>
              <a:ext cx="9" cy="76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2" name="Freeform 142"/>
            <p:cNvSpPr/>
            <p:nvPr/>
          </p:nvSpPr>
          <p:spPr bwMode="auto">
            <a:xfrm>
              <a:off x="2467" y="1026"/>
              <a:ext cx="393" cy="635"/>
            </a:xfrm>
            <a:custGeom>
              <a:avLst/>
              <a:gdLst>
                <a:gd name="T0" fmla="*/ 0 w 393"/>
                <a:gd name="T1" fmla="*/ 623 h 635"/>
                <a:gd name="T2" fmla="*/ 381 w 393"/>
                <a:gd name="T3" fmla="*/ 0 h 635"/>
                <a:gd name="T4" fmla="*/ 393 w 393"/>
                <a:gd name="T5" fmla="*/ 0 h 635"/>
                <a:gd name="T6" fmla="*/ 12 w 393"/>
                <a:gd name="T7" fmla="*/ 635 h 635"/>
                <a:gd name="T8" fmla="*/ 0 w 393"/>
                <a:gd name="T9" fmla="*/ 623 h 6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3" h="635">
                  <a:moveTo>
                    <a:pt x="0" y="623"/>
                  </a:moveTo>
                  <a:lnTo>
                    <a:pt x="381" y="0"/>
                  </a:lnTo>
                  <a:lnTo>
                    <a:pt x="393" y="0"/>
                  </a:lnTo>
                  <a:lnTo>
                    <a:pt x="12" y="635"/>
                  </a:lnTo>
                  <a:lnTo>
                    <a:pt x="0" y="6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3" name="Freeform 143"/>
            <p:cNvSpPr/>
            <p:nvPr/>
          </p:nvSpPr>
          <p:spPr bwMode="auto">
            <a:xfrm>
              <a:off x="2616" y="1034"/>
              <a:ext cx="247" cy="741"/>
            </a:xfrm>
            <a:custGeom>
              <a:avLst/>
              <a:gdLst>
                <a:gd name="T0" fmla="*/ 235 w 247"/>
                <a:gd name="T1" fmla="*/ 0 h 741"/>
                <a:gd name="T2" fmla="*/ 0 w 247"/>
                <a:gd name="T3" fmla="*/ 734 h 741"/>
                <a:gd name="T4" fmla="*/ 17 w 247"/>
                <a:gd name="T5" fmla="*/ 741 h 741"/>
                <a:gd name="T6" fmla="*/ 247 w 247"/>
                <a:gd name="T7" fmla="*/ 0 h 741"/>
                <a:gd name="T8" fmla="*/ 235 w 247"/>
                <a:gd name="T9" fmla="*/ 0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741">
                  <a:moveTo>
                    <a:pt x="235" y="0"/>
                  </a:moveTo>
                  <a:lnTo>
                    <a:pt x="0" y="734"/>
                  </a:lnTo>
                  <a:lnTo>
                    <a:pt x="17" y="741"/>
                  </a:lnTo>
                  <a:lnTo>
                    <a:pt x="247" y="0"/>
                  </a:lnTo>
                  <a:lnTo>
                    <a:pt x="2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4" name="Freeform 144"/>
            <p:cNvSpPr/>
            <p:nvPr/>
          </p:nvSpPr>
          <p:spPr bwMode="auto">
            <a:xfrm>
              <a:off x="3429" y="659"/>
              <a:ext cx="222" cy="431"/>
            </a:xfrm>
            <a:custGeom>
              <a:avLst/>
              <a:gdLst>
                <a:gd name="T0" fmla="*/ 208 w 222"/>
                <a:gd name="T1" fmla="*/ 0 h 431"/>
                <a:gd name="T2" fmla="*/ 0 w 222"/>
                <a:gd name="T3" fmla="*/ 424 h 431"/>
                <a:gd name="T4" fmla="*/ 9 w 222"/>
                <a:gd name="T5" fmla="*/ 431 h 431"/>
                <a:gd name="T6" fmla="*/ 222 w 222"/>
                <a:gd name="T7" fmla="*/ 0 h 431"/>
                <a:gd name="T8" fmla="*/ 208 w 222"/>
                <a:gd name="T9" fmla="*/ 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2" h="431">
                  <a:moveTo>
                    <a:pt x="208" y="0"/>
                  </a:moveTo>
                  <a:lnTo>
                    <a:pt x="0" y="424"/>
                  </a:lnTo>
                  <a:lnTo>
                    <a:pt x="9" y="431"/>
                  </a:lnTo>
                  <a:lnTo>
                    <a:pt x="222" y="0"/>
                  </a:lnTo>
                  <a:lnTo>
                    <a:pt x="20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5" name="Freeform 145"/>
            <p:cNvSpPr/>
            <p:nvPr/>
          </p:nvSpPr>
          <p:spPr bwMode="auto">
            <a:xfrm>
              <a:off x="3455" y="882"/>
              <a:ext cx="961" cy="239"/>
            </a:xfrm>
            <a:custGeom>
              <a:avLst/>
              <a:gdLst>
                <a:gd name="T0" fmla="*/ 0 w 961"/>
                <a:gd name="T1" fmla="*/ 225 h 239"/>
                <a:gd name="T2" fmla="*/ 961 w 961"/>
                <a:gd name="T3" fmla="*/ 0 h 239"/>
                <a:gd name="T4" fmla="*/ 961 w 961"/>
                <a:gd name="T5" fmla="*/ 12 h 239"/>
                <a:gd name="T6" fmla="*/ 0 w 961"/>
                <a:gd name="T7" fmla="*/ 239 h 239"/>
                <a:gd name="T8" fmla="*/ 0 w 961"/>
                <a:gd name="T9" fmla="*/ 225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1" h="239">
                  <a:moveTo>
                    <a:pt x="0" y="225"/>
                  </a:moveTo>
                  <a:lnTo>
                    <a:pt x="961" y="0"/>
                  </a:lnTo>
                  <a:lnTo>
                    <a:pt x="961" y="12"/>
                  </a:lnTo>
                  <a:lnTo>
                    <a:pt x="0" y="239"/>
                  </a:lnTo>
                  <a:lnTo>
                    <a:pt x="0" y="2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6" name="Freeform 146"/>
            <p:cNvSpPr/>
            <p:nvPr/>
          </p:nvSpPr>
          <p:spPr bwMode="auto">
            <a:xfrm>
              <a:off x="3445" y="1131"/>
              <a:ext cx="838" cy="608"/>
            </a:xfrm>
            <a:custGeom>
              <a:avLst/>
              <a:gdLst>
                <a:gd name="T0" fmla="*/ 0 w 838"/>
                <a:gd name="T1" fmla="*/ 0 h 608"/>
                <a:gd name="T2" fmla="*/ 838 w 838"/>
                <a:gd name="T3" fmla="*/ 594 h 608"/>
                <a:gd name="T4" fmla="*/ 829 w 838"/>
                <a:gd name="T5" fmla="*/ 608 h 608"/>
                <a:gd name="T6" fmla="*/ 0 w 838"/>
                <a:gd name="T7" fmla="*/ 16 h 608"/>
                <a:gd name="T8" fmla="*/ 0 w 838"/>
                <a:gd name="T9" fmla="*/ 0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8" h="608">
                  <a:moveTo>
                    <a:pt x="0" y="0"/>
                  </a:moveTo>
                  <a:lnTo>
                    <a:pt x="838" y="594"/>
                  </a:lnTo>
                  <a:lnTo>
                    <a:pt x="829" y="608"/>
                  </a:lnTo>
                  <a:lnTo>
                    <a:pt x="0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7" name="Freeform 147"/>
            <p:cNvSpPr/>
            <p:nvPr/>
          </p:nvSpPr>
          <p:spPr bwMode="auto">
            <a:xfrm>
              <a:off x="2455" y="1839"/>
              <a:ext cx="159" cy="637"/>
            </a:xfrm>
            <a:custGeom>
              <a:avLst/>
              <a:gdLst>
                <a:gd name="T0" fmla="*/ 147 w 159"/>
                <a:gd name="T1" fmla="*/ 0 h 637"/>
                <a:gd name="T2" fmla="*/ 0 w 159"/>
                <a:gd name="T3" fmla="*/ 637 h 637"/>
                <a:gd name="T4" fmla="*/ 17 w 159"/>
                <a:gd name="T5" fmla="*/ 637 h 637"/>
                <a:gd name="T6" fmla="*/ 159 w 159"/>
                <a:gd name="T7" fmla="*/ 0 h 637"/>
                <a:gd name="T8" fmla="*/ 147 w 159"/>
                <a:gd name="T9" fmla="*/ 0 h 6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637">
                  <a:moveTo>
                    <a:pt x="147" y="0"/>
                  </a:moveTo>
                  <a:lnTo>
                    <a:pt x="0" y="637"/>
                  </a:lnTo>
                  <a:lnTo>
                    <a:pt x="17" y="637"/>
                  </a:lnTo>
                  <a:lnTo>
                    <a:pt x="159" y="0"/>
                  </a:lnTo>
                  <a:lnTo>
                    <a:pt x="14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8" name="Freeform 148"/>
            <p:cNvSpPr/>
            <p:nvPr/>
          </p:nvSpPr>
          <p:spPr bwMode="auto">
            <a:xfrm>
              <a:off x="4326" y="700"/>
              <a:ext cx="107" cy="147"/>
            </a:xfrm>
            <a:custGeom>
              <a:avLst/>
              <a:gdLst>
                <a:gd name="T0" fmla="*/ 0 w 107"/>
                <a:gd name="T1" fmla="*/ 12 h 147"/>
                <a:gd name="T2" fmla="*/ 90 w 107"/>
                <a:gd name="T3" fmla="*/ 147 h 147"/>
                <a:gd name="T4" fmla="*/ 107 w 107"/>
                <a:gd name="T5" fmla="*/ 147 h 147"/>
                <a:gd name="T6" fmla="*/ 12 w 107"/>
                <a:gd name="T7" fmla="*/ 0 h 147"/>
                <a:gd name="T8" fmla="*/ 0 w 107"/>
                <a:gd name="T9" fmla="*/ 12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" h="147">
                  <a:moveTo>
                    <a:pt x="0" y="12"/>
                  </a:moveTo>
                  <a:lnTo>
                    <a:pt x="90" y="147"/>
                  </a:lnTo>
                  <a:lnTo>
                    <a:pt x="107" y="147"/>
                  </a:lnTo>
                  <a:lnTo>
                    <a:pt x="12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9" name="Freeform 149"/>
            <p:cNvSpPr/>
            <p:nvPr/>
          </p:nvSpPr>
          <p:spPr bwMode="auto">
            <a:xfrm>
              <a:off x="4475" y="882"/>
              <a:ext cx="564" cy="279"/>
            </a:xfrm>
            <a:custGeom>
              <a:avLst/>
              <a:gdLst>
                <a:gd name="T0" fmla="*/ 0 w 564"/>
                <a:gd name="T1" fmla="*/ 17 h 279"/>
                <a:gd name="T2" fmla="*/ 564 w 564"/>
                <a:gd name="T3" fmla="*/ 279 h 279"/>
                <a:gd name="T4" fmla="*/ 564 w 564"/>
                <a:gd name="T5" fmla="*/ 268 h 279"/>
                <a:gd name="T6" fmla="*/ 0 w 564"/>
                <a:gd name="T7" fmla="*/ 0 h 279"/>
                <a:gd name="T8" fmla="*/ 0 w 564"/>
                <a:gd name="T9" fmla="*/ 17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4" h="279">
                  <a:moveTo>
                    <a:pt x="0" y="17"/>
                  </a:moveTo>
                  <a:lnTo>
                    <a:pt x="564" y="279"/>
                  </a:lnTo>
                  <a:lnTo>
                    <a:pt x="564" y="268"/>
                  </a:lnTo>
                  <a:lnTo>
                    <a:pt x="0" y="0"/>
                  </a:lnTo>
                  <a:lnTo>
                    <a:pt x="0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0" name="Freeform 150"/>
            <p:cNvSpPr/>
            <p:nvPr/>
          </p:nvSpPr>
          <p:spPr bwMode="auto">
            <a:xfrm>
              <a:off x="4461" y="899"/>
              <a:ext cx="592" cy="658"/>
            </a:xfrm>
            <a:custGeom>
              <a:avLst/>
              <a:gdLst>
                <a:gd name="T0" fmla="*/ 0 w 592"/>
                <a:gd name="T1" fmla="*/ 7 h 658"/>
                <a:gd name="T2" fmla="*/ 582 w 592"/>
                <a:gd name="T3" fmla="*/ 658 h 658"/>
                <a:gd name="T4" fmla="*/ 592 w 592"/>
                <a:gd name="T5" fmla="*/ 648 h 658"/>
                <a:gd name="T6" fmla="*/ 14 w 592"/>
                <a:gd name="T7" fmla="*/ 0 h 658"/>
                <a:gd name="T8" fmla="*/ 0 w 592"/>
                <a:gd name="T9" fmla="*/ 7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658">
                  <a:moveTo>
                    <a:pt x="0" y="7"/>
                  </a:moveTo>
                  <a:lnTo>
                    <a:pt x="582" y="658"/>
                  </a:lnTo>
                  <a:lnTo>
                    <a:pt x="592" y="648"/>
                  </a:lnTo>
                  <a:lnTo>
                    <a:pt x="14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1" name="Freeform 151"/>
            <p:cNvSpPr/>
            <p:nvPr/>
          </p:nvSpPr>
          <p:spPr bwMode="auto">
            <a:xfrm>
              <a:off x="4324" y="913"/>
              <a:ext cx="123" cy="795"/>
            </a:xfrm>
            <a:custGeom>
              <a:avLst/>
              <a:gdLst>
                <a:gd name="T0" fmla="*/ 111 w 123"/>
                <a:gd name="T1" fmla="*/ 0 h 795"/>
                <a:gd name="T2" fmla="*/ 0 w 123"/>
                <a:gd name="T3" fmla="*/ 795 h 795"/>
                <a:gd name="T4" fmla="*/ 16 w 123"/>
                <a:gd name="T5" fmla="*/ 795 h 795"/>
                <a:gd name="T6" fmla="*/ 123 w 123"/>
                <a:gd name="T7" fmla="*/ 0 h 795"/>
                <a:gd name="T8" fmla="*/ 111 w 123"/>
                <a:gd name="T9" fmla="*/ 0 h 7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795">
                  <a:moveTo>
                    <a:pt x="111" y="0"/>
                  </a:moveTo>
                  <a:lnTo>
                    <a:pt x="0" y="795"/>
                  </a:lnTo>
                  <a:lnTo>
                    <a:pt x="16" y="795"/>
                  </a:lnTo>
                  <a:lnTo>
                    <a:pt x="123" y="0"/>
                  </a:lnTo>
                  <a:lnTo>
                    <a:pt x="11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2" name="Freeform 152"/>
            <p:cNvSpPr/>
            <p:nvPr/>
          </p:nvSpPr>
          <p:spPr bwMode="auto">
            <a:xfrm>
              <a:off x="4345" y="1796"/>
              <a:ext cx="424" cy="485"/>
            </a:xfrm>
            <a:custGeom>
              <a:avLst/>
              <a:gdLst>
                <a:gd name="T0" fmla="*/ 0 w 424"/>
                <a:gd name="T1" fmla="*/ 5 h 485"/>
                <a:gd name="T2" fmla="*/ 410 w 424"/>
                <a:gd name="T3" fmla="*/ 485 h 485"/>
                <a:gd name="T4" fmla="*/ 424 w 424"/>
                <a:gd name="T5" fmla="*/ 478 h 485"/>
                <a:gd name="T6" fmla="*/ 14 w 424"/>
                <a:gd name="T7" fmla="*/ 0 h 485"/>
                <a:gd name="T8" fmla="*/ 0 w 424"/>
                <a:gd name="T9" fmla="*/ 5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4" h="485">
                  <a:moveTo>
                    <a:pt x="0" y="5"/>
                  </a:moveTo>
                  <a:lnTo>
                    <a:pt x="410" y="485"/>
                  </a:lnTo>
                  <a:lnTo>
                    <a:pt x="424" y="478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3" name="Freeform 153"/>
            <p:cNvSpPr/>
            <p:nvPr/>
          </p:nvSpPr>
          <p:spPr bwMode="auto">
            <a:xfrm>
              <a:off x="2477" y="2518"/>
              <a:ext cx="414" cy="308"/>
            </a:xfrm>
            <a:custGeom>
              <a:avLst/>
              <a:gdLst>
                <a:gd name="T0" fmla="*/ 0 w 414"/>
                <a:gd name="T1" fmla="*/ 7 h 308"/>
                <a:gd name="T2" fmla="*/ 402 w 414"/>
                <a:gd name="T3" fmla="*/ 308 h 308"/>
                <a:gd name="T4" fmla="*/ 414 w 414"/>
                <a:gd name="T5" fmla="*/ 299 h 308"/>
                <a:gd name="T6" fmla="*/ 9 w 414"/>
                <a:gd name="T7" fmla="*/ 0 h 308"/>
                <a:gd name="T8" fmla="*/ 0 w 414"/>
                <a:gd name="T9" fmla="*/ 7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4" h="308">
                  <a:moveTo>
                    <a:pt x="0" y="7"/>
                  </a:moveTo>
                  <a:lnTo>
                    <a:pt x="402" y="308"/>
                  </a:lnTo>
                  <a:lnTo>
                    <a:pt x="414" y="299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4" name="Freeform 154"/>
            <p:cNvSpPr/>
            <p:nvPr/>
          </p:nvSpPr>
          <p:spPr bwMode="auto">
            <a:xfrm>
              <a:off x="4994" y="1621"/>
              <a:ext cx="80" cy="885"/>
            </a:xfrm>
            <a:custGeom>
              <a:avLst/>
              <a:gdLst>
                <a:gd name="T0" fmla="*/ 73 w 80"/>
                <a:gd name="T1" fmla="*/ 0 h 885"/>
                <a:gd name="T2" fmla="*/ 0 w 80"/>
                <a:gd name="T3" fmla="*/ 885 h 885"/>
                <a:gd name="T4" fmla="*/ 9 w 80"/>
                <a:gd name="T5" fmla="*/ 885 h 885"/>
                <a:gd name="T6" fmla="*/ 80 w 80"/>
                <a:gd name="T7" fmla="*/ 0 h 885"/>
                <a:gd name="T8" fmla="*/ 73 w 80"/>
                <a:gd name="T9" fmla="*/ 0 h 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885">
                  <a:moveTo>
                    <a:pt x="73" y="0"/>
                  </a:moveTo>
                  <a:lnTo>
                    <a:pt x="0" y="885"/>
                  </a:lnTo>
                  <a:lnTo>
                    <a:pt x="9" y="885"/>
                  </a:lnTo>
                  <a:lnTo>
                    <a:pt x="80" y="0"/>
                  </a:lnTo>
                  <a:lnTo>
                    <a:pt x="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5" name="Freeform 155"/>
            <p:cNvSpPr/>
            <p:nvPr/>
          </p:nvSpPr>
          <p:spPr bwMode="auto">
            <a:xfrm>
              <a:off x="5022" y="2104"/>
              <a:ext cx="355" cy="412"/>
            </a:xfrm>
            <a:custGeom>
              <a:avLst/>
              <a:gdLst>
                <a:gd name="T0" fmla="*/ 0 w 355"/>
                <a:gd name="T1" fmla="*/ 405 h 412"/>
                <a:gd name="T2" fmla="*/ 344 w 355"/>
                <a:gd name="T3" fmla="*/ 0 h 412"/>
                <a:gd name="T4" fmla="*/ 355 w 355"/>
                <a:gd name="T5" fmla="*/ 7 h 412"/>
                <a:gd name="T6" fmla="*/ 10 w 355"/>
                <a:gd name="T7" fmla="*/ 412 h 412"/>
                <a:gd name="T8" fmla="*/ 0 w 355"/>
                <a:gd name="T9" fmla="*/ 405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5" h="412">
                  <a:moveTo>
                    <a:pt x="0" y="405"/>
                  </a:moveTo>
                  <a:lnTo>
                    <a:pt x="344" y="0"/>
                  </a:lnTo>
                  <a:lnTo>
                    <a:pt x="355" y="7"/>
                  </a:lnTo>
                  <a:lnTo>
                    <a:pt x="10" y="412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6" name="Freeform 156"/>
            <p:cNvSpPr/>
            <p:nvPr/>
          </p:nvSpPr>
          <p:spPr bwMode="auto">
            <a:xfrm>
              <a:off x="4788" y="2310"/>
              <a:ext cx="184" cy="213"/>
            </a:xfrm>
            <a:custGeom>
              <a:avLst/>
              <a:gdLst>
                <a:gd name="T0" fmla="*/ 0 w 184"/>
                <a:gd name="T1" fmla="*/ 7 h 213"/>
                <a:gd name="T2" fmla="*/ 177 w 184"/>
                <a:gd name="T3" fmla="*/ 213 h 213"/>
                <a:gd name="T4" fmla="*/ 184 w 184"/>
                <a:gd name="T5" fmla="*/ 201 h 213"/>
                <a:gd name="T6" fmla="*/ 12 w 184"/>
                <a:gd name="T7" fmla="*/ 0 h 213"/>
                <a:gd name="T8" fmla="*/ 0 w 184"/>
                <a:gd name="T9" fmla="*/ 7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4" h="213">
                  <a:moveTo>
                    <a:pt x="0" y="7"/>
                  </a:moveTo>
                  <a:lnTo>
                    <a:pt x="177" y="213"/>
                  </a:lnTo>
                  <a:lnTo>
                    <a:pt x="184" y="201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7" name="Freeform 157"/>
            <p:cNvSpPr/>
            <p:nvPr/>
          </p:nvSpPr>
          <p:spPr bwMode="auto">
            <a:xfrm>
              <a:off x="4729" y="2575"/>
              <a:ext cx="253" cy="414"/>
            </a:xfrm>
            <a:custGeom>
              <a:avLst/>
              <a:gdLst>
                <a:gd name="T0" fmla="*/ 246 w 253"/>
                <a:gd name="T1" fmla="*/ 0 h 414"/>
                <a:gd name="T2" fmla="*/ 0 w 253"/>
                <a:gd name="T3" fmla="*/ 398 h 414"/>
                <a:gd name="T4" fmla="*/ 0 w 253"/>
                <a:gd name="T5" fmla="*/ 414 h 414"/>
                <a:gd name="T6" fmla="*/ 253 w 253"/>
                <a:gd name="T7" fmla="*/ 10 h 414"/>
                <a:gd name="T8" fmla="*/ 246 w 253"/>
                <a:gd name="T9" fmla="*/ 0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3" h="414">
                  <a:moveTo>
                    <a:pt x="246" y="0"/>
                  </a:moveTo>
                  <a:lnTo>
                    <a:pt x="0" y="398"/>
                  </a:lnTo>
                  <a:lnTo>
                    <a:pt x="0" y="414"/>
                  </a:lnTo>
                  <a:lnTo>
                    <a:pt x="253" y="10"/>
                  </a:lnTo>
                  <a:lnTo>
                    <a:pt x="24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8" name="Freeform 158"/>
            <p:cNvSpPr/>
            <p:nvPr/>
          </p:nvSpPr>
          <p:spPr bwMode="auto">
            <a:xfrm>
              <a:off x="4018" y="2554"/>
              <a:ext cx="943" cy="324"/>
            </a:xfrm>
            <a:custGeom>
              <a:avLst/>
              <a:gdLst>
                <a:gd name="T0" fmla="*/ 0 w 943"/>
                <a:gd name="T1" fmla="*/ 312 h 324"/>
                <a:gd name="T2" fmla="*/ 943 w 943"/>
                <a:gd name="T3" fmla="*/ 0 h 324"/>
                <a:gd name="T4" fmla="*/ 943 w 943"/>
                <a:gd name="T5" fmla="*/ 14 h 324"/>
                <a:gd name="T6" fmla="*/ 0 w 943"/>
                <a:gd name="T7" fmla="*/ 324 h 324"/>
                <a:gd name="T8" fmla="*/ 0 w 943"/>
                <a:gd name="T9" fmla="*/ 312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3" h="324">
                  <a:moveTo>
                    <a:pt x="0" y="312"/>
                  </a:moveTo>
                  <a:lnTo>
                    <a:pt x="943" y="0"/>
                  </a:lnTo>
                  <a:lnTo>
                    <a:pt x="943" y="14"/>
                  </a:lnTo>
                  <a:lnTo>
                    <a:pt x="0" y="324"/>
                  </a:lnTo>
                  <a:lnTo>
                    <a:pt x="0" y="3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9" name="Freeform 159"/>
            <p:cNvSpPr/>
            <p:nvPr/>
          </p:nvSpPr>
          <p:spPr bwMode="auto">
            <a:xfrm>
              <a:off x="2938" y="2866"/>
              <a:ext cx="671" cy="607"/>
            </a:xfrm>
            <a:custGeom>
              <a:avLst/>
              <a:gdLst>
                <a:gd name="T0" fmla="*/ 0 w 671"/>
                <a:gd name="T1" fmla="*/ 7 h 607"/>
                <a:gd name="T2" fmla="*/ 661 w 671"/>
                <a:gd name="T3" fmla="*/ 607 h 607"/>
                <a:gd name="T4" fmla="*/ 671 w 671"/>
                <a:gd name="T5" fmla="*/ 607 h 607"/>
                <a:gd name="T6" fmla="*/ 12 w 671"/>
                <a:gd name="T7" fmla="*/ 0 h 607"/>
                <a:gd name="T8" fmla="*/ 0 w 671"/>
                <a:gd name="T9" fmla="*/ 7 h 6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1" h="607">
                  <a:moveTo>
                    <a:pt x="0" y="7"/>
                  </a:moveTo>
                  <a:lnTo>
                    <a:pt x="661" y="607"/>
                  </a:lnTo>
                  <a:lnTo>
                    <a:pt x="671" y="607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0" name="Freeform 160"/>
            <p:cNvSpPr/>
            <p:nvPr/>
          </p:nvSpPr>
          <p:spPr bwMode="auto">
            <a:xfrm>
              <a:off x="4546" y="3001"/>
              <a:ext cx="507" cy="299"/>
            </a:xfrm>
            <a:custGeom>
              <a:avLst/>
              <a:gdLst>
                <a:gd name="T0" fmla="*/ 0 w 507"/>
                <a:gd name="T1" fmla="*/ 292 h 299"/>
                <a:gd name="T2" fmla="*/ 500 w 507"/>
                <a:gd name="T3" fmla="*/ 0 h 299"/>
                <a:gd name="T4" fmla="*/ 507 w 507"/>
                <a:gd name="T5" fmla="*/ 12 h 299"/>
                <a:gd name="T6" fmla="*/ 5 w 507"/>
                <a:gd name="T7" fmla="*/ 299 h 299"/>
                <a:gd name="T8" fmla="*/ 0 w 507"/>
                <a:gd name="T9" fmla="*/ 292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99">
                  <a:moveTo>
                    <a:pt x="0" y="292"/>
                  </a:moveTo>
                  <a:lnTo>
                    <a:pt x="500" y="0"/>
                  </a:lnTo>
                  <a:lnTo>
                    <a:pt x="507" y="12"/>
                  </a:lnTo>
                  <a:lnTo>
                    <a:pt x="5" y="299"/>
                  </a:lnTo>
                  <a:lnTo>
                    <a:pt x="0" y="2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1" name="Freeform 161"/>
            <p:cNvSpPr/>
            <p:nvPr/>
          </p:nvSpPr>
          <p:spPr bwMode="auto">
            <a:xfrm>
              <a:off x="3658" y="3314"/>
              <a:ext cx="831" cy="187"/>
            </a:xfrm>
            <a:custGeom>
              <a:avLst/>
              <a:gdLst>
                <a:gd name="T0" fmla="*/ 0 w 831"/>
                <a:gd name="T1" fmla="*/ 173 h 187"/>
                <a:gd name="T2" fmla="*/ 831 w 831"/>
                <a:gd name="T3" fmla="*/ 0 h 187"/>
                <a:gd name="T4" fmla="*/ 831 w 831"/>
                <a:gd name="T5" fmla="*/ 12 h 187"/>
                <a:gd name="T6" fmla="*/ 10 w 831"/>
                <a:gd name="T7" fmla="*/ 187 h 187"/>
                <a:gd name="T8" fmla="*/ 0 w 831"/>
                <a:gd name="T9" fmla="*/ 173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1" h="187">
                  <a:moveTo>
                    <a:pt x="0" y="173"/>
                  </a:moveTo>
                  <a:lnTo>
                    <a:pt x="831" y="0"/>
                  </a:lnTo>
                  <a:lnTo>
                    <a:pt x="831" y="12"/>
                  </a:lnTo>
                  <a:lnTo>
                    <a:pt x="10" y="187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2" name="Oval 162"/>
            <p:cNvSpPr>
              <a:spLocks noChangeArrowheads="1"/>
            </p:cNvSpPr>
            <p:nvPr/>
          </p:nvSpPr>
          <p:spPr bwMode="auto">
            <a:xfrm>
              <a:off x="5107" y="1699"/>
              <a:ext cx="67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3" name="Freeform 163"/>
            <p:cNvSpPr/>
            <p:nvPr/>
          </p:nvSpPr>
          <p:spPr bwMode="auto">
            <a:xfrm>
              <a:off x="2640" y="1140"/>
              <a:ext cx="746" cy="644"/>
            </a:xfrm>
            <a:custGeom>
              <a:avLst/>
              <a:gdLst>
                <a:gd name="T0" fmla="*/ 0 w 746"/>
                <a:gd name="T1" fmla="*/ 635 h 644"/>
                <a:gd name="T2" fmla="*/ 739 w 746"/>
                <a:gd name="T3" fmla="*/ 0 h 644"/>
                <a:gd name="T4" fmla="*/ 746 w 746"/>
                <a:gd name="T5" fmla="*/ 10 h 644"/>
                <a:gd name="T6" fmla="*/ 12 w 746"/>
                <a:gd name="T7" fmla="*/ 644 h 644"/>
                <a:gd name="T8" fmla="*/ 0 w 746"/>
                <a:gd name="T9" fmla="*/ 635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6" h="644">
                  <a:moveTo>
                    <a:pt x="0" y="635"/>
                  </a:moveTo>
                  <a:lnTo>
                    <a:pt x="739" y="0"/>
                  </a:lnTo>
                  <a:lnTo>
                    <a:pt x="746" y="10"/>
                  </a:lnTo>
                  <a:lnTo>
                    <a:pt x="12" y="644"/>
                  </a:lnTo>
                  <a:lnTo>
                    <a:pt x="0" y="6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4" name="Freeform 164"/>
            <p:cNvSpPr/>
            <p:nvPr/>
          </p:nvSpPr>
          <p:spPr bwMode="auto">
            <a:xfrm>
              <a:off x="2612" y="1839"/>
              <a:ext cx="298" cy="966"/>
            </a:xfrm>
            <a:custGeom>
              <a:avLst/>
              <a:gdLst>
                <a:gd name="T0" fmla="*/ 0 w 298"/>
                <a:gd name="T1" fmla="*/ 7 h 966"/>
                <a:gd name="T2" fmla="*/ 286 w 298"/>
                <a:gd name="T3" fmla="*/ 966 h 966"/>
                <a:gd name="T4" fmla="*/ 298 w 298"/>
                <a:gd name="T5" fmla="*/ 959 h 966"/>
                <a:gd name="T6" fmla="*/ 11 w 298"/>
                <a:gd name="T7" fmla="*/ 0 h 966"/>
                <a:gd name="T8" fmla="*/ 0 w 298"/>
                <a:gd name="T9" fmla="*/ 7 h 9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966">
                  <a:moveTo>
                    <a:pt x="0" y="7"/>
                  </a:moveTo>
                  <a:lnTo>
                    <a:pt x="286" y="966"/>
                  </a:lnTo>
                  <a:lnTo>
                    <a:pt x="298" y="959"/>
                  </a:lnTo>
                  <a:lnTo>
                    <a:pt x="11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5" name="Freeform 165"/>
            <p:cNvSpPr/>
            <p:nvPr/>
          </p:nvSpPr>
          <p:spPr bwMode="auto">
            <a:xfrm>
              <a:off x="3983" y="2116"/>
              <a:ext cx="232" cy="720"/>
            </a:xfrm>
            <a:custGeom>
              <a:avLst/>
              <a:gdLst>
                <a:gd name="T0" fmla="*/ 222 w 232"/>
                <a:gd name="T1" fmla="*/ 0 h 720"/>
                <a:gd name="T2" fmla="*/ 0 w 232"/>
                <a:gd name="T3" fmla="*/ 720 h 720"/>
                <a:gd name="T4" fmla="*/ 12 w 232"/>
                <a:gd name="T5" fmla="*/ 720 h 720"/>
                <a:gd name="T6" fmla="*/ 232 w 232"/>
                <a:gd name="T7" fmla="*/ 7 h 720"/>
                <a:gd name="T8" fmla="*/ 222 w 232"/>
                <a:gd name="T9" fmla="*/ 0 h 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2" h="720">
                  <a:moveTo>
                    <a:pt x="222" y="0"/>
                  </a:moveTo>
                  <a:lnTo>
                    <a:pt x="0" y="720"/>
                  </a:lnTo>
                  <a:lnTo>
                    <a:pt x="12" y="720"/>
                  </a:lnTo>
                  <a:lnTo>
                    <a:pt x="232" y="7"/>
                  </a:lnTo>
                  <a:lnTo>
                    <a:pt x="22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6" name="Freeform 166"/>
            <p:cNvSpPr/>
            <p:nvPr/>
          </p:nvSpPr>
          <p:spPr bwMode="auto">
            <a:xfrm>
              <a:off x="2896" y="1003"/>
              <a:ext cx="478" cy="118"/>
            </a:xfrm>
            <a:custGeom>
              <a:avLst/>
              <a:gdLst>
                <a:gd name="T0" fmla="*/ 0 w 478"/>
                <a:gd name="T1" fmla="*/ 14 h 118"/>
                <a:gd name="T2" fmla="*/ 478 w 478"/>
                <a:gd name="T3" fmla="*/ 118 h 118"/>
                <a:gd name="T4" fmla="*/ 478 w 478"/>
                <a:gd name="T5" fmla="*/ 104 h 118"/>
                <a:gd name="T6" fmla="*/ 7 w 478"/>
                <a:gd name="T7" fmla="*/ 0 h 118"/>
                <a:gd name="T8" fmla="*/ 0 w 478"/>
                <a:gd name="T9" fmla="*/ 14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118">
                  <a:moveTo>
                    <a:pt x="0" y="14"/>
                  </a:moveTo>
                  <a:lnTo>
                    <a:pt x="478" y="118"/>
                  </a:lnTo>
                  <a:lnTo>
                    <a:pt x="478" y="104"/>
                  </a:lnTo>
                  <a:lnTo>
                    <a:pt x="7" y="0"/>
                  </a:lnTo>
                  <a:lnTo>
                    <a:pt x="0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7" name="Freeform 167"/>
            <p:cNvSpPr/>
            <p:nvPr/>
          </p:nvSpPr>
          <p:spPr bwMode="auto">
            <a:xfrm>
              <a:off x="4366" y="1592"/>
              <a:ext cx="689" cy="164"/>
            </a:xfrm>
            <a:custGeom>
              <a:avLst/>
              <a:gdLst>
                <a:gd name="T0" fmla="*/ 0 w 689"/>
                <a:gd name="T1" fmla="*/ 152 h 164"/>
                <a:gd name="T2" fmla="*/ 682 w 689"/>
                <a:gd name="T3" fmla="*/ 0 h 164"/>
                <a:gd name="T4" fmla="*/ 689 w 689"/>
                <a:gd name="T5" fmla="*/ 12 h 164"/>
                <a:gd name="T6" fmla="*/ 0 w 689"/>
                <a:gd name="T7" fmla="*/ 164 h 164"/>
                <a:gd name="T8" fmla="*/ 0 w 689"/>
                <a:gd name="T9" fmla="*/ 152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164">
                  <a:moveTo>
                    <a:pt x="0" y="152"/>
                  </a:moveTo>
                  <a:lnTo>
                    <a:pt x="682" y="0"/>
                  </a:lnTo>
                  <a:lnTo>
                    <a:pt x="689" y="12"/>
                  </a:lnTo>
                  <a:lnTo>
                    <a:pt x="0" y="164"/>
                  </a:lnTo>
                  <a:lnTo>
                    <a:pt x="0" y="1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8" name="Freeform 168"/>
            <p:cNvSpPr/>
            <p:nvPr/>
          </p:nvSpPr>
          <p:spPr bwMode="auto">
            <a:xfrm>
              <a:off x="3995" y="2899"/>
              <a:ext cx="499" cy="396"/>
            </a:xfrm>
            <a:custGeom>
              <a:avLst/>
              <a:gdLst>
                <a:gd name="T0" fmla="*/ 0 w 499"/>
                <a:gd name="T1" fmla="*/ 5 h 396"/>
                <a:gd name="T2" fmla="*/ 499 w 499"/>
                <a:gd name="T3" fmla="*/ 396 h 396"/>
                <a:gd name="T4" fmla="*/ 499 w 499"/>
                <a:gd name="T5" fmla="*/ 384 h 396"/>
                <a:gd name="T6" fmla="*/ 14 w 499"/>
                <a:gd name="T7" fmla="*/ 0 h 396"/>
                <a:gd name="T8" fmla="*/ 0 w 499"/>
                <a:gd name="T9" fmla="*/ 5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9" h="396">
                  <a:moveTo>
                    <a:pt x="0" y="5"/>
                  </a:moveTo>
                  <a:lnTo>
                    <a:pt x="499" y="396"/>
                  </a:lnTo>
                  <a:lnTo>
                    <a:pt x="499" y="384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9" name="Freeform 169"/>
            <p:cNvSpPr/>
            <p:nvPr/>
          </p:nvSpPr>
          <p:spPr bwMode="auto">
            <a:xfrm>
              <a:off x="3651" y="2918"/>
              <a:ext cx="306" cy="547"/>
            </a:xfrm>
            <a:custGeom>
              <a:avLst/>
              <a:gdLst>
                <a:gd name="T0" fmla="*/ 0 w 306"/>
                <a:gd name="T1" fmla="*/ 540 h 547"/>
                <a:gd name="T2" fmla="*/ 294 w 306"/>
                <a:gd name="T3" fmla="*/ 0 h 547"/>
                <a:gd name="T4" fmla="*/ 306 w 306"/>
                <a:gd name="T5" fmla="*/ 0 h 547"/>
                <a:gd name="T6" fmla="*/ 10 w 306"/>
                <a:gd name="T7" fmla="*/ 547 h 547"/>
                <a:gd name="T8" fmla="*/ 0 w 306"/>
                <a:gd name="T9" fmla="*/ 540 h 5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6" h="547">
                  <a:moveTo>
                    <a:pt x="0" y="540"/>
                  </a:moveTo>
                  <a:lnTo>
                    <a:pt x="294" y="0"/>
                  </a:lnTo>
                  <a:lnTo>
                    <a:pt x="306" y="0"/>
                  </a:lnTo>
                  <a:lnTo>
                    <a:pt x="10" y="547"/>
                  </a:lnTo>
                  <a:lnTo>
                    <a:pt x="0" y="5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0" name="Rectangle 170"/>
            <p:cNvSpPr>
              <a:spLocks noChangeArrowheads="1"/>
            </p:cNvSpPr>
            <p:nvPr/>
          </p:nvSpPr>
          <p:spPr bwMode="auto">
            <a:xfrm>
              <a:off x="2910" y="2881"/>
              <a:ext cx="9" cy="30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1" name="Freeform 171"/>
            <p:cNvSpPr/>
            <p:nvPr/>
          </p:nvSpPr>
          <p:spPr bwMode="auto">
            <a:xfrm>
              <a:off x="3334" y="2109"/>
              <a:ext cx="611" cy="741"/>
            </a:xfrm>
            <a:custGeom>
              <a:avLst/>
              <a:gdLst>
                <a:gd name="T0" fmla="*/ 0 w 611"/>
                <a:gd name="T1" fmla="*/ 7 h 741"/>
                <a:gd name="T2" fmla="*/ 599 w 611"/>
                <a:gd name="T3" fmla="*/ 741 h 741"/>
                <a:gd name="T4" fmla="*/ 611 w 611"/>
                <a:gd name="T5" fmla="*/ 736 h 741"/>
                <a:gd name="T6" fmla="*/ 12 w 611"/>
                <a:gd name="T7" fmla="*/ 0 h 741"/>
                <a:gd name="T8" fmla="*/ 0 w 611"/>
                <a:gd name="T9" fmla="*/ 7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741">
                  <a:moveTo>
                    <a:pt x="0" y="7"/>
                  </a:moveTo>
                  <a:lnTo>
                    <a:pt x="599" y="741"/>
                  </a:lnTo>
                  <a:lnTo>
                    <a:pt x="611" y="736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526" name="TextBox 76">
            <a:extLst>
              <a:ext uri="{FF2B5EF4-FFF2-40B4-BE49-F238E27FC236}">
                <a16:creationId xmlns:a16="http://schemas.microsoft.com/office/drawing/2014/main" id="{227D35C8-A03F-4E8D-8213-9F6DBD150A5D}"/>
              </a:ext>
            </a:extLst>
          </p:cNvPr>
          <p:cNvSpPr txBox="1"/>
          <p:nvPr/>
        </p:nvSpPr>
        <p:spPr>
          <a:xfrm>
            <a:off x="5490705" y="219018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优化问题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7" name="文本框 526">
            <a:extLst>
              <a:ext uri="{FF2B5EF4-FFF2-40B4-BE49-F238E27FC236}">
                <a16:creationId xmlns:a16="http://schemas.microsoft.com/office/drawing/2014/main" id="{65E94CA4-8264-494F-971E-C0C3C5A4DA32}"/>
              </a:ext>
            </a:extLst>
          </p:cNvPr>
          <p:cNvSpPr txBox="1"/>
          <p:nvPr/>
        </p:nvSpPr>
        <p:spPr>
          <a:xfrm>
            <a:off x="4498003" y="531991"/>
            <a:ext cx="3195994" cy="2819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梯度问题</a:t>
            </a:r>
            <a:endParaRPr lang="en-US" altLang="zh-CN" sz="105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28" name="组合 527">
            <a:extLst>
              <a:ext uri="{FF2B5EF4-FFF2-40B4-BE49-F238E27FC236}">
                <a16:creationId xmlns:a16="http://schemas.microsoft.com/office/drawing/2014/main" id="{FB66C0C8-264B-4A75-9494-B04C4B93D363}"/>
              </a:ext>
            </a:extLst>
          </p:cNvPr>
          <p:cNvGrpSpPr/>
          <p:nvPr/>
        </p:nvGrpSpPr>
        <p:grpSpPr>
          <a:xfrm>
            <a:off x="5855851" y="833240"/>
            <a:ext cx="480299" cy="105326"/>
            <a:chOff x="8818080" y="2020666"/>
            <a:chExt cx="636007" cy="0"/>
          </a:xfrm>
        </p:grpSpPr>
        <p:cxnSp>
          <p:nvCxnSpPr>
            <p:cNvPr id="530" name="直接连接符 529">
              <a:extLst>
                <a:ext uri="{FF2B5EF4-FFF2-40B4-BE49-F238E27FC236}">
                  <a16:creationId xmlns:a16="http://schemas.microsoft.com/office/drawing/2014/main" id="{21D4BF5D-2C91-4A19-896F-AE946BC7FB76}"/>
                </a:ext>
              </a:extLst>
            </p:cNvPr>
            <p:cNvCxnSpPr/>
            <p:nvPr/>
          </p:nvCxnSpPr>
          <p:spPr>
            <a:xfrm>
              <a:off x="8818080" y="2020666"/>
              <a:ext cx="175500" cy="0"/>
            </a:xfrm>
            <a:prstGeom prst="line">
              <a:avLst/>
            </a:prstGeom>
            <a:ln w="25400">
              <a:solidFill>
                <a:srgbClr val="F6A2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1" name="直接连接符 530">
              <a:extLst>
                <a:ext uri="{FF2B5EF4-FFF2-40B4-BE49-F238E27FC236}">
                  <a16:creationId xmlns:a16="http://schemas.microsoft.com/office/drawing/2014/main" id="{12A04D9E-7AE9-4504-89ED-15389616EA20}"/>
                </a:ext>
              </a:extLst>
            </p:cNvPr>
            <p:cNvCxnSpPr/>
            <p:nvPr/>
          </p:nvCxnSpPr>
          <p:spPr>
            <a:xfrm>
              <a:off x="9048334" y="2020666"/>
              <a:ext cx="175500" cy="0"/>
            </a:xfrm>
            <a:prstGeom prst="line">
              <a:avLst/>
            </a:prstGeom>
            <a:ln w="25400">
              <a:solidFill>
                <a:srgbClr val="248C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2" name="直接连接符 531">
              <a:extLst>
                <a:ext uri="{FF2B5EF4-FFF2-40B4-BE49-F238E27FC236}">
                  <a16:creationId xmlns:a16="http://schemas.microsoft.com/office/drawing/2014/main" id="{35104CDD-349B-40C0-9598-881CA242C9C1}"/>
                </a:ext>
              </a:extLst>
            </p:cNvPr>
            <p:cNvCxnSpPr/>
            <p:nvPr/>
          </p:nvCxnSpPr>
          <p:spPr>
            <a:xfrm>
              <a:off x="9278587" y="2020666"/>
              <a:ext cx="175500" cy="0"/>
            </a:xfrm>
            <a:prstGeom prst="line">
              <a:avLst/>
            </a:prstGeom>
            <a:ln w="25400">
              <a:solidFill>
                <a:srgbClr val="F6A2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514" name="图表 513">
            <a:extLst>
              <a:ext uri="{FF2B5EF4-FFF2-40B4-BE49-F238E27FC236}">
                <a16:creationId xmlns:a16="http://schemas.microsoft.com/office/drawing/2014/main" id="{8F691007-BC7F-41C3-89C9-6C66701B6F6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62398222"/>
              </p:ext>
            </p:extLst>
          </p:nvPr>
        </p:nvGraphicFramePr>
        <p:xfrm>
          <a:off x="890039" y="2482124"/>
          <a:ext cx="4915997" cy="35300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515" name="图表 514">
            <a:extLst>
              <a:ext uri="{FF2B5EF4-FFF2-40B4-BE49-F238E27FC236}">
                <a16:creationId xmlns:a16="http://schemas.microsoft.com/office/drawing/2014/main" id="{E4B46D86-E0D6-4397-91F3-FF7FAE35357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72926419"/>
              </p:ext>
            </p:extLst>
          </p:nvPr>
        </p:nvGraphicFramePr>
        <p:xfrm>
          <a:off x="6251157" y="2482124"/>
          <a:ext cx="4627884" cy="33031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512" name="矩形 511">
            <a:extLst>
              <a:ext uri="{FF2B5EF4-FFF2-40B4-BE49-F238E27FC236}">
                <a16:creationId xmlns:a16="http://schemas.microsoft.com/office/drawing/2014/main" id="{06F88C58-6767-44E6-A349-43443218E5BD}"/>
              </a:ext>
            </a:extLst>
          </p:cNvPr>
          <p:cNvSpPr/>
          <p:nvPr/>
        </p:nvSpPr>
        <p:spPr>
          <a:xfrm>
            <a:off x="917837" y="1473097"/>
            <a:ext cx="2749472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spcBef>
                <a:spcPct val="0"/>
              </a:spcBef>
            </a:pPr>
            <a:r>
              <a:rPr lang="zh-CN" alt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 Math" panose="02040503050406030204" pitchFamily="18" charset="0"/>
                <a:ea typeface="微软雅黑" panose="020B0503020204020204" pitchFamily="34" charset="-122"/>
              </a:rPr>
              <a:t>求解器问题</a:t>
            </a:r>
            <a:endParaRPr lang="en-US" altLang="zh-CN" sz="4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3" name="标注: 弯曲线形 512">
            <a:extLst>
              <a:ext uri="{FF2B5EF4-FFF2-40B4-BE49-F238E27FC236}">
                <a16:creationId xmlns:a16="http://schemas.microsoft.com/office/drawing/2014/main" id="{F3847813-3F44-4DF3-9382-1B8CDCC6D38F}"/>
              </a:ext>
            </a:extLst>
          </p:cNvPr>
          <p:cNvSpPr/>
          <p:nvPr/>
        </p:nvSpPr>
        <p:spPr>
          <a:xfrm>
            <a:off x="7240940" y="1328348"/>
            <a:ext cx="3161614" cy="1134463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356982"/>
              <a:gd name="adj6" fmla="val -72745"/>
            </a:avLst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激活函数饱和引起梯度问题</a:t>
            </a:r>
          </a:p>
        </p:txBody>
      </p:sp>
    </p:spTree>
    <p:extLst>
      <p:ext uri="{BB962C8B-B14F-4D97-AF65-F5344CB8AC3E}">
        <p14:creationId xmlns:p14="http://schemas.microsoft.com/office/powerpoint/2010/main" val="2109287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prism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5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1000" tmFilter="0,0; .5, 1; 1, 1"/>
                                        <p:tgtEl>
                                          <p:spTgt spid="5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2" name="Group 4"/>
          <p:cNvGrpSpPr>
            <a:grpSpLocks noChangeAspect="1"/>
          </p:cNvGrpSpPr>
          <p:nvPr/>
        </p:nvGrpSpPr>
        <p:grpSpPr bwMode="auto">
          <a:xfrm>
            <a:off x="9742781" y="1043957"/>
            <a:ext cx="4898437" cy="4770086"/>
            <a:chOff x="2410" y="593"/>
            <a:chExt cx="3015" cy="2936"/>
          </a:xfrm>
          <a:solidFill>
            <a:srgbClr val="248C80"/>
          </a:solidFill>
        </p:grpSpPr>
        <p:sp>
          <p:nvSpPr>
            <p:cNvPr id="363" name="Freeform 5"/>
            <p:cNvSpPr/>
            <p:nvPr/>
          </p:nvSpPr>
          <p:spPr bwMode="auto">
            <a:xfrm>
              <a:off x="5079" y="1202"/>
              <a:ext cx="66" cy="509"/>
            </a:xfrm>
            <a:custGeom>
              <a:avLst/>
              <a:gdLst>
                <a:gd name="T0" fmla="*/ 0 w 66"/>
                <a:gd name="T1" fmla="*/ 9 h 509"/>
                <a:gd name="T2" fmla="*/ 54 w 66"/>
                <a:gd name="T3" fmla="*/ 509 h 509"/>
                <a:gd name="T4" fmla="*/ 66 w 66"/>
                <a:gd name="T5" fmla="*/ 509 h 509"/>
                <a:gd name="T6" fmla="*/ 9 w 66"/>
                <a:gd name="T7" fmla="*/ 0 h 509"/>
                <a:gd name="T8" fmla="*/ 0 w 66"/>
                <a:gd name="T9" fmla="*/ 9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509">
                  <a:moveTo>
                    <a:pt x="0" y="9"/>
                  </a:moveTo>
                  <a:lnTo>
                    <a:pt x="54" y="509"/>
                  </a:lnTo>
                  <a:lnTo>
                    <a:pt x="66" y="509"/>
                  </a:lnTo>
                  <a:lnTo>
                    <a:pt x="9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4" name="Freeform 6"/>
            <p:cNvSpPr/>
            <p:nvPr/>
          </p:nvSpPr>
          <p:spPr bwMode="auto">
            <a:xfrm>
              <a:off x="5079" y="1195"/>
              <a:ext cx="303" cy="854"/>
            </a:xfrm>
            <a:custGeom>
              <a:avLst/>
              <a:gdLst>
                <a:gd name="T0" fmla="*/ 14 w 303"/>
                <a:gd name="T1" fmla="*/ 0 h 854"/>
                <a:gd name="T2" fmla="*/ 303 w 303"/>
                <a:gd name="T3" fmla="*/ 854 h 854"/>
                <a:gd name="T4" fmla="*/ 287 w 303"/>
                <a:gd name="T5" fmla="*/ 854 h 854"/>
                <a:gd name="T6" fmla="*/ 0 w 303"/>
                <a:gd name="T7" fmla="*/ 11 h 854"/>
                <a:gd name="T8" fmla="*/ 14 w 303"/>
                <a:gd name="T9" fmla="*/ 0 h 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3" h="854">
                  <a:moveTo>
                    <a:pt x="14" y="0"/>
                  </a:moveTo>
                  <a:lnTo>
                    <a:pt x="303" y="854"/>
                  </a:lnTo>
                  <a:lnTo>
                    <a:pt x="287" y="854"/>
                  </a:lnTo>
                  <a:lnTo>
                    <a:pt x="0" y="11"/>
                  </a:lnTo>
                  <a:lnTo>
                    <a:pt x="1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5" name="Freeform 7"/>
            <p:cNvSpPr/>
            <p:nvPr/>
          </p:nvSpPr>
          <p:spPr bwMode="auto">
            <a:xfrm>
              <a:off x="5074" y="1202"/>
              <a:ext cx="12" cy="345"/>
            </a:xfrm>
            <a:custGeom>
              <a:avLst/>
              <a:gdLst>
                <a:gd name="T0" fmla="*/ 0 w 12"/>
                <a:gd name="T1" fmla="*/ 0 h 345"/>
                <a:gd name="T2" fmla="*/ 0 w 12"/>
                <a:gd name="T3" fmla="*/ 345 h 345"/>
                <a:gd name="T4" fmla="*/ 12 w 12"/>
                <a:gd name="T5" fmla="*/ 345 h 345"/>
                <a:gd name="T6" fmla="*/ 12 w 12"/>
                <a:gd name="T7" fmla="*/ 12 h 345"/>
                <a:gd name="T8" fmla="*/ 0 w 12"/>
                <a:gd name="T9" fmla="*/ 0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345">
                  <a:moveTo>
                    <a:pt x="0" y="0"/>
                  </a:moveTo>
                  <a:lnTo>
                    <a:pt x="0" y="345"/>
                  </a:lnTo>
                  <a:lnTo>
                    <a:pt x="12" y="345"/>
                  </a:lnTo>
                  <a:lnTo>
                    <a:pt x="12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6" name="Rectangle 8"/>
            <p:cNvSpPr>
              <a:spLocks noChangeArrowheads="1"/>
            </p:cNvSpPr>
            <p:nvPr/>
          </p:nvSpPr>
          <p:spPr bwMode="auto">
            <a:xfrm>
              <a:off x="3658" y="3501"/>
              <a:ext cx="647" cy="1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7" name="Freeform 9"/>
            <p:cNvSpPr/>
            <p:nvPr/>
          </p:nvSpPr>
          <p:spPr bwMode="auto">
            <a:xfrm>
              <a:off x="3488" y="3446"/>
              <a:ext cx="118" cy="48"/>
            </a:xfrm>
            <a:custGeom>
              <a:avLst/>
              <a:gdLst>
                <a:gd name="T0" fmla="*/ 0 w 118"/>
                <a:gd name="T1" fmla="*/ 10 h 48"/>
                <a:gd name="T2" fmla="*/ 111 w 118"/>
                <a:gd name="T3" fmla="*/ 48 h 48"/>
                <a:gd name="T4" fmla="*/ 118 w 118"/>
                <a:gd name="T5" fmla="*/ 36 h 48"/>
                <a:gd name="T6" fmla="*/ 14 w 118"/>
                <a:gd name="T7" fmla="*/ 0 h 48"/>
                <a:gd name="T8" fmla="*/ 0 w 118"/>
                <a:gd name="T9" fmla="*/ 1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48">
                  <a:moveTo>
                    <a:pt x="0" y="10"/>
                  </a:moveTo>
                  <a:lnTo>
                    <a:pt x="111" y="48"/>
                  </a:lnTo>
                  <a:lnTo>
                    <a:pt x="118" y="36"/>
                  </a:lnTo>
                  <a:lnTo>
                    <a:pt x="14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8" name="Freeform 10"/>
            <p:cNvSpPr/>
            <p:nvPr/>
          </p:nvSpPr>
          <p:spPr bwMode="auto">
            <a:xfrm>
              <a:off x="2830" y="1026"/>
              <a:ext cx="30" cy="256"/>
            </a:xfrm>
            <a:custGeom>
              <a:avLst/>
              <a:gdLst>
                <a:gd name="T0" fmla="*/ 30 w 30"/>
                <a:gd name="T1" fmla="*/ 0 h 256"/>
                <a:gd name="T2" fmla="*/ 9 w 30"/>
                <a:gd name="T3" fmla="*/ 256 h 256"/>
                <a:gd name="T4" fmla="*/ 0 w 30"/>
                <a:gd name="T5" fmla="*/ 256 h 256"/>
                <a:gd name="T6" fmla="*/ 26 w 30"/>
                <a:gd name="T7" fmla="*/ 0 h 256"/>
                <a:gd name="T8" fmla="*/ 30 w 30"/>
                <a:gd name="T9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56">
                  <a:moveTo>
                    <a:pt x="30" y="0"/>
                  </a:moveTo>
                  <a:lnTo>
                    <a:pt x="9" y="256"/>
                  </a:lnTo>
                  <a:lnTo>
                    <a:pt x="0" y="256"/>
                  </a:lnTo>
                  <a:lnTo>
                    <a:pt x="26" y="0"/>
                  </a:lnTo>
                  <a:lnTo>
                    <a:pt x="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9" name="Freeform 11"/>
            <p:cNvSpPr/>
            <p:nvPr/>
          </p:nvSpPr>
          <p:spPr bwMode="auto">
            <a:xfrm>
              <a:off x="2841" y="773"/>
              <a:ext cx="604" cy="519"/>
            </a:xfrm>
            <a:custGeom>
              <a:avLst/>
              <a:gdLst>
                <a:gd name="T0" fmla="*/ 0 w 604"/>
                <a:gd name="T1" fmla="*/ 512 h 519"/>
                <a:gd name="T2" fmla="*/ 595 w 604"/>
                <a:gd name="T3" fmla="*/ 0 h 519"/>
                <a:gd name="T4" fmla="*/ 604 w 604"/>
                <a:gd name="T5" fmla="*/ 7 h 519"/>
                <a:gd name="T6" fmla="*/ 12 w 604"/>
                <a:gd name="T7" fmla="*/ 519 h 519"/>
                <a:gd name="T8" fmla="*/ 0 w 604"/>
                <a:gd name="T9" fmla="*/ 512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4" h="519">
                  <a:moveTo>
                    <a:pt x="0" y="512"/>
                  </a:moveTo>
                  <a:lnTo>
                    <a:pt x="595" y="0"/>
                  </a:lnTo>
                  <a:lnTo>
                    <a:pt x="604" y="7"/>
                  </a:lnTo>
                  <a:lnTo>
                    <a:pt x="12" y="519"/>
                  </a:lnTo>
                  <a:lnTo>
                    <a:pt x="0" y="5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0" name="Freeform 12"/>
            <p:cNvSpPr/>
            <p:nvPr/>
          </p:nvSpPr>
          <p:spPr bwMode="auto">
            <a:xfrm>
              <a:off x="2988" y="761"/>
              <a:ext cx="445" cy="192"/>
            </a:xfrm>
            <a:custGeom>
              <a:avLst/>
              <a:gdLst>
                <a:gd name="T0" fmla="*/ 445 w 445"/>
                <a:gd name="T1" fmla="*/ 17 h 192"/>
                <a:gd name="T2" fmla="*/ 3 w 445"/>
                <a:gd name="T3" fmla="*/ 192 h 192"/>
                <a:gd name="T4" fmla="*/ 0 w 445"/>
                <a:gd name="T5" fmla="*/ 187 h 192"/>
                <a:gd name="T6" fmla="*/ 445 w 445"/>
                <a:gd name="T7" fmla="*/ 0 h 192"/>
                <a:gd name="T8" fmla="*/ 445 w 445"/>
                <a:gd name="T9" fmla="*/ 17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5" h="192">
                  <a:moveTo>
                    <a:pt x="445" y="17"/>
                  </a:moveTo>
                  <a:lnTo>
                    <a:pt x="3" y="192"/>
                  </a:lnTo>
                  <a:lnTo>
                    <a:pt x="0" y="187"/>
                  </a:lnTo>
                  <a:lnTo>
                    <a:pt x="445" y="0"/>
                  </a:lnTo>
                  <a:lnTo>
                    <a:pt x="445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1" name="Freeform 13"/>
            <p:cNvSpPr/>
            <p:nvPr/>
          </p:nvSpPr>
          <p:spPr bwMode="auto">
            <a:xfrm>
              <a:off x="3478" y="650"/>
              <a:ext cx="159" cy="95"/>
            </a:xfrm>
            <a:custGeom>
              <a:avLst/>
              <a:gdLst>
                <a:gd name="T0" fmla="*/ 10 w 159"/>
                <a:gd name="T1" fmla="*/ 95 h 95"/>
                <a:gd name="T2" fmla="*/ 159 w 159"/>
                <a:gd name="T3" fmla="*/ 9 h 95"/>
                <a:gd name="T4" fmla="*/ 159 w 159"/>
                <a:gd name="T5" fmla="*/ 0 h 95"/>
                <a:gd name="T6" fmla="*/ 0 w 159"/>
                <a:gd name="T7" fmla="*/ 88 h 95"/>
                <a:gd name="T8" fmla="*/ 10 w 159"/>
                <a:gd name="T9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95">
                  <a:moveTo>
                    <a:pt x="10" y="95"/>
                  </a:moveTo>
                  <a:lnTo>
                    <a:pt x="159" y="9"/>
                  </a:lnTo>
                  <a:lnTo>
                    <a:pt x="159" y="0"/>
                  </a:lnTo>
                  <a:lnTo>
                    <a:pt x="0" y="88"/>
                  </a:lnTo>
                  <a:lnTo>
                    <a:pt x="10" y="9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2" name="Freeform 14"/>
            <p:cNvSpPr/>
            <p:nvPr/>
          </p:nvSpPr>
          <p:spPr bwMode="auto">
            <a:xfrm>
              <a:off x="3488" y="683"/>
              <a:ext cx="798" cy="74"/>
            </a:xfrm>
            <a:custGeom>
              <a:avLst/>
              <a:gdLst>
                <a:gd name="T0" fmla="*/ 0 w 798"/>
                <a:gd name="T1" fmla="*/ 62 h 74"/>
                <a:gd name="T2" fmla="*/ 798 w 798"/>
                <a:gd name="T3" fmla="*/ 0 h 74"/>
                <a:gd name="T4" fmla="*/ 798 w 798"/>
                <a:gd name="T5" fmla="*/ 10 h 74"/>
                <a:gd name="T6" fmla="*/ 0 w 798"/>
                <a:gd name="T7" fmla="*/ 74 h 74"/>
                <a:gd name="T8" fmla="*/ 0 w 798"/>
                <a:gd name="T9" fmla="*/ 6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8" h="74">
                  <a:moveTo>
                    <a:pt x="0" y="62"/>
                  </a:moveTo>
                  <a:lnTo>
                    <a:pt x="798" y="0"/>
                  </a:lnTo>
                  <a:lnTo>
                    <a:pt x="798" y="10"/>
                  </a:lnTo>
                  <a:lnTo>
                    <a:pt x="0" y="74"/>
                  </a:lnTo>
                  <a:lnTo>
                    <a:pt x="0" y="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3" name="Freeform 15"/>
            <p:cNvSpPr/>
            <p:nvPr/>
          </p:nvSpPr>
          <p:spPr bwMode="auto">
            <a:xfrm>
              <a:off x="3421" y="778"/>
              <a:ext cx="34" cy="308"/>
            </a:xfrm>
            <a:custGeom>
              <a:avLst/>
              <a:gdLst>
                <a:gd name="T0" fmla="*/ 29 w 34"/>
                <a:gd name="T1" fmla="*/ 0 h 308"/>
                <a:gd name="T2" fmla="*/ 0 w 34"/>
                <a:gd name="T3" fmla="*/ 308 h 308"/>
                <a:gd name="T4" fmla="*/ 12 w 34"/>
                <a:gd name="T5" fmla="*/ 308 h 308"/>
                <a:gd name="T6" fmla="*/ 34 w 34"/>
                <a:gd name="T7" fmla="*/ 0 h 308"/>
                <a:gd name="T8" fmla="*/ 29 w 34"/>
                <a:gd name="T9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308">
                  <a:moveTo>
                    <a:pt x="29" y="0"/>
                  </a:moveTo>
                  <a:lnTo>
                    <a:pt x="0" y="308"/>
                  </a:lnTo>
                  <a:lnTo>
                    <a:pt x="12" y="308"/>
                  </a:lnTo>
                  <a:lnTo>
                    <a:pt x="34" y="0"/>
                  </a:ln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4" name="Freeform 16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  <a:gd name="T10" fmla="*/ 0 w 571"/>
                <a:gd name="T11" fmla="*/ 11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5" name="Freeform 17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6" name="Freeform 18"/>
            <p:cNvSpPr/>
            <p:nvPr/>
          </p:nvSpPr>
          <p:spPr bwMode="auto">
            <a:xfrm>
              <a:off x="4087" y="693"/>
              <a:ext cx="225" cy="307"/>
            </a:xfrm>
            <a:custGeom>
              <a:avLst/>
              <a:gdLst>
                <a:gd name="T0" fmla="*/ 213 w 225"/>
                <a:gd name="T1" fmla="*/ 0 h 307"/>
                <a:gd name="T2" fmla="*/ 0 w 225"/>
                <a:gd name="T3" fmla="*/ 298 h 307"/>
                <a:gd name="T4" fmla="*/ 12 w 225"/>
                <a:gd name="T5" fmla="*/ 307 h 307"/>
                <a:gd name="T6" fmla="*/ 225 w 225"/>
                <a:gd name="T7" fmla="*/ 7 h 307"/>
                <a:gd name="T8" fmla="*/ 213 w 225"/>
                <a:gd name="T9" fmla="*/ 0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5" h="307">
                  <a:moveTo>
                    <a:pt x="213" y="0"/>
                  </a:moveTo>
                  <a:lnTo>
                    <a:pt x="0" y="298"/>
                  </a:lnTo>
                  <a:lnTo>
                    <a:pt x="12" y="307"/>
                  </a:lnTo>
                  <a:lnTo>
                    <a:pt x="225" y="7"/>
                  </a:lnTo>
                  <a:lnTo>
                    <a:pt x="21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7" name="Freeform 19"/>
            <p:cNvSpPr/>
            <p:nvPr/>
          </p:nvSpPr>
          <p:spPr bwMode="auto">
            <a:xfrm>
              <a:off x="2481" y="1318"/>
              <a:ext cx="339" cy="343"/>
            </a:xfrm>
            <a:custGeom>
              <a:avLst/>
              <a:gdLst>
                <a:gd name="T0" fmla="*/ 0 w 339"/>
                <a:gd name="T1" fmla="*/ 336 h 343"/>
                <a:gd name="T2" fmla="*/ 332 w 339"/>
                <a:gd name="T3" fmla="*/ 0 h 343"/>
                <a:gd name="T4" fmla="*/ 339 w 339"/>
                <a:gd name="T5" fmla="*/ 7 h 343"/>
                <a:gd name="T6" fmla="*/ 5 w 339"/>
                <a:gd name="T7" fmla="*/ 343 h 343"/>
                <a:gd name="T8" fmla="*/ 0 w 339"/>
                <a:gd name="T9" fmla="*/ 336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9" h="343">
                  <a:moveTo>
                    <a:pt x="0" y="336"/>
                  </a:moveTo>
                  <a:lnTo>
                    <a:pt x="332" y="0"/>
                  </a:lnTo>
                  <a:lnTo>
                    <a:pt x="339" y="7"/>
                  </a:lnTo>
                  <a:lnTo>
                    <a:pt x="5" y="343"/>
                  </a:lnTo>
                  <a:lnTo>
                    <a:pt x="0" y="3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8" name="Freeform 20"/>
            <p:cNvSpPr/>
            <p:nvPr/>
          </p:nvSpPr>
          <p:spPr bwMode="auto">
            <a:xfrm>
              <a:off x="2616" y="1332"/>
              <a:ext cx="209" cy="753"/>
            </a:xfrm>
            <a:custGeom>
              <a:avLst/>
              <a:gdLst>
                <a:gd name="T0" fmla="*/ 197 w 209"/>
                <a:gd name="T1" fmla="*/ 0 h 753"/>
                <a:gd name="T2" fmla="*/ 0 w 209"/>
                <a:gd name="T3" fmla="*/ 743 h 753"/>
                <a:gd name="T4" fmla="*/ 10 w 209"/>
                <a:gd name="T5" fmla="*/ 753 h 753"/>
                <a:gd name="T6" fmla="*/ 209 w 209"/>
                <a:gd name="T7" fmla="*/ 0 h 753"/>
                <a:gd name="T8" fmla="*/ 197 w 209"/>
                <a:gd name="T9" fmla="*/ 0 h 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753">
                  <a:moveTo>
                    <a:pt x="197" y="0"/>
                  </a:moveTo>
                  <a:lnTo>
                    <a:pt x="0" y="743"/>
                  </a:lnTo>
                  <a:lnTo>
                    <a:pt x="10" y="753"/>
                  </a:lnTo>
                  <a:lnTo>
                    <a:pt x="209" y="0"/>
                  </a:lnTo>
                  <a:lnTo>
                    <a:pt x="19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9" name="Freeform 21"/>
            <p:cNvSpPr/>
            <p:nvPr/>
          </p:nvSpPr>
          <p:spPr bwMode="auto">
            <a:xfrm>
              <a:off x="2477" y="1704"/>
              <a:ext cx="106" cy="92"/>
            </a:xfrm>
            <a:custGeom>
              <a:avLst/>
              <a:gdLst>
                <a:gd name="T0" fmla="*/ 0 w 106"/>
                <a:gd name="T1" fmla="*/ 7 h 92"/>
                <a:gd name="T2" fmla="*/ 94 w 106"/>
                <a:gd name="T3" fmla="*/ 92 h 92"/>
                <a:gd name="T4" fmla="*/ 106 w 106"/>
                <a:gd name="T5" fmla="*/ 75 h 92"/>
                <a:gd name="T6" fmla="*/ 9 w 106"/>
                <a:gd name="T7" fmla="*/ 0 h 92"/>
                <a:gd name="T8" fmla="*/ 0 w 106"/>
                <a:gd name="T9" fmla="*/ 7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92">
                  <a:moveTo>
                    <a:pt x="0" y="7"/>
                  </a:moveTo>
                  <a:lnTo>
                    <a:pt x="94" y="92"/>
                  </a:lnTo>
                  <a:lnTo>
                    <a:pt x="106" y="75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0" name="Freeform 22"/>
            <p:cNvSpPr/>
            <p:nvPr/>
          </p:nvSpPr>
          <p:spPr bwMode="auto">
            <a:xfrm>
              <a:off x="2451" y="1711"/>
              <a:ext cx="146" cy="374"/>
            </a:xfrm>
            <a:custGeom>
              <a:avLst/>
              <a:gdLst>
                <a:gd name="T0" fmla="*/ 0 w 146"/>
                <a:gd name="T1" fmla="*/ 0 h 374"/>
                <a:gd name="T2" fmla="*/ 135 w 146"/>
                <a:gd name="T3" fmla="*/ 374 h 374"/>
                <a:gd name="T4" fmla="*/ 146 w 146"/>
                <a:gd name="T5" fmla="*/ 374 h 374"/>
                <a:gd name="T6" fmla="*/ 11 w 146"/>
                <a:gd name="T7" fmla="*/ 0 h 374"/>
                <a:gd name="T8" fmla="*/ 0 w 146"/>
                <a:gd name="T9" fmla="*/ 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374">
                  <a:moveTo>
                    <a:pt x="0" y="0"/>
                  </a:moveTo>
                  <a:lnTo>
                    <a:pt x="135" y="374"/>
                  </a:lnTo>
                  <a:lnTo>
                    <a:pt x="146" y="374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1" name="Rectangle 23"/>
            <p:cNvSpPr>
              <a:spLocks noChangeArrowheads="1"/>
            </p:cNvSpPr>
            <p:nvPr/>
          </p:nvSpPr>
          <p:spPr bwMode="auto">
            <a:xfrm>
              <a:off x="3410" y="1164"/>
              <a:ext cx="11" cy="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2" name="Freeform 24"/>
            <p:cNvSpPr/>
            <p:nvPr/>
          </p:nvSpPr>
          <p:spPr bwMode="auto">
            <a:xfrm>
              <a:off x="2848" y="1202"/>
              <a:ext cx="538" cy="111"/>
            </a:xfrm>
            <a:custGeom>
              <a:avLst/>
              <a:gdLst>
                <a:gd name="T0" fmla="*/ 0 w 538"/>
                <a:gd name="T1" fmla="*/ 102 h 111"/>
                <a:gd name="T2" fmla="*/ 538 w 538"/>
                <a:gd name="T3" fmla="*/ 0 h 111"/>
                <a:gd name="T4" fmla="*/ 538 w 538"/>
                <a:gd name="T5" fmla="*/ 9 h 111"/>
                <a:gd name="T6" fmla="*/ 0 w 538"/>
                <a:gd name="T7" fmla="*/ 111 h 111"/>
                <a:gd name="T8" fmla="*/ 0 w 538"/>
                <a:gd name="T9" fmla="*/ 102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8" h="111">
                  <a:moveTo>
                    <a:pt x="0" y="102"/>
                  </a:moveTo>
                  <a:lnTo>
                    <a:pt x="538" y="0"/>
                  </a:lnTo>
                  <a:lnTo>
                    <a:pt x="538" y="9"/>
                  </a:lnTo>
                  <a:lnTo>
                    <a:pt x="0" y="111"/>
                  </a:lnTo>
                  <a:lnTo>
                    <a:pt x="0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3" name="Freeform 25"/>
            <p:cNvSpPr/>
            <p:nvPr/>
          </p:nvSpPr>
          <p:spPr bwMode="auto">
            <a:xfrm>
              <a:off x="2834" y="1320"/>
              <a:ext cx="287" cy="455"/>
            </a:xfrm>
            <a:custGeom>
              <a:avLst/>
              <a:gdLst>
                <a:gd name="T0" fmla="*/ 0 w 287"/>
                <a:gd name="T1" fmla="*/ 5 h 455"/>
                <a:gd name="T2" fmla="*/ 275 w 287"/>
                <a:gd name="T3" fmla="*/ 450 h 455"/>
                <a:gd name="T4" fmla="*/ 277 w 287"/>
                <a:gd name="T5" fmla="*/ 455 h 455"/>
                <a:gd name="T6" fmla="*/ 287 w 287"/>
                <a:gd name="T7" fmla="*/ 445 h 455"/>
                <a:gd name="T8" fmla="*/ 7 w 287"/>
                <a:gd name="T9" fmla="*/ 0 h 455"/>
                <a:gd name="T10" fmla="*/ 0 w 287"/>
                <a:gd name="T11" fmla="*/ 5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7" h="455">
                  <a:moveTo>
                    <a:pt x="0" y="5"/>
                  </a:moveTo>
                  <a:lnTo>
                    <a:pt x="275" y="450"/>
                  </a:lnTo>
                  <a:lnTo>
                    <a:pt x="277" y="455"/>
                  </a:lnTo>
                  <a:lnTo>
                    <a:pt x="287" y="445"/>
                  </a:lnTo>
                  <a:lnTo>
                    <a:pt x="7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4" name="Freeform 26"/>
            <p:cNvSpPr/>
            <p:nvPr/>
          </p:nvSpPr>
          <p:spPr bwMode="auto">
            <a:xfrm>
              <a:off x="3140" y="1221"/>
              <a:ext cx="270" cy="544"/>
            </a:xfrm>
            <a:custGeom>
              <a:avLst/>
              <a:gdLst>
                <a:gd name="T0" fmla="*/ 0 w 270"/>
                <a:gd name="T1" fmla="*/ 544 h 544"/>
                <a:gd name="T2" fmla="*/ 263 w 270"/>
                <a:gd name="T3" fmla="*/ 0 h 544"/>
                <a:gd name="T4" fmla="*/ 270 w 270"/>
                <a:gd name="T5" fmla="*/ 0 h 544"/>
                <a:gd name="T6" fmla="*/ 14 w 270"/>
                <a:gd name="T7" fmla="*/ 544 h 544"/>
                <a:gd name="T8" fmla="*/ 0 w 270"/>
                <a:gd name="T9" fmla="*/ 544 h 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0" h="544">
                  <a:moveTo>
                    <a:pt x="0" y="544"/>
                  </a:moveTo>
                  <a:lnTo>
                    <a:pt x="263" y="0"/>
                  </a:lnTo>
                  <a:lnTo>
                    <a:pt x="270" y="0"/>
                  </a:lnTo>
                  <a:lnTo>
                    <a:pt x="14" y="544"/>
                  </a:lnTo>
                  <a:lnTo>
                    <a:pt x="0" y="5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5" name="Freeform 27"/>
            <p:cNvSpPr/>
            <p:nvPr/>
          </p:nvSpPr>
          <p:spPr bwMode="auto">
            <a:xfrm>
              <a:off x="3317" y="1221"/>
              <a:ext cx="93" cy="809"/>
            </a:xfrm>
            <a:custGeom>
              <a:avLst/>
              <a:gdLst>
                <a:gd name="T0" fmla="*/ 83 w 93"/>
                <a:gd name="T1" fmla="*/ 0 h 809"/>
                <a:gd name="T2" fmla="*/ 0 w 93"/>
                <a:gd name="T3" fmla="*/ 809 h 809"/>
                <a:gd name="T4" fmla="*/ 12 w 93"/>
                <a:gd name="T5" fmla="*/ 809 h 809"/>
                <a:gd name="T6" fmla="*/ 93 w 93"/>
                <a:gd name="T7" fmla="*/ 0 h 809"/>
                <a:gd name="T8" fmla="*/ 83 w 93"/>
                <a:gd name="T9" fmla="*/ 0 h 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" h="809">
                  <a:moveTo>
                    <a:pt x="83" y="0"/>
                  </a:moveTo>
                  <a:lnTo>
                    <a:pt x="0" y="809"/>
                  </a:lnTo>
                  <a:lnTo>
                    <a:pt x="12" y="809"/>
                  </a:lnTo>
                  <a:lnTo>
                    <a:pt x="93" y="0"/>
                  </a:lnTo>
                  <a:lnTo>
                    <a:pt x="8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6" name="Freeform 28"/>
            <p:cNvSpPr/>
            <p:nvPr/>
          </p:nvSpPr>
          <p:spPr bwMode="auto">
            <a:xfrm>
              <a:off x="3438" y="1022"/>
              <a:ext cx="611" cy="180"/>
            </a:xfrm>
            <a:custGeom>
              <a:avLst/>
              <a:gdLst>
                <a:gd name="T0" fmla="*/ 0 w 611"/>
                <a:gd name="T1" fmla="*/ 165 h 180"/>
                <a:gd name="T2" fmla="*/ 611 w 611"/>
                <a:gd name="T3" fmla="*/ 0 h 180"/>
                <a:gd name="T4" fmla="*/ 611 w 611"/>
                <a:gd name="T5" fmla="*/ 14 h 180"/>
                <a:gd name="T6" fmla="*/ 0 w 611"/>
                <a:gd name="T7" fmla="*/ 180 h 180"/>
                <a:gd name="T8" fmla="*/ 0 w 611"/>
                <a:gd name="T9" fmla="*/ 165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180">
                  <a:moveTo>
                    <a:pt x="0" y="165"/>
                  </a:moveTo>
                  <a:lnTo>
                    <a:pt x="611" y="0"/>
                  </a:lnTo>
                  <a:lnTo>
                    <a:pt x="611" y="14"/>
                  </a:lnTo>
                  <a:lnTo>
                    <a:pt x="0" y="180"/>
                  </a:lnTo>
                  <a:lnTo>
                    <a:pt x="0" y="1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7" name="Freeform 29"/>
            <p:cNvSpPr/>
            <p:nvPr/>
          </p:nvSpPr>
          <p:spPr bwMode="auto">
            <a:xfrm>
              <a:off x="4340" y="702"/>
              <a:ext cx="377" cy="396"/>
            </a:xfrm>
            <a:custGeom>
              <a:avLst/>
              <a:gdLst>
                <a:gd name="T0" fmla="*/ 0 w 377"/>
                <a:gd name="T1" fmla="*/ 12 h 396"/>
                <a:gd name="T2" fmla="*/ 370 w 377"/>
                <a:gd name="T3" fmla="*/ 396 h 396"/>
                <a:gd name="T4" fmla="*/ 377 w 377"/>
                <a:gd name="T5" fmla="*/ 388 h 396"/>
                <a:gd name="T6" fmla="*/ 0 w 377"/>
                <a:gd name="T7" fmla="*/ 0 h 396"/>
                <a:gd name="T8" fmla="*/ 0 w 377"/>
                <a:gd name="T9" fmla="*/ 12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7" h="396">
                  <a:moveTo>
                    <a:pt x="0" y="12"/>
                  </a:moveTo>
                  <a:lnTo>
                    <a:pt x="370" y="396"/>
                  </a:lnTo>
                  <a:lnTo>
                    <a:pt x="377" y="388"/>
                  </a:lnTo>
                  <a:lnTo>
                    <a:pt x="0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8" name="Freeform 30"/>
            <p:cNvSpPr/>
            <p:nvPr/>
          </p:nvSpPr>
          <p:spPr bwMode="auto">
            <a:xfrm>
              <a:off x="4108" y="1015"/>
              <a:ext cx="597" cy="97"/>
            </a:xfrm>
            <a:custGeom>
              <a:avLst/>
              <a:gdLst>
                <a:gd name="T0" fmla="*/ 0 w 597"/>
                <a:gd name="T1" fmla="*/ 0 h 97"/>
                <a:gd name="T2" fmla="*/ 597 w 597"/>
                <a:gd name="T3" fmla="*/ 90 h 97"/>
                <a:gd name="T4" fmla="*/ 597 w 597"/>
                <a:gd name="T5" fmla="*/ 97 h 97"/>
                <a:gd name="T6" fmla="*/ 0 w 597"/>
                <a:gd name="T7" fmla="*/ 11 h 97"/>
                <a:gd name="T8" fmla="*/ 0 w 597"/>
                <a:gd name="T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97">
                  <a:moveTo>
                    <a:pt x="0" y="0"/>
                  </a:moveTo>
                  <a:lnTo>
                    <a:pt x="597" y="90"/>
                  </a:lnTo>
                  <a:lnTo>
                    <a:pt x="597" y="97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9" name="Freeform 31"/>
            <p:cNvSpPr/>
            <p:nvPr/>
          </p:nvSpPr>
          <p:spPr bwMode="auto">
            <a:xfrm>
              <a:off x="4759" y="1121"/>
              <a:ext cx="280" cy="55"/>
            </a:xfrm>
            <a:custGeom>
              <a:avLst/>
              <a:gdLst>
                <a:gd name="T0" fmla="*/ 5 w 280"/>
                <a:gd name="T1" fmla="*/ 0 h 55"/>
                <a:gd name="T2" fmla="*/ 280 w 280"/>
                <a:gd name="T3" fmla="*/ 40 h 55"/>
                <a:gd name="T4" fmla="*/ 280 w 280"/>
                <a:gd name="T5" fmla="*/ 55 h 55"/>
                <a:gd name="T6" fmla="*/ 0 w 280"/>
                <a:gd name="T7" fmla="*/ 7 h 55"/>
                <a:gd name="T8" fmla="*/ 5 w 280"/>
                <a:gd name="T9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0" h="55">
                  <a:moveTo>
                    <a:pt x="5" y="0"/>
                  </a:moveTo>
                  <a:lnTo>
                    <a:pt x="280" y="40"/>
                  </a:lnTo>
                  <a:lnTo>
                    <a:pt x="280" y="55"/>
                  </a:lnTo>
                  <a:lnTo>
                    <a:pt x="0" y="7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0" name="Freeform 32"/>
            <p:cNvSpPr/>
            <p:nvPr/>
          </p:nvSpPr>
          <p:spPr bwMode="auto">
            <a:xfrm>
              <a:off x="4745" y="1131"/>
              <a:ext cx="298" cy="447"/>
            </a:xfrm>
            <a:custGeom>
              <a:avLst/>
              <a:gdLst>
                <a:gd name="T0" fmla="*/ 0 w 298"/>
                <a:gd name="T1" fmla="*/ 9 h 447"/>
                <a:gd name="T2" fmla="*/ 294 w 298"/>
                <a:gd name="T3" fmla="*/ 447 h 447"/>
                <a:gd name="T4" fmla="*/ 298 w 298"/>
                <a:gd name="T5" fmla="*/ 440 h 447"/>
                <a:gd name="T6" fmla="*/ 7 w 298"/>
                <a:gd name="T7" fmla="*/ 0 h 447"/>
                <a:gd name="T8" fmla="*/ 0 w 298"/>
                <a:gd name="T9" fmla="*/ 9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447">
                  <a:moveTo>
                    <a:pt x="0" y="9"/>
                  </a:moveTo>
                  <a:lnTo>
                    <a:pt x="294" y="447"/>
                  </a:lnTo>
                  <a:lnTo>
                    <a:pt x="298" y="440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1" name="Freeform 33"/>
            <p:cNvSpPr/>
            <p:nvPr/>
          </p:nvSpPr>
          <p:spPr bwMode="auto">
            <a:xfrm>
              <a:off x="4551" y="1135"/>
              <a:ext cx="182" cy="422"/>
            </a:xfrm>
            <a:custGeom>
              <a:avLst/>
              <a:gdLst>
                <a:gd name="T0" fmla="*/ 173 w 182"/>
                <a:gd name="T1" fmla="*/ 0 h 422"/>
                <a:gd name="T2" fmla="*/ 0 w 182"/>
                <a:gd name="T3" fmla="*/ 422 h 422"/>
                <a:gd name="T4" fmla="*/ 12 w 182"/>
                <a:gd name="T5" fmla="*/ 422 h 422"/>
                <a:gd name="T6" fmla="*/ 182 w 182"/>
                <a:gd name="T7" fmla="*/ 0 h 422"/>
                <a:gd name="T8" fmla="*/ 173 w 182"/>
                <a:gd name="T9" fmla="*/ 0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2" h="422">
                  <a:moveTo>
                    <a:pt x="173" y="0"/>
                  </a:moveTo>
                  <a:lnTo>
                    <a:pt x="0" y="422"/>
                  </a:lnTo>
                  <a:lnTo>
                    <a:pt x="12" y="422"/>
                  </a:lnTo>
                  <a:lnTo>
                    <a:pt x="182" y="0"/>
                  </a:lnTo>
                  <a:lnTo>
                    <a:pt x="1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2" name="Freeform 34"/>
            <p:cNvSpPr/>
            <p:nvPr/>
          </p:nvSpPr>
          <p:spPr bwMode="auto">
            <a:xfrm>
              <a:off x="3414" y="1214"/>
              <a:ext cx="401" cy="388"/>
            </a:xfrm>
            <a:custGeom>
              <a:avLst/>
              <a:gdLst>
                <a:gd name="T0" fmla="*/ 0 w 401"/>
                <a:gd name="T1" fmla="*/ 0 h 388"/>
                <a:gd name="T2" fmla="*/ 393 w 401"/>
                <a:gd name="T3" fmla="*/ 388 h 388"/>
                <a:gd name="T4" fmla="*/ 401 w 401"/>
                <a:gd name="T5" fmla="*/ 378 h 388"/>
                <a:gd name="T6" fmla="*/ 12 w 401"/>
                <a:gd name="T7" fmla="*/ 0 h 388"/>
                <a:gd name="T8" fmla="*/ 0 w 40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1" h="388">
                  <a:moveTo>
                    <a:pt x="0" y="0"/>
                  </a:moveTo>
                  <a:lnTo>
                    <a:pt x="393" y="388"/>
                  </a:lnTo>
                  <a:lnTo>
                    <a:pt x="401" y="37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3" name="Freeform 35"/>
            <p:cNvSpPr/>
            <p:nvPr/>
          </p:nvSpPr>
          <p:spPr bwMode="auto">
            <a:xfrm>
              <a:off x="3833" y="1034"/>
              <a:ext cx="233" cy="558"/>
            </a:xfrm>
            <a:custGeom>
              <a:avLst/>
              <a:gdLst>
                <a:gd name="T0" fmla="*/ 225 w 233"/>
                <a:gd name="T1" fmla="*/ 0 h 558"/>
                <a:gd name="T2" fmla="*/ 0 w 233"/>
                <a:gd name="T3" fmla="*/ 558 h 558"/>
                <a:gd name="T4" fmla="*/ 10 w 233"/>
                <a:gd name="T5" fmla="*/ 558 h 558"/>
                <a:gd name="T6" fmla="*/ 233 w 233"/>
                <a:gd name="T7" fmla="*/ 0 h 558"/>
                <a:gd name="T8" fmla="*/ 225 w 233"/>
                <a:gd name="T9" fmla="*/ 0 h 5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3" h="558">
                  <a:moveTo>
                    <a:pt x="225" y="0"/>
                  </a:moveTo>
                  <a:lnTo>
                    <a:pt x="0" y="558"/>
                  </a:lnTo>
                  <a:lnTo>
                    <a:pt x="10" y="558"/>
                  </a:lnTo>
                  <a:lnTo>
                    <a:pt x="233" y="0"/>
                  </a:lnTo>
                  <a:lnTo>
                    <a:pt x="2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4" name="Freeform 36"/>
            <p:cNvSpPr/>
            <p:nvPr/>
          </p:nvSpPr>
          <p:spPr bwMode="auto">
            <a:xfrm>
              <a:off x="4087" y="1034"/>
              <a:ext cx="452" cy="530"/>
            </a:xfrm>
            <a:custGeom>
              <a:avLst/>
              <a:gdLst>
                <a:gd name="T0" fmla="*/ 0 w 452"/>
                <a:gd name="T1" fmla="*/ 0 h 530"/>
                <a:gd name="T2" fmla="*/ 440 w 452"/>
                <a:gd name="T3" fmla="*/ 530 h 530"/>
                <a:gd name="T4" fmla="*/ 452 w 452"/>
                <a:gd name="T5" fmla="*/ 528 h 530"/>
                <a:gd name="T6" fmla="*/ 12 w 452"/>
                <a:gd name="T7" fmla="*/ 0 h 530"/>
                <a:gd name="T8" fmla="*/ 0 w 452"/>
                <a:gd name="T9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2" h="530">
                  <a:moveTo>
                    <a:pt x="0" y="0"/>
                  </a:moveTo>
                  <a:lnTo>
                    <a:pt x="440" y="530"/>
                  </a:lnTo>
                  <a:lnTo>
                    <a:pt x="452" y="5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5" name="Freeform 37"/>
            <p:cNvSpPr/>
            <p:nvPr/>
          </p:nvSpPr>
          <p:spPr bwMode="auto">
            <a:xfrm>
              <a:off x="3836" y="1588"/>
              <a:ext cx="689" cy="23"/>
            </a:xfrm>
            <a:custGeom>
              <a:avLst/>
              <a:gdLst>
                <a:gd name="T0" fmla="*/ 0 w 689"/>
                <a:gd name="T1" fmla="*/ 16 h 23"/>
                <a:gd name="T2" fmla="*/ 689 w 689"/>
                <a:gd name="T3" fmla="*/ 0 h 23"/>
                <a:gd name="T4" fmla="*/ 689 w 689"/>
                <a:gd name="T5" fmla="*/ 7 h 23"/>
                <a:gd name="T6" fmla="*/ 12 w 689"/>
                <a:gd name="T7" fmla="*/ 23 h 23"/>
                <a:gd name="T8" fmla="*/ 0 w 689"/>
                <a:gd name="T9" fmla="*/ 16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23">
                  <a:moveTo>
                    <a:pt x="0" y="16"/>
                  </a:moveTo>
                  <a:lnTo>
                    <a:pt x="689" y="0"/>
                  </a:lnTo>
                  <a:lnTo>
                    <a:pt x="689" y="7"/>
                  </a:lnTo>
                  <a:lnTo>
                    <a:pt x="12" y="23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6" name="Freeform 38"/>
            <p:cNvSpPr/>
            <p:nvPr/>
          </p:nvSpPr>
          <p:spPr bwMode="auto">
            <a:xfrm>
              <a:off x="5093" y="1621"/>
              <a:ext cx="273" cy="428"/>
            </a:xfrm>
            <a:custGeom>
              <a:avLst/>
              <a:gdLst>
                <a:gd name="T0" fmla="*/ 0 w 273"/>
                <a:gd name="T1" fmla="*/ 0 h 428"/>
                <a:gd name="T2" fmla="*/ 263 w 273"/>
                <a:gd name="T3" fmla="*/ 428 h 428"/>
                <a:gd name="T4" fmla="*/ 273 w 273"/>
                <a:gd name="T5" fmla="*/ 428 h 428"/>
                <a:gd name="T6" fmla="*/ 12 w 273"/>
                <a:gd name="T7" fmla="*/ 0 h 428"/>
                <a:gd name="T8" fmla="*/ 0 w 27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3" h="428">
                  <a:moveTo>
                    <a:pt x="0" y="0"/>
                  </a:moveTo>
                  <a:lnTo>
                    <a:pt x="263" y="428"/>
                  </a:lnTo>
                  <a:lnTo>
                    <a:pt x="273" y="4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7" name="Freeform 39"/>
            <p:cNvSpPr/>
            <p:nvPr/>
          </p:nvSpPr>
          <p:spPr bwMode="auto">
            <a:xfrm>
              <a:off x="5070" y="1621"/>
              <a:ext cx="293" cy="428"/>
            </a:xfrm>
            <a:custGeom>
              <a:avLst/>
              <a:gdLst>
                <a:gd name="T0" fmla="*/ 0 w 293"/>
                <a:gd name="T1" fmla="*/ 0 h 428"/>
                <a:gd name="T2" fmla="*/ 286 w 293"/>
                <a:gd name="T3" fmla="*/ 428 h 428"/>
                <a:gd name="T4" fmla="*/ 293 w 293"/>
                <a:gd name="T5" fmla="*/ 421 h 428"/>
                <a:gd name="T6" fmla="*/ 16 w 293"/>
                <a:gd name="T7" fmla="*/ 0 h 428"/>
                <a:gd name="T8" fmla="*/ 0 w 29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3" h="428">
                  <a:moveTo>
                    <a:pt x="0" y="0"/>
                  </a:moveTo>
                  <a:lnTo>
                    <a:pt x="286" y="428"/>
                  </a:lnTo>
                  <a:lnTo>
                    <a:pt x="293" y="421"/>
                  </a:lnTo>
                  <a:lnTo>
                    <a:pt x="1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8" name="Freeform 40"/>
            <p:cNvSpPr/>
            <p:nvPr/>
          </p:nvSpPr>
          <p:spPr bwMode="auto">
            <a:xfrm>
              <a:off x="4568" y="1581"/>
              <a:ext cx="551" cy="156"/>
            </a:xfrm>
            <a:custGeom>
              <a:avLst/>
              <a:gdLst>
                <a:gd name="T0" fmla="*/ 0 w 551"/>
                <a:gd name="T1" fmla="*/ 0 h 156"/>
                <a:gd name="T2" fmla="*/ 551 w 551"/>
                <a:gd name="T3" fmla="*/ 146 h 156"/>
                <a:gd name="T4" fmla="*/ 539 w 551"/>
                <a:gd name="T5" fmla="*/ 156 h 156"/>
                <a:gd name="T6" fmla="*/ 0 w 551"/>
                <a:gd name="T7" fmla="*/ 11 h 156"/>
                <a:gd name="T8" fmla="*/ 0 w 551"/>
                <a:gd name="T9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1" h="156">
                  <a:moveTo>
                    <a:pt x="0" y="0"/>
                  </a:moveTo>
                  <a:lnTo>
                    <a:pt x="551" y="146"/>
                  </a:lnTo>
                  <a:lnTo>
                    <a:pt x="539" y="156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9" name="Freeform 41"/>
            <p:cNvSpPr/>
            <p:nvPr/>
          </p:nvSpPr>
          <p:spPr bwMode="auto">
            <a:xfrm>
              <a:off x="4546" y="1597"/>
              <a:ext cx="228" cy="677"/>
            </a:xfrm>
            <a:custGeom>
              <a:avLst/>
              <a:gdLst>
                <a:gd name="T0" fmla="*/ 0 w 228"/>
                <a:gd name="T1" fmla="*/ 0 h 677"/>
                <a:gd name="T2" fmla="*/ 223 w 228"/>
                <a:gd name="T3" fmla="*/ 677 h 677"/>
                <a:gd name="T4" fmla="*/ 228 w 228"/>
                <a:gd name="T5" fmla="*/ 677 h 677"/>
                <a:gd name="T6" fmla="*/ 10 w 228"/>
                <a:gd name="T7" fmla="*/ 0 h 677"/>
                <a:gd name="T8" fmla="*/ 0 w 228"/>
                <a:gd name="T9" fmla="*/ 0 h 6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8" h="677">
                  <a:moveTo>
                    <a:pt x="0" y="0"/>
                  </a:moveTo>
                  <a:lnTo>
                    <a:pt x="223" y="677"/>
                  </a:lnTo>
                  <a:lnTo>
                    <a:pt x="228" y="677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0" name="Freeform 42"/>
            <p:cNvSpPr/>
            <p:nvPr/>
          </p:nvSpPr>
          <p:spPr bwMode="auto">
            <a:xfrm>
              <a:off x="4229" y="1604"/>
              <a:ext cx="310" cy="481"/>
            </a:xfrm>
            <a:custGeom>
              <a:avLst/>
              <a:gdLst>
                <a:gd name="T0" fmla="*/ 0 w 310"/>
                <a:gd name="T1" fmla="*/ 481 h 481"/>
                <a:gd name="T2" fmla="*/ 301 w 310"/>
                <a:gd name="T3" fmla="*/ 0 h 481"/>
                <a:gd name="T4" fmla="*/ 310 w 310"/>
                <a:gd name="T5" fmla="*/ 0 h 481"/>
                <a:gd name="T6" fmla="*/ 7 w 310"/>
                <a:gd name="T7" fmla="*/ 481 h 481"/>
                <a:gd name="T8" fmla="*/ 0 w 310"/>
                <a:gd name="T9" fmla="*/ 481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0" h="481">
                  <a:moveTo>
                    <a:pt x="0" y="481"/>
                  </a:moveTo>
                  <a:lnTo>
                    <a:pt x="301" y="0"/>
                  </a:lnTo>
                  <a:lnTo>
                    <a:pt x="310" y="0"/>
                  </a:lnTo>
                  <a:lnTo>
                    <a:pt x="7" y="481"/>
                  </a:lnTo>
                  <a:lnTo>
                    <a:pt x="0" y="4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1" name="Freeform 43"/>
            <p:cNvSpPr/>
            <p:nvPr/>
          </p:nvSpPr>
          <p:spPr bwMode="auto">
            <a:xfrm>
              <a:off x="4217" y="1803"/>
              <a:ext cx="90" cy="282"/>
            </a:xfrm>
            <a:custGeom>
              <a:avLst/>
              <a:gdLst>
                <a:gd name="T0" fmla="*/ 81 w 90"/>
                <a:gd name="T1" fmla="*/ 0 h 282"/>
                <a:gd name="T2" fmla="*/ 0 w 90"/>
                <a:gd name="T3" fmla="*/ 282 h 282"/>
                <a:gd name="T4" fmla="*/ 7 w 90"/>
                <a:gd name="T5" fmla="*/ 282 h 282"/>
                <a:gd name="T6" fmla="*/ 90 w 90"/>
                <a:gd name="T7" fmla="*/ 0 h 282"/>
                <a:gd name="T8" fmla="*/ 81 w 90"/>
                <a:gd name="T9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282">
                  <a:moveTo>
                    <a:pt x="81" y="0"/>
                  </a:moveTo>
                  <a:lnTo>
                    <a:pt x="0" y="282"/>
                  </a:lnTo>
                  <a:lnTo>
                    <a:pt x="7" y="282"/>
                  </a:lnTo>
                  <a:lnTo>
                    <a:pt x="90" y="0"/>
                  </a:lnTo>
                  <a:lnTo>
                    <a:pt x="8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2" name="Freeform 44"/>
            <p:cNvSpPr/>
            <p:nvPr/>
          </p:nvSpPr>
          <p:spPr bwMode="auto">
            <a:xfrm>
              <a:off x="3833" y="1621"/>
              <a:ext cx="375" cy="464"/>
            </a:xfrm>
            <a:custGeom>
              <a:avLst/>
              <a:gdLst>
                <a:gd name="T0" fmla="*/ 0 w 375"/>
                <a:gd name="T1" fmla="*/ 0 h 464"/>
                <a:gd name="T2" fmla="*/ 368 w 375"/>
                <a:gd name="T3" fmla="*/ 464 h 464"/>
                <a:gd name="T4" fmla="*/ 375 w 375"/>
                <a:gd name="T5" fmla="*/ 464 h 464"/>
                <a:gd name="T6" fmla="*/ 8 w 375"/>
                <a:gd name="T7" fmla="*/ 0 h 464"/>
                <a:gd name="T8" fmla="*/ 0 w 375"/>
                <a:gd name="T9" fmla="*/ 0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5" h="464">
                  <a:moveTo>
                    <a:pt x="0" y="0"/>
                  </a:moveTo>
                  <a:lnTo>
                    <a:pt x="368" y="464"/>
                  </a:lnTo>
                  <a:lnTo>
                    <a:pt x="375" y="464"/>
                  </a:lnTo>
                  <a:lnTo>
                    <a:pt x="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3" name="Freeform 45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  <a:gd name="T10" fmla="*/ 0 w 649"/>
                <a:gd name="T11" fmla="*/ 17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4" name="Freeform 46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5" name="Freeform 47"/>
            <p:cNvSpPr/>
            <p:nvPr/>
          </p:nvSpPr>
          <p:spPr bwMode="auto">
            <a:xfrm>
              <a:off x="3623" y="1623"/>
              <a:ext cx="203" cy="658"/>
            </a:xfrm>
            <a:custGeom>
              <a:avLst/>
              <a:gdLst>
                <a:gd name="T0" fmla="*/ 194 w 203"/>
                <a:gd name="T1" fmla="*/ 0 h 658"/>
                <a:gd name="T2" fmla="*/ 0 w 203"/>
                <a:gd name="T3" fmla="*/ 658 h 658"/>
                <a:gd name="T4" fmla="*/ 9 w 203"/>
                <a:gd name="T5" fmla="*/ 658 h 658"/>
                <a:gd name="T6" fmla="*/ 203 w 203"/>
                <a:gd name="T7" fmla="*/ 5 h 658"/>
                <a:gd name="T8" fmla="*/ 194 w 203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58">
                  <a:moveTo>
                    <a:pt x="194" y="0"/>
                  </a:moveTo>
                  <a:lnTo>
                    <a:pt x="0" y="658"/>
                  </a:lnTo>
                  <a:lnTo>
                    <a:pt x="9" y="658"/>
                  </a:lnTo>
                  <a:lnTo>
                    <a:pt x="203" y="5"/>
                  </a:lnTo>
                  <a:lnTo>
                    <a:pt x="19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6" name="Freeform 48"/>
            <p:cNvSpPr/>
            <p:nvPr/>
          </p:nvSpPr>
          <p:spPr bwMode="auto">
            <a:xfrm>
              <a:off x="3353" y="1768"/>
              <a:ext cx="935" cy="310"/>
            </a:xfrm>
            <a:custGeom>
              <a:avLst/>
              <a:gdLst>
                <a:gd name="T0" fmla="*/ 0 w 935"/>
                <a:gd name="T1" fmla="*/ 300 h 310"/>
                <a:gd name="T2" fmla="*/ 928 w 935"/>
                <a:gd name="T3" fmla="*/ 0 h 310"/>
                <a:gd name="T4" fmla="*/ 935 w 935"/>
                <a:gd name="T5" fmla="*/ 9 h 310"/>
                <a:gd name="T6" fmla="*/ 7 w 935"/>
                <a:gd name="T7" fmla="*/ 310 h 310"/>
                <a:gd name="T8" fmla="*/ 0 w 935"/>
                <a:gd name="T9" fmla="*/ 300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5" h="310">
                  <a:moveTo>
                    <a:pt x="0" y="300"/>
                  </a:moveTo>
                  <a:lnTo>
                    <a:pt x="928" y="0"/>
                  </a:lnTo>
                  <a:lnTo>
                    <a:pt x="935" y="9"/>
                  </a:lnTo>
                  <a:lnTo>
                    <a:pt x="7" y="310"/>
                  </a:lnTo>
                  <a:lnTo>
                    <a:pt x="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7" name="Freeform 49"/>
            <p:cNvSpPr/>
            <p:nvPr/>
          </p:nvSpPr>
          <p:spPr bwMode="auto">
            <a:xfrm>
              <a:off x="2631" y="1820"/>
              <a:ext cx="641" cy="251"/>
            </a:xfrm>
            <a:custGeom>
              <a:avLst/>
              <a:gdLst>
                <a:gd name="T0" fmla="*/ 0 w 641"/>
                <a:gd name="T1" fmla="*/ 9 h 251"/>
                <a:gd name="T2" fmla="*/ 641 w 641"/>
                <a:gd name="T3" fmla="*/ 251 h 251"/>
                <a:gd name="T4" fmla="*/ 641 w 641"/>
                <a:gd name="T5" fmla="*/ 244 h 251"/>
                <a:gd name="T6" fmla="*/ 11 w 641"/>
                <a:gd name="T7" fmla="*/ 0 h 251"/>
                <a:gd name="T8" fmla="*/ 0 w 641"/>
                <a:gd name="T9" fmla="*/ 9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1" h="251">
                  <a:moveTo>
                    <a:pt x="0" y="9"/>
                  </a:moveTo>
                  <a:lnTo>
                    <a:pt x="641" y="251"/>
                  </a:lnTo>
                  <a:lnTo>
                    <a:pt x="641" y="244"/>
                  </a:lnTo>
                  <a:lnTo>
                    <a:pt x="11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8" name="Freeform 50"/>
            <p:cNvSpPr/>
            <p:nvPr/>
          </p:nvSpPr>
          <p:spPr bwMode="auto">
            <a:xfrm>
              <a:off x="2631" y="1798"/>
              <a:ext cx="497" cy="301"/>
            </a:xfrm>
            <a:custGeom>
              <a:avLst/>
              <a:gdLst>
                <a:gd name="T0" fmla="*/ 0 w 497"/>
                <a:gd name="T1" fmla="*/ 296 h 301"/>
                <a:gd name="T2" fmla="*/ 490 w 497"/>
                <a:gd name="T3" fmla="*/ 0 h 301"/>
                <a:gd name="T4" fmla="*/ 497 w 497"/>
                <a:gd name="T5" fmla="*/ 10 h 301"/>
                <a:gd name="T6" fmla="*/ 7 w 497"/>
                <a:gd name="T7" fmla="*/ 301 h 301"/>
                <a:gd name="T8" fmla="*/ 0 w 497"/>
                <a:gd name="T9" fmla="*/ 296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7" h="301">
                  <a:moveTo>
                    <a:pt x="0" y="296"/>
                  </a:moveTo>
                  <a:lnTo>
                    <a:pt x="490" y="0"/>
                  </a:lnTo>
                  <a:lnTo>
                    <a:pt x="497" y="10"/>
                  </a:lnTo>
                  <a:lnTo>
                    <a:pt x="7" y="301"/>
                  </a:lnTo>
                  <a:lnTo>
                    <a:pt x="0" y="2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9" name="Freeform 51"/>
            <p:cNvSpPr/>
            <p:nvPr/>
          </p:nvSpPr>
          <p:spPr bwMode="auto">
            <a:xfrm>
              <a:off x="2467" y="2125"/>
              <a:ext cx="135" cy="351"/>
            </a:xfrm>
            <a:custGeom>
              <a:avLst/>
              <a:gdLst>
                <a:gd name="T0" fmla="*/ 126 w 135"/>
                <a:gd name="T1" fmla="*/ 0 h 351"/>
                <a:gd name="T2" fmla="*/ 0 w 135"/>
                <a:gd name="T3" fmla="*/ 351 h 351"/>
                <a:gd name="T4" fmla="*/ 12 w 135"/>
                <a:gd name="T5" fmla="*/ 351 h 351"/>
                <a:gd name="T6" fmla="*/ 135 w 135"/>
                <a:gd name="T7" fmla="*/ 7 h 351"/>
                <a:gd name="T8" fmla="*/ 126 w 135"/>
                <a:gd name="T9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351">
                  <a:moveTo>
                    <a:pt x="126" y="0"/>
                  </a:moveTo>
                  <a:lnTo>
                    <a:pt x="0" y="351"/>
                  </a:lnTo>
                  <a:lnTo>
                    <a:pt x="12" y="351"/>
                  </a:lnTo>
                  <a:lnTo>
                    <a:pt x="135" y="7"/>
                  </a:lnTo>
                  <a:lnTo>
                    <a:pt x="12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0" name="Freeform 52"/>
            <p:cNvSpPr/>
            <p:nvPr/>
          </p:nvSpPr>
          <p:spPr bwMode="auto">
            <a:xfrm>
              <a:off x="2607" y="2130"/>
              <a:ext cx="234" cy="743"/>
            </a:xfrm>
            <a:custGeom>
              <a:avLst/>
              <a:gdLst>
                <a:gd name="T0" fmla="*/ 0 w 234"/>
                <a:gd name="T1" fmla="*/ 0 h 743"/>
                <a:gd name="T2" fmla="*/ 223 w 234"/>
                <a:gd name="T3" fmla="*/ 743 h 743"/>
                <a:gd name="T4" fmla="*/ 234 w 234"/>
                <a:gd name="T5" fmla="*/ 743 h 743"/>
                <a:gd name="T6" fmla="*/ 9 w 234"/>
                <a:gd name="T7" fmla="*/ 0 h 743"/>
                <a:gd name="T8" fmla="*/ 0 w 234"/>
                <a:gd name="T9" fmla="*/ 0 h 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743">
                  <a:moveTo>
                    <a:pt x="0" y="0"/>
                  </a:moveTo>
                  <a:lnTo>
                    <a:pt x="223" y="743"/>
                  </a:lnTo>
                  <a:lnTo>
                    <a:pt x="234" y="743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1" name="Freeform 53"/>
            <p:cNvSpPr/>
            <p:nvPr/>
          </p:nvSpPr>
          <p:spPr bwMode="auto">
            <a:xfrm>
              <a:off x="2472" y="2525"/>
              <a:ext cx="350" cy="360"/>
            </a:xfrm>
            <a:custGeom>
              <a:avLst/>
              <a:gdLst>
                <a:gd name="T0" fmla="*/ 0 w 350"/>
                <a:gd name="T1" fmla="*/ 12 h 360"/>
                <a:gd name="T2" fmla="*/ 343 w 350"/>
                <a:gd name="T3" fmla="*/ 360 h 360"/>
                <a:gd name="T4" fmla="*/ 350 w 350"/>
                <a:gd name="T5" fmla="*/ 348 h 360"/>
                <a:gd name="T6" fmla="*/ 7 w 350"/>
                <a:gd name="T7" fmla="*/ 0 h 360"/>
                <a:gd name="T8" fmla="*/ 0 w 350"/>
                <a:gd name="T9" fmla="*/ 12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0" h="360">
                  <a:moveTo>
                    <a:pt x="0" y="12"/>
                  </a:moveTo>
                  <a:lnTo>
                    <a:pt x="343" y="360"/>
                  </a:lnTo>
                  <a:lnTo>
                    <a:pt x="350" y="348"/>
                  </a:lnTo>
                  <a:lnTo>
                    <a:pt x="7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2" name="Freeform 54"/>
            <p:cNvSpPr/>
            <p:nvPr/>
          </p:nvSpPr>
          <p:spPr bwMode="auto">
            <a:xfrm>
              <a:off x="2922" y="2466"/>
              <a:ext cx="128" cy="355"/>
            </a:xfrm>
            <a:custGeom>
              <a:avLst/>
              <a:gdLst>
                <a:gd name="T0" fmla="*/ 121 w 128"/>
                <a:gd name="T1" fmla="*/ 0 h 355"/>
                <a:gd name="T2" fmla="*/ 0 w 128"/>
                <a:gd name="T3" fmla="*/ 339 h 355"/>
                <a:gd name="T4" fmla="*/ 9 w 128"/>
                <a:gd name="T5" fmla="*/ 355 h 355"/>
                <a:gd name="T6" fmla="*/ 128 w 128"/>
                <a:gd name="T7" fmla="*/ 10 h 355"/>
                <a:gd name="T8" fmla="*/ 121 w 128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8" h="355">
                  <a:moveTo>
                    <a:pt x="121" y="0"/>
                  </a:moveTo>
                  <a:lnTo>
                    <a:pt x="0" y="339"/>
                  </a:lnTo>
                  <a:lnTo>
                    <a:pt x="9" y="355"/>
                  </a:lnTo>
                  <a:lnTo>
                    <a:pt x="128" y="10"/>
                  </a:lnTo>
                  <a:lnTo>
                    <a:pt x="1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3" name="Freeform 55"/>
            <p:cNvSpPr/>
            <p:nvPr/>
          </p:nvSpPr>
          <p:spPr bwMode="auto">
            <a:xfrm>
              <a:off x="2616" y="2118"/>
              <a:ext cx="417" cy="322"/>
            </a:xfrm>
            <a:custGeom>
              <a:avLst/>
              <a:gdLst>
                <a:gd name="T0" fmla="*/ 0 w 417"/>
                <a:gd name="T1" fmla="*/ 10 h 322"/>
                <a:gd name="T2" fmla="*/ 408 w 417"/>
                <a:gd name="T3" fmla="*/ 322 h 322"/>
                <a:gd name="T4" fmla="*/ 417 w 417"/>
                <a:gd name="T5" fmla="*/ 310 h 322"/>
                <a:gd name="T6" fmla="*/ 15 w 417"/>
                <a:gd name="T7" fmla="*/ 0 h 322"/>
                <a:gd name="T8" fmla="*/ 0 w 417"/>
                <a:gd name="T9" fmla="*/ 10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7" h="322">
                  <a:moveTo>
                    <a:pt x="0" y="10"/>
                  </a:moveTo>
                  <a:lnTo>
                    <a:pt x="408" y="322"/>
                  </a:lnTo>
                  <a:lnTo>
                    <a:pt x="417" y="310"/>
                  </a:lnTo>
                  <a:lnTo>
                    <a:pt x="15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4" name="Freeform 56"/>
            <p:cNvSpPr/>
            <p:nvPr/>
          </p:nvSpPr>
          <p:spPr bwMode="auto">
            <a:xfrm>
              <a:off x="3054" y="1803"/>
              <a:ext cx="81" cy="618"/>
            </a:xfrm>
            <a:custGeom>
              <a:avLst/>
              <a:gdLst>
                <a:gd name="T0" fmla="*/ 69 w 81"/>
                <a:gd name="T1" fmla="*/ 0 h 618"/>
                <a:gd name="T2" fmla="*/ 0 w 81"/>
                <a:gd name="T3" fmla="*/ 618 h 618"/>
                <a:gd name="T4" fmla="*/ 10 w 81"/>
                <a:gd name="T5" fmla="*/ 618 h 618"/>
                <a:gd name="T6" fmla="*/ 81 w 81"/>
                <a:gd name="T7" fmla="*/ 0 h 618"/>
                <a:gd name="T8" fmla="*/ 69 w 81"/>
                <a:gd name="T9" fmla="*/ 0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618">
                  <a:moveTo>
                    <a:pt x="69" y="0"/>
                  </a:moveTo>
                  <a:lnTo>
                    <a:pt x="0" y="618"/>
                  </a:lnTo>
                  <a:lnTo>
                    <a:pt x="10" y="618"/>
                  </a:lnTo>
                  <a:lnTo>
                    <a:pt x="81" y="0"/>
                  </a:lnTo>
                  <a:lnTo>
                    <a:pt x="6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5" name="Freeform 57"/>
            <p:cNvSpPr/>
            <p:nvPr/>
          </p:nvSpPr>
          <p:spPr bwMode="auto">
            <a:xfrm>
              <a:off x="3135" y="1810"/>
              <a:ext cx="476" cy="474"/>
            </a:xfrm>
            <a:custGeom>
              <a:avLst/>
              <a:gdLst>
                <a:gd name="T0" fmla="*/ 0 w 476"/>
                <a:gd name="T1" fmla="*/ 0 h 474"/>
                <a:gd name="T2" fmla="*/ 469 w 476"/>
                <a:gd name="T3" fmla="*/ 474 h 474"/>
                <a:gd name="T4" fmla="*/ 476 w 476"/>
                <a:gd name="T5" fmla="*/ 471 h 474"/>
                <a:gd name="T6" fmla="*/ 9 w 476"/>
                <a:gd name="T7" fmla="*/ 0 h 474"/>
                <a:gd name="T8" fmla="*/ 0 w 476"/>
                <a:gd name="T9" fmla="*/ 0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6" h="474">
                  <a:moveTo>
                    <a:pt x="0" y="0"/>
                  </a:moveTo>
                  <a:lnTo>
                    <a:pt x="469" y="474"/>
                  </a:lnTo>
                  <a:lnTo>
                    <a:pt x="476" y="471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6" name="Freeform 58"/>
            <p:cNvSpPr/>
            <p:nvPr/>
          </p:nvSpPr>
          <p:spPr bwMode="auto">
            <a:xfrm>
              <a:off x="2938" y="2109"/>
              <a:ext cx="363" cy="696"/>
            </a:xfrm>
            <a:custGeom>
              <a:avLst/>
              <a:gdLst>
                <a:gd name="T0" fmla="*/ 358 w 363"/>
                <a:gd name="T1" fmla="*/ 0 h 696"/>
                <a:gd name="T2" fmla="*/ 0 w 363"/>
                <a:gd name="T3" fmla="*/ 696 h 696"/>
                <a:gd name="T4" fmla="*/ 12 w 363"/>
                <a:gd name="T5" fmla="*/ 696 h 696"/>
                <a:gd name="T6" fmla="*/ 363 w 363"/>
                <a:gd name="T7" fmla="*/ 9 h 696"/>
                <a:gd name="T8" fmla="*/ 358 w 363"/>
                <a:gd name="T9" fmla="*/ 0 h 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3" h="696">
                  <a:moveTo>
                    <a:pt x="358" y="0"/>
                  </a:moveTo>
                  <a:lnTo>
                    <a:pt x="0" y="696"/>
                  </a:lnTo>
                  <a:lnTo>
                    <a:pt x="12" y="696"/>
                  </a:lnTo>
                  <a:lnTo>
                    <a:pt x="363" y="9"/>
                  </a:lnTo>
                  <a:lnTo>
                    <a:pt x="35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7" name="Freeform 59"/>
            <p:cNvSpPr/>
            <p:nvPr/>
          </p:nvSpPr>
          <p:spPr bwMode="auto">
            <a:xfrm>
              <a:off x="3085" y="2296"/>
              <a:ext cx="516" cy="154"/>
            </a:xfrm>
            <a:custGeom>
              <a:avLst/>
              <a:gdLst>
                <a:gd name="T0" fmla="*/ 0 w 516"/>
                <a:gd name="T1" fmla="*/ 144 h 154"/>
                <a:gd name="T2" fmla="*/ 516 w 516"/>
                <a:gd name="T3" fmla="*/ 0 h 154"/>
                <a:gd name="T4" fmla="*/ 516 w 516"/>
                <a:gd name="T5" fmla="*/ 7 h 154"/>
                <a:gd name="T6" fmla="*/ 0 w 516"/>
                <a:gd name="T7" fmla="*/ 154 h 154"/>
                <a:gd name="T8" fmla="*/ 0 w 516"/>
                <a:gd name="T9" fmla="*/ 14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6" h="154">
                  <a:moveTo>
                    <a:pt x="0" y="144"/>
                  </a:moveTo>
                  <a:lnTo>
                    <a:pt x="516" y="0"/>
                  </a:lnTo>
                  <a:lnTo>
                    <a:pt x="516" y="7"/>
                  </a:lnTo>
                  <a:lnTo>
                    <a:pt x="0" y="154"/>
                  </a:lnTo>
                  <a:lnTo>
                    <a:pt x="0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8" name="Freeform 60"/>
            <p:cNvSpPr/>
            <p:nvPr/>
          </p:nvSpPr>
          <p:spPr bwMode="auto">
            <a:xfrm>
              <a:off x="3637" y="2106"/>
              <a:ext cx="571" cy="192"/>
            </a:xfrm>
            <a:custGeom>
              <a:avLst/>
              <a:gdLst>
                <a:gd name="T0" fmla="*/ 0 w 571"/>
                <a:gd name="T1" fmla="*/ 180 h 192"/>
                <a:gd name="T2" fmla="*/ 571 w 571"/>
                <a:gd name="T3" fmla="*/ 0 h 192"/>
                <a:gd name="T4" fmla="*/ 571 w 571"/>
                <a:gd name="T5" fmla="*/ 12 h 192"/>
                <a:gd name="T6" fmla="*/ 0 w 571"/>
                <a:gd name="T7" fmla="*/ 192 h 192"/>
                <a:gd name="T8" fmla="*/ 0 w 571"/>
                <a:gd name="T9" fmla="*/ 18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192">
                  <a:moveTo>
                    <a:pt x="0" y="180"/>
                  </a:moveTo>
                  <a:lnTo>
                    <a:pt x="571" y="0"/>
                  </a:lnTo>
                  <a:lnTo>
                    <a:pt x="571" y="12"/>
                  </a:lnTo>
                  <a:lnTo>
                    <a:pt x="0" y="192"/>
                  </a:lnTo>
                  <a:lnTo>
                    <a:pt x="0" y="1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9" name="Freeform 61"/>
            <p:cNvSpPr/>
            <p:nvPr/>
          </p:nvSpPr>
          <p:spPr bwMode="auto">
            <a:xfrm>
              <a:off x="4234" y="2106"/>
              <a:ext cx="521" cy="187"/>
            </a:xfrm>
            <a:custGeom>
              <a:avLst/>
              <a:gdLst>
                <a:gd name="T0" fmla="*/ 0 w 521"/>
                <a:gd name="T1" fmla="*/ 10 h 187"/>
                <a:gd name="T2" fmla="*/ 518 w 521"/>
                <a:gd name="T3" fmla="*/ 187 h 187"/>
                <a:gd name="T4" fmla="*/ 521 w 521"/>
                <a:gd name="T5" fmla="*/ 175 h 187"/>
                <a:gd name="T6" fmla="*/ 0 w 521"/>
                <a:gd name="T7" fmla="*/ 0 h 187"/>
                <a:gd name="T8" fmla="*/ 0 w 521"/>
                <a:gd name="T9" fmla="*/ 1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187">
                  <a:moveTo>
                    <a:pt x="0" y="10"/>
                  </a:moveTo>
                  <a:lnTo>
                    <a:pt x="518" y="187"/>
                  </a:lnTo>
                  <a:lnTo>
                    <a:pt x="521" y="175"/>
                  </a:lnTo>
                  <a:lnTo>
                    <a:pt x="0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0" name="Freeform 62"/>
            <p:cNvSpPr/>
            <p:nvPr/>
          </p:nvSpPr>
          <p:spPr bwMode="auto">
            <a:xfrm>
              <a:off x="4795" y="1749"/>
              <a:ext cx="329" cy="525"/>
            </a:xfrm>
            <a:custGeom>
              <a:avLst/>
              <a:gdLst>
                <a:gd name="T0" fmla="*/ 329 w 329"/>
                <a:gd name="T1" fmla="*/ 0 h 525"/>
                <a:gd name="T2" fmla="*/ 0 w 329"/>
                <a:gd name="T3" fmla="*/ 525 h 525"/>
                <a:gd name="T4" fmla="*/ 7 w 329"/>
                <a:gd name="T5" fmla="*/ 525 h 525"/>
                <a:gd name="T6" fmla="*/ 329 w 329"/>
                <a:gd name="T7" fmla="*/ 12 h 525"/>
                <a:gd name="T8" fmla="*/ 329 w 329"/>
                <a:gd name="T9" fmla="*/ 0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9" h="525">
                  <a:moveTo>
                    <a:pt x="329" y="0"/>
                  </a:moveTo>
                  <a:lnTo>
                    <a:pt x="0" y="525"/>
                  </a:lnTo>
                  <a:lnTo>
                    <a:pt x="7" y="525"/>
                  </a:lnTo>
                  <a:lnTo>
                    <a:pt x="329" y="12"/>
                  </a:lnTo>
                  <a:lnTo>
                    <a:pt x="3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1" name="Freeform 63"/>
            <p:cNvSpPr/>
            <p:nvPr/>
          </p:nvSpPr>
          <p:spPr bwMode="auto">
            <a:xfrm>
              <a:off x="5145" y="1756"/>
              <a:ext cx="52" cy="691"/>
            </a:xfrm>
            <a:custGeom>
              <a:avLst/>
              <a:gdLst>
                <a:gd name="T0" fmla="*/ 0 w 52"/>
                <a:gd name="T1" fmla="*/ 0 h 691"/>
                <a:gd name="T2" fmla="*/ 41 w 52"/>
                <a:gd name="T3" fmla="*/ 691 h 691"/>
                <a:gd name="T4" fmla="*/ 52 w 52"/>
                <a:gd name="T5" fmla="*/ 691 h 691"/>
                <a:gd name="T6" fmla="*/ 7 w 52"/>
                <a:gd name="T7" fmla="*/ 0 h 691"/>
                <a:gd name="T8" fmla="*/ 0 w 52"/>
                <a:gd name="T9" fmla="*/ 0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691">
                  <a:moveTo>
                    <a:pt x="0" y="0"/>
                  </a:moveTo>
                  <a:lnTo>
                    <a:pt x="41" y="691"/>
                  </a:lnTo>
                  <a:lnTo>
                    <a:pt x="52" y="691"/>
                  </a:lnTo>
                  <a:lnTo>
                    <a:pt x="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2" name="Freeform 64"/>
            <p:cNvSpPr/>
            <p:nvPr/>
          </p:nvSpPr>
          <p:spPr bwMode="auto">
            <a:xfrm>
              <a:off x="5204" y="2102"/>
              <a:ext cx="183" cy="355"/>
            </a:xfrm>
            <a:custGeom>
              <a:avLst/>
              <a:gdLst>
                <a:gd name="T0" fmla="*/ 171 w 183"/>
                <a:gd name="T1" fmla="*/ 0 h 355"/>
                <a:gd name="T2" fmla="*/ 0 w 183"/>
                <a:gd name="T3" fmla="*/ 345 h 355"/>
                <a:gd name="T4" fmla="*/ 10 w 183"/>
                <a:gd name="T5" fmla="*/ 355 h 355"/>
                <a:gd name="T6" fmla="*/ 183 w 183"/>
                <a:gd name="T7" fmla="*/ 0 h 355"/>
                <a:gd name="T8" fmla="*/ 171 w 183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3" h="355">
                  <a:moveTo>
                    <a:pt x="171" y="0"/>
                  </a:moveTo>
                  <a:lnTo>
                    <a:pt x="0" y="345"/>
                  </a:lnTo>
                  <a:lnTo>
                    <a:pt x="10" y="355"/>
                  </a:lnTo>
                  <a:lnTo>
                    <a:pt x="183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3" name="Freeform 65"/>
            <p:cNvSpPr/>
            <p:nvPr/>
          </p:nvSpPr>
          <p:spPr bwMode="auto">
            <a:xfrm>
              <a:off x="4795" y="2303"/>
              <a:ext cx="362" cy="173"/>
            </a:xfrm>
            <a:custGeom>
              <a:avLst/>
              <a:gdLst>
                <a:gd name="T0" fmla="*/ 0 w 362"/>
                <a:gd name="T1" fmla="*/ 9 h 173"/>
                <a:gd name="T2" fmla="*/ 362 w 362"/>
                <a:gd name="T3" fmla="*/ 173 h 173"/>
                <a:gd name="T4" fmla="*/ 362 w 362"/>
                <a:gd name="T5" fmla="*/ 156 h 173"/>
                <a:gd name="T6" fmla="*/ 0 w 362"/>
                <a:gd name="T7" fmla="*/ 0 h 173"/>
                <a:gd name="T8" fmla="*/ 0 w 362"/>
                <a:gd name="T9" fmla="*/ 9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2" h="173">
                  <a:moveTo>
                    <a:pt x="0" y="9"/>
                  </a:moveTo>
                  <a:lnTo>
                    <a:pt x="362" y="173"/>
                  </a:lnTo>
                  <a:lnTo>
                    <a:pt x="362" y="156"/>
                  </a:lnTo>
                  <a:lnTo>
                    <a:pt x="0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4" name="Freeform 66"/>
            <p:cNvSpPr/>
            <p:nvPr/>
          </p:nvSpPr>
          <p:spPr bwMode="auto">
            <a:xfrm>
              <a:off x="5086" y="2499"/>
              <a:ext cx="102" cy="462"/>
            </a:xfrm>
            <a:custGeom>
              <a:avLst/>
              <a:gdLst>
                <a:gd name="T0" fmla="*/ 95 w 102"/>
                <a:gd name="T1" fmla="*/ 0 h 462"/>
                <a:gd name="T2" fmla="*/ 0 w 102"/>
                <a:gd name="T3" fmla="*/ 462 h 462"/>
                <a:gd name="T4" fmla="*/ 12 w 102"/>
                <a:gd name="T5" fmla="*/ 462 h 462"/>
                <a:gd name="T6" fmla="*/ 102 w 102"/>
                <a:gd name="T7" fmla="*/ 0 h 462"/>
                <a:gd name="T8" fmla="*/ 95 w 102"/>
                <a:gd name="T9" fmla="*/ 0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462">
                  <a:moveTo>
                    <a:pt x="95" y="0"/>
                  </a:moveTo>
                  <a:lnTo>
                    <a:pt x="0" y="462"/>
                  </a:lnTo>
                  <a:lnTo>
                    <a:pt x="12" y="462"/>
                  </a:lnTo>
                  <a:lnTo>
                    <a:pt x="102" y="0"/>
                  </a:lnTo>
                  <a:lnTo>
                    <a:pt x="9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5" name="Freeform 67"/>
            <p:cNvSpPr/>
            <p:nvPr/>
          </p:nvSpPr>
          <p:spPr bwMode="auto">
            <a:xfrm>
              <a:off x="4724" y="2317"/>
              <a:ext cx="59" cy="663"/>
            </a:xfrm>
            <a:custGeom>
              <a:avLst/>
              <a:gdLst>
                <a:gd name="T0" fmla="*/ 50 w 59"/>
                <a:gd name="T1" fmla="*/ 0 h 663"/>
                <a:gd name="T2" fmla="*/ 0 w 59"/>
                <a:gd name="T3" fmla="*/ 663 h 663"/>
                <a:gd name="T4" fmla="*/ 9 w 59"/>
                <a:gd name="T5" fmla="*/ 663 h 663"/>
                <a:gd name="T6" fmla="*/ 59 w 59"/>
                <a:gd name="T7" fmla="*/ 0 h 663"/>
                <a:gd name="T8" fmla="*/ 50 w 59"/>
                <a:gd name="T9" fmla="*/ 0 h 6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663">
                  <a:moveTo>
                    <a:pt x="50" y="0"/>
                  </a:moveTo>
                  <a:lnTo>
                    <a:pt x="0" y="663"/>
                  </a:lnTo>
                  <a:lnTo>
                    <a:pt x="9" y="663"/>
                  </a:lnTo>
                  <a:lnTo>
                    <a:pt x="59" y="0"/>
                  </a:lnTo>
                  <a:lnTo>
                    <a:pt x="5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6" name="Freeform 68"/>
            <p:cNvSpPr/>
            <p:nvPr/>
          </p:nvSpPr>
          <p:spPr bwMode="auto">
            <a:xfrm>
              <a:off x="4740" y="2499"/>
              <a:ext cx="443" cy="481"/>
            </a:xfrm>
            <a:custGeom>
              <a:avLst/>
              <a:gdLst>
                <a:gd name="T0" fmla="*/ 436 w 443"/>
                <a:gd name="T1" fmla="*/ 0 h 481"/>
                <a:gd name="T2" fmla="*/ 0 w 443"/>
                <a:gd name="T3" fmla="*/ 476 h 481"/>
                <a:gd name="T4" fmla="*/ 7 w 443"/>
                <a:gd name="T5" fmla="*/ 481 h 481"/>
                <a:gd name="T6" fmla="*/ 443 w 443"/>
                <a:gd name="T7" fmla="*/ 0 h 481"/>
                <a:gd name="T8" fmla="*/ 436 w 443"/>
                <a:gd name="T9" fmla="*/ 0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3" h="481">
                  <a:moveTo>
                    <a:pt x="436" y="0"/>
                  </a:moveTo>
                  <a:lnTo>
                    <a:pt x="0" y="476"/>
                  </a:lnTo>
                  <a:lnTo>
                    <a:pt x="7" y="481"/>
                  </a:lnTo>
                  <a:lnTo>
                    <a:pt x="443" y="0"/>
                  </a:lnTo>
                  <a:lnTo>
                    <a:pt x="43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7" name="Freeform 69"/>
            <p:cNvSpPr/>
            <p:nvPr/>
          </p:nvSpPr>
          <p:spPr bwMode="auto">
            <a:xfrm>
              <a:off x="4996" y="2573"/>
              <a:ext cx="81" cy="388"/>
            </a:xfrm>
            <a:custGeom>
              <a:avLst/>
              <a:gdLst>
                <a:gd name="T0" fmla="*/ 0 w 81"/>
                <a:gd name="T1" fmla="*/ 0 h 388"/>
                <a:gd name="T2" fmla="*/ 69 w 81"/>
                <a:gd name="T3" fmla="*/ 388 h 388"/>
                <a:gd name="T4" fmla="*/ 81 w 81"/>
                <a:gd name="T5" fmla="*/ 388 h 388"/>
                <a:gd name="T6" fmla="*/ 10 w 81"/>
                <a:gd name="T7" fmla="*/ 0 h 388"/>
                <a:gd name="T8" fmla="*/ 0 w 8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388">
                  <a:moveTo>
                    <a:pt x="0" y="0"/>
                  </a:moveTo>
                  <a:lnTo>
                    <a:pt x="69" y="388"/>
                  </a:lnTo>
                  <a:lnTo>
                    <a:pt x="81" y="388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8" name="Freeform 70"/>
            <p:cNvSpPr/>
            <p:nvPr/>
          </p:nvSpPr>
          <p:spPr bwMode="auto">
            <a:xfrm>
              <a:off x="4186" y="2116"/>
              <a:ext cx="38" cy="594"/>
            </a:xfrm>
            <a:custGeom>
              <a:avLst/>
              <a:gdLst>
                <a:gd name="T0" fmla="*/ 31 w 38"/>
                <a:gd name="T1" fmla="*/ 2 h 594"/>
                <a:gd name="T2" fmla="*/ 0 w 38"/>
                <a:gd name="T3" fmla="*/ 594 h 594"/>
                <a:gd name="T4" fmla="*/ 7 w 38"/>
                <a:gd name="T5" fmla="*/ 594 h 594"/>
                <a:gd name="T6" fmla="*/ 38 w 38"/>
                <a:gd name="T7" fmla="*/ 0 h 594"/>
                <a:gd name="T8" fmla="*/ 31 w 38"/>
                <a:gd name="T9" fmla="*/ 2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594">
                  <a:moveTo>
                    <a:pt x="31" y="2"/>
                  </a:moveTo>
                  <a:lnTo>
                    <a:pt x="0" y="594"/>
                  </a:lnTo>
                  <a:lnTo>
                    <a:pt x="7" y="594"/>
                  </a:lnTo>
                  <a:lnTo>
                    <a:pt x="38" y="0"/>
                  </a:lnTo>
                  <a:lnTo>
                    <a:pt x="31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9" name="Freeform 71"/>
            <p:cNvSpPr/>
            <p:nvPr/>
          </p:nvSpPr>
          <p:spPr bwMode="auto">
            <a:xfrm>
              <a:off x="4201" y="2312"/>
              <a:ext cx="568" cy="415"/>
            </a:xfrm>
            <a:custGeom>
              <a:avLst/>
              <a:gdLst>
                <a:gd name="T0" fmla="*/ 0 w 568"/>
                <a:gd name="T1" fmla="*/ 405 h 415"/>
                <a:gd name="T2" fmla="*/ 563 w 568"/>
                <a:gd name="T3" fmla="*/ 0 h 415"/>
                <a:gd name="T4" fmla="*/ 568 w 568"/>
                <a:gd name="T5" fmla="*/ 7 h 415"/>
                <a:gd name="T6" fmla="*/ 0 w 568"/>
                <a:gd name="T7" fmla="*/ 415 h 415"/>
                <a:gd name="T8" fmla="*/ 0 w 568"/>
                <a:gd name="T9" fmla="*/ 405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8" h="415">
                  <a:moveTo>
                    <a:pt x="0" y="405"/>
                  </a:moveTo>
                  <a:lnTo>
                    <a:pt x="563" y="0"/>
                  </a:lnTo>
                  <a:lnTo>
                    <a:pt x="568" y="7"/>
                  </a:lnTo>
                  <a:lnTo>
                    <a:pt x="0" y="415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0" name="Freeform 72"/>
            <p:cNvSpPr/>
            <p:nvPr/>
          </p:nvSpPr>
          <p:spPr bwMode="auto">
            <a:xfrm>
              <a:off x="4198" y="2729"/>
              <a:ext cx="507" cy="272"/>
            </a:xfrm>
            <a:custGeom>
              <a:avLst/>
              <a:gdLst>
                <a:gd name="T0" fmla="*/ 0 w 507"/>
                <a:gd name="T1" fmla="*/ 9 h 272"/>
                <a:gd name="T2" fmla="*/ 497 w 507"/>
                <a:gd name="T3" fmla="*/ 272 h 272"/>
                <a:gd name="T4" fmla="*/ 507 w 507"/>
                <a:gd name="T5" fmla="*/ 268 h 272"/>
                <a:gd name="T6" fmla="*/ 5 w 507"/>
                <a:gd name="T7" fmla="*/ 0 h 272"/>
                <a:gd name="T8" fmla="*/ 0 w 507"/>
                <a:gd name="T9" fmla="*/ 9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72">
                  <a:moveTo>
                    <a:pt x="0" y="9"/>
                  </a:moveTo>
                  <a:lnTo>
                    <a:pt x="497" y="272"/>
                  </a:lnTo>
                  <a:lnTo>
                    <a:pt x="507" y="268"/>
                  </a:lnTo>
                  <a:lnTo>
                    <a:pt x="5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1" name="Freeform 73"/>
            <p:cNvSpPr/>
            <p:nvPr/>
          </p:nvSpPr>
          <p:spPr bwMode="auto">
            <a:xfrm>
              <a:off x="3627" y="2298"/>
              <a:ext cx="540" cy="431"/>
            </a:xfrm>
            <a:custGeom>
              <a:avLst/>
              <a:gdLst>
                <a:gd name="T0" fmla="*/ 0 w 540"/>
                <a:gd name="T1" fmla="*/ 10 h 431"/>
                <a:gd name="T2" fmla="*/ 540 w 540"/>
                <a:gd name="T3" fmla="*/ 431 h 431"/>
                <a:gd name="T4" fmla="*/ 540 w 540"/>
                <a:gd name="T5" fmla="*/ 417 h 431"/>
                <a:gd name="T6" fmla="*/ 8 w 540"/>
                <a:gd name="T7" fmla="*/ 0 h 431"/>
                <a:gd name="T8" fmla="*/ 0 w 540"/>
                <a:gd name="T9" fmla="*/ 1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431">
                  <a:moveTo>
                    <a:pt x="0" y="10"/>
                  </a:moveTo>
                  <a:lnTo>
                    <a:pt x="540" y="431"/>
                  </a:lnTo>
                  <a:lnTo>
                    <a:pt x="540" y="417"/>
                  </a:lnTo>
                  <a:lnTo>
                    <a:pt x="8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2" name="Freeform 74"/>
            <p:cNvSpPr/>
            <p:nvPr/>
          </p:nvSpPr>
          <p:spPr bwMode="auto">
            <a:xfrm>
              <a:off x="3495" y="2305"/>
              <a:ext cx="130" cy="621"/>
            </a:xfrm>
            <a:custGeom>
              <a:avLst/>
              <a:gdLst>
                <a:gd name="T0" fmla="*/ 125 w 130"/>
                <a:gd name="T1" fmla="*/ 0 h 621"/>
                <a:gd name="T2" fmla="*/ 0 w 130"/>
                <a:gd name="T3" fmla="*/ 621 h 621"/>
                <a:gd name="T4" fmla="*/ 9 w 130"/>
                <a:gd name="T5" fmla="*/ 621 h 621"/>
                <a:gd name="T6" fmla="*/ 130 w 130"/>
                <a:gd name="T7" fmla="*/ 5 h 621"/>
                <a:gd name="T8" fmla="*/ 125 w 130"/>
                <a:gd name="T9" fmla="*/ 0 h 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" h="621">
                  <a:moveTo>
                    <a:pt x="125" y="0"/>
                  </a:moveTo>
                  <a:lnTo>
                    <a:pt x="0" y="621"/>
                  </a:lnTo>
                  <a:lnTo>
                    <a:pt x="9" y="621"/>
                  </a:lnTo>
                  <a:lnTo>
                    <a:pt x="130" y="5"/>
                  </a:lnTo>
                  <a:lnTo>
                    <a:pt x="1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3" name="Freeform 75"/>
            <p:cNvSpPr/>
            <p:nvPr/>
          </p:nvSpPr>
          <p:spPr bwMode="auto">
            <a:xfrm>
              <a:off x="3054" y="2461"/>
              <a:ext cx="420" cy="465"/>
            </a:xfrm>
            <a:custGeom>
              <a:avLst/>
              <a:gdLst>
                <a:gd name="T0" fmla="*/ 0 w 420"/>
                <a:gd name="T1" fmla="*/ 8 h 465"/>
                <a:gd name="T2" fmla="*/ 412 w 420"/>
                <a:gd name="T3" fmla="*/ 465 h 465"/>
                <a:gd name="T4" fmla="*/ 420 w 420"/>
                <a:gd name="T5" fmla="*/ 465 h 465"/>
                <a:gd name="T6" fmla="*/ 12 w 420"/>
                <a:gd name="T7" fmla="*/ 0 h 465"/>
                <a:gd name="T8" fmla="*/ 0 w 420"/>
                <a:gd name="T9" fmla="*/ 8 h 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0" h="465">
                  <a:moveTo>
                    <a:pt x="0" y="8"/>
                  </a:moveTo>
                  <a:lnTo>
                    <a:pt x="412" y="465"/>
                  </a:lnTo>
                  <a:lnTo>
                    <a:pt x="420" y="465"/>
                  </a:lnTo>
                  <a:lnTo>
                    <a:pt x="12" y="0"/>
                  </a:ln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4" name="Freeform 76"/>
            <p:cNvSpPr/>
            <p:nvPr/>
          </p:nvSpPr>
          <p:spPr bwMode="auto">
            <a:xfrm>
              <a:off x="3519" y="2729"/>
              <a:ext cx="655" cy="223"/>
            </a:xfrm>
            <a:custGeom>
              <a:avLst/>
              <a:gdLst>
                <a:gd name="T0" fmla="*/ 0 w 655"/>
                <a:gd name="T1" fmla="*/ 213 h 223"/>
                <a:gd name="T2" fmla="*/ 655 w 655"/>
                <a:gd name="T3" fmla="*/ 0 h 223"/>
                <a:gd name="T4" fmla="*/ 655 w 655"/>
                <a:gd name="T5" fmla="*/ 9 h 223"/>
                <a:gd name="T6" fmla="*/ 0 w 655"/>
                <a:gd name="T7" fmla="*/ 223 h 223"/>
                <a:gd name="T8" fmla="*/ 0 w 655"/>
                <a:gd name="T9" fmla="*/ 213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5" h="223">
                  <a:moveTo>
                    <a:pt x="0" y="213"/>
                  </a:moveTo>
                  <a:lnTo>
                    <a:pt x="655" y="0"/>
                  </a:lnTo>
                  <a:lnTo>
                    <a:pt x="655" y="9"/>
                  </a:lnTo>
                  <a:lnTo>
                    <a:pt x="0" y="223"/>
                  </a:lnTo>
                  <a:lnTo>
                    <a:pt x="0" y="2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5" name="Freeform 77"/>
            <p:cNvSpPr/>
            <p:nvPr/>
          </p:nvSpPr>
          <p:spPr bwMode="auto">
            <a:xfrm>
              <a:off x="4066" y="2738"/>
              <a:ext cx="123" cy="495"/>
            </a:xfrm>
            <a:custGeom>
              <a:avLst/>
              <a:gdLst>
                <a:gd name="T0" fmla="*/ 118 w 123"/>
                <a:gd name="T1" fmla="*/ 0 h 495"/>
                <a:gd name="T2" fmla="*/ 0 w 123"/>
                <a:gd name="T3" fmla="*/ 495 h 495"/>
                <a:gd name="T4" fmla="*/ 7 w 123"/>
                <a:gd name="T5" fmla="*/ 495 h 495"/>
                <a:gd name="T6" fmla="*/ 123 w 123"/>
                <a:gd name="T7" fmla="*/ 0 h 495"/>
                <a:gd name="T8" fmla="*/ 118 w 123"/>
                <a:gd name="T9" fmla="*/ 0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495">
                  <a:moveTo>
                    <a:pt x="118" y="0"/>
                  </a:moveTo>
                  <a:lnTo>
                    <a:pt x="0" y="495"/>
                  </a:lnTo>
                  <a:lnTo>
                    <a:pt x="7" y="495"/>
                  </a:lnTo>
                  <a:lnTo>
                    <a:pt x="123" y="0"/>
                  </a:lnTo>
                  <a:lnTo>
                    <a:pt x="1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6" name="Freeform 78"/>
            <p:cNvSpPr/>
            <p:nvPr/>
          </p:nvSpPr>
          <p:spPr bwMode="auto">
            <a:xfrm>
              <a:off x="2957" y="2843"/>
              <a:ext cx="971" cy="42"/>
            </a:xfrm>
            <a:custGeom>
              <a:avLst/>
              <a:gdLst>
                <a:gd name="T0" fmla="*/ 0 w 971"/>
                <a:gd name="T1" fmla="*/ 0 h 42"/>
                <a:gd name="T2" fmla="*/ 971 w 971"/>
                <a:gd name="T3" fmla="*/ 30 h 42"/>
                <a:gd name="T4" fmla="*/ 971 w 971"/>
                <a:gd name="T5" fmla="*/ 42 h 42"/>
                <a:gd name="T6" fmla="*/ 0 w 971"/>
                <a:gd name="T7" fmla="*/ 7 h 42"/>
                <a:gd name="T8" fmla="*/ 0 w 971"/>
                <a:gd name="T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1" h="42">
                  <a:moveTo>
                    <a:pt x="0" y="0"/>
                  </a:moveTo>
                  <a:lnTo>
                    <a:pt x="971" y="30"/>
                  </a:lnTo>
                  <a:lnTo>
                    <a:pt x="971" y="42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7" name="Freeform 79"/>
            <p:cNvSpPr/>
            <p:nvPr/>
          </p:nvSpPr>
          <p:spPr bwMode="auto">
            <a:xfrm>
              <a:off x="2865" y="2902"/>
              <a:ext cx="597" cy="57"/>
            </a:xfrm>
            <a:custGeom>
              <a:avLst/>
              <a:gdLst>
                <a:gd name="T0" fmla="*/ 0 w 597"/>
                <a:gd name="T1" fmla="*/ 0 h 57"/>
                <a:gd name="T2" fmla="*/ 597 w 597"/>
                <a:gd name="T3" fmla="*/ 50 h 57"/>
                <a:gd name="T4" fmla="*/ 597 w 597"/>
                <a:gd name="T5" fmla="*/ 57 h 57"/>
                <a:gd name="T6" fmla="*/ 0 w 597"/>
                <a:gd name="T7" fmla="*/ 12 h 57"/>
                <a:gd name="T8" fmla="*/ 0 w 597"/>
                <a:gd name="T9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57">
                  <a:moveTo>
                    <a:pt x="0" y="0"/>
                  </a:moveTo>
                  <a:lnTo>
                    <a:pt x="597" y="50"/>
                  </a:lnTo>
                  <a:lnTo>
                    <a:pt x="597" y="57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8" name="Freeform 80"/>
            <p:cNvSpPr/>
            <p:nvPr/>
          </p:nvSpPr>
          <p:spPr bwMode="auto">
            <a:xfrm>
              <a:off x="2844" y="2916"/>
              <a:ext cx="61" cy="268"/>
            </a:xfrm>
            <a:custGeom>
              <a:avLst/>
              <a:gdLst>
                <a:gd name="T0" fmla="*/ 0 w 61"/>
                <a:gd name="T1" fmla="*/ 0 h 268"/>
                <a:gd name="T2" fmla="*/ 54 w 61"/>
                <a:gd name="T3" fmla="*/ 268 h 268"/>
                <a:gd name="T4" fmla="*/ 61 w 61"/>
                <a:gd name="T5" fmla="*/ 268 h 268"/>
                <a:gd name="T6" fmla="*/ 12 w 61"/>
                <a:gd name="T7" fmla="*/ 0 h 268"/>
                <a:gd name="T8" fmla="*/ 0 w 61"/>
                <a:gd name="T9" fmla="*/ 0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268">
                  <a:moveTo>
                    <a:pt x="0" y="0"/>
                  </a:moveTo>
                  <a:lnTo>
                    <a:pt x="54" y="268"/>
                  </a:lnTo>
                  <a:lnTo>
                    <a:pt x="61" y="26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9" name="Freeform 81"/>
            <p:cNvSpPr/>
            <p:nvPr/>
          </p:nvSpPr>
          <p:spPr bwMode="auto">
            <a:xfrm>
              <a:off x="2851" y="2909"/>
              <a:ext cx="608" cy="519"/>
            </a:xfrm>
            <a:custGeom>
              <a:avLst/>
              <a:gdLst>
                <a:gd name="T0" fmla="*/ 0 w 608"/>
                <a:gd name="T1" fmla="*/ 9 h 519"/>
                <a:gd name="T2" fmla="*/ 601 w 608"/>
                <a:gd name="T3" fmla="*/ 519 h 519"/>
                <a:gd name="T4" fmla="*/ 608 w 608"/>
                <a:gd name="T5" fmla="*/ 509 h 519"/>
                <a:gd name="T6" fmla="*/ 7 w 608"/>
                <a:gd name="T7" fmla="*/ 0 h 519"/>
                <a:gd name="T8" fmla="*/ 0 w 608"/>
                <a:gd name="T9" fmla="*/ 9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8" h="519">
                  <a:moveTo>
                    <a:pt x="0" y="9"/>
                  </a:moveTo>
                  <a:lnTo>
                    <a:pt x="601" y="519"/>
                  </a:lnTo>
                  <a:lnTo>
                    <a:pt x="608" y="509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0" name="Freeform 82"/>
            <p:cNvSpPr/>
            <p:nvPr/>
          </p:nvSpPr>
          <p:spPr bwMode="auto">
            <a:xfrm>
              <a:off x="3474" y="2985"/>
              <a:ext cx="21" cy="421"/>
            </a:xfrm>
            <a:custGeom>
              <a:avLst/>
              <a:gdLst>
                <a:gd name="T0" fmla="*/ 11 w 21"/>
                <a:gd name="T1" fmla="*/ 7 h 421"/>
                <a:gd name="T2" fmla="*/ 0 w 21"/>
                <a:gd name="T3" fmla="*/ 421 h 421"/>
                <a:gd name="T4" fmla="*/ 11 w 21"/>
                <a:gd name="T5" fmla="*/ 421 h 421"/>
                <a:gd name="T6" fmla="*/ 21 w 21"/>
                <a:gd name="T7" fmla="*/ 0 h 421"/>
                <a:gd name="T8" fmla="*/ 11 w 21"/>
                <a:gd name="T9" fmla="*/ 7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421">
                  <a:moveTo>
                    <a:pt x="11" y="7"/>
                  </a:moveTo>
                  <a:lnTo>
                    <a:pt x="0" y="421"/>
                  </a:lnTo>
                  <a:lnTo>
                    <a:pt x="11" y="421"/>
                  </a:lnTo>
                  <a:lnTo>
                    <a:pt x="21" y="0"/>
                  </a:lnTo>
                  <a:lnTo>
                    <a:pt x="11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1" name="Freeform 83"/>
            <p:cNvSpPr/>
            <p:nvPr/>
          </p:nvSpPr>
          <p:spPr bwMode="auto">
            <a:xfrm>
              <a:off x="3519" y="2959"/>
              <a:ext cx="520" cy="296"/>
            </a:xfrm>
            <a:custGeom>
              <a:avLst/>
              <a:gdLst>
                <a:gd name="T0" fmla="*/ 0 w 520"/>
                <a:gd name="T1" fmla="*/ 16 h 296"/>
                <a:gd name="T2" fmla="*/ 509 w 520"/>
                <a:gd name="T3" fmla="*/ 296 h 296"/>
                <a:gd name="T4" fmla="*/ 520 w 520"/>
                <a:gd name="T5" fmla="*/ 286 h 296"/>
                <a:gd name="T6" fmla="*/ 0 w 520"/>
                <a:gd name="T7" fmla="*/ 0 h 296"/>
                <a:gd name="T8" fmla="*/ 0 w 520"/>
                <a:gd name="T9" fmla="*/ 16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0" h="296">
                  <a:moveTo>
                    <a:pt x="0" y="16"/>
                  </a:moveTo>
                  <a:lnTo>
                    <a:pt x="509" y="296"/>
                  </a:lnTo>
                  <a:lnTo>
                    <a:pt x="520" y="286"/>
                  </a:lnTo>
                  <a:lnTo>
                    <a:pt x="0" y="0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2" name="Freeform 84"/>
            <p:cNvSpPr/>
            <p:nvPr/>
          </p:nvSpPr>
          <p:spPr bwMode="auto">
            <a:xfrm>
              <a:off x="4082" y="3011"/>
              <a:ext cx="616" cy="246"/>
            </a:xfrm>
            <a:custGeom>
              <a:avLst/>
              <a:gdLst>
                <a:gd name="T0" fmla="*/ 0 w 616"/>
                <a:gd name="T1" fmla="*/ 232 h 246"/>
                <a:gd name="T2" fmla="*/ 616 w 616"/>
                <a:gd name="T3" fmla="*/ 0 h 246"/>
                <a:gd name="T4" fmla="*/ 616 w 616"/>
                <a:gd name="T5" fmla="*/ 12 h 246"/>
                <a:gd name="T6" fmla="*/ 0 w 616"/>
                <a:gd name="T7" fmla="*/ 246 h 246"/>
                <a:gd name="T8" fmla="*/ 0 w 616"/>
                <a:gd name="T9" fmla="*/ 232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6" h="246">
                  <a:moveTo>
                    <a:pt x="0" y="232"/>
                  </a:moveTo>
                  <a:lnTo>
                    <a:pt x="616" y="0"/>
                  </a:lnTo>
                  <a:lnTo>
                    <a:pt x="616" y="12"/>
                  </a:lnTo>
                  <a:lnTo>
                    <a:pt x="0" y="246"/>
                  </a:lnTo>
                  <a:lnTo>
                    <a:pt x="0" y="2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3" name="Freeform 85"/>
            <p:cNvSpPr/>
            <p:nvPr/>
          </p:nvSpPr>
          <p:spPr bwMode="auto">
            <a:xfrm>
              <a:off x="4755" y="2992"/>
              <a:ext cx="284" cy="19"/>
            </a:xfrm>
            <a:custGeom>
              <a:avLst/>
              <a:gdLst>
                <a:gd name="T0" fmla="*/ 0 w 284"/>
                <a:gd name="T1" fmla="*/ 7 h 19"/>
                <a:gd name="T2" fmla="*/ 284 w 284"/>
                <a:gd name="T3" fmla="*/ 0 h 19"/>
                <a:gd name="T4" fmla="*/ 284 w 284"/>
                <a:gd name="T5" fmla="*/ 7 h 19"/>
                <a:gd name="T6" fmla="*/ 0 w 284"/>
                <a:gd name="T7" fmla="*/ 19 h 19"/>
                <a:gd name="T8" fmla="*/ 0 w 284"/>
                <a:gd name="T9" fmla="*/ 7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4" h="19">
                  <a:moveTo>
                    <a:pt x="0" y="7"/>
                  </a:moveTo>
                  <a:lnTo>
                    <a:pt x="284" y="0"/>
                  </a:lnTo>
                  <a:lnTo>
                    <a:pt x="284" y="7"/>
                  </a:lnTo>
                  <a:lnTo>
                    <a:pt x="0" y="19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4" name="Freeform 86"/>
            <p:cNvSpPr/>
            <p:nvPr/>
          </p:nvSpPr>
          <p:spPr bwMode="auto">
            <a:xfrm>
              <a:off x="4343" y="3013"/>
              <a:ext cx="360" cy="452"/>
            </a:xfrm>
            <a:custGeom>
              <a:avLst/>
              <a:gdLst>
                <a:gd name="T0" fmla="*/ 360 w 360"/>
                <a:gd name="T1" fmla="*/ 0 h 452"/>
                <a:gd name="T2" fmla="*/ 0 w 360"/>
                <a:gd name="T3" fmla="*/ 452 h 452"/>
                <a:gd name="T4" fmla="*/ 16 w 360"/>
                <a:gd name="T5" fmla="*/ 452 h 452"/>
                <a:gd name="T6" fmla="*/ 360 w 360"/>
                <a:gd name="T7" fmla="*/ 10 h 452"/>
                <a:gd name="T8" fmla="*/ 360 w 360"/>
                <a:gd name="T9" fmla="*/ 0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0" h="452">
                  <a:moveTo>
                    <a:pt x="360" y="0"/>
                  </a:moveTo>
                  <a:lnTo>
                    <a:pt x="0" y="452"/>
                  </a:lnTo>
                  <a:lnTo>
                    <a:pt x="16" y="452"/>
                  </a:lnTo>
                  <a:lnTo>
                    <a:pt x="360" y="10"/>
                  </a:lnTo>
                  <a:lnTo>
                    <a:pt x="36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5" name="Freeform 87"/>
            <p:cNvSpPr/>
            <p:nvPr/>
          </p:nvSpPr>
          <p:spPr bwMode="auto">
            <a:xfrm>
              <a:off x="4532" y="3023"/>
              <a:ext cx="180" cy="270"/>
            </a:xfrm>
            <a:custGeom>
              <a:avLst/>
              <a:gdLst>
                <a:gd name="T0" fmla="*/ 171 w 180"/>
                <a:gd name="T1" fmla="*/ 0 h 270"/>
                <a:gd name="T2" fmla="*/ 0 w 180"/>
                <a:gd name="T3" fmla="*/ 262 h 270"/>
                <a:gd name="T4" fmla="*/ 14 w 180"/>
                <a:gd name="T5" fmla="*/ 270 h 270"/>
                <a:gd name="T6" fmla="*/ 180 w 180"/>
                <a:gd name="T7" fmla="*/ 0 h 270"/>
                <a:gd name="T8" fmla="*/ 171 w 180"/>
                <a:gd name="T9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0" h="270">
                  <a:moveTo>
                    <a:pt x="171" y="0"/>
                  </a:moveTo>
                  <a:lnTo>
                    <a:pt x="0" y="262"/>
                  </a:lnTo>
                  <a:lnTo>
                    <a:pt x="14" y="270"/>
                  </a:lnTo>
                  <a:lnTo>
                    <a:pt x="180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6" name="Freeform 88"/>
            <p:cNvSpPr/>
            <p:nvPr/>
          </p:nvSpPr>
          <p:spPr bwMode="auto">
            <a:xfrm>
              <a:off x="4352" y="3330"/>
              <a:ext cx="149" cy="143"/>
            </a:xfrm>
            <a:custGeom>
              <a:avLst/>
              <a:gdLst>
                <a:gd name="T0" fmla="*/ 149 w 149"/>
                <a:gd name="T1" fmla="*/ 0 h 143"/>
                <a:gd name="T2" fmla="*/ 0 w 149"/>
                <a:gd name="T3" fmla="*/ 133 h 143"/>
                <a:gd name="T4" fmla="*/ 7 w 149"/>
                <a:gd name="T5" fmla="*/ 143 h 143"/>
                <a:gd name="T6" fmla="*/ 149 w 149"/>
                <a:gd name="T7" fmla="*/ 8 h 143"/>
                <a:gd name="T8" fmla="*/ 149 w 149"/>
                <a:gd name="T9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143">
                  <a:moveTo>
                    <a:pt x="149" y="0"/>
                  </a:moveTo>
                  <a:lnTo>
                    <a:pt x="0" y="133"/>
                  </a:lnTo>
                  <a:lnTo>
                    <a:pt x="7" y="143"/>
                  </a:lnTo>
                  <a:lnTo>
                    <a:pt x="149" y="8"/>
                  </a:lnTo>
                  <a:lnTo>
                    <a:pt x="14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7" name="Freeform 89"/>
            <p:cNvSpPr/>
            <p:nvPr/>
          </p:nvSpPr>
          <p:spPr bwMode="auto">
            <a:xfrm>
              <a:off x="3497" y="3262"/>
              <a:ext cx="542" cy="166"/>
            </a:xfrm>
            <a:custGeom>
              <a:avLst/>
              <a:gdLst>
                <a:gd name="T0" fmla="*/ 0 w 542"/>
                <a:gd name="T1" fmla="*/ 151 h 166"/>
                <a:gd name="T2" fmla="*/ 533 w 542"/>
                <a:gd name="T3" fmla="*/ 0 h 166"/>
                <a:gd name="T4" fmla="*/ 542 w 542"/>
                <a:gd name="T5" fmla="*/ 9 h 166"/>
                <a:gd name="T6" fmla="*/ 0 w 542"/>
                <a:gd name="T7" fmla="*/ 166 h 166"/>
                <a:gd name="T8" fmla="*/ 0 w 542"/>
                <a:gd name="T9" fmla="*/ 151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2" h="166">
                  <a:moveTo>
                    <a:pt x="0" y="151"/>
                  </a:moveTo>
                  <a:lnTo>
                    <a:pt x="533" y="0"/>
                  </a:lnTo>
                  <a:lnTo>
                    <a:pt x="542" y="9"/>
                  </a:lnTo>
                  <a:lnTo>
                    <a:pt x="0" y="166"/>
                  </a:lnTo>
                  <a:lnTo>
                    <a:pt x="0" y="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8" name="Freeform 90"/>
            <p:cNvSpPr/>
            <p:nvPr/>
          </p:nvSpPr>
          <p:spPr bwMode="auto">
            <a:xfrm>
              <a:off x="3509" y="3430"/>
              <a:ext cx="789" cy="61"/>
            </a:xfrm>
            <a:custGeom>
              <a:avLst/>
              <a:gdLst>
                <a:gd name="T0" fmla="*/ 0 w 789"/>
                <a:gd name="T1" fmla="*/ 0 h 61"/>
                <a:gd name="T2" fmla="*/ 789 w 789"/>
                <a:gd name="T3" fmla="*/ 52 h 61"/>
                <a:gd name="T4" fmla="*/ 789 w 789"/>
                <a:gd name="T5" fmla="*/ 61 h 61"/>
                <a:gd name="T6" fmla="*/ 0 w 789"/>
                <a:gd name="T7" fmla="*/ 7 h 61"/>
                <a:gd name="T8" fmla="*/ 0 w 789"/>
                <a:gd name="T9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9" h="61">
                  <a:moveTo>
                    <a:pt x="0" y="0"/>
                  </a:moveTo>
                  <a:lnTo>
                    <a:pt x="789" y="52"/>
                  </a:lnTo>
                  <a:lnTo>
                    <a:pt x="789" y="61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9" name="Freeform 91"/>
            <p:cNvSpPr/>
            <p:nvPr/>
          </p:nvSpPr>
          <p:spPr bwMode="auto">
            <a:xfrm>
              <a:off x="4066" y="3267"/>
              <a:ext cx="234" cy="210"/>
            </a:xfrm>
            <a:custGeom>
              <a:avLst/>
              <a:gdLst>
                <a:gd name="T0" fmla="*/ 0 w 234"/>
                <a:gd name="T1" fmla="*/ 0 h 210"/>
                <a:gd name="T2" fmla="*/ 234 w 234"/>
                <a:gd name="T3" fmla="*/ 210 h 210"/>
                <a:gd name="T4" fmla="*/ 234 w 234"/>
                <a:gd name="T5" fmla="*/ 198 h 210"/>
                <a:gd name="T6" fmla="*/ 11 w 234"/>
                <a:gd name="T7" fmla="*/ 0 h 210"/>
                <a:gd name="T8" fmla="*/ 0 w 234"/>
                <a:gd name="T9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210">
                  <a:moveTo>
                    <a:pt x="0" y="0"/>
                  </a:moveTo>
                  <a:lnTo>
                    <a:pt x="234" y="210"/>
                  </a:lnTo>
                  <a:lnTo>
                    <a:pt x="234" y="198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0" name="Oval 92"/>
            <p:cNvSpPr>
              <a:spLocks noChangeArrowheads="1"/>
            </p:cNvSpPr>
            <p:nvPr/>
          </p:nvSpPr>
          <p:spPr bwMode="auto">
            <a:xfrm>
              <a:off x="2830" y="965"/>
              <a:ext cx="78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1" name="Oval 93"/>
            <p:cNvSpPr>
              <a:spLocks noChangeArrowheads="1"/>
            </p:cNvSpPr>
            <p:nvPr/>
          </p:nvSpPr>
          <p:spPr bwMode="auto">
            <a:xfrm>
              <a:off x="3374" y="1076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2" name="Oval 94"/>
            <p:cNvSpPr>
              <a:spLocks noChangeArrowheads="1"/>
            </p:cNvSpPr>
            <p:nvPr/>
          </p:nvSpPr>
          <p:spPr bwMode="auto">
            <a:xfrm>
              <a:off x="3424" y="719"/>
              <a:ext cx="69" cy="6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3" name="Oval 95"/>
            <p:cNvSpPr>
              <a:spLocks noChangeArrowheads="1"/>
            </p:cNvSpPr>
            <p:nvPr/>
          </p:nvSpPr>
          <p:spPr bwMode="auto">
            <a:xfrm>
              <a:off x="3623" y="593"/>
              <a:ext cx="78" cy="8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4" name="Oval 96"/>
            <p:cNvSpPr>
              <a:spLocks noChangeArrowheads="1"/>
            </p:cNvSpPr>
            <p:nvPr/>
          </p:nvSpPr>
          <p:spPr bwMode="auto">
            <a:xfrm>
              <a:off x="4044" y="984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5" name="Oval 97"/>
            <p:cNvSpPr>
              <a:spLocks noChangeArrowheads="1"/>
            </p:cNvSpPr>
            <p:nvPr/>
          </p:nvSpPr>
          <p:spPr bwMode="auto">
            <a:xfrm>
              <a:off x="4399" y="832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6" name="Oval 98"/>
            <p:cNvSpPr>
              <a:spLocks noChangeArrowheads="1"/>
            </p:cNvSpPr>
            <p:nvPr/>
          </p:nvSpPr>
          <p:spPr bwMode="auto">
            <a:xfrm>
              <a:off x="4700" y="1076"/>
              <a:ext cx="69" cy="6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7" name="Oval 99"/>
            <p:cNvSpPr>
              <a:spLocks noChangeArrowheads="1"/>
            </p:cNvSpPr>
            <p:nvPr/>
          </p:nvSpPr>
          <p:spPr bwMode="auto">
            <a:xfrm>
              <a:off x="4745" y="2263"/>
              <a:ext cx="64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8" name="Oval 100"/>
            <p:cNvSpPr>
              <a:spLocks noChangeArrowheads="1"/>
            </p:cNvSpPr>
            <p:nvPr/>
          </p:nvSpPr>
          <p:spPr bwMode="auto">
            <a:xfrm>
              <a:off x="3800" y="1583"/>
              <a:ext cx="50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9" name="Oval 101"/>
            <p:cNvSpPr>
              <a:spLocks noChangeArrowheads="1"/>
            </p:cNvSpPr>
            <p:nvPr/>
          </p:nvSpPr>
          <p:spPr bwMode="auto">
            <a:xfrm>
              <a:off x="4949" y="2499"/>
              <a:ext cx="92" cy="9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0" name="Oval 102"/>
            <p:cNvSpPr>
              <a:spLocks noChangeArrowheads="1"/>
            </p:cNvSpPr>
            <p:nvPr/>
          </p:nvSpPr>
          <p:spPr bwMode="auto">
            <a:xfrm>
              <a:off x="4272" y="1706"/>
              <a:ext cx="106" cy="10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1" name="Oval 103"/>
            <p:cNvSpPr>
              <a:spLocks noChangeArrowheads="1"/>
            </p:cNvSpPr>
            <p:nvPr/>
          </p:nvSpPr>
          <p:spPr bwMode="auto">
            <a:xfrm>
              <a:off x="4518" y="1550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2" name="Oval 104"/>
            <p:cNvSpPr>
              <a:spLocks noChangeArrowheads="1"/>
            </p:cNvSpPr>
            <p:nvPr/>
          </p:nvSpPr>
          <p:spPr bwMode="auto">
            <a:xfrm>
              <a:off x="5032" y="1124"/>
              <a:ext cx="85" cy="8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3" name="Oval 105"/>
            <p:cNvSpPr>
              <a:spLocks noChangeArrowheads="1"/>
            </p:cNvSpPr>
            <p:nvPr/>
          </p:nvSpPr>
          <p:spPr bwMode="auto">
            <a:xfrm>
              <a:off x="5039" y="1536"/>
              <a:ext cx="92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4" name="Oval 106"/>
            <p:cNvSpPr>
              <a:spLocks noChangeArrowheads="1"/>
            </p:cNvSpPr>
            <p:nvPr/>
          </p:nvSpPr>
          <p:spPr bwMode="auto">
            <a:xfrm>
              <a:off x="5155" y="2440"/>
              <a:ext cx="66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5" name="Oval 107"/>
            <p:cNvSpPr>
              <a:spLocks noChangeArrowheads="1"/>
            </p:cNvSpPr>
            <p:nvPr/>
          </p:nvSpPr>
          <p:spPr bwMode="auto">
            <a:xfrm>
              <a:off x="5342" y="2040"/>
              <a:ext cx="83" cy="8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6" name="Oval 108"/>
            <p:cNvSpPr>
              <a:spLocks noChangeArrowheads="1"/>
            </p:cNvSpPr>
            <p:nvPr/>
          </p:nvSpPr>
          <p:spPr bwMode="auto">
            <a:xfrm>
              <a:off x="4196" y="2078"/>
              <a:ext cx="47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7" name="Oval 109"/>
            <p:cNvSpPr>
              <a:spLocks noChangeArrowheads="1"/>
            </p:cNvSpPr>
            <p:nvPr/>
          </p:nvSpPr>
          <p:spPr bwMode="auto">
            <a:xfrm>
              <a:off x="4293" y="3454"/>
              <a:ext cx="76" cy="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8" name="Oval 110"/>
            <p:cNvSpPr>
              <a:spLocks noChangeArrowheads="1"/>
            </p:cNvSpPr>
            <p:nvPr/>
          </p:nvSpPr>
          <p:spPr bwMode="auto">
            <a:xfrm>
              <a:off x="4482" y="3274"/>
              <a:ext cx="74" cy="7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9" name="Oval 111"/>
            <p:cNvSpPr>
              <a:spLocks noChangeArrowheads="1"/>
            </p:cNvSpPr>
            <p:nvPr/>
          </p:nvSpPr>
          <p:spPr bwMode="auto">
            <a:xfrm>
              <a:off x="4693" y="2971"/>
              <a:ext cx="62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0" name="Oval 112"/>
            <p:cNvSpPr>
              <a:spLocks noChangeArrowheads="1"/>
            </p:cNvSpPr>
            <p:nvPr/>
          </p:nvSpPr>
          <p:spPr bwMode="auto">
            <a:xfrm>
              <a:off x="5039" y="2954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1" name="Oval 113"/>
            <p:cNvSpPr>
              <a:spLocks noChangeArrowheads="1"/>
            </p:cNvSpPr>
            <p:nvPr/>
          </p:nvSpPr>
          <p:spPr bwMode="auto">
            <a:xfrm>
              <a:off x="4025" y="3224"/>
              <a:ext cx="62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2" name="Oval 114"/>
            <p:cNvSpPr>
              <a:spLocks noChangeArrowheads="1"/>
            </p:cNvSpPr>
            <p:nvPr/>
          </p:nvSpPr>
          <p:spPr bwMode="auto">
            <a:xfrm>
              <a:off x="3381" y="1169"/>
              <a:ext cx="59" cy="5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3" name="Oval 115"/>
            <p:cNvSpPr>
              <a:spLocks noChangeArrowheads="1"/>
            </p:cNvSpPr>
            <p:nvPr/>
          </p:nvSpPr>
          <p:spPr bwMode="auto">
            <a:xfrm>
              <a:off x="2574" y="2073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4" name="Oval 116"/>
            <p:cNvSpPr>
              <a:spLocks noChangeArrowheads="1"/>
            </p:cNvSpPr>
            <p:nvPr/>
          </p:nvSpPr>
          <p:spPr bwMode="auto">
            <a:xfrm>
              <a:off x="2410" y="2459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5" name="Oval 117"/>
            <p:cNvSpPr>
              <a:spLocks noChangeArrowheads="1"/>
            </p:cNvSpPr>
            <p:nvPr/>
          </p:nvSpPr>
          <p:spPr bwMode="auto">
            <a:xfrm>
              <a:off x="2867" y="3174"/>
              <a:ext cx="79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6" name="Oval 118"/>
            <p:cNvSpPr>
              <a:spLocks noChangeArrowheads="1"/>
            </p:cNvSpPr>
            <p:nvPr/>
          </p:nvSpPr>
          <p:spPr bwMode="auto">
            <a:xfrm>
              <a:off x="2811" y="2862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7" name="Oval 119"/>
            <p:cNvSpPr>
              <a:spLocks noChangeArrowheads="1"/>
            </p:cNvSpPr>
            <p:nvPr/>
          </p:nvSpPr>
          <p:spPr bwMode="auto">
            <a:xfrm>
              <a:off x="2867" y="2791"/>
              <a:ext cx="95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8" name="Oval 120"/>
            <p:cNvSpPr>
              <a:spLocks noChangeArrowheads="1"/>
            </p:cNvSpPr>
            <p:nvPr/>
          </p:nvSpPr>
          <p:spPr bwMode="auto">
            <a:xfrm>
              <a:off x="2410" y="1635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9" name="Oval 121"/>
            <p:cNvSpPr>
              <a:spLocks noChangeArrowheads="1"/>
            </p:cNvSpPr>
            <p:nvPr/>
          </p:nvSpPr>
          <p:spPr bwMode="auto">
            <a:xfrm>
              <a:off x="3599" y="2270"/>
              <a:ext cx="45" cy="4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0" name="Oval 122"/>
            <p:cNvSpPr>
              <a:spLocks noChangeArrowheads="1"/>
            </p:cNvSpPr>
            <p:nvPr/>
          </p:nvSpPr>
          <p:spPr bwMode="auto">
            <a:xfrm>
              <a:off x="3462" y="2918"/>
              <a:ext cx="59" cy="6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1" name="Oval 123"/>
            <p:cNvSpPr>
              <a:spLocks noChangeArrowheads="1"/>
            </p:cNvSpPr>
            <p:nvPr/>
          </p:nvSpPr>
          <p:spPr bwMode="auto">
            <a:xfrm>
              <a:off x="3594" y="3449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2" name="Oval 124"/>
            <p:cNvSpPr>
              <a:spLocks noChangeArrowheads="1"/>
            </p:cNvSpPr>
            <p:nvPr/>
          </p:nvSpPr>
          <p:spPr bwMode="auto">
            <a:xfrm>
              <a:off x="3445" y="3399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3" name="Oval 125"/>
            <p:cNvSpPr>
              <a:spLocks noChangeArrowheads="1"/>
            </p:cNvSpPr>
            <p:nvPr/>
          </p:nvSpPr>
          <p:spPr bwMode="auto">
            <a:xfrm>
              <a:off x="2792" y="1270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4" name="Oval 126"/>
            <p:cNvSpPr>
              <a:spLocks noChangeArrowheads="1"/>
            </p:cNvSpPr>
            <p:nvPr/>
          </p:nvSpPr>
          <p:spPr bwMode="auto">
            <a:xfrm>
              <a:off x="2564" y="1756"/>
              <a:ext cx="95" cy="9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5" name="Oval 127"/>
            <p:cNvSpPr>
              <a:spLocks noChangeArrowheads="1"/>
            </p:cNvSpPr>
            <p:nvPr/>
          </p:nvSpPr>
          <p:spPr bwMode="auto">
            <a:xfrm>
              <a:off x="3107" y="1756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6" name="Oval 128"/>
            <p:cNvSpPr>
              <a:spLocks noChangeArrowheads="1"/>
            </p:cNvSpPr>
            <p:nvPr/>
          </p:nvSpPr>
          <p:spPr bwMode="auto">
            <a:xfrm>
              <a:off x="3263" y="2030"/>
              <a:ext cx="99" cy="1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7" name="Oval 129"/>
            <p:cNvSpPr>
              <a:spLocks noChangeArrowheads="1"/>
            </p:cNvSpPr>
            <p:nvPr/>
          </p:nvSpPr>
          <p:spPr bwMode="auto">
            <a:xfrm>
              <a:off x="3021" y="2412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8" name="Oval 130"/>
            <p:cNvSpPr>
              <a:spLocks noChangeArrowheads="1"/>
            </p:cNvSpPr>
            <p:nvPr/>
          </p:nvSpPr>
          <p:spPr bwMode="auto">
            <a:xfrm>
              <a:off x="3919" y="2828"/>
              <a:ext cx="102" cy="10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9" name="Oval 131"/>
            <p:cNvSpPr>
              <a:spLocks noChangeArrowheads="1"/>
            </p:cNvSpPr>
            <p:nvPr/>
          </p:nvSpPr>
          <p:spPr bwMode="auto">
            <a:xfrm>
              <a:off x="4163" y="2705"/>
              <a:ext cx="45" cy="4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0" name="Oval 132"/>
            <p:cNvSpPr>
              <a:spLocks noChangeArrowheads="1"/>
            </p:cNvSpPr>
            <p:nvPr/>
          </p:nvSpPr>
          <p:spPr bwMode="auto">
            <a:xfrm>
              <a:off x="4281" y="638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1" name="Freeform 133"/>
            <p:cNvSpPr/>
            <p:nvPr/>
          </p:nvSpPr>
          <p:spPr bwMode="auto">
            <a:xfrm>
              <a:off x="2893" y="641"/>
              <a:ext cx="744" cy="357"/>
            </a:xfrm>
            <a:custGeom>
              <a:avLst/>
              <a:gdLst>
                <a:gd name="T0" fmla="*/ 0 w 744"/>
                <a:gd name="T1" fmla="*/ 343 h 357"/>
                <a:gd name="T2" fmla="*/ 734 w 744"/>
                <a:gd name="T3" fmla="*/ 0 h 357"/>
                <a:gd name="T4" fmla="*/ 744 w 744"/>
                <a:gd name="T5" fmla="*/ 11 h 357"/>
                <a:gd name="T6" fmla="*/ 8 w 744"/>
                <a:gd name="T7" fmla="*/ 357 h 357"/>
                <a:gd name="T8" fmla="*/ 0 w 744"/>
                <a:gd name="T9" fmla="*/ 343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4" h="357">
                  <a:moveTo>
                    <a:pt x="0" y="343"/>
                  </a:moveTo>
                  <a:lnTo>
                    <a:pt x="734" y="0"/>
                  </a:lnTo>
                  <a:lnTo>
                    <a:pt x="744" y="11"/>
                  </a:lnTo>
                  <a:lnTo>
                    <a:pt x="8" y="357"/>
                  </a:lnTo>
                  <a:lnTo>
                    <a:pt x="0" y="3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2" name="Freeform 134"/>
            <p:cNvSpPr/>
            <p:nvPr/>
          </p:nvSpPr>
          <p:spPr bwMode="auto">
            <a:xfrm>
              <a:off x="3694" y="633"/>
              <a:ext cx="592" cy="50"/>
            </a:xfrm>
            <a:custGeom>
              <a:avLst/>
              <a:gdLst>
                <a:gd name="T0" fmla="*/ 0 w 592"/>
                <a:gd name="T1" fmla="*/ 0 h 50"/>
                <a:gd name="T2" fmla="*/ 592 w 592"/>
                <a:gd name="T3" fmla="*/ 41 h 50"/>
                <a:gd name="T4" fmla="*/ 592 w 592"/>
                <a:gd name="T5" fmla="*/ 50 h 50"/>
                <a:gd name="T6" fmla="*/ 0 w 592"/>
                <a:gd name="T7" fmla="*/ 12 h 50"/>
                <a:gd name="T8" fmla="*/ 0 w 592"/>
                <a:gd name="T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50">
                  <a:moveTo>
                    <a:pt x="0" y="0"/>
                  </a:moveTo>
                  <a:lnTo>
                    <a:pt x="592" y="41"/>
                  </a:lnTo>
                  <a:lnTo>
                    <a:pt x="592" y="50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3" name="Freeform 135"/>
            <p:cNvSpPr/>
            <p:nvPr/>
          </p:nvSpPr>
          <p:spPr bwMode="auto">
            <a:xfrm>
              <a:off x="3694" y="641"/>
              <a:ext cx="713" cy="234"/>
            </a:xfrm>
            <a:custGeom>
              <a:avLst/>
              <a:gdLst>
                <a:gd name="T0" fmla="*/ 0 w 713"/>
                <a:gd name="T1" fmla="*/ 7 h 234"/>
                <a:gd name="T2" fmla="*/ 713 w 713"/>
                <a:gd name="T3" fmla="*/ 234 h 234"/>
                <a:gd name="T4" fmla="*/ 713 w 713"/>
                <a:gd name="T5" fmla="*/ 222 h 234"/>
                <a:gd name="T6" fmla="*/ 0 w 713"/>
                <a:gd name="T7" fmla="*/ 0 h 234"/>
                <a:gd name="T8" fmla="*/ 0 w 713"/>
                <a:gd name="T9" fmla="*/ 7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3" h="234">
                  <a:moveTo>
                    <a:pt x="0" y="7"/>
                  </a:moveTo>
                  <a:lnTo>
                    <a:pt x="713" y="234"/>
                  </a:lnTo>
                  <a:lnTo>
                    <a:pt x="713" y="222"/>
                  </a:lnTo>
                  <a:lnTo>
                    <a:pt x="0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4" name="Freeform 136"/>
            <p:cNvSpPr/>
            <p:nvPr/>
          </p:nvSpPr>
          <p:spPr bwMode="auto">
            <a:xfrm>
              <a:off x="4338" y="697"/>
              <a:ext cx="705" cy="464"/>
            </a:xfrm>
            <a:custGeom>
              <a:avLst/>
              <a:gdLst>
                <a:gd name="T0" fmla="*/ 0 w 705"/>
                <a:gd name="T1" fmla="*/ 15 h 464"/>
                <a:gd name="T2" fmla="*/ 701 w 705"/>
                <a:gd name="T3" fmla="*/ 464 h 464"/>
                <a:gd name="T4" fmla="*/ 705 w 705"/>
                <a:gd name="T5" fmla="*/ 457 h 464"/>
                <a:gd name="T6" fmla="*/ 7 w 705"/>
                <a:gd name="T7" fmla="*/ 0 h 464"/>
                <a:gd name="T8" fmla="*/ 0 w 705"/>
                <a:gd name="T9" fmla="*/ 15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5" h="464">
                  <a:moveTo>
                    <a:pt x="0" y="15"/>
                  </a:moveTo>
                  <a:lnTo>
                    <a:pt x="701" y="464"/>
                  </a:lnTo>
                  <a:lnTo>
                    <a:pt x="705" y="457"/>
                  </a:lnTo>
                  <a:lnTo>
                    <a:pt x="7" y="0"/>
                  </a:lnTo>
                  <a:lnTo>
                    <a:pt x="0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5" name="Freeform 137"/>
            <p:cNvSpPr/>
            <p:nvPr/>
          </p:nvSpPr>
          <p:spPr bwMode="auto">
            <a:xfrm>
              <a:off x="5086" y="2111"/>
              <a:ext cx="301" cy="850"/>
            </a:xfrm>
            <a:custGeom>
              <a:avLst/>
              <a:gdLst>
                <a:gd name="T0" fmla="*/ 301 w 301"/>
                <a:gd name="T1" fmla="*/ 0 h 850"/>
                <a:gd name="T2" fmla="*/ 12 w 301"/>
                <a:gd name="T3" fmla="*/ 850 h 850"/>
                <a:gd name="T4" fmla="*/ 0 w 301"/>
                <a:gd name="T5" fmla="*/ 850 h 850"/>
                <a:gd name="T6" fmla="*/ 289 w 301"/>
                <a:gd name="T7" fmla="*/ 0 h 850"/>
                <a:gd name="T8" fmla="*/ 301 w 301"/>
                <a:gd name="T9" fmla="*/ 0 h 8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1" h="850">
                  <a:moveTo>
                    <a:pt x="301" y="0"/>
                  </a:moveTo>
                  <a:lnTo>
                    <a:pt x="12" y="850"/>
                  </a:lnTo>
                  <a:lnTo>
                    <a:pt x="0" y="850"/>
                  </a:lnTo>
                  <a:lnTo>
                    <a:pt x="289" y="0"/>
                  </a:lnTo>
                  <a:lnTo>
                    <a:pt x="30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6" name="Freeform 138"/>
            <p:cNvSpPr/>
            <p:nvPr/>
          </p:nvSpPr>
          <p:spPr bwMode="auto">
            <a:xfrm>
              <a:off x="4359" y="3018"/>
              <a:ext cx="703" cy="469"/>
            </a:xfrm>
            <a:custGeom>
              <a:avLst/>
              <a:gdLst>
                <a:gd name="T0" fmla="*/ 0 w 703"/>
                <a:gd name="T1" fmla="*/ 469 h 469"/>
                <a:gd name="T2" fmla="*/ 703 w 703"/>
                <a:gd name="T3" fmla="*/ 5 h 469"/>
                <a:gd name="T4" fmla="*/ 692 w 703"/>
                <a:gd name="T5" fmla="*/ 0 h 469"/>
                <a:gd name="T6" fmla="*/ 0 w 703"/>
                <a:gd name="T7" fmla="*/ 459 h 469"/>
                <a:gd name="T8" fmla="*/ 0 w 703"/>
                <a:gd name="T9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3" h="469">
                  <a:moveTo>
                    <a:pt x="0" y="469"/>
                  </a:moveTo>
                  <a:lnTo>
                    <a:pt x="703" y="5"/>
                  </a:lnTo>
                  <a:lnTo>
                    <a:pt x="692" y="0"/>
                  </a:lnTo>
                  <a:lnTo>
                    <a:pt x="0" y="459"/>
                  </a:lnTo>
                  <a:lnTo>
                    <a:pt x="0" y="4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7" name="Freeform 139"/>
            <p:cNvSpPr/>
            <p:nvPr/>
          </p:nvSpPr>
          <p:spPr bwMode="auto">
            <a:xfrm>
              <a:off x="2929" y="3229"/>
              <a:ext cx="521" cy="213"/>
            </a:xfrm>
            <a:custGeom>
              <a:avLst/>
              <a:gdLst>
                <a:gd name="T0" fmla="*/ 0 w 521"/>
                <a:gd name="T1" fmla="*/ 11 h 213"/>
                <a:gd name="T2" fmla="*/ 521 w 521"/>
                <a:gd name="T3" fmla="*/ 213 h 213"/>
                <a:gd name="T4" fmla="*/ 521 w 521"/>
                <a:gd name="T5" fmla="*/ 196 h 213"/>
                <a:gd name="T6" fmla="*/ 7 w 521"/>
                <a:gd name="T7" fmla="*/ 0 h 213"/>
                <a:gd name="T8" fmla="*/ 0 w 521"/>
                <a:gd name="T9" fmla="*/ 11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213">
                  <a:moveTo>
                    <a:pt x="0" y="11"/>
                  </a:moveTo>
                  <a:lnTo>
                    <a:pt x="521" y="213"/>
                  </a:lnTo>
                  <a:lnTo>
                    <a:pt x="521" y="196"/>
                  </a:lnTo>
                  <a:lnTo>
                    <a:pt x="7" y="0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8" name="Freeform 140"/>
            <p:cNvSpPr/>
            <p:nvPr/>
          </p:nvSpPr>
          <p:spPr bwMode="auto">
            <a:xfrm>
              <a:off x="2460" y="2537"/>
              <a:ext cx="431" cy="658"/>
            </a:xfrm>
            <a:custGeom>
              <a:avLst/>
              <a:gdLst>
                <a:gd name="T0" fmla="*/ 0 w 431"/>
                <a:gd name="T1" fmla="*/ 0 h 658"/>
                <a:gd name="T2" fmla="*/ 419 w 431"/>
                <a:gd name="T3" fmla="*/ 658 h 658"/>
                <a:gd name="T4" fmla="*/ 431 w 431"/>
                <a:gd name="T5" fmla="*/ 651 h 658"/>
                <a:gd name="T6" fmla="*/ 12 w 431"/>
                <a:gd name="T7" fmla="*/ 0 h 658"/>
                <a:gd name="T8" fmla="*/ 0 w 431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1" h="658">
                  <a:moveTo>
                    <a:pt x="0" y="0"/>
                  </a:moveTo>
                  <a:lnTo>
                    <a:pt x="419" y="658"/>
                  </a:lnTo>
                  <a:lnTo>
                    <a:pt x="431" y="651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9" name="Rectangle 141"/>
            <p:cNvSpPr>
              <a:spLocks noChangeArrowheads="1"/>
            </p:cNvSpPr>
            <p:nvPr/>
          </p:nvSpPr>
          <p:spPr bwMode="auto">
            <a:xfrm>
              <a:off x="2446" y="1716"/>
              <a:ext cx="9" cy="76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0" name="Freeform 142"/>
            <p:cNvSpPr/>
            <p:nvPr/>
          </p:nvSpPr>
          <p:spPr bwMode="auto">
            <a:xfrm>
              <a:off x="2467" y="1026"/>
              <a:ext cx="393" cy="635"/>
            </a:xfrm>
            <a:custGeom>
              <a:avLst/>
              <a:gdLst>
                <a:gd name="T0" fmla="*/ 0 w 393"/>
                <a:gd name="T1" fmla="*/ 623 h 635"/>
                <a:gd name="T2" fmla="*/ 381 w 393"/>
                <a:gd name="T3" fmla="*/ 0 h 635"/>
                <a:gd name="T4" fmla="*/ 393 w 393"/>
                <a:gd name="T5" fmla="*/ 0 h 635"/>
                <a:gd name="T6" fmla="*/ 12 w 393"/>
                <a:gd name="T7" fmla="*/ 635 h 635"/>
                <a:gd name="T8" fmla="*/ 0 w 393"/>
                <a:gd name="T9" fmla="*/ 623 h 6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3" h="635">
                  <a:moveTo>
                    <a:pt x="0" y="623"/>
                  </a:moveTo>
                  <a:lnTo>
                    <a:pt x="381" y="0"/>
                  </a:lnTo>
                  <a:lnTo>
                    <a:pt x="393" y="0"/>
                  </a:lnTo>
                  <a:lnTo>
                    <a:pt x="12" y="635"/>
                  </a:lnTo>
                  <a:lnTo>
                    <a:pt x="0" y="6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1" name="Freeform 143"/>
            <p:cNvSpPr/>
            <p:nvPr/>
          </p:nvSpPr>
          <p:spPr bwMode="auto">
            <a:xfrm>
              <a:off x="2616" y="1034"/>
              <a:ext cx="247" cy="741"/>
            </a:xfrm>
            <a:custGeom>
              <a:avLst/>
              <a:gdLst>
                <a:gd name="T0" fmla="*/ 235 w 247"/>
                <a:gd name="T1" fmla="*/ 0 h 741"/>
                <a:gd name="T2" fmla="*/ 0 w 247"/>
                <a:gd name="T3" fmla="*/ 734 h 741"/>
                <a:gd name="T4" fmla="*/ 17 w 247"/>
                <a:gd name="T5" fmla="*/ 741 h 741"/>
                <a:gd name="T6" fmla="*/ 247 w 247"/>
                <a:gd name="T7" fmla="*/ 0 h 741"/>
                <a:gd name="T8" fmla="*/ 235 w 247"/>
                <a:gd name="T9" fmla="*/ 0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741">
                  <a:moveTo>
                    <a:pt x="235" y="0"/>
                  </a:moveTo>
                  <a:lnTo>
                    <a:pt x="0" y="734"/>
                  </a:lnTo>
                  <a:lnTo>
                    <a:pt x="17" y="741"/>
                  </a:lnTo>
                  <a:lnTo>
                    <a:pt x="247" y="0"/>
                  </a:lnTo>
                  <a:lnTo>
                    <a:pt x="2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2" name="Freeform 144"/>
            <p:cNvSpPr/>
            <p:nvPr/>
          </p:nvSpPr>
          <p:spPr bwMode="auto">
            <a:xfrm>
              <a:off x="3429" y="659"/>
              <a:ext cx="222" cy="431"/>
            </a:xfrm>
            <a:custGeom>
              <a:avLst/>
              <a:gdLst>
                <a:gd name="T0" fmla="*/ 208 w 222"/>
                <a:gd name="T1" fmla="*/ 0 h 431"/>
                <a:gd name="T2" fmla="*/ 0 w 222"/>
                <a:gd name="T3" fmla="*/ 424 h 431"/>
                <a:gd name="T4" fmla="*/ 9 w 222"/>
                <a:gd name="T5" fmla="*/ 431 h 431"/>
                <a:gd name="T6" fmla="*/ 222 w 222"/>
                <a:gd name="T7" fmla="*/ 0 h 431"/>
                <a:gd name="T8" fmla="*/ 208 w 222"/>
                <a:gd name="T9" fmla="*/ 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2" h="431">
                  <a:moveTo>
                    <a:pt x="208" y="0"/>
                  </a:moveTo>
                  <a:lnTo>
                    <a:pt x="0" y="424"/>
                  </a:lnTo>
                  <a:lnTo>
                    <a:pt x="9" y="431"/>
                  </a:lnTo>
                  <a:lnTo>
                    <a:pt x="222" y="0"/>
                  </a:lnTo>
                  <a:lnTo>
                    <a:pt x="20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3" name="Freeform 145"/>
            <p:cNvSpPr/>
            <p:nvPr/>
          </p:nvSpPr>
          <p:spPr bwMode="auto">
            <a:xfrm>
              <a:off x="3455" y="882"/>
              <a:ext cx="961" cy="239"/>
            </a:xfrm>
            <a:custGeom>
              <a:avLst/>
              <a:gdLst>
                <a:gd name="T0" fmla="*/ 0 w 961"/>
                <a:gd name="T1" fmla="*/ 225 h 239"/>
                <a:gd name="T2" fmla="*/ 961 w 961"/>
                <a:gd name="T3" fmla="*/ 0 h 239"/>
                <a:gd name="T4" fmla="*/ 961 w 961"/>
                <a:gd name="T5" fmla="*/ 12 h 239"/>
                <a:gd name="T6" fmla="*/ 0 w 961"/>
                <a:gd name="T7" fmla="*/ 239 h 239"/>
                <a:gd name="T8" fmla="*/ 0 w 961"/>
                <a:gd name="T9" fmla="*/ 225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1" h="239">
                  <a:moveTo>
                    <a:pt x="0" y="225"/>
                  </a:moveTo>
                  <a:lnTo>
                    <a:pt x="961" y="0"/>
                  </a:lnTo>
                  <a:lnTo>
                    <a:pt x="961" y="12"/>
                  </a:lnTo>
                  <a:lnTo>
                    <a:pt x="0" y="239"/>
                  </a:lnTo>
                  <a:lnTo>
                    <a:pt x="0" y="2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4" name="Freeform 146"/>
            <p:cNvSpPr/>
            <p:nvPr/>
          </p:nvSpPr>
          <p:spPr bwMode="auto">
            <a:xfrm>
              <a:off x="3445" y="1131"/>
              <a:ext cx="838" cy="608"/>
            </a:xfrm>
            <a:custGeom>
              <a:avLst/>
              <a:gdLst>
                <a:gd name="T0" fmla="*/ 0 w 838"/>
                <a:gd name="T1" fmla="*/ 0 h 608"/>
                <a:gd name="T2" fmla="*/ 838 w 838"/>
                <a:gd name="T3" fmla="*/ 594 h 608"/>
                <a:gd name="T4" fmla="*/ 829 w 838"/>
                <a:gd name="T5" fmla="*/ 608 h 608"/>
                <a:gd name="T6" fmla="*/ 0 w 838"/>
                <a:gd name="T7" fmla="*/ 16 h 608"/>
                <a:gd name="T8" fmla="*/ 0 w 838"/>
                <a:gd name="T9" fmla="*/ 0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8" h="608">
                  <a:moveTo>
                    <a:pt x="0" y="0"/>
                  </a:moveTo>
                  <a:lnTo>
                    <a:pt x="838" y="594"/>
                  </a:lnTo>
                  <a:lnTo>
                    <a:pt x="829" y="608"/>
                  </a:lnTo>
                  <a:lnTo>
                    <a:pt x="0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5" name="Freeform 147"/>
            <p:cNvSpPr/>
            <p:nvPr/>
          </p:nvSpPr>
          <p:spPr bwMode="auto">
            <a:xfrm>
              <a:off x="2455" y="1839"/>
              <a:ext cx="159" cy="637"/>
            </a:xfrm>
            <a:custGeom>
              <a:avLst/>
              <a:gdLst>
                <a:gd name="T0" fmla="*/ 147 w 159"/>
                <a:gd name="T1" fmla="*/ 0 h 637"/>
                <a:gd name="T2" fmla="*/ 0 w 159"/>
                <a:gd name="T3" fmla="*/ 637 h 637"/>
                <a:gd name="T4" fmla="*/ 17 w 159"/>
                <a:gd name="T5" fmla="*/ 637 h 637"/>
                <a:gd name="T6" fmla="*/ 159 w 159"/>
                <a:gd name="T7" fmla="*/ 0 h 637"/>
                <a:gd name="T8" fmla="*/ 147 w 159"/>
                <a:gd name="T9" fmla="*/ 0 h 6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637">
                  <a:moveTo>
                    <a:pt x="147" y="0"/>
                  </a:moveTo>
                  <a:lnTo>
                    <a:pt x="0" y="637"/>
                  </a:lnTo>
                  <a:lnTo>
                    <a:pt x="17" y="637"/>
                  </a:lnTo>
                  <a:lnTo>
                    <a:pt x="159" y="0"/>
                  </a:lnTo>
                  <a:lnTo>
                    <a:pt x="14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6" name="Freeform 148"/>
            <p:cNvSpPr/>
            <p:nvPr/>
          </p:nvSpPr>
          <p:spPr bwMode="auto">
            <a:xfrm>
              <a:off x="4326" y="700"/>
              <a:ext cx="107" cy="147"/>
            </a:xfrm>
            <a:custGeom>
              <a:avLst/>
              <a:gdLst>
                <a:gd name="T0" fmla="*/ 0 w 107"/>
                <a:gd name="T1" fmla="*/ 12 h 147"/>
                <a:gd name="T2" fmla="*/ 90 w 107"/>
                <a:gd name="T3" fmla="*/ 147 h 147"/>
                <a:gd name="T4" fmla="*/ 107 w 107"/>
                <a:gd name="T5" fmla="*/ 147 h 147"/>
                <a:gd name="T6" fmla="*/ 12 w 107"/>
                <a:gd name="T7" fmla="*/ 0 h 147"/>
                <a:gd name="T8" fmla="*/ 0 w 107"/>
                <a:gd name="T9" fmla="*/ 12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" h="147">
                  <a:moveTo>
                    <a:pt x="0" y="12"/>
                  </a:moveTo>
                  <a:lnTo>
                    <a:pt x="90" y="147"/>
                  </a:lnTo>
                  <a:lnTo>
                    <a:pt x="107" y="147"/>
                  </a:lnTo>
                  <a:lnTo>
                    <a:pt x="12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7" name="Freeform 149"/>
            <p:cNvSpPr/>
            <p:nvPr/>
          </p:nvSpPr>
          <p:spPr bwMode="auto">
            <a:xfrm>
              <a:off x="4475" y="882"/>
              <a:ext cx="564" cy="279"/>
            </a:xfrm>
            <a:custGeom>
              <a:avLst/>
              <a:gdLst>
                <a:gd name="T0" fmla="*/ 0 w 564"/>
                <a:gd name="T1" fmla="*/ 17 h 279"/>
                <a:gd name="T2" fmla="*/ 564 w 564"/>
                <a:gd name="T3" fmla="*/ 279 h 279"/>
                <a:gd name="T4" fmla="*/ 564 w 564"/>
                <a:gd name="T5" fmla="*/ 268 h 279"/>
                <a:gd name="T6" fmla="*/ 0 w 564"/>
                <a:gd name="T7" fmla="*/ 0 h 279"/>
                <a:gd name="T8" fmla="*/ 0 w 564"/>
                <a:gd name="T9" fmla="*/ 17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4" h="279">
                  <a:moveTo>
                    <a:pt x="0" y="17"/>
                  </a:moveTo>
                  <a:lnTo>
                    <a:pt x="564" y="279"/>
                  </a:lnTo>
                  <a:lnTo>
                    <a:pt x="564" y="268"/>
                  </a:lnTo>
                  <a:lnTo>
                    <a:pt x="0" y="0"/>
                  </a:lnTo>
                  <a:lnTo>
                    <a:pt x="0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8" name="Freeform 150"/>
            <p:cNvSpPr/>
            <p:nvPr/>
          </p:nvSpPr>
          <p:spPr bwMode="auto">
            <a:xfrm>
              <a:off x="4461" y="899"/>
              <a:ext cx="592" cy="658"/>
            </a:xfrm>
            <a:custGeom>
              <a:avLst/>
              <a:gdLst>
                <a:gd name="T0" fmla="*/ 0 w 592"/>
                <a:gd name="T1" fmla="*/ 7 h 658"/>
                <a:gd name="T2" fmla="*/ 582 w 592"/>
                <a:gd name="T3" fmla="*/ 658 h 658"/>
                <a:gd name="T4" fmla="*/ 592 w 592"/>
                <a:gd name="T5" fmla="*/ 648 h 658"/>
                <a:gd name="T6" fmla="*/ 14 w 592"/>
                <a:gd name="T7" fmla="*/ 0 h 658"/>
                <a:gd name="T8" fmla="*/ 0 w 592"/>
                <a:gd name="T9" fmla="*/ 7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658">
                  <a:moveTo>
                    <a:pt x="0" y="7"/>
                  </a:moveTo>
                  <a:lnTo>
                    <a:pt x="582" y="658"/>
                  </a:lnTo>
                  <a:lnTo>
                    <a:pt x="592" y="648"/>
                  </a:lnTo>
                  <a:lnTo>
                    <a:pt x="14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9" name="Freeform 151"/>
            <p:cNvSpPr/>
            <p:nvPr/>
          </p:nvSpPr>
          <p:spPr bwMode="auto">
            <a:xfrm>
              <a:off x="4324" y="913"/>
              <a:ext cx="123" cy="795"/>
            </a:xfrm>
            <a:custGeom>
              <a:avLst/>
              <a:gdLst>
                <a:gd name="T0" fmla="*/ 111 w 123"/>
                <a:gd name="T1" fmla="*/ 0 h 795"/>
                <a:gd name="T2" fmla="*/ 0 w 123"/>
                <a:gd name="T3" fmla="*/ 795 h 795"/>
                <a:gd name="T4" fmla="*/ 16 w 123"/>
                <a:gd name="T5" fmla="*/ 795 h 795"/>
                <a:gd name="T6" fmla="*/ 123 w 123"/>
                <a:gd name="T7" fmla="*/ 0 h 795"/>
                <a:gd name="T8" fmla="*/ 111 w 123"/>
                <a:gd name="T9" fmla="*/ 0 h 7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795">
                  <a:moveTo>
                    <a:pt x="111" y="0"/>
                  </a:moveTo>
                  <a:lnTo>
                    <a:pt x="0" y="795"/>
                  </a:lnTo>
                  <a:lnTo>
                    <a:pt x="16" y="795"/>
                  </a:lnTo>
                  <a:lnTo>
                    <a:pt x="123" y="0"/>
                  </a:lnTo>
                  <a:lnTo>
                    <a:pt x="11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0" name="Freeform 152"/>
            <p:cNvSpPr/>
            <p:nvPr/>
          </p:nvSpPr>
          <p:spPr bwMode="auto">
            <a:xfrm>
              <a:off x="4345" y="1796"/>
              <a:ext cx="424" cy="485"/>
            </a:xfrm>
            <a:custGeom>
              <a:avLst/>
              <a:gdLst>
                <a:gd name="T0" fmla="*/ 0 w 424"/>
                <a:gd name="T1" fmla="*/ 5 h 485"/>
                <a:gd name="T2" fmla="*/ 410 w 424"/>
                <a:gd name="T3" fmla="*/ 485 h 485"/>
                <a:gd name="T4" fmla="*/ 424 w 424"/>
                <a:gd name="T5" fmla="*/ 478 h 485"/>
                <a:gd name="T6" fmla="*/ 14 w 424"/>
                <a:gd name="T7" fmla="*/ 0 h 485"/>
                <a:gd name="T8" fmla="*/ 0 w 424"/>
                <a:gd name="T9" fmla="*/ 5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4" h="485">
                  <a:moveTo>
                    <a:pt x="0" y="5"/>
                  </a:moveTo>
                  <a:lnTo>
                    <a:pt x="410" y="485"/>
                  </a:lnTo>
                  <a:lnTo>
                    <a:pt x="424" y="478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1" name="Freeform 153"/>
            <p:cNvSpPr/>
            <p:nvPr/>
          </p:nvSpPr>
          <p:spPr bwMode="auto">
            <a:xfrm>
              <a:off x="2477" y="2518"/>
              <a:ext cx="414" cy="308"/>
            </a:xfrm>
            <a:custGeom>
              <a:avLst/>
              <a:gdLst>
                <a:gd name="T0" fmla="*/ 0 w 414"/>
                <a:gd name="T1" fmla="*/ 7 h 308"/>
                <a:gd name="T2" fmla="*/ 402 w 414"/>
                <a:gd name="T3" fmla="*/ 308 h 308"/>
                <a:gd name="T4" fmla="*/ 414 w 414"/>
                <a:gd name="T5" fmla="*/ 299 h 308"/>
                <a:gd name="T6" fmla="*/ 9 w 414"/>
                <a:gd name="T7" fmla="*/ 0 h 308"/>
                <a:gd name="T8" fmla="*/ 0 w 414"/>
                <a:gd name="T9" fmla="*/ 7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4" h="308">
                  <a:moveTo>
                    <a:pt x="0" y="7"/>
                  </a:moveTo>
                  <a:lnTo>
                    <a:pt x="402" y="308"/>
                  </a:lnTo>
                  <a:lnTo>
                    <a:pt x="414" y="299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2" name="Freeform 154"/>
            <p:cNvSpPr/>
            <p:nvPr/>
          </p:nvSpPr>
          <p:spPr bwMode="auto">
            <a:xfrm>
              <a:off x="4994" y="1621"/>
              <a:ext cx="80" cy="885"/>
            </a:xfrm>
            <a:custGeom>
              <a:avLst/>
              <a:gdLst>
                <a:gd name="T0" fmla="*/ 73 w 80"/>
                <a:gd name="T1" fmla="*/ 0 h 885"/>
                <a:gd name="T2" fmla="*/ 0 w 80"/>
                <a:gd name="T3" fmla="*/ 885 h 885"/>
                <a:gd name="T4" fmla="*/ 9 w 80"/>
                <a:gd name="T5" fmla="*/ 885 h 885"/>
                <a:gd name="T6" fmla="*/ 80 w 80"/>
                <a:gd name="T7" fmla="*/ 0 h 885"/>
                <a:gd name="T8" fmla="*/ 73 w 80"/>
                <a:gd name="T9" fmla="*/ 0 h 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885">
                  <a:moveTo>
                    <a:pt x="73" y="0"/>
                  </a:moveTo>
                  <a:lnTo>
                    <a:pt x="0" y="885"/>
                  </a:lnTo>
                  <a:lnTo>
                    <a:pt x="9" y="885"/>
                  </a:lnTo>
                  <a:lnTo>
                    <a:pt x="80" y="0"/>
                  </a:lnTo>
                  <a:lnTo>
                    <a:pt x="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3" name="Freeform 155"/>
            <p:cNvSpPr/>
            <p:nvPr/>
          </p:nvSpPr>
          <p:spPr bwMode="auto">
            <a:xfrm>
              <a:off x="5022" y="2104"/>
              <a:ext cx="355" cy="412"/>
            </a:xfrm>
            <a:custGeom>
              <a:avLst/>
              <a:gdLst>
                <a:gd name="T0" fmla="*/ 0 w 355"/>
                <a:gd name="T1" fmla="*/ 405 h 412"/>
                <a:gd name="T2" fmla="*/ 344 w 355"/>
                <a:gd name="T3" fmla="*/ 0 h 412"/>
                <a:gd name="T4" fmla="*/ 355 w 355"/>
                <a:gd name="T5" fmla="*/ 7 h 412"/>
                <a:gd name="T6" fmla="*/ 10 w 355"/>
                <a:gd name="T7" fmla="*/ 412 h 412"/>
                <a:gd name="T8" fmla="*/ 0 w 355"/>
                <a:gd name="T9" fmla="*/ 405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5" h="412">
                  <a:moveTo>
                    <a:pt x="0" y="405"/>
                  </a:moveTo>
                  <a:lnTo>
                    <a:pt x="344" y="0"/>
                  </a:lnTo>
                  <a:lnTo>
                    <a:pt x="355" y="7"/>
                  </a:lnTo>
                  <a:lnTo>
                    <a:pt x="10" y="412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4" name="Freeform 156"/>
            <p:cNvSpPr/>
            <p:nvPr/>
          </p:nvSpPr>
          <p:spPr bwMode="auto">
            <a:xfrm>
              <a:off x="4788" y="2310"/>
              <a:ext cx="184" cy="213"/>
            </a:xfrm>
            <a:custGeom>
              <a:avLst/>
              <a:gdLst>
                <a:gd name="T0" fmla="*/ 0 w 184"/>
                <a:gd name="T1" fmla="*/ 7 h 213"/>
                <a:gd name="T2" fmla="*/ 177 w 184"/>
                <a:gd name="T3" fmla="*/ 213 h 213"/>
                <a:gd name="T4" fmla="*/ 184 w 184"/>
                <a:gd name="T5" fmla="*/ 201 h 213"/>
                <a:gd name="T6" fmla="*/ 12 w 184"/>
                <a:gd name="T7" fmla="*/ 0 h 213"/>
                <a:gd name="T8" fmla="*/ 0 w 184"/>
                <a:gd name="T9" fmla="*/ 7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4" h="213">
                  <a:moveTo>
                    <a:pt x="0" y="7"/>
                  </a:moveTo>
                  <a:lnTo>
                    <a:pt x="177" y="213"/>
                  </a:lnTo>
                  <a:lnTo>
                    <a:pt x="184" y="201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5" name="Freeform 157"/>
            <p:cNvSpPr/>
            <p:nvPr/>
          </p:nvSpPr>
          <p:spPr bwMode="auto">
            <a:xfrm>
              <a:off x="4729" y="2575"/>
              <a:ext cx="253" cy="414"/>
            </a:xfrm>
            <a:custGeom>
              <a:avLst/>
              <a:gdLst>
                <a:gd name="T0" fmla="*/ 246 w 253"/>
                <a:gd name="T1" fmla="*/ 0 h 414"/>
                <a:gd name="T2" fmla="*/ 0 w 253"/>
                <a:gd name="T3" fmla="*/ 398 h 414"/>
                <a:gd name="T4" fmla="*/ 0 w 253"/>
                <a:gd name="T5" fmla="*/ 414 h 414"/>
                <a:gd name="T6" fmla="*/ 253 w 253"/>
                <a:gd name="T7" fmla="*/ 10 h 414"/>
                <a:gd name="T8" fmla="*/ 246 w 253"/>
                <a:gd name="T9" fmla="*/ 0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3" h="414">
                  <a:moveTo>
                    <a:pt x="246" y="0"/>
                  </a:moveTo>
                  <a:lnTo>
                    <a:pt x="0" y="398"/>
                  </a:lnTo>
                  <a:lnTo>
                    <a:pt x="0" y="414"/>
                  </a:lnTo>
                  <a:lnTo>
                    <a:pt x="253" y="10"/>
                  </a:lnTo>
                  <a:lnTo>
                    <a:pt x="24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6" name="Freeform 158"/>
            <p:cNvSpPr/>
            <p:nvPr/>
          </p:nvSpPr>
          <p:spPr bwMode="auto">
            <a:xfrm>
              <a:off x="4018" y="2554"/>
              <a:ext cx="943" cy="324"/>
            </a:xfrm>
            <a:custGeom>
              <a:avLst/>
              <a:gdLst>
                <a:gd name="T0" fmla="*/ 0 w 943"/>
                <a:gd name="T1" fmla="*/ 312 h 324"/>
                <a:gd name="T2" fmla="*/ 943 w 943"/>
                <a:gd name="T3" fmla="*/ 0 h 324"/>
                <a:gd name="T4" fmla="*/ 943 w 943"/>
                <a:gd name="T5" fmla="*/ 14 h 324"/>
                <a:gd name="T6" fmla="*/ 0 w 943"/>
                <a:gd name="T7" fmla="*/ 324 h 324"/>
                <a:gd name="T8" fmla="*/ 0 w 943"/>
                <a:gd name="T9" fmla="*/ 312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3" h="324">
                  <a:moveTo>
                    <a:pt x="0" y="312"/>
                  </a:moveTo>
                  <a:lnTo>
                    <a:pt x="943" y="0"/>
                  </a:lnTo>
                  <a:lnTo>
                    <a:pt x="943" y="14"/>
                  </a:lnTo>
                  <a:lnTo>
                    <a:pt x="0" y="324"/>
                  </a:lnTo>
                  <a:lnTo>
                    <a:pt x="0" y="3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7" name="Freeform 159"/>
            <p:cNvSpPr/>
            <p:nvPr/>
          </p:nvSpPr>
          <p:spPr bwMode="auto">
            <a:xfrm>
              <a:off x="2938" y="2866"/>
              <a:ext cx="671" cy="607"/>
            </a:xfrm>
            <a:custGeom>
              <a:avLst/>
              <a:gdLst>
                <a:gd name="T0" fmla="*/ 0 w 671"/>
                <a:gd name="T1" fmla="*/ 7 h 607"/>
                <a:gd name="T2" fmla="*/ 661 w 671"/>
                <a:gd name="T3" fmla="*/ 607 h 607"/>
                <a:gd name="T4" fmla="*/ 671 w 671"/>
                <a:gd name="T5" fmla="*/ 607 h 607"/>
                <a:gd name="T6" fmla="*/ 12 w 671"/>
                <a:gd name="T7" fmla="*/ 0 h 607"/>
                <a:gd name="T8" fmla="*/ 0 w 671"/>
                <a:gd name="T9" fmla="*/ 7 h 6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1" h="607">
                  <a:moveTo>
                    <a:pt x="0" y="7"/>
                  </a:moveTo>
                  <a:lnTo>
                    <a:pt x="661" y="607"/>
                  </a:lnTo>
                  <a:lnTo>
                    <a:pt x="671" y="607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8" name="Freeform 160"/>
            <p:cNvSpPr/>
            <p:nvPr/>
          </p:nvSpPr>
          <p:spPr bwMode="auto">
            <a:xfrm>
              <a:off x="4546" y="3001"/>
              <a:ext cx="507" cy="299"/>
            </a:xfrm>
            <a:custGeom>
              <a:avLst/>
              <a:gdLst>
                <a:gd name="T0" fmla="*/ 0 w 507"/>
                <a:gd name="T1" fmla="*/ 292 h 299"/>
                <a:gd name="T2" fmla="*/ 500 w 507"/>
                <a:gd name="T3" fmla="*/ 0 h 299"/>
                <a:gd name="T4" fmla="*/ 507 w 507"/>
                <a:gd name="T5" fmla="*/ 12 h 299"/>
                <a:gd name="T6" fmla="*/ 5 w 507"/>
                <a:gd name="T7" fmla="*/ 299 h 299"/>
                <a:gd name="T8" fmla="*/ 0 w 507"/>
                <a:gd name="T9" fmla="*/ 292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99">
                  <a:moveTo>
                    <a:pt x="0" y="292"/>
                  </a:moveTo>
                  <a:lnTo>
                    <a:pt x="500" y="0"/>
                  </a:lnTo>
                  <a:lnTo>
                    <a:pt x="507" y="12"/>
                  </a:lnTo>
                  <a:lnTo>
                    <a:pt x="5" y="299"/>
                  </a:lnTo>
                  <a:lnTo>
                    <a:pt x="0" y="2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9" name="Freeform 161"/>
            <p:cNvSpPr/>
            <p:nvPr/>
          </p:nvSpPr>
          <p:spPr bwMode="auto">
            <a:xfrm>
              <a:off x="3658" y="3314"/>
              <a:ext cx="831" cy="187"/>
            </a:xfrm>
            <a:custGeom>
              <a:avLst/>
              <a:gdLst>
                <a:gd name="T0" fmla="*/ 0 w 831"/>
                <a:gd name="T1" fmla="*/ 173 h 187"/>
                <a:gd name="T2" fmla="*/ 831 w 831"/>
                <a:gd name="T3" fmla="*/ 0 h 187"/>
                <a:gd name="T4" fmla="*/ 831 w 831"/>
                <a:gd name="T5" fmla="*/ 12 h 187"/>
                <a:gd name="T6" fmla="*/ 10 w 831"/>
                <a:gd name="T7" fmla="*/ 187 h 187"/>
                <a:gd name="T8" fmla="*/ 0 w 831"/>
                <a:gd name="T9" fmla="*/ 173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1" h="187">
                  <a:moveTo>
                    <a:pt x="0" y="173"/>
                  </a:moveTo>
                  <a:lnTo>
                    <a:pt x="831" y="0"/>
                  </a:lnTo>
                  <a:lnTo>
                    <a:pt x="831" y="12"/>
                  </a:lnTo>
                  <a:lnTo>
                    <a:pt x="10" y="187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0" name="Oval 162"/>
            <p:cNvSpPr>
              <a:spLocks noChangeArrowheads="1"/>
            </p:cNvSpPr>
            <p:nvPr/>
          </p:nvSpPr>
          <p:spPr bwMode="auto">
            <a:xfrm>
              <a:off x="5107" y="1699"/>
              <a:ext cx="67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1" name="Freeform 163"/>
            <p:cNvSpPr/>
            <p:nvPr/>
          </p:nvSpPr>
          <p:spPr bwMode="auto">
            <a:xfrm>
              <a:off x="2640" y="1140"/>
              <a:ext cx="746" cy="644"/>
            </a:xfrm>
            <a:custGeom>
              <a:avLst/>
              <a:gdLst>
                <a:gd name="T0" fmla="*/ 0 w 746"/>
                <a:gd name="T1" fmla="*/ 635 h 644"/>
                <a:gd name="T2" fmla="*/ 739 w 746"/>
                <a:gd name="T3" fmla="*/ 0 h 644"/>
                <a:gd name="T4" fmla="*/ 746 w 746"/>
                <a:gd name="T5" fmla="*/ 10 h 644"/>
                <a:gd name="T6" fmla="*/ 12 w 746"/>
                <a:gd name="T7" fmla="*/ 644 h 644"/>
                <a:gd name="T8" fmla="*/ 0 w 746"/>
                <a:gd name="T9" fmla="*/ 635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6" h="644">
                  <a:moveTo>
                    <a:pt x="0" y="635"/>
                  </a:moveTo>
                  <a:lnTo>
                    <a:pt x="739" y="0"/>
                  </a:lnTo>
                  <a:lnTo>
                    <a:pt x="746" y="10"/>
                  </a:lnTo>
                  <a:lnTo>
                    <a:pt x="12" y="644"/>
                  </a:lnTo>
                  <a:lnTo>
                    <a:pt x="0" y="6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2" name="Freeform 164"/>
            <p:cNvSpPr/>
            <p:nvPr/>
          </p:nvSpPr>
          <p:spPr bwMode="auto">
            <a:xfrm>
              <a:off x="2612" y="1839"/>
              <a:ext cx="298" cy="966"/>
            </a:xfrm>
            <a:custGeom>
              <a:avLst/>
              <a:gdLst>
                <a:gd name="T0" fmla="*/ 0 w 298"/>
                <a:gd name="T1" fmla="*/ 7 h 966"/>
                <a:gd name="T2" fmla="*/ 286 w 298"/>
                <a:gd name="T3" fmla="*/ 966 h 966"/>
                <a:gd name="T4" fmla="*/ 298 w 298"/>
                <a:gd name="T5" fmla="*/ 959 h 966"/>
                <a:gd name="T6" fmla="*/ 11 w 298"/>
                <a:gd name="T7" fmla="*/ 0 h 966"/>
                <a:gd name="T8" fmla="*/ 0 w 298"/>
                <a:gd name="T9" fmla="*/ 7 h 9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966">
                  <a:moveTo>
                    <a:pt x="0" y="7"/>
                  </a:moveTo>
                  <a:lnTo>
                    <a:pt x="286" y="966"/>
                  </a:lnTo>
                  <a:lnTo>
                    <a:pt x="298" y="959"/>
                  </a:lnTo>
                  <a:lnTo>
                    <a:pt x="11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3" name="Freeform 165"/>
            <p:cNvSpPr/>
            <p:nvPr/>
          </p:nvSpPr>
          <p:spPr bwMode="auto">
            <a:xfrm>
              <a:off x="3983" y="2116"/>
              <a:ext cx="232" cy="720"/>
            </a:xfrm>
            <a:custGeom>
              <a:avLst/>
              <a:gdLst>
                <a:gd name="T0" fmla="*/ 222 w 232"/>
                <a:gd name="T1" fmla="*/ 0 h 720"/>
                <a:gd name="T2" fmla="*/ 0 w 232"/>
                <a:gd name="T3" fmla="*/ 720 h 720"/>
                <a:gd name="T4" fmla="*/ 12 w 232"/>
                <a:gd name="T5" fmla="*/ 720 h 720"/>
                <a:gd name="T6" fmla="*/ 232 w 232"/>
                <a:gd name="T7" fmla="*/ 7 h 720"/>
                <a:gd name="T8" fmla="*/ 222 w 232"/>
                <a:gd name="T9" fmla="*/ 0 h 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2" h="720">
                  <a:moveTo>
                    <a:pt x="222" y="0"/>
                  </a:moveTo>
                  <a:lnTo>
                    <a:pt x="0" y="720"/>
                  </a:lnTo>
                  <a:lnTo>
                    <a:pt x="12" y="720"/>
                  </a:lnTo>
                  <a:lnTo>
                    <a:pt x="232" y="7"/>
                  </a:lnTo>
                  <a:lnTo>
                    <a:pt x="22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4" name="Freeform 166"/>
            <p:cNvSpPr/>
            <p:nvPr/>
          </p:nvSpPr>
          <p:spPr bwMode="auto">
            <a:xfrm>
              <a:off x="2896" y="1003"/>
              <a:ext cx="478" cy="118"/>
            </a:xfrm>
            <a:custGeom>
              <a:avLst/>
              <a:gdLst>
                <a:gd name="T0" fmla="*/ 0 w 478"/>
                <a:gd name="T1" fmla="*/ 14 h 118"/>
                <a:gd name="T2" fmla="*/ 478 w 478"/>
                <a:gd name="T3" fmla="*/ 118 h 118"/>
                <a:gd name="T4" fmla="*/ 478 w 478"/>
                <a:gd name="T5" fmla="*/ 104 h 118"/>
                <a:gd name="T6" fmla="*/ 7 w 478"/>
                <a:gd name="T7" fmla="*/ 0 h 118"/>
                <a:gd name="T8" fmla="*/ 0 w 478"/>
                <a:gd name="T9" fmla="*/ 14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118">
                  <a:moveTo>
                    <a:pt x="0" y="14"/>
                  </a:moveTo>
                  <a:lnTo>
                    <a:pt x="478" y="118"/>
                  </a:lnTo>
                  <a:lnTo>
                    <a:pt x="478" y="104"/>
                  </a:lnTo>
                  <a:lnTo>
                    <a:pt x="7" y="0"/>
                  </a:lnTo>
                  <a:lnTo>
                    <a:pt x="0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5" name="Freeform 167"/>
            <p:cNvSpPr/>
            <p:nvPr/>
          </p:nvSpPr>
          <p:spPr bwMode="auto">
            <a:xfrm>
              <a:off x="4366" y="1592"/>
              <a:ext cx="689" cy="164"/>
            </a:xfrm>
            <a:custGeom>
              <a:avLst/>
              <a:gdLst>
                <a:gd name="T0" fmla="*/ 0 w 689"/>
                <a:gd name="T1" fmla="*/ 152 h 164"/>
                <a:gd name="T2" fmla="*/ 682 w 689"/>
                <a:gd name="T3" fmla="*/ 0 h 164"/>
                <a:gd name="T4" fmla="*/ 689 w 689"/>
                <a:gd name="T5" fmla="*/ 12 h 164"/>
                <a:gd name="T6" fmla="*/ 0 w 689"/>
                <a:gd name="T7" fmla="*/ 164 h 164"/>
                <a:gd name="T8" fmla="*/ 0 w 689"/>
                <a:gd name="T9" fmla="*/ 152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164">
                  <a:moveTo>
                    <a:pt x="0" y="152"/>
                  </a:moveTo>
                  <a:lnTo>
                    <a:pt x="682" y="0"/>
                  </a:lnTo>
                  <a:lnTo>
                    <a:pt x="689" y="12"/>
                  </a:lnTo>
                  <a:lnTo>
                    <a:pt x="0" y="164"/>
                  </a:lnTo>
                  <a:lnTo>
                    <a:pt x="0" y="1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6" name="Freeform 168"/>
            <p:cNvSpPr/>
            <p:nvPr/>
          </p:nvSpPr>
          <p:spPr bwMode="auto">
            <a:xfrm>
              <a:off x="3995" y="2899"/>
              <a:ext cx="499" cy="396"/>
            </a:xfrm>
            <a:custGeom>
              <a:avLst/>
              <a:gdLst>
                <a:gd name="T0" fmla="*/ 0 w 499"/>
                <a:gd name="T1" fmla="*/ 5 h 396"/>
                <a:gd name="T2" fmla="*/ 499 w 499"/>
                <a:gd name="T3" fmla="*/ 396 h 396"/>
                <a:gd name="T4" fmla="*/ 499 w 499"/>
                <a:gd name="T5" fmla="*/ 384 h 396"/>
                <a:gd name="T6" fmla="*/ 14 w 499"/>
                <a:gd name="T7" fmla="*/ 0 h 396"/>
                <a:gd name="T8" fmla="*/ 0 w 499"/>
                <a:gd name="T9" fmla="*/ 5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9" h="396">
                  <a:moveTo>
                    <a:pt x="0" y="5"/>
                  </a:moveTo>
                  <a:lnTo>
                    <a:pt x="499" y="396"/>
                  </a:lnTo>
                  <a:lnTo>
                    <a:pt x="499" y="384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7" name="Freeform 169"/>
            <p:cNvSpPr/>
            <p:nvPr/>
          </p:nvSpPr>
          <p:spPr bwMode="auto">
            <a:xfrm>
              <a:off x="3651" y="2918"/>
              <a:ext cx="306" cy="547"/>
            </a:xfrm>
            <a:custGeom>
              <a:avLst/>
              <a:gdLst>
                <a:gd name="T0" fmla="*/ 0 w 306"/>
                <a:gd name="T1" fmla="*/ 540 h 547"/>
                <a:gd name="T2" fmla="*/ 294 w 306"/>
                <a:gd name="T3" fmla="*/ 0 h 547"/>
                <a:gd name="T4" fmla="*/ 306 w 306"/>
                <a:gd name="T5" fmla="*/ 0 h 547"/>
                <a:gd name="T6" fmla="*/ 10 w 306"/>
                <a:gd name="T7" fmla="*/ 547 h 547"/>
                <a:gd name="T8" fmla="*/ 0 w 306"/>
                <a:gd name="T9" fmla="*/ 540 h 5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6" h="547">
                  <a:moveTo>
                    <a:pt x="0" y="540"/>
                  </a:moveTo>
                  <a:lnTo>
                    <a:pt x="294" y="0"/>
                  </a:lnTo>
                  <a:lnTo>
                    <a:pt x="306" y="0"/>
                  </a:lnTo>
                  <a:lnTo>
                    <a:pt x="10" y="547"/>
                  </a:lnTo>
                  <a:lnTo>
                    <a:pt x="0" y="5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8" name="Rectangle 170"/>
            <p:cNvSpPr>
              <a:spLocks noChangeArrowheads="1"/>
            </p:cNvSpPr>
            <p:nvPr/>
          </p:nvSpPr>
          <p:spPr bwMode="auto">
            <a:xfrm>
              <a:off x="2910" y="2881"/>
              <a:ext cx="9" cy="30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9" name="Freeform 171"/>
            <p:cNvSpPr/>
            <p:nvPr/>
          </p:nvSpPr>
          <p:spPr bwMode="auto">
            <a:xfrm>
              <a:off x="3334" y="2109"/>
              <a:ext cx="611" cy="741"/>
            </a:xfrm>
            <a:custGeom>
              <a:avLst/>
              <a:gdLst>
                <a:gd name="T0" fmla="*/ 0 w 611"/>
                <a:gd name="T1" fmla="*/ 7 h 741"/>
                <a:gd name="T2" fmla="*/ 599 w 611"/>
                <a:gd name="T3" fmla="*/ 741 h 741"/>
                <a:gd name="T4" fmla="*/ 611 w 611"/>
                <a:gd name="T5" fmla="*/ 736 h 741"/>
                <a:gd name="T6" fmla="*/ 12 w 611"/>
                <a:gd name="T7" fmla="*/ 0 h 741"/>
                <a:gd name="T8" fmla="*/ 0 w 611"/>
                <a:gd name="T9" fmla="*/ 7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741">
                  <a:moveTo>
                    <a:pt x="0" y="7"/>
                  </a:moveTo>
                  <a:lnTo>
                    <a:pt x="599" y="741"/>
                  </a:lnTo>
                  <a:lnTo>
                    <a:pt x="611" y="736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530" name="Group 4"/>
          <p:cNvGrpSpPr>
            <a:grpSpLocks noChangeAspect="1"/>
          </p:cNvGrpSpPr>
          <p:nvPr/>
        </p:nvGrpSpPr>
        <p:grpSpPr bwMode="auto">
          <a:xfrm>
            <a:off x="-2449219" y="1043957"/>
            <a:ext cx="4898437" cy="4770086"/>
            <a:chOff x="2410" y="593"/>
            <a:chExt cx="3015" cy="2936"/>
          </a:xfrm>
          <a:solidFill>
            <a:srgbClr val="248C80"/>
          </a:solidFill>
        </p:grpSpPr>
        <p:sp>
          <p:nvSpPr>
            <p:cNvPr id="531" name="Freeform 5"/>
            <p:cNvSpPr/>
            <p:nvPr/>
          </p:nvSpPr>
          <p:spPr bwMode="auto">
            <a:xfrm>
              <a:off x="5079" y="1202"/>
              <a:ext cx="66" cy="509"/>
            </a:xfrm>
            <a:custGeom>
              <a:avLst/>
              <a:gdLst>
                <a:gd name="T0" fmla="*/ 0 w 66"/>
                <a:gd name="T1" fmla="*/ 9 h 509"/>
                <a:gd name="T2" fmla="*/ 54 w 66"/>
                <a:gd name="T3" fmla="*/ 509 h 509"/>
                <a:gd name="T4" fmla="*/ 66 w 66"/>
                <a:gd name="T5" fmla="*/ 509 h 509"/>
                <a:gd name="T6" fmla="*/ 9 w 66"/>
                <a:gd name="T7" fmla="*/ 0 h 509"/>
                <a:gd name="T8" fmla="*/ 0 w 66"/>
                <a:gd name="T9" fmla="*/ 9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509">
                  <a:moveTo>
                    <a:pt x="0" y="9"/>
                  </a:moveTo>
                  <a:lnTo>
                    <a:pt x="54" y="509"/>
                  </a:lnTo>
                  <a:lnTo>
                    <a:pt x="66" y="509"/>
                  </a:lnTo>
                  <a:lnTo>
                    <a:pt x="9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2" name="Freeform 6"/>
            <p:cNvSpPr/>
            <p:nvPr/>
          </p:nvSpPr>
          <p:spPr bwMode="auto">
            <a:xfrm>
              <a:off x="5079" y="1195"/>
              <a:ext cx="303" cy="854"/>
            </a:xfrm>
            <a:custGeom>
              <a:avLst/>
              <a:gdLst>
                <a:gd name="T0" fmla="*/ 14 w 303"/>
                <a:gd name="T1" fmla="*/ 0 h 854"/>
                <a:gd name="T2" fmla="*/ 303 w 303"/>
                <a:gd name="T3" fmla="*/ 854 h 854"/>
                <a:gd name="T4" fmla="*/ 287 w 303"/>
                <a:gd name="T5" fmla="*/ 854 h 854"/>
                <a:gd name="T6" fmla="*/ 0 w 303"/>
                <a:gd name="T7" fmla="*/ 11 h 854"/>
                <a:gd name="T8" fmla="*/ 14 w 303"/>
                <a:gd name="T9" fmla="*/ 0 h 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3" h="854">
                  <a:moveTo>
                    <a:pt x="14" y="0"/>
                  </a:moveTo>
                  <a:lnTo>
                    <a:pt x="303" y="854"/>
                  </a:lnTo>
                  <a:lnTo>
                    <a:pt x="287" y="854"/>
                  </a:lnTo>
                  <a:lnTo>
                    <a:pt x="0" y="11"/>
                  </a:lnTo>
                  <a:lnTo>
                    <a:pt x="1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3" name="Freeform 7"/>
            <p:cNvSpPr/>
            <p:nvPr/>
          </p:nvSpPr>
          <p:spPr bwMode="auto">
            <a:xfrm>
              <a:off x="5074" y="1202"/>
              <a:ext cx="12" cy="345"/>
            </a:xfrm>
            <a:custGeom>
              <a:avLst/>
              <a:gdLst>
                <a:gd name="T0" fmla="*/ 0 w 12"/>
                <a:gd name="T1" fmla="*/ 0 h 345"/>
                <a:gd name="T2" fmla="*/ 0 w 12"/>
                <a:gd name="T3" fmla="*/ 345 h 345"/>
                <a:gd name="T4" fmla="*/ 12 w 12"/>
                <a:gd name="T5" fmla="*/ 345 h 345"/>
                <a:gd name="T6" fmla="*/ 12 w 12"/>
                <a:gd name="T7" fmla="*/ 12 h 345"/>
                <a:gd name="T8" fmla="*/ 0 w 12"/>
                <a:gd name="T9" fmla="*/ 0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345">
                  <a:moveTo>
                    <a:pt x="0" y="0"/>
                  </a:moveTo>
                  <a:lnTo>
                    <a:pt x="0" y="345"/>
                  </a:lnTo>
                  <a:lnTo>
                    <a:pt x="12" y="345"/>
                  </a:lnTo>
                  <a:lnTo>
                    <a:pt x="12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4" name="Rectangle 8"/>
            <p:cNvSpPr>
              <a:spLocks noChangeArrowheads="1"/>
            </p:cNvSpPr>
            <p:nvPr/>
          </p:nvSpPr>
          <p:spPr bwMode="auto">
            <a:xfrm>
              <a:off x="3658" y="3501"/>
              <a:ext cx="647" cy="1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5" name="Freeform 9"/>
            <p:cNvSpPr/>
            <p:nvPr/>
          </p:nvSpPr>
          <p:spPr bwMode="auto">
            <a:xfrm>
              <a:off x="3488" y="3446"/>
              <a:ext cx="118" cy="48"/>
            </a:xfrm>
            <a:custGeom>
              <a:avLst/>
              <a:gdLst>
                <a:gd name="T0" fmla="*/ 0 w 118"/>
                <a:gd name="T1" fmla="*/ 10 h 48"/>
                <a:gd name="T2" fmla="*/ 111 w 118"/>
                <a:gd name="T3" fmla="*/ 48 h 48"/>
                <a:gd name="T4" fmla="*/ 118 w 118"/>
                <a:gd name="T5" fmla="*/ 36 h 48"/>
                <a:gd name="T6" fmla="*/ 14 w 118"/>
                <a:gd name="T7" fmla="*/ 0 h 48"/>
                <a:gd name="T8" fmla="*/ 0 w 118"/>
                <a:gd name="T9" fmla="*/ 1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48">
                  <a:moveTo>
                    <a:pt x="0" y="10"/>
                  </a:moveTo>
                  <a:lnTo>
                    <a:pt x="111" y="48"/>
                  </a:lnTo>
                  <a:lnTo>
                    <a:pt x="118" y="36"/>
                  </a:lnTo>
                  <a:lnTo>
                    <a:pt x="14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6" name="Freeform 10"/>
            <p:cNvSpPr/>
            <p:nvPr/>
          </p:nvSpPr>
          <p:spPr bwMode="auto">
            <a:xfrm>
              <a:off x="2830" y="1026"/>
              <a:ext cx="30" cy="256"/>
            </a:xfrm>
            <a:custGeom>
              <a:avLst/>
              <a:gdLst>
                <a:gd name="T0" fmla="*/ 30 w 30"/>
                <a:gd name="T1" fmla="*/ 0 h 256"/>
                <a:gd name="T2" fmla="*/ 9 w 30"/>
                <a:gd name="T3" fmla="*/ 256 h 256"/>
                <a:gd name="T4" fmla="*/ 0 w 30"/>
                <a:gd name="T5" fmla="*/ 256 h 256"/>
                <a:gd name="T6" fmla="*/ 26 w 30"/>
                <a:gd name="T7" fmla="*/ 0 h 256"/>
                <a:gd name="T8" fmla="*/ 30 w 30"/>
                <a:gd name="T9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56">
                  <a:moveTo>
                    <a:pt x="30" y="0"/>
                  </a:moveTo>
                  <a:lnTo>
                    <a:pt x="9" y="256"/>
                  </a:lnTo>
                  <a:lnTo>
                    <a:pt x="0" y="256"/>
                  </a:lnTo>
                  <a:lnTo>
                    <a:pt x="26" y="0"/>
                  </a:lnTo>
                  <a:lnTo>
                    <a:pt x="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7" name="Freeform 11"/>
            <p:cNvSpPr/>
            <p:nvPr/>
          </p:nvSpPr>
          <p:spPr bwMode="auto">
            <a:xfrm>
              <a:off x="2841" y="773"/>
              <a:ext cx="604" cy="519"/>
            </a:xfrm>
            <a:custGeom>
              <a:avLst/>
              <a:gdLst>
                <a:gd name="T0" fmla="*/ 0 w 604"/>
                <a:gd name="T1" fmla="*/ 512 h 519"/>
                <a:gd name="T2" fmla="*/ 595 w 604"/>
                <a:gd name="T3" fmla="*/ 0 h 519"/>
                <a:gd name="T4" fmla="*/ 604 w 604"/>
                <a:gd name="T5" fmla="*/ 7 h 519"/>
                <a:gd name="T6" fmla="*/ 12 w 604"/>
                <a:gd name="T7" fmla="*/ 519 h 519"/>
                <a:gd name="T8" fmla="*/ 0 w 604"/>
                <a:gd name="T9" fmla="*/ 512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4" h="519">
                  <a:moveTo>
                    <a:pt x="0" y="512"/>
                  </a:moveTo>
                  <a:lnTo>
                    <a:pt x="595" y="0"/>
                  </a:lnTo>
                  <a:lnTo>
                    <a:pt x="604" y="7"/>
                  </a:lnTo>
                  <a:lnTo>
                    <a:pt x="12" y="519"/>
                  </a:lnTo>
                  <a:lnTo>
                    <a:pt x="0" y="5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8" name="Freeform 12"/>
            <p:cNvSpPr/>
            <p:nvPr/>
          </p:nvSpPr>
          <p:spPr bwMode="auto">
            <a:xfrm>
              <a:off x="2988" y="761"/>
              <a:ext cx="445" cy="192"/>
            </a:xfrm>
            <a:custGeom>
              <a:avLst/>
              <a:gdLst>
                <a:gd name="T0" fmla="*/ 445 w 445"/>
                <a:gd name="T1" fmla="*/ 17 h 192"/>
                <a:gd name="T2" fmla="*/ 3 w 445"/>
                <a:gd name="T3" fmla="*/ 192 h 192"/>
                <a:gd name="T4" fmla="*/ 0 w 445"/>
                <a:gd name="T5" fmla="*/ 187 h 192"/>
                <a:gd name="T6" fmla="*/ 445 w 445"/>
                <a:gd name="T7" fmla="*/ 0 h 192"/>
                <a:gd name="T8" fmla="*/ 445 w 445"/>
                <a:gd name="T9" fmla="*/ 17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5" h="192">
                  <a:moveTo>
                    <a:pt x="445" y="17"/>
                  </a:moveTo>
                  <a:lnTo>
                    <a:pt x="3" y="192"/>
                  </a:lnTo>
                  <a:lnTo>
                    <a:pt x="0" y="187"/>
                  </a:lnTo>
                  <a:lnTo>
                    <a:pt x="445" y="0"/>
                  </a:lnTo>
                  <a:lnTo>
                    <a:pt x="445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9" name="Freeform 13"/>
            <p:cNvSpPr/>
            <p:nvPr/>
          </p:nvSpPr>
          <p:spPr bwMode="auto">
            <a:xfrm>
              <a:off x="3478" y="650"/>
              <a:ext cx="159" cy="95"/>
            </a:xfrm>
            <a:custGeom>
              <a:avLst/>
              <a:gdLst>
                <a:gd name="T0" fmla="*/ 10 w 159"/>
                <a:gd name="T1" fmla="*/ 95 h 95"/>
                <a:gd name="T2" fmla="*/ 159 w 159"/>
                <a:gd name="T3" fmla="*/ 9 h 95"/>
                <a:gd name="T4" fmla="*/ 159 w 159"/>
                <a:gd name="T5" fmla="*/ 0 h 95"/>
                <a:gd name="T6" fmla="*/ 0 w 159"/>
                <a:gd name="T7" fmla="*/ 88 h 95"/>
                <a:gd name="T8" fmla="*/ 10 w 159"/>
                <a:gd name="T9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95">
                  <a:moveTo>
                    <a:pt x="10" y="95"/>
                  </a:moveTo>
                  <a:lnTo>
                    <a:pt x="159" y="9"/>
                  </a:lnTo>
                  <a:lnTo>
                    <a:pt x="159" y="0"/>
                  </a:lnTo>
                  <a:lnTo>
                    <a:pt x="0" y="88"/>
                  </a:lnTo>
                  <a:lnTo>
                    <a:pt x="10" y="9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0" name="Freeform 14"/>
            <p:cNvSpPr/>
            <p:nvPr/>
          </p:nvSpPr>
          <p:spPr bwMode="auto">
            <a:xfrm>
              <a:off x="3488" y="683"/>
              <a:ext cx="798" cy="74"/>
            </a:xfrm>
            <a:custGeom>
              <a:avLst/>
              <a:gdLst>
                <a:gd name="T0" fmla="*/ 0 w 798"/>
                <a:gd name="T1" fmla="*/ 62 h 74"/>
                <a:gd name="T2" fmla="*/ 798 w 798"/>
                <a:gd name="T3" fmla="*/ 0 h 74"/>
                <a:gd name="T4" fmla="*/ 798 w 798"/>
                <a:gd name="T5" fmla="*/ 10 h 74"/>
                <a:gd name="T6" fmla="*/ 0 w 798"/>
                <a:gd name="T7" fmla="*/ 74 h 74"/>
                <a:gd name="T8" fmla="*/ 0 w 798"/>
                <a:gd name="T9" fmla="*/ 6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8" h="74">
                  <a:moveTo>
                    <a:pt x="0" y="62"/>
                  </a:moveTo>
                  <a:lnTo>
                    <a:pt x="798" y="0"/>
                  </a:lnTo>
                  <a:lnTo>
                    <a:pt x="798" y="10"/>
                  </a:lnTo>
                  <a:lnTo>
                    <a:pt x="0" y="74"/>
                  </a:lnTo>
                  <a:lnTo>
                    <a:pt x="0" y="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1" name="Freeform 15"/>
            <p:cNvSpPr/>
            <p:nvPr/>
          </p:nvSpPr>
          <p:spPr bwMode="auto">
            <a:xfrm>
              <a:off x="3421" y="778"/>
              <a:ext cx="34" cy="308"/>
            </a:xfrm>
            <a:custGeom>
              <a:avLst/>
              <a:gdLst>
                <a:gd name="T0" fmla="*/ 29 w 34"/>
                <a:gd name="T1" fmla="*/ 0 h 308"/>
                <a:gd name="T2" fmla="*/ 0 w 34"/>
                <a:gd name="T3" fmla="*/ 308 h 308"/>
                <a:gd name="T4" fmla="*/ 12 w 34"/>
                <a:gd name="T5" fmla="*/ 308 h 308"/>
                <a:gd name="T6" fmla="*/ 34 w 34"/>
                <a:gd name="T7" fmla="*/ 0 h 308"/>
                <a:gd name="T8" fmla="*/ 29 w 34"/>
                <a:gd name="T9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308">
                  <a:moveTo>
                    <a:pt x="29" y="0"/>
                  </a:moveTo>
                  <a:lnTo>
                    <a:pt x="0" y="308"/>
                  </a:lnTo>
                  <a:lnTo>
                    <a:pt x="12" y="308"/>
                  </a:lnTo>
                  <a:lnTo>
                    <a:pt x="34" y="0"/>
                  </a:ln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2" name="Freeform 16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  <a:gd name="T10" fmla="*/ 0 w 571"/>
                <a:gd name="T11" fmla="*/ 11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3" name="Freeform 17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4" name="Freeform 18"/>
            <p:cNvSpPr/>
            <p:nvPr/>
          </p:nvSpPr>
          <p:spPr bwMode="auto">
            <a:xfrm>
              <a:off x="4087" y="693"/>
              <a:ext cx="225" cy="307"/>
            </a:xfrm>
            <a:custGeom>
              <a:avLst/>
              <a:gdLst>
                <a:gd name="T0" fmla="*/ 213 w 225"/>
                <a:gd name="T1" fmla="*/ 0 h 307"/>
                <a:gd name="T2" fmla="*/ 0 w 225"/>
                <a:gd name="T3" fmla="*/ 298 h 307"/>
                <a:gd name="T4" fmla="*/ 12 w 225"/>
                <a:gd name="T5" fmla="*/ 307 h 307"/>
                <a:gd name="T6" fmla="*/ 225 w 225"/>
                <a:gd name="T7" fmla="*/ 7 h 307"/>
                <a:gd name="T8" fmla="*/ 213 w 225"/>
                <a:gd name="T9" fmla="*/ 0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5" h="307">
                  <a:moveTo>
                    <a:pt x="213" y="0"/>
                  </a:moveTo>
                  <a:lnTo>
                    <a:pt x="0" y="298"/>
                  </a:lnTo>
                  <a:lnTo>
                    <a:pt x="12" y="307"/>
                  </a:lnTo>
                  <a:lnTo>
                    <a:pt x="225" y="7"/>
                  </a:lnTo>
                  <a:lnTo>
                    <a:pt x="21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5" name="Freeform 19"/>
            <p:cNvSpPr/>
            <p:nvPr/>
          </p:nvSpPr>
          <p:spPr bwMode="auto">
            <a:xfrm>
              <a:off x="2481" y="1318"/>
              <a:ext cx="339" cy="343"/>
            </a:xfrm>
            <a:custGeom>
              <a:avLst/>
              <a:gdLst>
                <a:gd name="T0" fmla="*/ 0 w 339"/>
                <a:gd name="T1" fmla="*/ 336 h 343"/>
                <a:gd name="T2" fmla="*/ 332 w 339"/>
                <a:gd name="T3" fmla="*/ 0 h 343"/>
                <a:gd name="T4" fmla="*/ 339 w 339"/>
                <a:gd name="T5" fmla="*/ 7 h 343"/>
                <a:gd name="T6" fmla="*/ 5 w 339"/>
                <a:gd name="T7" fmla="*/ 343 h 343"/>
                <a:gd name="T8" fmla="*/ 0 w 339"/>
                <a:gd name="T9" fmla="*/ 336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9" h="343">
                  <a:moveTo>
                    <a:pt x="0" y="336"/>
                  </a:moveTo>
                  <a:lnTo>
                    <a:pt x="332" y="0"/>
                  </a:lnTo>
                  <a:lnTo>
                    <a:pt x="339" y="7"/>
                  </a:lnTo>
                  <a:lnTo>
                    <a:pt x="5" y="343"/>
                  </a:lnTo>
                  <a:lnTo>
                    <a:pt x="0" y="3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6" name="Freeform 20"/>
            <p:cNvSpPr/>
            <p:nvPr/>
          </p:nvSpPr>
          <p:spPr bwMode="auto">
            <a:xfrm>
              <a:off x="2616" y="1332"/>
              <a:ext cx="209" cy="753"/>
            </a:xfrm>
            <a:custGeom>
              <a:avLst/>
              <a:gdLst>
                <a:gd name="T0" fmla="*/ 197 w 209"/>
                <a:gd name="T1" fmla="*/ 0 h 753"/>
                <a:gd name="T2" fmla="*/ 0 w 209"/>
                <a:gd name="T3" fmla="*/ 743 h 753"/>
                <a:gd name="T4" fmla="*/ 10 w 209"/>
                <a:gd name="T5" fmla="*/ 753 h 753"/>
                <a:gd name="T6" fmla="*/ 209 w 209"/>
                <a:gd name="T7" fmla="*/ 0 h 753"/>
                <a:gd name="T8" fmla="*/ 197 w 209"/>
                <a:gd name="T9" fmla="*/ 0 h 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753">
                  <a:moveTo>
                    <a:pt x="197" y="0"/>
                  </a:moveTo>
                  <a:lnTo>
                    <a:pt x="0" y="743"/>
                  </a:lnTo>
                  <a:lnTo>
                    <a:pt x="10" y="753"/>
                  </a:lnTo>
                  <a:lnTo>
                    <a:pt x="209" y="0"/>
                  </a:lnTo>
                  <a:lnTo>
                    <a:pt x="19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7" name="Freeform 21"/>
            <p:cNvSpPr/>
            <p:nvPr/>
          </p:nvSpPr>
          <p:spPr bwMode="auto">
            <a:xfrm>
              <a:off x="2477" y="1704"/>
              <a:ext cx="106" cy="92"/>
            </a:xfrm>
            <a:custGeom>
              <a:avLst/>
              <a:gdLst>
                <a:gd name="T0" fmla="*/ 0 w 106"/>
                <a:gd name="T1" fmla="*/ 7 h 92"/>
                <a:gd name="T2" fmla="*/ 94 w 106"/>
                <a:gd name="T3" fmla="*/ 92 h 92"/>
                <a:gd name="T4" fmla="*/ 106 w 106"/>
                <a:gd name="T5" fmla="*/ 75 h 92"/>
                <a:gd name="T6" fmla="*/ 9 w 106"/>
                <a:gd name="T7" fmla="*/ 0 h 92"/>
                <a:gd name="T8" fmla="*/ 0 w 106"/>
                <a:gd name="T9" fmla="*/ 7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92">
                  <a:moveTo>
                    <a:pt x="0" y="7"/>
                  </a:moveTo>
                  <a:lnTo>
                    <a:pt x="94" y="92"/>
                  </a:lnTo>
                  <a:lnTo>
                    <a:pt x="106" y="75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8" name="Freeform 22"/>
            <p:cNvSpPr/>
            <p:nvPr/>
          </p:nvSpPr>
          <p:spPr bwMode="auto">
            <a:xfrm>
              <a:off x="2451" y="1711"/>
              <a:ext cx="146" cy="374"/>
            </a:xfrm>
            <a:custGeom>
              <a:avLst/>
              <a:gdLst>
                <a:gd name="T0" fmla="*/ 0 w 146"/>
                <a:gd name="T1" fmla="*/ 0 h 374"/>
                <a:gd name="T2" fmla="*/ 135 w 146"/>
                <a:gd name="T3" fmla="*/ 374 h 374"/>
                <a:gd name="T4" fmla="*/ 146 w 146"/>
                <a:gd name="T5" fmla="*/ 374 h 374"/>
                <a:gd name="T6" fmla="*/ 11 w 146"/>
                <a:gd name="T7" fmla="*/ 0 h 374"/>
                <a:gd name="T8" fmla="*/ 0 w 146"/>
                <a:gd name="T9" fmla="*/ 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374">
                  <a:moveTo>
                    <a:pt x="0" y="0"/>
                  </a:moveTo>
                  <a:lnTo>
                    <a:pt x="135" y="374"/>
                  </a:lnTo>
                  <a:lnTo>
                    <a:pt x="146" y="374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9" name="Rectangle 23"/>
            <p:cNvSpPr>
              <a:spLocks noChangeArrowheads="1"/>
            </p:cNvSpPr>
            <p:nvPr/>
          </p:nvSpPr>
          <p:spPr bwMode="auto">
            <a:xfrm>
              <a:off x="3410" y="1164"/>
              <a:ext cx="11" cy="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0" name="Freeform 24"/>
            <p:cNvSpPr/>
            <p:nvPr/>
          </p:nvSpPr>
          <p:spPr bwMode="auto">
            <a:xfrm>
              <a:off x="2848" y="1202"/>
              <a:ext cx="538" cy="111"/>
            </a:xfrm>
            <a:custGeom>
              <a:avLst/>
              <a:gdLst>
                <a:gd name="T0" fmla="*/ 0 w 538"/>
                <a:gd name="T1" fmla="*/ 102 h 111"/>
                <a:gd name="T2" fmla="*/ 538 w 538"/>
                <a:gd name="T3" fmla="*/ 0 h 111"/>
                <a:gd name="T4" fmla="*/ 538 w 538"/>
                <a:gd name="T5" fmla="*/ 9 h 111"/>
                <a:gd name="T6" fmla="*/ 0 w 538"/>
                <a:gd name="T7" fmla="*/ 111 h 111"/>
                <a:gd name="T8" fmla="*/ 0 w 538"/>
                <a:gd name="T9" fmla="*/ 102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8" h="111">
                  <a:moveTo>
                    <a:pt x="0" y="102"/>
                  </a:moveTo>
                  <a:lnTo>
                    <a:pt x="538" y="0"/>
                  </a:lnTo>
                  <a:lnTo>
                    <a:pt x="538" y="9"/>
                  </a:lnTo>
                  <a:lnTo>
                    <a:pt x="0" y="111"/>
                  </a:lnTo>
                  <a:lnTo>
                    <a:pt x="0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1" name="Freeform 25"/>
            <p:cNvSpPr/>
            <p:nvPr/>
          </p:nvSpPr>
          <p:spPr bwMode="auto">
            <a:xfrm>
              <a:off x="2834" y="1320"/>
              <a:ext cx="287" cy="455"/>
            </a:xfrm>
            <a:custGeom>
              <a:avLst/>
              <a:gdLst>
                <a:gd name="T0" fmla="*/ 0 w 287"/>
                <a:gd name="T1" fmla="*/ 5 h 455"/>
                <a:gd name="T2" fmla="*/ 275 w 287"/>
                <a:gd name="T3" fmla="*/ 450 h 455"/>
                <a:gd name="T4" fmla="*/ 277 w 287"/>
                <a:gd name="T5" fmla="*/ 455 h 455"/>
                <a:gd name="T6" fmla="*/ 287 w 287"/>
                <a:gd name="T7" fmla="*/ 445 h 455"/>
                <a:gd name="T8" fmla="*/ 7 w 287"/>
                <a:gd name="T9" fmla="*/ 0 h 455"/>
                <a:gd name="T10" fmla="*/ 0 w 287"/>
                <a:gd name="T11" fmla="*/ 5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7" h="455">
                  <a:moveTo>
                    <a:pt x="0" y="5"/>
                  </a:moveTo>
                  <a:lnTo>
                    <a:pt x="275" y="450"/>
                  </a:lnTo>
                  <a:lnTo>
                    <a:pt x="277" y="455"/>
                  </a:lnTo>
                  <a:lnTo>
                    <a:pt x="287" y="445"/>
                  </a:lnTo>
                  <a:lnTo>
                    <a:pt x="7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2" name="Freeform 26"/>
            <p:cNvSpPr/>
            <p:nvPr/>
          </p:nvSpPr>
          <p:spPr bwMode="auto">
            <a:xfrm>
              <a:off x="3140" y="1221"/>
              <a:ext cx="270" cy="544"/>
            </a:xfrm>
            <a:custGeom>
              <a:avLst/>
              <a:gdLst>
                <a:gd name="T0" fmla="*/ 0 w 270"/>
                <a:gd name="T1" fmla="*/ 544 h 544"/>
                <a:gd name="T2" fmla="*/ 263 w 270"/>
                <a:gd name="T3" fmla="*/ 0 h 544"/>
                <a:gd name="T4" fmla="*/ 270 w 270"/>
                <a:gd name="T5" fmla="*/ 0 h 544"/>
                <a:gd name="T6" fmla="*/ 14 w 270"/>
                <a:gd name="T7" fmla="*/ 544 h 544"/>
                <a:gd name="T8" fmla="*/ 0 w 270"/>
                <a:gd name="T9" fmla="*/ 544 h 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0" h="544">
                  <a:moveTo>
                    <a:pt x="0" y="544"/>
                  </a:moveTo>
                  <a:lnTo>
                    <a:pt x="263" y="0"/>
                  </a:lnTo>
                  <a:lnTo>
                    <a:pt x="270" y="0"/>
                  </a:lnTo>
                  <a:lnTo>
                    <a:pt x="14" y="544"/>
                  </a:lnTo>
                  <a:lnTo>
                    <a:pt x="0" y="5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3" name="Freeform 27"/>
            <p:cNvSpPr/>
            <p:nvPr/>
          </p:nvSpPr>
          <p:spPr bwMode="auto">
            <a:xfrm>
              <a:off x="3317" y="1221"/>
              <a:ext cx="93" cy="809"/>
            </a:xfrm>
            <a:custGeom>
              <a:avLst/>
              <a:gdLst>
                <a:gd name="T0" fmla="*/ 83 w 93"/>
                <a:gd name="T1" fmla="*/ 0 h 809"/>
                <a:gd name="T2" fmla="*/ 0 w 93"/>
                <a:gd name="T3" fmla="*/ 809 h 809"/>
                <a:gd name="T4" fmla="*/ 12 w 93"/>
                <a:gd name="T5" fmla="*/ 809 h 809"/>
                <a:gd name="T6" fmla="*/ 93 w 93"/>
                <a:gd name="T7" fmla="*/ 0 h 809"/>
                <a:gd name="T8" fmla="*/ 83 w 93"/>
                <a:gd name="T9" fmla="*/ 0 h 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" h="809">
                  <a:moveTo>
                    <a:pt x="83" y="0"/>
                  </a:moveTo>
                  <a:lnTo>
                    <a:pt x="0" y="809"/>
                  </a:lnTo>
                  <a:lnTo>
                    <a:pt x="12" y="809"/>
                  </a:lnTo>
                  <a:lnTo>
                    <a:pt x="93" y="0"/>
                  </a:lnTo>
                  <a:lnTo>
                    <a:pt x="8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4" name="Freeform 28"/>
            <p:cNvSpPr/>
            <p:nvPr/>
          </p:nvSpPr>
          <p:spPr bwMode="auto">
            <a:xfrm>
              <a:off x="3438" y="1022"/>
              <a:ext cx="611" cy="180"/>
            </a:xfrm>
            <a:custGeom>
              <a:avLst/>
              <a:gdLst>
                <a:gd name="T0" fmla="*/ 0 w 611"/>
                <a:gd name="T1" fmla="*/ 165 h 180"/>
                <a:gd name="T2" fmla="*/ 611 w 611"/>
                <a:gd name="T3" fmla="*/ 0 h 180"/>
                <a:gd name="T4" fmla="*/ 611 w 611"/>
                <a:gd name="T5" fmla="*/ 14 h 180"/>
                <a:gd name="T6" fmla="*/ 0 w 611"/>
                <a:gd name="T7" fmla="*/ 180 h 180"/>
                <a:gd name="T8" fmla="*/ 0 w 611"/>
                <a:gd name="T9" fmla="*/ 165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180">
                  <a:moveTo>
                    <a:pt x="0" y="165"/>
                  </a:moveTo>
                  <a:lnTo>
                    <a:pt x="611" y="0"/>
                  </a:lnTo>
                  <a:lnTo>
                    <a:pt x="611" y="14"/>
                  </a:lnTo>
                  <a:lnTo>
                    <a:pt x="0" y="180"/>
                  </a:lnTo>
                  <a:lnTo>
                    <a:pt x="0" y="1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5" name="Freeform 29"/>
            <p:cNvSpPr/>
            <p:nvPr/>
          </p:nvSpPr>
          <p:spPr bwMode="auto">
            <a:xfrm>
              <a:off x="4340" y="702"/>
              <a:ext cx="377" cy="396"/>
            </a:xfrm>
            <a:custGeom>
              <a:avLst/>
              <a:gdLst>
                <a:gd name="T0" fmla="*/ 0 w 377"/>
                <a:gd name="T1" fmla="*/ 12 h 396"/>
                <a:gd name="T2" fmla="*/ 370 w 377"/>
                <a:gd name="T3" fmla="*/ 396 h 396"/>
                <a:gd name="T4" fmla="*/ 377 w 377"/>
                <a:gd name="T5" fmla="*/ 388 h 396"/>
                <a:gd name="T6" fmla="*/ 0 w 377"/>
                <a:gd name="T7" fmla="*/ 0 h 396"/>
                <a:gd name="T8" fmla="*/ 0 w 377"/>
                <a:gd name="T9" fmla="*/ 12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7" h="396">
                  <a:moveTo>
                    <a:pt x="0" y="12"/>
                  </a:moveTo>
                  <a:lnTo>
                    <a:pt x="370" y="396"/>
                  </a:lnTo>
                  <a:lnTo>
                    <a:pt x="377" y="388"/>
                  </a:lnTo>
                  <a:lnTo>
                    <a:pt x="0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6" name="Freeform 30"/>
            <p:cNvSpPr/>
            <p:nvPr/>
          </p:nvSpPr>
          <p:spPr bwMode="auto">
            <a:xfrm>
              <a:off x="4108" y="1015"/>
              <a:ext cx="597" cy="97"/>
            </a:xfrm>
            <a:custGeom>
              <a:avLst/>
              <a:gdLst>
                <a:gd name="T0" fmla="*/ 0 w 597"/>
                <a:gd name="T1" fmla="*/ 0 h 97"/>
                <a:gd name="T2" fmla="*/ 597 w 597"/>
                <a:gd name="T3" fmla="*/ 90 h 97"/>
                <a:gd name="T4" fmla="*/ 597 w 597"/>
                <a:gd name="T5" fmla="*/ 97 h 97"/>
                <a:gd name="T6" fmla="*/ 0 w 597"/>
                <a:gd name="T7" fmla="*/ 11 h 97"/>
                <a:gd name="T8" fmla="*/ 0 w 597"/>
                <a:gd name="T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97">
                  <a:moveTo>
                    <a:pt x="0" y="0"/>
                  </a:moveTo>
                  <a:lnTo>
                    <a:pt x="597" y="90"/>
                  </a:lnTo>
                  <a:lnTo>
                    <a:pt x="597" y="97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7" name="Freeform 31"/>
            <p:cNvSpPr/>
            <p:nvPr/>
          </p:nvSpPr>
          <p:spPr bwMode="auto">
            <a:xfrm>
              <a:off x="4759" y="1121"/>
              <a:ext cx="280" cy="55"/>
            </a:xfrm>
            <a:custGeom>
              <a:avLst/>
              <a:gdLst>
                <a:gd name="T0" fmla="*/ 5 w 280"/>
                <a:gd name="T1" fmla="*/ 0 h 55"/>
                <a:gd name="T2" fmla="*/ 280 w 280"/>
                <a:gd name="T3" fmla="*/ 40 h 55"/>
                <a:gd name="T4" fmla="*/ 280 w 280"/>
                <a:gd name="T5" fmla="*/ 55 h 55"/>
                <a:gd name="T6" fmla="*/ 0 w 280"/>
                <a:gd name="T7" fmla="*/ 7 h 55"/>
                <a:gd name="T8" fmla="*/ 5 w 280"/>
                <a:gd name="T9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0" h="55">
                  <a:moveTo>
                    <a:pt x="5" y="0"/>
                  </a:moveTo>
                  <a:lnTo>
                    <a:pt x="280" y="40"/>
                  </a:lnTo>
                  <a:lnTo>
                    <a:pt x="280" y="55"/>
                  </a:lnTo>
                  <a:lnTo>
                    <a:pt x="0" y="7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8" name="Freeform 32"/>
            <p:cNvSpPr/>
            <p:nvPr/>
          </p:nvSpPr>
          <p:spPr bwMode="auto">
            <a:xfrm>
              <a:off x="4745" y="1131"/>
              <a:ext cx="298" cy="447"/>
            </a:xfrm>
            <a:custGeom>
              <a:avLst/>
              <a:gdLst>
                <a:gd name="T0" fmla="*/ 0 w 298"/>
                <a:gd name="T1" fmla="*/ 9 h 447"/>
                <a:gd name="T2" fmla="*/ 294 w 298"/>
                <a:gd name="T3" fmla="*/ 447 h 447"/>
                <a:gd name="T4" fmla="*/ 298 w 298"/>
                <a:gd name="T5" fmla="*/ 440 h 447"/>
                <a:gd name="T6" fmla="*/ 7 w 298"/>
                <a:gd name="T7" fmla="*/ 0 h 447"/>
                <a:gd name="T8" fmla="*/ 0 w 298"/>
                <a:gd name="T9" fmla="*/ 9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447">
                  <a:moveTo>
                    <a:pt x="0" y="9"/>
                  </a:moveTo>
                  <a:lnTo>
                    <a:pt x="294" y="447"/>
                  </a:lnTo>
                  <a:lnTo>
                    <a:pt x="298" y="440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9" name="Freeform 33"/>
            <p:cNvSpPr/>
            <p:nvPr/>
          </p:nvSpPr>
          <p:spPr bwMode="auto">
            <a:xfrm>
              <a:off x="4551" y="1135"/>
              <a:ext cx="182" cy="422"/>
            </a:xfrm>
            <a:custGeom>
              <a:avLst/>
              <a:gdLst>
                <a:gd name="T0" fmla="*/ 173 w 182"/>
                <a:gd name="T1" fmla="*/ 0 h 422"/>
                <a:gd name="T2" fmla="*/ 0 w 182"/>
                <a:gd name="T3" fmla="*/ 422 h 422"/>
                <a:gd name="T4" fmla="*/ 12 w 182"/>
                <a:gd name="T5" fmla="*/ 422 h 422"/>
                <a:gd name="T6" fmla="*/ 182 w 182"/>
                <a:gd name="T7" fmla="*/ 0 h 422"/>
                <a:gd name="T8" fmla="*/ 173 w 182"/>
                <a:gd name="T9" fmla="*/ 0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2" h="422">
                  <a:moveTo>
                    <a:pt x="173" y="0"/>
                  </a:moveTo>
                  <a:lnTo>
                    <a:pt x="0" y="422"/>
                  </a:lnTo>
                  <a:lnTo>
                    <a:pt x="12" y="422"/>
                  </a:lnTo>
                  <a:lnTo>
                    <a:pt x="182" y="0"/>
                  </a:lnTo>
                  <a:lnTo>
                    <a:pt x="1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0" name="Freeform 34"/>
            <p:cNvSpPr/>
            <p:nvPr/>
          </p:nvSpPr>
          <p:spPr bwMode="auto">
            <a:xfrm>
              <a:off x="3414" y="1214"/>
              <a:ext cx="401" cy="388"/>
            </a:xfrm>
            <a:custGeom>
              <a:avLst/>
              <a:gdLst>
                <a:gd name="T0" fmla="*/ 0 w 401"/>
                <a:gd name="T1" fmla="*/ 0 h 388"/>
                <a:gd name="T2" fmla="*/ 393 w 401"/>
                <a:gd name="T3" fmla="*/ 388 h 388"/>
                <a:gd name="T4" fmla="*/ 401 w 401"/>
                <a:gd name="T5" fmla="*/ 378 h 388"/>
                <a:gd name="T6" fmla="*/ 12 w 401"/>
                <a:gd name="T7" fmla="*/ 0 h 388"/>
                <a:gd name="T8" fmla="*/ 0 w 40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1" h="388">
                  <a:moveTo>
                    <a:pt x="0" y="0"/>
                  </a:moveTo>
                  <a:lnTo>
                    <a:pt x="393" y="388"/>
                  </a:lnTo>
                  <a:lnTo>
                    <a:pt x="401" y="37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1" name="Freeform 35"/>
            <p:cNvSpPr/>
            <p:nvPr/>
          </p:nvSpPr>
          <p:spPr bwMode="auto">
            <a:xfrm>
              <a:off x="3833" y="1034"/>
              <a:ext cx="233" cy="558"/>
            </a:xfrm>
            <a:custGeom>
              <a:avLst/>
              <a:gdLst>
                <a:gd name="T0" fmla="*/ 225 w 233"/>
                <a:gd name="T1" fmla="*/ 0 h 558"/>
                <a:gd name="T2" fmla="*/ 0 w 233"/>
                <a:gd name="T3" fmla="*/ 558 h 558"/>
                <a:gd name="T4" fmla="*/ 10 w 233"/>
                <a:gd name="T5" fmla="*/ 558 h 558"/>
                <a:gd name="T6" fmla="*/ 233 w 233"/>
                <a:gd name="T7" fmla="*/ 0 h 558"/>
                <a:gd name="T8" fmla="*/ 225 w 233"/>
                <a:gd name="T9" fmla="*/ 0 h 5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3" h="558">
                  <a:moveTo>
                    <a:pt x="225" y="0"/>
                  </a:moveTo>
                  <a:lnTo>
                    <a:pt x="0" y="558"/>
                  </a:lnTo>
                  <a:lnTo>
                    <a:pt x="10" y="558"/>
                  </a:lnTo>
                  <a:lnTo>
                    <a:pt x="233" y="0"/>
                  </a:lnTo>
                  <a:lnTo>
                    <a:pt x="2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2" name="Freeform 36"/>
            <p:cNvSpPr/>
            <p:nvPr/>
          </p:nvSpPr>
          <p:spPr bwMode="auto">
            <a:xfrm>
              <a:off x="4087" y="1034"/>
              <a:ext cx="452" cy="530"/>
            </a:xfrm>
            <a:custGeom>
              <a:avLst/>
              <a:gdLst>
                <a:gd name="T0" fmla="*/ 0 w 452"/>
                <a:gd name="T1" fmla="*/ 0 h 530"/>
                <a:gd name="T2" fmla="*/ 440 w 452"/>
                <a:gd name="T3" fmla="*/ 530 h 530"/>
                <a:gd name="T4" fmla="*/ 452 w 452"/>
                <a:gd name="T5" fmla="*/ 528 h 530"/>
                <a:gd name="T6" fmla="*/ 12 w 452"/>
                <a:gd name="T7" fmla="*/ 0 h 530"/>
                <a:gd name="T8" fmla="*/ 0 w 452"/>
                <a:gd name="T9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2" h="530">
                  <a:moveTo>
                    <a:pt x="0" y="0"/>
                  </a:moveTo>
                  <a:lnTo>
                    <a:pt x="440" y="530"/>
                  </a:lnTo>
                  <a:lnTo>
                    <a:pt x="452" y="5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3" name="Freeform 37"/>
            <p:cNvSpPr/>
            <p:nvPr/>
          </p:nvSpPr>
          <p:spPr bwMode="auto">
            <a:xfrm>
              <a:off x="3836" y="1588"/>
              <a:ext cx="689" cy="23"/>
            </a:xfrm>
            <a:custGeom>
              <a:avLst/>
              <a:gdLst>
                <a:gd name="T0" fmla="*/ 0 w 689"/>
                <a:gd name="T1" fmla="*/ 16 h 23"/>
                <a:gd name="T2" fmla="*/ 689 w 689"/>
                <a:gd name="T3" fmla="*/ 0 h 23"/>
                <a:gd name="T4" fmla="*/ 689 w 689"/>
                <a:gd name="T5" fmla="*/ 7 h 23"/>
                <a:gd name="T6" fmla="*/ 12 w 689"/>
                <a:gd name="T7" fmla="*/ 23 h 23"/>
                <a:gd name="T8" fmla="*/ 0 w 689"/>
                <a:gd name="T9" fmla="*/ 16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23">
                  <a:moveTo>
                    <a:pt x="0" y="16"/>
                  </a:moveTo>
                  <a:lnTo>
                    <a:pt x="689" y="0"/>
                  </a:lnTo>
                  <a:lnTo>
                    <a:pt x="689" y="7"/>
                  </a:lnTo>
                  <a:lnTo>
                    <a:pt x="12" y="23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4" name="Freeform 38"/>
            <p:cNvSpPr/>
            <p:nvPr/>
          </p:nvSpPr>
          <p:spPr bwMode="auto">
            <a:xfrm>
              <a:off x="5093" y="1621"/>
              <a:ext cx="273" cy="428"/>
            </a:xfrm>
            <a:custGeom>
              <a:avLst/>
              <a:gdLst>
                <a:gd name="T0" fmla="*/ 0 w 273"/>
                <a:gd name="T1" fmla="*/ 0 h 428"/>
                <a:gd name="T2" fmla="*/ 263 w 273"/>
                <a:gd name="T3" fmla="*/ 428 h 428"/>
                <a:gd name="T4" fmla="*/ 273 w 273"/>
                <a:gd name="T5" fmla="*/ 428 h 428"/>
                <a:gd name="T6" fmla="*/ 12 w 273"/>
                <a:gd name="T7" fmla="*/ 0 h 428"/>
                <a:gd name="T8" fmla="*/ 0 w 27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3" h="428">
                  <a:moveTo>
                    <a:pt x="0" y="0"/>
                  </a:moveTo>
                  <a:lnTo>
                    <a:pt x="263" y="428"/>
                  </a:lnTo>
                  <a:lnTo>
                    <a:pt x="273" y="4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5" name="Freeform 39"/>
            <p:cNvSpPr/>
            <p:nvPr/>
          </p:nvSpPr>
          <p:spPr bwMode="auto">
            <a:xfrm>
              <a:off x="5070" y="1621"/>
              <a:ext cx="293" cy="428"/>
            </a:xfrm>
            <a:custGeom>
              <a:avLst/>
              <a:gdLst>
                <a:gd name="T0" fmla="*/ 0 w 293"/>
                <a:gd name="T1" fmla="*/ 0 h 428"/>
                <a:gd name="T2" fmla="*/ 286 w 293"/>
                <a:gd name="T3" fmla="*/ 428 h 428"/>
                <a:gd name="T4" fmla="*/ 293 w 293"/>
                <a:gd name="T5" fmla="*/ 421 h 428"/>
                <a:gd name="T6" fmla="*/ 16 w 293"/>
                <a:gd name="T7" fmla="*/ 0 h 428"/>
                <a:gd name="T8" fmla="*/ 0 w 29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3" h="428">
                  <a:moveTo>
                    <a:pt x="0" y="0"/>
                  </a:moveTo>
                  <a:lnTo>
                    <a:pt x="286" y="428"/>
                  </a:lnTo>
                  <a:lnTo>
                    <a:pt x="293" y="421"/>
                  </a:lnTo>
                  <a:lnTo>
                    <a:pt x="1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6" name="Freeform 40"/>
            <p:cNvSpPr/>
            <p:nvPr/>
          </p:nvSpPr>
          <p:spPr bwMode="auto">
            <a:xfrm>
              <a:off x="4568" y="1581"/>
              <a:ext cx="551" cy="156"/>
            </a:xfrm>
            <a:custGeom>
              <a:avLst/>
              <a:gdLst>
                <a:gd name="T0" fmla="*/ 0 w 551"/>
                <a:gd name="T1" fmla="*/ 0 h 156"/>
                <a:gd name="T2" fmla="*/ 551 w 551"/>
                <a:gd name="T3" fmla="*/ 146 h 156"/>
                <a:gd name="T4" fmla="*/ 539 w 551"/>
                <a:gd name="T5" fmla="*/ 156 h 156"/>
                <a:gd name="T6" fmla="*/ 0 w 551"/>
                <a:gd name="T7" fmla="*/ 11 h 156"/>
                <a:gd name="T8" fmla="*/ 0 w 551"/>
                <a:gd name="T9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1" h="156">
                  <a:moveTo>
                    <a:pt x="0" y="0"/>
                  </a:moveTo>
                  <a:lnTo>
                    <a:pt x="551" y="146"/>
                  </a:lnTo>
                  <a:lnTo>
                    <a:pt x="539" y="156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7" name="Freeform 41"/>
            <p:cNvSpPr/>
            <p:nvPr/>
          </p:nvSpPr>
          <p:spPr bwMode="auto">
            <a:xfrm>
              <a:off x="4546" y="1597"/>
              <a:ext cx="228" cy="677"/>
            </a:xfrm>
            <a:custGeom>
              <a:avLst/>
              <a:gdLst>
                <a:gd name="T0" fmla="*/ 0 w 228"/>
                <a:gd name="T1" fmla="*/ 0 h 677"/>
                <a:gd name="T2" fmla="*/ 223 w 228"/>
                <a:gd name="T3" fmla="*/ 677 h 677"/>
                <a:gd name="T4" fmla="*/ 228 w 228"/>
                <a:gd name="T5" fmla="*/ 677 h 677"/>
                <a:gd name="T6" fmla="*/ 10 w 228"/>
                <a:gd name="T7" fmla="*/ 0 h 677"/>
                <a:gd name="T8" fmla="*/ 0 w 228"/>
                <a:gd name="T9" fmla="*/ 0 h 6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8" h="677">
                  <a:moveTo>
                    <a:pt x="0" y="0"/>
                  </a:moveTo>
                  <a:lnTo>
                    <a:pt x="223" y="677"/>
                  </a:lnTo>
                  <a:lnTo>
                    <a:pt x="228" y="677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8" name="Freeform 42"/>
            <p:cNvSpPr/>
            <p:nvPr/>
          </p:nvSpPr>
          <p:spPr bwMode="auto">
            <a:xfrm>
              <a:off x="4229" y="1604"/>
              <a:ext cx="310" cy="481"/>
            </a:xfrm>
            <a:custGeom>
              <a:avLst/>
              <a:gdLst>
                <a:gd name="T0" fmla="*/ 0 w 310"/>
                <a:gd name="T1" fmla="*/ 481 h 481"/>
                <a:gd name="T2" fmla="*/ 301 w 310"/>
                <a:gd name="T3" fmla="*/ 0 h 481"/>
                <a:gd name="T4" fmla="*/ 310 w 310"/>
                <a:gd name="T5" fmla="*/ 0 h 481"/>
                <a:gd name="T6" fmla="*/ 7 w 310"/>
                <a:gd name="T7" fmla="*/ 481 h 481"/>
                <a:gd name="T8" fmla="*/ 0 w 310"/>
                <a:gd name="T9" fmla="*/ 481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0" h="481">
                  <a:moveTo>
                    <a:pt x="0" y="481"/>
                  </a:moveTo>
                  <a:lnTo>
                    <a:pt x="301" y="0"/>
                  </a:lnTo>
                  <a:lnTo>
                    <a:pt x="310" y="0"/>
                  </a:lnTo>
                  <a:lnTo>
                    <a:pt x="7" y="481"/>
                  </a:lnTo>
                  <a:lnTo>
                    <a:pt x="0" y="4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9" name="Freeform 43"/>
            <p:cNvSpPr/>
            <p:nvPr/>
          </p:nvSpPr>
          <p:spPr bwMode="auto">
            <a:xfrm>
              <a:off x="4217" y="1803"/>
              <a:ext cx="90" cy="282"/>
            </a:xfrm>
            <a:custGeom>
              <a:avLst/>
              <a:gdLst>
                <a:gd name="T0" fmla="*/ 81 w 90"/>
                <a:gd name="T1" fmla="*/ 0 h 282"/>
                <a:gd name="T2" fmla="*/ 0 w 90"/>
                <a:gd name="T3" fmla="*/ 282 h 282"/>
                <a:gd name="T4" fmla="*/ 7 w 90"/>
                <a:gd name="T5" fmla="*/ 282 h 282"/>
                <a:gd name="T6" fmla="*/ 90 w 90"/>
                <a:gd name="T7" fmla="*/ 0 h 282"/>
                <a:gd name="T8" fmla="*/ 81 w 90"/>
                <a:gd name="T9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282">
                  <a:moveTo>
                    <a:pt x="81" y="0"/>
                  </a:moveTo>
                  <a:lnTo>
                    <a:pt x="0" y="282"/>
                  </a:lnTo>
                  <a:lnTo>
                    <a:pt x="7" y="282"/>
                  </a:lnTo>
                  <a:lnTo>
                    <a:pt x="90" y="0"/>
                  </a:lnTo>
                  <a:lnTo>
                    <a:pt x="8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0" name="Freeform 44"/>
            <p:cNvSpPr/>
            <p:nvPr/>
          </p:nvSpPr>
          <p:spPr bwMode="auto">
            <a:xfrm>
              <a:off x="3833" y="1621"/>
              <a:ext cx="375" cy="464"/>
            </a:xfrm>
            <a:custGeom>
              <a:avLst/>
              <a:gdLst>
                <a:gd name="T0" fmla="*/ 0 w 375"/>
                <a:gd name="T1" fmla="*/ 0 h 464"/>
                <a:gd name="T2" fmla="*/ 368 w 375"/>
                <a:gd name="T3" fmla="*/ 464 h 464"/>
                <a:gd name="T4" fmla="*/ 375 w 375"/>
                <a:gd name="T5" fmla="*/ 464 h 464"/>
                <a:gd name="T6" fmla="*/ 8 w 375"/>
                <a:gd name="T7" fmla="*/ 0 h 464"/>
                <a:gd name="T8" fmla="*/ 0 w 375"/>
                <a:gd name="T9" fmla="*/ 0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5" h="464">
                  <a:moveTo>
                    <a:pt x="0" y="0"/>
                  </a:moveTo>
                  <a:lnTo>
                    <a:pt x="368" y="464"/>
                  </a:lnTo>
                  <a:lnTo>
                    <a:pt x="375" y="464"/>
                  </a:lnTo>
                  <a:lnTo>
                    <a:pt x="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1" name="Freeform 45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  <a:gd name="T10" fmla="*/ 0 w 649"/>
                <a:gd name="T11" fmla="*/ 17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2" name="Freeform 46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3" name="Freeform 47"/>
            <p:cNvSpPr/>
            <p:nvPr/>
          </p:nvSpPr>
          <p:spPr bwMode="auto">
            <a:xfrm>
              <a:off x="3623" y="1623"/>
              <a:ext cx="203" cy="658"/>
            </a:xfrm>
            <a:custGeom>
              <a:avLst/>
              <a:gdLst>
                <a:gd name="T0" fmla="*/ 194 w 203"/>
                <a:gd name="T1" fmla="*/ 0 h 658"/>
                <a:gd name="T2" fmla="*/ 0 w 203"/>
                <a:gd name="T3" fmla="*/ 658 h 658"/>
                <a:gd name="T4" fmla="*/ 9 w 203"/>
                <a:gd name="T5" fmla="*/ 658 h 658"/>
                <a:gd name="T6" fmla="*/ 203 w 203"/>
                <a:gd name="T7" fmla="*/ 5 h 658"/>
                <a:gd name="T8" fmla="*/ 194 w 203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58">
                  <a:moveTo>
                    <a:pt x="194" y="0"/>
                  </a:moveTo>
                  <a:lnTo>
                    <a:pt x="0" y="658"/>
                  </a:lnTo>
                  <a:lnTo>
                    <a:pt x="9" y="658"/>
                  </a:lnTo>
                  <a:lnTo>
                    <a:pt x="203" y="5"/>
                  </a:lnTo>
                  <a:lnTo>
                    <a:pt x="19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4" name="Freeform 48"/>
            <p:cNvSpPr/>
            <p:nvPr/>
          </p:nvSpPr>
          <p:spPr bwMode="auto">
            <a:xfrm>
              <a:off x="3353" y="1768"/>
              <a:ext cx="935" cy="310"/>
            </a:xfrm>
            <a:custGeom>
              <a:avLst/>
              <a:gdLst>
                <a:gd name="T0" fmla="*/ 0 w 935"/>
                <a:gd name="T1" fmla="*/ 300 h 310"/>
                <a:gd name="T2" fmla="*/ 928 w 935"/>
                <a:gd name="T3" fmla="*/ 0 h 310"/>
                <a:gd name="T4" fmla="*/ 935 w 935"/>
                <a:gd name="T5" fmla="*/ 9 h 310"/>
                <a:gd name="T6" fmla="*/ 7 w 935"/>
                <a:gd name="T7" fmla="*/ 310 h 310"/>
                <a:gd name="T8" fmla="*/ 0 w 935"/>
                <a:gd name="T9" fmla="*/ 300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5" h="310">
                  <a:moveTo>
                    <a:pt x="0" y="300"/>
                  </a:moveTo>
                  <a:lnTo>
                    <a:pt x="928" y="0"/>
                  </a:lnTo>
                  <a:lnTo>
                    <a:pt x="935" y="9"/>
                  </a:lnTo>
                  <a:lnTo>
                    <a:pt x="7" y="310"/>
                  </a:lnTo>
                  <a:lnTo>
                    <a:pt x="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5" name="Freeform 49"/>
            <p:cNvSpPr/>
            <p:nvPr/>
          </p:nvSpPr>
          <p:spPr bwMode="auto">
            <a:xfrm>
              <a:off x="2631" y="1820"/>
              <a:ext cx="641" cy="251"/>
            </a:xfrm>
            <a:custGeom>
              <a:avLst/>
              <a:gdLst>
                <a:gd name="T0" fmla="*/ 0 w 641"/>
                <a:gd name="T1" fmla="*/ 9 h 251"/>
                <a:gd name="T2" fmla="*/ 641 w 641"/>
                <a:gd name="T3" fmla="*/ 251 h 251"/>
                <a:gd name="T4" fmla="*/ 641 w 641"/>
                <a:gd name="T5" fmla="*/ 244 h 251"/>
                <a:gd name="T6" fmla="*/ 11 w 641"/>
                <a:gd name="T7" fmla="*/ 0 h 251"/>
                <a:gd name="T8" fmla="*/ 0 w 641"/>
                <a:gd name="T9" fmla="*/ 9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1" h="251">
                  <a:moveTo>
                    <a:pt x="0" y="9"/>
                  </a:moveTo>
                  <a:lnTo>
                    <a:pt x="641" y="251"/>
                  </a:lnTo>
                  <a:lnTo>
                    <a:pt x="641" y="244"/>
                  </a:lnTo>
                  <a:lnTo>
                    <a:pt x="11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6" name="Freeform 50"/>
            <p:cNvSpPr/>
            <p:nvPr/>
          </p:nvSpPr>
          <p:spPr bwMode="auto">
            <a:xfrm>
              <a:off x="2631" y="1798"/>
              <a:ext cx="497" cy="301"/>
            </a:xfrm>
            <a:custGeom>
              <a:avLst/>
              <a:gdLst>
                <a:gd name="T0" fmla="*/ 0 w 497"/>
                <a:gd name="T1" fmla="*/ 296 h 301"/>
                <a:gd name="T2" fmla="*/ 490 w 497"/>
                <a:gd name="T3" fmla="*/ 0 h 301"/>
                <a:gd name="T4" fmla="*/ 497 w 497"/>
                <a:gd name="T5" fmla="*/ 10 h 301"/>
                <a:gd name="T6" fmla="*/ 7 w 497"/>
                <a:gd name="T7" fmla="*/ 301 h 301"/>
                <a:gd name="T8" fmla="*/ 0 w 497"/>
                <a:gd name="T9" fmla="*/ 296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7" h="301">
                  <a:moveTo>
                    <a:pt x="0" y="296"/>
                  </a:moveTo>
                  <a:lnTo>
                    <a:pt x="490" y="0"/>
                  </a:lnTo>
                  <a:lnTo>
                    <a:pt x="497" y="10"/>
                  </a:lnTo>
                  <a:lnTo>
                    <a:pt x="7" y="301"/>
                  </a:lnTo>
                  <a:lnTo>
                    <a:pt x="0" y="2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7" name="Freeform 51"/>
            <p:cNvSpPr/>
            <p:nvPr/>
          </p:nvSpPr>
          <p:spPr bwMode="auto">
            <a:xfrm>
              <a:off x="2467" y="2125"/>
              <a:ext cx="135" cy="351"/>
            </a:xfrm>
            <a:custGeom>
              <a:avLst/>
              <a:gdLst>
                <a:gd name="T0" fmla="*/ 126 w 135"/>
                <a:gd name="T1" fmla="*/ 0 h 351"/>
                <a:gd name="T2" fmla="*/ 0 w 135"/>
                <a:gd name="T3" fmla="*/ 351 h 351"/>
                <a:gd name="T4" fmla="*/ 12 w 135"/>
                <a:gd name="T5" fmla="*/ 351 h 351"/>
                <a:gd name="T6" fmla="*/ 135 w 135"/>
                <a:gd name="T7" fmla="*/ 7 h 351"/>
                <a:gd name="T8" fmla="*/ 126 w 135"/>
                <a:gd name="T9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351">
                  <a:moveTo>
                    <a:pt x="126" y="0"/>
                  </a:moveTo>
                  <a:lnTo>
                    <a:pt x="0" y="351"/>
                  </a:lnTo>
                  <a:lnTo>
                    <a:pt x="12" y="351"/>
                  </a:lnTo>
                  <a:lnTo>
                    <a:pt x="135" y="7"/>
                  </a:lnTo>
                  <a:lnTo>
                    <a:pt x="12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8" name="Freeform 52"/>
            <p:cNvSpPr/>
            <p:nvPr/>
          </p:nvSpPr>
          <p:spPr bwMode="auto">
            <a:xfrm>
              <a:off x="2607" y="2130"/>
              <a:ext cx="234" cy="743"/>
            </a:xfrm>
            <a:custGeom>
              <a:avLst/>
              <a:gdLst>
                <a:gd name="T0" fmla="*/ 0 w 234"/>
                <a:gd name="T1" fmla="*/ 0 h 743"/>
                <a:gd name="T2" fmla="*/ 223 w 234"/>
                <a:gd name="T3" fmla="*/ 743 h 743"/>
                <a:gd name="T4" fmla="*/ 234 w 234"/>
                <a:gd name="T5" fmla="*/ 743 h 743"/>
                <a:gd name="T6" fmla="*/ 9 w 234"/>
                <a:gd name="T7" fmla="*/ 0 h 743"/>
                <a:gd name="T8" fmla="*/ 0 w 234"/>
                <a:gd name="T9" fmla="*/ 0 h 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743">
                  <a:moveTo>
                    <a:pt x="0" y="0"/>
                  </a:moveTo>
                  <a:lnTo>
                    <a:pt x="223" y="743"/>
                  </a:lnTo>
                  <a:lnTo>
                    <a:pt x="234" y="743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9" name="Freeform 53"/>
            <p:cNvSpPr/>
            <p:nvPr/>
          </p:nvSpPr>
          <p:spPr bwMode="auto">
            <a:xfrm>
              <a:off x="2472" y="2525"/>
              <a:ext cx="350" cy="360"/>
            </a:xfrm>
            <a:custGeom>
              <a:avLst/>
              <a:gdLst>
                <a:gd name="T0" fmla="*/ 0 w 350"/>
                <a:gd name="T1" fmla="*/ 12 h 360"/>
                <a:gd name="T2" fmla="*/ 343 w 350"/>
                <a:gd name="T3" fmla="*/ 360 h 360"/>
                <a:gd name="T4" fmla="*/ 350 w 350"/>
                <a:gd name="T5" fmla="*/ 348 h 360"/>
                <a:gd name="T6" fmla="*/ 7 w 350"/>
                <a:gd name="T7" fmla="*/ 0 h 360"/>
                <a:gd name="T8" fmla="*/ 0 w 350"/>
                <a:gd name="T9" fmla="*/ 12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0" h="360">
                  <a:moveTo>
                    <a:pt x="0" y="12"/>
                  </a:moveTo>
                  <a:lnTo>
                    <a:pt x="343" y="360"/>
                  </a:lnTo>
                  <a:lnTo>
                    <a:pt x="350" y="348"/>
                  </a:lnTo>
                  <a:lnTo>
                    <a:pt x="7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0" name="Freeform 54"/>
            <p:cNvSpPr/>
            <p:nvPr/>
          </p:nvSpPr>
          <p:spPr bwMode="auto">
            <a:xfrm>
              <a:off x="2922" y="2466"/>
              <a:ext cx="128" cy="355"/>
            </a:xfrm>
            <a:custGeom>
              <a:avLst/>
              <a:gdLst>
                <a:gd name="T0" fmla="*/ 121 w 128"/>
                <a:gd name="T1" fmla="*/ 0 h 355"/>
                <a:gd name="T2" fmla="*/ 0 w 128"/>
                <a:gd name="T3" fmla="*/ 339 h 355"/>
                <a:gd name="T4" fmla="*/ 9 w 128"/>
                <a:gd name="T5" fmla="*/ 355 h 355"/>
                <a:gd name="T6" fmla="*/ 128 w 128"/>
                <a:gd name="T7" fmla="*/ 10 h 355"/>
                <a:gd name="T8" fmla="*/ 121 w 128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8" h="355">
                  <a:moveTo>
                    <a:pt x="121" y="0"/>
                  </a:moveTo>
                  <a:lnTo>
                    <a:pt x="0" y="339"/>
                  </a:lnTo>
                  <a:lnTo>
                    <a:pt x="9" y="355"/>
                  </a:lnTo>
                  <a:lnTo>
                    <a:pt x="128" y="10"/>
                  </a:lnTo>
                  <a:lnTo>
                    <a:pt x="1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1" name="Freeform 55"/>
            <p:cNvSpPr/>
            <p:nvPr/>
          </p:nvSpPr>
          <p:spPr bwMode="auto">
            <a:xfrm>
              <a:off x="2616" y="2118"/>
              <a:ext cx="417" cy="322"/>
            </a:xfrm>
            <a:custGeom>
              <a:avLst/>
              <a:gdLst>
                <a:gd name="T0" fmla="*/ 0 w 417"/>
                <a:gd name="T1" fmla="*/ 10 h 322"/>
                <a:gd name="T2" fmla="*/ 408 w 417"/>
                <a:gd name="T3" fmla="*/ 322 h 322"/>
                <a:gd name="T4" fmla="*/ 417 w 417"/>
                <a:gd name="T5" fmla="*/ 310 h 322"/>
                <a:gd name="T6" fmla="*/ 15 w 417"/>
                <a:gd name="T7" fmla="*/ 0 h 322"/>
                <a:gd name="T8" fmla="*/ 0 w 417"/>
                <a:gd name="T9" fmla="*/ 10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7" h="322">
                  <a:moveTo>
                    <a:pt x="0" y="10"/>
                  </a:moveTo>
                  <a:lnTo>
                    <a:pt x="408" y="322"/>
                  </a:lnTo>
                  <a:lnTo>
                    <a:pt x="417" y="310"/>
                  </a:lnTo>
                  <a:lnTo>
                    <a:pt x="15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2" name="Freeform 56"/>
            <p:cNvSpPr/>
            <p:nvPr/>
          </p:nvSpPr>
          <p:spPr bwMode="auto">
            <a:xfrm>
              <a:off x="3054" y="1803"/>
              <a:ext cx="81" cy="618"/>
            </a:xfrm>
            <a:custGeom>
              <a:avLst/>
              <a:gdLst>
                <a:gd name="T0" fmla="*/ 69 w 81"/>
                <a:gd name="T1" fmla="*/ 0 h 618"/>
                <a:gd name="T2" fmla="*/ 0 w 81"/>
                <a:gd name="T3" fmla="*/ 618 h 618"/>
                <a:gd name="T4" fmla="*/ 10 w 81"/>
                <a:gd name="T5" fmla="*/ 618 h 618"/>
                <a:gd name="T6" fmla="*/ 81 w 81"/>
                <a:gd name="T7" fmla="*/ 0 h 618"/>
                <a:gd name="T8" fmla="*/ 69 w 81"/>
                <a:gd name="T9" fmla="*/ 0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618">
                  <a:moveTo>
                    <a:pt x="69" y="0"/>
                  </a:moveTo>
                  <a:lnTo>
                    <a:pt x="0" y="618"/>
                  </a:lnTo>
                  <a:lnTo>
                    <a:pt x="10" y="618"/>
                  </a:lnTo>
                  <a:lnTo>
                    <a:pt x="81" y="0"/>
                  </a:lnTo>
                  <a:lnTo>
                    <a:pt x="6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3" name="Freeform 57"/>
            <p:cNvSpPr/>
            <p:nvPr/>
          </p:nvSpPr>
          <p:spPr bwMode="auto">
            <a:xfrm>
              <a:off x="3135" y="1810"/>
              <a:ext cx="476" cy="474"/>
            </a:xfrm>
            <a:custGeom>
              <a:avLst/>
              <a:gdLst>
                <a:gd name="T0" fmla="*/ 0 w 476"/>
                <a:gd name="T1" fmla="*/ 0 h 474"/>
                <a:gd name="T2" fmla="*/ 469 w 476"/>
                <a:gd name="T3" fmla="*/ 474 h 474"/>
                <a:gd name="T4" fmla="*/ 476 w 476"/>
                <a:gd name="T5" fmla="*/ 471 h 474"/>
                <a:gd name="T6" fmla="*/ 9 w 476"/>
                <a:gd name="T7" fmla="*/ 0 h 474"/>
                <a:gd name="T8" fmla="*/ 0 w 476"/>
                <a:gd name="T9" fmla="*/ 0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6" h="474">
                  <a:moveTo>
                    <a:pt x="0" y="0"/>
                  </a:moveTo>
                  <a:lnTo>
                    <a:pt x="469" y="474"/>
                  </a:lnTo>
                  <a:lnTo>
                    <a:pt x="476" y="471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4" name="Freeform 58"/>
            <p:cNvSpPr/>
            <p:nvPr/>
          </p:nvSpPr>
          <p:spPr bwMode="auto">
            <a:xfrm>
              <a:off x="2938" y="2109"/>
              <a:ext cx="363" cy="696"/>
            </a:xfrm>
            <a:custGeom>
              <a:avLst/>
              <a:gdLst>
                <a:gd name="T0" fmla="*/ 358 w 363"/>
                <a:gd name="T1" fmla="*/ 0 h 696"/>
                <a:gd name="T2" fmla="*/ 0 w 363"/>
                <a:gd name="T3" fmla="*/ 696 h 696"/>
                <a:gd name="T4" fmla="*/ 12 w 363"/>
                <a:gd name="T5" fmla="*/ 696 h 696"/>
                <a:gd name="T6" fmla="*/ 363 w 363"/>
                <a:gd name="T7" fmla="*/ 9 h 696"/>
                <a:gd name="T8" fmla="*/ 358 w 363"/>
                <a:gd name="T9" fmla="*/ 0 h 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3" h="696">
                  <a:moveTo>
                    <a:pt x="358" y="0"/>
                  </a:moveTo>
                  <a:lnTo>
                    <a:pt x="0" y="696"/>
                  </a:lnTo>
                  <a:lnTo>
                    <a:pt x="12" y="696"/>
                  </a:lnTo>
                  <a:lnTo>
                    <a:pt x="363" y="9"/>
                  </a:lnTo>
                  <a:lnTo>
                    <a:pt x="35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5" name="Freeform 59"/>
            <p:cNvSpPr/>
            <p:nvPr/>
          </p:nvSpPr>
          <p:spPr bwMode="auto">
            <a:xfrm>
              <a:off x="3085" y="2296"/>
              <a:ext cx="516" cy="154"/>
            </a:xfrm>
            <a:custGeom>
              <a:avLst/>
              <a:gdLst>
                <a:gd name="T0" fmla="*/ 0 w 516"/>
                <a:gd name="T1" fmla="*/ 144 h 154"/>
                <a:gd name="T2" fmla="*/ 516 w 516"/>
                <a:gd name="T3" fmla="*/ 0 h 154"/>
                <a:gd name="T4" fmla="*/ 516 w 516"/>
                <a:gd name="T5" fmla="*/ 7 h 154"/>
                <a:gd name="T6" fmla="*/ 0 w 516"/>
                <a:gd name="T7" fmla="*/ 154 h 154"/>
                <a:gd name="T8" fmla="*/ 0 w 516"/>
                <a:gd name="T9" fmla="*/ 14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6" h="154">
                  <a:moveTo>
                    <a:pt x="0" y="144"/>
                  </a:moveTo>
                  <a:lnTo>
                    <a:pt x="516" y="0"/>
                  </a:lnTo>
                  <a:lnTo>
                    <a:pt x="516" y="7"/>
                  </a:lnTo>
                  <a:lnTo>
                    <a:pt x="0" y="154"/>
                  </a:lnTo>
                  <a:lnTo>
                    <a:pt x="0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6" name="Freeform 60"/>
            <p:cNvSpPr/>
            <p:nvPr/>
          </p:nvSpPr>
          <p:spPr bwMode="auto">
            <a:xfrm>
              <a:off x="3637" y="2106"/>
              <a:ext cx="571" cy="192"/>
            </a:xfrm>
            <a:custGeom>
              <a:avLst/>
              <a:gdLst>
                <a:gd name="T0" fmla="*/ 0 w 571"/>
                <a:gd name="T1" fmla="*/ 180 h 192"/>
                <a:gd name="T2" fmla="*/ 571 w 571"/>
                <a:gd name="T3" fmla="*/ 0 h 192"/>
                <a:gd name="T4" fmla="*/ 571 w 571"/>
                <a:gd name="T5" fmla="*/ 12 h 192"/>
                <a:gd name="T6" fmla="*/ 0 w 571"/>
                <a:gd name="T7" fmla="*/ 192 h 192"/>
                <a:gd name="T8" fmla="*/ 0 w 571"/>
                <a:gd name="T9" fmla="*/ 18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192">
                  <a:moveTo>
                    <a:pt x="0" y="180"/>
                  </a:moveTo>
                  <a:lnTo>
                    <a:pt x="571" y="0"/>
                  </a:lnTo>
                  <a:lnTo>
                    <a:pt x="571" y="12"/>
                  </a:lnTo>
                  <a:lnTo>
                    <a:pt x="0" y="192"/>
                  </a:lnTo>
                  <a:lnTo>
                    <a:pt x="0" y="1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7" name="Freeform 61"/>
            <p:cNvSpPr/>
            <p:nvPr/>
          </p:nvSpPr>
          <p:spPr bwMode="auto">
            <a:xfrm>
              <a:off x="4234" y="2106"/>
              <a:ext cx="521" cy="187"/>
            </a:xfrm>
            <a:custGeom>
              <a:avLst/>
              <a:gdLst>
                <a:gd name="T0" fmla="*/ 0 w 521"/>
                <a:gd name="T1" fmla="*/ 10 h 187"/>
                <a:gd name="T2" fmla="*/ 518 w 521"/>
                <a:gd name="T3" fmla="*/ 187 h 187"/>
                <a:gd name="T4" fmla="*/ 521 w 521"/>
                <a:gd name="T5" fmla="*/ 175 h 187"/>
                <a:gd name="T6" fmla="*/ 0 w 521"/>
                <a:gd name="T7" fmla="*/ 0 h 187"/>
                <a:gd name="T8" fmla="*/ 0 w 521"/>
                <a:gd name="T9" fmla="*/ 1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187">
                  <a:moveTo>
                    <a:pt x="0" y="10"/>
                  </a:moveTo>
                  <a:lnTo>
                    <a:pt x="518" y="187"/>
                  </a:lnTo>
                  <a:lnTo>
                    <a:pt x="521" y="175"/>
                  </a:lnTo>
                  <a:lnTo>
                    <a:pt x="0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8" name="Freeform 62"/>
            <p:cNvSpPr/>
            <p:nvPr/>
          </p:nvSpPr>
          <p:spPr bwMode="auto">
            <a:xfrm>
              <a:off x="4795" y="1749"/>
              <a:ext cx="329" cy="525"/>
            </a:xfrm>
            <a:custGeom>
              <a:avLst/>
              <a:gdLst>
                <a:gd name="T0" fmla="*/ 329 w 329"/>
                <a:gd name="T1" fmla="*/ 0 h 525"/>
                <a:gd name="T2" fmla="*/ 0 w 329"/>
                <a:gd name="T3" fmla="*/ 525 h 525"/>
                <a:gd name="T4" fmla="*/ 7 w 329"/>
                <a:gd name="T5" fmla="*/ 525 h 525"/>
                <a:gd name="T6" fmla="*/ 329 w 329"/>
                <a:gd name="T7" fmla="*/ 12 h 525"/>
                <a:gd name="T8" fmla="*/ 329 w 329"/>
                <a:gd name="T9" fmla="*/ 0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9" h="525">
                  <a:moveTo>
                    <a:pt x="329" y="0"/>
                  </a:moveTo>
                  <a:lnTo>
                    <a:pt x="0" y="525"/>
                  </a:lnTo>
                  <a:lnTo>
                    <a:pt x="7" y="525"/>
                  </a:lnTo>
                  <a:lnTo>
                    <a:pt x="329" y="12"/>
                  </a:lnTo>
                  <a:lnTo>
                    <a:pt x="3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9" name="Freeform 63"/>
            <p:cNvSpPr/>
            <p:nvPr/>
          </p:nvSpPr>
          <p:spPr bwMode="auto">
            <a:xfrm>
              <a:off x="5145" y="1756"/>
              <a:ext cx="52" cy="691"/>
            </a:xfrm>
            <a:custGeom>
              <a:avLst/>
              <a:gdLst>
                <a:gd name="T0" fmla="*/ 0 w 52"/>
                <a:gd name="T1" fmla="*/ 0 h 691"/>
                <a:gd name="T2" fmla="*/ 41 w 52"/>
                <a:gd name="T3" fmla="*/ 691 h 691"/>
                <a:gd name="T4" fmla="*/ 52 w 52"/>
                <a:gd name="T5" fmla="*/ 691 h 691"/>
                <a:gd name="T6" fmla="*/ 7 w 52"/>
                <a:gd name="T7" fmla="*/ 0 h 691"/>
                <a:gd name="T8" fmla="*/ 0 w 52"/>
                <a:gd name="T9" fmla="*/ 0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691">
                  <a:moveTo>
                    <a:pt x="0" y="0"/>
                  </a:moveTo>
                  <a:lnTo>
                    <a:pt x="41" y="691"/>
                  </a:lnTo>
                  <a:lnTo>
                    <a:pt x="52" y="691"/>
                  </a:lnTo>
                  <a:lnTo>
                    <a:pt x="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0" name="Freeform 64"/>
            <p:cNvSpPr/>
            <p:nvPr/>
          </p:nvSpPr>
          <p:spPr bwMode="auto">
            <a:xfrm>
              <a:off x="5204" y="2102"/>
              <a:ext cx="183" cy="355"/>
            </a:xfrm>
            <a:custGeom>
              <a:avLst/>
              <a:gdLst>
                <a:gd name="T0" fmla="*/ 171 w 183"/>
                <a:gd name="T1" fmla="*/ 0 h 355"/>
                <a:gd name="T2" fmla="*/ 0 w 183"/>
                <a:gd name="T3" fmla="*/ 345 h 355"/>
                <a:gd name="T4" fmla="*/ 10 w 183"/>
                <a:gd name="T5" fmla="*/ 355 h 355"/>
                <a:gd name="T6" fmla="*/ 183 w 183"/>
                <a:gd name="T7" fmla="*/ 0 h 355"/>
                <a:gd name="T8" fmla="*/ 171 w 183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3" h="355">
                  <a:moveTo>
                    <a:pt x="171" y="0"/>
                  </a:moveTo>
                  <a:lnTo>
                    <a:pt x="0" y="345"/>
                  </a:lnTo>
                  <a:lnTo>
                    <a:pt x="10" y="355"/>
                  </a:lnTo>
                  <a:lnTo>
                    <a:pt x="183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1" name="Freeform 65"/>
            <p:cNvSpPr/>
            <p:nvPr/>
          </p:nvSpPr>
          <p:spPr bwMode="auto">
            <a:xfrm>
              <a:off x="4795" y="2303"/>
              <a:ext cx="362" cy="173"/>
            </a:xfrm>
            <a:custGeom>
              <a:avLst/>
              <a:gdLst>
                <a:gd name="T0" fmla="*/ 0 w 362"/>
                <a:gd name="T1" fmla="*/ 9 h 173"/>
                <a:gd name="T2" fmla="*/ 362 w 362"/>
                <a:gd name="T3" fmla="*/ 173 h 173"/>
                <a:gd name="T4" fmla="*/ 362 w 362"/>
                <a:gd name="T5" fmla="*/ 156 h 173"/>
                <a:gd name="T6" fmla="*/ 0 w 362"/>
                <a:gd name="T7" fmla="*/ 0 h 173"/>
                <a:gd name="T8" fmla="*/ 0 w 362"/>
                <a:gd name="T9" fmla="*/ 9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2" h="173">
                  <a:moveTo>
                    <a:pt x="0" y="9"/>
                  </a:moveTo>
                  <a:lnTo>
                    <a:pt x="362" y="173"/>
                  </a:lnTo>
                  <a:lnTo>
                    <a:pt x="362" y="156"/>
                  </a:lnTo>
                  <a:lnTo>
                    <a:pt x="0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2" name="Freeform 66"/>
            <p:cNvSpPr/>
            <p:nvPr/>
          </p:nvSpPr>
          <p:spPr bwMode="auto">
            <a:xfrm>
              <a:off x="5086" y="2499"/>
              <a:ext cx="102" cy="462"/>
            </a:xfrm>
            <a:custGeom>
              <a:avLst/>
              <a:gdLst>
                <a:gd name="T0" fmla="*/ 95 w 102"/>
                <a:gd name="T1" fmla="*/ 0 h 462"/>
                <a:gd name="T2" fmla="*/ 0 w 102"/>
                <a:gd name="T3" fmla="*/ 462 h 462"/>
                <a:gd name="T4" fmla="*/ 12 w 102"/>
                <a:gd name="T5" fmla="*/ 462 h 462"/>
                <a:gd name="T6" fmla="*/ 102 w 102"/>
                <a:gd name="T7" fmla="*/ 0 h 462"/>
                <a:gd name="T8" fmla="*/ 95 w 102"/>
                <a:gd name="T9" fmla="*/ 0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462">
                  <a:moveTo>
                    <a:pt x="95" y="0"/>
                  </a:moveTo>
                  <a:lnTo>
                    <a:pt x="0" y="462"/>
                  </a:lnTo>
                  <a:lnTo>
                    <a:pt x="12" y="462"/>
                  </a:lnTo>
                  <a:lnTo>
                    <a:pt x="102" y="0"/>
                  </a:lnTo>
                  <a:lnTo>
                    <a:pt x="9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3" name="Freeform 67"/>
            <p:cNvSpPr/>
            <p:nvPr/>
          </p:nvSpPr>
          <p:spPr bwMode="auto">
            <a:xfrm>
              <a:off x="4724" y="2317"/>
              <a:ext cx="59" cy="663"/>
            </a:xfrm>
            <a:custGeom>
              <a:avLst/>
              <a:gdLst>
                <a:gd name="T0" fmla="*/ 50 w 59"/>
                <a:gd name="T1" fmla="*/ 0 h 663"/>
                <a:gd name="T2" fmla="*/ 0 w 59"/>
                <a:gd name="T3" fmla="*/ 663 h 663"/>
                <a:gd name="T4" fmla="*/ 9 w 59"/>
                <a:gd name="T5" fmla="*/ 663 h 663"/>
                <a:gd name="T6" fmla="*/ 59 w 59"/>
                <a:gd name="T7" fmla="*/ 0 h 663"/>
                <a:gd name="T8" fmla="*/ 50 w 59"/>
                <a:gd name="T9" fmla="*/ 0 h 6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663">
                  <a:moveTo>
                    <a:pt x="50" y="0"/>
                  </a:moveTo>
                  <a:lnTo>
                    <a:pt x="0" y="663"/>
                  </a:lnTo>
                  <a:lnTo>
                    <a:pt x="9" y="663"/>
                  </a:lnTo>
                  <a:lnTo>
                    <a:pt x="59" y="0"/>
                  </a:lnTo>
                  <a:lnTo>
                    <a:pt x="5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4" name="Freeform 68"/>
            <p:cNvSpPr/>
            <p:nvPr/>
          </p:nvSpPr>
          <p:spPr bwMode="auto">
            <a:xfrm>
              <a:off x="4740" y="2499"/>
              <a:ext cx="443" cy="481"/>
            </a:xfrm>
            <a:custGeom>
              <a:avLst/>
              <a:gdLst>
                <a:gd name="T0" fmla="*/ 436 w 443"/>
                <a:gd name="T1" fmla="*/ 0 h 481"/>
                <a:gd name="T2" fmla="*/ 0 w 443"/>
                <a:gd name="T3" fmla="*/ 476 h 481"/>
                <a:gd name="T4" fmla="*/ 7 w 443"/>
                <a:gd name="T5" fmla="*/ 481 h 481"/>
                <a:gd name="T6" fmla="*/ 443 w 443"/>
                <a:gd name="T7" fmla="*/ 0 h 481"/>
                <a:gd name="T8" fmla="*/ 436 w 443"/>
                <a:gd name="T9" fmla="*/ 0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3" h="481">
                  <a:moveTo>
                    <a:pt x="436" y="0"/>
                  </a:moveTo>
                  <a:lnTo>
                    <a:pt x="0" y="476"/>
                  </a:lnTo>
                  <a:lnTo>
                    <a:pt x="7" y="481"/>
                  </a:lnTo>
                  <a:lnTo>
                    <a:pt x="443" y="0"/>
                  </a:lnTo>
                  <a:lnTo>
                    <a:pt x="43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5" name="Freeform 69"/>
            <p:cNvSpPr/>
            <p:nvPr/>
          </p:nvSpPr>
          <p:spPr bwMode="auto">
            <a:xfrm>
              <a:off x="4996" y="2573"/>
              <a:ext cx="81" cy="388"/>
            </a:xfrm>
            <a:custGeom>
              <a:avLst/>
              <a:gdLst>
                <a:gd name="T0" fmla="*/ 0 w 81"/>
                <a:gd name="T1" fmla="*/ 0 h 388"/>
                <a:gd name="T2" fmla="*/ 69 w 81"/>
                <a:gd name="T3" fmla="*/ 388 h 388"/>
                <a:gd name="T4" fmla="*/ 81 w 81"/>
                <a:gd name="T5" fmla="*/ 388 h 388"/>
                <a:gd name="T6" fmla="*/ 10 w 81"/>
                <a:gd name="T7" fmla="*/ 0 h 388"/>
                <a:gd name="T8" fmla="*/ 0 w 8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388">
                  <a:moveTo>
                    <a:pt x="0" y="0"/>
                  </a:moveTo>
                  <a:lnTo>
                    <a:pt x="69" y="388"/>
                  </a:lnTo>
                  <a:lnTo>
                    <a:pt x="81" y="388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6" name="Freeform 70"/>
            <p:cNvSpPr/>
            <p:nvPr/>
          </p:nvSpPr>
          <p:spPr bwMode="auto">
            <a:xfrm>
              <a:off x="4186" y="2116"/>
              <a:ext cx="38" cy="594"/>
            </a:xfrm>
            <a:custGeom>
              <a:avLst/>
              <a:gdLst>
                <a:gd name="T0" fmla="*/ 31 w 38"/>
                <a:gd name="T1" fmla="*/ 2 h 594"/>
                <a:gd name="T2" fmla="*/ 0 w 38"/>
                <a:gd name="T3" fmla="*/ 594 h 594"/>
                <a:gd name="T4" fmla="*/ 7 w 38"/>
                <a:gd name="T5" fmla="*/ 594 h 594"/>
                <a:gd name="T6" fmla="*/ 38 w 38"/>
                <a:gd name="T7" fmla="*/ 0 h 594"/>
                <a:gd name="T8" fmla="*/ 31 w 38"/>
                <a:gd name="T9" fmla="*/ 2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594">
                  <a:moveTo>
                    <a:pt x="31" y="2"/>
                  </a:moveTo>
                  <a:lnTo>
                    <a:pt x="0" y="594"/>
                  </a:lnTo>
                  <a:lnTo>
                    <a:pt x="7" y="594"/>
                  </a:lnTo>
                  <a:lnTo>
                    <a:pt x="38" y="0"/>
                  </a:lnTo>
                  <a:lnTo>
                    <a:pt x="31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7" name="Freeform 71"/>
            <p:cNvSpPr/>
            <p:nvPr/>
          </p:nvSpPr>
          <p:spPr bwMode="auto">
            <a:xfrm>
              <a:off x="4201" y="2312"/>
              <a:ext cx="568" cy="415"/>
            </a:xfrm>
            <a:custGeom>
              <a:avLst/>
              <a:gdLst>
                <a:gd name="T0" fmla="*/ 0 w 568"/>
                <a:gd name="T1" fmla="*/ 405 h 415"/>
                <a:gd name="T2" fmla="*/ 563 w 568"/>
                <a:gd name="T3" fmla="*/ 0 h 415"/>
                <a:gd name="T4" fmla="*/ 568 w 568"/>
                <a:gd name="T5" fmla="*/ 7 h 415"/>
                <a:gd name="T6" fmla="*/ 0 w 568"/>
                <a:gd name="T7" fmla="*/ 415 h 415"/>
                <a:gd name="T8" fmla="*/ 0 w 568"/>
                <a:gd name="T9" fmla="*/ 405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8" h="415">
                  <a:moveTo>
                    <a:pt x="0" y="405"/>
                  </a:moveTo>
                  <a:lnTo>
                    <a:pt x="563" y="0"/>
                  </a:lnTo>
                  <a:lnTo>
                    <a:pt x="568" y="7"/>
                  </a:lnTo>
                  <a:lnTo>
                    <a:pt x="0" y="415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8" name="Freeform 72"/>
            <p:cNvSpPr/>
            <p:nvPr/>
          </p:nvSpPr>
          <p:spPr bwMode="auto">
            <a:xfrm>
              <a:off x="4198" y="2729"/>
              <a:ext cx="507" cy="272"/>
            </a:xfrm>
            <a:custGeom>
              <a:avLst/>
              <a:gdLst>
                <a:gd name="T0" fmla="*/ 0 w 507"/>
                <a:gd name="T1" fmla="*/ 9 h 272"/>
                <a:gd name="T2" fmla="*/ 497 w 507"/>
                <a:gd name="T3" fmla="*/ 272 h 272"/>
                <a:gd name="T4" fmla="*/ 507 w 507"/>
                <a:gd name="T5" fmla="*/ 268 h 272"/>
                <a:gd name="T6" fmla="*/ 5 w 507"/>
                <a:gd name="T7" fmla="*/ 0 h 272"/>
                <a:gd name="T8" fmla="*/ 0 w 507"/>
                <a:gd name="T9" fmla="*/ 9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72">
                  <a:moveTo>
                    <a:pt x="0" y="9"/>
                  </a:moveTo>
                  <a:lnTo>
                    <a:pt x="497" y="272"/>
                  </a:lnTo>
                  <a:lnTo>
                    <a:pt x="507" y="268"/>
                  </a:lnTo>
                  <a:lnTo>
                    <a:pt x="5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9" name="Freeform 73"/>
            <p:cNvSpPr/>
            <p:nvPr/>
          </p:nvSpPr>
          <p:spPr bwMode="auto">
            <a:xfrm>
              <a:off x="3627" y="2298"/>
              <a:ext cx="540" cy="431"/>
            </a:xfrm>
            <a:custGeom>
              <a:avLst/>
              <a:gdLst>
                <a:gd name="T0" fmla="*/ 0 w 540"/>
                <a:gd name="T1" fmla="*/ 10 h 431"/>
                <a:gd name="T2" fmla="*/ 540 w 540"/>
                <a:gd name="T3" fmla="*/ 431 h 431"/>
                <a:gd name="T4" fmla="*/ 540 w 540"/>
                <a:gd name="T5" fmla="*/ 417 h 431"/>
                <a:gd name="T6" fmla="*/ 8 w 540"/>
                <a:gd name="T7" fmla="*/ 0 h 431"/>
                <a:gd name="T8" fmla="*/ 0 w 540"/>
                <a:gd name="T9" fmla="*/ 1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431">
                  <a:moveTo>
                    <a:pt x="0" y="10"/>
                  </a:moveTo>
                  <a:lnTo>
                    <a:pt x="540" y="431"/>
                  </a:lnTo>
                  <a:lnTo>
                    <a:pt x="540" y="417"/>
                  </a:lnTo>
                  <a:lnTo>
                    <a:pt x="8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0" name="Freeform 74"/>
            <p:cNvSpPr/>
            <p:nvPr/>
          </p:nvSpPr>
          <p:spPr bwMode="auto">
            <a:xfrm>
              <a:off x="3495" y="2305"/>
              <a:ext cx="130" cy="621"/>
            </a:xfrm>
            <a:custGeom>
              <a:avLst/>
              <a:gdLst>
                <a:gd name="T0" fmla="*/ 125 w 130"/>
                <a:gd name="T1" fmla="*/ 0 h 621"/>
                <a:gd name="T2" fmla="*/ 0 w 130"/>
                <a:gd name="T3" fmla="*/ 621 h 621"/>
                <a:gd name="T4" fmla="*/ 9 w 130"/>
                <a:gd name="T5" fmla="*/ 621 h 621"/>
                <a:gd name="T6" fmla="*/ 130 w 130"/>
                <a:gd name="T7" fmla="*/ 5 h 621"/>
                <a:gd name="T8" fmla="*/ 125 w 130"/>
                <a:gd name="T9" fmla="*/ 0 h 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" h="621">
                  <a:moveTo>
                    <a:pt x="125" y="0"/>
                  </a:moveTo>
                  <a:lnTo>
                    <a:pt x="0" y="621"/>
                  </a:lnTo>
                  <a:lnTo>
                    <a:pt x="9" y="621"/>
                  </a:lnTo>
                  <a:lnTo>
                    <a:pt x="130" y="5"/>
                  </a:lnTo>
                  <a:lnTo>
                    <a:pt x="1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1" name="Freeform 75"/>
            <p:cNvSpPr/>
            <p:nvPr/>
          </p:nvSpPr>
          <p:spPr bwMode="auto">
            <a:xfrm>
              <a:off x="3054" y="2461"/>
              <a:ext cx="420" cy="465"/>
            </a:xfrm>
            <a:custGeom>
              <a:avLst/>
              <a:gdLst>
                <a:gd name="T0" fmla="*/ 0 w 420"/>
                <a:gd name="T1" fmla="*/ 8 h 465"/>
                <a:gd name="T2" fmla="*/ 412 w 420"/>
                <a:gd name="T3" fmla="*/ 465 h 465"/>
                <a:gd name="T4" fmla="*/ 420 w 420"/>
                <a:gd name="T5" fmla="*/ 465 h 465"/>
                <a:gd name="T6" fmla="*/ 12 w 420"/>
                <a:gd name="T7" fmla="*/ 0 h 465"/>
                <a:gd name="T8" fmla="*/ 0 w 420"/>
                <a:gd name="T9" fmla="*/ 8 h 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0" h="465">
                  <a:moveTo>
                    <a:pt x="0" y="8"/>
                  </a:moveTo>
                  <a:lnTo>
                    <a:pt x="412" y="465"/>
                  </a:lnTo>
                  <a:lnTo>
                    <a:pt x="420" y="465"/>
                  </a:lnTo>
                  <a:lnTo>
                    <a:pt x="12" y="0"/>
                  </a:ln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2" name="Freeform 76"/>
            <p:cNvSpPr/>
            <p:nvPr/>
          </p:nvSpPr>
          <p:spPr bwMode="auto">
            <a:xfrm>
              <a:off x="3519" y="2729"/>
              <a:ext cx="655" cy="223"/>
            </a:xfrm>
            <a:custGeom>
              <a:avLst/>
              <a:gdLst>
                <a:gd name="T0" fmla="*/ 0 w 655"/>
                <a:gd name="T1" fmla="*/ 213 h 223"/>
                <a:gd name="T2" fmla="*/ 655 w 655"/>
                <a:gd name="T3" fmla="*/ 0 h 223"/>
                <a:gd name="T4" fmla="*/ 655 w 655"/>
                <a:gd name="T5" fmla="*/ 9 h 223"/>
                <a:gd name="T6" fmla="*/ 0 w 655"/>
                <a:gd name="T7" fmla="*/ 223 h 223"/>
                <a:gd name="T8" fmla="*/ 0 w 655"/>
                <a:gd name="T9" fmla="*/ 213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5" h="223">
                  <a:moveTo>
                    <a:pt x="0" y="213"/>
                  </a:moveTo>
                  <a:lnTo>
                    <a:pt x="655" y="0"/>
                  </a:lnTo>
                  <a:lnTo>
                    <a:pt x="655" y="9"/>
                  </a:lnTo>
                  <a:lnTo>
                    <a:pt x="0" y="223"/>
                  </a:lnTo>
                  <a:lnTo>
                    <a:pt x="0" y="2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3" name="Freeform 77"/>
            <p:cNvSpPr/>
            <p:nvPr/>
          </p:nvSpPr>
          <p:spPr bwMode="auto">
            <a:xfrm>
              <a:off x="4066" y="2738"/>
              <a:ext cx="123" cy="495"/>
            </a:xfrm>
            <a:custGeom>
              <a:avLst/>
              <a:gdLst>
                <a:gd name="T0" fmla="*/ 118 w 123"/>
                <a:gd name="T1" fmla="*/ 0 h 495"/>
                <a:gd name="T2" fmla="*/ 0 w 123"/>
                <a:gd name="T3" fmla="*/ 495 h 495"/>
                <a:gd name="T4" fmla="*/ 7 w 123"/>
                <a:gd name="T5" fmla="*/ 495 h 495"/>
                <a:gd name="T6" fmla="*/ 123 w 123"/>
                <a:gd name="T7" fmla="*/ 0 h 495"/>
                <a:gd name="T8" fmla="*/ 118 w 123"/>
                <a:gd name="T9" fmla="*/ 0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495">
                  <a:moveTo>
                    <a:pt x="118" y="0"/>
                  </a:moveTo>
                  <a:lnTo>
                    <a:pt x="0" y="495"/>
                  </a:lnTo>
                  <a:lnTo>
                    <a:pt x="7" y="495"/>
                  </a:lnTo>
                  <a:lnTo>
                    <a:pt x="123" y="0"/>
                  </a:lnTo>
                  <a:lnTo>
                    <a:pt x="1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4" name="Freeform 78"/>
            <p:cNvSpPr/>
            <p:nvPr/>
          </p:nvSpPr>
          <p:spPr bwMode="auto">
            <a:xfrm>
              <a:off x="2957" y="2843"/>
              <a:ext cx="971" cy="42"/>
            </a:xfrm>
            <a:custGeom>
              <a:avLst/>
              <a:gdLst>
                <a:gd name="T0" fmla="*/ 0 w 971"/>
                <a:gd name="T1" fmla="*/ 0 h 42"/>
                <a:gd name="T2" fmla="*/ 971 w 971"/>
                <a:gd name="T3" fmla="*/ 30 h 42"/>
                <a:gd name="T4" fmla="*/ 971 w 971"/>
                <a:gd name="T5" fmla="*/ 42 h 42"/>
                <a:gd name="T6" fmla="*/ 0 w 971"/>
                <a:gd name="T7" fmla="*/ 7 h 42"/>
                <a:gd name="T8" fmla="*/ 0 w 971"/>
                <a:gd name="T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1" h="42">
                  <a:moveTo>
                    <a:pt x="0" y="0"/>
                  </a:moveTo>
                  <a:lnTo>
                    <a:pt x="971" y="30"/>
                  </a:lnTo>
                  <a:lnTo>
                    <a:pt x="971" y="42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5" name="Freeform 79"/>
            <p:cNvSpPr/>
            <p:nvPr/>
          </p:nvSpPr>
          <p:spPr bwMode="auto">
            <a:xfrm>
              <a:off x="2865" y="2902"/>
              <a:ext cx="597" cy="57"/>
            </a:xfrm>
            <a:custGeom>
              <a:avLst/>
              <a:gdLst>
                <a:gd name="T0" fmla="*/ 0 w 597"/>
                <a:gd name="T1" fmla="*/ 0 h 57"/>
                <a:gd name="T2" fmla="*/ 597 w 597"/>
                <a:gd name="T3" fmla="*/ 50 h 57"/>
                <a:gd name="T4" fmla="*/ 597 w 597"/>
                <a:gd name="T5" fmla="*/ 57 h 57"/>
                <a:gd name="T6" fmla="*/ 0 w 597"/>
                <a:gd name="T7" fmla="*/ 12 h 57"/>
                <a:gd name="T8" fmla="*/ 0 w 597"/>
                <a:gd name="T9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57">
                  <a:moveTo>
                    <a:pt x="0" y="0"/>
                  </a:moveTo>
                  <a:lnTo>
                    <a:pt x="597" y="50"/>
                  </a:lnTo>
                  <a:lnTo>
                    <a:pt x="597" y="57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6" name="Freeform 80"/>
            <p:cNvSpPr/>
            <p:nvPr/>
          </p:nvSpPr>
          <p:spPr bwMode="auto">
            <a:xfrm>
              <a:off x="2844" y="2916"/>
              <a:ext cx="61" cy="268"/>
            </a:xfrm>
            <a:custGeom>
              <a:avLst/>
              <a:gdLst>
                <a:gd name="T0" fmla="*/ 0 w 61"/>
                <a:gd name="T1" fmla="*/ 0 h 268"/>
                <a:gd name="T2" fmla="*/ 54 w 61"/>
                <a:gd name="T3" fmla="*/ 268 h 268"/>
                <a:gd name="T4" fmla="*/ 61 w 61"/>
                <a:gd name="T5" fmla="*/ 268 h 268"/>
                <a:gd name="T6" fmla="*/ 12 w 61"/>
                <a:gd name="T7" fmla="*/ 0 h 268"/>
                <a:gd name="T8" fmla="*/ 0 w 61"/>
                <a:gd name="T9" fmla="*/ 0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268">
                  <a:moveTo>
                    <a:pt x="0" y="0"/>
                  </a:moveTo>
                  <a:lnTo>
                    <a:pt x="54" y="268"/>
                  </a:lnTo>
                  <a:lnTo>
                    <a:pt x="61" y="26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7" name="Freeform 81"/>
            <p:cNvSpPr/>
            <p:nvPr/>
          </p:nvSpPr>
          <p:spPr bwMode="auto">
            <a:xfrm>
              <a:off x="2851" y="2909"/>
              <a:ext cx="608" cy="519"/>
            </a:xfrm>
            <a:custGeom>
              <a:avLst/>
              <a:gdLst>
                <a:gd name="T0" fmla="*/ 0 w 608"/>
                <a:gd name="T1" fmla="*/ 9 h 519"/>
                <a:gd name="T2" fmla="*/ 601 w 608"/>
                <a:gd name="T3" fmla="*/ 519 h 519"/>
                <a:gd name="T4" fmla="*/ 608 w 608"/>
                <a:gd name="T5" fmla="*/ 509 h 519"/>
                <a:gd name="T6" fmla="*/ 7 w 608"/>
                <a:gd name="T7" fmla="*/ 0 h 519"/>
                <a:gd name="T8" fmla="*/ 0 w 608"/>
                <a:gd name="T9" fmla="*/ 9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8" h="519">
                  <a:moveTo>
                    <a:pt x="0" y="9"/>
                  </a:moveTo>
                  <a:lnTo>
                    <a:pt x="601" y="519"/>
                  </a:lnTo>
                  <a:lnTo>
                    <a:pt x="608" y="509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8" name="Freeform 82"/>
            <p:cNvSpPr/>
            <p:nvPr/>
          </p:nvSpPr>
          <p:spPr bwMode="auto">
            <a:xfrm>
              <a:off x="3474" y="2985"/>
              <a:ext cx="21" cy="421"/>
            </a:xfrm>
            <a:custGeom>
              <a:avLst/>
              <a:gdLst>
                <a:gd name="T0" fmla="*/ 11 w 21"/>
                <a:gd name="T1" fmla="*/ 7 h 421"/>
                <a:gd name="T2" fmla="*/ 0 w 21"/>
                <a:gd name="T3" fmla="*/ 421 h 421"/>
                <a:gd name="T4" fmla="*/ 11 w 21"/>
                <a:gd name="T5" fmla="*/ 421 h 421"/>
                <a:gd name="T6" fmla="*/ 21 w 21"/>
                <a:gd name="T7" fmla="*/ 0 h 421"/>
                <a:gd name="T8" fmla="*/ 11 w 21"/>
                <a:gd name="T9" fmla="*/ 7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421">
                  <a:moveTo>
                    <a:pt x="11" y="7"/>
                  </a:moveTo>
                  <a:lnTo>
                    <a:pt x="0" y="421"/>
                  </a:lnTo>
                  <a:lnTo>
                    <a:pt x="11" y="421"/>
                  </a:lnTo>
                  <a:lnTo>
                    <a:pt x="21" y="0"/>
                  </a:lnTo>
                  <a:lnTo>
                    <a:pt x="11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9" name="Freeform 83"/>
            <p:cNvSpPr/>
            <p:nvPr/>
          </p:nvSpPr>
          <p:spPr bwMode="auto">
            <a:xfrm>
              <a:off x="3519" y="2959"/>
              <a:ext cx="520" cy="296"/>
            </a:xfrm>
            <a:custGeom>
              <a:avLst/>
              <a:gdLst>
                <a:gd name="T0" fmla="*/ 0 w 520"/>
                <a:gd name="T1" fmla="*/ 16 h 296"/>
                <a:gd name="T2" fmla="*/ 509 w 520"/>
                <a:gd name="T3" fmla="*/ 296 h 296"/>
                <a:gd name="T4" fmla="*/ 520 w 520"/>
                <a:gd name="T5" fmla="*/ 286 h 296"/>
                <a:gd name="T6" fmla="*/ 0 w 520"/>
                <a:gd name="T7" fmla="*/ 0 h 296"/>
                <a:gd name="T8" fmla="*/ 0 w 520"/>
                <a:gd name="T9" fmla="*/ 16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0" h="296">
                  <a:moveTo>
                    <a:pt x="0" y="16"/>
                  </a:moveTo>
                  <a:lnTo>
                    <a:pt x="509" y="296"/>
                  </a:lnTo>
                  <a:lnTo>
                    <a:pt x="520" y="286"/>
                  </a:lnTo>
                  <a:lnTo>
                    <a:pt x="0" y="0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0" name="Freeform 84"/>
            <p:cNvSpPr/>
            <p:nvPr/>
          </p:nvSpPr>
          <p:spPr bwMode="auto">
            <a:xfrm>
              <a:off x="4082" y="3011"/>
              <a:ext cx="616" cy="246"/>
            </a:xfrm>
            <a:custGeom>
              <a:avLst/>
              <a:gdLst>
                <a:gd name="T0" fmla="*/ 0 w 616"/>
                <a:gd name="T1" fmla="*/ 232 h 246"/>
                <a:gd name="T2" fmla="*/ 616 w 616"/>
                <a:gd name="T3" fmla="*/ 0 h 246"/>
                <a:gd name="T4" fmla="*/ 616 w 616"/>
                <a:gd name="T5" fmla="*/ 12 h 246"/>
                <a:gd name="T6" fmla="*/ 0 w 616"/>
                <a:gd name="T7" fmla="*/ 246 h 246"/>
                <a:gd name="T8" fmla="*/ 0 w 616"/>
                <a:gd name="T9" fmla="*/ 232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6" h="246">
                  <a:moveTo>
                    <a:pt x="0" y="232"/>
                  </a:moveTo>
                  <a:lnTo>
                    <a:pt x="616" y="0"/>
                  </a:lnTo>
                  <a:lnTo>
                    <a:pt x="616" y="12"/>
                  </a:lnTo>
                  <a:lnTo>
                    <a:pt x="0" y="246"/>
                  </a:lnTo>
                  <a:lnTo>
                    <a:pt x="0" y="2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1" name="Freeform 85"/>
            <p:cNvSpPr/>
            <p:nvPr/>
          </p:nvSpPr>
          <p:spPr bwMode="auto">
            <a:xfrm>
              <a:off x="4755" y="2992"/>
              <a:ext cx="284" cy="19"/>
            </a:xfrm>
            <a:custGeom>
              <a:avLst/>
              <a:gdLst>
                <a:gd name="T0" fmla="*/ 0 w 284"/>
                <a:gd name="T1" fmla="*/ 7 h 19"/>
                <a:gd name="T2" fmla="*/ 284 w 284"/>
                <a:gd name="T3" fmla="*/ 0 h 19"/>
                <a:gd name="T4" fmla="*/ 284 w 284"/>
                <a:gd name="T5" fmla="*/ 7 h 19"/>
                <a:gd name="T6" fmla="*/ 0 w 284"/>
                <a:gd name="T7" fmla="*/ 19 h 19"/>
                <a:gd name="T8" fmla="*/ 0 w 284"/>
                <a:gd name="T9" fmla="*/ 7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4" h="19">
                  <a:moveTo>
                    <a:pt x="0" y="7"/>
                  </a:moveTo>
                  <a:lnTo>
                    <a:pt x="284" y="0"/>
                  </a:lnTo>
                  <a:lnTo>
                    <a:pt x="284" y="7"/>
                  </a:lnTo>
                  <a:lnTo>
                    <a:pt x="0" y="19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2" name="Freeform 86"/>
            <p:cNvSpPr/>
            <p:nvPr/>
          </p:nvSpPr>
          <p:spPr bwMode="auto">
            <a:xfrm>
              <a:off x="4343" y="3013"/>
              <a:ext cx="360" cy="452"/>
            </a:xfrm>
            <a:custGeom>
              <a:avLst/>
              <a:gdLst>
                <a:gd name="T0" fmla="*/ 360 w 360"/>
                <a:gd name="T1" fmla="*/ 0 h 452"/>
                <a:gd name="T2" fmla="*/ 0 w 360"/>
                <a:gd name="T3" fmla="*/ 452 h 452"/>
                <a:gd name="T4" fmla="*/ 16 w 360"/>
                <a:gd name="T5" fmla="*/ 452 h 452"/>
                <a:gd name="T6" fmla="*/ 360 w 360"/>
                <a:gd name="T7" fmla="*/ 10 h 452"/>
                <a:gd name="T8" fmla="*/ 360 w 360"/>
                <a:gd name="T9" fmla="*/ 0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0" h="452">
                  <a:moveTo>
                    <a:pt x="360" y="0"/>
                  </a:moveTo>
                  <a:lnTo>
                    <a:pt x="0" y="452"/>
                  </a:lnTo>
                  <a:lnTo>
                    <a:pt x="16" y="452"/>
                  </a:lnTo>
                  <a:lnTo>
                    <a:pt x="360" y="10"/>
                  </a:lnTo>
                  <a:lnTo>
                    <a:pt x="36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3" name="Freeform 87"/>
            <p:cNvSpPr/>
            <p:nvPr/>
          </p:nvSpPr>
          <p:spPr bwMode="auto">
            <a:xfrm>
              <a:off x="4532" y="3023"/>
              <a:ext cx="180" cy="270"/>
            </a:xfrm>
            <a:custGeom>
              <a:avLst/>
              <a:gdLst>
                <a:gd name="T0" fmla="*/ 171 w 180"/>
                <a:gd name="T1" fmla="*/ 0 h 270"/>
                <a:gd name="T2" fmla="*/ 0 w 180"/>
                <a:gd name="T3" fmla="*/ 262 h 270"/>
                <a:gd name="T4" fmla="*/ 14 w 180"/>
                <a:gd name="T5" fmla="*/ 270 h 270"/>
                <a:gd name="T6" fmla="*/ 180 w 180"/>
                <a:gd name="T7" fmla="*/ 0 h 270"/>
                <a:gd name="T8" fmla="*/ 171 w 180"/>
                <a:gd name="T9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0" h="270">
                  <a:moveTo>
                    <a:pt x="171" y="0"/>
                  </a:moveTo>
                  <a:lnTo>
                    <a:pt x="0" y="262"/>
                  </a:lnTo>
                  <a:lnTo>
                    <a:pt x="14" y="270"/>
                  </a:lnTo>
                  <a:lnTo>
                    <a:pt x="180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4" name="Freeform 88"/>
            <p:cNvSpPr/>
            <p:nvPr/>
          </p:nvSpPr>
          <p:spPr bwMode="auto">
            <a:xfrm>
              <a:off x="4352" y="3330"/>
              <a:ext cx="149" cy="143"/>
            </a:xfrm>
            <a:custGeom>
              <a:avLst/>
              <a:gdLst>
                <a:gd name="T0" fmla="*/ 149 w 149"/>
                <a:gd name="T1" fmla="*/ 0 h 143"/>
                <a:gd name="T2" fmla="*/ 0 w 149"/>
                <a:gd name="T3" fmla="*/ 133 h 143"/>
                <a:gd name="T4" fmla="*/ 7 w 149"/>
                <a:gd name="T5" fmla="*/ 143 h 143"/>
                <a:gd name="T6" fmla="*/ 149 w 149"/>
                <a:gd name="T7" fmla="*/ 8 h 143"/>
                <a:gd name="T8" fmla="*/ 149 w 149"/>
                <a:gd name="T9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143">
                  <a:moveTo>
                    <a:pt x="149" y="0"/>
                  </a:moveTo>
                  <a:lnTo>
                    <a:pt x="0" y="133"/>
                  </a:lnTo>
                  <a:lnTo>
                    <a:pt x="7" y="143"/>
                  </a:lnTo>
                  <a:lnTo>
                    <a:pt x="149" y="8"/>
                  </a:lnTo>
                  <a:lnTo>
                    <a:pt x="14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5" name="Freeform 89"/>
            <p:cNvSpPr/>
            <p:nvPr/>
          </p:nvSpPr>
          <p:spPr bwMode="auto">
            <a:xfrm>
              <a:off x="3497" y="3262"/>
              <a:ext cx="542" cy="166"/>
            </a:xfrm>
            <a:custGeom>
              <a:avLst/>
              <a:gdLst>
                <a:gd name="T0" fmla="*/ 0 w 542"/>
                <a:gd name="T1" fmla="*/ 151 h 166"/>
                <a:gd name="T2" fmla="*/ 533 w 542"/>
                <a:gd name="T3" fmla="*/ 0 h 166"/>
                <a:gd name="T4" fmla="*/ 542 w 542"/>
                <a:gd name="T5" fmla="*/ 9 h 166"/>
                <a:gd name="T6" fmla="*/ 0 w 542"/>
                <a:gd name="T7" fmla="*/ 166 h 166"/>
                <a:gd name="T8" fmla="*/ 0 w 542"/>
                <a:gd name="T9" fmla="*/ 151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2" h="166">
                  <a:moveTo>
                    <a:pt x="0" y="151"/>
                  </a:moveTo>
                  <a:lnTo>
                    <a:pt x="533" y="0"/>
                  </a:lnTo>
                  <a:lnTo>
                    <a:pt x="542" y="9"/>
                  </a:lnTo>
                  <a:lnTo>
                    <a:pt x="0" y="166"/>
                  </a:lnTo>
                  <a:lnTo>
                    <a:pt x="0" y="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6" name="Freeform 90"/>
            <p:cNvSpPr/>
            <p:nvPr/>
          </p:nvSpPr>
          <p:spPr bwMode="auto">
            <a:xfrm>
              <a:off x="3509" y="3430"/>
              <a:ext cx="789" cy="61"/>
            </a:xfrm>
            <a:custGeom>
              <a:avLst/>
              <a:gdLst>
                <a:gd name="T0" fmla="*/ 0 w 789"/>
                <a:gd name="T1" fmla="*/ 0 h 61"/>
                <a:gd name="T2" fmla="*/ 789 w 789"/>
                <a:gd name="T3" fmla="*/ 52 h 61"/>
                <a:gd name="T4" fmla="*/ 789 w 789"/>
                <a:gd name="T5" fmla="*/ 61 h 61"/>
                <a:gd name="T6" fmla="*/ 0 w 789"/>
                <a:gd name="T7" fmla="*/ 7 h 61"/>
                <a:gd name="T8" fmla="*/ 0 w 789"/>
                <a:gd name="T9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9" h="61">
                  <a:moveTo>
                    <a:pt x="0" y="0"/>
                  </a:moveTo>
                  <a:lnTo>
                    <a:pt x="789" y="52"/>
                  </a:lnTo>
                  <a:lnTo>
                    <a:pt x="789" y="61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7" name="Freeform 91"/>
            <p:cNvSpPr/>
            <p:nvPr/>
          </p:nvSpPr>
          <p:spPr bwMode="auto">
            <a:xfrm>
              <a:off x="4066" y="3267"/>
              <a:ext cx="234" cy="210"/>
            </a:xfrm>
            <a:custGeom>
              <a:avLst/>
              <a:gdLst>
                <a:gd name="T0" fmla="*/ 0 w 234"/>
                <a:gd name="T1" fmla="*/ 0 h 210"/>
                <a:gd name="T2" fmla="*/ 234 w 234"/>
                <a:gd name="T3" fmla="*/ 210 h 210"/>
                <a:gd name="T4" fmla="*/ 234 w 234"/>
                <a:gd name="T5" fmla="*/ 198 h 210"/>
                <a:gd name="T6" fmla="*/ 11 w 234"/>
                <a:gd name="T7" fmla="*/ 0 h 210"/>
                <a:gd name="T8" fmla="*/ 0 w 234"/>
                <a:gd name="T9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210">
                  <a:moveTo>
                    <a:pt x="0" y="0"/>
                  </a:moveTo>
                  <a:lnTo>
                    <a:pt x="234" y="210"/>
                  </a:lnTo>
                  <a:lnTo>
                    <a:pt x="234" y="198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8" name="Oval 92"/>
            <p:cNvSpPr>
              <a:spLocks noChangeArrowheads="1"/>
            </p:cNvSpPr>
            <p:nvPr/>
          </p:nvSpPr>
          <p:spPr bwMode="auto">
            <a:xfrm>
              <a:off x="2830" y="965"/>
              <a:ext cx="78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9" name="Oval 93"/>
            <p:cNvSpPr>
              <a:spLocks noChangeArrowheads="1"/>
            </p:cNvSpPr>
            <p:nvPr/>
          </p:nvSpPr>
          <p:spPr bwMode="auto">
            <a:xfrm>
              <a:off x="3374" y="1076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0" name="Oval 94"/>
            <p:cNvSpPr>
              <a:spLocks noChangeArrowheads="1"/>
            </p:cNvSpPr>
            <p:nvPr/>
          </p:nvSpPr>
          <p:spPr bwMode="auto">
            <a:xfrm>
              <a:off x="3424" y="719"/>
              <a:ext cx="69" cy="6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1" name="Oval 95"/>
            <p:cNvSpPr>
              <a:spLocks noChangeArrowheads="1"/>
            </p:cNvSpPr>
            <p:nvPr/>
          </p:nvSpPr>
          <p:spPr bwMode="auto">
            <a:xfrm>
              <a:off x="3623" y="593"/>
              <a:ext cx="78" cy="8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2" name="Oval 96"/>
            <p:cNvSpPr>
              <a:spLocks noChangeArrowheads="1"/>
            </p:cNvSpPr>
            <p:nvPr/>
          </p:nvSpPr>
          <p:spPr bwMode="auto">
            <a:xfrm>
              <a:off x="4044" y="984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3" name="Oval 97"/>
            <p:cNvSpPr>
              <a:spLocks noChangeArrowheads="1"/>
            </p:cNvSpPr>
            <p:nvPr/>
          </p:nvSpPr>
          <p:spPr bwMode="auto">
            <a:xfrm>
              <a:off x="4399" y="832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4" name="Oval 98"/>
            <p:cNvSpPr>
              <a:spLocks noChangeArrowheads="1"/>
            </p:cNvSpPr>
            <p:nvPr/>
          </p:nvSpPr>
          <p:spPr bwMode="auto">
            <a:xfrm>
              <a:off x="4700" y="1076"/>
              <a:ext cx="69" cy="6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5" name="Oval 99"/>
            <p:cNvSpPr>
              <a:spLocks noChangeArrowheads="1"/>
            </p:cNvSpPr>
            <p:nvPr/>
          </p:nvSpPr>
          <p:spPr bwMode="auto">
            <a:xfrm>
              <a:off x="4745" y="2263"/>
              <a:ext cx="64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6" name="Oval 100"/>
            <p:cNvSpPr>
              <a:spLocks noChangeArrowheads="1"/>
            </p:cNvSpPr>
            <p:nvPr/>
          </p:nvSpPr>
          <p:spPr bwMode="auto">
            <a:xfrm>
              <a:off x="3800" y="1583"/>
              <a:ext cx="50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7" name="Oval 101"/>
            <p:cNvSpPr>
              <a:spLocks noChangeArrowheads="1"/>
            </p:cNvSpPr>
            <p:nvPr/>
          </p:nvSpPr>
          <p:spPr bwMode="auto">
            <a:xfrm>
              <a:off x="4949" y="2499"/>
              <a:ext cx="92" cy="9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8" name="Oval 102"/>
            <p:cNvSpPr>
              <a:spLocks noChangeArrowheads="1"/>
            </p:cNvSpPr>
            <p:nvPr/>
          </p:nvSpPr>
          <p:spPr bwMode="auto">
            <a:xfrm>
              <a:off x="4272" y="1706"/>
              <a:ext cx="106" cy="10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9" name="Oval 103"/>
            <p:cNvSpPr>
              <a:spLocks noChangeArrowheads="1"/>
            </p:cNvSpPr>
            <p:nvPr/>
          </p:nvSpPr>
          <p:spPr bwMode="auto">
            <a:xfrm>
              <a:off x="4518" y="1550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0" name="Oval 104"/>
            <p:cNvSpPr>
              <a:spLocks noChangeArrowheads="1"/>
            </p:cNvSpPr>
            <p:nvPr/>
          </p:nvSpPr>
          <p:spPr bwMode="auto">
            <a:xfrm>
              <a:off x="5032" y="1124"/>
              <a:ext cx="85" cy="8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1" name="Oval 105"/>
            <p:cNvSpPr>
              <a:spLocks noChangeArrowheads="1"/>
            </p:cNvSpPr>
            <p:nvPr/>
          </p:nvSpPr>
          <p:spPr bwMode="auto">
            <a:xfrm>
              <a:off x="5039" y="1536"/>
              <a:ext cx="92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2" name="Oval 106"/>
            <p:cNvSpPr>
              <a:spLocks noChangeArrowheads="1"/>
            </p:cNvSpPr>
            <p:nvPr/>
          </p:nvSpPr>
          <p:spPr bwMode="auto">
            <a:xfrm>
              <a:off x="5155" y="2440"/>
              <a:ext cx="66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3" name="Oval 107"/>
            <p:cNvSpPr>
              <a:spLocks noChangeArrowheads="1"/>
            </p:cNvSpPr>
            <p:nvPr/>
          </p:nvSpPr>
          <p:spPr bwMode="auto">
            <a:xfrm>
              <a:off x="5342" y="2040"/>
              <a:ext cx="83" cy="8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4" name="Oval 108"/>
            <p:cNvSpPr>
              <a:spLocks noChangeArrowheads="1"/>
            </p:cNvSpPr>
            <p:nvPr/>
          </p:nvSpPr>
          <p:spPr bwMode="auto">
            <a:xfrm>
              <a:off x="4196" y="2078"/>
              <a:ext cx="47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5" name="Oval 109"/>
            <p:cNvSpPr>
              <a:spLocks noChangeArrowheads="1"/>
            </p:cNvSpPr>
            <p:nvPr/>
          </p:nvSpPr>
          <p:spPr bwMode="auto">
            <a:xfrm>
              <a:off x="4293" y="3454"/>
              <a:ext cx="76" cy="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6" name="Oval 110"/>
            <p:cNvSpPr>
              <a:spLocks noChangeArrowheads="1"/>
            </p:cNvSpPr>
            <p:nvPr/>
          </p:nvSpPr>
          <p:spPr bwMode="auto">
            <a:xfrm>
              <a:off x="4482" y="3274"/>
              <a:ext cx="74" cy="7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7" name="Oval 111"/>
            <p:cNvSpPr>
              <a:spLocks noChangeArrowheads="1"/>
            </p:cNvSpPr>
            <p:nvPr/>
          </p:nvSpPr>
          <p:spPr bwMode="auto">
            <a:xfrm>
              <a:off x="4693" y="2971"/>
              <a:ext cx="62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8" name="Oval 112"/>
            <p:cNvSpPr>
              <a:spLocks noChangeArrowheads="1"/>
            </p:cNvSpPr>
            <p:nvPr/>
          </p:nvSpPr>
          <p:spPr bwMode="auto">
            <a:xfrm>
              <a:off x="5039" y="2954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9" name="Oval 113"/>
            <p:cNvSpPr>
              <a:spLocks noChangeArrowheads="1"/>
            </p:cNvSpPr>
            <p:nvPr/>
          </p:nvSpPr>
          <p:spPr bwMode="auto">
            <a:xfrm>
              <a:off x="4025" y="3224"/>
              <a:ext cx="62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0" name="Oval 114"/>
            <p:cNvSpPr>
              <a:spLocks noChangeArrowheads="1"/>
            </p:cNvSpPr>
            <p:nvPr/>
          </p:nvSpPr>
          <p:spPr bwMode="auto">
            <a:xfrm>
              <a:off x="3381" y="1169"/>
              <a:ext cx="59" cy="5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1" name="Oval 115"/>
            <p:cNvSpPr>
              <a:spLocks noChangeArrowheads="1"/>
            </p:cNvSpPr>
            <p:nvPr/>
          </p:nvSpPr>
          <p:spPr bwMode="auto">
            <a:xfrm>
              <a:off x="2574" y="2073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2" name="Oval 116"/>
            <p:cNvSpPr>
              <a:spLocks noChangeArrowheads="1"/>
            </p:cNvSpPr>
            <p:nvPr/>
          </p:nvSpPr>
          <p:spPr bwMode="auto">
            <a:xfrm>
              <a:off x="2410" y="2459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3" name="Oval 117"/>
            <p:cNvSpPr>
              <a:spLocks noChangeArrowheads="1"/>
            </p:cNvSpPr>
            <p:nvPr/>
          </p:nvSpPr>
          <p:spPr bwMode="auto">
            <a:xfrm>
              <a:off x="2867" y="3174"/>
              <a:ext cx="79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4" name="Oval 118"/>
            <p:cNvSpPr>
              <a:spLocks noChangeArrowheads="1"/>
            </p:cNvSpPr>
            <p:nvPr/>
          </p:nvSpPr>
          <p:spPr bwMode="auto">
            <a:xfrm>
              <a:off x="2811" y="2862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5" name="Oval 119"/>
            <p:cNvSpPr>
              <a:spLocks noChangeArrowheads="1"/>
            </p:cNvSpPr>
            <p:nvPr/>
          </p:nvSpPr>
          <p:spPr bwMode="auto">
            <a:xfrm>
              <a:off x="2867" y="2791"/>
              <a:ext cx="95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6" name="Oval 120"/>
            <p:cNvSpPr>
              <a:spLocks noChangeArrowheads="1"/>
            </p:cNvSpPr>
            <p:nvPr/>
          </p:nvSpPr>
          <p:spPr bwMode="auto">
            <a:xfrm>
              <a:off x="2410" y="1635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7" name="Oval 121"/>
            <p:cNvSpPr>
              <a:spLocks noChangeArrowheads="1"/>
            </p:cNvSpPr>
            <p:nvPr/>
          </p:nvSpPr>
          <p:spPr bwMode="auto">
            <a:xfrm>
              <a:off x="3599" y="2270"/>
              <a:ext cx="45" cy="4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8" name="Oval 122"/>
            <p:cNvSpPr>
              <a:spLocks noChangeArrowheads="1"/>
            </p:cNvSpPr>
            <p:nvPr/>
          </p:nvSpPr>
          <p:spPr bwMode="auto">
            <a:xfrm>
              <a:off x="3462" y="2918"/>
              <a:ext cx="59" cy="6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9" name="Oval 123"/>
            <p:cNvSpPr>
              <a:spLocks noChangeArrowheads="1"/>
            </p:cNvSpPr>
            <p:nvPr/>
          </p:nvSpPr>
          <p:spPr bwMode="auto">
            <a:xfrm>
              <a:off x="3594" y="3449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0" name="Oval 124"/>
            <p:cNvSpPr>
              <a:spLocks noChangeArrowheads="1"/>
            </p:cNvSpPr>
            <p:nvPr/>
          </p:nvSpPr>
          <p:spPr bwMode="auto">
            <a:xfrm>
              <a:off x="3445" y="3399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1" name="Oval 125"/>
            <p:cNvSpPr>
              <a:spLocks noChangeArrowheads="1"/>
            </p:cNvSpPr>
            <p:nvPr/>
          </p:nvSpPr>
          <p:spPr bwMode="auto">
            <a:xfrm>
              <a:off x="2792" y="1270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2" name="Oval 126"/>
            <p:cNvSpPr>
              <a:spLocks noChangeArrowheads="1"/>
            </p:cNvSpPr>
            <p:nvPr/>
          </p:nvSpPr>
          <p:spPr bwMode="auto">
            <a:xfrm>
              <a:off x="2564" y="1756"/>
              <a:ext cx="95" cy="9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3" name="Oval 127"/>
            <p:cNvSpPr>
              <a:spLocks noChangeArrowheads="1"/>
            </p:cNvSpPr>
            <p:nvPr/>
          </p:nvSpPr>
          <p:spPr bwMode="auto">
            <a:xfrm>
              <a:off x="3107" y="1756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4" name="Oval 128"/>
            <p:cNvSpPr>
              <a:spLocks noChangeArrowheads="1"/>
            </p:cNvSpPr>
            <p:nvPr/>
          </p:nvSpPr>
          <p:spPr bwMode="auto">
            <a:xfrm>
              <a:off x="3263" y="2030"/>
              <a:ext cx="99" cy="1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5" name="Oval 129"/>
            <p:cNvSpPr>
              <a:spLocks noChangeArrowheads="1"/>
            </p:cNvSpPr>
            <p:nvPr/>
          </p:nvSpPr>
          <p:spPr bwMode="auto">
            <a:xfrm>
              <a:off x="3021" y="2412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6" name="Oval 130"/>
            <p:cNvSpPr>
              <a:spLocks noChangeArrowheads="1"/>
            </p:cNvSpPr>
            <p:nvPr/>
          </p:nvSpPr>
          <p:spPr bwMode="auto">
            <a:xfrm>
              <a:off x="3919" y="2828"/>
              <a:ext cx="102" cy="10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7" name="Oval 131"/>
            <p:cNvSpPr>
              <a:spLocks noChangeArrowheads="1"/>
            </p:cNvSpPr>
            <p:nvPr/>
          </p:nvSpPr>
          <p:spPr bwMode="auto">
            <a:xfrm>
              <a:off x="4163" y="2705"/>
              <a:ext cx="45" cy="4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8" name="Oval 132"/>
            <p:cNvSpPr>
              <a:spLocks noChangeArrowheads="1"/>
            </p:cNvSpPr>
            <p:nvPr/>
          </p:nvSpPr>
          <p:spPr bwMode="auto">
            <a:xfrm>
              <a:off x="4281" y="638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9" name="Freeform 133"/>
            <p:cNvSpPr/>
            <p:nvPr/>
          </p:nvSpPr>
          <p:spPr bwMode="auto">
            <a:xfrm>
              <a:off x="2893" y="641"/>
              <a:ext cx="744" cy="357"/>
            </a:xfrm>
            <a:custGeom>
              <a:avLst/>
              <a:gdLst>
                <a:gd name="T0" fmla="*/ 0 w 744"/>
                <a:gd name="T1" fmla="*/ 343 h 357"/>
                <a:gd name="T2" fmla="*/ 734 w 744"/>
                <a:gd name="T3" fmla="*/ 0 h 357"/>
                <a:gd name="T4" fmla="*/ 744 w 744"/>
                <a:gd name="T5" fmla="*/ 11 h 357"/>
                <a:gd name="T6" fmla="*/ 8 w 744"/>
                <a:gd name="T7" fmla="*/ 357 h 357"/>
                <a:gd name="T8" fmla="*/ 0 w 744"/>
                <a:gd name="T9" fmla="*/ 343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4" h="357">
                  <a:moveTo>
                    <a:pt x="0" y="343"/>
                  </a:moveTo>
                  <a:lnTo>
                    <a:pt x="734" y="0"/>
                  </a:lnTo>
                  <a:lnTo>
                    <a:pt x="744" y="11"/>
                  </a:lnTo>
                  <a:lnTo>
                    <a:pt x="8" y="357"/>
                  </a:lnTo>
                  <a:lnTo>
                    <a:pt x="0" y="3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0" name="Freeform 134"/>
            <p:cNvSpPr/>
            <p:nvPr/>
          </p:nvSpPr>
          <p:spPr bwMode="auto">
            <a:xfrm>
              <a:off x="3694" y="633"/>
              <a:ext cx="592" cy="50"/>
            </a:xfrm>
            <a:custGeom>
              <a:avLst/>
              <a:gdLst>
                <a:gd name="T0" fmla="*/ 0 w 592"/>
                <a:gd name="T1" fmla="*/ 0 h 50"/>
                <a:gd name="T2" fmla="*/ 592 w 592"/>
                <a:gd name="T3" fmla="*/ 41 h 50"/>
                <a:gd name="T4" fmla="*/ 592 w 592"/>
                <a:gd name="T5" fmla="*/ 50 h 50"/>
                <a:gd name="T6" fmla="*/ 0 w 592"/>
                <a:gd name="T7" fmla="*/ 12 h 50"/>
                <a:gd name="T8" fmla="*/ 0 w 592"/>
                <a:gd name="T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50">
                  <a:moveTo>
                    <a:pt x="0" y="0"/>
                  </a:moveTo>
                  <a:lnTo>
                    <a:pt x="592" y="41"/>
                  </a:lnTo>
                  <a:lnTo>
                    <a:pt x="592" y="50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1" name="Freeform 135"/>
            <p:cNvSpPr/>
            <p:nvPr/>
          </p:nvSpPr>
          <p:spPr bwMode="auto">
            <a:xfrm>
              <a:off x="3694" y="641"/>
              <a:ext cx="713" cy="234"/>
            </a:xfrm>
            <a:custGeom>
              <a:avLst/>
              <a:gdLst>
                <a:gd name="T0" fmla="*/ 0 w 713"/>
                <a:gd name="T1" fmla="*/ 7 h 234"/>
                <a:gd name="T2" fmla="*/ 713 w 713"/>
                <a:gd name="T3" fmla="*/ 234 h 234"/>
                <a:gd name="T4" fmla="*/ 713 w 713"/>
                <a:gd name="T5" fmla="*/ 222 h 234"/>
                <a:gd name="T6" fmla="*/ 0 w 713"/>
                <a:gd name="T7" fmla="*/ 0 h 234"/>
                <a:gd name="T8" fmla="*/ 0 w 713"/>
                <a:gd name="T9" fmla="*/ 7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3" h="234">
                  <a:moveTo>
                    <a:pt x="0" y="7"/>
                  </a:moveTo>
                  <a:lnTo>
                    <a:pt x="713" y="234"/>
                  </a:lnTo>
                  <a:lnTo>
                    <a:pt x="713" y="222"/>
                  </a:lnTo>
                  <a:lnTo>
                    <a:pt x="0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2" name="Freeform 136"/>
            <p:cNvSpPr/>
            <p:nvPr/>
          </p:nvSpPr>
          <p:spPr bwMode="auto">
            <a:xfrm>
              <a:off x="4338" y="697"/>
              <a:ext cx="705" cy="464"/>
            </a:xfrm>
            <a:custGeom>
              <a:avLst/>
              <a:gdLst>
                <a:gd name="T0" fmla="*/ 0 w 705"/>
                <a:gd name="T1" fmla="*/ 15 h 464"/>
                <a:gd name="T2" fmla="*/ 701 w 705"/>
                <a:gd name="T3" fmla="*/ 464 h 464"/>
                <a:gd name="T4" fmla="*/ 705 w 705"/>
                <a:gd name="T5" fmla="*/ 457 h 464"/>
                <a:gd name="T6" fmla="*/ 7 w 705"/>
                <a:gd name="T7" fmla="*/ 0 h 464"/>
                <a:gd name="T8" fmla="*/ 0 w 705"/>
                <a:gd name="T9" fmla="*/ 15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5" h="464">
                  <a:moveTo>
                    <a:pt x="0" y="15"/>
                  </a:moveTo>
                  <a:lnTo>
                    <a:pt x="701" y="464"/>
                  </a:lnTo>
                  <a:lnTo>
                    <a:pt x="705" y="457"/>
                  </a:lnTo>
                  <a:lnTo>
                    <a:pt x="7" y="0"/>
                  </a:lnTo>
                  <a:lnTo>
                    <a:pt x="0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3" name="Freeform 137"/>
            <p:cNvSpPr/>
            <p:nvPr/>
          </p:nvSpPr>
          <p:spPr bwMode="auto">
            <a:xfrm>
              <a:off x="5086" y="2111"/>
              <a:ext cx="301" cy="850"/>
            </a:xfrm>
            <a:custGeom>
              <a:avLst/>
              <a:gdLst>
                <a:gd name="T0" fmla="*/ 301 w 301"/>
                <a:gd name="T1" fmla="*/ 0 h 850"/>
                <a:gd name="T2" fmla="*/ 12 w 301"/>
                <a:gd name="T3" fmla="*/ 850 h 850"/>
                <a:gd name="T4" fmla="*/ 0 w 301"/>
                <a:gd name="T5" fmla="*/ 850 h 850"/>
                <a:gd name="T6" fmla="*/ 289 w 301"/>
                <a:gd name="T7" fmla="*/ 0 h 850"/>
                <a:gd name="T8" fmla="*/ 301 w 301"/>
                <a:gd name="T9" fmla="*/ 0 h 8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1" h="850">
                  <a:moveTo>
                    <a:pt x="301" y="0"/>
                  </a:moveTo>
                  <a:lnTo>
                    <a:pt x="12" y="850"/>
                  </a:lnTo>
                  <a:lnTo>
                    <a:pt x="0" y="850"/>
                  </a:lnTo>
                  <a:lnTo>
                    <a:pt x="289" y="0"/>
                  </a:lnTo>
                  <a:lnTo>
                    <a:pt x="30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4" name="Freeform 138"/>
            <p:cNvSpPr/>
            <p:nvPr/>
          </p:nvSpPr>
          <p:spPr bwMode="auto">
            <a:xfrm>
              <a:off x="4359" y="3018"/>
              <a:ext cx="703" cy="469"/>
            </a:xfrm>
            <a:custGeom>
              <a:avLst/>
              <a:gdLst>
                <a:gd name="T0" fmla="*/ 0 w 703"/>
                <a:gd name="T1" fmla="*/ 469 h 469"/>
                <a:gd name="T2" fmla="*/ 703 w 703"/>
                <a:gd name="T3" fmla="*/ 5 h 469"/>
                <a:gd name="T4" fmla="*/ 692 w 703"/>
                <a:gd name="T5" fmla="*/ 0 h 469"/>
                <a:gd name="T6" fmla="*/ 0 w 703"/>
                <a:gd name="T7" fmla="*/ 459 h 469"/>
                <a:gd name="T8" fmla="*/ 0 w 703"/>
                <a:gd name="T9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3" h="469">
                  <a:moveTo>
                    <a:pt x="0" y="469"/>
                  </a:moveTo>
                  <a:lnTo>
                    <a:pt x="703" y="5"/>
                  </a:lnTo>
                  <a:lnTo>
                    <a:pt x="692" y="0"/>
                  </a:lnTo>
                  <a:lnTo>
                    <a:pt x="0" y="459"/>
                  </a:lnTo>
                  <a:lnTo>
                    <a:pt x="0" y="4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5" name="Freeform 139"/>
            <p:cNvSpPr/>
            <p:nvPr/>
          </p:nvSpPr>
          <p:spPr bwMode="auto">
            <a:xfrm>
              <a:off x="2929" y="3229"/>
              <a:ext cx="521" cy="213"/>
            </a:xfrm>
            <a:custGeom>
              <a:avLst/>
              <a:gdLst>
                <a:gd name="T0" fmla="*/ 0 w 521"/>
                <a:gd name="T1" fmla="*/ 11 h 213"/>
                <a:gd name="T2" fmla="*/ 521 w 521"/>
                <a:gd name="T3" fmla="*/ 213 h 213"/>
                <a:gd name="T4" fmla="*/ 521 w 521"/>
                <a:gd name="T5" fmla="*/ 196 h 213"/>
                <a:gd name="T6" fmla="*/ 7 w 521"/>
                <a:gd name="T7" fmla="*/ 0 h 213"/>
                <a:gd name="T8" fmla="*/ 0 w 521"/>
                <a:gd name="T9" fmla="*/ 11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213">
                  <a:moveTo>
                    <a:pt x="0" y="11"/>
                  </a:moveTo>
                  <a:lnTo>
                    <a:pt x="521" y="213"/>
                  </a:lnTo>
                  <a:lnTo>
                    <a:pt x="521" y="196"/>
                  </a:lnTo>
                  <a:lnTo>
                    <a:pt x="7" y="0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6" name="Freeform 140"/>
            <p:cNvSpPr/>
            <p:nvPr/>
          </p:nvSpPr>
          <p:spPr bwMode="auto">
            <a:xfrm>
              <a:off x="2460" y="2537"/>
              <a:ext cx="431" cy="658"/>
            </a:xfrm>
            <a:custGeom>
              <a:avLst/>
              <a:gdLst>
                <a:gd name="T0" fmla="*/ 0 w 431"/>
                <a:gd name="T1" fmla="*/ 0 h 658"/>
                <a:gd name="T2" fmla="*/ 419 w 431"/>
                <a:gd name="T3" fmla="*/ 658 h 658"/>
                <a:gd name="T4" fmla="*/ 431 w 431"/>
                <a:gd name="T5" fmla="*/ 651 h 658"/>
                <a:gd name="T6" fmla="*/ 12 w 431"/>
                <a:gd name="T7" fmla="*/ 0 h 658"/>
                <a:gd name="T8" fmla="*/ 0 w 431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1" h="658">
                  <a:moveTo>
                    <a:pt x="0" y="0"/>
                  </a:moveTo>
                  <a:lnTo>
                    <a:pt x="419" y="658"/>
                  </a:lnTo>
                  <a:lnTo>
                    <a:pt x="431" y="651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7" name="Rectangle 141"/>
            <p:cNvSpPr>
              <a:spLocks noChangeArrowheads="1"/>
            </p:cNvSpPr>
            <p:nvPr/>
          </p:nvSpPr>
          <p:spPr bwMode="auto">
            <a:xfrm>
              <a:off x="2446" y="1716"/>
              <a:ext cx="9" cy="76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8" name="Freeform 142"/>
            <p:cNvSpPr/>
            <p:nvPr/>
          </p:nvSpPr>
          <p:spPr bwMode="auto">
            <a:xfrm>
              <a:off x="2467" y="1026"/>
              <a:ext cx="393" cy="635"/>
            </a:xfrm>
            <a:custGeom>
              <a:avLst/>
              <a:gdLst>
                <a:gd name="T0" fmla="*/ 0 w 393"/>
                <a:gd name="T1" fmla="*/ 623 h 635"/>
                <a:gd name="T2" fmla="*/ 381 w 393"/>
                <a:gd name="T3" fmla="*/ 0 h 635"/>
                <a:gd name="T4" fmla="*/ 393 w 393"/>
                <a:gd name="T5" fmla="*/ 0 h 635"/>
                <a:gd name="T6" fmla="*/ 12 w 393"/>
                <a:gd name="T7" fmla="*/ 635 h 635"/>
                <a:gd name="T8" fmla="*/ 0 w 393"/>
                <a:gd name="T9" fmla="*/ 623 h 6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3" h="635">
                  <a:moveTo>
                    <a:pt x="0" y="623"/>
                  </a:moveTo>
                  <a:lnTo>
                    <a:pt x="381" y="0"/>
                  </a:lnTo>
                  <a:lnTo>
                    <a:pt x="393" y="0"/>
                  </a:lnTo>
                  <a:lnTo>
                    <a:pt x="12" y="635"/>
                  </a:lnTo>
                  <a:lnTo>
                    <a:pt x="0" y="6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9" name="Freeform 143"/>
            <p:cNvSpPr/>
            <p:nvPr/>
          </p:nvSpPr>
          <p:spPr bwMode="auto">
            <a:xfrm>
              <a:off x="2616" y="1034"/>
              <a:ext cx="247" cy="741"/>
            </a:xfrm>
            <a:custGeom>
              <a:avLst/>
              <a:gdLst>
                <a:gd name="T0" fmla="*/ 235 w 247"/>
                <a:gd name="T1" fmla="*/ 0 h 741"/>
                <a:gd name="T2" fmla="*/ 0 w 247"/>
                <a:gd name="T3" fmla="*/ 734 h 741"/>
                <a:gd name="T4" fmla="*/ 17 w 247"/>
                <a:gd name="T5" fmla="*/ 741 h 741"/>
                <a:gd name="T6" fmla="*/ 247 w 247"/>
                <a:gd name="T7" fmla="*/ 0 h 741"/>
                <a:gd name="T8" fmla="*/ 235 w 247"/>
                <a:gd name="T9" fmla="*/ 0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741">
                  <a:moveTo>
                    <a:pt x="235" y="0"/>
                  </a:moveTo>
                  <a:lnTo>
                    <a:pt x="0" y="734"/>
                  </a:lnTo>
                  <a:lnTo>
                    <a:pt x="17" y="741"/>
                  </a:lnTo>
                  <a:lnTo>
                    <a:pt x="247" y="0"/>
                  </a:lnTo>
                  <a:lnTo>
                    <a:pt x="2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0" name="Freeform 144"/>
            <p:cNvSpPr/>
            <p:nvPr/>
          </p:nvSpPr>
          <p:spPr bwMode="auto">
            <a:xfrm>
              <a:off x="3429" y="659"/>
              <a:ext cx="222" cy="431"/>
            </a:xfrm>
            <a:custGeom>
              <a:avLst/>
              <a:gdLst>
                <a:gd name="T0" fmla="*/ 208 w 222"/>
                <a:gd name="T1" fmla="*/ 0 h 431"/>
                <a:gd name="T2" fmla="*/ 0 w 222"/>
                <a:gd name="T3" fmla="*/ 424 h 431"/>
                <a:gd name="T4" fmla="*/ 9 w 222"/>
                <a:gd name="T5" fmla="*/ 431 h 431"/>
                <a:gd name="T6" fmla="*/ 222 w 222"/>
                <a:gd name="T7" fmla="*/ 0 h 431"/>
                <a:gd name="T8" fmla="*/ 208 w 222"/>
                <a:gd name="T9" fmla="*/ 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2" h="431">
                  <a:moveTo>
                    <a:pt x="208" y="0"/>
                  </a:moveTo>
                  <a:lnTo>
                    <a:pt x="0" y="424"/>
                  </a:lnTo>
                  <a:lnTo>
                    <a:pt x="9" y="431"/>
                  </a:lnTo>
                  <a:lnTo>
                    <a:pt x="222" y="0"/>
                  </a:lnTo>
                  <a:lnTo>
                    <a:pt x="20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1" name="Freeform 145"/>
            <p:cNvSpPr/>
            <p:nvPr/>
          </p:nvSpPr>
          <p:spPr bwMode="auto">
            <a:xfrm>
              <a:off x="3455" y="882"/>
              <a:ext cx="961" cy="239"/>
            </a:xfrm>
            <a:custGeom>
              <a:avLst/>
              <a:gdLst>
                <a:gd name="T0" fmla="*/ 0 w 961"/>
                <a:gd name="T1" fmla="*/ 225 h 239"/>
                <a:gd name="T2" fmla="*/ 961 w 961"/>
                <a:gd name="T3" fmla="*/ 0 h 239"/>
                <a:gd name="T4" fmla="*/ 961 w 961"/>
                <a:gd name="T5" fmla="*/ 12 h 239"/>
                <a:gd name="T6" fmla="*/ 0 w 961"/>
                <a:gd name="T7" fmla="*/ 239 h 239"/>
                <a:gd name="T8" fmla="*/ 0 w 961"/>
                <a:gd name="T9" fmla="*/ 225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1" h="239">
                  <a:moveTo>
                    <a:pt x="0" y="225"/>
                  </a:moveTo>
                  <a:lnTo>
                    <a:pt x="961" y="0"/>
                  </a:lnTo>
                  <a:lnTo>
                    <a:pt x="961" y="12"/>
                  </a:lnTo>
                  <a:lnTo>
                    <a:pt x="0" y="239"/>
                  </a:lnTo>
                  <a:lnTo>
                    <a:pt x="0" y="2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2" name="Freeform 146"/>
            <p:cNvSpPr/>
            <p:nvPr/>
          </p:nvSpPr>
          <p:spPr bwMode="auto">
            <a:xfrm>
              <a:off x="3445" y="1131"/>
              <a:ext cx="838" cy="608"/>
            </a:xfrm>
            <a:custGeom>
              <a:avLst/>
              <a:gdLst>
                <a:gd name="T0" fmla="*/ 0 w 838"/>
                <a:gd name="T1" fmla="*/ 0 h 608"/>
                <a:gd name="T2" fmla="*/ 838 w 838"/>
                <a:gd name="T3" fmla="*/ 594 h 608"/>
                <a:gd name="T4" fmla="*/ 829 w 838"/>
                <a:gd name="T5" fmla="*/ 608 h 608"/>
                <a:gd name="T6" fmla="*/ 0 w 838"/>
                <a:gd name="T7" fmla="*/ 16 h 608"/>
                <a:gd name="T8" fmla="*/ 0 w 838"/>
                <a:gd name="T9" fmla="*/ 0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8" h="608">
                  <a:moveTo>
                    <a:pt x="0" y="0"/>
                  </a:moveTo>
                  <a:lnTo>
                    <a:pt x="838" y="594"/>
                  </a:lnTo>
                  <a:lnTo>
                    <a:pt x="829" y="608"/>
                  </a:lnTo>
                  <a:lnTo>
                    <a:pt x="0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3" name="Freeform 147"/>
            <p:cNvSpPr/>
            <p:nvPr/>
          </p:nvSpPr>
          <p:spPr bwMode="auto">
            <a:xfrm>
              <a:off x="2455" y="1839"/>
              <a:ext cx="159" cy="637"/>
            </a:xfrm>
            <a:custGeom>
              <a:avLst/>
              <a:gdLst>
                <a:gd name="T0" fmla="*/ 147 w 159"/>
                <a:gd name="T1" fmla="*/ 0 h 637"/>
                <a:gd name="T2" fmla="*/ 0 w 159"/>
                <a:gd name="T3" fmla="*/ 637 h 637"/>
                <a:gd name="T4" fmla="*/ 17 w 159"/>
                <a:gd name="T5" fmla="*/ 637 h 637"/>
                <a:gd name="T6" fmla="*/ 159 w 159"/>
                <a:gd name="T7" fmla="*/ 0 h 637"/>
                <a:gd name="T8" fmla="*/ 147 w 159"/>
                <a:gd name="T9" fmla="*/ 0 h 6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637">
                  <a:moveTo>
                    <a:pt x="147" y="0"/>
                  </a:moveTo>
                  <a:lnTo>
                    <a:pt x="0" y="637"/>
                  </a:lnTo>
                  <a:lnTo>
                    <a:pt x="17" y="637"/>
                  </a:lnTo>
                  <a:lnTo>
                    <a:pt x="159" y="0"/>
                  </a:lnTo>
                  <a:lnTo>
                    <a:pt x="14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4" name="Freeform 148"/>
            <p:cNvSpPr/>
            <p:nvPr/>
          </p:nvSpPr>
          <p:spPr bwMode="auto">
            <a:xfrm>
              <a:off x="4326" y="700"/>
              <a:ext cx="107" cy="147"/>
            </a:xfrm>
            <a:custGeom>
              <a:avLst/>
              <a:gdLst>
                <a:gd name="T0" fmla="*/ 0 w 107"/>
                <a:gd name="T1" fmla="*/ 12 h 147"/>
                <a:gd name="T2" fmla="*/ 90 w 107"/>
                <a:gd name="T3" fmla="*/ 147 h 147"/>
                <a:gd name="T4" fmla="*/ 107 w 107"/>
                <a:gd name="T5" fmla="*/ 147 h 147"/>
                <a:gd name="T6" fmla="*/ 12 w 107"/>
                <a:gd name="T7" fmla="*/ 0 h 147"/>
                <a:gd name="T8" fmla="*/ 0 w 107"/>
                <a:gd name="T9" fmla="*/ 12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" h="147">
                  <a:moveTo>
                    <a:pt x="0" y="12"/>
                  </a:moveTo>
                  <a:lnTo>
                    <a:pt x="90" y="147"/>
                  </a:lnTo>
                  <a:lnTo>
                    <a:pt x="107" y="147"/>
                  </a:lnTo>
                  <a:lnTo>
                    <a:pt x="12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5" name="Freeform 149"/>
            <p:cNvSpPr/>
            <p:nvPr/>
          </p:nvSpPr>
          <p:spPr bwMode="auto">
            <a:xfrm>
              <a:off x="4475" y="882"/>
              <a:ext cx="564" cy="279"/>
            </a:xfrm>
            <a:custGeom>
              <a:avLst/>
              <a:gdLst>
                <a:gd name="T0" fmla="*/ 0 w 564"/>
                <a:gd name="T1" fmla="*/ 17 h 279"/>
                <a:gd name="T2" fmla="*/ 564 w 564"/>
                <a:gd name="T3" fmla="*/ 279 h 279"/>
                <a:gd name="T4" fmla="*/ 564 w 564"/>
                <a:gd name="T5" fmla="*/ 268 h 279"/>
                <a:gd name="T6" fmla="*/ 0 w 564"/>
                <a:gd name="T7" fmla="*/ 0 h 279"/>
                <a:gd name="T8" fmla="*/ 0 w 564"/>
                <a:gd name="T9" fmla="*/ 17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4" h="279">
                  <a:moveTo>
                    <a:pt x="0" y="17"/>
                  </a:moveTo>
                  <a:lnTo>
                    <a:pt x="564" y="279"/>
                  </a:lnTo>
                  <a:lnTo>
                    <a:pt x="564" y="268"/>
                  </a:lnTo>
                  <a:lnTo>
                    <a:pt x="0" y="0"/>
                  </a:lnTo>
                  <a:lnTo>
                    <a:pt x="0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6" name="Freeform 150"/>
            <p:cNvSpPr/>
            <p:nvPr/>
          </p:nvSpPr>
          <p:spPr bwMode="auto">
            <a:xfrm>
              <a:off x="4461" y="899"/>
              <a:ext cx="592" cy="658"/>
            </a:xfrm>
            <a:custGeom>
              <a:avLst/>
              <a:gdLst>
                <a:gd name="T0" fmla="*/ 0 w 592"/>
                <a:gd name="T1" fmla="*/ 7 h 658"/>
                <a:gd name="T2" fmla="*/ 582 w 592"/>
                <a:gd name="T3" fmla="*/ 658 h 658"/>
                <a:gd name="T4" fmla="*/ 592 w 592"/>
                <a:gd name="T5" fmla="*/ 648 h 658"/>
                <a:gd name="T6" fmla="*/ 14 w 592"/>
                <a:gd name="T7" fmla="*/ 0 h 658"/>
                <a:gd name="T8" fmla="*/ 0 w 592"/>
                <a:gd name="T9" fmla="*/ 7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658">
                  <a:moveTo>
                    <a:pt x="0" y="7"/>
                  </a:moveTo>
                  <a:lnTo>
                    <a:pt x="582" y="658"/>
                  </a:lnTo>
                  <a:lnTo>
                    <a:pt x="592" y="648"/>
                  </a:lnTo>
                  <a:lnTo>
                    <a:pt x="14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7" name="Freeform 151"/>
            <p:cNvSpPr/>
            <p:nvPr/>
          </p:nvSpPr>
          <p:spPr bwMode="auto">
            <a:xfrm>
              <a:off x="4324" y="913"/>
              <a:ext cx="123" cy="795"/>
            </a:xfrm>
            <a:custGeom>
              <a:avLst/>
              <a:gdLst>
                <a:gd name="T0" fmla="*/ 111 w 123"/>
                <a:gd name="T1" fmla="*/ 0 h 795"/>
                <a:gd name="T2" fmla="*/ 0 w 123"/>
                <a:gd name="T3" fmla="*/ 795 h 795"/>
                <a:gd name="T4" fmla="*/ 16 w 123"/>
                <a:gd name="T5" fmla="*/ 795 h 795"/>
                <a:gd name="T6" fmla="*/ 123 w 123"/>
                <a:gd name="T7" fmla="*/ 0 h 795"/>
                <a:gd name="T8" fmla="*/ 111 w 123"/>
                <a:gd name="T9" fmla="*/ 0 h 7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795">
                  <a:moveTo>
                    <a:pt x="111" y="0"/>
                  </a:moveTo>
                  <a:lnTo>
                    <a:pt x="0" y="795"/>
                  </a:lnTo>
                  <a:lnTo>
                    <a:pt x="16" y="795"/>
                  </a:lnTo>
                  <a:lnTo>
                    <a:pt x="123" y="0"/>
                  </a:lnTo>
                  <a:lnTo>
                    <a:pt x="11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8" name="Freeform 152"/>
            <p:cNvSpPr/>
            <p:nvPr/>
          </p:nvSpPr>
          <p:spPr bwMode="auto">
            <a:xfrm>
              <a:off x="4345" y="1796"/>
              <a:ext cx="424" cy="485"/>
            </a:xfrm>
            <a:custGeom>
              <a:avLst/>
              <a:gdLst>
                <a:gd name="T0" fmla="*/ 0 w 424"/>
                <a:gd name="T1" fmla="*/ 5 h 485"/>
                <a:gd name="T2" fmla="*/ 410 w 424"/>
                <a:gd name="T3" fmla="*/ 485 h 485"/>
                <a:gd name="T4" fmla="*/ 424 w 424"/>
                <a:gd name="T5" fmla="*/ 478 h 485"/>
                <a:gd name="T6" fmla="*/ 14 w 424"/>
                <a:gd name="T7" fmla="*/ 0 h 485"/>
                <a:gd name="T8" fmla="*/ 0 w 424"/>
                <a:gd name="T9" fmla="*/ 5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4" h="485">
                  <a:moveTo>
                    <a:pt x="0" y="5"/>
                  </a:moveTo>
                  <a:lnTo>
                    <a:pt x="410" y="485"/>
                  </a:lnTo>
                  <a:lnTo>
                    <a:pt x="424" y="478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9" name="Freeform 153"/>
            <p:cNvSpPr/>
            <p:nvPr/>
          </p:nvSpPr>
          <p:spPr bwMode="auto">
            <a:xfrm>
              <a:off x="2477" y="2518"/>
              <a:ext cx="414" cy="308"/>
            </a:xfrm>
            <a:custGeom>
              <a:avLst/>
              <a:gdLst>
                <a:gd name="T0" fmla="*/ 0 w 414"/>
                <a:gd name="T1" fmla="*/ 7 h 308"/>
                <a:gd name="T2" fmla="*/ 402 w 414"/>
                <a:gd name="T3" fmla="*/ 308 h 308"/>
                <a:gd name="T4" fmla="*/ 414 w 414"/>
                <a:gd name="T5" fmla="*/ 299 h 308"/>
                <a:gd name="T6" fmla="*/ 9 w 414"/>
                <a:gd name="T7" fmla="*/ 0 h 308"/>
                <a:gd name="T8" fmla="*/ 0 w 414"/>
                <a:gd name="T9" fmla="*/ 7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4" h="308">
                  <a:moveTo>
                    <a:pt x="0" y="7"/>
                  </a:moveTo>
                  <a:lnTo>
                    <a:pt x="402" y="308"/>
                  </a:lnTo>
                  <a:lnTo>
                    <a:pt x="414" y="299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0" name="Freeform 154"/>
            <p:cNvSpPr/>
            <p:nvPr/>
          </p:nvSpPr>
          <p:spPr bwMode="auto">
            <a:xfrm>
              <a:off x="4994" y="1621"/>
              <a:ext cx="80" cy="885"/>
            </a:xfrm>
            <a:custGeom>
              <a:avLst/>
              <a:gdLst>
                <a:gd name="T0" fmla="*/ 73 w 80"/>
                <a:gd name="T1" fmla="*/ 0 h 885"/>
                <a:gd name="T2" fmla="*/ 0 w 80"/>
                <a:gd name="T3" fmla="*/ 885 h 885"/>
                <a:gd name="T4" fmla="*/ 9 w 80"/>
                <a:gd name="T5" fmla="*/ 885 h 885"/>
                <a:gd name="T6" fmla="*/ 80 w 80"/>
                <a:gd name="T7" fmla="*/ 0 h 885"/>
                <a:gd name="T8" fmla="*/ 73 w 80"/>
                <a:gd name="T9" fmla="*/ 0 h 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885">
                  <a:moveTo>
                    <a:pt x="73" y="0"/>
                  </a:moveTo>
                  <a:lnTo>
                    <a:pt x="0" y="885"/>
                  </a:lnTo>
                  <a:lnTo>
                    <a:pt x="9" y="885"/>
                  </a:lnTo>
                  <a:lnTo>
                    <a:pt x="80" y="0"/>
                  </a:lnTo>
                  <a:lnTo>
                    <a:pt x="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1" name="Freeform 155"/>
            <p:cNvSpPr/>
            <p:nvPr/>
          </p:nvSpPr>
          <p:spPr bwMode="auto">
            <a:xfrm>
              <a:off x="5022" y="2104"/>
              <a:ext cx="355" cy="412"/>
            </a:xfrm>
            <a:custGeom>
              <a:avLst/>
              <a:gdLst>
                <a:gd name="T0" fmla="*/ 0 w 355"/>
                <a:gd name="T1" fmla="*/ 405 h 412"/>
                <a:gd name="T2" fmla="*/ 344 w 355"/>
                <a:gd name="T3" fmla="*/ 0 h 412"/>
                <a:gd name="T4" fmla="*/ 355 w 355"/>
                <a:gd name="T5" fmla="*/ 7 h 412"/>
                <a:gd name="T6" fmla="*/ 10 w 355"/>
                <a:gd name="T7" fmla="*/ 412 h 412"/>
                <a:gd name="T8" fmla="*/ 0 w 355"/>
                <a:gd name="T9" fmla="*/ 405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5" h="412">
                  <a:moveTo>
                    <a:pt x="0" y="405"/>
                  </a:moveTo>
                  <a:lnTo>
                    <a:pt x="344" y="0"/>
                  </a:lnTo>
                  <a:lnTo>
                    <a:pt x="355" y="7"/>
                  </a:lnTo>
                  <a:lnTo>
                    <a:pt x="10" y="412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2" name="Freeform 156"/>
            <p:cNvSpPr/>
            <p:nvPr/>
          </p:nvSpPr>
          <p:spPr bwMode="auto">
            <a:xfrm>
              <a:off x="4788" y="2310"/>
              <a:ext cx="184" cy="213"/>
            </a:xfrm>
            <a:custGeom>
              <a:avLst/>
              <a:gdLst>
                <a:gd name="T0" fmla="*/ 0 w 184"/>
                <a:gd name="T1" fmla="*/ 7 h 213"/>
                <a:gd name="T2" fmla="*/ 177 w 184"/>
                <a:gd name="T3" fmla="*/ 213 h 213"/>
                <a:gd name="T4" fmla="*/ 184 w 184"/>
                <a:gd name="T5" fmla="*/ 201 h 213"/>
                <a:gd name="T6" fmla="*/ 12 w 184"/>
                <a:gd name="T7" fmla="*/ 0 h 213"/>
                <a:gd name="T8" fmla="*/ 0 w 184"/>
                <a:gd name="T9" fmla="*/ 7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4" h="213">
                  <a:moveTo>
                    <a:pt x="0" y="7"/>
                  </a:moveTo>
                  <a:lnTo>
                    <a:pt x="177" y="213"/>
                  </a:lnTo>
                  <a:lnTo>
                    <a:pt x="184" y="201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3" name="Freeform 157"/>
            <p:cNvSpPr/>
            <p:nvPr/>
          </p:nvSpPr>
          <p:spPr bwMode="auto">
            <a:xfrm>
              <a:off x="4729" y="2575"/>
              <a:ext cx="253" cy="414"/>
            </a:xfrm>
            <a:custGeom>
              <a:avLst/>
              <a:gdLst>
                <a:gd name="T0" fmla="*/ 246 w 253"/>
                <a:gd name="T1" fmla="*/ 0 h 414"/>
                <a:gd name="T2" fmla="*/ 0 w 253"/>
                <a:gd name="T3" fmla="*/ 398 h 414"/>
                <a:gd name="T4" fmla="*/ 0 w 253"/>
                <a:gd name="T5" fmla="*/ 414 h 414"/>
                <a:gd name="T6" fmla="*/ 253 w 253"/>
                <a:gd name="T7" fmla="*/ 10 h 414"/>
                <a:gd name="T8" fmla="*/ 246 w 253"/>
                <a:gd name="T9" fmla="*/ 0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3" h="414">
                  <a:moveTo>
                    <a:pt x="246" y="0"/>
                  </a:moveTo>
                  <a:lnTo>
                    <a:pt x="0" y="398"/>
                  </a:lnTo>
                  <a:lnTo>
                    <a:pt x="0" y="414"/>
                  </a:lnTo>
                  <a:lnTo>
                    <a:pt x="253" y="10"/>
                  </a:lnTo>
                  <a:lnTo>
                    <a:pt x="24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4" name="Freeform 158"/>
            <p:cNvSpPr/>
            <p:nvPr/>
          </p:nvSpPr>
          <p:spPr bwMode="auto">
            <a:xfrm>
              <a:off x="4018" y="2554"/>
              <a:ext cx="943" cy="324"/>
            </a:xfrm>
            <a:custGeom>
              <a:avLst/>
              <a:gdLst>
                <a:gd name="T0" fmla="*/ 0 w 943"/>
                <a:gd name="T1" fmla="*/ 312 h 324"/>
                <a:gd name="T2" fmla="*/ 943 w 943"/>
                <a:gd name="T3" fmla="*/ 0 h 324"/>
                <a:gd name="T4" fmla="*/ 943 w 943"/>
                <a:gd name="T5" fmla="*/ 14 h 324"/>
                <a:gd name="T6" fmla="*/ 0 w 943"/>
                <a:gd name="T7" fmla="*/ 324 h 324"/>
                <a:gd name="T8" fmla="*/ 0 w 943"/>
                <a:gd name="T9" fmla="*/ 312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3" h="324">
                  <a:moveTo>
                    <a:pt x="0" y="312"/>
                  </a:moveTo>
                  <a:lnTo>
                    <a:pt x="943" y="0"/>
                  </a:lnTo>
                  <a:lnTo>
                    <a:pt x="943" y="14"/>
                  </a:lnTo>
                  <a:lnTo>
                    <a:pt x="0" y="324"/>
                  </a:lnTo>
                  <a:lnTo>
                    <a:pt x="0" y="3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5" name="Freeform 159"/>
            <p:cNvSpPr/>
            <p:nvPr/>
          </p:nvSpPr>
          <p:spPr bwMode="auto">
            <a:xfrm>
              <a:off x="2938" y="2866"/>
              <a:ext cx="671" cy="607"/>
            </a:xfrm>
            <a:custGeom>
              <a:avLst/>
              <a:gdLst>
                <a:gd name="T0" fmla="*/ 0 w 671"/>
                <a:gd name="T1" fmla="*/ 7 h 607"/>
                <a:gd name="T2" fmla="*/ 661 w 671"/>
                <a:gd name="T3" fmla="*/ 607 h 607"/>
                <a:gd name="T4" fmla="*/ 671 w 671"/>
                <a:gd name="T5" fmla="*/ 607 h 607"/>
                <a:gd name="T6" fmla="*/ 12 w 671"/>
                <a:gd name="T7" fmla="*/ 0 h 607"/>
                <a:gd name="T8" fmla="*/ 0 w 671"/>
                <a:gd name="T9" fmla="*/ 7 h 6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1" h="607">
                  <a:moveTo>
                    <a:pt x="0" y="7"/>
                  </a:moveTo>
                  <a:lnTo>
                    <a:pt x="661" y="607"/>
                  </a:lnTo>
                  <a:lnTo>
                    <a:pt x="671" y="607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6" name="Freeform 160"/>
            <p:cNvSpPr/>
            <p:nvPr/>
          </p:nvSpPr>
          <p:spPr bwMode="auto">
            <a:xfrm>
              <a:off x="4546" y="3001"/>
              <a:ext cx="507" cy="299"/>
            </a:xfrm>
            <a:custGeom>
              <a:avLst/>
              <a:gdLst>
                <a:gd name="T0" fmla="*/ 0 w 507"/>
                <a:gd name="T1" fmla="*/ 292 h 299"/>
                <a:gd name="T2" fmla="*/ 500 w 507"/>
                <a:gd name="T3" fmla="*/ 0 h 299"/>
                <a:gd name="T4" fmla="*/ 507 w 507"/>
                <a:gd name="T5" fmla="*/ 12 h 299"/>
                <a:gd name="T6" fmla="*/ 5 w 507"/>
                <a:gd name="T7" fmla="*/ 299 h 299"/>
                <a:gd name="T8" fmla="*/ 0 w 507"/>
                <a:gd name="T9" fmla="*/ 292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99">
                  <a:moveTo>
                    <a:pt x="0" y="292"/>
                  </a:moveTo>
                  <a:lnTo>
                    <a:pt x="500" y="0"/>
                  </a:lnTo>
                  <a:lnTo>
                    <a:pt x="507" y="12"/>
                  </a:lnTo>
                  <a:lnTo>
                    <a:pt x="5" y="299"/>
                  </a:lnTo>
                  <a:lnTo>
                    <a:pt x="0" y="2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7" name="Freeform 161"/>
            <p:cNvSpPr/>
            <p:nvPr/>
          </p:nvSpPr>
          <p:spPr bwMode="auto">
            <a:xfrm>
              <a:off x="3658" y="3314"/>
              <a:ext cx="831" cy="187"/>
            </a:xfrm>
            <a:custGeom>
              <a:avLst/>
              <a:gdLst>
                <a:gd name="T0" fmla="*/ 0 w 831"/>
                <a:gd name="T1" fmla="*/ 173 h 187"/>
                <a:gd name="T2" fmla="*/ 831 w 831"/>
                <a:gd name="T3" fmla="*/ 0 h 187"/>
                <a:gd name="T4" fmla="*/ 831 w 831"/>
                <a:gd name="T5" fmla="*/ 12 h 187"/>
                <a:gd name="T6" fmla="*/ 10 w 831"/>
                <a:gd name="T7" fmla="*/ 187 h 187"/>
                <a:gd name="T8" fmla="*/ 0 w 831"/>
                <a:gd name="T9" fmla="*/ 173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1" h="187">
                  <a:moveTo>
                    <a:pt x="0" y="173"/>
                  </a:moveTo>
                  <a:lnTo>
                    <a:pt x="831" y="0"/>
                  </a:lnTo>
                  <a:lnTo>
                    <a:pt x="831" y="12"/>
                  </a:lnTo>
                  <a:lnTo>
                    <a:pt x="10" y="187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8" name="Oval 162"/>
            <p:cNvSpPr>
              <a:spLocks noChangeArrowheads="1"/>
            </p:cNvSpPr>
            <p:nvPr/>
          </p:nvSpPr>
          <p:spPr bwMode="auto">
            <a:xfrm>
              <a:off x="5107" y="1699"/>
              <a:ext cx="67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9" name="Freeform 163"/>
            <p:cNvSpPr/>
            <p:nvPr/>
          </p:nvSpPr>
          <p:spPr bwMode="auto">
            <a:xfrm>
              <a:off x="2640" y="1140"/>
              <a:ext cx="746" cy="644"/>
            </a:xfrm>
            <a:custGeom>
              <a:avLst/>
              <a:gdLst>
                <a:gd name="T0" fmla="*/ 0 w 746"/>
                <a:gd name="T1" fmla="*/ 635 h 644"/>
                <a:gd name="T2" fmla="*/ 739 w 746"/>
                <a:gd name="T3" fmla="*/ 0 h 644"/>
                <a:gd name="T4" fmla="*/ 746 w 746"/>
                <a:gd name="T5" fmla="*/ 10 h 644"/>
                <a:gd name="T6" fmla="*/ 12 w 746"/>
                <a:gd name="T7" fmla="*/ 644 h 644"/>
                <a:gd name="T8" fmla="*/ 0 w 746"/>
                <a:gd name="T9" fmla="*/ 635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6" h="644">
                  <a:moveTo>
                    <a:pt x="0" y="635"/>
                  </a:moveTo>
                  <a:lnTo>
                    <a:pt x="739" y="0"/>
                  </a:lnTo>
                  <a:lnTo>
                    <a:pt x="746" y="10"/>
                  </a:lnTo>
                  <a:lnTo>
                    <a:pt x="12" y="644"/>
                  </a:lnTo>
                  <a:lnTo>
                    <a:pt x="0" y="6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0" name="Freeform 164"/>
            <p:cNvSpPr/>
            <p:nvPr/>
          </p:nvSpPr>
          <p:spPr bwMode="auto">
            <a:xfrm>
              <a:off x="2612" y="1839"/>
              <a:ext cx="298" cy="966"/>
            </a:xfrm>
            <a:custGeom>
              <a:avLst/>
              <a:gdLst>
                <a:gd name="T0" fmla="*/ 0 w 298"/>
                <a:gd name="T1" fmla="*/ 7 h 966"/>
                <a:gd name="T2" fmla="*/ 286 w 298"/>
                <a:gd name="T3" fmla="*/ 966 h 966"/>
                <a:gd name="T4" fmla="*/ 298 w 298"/>
                <a:gd name="T5" fmla="*/ 959 h 966"/>
                <a:gd name="T6" fmla="*/ 11 w 298"/>
                <a:gd name="T7" fmla="*/ 0 h 966"/>
                <a:gd name="T8" fmla="*/ 0 w 298"/>
                <a:gd name="T9" fmla="*/ 7 h 9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966">
                  <a:moveTo>
                    <a:pt x="0" y="7"/>
                  </a:moveTo>
                  <a:lnTo>
                    <a:pt x="286" y="966"/>
                  </a:lnTo>
                  <a:lnTo>
                    <a:pt x="298" y="959"/>
                  </a:lnTo>
                  <a:lnTo>
                    <a:pt x="11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1" name="Freeform 165"/>
            <p:cNvSpPr/>
            <p:nvPr/>
          </p:nvSpPr>
          <p:spPr bwMode="auto">
            <a:xfrm>
              <a:off x="3983" y="2116"/>
              <a:ext cx="232" cy="720"/>
            </a:xfrm>
            <a:custGeom>
              <a:avLst/>
              <a:gdLst>
                <a:gd name="T0" fmla="*/ 222 w 232"/>
                <a:gd name="T1" fmla="*/ 0 h 720"/>
                <a:gd name="T2" fmla="*/ 0 w 232"/>
                <a:gd name="T3" fmla="*/ 720 h 720"/>
                <a:gd name="T4" fmla="*/ 12 w 232"/>
                <a:gd name="T5" fmla="*/ 720 h 720"/>
                <a:gd name="T6" fmla="*/ 232 w 232"/>
                <a:gd name="T7" fmla="*/ 7 h 720"/>
                <a:gd name="T8" fmla="*/ 222 w 232"/>
                <a:gd name="T9" fmla="*/ 0 h 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2" h="720">
                  <a:moveTo>
                    <a:pt x="222" y="0"/>
                  </a:moveTo>
                  <a:lnTo>
                    <a:pt x="0" y="720"/>
                  </a:lnTo>
                  <a:lnTo>
                    <a:pt x="12" y="720"/>
                  </a:lnTo>
                  <a:lnTo>
                    <a:pt x="232" y="7"/>
                  </a:lnTo>
                  <a:lnTo>
                    <a:pt x="22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2" name="Freeform 166"/>
            <p:cNvSpPr/>
            <p:nvPr/>
          </p:nvSpPr>
          <p:spPr bwMode="auto">
            <a:xfrm>
              <a:off x="2896" y="1003"/>
              <a:ext cx="478" cy="118"/>
            </a:xfrm>
            <a:custGeom>
              <a:avLst/>
              <a:gdLst>
                <a:gd name="T0" fmla="*/ 0 w 478"/>
                <a:gd name="T1" fmla="*/ 14 h 118"/>
                <a:gd name="T2" fmla="*/ 478 w 478"/>
                <a:gd name="T3" fmla="*/ 118 h 118"/>
                <a:gd name="T4" fmla="*/ 478 w 478"/>
                <a:gd name="T5" fmla="*/ 104 h 118"/>
                <a:gd name="T6" fmla="*/ 7 w 478"/>
                <a:gd name="T7" fmla="*/ 0 h 118"/>
                <a:gd name="T8" fmla="*/ 0 w 478"/>
                <a:gd name="T9" fmla="*/ 14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118">
                  <a:moveTo>
                    <a:pt x="0" y="14"/>
                  </a:moveTo>
                  <a:lnTo>
                    <a:pt x="478" y="118"/>
                  </a:lnTo>
                  <a:lnTo>
                    <a:pt x="478" y="104"/>
                  </a:lnTo>
                  <a:lnTo>
                    <a:pt x="7" y="0"/>
                  </a:lnTo>
                  <a:lnTo>
                    <a:pt x="0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3" name="Freeform 167"/>
            <p:cNvSpPr/>
            <p:nvPr/>
          </p:nvSpPr>
          <p:spPr bwMode="auto">
            <a:xfrm>
              <a:off x="4366" y="1592"/>
              <a:ext cx="689" cy="164"/>
            </a:xfrm>
            <a:custGeom>
              <a:avLst/>
              <a:gdLst>
                <a:gd name="T0" fmla="*/ 0 w 689"/>
                <a:gd name="T1" fmla="*/ 152 h 164"/>
                <a:gd name="T2" fmla="*/ 682 w 689"/>
                <a:gd name="T3" fmla="*/ 0 h 164"/>
                <a:gd name="T4" fmla="*/ 689 w 689"/>
                <a:gd name="T5" fmla="*/ 12 h 164"/>
                <a:gd name="T6" fmla="*/ 0 w 689"/>
                <a:gd name="T7" fmla="*/ 164 h 164"/>
                <a:gd name="T8" fmla="*/ 0 w 689"/>
                <a:gd name="T9" fmla="*/ 152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164">
                  <a:moveTo>
                    <a:pt x="0" y="152"/>
                  </a:moveTo>
                  <a:lnTo>
                    <a:pt x="682" y="0"/>
                  </a:lnTo>
                  <a:lnTo>
                    <a:pt x="689" y="12"/>
                  </a:lnTo>
                  <a:lnTo>
                    <a:pt x="0" y="164"/>
                  </a:lnTo>
                  <a:lnTo>
                    <a:pt x="0" y="1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4" name="Freeform 168"/>
            <p:cNvSpPr/>
            <p:nvPr/>
          </p:nvSpPr>
          <p:spPr bwMode="auto">
            <a:xfrm>
              <a:off x="3995" y="2899"/>
              <a:ext cx="499" cy="396"/>
            </a:xfrm>
            <a:custGeom>
              <a:avLst/>
              <a:gdLst>
                <a:gd name="T0" fmla="*/ 0 w 499"/>
                <a:gd name="T1" fmla="*/ 5 h 396"/>
                <a:gd name="T2" fmla="*/ 499 w 499"/>
                <a:gd name="T3" fmla="*/ 396 h 396"/>
                <a:gd name="T4" fmla="*/ 499 w 499"/>
                <a:gd name="T5" fmla="*/ 384 h 396"/>
                <a:gd name="T6" fmla="*/ 14 w 499"/>
                <a:gd name="T7" fmla="*/ 0 h 396"/>
                <a:gd name="T8" fmla="*/ 0 w 499"/>
                <a:gd name="T9" fmla="*/ 5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9" h="396">
                  <a:moveTo>
                    <a:pt x="0" y="5"/>
                  </a:moveTo>
                  <a:lnTo>
                    <a:pt x="499" y="396"/>
                  </a:lnTo>
                  <a:lnTo>
                    <a:pt x="499" y="384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5" name="Freeform 169"/>
            <p:cNvSpPr/>
            <p:nvPr/>
          </p:nvSpPr>
          <p:spPr bwMode="auto">
            <a:xfrm>
              <a:off x="3651" y="2918"/>
              <a:ext cx="306" cy="547"/>
            </a:xfrm>
            <a:custGeom>
              <a:avLst/>
              <a:gdLst>
                <a:gd name="T0" fmla="*/ 0 w 306"/>
                <a:gd name="T1" fmla="*/ 540 h 547"/>
                <a:gd name="T2" fmla="*/ 294 w 306"/>
                <a:gd name="T3" fmla="*/ 0 h 547"/>
                <a:gd name="T4" fmla="*/ 306 w 306"/>
                <a:gd name="T5" fmla="*/ 0 h 547"/>
                <a:gd name="T6" fmla="*/ 10 w 306"/>
                <a:gd name="T7" fmla="*/ 547 h 547"/>
                <a:gd name="T8" fmla="*/ 0 w 306"/>
                <a:gd name="T9" fmla="*/ 540 h 5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6" h="547">
                  <a:moveTo>
                    <a:pt x="0" y="540"/>
                  </a:moveTo>
                  <a:lnTo>
                    <a:pt x="294" y="0"/>
                  </a:lnTo>
                  <a:lnTo>
                    <a:pt x="306" y="0"/>
                  </a:lnTo>
                  <a:lnTo>
                    <a:pt x="10" y="547"/>
                  </a:lnTo>
                  <a:lnTo>
                    <a:pt x="0" y="5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6" name="Rectangle 170"/>
            <p:cNvSpPr>
              <a:spLocks noChangeArrowheads="1"/>
            </p:cNvSpPr>
            <p:nvPr/>
          </p:nvSpPr>
          <p:spPr bwMode="auto">
            <a:xfrm>
              <a:off x="2910" y="2881"/>
              <a:ext cx="9" cy="30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7" name="Freeform 171"/>
            <p:cNvSpPr/>
            <p:nvPr/>
          </p:nvSpPr>
          <p:spPr bwMode="auto">
            <a:xfrm>
              <a:off x="3334" y="2109"/>
              <a:ext cx="611" cy="741"/>
            </a:xfrm>
            <a:custGeom>
              <a:avLst/>
              <a:gdLst>
                <a:gd name="T0" fmla="*/ 0 w 611"/>
                <a:gd name="T1" fmla="*/ 7 h 741"/>
                <a:gd name="T2" fmla="*/ 599 w 611"/>
                <a:gd name="T3" fmla="*/ 741 h 741"/>
                <a:gd name="T4" fmla="*/ 611 w 611"/>
                <a:gd name="T5" fmla="*/ 736 h 741"/>
                <a:gd name="T6" fmla="*/ 12 w 611"/>
                <a:gd name="T7" fmla="*/ 0 h 741"/>
                <a:gd name="T8" fmla="*/ 0 w 611"/>
                <a:gd name="T9" fmla="*/ 7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741">
                  <a:moveTo>
                    <a:pt x="0" y="7"/>
                  </a:moveTo>
                  <a:lnTo>
                    <a:pt x="599" y="741"/>
                  </a:lnTo>
                  <a:lnTo>
                    <a:pt x="611" y="736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698" name="矩形 697"/>
          <p:cNvSpPr/>
          <p:nvPr/>
        </p:nvSpPr>
        <p:spPr>
          <a:xfrm>
            <a:off x="5110214" y="3597932"/>
            <a:ext cx="1980029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spcBef>
                <a:spcPct val="0"/>
              </a:spcBef>
            </a:pP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过拟合问题</a:t>
            </a:r>
            <a:endParaRPr lang="en-US" altLang="zh-CN" sz="28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99" name="文本框 698"/>
          <p:cNvSpPr txBox="1"/>
          <p:nvPr/>
        </p:nvSpPr>
        <p:spPr>
          <a:xfrm>
            <a:off x="2884968" y="4096747"/>
            <a:ext cx="6430520" cy="2819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OVERFITTING</a:t>
            </a:r>
          </a:p>
        </p:txBody>
      </p:sp>
      <p:sp>
        <p:nvSpPr>
          <p:cNvPr id="700" name="矩形 699"/>
          <p:cNvSpPr/>
          <p:nvPr/>
        </p:nvSpPr>
        <p:spPr>
          <a:xfrm>
            <a:off x="4689392" y="2820071"/>
            <a:ext cx="2821671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altLang="zh-CN" sz="4400" b="1" dirty="0">
                <a:solidFill>
                  <a:srgbClr val="248C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 / 04</a:t>
            </a:r>
          </a:p>
        </p:txBody>
      </p:sp>
    </p:spTree>
    <p:extLst>
      <p:ext uri="{BB962C8B-B14F-4D97-AF65-F5344CB8AC3E}">
        <p14:creationId xmlns:p14="http://schemas.microsoft.com/office/powerpoint/2010/main" val="5819139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2" dur="5000" fill="hold"/>
                                        <p:tgtEl>
                                          <p:spTgt spid="36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4" dur="5000" fill="hold"/>
                                        <p:tgtEl>
                                          <p:spTgt spid="5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7" dur="1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8" dur="1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9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0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" presetID="41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 tmFilter="0,0; .5, 1; 1, 1"/>
                                        <p:tgtEl>
                                          <p:spTgt spid="6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8" grpId="0"/>
      <p:bldP spid="699" grpId="0"/>
      <p:bldP spid="70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" name="Group 4"/>
          <p:cNvGrpSpPr>
            <a:grpSpLocks noChangeAspect="1"/>
          </p:cNvGrpSpPr>
          <p:nvPr/>
        </p:nvGrpSpPr>
        <p:grpSpPr bwMode="auto">
          <a:xfrm>
            <a:off x="-470501" y="-575689"/>
            <a:ext cx="1552035" cy="1511368"/>
            <a:chOff x="2410" y="593"/>
            <a:chExt cx="3015" cy="2936"/>
          </a:xfrm>
          <a:solidFill>
            <a:srgbClr val="248C80"/>
          </a:solidFill>
        </p:grpSpPr>
        <p:sp>
          <p:nvSpPr>
            <p:cNvPr id="177" name="Freeform 5"/>
            <p:cNvSpPr/>
            <p:nvPr/>
          </p:nvSpPr>
          <p:spPr bwMode="auto">
            <a:xfrm>
              <a:off x="5079" y="1202"/>
              <a:ext cx="66" cy="509"/>
            </a:xfrm>
            <a:custGeom>
              <a:avLst/>
              <a:gdLst>
                <a:gd name="T0" fmla="*/ 0 w 66"/>
                <a:gd name="T1" fmla="*/ 9 h 509"/>
                <a:gd name="T2" fmla="*/ 54 w 66"/>
                <a:gd name="T3" fmla="*/ 509 h 509"/>
                <a:gd name="T4" fmla="*/ 66 w 66"/>
                <a:gd name="T5" fmla="*/ 509 h 509"/>
                <a:gd name="T6" fmla="*/ 9 w 66"/>
                <a:gd name="T7" fmla="*/ 0 h 509"/>
                <a:gd name="T8" fmla="*/ 0 w 66"/>
                <a:gd name="T9" fmla="*/ 9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509">
                  <a:moveTo>
                    <a:pt x="0" y="9"/>
                  </a:moveTo>
                  <a:lnTo>
                    <a:pt x="54" y="509"/>
                  </a:lnTo>
                  <a:lnTo>
                    <a:pt x="66" y="509"/>
                  </a:lnTo>
                  <a:lnTo>
                    <a:pt x="9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8" name="Freeform 6"/>
            <p:cNvSpPr/>
            <p:nvPr/>
          </p:nvSpPr>
          <p:spPr bwMode="auto">
            <a:xfrm>
              <a:off x="5079" y="1195"/>
              <a:ext cx="303" cy="854"/>
            </a:xfrm>
            <a:custGeom>
              <a:avLst/>
              <a:gdLst>
                <a:gd name="T0" fmla="*/ 14 w 303"/>
                <a:gd name="T1" fmla="*/ 0 h 854"/>
                <a:gd name="T2" fmla="*/ 303 w 303"/>
                <a:gd name="T3" fmla="*/ 854 h 854"/>
                <a:gd name="T4" fmla="*/ 287 w 303"/>
                <a:gd name="T5" fmla="*/ 854 h 854"/>
                <a:gd name="T6" fmla="*/ 0 w 303"/>
                <a:gd name="T7" fmla="*/ 11 h 854"/>
                <a:gd name="T8" fmla="*/ 14 w 303"/>
                <a:gd name="T9" fmla="*/ 0 h 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3" h="854">
                  <a:moveTo>
                    <a:pt x="14" y="0"/>
                  </a:moveTo>
                  <a:lnTo>
                    <a:pt x="303" y="854"/>
                  </a:lnTo>
                  <a:lnTo>
                    <a:pt x="287" y="854"/>
                  </a:lnTo>
                  <a:lnTo>
                    <a:pt x="0" y="11"/>
                  </a:lnTo>
                  <a:lnTo>
                    <a:pt x="1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9" name="Freeform 7"/>
            <p:cNvSpPr/>
            <p:nvPr/>
          </p:nvSpPr>
          <p:spPr bwMode="auto">
            <a:xfrm>
              <a:off x="5074" y="1202"/>
              <a:ext cx="12" cy="345"/>
            </a:xfrm>
            <a:custGeom>
              <a:avLst/>
              <a:gdLst>
                <a:gd name="T0" fmla="*/ 0 w 12"/>
                <a:gd name="T1" fmla="*/ 0 h 345"/>
                <a:gd name="T2" fmla="*/ 0 w 12"/>
                <a:gd name="T3" fmla="*/ 345 h 345"/>
                <a:gd name="T4" fmla="*/ 12 w 12"/>
                <a:gd name="T5" fmla="*/ 345 h 345"/>
                <a:gd name="T6" fmla="*/ 12 w 12"/>
                <a:gd name="T7" fmla="*/ 12 h 345"/>
                <a:gd name="T8" fmla="*/ 0 w 12"/>
                <a:gd name="T9" fmla="*/ 0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345">
                  <a:moveTo>
                    <a:pt x="0" y="0"/>
                  </a:moveTo>
                  <a:lnTo>
                    <a:pt x="0" y="345"/>
                  </a:lnTo>
                  <a:lnTo>
                    <a:pt x="12" y="345"/>
                  </a:lnTo>
                  <a:lnTo>
                    <a:pt x="12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0" name="Rectangle 8"/>
            <p:cNvSpPr>
              <a:spLocks noChangeArrowheads="1"/>
            </p:cNvSpPr>
            <p:nvPr/>
          </p:nvSpPr>
          <p:spPr bwMode="auto">
            <a:xfrm>
              <a:off x="3658" y="3501"/>
              <a:ext cx="647" cy="1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1" name="Freeform 9"/>
            <p:cNvSpPr/>
            <p:nvPr/>
          </p:nvSpPr>
          <p:spPr bwMode="auto">
            <a:xfrm>
              <a:off x="3488" y="3446"/>
              <a:ext cx="118" cy="48"/>
            </a:xfrm>
            <a:custGeom>
              <a:avLst/>
              <a:gdLst>
                <a:gd name="T0" fmla="*/ 0 w 118"/>
                <a:gd name="T1" fmla="*/ 10 h 48"/>
                <a:gd name="T2" fmla="*/ 111 w 118"/>
                <a:gd name="T3" fmla="*/ 48 h 48"/>
                <a:gd name="T4" fmla="*/ 118 w 118"/>
                <a:gd name="T5" fmla="*/ 36 h 48"/>
                <a:gd name="T6" fmla="*/ 14 w 118"/>
                <a:gd name="T7" fmla="*/ 0 h 48"/>
                <a:gd name="T8" fmla="*/ 0 w 118"/>
                <a:gd name="T9" fmla="*/ 1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48">
                  <a:moveTo>
                    <a:pt x="0" y="10"/>
                  </a:moveTo>
                  <a:lnTo>
                    <a:pt x="111" y="48"/>
                  </a:lnTo>
                  <a:lnTo>
                    <a:pt x="118" y="36"/>
                  </a:lnTo>
                  <a:lnTo>
                    <a:pt x="14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2" name="Freeform 10"/>
            <p:cNvSpPr/>
            <p:nvPr/>
          </p:nvSpPr>
          <p:spPr bwMode="auto">
            <a:xfrm>
              <a:off x="2830" y="1026"/>
              <a:ext cx="30" cy="256"/>
            </a:xfrm>
            <a:custGeom>
              <a:avLst/>
              <a:gdLst>
                <a:gd name="T0" fmla="*/ 30 w 30"/>
                <a:gd name="T1" fmla="*/ 0 h 256"/>
                <a:gd name="T2" fmla="*/ 9 w 30"/>
                <a:gd name="T3" fmla="*/ 256 h 256"/>
                <a:gd name="T4" fmla="*/ 0 w 30"/>
                <a:gd name="T5" fmla="*/ 256 h 256"/>
                <a:gd name="T6" fmla="*/ 26 w 30"/>
                <a:gd name="T7" fmla="*/ 0 h 256"/>
                <a:gd name="T8" fmla="*/ 30 w 30"/>
                <a:gd name="T9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56">
                  <a:moveTo>
                    <a:pt x="30" y="0"/>
                  </a:moveTo>
                  <a:lnTo>
                    <a:pt x="9" y="256"/>
                  </a:lnTo>
                  <a:lnTo>
                    <a:pt x="0" y="256"/>
                  </a:lnTo>
                  <a:lnTo>
                    <a:pt x="26" y="0"/>
                  </a:lnTo>
                  <a:lnTo>
                    <a:pt x="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3" name="Freeform 11"/>
            <p:cNvSpPr/>
            <p:nvPr/>
          </p:nvSpPr>
          <p:spPr bwMode="auto">
            <a:xfrm>
              <a:off x="2841" y="773"/>
              <a:ext cx="604" cy="519"/>
            </a:xfrm>
            <a:custGeom>
              <a:avLst/>
              <a:gdLst>
                <a:gd name="T0" fmla="*/ 0 w 604"/>
                <a:gd name="T1" fmla="*/ 512 h 519"/>
                <a:gd name="T2" fmla="*/ 595 w 604"/>
                <a:gd name="T3" fmla="*/ 0 h 519"/>
                <a:gd name="T4" fmla="*/ 604 w 604"/>
                <a:gd name="T5" fmla="*/ 7 h 519"/>
                <a:gd name="T6" fmla="*/ 12 w 604"/>
                <a:gd name="T7" fmla="*/ 519 h 519"/>
                <a:gd name="T8" fmla="*/ 0 w 604"/>
                <a:gd name="T9" fmla="*/ 512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4" h="519">
                  <a:moveTo>
                    <a:pt x="0" y="512"/>
                  </a:moveTo>
                  <a:lnTo>
                    <a:pt x="595" y="0"/>
                  </a:lnTo>
                  <a:lnTo>
                    <a:pt x="604" y="7"/>
                  </a:lnTo>
                  <a:lnTo>
                    <a:pt x="12" y="519"/>
                  </a:lnTo>
                  <a:lnTo>
                    <a:pt x="0" y="5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4" name="Freeform 12"/>
            <p:cNvSpPr/>
            <p:nvPr/>
          </p:nvSpPr>
          <p:spPr bwMode="auto">
            <a:xfrm>
              <a:off x="2988" y="761"/>
              <a:ext cx="445" cy="192"/>
            </a:xfrm>
            <a:custGeom>
              <a:avLst/>
              <a:gdLst>
                <a:gd name="T0" fmla="*/ 445 w 445"/>
                <a:gd name="T1" fmla="*/ 17 h 192"/>
                <a:gd name="T2" fmla="*/ 3 w 445"/>
                <a:gd name="T3" fmla="*/ 192 h 192"/>
                <a:gd name="T4" fmla="*/ 0 w 445"/>
                <a:gd name="T5" fmla="*/ 187 h 192"/>
                <a:gd name="T6" fmla="*/ 445 w 445"/>
                <a:gd name="T7" fmla="*/ 0 h 192"/>
                <a:gd name="T8" fmla="*/ 445 w 445"/>
                <a:gd name="T9" fmla="*/ 17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5" h="192">
                  <a:moveTo>
                    <a:pt x="445" y="17"/>
                  </a:moveTo>
                  <a:lnTo>
                    <a:pt x="3" y="192"/>
                  </a:lnTo>
                  <a:lnTo>
                    <a:pt x="0" y="187"/>
                  </a:lnTo>
                  <a:lnTo>
                    <a:pt x="445" y="0"/>
                  </a:lnTo>
                  <a:lnTo>
                    <a:pt x="445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5" name="Freeform 13"/>
            <p:cNvSpPr/>
            <p:nvPr/>
          </p:nvSpPr>
          <p:spPr bwMode="auto">
            <a:xfrm>
              <a:off x="3478" y="650"/>
              <a:ext cx="159" cy="95"/>
            </a:xfrm>
            <a:custGeom>
              <a:avLst/>
              <a:gdLst>
                <a:gd name="T0" fmla="*/ 10 w 159"/>
                <a:gd name="T1" fmla="*/ 95 h 95"/>
                <a:gd name="T2" fmla="*/ 159 w 159"/>
                <a:gd name="T3" fmla="*/ 9 h 95"/>
                <a:gd name="T4" fmla="*/ 159 w 159"/>
                <a:gd name="T5" fmla="*/ 0 h 95"/>
                <a:gd name="T6" fmla="*/ 0 w 159"/>
                <a:gd name="T7" fmla="*/ 88 h 95"/>
                <a:gd name="T8" fmla="*/ 10 w 159"/>
                <a:gd name="T9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95">
                  <a:moveTo>
                    <a:pt x="10" y="95"/>
                  </a:moveTo>
                  <a:lnTo>
                    <a:pt x="159" y="9"/>
                  </a:lnTo>
                  <a:lnTo>
                    <a:pt x="159" y="0"/>
                  </a:lnTo>
                  <a:lnTo>
                    <a:pt x="0" y="88"/>
                  </a:lnTo>
                  <a:lnTo>
                    <a:pt x="10" y="9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6" name="Freeform 14"/>
            <p:cNvSpPr/>
            <p:nvPr/>
          </p:nvSpPr>
          <p:spPr bwMode="auto">
            <a:xfrm>
              <a:off x="3488" y="683"/>
              <a:ext cx="798" cy="74"/>
            </a:xfrm>
            <a:custGeom>
              <a:avLst/>
              <a:gdLst>
                <a:gd name="T0" fmla="*/ 0 w 798"/>
                <a:gd name="T1" fmla="*/ 62 h 74"/>
                <a:gd name="T2" fmla="*/ 798 w 798"/>
                <a:gd name="T3" fmla="*/ 0 h 74"/>
                <a:gd name="T4" fmla="*/ 798 w 798"/>
                <a:gd name="T5" fmla="*/ 10 h 74"/>
                <a:gd name="T6" fmla="*/ 0 w 798"/>
                <a:gd name="T7" fmla="*/ 74 h 74"/>
                <a:gd name="T8" fmla="*/ 0 w 798"/>
                <a:gd name="T9" fmla="*/ 6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8" h="74">
                  <a:moveTo>
                    <a:pt x="0" y="62"/>
                  </a:moveTo>
                  <a:lnTo>
                    <a:pt x="798" y="0"/>
                  </a:lnTo>
                  <a:lnTo>
                    <a:pt x="798" y="10"/>
                  </a:lnTo>
                  <a:lnTo>
                    <a:pt x="0" y="74"/>
                  </a:lnTo>
                  <a:lnTo>
                    <a:pt x="0" y="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7" name="Freeform 15"/>
            <p:cNvSpPr/>
            <p:nvPr/>
          </p:nvSpPr>
          <p:spPr bwMode="auto">
            <a:xfrm>
              <a:off x="3421" y="778"/>
              <a:ext cx="34" cy="308"/>
            </a:xfrm>
            <a:custGeom>
              <a:avLst/>
              <a:gdLst>
                <a:gd name="T0" fmla="*/ 29 w 34"/>
                <a:gd name="T1" fmla="*/ 0 h 308"/>
                <a:gd name="T2" fmla="*/ 0 w 34"/>
                <a:gd name="T3" fmla="*/ 308 h 308"/>
                <a:gd name="T4" fmla="*/ 12 w 34"/>
                <a:gd name="T5" fmla="*/ 308 h 308"/>
                <a:gd name="T6" fmla="*/ 34 w 34"/>
                <a:gd name="T7" fmla="*/ 0 h 308"/>
                <a:gd name="T8" fmla="*/ 29 w 34"/>
                <a:gd name="T9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308">
                  <a:moveTo>
                    <a:pt x="29" y="0"/>
                  </a:moveTo>
                  <a:lnTo>
                    <a:pt x="0" y="308"/>
                  </a:lnTo>
                  <a:lnTo>
                    <a:pt x="12" y="308"/>
                  </a:lnTo>
                  <a:lnTo>
                    <a:pt x="34" y="0"/>
                  </a:ln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8" name="Freeform 16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  <a:gd name="T10" fmla="*/ 0 w 571"/>
                <a:gd name="T11" fmla="*/ 11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9" name="Freeform 17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0" name="Freeform 18"/>
            <p:cNvSpPr/>
            <p:nvPr/>
          </p:nvSpPr>
          <p:spPr bwMode="auto">
            <a:xfrm>
              <a:off x="4087" y="693"/>
              <a:ext cx="225" cy="307"/>
            </a:xfrm>
            <a:custGeom>
              <a:avLst/>
              <a:gdLst>
                <a:gd name="T0" fmla="*/ 213 w 225"/>
                <a:gd name="T1" fmla="*/ 0 h 307"/>
                <a:gd name="T2" fmla="*/ 0 w 225"/>
                <a:gd name="T3" fmla="*/ 298 h 307"/>
                <a:gd name="T4" fmla="*/ 12 w 225"/>
                <a:gd name="T5" fmla="*/ 307 h 307"/>
                <a:gd name="T6" fmla="*/ 225 w 225"/>
                <a:gd name="T7" fmla="*/ 7 h 307"/>
                <a:gd name="T8" fmla="*/ 213 w 225"/>
                <a:gd name="T9" fmla="*/ 0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5" h="307">
                  <a:moveTo>
                    <a:pt x="213" y="0"/>
                  </a:moveTo>
                  <a:lnTo>
                    <a:pt x="0" y="298"/>
                  </a:lnTo>
                  <a:lnTo>
                    <a:pt x="12" y="307"/>
                  </a:lnTo>
                  <a:lnTo>
                    <a:pt x="225" y="7"/>
                  </a:lnTo>
                  <a:lnTo>
                    <a:pt x="21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1" name="Freeform 19"/>
            <p:cNvSpPr/>
            <p:nvPr/>
          </p:nvSpPr>
          <p:spPr bwMode="auto">
            <a:xfrm>
              <a:off x="2481" y="1318"/>
              <a:ext cx="339" cy="343"/>
            </a:xfrm>
            <a:custGeom>
              <a:avLst/>
              <a:gdLst>
                <a:gd name="T0" fmla="*/ 0 w 339"/>
                <a:gd name="T1" fmla="*/ 336 h 343"/>
                <a:gd name="T2" fmla="*/ 332 w 339"/>
                <a:gd name="T3" fmla="*/ 0 h 343"/>
                <a:gd name="T4" fmla="*/ 339 w 339"/>
                <a:gd name="T5" fmla="*/ 7 h 343"/>
                <a:gd name="T6" fmla="*/ 5 w 339"/>
                <a:gd name="T7" fmla="*/ 343 h 343"/>
                <a:gd name="T8" fmla="*/ 0 w 339"/>
                <a:gd name="T9" fmla="*/ 336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9" h="343">
                  <a:moveTo>
                    <a:pt x="0" y="336"/>
                  </a:moveTo>
                  <a:lnTo>
                    <a:pt x="332" y="0"/>
                  </a:lnTo>
                  <a:lnTo>
                    <a:pt x="339" y="7"/>
                  </a:lnTo>
                  <a:lnTo>
                    <a:pt x="5" y="343"/>
                  </a:lnTo>
                  <a:lnTo>
                    <a:pt x="0" y="3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2" name="Freeform 20"/>
            <p:cNvSpPr/>
            <p:nvPr/>
          </p:nvSpPr>
          <p:spPr bwMode="auto">
            <a:xfrm>
              <a:off x="2616" y="1332"/>
              <a:ext cx="209" cy="753"/>
            </a:xfrm>
            <a:custGeom>
              <a:avLst/>
              <a:gdLst>
                <a:gd name="T0" fmla="*/ 197 w 209"/>
                <a:gd name="T1" fmla="*/ 0 h 753"/>
                <a:gd name="T2" fmla="*/ 0 w 209"/>
                <a:gd name="T3" fmla="*/ 743 h 753"/>
                <a:gd name="T4" fmla="*/ 10 w 209"/>
                <a:gd name="T5" fmla="*/ 753 h 753"/>
                <a:gd name="T6" fmla="*/ 209 w 209"/>
                <a:gd name="T7" fmla="*/ 0 h 753"/>
                <a:gd name="T8" fmla="*/ 197 w 209"/>
                <a:gd name="T9" fmla="*/ 0 h 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753">
                  <a:moveTo>
                    <a:pt x="197" y="0"/>
                  </a:moveTo>
                  <a:lnTo>
                    <a:pt x="0" y="743"/>
                  </a:lnTo>
                  <a:lnTo>
                    <a:pt x="10" y="753"/>
                  </a:lnTo>
                  <a:lnTo>
                    <a:pt x="209" y="0"/>
                  </a:lnTo>
                  <a:lnTo>
                    <a:pt x="19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3" name="Freeform 21"/>
            <p:cNvSpPr/>
            <p:nvPr/>
          </p:nvSpPr>
          <p:spPr bwMode="auto">
            <a:xfrm>
              <a:off x="2477" y="1704"/>
              <a:ext cx="106" cy="92"/>
            </a:xfrm>
            <a:custGeom>
              <a:avLst/>
              <a:gdLst>
                <a:gd name="T0" fmla="*/ 0 w 106"/>
                <a:gd name="T1" fmla="*/ 7 h 92"/>
                <a:gd name="T2" fmla="*/ 94 w 106"/>
                <a:gd name="T3" fmla="*/ 92 h 92"/>
                <a:gd name="T4" fmla="*/ 106 w 106"/>
                <a:gd name="T5" fmla="*/ 75 h 92"/>
                <a:gd name="T6" fmla="*/ 9 w 106"/>
                <a:gd name="T7" fmla="*/ 0 h 92"/>
                <a:gd name="T8" fmla="*/ 0 w 106"/>
                <a:gd name="T9" fmla="*/ 7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92">
                  <a:moveTo>
                    <a:pt x="0" y="7"/>
                  </a:moveTo>
                  <a:lnTo>
                    <a:pt x="94" y="92"/>
                  </a:lnTo>
                  <a:lnTo>
                    <a:pt x="106" y="75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4" name="Freeform 22"/>
            <p:cNvSpPr/>
            <p:nvPr/>
          </p:nvSpPr>
          <p:spPr bwMode="auto">
            <a:xfrm>
              <a:off x="2451" y="1711"/>
              <a:ext cx="146" cy="374"/>
            </a:xfrm>
            <a:custGeom>
              <a:avLst/>
              <a:gdLst>
                <a:gd name="T0" fmla="*/ 0 w 146"/>
                <a:gd name="T1" fmla="*/ 0 h 374"/>
                <a:gd name="T2" fmla="*/ 135 w 146"/>
                <a:gd name="T3" fmla="*/ 374 h 374"/>
                <a:gd name="T4" fmla="*/ 146 w 146"/>
                <a:gd name="T5" fmla="*/ 374 h 374"/>
                <a:gd name="T6" fmla="*/ 11 w 146"/>
                <a:gd name="T7" fmla="*/ 0 h 374"/>
                <a:gd name="T8" fmla="*/ 0 w 146"/>
                <a:gd name="T9" fmla="*/ 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374">
                  <a:moveTo>
                    <a:pt x="0" y="0"/>
                  </a:moveTo>
                  <a:lnTo>
                    <a:pt x="135" y="374"/>
                  </a:lnTo>
                  <a:lnTo>
                    <a:pt x="146" y="374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5" name="Rectangle 23"/>
            <p:cNvSpPr>
              <a:spLocks noChangeArrowheads="1"/>
            </p:cNvSpPr>
            <p:nvPr/>
          </p:nvSpPr>
          <p:spPr bwMode="auto">
            <a:xfrm>
              <a:off x="3410" y="1164"/>
              <a:ext cx="11" cy="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6" name="Freeform 24"/>
            <p:cNvSpPr/>
            <p:nvPr/>
          </p:nvSpPr>
          <p:spPr bwMode="auto">
            <a:xfrm>
              <a:off x="2848" y="1202"/>
              <a:ext cx="538" cy="111"/>
            </a:xfrm>
            <a:custGeom>
              <a:avLst/>
              <a:gdLst>
                <a:gd name="T0" fmla="*/ 0 w 538"/>
                <a:gd name="T1" fmla="*/ 102 h 111"/>
                <a:gd name="T2" fmla="*/ 538 w 538"/>
                <a:gd name="T3" fmla="*/ 0 h 111"/>
                <a:gd name="T4" fmla="*/ 538 w 538"/>
                <a:gd name="T5" fmla="*/ 9 h 111"/>
                <a:gd name="T6" fmla="*/ 0 w 538"/>
                <a:gd name="T7" fmla="*/ 111 h 111"/>
                <a:gd name="T8" fmla="*/ 0 w 538"/>
                <a:gd name="T9" fmla="*/ 102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8" h="111">
                  <a:moveTo>
                    <a:pt x="0" y="102"/>
                  </a:moveTo>
                  <a:lnTo>
                    <a:pt x="538" y="0"/>
                  </a:lnTo>
                  <a:lnTo>
                    <a:pt x="538" y="9"/>
                  </a:lnTo>
                  <a:lnTo>
                    <a:pt x="0" y="111"/>
                  </a:lnTo>
                  <a:lnTo>
                    <a:pt x="0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7" name="Freeform 25"/>
            <p:cNvSpPr/>
            <p:nvPr/>
          </p:nvSpPr>
          <p:spPr bwMode="auto">
            <a:xfrm>
              <a:off x="2834" y="1320"/>
              <a:ext cx="287" cy="455"/>
            </a:xfrm>
            <a:custGeom>
              <a:avLst/>
              <a:gdLst>
                <a:gd name="T0" fmla="*/ 0 w 287"/>
                <a:gd name="T1" fmla="*/ 5 h 455"/>
                <a:gd name="T2" fmla="*/ 275 w 287"/>
                <a:gd name="T3" fmla="*/ 450 h 455"/>
                <a:gd name="T4" fmla="*/ 277 w 287"/>
                <a:gd name="T5" fmla="*/ 455 h 455"/>
                <a:gd name="T6" fmla="*/ 287 w 287"/>
                <a:gd name="T7" fmla="*/ 445 h 455"/>
                <a:gd name="T8" fmla="*/ 7 w 287"/>
                <a:gd name="T9" fmla="*/ 0 h 455"/>
                <a:gd name="T10" fmla="*/ 0 w 287"/>
                <a:gd name="T11" fmla="*/ 5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7" h="455">
                  <a:moveTo>
                    <a:pt x="0" y="5"/>
                  </a:moveTo>
                  <a:lnTo>
                    <a:pt x="275" y="450"/>
                  </a:lnTo>
                  <a:lnTo>
                    <a:pt x="277" y="455"/>
                  </a:lnTo>
                  <a:lnTo>
                    <a:pt x="287" y="445"/>
                  </a:lnTo>
                  <a:lnTo>
                    <a:pt x="7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8" name="Freeform 26"/>
            <p:cNvSpPr/>
            <p:nvPr/>
          </p:nvSpPr>
          <p:spPr bwMode="auto">
            <a:xfrm>
              <a:off x="3140" y="1221"/>
              <a:ext cx="270" cy="544"/>
            </a:xfrm>
            <a:custGeom>
              <a:avLst/>
              <a:gdLst>
                <a:gd name="T0" fmla="*/ 0 w 270"/>
                <a:gd name="T1" fmla="*/ 544 h 544"/>
                <a:gd name="T2" fmla="*/ 263 w 270"/>
                <a:gd name="T3" fmla="*/ 0 h 544"/>
                <a:gd name="T4" fmla="*/ 270 w 270"/>
                <a:gd name="T5" fmla="*/ 0 h 544"/>
                <a:gd name="T6" fmla="*/ 14 w 270"/>
                <a:gd name="T7" fmla="*/ 544 h 544"/>
                <a:gd name="T8" fmla="*/ 0 w 270"/>
                <a:gd name="T9" fmla="*/ 544 h 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0" h="544">
                  <a:moveTo>
                    <a:pt x="0" y="544"/>
                  </a:moveTo>
                  <a:lnTo>
                    <a:pt x="263" y="0"/>
                  </a:lnTo>
                  <a:lnTo>
                    <a:pt x="270" y="0"/>
                  </a:lnTo>
                  <a:lnTo>
                    <a:pt x="14" y="544"/>
                  </a:lnTo>
                  <a:lnTo>
                    <a:pt x="0" y="5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9" name="Freeform 27"/>
            <p:cNvSpPr/>
            <p:nvPr/>
          </p:nvSpPr>
          <p:spPr bwMode="auto">
            <a:xfrm>
              <a:off x="3317" y="1221"/>
              <a:ext cx="93" cy="809"/>
            </a:xfrm>
            <a:custGeom>
              <a:avLst/>
              <a:gdLst>
                <a:gd name="T0" fmla="*/ 83 w 93"/>
                <a:gd name="T1" fmla="*/ 0 h 809"/>
                <a:gd name="T2" fmla="*/ 0 w 93"/>
                <a:gd name="T3" fmla="*/ 809 h 809"/>
                <a:gd name="T4" fmla="*/ 12 w 93"/>
                <a:gd name="T5" fmla="*/ 809 h 809"/>
                <a:gd name="T6" fmla="*/ 93 w 93"/>
                <a:gd name="T7" fmla="*/ 0 h 809"/>
                <a:gd name="T8" fmla="*/ 83 w 93"/>
                <a:gd name="T9" fmla="*/ 0 h 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" h="809">
                  <a:moveTo>
                    <a:pt x="83" y="0"/>
                  </a:moveTo>
                  <a:lnTo>
                    <a:pt x="0" y="809"/>
                  </a:lnTo>
                  <a:lnTo>
                    <a:pt x="12" y="809"/>
                  </a:lnTo>
                  <a:lnTo>
                    <a:pt x="93" y="0"/>
                  </a:lnTo>
                  <a:lnTo>
                    <a:pt x="8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0" name="Freeform 28"/>
            <p:cNvSpPr/>
            <p:nvPr/>
          </p:nvSpPr>
          <p:spPr bwMode="auto">
            <a:xfrm>
              <a:off x="3438" y="1022"/>
              <a:ext cx="611" cy="180"/>
            </a:xfrm>
            <a:custGeom>
              <a:avLst/>
              <a:gdLst>
                <a:gd name="T0" fmla="*/ 0 w 611"/>
                <a:gd name="T1" fmla="*/ 165 h 180"/>
                <a:gd name="T2" fmla="*/ 611 w 611"/>
                <a:gd name="T3" fmla="*/ 0 h 180"/>
                <a:gd name="T4" fmla="*/ 611 w 611"/>
                <a:gd name="T5" fmla="*/ 14 h 180"/>
                <a:gd name="T6" fmla="*/ 0 w 611"/>
                <a:gd name="T7" fmla="*/ 180 h 180"/>
                <a:gd name="T8" fmla="*/ 0 w 611"/>
                <a:gd name="T9" fmla="*/ 165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180">
                  <a:moveTo>
                    <a:pt x="0" y="165"/>
                  </a:moveTo>
                  <a:lnTo>
                    <a:pt x="611" y="0"/>
                  </a:lnTo>
                  <a:lnTo>
                    <a:pt x="611" y="14"/>
                  </a:lnTo>
                  <a:lnTo>
                    <a:pt x="0" y="180"/>
                  </a:lnTo>
                  <a:lnTo>
                    <a:pt x="0" y="1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1" name="Freeform 29"/>
            <p:cNvSpPr/>
            <p:nvPr/>
          </p:nvSpPr>
          <p:spPr bwMode="auto">
            <a:xfrm>
              <a:off x="4340" y="702"/>
              <a:ext cx="377" cy="396"/>
            </a:xfrm>
            <a:custGeom>
              <a:avLst/>
              <a:gdLst>
                <a:gd name="T0" fmla="*/ 0 w 377"/>
                <a:gd name="T1" fmla="*/ 12 h 396"/>
                <a:gd name="T2" fmla="*/ 370 w 377"/>
                <a:gd name="T3" fmla="*/ 396 h 396"/>
                <a:gd name="T4" fmla="*/ 377 w 377"/>
                <a:gd name="T5" fmla="*/ 388 h 396"/>
                <a:gd name="T6" fmla="*/ 0 w 377"/>
                <a:gd name="T7" fmla="*/ 0 h 396"/>
                <a:gd name="T8" fmla="*/ 0 w 377"/>
                <a:gd name="T9" fmla="*/ 12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7" h="396">
                  <a:moveTo>
                    <a:pt x="0" y="12"/>
                  </a:moveTo>
                  <a:lnTo>
                    <a:pt x="370" y="396"/>
                  </a:lnTo>
                  <a:lnTo>
                    <a:pt x="377" y="388"/>
                  </a:lnTo>
                  <a:lnTo>
                    <a:pt x="0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2" name="Freeform 30"/>
            <p:cNvSpPr/>
            <p:nvPr/>
          </p:nvSpPr>
          <p:spPr bwMode="auto">
            <a:xfrm>
              <a:off x="4108" y="1015"/>
              <a:ext cx="597" cy="97"/>
            </a:xfrm>
            <a:custGeom>
              <a:avLst/>
              <a:gdLst>
                <a:gd name="T0" fmla="*/ 0 w 597"/>
                <a:gd name="T1" fmla="*/ 0 h 97"/>
                <a:gd name="T2" fmla="*/ 597 w 597"/>
                <a:gd name="T3" fmla="*/ 90 h 97"/>
                <a:gd name="T4" fmla="*/ 597 w 597"/>
                <a:gd name="T5" fmla="*/ 97 h 97"/>
                <a:gd name="T6" fmla="*/ 0 w 597"/>
                <a:gd name="T7" fmla="*/ 11 h 97"/>
                <a:gd name="T8" fmla="*/ 0 w 597"/>
                <a:gd name="T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97">
                  <a:moveTo>
                    <a:pt x="0" y="0"/>
                  </a:moveTo>
                  <a:lnTo>
                    <a:pt x="597" y="90"/>
                  </a:lnTo>
                  <a:lnTo>
                    <a:pt x="597" y="97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3" name="Freeform 31"/>
            <p:cNvSpPr/>
            <p:nvPr/>
          </p:nvSpPr>
          <p:spPr bwMode="auto">
            <a:xfrm>
              <a:off x="4759" y="1121"/>
              <a:ext cx="280" cy="55"/>
            </a:xfrm>
            <a:custGeom>
              <a:avLst/>
              <a:gdLst>
                <a:gd name="T0" fmla="*/ 5 w 280"/>
                <a:gd name="T1" fmla="*/ 0 h 55"/>
                <a:gd name="T2" fmla="*/ 280 w 280"/>
                <a:gd name="T3" fmla="*/ 40 h 55"/>
                <a:gd name="T4" fmla="*/ 280 w 280"/>
                <a:gd name="T5" fmla="*/ 55 h 55"/>
                <a:gd name="T6" fmla="*/ 0 w 280"/>
                <a:gd name="T7" fmla="*/ 7 h 55"/>
                <a:gd name="T8" fmla="*/ 5 w 280"/>
                <a:gd name="T9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0" h="55">
                  <a:moveTo>
                    <a:pt x="5" y="0"/>
                  </a:moveTo>
                  <a:lnTo>
                    <a:pt x="280" y="40"/>
                  </a:lnTo>
                  <a:lnTo>
                    <a:pt x="280" y="55"/>
                  </a:lnTo>
                  <a:lnTo>
                    <a:pt x="0" y="7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4" name="Freeform 32"/>
            <p:cNvSpPr/>
            <p:nvPr/>
          </p:nvSpPr>
          <p:spPr bwMode="auto">
            <a:xfrm>
              <a:off x="4745" y="1131"/>
              <a:ext cx="298" cy="447"/>
            </a:xfrm>
            <a:custGeom>
              <a:avLst/>
              <a:gdLst>
                <a:gd name="T0" fmla="*/ 0 w 298"/>
                <a:gd name="T1" fmla="*/ 9 h 447"/>
                <a:gd name="T2" fmla="*/ 294 w 298"/>
                <a:gd name="T3" fmla="*/ 447 h 447"/>
                <a:gd name="T4" fmla="*/ 298 w 298"/>
                <a:gd name="T5" fmla="*/ 440 h 447"/>
                <a:gd name="T6" fmla="*/ 7 w 298"/>
                <a:gd name="T7" fmla="*/ 0 h 447"/>
                <a:gd name="T8" fmla="*/ 0 w 298"/>
                <a:gd name="T9" fmla="*/ 9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447">
                  <a:moveTo>
                    <a:pt x="0" y="9"/>
                  </a:moveTo>
                  <a:lnTo>
                    <a:pt x="294" y="447"/>
                  </a:lnTo>
                  <a:lnTo>
                    <a:pt x="298" y="440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5" name="Freeform 33"/>
            <p:cNvSpPr/>
            <p:nvPr/>
          </p:nvSpPr>
          <p:spPr bwMode="auto">
            <a:xfrm>
              <a:off x="4551" y="1135"/>
              <a:ext cx="182" cy="422"/>
            </a:xfrm>
            <a:custGeom>
              <a:avLst/>
              <a:gdLst>
                <a:gd name="T0" fmla="*/ 173 w 182"/>
                <a:gd name="T1" fmla="*/ 0 h 422"/>
                <a:gd name="T2" fmla="*/ 0 w 182"/>
                <a:gd name="T3" fmla="*/ 422 h 422"/>
                <a:gd name="T4" fmla="*/ 12 w 182"/>
                <a:gd name="T5" fmla="*/ 422 h 422"/>
                <a:gd name="T6" fmla="*/ 182 w 182"/>
                <a:gd name="T7" fmla="*/ 0 h 422"/>
                <a:gd name="T8" fmla="*/ 173 w 182"/>
                <a:gd name="T9" fmla="*/ 0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2" h="422">
                  <a:moveTo>
                    <a:pt x="173" y="0"/>
                  </a:moveTo>
                  <a:lnTo>
                    <a:pt x="0" y="422"/>
                  </a:lnTo>
                  <a:lnTo>
                    <a:pt x="12" y="422"/>
                  </a:lnTo>
                  <a:lnTo>
                    <a:pt x="182" y="0"/>
                  </a:lnTo>
                  <a:lnTo>
                    <a:pt x="1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6" name="Freeform 34"/>
            <p:cNvSpPr/>
            <p:nvPr/>
          </p:nvSpPr>
          <p:spPr bwMode="auto">
            <a:xfrm>
              <a:off x="3414" y="1214"/>
              <a:ext cx="401" cy="388"/>
            </a:xfrm>
            <a:custGeom>
              <a:avLst/>
              <a:gdLst>
                <a:gd name="T0" fmla="*/ 0 w 401"/>
                <a:gd name="T1" fmla="*/ 0 h 388"/>
                <a:gd name="T2" fmla="*/ 393 w 401"/>
                <a:gd name="T3" fmla="*/ 388 h 388"/>
                <a:gd name="T4" fmla="*/ 401 w 401"/>
                <a:gd name="T5" fmla="*/ 378 h 388"/>
                <a:gd name="T6" fmla="*/ 12 w 401"/>
                <a:gd name="T7" fmla="*/ 0 h 388"/>
                <a:gd name="T8" fmla="*/ 0 w 40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1" h="388">
                  <a:moveTo>
                    <a:pt x="0" y="0"/>
                  </a:moveTo>
                  <a:lnTo>
                    <a:pt x="393" y="388"/>
                  </a:lnTo>
                  <a:lnTo>
                    <a:pt x="401" y="37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7" name="Freeform 35"/>
            <p:cNvSpPr/>
            <p:nvPr/>
          </p:nvSpPr>
          <p:spPr bwMode="auto">
            <a:xfrm>
              <a:off x="3833" y="1034"/>
              <a:ext cx="233" cy="558"/>
            </a:xfrm>
            <a:custGeom>
              <a:avLst/>
              <a:gdLst>
                <a:gd name="T0" fmla="*/ 225 w 233"/>
                <a:gd name="T1" fmla="*/ 0 h 558"/>
                <a:gd name="T2" fmla="*/ 0 w 233"/>
                <a:gd name="T3" fmla="*/ 558 h 558"/>
                <a:gd name="T4" fmla="*/ 10 w 233"/>
                <a:gd name="T5" fmla="*/ 558 h 558"/>
                <a:gd name="T6" fmla="*/ 233 w 233"/>
                <a:gd name="T7" fmla="*/ 0 h 558"/>
                <a:gd name="T8" fmla="*/ 225 w 233"/>
                <a:gd name="T9" fmla="*/ 0 h 5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3" h="558">
                  <a:moveTo>
                    <a:pt x="225" y="0"/>
                  </a:moveTo>
                  <a:lnTo>
                    <a:pt x="0" y="558"/>
                  </a:lnTo>
                  <a:lnTo>
                    <a:pt x="10" y="558"/>
                  </a:lnTo>
                  <a:lnTo>
                    <a:pt x="233" y="0"/>
                  </a:lnTo>
                  <a:lnTo>
                    <a:pt x="2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8" name="Freeform 36"/>
            <p:cNvSpPr/>
            <p:nvPr/>
          </p:nvSpPr>
          <p:spPr bwMode="auto">
            <a:xfrm>
              <a:off x="4087" y="1034"/>
              <a:ext cx="452" cy="530"/>
            </a:xfrm>
            <a:custGeom>
              <a:avLst/>
              <a:gdLst>
                <a:gd name="T0" fmla="*/ 0 w 452"/>
                <a:gd name="T1" fmla="*/ 0 h 530"/>
                <a:gd name="T2" fmla="*/ 440 w 452"/>
                <a:gd name="T3" fmla="*/ 530 h 530"/>
                <a:gd name="T4" fmla="*/ 452 w 452"/>
                <a:gd name="T5" fmla="*/ 528 h 530"/>
                <a:gd name="T6" fmla="*/ 12 w 452"/>
                <a:gd name="T7" fmla="*/ 0 h 530"/>
                <a:gd name="T8" fmla="*/ 0 w 452"/>
                <a:gd name="T9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2" h="530">
                  <a:moveTo>
                    <a:pt x="0" y="0"/>
                  </a:moveTo>
                  <a:lnTo>
                    <a:pt x="440" y="530"/>
                  </a:lnTo>
                  <a:lnTo>
                    <a:pt x="452" y="5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9" name="Freeform 37"/>
            <p:cNvSpPr/>
            <p:nvPr/>
          </p:nvSpPr>
          <p:spPr bwMode="auto">
            <a:xfrm>
              <a:off x="3836" y="1588"/>
              <a:ext cx="689" cy="23"/>
            </a:xfrm>
            <a:custGeom>
              <a:avLst/>
              <a:gdLst>
                <a:gd name="T0" fmla="*/ 0 w 689"/>
                <a:gd name="T1" fmla="*/ 16 h 23"/>
                <a:gd name="T2" fmla="*/ 689 w 689"/>
                <a:gd name="T3" fmla="*/ 0 h 23"/>
                <a:gd name="T4" fmla="*/ 689 w 689"/>
                <a:gd name="T5" fmla="*/ 7 h 23"/>
                <a:gd name="T6" fmla="*/ 12 w 689"/>
                <a:gd name="T7" fmla="*/ 23 h 23"/>
                <a:gd name="T8" fmla="*/ 0 w 689"/>
                <a:gd name="T9" fmla="*/ 16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23">
                  <a:moveTo>
                    <a:pt x="0" y="16"/>
                  </a:moveTo>
                  <a:lnTo>
                    <a:pt x="689" y="0"/>
                  </a:lnTo>
                  <a:lnTo>
                    <a:pt x="689" y="7"/>
                  </a:lnTo>
                  <a:lnTo>
                    <a:pt x="12" y="23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0" name="Freeform 38"/>
            <p:cNvSpPr/>
            <p:nvPr/>
          </p:nvSpPr>
          <p:spPr bwMode="auto">
            <a:xfrm>
              <a:off x="5093" y="1621"/>
              <a:ext cx="273" cy="428"/>
            </a:xfrm>
            <a:custGeom>
              <a:avLst/>
              <a:gdLst>
                <a:gd name="T0" fmla="*/ 0 w 273"/>
                <a:gd name="T1" fmla="*/ 0 h 428"/>
                <a:gd name="T2" fmla="*/ 263 w 273"/>
                <a:gd name="T3" fmla="*/ 428 h 428"/>
                <a:gd name="T4" fmla="*/ 273 w 273"/>
                <a:gd name="T5" fmla="*/ 428 h 428"/>
                <a:gd name="T6" fmla="*/ 12 w 273"/>
                <a:gd name="T7" fmla="*/ 0 h 428"/>
                <a:gd name="T8" fmla="*/ 0 w 27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3" h="428">
                  <a:moveTo>
                    <a:pt x="0" y="0"/>
                  </a:moveTo>
                  <a:lnTo>
                    <a:pt x="263" y="428"/>
                  </a:lnTo>
                  <a:lnTo>
                    <a:pt x="273" y="4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1" name="Freeform 39"/>
            <p:cNvSpPr/>
            <p:nvPr/>
          </p:nvSpPr>
          <p:spPr bwMode="auto">
            <a:xfrm>
              <a:off x="5070" y="1621"/>
              <a:ext cx="293" cy="428"/>
            </a:xfrm>
            <a:custGeom>
              <a:avLst/>
              <a:gdLst>
                <a:gd name="T0" fmla="*/ 0 w 293"/>
                <a:gd name="T1" fmla="*/ 0 h 428"/>
                <a:gd name="T2" fmla="*/ 286 w 293"/>
                <a:gd name="T3" fmla="*/ 428 h 428"/>
                <a:gd name="T4" fmla="*/ 293 w 293"/>
                <a:gd name="T5" fmla="*/ 421 h 428"/>
                <a:gd name="T6" fmla="*/ 16 w 293"/>
                <a:gd name="T7" fmla="*/ 0 h 428"/>
                <a:gd name="T8" fmla="*/ 0 w 29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3" h="428">
                  <a:moveTo>
                    <a:pt x="0" y="0"/>
                  </a:moveTo>
                  <a:lnTo>
                    <a:pt x="286" y="428"/>
                  </a:lnTo>
                  <a:lnTo>
                    <a:pt x="293" y="421"/>
                  </a:lnTo>
                  <a:lnTo>
                    <a:pt x="1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2" name="Freeform 40"/>
            <p:cNvSpPr/>
            <p:nvPr/>
          </p:nvSpPr>
          <p:spPr bwMode="auto">
            <a:xfrm>
              <a:off x="4568" y="1581"/>
              <a:ext cx="551" cy="156"/>
            </a:xfrm>
            <a:custGeom>
              <a:avLst/>
              <a:gdLst>
                <a:gd name="T0" fmla="*/ 0 w 551"/>
                <a:gd name="T1" fmla="*/ 0 h 156"/>
                <a:gd name="T2" fmla="*/ 551 w 551"/>
                <a:gd name="T3" fmla="*/ 146 h 156"/>
                <a:gd name="T4" fmla="*/ 539 w 551"/>
                <a:gd name="T5" fmla="*/ 156 h 156"/>
                <a:gd name="T6" fmla="*/ 0 w 551"/>
                <a:gd name="T7" fmla="*/ 11 h 156"/>
                <a:gd name="T8" fmla="*/ 0 w 551"/>
                <a:gd name="T9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1" h="156">
                  <a:moveTo>
                    <a:pt x="0" y="0"/>
                  </a:moveTo>
                  <a:lnTo>
                    <a:pt x="551" y="146"/>
                  </a:lnTo>
                  <a:lnTo>
                    <a:pt x="539" y="156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3" name="Freeform 41"/>
            <p:cNvSpPr/>
            <p:nvPr/>
          </p:nvSpPr>
          <p:spPr bwMode="auto">
            <a:xfrm>
              <a:off x="4546" y="1597"/>
              <a:ext cx="228" cy="677"/>
            </a:xfrm>
            <a:custGeom>
              <a:avLst/>
              <a:gdLst>
                <a:gd name="T0" fmla="*/ 0 w 228"/>
                <a:gd name="T1" fmla="*/ 0 h 677"/>
                <a:gd name="T2" fmla="*/ 223 w 228"/>
                <a:gd name="T3" fmla="*/ 677 h 677"/>
                <a:gd name="T4" fmla="*/ 228 w 228"/>
                <a:gd name="T5" fmla="*/ 677 h 677"/>
                <a:gd name="T6" fmla="*/ 10 w 228"/>
                <a:gd name="T7" fmla="*/ 0 h 677"/>
                <a:gd name="T8" fmla="*/ 0 w 228"/>
                <a:gd name="T9" fmla="*/ 0 h 6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8" h="677">
                  <a:moveTo>
                    <a:pt x="0" y="0"/>
                  </a:moveTo>
                  <a:lnTo>
                    <a:pt x="223" y="677"/>
                  </a:lnTo>
                  <a:lnTo>
                    <a:pt x="228" y="677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4" name="Freeform 42"/>
            <p:cNvSpPr/>
            <p:nvPr/>
          </p:nvSpPr>
          <p:spPr bwMode="auto">
            <a:xfrm>
              <a:off x="4229" y="1604"/>
              <a:ext cx="310" cy="481"/>
            </a:xfrm>
            <a:custGeom>
              <a:avLst/>
              <a:gdLst>
                <a:gd name="T0" fmla="*/ 0 w 310"/>
                <a:gd name="T1" fmla="*/ 481 h 481"/>
                <a:gd name="T2" fmla="*/ 301 w 310"/>
                <a:gd name="T3" fmla="*/ 0 h 481"/>
                <a:gd name="T4" fmla="*/ 310 w 310"/>
                <a:gd name="T5" fmla="*/ 0 h 481"/>
                <a:gd name="T6" fmla="*/ 7 w 310"/>
                <a:gd name="T7" fmla="*/ 481 h 481"/>
                <a:gd name="T8" fmla="*/ 0 w 310"/>
                <a:gd name="T9" fmla="*/ 481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0" h="481">
                  <a:moveTo>
                    <a:pt x="0" y="481"/>
                  </a:moveTo>
                  <a:lnTo>
                    <a:pt x="301" y="0"/>
                  </a:lnTo>
                  <a:lnTo>
                    <a:pt x="310" y="0"/>
                  </a:lnTo>
                  <a:lnTo>
                    <a:pt x="7" y="481"/>
                  </a:lnTo>
                  <a:lnTo>
                    <a:pt x="0" y="4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5" name="Freeform 43"/>
            <p:cNvSpPr/>
            <p:nvPr/>
          </p:nvSpPr>
          <p:spPr bwMode="auto">
            <a:xfrm>
              <a:off x="4217" y="1803"/>
              <a:ext cx="90" cy="282"/>
            </a:xfrm>
            <a:custGeom>
              <a:avLst/>
              <a:gdLst>
                <a:gd name="T0" fmla="*/ 81 w 90"/>
                <a:gd name="T1" fmla="*/ 0 h 282"/>
                <a:gd name="T2" fmla="*/ 0 w 90"/>
                <a:gd name="T3" fmla="*/ 282 h 282"/>
                <a:gd name="T4" fmla="*/ 7 w 90"/>
                <a:gd name="T5" fmla="*/ 282 h 282"/>
                <a:gd name="T6" fmla="*/ 90 w 90"/>
                <a:gd name="T7" fmla="*/ 0 h 282"/>
                <a:gd name="T8" fmla="*/ 81 w 90"/>
                <a:gd name="T9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282">
                  <a:moveTo>
                    <a:pt x="81" y="0"/>
                  </a:moveTo>
                  <a:lnTo>
                    <a:pt x="0" y="282"/>
                  </a:lnTo>
                  <a:lnTo>
                    <a:pt x="7" y="282"/>
                  </a:lnTo>
                  <a:lnTo>
                    <a:pt x="90" y="0"/>
                  </a:lnTo>
                  <a:lnTo>
                    <a:pt x="8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6" name="Freeform 44"/>
            <p:cNvSpPr/>
            <p:nvPr/>
          </p:nvSpPr>
          <p:spPr bwMode="auto">
            <a:xfrm>
              <a:off x="3833" y="1621"/>
              <a:ext cx="375" cy="464"/>
            </a:xfrm>
            <a:custGeom>
              <a:avLst/>
              <a:gdLst>
                <a:gd name="T0" fmla="*/ 0 w 375"/>
                <a:gd name="T1" fmla="*/ 0 h 464"/>
                <a:gd name="T2" fmla="*/ 368 w 375"/>
                <a:gd name="T3" fmla="*/ 464 h 464"/>
                <a:gd name="T4" fmla="*/ 375 w 375"/>
                <a:gd name="T5" fmla="*/ 464 h 464"/>
                <a:gd name="T6" fmla="*/ 8 w 375"/>
                <a:gd name="T7" fmla="*/ 0 h 464"/>
                <a:gd name="T8" fmla="*/ 0 w 375"/>
                <a:gd name="T9" fmla="*/ 0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5" h="464">
                  <a:moveTo>
                    <a:pt x="0" y="0"/>
                  </a:moveTo>
                  <a:lnTo>
                    <a:pt x="368" y="464"/>
                  </a:lnTo>
                  <a:lnTo>
                    <a:pt x="375" y="464"/>
                  </a:lnTo>
                  <a:lnTo>
                    <a:pt x="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7" name="Freeform 45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  <a:gd name="T10" fmla="*/ 0 w 649"/>
                <a:gd name="T11" fmla="*/ 17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8" name="Freeform 46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9" name="Freeform 47"/>
            <p:cNvSpPr/>
            <p:nvPr/>
          </p:nvSpPr>
          <p:spPr bwMode="auto">
            <a:xfrm>
              <a:off x="3623" y="1623"/>
              <a:ext cx="203" cy="658"/>
            </a:xfrm>
            <a:custGeom>
              <a:avLst/>
              <a:gdLst>
                <a:gd name="T0" fmla="*/ 194 w 203"/>
                <a:gd name="T1" fmla="*/ 0 h 658"/>
                <a:gd name="T2" fmla="*/ 0 w 203"/>
                <a:gd name="T3" fmla="*/ 658 h 658"/>
                <a:gd name="T4" fmla="*/ 9 w 203"/>
                <a:gd name="T5" fmla="*/ 658 h 658"/>
                <a:gd name="T6" fmla="*/ 203 w 203"/>
                <a:gd name="T7" fmla="*/ 5 h 658"/>
                <a:gd name="T8" fmla="*/ 194 w 203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58">
                  <a:moveTo>
                    <a:pt x="194" y="0"/>
                  </a:moveTo>
                  <a:lnTo>
                    <a:pt x="0" y="658"/>
                  </a:lnTo>
                  <a:lnTo>
                    <a:pt x="9" y="658"/>
                  </a:lnTo>
                  <a:lnTo>
                    <a:pt x="203" y="5"/>
                  </a:lnTo>
                  <a:lnTo>
                    <a:pt x="19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0" name="Freeform 48"/>
            <p:cNvSpPr/>
            <p:nvPr/>
          </p:nvSpPr>
          <p:spPr bwMode="auto">
            <a:xfrm>
              <a:off x="3353" y="1768"/>
              <a:ext cx="935" cy="310"/>
            </a:xfrm>
            <a:custGeom>
              <a:avLst/>
              <a:gdLst>
                <a:gd name="T0" fmla="*/ 0 w 935"/>
                <a:gd name="T1" fmla="*/ 300 h 310"/>
                <a:gd name="T2" fmla="*/ 928 w 935"/>
                <a:gd name="T3" fmla="*/ 0 h 310"/>
                <a:gd name="T4" fmla="*/ 935 w 935"/>
                <a:gd name="T5" fmla="*/ 9 h 310"/>
                <a:gd name="T6" fmla="*/ 7 w 935"/>
                <a:gd name="T7" fmla="*/ 310 h 310"/>
                <a:gd name="T8" fmla="*/ 0 w 935"/>
                <a:gd name="T9" fmla="*/ 300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5" h="310">
                  <a:moveTo>
                    <a:pt x="0" y="300"/>
                  </a:moveTo>
                  <a:lnTo>
                    <a:pt x="928" y="0"/>
                  </a:lnTo>
                  <a:lnTo>
                    <a:pt x="935" y="9"/>
                  </a:lnTo>
                  <a:lnTo>
                    <a:pt x="7" y="310"/>
                  </a:lnTo>
                  <a:lnTo>
                    <a:pt x="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1" name="Freeform 49"/>
            <p:cNvSpPr/>
            <p:nvPr/>
          </p:nvSpPr>
          <p:spPr bwMode="auto">
            <a:xfrm>
              <a:off x="2631" y="1820"/>
              <a:ext cx="641" cy="251"/>
            </a:xfrm>
            <a:custGeom>
              <a:avLst/>
              <a:gdLst>
                <a:gd name="T0" fmla="*/ 0 w 641"/>
                <a:gd name="T1" fmla="*/ 9 h 251"/>
                <a:gd name="T2" fmla="*/ 641 w 641"/>
                <a:gd name="T3" fmla="*/ 251 h 251"/>
                <a:gd name="T4" fmla="*/ 641 w 641"/>
                <a:gd name="T5" fmla="*/ 244 h 251"/>
                <a:gd name="T6" fmla="*/ 11 w 641"/>
                <a:gd name="T7" fmla="*/ 0 h 251"/>
                <a:gd name="T8" fmla="*/ 0 w 641"/>
                <a:gd name="T9" fmla="*/ 9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1" h="251">
                  <a:moveTo>
                    <a:pt x="0" y="9"/>
                  </a:moveTo>
                  <a:lnTo>
                    <a:pt x="641" y="251"/>
                  </a:lnTo>
                  <a:lnTo>
                    <a:pt x="641" y="244"/>
                  </a:lnTo>
                  <a:lnTo>
                    <a:pt x="11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2" name="Freeform 50"/>
            <p:cNvSpPr/>
            <p:nvPr/>
          </p:nvSpPr>
          <p:spPr bwMode="auto">
            <a:xfrm>
              <a:off x="2631" y="1798"/>
              <a:ext cx="497" cy="301"/>
            </a:xfrm>
            <a:custGeom>
              <a:avLst/>
              <a:gdLst>
                <a:gd name="T0" fmla="*/ 0 w 497"/>
                <a:gd name="T1" fmla="*/ 296 h 301"/>
                <a:gd name="T2" fmla="*/ 490 w 497"/>
                <a:gd name="T3" fmla="*/ 0 h 301"/>
                <a:gd name="T4" fmla="*/ 497 w 497"/>
                <a:gd name="T5" fmla="*/ 10 h 301"/>
                <a:gd name="T6" fmla="*/ 7 w 497"/>
                <a:gd name="T7" fmla="*/ 301 h 301"/>
                <a:gd name="T8" fmla="*/ 0 w 497"/>
                <a:gd name="T9" fmla="*/ 296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7" h="301">
                  <a:moveTo>
                    <a:pt x="0" y="296"/>
                  </a:moveTo>
                  <a:lnTo>
                    <a:pt x="490" y="0"/>
                  </a:lnTo>
                  <a:lnTo>
                    <a:pt x="497" y="10"/>
                  </a:lnTo>
                  <a:lnTo>
                    <a:pt x="7" y="301"/>
                  </a:lnTo>
                  <a:lnTo>
                    <a:pt x="0" y="2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3" name="Freeform 51"/>
            <p:cNvSpPr/>
            <p:nvPr/>
          </p:nvSpPr>
          <p:spPr bwMode="auto">
            <a:xfrm>
              <a:off x="2467" y="2125"/>
              <a:ext cx="135" cy="351"/>
            </a:xfrm>
            <a:custGeom>
              <a:avLst/>
              <a:gdLst>
                <a:gd name="T0" fmla="*/ 126 w 135"/>
                <a:gd name="T1" fmla="*/ 0 h 351"/>
                <a:gd name="T2" fmla="*/ 0 w 135"/>
                <a:gd name="T3" fmla="*/ 351 h 351"/>
                <a:gd name="T4" fmla="*/ 12 w 135"/>
                <a:gd name="T5" fmla="*/ 351 h 351"/>
                <a:gd name="T6" fmla="*/ 135 w 135"/>
                <a:gd name="T7" fmla="*/ 7 h 351"/>
                <a:gd name="T8" fmla="*/ 126 w 135"/>
                <a:gd name="T9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351">
                  <a:moveTo>
                    <a:pt x="126" y="0"/>
                  </a:moveTo>
                  <a:lnTo>
                    <a:pt x="0" y="351"/>
                  </a:lnTo>
                  <a:lnTo>
                    <a:pt x="12" y="351"/>
                  </a:lnTo>
                  <a:lnTo>
                    <a:pt x="135" y="7"/>
                  </a:lnTo>
                  <a:lnTo>
                    <a:pt x="12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4" name="Freeform 52"/>
            <p:cNvSpPr/>
            <p:nvPr/>
          </p:nvSpPr>
          <p:spPr bwMode="auto">
            <a:xfrm>
              <a:off x="2607" y="2130"/>
              <a:ext cx="234" cy="743"/>
            </a:xfrm>
            <a:custGeom>
              <a:avLst/>
              <a:gdLst>
                <a:gd name="T0" fmla="*/ 0 w 234"/>
                <a:gd name="T1" fmla="*/ 0 h 743"/>
                <a:gd name="T2" fmla="*/ 223 w 234"/>
                <a:gd name="T3" fmla="*/ 743 h 743"/>
                <a:gd name="T4" fmla="*/ 234 w 234"/>
                <a:gd name="T5" fmla="*/ 743 h 743"/>
                <a:gd name="T6" fmla="*/ 9 w 234"/>
                <a:gd name="T7" fmla="*/ 0 h 743"/>
                <a:gd name="T8" fmla="*/ 0 w 234"/>
                <a:gd name="T9" fmla="*/ 0 h 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743">
                  <a:moveTo>
                    <a:pt x="0" y="0"/>
                  </a:moveTo>
                  <a:lnTo>
                    <a:pt x="223" y="743"/>
                  </a:lnTo>
                  <a:lnTo>
                    <a:pt x="234" y="743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5" name="Freeform 53"/>
            <p:cNvSpPr/>
            <p:nvPr/>
          </p:nvSpPr>
          <p:spPr bwMode="auto">
            <a:xfrm>
              <a:off x="2472" y="2525"/>
              <a:ext cx="350" cy="360"/>
            </a:xfrm>
            <a:custGeom>
              <a:avLst/>
              <a:gdLst>
                <a:gd name="T0" fmla="*/ 0 w 350"/>
                <a:gd name="T1" fmla="*/ 12 h 360"/>
                <a:gd name="T2" fmla="*/ 343 w 350"/>
                <a:gd name="T3" fmla="*/ 360 h 360"/>
                <a:gd name="T4" fmla="*/ 350 w 350"/>
                <a:gd name="T5" fmla="*/ 348 h 360"/>
                <a:gd name="T6" fmla="*/ 7 w 350"/>
                <a:gd name="T7" fmla="*/ 0 h 360"/>
                <a:gd name="T8" fmla="*/ 0 w 350"/>
                <a:gd name="T9" fmla="*/ 12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0" h="360">
                  <a:moveTo>
                    <a:pt x="0" y="12"/>
                  </a:moveTo>
                  <a:lnTo>
                    <a:pt x="343" y="360"/>
                  </a:lnTo>
                  <a:lnTo>
                    <a:pt x="350" y="348"/>
                  </a:lnTo>
                  <a:lnTo>
                    <a:pt x="7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6" name="Freeform 54"/>
            <p:cNvSpPr/>
            <p:nvPr/>
          </p:nvSpPr>
          <p:spPr bwMode="auto">
            <a:xfrm>
              <a:off x="2922" y="2466"/>
              <a:ext cx="128" cy="355"/>
            </a:xfrm>
            <a:custGeom>
              <a:avLst/>
              <a:gdLst>
                <a:gd name="T0" fmla="*/ 121 w 128"/>
                <a:gd name="T1" fmla="*/ 0 h 355"/>
                <a:gd name="T2" fmla="*/ 0 w 128"/>
                <a:gd name="T3" fmla="*/ 339 h 355"/>
                <a:gd name="T4" fmla="*/ 9 w 128"/>
                <a:gd name="T5" fmla="*/ 355 h 355"/>
                <a:gd name="T6" fmla="*/ 128 w 128"/>
                <a:gd name="T7" fmla="*/ 10 h 355"/>
                <a:gd name="T8" fmla="*/ 121 w 128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8" h="355">
                  <a:moveTo>
                    <a:pt x="121" y="0"/>
                  </a:moveTo>
                  <a:lnTo>
                    <a:pt x="0" y="339"/>
                  </a:lnTo>
                  <a:lnTo>
                    <a:pt x="9" y="355"/>
                  </a:lnTo>
                  <a:lnTo>
                    <a:pt x="128" y="10"/>
                  </a:lnTo>
                  <a:lnTo>
                    <a:pt x="1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7" name="Freeform 55"/>
            <p:cNvSpPr/>
            <p:nvPr/>
          </p:nvSpPr>
          <p:spPr bwMode="auto">
            <a:xfrm>
              <a:off x="2616" y="2118"/>
              <a:ext cx="417" cy="322"/>
            </a:xfrm>
            <a:custGeom>
              <a:avLst/>
              <a:gdLst>
                <a:gd name="T0" fmla="*/ 0 w 417"/>
                <a:gd name="T1" fmla="*/ 10 h 322"/>
                <a:gd name="T2" fmla="*/ 408 w 417"/>
                <a:gd name="T3" fmla="*/ 322 h 322"/>
                <a:gd name="T4" fmla="*/ 417 w 417"/>
                <a:gd name="T5" fmla="*/ 310 h 322"/>
                <a:gd name="T6" fmla="*/ 15 w 417"/>
                <a:gd name="T7" fmla="*/ 0 h 322"/>
                <a:gd name="T8" fmla="*/ 0 w 417"/>
                <a:gd name="T9" fmla="*/ 10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7" h="322">
                  <a:moveTo>
                    <a:pt x="0" y="10"/>
                  </a:moveTo>
                  <a:lnTo>
                    <a:pt x="408" y="322"/>
                  </a:lnTo>
                  <a:lnTo>
                    <a:pt x="417" y="310"/>
                  </a:lnTo>
                  <a:lnTo>
                    <a:pt x="15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8" name="Freeform 56"/>
            <p:cNvSpPr/>
            <p:nvPr/>
          </p:nvSpPr>
          <p:spPr bwMode="auto">
            <a:xfrm>
              <a:off x="3054" y="1803"/>
              <a:ext cx="81" cy="618"/>
            </a:xfrm>
            <a:custGeom>
              <a:avLst/>
              <a:gdLst>
                <a:gd name="T0" fmla="*/ 69 w 81"/>
                <a:gd name="T1" fmla="*/ 0 h 618"/>
                <a:gd name="T2" fmla="*/ 0 w 81"/>
                <a:gd name="T3" fmla="*/ 618 h 618"/>
                <a:gd name="T4" fmla="*/ 10 w 81"/>
                <a:gd name="T5" fmla="*/ 618 h 618"/>
                <a:gd name="T6" fmla="*/ 81 w 81"/>
                <a:gd name="T7" fmla="*/ 0 h 618"/>
                <a:gd name="T8" fmla="*/ 69 w 81"/>
                <a:gd name="T9" fmla="*/ 0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618">
                  <a:moveTo>
                    <a:pt x="69" y="0"/>
                  </a:moveTo>
                  <a:lnTo>
                    <a:pt x="0" y="618"/>
                  </a:lnTo>
                  <a:lnTo>
                    <a:pt x="10" y="618"/>
                  </a:lnTo>
                  <a:lnTo>
                    <a:pt x="81" y="0"/>
                  </a:lnTo>
                  <a:lnTo>
                    <a:pt x="6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9" name="Freeform 57"/>
            <p:cNvSpPr/>
            <p:nvPr/>
          </p:nvSpPr>
          <p:spPr bwMode="auto">
            <a:xfrm>
              <a:off x="3135" y="1810"/>
              <a:ext cx="476" cy="474"/>
            </a:xfrm>
            <a:custGeom>
              <a:avLst/>
              <a:gdLst>
                <a:gd name="T0" fmla="*/ 0 w 476"/>
                <a:gd name="T1" fmla="*/ 0 h 474"/>
                <a:gd name="T2" fmla="*/ 469 w 476"/>
                <a:gd name="T3" fmla="*/ 474 h 474"/>
                <a:gd name="T4" fmla="*/ 476 w 476"/>
                <a:gd name="T5" fmla="*/ 471 h 474"/>
                <a:gd name="T6" fmla="*/ 9 w 476"/>
                <a:gd name="T7" fmla="*/ 0 h 474"/>
                <a:gd name="T8" fmla="*/ 0 w 476"/>
                <a:gd name="T9" fmla="*/ 0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6" h="474">
                  <a:moveTo>
                    <a:pt x="0" y="0"/>
                  </a:moveTo>
                  <a:lnTo>
                    <a:pt x="469" y="474"/>
                  </a:lnTo>
                  <a:lnTo>
                    <a:pt x="476" y="471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0" name="Freeform 58"/>
            <p:cNvSpPr/>
            <p:nvPr/>
          </p:nvSpPr>
          <p:spPr bwMode="auto">
            <a:xfrm>
              <a:off x="2938" y="2109"/>
              <a:ext cx="363" cy="696"/>
            </a:xfrm>
            <a:custGeom>
              <a:avLst/>
              <a:gdLst>
                <a:gd name="T0" fmla="*/ 358 w 363"/>
                <a:gd name="T1" fmla="*/ 0 h 696"/>
                <a:gd name="T2" fmla="*/ 0 w 363"/>
                <a:gd name="T3" fmla="*/ 696 h 696"/>
                <a:gd name="T4" fmla="*/ 12 w 363"/>
                <a:gd name="T5" fmla="*/ 696 h 696"/>
                <a:gd name="T6" fmla="*/ 363 w 363"/>
                <a:gd name="T7" fmla="*/ 9 h 696"/>
                <a:gd name="T8" fmla="*/ 358 w 363"/>
                <a:gd name="T9" fmla="*/ 0 h 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3" h="696">
                  <a:moveTo>
                    <a:pt x="358" y="0"/>
                  </a:moveTo>
                  <a:lnTo>
                    <a:pt x="0" y="696"/>
                  </a:lnTo>
                  <a:lnTo>
                    <a:pt x="12" y="696"/>
                  </a:lnTo>
                  <a:lnTo>
                    <a:pt x="363" y="9"/>
                  </a:lnTo>
                  <a:lnTo>
                    <a:pt x="35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1" name="Freeform 59"/>
            <p:cNvSpPr/>
            <p:nvPr/>
          </p:nvSpPr>
          <p:spPr bwMode="auto">
            <a:xfrm>
              <a:off x="3085" y="2296"/>
              <a:ext cx="516" cy="154"/>
            </a:xfrm>
            <a:custGeom>
              <a:avLst/>
              <a:gdLst>
                <a:gd name="T0" fmla="*/ 0 w 516"/>
                <a:gd name="T1" fmla="*/ 144 h 154"/>
                <a:gd name="T2" fmla="*/ 516 w 516"/>
                <a:gd name="T3" fmla="*/ 0 h 154"/>
                <a:gd name="T4" fmla="*/ 516 w 516"/>
                <a:gd name="T5" fmla="*/ 7 h 154"/>
                <a:gd name="T6" fmla="*/ 0 w 516"/>
                <a:gd name="T7" fmla="*/ 154 h 154"/>
                <a:gd name="T8" fmla="*/ 0 w 516"/>
                <a:gd name="T9" fmla="*/ 14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6" h="154">
                  <a:moveTo>
                    <a:pt x="0" y="144"/>
                  </a:moveTo>
                  <a:lnTo>
                    <a:pt x="516" y="0"/>
                  </a:lnTo>
                  <a:lnTo>
                    <a:pt x="516" y="7"/>
                  </a:lnTo>
                  <a:lnTo>
                    <a:pt x="0" y="154"/>
                  </a:lnTo>
                  <a:lnTo>
                    <a:pt x="0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2" name="Freeform 60"/>
            <p:cNvSpPr/>
            <p:nvPr/>
          </p:nvSpPr>
          <p:spPr bwMode="auto">
            <a:xfrm>
              <a:off x="3637" y="2106"/>
              <a:ext cx="571" cy="192"/>
            </a:xfrm>
            <a:custGeom>
              <a:avLst/>
              <a:gdLst>
                <a:gd name="T0" fmla="*/ 0 w 571"/>
                <a:gd name="T1" fmla="*/ 180 h 192"/>
                <a:gd name="T2" fmla="*/ 571 w 571"/>
                <a:gd name="T3" fmla="*/ 0 h 192"/>
                <a:gd name="T4" fmla="*/ 571 w 571"/>
                <a:gd name="T5" fmla="*/ 12 h 192"/>
                <a:gd name="T6" fmla="*/ 0 w 571"/>
                <a:gd name="T7" fmla="*/ 192 h 192"/>
                <a:gd name="T8" fmla="*/ 0 w 571"/>
                <a:gd name="T9" fmla="*/ 18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192">
                  <a:moveTo>
                    <a:pt x="0" y="180"/>
                  </a:moveTo>
                  <a:lnTo>
                    <a:pt x="571" y="0"/>
                  </a:lnTo>
                  <a:lnTo>
                    <a:pt x="571" y="12"/>
                  </a:lnTo>
                  <a:lnTo>
                    <a:pt x="0" y="192"/>
                  </a:lnTo>
                  <a:lnTo>
                    <a:pt x="0" y="1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3" name="Freeform 61"/>
            <p:cNvSpPr/>
            <p:nvPr/>
          </p:nvSpPr>
          <p:spPr bwMode="auto">
            <a:xfrm>
              <a:off x="4234" y="2106"/>
              <a:ext cx="521" cy="187"/>
            </a:xfrm>
            <a:custGeom>
              <a:avLst/>
              <a:gdLst>
                <a:gd name="T0" fmla="*/ 0 w 521"/>
                <a:gd name="T1" fmla="*/ 10 h 187"/>
                <a:gd name="T2" fmla="*/ 518 w 521"/>
                <a:gd name="T3" fmla="*/ 187 h 187"/>
                <a:gd name="T4" fmla="*/ 521 w 521"/>
                <a:gd name="T5" fmla="*/ 175 h 187"/>
                <a:gd name="T6" fmla="*/ 0 w 521"/>
                <a:gd name="T7" fmla="*/ 0 h 187"/>
                <a:gd name="T8" fmla="*/ 0 w 521"/>
                <a:gd name="T9" fmla="*/ 1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187">
                  <a:moveTo>
                    <a:pt x="0" y="10"/>
                  </a:moveTo>
                  <a:lnTo>
                    <a:pt x="518" y="187"/>
                  </a:lnTo>
                  <a:lnTo>
                    <a:pt x="521" y="175"/>
                  </a:lnTo>
                  <a:lnTo>
                    <a:pt x="0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4" name="Freeform 62"/>
            <p:cNvSpPr/>
            <p:nvPr/>
          </p:nvSpPr>
          <p:spPr bwMode="auto">
            <a:xfrm>
              <a:off x="4795" y="1749"/>
              <a:ext cx="329" cy="525"/>
            </a:xfrm>
            <a:custGeom>
              <a:avLst/>
              <a:gdLst>
                <a:gd name="T0" fmla="*/ 329 w 329"/>
                <a:gd name="T1" fmla="*/ 0 h 525"/>
                <a:gd name="T2" fmla="*/ 0 w 329"/>
                <a:gd name="T3" fmla="*/ 525 h 525"/>
                <a:gd name="T4" fmla="*/ 7 w 329"/>
                <a:gd name="T5" fmla="*/ 525 h 525"/>
                <a:gd name="T6" fmla="*/ 329 w 329"/>
                <a:gd name="T7" fmla="*/ 12 h 525"/>
                <a:gd name="T8" fmla="*/ 329 w 329"/>
                <a:gd name="T9" fmla="*/ 0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9" h="525">
                  <a:moveTo>
                    <a:pt x="329" y="0"/>
                  </a:moveTo>
                  <a:lnTo>
                    <a:pt x="0" y="525"/>
                  </a:lnTo>
                  <a:lnTo>
                    <a:pt x="7" y="525"/>
                  </a:lnTo>
                  <a:lnTo>
                    <a:pt x="329" y="12"/>
                  </a:lnTo>
                  <a:lnTo>
                    <a:pt x="3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5" name="Freeform 63"/>
            <p:cNvSpPr/>
            <p:nvPr/>
          </p:nvSpPr>
          <p:spPr bwMode="auto">
            <a:xfrm>
              <a:off x="5145" y="1756"/>
              <a:ext cx="52" cy="691"/>
            </a:xfrm>
            <a:custGeom>
              <a:avLst/>
              <a:gdLst>
                <a:gd name="T0" fmla="*/ 0 w 52"/>
                <a:gd name="T1" fmla="*/ 0 h 691"/>
                <a:gd name="T2" fmla="*/ 41 w 52"/>
                <a:gd name="T3" fmla="*/ 691 h 691"/>
                <a:gd name="T4" fmla="*/ 52 w 52"/>
                <a:gd name="T5" fmla="*/ 691 h 691"/>
                <a:gd name="T6" fmla="*/ 7 w 52"/>
                <a:gd name="T7" fmla="*/ 0 h 691"/>
                <a:gd name="T8" fmla="*/ 0 w 52"/>
                <a:gd name="T9" fmla="*/ 0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691">
                  <a:moveTo>
                    <a:pt x="0" y="0"/>
                  </a:moveTo>
                  <a:lnTo>
                    <a:pt x="41" y="691"/>
                  </a:lnTo>
                  <a:lnTo>
                    <a:pt x="52" y="691"/>
                  </a:lnTo>
                  <a:lnTo>
                    <a:pt x="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6" name="Freeform 64"/>
            <p:cNvSpPr/>
            <p:nvPr/>
          </p:nvSpPr>
          <p:spPr bwMode="auto">
            <a:xfrm>
              <a:off x="5204" y="2102"/>
              <a:ext cx="183" cy="355"/>
            </a:xfrm>
            <a:custGeom>
              <a:avLst/>
              <a:gdLst>
                <a:gd name="T0" fmla="*/ 171 w 183"/>
                <a:gd name="T1" fmla="*/ 0 h 355"/>
                <a:gd name="T2" fmla="*/ 0 w 183"/>
                <a:gd name="T3" fmla="*/ 345 h 355"/>
                <a:gd name="T4" fmla="*/ 10 w 183"/>
                <a:gd name="T5" fmla="*/ 355 h 355"/>
                <a:gd name="T6" fmla="*/ 183 w 183"/>
                <a:gd name="T7" fmla="*/ 0 h 355"/>
                <a:gd name="T8" fmla="*/ 171 w 183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3" h="355">
                  <a:moveTo>
                    <a:pt x="171" y="0"/>
                  </a:moveTo>
                  <a:lnTo>
                    <a:pt x="0" y="345"/>
                  </a:lnTo>
                  <a:lnTo>
                    <a:pt x="10" y="355"/>
                  </a:lnTo>
                  <a:lnTo>
                    <a:pt x="183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7" name="Freeform 65"/>
            <p:cNvSpPr/>
            <p:nvPr/>
          </p:nvSpPr>
          <p:spPr bwMode="auto">
            <a:xfrm>
              <a:off x="4795" y="2303"/>
              <a:ext cx="362" cy="173"/>
            </a:xfrm>
            <a:custGeom>
              <a:avLst/>
              <a:gdLst>
                <a:gd name="T0" fmla="*/ 0 w 362"/>
                <a:gd name="T1" fmla="*/ 9 h 173"/>
                <a:gd name="T2" fmla="*/ 362 w 362"/>
                <a:gd name="T3" fmla="*/ 173 h 173"/>
                <a:gd name="T4" fmla="*/ 362 w 362"/>
                <a:gd name="T5" fmla="*/ 156 h 173"/>
                <a:gd name="T6" fmla="*/ 0 w 362"/>
                <a:gd name="T7" fmla="*/ 0 h 173"/>
                <a:gd name="T8" fmla="*/ 0 w 362"/>
                <a:gd name="T9" fmla="*/ 9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2" h="173">
                  <a:moveTo>
                    <a:pt x="0" y="9"/>
                  </a:moveTo>
                  <a:lnTo>
                    <a:pt x="362" y="173"/>
                  </a:lnTo>
                  <a:lnTo>
                    <a:pt x="362" y="156"/>
                  </a:lnTo>
                  <a:lnTo>
                    <a:pt x="0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8" name="Freeform 66"/>
            <p:cNvSpPr/>
            <p:nvPr/>
          </p:nvSpPr>
          <p:spPr bwMode="auto">
            <a:xfrm>
              <a:off x="5086" y="2499"/>
              <a:ext cx="102" cy="462"/>
            </a:xfrm>
            <a:custGeom>
              <a:avLst/>
              <a:gdLst>
                <a:gd name="T0" fmla="*/ 95 w 102"/>
                <a:gd name="T1" fmla="*/ 0 h 462"/>
                <a:gd name="T2" fmla="*/ 0 w 102"/>
                <a:gd name="T3" fmla="*/ 462 h 462"/>
                <a:gd name="T4" fmla="*/ 12 w 102"/>
                <a:gd name="T5" fmla="*/ 462 h 462"/>
                <a:gd name="T6" fmla="*/ 102 w 102"/>
                <a:gd name="T7" fmla="*/ 0 h 462"/>
                <a:gd name="T8" fmla="*/ 95 w 102"/>
                <a:gd name="T9" fmla="*/ 0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462">
                  <a:moveTo>
                    <a:pt x="95" y="0"/>
                  </a:moveTo>
                  <a:lnTo>
                    <a:pt x="0" y="462"/>
                  </a:lnTo>
                  <a:lnTo>
                    <a:pt x="12" y="462"/>
                  </a:lnTo>
                  <a:lnTo>
                    <a:pt x="102" y="0"/>
                  </a:lnTo>
                  <a:lnTo>
                    <a:pt x="9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9" name="Freeform 67"/>
            <p:cNvSpPr/>
            <p:nvPr/>
          </p:nvSpPr>
          <p:spPr bwMode="auto">
            <a:xfrm>
              <a:off x="4724" y="2317"/>
              <a:ext cx="59" cy="663"/>
            </a:xfrm>
            <a:custGeom>
              <a:avLst/>
              <a:gdLst>
                <a:gd name="T0" fmla="*/ 50 w 59"/>
                <a:gd name="T1" fmla="*/ 0 h 663"/>
                <a:gd name="T2" fmla="*/ 0 w 59"/>
                <a:gd name="T3" fmla="*/ 663 h 663"/>
                <a:gd name="T4" fmla="*/ 9 w 59"/>
                <a:gd name="T5" fmla="*/ 663 h 663"/>
                <a:gd name="T6" fmla="*/ 59 w 59"/>
                <a:gd name="T7" fmla="*/ 0 h 663"/>
                <a:gd name="T8" fmla="*/ 50 w 59"/>
                <a:gd name="T9" fmla="*/ 0 h 6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663">
                  <a:moveTo>
                    <a:pt x="50" y="0"/>
                  </a:moveTo>
                  <a:lnTo>
                    <a:pt x="0" y="663"/>
                  </a:lnTo>
                  <a:lnTo>
                    <a:pt x="9" y="663"/>
                  </a:lnTo>
                  <a:lnTo>
                    <a:pt x="59" y="0"/>
                  </a:lnTo>
                  <a:lnTo>
                    <a:pt x="5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0" name="Freeform 68"/>
            <p:cNvSpPr/>
            <p:nvPr/>
          </p:nvSpPr>
          <p:spPr bwMode="auto">
            <a:xfrm>
              <a:off x="4740" y="2499"/>
              <a:ext cx="443" cy="481"/>
            </a:xfrm>
            <a:custGeom>
              <a:avLst/>
              <a:gdLst>
                <a:gd name="T0" fmla="*/ 436 w 443"/>
                <a:gd name="T1" fmla="*/ 0 h 481"/>
                <a:gd name="T2" fmla="*/ 0 w 443"/>
                <a:gd name="T3" fmla="*/ 476 h 481"/>
                <a:gd name="T4" fmla="*/ 7 w 443"/>
                <a:gd name="T5" fmla="*/ 481 h 481"/>
                <a:gd name="T6" fmla="*/ 443 w 443"/>
                <a:gd name="T7" fmla="*/ 0 h 481"/>
                <a:gd name="T8" fmla="*/ 436 w 443"/>
                <a:gd name="T9" fmla="*/ 0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3" h="481">
                  <a:moveTo>
                    <a:pt x="436" y="0"/>
                  </a:moveTo>
                  <a:lnTo>
                    <a:pt x="0" y="476"/>
                  </a:lnTo>
                  <a:lnTo>
                    <a:pt x="7" y="481"/>
                  </a:lnTo>
                  <a:lnTo>
                    <a:pt x="443" y="0"/>
                  </a:lnTo>
                  <a:lnTo>
                    <a:pt x="43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1" name="Freeform 69"/>
            <p:cNvSpPr/>
            <p:nvPr/>
          </p:nvSpPr>
          <p:spPr bwMode="auto">
            <a:xfrm>
              <a:off x="4996" y="2573"/>
              <a:ext cx="81" cy="388"/>
            </a:xfrm>
            <a:custGeom>
              <a:avLst/>
              <a:gdLst>
                <a:gd name="T0" fmla="*/ 0 w 81"/>
                <a:gd name="T1" fmla="*/ 0 h 388"/>
                <a:gd name="T2" fmla="*/ 69 w 81"/>
                <a:gd name="T3" fmla="*/ 388 h 388"/>
                <a:gd name="T4" fmla="*/ 81 w 81"/>
                <a:gd name="T5" fmla="*/ 388 h 388"/>
                <a:gd name="T6" fmla="*/ 10 w 81"/>
                <a:gd name="T7" fmla="*/ 0 h 388"/>
                <a:gd name="T8" fmla="*/ 0 w 8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388">
                  <a:moveTo>
                    <a:pt x="0" y="0"/>
                  </a:moveTo>
                  <a:lnTo>
                    <a:pt x="69" y="388"/>
                  </a:lnTo>
                  <a:lnTo>
                    <a:pt x="81" y="388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2" name="Freeform 70"/>
            <p:cNvSpPr/>
            <p:nvPr/>
          </p:nvSpPr>
          <p:spPr bwMode="auto">
            <a:xfrm>
              <a:off x="4186" y="2116"/>
              <a:ext cx="38" cy="594"/>
            </a:xfrm>
            <a:custGeom>
              <a:avLst/>
              <a:gdLst>
                <a:gd name="T0" fmla="*/ 31 w 38"/>
                <a:gd name="T1" fmla="*/ 2 h 594"/>
                <a:gd name="T2" fmla="*/ 0 w 38"/>
                <a:gd name="T3" fmla="*/ 594 h 594"/>
                <a:gd name="T4" fmla="*/ 7 w 38"/>
                <a:gd name="T5" fmla="*/ 594 h 594"/>
                <a:gd name="T6" fmla="*/ 38 w 38"/>
                <a:gd name="T7" fmla="*/ 0 h 594"/>
                <a:gd name="T8" fmla="*/ 31 w 38"/>
                <a:gd name="T9" fmla="*/ 2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594">
                  <a:moveTo>
                    <a:pt x="31" y="2"/>
                  </a:moveTo>
                  <a:lnTo>
                    <a:pt x="0" y="594"/>
                  </a:lnTo>
                  <a:lnTo>
                    <a:pt x="7" y="594"/>
                  </a:lnTo>
                  <a:lnTo>
                    <a:pt x="38" y="0"/>
                  </a:lnTo>
                  <a:lnTo>
                    <a:pt x="31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3" name="Freeform 71"/>
            <p:cNvSpPr/>
            <p:nvPr/>
          </p:nvSpPr>
          <p:spPr bwMode="auto">
            <a:xfrm>
              <a:off x="4201" y="2312"/>
              <a:ext cx="568" cy="415"/>
            </a:xfrm>
            <a:custGeom>
              <a:avLst/>
              <a:gdLst>
                <a:gd name="T0" fmla="*/ 0 w 568"/>
                <a:gd name="T1" fmla="*/ 405 h 415"/>
                <a:gd name="T2" fmla="*/ 563 w 568"/>
                <a:gd name="T3" fmla="*/ 0 h 415"/>
                <a:gd name="T4" fmla="*/ 568 w 568"/>
                <a:gd name="T5" fmla="*/ 7 h 415"/>
                <a:gd name="T6" fmla="*/ 0 w 568"/>
                <a:gd name="T7" fmla="*/ 415 h 415"/>
                <a:gd name="T8" fmla="*/ 0 w 568"/>
                <a:gd name="T9" fmla="*/ 405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8" h="415">
                  <a:moveTo>
                    <a:pt x="0" y="405"/>
                  </a:moveTo>
                  <a:lnTo>
                    <a:pt x="563" y="0"/>
                  </a:lnTo>
                  <a:lnTo>
                    <a:pt x="568" y="7"/>
                  </a:lnTo>
                  <a:lnTo>
                    <a:pt x="0" y="415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4" name="Freeform 72"/>
            <p:cNvSpPr/>
            <p:nvPr/>
          </p:nvSpPr>
          <p:spPr bwMode="auto">
            <a:xfrm>
              <a:off x="4198" y="2729"/>
              <a:ext cx="507" cy="272"/>
            </a:xfrm>
            <a:custGeom>
              <a:avLst/>
              <a:gdLst>
                <a:gd name="T0" fmla="*/ 0 w 507"/>
                <a:gd name="T1" fmla="*/ 9 h 272"/>
                <a:gd name="T2" fmla="*/ 497 w 507"/>
                <a:gd name="T3" fmla="*/ 272 h 272"/>
                <a:gd name="T4" fmla="*/ 507 w 507"/>
                <a:gd name="T5" fmla="*/ 268 h 272"/>
                <a:gd name="T6" fmla="*/ 5 w 507"/>
                <a:gd name="T7" fmla="*/ 0 h 272"/>
                <a:gd name="T8" fmla="*/ 0 w 507"/>
                <a:gd name="T9" fmla="*/ 9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72">
                  <a:moveTo>
                    <a:pt x="0" y="9"/>
                  </a:moveTo>
                  <a:lnTo>
                    <a:pt x="497" y="272"/>
                  </a:lnTo>
                  <a:lnTo>
                    <a:pt x="507" y="268"/>
                  </a:lnTo>
                  <a:lnTo>
                    <a:pt x="5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5" name="Freeform 73"/>
            <p:cNvSpPr/>
            <p:nvPr/>
          </p:nvSpPr>
          <p:spPr bwMode="auto">
            <a:xfrm>
              <a:off x="3627" y="2298"/>
              <a:ext cx="540" cy="431"/>
            </a:xfrm>
            <a:custGeom>
              <a:avLst/>
              <a:gdLst>
                <a:gd name="T0" fmla="*/ 0 w 540"/>
                <a:gd name="T1" fmla="*/ 10 h 431"/>
                <a:gd name="T2" fmla="*/ 540 w 540"/>
                <a:gd name="T3" fmla="*/ 431 h 431"/>
                <a:gd name="T4" fmla="*/ 540 w 540"/>
                <a:gd name="T5" fmla="*/ 417 h 431"/>
                <a:gd name="T6" fmla="*/ 8 w 540"/>
                <a:gd name="T7" fmla="*/ 0 h 431"/>
                <a:gd name="T8" fmla="*/ 0 w 540"/>
                <a:gd name="T9" fmla="*/ 1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431">
                  <a:moveTo>
                    <a:pt x="0" y="10"/>
                  </a:moveTo>
                  <a:lnTo>
                    <a:pt x="540" y="431"/>
                  </a:lnTo>
                  <a:lnTo>
                    <a:pt x="540" y="417"/>
                  </a:lnTo>
                  <a:lnTo>
                    <a:pt x="8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6" name="Freeform 74"/>
            <p:cNvSpPr/>
            <p:nvPr/>
          </p:nvSpPr>
          <p:spPr bwMode="auto">
            <a:xfrm>
              <a:off x="3495" y="2305"/>
              <a:ext cx="130" cy="621"/>
            </a:xfrm>
            <a:custGeom>
              <a:avLst/>
              <a:gdLst>
                <a:gd name="T0" fmla="*/ 125 w 130"/>
                <a:gd name="T1" fmla="*/ 0 h 621"/>
                <a:gd name="T2" fmla="*/ 0 w 130"/>
                <a:gd name="T3" fmla="*/ 621 h 621"/>
                <a:gd name="T4" fmla="*/ 9 w 130"/>
                <a:gd name="T5" fmla="*/ 621 h 621"/>
                <a:gd name="T6" fmla="*/ 130 w 130"/>
                <a:gd name="T7" fmla="*/ 5 h 621"/>
                <a:gd name="T8" fmla="*/ 125 w 130"/>
                <a:gd name="T9" fmla="*/ 0 h 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" h="621">
                  <a:moveTo>
                    <a:pt x="125" y="0"/>
                  </a:moveTo>
                  <a:lnTo>
                    <a:pt x="0" y="621"/>
                  </a:lnTo>
                  <a:lnTo>
                    <a:pt x="9" y="621"/>
                  </a:lnTo>
                  <a:lnTo>
                    <a:pt x="130" y="5"/>
                  </a:lnTo>
                  <a:lnTo>
                    <a:pt x="1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7" name="Freeform 75"/>
            <p:cNvSpPr/>
            <p:nvPr/>
          </p:nvSpPr>
          <p:spPr bwMode="auto">
            <a:xfrm>
              <a:off x="3054" y="2461"/>
              <a:ext cx="420" cy="465"/>
            </a:xfrm>
            <a:custGeom>
              <a:avLst/>
              <a:gdLst>
                <a:gd name="T0" fmla="*/ 0 w 420"/>
                <a:gd name="T1" fmla="*/ 8 h 465"/>
                <a:gd name="T2" fmla="*/ 412 w 420"/>
                <a:gd name="T3" fmla="*/ 465 h 465"/>
                <a:gd name="T4" fmla="*/ 420 w 420"/>
                <a:gd name="T5" fmla="*/ 465 h 465"/>
                <a:gd name="T6" fmla="*/ 12 w 420"/>
                <a:gd name="T7" fmla="*/ 0 h 465"/>
                <a:gd name="T8" fmla="*/ 0 w 420"/>
                <a:gd name="T9" fmla="*/ 8 h 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0" h="465">
                  <a:moveTo>
                    <a:pt x="0" y="8"/>
                  </a:moveTo>
                  <a:lnTo>
                    <a:pt x="412" y="465"/>
                  </a:lnTo>
                  <a:lnTo>
                    <a:pt x="420" y="465"/>
                  </a:lnTo>
                  <a:lnTo>
                    <a:pt x="12" y="0"/>
                  </a:ln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8" name="Freeform 76"/>
            <p:cNvSpPr/>
            <p:nvPr/>
          </p:nvSpPr>
          <p:spPr bwMode="auto">
            <a:xfrm>
              <a:off x="3519" y="2729"/>
              <a:ext cx="655" cy="223"/>
            </a:xfrm>
            <a:custGeom>
              <a:avLst/>
              <a:gdLst>
                <a:gd name="T0" fmla="*/ 0 w 655"/>
                <a:gd name="T1" fmla="*/ 213 h 223"/>
                <a:gd name="T2" fmla="*/ 655 w 655"/>
                <a:gd name="T3" fmla="*/ 0 h 223"/>
                <a:gd name="T4" fmla="*/ 655 w 655"/>
                <a:gd name="T5" fmla="*/ 9 h 223"/>
                <a:gd name="T6" fmla="*/ 0 w 655"/>
                <a:gd name="T7" fmla="*/ 223 h 223"/>
                <a:gd name="T8" fmla="*/ 0 w 655"/>
                <a:gd name="T9" fmla="*/ 213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5" h="223">
                  <a:moveTo>
                    <a:pt x="0" y="213"/>
                  </a:moveTo>
                  <a:lnTo>
                    <a:pt x="655" y="0"/>
                  </a:lnTo>
                  <a:lnTo>
                    <a:pt x="655" y="9"/>
                  </a:lnTo>
                  <a:lnTo>
                    <a:pt x="0" y="223"/>
                  </a:lnTo>
                  <a:lnTo>
                    <a:pt x="0" y="2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9" name="Freeform 77"/>
            <p:cNvSpPr/>
            <p:nvPr/>
          </p:nvSpPr>
          <p:spPr bwMode="auto">
            <a:xfrm>
              <a:off x="4066" y="2738"/>
              <a:ext cx="123" cy="495"/>
            </a:xfrm>
            <a:custGeom>
              <a:avLst/>
              <a:gdLst>
                <a:gd name="T0" fmla="*/ 118 w 123"/>
                <a:gd name="T1" fmla="*/ 0 h 495"/>
                <a:gd name="T2" fmla="*/ 0 w 123"/>
                <a:gd name="T3" fmla="*/ 495 h 495"/>
                <a:gd name="T4" fmla="*/ 7 w 123"/>
                <a:gd name="T5" fmla="*/ 495 h 495"/>
                <a:gd name="T6" fmla="*/ 123 w 123"/>
                <a:gd name="T7" fmla="*/ 0 h 495"/>
                <a:gd name="T8" fmla="*/ 118 w 123"/>
                <a:gd name="T9" fmla="*/ 0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495">
                  <a:moveTo>
                    <a:pt x="118" y="0"/>
                  </a:moveTo>
                  <a:lnTo>
                    <a:pt x="0" y="495"/>
                  </a:lnTo>
                  <a:lnTo>
                    <a:pt x="7" y="495"/>
                  </a:lnTo>
                  <a:lnTo>
                    <a:pt x="123" y="0"/>
                  </a:lnTo>
                  <a:lnTo>
                    <a:pt x="1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0" name="Freeform 78"/>
            <p:cNvSpPr/>
            <p:nvPr/>
          </p:nvSpPr>
          <p:spPr bwMode="auto">
            <a:xfrm>
              <a:off x="2957" y="2843"/>
              <a:ext cx="971" cy="42"/>
            </a:xfrm>
            <a:custGeom>
              <a:avLst/>
              <a:gdLst>
                <a:gd name="T0" fmla="*/ 0 w 971"/>
                <a:gd name="T1" fmla="*/ 0 h 42"/>
                <a:gd name="T2" fmla="*/ 971 w 971"/>
                <a:gd name="T3" fmla="*/ 30 h 42"/>
                <a:gd name="T4" fmla="*/ 971 w 971"/>
                <a:gd name="T5" fmla="*/ 42 h 42"/>
                <a:gd name="T6" fmla="*/ 0 w 971"/>
                <a:gd name="T7" fmla="*/ 7 h 42"/>
                <a:gd name="T8" fmla="*/ 0 w 971"/>
                <a:gd name="T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1" h="42">
                  <a:moveTo>
                    <a:pt x="0" y="0"/>
                  </a:moveTo>
                  <a:lnTo>
                    <a:pt x="971" y="30"/>
                  </a:lnTo>
                  <a:lnTo>
                    <a:pt x="971" y="42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1" name="Freeform 79"/>
            <p:cNvSpPr/>
            <p:nvPr/>
          </p:nvSpPr>
          <p:spPr bwMode="auto">
            <a:xfrm>
              <a:off x="2865" y="2902"/>
              <a:ext cx="597" cy="57"/>
            </a:xfrm>
            <a:custGeom>
              <a:avLst/>
              <a:gdLst>
                <a:gd name="T0" fmla="*/ 0 w 597"/>
                <a:gd name="T1" fmla="*/ 0 h 57"/>
                <a:gd name="T2" fmla="*/ 597 w 597"/>
                <a:gd name="T3" fmla="*/ 50 h 57"/>
                <a:gd name="T4" fmla="*/ 597 w 597"/>
                <a:gd name="T5" fmla="*/ 57 h 57"/>
                <a:gd name="T6" fmla="*/ 0 w 597"/>
                <a:gd name="T7" fmla="*/ 12 h 57"/>
                <a:gd name="T8" fmla="*/ 0 w 597"/>
                <a:gd name="T9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57">
                  <a:moveTo>
                    <a:pt x="0" y="0"/>
                  </a:moveTo>
                  <a:lnTo>
                    <a:pt x="597" y="50"/>
                  </a:lnTo>
                  <a:lnTo>
                    <a:pt x="597" y="57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2" name="Freeform 80"/>
            <p:cNvSpPr/>
            <p:nvPr/>
          </p:nvSpPr>
          <p:spPr bwMode="auto">
            <a:xfrm>
              <a:off x="2844" y="2916"/>
              <a:ext cx="61" cy="268"/>
            </a:xfrm>
            <a:custGeom>
              <a:avLst/>
              <a:gdLst>
                <a:gd name="T0" fmla="*/ 0 w 61"/>
                <a:gd name="T1" fmla="*/ 0 h 268"/>
                <a:gd name="T2" fmla="*/ 54 w 61"/>
                <a:gd name="T3" fmla="*/ 268 h 268"/>
                <a:gd name="T4" fmla="*/ 61 w 61"/>
                <a:gd name="T5" fmla="*/ 268 h 268"/>
                <a:gd name="T6" fmla="*/ 12 w 61"/>
                <a:gd name="T7" fmla="*/ 0 h 268"/>
                <a:gd name="T8" fmla="*/ 0 w 61"/>
                <a:gd name="T9" fmla="*/ 0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268">
                  <a:moveTo>
                    <a:pt x="0" y="0"/>
                  </a:moveTo>
                  <a:lnTo>
                    <a:pt x="54" y="268"/>
                  </a:lnTo>
                  <a:lnTo>
                    <a:pt x="61" y="26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3" name="Freeform 81"/>
            <p:cNvSpPr/>
            <p:nvPr/>
          </p:nvSpPr>
          <p:spPr bwMode="auto">
            <a:xfrm>
              <a:off x="2851" y="2909"/>
              <a:ext cx="608" cy="519"/>
            </a:xfrm>
            <a:custGeom>
              <a:avLst/>
              <a:gdLst>
                <a:gd name="T0" fmla="*/ 0 w 608"/>
                <a:gd name="T1" fmla="*/ 9 h 519"/>
                <a:gd name="T2" fmla="*/ 601 w 608"/>
                <a:gd name="T3" fmla="*/ 519 h 519"/>
                <a:gd name="T4" fmla="*/ 608 w 608"/>
                <a:gd name="T5" fmla="*/ 509 h 519"/>
                <a:gd name="T6" fmla="*/ 7 w 608"/>
                <a:gd name="T7" fmla="*/ 0 h 519"/>
                <a:gd name="T8" fmla="*/ 0 w 608"/>
                <a:gd name="T9" fmla="*/ 9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8" h="519">
                  <a:moveTo>
                    <a:pt x="0" y="9"/>
                  </a:moveTo>
                  <a:lnTo>
                    <a:pt x="601" y="519"/>
                  </a:lnTo>
                  <a:lnTo>
                    <a:pt x="608" y="509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4" name="Freeform 82"/>
            <p:cNvSpPr/>
            <p:nvPr/>
          </p:nvSpPr>
          <p:spPr bwMode="auto">
            <a:xfrm>
              <a:off x="3474" y="2985"/>
              <a:ext cx="21" cy="421"/>
            </a:xfrm>
            <a:custGeom>
              <a:avLst/>
              <a:gdLst>
                <a:gd name="T0" fmla="*/ 11 w 21"/>
                <a:gd name="T1" fmla="*/ 7 h 421"/>
                <a:gd name="T2" fmla="*/ 0 w 21"/>
                <a:gd name="T3" fmla="*/ 421 h 421"/>
                <a:gd name="T4" fmla="*/ 11 w 21"/>
                <a:gd name="T5" fmla="*/ 421 h 421"/>
                <a:gd name="T6" fmla="*/ 21 w 21"/>
                <a:gd name="T7" fmla="*/ 0 h 421"/>
                <a:gd name="T8" fmla="*/ 11 w 21"/>
                <a:gd name="T9" fmla="*/ 7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421">
                  <a:moveTo>
                    <a:pt x="11" y="7"/>
                  </a:moveTo>
                  <a:lnTo>
                    <a:pt x="0" y="421"/>
                  </a:lnTo>
                  <a:lnTo>
                    <a:pt x="11" y="421"/>
                  </a:lnTo>
                  <a:lnTo>
                    <a:pt x="21" y="0"/>
                  </a:lnTo>
                  <a:lnTo>
                    <a:pt x="11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5" name="Freeform 83"/>
            <p:cNvSpPr/>
            <p:nvPr/>
          </p:nvSpPr>
          <p:spPr bwMode="auto">
            <a:xfrm>
              <a:off x="3519" y="2959"/>
              <a:ext cx="520" cy="296"/>
            </a:xfrm>
            <a:custGeom>
              <a:avLst/>
              <a:gdLst>
                <a:gd name="T0" fmla="*/ 0 w 520"/>
                <a:gd name="T1" fmla="*/ 16 h 296"/>
                <a:gd name="T2" fmla="*/ 509 w 520"/>
                <a:gd name="T3" fmla="*/ 296 h 296"/>
                <a:gd name="T4" fmla="*/ 520 w 520"/>
                <a:gd name="T5" fmla="*/ 286 h 296"/>
                <a:gd name="T6" fmla="*/ 0 w 520"/>
                <a:gd name="T7" fmla="*/ 0 h 296"/>
                <a:gd name="T8" fmla="*/ 0 w 520"/>
                <a:gd name="T9" fmla="*/ 16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0" h="296">
                  <a:moveTo>
                    <a:pt x="0" y="16"/>
                  </a:moveTo>
                  <a:lnTo>
                    <a:pt x="509" y="296"/>
                  </a:lnTo>
                  <a:lnTo>
                    <a:pt x="520" y="286"/>
                  </a:lnTo>
                  <a:lnTo>
                    <a:pt x="0" y="0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6" name="Freeform 84"/>
            <p:cNvSpPr/>
            <p:nvPr/>
          </p:nvSpPr>
          <p:spPr bwMode="auto">
            <a:xfrm>
              <a:off x="4082" y="3011"/>
              <a:ext cx="616" cy="246"/>
            </a:xfrm>
            <a:custGeom>
              <a:avLst/>
              <a:gdLst>
                <a:gd name="T0" fmla="*/ 0 w 616"/>
                <a:gd name="T1" fmla="*/ 232 h 246"/>
                <a:gd name="T2" fmla="*/ 616 w 616"/>
                <a:gd name="T3" fmla="*/ 0 h 246"/>
                <a:gd name="T4" fmla="*/ 616 w 616"/>
                <a:gd name="T5" fmla="*/ 12 h 246"/>
                <a:gd name="T6" fmla="*/ 0 w 616"/>
                <a:gd name="T7" fmla="*/ 246 h 246"/>
                <a:gd name="T8" fmla="*/ 0 w 616"/>
                <a:gd name="T9" fmla="*/ 232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6" h="246">
                  <a:moveTo>
                    <a:pt x="0" y="232"/>
                  </a:moveTo>
                  <a:lnTo>
                    <a:pt x="616" y="0"/>
                  </a:lnTo>
                  <a:lnTo>
                    <a:pt x="616" y="12"/>
                  </a:lnTo>
                  <a:lnTo>
                    <a:pt x="0" y="246"/>
                  </a:lnTo>
                  <a:lnTo>
                    <a:pt x="0" y="2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7" name="Freeform 85"/>
            <p:cNvSpPr/>
            <p:nvPr/>
          </p:nvSpPr>
          <p:spPr bwMode="auto">
            <a:xfrm>
              <a:off x="4755" y="2992"/>
              <a:ext cx="284" cy="19"/>
            </a:xfrm>
            <a:custGeom>
              <a:avLst/>
              <a:gdLst>
                <a:gd name="T0" fmla="*/ 0 w 284"/>
                <a:gd name="T1" fmla="*/ 7 h 19"/>
                <a:gd name="T2" fmla="*/ 284 w 284"/>
                <a:gd name="T3" fmla="*/ 0 h 19"/>
                <a:gd name="T4" fmla="*/ 284 w 284"/>
                <a:gd name="T5" fmla="*/ 7 h 19"/>
                <a:gd name="T6" fmla="*/ 0 w 284"/>
                <a:gd name="T7" fmla="*/ 19 h 19"/>
                <a:gd name="T8" fmla="*/ 0 w 284"/>
                <a:gd name="T9" fmla="*/ 7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4" h="19">
                  <a:moveTo>
                    <a:pt x="0" y="7"/>
                  </a:moveTo>
                  <a:lnTo>
                    <a:pt x="284" y="0"/>
                  </a:lnTo>
                  <a:lnTo>
                    <a:pt x="284" y="7"/>
                  </a:lnTo>
                  <a:lnTo>
                    <a:pt x="0" y="19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8" name="Freeform 86"/>
            <p:cNvSpPr/>
            <p:nvPr/>
          </p:nvSpPr>
          <p:spPr bwMode="auto">
            <a:xfrm>
              <a:off x="4343" y="3013"/>
              <a:ext cx="360" cy="452"/>
            </a:xfrm>
            <a:custGeom>
              <a:avLst/>
              <a:gdLst>
                <a:gd name="T0" fmla="*/ 360 w 360"/>
                <a:gd name="T1" fmla="*/ 0 h 452"/>
                <a:gd name="T2" fmla="*/ 0 w 360"/>
                <a:gd name="T3" fmla="*/ 452 h 452"/>
                <a:gd name="T4" fmla="*/ 16 w 360"/>
                <a:gd name="T5" fmla="*/ 452 h 452"/>
                <a:gd name="T6" fmla="*/ 360 w 360"/>
                <a:gd name="T7" fmla="*/ 10 h 452"/>
                <a:gd name="T8" fmla="*/ 360 w 360"/>
                <a:gd name="T9" fmla="*/ 0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0" h="452">
                  <a:moveTo>
                    <a:pt x="360" y="0"/>
                  </a:moveTo>
                  <a:lnTo>
                    <a:pt x="0" y="452"/>
                  </a:lnTo>
                  <a:lnTo>
                    <a:pt x="16" y="452"/>
                  </a:lnTo>
                  <a:lnTo>
                    <a:pt x="360" y="10"/>
                  </a:lnTo>
                  <a:lnTo>
                    <a:pt x="36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9" name="Freeform 87"/>
            <p:cNvSpPr/>
            <p:nvPr/>
          </p:nvSpPr>
          <p:spPr bwMode="auto">
            <a:xfrm>
              <a:off x="4532" y="3023"/>
              <a:ext cx="180" cy="270"/>
            </a:xfrm>
            <a:custGeom>
              <a:avLst/>
              <a:gdLst>
                <a:gd name="T0" fmla="*/ 171 w 180"/>
                <a:gd name="T1" fmla="*/ 0 h 270"/>
                <a:gd name="T2" fmla="*/ 0 w 180"/>
                <a:gd name="T3" fmla="*/ 262 h 270"/>
                <a:gd name="T4" fmla="*/ 14 w 180"/>
                <a:gd name="T5" fmla="*/ 270 h 270"/>
                <a:gd name="T6" fmla="*/ 180 w 180"/>
                <a:gd name="T7" fmla="*/ 0 h 270"/>
                <a:gd name="T8" fmla="*/ 171 w 180"/>
                <a:gd name="T9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0" h="270">
                  <a:moveTo>
                    <a:pt x="171" y="0"/>
                  </a:moveTo>
                  <a:lnTo>
                    <a:pt x="0" y="262"/>
                  </a:lnTo>
                  <a:lnTo>
                    <a:pt x="14" y="270"/>
                  </a:lnTo>
                  <a:lnTo>
                    <a:pt x="180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0" name="Freeform 88"/>
            <p:cNvSpPr/>
            <p:nvPr/>
          </p:nvSpPr>
          <p:spPr bwMode="auto">
            <a:xfrm>
              <a:off x="4352" y="3330"/>
              <a:ext cx="149" cy="143"/>
            </a:xfrm>
            <a:custGeom>
              <a:avLst/>
              <a:gdLst>
                <a:gd name="T0" fmla="*/ 149 w 149"/>
                <a:gd name="T1" fmla="*/ 0 h 143"/>
                <a:gd name="T2" fmla="*/ 0 w 149"/>
                <a:gd name="T3" fmla="*/ 133 h 143"/>
                <a:gd name="T4" fmla="*/ 7 w 149"/>
                <a:gd name="T5" fmla="*/ 143 h 143"/>
                <a:gd name="T6" fmla="*/ 149 w 149"/>
                <a:gd name="T7" fmla="*/ 8 h 143"/>
                <a:gd name="T8" fmla="*/ 149 w 149"/>
                <a:gd name="T9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143">
                  <a:moveTo>
                    <a:pt x="149" y="0"/>
                  </a:moveTo>
                  <a:lnTo>
                    <a:pt x="0" y="133"/>
                  </a:lnTo>
                  <a:lnTo>
                    <a:pt x="7" y="143"/>
                  </a:lnTo>
                  <a:lnTo>
                    <a:pt x="149" y="8"/>
                  </a:lnTo>
                  <a:lnTo>
                    <a:pt x="14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1" name="Freeform 89"/>
            <p:cNvSpPr/>
            <p:nvPr/>
          </p:nvSpPr>
          <p:spPr bwMode="auto">
            <a:xfrm>
              <a:off x="3497" y="3262"/>
              <a:ext cx="542" cy="166"/>
            </a:xfrm>
            <a:custGeom>
              <a:avLst/>
              <a:gdLst>
                <a:gd name="T0" fmla="*/ 0 w 542"/>
                <a:gd name="T1" fmla="*/ 151 h 166"/>
                <a:gd name="T2" fmla="*/ 533 w 542"/>
                <a:gd name="T3" fmla="*/ 0 h 166"/>
                <a:gd name="T4" fmla="*/ 542 w 542"/>
                <a:gd name="T5" fmla="*/ 9 h 166"/>
                <a:gd name="T6" fmla="*/ 0 w 542"/>
                <a:gd name="T7" fmla="*/ 166 h 166"/>
                <a:gd name="T8" fmla="*/ 0 w 542"/>
                <a:gd name="T9" fmla="*/ 151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2" h="166">
                  <a:moveTo>
                    <a:pt x="0" y="151"/>
                  </a:moveTo>
                  <a:lnTo>
                    <a:pt x="533" y="0"/>
                  </a:lnTo>
                  <a:lnTo>
                    <a:pt x="542" y="9"/>
                  </a:lnTo>
                  <a:lnTo>
                    <a:pt x="0" y="166"/>
                  </a:lnTo>
                  <a:lnTo>
                    <a:pt x="0" y="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2" name="Freeform 90"/>
            <p:cNvSpPr/>
            <p:nvPr/>
          </p:nvSpPr>
          <p:spPr bwMode="auto">
            <a:xfrm>
              <a:off x="3509" y="3430"/>
              <a:ext cx="789" cy="61"/>
            </a:xfrm>
            <a:custGeom>
              <a:avLst/>
              <a:gdLst>
                <a:gd name="T0" fmla="*/ 0 w 789"/>
                <a:gd name="T1" fmla="*/ 0 h 61"/>
                <a:gd name="T2" fmla="*/ 789 w 789"/>
                <a:gd name="T3" fmla="*/ 52 h 61"/>
                <a:gd name="T4" fmla="*/ 789 w 789"/>
                <a:gd name="T5" fmla="*/ 61 h 61"/>
                <a:gd name="T6" fmla="*/ 0 w 789"/>
                <a:gd name="T7" fmla="*/ 7 h 61"/>
                <a:gd name="T8" fmla="*/ 0 w 789"/>
                <a:gd name="T9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9" h="61">
                  <a:moveTo>
                    <a:pt x="0" y="0"/>
                  </a:moveTo>
                  <a:lnTo>
                    <a:pt x="789" y="52"/>
                  </a:lnTo>
                  <a:lnTo>
                    <a:pt x="789" y="61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3" name="Freeform 91"/>
            <p:cNvSpPr/>
            <p:nvPr/>
          </p:nvSpPr>
          <p:spPr bwMode="auto">
            <a:xfrm>
              <a:off x="4066" y="3267"/>
              <a:ext cx="234" cy="210"/>
            </a:xfrm>
            <a:custGeom>
              <a:avLst/>
              <a:gdLst>
                <a:gd name="T0" fmla="*/ 0 w 234"/>
                <a:gd name="T1" fmla="*/ 0 h 210"/>
                <a:gd name="T2" fmla="*/ 234 w 234"/>
                <a:gd name="T3" fmla="*/ 210 h 210"/>
                <a:gd name="T4" fmla="*/ 234 w 234"/>
                <a:gd name="T5" fmla="*/ 198 h 210"/>
                <a:gd name="T6" fmla="*/ 11 w 234"/>
                <a:gd name="T7" fmla="*/ 0 h 210"/>
                <a:gd name="T8" fmla="*/ 0 w 234"/>
                <a:gd name="T9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210">
                  <a:moveTo>
                    <a:pt x="0" y="0"/>
                  </a:moveTo>
                  <a:lnTo>
                    <a:pt x="234" y="210"/>
                  </a:lnTo>
                  <a:lnTo>
                    <a:pt x="234" y="198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4" name="Oval 92"/>
            <p:cNvSpPr>
              <a:spLocks noChangeArrowheads="1"/>
            </p:cNvSpPr>
            <p:nvPr/>
          </p:nvSpPr>
          <p:spPr bwMode="auto">
            <a:xfrm>
              <a:off x="2830" y="965"/>
              <a:ext cx="78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5" name="Oval 93"/>
            <p:cNvSpPr>
              <a:spLocks noChangeArrowheads="1"/>
            </p:cNvSpPr>
            <p:nvPr/>
          </p:nvSpPr>
          <p:spPr bwMode="auto">
            <a:xfrm>
              <a:off x="3374" y="1076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6" name="Oval 94"/>
            <p:cNvSpPr>
              <a:spLocks noChangeArrowheads="1"/>
            </p:cNvSpPr>
            <p:nvPr/>
          </p:nvSpPr>
          <p:spPr bwMode="auto">
            <a:xfrm>
              <a:off x="3424" y="719"/>
              <a:ext cx="69" cy="6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7" name="Oval 95"/>
            <p:cNvSpPr>
              <a:spLocks noChangeArrowheads="1"/>
            </p:cNvSpPr>
            <p:nvPr/>
          </p:nvSpPr>
          <p:spPr bwMode="auto">
            <a:xfrm>
              <a:off x="3623" y="593"/>
              <a:ext cx="78" cy="8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8" name="Oval 96"/>
            <p:cNvSpPr>
              <a:spLocks noChangeArrowheads="1"/>
            </p:cNvSpPr>
            <p:nvPr/>
          </p:nvSpPr>
          <p:spPr bwMode="auto">
            <a:xfrm>
              <a:off x="4044" y="984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9" name="Oval 97"/>
            <p:cNvSpPr>
              <a:spLocks noChangeArrowheads="1"/>
            </p:cNvSpPr>
            <p:nvPr/>
          </p:nvSpPr>
          <p:spPr bwMode="auto">
            <a:xfrm>
              <a:off x="4399" y="832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0" name="Oval 98"/>
            <p:cNvSpPr>
              <a:spLocks noChangeArrowheads="1"/>
            </p:cNvSpPr>
            <p:nvPr/>
          </p:nvSpPr>
          <p:spPr bwMode="auto">
            <a:xfrm>
              <a:off x="4700" y="1076"/>
              <a:ext cx="69" cy="6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1" name="Oval 99"/>
            <p:cNvSpPr>
              <a:spLocks noChangeArrowheads="1"/>
            </p:cNvSpPr>
            <p:nvPr/>
          </p:nvSpPr>
          <p:spPr bwMode="auto">
            <a:xfrm>
              <a:off x="4745" y="2263"/>
              <a:ext cx="64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2" name="Oval 100"/>
            <p:cNvSpPr>
              <a:spLocks noChangeArrowheads="1"/>
            </p:cNvSpPr>
            <p:nvPr/>
          </p:nvSpPr>
          <p:spPr bwMode="auto">
            <a:xfrm>
              <a:off x="3800" y="1583"/>
              <a:ext cx="50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3" name="Oval 101"/>
            <p:cNvSpPr>
              <a:spLocks noChangeArrowheads="1"/>
            </p:cNvSpPr>
            <p:nvPr/>
          </p:nvSpPr>
          <p:spPr bwMode="auto">
            <a:xfrm>
              <a:off x="4949" y="2499"/>
              <a:ext cx="92" cy="9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4" name="Oval 102"/>
            <p:cNvSpPr>
              <a:spLocks noChangeArrowheads="1"/>
            </p:cNvSpPr>
            <p:nvPr/>
          </p:nvSpPr>
          <p:spPr bwMode="auto">
            <a:xfrm>
              <a:off x="4272" y="1706"/>
              <a:ext cx="106" cy="10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5" name="Oval 103"/>
            <p:cNvSpPr>
              <a:spLocks noChangeArrowheads="1"/>
            </p:cNvSpPr>
            <p:nvPr/>
          </p:nvSpPr>
          <p:spPr bwMode="auto">
            <a:xfrm>
              <a:off x="4518" y="1550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6" name="Oval 104"/>
            <p:cNvSpPr>
              <a:spLocks noChangeArrowheads="1"/>
            </p:cNvSpPr>
            <p:nvPr/>
          </p:nvSpPr>
          <p:spPr bwMode="auto">
            <a:xfrm>
              <a:off x="5032" y="1124"/>
              <a:ext cx="85" cy="8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7" name="Oval 105"/>
            <p:cNvSpPr>
              <a:spLocks noChangeArrowheads="1"/>
            </p:cNvSpPr>
            <p:nvPr/>
          </p:nvSpPr>
          <p:spPr bwMode="auto">
            <a:xfrm>
              <a:off x="5039" y="1536"/>
              <a:ext cx="92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8" name="Oval 106"/>
            <p:cNvSpPr>
              <a:spLocks noChangeArrowheads="1"/>
            </p:cNvSpPr>
            <p:nvPr/>
          </p:nvSpPr>
          <p:spPr bwMode="auto">
            <a:xfrm>
              <a:off x="5155" y="2440"/>
              <a:ext cx="66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9" name="Oval 107"/>
            <p:cNvSpPr>
              <a:spLocks noChangeArrowheads="1"/>
            </p:cNvSpPr>
            <p:nvPr/>
          </p:nvSpPr>
          <p:spPr bwMode="auto">
            <a:xfrm>
              <a:off x="5342" y="2040"/>
              <a:ext cx="83" cy="8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0" name="Oval 108"/>
            <p:cNvSpPr>
              <a:spLocks noChangeArrowheads="1"/>
            </p:cNvSpPr>
            <p:nvPr/>
          </p:nvSpPr>
          <p:spPr bwMode="auto">
            <a:xfrm>
              <a:off x="4196" y="2078"/>
              <a:ext cx="47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1" name="Oval 109"/>
            <p:cNvSpPr>
              <a:spLocks noChangeArrowheads="1"/>
            </p:cNvSpPr>
            <p:nvPr/>
          </p:nvSpPr>
          <p:spPr bwMode="auto">
            <a:xfrm>
              <a:off x="4293" y="3454"/>
              <a:ext cx="76" cy="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2" name="Oval 110"/>
            <p:cNvSpPr>
              <a:spLocks noChangeArrowheads="1"/>
            </p:cNvSpPr>
            <p:nvPr/>
          </p:nvSpPr>
          <p:spPr bwMode="auto">
            <a:xfrm>
              <a:off x="4482" y="3274"/>
              <a:ext cx="74" cy="7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3" name="Oval 111"/>
            <p:cNvSpPr>
              <a:spLocks noChangeArrowheads="1"/>
            </p:cNvSpPr>
            <p:nvPr/>
          </p:nvSpPr>
          <p:spPr bwMode="auto">
            <a:xfrm>
              <a:off x="4693" y="2971"/>
              <a:ext cx="62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4" name="Oval 112"/>
            <p:cNvSpPr>
              <a:spLocks noChangeArrowheads="1"/>
            </p:cNvSpPr>
            <p:nvPr/>
          </p:nvSpPr>
          <p:spPr bwMode="auto">
            <a:xfrm>
              <a:off x="5039" y="2954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5" name="Oval 113"/>
            <p:cNvSpPr>
              <a:spLocks noChangeArrowheads="1"/>
            </p:cNvSpPr>
            <p:nvPr/>
          </p:nvSpPr>
          <p:spPr bwMode="auto">
            <a:xfrm>
              <a:off x="4025" y="3224"/>
              <a:ext cx="62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6" name="Oval 114"/>
            <p:cNvSpPr>
              <a:spLocks noChangeArrowheads="1"/>
            </p:cNvSpPr>
            <p:nvPr/>
          </p:nvSpPr>
          <p:spPr bwMode="auto">
            <a:xfrm>
              <a:off x="3381" y="1169"/>
              <a:ext cx="59" cy="5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7" name="Oval 115"/>
            <p:cNvSpPr>
              <a:spLocks noChangeArrowheads="1"/>
            </p:cNvSpPr>
            <p:nvPr/>
          </p:nvSpPr>
          <p:spPr bwMode="auto">
            <a:xfrm>
              <a:off x="2574" y="2073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8" name="Oval 116"/>
            <p:cNvSpPr>
              <a:spLocks noChangeArrowheads="1"/>
            </p:cNvSpPr>
            <p:nvPr/>
          </p:nvSpPr>
          <p:spPr bwMode="auto">
            <a:xfrm>
              <a:off x="2410" y="2459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9" name="Oval 117"/>
            <p:cNvSpPr>
              <a:spLocks noChangeArrowheads="1"/>
            </p:cNvSpPr>
            <p:nvPr/>
          </p:nvSpPr>
          <p:spPr bwMode="auto">
            <a:xfrm>
              <a:off x="2867" y="3174"/>
              <a:ext cx="79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0" name="Oval 118"/>
            <p:cNvSpPr>
              <a:spLocks noChangeArrowheads="1"/>
            </p:cNvSpPr>
            <p:nvPr/>
          </p:nvSpPr>
          <p:spPr bwMode="auto">
            <a:xfrm>
              <a:off x="2811" y="2862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1" name="Oval 119"/>
            <p:cNvSpPr>
              <a:spLocks noChangeArrowheads="1"/>
            </p:cNvSpPr>
            <p:nvPr/>
          </p:nvSpPr>
          <p:spPr bwMode="auto">
            <a:xfrm>
              <a:off x="2867" y="2791"/>
              <a:ext cx="95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2" name="Oval 120"/>
            <p:cNvSpPr>
              <a:spLocks noChangeArrowheads="1"/>
            </p:cNvSpPr>
            <p:nvPr/>
          </p:nvSpPr>
          <p:spPr bwMode="auto">
            <a:xfrm>
              <a:off x="2410" y="1635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3" name="Oval 121"/>
            <p:cNvSpPr>
              <a:spLocks noChangeArrowheads="1"/>
            </p:cNvSpPr>
            <p:nvPr/>
          </p:nvSpPr>
          <p:spPr bwMode="auto">
            <a:xfrm>
              <a:off x="3599" y="2270"/>
              <a:ext cx="45" cy="4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4" name="Oval 122"/>
            <p:cNvSpPr>
              <a:spLocks noChangeArrowheads="1"/>
            </p:cNvSpPr>
            <p:nvPr/>
          </p:nvSpPr>
          <p:spPr bwMode="auto">
            <a:xfrm>
              <a:off x="3462" y="2918"/>
              <a:ext cx="59" cy="6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5" name="Oval 123"/>
            <p:cNvSpPr>
              <a:spLocks noChangeArrowheads="1"/>
            </p:cNvSpPr>
            <p:nvPr/>
          </p:nvSpPr>
          <p:spPr bwMode="auto">
            <a:xfrm>
              <a:off x="3594" y="3449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6" name="Oval 124"/>
            <p:cNvSpPr>
              <a:spLocks noChangeArrowheads="1"/>
            </p:cNvSpPr>
            <p:nvPr/>
          </p:nvSpPr>
          <p:spPr bwMode="auto">
            <a:xfrm>
              <a:off x="3445" y="3399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7" name="Oval 125"/>
            <p:cNvSpPr>
              <a:spLocks noChangeArrowheads="1"/>
            </p:cNvSpPr>
            <p:nvPr/>
          </p:nvSpPr>
          <p:spPr bwMode="auto">
            <a:xfrm>
              <a:off x="2792" y="1270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8" name="Oval 126"/>
            <p:cNvSpPr>
              <a:spLocks noChangeArrowheads="1"/>
            </p:cNvSpPr>
            <p:nvPr/>
          </p:nvSpPr>
          <p:spPr bwMode="auto">
            <a:xfrm>
              <a:off x="2564" y="1756"/>
              <a:ext cx="95" cy="9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9" name="Oval 127"/>
            <p:cNvSpPr>
              <a:spLocks noChangeArrowheads="1"/>
            </p:cNvSpPr>
            <p:nvPr/>
          </p:nvSpPr>
          <p:spPr bwMode="auto">
            <a:xfrm>
              <a:off x="3107" y="1756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0" name="Oval 128"/>
            <p:cNvSpPr>
              <a:spLocks noChangeArrowheads="1"/>
            </p:cNvSpPr>
            <p:nvPr/>
          </p:nvSpPr>
          <p:spPr bwMode="auto">
            <a:xfrm>
              <a:off x="3263" y="2030"/>
              <a:ext cx="99" cy="1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1" name="Oval 129"/>
            <p:cNvSpPr>
              <a:spLocks noChangeArrowheads="1"/>
            </p:cNvSpPr>
            <p:nvPr/>
          </p:nvSpPr>
          <p:spPr bwMode="auto">
            <a:xfrm>
              <a:off x="3021" y="2412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2" name="Oval 130"/>
            <p:cNvSpPr>
              <a:spLocks noChangeArrowheads="1"/>
            </p:cNvSpPr>
            <p:nvPr/>
          </p:nvSpPr>
          <p:spPr bwMode="auto">
            <a:xfrm>
              <a:off x="3919" y="2828"/>
              <a:ext cx="102" cy="10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3" name="Oval 131"/>
            <p:cNvSpPr>
              <a:spLocks noChangeArrowheads="1"/>
            </p:cNvSpPr>
            <p:nvPr/>
          </p:nvSpPr>
          <p:spPr bwMode="auto">
            <a:xfrm>
              <a:off x="4163" y="2705"/>
              <a:ext cx="45" cy="4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4" name="Oval 132"/>
            <p:cNvSpPr>
              <a:spLocks noChangeArrowheads="1"/>
            </p:cNvSpPr>
            <p:nvPr/>
          </p:nvSpPr>
          <p:spPr bwMode="auto">
            <a:xfrm>
              <a:off x="4281" y="638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5" name="Freeform 133"/>
            <p:cNvSpPr/>
            <p:nvPr/>
          </p:nvSpPr>
          <p:spPr bwMode="auto">
            <a:xfrm>
              <a:off x="2893" y="641"/>
              <a:ext cx="744" cy="357"/>
            </a:xfrm>
            <a:custGeom>
              <a:avLst/>
              <a:gdLst>
                <a:gd name="T0" fmla="*/ 0 w 744"/>
                <a:gd name="T1" fmla="*/ 343 h 357"/>
                <a:gd name="T2" fmla="*/ 734 w 744"/>
                <a:gd name="T3" fmla="*/ 0 h 357"/>
                <a:gd name="T4" fmla="*/ 744 w 744"/>
                <a:gd name="T5" fmla="*/ 11 h 357"/>
                <a:gd name="T6" fmla="*/ 8 w 744"/>
                <a:gd name="T7" fmla="*/ 357 h 357"/>
                <a:gd name="T8" fmla="*/ 0 w 744"/>
                <a:gd name="T9" fmla="*/ 343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4" h="357">
                  <a:moveTo>
                    <a:pt x="0" y="343"/>
                  </a:moveTo>
                  <a:lnTo>
                    <a:pt x="734" y="0"/>
                  </a:lnTo>
                  <a:lnTo>
                    <a:pt x="744" y="11"/>
                  </a:lnTo>
                  <a:lnTo>
                    <a:pt x="8" y="357"/>
                  </a:lnTo>
                  <a:lnTo>
                    <a:pt x="0" y="3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6" name="Freeform 134"/>
            <p:cNvSpPr/>
            <p:nvPr/>
          </p:nvSpPr>
          <p:spPr bwMode="auto">
            <a:xfrm>
              <a:off x="3694" y="633"/>
              <a:ext cx="592" cy="50"/>
            </a:xfrm>
            <a:custGeom>
              <a:avLst/>
              <a:gdLst>
                <a:gd name="T0" fmla="*/ 0 w 592"/>
                <a:gd name="T1" fmla="*/ 0 h 50"/>
                <a:gd name="T2" fmla="*/ 592 w 592"/>
                <a:gd name="T3" fmla="*/ 41 h 50"/>
                <a:gd name="T4" fmla="*/ 592 w 592"/>
                <a:gd name="T5" fmla="*/ 50 h 50"/>
                <a:gd name="T6" fmla="*/ 0 w 592"/>
                <a:gd name="T7" fmla="*/ 12 h 50"/>
                <a:gd name="T8" fmla="*/ 0 w 592"/>
                <a:gd name="T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50">
                  <a:moveTo>
                    <a:pt x="0" y="0"/>
                  </a:moveTo>
                  <a:lnTo>
                    <a:pt x="592" y="41"/>
                  </a:lnTo>
                  <a:lnTo>
                    <a:pt x="592" y="50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7" name="Freeform 135"/>
            <p:cNvSpPr/>
            <p:nvPr/>
          </p:nvSpPr>
          <p:spPr bwMode="auto">
            <a:xfrm>
              <a:off x="3694" y="641"/>
              <a:ext cx="713" cy="234"/>
            </a:xfrm>
            <a:custGeom>
              <a:avLst/>
              <a:gdLst>
                <a:gd name="T0" fmla="*/ 0 w 713"/>
                <a:gd name="T1" fmla="*/ 7 h 234"/>
                <a:gd name="T2" fmla="*/ 713 w 713"/>
                <a:gd name="T3" fmla="*/ 234 h 234"/>
                <a:gd name="T4" fmla="*/ 713 w 713"/>
                <a:gd name="T5" fmla="*/ 222 h 234"/>
                <a:gd name="T6" fmla="*/ 0 w 713"/>
                <a:gd name="T7" fmla="*/ 0 h 234"/>
                <a:gd name="T8" fmla="*/ 0 w 713"/>
                <a:gd name="T9" fmla="*/ 7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3" h="234">
                  <a:moveTo>
                    <a:pt x="0" y="7"/>
                  </a:moveTo>
                  <a:lnTo>
                    <a:pt x="713" y="234"/>
                  </a:lnTo>
                  <a:lnTo>
                    <a:pt x="713" y="222"/>
                  </a:lnTo>
                  <a:lnTo>
                    <a:pt x="0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8" name="Freeform 136"/>
            <p:cNvSpPr/>
            <p:nvPr/>
          </p:nvSpPr>
          <p:spPr bwMode="auto">
            <a:xfrm>
              <a:off x="4338" y="697"/>
              <a:ext cx="705" cy="464"/>
            </a:xfrm>
            <a:custGeom>
              <a:avLst/>
              <a:gdLst>
                <a:gd name="T0" fmla="*/ 0 w 705"/>
                <a:gd name="T1" fmla="*/ 15 h 464"/>
                <a:gd name="T2" fmla="*/ 701 w 705"/>
                <a:gd name="T3" fmla="*/ 464 h 464"/>
                <a:gd name="T4" fmla="*/ 705 w 705"/>
                <a:gd name="T5" fmla="*/ 457 h 464"/>
                <a:gd name="T6" fmla="*/ 7 w 705"/>
                <a:gd name="T7" fmla="*/ 0 h 464"/>
                <a:gd name="T8" fmla="*/ 0 w 705"/>
                <a:gd name="T9" fmla="*/ 15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5" h="464">
                  <a:moveTo>
                    <a:pt x="0" y="15"/>
                  </a:moveTo>
                  <a:lnTo>
                    <a:pt x="701" y="464"/>
                  </a:lnTo>
                  <a:lnTo>
                    <a:pt x="705" y="457"/>
                  </a:lnTo>
                  <a:lnTo>
                    <a:pt x="7" y="0"/>
                  </a:lnTo>
                  <a:lnTo>
                    <a:pt x="0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9" name="Freeform 137"/>
            <p:cNvSpPr/>
            <p:nvPr/>
          </p:nvSpPr>
          <p:spPr bwMode="auto">
            <a:xfrm>
              <a:off x="5086" y="2111"/>
              <a:ext cx="301" cy="850"/>
            </a:xfrm>
            <a:custGeom>
              <a:avLst/>
              <a:gdLst>
                <a:gd name="T0" fmla="*/ 301 w 301"/>
                <a:gd name="T1" fmla="*/ 0 h 850"/>
                <a:gd name="T2" fmla="*/ 12 w 301"/>
                <a:gd name="T3" fmla="*/ 850 h 850"/>
                <a:gd name="T4" fmla="*/ 0 w 301"/>
                <a:gd name="T5" fmla="*/ 850 h 850"/>
                <a:gd name="T6" fmla="*/ 289 w 301"/>
                <a:gd name="T7" fmla="*/ 0 h 850"/>
                <a:gd name="T8" fmla="*/ 301 w 301"/>
                <a:gd name="T9" fmla="*/ 0 h 8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1" h="850">
                  <a:moveTo>
                    <a:pt x="301" y="0"/>
                  </a:moveTo>
                  <a:lnTo>
                    <a:pt x="12" y="850"/>
                  </a:lnTo>
                  <a:lnTo>
                    <a:pt x="0" y="850"/>
                  </a:lnTo>
                  <a:lnTo>
                    <a:pt x="289" y="0"/>
                  </a:lnTo>
                  <a:lnTo>
                    <a:pt x="30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0" name="Freeform 138"/>
            <p:cNvSpPr/>
            <p:nvPr/>
          </p:nvSpPr>
          <p:spPr bwMode="auto">
            <a:xfrm>
              <a:off x="4359" y="3018"/>
              <a:ext cx="703" cy="469"/>
            </a:xfrm>
            <a:custGeom>
              <a:avLst/>
              <a:gdLst>
                <a:gd name="T0" fmla="*/ 0 w 703"/>
                <a:gd name="T1" fmla="*/ 469 h 469"/>
                <a:gd name="T2" fmla="*/ 703 w 703"/>
                <a:gd name="T3" fmla="*/ 5 h 469"/>
                <a:gd name="T4" fmla="*/ 692 w 703"/>
                <a:gd name="T5" fmla="*/ 0 h 469"/>
                <a:gd name="T6" fmla="*/ 0 w 703"/>
                <a:gd name="T7" fmla="*/ 459 h 469"/>
                <a:gd name="T8" fmla="*/ 0 w 703"/>
                <a:gd name="T9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3" h="469">
                  <a:moveTo>
                    <a:pt x="0" y="469"/>
                  </a:moveTo>
                  <a:lnTo>
                    <a:pt x="703" y="5"/>
                  </a:lnTo>
                  <a:lnTo>
                    <a:pt x="692" y="0"/>
                  </a:lnTo>
                  <a:lnTo>
                    <a:pt x="0" y="459"/>
                  </a:lnTo>
                  <a:lnTo>
                    <a:pt x="0" y="4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1" name="Freeform 139"/>
            <p:cNvSpPr/>
            <p:nvPr/>
          </p:nvSpPr>
          <p:spPr bwMode="auto">
            <a:xfrm>
              <a:off x="2929" y="3229"/>
              <a:ext cx="521" cy="213"/>
            </a:xfrm>
            <a:custGeom>
              <a:avLst/>
              <a:gdLst>
                <a:gd name="T0" fmla="*/ 0 w 521"/>
                <a:gd name="T1" fmla="*/ 11 h 213"/>
                <a:gd name="T2" fmla="*/ 521 w 521"/>
                <a:gd name="T3" fmla="*/ 213 h 213"/>
                <a:gd name="T4" fmla="*/ 521 w 521"/>
                <a:gd name="T5" fmla="*/ 196 h 213"/>
                <a:gd name="T6" fmla="*/ 7 w 521"/>
                <a:gd name="T7" fmla="*/ 0 h 213"/>
                <a:gd name="T8" fmla="*/ 0 w 521"/>
                <a:gd name="T9" fmla="*/ 11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213">
                  <a:moveTo>
                    <a:pt x="0" y="11"/>
                  </a:moveTo>
                  <a:lnTo>
                    <a:pt x="521" y="213"/>
                  </a:lnTo>
                  <a:lnTo>
                    <a:pt x="521" y="196"/>
                  </a:lnTo>
                  <a:lnTo>
                    <a:pt x="7" y="0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2" name="Freeform 140"/>
            <p:cNvSpPr/>
            <p:nvPr/>
          </p:nvSpPr>
          <p:spPr bwMode="auto">
            <a:xfrm>
              <a:off x="2460" y="2537"/>
              <a:ext cx="431" cy="658"/>
            </a:xfrm>
            <a:custGeom>
              <a:avLst/>
              <a:gdLst>
                <a:gd name="T0" fmla="*/ 0 w 431"/>
                <a:gd name="T1" fmla="*/ 0 h 658"/>
                <a:gd name="T2" fmla="*/ 419 w 431"/>
                <a:gd name="T3" fmla="*/ 658 h 658"/>
                <a:gd name="T4" fmla="*/ 431 w 431"/>
                <a:gd name="T5" fmla="*/ 651 h 658"/>
                <a:gd name="T6" fmla="*/ 12 w 431"/>
                <a:gd name="T7" fmla="*/ 0 h 658"/>
                <a:gd name="T8" fmla="*/ 0 w 431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1" h="658">
                  <a:moveTo>
                    <a:pt x="0" y="0"/>
                  </a:moveTo>
                  <a:lnTo>
                    <a:pt x="419" y="658"/>
                  </a:lnTo>
                  <a:lnTo>
                    <a:pt x="431" y="651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3" name="Rectangle 141"/>
            <p:cNvSpPr>
              <a:spLocks noChangeArrowheads="1"/>
            </p:cNvSpPr>
            <p:nvPr/>
          </p:nvSpPr>
          <p:spPr bwMode="auto">
            <a:xfrm>
              <a:off x="2446" y="1716"/>
              <a:ext cx="9" cy="76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4" name="Freeform 142"/>
            <p:cNvSpPr/>
            <p:nvPr/>
          </p:nvSpPr>
          <p:spPr bwMode="auto">
            <a:xfrm>
              <a:off x="2467" y="1026"/>
              <a:ext cx="393" cy="635"/>
            </a:xfrm>
            <a:custGeom>
              <a:avLst/>
              <a:gdLst>
                <a:gd name="T0" fmla="*/ 0 w 393"/>
                <a:gd name="T1" fmla="*/ 623 h 635"/>
                <a:gd name="T2" fmla="*/ 381 w 393"/>
                <a:gd name="T3" fmla="*/ 0 h 635"/>
                <a:gd name="T4" fmla="*/ 393 w 393"/>
                <a:gd name="T5" fmla="*/ 0 h 635"/>
                <a:gd name="T6" fmla="*/ 12 w 393"/>
                <a:gd name="T7" fmla="*/ 635 h 635"/>
                <a:gd name="T8" fmla="*/ 0 w 393"/>
                <a:gd name="T9" fmla="*/ 623 h 6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3" h="635">
                  <a:moveTo>
                    <a:pt x="0" y="623"/>
                  </a:moveTo>
                  <a:lnTo>
                    <a:pt x="381" y="0"/>
                  </a:lnTo>
                  <a:lnTo>
                    <a:pt x="393" y="0"/>
                  </a:lnTo>
                  <a:lnTo>
                    <a:pt x="12" y="635"/>
                  </a:lnTo>
                  <a:lnTo>
                    <a:pt x="0" y="6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5" name="Freeform 143"/>
            <p:cNvSpPr/>
            <p:nvPr/>
          </p:nvSpPr>
          <p:spPr bwMode="auto">
            <a:xfrm>
              <a:off x="2616" y="1034"/>
              <a:ext cx="247" cy="741"/>
            </a:xfrm>
            <a:custGeom>
              <a:avLst/>
              <a:gdLst>
                <a:gd name="T0" fmla="*/ 235 w 247"/>
                <a:gd name="T1" fmla="*/ 0 h 741"/>
                <a:gd name="T2" fmla="*/ 0 w 247"/>
                <a:gd name="T3" fmla="*/ 734 h 741"/>
                <a:gd name="T4" fmla="*/ 17 w 247"/>
                <a:gd name="T5" fmla="*/ 741 h 741"/>
                <a:gd name="T6" fmla="*/ 247 w 247"/>
                <a:gd name="T7" fmla="*/ 0 h 741"/>
                <a:gd name="T8" fmla="*/ 235 w 247"/>
                <a:gd name="T9" fmla="*/ 0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741">
                  <a:moveTo>
                    <a:pt x="235" y="0"/>
                  </a:moveTo>
                  <a:lnTo>
                    <a:pt x="0" y="734"/>
                  </a:lnTo>
                  <a:lnTo>
                    <a:pt x="17" y="741"/>
                  </a:lnTo>
                  <a:lnTo>
                    <a:pt x="247" y="0"/>
                  </a:lnTo>
                  <a:lnTo>
                    <a:pt x="2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6" name="Freeform 144"/>
            <p:cNvSpPr/>
            <p:nvPr/>
          </p:nvSpPr>
          <p:spPr bwMode="auto">
            <a:xfrm>
              <a:off x="3429" y="659"/>
              <a:ext cx="222" cy="431"/>
            </a:xfrm>
            <a:custGeom>
              <a:avLst/>
              <a:gdLst>
                <a:gd name="T0" fmla="*/ 208 w 222"/>
                <a:gd name="T1" fmla="*/ 0 h 431"/>
                <a:gd name="T2" fmla="*/ 0 w 222"/>
                <a:gd name="T3" fmla="*/ 424 h 431"/>
                <a:gd name="T4" fmla="*/ 9 w 222"/>
                <a:gd name="T5" fmla="*/ 431 h 431"/>
                <a:gd name="T6" fmla="*/ 222 w 222"/>
                <a:gd name="T7" fmla="*/ 0 h 431"/>
                <a:gd name="T8" fmla="*/ 208 w 222"/>
                <a:gd name="T9" fmla="*/ 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2" h="431">
                  <a:moveTo>
                    <a:pt x="208" y="0"/>
                  </a:moveTo>
                  <a:lnTo>
                    <a:pt x="0" y="424"/>
                  </a:lnTo>
                  <a:lnTo>
                    <a:pt x="9" y="431"/>
                  </a:lnTo>
                  <a:lnTo>
                    <a:pt x="222" y="0"/>
                  </a:lnTo>
                  <a:lnTo>
                    <a:pt x="20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7" name="Freeform 145"/>
            <p:cNvSpPr/>
            <p:nvPr/>
          </p:nvSpPr>
          <p:spPr bwMode="auto">
            <a:xfrm>
              <a:off x="3455" y="882"/>
              <a:ext cx="961" cy="239"/>
            </a:xfrm>
            <a:custGeom>
              <a:avLst/>
              <a:gdLst>
                <a:gd name="T0" fmla="*/ 0 w 961"/>
                <a:gd name="T1" fmla="*/ 225 h 239"/>
                <a:gd name="T2" fmla="*/ 961 w 961"/>
                <a:gd name="T3" fmla="*/ 0 h 239"/>
                <a:gd name="T4" fmla="*/ 961 w 961"/>
                <a:gd name="T5" fmla="*/ 12 h 239"/>
                <a:gd name="T6" fmla="*/ 0 w 961"/>
                <a:gd name="T7" fmla="*/ 239 h 239"/>
                <a:gd name="T8" fmla="*/ 0 w 961"/>
                <a:gd name="T9" fmla="*/ 225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1" h="239">
                  <a:moveTo>
                    <a:pt x="0" y="225"/>
                  </a:moveTo>
                  <a:lnTo>
                    <a:pt x="961" y="0"/>
                  </a:lnTo>
                  <a:lnTo>
                    <a:pt x="961" y="12"/>
                  </a:lnTo>
                  <a:lnTo>
                    <a:pt x="0" y="239"/>
                  </a:lnTo>
                  <a:lnTo>
                    <a:pt x="0" y="2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8" name="Freeform 146"/>
            <p:cNvSpPr/>
            <p:nvPr/>
          </p:nvSpPr>
          <p:spPr bwMode="auto">
            <a:xfrm>
              <a:off x="3445" y="1131"/>
              <a:ext cx="838" cy="608"/>
            </a:xfrm>
            <a:custGeom>
              <a:avLst/>
              <a:gdLst>
                <a:gd name="T0" fmla="*/ 0 w 838"/>
                <a:gd name="T1" fmla="*/ 0 h 608"/>
                <a:gd name="T2" fmla="*/ 838 w 838"/>
                <a:gd name="T3" fmla="*/ 594 h 608"/>
                <a:gd name="T4" fmla="*/ 829 w 838"/>
                <a:gd name="T5" fmla="*/ 608 h 608"/>
                <a:gd name="T6" fmla="*/ 0 w 838"/>
                <a:gd name="T7" fmla="*/ 16 h 608"/>
                <a:gd name="T8" fmla="*/ 0 w 838"/>
                <a:gd name="T9" fmla="*/ 0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8" h="608">
                  <a:moveTo>
                    <a:pt x="0" y="0"/>
                  </a:moveTo>
                  <a:lnTo>
                    <a:pt x="838" y="594"/>
                  </a:lnTo>
                  <a:lnTo>
                    <a:pt x="829" y="608"/>
                  </a:lnTo>
                  <a:lnTo>
                    <a:pt x="0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9" name="Freeform 147"/>
            <p:cNvSpPr/>
            <p:nvPr/>
          </p:nvSpPr>
          <p:spPr bwMode="auto">
            <a:xfrm>
              <a:off x="2455" y="1839"/>
              <a:ext cx="159" cy="637"/>
            </a:xfrm>
            <a:custGeom>
              <a:avLst/>
              <a:gdLst>
                <a:gd name="T0" fmla="*/ 147 w 159"/>
                <a:gd name="T1" fmla="*/ 0 h 637"/>
                <a:gd name="T2" fmla="*/ 0 w 159"/>
                <a:gd name="T3" fmla="*/ 637 h 637"/>
                <a:gd name="T4" fmla="*/ 17 w 159"/>
                <a:gd name="T5" fmla="*/ 637 h 637"/>
                <a:gd name="T6" fmla="*/ 159 w 159"/>
                <a:gd name="T7" fmla="*/ 0 h 637"/>
                <a:gd name="T8" fmla="*/ 147 w 159"/>
                <a:gd name="T9" fmla="*/ 0 h 6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637">
                  <a:moveTo>
                    <a:pt x="147" y="0"/>
                  </a:moveTo>
                  <a:lnTo>
                    <a:pt x="0" y="637"/>
                  </a:lnTo>
                  <a:lnTo>
                    <a:pt x="17" y="637"/>
                  </a:lnTo>
                  <a:lnTo>
                    <a:pt x="159" y="0"/>
                  </a:lnTo>
                  <a:lnTo>
                    <a:pt x="14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0" name="Freeform 148"/>
            <p:cNvSpPr/>
            <p:nvPr/>
          </p:nvSpPr>
          <p:spPr bwMode="auto">
            <a:xfrm>
              <a:off x="4326" y="700"/>
              <a:ext cx="107" cy="147"/>
            </a:xfrm>
            <a:custGeom>
              <a:avLst/>
              <a:gdLst>
                <a:gd name="T0" fmla="*/ 0 w 107"/>
                <a:gd name="T1" fmla="*/ 12 h 147"/>
                <a:gd name="T2" fmla="*/ 90 w 107"/>
                <a:gd name="T3" fmla="*/ 147 h 147"/>
                <a:gd name="T4" fmla="*/ 107 w 107"/>
                <a:gd name="T5" fmla="*/ 147 h 147"/>
                <a:gd name="T6" fmla="*/ 12 w 107"/>
                <a:gd name="T7" fmla="*/ 0 h 147"/>
                <a:gd name="T8" fmla="*/ 0 w 107"/>
                <a:gd name="T9" fmla="*/ 12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" h="147">
                  <a:moveTo>
                    <a:pt x="0" y="12"/>
                  </a:moveTo>
                  <a:lnTo>
                    <a:pt x="90" y="147"/>
                  </a:lnTo>
                  <a:lnTo>
                    <a:pt x="107" y="147"/>
                  </a:lnTo>
                  <a:lnTo>
                    <a:pt x="12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1" name="Freeform 149"/>
            <p:cNvSpPr/>
            <p:nvPr/>
          </p:nvSpPr>
          <p:spPr bwMode="auto">
            <a:xfrm>
              <a:off x="4475" y="882"/>
              <a:ext cx="564" cy="279"/>
            </a:xfrm>
            <a:custGeom>
              <a:avLst/>
              <a:gdLst>
                <a:gd name="T0" fmla="*/ 0 w 564"/>
                <a:gd name="T1" fmla="*/ 17 h 279"/>
                <a:gd name="T2" fmla="*/ 564 w 564"/>
                <a:gd name="T3" fmla="*/ 279 h 279"/>
                <a:gd name="T4" fmla="*/ 564 w 564"/>
                <a:gd name="T5" fmla="*/ 268 h 279"/>
                <a:gd name="T6" fmla="*/ 0 w 564"/>
                <a:gd name="T7" fmla="*/ 0 h 279"/>
                <a:gd name="T8" fmla="*/ 0 w 564"/>
                <a:gd name="T9" fmla="*/ 17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4" h="279">
                  <a:moveTo>
                    <a:pt x="0" y="17"/>
                  </a:moveTo>
                  <a:lnTo>
                    <a:pt x="564" y="279"/>
                  </a:lnTo>
                  <a:lnTo>
                    <a:pt x="564" y="268"/>
                  </a:lnTo>
                  <a:lnTo>
                    <a:pt x="0" y="0"/>
                  </a:lnTo>
                  <a:lnTo>
                    <a:pt x="0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2" name="Freeform 150"/>
            <p:cNvSpPr/>
            <p:nvPr/>
          </p:nvSpPr>
          <p:spPr bwMode="auto">
            <a:xfrm>
              <a:off x="4461" y="899"/>
              <a:ext cx="592" cy="658"/>
            </a:xfrm>
            <a:custGeom>
              <a:avLst/>
              <a:gdLst>
                <a:gd name="T0" fmla="*/ 0 w 592"/>
                <a:gd name="T1" fmla="*/ 7 h 658"/>
                <a:gd name="T2" fmla="*/ 582 w 592"/>
                <a:gd name="T3" fmla="*/ 658 h 658"/>
                <a:gd name="T4" fmla="*/ 592 w 592"/>
                <a:gd name="T5" fmla="*/ 648 h 658"/>
                <a:gd name="T6" fmla="*/ 14 w 592"/>
                <a:gd name="T7" fmla="*/ 0 h 658"/>
                <a:gd name="T8" fmla="*/ 0 w 592"/>
                <a:gd name="T9" fmla="*/ 7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658">
                  <a:moveTo>
                    <a:pt x="0" y="7"/>
                  </a:moveTo>
                  <a:lnTo>
                    <a:pt x="582" y="658"/>
                  </a:lnTo>
                  <a:lnTo>
                    <a:pt x="592" y="648"/>
                  </a:lnTo>
                  <a:lnTo>
                    <a:pt x="14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3" name="Freeform 151"/>
            <p:cNvSpPr/>
            <p:nvPr/>
          </p:nvSpPr>
          <p:spPr bwMode="auto">
            <a:xfrm>
              <a:off x="4324" y="913"/>
              <a:ext cx="123" cy="795"/>
            </a:xfrm>
            <a:custGeom>
              <a:avLst/>
              <a:gdLst>
                <a:gd name="T0" fmla="*/ 111 w 123"/>
                <a:gd name="T1" fmla="*/ 0 h 795"/>
                <a:gd name="T2" fmla="*/ 0 w 123"/>
                <a:gd name="T3" fmla="*/ 795 h 795"/>
                <a:gd name="T4" fmla="*/ 16 w 123"/>
                <a:gd name="T5" fmla="*/ 795 h 795"/>
                <a:gd name="T6" fmla="*/ 123 w 123"/>
                <a:gd name="T7" fmla="*/ 0 h 795"/>
                <a:gd name="T8" fmla="*/ 111 w 123"/>
                <a:gd name="T9" fmla="*/ 0 h 7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795">
                  <a:moveTo>
                    <a:pt x="111" y="0"/>
                  </a:moveTo>
                  <a:lnTo>
                    <a:pt x="0" y="795"/>
                  </a:lnTo>
                  <a:lnTo>
                    <a:pt x="16" y="795"/>
                  </a:lnTo>
                  <a:lnTo>
                    <a:pt x="123" y="0"/>
                  </a:lnTo>
                  <a:lnTo>
                    <a:pt x="11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4" name="Freeform 152"/>
            <p:cNvSpPr/>
            <p:nvPr/>
          </p:nvSpPr>
          <p:spPr bwMode="auto">
            <a:xfrm>
              <a:off x="4345" y="1796"/>
              <a:ext cx="424" cy="485"/>
            </a:xfrm>
            <a:custGeom>
              <a:avLst/>
              <a:gdLst>
                <a:gd name="T0" fmla="*/ 0 w 424"/>
                <a:gd name="T1" fmla="*/ 5 h 485"/>
                <a:gd name="T2" fmla="*/ 410 w 424"/>
                <a:gd name="T3" fmla="*/ 485 h 485"/>
                <a:gd name="T4" fmla="*/ 424 w 424"/>
                <a:gd name="T5" fmla="*/ 478 h 485"/>
                <a:gd name="T6" fmla="*/ 14 w 424"/>
                <a:gd name="T7" fmla="*/ 0 h 485"/>
                <a:gd name="T8" fmla="*/ 0 w 424"/>
                <a:gd name="T9" fmla="*/ 5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4" h="485">
                  <a:moveTo>
                    <a:pt x="0" y="5"/>
                  </a:moveTo>
                  <a:lnTo>
                    <a:pt x="410" y="485"/>
                  </a:lnTo>
                  <a:lnTo>
                    <a:pt x="424" y="478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5" name="Freeform 153"/>
            <p:cNvSpPr/>
            <p:nvPr/>
          </p:nvSpPr>
          <p:spPr bwMode="auto">
            <a:xfrm>
              <a:off x="2477" y="2518"/>
              <a:ext cx="414" cy="308"/>
            </a:xfrm>
            <a:custGeom>
              <a:avLst/>
              <a:gdLst>
                <a:gd name="T0" fmla="*/ 0 w 414"/>
                <a:gd name="T1" fmla="*/ 7 h 308"/>
                <a:gd name="T2" fmla="*/ 402 w 414"/>
                <a:gd name="T3" fmla="*/ 308 h 308"/>
                <a:gd name="T4" fmla="*/ 414 w 414"/>
                <a:gd name="T5" fmla="*/ 299 h 308"/>
                <a:gd name="T6" fmla="*/ 9 w 414"/>
                <a:gd name="T7" fmla="*/ 0 h 308"/>
                <a:gd name="T8" fmla="*/ 0 w 414"/>
                <a:gd name="T9" fmla="*/ 7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4" h="308">
                  <a:moveTo>
                    <a:pt x="0" y="7"/>
                  </a:moveTo>
                  <a:lnTo>
                    <a:pt x="402" y="308"/>
                  </a:lnTo>
                  <a:lnTo>
                    <a:pt x="414" y="299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6" name="Freeform 154"/>
            <p:cNvSpPr/>
            <p:nvPr/>
          </p:nvSpPr>
          <p:spPr bwMode="auto">
            <a:xfrm>
              <a:off x="4994" y="1621"/>
              <a:ext cx="80" cy="885"/>
            </a:xfrm>
            <a:custGeom>
              <a:avLst/>
              <a:gdLst>
                <a:gd name="T0" fmla="*/ 73 w 80"/>
                <a:gd name="T1" fmla="*/ 0 h 885"/>
                <a:gd name="T2" fmla="*/ 0 w 80"/>
                <a:gd name="T3" fmla="*/ 885 h 885"/>
                <a:gd name="T4" fmla="*/ 9 w 80"/>
                <a:gd name="T5" fmla="*/ 885 h 885"/>
                <a:gd name="T6" fmla="*/ 80 w 80"/>
                <a:gd name="T7" fmla="*/ 0 h 885"/>
                <a:gd name="T8" fmla="*/ 73 w 80"/>
                <a:gd name="T9" fmla="*/ 0 h 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885">
                  <a:moveTo>
                    <a:pt x="73" y="0"/>
                  </a:moveTo>
                  <a:lnTo>
                    <a:pt x="0" y="885"/>
                  </a:lnTo>
                  <a:lnTo>
                    <a:pt x="9" y="885"/>
                  </a:lnTo>
                  <a:lnTo>
                    <a:pt x="80" y="0"/>
                  </a:lnTo>
                  <a:lnTo>
                    <a:pt x="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7" name="Freeform 155"/>
            <p:cNvSpPr/>
            <p:nvPr/>
          </p:nvSpPr>
          <p:spPr bwMode="auto">
            <a:xfrm>
              <a:off x="5022" y="2104"/>
              <a:ext cx="355" cy="412"/>
            </a:xfrm>
            <a:custGeom>
              <a:avLst/>
              <a:gdLst>
                <a:gd name="T0" fmla="*/ 0 w 355"/>
                <a:gd name="T1" fmla="*/ 405 h 412"/>
                <a:gd name="T2" fmla="*/ 344 w 355"/>
                <a:gd name="T3" fmla="*/ 0 h 412"/>
                <a:gd name="T4" fmla="*/ 355 w 355"/>
                <a:gd name="T5" fmla="*/ 7 h 412"/>
                <a:gd name="T6" fmla="*/ 10 w 355"/>
                <a:gd name="T7" fmla="*/ 412 h 412"/>
                <a:gd name="T8" fmla="*/ 0 w 355"/>
                <a:gd name="T9" fmla="*/ 405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5" h="412">
                  <a:moveTo>
                    <a:pt x="0" y="405"/>
                  </a:moveTo>
                  <a:lnTo>
                    <a:pt x="344" y="0"/>
                  </a:lnTo>
                  <a:lnTo>
                    <a:pt x="355" y="7"/>
                  </a:lnTo>
                  <a:lnTo>
                    <a:pt x="10" y="412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8" name="Freeform 156"/>
            <p:cNvSpPr/>
            <p:nvPr/>
          </p:nvSpPr>
          <p:spPr bwMode="auto">
            <a:xfrm>
              <a:off x="4788" y="2310"/>
              <a:ext cx="184" cy="213"/>
            </a:xfrm>
            <a:custGeom>
              <a:avLst/>
              <a:gdLst>
                <a:gd name="T0" fmla="*/ 0 w 184"/>
                <a:gd name="T1" fmla="*/ 7 h 213"/>
                <a:gd name="T2" fmla="*/ 177 w 184"/>
                <a:gd name="T3" fmla="*/ 213 h 213"/>
                <a:gd name="T4" fmla="*/ 184 w 184"/>
                <a:gd name="T5" fmla="*/ 201 h 213"/>
                <a:gd name="T6" fmla="*/ 12 w 184"/>
                <a:gd name="T7" fmla="*/ 0 h 213"/>
                <a:gd name="T8" fmla="*/ 0 w 184"/>
                <a:gd name="T9" fmla="*/ 7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4" h="213">
                  <a:moveTo>
                    <a:pt x="0" y="7"/>
                  </a:moveTo>
                  <a:lnTo>
                    <a:pt x="177" y="213"/>
                  </a:lnTo>
                  <a:lnTo>
                    <a:pt x="184" y="201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9" name="Freeform 157"/>
            <p:cNvSpPr/>
            <p:nvPr/>
          </p:nvSpPr>
          <p:spPr bwMode="auto">
            <a:xfrm>
              <a:off x="4729" y="2575"/>
              <a:ext cx="253" cy="414"/>
            </a:xfrm>
            <a:custGeom>
              <a:avLst/>
              <a:gdLst>
                <a:gd name="T0" fmla="*/ 246 w 253"/>
                <a:gd name="T1" fmla="*/ 0 h 414"/>
                <a:gd name="T2" fmla="*/ 0 w 253"/>
                <a:gd name="T3" fmla="*/ 398 h 414"/>
                <a:gd name="T4" fmla="*/ 0 w 253"/>
                <a:gd name="T5" fmla="*/ 414 h 414"/>
                <a:gd name="T6" fmla="*/ 253 w 253"/>
                <a:gd name="T7" fmla="*/ 10 h 414"/>
                <a:gd name="T8" fmla="*/ 246 w 253"/>
                <a:gd name="T9" fmla="*/ 0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3" h="414">
                  <a:moveTo>
                    <a:pt x="246" y="0"/>
                  </a:moveTo>
                  <a:lnTo>
                    <a:pt x="0" y="398"/>
                  </a:lnTo>
                  <a:lnTo>
                    <a:pt x="0" y="414"/>
                  </a:lnTo>
                  <a:lnTo>
                    <a:pt x="253" y="10"/>
                  </a:lnTo>
                  <a:lnTo>
                    <a:pt x="24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0" name="Freeform 158"/>
            <p:cNvSpPr/>
            <p:nvPr/>
          </p:nvSpPr>
          <p:spPr bwMode="auto">
            <a:xfrm>
              <a:off x="4018" y="2554"/>
              <a:ext cx="943" cy="324"/>
            </a:xfrm>
            <a:custGeom>
              <a:avLst/>
              <a:gdLst>
                <a:gd name="T0" fmla="*/ 0 w 943"/>
                <a:gd name="T1" fmla="*/ 312 h 324"/>
                <a:gd name="T2" fmla="*/ 943 w 943"/>
                <a:gd name="T3" fmla="*/ 0 h 324"/>
                <a:gd name="T4" fmla="*/ 943 w 943"/>
                <a:gd name="T5" fmla="*/ 14 h 324"/>
                <a:gd name="T6" fmla="*/ 0 w 943"/>
                <a:gd name="T7" fmla="*/ 324 h 324"/>
                <a:gd name="T8" fmla="*/ 0 w 943"/>
                <a:gd name="T9" fmla="*/ 312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3" h="324">
                  <a:moveTo>
                    <a:pt x="0" y="312"/>
                  </a:moveTo>
                  <a:lnTo>
                    <a:pt x="943" y="0"/>
                  </a:lnTo>
                  <a:lnTo>
                    <a:pt x="943" y="14"/>
                  </a:lnTo>
                  <a:lnTo>
                    <a:pt x="0" y="324"/>
                  </a:lnTo>
                  <a:lnTo>
                    <a:pt x="0" y="3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1" name="Freeform 159"/>
            <p:cNvSpPr/>
            <p:nvPr/>
          </p:nvSpPr>
          <p:spPr bwMode="auto">
            <a:xfrm>
              <a:off x="2938" y="2866"/>
              <a:ext cx="671" cy="607"/>
            </a:xfrm>
            <a:custGeom>
              <a:avLst/>
              <a:gdLst>
                <a:gd name="T0" fmla="*/ 0 w 671"/>
                <a:gd name="T1" fmla="*/ 7 h 607"/>
                <a:gd name="T2" fmla="*/ 661 w 671"/>
                <a:gd name="T3" fmla="*/ 607 h 607"/>
                <a:gd name="T4" fmla="*/ 671 w 671"/>
                <a:gd name="T5" fmla="*/ 607 h 607"/>
                <a:gd name="T6" fmla="*/ 12 w 671"/>
                <a:gd name="T7" fmla="*/ 0 h 607"/>
                <a:gd name="T8" fmla="*/ 0 w 671"/>
                <a:gd name="T9" fmla="*/ 7 h 6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1" h="607">
                  <a:moveTo>
                    <a:pt x="0" y="7"/>
                  </a:moveTo>
                  <a:lnTo>
                    <a:pt x="661" y="607"/>
                  </a:lnTo>
                  <a:lnTo>
                    <a:pt x="671" y="607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2" name="Freeform 160"/>
            <p:cNvSpPr/>
            <p:nvPr/>
          </p:nvSpPr>
          <p:spPr bwMode="auto">
            <a:xfrm>
              <a:off x="4546" y="3001"/>
              <a:ext cx="507" cy="299"/>
            </a:xfrm>
            <a:custGeom>
              <a:avLst/>
              <a:gdLst>
                <a:gd name="T0" fmla="*/ 0 w 507"/>
                <a:gd name="T1" fmla="*/ 292 h 299"/>
                <a:gd name="T2" fmla="*/ 500 w 507"/>
                <a:gd name="T3" fmla="*/ 0 h 299"/>
                <a:gd name="T4" fmla="*/ 507 w 507"/>
                <a:gd name="T5" fmla="*/ 12 h 299"/>
                <a:gd name="T6" fmla="*/ 5 w 507"/>
                <a:gd name="T7" fmla="*/ 299 h 299"/>
                <a:gd name="T8" fmla="*/ 0 w 507"/>
                <a:gd name="T9" fmla="*/ 292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99">
                  <a:moveTo>
                    <a:pt x="0" y="292"/>
                  </a:moveTo>
                  <a:lnTo>
                    <a:pt x="500" y="0"/>
                  </a:lnTo>
                  <a:lnTo>
                    <a:pt x="507" y="12"/>
                  </a:lnTo>
                  <a:lnTo>
                    <a:pt x="5" y="299"/>
                  </a:lnTo>
                  <a:lnTo>
                    <a:pt x="0" y="2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3" name="Freeform 161"/>
            <p:cNvSpPr/>
            <p:nvPr/>
          </p:nvSpPr>
          <p:spPr bwMode="auto">
            <a:xfrm>
              <a:off x="3658" y="3314"/>
              <a:ext cx="831" cy="187"/>
            </a:xfrm>
            <a:custGeom>
              <a:avLst/>
              <a:gdLst>
                <a:gd name="T0" fmla="*/ 0 w 831"/>
                <a:gd name="T1" fmla="*/ 173 h 187"/>
                <a:gd name="T2" fmla="*/ 831 w 831"/>
                <a:gd name="T3" fmla="*/ 0 h 187"/>
                <a:gd name="T4" fmla="*/ 831 w 831"/>
                <a:gd name="T5" fmla="*/ 12 h 187"/>
                <a:gd name="T6" fmla="*/ 10 w 831"/>
                <a:gd name="T7" fmla="*/ 187 h 187"/>
                <a:gd name="T8" fmla="*/ 0 w 831"/>
                <a:gd name="T9" fmla="*/ 173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1" h="187">
                  <a:moveTo>
                    <a:pt x="0" y="173"/>
                  </a:moveTo>
                  <a:lnTo>
                    <a:pt x="831" y="0"/>
                  </a:lnTo>
                  <a:lnTo>
                    <a:pt x="831" y="12"/>
                  </a:lnTo>
                  <a:lnTo>
                    <a:pt x="10" y="187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4" name="Oval 162"/>
            <p:cNvSpPr>
              <a:spLocks noChangeArrowheads="1"/>
            </p:cNvSpPr>
            <p:nvPr/>
          </p:nvSpPr>
          <p:spPr bwMode="auto">
            <a:xfrm>
              <a:off x="5107" y="1699"/>
              <a:ext cx="67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5" name="Freeform 163"/>
            <p:cNvSpPr/>
            <p:nvPr/>
          </p:nvSpPr>
          <p:spPr bwMode="auto">
            <a:xfrm>
              <a:off x="2640" y="1140"/>
              <a:ext cx="746" cy="644"/>
            </a:xfrm>
            <a:custGeom>
              <a:avLst/>
              <a:gdLst>
                <a:gd name="T0" fmla="*/ 0 w 746"/>
                <a:gd name="T1" fmla="*/ 635 h 644"/>
                <a:gd name="T2" fmla="*/ 739 w 746"/>
                <a:gd name="T3" fmla="*/ 0 h 644"/>
                <a:gd name="T4" fmla="*/ 746 w 746"/>
                <a:gd name="T5" fmla="*/ 10 h 644"/>
                <a:gd name="T6" fmla="*/ 12 w 746"/>
                <a:gd name="T7" fmla="*/ 644 h 644"/>
                <a:gd name="T8" fmla="*/ 0 w 746"/>
                <a:gd name="T9" fmla="*/ 635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6" h="644">
                  <a:moveTo>
                    <a:pt x="0" y="635"/>
                  </a:moveTo>
                  <a:lnTo>
                    <a:pt x="739" y="0"/>
                  </a:lnTo>
                  <a:lnTo>
                    <a:pt x="746" y="10"/>
                  </a:lnTo>
                  <a:lnTo>
                    <a:pt x="12" y="644"/>
                  </a:lnTo>
                  <a:lnTo>
                    <a:pt x="0" y="6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6" name="Freeform 164"/>
            <p:cNvSpPr/>
            <p:nvPr/>
          </p:nvSpPr>
          <p:spPr bwMode="auto">
            <a:xfrm>
              <a:off x="2612" y="1839"/>
              <a:ext cx="298" cy="966"/>
            </a:xfrm>
            <a:custGeom>
              <a:avLst/>
              <a:gdLst>
                <a:gd name="T0" fmla="*/ 0 w 298"/>
                <a:gd name="T1" fmla="*/ 7 h 966"/>
                <a:gd name="T2" fmla="*/ 286 w 298"/>
                <a:gd name="T3" fmla="*/ 966 h 966"/>
                <a:gd name="T4" fmla="*/ 298 w 298"/>
                <a:gd name="T5" fmla="*/ 959 h 966"/>
                <a:gd name="T6" fmla="*/ 11 w 298"/>
                <a:gd name="T7" fmla="*/ 0 h 966"/>
                <a:gd name="T8" fmla="*/ 0 w 298"/>
                <a:gd name="T9" fmla="*/ 7 h 9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966">
                  <a:moveTo>
                    <a:pt x="0" y="7"/>
                  </a:moveTo>
                  <a:lnTo>
                    <a:pt x="286" y="966"/>
                  </a:lnTo>
                  <a:lnTo>
                    <a:pt x="298" y="959"/>
                  </a:lnTo>
                  <a:lnTo>
                    <a:pt x="11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7" name="Freeform 165"/>
            <p:cNvSpPr/>
            <p:nvPr/>
          </p:nvSpPr>
          <p:spPr bwMode="auto">
            <a:xfrm>
              <a:off x="3983" y="2116"/>
              <a:ext cx="232" cy="720"/>
            </a:xfrm>
            <a:custGeom>
              <a:avLst/>
              <a:gdLst>
                <a:gd name="T0" fmla="*/ 222 w 232"/>
                <a:gd name="T1" fmla="*/ 0 h 720"/>
                <a:gd name="T2" fmla="*/ 0 w 232"/>
                <a:gd name="T3" fmla="*/ 720 h 720"/>
                <a:gd name="T4" fmla="*/ 12 w 232"/>
                <a:gd name="T5" fmla="*/ 720 h 720"/>
                <a:gd name="T6" fmla="*/ 232 w 232"/>
                <a:gd name="T7" fmla="*/ 7 h 720"/>
                <a:gd name="T8" fmla="*/ 222 w 232"/>
                <a:gd name="T9" fmla="*/ 0 h 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2" h="720">
                  <a:moveTo>
                    <a:pt x="222" y="0"/>
                  </a:moveTo>
                  <a:lnTo>
                    <a:pt x="0" y="720"/>
                  </a:lnTo>
                  <a:lnTo>
                    <a:pt x="12" y="720"/>
                  </a:lnTo>
                  <a:lnTo>
                    <a:pt x="232" y="7"/>
                  </a:lnTo>
                  <a:lnTo>
                    <a:pt x="22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8" name="Freeform 166"/>
            <p:cNvSpPr/>
            <p:nvPr/>
          </p:nvSpPr>
          <p:spPr bwMode="auto">
            <a:xfrm>
              <a:off x="2896" y="1003"/>
              <a:ext cx="478" cy="118"/>
            </a:xfrm>
            <a:custGeom>
              <a:avLst/>
              <a:gdLst>
                <a:gd name="T0" fmla="*/ 0 w 478"/>
                <a:gd name="T1" fmla="*/ 14 h 118"/>
                <a:gd name="T2" fmla="*/ 478 w 478"/>
                <a:gd name="T3" fmla="*/ 118 h 118"/>
                <a:gd name="T4" fmla="*/ 478 w 478"/>
                <a:gd name="T5" fmla="*/ 104 h 118"/>
                <a:gd name="T6" fmla="*/ 7 w 478"/>
                <a:gd name="T7" fmla="*/ 0 h 118"/>
                <a:gd name="T8" fmla="*/ 0 w 478"/>
                <a:gd name="T9" fmla="*/ 14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118">
                  <a:moveTo>
                    <a:pt x="0" y="14"/>
                  </a:moveTo>
                  <a:lnTo>
                    <a:pt x="478" y="118"/>
                  </a:lnTo>
                  <a:lnTo>
                    <a:pt x="478" y="104"/>
                  </a:lnTo>
                  <a:lnTo>
                    <a:pt x="7" y="0"/>
                  </a:lnTo>
                  <a:lnTo>
                    <a:pt x="0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9" name="Freeform 167"/>
            <p:cNvSpPr/>
            <p:nvPr/>
          </p:nvSpPr>
          <p:spPr bwMode="auto">
            <a:xfrm>
              <a:off x="4366" y="1592"/>
              <a:ext cx="689" cy="164"/>
            </a:xfrm>
            <a:custGeom>
              <a:avLst/>
              <a:gdLst>
                <a:gd name="T0" fmla="*/ 0 w 689"/>
                <a:gd name="T1" fmla="*/ 152 h 164"/>
                <a:gd name="T2" fmla="*/ 682 w 689"/>
                <a:gd name="T3" fmla="*/ 0 h 164"/>
                <a:gd name="T4" fmla="*/ 689 w 689"/>
                <a:gd name="T5" fmla="*/ 12 h 164"/>
                <a:gd name="T6" fmla="*/ 0 w 689"/>
                <a:gd name="T7" fmla="*/ 164 h 164"/>
                <a:gd name="T8" fmla="*/ 0 w 689"/>
                <a:gd name="T9" fmla="*/ 152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164">
                  <a:moveTo>
                    <a:pt x="0" y="152"/>
                  </a:moveTo>
                  <a:lnTo>
                    <a:pt x="682" y="0"/>
                  </a:lnTo>
                  <a:lnTo>
                    <a:pt x="689" y="12"/>
                  </a:lnTo>
                  <a:lnTo>
                    <a:pt x="0" y="164"/>
                  </a:lnTo>
                  <a:lnTo>
                    <a:pt x="0" y="1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0" name="Freeform 168"/>
            <p:cNvSpPr/>
            <p:nvPr/>
          </p:nvSpPr>
          <p:spPr bwMode="auto">
            <a:xfrm>
              <a:off x="3995" y="2899"/>
              <a:ext cx="499" cy="396"/>
            </a:xfrm>
            <a:custGeom>
              <a:avLst/>
              <a:gdLst>
                <a:gd name="T0" fmla="*/ 0 w 499"/>
                <a:gd name="T1" fmla="*/ 5 h 396"/>
                <a:gd name="T2" fmla="*/ 499 w 499"/>
                <a:gd name="T3" fmla="*/ 396 h 396"/>
                <a:gd name="T4" fmla="*/ 499 w 499"/>
                <a:gd name="T5" fmla="*/ 384 h 396"/>
                <a:gd name="T6" fmla="*/ 14 w 499"/>
                <a:gd name="T7" fmla="*/ 0 h 396"/>
                <a:gd name="T8" fmla="*/ 0 w 499"/>
                <a:gd name="T9" fmla="*/ 5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9" h="396">
                  <a:moveTo>
                    <a:pt x="0" y="5"/>
                  </a:moveTo>
                  <a:lnTo>
                    <a:pt x="499" y="396"/>
                  </a:lnTo>
                  <a:lnTo>
                    <a:pt x="499" y="384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1" name="Freeform 169"/>
            <p:cNvSpPr/>
            <p:nvPr/>
          </p:nvSpPr>
          <p:spPr bwMode="auto">
            <a:xfrm>
              <a:off x="3651" y="2918"/>
              <a:ext cx="306" cy="547"/>
            </a:xfrm>
            <a:custGeom>
              <a:avLst/>
              <a:gdLst>
                <a:gd name="T0" fmla="*/ 0 w 306"/>
                <a:gd name="T1" fmla="*/ 540 h 547"/>
                <a:gd name="T2" fmla="*/ 294 w 306"/>
                <a:gd name="T3" fmla="*/ 0 h 547"/>
                <a:gd name="T4" fmla="*/ 306 w 306"/>
                <a:gd name="T5" fmla="*/ 0 h 547"/>
                <a:gd name="T6" fmla="*/ 10 w 306"/>
                <a:gd name="T7" fmla="*/ 547 h 547"/>
                <a:gd name="T8" fmla="*/ 0 w 306"/>
                <a:gd name="T9" fmla="*/ 540 h 5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6" h="547">
                  <a:moveTo>
                    <a:pt x="0" y="540"/>
                  </a:moveTo>
                  <a:lnTo>
                    <a:pt x="294" y="0"/>
                  </a:lnTo>
                  <a:lnTo>
                    <a:pt x="306" y="0"/>
                  </a:lnTo>
                  <a:lnTo>
                    <a:pt x="10" y="547"/>
                  </a:lnTo>
                  <a:lnTo>
                    <a:pt x="0" y="5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2" name="Rectangle 170"/>
            <p:cNvSpPr>
              <a:spLocks noChangeArrowheads="1"/>
            </p:cNvSpPr>
            <p:nvPr/>
          </p:nvSpPr>
          <p:spPr bwMode="auto">
            <a:xfrm>
              <a:off x="2910" y="2881"/>
              <a:ext cx="9" cy="30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3" name="Freeform 171"/>
            <p:cNvSpPr/>
            <p:nvPr/>
          </p:nvSpPr>
          <p:spPr bwMode="auto">
            <a:xfrm>
              <a:off x="3334" y="2109"/>
              <a:ext cx="611" cy="741"/>
            </a:xfrm>
            <a:custGeom>
              <a:avLst/>
              <a:gdLst>
                <a:gd name="T0" fmla="*/ 0 w 611"/>
                <a:gd name="T1" fmla="*/ 7 h 741"/>
                <a:gd name="T2" fmla="*/ 599 w 611"/>
                <a:gd name="T3" fmla="*/ 741 h 741"/>
                <a:gd name="T4" fmla="*/ 611 w 611"/>
                <a:gd name="T5" fmla="*/ 736 h 741"/>
                <a:gd name="T6" fmla="*/ 12 w 611"/>
                <a:gd name="T7" fmla="*/ 0 h 741"/>
                <a:gd name="T8" fmla="*/ 0 w 611"/>
                <a:gd name="T9" fmla="*/ 7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741">
                  <a:moveTo>
                    <a:pt x="0" y="7"/>
                  </a:moveTo>
                  <a:lnTo>
                    <a:pt x="599" y="741"/>
                  </a:lnTo>
                  <a:lnTo>
                    <a:pt x="611" y="736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344" name="Group 4"/>
          <p:cNvGrpSpPr>
            <a:grpSpLocks noChangeAspect="1"/>
          </p:cNvGrpSpPr>
          <p:nvPr/>
        </p:nvGrpSpPr>
        <p:grpSpPr bwMode="auto">
          <a:xfrm>
            <a:off x="10942111" y="5612689"/>
            <a:ext cx="2236319" cy="2177722"/>
            <a:chOff x="2410" y="593"/>
            <a:chExt cx="3015" cy="2936"/>
          </a:xfrm>
          <a:solidFill>
            <a:srgbClr val="F6A27D"/>
          </a:solidFill>
        </p:grpSpPr>
        <p:sp>
          <p:nvSpPr>
            <p:cNvPr id="345" name="Freeform 5"/>
            <p:cNvSpPr/>
            <p:nvPr/>
          </p:nvSpPr>
          <p:spPr bwMode="auto">
            <a:xfrm>
              <a:off x="5079" y="1202"/>
              <a:ext cx="66" cy="509"/>
            </a:xfrm>
            <a:custGeom>
              <a:avLst/>
              <a:gdLst>
                <a:gd name="T0" fmla="*/ 0 w 66"/>
                <a:gd name="T1" fmla="*/ 9 h 509"/>
                <a:gd name="T2" fmla="*/ 54 w 66"/>
                <a:gd name="T3" fmla="*/ 509 h 509"/>
                <a:gd name="T4" fmla="*/ 66 w 66"/>
                <a:gd name="T5" fmla="*/ 509 h 509"/>
                <a:gd name="T6" fmla="*/ 9 w 66"/>
                <a:gd name="T7" fmla="*/ 0 h 509"/>
                <a:gd name="T8" fmla="*/ 0 w 66"/>
                <a:gd name="T9" fmla="*/ 9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509">
                  <a:moveTo>
                    <a:pt x="0" y="9"/>
                  </a:moveTo>
                  <a:lnTo>
                    <a:pt x="54" y="509"/>
                  </a:lnTo>
                  <a:lnTo>
                    <a:pt x="66" y="509"/>
                  </a:lnTo>
                  <a:lnTo>
                    <a:pt x="9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6" name="Freeform 6"/>
            <p:cNvSpPr/>
            <p:nvPr/>
          </p:nvSpPr>
          <p:spPr bwMode="auto">
            <a:xfrm>
              <a:off x="5079" y="1195"/>
              <a:ext cx="303" cy="854"/>
            </a:xfrm>
            <a:custGeom>
              <a:avLst/>
              <a:gdLst>
                <a:gd name="T0" fmla="*/ 14 w 303"/>
                <a:gd name="T1" fmla="*/ 0 h 854"/>
                <a:gd name="T2" fmla="*/ 303 w 303"/>
                <a:gd name="T3" fmla="*/ 854 h 854"/>
                <a:gd name="T4" fmla="*/ 287 w 303"/>
                <a:gd name="T5" fmla="*/ 854 h 854"/>
                <a:gd name="T6" fmla="*/ 0 w 303"/>
                <a:gd name="T7" fmla="*/ 11 h 854"/>
                <a:gd name="T8" fmla="*/ 14 w 303"/>
                <a:gd name="T9" fmla="*/ 0 h 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3" h="854">
                  <a:moveTo>
                    <a:pt x="14" y="0"/>
                  </a:moveTo>
                  <a:lnTo>
                    <a:pt x="303" y="854"/>
                  </a:lnTo>
                  <a:lnTo>
                    <a:pt x="287" y="854"/>
                  </a:lnTo>
                  <a:lnTo>
                    <a:pt x="0" y="11"/>
                  </a:lnTo>
                  <a:lnTo>
                    <a:pt x="1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7" name="Freeform 7"/>
            <p:cNvSpPr/>
            <p:nvPr/>
          </p:nvSpPr>
          <p:spPr bwMode="auto">
            <a:xfrm>
              <a:off x="5074" y="1202"/>
              <a:ext cx="12" cy="345"/>
            </a:xfrm>
            <a:custGeom>
              <a:avLst/>
              <a:gdLst>
                <a:gd name="T0" fmla="*/ 0 w 12"/>
                <a:gd name="T1" fmla="*/ 0 h 345"/>
                <a:gd name="T2" fmla="*/ 0 w 12"/>
                <a:gd name="T3" fmla="*/ 345 h 345"/>
                <a:gd name="T4" fmla="*/ 12 w 12"/>
                <a:gd name="T5" fmla="*/ 345 h 345"/>
                <a:gd name="T6" fmla="*/ 12 w 12"/>
                <a:gd name="T7" fmla="*/ 12 h 345"/>
                <a:gd name="T8" fmla="*/ 0 w 12"/>
                <a:gd name="T9" fmla="*/ 0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345">
                  <a:moveTo>
                    <a:pt x="0" y="0"/>
                  </a:moveTo>
                  <a:lnTo>
                    <a:pt x="0" y="345"/>
                  </a:lnTo>
                  <a:lnTo>
                    <a:pt x="12" y="345"/>
                  </a:lnTo>
                  <a:lnTo>
                    <a:pt x="12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8" name="Rectangle 8"/>
            <p:cNvSpPr>
              <a:spLocks noChangeArrowheads="1"/>
            </p:cNvSpPr>
            <p:nvPr/>
          </p:nvSpPr>
          <p:spPr bwMode="auto">
            <a:xfrm>
              <a:off x="3658" y="3501"/>
              <a:ext cx="647" cy="1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9" name="Freeform 9"/>
            <p:cNvSpPr/>
            <p:nvPr/>
          </p:nvSpPr>
          <p:spPr bwMode="auto">
            <a:xfrm>
              <a:off x="3488" y="3446"/>
              <a:ext cx="118" cy="48"/>
            </a:xfrm>
            <a:custGeom>
              <a:avLst/>
              <a:gdLst>
                <a:gd name="T0" fmla="*/ 0 w 118"/>
                <a:gd name="T1" fmla="*/ 10 h 48"/>
                <a:gd name="T2" fmla="*/ 111 w 118"/>
                <a:gd name="T3" fmla="*/ 48 h 48"/>
                <a:gd name="T4" fmla="*/ 118 w 118"/>
                <a:gd name="T5" fmla="*/ 36 h 48"/>
                <a:gd name="T6" fmla="*/ 14 w 118"/>
                <a:gd name="T7" fmla="*/ 0 h 48"/>
                <a:gd name="T8" fmla="*/ 0 w 118"/>
                <a:gd name="T9" fmla="*/ 1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48">
                  <a:moveTo>
                    <a:pt x="0" y="10"/>
                  </a:moveTo>
                  <a:lnTo>
                    <a:pt x="111" y="48"/>
                  </a:lnTo>
                  <a:lnTo>
                    <a:pt x="118" y="36"/>
                  </a:lnTo>
                  <a:lnTo>
                    <a:pt x="14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0" name="Freeform 10"/>
            <p:cNvSpPr/>
            <p:nvPr/>
          </p:nvSpPr>
          <p:spPr bwMode="auto">
            <a:xfrm>
              <a:off x="2830" y="1026"/>
              <a:ext cx="30" cy="256"/>
            </a:xfrm>
            <a:custGeom>
              <a:avLst/>
              <a:gdLst>
                <a:gd name="T0" fmla="*/ 30 w 30"/>
                <a:gd name="T1" fmla="*/ 0 h 256"/>
                <a:gd name="T2" fmla="*/ 9 w 30"/>
                <a:gd name="T3" fmla="*/ 256 h 256"/>
                <a:gd name="T4" fmla="*/ 0 w 30"/>
                <a:gd name="T5" fmla="*/ 256 h 256"/>
                <a:gd name="T6" fmla="*/ 26 w 30"/>
                <a:gd name="T7" fmla="*/ 0 h 256"/>
                <a:gd name="T8" fmla="*/ 30 w 30"/>
                <a:gd name="T9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56">
                  <a:moveTo>
                    <a:pt x="30" y="0"/>
                  </a:moveTo>
                  <a:lnTo>
                    <a:pt x="9" y="256"/>
                  </a:lnTo>
                  <a:lnTo>
                    <a:pt x="0" y="256"/>
                  </a:lnTo>
                  <a:lnTo>
                    <a:pt x="26" y="0"/>
                  </a:lnTo>
                  <a:lnTo>
                    <a:pt x="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1" name="Freeform 11"/>
            <p:cNvSpPr/>
            <p:nvPr/>
          </p:nvSpPr>
          <p:spPr bwMode="auto">
            <a:xfrm>
              <a:off x="2841" y="773"/>
              <a:ext cx="604" cy="519"/>
            </a:xfrm>
            <a:custGeom>
              <a:avLst/>
              <a:gdLst>
                <a:gd name="T0" fmla="*/ 0 w 604"/>
                <a:gd name="T1" fmla="*/ 512 h 519"/>
                <a:gd name="T2" fmla="*/ 595 w 604"/>
                <a:gd name="T3" fmla="*/ 0 h 519"/>
                <a:gd name="T4" fmla="*/ 604 w 604"/>
                <a:gd name="T5" fmla="*/ 7 h 519"/>
                <a:gd name="T6" fmla="*/ 12 w 604"/>
                <a:gd name="T7" fmla="*/ 519 h 519"/>
                <a:gd name="T8" fmla="*/ 0 w 604"/>
                <a:gd name="T9" fmla="*/ 512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4" h="519">
                  <a:moveTo>
                    <a:pt x="0" y="512"/>
                  </a:moveTo>
                  <a:lnTo>
                    <a:pt x="595" y="0"/>
                  </a:lnTo>
                  <a:lnTo>
                    <a:pt x="604" y="7"/>
                  </a:lnTo>
                  <a:lnTo>
                    <a:pt x="12" y="519"/>
                  </a:lnTo>
                  <a:lnTo>
                    <a:pt x="0" y="5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2" name="Freeform 12"/>
            <p:cNvSpPr/>
            <p:nvPr/>
          </p:nvSpPr>
          <p:spPr bwMode="auto">
            <a:xfrm>
              <a:off x="2988" y="761"/>
              <a:ext cx="445" cy="192"/>
            </a:xfrm>
            <a:custGeom>
              <a:avLst/>
              <a:gdLst>
                <a:gd name="T0" fmla="*/ 445 w 445"/>
                <a:gd name="T1" fmla="*/ 17 h 192"/>
                <a:gd name="T2" fmla="*/ 3 w 445"/>
                <a:gd name="T3" fmla="*/ 192 h 192"/>
                <a:gd name="T4" fmla="*/ 0 w 445"/>
                <a:gd name="T5" fmla="*/ 187 h 192"/>
                <a:gd name="T6" fmla="*/ 445 w 445"/>
                <a:gd name="T7" fmla="*/ 0 h 192"/>
                <a:gd name="T8" fmla="*/ 445 w 445"/>
                <a:gd name="T9" fmla="*/ 17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5" h="192">
                  <a:moveTo>
                    <a:pt x="445" y="17"/>
                  </a:moveTo>
                  <a:lnTo>
                    <a:pt x="3" y="192"/>
                  </a:lnTo>
                  <a:lnTo>
                    <a:pt x="0" y="187"/>
                  </a:lnTo>
                  <a:lnTo>
                    <a:pt x="445" y="0"/>
                  </a:lnTo>
                  <a:lnTo>
                    <a:pt x="445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3" name="Freeform 13"/>
            <p:cNvSpPr/>
            <p:nvPr/>
          </p:nvSpPr>
          <p:spPr bwMode="auto">
            <a:xfrm>
              <a:off x="3478" y="650"/>
              <a:ext cx="159" cy="95"/>
            </a:xfrm>
            <a:custGeom>
              <a:avLst/>
              <a:gdLst>
                <a:gd name="T0" fmla="*/ 10 w 159"/>
                <a:gd name="T1" fmla="*/ 95 h 95"/>
                <a:gd name="T2" fmla="*/ 159 w 159"/>
                <a:gd name="T3" fmla="*/ 9 h 95"/>
                <a:gd name="T4" fmla="*/ 159 w 159"/>
                <a:gd name="T5" fmla="*/ 0 h 95"/>
                <a:gd name="T6" fmla="*/ 0 w 159"/>
                <a:gd name="T7" fmla="*/ 88 h 95"/>
                <a:gd name="T8" fmla="*/ 10 w 159"/>
                <a:gd name="T9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95">
                  <a:moveTo>
                    <a:pt x="10" y="95"/>
                  </a:moveTo>
                  <a:lnTo>
                    <a:pt x="159" y="9"/>
                  </a:lnTo>
                  <a:lnTo>
                    <a:pt x="159" y="0"/>
                  </a:lnTo>
                  <a:lnTo>
                    <a:pt x="0" y="88"/>
                  </a:lnTo>
                  <a:lnTo>
                    <a:pt x="10" y="9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4" name="Freeform 14"/>
            <p:cNvSpPr/>
            <p:nvPr/>
          </p:nvSpPr>
          <p:spPr bwMode="auto">
            <a:xfrm>
              <a:off x="3488" y="683"/>
              <a:ext cx="798" cy="74"/>
            </a:xfrm>
            <a:custGeom>
              <a:avLst/>
              <a:gdLst>
                <a:gd name="T0" fmla="*/ 0 w 798"/>
                <a:gd name="T1" fmla="*/ 62 h 74"/>
                <a:gd name="T2" fmla="*/ 798 w 798"/>
                <a:gd name="T3" fmla="*/ 0 h 74"/>
                <a:gd name="T4" fmla="*/ 798 w 798"/>
                <a:gd name="T5" fmla="*/ 10 h 74"/>
                <a:gd name="T6" fmla="*/ 0 w 798"/>
                <a:gd name="T7" fmla="*/ 74 h 74"/>
                <a:gd name="T8" fmla="*/ 0 w 798"/>
                <a:gd name="T9" fmla="*/ 6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8" h="74">
                  <a:moveTo>
                    <a:pt x="0" y="62"/>
                  </a:moveTo>
                  <a:lnTo>
                    <a:pt x="798" y="0"/>
                  </a:lnTo>
                  <a:lnTo>
                    <a:pt x="798" y="10"/>
                  </a:lnTo>
                  <a:lnTo>
                    <a:pt x="0" y="74"/>
                  </a:lnTo>
                  <a:lnTo>
                    <a:pt x="0" y="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5" name="Freeform 15"/>
            <p:cNvSpPr/>
            <p:nvPr/>
          </p:nvSpPr>
          <p:spPr bwMode="auto">
            <a:xfrm>
              <a:off x="3421" y="778"/>
              <a:ext cx="34" cy="308"/>
            </a:xfrm>
            <a:custGeom>
              <a:avLst/>
              <a:gdLst>
                <a:gd name="T0" fmla="*/ 29 w 34"/>
                <a:gd name="T1" fmla="*/ 0 h 308"/>
                <a:gd name="T2" fmla="*/ 0 w 34"/>
                <a:gd name="T3" fmla="*/ 308 h 308"/>
                <a:gd name="T4" fmla="*/ 12 w 34"/>
                <a:gd name="T5" fmla="*/ 308 h 308"/>
                <a:gd name="T6" fmla="*/ 34 w 34"/>
                <a:gd name="T7" fmla="*/ 0 h 308"/>
                <a:gd name="T8" fmla="*/ 29 w 34"/>
                <a:gd name="T9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308">
                  <a:moveTo>
                    <a:pt x="29" y="0"/>
                  </a:moveTo>
                  <a:lnTo>
                    <a:pt x="0" y="308"/>
                  </a:lnTo>
                  <a:lnTo>
                    <a:pt x="12" y="308"/>
                  </a:lnTo>
                  <a:lnTo>
                    <a:pt x="34" y="0"/>
                  </a:ln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6" name="Freeform 16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  <a:gd name="T10" fmla="*/ 0 w 571"/>
                <a:gd name="T11" fmla="*/ 11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7" name="Freeform 17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8" name="Freeform 18"/>
            <p:cNvSpPr/>
            <p:nvPr/>
          </p:nvSpPr>
          <p:spPr bwMode="auto">
            <a:xfrm>
              <a:off x="4087" y="693"/>
              <a:ext cx="225" cy="307"/>
            </a:xfrm>
            <a:custGeom>
              <a:avLst/>
              <a:gdLst>
                <a:gd name="T0" fmla="*/ 213 w 225"/>
                <a:gd name="T1" fmla="*/ 0 h 307"/>
                <a:gd name="T2" fmla="*/ 0 w 225"/>
                <a:gd name="T3" fmla="*/ 298 h 307"/>
                <a:gd name="T4" fmla="*/ 12 w 225"/>
                <a:gd name="T5" fmla="*/ 307 h 307"/>
                <a:gd name="T6" fmla="*/ 225 w 225"/>
                <a:gd name="T7" fmla="*/ 7 h 307"/>
                <a:gd name="T8" fmla="*/ 213 w 225"/>
                <a:gd name="T9" fmla="*/ 0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5" h="307">
                  <a:moveTo>
                    <a:pt x="213" y="0"/>
                  </a:moveTo>
                  <a:lnTo>
                    <a:pt x="0" y="298"/>
                  </a:lnTo>
                  <a:lnTo>
                    <a:pt x="12" y="307"/>
                  </a:lnTo>
                  <a:lnTo>
                    <a:pt x="225" y="7"/>
                  </a:lnTo>
                  <a:lnTo>
                    <a:pt x="21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9" name="Freeform 19"/>
            <p:cNvSpPr/>
            <p:nvPr/>
          </p:nvSpPr>
          <p:spPr bwMode="auto">
            <a:xfrm>
              <a:off x="2481" y="1318"/>
              <a:ext cx="339" cy="343"/>
            </a:xfrm>
            <a:custGeom>
              <a:avLst/>
              <a:gdLst>
                <a:gd name="T0" fmla="*/ 0 w 339"/>
                <a:gd name="T1" fmla="*/ 336 h 343"/>
                <a:gd name="T2" fmla="*/ 332 w 339"/>
                <a:gd name="T3" fmla="*/ 0 h 343"/>
                <a:gd name="T4" fmla="*/ 339 w 339"/>
                <a:gd name="T5" fmla="*/ 7 h 343"/>
                <a:gd name="T6" fmla="*/ 5 w 339"/>
                <a:gd name="T7" fmla="*/ 343 h 343"/>
                <a:gd name="T8" fmla="*/ 0 w 339"/>
                <a:gd name="T9" fmla="*/ 336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9" h="343">
                  <a:moveTo>
                    <a:pt x="0" y="336"/>
                  </a:moveTo>
                  <a:lnTo>
                    <a:pt x="332" y="0"/>
                  </a:lnTo>
                  <a:lnTo>
                    <a:pt x="339" y="7"/>
                  </a:lnTo>
                  <a:lnTo>
                    <a:pt x="5" y="343"/>
                  </a:lnTo>
                  <a:lnTo>
                    <a:pt x="0" y="3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0" name="Freeform 20"/>
            <p:cNvSpPr/>
            <p:nvPr/>
          </p:nvSpPr>
          <p:spPr bwMode="auto">
            <a:xfrm>
              <a:off x="2616" y="1332"/>
              <a:ext cx="209" cy="753"/>
            </a:xfrm>
            <a:custGeom>
              <a:avLst/>
              <a:gdLst>
                <a:gd name="T0" fmla="*/ 197 w 209"/>
                <a:gd name="T1" fmla="*/ 0 h 753"/>
                <a:gd name="T2" fmla="*/ 0 w 209"/>
                <a:gd name="T3" fmla="*/ 743 h 753"/>
                <a:gd name="T4" fmla="*/ 10 w 209"/>
                <a:gd name="T5" fmla="*/ 753 h 753"/>
                <a:gd name="T6" fmla="*/ 209 w 209"/>
                <a:gd name="T7" fmla="*/ 0 h 753"/>
                <a:gd name="T8" fmla="*/ 197 w 209"/>
                <a:gd name="T9" fmla="*/ 0 h 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753">
                  <a:moveTo>
                    <a:pt x="197" y="0"/>
                  </a:moveTo>
                  <a:lnTo>
                    <a:pt x="0" y="743"/>
                  </a:lnTo>
                  <a:lnTo>
                    <a:pt x="10" y="753"/>
                  </a:lnTo>
                  <a:lnTo>
                    <a:pt x="209" y="0"/>
                  </a:lnTo>
                  <a:lnTo>
                    <a:pt x="19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1" name="Freeform 21"/>
            <p:cNvSpPr/>
            <p:nvPr/>
          </p:nvSpPr>
          <p:spPr bwMode="auto">
            <a:xfrm>
              <a:off x="2477" y="1704"/>
              <a:ext cx="106" cy="92"/>
            </a:xfrm>
            <a:custGeom>
              <a:avLst/>
              <a:gdLst>
                <a:gd name="T0" fmla="*/ 0 w 106"/>
                <a:gd name="T1" fmla="*/ 7 h 92"/>
                <a:gd name="T2" fmla="*/ 94 w 106"/>
                <a:gd name="T3" fmla="*/ 92 h 92"/>
                <a:gd name="T4" fmla="*/ 106 w 106"/>
                <a:gd name="T5" fmla="*/ 75 h 92"/>
                <a:gd name="T6" fmla="*/ 9 w 106"/>
                <a:gd name="T7" fmla="*/ 0 h 92"/>
                <a:gd name="T8" fmla="*/ 0 w 106"/>
                <a:gd name="T9" fmla="*/ 7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92">
                  <a:moveTo>
                    <a:pt x="0" y="7"/>
                  </a:moveTo>
                  <a:lnTo>
                    <a:pt x="94" y="92"/>
                  </a:lnTo>
                  <a:lnTo>
                    <a:pt x="106" y="75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2" name="Freeform 22"/>
            <p:cNvSpPr/>
            <p:nvPr/>
          </p:nvSpPr>
          <p:spPr bwMode="auto">
            <a:xfrm>
              <a:off x="2451" y="1711"/>
              <a:ext cx="146" cy="374"/>
            </a:xfrm>
            <a:custGeom>
              <a:avLst/>
              <a:gdLst>
                <a:gd name="T0" fmla="*/ 0 w 146"/>
                <a:gd name="T1" fmla="*/ 0 h 374"/>
                <a:gd name="T2" fmla="*/ 135 w 146"/>
                <a:gd name="T3" fmla="*/ 374 h 374"/>
                <a:gd name="T4" fmla="*/ 146 w 146"/>
                <a:gd name="T5" fmla="*/ 374 h 374"/>
                <a:gd name="T6" fmla="*/ 11 w 146"/>
                <a:gd name="T7" fmla="*/ 0 h 374"/>
                <a:gd name="T8" fmla="*/ 0 w 146"/>
                <a:gd name="T9" fmla="*/ 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374">
                  <a:moveTo>
                    <a:pt x="0" y="0"/>
                  </a:moveTo>
                  <a:lnTo>
                    <a:pt x="135" y="374"/>
                  </a:lnTo>
                  <a:lnTo>
                    <a:pt x="146" y="374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3" name="Rectangle 23"/>
            <p:cNvSpPr>
              <a:spLocks noChangeArrowheads="1"/>
            </p:cNvSpPr>
            <p:nvPr/>
          </p:nvSpPr>
          <p:spPr bwMode="auto">
            <a:xfrm>
              <a:off x="3410" y="1164"/>
              <a:ext cx="11" cy="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4" name="Freeform 24"/>
            <p:cNvSpPr/>
            <p:nvPr/>
          </p:nvSpPr>
          <p:spPr bwMode="auto">
            <a:xfrm>
              <a:off x="2848" y="1202"/>
              <a:ext cx="538" cy="111"/>
            </a:xfrm>
            <a:custGeom>
              <a:avLst/>
              <a:gdLst>
                <a:gd name="T0" fmla="*/ 0 w 538"/>
                <a:gd name="T1" fmla="*/ 102 h 111"/>
                <a:gd name="T2" fmla="*/ 538 w 538"/>
                <a:gd name="T3" fmla="*/ 0 h 111"/>
                <a:gd name="T4" fmla="*/ 538 w 538"/>
                <a:gd name="T5" fmla="*/ 9 h 111"/>
                <a:gd name="T6" fmla="*/ 0 w 538"/>
                <a:gd name="T7" fmla="*/ 111 h 111"/>
                <a:gd name="T8" fmla="*/ 0 w 538"/>
                <a:gd name="T9" fmla="*/ 102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8" h="111">
                  <a:moveTo>
                    <a:pt x="0" y="102"/>
                  </a:moveTo>
                  <a:lnTo>
                    <a:pt x="538" y="0"/>
                  </a:lnTo>
                  <a:lnTo>
                    <a:pt x="538" y="9"/>
                  </a:lnTo>
                  <a:lnTo>
                    <a:pt x="0" y="111"/>
                  </a:lnTo>
                  <a:lnTo>
                    <a:pt x="0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5" name="Freeform 25"/>
            <p:cNvSpPr/>
            <p:nvPr/>
          </p:nvSpPr>
          <p:spPr bwMode="auto">
            <a:xfrm>
              <a:off x="2834" y="1320"/>
              <a:ext cx="287" cy="455"/>
            </a:xfrm>
            <a:custGeom>
              <a:avLst/>
              <a:gdLst>
                <a:gd name="T0" fmla="*/ 0 w 287"/>
                <a:gd name="T1" fmla="*/ 5 h 455"/>
                <a:gd name="T2" fmla="*/ 275 w 287"/>
                <a:gd name="T3" fmla="*/ 450 h 455"/>
                <a:gd name="T4" fmla="*/ 277 w 287"/>
                <a:gd name="T5" fmla="*/ 455 h 455"/>
                <a:gd name="T6" fmla="*/ 287 w 287"/>
                <a:gd name="T7" fmla="*/ 445 h 455"/>
                <a:gd name="T8" fmla="*/ 7 w 287"/>
                <a:gd name="T9" fmla="*/ 0 h 455"/>
                <a:gd name="T10" fmla="*/ 0 w 287"/>
                <a:gd name="T11" fmla="*/ 5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7" h="455">
                  <a:moveTo>
                    <a:pt x="0" y="5"/>
                  </a:moveTo>
                  <a:lnTo>
                    <a:pt x="275" y="450"/>
                  </a:lnTo>
                  <a:lnTo>
                    <a:pt x="277" y="455"/>
                  </a:lnTo>
                  <a:lnTo>
                    <a:pt x="287" y="445"/>
                  </a:lnTo>
                  <a:lnTo>
                    <a:pt x="7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6" name="Freeform 26"/>
            <p:cNvSpPr/>
            <p:nvPr/>
          </p:nvSpPr>
          <p:spPr bwMode="auto">
            <a:xfrm>
              <a:off x="3140" y="1221"/>
              <a:ext cx="270" cy="544"/>
            </a:xfrm>
            <a:custGeom>
              <a:avLst/>
              <a:gdLst>
                <a:gd name="T0" fmla="*/ 0 w 270"/>
                <a:gd name="T1" fmla="*/ 544 h 544"/>
                <a:gd name="T2" fmla="*/ 263 w 270"/>
                <a:gd name="T3" fmla="*/ 0 h 544"/>
                <a:gd name="T4" fmla="*/ 270 w 270"/>
                <a:gd name="T5" fmla="*/ 0 h 544"/>
                <a:gd name="T6" fmla="*/ 14 w 270"/>
                <a:gd name="T7" fmla="*/ 544 h 544"/>
                <a:gd name="T8" fmla="*/ 0 w 270"/>
                <a:gd name="T9" fmla="*/ 544 h 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0" h="544">
                  <a:moveTo>
                    <a:pt x="0" y="544"/>
                  </a:moveTo>
                  <a:lnTo>
                    <a:pt x="263" y="0"/>
                  </a:lnTo>
                  <a:lnTo>
                    <a:pt x="270" y="0"/>
                  </a:lnTo>
                  <a:lnTo>
                    <a:pt x="14" y="544"/>
                  </a:lnTo>
                  <a:lnTo>
                    <a:pt x="0" y="5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7" name="Freeform 27"/>
            <p:cNvSpPr/>
            <p:nvPr/>
          </p:nvSpPr>
          <p:spPr bwMode="auto">
            <a:xfrm>
              <a:off x="3317" y="1221"/>
              <a:ext cx="93" cy="809"/>
            </a:xfrm>
            <a:custGeom>
              <a:avLst/>
              <a:gdLst>
                <a:gd name="T0" fmla="*/ 83 w 93"/>
                <a:gd name="T1" fmla="*/ 0 h 809"/>
                <a:gd name="T2" fmla="*/ 0 w 93"/>
                <a:gd name="T3" fmla="*/ 809 h 809"/>
                <a:gd name="T4" fmla="*/ 12 w 93"/>
                <a:gd name="T5" fmla="*/ 809 h 809"/>
                <a:gd name="T6" fmla="*/ 93 w 93"/>
                <a:gd name="T7" fmla="*/ 0 h 809"/>
                <a:gd name="T8" fmla="*/ 83 w 93"/>
                <a:gd name="T9" fmla="*/ 0 h 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" h="809">
                  <a:moveTo>
                    <a:pt x="83" y="0"/>
                  </a:moveTo>
                  <a:lnTo>
                    <a:pt x="0" y="809"/>
                  </a:lnTo>
                  <a:lnTo>
                    <a:pt x="12" y="809"/>
                  </a:lnTo>
                  <a:lnTo>
                    <a:pt x="93" y="0"/>
                  </a:lnTo>
                  <a:lnTo>
                    <a:pt x="8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8" name="Freeform 28"/>
            <p:cNvSpPr/>
            <p:nvPr/>
          </p:nvSpPr>
          <p:spPr bwMode="auto">
            <a:xfrm>
              <a:off x="3438" y="1022"/>
              <a:ext cx="611" cy="180"/>
            </a:xfrm>
            <a:custGeom>
              <a:avLst/>
              <a:gdLst>
                <a:gd name="T0" fmla="*/ 0 w 611"/>
                <a:gd name="T1" fmla="*/ 165 h 180"/>
                <a:gd name="T2" fmla="*/ 611 w 611"/>
                <a:gd name="T3" fmla="*/ 0 h 180"/>
                <a:gd name="T4" fmla="*/ 611 w 611"/>
                <a:gd name="T5" fmla="*/ 14 h 180"/>
                <a:gd name="T6" fmla="*/ 0 w 611"/>
                <a:gd name="T7" fmla="*/ 180 h 180"/>
                <a:gd name="T8" fmla="*/ 0 w 611"/>
                <a:gd name="T9" fmla="*/ 165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180">
                  <a:moveTo>
                    <a:pt x="0" y="165"/>
                  </a:moveTo>
                  <a:lnTo>
                    <a:pt x="611" y="0"/>
                  </a:lnTo>
                  <a:lnTo>
                    <a:pt x="611" y="14"/>
                  </a:lnTo>
                  <a:lnTo>
                    <a:pt x="0" y="180"/>
                  </a:lnTo>
                  <a:lnTo>
                    <a:pt x="0" y="1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9" name="Freeform 29"/>
            <p:cNvSpPr/>
            <p:nvPr/>
          </p:nvSpPr>
          <p:spPr bwMode="auto">
            <a:xfrm>
              <a:off x="4340" y="702"/>
              <a:ext cx="377" cy="396"/>
            </a:xfrm>
            <a:custGeom>
              <a:avLst/>
              <a:gdLst>
                <a:gd name="T0" fmla="*/ 0 w 377"/>
                <a:gd name="T1" fmla="*/ 12 h 396"/>
                <a:gd name="T2" fmla="*/ 370 w 377"/>
                <a:gd name="T3" fmla="*/ 396 h 396"/>
                <a:gd name="T4" fmla="*/ 377 w 377"/>
                <a:gd name="T5" fmla="*/ 388 h 396"/>
                <a:gd name="T6" fmla="*/ 0 w 377"/>
                <a:gd name="T7" fmla="*/ 0 h 396"/>
                <a:gd name="T8" fmla="*/ 0 w 377"/>
                <a:gd name="T9" fmla="*/ 12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7" h="396">
                  <a:moveTo>
                    <a:pt x="0" y="12"/>
                  </a:moveTo>
                  <a:lnTo>
                    <a:pt x="370" y="396"/>
                  </a:lnTo>
                  <a:lnTo>
                    <a:pt x="377" y="388"/>
                  </a:lnTo>
                  <a:lnTo>
                    <a:pt x="0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0" name="Freeform 30"/>
            <p:cNvSpPr/>
            <p:nvPr/>
          </p:nvSpPr>
          <p:spPr bwMode="auto">
            <a:xfrm>
              <a:off x="4108" y="1015"/>
              <a:ext cx="597" cy="97"/>
            </a:xfrm>
            <a:custGeom>
              <a:avLst/>
              <a:gdLst>
                <a:gd name="T0" fmla="*/ 0 w 597"/>
                <a:gd name="T1" fmla="*/ 0 h 97"/>
                <a:gd name="T2" fmla="*/ 597 w 597"/>
                <a:gd name="T3" fmla="*/ 90 h 97"/>
                <a:gd name="T4" fmla="*/ 597 w 597"/>
                <a:gd name="T5" fmla="*/ 97 h 97"/>
                <a:gd name="T6" fmla="*/ 0 w 597"/>
                <a:gd name="T7" fmla="*/ 11 h 97"/>
                <a:gd name="T8" fmla="*/ 0 w 597"/>
                <a:gd name="T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97">
                  <a:moveTo>
                    <a:pt x="0" y="0"/>
                  </a:moveTo>
                  <a:lnTo>
                    <a:pt x="597" y="90"/>
                  </a:lnTo>
                  <a:lnTo>
                    <a:pt x="597" y="97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1" name="Freeform 31"/>
            <p:cNvSpPr/>
            <p:nvPr/>
          </p:nvSpPr>
          <p:spPr bwMode="auto">
            <a:xfrm>
              <a:off x="4759" y="1121"/>
              <a:ext cx="280" cy="55"/>
            </a:xfrm>
            <a:custGeom>
              <a:avLst/>
              <a:gdLst>
                <a:gd name="T0" fmla="*/ 5 w 280"/>
                <a:gd name="T1" fmla="*/ 0 h 55"/>
                <a:gd name="T2" fmla="*/ 280 w 280"/>
                <a:gd name="T3" fmla="*/ 40 h 55"/>
                <a:gd name="T4" fmla="*/ 280 w 280"/>
                <a:gd name="T5" fmla="*/ 55 h 55"/>
                <a:gd name="T6" fmla="*/ 0 w 280"/>
                <a:gd name="T7" fmla="*/ 7 h 55"/>
                <a:gd name="T8" fmla="*/ 5 w 280"/>
                <a:gd name="T9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0" h="55">
                  <a:moveTo>
                    <a:pt x="5" y="0"/>
                  </a:moveTo>
                  <a:lnTo>
                    <a:pt x="280" y="40"/>
                  </a:lnTo>
                  <a:lnTo>
                    <a:pt x="280" y="55"/>
                  </a:lnTo>
                  <a:lnTo>
                    <a:pt x="0" y="7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2" name="Freeform 32"/>
            <p:cNvSpPr/>
            <p:nvPr/>
          </p:nvSpPr>
          <p:spPr bwMode="auto">
            <a:xfrm>
              <a:off x="4745" y="1131"/>
              <a:ext cx="298" cy="447"/>
            </a:xfrm>
            <a:custGeom>
              <a:avLst/>
              <a:gdLst>
                <a:gd name="T0" fmla="*/ 0 w 298"/>
                <a:gd name="T1" fmla="*/ 9 h 447"/>
                <a:gd name="T2" fmla="*/ 294 w 298"/>
                <a:gd name="T3" fmla="*/ 447 h 447"/>
                <a:gd name="T4" fmla="*/ 298 w 298"/>
                <a:gd name="T5" fmla="*/ 440 h 447"/>
                <a:gd name="T6" fmla="*/ 7 w 298"/>
                <a:gd name="T7" fmla="*/ 0 h 447"/>
                <a:gd name="T8" fmla="*/ 0 w 298"/>
                <a:gd name="T9" fmla="*/ 9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447">
                  <a:moveTo>
                    <a:pt x="0" y="9"/>
                  </a:moveTo>
                  <a:lnTo>
                    <a:pt x="294" y="447"/>
                  </a:lnTo>
                  <a:lnTo>
                    <a:pt x="298" y="440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3" name="Freeform 33"/>
            <p:cNvSpPr/>
            <p:nvPr/>
          </p:nvSpPr>
          <p:spPr bwMode="auto">
            <a:xfrm>
              <a:off x="4551" y="1135"/>
              <a:ext cx="182" cy="422"/>
            </a:xfrm>
            <a:custGeom>
              <a:avLst/>
              <a:gdLst>
                <a:gd name="T0" fmla="*/ 173 w 182"/>
                <a:gd name="T1" fmla="*/ 0 h 422"/>
                <a:gd name="T2" fmla="*/ 0 w 182"/>
                <a:gd name="T3" fmla="*/ 422 h 422"/>
                <a:gd name="T4" fmla="*/ 12 w 182"/>
                <a:gd name="T5" fmla="*/ 422 h 422"/>
                <a:gd name="T6" fmla="*/ 182 w 182"/>
                <a:gd name="T7" fmla="*/ 0 h 422"/>
                <a:gd name="T8" fmla="*/ 173 w 182"/>
                <a:gd name="T9" fmla="*/ 0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2" h="422">
                  <a:moveTo>
                    <a:pt x="173" y="0"/>
                  </a:moveTo>
                  <a:lnTo>
                    <a:pt x="0" y="422"/>
                  </a:lnTo>
                  <a:lnTo>
                    <a:pt x="12" y="422"/>
                  </a:lnTo>
                  <a:lnTo>
                    <a:pt x="182" y="0"/>
                  </a:lnTo>
                  <a:lnTo>
                    <a:pt x="1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4" name="Freeform 34"/>
            <p:cNvSpPr/>
            <p:nvPr/>
          </p:nvSpPr>
          <p:spPr bwMode="auto">
            <a:xfrm>
              <a:off x="3414" y="1214"/>
              <a:ext cx="401" cy="388"/>
            </a:xfrm>
            <a:custGeom>
              <a:avLst/>
              <a:gdLst>
                <a:gd name="T0" fmla="*/ 0 w 401"/>
                <a:gd name="T1" fmla="*/ 0 h 388"/>
                <a:gd name="T2" fmla="*/ 393 w 401"/>
                <a:gd name="T3" fmla="*/ 388 h 388"/>
                <a:gd name="T4" fmla="*/ 401 w 401"/>
                <a:gd name="T5" fmla="*/ 378 h 388"/>
                <a:gd name="T6" fmla="*/ 12 w 401"/>
                <a:gd name="T7" fmla="*/ 0 h 388"/>
                <a:gd name="T8" fmla="*/ 0 w 40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1" h="388">
                  <a:moveTo>
                    <a:pt x="0" y="0"/>
                  </a:moveTo>
                  <a:lnTo>
                    <a:pt x="393" y="388"/>
                  </a:lnTo>
                  <a:lnTo>
                    <a:pt x="401" y="37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5" name="Freeform 35"/>
            <p:cNvSpPr/>
            <p:nvPr/>
          </p:nvSpPr>
          <p:spPr bwMode="auto">
            <a:xfrm>
              <a:off x="3833" y="1034"/>
              <a:ext cx="233" cy="558"/>
            </a:xfrm>
            <a:custGeom>
              <a:avLst/>
              <a:gdLst>
                <a:gd name="T0" fmla="*/ 225 w 233"/>
                <a:gd name="T1" fmla="*/ 0 h 558"/>
                <a:gd name="T2" fmla="*/ 0 w 233"/>
                <a:gd name="T3" fmla="*/ 558 h 558"/>
                <a:gd name="T4" fmla="*/ 10 w 233"/>
                <a:gd name="T5" fmla="*/ 558 h 558"/>
                <a:gd name="T6" fmla="*/ 233 w 233"/>
                <a:gd name="T7" fmla="*/ 0 h 558"/>
                <a:gd name="T8" fmla="*/ 225 w 233"/>
                <a:gd name="T9" fmla="*/ 0 h 5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3" h="558">
                  <a:moveTo>
                    <a:pt x="225" y="0"/>
                  </a:moveTo>
                  <a:lnTo>
                    <a:pt x="0" y="558"/>
                  </a:lnTo>
                  <a:lnTo>
                    <a:pt x="10" y="558"/>
                  </a:lnTo>
                  <a:lnTo>
                    <a:pt x="233" y="0"/>
                  </a:lnTo>
                  <a:lnTo>
                    <a:pt x="2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6" name="Freeform 36"/>
            <p:cNvSpPr/>
            <p:nvPr/>
          </p:nvSpPr>
          <p:spPr bwMode="auto">
            <a:xfrm>
              <a:off x="4087" y="1034"/>
              <a:ext cx="452" cy="530"/>
            </a:xfrm>
            <a:custGeom>
              <a:avLst/>
              <a:gdLst>
                <a:gd name="T0" fmla="*/ 0 w 452"/>
                <a:gd name="T1" fmla="*/ 0 h 530"/>
                <a:gd name="T2" fmla="*/ 440 w 452"/>
                <a:gd name="T3" fmla="*/ 530 h 530"/>
                <a:gd name="T4" fmla="*/ 452 w 452"/>
                <a:gd name="T5" fmla="*/ 528 h 530"/>
                <a:gd name="T6" fmla="*/ 12 w 452"/>
                <a:gd name="T7" fmla="*/ 0 h 530"/>
                <a:gd name="T8" fmla="*/ 0 w 452"/>
                <a:gd name="T9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2" h="530">
                  <a:moveTo>
                    <a:pt x="0" y="0"/>
                  </a:moveTo>
                  <a:lnTo>
                    <a:pt x="440" y="530"/>
                  </a:lnTo>
                  <a:lnTo>
                    <a:pt x="452" y="5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7" name="Freeform 37"/>
            <p:cNvSpPr/>
            <p:nvPr/>
          </p:nvSpPr>
          <p:spPr bwMode="auto">
            <a:xfrm>
              <a:off x="3836" y="1588"/>
              <a:ext cx="689" cy="23"/>
            </a:xfrm>
            <a:custGeom>
              <a:avLst/>
              <a:gdLst>
                <a:gd name="T0" fmla="*/ 0 w 689"/>
                <a:gd name="T1" fmla="*/ 16 h 23"/>
                <a:gd name="T2" fmla="*/ 689 w 689"/>
                <a:gd name="T3" fmla="*/ 0 h 23"/>
                <a:gd name="T4" fmla="*/ 689 w 689"/>
                <a:gd name="T5" fmla="*/ 7 h 23"/>
                <a:gd name="T6" fmla="*/ 12 w 689"/>
                <a:gd name="T7" fmla="*/ 23 h 23"/>
                <a:gd name="T8" fmla="*/ 0 w 689"/>
                <a:gd name="T9" fmla="*/ 16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23">
                  <a:moveTo>
                    <a:pt x="0" y="16"/>
                  </a:moveTo>
                  <a:lnTo>
                    <a:pt x="689" y="0"/>
                  </a:lnTo>
                  <a:lnTo>
                    <a:pt x="689" y="7"/>
                  </a:lnTo>
                  <a:lnTo>
                    <a:pt x="12" y="23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8" name="Freeform 38"/>
            <p:cNvSpPr/>
            <p:nvPr/>
          </p:nvSpPr>
          <p:spPr bwMode="auto">
            <a:xfrm>
              <a:off x="5093" y="1621"/>
              <a:ext cx="273" cy="428"/>
            </a:xfrm>
            <a:custGeom>
              <a:avLst/>
              <a:gdLst>
                <a:gd name="T0" fmla="*/ 0 w 273"/>
                <a:gd name="T1" fmla="*/ 0 h 428"/>
                <a:gd name="T2" fmla="*/ 263 w 273"/>
                <a:gd name="T3" fmla="*/ 428 h 428"/>
                <a:gd name="T4" fmla="*/ 273 w 273"/>
                <a:gd name="T5" fmla="*/ 428 h 428"/>
                <a:gd name="T6" fmla="*/ 12 w 273"/>
                <a:gd name="T7" fmla="*/ 0 h 428"/>
                <a:gd name="T8" fmla="*/ 0 w 27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3" h="428">
                  <a:moveTo>
                    <a:pt x="0" y="0"/>
                  </a:moveTo>
                  <a:lnTo>
                    <a:pt x="263" y="428"/>
                  </a:lnTo>
                  <a:lnTo>
                    <a:pt x="273" y="4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9" name="Freeform 39"/>
            <p:cNvSpPr/>
            <p:nvPr/>
          </p:nvSpPr>
          <p:spPr bwMode="auto">
            <a:xfrm>
              <a:off x="5070" y="1621"/>
              <a:ext cx="293" cy="428"/>
            </a:xfrm>
            <a:custGeom>
              <a:avLst/>
              <a:gdLst>
                <a:gd name="T0" fmla="*/ 0 w 293"/>
                <a:gd name="T1" fmla="*/ 0 h 428"/>
                <a:gd name="T2" fmla="*/ 286 w 293"/>
                <a:gd name="T3" fmla="*/ 428 h 428"/>
                <a:gd name="T4" fmla="*/ 293 w 293"/>
                <a:gd name="T5" fmla="*/ 421 h 428"/>
                <a:gd name="T6" fmla="*/ 16 w 293"/>
                <a:gd name="T7" fmla="*/ 0 h 428"/>
                <a:gd name="T8" fmla="*/ 0 w 29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3" h="428">
                  <a:moveTo>
                    <a:pt x="0" y="0"/>
                  </a:moveTo>
                  <a:lnTo>
                    <a:pt x="286" y="428"/>
                  </a:lnTo>
                  <a:lnTo>
                    <a:pt x="293" y="421"/>
                  </a:lnTo>
                  <a:lnTo>
                    <a:pt x="1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0" name="Freeform 40"/>
            <p:cNvSpPr/>
            <p:nvPr/>
          </p:nvSpPr>
          <p:spPr bwMode="auto">
            <a:xfrm>
              <a:off x="4568" y="1581"/>
              <a:ext cx="551" cy="156"/>
            </a:xfrm>
            <a:custGeom>
              <a:avLst/>
              <a:gdLst>
                <a:gd name="T0" fmla="*/ 0 w 551"/>
                <a:gd name="T1" fmla="*/ 0 h 156"/>
                <a:gd name="T2" fmla="*/ 551 w 551"/>
                <a:gd name="T3" fmla="*/ 146 h 156"/>
                <a:gd name="T4" fmla="*/ 539 w 551"/>
                <a:gd name="T5" fmla="*/ 156 h 156"/>
                <a:gd name="T6" fmla="*/ 0 w 551"/>
                <a:gd name="T7" fmla="*/ 11 h 156"/>
                <a:gd name="T8" fmla="*/ 0 w 551"/>
                <a:gd name="T9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1" h="156">
                  <a:moveTo>
                    <a:pt x="0" y="0"/>
                  </a:moveTo>
                  <a:lnTo>
                    <a:pt x="551" y="146"/>
                  </a:lnTo>
                  <a:lnTo>
                    <a:pt x="539" y="156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1" name="Freeform 41"/>
            <p:cNvSpPr/>
            <p:nvPr/>
          </p:nvSpPr>
          <p:spPr bwMode="auto">
            <a:xfrm>
              <a:off x="4546" y="1597"/>
              <a:ext cx="228" cy="677"/>
            </a:xfrm>
            <a:custGeom>
              <a:avLst/>
              <a:gdLst>
                <a:gd name="T0" fmla="*/ 0 w 228"/>
                <a:gd name="T1" fmla="*/ 0 h 677"/>
                <a:gd name="T2" fmla="*/ 223 w 228"/>
                <a:gd name="T3" fmla="*/ 677 h 677"/>
                <a:gd name="T4" fmla="*/ 228 w 228"/>
                <a:gd name="T5" fmla="*/ 677 h 677"/>
                <a:gd name="T6" fmla="*/ 10 w 228"/>
                <a:gd name="T7" fmla="*/ 0 h 677"/>
                <a:gd name="T8" fmla="*/ 0 w 228"/>
                <a:gd name="T9" fmla="*/ 0 h 6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8" h="677">
                  <a:moveTo>
                    <a:pt x="0" y="0"/>
                  </a:moveTo>
                  <a:lnTo>
                    <a:pt x="223" y="677"/>
                  </a:lnTo>
                  <a:lnTo>
                    <a:pt x="228" y="677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2" name="Freeform 42"/>
            <p:cNvSpPr/>
            <p:nvPr/>
          </p:nvSpPr>
          <p:spPr bwMode="auto">
            <a:xfrm>
              <a:off x="4229" y="1604"/>
              <a:ext cx="310" cy="481"/>
            </a:xfrm>
            <a:custGeom>
              <a:avLst/>
              <a:gdLst>
                <a:gd name="T0" fmla="*/ 0 w 310"/>
                <a:gd name="T1" fmla="*/ 481 h 481"/>
                <a:gd name="T2" fmla="*/ 301 w 310"/>
                <a:gd name="T3" fmla="*/ 0 h 481"/>
                <a:gd name="T4" fmla="*/ 310 w 310"/>
                <a:gd name="T5" fmla="*/ 0 h 481"/>
                <a:gd name="T6" fmla="*/ 7 w 310"/>
                <a:gd name="T7" fmla="*/ 481 h 481"/>
                <a:gd name="T8" fmla="*/ 0 w 310"/>
                <a:gd name="T9" fmla="*/ 481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0" h="481">
                  <a:moveTo>
                    <a:pt x="0" y="481"/>
                  </a:moveTo>
                  <a:lnTo>
                    <a:pt x="301" y="0"/>
                  </a:lnTo>
                  <a:lnTo>
                    <a:pt x="310" y="0"/>
                  </a:lnTo>
                  <a:lnTo>
                    <a:pt x="7" y="481"/>
                  </a:lnTo>
                  <a:lnTo>
                    <a:pt x="0" y="4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3" name="Freeform 43"/>
            <p:cNvSpPr/>
            <p:nvPr/>
          </p:nvSpPr>
          <p:spPr bwMode="auto">
            <a:xfrm>
              <a:off x="4217" y="1803"/>
              <a:ext cx="90" cy="282"/>
            </a:xfrm>
            <a:custGeom>
              <a:avLst/>
              <a:gdLst>
                <a:gd name="T0" fmla="*/ 81 w 90"/>
                <a:gd name="T1" fmla="*/ 0 h 282"/>
                <a:gd name="T2" fmla="*/ 0 w 90"/>
                <a:gd name="T3" fmla="*/ 282 h 282"/>
                <a:gd name="T4" fmla="*/ 7 w 90"/>
                <a:gd name="T5" fmla="*/ 282 h 282"/>
                <a:gd name="T6" fmla="*/ 90 w 90"/>
                <a:gd name="T7" fmla="*/ 0 h 282"/>
                <a:gd name="T8" fmla="*/ 81 w 90"/>
                <a:gd name="T9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282">
                  <a:moveTo>
                    <a:pt x="81" y="0"/>
                  </a:moveTo>
                  <a:lnTo>
                    <a:pt x="0" y="282"/>
                  </a:lnTo>
                  <a:lnTo>
                    <a:pt x="7" y="282"/>
                  </a:lnTo>
                  <a:lnTo>
                    <a:pt x="90" y="0"/>
                  </a:lnTo>
                  <a:lnTo>
                    <a:pt x="8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4" name="Freeform 44"/>
            <p:cNvSpPr/>
            <p:nvPr/>
          </p:nvSpPr>
          <p:spPr bwMode="auto">
            <a:xfrm>
              <a:off x="3833" y="1621"/>
              <a:ext cx="375" cy="464"/>
            </a:xfrm>
            <a:custGeom>
              <a:avLst/>
              <a:gdLst>
                <a:gd name="T0" fmla="*/ 0 w 375"/>
                <a:gd name="T1" fmla="*/ 0 h 464"/>
                <a:gd name="T2" fmla="*/ 368 w 375"/>
                <a:gd name="T3" fmla="*/ 464 h 464"/>
                <a:gd name="T4" fmla="*/ 375 w 375"/>
                <a:gd name="T5" fmla="*/ 464 h 464"/>
                <a:gd name="T6" fmla="*/ 8 w 375"/>
                <a:gd name="T7" fmla="*/ 0 h 464"/>
                <a:gd name="T8" fmla="*/ 0 w 375"/>
                <a:gd name="T9" fmla="*/ 0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5" h="464">
                  <a:moveTo>
                    <a:pt x="0" y="0"/>
                  </a:moveTo>
                  <a:lnTo>
                    <a:pt x="368" y="464"/>
                  </a:lnTo>
                  <a:lnTo>
                    <a:pt x="375" y="464"/>
                  </a:lnTo>
                  <a:lnTo>
                    <a:pt x="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5" name="Freeform 45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  <a:gd name="T10" fmla="*/ 0 w 649"/>
                <a:gd name="T11" fmla="*/ 17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6" name="Freeform 46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7" name="Freeform 47"/>
            <p:cNvSpPr/>
            <p:nvPr/>
          </p:nvSpPr>
          <p:spPr bwMode="auto">
            <a:xfrm>
              <a:off x="3623" y="1623"/>
              <a:ext cx="203" cy="658"/>
            </a:xfrm>
            <a:custGeom>
              <a:avLst/>
              <a:gdLst>
                <a:gd name="T0" fmla="*/ 194 w 203"/>
                <a:gd name="T1" fmla="*/ 0 h 658"/>
                <a:gd name="T2" fmla="*/ 0 w 203"/>
                <a:gd name="T3" fmla="*/ 658 h 658"/>
                <a:gd name="T4" fmla="*/ 9 w 203"/>
                <a:gd name="T5" fmla="*/ 658 h 658"/>
                <a:gd name="T6" fmla="*/ 203 w 203"/>
                <a:gd name="T7" fmla="*/ 5 h 658"/>
                <a:gd name="T8" fmla="*/ 194 w 203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58">
                  <a:moveTo>
                    <a:pt x="194" y="0"/>
                  </a:moveTo>
                  <a:lnTo>
                    <a:pt x="0" y="658"/>
                  </a:lnTo>
                  <a:lnTo>
                    <a:pt x="9" y="658"/>
                  </a:lnTo>
                  <a:lnTo>
                    <a:pt x="203" y="5"/>
                  </a:lnTo>
                  <a:lnTo>
                    <a:pt x="19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8" name="Freeform 48"/>
            <p:cNvSpPr/>
            <p:nvPr/>
          </p:nvSpPr>
          <p:spPr bwMode="auto">
            <a:xfrm>
              <a:off x="3353" y="1768"/>
              <a:ext cx="935" cy="310"/>
            </a:xfrm>
            <a:custGeom>
              <a:avLst/>
              <a:gdLst>
                <a:gd name="T0" fmla="*/ 0 w 935"/>
                <a:gd name="T1" fmla="*/ 300 h 310"/>
                <a:gd name="T2" fmla="*/ 928 w 935"/>
                <a:gd name="T3" fmla="*/ 0 h 310"/>
                <a:gd name="T4" fmla="*/ 935 w 935"/>
                <a:gd name="T5" fmla="*/ 9 h 310"/>
                <a:gd name="T6" fmla="*/ 7 w 935"/>
                <a:gd name="T7" fmla="*/ 310 h 310"/>
                <a:gd name="T8" fmla="*/ 0 w 935"/>
                <a:gd name="T9" fmla="*/ 300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5" h="310">
                  <a:moveTo>
                    <a:pt x="0" y="300"/>
                  </a:moveTo>
                  <a:lnTo>
                    <a:pt x="928" y="0"/>
                  </a:lnTo>
                  <a:lnTo>
                    <a:pt x="935" y="9"/>
                  </a:lnTo>
                  <a:lnTo>
                    <a:pt x="7" y="310"/>
                  </a:lnTo>
                  <a:lnTo>
                    <a:pt x="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9" name="Freeform 49"/>
            <p:cNvSpPr/>
            <p:nvPr/>
          </p:nvSpPr>
          <p:spPr bwMode="auto">
            <a:xfrm>
              <a:off x="2631" y="1820"/>
              <a:ext cx="641" cy="251"/>
            </a:xfrm>
            <a:custGeom>
              <a:avLst/>
              <a:gdLst>
                <a:gd name="T0" fmla="*/ 0 w 641"/>
                <a:gd name="T1" fmla="*/ 9 h 251"/>
                <a:gd name="T2" fmla="*/ 641 w 641"/>
                <a:gd name="T3" fmla="*/ 251 h 251"/>
                <a:gd name="T4" fmla="*/ 641 w 641"/>
                <a:gd name="T5" fmla="*/ 244 h 251"/>
                <a:gd name="T6" fmla="*/ 11 w 641"/>
                <a:gd name="T7" fmla="*/ 0 h 251"/>
                <a:gd name="T8" fmla="*/ 0 w 641"/>
                <a:gd name="T9" fmla="*/ 9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1" h="251">
                  <a:moveTo>
                    <a:pt x="0" y="9"/>
                  </a:moveTo>
                  <a:lnTo>
                    <a:pt x="641" y="251"/>
                  </a:lnTo>
                  <a:lnTo>
                    <a:pt x="641" y="244"/>
                  </a:lnTo>
                  <a:lnTo>
                    <a:pt x="11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0" name="Freeform 50"/>
            <p:cNvSpPr/>
            <p:nvPr/>
          </p:nvSpPr>
          <p:spPr bwMode="auto">
            <a:xfrm>
              <a:off x="2631" y="1798"/>
              <a:ext cx="497" cy="301"/>
            </a:xfrm>
            <a:custGeom>
              <a:avLst/>
              <a:gdLst>
                <a:gd name="T0" fmla="*/ 0 w 497"/>
                <a:gd name="T1" fmla="*/ 296 h 301"/>
                <a:gd name="T2" fmla="*/ 490 w 497"/>
                <a:gd name="T3" fmla="*/ 0 h 301"/>
                <a:gd name="T4" fmla="*/ 497 w 497"/>
                <a:gd name="T5" fmla="*/ 10 h 301"/>
                <a:gd name="T6" fmla="*/ 7 w 497"/>
                <a:gd name="T7" fmla="*/ 301 h 301"/>
                <a:gd name="T8" fmla="*/ 0 w 497"/>
                <a:gd name="T9" fmla="*/ 296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7" h="301">
                  <a:moveTo>
                    <a:pt x="0" y="296"/>
                  </a:moveTo>
                  <a:lnTo>
                    <a:pt x="490" y="0"/>
                  </a:lnTo>
                  <a:lnTo>
                    <a:pt x="497" y="10"/>
                  </a:lnTo>
                  <a:lnTo>
                    <a:pt x="7" y="301"/>
                  </a:lnTo>
                  <a:lnTo>
                    <a:pt x="0" y="2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1" name="Freeform 51"/>
            <p:cNvSpPr/>
            <p:nvPr/>
          </p:nvSpPr>
          <p:spPr bwMode="auto">
            <a:xfrm>
              <a:off x="2467" y="2125"/>
              <a:ext cx="135" cy="351"/>
            </a:xfrm>
            <a:custGeom>
              <a:avLst/>
              <a:gdLst>
                <a:gd name="T0" fmla="*/ 126 w 135"/>
                <a:gd name="T1" fmla="*/ 0 h 351"/>
                <a:gd name="T2" fmla="*/ 0 w 135"/>
                <a:gd name="T3" fmla="*/ 351 h 351"/>
                <a:gd name="T4" fmla="*/ 12 w 135"/>
                <a:gd name="T5" fmla="*/ 351 h 351"/>
                <a:gd name="T6" fmla="*/ 135 w 135"/>
                <a:gd name="T7" fmla="*/ 7 h 351"/>
                <a:gd name="T8" fmla="*/ 126 w 135"/>
                <a:gd name="T9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351">
                  <a:moveTo>
                    <a:pt x="126" y="0"/>
                  </a:moveTo>
                  <a:lnTo>
                    <a:pt x="0" y="351"/>
                  </a:lnTo>
                  <a:lnTo>
                    <a:pt x="12" y="351"/>
                  </a:lnTo>
                  <a:lnTo>
                    <a:pt x="135" y="7"/>
                  </a:lnTo>
                  <a:lnTo>
                    <a:pt x="12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2" name="Freeform 52"/>
            <p:cNvSpPr/>
            <p:nvPr/>
          </p:nvSpPr>
          <p:spPr bwMode="auto">
            <a:xfrm>
              <a:off x="2607" y="2130"/>
              <a:ext cx="234" cy="743"/>
            </a:xfrm>
            <a:custGeom>
              <a:avLst/>
              <a:gdLst>
                <a:gd name="T0" fmla="*/ 0 w 234"/>
                <a:gd name="T1" fmla="*/ 0 h 743"/>
                <a:gd name="T2" fmla="*/ 223 w 234"/>
                <a:gd name="T3" fmla="*/ 743 h 743"/>
                <a:gd name="T4" fmla="*/ 234 w 234"/>
                <a:gd name="T5" fmla="*/ 743 h 743"/>
                <a:gd name="T6" fmla="*/ 9 w 234"/>
                <a:gd name="T7" fmla="*/ 0 h 743"/>
                <a:gd name="T8" fmla="*/ 0 w 234"/>
                <a:gd name="T9" fmla="*/ 0 h 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743">
                  <a:moveTo>
                    <a:pt x="0" y="0"/>
                  </a:moveTo>
                  <a:lnTo>
                    <a:pt x="223" y="743"/>
                  </a:lnTo>
                  <a:lnTo>
                    <a:pt x="234" y="743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3" name="Freeform 53"/>
            <p:cNvSpPr/>
            <p:nvPr/>
          </p:nvSpPr>
          <p:spPr bwMode="auto">
            <a:xfrm>
              <a:off x="2472" y="2525"/>
              <a:ext cx="350" cy="360"/>
            </a:xfrm>
            <a:custGeom>
              <a:avLst/>
              <a:gdLst>
                <a:gd name="T0" fmla="*/ 0 w 350"/>
                <a:gd name="T1" fmla="*/ 12 h 360"/>
                <a:gd name="T2" fmla="*/ 343 w 350"/>
                <a:gd name="T3" fmla="*/ 360 h 360"/>
                <a:gd name="T4" fmla="*/ 350 w 350"/>
                <a:gd name="T5" fmla="*/ 348 h 360"/>
                <a:gd name="T6" fmla="*/ 7 w 350"/>
                <a:gd name="T7" fmla="*/ 0 h 360"/>
                <a:gd name="T8" fmla="*/ 0 w 350"/>
                <a:gd name="T9" fmla="*/ 12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0" h="360">
                  <a:moveTo>
                    <a:pt x="0" y="12"/>
                  </a:moveTo>
                  <a:lnTo>
                    <a:pt x="343" y="360"/>
                  </a:lnTo>
                  <a:lnTo>
                    <a:pt x="350" y="348"/>
                  </a:lnTo>
                  <a:lnTo>
                    <a:pt x="7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4" name="Freeform 54"/>
            <p:cNvSpPr/>
            <p:nvPr/>
          </p:nvSpPr>
          <p:spPr bwMode="auto">
            <a:xfrm>
              <a:off x="2922" y="2466"/>
              <a:ext cx="128" cy="355"/>
            </a:xfrm>
            <a:custGeom>
              <a:avLst/>
              <a:gdLst>
                <a:gd name="T0" fmla="*/ 121 w 128"/>
                <a:gd name="T1" fmla="*/ 0 h 355"/>
                <a:gd name="T2" fmla="*/ 0 w 128"/>
                <a:gd name="T3" fmla="*/ 339 h 355"/>
                <a:gd name="T4" fmla="*/ 9 w 128"/>
                <a:gd name="T5" fmla="*/ 355 h 355"/>
                <a:gd name="T6" fmla="*/ 128 w 128"/>
                <a:gd name="T7" fmla="*/ 10 h 355"/>
                <a:gd name="T8" fmla="*/ 121 w 128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8" h="355">
                  <a:moveTo>
                    <a:pt x="121" y="0"/>
                  </a:moveTo>
                  <a:lnTo>
                    <a:pt x="0" y="339"/>
                  </a:lnTo>
                  <a:lnTo>
                    <a:pt x="9" y="355"/>
                  </a:lnTo>
                  <a:lnTo>
                    <a:pt x="128" y="10"/>
                  </a:lnTo>
                  <a:lnTo>
                    <a:pt x="1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5" name="Freeform 55"/>
            <p:cNvSpPr/>
            <p:nvPr/>
          </p:nvSpPr>
          <p:spPr bwMode="auto">
            <a:xfrm>
              <a:off x="2616" y="2118"/>
              <a:ext cx="417" cy="322"/>
            </a:xfrm>
            <a:custGeom>
              <a:avLst/>
              <a:gdLst>
                <a:gd name="T0" fmla="*/ 0 w 417"/>
                <a:gd name="T1" fmla="*/ 10 h 322"/>
                <a:gd name="T2" fmla="*/ 408 w 417"/>
                <a:gd name="T3" fmla="*/ 322 h 322"/>
                <a:gd name="T4" fmla="*/ 417 w 417"/>
                <a:gd name="T5" fmla="*/ 310 h 322"/>
                <a:gd name="T6" fmla="*/ 15 w 417"/>
                <a:gd name="T7" fmla="*/ 0 h 322"/>
                <a:gd name="T8" fmla="*/ 0 w 417"/>
                <a:gd name="T9" fmla="*/ 10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7" h="322">
                  <a:moveTo>
                    <a:pt x="0" y="10"/>
                  </a:moveTo>
                  <a:lnTo>
                    <a:pt x="408" y="322"/>
                  </a:lnTo>
                  <a:lnTo>
                    <a:pt x="417" y="310"/>
                  </a:lnTo>
                  <a:lnTo>
                    <a:pt x="15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6" name="Freeform 56"/>
            <p:cNvSpPr/>
            <p:nvPr/>
          </p:nvSpPr>
          <p:spPr bwMode="auto">
            <a:xfrm>
              <a:off x="3054" y="1803"/>
              <a:ext cx="81" cy="618"/>
            </a:xfrm>
            <a:custGeom>
              <a:avLst/>
              <a:gdLst>
                <a:gd name="T0" fmla="*/ 69 w 81"/>
                <a:gd name="T1" fmla="*/ 0 h 618"/>
                <a:gd name="T2" fmla="*/ 0 w 81"/>
                <a:gd name="T3" fmla="*/ 618 h 618"/>
                <a:gd name="T4" fmla="*/ 10 w 81"/>
                <a:gd name="T5" fmla="*/ 618 h 618"/>
                <a:gd name="T6" fmla="*/ 81 w 81"/>
                <a:gd name="T7" fmla="*/ 0 h 618"/>
                <a:gd name="T8" fmla="*/ 69 w 81"/>
                <a:gd name="T9" fmla="*/ 0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618">
                  <a:moveTo>
                    <a:pt x="69" y="0"/>
                  </a:moveTo>
                  <a:lnTo>
                    <a:pt x="0" y="618"/>
                  </a:lnTo>
                  <a:lnTo>
                    <a:pt x="10" y="618"/>
                  </a:lnTo>
                  <a:lnTo>
                    <a:pt x="81" y="0"/>
                  </a:lnTo>
                  <a:lnTo>
                    <a:pt x="6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7" name="Freeform 57"/>
            <p:cNvSpPr/>
            <p:nvPr/>
          </p:nvSpPr>
          <p:spPr bwMode="auto">
            <a:xfrm>
              <a:off x="3135" y="1810"/>
              <a:ext cx="476" cy="474"/>
            </a:xfrm>
            <a:custGeom>
              <a:avLst/>
              <a:gdLst>
                <a:gd name="T0" fmla="*/ 0 w 476"/>
                <a:gd name="T1" fmla="*/ 0 h 474"/>
                <a:gd name="T2" fmla="*/ 469 w 476"/>
                <a:gd name="T3" fmla="*/ 474 h 474"/>
                <a:gd name="T4" fmla="*/ 476 w 476"/>
                <a:gd name="T5" fmla="*/ 471 h 474"/>
                <a:gd name="T6" fmla="*/ 9 w 476"/>
                <a:gd name="T7" fmla="*/ 0 h 474"/>
                <a:gd name="T8" fmla="*/ 0 w 476"/>
                <a:gd name="T9" fmla="*/ 0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6" h="474">
                  <a:moveTo>
                    <a:pt x="0" y="0"/>
                  </a:moveTo>
                  <a:lnTo>
                    <a:pt x="469" y="474"/>
                  </a:lnTo>
                  <a:lnTo>
                    <a:pt x="476" y="471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8" name="Freeform 58"/>
            <p:cNvSpPr/>
            <p:nvPr/>
          </p:nvSpPr>
          <p:spPr bwMode="auto">
            <a:xfrm>
              <a:off x="2938" y="2109"/>
              <a:ext cx="363" cy="696"/>
            </a:xfrm>
            <a:custGeom>
              <a:avLst/>
              <a:gdLst>
                <a:gd name="T0" fmla="*/ 358 w 363"/>
                <a:gd name="T1" fmla="*/ 0 h 696"/>
                <a:gd name="T2" fmla="*/ 0 w 363"/>
                <a:gd name="T3" fmla="*/ 696 h 696"/>
                <a:gd name="T4" fmla="*/ 12 w 363"/>
                <a:gd name="T5" fmla="*/ 696 h 696"/>
                <a:gd name="T6" fmla="*/ 363 w 363"/>
                <a:gd name="T7" fmla="*/ 9 h 696"/>
                <a:gd name="T8" fmla="*/ 358 w 363"/>
                <a:gd name="T9" fmla="*/ 0 h 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3" h="696">
                  <a:moveTo>
                    <a:pt x="358" y="0"/>
                  </a:moveTo>
                  <a:lnTo>
                    <a:pt x="0" y="696"/>
                  </a:lnTo>
                  <a:lnTo>
                    <a:pt x="12" y="696"/>
                  </a:lnTo>
                  <a:lnTo>
                    <a:pt x="363" y="9"/>
                  </a:lnTo>
                  <a:lnTo>
                    <a:pt x="35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9" name="Freeform 59"/>
            <p:cNvSpPr/>
            <p:nvPr/>
          </p:nvSpPr>
          <p:spPr bwMode="auto">
            <a:xfrm>
              <a:off x="3085" y="2296"/>
              <a:ext cx="516" cy="154"/>
            </a:xfrm>
            <a:custGeom>
              <a:avLst/>
              <a:gdLst>
                <a:gd name="T0" fmla="*/ 0 w 516"/>
                <a:gd name="T1" fmla="*/ 144 h 154"/>
                <a:gd name="T2" fmla="*/ 516 w 516"/>
                <a:gd name="T3" fmla="*/ 0 h 154"/>
                <a:gd name="T4" fmla="*/ 516 w 516"/>
                <a:gd name="T5" fmla="*/ 7 h 154"/>
                <a:gd name="T6" fmla="*/ 0 w 516"/>
                <a:gd name="T7" fmla="*/ 154 h 154"/>
                <a:gd name="T8" fmla="*/ 0 w 516"/>
                <a:gd name="T9" fmla="*/ 14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6" h="154">
                  <a:moveTo>
                    <a:pt x="0" y="144"/>
                  </a:moveTo>
                  <a:lnTo>
                    <a:pt x="516" y="0"/>
                  </a:lnTo>
                  <a:lnTo>
                    <a:pt x="516" y="7"/>
                  </a:lnTo>
                  <a:lnTo>
                    <a:pt x="0" y="154"/>
                  </a:lnTo>
                  <a:lnTo>
                    <a:pt x="0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0" name="Freeform 60"/>
            <p:cNvSpPr/>
            <p:nvPr/>
          </p:nvSpPr>
          <p:spPr bwMode="auto">
            <a:xfrm>
              <a:off x="3637" y="2106"/>
              <a:ext cx="571" cy="192"/>
            </a:xfrm>
            <a:custGeom>
              <a:avLst/>
              <a:gdLst>
                <a:gd name="T0" fmla="*/ 0 w 571"/>
                <a:gd name="T1" fmla="*/ 180 h 192"/>
                <a:gd name="T2" fmla="*/ 571 w 571"/>
                <a:gd name="T3" fmla="*/ 0 h 192"/>
                <a:gd name="T4" fmla="*/ 571 w 571"/>
                <a:gd name="T5" fmla="*/ 12 h 192"/>
                <a:gd name="T6" fmla="*/ 0 w 571"/>
                <a:gd name="T7" fmla="*/ 192 h 192"/>
                <a:gd name="T8" fmla="*/ 0 w 571"/>
                <a:gd name="T9" fmla="*/ 18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192">
                  <a:moveTo>
                    <a:pt x="0" y="180"/>
                  </a:moveTo>
                  <a:lnTo>
                    <a:pt x="571" y="0"/>
                  </a:lnTo>
                  <a:lnTo>
                    <a:pt x="571" y="12"/>
                  </a:lnTo>
                  <a:lnTo>
                    <a:pt x="0" y="192"/>
                  </a:lnTo>
                  <a:lnTo>
                    <a:pt x="0" y="1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1" name="Freeform 61"/>
            <p:cNvSpPr/>
            <p:nvPr/>
          </p:nvSpPr>
          <p:spPr bwMode="auto">
            <a:xfrm>
              <a:off x="4234" y="2106"/>
              <a:ext cx="521" cy="187"/>
            </a:xfrm>
            <a:custGeom>
              <a:avLst/>
              <a:gdLst>
                <a:gd name="T0" fmla="*/ 0 w 521"/>
                <a:gd name="T1" fmla="*/ 10 h 187"/>
                <a:gd name="T2" fmla="*/ 518 w 521"/>
                <a:gd name="T3" fmla="*/ 187 h 187"/>
                <a:gd name="T4" fmla="*/ 521 w 521"/>
                <a:gd name="T5" fmla="*/ 175 h 187"/>
                <a:gd name="T6" fmla="*/ 0 w 521"/>
                <a:gd name="T7" fmla="*/ 0 h 187"/>
                <a:gd name="T8" fmla="*/ 0 w 521"/>
                <a:gd name="T9" fmla="*/ 1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187">
                  <a:moveTo>
                    <a:pt x="0" y="10"/>
                  </a:moveTo>
                  <a:lnTo>
                    <a:pt x="518" y="187"/>
                  </a:lnTo>
                  <a:lnTo>
                    <a:pt x="521" y="175"/>
                  </a:lnTo>
                  <a:lnTo>
                    <a:pt x="0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2" name="Freeform 62"/>
            <p:cNvSpPr/>
            <p:nvPr/>
          </p:nvSpPr>
          <p:spPr bwMode="auto">
            <a:xfrm>
              <a:off x="4795" y="1749"/>
              <a:ext cx="329" cy="525"/>
            </a:xfrm>
            <a:custGeom>
              <a:avLst/>
              <a:gdLst>
                <a:gd name="T0" fmla="*/ 329 w 329"/>
                <a:gd name="T1" fmla="*/ 0 h 525"/>
                <a:gd name="T2" fmla="*/ 0 w 329"/>
                <a:gd name="T3" fmla="*/ 525 h 525"/>
                <a:gd name="T4" fmla="*/ 7 w 329"/>
                <a:gd name="T5" fmla="*/ 525 h 525"/>
                <a:gd name="T6" fmla="*/ 329 w 329"/>
                <a:gd name="T7" fmla="*/ 12 h 525"/>
                <a:gd name="T8" fmla="*/ 329 w 329"/>
                <a:gd name="T9" fmla="*/ 0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9" h="525">
                  <a:moveTo>
                    <a:pt x="329" y="0"/>
                  </a:moveTo>
                  <a:lnTo>
                    <a:pt x="0" y="525"/>
                  </a:lnTo>
                  <a:lnTo>
                    <a:pt x="7" y="525"/>
                  </a:lnTo>
                  <a:lnTo>
                    <a:pt x="329" y="12"/>
                  </a:lnTo>
                  <a:lnTo>
                    <a:pt x="3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3" name="Freeform 63"/>
            <p:cNvSpPr/>
            <p:nvPr/>
          </p:nvSpPr>
          <p:spPr bwMode="auto">
            <a:xfrm>
              <a:off x="5145" y="1756"/>
              <a:ext cx="52" cy="691"/>
            </a:xfrm>
            <a:custGeom>
              <a:avLst/>
              <a:gdLst>
                <a:gd name="T0" fmla="*/ 0 w 52"/>
                <a:gd name="T1" fmla="*/ 0 h 691"/>
                <a:gd name="T2" fmla="*/ 41 w 52"/>
                <a:gd name="T3" fmla="*/ 691 h 691"/>
                <a:gd name="T4" fmla="*/ 52 w 52"/>
                <a:gd name="T5" fmla="*/ 691 h 691"/>
                <a:gd name="T6" fmla="*/ 7 w 52"/>
                <a:gd name="T7" fmla="*/ 0 h 691"/>
                <a:gd name="T8" fmla="*/ 0 w 52"/>
                <a:gd name="T9" fmla="*/ 0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691">
                  <a:moveTo>
                    <a:pt x="0" y="0"/>
                  </a:moveTo>
                  <a:lnTo>
                    <a:pt x="41" y="691"/>
                  </a:lnTo>
                  <a:lnTo>
                    <a:pt x="52" y="691"/>
                  </a:lnTo>
                  <a:lnTo>
                    <a:pt x="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4" name="Freeform 64"/>
            <p:cNvSpPr/>
            <p:nvPr/>
          </p:nvSpPr>
          <p:spPr bwMode="auto">
            <a:xfrm>
              <a:off x="5204" y="2102"/>
              <a:ext cx="183" cy="355"/>
            </a:xfrm>
            <a:custGeom>
              <a:avLst/>
              <a:gdLst>
                <a:gd name="T0" fmla="*/ 171 w 183"/>
                <a:gd name="T1" fmla="*/ 0 h 355"/>
                <a:gd name="T2" fmla="*/ 0 w 183"/>
                <a:gd name="T3" fmla="*/ 345 h 355"/>
                <a:gd name="T4" fmla="*/ 10 w 183"/>
                <a:gd name="T5" fmla="*/ 355 h 355"/>
                <a:gd name="T6" fmla="*/ 183 w 183"/>
                <a:gd name="T7" fmla="*/ 0 h 355"/>
                <a:gd name="T8" fmla="*/ 171 w 183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3" h="355">
                  <a:moveTo>
                    <a:pt x="171" y="0"/>
                  </a:moveTo>
                  <a:lnTo>
                    <a:pt x="0" y="345"/>
                  </a:lnTo>
                  <a:lnTo>
                    <a:pt x="10" y="355"/>
                  </a:lnTo>
                  <a:lnTo>
                    <a:pt x="183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5" name="Freeform 65"/>
            <p:cNvSpPr/>
            <p:nvPr/>
          </p:nvSpPr>
          <p:spPr bwMode="auto">
            <a:xfrm>
              <a:off x="4795" y="2303"/>
              <a:ext cx="362" cy="173"/>
            </a:xfrm>
            <a:custGeom>
              <a:avLst/>
              <a:gdLst>
                <a:gd name="T0" fmla="*/ 0 w 362"/>
                <a:gd name="T1" fmla="*/ 9 h 173"/>
                <a:gd name="T2" fmla="*/ 362 w 362"/>
                <a:gd name="T3" fmla="*/ 173 h 173"/>
                <a:gd name="T4" fmla="*/ 362 w 362"/>
                <a:gd name="T5" fmla="*/ 156 h 173"/>
                <a:gd name="T6" fmla="*/ 0 w 362"/>
                <a:gd name="T7" fmla="*/ 0 h 173"/>
                <a:gd name="T8" fmla="*/ 0 w 362"/>
                <a:gd name="T9" fmla="*/ 9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2" h="173">
                  <a:moveTo>
                    <a:pt x="0" y="9"/>
                  </a:moveTo>
                  <a:lnTo>
                    <a:pt x="362" y="173"/>
                  </a:lnTo>
                  <a:lnTo>
                    <a:pt x="362" y="156"/>
                  </a:lnTo>
                  <a:lnTo>
                    <a:pt x="0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6" name="Freeform 66"/>
            <p:cNvSpPr/>
            <p:nvPr/>
          </p:nvSpPr>
          <p:spPr bwMode="auto">
            <a:xfrm>
              <a:off x="5086" y="2499"/>
              <a:ext cx="102" cy="462"/>
            </a:xfrm>
            <a:custGeom>
              <a:avLst/>
              <a:gdLst>
                <a:gd name="T0" fmla="*/ 95 w 102"/>
                <a:gd name="T1" fmla="*/ 0 h 462"/>
                <a:gd name="T2" fmla="*/ 0 w 102"/>
                <a:gd name="T3" fmla="*/ 462 h 462"/>
                <a:gd name="T4" fmla="*/ 12 w 102"/>
                <a:gd name="T5" fmla="*/ 462 h 462"/>
                <a:gd name="T6" fmla="*/ 102 w 102"/>
                <a:gd name="T7" fmla="*/ 0 h 462"/>
                <a:gd name="T8" fmla="*/ 95 w 102"/>
                <a:gd name="T9" fmla="*/ 0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462">
                  <a:moveTo>
                    <a:pt x="95" y="0"/>
                  </a:moveTo>
                  <a:lnTo>
                    <a:pt x="0" y="462"/>
                  </a:lnTo>
                  <a:lnTo>
                    <a:pt x="12" y="462"/>
                  </a:lnTo>
                  <a:lnTo>
                    <a:pt x="102" y="0"/>
                  </a:lnTo>
                  <a:lnTo>
                    <a:pt x="9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7" name="Freeform 67"/>
            <p:cNvSpPr/>
            <p:nvPr/>
          </p:nvSpPr>
          <p:spPr bwMode="auto">
            <a:xfrm>
              <a:off x="4724" y="2317"/>
              <a:ext cx="59" cy="663"/>
            </a:xfrm>
            <a:custGeom>
              <a:avLst/>
              <a:gdLst>
                <a:gd name="T0" fmla="*/ 50 w 59"/>
                <a:gd name="T1" fmla="*/ 0 h 663"/>
                <a:gd name="T2" fmla="*/ 0 w 59"/>
                <a:gd name="T3" fmla="*/ 663 h 663"/>
                <a:gd name="T4" fmla="*/ 9 w 59"/>
                <a:gd name="T5" fmla="*/ 663 h 663"/>
                <a:gd name="T6" fmla="*/ 59 w 59"/>
                <a:gd name="T7" fmla="*/ 0 h 663"/>
                <a:gd name="T8" fmla="*/ 50 w 59"/>
                <a:gd name="T9" fmla="*/ 0 h 6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663">
                  <a:moveTo>
                    <a:pt x="50" y="0"/>
                  </a:moveTo>
                  <a:lnTo>
                    <a:pt x="0" y="663"/>
                  </a:lnTo>
                  <a:lnTo>
                    <a:pt x="9" y="663"/>
                  </a:lnTo>
                  <a:lnTo>
                    <a:pt x="59" y="0"/>
                  </a:lnTo>
                  <a:lnTo>
                    <a:pt x="5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8" name="Freeform 68"/>
            <p:cNvSpPr/>
            <p:nvPr/>
          </p:nvSpPr>
          <p:spPr bwMode="auto">
            <a:xfrm>
              <a:off x="4740" y="2499"/>
              <a:ext cx="443" cy="481"/>
            </a:xfrm>
            <a:custGeom>
              <a:avLst/>
              <a:gdLst>
                <a:gd name="T0" fmla="*/ 436 w 443"/>
                <a:gd name="T1" fmla="*/ 0 h 481"/>
                <a:gd name="T2" fmla="*/ 0 w 443"/>
                <a:gd name="T3" fmla="*/ 476 h 481"/>
                <a:gd name="T4" fmla="*/ 7 w 443"/>
                <a:gd name="T5" fmla="*/ 481 h 481"/>
                <a:gd name="T6" fmla="*/ 443 w 443"/>
                <a:gd name="T7" fmla="*/ 0 h 481"/>
                <a:gd name="T8" fmla="*/ 436 w 443"/>
                <a:gd name="T9" fmla="*/ 0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3" h="481">
                  <a:moveTo>
                    <a:pt x="436" y="0"/>
                  </a:moveTo>
                  <a:lnTo>
                    <a:pt x="0" y="476"/>
                  </a:lnTo>
                  <a:lnTo>
                    <a:pt x="7" y="481"/>
                  </a:lnTo>
                  <a:lnTo>
                    <a:pt x="443" y="0"/>
                  </a:lnTo>
                  <a:lnTo>
                    <a:pt x="43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9" name="Freeform 69"/>
            <p:cNvSpPr/>
            <p:nvPr/>
          </p:nvSpPr>
          <p:spPr bwMode="auto">
            <a:xfrm>
              <a:off x="4996" y="2573"/>
              <a:ext cx="81" cy="388"/>
            </a:xfrm>
            <a:custGeom>
              <a:avLst/>
              <a:gdLst>
                <a:gd name="T0" fmla="*/ 0 w 81"/>
                <a:gd name="T1" fmla="*/ 0 h 388"/>
                <a:gd name="T2" fmla="*/ 69 w 81"/>
                <a:gd name="T3" fmla="*/ 388 h 388"/>
                <a:gd name="T4" fmla="*/ 81 w 81"/>
                <a:gd name="T5" fmla="*/ 388 h 388"/>
                <a:gd name="T6" fmla="*/ 10 w 81"/>
                <a:gd name="T7" fmla="*/ 0 h 388"/>
                <a:gd name="T8" fmla="*/ 0 w 8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388">
                  <a:moveTo>
                    <a:pt x="0" y="0"/>
                  </a:moveTo>
                  <a:lnTo>
                    <a:pt x="69" y="388"/>
                  </a:lnTo>
                  <a:lnTo>
                    <a:pt x="81" y="388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0" name="Freeform 70"/>
            <p:cNvSpPr/>
            <p:nvPr/>
          </p:nvSpPr>
          <p:spPr bwMode="auto">
            <a:xfrm>
              <a:off x="4186" y="2116"/>
              <a:ext cx="38" cy="594"/>
            </a:xfrm>
            <a:custGeom>
              <a:avLst/>
              <a:gdLst>
                <a:gd name="T0" fmla="*/ 31 w 38"/>
                <a:gd name="T1" fmla="*/ 2 h 594"/>
                <a:gd name="T2" fmla="*/ 0 w 38"/>
                <a:gd name="T3" fmla="*/ 594 h 594"/>
                <a:gd name="T4" fmla="*/ 7 w 38"/>
                <a:gd name="T5" fmla="*/ 594 h 594"/>
                <a:gd name="T6" fmla="*/ 38 w 38"/>
                <a:gd name="T7" fmla="*/ 0 h 594"/>
                <a:gd name="T8" fmla="*/ 31 w 38"/>
                <a:gd name="T9" fmla="*/ 2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594">
                  <a:moveTo>
                    <a:pt x="31" y="2"/>
                  </a:moveTo>
                  <a:lnTo>
                    <a:pt x="0" y="594"/>
                  </a:lnTo>
                  <a:lnTo>
                    <a:pt x="7" y="594"/>
                  </a:lnTo>
                  <a:lnTo>
                    <a:pt x="38" y="0"/>
                  </a:lnTo>
                  <a:lnTo>
                    <a:pt x="31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1" name="Freeform 71"/>
            <p:cNvSpPr/>
            <p:nvPr/>
          </p:nvSpPr>
          <p:spPr bwMode="auto">
            <a:xfrm>
              <a:off x="4201" y="2312"/>
              <a:ext cx="568" cy="415"/>
            </a:xfrm>
            <a:custGeom>
              <a:avLst/>
              <a:gdLst>
                <a:gd name="T0" fmla="*/ 0 w 568"/>
                <a:gd name="T1" fmla="*/ 405 h 415"/>
                <a:gd name="T2" fmla="*/ 563 w 568"/>
                <a:gd name="T3" fmla="*/ 0 h 415"/>
                <a:gd name="T4" fmla="*/ 568 w 568"/>
                <a:gd name="T5" fmla="*/ 7 h 415"/>
                <a:gd name="T6" fmla="*/ 0 w 568"/>
                <a:gd name="T7" fmla="*/ 415 h 415"/>
                <a:gd name="T8" fmla="*/ 0 w 568"/>
                <a:gd name="T9" fmla="*/ 405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8" h="415">
                  <a:moveTo>
                    <a:pt x="0" y="405"/>
                  </a:moveTo>
                  <a:lnTo>
                    <a:pt x="563" y="0"/>
                  </a:lnTo>
                  <a:lnTo>
                    <a:pt x="568" y="7"/>
                  </a:lnTo>
                  <a:lnTo>
                    <a:pt x="0" y="415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2" name="Freeform 72"/>
            <p:cNvSpPr/>
            <p:nvPr/>
          </p:nvSpPr>
          <p:spPr bwMode="auto">
            <a:xfrm>
              <a:off x="4198" y="2729"/>
              <a:ext cx="507" cy="272"/>
            </a:xfrm>
            <a:custGeom>
              <a:avLst/>
              <a:gdLst>
                <a:gd name="T0" fmla="*/ 0 w 507"/>
                <a:gd name="T1" fmla="*/ 9 h 272"/>
                <a:gd name="T2" fmla="*/ 497 w 507"/>
                <a:gd name="T3" fmla="*/ 272 h 272"/>
                <a:gd name="T4" fmla="*/ 507 w 507"/>
                <a:gd name="T5" fmla="*/ 268 h 272"/>
                <a:gd name="T6" fmla="*/ 5 w 507"/>
                <a:gd name="T7" fmla="*/ 0 h 272"/>
                <a:gd name="T8" fmla="*/ 0 w 507"/>
                <a:gd name="T9" fmla="*/ 9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72">
                  <a:moveTo>
                    <a:pt x="0" y="9"/>
                  </a:moveTo>
                  <a:lnTo>
                    <a:pt x="497" y="272"/>
                  </a:lnTo>
                  <a:lnTo>
                    <a:pt x="507" y="268"/>
                  </a:lnTo>
                  <a:lnTo>
                    <a:pt x="5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3" name="Freeform 73"/>
            <p:cNvSpPr/>
            <p:nvPr/>
          </p:nvSpPr>
          <p:spPr bwMode="auto">
            <a:xfrm>
              <a:off x="3627" y="2298"/>
              <a:ext cx="540" cy="431"/>
            </a:xfrm>
            <a:custGeom>
              <a:avLst/>
              <a:gdLst>
                <a:gd name="T0" fmla="*/ 0 w 540"/>
                <a:gd name="T1" fmla="*/ 10 h 431"/>
                <a:gd name="T2" fmla="*/ 540 w 540"/>
                <a:gd name="T3" fmla="*/ 431 h 431"/>
                <a:gd name="T4" fmla="*/ 540 w 540"/>
                <a:gd name="T5" fmla="*/ 417 h 431"/>
                <a:gd name="T6" fmla="*/ 8 w 540"/>
                <a:gd name="T7" fmla="*/ 0 h 431"/>
                <a:gd name="T8" fmla="*/ 0 w 540"/>
                <a:gd name="T9" fmla="*/ 1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431">
                  <a:moveTo>
                    <a:pt x="0" y="10"/>
                  </a:moveTo>
                  <a:lnTo>
                    <a:pt x="540" y="431"/>
                  </a:lnTo>
                  <a:lnTo>
                    <a:pt x="540" y="417"/>
                  </a:lnTo>
                  <a:lnTo>
                    <a:pt x="8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4" name="Freeform 74"/>
            <p:cNvSpPr/>
            <p:nvPr/>
          </p:nvSpPr>
          <p:spPr bwMode="auto">
            <a:xfrm>
              <a:off x="3495" y="2305"/>
              <a:ext cx="130" cy="621"/>
            </a:xfrm>
            <a:custGeom>
              <a:avLst/>
              <a:gdLst>
                <a:gd name="T0" fmla="*/ 125 w 130"/>
                <a:gd name="T1" fmla="*/ 0 h 621"/>
                <a:gd name="T2" fmla="*/ 0 w 130"/>
                <a:gd name="T3" fmla="*/ 621 h 621"/>
                <a:gd name="T4" fmla="*/ 9 w 130"/>
                <a:gd name="T5" fmla="*/ 621 h 621"/>
                <a:gd name="T6" fmla="*/ 130 w 130"/>
                <a:gd name="T7" fmla="*/ 5 h 621"/>
                <a:gd name="T8" fmla="*/ 125 w 130"/>
                <a:gd name="T9" fmla="*/ 0 h 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" h="621">
                  <a:moveTo>
                    <a:pt x="125" y="0"/>
                  </a:moveTo>
                  <a:lnTo>
                    <a:pt x="0" y="621"/>
                  </a:lnTo>
                  <a:lnTo>
                    <a:pt x="9" y="621"/>
                  </a:lnTo>
                  <a:lnTo>
                    <a:pt x="130" y="5"/>
                  </a:lnTo>
                  <a:lnTo>
                    <a:pt x="1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5" name="Freeform 75"/>
            <p:cNvSpPr/>
            <p:nvPr/>
          </p:nvSpPr>
          <p:spPr bwMode="auto">
            <a:xfrm>
              <a:off x="3054" y="2461"/>
              <a:ext cx="420" cy="465"/>
            </a:xfrm>
            <a:custGeom>
              <a:avLst/>
              <a:gdLst>
                <a:gd name="T0" fmla="*/ 0 w 420"/>
                <a:gd name="T1" fmla="*/ 8 h 465"/>
                <a:gd name="T2" fmla="*/ 412 w 420"/>
                <a:gd name="T3" fmla="*/ 465 h 465"/>
                <a:gd name="T4" fmla="*/ 420 w 420"/>
                <a:gd name="T5" fmla="*/ 465 h 465"/>
                <a:gd name="T6" fmla="*/ 12 w 420"/>
                <a:gd name="T7" fmla="*/ 0 h 465"/>
                <a:gd name="T8" fmla="*/ 0 w 420"/>
                <a:gd name="T9" fmla="*/ 8 h 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0" h="465">
                  <a:moveTo>
                    <a:pt x="0" y="8"/>
                  </a:moveTo>
                  <a:lnTo>
                    <a:pt x="412" y="465"/>
                  </a:lnTo>
                  <a:lnTo>
                    <a:pt x="420" y="465"/>
                  </a:lnTo>
                  <a:lnTo>
                    <a:pt x="12" y="0"/>
                  </a:ln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6" name="Freeform 76"/>
            <p:cNvSpPr/>
            <p:nvPr/>
          </p:nvSpPr>
          <p:spPr bwMode="auto">
            <a:xfrm>
              <a:off x="3519" y="2729"/>
              <a:ext cx="655" cy="223"/>
            </a:xfrm>
            <a:custGeom>
              <a:avLst/>
              <a:gdLst>
                <a:gd name="T0" fmla="*/ 0 w 655"/>
                <a:gd name="T1" fmla="*/ 213 h 223"/>
                <a:gd name="T2" fmla="*/ 655 w 655"/>
                <a:gd name="T3" fmla="*/ 0 h 223"/>
                <a:gd name="T4" fmla="*/ 655 w 655"/>
                <a:gd name="T5" fmla="*/ 9 h 223"/>
                <a:gd name="T6" fmla="*/ 0 w 655"/>
                <a:gd name="T7" fmla="*/ 223 h 223"/>
                <a:gd name="T8" fmla="*/ 0 w 655"/>
                <a:gd name="T9" fmla="*/ 213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5" h="223">
                  <a:moveTo>
                    <a:pt x="0" y="213"/>
                  </a:moveTo>
                  <a:lnTo>
                    <a:pt x="655" y="0"/>
                  </a:lnTo>
                  <a:lnTo>
                    <a:pt x="655" y="9"/>
                  </a:lnTo>
                  <a:lnTo>
                    <a:pt x="0" y="223"/>
                  </a:lnTo>
                  <a:lnTo>
                    <a:pt x="0" y="2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7" name="Freeform 77"/>
            <p:cNvSpPr/>
            <p:nvPr/>
          </p:nvSpPr>
          <p:spPr bwMode="auto">
            <a:xfrm>
              <a:off x="4066" y="2738"/>
              <a:ext cx="123" cy="495"/>
            </a:xfrm>
            <a:custGeom>
              <a:avLst/>
              <a:gdLst>
                <a:gd name="T0" fmla="*/ 118 w 123"/>
                <a:gd name="T1" fmla="*/ 0 h 495"/>
                <a:gd name="T2" fmla="*/ 0 w 123"/>
                <a:gd name="T3" fmla="*/ 495 h 495"/>
                <a:gd name="T4" fmla="*/ 7 w 123"/>
                <a:gd name="T5" fmla="*/ 495 h 495"/>
                <a:gd name="T6" fmla="*/ 123 w 123"/>
                <a:gd name="T7" fmla="*/ 0 h 495"/>
                <a:gd name="T8" fmla="*/ 118 w 123"/>
                <a:gd name="T9" fmla="*/ 0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495">
                  <a:moveTo>
                    <a:pt x="118" y="0"/>
                  </a:moveTo>
                  <a:lnTo>
                    <a:pt x="0" y="495"/>
                  </a:lnTo>
                  <a:lnTo>
                    <a:pt x="7" y="495"/>
                  </a:lnTo>
                  <a:lnTo>
                    <a:pt x="123" y="0"/>
                  </a:lnTo>
                  <a:lnTo>
                    <a:pt x="1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8" name="Freeform 78"/>
            <p:cNvSpPr/>
            <p:nvPr/>
          </p:nvSpPr>
          <p:spPr bwMode="auto">
            <a:xfrm>
              <a:off x="2957" y="2843"/>
              <a:ext cx="971" cy="42"/>
            </a:xfrm>
            <a:custGeom>
              <a:avLst/>
              <a:gdLst>
                <a:gd name="T0" fmla="*/ 0 w 971"/>
                <a:gd name="T1" fmla="*/ 0 h 42"/>
                <a:gd name="T2" fmla="*/ 971 w 971"/>
                <a:gd name="T3" fmla="*/ 30 h 42"/>
                <a:gd name="T4" fmla="*/ 971 w 971"/>
                <a:gd name="T5" fmla="*/ 42 h 42"/>
                <a:gd name="T6" fmla="*/ 0 w 971"/>
                <a:gd name="T7" fmla="*/ 7 h 42"/>
                <a:gd name="T8" fmla="*/ 0 w 971"/>
                <a:gd name="T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1" h="42">
                  <a:moveTo>
                    <a:pt x="0" y="0"/>
                  </a:moveTo>
                  <a:lnTo>
                    <a:pt x="971" y="30"/>
                  </a:lnTo>
                  <a:lnTo>
                    <a:pt x="971" y="42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9" name="Freeform 79"/>
            <p:cNvSpPr/>
            <p:nvPr/>
          </p:nvSpPr>
          <p:spPr bwMode="auto">
            <a:xfrm>
              <a:off x="2865" y="2902"/>
              <a:ext cx="597" cy="57"/>
            </a:xfrm>
            <a:custGeom>
              <a:avLst/>
              <a:gdLst>
                <a:gd name="T0" fmla="*/ 0 w 597"/>
                <a:gd name="T1" fmla="*/ 0 h 57"/>
                <a:gd name="T2" fmla="*/ 597 w 597"/>
                <a:gd name="T3" fmla="*/ 50 h 57"/>
                <a:gd name="T4" fmla="*/ 597 w 597"/>
                <a:gd name="T5" fmla="*/ 57 h 57"/>
                <a:gd name="T6" fmla="*/ 0 w 597"/>
                <a:gd name="T7" fmla="*/ 12 h 57"/>
                <a:gd name="T8" fmla="*/ 0 w 597"/>
                <a:gd name="T9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57">
                  <a:moveTo>
                    <a:pt x="0" y="0"/>
                  </a:moveTo>
                  <a:lnTo>
                    <a:pt x="597" y="50"/>
                  </a:lnTo>
                  <a:lnTo>
                    <a:pt x="597" y="57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0" name="Freeform 80"/>
            <p:cNvSpPr/>
            <p:nvPr/>
          </p:nvSpPr>
          <p:spPr bwMode="auto">
            <a:xfrm>
              <a:off x="2844" y="2916"/>
              <a:ext cx="61" cy="268"/>
            </a:xfrm>
            <a:custGeom>
              <a:avLst/>
              <a:gdLst>
                <a:gd name="T0" fmla="*/ 0 w 61"/>
                <a:gd name="T1" fmla="*/ 0 h 268"/>
                <a:gd name="T2" fmla="*/ 54 w 61"/>
                <a:gd name="T3" fmla="*/ 268 h 268"/>
                <a:gd name="T4" fmla="*/ 61 w 61"/>
                <a:gd name="T5" fmla="*/ 268 h 268"/>
                <a:gd name="T6" fmla="*/ 12 w 61"/>
                <a:gd name="T7" fmla="*/ 0 h 268"/>
                <a:gd name="T8" fmla="*/ 0 w 61"/>
                <a:gd name="T9" fmla="*/ 0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268">
                  <a:moveTo>
                    <a:pt x="0" y="0"/>
                  </a:moveTo>
                  <a:lnTo>
                    <a:pt x="54" y="268"/>
                  </a:lnTo>
                  <a:lnTo>
                    <a:pt x="61" y="26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1" name="Freeform 81"/>
            <p:cNvSpPr/>
            <p:nvPr/>
          </p:nvSpPr>
          <p:spPr bwMode="auto">
            <a:xfrm>
              <a:off x="2851" y="2909"/>
              <a:ext cx="608" cy="519"/>
            </a:xfrm>
            <a:custGeom>
              <a:avLst/>
              <a:gdLst>
                <a:gd name="T0" fmla="*/ 0 w 608"/>
                <a:gd name="T1" fmla="*/ 9 h 519"/>
                <a:gd name="T2" fmla="*/ 601 w 608"/>
                <a:gd name="T3" fmla="*/ 519 h 519"/>
                <a:gd name="T4" fmla="*/ 608 w 608"/>
                <a:gd name="T5" fmla="*/ 509 h 519"/>
                <a:gd name="T6" fmla="*/ 7 w 608"/>
                <a:gd name="T7" fmla="*/ 0 h 519"/>
                <a:gd name="T8" fmla="*/ 0 w 608"/>
                <a:gd name="T9" fmla="*/ 9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8" h="519">
                  <a:moveTo>
                    <a:pt x="0" y="9"/>
                  </a:moveTo>
                  <a:lnTo>
                    <a:pt x="601" y="519"/>
                  </a:lnTo>
                  <a:lnTo>
                    <a:pt x="608" y="509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2" name="Freeform 82"/>
            <p:cNvSpPr/>
            <p:nvPr/>
          </p:nvSpPr>
          <p:spPr bwMode="auto">
            <a:xfrm>
              <a:off x="3474" y="2985"/>
              <a:ext cx="21" cy="421"/>
            </a:xfrm>
            <a:custGeom>
              <a:avLst/>
              <a:gdLst>
                <a:gd name="T0" fmla="*/ 11 w 21"/>
                <a:gd name="T1" fmla="*/ 7 h 421"/>
                <a:gd name="T2" fmla="*/ 0 w 21"/>
                <a:gd name="T3" fmla="*/ 421 h 421"/>
                <a:gd name="T4" fmla="*/ 11 w 21"/>
                <a:gd name="T5" fmla="*/ 421 h 421"/>
                <a:gd name="T6" fmla="*/ 21 w 21"/>
                <a:gd name="T7" fmla="*/ 0 h 421"/>
                <a:gd name="T8" fmla="*/ 11 w 21"/>
                <a:gd name="T9" fmla="*/ 7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421">
                  <a:moveTo>
                    <a:pt x="11" y="7"/>
                  </a:moveTo>
                  <a:lnTo>
                    <a:pt x="0" y="421"/>
                  </a:lnTo>
                  <a:lnTo>
                    <a:pt x="11" y="421"/>
                  </a:lnTo>
                  <a:lnTo>
                    <a:pt x="21" y="0"/>
                  </a:lnTo>
                  <a:lnTo>
                    <a:pt x="11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3" name="Freeform 83"/>
            <p:cNvSpPr/>
            <p:nvPr/>
          </p:nvSpPr>
          <p:spPr bwMode="auto">
            <a:xfrm>
              <a:off x="3519" y="2959"/>
              <a:ext cx="520" cy="296"/>
            </a:xfrm>
            <a:custGeom>
              <a:avLst/>
              <a:gdLst>
                <a:gd name="T0" fmla="*/ 0 w 520"/>
                <a:gd name="T1" fmla="*/ 16 h 296"/>
                <a:gd name="T2" fmla="*/ 509 w 520"/>
                <a:gd name="T3" fmla="*/ 296 h 296"/>
                <a:gd name="T4" fmla="*/ 520 w 520"/>
                <a:gd name="T5" fmla="*/ 286 h 296"/>
                <a:gd name="T6" fmla="*/ 0 w 520"/>
                <a:gd name="T7" fmla="*/ 0 h 296"/>
                <a:gd name="T8" fmla="*/ 0 w 520"/>
                <a:gd name="T9" fmla="*/ 16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0" h="296">
                  <a:moveTo>
                    <a:pt x="0" y="16"/>
                  </a:moveTo>
                  <a:lnTo>
                    <a:pt x="509" y="296"/>
                  </a:lnTo>
                  <a:lnTo>
                    <a:pt x="520" y="286"/>
                  </a:lnTo>
                  <a:lnTo>
                    <a:pt x="0" y="0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4" name="Freeform 84"/>
            <p:cNvSpPr/>
            <p:nvPr/>
          </p:nvSpPr>
          <p:spPr bwMode="auto">
            <a:xfrm>
              <a:off x="4082" y="3011"/>
              <a:ext cx="616" cy="246"/>
            </a:xfrm>
            <a:custGeom>
              <a:avLst/>
              <a:gdLst>
                <a:gd name="T0" fmla="*/ 0 w 616"/>
                <a:gd name="T1" fmla="*/ 232 h 246"/>
                <a:gd name="T2" fmla="*/ 616 w 616"/>
                <a:gd name="T3" fmla="*/ 0 h 246"/>
                <a:gd name="T4" fmla="*/ 616 w 616"/>
                <a:gd name="T5" fmla="*/ 12 h 246"/>
                <a:gd name="T6" fmla="*/ 0 w 616"/>
                <a:gd name="T7" fmla="*/ 246 h 246"/>
                <a:gd name="T8" fmla="*/ 0 w 616"/>
                <a:gd name="T9" fmla="*/ 232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6" h="246">
                  <a:moveTo>
                    <a:pt x="0" y="232"/>
                  </a:moveTo>
                  <a:lnTo>
                    <a:pt x="616" y="0"/>
                  </a:lnTo>
                  <a:lnTo>
                    <a:pt x="616" y="12"/>
                  </a:lnTo>
                  <a:lnTo>
                    <a:pt x="0" y="246"/>
                  </a:lnTo>
                  <a:lnTo>
                    <a:pt x="0" y="2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5" name="Freeform 85"/>
            <p:cNvSpPr/>
            <p:nvPr/>
          </p:nvSpPr>
          <p:spPr bwMode="auto">
            <a:xfrm>
              <a:off x="4755" y="2992"/>
              <a:ext cx="284" cy="19"/>
            </a:xfrm>
            <a:custGeom>
              <a:avLst/>
              <a:gdLst>
                <a:gd name="T0" fmla="*/ 0 w 284"/>
                <a:gd name="T1" fmla="*/ 7 h 19"/>
                <a:gd name="T2" fmla="*/ 284 w 284"/>
                <a:gd name="T3" fmla="*/ 0 h 19"/>
                <a:gd name="T4" fmla="*/ 284 w 284"/>
                <a:gd name="T5" fmla="*/ 7 h 19"/>
                <a:gd name="T6" fmla="*/ 0 w 284"/>
                <a:gd name="T7" fmla="*/ 19 h 19"/>
                <a:gd name="T8" fmla="*/ 0 w 284"/>
                <a:gd name="T9" fmla="*/ 7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4" h="19">
                  <a:moveTo>
                    <a:pt x="0" y="7"/>
                  </a:moveTo>
                  <a:lnTo>
                    <a:pt x="284" y="0"/>
                  </a:lnTo>
                  <a:lnTo>
                    <a:pt x="284" y="7"/>
                  </a:lnTo>
                  <a:lnTo>
                    <a:pt x="0" y="19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6" name="Freeform 86"/>
            <p:cNvSpPr/>
            <p:nvPr/>
          </p:nvSpPr>
          <p:spPr bwMode="auto">
            <a:xfrm>
              <a:off x="4343" y="3013"/>
              <a:ext cx="360" cy="452"/>
            </a:xfrm>
            <a:custGeom>
              <a:avLst/>
              <a:gdLst>
                <a:gd name="T0" fmla="*/ 360 w 360"/>
                <a:gd name="T1" fmla="*/ 0 h 452"/>
                <a:gd name="T2" fmla="*/ 0 w 360"/>
                <a:gd name="T3" fmla="*/ 452 h 452"/>
                <a:gd name="T4" fmla="*/ 16 w 360"/>
                <a:gd name="T5" fmla="*/ 452 h 452"/>
                <a:gd name="T6" fmla="*/ 360 w 360"/>
                <a:gd name="T7" fmla="*/ 10 h 452"/>
                <a:gd name="T8" fmla="*/ 360 w 360"/>
                <a:gd name="T9" fmla="*/ 0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0" h="452">
                  <a:moveTo>
                    <a:pt x="360" y="0"/>
                  </a:moveTo>
                  <a:lnTo>
                    <a:pt x="0" y="452"/>
                  </a:lnTo>
                  <a:lnTo>
                    <a:pt x="16" y="452"/>
                  </a:lnTo>
                  <a:lnTo>
                    <a:pt x="360" y="10"/>
                  </a:lnTo>
                  <a:lnTo>
                    <a:pt x="36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7" name="Freeform 87"/>
            <p:cNvSpPr/>
            <p:nvPr/>
          </p:nvSpPr>
          <p:spPr bwMode="auto">
            <a:xfrm>
              <a:off x="4532" y="3023"/>
              <a:ext cx="180" cy="270"/>
            </a:xfrm>
            <a:custGeom>
              <a:avLst/>
              <a:gdLst>
                <a:gd name="T0" fmla="*/ 171 w 180"/>
                <a:gd name="T1" fmla="*/ 0 h 270"/>
                <a:gd name="T2" fmla="*/ 0 w 180"/>
                <a:gd name="T3" fmla="*/ 262 h 270"/>
                <a:gd name="T4" fmla="*/ 14 w 180"/>
                <a:gd name="T5" fmla="*/ 270 h 270"/>
                <a:gd name="T6" fmla="*/ 180 w 180"/>
                <a:gd name="T7" fmla="*/ 0 h 270"/>
                <a:gd name="T8" fmla="*/ 171 w 180"/>
                <a:gd name="T9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0" h="270">
                  <a:moveTo>
                    <a:pt x="171" y="0"/>
                  </a:moveTo>
                  <a:lnTo>
                    <a:pt x="0" y="262"/>
                  </a:lnTo>
                  <a:lnTo>
                    <a:pt x="14" y="270"/>
                  </a:lnTo>
                  <a:lnTo>
                    <a:pt x="180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8" name="Freeform 88"/>
            <p:cNvSpPr/>
            <p:nvPr/>
          </p:nvSpPr>
          <p:spPr bwMode="auto">
            <a:xfrm>
              <a:off x="4352" y="3330"/>
              <a:ext cx="149" cy="143"/>
            </a:xfrm>
            <a:custGeom>
              <a:avLst/>
              <a:gdLst>
                <a:gd name="T0" fmla="*/ 149 w 149"/>
                <a:gd name="T1" fmla="*/ 0 h 143"/>
                <a:gd name="T2" fmla="*/ 0 w 149"/>
                <a:gd name="T3" fmla="*/ 133 h 143"/>
                <a:gd name="T4" fmla="*/ 7 w 149"/>
                <a:gd name="T5" fmla="*/ 143 h 143"/>
                <a:gd name="T6" fmla="*/ 149 w 149"/>
                <a:gd name="T7" fmla="*/ 8 h 143"/>
                <a:gd name="T8" fmla="*/ 149 w 149"/>
                <a:gd name="T9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143">
                  <a:moveTo>
                    <a:pt x="149" y="0"/>
                  </a:moveTo>
                  <a:lnTo>
                    <a:pt x="0" y="133"/>
                  </a:lnTo>
                  <a:lnTo>
                    <a:pt x="7" y="143"/>
                  </a:lnTo>
                  <a:lnTo>
                    <a:pt x="149" y="8"/>
                  </a:lnTo>
                  <a:lnTo>
                    <a:pt x="14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9" name="Freeform 89"/>
            <p:cNvSpPr/>
            <p:nvPr/>
          </p:nvSpPr>
          <p:spPr bwMode="auto">
            <a:xfrm>
              <a:off x="3497" y="3262"/>
              <a:ext cx="542" cy="166"/>
            </a:xfrm>
            <a:custGeom>
              <a:avLst/>
              <a:gdLst>
                <a:gd name="T0" fmla="*/ 0 w 542"/>
                <a:gd name="T1" fmla="*/ 151 h 166"/>
                <a:gd name="T2" fmla="*/ 533 w 542"/>
                <a:gd name="T3" fmla="*/ 0 h 166"/>
                <a:gd name="T4" fmla="*/ 542 w 542"/>
                <a:gd name="T5" fmla="*/ 9 h 166"/>
                <a:gd name="T6" fmla="*/ 0 w 542"/>
                <a:gd name="T7" fmla="*/ 166 h 166"/>
                <a:gd name="T8" fmla="*/ 0 w 542"/>
                <a:gd name="T9" fmla="*/ 151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2" h="166">
                  <a:moveTo>
                    <a:pt x="0" y="151"/>
                  </a:moveTo>
                  <a:lnTo>
                    <a:pt x="533" y="0"/>
                  </a:lnTo>
                  <a:lnTo>
                    <a:pt x="542" y="9"/>
                  </a:lnTo>
                  <a:lnTo>
                    <a:pt x="0" y="166"/>
                  </a:lnTo>
                  <a:lnTo>
                    <a:pt x="0" y="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0" name="Freeform 90"/>
            <p:cNvSpPr/>
            <p:nvPr/>
          </p:nvSpPr>
          <p:spPr bwMode="auto">
            <a:xfrm>
              <a:off x="3509" y="3430"/>
              <a:ext cx="789" cy="61"/>
            </a:xfrm>
            <a:custGeom>
              <a:avLst/>
              <a:gdLst>
                <a:gd name="T0" fmla="*/ 0 w 789"/>
                <a:gd name="T1" fmla="*/ 0 h 61"/>
                <a:gd name="T2" fmla="*/ 789 w 789"/>
                <a:gd name="T3" fmla="*/ 52 h 61"/>
                <a:gd name="T4" fmla="*/ 789 w 789"/>
                <a:gd name="T5" fmla="*/ 61 h 61"/>
                <a:gd name="T6" fmla="*/ 0 w 789"/>
                <a:gd name="T7" fmla="*/ 7 h 61"/>
                <a:gd name="T8" fmla="*/ 0 w 789"/>
                <a:gd name="T9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9" h="61">
                  <a:moveTo>
                    <a:pt x="0" y="0"/>
                  </a:moveTo>
                  <a:lnTo>
                    <a:pt x="789" y="52"/>
                  </a:lnTo>
                  <a:lnTo>
                    <a:pt x="789" y="61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1" name="Freeform 91"/>
            <p:cNvSpPr/>
            <p:nvPr/>
          </p:nvSpPr>
          <p:spPr bwMode="auto">
            <a:xfrm>
              <a:off x="4066" y="3267"/>
              <a:ext cx="234" cy="210"/>
            </a:xfrm>
            <a:custGeom>
              <a:avLst/>
              <a:gdLst>
                <a:gd name="T0" fmla="*/ 0 w 234"/>
                <a:gd name="T1" fmla="*/ 0 h 210"/>
                <a:gd name="T2" fmla="*/ 234 w 234"/>
                <a:gd name="T3" fmla="*/ 210 h 210"/>
                <a:gd name="T4" fmla="*/ 234 w 234"/>
                <a:gd name="T5" fmla="*/ 198 h 210"/>
                <a:gd name="T6" fmla="*/ 11 w 234"/>
                <a:gd name="T7" fmla="*/ 0 h 210"/>
                <a:gd name="T8" fmla="*/ 0 w 234"/>
                <a:gd name="T9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210">
                  <a:moveTo>
                    <a:pt x="0" y="0"/>
                  </a:moveTo>
                  <a:lnTo>
                    <a:pt x="234" y="210"/>
                  </a:lnTo>
                  <a:lnTo>
                    <a:pt x="234" y="198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2" name="Oval 92"/>
            <p:cNvSpPr>
              <a:spLocks noChangeArrowheads="1"/>
            </p:cNvSpPr>
            <p:nvPr/>
          </p:nvSpPr>
          <p:spPr bwMode="auto">
            <a:xfrm>
              <a:off x="2830" y="965"/>
              <a:ext cx="78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3" name="Oval 93"/>
            <p:cNvSpPr>
              <a:spLocks noChangeArrowheads="1"/>
            </p:cNvSpPr>
            <p:nvPr/>
          </p:nvSpPr>
          <p:spPr bwMode="auto">
            <a:xfrm>
              <a:off x="3374" y="1076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4" name="Oval 94"/>
            <p:cNvSpPr>
              <a:spLocks noChangeArrowheads="1"/>
            </p:cNvSpPr>
            <p:nvPr/>
          </p:nvSpPr>
          <p:spPr bwMode="auto">
            <a:xfrm>
              <a:off x="3424" y="719"/>
              <a:ext cx="69" cy="6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5" name="Oval 95"/>
            <p:cNvSpPr>
              <a:spLocks noChangeArrowheads="1"/>
            </p:cNvSpPr>
            <p:nvPr/>
          </p:nvSpPr>
          <p:spPr bwMode="auto">
            <a:xfrm>
              <a:off x="3623" y="593"/>
              <a:ext cx="78" cy="8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6" name="Oval 96"/>
            <p:cNvSpPr>
              <a:spLocks noChangeArrowheads="1"/>
            </p:cNvSpPr>
            <p:nvPr/>
          </p:nvSpPr>
          <p:spPr bwMode="auto">
            <a:xfrm>
              <a:off x="4044" y="984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7" name="Oval 97"/>
            <p:cNvSpPr>
              <a:spLocks noChangeArrowheads="1"/>
            </p:cNvSpPr>
            <p:nvPr/>
          </p:nvSpPr>
          <p:spPr bwMode="auto">
            <a:xfrm>
              <a:off x="4399" y="832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8" name="Oval 98"/>
            <p:cNvSpPr>
              <a:spLocks noChangeArrowheads="1"/>
            </p:cNvSpPr>
            <p:nvPr/>
          </p:nvSpPr>
          <p:spPr bwMode="auto">
            <a:xfrm>
              <a:off x="4700" y="1076"/>
              <a:ext cx="69" cy="6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9" name="Oval 99"/>
            <p:cNvSpPr>
              <a:spLocks noChangeArrowheads="1"/>
            </p:cNvSpPr>
            <p:nvPr/>
          </p:nvSpPr>
          <p:spPr bwMode="auto">
            <a:xfrm>
              <a:off x="4745" y="2263"/>
              <a:ext cx="64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0" name="Oval 100"/>
            <p:cNvSpPr>
              <a:spLocks noChangeArrowheads="1"/>
            </p:cNvSpPr>
            <p:nvPr/>
          </p:nvSpPr>
          <p:spPr bwMode="auto">
            <a:xfrm>
              <a:off x="3800" y="1583"/>
              <a:ext cx="50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1" name="Oval 101"/>
            <p:cNvSpPr>
              <a:spLocks noChangeArrowheads="1"/>
            </p:cNvSpPr>
            <p:nvPr/>
          </p:nvSpPr>
          <p:spPr bwMode="auto">
            <a:xfrm>
              <a:off x="4949" y="2499"/>
              <a:ext cx="92" cy="9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2" name="Oval 102"/>
            <p:cNvSpPr>
              <a:spLocks noChangeArrowheads="1"/>
            </p:cNvSpPr>
            <p:nvPr/>
          </p:nvSpPr>
          <p:spPr bwMode="auto">
            <a:xfrm>
              <a:off x="4272" y="1706"/>
              <a:ext cx="106" cy="10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3" name="Oval 103"/>
            <p:cNvSpPr>
              <a:spLocks noChangeArrowheads="1"/>
            </p:cNvSpPr>
            <p:nvPr/>
          </p:nvSpPr>
          <p:spPr bwMode="auto">
            <a:xfrm>
              <a:off x="4518" y="1550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4" name="Oval 104"/>
            <p:cNvSpPr>
              <a:spLocks noChangeArrowheads="1"/>
            </p:cNvSpPr>
            <p:nvPr/>
          </p:nvSpPr>
          <p:spPr bwMode="auto">
            <a:xfrm>
              <a:off x="5032" y="1124"/>
              <a:ext cx="85" cy="8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5" name="Oval 105"/>
            <p:cNvSpPr>
              <a:spLocks noChangeArrowheads="1"/>
            </p:cNvSpPr>
            <p:nvPr/>
          </p:nvSpPr>
          <p:spPr bwMode="auto">
            <a:xfrm>
              <a:off x="5039" y="1536"/>
              <a:ext cx="92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6" name="Oval 106"/>
            <p:cNvSpPr>
              <a:spLocks noChangeArrowheads="1"/>
            </p:cNvSpPr>
            <p:nvPr/>
          </p:nvSpPr>
          <p:spPr bwMode="auto">
            <a:xfrm>
              <a:off x="5155" y="2440"/>
              <a:ext cx="66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7" name="Oval 107"/>
            <p:cNvSpPr>
              <a:spLocks noChangeArrowheads="1"/>
            </p:cNvSpPr>
            <p:nvPr/>
          </p:nvSpPr>
          <p:spPr bwMode="auto">
            <a:xfrm>
              <a:off x="5342" y="2040"/>
              <a:ext cx="83" cy="8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8" name="Oval 108"/>
            <p:cNvSpPr>
              <a:spLocks noChangeArrowheads="1"/>
            </p:cNvSpPr>
            <p:nvPr/>
          </p:nvSpPr>
          <p:spPr bwMode="auto">
            <a:xfrm>
              <a:off x="4196" y="2078"/>
              <a:ext cx="47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9" name="Oval 109"/>
            <p:cNvSpPr>
              <a:spLocks noChangeArrowheads="1"/>
            </p:cNvSpPr>
            <p:nvPr/>
          </p:nvSpPr>
          <p:spPr bwMode="auto">
            <a:xfrm>
              <a:off x="4293" y="3454"/>
              <a:ext cx="76" cy="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0" name="Oval 110"/>
            <p:cNvSpPr>
              <a:spLocks noChangeArrowheads="1"/>
            </p:cNvSpPr>
            <p:nvPr/>
          </p:nvSpPr>
          <p:spPr bwMode="auto">
            <a:xfrm>
              <a:off x="4482" y="3274"/>
              <a:ext cx="74" cy="7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1" name="Oval 111"/>
            <p:cNvSpPr>
              <a:spLocks noChangeArrowheads="1"/>
            </p:cNvSpPr>
            <p:nvPr/>
          </p:nvSpPr>
          <p:spPr bwMode="auto">
            <a:xfrm>
              <a:off x="4693" y="2971"/>
              <a:ext cx="62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2" name="Oval 112"/>
            <p:cNvSpPr>
              <a:spLocks noChangeArrowheads="1"/>
            </p:cNvSpPr>
            <p:nvPr/>
          </p:nvSpPr>
          <p:spPr bwMode="auto">
            <a:xfrm>
              <a:off x="5039" y="2954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3" name="Oval 113"/>
            <p:cNvSpPr>
              <a:spLocks noChangeArrowheads="1"/>
            </p:cNvSpPr>
            <p:nvPr/>
          </p:nvSpPr>
          <p:spPr bwMode="auto">
            <a:xfrm>
              <a:off x="4025" y="3224"/>
              <a:ext cx="62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4" name="Oval 114"/>
            <p:cNvSpPr>
              <a:spLocks noChangeArrowheads="1"/>
            </p:cNvSpPr>
            <p:nvPr/>
          </p:nvSpPr>
          <p:spPr bwMode="auto">
            <a:xfrm>
              <a:off x="3381" y="1169"/>
              <a:ext cx="59" cy="5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5" name="Oval 115"/>
            <p:cNvSpPr>
              <a:spLocks noChangeArrowheads="1"/>
            </p:cNvSpPr>
            <p:nvPr/>
          </p:nvSpPr>
          <p:spPr bwMode="auto">
            <a:xfrm>
              <a:off x="2574" y="2073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6" name="Oval 116"/>
            <p:cNvSpPr>
              <a:spLocks noChangeArrowheads="1"/>
            </p:cNvSpPr>
            <p:nvPr/>
          </p:nvSpPr>
          <p:spPr bwMode="auto">
            <a:xfrm>
              <a:off x="2410" y="2459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7" name="Oval 117"/>
            <p:cNvSpPr>
              <a:spLocks noChangeArrowheads="1"/>
            </p:cNvSpPr>
            <p:nvPr/>
          </p:nvSpPr>
          <p:spPr bwMode="auto">
            <a:xfrm>
              <a:off x="2867" y="3174"/>
              <a:ext cx="79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8" name="Oval 118"/>
            <p:cNvSpPr>
              <a:spLocks noChangeArrowheads="1"/>
            </p:cNvSpPr>
            <p:nvPr/>
          </p:nvSpPr>
          <p:spPr bwMode="auto">
            <a:xfrm>
              <a:off x="2811" y="2862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9" name="Oval 119"/>
            <p:cNvSpPr>
              <a:spLocks noChangeArrowheads="1"/>
            </p:cNvSpPr>
            <p:nvPr/>
          </p:nvSpPr>
          <p:spPr bwMode="auto">
            <a:xfrm>
              <a:off x="2867" y="2791"/>
              <a:ext cx="95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0" name="Oval 120"/>
            <p:cNvSpPr>
              <a:spLocks noChangeArrowheads="1"/>
            </p:cNvSpPr>
            <p:nvPr/>
          </p:nvSpPr>
          <p:spPr bwMode="auto">
            <a:xfrm>
              <a:off x="2410" y="1635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1" name="Oval 121"/>
            <p:cNvSpPr>
              <a:spLocks noChangeArrowheads="1"/>
            </p:cNvSpPr>
            <p:nvPr/>
          </p:nvSpPr>
          <p:spPr bwMode="auto">
            <a:xfrm>
              <a:off x="3599" y="2270"/>
              <a:ext cx="45" cy="4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2" name="Oval 122"/>
            <p:cNvSpPr>
              <a:spLocks noChangeArrowheads="1"/>
            </p:cNvSpPr>
            <p:nvPr/>
          </p:nvSpPr>
          <p:spPr bwMode="auto">
            <a:xfrm>
              <a:off x="3462" y="2918"/>
              <a:ext cx="59" cy="6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3" name="Oval 123"/>
            <p:cNvSpPr>
              <a:spLocks noChangeArrowheads="1"/>
            </p:cNvSpPr>
            <p:nvPr/>
          </p:nvSpPr>
          <p:spPr bwMode="auto">
            <a:xfrm>
              <a:off x="3594" y="3449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4" name="Oval 124"/>
            <p:cNvSpPr>
              <a:spLocks noChangeArrowheads="1"/>
            </p:cNvSpPr>
            <p:nvPr/>
          </p:nvSpPr>
          <p:spPr bwMode="auto">
            <a:xfrm>
              <a:off x="3445" y="3399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5" name="Oval 125"/>
            <p:cNvSpPr>
              <a:spLocks noChangeArrowheads="1"/>
            </p:cNvSpPr>
            <p:nvPr/>
          </p:nvSpPr>
          <p:spPr bwMode="auto">
            <a:xfrm>
              <a:off x="2792" y="1270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6" name="Oval 126"/>
            <p:cNvSpPr>
              <a:spLocks noChangeArrowheads="1"/>
            </p:cNvSpPr>
            <p:nvPr/>
          </p:nvSpPr>
          <p:spPr bwMode="auto">
            <a:xfrm>
              <a:off x="2564" y="1756"/>
              <a:ext cx="95" cy="9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7" name="Oval 127"/>
            <p:cNvSpPr>
              <a:spLocks noChangeArrowheads="1"/>
            </p:cNvSpPr>
            <p:nvPr/>
          </p:nvSpPr>
          <p:spPr bwMode="auto">
            <a:xfrm>
              <a:off x="3107" y="1756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8" name="Oval 128"/>
            <p:cNvSpPr>
              <a:spLocks noChangeArrowheads="1"/>
            </p:cNvSpPr>
            <p:nvPr/>
          </p:nvSpPr>
          <p:spPr bwMode="auto">
            <a:xfrm>
              <a:off x="3263" y="2030"/>
              <a:ext cx="99" cy="1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9" name="Oval 129"/>
            <p:cNvSpPr>
              <a:spLocks noChangeArrowheads="1"/>
            </p:cNvSpPr>
            <p:nvPr/>
          </p:nvSpPr>
          <p:spPr bwMode="auto">
            <a:xfrm>
              <a:off x="3021" y="2412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0" name="Oval 130"/>
            <p:cNvSpPr>
              <a:spLocks noChangeArrowheads="1"/>
            </p:cNvSpPr>
            <p:nvPr/>
          </p:nvSpPr>
          <p:spPr bwMode="auto">
            <a:xfrm>
              <a:off x="3919" y="2828"/>
              <a:ext cx="102" cy="10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1" name="Oval 131"/>
            <p:cNvSpPr>
              <a:spLocks noChangeArrowheads="1"/>
            </p:cNvSpPr>
            <p:nvPr/>
          </p:nvSpPr>
          <p:spPr bwMode="auto">
            <a:xfrm>
              <a:off x="4163" y="2705"/>
              <a:ext cx="45" cy="4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2" name="Oval 132"/>
            <p:cNvSpPr>
              <a:spLocks noChangeArrowheads="1"/>
            </p:cNvSpPr>
            <p:nvPr/>
          </p:nvSpPr>
          <p:spPr bwMode="auto">
            <a:xfrm>
              <a:off x="4281" y="638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3" name="Freeform 133"/>
            <p:cNvSpPr/>
            <p:nvPr/>
          </p:nvSpPr>
          <p:spPr bwMode="auto">
            <a:xfrm>
              <a:off x="2893" y="641"/>
              <a:ext cx="744" cy="357"/>
            </a:xfrm>
            <a:custGeom>
              <a:avLst/>
              <a:gdLst>
                <a:gd name="T0" fmla="*/ 0 w 744"/>
                <a:gd name="T1" fmla="*/ 343 h 357"/>
                <a:gd name="T2" fmla="*/ 734 w 744"/>
                <a:gd name="T3" fmla="*/ 0 h 357"/>
                <a:gd name="T4" fmla="*/ 744 w 744"/>
                <a:gd name="T5" fmla="*/ 11 h 357"/>
                <a:gd name="T6" fmla="*/ 8 w 744"/>
                <a:gd name="T7" fmla="*/ 357 h 357"/>
                <a:gd name="T8" fmla="*/ 0 w 744"/>
                <a:gd name="T9" fmla="*/ 343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4" h="357">
                  <a:moveTo>
                    <a:pt x="0" y="343"/>
                  </a:moveTo>
                  <a:lnTo>
                    <a:pt x="734" y="0"/>
                  </a:lnTo>
                  <a:lnTo>
                    <a:pt x="744" y="11"/>
                  </a:lnTo>
                  <a:lnTo>
                    <a:pt x="8" y="357"/>
                  </a:lnTo>
                  <a:lnTo>
                    <a:pt x="0" y="3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4" name="Freeform 134"/>
            <p:cNvSpPr/>
            <p:nvPr/>
          </p:nvSpPr>
          <p:spPr bwMode="auto">
            <a:xfrm>
              <a:off x="3694" y="633"/>
              <a:ext cx="592" cy="50"/>
            </a:xfrm>
            <a:custGeom>
              <a:avLst/>
              <a:gdLst>
                <a:gd name="T0" fmla="*/ 0 w 592"/>
                <a:gd name="T1" fmla="*/ 0 h 50"/>
                <a:gd name="T2" fmla="*/ 592 w 592"/>
                <a:gd name="T3" fmla="*/ 41 h 50"/>
                <a:gd name="T4" fmla="*/ 592 w 592"/>
                <a:gd name="T5" fmla="*/ 50 h 50"/>
                <a:gd name="T6" fmla="*/ 0 w 592"/>
                <a:gd name="T7" fmla="*/ 12 h 50"/>
                <a:gd name="T8" fmla="*/ 0 w 592"/>
                <a:gd name="T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50">
                  <a:moveTo>
                    <a:pt x="0" y="0"/>
                  </a:moveTo>
                  <a:lnTo>
                    <a:pt x="592" y="41"/>
                  </a:lnTo>
                  <a:lnTo>
                    <a:pt x="592" y="50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5" name="Freeform 135"/>
            <p:cNvSpPr/>
            <p:nvPr/>
          </p:nvSpPr>
          <p:spPr bwMode="auto">
            <a:xfrm>
              <a:off x="3694" y="641"/>
              <a:ext cx="713" cy="234"/>
            </a:xfrm>
            <a:custGeom>
              <a:avLst/>
              <a:gdLst>
                <a:gd name="T0" fmla="*/ 0 w 713"/>
                <a:gd name="T1" fmla="*/ 7 h 234"/>
                <a:gd name="T2" fmla="*/ 713 w 713"/>
                <a:gd name="T3" fmla="*/ 234 h 234"/>
                <a:gd name="T4" fmla="*/ 713 w 713"/>
                <a:gd name="T5" fmla="*/ 222 h 234"/>
                <a:gd name="T6" fmla="*/ 0 w 713"/>
                <a:gd name="T7" fmla="*/ 0 h 234"/>
                <a:gd name="T8" fmla="*/ 0 w 713"/>
                <a:gd name="T9" fmla="*/ 7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3" h="234">
                  <a:moveTo>
                    <a:pt x="0" y="7"/>
                  </a:moveTo>
                  <a:lnTo>
                    <a:pt x="713" y="234"/>
                  </a:lnTo>
                  <a:lnTo>
                    <a:pt x="713" y="222"/>
                  </a:lnTo>
                  <a:lnTo>
                    <a:pt x="0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6" name="Freeform 136"/>
            <p:cNvSpPr/>
            <p:nvPr/>
          </p:nvSpPr>
          <p:spPr bwMode="auto">
            <a:xfrm>
              <a:off x="4338" y="697"/>
              <a:ext cx="705" cy="464"/>
            </a:xfrm>
            <a:custGeom>
              <a:avLst/>
              <a:gdLst>
                <a:gd name="T0" fmla="*/ 0 w 705"/>
                <a:gd name="T1" fmla="*/ 15 h 464"/>
                <a:gd name="T2" fmla="*/ 701 w 705"/>
                <a:gd name="T3" fmla="*/ 464 h 464"/>
                <a:gd name="T4" fmla="*/ 705 w 705"/>
                <a:gd name="T5" fmla="*/ 457 h 464"/>
                <a:gd name="T6" fmla="*/ 7 w 705"/>
                <a:gd name="T7" fmla="*/ 0 h 464"/>
                <a:gd name="T8" fmla="*/ 0 w 705"/>
                <a:gd name="T9" fmla="*/ 15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5" h="464">
                  <a:moveTo>
                    <a:pt x="0" y="15"/>
                  </a:moveTo>
                  <a:lnTo>
                    <a:pt x="701" y="464"/>
                  </a:lnTo>
                  <a:lnTo>
                    <a:pt x="705" y="457"/>
                  </a:lnTo>
                  <a:lnTo>
                    <a:pt x="7" y="0"/>
                  </a:lnTo>
                  <a:lnTo>
                    <a:pt x="0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7" name="Freeform 137"/>
            <p:cNvSpPr/>
            <p:nvPr/>
          </p:nvSpPr>
          <p:spPr bwMode="auto">
            <a:xfrm>
              <a:off x="5086" y="2111"/>
              <a:ext cx="301" cy="850"/>
            </a:xfrm>
            <a:custGeom>
              <a:avLst/>
              <a:gdLst>
                <a:gd name="T0" fmla="*/ 301 w 301"/>
                <a:gd name="T1" fmla="*/ 0 h 850"/>
                <a:gd name="T2" fmla="*/ 12 w 301"/>
                <a:gd name="T3" fmla="*/ 850 h 850"/>
                <a:gd name="T4" fmla="*/ 0 w 301"/>
                <a:gd name="T5" fmla="*/ 850 h 850"/>
                <a:gd name="T6" fmla="*/ 289 w 301"/>
                <a:gd name="T7" fmla="*/ 0 h 850"/>
                <a:gd name="T8" fmla="*/ 301 w 301"/>
                <a:gd name="T9" fmla="*/ 0 h 8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1" h="850">
                  <a:moveTo>
                    <a:pt x="301" y="0"/>
                  </a:moveTo>
                  <a:lnTo>
                    <a:pt x="12" y="850"/>
                  </a:lnTo>
                  <a:lnTo>
                    <a:pt x="0" y="850"/>
                  </a:lnTo>
                  <a:lnTo>
                    <a:pt x="289" y="0"/>
                  </a:lnTo>
                  <a:lnTo>
                    <a:pt x="30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8" name="Freeform 138"/>
            <p:cNvSpPr/>
            <p:nvPr/>
          </p:nvSpPr>
          <p:spPr bwMode="auto">
            <a:xfrm>
              <a:off x="4359" y="3018"/>
              <a:ext cx="703" cy="469"/>
            </a:xfrm>
            <a:custGeom>
              <a:avLst/>
              <a:gdLst>
                <a:gd name="T0" fmla="*/ 0 w 703"/>
                <a:gd name="T1" fmla="*/ 469 h 469"/>
                <a:gd name="T2" fmla="*/ 703 w 703"/>
                <a:gd name="T3" fmla="*/ 5 h 469"/>
                <a:gd name="T4" fmla="*/ 692 w 703"/>
                <a:gd name="T5" fmla="*/ 0 h 469"/>
                <a:gd name="T6" fmla="*/ 0 w 703"/>
                <a:gd name="T7" fmla="*/ 459 h 469"/>
                <a:gd name="T8" fmla="*/ 0 w 703"/>
                <a:gd name="T9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3" h="469">
                  <a:moveTo>
                    <a:pt x="0" y="469"/>
                  </a:moveTo>
                  <a:lnTo>
                    <a:pt x="703" y="5"/>
                  </a:lnTo>
                  <a:lnTo>
                    <a:pt x="692" y="0"/>
                  </a:lnTo>
                  <a:lnTo>
                    <a:pt x="0" y="459"/>
                  </a:lnTo>
                  <a:lnTo>
                    <a:pt x="0" y="4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9" name="Freeform 139"/>
            <p:cNvSpPr/>
            <p:nvPr/>
          </p:nvSpPr>
          <p:spPr bwMode="auto">
            <a:xfrm>
              <a:off x="2929" y="3229"/>
              <a:ext cx="521" cy="213"/>
            </a:xfrm>
            <a:custGeom>
              <a:avLst/>
              <a:gdLst>
                <a:gd name="T0" fmla="*/ 0 w 521"/>
                <a:gd name="T1" fmla="*/ 11 h 213"/>
                <a:gd name="T2" fmla="*/ 521 w 521"/>
                <a:gd name="T3" fmla="*/ 213 h 213"/>
                <a:gd name="T4" fmla="*/ 521 w 521"/>
                <a:gd name="T5" fmla="*/ 196 h 213"/>
                <a:gd name="T6" fmla="*/ 7 w 521"/>
                <a:gd name="T7" fmla="*/ 0 h 213"/>
                <a:gd name="T8" fmla="*/ 0 w 521"/>
                <a:gd name="T9" fmla="*/ 11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213">
                  <a:moveTo>
                    <a:pt x="0" y="11"/>
                  </a:moveTo>
                  <a:lnTo>
                    <a:pt x="521" y="213"/>
                  </a:lnTo>
                  <a:lnTo>
                    <a:pt x="521" y="196"/>
                  </a:lnTo>
                  <a:lnTo>
                    <a:pt x="7" y="0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0" name="Freeform 140"/>
            <p:cNvSpPr/>
            <p:nvPr/>
          </p:nvSpPr>
          <p:spPr bwMode="auto">
            <a:xfrm>
              <a:off x="2460" y="2537"/>
              <a:ext cx="431" cy="658"/>
            </a:xfrm>
            <a:custGeom>
              <a:avLst/>
              <a:gdLst>
                <a:gd name="T0" fmla="*/ 0 w 431"/>
                <a:gd name="T1" fmla="*/ 0 h 658"/>
                <a:gd name="T2" fmla="*/ 419 w 431"/>
                <a:gd name="T3" fmla="*/ 658 h 658"/>
                <a:gd name="T4" fmla="*/ 431 w 431"/>
                <a:gd name="T5" fmla="*/ 651 h 658"/>
                <a:gd name="T6" fmla="*/ 12 w 431"/>
                <a:gd name="T7" fmla="*/ 0 h 658"/>
                <a:gd name="T8" fmla="*/ 0 w 431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1" h="658">
                  <a:moveTo>
                    <a:pt x="0" y="0"/>
                  </a:moveTo>
                  <a:lnTo>
                    <a:pt x="419" y="658"/>
                  </a:lnTo>
                  <a:lnTo>
                    <a:pt x="431" y="651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1" name="Rectangle 141"/>
            <p:cNvSpPr>
              <a:spLocks noChangeArrowheads="1"/>
            </p:cNvSpPr>
            <p:nvPr/>
          </p:nvSpPr>
          <p:spPr bwMode="auto">
            <a:xfrm>
              <a:off x="2446" y="1716"/>
              <a:ext cx="9" cy="76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2" name="Freeform 142"/>
            <p:cNvSpPr/>
            <p:nvPr/>
          </p:nvSpPr>
          <p:spPr bwMode="auto">
            <a:xfrm>
              <a:off x="2467" y="1026"/>
              <a:ext cx="393" cy="635"/>
            </a:xfrm>
            <a:custGeom>
              <a:avLst/>
              <a:gdLst>
                <a:gd name="T0" fmla="*/ 0 w 393"/>
                <a:gd name="T1" fmla="*/ 623 h 635"/>
                <a:gd name="T2" fmla="*/ 381 w 393"/>
                <a:gd name="T3" fmla="*/ 0 h 635"/>
                <a:gd name="T4" fmla="*/ 393 w 393"/>
                <a:gd name="T5" fmla="*/ 0 h 635"/>
                <a:gd name="T6" fmla="*/ 12 w 393"/>
                <a:gd name="T7" fmla="*/ 635 h 635"/>
                <a:gd name="T8" fmla="*/ 0 w 393"/>
                <a:gd name="T9" fmla="*/ 623 h 6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3" h="635">
                  <a:moveTo>
                    <a:pt x="0" y="623"/>
                  </a:moveTo>
                  <a:lnTo>
                    <a:pt x="381" y="0"/>
                  </a:lnTo>
                  <a:lnTo>
                    <a:pt x="393" y="0"/>
                  </a:lnTo>
                  <a:lnTo>
                    <a:pt x="12" y="635"/>
                  </a:lnTo>
                  <a:lnTo>
                    <a:pt x="0" y="6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3" name="Freeform 143"/>
            <p:cNvSpPr/>
            <p:nvPr/>
          </p:nvSpPr>
          <p:spPr bwMode="auto">
            <a:xfrm>
              <a:off x="2616" y="1034"/>
              <a:ext cx="247" cy="741"/>
            </a:xfrm>
            <a:custGeom>
              <a:avLst/>
              <a:gdLst>
                <a:gd name="T0" fmla="*/ 235 w 247"/>
                <a:gd name="T1" fmla="*/ 0 h 741"/>
                <a:gd name="T2" fmla="*/ 0 w 247"/>
                <a:gd name="T3" fmla="*/ 734 h 741"/>
                <a:gd name="T4" fmla="*/ 17 w 247"/>
                <a:gd name="T5" fmla="*/ 741 h 741"/>
                <a:gd name="T6" fmla="*/ 247 w 247"/>
                <a:gd name="T7" fmla="*/ 0 h 741"/>
                <a:gd name="T8" fmla="*/ 235 w 247"/>
                <a:gd name="T9" fmla="*/ 0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741">
                  <a:moveTo>
                    <a:pt x="235" y="0"/>
                  </a:moveTo>
                  <a:lnTo>
                    <a:pt x="0" y="734"/>
                  </a:lnTo>
                  <a:lnTo>
                    <a:pt x="17" y="741"/>
                  </a:lnTo>
                  <a:lnTo>
                    <a:pt x="247" y="0"/>
                  </a:lnTo>
                  <a:lnTo>
                    <a:pt x="2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4" name="Freeform 144"/>
            <p:cNvSpPr/>
            <p:nvPr/>
          </p:nvSpPr>
          <p:spPr bwMode="auto">
            <a:xfrm>
              <a:off x="3429" y="659"/>
              <a:ext cx="222" cy="431"/>
            </a:xfrm>
            <a:custGeom>
              <a:avLst/>
              <a:gdLst>
                <a:gd name="T0" fmla="*/ 208 w 222"/>
                <a:gd name="T1" fmla="*/ 0 h 431"/>
                <a:gd name="T2" fmla="*/ 0 w 222"/>
                <a:gd name="T3" fmla="*/ 424 h 431"/>
                <a:gd name="T4" fmla="*/ 9 w 222"/>
                <a:gd name="T5" fmla="*/ 431 h 431"/>
                <a:gd name="T6" fmla="*/ 222 w 222"/>
                <a:gd name="T7" fmla="*/ 0 h 431"/>
                <a:gd name="T8" fmla="*/ 208 w 222"/>
                <a:gd name="T9" fmla="*/ 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2" h="431">
                  <a:moveTo>
                    <a:pt x="208" y="0"/>
                  </a:moveTo>
                  <a:lnTo>
                    <a:pt x="0" y="424"/>
                  </a:lnTo>
                  <a:lnTo>
                    <a:pt x="9" y="431"/>
                  </a:lnTo>
                  <a:lnTo>
                    <a:pt x="222" y="0"/>
                  </a:lnTo>
                  <a:lnTo>
                    <a:pt x="20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5" name="Freeform 145"/>
            <p:cNvSpPr/>
            <p:nvPr/>
          </p:nvSpPr>
          <p:spPr bwMode="auto">
            <a:xfrm>
              <a:off x="3455" y="882"/>
              <a:ext cx="961" cy="239"/>
            </a:xfrm>
            <a:custGeom>
              <a:avLst/>
              <a:gdLst>
                <a:gd name="T0" fmla="*/ 0 w 961"/>
                <a:gd name="T1" fmla="*/ 225 h 239"/>
                <a:gd name="T2" fmla="*/ 961 w 961"/>
                <a:gd name="T3" fmla="*/ 0 h 239"/>
                <a:gd name="T4" fmla="*/ 961 w 961"/>
                <a:gd name="T5" fmla="*/ 12 h 239"/>
                <a:gd name="T6" fmla="*/ 0 w 961"/>
                <a:gd name="T7" fmla="*/ 239 h 239"/>
                <a:gd name="T8" fmla="*/ 0 w 961"/>
                <a:gd name="T9" fmla="*/ 225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1" h="239">
                  <a:moveTo>
                    <a:pt x="0" y="225"/>
                  </a:moveTo>
                  <a:lnTo>
                    <a:pt x="961" y="0"/>
                  </a:lnTo>
                  <a:lnTo>
                    <a:pt x="961" y="12"/>
                  </a:lnTo>
                  <a:lnTo>
                    <a:pt x="0" y="239"/>
                  </a:lnTo>
                  <a:lnTo>
                    <a:pt x="0" y="2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6" name="Freeform 146"/>
            <p:cNvSpPr/>
            <p:nvPr/>
          </p:nvSpPr>
          <p:spPr bwMode="auto">
            <a:xfrm>
              <a:off x="3445" y="1131"/>
              <a:ext cx="838" cy="608"/>
            </a:xfrm>
            <a:custGeom>
              <a:avLst/>
              <a:gdLst>
                <a:gd name="T0" fmla="*/ 0 w 838"/>
                <a:gd name="T1" fmla="*/ 0 h 608"/>
                <a:gd name="T2" fmla="*/ 838 w 838"/>
                <a:gd name="T3" fmla="*/ 594 h 608"/>
                <a:gd name="T4" fmla="*/ 829 w 838"/>
                <a:gd name="T5" fmla="*/ 608 h 608"/>
                <a:gd name="T6" fmla="*/ 0 w 838"/>
                <a:gd name="T7" fmla="*/ 16 h 608"/>
                <a:gd name="T8" fmla="*/ 0 w 838"/>
                <a:gd name="T9" fmla="*/ 0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8" h="608">
                  <a:moveTo>
                    <a:pt x="0" y="0"/>
                  </a:moveTo>
                  <a:lnTo>
                    <a:pt x="838" y="594"/>
                  </a:lnTo>
                  <a:lnTo>
                    <a:pt x="829" y="608"/>
                  </a:lnTo>
                  <a:lnTo>
                    <a:pt x="0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7" name="Freeform 147"/>
            <p:cNvSpPr/>
            <p:nvPr/>
          </p:nvSpPr>
          <p:spPr bwMode="auto">
            <a:xfrm>
              <a:off x="2455" y="1839"/>
              <a:ext cx="159" cy="637"/>
            </a:xfrm>
            <a:custGeom>
              <a:avLst/>
              <a:gdLst>
                <a:gd name="T0" fmla="*/ 147 w 159"/>
                <a:gd name="T1" fmla="*/ 0 h 637"/>
                <a:gd name="T2" fmla="*/ 0 w 159"/>
                <a:gd name="T3" fmla="*/ 637 h 637"/>
                <a:gd name="T4" fmla="*/ 17 w 159"/>
                <a:gd name="T5" fmla="*/ 637 h 637"/>
                <a:gd name="T6" fmla="*/ 159 w 159"/>
                <a:gd name="T7" fmla="*/ 0 h 637"/>
                <a:gd name="T8" fmla="*/ 147 w 159"/>
                <a:gd name="T9" fmla="*/ 0 h 6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637">
                  <a:moveTo>
                    <a:pt x="147" y="0"/>
                  </a:moveTo>
                  <a:lnTo>
                    <a:pt x="0" y="637"/>
                  </a:lnTo>
                  <a:lnTo>
                    <a:pt x="17" y="637"/>
                  </a:lnTo>
                  <a:lnTo>
                    <a:pt x="159" y="0"/>
                  </a:lnTo>
                  <a:lnTo>
                    <a:pt x="14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8" name="Freeform 148"/>
            <p:cNvSpPr/>
            <p:nvPr/>
          </p:nvSpPr>
          <p:spPr bwMode="auto">
            <a:xfrm>
              <a:off x="4326" y="700"/>
              <a:ext cx="107" cy="147"/>
            </a:xfrm>
            <a:custGeom>
              <a:avLst/>
              <a:gdLst>
                <a:gd name="T0" fmla="*/ 0 w 107"/>
                <a:gd name="T1" fmla="*/ 12 h 147"/>
                <a:gd name="T2" fmla="*/ 90 w 107"/>
                <a:gd name="T3" fmla="*/ 147 h 147"/>
                <a:gd name="T4" fmla="*/ 107 w 107"/>
                <a:gd name="T5" fmla="*/ 147 h 147"/>
                <a:gd name="T6" fmla="*/ 12 w 107"/>
                <a:gd name="T7" fmla="*/ 0 h 147"/>
                <a:gd name="T8" fmla="*/ 0 w 107"/>
                <a:gd name="T9" fmla="*/ 12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" h="147">
                  <a:moveTo>
                    <a:pt x="0" y="12"/>
                  </a:moveTo>
                  <a:lnTo>
                    <a:pt x="90" y="147"/>
                  </a:lnTo>
                  <a:lnTo>
                    <a:pt x="107" y="147"/>
                  </a:lnTo>
                  <a:lnTo>
                    <a:pt x="12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9" name="Freeform 149"/>
            <p:cNvSpPr/>
            <p:nvPr/>
          </p:nvSpPr>
          <p:spPr bwMode="auto">
            <a:xfrm>
              <a:off x="4475" y="882"/>
              <a:ext cx="564" cy="279"/>
            </a:xfrm>
            <a:custGeom>
              <a:avLst/>
              <a:gdLst>
                <a:gd name="T0" fmla="*/ 0 w 564"/>
                <a:gd name="T1" fmla="*/ 17 h 279"/>
                <a:gd name="T2" fmla="*/ 564 w 564"/>
                <a:gd name="T3" fmla="*/ 279 h 279"/>
                <a:gd name="T4" fmla="*/ 564 w 564"/>
                <a:gd name="T5" fmla="*/ 268 h 279"/>
                <a:gd name="T6" fmla="*/ 0 w 564"/>
                <a:gd name="T7" fmla="*/ 0 h 279"/>
                <a:gd name="T8" fmla="*/ 0 w 564"/>
                <a:gd name="T9" fmla="*/ 17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4" h="279">
                  <a:moveTo>
                    <a:pt x="0" y="17"/>
                  </a:moveTo>
                  <a:lnTo>
                    <a:pt x="564" y="279"/>
                  </a:lnTo>
                  <a:lnTo>
                    <a:pt x="564" y="268"/>
                  </a:lnTo>
                  <a:lnTo>
                    <a:pt x="0" y="0"/>
                  </a:lnTo>
                  <a:lnTo>
                    <a:pt x="0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0" name="Freeform 150"/>
            <p:cNvSpPr/>
            <p:nvPr/>
          </p:nvSpPr>
          <p:spPr bwMode="auto">
            <a:xfrm>
              <a:off x="4461" y="899"/>
              <a:ext cx="592" cy="658"/>
            </a:xfrm>
            <a:custGeom>
              <a:avLst/>
              <a:gdLst>
                <a:gd name="T0" fmla="*/ 0 w 592"/>
                <a:gd name="T1" fmla="*/ 7 h 658"/>
                <a:gd name="T2" fmla="*/ 582 w 592"/>
                <a:gd name="T3" fmla="*/ 658 h 658"/>
                <a:gd name="T4" fmla="*/ 592 w 592"/>
                <a:gd name="T5" fmla="*/ 648 h 658"/>
                <a:gd name="T6" fmla="*/ 14 w 592"/>
                <a:gd name="T7" fmla="*/ 0 h 658"/>
                <a:gd name="T8" fmla="*/ 0 w 592"/>
                <a:gd name="T9" fmla="*/ 7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658">
                  <a:moveTo>
                    <a:pt x="0" y="7"/>
                  </a:moveTo>
                  <a:lnTo>
                    <a:pt x="582" y="658"/>
                  </a:lnTo>
                  <a:lnTo>
                    <a:pt x="592" y="648"/>
                  </a:lnTo>
                  <a:lnTo>
                    <a:pt x="14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1" name="Freeform 151"/>
            <p:cNvSpPr/>
            <p:nvPr/>
          </p:nvSpPr>
          <p:spPr bwMode="auto">
            <a:xfrm>
              <a:off x="4324" y="913"/>
              <a:ext cx="123" cy="795"/>
            </a:xfrm>
            <a:custGeom>
              <a:avLst/>
              <a:gdLst>
                <a:gd name="T0" fmla="*/ 111 w 123"/>
                <a:gd name="T1" fmla="*/ 0 h 795"/>
                <a:gd name="T2" fmla="*/ 0 w 123"/>
                <a:gd name="T3" fmla="*/ 795 h 795"/>
                <a:gd name="T4" fmla="*/ 16 w 123"/>
                <a:gd name="T5" fmla="*/ 795 h 795"/>
                <a:gd name="T6" fmla="*/ 123 w 123"/>
                <a:gd name="T7" fmla="*/ 0 h 795"/>
                <a:gd name="T8" fmla="*/ 111 w 123"/>
                <a:gd name="T9" fmla="*/ 0 h 7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795">
                  <a:moveTo>
                    <a:pt x="111" y="0"/>
                  </a:moveTo>
                  <a:lnTo>
                    <a:pt x="0" y="795"/>
                  </a:lnTo>
                  <a:lnTo>
                    <a:pt x="16" y="795"/>
                  </a:lnTo>
                  <a:lnTo>
                    <a:pt x="123" y="0"/>
                  </a:lnTo>
                  <a:lnTo>
                    <a:pt x="11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2" name="Freeform 152"/>
            <p:cNvSpPr/>
            <p:nvPr/>
          </p:nvSpPr>
          <p:spPr bwMode="auto">
            <a:xfrm>
              <a:off x="4345" y="1796"/>
              <a:ext cx="424" cy="485"/>
            </a:xfrm>
            <a:custGeom>
              <a:avLst/>
              <a:gdLst>
                <a:gd name="T0" fmla="*/ 0 w 424"/>
                <a:gd name="T1" fmla="*/ 5 h 485"/>
                <a:gd name="T2" fmla="*/ 410 w 424"/>
                <a:gd name="T3" fmla="*/ 485 h 485"/>
                <a:gd name="T4" fmla="*/ 424 w 424"/>
                <a:gd name="T5" fmla="*/ 478 h 485"/>
                <a:gd name="T6" fmla="*/ 14 w 424"/>
                <a:gd name="T7" fmla="*/ 0 h 485"/>
                <a:gd name="T8" fmla="*/ 0 w 424"/>
                <a:gd name="T9" fmla="*/ 5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4" h="485">
                  <a:moveTo>
                    <a:pt x="0" y="5"/>
                  </a:moveTo>
                  <a:lnTo>
                    <a:pt x="410" y="485"/>
                  </a:lnTo>
                  <a:lnTo>
                    <a:pt x="424" y="478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3" name="Freeform 153"/>
            <p:cNvSpPr/>
            <p:nvPr/>
          </p:nvSpPr>
          <p:spPr bwMode="auto">
            <a:xfrm>
              <a:off x="2477" y="2518"/>
              <a:ext cx="414" cy="308"/>
            </a:xfrm>
            <a:custGeom>
              <a:avLst/>
              <a:gdLst>
                <a:gd name="T0" fmla="*/ 0 w 414"/>
                <a:gd name="T1" fmla="*/ 7 h 308"/>
                <a:gd name="T2" fmla="*/ 402 w 414"/>
                <a:gd name="T3" fmla="*/ 308 h 308"/>
                <a:gd name="T4" fmla="*/ 414 w 414"/>
                <a:gd name="T5" fmla="*/ 299 h 308"/>
                <a:gd name="T6" fmla="*/ 9 w 414"/>
                <a:gd name="T7" fmla="*/ 0 h 308"/>
                <a:gd name="T8" fmla="*/ 0 w 414"/>
                <a:gd name="T9" fmla="*/ 7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4" h="308">
                  <a:moveTo>
                    <a:pt x="0" y="7"/>
                  </a:moveTo>
                  <a:lnTo>
                    <a:pt x="402" y="308"/>
                  </a:lnTo>
                  <a:lnTo>
                    <a:pt x="414" y="299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4" name="Freeform 154"/>
            <p:cNvSpPr/>
            <p:nvPr/>
          </p:nvSpPr>
          <p:spPr bwMode="auto">
            <a:xfrm>
              <a:off x="4994" y="1621"/>
              <a:ext cx="80" cy="885"/>
            </a:xfrm>
            <a:custGeom>
              <a:avLst/>
              <a:gdLst>
                <a:gd name="T0" fmla="*/ 73 w 80"/>
                <a:gd name="T1" fmla="*/ 0 h 885"/>
                <a:gd name="T2" fmla="*/ 0 w 80"/>
                <a:gd name="T3" fmla="*/ 885 h 885"/>
                <a:gd name="T4" fmla="*/ 9 w 80"/>
                <a:gd name="T5" fmla="*/ 885 h 885"/>
                <a:gd name="T6" fmla="*/ 80 w 80"/>
                <a:gd name="T7" fmla="*/ 0 h 885"/>
                <a:gd name="T8" fmla="*/ 73 w 80"/>
                <a:gd name="T9" fmla="*/ 0 h 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885">
                  <a:moveTo>
                    <a:pt x="73" y="0"/>
                  </a:moveTo>
                  <a:lnTo>
                    <a:pt x="0" y="885"/>
                  </a:lnTo>
                  <a:lnTo>
                    <a:pt x="9" y="885"/>
                  </a:lnTo>
                  <a:lnTo>
                    <a:pt x="80" y="0"/>
                  </a:lnTo>
                  <a:lnTo>
                    <a:pt x="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5" name="Freeform 155"/>
            <p:cNvSpPr/>
            <p:nvPr/>
          </p:nvSpPr>
          <p:spPr bwMode="auto">
            <a:xfrm>
              <a:off x="5022" y="2104"/>
              <a:ext cx="355" cy="412"/>
            </a:xfrm>
            <a:custGeom>
              <a:avLst/>
              <a:gdLst>
                <a:gd name="T0" fmla="*/ 0 w 355"/>
                <a:gd name="T1" fmla="*/ 405 h 412"/>
                <a:gd name="T2" fmla="*/ 344 w 355"/>
                <a:gd name="T3" fmla="*/ 0 h 412"/>
                <a:gd name="T4" fmla="*/ 355 w 355"/>
                <a:gd name="T5" fmla="*/ 7 h 412"/>
                <a:gd name="T6" fmla="*/ 10 w 355"/>
                <a:gd name="T7" fmla="*/ 412 h 412"/>
                <a:gd name="T8" fmla="*/ 0 w 355"/>
                <a:gd name="T9" fmla="*/ 405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5" h="412">
                  <a:moveTo>
                    <a:pt x="0" y="405"/>
                  </a:moveTo>
                  <a:lnTo>
                    <a:pt x="344" y="0"/>
                  </a:lnTo>
                  <a:lnTo>
                    <a:pt x="355" y="7"/>
                  </a:lnTo>
                  <a:lnTo>
                    <a:pt x="10" y="412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6" name="Freeform 156"/>
            <p:cNvSpPr/>
            <p:nvPr/>
          </p:nvSpPr>
          <p:spPr bwMode="auto">
            <a:xfrm>
              <a:off x="4788" y="2310"/>
              <a:ext cx="184" cy="213"/>
            </a:xfrm>
            <a:custGeom>
              <a:avLst/>
              <a:gdLst>
                <a:gd name="T0" fmla="*/ 0 w 184"/>
                <a:gd name="T1" fmla="*/ 7 h 213"/>
                <a:gd name="T2" fmla="*/ 177 w 184"/>
                <a:gd name="T3" fmla="*/ 213 h 213"/>
                <a:gd name="T4" fmla="*/ 184 w 184"/>
                <a:gd name="T5" fmla="*/ 201 h 213"/>
                <a:gd name="T6" fmla="*/ 12 w 184"/>
                <a:gd name="T7" fmla="*/ 0 h 213"/>
                <a:gd name="T8" fmla="*/ 0 w 184"/>
                <a:gd name="T9" fmla="*/ 7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4" h="213">
                  <a:moveTo>
                    <a:pt x="0" y="7"/>
                  </a:moveTo>
                  <a:lnTo>
                    <a:pt x="177" y="213"/>
                  </a:lnTo>
                  <a:lnTo>
                    <a:pt x="184" y="201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7" name="Freeform 157"/>
            <p:cNvSpPr/>
            <p:nvPr/>
          </p:nvSpPr>
          <p:spPr bwMode="auto">
            <a:xfrm>
              <a:off x="4729" y="2575"/>
              <a:ext cx="253" cy="414"/>
            </a:xfrm>
            <a:custGeom>
              <a:avLst/>
              <a:gdLst>
                <a:gd name="T0" fmla="*/ 246 w 253"/>
                <a:gd name="T1" fmla="*/ 0 h 414"/>
                <a:gd name="T2" fmla="*/ 0 w 253"/>
                <a:gd name="T3" fmla="*/ 398 h 414"/>
                <a:gd name="T4" fmla="*/ 0 w 253"/>
                <a:gd name="T5" fmla="*/ 414 h 414"/>
                <a:gd name="T6" fmla="*/ 253 w 253"/>
                <a:gd name="T7" fmla="*/ 10 h 414"/>
                <a:gd name="T8" fmla="*/ 246 w 253"/>
                <a:gd name="T9" fmla="*/ 0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3" h="414">
                  <a:moveTo>
                    <a:pt x="246" y="0"/>
                  </a:moveTo>
                  <a:lnTo>
                    <a:pt x="0" y="398"/>
                  </a:lnTo>
                  <a:lnTo>
                    <a:pt x="0" y="414"/>
                  </a:lnTo>
                  <a:lnTo>
                    <a:pt x="253" y="10"/>
                  </a:lnTo>
                  <a:lnTo>
                    <a:pt x="24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8" name="Freeform 158"/>
            <p:cNvSpPr/>
            <p:nvPr/>
          </p:nvSpPr>
          <p:spPr bwMode="auto">
            <a:xfrm>
              <a:off x="4018" y="2554"/>
              <a:ext cx="943" cy="324"/>
            </a:xfrm>
            <a:custGeom>
              <a:avLst/>
              <a:gdLst>
                <a:gd name="T0" fmla="*/ 0 w 943"/>
                <a:gd name="T1" fmla="*/ 312 h 324"/>
                <a:gd name="T2" fmla="*/ 943 w 943"/>
                <a:gd name="T3" fmla="*/ 0 h 324"/>
                <a:gd name="T4" fmla="*/ 943 w 943"/>
                <a:gd name="T5" fmla="*/ 14 h 324"/>
                <a:gd name="T6" fmla="*/ 0 w 943"/>
                <a:gd name="T7" fmla="*/ 324 h 324"/>
                <a:gd name="T8" fmla="*/ 0 w 943"/>
                <a:gd name="T9" fmla="*/ 312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3" h="324">
                  <a:moveTo>
                    <a:pt x="0" y="312"/>
                  </a:moveTo>
                  <a:lnTo>
                    <a:pt x="943" y="0"/>
                  </a:lnTo>
                  <a:lnTo>
                    <a:pt x="943" y="14"/>
                  </a:lnTo>
                  <a:lnTo>
                    <a:pt x="0" y="324"/>
                  </a:lnTo>
                  <a:lnTo>
                    <a:pt x="0" y="3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9" name="Freeform 159"/>
            <p:cNvSpPr/>
            <p:nvPr/>
          </p:nvSpPr>
          <p:spPr bwMode="auto">
            <a:xfrm>
              <a:off x="2938" y="2866"/>
              <a:ext cx="671" cy="607"/>
            </a:xfrm>
            <a:custGeom>
              <a:avLst/>
              <a:gdLst>
                <a:gd name="T0" fmla="*/ 0 w 671"/>
                <a:gd name="T1" fmla="*/ 7 h 607"/>
                <a:gd name="T2" fmla="*/ 661 w 671"/>
                <a:gd name="T3" fmla="*/ 607 h 607"/>
                <a:gd name="T4" fmla="*/ 671 w 671"/>
                <a:gd name="T5" fmla="*/ 607 h 607"/>
                <a:gd name="T6" fmla="*/ 12 w 671"/>
                <a:gd name="T7" fmla="*/ 0 h 607"/>
                <a:gd name="T8" fmla="*/ 0 w 671"/>
                <a:gd name="T9" fmla="*/ 7 h 6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1" h="607">
                  <a:moveTo>
                    <a:pt x="0" y="7"/>
                  </a:moveTo>
                  <a:lnTo>
                    <a:pt x="661" y="607"/>
                  </a:lnTo>
                  <a:lnTo>
                    <a:pt x="671" y="607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0" name="Freeform 160"/>
            <p:cNvSpPr/>
            <p:nvPr/>
          </p:nvSpPr>
          <p:spPr bwMode="auto">
            <a:xfrm>
              <a:off x="4546" y="3001"/>
              <a:ext cx="507" cy="299"/>
            </a:xfrm>
            <a:custGeom>
              <a:avLst/>
              <a:gdLst>
                <a:gd name="T0" fmla="*/ 0 w 507"/>
                <a:gd name="T1" fmla="*/ 292 h 299"/>
                <a:gd name="T2" fmla="*/ 500 w 507"/>
                <a:gd name="T3" fmla="*/ 0 h 299"/>
                <a:gd name="T4" fmla="*/ 507 w 507"/>
                <a:gd name="T5" fmla="*/ 12 h 299"/>
                <a:gd name="T6" fmla="*/ 5 w 507"/>
                <a:gd name="T7" fmla="*/ 299 h 299"/>
                <a:gd name="T8" fmla="*/ 0 w 507"/>
                <a:gd name="T9" fmla="*/ 292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99">
                  <a:moveTo>
                    <a:pt x="0" y="292"/>
                  </a:moveTo>
                  <a:lnTo>
                    <a:pt x="500" y="0"/>
                  </a:lnTo>
                  <a:lnTo>
                    <a:pt x="507" y="12"/>
                  </a:lnTo>
                  <a:lnTo>
                    <a:pt x="5" y="299"/>
                  </a:lnTo>
                  <a:lnTo>
                    <a:pt x="0" y="2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1" name="Freeform 161"/>
            <p:cNvSpPr/>
            <p:nvPr/>
          </p:nvSpPr>
          <p:spPr bwMode="auto">
            <a:xfrm>
              <a:off x="3658" y="3314"/>
              <a:ext cx="831" cy="187"/>
            </a:xfrm>
            <a:custGeom>
              <a:avLst/>
              <a:gdLst>
                <a:gd name="T0" fmla="*/ 0 w 831"/>
                <a:gd name="T1" fmla="*/ 173 h 187"/>
                <a:gd name="T2" fmla="*/ 831 w 831"/>
                <a:gd name="T3" fmla="*/ 0 h 187"/>
                <a:gd name="T4" fmla="*/ 831 w 831"/>
                <a:gd name="T5" fmla="*/ 12 h 187"/>
                <a:gd name="T6" fmla="*/ 10 w 831"/>
                <a:gd name="T7" fmla="*/ 187 h 187"/>
                <a:gd name="T8" fmla="*/ 0 w 831"/>
                <a:gd name="T9" fmla="*/ 173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1" h="187">
                  <a:moveTo>
                    <a:pt x="0" y="173"/>
                  </a:moveTo>
                  <a:lnTo>
                    <a:pt x="831" y="0"/>
                  </a:lnTo>
                  <a:lnTo>
                    <a:pt x="831" y="12"/>
                  </a:lnTo>
                  <a:lnTo>
                    <a:pt x="10" y="187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2" name="Oval 162"/>
            <p:cNvSpPr>
              <a:spLocks noChangeArrowheads="1"/>
            </p:cNvSpPr>
            <p:nvPr/>
          </p:nvSpPr>
          <p:spPr bwMode="auto">
            <a:xfrm>
              <a:off x="5107" y="1699"/>
              <a:ext cx="67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3" name="Freeform 163"/>
            <p:cNvSpPr/>
            <p:nvPr/>
          </p:nvSpPr>
          <p:spPr bwMode="auto">
            <a:xfrm>
              <a:off x="2640" y="1140"/>
              <a:ext cx="746" cy="644"/>
            </a:xfrm>
            <a:custGeom>
              <a:avLst/>
              <a:gdLst>
                <a:gd name="T0" fmla="*/ 0 w 746"/>
                <a:gd name="T1" fmla="*/ 635 h 644"/>
                <a:gd name="T2" fmla="*/ 739 w 746"/>
                <a:gd name="T3" fmla="*/ 0 h 644"/>
                <a:gd name="T4" fmla="*/ 746 w 746"/>
                <a:gd name="T5" fmla="*/ 10 h 644"/>
                <a:gd name="T6" fmla="*/ 12 w 746"/>
                <a:gd name="T7" fmla="*/ 644 h 644"/>
                <a:gd name="T8" fmla="*/ 0 w 746"/>
                <a:gd name="T9" fmla="*/ 635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6" h="644">
                  <a:moveTo>
                    <a:pt x="0" y="635"/>
                  </a:moveTo>
                  <a:lnTo>
                    <a:pt x="739" y="0"/>
                  </a:lnTo>
                  <a:lnTo>
                    <a:pt x="746" y="10"/>
                  </a:lnTo>
                  <a:lnTo>
                    <a:pt x="12" y="644"/>
                  </a:lnTo>
                  <a:lnTo>
                    <a:pt x="0" y="6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4" name="Freeform 164"/>
            <p:cNvSpPr/>
            <p:nvPr/>
          </p:nvSpPr>
          <p:spPr bwMode="auto">
            <a:xfrm>
              <a:off x="2612" y="1839"/>
              <a:ext cx="298" cy="966"/>
            </a:xfrm>
            <a:custGeom>
              <a:avLst/>
              <a:gdLst>
                <a:gd name="T0" fmla="*/ 0 w 298"/>
                <a:gd name="T1" fmla="*/ 7 h 966"/>
                <a:gd name="T2" fmla="*/ 286 w 298"/>
                <a:gd name="T3" fmla="*/ 966 h 966"/>
                <a:gd name="T4" fmla="*/ 298 w 298"/>
                <a:gd name="T5" fmla="*/ 959 h 966"/>
                <a:gd name="T6" fmla="*/ 11 w 298"/>
                <a:gd name="T7" fmla="*/ 0 h 966"/>
                <a:gd name="T8" fmla="*/ 0 w 298"/>
                <a:gd name="T9" fmla="*/ 7 h 9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966">
                  <a:moveTo>
                    <a:pt x="0" y="7"/>
                  </a:moveTo>
                  <a:lnTo>
                    <a:pt x="286" y="966"/>
                  </a:lnTo>
                  <a:lnTo>
                    <a:pt x="298" y="959"/>
                  </a:lnTo>
                  <a:lnTo>
                    <a:pt x="11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5" name="Freeform 165"/>
            <p:cNvSpPr/>
            <p:nvPr/>
          </p:nvSpPr>
          <p:spPr bwMode="auto">
            <a:xfrm>
              <a:off x="3983" y="2116"/>
              <a:ext cx="232" cy="720"/>
            </a:xfrm>
            <a:custGeom>
              <a:avLst/>
              <a:gdLst>
                <a:gd name="T0" fmla="*/ 222 w 232"/>
                <a:gd name="T1" fmla="*/ 0 h 720"/>
                <a:gd name="T2" fmla="*/ 0 w 232"/>
                <a:gd name="T3" fmla="*/ 720 h 720"/>
                <a:gd name="T4" fmla="*/ 12 w 232"/>
                <a:gd name="T5" fmla="*/ 720 h 720"/>
                <a:gd name="T6" fmla="*/ 232 w 232"/>
                <a:gd name="T7" fmla="*/ 7 h 720"/>
                <a:gd name="T8" fmla="*/ 222 w 232"/>
                <a:gd name="T9" fmla="*/ 0 h 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2" h="720">
                  <a:moveTo>
                    <a:pt x="222" y="0"/>
                  </a:moveTo>
                  <a:lnTo>
                    <a:pt x="0" y="720"/>
                  </a:lnTo>
                  <a:lnTo>
                    <a:pt x="12" y="720"/>
                  </a:lnTo>
                  <a:lnTo>
                    <a:pt x="232" y="7"/>
                  </a:lnTo>
                  <a:lnTo>
                    <a:pt x="22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6" name="Freeform 166"/>
            <p:cNvSpPr/>
            <p:nvPr/>
          </p:nvSpPr>
          <p:spPr bwMode="auto">
            <a:xfrm>
              <a:off x="2896" y="1003"/>
              <a:ext cx="478" cy="118"/>
            </a:xfrm>
            <a:custGeom>
              <a:avLst/>
              <a:gdLst>
                <a:gd name="T0" fmla="*/ 0 w 478"/>
                <a:gd name="T1" fmla="*/ 14 h 118"/>
                <a:gd name="T2" fmla="*/ 478 w 478"/>
                <a:gd name="T3" fmla="*/ 118 h 118"/>
                <a:gd name="T4" fmla="*/ 478 w 478"/>
                <a:gd name="T5" fmla="*/ 104 h 118"/>
                <a:gd name="T6" fmla="*/ 7 w 478"/>
                <a:gd name="T7" fmla="*/ 0 h 118"/>
                <a:gd name="T8" fmla="*/ 0 w 478"/>
                <a:gd name="T9" fmla="*/ 14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118">
                  <a:moveTo>
                    <a:pt x="0" y="14"/>
                  </a:moveTo>
                  <a:lnTo>
                    <a:pt x="478" y="118"/>
                  </a:lnTo>
                  <a:lnTo>
                    <a:pt x="478" y="104"/>
                  </a:lnTo>
                  <a:lnTo>
                    <a:pt x="7" y="0"/>
                  </a:lnTo>
                  <a:lnTo>
                    <a:pt x="0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7" name="Freeform 167"/>
            <p:cNvSpPr/>
            <p:nvPr/>
          </p:nvSpPr>
          <p:spPr bwMode="auto">
            <a:xfrm>
              <a:off x="4366" y="1592"/>
              <a:ext cx="689" cy="164"/>
            </a:xfrm>
            <a:custGeom>
              <a:avLst/>
              <a:gdLst>
                <a:gd name="T0" fmla="*/ 0 w 689"/>
                <a:gd name="T1" fmla="*/ 152 h 164"/>
                <a:gd name="T2" fmla="*/ 682 w 689"/>
                <a:gd name="T3" fmla="*/ 0 h 164"/>
                <a:gd name="T4" fmla="*/ 689 w 689"/>
                <a:gd name="T5" fmla="*/ 12 h 164"/>
                <a:gd name="T6" fmla="*/ 0 w 689"/>
                <a:gd name="T7" fmla="*/ 164 h 164"/>
                <a:gd name="T8" fmla="*/ 0 w 689"/>
                <a:gd name="T9" fmla="*/ 152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164">
                  <a:moveTo>
                    <a:pt x="0" y="152"/>
                  </a:moveTo>
                  <a:lnTo>
                    <a:pt x="682" y="0"/>
                  </a:lnTo>
                  <a:lnTo>
                    <a:pt x="689" y="12"/>
                  </a:lnTo>
                  <a:lnTo>
                    <a:pt x="0" y="164"/>
                  </a:lnTo>
                  <a:lnTo>
                    <a:pt x="0" y="1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8" name="Freeform 168"/>
            <p:cNvSpPr/>
            <p:nvPr/>
          </p:nvSpPr>
          <p:spPr bwMode="auto">
            <a:xfrm>
              <a:off x="3995" y="2899"/>
              <a:ext cx="499" cy="396"/>
            </a:xfrm>
            <a:custGeom>
              <a:avLst/>
              <a:gdLst>
                <a:gd name="T0" fmla="*/ 0 w 499"/>
                <a:gd name="T1" fmla="*/ 5 h 396"/>
                <a:gd name="T2" fmla="*/ 499 w 499"/>
                <a:gd name="T3" fmla="*/ 396 h 396"/>
                <a:gd name="T4" fmla="*/ 499 w 499"/>
                <a:gd name="T5" fmla="*/ 384 h 396"/>
                <a:gd name="T6" fmla="*/ 14 w 499"/>
                <a:gd name="T7" fmla="*/ 0 h 396"/>
                <a:gd name="T8" fmla="*/ 0 w 499"/>
                <a:gd name="T9" fmla="*/ 5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9" h="396">
                  <a:moveTo>
                    <a:pt x="0" y="5"/>
                  </a:moveTo>
                  <a:lnTo>
                    <a:pt x="499" y="396"/>
                  </a:lnTo>
                  <a:lnTo>
                    <a:pt x="499" y="384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9" name="Freeform 169"/>
            <p:cNvSpPr/>
            <p:nvPr/>
          </p:nvSpPr>
          <p:spPr bwMode="auto">
            <a:xfrm>
              <a:off x="3651" y="2918"/>
              <a:ext cx="306" cy="547"/>
            </a:xfrm>
            <a:custGeom>
              <a:avLst/>
              <a:gdLst>
                <a:gd name="T0" fmla="*/ 0 w 306"/>
                <a:gd name="T1" fmla="*/ 540 h 547"/>
                <a:gd name="T2" fmla="*/ 294 w 306"/>
                <a:gd name="T3" fmla="*/ 0 h 547"/>
                <a:gd name="T4" fmla="*/ 306 w 306"/>
                <a:gd name="T5" fmla="*/ 0 h 547"/>
                <a:gd name="T6" fmla="*/ 10 w 306"/>
                <a:gd name="T7" fmla="*/ 547 h 547"/>
                <a:gd name="T8" fmla="*/ 0 w 306"/>
                <a:gd name="T9" fmla="*/ 540 h 5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6" h="547">
                  <a:moveTo>
                    <a:pt x="0" y="540"/>
                  </a:moveTo>
                  <a:lnTo>
                    <a:pt x="294" y="0"/>
                  </a:lnTo>
                  <a:lnTo>
                    <a:pt x="306" y="0"/>
                  </a:lnTo>
                  <a:lnTo>
                    <a:pt x="10" y="547"/>
                  </a:lnTo>
                  <a:lnTo>
                    <a:pt x="0" y="5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0" name="Rectangle 170"/>
            <p:cNvSpPr>
              <a:spLocks noChangeArrowheads="1"/>
            </p:cNvSpPr>
            <p:nvPr/>
          </p:nvSpPr>
          <p:spPr bwMode="auto">
            <a:xfrm>
              <a:off x="2910" y="2881"/>
              <a:ext cx="9" cy="30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1" name="Freeform 171"/>
            <p:cNvSpPr/>
            <p:nvPr/>
          </p:nvSpPr>
          <p:spPr bwMode="auto">
            <a:xfrm>
              <a:off x="3334" y="2109"/>
              <a:ext cx="611" cy="741"/>
            </a:xfrm>
            <a:custGeom>
              <a:avLst/>
              <a:gdLst>
                <a:gd name="T0" fmla="*/ 0 w 611"/>
                <a:gd name="T1" fmla="*/ 7 h 741"/>
                <a:gd name="T2" fmla="*/ 599 w 611"/>
                <a:gd name="T3" fmla="*/ 741 h 741"/>
                <a:gd name="T4" fmla="*/ 611 w 611"/>
                <a:gd name="T5" fmla="*/ 736 h 741"/>
                <a:gd name="T6" fmla="*/ 12 w 611"/>
                <a:gd name="T7" fmla="*/ 0 h 741"/>
                <a:gd name="T8" fmla="*/ 0 w 611"/>
                <a:gd name="T9" fmla="*/ 7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741">
                  <a:moveTo>
                    <a:pt x="0" y="7"/>
                  </a:moveTo>
                  <a:lnTo>
                    <a:pt x="599" y="741"/>
                  </a:lnTo>
                  <a:lnTo>
                    <a:pt x="611" y="736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526" name="TextBox 76">
            <a:extLst>
              <a:ext uri="{FF2B5EF4-FFF2-40B4-BE49-F238E27FC236}">
                <a16:creationId xmlns:a16="http://schemas.microsoft.com/office/drawing/2014/main" id="{227D35C8-A03F-4E8D-8213-9F6DBD150A5D}"/>
              </a:ext>
            </a:extLst>
          </p:cNvPr>
          <p:cNvSpPr txBox="1"/>
          <p:nvPr/>
        </p:nvSpPr>
        <p:spPr>
          <a:xfrm>
            <a:off x="5362464" y="219018"/>
            <a:ext cx="14670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过拟合问题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7" name="文本框 526">
            <a:extLst>
              <a:ext uri="{FF2B5EF4-FFF2-40B4-BE49-F238E27FC236}">
                <a16:creationId xmlns:a16="http://schemas.microsoft.com/office/drawing/2014/main" id="{65E94CA4-8264-494F-971E-C0C3C5A4DA32}"/>
              </a:ext>
            </a:extLst>
          </p:cNvPr>
          <p:cNvSpPr txBox="1"/>
          <p:nvPr/>
        </p:nvSpPr>
        <p:spPr>
          <a:xfrm>
            <a:off x="4498003" y="531991"/>
            <a:ext cx="3195994" cy="2819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OVERFITTING</a:t>
            </a:r>
          </a:p>
        </p:txBody>
      </p:sp>
      <p:grpSp>
        <p:nvGrpSpPr>
          <p:cNvPr id="528" name="组合 527">
            <a:extLst>
              <a:ext uri="{FF2B5EF4-FFF2-40B4-BE49-F238E27FC236}">
                <a16:creationId xmlns:a16="http://schemas.microsoft.com/office/drawing/2014/main" id="{FB66C0C8-264B-4A75-9494-B04C4B93D363}"/>
              </a:ext>
            </a:extLst>
          </p:cNvPr>
          <p:cNvGrpSpPr/>
          <p:nvPr/>
        </p:nvGrpSpPr>
        <p:grpSpPr>
          <a:xfrm>
            <a:off x="5855851" y="833240"/>
            <a:ext cx="480299" cy="105326"/>
            <a:chOff x="8818080" y="2020666"/>
            <a:chExt cx="636007" cy="0"/>
          </a:xfrm>
        </p:grpSpPr>
        <p:cxnSp>
          <p:nvCxnSpPr>
            <p:cNvPr id="530" name="直接连接符 529">
              <a:extLst>
                <a:ext uri="{FF2B5EF4-FFF2-40B4-BE49-F238E27FC236}">
                  <a16:creationId xmlns:a16="http://schemas.microsoft.com/office/drawing/2014/main" id="{21D4BF5D-2C91-4A19-896F-AE946BC7FB76}"/>
                </a:ext>
              </a:extLst>
            </p:cNvPr>
            <p:cNvCxnSpPr/>
            <p:nvPr/>
          </p:nvCxnSpPr>
          <p:spPr>
            <a:xfrm>
              <a:off x="8818080" y="2020666"/>
              <a:ext cx="175500" cy="0"/>
            </a:xfrm>
            <a:prstGeom prst="line">
              <a:avLst/>
            </a:prstGeom>
            <a:ln w="25400">
              <a:solidFill>
                <a:srgbClr val="F6A2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1" name="直接连接符 530">
              <a:extLst>
                <a:ext uri="{FF2B5EF4-FFF2-40B4-BE49-F238E27FC236}">
                  <a16:creationId xmlns:a16="http://schemas.microsoft.com/office/drawing/2014/main" id="{12A04D9E-7AE9-4504-89ED-15389616EA20}"/>
                </a:ext>
              </a:extLst>
            </p:cNvPr>
            <p:cNvCxnSpPr/>
            <p:nvPr/>
          </p:nvCxnSpPr>
          <p:spPr>
            <a:xfrm>
              <a:off x="9048334" y="2020666"/>
              <a:ext cx="175500" cy="0"/>
            </a:xfrm>
            <a:prstGeom prst="line">
              <a:avLst/>
            </a:prstGeom>
            <a:ln w="25400">
              <a:solidFill>
                <a:srgbClr val="248C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2" name="直接连接符 531">
              <a:extLst>
                <a:ext uri="{FF2B5EF4-FFF2-40B4-BE49-F238E27FC236}">
                  <a16:creationId xmlns:a16="http://schemas.microsoft.com/office/drawing/2014/main" id="{35104CDD-349B-40C0-9598-881CA242C9C1}"/>
                </a:ext>
              </a:extLst>
            </p:cNvPr>
            <p:cNvCxnSpPr/>
            <p:nvPr/>
          </p:nvCxnSpPr>
          <p:spPr>
            <a:xfrm>
              <a:off x="9278587" y="2020666"/>
              <a:ext cx="175500" cy="0"/>
            </a:xfrm>
            <a:prstGeom prst="line">
              <a:avLst/>
            </a:prstGeom>
            <a:ln w="25400">
              <a:solidFill>
                <a:srgbClr val="F6A2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512" name="图表 511">
            <a:extLst>
              <a:ext uri="{FF2B5EF4-FFF2-40B4-BE49-F238E27FC236}">
                <a16:creationId xmlns:a16="http://schemas.microsoft.com/office/drawing/2014/main" id="{5E7EA083-80E6-4FE0-8A6D-4F0AD25433D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02467559"/>
              </p:ext>
            </p:extLst>
          </p:nvPr>
        </p:nvGraphicFramePr>
        <p:xfrm>
          <a:off x="2123300" y="1996799"/>
          <a:ext cx="6992793" cy="44857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矩形 1">
            <a:extLst>
              <a:ext uri="{FF2B5EF4-FFF2-40B4-BE49-F238E27FC236}">
                <a16:creationId xmlns:a16="http://schemas.microsoft.com/office/drawing/2014/main" id="{EA3C4889-230B-4304-9CBC-D319DFBB5081}"/>
              </a:ext>
            </a:extLst>
          </p:cNvPr>
          <p:cNvSpPr/>
          <p:nvPr/>
        </p:nvSpPr>
        <p:spPr>
          <a:xfrm>
            <a:off x="9368852" y="1888761"/>
            <a:ext cx="1687486" cy="20386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通过所有数据点的函数</a:t>
            </a:r>
          </a:p>
        </p:txBody>
      </p:sp>
      <p:sp>
        <p:nvSpPr>
          <p:cNvPr id="513" name="矩形 512">
            <a:extLst>
              <a:ext uri="{FF2B5EF4-FFF2-40B4-BE49-F238E27FC236}">
                <a16:creationId xmlns:a16="http://schemas.microsoft.com/office/drawing/2014/main" id="{5F02BD36-DE04-42BE-9CA9-E4DEAE151919}"/>
              </a:ext>
            </a:extLst>
          </p:cNvPr>
          <p:cNvSpPr/>
          <p:nvPr/>
        </p:nvSpPr>
        <p:spPr>
          <a:xfrm>
            <a:off x="709870" y="1180875"/>
            <a:ext cx="2749472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spcBef>
                <a:spcPct val="0"/>
              </a:spcBef>
            </a:pPr>
            <a:r>
              <a:rPr lang="zh-CN" alt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 Math" panose="02040503050406030204" pitchFamily="18" charset="0"/>
                <a:ea typeface="微软雅黑" panose="020B0503020204020204" pitchFamily="34" charset="-122"/>
              </a:rPr>
              <a:t>过拟合问题</a:t>
            </a:r>
            <a:endParaRPr lang="en-US" altLang="zh-CN" sz="4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48902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prism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5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1000" tmFilter="0,0; .5, 1; 1, 1"/>
                                        <p:tgtEl>
                                          <p:spTgt spid="5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" name="Group 4"/>
          <p:cNvGrpSpPr>
            <a:grpSpLocks noChangeAspect="1"/>
          </p:cNvGrpSpPr>
          <p:nvPr/>
        </p:nvGrpSpPr>
        <p:grpSpPr bwMode="auto">
          <a:xfrm>
            <a:off x="-470501" y="-575689"/>
            <a:ext cx="1552035" cy="1511368"/>
            <a:chOff x="2410" y="593"/>
            <a:chExt cx="3015" cy="2936"/>
          </a:xfrm>
          <a:solidFill>
            <a:srgbClr val="248C80"/>
          </a:solidFill>
        </p:grpSpPr>
        <p:sp>
          <p:nvSpPr>
            <p:cNvPr id="177" name="Freeform 5"/>
            <p:cNvSpPr/>
            <p:nvPr/>
          </p:nvSpPr>
          <p:spPr bwMode="auto">
            <a:xfrm>
              <a:off x="5079" y="1202"/>
              <a:ext cx="66" cy="509"/>
            </a:xfrm>
            <a:custGeom>
              <a:avLst/>
              <a:gdLst>
                <a:gd name="T0" fmla="*/ 0 w 66"/>
                <a:gd name="T1" fmla="*/ 9 h 509"/>
                <a:gd name="T2" fmla="*/ 54 w 66"/>
                <a:gd name="T3" fmla="*/ 509 h 509"/>
                <a:gd name="T4" fmla="*/ 66 w 66"/>
                <a:gd name="T5" fmla="*/ 509 h 509"/>
                <a:gd name="T6" fmla="*/ 9 w 66"/>
                <a:gd name="T7" fmla="*/ 0 h 509"/>
                <a:gd name="T8" fmla="*/ 0 w 66"/>
                <a:gd name="T9" fmla="*/ 9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509">
                  <a:moveTo>
                    <a:pt x="0" y="9"/>
                  </a:moveTo>
                  <a:lnTo>
                    <a:pt x="54" y="509"/>
                  </a:lnTo>
                  <a:lnTo>
                    <a:pt x="66" y="509"/>
                  </a:lnTo>
                  <a:lnTo>
                    <a:pt x="9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8" name="Freeform 6"/>
            <p:cNvSpPr/>
            <p:nvPr/>
          </p:nvSpPr>
          <p:spPr bwMode="auto">
            <a:xfrm>
              <a:off x="5079" y="1195"/>
              <a:ext cx="303" cy="854"/>
            </a:xfrm>
            <a:custGeom>
              <a:avLst/>
              <a:gdLst>
                <a:gd name="T0" fmla="*/ 14 w 303"/>
                <a:gd name="T1" fmla="*/ 0 h 854"/>
                <a:gd name="T2" fmla="*/ 303 w 303"/>
                <a:gd name="T3" fmla="*/ 854 h 854"/>
                <a:gd name="T4" fmla="*/ 287 w 303"/>
                <a:gd name="T5" fmla="*/ 854 h 854"/>
                <a:gd name="T6" fmla="*/ 0 w 303"/>
                <a:gd name="T7" fmla="*/ 11 h 854"/>
                <a:gd name="T8" fmla="*/ 14 w 303"/>
                <a:gd name="T9" fmla="*/ 0 h 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3" h="854">
                  <a:moveTo>
                    <a:pt x="14" y="0"/>
                  </a:moveTo>
                  <a:lnTo>
                    <a:pt x="303" y="854"/>
                  </a:lnTo>
                  <a:lnTo>
                    <a:pt x="287" y="854"/>
                  </a:lnTo>
                  <a:lnTo>
                    <a:pt x="0" y="11"/>
                  </a:lnTo>
                  <a:lnTo>
                    <a:pt x="1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9" name="Freeform 7"/>
            <p:cNvSpPr/>
            <p:nvPr/>
          </p:nvSpPr>
          <p:spPr bwMode="auto">
            <a:xfrm>
              <a:off x="5074" y="1202"/>
              <a:ext cx="12" cy="345"/>
            </a:xfrm>
            <a:custGeom>
              <a:avLst/>
              <a:gdLst>
                <a:gd name="T0" fmla="*/ 0 w 12"/>
                <a:gd name="T1" fmla="*/ 0 h 345"/>
                <a:gd name="T2" fmla="*/ 0 w 12"/>
                <a:gd name="T3" fmla="*/ 345 h 345"/>
                <a:gd name="T4" fmla="*/ 12 w 12"/>
                <a:gd name="T5" fmla="*/ 345 h 345"/>
                <a:gd name="T6" fmla="*/ 12 w 12"/>
                <a:gd name="T7" fmla="*/ 12 h 345"/>
                <a:gd name="T8" fmla="*/ 0 w 12"/>
                <a:gd name="T9" fmla="*/ 0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345">
                  <a:moveTo>
                    <a:pt x="0" y="0"/>
                  </a:moveTo>
                  <a:lnTo>
                    <a:pt x="0" y="345"/>
                  </a:lnTo>
                  <a:lnTo>
                    <a:pt x="12" y="345"/>
                  </a:lnTo>
                  <a:lnTo>
                    <a:pt x="12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0" name="Rectangle 8"/>
            <p:cNvSpPr>
              <a:spLocks noChangeArrowheads="1"/>
            </p:cNvSpPr>
            <p:nvPr/>
          </p:nvSpPr>
          <p:spPr bwMode="auto">
            <a:xfrm>
              <a:off x="3658" y="3501"/>
              <a:ext cx="647" cy="1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1" name="Freeform 9"/>
            <p:cNvSpPr/>
            <p:nvPr/>
          </p:nvSpPr>
          <p:spPr bwMode="auto">
            <a:xfrm>
              <a:off x="3488" y="3446"/>
              <a:ext cx="118" cy="48"/>
            </a:xfrm>
            <a:custGeom>
              <a:avLst/>
              <a:gdLst>
                <a:gd name="T0" fmla="*/ 0 w 118"/>
                <a:gd name="T1" fmla="*/ 10 h 48"/>
                <a:gd name="T2" fmla="*/ 111 w 118"/>
                <a:gd name="T3" fmla="*/ 48 h 48"/>
                <a:gd name="T4" fmla="*/ 118 w 118"/>
                <a:gd name="T5" fmla="*/ 36 h 48"/>
                <a:gd name="T6" fmla="*/ 14 w 118"/>
                <a:gd name="T7" fmla="*/ 0 h 48"/>
                <a:gd name="T8" fmla="*/ 0 w 118"/>
                <a:gd name="T9" fmla="*/ 1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48">
                  <a:moveTo>
                    <a:pt x="0" y="10"/>
                  </a:moveTo>
                  <a:lnTo>
                    <a:pt x="111" y="48"/>
                  </a:lnTo>
                  <a:lnTo>
                    <a:pt x="118" y="36"/>
                  </a:lnTo>
                  <a:lnTo>
                    <a:pt x="14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2" name="Freeform 10"/>
            <p:cNvSpPr/>
            <p:nvPr/>
          </p:nvSpPr>
          <p:spPr bwMode="auto">
            <a:xfrm>
              <a:off x="2830" y="1026"/>
              <a:ext cx="30" cy="256"/>
            </a:xfrm>
            <a:custGeom>
              <a:avLst/>
              <a:gdLst>
                <a:gd name="T0" fmla="*/ 30 w 30"/>
                <a:gd name="T1" fmla="*/ 0 h 256"/>
                <a:gd name="T2" fmla="*/ 9 w 30"/>
                <a:gd name="T3" fmla="*/ 256 h 256"/>
                <a:gd name="T4" fmla="*/ 0 w 30"/>
                <a:gd name="T5" fmla="*/ 256 h 256"/>
                <a:gd name="T6" fmla="*/ 26 w 30"/>
                <a:gd name="T7" fmla="*/ 0 h 256"/>
                <a:gd name="T8" fmla="*/ 30 w 30"/>
                <a:gd name="T9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56">
                  <a:moveTo>
                    <a:pt x="30" y="0"/>
                  </a:moveTo>
                  <a:lnTo>
                    <a:pt x="9" y="256"/>
                  </a:lnTo>
                  <a:lnTo>
                    <a:pt x="0" y="256"/>
                  </a:lnTo>
                  <a:lnTo>
                    <a:pt x="26" y="0"/>
                  </a:lnTo>
                  <a:lnTo>
                    <a:pt x="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3" name="Freeform 11"/>
            <p:cNvSpPr/>
            <p:nvPr/>
          </p:nvSpPr>
          <p:spPr bwMode="auto">
            <a:xfrm>
              <a:off x="2841" y="773"/>
              <a:ext cx="604" cy="519"/>
            </a:xfrm>
            <a:custGeom>
              <a:avLst/>
              <a:gdLst>
                <a:gd name="T0" fmla="*/ 0 w 604"/>
                <a:gd name="T1" fmla="*/ 512 h 519"/>
                <a:gd name="T2" fmla="*/ 595 w 604"/>
                <a:gd name="T3" fmla="*/ 0 h 519"/>
                <a:gd name="T4" fmla="*/ 604 w 604"/>
                <a:gd name="T5" fmla="*/ 7 h 519"/>
                <a:gd name="T6" fmla="*/ 12 w 604"/>
                <a:gd name="T7" fmla="*/ 519 h 519"/>
                <a:gd name="T8" fmla="*/ 0 w 604"/>
                <a:gd name="T9" fmla="*/ 512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4" h="519">
                  <a:moveTo>
                    <a:pt x="0" y="512"/>
                  </a:moveTo>
                  <a:lnTo>
                    <a:pt x="595" y="0"/>
                  </a:lnTo>
                  <a:lnTo>
                    <a:pt x="604" y="7"/>
                  </a:lnTo>
                  <a:lnTo>
                    <a:pt x="12" y="519"/>
                  </a:lnTo>
                  <a:lnTo>
                    <a:pt x="0" y="5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4" name="Freeform 12"/>
            <p:cNvSpPr/>
            <p:nvPr/>
          </p:nvSpPr>
          <p:spPr bwMode="auto">
            <a:xfrm>
              <a:off x="2988" y="761"/>
              <a:ext cx="445" cy="192"/>
            </a:xfrm>
            <a:custGeom>
              <a:avLst/>
              <a:gdLst>
                <a:gd name="T0" fmla="*/ 445 w 445"/>
                <a:gd name="T1" fmla="*/ 17 h 192"/>
                <a:gd name="T2" fmla="*/ 3 w 445"/>
                <a:gd name="T3" fmla="*/ 192 h 192"/>
                <a:gd name="T4" fmla="*/ 0 w 445"/>
                <a:gd name="T5" fmla="*/ 187 h 192"/>
                <a:gd name="T6" fmla="*/ 445 w 445"/>
                <a:gd name="T7" fmla="*/ 0 h 192"/>
                <a:gd name="T8" fmla="*/ 445 w 445"/>
                <a:gd name="T9" fmla="*/ 17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5" h="192">
                  <a:moveTo>
                    <a:pt x="445" y="17"/>
                  </a:moveTo>
                  <a:lnTo>
                    <a:pt x="3" y="192"/>
                  </a:lnTo>
                  <a:lnTo>
                    <a:pt x="0" y="187"/>
                  </a:lnTo>
                  <a:lnTo>
                    <a:pt x="445" y="0"/>
                  </a:lnTo>
                  <a:lnTo>
                    <a:pt x="445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5" name="Freeform 13"/>
            <p:cNvSpPr/>
            <p:nvPr/>
          </p:nvSpPr>
          <p:spPr bwMode="auto">
            <a:xfrm>
              <a:off x="3478" y="650"/>
              <a:ext cx="159" cy="95"/>
            </a:xfrm>
            <a:custGeom>
              <a:avLst/>
              <a:gdLst>
                <a:gd name="T0" fmla="*/ 10 w 159"/>
                <a:gd name="T1" fmla="*/ 95 h 95"/>
                <a:gd name="T2" fmla="*/ 159 w 159"/>
                <a:gd name="T3" fmla="*/ 9 h 95"/>
                <a:gd name="T4" fmla="*/ 159 w 159"/>
                <a:gd name="T5" fmla="*/ 0 h 95"/>
                <a:gd name="T6" fmla="*/ 0 w 159"/>
                <a:gd name="T7" fmla="*/ 88 h 95"/>
                <a:gd name="T8" fmla="*/ 10 w 159"/>
                <a:gd name="T9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95">
                  <a:moveTo>
                    <a:pt x="10" y="95"/>
                  </a:moveTo>
                  <a:lnTo>
                    <a:pt x="159" y="9"/>
                  </a:lnTo>
                  <a:lnTo>
                    <a:pt x="159" y="0"/>
                  </a:lnTo>
                  <a:lnTo>
                    <a:pt x="0" y="88"/>
                  </a:lnTo>
                  <a:lnTo>
                    <a:pt x="10" y="9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6" name="Freeform 14"/>
            <p:cNvSpPr/>
            <p:nvPr/>
          </p:nvSpPr>
          <p:spPr bwMode="auto">
            <a:xfrm>
              <a:off x="3488" y="683"/>
              <a:ext cx="798" cy="74"/>
            </a:xfrm>
            <a:custGeom>
              <a:avLst/>
              <a:gdLst>
                <a:gd name="T0" fmla="*/ 0 w 798"/>
                <a:gd name="T1" fmla="*/ 62 h 74"/>
                <a:gd name="T2" fmla="*/ 798 w 798"/>
                <a:gd name="T3" fmla="*/ 0 h 74"/>
                <a:gd name="T4" fmla="*/ 798 w 798"/>
                <a:gd name="T5" fmla="*/ 10 h 74"/>
                <a:gd name="T6" fmla="*/ 0 w 798"/>
                <a:gd name="T7" fmla="*/ 74 h 74"/>
                <a:gd name="T8" fmla="*/ 0 w 798"/>
                <a:gd name="T9" fmla="*/ 6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8" h="74">
                  <a:moveTo>
                    <a:pt x="0" y="62"/>
                  </a:moveTo>
                  <a:lnTo>
                    <a:pt x="798" y="0"/>
                  </a:lnTo>
                  <a:lnTo>
                    <a:pt x="798" y="10"/>
                  </a:lnTo>
                  <a:lnTo>
                    <a:pt x="0" y="74"/>
                  </a:lnTo>
                  <a:lnTo>
                    <a:pt x="0" y="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7" name="Freeform 15"/>
            <p:cNvSpPr/>
            <p:nvPr/>
          </p:nvSpPr>
          <p:spPr bwMode="auto">
            <a:xfrm>
              <a:off x="3421" y="778"/>
              <a:ext cx="34" cy="308"/>
            </a:xfrm>
            <a:custGeom>
              <a:avLst/>
              <a:gdLst>
                <a:gd name="T0" fmla="*/ 29 w 34"/>
                <a:gd name="T1" fmla="*/ 0 h 308"/>
                <a:gd name="T2" fmla="*/ 0 w 34"/>
                <a:gd name="T3" fmla="*/ 308 h 308"/>
                <a:gd name="T4" fmla="*/ 12 w 34"/>
                <a:gd name="T5" fmla="*/ 308 h 308"/>
                <a:gd name="T6" fmla="*/ 34 w 34"/>
                <a:gd name="T7" fmla="*/ 0 h 308"/>
                <a:gd name="T8" fmla="*/ 29 w 34"/>
                <a:gd name="T9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308">
                  <a:moveTo>
                    <a:pt x="29" y="0"/>
                  </a:moveTo>
                  <a:lnTo>
                    <a:pt x="0" y="308"/>
                  </a:lnTo>
                  <a:lnTo>
                    <a:pt x="12" y="308"/>
                  </a:lnTo>
                  <a:lnTo>
                    <a:pt x="34" y="0"/>
                  </a:ln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8" name="Freeform 16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  <a:gd name="T10" fmla="*/ 0 w 571"/>
                <a:gd name="T11" fmla="*/ 11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9" name="Freeform 17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0" name="Freeform 18"/>
            <p:cNvSpPr/>
            <p:nvPr/>
          </p:nvSpPr>
          <p:spPr bwMode="auto">
            <a:xfrm>
              <a:off x="4087" y="693"/>
              <a:ext cx="225" cy="307"/>
            </a:xfrm>
            <a:custGeom>
              <a:avLst/>
              <a:gdLst>
                <a:gd name="T0" fmla="*/ 213 w 225"/>
                <a:gd name="T1" fmla="*/ 0 h 307"/>
                <a:gd name="T2" fmla="*/ 0 w 225"/>
                <a:gd name="T3" fmla="*/ 298 h 307"/>
                <a:gd name="T4" fmla="*/ 12 w 225"/>
                <a:gd name="T5" fmla="*/ 307 h 307"/>
                <a:gd name="T6" fmla="*/ 225 w 225"/>
                <a:gd name="T7" fmla="*/ 7 h 307"/>
                <a:gd name="T8" fmla="*/ 213 w 225"/>
                <a:gd name="T9" fmla="*/ 0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5" h="307">
                  <a:moveTo>
                    <a:pt x="213" y="0"/>
                  </a:moveTo>
                  <a:lnTo>
                    <a:pt x="0" y="298"/>
                  </a:lnTo>
                  <a:lnTo>
                    <a:pt x="12" y="307"/>
                  </a:lnTo>
                  <a:lnTo>
                    <a:pt x="225" y="7"/>
                  </a:lnTo>
                  <a:lnTo>
                    <a:pt x="21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1" name="Freeform 19"/>
            <p:cNvSpPr/>
            <p:nvPr/>
          </p:nvSpPr>
          <p:spPr bwMode="auto">
            <a:xfrm>
              <a:off x="2481" y="1318"/>
              <a:ext cx="339" cy="343"/>
            </a:xfrm>
            <a:custGeom>
              <a:avLst/>
              <a:gdLst>
                <a:gd name="T0" fmla="*/ 0 w 339"/>
                <a:gd name="T1" fmla="*/ 336 h 343"/>
                <a:gd name="T2" fmla="*/ 332 w 339"/>
                <a:gd name="T3" fmla="*/ 0 h 343"/>
                <a:gd name="T4" fmla="*/ 339 w 339"/>
                <a:gd name="T5" fmla="*/ 7 h 343"/>
                <a:gd name="T6" fmla="*/ 5 w 339"/>
                <a:gd name="T7" fmla="*/ 343 h 343"/>
                <a:gd name="T8" fmla="*/ 0 w 339"/>
                <a:gd name="T9" fmla="*/ 336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9" h="343">
                  <a:moveTo>
                    <a:pt x="0" y="336"/>
                  </a:moveTo>
                  <a:lnTo>
                    <a:pt x="332" y="0"/>
                  </a:lnTo>
                  <a:lnTo>
                    <a:pt x="339" y="7"/>
                  </a:lnTo>
                  <a:lnTo>
                    <a:pt x="5" y="343"/>
                  </a:lnTo>
                  <a:lnTo>
                    <a:pt x="0" y="3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2" name="Freeform 20"/>
            <p:cNvSpPr/>
            <p:nvPr/>
          </p:nvSpPr>
          <p:spPr bwMode="auto">
            <a:xfrm>
              <a:off x="2616" y="1332"/>
              <a:ext cx="209" cy="753"/>
            </a:xfrm>
            <a:custGeom>
              <a:avLst/>
              <a:gdLst>
                <a:gd name="T0" fmla="*/ 197 w 209"/>
                <a:gd name="T1" fmla="*/ 0 h 753"/>
                <a:gd name="T2" fmla="*/ 0 w 209"/>
                <a:gd name="T3" fmla="*/ 743 h 753"/>
                <a:gd name="T4" fmla="*/ 10 w 209"/>
                <a:gd name="T5" fmla="*/ 753 h 753"/>
                <a:gd name="T6" fmla="*/ 209 w 209"/>
                <a:gd name="T7" fmla="*/ 0 h 753"/>
                <a:gd name="T8" fmla="*/ 197 w 209"/>
                <a:gd name="T9" fmla="*/ 0 h 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753">
                  <a:moveTo>
                    <a:pt x="197" y="0"/>
                  </a:moveTo>
                  <a:lnTo>
                    <a:pt x="0" y="743"/>
                  </a:lnTo>
                  <a:lnTo>
                    <a:pt x="10" y="753"/>
                  </a:lnTo>
                  <a:lnTo>
                    <a:pt x="209" y="0"/>
                  </a:lnTo>
                  <a:lnTo>
                    <a:pt x="19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3" name="Freeform 21"/>
            <p:cNvSpPr/>
            <p:nvPr/>
          </p:nvSpPr>
          <p:spPr bwMode="auto">
            <a:xfrm>
              <a:off x="2477" y="1704"/>
              <a:ext cx="106" cy="92"/>
            </a:xfrm>
            <a:custGeom>
              <a:avLst/>
              <a:gdLst>
                <a:gd name="T0" fmla="*/ 0 w 106"/>
                <a:gd name="T1" fmla="*/ 7 h 92"/>
                <a:gd name="T2" fmla="*/ 94 w 106"/>
                <a:gd name="T3" fmla="*/ 92 h 92"/>
                <a:gd name="T4" fmla="*/ 106 w 106"/>
                <a:gd name="T5" fmla="*/ 75 h 92"/>
                <a:gd name="T6" fmla="*/ 9 w 106"/>
                <a:gd name="T7" fmla="*/ 0 h 92"/>
                <a:gd name="T8" fmla="*/ 0 w 106"/>
                <a:gd name="T9" fmla="*/ 7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92">
                  <a:moveTo>
                    <a:pt x="0" y="7"/>
                  </a:moveTo>
                  <a:lnTo>
                    <a:pt x="94" y="92"/>
                  </a:lnTo>
                  <a:lnTo>
                    <a:pt x="106" y="75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4" name="Freeform 22"/>
            <p:cNvSpPr/>
            <p:nvPr/>
          </p:nvSpPr>
          <p:spPr bwMode="auto">
            <a:xfrm>
              <a:off x="2451" y="1711"/>
              <a:ext cx="146" cy="374"/>
            </a:xfrm>
            <a:custGeom>
              <a:avLst/>
              <a:gdLst>
                <a:gd name="T0" fmla="*/ 0 w 146"/>
                <a:gd name="T1" fmla="*/ 0 h 374"/>
                <a:gd name="T2" fmla="*/ 135 w 146"/>
                <a:gd name="T3" fmla="*/ 374 h 374"/>
                <a:gd name="T4" fmla="*/ 146 w 146"/>
                <a:gd name="T5" fmla="*/ 374 h 374"/>
                <a:gd name="T6" fmla="*/ 11 w 146"/>
                <a:gd name="T7" fmla="*/ 0 h 374"/>
                <a:gd name="T8" fmla="*/ 0 w 146"/>
                <a:gd name="T9" fmla="*/ 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374">
                  <a:moveTo>
                    <a:pt x="0" y="0"/>
                  </a:moveTo>
                  <a:lnTo>
                    <a:pt x="135" y="374"/>
                  </a:lnTo>
                  <a:lnTo>
                    <a:pt x="146" y="374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5" name="Rectangle 23"/>
            <p:cNvSpPr>
              <a:spLocks noChangeArrowheads="1"/>
            </p:cNvSpPr>
            <p:nvPr/>
          </p:nvSpPr>
          <p:spPr bwMode="auto">
            <a:xfrm>
              <a:off x="3410" y="1164"/>
              <a:ext cx="11" cy="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6" name="Freeform 24"/>
            <p:cNvSpPr/>
            <p:nvPr/>
          </p:nvSpPr>
          <p:spPr bwMode="auto">
            <a:xfrm>
              <a:off x="2848" y="1202"/>
              <a:ext cx="538" cy="111"/>
            </a:xfrm>
            <a:custGeom>
              <a:avLst/>
              <a:gdLst>
                <a:gd name="T0" fmla="*/ 0 w 538"/>
                <a:gd name="T1" fmla="*/ 102 h 111"/>
                <a:gd name="T2" fmla="*/ 538 w 538"/>
                <a:gd name="T3" fmla="*/ 0 h 111"/>
                <a:gd name="T4" fmla="*/ 538 w 538"/>
                <a:gd name="T5" fmla="*/ 9 h 111"/>
                <a:gd name="T6" fmla="*/ 0 w 538"/>
                <a:gd name="T7" fmla="*/ 111 h 111"/>
                <a:gd name="T8" fmla="*/ 0 w 538"/>
                <a:gd name="T9" fmla="*/ 102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8" h="111">
                  <a:moveTo>
                    <a:pt x="0" y="102"/>
                  </a:moveTo>
                  <a:lnTo>
                    <a:pt x="538" y="0"/>
                  </a:lnTo>
                  <a:lnTo>
                    <a:pt x="538" y="9"/>
                  </a:lnTo>
                  <a:lnTo>
                    <a:pt x="0" y="111"/>
                  </a:lnTo>
                  <a:lnTo>
                    <a:pt x="0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7" name="Freeform 25"/>
            <p:cNvSpPr/>
            <p:nvPr/>
          </p:nvSpPr>
          <p:spPr bwMode="auto">
            <a:xfrm>
              <a:off x="2834" y="1320"/>
              <a:ext cx="287" cy="455"/>
            </a:xfrm>
            <a:custGeom>
              <a:avLst/>
              <a:gdLst>
                <a:gd name="T0" fmla="*/ 0 w 287"/>
                <a:gd name="T1" fmla="*/ 5 h 455"/>
                <a:gd name="T2" fmla="*/ 275 w 287"/>
                <a:gd name="T3" fmla="*/ 450 h 455"/>
                <a:gd name="T4" fmla="*/ 277 w 287"/>
                <a:gd name="T5" fmla="*/ 455 h 455"/>
                <a:gd name="T6" fmla="*/ 287 w 287"/>
                <a:gd name="T7" fmla="*/ 445 h 455"/>
                <a:gd name="T8" fmla="*/ 7 w 287"/>
                <a:gd name="T9" fmla="*/ 0 h 455"/>
                <a:gd name="T10" fmla="*/ 0 w 287"/>
                <a:gd name="T11" fmla="*/ 5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7" h="455">
                  <a:moveTo>
                    <a:pt x="0" y="5"/>
                  </a:moveTo>
                  <a:lnTo>
                    <a:pt x="275" y="450"/>
                  </a:lnTo>
                  <a:lnTo>
                    <a:pt x="277" y="455"/>
                  </a:lnTo>
                  <a:lnTo>
                    <a:pt x="287" y="445"/>
                  </a:lnTo>
                  <a:lnTo>
                    <a:pt x="7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8" name="Freeform 26"/>
            <p:cNvSpPr/>
            <p:nvPr/>
          </p:nvSpPr>
          <p:spPr bwMode="auto">
            <a:xfrm>
              <a:off x="3140" y="1221"/>
              <a:ext cx="270" cy="544"/>
            </a:xfrm>
            <a:custGeom>
              <a:avLst/>
              <a:gdLst>
                <a:gd name="T0" fmla="*/ 0 w 270"/>
                <a:gd name="T1" fmla="*/ 544 h 544"/>
                <a:gd name="T2" fmla="*/ 263 w 270"/>
                <a:gd name="T3" fmla="*/ 0 h 544"/>
                <a:gd name="T4" fmla="*/ 270 w 270"/>
                <a:gd name="T5" fmla="*/ 0 h 544"/>
                <a:gd name="T6" fmla="*/ 14 w 270"/>
                <a:gd name="T7" fmla="*/ 544 h 544"/>
                <a:gd name="T8" fmla="*/ 0 w 270"/>
                <a:gd name="T9" fmla="*/ 544 h 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0" h="544">
                  <a:moveTo>
                    <a:pt x="0" y="544"/>
                  </a:moveTo>
                  <a:lnTo>
                    <a:pt x="263" y="0"/>
                  </a:lnTo>
                  <a:lnTo>
                    <a:pt x="270" y="0"/>
                  </a:lnTo>
                  <a:lnTo>
                    <a:pt x="14" y="544"/>
                  </a:lnTo>
                  <a:lnTo>
                    <a:pt x="0" y="5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9" name="Freeform 27"/>
            <p:cNvSpPr/>
            <p:nvPr/>
          </p:nvSpPr>
          <p:spPr bwMode="auto">
            <a:xfrm>
              <a:off x="3317" y="1221"/>
              <a:ext cx="93" cy="809"/>
            </a:xfrm>
            <a:custGeom>
              <a:avLst/>
              <a:gdLst>
                <a:gd name="T0" fmla="*/ 83 w 93"/>
                <a:gd name="T1" fmla="*/ 0 h 809"/>
                <a:gd name="T2" fmla="*/ 0 w 93"/>
                <a:gd name="T3" fmla="*/ 809 h 809"/>
                <a:gd name="T4" fmla="*/ 12 w 93"/>
                <a:gd name="T5" fmla="*/ 809 h 809"/>
                <a:gd name="T6" fmla="*/ 93 w 93"/>
                <a:gd name="T7" fmla="*/ 0 h 809"/>
                <a:gd name="T8" fmla="*/ 83 w 93"/>
                <a:gd name="T9" fmla="*/ 0 h 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" h="809">
                  <a:moveTo>
                    <a:pt x="83" y="0"/>
                  </a:moveTo>
                  <a:lnTo>
                    <a:pt x="0" y="809"/>
                  </a:lnTo>
                  <a:lnTo>
                    <a:pt x="12" y="809"/>
                  </a:lnTo>
                  <a:lnTo>
                    <a:pt x="93" y="0"/>
                  </a:lnTo>
                  <a:lnTo>
                    <a:pt x="8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0" name="Freeform 28"/>
            <p:cNvSpPr/>
            <p:nvPr/>
          </p:nvSpPr>
          <p:spPr bwMode="auto">
            <a:xfrm>
              <a:off x="3438" y="1022"/>
              <a:ext cx="611" cy="180"/>
            </a:xfrm>
            <a:custGeom>
              <a:avLst/>
              <a:gdLst>
                <a:gd name="T0" fmla="*/ 0 w 611"/>
                <a:gd name="T1" fmla="*/ 165 h 180"/>
                <a:gd name="T2" fmla="*/ 611 w 611"/>
                <a:gd name="T3" fmla="*/ 0 h 180"/>
                <a:gd name="T4" fmla="*/ 611 w 611"/>
                <a:gd name="T5" fmla="*/ 14 h 180"/>
                <a:gd name="T6" fmla="*/ 0 w 611"/>
                <a:gd name="T7" fmla="*/ 180 h 180"/>
                <a:gd name="T8" fmla="*/ 0 w 611"/>
                <a:gd name="T9" fmla="*/ 165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180">
                  <a:moveTo>
                    <a:pt x="0" y="165"/>
                  </a:moveTo>
                  <a:lnTo>
                    <a:pt x="611" y="0"/>
                  </a:lnTo>
                  <a:lnTo>
                    <a:pt x="611" y="14"/>
                  </a:lnTo>
                  <a:lnTo>
                    <a:pt x="0" y="180"/>
                  </a:lnTo>
                  <a:lnTo>
                    <a:pt x="0" y="1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1" name="Freeform 29"/>
            <p:cNvSpPr/>
            <p:nvPr/>
          </p:nvSpPr>
          <p:spPr bwMode="auto">
            <a:xfrm>
              <a:off x="4340" y="702"/>
              <a:ext cx="377" cy="396"/>
            </a:xfrm>
            <a:custGeom>
              <a:avLst/>
              <a:gdLst>
                <a:gd name="T0" fmla="*/ 0 w 377"/>
                <a:gd name="T1" fmla="*/ 12 h 396"/>
                <a:gd name="T2" fmla="*/ 370 w 377"/>
                <a:gd name="T3" fmla="*/ 396 h 396"/>
                <a:gd name="T4" fmla="*/ 377 w 377"/>
                <a:gd name="T5" fmla="*/ 388 h 396"/>
                <a:gd name="T6" fmla="*/ 0 w 377"/>
                <a:gd name="T7" fmla="*/ 0 h 396"/>
                <a:gd name="T8" fmla="*/ 0 w 377"/>
                <a:gd name="T9" fmla="*/ 12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7" h="396">
                  <a:moveTo>
                    <a:pt x="0" y="12"/>
                  </a:moveTo>
                  <a:lnTo>
                    <a:pt x="370" y="396"/>
                  </a:lnTo>
                  <a:lnTo>
                    <a:pt x="377" y="388"/>
                  </a:lnTo>
                  <a:lnTo>
                    <a:pt x="0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2" name="Freeform 30"/>
            <p:cNvSpPr/>
            <p:nvPr/>
          </p:nvSpPr>
          <p:spPr bwMode="auto">
            <a:xfrm>
              <a:off x="4108" y="1015"/>
              <a:ext cx="597" cy="97"/>
            </a:xfrm>
            <a:custGeom>
              <a:avLst/>
              <a:gdLst>
                <a:gd name="T0" fmla="*/ 0 w 597"/>
                <a:gd name="T1" fmla="*/ 0 h 97"/>
                <a:gd name="T2" fmla="*/ 597 w 597"/>
                <a:gd name="T3" fmla="*/ 90 h 97"/>
                <a:gd name="T4" fmla="*/ 597 w 597"/>
                <a:gd name="T5" fmla="*/ 97 h 97"/>
                <a:gd name="T6" fmla="*/ 0 w 597"/>
                <a:gd name="T7" fmla="*/ 11 h 97"/>
                <a:gd name="T8" fmla="*/ 0 w 597"/>
                <a:gd name="T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97">
                  <a:moveTo>
                    <a:pt x="0" y="0"/>
                  </a:moveTo>
                  <a:lnTo>
                    <a:pt x="597" y="90"/>
                  </a:lnTo>
                  <a:lnTo>
                    <a:pt x="597" y="97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3" name="Freeform 31"/>
            <p:cNvSpPr/>
            <p:nvPr/>
          </p:nvSpPr>
          <p:spPr bwMode="auto">
            <a:xfrm>
              <a:off x="4759" y="1121"/>
              <a:ext cx="280" cy="55"/>
            </a:xfrm>
            <a:custGeom>
              <a:avLst/>
              <a:gdLst>
                <a:gd name="T0" fmla="*/ 5 w 280"/>
                <a:gd name="T1" fmla="*/ 0 h 55"/>
                <a:gd name="T2" fmla="*/ 280 w 280"/>
                <a:gd name="T3" fmla="*/ 40 h 55"/>
                <a:gd name="T4" fmla="*/ 280 w 280"/>
                <a:gd name="T5" fmla="*/ 55 h 55"/>
                <a:gd name="T6" fmla="*/ 0 w 280"/>
                <a:gd name="T7" fmla="*/ 7 h 55"/>
                <a:gd name="T8" fmla="*/ 5 w 280"/>
                <a:gd name="T9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0" h="55">
                  <a:moveTo>
                    <a:pt x="5" y="0"/>
                  </a:moveTo>
                  <a:lnTo>
                    <a:pt x="280" y="40"/>
                  </a:lnTo>
                  <a:lnTo>
                    <a:pt x="280" y="55"/>
                  </a:lnTo>
                  <a:lnTo>
                    <a:pt x="0" y="7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4" name="Freeform 32"/>
            <p:cNvSpPr/>
            <p:nvPr/>
          </p:nvSpPr>
          <p:spPr bwMode="auto">
            <a:xfrm>
              <a:off x="4745" y="1131"/>
              <a:ext cx="298" cy="447"/>
            </a:xfrm>
            <a:custGeom>
              <a:avLst/>
              <a:gdLst>
                <a:gd name="T0" fmla="*/ 0 w 298"/>
                <a:gd name="T1" fmla="*/ 9 h 447"/>
                <a:gd name="T2" fmla="*/ 294 w 298"/>
                <a:gd name="T3" fmla="*/ 447 h 447"/>
                <a:gd name="T4" fmla="*/ 298 w 298"/>
                <a:gd name="T5" fmla="*/ 440 h 447"/>
                <a:gd name="T6" fmla="*/ 7 w 298"/>
                <a:gd name="T7" fmla="*/ 0 h 447"/>
                <a:gd name="T8" fmla="*/ 0 w 298"/>
                <a:gd name="T9" fmla="*/ 9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447">
                  <a:moveTo>
                    <a:pt x="0" y="9"/>
                  </a:moveTo>
                  <a:lnTo>
                    <a:pt x="294" y="447"/>
                  </a:lnTo>
                  <a:lnTo>
                    <a:pt x="298" y="440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5" name="Freeform 33"/>
            <p:cNvSpPr/>
            <p:nvPr/>
          </p:nvSpPr>
          <p:spPr bwMode="auto">
            <a:xfrm>
              <a:off x="4551" y="1135"/>
              <a:ext cx="182" cy="422"/>
            </a:xfrm>
            <a:custGeom>
              <a:avLst/>
              <a:gdLst>
                <a:gd name="T0" fmla="*/ 173 w 182"/>
                <a:gd name="T1" fmla="*/ 0 h 422"/>
                <a:gd name="T2" fmla="*/ 0 w 182"/>
                <a:gd name="T3" fmla="*/ 422 h 422"/>
                <a:gd name="T4" fmla="*/ 12 w 182"/>
                <a:gd name="T5" fmla="*/ 422 h 422"/>
                <a:gd name="T6" fmla="*/ 182 w 182"/>
                <a:gd name="T7" fmla="*/ 0 h 422"/>
                <a:gd name="T8" fmla="*/ 173 w 182"/>
                <a:gd name="T9" fmla="*/ 0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2" h="422">
                  <a:moveTo>
                    <a:pt x="173" y="0"/>
                  </a:moveTo>
                  <a:lnTo>
                    <a:pt x="0" y="422"/>
                  </a:lnTo>
                  <a:lnTo>
                    <a:pt x="12" y="422"/>
                  </a:lnTo>
                  <a:lnTo>
                    <a:pt x="182" y="0"/>
                  </a:lnTo>
                  <a:lnTo>
                    <a:pt x="1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6" name="Freeform 34"/>
            <p:cNvSpPr/>
            <p:nvPr/>
          </p:nvSpPr>
          <p:spPr bwMode="auto">
            <a:xfrm>
              <a:off x="3414" y="1214"/>
              <a:ext cx="401" cy="388"/>
            </a:xfrm>
            <a:custGeom>
              <a:avLst/>
              <a:gdLst>
                <a:gd name="T0" fmla="*/ 0 w 401"/>
                <a:gd name="T1" fmla="*/ 0 h 388"/>
                <a:gd name="T2" fmla="*/ 393 w 401"/>
                <a:gd name="T3" fmla="*/ 388 h 388"/>
                <a:gd name="T4" fmla="*/ 401 w 401"/>
                <a:gd name="T5" fmla="*/ 378 h 388"/>
                <a:gd name="T6" fmla="*/ 12 w 401"/>
                <a:gd name="T7" fmla="*/ 0 h 388"/>
                <a:gd name="T8" fmla="*/ 0 w 40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1" h="388">
                  <a:moveTo>
                    <a:pt x="0" y="0"/>
                  </a:moveTo>
                  <a:lnTo>
                    <a:pt x="393" y="388"/>
                  </a:lnTo>
                  <a:lnTo>
                    <a:pt x="401" y="37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7" name="Freeform 35"/>
            <p:cNvSpPr/>
            <p:nvPr/>
          </p:nvSpPr>
          <p:spPr bwMode="auto">
            <a:xfrm>
              <a:off x="3833" y="1034"/>
              <a:ext cx="233" cy="558"/>
            </a:xfrm>
            <a:custGeom>
              <a:avLst/>
              <a:gdLst>
                <a:gd name="T0" fmla="*/ 225 w 233"/>
                <a:gd name="T1" fmla="*/ 0 h 558"/>
                <a:gd name="T2" fmla="*/ 0 w 233"/>
                <a:gd name="T3" fmla="*/ 558 h 558"/>
                <a:gd name="T4" fmla="*/ 10 w 233"/>
                <a:gd name="T5" fmla="*/ 558 h 558"/>
                <a:gd name="T6" fmla="*/ 233 w 233"/>
                <a:gd name="T7" fmla="*/ 0 h 558"/>
                <a:gd name="T8" fmla="*/ 225 w 233"/>
                <a:gd name="T9" fmla="*/ 0 h 5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3" h="558">
                  <a:moveTo>
                    <a:pt x="225" y="0"/>
                  </a:moveTo>
                  <a:lnTo>
                    <a:pt x="0" y="558"/>
                  </a:lnTo>
                  <a:lnTo>
                    <a:pt x="10" y="558"/>
                  </a:lnTo>
                  <a:lnTo>
                    <a:pt x="233" y="0"/>
                  </a:lnTo>
                  <a:lnTo>
                    <a:pt x="2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8" name="Freeform 36"/>
            <p:cNvSpPr/>
            <p:nvPr/>
          </p:nvSpPr>
          <p:spPr bwMode="auto">
            <a:xfrm>
              <a:off x="4087" y="1034"/>
              <a:ext cx="452" cy="530"/>
            </a:xfrm>
            <a:custGeom>
              <a:avLst/>
              <a:gdLst>
                <a:gd name="T0" fmla="*/ 0 w 452"/>
                <a:gd name="T1" fmla="*/ 0 h 530"/>
                <a:gd name="T2" fmla="*/ 440 w 452"/>
                <a:gd name="T3" fmla="*/ 530 h 530"/>
                <a:gd name="T4" fmla="*/ 452 w 452"/>
                <a:gd name="T5" fmla="*/ 528 h 530"/>
                <a:gd name="T6" fmla="*/ 12 w 452"/>
                <a:gd name="T7" fmla="*/ 0 h 530"/>
                <a:gd name="T8" fmla="*/ 0 w 452"/>
                <a:gd name="T9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2" h="530">
                  <a:moveTo>
                    <a:pt x="0" y="0"/>
                  </a:moveTo>
                  <a:lnTo>
                    <a:pt x="440" y="530"/>
                  </a:lnTo>
                  <a:lnTo>
                    <a:pt x="452" y="5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9" name="Freeform 37"/>
            <p:cNvSpPr/>
            <p:nvPr/>
          </p:nvSpPr>
          <p:spPr bwMode="auto">
            <a:xfrm>
              <a:off x="3836" y="1588"/>
              <a:ext cx="689" cy="23"/>
            </a:xfrm>
            <a:custGeom>
              <a:avLst/>
              <a:gdLst>
                <a:gd name="T0" fmla="*/ 0 w 689"/>
                <a:gd name="T1" fmla="*/ 16 h 23"/>
                <a:gd name="T2" fmla="*/ 689 w 689"/>
                <a:gd name="T3" fmla="*/ 0 h 23"/>
                <a:gd name="T4" fmla="*/ 689 w 689"/>
                <a:gd name="T5" fmla="*/ 7 h 23"/>
                <a:gd name="T6" fmla="*/ 12 w 689"/>
                <a:gd name="T7" fmla="*/ 23 h 23"/>
                <a:gd name="T8" fmla="*/ 0 w 689"/>
                <a:gd name="T9" fmla="*/ 16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23">
                  <a:moveTo>
                    <a:pt x="0" y="16"/>
                  </a:moveTo>
                  <a:lnTo>
                    <a:pt x="689" y="0"/>
                  </a:lnTo>
                  <a:lnTo>
                    <a:pt x="689" y="7"/>
                  </a:lnTo>
                  <a:lnTo>
                    <a:pt x="12" y="23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0" name="Freeform 38"/>
            <p:cNvSpPr/>
            <p:nvPr/>
          </p:nvSpPr>
          <p:spPr bwMode="auto">
            <a:xfrm>
              <a:off x="5093" y="1621"/>
              <a:ext cx="273" cy="428"/>
            </a:xfrm>
            <a:custGeom>
              <a:avLst/>
              <a:gdLst>
                <a:gd name="T0" fmla="*/ 0 w 273"/>
                <a:gd name="T1" fmla="*/ 0 h 428"/>
                <a:gd name="T2" fmla="*/ 263 w 273"/>
                <a:gd name="T3" fmla="*/ 428 h 428"/>
                <a:gd name="T4" fmla="*/ 273 w 273"/>
                <a:gd name="T5" fmla="*/ 428 h 428"/>
                <a:gd name="T6" fmla="*/ 12 w 273"/>
                <a:gd name="T7" fmla="*/ 0 h 428"/>
                <a:gd name="T8" fmla="*/ 0 w 27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3" h="428">
                  <a:moveTo>
                    <a:pt x="0" y="0"/>
                  </a:moveTo>
                  <a:lnTo>
                    <a:pt x="263" y="428"/>
                  </a:lnTo>
                  <a:lnTo>
                    <a:pt x="273" y="4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1" name="Freeform 39"/>
            <p:cNvSpPr/>
            <p:nvPr/>
          </p:nvSpPr>
          <p:spPr bwMode="auto">
            <a:xfrm>
              <a:off x="5070" y="1621"/>
              <a:ext cx="293" cy="428"/>
            </a:xfrm>
            <a:custGeom>
              <a:avLst/>
              <a:gdLst>
                <a:gd name="T0" fmla="*/ 0 w 293"/>
                <a:gd name="T1" fmla="*/ 0 h 428"/>
                <a:gd name="T2" fmla="*/ 286 w 293"/>
                <a:gd name="T3" fmla="*/ 428 h 428"/>
                <a:gd name="T4" fmla="*/ 293 w 293"/>
                <a:gd name="T5" fmla="*/ 421 h 428"/>
                <a:gd name="T6" fmla="*/ 16 w 293"/>
                <a:gd name="T7" fmla="*/ 0 h 428"/>
                <a:gd name="T8" fmla="*/ 0 w 29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3" h="428">
                  <a:moveTo>
                    <a:pt x="0" y="0"/>
                  </a:moveTo>
                  <a:lnTo>
                    <a:pt x="286" y="428"/>
                  </a:lnTo>
                  <a:lnTo>
                    <a:pt x="293" y="421"/>
                  </a:lnTo>
                  <a:lnTo>
                    <a:pt x="1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2" name="Freeform 40"/>
            <p:cNvSpPr/>
            <p:nvPr/>
          </p:nvSpPr>
          <p:spPr bwMode="auto">
            <a:xfrm>
              <a:off x="4568" y="1581"/>
              <a:ext cx="551" cy="156"/>
            </a:xfrm>
            <a:custGeom>
              <a:avLst/>
              <a:gdLst>
                <a:gd name="T0" fmla="*/ 0 w 551"/>
                <a:gd name="T1" fmla="*/ 0 h 156"/>
                <a:gd name="T2" fmla="*/ 551 w 551"/>
                <a:gd name="T3" fmla="*/ 146 h 156"/>
                <a:gd name="T4" fmla="*/ 539 w 551"/>
                <a:gd name="T5" fmla="*/ 156 h 156"/>
                <a:gd name="T6" fmla="*/ 0 w 551"/>
                <a:gd name="T7" fmla="*/ 11 h 156"/>
                <a:gd name="T8" fmla="*/ 0 w 551"/>
                <a:gd name="T9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1" h="156">
                  <a:moveTo>
                    <a:pt x="0" y="0"/>
                  </a:moveTo>
                  <a:lnTo>
                    <a:pt x="551" y="146"/>
                  </a:lnTo>
                  <a:lnTo>
                    <a:pt x="539" y="156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3" name="Freeform 41"/>
            <p:cNvSpPr/>
            <p:nvPr/>
          </p:nvSpPr>
          <p:spPr bwMode="auto">
            <a:xfrm>
              <a:off x="4546" y="1597"/>
              <a:ext cx="228" cy="677"/>
            </a:xfrm>
            <a:custGeom>
              <a:avLst/>
              <a:gdLst>
                <a:gd name="T0" fmla="*/ 0 w 228"/>
                <a:gd name="T1" fmla="*/ 0 h 677"/>
                <a:gd name="T2" fmla="*/ 223 w 228"/>
                <a:gd name="T3" fmla="*/ 677 h 677"/>
                <a:gd name="T4" fmla="*/ 228 w 228"/>
                <a:gd name="T5" fmla="*/ 677 h 677"/>
                <a:gd name="T6" fmla="*/ 10 w 228"/>
                <a:gd name="T7" fmla="*/ 0 h 677"/>
                <a:gd name="T8" fmla="*/ 0 w 228"/>
                <a:gd name="T9" fmla="*/ 0 h 6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8" h="677">
                  <a:moveTo>
                    <a:pt x="0" y="0"/>
                  </a:moveTo>
                  <a:lnTo>
                    <a:pt x="223" y="677"/>
                  </a:lnTo>
                  <a:lnTo>
                    <a:pt x="228" y="677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4" name="Freeform 42"/>
            <p:cNvSpPr/>
            <p:nvPr/>
          </p:nvSpPr>
          <p:spPr bwMode="auto">
            <a:xfrm>
              <a:off x="4229" y="1604"/>
              <a:ext cx="310" cy="481"/>
            </a:xfrm>
            <a:custGeom>
              <a:avLst/>
              <a:gdLst>
                <a:gd name="T0" fmla="*/ 0 w 310"/>
                <a:gd name="T1" fmla="*/ 481 h 481"/>
                <a:gd name="T2" fmla="*/ 301 w 310"/>
                <a:gd name="T3" fmla="*/ 0 h 481"/>
                <a:gd name="T4" fmla="*/ 310 w 310"/>
                <a:gd name="T5" fmla="*/ 0 h 481"/>
                <a:gd name="T6" fmla="*/ 7 w 310"/>
                <a:gd name="T7" fmla="*/ 481 h 481"/>
                <a:gd name="T8" fmla="*/ 0 w 310"/>
                <a:gd name="T9" fmla="*/ 481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0" h="481">
                  <a:moveTo>
                    <a:pt x="0" y="481"/>
                  </a:moveTo>
                  <a:lnTo>
                    <a:pt x="301" y="0"/>
                  </a:lnTo>
                  <a:lnTo>
                    <a:pt x="310" y="0"/>
                  </a:lnTo>
                  <a:lnTo>
                    <a:pt x="7" y="481"/>
                  </a:lnTo>
                  <a:lnTo>
                    <a:pt x="0" y="4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5" name="Freeform 43"/>
            <p:cNvSpPr/>
            <p:nvPr/>
          </p:nvSpPr>
          <p:spPr bwMode="auto">
            <a:xfrm>
              <a:off x="4217" y="1803"/>
              <a:ext cx="90" cy="282"/>
            </a:xfrm>
            <a:custGeom>
              <a:avLst/>
              <a:gdLst>
                <a:gd name="T0" fmla="*/ 81 w 90"/>
                <a:gd name="T1" fmla="*/ 0 h 282"/>
                <a:gd name="T2" fmla="*/ 0 w 90"/>
                <a:gd name="T3" fmla="*/ 282 h 282"/>
                <a:gd name="T4" fmla="*/ 7 w 90"/>
                <a:gd name="T5" fmla="*/ 282 h 282"/>
                <a:gd name="T6" fmla="*/ 90 w 90"/>
                <a:gd name="T7" fmla="*/ 0 h 282"/>
                <a:gd name="T8" fmla="*/ 81 w 90"/>
                <a:gd name="T9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282">
                  <a:moveTo>
                    <a:pt x="81" y="0"/>
                  </a:moveTo>
                  <a:lnTo>
                    <a:pt x="0" y="282"/>
                  </a:lnTo>
                  <a:lnTo>
                    <a:pt x="7" y="282"/>
                  </a:lnTo>
                  <a:lnTo>
                    <a:pt x="90" y="0"/>
                  </a:lnTo>
                  <a:lnTo>
                    <a:pt x="8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6" name="Freeform 44"/>
            <p:cNvSpPr/>
            <p:nvPr/>
          </p:nvSpPr>
          <p:spPr bwMode="auto">
            <a:xfrm>
              <a:off x="3833" y="1621"/>
              <a:ext cx="375" cy="464"/>
            </a:xfrm>
            <a:custGeom>
              <a:avLst/>
              <a:gdLst>
                <a:gd name="T0" fmla="*/ 0 w 375"/>
                <a:gd name="T1" fmla="*/ 0 h 464"/>
                <a:gd name="T2" fmla="*/ 368 w 375"/>
                <a:gd name="T3" fmla="*/ 464 h 464"/>
                <a:gd name="T4" fmla="*/ 375 w 375"/>
                <a:gd name="T5" fmla="*/ 464 h 464"/>
                <a:gd name="T6" fmla="*/ 8 w 375"/>
                <a:gd name="T7" fmla="*/ 0 h 464"/>
                <a:gd name="T8" fmla="*/ 0 w 375"/>
                <a:gd name="T9" fmla="*/ 0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5" h="464">
                  <a:moveTo>
                    <a:pt x="0" y="0"/>
                  </a:moveTo>
                  <a:lnTo>
                    <a:pt x="368" y="464"/>
                  </a:lnTo>
                  <a:lnTo>
                    <a:pt x="375" y="464"/>
                  </a:lnTo>
                  <a:lnTo>
                    <a:pt x="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7" name="Freeform 45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  <a:gd name="T10" fmla="*/ 0 w 649"/>
                <a:gd name="T11" fmla="*/ 17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8" name="Freeform 46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9" name="Freeform 47"/>
            <p:cNvSpPr/>
            <p:nvPr/>
          </p:nvSpPr>
          <p:spPr bwMode="auto">
            <a:xfrm>
              <a:off x="3623" y="1623"/>
              <a:ext cx="203" cy="658"/>
            </a:xfrm>
            <a:custGeom>
              <a:avLst/>
              <a:gdLst>
                <a:gd name="T0" fmla="*/ 194 w 203"/>
                <a:gd name="T1" fmla="*/ 0 h 658"/>
                <a:gd name="T2" fmla="*/ 0 w 203"/>
                <a:gd name="T3" fmla="*/ 658 h 658"/>
                <a:gd name="T4" fmla="*/ 9 w 203"/>
                <a:gd name="T5" fmla="*/ 658 h 658"/>
                <a:gd name="T6" fmla="*/ 203 w 203"/>
                <a:gd name="T7" fmla="*/ 5 h 658"/>
                <a:gd name="T8" fmla="*/ 194 w 203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58">
                  <a:moveTo>
                    <a:pt x="194" y="0"/>
                  </a:moveTo>
                  <a:lnTo>
                    <a:pt x="0" y="658"/>
                  </a:lnTo>
                  <a:lnTo>
                    <a:pt x="9" y="658"/>
                  </a:lnTo>
                  <a:lnTo>
                    <a:pt x="203" y="5"/>
                  </a:lnTo>
                  <a:lnTo>
                    <a:pt x="19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0" name="Freeform 48"/>
            <p:cNvSpPr/>
            <p:nvPr/>
          </p:nvSpPr>
          <p:spPr bwMode="auto">
            <a:xfrm>
              <a:off x="3353" y="1768"/>
              <a:ext cx="935" cy="310"/>
            </a:xfrm>
            <a:custGeom>
              <a:avLst/>
              <a:gdLst>
                <a:gd name="T0" fmla="*/ 0 w 935"/>
                <a:gd name="T1" fmla="*/ 300 h 310"/>
                <a:gd name="T2" fmla="*/ 928 w 935"/>
                <a:gd name="T3" fmla="*/ 0 h 310"/>
                <a:gd name="T4" fmla="*/ 935 w 935"/>
                <a:gd name="T5" fmla="*/ 9 h 310"/>
                <a:gd name="T6" fmla="*/ 7 w 935"/>
                <a:gd name="T7" fmla="*/ 310 h 310"/>
                <a:gd name="T8" fmla="*/ 0 w 935"/>
                <a:gd name="T9" fmla="*/ 300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5" h="310">
                  <a:moveTo>
                    <a:pt x="0" y="300"/>
                  </a:moveTo>
                  <a:lnTo>
                    <a:pt x="928" y="0"/>
                  </a:lnTo>
                  <a:lnTo>
                    <a:pt x="935" y="9"/>
                  </a:lnTo>
                  <a:lnTo>
                    <a:pt x="7" y="310"/>
                  </a:lnTo>
                  <a:lnTo>
                    <a:pt x="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1" name="Freeform 49"/>
            <p:cNvSpPr/>
            <p:nvPr/>
          </p:nvSpPr>
          <p:spPr bwMode="auto">
            <a:xfrm>
              <a:off x="2631" y="1820"/>
              <a:ext cx="641" cy="251"/>
            </a:xfrm>
            <a:custGeom>
              <a:avLst/>
              <a:gdLst>
                <a:gd name="T0" fmla="*/ 0 w 641"/>
                <a:gd name="T1" fmla="*/ 9 h 251"/>
                <a:gd name="T2" fmla="*/ 641 w 641"/>
                <a:gd name="T3" fmla="*/ 251 h 251"/>
                <a:gd name="T4" fmla="*/ 641 w 641"/>
                <a:gd name="T5" fmla="*/ 244 h 251"/>
                <a:gd name="T6" fmla="*/ 11 w 641"/>
                <a:gd name="T7" fmla="*/ 0 h 251"/>
                <a:gd name="T8" fmla="*/ 0 w 641"/>
                <a:gd name="T9" fmla="*/ 9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1" h="251">
                  <a:moveTo>
                    <a:pt x="0" y="9"/>
                  </a:moveTo>
                  <a:lnTo>
                    <a:pt x="641" y="251"/>
                  </a:lnTo>
                  <a:lnTo>
                    <a:pt x="641" y="244"/>
                  </a:lnTo>
                  <a:lnTo>
                    <a:pt x="11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2" name="Freeform 50"/>
            <p:cNvSpPr/>
            <p:nvPr/>
          </p:nvSpPr>
          <p:spPr bwMode="auto">
            <a:xfrm>
              <a:off x="2631" y="1798"/>
              <a:ext cx="497" cy="301"/>
            </a:xfrm>
            <a:custGeom>
              <a:avLst/>
              <a:gdLst>
                <a:gd name="T0" fmla="*/ 0 w 497"/>
                <a:gd name="T1" fmla="*/ 296 h 301"/>
                <a:gd name="T2" fmla="*/ 490 w 497"/>
                <a:gd name="T3" fmla="*/ 0 h 301"/>
                <a:gd name="T4" fmla="*/ 497 w 497"/>
                <a:gd name="T5" fmla="*/ 10 h 301"/>
                <a:gd name="T6" fmla="*/ 7 w 497"/>
                <a:gd name="T7" fmla="*/ 301 h 301"/>
                <a:gd name="T8" fmla="*/ 0 w 497"/>
                <a:gd name="T9" fmla="*/ 296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7" h="301">
                  <a:moveTo>
                    <a:pt x="0" y="296"/>
                  </a:moveTo>
                  <a:lnTo>
                    <a:pt x="490" y="0"/>
                  </a:lnTo>
                  <a:lnTo>
                    <a:pt x="497" y="10"/>
                  </a:lnTo>
                  <a:lnTo>
                    <a:pt x="7" y="301"/>
                  </a:lnTo>
                  <a:lnTo>
                    <a:pt x="0" y="2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3" name="Freeform 51"/>
            <p:cNvSpPr/>
            <p:nvPr/>
          </p:nvSpPr>
          <p:spPr bwMode="auto">
            <a:xfrm>
              <a:off x="2467" y="2125"/>
              <a:ext cx="135" cy="351"/>
            </a:xfrm>
            <a:custGeom>
              <a:avLst/>
              <a:gdLst>
                <a:gd name="T0" fmla="*/ 126 w 135"/>
                <a:gd name="T1" fmla="*/ 0 h 351"/>
                <a:gd name="T2" fmla="*/ 0 w 135"/>
                <a:gd name="T3" fmla="*/ 351 h 351"/>
                <a:gd name="T4" fmla="*/ 12 w 135"/>
                <a:gd name="T5" fmla="*/ 351 h 351"/>
                <a:gd name="T6" fmla="*/ 135 w 135"/>
                <a:gd name="T7" fmla="*/ 7 h 351"/>
                <a:gd name="T8" fmla="*/ 126 w 135"/>
                <a:gd name="T9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351">
                  <a:moveTo>
                    <a:pt x="126" y="0"/>
                  </a:moveTo>
                  <a:lnTo>
                    <a:pt x="0" y="351"/>
                  </a:lnTo>
                  <a:lnTo>
                    <a:pt x="12" y="351"/>
                  </a:lnTo>
                  <a:lnTo>
                    <a:pt x="135" y="7"/>
                  </a:lnTo>
                  <a:lnTo>
                    <a:pt x="12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4" name="Freeform 52"/>
            <p:cNvSpPr/>
            <p:nvPr/>
          </p:nvSpPr>
          <p:spPr bwMode="auto">
            <a:xfrm>
              <a:off x="2607" y="2130"/>
              <a:ext cx="234" cy="743"/>
            </a:xfrm>
            <a:custGeom>
              <a:avLst/>
              <a:gdLst>
                <a:gd name="T0" fmla="*/ 0 w 234"/>
                <a:gd name="T1" fmla="*/ 0 h 743"/>
                <a:gd name="T2" fmla="*/ 223 w 234"/>
                <a:gd name="T3" fmla="*/ 743 h 743"/>
                <a:gd name="T4" fmla="*/ 234 w 234"/>
                <a:gd name="T5" fmla="*/ 743 h 743"/>
                <a:gd name="T6" fmla="*/ 9 w 234"/>
                <a:gd name="T7" fmla="*/ 0 h 743"/>
                <a:gd name="T8" fmla="*/ 0 w 234"/>
                <a:gd name="T9" fmla="*/ 0 h 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743">
                  <a:moveTo>
                    <a:pt x="0" y="0"/>
                  </a:moveTo>
                  <a:lnTo>
                    <a:pt x="223" y="743"/>
                  </a:lnTo>
                  <a:lnTo>
                    <a:pt x="234" y="743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5" name="Freeform 53"/>
            <p:cNvSpPr/>
            <p:nvPr/>
          </p:nvSpPr>
          <p:spPr bwMode="auto">
            <a:xfrm>
              <a:off x="2472" y="2525"/>
              <a:ext cx="350" cy="360"/>
            </a:xfrm>
            <a:custGeom>
              <a:avLst/>
              <a:gdLst>
                <a:gd name="T0" fmla="*/ 0 w 350"/>
                <a:gd name="T1" fmla="*/ 12 h 360"/>
                <a:gd name="T2" fmla="*/ 343 w 350"/>
                <a:gd name="T3" fmla="*/ 360 h 360"/>
                <a:gd name="T4" fmla="*/ 350 w 350"/>
                <a:gd name="T5" fmla="*/ 348 h 360"/>
                <a:gd name="T6" fmla="*/ 7 w 350"/>
                <a:gd name="T7" fmla="*/ 0 h 360"/>
                <a:gd name="T8" fmla="*/ 0 w 350"/>
                <a:gd name="T9" fmla="*/ 12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0" h="360">
                  <a:moveTo>
                    <a:pt x="0" y="12"/>
                  </a:moveTo>
                  <a:lnTo>
                    <a:pt x="343" y="360"/>
                  </a:lnTo>
                  <a:lnTo>
                    <a:pt x="350" y="348"/>
                  </a:lnTo>
                  <a:lnTo>
                    <a:pt x="7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6" name="Freeform 54"/>
            <p:cNvSpPr/>
            <p:nvPr/>
          </p:nvSpPr>
          <p:spPr bwMode="auto">
            <a:xfrm>
              <a:off x="2922" y="2466"/>
              <a:ext cx="128" cy="355"/>
            </a:xfrm>
            <a:custGeom>
              <a:avLst/>
              <a:gdLst>
                <a:gd name="T0" fmla="*/ 121 w 128"/>
                <a:gd name="T1" fmla="*/ 0 h 355"/>
                <a:gd name="T2" fmla="*/ 0 w 128"/>
                <a:gd name="T3" fmla="*/ 339 h 355"/>
                <a:gd name="T4" fmla="*/ 9 w 128"/>
                <a:gd name="T5" fmla="*/ 355 h 355"/>
                <a:gd name="T6" fmla="*/ 128 w 128"/>
                <a:gd name="T7" fmla="*/ 10 h 355"/>
                <a:gd name="T8" fmla="*/ 121 w 128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8" h="355">
                  <a:moveTo>
                    <a:pt x="121" y="0"/>
                  </a:moveTo>
                  <a:lnTo>
                    <a:pt x="0" y="339"/>
                  </a:lnTo>
                  <a:lnTo>
                    <a:pt x="9" y="355"/>
                  </a:lnTo>
                  <a:lnTo>
                    <a:pt x="128" y="10"/>
                  </a:lnTo>
                  <a:lnTo>
                    <a:pt x="1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7" name="Freeform 55"/>
            <p:cNvSpPr/>
            <p:nvPr/>
          </p:nvSpPr>
          <p:spPr bwMode="auto">
            <a:xfrm>
              <a:off x="2616" y="2118"/>
              <a:ext cx="417" cy="322"/>
            </a:xfrm>
            <a:custGeom>
              <a:avLst/>
              <a:gdLst>
                <a:gd name="T0" fmla="*/ 0 w 417"/>
                <a:gd name="T1" fmla="*/ 10 h 322"/>
                <a:gd name="T2" fmla="*/ 408 w 417"/>
                <a:gd name="T3" fmla="*/ 322 h 322"/>
                <a:gd name="T4" fmla="*/ 417 w 417"/>
                <a:gd name="T5" fmla="*/ 310 h 322"/>
                <a:gd name="T6" fmla="*/ 15 w 417"/>
                <a:gd name="T7" fmla="*/ 0 h 322"/>
                <a:gd name="T8" fmla="*/ 0 w 417"/>
                <a:gd name="T9" fmla="*/ 10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7" h="322">
                  <a:moveTo>
                    <a:pt x="0" y="10"/>
                  </a:moveTo>
                  <a:lnTo>
                    <a:pt x="408" y="322"/>
                  </a:lnTo>
                  <a:lnTo>
                    <a:pt x="417" y="310"/>
                  </a:lnTo>
                  <a:lnTo>
                    <a:pt x="15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8" name="Freeform 56"/>
            <p:cNvSpPr/>
            <p:nvPr/>
          </p:nvSpPr>
          <p:spPr bwMode="auto">
            <a:xfrm>
              <a:off x="3054" y="1803"/>
              <a:ext cx="81" cy="618"/>
            </a:xfrm>
            <a:custGeom>
              <a:avLst/>
              <a:gdLst>
                <a:gd name="T0" fmla="*/ 69 w 81"/>
                <a:gd name="T1" fmla="*/ 0 h 618"/>
                <a:gd name="T2" fmla="*/ 0 w 81"/>
                <a:gd name="T3" fmla="*/ 618 h 618"/>
                <a:gd name="T4" fmla="*/ 10 w 81"/>
                <a:gd name="T5" fmla="*/ 618 h 618"/>
                <a:gd name="T6" fmla="*/ 81 w 81"/>
                <a:gd name="T7" fmla="*/ 0 h 618"/>
                <a:gd name="T8" fmla="*/ 69 w 81"/>
                <a:gd name="T9" fmla="*/ 0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618">
                  <a:moveTo>
                    <a:pt x="69" y="0"/>
                  </a:moveTo>
                  <a:lnTo>
                    <a:pt x="0" y="618"/>
                  </a:lnTo>
                  <a:lnTo>
                    <a:pt x="10" y="618"/>
                  </a:lnTo>
                  <a:lnTo>
                    <a:pt x="81" y="0"/>
                  </a:lnTo>
                  <a:lnTo>
                    <a:pt x="6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9" name="Freeform 57"/>
            <p:cNvSpPr/>
            <p:nvPr/>
          </p:nvSpPr>
          <p:spPr bwMode="auto">
            <a:xfrm>
              <a:off x="3135" y="1810"/>
              <a:ext cx="476" cy="474"/>
            </a:xfrm>
            <a:custGeom>
              <a:avLst/>
              <a:gdLst>
                <a:gd name="T0" fmla="*/ 0 w 476"/>
                <a:gd name="T1" fmla="*/ 0 h 474"/>
                <a:gd name="T2" fmla="*/ 469 w 476"/>
                <a:gd name="T3" fmla="*/ 474 h 474"/>
                <a:gd name="T4" fmla="*/ 476 w 476"/>
                <a:gd name="T5" fmla="*/ 471 h 474"/>
                <a:gd name="T6" fmla="*/ 9 w 476"/>
                <a:gd name="T7" fmla="*/ 0 h 474"/>
                <a:gd name="T8" fmla="*/ 0 w 476"/>
                <a:gd name="T9" fmla="*/ 0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6" h="474">
                  <a:moveTo>
                    <a:pt x="0" y="0"/>
                  </a:moveTo>
                  <a:lnTo>
                    <a:pt x="469" y="474"/>
                  </a:lnTo>
                  <a:lnTo>
                    <a:pt x="476" y="471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0" name="Freeform 58"/>
            <p:cNvSpPr/>
            <p:nvPr/>
          </p:nvSpPr>
          <p:spPr bwMode="auto">
            <a:xfrm>
              <a:off x="2938" y="2109"/>
              <a:ext cx="363" cy="696"/>
            </a:xfrm>
            <a:custGeom>
              <a:avLst/>
              <a:gdLst>
                <a:gd name="T0" fmla="*/ 358 w 363"/>
                <a:gd name="T1" fmla="*/ 0 h 696"/>
                <a:gd name="T2" fmla="*/ 0 w 363"/>
                <a:gd name="T3" fmla="*/ 696 h 696"/>
                <a:gd name="T4" fmla="*/ 12 w 363"/>
                <a:gd name="T5" fmla="*/ 696 h 696"/>
                <a:gd name="T6" fmla="*/ 363 w 363"/>
                <a:gd name="T7" fmla="*/ 9 h 696"/>
                <a:gd name="T8" fmla="*/ 358 w 363"/>
                <a:gd name="T9" fmla="*/ 0 h 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3" h="696">
                  <a:moveTo>
                    <a:pt x="358" y="0"/>
                  </a:moveTo>
                  <a:lnTo>
                    <a:pt x="0" y="696"/>
                  </a:lnTo>
                  <a:lnTo>
                    <a:pt x="12" y="696"/>
                  </a:lnTo>
                  <a:lnTo>
                    <a:pt x="363" y="9"/>
                  </a:lnTo>
                  <a:lnTo>
                    <a:pt x="35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1" name="Freeform 59"/>
            <p:cNvSpPr/>
            <p:nvPr/>
          </p:nvSpPr>
          <p:spPr bwMode="auto">
            <a:xfrm>
              <a:off x="3085" y="2296"/>
              <a:ext cx="516" cy="154"/>
            </a:xfrm>
            <a:custGeom>
              <a:avLst/>
              <a:gdLst>
                <a:gd name="T0" fmla="*/ 0 w 516"/>
                <a:gd name="T1" fmla="*/ 144 h 154"/>
                <a:gd name="T2" fmla="*/ 516 w 516"/>
                <a:gd name="T3" fmla="*/ 0 h 154"/>
                <a:gd name="T4" fmla="*/ 516 w 516"/>
                <a:gd name="T5" fmla="*/ 7 h 154"/>
                <a:gd name="T6" fmla="*/ 0 w 516"/>
                <a:gd name="T7" fmla="*/ 154 h 154"/>
                <a:gd name="T8" fmla="*/ 0 w 516"/>
                <a:gd name="T9" fmla="*/ 14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6" h="154">
                  <a:moveTo>
                    <a:pt x="0" y="144"/>
                  </a:moveTo>
                  <a:lnTo>
                    <a:pt x="516" y="0"/>
                  </a:lnTo>
                  <a:lnTo>
                    <a:pt x="516" y="7"/>
                  </a:lnTo>
                  <a:lnTo>
                    <a:pt x="0" y="154"/>
                  </a:lnTo>
                  <a:lnTo>
                    <a:pt x="0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2" name="Freeform 60"/>
            <p:cNvSpPr/>
            <p:nvPr/>
          </p:nvSpPr>
          <p:spPr bwMode="auto">
            <a:xfrm>
              <a:off x="3637" y="2106"/>
              <a:ext cx="571" cy="192"/>
            </a:xfrm>
            <a:custGeom>
              <a:avLst/>
              <a:gdLst>
                <a:gd name="T0" fmla="*/ 0 w 571"/>
                <a:gd name="T1" fmla="*/ 180 h 192"/>
                <a:gd name="T2" fmla="*/ 571 w 571"/>
                <a:gd name="T3" fmla="*/ 0 h 192"/>
                <a:gd name="T4" fmla="*/ 571 w 571"/>
                <a:gd name="T5" fmla="*/ 12 h 192"/>
                <a:gd name="T6" fmla="*/ 0 w 571"/>
                <a:gd name="T7" fmla="*/ 192 h 192"/>
                <a:gd name="T8" fmla="*/ 0 w 571"/>
                <a:gd name="T9" fmla="*/ 18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192">
                  <a:moveTo>
                    <a:pt x="0" y="180"/>
                  </a:moveTo>
                  <a:lnTo>
                    <a:pt x="571" y="0"/>
                  </a:lnTo>
                  <a:lnTo>
                    <a:pt x="571" y="12"/>
                  </a:lnTo>
                  <a:lnTo>
                    <a:pt x="0" y="192"/>
                  </a:lnTo>
                  <a:lnTo>
                    <a:pt x="0" y="1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3" name="Freeform 61"/>
            <p:cNvSpPr/>
            <p:nvPr/>
          </p:nvSpPr>
          <p:spPr bwMode="auto">
            <a:xfrm>
              <a:off x="4234" y="2106"/>
              <a:ext cx="521" cy="187"/>
            </a:xfrm>
            <a:custGeom>
              <a:avLst/>
              <a:gdLst>
                <a:gd name="T0" fmla="*/ 0 w 521"/>
                <a:gd name="T1" fmla="*/ 10 h 187"/>
                <a:gd name="T2" fmla="*/ 518 w 521"/>
                <a:gd name="T3" fmla="*/ 187 h 187"/>
                <a:gd name="T4" fmla="*/ 521 w 521"/>
                <a:gd name="T5" fmla="*/ 175 h 187"/>
                <a:gd name="T6" fmla="*/ 0 w 521"/>
                <a:gd name="T7" fmla="*/ 0 h 187"/>
                <a:gd name="T8" fmla="*/ 0 w 521"/>
                <a:gd name="T9" fmla="*/ 1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187">
                  <a:moveTo>
                    <a:pt x="0" y="10"/>
                  </a:moveTo>
                  <a:lnTo>
                    <a:pt x="518" y="187"/>
                  </a:lnTo>
                  <a:lnTo>
                    <a:pt x="521" y="175"/>
                  </a:lnTo>
                  <a:lnTo>
                    <a:pt x="0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4" name="Freeform 62"/>
            <p:cNvSpPr/>
            <p:nvPr/>
          </p:nvSpPr>
          <p:spPr bwMode="auto">
            <a:xfrm>
              <a:off x="4795" y="1749"/>
              <a:ext cx="329" cy="525"/>
            </a:xfrm>
            <a:custGeom>
              <a:avLst/>
              <a:gdLst>
                <a:gd name="T0" fmla="*/ 329 w 329"/>
                <a:gd name="T1" fmla="*/ 0 h 525"/>
                <a:gd name="T2" fmla="*/ 0 w 329"/>
                <a:gd name="T3" fmla="*/ 525 h 525"/>
                <a:gd name="T4" fmla="*/ 7 w 329"/>
                <a:gd name="T5" fmla="*/ 525 h 525"/>
                <a:gd name="T6" fmla="*/ 329 w 329"/>
                <a:gd name="T7" fmla="*/ 12 h 525"/>
                <a:gd name="T8" fmla="*/ 329 w 329"/>
                <a:gd name="T9" fmla="*/ 0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9" h="525">
                  <a:moveTo>
                    <a:pt x="329" y="0"/>
                  </a:moveTo>
                  <a:lnTo>
                    <a:pt x="0" y="525"/>
                  </a:lnTo>
                  <a:lnTo>
                    <a:pt x="7" y="525"/>
                  </a:lnTo>
                  <a:lnTo>
                    <a:pt x="329" y="12"/>
                  </a:lnTo>
                  <a:lnTo>
                    <a:pt x="3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5" name="Freeform 63"/>
            <p:cNvSpPr/>
            <p:nvPr/>
          </p:nvSpPr>
          <p:spPr bwMode="auto">
            <a:xfrm>
              <a:off x="5145" y="1756"/>
              <a:ext cx="52" cy="691"/>
            </a:xfrm>
            <a:custGeom>
              <a:avLst/>
              <a:gdLst>
                <a:gd name="T0" fmla="*/ 0 w 52"/>
                <a:gd name="T1" fmla="*/ 0 h 691"/>
                <a:gd name="T2" fmla="*/ 41 w 52"/>
                <a:gd name="T3" fmla="*/ 691 h 691"/>
                <a:gd name="T4" fmla="*/ 52 w 52"/>
                <a:gd name="T5" fmla="*/ 691 h 691"/>
                <a:gd name="T6" fmla="*/ 7 w 52"/>
                <a:gd name="T7" fmla="*/ 0 h 691"/>
                <a:gd name="T8" fmla="*/ 0 w 52"/>
                <a:gd name="T9" fmla="*/ 0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691">
                  <a:moveTo>
                    <a:pt x="0" y="0"/>
                  </a:moveTo>
                  <a:lnTo>
                    <a:pt x="41" y="691"/>
                  </a:lnTo>
                  <a:lnTo>
                    <a:pt x="52" y="691"/>
                  </a:lnTo>
                  <a:lnTo>
                    <a:pt x="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6" name="Freeform 64"/>
            <p:cNvSpPr/>
            <p:nvPr/>
          </p:nvSpPr>
          <p:spPr bwMode="auto">
            <a:xfrm>
              <a:off x="5204" y="2102"/>
              <a:ext cx="183" cy="355"/>
            </a:xfrm>
            <a:custGeom>
              <a:avLst/>
              <a:gdLst>
                <a:gd name="T0" fmla="*/ 171 w 183"/>
                <a:gd name="T1" fmla="*/ 0 h 355"/>
                <a:gd name="T2" fmla="*/ 0 w 183"/>
                <a:gd name="T3" fmla="*/ 345 h 355"/>
                <a:gd name="T4" fmla="*/ 10 w 183"/>
                <a:gd name="T5" fmla="*/ 355 h 355"/>
                <a:gd name="T6" fmla="*/ 183 w 183"/>
                <a:gd name="T7" fmla="*/ 0 h 355"/>
                <a:gd name="T8" fmla="*/ 171 w 183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3" h="355">
                  <a:moveTo>
                    <a:pt x="171" y="0"/>
                  </a:moveTo>
                  <a:lnTo>
                    <a:pt x="0" y="345"/>
                  </a:lnTo>
                  <a:lnTo>
                    <a:pt x="10" y="355"/>
                  </a:lnTo>
                  <a:lnTo>
                    <a:pt x="183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7" name="Freeform 65"/>
            <p:cNvSpPr/>
            <p:nvPr/>
          </p:nvSpPr>
          <p:spPr bwMode="auto">
            <a:xfrm>
              <a:off x="4795" y="2303"/>
              <a:ext cx="362" cy="173"/>
            </a:xfrm>
            <a:custGeom>
              <a:avLst/>
              <a:gdLst>
                <a:gd name="T0" fmla="*/ 0 w 362"/>
                <a:gd name="T1" fmla="*/ 9 h 173"/>
                <a:gd name="T2" fmla="*/ 362 w 362"/>
                <a:gd name="T3" fmla="*/ 173 h 173"/>
                <a:gd name="T4" fmla="*/ 362 w 362"/>
                <a:gd name="T5" fmla="*/ 156 h 173"/>
                <a:gd name="T6" fmla="*/ 0 w 362"/>
                <a:gd name="T7" fmla="*/ 0 h 173"/>
                <a:gd name="T8" fmla="*/ 0 w 362"/>
                <a:gd name="T9" fmla="*/ 9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2" h="173">
                  <a:moveTo>
                    <a:pt x="0" y="9"/>
                  </a:moveTo>
                  <a:lnTo>
                    <a:pt x="362" y="173"/>
                  </a:lnTo>
                  <a:lnTo>
                    <a:pt x="362" y="156"/>
                  </a:lnTo>
                  <a:lnTo>
                    <a:pt x="0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8" name="Freeform 66"/>
            <p:cNvSpPr/>
            <p:nvPr/>
          </p:nvSpPr>
          <p:spPr bwMode="auto">
            <a:xfrm>
              <a:off x="5086" y="2499"/>
              <a:ext cx="102" cy="462"/>
            </a:xfrm>
            <a:custGeom>
              <a:avLst/>
              <a:gdLst>
                <a:gd name="T0" fmla="*/ 95 w 102"/>
                <a:gd name="T1" fmla="*/ 0 h 462"/>
                <a:gd name="T2" fmla="*/ 0 w 102"/>
                <a:gd name="T3" fmla="*/ 462 h 462"/>
                <a:gd name="T4" fmla="*/ 12 w 102"/>
                <a:gd name="T5" fmla="*/ 462 h 462"/>
                <a:gd name="T6" fmla="*/ 102 w 102"/>
                <a:gd name="T7" fmla="*/ 0 h 462"/>
                <a:gd name="T8" fmla="*/ 95 w 102"/>
                <a:gd name="T9" fmla="*/ 0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462">
                  <a:moveTo>
                    <a:pt x="95" y="0"/>
                  </a:moveTo>
                  <a:lnTo>
                    <a:pt x="0" y="462"/>
                  </a:lnTo>
                  <a:lnTo>
                    <a:pt x="12" y="462"/>
                  </a:lnTo>
                  <a:lnTo>
                    <a:pt x="102" y="0"/>
                  </a:lnTo>
                  <a:lnTo>
                    <a:pt x="9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9" name="Freeform 67"/>
            <p:cNvSpPr/>
            <p:nvPr/>
          </p:nvSpPr>
          <p:spPr bwMode="auto">
            <a:xfrm>
              <a:off x="4724" y="2317"/>
              <a:ext cx="59" cy="663"/>
            </a:xfrm>
            <a:custGeom>
              <a:avLst/>
              <a:gdLst>
                <a:gd name="T0" fmla="*/ 50 w 59"/>
                <a:gd name="T1" fmla="*/ 0 h 663"/>
                <a:gd name="T2" fmla="*/ 0 w 59"/>
                <a:gd name="T3" fmla="*/ 663 h 663"/>
                <a:gd name="T4" fmla="*/ 9 w 59"/>
                <a:gd name="T5" fmla="*/ 663 h 663"/>
                <a:gd name="T6" fmla="*/ 59 w 59"/>
                <a:gd name="T7" fmla="*/ 0 h 663"/>
                <a:gd name="T8" fmla="*/ 50 w 59"/>
                <a:gd name="T9" fmla="*/ 0 h 6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663">
                  <a:moveTo>
                    <a:pt x="50" y="0"/>
                  </a:moveTo>
                  <a:lnTo>
                    <a:pt x="0" y="663"/>
                  </a:lnTo>
                  <a:lnTo>
                    <a:pt x="9" y="663"/>
                  </a:lnTo>
                  <a:lnTo>
                    <a:pt x="59" y="0"/>
                  </a:lnTo>
                  <a:lnTo>
                    <a:pt x="5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0" name="Freeform 68"/>
            <p:cNvSpPr/>
            <p:nvPr/>
          </p:nvSpPr>
          <p:spPr bwMode="auto">
            <a:xfrm>
              <a:off x="4740" y="2499"/>
              <a:ext cx="443" cy="481"/>
            </a:xfrm>
            <a:custGeom>
              <a:avLst/>
              <a:gdLst>
                <a:gd name="T0" fmla="*/ 436 w 443"/>
                <a:gd name="T1" fmla="*/ 0 h 481"/>
                <a:gd name="T2" fmla="*/ 0 w 443"/>
                <a:gd name="T3" fmla="*/ 476 h 481"/>
                <a:gd name="T4" fmla="*/ 7 w 443"/>
                <a:gd name="T5" fmla="*/ 481 h 481"/>
                <a:gd name="T6" fmla="*/ 443 w 443"/>
                <a:gd name="T7" fmla="*/ 0 h 481"/>
                <a:gd name="T8" fmla="*/ 436 w 443"/>
                <a:gd name="T9" fmla="*/ 0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3" h="481">
                  <a:moveTo>
                    <a:pt x="436" y="0"/>
                  </a:moveTo>
                  <a:lnTo>
                    <a:pt x="0" y="476"/>
                  </a:lnTo>
                  <a:lnTo>
                    <a:pt x="7" y="481"/>
                  </a:lnTo>
                  <a:lnTo>
                    <a:pt x="443" y="0"/>
                  </a:lnTo>
                  <a:lnTo>
                    <a:pt x="43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1" name="Freeform 69"/>
            <p:cNvSpPr/>
            <p:nvPr/>
          </p:nvSpPr>
          <p:spPr bwMode="auto">
            <a:xfrm>
              <a:off x="4996" y="2573"/>
              <a:ext cx="81" cy="388"/>
            </a:xfrm>
            <a:custGeom>
              <a:avLst/>
              <a:gdLst>
                <a:gd name="T0" fmla="*/ 0 w 81"/>
                <a:gd name="T1" fmla="*/ 0 h 388"/>
                <a:gd name="T2" fmla="*/ 69 w 81"/>
                <a:gd name="T3" fmla="*/ 388 h 388"/>
                <a:gd name="T4" fmla="*/ 81 w 81"/>
                <a:gd name="T5" fmla="*/ 388 h 388"/>
                <a:gd name="T6" fmla="*/ 10 w 81"/>
                <a:gd name="T7" fmla="*/ 0 h 388"/>
                <a:gd name="T8" fmla="*/ 0 w 8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388">
                  <a:moveTo>
                    <a:pt x="0" y="0"/>
                  </a:moveTo>
                  <a:lnTo>
                    <a:pt x="69" y="388"/>
                  </a:lnTo>
                  <a:lnTo>
                    <a:pt x="81" y="388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2" name="Freeform 70"/>
            <p:cNvSpPr/>
            <p:nvPr/>
          </p:nvSpPr>
          <p:spPr bwMode="auto">
            <a:xfrm>
              <a:off x="4186" y="2116"/>
              <a:ext cx="38" cy="594"/>
            </a:xfrm>
            <a:custGeom>
              <a:avLst/>
              <a:gdLst>
                <a:gd name="T0" fmla="*/ 31 w 38"/>
                <a:gd name="T1" fmla="*/ 2 h 594"/>
                <a:gd name="T2" fmla="*/ 0 w 38"/>
                <a:gd name="T3" fmla="*/ 594 h 594"/>
                <a:gd name="T4" fmla="*/ 7 w 38"/>
                <a:gd name="T5" fmla="*/ 594 h 594"/>
                <a:gd name="T6" fmla="*/ 38 w 38"/>
                <a:gd name="T7" fmla="*/ 0 h 594"/>
                <a:gd name="T8" fmla="*/ 31 w 38"/>
                <a:gd name="T9" fmla="*/ 2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594">
                  <a:moveTo>
                    <a:pt x="31" y="2"/>
                  </a:moveTo>
                  <a:lnTo>
                    <a:pt x="0" y="594"/>
                  </a:lnTo>
                  <a:lnTo>
                    <a:pt x="7" y="594"/>
                  </a:lnTo>
                  <a:lnTo>
                    <a:pt x="38" y="0"/>
                  </a:lnTo>
                  <a:lnTo>
                    <a:pt x="31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3" name="Freeform 71"/>
            <p:cNvSpPr/>
            <p:nvPr/>
          </p:nvSpPr>
          <p:spPr bwMode="auto">
            <a:xfrm>
              <a:off x="4201" y="2312"/>
              <a:ext cx="568" cy="415"/>
            </a:xfrm>
            <a:custGeom>
              <a:avLst/>
              <a:gdLst>
                <a:gd name="T0" fmla="*/ 0 w 568"/>
                <a:gd name="T1" fmla="*/ 405 h 415"/>
                <a:gd name="T2" fmla="*/ 563 w 568"/>
                <a:gd name="T3" fmla="*/ 0 h 415"/>
                <a:gd name="T4" fmla="*/ 568 w 568"/>
                <a:gd name="T5" fmla="*/ 7 h 415"/>
                <a:gd name="T6" fmla="*/ 0 w 568"/>
                <a:gd name="T7" fmla="*/ 415 h 415"/>
                <a:gd name="T8" fmla="*/ 0 w 568"/>
                <a:gd name="T9" fmla="*/ 405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8" h="415">
                  <a:moveTo>
                    <a:pt x="0" y="405"/>
                  </a:moveTo>
                  <a:lnTo>
                    <a:pt x="563" y="0"/>
                  </a:lnTo>
                  <a:lnTo>
                    <a:pt x="568" y="7"/>
                  </a:lnTo>
                  <a:lnTo>
                    <a:pt x="0" y="415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4" name="Freeform 72"/>
            <p:cNvSpPr/>
            <p:nvPr/>
          </p:nvSpPr>
          <p:spPr bwMode="auto">
            <a:xfrm>
              <a:off x="4198" y="2729"/>
              <a:ext cx="507" cy="272"/>
            </a:xfrm>
            <a:custGeom>
              <a:avLst/>
              <a:gdLst>
                <a:gd name="T0" fmla="*/ 0 w 507"/>
                <a:gd name="T1" fmla="*/ 9 h 272"/>
                <a:gd name="T2" fmla="*/ 497 w 507"/>
                <a:gd name="T3" fmla="*/ 272 h 272"/>
                <a:gd name="T4" fmla="*/ 507 w 507"/>
                <a:gd name="T5" fmla="*/ 268 h 272"/>
                <a:gd name="T6" fmla="*/ 5 w 507"/>
                <a:gd name="T7" fmla="*/ 0 h 272"/>
                <a:gd name="T8" fmla="*/ 0 w 507"/>
                <a:gd name="T9" fmla="*/ 9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72">
                  <a:moveTo>
                    <a:pt x="0" y="9"/>
                  </a:moveTo>
                  <a:lnTo>
                    <a:pt x="497" y="272"/>
                  </a:lnTo>
                  <a:lnTo>
                    <a:pt x="507" y="268"/>
                  </a:lnTo>
                  <a:lnTo>
                    <a:pt x="5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5" name="Freeform 73"/>
            <p:cNvSpPr/>
            <p:nvPr/>
          </p:nvSpPr>
          <p:spPr bwMode="auto">
            <a:xfrm>
              <a:off x="3627" y="2298"/>
              <a:ext cx="540" cy="431"/>
            </a:xfrm>
            <a:custGeom>
              <a:avLst/>
              <a:gdLst>
                <a:gd name="T0" fmla="*/ 0 w 540"/>
                <a:gd name="T1" fmla="*/ 10 h 431"/>
                <a:gd name="T2" fmla="*/ 540 w 540"/>
                <a:gd name="T3" fmla="*/ 431 h 431"/>
                <a:gd name="T4" fmla="*/ 540 w 540"/>
                <a:gd name="T5" fmla="*/ 417 h 431"/>
                <a:gd name="T6" fmla="*/ 8 w 540"/>
                <a:gd name="T7" fmla="*/ 0 h 431"/>
                <a:gd name="T8" fmla="*/ 0 w 540"/>
                <a:gd name="T9" fmla="*/ 1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431">
                  <a:moveTo>
                    <a:pt x="0" y="10"/>
                  </a:moveTo>
                  <a:lnTo>
                    <a:pt x="540" y="431"/>
                  </a:lnTo>
                  <a:lnTo>
                    <a:pt x="540" y="417"/>
                  </a:lnTo>
                  <a:lnTo>
                    <a:pt x="8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6" name="Freeform 74"/>
            <p:cNvSpPr/>
            <p:nvPr/>
          </p:nvSpPr>
          <p:spPr bwMode="auto">
            <a:xfrm>
              <a:off x="3495" y="2305"/>
              <a:ext cx="130" cy="621"/>
            </a:xfrm>
            <a:custGeom>
              <a:avLst/>
              <a:gdLst>
                <a:gd name="T0" fmla="*/ 125 w 130"/>
                <a:gd name="T1" fmla="*/ 0 h 621"/>
                <a:gd name="T2" fmla="*/ 0 w 130"/>
                <a:gd name="T3" fmla="*/ 621 h 621"/>
                <a:gd name="T4" fmla="*/ 9 w 130"/>
                <a:gd name="T5" fmla="*/ 621 h 621"/>
                <a:gd name="T6" fmla="*/ 130 w 130"/>
                <a:gd name="T7" fmla="*/ 5 h 621"/>
                <a:gd name="T8" fmla="*/ 125 w 130"/>
                <a:gd name="T9" fmla="*/ 0 h 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" h="621">
                  <a:moveTo>
                    <a:pt x="125" y="0"/>
                  </a:moveTo>
                  <a:lnTo>
                    <a:pt x="0" y="621"/>
                  </a:lnTo>
                  <a:lnTo>
                    <a:pt x="9" y="621"/>
                  </a:lnTo>
                  <a:lnTo>
                    <a:pt x="130" y="5"/>
                  </a:lnTo>
                  <a:lnTo>
                    <a:pt x="1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7" name="Freeform 75"/>
            <p:cNvSpPr/>
            <p:nvPr/>
          </p:nvSpPr>
          <p:spPr bwMode="auto">
            <a:xfrm>
              <a:off x="3054" y="2461"/>
              <a:ext cx="420" cy="465"/>
            </a:xfrm>
            <a:custGeom>
              <a:avLst/>
              <a:gdLst>
                <a:gd name="T0" fmla="*/ 0 w 420"/>
                <a:gd name="T1" fmla="*/ 8 h 465"/>
                <a:gd name="T2" fmla="*/ 412 w 420"/>
                <a:gd name="T3" fmla="*/ 465 h 465"/>
                <a:gd name="T4" fmla="*/ 420 w 420"/>
                <a:gd name="T5" fmla="*/ 465 h 465"/>
                <a:gd name="T6" fmla="*/ 12 w 420"/>
                <a:gd name="T7" fmla="*/ 0 h 465"/>
                <a:gd name="T8" fmla="*/ 0 w 420"/>
                <a:gd name="T9" fmla="*/ 8 h 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0" h="465">
                  <a:moveTo>
                    <a:pt x="0" y="8"/>
                  </a:moveTo>
                  <a:lnTo>
                    <a:pt x="412" y="465"/>
                  </a:lnTo>
                  <a:lnTo>
                    <a:pt x="420" y="465"/>
                  </a:lnTo>
                  <a:lnTo>
                    <a:pt x="12" y="0"/>
                  </a:ln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8" name="Freeform 76"/>
            <p:cNvSpPr/>
            <p:nvPr/>
          </p:nvSpPr>
          <p:spPr bwMode="auto">
            <a:xfrm>
              <a:off x="3519" y="2729"/>
              <a:ext cx="655" cy="223"/>
            </a:xfrm>
            <a:custGeom>
              <a:avLst/>
              <a:gdLst>
                <a:gd name="T0" fmla="*/ 0 w 655"/>
                <a:gd name="T1" fmla="*/ 213 h 223"/>
                <a:gd name="T2" fmla="*/ 655 w 655"/>
                <a:gd name="T3" fmla="*/ 0 h 223"/>
                <a:gd name="T4" fmla="*/ 655 w 655"/>
                <a:gd name="T5" fmla="*/ 9 h 223"/>
                <a:gd name="T6" fmla="*/ 0 w 655"/>
                <a:gd name="T7" fmla="*/ 223 h 223"/>
                <a:gd name="T8" fmla="*/ 0 w 655"/>
                <a:gd name="T9" fmla="*/ 213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5" h="223">
                  <a:moveTo>
                    <a:pt x="0" y="213"/>
                  </a:moveTo>
                  <a:lnTo>
                    <a:pt x="655" y="0"/>
                  </a:lnTo>
                  <a:lnTo>
                    <a:pt x="655" y="9"/>
                  </a:lnTo>
                  <a:lnTo>
                    <a:pt x="0" y="223"/>
                  </a:lnTo>
                  <a:lnTo>
                    <a:pt x="0" y="2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9" name="Freeform 77"/>
            <p:cNvSpPr/>
            <p:nvPr/>
          </p:nvSpPr>
          <p:spPr bwMode="auto">
            <a:xfrm>
              <a:off x="4066" y="2738"/>
              <a:ext cx="123" cy="495"/>
            </a:xfrm>
            <a:custGeom>
              <a:avLst/>
              <a:gdLst>
                <a:gd name="T0" fmla="*/ 118 w 123"/>
                <a:gd name="T1" fmla="*/ 0 h 495"/>
                <a:gd name="T2" fmla="*/ 0 w 123"/>
                <a:gd name="T3" fmla="*/ 495 h 495"/>
                <a:gd name="T4" fmla="*/ 7 w 123"/>
                <a:gd name="T5" fmla="*/ 495 h 495"/>
                <a:gd name="T6" fmla="*/ 123 w 123"/>
                <a:gd name="T7" fmla="*/ 0 h 495"/>
                <a:gd name="T8" fmla="*/ 118 w 123"/>
                <a:gd name="T9" fmla="*/ 0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495">
                  <a:moveTo>
                    <a:pt x="118" y="0"/>
                  </a:moveTo>
                  <a:lnTo>
                    <a:pt x="0" y="495"/>
                  </a:lnTo>
                  <a:lnTo>
                    <a:pt x="7" y="495"/>
                  </a:lnTo>
                  <a:lnTo>
                    <a:pt x="123" y="0"/>
                  </a:lnTo>
                  <a:lnTo>
                    <a:pt x="1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0" name="Freeform 78"/>
            <p:cNvSpPr/>
            <p:nvPr/>
          </p:nvSpPr>
          <p:spPr bwMode="auto">
            <a:xfrm>
              <a:off x="2957" y="2843"/>
              <a:ext cx="971" cy="42"/>
            </a:xfrm>
            <a:custGeom>
              <a:avLst/>
              <a:gdLst>
                <a:gd name="T0" fmla="*/ 0 w 971"/>
                <a:gd name="T1" fmla="*/ 0 h 42"/>
                <a:gd name="T2" fmla="*/ 971 w 971"/>
                <a:gd name="T3" fmla="*/ 30 h 42"/>
                <a:gd name="T4" fmla="*/ 971 w 971"/>
                <a:gd name="T5" fmla="*/ 42 h 42"/>
                <a:gd name="T6" fmla="*/ 0 w 971"/>
                <a:gd name="T7" fmla="*/ 7 h 42"/>
                <a:gd name="T8" fmla="*/ 0 w 971"/>
                <a:gd name="T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1" h="42">
                  <a:moveTo>
                    <a:pt x="0" y="0"/>
                  </a:moveTo>
                  <a:lnTo>
                    <a:pt x="971" y="30"/>
                  </a:lnTo>
                  <a:lnTo>
                    <a:pt x="971" y="42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1" name="Freeform 79"/>
            <p:cNvSpPr/>
            <p:nvPr/>
          </p:nvSpPr>
          <p:spPr bwMode="auto">
            <a:xfrm>
              <a:off x="2865" y="2902"/>
              <a:ext cx="597" cy="57"/>
            </a:xfrm>
            <a:custGeom>
              <a:avLst/>
              <a:gdLst>
                <a:gd name="T0" fmla="*/ 0 w 597"/>
                <a:gd name="T1" fmla="*/ 0 h 57"/>
                <a:gd name="T2" fmla="*/ 597 w 597"/>
                <a:gd name="T3" fmla="*/ 50 h 57"/>
                <a:gd name="T4" fmla="*/ 597 w 597"/>
                <a:gd name="T5" fmla="*/ 57 h 57"/>
                <a:gd name="T6" fmla="*/ 0 w 597"/>
                <a:gd name="T7" fmla="*/ 12 h 57"/>
                <a:gd name="T8" fmla="*/ 0 w 597"/>
                <a:gd name="T9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57">
                  <a:moveTo>
                    <a:pt x="0" y="0"/>
                  </a:moveTo>
                  <a:lnTo>
                    <a:pt x="597" y="50"/>
                  </a:lnTo>
                  <a:lnTo>
                    <a:pt x="597" y="57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2" name="Freeform 80"/>
            <p:cNvSpPr/>
            <p:nvPr/>
          </p:nvSpPr>
          <p:spPr bwMode="auto">
            <a:xfrm>
              <a:off x="2844" y="2916"/>
              <a:ext cx="61" cy="268"/>
            </a:xfrm>
            <a:custGeom>
              <a:avLst/>
              <a:gdLst>
                <a:gd name="T0" fmla="*/ 0 w 61"/>
                <a:gd name="T1" fmla="*/ 0 h 268"/>
                <a:gd name="T2" fmla="*/ 54 w 61"/>
                <a:gd name="T3" fmla="*/ 268 h 268"/>
                <a:gd name="T4" fmla="*/ 61 w 61"/>
                <a:gd name="T5" fmla="*/ 268 h 268"/>
                <a:gd name="T6" fmla="*/ 12 w 61"/>
                <a:gd name="T7" fmla="*/ 0 h 268"/>
                <a:gd name="T8" fmla="*/ 0 w 61"/>
                <a:gd name="T9" fmla="*/ 0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268">
                  <a:moveTo>
                    <a:pt x="0" y="0"/>
                  </a:moveTo>
                  <a:lnTo>
                    <a:pt x="54" y="268"/>
                  </a:lnTo>
                  <a:lnTo>
                    <a:pt x="61" y="26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3" name="Freeform 81"/>
            <p:cNvSpPr/>
            <p:nvPr/>
          </p:nvSpPr>
          <p:spPr bwMode="auto">
            <a:xfrm>
              <a:off x="2851" y="2909"/>
              <a:ext cx="608" cy="519"/>
            </a:xfrm>
            <a:custGeom>
              <a:avLst/>
              <a:gdLst>
                <a:gd name="T0" fmla="*/ 0 w 608"/>
                <a:gd name="T1" fmla="*/ 9 h 519"/>
                <a:gd name="T2" fmla="*/ 601 w 608"/>
                <a:gd name="T3" fmla="*/ 519 h 519"/>
                <a:gd name="T4" fmla="*/ 608 w 608"/>
                <a:gd name="T5" fmla="*/ 509 h 519"/>
                <a:gd name="T6" fmla="*/ 7 w 608"/>
                <a:gd name="T7" fmla="*/ 0 h 519"/>
                <a:gd name="T8" fmla="*/ 0 w 608"/>
                <a:gd name="T9" fmla="*/ 9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8" h="519">
                  <a:moveTo>
                    <a:pt x="0" y="9"/>
                  </a:moveTo>
                  <a:lnTo>
                    <a:pt x="601" y="519"/>
                  </a:lnTo>
                  <a:lnTo>
                    <a:pt x="608" y="509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4" name="Freeform 82"/>
            <p:cNvSpPr/>
            <p:nvPr/>
          </p:nvSpPr>
          <p:spPr bwMode="auto">
            <a:xfrm>
              <a:off x="3474" y="2985"/>
              <a:ext cx="21" cy="421"/>
            </a:xfrm>
            <a:custGeom>
              <a:avLst/>
              <a:gdLst>
                <a:gd name="T0" fmla="*/ 11 w 21"/>
                <a:gd name="T1" fmla="*/ 7 h 421"/>
                <a:gd name="T2" fmla="*/ 0 w 21"/>
                <a:gd name="T3" fmla="*/ 421 h 421"/>
                <a:gd name="T4" fmla="*/ 11 w 21"/>
                <a:gd name="T5" fmla="*/ 421 h 421"/>
                <a:gd name="T6" fmla="*/ 21 w 21"/>
                <a:gd name="T7" fmla="*/ 0 h 421"/>
                <a:gd name="T8" fmla="*/ 11 w 21"/>
                <a:gd name="T9" fmla="*/ 7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421">
                  <a:moveTo>
                    <a:pt x="11" y="7"/>
                  </a:moveTo>
                  <a:lnTo>
                    <a:pt x="0" y="421"/>
                  </a:lnTo>
                  <a:lnTo>
                    <a:pt x="11" y="421"/>
                  </a:lnTo>
                  <a:lnTo>
                    <a:pt x="21" y="0"/>
                  </a:lnTo>
                  <a:lnTo>
                    <a:pt x="11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5" name="Freeform 83"/>
            <p:cNvSpPr/>
            <p:nvPr/>
          </p:nvSpPr>
          <p:spPr bwMode="auto">
            <a:xfrm>
              <a:off x="3519" y="2959"/>
              <a:ext cx="520" cy="296"/>
            </a:xfrm>
            <a:custGeom>
              <a:avLst/>
              <a:gdLst>
                <a:gd name="T0" fmla="*/ 0 w 520"/>
                <a:gd name="T1" fmla="*/ 16 h 296"/>
                <a:gd name="T2" fmla="*/ 509 w 520"/>
                <a:gd name="T3" fmla="*/ 296 h 296"/>
                <a:gd name="T4" fmla="*/ 520 w 520"/>
                <a:gd name="T5" fmla="*/ 286 h 296"/>
                <a:gd name="T6" fmla="*/ 0 w 520"/>
                <a:gd name="T7" fmla="*/ 0 h 296"/>
                <a:gd name="T8" fmla="*/ 0 w 520"/>
                <a:gd name="T9" fmla="*/ 16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0" h="296">
                  <a:moveTo>
                    <a:pt x="0" y="16"/>
                  </a:moveTo>
                  <a:lnTo>
                    <a:pt x="509" y="296"/>
                  </a:lnTo>
                  <a:lnTo>
                    <a:pt x="520" y="286"/>
                  </a:lnTo>
                  <a:lnTo>
                    <a:pt x="0" y="0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6" name="Freeform 84"/>
            <p:cNvSpPr/>
            <p:nvPr/>
          </p:nvSpPr>
          <p:spPr bwMode="auto">
            <a:xfrm>
              <a:off x="4082" y="3011"/>
              <a:ext cx="616" cy="246"/>
            </a:xfrm>
            <a:custGeom>
              <a:avLst/>
              <a:gdLst>
                <a:gd name="T0" fmla="*/ 0 w 616"/>
                <a:gd name="T1" fmla="*/ 232 h 246"/>
                <a:gd name="T2" fmla="*/ 616 w 616"/>
                <a:gd name="T3" fmla="*/ 0 h 246"/>
                <a:gd name="T4" fmla="*/ 616 w 616"/>
                <a:gd name="T5" fmla="*/ 12 h 246"/>
                <a:gd name="T6" fmla="*/ 0 w 616"/>
                <a:gd name="T7" fmla="*/ 246 h 246"/>
                <a:gd name="T8" fmla="*/ 0 w 616"/>
                <a:gd name="T9" fmla="*/ 232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6" h="246">
                  <a:moveTo>
                    <a:pt x="0" y="232"/>
                  </a:moveTo>
                  <a:lnTo>
                    <a:pt x="616" y="0"/>
                  </a:lnTo>
                  <a:lnTo>
                    <a:pt x="616" y="12"/>
                  </a:lnTo>
                  <a:lnTo>
                    <a:pt x="0" y="246"/>
                  </a:lnTo>
                  <a:lnTo>
                    <a:pt x="0" y="2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7" name="Freeform 85"/>
            <p:cNvSpPr/>
            <p:nvPr/>
          </p:nvSpPr>
          <p:spPr bwMode="auto">
            <a:xfrm>
              <a:off x="4755" y="2992"/>
              <a:ext cx="284" cy="19"/>
            </a:xfrm>
            <a:custGeom>
              <a:avLst/>
              <a:gdLst>
                <a:gd name="T0" fmla="*/ 0 w 284"/>
                <a:gd name="T1" fmla="*/ 7 h 19"/>
                <a:gd name="T2" fmla="*/ 284 w 284"/>
                <a:gd name="T3" fmla="*/ 0 h 19"/>
                <a:gd name="T4" fmla="*/ 284 w 284"/>
                <a:gd name="T5" fmla="*/ 7 h 19"/>
                <a:gd name="T6" fmla="*/ 0 w 284"/>
                <a:gd name="T7" fmla="*/ 19 h 19"/>
                <a:gd name="T8" fmla="*/ 0 w 284"/>
                <a:gd name="T9" fmla="*/ 7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4" h="19">
                  <a:moveTo>
                    <a:pt x="0" y="7"/>
                  </a:moveTo>
                  <a:lnTo>
                    <a:pt x="284" y="0"/>
                  </a:lnTo>
                  <a:lnTo>
                    <a:pt x="284" y="7"/>
                  </a:lnTo>
                  <a:lnTo>
                    <a:pt x="0" y="19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8" name="Freeform 86"/>
            <p:cNvSpPr/>
            <p:nvPr/>
          </p:nvSpPr>
          <p:spPr bwMode="auto">
            <a:xfrm>
              <a:off x="4343" y="3013"/>
              <a:ext cx="360" cy="452"/>
            </a:xfrm>
            <a:custGeom>
              <a:avLst/>
              <a:gdLst>
                <a:gd name="T0" fmla="*/ 360 w 360"/>
                <a:gd name="T1" fmla="*/ 0 h 452"/>
                <a:gd name="T2" fmla="*/ 0 w 360"/>
                <a:gd name="T3" fmla="*/ 452 h 452"/>
                <a:gd name="T4" fmla="*/ 16 w 360"/>
                <a:gd name="T5" fmla="*/ 452 h 452"/>
                <a:gd name="T6" fmla="*/ 360 w 360"/>
                <a:gd name="T7" fmla="*/ 10 h 452"/>
                <a:gd name="T8" fmla="*/ 360 w 360"/>
                <a:gd name="T9" fmla="*/ 0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0" h="452">
                  <a:moveTo>
                    <a:pt x="360" y="0"/>
                  </a:moveTo>
                  <a:lnTo>
                    <a:pt x="0" y="452"/>
                  </a:lnTo>
                  <a:lnTo>
                    <a:pt x="16" y="452"/>
                  </a:lnTo>
                  <a:lnTo>
                    <a:pt x="360" y="10"/>
                  </a:lnTo>
                  <a:lnTo>
                    <a:pt x="36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9" name="Freeform 87"/>
            <p:cNvSpPr/>
            <p:nvPr/>
          </p:nvSpPr>
          <p:spPr bwMode="auto">
            <a:xfrm>
              <a:off x="4532" y="3023"/>
              <a:ext cx="180" cy="270"/>
            </a:xfrm>
            <a:custGeom>
              <a:avLst/>
              <a:gdLst>
                <a:gd name="T0" fmla="*/ 171 w 180"/>
                <a:gd name="T1" fmla="*/ 0 h 270"/>
                <a:gd name="T2" fmla="*/ 0 w 180"/>
                <a:gd name="T3" fmla="*/ 262 h 270"/>
                <a:gd name="T4" fmla="*/ 14 w 180"/>
                <a:gd name="T5" fmla="*/ 270 h 270"/>
                <a:gd name="T6" fmla="*/ 180 w 180"/>
                <a:gd name="T7" fmla="*/ 0 h 270"/>
                <a:gd name="T8" fmla="*/ 171 w 180"/>
                <a:gd name="T9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0" h="270">
                  <a:moveTo>
                    <a:pt x="171" y="0"/>
                  </a:moveTo>
                  <a:lnTo>
                    <a:pt x="0" y="262"/>
                  </a:lnTo>
                  <a:lnTo>
                    <a:pt x="14" y="270"/>
                  </a:lnTo>
                  <a:lnTo>
                    <a:pt x="180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0" name="Freeform 88"/>
            <p:cNvSpPr/>
            <p:nvPr/>
          </p:nvSpPr>
          <p:spPr bwMode="auto">
            <a:xfrm>
              <a:off x="4352" y="3330"/>
              <a:ext cx="149" cy="143"/>
            </a:xfrm>
            <a:custGeom>
              <a:avLst/>
              <a:gdLst>
                <a:gd name="T0" fmla="*/ 149 w 149"/>
                <a:gd name="T1" fmla="*/ 0 h 143"/>
                <a:gd name="T2" fmla="*/ 0 w 149"/>
                <a:gd name="T3" fmla="*/ 133 h 143"/>
                <a:gd name="T4" fmla="*/ 7 w 149"/>
                <a:gd name="T5" fmla="*/ 143 h 143"/>
                <a:gd name="T6" fmla="*/ 149 w 149"/>
                <a:gd name="T7" fmla="*/ 8 h 143"/>
                <a:gd name="T8" fmla="*/ 149 w 149"/>
                <a:gd name="T9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143">
                  <a:moveTo>
                    <a:pt x="149" y="0"/>
                  </a:moveTo>
                  <a:lnTo>
                    <a:pt x="0" y="133"/>
                  </a:lnTo>
                  <a:lnTo>
                    <a:pt x="7" y="143"/>
                  </a:lnTo>
                  <a:lnTo>
                    <a:pt x="149" y="8"/>
                  </a:lnTo>
                  <a:lnTo>
                    <a:pt x="14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1" name="Freeform 89"/>
            <p:cNvSpPr/>
            <p:nvPr/>
          </p:nvSpPr>
          <p:spPr bwMode="auto">
            <a:xfrm>
              <a:off x="3497" y="3262"/>
              <a:ext cx="542" cy="166"/>
            </a:xfrm>
            <a:custGeom>
              <a:avLst/>
              <a:gdLst>
                <a:gd name="T0" fmla="*/ 0 w 542"/>
                <a:gd name="T1" fmla="*/ 151 h 166"/>
                <a:gd name="T2" fmla="*/ 533 w 542"/>
                <a:gd name="T3" fmla="*/ 0 h 166"/>
                <a:gd name="T4" fmla="*/ 542 w 542"/>
                <a:gd name="T5" fmla="*/ 9 h 166"/>
                <a:gd name="T6" fmla="*/ 0 w 542"/>
                <a:gd name="T7" fmla="*/ 166 h 166"/>
                <a:gd name="T8" fmla="*/ 0 w 542"/>
                <a:gd name="T9" fmla="*/ 151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2" h="166">
                  <a:moveTo>
                    <a:pt x="0" y="151"/>
                  </a:moveTo>
                  <a:lnTo>
                    <a:pt x="533" y="0"/>
                  </a:lnTo>
                  <a:lnTo>
                    <a:pt x="542" y="9"/>
                  </a:lnTo>
                  <a:lnTo>
                    <a:pt x="0" y="166"/>
                  </a:lnTo>
                  <a:lnTo>
                    <a:pt x="0" y="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2" name="Freeform 90"/>
            <p:cNvSpPr/>
            <p:nvPr/>
          </p:nvSpPr>
          <p:spPr bwMode="auto">
            <a:xfrm>
              <a:off x="3509" y="3430"/>
              <a:ext cx="789" cy="61"/>
            </a:xfrm>
            <a:custGeom>
              <a:avLst/>
              <a:gdLst>
                <a:gd name="T0" fmla="*/ 0 w 789"/>
                <a:gd name="T1" fmla="*/ 0 h 61"/>
                <a:gd name="T2" fmla="*/ 789 w 789"/>
                <a:gd name="T3" fmla="*/ 52 h 61"/>
                <a:gd name="T4" fmla="*/ 789 w 789"/>
                <a:gd name="T5" fmla="*/ 61 h 61"/>
                <a:gd name="T6" fmla="*/ 0 w 789"/>
                <a:gd name="T7" fmla="*/ 7 h 61"/>
                <a:gd name="T8" fmla="*/ 0 w 789"/>
                <a:gd name="T9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9" h="61">
                  <a:moveTo>
                    <a:pt x="0" y="0"/>
                  </a:moveTo>
                  <a:lnTo>
                    <a:pt x="789" y="52"/>
                  </a:lnTo>
                  <a:lnTo>
                    <a:pt x="789" y="61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3" name="Freeform 91"/>
            <p:cNvSpPr/>
            <p:nvPr/>
          </p:nvSpPr>
          <p:spPr bwMode="auto">
            <a:xfrm>
              <a:off x="4066" y="3267"/>
              <a:ext cx="234" cy="210"/>
            </a:xfrm>
            <a:custGeom>
              <a:avLst/>
              <a:gdLst>
                <a:gd name="T0" fmla="*/ 0 w 234"/>
                <a:gd name="T1" fmla="*/ 0 h 210"/>
                <a:gd name="T2" fmla="*/ 234 w 234"/>
                <a:gd name="T3" fmla="*/ 210 h 210"/>
                <a:gd name="T4" fmla="*/ 234 w 234"/>
                <a:gd name="T5" fmla="*/ 198 h 210"/>
                <a:gd name="T6" fmla="*/ 11 w 234"/>
                <a:gd name="T7" fmla="*/ 0 h 210"/>
                <a:gd name="T8" fmla="*/ 0 w 234"/>
                <a:gd name="T9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210">
                  <a:moveTo>
                    <a:pt x="0" y="0"/>
                  </a:moveTo>
                  <a:lnTo>
                    <a:pt x="234" y="210"/>
                  </a:lnTo>
                  <a:lnTo>
                    <a:pt x="234" y="198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4" name="Oval 92"/>
            <p:cNvSpPr>
              <a:spLocks noChangeArrowheads="1"/>
            </p:cNvSpPr>
            <p:nvPr/>
          </p:nvSpPr>
          <p:spPr bwMode="auto">
            <a:xfrm>
              <a:off x="2830" y="965"/>
              <a:ext cx="78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5" name="Oval 93"/>
            <p:cNvSpPr>
              <a:spLocks noChangeArrowheads="1"/>
            </p:cNvSpPr>
            <p:nvPr/>
          </p:nvSpPr>
          <p:spPr bwMode="auto">
            <a:xfrm>
              <a:off x="3374" y="1076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6" name="Oval 94"/>
            <p:cNvSpPr>
              <a:spLocks noChangeArrowheads="1"/>
            </p:cNvSpPr>
            <p:nvPr/>
          </p:nvSpPr>
          <p:spPr bwMode="auto">
            <a:xfrm>
              <a:off x="3424" y="719"/>
              <a:ext cx="69" cy="6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7" name="Oval 95"/>
            <p:cNvSpPr>
              <a:spLocks noChangeArrowheads="1"/>
            </p:cNvSpPr>
            <p:nvPr/>
          </p:nvSpPr>
          <p:spPr bwMode="auto">
            <a:xfrm>
              <a:off x="3623" y="593"/>
              <a:ext cx="78" cy="8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8" name="Oval 96"/>
            <p:cNvSpPr>
              <a:spLocks noChangeArrowheads="1"/>
            </p:cNvSpPr>
            <p:nvPr/>
          </p:nvSpPr>
          <p:spPr bwMode="auto">
            <a:xfrm>
              <a:off x="4044" y="984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9" name="Oval 97"/>
            <p:cNvSpPr>
              <a:spLocks noChangeArrowheads="1"/>
            </p:cNvSpPr>
            <p:nvPr/>
          </p:nvSpPr>
          <p:spPr bwMode="auto">
            <a:xfrm>
              <a:off x="4399" y="832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0" name="Oval 98"/>
            <p:cNvSpPr>
              <a:spLocks noChangeArrowheads="1"/>
            </p:cNvSpPr>
            <p:nvPr/>
          </p:nvSpPr>
          <p:spPr bwMode="auto">
            <a:xfrm>
              <a:off x="4700" y="1076"/>
              <a:ext cx="69" cy="6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1" name="Oval 99"/>
            <p:cNvSpPr>
              <a:spLocks noChangeArrowheads="1"/>
            </p:cNvSpPr>
            <p:nvPr/>
          </p:nvSpPr>
          <p:spPr bwMode="auto">
            <a:xfrm>
              <a:off x="4745" y="2263"/>
              <a:ext cx="64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2" name="Oval 100"/>
            <p:cNvSpPr>
              <a:spLocks noChangeArrowheads="1"/>
            </p:cNvSpPr>
            <p:nvPr/>
          </p:nvSpPr>
          <p:spPr bwMode="auto">
            <a:xfrm>
              <a:off x="3800" y="1583"/>
              <a:ext cx="50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3" name="Oval 101"/>
            <p:cNvSpPr>
              <a:spLocks noChangeArrowheads="1"/>
            </p:cNvSpPr>
            <p:nvPr/>
          </p:nvSpPr>
          <p:spPr bwMode="auto">
            <a:xfrm>
              <a:off x="4949" y="2499"/>
              <a:ext cx="92" cy="9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4" name="Oval 102"/>
            <p:cNvSpPr>
              <a:spLocks noChangeArrowheads="1"/>
            </p:cNvSpPr>
            <p:nvPr/>
          </p:nvSpPr>
          <p:spPr bwMode="auto">
            <a:xfrm>
              <a:off x="4272" y="1706"/>
              <a:ext cx="106" cy="10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5" name="Oval 103"/>
            <p:cNvSpPr>
              <a:spLocks noChangeArrowheads="1"/>
            </p:cNvSpPr>
            <p:nvPr/>
          </p:nvSpPr>
          <p:spPr bwMode="auto">
            <a:xfrm>
              <a:off x="4518" y="1550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6" name="Oval 104"/>
            <p:cNvSpPr>
              <a:spLocks noChangeArrowheads="1"/>
            </p:cNvSpPr>
            <p:nvPr/>
          </p:nvSpPr>
          <p:spPr bwMode="auto">
            <a:xfrm>
              <a:off x="5032" y="1124"/>
              <a:ext cx="85" cy="8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7" name="Oval 105"/>
            <p:cNvSpPr>
              <a:spLocks noChangeArrowheads="1"/>
            </p:cNvSpPr>
            <p:nvPr/>
          </p:nvSpPr>
          <p:spPr bwMode="auto">
            <a:xfrm>
              <a:off x="5039" y="1536"/>
              <a:ext cx="92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8" name="Oval 106"/>
            <p:cNvSpPr>
              <a:spLocks noChangeArrowheads="1"/>
            </p:cNvSpPr>
            <p:nvPr/>
          </p:nvSpPr>
          <p:spPr bwMode="auto">
            <a:xfrm>
              <a:off x="5155" y="2440"/>
              <a:ext cx="66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9" name="Oval 107"/>
            <p:cNvSpPr>
              <a:spLocks noChangeArrowheads="1"/>
            </p:cNvSpPr>
            <p:nvPr/>
          </p:nvSpPr>
          <p:spPr bwMode="auto">
            <a:xfrm>
              <a:off x="5342" y="2040"/>
              <a:ext cx="83" cy="8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0" name="Oval 108"/>
            <p:cNvSpPr>
              <a:spLocks noChangeArrowheads="1"/>
            </p:cNvSpPr>
            <p:nvPr/>
          </p:nvSpPr>
          <p:spPr bwMode="auto">
            <a:xfrm>
              <a:off x="4196" y="2078"/>
              <a:ext cx="47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1" name="Oval 109"/>
            <p:cNvSpPr>
              <a:spLocks noChangeArrowheads="1"/>
            </p:cNvSpPr>
            <p:nvPr/>
          </p:nvSpPr>
          <p:spPr bwMode="auto">
            <a:xfrm>
              <a:off x="4293" y="3454"/>
              <a:ext cx="76" cy="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2" name="Oval 110"/>
            <p:cNvSpPr>
              <a:spLocks noChangeArrowheads="1"/>
            </p:cNvSpPr>
            <p:nvPr/>
          </p:nvSpPr>
          <p:spPr bwMode="auto">
            <a:xfrm>
              <a:off x="4482" y="3274"/>
              <a:ext cx="74" cy="7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3" name="Oval 111"/>
            <p:cNvSpPr>
              <a:spLocks noChangeArrowheads="1"/>
            </p:cNvSpPr>
            <p:nvPr/>
          </p:nvSpPr>
          <p:spPr bwMode="auto">
            <a:xfrm>
              <a:off x="4693" y="2971"/>
              <a:ext cx="62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4" name="Oval 112"/>
            <p:cNvSpPr>
              <a:spLocks noChangeArrowheads="1"/>
            </p:cNvSpPr>
            <p:nvPr/>
          </p:nvSpPr>
          <p:spPr bwMode="auto">
            <a:xfrm>
              <a:off x="5039" y="2954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5" name="Oval 113"/>
            <p:cNvSpPr>
              <a:spLocks noChangeArrowheads="1"/>
            </p:cNvSpPr>
            <p:nvPr/>
          </p:nvSpPr>
          <p:spPr bwMode="auto">
            <a:xfrm>
              <a:off x="4025" y="3224"/>
              <a:ext cx="62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6" name="Oval 114"/>
            <p:cNvSpPr>
              <a:spLocks noChangeArrowheads="1"/>
            </p:cNvSpPr>
            <p:nvPr/>
          </p:nvSpPr>
          <p:spPr bwMode="auto">
            <a:xfrm>
              <a:off x="3381" y="1169"/>
              <a:ext cx="59" cy="5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7" name="Oval 115"/>
            <p:cNvSpPr>
              <a:spLocks noChangeArrowheads="1"/>
            </p:cNvSpPr>
            <p:nvPr/>
          </p:nvSpPr>
          <p:spPr bwMode="auto">
            <a:xfrm>
              <a:off x="2574" y="2073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8" name="Oval 116"/>
            <p:cNvSpPr>
              <a:spLocks noChangeArrowheads="1"/>
            </p:cNvSpPr>
            <p:nvPr/>
          </p:nvSpPr>
          <p:spPr bwMode="auto">
            <a:xfrm>
              <a:off x="2410" y="2459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9" name="Oval 117"/>
            <p:cNvSpPr>
              <a:spLocks noChangeArrowheads="1"/>
            </p:cNvSpPr>
            <p:nvPr/>
          </p:nvSpPr>
          <p:spPr bwMode="auto">
            <a:xfrm>
              <a:off x="2867" y="3174"/>
              <a:ext cx="79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0" name="Oval 118"/>
            <p:cNvSpPr>
              <a:spLocks noChangeArrowheads="1"/>
            </p:cNvSpPr>
            <p:nvPr/>
          </p:nvSpPr>
          <p:spPr bwMode="auto">
            <a:xfrm>
              <a:off x="2811" y="2862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1" name="Oval 119"/>
            <p:cNvSpPr>
              <a:spLocks noChangeArrowheads="1"/>
            </p:cNvSpPr>
            <p:nvPr/>
          </p:nvSpPr>
          <p:spPr bwMode="auto">
            <a:xfrm>
              <a:off x="2867" y="2791"/>
              <a:ext cx="95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2" name="Oval 120"/>
            <p:cNvSpPr>
              <a:spLocks noChangeArrowheads="1"/>
            </p:cNvSpPr>
            <p:nvPr/>
          </p:nvSpPr>
          <p:spPr bwMode="auto">
            <a:xfrm>
              <a:off x="2410" y="1635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3" name="Oval 121"/>
            <p:cNvSpPr>
              <a:spLocks noChangeArrowheads="1"/>
            </p:cNvSpPr>
            <p:nvPr/>
          </p:nvSpPr>
          <p:spPr bwMode="auto">
            <a:xfrm>
              <a:off x="3599" y="2270"/>
              <a:ext cx="45" cy="4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4" name="Oval 122"/>
            <p:cNvSpPr>
              <a:spLocks noChangeArrowheads="1"/>
            </p:cNvSpPr>
            <p:nvPr/>
          </p:nvSpPr>
          <p:spPr bwMode="auto">
            <a:xfrm>
              <a:off x="3462" y="2918"/>
              <a:ext cx="59" cy="6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5" name="Oval 123"/>
            <p:cNvSpPr>
              <a:spLocks noChangeArrowheads="1"/>
            </p:cNvSpPr>
            <p:nvPr/>
          </p:nvSpPr>
          <p:spPr bwMode="auto">
            <a:xfrm>
              <a:off x="3594" y="3449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6" name="Oval 124"/>
            <p:cNvSpPr>
              <a:spLocks noChangeArrowheads="1"/>
            </p:cNvSpPr>
            <p:nvPr/>
          </p:nvSpPr>
          <p:spPr bwMode="auto">
            <a:xfrm>
              <a:off x="3445" y="3399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7" name="Oval 125"/>
            <p:cNvSpPr>
              <a:spLocks noChangeArrowheads="1"/>
            </p:cNvSpPr>
            <p:nvPr/>
          </p:nvSpPr>
          <p:spPr bwMode="auto">
            <a:xfrm>
              <a:off x="2792" y="1270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8" name="Oval 126"/>
            <p:cNvSpPr>
              <a:spLocks noChangeArrowheads="1"/>
            </p:cNvSpPr>
            <p:nvPr/>
          </p:nvSpPr>
          <p:spPr bwMode="auto">
            <a:xfrm>
              <a:off x="2564" y="1756"/>
              <a:ext cx="95" cy="9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9" name="Oval 127"/>
            <p:cNvSpPr>
              <a:spLocks noChangeArrowheads="1"/>
            </p:cNvSpPr>
            <p:nvPr/>
          </p:nvSpPr>
          <p:spPr bwMode="auto">
            <a:xfrm>
              <a:off x="3107" y="1756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0" name="Oval 128"/>
            <p:cNvSpPr>
              <a:spLocks noChangeArrowheads="1"/>
            </p:cNvSpPr>
            <p:nvPr/>
          </p:nvSpPr>
          <p:spPr bwMode="auto">
            <a:xfrm>
              <a:off x="3263" y="2030"/>
              <a:ext cx="99" cy="1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1" name="Oval 129"/>
            <p:cNvSpPr>
              <a:spLocks noChangeArrowheads="1"/>
            </p:cNvSpPr>
            <p:nvPr/>
          </p:nvSpPr>
          <p:spPr bwMode="auto">
            <a:xfrm>
              <a:off x="3021" y="2412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2" name="Oval 130"/>
            <p:cNvSpPr>
              <a:spLocks noChangeArrowheads="1"/>
            </p:cNvSpPr>
            <p:nvPr/>
          </p:nvSpPr>
          <p:spPr bwMode="auto">
            <a:xfrm>
              <a:off x="3919" y="2828"/>
              <a:ext cx="102" cy="10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3" name="Oval 131"/>
            <p:cNvSpPr>
              <a:spLocks noChangeArrowheads="1"/>
            </p:cNvSpPr>
            <p:nvPr/>
          </p:nvSpPr>
          <p:spPr bwMode="auto">
            <a:xfrm>
              <a:off x="4163" y="2705"/>
              <a:ext cx="45" cy="4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4" name="Oval 132"/>
            <p:cNvSpPr>
              <a:spLocks noChangeArrowheads="1"/>
            </p:cNvSpPr>
            <p:nvPr/>
          </p:nvSpPr>
          <p:spPr bwMode="auto">
            <a:xfrm>
              <a:off x="4281" y="638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5" name="Freeform 133"/>
            <p:cNvSpPr/>
            <p:nvPr/>
          </p:nvSpPr>
          <p:spPr bwMode="auto">
            <a:xfrm>
              <a:off x="2893" y="641"/>
              <a:ext cx="744" cy="357"/>
            </a:xfrm>
            <a:custGeom>
              <a:avLst/>
              <a:gdLst>
                <a:gd name="T0" fmla="*/ 0 w 744"/>
                <a:gd name="T1" fmla="*/ 343 h 357"/>
                <a:gd name="T2" fmla="*/ 734 w 744"/>
                <a:gd name="T3" fmla="*/ 0 h 357"/>
                <a:gd name="T4" fmla="*/ 744 w 744"/>
                <a:gd name="T5" fmla="*/ 11 h 357"/>
                <a:gd name="T6" fmla="*/ 8 w 744"/>
                <a:gd name="T7" fmla="*/ 357 h 357"/>
                <a:gd name="T8" fmla="*/ 0 w 744"/>
                <a:gd name="T9" fmla="*/ 343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4" h="357">
                  <a:moveTo>
                    <a:pt x="0" y="343"/>
                  </a:moveTo>
                  <a:lnTo>
                    <a:pt x="734" y="0"/>
                  </a:lnTo>
                  <a:lnTo>
                    <a:pt x="744" y="11"/>
                  </a:lnTo>
                  <a:lnTo>
                    <a:pt x="8" y="357"/>
                  </a:lnTo>
                  <a:lnTo>
                    <a:pt x="0" y="3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6" name="Freeform 134"/>
            <p:cNvSpPr/>
            <p:nvPr/>
          </p:nvSpPr>
          <p:spPr bwMode="auto">
            <a:xfrm>
              <a:off x="3694" y="633"/>
              <a:ext cx="592" cy="50"/>
            </a:xfrm>
            <a:custGeom>
              <a:avLst/>
              <a:gdLst>
                <a:gd name="T0" fmla="*/ 0 w 592"/>
                <a:gd name="T1" fmla="*/ 0 h 50"/>
                <a:gd name="T2" fmla="*/ 592 w 592"/>
                <a:gd name="T3" fmla="*/ 41 h 50"/>
                <a:gd name="T4" fmla="*/ 592 w 592"/>
                <a:gd name="T5" fmla="*/ 50 h 50"/>
                <a:gd name="T6" fmla="*/ 0 w 592"/>
                <a:gd name="T7" fmla="*/ 12 h 50"/>
                <a:gd name="T8" fmla="*/ 0 w 592"/>
                <a:gd name="T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50">
                  <a:moveTo>
                    <a:pt x="0" y="0"/>
                  </a:moveTo>
                  <a:lnTo>
                    <a:pt x="592" y="41"/>
                  </a:lnTo>
                  <a:lnTo>
                    <a:pt x="592" y="50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7" name="Freeform 135"/>
            <p:cNvSpPr/>
            <p:nvPr/>
          </p:nvSpPr>
          <p:spPr bwMode="auto">
            <a:xfrm>
              <a:off x="3694" y="641"/>
              <a:ext cx="713" cy="234"/>
            </a:xfrm>
            <a:custGeom>
              <a:avLst/>
              <a:gdLst>
                <a:gd name="T0" fmla="*/ 0 w 713"/>
                <a:gd name="T1" fmla="*/ 7 h 234"/>
                <a:gd name="T2" fmla="*/ 713 w 713"/>
                <a:gd name="T3" fmla="*/ 234 h 234"/>
                <a:gd name="T4" fmla="*/ 713 w 713"/>
                <a:gd name="T5" fmla="*/ 222 h 234"/>
                <a:gd name="T6" fmla="*/ 0 w 713"/>
                <a:gd name="T7" fmla="*/ 0 h 234"/>
                <a:gd name="T8" fmla="*/ 0 w 713"/>
                <a:gd name="T9" fmla="*/ 7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3" h="234">
                  <a:moveTo>
                    <a:pt x="0" y="7"/>
                  </a:moveTo>
                  <a:lnTo>
                    <a:pt x="713" y="234"/>
                  </a:lnTo>
                  <a:lnTo>
                    <a:pt x="713" y="222"/>
                  </a:lnTo>
                  <a:lnTo>
                    <a:pt x="0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8" name="Freeform 136"/>
            <p:cNvSpPr/>
            <p:nvPr/>
          </p:nvSpPr>
          <p:spPr bwMode="auto">
            <a:xfrm>
              <a:off x="4338" y="697"/>
              <a:ext cx="705" cy="464"/>
            </a:xfrm>
            <a:custGeom>
              <a:avLst/>
              <a:gdLst>
                <a:gd name="T0" fmla="*/ 0 w 705"/>
                <a:gd name="T1" fmla="*/ 15 h 464"/>
                <a:gd name="T2" fmla="*/ 701 w 705"/>
                <a:gd name="T3" fmla="*/ 464 h 464"/>
                <a:gd name="T4" fmla="*/ 705 w 705"/>
                <a:gd name="T5" fmla="*/ 457 h 464"/>
                <a:gd name="T6" fmla="*/ 7 w 705"/>
                <a:gd name="T7" fmla="*/ 0 h 464"/>
                <a:gd name="T8" fmla="*/ 0 w 705"/>
                <a:gd name="T9" fmla="*/ 15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5" h="464">
                  <a:moveTo>
                    <a:pt x="0" y="15"/>
                  </a:moveTo>
                  <a:lnTo>
                    <a:pt x="701" y="464"/>
                  </a:lnTo>
                  <a:lnTo>
                    <a:pt x="705" y="457"/>
                  </a:lnTo>
                  <a:lnTo>
                    <a:pt x="7" y="0"/>
                  </a:lnTo>
                  <a:lnTo>
                    <a:pt x="0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9" name="Freeform 137"/>
            <p:cNvSpPr/>
            <p:nvPr/>
          </p:nvSpPr>
          <p:spPr bwMode="auto">
            <a:xfrm>
              <a:off x="5086" y="2111"/>
              <a:ext cx="301" cy="850"/>
            </a:xfrm>
            <a:custGeom>
              <a:avLst/>
              <a:gdLst>
                <a:gd name="T0" fmla="*/ 301 w 301"/>
                <a:gd name="T1" fmla="*/ 0 h 850"/>
                <a:gd name="T2" fmla="*/ 12 w 301"/>
                <a:gd name="T3" fmla="*/ 850 h 850"/>
                <a:gd name="T4" fmla="*/ 0 w 301"/>
                <a:gd name="T5" fmla="*/ 850 h 850"/>
                <a:gd name="T6" fmla="*/ 289 w 301"/>
                <a:gd name="T7" fmla="*/ 0 h 850"/>
                <a:gd name="T8" fmla="*/ 301 w 301"/>
                <a:gd name="T9" fmla="*/ 0 h 8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1" h="850">
                  <a:moveTo>
                    <a:pt x="301" y="0"/>
                  </a:moveTo>
                  <a:lnTo>
                    <a:pt x="12" y="850"/>
                  </a:lnTo>
                  <a:lnTo>
                    <a:pt x="0" y="850"/>
                  </a:lnTo>
                  <a:lnTo>
                    <a:pt x="289" y="0"/>
                  </a:lnTo>
                  <a:lnTo>
                    <a:pt x="30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0" name="Freeform 138"/>
            <p:cNvSpPr/>
            <p:nvPr/>
          </p:nvSpPr>
          <p:spPr bwMode="auto">
            <a:xfrm>
              <a:off x="4359" y="3018"/>
              <a:ext cx="703" cy="469"/>
            </a:xfrm>
            <a:custGeom>
              <a:avLst/>
              <a:gdLst>
                <a:gd name="T0" fmla="*/ 0 w 703"/>
                <a:gd name="T1" fmla="*/ 469 h 469"/>
                <a:gd name="T2" fmla="*/ 703 w 703"/>
                <a:gd name="T3" fmla="*/ 5 h 469"/>
                <a:gd name="T4" fmla="*/ 692 w 703"/>
                <a:gd name="T5" fmla="*/ 0 h 469"/>
                <a:gd name="T6" fmla="*/ 0 w 703"/>
                <a:gd name="T7" fmla="*/ 459 h 469"/>
                <a:gd name="T8" fmla="*/ 0 w 703"/>
                <a:gd name="T9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3" h="469">
                  <a:moveTo>
                    <a:pt x="0" y="469"/>
                  </a:moveTo>
                  <a:lnTo>
                    <a:pt x="703" y="5"/>
                  </a:lnTo>
                  <a:lnTo>
                    <a:pt x="692" y="0"/>
                  </a:lnTo>
                  <a:lnTo>
                    <a:pt x="0" y="459"/>
                  </a:lnTo>
                  <a:lnTo>
                    <a:pt x="0" y="4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1" name="Freeform 139"/>
            <p:cNvSpPr/>
            <p:nvPr/>
          </p:nvSpPr>
          <p:spPr bwMode="auto">
            <a:xfrm>
              <a:off x="2929" y="3229"/>
              <a:ext cx="521" cy="213"/>
            </a:xfrm>
            <a:custGeom>
              <a:avLst/>
              <a:gdLst>
                <a:gd name="T0" fmla="*/ 0 w 521"/>
                <a:gd name="T1" fmla="*/ 11 h 213"/>
                <a:gd name="T2" fmla="*/ 521 w 521"/>
                <a:gd name="T3" fmla="*/ 213 h 213"/>
                <a:gd name="T4" fmla="*/ 521 w 521"/>
                <a:gd name="T5" fmla="*/ 196 h 213"/>
                <a:gd name="T6" fmla="*/ 7 w 521"/>
                <a:gd name="T7" fmla="*/ 0 h 213"/>
                <a:gd name="T8" fmla="*/ 0 w 521"/>
                <a:gd name="T9" fmla="*/ 11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213">
                  <a:moveTo>
                    <a:pt x="0" y="11"/>
                  </a:moveTo>
                  <a:lnTo>
                    <a:pt x="521" y="213"/>
                  </a:lnTo>
                  <a:lnTo>
                    <a:pt x="521" y="196"/>
                  </a:lnTo>
                  <a:lnTo>
                    <a:pt x="7" y="0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2" name="Freeform 140"/>
            <p:cNvSpPr/>
            <p:nvPr/>
          </p:nvSpPr>
          <p:spPr bwMode="auto">
            <a:xfrm>
              <a:off x="2460" y="2537"/>
              <a:ext cx="431" cy="658"/>
            </a:xfrm>
            <a:custGeom>
              <a:avLst/>
              <a:gdLst>
                <a:gd name="T0" fmla="*/ 0 w 431"/>
                <a:gd name="T1" fmla="*/ 0 h 658"/>
                <a:gd name="T2" fmla="*/ 419 w 431"/>
                <a:gd name="T3" fmla="*/ 658 h 658"/>
                <a:gd name="T4" fmla="*/ 431 w 431"/>
                <a:gd name="T5" fmla="*/ 651 h 658"/>
                <a:gd name="T6" fmla="*/ 12 w 431"/>
                <a:gd name="T7" fmla="*/ 0 h 658"/>
                <a:gd name="T8" fmla="*/ 0 w 431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1" h="658">
                  <a:moveTo>
                    <a:pt x="0" y="0"/>
                  </a:moveTo>
                  <a:lnTo>
                    <a:pt x="419" y="658"/>
                  </a:lnTo>
                  <a:lnTo>
                    <a:pt x="431" y="651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3" name="Rectangle 141"/>
            <p:cNvSpPr>
              <a:spLocks noChangeArrowheads="1"/>
            </p:cNvSpPr>
            <p:nvPr/>
          </p:nvSpPr>
          <p:spPr bwMode="auto">
            <a:xfrm>
              <a:off x="2446" y="1716"/>
              <a:ext cx="9" cy="76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4" name="Freeform 142"/>
            <p:cNvSpPr/>
            <p:nvPr/>
          </p:nvSpPr>
          <p:spPr bwMode="auto">
            <a:xfrm>
              <a:off x="2467" y="1026"/>
              <a:ext cx="393" cy="635"/>
            </a:xfrm>
            <a:custGeom>
              <a:avLst/>
              <a:gdLst>
                <a:gd name="T0" fmla="*/ 0 w 393"/>
                <a:gd name="T1" fmla="*/ 623 h 635"/>
                <a:gd name="T2" fmla="*/ 381 w 393"/>
                <a:gd name="T3" fmla="*/ 0 h 635"/>
                <a:gd name="T4" fmla="*/ 393 w 393"/>
                <a:gd name="T5" fmla="*/ 0 h 635"/>
                <a:gd name="T6" fmla="*/ 12 w 393"/>
                <a:gd name="T7" fmla="*/ 635 h 635"/>
                <a:gd name="T8" fmla="*/ 0 w 393"/>
                <a:gd name="T9" fmla="*/ 623 h 6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3" h="635">
                  <a:moveTo>
                    <a:pt x="0" y="623"/>
                  </a:moveTo>
                  <a:lnTo>
                    <a:pt x="381" y="0"/>
                  </a:lnTo>
                  <a:lnTo>
                    <a:pt x="393" y="0"/>
                  </a:lnTo>
                  <a:lnTo>
                    <a:pt x="12" y="635"/>
                  </a:lnTo>
                  <a:lnTo>
                    <a:pt x="0" y="6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5" name="Freeform 143"/>
            <p:cNvSpPr/>
            <p:nvPr/>
          </p:nvSpPr>
          <p:spPr bwMode="auto">
            <a:xfrm>
              <a:off x="2616" y="1034"/>
              <a:ext cx="247" cy="741"/>
            </a:xfrm>
            <a:custGeom>
              <a:avLst/>
              <a:gdLst>
                <a:gd name="T0" fmla="*/ 235 w 247"/>
                <a:gd name="T1" fmla="*/ 0 h 741"/>
                <a:gd name="T2" fmla="*/ 0 w 247"/>
                <a:gd name="T3" fmla="*/ 734 h 741"/>
                <a:gd name="T4" fmla="*/ 17 w 247"/>
                <a:gd name="T5" fmla="*/ 741 h 741"/>
                <a:gd name="T6" fmla="*/ 247 w 247"/>
                <a:gd name="T7" fmla="*/ 0 h 741"/>
                <a:gd name="T8" fmla="*/ 235 w 247"/>
                <a:gd name="T9" fmla="*/ 0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741">
                  <a:moveTo>
                    <a:pt x="235" y="0"/>
                  </a:moveTo>
                  <a:lnTo>
                    <a:pt x="0" y="734"/>
                  </a:lnTo>
                  <a:lnTo>
                    <a:pt x="17" y="741"/>
                  </a:lnTo>
                  <a:lnTo>
                    <a:pt x="247" y="0"/>
                  </a:lnTo>
                  <a:lnTo>
                    <a:pt x="2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6" name="Freeform 144"/>
            <p:cNvSpPr/>
            <p:nvPr/>
          </p:nvSpPr>
          <p:spPr bwMode="auto">
            <a:xfrm>
              <a:off x="3429" y="659"/>
              <a:ext cx="222" cy="431"/>
            </a:xfrm>
            <a:custGeom>
              <a:avLst/>
              <a:gdLst>
                <a:gd name="T0" fmla="*/ 208 w 222"/>
                <a:gd name="T1" fmla="*/ 0 h 431"/>
                <a:gd name="T2" fmla="*/ 0 w 222"/>
                <a:gd name="T3" fmla="*/ 424 h 431"/>
                <a:gd name="T4" fmla="*/ 9 w 222"/>
                <a:gd name="T5" fmla="*/ 431 h 431"/>
                <a:gd name="T6" fmla="*/ 222 w 222"/>
                <a:gd name="T7" fmla="*/ 0 h 431"/>
                <a:gd name="T8" fmla="*/ 208 w 222"/>
                <a:gd name="T9" fmla="*/ 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2" h="431">
                  <a:moveTo>
                    <a:pt x="208" y="0"/>
                  </a:moveTo>
                  <a:lnTo>
                    <a:pt x="0" y="424"/>
                  </a:lnTo>
                  <a:lnTo>
                    <a:pt x="9" y="431"/>
                  </a:lnTo>
                  <a:lnTo>
                    <a:pt x="222" y="0"/>
                  </a:lnTo>
                  <a:lnTo>
                    <a:pt x="20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7" name="Freeform 145"/>
            <p:cNvSpPr/>
            <p:nvPr/>
          </p:nvSpPr>
          <p:spPr bwMode="auto">
            <a:xfrm>
              <a:off x="3455" y="882"/>
              <a:ext cx="961" cy="239"/>
            </a:xfrm>
            <a:custGeom>
              <a:avLst/>
              <a:gdLst>
                <a:gd name="T0" fmla="*/ 0 w 961"/>
                <a:gd name="T1" fmla="*/ 225 h 239"/>
                <a:gd name="T2" fmla="*/ 961 w 961"/>
                <a:gd name="T3" fmla="*/ 0 h 239"/>
                <a:gd name="T4" fmla="*/ 961 w 961"/>
                <a:gd name="T5" fmla="*/ 12 h 239"/>
                <a:gd name="T6" fmla="*/ 0 w 961"/>
                <a:gd name="T7" fmla="*/ 239 h 239"/>
                <a:gd name="T8" fmla="*/ 0 w 961"/>
                <a:gd name="T9" fmla="*/ 225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1" h="239">
                  <a:moveTo>
                    <a:pt x="0" y="225"/>
                  </a:moveTo>
                  <a:lnTo>
                    <a:pt x="961" y="0"/>
                  </a:lnTo>
                  <a:lnTo>
                    <a:pt x="961" y="12"/>
                  </a:lnTo>
                  <a:lnTo>
                    <a:pt x="0" y="239"/>
                  </a:lnTo>
                  <a:lnTo>
                    <a:pt x="0" y="2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8" name="Freeform 146"/>
            <p:cNvSpPr/>
            <p:nvPr/>
          </p:nvSpPr>
          <p:spPr bwMode="auto">
            <a:xfrm>
              <a:off x="3445" y="1131"/>
              <a:ext cx="838" cy="608"/>
            </a:xfrm>
            <a:custGeom>
              <a:avLst/>
              <a:gdLst>
                <a:gd name="T0" fmla="*/ 0 w 838"/>
                <a:gd name="T1" fmla="*/ 0 h 608"/>
                <a:gd name="T2" fmla="*/ 838 w 838"/>
                <a:gd name="T3" fmla="*/ 594 h 608"/>
                <a:gd name="T4" fmla="*/ 829 w 838"/>
                <a:gd name="T5" fmla="*/ 608 h 608"/>
                <a:gd name="T6" fmla="*/ 0 w 838"/>
                <a:gd name="T7" fmla="*/ 16 h 608"/>
                <a:gd name="T8" fmla="*/ 0 w 838"/>
                <a:gd name="T9" fmla="*/ 0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8" h="608">
                  <a:moveTo>
                    <a:pt x="0" y="0"/>
                  </a:moveTo>
                  <a:lnTo>
                    <a:pt x="838" y="594"/>
                  </a:lnTo>
                  <a:lnTo>
                    <a:pt x="829" y="608"/>
                  </a:lnTo>
                  <a:lnTo>
                    <a:pt x="0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9" name="Freeform 147"/>
            <p:cNvSpPr/>
            <p:nvPr/>
          </p:nvSpPr>
          <p:spPr bwMode="auto">
            <a:xfrm>
              <a:off x="2455" y="1839"/>
              <a:ext cx="159" cy="637"/>
            </a:xfrm>
            <a:custGeom>
              <a:avLst/>
              <a:gdLst>
                <a:gd name="T0" fmla="*/ 147 w 159"/>
                <a:gd name="T1" fmla="*/ 0 h 637"/>
                <a:gd name="T2" fmla="*/ 0 w 159"/>
                <a:gd name="T3" fmla="*/ 637 h 637"/>
                <a:gd name="T4" fmla="*/ 17 w 159"/>
                <a:gd name="T5" fmla="*/ 637 h 637"/>
                <a:gd name="T6" fmla="*/ 159 w 159"/>
                <a:gd name="T7" fmla="*/ 0 h 637"/>
                <a:gd name="T8" fmla="*/ 147 w 159"/>
                <a:gd name="T9" fmla="*/ 0 h 6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637">
                  <a:moveTo>
                    <a:pt x="147" y="0"/>
                  </a:moveTo>
                  <a:lnTo>
                    <a:pt x="0" y="637"/>
                  </a:lnTo>
                  <a:lnTo>
                    <a:pt x="17" y="637"/>
                  </a:lnTo>
                  <a:lnTo>
                    <a:pt x="159" y="0"/>
                  </a:lnTo>
                  <a:lnTo>
                    <a:pt x="14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0" name="Freeform 148"/>
            <p:cNvSpPr/>
            <p:nvPr/>
          </p:nvSpPr>
          <p:spPr bwMode="auto">
            <a:xfrm>
              <a:off x="4326" y="700"/>
              <a:ext cx="107" cy="147"/>
            </a:xfrm>
            <a:custGeom>
              <a:avLst/>
              <a:gdLst>
                <a:gd name="T0" fmla="*/ 0 w 107"/>
                <a:gd name="T1" fmla="*/ 12 h 147"/>
                <a:gd name="T2" fmla="*/ 90 w 107"/>
                <a:gd name="T3" fmla="*/ 147 h 147"/>
                <a:gd name="T4" fmla="*/ 107 w 107"/>
                <a:gd name="T5" fmla="*/ 147 h 147"/>
                <a:gd name="T6" fmla="*/ 12 w 107"/>
                <a:gd name="T7" fmla="*/ 0 h 147"/>
                <a:gd name="T8" fmla="*/ 0 w 107"/>
                <a:gd name="T9" fmla="*/ 12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" h="147">
                  <a:moveTo>
                    <a:pt x="0" y="12"/>
                  </a:moveTo>
                  <a:lnTo>
                    <a:pt x="90" y="147"/>
                  </a:lnTo>
                  <a:lnTo>
                    <a:pt x="107" y="147"/>
                  </a:lnTo>
                  <a:lnTo>
                    <a:pt x="12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1" name="Freeform 149"/>
            <p:cNvSpPr/>
            <p:nvPr/>
          </p:nvSpPr>
          <p:spPr bwMode="auto">
            <a:xfrm>
              <a:off x="4475" y="882"/>
              <a:ext cx="564" cy="279"/>
            </a:xfrm>
            <a:custGeom>
              <a:avLst/>
              <a:gdLst>
                <a:gd name="T0" fmla="*/ 0 w 564"/>
                <a:gd name="T1" fmla="*/ 17 h 279"/>
                <a:gd name="T2" fmla="*/ 564 w 564"/>
                <a:gd name="T3" fmla="*/ 279 h 279"/>
                <a:gd name="T4" fmla="*/ 564 w 564"/>
                <a:gd name="T5" fmla="*/ 268 h 279"/>
                <a:gd name="T6" fmla="*/ 0 w 564"/>
                <a:gd name="T7" fmla="*/ 0 h 279"/>
                <a:gd name="T8" fmla="*/ 0 w 564"/>
                <a:gd name="T9" fmla="*/ 17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4" h="279">
                  <a:moveTo>
                    <a:pt x="0" y="17"/>
                  </a:moveTo>
                  <a:lnTo>
                    <a:pt x="564" y="279"/>
                  </a:lnTo>
                  <a:lnTo>
                    <a:pt x="564" y="268"/>
                  </a:lnTo>
                  <a:lnTo>
                    <a:pt x="0" y="0"/>
                  </a:lnTo>
                  <a:lnTo>
                    <a:pt x="0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2" name="Freeform 150"/>
            <p:cNvSpPr/>
            <p:nvPr/>
          </p:nvSpPr>
          <p:spPr bwMode="auto">
            <a:xfrm>
              <a:off x="4461" y="899"/>
              <a:ext cx="592" cy="658"/>
            </a:xfrm>
            <a:custGeom>
              <a:avLst/>
              <a:gdLst>
                <a:gd name="T0" fmla="*/ 0 w 592"/>
                <a:gd name="T1" fmla="*/ 7 h 658"/>
                <a:gd name="T2" fmla="*/ 582 w 592"/>
                <a:gd name="T3" fmla="*/ 658 h 658"/>
                <a:gd name="T4" fmla="*/ 592 w 592"/>
                <a:gd name="T5" fmla="*/ 648 h 658"/>
                <a:gd name="T6" fmla="*/ 14 w 592"/>
                <a:gd name="T7" fmla="*/ 0 h 658"/>
                <a:gd name="T8" fmla="*/ 0 w 592"/>
                <a:gd name="T9" fmla="*/ 7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658">
                  <a:moveTo>
                    <a:pt x="0" y="7"/>
                  </a:moveTo>
                  <a:lnTo>
                    <a:pt x="582" y="658"/>
                  </a:lnTo>
                  <a:lnTo>
                    <a:pt x="592" y="648"/>
                  </a:lnTo>
                  <a:lnTo>
                    <a:pt x="14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3" name="Freeform 151"/>
            <p:cNvSpPr/>
            <p:nvPr/>
          </p:nvSpPr>
          <p:spPr bwMode="auto">
            <a:xfrm>
              <a:off x="4324" y="913"/>
              <a:ext cx="123" cy="795"/>
            </a:xfrm>
            <a:custGeom>
              <a:avLst/>
              <a:gdLst>
                <a:gd name="T0" fmla="*/ 111 w 123"/>
                <a:gd name="T1" fmla="*/ 0 h 795"/>
                <a:gd name="T2" fmla="*/ 0 w 123"/>
                <a:gd name="T3" fmla="*/ 795 h 795"/>
                <a:gd name="T4" fmla="*/ 16 w 123"/>
                <a:gd name="T5" fmla="*/ 795 h 795"/>
                <a:gd name="T6" fmla="*/ 123 w 123"/>
                <a:gd name="T7" fmla="*/ 0 h 795"/>
                <a:gd name="T8" fmla="*/ 111 w 123"/>
                <a:gd name="T9" fmla="*/ 0 h 7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795">
                  <a:moveTo>
                    <a:pt x="111" y="0"/>
                  </a:moveTo>
                  <a:lnTo>
                    <a:pt x="0" y="795"/>
                  </a:lnTo>
                  <a:lnTo>
                    <a:pt x="16" y="795"/>
                  </a:lnTo>
                  <a:lnTo>
                    <a:pt x="123" y="0"/>
                  </a:lnTo>
                  <a:lnTo>
                    <a:pt x="11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4" name="Freeform 152"/>
            <p:cNvSpPr/>
            <p:nvPr/>
          </p:nvSpPr>
          <p:spPr bwMode="auto">
            <a:xfrm>
              <a:off x="4345" y="1796"/>
              <a:ext cx="424" cy="485"/>
            </a:xfrm>
            <a:custGeom>
              <a:avLst/>
              <a:gdLst>
                <a:gd name="T0" fmla="*/ 0 w 424"/>
                <a:gd name="T1" fmla="*/ 5 h 485"/>
                <a:gd name="T2" fmla="*/ 410 w 424"/>
                <a:gd name="T3" fmla="*/ 485 h 485"/>
                <a:gd name="T4" fmla="*/ 424 w 424"/>
                <a:gd name="T5" fmla="*/ 478 h 485"/>
                <a:gd name="T6" fmla="*/ 14 w 424"/>
                <a:gd name="T7" fmla="*/ 0 h 485"/>
                <a:gd name="T8" fmla="*/ 0 w 424"/>
                <a:gd name="T9" fmla="*/ 5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4" h="485">
                  <a:moveTo>
                    <a:pt x="0" y="5"/>
                  </a:moveTo>
                  <a:lnTo>
                    <a:pt x="410" y="485"/>
                  </a:lnTo>
                  <a:lnTo>
                    <a:pt x="424" y="478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5" name="Freeform 153"/>
            <p:cNvSpPr/>
            <p:nvPr/>
          </p:nvSpPr>
          <p:spPr bwMode="auto">
            <a:xfrm>
              <a:off x="2477" y="2518"/>
              <a:ext cx="414" cy="308"/>
            </a:xfrm>
            <a:custGeom>
              <a:avLst/>
              <a:gdLst>
                <a:gd name="T0" fmla="*/ 0 w 414"/>
                <a:gd name="T1" fmla="*/ 7 h 308"/>
                <a:gd name="T2" fmla="*/ 402 w 414"/>
                <a:gd name="T3" fmla="*/ 308 h 308"/>
                <a:gd name="T4" fmla="*/ 414 w 414"/>
                <a:gd name="T5" fmla="*/ 299 h 308"/>
                <a:gd name="T6" fmla="*/ 9 w 414"/>
                <a:gd name="T7" fmla="*/ 0 h 308"/>
                <a:gd name="T8" fmla="*/ 0 w 414"/>
                <a:gd name="T9" fmla="*/ 7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4" h="308">
                  <a:moveTo>
                    <a:pt x="0" y="7"/>
                  </a:moveTo>
                  <a:lnTo>
                    <a:pt x="402" y="308"/>
                  </a:lnTo>
                  <a:lnTo>
                    <a:pt x="414" y="299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6" name="Freeform 154"/>
            <p:cNvSpPr/>
            <p:nvPr/>
          </p:nvSpPr>
          <p:spPr bwMode="auto">
            <a:xfrm>
              <a:off x="4994" y="1621"/>
              <a:ext cx="80" cy="885"/>
            </a:xfrm>
            <a:custGeom>
              <a:avLst/>
              <a:gdLst>
                <a:gd name="T0" fmla="*/ 73 w 80"/>
                <a:gd name="T1" fmla="*/ 0 h 885"/>
                <a:gd name="T2" fmla="*/ 0 w 80"/>
                <a:gd name="T3" fmla="*/ 885 h 885"/>
                <a:gd name="T4" fmla="*/ 9 w 80"/>
                <a:gd name="T5" fmla="*/ 885 h 885"/>
                <a:gd name="T6" fmla="*/ 80 w 80"/>
                <a:gd name="T7" fmla="*/ 0 h 885"/>
                <a:gd name="T8" fmla="*/ 73 w 80"/>
                <a:gd name="T9" fmla="*/ 0 h 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885">
                  <a:moveTo>
                    <a:pt x="73" y="0"/>
                  </a:moveTo>
                  <a:lnTo>
                    <a:pt x="0" y="885"/>
                  </a:lnTo>
                  <a:lnTo>
                    <a:pt x="9" y="885"/>
                  </a:lnTo>
                  <a:lnTo>
                    <a:pt x="80" y="0"/>
                  </a:lnTo>
                  <a:lnTo>
                    <a:pt x="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7" name="Freeform 155"/>
            <p:cNvSpPr/>
            <p:nvPr/>
          </p:nvSpPr>
          <p:spPr bwMode="auto">
            <a:xfrm>
              <a:off x="5022" y="2104"/>
              <a:ext cx="355" cy="412"/>
            </a:xfrm>
            <a:custGeom>
              <a:avLst/>
              <a:gdLst>
                <a:gd name="T0" fmla="*/ 0 w 355"/>
                <a:gd name="T1" fmla="*/ 405 h 412"/>
                <a:gd name="T2" fmla="*/ 344 w 355"/>
                <a:gd name="T3" fmla="*/ 0 h 412"/>
                <a:gd name="T4" fmla="*/ 355 w 355"/>
                <a:gd name="T5" fmla="*/ 7 h 412"/>
                <a:gd name="T6" fmla="*/ 10 w 355"/>
                <a:gd name="T7" fmla="*/ 412 h 412"/>
                <a:gd name="T8" fmla="*/ 0 w 355"/>
                <a:gd name="T9" fmla="*/ 405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5" h="412">
                  <a:moveTo>
                    <a:pt x="0" y="405"/>
                  </a:moveTo>
                  <a:lnTo>
                    <a:pt x="344" y="0"/>
                  </a:lnTo>
                  <a:lnTo>
                    <a:pt x="355" y="7"/>
                  </a:lnTo>
                  <a:lnTo>
                    <a:pt x="10" y="412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8" name="Freeform 156"/>
            <p:cNvSpPr/>
            <p:nvPr/>
          </p:nvSpPr>
          <p:spPr bwMode="auto">
            <a:xfrm>
              <a:off x="4788" y="2310"/>
              <a:ext cx="184" cy="213"/>
            </a:xfrm>
            <a:custGeom>
              <a:avLst/>
              <a:gdLst>
                <a:gd name="T0" fmla="*/ 0 w 184"/>
                <a:gd name="T1" fmla="*/ 7 h 213"/>
                <a:gd name="T2" fmla="*/ 177 w 184"/>
                <a:gd name="T3" fmla="*/ 213 h 213"/>
                <a:gd name="T4" fmla="*/ 184 w 184"/>
                <a:gd name="T5" fmla="*/ 201 h 213"/>
                <a:gd name="T6" fmla="*/ 12 w 184"/>
                <a:gd name="T7" fmla="*/ 0 h 213"/>
                <a:gd name="T8" fmla="*/ 0 w 184"/>
                <a:gd name="T9" fmla="*/ 7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4" h="213">
                  <a:moveTo>
                    <a:pt x="0" y="7"/>
                  </a:moveTo>
                  <a:lnTo>
                    <a:pt x="177" y="213"/>
                  </a:lnTo>
                  <a:lnTo>
                    <a:pt x="184" y="201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9" name="Freeform 157"/>
            <p:cNvSpPr/>
            <p:nvPr/>
          </p:nvSpPr>
          <p:spPr bwMode="auto">
            <a:xfrm>
              <a:off x="4729" y="2575"/>
              <a:ext cx="253" cy="414"/>
            </a:xfrm>
            <a:custGeom>
              <a:avLst/>
              <a:gdLst>
                <a:gd name="T0" fmla="*/ 246 w 253"/>
                <a:gd name="T1" fmla="*/ 0 h 414"/>
                <a:gd name="T2" fmla="*/ 0 w 253"/>
                <a:gd name="T3" fmla="*/ 398 h 414"/>
                <a:gd name="T4" fmla="*/ 0 w 253"/>
                <a:gd name="T5" fmla="*/ 414 h 414"/>
                <a:gd name="T6" fmla="*/ 253 w 253"/>
                <a:gd name="T7" fmla="*/ 10 h 414"/>
                <a:gd name="T8" fmla="*/ 246 w 253"/>
                <a:gd name="T9" fmla="*/ 0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3" h="414">
                  <a:moveTo>
                    <a:pt x="246" y="0"/>
                  </a:moveTo>
                  <a:lnTo>
                    <a:pt x="0" y="398"/>
                  </a:lnTo>
                  <a:lnTo>
                    <a:pt x="0" y="414"/>
                  </a:lnTo>
                  <a:lnTo>
                    <a:pt x="253" y="10"/>
                  </a:lnTo>
                  <a:lnTo>
                    <a:pt x="24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0" name="Freeform 158"/>
            <p:cNvSpPr/>
            <p:nvPr/>
          </p:nvSpPr>
          <p:spPr bwMode="auto">
            <a:xfrm>
              <a:off x="4018" y="2554"/>
              <a:ext cx="943" cy="324"/>
            </a:xfrm>
            <a:custGeom>
              <a:avLst/>
              <a:gdLst>
                <a:gd name="T0" fmla="*/ 0 w 943"/>
                <a:gd name="T1" fmla="*/ 312 h 324"/>
                <a:gd name="T2" fmla="*/ 943 w 943"/>
                <a:gd name="T3" fmla="*/ 0 h 324"/>
                <a:gd name="T4" fmla="*/ 943 w 943"/>
                <a:gd name="T5" fmla="*/ 14 h 324"/>
                <a:gd name="T6" fmla="*/ 0 w 943"/>
                <a:gd name="T7" fmla="*/ 324 h 324"/>
                <a:gd name="T8" fmla="*/ 0 w 943"/>
                <a:gd name="T9" fmla="*/ 312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3" h="324">
                  <a:moveTo>
                    <a:pt x="0" y="312"/>
                  </a:moveTo>
                  <a:lnTo>
                    <a:pt x="943" y="0"/>
                  </a:lnTo>
                  <a:lnTo>
                    <a:pt x="943" y="14"/>
                  </a:lnTo>
                  <a:lnTo>
                    <a:pt x="0" y="324"/>
                  </a:lnTo>
                  <a:lnTo>
                    <a:pt x="0" y="3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1" name="Freeform 159"/>
            <p:cNvSpPr/>
            <p:nvPr/>
          </p:nvSpPr>
          <p:spPr bwMode="auto">
            <a:xfrm>
              <a:off x="2938" y="2866"/>
              <a:ext cx="671" cy="607"/>
            </a:xfrm>
            <a:custGeom>
              <a:avLst/>
              <a:gdLst>
                <a:gd name="T0" fmla="*/ 0 w 671"/>
                <a:gd name="T1" fmla="*/ 7 h 607"/>
                <a:gd name="T2" fmla="*/ 661 w 671"/>
                <a:gd name="T3" fmla="*/ 607 h 607"/>
                <a:gd name="T4" fmla="*/ 671 w 671"/>
                <a:gd name="T5" fmla="*/ 607 h 607"/>
                <a:gd name="T6" fmla="*/ 12 w 671"/>
                <a:gd name="T7" fmla="*/ 0 h 607"/>
                <a:gd name="T8" fmla="*/ 0 w 671"/>
                <a:gd name="T9" fmla="*/ 7 h 6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1" h="607">
                  <a:moveTo>
                    <a:pt x="0" y="7"/>
                  </a:moveTo>
                  <a:lnTo>
                    <a:pt x="661" y="607"/>
                  </a:lnTo>
                  <a:lnTo>
                    <a:pt x="671" y="607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2" name="Freeform 160"/>
            <p:cNvSpPr/>
            <p:nvPr/>
          </p:nvSpPr>
          <p:spPr bwMode="auto">
            <a:xfrm>
              <a:off x="4546" y="3001"/>
              <a:ext cx="507" cy="299"/>
            </a:xfrm>
            <a:custGeom>
              <a:avLst/>
              <a:gdLst>
                <a:gd name="T0" fmla="*/ 0 w 507"/>
                <a:gd name="T1" fmla="*/ 292 h 299"/>
                <a:gd name="T2" fmla="*/ 500 w 507"/>
                <a:gd name="T3" fmla="*/ 0 h 299"/>
                <a:gd name="T4" fmla="*/ 507 w 507"/>
                <a:gd name="T5" fmla="*/ 12 h 299"/>
                <a:gd name="T6" fmla="*/ 5 w 507"/>
                <a:gd name="T7" fmla="*/ 299 h 299"/>
                <a:gd name="T8" fmla="*/ 0 w 507"/>
                <a:gd name="T9" fmla="*/ 292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99">
                  <a:moveTo>
                    <a:pt x="0" y="292"/>
                  </a:moveTo>
                  <a:lnTo>
                    <a:pt x="500" y="0"/>
                  </a:lnTo>
                  <a:lnTo>
                    <a:pt x="507" y="12"/>
                  </a:lnTo>
                  <a:lnTo>
                    <a:pt x="5" y="299"/>
                  </a:lnTo>
                  <a:lnTo>
                    <a:pt x="0" y="2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3" name="Freeform 161"/>
            <p:cNvSpPr/>
            <p:nvPr/>
          </p:nvSpPr>
          <p:spPr bwMode="auto">
            <a:xfrm>
              <a:off x="3658" y="3314"/>
              <a:ext cx="831" cy="187"/>
            </a:xfrm>
            <a:custGeom>
              <a:avLst/>
              <a:gdLst>
                <a:gd name="T0" fmla="*/ 0 w 831"/>
                <a:gd name="T1" fmla="*/ 173 h 187"/>
                <a:gd name="T2" fmla="*/ 831 w 831"/>
                <a:gd name="T3" fmla="*/ 0 h 187"/>
                <a:gd name="T4" fmla="*/ 831 w 831"/>
                <a:gd name="T5" fmla="*/ 12 h 187"/>
                <a:gd name="T6" fmla="*/ 10 w 831"/>
                <a:gd name="T7" fmla="*/ 187 h 187"/>
                <a:gd name="T8" fmla="*/ 0 w 831"/>
                <a:gd name="T9" fmla="*/ 173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1" h="187">
                  <a:moveTo>
                    <a:pt x="0" y="173"/>
                  </a:moveTo>
                  <a:lnTo>
                    <a:pt x="831" y="0"/>
                  </a:lnTo>
                  <a:lnTo>
                    <a:pt x="831" y="12"/>
                  </a:lnTo>
                  <a:lnTo>
                    <a:pt x="10" y="187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4" name="Oval 162"/>
            <p:cNvSpPr>
              <a:spLocks noChangeArrowheads="1"/>
            </p:cNvSpPr>
            <p:nvPr/>
          </p:nvSpPr>
          <p:spPr bwMode="auto">
            <a:xfrm>
              <a:off x="5107" y="1699"/>
              <a:ext cx="67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5" name="Freeform 163"/>
            <p:cNvSpPr/>
            <p:nvPr/>
          </p:nvSpPr>
          <p:spPr bwMode="auto">
            <a:xfrm>
              <a:off x="2640" y="1140"/>
              <a:ext cx="746" cy="644"/>
            </a:xfrm>
            <a:custGeom>
              <a:avLst/>
              <a:gdLst>
                <a:gd name="T0" fmla="*/ 0 w 746"/>
                <a:gd name="T1" fmla="*/ 635 h 644"/>
                <a:gd name="T2" fmla="*/ 739 w 746"/>
                <a:gd name="T3" fmla="*/ 0 h 644"/>
                <a:gd name="T4" fmla="*/ 746 w 746"/>
                <a:gd name="T5" fmla="*/ 10 h 644"/>
                <a:gd name="T6" fmla="*/ 12 w 746"/>
                <a:gd name="T7" fmla="*/ 644 h 644"/>
                <a:gd name="T8" fmla="*/ 0 w 746"/>
                <a:gd name="T9" fmla="*/ 635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6" h="644">
                  <a:moveTo>
                    <a:pt x="0" y="635"/>
                  </a:moveTo>
                  <a:lnTo>
                    <a:pt x="739" y="0"/>
                  </a:lnTo>
                  <a:lnTo>
                    <a:pt x="746" y="10"/>
                  </a:lnTo>
                  <a:lnTo>
                    <a:pt x="12" y="644"/>
                  </a:lnTo>
                  <a:lnTo>
                    <a:pt x="0" y="6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6" name="Freeform 164"/>
            <p:cNvSpPr/>
            <p:nvPr/>
          </p:nvSpPr>
          <p:spPr bwMode="auto">
            <a:xfrm>
              <a:off x="2612" y="1839"/>
              <a:ext cx="298" cy="966"/>
            </a:xfrm>
            <a:custGeom>
              <a:avLst/>
              <a:gdLst>
                <a:gd name="T0" fmla="*/ 0 w 298"/>
                <a:gd name="T1" fmla="*/ 7 h 966"/>
                <a:gd name="T2" fmla="*/ 286 w 298"/>
                <a:gd name="T3" fmla="*/ 966 h 966"/>
                <a:gd name="T4" fmla="*/ 298 w 298"/>
                <a:gd name="T5" fmla="*/ 959 h 966"/>
                <a:gd name="T6" fmla="*/ 11 w 298"/>
                <a:gd name="T7" fmla="*/ 0 h 966"/>
                <a:gd name="T8" fmla="*/ 0 w 298"/>
                <a:gd name="T9" fmla="*/ 7 h 9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966">
                  <a:moveTo>
                    <a:pt x="0" y="7"/>
                  </a:moveTo>
                  <a:lnTo>
                    <a:pt x="286" y="966"/>
                  </a:lnTo>
                  <a:lnTo>
                    <a:pt x="298" y="959"/>
                  </a:lnTo>
                  <a:lnTo>
                    <a:pt x="11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7" name="Freeform 165"/>
            <p:cNvSpPr/>
            <p:nvPr/>
          </p:nvSpPr>
          <p:spPr bwMode="auto">
            <a:xfrm>
              <a:off x="3983" y="2116"/>
              <a:ext cx="232" cy="720"/>
            </a:xfrm>
            <a:custGeom>
              <a:avLst/>
              <a:gdLst>
                <a:gd name="T0" fmla="*/ 222 w 232"/>
                <a:gd name="T1" fmla="*/ 0 h 720"/>
                <a:gd name="T2" fmla="*/ 0 w 232"/>
                <a:gd name="T3" fmla="*/ 720 h 720"/>
                <a:gd name="T4" fmla="*/ 12 w 232"/>
                <a:gd name="T5" fmla="*/ 720 h 720"/>
                <a:gd name="T6" fmla="*/ 232 w 232"/>
                <a:gd name="T7" fmla="*/ 7 h 720"/>
                <a:gd name="T8" fmla="*/ 222 w 232"/>
                <a:gd name="T9" fmla="*/ 0 h 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2" h="720">
                  <a:moveTo>
                    <a:pt x="222" y="0"/>
                  </a:moveTo>
                  <a:lnTo>
                    <a:pt x="0" y="720"/>
                  </a:lnTo>
                  <a:lnTo>
                    <a:pt x="12" y="720"/>
                  </a:lnTo>
                  <a:lnTo>
                    <a:pt x="232" y="7"/>
                  </a:lnTo>
                  <a:lnTo>
                    <a:pt x="22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8" name="Freeform 166"/>
            <p:cNvSpPr/>
            <p:nvPr/>
          </p:nvSpPr>
          <p:spPr bwMode="auto">
            <a:xfrm>
              <a:off x="2896" y="1003"/>
              <a:ext cx="478" cy="118"/>
            </a:xfrm>
            <a:custGeom>
              <a:avLst/>
              <a:gdLst>
                <a:gd name="T0" fmla="*/ 0 w 478"/>
                <a:gd name="T1" fmla="*/ 14 h 118"/>
                <a:gd name="T2" fmla="*/ 478 w 478"/>
                <a:gd name="T3" fmla="*/ 118 h 118"/>
                <a:gd name="T4" fmla="*/ 478 w 478"/>
                <a:gd name="T5" fmla="*/ 104 h 118"/>
                <a:gd name="T6" fmla="*/ 7 w 478"/>
                <a:gd name="T7" fmla="*/ 0 h 118"/>
                <a:gd name="T8" fmla="*/ 0 w 478"/>
                <a:gd name="T9" fmla="*/ 14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118">
                  <a:moveTo>
                    <a:pt x="0" y="14"/>
                  </a:moveTo>
                  <a:lnTo>
                    <a:pt x="478" y="118"/>
                  </a:lnTo>
                  <a:lnTo>
                    <a:pt x="478" y="104"/>
                  </a:lnTo>
                  <a:lnTo>
                    <a:pt x="7" y="0"/>
                  </a:lnTo>
                  <a:lnTo>
                    <a:pt x="0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9" name="Freeform 167"/>
            <p:cNvSpPr/>
            <p:nvPr/>
          </p:nvSpPr>
          <p:spPr bwMode="auto">
            <a:xfrm>
              <a:off x="4366" y="1592"/>
              <a:ext cx="689" cy="164"/>
            </a:xfrm>
            <a:custGeom>
              <a:avLst/>
              <a:gdLst>
                <a:gd name="T0" fmla="*/ 0 w 689"/>
                <a:gd name="T1" fmla="*/ 152 h 164"/>
                <a:gd name="T2" fmla="*/ 682 w 689"/>
                <a:gd name="T3" fmla="*/ 0 h 164"/>
                <a:gd name="T4" fmla="*/ 689 w 689"/>
                <a:gd name="T5" fmla="*/ 12 h 164"/>
                <a:gd name="T6" fmla="*/ 0 w 689"/>
                <a:gd name="T7" fmla="*/ 164 h 164"/>
                <a:gd name="T8" fmla="*/ 0 w 689"/>
                <a:gd name="T9" fmla="*/ 152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164">
                  <a:moveTo>
                    <a:pt x="0" y="152"/>
                  </a:moveTo>
                  <a:lnTo>
                    <a:pt x="682" y="0"/>
                  </a:lnTo>
                  <a:lnTo>
                    <a:pt x="689" y="12"/>
                  </a:lnTo>
                  <a:lnTo>
                    <a:pt x="0" y="164"/>
                  </a:lnTo>
                  <a:lnTo>
                    <a:pt x="0" y="1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0" name="Freeform 168"/>
            <p:cNvSpPr/>
            <p:nvPr/>
          </p:nvSpPr>
          <p:spPr bwMode="auto">
            <a:xfrm>
              <a:off x="3995" y="2899"/>
              <a:ext cx="499" cy="396"/>
            </a:xfrm>
            <a:custGeom>
              <a:avLst/>
              <a:gdLst>
                <a:gd name="T0" fmla="*/ 0 w 499"/>
                <a:gd name="T1" fmla="*/ 5 h 396"/>
                <a:gd name="T2" fmla="*/ 499 w 499"/>
                <a:gd name="T3" fmla="*/ 396 h 396"/>
                <a:gd name="T4" fmla="*/ 499 w 499"/>
                <a:gd name="T5" fmla="*/ 384 h 396"/>
                <a:gd name="T6" fmla="*/ 14 w 499"/>
                <a:gd name="T7" fmla="*/ 0 h 396"/>
                <a:gd name="T8" fmla="*/ 0 w 499"/>
                <a:gd name="T9" fmla="*/ 5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9" h="396">
                  <a:moveTo>
                    <a:pt x="0" y="5"/>
                  </a:moveTo>
                  <a:lnTo>
                    <a:pt x="499" y="396"/>
                  </a:lnTo>
                  <a:lnTo>
                    <a:pt x="499" y="384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1" name="Freeform 169"/>
            <p:cNvSpPr/>
            <p:nvPr/>
          </p:nvSpPr>
          <p:spPr bwMode="auto">
            <a:xfrm>
              <a:off x="3651" y="2918"/>
              <a:ext cx="306" cy="547"/>
            </a:xfrm>
            <a:custGeom>
              <a:avLst/>
              <a:gdLst>
                <a:gd name="T0" fmla="*/ 0 w 306"/>
                <a:gd name="T1" fmla="*/ 540 h 547"/>
                <a:gd name="T2" fmla="*/ 294 w 306"/>
                <a:gd name="T3" fmla="*/ 0 h 547"/>
                <a:gd name="T4" fmla="*/ 306 w 306"/>
                <a:gd name="T5" fmla="*/ 0 h 547"/>
                <a:gd name="T6" fmla="*/ 10 w 306"/>
                <a:gd name="T7" fmla="*/ 547 h 547"/>
                <a:gd name="T8" fmla="*/ 0 w 306"/>
                <a:gd name="T9" fmla="*/ 540 h 5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6" h="547">
                  <a:moveTo>
                    <a:pt x="0" y="540"/>
                  </a:moveTo>
                  <a:lnTo>
                    <a:pt x="294" y="0"/>
                  </a:lnTo>
                  <a:lnTo>
                    <a:pt x="306" y="0"/>
                  </a:lnTo>
                  <a:lnTo>
                    <a:pt x="10" y="547"/>
                  </a:lnTo>
                  <a:lnTo>
                    <a:pt x="0" y="5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2" name="Rectangle 170"/>
            <p:cNvSpPr>
              <a:spLocks noChangeArrowheads="1"/>
            </p:cNvSpPr>
            <p:nvPr/>
          </p:nvSpPr>
          <p:spPr bwMode="auto">
            <a:xfrm>
              <a:off x="2910" y="2881"/>
              <a:ext cx="9" cy="30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3" name="Freeform 171"/>
            <p:cNvSpPr/>
            <p:nvPr/>
          </p:nvSpPr>
          <p:spPr bwMode="auto">
            <a:xfrm>
              <a:off x="3334" y="2109"/>
              <a:ext cx="611" cy="741"/>
            </a:xfrm>
            <a:custGeom>
              <a:avLst/>
              <a:gdLst>
                <a:gd name="T0" fmla="*/ 0 w 611"/>
                <a:gd name="T1" fmla="*/ 7 h 741"/>
                <a:gd name="T2" fmla="*/ 599 w 611"/>
                <a:gd name="T3" fmla="*/ 741 h 741"/>
                <a:gd name="T4" fmla="*/ 611 w 611"/>
                <a:gd name="T5" fmla="*/ 736 h 741"/>
                <a:gd name="T6" fmla="*/ 12 w 611"/>
                <a:gd name="T7" fmla="*/ 0 h 741"/>
                <a:gd name="T8" fmla="*/ 0 w 611"/>
                <a:gd name="T9" fmla="*/ 7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741">
                  <a:moveTo>
                    <a:pt x="0" y="7"/>
                  </a:moveTo>
                  <a:lnTo>
                    <a:pt x="599" y="741"/>
                  </a:lnTo>
                  <a:lnTo>
                    <a:pt x="611" y="736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344" name="Group 4"/>
          <p:cNvGrpSpPr>
            <a:grpSpLocks noChangeAspect="1"/>
          </p:cNvGrpSpPr>
          <p:nvPr/>
        </p:nvGrpSpPr>
        <p:grpSpPr bwMode="auto">
          <a:xfrm>
            <a:off x="10942111" y="5612689"/>
            <a:ext cx="2236319" cy="2177722"/>
            <a:chOff x="2410" y="593"/>
            <a:chExt cx="3015" cy="2936"/>
          </a:xfrm>
          <a:solidFill>
            <a:srgbClr val="F6A27D"/>
          </a:solidFill>
        </p:grpSpPr>
        <p:sp>
          <p:nvSpPr>
            <p:cNvPr id="345" name="Freeform 5"/>
            <p:cNvSpPr/>
            <p:nvPr/>
          </p:nvSpPr>
          <p:spPr bwMode="auto">
            <a:xfrm>
              <a:off x="5079" y="1202"/>
              <a:ext cx="66" cy="509"/>
            </a:xfrm>
            <a:custGeom>
              <a:avLst/>
              <a:gdLst>
                <a:gd name="T0" fmla="*/ 0 w 66"/>
                <a:gd name="T1" fmla="*/ 9 h 509"/>
                <a:gd name="T2" fmla="*/ 54 w 66"/>
                <a:gd name="T3" fmla="*/ 509 h 509"/>
                <a:gd name="T4" fmla="*/ 66 w 66"/>
                <a:gd name="T5" fmla="*/ 509 h 509"/>
                <a:gd name="T6" fmla="*/ 9 w 66"/>
                <a:gd name="T7" fmla="*/ 0 h 509"/>
                <a:gd name="T8" fmla="*/ 0 w 66"/>
                <a:gd name="T9" fmla="*/ 9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509">
                  <a:moveTo>
                    <a:pt x="0" y="9"/>
                  </a:moveTo>
                  <a:lnTo>
                    <a:pt x="54" y="509"/>
                  </a:lnTo>
                  <a:lnTo>
                    <a:pt x="66" y="509"/>
                  </a:lnTo>
                  <a:lnTo>
                    <a:pt x="9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6" name="Freeform 6"/>
            <p:cNvSpPr/>
            <p:nvPr/>
          </p:nvSpPr>
          <p:spPr bwMode="auto">
            <a:xfrm>
              <a:off x="5079" y="1195"/>
              <a:ext cx="303" cy="854"/>
            </a:xfrm>
            <a:custGeom>
              <a:avLst/>
              <a:gdLst>
                <a:gd name="T0" fmla="*/ 14 w 303"/>
                <a:gd name="T1" fmla="*/ 0 h 854"/>
                <a:gd name="T2" fmla="*/ 303 w 303"/>
                <a:gd name="T3" fmla="*/ 854 h 854"/>
                <a:gd name="T4" fmla="*/ 287 w 303"/>
                <a:gd name="T5" fmla="*/ 854 h 854"/>
                <a:gd name="T6" fmla="*/ 0 w 303"/>
                <a:gd name="T7" fmla="*/ 11 h 854"/>
                <a:gd name="T8" fmla="*/ 14 w 303"/>
                <a:gd name="T9" fmla="*/ 0 h 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3" h="854">
                  <a:moveTo>
                    <a:pt x="14" y="0"/>
                  </a:moveTo>
                  <a:lnTo>
                    <a:pt x="303" y="854"/>
                  </a:lnTo>
                  <a:lnTo>
                    <a:pt x="287" y="854"/>
                  </a:lnTo>
                  <a:lnTo>
                    <a:pt x="0" y="11"/>
                  </a:lnTo>
                  <a:lnTo>
                    <a:pt x="1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7" name="Freeform 7"/>
            <p:cNvSpPr/>
            <p:nvPr/>
          </p:nvSpPr>
          <p:spPr bwMode="auto">
            <a:xfrm>
              <a:off x="5074" y="1202"/>
              <a:ext cx="12" cy="345"/>
            </a:xfrm>
            <a:custGeom>
              <a:avLst/>
              <a:gdLst>
                <a:gd name="T0" fmla="*/ 0 w 12"/>
                <a:gd name="T1" fmla="*/ 0 h 345"/>
                <a:gd name="T2" fmla="*/ 0 w 12"/>
                <a:gd name="T3" fmla="*/ 345 h 345"/>
                <a:gd name="T4" fmla="*/ 12 w 12"/>
                <a:gd name="T5" fmla="*/ 345 h 345"/>
                <a:gd name="T6" fmla="*/ 12 w 12"/>
                <a:gd name="T7" fmla="*/ 12 h 345"/>
                <a:gd name="T8" fmla="*/ 0 w 12"/>
                <a:gd name="T9" fmla="*/ 0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345">
                  <a:moveTo>
                    <a:pt x="0" y="0"/>
                  </a:moveTo>
                  <a:lnTo>
                    <a:pt x="0" y="345"/>
                  </a:lnTo>
                  <a:lnTo>
                    <a:pt x="12" y="345"/>
                  </a:lnTo>
                  <a:lnTo>
                    <a:pt x="12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8" name="Rectangle 8"/>
            <p:cNvSpPr>
              <a:spLocks noChangeArrowheads="1"/>
            </p:cNvSpPr>
            <p:nvPr/>
          </p:nvSpPr>
          <p:spPr bwMode="auto">
            <a:xfrm>
              <a:off x="3658" y="3501"/>
              <a:ext cx="647" cy="1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9" name="Freeform 9"/>
            <p:cNvSpPr/>
            <p:nvPr/>
          </p:nvSpPr>
          <p:spPr bwMode="auto">
            <a:xfrm>
              <a:off x="3488" y="3446"/>
              <a:ext cx="118" cy="48"/>
            </a:xfrm>
            <a:custGeom>
              <a:avLst/>
              <a:gdLst>
                <a:gd name="T0" fmla="*/ 0 w 118"/>
                <a:gd name="T1" fmla="*/ 10 h 48"/>
                <a:gd name="T2" fmla="*/ 111 w 118"/>
                <a:gd name="T3" fmla="*/ 48 h 48"/>
                <a:gd name="T4" fmla="*/ 118 w 118"/>
                <a:gd name="T5" fmla="*/ 36 h 48"/>
                <a:gd name="T6" fmla="*/ 14 w 118"/>
                <a:gd name="T7" fmla="*/ 0 h 48"/>
                <a:gd name="T8" fmla="*/ 0 w 118"/>
                <a:gd name="T9" fmla="*/ 1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48">
                  <a:moveTo>
                    <a:pt x="0" y="10"/>
                  </a:moveTo>
                  <a:lnTo>
                    <a:pt x="111" y="48"/>
                  </a:lnTo>
                  <a:lnTo>
                    <a:pt x="118" y="36"/>
                  </a:lnTo>
                  <a:lnTo>
                    <a:pt x="14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0" name="Freeform 10"/>
            <p:cNvSpPr/>
            <p:nvPr/>
          </p:nvSpPr>
          <p:spPr bwMode="auto">
            <a:xfrm>
              <a:off x="2830" y="1026"/>
              <a:ext cx="30" cy="256"/>
            </a:xfrm>
            <a:custGeom>
              <a:avLst/>
              <a:gdLst>
                <a:gd name="T0" fmla="*/ 30 w 30"/>
                <a:gd name="T1" fmla="*/ 0 h 256"/>
                <a:gd name="T2" fmla="*/ 9 w 30"/>
                <a:gd name="T3" fmla="*/ 256 h 256"/>
                <a:gd name="T4" fmla="*/ 0 w 30"/>
                <a:gd name="T5" fmla="*/ 256 h 256"/>
                <a:gd name="T6" fmla="*/ 26 w 30"/>
                <a:gd name="T7" fmla="*/ 0 h 256"/>
                <a:gd name="T8" fmla="*/ 30 w 30"/>
                <a:gd name="T9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56">
                  <a:moveTo>
                    <a:pt x="30" y="0"/>
                  </a:moveTo>
                  <a:lnTo>
                    <a:pt x="9" y="256"/>
                  </a:lnTo>
                  <a:lnTo>
                    <a:pt x="0" y="256"/>
                  </a:lnTo>
                  <a:lnTo>
                    <a:pt x="26" y="0"/>
                  </a:lnTo>
                  <a:lnTo>
                    <a:pt x="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1" name="Freeform 11"/>
            <p:cNvSpPr/>
            <p:nvPr/>
          </p:nvSpPr>
          <p:spPr bwMode="auto">
            <a:xfrm>
              <a:off x="2841" y="773"/>
              <a:ext cx="604" cy="519"/>
            </a:xfrm>
            <a:custGeom>
              <a:avLst/>
              <a:gdLst>
                <a:gd name="T0" fmla="*/ 0 w 604"/>
                <a:gd name="T1" fmla="*/ 512 h 519"/>
                <a:gd name="T2" fmla="*/ 595 w 604"/>
                <a:gd name="T3" fmla="*/ 0 h 519"/>
                <a:gd name="T4" fmla="*/ 604 w 604"/>
                <a:gd name="T5" fmla="*/ 7 h 519"/>
                <a:gd name="T6" fmla="*/ 12 w 604"/>
                <a:gd name="T7" fmla="*/ 519 h 519"/>
                <a:gd name="T8" fmla="*/ 0 w 604"/>
                <a:gd name="T9" fmla="*/ 512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4" h="519">
                  <a:moveTo>
                    <a:pt x="0" y="512"/>
                  </a:moveTo>
                  <a:lnTo>
                    <a:pt x="595" y="0"/>
                  </a:lnTo>
                  <a:lnTo>
                    <a:pt x="604" y="7"/>
                  </a:lnTo>
                  <a:lnTo>
                    <a:pt x="12" y="519"/>
                  </a:lnTo>
                  <a:lnTo>
                    <a:pt x="0" y="5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2" name="Freeform 12"/>
            <p:cNvSpPr/>
            <p:nvPr/>
          </p:nvSpPr>
          <p:spPr bwMode="auto">
            <a:xfrm>
              <a:off x="2988" y="761"/>
              <a:ext cx="445" cy="192"/>
            </a:xfrm>
            <a:custGeom>
              <a:avLst/>
              <a:gdLst>
                <a:gd name="T0" fmla="*/ 445 w 445"/>
                <a:gd name="T1" fmla="*/ 17 h 192"/>
                <a:gd name="T2" fmla="*/ 3 w 445"/>
                <a:gd name="T3" fmla="*/ 192 h 192"/>
                <a:gd name="T4" fmla="*/ 0 w 445"/>
                <a:gd name="T5" fmla="*/ 187 h 192"/>
                <a:gd name="T6" fmla="*/ 445 w 445"/>
                <a:gd name="T7" fmla="*/ 0 h 192"/>
                <a:gd name="T8" fmla="*/ 445 w 445"/>
                <a:gd name="T9" fmla="*/ 17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5" h="192">
                  <a:moveTo>
                    <a:pt x="445" y="17"/>
                  </a:moveTo>
                  <a:lnTo>
                    <a:pt x="3" y="192"/>
                  </a:lnTo>
                  <a:lnTo>
                    <a:pt x="0" y="187"/>
                  </a:lnTo>
                  <a:lnTo>
                    <a:pt x="445" y="0"/>
                  </a:lnTo>
                  <a:lnTo>
                    <a:pt x="445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3" name="Freeform 13"/>
            <p:cNvSpPr/>
            <p:nvPr/>
          </p:nvSpPr>
          <p:spPr bwMode="auto">
            <a:xfrm>
              <a:off x="3478" y="650"/>
              <a:ext cx="159" cy="95"/>
            </a:xfrm>
            <a:custGeom>
              <a:avLst/>
              <a:gdLst>
                <a:gd name="T0" fmla="*/ 10 w 159"/>
                <a:gd name="T1" fmla="*/ 95 h 95"/>
                <a:gd name="T2" fmla="*/ 159 w 159"/>
                <a:gd name="T3" fmla="*/ 9 h 95"/>
                <a:gd name="T4" fmla="*/ 159 w 159"/>
                <a:gd name="T5" fmla="*/ 0 h 95"/>
                <a:gd name="T6" fmla="*/ 0 w 159"/>
                <a:gd name="T7" fmla="*/ 88 h 95"/>
                <a:gd name="T8" fmla="*/ 10 w 159"/>
                <a:gd name="T9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95">
                  <a:moveTo>
                    <a:pt x="10" y="95"/>
                  </a:moveTo>
                  <a:lnTo>
                    <a:pt x="159" y="9"/>
                  </a:lnTo>
                  <a:lnTo>
                    <a:pt x="159" y="0"/>
                  </a:lnTo>
                  <a:lnTo>
                    <a:pt x="0" y="88"/>
                  </a:lnTo>
                  <a:lnTo>
                    <a:pt x="10" y="9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4" name="Freeform 14"/>
            <p:cNvSpPr/>
            <p:nvPr/>
          </p:nvSpPr>
          <p:spPr bwMode="auto">
            <a:xfrm>
              <a:off x="3488" y="683"/>
              <a:ext cx="798" cy="74"/>
            </a:xfrm>
            <a:custGeom>
              <a:avLst/>
              <a:gdLst>
                <a:gd name="T0" fmla="*/ 0 w 798"/>
                <a:gd name="T1" fmla="*/ 62 h 74"/>
                <a:gd name="T2" fmla="*/ 798 w 798"/>
                <a:gd name="T3" fmla="*/ 0 h 74"/>
                <a:gd name="T4" fmla="*/ 798 w 798"/>
                <a:gd name="T5" fmla="*/ 10 h 74"/>
                <a:gd name="T6" fmla="*/ 0 w 798"/>
                <a:gd name="T7" fmla="*/ 74 h 74"/>
                <a:gd name="T8" fmla="*/ 0 w 798"/>
                <a:gd name="T9" fmla="*/ 6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8" h="74">
                  <a:moveTo>
                    <a:pt x="0" y="62"/>
                  </a:moveTo>
                  <a:lnTo>
                    <a:pt x="798" y="0"/>
                  </a:lnTo>
                  <a:lnTo>
                    <a:pt x="798" y="10"/>
                  </a:lnTo>
                  <a:lnTo>
                    <a:pt x="0" y="74"/>
                  </a:lnTo>
                  <a:lnTo>
                    <a:pt x="0" y="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5" name="Freeform 15"/>
            <p:cNvSpPr/>
            <p:nvPr/>
          </p:nvSpPr>
          <p:spPr bwMode="auto">
            <a:xfrm>
              <a:off x="3421" y="778"/>
              <a:ext cx="34" cy="308"/>
            </a:xfrm>
            <a:custGeom>
              <a:avLst/>
              <a:gdLst>
                <a:gd name="T0" fmla="*/ 29 w 34"/>
                <a:gd name="T1" fmla="*/ 0 h 308"/>
                <a:gd name="T2" fmla="*/ 0 w 34"/>
                <a:gd name="T3" fmla="*/ 308 h 308"/>
                <a:gd name="T4" fmla="*/ 12 w 34"/>
                <a:gd name="T5" fmla="*/ 308 h 308"/>
                <a:gd name="T6" fmla="*/ 34 w 34"/>
                <a:gd name="T7" fmla="*/ 0 h 308"/>
                <a:gd name="T8" fmla="*/ 29 w 34"/>
                <a:gd name="T9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308">
                  <a:moveTo>
                    <a:pt x="29" y="0"/>
                  </a:moveTo>
                  <a:lnTo>
                    <a:pt x="0" y="308"/>
                  </a:lnTo>
                  <a:lnTo>
                    <a:pt x="12" y="308"/>
                  </a:lnTo>
                  <a:lnTo>
                    <a:pt x="34" y="0"/>
                  </a:ln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6" name="Freeform 16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  <a:gd name="T10" fmla="*/ 0 w 571"/>
                <a:gd name="T11" fmla="*/ 11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7" name="Freeform 17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8" name="Freeform 18"/>
            <p:cNvSpPr/>
            <p:nvPr/>
          </p:nvSpPr>
          <p:spPr bwMode="auto">
            <a:xfrm>
              <a:off x="4087" y="693"/>
              <a:ext cx="225" cy="307"/>
            </a:xfrm>
            <a:custGeom>
              <a:avLst/>
              <a:gdLst>
                <a:gd name="T0" fmla="*/ 213 w 225"/>
                <a:gd name="T1" fmla="*/ 0 h 307"/>
                <a:gd name="T2" fmla="*/ 0 w 225"/>
                <a:gd name="T3" fmla="*/ 298 h 307"/>
                <a:gd name="T4" fmla="*/ 12 w 225"/>
                <a:gd name="T5" fmla="*/ 307 h 307"/>
                <a:gd name="T6" fmla="*/ 225 w 225"/>
                <a:gd name="T7" fmla="*/ 7 h 307"/>
                <a:gd name="T8" fmla="*/ 213 w 225"/>
                <a:gd name="T9" fmla="*/ 0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5" h="307">
                  <a:moveTo>
                    <a:pt x="213" y="0"/>
                  </a:moveTo>
                  <a:lnTo>
                    <a:pt x="0" y="298"/>
                  </a:lnTo>
                  <a:lnTo>
                    <a:pt x="12" y="307"/>
                  </a:lnTo>
                  <a:lnTo>
                    <a:pt x="225" y="7"/>
                  </a:lnTo>
                  <a:lnTo>
                    <a:pt x="21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9" name="Freeform 19"/>
            <p:cNvSpPr/>
            <p:nvPr/>
          </p:nvSpPr>
          <p:spPr bwMode="auto">
            <a:xfrm>
              <a:off x="2481" y="1318"/>
              <a:ext cx="339" cy="343"/>
            </a:xfrm>
            <a:custGeom>
              <a:avLst/>
              <a:gdLst>
                <a:gd name="T0" fmla="*/ 0 w 339"/>
                <a:gd name="T1" fmla="*/ 336 h 343"/>
                <a:gd name="T2" fmla="*/ 332 w 339"/>
                <a:gd name="T3" fmla="*/ 0 h 343"/>
                <a:gd name="T4" fmla="*/ 339 w 339"/>
                <a:gd name="T5" fmla="*/ 7 h 343"/>
                <a:gd name="T6" fmla="*/ 5 w 339"/>
                <a:gd name="T7" fmla="*/ 343 h 343"/>
                <a:gd name="T8" fmla="*/ 0 w 339"/>
                <a:gd name="T9" fmla="*/ 336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9" h="343">
                  <a:moveTo>
                    <a:pt x="0" y="336"/>
                  </a:moveTo>
                  <a:lnTo>
                    <a:pt x="332" y="0"/>
                  </a:lnTo>
                  <a:lnTo>
                    <a:pt x="339" y="7"/>
                  </a:lnTo>
                  <a:lnTo>
                    <a:pt x="5" y="343"/>
                  </a:lnTo>
                  <a:lnTo>
                    <a:pt x="0" y="3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0" name="Freeform 20"/>
            <p:cNvSpPr/>
            <p:nvPr/>
          </p:nvSpPr>
          <p:spPr bwMode="auto">
            <a:xfrm>
              <a:off x="2616" y="1332"/>
              <a:ext cx="209" cy="753"/>
            </a:xfrm>
            <a:custGeom>
              <a:avLst/>
              <a:gdLst>
                <a:gd name="T0" fmla="*/ 197 w 209"/>
                <a:gd name="T1" fmla="*/ 0 h 753"/>
                <a:gd name="T2" fmla="*/ 0 w 209"/>
                <a:gd name="T3" fmla="*/ 743 h 753"/>
                <a:gd name="T4" fmla="*/ 10 w 209"/>
                <a:gd name="T5" fmla="*/ 753 h 753"/>
                <a:gd name="T6" fmla="*/ 209 w 209"/>
                <a:gd name="T7" fmla="*/ 0 h 753"/>
                <a:gd name="T8" fmla="*/ 197 w 209"/>
                <a:gd name="T9" fmla="*/ 0 h 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753">
                  <a:moveTo>
                    <a:pt x="197" y="0"/>
                  </a:moveTo>
                  <a:lnTo>
                    <a:pt x="0" y="743"/>
                  </a:lnTo>
                  <a:lnTo>
                    <a:pt x="10" y="753"/>
                  </a:lnTo>
                  <a:lnTo>
                    <a:pt x="209" y="0"/>
                  </a:lnTo>
                  <a:lnTo>
                    <a:pt x="19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1" name="Freeform 21"/>
            <p:cNvSpPr/>
            <p:nvPr/>
          </p:nvSpPr>
          <p:spPr bwMode="auto">
            <a:xfrm>
              <a:off x="2477" y="1704"/>
              <a:ext cx="106" cy="92"/>
            </a:xfrm>
            <a:custGeom>
              <a:avLst/>
              <a:gdLst>
                <a:gd name="T0" fmla="*/ 0 w 106"/>
                <a:gd name="T1" fmla="*/ 7 h 92"/>
                <a:gd name="T2" fmla="*/ 94 w 106"/>
                <a:gd name="T3" fmla="*/ 92 h 92"/>
                <a:gd name="T4" fmla="*/ 106 w 106"/>
                <a:gd name="T5" fmla="*/ 75 h 92"/>
                <a:gd name="T6" fmla="*/ 9 w 106"/>
                <a:gd name="T7" fmla="*/ 0 h 92"/>
                <a:gd name="T8" fmla="*/ 0 w 106"/>
                <a:gd name="T9" fmla="*/ 7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92">
                  <a:moveTo>
                    <a:pt x="0" y="7"/>
                  </a:moveTo>
                  <a:lnTo>
                    <a:pt x="94" y="92"/>
                  </a:lnTo>
                  <a:lnTo>
                    <a:pt x="106" y="75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2" name="Freeform 22"/>
            <p:cNvSpPr/>
            <p:nvPr/>
          </p:nvSpPr>
          <p:spPr bwMode="auto">
            <a:xfrm>
              <a:off x="2451" y="1711"/>
              <a:ext cx="146" cy="374"/>
            </a:xfrm>
            <a:custGeom>
              <a:avLst/>
              <a:gdLst>
                <a:gd name="T0" fmla="*/ 0 w 146"/>
                <a:gd name="T1" fmla="*/ 0 h 374"/>
                <a:gd name="T2" fmla="*/ 135 w 146"/>
                <a:gd name="T3" fmla="*/ 374 h 374"/>
                <a:gd name="T4" fmla="*/ 146 w 146"/>
                <a:gd name="T5" fmla="*/ 374 h 374"/>
                <a:gd name="T6" fmla="*/ 11 w 146"/>
                <a:gd name="T7" fmla="*/ 0 h 374"/>
                <a:gd name="T8" fmla="*/ 0 w 146"/>
                <a:gd name="T9" fmla="*/ 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374">
                  <a:moveTo>
                    <a:pt x="0" y="0"/>
                  </a:moveTo>
                  <a:lnTo>
                    <a:pt x="135" y="374"/>
                  </a:lnTo>
                  <a:lnTo>
                    <a:pt x="146" y="374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3" name="Rectangle 23"/>
            <p:cNvSpPr>
              <a:spLocks noChangeArrowheads="1"/>
            </p:cNvSpPr>
            <p:nvPr/>
          </p:nvSpPr>
          <p:spPr bwMode="auto">
            <a:xfrm>
              <a:off x="3410" y="1164"/>
              <a:ext cx="11" cy="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4" name="Freeform 24"/>
            <p:cNvSpPr/>
            <p:nvPr/>
          </p:nvSpPr>
          <p:spPr bwMode="auto">
            <a:xfrm>
              <a:off x="2848" y="1202"/>
              <a:ext cx="538" cy="111"/>
            </a:xfrm>
            <a:custGeom>
              <a:avLst/>
              <a:gdLst>
                <a:gd name="T0" fmla="*/ 0 w 538"/>
                <a:gd name="T1" fmla="*/ 102 h 111"/>
                <a:gd name="T2" fmla="*/ 538 w 538"/>
                <a:gd name="T3" fmla="*/ 0 h 111"/>
                <a:gd name="T4" fmla="*/ 538 w 538"/>
                <a:gd name="T5" fmla="*/ 9 h 111"/>
                <a:gd name="T6" fmla="*/ 0 w 538"/>
                <a:gd name="T7" fmla="*/ 111 h 111"/>
                <a:gd name="T8" fmla="*/ 0 w 538"/>
                <a:gd name="T9" fmla="*/ 102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8" h="111">
                  <a:moveTo>
                    <a:pt x="0" y="102"/>
                  </a:moveTo>
                  <a:lnTo>
                    <a:pt x="538" y="0"/>
                  </a:lnTo>
                  <a:lnTo>
                    <a:pt x="538" y="9"/>
                  </a:lnTo>
                  <a:lnTo>
                    <a:pt x="0" y="111"/>
                  </a:lnTo>
                  <a:lnTo>
                    <a:pt x="0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5" name="Freeform 25"/>
            <p:cNvSpPr/>
            <p:nvPr/>
          </p:nvSpPr>
          <p:spPr bwMode="auto">
            <a:xfrm>
              <a:off x="2834" y="1320"/>
              <a:ext cx="287" cy="455"/>
            </a:xfrm>
            <a:custGeom>
              <a:avLst/>
              <a:gdLst>
                <a:gd name="T0" fmla="*/ 0 w 287"/>
                <a:gd name="T1" fmla="*/ 5 h 455"/>
                <a:gd name="T2" fmla="*/ 275 w 287"/>
                <a:gd name="T3" fmla="*/ 450 h 455"/>
                <a:gd name="T4" fmla="*/ 277 w 287"/>
                <a:gd name="T5" fmla="*/ 455 h 455"/>
                <a:gd name="T6" fmla="*/ 287 w 287"/>
                <a:gd name="T7" fmla="*/ 445 h 455"/>
                <a:gd name="T8" fmla="*/ 7 w 287"/>
                <a:gd name="T9" fmla="*/ 0 h 455"/>
                <a:gd name="T10" fmla="*/ 0 w 287"/>
                <a:gd name="T11" fmla="*/ 5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7" h="455">
                  <a:moveTo>
                    <a:pt x="0" y="5"/>
                  </a:moveTo>
                  <a:lnTo>
                    <a:pt x="275" y="450"/>
                  </a:lnTo>
                  <a:lnTo>
                    <a:pt x="277" y="455"/>
                  </a:lnTo>
                  <a:lnTo>
                    <a:pt x="287" y="445"/>
                  </a:lnTo>
                  <a:lnTo>
                    <a:pt x="7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6" name="Freeform 26"/>
            <p:cNvSpPr/>
            <p:nvPr/>
          </p:nvSpPr>
          <p:spPr bwMode="auto">
            <a:xfrm>
              <a:off x="3140" y="1221"/>
              <a:ext cx="270" cy="544"/>
            </a:xfrm>
            <a:custGeom>
              <a:avLst/>
              <a:gdLst>
                <a:gd name="T0" fmla="*/ 0 w 270"/>
                <a:gd name="T1" fmla="*/ 544 h 544"/>
                <a:gd name="T2" fmla="*/ 263 w 270"/>
                <a:gd name="T3" fmla="*/ 0 h 544"/>
                <a:gd name="T4" fmla="*/ 270 w 270"/>
                <a:gd name="T5" fmla="*/ 0 h 544"/>
                <a:gd name="T6" fmla="*/ 14 w 270"/>
                <a:gd name="T7" fmla="*/ 544 h 544"/>
                <a:gd name="T8" fmla="*/ 0 w 270"/>
                <a:gd name="T9" fmla="*/ 544 h 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0" h="544">
                  <a:moveTo>
                    <a:pt x="0" y="544"/>
                  </a:moveTo>
                  <a:lnTo>
                    <a:pt x="263" y="0"/>
                  </a:lnTo>
                  <a:lnTo>
                    <a:pt x="270" y="0"/>
                  </a:lnTo>
                  <a:lnTo>
                    <a:pt x="14" y="544"/>
                  </a:lnTo>
                  <a:lnTo>
                    <a:pt x="0" y="5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7" name="Freeform 27"/>
            <p:cNvSpPr/>
            <p:nvPr/>
          </p:nvSpPr>
          <p:spPr bwMode="auto">
            <a:xfrm>
              <a:off x="3317" y="1221"/>
              <a:ext cx="93" cy="809"/>
            </a:xfrm>
            <a:custGeom>
              <a:avLst/>
              <a:gdLst>
                <a:gd name="T0" fmla="*/ 83 w 93"/>
                <a:gd name="T1" fmla="*/ 0 h 809"/>
                <a:gd name="T2" fmla="*/ 0 w 93"/>
                <a:gd name="T3" fmla="*/ 809 h 809"/>
                <a:gd name="T4" fmla="*/ 12 w 93"/>
                <a:gd name="T5" fmla="*/ 809 h 809"/>
                <a:gd name="T6" fmla="*/ 93 w 93"/>
                <a:gd name="T7" fmla="*/ 0 h 809"/>
                <a:gd name="T8" fmla="*/ 83 w 93"/>
                <a:gd name="T9" fmla="*/ 0 h 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" h="809">
                  <a:moveTo>
                    <a:pt x="83" y="0"/>
                  </a:moveTo>
                  <a:lnTo>
                    <a:pt x="0" y="809"/>
                  </a:lnTo>
                  <a:lnTo>
                    <a:pt x="12" y="809"/>
                  </a:lnTo>
                  <a:lnTo>
                    <a:pt x="93" y="0"/>
                  </a:lnTo>
                  <a:lnTo>
                    <a:pt x="8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8" name="Freeform 28"/>
            <p:cNvSpPr/>
            <p:nvPr/>
          </p:nvSpPr>
          <p:spPr bwMode="auto">
            <a:xfrm>
              <a:off x="3438" y="1022"/>
              <a:ext cx="611" cy="180"/>
            </a:xfrm>
            <a:custGeom>
              <a:avLst/>
              <a:gdLst>
                <a:gd name="T0" fmla="*/ 0 w 611"/>
                <a:gd name="T1" fmla="*/ 165 h 180"/>
                <a:gd name="T2" fmla="*/ 611 w 611"/>
                <a:gd name="T3" fmla="*/ 0 h 180"/>
                <a:gd name="T4" fmla="*/ 611 w 611"/>
                <a:gd name="T5" fmla="*/ 14 h 180"/>
                <a:gd name="T6" fmla="*/ 0 w 611"/>
                <a:gd name="T7" fmla="*/ 180 h 180"/>
                <a:gd name="T8" fmla="*/ 0 w 611"/>
                <a:gd name="T9" fmla="*/ 165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180">
                  <a:moveTo>
                    <a:pt x="0" y="165"/>
                  </a:moveTo>
                  <a:lnTo>
                    <a:pt x="611" y="0"/>
                  </a:lnTo>
                  <a:lnTo>
                    <a:pt x="611" y="14"/>
                  </a:lnTo>
                  <a:lnTo>
                    <a:pt x="0" y="180"/>
                  </a:lnTo>
                  <a:lnTo>
                    <a:pt x="0" y="1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9" name="Freeform 29"/>
            <p:cNvSpPr/>
            <p:nvPr/>
          </p:nvSpPr>
          <p:spPr bwMode="auto">
            <a:xfrm>
              <a:off x="4340" y="702"/>
              <a:ext cx="377" cy="396"/>
            </a:xfrm>
            <a:custGeom>
              <a:avLst/>
              <a:gdLst>
                <a:gd name="T0" fmla="*/ 0 w 377"/>
                <a:gd name="T1" fmla="*/ 12 h 396"/>
                <a:gd name="T2" fmla="*/ 370 w 377"/>
                <a:gd name="T3" fmla="*/ 396 h 396"/>
                <a:gd name="T4" fmla="*/ 377 w 377"/>
                <a:gd name="T5" fmla="*/ 388 h 396"/>
                <a:gd name="T6" fmla="*/ 0 w 377"/>
                <a:gd name="T7" fmla="*/ 0 h 396"/>
                <a:gd name="T8" fmla="*/ 0 w 377"/>
                <a:gd name="T9" fmla="*/ 12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7" h="396">
                  <a:moveTo>
                    <a:pt x="0" y="12"/>
                  </a:moveTo>
                  <a:lnTo>
                    <a:pt x="370" y="396"/>
                  </a:lnTo>
                  <a:lnTo>
                    <a:pt x="377" y="388"/>
                  </a:lnTo>
                  <a:lnTo>
                    <a:pt x="0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0" name="Freeform 30"/>
            <p:cNvSpPr/>
            <p:nvPr/>
          </p:nvSpPr>
          <p:spPr bwMode="auto">
            <a:xfrm>
              <a:off x="4108" y="1015"/>
              <a:ext cx="597" cy="97"/>
            </a:xfrm>
            <a:custGeom>
              <a:avLst/>
              <a:gdLst>
                <a:gd name="T0" fmla="*/ 0 w 597"/>
                <a:gd name="T1" fmla="*/ 0 h 97"/>
                <a:gd name="T2" fmla="*/ 597 w 597"/>
                <a:gd name="T3" fmla="*/ 90 h 97"/>
                <a:gd name="T4" fmla="*/ 597 w 597"/>
                <a:gd name="T5" fmla="*/ 97 h 97"/>
                <a:gd name="T6" fmla="*/ 0 w 597"/>
                <a:gd name="T7" fmla="*/ 11 h 97"/>
                <a:gd name="T8" fmla="*/ 0 w 597"/>
                <a:gd name="T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97">
                  <a:moveTo>
                    <a:pt x="0" y="0"/>
                  </a:moveTo>
                  <a:lnTo>
                    <a:pt x="597" y="90"/>
                  </a:lnTo>
                  <a:lnTo>
                    <a:pt x="597" y="97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1" name="Freeform 31"/>
            <p:cNvSpPr/>
            <p:nvPr/>
          </p:nvSpPr>
          <p:spPr bwMode="auto">
            <a:xfrm>
              <a:off x="4759" y="1121"/>
              <a:ext cx="280" cy="55"/>
            </a:xfrm>
            <a:custGeom>
              <a:avLst/>
              <a:gdLst>
                <a:gd name="T0" fmla="*/ 5 w 280"/>
                <a:gd name="T1" fmla="*/ 0 h 55"/>
                <a:gd name="T2" fmla="*/ 280 w 280"/>
                <a:gd name="T3" fmla="*/ 40 h 55"/>
                <a:gd name="T4" fmla="*/ 280 w 280"/>
                <a:gd name="T5" fmla="*/ 55 h 55"/>
                <a:gd name="T6" fmla="*/ 0 w 280"/>
                <a:gd name="T7" fmla="*/ 7 h 55"/>
                <a:gd name="T8" fmla="*/ 5 w 280"/>
                <a:gd name="T9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0" h="55">
                  <a:moveTo>
                    <a:pt x="5" y="0"/>
                  </a:moveTo>
                  <a:lnTo>
                    <a:pt x="280" y="40"/>
                  </a:lnTo>
                  <a:lnTo>
                    <a:pt x="280" y="55"/>
                  </a:lnTo>
                  <a:lnTo>
                    <a:pt x="0" y="7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2" name="Freeform 32"/>
            <p:cNvSpPr/>
            <p:nvPr/>
          </p:nvSpPr>
          <p:spPr bwMode="auto">
            <a:xfrm>
              <a:off x="4745" y="1131"/>
              <a:ext cx="298" cy="447"/>
            </a:xfrm>
            <a:custGeom>
              <a:avLst/>
              <a:gdLst>
                <a:gd name="T0" fmla="*/ 0 w 298"/>
                <a:gd name="T1" fmla="*/ 9 h 447"/>
                <a:gd name="T2" fmla="*/ 294 w 298"/>
                <a:gd name="T3" fmla="*/ 447 h 447"/>
                <a:gd name="T4" fmla="*/ 298 w 298"/>
                <a:gd name="T5" fmla="*/ 440 h 447"/>
                <a:gd name="T6" fmla="*/ 7 w 298"/>
                <a:gd name="T7" fmla="*/ 0 h 447"/>
                <a:gd name="T8" fmla="*/ 0 w 298"/>
                <a:gd name="T9" fmla="*/ 9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447">
                  <a:moveTo>
                    <a:pt x="0" y="9"/>
                  </a:moveTo>
                  <a:lnTo>
                    <a:pt x="294" y="447"/>
                  </a:lnTo>
                  <a:lnTo>
                    <a:pt x="298" y="440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3" name="Freeform 33"/>
            <p:cNvSpPr/>
            <p:nvPr/>
          </p:nvSpPr>
          <p:spPr bwMode="auto">
            <a:xfrm>
              <a:off x="4551" y="1135"/>
              <a:ext cx="182" cy="422"/>
            </a:xfrm>
            <a:custGeom>
              <a:avLst/>
              <a:gdLst>
                <a:gd name="T0" fmla="*/ 173 w 182"/>
                <a:gd name="T1" fmla="*/ 0 h 422"/>
                <a:gd name="T2" fmla="*/ 0 w 182"/>
                <a:gd name="T3" fmla="*/ 422 h 422"/>
                <a:gd name="T4" fmla="*/ 12 w 182"/>
                <a:gd name="T5" fmla="*/ 422 h 422"/>
                <a:gd name="T6" fmla="*/ 182 w 182"/>
                <a:gd name="T7" fmla="*/ 0 h 422"/>
                <a:gd name="T8" fmla="*/ 173 w 182"/>
                <a:gd name="T9" fmla="*/ 0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2" h="422">
                  <a:moveTo>
                    <a:pt x="173" y="0"/>
                  </a:moveTo>
                  <a:lnTo>
                    <a:pt x="0" y="422"/>
                  </a:lnTo>
                  <a:lnTo>
                    <a:pt x="12" y="422"/>
                  </a:lnTo>
                  <a:lnTo>
                    <a:pt x="182" y="0"/>
                  </a:lnTo>
                  <a:lnTo>
                    <a:pt x="1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4" name="Freeform 34"/>
            <p:cNvSpPr/>
            <p:nvPr/>
          </p:nvSpPr>
          <p:spPr bwMode="auto">
            <a:xfrm>
              <a:off x="3414" y="1214"/>
              <a:ext cx="401" cy="388"/>
            </a:xfrm>
            <a:custGeom>
              <a:avLst/>
              <a:gdLst>
                <a:gd name="T0" fmla="*/ 0 w 401"/>
                <a:gd name="T1" fmla="*/ 0 h 388"/>
                <a:gd name="T2" fmla="*/ 393 w 401"/>
                <a:gd name="T3" fmla="*/ 388 h 388"/>
                <a:gd name="T4" fmla="*/ 401 w 401"/>
                <a:gd name="T5" fmla="*/ 378 h 388"/>
                <a:gd name="T6" fmla="*/ 12 w 401"/>
                <a:gd name="T7" fmla="*/ 0 h 388"/>
                <a:gd name="T8" fmla="*/ 0 w 40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1" h="388">
                  <a:moveTo>
                    <a:pt x="0" y="0"/>
                  </a:moveTo>
                  <a:lnTo>
                    <a:pt x="393" y="388"/>
                  </a:lnTo>
                  <a:lnTo>
                    <a:pt x="401" y="37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5" name="Freeform 35"/>
            <p:cNvSpPr/>
            <p:nvPr/>
          </p:nvSpPr>
          <p:spPr bwMode="auto">
            <a:xfrm>
              <a:off x="3833" y="1034"/>
              <a:ext cx="233" cy="558"/>
            </a:xfrm>
            <a:custGeom>
              <a:avLst/>
              <a:gdLst>
                <a:gd name="T0" fmla="*/ 225 w 233"/>
                <a:gd name="T1" fmla="*/ 0 h 558"/>
                <a:gd name="T2" fmla="*/ 0 w 233"/>
                <a:gd name="T3" fmla="*/ 558 h 558"/>
                <a:gd name="T4" fmla="*/ 10 w 233"/>
                <a:gd name="T5" fmla="*/ 558 h 558"/>
                <a:gd name="T6" fmla="*/ 233 w 233"/>
                <a:gd name="T7" fmla="*/ 0 h 558"/>
                <a:gd name="T8" fmla="*/ 225 w 233"/>
                <a:gd name="T9" fmla="*/ 0 h 5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3" h="558">
                  <a:moveTo>
                    <a:pt x="225" y="0"/>
                  </a:moveTo>
                  <a:lnTo>
                    <a:pt x="0" y="558"/>
                  </a:lnTo>
                  <a:lnTo>
                    <a:pt x="10" y="558"/>
                  </a:lnTo>
                  <a:lnTo>
                    <a:pt x="233" y="0"/>
                  </a:lnTo>
                  <a:lnTo>
                    <a:pt x="2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6" name="Freeform 36"/>
            <p:cNvSpPr/>
            <p:nvPr/>
          </p:nvSpPr>
          <p:spPr bwMode="auto">
            <a:xfrm>
              <a:off x="4087" y="1034"/>
              <a:ext cx="452" cy="530"/>
            </a:xfrm>
            <a:custGeom>
              <a:avLst/>
              <a:gdLst>
                <a:gd name="T0" fmla="*/ 0 w 452"/>
                <a:gd name="T1" fmla="*/ 0 h 530"/>
                <a:gd name="T2" fmla="*/ 440 w 452"/>
                <a:gd name="T3" fmla="*/ 530 h 530"/>
                <a:gd name="T4" fmla="*/ 452 w 452"/>
                <a:gd name="T5" fmla="*/ 528 h 530"/>
                <a:gd name="T6" fmla="*/ 12 w 452"/>
                <a:gd name="T7" fmla="*/ 0 h 530"/>
                <a:gd name="T8" fmla="*/ 0 w 452"/>
                <a:gd name="T9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2" h="530">
                  <a:moveTo>
                    <a:pt x="0" y="0"/>
                  </a:moveTo>
                  <a:lnTo>
                    <a:pt x="440" y="530"/>
                  </a:lnTo>
                  <a:lnTo>
                    <a:pt x="452" y="5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7" name="Freeform 37"/>
            <p:cNvSpPr/>
            <p:nvPr/>
          </p:nvSpPr>
          <p:spPr bwMode="auto">
            <a:xfrm>
              <a:off x="3836" y="1588"/>
              <a:ext cx="689" cy="23"/>
            </a:xfrm>
            <a:custGeom>
              <a:avLst/>
              <a:gdLst>
                <a:gd name="T0" fmla="*/ 0 w 689"/>
                <a:gd name="T1" fmla="*/ 16 h 23"/>
                <a:gd name="T2" fmla="*/ 689 w 689"/>
                <a:gd name="T3" fmla="*/ 0 h 23"/>
                <a:gd name="T4" fmla="*/ 689 w 689"/>
                <a:gd name="T5" fmla="*/ 7 h 23"/>
                <a:gd name="T6" fmla="*/ 12 w 689"/>
                <a:gd name="T7" fmla="*/ 23 h 23"/>
                <a:gd name="T8" fmla="*/ 0 w 689"/>
                <a:gd name="T9" fmla="*/ 16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23">
                  <a:moveTo>
                    <a:pt x="0" y="16"/>
                  </a:moveTo>
                  <a:lnTo>
                    <a:pt x="689" y="0"/>
                  </a:lnTo>
                  <a:lnTo>
                    <a:pt x="689" y="7"/>
                  </a:lnTo>
                  <a:lnTo>
                    <a:pt x="12" y="23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8" name="Freeform 38"/>
            <p:cNvSpPr/>
            <p:nvPr/>
          </p:nvSpPr>
          <p:spPr bwMode="auto">
            <a:xfrm>
              <a:off x="5093" y="1621"/>
              <a:ext cx="273" cy="428"/>
            </a:xfrm>
            <a:custGeom>
              <a:avLst/>
              <a:gdLst>
                <a:gd name="T0" fmla="*/ 0 w 273"/>
                <a:gd name="T1" fmla="*/ 0 h 428"/>
                <a:gd name="T2" fmla="*/ 263 w 273"/>
                <a:gd name="T3" fmla="*/ 428 h 428"/>
                <a:gd name="T4" fmla="*/ 273 w 273"/>
                <a:gd name="T5" fmla="*/ 428 h 428"/>
                <a:gd name="T6" fmla="*/ 12 w 273"/>
                <a:gd name="T7" fmla="*/ 0 h 428"/>
                <a:gd name="T8" fmla="*/ 0 w 27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3" h="428">
                  <a:moveTo>
                    <a:pt x="0" y="0"/>
                  </a:moveTo>
                  <a:lnTo>
                    <a:pt x="263" y="428"/>
                  </a:lnTo>
                  <a:lnTo>
                    <a:pt x="273" y="4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9" name="Freeform 39"/>
            <p:cNvSpPr/>
            <p:nvPr/>
          </p:nvSpPr>
          <p:spPr bwMode="auto">
            <a:xfrm>
              <a:off x="5070" y="1621"/>
              <a:ext cx="293" cy="428"/>
            </a:xfrm>
            <a:custGeom>
              <a:avLst/>
              <a:gdLst>
                <a:gd name="T0" fmla="*/ 0 w 293"/>
                <a:gd name="T1" fmla="*/ 0 h 428"/>
                <a:gd name="T2" fmla="*/ 286 w 293"/>
                <a:gd name="T3" fmla="*/ 428 h 428"/>
                <a:gd name="T4" fmla="*/ 293 w 293"/>
                <a:gd name="T5" fmla="*/ 421 h 428"/>
                <a:gd name="T6" fmla="*/ 16 w 293"/>
                <a:gd name="T7" fmla="*/ 0 h 428"/>
                <a:gd name="T8" fmla="*/ 0 w 29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3" h="428">
                  <a:moveTo>
                    <a:pt x="0" y="0"/>
                  </a:moveTo>
                  <a:lnTo>
                    <a:pt x="286" y="428"/>
                  </a:lnTo>
                  <a:lnTo>
                    <a:pt x="293" y="421"/>
                  </a:lnTo>
                  <a:lnTo>
                    <a:pt x="1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0" name="Freeform 40"/>
            <p:cNvSpPr/>
            <p:nvPr/>
          </p:nvSpPr>
          <p:spPr bwMode="auto">
            <a:xfrm>
              <a:off x="4568" y="1581"/>
              <a:ext cx="551" cy="156"/>
            </a:xfrm>
            <a:custGeom>
              <a:avLst/>
              <a:gdLst>
                <a:gd name="T0" fmla="*/ 0 w 551"/>
                <a:gd name="T1" fmla="*/ 0 h 156"/>
                <a:gd name="T2" fmla="*/ 551 w 551"/>
                <a:gd name="T3" fmla="*/ 146 h 156"/>
                <a:gd name="T4" fmla="*/ 539 w 551"/>
                <a:gd name="T5" fmla="*/ 156 h 156"/>
                <a:gd name="T6" fmla="*/ 0 w 551"/>
                <a:gd name="T7" fmla="*/ 11 h 156"/>
                <a:gd name="T8" fmla="*/ 0 w 551"/>
                <a:gd name="T9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1" h="156">
                  <a:moveTo>
                    <a:pt x="0" y="0"/>
                  </a:moveTo>
                  <a:lnTo>
                    <a:pt x="551" y="146"/>
                  </a:lnTo>
                  <a:lnTo>
                    <a:pt x="539" y="156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1" name="Freeform 41"/>
            <p:cNvSpPr/>
            <p:nvPr/>
          </p:nvSpPr>
          <p:spPr bwMode="auto">
            <a:xfrm>
              <a:off x="4546" y="1597"/>
              <a:ext cx="228" cy="677"/>
            </a:xfrm>
            <a:custGeom>
              <a:avLst/>
              <a:gdLst>
                <a:gd name="T0" fmla="*/ 0 w 228"/>
                <a:gd name="T1" fmla="*/ 0 h 677"/>
                <a:gd name="T2" fmla="*/ 223 w 228"/>
                <a:gd name="T3" fmla="*/ 677 h 677"/>
                <a:gd name="T4" fmla="*/ 228 w 228"/>
                <a:gd name="T5" fmla="*/ 677 h 677"/>
                <a:gd name="T6" fmla="*/ 10 w 228"/>
                <a:gd name="T7" fmla="*/ 0 h 677"/>
                <a:gd name="T8" fmla="*/ 0 w 228"/>
                <a:gd name="T9" fmla="*/ 0 h 6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8" h="677">
                  <a:moveTo>
                    <a:pt x="0" y="0"/>
                  </a:moveTo>
                  <a:lnTo>
                    <a:pt x="223" y="677"/>
                  </a:lnTo>
                  <a:lnTo>
                    <a:pt x="228" y="677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2" name="Freeform 42"/>
            <p:cNvSpPr/>
            <p:nvPr/>
          </p:nvSpPr>
          <p:spPr bwMode="auto">
            <a:xfrm>
              <a:off x="4229" y="1604"/>
              <a:ext cx="310" cy="481"/>
            </a:xfrm>
            <a:custGeom>
              <a:avLst/>
              <a:gdLst>
                <a:gd name="T0" fmla="*/ 0 w 310"/>
                <a:gd name="T1" fmla="*/ 481 h 481"/>
                <a:gd name="T2" fmla="*/ 301 w 310"/>
                <a:gd name="T3" fmla="*/ 0 h 481"/>
                <a:gd name="T4" fmla="*/ 310 w 310"/>
                <a:gd name="T5" fmla="*/ 0 h 481"/>
                <a:gd name="T6" fmla="*/ 7 w 310"/>
                <a:gd name="T7" fmla="*/ 481 h 481"/>
                <a:gd name="T8" fmla="*/ 0 w 310"/>
                <a:gd name="T9" fmla="*/ 481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0" h="481">
                  <a:moveTo>
                    <a:pt x="0" y="481"/>
                  </a:moveTo>
                  <a:lnTo>
                    <a:pt x="301" y="0"/>
                  </a:lnTo>
                  <a:lnTo>
                    <a:pt x="310" y="0"/>
                  </a:lnTo>
                  <a:lnTo>
                    <a:pt x="7" y="481"/>
                  </a:lnTo>
                  <a:lnTo>
                    <a:pt x="0" y="4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3" name="Freeform 43"/>
            <p:cNvSpPr/>
            <p:nvPr/>
          </p:nvSpPr>
          <p:spPr bwMode="auto">
            <a:xfrm>
              <a:off x="4217" y="1803"/>
              <a:ext cx="90" cy="282"/>
            </a:xfrm>
            <a:custGeom>
              <a:avLst/>
              <a:gdLst>
                <a:gd name="T0" fmla="*/ 81 w 90"/>
                <a:gd name="T1" fmla="*/ 0 h 282"/>
                <a:gd name="T2" fmla="*/ 0 w 90"/>
                <a:gd name="T3" fmla="*/ 282 h 282"/>
                <a:gd name="T4" fmla="*/ 7 w 90"/>
                <a:gd name="T5" fmla="*/ 282 h 282"/>
                <a:gd name="T6" fmla="*/ 90 w 90"/>
                <a:gd name="T7" fmla="*/ 0 h 282"/>
                <a:gd name="T8" fmla="*/ 81 w 90"/>
                <a:gd name="T9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282">
                  <a:moveTo>
                    <a:pt x="81" y="0"/>
                  </a:moveTo>
                  <a:lnTo>
                    <a:pt x="0" y="282"/>
                  </a:lnTo>
                  <a:lnTo>
                    <a:pt x="7" y="282"/>
                  </a:lnTo>
                  <a:lnTo>
                    <a:pt x="90" y="0"/>
                  </a:lnTo>
                  <a:lnTo>
                    <a:pt x="8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4" name="Freeform 44"/>
            <p:cNvSpPr/>
            <p:nvPr/>
          </p:nvSpPr>
          <p:spPr bwMode="auto">
            <a:xfrm>
              <a:off x="3833" y="1621"/>
              <a:ext cx="375" cy="464"/>
            </a:xfrm>
            <a:custGeom>
              <a:avLst/>
              <a:gdLst>
                <a:gd name="T0" fmla="*/ 0 w 375"/>
                <a:gd name="T1" fmla="*/ 0 h 464"/>
                <a:gd name="T2" fmla="*/ 368 w 375"/>
                <a:gd name="T3" fmla="*/ 464 h 464"/>
                <a:gd name="T4" fmla="*/ 375 w 375"/>
                <a:gd name="T5" fmla="*/ 464 h 464"/>
                <a:gd name="T6" fmla="*/ 8 w 375"/>
                <a:gd name="T7" fmla="*/ 0 h 464"/>
                <a:gd name="T8" fmla="*/ 0 w 375"/>
                <a:gd name="T9" fmla="*/ 0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5" h="464">
                  <a:moveTo>
                    <a:pt x="0" y="0"/>
                  </a:moveTo>
                  <a:lnTo>
                    <a:pt x="368" y="464"/>
                  </a:lnTo>
                  <a:lnTo>
                    <a:pt x="375" y="464"/>
                  </a:lnTo>
                  <a:lnTo>
                    <a:pt x="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5" name="Freeform 45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  <a:gd name="T10" fmla="*/ 0 w 649"/>
                <a:gd name="T11" fmla="*/ 17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6" name="Freeform 46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7" name="Freeform 47"/>
            <p:cNvSpPr/>
            <p:nvPr/>
          </p:nvSpPr>
          <p:spPr bwMode="auto">
            <a:xfrm>
              <a:off x="3623" y="1623"/>
              <a:ext cx="203" cy="658"/>
            </a:xfrm>
            <a:custGeom>
              <a:avLst/>
              <a:gdLst>
                <a:gd name="T0" fmla="*/ 194 w 203"/>
                <a:gd name="T1" fmla="*/ 0 h 658"/>
                <a:gd name="T2" fmla="*/ 0 w 203"/>
                <a:gd name="T3" fmla="*/ 658 h 658"/>
                <a:gd name="T4" fmla="*/ 9 w 203"/>
                <a:gd name="T5" fmla="*/ 658 h 658"/>
                <a:gd name="T6" fmla="*/ 203 w 203"/>
                <a:gd name="T7" fmla="*/ 5 h 658"/>
                <a:gd name="T8" fmla="*/ 194 w 203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58">
                  <a:moveTo>
                    <a:pt x="194" y="0"/>
                  </a:moveTo>
                  <a:lnTo>
                    <a:pt x="0" y="658"/>
                  </a:lnTo>
                  <a:lnTo>
                    <a:pt x="9" y="658"/>
                  </a:lnTo>
                  <a:lnTo>
                    <a:pt x="203" y="5"/>
                  </a:lnTo>
                  <a:lnTo>
                    <a:pt x="19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8" name="Freeform 48"/>
            <p:cNvSpPr/>
            <p:nvPr/>
          </p:nvSpPr>
          <p:spPr bwMode="auto">
            <a:xfrm>
              <a:off x="3353" y="1768"/>
              <a:ext cx="935" cy="310"/>
            </a:xfrm>
            <a:custGeom>
              <a:avLst/>
              <a:gdLst>
                <a:gd name="T0" fmla="*/ 0 w 935"/>
                <a:gd name="T1" fmla="*/ 300 h 310"/>
                <a:gd name="T2" fmla="*/ 928 w 935"/>
                <a:gd name="T3" fmla="*/ 0 h 310"/>
                <a:gd name="T4" fmla="*/ 935 w 935"/>
                <a:gd name="T5" fmla="*/ 9 h 310"/>
                <a:gd name="T6" fmla="*/ 7 w 935"/>
                <a:gd name="T7" fmla="*/ 310 h 310"/>
                <a:gd name="T8" fmla="*/ 0 w 935"/>
                <a:gd name="T9" fmla="*/ 300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5" h="310">
                  <a:moveTo>
                    <a:pt x="0" y="300"/>
                  </a:moveTo>
                  <a:lnTo>
                    <a:pt x="928" y="0"/>
                  </a:lnTo>
                  <a:lnTo>
                    <a:pt x="935" y="9"/>
                  </a:lnTo>
                  <a:lnTo>
                    <a:pt x="7" y="310"/>
                  </a:lnTo>
                  <a:lnTo>
                    <a:pt x="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9" name="Freeform 49"/>
            <p:cNvSpPr/>
            <p:nvPr/>
          </p:nvSpPr>
          <p:spPr bwMode="auto">
            <a:xfrm>
              <a:off x="2631" y="1820"/>
              <a:ext cx="641" cy="251"/>
            </a:xfrm>
            <a:custGeom>
              <a:avLst/>
              <a:gdLst>
                <a:gd name="T0" fmla="*/ 0 w 641"/>
                <a:gd name="T1" fmla="*/ 9 h 251"/>
                <a:gd name="T2" fmla="*/ 641 w 641"/>
                <a:gd name="T3" fmla="*/ 251 h 251"/>
                <a:gd name="T4" fmla="*/ 641 w 641"/>
                <a:gd name="T5" fmla="*/ 244 h 251"/>
                <a:gd name="T6" fmla="*/ 11 w 641"/>
                <a:gd name="T7" fmla="*/ 0 h 251"/>
                <a:gd name="T8" fmla="*/ 0 w 641"/>
                <a:gd name="T9" fmla="*/ 9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1" h="251">
                  <a:moveTo>
                    <a:pt x="0" y="9"/>
                  </a:moveTo>
                  <a:lnTo>
                    <a:pt x="641" y="251"/>
                  </a:lnTo>
                  <a:lnTo>
                    <a:pt x="641" y="244"/>
                  </a:lnTo>
                  <a:lnTo>
                    <a:pt x="11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0" name="Freeform 50"/>
            <p:cNvSpPr/>
            <p:nvPr/>
          </p:nvSpPr>
          <p:spPr bwMode="auto">
            <a:xfrm>
              <a:off x="2631" y="1798"/>
              <a:ext cx="497" cy="301"/>
            </a:xfrm>
            <a:custGeom>
              <a:avLst/>
              <a:gdLst>
                <a:gd name="T0" fmla="*/ 0 w 497"/>
                <a:gd name="T1" fmla="*/ 296 h 301"/>
                <a:gd name="T2" fmla="*/ 490 w 497"/>
                <a:gd name="T3" fmla="*/ 0 h 301"/>
                <a:gd name="T4" fmla="*/ 497 w 497"/>
                <a:gd name="T5" fmla="*/ 10 h 301"/>
                <a:gd name="T6" fmla="*/ 7 w 497"/>
                <a:gd name="T7" fmla="*/ 301 h 301"/>
                <a:gd name="T8" fmla="*/ 0 w 497"/>
                <a:gd name="T9" fmla="*/ 296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7" h="301">
                  <a:moveTo>
                    <a:pt x="0" y="296"/>
                  </a:moveTo>
                  <a:lnTo>
                    <a:pt x="490" y="0"/>
                  </a:lnTo>
                  <a:lnTo>
                    <a:pt x="497" y="10"/>
                  </a:lnTo>
                  <a:lnTo>
                    <a:pt x="7" y="301"/>
                  </a:lnTo>
                  <a:lnTo>
                    <a:pt x="0" y="2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1" name="Freeform 51"/>
            <p:cNvSpPr/>
            <p:nvPr/>
          </p:nvSpPr>
          <p:spPr bwMode="auto">
            <a:xfrm>
              <a:off x="2467" y="2125"/>
              <a:ext cx="135" cy="351"/>
            </a:xfrm>
            <a:custGeom>
              <a:avLst/>
              <a:gdLst>
                <a:gd name="T0" fmla="*/ 126 w 135"/>
                <a:gd name="T1" fmla="*/ 0 h 351"/>
                <a:gd name="T2" fmla="*/ 0 w 135"/>
                <a:gd name="T3" fmla="*/ 351 h 351"/>
                <a:gd name="T4" fmla="*/ 12 w 135"/>
                <a:gd name="T5" fmla="*/ 351 h 351"/>
                <a:gd name="T6" fmla="*/ 135 w 135"/>
                <a:gd name="T7" fmla="*/ 7 h 351"/>
                <a:gd name="T8" fmla="*/ 126 w 135"/>
                <a:gd name="T9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351">
                  <a:moveTo>
                    <a:pt x="126" y="0"/>
                  </a:moveTo>
                  <a:lnTo>
                    <a:pt x="0" y="351"/>
                  </a:lnTo>
                  <a:lnTo>
                    <a:pt x="12" y="351"/>
                  </a:lnTo>
                  <a:lnTo>
                    <a:pt x="135" y="7"/>
                  </a:lnTo>
                  <a:lnTo>
                    <a:pt x="12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2" name="Freeform 52"/>
            <p:cNvSpPr/>
            <p:nvPr/>
          </p:nvSpPr>
          <p:spPr bwMode="auto">
            <a:xfrm>
              <a:off x="2607" y="2130"/>
              <a:ext cx="234" cy="743"/>
            </a:xfrm>
            <a:custGeom>
              <a:avLst/>
              <a:gdLst>
                <a:gd name="T0" fmla="*/ 0 w 234"/>
                <a:gd name="T1" fmla="*/ 0 h 743"/>
                <a:gd name="T2" fmla="*/ 223 w 234"/>
                <a:gd name="T3" fmla="*/ 743 h 743"/>
                <a:gd name="T4" fmla="*/ 234 w 234"/>
                <a:gd name="T5" fmla="*/ 743 h 743"/>
                <a:gd name="T6" fmla="*/ 9 w 234"/>
                <a:gd name="T7" fmla="*/ 0 h 743"/>
                <a:gd name="T8" fmla="*/ 0 w 234"/>
                <a:gd name="T9" fmla="*/ 0 h 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743">
                  <a:moveTo>
                    <a:pt x="0" y="0"/>
                  </a:moveTo>
                  <a:lnTo>
                    <a:pt x="223" y="743"/>
                  </a:lnTo>
                  <a:lnTo>
                    <a:pt x="234" y="743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3" name="Freeform 53"/>
            <p:cNvSpPr/>
            <p:nvPr/>
          </p:nvSpPr>
          <p:spPr bwMode="auto">
            <a:xfrm>
              <a:off x="2472" y="2525"/>
              <a:ext cx="350" cy="360"/>
            </a:xfrm>
            <a:custGeom>
              <a:avLst/>
              <a:gdLst>
                <a:gd name="T0" fmla="*/ 0 w 350"/>
                <a:gd name="T1" fmla="*/ 12 h 360"/>
                <a:gd name="T2" fmla="*/ 343 w 350"/>
                <a:gd name="T3" fmla="*/ 360 h 360"/>
                <a:gd name="T4" fmla="*/ 350 w 350"/>
                <a:gd name="T5" fmla="*/ 348 h 360"/>
                <a:gd name="T6" fmla="*/ 7 w 350"/>
                <a:gd name="T7" fmla="*/ 0 h 360"/>
                <a:gd name="T8" fmla="*/ 0 w 350"/>
                <a:gd name="T9" fmla="*/ 12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0" h="360">
                  <a:moveTo>
                    <a:pt x="0" y="12"/>
                  </a:moveTo>
                  <a:lnTo>
                    <a:pt x="343" y="360"/>
                  </a:lnTo>
                  <a:lnTo>
                    <a:pt x="350" y="348"/>
                  </a:lnTo>
                  <a:lnTo>
                    <a:pt x="7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4" name="Freeform 54"/>
            <p:cNvSpPr/>
            <p:nvPr/>
          </p:nvSpPr>
          <p:spPr bwMode="auto">
            <a:xfrm>
              <a:off x="2922" y="2466"/>
              <a:ext cx="128" cy="355"/>
            </a:xfrm>
            <a:custGeom>
              <a:avLst/>
              <a:gdLst>
                <a:gd name="T0" fmla="*/ 121 w 128"/>
                <a:gd name="T1" fmla="*/ 0 h 355"/>
                <a:gd name="T2" fmla="*/ 0 w 128"/>
                <a:gd name="T3" fmla="*/ 339 h 355"/>
                <a:gd name="T4" fmla="*/ 9 w 128"/>
                <a:gd name="T5" fmla="*/ 355 h 355"/>
                <a:gd name="T6" fmla="*/ 128 w 128"/>
                <a:gd name="T7" fmla="*/ 10 h 355"/>
                <a:gd name="T8" fmla="*/ 121 w 128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8" h="355">
                  <a:moveTo>
                    <a:pt x="121" y="0"/>
                  </a:moveTo>
                  <a:lnTo>
                    <a:pt x="0" y="339"/>
                  </a:lnTo>
                  <a:lnTo>
                    <a:pt x="9" y="355"/>
                  </a:lnTo>
                  <a:lnTo>
                    <a:pt x="128" y="10"/>
                  </a:lnTo>
                  <a:lnTo>
                    <a:pt x="1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5" name="Freeform 55"/>
            <p:cNvSpPr/>
            <p:nvPr/>
          </p:nvSpPr>
          <p:spPr bwMode="auto">
            <a:xfrm>
              <a:off x="2616" y="2118"/>
              <a:ext cx="417" cy="322"/>
            </a:xfrm>
            <a:custGeom>
              <a:avLst/>
              <a:gdLst>
                <a:gd name="T0" fmla="*/ 0 w 417"/>
                <a:gd name="T1" fmla="*/ 10 h 322"/>
                <a:gd name="T2" fmla="*/ 408 w 417"/>
                <a:gd name="T3" fmla="*/ 322 h 322"/>
                <a:gd name="T4" fmla="*/ 417 w 417"/>
                <a:gd name="T5" fmla="*/ 310 h 322"/>
                <a:gd name="T6" fmla="*/ 15 w 417"/>
                <a:gd name="T7" fmla="*/ 0 h 322"/>
                <a:gd name="T8" fmla="*/ 0 w 417"/>
                <a:gd name="T9" fmla="*/ 10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7" h="322">
                  <a:moveTo>
                    <a:pt x="0" y="10"/>
                  </a:moveTo>
                  <a:lnTo>
                    <a:pt x="408" y="322"/>
                  </a:lnTo>
                  <a:lnTo>
                    <a:pt x="417" y="310"/>
                  </a:lnTo>
                  <a:lnTo>
                    <a:pt x="15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6" name="Freeform 56"/>
            <p:cNvSpPr/>
            <p:nvPr/>
          </p:nvSpPr>
          <p:spPr bwMode="auto">
            <a:xfrm>
              <a:off x="3054" y="1803"/>
              <a:ext cx="81" cy="618"/>
            </a:xfrm>
            <a:custGeom>
              <a:avLst/>
              <a:gdLst>
                <a:gd name="T0" fmla="*/ 69 w 81"/>
                <a:gd name="T1" fmla="*/ 0 h 618"/>
                <a:gd name="T2" fmla="*/ 0 w 81"/>
                <a:gd name="T3" fmla="*/ 618 h 618"/>
                <a:gd name="T4" fmla="*/ 10 w 81"/>
                <a:gd name="T5" fmla="*/ 618 h 618"/>
                <a:gd name="T6" fmla="*/ 81 w 81"/>
                <a:gd name="T7" fmla="*/ 0 h 618"/>
                <a:gd name="T8" fmla="*/ 69 w 81"/>
                <a:gd name="T9" fmla="*/ 0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618">
                  <a:moveTo>
                    <a:pt x="69" y="0"/>
                  </a:moveTo>
                  <a:lnTo>
                    <a:pt x="0" y="618"/>
                  </a:lnTo>
                  <a:lnTo>
                    <a:pt x="10" y="618"/>
                  </a:lnTo>
                  <a:lnTo>
                    <a:pt x="81" y="0"/>
                  </a:lnTo>
                  <a:lnTo>
                    <a:pt x="6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7" name="Freeform 57"/>
            <p:cNvSpPr/>
            <p:nvPr/>
          </p:nvSpPr>
          <p:spPr bwMode="auto">
            <a:xfrm>
              <a:off x="3135" y="1810"/>
              <a:ext cx="476" cy="474"/>
            </a:xfrm>
            <a:custGeom>
              <a:avLst/>
              <a:gdLst>
                <a:gd name="T0" fmla="*/ 0 w 476"/>
                <a:gd name="T1" fmla="*/ 0 h 474"/>
                <a:gd name="T2" fmla="*/ 469 w 476"/>
                <a:gd name="T3" fmla="*/ 474 h 474"/>
                <a:gd name="T4" fmla="*/ 476 w 476"/>
                <a:gd name="T5" fmla="*/ 471 h 474"/>
                <a:gd name="T6" fmla="*/ 9 w 476"/>
                <a:gd name="T7" fmla="*/ 0 h 474"/>
                <a:gd name="T8" fmla="*/ 0 w 476"/>
                <a:gd name="T9" fmla="*/ 0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6" h="474">
                  <a:moveTo>
                    <a:pt x="0" y="0"/>
                  </a:moveTo>
                  <a:lnTo>
                    <a:pt x="469" y="474"/>
                  </a:lnTo>
                  <a:lnTo>
                    <a:pt x="476" y="471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8" name="Freeform 58"/>
            <p:cNvSpPr/>
            <p:nvPr/>
          </p:nvSpPr>
          <p:spPr bwMode="auto">
            <a:xfrm>
              <a:off x="2938" y="2109"/>
              <a:ext cx="363" cy="696"/>
            </a:xfrm>
            <a:custGeom>
              <a:avLst/>
              <a:gdLst>
                <a:gd name="T0" fmla="*/ 358 w 363"/>
                <a:gd name="T1" fmla="*/ 0 h 696"/>
                <a:gd name="T2" fmla="*/ 0 w 363"/>
                <a:gd name="T3" fmla="*/ 696 h 696"/>
                <a:gd name="T4" fmla="*/ 12 w 363"/>
                <a:gd name="T5" fmla="*/ 696 h 696"/>
                <a:gd name="T6" fmla="*/ 363 w 363"/>
                <a:gd name="T7" fmla="*/ 9 h 696"/>
                <a:gd name="T8" fmla="*/ 358 w 363"/>
                <a:gd name="T9" fmla="*/ 0 h 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3" h="696">
                  <a:moveTo>
                    <a:pt x="358" y="0"/>
                  </a:moveTo>
                  <a:lnTo>
                    <a:pt x="0" y="696"/>
                  </a:lnTo>
                  <a:lnTo>
                    <a:pt x="12" y="696"/>
                  </a:lnTo>
                  <a:lnTo>
                    <a:pt x="363" y="9"/>
                  </a:lnTo>
                  <a:lnTo>
                    <a:pt x="35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9" name="Freeform 59"/>
            <p:cNvSpPr/>
            <p:nvPr/>
          </p:nvSpPr>
          <p:spPr bwMode="auto">
            <a:xfrm>
              <a:off x="3085" y="2296"/>
              <a:ext cx="516" cy="154"/>
            </a:xfrm>
            <a:custGeom>
              <a:avLst/>
              <a:gdLst>
                <a:gd name="T0" fmla="*/ 0 w 516"/>
                <a:gd name="T1" fmla="*/ 144 h 154"/>
                <a:gd name="T2" fmla="*/ 516 w 516"/>
                <a:gd name="T3" fmla="*/ 0 h 154"/>
                <a:gd name="T4" fmla="*/ 516 w 516"/>
                <a:gd name="T5" fmla="*/ 7 h 154"/>
                <a:gd name="T6" fmla="*/ 0 w 516"/>
                <a:gd name="T7" fmla="*/ 154 h 154"/>
                <a:gd name="T8" fmla="*/ 0 w 516"/>
                <a:gd name="T9" fmla="*/ 14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6" h="154">
                  <a:moveTo>
                    <a:pt x="0" y="144"/>
                  </a:moveTo>
                  <a:lnTo>
                    <a:pt x="516" y="0"/>
                  </a:lnTo>
                  <a:lnTo>
                    <a:pt x="516" y="7"/>
                  </a:lnTo>
                  <a:lnTo>
                    <a:pt x="0" y="154"/>
                  </a:lnTo>
                  <a:lnTo>
                    <a:pt x="0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0" name="Freeform 60"/>
            <p:cNvSpPr/>
            <p:nvPr/>
          </p:nvSpPr>
          <p:spPr bwMode="auto">
            <a:xfrm>
              <a:off x="3637" y="2106"/>
              <a:ext cx="571" cy="192"/>
            </a:xfrm>
            <a:custGeom>
              <a:avLst/>
              <a:gdLst>
                <a:gd name="T0" fmla="*/ 0 w 571"/>
                <a:gd name="T1" fmla="*/ 180 h 192"/>
                <a:gd name="T2" fmla="*/ 571 w 571"/>
                <a:gd name="T3" fmla="*/ 0 h 192"/>
                <a:gd name="T4" fmla="*/ 571 w 571"/>
                <a:gd name="T5" fmla="*/ 12 h 192"/>
                <a:gd name="T6" fmla="*/ 0 w 571"/>
                <a:gd name="T7" fmla="*/ 192 h 192"/>
                <a:gd name="T8" fmla="*/ 0 w 571"/>
                <a:gd name="T9" fmla="*/ 18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192">
                  <a:moveTo>
                    <a:pt x="0" y="180"/>
                  </a:moveTo>
                  <a:lnTo>
                    <a:pt x="571" y="0"/>
                  </a:lnTo>
                  <a:lnTo>
                    <a:pt x="571" y="12"/>
                  </a:lnTo>
                  <a:lnTo>
                    <a:pt x="0" y="192"/>
                  </a:lnTo>
                  <a:lnTo>
                    <a:pt x="0" y="1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1" name="Freeform 61"/>
            <p:cNvSpPr/>
            <p:nvPr/>
          </p:nvSpPr>
          <p:spPr bwMode="auto">
            <a:xfrm>
              <a:off x="4234" y="2106"/>
              <a:ext cx="521" cy="187"/>
            </a:xfrm>
            <a:custGeom>
              <a:avLst/>
              <a:gdLst>
                <a:gd name="T0" fmla="*/ 0 w 521"/>
                <a:gd name="T1" fmla="*/ 10 h 187"/>
                <a:gd name="T2" fmla="*/ 518 w 521"/>
                <a:gd name="T3" fmla="*/ 187 h 187"/>
                <a:gd name="T4" fmla="*/ 521 w 521"/>
                <a:gd name="T5" fmla="*/ 175 h 187"/>
                <a:gd name="T6" fmla="*/ 0 w 521"/>
                <a:gd name="T7" fmla="*/ 0 h 187"/>
                <a:gd name="T8" fmla="*/ 0 w 521"/>
                <a:gd name="T9" fmla="*/ 1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187">
                  <a:moveTo>
                    <a:pt x="0" y="10"/>
                  </a:moveTo>
                  <a:lnTo>
                    <a:pt x="518" y="187"/>
                  </a:lnTo>
                  <a:lnTo>
                    <a:pt x="521" y="175"/>
                  </a:lnTo>
                  <a:lnTo>
                    <a:pt x="0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2" name="Freeform 62"/>
            <p:cNvSpPr/>
            <p:nvPr/>
          </p:nvSpPr>
          <p:spPr bwMode="auto">
            <a:xfrm>
              <a:off x="4795" y="1749"/>
              <a:ext cx="329" cy="525"/>
            </a:xfrm>
            <a:custGeom>
              <a:avLst/>
              <a:gdLst>
                <a:gd name="T0" fmla="*/ 329 w 329"/>
                <a:gd name="T1" fmla="*/ 0 h 525"/>
                <a:gd name="T2" fmla="*/ 0 w 329"/>
                <a:gd name="T3" fmla="*/ 525 h 525"/>
                <a:gd name="T4" fmla="*/ 7 w 329"/>
                <a:gd name="T5" fmla="*/ 525 h 525"/>
                <a:gd name="T6" fmla="*/ 329 w 329"/>
                <a:gd name="T7" fmla="*/ 12 h 525"/>
                <a:gd name="T8" fmla="*/ 329 w 329"/>
                <a:gd name="T9" fmla="*/ 0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9" h="525">
                  <a:moveTo>
                    <a:pt x="329" y="0"/>
                  </a:moveTo>
                  <a:lnTo>
                    <a:pt x="0" y="525"/>
                  </a:lnTo>
                  <a:lnTo>
                    <a:pt x="7" y="525"/>
                  </a:lnTo>
                  <a:lnTo>
                    <a:pt x="329" y="12"/>
                  </a:lnTo>
                  <a:lnTo>
                    <a:pt x="3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3" name="Freeform 63"/>
            <p:cNvSpPr/>
            <p:nvPr/>
          </p:nvSpPr>
          <p:spPr bwMode="auto">
            <a:xfrm>
              <a:off x="5145" y="1756"/>
              <a:ext cx="52" cy="691"/>
            </a:xfrm>
            <a:custGeom>
              <a:avLst/>
              <a:gdLst>
                <a:gd name="T0" fmla="*/ 0 w 52"/>
                <a:gd name="T1" fmla="*/ 0 h 691"/>
                <a:gd name="T2" fmla="*/ 41 w 52"/>
                <a:gd name="T3" fmla="*/ 691 h 691"/>
                <a:gd name="T4" fmla="*/ 52 w 52"/>
                <a:gd name="T5" fmla="*/ 691 h 691"/>
                <a:gd name="T6" fmla="*/ 7 w 52"/>
                <a:gd name="T7" fmla="*/ 0 h 691"/>
                <a:gd name="T8" fmla="*/ 0 w 52"/>
                <a:gd name="T9" fmla="*/ 0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691">
                  <a:moveTo>
                    <a:pt x="0" y="0"/>
                  </a:moveTo>
                  <a:lnTo>
                    <a:pt x="41" y="691"/>
                  </a:lnTo>
                  <a:lnTo>
                    <a:pt x="52" y="691"/>
                  </a:lnTo>
                  <a:lnTo>
                    <a:pt x="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4" name="Freeform 64"/>
            <p:cNvSpPr/>
            <p:nvPr/>
          </p:nvSpPr>
          <p:spPr bwMode="auto">
            <a:xfrm>
              <a:off x="5204" y="2102"/>
              <a:ext cx="183" cy="355"/>
            </a:xfrm>
            <a:custGeom>
              <a:avLst/>
              <a:gdLst>
                <a:gd name="T0" fmla="*/ 171 w 183"/>
                <a:gd name="T1" fmla="*/ 0 h 355"/>
                <a:gd name="T2" fmla="*/ 0 w 183"/>
                <a:gd name="T3" fmla="*/ 345 h 355"/>
                <a:gd name="T4" fmla="*/ 10 w 183"/>
                <a:gd name="T5" fmla="*/ 355 h 355"/>
                <a:gd name="T6" fmla="*/ 183 w 183"/>
                <a:gd name="T7" fmla="*/ 0 h 355"/>
                <a:gd name="T8" fmla="*/ 171 w 183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3" h="355">
                  <a:moveTo>
                    <a:pt x="171" y="0"/>
                  </a:moveTo>
                  <a:lnTo>
                    <a:pt x="0" y="345"/>
                  </a:lnTo>
                  <a:lnTo>
                    <a:pt x="10" y="355"/>
                  </a:lnTo>
                  <a:lnTo>
                    <a:pt x="183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5" name="Freeform 65"/>
            <p:cNvSpPr/>
            <p:nvPr/>
          </p:nvSpPr>
          <p:spPr bwMode="auto">
            <a:xfrm>
              <a:off x="4795" y="2303"/>
              <a:ext cx="362" cy="173"/>
            </a:xfrm>
            <a:custGeom>
              <a:avLst/>
              <a:gdLst>
                <a:gd name="T0" fmla="*/ 0 w 362"/>
                <a:gd name="T1" fmla="*/ 9 h 173"/>
                <a:gd name="T2" fmla="*/ 362 w 362"/>
                <a:gd name="T3" fmla="*/ 173 h 173"/>
                <a:gd name="T4" fmla="*/ 362 w 362"/>
                <a:gd name="T5" fmla="*/ 156 h 173"/>
                <a:gd name="T6" fmla="*/ 0 w 362"/>
                <a:gd name="T7" fmla="*/ 0 h 173"/>
                <a:gd name="T8" fmla="*/ 0 w 362"/>
                <a:gd name="T9" fmla="*/ 9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2" h="173">
                  <a:moveTo>
                    <a:pt x="0" y="9"/>
                  </a:moveTo>
                  <a:lnTo>
                    <a:pt x="362" y="173"/>
                  </a:lnTo>
                  <a:lnTo>
                    <a:pt x="362" y="156"/>
                  </a:lnTo>
                  <a:lnTo>
                    <a:pt x="0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6" name="Freeform 66"/>
            <p:cNvSpPr/>
            <p:nvPr/>
          </p:nvSpPr>
          <p:spPr bwMode="auto">
            <a:xfrm>
              <a:off x="5086" y="2499"/>
              <a:ext cx="102" cy="462"/>
            </a:xfrm>
            <a:custGeom>
              <a:avLst/>
              <a:gdLst>
                <a:gd name="T0" fmla="*/ 95 w 102"/>
                <a:gd name="T1" fmla="*/ 0 h 462"/>
                <a:gd name="T2" fmla="*/ 0 w 102"/>
                <a:gd name="T3" fmla="*/ 462 h 462"/>
                <a:gd name="T4" fmla="*/ 12 w 102"/>
                <a:gd name="T5" fmla="*/ 462 h 462"/>
                <a:gd name="T6" fmla="*/ 102 w 102"/>
                <a:gd name="T7" fmla="*/ 0 h 462"/>
                <a:gd name="T8" fmla="*/ 95 w 102"/>
                <a:gd name="T9" fmla="*/ 0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462">
                  <a:moveTo>
                    <a:pt x="95" y="0"/>
                  </a:moveTo>
                  <a:lnTo>
                    <a:pt x="0" y="462"/>
                  </a:lnTo>
                  <a:lnTo>
                    <a:pt x="12" y="462"/>
                  </a:lnTo>
                  <a:lnTo>
                    <a:pt x="102" y="0"/>
                  </a:lnTo>
                  <a:lnTo>
                    <a:pt x="9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7" name="Freeform 67"/>
            <p:cNvSpPr/>
            <p:nvPr/>
          </p:nvSpPr>
          <p:spPr bwMode="auto">
            <a:xfrm>
              <a:off x="4724" y="2317"/>
              <a:ext cx="59" cy="663"/>
            </a:xfrm>
            <a:custGeom>
              <a:avLst/>
              <a:gdLst>
                <a:gd name="T0" fmla="*/ 50 w 59"/>
                <a:gd name="T1" fmla="*/ 0 h 663"/>
                <a:gd name="T2" fmla="*/ 0 w 59"/>
                <a:gd name="T3" fmla="*/ 663 h 663"/>
                <a:gd name="T4" fmla="*/ 9 w 59"/>
                <a:gd name="T5" fmla="*/ 663 h 663"/>
                <a:gd name="T6" fmla="*/ 59 w 59"/>
                <a:gd name="T7" fmla="*/ 0 h 663"/>
                <a:gd name="T8" fmla="*/ 50 w 59"/>
                <a:gd name="T9" fmla="*/ 0 h 6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663">
                  <a:moveTo>
                    <a:pt x="50" y="0"/>
                  </a:moveTo>
                  <a:lnTo>
                    <a:pt x="0" y="663"/>
                  </a:lnTo>
                  <a:lnTo>
                    <a:pt x="9" y="663"/>
                  </a:lnTo>
                  <a:lnTo>
                    <a:pt x="59" y="0"/>
                  </a:lnTo>
                  <a:lnTo>
                    <a:pt x="5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8" name="Freeform 68"/>
            <p:cNvSpPr/>
            <p:nvPr/>
          </p:nvSpPr>
          <p:spPr bwMode="auto">
            <a:xfrm>
              <a:off x="4740" y="2499"/>
              <a:ext cx="443" cy="481"/>
            </a:xfrm>
            <a:custGeom>
              <a:avLst/>
              <a:gdLst>
                <a:gd name="T0" fmla="*/ 436 w 443"/>
                <a:gd name="T1" fmla="*/ 0 h 481"/>
                <a:gd name="T2" fmla="*/ 0 w 443"/>
                <a:gd name="T3" fmla="*/ 476 h 481"/>
                <a:gd name="T4" fmla="*/ 7 w 443"/>
                <a:gd name="T5" fmla="*/ 481 h 481"/>
                <a:gd name="T6" fmla="*/ 443 w 443"/>
                <a:gd name="T7" fmla="*/ 0 h 481"/>
                <a:gd name="T8" fmla="*/ 436 w 443"/>
                <a:gd name="T9" fmla="*/ 0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3" h="481">
                  <a:moveTo>
                    <a:pt x="436" y="0"/>
                  </a:moveTo>
                  <a:lnTo>
                    <a:pt x="0" y="476"/>
                  </a:lnTo>
                  <a:lnTo>
                    <a:pt x="7" y="481"/>
                  </a:lnTo>
                  <a:lnTo>
                    <a:pt x="443" y="0"/>
                  </a:lnTo>
                  <a:lnTo>
                    <a:pt x="43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9" name="Freeform 69"/>
            <p:cNvSpPr/>
            <p:nvPr/>
          </p:nvSpPr>
          <p:spPr bwMode="auto">
            <a:xfrm>
              <a:off x="4996" y="2573"/>
              <a:ext cx="81" cy="388"/>
            </a:xfrm>
            <a:custGeom>
              <a:avLst/>
              <a:gdLst>
                <a:gd name="T0" fmla="*/ 0 w 81"/>
                <a:gd name="T1" fmla="*/ 0 h 388"/>
                <a:gd name="T2" fmla="*/ 69 w 81"/>
                <a:gd name="T3" fmla="*/ 388 h 388"/>
                <a:gd name="T4" fmla="*/ 81 w 81"/>
                <a:gd name="T5" fmla="*/ 388 h 388"/>
                <a:gd name="T6" fmla="*/ 10 w 81"/>
                <a:gd name="T7" fmla="*/ 0 h 388"/>
                <a:gd name="T8" fmla="*/ 0 w 8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388">
                  <a:moveTo>
                    <a:pt x="0" y="0"/>
                  </a:moveTo>
                  <a:lnTo>
                    <a:pt x="69" y="388"/>
                  </a:lnTo>
                  <a:lnTo>
                    <a:pt x="81" y="388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0" name="Freeform 70"/>
            <p:cNvSpPr/>
            <p:nvPr/>
          </p:nvSpPr>
          <p:spPr bwMode="auto">
            <a:xfrm>
              <a:off x="4186" y="2116"/>
              <a:ext cx="38" cy="594"/>
            </a:xfrm>
            <a:custGeom>
              <a:avLst/>
              <a:gdLst>
                <a:gd name="T0" fmla="*/ 31 w 38"/>
                <a:gd name="T1" fmla="*/ 2 h 594"/>
                <a:gd name="T2" fmla="*/ 0 w 38"/>
                <a:gd name="T3" fmla="*/ 594 h 594"/>
                <a:gd name="T4" fmla="*/ 7 w 38"/>
                <a:gd name="T5" fmla="*/ 594 h 594"/>
                <a:gd name="T6" fmla="*/ 38 w 38"/>
                <a:gd name="T7" fmla="*/ 0 h 594"/>
                <a:gd name="T8" fmla="*/ 31 w 38"/>
                <a:gd name="T9" fmla="*/ 2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594">
                  <a:moveTo>
                    <a:pt x="31" y="2"/>
                  </a:moveTo>
                  <a:lnTo>
                    <a:pt x="0" y="594"/>
                  </a:lnTo>
                  <a:lnTo>
                    <a:pt x="7" y="594"/>
                  </a:lnTo>
                  <a:lnTo>
                    <a:pt x="38" y="0"/>
                  </a:lnTo>
                  <a:lnTo>
                    <a:pt x="31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1" name="Freeform 71"/>
            <p:cNvSpPr/>
            <p:nvPr/>
          </p:nvSpPr>
          <p:spPr bwMode="auto">
            <a:xfrm>
              <a:off x="4201" y="2312"/>
              <a:ext cx="568" cy="415"/>
            </a:xfrm>
            <a:custGeom>
              <a:avLst/>
              <a:gdLst>
                <a:gd name="T0" fmla="*/ 0 w 568"/>
                <a:gd name="T1" fmla="*/ 405 h 415"/>
                <a:gd name="T2" fmla="*/ 563 w 568"/>
                <a:gd name="T3" fmla="*/ 0 h 415"/>
                <a:gd name="T4" fmla="*/ 568 w 568"/>
                <a:gd name="T5" fmla="*/ 7 h 415"/>
                <a:gd name="T6" fmla="*/ 0 w 568"/>
                <a:gd name="T7" fmla="*/ 415 h 415"/>
                <a:gd name="T8" fmla="*/ 0 w 568"/>
                <a:gd name="T9" fmla="*/ 405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8" h="415">
                  <a:moveTo>
                    <a:pt x="0" y="405"/>
                  </a:moveTo>
                  <a:lnTo>
                    <a:pt x="563" y="0"/>
                  </a:lnTo>
                  <a:lnTo>
                    <a:pt x="568" y="7"/>
                  </a:lnTo>
                  <a:lnTo>
                    <a:pt x="0" y="415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2" name="Freeform 72"/>
            <p:cNvSpPr/>
            <p:nvPr/>
          </p:nvSpPr>
          <p:spPr bwMode="auto">
            <a:xfrm>
              <a:off x="4198" y="2729"/>
              <a:ext cx="507" cy="272"/>
            </a:xfrm>
            <a:custGeom>
              <a:avLst/>
              <a:gdLst>
                <a:gd name="T0" fmla="*/ 0 w 507"/>
                <a:gd name="T1" fmla="*/ 9 h 272"/>
                <a:gd name="T2" fmla="*/ 497 w 507"/>
                <a:gd name="T3" fmla="*/ 272 h 272"/>
                <a:gd name="T4" fmla="*/ 507 w 507"/>
                <a:gd name="T5" fmla="*/ 268 h 272"/>
                <a:gd name="T6" fmla="*/ 5 w 507"/>
                <a:gd name="T7" fmla="*/ 0 h 272"/>
                <a:gd name="T8" fmla="*/ 0 w 507"/>
                <a:gd name="T9" fmla="*/ 9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72">
                  <a:moveTo>
                    <a:pt x="0" y="9"/>
                  </a:moveTo>
                  <a:lnTo>
                    <a:pt x="497" y="272"/>
                  </a:lnTo>
                  <a:lnTo>
                    <a:pt x="507" y="268"/>
                  </a:lnTo>
                  <a:lnTo>
                    <a:pt x="5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3" name="Freeform 73"/>
            <p:cNvSpPr/>
            <p:nvPr/>
          </p:nvSpPr>
          <p:spPr bwMode="auto">
            <a:xfrm>
              <a:off x="3627" y="2298"/>
              <a:ext cx="540" cy="431"/>
            </a:xfrm>
            <a:custGeom>
              <a:avLst/>
              <a:gdLst>
                <a:gd name="T0" fmla="*/ 0 w 540"/>
                <a:gd name="T1" fmla="*/ 10 h 431"/>
                <a:gd name="T2" fmla="*/ 540 w 540"/>
                <a:gd name="T3" fmla="*/ 431 h 431"/>
                <a:gd name="T4" fmla="*/ 540 w 540"/>
                <a:gd name="T5" fmla="*/ 417 h 431"/>
                <a:gd name="T6" fmla="*/ 8 w 540"/>
                <a:gd name="T7" fmla="*/ 0 h 431"/>
                <a:gd name="T8" fmla="*/ 0 w 540"/>
                <a:gd name="T9" fmla="*/ 1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431">
                  <a:moveTo>
                    <a:pt x="0" y="10"/>
                  </a:moveTo>
                  <a:lnTo>
                    <a:pt x="540" y="431"/>
                  </a:lnTo>
                  <a:lnTo>
                    <a:pt x="540" y="417"/>
                  </a:lnTo>
                  <a:lnTo>
                    <a:pt x="8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4" name="Freeform 74"/>
            <p:cNvSpPr/>
            <p:nvPr/>
          </p:nvSpPr>
          <p:spPr bwMode="auto">
            <a:xfrm>
              <a:off x="3495" y="2305"/>
              <a:ext cx="130" cy="621"/>
            </a:xfrm>
            <a:custGeom>
              <a:avLst/>
              <a:gdLst>
                <a:gd name="T0" fmla="*/ 125 w 130"/>
                <a:gd name="T1" fmla="*/ 0 h 621"/>
                <a:gd name="T2" fmla="*/ 0 w 130"/>
                <a:gd name="T3" fmla="*/ 621 h 621"/>
                <a:gd name="T4" fmla="*/ 9 w 130"/>
                <a:gd name="T5" fmla="*/ 621 h 621"/>
                <a:gd name="T6" fmla="*/ 130 w 130"/>
                <a:gd name="T7" fmla="*/ 5 h 621"/>
                <a:gd name="T8" fmla="*/ 125 w 130"/>
                <a:gd name="T9" fmla="*/ 0 h 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" h="621">
                  <a:moveTo>
                    <a:pt x="125" y="0"/>
                  </a:moveTo>
                  <a:lnTo>
                    <a:pt x="0" y="621"/>
                  </a:lnTo>
                  <a:lnTo>
                    <a:pt x="9" y="621"/>
                  </a:lnTo>
                  <a:lnTo>
                    <a:pt x="130" y="5"/>
                  </a:lnTo>
                  <a:lnTo>
                    <a:pt x="1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5" name="Freeform 75"/>
            <p:cNvSpPr/>
            <p:nvPr/>
          </p:nvSpPr>
          <p:spPr bwMode="auto">
            <a:xfrm>
              <a:off x="3054" y="2461"/>
              <a:ext cx="420" cy="465"/>
            </a:xfrm>
            <a:custGeom>
              <a:avLst/>
              <a:gdLst>
                <a:gd name="T0" fmla="*/ 0 w 420"/>
                <a:gd name="T1" fmla="*/ 8 h 465"/>
                <a:gd name="T2" fmla="*/ 412 w 420"/>
                <a:gd name="T3" fmla="*/ 465 h 465"/>
                <a:gd name="T4" fmla="*/ 420 w 420"/>
                <a:gd name="T5" fmla="*/ 465 h 465"/>
                <a:gd name="T6" fmla="*/ 12 w 420"/>
                <a:gd name="T7" fmla="*/ 0 h 465"/>
                <a:gd name="T8" fmla="*/ 0 w 420"/>
                <a:gd name="T9" fmla="*/ 8 h 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0" h="465">
                  <a:moveTo>
                    <a:pt x="0" y="8"/>
                  </a:moveTo>
                  <a:lnTo>
                    <a:pt x="412" y="465"/>
                  </a:lnTo>
                  <a:lnTo>
                    <a:pt x="420" y="465"/>
                  </a:lnTo>
                  <a:lnTo>
                    <a:pt x="12" y="0"/>
                  </a:ln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6" name="Freeform 76"/>
            <p:cNvSpPr/>
            <p:nvPr/>
          </p:nvSpPr>
          <p:spPr bwMode="auto">
            <a:xfrm>
              <a:off x="3519" y="2729"/>
              <a:ext cx="655" cy="223"/>
            </a:xfrm>
            <a:custGeom>
              <a:avLst/>
              <a:gdLst>
                <a:gd name="T0" fmla="*/ 0 w 655"/>
                <a:gd name="T1" fmla="*/ 213 h 223"/>
                <a:gd name="T2" fmla="*/ 655 w 655"/>
                <a:gd name="T3" fmla="*/ 0 h 223"/>
                <a:gd name="T4" fmla="*/ 655 w 655"/>
                <a:gd name="T5" fmla="*/ 9 h 223"/>
                <a:gd name="T6" fmla="*/ 0 w 655"/>
                <a:gd name="T7" fmla="*/ 223 h 223"/>
                <a:gd name="T8" fmla="*/ 0 w 655"/>
                <a:gd name="T9" fmla="*/ 213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5" h="223">
                  <a:moveTo>
                    <a:pt x="0" y="213"/>
                  </a:moveTo>
                  <a:lnTo>
                    <a:pt x="655" y="0"/>
                  </a:lnTo>
                  <a:lnTo>
                    <a:pt x="655" y="9"/>
                  </a:lnTo>
                  <a:lnTo>
                    <a:pt x="0" y="223"/>
                  </a:lnTo>
                  <a:lnTo>
                    <a:pt x="0" y="2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7" name="Freeform 77"/>
            <p:cNvSpPr/>
            <p:nvPr/>
          </p:nvSpPr>
          <p:spPr bwMode="auto">
            <a:xfrm>
              <a:off x="4066" y="2738"/>
              <a:ext cx="123" cy="495"/>
            </a:xfrm>
            <a:custGeom>
              <a:avLst/>
              <a:gdLst>
                <a:gd name="T0" fmla="*/ 118 w 123"/>
                <a:gd name="T1" fmla="*/ 0 h 495"/>
                <a:gd name="T2" fmla="*/ 0 w 123"/>
                <a:gd name="T3" fmla="*/ 495 h 495"/>
                <a:gd name="T4" fmla="*/ 7 w 123"/>
                <a:gd name="T5" fmla="*/ 495 h 495"/>
                <a:gd name="T6" fmla="*/ 123 w 123"/>
                <a:gd name="T7" fmla="*/ 0 h 495"/>
                <a:gd name="T8" fmla="*/ 118 w 123"/>
                <a:gd name="T9" fmla="*/ 0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495">
                  <a:moveTo>
                    <a:pt x="118" y="0"/>
                  </a:moveTo>
                  <a:lnTo>
                    <a:pt x="0" y="495"/>
                  </a:lnTo>
                  <a:lnTo>
                    <a:pt x="7" y="495"/>
                  </a:lnTo>
                  <a:lnTo>
                    <a:pt x="123" y="0"/>
                  </a:lnTo>
                  <a:lnTo>
                    <a:pt x="1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8" name="Freeform 78"/>
            <p:cNvSpPr/>
            <p:nvPr/>
          </p:nvSpPr>
          <p:spPr bwMode="auto">
            <a:xfrm>
              <a:off x="2957" y="2843"/>
              <a:ext cx="971" cy="42"/>
            </a:xfrm>
            <a:custGeom>
              <a:avLst/>
              <a:gdLst>
                <a:gd name="T0" fmla="*/ 0 w 971"/>
                <a:gd name="T1" fmla="*/ 0 h 42"/>
                <a:gd name="T2" fmla="*/ 971 w 971"/>
                <a:gd name="T3" fmla="*/ 30 h 42"/>
                <a:gd name="T4" fmla="*/ 971 w 971"/>
                <a:gd name="T5" fmla="*/ 42 h 42"/>
                <a:gd name="T6" fmla="*/ 0 w 971"/>
                <a:gd name="T7" fmla="*/ 7 h 42"/>
                <a:gd name="T8" fmla="*/ 0 w 971"/>
                <a:gd name="T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1" h="42">
                  <a:moveTo>
                    <a:pt x="0" y="0"/>
                  </a:moveTo>
                  <a:lnTo>
                    <a:pt x="971" y="30"/>
                  </a:lnTo>
                  <a:lnTo>
                    <a:pt x="971" y="42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9" name="Freeform 79"/>
            <p:cNvSpPr/>
            <p:nvPr/>
          </p:nvSpPr>
          <p:spPr bwMode="auto">
            <a:xfrm>
              <a:off x="2865" y="2902"/>
              <a:ext cx="597" cy="57"/>
            </a:xfrm>
            <a:custGeom>
              <a:avLst/>
              <a:gdLst>
                <a:gd name="T0" fmla="*/ 0 w 597"/>
                <a:gd name="T1" fmla="*/ 0 h 57"/>
                <a:gd name="T2" fmla="*/ 597 w 597"/>
                <a:gd name="T3" fmla="*/ 50 h 57"/>
                <a:gd name="T4" fmla="*/ 597 w 597"/>
                <a:gd name="T5" fmla="*/ 57 h 57"/>
                <a:gd name="T6" fmla="*/ 0 w 597"/>
                <a:gd name="T7" fmla="*/ 12 h 57"/>
                <a:gd name="T8" fmla="*/ 0 w 597"/>
                <a:gd name="T9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57">
                  <a:moveTo>
                    <a:pt x="0" y="0"/>
                  </a:moveTo>
                  <a:lnTo>
                    <a:pt x="597" y="50"/>
                  </a:lnTo>
                  <a:lnTo>
                    <a:pt x="597" y="57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0" name="Freeform 80"/>
            <p:cNvSpPr/>
            <p:nvPr/>
          </p:nvSpPr>
          <p:spPr bwMode="auto">
            <a:xfrm>
              <a:off x="2844" y="2916"/>
              <a:ext cx="61" cy="268"/>
            </a:xfrm>
            <a:custGeom>
              <a:avLst/>
              <a:gdLst>
                <a:gd name="T0" fmla="*/ 0 w 61"/>
                <a:gd name="T1" fmla="*/ 0 h 268"/>
                <a:gd name="T2" fmla="*/ 54 w 61"/>
                <a:gd name="T3" fmla="*/ 268 h 268"/>
                <a:gd name="T4" fmla="*/ 61 w 61"/>
                <a:gd name="T5" fmla="*/ 268 h 268"/>
                <a:gd name="T6" fmla="*/ 12 w 61"/>
                <a:gd name="T7" fmla="*/ 0 h 268"/>
                <a:gd name="T8" fmla="*/ 0 w 61"/>
                <a:gd name="T9" fmla="*/ 0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268">
                  <a:moveTo>
                    <a:pt x="0" y="0"/>
                  </a:moveTo>
                  <a:lnTo>
                    <a:pt x="54" y="268"/>
                  </a:lnTo>
                  <a:lnTo>
                    <a:pt x="61" y="26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1" name="Freeform 81"/>
            <p:cNvSpPr/>
            <p:nvPr/>
          </p:nvSpPr>
          <p:spPr bwMode="auto">
            <a:xfrm>
              <a:off x="2851" y="2909"/>
              <a:ext cx="608" cy="519"/>
            </a:xfrm>
            <a:custGeom>
              <a:avLst/>
              <a:gdLst>
                <a:gd name="T0" fmla="*/ 0 w 608"/>
                <a:gd name="T1" fmla="*/ 9 h 519"/>
                <a:gd name="T2" fmla="*/ 601 w 608"/>
                <a:gd name="T3" fmla="*/ 519 h 519"/>
                <a:gd name="T4" fmla="*/ 608 w 608"/>
                <a:gd name="T5" fmla="*/ 509 h 519"/>
                <a:gd name="T6" fmla="*/ 7 w 608"/>
                <a:gd name="T7" fmla="*/ 0 h 519"/>
                <a:gd name="T8" fmla="*/ 0 w 608"/>
                <a:gd name="T9" fmla="*/ 9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8" h="519">
                  <a:moveTo>
                    <a:pt x="0" y="9"/>
                  </a:moveTo>
                  <a:lnTo>
                    <a:pt x="601" y="519"/>
                  </a:lnTo>
                  <a:lnTo>
                    <a:pt x="608" y="509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2" name="Freeform 82"/>
            <p:cNvSpPr/>
            <p:nvPr/>
          </p:nvSpPr>
          <p:spPr bwMode="auto">
            <a:xfrm>
              <a:off x="3474" y="2985"/>
              <a:ext cx="21" cy="421"/>
            </a:xfrm>
            <a:custGeom>
              <a:avLst/>
              <a:gdLst>
                <a:gd name="T0" fmla="*/ 11 w 21"/>
                <a:gd name="T1" fmla="*/ 7 h 421"/>
                <a:gd name="T2" fmla="*/ 0 w 21"/>
                <a:gd name="T3" fmla="*/ 421 h 421"/>
                <a:gd name="T4" fmla="*/ 11 w 21"/>
                <a:gd name="T5" fmla="*/ 421 h 421"/>
                <a:gd name="T6" fmla="*/ 21 w 21"/>
                <a:gd name="T7" fmla="*/ 0 h 421"/>
                <a:gd name="T8" fmla="*/ 11 w 21"/>
                <a:gd name="T9" fmla="*/ 7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421">
                  <a:moveTo>
                    <a:pt x="11" y="7"/>
                  </a:moveTo>
                  <a:lnTo>
                    <a:pt x="0" y="421"/>
                  </a:lnTo>
                  <a:lnTo>
                    <a:pt x="11" y="421"/>
                  </a:lnTo>
                  <a:lnTo>
                    <a:pt x="21" y="0"/>
                  </a:lnTo>
                  <a:lnTo>
                    <a:pt x="11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3" name="Freeform 83"/>
            <p:cNvSpPr/>
            <p:nvPr/>
          </p:nvSpPr>
          <p:spPr bwMode="auto">
            <a:xfrm>
              <a:off x="3519" y="2959"/>
              <a:ext cx="520" cy="296"/>
            </a:xfrm>
            <a:custGeom>
              <a:avLst/>
              <a:gdLst>
                <a:gd name="T0" fmla="*/ 0 w 520"/>
                <a:gd name="T1" fmla="*/ 16 h 296"/>
                <a:gd name="T2" fmla="*/ 509 w 520"/>
                <a:gd name="T3" fmla="*/ 296 h 296"/>
                <a:gd name="T4" fmla="*/ 520 w 520"/>
                <a:gd name="T5" fmla="*/ 286 h 296"/>
                <a:gd name="T6" fmla="*/ 0 w 520"/>
                <a:gd name="T7" fmla="*/ 0 h 296"/>
                <a:gd name="T8" fmla="*/ 0 w 520"/>
                <a:gd name="T9" fmla="*/ 16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0" h="296">
                  <a:moveTo>
                    <a:pt x="0" y="16"/>
                  </a:moveTo>
                  <a:lnTo>
                    <a:pt x="509" y="296"/>
                  </a:lnTo>
                  <a:lnTo>
                    <a:pt x="520" y="286"/>
                  </a:lnTo>
                  <a:lnTo>
                    <a:pt x="0" y="0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4" name="Freeform 84"/>
            <p:cNvSpPr/>
            <p:nvPr/>
          </p:nvSpPr>
          <p:spPr bwMode="auto">
            <a:xfrm>
              <a:off x="4082" y="3011"/>
              <a:ext cx="616" cy="246"/>
            </a:xfrm>
            <a:custGeom>
              <a:avLst/>
              <a:gdLst>
                <a:gd name="T0" fmla="*/ 0 w 616"/>
                <a:gd name="T1" fmla="*/ 232 h 246"/>
                <a:gd name="T2" fmla="*/ 616 w 616"/>
                <a:gd name="T3" fmla="*/ 0 h 246"/>
                <a:gd name="T4" fmla="*/ 616 w 616"/>
                <a:gd name="T5" fmla="*/ 12 h 246"/>
                <a:gd name="T6" fmla="*/ 0 w 616"/>
                <a:gd name="T7" fmla="*/ 246 h 246"/>
                <a:gd name="T8" fmla="*/ 0 w 616"/>
                <a:gd name="T9" fmla="*/ 232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6" h="246">
                  <a:moveTo>
                    <a:pt x="0" y="232"/>
                  </a:moveTo>
                  <a:lnTo>
                    <a:pt x="616" y="0"/>
                  </a:lnTo>
                  <a:lnTo>
                    <a:pt x="616" y="12"/>
                  </a:lnTo>
                  <a:lnTo>
                    <a:pt x="0" y="246"/>
                  </a:lnTo>
                  <a:lnTo>
                    <a:pt x="0" y="2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5" name="Freeform 85"/>
            <p:cNvSpPr/>
            <p:nvPr/>
          </p:nvSpPr>
          <p:spPr bwMode="auto">
            <a:xfrm>
              <a:off x="4755" y="2992"/>
              <a:ext cx="284" cy="19"/>
            </a:xfrm>
            <a:custGeom>
              <a:avLst/>
              <a:gdLst>
                <a:gd name="T0" fmla="*/ 0 w 284"/>
                <a:gd name="T1" fmla="*/ 7 h 19"/>
                <a:gd name="T2" fmla="*/ 284 w 284"/>
                <a:gd name="T3" fmla="*/ 0 h 19"/>
                <a:gd name="T4" fmla="*/ 284 w 284"/>
                <a:gd name="T5" fmla="*/ 7 h 19"/>
                <a:gd name="T6" fmla="*/ 0 w 284"/>
                <a:gd name="T7" fmla="*/ 19 h 19"/>
                <a:gd name="T8" fmla="*/ 0 w 284"/>
                <a:gd name="T9" fmla="*/ 7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4" h="19">
                  <a:moveTo>
                    <a:pt x="0" y="7"/>
                  </a:moveTo>
                  <a:lnTo>
                    <a:pt x="284" y="0"/>
                  </a:lnTo>
                  <a:lnTo>
                    <a:pt x="284" y="7"/>
                  </a:lnTo>
                  <a:lnTo>
                    <a:pt x="0" y="19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6" name="Freeform 86"/>
            <p:cNvSpPr/>
            <p:nvPr/>
          </p:nvSpPr>
          <p:spPr bwMode="auto">
            <a:xfrm>
              <a:off x="4343" y="3013"/>
              <a:ext cx="360" cy="452"/>
            </a:xfrm>
            <a:custGeom>
              <a:avLst/>
              <a:gdLst>
                <a:gd name="T0" fmla="*/ 360 w 360"/>
                <a:gd name="T1" fmla="*/ 0 h 452"/>
                <a:gd name="T2" fmla="*/ 0 w 360"/>
                <a:gd name="T3" fmla="*/ 452 h 452"/>
                <a:gd name="T4" fmla="*/ 16 w 360"/>
                <a:gd name="T5" fmla="*/ 452 h 452"/>
                <a:gd name="T6" fmla="*/ 360 w 360"/>
                <a:gd name="T7" fmla="*/ 10 h 452"/>
                <a:gd name="T8" fmla="*/ 360 w 360"/>
                <a:gd name="T9" fmla="*/ 0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0" h="452">
                  <a:moveTo>
                    <a:pt x="360" y="0"/>
                  </a:moveTo>
                  <a:lnTo>
                    <a:pt x="0" y="452"/>
                  </a:lnTo>
                  <a:lnTo>
                    <a:pt x="16" y="452"/>
                  </a:lnTo>
                  <a:lnTo>
                    <a:pt x="360" y="10"/>
                  </a:lnTo>
                  <a:lnTo>
                    <a:pt x="36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7" name="Freeform 87"/>
            <p:cNvSpPr/>
            <p:nvPr/>
          </p:nvSpPr>
          <p:spPr bwMode="auto">
            <a:xfrm>
              <a:off x="4532" y="3023"/>
              <a:ext cx="180" cy="270"/>
            </a:xfrm>
            <a:custGeom>
              <a:avLst/>
              <a:gdLst>
                <a:gd name="T0" fmla="*/ 171 w 180"/>
                <a:gd name="T1" fmla="*/ 0 h 270"/>
                <a:gd name="T2" fmla="*/ 0 w 180"/>
                <a:gd name="T3" fmla="*/ 262 h 270"/>
                <a:gd name="T4" fmla="*/ 14 w 180"/>
                <a:gd name="T5" fmla="*/ 270 h 270"/>
                <a:gd name="T6" fmla="*/ 180 w 180"/>
                <a:gd name="T7" fmla="*/ 0 h 270"/>
                <a:gd name="T8" fmla="*/ 171 w 180"/>
                <a:gd name="T9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0" h="270">
                  <a:moveTo>
                    <a:pt x="171" y="0"/>
                  </a:moveTo>
                  <a:lnTo>
                    <a:pt x="0" y="262"/>
                  </a:lnTo>
                  <a:lnTo>
                    <a:pt x="14" y="270"/>
                  </a:lnTo>
                  <a:lnTo>
                    <a:pt x="180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8" name="Freeform 88"/>
            <p:cNvSpPr/>
            <p:nvPr/>
          </p:nvSpPr>
          <p:spPr bwMode="auto">
            <a:xfrm>
              <a:off x="4352" y="3330"/>
              <a:ext cx="149" cy="143"/>
            </a:xfrm>
            <a:custGeom>
              <a:avLst/>
              <a:gdLst>
                <a:gd name="T0" fmla="*/ 149 w 149"/>
                <a:gd name="T1" fmla="*/ 0 h 143"/>
                <a:gd name="T2" fmla="*/ 0 w 149"/>
                <a:gd name="T3" fmla="*/ 133 h 143"/>
                <a:gd name="T4" fmla="*/ 7 w 149"/>
                <a:gd name="T5" fmla="*/ 143 h 143"/>
                <a:gd name="T6" fmla="*/ 149 w 149"/>
                <a:gd name="T7" fmla="*/ 8 h 143"/>
                <a:gd name="T8" fmla="*/ 149 w 149"/>
                <a:gd name="T9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143">
                  <a:moveTo>
                    <a:pt x="149" y="0"/>
                  </a:moveTo>
                  <a:lnTo>
                    <a:pt x="0" y="133"/>
                  </a:lnTo>
                  <a:lnTo>
                    <a:pt x="7" y="143"/>
                  </a:lnTo>
                  <a:lnTo>
                    <a:pt x="149" y="8"/>
                  </a:lnTo>
                  <a:lnTo>
                    <a:pt x="14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9" name="Freeform 89"/>
            <p:cNvSpPr/>
            <p:nvPr/>
          </p:nvSpPr>
          <p:spPr bwMode="auto">
            <a:xfrm>
              <a:off x="3497" y="3262"/>
              <a:ext cx="542" cy="166"/>
            </a:xfrm>
            <a:custGeom>
              <a:avLst/>
              <a:gdLst>
                <a:gd name="T0" fmla="*/ 0 w 542"/>
                <a:gd name="T1" fmla="*/ 151 h 166"/>
                <a:gd name="T2" fmla="*/ 533 w 542"/>
                <a:gd name="T3" fmla="*/ 0 h 166"/>
                <a:gd name="T4" fmla="*/ 542 w 542"/>
                <a:gd name="T5" fmla="*/ 9 h 166"/>
                <a:gd name="T6" fmla="*/ 0 w 542"/>
                <a:gd name="T7" fmla="*/ 166 h 166"/>
                <a:gd name="T8" fmla="*/ 0 w 542"/>
                <a:gd name="T9" fmla="*/ 151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2" h="166">
                  <a:moveTo>
                    <a:pt x="0" y="151"/>
                  </a:moveTo>
                  <a:lnTo>
                    <a:pt x="533" y="0"/>
                  </a:lnTo>
                  <a:lnTo>
                    <a:pt x="542" y="9"/>
                  </a:lnTo>
                  <a:lnTo>
                    <a:pt x="0" y="166"/>
                  </a:lnTo>
                  <a:lnTo>
                    <a:pt x="0" y="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0" name="Freeform 90"/>
            <p:cNvSpPr/>
            <p:nvPr/>
          </p:nvSpPr>
          <p:spPr bwMode="auto">
            <a:xfrm>
              <a:off x="3509" y="3430"/>
              <a:ext cx="789" cy="61"/>
            </a:xfrm>
            <a:custGeom>
              <a:avLst/>
              <a:gdLst>
                <a:gd name="T0" fmla="*/ 0 w 789"/>
                <a:gd name="T1" fmla="*/ 0 h 61"/>
                <a:gd name="T2" fmla="*/ 789 w 789"/>
                <a:gd name="T3" fmla="*/ 52 h 61"/>
                <a:gd name="T4" fmla="*/ 789 w 789"/>
                <a:gd name="T5" fmla="*/ 61 h 61"/>
                <a:gd name="T6" fmla="*/ 0 w 789"/>
                <a:gd name="T7" fmla="*/ 7 h 61"/>
                <a:gd name="T8" fmla="*/ 0 w 789"/>
                <a:gd name="T9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9" h="61">
                  <a:moveTo>
                    <a:pt x="0" y="0"/>
                  </a:moveTo>
                  <a:lnTo>
                    <a:pt x="789" y="52"/>
                  </a:lnTo>
                  <a:lnTo>
                    <a:pt x="789" y="61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1" name="Freeform 91"/>
            <p:cNvSpPr/>
            <p:nvPr/>
          </p:nvSpPr>
          <p:spPr bwMode="auto">
            <a:xfrm>
              <a:off x="4066" y="3267"/>
              <a:ext cx="234" cy="210"/>
            </a:xfrm>
            <a:custGeom>
              <a:avLst/>
              <a:gdLst>
                <a:gd name="T0" fmla="*/ 0 w 234"/>
                <a:gd name="T1" fmla="*/ 0 h 210"/>
                <a:gd name="T2" fmla="*/ 234 w 234"/>
                <a:gd name="T3" fmla="*/ 210 h 210"/>
                <a:gd name="T4" fmla="*/ 234 w 234"/>
                <a:gd name="T5" fmla="*/ 198 h 210"/>
                <a:gd name="T6" fmla="*/ 11 w 234"/>
                <a:gd name="T7" fmla="*/ 0 h 210"/>
                <a:gd name="T8" fmla="*/ 0 w 234"/>
                <a:gd name="T9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210">
                  <a:moveTo>
                    <a:pt x="0" y="0"/>
                  </a:moveTo>
                  <a:lnTo>
                    <a:pt x="234" y="210"/>
                  </a:lnTo>
                  <a:lnTo>
                    <a:pt x="234" y="198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2" name="Oval 92"/>
            <p:cNvSpPr>
              <a:spLocks noChangeArrowheads="1"/>
            </p:cNvSpPr>
            <p:nvPr/>
          </p:nvSpPr>
          <p:spPr bwMode="auto">
            <a:xfrm>
              <a:off x="2830" y="965"/>
              <a:ext cx="78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3" name="Oval 93"/>
            <p:cNvSpPr>
              <a:spLocks noChangeArrowheads="1"/>
            </p:cNvSpPr>
            <p:nvPr/>
          </p:nvSpPr>
          <p:spPr bwMode="auto">
            <a:xfrm>
              <a:off x="3374" y="1076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4" name="Oval 94"/>
            <p:cNvSpPr>
              <a:spLocks noChangeArrowheads="1"/>
            </p:cNvSpPr>
            <p:nvPr/>
          </p:nvSpPr>
          <p:spPr bwMode="auto">
            <a:xfrm>
              <a:off x="3424" y="719"/>
              <a:ext cx="69" cy="6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5" name="Oval 95"/>
            <p:cNvSpPr>
              <a:spLocks noChangeArrowheads="1"/>
            </p:cNvSpPr>
            <p:nvPr/>
          </p:nvSpPr>
          <p:spPr bwMode="auto">
            <a:xfrm>
              <a:off x="3623" y="593"/>
              <a:ext cx="78" cy="8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6" name="Oval 96"/>
            <p:cNvSpPr>
              <a:spLocks noChangeArrowheads="1"/>
            </p:cNvSpPr>
            <p:nvPr/>
          </p:nvSpPr>
          <p:spPr bwMode="auto">
            <a:xfrm>
              <a:off x="4044" y="984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7" name="Oval 97"/>
            <p:cNvSpPr>
              <a:spLocks noChangeArrowheads="1"/>
            </p:cNvSpPr>
            <p:nvPr/>
          </p:nvSpPr>
          <p:spPr bwMode="auto">
            <a:xfrm>
              <a:off x="4399" y="832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8" name="Oval 98"/>
            <p:cNvSpPr>
              <a:spLocks noChangeArrowheads="1"/>
            </p:cNvSpPr>
            <p:nvPr/>
          </p:nvSpPr>
          <p:spPr bwMode="auto">
            <a:xfrm>
              <a:off x="4700" y="1076"/>
              <a:ext cx="69" cy="6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9" name="Oval 99"/>
            <p:cNvSpPr>
              <a:spLocks noChangeArrowheads="1"/>
            </p:cNvSpPr>
            <p:nvPr/>
          </p:nvSpPr>
          <p:spPr bwMode="auto">
            <a:xfrm>
              <a:off x="4745" y="2263"/>
              <a:ext cx="64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0" name="Oval 100"/>
            <p:cNvSpPr>
              <a:spLocks noChangeArrowheads="1"/>
            </p:cNvSpPr>
            <p:nvPr/>
          </p:nvSpPr>
          <p:spPr bwMode="auto">
            <a:xfrm>
              <a:off x="3800" y="1583"/>
              <a:ext cx="50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1" name="Oval 101"/>
            <p:cNvSpPr>
              <a:spLocks noChangeArrowheads="1"/>
            </p:cNvSpPr>
            <p:nvPr/>
          </p:nvSpPr>
          <p:spPr bwMode="auto">
            <a:xfrm>
              <a:off x="4949" y="2499"/>
              <a:ext cx="92" cy="9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2" name="Oval 102"/>
            <p:cNvSpPr>
              <a:spLocks noChangeArrowheads="1"/>
            </p:cNvSpPr>
            <p:nvPr/>
          </p:nvSpPr>
          <p:spPr bwMode="auto">
            <a:xfrm>
              <a:off x="4272" y="1706"/>
              <a:ext cx="106" cy="10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3" name="Oval 103"/>
            <p:cNvSpPr>
              <a:spLocks noChangeArrowheads="1"/>
            </p:cNvSpPr>
            <p:nvPr/>
          </p:nvSpPr>
          <p:spPr bwMode="auto">
            <a:xfrm>
              <a:off x="4518" y="1550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4" name="Oval 104"/>
            <p:cNvSpPr>
              <a:spLocks noChangeArrowheads="1"/>
            </p:cNvSpPr>
            <p:nvPr/>
          </p:nvSpPr>
          <p:spPr bwMode="auto">
            <a:xfrm>
              <a:off x="5032" y="1124"/>
              <a:ext cx="85" cy="8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5" name="Oval 105"/>
            <p:cNvSpPr>
              <a:spLocks noChangeArrowheads="1"/>
            </p:cNvSpPr>
            <p:nvPr/>
          </p:nvSpPr>
          <p:spPr bwMode="auto">
            <a:xfrm>
              <a:off x="5039" y="1536"/>
              <a:ext cx="92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6" name="Oval 106"/>
            <p:cNvSpPr>
              <a:spLocks noChangeArrowheads="1"/>
            </p:cNvSpPr>
            <p:nvPr/>
          </p:nvSpPr>
          <p:spPr bwMode="auto">
            <a:xfrm>
              <a:off x="5155" y="2440"/>
              <a:ext cx="66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7" name="Oval 107"/>
            <p:cNvSpPr>
              <a:spLocks noChangeArrowheads="1"/>
            </p:cNvSpPr>
            <p:nvPr/>
          </p:nvSpPr>
          <p:spPr bwMode="auto">
            <a:xfrm>
              <a:off x="5342" y="2040"/>
              <a:ext cx="83" cy="8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8" name="Oval 108"/>
            <p:cNvSpPr>
              <a:spLocks noChangeArrowheads="1"/>
            </p:cNvSpPr>
            <p:nvPr/>
          </p:nvSpPr>
          <p:spPr bwMode="auto">
            <a:xfrm>
              <a:off x="4196" y="2078"/>
              <a:ext cx="47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9" name="Oval 109"/>
            <p:cNvSpPr>
              <a:spLocks noChangeArrowheads="1"/>
            </p:cNvSpPr>
            <p:nvPr/>
          </p:nvSpPr>
          <p:spPr bwMode="auto">
            <a:xfrm>
              <a:off x="4293" y="3454"/>
              <a:ext cx="76" cy="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0" name="Oval 110"/>
            <p:cNvSpPr>
              <a:spLocks noChangeArrowheads="1"/>
            </p:cNvSpPr>
            <p:nvPr/>
          </p:nvSpPr>
          <p:spPr bwMode="auto">
            <a:xfrm>
              <a:off x="4482" y="3274"/>
              <a:ext cx="74" cy="7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1" name="Oval 111"/>
            <p:cNvSpPr>
              <a:spLocks noChangeArrowheads="1"/>
            </p:cNvSpPr>
            <p:nvPr/>
          </p:nvSpPr>
          <p:spPr bwMode="auto">
            <a:xfrm>
              <a:off x="4693" y="2971"/>
              <a:ext cx="62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2" name="Oval 112"/>
            <p:cNvSpPr>
              <a:spLocks noChangeArrowheads="1"/>
            </p:cNvSpPr>
            <p:nvPr/>
          </p:nvSpPr>
          <p:spPr bwMode="auto">
            <a:xfrm>
              <a:off x="5039" y="2954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3" name="Oval 113"/>
            <p:cNvSpPr>
              <a:spLocks noChangeArrowheads="1"/>
            </p:cNvSpPr>
            <p:nvPr/>
          </p:nvSpPr>
          <p:spPr bwMode="auto">
            <a:xfrm>
              <a:off x="4025" y="3224"/>
              <a:ext cx="62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4" name="Oval 114"/>
            <p:cNvSpPr>
              <a:spLocks noChangeArrowheads="1"/>
            </p:cNvSpPr>
            <p:nvPr/>
          </p:nvSpPr>
          <p:spPr bwMode="auto">
            <a:xfrm>
              <a:off x="3381" y="1169"/>
              <a:ext cx="59" cy="5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5" name="Oval 115"/>
            <p:cNvSpPr>
              <a:spLocks noChangeArrowheads="1"/>
            </p:cNvSpPr>
            <p:nvPr/>
          </p:nvSpPr>
          <p:spPr bwMode="auto">
            <a:xfrm>
              <a:off x="2574" y="2073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6" name="Oval 116"/>
            <p:cNvSpPr>
              <a:spLocks noChangeArrowheads="1"/>
            </p:cNvSpPr>
            <p:nvPr/>
          </p:nvSpPr>
          <p:spPr bwMode="auto">
            <a:xfrm>
              <a:off x="2410" y="2459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7" name="Oval 117"/>
            <p:cNvSpPr>
              <a:spLocks noChangeArrowheads="1"/>
            </p:cNvSpPr>
            <p:nvPr/>
          </p:nvSpPr>
          <p:spPr bwMode="auto">
            <a:xfrm>
              <a:off x="2867" y="3174"/>
              <a:ext cx="79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8" name="Oval 118"/>
            <p:cNvSpPr>
              <a:spLocks noChangeArrowheads="1"/>
            </p:cNvSpPr>
            <p:nvPr/>
          </p:nvSpPr>
          <p:spPr bwMode="auto">
            <a:xfrm>
              <a:off x="2811" y="2862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9" name="Oval 119"/>
            <p:cNvSpPr>
              <a:spLocks noChangeArrowheads="1"/>
            </p:cNvSpPr>
            <p:nvPr/>
          </p:nvSpPr>
          <p:spPr bwMode="auto">
            <a:xfrm>
              <a:off x="2867" y="2791"/>
              <a:ext cx="95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0" name="Oval 120"/>
            <p:cNvSpPr>
              <a:spLocks noChangeArrowheads="1"/>
            </p:cNvSpPr>
            <p:nvPr/>
          </p:nvSpPr>
          <p:spPr bwMode="auto">
            <a:xfrm>
              <a:off x="2410" y="1635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1" name="Oval 121"/>
            <p:cNvSpPr>
              <a:spLocks noChangeArrowheads="1"/>
            </p:cNvSpPr>
            <p:nvPr/>
          </p:nvSpPr>
          <p:spPr bwMode="auto">
            <a:xfrm>
              <a:off x="3599" y="2270"/>
              <a:ext cx="45" cy="4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2" name="Oval 122"/>
            <p:cNvSpPr>
              <a:spLocks noChangeArrowheads="1"/>
            </p:cNvSpPr>
            <p:nvPr/>
          </p:nvSpPr>
          <p:spPr bwMode="auto">
            <a:xfrm>
              <a:off x="3462" y="2918"/>
              <a:ext cx="59" cy="6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3" name="Oval 123"/>
            <p:cNvSpPr>
              <a:spLocks noChangeArrowheads="1"/>
            </p:cNvSpPr>
            <p:nvPr/>
          </p:nvSpPr>
          <p:spPr bwMode="auto">
            <a:xfrm>
              <a:off x="3594" y="3449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4" name="Oval 124"/>
            <p:cNvSpPr>
              <a:spLocks noChangeArrowheads="1"/>
            </p:cNvSpPr>
            <p:nvPr/>
          </p:nvSpPr>
          <p:spPr bwMode="auto">
            <a:xfrm>
              <a:off x="3445" y="3399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5" name="Oval 125"/>
            <p:cNvSpPr>
              <a:spLocks noChangeArrowheads="1"/>
            </p:cNvSpPr>
            <p:nvPr/>
          </p:nvSpPr>
          <p:spPr bwMode="auto">
            <a:xfrm>
              <a:off x="2792" y="1270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6" name="Oval 126"/>
            <p:cNvSpPr>
              <a:spLocks noChangeArrowheads="1"/>
            </p:cNvSpPr>
            <p:nvPr/>
          </p:nvSpPr>
          <p:spPr bwMode="auto">
            <a:xfrm>
              <a:off x="2564" y="1756"/>
              <a:ext cx="95" cy="9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7" name="Oval 127"/>
            <p:cNvSpPr>
              <a:spLocks noChangeArrowheads="1"/>
            </p:cNvSpPr>
            <p:nvPr/>
          </p:nvSpPr>
          <p:spPr bwMode="auto">
            <a:xfrm>
              <a:off x="3107" y="1756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8" name="Oval 128"/>
            <p:cNvSpPr>
              <a:spLocks noChangeArrowheads="1"/>
            </p:cNvSpPr>
            <p:nvPr/>
          </p:nvSpPr>
          <p:spPr bwMode="auto">
            <a:xfrm>
              <a:off x="3263" y="2030"/>
              <a:ext cx="99" cy="1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9" name="Oval 129"/>
            <p:cNvSpPr>
              <a:spLocks noChangeArrowheads="1"/>
            </p:cNvSpPr>
            <p:nvPr/>
          </p:nvSpPr>
          <p:spPr bwMode="auto">
            <a:xfrm>
              <a:off x="3021" y="2412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0" name="Oval 130"/>
            <p:cNvSpPr>
              <a:spLocks noChangeArrowheads="1"/>
            </p:cNvSpPr>
            <p:nvPr/>
          </p:nvSpPr>
          <p:spPr bwMode="auto">
            <a:xfrm>
              <a:off x="3919" y="2828"/>
              <a:ext cx="102" cy="10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1" name="Oval 131"/>
            <p:cNvSpPr>
              <a:spLocks noChangeArrowheads="1"/>
            </p:cNvSpPr>
            <p:nvPr/>
          </p:nvSpPr>
          <p:spPr bwMode="auto">
            <a:xfrm>
              <a:off x="4163" y="2705"/>
              <a:ext cx="45" cy="4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2" name="Oval 132"/>
            <p:cNvSpPr>
              <a:spLocks noChangeArrowheads="1"/>
            </p:cNvSpPr>
            <p:nvPr/>
          </p:nvSpPr>
          <p:spPr bwMode="auto">
            <a:xfrm>
              <a:off x="4281" y="638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3" name="Freeform 133"/>
            <p:cNvSpPr/>
            <p:nvPr/>
          </p:nvSpPr>
          <p:spPr bwMode="auto">
            <a:xfrm>
              <a:off x="2893" y="641"/>
              <a:ext cx="744" cy="357"/>
            </a:xfrm>
            <a:custGeom>
              <a:avLst/>
              <a:gdLst>
                <a:gd name="T0" fmla="*/ 0 w 744"/>
                <a:gd name="T1" fmla="*/ 343 h 357"/>
                <a:gd name="T2" fmla="*/ 734 w 744"/>
                <a:gd name="T3" fmla="*/ 0 h 357"/>
                <a:gd name="T4" fmla="*/ 744 w 744"/>
                <a:gd name="T5" fmla="*/ 11 h 357"/>
                <a:gd name="T6" fmla="*/ 8 w 744"/>
                <a:gd name="T7" fmla="*/ 357 h 357"/>
                <a:gd name="T8" fmla="*/ 0 w 744"/>
                <a:gd name="T9" fmla="*/ 343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4" h="357">
                  <a:moveTo>
                    <a:pt x="0" y="343"/>
                  </a:moveTo>
                  <a:lnTo>
                    <a:pt x="734" y="0"/>
                  </a:lnTo>
                  <a:lnTo>
                    <a:pt x="744" y="11"/>
                  </a:lnTo>
                  <a:lnTo>
                    <a:pt x="8" y="357"/>
                  </a:lnTo>
                  <a:lnTo>
                    <a:pt x="0" y="3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4" name="Freeform 134"/>
            <p:cNvSpPr/>
            <p:nvPr/>
          </p:nvSpPr>
          <p:spPr bwMode="auto">
            <a:xfrm>
              <a:off x="3694" y="633"/>
              <a:ext cx="592" cy="50"/>
            </a:xfrm>
            <a:custGeom>
              <a:avLst/>
              <a:gdLst>
                <a:gd name="T0" fmla="*/ 0 w 592"/>
                <a:gd name="T1" fmla="*/ 0 h 50"/>
                <a:gd name="T2" fmla="*/ 592 w 592"/>
                <a:gd name="T3" fmla="*/ 41 h 50"/>
                <a:gd name="T4" fmla="*/ 592 w 592"/>
                <a:gd name="T5" fmla="*/ 50 h 50"/>
                <a:gd name="T6" fmla="*/ 0 w 592"/>
                <a:gd name="T7" fmla="*/ 12 h 50"/>
                <a:gd name="T8" fmla="*/ 0 w 592"/>
                <a:gd name="T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50">
                  <a:moveTo>
                    <a:pt x="0" y="0"/>
                  </a:moveTo>
                  <a:lnTo>
                    <a:pt x="592" y="41"/>
                  </a:lnTo>
                  <a:lnTo>
                    <a:pt x="592" y="50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5" name="Freeform 135"/>
            <p:cNvSpPr/>
            <p:nvPr/>
          </p:nvSpPr>
          <p:spPr bwMode="auto">
            <a:xfrm>
              <a:off x="3694" y="641"/>
              <a:ext cx="713" cy="234"/>
            </a:xfrm>
            <a:custGeom>
              <a:avLst/>
              <a:gdLst>
                <a:gd name="T0" fmla="*/ 0 w 713"/>
                <a:gd name="T1" fmla="*/ 7 h 234"/>
                <a:gd name="T2" fmla="*/ 713 w 713"/>
                <a:gd name="T3" fmla="*/ 234 h 234"/>
                <a:gd name="T4" fmla="*/ 713 w 713"/>
                <a:gd name="T5" fmla="*/ 222 h 234"/>
                <a:gd name="T6" fmla="*/ 0 w 713"/>
                <a:gd name="T7" fmla="*/ 0 h 234"/>
                <a:gd name="T8" fmla="*/ 0 w 713"/>
                <a:gd name="T9" fmla="*/ 7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3" h="234">
                  <a:moveTo>
                    <a:pt x="0" y="7"/>
                  </a:moveTo>
                  <a:lnTo>
                    <a:pt x="713" y="234"/>
                  </a:lnTo>
                  <a:lnTo>
                    <a:pt x="713" y="222"/>
                  </a:lnTo>
                  <a:lnTo>
                    <a:pt x="0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6" name="Freeform 136"/>
            <p:cNvSpPr/>
            <p:nvPr/>
          </p:nvSpPr>
          <p:spPr bwMode="auto">
            <a:xfrm>
              <a:off x="4338" y="697"/>
              <a:ext cx="705" cy="464"/>
            </a:xfrm>
            <a:custGeom>
              <a:avLst/>
              <a:gdLst>
                <a:gd name="T0" fmla="*/ 0 w 705"/>
                <a:gd name="T1" fmla="*/ 15 h 464"/>
                <a:gd name="T2" fmla="*/ 701 w 705"/>
                <a:gd name="T3" fmla="*/ 464 h 464"/>
                <a:gd name="T4" fmla="*/ 705 w 705"/>
                <a:gd name="T5" fmla="*/ 457 h 464"/>
                <a:gd name="T6" fmla="*/ 7 w 705"/>
                <a:gd name="T7" fmla="*/ 0 h 464"/>
                <a:gd name="T8" fmla="*/ 0 w 705"/>
                <a:gd name="T9" fmla="*/ 15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5" h="464">
                  <a:moveTo>
                    <a:pt x="0" y="15"/>
                  </a:moveTo>
                  <a:lnTo>
                    <a:pt x="701" y="464"/>
                  </a:lnTo>
                  <a:lnTo>
                    <a:pt x="705" y="457"/>
                  </a:lnTo>
                  <a:lnTo>
                    <a:pt x="7" y="0"/>
                  </a:lnTo>
                  <a:lnTo>
                    <a:pt x="0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7" name="Freeform 137"/>
            <p:cNvSpPr/>
            <p:nvPr/>
          </p:nvSpPr>
          <p:spPr bwMode="auto">
            <a:xfrm>
              <a:off x="5086" y="2111"/>
              <a:ext cx="301" cy="850"/>
            </a:xfrm>
            <a:custGeom>
              <a:avLst/>
              <a:gdLst>
                <a:gd name="T0" fmla="*/ 301 w 301"/>
                <a:gd name="T1" fmla="*/ 0 h 850"/>
                <a:gd name="T2" fmla="*/ 12 w 301"/>
                <a:gd name="T3" fmla="*/ 850 h 850"/>
                <a:gd name="T4" fmla="*/ 0 w 301"/>
                <a:gd name="T5" fmla="*/ 850 h 850"/>
                <a:gd name="T6" fmla="*/ 289 w 301"/>
                <a:gd name="T7" fmla="*/ 0 h 850"/>
                <a:gd name="T8" fmla="*/ 301 w 301"/>
                <a:gd name="T9" fmla="*/ 0 h 8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1" h="850">
                  <a:moveTo>
                    <a:pt x="301" y="0"/>
                  </a:moveTo>
                  <a:lnTo>
                    <a:pt x="12" y="850"/>
                  </a:lnTo>
                  <a:lnTo>
                    <a:pt x="0" y="850"/>
                  </a:lnTo>
                  <a:lnTo>
                    <a:pt x="289" y="0"/>
                  </a:lnTo>
                  <a:lnTo>
                    <a:pt x="30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8" name="Freeform 138"/>
            <p:cNvSpPr/>
            <p:nvPr/>
          </p:nvSpPr>
          <p:spPr bwMode="auto">
            <a:xfrm>
              <a:off x="4359" y="3018"/>
              <a:ext cx="703" cy="469"/>
            </a:xfrm>
            <a:custGeom>
              <a:avLst/>
              <a:gdLst>
                <a:gd name="T0" fmla="*/ 0 w 703"/>
                <a:gd name="T1" fmla="*/ 469 h 469"/>
                <a:gd name="T2" fmla="*/ 703 w 703"/>
                <a:gd name="T3" fmla="*/ 5 h 469"/>
                <a:gd name="T4" fmla="*/ 692 w 703"/>
                <a:gd name="T5" fmla="*/ 0 h 469"/>
                <a:gd name="T6" fmla="*/ 0 w 703"/>
                <a:gd name="T7" fmla="*/ 459 h 469"/>
                <a:gd name="T8" fmla="*/ 0 w 703"/>
                <a:gd name="T9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3" h="469">
                  <a:moveTo>
                    <a:pt x="0" y="469"/>
                  </a:moveTo>
                  <a:lnTo>
                    <a:pt x="703" y="5"/>
                  </a:lnTo>
                  <a:lnTo>
                    <a:pt x="692" y="0"/>
                  </a:lnTo>
                  <a:lnTo>
                    <a:pt x="0" y="459"/>
                  </a:lnTo>
                  <a:lnTo>
                    <a:pt x="0" y="4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9" name="Freeform 139"/>
            <p:cNvSpPr/>
            <p:nvPr/>
          </p:nvSpPr>
          <p:spPr bwMode="auto">
            <a:xfrm>
              <a:off x="2929" y="3229"/>
              <a:ext cx="521" cy="213"/>
            </a:xfrm>
            <a:custGeom>
              <a:avLst/>
              <a:gdLst>
                <a:gd name="T0" fmla="*/ 0 w 521"/>
                <a:gd name="T1" fmla="*/ 11 h 213"/>
                <a:gd name="T2" fmla="*/ 521 w 521"/>
                <a:gd name="T3" fmla="*/ 213 h 213"/>
                <a:gd name="T4" fmla="*/ 521 w 521"/>
                <a:gd name="T5" fmla="*/ 196 h 213"/>
                <a:gd name="T6" fmla="*/ 7 w 521"/>
                <a:gd name="T7" fmla="*/ 0 h 213"/>
                <a:gd name="T8" fmla="*/ 0 w 521"/>
                <a:gd name="T9" fmla="*/ 11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213">
                  <a:moveTo>
                    <a:pt x="0" y="11"/>
                  </a:moveTo>
                  <a:lnTo>
                    <a:pt x="521" y="213"/>
                  </a:lnTo>
                  <a:lnTo>
                    <a:pt x="521" y="196"/>
                  </a:lnTo>
                  <a:lnTo>
                    <a:pt x="7" y="0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0" name="Freeform 140"/>
            <p:cNvSpPr/>
            <p:nvPr/>
          </p:nvSpPr>
          <p:spPr bwMode="auto">
            <a:xfrm>
              <a:off x="2460" y="2537"/>
              <a:ext cx="431" cy="658"/>
            </a:xfrm>
            <a:custGeom>
              <a:avLst/>
              <a:gdLst>
                <a:gd name="T0" fmla="*/ 0 w 431"/>
                <a:gd name="T1" fmla="*/ 0 h 658"/>
                <a:gd name="T2" fmla="*/ 419 w 431"/>
                <a:gd name="T3" fmla="*/ 658 h 658"/>
                <a:gd name="T4" fmla="*/ 431 w 431"/>
                <a:gd name="T5" fmla="*/ 651 h 658"/>
                <a:gd name="T6" fmla="*/ 12 w 431"/>
                <a:gd name="T7" fmla="*/ 0 h 658"/>
                <a:gd name="T8" fmla="*/ 0 w 431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1" h="658">
                  <a:moveTo>
                    <a:pt x="0" y="0"/>
                  </a:moveTo>
                  <a:lnTo>
                    <a:pt x="419" y="658"/>
                  </a:lnTo>
                  <a:lnTo>
                    <a:pt x="431" y="651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1" name="Rectangle 141"/>
            <p:cNvSpPr>
              <a:spLocks noChangeArrowheads="1"/>
            </p:cNvSpPr>
            <p:nvPr/>
          </p:nvSpPr>
          <p:spPr bwMode="auto">
            <a:xfrm>
              <a:off x="2446" y="1716"/>
              <a:ext cx="9" cy="76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2" name="Freeform 142"/>
            <p:cNvSpPr/>
            <p:nvPr/>
          </p:nvSpPr>
          <p:spPr bwMode="auto">
            <a:xfrm>
              <a:off x="2467" y="1026"/>
              <a:ext cx="393" cy="635"/>
            </a:xfrm>
            <a:custGeom>
              <a:avLst/>
              <a:gdLst>
                <a:gd name="T0" fmla="*/ 0 w 393"/>
                <a:gd name="T1" fmla="*/ 623 h 635"/>
                <a:gd name="T2" fmla="*/ 381 w 393"/>
                <a:gd name="T3" fmla="*/ 0 h 635"/>
                <a:gd name="T4" fmla="*/ 393 w 393"/>
                <a:gd name="T5" fmla="*/ 0 h 635"/>
                <a:gd name="T6" fmla="*/ 12 w 393"/>
                <a:gd name="T7" fmla="*/ 635 h 635"/>
                <a:gd name="T8" fmla="*/ 0 w 393"/>
                <a:gd name="T9" fmla="*/ 623 h 6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3" h="635">
                  <a:moveTo>
                    <a:pt x="0" y="623"/>
                  </a:moveTo>
                  <a:lnTo>
                    <a:pt x="381" y="0"/>
                  </a:lnTo>
                  <a:lnTo>
                    <a:pt x="393" y="0"/>
                  </a:lnTo>
                  <a:lnTo>
                    <a:pt x="12" y="635"/>
                  </a:lnTo>
                  <a:lnTo>
                    <a:pt x="0" y="6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3" name="Freeform 143"/>
            <p:cNvSpPr/>
            <p:nvPr/>
          </p:nvSpPr>
          <p:spPr bwMode="auto">
            <a:xfrm>
              <a:off x="2616" y="1034"/>
              <a:ext cx="247" cy="741"/>
            </a:xfrm>
            <a:custGeom>
              <a:avLst/>
              <a:gdLst>
                <a:gd name="T0" fmla="*/ 235 w 247"/>
                <a:gd name="T1" fmla="*/ 0 h 741"/>
                <a:gd name="T2" fmla="*/ 0 w 247"/>
                <a:gd name="T3" fmla="*/ 734 h 741"/>
                <a:gd name="T4" fmla="*/ 17 w 247"/>
                <a:gd name="T5" fmla="*/ 741 h 741"/>
                <a:gd name="T6" fmla="*/ 247 w 247"/>
                <a:gd name="T7" fmla="*/ 0 h 741"/>
                <a:gd name="T8" fmla="*/ 235 w 247"/>
                <a:gd name="T9" fmla="*/ 0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741">
                  <a:moveTo>
                    <a:pt x="235" y="0"/>
                  </a:moveTo>
                  <a:lnTo>
                    <a:pt x="0" y="734"/>
                  </a:lnTo>
                  <a:lnTo>
                    <a:pt x="17" y="741"/>
                  </a:lnTo>
                  <a:lnTo>
                    <a:pt x="247" y="0"/>
                  </a:lnTo>
                  <a:lnTo>
                    <a:pt x="2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4" name="Freeform 144"/>
            <p:cNvSpPr/>
            <p:nvPr/>
          </p:nvSpPr>
          <p:spPr bwMode="auto">
            <a:xfrm>
              <a:off x="3429" y="659"/>
              <a:ext cx="222" cy="431"/>
            </a:xfrm>
            <a:custGeom>
              <a:avLst/>
              <a:gdLst>
                <a:gd name="T0" fmla="*/ 208 w 222"/>
                <a:gd name="T1" fmla="*/ 0 h 431"/>
                <a:gd name="T2" fmla="*/ 0 w 222"/>
                <a:gd name="T3" fmla="*/ 424 h 431"/>
                <a:gd name="T4" fmla="*/ 9 w 222"/>
                <a:gd name="T5" fmla="*/ 431 h 431"/>
                <a:gd name="T6" fmla="*/ 222 w 222"/>
                <a:gd name="T7" fmla="*/ 0 h 431"/>
                <a:gd name="T8" fmla="*/ 208 w 222"/>
                <a:gd name="T9" fmla="*/ 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2" h="431">
                  <a:moveTo>
                    <a:pt x="208" y="0"/>
                  </a:moveTo>
                  <a:lnTo>
                    <a:pt x="0" y="424"/>
                  </a:lnTo>
                  <a:lnTo>
                    <a:pt x="9" y="431"/>
                  </a:lnTo>
                  <a:lnTo>
                    <a:pt x="222" y="0"/>
                  </a:lnTo>
                  <a:lnTo>
                    <a:pt x="20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5" name="Freeform 145"/>
            <p:cNvSpPr/>
            <p:nvPr/>
          </p:nvSpPr>
          <p:spPr bwMode="auto">
            <a:xfrm>
              <a:off x="3455" y="882"/>
              <a:ext cx="961" cy="239"/>
            </a:xfrm>
            <a:custGeom>
              <a:avLst/>
              <a:gdLst>
                <a:gd name="T0" fmla="*/ 0 w 961"/>
                <a:gd name="T1" fmla="*/ 225 h 239"/>
                <a:gd name="T2" fmla="*/ 961 w 961"/>
                <a:gd name="T3" fmla="*/ 0 h 239"/>
                <a:gd name="T4" fmla="*/ 961 w 961"/>
                <a:gd name="T5" fmla="*/ 12 h 239"/>
                <a:gd name="T6" fmla="*/ 0 w 961"/>
                <a:gd name="T7" fmla="*/ 239 h 239"/>
                <a:gd name="T8" fmla="*/ 0 w 961"/>
                <a:gd name="T9" fmla="*/ 225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1" h="239">
                  <a:moveTo>
                    <a:pt x="0" y="225"/>
                  </a:moveTo>
                  <a:lnTo>
                    <a:pt x="961" y="0"/>
                  </a:lnTo>
                  <a:lnTo>
                    <a:pt x="961" y="12"/>
                  </a:lnTo>
                  <a:lnTo>
                    <a:pt x="0" y="239"/>
                  </a:lnTo>
                  <a:lnTo>
                    <a:pt x="0" y="2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6" name="Freeform 146"/>
            <p:cNvSpPr/>
            <p:nvPr/>
          </p:nvSpPr>
          <p:spPr bwMode="auto">
            <a:xfrm>
              <a:off x="3445" y="1131"/>
              <a:ext cx="838" cy="608"/>
            </a:xfrm>
            <a:custGeom>
              <a:avLst/>
              <a:gdLst>
                <a:gd name="T0" fmla="*/ 0 w 838"/>
                <a:gd name="T1" fmla="*/ 0 h 608"/>
                <a:gd name="T2" fmla="*/ 838 w 838"/>
                <a:gd name="T3" fmla="*/ 594 h 608"/>
                <a:gd name="T4" fmla="*/ 829 w 838"/>
                <a:gd name="T5" fmla="*/ 608 h 608"/>
                <a:gd name="T6" fmla="*/ 0 w 838"/>
                <a:gd name="T7" fmla="*/ 16 h 608"/>
                <a:gd name="T8" fmla="*/ 0 w 838"/>
                <a:gd name="T9" fmla="*/ 0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8" h="608">
                  <a:moveTo>
                    <a:pt x="0" y="0"/>
                  </a:moveTo>
                  <a:lnTo>
                    <a:pt x="838" y="594"/>
                  </a:lnTo>
                  <a:lnTo>
                    <a:pt x="829" y="608"/>
                  </a:lnTo>
                  <a:lnTo>
                    <a:pt x="0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7" name="Freeform 147"/>
            <p:cNvSpPr/>
            <p:nvPr/>
          </p:nvSpPr>
          <p:spPr bwMode="auto">
            <a:xfrm>
              <a:off x="2455" y="1839"/>
              <a:ext cx="159" cy="637"/>
            </a:xfrm>
            <a:custGeom>
              <a:avLst/>
              <a:gdLst>
                <a:gd name="T0" fmla="*/ 147 w 159"/>
                <a:gd name="T1" fmla="*/ 0 h 637"/>
                <a:gd name="T2" fmla="*/ 0 w 159"/>
                <a:gd name="T3" fmla="*/ 637 h 637"/>
                <a:gd name="T4" fmla="*/ 17 w 159"/>
                <a:gd name="T5" fmla="*/ 637 h 637"/>
                <a:gd name="T6" fmla="*/ 159 w 159"/>
                <a:gd name="T7" fmla="*/ 0 h 637"/>
                <a:gd name="T8" fmla="*/ 147 w 159"/>
                <a:gd name="T9" fmla="*/ 0 h 6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637">
                  <a:moveTo>
                    <a:pt x="147" y="0"/>
                  </a:moveTo>
                  <a:lnTo>
                    <a:pt x="0" y="637"/>
                  </a:lnTo>
                  <a:lnTo>
                    <a:pt x="17" y="637"/>
                  </a:lnTo>
                  <a:lnTo>
                    <a:pt x="159" y="0"/>
                  </a:lnTo>
                  <a:lnTo>
                    <a:pt x="14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8" name="Freeform 148"/>
            <p:cNvSpPr/>
            <p:nvPr/>
          </p:nvSpPr>
          <p:spPr bwMode="auto">
            <a:xfrm>
              <a:off x="4326" y="700"/>
              <a:ext cx="107" cy="147"/>
            </a:xfrm>
            <a:custGeom>
              <a:avLst/>
              <a:gdLst>
                <a:gd name="T0" fmla="*/ 0 w 107"/>
                <a:gd name="T1" fmla="*/ 12 h 147"/>
                <a:gd name="T2" fmla="*/ 90 w 107"/>
                <a:gd name="T3" fmla="*/ 147 h 147"/>
                <a:gd name="T4" fmla="*/ 107 w 107"/>
                <a:gd name="T5" fmla="*/ 147 h 147"/>
                <a:gd name="T6" fmla="*/ 12 w 107"/>
                <a:gd name="T7" fmla="*/ 0 h 147"/>
                <a:gd name="T8" fmla="*/ 0 w 107"/>
                <a:gd name="T9" fmla="*/ 12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" h="147">
                  <a:moveTo>
                    <a:pt x="0" y="12"/>
                  </a:moveTo>
                  <a:lnTo>
                    <a:pt x="90" y="147"/>
                  </a:lnTo>
                  <a:lnTo>
                    <a:pt x="107" y="147"/>
                  </a:lnTo>
                  <a:lnTo>
                    <a:pt x="12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9" name="Freeform 149"/>
            <p:cNvSpPr/>
            <p:nvPr/>
          </p:nvSpPr>
          <p:spPr bwMode="auto">
            <a:xfrm>
              <a:off x="4475" y="882"/>
              <a:ext cx="564" cy="279"/>
            </a:xfrm>
            <a:custGeom>
              <a:avLst/>
              <a:gdLst>
                <a:gd name="T0" fmla="*/ 0 w 564"/>
                <a:gd name="T1" fmla="*/ 17 h 279"/>
                <a:gd name="T2" fmla="*/ 564 w 564"/>
                <a:gd name="T3" fmla="*/ 279 h 279"/>
                <a:gd name="T4" fmla="*/ 564 w 564"/>
                <a:gd name="T5" fmla="*/ 268 h 279"/>
                <a:gd name="T6" fmla="*/ 0 w 564"/>
                <a:gd name="T7" fmla="*/ 0 h 279"/>
                <a:gd name="T8" fmla="*/ 0 w 564"/>
                <a:gd name="T9" fmla="*/ 17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4" h="279">
                  <a:moveTo>
                    <a:pt x="0" y="17"/>
                  </a:moveTo>
                  <a:lnTo>
                    <a:pt x="564" y="279"/>
                  </a:lnTo>
                  <a:lnTo>
                    <a:pt x="564" y="268"/>
                  </a:lnTo>
                  <a:lnTo>
                    <a:pt x="0" y="0"/>
                  </a:lnTo>
                  <a:lnTo>
                    <a:pt x="0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0" name="Freeform 150"/>
            <p:cNvSpPr/>
            <p:nvPr/>
          </p:nvSpPr>
          <p:spPr bwMode="auto">
            <a:xfrm>
              <a:off x="4461" y="899"/>
              <a:ext cx="592" cy="658"/>
            </a:xfrm>
            <a:custGeom>
              <a:avLst/>
              <a:gdLst>
                <a:gd name="T0" fmla="*/ 0 w 592"/>
                <a:gd name="T1" fmla="*/ 7 h 658"/>
                <a:gd name="T2" fmla="*/ 582 w 592"/>
                <a:gd name="T3" fmla="*/ 658 h 658"/>
                <a:gd name="T4" fmla="*/ 592 w 592"/>
                <a:gd name="T5" fmla="*/ 648 h 658"/>
                <a:gd name="T6" fmla="*/ 14 w 592"/>
                <a:gd name="T7" fmla="*/ 0 h 658"/>
                <a:gd name="T8" fmla="*/ 0 w 592"/>
                <a:gd name="T9" fmla="*/ 7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658">
                  <a:moveTo>
                    <a:pt x="0" y="7"/>
                  </a:moveTo>
                  <a:lnTo>
                    <a:pt x="582" y="658"/>
                  </a:lnTo>
                  <a:lnTo>
                    <a:pt x="592" y="648"/>
                  </a:lnTo>
                  <a:lnTo>
                    <a:pt x="14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1" name="Freeform 151"/>
            <p:cNvSpPr/>
            <p:nvPr/>
          </p:nvSpPr>
          <p:spPr bwMode="auto">
            <a:xfrm>
              <a:off x="4324" y="913"/>
              <a:ext cx="123" cy="795"/>
            </a:xfrm>
            <a:custGeom>
              <a:avLst/>
              <a:gdLst>
                <a:gd name="T0" fmla="*/ 111 w 123"/>
                <a:gd name="T1" fmla="*/ 0 h 795"/>
                <a:gd name="T2" fmla="*/ 0 w 123"/>
                <a:gd name="T3" fmla="*/ 795 h 795"/>
                <a:gd name="T4" fmla="*/ 16 w 123"/>
                <a:gd name="T5" fmla="*/ 795 h 795"/>
                <a:gd name="T6" fmla="*/ 123 w 123"/>
                <a:gd name="T7" fmla="*/ 0 h 795"/>
                <a:gd name="T8" fmla="*/ 111 w 123"/>
                <a:gd name="T9" fmla="*/ 0 h 7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795">
                  <a:moveTo>
                    <a:pt x="111" y="0"/>
                  </a:moveTo>
                  <a:lnTo>
                    <a:pt x="0" y="795"/>
                  </a:lnTo>
                  <a:lnTo>
                    <a:pt x="16" y="795"/>
                  </a:lnTo>
                  <a:lnTo>
                    <a:pt x="123" y="0"/>
                  </a:lnTo>
                  <a:lnTo>
                    <a:pt x="11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2" name="Freeform 152"/>
            <p:cNvSpPr/>
            <p:nvPr/>
          </p:nvSpPr>
          <p:spPr bwMode="auto">
            <a:xfrm>
              <a:off x="4345" y="1796"/>
              <a:ext cx="424" cy="485"/>
            </a:xfrm>
            <a:custGeom>
              <a:avLst/>
              <a:gdLst>
                <a:gd name="T0" fmla="*/ 0 w 424"/>
                <a:gd name="T1" fmla="*/ 5 h 485"/>
                <a:gd name="T2" fmla="*/ 410 w 424"/>
                <a:gd name="T3" fmla="*/ 485 h 485"/>
                <a:gd name="T4" fmla="*/ 424 w 424"/>
                <a:gd name="T5" fmla="*/ 478 h 485"/>
                <a:gd name="T6" fmla="*/ 14 w 424"/>
                <a:gd name="T7" fmla="*/ 0 h 485"/>
                <a:gd name="T8" fmla="*/ 0 w 424"/>
                <a:gd name="T9" fmla="*/ 5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4" h="485">
                  <a:moveTo>
                    <a:pt x="0" y="5"/>
                  </a:moveTo>
                  <a:lnTo>
                    <a:pt x="410" y="485"/>
                  </a:lnTo>
                  <a:lnTo>
                    <a:pt x="424" y="478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3" name="Freeform 153"/>
            <p:cNvSpPr/>
            <p:nvPr/>
          </p:nvSpPr>
          <p:spPr bwMode="auto">
            <a:xfrm>
              <a:off x="2477" y="2518"/>
              <a:ext cx="414" cy="308"/>
            </a:xfrm>
            <a:custGeom>
              <a:avLst/>
              <a:gdLst>
                <a:gd name="T0" fmla="*/ 0 w 414"/>
                <a:gd name="T1" fmla="*/ 7 h 308"/>
                <a:gd name="T2" fmla="*/ 402 w 414"/>
                <a:gd name="T3" fmla="*/ 308 h 308"/>
                <a:gd name="T4" fmla="*/ 414 w 414"/>
                <a:gd name="T5" fmla="*/ 299 h 308"/>
                <a:gd name="T6" fmla="*/ 9 w 414"/>
                <a:gd name="T7" fmla="*/ 0 h 308"/>
                <a:gd name="T8" fmla="*/ 0 w 414"/>
                <a:gd name="T9" fmla="*/ 7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4" h="308">
                  <a:moveTo>
                    <a:pt x="0" y="7"/>
                  </a:moveTo>
                  <a:lnTo>
                    <a:pt x="402" y="308"/>
                  </a:lnTo>
                  <a:lnTo>
                    <a:pt x="414" y="299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4" name="Freeform 154"/>
            <p:cNvSpPr/>
            <p:nvPr/>
          </p:nvSpPr>
          <p:spPr bwMode="auto">
            <a:xfrm>
              <a:off x="4994" y="1621"/>
              <a:ext cx="80" cy="885"/>
            </a:xfrm>
            <a:custGeom>
              <a:avLst/>
              <a:gdLst>
                <a:gd name="T0" fmla="*/ 73 w 80"/>
                <a:gd name="T1" fmla="*/ 0 h 885"/>
                <a:gd name="T2" fmla="*/ 0 w 80"/>
                <a:gd name="T3" fmla="*/ 885 h 885"/>
                <a:gd name="T4" fmla="*/ 9 w 80"/>
                <a:gd name="T5" fmla="*/ 885 h 885"/>
                <a:gd name="T6" fmla="*/ 80 w 80"/>
                <a:gd name="T7" fmla="*/ 0 h 885"/>
                <a:gd name="T8" fmla="*/ 73 w 80"/>
                <a:gd name="T9" fmla="*/ 0 h 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885">
                  <a:moveTo>
                    <a:pt x="73" y="0"/>
                  </a:moveTo>
                  <a:lnTo>
                    <a:pt x="0" y="885"/>
                  </a:lnTo>
                  <a:lnTo>
                    <a:pt x="9" y="885"/>
                  </a:lnTo>
                  <a:lnTo>
                    <a:pt x="80" y="0"/>
                  </a:lnTo>
                  <a:lnTo>
                    <a:pt x="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5" name="Freeform 155"/>
            <p:cNvSpPr/>
            <p:nvPr/>
          </p:nvSpPr>
          <p:spPr bwMode="auto">
            <a:xfrm>
              <a:off x="5022" y="2104"/>
              <a:ext cx="355" cy="412"/>
            </a:xfrm>
            <a:custGeom>
              <a:avLst/>
              <a:gdLst>
                <a:gd name="T0" fmla="*/ 0 w 355"/>
                <a:gd name="T1" fmla="*/ 405 h 412"/>
                <a:gd name="T2" fmla="*/ 344 w 355"/>
                <a:gd name="T3" fmla="*/ 0 h 412"/>
                <a:gd name="T4" fmla="*/ 355 w 355"/>
                <a:gd name="T5" fmla="*/ 7 h 412"/>
                <a:gd name="T6" fmla="*/ 10 w 355"/>
                <a:gd name="T7" fmla="*/ 412 h 412"/>
                <a:gd name="T8" fmla="*/ 0 w 355"/>
                <a:gd name="T9" fmla="*/ 405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5" h="412">
                  <a:moveTo>
                    <a:pt x="0" y="405"/>
                  </a:moveTo>
                  <a:lnTo>
                    <a:pt x="344" y="0"/>
                  </a:lnTo>
                  <a:lnTo>
                    <a:pt x="355" y="7"/>
                  </a:lnTo>
                  <a:lnTo>
                    <a:pt x="10" y="412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6" name="Freeform 156"/>
            <p:cNvSpPr/>
            <p:nvPr/>
          </p:nvSpPr>
          <p:spPr bwMode="auto">
            <a:xfrm>
              <a:off x="4788" y="2310"/>
              <a:ext cx="184" cy="213"/>
            </a:xfrm>
            <a:custGeom>
              <a:avLst/>
              <a:gdLst>
                <a:gd name="T0" fmla="*/ 0 w 184"/>
                <a:gd name="T1" fmla="*/ 7 h 213"/>
                <a:gd name="T2" fmla="*/ 177 w 184"/>
                <a:gd name="T3" fmla="*/ 213 h 213"/>
                <a:gd name="T4" fmla="*/ 184 w 184"/>
                <a:gd name="T5" fmla="*/ 201 h 213"/>
                <a:gd name="T6" fmla="*/ 12 w 184"/>
                <a:gd name="T7" fmla="*/ 0 h 213"/>
                <a:gd name="T8" fmla="*/ 0 w 184"/>
                <a:gd name="T9" fmla="*/ 7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4" h="213">
                  <a:moveTo>
                    <a:pt x="0" y="7"/>
                  </a:moveTo>
                  <a:lnTo>
                    <a:pt x="177" y="213"/>
                  </a:lnTo>
                  <a:lnTo>
                    <a:pt x="184" y="201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7" name="Freeform 157"/>
            <p:cNvSpPr/>
            <p:nvPr/>
          </p:nvSpPr>
          <p:spPr bwMode="auto">
            <a:xfrm>
              <a:off x="4729" y="2575"/>
              <a:ext cx="253" cy="414"/>
            </a:xfrm>
            <a:custGeom>
              <a:avLst/>
              <a:gdLst>
                <a:gd name="T0" fmla="*/ 246 w 253"/>
                <a:gd name="T1" fmla="*/ 0 h 414"/>
                <a:gd name="T2" fmla="*/ 0 w 253"/>
                <a:gd name="T3" fmla="*/ 398 h 414"/>
                <a:gd name="T4" fmla="*/ 0 w 253"/>
                <a:gd name="T5" fmla="*/ 414 h 414"/>
                <a:gd name="T6" fmla="*/ 253 w 253"/>
                <a:gd name="T7" fmla="*/ 10 h 414"/>
                <a:gd name="T8" fmla="*/ 246 w 253"/>
                <a:gd name="T9" fmla="*/ 0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3" h="414">
                  <a:moveTo>
                    <a:pt x="246" y="0"/>
                  </a:moveTo>
                  <a:lnTo>
                    <a:pt x="0" y="398"/>
                  </a:lnTo>
                  <a:lnTo>
                    <a:pt x="0" y="414"/>
                  </a:lnTo>
                  <a:lnTo>
                    <a:pt x="253" y="10"/>
                  </a:lnTo>
                  <a:lnTo>
                    <a:pt x="24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8" name="Freeform 158"/>
            <p:cNvSpPr/>
            <p:nvPr/>
          </p:nvSpPr>
          <p:spPr bwMode="auto">
            <a:xfrm>
              <a:off x="4018" y="2554"/>
              <a:ext cx="943" cy="324"/>
            </a:xfrm>
            <a:custGeom>
              <a:avLst/>
              <a:gdLst>
                <a:gd name="T0" fmla="*/ 0 w 943"/>
                <a:gd name="T1" fmla="*/ 312 h 324"/>
                <a:gd name="T2" fmla="*/ 943 w 943"/>
                <a:gd name="T3" fmla="*/ 0 h 324"/>
                <a:gd name="T4" fmla="*/ 943 w 943"/>
                <a:gd name="T5" fmla="*/ 14 h 324"/>
                <a:gd name="T6" fmla="*/ 0 w 943"/>
                <a:gd name="T7" fmla="*/ 324 h 324"/>
                <a:gd name="T8" fmla="*/ 0 w 943"/>
                <a:gd name="T9" fmla="*/ 312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3" h="324">
                  <a:moveTo>
                    <a:pt x="0" y="312"/>
                  </a:moveTo>
                  <a:lnTo>
                    <a:pt x="943" y="0"/>
                  </a:lnTo>
                  <a:lnTo>
                    <a:pt x="943" y="14"/>
                  </a:lnTo>
                  <a:lnTo>
                    <a:pt x="0" y="324"/>
                  </a:lnTo>
                  <a:lnTo>
                    <a:pt x="0" y="3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9" name="Freeform 159"/>
            <p:cNvSpPr/>
            <p:nvPr/>
          </p:nvSpPr>
          <p:spPr bwMode="auto">
            <a:xfrm>
              <a:off x="2938" y="2866"/>
              <a:ext cx="671" cy="607"/>
            </a:xfrm>
            <a:custGeom>
              <a:avLst/>
              <a:gdLst>
                <a:gd name="T0" fmla="*/ 0 w 671"/>
                <a:gd name="T1" fmla="*/ 7 h 607"/>
                <a:gd name="T2" fmla="*/ 661 w 671"/>
                <a:gd name="T3" fmla="*/ 607 h 607"/>
                <a:gd name="T4" fmla="*/ 671 w 671"/>
                <a:gd name="T5" fmla="*/ 607 h 607"/>
                <a:gd name="T6" fmla="*/ 12 w 671"/>
                <a:gd name="T7" fmla="*/ 0 h 607"/>
                <a:gd name="T8" fmla="*/ 0 w 671"/>
                <a:gd name="T9" fmla="*/ 7 h 6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1" h="607">
                  <a:moveTo>
                    <a:pt x="0" y="7"/>
                  </a:moveTo>
                  <a:lnTo>
                    <a:pt x="661" y="607"/>
                  </a:lnTo>
                  <a:lnTo>
                    <a:pt x="671" y="607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0" name="Freeform 160"/>
            <p:cNvSpPr/>
            <p:nvPr/>
          </p:nvSpPr>
          <p:spPr bwMode="auto">
            <a:xfrm>
              <a:off x="4546" y="3001"/>
              <a:ext cx="507" cy="299"/>
            </a:xfrm>
            <a:custGeom>
              <a:avLst/>
              <a:gdLst>
                <a:gd name="T0" fmla="*/ 0 w 507"/>
                <a:gd name="T1" fmla="*/ 292 h 299"/>
                <a:gd name="T2" fmla="*/ 500 w 507"/>
                <a:gd name="T3" fmla="*/ 0 h 299"/>
                <a:gd name="T4" fmla="*/ 507 w 507"/>
                <a:gd name="T5" fmla="*/ 12 h 299"/>
                <a:gd name="T6" fmla="*/ 5 w 507"/>
                <a:gd name="T7" fmla="*/ 299 h 299"/>
                <a:gd name="T8" fmla="*/ 0 w 507"/>
                <a:gd name="T9" fmla="*/ 292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99">
                  <a:moveTo>
                    <a:pt x="0" y="292"/>
                  </a:moveTo>
                  <a:lnTo>
                    <a:pt x="500" y="0"/>
                  </a:lnTo>
                  <a:lnTo>
                    <a:pt x="507" y="12"/>
                  </a:lnTo>
                  <a:lnTo>
                    <a:pt x="5" y="299"/>
                  </a:lnTo>
                  <a:lnTo>
                    <a:pt x="0" y="2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1" name="Freeform 161"/>
            <p:cNvSpPr/>
            <p:nvPr/>
          </p:nvSpPr>
          <p:spPr bwMode="auto">
            <a:xfrm>
              <a:off x="3658" y="3314"/>
              <a:ext cx="831" cy="187"/>
            </a:xfrm>
            <a:custGeom>
              <a:avLst/>
              <a:gdLst>
                <a:gd name="T0" fmla="*/ 0 w 831"/>
                <a:gd name="T1" fmla="*/ 173 h 187"/>
                <a:gd name="T2" fmla="*/ 831 w 831"/>
                <a:gd name="T3" fmla="*/ 0 h 187"/>
                <a:gd name="T4" fmla="*/ 831 w 831"/>
                <a:gd name="T5" fmla="*/ 12 h 187"/>
                <a:gd name="T6" fmla="*/ 10 w 831"/>
                <a:gd name="T7" fmla="*/ 187 h 187"/>
                <a:gd name="T8" fmla="*/ 0 w 831"/>
                <a:gd name="T9" fmla="*/ 173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1" h="187">
                  <a:moveTo>
                    <a:pt x="0" y="173"/>
                  </a:moveTo>
                  <a:lnTo>
                    <a:pt x="831" y="0"/>
                  </a:lnTo>
                  <a:lnTo>
                    <a:pt x="831" y="12"/>
                  </a:lnTo>
                  <a:lnTo>
                    <a:pt x="10" y="187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2" name="Oval 162"/>
            <p:cNvSpPr>
              <a:spLocks noChangeArrowheads="1"/>
            </p:cNvSpPr>
            <p:nvPr/>
          </p:nvSpPr>
          <p:spPr bwMode="auto">
            <a:xfrm>
              <a:off x="5107" y="1699"/>
              <a:ext cx="67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3" name="Freeform 163"/>
            <p:cNvSpPr/>
            <p:nvPr/>
          </p:nvSpPr>
          <p:spPr bwMode="auto">
            <a:xfrm>
              <a:off x="2640" y="1140"/>
              <a:ext cx="746" cy="644"/>
            </a:xfrm>
            <a:custGeom>
              <a:avLst/>
              <a:gdLst>
                <a:gd name="T0" fmla="*/ 0 w 746"/>
                <a:gd name="T1" fmla="*/ 635 h 644"/>
                <a:gd name="T2" fmla="*/ 739 w 746"/>
                <a:gd name="T3" fmla="*/ 0 h 644"/>
                <a:gd name="T4" fmla="*/ 746 w 746"/>
                <a:gd name="T5" fmla="*/ 10 h 644"/>
                <a:gd name="T6" fmla="*/ 12 w 746"/>
                <a:gd name="T7" fmla="*/ 644 h 644"/>
                <a:gd name="T8" fmla="*/ 0 w 746"/>
                <a:gd name="T9" fmla="*/ 635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6" h="644">
                  <a:moveTo>
                    <a:pt x="0" y="635"/>
                  </a:moveTo>
                  <a:lnTo>
                    <a:pt x="739" y="0"/>
                  </a:lnTo>
                  <a:lnTo>
                    <a:pt x="746" y="10"/>
                  </a:lnTo>
                  <a:lnTo>
                    <a:pt x="12" y="644"/>
                  </a:lnTo>
                  <a:lnTo>
                    <a:pt x="0" y="6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4" name="Freeform 164"/>
            <p:cNvSpPr/>
            <p:nvPr/>
          </p:nvSpPr>
          <p:spPr bwMode="auto">
            <a:xfrm>
              <a:off x="2612" y="1839"/>
              <a:ext cx="298" cy="966"/>
            </a:xfrm>
            <a:custGeom>
              <a:avLst/>
              <a:gdLst>
                <a:gd name="T0" fmla="*/ 0 w 298"/>
                <a:gd name="T1" fmla="*/ 7 h 966"/>
                <a:gd name="T2" fmla="*/ 286 w 298"/>
                <a:gd name="T3" fmla="*/ 966 h 966"/>
                <a:gd name="T4" fmla="*/ 298 w 298"/>
                <a:gd name="T5" fmla="*/ 959 h 966"/>
                <a:gd name="T6" fmla="*/ 11 w 298"/>
                <a:gd name="T7" fmla="*/ 0 h 966"/>
                <a:gd name="T8" fmla="*/ 0 w 298"/>
                <a:gd name="T9" fmla="*/ 7 h 9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966">
                  <a:moveTo>
                    <a:pt x="0" y="7"/>
                  </a:moveTo>
                  <a:lnTo>
                    <a:pt x="286" y="966"/>
                  </a:lnTo>
                  <a:lnTo>
                    <a:pt x="298" y="959"/>
                  </a:lnTo>
                  <a:lnTo>
                    <a:pt x="11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5" name="Freeform 165"/>
            <p:cNvSpPr/>
            <p:nvPr/>
          </p:nvSpPr>
          <p:spPr bwMode="auto">
            <a:xfrm>
              <a:off x="3983" y="2116"/>
              <a:ext cx="232" cy="720"/>
            </a:xfrm>
            <a:custGeom>
              <a:avLst/>
              <a:gdLst>
                <a:gd name="T0" fmla="*/ 222 w 232"/>
                <a:gd name="T1" fmla="*/ 0 h 720"/>
                <a:gd name="T2" fmla="*/ 0 w 232"/>
                <a:gd name="T3" fmla="*/ 720 h 720"/>
                <a:gd name="T4" fmla="*/ 12 w 232"/>
                <a:gd name="T5" fmla="*/ 720 h 720"/>
                <a:gd name="T6" fmla="*/ 232 w 232"/>
                <a:gd name="T7" fmla="*/ 7 h 720"/>
                <a:gd name="T8" fmla="*/ 222 w 232"/>
                <a:gd name="T9" fmla="*/ 0 h 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2" h="720">
                  <a:moveTo>
                    <a:pt x="222" y="0"/>
                  </a:moveTo>
                  <a:lnTo>
                    <a:pt x="0" y="720"/>
                  </a:lnTo>
                  <a:lnTo>
                    <a:pt x="12" y="720"/>
                  </a:lnTo>
                  <a:lnTo>
                    <a:pt x="232" y="7"/>
                  </a:lnTo>
                  <a:lnTo>
                    <a:pt x="22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6" name="Freeform 166"/>
            <p:cNvSpPr/>
            <p:nvPr/>
          </p:nvSpPr>
          <p:spPr bwMode="auto">
            <a:xfrm>
              <a:off x="2896" y="1003"/>
              <a:ext cx="478" cy="118"/>
            </a:xfrm>
            <a:custGeom>
              <a:avLst/>
              <a:gdLst>
                <a:gd name="T0" fmla="*/ 0 w 478"/>
                <a:gd name="T1" fmla="*/ 14 h 118"/>
                <a:gd name="T2" fmla="*/ 478 w 478"/>
                <a:gd name="T3" fmla="*/ 118 h 118"/>
                <a:gd name="T4" fmla="*/ 478 w 478"/>
                <a:gd name="T5" fmla="*/ 104 h 118"/>
                <a:gd name="T6" fmla="*/ 7 w 478"/>
                <a:gd name="T7" fmla="*/ 0 h 118"/>
                <a:gd name="T8" fmla="*/ 0 w 478"/>
                <a:gd name="T9" fmla="*/ 14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118">
                  <a:moveTo>
                    <a:pt x="0" y="14"/>
                  </a:moveTo>
                  <a:lnTo>
                    <a:pt x="478" y="118"/>
                  </a:lnTo>
                  <a:lnTo>
                    <a:pt x="478" y="104"/>
                  </a:lnTo>
                  <a:lnTo>
                    <a:pt x="7" y="0"/>
                  </a:lnTo>
                  <a:lnTo>
                    <a:pt x="0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7" name="Freeform 167"/>
            <p:cNvSpPr/>
            <p:nvPr/>
          </p:nvSpPr>
          <p:spPr bwMode="auto">
            <a:xfrm>
              <a:off x="4366" y="1592"/>
              <a:ext cx="689" cy="164"/>
            </a:xfrm>
            <a:custGeom>
              <a:avLst/>
              <a:gdLst>
                <a:gd name="T0" fmla="*/ 0 w 689"/>
                <a:gd name="T1" fmla="*/ 152 h 164"/>
                <a:gd name="T2" fmla="*/ 682 w 689"/>
                <a:gd name="T3" fmla="*/ 0 h 164"/>
                <a:gd name="T4" fmla="*/ 689 w 689"/>
                <a:gd name="T5" fmla="*/ 12 h 164"/>
                <a:gd name="T6" fmla="*/ 0 w 689"/>
                <a:gd name="T7" fmla="*/ 164 h 164"/>
                <a:gd name="T8" fmla="*/ 0 w 689"/>
                <a:gd name="T9" fmla="*/ 152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164">
                  <a:moveTo>
                    <a:pt x="0" y="152"/>
                  </a:moveTo>
                  <a:lnTo>
                    <a:pt x="682" y="0"/>
                  </a:lnTo>
                  <a:lnTo>
                    <a:pt x="689" y="12"/>
                  </a:lnTo>
                  <a:lnTo>
                    <a:pt x="0" y="164"/>
                  </a:lnTo>
                  <a:lnTo>
                    <a:pt x="0" y="1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8" name="Freeform 168"/>
            <p:cNvSpPr/>
            <p:nvPr/>
          </p:nvSpPr>
          <p:spPr bwMode="auto">
            <a:xfrm>
              <a:off x="3995" y="2899"/>
              <a:ext cx="499" cy="396"/>
            </a:xfrm>
            <a:custGeom>
              <a:avLst/>
              <a:gdLst>
                <a:gd name="T0" fmla="*/ 0 w 499"/>
                <a:gd name="T1" fmla="*/ 5 h 396"/>
                <a:gd name="T2" fmla="*/ 499 w 499"/>
                <a:gd name="T3" fmla="*/ 396 h 396"/>
                <a:gd name="T4" fmla="*/ 499 w 499"/>
                <a:gd name="T5" fmla="*/ 384 h 396"/>
                <a:gd name="T6" fmla="*/ 14 w 499"/>
                <a:gd name="T7" fmla="*/ 0 h 396"/>
                <a:gd name="T8" fmla="*/ 0 w 499"/>
                <a:gd name="T9" fmla="*/ 5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9" h="396">
                  <a:moveTo>
                    <a:pt x="0" y="5"/>
                  </a:moveTo>
                  <a:lnTo>
                    <a:pt x="499" y="396"/>
                  </a:lnTo>
                  <a:lnTo>
                    <a:pt x="499" y="384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9" name="Freeform 169"/>
            <p:cNvSpPr/>
            <p:nvPr/>
          </p:nvSpPr>
          <p:spPr bwMode="auto">
            <a:xfrm>
              <a:off x="3651" y="2918"/>
              <a:ext cx="306" cy="547"/>
            </a:xfrm>
            <a:custGeom>
              <a:avLst/>
              <a:gdLst>
                <a:gd name="T0" fmla="*/ 0 w 306"/>
                <a:gd name="T1" fmla="*/ 540 h 547"/>
                <a:gd name="T2" fmla="*/ 294 w 306"/>
                <a:gd name="T3" fmla="*/ 0 h 547"/>
                <a:gd name="T4" fmla="*/ 306 w 306"/>
                <a:gd name="T5" fmla="*/ 0 h 547"/>
                <a:gd name="T6" fmla="*/ 10 w 306"/>
                <a:gd name="T7" fmla="*/ 547 h 547"/>
                <a:gd name="T8" fmla="*/ 0 w 306"/>
                <a:gd name="T9" fmla="*/ 540 h 5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6" h="547">
                  <a:moveTo>
                    <a:pt x="0" y="540"/>
                  </a:moveTo>
                  <a:lnTo>
                    <a:pt x="294" y="0"/>
                  </a:lnTo>
                  <a:lnTo>
                    <a:pt x="306" y="0"/>
                  </a:lnTo>
                  <a:lnTo>
                    <a:pt x="10" y="547"/>
                  </a:lnTo>
                  <a:lnTo>
                    <a:pt x="0" y="5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0" name="Rectangle 170"/>
            <p:cNvSpPr>
              <a:spLocks noChangeArrowheads="1"/>
            </p:cNvSpPr>
            <p:nvPr/>
          </p:nvSpPr>
          <p:spPr bwMode="auto">
            <a:xfrm>
              <a:off x="2910" y="2881"/>
              <a:ext cx="9" cy="30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1" name="Freeform 171"/>
            <p:cNvSpPr/>
            <p:nvPr/>
          </p:nvSpPr>
          <p:spPr bwMode="auto">
            <a:xfrm>
              <a:off x="3334" y="2109"/>
              <a:ext cx="611" cy="741"/>
            </a:xfrm>
            <a:custGeom>
              <a:avLst/>
              <a:gdLst>
                <a:gd name="T0" fmla="*/ 0 w 611"/>
                <a:gd name="T1" fmla="*/ 7 h 741"/>
                <a:gd name="T2" fmla="*/ 599 w 611"/>
                <a:gd name="T3" fmla="*/ 741 h 741"/>
                <a:gd name="T4" fmla="*/ 611 w 611"/>
                <a:gd name="T5" fmla="*/ 736 h 741"/>
                <a:gd name="T6" fmla="*/ 12 w 611"/>
                <a:gd name="T7" fmla="*/ 0 h 741"/>
                <a:gd name="T8" fmla="*/ 0 w 611"/>
                <a:gd name="T9" fmla="*/ 7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741">
                  <a:moveTo>
                    <a:pt x="0" y="7"/>
                  </a:moveTo>
                  <a:lnTo>
                    <a:pt x="599" y="741"/>
                  </a:lnTo>
                  <a:lnTo>
                    <a:pt x="611" y="736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526" name="TextBox 76">
            <a:extLst>
              <a:ext uri="{FF2B5EF4-FFF2-40B4-BE49-F238E27FC236}">
                <a16:creationId xmlns:a16="http://schemas.microsoft.com/office/drawing/2014/main" id="{227D35C8-A03F-4E8D-8213-9F6DBD150A5D}"/>
              </a:ext>
            </a:extLst>
          </p:cNvPr>
          <p:cNvSpPr txBox="1"/>
          <p:nvPr/>
        </p:nvSpPr>
        <p:spPr>
          <a:xfrm>
            <a:off x="5362464" y="219018"/>
            <a:ext cx="14670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过拟合问题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7" name="文本框 526">
            <a:extLst>
              <a:ext uri="{FF2B5EF4-FFF2-40B4-BE49-F238E27FC236}">
                <a16:creationId xmlns:a16="http://schemas.microsoft.com/office/drawing/2014/main" id="{65E94CA4-8264-494F-971E-C0C3C5A4DA32}"/>
              </a:ext>
            </a:extLst>
          </p:cNvPr>
          <p:cNvSpPr txBox="1"/>
          <p:nvPr/>
        </p:nvSpPr>
        <p:spPr>
          <a:xfrm>
            <a:off x="4498003" y="531991"/>
            <a:ext cx="3195994" cy="2819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OVERFITTING</a:t>
            </a:r>
          </a:p>
        </p:txBody>
      </p:sp>
      <p:grpSp>
        <p:nvGrpSpPr>
          <p:cNvPr id="528" name="组合 527">
            <a:extLst>
              <a:ext uri="{FF2B5EF4-FFF2-40B4-BE49-F238E27FC236}">
                <a16:creationId xmlns:a16="http://schemas.microsoft.com/office/drawing/2014/main" id="{FB66C0C8-264B-4A75-9494-B04C4B93D363}"/>
              </a:ext>
            </a:extLst>
          </p:cNvPr>
          <p:cNvGrpSpPr/>
          <p:nvPr/>
        </p:nvGrpSpPr>
        <p:grpSpPr>
          <a:xfrm>
            <a:off x="5855851" y="833240"/>
            <a:ext cx="480299" cy="105326"/>
            <a:chOff x="8818080" y="2020666"/>
            <a:chExt cx="636007" cy="0"/>
          </a:xfrm>
        </p:grpSpPr>
        <p:cxnSp>
          <p:nvCxnSpPr>
            <p:cNvPr id="530" name="直接连接符 529">
              <a:extLst>
                <a:ext uri="{FF2B5EF4-FFF2-40B4-BE49-F238E27FC236}">
                  <a16:creationId xmlns:a16="http://schemas.microsoft.com/office/drawing/2014/main" id="{21D4BF5D-2C91-4A19-896F-AE946BC7FB76}"/>
                </a:ext>
              </a:extLst>
            </p:cNvPr>
            <p:cNvCxnSpPr/>
            <p:nvPr/>
          </p:nvCxnSpPr>
          <p:spPr>
            <a:xfrm>
              <a:off x="8818080" y="2020666"/>
              <a:ext cx="175500" cy="0"/>
            </a:xfrm>
            <a:prstGeom prst="line">
              <a:avLst/>
            </a:prstGeom>
            <a:ln w="25400">
              <a:solidFill>
                <a:srgbClr val="F6A2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1" name="直接连接符 530">
              <a:extLst>
                <a:ext uri="{FF2B5EF4-FFF2-40B4-BE49-F238E27FC236}">
                  <a16:creationId xmlns:a16="http://schemas.microsoft.com/office/drawing/2014/main" id="{12A04D9E-7AE9-4504-89ED-15389616EA20}"/>
                </a:ext>
              </a:extLst>
            </p:cNvPr>
            <p:cNvCxnSpPr/>
            <p:nvPr/>
          </p:nvCxnSpPr>
          <p:spPr>
            <a:xfrm>
              <a:off x="9048334" y="2020666"/>
              <a:ext cx="175500" cy="0"/>
            </a:xfrm>
            <a:prstGeom prst="line">
              <a:avLst/>
            </a:prstGeom>
            <a:ln w="25400">
              <a:solidFill>
                <a:srgbClr val="248C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2" name="直接连接符 531">
              <a:extLst>
                <a:ext uri="{FF2B5EF4-FFF2-40B4-BE49-F238E27FC236}">
                  <a16:creationId xmlns:a16="http://schemas.microsoft.com/office/drawing/2014/main" id="{35104CDD-349B-40C0-9598-881CA242C9C1}"/>
                </a:ext>
              </a:extLst>
            </p:cNvPr>
            <p:cNvCxnSpPr/>
            <p:nvPr/>
          </p:nvCxnSpPr>
          <p:spPr>
            <a:xfrm>
              <a:off x="9278587" y="2020666"/>
              <a:ext cx="175500" cy="0"/>
            </a:xfrm>
            <a:prstGeom prst="line">
              <a:avLst/>
            </a:prstGeom>
            <a:ln w="25400">
              <a:solidFill>
                <a:srgbClr val="F6A2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3" name="矩形 512">
            <a:extLst>
              <a:ext uri="{FF2B5EF4-FFF2-40B4-BE49-F238E27FC236}">
                <a16:creationId xmlns:a16="http://schemas.microsoft.com/office/drawing/2014/main" id="{C3FD9C67-F561-4F54-8010-7547E5269153}"/>
              </a:ext>
            </a:extLst>
          </p:cNvPr>
          <p:cNvSpPr/>
          <p:nvPr/>
        </p:nvSpPr>
        <p:spPr>
          <a:xfrm>
            <a:off x="917837" y="1473097"/>
            <a:ext cx="2749472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spcBef>
                <a:spcPct val="0"/>
              </a:spcBef>
            </a:pPr>
            <a:r>
              <a:rPr lang="zh-CN" alt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 Math" panose="02040503050406030204" pitchFamily="18" charset="0"/>
                <a:ea typeface="微软雅黑" panose="020B0503020204020204" pitchFamily="34" charset="-122"/>
              </a:rPr>
              <a:t>过拟合问题</a:t>
            </a:r>
            <a:endParaRPr lang="en-US" altLang="zh-CN" sz="4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14" name="矩形 513">
                <a:extLst>
                  <a:ext uri="{FF2B5EF4-FFF2-40B4-BE49-F238E27FC236}">
                    <a16:creationId xmlns:a16="http://schemas.microsoft.com/office/drawing/2014/main" id="{11B08509-778B-4EF1-A973-69FC2998FD1B}"/>
                  </a:ext>
                </a:extLst>
              </p:cNvPr>
              <p:cNvSpPr/>
              <p:nvPr/>
            </p:nvSpPr>
            <p:spPr>
              <a:xfrm>
                <a:off x="4516839" y="2610277"/>
                <a:ext cx="3506088" cy="132985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spcBef>
                    <a:spcPct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𝜀</m:t>
                      </m:r>
                      <m:r>
                        <a:rPr lang="en-US" altLang="zh-CN" sz="28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sSub>
                        <m:sSubPr>
                          <m:ctrlPr>
                            <a:rPr lang="en-US" altLang="zh-CN" sz="28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𝜀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𝑠</m:t>
                          </m:r>
                        </m:sub>
                      </m:sSub>
                      <m:d>
                        <m:dPr>
                          <m:ctrlPr>
                            <a:rPr lang="en-US" altLang="zh-CN" sz="28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sz="28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𝑓</m:t>
                          </m:r>
                        </m:e>
                      </m:d>
                      <m:r>
                        <a:rPr lang="en-US" altLang="zh-CN" sz="28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+</m:t>
                      </m:r>
                      <m:f>
                        <m:fPr>
                          <m:ctrlPr>
                            <a:rPr lang="en-US" altLang="zh-CN" sz="2800" b="0" i="0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Pr>
                        <m:num>
                          <m:r>
                            <a:rPr lang="en-US" altLang="zh-CN" sz="2800" b="0" i="0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800" b="0" i="0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altLang="zh-CN" sz="2800" b="0" i="0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altLang="zh-CN" sz="2800" b="0" i="0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zh-CN" sz="2800" b="0" i="0" smtClean="0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800" b="0" i="1" smtClean="0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𝐷𝑓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altLang="zh-CN" sz="2800" b="0" i="0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altLang="zh-CN" sz="2800" b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>
                  <a:spcBef>
                    <a:spcPct val="0"/>
                  </a:spcBef>
                </a:pPr>
                <a:r>
                  <a:rPr lang="en-US" altLang="zh-CN" sz="2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D</a:t>
                </a:r>
                <a:r>
                  <a:rPr lang="zh-CN" altLang="en-US" sz="2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线性微分算子</a:t>
                </a:r>
                <a:endParaRPr lang="en-US" altLang="zh-CN" sz="2800" b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514" name="矩形 513">
                <a:extLst>
                  <a:ext uri="{FF2B5EF4-FFF2-40B4-BE49-F238E27FC236}">
                    <a16:creationId xmlns:a16="http://schemas.microsoft.com/office/drawing/2014/main" id="{11B08509-778B-4EF1-A973-69FC2998FD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6839" y="2610277"/>
                <a:ext cx="3506088" cy="1329851"/>
              </a:xfrm>
              <a:prstGeom prst="rect">
                <a:avLst/>
              </a:prstGeom>
              <a:blipFill>
                <a:blip r:embed="rId3"/>
                <a:stretch>
                  <a:fillRect b="-1192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15" name="矩形 514">
                <a:extLst>
                  <a:ext uri="{FF2B5EF4-FFF2-40B4-BE49-F238E27FC236}">
                    <a16:creationId xmlns:a16="http://schemas.microsoft.com/office/drawing/2014/main" id="{FE7636D7-7223-4FFA-90EE-B616788B453F}"/>
                  </a:ext>
                </a:extLst>
              </p:cNvPr>
              <p:cNvSpPr/>
              <p:nvPr/>
            </p:nvSpPr>
            <p:spPr>
              <a:xfrm>
                <a:off x="4515768" y="4282838"/>
                <a:ext cx="3470565" cy="116089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spcBef>
                    <a:spcPct val="0"/>
                  </a:spcBef>
                </a:pPr>
                <a14:m>
                  <m:oMath xmlns:m="http://schemas.openxmlformats.org/officeDocument/2006/math">
                    <m:r>
                      <a:rPr lang="en-US" altLang="zh-CN" sz="28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𝜀</m:t>
                    </m:r>
                    <m:r>
                      <a:rPr lang="en-US" altLang="zh-CN" sz="28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sSub>
                      <m:sSubPr>
                        <m:ctrlPr>
                          <a:rPr lang="en-US" altLang="zh-CN" sz="28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𝜀</m:t>
                        </m:r>
                      </m:e>
                      <m:sub>
                        <m:r>
                          <a:rPr lang="en-US" altLang="zh-CN" sz="28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𝑠</m:t>
                        </m:r>
                      </m:sub>
                    </m:sSub>
                    <m:d>
                      <m:dPr>
                        <m:ctrlPr>
                          <a:rPr lang="en-US" altLang="zh-CN" sz="28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28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𝑓</m:t>
                        </m:r>
                      </m:e>
                    </m:d>
                    <m:r>
                      <a:rPr lang="en-US" altLang="zh-CN" sz="28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+</m:t>
                    </m:r>
                    <m:f>
                      <m:fPr>
                        <m:ctrlPr>
                          <a:rPr lang="en-US" altLang="zh-CN" sz="28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Pr>
                      <m:num>
                        <m:r>
                          <a:rPr lang="en-US" altLang="zh-CN" sz="28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1</m:t>
                        </m:r>
                      </m:num>
                      <m:den>
                        <m:r>
                          <a:rPr lang="en-US" altLang="zh-CN" sz="28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2</m:t>
                        </m:r>
                      </m:den>
                    </m:f>
                    <m:r>
                      <a:rPr lang="en-US" altLang="zh-CN" sz="28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𝜆</m:t>
                    </m:r>
                    <m:sSup>
                      <m:sSupPr>
                        <m:ctrlPr>
                          <a:rPr lang="en-US" altLang="zh-CN" sz="28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altLang="zh-CN" sz="2800" b="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altLang="zh-CN" sz="2800" b="0" i="1" smtClean="0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dPr>
                              <m:e>
                                <m:r>
                                  <a:rPr lang="en-US" altLang="zh-CN" sz="2800" b="0" i="1" smtClean="0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𝑤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altLang="zh-CN" sz="28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sz="2800" b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</a:p>
              <a:p>
                <a:pPr algn="ctr">
                  <a:spcBef>
                    <a:spcPct val="0"/>
                  </a:spcBef>
                </a:pPr>
                <a:r>
                  <a:rPr lang="en-US" altLang="zh-CN" sz="2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D</a:t>
                </a:r>
                <a:r>
                  <a:rPr lang="zh-CN" altLang="en-US" sz="2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线性微分算子</a:t>
                </a:r>
                <a:endParaRPr lang="en-US" altLang="zh-CN" sz="2800" b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515" name="矩形 514">
                <a:extLst>
                  <a:ext uri="{FF2B5EF4-FFF2-40B4-BE49-F238E27FC236}">
                    <a16:creationId xmlns:a16="http://schemas.microsoft.com/office/drawing/2014/main" id="{FE7636D7-7223-4FFA-90EE-B616788B45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5768" y="4282838"/>
                <a:ext cx="3470565" cy="1160895"/>
              </a:xfrm>
              <a:prstGeom prst="rect">
                <a:avLst/>
              </a:prstGeom>
              <a:blipFill>
                <a:blip r:embed="rId4"/>
                <a:stretch>
                  <a:fillRect b="-142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16" name="矩形 515">
                <a:extLst>
                  <a:ext uri="{FF2B5EF4-FFF2-40B4-BE49-F238E27FC236}">
                    <a16:creationId xmlns:a16="http://schemas.microsoft.com/office/drawing/2014/main" id="{F1897834-1B71-4FCB-A0B5-4CF0C07F28FC}"/>
                  </a:ext>
                </a:extLst>
              </p:cNvPr>
              <p:cNvSpPr/>
              <p:nvPr/>
            </p:nvSpPr>
            <p:spPr>
              <a:xfrm>
                <a:off x="1123021" y="3001010"/>
                <a:ext cx="233910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spcBef>
                    <a:spcPct val="0"/>
                  </a:spcBef>
                </a:pPr>
                <a14:m>
                  <m:oMath xmlns:m="http://schemas.openxmlformats.org/officeDocument/2006/math">
                    <m:r>
                      <a:rPr lang="zh-CN" altLang="en-US" sz="28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加入</m:t>
                    </m:r>
                    <m:r>
                      <a:rPr lang="zh-CN" altLang="en-US" sz="280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正则化</m:t>
                    </m:r>
                  </m:oMath>
                </a14:m>
                <a:r>
                  <a:rPr lang="zh-CN" altLang="en-US" sz="2800" b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项</a:t>
                </a:r>
                <a:endParaRPr lang="en-US" altLang="zh-CN" sz="2800" b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516" name="矩形 515">
                <a:extLst>
                  <a:ext uri="{FF2B5EF4-FFF2-40B4-BE49-F238E27FC236}">
                    <a16:creationId xmlns:a16="http://schemas.microsoft.com/office/drawing/2014/main" id="{F1897834-1B71-4FCB-A0B5-4CF0C07F28F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3021" y="3001010"/>
                <a:ext cx="2339102" cy="523220"/>
              </a:xfrm>
              <a:prstGeom prst="rect">
                <a:avLst/>
              </a:prstGeom>
              <a:blipFill>
                <a:blip r:embed="rId5"/>
                <a:stretch>
                  <a:fillRect t="-11628" r="-4948" b="-313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17" name="矩形 516">
                <a:extLst>
                  <a:ext uri="{FF2B5EF4-FFF2-40B4-BE49-F238E27FC236}">
                    <a16:creationId xmlns:a16="http://schemas.microsoft.com/office/drawing/2014/main" id="{B70418B5-5D2B-4422-B747-AD880E3AD7AC}"/>
                  </a:ext>
                </a:extLst>
              </p:cNvPr>
              <p:cNvSpPr/>
              <p:nvPr/>
            </p:nvSpPr>
            <p:spPr>
              <a:xfrm>
                <a:off x="1788267" y="4685415"/>
                <a:ext cx="1008609" cy="5232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spcBef>
                    <a:spcPct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8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示例</m:t>
                      </m:r>
                    </m:oMath>
                  </m:oMathPara>
                </a14:m>
                <a:endParaRPr lang="en-US" altLang="zh-CN" sz="2800" b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517" name="矩形 516">
                <a:extLst>
                  <a:ext uri="{FF2B5EF4-FFF2-40B4-BE49-F238E27FC236}">
                    <a16:creationId xmlns:a16="http://schemas.microsoft.com/office/drawing/2014/main" id="{B70418B5-5D2B-4422-B747-AD880E3AD7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8267" y="4685415"/>
                <a:ext cx="1008609" cy="52328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52556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prism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5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1000" tmFilter="0,0; .5, 1; 1, 1"/>
                                        <p:tgtEl>
                                          <p:spTgt spid="5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" name="Group 4"/>
          <p:cNvGrpSpPr>
            <a:grpSpLocks noChangeAspect="1"/>
          </p:cNvGrpSpPr>
          <p:nvPr/>
        </p:nvGrpSpPr>
        <p:grpSpPr bwMode="auto">
          <a:xfrm>
            <a:off x="-470501" y="-575689"/>
            <a:ext cx="1552035" cy="1511368"/>
            <a:chOff x="2410" y="593"/>
            <a:chExt cx="3015" cy="2936"/>
          </a:xfrm>
          <a:solidFill>
            <a:srgbClr val="248C80"/>
          </a:solidFill>
        </p:grpSpPr>
        <p:sp>
          <p:nvSpPr>
            <p:cNvPr id="177" name="Freeform 5"/>
            <p:cNvSpPr/>
            <p:nvPr/>
          </p:nvSpPr>
          <p:spPr bwMode="auto">
            <a:xfrm>
              <a:off x="5079" y="1202"/>
              <a:ext cx="66" cy="509"/>
            </a:xfrm>
            <a:custGeom>
              <a:avLst/>
              <a:gdLst>
                <a:gd name="T0" fmla="*/ 0 w 66"/>
                <a:gd name="T1" fmla="*/ 9 h 509"/>
                <a:gd name="T2" fmla="*/ 54 w 66"/>
                <a:gd name="T3" fmla="*/ 509 h 509"/>
                <a:gd name="T4" fmla="*/ 66 w 66"/>
                <a:gd name="T5" fmla="*/ 509 h 509"/>
                <a:gd name="T6" fmla="*/ 9 w 66"/>
                <a:gd name="T7" fmla="*/ 0 h 509"/>
                <a:gd name="T8" fmla="*/ 0 w 66"/>
                <a:gd name="T9" fmla="*/ 9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509">
                  <a:moveTo>
                    <a:pt x="0" y="9"/>
                  </a:moveTo>
                  <a:lnTo>
                    <a:pt x="54" y="509"/>
                  </a:lnTo>
                  <a:lnTo>
                    <a:pt x="66" y="509"/>
                  </a:lnTo>
                  <a:lnTo>
                    <a:pt x="9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8" name="Freeform 6"/>
            <p:cNvSpPr/>
            <p:nvPr/>
          </p:nvSpPr>
          <p:spPr bwMode="auto">
            <a:xfrm>
              <a:off x="5079" y="1195"/>
              <a:ext cx="303" cy="854"/>
            </a:xfrm>
            <a:custGeom>
              <a:avLst/>
              <a:gdLst>
                <a:gd name="T0" fmla="*/ 14 w 303"/>
                <a:gd name="T1" fmla="*/ 0 h 854"/>
                <a:gd name="T2" fmla="*/ 303 w 303"/>
                <a:gd name="T3" fmla="*/ 854 h 854"/>
                <a:gd name="T4" fmla="*/ 287 w 303"/>
                <a:gd name="T5" fmla="*/ 854 h 854"/>
                <a:gd name="T6" fmla="*/ 0 w 303"/>
                <a:gd name="T7" fmla="*/ 11 h 854"/>
                <a:gd name="T8" fmla="*/ 14 w 303"/>
                <a:gd name="T9" fmla="*/ 0 h 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3" h="854">
                  <a:moveTo>
                    <a:pt x="14" y="0"/>
                  </a:moveTo>
                  <a:lnTo>
                    <a:pt x="303" y="854"/>
                  </a:lnTo>
                  <a:lnTo>
                    <a:pt x="287" y="854"/>
                  </a:lnTo>
                  <a:lnTo>
                    <a:pt x="0" y="11"/>
                  </a:lnTo>
                  <a:lnTo>
                    <a:pt x="1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9" name="Freeform 7"/>
            <p:cNvSpPr/>
            <p:nvPr/>
          </p:nvSpPr>
          <p:spPr bwMode="auto">
            <a:xfrm>
              <a:off x="5074" y="1202"/>
              <a:ext cx="12" cy="345"/>
            </a:xfrm>
            <a:custGeom>
              <a:avLst/>
              <a:gdLst>
                <a:gd name="T0" fmla="*/ 0 w 12"/>
                <a:gd name="T1" fmla="*/ 0 h 345"/>
                <a:gd name="T2" fmla="*/ 0 w 12"/>
                <a:gd name="T3" fmla="*/ 345 h 345"/>
                <a:gd name="T4" fmla="*/ 12 w 12"/>
                <a:gd name="T5" fmla="*/ 345 h 345"/>
                <a:gd name="T6" fmla="*/ 12 w 12"/>
                <a:gd name="T7" fmla="*/ 12 h 345"/>
                <a:gd name="T8" fmla="*/ 0 w 12"/>
                <a:gd name="T9" fmla="*/ 0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345">
                  <a:moveTo>
                    <a:pt x="0" y="0"/>
                  </a:moveTo>
                  <a:lnTo>
                    <a:pt x="0" y="345"/>
                  </a:lnTo>
                  <a:lnTo>
                    <a:pt x="12" y="345"/>
                  </a:lnTo>
                  <a:lnTo>
                    <a:pt x="12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0" name="Rectangle 8"/>
            <p:cNvSpPr>
              <a:spLocks noChangeArrowheads="1"/>
            </p:cNvSpPr>
            <p:nvPr/>
          </p:nvSpPr>
          <p:spPr bwMode="auto">
            <a:xfrm>
              <a:off x="3658" y="3501"/>
              <a:ext cx="647" cy="1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1" name="Freeform 9"/>
            <p:cNvSpPr/>
            <p:nvPr/>
          </p:nvSpPr>
          <p:spPr bwMode="auto">
            <a:xfrm>
              <a:off x="3488" y="3446"/>
              <a:ext cx="118" cy="48"/>
            </a:xfrm>
            <a:custGeom>
              <a:avLst/>
              <a:gdLst>
                <a:gd name="T0" fmla="*/ 0 w 118"/>
                <a:gd name="T1" fmla="*/ 10 h 48"/>
                <a:gd name="T2" fmla="*/ 111 w 118"/>
                <a:gd name="T3" fmla="*/ 48 h 48"/>
                <a:gd name="T4" fmla="*/ 118 w 118"/>
                <a:gd name="T5" fmla="*/ 36 h 48"/>
                <a:gd name="T6" fmla="*/ 14 w 118"/>
                <a:gd name="T7" fmla="*/ 0 h 48"/>
                <a:gd name="T8" fmla="*/ 0 w 118"/>
                <a:gd name="T9" fmla="*/ 1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48">
                  <a:moveTo>
                    <a:pt x="0" y="10"/>
                  </a:moveTo>
                  <a:lnTo>
                    <a:pt x="111" y="48"/>
                  </a:lnTo>
                  <a:lnTo>
                    <a:pt x="118" y="36"/>
                  </a:lnTo>
                  <a:lnTo>
                    <a:pt x="14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2" name="Freeform 10"/>
            <p:cNvSpPr/>
            <p:nvPr/>
          </p:nvSpPr>
          <p:spPr bwMode="auto">
            <a:xfrm>
              <a:off x="2830" y="1026"/>
              <a:ext cx="30" cy="256"/>
            </a:xfrm>
            <a:custGeom>
              <a:avLst/>
              <a:gdLst>
                <a:gd name="T0" fmla="*/ 30 w 30"/>
                <a:gd name="T1" fmla="*/ 0 h 256"/>
                <a:gd name="T2" fmla="*/ 9 w 30"/>
                <a:gd name="T3" fmla="*/ 256 h 256"/>
                <a:gd name="T4" fmla="*/ 0 w 30"/>
                <a:gd name="T5" fmla="*/ 256 h 256"/>
                <a:gd name="T6" fmla="*/ 26 w 30"/>
                <a:gd name="T7" fmla="*/ 0 h 256"/>
                <a:gd name="T8" fmla="*/ 30 w 30"/>
                <a:gd name="T9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56">
                  <a:moveTo>
                    <a:pt x="30" y="0"/>
                  </a:moveTo>
                  <a:lnTo>
                    <a:pt x="9" y="256"/>
                  </a:lnTo>
                  <a:lnTo>
                    <a:pt x="0" y="256"/>
                  </a:lnTo>
                  <a:lnTo>
                    <a:pt x="26" y="0"/>
                  </a:lnTo>
                  <a:lnTo>
                    <a:pt x="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3" name="Freeform 11"/>
            <p:cNvSpPr/>
            <p:nvPr/>
          </p:nvSpPr>
          <p:spPr bwMode="auto">
            <a:xfrm>
              <a:off x="2841" y="773"/>
              <a:ext cx="604" cy="519"/>
            </a:xfrm>
            <a:custGeom>
              <a:avLst/>
              <a:gdLst>
                <a:gd name="T0" fmla="*/ 0 w 604"/>
                <a:gd name="T1" fmla="*/ 512 h 519"/>
                <a:gd name="T2" fmla="*/ 595 w 604"/>
                <a:gd name="T3" fmla="*/ 0 h 519"/>
                <a:gd name="T4" fmla="*/ 604 w 604"/>
                <a:gd name="T5" fmla="*/ 7 h 519"/>
                <a:gd name="T6" fmla="*/ 12 w 604"/>
                <a:gd name="T7" fmla="*/ 519 h 519"/>
                <a:gd name="T8" fmla="*/ 0 w 604"/>
                <a:gd name="T9" fmla="*/ 512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4" h="519">
                  <a:moveTo>
                    <a:pt x="0" y="512"/>
                  </a:moveTo>
                  <a:lnTo>
                    <a:pt x="595" y="0"/>
                  </a:lnTo>
                  <a:lnTo>
                    <a:pt x="604" y="7"/>
                  </a:lnTo>
                  <a:lnTo>
                    <a:pt x="12" y="519"/>
                  </a:lnTo>
                  <a:lnTo>
                    <a:pt x="0" y="5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4" name="Freeform 12"/>
            <p:cNvSpPr/>
            <p:nvPr/>
          </p:nvSpPr>
          <p:spPr bwMode="auto">
            <a:xfrm>
              <a:off x="2988" y="761"/>
              <a:ext cx="445" cy="192"/>
            </a:xfrm>
            <a:custGeom>
              <a:avLst/>
              <a:gdLst>
                <a:gd name="T0" fmla="*/ 445 w 445"/>
                <a:gd name="T1" fmla="*/ 17 h 192"/>
                <a:gd name="T2" fmla="*/ 3 w 445"/>
                <a:gd name="T3" fmla="*/ 192 h 192"/>
                <a:gd name="T4" fmla="*/ 0 w 445"/>
                <a:gd name="T5" fmla="*/ 187 h 192"/>
                <a:gd name="T6" fmla="*/ 445 w 445"/>
                <a:gd name="T7" fmla="*/ 0 h 192"/>
                <a:gd name="T8" fmla="*/ 445 w 445"/>
                <a:gd name="T9" fmla="*/ 17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5" h="192">
                  <a:moveTo>
                    <a:pt x="445" y="17"/>
                  </a:moveTo>
                  <a:lnTo>
                    <a:pt x="3" y="192"/>
                  </a:lnTo>
                  <a:lnTo>
                    <a:pt x="0" y="187"/>
                  </a:lnTo>
                  <a:lnTo>
                    <a:pt x="445" y="0"/>
                  </a:lnTo>
                  <a:lnTo>
                    <a:pt x="445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5" name="Freeform 13"/>
            <p:cNvSpPr/>
            <p:nvPr/>
          </p:nvSpPr>
          <p:spPr bwMode="auto">
            <a:xfrm>
              <a:off x="3478" y="650"/>
              <a:ext cx="159" cy="95"/>
            </a:xfrm>
            <a:custGeom>
              <a:avLst/>
              <a:gdLst>
                <a:gd name="T0" fmla="*/ 10 w 159"/>
                <a:gd name="T1" fmla="*/ 95 h 95"/>
                <a:gd name="T2" fmla="*/ 159 w 159"/>
                <a:gd name="T3" fmla="*/ 9 h 95"/>
                <a:gd name="T4" fmla="*/ 159 w 159"/>
                <a:gd name="T5" fmla="*/ 0 h 95"/>
                <a:gd name="T6" fmla="*/ 0 w 159"/>
                <a:gd name="T7" fmla="*/ 88 h 95"/>
                <a:gd name="T8" fmla="*/ 10 w 159"/>
                <a:gd name="T9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95">
                  <a:moveTo>
                    <a:pt x="10" y="95"/>
                  </a:moveTo>
                  <a:lnTo>
                    <a:pt x="159" y="9"/>
                  </a:lnTo>
                  <a:lnTo>
                    <a:pt x="159" y="0"/>
                  </a:lnTo>
                  <a:lnTo>
                    <a:pt x="0" y="88"/>
                  </a:lnTo>
                  <a:lnTo>
                    <a:pt x="10" y="9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6" name="Freeform 14"/>
            <p:cNvSpPr/>
            <p:nvPr/>
          </p:nvSpPr>
          <p:spPr bwMode="auto">
            <a:xfrm>
              <a:off x="3488" y="683"/>
              <a:ext cx="798" cy="74"/>
            </a:xfrm>
            <a:custGeom>
              <a:avLst/>
              <a:gdLst>
                <a:gd name="T0" fmla="*/ 0 w 798"/>
                <a:gd name="T1" fmla="*/ 62 h 74"/>
                <a:gd name="T2" fmla="*/ 798 w 798"/>
                <a:gd name="T3" fmla="*/ 0 h 74"/>
                <a:gd name="T4" fmla="*/ 798 w 798"/>
                <a:gd name="T5" fmla="*/ 10 h 74"/>
                <a:gd name="T6" fmla="*/ 0 w 798"/>
                <a:gd name="T7" fmla="*/ 74 h 74"/>
                <a:gd name="T8" fmla="*/ 0 w 798"/>
                <a:gd name="T9" fmla="*/ 6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8" h="74">
                  <a:moveTo>
                    <a:pt x="0" y="62"/>
                  </a:moveTo>
                  <a:lnTo>
                    <a:pt x="798" y="0"/>
                  </a:lnTo>
                  <a:lnTo>
                    <a:pt x="798" y="10"/>
                  </a:lnTo>
                  <a:lnTo>
                    <a:pt x="0" y="74"/>
                  </a:lnTo>
                  <a:lnTo>
                    <a:pt x="0" y="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7" name="Freeform 15"/>
            <p:cNvSpPr/>
            <p:nvPr/>
          </p:nvSpPr>
          <p:spPr bwMode="auto">
            <a:xfrm>
              <a:off x="3421" y="778"/>
              <a:ext cx="34" cy="308"/>
            </a:xfrm>
            <a:custGeom>
              <a:avLst/>
              <a:gdLst>
                <a:gd name="T0" fmla="*/ 29 w 34"/>
                <a:gd name="T1" fmla="*/ 0 h 308"/>
                <a:gd name="T2" fmla="*/ 0 w 34"/>
                <a:gd name="T3" fmla="*/ 308 h 308"/>
                <a:gd name="T4" fmla="*/ 12 w 34"/>
                <a:gd name="T5" fmla="*/ 308 h 308"/>
                <a:gd name="T6" fmla="*/ 34 w 34"/>
                <a:gd name="T7" fmla="*/ 0 h 308"/>
                <a:gd name="T8" fmla="*/ 29 w 34"/>
                <a:gd name="T9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308">
                  <a:moveTo>
                    <a:pt x="29" y="0"/>
                  </a:moveTo>
                  <a:lnTo>
                    <a:pt x="0" y="308"/>
                  </a:lnTo>
                  <a:lnTo>
                    <a:pt x="12" y="308"/>
                  </a:lnTo>
                  <a:lnTo>
                    <a:pt x="34" y="0"/>
                  </a:ln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8" name="Freeform 16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  <a:gd name="T10" fmla="*/ 0 w 571"/>
                <a:gd name="T11" fmla="*/ 11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9" name="Freeform 17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0" name="Freeform 18"/>
            <p:cNvSpPr/>
            <p:nvPr/>
          </p:nvSpPr>
          <p:spPr bwMode="auto">
            <a:xfrm>
              <a:off x="4087" y="693"/>
              <a:ext cx="225" cy="307"/>
            </a:xfrm>
            <a:custGeom>
              <a:avLst/>
              <a:gdLst>
                <a:gd name="T0" fmla="*/ 213 w 225"/>
                <a:gd name="T1" fmla="*/ 0 h 307"/>
                <a:gd name="T2" fmla="*/ 0 w 225"/>
                <a:gd name="T3" fmla="*/ 298 h 307"/>
                <a:gd name="T4" fmla="*/ 12 w 225"/>
                <a:gd name="T5" fmla="*/ 307 h 307"/>
                <a:gd name="T6" fmla="*/ 225 w 225"/>
                <a:gd name="T7" fmla="*/ 7 h 307"/>
                <a:gd name="T8" fmla="*/ 213 w 225"/>
                <a:gd name="T9" fmla="*/ 0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5" h="307">
                  <a:moveTo>
                    <a:pt x="213" y="0"/>
                  </a:moveTo>
                  <a:lnTo>
                    <a:pt x="0" y="298"/>
                  </a:lnTo>
                  <a:lnTo>
                    <a:pt x="12" y="307"/>
                  </a:lnTo>
                  <a:lnTo>
                    <a:pt x="225" y="7"/>
                  </a:lnTo>
                  <a:lnTo>
                    <a:pt x="21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1" name="Freeform 19"/>
            <p:cNvSpPr/>
            <p:nvPr/>
          </p:nvSpPr>
          <p:spPr bwMode="auto">
            <a:xfrm>
              <a:off x="2481" y="1318"/>
              <a:ext cx="339" cy="343"/>
            </a:xfrm>
            <a:custGeom>
              <a:avLst/>
              <a:gdLst>
                <a:gd name="T0" fmla="*/ 0 w 339"/>
                <a:gd name="T1" fmla="*/ 336 h 343"/>
                <a:gd name="T2" fmla="*/ 332 w 339"/>
                <a:gd name="T3" fmla="*/ 0 h 343"/>
                <a:gd name="T4" fmla="*/ 339 w 339"/>
                <a:gd name="T5" fmla="*/ 7 h 343"/>
                <a:gd name="T6" fmla="*/ 5 w 339"/>
                <a:gd name="T7" fmla="*/ 343 h 343"/>
                <a:gd name="T8" fmla="*/ 0 w 339"/>
                <a:gd name="T9" fmla="*/ 336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9" h="343">
                  <a:moveTo>
                    <a:pt x="0" y="336"/>
                  </a:moveTo>
                  <a:lnTo>
                    <a:pt x="332" y="0"/>
                  </a:lnTo>
                  <a:lnTo>
                    <a:pt x="339" y="7"/>
                  </a:lnTo>
                  <a:lnTo>
                    <a:pt x="5" y="343"/>
                  </a:lnTo>
                  <a:lnTo>
                    <a:pt x="0" y="3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2" name="Freeform 20"/>
            <p:cNvSpPr/>
            <p:nvPr/>
          </p:nvSpPr>
          <p:spPr bwMode="auto">
            <a:xfrm>
              <a:off x="2616" y="1332"/>
              <a:ext cx="209" cy="753"/>
            </a:xfrm>
            <a:custGeom>
              <a:avLst/>
              <a:gdLst>
                <a:gd name="T0" fmla="*/ 197 w 209"/>
                <a:gd name="T1" fmla="*/ 0 h 753"/>
                <a:gd name="T2" fmla="*/ 0 w 209"/>
                <a:gd name="T3" fmla="*/ 743 h 753"/>
                <a:gd name="T4" fmla="*/ 10 w 209"/>
                <a:gd name="T5" fmla="*/ 753 h 753"/>
                <a:gd name="T6" fmla="*/ 209 w 209"/>
                <a:gd name="T7" fmla="*/ 0 h 753"/>
                <a:gd name="T8" fmla="*/ 197 w 209"/>
                <a:gd name="T9" fmla="*/ 0 h 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753">
                  <a:moveTo>
                    <a:pt x="197" y="0"/>
                  </a:moveTo>
                  <a:lnTo>
                    <a:pt x="0" y="743"/>
                  </a:lnTo>
                  <a:lnTo>
                    <a:pt x="10" y="753"/>
                  </a:lnTo>
                  <a:lnTo>
                    <a:pt x="209" y="0"/>
                  </a:lnTo>
                  <a:lnTo>
                    <a:pt x="19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3" name="Freeform 21"/>
            <p:cNvSpPr/>
            <p:nvPr/>
          </p:nvSpPr>
          <p:spPr bwMode="auto">
            <a:xfrm>
              <a:off x="2477" y="1704"/>
              <a:ext cx="106" cy="92"/>
            </a:xfrm>
            <a:custGeom>
              <a:avLst/>
              <a:gdLst>
                <a:gd name="T0" fmla="*/ 0 w 106"/>
                <a:gd name="T1" fmla="*/ 7 h 92"/>
                <a:gd name="T2" fmla="*/ 94 w 106"/>
                <a:gd name="T3" fmla="*/ 92 h 92"/>
                <a:gd name="T4" fmla="*/ 106 w 106"/>
                <a:gd name="T5" fmla="*/ 75 h 92"/>
                <a:gd name="T6" fmla="*/ 9 w 106"/>
                <a:gd name="T7" fmla="*/ 0 h 92"/>
                <a:gd name="T8" fmla="*/ 0 w 106"/>
                <a:gd name="T9" fmla="*/ 7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92">
                  <a:moveTo>
                    <a:pt x="0" y="7"/>
                  </a:moveTo>
                  <a:lnTo>
                    <a:pt x="94" y="92"/>
                  </a:lnTo>
                  <a:lnTo>
                    <a:pt x="106" y="75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4" name="Freeform 22"/>
            <p:cNvSpPr/>
            <p:nvPr/>
          </p:nvSpPr>
          <p:spPr bwMode="auto">
            <a:xfrm>
              <a:off x="2451" y="1711"/>
              <a:ext cx="146" cy="374"/>
            </a:xfrm>
            <a:custGeom>
              <a:avLst/>
              <a:gdLst>
                <a:gd name="T0" fmla="*/ 0 w 146"/>
                <a:gd name="T1" fmla="*/ 0 h 374"/>
                <a:gd name="T2" fmla="*/ 135 w 146"/>
                <a:gd name="T3" fmla="*/ 374 h 374"/>
                <a:gd name="T4" fmla="*/ 146 w 146"/>
                <a:gd name="T5" fmla="*/ 374 h 374"/>
                <a:gd name="T6" fmla="*/ 11 w 146"/>
                <a:gd name="T7" fmla="*/ 0 h 374"/>
                <a:gd name="T8" fmla="*/ 0 w 146"/>
                <a:gd name="T9" fmla="*/ 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374">
                  <a:moveTo>
                    <a:pt x="0" y="0"/>
                  </a:moveTo>
                  <a:lnTo>
                    <a:pt x="135" y="374"/>
                  </a:lnTo>
                  <a:lnTo>
                    <a:pt x="146" y="374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5" name="Rectangle 23"/>
            <p:cNvSpPr>
              <a:spLocks noChangeArrowheads="1"/>
            </p:cNvSpPr>
            <p:nvPr/>
          </p:nvSpPr>
          <p:spPr bwMode="auto">
            <a:xfrm>
              <a:off x="3410" y="1164"/>
              <a:ext cx="11" cy="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6" name="Freeform 24"/>
            <p:cNvSpPr/>
            <p:nvPr/>
          </p:nvSpPr>
          <p:spPr bwMode="auto">
            <a:xfrm>
              <a:off x="2848" y="1202"/>
              <a:ext cx="538" cy="111"/>
            </a:xfrm>
            <a:custGeom>
              <a:avLst/>
              <a:gdLst>
                <a:gd name="T0" fmla="*/ 0 w 538"/>
                <a:gd name="T1" fmla="*/ 102 h 111"/>
                <a:gd name="T2" fmla="*/ 538 w 538"/>
                <a:gd name="T3" fmla="*/ 0 h 111"/>
                <a:gd name="T4" fmla="*/ 538 w 538"/>
                <a:gd name="T5" fmla="*/ 9 h 111"/>
                <a:gd name="T6" fmla="*/ 0 w 538"/>
                <a:gd name="T7" fmla="*/ 111 h 111"/>
                <a:gd name="T8" fmla="*/ 0 w 538"/>
                <a:gd name="T9" fmla="*/ 102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8" h="111">
                  <a:moveTo>
                    <a:pt x="0" y="102"/>
                  </a:moveTo>
                  <a:lnTo>
                    <a:pt x="538" y="0"/>
                  </a:lnTo>
                  <a:lnTo>
                    <a:pt x="538" y="9"/>
                  </a:lnTo>
                  <a:lnTo>
                    <a:pt x="0" y="111"/>
                  </a:lnTo>
                  <a:lnTo>
                    <a:pt x="0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7" name="Freeform 25"/>
            <p:cNvSpPr/>
            <p:nvPr/>
          </p:nvSpPr>
          <p:spPr bwMode="auto">
            <a:xfrm>
              <a:off x="2834" y="1320"/>
              <a:ext cx="287" cy="455"/>
            </a:xfrm>
            <a:custGeom>
              <a:avLst/>
              <a:gdLst>
                <a:gd name="T0" fmla="*/ 0 w 287"/>
                <a:gd name="T1" fmla="*/ 5 h 455"/>
                <a:gd name="T2" fmla="*/ 275 w 287"/>
                <a:gd name="T3" fmla="*/ 450 h 455"/>
                <a:gd name="T4" fmla="*/ 277 w 287"/>
                <a:gd name="T5" fmla="*/ 455 h 455"/>
                <a:gd name="T6" fmla="*/ 287 w 287"/>
                <a:gd name="T7" fmla="*/ 445 h 455"/>
                <a:gd name="T8" fmla="*/ 7 w 287"/>
                <a:gd name="T9" fmla="*/ 0 h 455"/>
                <a:gd name="T10" fmla="*/ 0 w 287"/>
                <a:gd name="T11" fmla="*/ 5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7" h="455">
                  <a:moveTo>
                    <a:pt x="0" y="5"/>
                  </a:moveTo>
                  <a:lnTo>
                    <a:pt x="275" y="450"/>
                  </a:lnTo>
                  <a:lnTo>
                    <a:pt x="277" y="455"/>
                  </a:lnTo>
                  <a:lnTo>
                    <a:pt x="287" y="445"/>
                  </a:lnTo>
                  <a:lnTo>
                    <a:pt x="7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8" name="Freeform 26"/>
            <p:cNvSpPr/>
            <p:nvPr/>
          </p:nvSpPr>
          <p:spPr bwMode="auto">
            <a:xfrm>
              <a:off x="3140" y="1221"/>
              <a:ext cx="270" cy="544"/>
            </a:xfrm>
            <a:custGeom>
              <a:avLst/>
              <a:gdLst>
                <a:gd name="T0" fmla="*/ 0 w 270"/>
                <a:gd name="T1" fmla="*/ 544 h 544"/>
                <a:gd name="T2" fmla="*/ 263 w 270"/>
                <a:gd name="T3" fmla="*/ 0 h 544"/>
                <a:gd name="T4" fmla="*/ 270 w 270"/>
                <a:gd name="T5" fmla="*/ 0 h 544"/>
                <a:gd name="T6" fmla="*/ 14 w 270"/>
                <a:gd name="T7" fmla="*/ 544 h 544"/>
                <a:gd name="T8" fmla="*/ 0 w 270"/>
                <a:gd name="T9" fmla="*/ 544 h 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0" h="544">
                  <a:moveTo>
                    <a:pt x="0" y="544"/>
                  </a:moveTo>
                  <a:lnTo>
                    <a:pt x="263" y="0"/>
                  </a:lnTo>
                  <a:lnTo>
                    <a:pt x="270" y="0"/>
                  </a:lnTo>
                  <a:lnTo>
                    <a:pt x="14" y="544"/>
                  </a:lnTo>
                  <a:lnTo>
                    <a:pt x="0" y="5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9" name="Freeform 27"/>
            <p:cNvSpPr/>
            <p:nvPr/>
          </p:nvSpPr>
          <p:spPr bwMode="auto">
            <a:xfrm>
              <a:off x="3317" y="1221"/>
              <a:ext cx="93" cy="809"/>
            </a:xfrm>
            <a:custGeom>
              <a:avLst/>
              <a:gdLst>
                <a:gd name="T0" fmla="*/ 83 w 93"/>
                <a:gd name="T1" fmla="*/ 0 h 809"/>
                <a:gd name="T2" fmla="*/ 0 w 93"/>
                <a:gd name="T3" fmla="*/ 809 h 809"/>
                <a:gd name="T4" fmla="*/ 12 w 93"/>
                <a:gd name="T5" fmla="*/ 809 h 809"/>
                <a:gd name="T6" fmla="*/ 93 w 93"/>
                <a:gd name="T7" fmla="*/ 0 h 809"/>
                <a:gd name="T8" fmla="*/ 83 w 93"/>
                <a:gd name="T9" fmla="*/ 0 h 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" h="809">
                  <a:moveTo>
                    <a:pt x="83" y="0"/>
                  </a:moveTo>
                  <a:lnTo>
                    <a:pt x="0" y="809"/>
                  </a:lnTo>
                  <a:lnTo>
                    <a:pt x="12" y="809"/>
                  </a:lnTo>
                  <a:lnTo>
                    <a:pt x="93" y="0"/>
                  </a:lnTo>
                  <a:lnTo>
                    <a:pt x="8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0" name="Freeform 28"/>
            <p:cNvSpPr/>
            <p:nvPr/>
          </p:nvSpPr>
          <p:spPr bwMode="auto">
            <a:xfrm>
              <a:off x="3438" y="1022"/>
              <a:ext cx="611" cy="180"/>
            </a:xfrm>
            <a:custGeom>
              <a:avLst/>
              <a:gdLst>
                <a:gd name="T0" fmla="*/ 0 w 611"/>
                <a:gd name="T1" fmla="*/ 165 h 180"/>
                <a:gd name="T2" fmla="*/ 611 w 611"/>
                <a:gd name="T3" fmla="*/ 0 h 180"/>
                <a:gd name="T4" fmla="*/ 611 w 611"/>
                <a:gd name="T5" fmla="*/ 14 h 180"/>
                <a:gd name="T6" fmla="*/ 0 w 611"/>
                <a:gd name="T7" fmla="*/ 180 h 180"/>
                <a:gd name="T8" fmla="*/ 0 w 611"/>
                <a:gd name="T9" fmla="*/ 165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180">
                  <a:moveTo>
                    <a:pt x="0" y="165"/>
                  </a:moveTo>
                  <a:lnTo>
                    <a:pt x="611" y="0"/>
                  </a:lnTo>
                  <a:lnTo>
                    <a:pt x="611" y="14"/>
                  </a:lnTo>
                  <a:lnTo>
                    <a:pt x="0" y="180"/>
                  </a:lnTo>
                  <a:lnTo>
                    <a:pt x="0" y="1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1" name="Freeform 29"/>
            <p:cNvSpPr/>
            <p:nvPr/>
          </p:nvSpPr>
          <p:spPr bwMode="auto">
            <a:xfrm>
              <a:off x="4340" y="702"/>
              <a:ext cx="377" cy="396"/>
            </a:xfrm>
            <a:custGeom>
              <a:avLst/>
              <a:gdLst>
                <a:gd name="T0" fmla="*/ 0 w 377"/>
                <a:gd name="T1" fmla="*/ 12 h 396"/>
                <a:gd name="T2" fmla="*/ 370 w 377"/>
                <a:gd name="T3" fmla="*/ 396 h 396"/>
                <a:gd name="T4" fmla="*/ 377 w 377"/>
                <a:gd name="T5" fmla="*/ 388 h 396"/>
                <a:gd name="T6" fmla="*/ 0 w 377"/>
                <a:gd name="T7" fmla="*/ 0 h 396"/>
                <a:gd name="T8" fmla="*/ 0 w 377"/>
                <a:gd name="T9" fmla="*/ 12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7" h="396">
                  <a:moveTo>
                    <a:pt x="0" y="12"/>
                  </a:moveTo>
                  <a:lnTo>
                    <a:pt x="370" y="396"/>
                  </a:lnTo>
                  <a:lnTo>
                    <a:pt x="377" y="388"/>
                  </a:lnTo>
                  <a:lnTo>
                    <a:pt x="0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2" name="Freeform 30"/>
            <p:cNvSpPr/>
            <p:nvPr/>
          </p:nvSpPr>
          <p:spPr bwMode="auto">
            <a:xfrm>
              <a:off x="4108" y="1015"/>
              <a:ext cx="597" cy="97"/>
            </a:xfrm>
            <a:custGeom>
              <a:avLst/>
              <a:gdLst>
                <a:gd name="T0" fmla="*/ 0 w 597"/>
                <a:gd name="T1" fmla="*/ 0 h 97"/>
                <a:gd name="T2" fmla="*/ 597 w 597"/>
                <a:gd name="T3" fmla="*/ 90 h 97"/>
                <a:gd name="T4" fmla="*/ 597 w 597"/>
                <a:gd name="T5" fmla="*/ 97 h 97"/>
                <a:gd name="T6" fmla="*/ 0 w 597"/>
                <a:gd name="T7" fmla="*/ 11 h 97"/>
                <a:gd name="T8" fmla="*/ 0 w 597"/>
                <a:gd name="T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97">
                  <a:moveTo>
                    <a:pt x="0" y="0"/>
                  </a:moveTo>
                  <a:lnTo>
                    <a:pt x="597" y="90"/>
                  </a:lnTo>
                  <a:lnTo>
                    <a:pt x="597" y="97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3" name="Freeform 31"/>
            <p:cNvSpPr/>
            <p:nvPr/>
          </p:nvSpPr>
          <p:spPr bwMode="auto">
            <a:xfrm>
              <a:off x="4759" y="1121"/>
              <a:ext cx="280" cy="55"/>
            </a:xfrm>
            <a:custGeom>
              <a:avLst/>
              <a:gdLst>
                <a:gd name="T0" fmla="*/ 5 w 280"/>
                <a:gd name="T1" fmla="*/ 0 h 55"/>
                <a:gd name="T2" fmla="*/ 280 w 280"/>
                <a:gd name="T3" fmla="*/ 40 h 55"/>
                <a:gd name="T4" fmla="*/ 280 w 280"/>
                <a:gd name="T5" fmla="*/ 55 h 55"/>
                <a:gd name="T6" fmla="*/ 0 w 280"/>
                <a:gd name="T7" fmla="*/ 7 h 55"/>
                <a:gd name="T8" fmla="*/ 5 w 280"/>
                <a:gd name="T9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0" h="55">
                  <a:moveTo>
                    <a:pt x="5" y="0"/>
                  </a:moveTo>
                  <a:lnTo>
                    <a:pt x="280" y="40"/>
                  </a:lnTo>
                  <a:lnTo>
                    <a:pt x="280" y="55"/>
                  </a:lnTo>
                  <a:lnTo>
                    <a:pt x="0" y="7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4" name="Freeform 32"/>
            <p:cNvSpPr/>
            <p:nvPr/>
          </p:nvSpPr>
          <p:spPr bwMode="auto">
            <a:xfrm>
              <a:off x="4745" y="1131"/>
              <a:ext cx="298" cy="447"/>
            </a:xfrm>
            <a:custGeom>
              <a:avLst/>
              <a:gdLst>
                <a:gd name="T0" fmla="*/ 0 w 298"/>
                <a:gd name="T1" fmla="*/ 9 h 447"/>
                <a:gd name="T2" fmla="*/ 294 w 298"/>
                <a:gd name="T3" fmla="*/ 447 h 447"/>
                <a:gd name="T4" fmla="*/ 298 w 298"/>
                <a:gd name="T5" fmla="*/ 440 h 447"/>
                <a:gd name="T6" fmla="*/ 7 w 298"/>
                <a:gd name="T7" fmla="*/ 0 h 447"/>
                <a:gd name="T8" fmla="*/ 0 w 298"/>
                <a:gd name="T9" fmla="*/ 9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447">
                  <a:moveTo>
                    <a:pt x="0" y="9"/>
                  </a:moveTo>
                  <a:lnTo>
                    <a:pt x="294" y="447"/>
                  </a:lnTo>
                  <a:lnTo>
                    <a:pt x="298" y="440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5" name="Freeform 33"/>
            <p:cNvSpPr/>
            <p:nvPr/>
          </p:nvSpPr>
          <p:spPr bwMode="auto">
            <a:xfrm>
              <a:off x="4551" y="1135"/>
              <a:ext cx="182" cy="422"/>
            </a:xfrm>
            <a:custGeom>
              <a:avLst/>
              <a:gdLst>
                <a:gd name="T0" fmla="*/ 173 w 182"/>
                <a:gd name="T1" fmla="*/ 0 h 422"/>
                <a:gd name="T2" fmla="*/ 0 w 182"/>
                <a:gd name="T3" fmla="*/ 422 h 422"/>
                <a:gd name="T4" fmla="*/ 12 w 182"/>
                <a:gd name="T5" fmla="*/ 422 h 422"/>
                <a:gd name="T6" fmla="*/ 182 w 182"/>
                <a:gd name="T7" fmla="*/ 0 h 422"/>
                <a:gd name="T8" fmla="*/ 173 w 182"/>
                <a:gd name="T9" fmla="*/ 0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2" h="422">
                  <a:moveTo>
                    <a:pt x="173" y="0"/>
                  </a:moveTo>
                  <a:lnTo>
                    <a:pt x="0" y="422"/>
                  </a:lnTo>
                  <a:lnTo>
                    <a:pt x="12" y="422"/>
                  </a:lnTo>
                  <a:lnTo>
                    <a:pt x="182" y="0"/>
                  </a:lnTo>
                  <a:lnTo>
                    <a:pt x="1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6" name="Freeform 34"/>
            <p:cNvSpPr/>
            <p:nvPr/>
          </p:nvSpPr>
          <p:spPr bwMode="auto">
            <a:xfrm>
              <a:off x="3414" y="1214"/>
              <a:ext cx="401" cy="388"/>
            </a:xfrm>
            <a:custGeom>
              <a:avLst/>
              <a:gdLst>
                <a:gd name="T0" fmla="*/ 0 w 401"/>
                <a:gd name="T1" fmla="*/ 0 h 388"/>
                <a:gd name="T2" fmla="*/ 393 w 401"/>
                <a:gd name="T3" fmla="*/ 388 h 388"/>
                <a:gd name="T4" fmla="*/ 401 w 401"/>
                <a:gd name="T5" fmla="*/ 378 h 388"/>
                <a:gd name="T6" fmla="*/ 12 w 401"/>
                <a:gd name="T7" fmla="*/ 0 h 388"/>
                <a:gd name="T8" fmla="*/ 0 w 40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1" h="388">
                  <a:moveTo>
                    <a:pt x="0" y="0"/>
                  </a:moveTo>
                  <a:lnTo>
                    <a:pt x="393" y="388"/>
                  </a:lnTo>
                  <a:lnTo>
                    <a:pt x="401" y="37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7" name="Freeform 35"/>
            <p:cNvSpPr/>
            <p:nvPr/>
          </p:nvSpPr>
          <p:spPr bwMode="auto">
            <a:xfrm>
              <a:off x="3833" y="1034"/>
              <a:ext cx="233" cy="558"/>
            </a:xfrm>
            <a:custGeom>
              <a:avLst/>
              <a:gdLst>
                <a:gd name="T0" fmla="*/ 225 w 233"/>
                <a:gd name="T1" fmla="*/ 0 h 558"/>
                <a:gd name="T2" fmla="*/ 0 w 233"/>
                <a:gd name="T3" fmla="*/ 558 h 558"/>
                <a:gd name="T4" fmla="*/ 10 w 233"/>
                <a:gd name="T5" fmla="*/ 558 h 558"/>
                <a:gd name="T6" fmla="*/ 233 w 233"/>
                <a:gd name="T7" fmla="*/ 0 h 558"/>
                <a:gd name="T8" fmla="*/ 225 w 233"/>
                <a:gd name="T9" fmla="*/ 0 h 5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3" h="558">
                  <a:moveTo>
                    <a:pt x="225" y="0"/>
                  </a:moveTo>
                  <a:lnTo>
                    <a:pt x="0" y="558"/>
                  </a:lnTo>
                  <a:lnTo>
                    <a:pt x="10" y="558"/>
                  </a:lnTo>
                  <a:lnTo>
                    <a:pt x="233" y="0"/>
                  </a:lnTo>
                  <a:lnTo>
                    <a:pt x="2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8" name="Freeform 36"/>
            <p:cNvSpPr/>
            <p:nvPr/>
          </p:nvSpPr>
          <p:spPr bwMode="auto">
            <a:xfrm>
              <a:off x="4087" y="1034"/>
              <a:ext cx="452" cy="530"/>
            </a:xfrm>
            <a:custGeom>
              <a:avLst/>
              <a:gdLst>
                <a:gd name="T0" fmla="*/ 0 w 452"/>
                <a:gd name="T1" fmla="*/ 0 h 530"/>
                <a:gd name="T2" fmla="*/ 440 w 452"/>
                <a:gd name="T3" fmla="*/ 530 h 530"/>
                <a:gd name="T4" fmla="*/ 452 w 452"/>
                <a:gd name="T5" fmla="*/ 528 h 530"/>
                <a:gd name="T6" fmla="*/ 12 w 452"/>
                <a:gd name="T7" fmla="*/ 0 h 530"/>
                <a:gd name="T8" fmla="*/ 0 w 452"/>
                <a:gd name="T9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2" h="530">
                  <a:moveTo>
                    <a:pt x="0" y="0"/>
                  </a:moveTo>
                  <a:lnTo>
                    <a:pt x="440" y="530"/>
                  </a:lnTo>
                  <a:lnTo>
                    <a:pt x="452" y="5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9" name="Freeform 37"/>
            <p:cNvSpPr/>
            <p:nvPr/>
          </p:nvSpPr>
          <p:spPr bwMode="auto">
            <a:xfrm>
              <a:off x="3836" y="1588"/>
              <a:ext cx="689" cy="23"/>
            </a:xfrm>
            <a:custGeom>
              <a:avLst/>
              <a:gdLst>
                <a:gd name="T0" fmla="*/ 0 w 689"/>
                <a:gd name="T1" fmla="*/ 16 h 23"/>
                <a:gd name="T2" fmla="*/ 689 w 689"/>
                <a:gd name="T3" fmla="*/ 0 h 23"/>
                <a:gd name="T4" fmla="*/ 689 w 689"/>
                <a:gd name="T5" fmla="*/ 7 h 23"/>
                <a:gd name="T6" fmla="*/ 12 w 689"/>
                <a:gd name="T7" fmla="*/ 23 h 23"/>
                <a:gd name="T8" fmla="*/ 0 w 689"/>
                <a:gd name="T9" fmla="*/ 16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23">
                  <a:moveTo>
                    <a:pt x="0" y="16"/>
                  </a:moveTo>
                  <a:lnTo>
                    <a:pt x="689" y="0"/>
                  </a:lnTo>
                  <a:lnTo>
                    <a:pt x="689" y="7"/>
                  </a:lnTo>
                  <a:lnTo>
                    <a:pt x="12" y="23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0" name="Freeform 38"/>
            <p:cNvSpPr/>
            <p:nvPr/>
          </p:nvSpPr>
          <p:spPr bwMode="auto">
            <a:xfrm>
              <a:off x="5093" y="1621"/>
              <a:ext cx="273" cy="428"/>
            </a:xfrm>
            <a:custGeom>
              <a:avLst/>
              <a:gdLst>
                <a:gd name="T0" fmla="*/ 0 w 273"/>
                <a:gd name="T1" fmla="*/ 0 h 428"/>
                <a:gd name="T2" fmla="*/ 263 w 273"/>
                <a:gd name="T3" fmla="*/ 428 h 428"/>
                <a:gd name="T4" fmla="*/ 273 w 273"/>
                <a:gd name="T5" fmla="*/ 428 h 428"/>
                <a:gd name="T6" fmla="*/ 12 w 273"/>
                <a:gd name="T7" fmla="*/ 0 h 428"/>
                <a:gd name="T8" fmla="*/ 0 w 27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3" h="428">
                  <a:moveTo>
                    <a:pt x="0" y="0"/>
                  </a:moveTo>
                  <a:lnTo>
                    <a:pt x="263" y="428"/>
                  </a:lnTo>
                  <a:lnTo>
                    <a:pt x="273" y="4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1" name="Freeform 39"/>
            <p:cNvSpPr/>
            <p:nvPr/>
          </p:nvSpPr>
          <p:spPr bwMode="auto">
            <a:xfrm>
              <a:off x="5070" y="1621"/>
              <a:ext cx="293" cy="428"/>
            </a:xfrm>
            <a:custGeom>
              <a:avLst/>
              <a:gdLst>
                <a:gd name="T0" fmla="*/ 0 w 293"/>
                <a:gd name="T1" fmla="*/ 0 h 428"/>
                <a:gd name="T2" fmla="*/ 286 w 293"/>
                <a:gd name="T3" fmla="*/ 428 h 428"/>
                <a:gd name="T4" fmla="*/ 293 w 293"/>
                <a:gd name="T5" fmla="*/ 421 h 428"/>
                <a:gd name="T6" fmla="*/ 16 w 293"/>
                <a:gd name="T7" fmla="*/ 0 h 428"/>
                <a:gd name="T8" fmla="*/ 0 w 29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3" h="428">
                  <a:moveTo>
                    <a:pt x="0" y="0"/>
                  </a:moveTo>
                  <a:lnTo>
                    <a:pt x="286" y="428"/>
                  </a:lnTo>
                  <a:lnTo>
                    <a:pt x="293" y="421"/>
                  </a:lnTo>
                  <a:lnTo>
                    <a:pt x="1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2" name="Freeform 40"/>
            <p:cNvSpPr/>
            <p:nvPr/>
          </p:nvSpPr>
          <p:spPr bwMode="auto">
            <a:xfrm>
              <a:off x="4568" y="1581"/>
              <a:ext cx="551" cy="156"/>
            </a:xfrm>
            <a:custGeom>
              <a:avLst/>
              <a:gdLst>
                <a:gd name="T0" fmla="*/ 0 w 551"/>
                <a:gd name="T1" fmla="*/ 0 h 156"/>
                <a:gd name="T2" fmla="*/ 551 w 551"/>
                <a:gd name="T3" fmla="*/ 146 h 156"/>
                <a:gd name="T4" fmla="*/ 539 w 551"/>
                <a:gd name="T5" fmla="*/ 156 h 156"/>
                <a:gd name="T6" fmla="*/ 0 w 551"/>
                <a:gd name="T7" fmla="*/ 11 h 156"/>
                <a:gd name="T8" fmla="*/ 0 w 551"/>
                <a:gd name="T9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1" h="156">
                  <a:moveTo>
                    <a:pt x="0" y="0"/>
                  </a:moveTo>
                  <a:lnTo>
                    <a:pt x="551" y="146"/>
                  </a:lnTo>
                  <a:lnTo>
                    <a:pt x="539" y="156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3" name="Freeform 41"/>
            <p:cNvSpPr/>
            <p:nvPr/>
          </p:nvSpPr>
          <p:spPr bwMode="auto">
            <a:xfrm>
              <a:off x="4546" y="1597"/>
              <a:ext cx="228" cy="677"/>
            </a:xfrm>
            <a:custGeom>
              <a:avLst/>
              <a:gdLst>
                <a:gd name="T0" fmla="*/ 0 w 228"/>
                <a:gd name="T1" fmla="*/ 0 h 677"/>
                <a:gd name="T2" fmla="*/ 223 w 228"/>
                <a:gd name="T3" fmla="*/ 677 h 677"/>
                <a:gd name="T4" fmla="*/ 228 w 228"/>
                <a:gd name="T5" fmla="*/ 677 h 677"/>
                <a:gd name="T6" fmla="*/ 10 w 228"/>
                <a:gd name="T7" fmla="*/ 0 h 677"/>
                <a:gd name="T8" fmla="*/ 0 w 228"/>
                <a:gd name="T9" fmla="*/ 0 h 6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8" h="677">
                  <a:moveTo>
                    <a:pt x="0" y="0"/>
                  </a:moveTo>
                  <a:lnTo>
                    <a:pt x="223" y="677"/>
                  </a:lnTo>
                  <a:lnTo>
                    <a:pt x="228" y="677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4" name="Freeform 42"/>
            <p:cNvSpPr/>
            <p:nvPr/>
          </p:nvSpPr>
          <p:spPr bwMode="auto">
            <a:xfrm>
              <a:off x="4229" y="1604"/>
              <a:ext cx="310" cy="481"/>
            </a:xfrm>
            <a:custGeom>
              <a:avLst/>
              <a:gdLst>
                <a:gd name="T0" fmla="*/ 0 w 310"/>
                <a:gd name="T1" fmla="*/ 481 h 481"/>
                <a:gd name="T2" fmla="*/ 301 w 310"/>
                <a:gd name="T3" fmla="*/ 0 h 481"/>
                <a:gd name="T4" fmla="*/ 310 w 310"/>
                <a:gd name="T5" fmla="*/ 0 h 481"/>
                <a:gd name="T6" fmla="*/ 7 w 310"/>
                <a:gd name="T7" fmla="*/ 481 h 481"/>
                <a:gd name="T8" fmla="*/ 0 w 310"/>
                <a:gd name="T9" fmla="*/ 481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0" h="481">
                  <a:moveTo>
                    <a:pt x="0" y="481"/>
                  </a:moveTo>
                  <a:lnTo>
                    <a:pt x="301" y="0"/>
                  </a:lnTo>
                  <a:lnTo>
                    <a:pt x="310" y="0"/>
                  </a:lnTo>
                  <a:lnTo>
                    <a:pt x="7" y="481"/>
                  </a:lnTo>
                  <a:lnTo>
                    <a:pt x="0" y="4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5" name="Freeform 43"/>
            <p:cNvSpPr/>
            <p:nvPr/>
          </p:nvSpPr>
          <p:spPr bwMode="auto">
            <a:xfrm>
              <a:off x="4217" y="1803"/>
              <a:ext cx="90" cy="282"/>
            </a:xfrm>
            <a:custGeom>
              <a:avLst/>
              <a:gdLst>
                <a:gd name="T0" fmla="*/ 81 w 90"/>
                <a:gd name="T1" fmla="*/ 0 h 282"/>
                <a:gd name="T2" fmla="*/ 0 w 90"/>
                <a:gd name="T3" fmla="*/ 282 h 282"/>
                <a:gd name="T4" fmla="*/ 7 w 90"/>
                <a:gd name="T5" fmla="*/ 282 h 282"/>
                <a:gd name="T6" fmla="*/ 90 w 90"/>
                <a:gd name="T7" fmla="*/ 0 h 282"/>
                <a:gd name="T8" fmla="*/ 81 w 90"/>
                <a:gd name="T9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282">
                  <a:moveTo>
                    <a:pt x="81" y="0"/>
                  </a:moveTo>
                  <a:lnTo>
                    <a:pt x="0" y="282"/>
                  </a:lnTo>
                  <a:lnTo>
                    <a:pt x="7" y="282"/>
                  </a:lnTo>
                  <a:lnTo>
                    <a:pt x="90" y="0"/>
                  </a:lnTo>
                  <a:lnTo>
                    <a:pt x="8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6" name="Freeform 44"/>
            <p:cNvSpPr/>
            <p:nvPr/>
          </p:nvSpPr>
          <p:spPr bwMode="auto">
            <a:xfrm>
              <a:off x="3833" y="1621"/>
              <a:ext cx="375" cy="464"/>
            </a:xfrm>
            <a:custGeom>
              <a:avLst/>
              <a:gdLst>
                <a:gd name="T0" fmla="*/ 0 w 375"/>
                <a:gd name="T1" fmla="*/ 0 h 464"/>
                <a:gd name="T2" fmla="*/ 368 w 375"/>
                <a:gd name="T3" fmla="*/ 464 h 464"/>
                <a:gd name="T4" fmla="*/ 375 w 375"/>
                <a:gd name="T5" fmla="*/ 464 h 464"/>
                <a:gd name="T6" fmla="*/ 8 w 375"/>
                <a:gd name="T7" fmla="*/ 0 h 464"/>
                <a:gd name="T8" fmla="*/ 0 w 375"/>
                <a:gd name="T9" fmla="*/ 0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5" h="464">
                  <a:moveTo>
                    <a:pt x="0" y="0"/>
                  </a:moveTo>
                  <a:lnTo>
                    <a:pt x="368" y="464"/>
                  </a:lnTo>
                  <a:lnTo>
                    <a:pt x="375" y="464"/>
                  </a:lnTo>
                  <a:lnTo>
                    <a:pt x="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7" name="Freeform 45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  <a:gd name="T10" fmla="*/ 0 w 649"/>
                <a:gd name="T11" fmla="*/ 17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8" name="Freeform 46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9" name="Freeform 47"/>
            <p:cNvSpPr/>
            <p:nvPr/>
          </p:nvSpPr>
          <p:spPr bwMode="auto">
            <a:xfrm>
              <a:off x="3623" y="1623"/>
              <a:ext cx="203" cy="658"/>
            </a:xfrm>
            <a:custGeom>
              <a:avLst/>
              <a:gdLst>
                <a:gd name="T0" fmla="*/ 194 w 203"/>
                <a:gd name="T1" fmla="*/ 0 h 658"/>
                <a:gd name="T2" fmla="*/ 0 w 203"/>
                <a:gd name="T3" fmla="*/ 658 h 658"/>
                <a:gd name="T4" fmla="*/ 9 w 203"/>
                <a:gd name="T5" fmla="*/ 658 h 658"/>
                <a:gd name="T6" fmla="*/ 203 w 203"/>
                <a:gd name="T7" fmla="*/ 5 h 658"/>
                <a:gd name="T8" fmla="*/ 194 w 203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58">
                  <a:moveTo>
                    <a:pt x="194" y="0"/>
                  </a:moveTo>
                  <a:lnTo>
                    <a:pt x="0" y="658"/>
                  </a:lnTo>
                  <a:lnTo>
                    <a:pt x="9" y="658"/>
                  </a:lnTo>
                  <a:lnTo>
                    <a:pt x="203" y="5"/>
                  </a:lnTo>
                  <a:lnTo>
                    <a:pt x="19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0" name="Freeform 48"/>
            <p:cNvSpPr/>
            <p:nvPr/>
          </p:nvSpPr>
          <p:spPr bwMode="auto">
            <a:xfrm>
              <a:off x="3353" y="1768"/>
              <a:ext cx="935" cy="310"/>
            </a:xfrm>
            <a:custGeom>
              <a:avLst/>
              <a:gdLst>
                <a:gd name="T0" fmla="*/ 0 w 935"/>
                <a:gd name="T1" fmla="*/ 300 h 310"/>
                <a:gd name="T2" fmla="*/ 928 w 935"/>
                <a:gd name="T3" fmla="*/ 0 h 310"/>
                <a:gd name="T4" fmla="*/ 935 w 935"/>
                <a:gd name="T5" fmla="*/ 9 h 310"/>
                <a:gd name="T6" fmla="*/ 7 w 935"/>
                <a:gd name="T7" fmla="*/ 310 h 310"/>
                <a:gd name="T8" fmla="*/ 0 w 935"/>
                <a:gd name="T9" fmla="*/ 300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5" h="310">
                  <a:moveTo>
                    <a:pt x="0" y="300"/>
                  </a:moveTo>
                  <a:lnTo>
                    <a:pt x="928" y="0"/>
                  </a:lnTo>
                  <a:lnTo>
                    <a:pt x="935" y="9"/>
                  </a:lnTo>
                  <a:lnTo>
                    <a:pt x="7" y="310"/>
                  </a:lnTo>
                  <a:lnTo>
                    <a:pt x="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1" name="Freeform 49"/>
            <p:cNvSpPr/>
            <p:nvPr/>
          </p:nvSpPr>
          <p:spPr bwMode="auto">
            <a:xfrm>
              <a:off x="2631" y="1820"/>
              <a:ext cx="641" cy="251"/>
            </a:xfrm>
            <a:custGeom>
              <a:avLst/>
              <a:gdLst>
                <a:gd name="T0" fmla="*/ 0 w 641"/>
                <a:gd name="T1" fmla="*/ 9 h 251"/>
                <a:gd name="T2" fmla="*/ 641 w 641"/>
                <a:gd name="T3" fmla="*/ 251 h 251"/>
                <a:gd name="T4" fmla="*/ 641 w 641"/>
                <a:gd name="T5" fmla="*/ 244 h 251"/>
                <a:gd name="T6" fmla="*/ 11 w 641"/>
                <a:gd name="T7" fmla="*/ 0 h 251"/>
                <a:gd name="T8" fmla="*/ 0 w 641"/>
                <a:gd name="T9" fmla="*/ 9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1" h="251">
                  <a:moveTo>
                    <a:pt x="0" y="9"/>
                  </a:moveTo>
                  <a:lnTo>
                    <a:pt x="641" y="251"/>
                  </a:lnTo>
                  <a:lnTo>
                    <a:pt x="641" y="244"/>
                  </a:lnTo>
                  <a:lnTo>
                    <a:pt x="11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2" name="Freeform 50"/>
            <p:cNvSpPr/>
            <p:nvPr/>
          </p:nvSpPr>
          <p:spPr bwMode="auto">
            <a:xfrm>
              <a:off x="2631" y="1798"/>
              <a:ext cx="497" cy="301"/>
            </a:xfrm>
            <a:custGeom>
              <a:avLst/>
              <a:gdLst>
                <a:gd name="T0" fmla="*/ 0 w 497"/>
                <a:gd name="T1" fmla="*/ 296 h 301"/>
                <a:gd name="T2" fmla="*/ 490 w 497"/>
                <a:gd name="T3" fmla="*/ 0 h 301"/>
                <a:gd name="T4" fmla="*/ 497 w 497"/>
                <a:gd name="T5" fmla="*/ 10 h 301"/>
                <a:gd name="T6" fmla="*/ 7 w 497"/>
                <a:gd name="T7" fmla="*/ 301 h 301"/>
                <a:gd name="T8" fmla="*/ 0 w 497"/>
                <a:gd name="T9" fmla="*/ 296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7" h="301">
                  <a:moveTo>
                    <a:pt x="0" y="296"/>
                  </a:moveTo>
                  <a:lnTo>
                    <a:pt x="490" y="0"/>
                  </a:lnTo>
                  <a:lnTo>
                    <a:pt x="497" y="10"/>
                  </a:lnTo>
                  <a:lnTo>
                    <a:pt x="7" y="301"/>
                  </a:lnTo>
                  <a:lnTo>
                    <a:pt x="0" y="2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3" name="Freeform 51"/>
            <p:cNvSpPr/>
            <p:nvPr/>
          </p:nvSpPr>
          <p:spPr bwMode="auto">
            <a:xfrm>
              <a:off x="2467" y="2125"/>
              <a:ext cx="135" cy="351"/>
            </a:xfrm>
            <a:custGeom>
              <a:avLst/>
              <a:gdLst>
                <a:gd name="T0" fmla="*/ 126 w 135"/>
                <a:gd name="T1" fmla="*/ 0 h 351"/>
                <a:gd name="T2" fmla="*/ 0 w 135"/>
                <a:gd name="T3" fmla="*/ 351 h 351"/>
                <a:gd name="T4" fmla="*/ 12 w 135"/>
                <a:gd name="T5" fmla="*/ 351 h 351"/>
                <a:gd name="T6" fmla="*/ 135 w 135"/>
                <a:gd name="T7" fmla="*/ 7 h 351"/>
                <a:gd name="T8" fmla="*/ 126 w 135"/>
                <a:gd name="T9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351">
                  <a:moveTo>
                    <a:pt x="126" y="0"/>
                  </a:moveTo>
                  <a:lnTo>
                    <a:pt x="0" y="351"/>
                  </a:lnTo>
                  <a:lnTo>
                    <a:pt x="12" y="351"/>
                  </a:lnTo>
                  <a:lnTo>
                    <a:pt x="135" y="7"/>
                  </a:lnTo>
                  <a:lnTo>
                    <a:pt x="12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4" name="Freeform 52"/>
            <p:cNvSpPr/>
            <p:nvPr/>
          </p:nvSpPr>
          <p:spPr bwMode="auto">
            <a:xfrm>
              <a:off x="2607" y="2130"/>
              <a:ext cx="234" cy="743"/>
            </a:xfrm>
            <a:custGeom>
              <a:avLst/>
              <a:gdLst>
                <a:gd name="T0" fmla="*/ 0 w 234"/>
                <a:gd name="T1" fmla="*/ 0 h 743"/>
                <a:gd name="T2" fmla="*/ 223 w 234"/>
                <a:gd name="T3" fmla="*/ 743 h 743"/>
                <a:gd name="T4" fmla="*/ 234 w 234"/>
                <a:gd name="T5" fmla="*/ 743 h 743"/>
                <a:gd name="T6" fmla="*/ 9 w 234"/>
                <a:gd name="T7" fmla="*/ 0 h 743"/>
                <a:gd name="T8" fmla="*/ 0 w 234"/>
                <a:gd name="T9" fmla="*/ 0 h 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743">
                  <a:moveTo>
                    <a:pt x="0" y="0"/>
                  </a:moveTo>
                  <a:lnTo>
                    <a:pt x="223" y="743"/>
                  </a:lnTo>
                  <a:lnTo>
                    <a:pt x="234" y="743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5" name="Freeform 53"/>
            <p:cNvSpPr/>
            <p:nvPr/>
          </p:nvSpPr>
          <p:spPr bwMode="auto">
            <a:xfrm>
              <a:off x="2472" y="2525"/>
              <a:ext cx="350" cy="360"/>
            </a:xfrm>
            <a:custGeom>
              <a:avLst/>
              <a:gdLst>
                <a:gd name="T0" fmla="*/ 0 w 350"/>
                <a:gd name="T1" fmla="*/ 12 h 360"/>
                <a:gd name="T2" fmla="*/ 343 w 350"/>
                <a:gd name="T3" fmla="*/ 360 h 360"/>
                <a:gd name="T4" fmla="*/ 350 w 350"/>
                <a:gd name="T5" fmla="*/ 348 h 360"/>
                <a:gd name="T6" fmla="*/ 7 w 350"/>
                <a:gd name="T7" fmla="*/ 0 h 360"/>
                <a:gd name="T8" fmla="*/ 0 w 350"/>
                <a:gd name="T9" fmla="*/ 12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0" h="360">
                  <a:moveTo>
                    <a:pt x="0" y="12"/>
                  </a:moveTo>
                  <a:lnTo>
                    <a:pt x="343" y="360"/>
                  </a:lnTo>
                  <a:lnTo>
                    <a:pt x="350" y="348"/>
                  </a:lnTo>
                  <a:lnTo>
                    <a:pt x="7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6" name="Freeform 54"/>
            <p:cNvSpPr/>
            <p:nvPr/>
          </p:nvSpPr>
          <p:spPr bwMode="auto">
            <a:xfrm>
              <a:off x="2922" y="2466"/>
              <a:ext cx="128" cy="355"/>
            </a:xfrm>
            <a:custGeom>
              <a:avLst/>
              <a:gdLst>
                <a:gd name="T0" fmla="*/ 121 w 128"/>
                <a:gd name="T1" fmla="*/ 0 h 355"/>
                <a:gd name="T2" fmla="*/ 0 w 128"/>
                <a:gd name="T3" fmla="*/ 339 h 355"/>
                <a:gd name="T4" fmla="*/ 9 w 128"/>
                <a:gd name="T5" fmla="*/ 355 h 355"/>
                <a:gd name="T6" fmla="*/ 128 w 128"/>
                <a:gd name="T7" fmla="*/ 10 h 355"/>
                <a:gd name="T8" fmla="*/ 121 w 128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8" h="355">
                  <a:moveTo>
                    <a:pt x="121" y="0"/>
                  </a:moveTo>
                  <a:lnTo>
                    <a:pt x="0" y="339"/>
                  </a:lnTo>
                  <a:lnTo>
                    <a:pt x="9" y="355"/>
                  </a:lnTo>
                  <a:lnTo>
                    <a:pt x="128" y="10"/>
                  </a:lnTo>
                  <a:lnTo>
                    <a:pt x="1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7" name="Freeform 55"/>
            <p:cNvSpPr/>
            <p:nvPr/>
          </p:nvSpPr>
          <p:spPr bwMode="auto">
            <a:xfrm>
              <a:off x="2616" y="2118"/>
              <a:ext cx="417" cy="322"/>
            </a:xfrm>
            <a:custGeom>
              <a:avLst/>
              <a:gdLst>
                <a:gd name="T0" fmla="*/ 0 w 417"/>
                <a:gd name="T1" fmla="*/ 10 h 322"/>
                <a:gd name="T2" fmla="*/ 408 w 417"/>
                <a:gd name="T3" fmla="*/ 322 h 322"/>
                <a:gd name="T4" fmla="*/ 417 w 417"/>
                <a:gd name="T5" fmla="*/ 310 h 322"/>
                <a:gd name="T6" fmla="*/ 15 w 417"/>
                <a:gd name="T7" fmla="*/ 0 h 322"/>
                <a:gd name="T8" fmla="*/ 0 w 417"/>
                <a:gd name="T9" fmla="*/ 10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7" h="322">
                  <a:moveTo>
                    <a:pt x="0" y="10"/>
                  </a:moveTo>
                  <a:lnTo>
                    <a:pt x="408" y="322"/>
                  </a:lnTo>
                  <a:lnTo>
                    <a:pt x="417" y="310"/>
                  </a:lnTo>
                  <a:lnTo>
                    <a:pt x="15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8" name="Freeform 56"/>
            <p:cNvSpPr/>
            <p:nvPr/>
          </p:nvSpPr>
          <p:spPr bwMode="auto">
            <a:xfrm>
              <a:off x="3054" y="1803"/>
              <a:ext cx="81" cy="618"/>
            </a:xfrm>
            <a:custGeom>
              <a:avLst/>
              <a:gdLst>
                <a:gd name="T0" fmla="*/ 69 w 81"/>
                <a:gd name="T1" fmla="*/ 0 h 618"/>
                <a:gd name="T2" fmla="*/ 0 w 81"/>
                <a:gd name="T3" fmla="*/ 618 h 618"/>
                <a:gd name="T4" fmla="*/ 10 w 81"/>
                <a:gd name="T5" fmla="*/ 618 h 618"/>
                <a:gd name="T6" fmla="*/ 81 w 81"/>
                <a:gd name="T7" fmla="*/ 0 h 618"/>
                <a:gd name="T8" fmla="*/ 69 w 81"/>
                <a:gd name="T9" fmla="*/ 0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618">
                  <a:moveTo>
                    <a:pt x="69" y="0"/>
                  </a:moveTo>
                  <a:lnTo>
                    <a:pt x="0" y="618"/>
                  </a:lnTo>
                  <a:lnTo>
                    <a:pt x="10" y="618"/>
                  </a:lnTo>
                  <a:lnTo>
                    <a:pt x="81" y="0"/>
                  </a:lnTo>
                  <a:lnTo>
                    <a:pt x="6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9" name="Freeform 57"/>
            <p:cNvSpPr/>
            <p:nvPr/>
          </p:nvSpPr>
          <p:spPr bwMode="auto">
            <a:xfrm>
              <a:off x="3135" y="1810"/>
              <a:ext cx="476" cy="474"/>
            </a:xfrm>
            <a:custGeom>
              <a:avLst/>
              <a:gdLst>
                <a:gd name="T0" fmla="*/ 0 w 476"/>
                <a:gd name="T1" fmla="*/ 0 h 474"/>
                <a:gd name="T2" fmla="*/ 469 w 476"/>
                <a:gd name="T3" fmla="*/ 474 h 474"/>
                <a:gd name="T4" fmla="*/ 476 w 476"/>
                <a:gd name="T5" fmla="*/ 471 h 474"/>
                <a:gd name="T6" fmla="*/ 9 w 476"/>
                <a:gd name="T7" fmla="*/ 0 h 474"/>
                <a:gd name="T8" fmla="*/ 0 w 476"/>
                <a:gd name="T9" fmla="*/ 0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6" h="474">
                  <a:moveTo>
                    <a:pt x="0" y="0"/>
                  </a:moveTo>
                  <a:lnTo>
                    <a:pt x="469" y="474"/>
                  </a:lnTo>
                  <a:lnTo>
                    <a:pt x="476" y="471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0" name="Freeform 58"/>
            <p:cNvSpPr/>
            <p:nvPr/>
          </p:nvSpPr>
          <p:spPr bwMode="auto">
            <a:xfrm>
              <a:off x="2938" y="2109"/>
              <a:ext cx="363" cy="696"/>
            </a:xfrm>
            <a:custGeom>
              <a:avLst/>
              <a:gdLst>
                <a:gd name="T0" fmla="*/ 358 w 363"/>
                <a:gd name="T1" fmla="*/ 0 h 696"/>
                <a:gd name="T2" fmla="*/ 0 w 363"/>
                <a:gd name="T3" fmla="*/ 696 h 696"/>
                <a:gd name="T4" fmla="*/ 12 w 363"/>
                <a:gd name="T5" fmla="*/ 696 h 696"/>
                <a:gd name="T6" fmla="*/ 363 w 363"/>
                <a:gd name="T7" fmla="*/ 9 h 696"/>
                <a:gd name="T8" fmla="*/ 358 w 363"/>
                <a:gd name="T9" fmla="*/ 0 h 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3" h="696">
                  <a:moveTo>
                    <a:pt x="358" y="0"/>
                  </a:moveTo>
                  <a:lnTo>
                    <a:pt x="0" y="696"/>
                  </a:lnTo>
                  <a:lnTo>
                    <a:pt x="12" y="696"/>
                  </a:lnTo>
                  <a:lnTo>
                    <a:pt x="363" y="9"/>
                  </a:lnTo>
                  <a:lnTo>
                    <a:pt x="35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1" name="Freeform 59"/>
            <p:cNvSpPr/>
            <p:nvPr/>
          </p:nvSpPr>
          <p:spPr bwMode="auto">
            <a:xfrm>
              <a:off x="3085" y="2296"/>
              <a:ext cx="516" cy="154"/>
            </a:xfrm>
            <a:custGeom>
              <a:avLst/>
              <a:gdLst>
                <a:gd name="T0" fmla="*/ 0 w 516"/>
                <a:gd name="T1" fmla="*/ 144 h 154"/>
                <a:gd name="T2" fmla="*/ 516 w 516"/>
                <a:gd name="T3" fmla="*/ 0 h 154"/>
                <a:gd name="T4" fmla="*/ 516 w 516"/>
                <a:gd name="T5" fmla="*/ 7 h 154"/>
                <a:gd name="T6" fmla="*/ 0 w 516"/>
                <a:gd name="T7" fmla="*/ 154 h 154"/>
                <a:gd name="T8" fmla="*/ 0 w 516"/>
                <a:gd name="T9" fmla="*/ 14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6" h="154">
                  <a:moveTo>
                    <a:pt x="0" y="144"/>
                  </a:moveTo>
                  <a:lnTo>
                    <a:pt x="516" y="0"/>
                  </a:lnTo>
                  <a:lnTo>
                    <a:pt x="516" y="7"/>
                  </a:lnTo>
                  <a:lnTo>
                    <a:pt x="0" y="154"/>
                  </a:lnTo>
                  <a:lnTo>
                    <a:pt x="0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2" name="Freeform 60"/>
            <p:cNvSpPr/>
            <p:nvPr/>
          </p:nvSpPr>
          <p:spPr bwMode="auto">
            <a:xfrm>
              <a:off x="3637" y="2106"/>
              <a:ext cx="571" cy="192"/>
            </a:xfrm>
            <a:custGeom>
              <a:avLst/>
              <a:gdLst>
                <a:gd name="T0" fmla="*/ 0 w 571"/>
                <a:gd name="T1" fmla="*/ 180 h 192"/>
                <a:gd name="T2" fmla="*/ 571 w 571"/>
                <a:gd name="T3" fmla="*/ 0 h 192"/>
                <a:gd name="T4" fmla="*/ 571 w 571"/>
                <a:gd name="T5" fmla="*/ 12 h 192"/>
                <a:gd name="T6" fmla="*/ 0 w 571"/>
                <a:gd name="T7" fmla="*/ 192 h 192"/>
                <a:gd name="T8" fmla="*/ 0 w 571"/>
                <a:gd name="T9" fmla="*/ 18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192">
                  <a:moveTo>
                    <a:pt x="0" y="180"/>
                  </a:moveTo>
                  <a:lnTo>
                    <a:pt x="571" y="0"/>
                  </a:lnTo>
                  <a:lnTo>
                    <a:pt x="571" y="12"/>
                  </a:lnTo>
                  <a:lnTo>
                    <a:pt x="0" y="192"/>
                  </a:lnTo>
                  <a:lnTo>
                    <a:pt x="0" y="1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3" name="Freeform 61"/>
            <p:cNvSpPr/>
            <p:nvPr/>
          </p:nvSpPr>
          <p:spPr bwMode="auto">
            <a:xfrm>
              <a:off x="4234" y="2106"/>
              <a:ext cx="521" cy="187"/>
            </a:xfrm>
            <a:custGeom>
              <a:avLst/>
              <a:gdLst>
                <a:gd name="T0" fmla="*/ 0 w 521"/>
                <a:gd name="T1" fmla="*/ 10 h 187"/>
                <a:gd name="T2" fmla="*/ 518 w 521"/>
                <a:gd name="T3" fmla="*/ 187 h 187"/>
                <a:gd name="T4" fmla="*/ 521 w 521"/>
                <a:gd name="T5" fmla="*/ 175 h 187"/>
                <a:gd name="T6" fmla="*/ 0 w 521"/>
                <a:gd name="T7" fmla="*/ 0 h 187"/>
                <a:gd name="T8" fmla="*/ 0 w 521"/>
                <a:gd name="T9" fmla="*/ 1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187">
                  <a:moveTo>
                    <a:pt x="0" y="10"/>
                  </a:moveTo>
                  <a:lnTo>
                    <a:pt x="518" y="187"/>
                  </a:lnTo>
                  <a:lnTo>
                    <a:pt x="521" y="175"/>
                  </a:lnTo>
                  <a:lnTo>
                    <a:pt x="0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4" name="Freeform 62"/>
            <p:cNvSpPr/>
            <p:nvPr/>
          </p:nvSpPr>
          <p:spPr bwMode="auto">
            <a:xfrm>
              <a:off x="4795" y="1749"/>
              <a:ext cx="329" cy="525"/>
            </a:xfrm>
            <a:custGeom>
              <a:avLst/>
              <a:gdLst>
                <a:gd name="T0" fmla="*/ 329 w 329"/>
                <a:gd name="T1" fmla="*/ 0 h 525"/>
                <a:gd name="T2" fmla="*/ 0 w 329"/>
                <a:gd name="T3" fmla="*/ 525 h 525"/>
                <a:gd name="T4" fmla="*/ 7 w 329"/>
                <a:gd name="T5" fmla="*/ 525 h 525"/>
                <a:gd name="T6" fmla="*/ 329 w 329"/>
                <a:gd name="T7" fmla="*/ 12 h 525"/>
                <a:gd name="T8" fmla="*/ 329 w 329"/>
                <a:gd name="T9" fmla="*/ 0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9" h="525">
                  <a:moveTo>
                    <a:pt x="329" y="0"/>
                  </a:moveTo>
                  <a:lnTo>
                    <a:pt x="0" y="525"/>
                  </a:lnTo>
                  <a:lnTo>
                    <a:pt x="7" y="525"/>
                  </a:lnTo>
                  <a:lnTo>
                    <a:pt x="329" y="12"/>
                  </a:lnTo>
                  <a:lnTo>
                    <a:pt x="3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5" name="Freeform 63"/>
            <p:cNvSpPr/>
            <p:nvPr/>
          </p:nvSpPr>
          <p:spPr bwMode="auto">
            <a:xfrm>
              <a:off x="5145" y="1756"/>
              <a:ext cx="52" cy="691"/>
            </a:xfrm>
            <a:custGeom>
              <a:avLst/>
              <a:gdLst>
                <a:gd name="T0" fmla="*/ 0 w 52"/>
                <a:gd name="T1" fmla="*/ 0 h 691"/>
                <a:gd name="T2" fmla="*/ 41 w 52"/>
                <a:gd name="T3" fmla="*/ 691 h 691"/>
                <a:gd name="T4" fmla="*/ 52 w 52"/>
                <a:gd name="T5" fmla="*/ 691 h 691"/>
                <a:gd name="T6" fmla="*/ 7 w 52"/>
                <a:gd name="T7" fmla="*/ 0 h 691"/>
                <a:gd name="T8" fmla="*/ 0 w 52"/>
                <a:gd name="T9" fmla="*/ 0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691">
                  <a:moveTo>
                    <a:pt x="0" y="0"/>
                  </a:moveTo>
                  <a:lnTo>
                    <a:pt x="41" y="691"/>
                  </a:lnTo>
                  <a:lnTo>
                    <a:pt x="52" y="691"/>
                  </a:lnTo>
                  <a:lnTo>
                    <a:pt x="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6" name="Freeform 64"/>
            <p:cNvSpPr/>
            <p:nvPr/>
          </p:nvSpPr>
          <p:spPr bwMode="auto">
            <a:xfrm>
              <a:off x="5204" y="2102"/>
              <a:ext cx="183" cy="355"/>
            </a:xfrm>
            <a:custGeom>
              <a:avLst/>
              <a:gdLst>
                <a:gd name="T0" fmla="*/ 171 w 183"/>
                <a:gd name="T1" fmla="*/ 0 h 355"/>
                <a:gd name="T2" fmla="*/ 0 w 183"/>
                <a:gd name="T3" fmla="*/ 345 h 355"/>
                <a:gd name="T4" fmla="*/ 10 w 183"/>
                <a:gd name="T5" fmla="*/ 355 h 355"/>
                <a:gd name="T6" fmla="*/ 183 w 183"/>
                <a:gd name="T7" fmla="*/ 0 h 355"/>
                <a:gd name="T8" fmla="*/ 171 w 183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3" h="355">
                  <a:moveTo>
                    <a:pt x="171" y="0"/>
                  </a:moveTo>
                  <a:lnTo>
                    <a:pt x="0" y="345"/>
                  </a:lnTo>
                  <a:lnTo>
                    <a:pt x="10" y="355"/>
                  </a:lnTo>
                  <a:lnTo>
                    <a:pt x="183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7" name="Freeform 65"/>
            <p:cNvSpPr/>
            <p:nvPr/>
          </p:nvSpPr>
          <p:spPr bwMode="auto">
            <a:xfrm>
              <a:off x="4795" y="2303"/>
              <a:ext cx="362" cy="173"/>
            </a:xfrm>
            <a:custGeom>
              <a:avLst/>
              <a:gdLst>
                <a:gd name="T0" fmla="*/ 0 w 362"/>
                <a:gd name="T1" fmla="*/ 9 h 173"/>
                <a:gd name="T2" fmla="*/ 362 w 362"/>
                <a:gd name="T3" fmla="*/ 173 h 173"/>
                <a:gd name="T4" fmla="*/ 362 w 362"/>
                <a:gd name="T5" fmla="*/ 156 h 173"/>
                <a:gd name="T6" fmla="*/ 0 w 362"/>
                <a:gd name="T7" fmla="*/ 0 h 173"/>
                <a:gd name="T8" fmla="*/ 0 w 362"/>
                <a:gd name="T9" fmla="*/ 9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2" h="173">
                  <a:moveTo>
                    <a:pt x="0" y="9"/>
                  </a:moveTo>
                  <a:lnTo>
                    <a:pt x="362" y="173"/>
                  </a:lnTo>
                  <a:lnTo>
                    <a:pt x="362" y="156"/>
                  </a:lnTo>
                  <a:lnTo>
                    <a:pt x="0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8" name="Freeform 66"/>
            <p:cNvSpPr/>
            <p:nvPr/>
          </p:nvSpPr>
          <p:spPr bwMode="auto">
            <a:xfrm>
              <a:off x="5086" y="2499"/>
              <a:ext cx="102" cy="462"/>
            </a:xfrm>
            <a:custGeom>
              <a:avLst/>
              <a:gdLst>
                <a:gd name="T0" fmla="*/ 95 w 102"/>
                <a:gd name="T1" fmla="*/ 0 h 462"/>
                <a:gd name="T2" fmla="*/ 0 w 102"/>
                <a:gd name="T3" fmla="*/ 462 h 462"/>
                <a:gd name="T4" fmla="*/ 12 w 102"/>
                <a:gd name="T5" fmla="*/ 462 h 462"/>
                <a:gd name="T6" fmla="*/ 102 w 102"/>
                <a:gd name="T7" fmla="*/ 0 h 462"/>
                <a:gd name="T8" fmla="*/ 95 w 102"/>
                <a:gd name="T9" fmla="*/ 0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462">
                  <a:moveTo>
                    <a:pt x="95" y="0"/>
                  </a:moveTo>
                  <a:lnTo>
                    <a:pt x="0" y="462"/>
                  </a:lnTo>
                  <a:lnTo>
                    <a:pt x="12" y="462"/>
                  </a:lnTo>
                  <a:lnTo>
                    <a:pt x="102" y="0"/>
                  </a:lnTo>
                  <a:lnTo>
                    <a:pt x="9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9" name="Freeform 67"/>
            <p:cNvSpPr/>
            <p:nvPr/>
          </p:nvSpPr>
          <p:spPr bwMode="auto">
            <a:xfrm>
              <a:off x="4724" y="2317"/>
              <a:ext cx="59" cy="663"/>
            </a:xfrm>
            <a:custGeom>
              <a:avLst/>
              <a:gdLst>
                <a:gd name="T0" fmla="*/ 50 w 59"/>
                <a:gd name="T1" fmla="*/ 0 h 663"/>
                <a:gd name="T2" fmla="*/ 0 w 59"/>
                <a:gd name="T3" fmla="*/ 663 h 663"/>
                <a:gd name="T4" fmla="*/ 9 w 59"/>
                <a:gd name="T5" fmla="*/ 663 h 663"/>
                <a:gd name="T6" fmla="*/ 59 w 59"/>
                <a:gd name="T7" fmla="*/ 0 h 663"/>
                <a:gd name="T8" fmla="*/ 50 w 59"/>
                <a:gd name="T9" fmla="*/ 0 h 6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663">
                  <a:moveTo>
                    <a:pt x="50" y="0"/>
                  </a:moveTo>
                  <a:lnTo>
                    <a:pt x="0" y="663"/>
                  </a:lnTo>
                  <a:lnTo>
                    <a:pt x="9" y="663"/>
                  </a:lnTo>
                  <a:lnTo>
                    <a:pt x="59" y="0"/>
                  </a:lnTo>
                  <a:lnTo>
                    <a:pt x="5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0" name="Freeform 68"/>
            <p:cNvSpPr/>
            <p:nvPr/>
          </p:nvSpPr>
          <p:spPr bwMode="auto">
            <a:xfrm>
              <a:off x="4740" y="2499"/>
              <a:ext cx="443" cy="481"/>
            </a:xfrm>
            <a:custGeom>
              <a:avLst/>
              <a:gdLst>
                <a:gd name="T0" fmla="*/ 436 w 443"/>
                <a:gd name="T1" fmla="*/ 0 h 481"/>
                <a:gd name="T2" fmla="*/ 0 w 443"/>
                <a:gd name="T3" fmla="*/ 476 h 481"/>
                <a:gd name="T4" fmla="*/ 7 w 443"/>
                <a:gd name="T5" fmla="*/ 481 h 481"/>
                <a:gd name="T6" fmla="*/ 443 w 443"/>
                <a:gd name="T7" fmla="*/ 0 h 481"/>
                <a:gd name="T8" fmla="*/ 436 w 443"/>
                <a:gd name="T9" fmla="*/ 0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3" h="481">
                  <a:moveTo>
                    <a:pt x="436" y="0"/>
                  </a:moveTo>
                  <a:lnTo>
                    <a:pt x="0" y="476"/>
                  </a:lnTo>
                  <a:lnTo>
                    <a:pt x="7" y="481"/>
                  </a:lnTo>
                  <a:lnTo>
                    <a:pt x="443" y="0"/>
                  </a:lnTo>
                  <a:lnTo>
                    <a:pt x="43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1" name="Freeform 69"/>
            <p:cNvSpPr/>
            <p:nvPr/>
          </p:nvSpPr>
          <p:spPr bwMode="auto">
            <a:xfrm>
              <a:off x="4996" y="2573"/>
              <a:ext cx="81" cy="388"/>
            </a:xfrm>
            <a:custGeom>
              <a:avLst/>
              <a:gdLst>
                <a:gd name="T0" fmla="*/ 0 w 81"/>
                <a:gd name="T1" fmla="*/ 0 h 388"/>
                <a:gd name="T2" fmla="*/ 69 w 81"/>
                <a:gd name="T3" fmla="*/ 388 h 388"/>
                <a:gd name="T4" fmla="*/ 81 w 81"/>
                <a:gd name="T5" fmla="*/ 388 h 388"/>
                <a:gd name="T6" fmla="*/ 10 w 81"/>
                <a:gd name="T7" fmla="*/ 0 h 388"/>
                <a:gd name="T8" fmla="*/ 0 w 8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388">
                  <a:moveTo>
                    <a:pt x="0" y="0"/>
                  </a:moveTo>
                  <a:lnTo>
                    <a:pt x="69" y="388"/>
                  </a:lnTo>
                  <a:lnTo>
                    <a:pt x="81" y="388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2" name="Freeform 70"/>
            <p:cNvSpPr/>
            <p:nvPr/>
          </p:nvSpPr>
          <p:spPr bwMode="auto">
            <a:xfrm>
              <a:off x="4186" y="2116"/>
              <a:ext cx="38" cy="594"/>
            </a:xfrm>
            <a:custGeom>
              <a:avLst/>
              <a:gdLst>
                <a:gd name="T0" fmla="*/ 31 w 38"/>
                <a:gd name="T1" fmla="*/ 2 h 594"/>
                <a:gd name="T2" fmla="*/ 0 w 38"/>
                <a:gd name="T3" fmla="*/ 594 h 594"/>
                <a:gd name="T4" fmla="*/ 7 w 38"/>
                <a:gd name="T5" fmla="*/ 594 h 594"/>
                <a:gd name="T6" fmla="*/ 38 w 38"/>
                <a:gd name="T7" fmla="*/ 0 h 594"/>
                <a:gd name="T8" fmla="*/ 31 w 38"/>
                <a:gd name="T9" fmla="*/ 2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594">
                  <a:moveTo>
                    <a:pt x="31" y="2"/>
                  </a:moveTo>
                  <a:lnTo>
                    <a:pt x="0" y="594"/>
                  </a:lnTo>
                  <a:lnTo>
                    <a:pt x="7" y="594"/>
                  </a:lnTo>
                  <a:lnTo>
                    <a:pt x="38" y="0"/>
                  </a:lnTo>
                  <a:lnTo>
                    <a:pt x="31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3" name="Freeform 71"/>
            <p:cNvSpPr/>
            <p:nvPr/>
          </p:nvSpPr>
          <p:spPr bwMode="auto">
            <a:xfrm>
              <a:off x="4201" y="2312"/>
              <a:ext cx="568" cy="415"/>
            </a:xfrm>
            <a:custGeom>
              <a:avLst/>
              <a:gdLst>
                <a:gd name="T0" fmla="*/ 0 w 568"/>
                <a:gd name="T1" fmla="*/ 405 h 415"/>
                <a:gd name="T2" fmla="*/ 563 w 568"/>
                <a:gd name="T3" fmla="*/ 0 h 415"/>
                <a:gd name="T4" fmla="*/ 568 w 568"/>
                <a:gd name="T5" fmla="*/ 7 h 415"/>
                <a:gd name="T6" fmla="*/ 0 w 568"/>
                <a:gd name="T7" fmla="*/ 415 h 415"/>
                <a:gd name="T8" fmla="*/ 0 w 568"/>
                <a:gd name="T9" fmla="*/ 405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8" h="415">
                  <a:moveTo>
                    <a:pt x="0" y="405"/>
                  </a:moveTo>
                  <a:lnTo>
                    <a:pt x="563" y="0"/>
                  </a:lnTo>
                  <a:lnTo>
                    <a:pt x="568" y="7"/>
                  </a:lnTo>
                  <a:lnTo>
                    <a:pt x="0" y="415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4" name="Freeform 72"/>
            <p:cNvSpPr/>
            <p:nvPr/>
          </p:nvSpPr>
          <p:spPr bwMode="auto">
            <a:xfrm>
              <a:off x="4198" y="2729"/>
              <a:ext cx="507" cy="272"/>
            </a:xfrm>
            <a:custGeom>
              <a:avLst/>
              <a:gdLst>
                <a:gd name="T0" fmla="*/ 0 w 507"/>
                <a:gd name="T1" fmla="*/ 9 h 272"/>
                <a:gd name="T2" fmla="*/ 497 w 507"/>
                <a:gd name="T3" fmla="*/ 272 h 272"/>
                <a:gd name="T4" fmla="*/ 507 w 507"/>
                <a:gd name="T5" fmla="*/ 268 h 272"/>
                <a:gd name="T6" fmla="*/ 5 w 507"/>
                <a:gd name="T7" fmla="*/ 0 h 272"/>
                <a:gd name="T8" fmla="*/ 0 w 507"/>
                <a:gd name="T9" fmla="*/ 9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72">
                  <a:moveTo>
                    <a:pt x="0" y="9"/>
                  </a:moveTo>
                  <a:lnTo>
                    <a:pt x="497" y="272"/>
                  </a:lnTo>
                  <a:lnTo>
                    <a:pt x="507" y="268"/>
                  </a:lnTo>
                  <a:lnTo>
                    <a:pt x="5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5" name="Freeform 73"/>
            <p:cNvSpPr/>
            <p:nvPr/>
          </p:nvSpPr>
          <p:spPr bwMode="auto">
            <a:xfrm>
              <a:off x="3627" y="2298"/>
              <a:ext cx="540" cy="431"/>
            </a:xfrm>
            <a:custGeom>
              <a:avLst/>
              <a:gdLst>
                <a:gd name="T0" fmla="*/ 0 w 540"/>
                <a:gd name="T1" fmla="*/ 10 h 431"/>
                <a:gd name="T2" fmla="*/ 540 w 540"/>
                <a:gd name="T3" fmla="*/ 431 h 431"/>
                <a:gd name="T4" fmla="*/ 540 w 540"/>
                <a:gd name="T5" fmla="*/ 417 h 431"/>
                <a:gd name="T6" fmla="*/ 8 w 540"/>
                <a:gd name="T7" fmla="*/ 0 h 431"/>
                <a:gd name="T8" fmla="*/ 0 w 540"/>
                <a:gd name="T9" fmla="*/ 1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431">
                  <a:moveTo>
                    <a:pt x="0" y="10"/>
                  </a:moveTo>
                  <a:lnTo>
                    <a:pt x="540" y="431"/>
                  </a:lnTo>
                  <a:lnTo>
                    <a:pt x="540" y="417"/>
                  </a:lnTo>
                  <a:lnTo>
                    <a:pt x="8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6" name="Freeform 74"/>
            <p:cNvSpPr/>
            <p:nvPr/>
          </p:nvSpPr>
          <p:spPr bwMode="auto">
            <a:xfrm>
              <a:off x="3495" y="2305"/>
              <a:ext cx="130" cy="621"/>
            </a:xfrm>
            <a:custGeom>
              <a:avLst/>
              <a:gdLst>
                <a:gd name="T0" fmla="*/ 125 w 130"/>
                <a:gd name="T1" fmla="*/ 0 h 621"/>
                <a:gd name="T2" fmla="*/ 0 w 130"/>
                <a:gd name="T3" fmla="*/ 621 h 621"/>
                <a:gd name="T4" fmla="*/ 9 w 130"/>
                <a:gd name="T5" fmla="*/ 621 h 621"/>
                <a:gd name="T6" fmla="*/ 130 w 130"/>
                <a:gd name="T7" fmla="*/ 5 h 621"/>
                <a:gd name="T8" fmla="*/ 125 w 130"/>
                <a:gd name="T9" fmla="*/ 0 h 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" h="621">
                  <a:moveTo>
                    <a:pt x="125" y="0"/>
                  </a:moveTo>
                  <a:lnTo>
                    <a:pt x="0" y="621"/>
                  </a:lnTo>
                  <a:lnTo>
                    <a:pt x="9" y="621"/>
                  </a:lnTo>
                  <a:lnTo>
                    <a:pt x="130" y="5"/>
                  </a:lnTo>
                  <a:lnTo>
                    <a:pt x="1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7" name="Freeform 75"/>
            <p:cNvSpPr/>
            <p:nvPr/>
          </p:nvSpPr>
          <p:spPr bwMode="auto">
            <a:xfrm>
              <a:off x="3054" y="2461"/>
              <a:ext cx="420" cy="465"/>
            </a:xfrm>
            <a:custGeom>
              <a:avLst/>
              <a:gdLst>
                <a:gd name="T0" fmla="*/ 0 w 420"/>
                <a:gd name="T1" fmla="*/ 8 h 465"/>
                <a:gd name="T2" fmla="*/ 412 w 420"/>
                <a:gd name="T3" fmla="*/ 465 h 465"/>
                <a:gd name="T4" fmla="*/ 420 w 420"/>
                <a:gd name="T5" fmla="*/ 465 h 465"/>
                <a:gd name="T6" fmla="*/ 12 w 420"/>
                <a:gd name="T7" fmla="*/ 0 h 465"/>
                <a:gd name="T8" fmla="*/ 0 w 420"/>
                <a:gd name="T9" fmla="*/ 8 h 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0" h="465">
                  <a:moveTo>
                    <a:pt x="0" y="8"/>
                  </a:moveTo>
                  <a:lnTo>
                    <a:pt x="412" y="465"/>
                  </a:lnTo>
                  <a:lnTo>
                    <a:pt x="420" y="465"/>
                  </a:lnTo>
                  <a:lnTo>
                    <a:pt x="12" y="0"/>
                  </a:ln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8" name="Freeform 76"/>
            <p:cNvSpPr/>
            <p:nvPr/>
          </p:nvSpPr>
          <p:spPr bwMode="auto">
            <a:xfrm>
              <a:off x="3519" y="2729"/>
              <a:ext cx="655" cy="223"/>
            </a:xfrm>
            <a:custGeom>
              <a:avLst/>
              <a:gdLst>
                <a:gd name="T0" fmla="*/ 0 w 655"/>
                <a:gd name="T1" fmla="*/ 213 h 223"/>
                <a:gd name="T2" fmla="*/ 655 w 655"/>
                <a:gd name="T3" fmla="*/ 0 h 223"/>
                <a:gd name="T4" fmla="*/ 655 w 655"/>
                <a:gd name="T5" fmla="*/ 9 h 223"/>
                <a:gd name="T6" fmla="*/ 0 w 655"/>
                <a:gd name="T7" fmla="*/ 223 h 223"/>
                <a:gd name="T8" fmla="*/ 0 w 655"/>
                <a:gd name="T9" fmla="*/ 213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5" h="223">
                  <a:moveTo>
                    <a:pt x="0" y="213"/>
                  </a:moveTo>
                  <a:lnTo>
                    <a:pt x="655" y="0"/>
                  </a:lnTo>
                  <a:lnTo>
                    <a:pt x="655" y="9"/>
                  </a:lnTo>
                  <a:lnTo>
                    <a:pt x="0" y="223"/>
                  </a:lnTo>
                  <a:lnTo>
                    <a:pt x="0" y="2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9" name="Freeform 77"/>
            <p:cNvSpPr/>
            <p:nvPr/>
          </p:nvSpPr>
          <p:spPr bwMode="auto">
            <a:xfrm>
              <a:off x="4066" y="2738"/>
              <a:ext cx="123" cy="495"/>
            </a:xfrm>
            <a:custGeom>
              <a:avLst/>
              <a:gdLst>
                <a:gd name="T0" fmla="*/ 118 w 123"/>
                <a:gd name="T1" fmla="*/ 0 h 495"/>
                <a:gd name="T2" fmla="*/ 0 w 123"/>
                <a:gd name="T3" fmla="*/ 495 h 495"/>
                <a:gd name="T4" fmla="*/ 7 w 123"/>
                <a:gd name="T5" fmla="*/ 495 h 495"/>
                <a:gd name="T6" fmla="*/ 123 w 123"/>
                <a:gd name="T7" fmla="*/ 0 h 495"/>
                <a:gd name="T8" fmla="*/ 118 w 123"/>
                <a:gd name="T9" fmla="*/ 0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495">
                  <a:moveTo>
                    <a:pt x="118" y="0"/>
                  </a:moveTo>
                  <a:lnTo>
                    <a:pt x="0" y="495"/>
                  </a:lnTo>
                  <a:lnTo>
                    <a:pt x="7" y="495"/>
                  </a:lnTo>
                  <a:lnTo>
                    <a:pt x="123" y="0"/>
                  </a:lnTo>
                  <a:lnTo>
                    <a:pt x="1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0" name="Freeform 78"/>
            <p:cNvSpPr/>
            <p:nvPr/>
          </p:nvSpPr>
          <p:spPr bwMode="auto">
            <a:xfrm>
              <a:off x="2957" y="2843"/>
              <a:ext cx="971" cy="42"/>
            </a:xfrm>
            <a:custGeom>
              <a:avLst/>
              <a:gdLst>
                <a:gd name="T0" fmla="*/ 0 w 971"/>
                <a:gd name="T1" fmla="*/ 0 h 42"/>
                <a:gd name="T2" fmla="*/ 971 w 971"/>
                <a:gd name="T3" fmla="*/ 30 h 42"/>
                <a:gd name="T4" fmla="*/ 971 w 971"/>
                <a:gd name="T5" fmla="*/ 42 h 42"/>
                <a:gd name="T6" fmla="*/ 0 w 971"/>
                <a:gd name="T7" fmla="*/ 7 h 42"/>
                <a:gd name="T8" fmla="*/ 0 w 971"/>
                <a:gd name="T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1" h="42">
                  <a:moveTo>
                    <a:pt x="0" y="0"/>
                  </a:moveTo>
                  <a:lnTo>
                    <a:pt x="971" y="30"/>
                  </a:lnTo>
                  <a:lnTo>
                    <a:pt x="971" y="42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1" name="Freeform 79"/>
            <p:cNvSpPr/>
            <p:nvPr/>
          </p:nvSpPr>
          <p:spPr bwMode="auto">
            <a:xfrm>
              <a:off x="2865" y="2902"/>
              <a:ext cx="597" cy="57"/>
            </a:xfrm>
            <a:custGeom>
              <a:avLst/>
              <a:gdLst>
                <a:gd name="T0" fmla="*/ 0 w 597"/>
                <a:gd name="T1" fmla="*/ 0 h 57"/>
                <a:gd name="T2" fmla="*/ 597 w 597"/>
                <a:gd name="T3" fmla="*/ 50 h 57"/>
                <a:gd name="T4" fmla="*/ 597 w 597"/>
                <a:gd name="T5" fmla="*/ 57 h 57"/>
                <a:gd name="T6" fmla="*/ 0 w 597"/>
                <a:gd name="T7" fmla="*/ 12 h 57"/>
                <a:gd name="T8" fmla="*/ 0 w 597"/>
                <a:gd name="T9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57">
                  <a:moveTo>
                    <a:pt x="0" y="0"/>
                  </a:moveTo>
                  <a:lnTo>
                    <a:pt x="597" y="50"/>
                  </a:lnTo>
                  <a:lnTo>
                    <a:pt x="597" y="57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2" name="Freeform 80"/>
            <p:cNvSpPr/>
            <p:nvPr/>
          </p:nvSpPr>
          <p:spPr bwMode="auto">
            <a:xfrm>
              <a:off x="2844" y="2916"/>
              <a:ext cx="61" cy="268"/>
            </a:xfrm>
            <a:custGeom>
              <a:avLst/>
              <a:gdLst>
                <a:gd name="T0" fmla="*/ 0 w 61"/>
                <a:gd name="T1" fmla="*/ 0 h 268"/>
                <a:gd name="T2" fmla="*/ 54 w 61"/>
                <a:gd name="T3" fmla="*/ 268 h 268"/>
                <a:gd name="T4" fmla="*/ 61 w 61"/>
                <a:gd name="T5" fmla="*/ 268 h 268"/>
                <a:gd name="T6" fmla="*/ 12 w 61"/>
                <a:gd name="T7" fmla="*/ 0 h 268"/>
                <a:gd name="T8" fmla="*/ 0 w 61"/>
                <a:gd name="T9" fmla="*/ 0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268">
                  <a:moveTo>
                    <a:pt x="0" y="0"/>
                  </a:moveTo>
                  <a:lnTo>
                    <a:pt x="54" y="268"/>
                  </a:lnTo>
                  <a:lnTo>
                    <a:pt x="61" y="26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3" name="Freeform 81"/>
            <p:cNvSpPr/>
            <p:nvPr/>
          </p:nvSpPr>
          <p:spPr bwMode="auto">
            <a:xfrm>
              <a:off x="2851" y="2909"/>
              <a:ext cx="608" cy="519"/>
            </a:xfrm>
            <a:custGeom>
              <a:avLst/>
              <a:gdLst>
                <a:gd name="T0" fmla="*/ 0 w 608"/>
                <a:gd name="T1" fmla="*/ 9 h 519"/>
                <a:gd name="T2" fmla="*/ 601 w 608"/>
                <a:gd name="T3" fmla="*/ 519 h 519"/>
                <a:gd name="T4" fmla="*/ 608 w 608"/>
                <a:gd name="T5" fmla="*/ 509 h 519"/>
                <a:gd name="T6" fmla="*/ 7 w 608"/>
                <a:gd name="T7" fmla="*/ 0 h 519"/>
                <a:gd name="T8" fmla="*/ 0 w 608"/>
                <a:gd name="T9" fmla="*/ 9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8" h="519">
                  <a:moveTo>
                    <a:pt x="0" y="9"/>
                  </a:moveTo>
                  <a:lnTo>
                    <a:pt x="601" y="519"/>
                  </a:lnTo>
                  <a:lnTo>
                    <a:pt x="608" y="509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4" name="Freeform 82"/>
            <p:cNvSpPr/>
            <p:nvPr/>
          </p:nvSpPr>
          <p:spPr bwMode="auto">
            <a:xfrm>
              <a:off x="3474" y="2985"/>
              <a:ext cx="21" cy="421"/>
            </a:xfrm>
            <a:custGeom>
              <a:avLst/>
              <a:gdLst>
                <a:gd name="T0" fmla="*/ 11 w 21"/>
                <a:gd name="T1" fmla="*/ 7 h 421"/>
                <a:gd name="T2" fmla="*/ 0 w 21"/>
                <a:gd name="T3" fmla="*/ 421 h 421"/>
                <a:gd name="T4" fmla="*/ 11 w 21"/>
                <a:gd name="T5" fmla="*/ 421 h 421"/>
                <a:gd name="T6" fmla="*/ 21 w 21"/>
                <a:gd name="T7" fmla="*/ 0 h 421"/>
                <a:gd name="T8" fmla="*/ 11 w 21"/>
                <a:gd name="T9" fmla="*/ 7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421">
                  <a:moveTo>
                    <a:pt x="11" y="7"/>
                  </a:moveTo>
                  <a:lnTo>
                    <a:pt x="0" y="421"/>
                  </a:lnTo>
                  <a:lnTo>
                    <a:pt x="11" y="421"/>
                  </a:lnTo>
                  <a:lnTo>
                    <a:pt x="21" y="0"/>
                  </a:lnTo>
                  <a:lnTo>
                    <a:pt x="11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5" name="Freeform 83"/>
            <p:cNvSpPr/>
            <p:nvPr/>
          </p:nvSpPr>
          <p:spPr bwMode="auto">
            <a:xfrm>
              <a:off x="3519" y="2959"/>
              <a:ext cx="520" cy="296"/>
            </a:xfrm>
            <a:custGeom>
              <a:avLst/>
              <a:gdLst>
                <a:gd name="T0" fmla="*/ 0 w 520"/>
                <a:gd name="T1" fmla="*/ 16 h 296"/>
                <a:gd name="T2" fmla="*/ 509 w 520"/>
                <a:gd name="T3" fmla="*/ 296 h 296"/>
                <a:gd name="T4" fmla="*/ 520 w 520"/>
                <a:gd name="T5" fmla="*/ 286 h 296"/>
                <a:gd name="T6" fmla="*/ 0 w 520"/>
                <a:gd name="T7" fmla="*/ 0 h 296"/>
                <a:gd name="T8" fmla="*/ 0 w 520"/>
                <a:gd name="T9" fmla="*/ 16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0" h="296">
                  <a:moveTo>
                    <a:pt x="0" y="16"/>
                  </a:moveTo>
                  <a:lnTo>
                    <a:pt x="509" y="296"/>
                  </a:lnTo>
                  <a:lnTo>
                    <a:pt x="520" y="286"/>
                  </a:lnTo>
                  <a:lnTo>
                    <a:pt x="0" y="0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6" name="Freeform 84"/>
            <p:cNvSpPr/>
            <p:nvPr/>
          </p:nvSpPr>
          <p:spPr bwMode="auto">
            <a:xfrm>
              <a:off x="4082" y="3011"/>
              <a:ext cx="616" cy="246"/>
            </a:xfrm>
            <a:custGeom>
              <a:avLst/>
              <a:gdLst>
                <a:gd name="T0" fmla="*/ 0 w 616"/>
                <a:gd name="T1" fmla="*/ 232 h 246"/>
                <a:gd name="T2" fmla="*/ 616 w 616"/>
                <a:gd name="T3" fmla="*/ 0 h 246"/>
                <a:gd name="T4" fmla="*/ 616 w 616"/>
                <a:gd name="T5" fmla="*/ 12 h 246"/>
                <a:gd name="T6" fmla="*/ 0 w 616"/>
                <a:gd name="T7" fmla="*/ 246 h 246"/>
                <a:gd name="T8" fmla="*/ 0 w 616"/>
                <a:gd name="T9" fmla="*/ 232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6" h="246">
                  <a:moveTo>
                    <a:pt x="0" y="232"/>
                  </a:moveTo>
                  <a:lnTo>
                    <a:pt x="616" y="0"/>
                  </a:lnTo>
                  <a:lnTo>
                    <a:pt x="616" y="12"/>
                  </a:lnTo>
                  <a:lnTo>
                    <a:pt x="0" y="246"/>
                  </a:lnTo>
                  <a:lnTo>
                    <a:pt x="0" y="2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7" name="Freeform 85"/>
            <p:cNvSpPr/>
            <p:nvPr/>
          </p:nvSpPr>
          <p:spPr bwMode="auto">
            <a:xfrm>
              <a:off x="4755" y="2992"/>
              <a:ext cx="284" cy="19"/>
            </a:xfrm>
            <a:custGeom>
              <a:avLst/>
              <a:gdLst>
                <a:gd name="T0" fmla="*/ 0 w 284"/>
                <a:gd name="T1" fmla="*/ 7 h 19"/>
                <a:gd name="T2" fmla="*/ 284 w 284"/>
                <a:gd name="T3" fmla="*/ 0 h 19"/>
                <a:gd name="T4" fmla="*/ 284 w 284"/>
                <a:gd name="T5" fmla="*/ 7 h 19"/>
                <a:gd name="T6" fmla="*/ 0 w 284"/>
                <a:gd name="T7" fmla="*/ 19 h 19"/>
                <a:gd name="T8" fmla="*/ 0 w 284"/>
                <a:gd name="T9" fmla="*/ 7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4" h="19">
                  <a:moveTo>
                    <a:pt x="0" y="7"/>
                  </a:moveTo>
                  <a:lnTo>
                    <a:pt x="284" y="0"/>
                  </a:lnTo>
                  <a:lnTo>
                    <a:pt x="284" y="7"/>
                  </a:lnTo>
                  <a:lnTo>
                    <a:pt x="0" y="19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8" name="Freeform 86"/>
            <p:cNvSpPr/>
            <p:nvPr/>
          </p:nvSpPr>
          <p:spPr bwMode="auto">
            <a:xfrm>
              <a:off x="4343" y="3013"/>
              <a:ext cx="360" cy="452"/>
            </a:xfrm>
            <a:custGeom>
              <a:avLst/>
              <a:gdLst>
                <a:gd name="T0" fmla="*/ 360 w 360"/>
                <a:gd name="T1" fmla="*/ 0 h 452"/>
                <a:gd name="T2" fmla="*/ 0 w 360"/>
                <a:gd name="T3" fmla="*/ 452 h 452"/>
                <a:gd name="T4" fmla="*/ 16 w 360"/>
                <a:gd name="T5" fmla="*/ 452 h 452"/>
                <a:gd name="T6" fmla="*/ 360 w 360"/>
                <a:gd name="T7" fmla="*/ 10 h 452"/>
                <a:gd name="T8" fmla="*/ 360 w 360"/>
                <a:gd name="T9" fmla="*/ 0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0" h="452">
                  <a:moveTo>
                    <a:pt x="360" y="0"/>
                  </a:moveTo>
                  <a:lnTo>
                    <a:pt x="0" y="452"/>
                  </a:lnTo>
                  <a:lnTo>
                    <a:pt x="16" y="452"/>
                  </a:lnTo>
                  <a:lnTo>
                    <a:pt x="360" y="10"/>
                  </a:lnTo>
                  <a:lnTo>
                    <a:pt x="36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9" name="Freeform 87"/>
            <p:cNvSpPr/>
            <p:nvPr/>
          </p:nvSpPr>
          <p:spPr bwMode="auto">
            <a:xfrm>
              <a:off x="4532" y="3023"/>
              <a:ext cx="180" cy="270"/>
            </a:xfrm>
            <a:custGeom>
              <a:avLst/>
              <a:gdLst>
                <a:gd name="T0" fmla="*/ 171 w 180"/>
                <a:gd name="T1" fmla="*/ 0 h 270"/>
                <a:gd name="T2" fmla="*/ 0 w 180"/>
                <a:gd name="T3" fmla="*/ 262 h 270"/>
                <a:gd name="T4" fmla="*/ 14 w 180"/>
                <a:gd name="T5" fmla="*/ 270 h 270"/>
                <a:gd name="T6" fmla="*/ 180 w 180"/>
                <a:gd name="T7" fmla="*/ 0 h 270"/>
                <a:gd name="T8" fmla="*/ 171 w 180"/>
                <a:gd name="T9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0" h="270">
                  <a:moveTo>
                    <a:pt x="171" y="0"/>
                  </a:moveTo>
                  <a:lnTo>
                    <a:pt x="0" y="262"/>
                  </a:lnTo>
                  <a:lnTo>
                    <a:pt x="14" y="270"/>
                  </a:lnTo>
                  <a:lnTo>
                    <a:pt x="180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0" name="Freeform 88"/>
            <p:cNvSpPr/>
            <p:nvPr/>
          </p:nvSpPr>
          <p:spPr bwMode="auto">
            <a:xfrm>
              <a:off x="4352" y="3330"/>
              <a:ext cx="149" cy="143"/>
            </a:xfrm>
            <a:custGeom>
              <a:avLst/>
              <a:gdLst>
                <a:gd name="T0" fmla="*/ 149 w 149"/>
                <a:gd name="T1" fmla="*/ 0 h 143"/>
                <a:gd name="T2" fmla="*/ 0 w 149"/>
                <a:gd name="T3" fmla="*/ 133 h 143"/>
                <a:gd name="T4" fmla="*/ 7 w 149"/>
                <a:gd name="T5" fmla="*/ 143 h 143"/>
                <a:gd name="T6" fmla="*/ 149 w 149"/>
                <a:gd name="T7" fmla="*/ 8 h 143"/>
                <a:gd name="T8" fmla="*/ 149 w 149"/>
                <a:gd name="T9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143">
                  <a:moveTo>
                    <a:pt x="149" y="0"/>
                  </a:moveTo>
                  <a:lnTo>
                    <a:pt x="0" y="133"/>
                  </a:lnTo>
                  <a:lnTo>
                    <a:pt x="7" y="143"/>
                  </a:lnTo>
                  <a:lnTo>
                    <a:pt x="149" y="8"/>
                  </a:lnTo>
                  <a:lnTo>
                    <a:pt x="14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1" name="Freeform 89"/>
            <p:cNvSpPr/>
            <p:nvPr/>
          </p:nvSpPr>
          <p:spPr bwMode="auto">
            <a:xfrm>
              <a:off x="3497" y="3262"/>
              <a:ext cx="542" cy="166"/>
            </a:xfrm>
            <a:custGeom>
              <a:avLst/>
              <a:gdLst>
                <a:gd name="T0" fmla="*/ 0 w 542"/>
                <a:gd name="T1" fmla="*/ 151 h 166"/>
                <a:gd name="T2" fmla="*/ 533 w 542"/>
                <a:gd name="T3" fmla="*/ 0 h 166"/>
                <a:gd name="T4" fmla="*/ 542 w 542"/>
                <a:gd name="T5" fmla="*/ 9 h 166"/>
                <a:gd name="T6" fmla="*/ 0 w 542"/>
                <a:gd name="T7" fmla="*/ 166 h 166"/>
                <a:gd name="T8" fmla="*/ 0 w 542"/>
                <a:gd name="T9" fmla="*/ 151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2" h="166">
                  <a:moveTo>
                    <a:pt x="0" y="151"/>
                  </a:moveTo>
                  <a:lnTo>
                    <a:pt x="533" y="0"/>
                  </a:lnTo>
                  <a:lnTo>
                    <a:pt x="542" y="9"/>
                  </a:lnTo>
                  <a:lnTo>
                    <a:pt x="0" y="166"/>
                  </a:lnTo>
                  <a:lnTo>
                    <a:pt x="0" y="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2" name="Freeform 90"/>
            <p:cNvSpPr/>
            <p:nvPr/>
          </p:nvSpPr>
          <p:spPr bwMode="auto">
            <a:xfrm>
              <a:off x="3509" y="3430"/>
              <a:ext cx="789" cy="61"/>
            </a:xfrm>
            <a:custGeom>
              <a:avLst/>
              <a:gdLst>
                <a:gd name="T0" fmla="*/ 0 w 789"/>
                <a:gd name="T1" fmla="*/ 0 h 61"/>
                <a:gd name="T2" fmla="*/ 789 w 789"/>
                <a:gd name="T3" fmla="*/ 52 h 61"/>
                <a:gd name="T4" fmla="*/ 789 w 789"/>
                <a:gd name="T5" fmla="*/ 61 h 61"/>
                <a:gd name="T6" fmla="*/ 0 w 789"/>
                <a:gd name="T7" fmla="*/ 7 h 61"/>
                <a:gd name="T8" fmla="*/ 0 w 789"/>
                <a:gd name="T9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9" h="61">
                  <a:moveTo>
                    <a:pt x="0" y="0"/>
                  </a:moveTo>
                  <a:lnTo>
                    <a:pt x="789" y="52"/>
                  </a:lnTo>
                  <a:lnTo>
                    <a:pt x="789" y="61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3" name="Freeform 91"/>
            <p:cNvSpPr/>
            <p:nvPr/>
          </p:nvSpPr>
          <p:spPr bwMode="auto">
            <a:xfrm>
              <a:off x="4066" y="3267"/>
              <a:ext cx="234" cy="210"/>
            </a:xfrm>
            <a:custGeom>
              <a:avLst/>
              <a:gdLst>
                <a:gd name="T0" fmla="*/ 0 w 234"/>
                <a:gd name="T1" fmla="*/ 0 h 210"/>
                <a:gd name="T2" fmla="*/ 234 w 234"/>
                <a:gd name="T3" fmla="*/ 210 h 210"/>
                <a:gd name="T4" fmla="*/ 234 w 234"/>
                <a:gd name="T5" fmla="*/ 198 h 210"/>
                <a:gd name="T6" fmla="*/ 11 w 234"/>
                <a:gd name="T7" fmla="*/ 0 h 210"/>
                <a:gd name="T8" fmla="*/ 0 w 234"/>
                <a:gd name="T9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210">
                  <a:moveTo>
                    <a:pt x="0" y="0"/>
                  </a:moveTo>
                  <a:lnTo>
                    <a:pt x="234" y="210"/>
                  </a:lnTo>
                  <a:lnTo>
                    <a:pt x="234" y="198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4" name="Oval 92"/>
            <p:cNvSpPr>
              <a:spLocks noChangeArrowheads="1"/>
            </p:cNvSpPr>
            <p:nvPr/>
          </p:nvSpPr>
          <p:spPr bwMode="auto">
            <a:xfrm>
              <a:off x="2830" y="965"/>
              <a:ext cx="78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5" name="Oval 93"/>
            <p:cNvSpPr>
              <a:spLocks noChangeArrowheads="1"/>
            </p:cNvSpPr>
            <p:nvPr/>
          </p:nvSpPr>
          <p:spPr bwMode="auto">
            <a:xfrm>
              <a:off x="3374" y="1076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6" name="Oval 94"/>
            <p:cNvSpPr>
              <a:spLocks noChangeArrowheads="1"/>
            </p:cNvSpPr>
            <p:nvPr/>
          </p:nvSpPr>
          <p:spPr bwMode="auto">
            <a:xfrm>
              <a:off x="3424" y="719"/>
              <a:ext cx="69" cy="6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7" name="Oval 95"/>
            <p:cNvSpPr>
              <a:spLocks noChangeArrowheads="1"/>
            </p:cNvSpPr>
            <p:nvPr/>
          </p:nvSpPr>
          <p:spPr bwMode="auto">
            <a:xfrm>
              <a:off x="3623" y="593"/>
              <a:ext cx="78" cy="8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8" name="Oval 96"/>
            <p:cNvSpPr>
              <a:spLocks noChangeArrowheads="1"/>
            </p:cNvSpPr>
            <p:nvPr/>
          </p:nvSpPr>
          <p:spPr bwMode="auto">
            <a:xfrm>
              <a:off x="4044" y="984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9" name="Oval 97"/>
            <p:cNvSpPr>
              <a:spLocks noChangeArrowheads="1"/>
            </p:cNvSpPr>
            <p:nvPr/>
          </p:nvSpPr>
          <p:spPr bwMode="auto">
            <a:xfrm>
              <a:off x="4399" y="832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0" name="Oval 98"/>
            <p:cNvSpPr>
              <a:spLocks noChangeArrowheads="1"/>
            </p:cNvSpPr>
            <p:nvPr/>
          </p:nvSpPr>
          <p:spPr bwMode="auto">
            <a:xfrm>
              <a:off x="4700" y="1076"/>
              <a:ext cx="69" cy="6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1" name="Oval 99"/>
            <p:cNvSpPr>
              <a:spLocks noChangeArrowheads="1"/>
            </p:cNvSpPr>
            <p:nvPr/>
          </p:nvSpPr>
          <p:spPr bwMode="auto">
            <a:xfrm>
              <a:off x="4745" y="2263"/>
              <a:ext cx="64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2" name="Oval 100"/>
            <p:cNvSpPr>
              <a:spLocks noChangeArrowheads="1"/>
            </p:cNvSpPr>
            <p:nvPr/>
          </p:nvSpPr>
          <p:spPr bwMode="auto">
            <a:xfrm>
              <a:off x="3800" y="1583"/>
              <a:ext cx="50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3" name="Oval 101"/>
            <p:cNvSpPr>
              <a:spLocks noChangeArrowheads="1"/>
            </p:cNvSpPr>
            <p:nvPr/>
          </p:nvSpPr>
          <p:spPr bwMode="auto">
            <a:xfrm>
              <a:off x="4949" y="2499"/>
              <a:ext cx="92" cy="9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4" name="Oval 102"/>
            <p:cNvSpPr>
              <a:spLocks noChangeArrowheads="1"/>
            </p:cNvSpPr>
            <p:nvPr/>
          </p:nvSpPr>
          <p:spPr bwMode="auto">
            <a:xfrm>
              <a:off x="4272" y="1706"/>
              <a:ext cx="106" cy="10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5" name="Oval 103"/>
            <p:cNvSpPr>
              <a:spLocks noChangeArrowheads="1"/>
            </p:cNvSpPr>
            <p:nvPr/>
          </p:nvSpPr>
          <p:spPr bwMode="auto">
            <a:xfrm>
              <a:off x="4518" y="1550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6" name="Oval 104"/>
            <p:cNvSpPr>
              <a:spLocks noChangeArrowheads="1"/>
            </p:cNvSpPr>
            <p:nvPr/>
          </p:nvSpPr>
          <p:spPr bwMode="auto">
            <a:xfrm>
              <a:off x="5032" y="1124"/>
              <a:ext cx="85" cy="8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7" name="Oval 105"/>
            <p:cNvSpPr>
              <a:spLocks noChangeArrowheads="1"/>
            </p:cNvSpPr>
            <p:nvPr/>
          </p:nvSpPr>
          <p:spPr bwMode="auto">
            <a:xfrm>
              <a:off x="5039" y="1536"/>
              <a:ext cx="92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8" name="Oval 106"/>
            <p:cNvSpPr>
              <a:spLocks noChangeArrowheads="1"/>
            </p:cNvSpPr>
            <p:nvPr/>
          </p:nvSpPr>
          <p:spPr bwMode="auto">
            <a:xfrm>
              <a:off x="5155" y="2440"/>
              <a:ext cx="66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9" name="Oval 107"/>
            <p:cNvSpPr>
              <a:spLocks noChangeArrowheads="1"/>
            </p:cNvSpPr>
            <p:nvPr/>
          </p:nvSpPr>
          <p:spPr bwMode="auto">
            <a:xfrm>
              <a:off x="5342" y="2040"/>
              <a:ext cx="83" cy="8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0" name="Oval 108"/>
            <p:cNvSpPr>
              <a:spLocks noChangeArrowheads="1"/>
            </p:cNvSpPr>
            <p:nvPr/>
          </p:nvSpPr>
          <p:spPr bwMode="auto">
            <a:xfrm>
              <a:off x="4196" y="2078"/>
              <a:ext cx="47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1" name="Oval 109"/>
            <p:cNvSpPr>
              <a:spLocks noChangeArrowheads="1"/>
            </p:cNvSpPr>
            <p:nvPr/>
          </p:nvSpPr>
          <p:spPr bwMode="auto">
            <a:xfrm>
              <a:off x="4293" y="3454"/>
              <a:ext cx="76" cy="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2" name="Oval 110"/>
            <p:cNvSpPr>
              <a:spLocks noChangeArrowheads="1"/>
            </p:cNvSpPr>
            <p:nvPr/>
          </p:nvSpPr>
          <p:spPr bwMode="auto">
            <a:xfrm>
              <a:off x="4482" y="3274"/>
              <a:ext cx="74" cy="7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3" name="Oval 111"/>
            <p:cNvSpPr>
              <a:spLocks noChangeArrowheads="1"/>
            </p:cNvSpPr>
            <p:nvPr/>
          </p:nvSpPr>
          <p:spPr bwMode="auto">
            <a:xfrm>
              <a:off x="4693" y="2971"/>
              <a:ext cx="62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4" name="Oval 112"/>
            <p:cNvSpPr>
              <a:spLocks noChangeArrowheads="1"/>
            </p:cNvSpPr>
            <p:nvPr/>
          </p:nvSpPr>
          <p:spPr bwMode="auto">
            <a:xfrm>
              <a:off x="5039" y="2954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5" name="Oval 113"/>
            <p:cNvSpPr>
              <a:spLocks noChangeArrowheads="1"/>
            </p:cNvSpPr>
            <p:nvPr/>
          </p:nvSpPr>
          <p:spPr bwMode="auto">
            <a:xfrm>
              <a:off x="4025" y="3224"/>
              <a:ext cx="62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6" name="Oval 114"/>
            <p:cNvSpPr>
              <a:spLocks noChangeArrowheads="1"/>
            </p:cNvSpPr>
            <p:nvPr/>
          </p:nvSpPr>
          <p:spPr bwMode="auto">
            <a:xfrm>
              <a:off x="3381" y="1169"/>
              <a:ext cx="59" cy="5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7" name="Oval 115"/>
            <p:cNvSpPr>
              <a:spLocks noChangeArrowheads="1"/>
            </p:cNvSpPr>
            <p:nvPr/>
          </p:nvSpPr>
          <p:spPr bwMode="auto">
            <a:xfrm>
              <a:off x="2574" y="2073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8" name="Oval 116"/>
            <p:cNvSpPr>
              <a:spLocks noChangeArrowheads="1"/>
            </p:cNvSpPr>
            <p:nvPr/>
          </p:nvSpPr>
          <p:spPr bwMode="auto">
            <a:xfrm>
              <a:off x="2410" y="2459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9" name="Oval 117"/>
            <p:cNvSpPr>
              <a:spLocks noChangeArrowheads="1"/>
            </p:cNvSpPr>
            <p:nvPr/>
          </p:nvSpPr>
          <p:spPr bwMode="auto">
            <a:xfrm>
              <a:off x="2867" y="3174"/>
              <a:ext cx="79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0" name="Oval 118"/>
            <p:cNvSpPr>
              <a:spLocks noChangeArrowheads="1"/>
            </p:cNvSpPr>
            <p:nvPr/>
          </p:nvSpPr>
          <p:spPr bwMode="auto">
            <a:xfrm>
              <a:off x="2811" y="2862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1" name="Oval 119"/>
            <p:cNvSpPr>
              <a:spLocks noChangeArrowheads="1"/>
            </p:cNvSpPr>
            <p:nvPr/>
          </p:nvSpPr>
          <p:spPr bwMode="auto">
            <a:xfrm>
              <a:off x="2867" y="2791"/>
              <a:ext cx="95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2" name="Oval 120"/>
            <p:cNvSpPr>
              <a:spLocks noChangeArrowheads="1"/>
            </p:cNvSpPr>
            <p:nvPr/>
          </p:nvSpPr>
          <p:spPr bwMode="auto">
            <a:xfrm>
              <a:off x="2410" y="1635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3" name="Oval 121"/>
            <p:cNvSpPr>
              <a:spLocks noChangeArrowheads="1"/>
            </p:cNvSpPr>
            <p:nvPr/>
          </p:nvSpPr>
          <p:spPr bwMode="auto">
            <a:xfrm>
              <a:off x="3599" y="2270"/>
              <a:ext cx="45" cy="4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4" name="Oval 122"/>
            <p:cNvSpPr>
              <a:spLocks noChangeArrowheads="1"/>
            </p:cNvSpPr>
            <p:nvPr/>
          </p:nvSpPr>
          <p:spPr bwMode="auto">
            <a:xfrm>
              <a:off x="3462" y="2918"/>
              <a:ext cx="59" cy="6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5" name="Oval 123"/>
            <p:cNvSpPr>
              <a:spLocks noChangeArrowheads="1"/>
            </p:cNvSpPr>
            <p:nvPr/>
          </p:nvSpPr>
          <p:spPr bwMode="auto">
            <a:xfrm>
              <a:off x="3594" y="3449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6" name="Oval 124"/>
            <p:cNvSpPr>
              <a:spLocks noChangeArrowheads="1"/>
            </p:cNvSpPr>
            <p:nvPr/>
          </p:nvSpPr>
          <p:spPr bwMode="auto">
            <a:xfrm>
              <a:off x="3445" y="3399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7" name="Oval 125"/>
            <p:cNvSpPr>
              <a:spLocks noChangeArrowheads="1"/>
            </p:cNvSpPr>
            <p:nvPr/>
          </p:nvSpPr>
          <p:spPr bwMode="auto">
            <a:xfrm>
              <a:off x="2792" y="1270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8" name="Oval 126"/>
            <p:cNvSpPr>
              <a:spLocks noChangeArrowheads="1"/>
            </p:cNvSpPr>
            <p:nvPr/>
          </p:nvSpPr>
          <p:spPr bwMode="auto">
            <a:xfrm>
              <a:off x="2564" y="1756"/>
              <a:ext cx="95" cy="9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9" name="Oval 127"/>
            <p:cNvSpPr>
              <a:spLocks noChangeArrowheads="1"/>
            </p:cNvSpPr>
            <p:nvPr/>
          </p:nvSpPr>
          <p:spPr bwMode="auto">
            <a:xfrm>
              <a:off x="3107" y="1756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0" name="Oval 128"/>
            <p:cNvSpPr>
              <a:spLocks noChangeArrowheads="1"/>
            </p:cNvSpPr>
            <p:nvPr/>
          </p:nvSpPr>
          <p:spPr bwMode="auto">
            <a:xfrm>
              <a:off x="3263" y="2030"/>
              <a:ext cx="99" cy="1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1" name="Oval 129"/>
            <p:cNvSpPr>
              <a:spLocks noChangeArrowheads="1"/>
            </p:cNvSpPr>
            <p:nvPr/>
          </p:nvSpPr>
          <p:spPr bwMode="auto">
            <a:xfrm>
              <a:off x="3021" y="2412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2" name="Oval 130"/>
            <p:cNvSpPr>
              <a:spLocks noChangeArrowheads="1"/>
            </p:cNvSpPr>
            <p:nvPr/>
          </p:nvSpPr>
          <p:spPr bwMode="auto">
            <a:xfrm>
              <a:off x="3919" y="2828"/>
              <a:ext cx="102" cy="10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3" name="Oval 131"/>
            <p:cNvSpPr>
              <a:spLocks noChangeArrowheads="1"/>
            </p:cNvSpPr>
            <p:nvPr/>
          </p:nvSpPr>
          <p:spPr bwMode="auto">
            <a:xfrm>
              <a:off x="4163" y="2705"/>
              <a:ext cx="45" cy="4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4" name="Oval 132"/>
            <p:cNvSpPr>
              <a:spLocks noChangeArrowheads="1"/>
            </p:cNvSpPr>
            <p:nvPr/>
          </p:nvSpPr>
          <p:spPr bwMode="auto">
            <a:xfrm>
              <a:off x="4281" y="638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5" name="Freeform 133"/>
            <p:cNvSpPr/>
            <p:nvPr/>
          </p:nvSpPr>
          <p:spPr bwMode="auto">
            <a:xfrm>
              <a:off x="2893" y="641"/>
              <a:ext cx="744" cy="357"/>
            </a:xfrm>
            <a:custGeom>
              <a:avLst/>
              <a:gdLst>
                <a:gd name="T0" fmla="*/ 0 w 744"/>
                <a:gd name="T1" fmla="*/ 343 h 357"/>
                <a:gd name="T2" fmla="*/ 734 w 744"/>
                <a:gd name="T3" fmla="*/ 0 h 357"/>
                <a:gd name="T4" fmla="*/ 744 w 744"/>
                <a:gd name="T5" fmla="*/ 11 h 357"/>
                <a:gd name="T6" fmla="*/ 8 w 744"/>
                <a:gd name="T7" fmla="*/ 357 h 357"/>
                <a:gd name="T8" fmla="*/ 0 w 744"/>
                <a:gd name="T9" fmla="*/ 343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4" h="357">
                  <a:moveTo>
                    <a:pt x="0" y="343"/>
                  </a:moveTo>
                  <a:lnTo>
                    <a:pt x="734" y="0"/>
                  </a:lnTo>
                  <a:lnTo>
                    <a:pt x="744" y="11"/>
                  </a:lnTo>
                  <a:lnTo>
                    <a:pt x="8" y="357"/>
                  </a:lnTo>
                  <a:lnTo>
                    <a:pt x="0" y="3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6" name="Freeform 134"/>
            <p:cNvSpPr/>
            <p:nvPr/>
          </p:nvSpPr>
          <p:spPr bwMode="auto">
            <a:xfrm>
              <a:off x="3694" y="633"/>
              <a:ext cx="592" cy="50"/>
            </a:xfrm>
            <a:custGeom>
              <a:avLst/>
              <a:gdLst>
                <a:gd name="T0" fmla="*/ 0 w 592"/>
                <a:gd name="T1" fmla="*/ 0 h 50"/>
                <a:gd name="T2" fmla="*/ 592 w 592"/>
                <a:gd name="T3" fmla="*/ 41 h 50"/>
                <a:gd name="T4" fmla="*/ 592 w 592"/>
                <a:gd name="T5" fmla="*/ 50 h 50"/>
                <a:gd name="T6" fmla="*/ 0 w 592"/>
                <a:gd name="T7" fmla="*/ 12 h 50"/>
                <a:gd name="T8" fmla="*/ 0 w 592"/>
                <a:gd name="T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50">
                  <a:moveTo>
                    <a:pt x="0" y="0"/>
                  </a:moveTo>
                  <a:lnTo>
                    <a:pt x="592" y="41"/>
                  </a:lnTo>
                  <a:lnTo>
                    <a:pt x="592" y="50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7" name="Freeform 135"/>
            <p:cNvSpPr/>
            <p:nvPr/>
          </p:nvSpPr>
          <p:spPr bwMode="auto">
            <a:xfrm>
              <a:off x="3694" y="641"/>
              <a:ext cx="713" cy="234"/>
            </a:xfrm>
            <a:custGeom>
              <a:avLst/>
              <a:gdLst>
                <a:gd name="T0" fmla="*/ 0 w 713"/>
                <a:gd name="T1" fmla="*/ 7 h 234"/>
                <a:gd name="T2" fmla="*/ 713 w 713"/>
                <a:gd name="T3" fmla="*/ 234 h 234"/>
                <a:gd name="T4" fmla="*/ 713 w 713"/>
                <a:gd name="T5" fmla="*/ 222 h 234"/>
                <a:gd name="T6" fmla="*/ 0 w 713"/>
                <a:gd name="T7" fmla="*/ 0 h 234"/>
                <a:gd name="T8" fmla="*/ 0 w 713"/>
                <a:gd name="T9" fmla="*/ 7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3" h="234">
                  <a:moveTo>
                    <a:pt x="0" y="7"/>
                  </a:moveTo>
                  <a:lnTo>
                    <a:pt x="713" y="234"/>
                  </a:lnTo>
                  <a:lnTo>
                    <a:pt x="713" y="222"/>
                  </a:lnTo>
                  <a:lnTo>
                    <a:pt x="0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8" name="Freeform 136"/>
            <p:cNvSpPr/>
            <p:nvPr/>
          </p:nvSpPr>
          <p:spPr bwMode="auto">
            <a:xfrm>
              <a:off x="4338" y="697"/>
              <a:ext cx="705" cy="464"/>
            </a:xfrm>
            <a:custGeom>
              <a:avLst/>
              <a:gdLst>
                <a:gd name="T0" fmla="*/ 0 w 705"/>
                <a:gd name="T1" fmla="*/ 15 h 464"/>
                <a:gd name="T2" fmla="*/ 701 w 705"/>
                <a:gd name="T3" fmla="*/ 464 h 464"/>
                <a:gd name="T4" fmla="*/ 705 w 705"/>
                <a:gd name="T5" fmla="*/ 457 h 464"/>
                <a:gd name="T6" fmla="*/ 7 w 705"/>
                <a:gd name="T7" fmla="*/ 0 h 464"/>
                <a:gd name="T8" fmla="*/ 0 w 705"/>
                <a:gd name="T9" fmla="*/ 15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5" h="464">
                  <a:moveTo>
                    <a:pt x="0" y="15"/>
                  </a:moveTo>
                  <a:lnTo>
                    <a:pt x="701" y="464"/>
                  </a:lnTo>
                  <a:lnTo>
                    <a:pt x="705" y="457"/>
                  </a:lnTo>
                  <a:lnTo>
                    <a:pt x="7" y="0"/>
                  </a:lnTo>
                  <a:lnTo>
                    <a:pt x="0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9" name="Freeform 137"/>
            <p:cNvSpPr/>
            <p:nvPr/>
          </p:nvSpPr>
          <p:spPr bwMode="auto">
            <a:xfrm>
              <a:off x="5086" y="2111"/>
              <a:ext cx="301" cy="850"/>
            </a:xfrm>
            <a:custGeom>
              <a:avLst/>
              <a:gdLst>
                <a:gd name="T0" fmla="*/ 301 w 301"/>
                <a:gd name="T1" fmla="*/ 0 h 850"/>
                <a:gd name="T2" fmla="*/ 12 w 301"/>
                <a:gd name="T3" fmla="*/ 850 h 850"/>
                <a:gd name="T4" fmla="*/ 0 w 301"/>
                <a:gd name="T5" fmla="*/ 850 h 850"/>
                <a:gd name="T6" fmla="*/ 289 w 301"/>
                <a:gd name="T7" fmla="*/ 0 h 850"/>
                <a:gd name="T8" fmla="*/ 301 w 301"/>
                <a:gd name="T9" fmla="*/ 0 h 8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1" h="850">
                  <a:moveTo>
                    <a:pt x="301" y="0"/>
                  </a:moveTo>
                  <a:lnTo>
                    <a:pt x="12" y="850"/>
                  </a:lnTo>
                  <a:lnTo>
                    <a:pt x="0" y="850"/>
                  </a:lnTo>
                  <a:lnTo>
                    <a:pt x="289" y="0"/>
                  </a:lnTo>
                  <a:lnTo>
                    <a:pt x="30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0" name="Freeform 138"/>
            <p:cNvSpPr/>
            <p:nvPr/>
          </p:nvSpPr>
          <p:spPr bwMode="auto">
            <a:xfrm>
              <a:off x="4359" y="3018"/>
              <a:ext cx="703" cy="469"/>
            </a:xfrm>
            <a:custGeom>
              <a:avLst/>
              <a:gdLst>
                <a:gd name="T0" fmla="*/ 0 w 703"/>
                <a:gd name="T1" fmla="*/ 469 h 469"/>
                <a:gd name="T2" fmla="*/ 703 w 703"/>
                <a:gd name="T3" fmla="*/ 5 h 469"/>
                <a:gd name="T4" fmla="*/ 692 w 703"/>
                <a:gd name="T5" fmla="*/ 0 h 469"/>
                <a:gd name="T6" fmla="*/ 0 w 703"/>
                <a:gd name="T7" fmla="*/ 459 h 469"/>
                <a:gd name="T8" fmla="*/ 0 w 703"/>
                <a:gd name="T9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3" h="469">
                  <a:moveTo>
                    <a:pt x="0" y="469"/>
                  </a:moveTo>
                  <a:lnTo>
                    <a:pt x="703" y="5"/>
                  </a:lnTo>
                  <a:lnTo>
                    <a:pt x="692" y="0"/>
                  </a:lnTo>
                  <a:lnTo>
                    <a:pt x="0" y="459"/>
                  </a:lnTo>
                  <a:lnTo>
                    <a:pt x="0" y="4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1" name="Freeform 139"/>
            <p:cNvSpPr/>
            <p:nvPr/>
          </p:nvSpPr>
          <p:spPr bwMode="auto">
            <a:xfrm>
              <a:off x="2929" y="3229"/>
              <a:ext cx="521" cy="213"/>
            </a:xfrm>
            <a:custGeom>
              <a:avLst/>
              <a:gdLst>
                <a:gd name="T0" fmla="*/ 0 w 521"/>
                <a:gd name="T1" fmla="*/ 11 h 213"/>
                <a:gd name="T2" fmla="*/ 521 w 521"/>
                <a:gd name="T3" fmla="*/ 213 h 213"/>
                <a:gd name="T4" fmla="*/ 521 w 521"/>
                <a:gd name="T5" fmla="*/ 196 h 213"/>
                <a:gd name="T6" fmla="*/ 7 w 521"/>
                <a:gd name="T7" fmla="*/ 0 h 213"/>
                <a:gd name="T8" fmla="*/ 0 w 521"/>
                <a:gd name="T9" fmla="*/ 11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213">
                  <a:moveTo>
                    <a:pt x="0" y="11"/>
                  </a:moveTo>
                  <a:lnTo>
                    <a:pt x="521" y="213"/>
                  </a:lnTo>
                  <a:lnTo>
                    <a:pt x="521" y="196"/>
                  </a:lnTo>
                  <a:lnTo>
                    <a:pt x="7" y="0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2" name="Freeform 140"/>
            <p:cNvSpPr/>
            <p:nvPr/>
          </p:nvSpPr>
          <p:spPr bwMode="auto">
            <a:xfrm>
              <a:off x="2460" y="2537"/>
              <a:ext cx="431" cy="658"/>
            </a:xfrm>
            <a:custGeom>
              <a:avLst/>
              <a:gdLst>
                <a:gd name="T0" fmla="*/ 0 w 431"/>
                <a:gd name="T1" fmla="*/ 0 h 658"/>
                <a:gd name="T2" fmla="*/ 419 w 431"/>
                <a:gd name="T3" fmla="*/ 658 h 658"/>
                <a:gd name="T4" fmla="*/ 431 w 431"/>
                <a:gd name="T5" fmla="*/ 651 h 658"/>
                <a:gd name="T6" fmla="*/ 12 w 431"/>
                <a:gd name="T7" fmla="*/ 0 h 658"/>
                <a:gd name="T8" fmla="*/ 0 w 431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1" h="658">
                  <a:moveTo>
                    <a:pt x="0" y="0"/>
                  </a:moveTo>
                  <a:lnTo>
                    <a:pt x="419" y="658"/>
                  </a:lnTo>
                  <a:lnTo>
                    <a:pt x="431" y="651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3" name="Rectangle 141"/>
            <p:cNvSpPr>
              <a:spLocks noChangeArrowheads="1"/>
            </p:cNvSpPr>
            <p:nvPr/>
          </p:nvSpPr>
          <p:spPr bwMode="auto">
            <a:xfrm>
              <a:off x="2446" y="1716"/>
              <a:ext cx="9" cy="76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4" name="Freeform 142"/>
            <p:cNvSpPr/>
            <p:nvPr/>
          </p:nvSpPr>
          <p:spPr bwMode="auto">
            <a:xfrm>
              <a:off x="2467" y="1026"/>
              <a:ext cx="393" cy="635"/>
            </a:xfrm>
            <a:custGeom>
              <a:avLst/>
              <a:gdLst>
                <a:gd name="T0" fmla="*/ 0 w 393"/>
                <a:gd name="T1" fmla="*/ 623 h 635"/>
                <a:gd name="T2" fmla="*/ 381 w 393"/>
                <a:gd name="T3" fmla="*/ 0 h 635"/>
                <a:gd name="T4" fmla="*/ 393 w 393"/>
                <a:gd name="T5" fmla="*/ 0 h 635"/>
                <a:gd name="T6" fmla="*/ 12 w 393"/>
                <a:gd name="T7" fmla="*/ 635 h 635"/>
                <a:gd name="T8" fmla="*/ 0 w 393"/>
                <a:gd name="T9" fmla="*/ 623 h 6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3" h="635">
                  <a:moveTo>
                    <a:pt x="0" y="623"/>
                  </a:moveTo>
                  <a:lnTo>
                    <a:pt x="381" y="0"/>
                  </a:lnTo>
                  <a:lnTo>
                    <a:pt x="393" y="0"/>
                  </a:lnTo>
                  <a:lnTo>
                    <a:pt x="12" y="635"/>
                  </a:lnTo>
                  <a:lnTo>
                    <a:pt x="0" y="6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5" name="Freeform 143"/>
            <p:cNvSpPr/>
            <p:nvPr/>
          </p:nvSpPr>
          <p:spPr bwMode="auto">
            <a:xfrm>
              <a:off x="2616" y="1034"/>
              <a:ext cx="247" cy="741"/>
            </a:xfrm>
            <a:custGeom>
              <a:avLst/>
              <a:gdLst>
                <a:gd name="T0" fmla="*/ 235 w 247"/>
                <a:gd name="T1" fmla="*/ 0 h 741"/>
                <a:gd name="T2" fmla="*/ 0 w 247"/>
                <a:gd name="T3" fmla="*/ 734 h 741"/>
                <a:gd name="T4" fmla="*/ 17 w 247"/>
                <a:gd name="T5" fmla="*/ 741 h 741"/>
                <a:gd name="T6" fmla="*/ 247 w 247"/>
                <a:gd name="T7" fmla="*/ 0 h 741"/>
                <a:gd name="T8" fmla="*/ 235 w 247"/>
                <a:gd name="T9" fmla="*/ 0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741">
                  <a:moveTo>
                    <a:pt x="235" y="0"/>
                  </a:moveTo>
                  <a:lnTo>
                    <a:pt x="0" y="734"/>
                  </a:lnTo>
                  <a:lnTo>
                    <a:pt x="17" y="741"/>
                  </a:lnTo>
                  <a:lnTo>
                    <a:pt x="247" y="0"/>
                  </a:lnTo>
                  <a:lnTo>
                    <a:pt x="2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6" name="Freeform 144"/>
            <p:cNvSpPr/>
            <p:nvPr/>
          </p:nvSpPr>
          <p:spPr bwMode="auto">
            <a:xfrm>
              <a:off x="3429" y="659"/>
              <a:ext cx="222" cy="431"/>
            </a:xfrm>
            <a:custGeom>
              <a:avLst/>
              <a:gdLst>
                <a:gd name="T0" fmla="*/ 208 w 222"/>
                <a:gd name="T1" fmla="*/ 0 h 431"/>
                <a:gd name="T2" fmla="*/ 0 w 222"/>
                <a:gd name="T3" fmla="*/ 424 h 431"/>
                <a:gd name="T4" fmla="*/ 9 w 222"/>
                <a:gd name="T5" fmla="*/ 431 h 431"/>
                <a:gd name="T6" fmla="*/ 222 w 222"/>
                <a:gd name="T7" fmla="*/ 0 h 431"/>
                <a:gd name="T8" fmla="*/ 208 w 222"/>
                <a:gd name="T9" fmla="*/ 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2" h="431">
                  <a:moveTo>
                    <a:pt x="208" y="0"/>
                  </a:moveTo>
                  <a:lnTo>
                    <a:pt x="0" y="424"/>
                  </a:lnTo>
                  <a:lnTo>
                    <a:pt x="9" y="431"/>
                  </a:lnTo>
                  <a:lnTo>
                    <a:pt x="222" y="0"/>
                  </a:lnTo>
                  <a:lnTo>
                    <a:pt x="20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7" name="Freeform 145"/>
            <p:cNvSpPr/>
            <p:nvPr/>
          </p:nvSpPr>
          <p:spPr bwMode="auto">
            <a:xfrm>
              <a:off x="3455" y="882"/>
              <a:ext cx="961" cy="239"/>
            </a:xfrm>
            <a:custGeom>
              <a:avLst/>
              <a:gdLst>
                <a:gd name="T0" fmla="*/ 0 w 961"/>
                <a:gd name="T1" fmla="*/ 225 h 239"/>
                <a:gd name="T2" fmla="*/ 961 w 961"/>
                <a:gd name="T3" fmla="*/ 0 h 239"/>
                <a:gd name="T4" fmla="*/ 961 w 961"/>
                <a:gd name="T5" fmla="*/ 12 h 239"/>
                <a:gd name="T6" fmla="*/ 0 w 961"/>
                <a:gd name="T7" fmla="*/ 239 h 239"/>
                <a:gd name="T8" fmla="*/ 0 w 961"/>
                <a:gd name="T9" fmla="*/ 225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1" h="239">
                  <a:moveTo>
                    <a:pt x="0" y="225"/>
                  </a:moveTo>
                  <a:lnTo>
                    <a:pt x="961" y="0"/>
                  </a:lnTo>
                  <a:lnTo>
                    <a:pt x="961" y="12"/>
                  </a:lnTo>
                  <a:lnTo>
                    <a:pt x="0" y="239"/>
                  </a:lnTo>
                  <a:lnTo>
                    <a:pt x="0" y="2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8" name="Freeform 146"/>
            <p:cNvSpPr/>
            <p:nvPr/>
          </p:nvSpPr>
          <p:spPr bwMode="auto">
            <a:xfrm>
              <a:off x="3445" y="1131"/>
              <a:ext cx="838" cy="608"/>
            </a:xfrm>
            <a:custGeom>
              <a:avLst/>
              <a:gdLst>
                <a:gd name="T0" fmla="*/ 0 w 838"/>
                <a:gd name="T1" fmla="*/ 0 h 608"/>
                <a:gd name="T2" fmla="*/ 838 w 838"/>
                <a:gd name="T3" fmla="*/ 594 h 608"/>
                <a:gd name="T4" fmla="*/ 829 w 838"/>
                <a:gd name="T5" fmla="*/ 608 h 608"/>
                <a:gd name="T6" fmla="*/ 0 w 838"/>
                <a:gd name="T7" fmla="*/ 16 h 608"/>
                <a:gd name="T8" fmla="*/ 0 w 838"/>
                <a:gd name="T9" fmla="*/ 0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8" h="608">
                  <a:moveTo>
                    <a:pt x="0" y="0"/>
                  </a:moveTo>
                  <a:lnTo>
                    <a:pt x="838" y="594"/>
                  </a:lnTo>
                  <a:lnTo>
                    <a:pt x="829" y="608"/>
                  </a:lnTo>
                  <a:lnTo>
                    <a:pt x="0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9" name="Freeform 147"/>
            <p:cNvSpPr/>
            <p:nvPr/>
          </p:nvSpPr>
          <p:spPr bwMode="auto">
            <a:xfrm>
              <a:off x="2455" y="1839"/>
              <a:ext cx="159" cy="637"/>
            </a:xfrm>
            <a:custGeom>
              <a:avLst/>
              <a:gdLst>
                <a:gd name="T0" fmla="*/ 147 w 159"/>
                <a:gd name="T1" fmla="*/ 0 h 637"/>
                <a:gd name="T2" fmla="*/ 0 w 159"/>
                <a:gd name="T3" fmla="*/ 637 h 637"/>
                <a:gd name="T4" fmla="*/ 17 w 159"/>
                <a:gd name="T5" fmla="*/ 637 h 637"/>
                <a:gd name="T6" fmla="*/ 159 w 159"/>
                <a:gd name="T7" fmla="*/ 0 h 637"/>
                <a:gd name="T8" fmla="*/ 147 w 159"/>
                <a:gd name="T9" fmla="*/ 0 h 6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637">
                  <a:moveTo>
                    <a:pt x="147" y="0"/>
                  </a:moveTo>
                  <a:lnTo>
                    <a:pt x="0" y="637"/>
                  </a:lnTo>
                  <a:lnTo>
                    <a:pt x="17" y="637"/>
                  </a:lnTo>
                  <a:lnTo>
                    <a:pt x="159" y="0"/>
                  </a:lnTo>
                  <a:lnTo>
                    <a:pt x="14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0" name="Freeform 148"/>
            <p:cNvSpPr/>
            <p:nvPr/>
          </p:nvSpPr>
          <p:spPr bwMode="auto">
            <a:xfrm>
              <a:off x="4326" y="700"/>
              <a:ext cx="107" cy="147"/>
            </a:xfrm>
            <a:custGeom>
              <a:avLst/>
              <a:gdLst>
                <a:gd name="T0" fmla="*/ 0 w 107"/>
                <a:gd name="T1" fmla="*/ 12 h 147"/>
                <a:gd name="T2" fmla="*/ 90 w 107"/>
                <a:gd name="T3" fmla="*/ 147 h 147"/>
                <a:gd name="T4" fmla="*/ 107 w 107"/>
                <a:gd name="T5" fmla="*/ 147 h 147"/>
                <a:gd name="T6" fmla="*/ 12 w 107"/>
                <a:gd name="T7" fmla="*/ 0 h 147"/>
                <a:gd name="T8" fmla="*/ 0 w 107"/>
                <a:gd name="T9" fmla="*/ 12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" h="147">
                  <a:moveTo>
                    <a:pt x="0" y="12"/>
                  </a:moveTo>
                  <a:lnTo>
                    <a:pt x="90" y="147"/>
                  </a:lnTo>
                  <a:lnTo>
                    <a:pt x="107" y="147"/>
                  </a:lnTo>
                  <a:lnTo>
                    <a:pt x="12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1" name="Freeform 149"/>
            <p:cNvSpPr/>
            <p:nvPr/>
          </p:nvSpPr>
          <p:spPr bwMode="auto">
            <a:xfrm>
              <a:off x="4475" y="882"/>
              <a:ext cx="564" cy="279"/>
            </a:xfrm>
            <a:custGeom>
              <a:avLst/>
              <a:gdLst>
                <a:gd name="T0" fmla="*/ 0 w 564"/>
                <a:gd name="T1" fmla="*/ 17 h 279"/>
                <a:gd name="T2" fmla="*/ 564 w 564"/>
                <a:gd name="T3" fmla="*/ 279 h 279"/>
                <a:gd name="T4" fmla="*/ 564 w 564"/>
                <a:gd name="T5" fmla="*/ 268 h 279"/>
                <a:gd name="T6" fmla="*/ 0 w 564"/>
                <a:gd name="T7" fmla="*/ 0 h 279"/>
                <a:gd name="T8" fmla="*/ 0 w 564"/>
                <a:gd name="T9" fmla="*/ 17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4" h="279">
                  <a:moveTo>
                    <a:pt x="0" y="17"/>
                  </a:moveTo>
                  <a:lnTo>
                    <a:pt x="564" y="279"/>
                  </a:lnTo>
                  <a:lnTo>
                    <a:pt x="564" y="268"/>
                  </a:lnTo>
                  <a:lnTo>
                    <a:pt x="0" y="0"/>
                  </a:lnTo>
                  <a:lnTo>
                    <a:pt x="0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2" name="Freeform 150"/>
            <p:cNvSpPr/>
            <p:nvPr/>
          </p:nvSpPr>
          <p:spPr bwMode="auto">
            <a:xfrm>
              <a:off x="4461" y="899"/>
              <a:ext cx="592" cy="658"/>
            </a:xfrm>
            <a:custGeom>
              <a:avLst/>
              <a:gdLst>
                <a:gd name="T0" fmla="*/ 0 w 592"/>
                <a:gd name="T1" fmla="*/ 7 h 658"/>
                <a:gd name="T2" fmla="*/ 582 w 592"/>
                <a:gd name="T3" fmla="*/ 658 h 658"/>
                <a:gd name="T4" fmla="*/ 592 w 592"/>
                <a:gd name="T5" fmla="*/ 648 h 658"/>
                <a:gd name="T6" fmla="*/ 14 w 592"/>
                <a:gd name="T7" fmla="*/ 0 h 658"/>
                <a:gd name="T8" fmla="*/ 0 w 592"/>
                <a:gd name="T9" fmla="*/ 7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658">
                  <a:moveTo>
                    <a:pt x="0" y="7"/>
                  </a:moveTo>
                  <a:lnTo>
                    <a:pt x="582" y="658"/>
                  </a:lnTo>
                  <a:lnTo>
                    <a:pt x="592" y="648"/>
                  </a:lnTo>
                  <a:lnTo>
                    <a:pt x="14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3" name="Freeform 151"/>
            <p:cNvSpPr/>
            <p:nvPr/>
          </p:nvSpPr>
          <p:spPr bwMode="auto">
            <a:xfrm>
              <a:off x="4324" y="913"/>
              <a:ext cx="123" cy="795"/>
            </a:xfrm>
            <a:custGeom>
              <a:avLst/>
              <a:gdLst>
                <a:gd name="T0" fmla="*/ 111 w 123"/>
                <a:gd name="T1" fmla="*/ 0 h 795"/>
                <a:gd name="T2" fmla="*/ 0 w 123"/>
                <a:gd name="T3" fmla="*/ 795 h 795"/>
                <a:gd name="T4" fmla="*/ 16 w 123"/>
                <a:gd name="T5" fmla="*/ 795 h 795"/>
                <a:gd name="T6" fmla="*/ 123 w 123"/>
                <a:gd name="T7" fmla="*/ 0 h 795"/>
                <a:gd name="T8" fmla="*/ 111 w 123"/>
                <a:gd name="T9" fmla="*/ 0 h 7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795">
                  <a:moveTo>
                    <a:pt x="111" y="0"/>
                  </a:moveTo>
                  <a:lnTo>
                    <a:pt x="0" y="795"/>
                  </a:lnTo>
                  <a:lnTo>
                    <a:pt x="16" y="795"/>
                  </a:lnTo>
                  <a:lnTo>
                    <a:pt x="123" y="0"/>
                  </a:lnTo>
                  <a:lnTo>
                    <a:pt x="11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4" name="Freeform 152"/>
            <p:cNvSpPr/>
            <p:nvPr/>
          </p:nvSpPr>
          <p:spPr bwMode="auto">
            <a:xfrm>
              <a:off x="4345" y="1796"/>
              <a:ext cx="424" cy="485"/>
            </a:xfrm>
            <a:custGeom>
              <a:avLst/>
              <a:gdLst>
                <a:gd name="T0" fmla="*/ 0 w 424"/>
                <a:gd name="T1" fmla="*/ 5 h 485"/>
                <a:gd name="T2" fmla="*/ 410 w 424"/>
                <a:gd name="T3" fmla="*/ 485 h 485"/>
                <a:gd name="T4" fmla="*/ 424 w 424"/>
                <a:gd name="T5" fmla="*/ 478 h 485"/>
                <a:gd name="T6" fmla="*/ 14 w 424"/>
                <a:gd name="T7" fmla="*/ 0 h 485"/>
                <a:gd name="T8" fmla="*/ 0 w 424"/>
                <a:gd name="T9" fmla="*/ 5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4" h="485">
                  <a:moveTo>
                    <a:pt x="0" y="5"/>
                  </a:moveTo>
                  <a:lnTo>
                    <a:pt x="410" y="485"/>
                  </a:lnTo>
                  <a:lnTo>
                    <a:pt x="424" y="478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5" name="Freeform 153"/>
            <p:cNvSpPr/>
            <p:nvPr/>
          </p:nvSpPr>
          <p:spPr bwMode="auto">
            <a:xfrm>
              <a:off x="2477" y="2518"/>
              <a:ext cx="414" cy="308"/>
            </a:xfrm>
            <a:custGeom>
              <a:avLst/>
              <a:gdLst>
                <a:gd name="T0" fmla="*/ 0 w 414"/>
                <a:gd name="T1" fmla="*/ 7 h 308"/>
                <a:gd name="T2" fmla="*/ 402 w 414"/>
                <a:gd name="T3" fmla="*/ 308 h 308"/>
                <a:gd name="T4" fmla="*/ 414 w 414"/>
                <a:gd name="T5" fmla="*/ 299 h 308"/>
                <a:gd name="T6" fmla="*/ 9 w 414"/>
                <a:gd name="T7" fmla="*/ 0 h 308"/>
                <a:gd name="T8" fmla="*/ 0 w 414"/>
                <a:gd name="T9" fmla="*/ 7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4" h="308">
                  <a:moveTo>
                    <a:pt x="0" y="7"/>
                  </a:moveTo>
                  <a:lnTo>
                    <a:pt x="402" y="308"/>
                  </a:lnTo>
                  <a:lnTo>
                    <a:pt x="414" y="299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6" name="Freeform 154"/>
            <p:cNvSpPr/>
            <p:nvPr/>
          </p:nvSpPr>
          <p:spPr bwMode="auto">
            <a:xfrm>
              <a:off x="4994" y="1621"/>
              <a:ext cx="80" cy="885"/>
            </a:xfrm>
            <a:custGeom>
              <a:avLst/>
              <a:gdLst>
                <a:gd name="T0" fmla="*/ 73 w 80"/>
                <a:gd name="T1" fmla="*/ 0 h 885"/>
                <a:gd name="T2" fmla="*/ 0 w 80"/>
                <a:gd name="T3" fmla="*/ 885 h 885"/>
                <a:gd name="T4" fmla="*/ 9 w 80"/>
                <a:gd name="T5" fmla="*/ 885 h 885"/>
                <a:gd name="T6" fmla="*/ 80 w 80"/>
                <a:gd name="T7" fmla="*/ 0 h 885"/>
                <a:gd name="T8" fmla="*/ 73 w 80"/>
                <a:gd name="T9" fmla="*/ 0 h 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885">
                  <a:moveTo>
                    <a:pt x="73" y="0"/>
                  </a:moveTo>
                  <a:lnTo>
                    <a:pt x="0" y="885"/>
                  </a:lnTo>
                  <a:lnTo>
                    <a:pt x="9" y="885"/>
                  </a:lnTo>
                  <a:lnTo>
                    <a:pt x="80" y="0"/>
                  </a:lnTo>
                  <a:lnTo>
                    <a:pt x="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7" name="Freeform 155"/>
            <p:cNvSpPr/>
            <p:nvPr/>
          </p:nvSpPr>
          <p:spPr bwMode="auto">
            <a:xfrm>
              <a:off x="5022" y="2104"/>
              <a:ext cx="355" cy="412"/>
            </a:xfrm>
            <a:custGeom>
              <a:avLst/>
              <a:gdLst>
                <a:gd name="T0" fmla="*/ 0 w 355"/>
                <a:gd name="T1" fmla="*/ 405 h 412"/>
                <a:gd name="T2" fmla="*/ 344 w 355"/>
                <a:gd name="T3" fmla="*/ 0 h 412"/>
                <a:gd name="T4" fmla="*/ 355 w 355"/>
                <a:gd name="T5" fmla="*/ 7 h 412"/>
                <a:gd name="T6" fmla="*/ 10 w 355"/>
                <a:gd name="T7" fmla="*/ 412 h 412"/>
                <a:gd name="T8" fmla="*/ 0 w 355"/>
                <a:gd name="T9" fmla="*/ 405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5" h="412">
                  <a:moveTo>
                    <a:pt x="0" y="405"/>
                  </a:moveTo>
                  <a:lnTo>
                    <a:pt x="344" y="0"/>
                  </a:lnTo>
                  <a:lnTo>
                    <a:pt x="355" y="7"/>
                  </a:lnTo>
                  <a:lnTo>
                    <a:pt x="10" y="412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8" name="Freeform 156"/>
            <p:cNvSpPr/>
            <p:nvPr/>
          </p:nvSpPr>
          <p:spPr bwMode="auto">
            <a:xfrm>
              <a:off x="4788" y="2310"/>
              <a:ext cx="184" cy="213"/>
            </a:xfrm>
            <a:custGeom>
              <a:avLst/>
              <a:gdLst>
                <a:gd name="T0" fmla="*/ 0 w 184"/>
                <a:gd name="T1" fmla="*/ 7 h 213"/>
                <a:gd name="T2" fmla="*/ 177 w 184"/>
                <a:gd name="T3" fmla="*/ 213 h 213"/>
                <a:gd name="T4" fmla="*/ 184 w 184"/>
                <a:gd name="T5" fmla="*/ 201 h 213"/>
                <a:gd name="T6" fmla="*/ 12 w 184"/>
                <a:gd name="T7" fmla="*/ 0 h 213"/>
                <a:gd name="T8" fmla="*/ 0 w 184"/>
                <a:gd name="T9" fmla="*/ 7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4" h="213">
                  <a:moveTo>
                    <a:pt x="0" y="7"/>
                  </a:moveTo>
                  <a:lnTo>
                    <a:pt x="177" y="213"/>
                  </a:lnTo>
                  <a:lnTo>
                    <a:pt x="184" y="201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9" name="Freeform 157"/>
            <p:cNvSpPr/>
            <p:nvPr/>
          </p:nvSpPr>
          <p:spPr bwMode="auto">
            <a:xfrm>
              <a:off x="4729" y="2575"/>
              <a:ext cx="253" cy="414"/>
            </a:xfrm>
            <a:custGeom>
              <a:avLst/>
              <a:gdLst>
                <a:gd name="T0" fmla="*/ 246 w 253"/>
                <a:gd name="T1" fmla="*/ 0 h 414"/>
                <a:gd name="T2" fmla="*/ 0 w 253"/>
                <a:gd name="T3" fmla="*/ 398 h 414"/>
                <a:gd name="T4" fmla="*/ 0 w 253"/>
                <a:gd name="T5" fmla="*/ 414 h 414"/>
                <a:gd name="T6" fmla="*/ 253 w 253"/>
                <a:gd name="T7" fmla="*/ 10 h 414"/>
                <a:gd name="T8" fmla="*/ 246 w 253"/>
                <a:gd name="T9" fmla="*/ 0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3" h="414">
                  <a:moveTo>
                    <a:pt x="246" y="0"/>
                  </a:moveTo>
                  <a:lnTo>
                    <a:pt x="0" y="398"/>
                  </a:lnTo>
                  <a:lnTo>
                    <a:pt x="0" y="414"/>
                  </a:lnTo>
                  <a:lnTo>
                    <a:pt x="253" y="10"/>
                  </a:lnTo>
                  <a:lnTo>
                    <a:pt x="24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0" name="Freeform 158"/>
            <p:cNvSpPr/>
            <p:nvPr/>
          </p:nvSpPr>
          <p:spPr bwMode="auto">
            <a:xfrm>
              <a:off x="4018" y="2554"/>
              <a:ext cx="943" cy="324"/>
            </a:xfrm>
            <a:custGeom>
              <a:avLst/>
              <a:gdLst>
                <a:gd name="T0" fmla="*/ 0 w 943"/>
                <a:gd name="T1" fmla="*/ 312 h 324"/>
                <a:gd name="T2" fmla="*/ 943 w 943"/>
                <a:gd name="T3" fmla="*/ 0 h 324"/>
                <a:gd name="T4" fmla="*/ 943 w 943"/>
                <a:gd name="T5" fmla="*/ 14 h 324"/>
                <a:gd name="T6" fmla="*/ 0 w 943"/>
                <a:gd name="T7" fmla="*/ 324 h 324"/>
                <a:gd name="T8" fmla="*/ 0 w 943"/>
                <a:gd name="T9" fmla="*/ 312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3" h="324">
                  <a:moveTo>
                    <a:pt x="0" y="312"/>
                  </a:moveTo>
                  <a:lnTo>
                    <a:pt x="943" y="0"/>
                  </a:lnTo>
                  <a:lnTo>
                    <a:pt x="943" y="14"/>
                  </a:lnTo>
                  <a:lnTo>
                    <a:pt x="0" y="324"/>
                  </a:lnTo>
                  <a:lnTo>
                    <a:pt x="0" y="3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1" name="Freeform 159"/>
            <p:cNvSpPr/>
            <p:nvPr/>
          </p:nvSpPr>
          <p:spPr bwMode="auto">
            <a:xfrm>
              <a:off x="2938" y="2866"/>
              <a:ext cx="671" cy="607"/>
            </a:xfrm>
            <a:custGeom>
              <a:avLst/>
              <a:gdLst>
                <a:gd name="T0" fmla="*/ 0 w 671"/>
                <a:gd name="T1" fmla="*/ 7 h 607"/>
                <a:gd name="T2" fmla="*/ 661 w 671"/>
                <a:gd name="T3" fmla="*/ 607 h 607"/>
                <a:gd name="T4" fmla="*/ 671 w 671"/>
                <a:gd name="T5" fmla="*/ 607 h 607"/>
                <a:gd name="T6" fmla="*/ 12 w 671"/>
                <a:gd name="T7" fmla="*/ 0 h 607"/>
                <a:gd name="T8" fmla="*/ 0 w 671"/>
                <a:gd name="T9" fmla="*/ 7 h 6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1" h="607">
                  <a:moveTo>
                    <a:pt x="0" y="7"/>
                  </a:moveTo>
                  <a:lnTo>
                    <a:pt x="661" y="607"/>
                  </a:lnTo>
                  <a:lnTo>
                    <a:pt x="671" y="607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2" name="Freeform 160"/>
            <p:cNvSpPr/>
            <p:nvPr/>
          </p:nvSpPr>
          <p:spPr bwMode="auto">
            <a:xfrm>
              <a:off x="4546" y="3001"/>
              <a:ext cx="507" cy="299"/>
            </a:xfrm>
            <a:custGeom>
              <a:avLst/>
              <a:gdLst>
                <a:gd name="T0" fmla="*/ 0 w 507"/>
                <a:gd name="T1" fmla="*/ 292 h 299"/>
                <a:gd name="T2" fmla="*/ 500 w 507"/>
                <a:gd name="T3" fmla="*/ 0 h 299"/>
                <a:gd name="T4" fmla="*/ 507 w 507"/>
                <a:gd name="T5" fmla="*/ 12 h 299"/>
                <a:gd name="T6" fmla="*/ 5 w 507"/>
                <a:gd name="T7" fmla="*/ 299 h 299"/>
                <a:gd name="T8" fmla="*/ 0 w 507"/>
                <a:gd name="T9" fmla="*/ 292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99">
                  <a:moveTo>
                    <a:pt x="0" y="292"/>
                  </a:moveTo>
                  <a:lnTo>
                    <a:pt x="500" y="0"/>
                  </a:lnTo>
                  <a:lnTo>
                    <a:pt x="507" y="12"/>
                  </a:lnTo>
                  <a:lnTo>
                    <a:pt x="5" y="299"/>
                  </a:lnTo>
                  <a:lnTo>
                    <a:pt x="0" y="2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3" name="Freeform 161"/>
            <p:cNvSpPr/>
            <p:nvPr/>
          </p:nvSpPr>
          <p:spPr bwMode="auto">
            <a:xfrm>
              <a:off x="3658" y="3314"/>
              <a:ext cx="831" cy="187"/>
            </a:xfrm>
            <a:custGeom>
              <a:avLst/>
              <a:gdLst>
                <a:gd name="T0" fmla="*/ 0 w 831"/>
                <a:gd name="T1" fmla="*/ 173 h 187"/>
                <a:gd name="T2" fmla="*/ 831 w 831"/>
                <a:gd name="T3" fmla="*/ 0 h 187"/>
                <a:gd name="T4" fmla="*/ 831 w 831"/>
                <a:gd name="T5" fmla="*/ 12 h 187"/>
                <a:gd name="T6" fmla="*/ 10 w 831"/>
                <a:gd name="T7" fmla="*/ 187 h 187"/>
                <a:gd name="T8" fmla="*/ 0 w 831"/>
                <a:gd name="T9" fmla="*/ 173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1" h="187">
                  <a:moveTo>
                    <a:pt x="0" y="173"/>
                  </a:moveTo>
                  <a:lnTo>
                    <a:pt x="831" y="0"/>
                  </a:lnTo>
                  <a:lnTo>
                    <a:pt x="831" y="12"/>
                  </a:lnTo>
                  <a:lnTo>
                    <a:pt x="10" y="187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4" name="Oval 162"/>
            <p:cNvSpPr>
              <a:spLocks noChangeArrowheads="1"/>
            </p:cNvSpPr>
            <p:nvPr/>
          </p:nvSpPr>
          <p:spPr bwMode="auto">
            <a:xfrm>
              <a:off x="5107" y="1699"/>
              <a:ext cx="67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5" name="Freeform 163"/>
            <p:cNvSpPr/>
            <p:nvPr/>
          </p:nvSpPr>
          <p:spPr bwMode="auto">
            <a:xfrm>
              <a:off x="2640" y="1140"/>
              <a:ext cx="746" cy="644"/>
            </a:xfrm>
            <a:custGeom>
              <a:avLst/>
              <a:gdLst>
                <a:gd name="T0" fmla="*/ 0 w 746"/>
                <a:gd name="T1" fmla="*/ 635 h 644"/>
                <a:gd name="T2" fmla="*/ 739 w 746"/>
                <a:gd name="T3" fmla="*/ 0 h 644"/>
                <a:gd name="T4" fmla="*/ 746 w 746"/>
                <a:gd name="T5" fmla="*/ 10 h 644"/>
                <a:gd name="T6" fmla="*/ 12 w 746"/>
                <a:gd name="T7" fmla="*/ 644 h 644"/>
                <a:gd name="T8" fmla="*/ 0 w 746"/>
                <a:gd name="T9" fmla="*/ 635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6" h="644">
                  <a:moveTo>
                    <a:pt x="0" y="635"/>
                  </a:moveTo>
                  <a:lnTo>
                    <a:pt x="739" y="0"/>
                  </a:lnTo>
                  <a:lnTo>
                    <a:pt x="746" y="10"/>
                  </a:lnTo>
                  <a:lnTo>
                    <a:pt x="12" y="644"/>
                  </a:lnTo>
                  <a:lnTo>
                    <a:pt x="0" y="6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6" name="Freeform 164"/>
            <p:cNvSpPr/>
            <p:nvPr/>
          </p:nvSpPr>
          <p:spPr bwMode="auto">
            <a:xfrm>
              <a:off x="2612" y="1839"/>
              <a:ext cx="298" cy="966"/>
            </a:xfrm>
            <a:custGeom>
              <a:avLst/>
              <a:gdLst>
                <a:gd name="T0" fmla="*/ 0 w 298"/>
                <a:gd name="T1" fmla="*/ 7 h 966"/>
                <a:gd name="T2" fmla="*/ 286 w 298"/>
                <a:gd name="T3" fmla="*/ 966 h 966"/>
                <a:gd name="T4" fmla="*/ 298 w 298"/>
                <a:gd name="T5" fmla="*/ 959 h 966"/>
                <a:gd name="T6" fmla="*/ 11 w 298"/>
                <a:gd name="T7" fmla="*/ 0 h 966"/>
                <a:gd name="T8" fmla="*/ 0 w 298"/>
                <a:gd name="T9" fmla="*/ 7 h 9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966">
                  <a:moveTo>
                    <a:pt x="0" y="7"/>
                  </a:moveTo>
                  <a:lnTo>
                    <a:pt x="286" y="966"/>
                  </a:lnTo>
                  <a:lnTo>
                    <a:pt x="298" y="959"/>
                  </a:lnTo>
                  <a:lnTo>
                    <a:pt x="11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7" name="Freeform 165"/>
            <p:cNvSpPr/>
            <p:nvPr/>
          </p:nvSpPr>
          <p:spPr bwMode="auto">
            <a:xfrm>
              <a:off x="3983" y="2116"/>
              <a:ext cx="232" cy="720"/>
            </a:xfrm>
            <a:custGeom>
              <a:avLst/>
              <a:gdLst>
                <a:gd name="T0" fmla="*/ 222 w 232"/>
                <a:gd name="T1" fmla="*/ 0 h 720"/>
                <a:gd name="T2" fmla="*/ 0 w 232"/>
                <a:gd name="T3" fmla="*/ 720 h 720"/>
                <a:gd name="T4" fmla="*/ 12 w 232"/>
                <a:gd name="T5" fmla="*/ 720 h 720"/>
                <a:gd name="T6" fmla="*/ 232 w 232"/>
                <a:gd name="T7" fmla="*/ 7 h 720"/>
                <a:gd name="T8" fmla="*/ 222 w 232"/>
                <a:gd name="T9" fmla="*/ 0 h 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2" h="720">
                  <a:moveTo>
                    <a:pt x="222" y="0"/>
                  </a:moveTo>
                  <a:lnTo>
                    <a:pt x="0" y="720"/>
                  </a:lnTo>
                  <a:lnTo>
                    <a:pt x="12" y="720"/>
                  </a:lnTo>
                  <a:lnTo>
                    <a:pt x="232" y="7"/>
                  </a:lnTo>
                  <a:lnTo>
                    <a:pt x="22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8" name="Freeform 166"/>
            <p:cNvSpPr/>
            <p:nvPr/>
          </p:nvSpPr>
          <p:spPr bwMode="auto">
            <a:xfrm>
              <a:off x="2896" y="1003"/>
              <a:ext cx="478" cy="118"/>
            </a:xfrm>
            <a:custGeom>
              <a:avLst/>
              <a:gdLst>
                <a:gd name="T0" fmla="*/ 0 w 478"/>
                <a:gd name="T1" fmla="*/ 14 h 118"/>
                <a:gd name="T2" fmla="*/ 478 w 478"/>
                <a:gd name="T3" fmla="*/ 118 h 118"/>
                <a:gd name="T4" fmla="*/ 478 w 478"/>
                <a:gd name="T5" fmla="*/ 104 h 118"/>
                <a:gd name="T6" fmla="*/ 7 w 478"/>
                <a:gd name="T7" fmla="*/ 0 h 118"/>
                <a:gd name="T8" fmla="*/ 0 w 478"/>
                <a:gd name="T9" fmla="*/ 14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118">
                  <a:moveTo>
                    <a:pt x="0" y="14"/>
                  </a:moveTo>
                  <a:lnTo>
                    <a:pt x="478" y="118"/>
                  </a:lnTo>
                  <a:lnTo>
                    <a:pt x="478" y="104"/>
                  </a:lnTo>
                  <a:lnTo>
                    <a:pt x="7" y="0"/>
                  </a:lnTo>
                  <a:lnTo>
                    <a:pt x="0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9" name="Freeform 167"/>
            <p:cNvSpPr/>
            <p:nvPr/>
          </p:nvSpPr>
          <p:spPr bwMode="auto">
            <a:xfrm>
              <a:off x="4366" y="1592"/>
              <a:ext cx="689" cy="164"/>
            </a:xfrm>
            <a:custGeom>
              <a:avLst/>
              <a:gdLst>
                <a:gd name="T0" fmla="*/ 0 w 689"/>
                <a:gd name="T1" fmla="*/ 152 h 164"/>
                <a:gd name="T2" fmla="*/ 682 w 689"/>
                <a:gd name="T3" fmla="*/ 0 h 164"/>
                <a:gd name="T4" fmla="*/ 689 w 689"/>
                <a:gd name="T5" fmla="*/ 12 h 164"/>
                <a:gd name="T6" fmla="*/ 0 w 689"/>
                <a:gd name="T7" fmla="*/ 164 h 164"/>
                <a:gd name="T8" fmla="*/ 0 w 689"/>
                <a:gd name="T9" fmla="*/ 152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164">
                  <a:moveTo>
                    <a:pt x="0" y="152"/>
                  </a:moveTo>
                  <a:lnTo>
                    <a:pt x="682" y="0"/>
                  </a:lnTo>
                  <a:lnTo>
                    <a:pt x="689" y="12"/>
                  </a:lnTo>
                  <a:lnTo>
                    <a:pt x="0" y="164"/>
                  </a:lnTo>
                  <a:lnTo>
                    <a:pt x="0" y="1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0" name="Freeform 168"/>
            <p:cNvSpPr/>
            <p:nvPr/>
          </p:nvSpPr>
          <p:spPr bwMode="auto">
            <a:xfrm>
              <a:off x="3995" y="2899"/>
              <a:ext cx="499" cy="396"/>
            </a:xfrm>
            <a:custGeom>
              <a:avLst/>
              <a:gdLst>
                <a:gd name="T0" fmla="*/ 0 w 499"/>
                <a:gd name="T1" fmla="*/ 5 h 396"/>
                <a:gd name="T2" fmla="*/ 499 w 499"/>
                <a:gd name="T3" fmla="*/ 396 h 396"/>
                <a:gd name="T4" fmla="*/ 499 w 499"/>
                <a:gd name="T5" fmla="*/ 384 h 396"/>
                <a:gd name="T6" fmla="*/ 14 w 499"/>
                <a:gd name="T7" fmla="*/ 0 h 396"/>
                <a:gd name="T8" fmla="*/ 0 w 499"/>
                <a:gd name="T9" fmla="*/ 5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9" h="396">
                  <a:moveTo>
                    <a:pt x="0" y="5"/>
                  </a:moveTo>
                  <a:lnTo>
                    <a:pt x="499" y="396"/>
                  </a:lnTo>
                  <a:lnTo>
                    <a:pt x="499" y="384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1" name="Freeform 169"/>
            <p:cNvSpPr/>
            <p:nvPr/>
          </p:nvSpPr>
          <p:spPr bwMode="auto">
            <a:xfrm>
              <a:off x="3651" y="2918"/>
              <a:ext cx="306" cy="547"/>
            </a:xfrm>
            <a:custGeom>
              <a:avLst/>
              <a:gdLst>
                <a:gd name="T0" fmla="*/ 0 w 306"/>
                <a:gd name="T1" fmla="*/ 540 h 547"/>
                <a:gd name="T2" fmla="*/ 294 w 306"/>
                <a:gd name="T3" fmla="*/ 0 h 547"/>
                <a:gd name="T4" fmla="*/ 306 w 306"/>
                <a:gd name="T5" fmla="*/ 0 h 547"/>
                <a:gd name="T6" fmla="*/ 10 w 306"/>
                <a:gd name="T7" fmla="*/ 547 h 547"/>
                <a:gd name="T8" fmla="*/ 0 w 306"/>
                <a:gd name="T9" fmla="*/ 540 h 5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6" h="547">
                  <a:moveTo>
                    <a:pt x="0" y="540"/>
                  </a:moveTo>
                  <a:lnTo>
                    <a:pt x="294" y="0"/>
                  </a:lnTo>
                  <a:lnTo>
                    <a:pt x="306" y="0"/>
                  </a:lnTo>
                  <a:lnTo>
                    <a:pt x="10" y="547"/>
                  </a:lnTo>
                  <a:lnTo>
                    <a:pt x="0" y="5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2" name="Rectangle 170"/>
            <p:cNvSpPr>
              <a:spLocks noChangeArrowheads="1"/>
            </p:cNvSpPr>
            <p:nvPr/>
          </p:nvSpPr>
          <p:spPr bwMode="auto">
            <a:xfrm>
              <a:off x="2910" y="2881"/>
              <a:ext cx="9" cy="30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3" name="Freeform 171"/>
            <p:cNvSpPr/>
            <p:nvPr/>
          </p:nvSpPr>
          <p:spPr bwMode="auto">
            <a:xfrm>
              <a:off x="3334" y="2109"/>
              <a:ext cx="611" cy="741"/>
            </a:xfrm>
            <a:custGeom>
              <a:avLst/>
              <a:gdLst>
                <a:gd name="T0" fmla="*/ 0 w 611"/>
                <a:gd name="T1" fmla="*/ 7 h 741"/>
                <a:gd name="T2" fmla="*/ 599 w 611"/>
                <a:gd name="T3" fmla="*/ 741 h 741"/>
                <a:gd name="T4" fmla="*/ 611 w 611"/>
                <a:gd name="T5" fmla="*/ 736 h 741"/>
                <a:gd name="T6" fmla="*/ 12 w 611"/>
                <a:gd name="T7" fmla="*/ 0 h 741"/>
                <a:gd name="T8" fmla="*/ 0 w 611"/>
                <a:gd name="T9" fmla="*/ 7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741">
                  <a:moveTo>
                    <a:pt x="0" y="7"/>
                  </a:moveTo>
                  <a:lnTo>
                    <a:pt x="599" y="741"/>
                  </a:lnTo>
                  <a:lnTo>
                    <a:pt x="611" y="736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344" name="Group 4"/>
          <p:cNvGrpSpPr>
            <a:grpSpLocks noChangeAspect="1"/>
          </p:cNvGrpSpPr>
          <p:nvPr/>
        </p:nvGrpSpPr>
        <p:grpSpPr bwMode="auto">
          <a:xfrm>
            <a:off x="10942111" y="5612689"/>
            <a:ext cx="2236319" cy="2177722"/>
            <a:chOff x="2410" y="593"/>
            <a:chExt cx="3015" cy="2936"/>
          </a:xfrm>
          <a:solidFill>
            <a:srgbClr val="F6A27D"/>
          </a:solidFill>
        </p:grpSpPr>
        <p:sp>
          <p:nvSpPr>
            <p:cNvPr id="345" name="Freeform 5"/>
            <p:cNvSpPr/>
            <p:nvPr/>
          </p:nvSpPr>
          <p:spPr bwMode="auto">
            <a:xfrm>
              <a:off x="5079" y="1202"/>
              <a:ext cx="66" cy="509"/>
            </a:xfrm>
            <a:custGeom>
              <a:avLst/>
              <a:gdLst>
                <a:gd name="T0" fmla="*/ 0 w 66"/>
                <a:gd name="T1" fmla="*/ 9 h 509"/>
                <a:gd name="T2" fmla="*/ 54 w 66"/>
                <a:gd name="T3" fmla="*/ 509 h 509"/>
                <a:gd name="T4" fmla="*/ 66 w 66"/>
                <a:gd name="T5" fmla="*/ 509 h 509"/>
                <a:gd name="T6" fmla="*/ 9 w 66"/>
                <a:gd name="T7" fmla="*/ 0 h 509"/>
                <a:gd name="T8" fmla="*/ 0 w 66"/>
                <a:gd name="T9" fmla="*/ 9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509">
                  <a:moveTo>
                    <a:pt x="0" y="9"/>
                  </a:moveTo>
                  <a:lnTo>
                    <a:pt x="54" y="509"/>
                  </a:lnTo>
                  <a:lnTo>
                    <a:pt x="66" y="509"/>
                  </a:lnTo>
                  <a:lnTo>
                    <a:pt x="9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6" name="Freeform 6"/>
            <p:cNvSpPr/>
            <p:nvPr/>
          </p:nvSpPr>
          <p:spPr bwMode="auto">
            <a:xfrm>
              <a:off x="5079" y="1195"/>
              <a:ext cx="303" cy="854"/>
            </a:xfrm>
            <a:custGeom>
              <a:avLst/>
              <a:gdLst>
                <a:gd name="T0" fmla="*/ 14 w 303"/>
                <a:gd name="T1" fmla="*/ 0 h 854"/>
                <a:gd name="T2" fmla="*/ 303 w 303"/>
                <a:gd name="T3" fmla="*/ 854 h 854"/>
                <a:gd name="T4" fmla="*/ 287 w 303"/>
                <a:gd name="T5" fmla="*/ 854 h 854"/>
                <a:gd name="T6" fmla="*/ 0 w 303"/>
                <a:gd name="T7" fmla="*/ 11 h 854"/>
                <a:gd name="T8" fmla="*/ 14 w 303"/>
                <a:gd name="T9" fmla="*/ 0 h 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3" h="854">
                  <a:moveTo>
                    <a:pt x="14" y="0"/>
                  </a:moveTo>
                  <a:lnTo>
                    <a:pt x="303" y="854"/>
                  </a:lnTo>
                  <a:lnTo>
                    <a:pt x="287" y="854"/>
                  </a:lnTo>
                  <a:lnTo>
                    <a:pt x="0" y="11"/>
                  </a:lnTo>
                  <a:lnTo>
                    <a:pt x="1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7" name="Freeform 7"/>
            <p:cNvSpPr/>
            <p:nvPr/>
          </p:nvSpPr>
          <p:spPr bwMode="auto">
            <a:xfrm>
              <a:off x="5074" y="1202"/>
              <a:ext cx="12" cy="345"/>
            </a:xfrm>
            <a:custGeom>
              <a:avLst/>
              <a:gdLst>
                <a:gd name="T0" fmla="*/ 0 w 12"/>
                <a:gd name="T1" fmla="*/ 0 h 345"/>
                <a:gd name="T2" fmla="*/ 0 w 12"/>
                <a:gd name="T3" fmla="*/ 345 h 345"/>
                <a:gd name="T4" fmla="*/ 12 w 12"/>
                <a:gd name="T5" fmla="*/ 345 h 345"/>
                <a:gd name="T6" fmla="*/ 12 w 12"/>
                <a:gd name="T7" fmla="*/ 12 h 345"/>
                <a:gd name="T8" fmla="*/ 0 w 12"/>
                <a:gd name="T9" fmla="*/ 0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345">
                  <a:moveTo>
                    <a:pt x="0" y="0"/>
                  </a:moveTo>
                  <a:lnTo>
                    <a:pt x="0" y="345"/>
                  </a:lnTo>
                  <a:lnTo>
                    <a:pt x="12" y="345"/>
                  </a:lnTo>
                  <a:lnTo>
                    <a:pt x="12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8" name="Rectangle 8"/>
            <p:cNvSpPr>
              <a:spLocks noChangeArrowheads="1"/>
            </p:cNvSpPr>
            <p:nvPr/>
          </p:nvSpPr>
          <p:spPr bwMode="auto">
            <a:xfrm>
              <a:off x="3658" y="3501"/>
              <a:ext cx="647" cy="1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9" name="Freeform 9"/>
            <p:cNvSpPr/>
            <p:nvPr/>
          </p:nvSpPr>
          <p:spPr bwMode="auto">
            <a:xfrm>
              <a:off x="3488" y="3446"/>
              <a:ext cx="118" cy="48"/>
            </a:xfrm>
            <a:custGeom>
              <a:avLst/>
              <a:gdLst>
                <a:gd name="T0" fmla="*/ 0 w 118"/>
                <a:gd name="T1" fmla="*/ 10 h 48"/>
                <a:gd name="T2" fmla="*/ 111 w 118"/>
                <a:gd name="T3" fmla="*/ 48 h 48"/>
                <a:gd name="T4" fmla="*/ 118 w 118"/>
                <a:gd name="T5" fmla="*/ 36 h 48"/>
                <a:gd name="T6" fmla="*/ 14 w 118"/>
                <a:gd name="T7" fmla="*/ 0 h 48"/>
                <a:gd name="T8" fmla="*/ 0 w 118"/>
                <a:gd name="T9" fmla="*/ 1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48">
                  <a:moveTo>
                    <a:pt x="0" y="10"/>
                  </a:moveTo>
                  <a:lnTo>
                    <a:pt x="111" y="48"/>
                  </a:lnTo>
                  <a:lnTo>
                    <a:pt x="118" y="36"/>
                  </a:lnTo>
                  <a:lnTo>
                    <a:pt x="14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0" name="Freeform 10"/>
            <p:cNvSpPr/>
            <p:nvPr/>
          </p:nvSpPr>
          <p:spPr bwMode="auto">
            <a:xfrm>
              <a:off x="2830" y="1026"/>
              <a:ext cx="30" cy="256"/>
            </a:xfrm>
            <a:custGeom>
              <a:avLst/>
              <a:gdLst>
                <a:gd name="T0" fmla="*/ 30 w 30"/>
                <a:gd name="T1" fmla="*/ 0 h 256"/>
                <a:gd name="T2" fmla="*/ 9 w 30"/>
                <a:gd name="T3" fmla="*/ 256 h 256"/>
                <a:gd name="T4" fmla="*/ 0 w 30"/>
                <a:gd name="T5" fmla="*/ 256 h 256"/>
                <a:gd name="T6" fmla="*/ 26 w 30"/>
                <a:gd name="T7" fmla="*/ 0 h 256"/>
                <a:gd name="T8" fmla="*/ 30 w 30"/>
                <a:gd name="T9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56">
                  <a:moveTo>
                    <a:pt x="30" y="0"/>
                  </a:moveTo>
                  <a:lnTo>
                    <a:pt x="9" y="256"/>
                  </a:lnTo>
                  <a:lnTo>
                    <a:pt x="0" y="256"/>
                  </a:lnTo>
                  <a:lnTo>
                    <a:pt x="26" y="0"/>
                  </a:lnTo>
                  <a:lnTo>
                    <a:pt x="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1" name="Freeform 11"/>
            <p:cNvSpPr/>
            <p:nvPr/>
          </p:nvSpPr>
          <p:spPr bwMode="auto">
            <a:xfrm>
              <a:off x="2841" y="773"/>
              <a:ext cx="604" cy="519"/>
            </a:xfrm>
            <a:custGeom>
              <a:avLst/>
              <a:gdLst>
                <a:gd name="T0" fmla="*/ 0 w 604"/>
                <a:gd name="T1" fmla="*/ 512 h 519"/>
                <a:gd name="T2" fmla="*/ 595 w 604"/>
                <a:gd name="T3" fmla="*/ 0 h 519"/>
                <a:gd name="T4" fmla="*/ 604 w 604"/>
                <a:gd name="T5" fmla="*/ 7 h 519"/>
                <a:gd name="T6" fmla="*/ 12 w 604"/>
                <a:gd name="T7" fmla="*/ 519 h 519"/>
                <a:gd name="T8" fmla="*/ 0 w 604"/>
                <a:gd name="T9" fmla="*/ 512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4" h="519">
                  <a:moveTo>
                    <a:pt x="0" y="512"/>
                  </a:moveTo>
                  <a:lnTo>
                    <a:pt x="595" y="0"/>
                  </a:lnTo>
                  <a:lnTo>
                    <a:pt x="604" y="7"/>
                  </a:lnTo>
                  <a:lnTo>
                    <a:pt x="12" y="519"/>
                  </a:lnTo>
                  <a:lnTo>
                    <a:pt x="0" y="5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2" name="Freeform 12"/>
            <p:cNvSpPr/>
            <p:nvPr/>
          </p:nvSpPr>
          <p:spPr bwMode="auto">
            <a:xfrm>
              <a:off x="2988" y="761"/>
              <a:ext cx="445" cy="192"/>
            </a:xfrm>
            <a:custGeom>
              <a:avLst/>
              <a:gdLst>
                <a:gd name="T0" fmla="*/ 445 w 445"/>
                <a:gd name="T1" fmla="*/ 17 h 192"/>
                <a:gd name="T2" fmla="*/ 3 w 445"/>
                <a:gd name="T3" fmla="*/ 192 h 192"/>
                <a:gd name="T4" fmla="*/ 0 w 445"/>
                <a:gd name="T5" fmla="*/ 187 h 192"/>
                <a:gd name="T6" fmla="*/ 445 w 445"/>
                <a:gd name="T7" fmla="*/ 0 h 192"/>
                <a:gd name="T8" fmla="*/ 445 w 445"/>
                <a:gd name="T9" fmla="*/ 17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5" h="192">
                  <a:moveTo>
                    <a:pt x="445" y="17"/>
                  </a:moveTo>
                  <a:lnTo>
                    <a:pt x="3" y="192"/>
                  </a:lnTo>
                  <a:lnTo>
                    <a:pt x="0" y="187"/>
                  </a:lnTo>
                  <a:lnTo>
                    <a:pt x="445" y="0"/>
                  </a:lnTo>
                  <a:lnTo>
                    <a:pt x="445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3" name="Freeform 13"/>
            <p:cNvSpPr/>
            <p:nvPr/>
          </p:nvSpPr>
          <p:spPr bwMode="auto">
            <a:xfrm>
              <a:off x="3478" y="650"/>
              <a:ext cx="159" cy="95"/>
            </a:xfrm>
            <a:custGeom>
              <a:avLst/>
              <a:gdLst>
                <a:gd name="T0" fmla="*/ 10 w 159"/>
                <a:gd name="T1" fmla="*/ 95 h 95"/>
                <a:gd name="T2" fmla="*/ 159 w 159"/>
                <a:gd name="T3" fmla="*/ 9 h 95"/>
                <a:gd name="T4" fmla="*/ 159 w 159"/>
                <a:gd name="T5" fmla="*/ 0 h 95"/>
                <a:gd name="T6" fmla="*/ 0 w 159"/>
                <a:gd name="T7" fmla="*/ 88 h 95"/>
                <a:gd name="T8" fmla="*/ 10 w 159"/>
                <a:gd name="T9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95">
                  <a:moveTo>
                    <a:pt x="10" y="95"/>
                  </a:moveTo>
                  <a:lnTo>
                    <a:pt x="159" y="9"/>
                  </a:lnTo>
                  <a:lnTo>
                    <a:pt x="159" y="0"/>
                  </a:lnTo>
                  <a:lnTo>
                    <a:pt x="0" y="88"/>
                  </a:lnTo>
                  <a:lnTo>
                    <a:pt x="10" y="9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4" name="Freeform 14"/>
            <p:cNvSpPr/>
            <p:nvPr/>
          </p:nvSpPr>
          <p:spPr bwMode="auto">
            <a:xfrm>
              <a:off x="3488" y="683"/>
              <a:ext cx="798" cy="74"/>
            </a:xfrm>
            <a:custGeom>
              <a:avLst/>
              <a:gdLst>
                <a:gd name="T0" fmla="*/ 0 w 798"/>
                <a:gd name="T1" fmla="*/ 62 h 74"/>
                <a:gd name="T2" fmla="*/ 798 w 798"/>
                <a:gd name="T3" fmla="*/ 0 h 74"/>
                <a:gd name="T4" fmla="*/ 798 w 798"/>
                <a:gd name="T5" fmla="*/ 10 h 74"/>
                <a:gd name="T6" fmla="*/ 0 w 798"/>
                <a:gd name="T7" fmla="*/ 74 h 74"/>
                <a:gd name="T8" fmla="*/ 0 w 798"/>
                <a:gd name="T9" fmla="*/ 6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8" h="74">
                  <a:moveTo>
                    <a:pt x="0" y="62"/>
                  </a:moveTo>
                  <a:lnTo>
                    <a:pt x="798" y="0"/>
                  </a:lnTo>
                  <a:lnTo>
                    <a:pt x="798" y="10"/>
                  </a:lnTo>
                  <a:lnTo>
                    <a:pt x="0" y="74"/>
                  </a:lnTo>
                  <a:lnTo>
                    <a:pt x="0" y="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5" name="Freeform 15"/>
            <p:cNvSpPr/>
            <p:nvPr/>
          </p:nvSpPr>
          <p:spPr bwMode="auto">
            <a:xfrm>
              <a:off x="3421" y="778"/>
              <a:ext cx="34" cy="308"/>
            </a:xfrm>
            <a:custGeom>
              <a:avLst/>
              <a:gdLst>
                <a:gd name="T0" fmla="*/ 29 w 34"/>
                <a:gd name="T1" fmla="*/ 0 h 308"/>
                <a:gd name="T2" fmla="*/ 0 w 34"/>
                <a:gd name="T3" fmla="*/ 308 h 308"/>
                <a:gd name="T4" fmla="*/ 12 w 34"/>
                <a:gd name="T5" fmla="*/ 308 h 308"/>
                <a:gd name="T6" fmla="*/ 34 w 34"/>
                <a:gd name="T7" fmla="*/ 0 h 308"/>
                <a:gd name="T8" fmla="*/ 29 w 34"/>
                <a:gd name="T9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308">
                  <a:moveTo>
                    <a:pt x="29" y="0"/>
                  </a:moveTo>
                  <a:lnTo>
                    <a:pt x="0" y="308"/>
                  </a:lnTo>
                  <a:lnTo>
                    <a:pt x="12" y="308"/>
                  </a:lnTo>
                  <a:lnTo>
                    <a:pt x="34" y="0"/>
                  </a:ln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6" name="Freeform 16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  <a:gd name="T10" fmla="*/ 0 w 571"/>
                <a:gd name="T11" fmla="*/ 11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7" name="Freeform 17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8" name="Freeform 18"/>
            <p:cNvSpPr/>
            <p:nvPr/>
          </p:nvSpPr>
          <p:spPr bwMode="auto">
            <a:xfrm>
              <a:off x="4087" y="693"/>
              <a:ext cx="225" cy="307"/>
            </a:xfrm>
            <a:custGeom>
              <a:avLst/>
              <a:gdLst>
                <a:gd name="T0" fmla="*/ 213 w 225"/>
                <a:gd name="T1" fmla="*/ 0 h 307"/>
                <a:gd name="T2" fmla="*/ 0 w 225"/>
                <a:gd name="T3" fmla="*/ 298 h 307"/>
                <a:gd name="T4" fmla="*/ 12 w 225"/>
                <a:gd name="T5" fmla="*/ 307 h 307"/>
                <a:gd name="T6" fmla="*/ 225 w 225"/>
                <a:gd name="T7" fmla="*/ 7 h 307"/>
                <a:gd name="T8" fmla="*/ 213 w 225"/>
                <a:gd name="T9" fmla="*/ 0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5" h="307">
                  <a:moveTo>
                    <a:pt x="213" y="0"/>
                  </a:moveTo>
                  <a:lnTo>
                    <a:pt x="0" y="298"/>
                  </a:lnTo>
                  <a:lnTo>
                    <a:pt x="12" y="307"/>
                  </a:lnTo>
                  <a:lnTo>
                    <a:pt x="225" y="7"/>
                  </a:lnTo>
                  <a:lnTo>
                    <a:pt x="21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9" name="Freeform 19"/>
            <p:cNvSpPr/>
            <p:nvPr/>
          </p:nvSpPr>
          <p:spPr bwMode="auto">
            <a:xfrm>
              <a:off x="2481" y="1318"/>
              <a:ext cx="339" cy="343"/>
            </a:xfrm>
            <a:custGeom>
              <a:avLst/>
              <a:gdLst>
                <a:gd name="T0" fmla="*/ 0 w 339"/>
                <a:gd name="T1" fmla="*/ 336 h 343"/>
                <a:gd name="T2" fmla="*/ 332 w 339"/>
                <a:gd name="T3" fmla="*/ 0 h 343"/>
                <a:gd name="T4" fmla="*/ 339 w 339"/>
                <a:gd name="T5" fmla="*/ 7 h 343"/>
                <a:gd name="T6" fmla="*/ 5 w 339"/>
                <a:gd name="T7" fmla="*/ 343 h 343"/>
                <a:gd name="T8" fmla="*/ 0 w 339"/>
                <a:gd name="T9" fmla="*/ 336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9" h="343">
                  <a:moveTo>
                    <a:pt x="0" y="336"/>
                  </a:moveTo>
                  <a:lnTo>
                    <a:pt x="332" y="0"/>
                  </a:lnTo>
                  <a:lnTo>
                    <a:pt x="339" y="7"/>
                  </a:lnTo>
                  <a:lnTo>
                    <a:pt x="5" y="343"/>
                  </a:lnTo>
                  <a:lnTo>
                    <a:pt x="0" y="3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0" name="Freeform 20"/>
            <p:cNvSpPr/>
            <p:nvPr/>
          </p:nvSpPr>
          <p:spPr bwMode="auto">
            <a:xfrm>
              <a:off x="2616" y="1332"/>
              <a:ext cx="209" cy="753"/>
            </a:xfrm>
            <a:custGeom>
              <a:avLst/>
              <a:gdLst>
                <a:gd name="T0" fmla="*/ 197 w 209"/>
                <a:gd name="T1" fmla="*/ 0 h 753"/>
                <a:gd name="T2" fmla="*/ 0 w 209"/>
                <a:gd name="T3" fmla="*/ 743 h 753"/>
                <a:gd name="T4" fmla="*/ 10 w 209"/>
                <a:gd name="T5" fmla="*/ 753 h 753"/>
                <a:gd name="T6" fmla="*/ 209 w 209"/>
                <a:gd name="T7" fmla="*/ 0 h 753"/>
                <a:gd name="T8" fmla="*/ 197 w 209"/>
                <a:gd name="T9" fmla="*/ 0 h 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753">
                  <a:moveTo>
                    <a:pt x="197" y="0"/>
                  </a:moveTo>
                  <a:lnTo>
                    <a:pt x="0" y="743"/>
                  </a:lnTo>
                  <a:lnTo>
                    <a:pt x="10" y="753"/>
                  </a:lnTo>
                  <a:lnTo>
                    <a:pt x="209" y="0"/>
                  </a:lnTo>
                  <a:lnTo>
                    <a:pt x="19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1" name="Freeform 21"/>
            <p:cNvSpPr/>
            <p:nvPr/>
          </p:nvSpPr>
          <p:spPr bwMode="auto">
            <a:xfrm>
              <a:off x="2477" y="1704"/>
              <a:ext cx="106" cy="92"/>
            </a:xfrm>
            <a:custGeom>
              <a:avLst/>
              <a:gdLst>
                <a:gd name="T0" fmla="*/ 0 w 106"/>
                <a:gd name="T1" fmla="*/ 7 h 92"/>
                <a:gd name="T2" fmla="*/ 94 w 106"/>
                <a:gd name="T3" fmla="*/ 92 h 92"/>
                <a:gd name="T4" fmla="*/ 106 w 106"/>
                <a:gd name="T5" fmla="*/ 75 h 92"/>
                <a:gd name="T6" fmla="*/ 9 w 106"/>
                <a:gd name="T7" fmla="*/ 0 h 92"/>
                <a:gd name="T8" fmla="*/ 0 w 106"/>
                <a:gd name="T9" fmla="*/ 7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92">
                  <a:moveTo>
                    <a:pt x="0" y="7"/>
                  </a:moveTo>
                  <a:lnTo>
                    <a:pt x="94" y="92"/>
                  </a:lnTo>
                  <a:lnTo>
                    <a:pt x="106" y="75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2" name="Freeform 22"/>
            <p:cNvSpPr/>
            <p:nvPr/>
          </p:nvSpPr>
          <p:spPr bwMode="auto">
            <a:xfrm>
              <a:off x="2451" y="1711"/>
              <a:ext cx="146" cy="374"/>
            </a:xfrm>
            <a:custGeom>
              <a:avLst/>
              <a:gdLst>
                <a:gd name="T0" fmla="*/ 0 w 146"/>
                <a:gd name="T1" fmla="*/ 0 h 374"/>
                <a:gd name="T2" fmla="*/ 135 w 146"/>
                <a:gd name="T3" fmla="*/ 374 h 374"/>
                <a:gd name="T4" fmla="*/ 146 w 146"/>
                <a:gd name="T5" fmla="*/ 374 h 374"/>
                <a:gd name="T6" fmla="*/ 11 w 146"/>
                <a:gd name="T7" fmla="*/ 0 h 374"/>
                <a:gd name="T8" fmla="*/ 0 w 146"/>
                <a:gd name="T9" fmla="*/ 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374">
                  <a:moveTo>
                    <a:pt x="0" y="0"/>
                  </a:moveTo>
                  <a:lnTo>
                    <a:pt x="135" y="374"/>
                  </a:lnTo>
                  <a:lnTo>
                    <a:pt x="146" y="374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3" name="Rectangle 23"/>
            <p:cNvSpPr>
              <a:spLocks noChangeArrowheads="1"/>
            </p:cNvSpPr>
            <p:nvPr/>
          </p:nvSpPr>
          <p:spPr bwMode="auto">
            <a:xfrm>
              <a:off x="3410" y="1164"/>
              <a:ext cx="11" cy="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4" name="Freeform 24"/>
            <p:cNvSpPr/>
            <p:nvPr/>
          </p:nvSpPr>
          <p:spPr bwMode="auto">
            <a:xfrm>
              <a:off x="2848" y="1202"/>
              <a:ext cx="538" cy="111"/>
            </a:xfrm>
            <a:custGeom>
              <a:avLst/>
              <a:gdLst>
                <a:gd name="T0" fmla="*/ 0 w 538"/>
                <a:gd name="T1" fmla="*/ 102 h 111"/>
                <a:gd name="T2" fmla="*/ 538 w 538"/>
                <a:gd name="T3" fmla="*/ 0 h 111"/>
                <a:gd name="T4" fmla="*/ 538 w 538"/>
                <a:gd name="T5" fmla="*/ 9 h 111"/>
                <a:gd name="T6" fmla="*/ 0 w 538"/>
                <a:gd name="T7" fmla="*/ 111 h 111"/>
                <a:gd name="T8" fmla="*/ 0 w 538"/>
                <a:gd name="T9" fmla="*/ 102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8" h="111">
                  <a:moveTo>
                    <a:pt x="0" y="102"/>
                  </a:moveTo>
                  <a:lnTo>
                    <a:pt x="538" y="0"/>
                  </a:lnTo>
                  <a:lnTo>
                    <a:pt x="538" y="9"/>
                  </a:lnTo>
                  <a:lnTo>
                    <a:pt x="0" y="111"/>
                  </a:lnTo>
                  <a:lnTo>
                    <a:pt x="0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5" name="Freeform 25"/>
            <p:cNvSpPr/>
            <p:nvPr/>
          </p:nvSpPr>
          <p:spPr bwMode="auto">
            <a:xfrm>
              <a:off x="2834" y="1320"/>
              <a:ext cx="287" cy="455"/>
            </a:xfrm>
            <a:custGeom>
              <a:avLst/>
              <a:gdLst>
                <a:gd name="T0" fmla="*/ 0 w 287"/>
                <a:gd name="T1" fmla="*/ 5 h 455"/>
                <a:gd name="T2" fmla="*/ 275 w 287"/>
                <a:gd name="T3" fmla="*/ 450 h 455"/>
                <a:gd name="T4" fmla="*/ 277 w 287"/>
                <a:gd name="T5" fmla="*/ 455 h 455"/>
                <a:gd name="T6" fmla="*/ 287 w 287"/>
                <a:gd name="T7" fmla="*/ 445 h 455"/>
                <a:gd name="T8" fmla="*/ 7 w 287"/>
                <a:gd name="T9" fmla="*/ 0 h 455"/>
                <a:gd name="T10" fmla="*/ 0 w 287"/>
                <a:gd name="T11" fmla="*/ 5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7" h="455">
                  <a:moveTo>
                    <a:pt x="0" y="5"/>
                  </a:moveTo>
                  <a:lnTo>
                    <a:pt x="275" y="450"/>
                  </a:lnTo>
                  <a:lnTo>
                    <a:pt x="277" y="455"/>
                  </a:lnTo>
                  <a:lnTo>
                    <a:pt x="287" y="445"/>
                  </a:lnTo>
                  <a:lnTo>
                    <a:pt x="7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6" name="Freeform 26"/>
            <p:cNvSpPr/>
            <p:nvPr/>
          </p:nvSpPr>
          <p:spPr bwMode="auto">
            <a:xfrm>
              <a:off x="3140" y="1221"/>
              <a:ext cx="270" cy="544"/>
            </a:xfrm>
            <a:custGeom>
              <a:avLst/>
              <a:gdLst>
                <a:gd name="T0" fmla="*/ 0 w 270"/>
                <a:gd name="T1" fmla="*/ 544 h 544"/>
                <a:gd name="T2" fmla="*/ 263 w 270"/>
                <a:gd name="T3" fmla="*/ 0 h 544"/>
                <a:gd name="T4" fmla="*/ 270 w 270"/>
                <a:gd name="T5" fmla="*/ 0 h 544"/>
                <a:gd name="T6" fmla="*/ 14 w 270"/>
                <a:gd name="T7" fmla="*/ 544 h 544"/>
                <a:gd name="T8" fmla="*/ 0 w 270"/>
                <a:gd name="T9" fmla="*/ 544 h 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0" h="544">
                  <a:moveTo>
                    <a:pt x="0" y="544"/>
                  </a:moveTo>
                  <a:lnTo>
                    <a:pt x="263" y="0"/>
                  </a:lnTo>
                  <a:lnTo>
                    <a:pt x="270" y="0"/>
                  </a:lnTo>
                  <a:lnTo>
                    <a:pt x="14" y="544"/>
                  </a:lnTo>
                  <a:lnTo>
                    <a:pt x="0" y="5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7" name="Freeform 27"/>
            <p:cNvSpPr/>
            <p:nvPr/>
          </p:nvSpPr>
          <p:spPr bwMode="auto">
            <a:xfrm>
              <a:off x="3317" y="1221"/>
              <a:ext cx="93" cy="809"/>
            </a:xfrm>
            <a:custGeom>
              <a:avLst/>
              <a:gdLst>
                <a:gd name="T0" fmla="*/ 83 w 93"/>
                <a:gd name="T1" fmla="*/ 0 h 809"/>
                <a:gd name="T2" fmla="*/ 0 w 93"/>
                <a:gd name="T3" fmla="*/ 809 h 809"/>
                <a:gd name="T4" fmla="*/ 12 w 93"/>
                <a:gd name="T5" fmla="*/ 809 h 809"/>
                <a:gd name="T6" fmla="*/ 93 w 93"/>
                <a:gd name="T7" fmla="*/ 0 h 809"/>
                <a:gd name="T8" fmla="*/ 83 w 93"/>
                <a:gd name="T9" fmla="*/ 0 h 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" h="809">
                  <a:moveTo>
                    <a:pt x="83" y="0"/>
                  </a:moveTo>
                  <a:lnTo>
                    <a:pt x="0" y="809"/>
                  </a:lnTo>
                  <a:lnTo>
                    <a:pt x="12" y="809"/>
                  </a:lnTo>
                  <a:lnTo>
                    <a:pt x="93" y="0"/>
                  </a:lnTo>
                  <a:lnTo>
                    <a:pt x="8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8" name="Freeform 28"/>
            <p:cNvSpPr/>
            <p:nvPr/>
          </p:nvSpPr>
          <p:spPr bwMode="auto">
            <a:xfrm>
              <a:off x="3438" y="1022"/>
              <a:ext cx="611" cy="180"/>
            </a:xfrm>
            <a:custGeom>
              <a:avLst/>
              <a:gdLst>
                <a:gd name="T0" fmla="*/ 0 w 611"/>
                <a:gd name="T1" fmla="*/ 165 h 180"/>
                <a:gd name="T2" fmla="*/ 611 w 611"/>
                <a:gd name="T3" fmla="*/ 0 h 180"/>
                <a:gd name="T4" fmla="*/ 611 w 611"/>
                <a:gd name="T5" fmla="*/ 14 h 180"/>
                <a:gd name="T6" fmla="*/ 0 w 611"/>
                <a:gd name="T7" fmla="*/ 180 h 180"/>
                <a:gd name="T8" fmla="*/ 0 w 611"/>
                <a:gd name="T9" fmla="*/ 165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180">
                  <a:moveTo>
                    <a:pt x="0" y="165"/>
                  </a:moveTo>
                  <a:lnTo>
                    <a:pt x="611" y="0"/>
                  </a:lnTo>
                  <a:lnTo>
                    <a:pt x="611" y="14"/>
                  </a:lnTo>
                  <a:lnTo>
                    <a:pt x="0" y="180"/>
                  </a:lnTo>
                  <a:lnTo>
                    <a:pt x="0" y="1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9" name="Freeform 29"/>
            <p:cNvSpPr/>
            <p:nvPr/>
          </p:nvSpPr>
          <p:spPr bwMode="auto">
            <a:xfrm>
              <a:off x="4340" y="702"/>
              <a:ext cx="377" cy="396"/>
            </a:xfrm>
            <a:custGeom>
              <a:avLst/>
              <a:gdLst>
                <a:gd name="T0" fmla="*/ 0 w 377"/>
                <a:gd name="T1" fmla="*/ 12 h 396"/>
                <a:gd name="T2" fmla="*/ 370 w 377"/>
                <a:gd name="T3" fmla="*/ 396 h 396"/>
                <a:gd name="T4" fmla="*/ 377 w 377"/>
                <a:gd name="T5" fmla="*/ 388 h 396"/>
                <a:gd name="T6" fmla="*/ 0 w 377"/>
                <a:gd name="T7" fmla="*/ 0 h 396"/>
                <a:gd name="T8" fmla="*/ 0 w 377"/>
                <a:gd name="T9" fmla="*/ 12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7" h="396">
                  <a:moveTo>
                    <a:pt x="0" y="12"/>
                  </a:moveTo>
                  <a:lnTo>
                    <a:pt x="370" y="396"/>
                  </a:lnTo>
                  <a:lnTo>
                    <a:pt x="377" y="388"/>
                  </a:lnTo>
                  <a:lnTo>
                    <a:pt x="0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0" name="Freeform 30"/>
            <p:cNvSpPr/>
            <p:nvPr/>
          </p:nvSpPr>
          <p:spPr bwMode="auto">
            <a:xfrm>
              <a:off x="4108" y="1015"/>
              <a:ext cx="597" cy="97"/>
            </a:xfrm>
            <a:custGeom>
              <a:avLst/>
              <a:gdLst>
                <a:gd name="T0" fmla="*/ 0 w 597"/>
                <a:gd name="T1" fmla="*/ 0 h 97"/>
                <a:gd name="T2" fmla="*/ 597 w 597"/>
                <a:gd name="T3" fmla="*/ 90 h 97"/>
                <a:gd name="T4" fmla="*/ 597 w 597"/>
                <a:gd name="T5" fmla="*/ 97 h 97"/>
                <a:gd name="T6" fmla="*/ 0 w 597"/>
                <a:gd name="T7" fmla="*/ 11 h 97"/>
                <a:gd name="T8" fmla="*/ 0 w 597"/>
                <a:gd name="T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97">
                  <a:moveTo>
                    <a:pt x="0" y="0"/>
                  </a:moveTo>
                  <a:lnTo>
                    <a:pt x="597" y="90"/>
                  </a:lnTo>
                  <a:lnTo>
                    <a:pt x="597" y="97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1" name="Freeform 31"/>
            <p:cNvSpPr/>
            <p:nvPr/>
          </p:nvSpPr>
          <p:spPr bwMode="auto">
            <a:xfrm>
              <a:off x="4759" y="1121"/>
              <a:ext cx="280" cy="55"/>
            </a:xfrm>
            <a:custGeom>
              <a:avLst/>
              <a:gdLst>
                <a:gd name="T0" fmla="*/ 5 w 280"/>
                <a:gd name="T1" fmla="*/ 0 h 55"/>
                <a:gd name="T2" fmla="*/ 280 w 280"/>
                <a:gd name="T3" fmla="*/ 40 h 55"/>
                <a:gd name="T4" fmla="*/ 280 w 280"/>
                <a:gd name="T5" fmla="*/ 55 h 55"/>
                <a:gd name="T6" fmla="*/ 0 w 280"/>
                <a:gd name="T7" fmla="*/ 7 h 55"/>
                <a:gd name="T8" fmla="*/ 5 w 280"/>
                <a:gd name="T9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0" h="55">
                  <a:moveTo>
                    <a:pt x="5" y="0"/>
                  </a:moveTo>
                  <a:lnTo>
                    <a:pt x="280" y="40"/>
                  </a:lnTo>
                  <a:lnTo>
                    <a:pt x="280" y="55"/>
                  </a:lnTo>
                  <a:lnTo>
                    <a:pt x="0" y="7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2" name="Freeform 32"/>
            <p:cNvSpPr/>
            <p:nvPr/>
          </p:nvSpPr>
          <p:spPr bwMode="auto">
            <a:xfrm>
              <a:off x="4745" y="1131"/>
              <a:ext cx="298" cy="447"/>
            </a:xfrm>
            <a:custGeom>
              <a:avLst/>
              <a:gdLst>
                <a:gd name="T0" fmla="*/ 0 w 298"/>
                <a:gd name="T1" fmla="*/ 9 h 447"/>
                <a:gd name="T2" fmla="*/ 294 w 298"/>
                <a:gd name="T3" fmla="*/ 447 h 447"/>
                <a:gd name="T4" fmla="*/ 298 w 298"/>
                <a:gd name="T5" fmla="*/ 440 h 447"/>
                <a:gd name="T6" fmla="*/ 7 w 298"/>
                <a:gd name="T7" fmla="*/ 0 h 447"/>
                <a:gd name="T8" fmla="*/ 0 w 298"/>
                <a:gd name="T9" fmla="*/ 9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447">
                  <a:moveTo>
                    <a:pt x="0" y="9"/>
                  </a:moveTo>
                  <a:lnTo>
                    <a:pt x="294" y="447"/>
                  </a:lnTo>
                  <a:lnTo>
                    <a:pt x="298" y="440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3" name="Freeform 33"/>
            <p:cNvSpPr/>
            <p:nvPr/>
          </p:nvSpPr>
          <p:spPr bwMode="auto">
            <a:xfrm>
              <a:off x="4551" y="1135"/>
              <a:ext cx="182" cy="422"/>
            </a:xfrm>
            <a:custGeom>
              <a:avLst/>
              <a:gdLst>
                <a:gd name="T0" fmla="*/ 173 w 182"/>
                <a:gd name="T1" fmla="*/ 0 h 422"/>
                <a:gd name="T2" fmla="*/ 0 w 182"/>
                <a:gd name="T3" fmla="*/ 422 h 422"/>
                <a:gd name="T4" fmla="*/ 12 w 182"/>
                <a:gd name="T5" fmla="*/ 422 h 422"/>
                <a:gd name="T6" fmla="*/ 182 w 182"/>
                <a:gd name="T7" fmla="*/ 0 h 422"/>
                <a:gd name="T8" fmla="*/ 173 w 182"/>
                <a:gd name="T9" fmla="*/ 0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2" h="422">
                  <a:moveTo>
                    <a:pt x="173" y="0"/>
                  </a:moveTo>
                  <a:lnTo>
                    <a:pt x="0" y="422"/>
                  </a:lnTo>
                  <a:lnTo>
                    <a:pt x="12" y="422"/>
                  </a:lnTo>
                  <a:lnTo>
                    <a:pt x="182" y="0"/>
                  </a:lnTo>
                  <a:lnTo>
                    <a:pt x="1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4" name="Freeform 34"/>
            <p:cNvSpPr/>
            <p:nvPr/>
          </p:nvSpPr>
          <p:spPr bwMode="auto">
            <a:xfrm>
              <a:off x="3414" y="1214"/>
              <a:ext cx="401" cy="388"/>
            </a:xfrm>
            <a:custGeom>
              <a:avLst/>
              <a:gdLst>
                <a:gd name="T0" fmla="*/ 0 w 401"/>
                <a:gd name="T1" fmla="*/ 0 h 388"/>
                <a:gd name="T2" fmla="*/ 393 w 401"/>
                <a:gd name="T3" fmla="*/ 388 h 388"/>
                <a:gd name="T4" fmla="*/ 401 w 401"/>
                <a:gd name="T5" fmla="*/ 378 h 388"/>
                <a:gd name="T6" fmla="*/ 12 w 401"/>
                <a:gd name="T7" fmla="*/ 0 h 388"/>
                <a:gd name="T8" fmla="*/ 0 w 40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1" h="388">
                  <a:moveTo>
                    <a:pt x="0" y="0"/>
                  </a:moveTo>
                  <a:lnTo>
                    <a:pt x="393" y="388"/>
                  </a:lnTo>
                  <a:lnTo>
                    <a:pt x="401" y="37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5" name="Freeform 35"/>
            <p:cNvSpPr/>
            <p:nvPr/>
          </p:nvSpPr>
          <p:spPr bwMode="auto">
            <a:xfrm>
              <a:off x="3833" y="1034"/>
              <a:ext cx="233" cy="558"/>
            </a:xfrm>
            <a:custGeom>
              <a:avLst/>
              <a:gdLst>
                <a:gd name="T0" fmla="*/ 225 w 233"/>
                <a:gd name="T1" fmla="*/ 0 h 558"/>
                <a:gd name="T2" fmla="*/ 0 w 233"/>
                <a:gd name="T3" fmla="*/ 558 h 558"/>
                <a:gd name="T4" fmla="*/ 10 w 233"/>
                <a:gd name="T5" fmla="*/ 558 h 558"/>
                <a:gd name="T6" fmla="*/ 233 w 233"/>
                <a:gd name="T7" fmla="*/ 0 h 558"/>
                <a:gd name="T8" fmla="*/ 225 w 233"/>
                <a:gd name="T9" fmla="*/ 0 h 5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3" h="558">
                  <a:moveTo>
                    <a:pt x="225" y="0"/>
                  </a:moveTo>
                  <a:lnTo>
                    <a:pt x="0" y="558"/>
                  </a:lnTo>
                  <a:lnTo>
                    <a:pt x="10" y="558"/>
                  </a:lnTo>
                  <a:lnTo>
                    <a:pt x="233" y="0"/>
                  </a:lnTo>
                  <a:lnTo>
                    <a:pt x="2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6" name="Freeform 36"/>
            <p:cNvSpPr/>
            <p:nvPr/>
          </p:nvSpPr>
          <p:spPr bwMode="auto">
            <a:xfrm>
              <a:off x="4087" y="1034"/>
              <a:ext cx="452" cy="530"/>
            </a:xfrm>
            <a:custGeom>
              <a:avLst/>
              <a:gdLst>
                <a:gd name="T0" fmla="*/ 0 w 452"/>
                <a:gd name="T1" fmla="*/ 0 h 530"/>
                <a:gd name="T2" fmla="*/ 440 w 452"/>
                <a:gd name="T3" fmla="*/ 530 h 530"/>
                <a:gd name="T4" fmla="*/ 452 w 452"/>
                <a:gd name="T5" fmla="*/ 528 h 530"/>
                <a:gd name="T6" fmla="*/ 12 w 452"/>
                <a:gd name="T7" fmla="*/ 0 h 530"/>
                <a:gd name="T8" fmla="*/ 0 w 452"/>
                <a:gd name="T9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2" h="530">
                  <a:moveTo>
                    <a:pt x="0" y="0"/>
                  </a:moveTo>
                  <a:lnTo>
                    <a:pt x="440" y="530"/>
                  </a:lnTo>
                  <a:lnTo>
                    <a:pt x="452" y="5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7" name="Freeform 37"/>
            <p:cNvSpPr/>
            <p:nvPr/>
          </p:nvSpPr>
          <p:spPr bwMode="auto">
            <a:xfrm>
              <a:off x="3836" y="1588"/>
              <a:ext cx="689" cy="23"/>
            </a:xfrm>
            <a:custGeom>
              <a:avLst/>
              <a:gdLst>
                <a:gd name="T0" fmla="*/ 0 w 689"/>
                <a:gd name="T1" fmla="*/ 16 h 23"/>
                <a:gd name="T2" fmla="*/ 689 w 689"/>
                <a:gd name="T3" fmla="*/ 0 h 23"/>
                <a:gd name="T4" fmla="*/ 689 w 689"/>
                <a:gd name="T5" fmla="*/ 7 h 23"/>
                <a:gd name="T6" fmla="*/ 12 w 689"/>
                <a:gd name="T7" fmla="*/ 23 h 23"/>
                <a:gd name="T8" fmla="*/ 0 w 689"/>
                <a:gd name="T9" fmla="*/ 16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23">
                  <a:moveTo>
                    <a:pt x="0" y="16"/>
                  </a:moveTo>
                  <a:lnTo>
                    <a:pt x="689" y="0"/>
                  </a:lnTo>
                  <a:lnTo>
                    <a:pt x="689" y="7"/>
                  </a:lnTo>
                  <a:lnTo>
                    <a:pt x="12" y="23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8" name="Freeform 38"/>
            <p:cNvSpPr/>
            <p:nvPr/>
          </p:nvSpPr>
          <p:spPr bwMode="auto">
            <a:xfrm>
              <a:off x="5093" y="1621"/>
              <a:ext cx="273" cy="428"/>
            </a:xfrm>
            <a:custGeom>
              <a:avLst/>
              <a:gdLst>
                <a:gd name="T0" fmla="*/ 0 w 273"/>
                <a:gd name="T1" fmla="*/ 0 h 428"/>
                <a:gd name="T2" fmla="*/ 263 w 273"/>
                <a:gd name="T3" fmla="*/ 428 h 428"/>
                <a:gd name="T4" fmla="*/ 273 w 273"/>
                <a:gd name="T5" fmla="*/ 428 h 428"/>
                <a:gd name="T6" fmla="*/ 12 w 273"/>
                <a:gd name="T7" fmla="*/ 0 h 428"/>
                <a:gd name="T8" fmla="*/ 0 w 27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3" h="428">
                  <a:moveTo>
                    <a:pt x="0" y="0"/>
                  </a:moveTo>
                  <a:lnTo>
                    <a:pt x="263" y="428"/>
                  </a:lnTo>
                  <a:lnTo>
                    <a:pt x="273" y="4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9" name="Freeform 39"/>
            <p:cNvSpPr/>
            <p:nvPr/>
          </p:nvSpPr>
          <p:spPr bwMode="auto">
            <a:xfrm>
              <a:off x="5070" y="1621"/>
              <a:ext cx="293" cy="428"/>
            </a:xfrm>
            <a:custGeom>
              <a:avLst/>
              <a:gdLst>
                <a:gd name="T0" fmla="*/ 0 w 293"/>
                <a:gd name="T1" fmla="*/ 0 h 428"/>
                <a:gd name="T2" fmla="*/ 286 w 293"/>
                <a:gd name="T3" fmla="*/ 428 h 428"/>
                <a:gd name="T4" fmla="*/ 293 w 293"/>
                <a:gd name="T5" fmla="*/ 421 h 428"/>
                <a:gd name="T6" fmla="*/ 16 w 293"/>
                <a:gd name="T7" fmla="*/ 0 h 428"/>
                <a:gd name="T8" fmla="*/ 0 w 29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3" h="428">
                  <a:moveTo>
                    <a:pt x="0" y="0"/>
                  </a:moveTo>
                  <a:lnTo>
                    <a:pt x="286" y="428"/>
                  </a:lnTo>
                  <a:lnTo>
                    <a:pt x="293" y="421"/>
                  </a:lnTo>
                  <a:lnTo>
                    <a:pt x="1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0" name="Freeform 40"/>
            <p:cNvSpPr/>
            <p:nvPr/>
          </p:nvSpPr>
          <p:spPr bwMode="auto">
            <a:xfrm>
              <a:off x="4568" y="1581"/>
              <a:ext cx="551" cy="156"/>
            </a:xfrm>
            <a:custGeom>
              <a:avLst/>
              <a:gdLst>
                <a:gd name="T0" fmla="*/ 0 w 551"/>
                <a:gd name="T1" fmla="*/ 0 h 156"/>
                <a:gd name="T2" fmla="*/ 551 w 551"/>
                <a:gd name="T3" fmla="*/ 146 h 156"/>
                <a:gd name="T4" fmla="*/ 539 w 551"/>
                <a:gd name="T5" fmla="*/ 156 h 156"/>
                <a:gd name="T6" fmla="*/ 0 w 551"/>
                <a:gd name="T7" fmla="*/ 11 h 156"/>
                <a:gd name="T8" fmla="*/ 0 w 551"/>
                <a:gd name="T9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1" h="156">
                  <a:moveTo>
                    <a:pt x="0" y="0"/>
                  </a:moveTo>
                  <a:lnTo>
                    <a:pt x="551" y="146"/>
                  </a:lnTo>
                  <a:lnTo>
                    <a:pt x="539" y="156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1" name="Freeform 41"/>
            <p:cNvSpPr/>
            <p:nvPr/>
          </p:nvSpPr>
          <p:spPr bwMode="auto">
            <a:xfrm>
              <a:off x="4546" y="1597"/>
              <a:ext cx="228" cy="677"/>
            </a:xfrm>
            <a:custGeom>
              <a:avLst/>
              <a:gdLst>
                <a:gd name="T0" fmla="*/ 0 w 228"/>
                <a:gd name="T1" fmla="*/ 0 h 677"/>
                <a:gd name="T2" fmla="*/ 223 w 228"/>
                <a:gd name="T3" fmla="*/ 677 h 677"/>
                <a:gd name="T4" fmla="*/ 228 w 228"/>
                <a:gd name="T5" fmla="*/ 677 h 677"/>
                <a:gd name="T6" fmla="*/ 10 w 228"/>
                <a:gd name="T7" fmla="*/ 0 h 677"/>
                <a:gd name="T8" fmla="*/ 0 w 228"/>
                <a:gd name="T9" fmla="*/ 0 h 6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8" h="677">
                  <a:moveTo>
                    <a:pt x="0" y="0"/>
                  </a:moveTo>
                  <a:lnTo>
                    <a:pt x="223" y="677"/>
                  </a:lnTo>
                  <a:lnTo>
                    <a:pt x="228" y="677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2" name="Freeform 42"/>
            <p:cNvSpPr/>
            <p:nvPr/>
          </p:nvSpPr>
          <p:spPr bwMode="auto">
            <a:xfrm>
              <a:off x="4229" y="1604"/>
              <a:ext cx="310" cy="481"/>
            </a:xfrm>
            <a:custGeom>
              <a:avLst/>
              <a:gdLst>
                <a:gd name="T0" fmla="*/ 0 w 310"/>
                <a:gd name="T1" fmla="*/ 481 h 481"/>
                <a:gd name="T2" fmla="*/ 301 w 310"/>
                <a:gd name="T3" fmla="*/ 0 h 481"/>
                <a:gd name="T4" fmla="*/ 310 w 310"/>
                <a:gd name="T5" fmla="*/ 0 h 481"/>
                <a:gd name="T6" fmla="*/ 7 w 310"/>
                <a:gd name="T7" fmla="*/ 481 h 481"/>
                <a:gd name="T8" fmla="*/ 0 w 310"/>
                <a:gd name="T9" fmla="*/ 481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0" h="481">
                  <a:moveTo>
                    <a:pt x="0" y="481"/>
                  </a:moveTo>
                  <a:lnTo>
                    <a:pt x="301" y="0"/>
                  </a:lnTo>
                  <a:lnTo>
                    <a:pt x="310" y="0"/>
                  </a:lnTo>
                  <a:lnTo>
                    <a:pt x="7" y="481"/>
                  </a:lnTo>
                  <a:lnTo>
                    <a:pt x="0" y="4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3" name="Freeform 43"/>
            <p:cNvSpPr/>
            <p:nvPr/>
          </p:nvSpPr>
          <p:spPr bwMode="auto">
            <a:xfrm>
              <a:off x="4217" y="1803"/>
              <a:ext cx="90" cy="282"/>
            </a:xfrm>
            <a:custGeom>
              <a:avLst/>
              <a:gdLst>
                <a:gd name="T0" fmla="*/ 81 w 90"/>
                <a:gd name="T1" fmla="*/ 0 h 282"/>
                <a:gd name="T2" fmla="*/ 0 w 90"/>
                <a:gd name="T3" fmla="*/ 282 h 282"/>
                <a:gd name="T4" fmla="*/ 7 w 90"/>
                <a:gd name="T5" fmla="*/ 282 h 282"/>
                <a:gd name="T6" fmla="*/ 90 w 90"/>
                <a:gd name="T7" fmla="*/ 0 h 282"/>
                <a:gd name="T8" fmla="*/ 81 w 90"/>
                <a:gd name="T9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282">
                  <a:moveTo>
                    <a:pt x="81" y="0"/>
                  </a:moveTo>
                  <a:lnTo>
                    <a:pt x="0" y="282"/>
                  </a:lnTo>
                  <a:lnTo>
                    <a:pt x="7" y="282"/>
                  </a:lnTo>
                  <a:lnTo>
                    <a:pt x="90" y="0"/>
                  </a:lnTo>
                  <a:lnTo>
                    <a:pt x="8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4" name="Freeform 44"/>
            <p:cNvSpPr/>
            <p:nvPr/>
          </p:nvSpPr>
          <p:spPr bwMode="auto">
            <a:xfrm>
              <a:off x="3833" y="1621"/>
              <a:ext cx="375" cy="464"/>
            </a:xfrm>
            <a:custGeom>
              <a:avLst/>
              <a:gdLst>
                <a:gd name="T0" fmla="*/ 0 w 375"/>
                <a:gd name="T1" fmla="*/ 0 h 464"/>
                <a:gd name="T2" fmla="*/ 368 w 375"/>
                <a:gd name="T3" fmla="*/ 464 h 464"/>
                <a:gd name="T4" fmla="*/ 375 w 375"/>
                <a:gd name="T5" fmla="*/ 464 h 464"/>
                <a:gd name="T6" fmla="*/ 8 w 375"/>
                <a:gd name="T7" fmla="*/ 0 h 464"/>
                <a:gd name="T8" fmla="*/ 0 w 375"/>
                <a:gd name="T9" fmla="*/ 0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5" h="464">
                  <a:moveTo>
                    <a:pt x="0" y="0"/>
                  </a:moveTo>
                  <a:lnTo>
                    <a:pt x="368" y="464"/>
                  </a:lnTo>
                  <a:lnTo>
                    <a:pt x="375" y="464"/>
                  </a:lnTo>
                  <a:lnTo>
                    <a:pt x="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5" name="Freeform 45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  <a:gd name="T10" fmla="*/ 0 w 649"/>
                <a:gd name="T11" fmla="*/ 17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6" name="Freeform 46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7" name="Freeform 47"/>
            <p:cNvSpPr/>
            <p:nvPr/>
          </p:nvSpPr>
          <p:spPr bwMode="auto">
            <a:xfrm>
              <a:off x="3623" y="1623"/>
              <a:ext cx="203" cy="658"/>
            </a:xfrm>
            <a:custGeom>
              <a:avLst/>
              <a:gdLst>
                <a:gd name="T0" fmla="*/ 194 w 203"/>
                <a:gd name="T1" fmla="*/ 0 h 658"/>
                <a:gd name="T2" fmla="*/ 0 w 203"/>
                <a:gd name="T3" fmla="*/ 658 h 658"/>
                <a:gd name="T4" fmla="*/ 9 w 203"/>
                <a:gd name="T5" fmla="*/ 658 h 658"/>
                <a:gd name="T6" fmla="*/ 203 w 203"/>
                <a:gd name="T7" fmla="*/ 5 h 658"/>
                <a:gd name="T8" fmla="*/ 194 w 203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58">
                  <a:moveTo>
                    <a:pt x="194" y="0"/>
                  </a:moveTo>
                  <a:lnTo>
                    <a:pt x="0" y="658"/>
                  </a:lnTo>
                  <a:lnTo>
                    <a:pt x="9" y="658"/>
                  </a:lnTo>
                  <a:lnTo>
                    <a:pt x="203" y="5"/>
                  </a:lnTo>
                  <a:lnTo>
                    <a:pt x="19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8" name="Freeform 48"/>
            <p:cNvSpPr/>
            <p:nvPr/>
          </p:nvSpPr>
          <p:spPr bwMode="auto">
            <a:xfrm>
              <a:off x="3353" y="1768"/>
              <a:ext cx="935" cy="310"/>
            </a:xfrm>
            <a:custGeom>
              <a:avLst/>
              <a:gdLst>
                <a:gd name="T0" fmla="*/ 0 w 935"/>
                <a:gd name="T1" fmla="*/ 300 h 310"/>
                <a:gd name="T2" fmla="*/ 928 w 935"/>
                <a:gd name="T3" fmla="*/ 0 h 310"/>
                <a:gd name="T4" fmla="*/ 935 w 935"/>
                <a:gd name="T5" fmla="*/ 9 h 310"/>
                <a:gd name="T6" fmla="*/ 7 w 935"/>
                <a:gd name="T7" fmla="*/ 310 h 310"/>
                <a:gd name="T8" fmla="*/ 0 w 935"/>
                <a:gd name="T9" fmla="*/ 300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5" h="310">
                  <a:moveTo>
                    <a:pt x="0" y="300"/>
                  </a:moveTo>
                  <a:lnTo>
                    <a:pt x="928" y="0"/>
                  </a:lnTo>
                  <a:lnTo>
                    <a:pt x="935" y="9"/>
                  </a:lnTo>
                  <a:lnTo>
                    <a:pt x="7" y="310"/>
                  </a:lnTo>
                  <a:lnTo>
                    <a:pt x="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9" name="Freeform 49"/>
            <p:cNvSpPr/>
            <p:nvPr/>
          </p:nvSpPr>
          <p:spPr bwMode="auto">
            <a:xfrm>
              <a:off x="2631" y="1820"/>
              <a:ext cx="641" cy="251"/>
            </a:xfrm>
            <a:custGeom>
              <a:avLst/>
              <a:gdLst>
                <a:gd name="T0" fmla="*/ 0 w 641"/>
                <a:gd name="T1" fmla="*/ 9 h 251"/>
                <a:gd name="T2" fmla="*/ 641 w 641"/>
                <a:gd name="T3" fmla="*/ 251 h 251"/>
                <a:gd name="T4" fmla="*/ 641 w 641"/>
                <a:gd name="T5" fmla="*/ 244 h 251"/>
                <a:gd name="T6" fmla="*/ 11 w 641"/>
                <a:gd name="T7" fmla="*/ 0 h 251"/>
                <a:gd name="T8" fmla="*/ 0 w 641"/>
                <a:gd name="T9" fmla="*/ 9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1" h="251">
                  <a:moveTo>
                    <a:pt x="0" y="9"/>
                  </a:moveTo>
                  <a:lnTo>
                    <a:pt x="641" y="251"/>
                  </a:lnTo>
                  <a:lnTo>
                    <a:pt x="641" y="244"/>
                  </a:lnTo>
                  <a:lnTo>
                    <a:pt x="11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0" name="Freeform 50"/>
            <p:cNvSpPr/>
            <p:nvPr/>
          </p:nvSpPr>
          <p:spPr bwMode="auto">
            <a:xfrm>
              <a:off x="2631" y="1798"/>
              <a:ext cx="497" cy="301"/>
            </a:xfrm>
            <a:custGeom>
              <a:avLst/>
              <a:gdLst>
                <a:gd name="T0" fmla="*/ 0 w 497"/>
                <a:gd name="T1" fmla="*/ 296 h 301"/>
                <a:gd name="T2" fmla="*/ 490 w 497"/>
                <a:gd name="T3" fmla="*/ 0 h 301"/>
                <a:gd name="T4" fmla="*/ 497 w 497"/>
                <a:gd name="T5" fmla="*/ 10 h 301"/>
                <a:gd name="T6" fmla="*/ 7 w 497"/>
                <a:gd name="T7" fmla="*/ 301 h 301"/>
                <a:gd name="T8" fmla="*/ 0 w 497"/>
                <a:gd name="T9" fmla="*/ 296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7" h="301">
                  <a:moveTo>
                    <a:pt x="0" y="296"/>
                  </a:moveTo>
                  <a:lnTo>
                    <a:pt x="490" y="0"/>
                  </a:lnTo>
                  <a:lnTo>
                    <a:pt x="497" y="10"/>
                  </a:lnTo>
                  <a:lnTo>
                    <a:pt x="7" y="301"/>
                  </a:lnTo>
                  <a:lnTo>
                    <a:pt x="0" y="2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1" name="Freeform 51"/>
            <p:cNvSpPr/>
            <p:nvPr/>
          </p:nvSpPr>
          <p:spPr bwMode="auto">
            <a:xfrm>
              <a:off x="2467" y="2125"/>
              <a:ext cx="135" cy="351"/>
            </a:xfrm>
            <a:custGeom>
              <a:avLst/>
              <a:gdLst>
                <a:gd name="T0" fmla="*/ 126 w 135"/>
                <a:gd name="T1" fmla="*/ 0 h 351"/>
                <a:gd name="T2" fmla="*/ 0 w 135"/>
                <a:gd name="T3" fmla="*/ 351 h 351"/>
                <a:gd name="T4" fmla="*/ 12 w 135"/>
                <a:gd name="T5" fmla="*/ 351 h 351"/>
                <a:gd name="T6" fmla="*/ 135 w 135"/>
                <a:gd name="T7" fmla="*/ 7 h 351"/>
                <a:gd name="T8" fmla="*/ 126 w 135"/>
                <a:gd name="T9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351">
                  <a:moveTo>
                    <a:pt x="126" y="0"/>
                  </a:moveTo>
                  <a:lnTo>
                    <a:pt x="0" y="351"/>
                  </a:lnTo>
                  <a:lnTo>
                    <a:pt x="12" y="351"/>
                  </a:lnTo>
                  <a:lnTo>
                    <a:pt x="135" y="7"/>
                  </a:lnTo>
                  <a:lnTo>
                    <a:pt x="12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2" name="Freeform 52"/>
            <p:cNvSpPr/>
            <p:nvPr/>
          </p:nvSpPr>
          <p:spPr bwMode="auto">
            <a:xfrm>
              <a:off x="2607" y="2130"/>
              <a:ext cx="234" cy="743"/>
            </a:xfrm>
            <a:custGeom>
              <a:avLst/>
              <a:gdLst>
                <a:gd name="T0" fmla="*/ 0 w 234"/>
                <a:gd name="T1" fmla="*/ 0 h 743"/>
                <a:gd name="T2" fmla="*/ 223 w 234"/>
                <a:gd name="T3" fmla="*/ 743 h 743"/>
                <a:gd name="T4" fmla="*/ 234 w 234"/>
                <a:gd name="T5" fmla="*/ 743 h 743"/>
                <a:gd name="T6" fmla="*/ 9 w 234"/>
                <a:gd name="T7" fmla="*/ 0 h 743"/>
                <a:gd name="T8" fmla="*/ 0 w 234"/>
                <a:gd name="T9" fmla="*/ 0 h 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743">
                  <a:moveTo>
                    <a:pt x="0" y="0"/>
                  </a:moveTo>
                  <a:lnTo>
                    <a:pt x="223" y="743"/>
                  </a:lnTo>
                  <a:lnTo>
                    <a:pt x="234" y="743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3" name="Freeform 53"/>
            <p:cNvSpPr/>
            <p:nvPr/>
          </p:nvSpPr>
          <p:spPr bwMode="auto">
            <a:xfrm>
              <a:off x="2472" y="2525"/>
              <a:ext cx="350" cy="360"/>
            </a:xfrm>
            <a:custGeom>
              <a:avLst/>
              <a:gdLst>
                <a:gd name="T0" fmla="*/ 0 w 350"/>
                <a:gd name="T1" fmla="*/ 12 h 360"/>
                <a:gd name="T2" fmla="*/ 343 w 350"/>
                <a:gd name="T3" fmla="*/ 360 h 360"/>
                <a:gd name="T4" fmla="*/ 350 w 350"/>
                <a:gd name="T5" fmla="*/ 348 h 360"/>
                <a:gd name="T6" fmla="*/ 7 w 350"/>
                <a:gd name="T7" fmla="*/ 0 h 360"/>
                <a:gd name="T8" fmla="*/ 0 w 350"/>
                <a:gd name="T9" fmla="*/ 12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0" h="360">
                  <a:moveTo>
                    <a:pt x="0" y="12"/>
                  </a:moveTo>
                  <a:lnTo>
                    <a:pt x="343" y="360"/>
                  </a:lnTo>
                  <a:lnTo>
                    <a:pt x="350" y="348"/>
                  </a:lnTo>
                  <a:lnTo>
                    <a:pt x="7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4" name="Freeform 54"/>
            <p:cNvSpPr/>
            <p:nvPr/>
          </p:nvSpPr>
          <p:spPr bwMode="auto">
            <a:xfrm>
              <a:off x="2922" y="2466"/>
              <a:ext cx="128" cy="355"/>
            </a:xfrm>
            <a:custGeom>
              <a:avLst/>
              <a:gdLst>
                <a:gd name="T0" fmla="*/ 121 w 128"/>
                <a:gd name="T1" fmla="*/ 0 h 355"/>
                <a:gd name="T2" fmla="*/ 0 w 128"/>
                <a:gd name="T3" fmla="*/ 339 h 355"/>
                <a:gd name="T4" fmla="*/ 9 w 128"/>
                <a:gd name="T5" fmla="*/ 355 h 355"/>
                <a:gd name="T6" fmla="*/ 128 w 128"/>
                <a:gd name="T7" fmla="*/ 10 h 355"/>
                <a:gd name="T8" fmla="*/ 121 w 128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8" h="355">
                  <a:moveTo>
                    <a:pt x="121" y="0"/>
                  </a:moveTo>
                  <a:lnTo>
                    <a:pt x="0" y="339"/>
                  </a:lnTo>
                  <a:lnTo>
                    <a:pt x="9" y="355"/>
                  </a:lnTo>
                  <a:lnTo>
                    <a:pt x="128" y="10"/>
                  </a:lnTo>
                  <a:lnTo>
                    <a:pt x="1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5" name="Freeform 55"/>
            <p:cNvSpPr/>
            <p:nvPr/>
          </p:nvSpPr>
          <p:spPr bwMode="auto">
            <a:xfrm>
              <a:off x="2616" y="2118"/>
              <a:ext cx="417" cy="322"/>
            </a:xfrm>
            <a:custGeom>
              <a:avLst/>
              <a:gdLst>
                <a:gd name="T0" fmla="*/ 0 w 417"/>
                <a:gd name="T1" fmla="*/ 10 h 322"/>
                <a:gd name="T2" fmla="*/ 408 w 417"/>
                <a:gd name="T3" fmla="*/ 322 h 322"/>
                <a:gd name="T4" fmla="*/ 417 w 417"/>
                <a:gd name="T5" fmla="*/ 310 h 322"/>
                <a:gd name="T6" fmla="*/ 15 w 417"/>
                <a:gd name="T7" fmla="*/ 0 h 322"/>
                <a:gd name="T8" fmla="*/ 0 w 417"/>
                <a:gd name="T9" fmla="*/ 10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7" h="322">
                  <a:moveTo>
                    <a:pt x="0" y="10"/>
                  </a:moveTo>
                  <a:lnTo>
                    <a:pt x="408" y="322"/>
                  </a:lnTo>
                  <a:lnTo>
                    <a:pt x="417" y="310"/>
                  </a:lnTo>
                  <a:lnTo>
                    <a:pt x="15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6" name="Freeform 56"/>
            <p:cNvSpPr/>
            <p:nvPr/>
          </p:nvSpPr>
          <p:spPr bwMode="auto">
            <a:xfrm>
              <a:off x="3054" y="1803"/>
              <a:ext cx="81" cy="618"/>
            </a:xfrm>
            <a:custGeom>
              <a:avLst/>
              <a:gdLst>
                <a:gd name="T0" fmla="*/ 69 w 81"/>
                <a:gd name="T1" fmla="*/ 0 h 618"/>
                <a:gd name="T2" fmla="*/ 0 w 81"/>
                <a:gd name="T3" fmla="*/ 618 h 618"/>
                <a:gd name="T4" fmla="*/ 10 w 81"/>
                <a:gd name="T5" fmla="*/ 618 h 618"/>
                <a:gd name="T6" fmla="*/ 81 w 81"/>
                <a:gd name="T7" fmla="*/ 0 h 618"/>
                <a:gd name="T8" fmla="*/ 69 w 81"/>
                <a:gd name="T9" fmla="*/ 0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618">
                  <a:moveTo>
                    <a:pt x="69" y="0"/>
                  </a:moveTo>
                  <a:lnTo>
                    <a:pt x="0" y="618"/>
                  </a:lnTo>
                  <a:lnTo>
                    <a:pt x="10" y="618"/>
                  </a:lnTo>
                  <a:lnTo>
                    <a:pt x="81" y="0"/>
                  </a:lnTo>
                  <a:lnTo>
                    <a:pt x="6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7" name="Freeform 57"/>
            <p:cNvSpPr/>
            <p:nvPr/>
          </p:nvSpPr>
          <p:spPr bwMode="auto">
            <a:xfrm>
              <a:off x="3135" y="1810"/>
              <a:ext cx="476" cy="474"/>
            </a:xfrm>
            <a:custGeom>
              <a:avLst/>
              <a:gdLst>
                <a:gd name="T0" fmla="*/ 0 w 476"/>
                <a:gd name="T1" fmla="*/ 0 h 474"/>
                <a:gd name="T2" fmla="*/ 469 w 476"/>
                <a:gd name="T3" fmla="*/ 474 h 474"/>
                <a:gd name="T4" fmla="*/ 476 w 476"/>
                <a:gd name="T5" fmla="*/ 471 h 474"/>
                <a:gd name="T6" fmla="*/ 9 w 476"/>
                <a:gd name="T7" fmla="*/ 0 h 474"/>
                <a:gd name="T8" fmla="*/ 0 w 476"/>
                <a:gd name="T9" fmla="*/ 0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6" h="474">
                  <a:moveTo>
                    <a:pt x="0" y="0"/>
                  </a:moveTo>
                  <a:lnTo>
                    <a:pt x="469" y="474"/>
                  </a:lnTo>
                  <a:lnTo>
                    <a:pt x="476" y="471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8" name="Freeform 58"/>
            <p:cNvSpPr/>
            <p:nvPr/>
          </p:nvSpPr>
          <p:spPr bwMode="auto">
            <a:xfrm>
              <a:off x="2938" y="2109"/>
              <a:ext cx="363" cy="696"/>
            </a:xfrm>
            <a:custGeom>
              <a:avLst/>
              <a:gdLst>
                <a:gd name="T0" fmla="*/ 358 w 363"/>
                <a:gd name="T1" fmla="*/ 0 h 696"/>
                <a:gd name="T2" fmla="*/ 0 w 363"/>
                <a:gd name="T3" fmla="*/ 696 h 696"/>
                <a:gd name="T4" fmla="*/ 12 w 363"/>
                <a:gd name="T5" fmla="*/ 696 h 696"/>
                <a:gd name="T6" fmla="*/ 363 w 363"/>
                <a:gd name="T7" fmla="*/ 9 h 696"/>
                <a:gd name="T8" fmla="*/ 358 w 363"/>
                <a:gd name="T9" fmla="*/ 0 h 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3" h="696">
                  <a:moveTo>
                    <a:pt x="358" y="0"/>
                  </a:moveTo>
                  <a:lnTo>
                    <a:pt x="0" y="696"/>
                  </a:lnTo>
                  <a:lnTo>
                    <a:pt x="12" y="696"/>
                  </a:lnTo>
                  <a:lnTo>
                    <a:pt x="363" y="9"/>
                  </a:lnTo>
                  <a:lnTo>
                    <a:pt x="35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9" name="Freeform 59"/>
            <p:cNvSpPr/>
            <p:nvPr/>
          </p:nvSpPr>
          <p:spPr bwMode="auto">
            <a:xfrm>
              <a:off x="3085" y="2296"/>
              <a:ext cx="516" cy="154"/>
            </a:xfrm>
            <a:custGeom>
              <a:avLst/>
              <a:gdLst>
                <a:gd name="T0" fmla="*/ 0 w 516"/>
                <a:gd name="T1" fmla="*/ 144 h 154"/>
                <a:gd name="T2" fmla="*/ 516 w 516"/>
                <a:gd name="T3" fmla="*/ 0 h 154"/>
                <a:gd name="T4" fmla="*/ 516 w 516"/>
                <a:gd name="T5" fmla="*/ 7 h 154"/>
                <a:gd name="T6" fmla="*/ 0 w 516"/>
                <a:gd name="T7" fmla="*/ 154 h 154"/>
                <a:gd name="T8" fmla="*/ 0 w 516"/>
                <a:gd name="T9" fmla="*/ 14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6" h="154">
                  <a:moveTo>
                    <a:pt x="0" y="144"/>
                  </a:moveTo>
                  <a:lnTo>
                    <a:pt x="516" y="0"/>
                  </a:lnTo>
                  <a:lnTo>
                    <a:pt x="516" y="7"/>
                  </a:lnTo>
                  <a:lnTo>
                    <a:pt x="0" y="154"/>
                  </a:lnTo>
                  <a:lnTo>
                    <a:pt x="0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0" name="Freeform 60"/>
            <p:cNvSpPr/>
            <p:nvPr/>
          </p:nvSpPr>
          <p:spPr bwMode="auto">
            <a:xfrm>
              <a:off x="3637" y="2106"/>
              <a:ext cx="571" cy="192"/>
            </a:xfrm>
            <a:custGeom>
              <a:avLst/>
              <a:gdLst>
                <a:gd name="T0" fmla="*/ 0 w 571"/>
                <a:gd name="T1" fmla="*/ 180 h 192"/>
                <a:gd name="T2" fmla="*/ 571 w 571"/>
                <a:gd name="T3" fmla="*/ 0 h 192"/>
                <a:gd name="T4" fmla="*/ 571 w 571"/>
                <a:gd name="T5" fmla="*/ 12 h 192"/>
                <a:gd name="T6" fmla="*/ 0 w 571"/>
                <a:gd name="T7" fmla="*/ 192 h 192"/>
                <a:gd name="T8" fmla="*/ 0 w 571"/>
                <a:gd name="T9" fmla="*/ 18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192">
                  <a:moveTo>
                    <a:pt x="0" y="180"/>
                  </a:moveTo>
                  <a:lnTo>
                    <a:pt x="571" y="0"/>
                  </a:lnTo>
                  <a:lnTo>
                    <a:pt x="571" y="12"/>
                  </a:lnTo>
                  <a:lnTo>
                    <a:pt x="0" y="192"/>
                  </a:lnTo>
                  <a:lnTo>
                    <a:pt x="0" y="1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1" name="Freeform 61"/>
            <p:cNvSpPr/>
            <p:nvPr/>
          </p:nvSpPr>
          <p:spPr bwMode="auto">
            <a:xfrm>
              <a:off x="4234" y="2106"/>
              <a:ext cx="521" cy="187"/>
            </a:xfrm>
            <a:custGeom>
              <a:avLst/>
              <a:gdLst>
                <a:gd name="T0" fmla="*/ 0 w 521"/>
                <a:gd name="T1" fmla="*/ 10 h 187"/>
                <a:gd name="T2" fmla="*/ 518 w 521"/>
                <a:gd name="T3" fmla="*/ 187 h 187"/>
                <a:gd name="T4" fmla="*/ 521 w 521"/>
                <a:gd name="T5" fmla="*/ 175 h 187"/>
                <a:gd name="T6" fmla="*/ 0 w 521"/>
                <a:gd name="T7" fmla="*/ 0 h 187"/>
                <a:gd name="T8" fmla="*/ 0 w 521"/>
                <a:gd name="T9" fmla="*/ 1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187">
                  <a:moveTo>
                    <a:pt x="0" y="10"/>
                  </a:moveTo>
                  <a:lnTo>
                    <a:pt x="518" y="187"/>
                  </a:lnTo>
                  <a:lnTo>
                    <a:pt x="521" y="175"/>
                  </a:lnTo>
                  <a:lnTo>
                    <a:pt x="0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2" name="Freeform 62"/>
            <p:cNvSpPr/>
            <p:nvPr/>
          </p:nvSpPr>
          <p:spPr bwMode="auto">
            <a:xfrm>
              <a:off x="4795" y="1749"/>
              <a:ext cx="329" cy="525"/>
            </a:xfrm>
            <a:custGeom>
              <a:avLst/>
              <a:gdLst>
                <a:gd name="T0" fmla="*/ 329 w 329"/>
                <a:gd name="T1" fmla="*/ 0 h 525"/>
                <a:gd name="T2" fmla="*/ 0 w 329"/>
                <a:gd name="T3" fmla="*/ 525 h 525"/>
                <a:gd name="T4" fmla="*/ 7 w 329"/>
                <a:gd name="T5" fmla="*/ 525 h 525"/>
                <a:gd name="T6" fmla="*/ 329 w 329"/>
                <a:gd name="T7" fmla="*/ 12 h 525"/>
                <a:gd name="T8" fmla="*/ 329 w 329"/>
                <a:gd name="T9" fmla="*/ 0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9" h="525">
                  <a:moveTo>
                    <a:pt x="329" y="0"/>
                  </a:moveTo>
                  <a:lnTo>
                    <a:pt x="0" y="525"/>
                  </a:lnTo>
                  <a:lnTo>
                    <a:pt x="7" y="525"/>
                  </a:lnTo>
                  <a:lnTo>
                    <a:pt x="329" y="12"/>
                  </a:lnTo>
                  <a:lnTo>
                    <a:pt x="3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3" name="Freeform 63"/>
            <p:cNvSpPr/>
            <p:nvPr/>
          </p:nvSpPr>
          <p:spPr bwMode="auto">
            <a:xfrm>
              <a:off x="5145" y="1756"/>
              <a:ext cx="52" cy="691"/>
            </a:xfrm>
            <a:custGeom>
              <a:avLst/>
              <a:gdLst>
                <a:gd name="T0" fmla="*/ 0 w 52"/>
                <a:gd name="T1" fmla="*/ 0 h 691"/>
                <a:gd name="T2" fmla="*/ 41 w 52"/>
                <a:gd name="T3" fmla="*/ 691 h 691"/>
                <a:gd name="T4" fmla="*/ 52 w 52"/>
                <a:gd name="T5" fmla="*/ 691 h 691"/>
                <a:gd name="T6" fmla="*/ 7 w 52"/>
                <a:gd name="T7" fmla="*/ 0 h 691"/>
                <a:gd name="T8" fmla="*/ 0 w 52"/>
                <a:gd name="T9" fmla="*/ 0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691">
                  <a:moveTo>
                    <a:pt x="0" y="0"/>
                  </a:moveTo>
                  <a:lnTo>
                    <a:pt x="41" y="691"/>
                  </a:lnTo>
                  <a:lnTo>
                    <a:pt x="52" y="691"/>
                  </a:lnTo>
                  <a:lnTo>
                    <a:pt x="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4" name="Freeform 64"/>
            <p:cNvSpPr/>
            <p:nvPr/>
          </p:nvSpPr>
          <p:spPr bwMode="auto">
            <a:xfrm>
              <a:off x="5204" y="2102"/>
              <a:ext cx="183" cy="355"/>
            </a:xfrm>
            <a:custGeom>
              <a:avLst/>
              <a:gdLst>
                <a:gd name="T0" fmla="*/ 171 w 183"/>
                <a:gd name="T1" fmla="*/ 0 h 355"/>
                <a:gd name="T2" fmla="*/ 0 w 183"/>
                <a:gd name="T3" fmla="*/ 345 h 355"/>
                <a:gd name="T4" fmla="*/ 10 w 183"/>
                <a:gd name="T5" fmla="*/ 355 h 355"/>
                <a:gd name="T6" fmla="*/ 183 w 183"/>
                <a:gd name="T7" fmla="*/ 0 h 355"/>
                <a:gd name="T8" fmla="*/ 171 w 183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3" h="355">
                  <a:moveTo>
                    <a:pt x="171" y="0"/>
                  </a:moveTo>
                  <a:lnTo>
                    <a:pt x="0" y="345"/>
                  </a:lnTo>
                  <a:lnTo>
                    <a:pt x="10" y="355"/>
                  </a:lnTo>
                  <a:lnTo>
                    <a:pt x="183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5" name="Freeform 65"/>
            <p:cNvSpPr/>
            <p:nvPr/>
          </p:nvSpPr>
          <p:spPr bwMode="auto">
            <a:xfrm>
              <a:off x="4795" y="2303"/>
              <a:ext cx="362" cy="173"/>
            </a:xfrm>
            <a:custGeom>
              <a:avLst/>
              <a:gdLst>
                <a:gd name="T0" fmla="*/ 0 w 362"/>
                <a:gd name="T1" fmla="*/ 9 h 173"/>
                <a:gd name="T2" fmla="*/ 362 w 362"/>
                <a:gd name="T3" fmla="*/ 173 h 173"/>
                <a:gd name="T4" fmla="*/ 362 w 362"/>
                <a:gd name="T5" fmla="*/ 156 h 173"/>
                <a:gd name="T6" fmla="*/ 0 w 362"/>
                <a:gd name="T7" fmla="*/ 0 h 173"/>
                <a:gd name="T8" fmla="*/ 0 w 362"/>
                <a:gd name="T9" fmla="*/ 9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2" h="173">
                  <a:moveTo>
                    <a:pt x="0" y="9"/>
                  </a:moveTo>
                  <a:lnTo>
                    <a:pt x="362" y="173"/>
                  </a:lnTo>
                  <a:lnTo>
                    <a:pt x="362" y="156"/>
                  </a:lnTo>
                  <a:lnTo>
                    <a:pt x="0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6" name="Freeform 66"/>
            <p:cNvSpPr/>
            <p:nvPr/>
          </p:nvSpPr>
          <p:spPr bwMode="auto">
            <a:xfrm>
              <a:off x="5086" y="2499"/>
              <a:ext cx="102" cy="462"/>
            </a:xfrm>
            <a:custGeom>
              <a:avLst/>
              <a:gdLst>
                <a:gd name="T0" fmla="*/ 95 w 102"/>
                <a:gd name="T1" fmla="*/ 0 h 462"/>
                <a:gd name="T2" fmla="*/ 0 w 102"/>
                <a:gd name="T3" fmla="*/ 462 h 462"/>
                <a:gd name="T4" fmla="*/ 12 w 102"/>
                <a:gd name="T5" fmla="*/ 462 h 462"/>
                <a:gd name="T6" fmla="*/ 102 w 102"/>
                <a:gd name="T7" fmla="*/ 0 h 462"/>
                <a:gd name="T8" fmla="*/ 95 w 102"/>
                <a:gd name="T9" fmla="*/ 0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462">
                  <a:moveTo>
                    <a:pt x="95" y="0"/>
                  </a:moveTo>
                  <a:lnTo>
                    <a:pt x="0" y="462"/>
                  </a:lnTo>
                  <a:lnTo>
                    <a:pt x="12" y="462"/>
                  </a:lnTo>
                  <a:lnTo>
                    <a:pt x="102" y="0"/>
                  </a:lnTo>
                  <a:lnTo>
                    <a:pt x="9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7" name="Freeform 67"/>
            <p:cNvSpPr/>
            <p:nvPr/>
          </p:nvSpPr>
          <p:spPr bwMode="auto">
            <a:xfrm>
              <a:off x="4724" y="2317"/>
              <a:ext cx="59" cy="663"/>
            </a:xfrm>
            <a:custGeom>
              <a:avLst/>
              <a:gdLst>
                <a:gd name="T0" fmla="*/ 50 w 59"/>
                <a:gd name="T1" fmla="*/ 0 h 663"/>
                <a:gd name="T2" fmla="*/ 0 w 59"/>
                <a:gd name="T3" fmla="*/ 663 h 663"/>
                <a:gd name="T4" fmla="*/ 9 w 59"/>
                <a:gd name="T5" fmla="*/ 663 h 663"/>
                <a:gd name="T6" fmla="*/ 59 w 59"/>
                <a:gd name="T7" fmla="*/ 0 h 663"/>
                <a:gd name="T8" fmla="*/ 50 w 59"/>
                <a:gd name="T9" fmla="*/ 0 h 6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663">
                  <a:moveTo>
                    <a:pt x="50" y="0"/>
                  </a:moveTo>
                  <a:lnTo>
                    <a:pt x="0" y="663"/>
                  </a:lnTo>
                  <a:lnTo>
                    <a:pt x="9" y="663"/>
                  </a:lnTo>
                  <a:lnTo>
                    <a:pt x="59" y="0"/>
                  </a:lnTo>
                  <a:lnTo>
                    <a:pt x="5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8" name="Freeform 68"/>
            <p:cNvSpPr/>
            <p:nvPr/>
          </p:nvSpPr>
          <p:spPr bwMode="auto">
            <a:xfrm>
              <a:off x="4740" y="2499"/>
              <a:ext cx="443" cy="481"/>
            </a:xfrm>
            <a:custGeom>
              <a:avLst/>
              <a:gdLst>
                <a:gd name="T0" fmla="*/ 436 w 443"/>
                <a:gd name="T1" fmla="*/ 0 h 481"/>
                <a:gd name="T2" fmla="*/ 0 w 443"/>
                <a:gd name="T3" fmla="*/ 476 h 481"/>
                <a:gd name="T4" fmla="*/ 7 w 443"/>
                <a:gd name="T5" fmla="*/ 481 h 481"/>
                <a:gd name="T6" fmla="*/ 443 w 443"/>
                <a:gd name="T7" fmla="*/ 0 h 481"/>
                <a:gd name="T8" fmla="*/ 436 w 443"/>
                <a:gd name="T9" fmla="*/ 0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3" h="481">
                  <a:moveTo>
                    <a:pt x="436" y="0"/>
                  </a:moveTo>
                  <a:lnTo>
                    <a:pt x="0" y="476"/>
                  </a:lnTo>
                  <a:lnTo>
                    <a:pt x="7" y="481"/>
                  </a:lnTo>
                  <a:lnTo>
                    <a:pt x="443" y="0"/>
                  </a:lnTo>
                  <a:lnTo>
                    <a:pt x="43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9" name="Freeform 69"/>
            <p:cNvSpPr/>
            <p:nvPr/>
          </p:nvSpPr>
          <p:spPr bwMode="auto">
            <a:xfrm>
              <a:off x="4996" y="2573"/>
              <a:ext cx="81" cy="388"/>
            </a:xfrm>
            <a:custGeom>
              <a:avLst/>
              <a:gdLst>
                <a:gd name="T0" fmla="*/ 0 w 81"/>
                <a:gd name="T1" fmla="*/ 0 h 388"/>
                <a:gd name="T2" fmla="*/ 69 w 81"/>
                <a:gd name="T3" fmla="*/ 388 h 388"/>
                <a:gd name="T4" fmla="*/ 81 w 81"/>
                <a:gd name="T5" fmla="*/ 388 h 388"/>
                <a:gd name="T6" fmla="*/ 10 w 81"/>
                <a:gd name="T7" fmla="*/ 0 h 388"/>
                <a:gd name="T8" fmla="*/ 0 w 8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388">
                  <a:moveTo>
                    <a:pt x="0" y="0"/>
                  </a:moveTo>
                  <a:lnTo>
                    <a:pt x="69" y="388"/>
                  </a:lnTo>
                  <a:lnTo>
                    <a:pt x="81" y="388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0" name="Freeform 70"/>
            <p:cNvSpPr/>
            <p:nvPr/>
          </p:nvSpPr>
          <p:spPr bwMode="auto">
            <a:xfrm>
              <a:off x="4186" y="2116"/>
              <a:ext cx="38" cy="594"/>
            </a:xfrm>
            <a:custGeom>
              <a:avLst/>
              <a:gdLst>
                <a:gd name="T0" fmla="*/ 31 w 38"/>
                <a:gd name="T1" fmla="*/ 2 h 594"/>
                <a:gd name="T2" fmla="*/ 0 w 38"/>
                <a:gd name="T3" fmla="*/ 594 h 594"/>
                <a:gd name="T4" fmla="*/ 7 w 38"/>
                <a:gd name="T5" fmla="*/ 594 h 594"/>
                <a:gd name="T6" fmla="*/ 38 w 38"/>
                <a:gd name="T7" fmla="*/ 0 h 594"/>
                <a:gd name="T8" fmla="*/ 31 w 38"/>
                <a:gd name="T9" fmla="*/ 2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594">
                  <a:moveTo>
                    <a:pt x="31" y="2"/>
                  </a:moveTo>
                  <a:lnTo>
                    <a:pt x="0" y="594"/>
                  </a:lnTo>
                  <a:lnTo>
                    <a:pt x="7" y="594"/>
                  </a:lnTo>
                  <a:lnTo>
                    <a:pt x="38" y="0"/>
                  </a:lnTo>
                  <a:lnTo>
                    <a:pt x="31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1" name="Freeform 71"/>
            <p:cNvSpPr/>
            <p:nvPr/>
          </p:nvSpPr>
          <p:spPr bwMode="auto">
            <a:xfrm>
              <a:off x="4201" y="2312"/>
              <a:ext cx="568" cy="415"/>
            </a:xfrm>
            <a:custGeom>
              <a:avLst/>
              <a:gdLst>
                <a:gd name="T0" fmla="*/ 0 w 568"/>
                <a:gd name="T1" fmla="*/ 405 h 415"/>
                <a:gd name="T2" fmla="*/ 563 w 568"/>
                <a:gd name="T3" fmla="*/ 0 h 415"/>
                <a:gd name="T4" fmla="*/ 568 w 568"/>
                <a:gd name="T5" fmla="*/ 7 h 415"/>
                <a:gd name="T6" fmla="*/ 0 w 568"/>
                <a:gd name="T7" fmla="*/ 415 h 415"/>
                <a:gd name="T8" fmla="*/ 0 w 568"/>
                <a:gd name="T9" fmla="*/ 405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8" h="415">
                  <a:moveTo>
                    <a:pt x="0" y="405"/>
                  </a:moveTo>
                  <a:lnTo>
                    <a:pt x="563" y="0"/>
                  </a:lnTo>
                  <a:lnTo>
                    <a:pt x="568" y="7"/>
                  </a:lnTo>
                  <a:lnTo>
                    <a:pt x="0" y="415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2" name="Freeform 72"/>
            <p:cNvSpPr/>
            <p:nvPr/>
          </p:nvSpPr>
          <p:spPr bwMode="auto">
            <a:xfrm>
              <a:off x="4198" y="2729"/>
              <a:ext cx="507" cy="272"/>
            </a:xfrm>
            <a:custGeom>
              <a:avLst/>
              <a:gdLst>
                <a:gd name="T0" fmla="*/ 0 w 507"/>
                <a:gd name="T1" fmla="*/ 9 h 272"/>
                <a:gd name="T2" fmla="*/ 497 w 507"/>
                <a:gd name="T3" fmla="*/ 272 h 272"/>
                <a:gd name="T4" fmla="*/ 507 w 507"/>
                <a:gd name="T5" fmla="*/ 268 h 272"/>
                <a:gd name="T6" fmla="*/ 5 w 507"/>
                <a:gd name="T7" fmla="*/ 0 h 272"/>
                <a:gd name="T8" fmla="*/ 0 w 507"/>
                <a:gd name="T9" fmla="*/ 9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72">
                  <a:moveTo>
                    <a:pt x="0" y="9"/>
                  </a:moveTo>
                  <a:lnTo>
                    <a:pt x="497" y="272"/>
                  </a:lnTo>
                  <a:lnTo>
                    <a:pt x="507" y="268"/>
                  </a:lnTo>
                  <a:lnTo>
                    <a:pt x="5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3" name="Freeform 73"/>
            <p:cNvSpPr/>
            <p:nvPr/>
          </p:nvSpPr>
          <p:spPr bwMode="auto">
            <a:xfrm>
              <a:off x="3627" y="2298"/>
              <a:ext cx="540" cy="431"/>
            </a:xfrm>
            <a:custGeom>
              <a:avLst/>
              <a:gdLst>
                <a:gd name="T0" fmla="*/ 0 w 540"/>
                <a:gd name="T1" fmla="*/ 10 h 431"/>
                <a:gd name="T2" fmla="*/ 540 w 540"/>
                <a:gd name="T3" fmla="*/ 431 h 431"/>
                <a:gd name="T4" fmla="*/ 540 w 540"/>
                <a:gd name="T5" fmla="*/ 417 h 431"/>
                <a:gd name="T6" fmla="*/ 8 w 540"/>
                <a:gd name="T7" fmla="*/ 0 h 431"/>
                <a:gd name="T8" fmla="*/ 0 w 540"/>
                <a:gd name="T9" fmla="*/ 1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431">
                  <a:moveTo>
                    <a:pt x="0" y="10"/>
                  </a:moveTo>
                  <a:lnTo>
                    <a:pt x="540" y="431"/>
                  </a:lnTo>
                  <a:lnTo>
                    <a:pt x="540" y="417"/>
                  </a:lnTo>
                  <a:lnTo>
                    <a:pt x="8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4" name="Freeform 74"/>
            <p:cNvSpPr/>
            <p:nvPr/>
          </p:nvSpPr>
          <p:spPr bwMode="auto">
            <a:xfrm>
              <a:off x="3495" y="2305"/>
              <a:ext cx="130" cy="621"/>
            </a:xfrm>
            <a:custGeom>
              <a:avLst/>
              <a:gdLst>
                <a:gd name="T0" fmla="*/ 125 w 130"/>
                <a:gd name="T1" fmla="*/ 0 h 621"/>
                <a:gd name="T2" fmla="*/ 0 w 130"/>
                <a:gd name="T3" fmla="*/ 621 h 621"/>
                <a:gd name="T4" fmla="*/ 9 w 130"/>
                <a:gd name="T5" fmla="*/ 621 h 621"/>
                <a:gd name="T6" fmla="*/ 130 w 130"/>
                <a:gd name="T7" fmla="*/ 5 h 621"/>
                <a:gd name="T8" fmla="*/ 125 w 130"/>
                <a:gd name="T9" fmla="*/ 0 h 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" h="621">
                  <a:moveTo>
                    <a:pt x="125" y="0"/>
                  </a:moveTo>
                  <a:lnTo>
                    <a:pt x="0" y="621"/>
                  </a:lnTo>
                  <a:lnTo>
                    <a:pt x="9" y="621"/>
                  </a:lnTo>
                  <a:lnTo>
                    <a:pt x="130" y="5"/>
                  </a:lnTo>
                  <a:lnTo>
                    <a:pt x="1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5" name="Freeform 75"/>
            <p:cNvSpPr/>
            <p:nvPr/>
          </p:nvSpPr>
          <p:spPr bwMode="auto">
            <a:xfrm>
              <a:off x="3054" y="2461"/>
              <a:ext cx="420" cy="465"/>
            </a:xfrm>
            <a:custGeom>
              <a:avLst/>
              <a:gdLst>
                <a:gd name="T0" fmla="*/ 0 w 420"/>
                <a:gd name="T1" fmla="*/ 8 h 465"/>
                <a:gd name="T2" fmla="*/ 412 w 420"/>
                <a:gd name="T3" fmla="*/ 465 h 465"/>
                <a:gd name="T4" fmla="*/ 420 w 420"/>
                <a:gd name="T5" fmla="*/ 465 h 465"/>
                <a:gd name="T6" fmla="*/ 12 w 420"/>
                <a:gd name="T7" fmla="*/ 0 h 465"/>
                <a:gd name="T8" fmla="*/ 0 w 420"/>
                <a:gd name="T9" fmla="*/ 8 h 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0" h="465">
                  <a:moveTo>
                    <a:pt x="0" y="8"/>
                  </a:moveTo>
                  <a:lnTo>
                    <a:pt x="412" y="465"/>
                  </a:lnTo>
                  <a:lnTo>
                    <a:pt x="420" y="465"/>
                  </a:lnTo>
                  <a:lnTo>
                    <a:pt x="12" y="0"/>
                  </a:ln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6" name="Freeform 76"/>
            <p:cNvSpPr/>
            <p:nvPr/>
          </p:nvSpPr>
          <p:spPr bwMode="auto">
            <a:xfrm>
              <a:off x="3519" y="2729"/>
              <a:ext cx="655" cy="223"/>
            </a:xfrm>
            <a:custGeom>
              <a:avLst/>
              <a:gdLst>
                <a:gd name="T0" fmla="*/ 0 w 655"/>
                <a:gd name="T1" fmla="*/ 213 h 223"/>
                <a:gd name="T2" fmla="*/ 655 w 655"/>
                <a:gd name="T3" fmla="*/ 0 h 223"/>
                <a:gd name="T4" fmla="*/ 655 w 655"/>
                <a:gd name="T5" fmla="*/ 9 h 223"/>
                <a:gd name="T6" fmla="*/ 0 w 655"/>
                <a:gd name="T7" fmla="*/ 223 h 223"/>
                <a:gd name="T8" fmla="*/ 0 w 655"/>
                <a:gd name="T9" fmla="*/ 213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5" h="223">
                  <a:moveTo>
                    <a:pt x="0" y="213"/>
                  </a:moveTo>
                  <a:lnTo>
                    <a:pt x="655" y="0"/>
                  </a:lnTo>
                  <a:lnTo>
                    <a:pt x="655" y="9"/>
                  </a:lnTo>
                  <a:lnTo>
                    <a:pt x="0" y="223"/>
                  </a:lnTo>
                  <a:lnTo>
                    <a:pt x="0" y="2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7" name="Freeform 77"/>
            <p:cNvSpPr/>
            <p:nvPr/>
          </p:nvSpPr>
          <p:spPr bwMode="auto">
            <a:xfrm>
              <a:off x="4066" y="2738"/>
              <a:ext cx="123" cy="495"/>
            </a:xfrm>
            <a:custGeom>
              <a:avLst/>
              <a:gdLst>
                <a:gd name="T0" fmla="*/ 118 w 123"/>
                <a:gd name="T1" fmla="*/ 0 h 495"/>
                <a:gd name="T2" fmla="*/ 0 w 123"/>
                <a:gd name="T3" fmla="*/ 495 h 495"/>
                <a:gd name="T4" fmla="*/ 7 w 123"/>
                <a:gd name="T5" fmla="*/ 495 h 495"/>
                <a:gd name="T6" fmla="*/ 123 w 123"/>
                <a:gd name="T7" fmla="*/ 0 h 495"/>
                <a:gd name="T8" fmla="*/ 118 w 123"/>
                <a:gd name="T9" fmla="*/ 0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495">
                  <a:moveTo>
                    <a:pt x="118" y="0"/>
                  </a:moveTo>
                  <a:lnTo>
                    <a:pt x="0" y="495"/>
                  </a:lnTo>
                  <a:lnTo>
                    <a:pt x="7" y="495"/>
                  </a:lnTo>
                  <a:lnTo>
                    <a:pt x="123" y="0"/>
                  </a:lnTo>
                  <a:lnTo>
                    <a:pt x="1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8" name="Freeform 78"/>
            <p:cNvSpPr/>
            <p:nvPr/>
          </p:nvSpPr>
          <p:spPr bwMode="auto">
            <a:xfrm>
              <a:off x="2957" y="2843"/>
              <a:ext cx="971" cy="42"/>
            </a:xfrm>
            <a:custGeom>
              <a:avLst/>
              <a:gdLst>
                <a:gd name="T0" fmla="*/ 0 w 971"/>
                <a:gd name="T1" fmla="*/ 0 h 42"/>
                <a:gd name="T2" fmla="*/ 971 w 971"/>
                <a:gd name="T3" fmla="*/ 30 h 42"/>
                <a:gd name="T4" fmla="*/ 971 w 971"/>
                <a:gd name="T5" fmla="*/ 42 h 42"/>
                <a:gd name="T6" fmla="*/ 0 w 971"/>
                <a:gd name="T7" fmla="*/ 7 h 42"/>
                <a:gd name="T8" fmla="*/ 0 w 971"/>
                <a:gd name="T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1" h="42">
                  <a:moveTo>
                    <a:pt x="0" y="0"/>
                  </a:moveTo>
                  <a:lnTo>
                    <a:pt x="971" y="30"/>
                  </a:lnTo>
                  <a:lnTo>
                    <a:pt x="971" y="42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9" name="Freeform 79"/>
            <p:cNvSpPr/>
            <p:nvPr/>
          </p:nvSpPr>
          <p:spPr bwMode="auto">
            <a:xfrm>
              <a:off x="2865" y="2902"/>
              <a:ext cx="597" cy="57"/>
            </a:xfrm>
            <a:custGeom>
              <a:avLst/>
              <a:gdLst>
                <a:gd name="T0" fmla="*/ 0 w 597"/>
                <a:gd name="T1" fmla="*/ 0 h 57"/>
                <a:gd name="T2" fmla="*/ 597 w 597"/>
                <a:gd name="T3" fmla="*/ 50 h 57"/>
                <a:gd name="T4" fmla="*/ 597 w 597"/>
                <a:gd name="T5" fmla="*/ 57 h 57"/>
                <a:gd name="T6" fmla="*/ 0 w 597"/>
                <a:gd name="T7" fmla="*/ 12 h 57"/>
                <a:gd name="T8" fmla="*/ 0 w 597"/>
                <a:gd name="T9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57">
                  <a:moveTo>
                    <a:pt x="0" y="0"/>
                  </a:moveTo>
                  <a:lnTo>
                    <a:pt x="597" y="50"/>
                  </a:lnTo>
                  <a:lnTo>
                    <a:pt x="597" y="57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0" name="Freeform 80"/>
            <p:cNvSpPr/>
            <p:nvPr/>
          </p:nvSpPr>
          <p:spPr bwMode="auto">
            <a:xfrm>
              <a:off x="2844" y="2916"/>
              <a:ext cx="61" cy="268"/>
            </a:xfrm>
            <a:custGeom>
              <a:avLst/>
              <a:gdLst>
                <a:gd name="T0" fmla="*/ 0 w 61"/>
                <a:gd name="T1" fmla="*/ 0 h 268"/>
                <a:gd name="T2" fmla="*/ 54 w 61"/>
                <a:gd name="T3" fmla="*/ 268 h 268"/>
                <a:gd name="T4" fmla="*/ 61 w 61"/>
                <a:gd name="T5" fmla="*/ 268 h 268"/>
                <a:gd name="T6" fmla="*/ 12 w 61"/>
                <a:gd name="T7" fmla="*/ 0 h 268"/>
                <a:gd name="T8" fmla="*/ 0 w 61"/>
                <a:gd name="T9" fmla="*/ 0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268">
                  <a:moveTo>
                    <a:pt x="0" y="0"/>
                  </a:moveTo>
                  <a:lnTo>
                    <a:pt x="54" y="268"/>
                  </a:lnTo>
                  <a:lnTo>
                    <a:pt x="61" y="26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1" name="Freeform 81"/>
            <p:cNvSpPr/>
            <p:nvPr/>
          </p:nvSpPr>
          <p:spPr bwMode="auto">
            <a:xfrm>
              <a:off x="2851" y="2909"/>
              <a:ext cx="608" cy="519"/>
            </a:xfrm>
            <a:custGeom>
              <a:avLst/>
              <a:gdLst>
                <a:gd name="T0" fmla="*/ 0 w 608"/>
                <a:gd name="T1" fmla="*/ 9 h 519"/>
                <a:gd name="T2" fmla="*/ 601 w 608"/>
                <a:gd name="T3" fmla="*/ 519 h 519"/>
                <a:gd name="T4" fmla="*/ 608 w 608"/>
                <a:gd name="T5" fmla="*/ 509 h 519"/>
                <a:gd name="T6" fmla="*/ 7 w 608"/>
                <a:gd name="T7" fmla="*/ 0 h 519"/>
                <a:gd name="T8" fmla="*/ 0 w 608"/>
                <a:gd name="T9" fmla="*/ 9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8" h="519">
                  <a:moveTo>
                    <a:pt x="0" y="9"/>
                  </a:moveTo>
                  <a:lnTo>
                    <a:pt x="601" y="519"/>
                  </a:lnTo>
                  <a:lnTo>
                    <a:pt x="608" y="509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2" name="Freeform 82"/>
            <p:cNvSpPr/>
            <p:nvPr/>
          </p:nvSpPr>
          <p:spPr bwMode="auto">
            <a:xfrm>
              <a:off x="3474" y="2985"/>
              <a:ext cx="21" cy="421"/>
            </a:xfrm>
            <a:custGeom>
              <a:avLst/>
              <a:gdLst>
                <a:gd name="T0" fmla="*/ 11 w 21"/>
                <a:gd name="T1" fmla="*/ 7 h 421"/>
                <a:gd name="T2" fmla="*/ 0 w 21"/>
                <a:gd name="T3" fmla="*/ 421 h 421"/>
                <a:gd name="T4" fmla="*/ 11 w 21"/>
                <a:gd name="T5" fmla="*/ 421 h 421"/>
                <a:gd name="T6" fmla="*/ 21 w 21"/>
                <a:gd name="T7" fmla="*/ 0 h 421"/>
                <a:gd name="T8" fmla="*/ 11 w 21"/>
                <a:gd name="T9" fmla="*/ 7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421">
                  <a:moveTo>
                    <a:pt x="11" y="7"/>
                  </a:moveTo>
                  <a:lnTo>
                    <a:pt x="0" y="421"/>
                  </a:lnTo>
                  <a:lnTo>
                    <a:pt x="11" y="421"/>
                  </a:lnTo>
                  <a:lnTo>
                    <a:pt x="21" y="0"/>
                  </a:lnTo>
                  <a:lnTo>
                    <a:pt x="11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3" name="Freeform 83"/>
            <p:cNvSpPr/>
            <p:nvPr/>
          </p:nvSpPr>
          <p:spPr bwMode="auto">
            <a:xfrm>
              <a:off x="3519" y="2959"/>
              <a:ext cx="520" cy="296"/>
            </a:xfrm>
            <a:custGeom>
              <a:avLst/>
              <a:gdLst>
                <a:gd name="T0" fmla="*/ 0 w 520"/>
                <a:gd name="T1" fmla="*/ 16 h 296"/>
                <a:gd name="T2" fmla="*/ 509 w 520"/>
                <a:gd name="T3" fmla="*/ 296 h 296"/>
                <a:gd name="T4" fmla="*/ 520 w 520"/>
                <a:gd name="T5" fmla="*/ 286 h 296"/>
                <a:gd name="T6" fmla="*/ 0 w 520"/>
                <a:gd name="T7" fmla="*/ 0 h 296"/>
                <a:gd name="T8" fmla="*/ 0 w 520"/>
                <a:gd name="T9" fmla="*/ 16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0" h="296">
                  <a:moveTo>
                    <a:pt x="0" y="16"/>
                  </a:moveTo>
                  <a:lnTo>
                    <a:pt x="509" y="296"/>
                  </a:lnTo>
                  <a:lnTo>
                    <a:pt x="520" y="286"/>
                  </a:lnTo>
                  <a:lnTo>
                    <a:pt x="0" y="0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4" name="Freeform 84"/>
            <p:cNvSpPr/>
            <p:nvPr/>
          </p:nvSpPr>
          <p:spPr bwMode="auto">
            <a:xfrm>
              <a:off x="4082" y="3011"/>
              <a:ext cx="616" cy="246"/>
            </a:xfrm>
            <a:custGeom>
              <a:avLst/>
              <a:gdLst>
                <a:gd name="T0" fmla="*/ 0 w 616"/>
                <a:gd name="T1" fmla="*/ 232 h 246"/>
                <a:gd name="T2" fmla="*/ 616 w 616"/>
                <a:gd name="T3" fmla="*/ 0 h 246"/>
                <a:gd name="T4" fmla="*/ 616 w 616"/>
                <a:gd name="T5" fmla="*/ 12 h 246"/>
                <a:gd name="T6" fmla="*/ 0 w 616"/>
                <a:gd name="T7" fmla="*/ 246 h 246"/>
                <a:gd name="T8" fmla="*/ 0 w 616"/>
                <a:gd name="T9" fmla="*/ 232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6" h="246">
                  <a:moveTo>
                    <a:pt x="0" y="232"/>
                  </a:moveTo>
                  <a:lnTo>
                    <a:pt x="616" y="0"/>
                  </a:lnTo>
                  <a:lnTo>
                    <a:pt x="616" y="12"/>
                  </a:lnTo>
                  <a:lnTo>
                    <a:pt x="0" y="246"/>
                  </a:lnTo>
                  <a:lnTo>
                    <a:pt x="0" y="2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5" name="Freeform 85"/>
            <p:cNvSpPr/>
            <p:nvPr/>
          </p:nvSpPr>
          <p:spPr bwMode="auto">
            <a:xfrm>
              <a:off x="4755" y="2992"/>
              <a:ext cx="284" cy="19"/>
            </a:xfrm>
            <a:custGeom>
              <a:avLst/>
              <a:gdLst>
                <a:gd name="T0" fmla="*/ 0 w 284"/>
                <a:gd name="T1" fmla="*/ 7 h 19"/>
                <a:gd name="T2" fmla="*/ 284 w 284"/>
                <a:gd name="T3" fmla="*/ 0 h 19"/>
                <a:gd name="T4" fmla="*/ 284 w 284"/>
                <a:gd name="T5" fmla="*/ 7 h 19"/>
                <a:gd name="T6" fmla="*/ 0 w 284"/>
                <a:gd name="T7" fmla="*/ 19 h 19"/>
                <a:gd name="T8" fmla="*/ 0 w 284"/>
                <a:gd name="T9" fmla="*/ 7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4" h="19">
                  <a:moveTo>
                    <a:pt x="0" y="7"/>
                  </a:moveTo>
                  <a:lnTo>
                    <a:pt x="284" y="0"/>
                  </a:lnTo>
                  <a:lnTo>
                    <a:pt x="284" y="7"/>
                  </a:lnTo>
                  <a:lnTo>
                    <a:pt x="0" y="19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6" name="Freeform 86"/>
            <p:cNvSpPr/>
            <p:nvPr/>
          </p:nvSpPr>
          <p:spPr bwMode="auto">
            <a:xfrm>
              <a:off x="4343" y="3013"/>
              <a:ext cx="360" cy="452"/>
            </a:xfrm>
            <a:custGeom>
              <a:avLst/>
              <a:gdLst>
                <a:gd name="T0" fmla="*/ 360 w 360"/>
                <a:gd name="T1" fmla="*/ 0 h 452"/>
                <a:gd name="T2" fmla="*/ 0 w 360"/>
                <a:gd name="T3" fmla="*/ 452 h 452"/>
                <a:gd name="T4" fmla="*/ 16 w 360"/>
                <a:gd name="T5" fmla="*/ 452 h 452"/>
                <a:gd name="T6" fmla="*/ 360 w 360"/>
                <a:gd name="T7" fmla="*/ 10 h 452"/>
                <a:gd name="T8" fmla="*/ 360 w 360"/>
                <a:gd name="T9" fmla="*/ 0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0" h="452">
                  <a:moveTo>
                    <a:pt x="360" y="0"/>
                  </a:moveTo>
                  <a:lnTo>
                    <a:pt x="0" y="452"/>
                  </a:lnTo>
                  <a:lnTo>
                    <a:pt x="16" y="452"/>
                  </a:lnTo>
                  <a:lnTo>
                    <a:pt x="360" y="10"/>
                  </a:lnTo>
                  <a:lnTo>
                    <a:pt x="36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7" name="Freeform 87"/>
            <p:cNvSpPr/>
            <p:nvPr/>
          </p:nvSpPr>
          <p:spPr bwMode="auto">
            <a:xfrm>
              <a:off x="4532" y="3023"/>
              <a:ext cx="180" cy="270"/>
            </a:xfrm>
            <a:custGeom>
              <a:avLst/>
              <a:gdLst>
                <a:gd name="T0" fmla="*/ 171 w 180"/>
                <a:gd name="T1" fmla="*/ 0 h 270"/>
                <a:gd name="T2" fmla="*/ 0 w 180"/>
                <a:gd name="T3" fmla="*/ 262 h 270"/>
                <a:gd name="T4" fmla="*/ 14 w 180"/>
                <a:gd name="T5" fmla="*/ 270 h 270"/>
                <a:gd name="T6" fmla="*/ 180 w 180"/>
                <a:gd name="T7" fmla="*/ 0 h 270"/>
                <a:gd name="T8" fmla="*/ 171 w 180"/>
                <a:gd name="T9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0" h="270">
                  <a:moveTo>
                    <a:pt x="171" y="0"/>
                  </a:moveTo>
                  <a:lnTo>
                    <a:pt x="0" y="262"/>
                  </a:lnTo>
                  <a:lnTo>
                    <a:pt x="14" y="270"/>
                  </a:lnTo>
                  <a:lnTo>
                    <a:pt x="180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8" name="Freeform 88"/>
            <p:cNvSpPr/>
            <p:nvPr/>
          </p:nvSpPr>
          <p:spPr bwMode="auto">
            <a:xfrm>
              <a:off x="4352" y="3330"/>
              <a:ext cx="149" cy="143"/>
            </a:xfrm>
            <a:custGeom>
              <a:avLst/>
              <a:gdLst>
                <a:gd name="T0" fmla="*/ 149 w 149"/>
                <a:gd name="T1" fmla="*/ 0 h 143"/>
                <a:gd name="T2" fmla="*/ 0 w 149"/>
                <a:gd name="T3" fmla="*/ 133 h 143"/>
                <a:gd name="T4" fmla="*/ 7 w 149"/>
                <a:gd name="T5" fmla="*/ 143 h 143"/>
                <a:gd name="T6" fmla="*/ 149 w 149"/>
                <a:gd name="T7" fmla="*/ 8 h 143"/>
                <a:gd name="T8" fmla="*/ 149 w 149"/>
                <a:gd name="T9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143">
                  <a:moveTo>
                    <a:pt x="149" y="0"/>
                  </a:moveTo>
                  <a:lnTo>
                    <a:pt x="0" y="133"/>
                  </a:lnTo>
                  <a:lnTo>
                    <a:pt x="7" y="143"/>
                  </a:lnTo>
                  <a:lnTo>
                    <a:pt x="149" y="8"/>
                  </a:lnTo>
                  <a:lnTo>
                    <a:pt x="14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9" name="Freeform 89"/>
            <p:cNvSpPr/>
            <p:nvPr/>
          </p:nvSpPr>
          <p:spPr bwMode="auto">
            <a:xfrm>
              <a:off x="3497" y="3262"/>
              <a:ext cx="542" cy="166"/>
            </a:xfrm>
            <a:custGeom>
              <a:avLst/>
              <a:gdLst>
                <a:gd name="T0" fmla="*/ 0 w 542"/>
                <a:gd name="T1" fmla="*/ 151 h 166"/>
                <a:gd name="T2" fmla="*/ 533 w 542"/>
                <a:gd name="T3" fmla="*/ 0 h 166"/>
                <a:gd name="T4" fmla="*/ 542 w 542"/>
                <a:gd name="T5" fmla="*/ 9 h 166"/>
                <a:gd name="T6" fmla="*/ 0 w 542"/>
                <a:gd name="T7" fmla="*/ 166 h 166"/>
                <a:gd name="T8" fmla="*/ 0 w 542"/>
                <a:gd name="T9" fmla="*/ 151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2" h="166">
                  <a:moveTo>
                    <a:pt x="0" y="151"/>
                  </a:moveTo>
                  <a:lnTo>
                    <a:pt x="533" y="0"/>
                  </a:lnTo>
                  <a:lnTo>
                    <a:pt x="542" y="9"/>
                  </a:lnTo>
                  <a:lnTo>
                    <a:pt x="0" y="166"/>
                  </a:lnTo>
                  <a:lnTo>
                    <a:pt x="0" y="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0" name="Freeform 90"/>
            <p:cNvSpPr/>
            <p:nvPr/>
          </p:nvSpPr>
          <p:spPr bwMode="auto">
            <a:xfrm>
              <a:off x="3509" y="3430"/>
              <a:ext cx="789" cy="61"/>
            </a:xfrm>
            <a:custGeom>
              <a:avLst/>
              <a:gdLst>
                <a:gd name="T0" fmla="*/ 0 w 789"/>
                <a:gd name="T1" fmla="*/ 0 h 61"/>
                <a:gd name="T2" fmla="*/ 789 w 789"/>
                <a:gd name="T3" fmla="*/ 52 h 61"/>
                <a:gd name="T4" fmla="*/ 789 w 789"/>
                <a:gd name="T5" fmla="*/ 61 h 61"/>
                <a:gd name="T6" fmla="*/ 0 w 789"/>
                <a:gd name="T7" fmla="*/ 7 h 61"/>
                <a:gd name="T8" fmla="*/ 0 w 789"/>
                <a:gd name="T9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9" h="61">
                  <a:moveTo>
                    <a:pt x="0" y="0"/>
                  </a:moveTo>
                  <a:lnTo>
                    <a:pt x="789" y="52"/>
                  </a:lnTo>
                  <a:lnTo>
                    <a:pt x="789" y="61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1" name="Freeform 91"/>
            <p:cNvSpPr/>
            <p:nvPr/>
          </p:nvSpPr>
          <p:spPr bwMode="auto">
            <a:xfrm>
              <a:off x="4066" y="3267"/>
              <a:ext cx="234" cy="210"/>
            </a:xfrm>
            <a:custGeom>
              <a:avLst/>
              <a:gdLst>
                <a:gd name="T0" fmla="*/ 0 w 234"/>
                <a:gd name="T1" fmla="*/ 0 h 210"/>
                <a:gd name="T2" fmla="*/ 234 w 234"/>
                <a:gd name="T3" fmla="*/ 210 h 210"/>
                <a:gd name="T4" fmla="*/ 234 w 234"/>
                <a:gd name="T5" fmla="*/ 198 h 210"/>
                <a:gd name="T6" fmla="*/ 11 w 234"/>
                <a:gd name="T7" fmla="*/ 0 h 210"/>
                <a:gd name="T8" fmla="*/ 0 w 234"/>
                <a:gd name="T9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210">
                  <a:moveTo>
                    <a:pt x="0" y="0"/>
                  </a:moveTo>
                  <a:lnTo>
                    <a:pt x="234" y="210"/>
                  </a:lnTo>
                  <a:lnTo>
                    <a:pt x="234" y="198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2" name="Oval 92"/>
            <p:cNvSpPr>
              <a:spLocks noChangeArrowheads="1"/>
            </p:cNvSpPr>
            <p:nvPr/>
          </p:nvSpPr>
          <p:spPr bwMode="auto">
            <a:xfrm>
              <a:off x="2830" y="965"/>
              <a:ext cx="78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3" name="Oval 93"/>
            <p:cNvSpPr>
              <a:spLocks noChangeArrowheads="1"/>
            </p:cNvSpPr>
            <p:nvPr/>
          </p:nvSpPr>
          <p:spPr bwMode="auto">
            <a:xfrm>
              <a:off x="3374" y="1076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4" name="Oval 94"/>
            <p:cNvSpPr>
              <a:spLocks noChangeArrowheads="1"/>
            </p:cNvSpPr>
            <p:nvPr/>
          </p:nvSpPr>
          <p:spPr bwMode="auto">
            <a:xfrm>
              <a:off x="3424" y="719"/>
              <a:ext cx="69" cy="6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5" name="Oval 95"/>
            <p:cNvSpPr>
              <a:spLocks noChangeArrowheads="1"/>
            </p:cNvSpPr>
            <p:nvPr/>
          </p:nvSpPr>
          <p:spPr bwMode="auto">
            <a:xfrm>
              <a:off x="3623" y="593"/>
              <a:ext cx="78" cy="8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6" name="Oval 96"/>
            <p:cNvSpPr>
              <a:spLocks noChangeArrowheads="1"/>
            </p:cNvSpPr>
            <p:nvPr/>
          </p:nvSpPr>
          <p:spPr bwMode="auto">
            <a:xfrm>
              <a:off x="4044" y="984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7" name="Oval 97"/>
            <p:cNvSpPr>
              <a:spLocks noChangeArrowheads="1"/>
            </p:cNvSpPr>
            <p:nvPr/>
          </p:nvSpPr>
          <p:spPr bwMode="auto">
            <a:xfrm>
              <a:off x="4399" y="832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8" name="Oval 98"/>
            <p:cNvSpPr>
              <a:spLocks noChangeArrowheads="1"/>
            </p:cNvSpPr>
            <p:nvPr/>
          </p:nvSpPr>
          <p:spPr bwMode="auto">
            <a:xfrm>
              <a:off x="4700" y="1076"/>
              <a:ext cx="69" cy="6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9" name="Oval 99"/>
            <p:cNvSpPr>
              <a:spLocks noChangeArrowheads="1"/>
            </p:cNvSpPr>
            <p:nvPr/>
          </p:nvSpPr>
          <p:spPr bwMode="auto">
            <a:xfrm>
              <a:off x="4745" y="2263"/>
              <a:ext cx="64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0" name="Oval 100"/>
            <p:cNvSpPr>
              <a:spLocks noChangeArrowheads="1"/>
            </p:cNvSpPr>
            <p:nvPr/>
          </p:nvSpPr>
          <p:spPr bwMode="auto">
            <a:xfrm>
              <a:off x="3800" y="1583"/>
              <a:ext cx="50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1" name="Oval 101"/>
            <p:cNvSpPr>
              <a:spLocks noChangeArrowheads="1"/>
            </p:cNvSpPr>
            <p:nvPr/>
          </p:nvSpPr>
          <p:spPr bwMode="auto">
            <a:xfrm>
              <a:off x="4949" y="2499"/>
              <a:ext cx="92" cy="9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2" name="Oval 102"/>
            <p:cNvSpPr>
              <a:spLocks noChangeArrowheads="1"/>
            </p:cNvSpPr>
            <p:nvPr/>
          </p:nvSpPr>
          <p:spPr bwMode="auto">
            <a:xfrm>
              <a:off x="4272" y="1706"/>
              <a:ext cx="106" cy="10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3" name="Oval 103"/>
            <p:cNvSpPr>
              <a:spLocks noChangeArrowheads="1"/>
            </p:cNvSpPr>
            <p:nvPr/>
          </p:nvSpPr>
          <p:spPr bwMode="auto">
            <a:xfrm>
              <a:off x="4518" y="1550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4" name="Oval 104"/>
            <p:cNvSpPr>
              <a:spLocks noChangeArrowheads="1"/>
            </p:cNvSpPr>
            <p:nvPr/>
          </p:nvSpPr>
          <p:spPr bwMode="auto">
            <a:xfrm>
              <a:off x="5032" y="1124"/>
              <a:ext cx="85" cy="8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5" name="Oval 105"/>
            <p:cNvSpPr>
              <a:spLocks noChangeArrowheads="1"/>
            </p:cNvSpPr>
            <p:nvPr/>
          </p:nvSpPr>
          <p:spPr bwMode="auto">
            <a:xfrm>
              <a:off x="5039" y="1536"/>
              <a:ext cx="92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6" name="Oval 106"/>
            <p:cNvSpPr>
              <a:spLocks noChangeArrowheads="1"/>
            </p:cNvSpPr>
            <p:nvPr/>
          </p:nvSpPr>
          <p:spPr bwMode="auto">
            <a:xfrm>
              <a:off x="5155" y="2440"/>
              <a:ext cx="66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7" name="Oval 107"/>
            <p:cNvSpPr>
              <a:spLocks noChangeArrowheads="1"/>
            </p:cNvSpPr>
            <p:nvPr/>
          </p:nvSpPr>
          <p:spPr bwMode="auto">
            <a:xfrm>
              <a:off x="5342" y="2040"/>
              <a:ext cx="83" cy="8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8" name="Oval 108"/>
            <p:cNvSpPr>
              <a:spLocks noChangeArrowheads="1"/>
            </p:cNvSpPr>
            <p:nvPr/>
          </p:nvSpPr>
          <p:spPr bwMode="auto">
            <a:xfrm>
              <a:off x="4196" y="2078"/>
              <a:ext cx="47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9" name="Oval 109"/>
            <p:cNvSpPr>
              <a:spLocks noChangeArrowheads="1"/>
            </p:cNvSpPr>
            <p:nvPr/>
          </p:nvSpPr>
          <p:spPr bwMode="auto">
            <a:xfrm>
              <a:off x="4293" y="3454"/>
              <a:ext cx="76" cy="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0" name="Oval 110"/>
            <p:cNvSpPr>
              <a:spLocks noChangeArrowheads="1"/>
            </p:cNvSpPr>
            <p:nvPr/>
          </p:nvSpPr>
          <p:spPr bwMode="auto">
            <a:xfrm>
              <a:off x="4482" y="3274"/>
              <a:ext cx="74" cy="7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1" name="Oval 111"/>
            <p:cNvSpPr>
              <a:spLocks noChangeArrowheads="1"/>
            </p:cNvSpPr>
            <p:nvPr/>
          </p:nvSpPr>
          <p:spPr bwMode="auto">
            <a:xfrm>
              <a:off x="4693" y="2971"/>
              <a:ext cx="62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2" name="Oval 112"/>
            <p:cNvSpPr>
              <a:spLocks noChangeArrowheads="1"/>
            </p:cNvSpPr>
            <p:nvPr/>
          </p:nvSpPr>
          <p:spPr bwMode="auto">
            <a:xfrm>
              <a:off x="5039" y="2954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3" name="Oval 113"/>
            <p:cNvSpPr>
              <a:spLocks noChangeArrowheads="1"/>
            </p:cNvSpPr>
            <p:nvPr/>
          </p:nvSpPr>
          <p:spPr bwMode="auto">
            <a:xfrm>
              <a:off x="4025" y="3224"/>
              <a:ext cx="62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4" name="Oval 114"/>
            <p:cNvSpPr>
              <a:spLocks noChangeArrowheads="1"/>
            </p:cNvSpPr>
            <p:nvPr/>
          </p:nvSpPr>
          <p:spPr bwMode="auto">
            <a:xfrm>
              <a:off x="3381" y="1169"/>
              <a:ext cx="59" cy="5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5" name="Oval 115"/>
            <p:cNvSpPr>
              <a:spLocks noChangeArrowheads="1"/>
            </p:cNvSpPr>
            <p:nvPr/>
          </p:nvSpPr>
          <p:spPr bwMode="auto">
            <a:xfrm>
              <a:off x="2574" y="2073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6" name="Oval 116"/>
            <p:cNvSpPr>
              <a:spLocks noChangeArrowheads="1"/>
            </p:cNvSpPr>
            <p:nvPr/>
          </p:nvSpPr>
          <p:spPr bwMode="auto">
            <a:xfrm>
              <a:off x="2410" y="2459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7" name="Oval 117"/>
            <p:cNvSpPr>
              <a:spLocks noChangeArrowheads="1"/>
            </p:cNvSpPr>
            <p:nvPr/>
          </p:nvSpPr>
          <p:spPr bwMode="auto">
            <a:xfrm>
              <a:off x="2867" y="3174"/>
              <a:ext cx="79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8" name="Oval 118"/>
            <p:cNvSpPr>
              <a:spLocks noChangeArrowheads="1"/>
            </p:cNvSpPr>
            <p:nvPr/>
          </p:nvSpPr>
          <p:spPr bwMode="auto">
            <a:xfrm>
              <a:off x="2811" y="2862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9" name="Oval 119"/>
            <p:cNvSpPr>
              <a:spLocks noChangeArrowheads="1"/>
            </p:cNvSpPr>
            <p:nvPr/>
          </p:nvSpPr>
          <p:spPr bwMode="auto">
            <a:xfrm>
              <a:off x="2867" y="2791"/>
              <a:ext cx="95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0" name="Oval 120"/>
            <p:cNvSpPr>
              <a:spLocks noChangeArrowheads="1"/>
            </p:cNvSpPr>
            <p:nvPr/>
          </p:nvSpPr>
          <p:spPr bwMode="auto">
            <a:xfrm>
              <a:off x="2410" y="1635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1" name="Oval 121"/>
            <p:cNvSpPr>
              <a:spLocks noChangeArrowheads="1"/>
            </p:cNvSpPr>
            <p:nvPr/>
          </p:nvSpPr>
          <p:spPr bwMode="auto">
            <a:xfrm>
              <a:off x="3599" y="2270"/>
              <a:ext cx="45" cy="4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2" name="Oval 122"/>
            <p:cNvSpPr>
              <a:spLocks noChangeArrowheads="1"/>
            </p:cNvSpPr>
            <p:nvPr/>
          </p:nvSpPr>
          <p:spPr bwMode="auto">
            <a:xfrm>
              <a:off x="3462" y="2918"/>
              <a:ext cx="59" cy="6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3" name="Oval 123"/>
            <p:cNvSpPr>
              <a:spLocks noChangeArrowheads="1"/>
            </p:cNvSpPr>
            <p:nvPr/>
          </p:nvSpPr>
          <p:spPr bwMode="auto">
            <a:xfrm>
              <a:off x="3594" y="3449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4" name="Oval 124"/>
            <p:cNvSpPr>
              <a:spLocks noChangeArrowheads="1"/>
            </p:cNvSpPr>
            <p:nvPr/>
          </p:nvSpPr>
          <p:spPr bwMode="auto">
            <a:xfrm>
              <a:off x="3445" y="3399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5" name="Oval 125"/>
            <p:cNvSpPr>
              <a:spLocks noChangeArrowheads="1"/>
            </p:cNvSpPr>
            <p:nvPr/>
          </p:nvSpPr>
          <p:spPr bwMode="auto">
            <a:xfrm>
              <a:off x="2792" y="1270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6" name="Oval 126"/>
            <p:cNvSpPr>
              <a:spLocks noChangeArrowheads="1"/>
            </p:cNvSpPr>
            <p:nvPr/>
          </p:nvSpPr>
          <p:spPr bwMode="auto">
            <a:xfrm>
              <a:off x="2564" y="1756"/>
              <a:ext cx="95" cy="9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7" name="Oval 127"/>
            <p:cNvSpPr>
              <a:spLocks noChangeArrowheads="1"/>
            </p:cNvSpPr>
            <p:nvPr/>
          </p:nvSpPr>
          <p:spPr bwMode="auto">
            <a:xfrm>
              <a:off x="3107" y="1756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8" name="Oval 128"/>
            <p:cNvSpPr>
              <a:spLocks noChangeArrowheads="1"/>
            </p:cNvSpPr>
            <p:nvPr/>
          </p:nvSpPr>
          <p:spPr bwMode="auto">
            <a:xfrm>
              <a:off x="3263" y="2030"/>
              <a:ext cx="99" cy="1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9" name="Oval 129"/>
            <p:cNvSpPr>
              <a:spLocks noChangeArrowheads="1"/>
            </p:cNvSpPr>
            <p:nvPr/>
          </p:nvSpPr>
          <p:spPr bwMode="auto">
            <a:xfrm>
              <a:off x="3021" y="2412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0" name="Oval 130"/>
            <p:cNvSpPr>
              <a:spLocks noChangeArrowheads="1"/>
            </p:cNvSpPr>
            <p:nvPr/>
          </p:nvSpPr>
          <p:spPr bwMode="auto">
            <a:xfrm>
              <a:off x="3919" y="2828"/>
              <a:ext cx="102" cy="10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1" name="Oval 131"/>
            <p:cNvSpPr>
              <a:spLocks noChangeArrowheads="1"/>
            </p:cNvSpPr>
            <p:nvPr/>
          </p:nvSpPr>
          <p:spPr bwMode="auto">
            <a:xfrm>
              <a:off x="4163" y="2705"/>
              <a:ext cx="45" cy="4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2" name="Oval 132"/>
            <p:cNvSpPr>
              <a:spLocks noChangeArrowheads="1"/>
            </p:cNvSpPr>
            <p:nvPr/>
          </p:nvSpPr>
          <p:spPr bwMode="auto">
            <a:xfrm>
              <a:off x="4281" y="638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3" name="Freeform 133"/>
            <p:cNvSpPr/>
            <p:nvPr/>
          </p:nvSpPr>
          <p:spPr bwMode="auto">
            <a:xfrm>
              <a:off x="2893" y="641"/>
              <a:ext cx="744" cy="357"/>
            </a:xfrm>
            <a:custGeom>
              <a:avLst/>
              <a:gdLst>
                <a:gd name="T0" fmla="*/ 0 w 744"/>
                <a:gd name="T1" fmla="*/ 343 h 357"/>
                <a:gd name="T2" fmla="*/ 734 w 744"/>
                <a:gd name="T3" fmla="*/ 0 h 357"/>
                <a:gd name="T4" fmla="*/ 744 w 744"/>
                <a:gd name="T5" fmla="*/ 11 h 357"/>
                <a:gd name="T6" fmla="*/ 8 w 744"/>
                <a:gd name="T7" fmla="*/ 357 h 357"/>
                <a:gd name="T8" fmla="*/ 0 w 744"/>
                <a:gd name="T9" fmla="*/ 343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4" h="357">
                  <a:moveTo>
                    <a:pt x="0" y="343"/>
                  </a:moveTo>
                  <a:lnTo>
                    <a:pt x="734" y="0"/>
                  </a:lnTo>
                  <a:lnTo>
                    <a:pt x="744" y="11"/>
                  </a:lnTo>
                  <a:lnTo>
                    <a:pt x="8" y="357"/>
                  </a:lnTo>
                  <a:lnTo>
                    <a:pt x="0" y="3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4" name="Freeform 134"/>
            <p:cNvSpPr/>
            <p:nvPr/>
          </p:nvSpPr>
          <p:spPr bwMode="auto">
            <a:xfrm>
              <a:off x="3694" y="633"/>
              <a:ext cx="592" cy="50"/>
            </a:xfrm>
            <a:custGeom>
              <a:avLst/>
              <a:gdLst>
                <a:gd name="T0" fmla="*/ 0 w 592"/>
                <a:gd name="T1" fmla="*/ 0 h 50"/>
                <a:gd name="T2" fmla="*/ 592 w 592"/>
                <a:gd name="T3" fmla="*/ 41 h 50"/>
                <a:gd name="T4" fmla="*/ 592 w 592"/>
                <a:gd name="T5" fmla="*/ 50 h 50"/>
                <a:gd name="T6" fmla="*/ 0 w 592"/>
                <a:gd name="T7" fmla="*/ 12 h 50"/>
                <a:gd name="T8" fmla="*/ 0 w 592"/>
                <a:gd name="T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50">
                  <a:moveTo>
                    <a:pt x="0" y="0"/>
                  </a:moveTo>
                  <a:lnTo>
                    <a:pt x="592" y="41"/>
                  </a:lnTo>
                  <a:lnTo>
                    <a:pt x="592" y="50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5" name="Freeform 135"/>
            <p:cNvSpPr/>
            <p:nvPr/>
          </p:nvSpPr>
          <p:spPr bwMode="auto">
            <a:xfrm>
              <a:off x="3694" y="641"/>
              <a:ext cx="713" cy="234"/>
            </a:xfrm>
            <a:custGeom>
              <a:avLst/>
              <a:gdLst>
                <a:gd name="T0" fmla="*/ 0 w 713"/>
                <a:gd name="T1" fmla="*/ 7 h 234"/>
                <a:gd name="T2" fmla="*/ 713 w 713"/>
                <a:gd name="T3" fmla="*/ 234 h 234"/>
                <a:gd name="T4" fmla="*/ 713 w 713"/>
                <a:gd name="T5" fmla="*/ 222 h 234"/>
                <a:gd name="T6" fmla="*/ 0 w 713"/>
                <a:gd name="T7" fmla="*/ 0 h 234"/>
                <a:gd name="T8" fmla="*/ 0 w 713"/>
                <a:gd name="T9" fmla="*/ 7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3" h="234">
                  <a:moveTo>
                    <a:pt x="0" y="7"/>
                  </a:moveTo>
                  <a:lnTo>
                    <a:pt x="713" y="234"/>
                  </a:lnTo>
                  <a:lnTo>
                    <a:pt x="713" y="222"/>
                  </a:lnTo>
                  <a:lnTo>
                    <a:pt x="0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6" name="Freeform 136"/>
            <p:cNvSpPr/>
            <p:nvPr/>
          </p:nvSpPr>
          <p:spPr bwMode="auto">
            <a:xfrm>
              <a:off x="4338" y="697"/>
              <a:ext cx="705" cy="464"/>
            </a:xfrm>
            <a:custGeom>
              <a:avLst/>
              <a:gdLst>
                <a:gd name="T0" fmla="*/ 0 w 705"/>
                <a:gd name="T1" fmla="*/ 15 h 464"/>
                <a:gd name="T2" fmla="*/ 701 w 705"/>
                <a:gd name="T3" fmla="*/ 464 h 464"/>
                <a:gd name="T4" fmla="*/ 705 w 705"/>
                <a:gd name="T5" fmla="*/ 457 h 464"/>
                <a:gd name="T6" fmla="*/ 7 w 705"/>
                <a:gd name="T7" fmla="*/ 0 h 464"/>
                <a:gd name="T8" fmla="*/ 0 w 705"/>
                <a:gd name="T9" fmla="*/ 15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5" h="464">
                  <a:moveTo>
                    <a:pt x="0" y="15"/>
                  </a:moveTo>
                  <a:lnTo>
                    <a:pt x="701" y="464"/>
                  </a:lnTo>
                  <a:lnTo>
                    <a:pt x="705" y="457"/>
                  </a:lnTo>
                  <a:lnTo>
                    <a:pt x="7" y="0"/>
                  </a:lnTo>
                  <a:lnTo>
                    <a:pt x="0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7" name="Freeform 137"/>
            <p:cNvSpPr/>
            <p:nvPr/>
          </p:nvSpPr>
          <p:spPr bwMode="auto">
            <a:xfrm>
              <a:off x="5086" y="2111"/>
              <a:ext cx="301" cy="850"/>
            </a:xfrm>
            <a:custGeom>
              <a:avLst/>
              <a:gdLst>
                <a:gd name="T0" fmla="*/ 301 w 301"/>
                <a:gd name="T1" fmla="*/ 0 h 850"/>
                <a:gd name="T2" fmla="*/ 12 w 301"/>
                <a:gd name="T3" fmla="*/ 850 h 850"/>
                <a:gd name="T4" fmla="*/ 0 w 301"/>
                <a:gd name="T5" fmla="*/ 850 h 850"/>
                <a:gd name="T6" fmla="*/ 289 w 301"/>
                <a:gd name="T7" fmla="*/ 0 h 850"/>
                <a:gd name="T8" fmla="*/ 301 w 301"/>
                <a:gd name="T9" fmla="*/ 0 h 8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1" h="850">
                  <a:moveTo>
                    <a:pt x="301" y="0"/>
                  </a:moveTo>
                  <a:lnTo>
                    <a:pt x="12" y="850"/>
                  </a:lnTo>
                  <a:lnTo>
                    <a:pt x="0" y="850"/>
                  </a:lnTo>
                  <a:lnTo>
                    <a:pt x="289" y="0"/>
                  </a:lnTo>
                  <a:lnTo>
                    <a:pt x="30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8" name="Freeform 138"/>
            <p:cNvSpPr/>
            <p:nvPr/>
          </p:nvSpPr>
          <p:spPr bwMode="auto">
            <a:xfrm>
              <a:off x="4359" y="3018"/>
              <a:ext cx="703" cy="469"/>
            </a:xfrm>
            <a:custGeom>
              <a:avLst/>
              <a:gdLst>
                <a:gd name="T0" fmla="*/ 0 w 703"/>
                <a:gd name="T1" fmla="*/ 469 h 469"/>
                <a:gd name="T2" fmla="*/ 703 w 703"/>
                <a:gd name="T3" fmla="*/ 5 h 469"/>
                <a:gd name="T4" fmla="*/ 692 w 703"/>
                <a:gd name="T5" fmla="*/ 0 h 469"/>
                <a:gd name="T6" fmla="*/ 0 w 703"/>
                <a:gd name="T7" fmla="*/ 459 h 469"/>
                <a:gd name="T8" fmla="*/ 0 w 703"/>
                <a:gd name="T9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3" h="469">
                  <a:moveTo>
                    <a:pt x="0" y="469"/>
                  </a:moveTo>
                  <a:lnTo>
                    <a:pt x="703" y="5"/>
                  </a:lnTo>
                  <a:lnTo>
                    <a:pt x="692" y="0"/>
                  </a:lnTo>
                  <a:lnTo>
                    <a:pt x="0" y="459"/>
                  </a:lnTo>
                  <a:lnTo>
                    <a:pt x="0" y="4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9" name="Freeform 139"/>
            <p:cNvSpPr/>
            <p:nvPr/>
          </p:nvSpPr>
          <p:spPr bwMode="auto">
            <a:xfrm>
              <a:off x="2929" y="3229"/>
              <a:ext cx="521" cy="213"/>
            </a:xfrm>
            <a:custGeom>
              <a:avLst/>
              <a:gdLst>
                <a:gd name="T0" fmla="*/ 0 w 521"/>
                <a:gd name="T1" fmla="*/ 11 h 213"/>
                <a:gd name="T2" fmla="*/ 521 w 521"/>
                <a:gd name="T3" fmla="*/ 213 h 213"/>
                <a:gd name="T4" fmla="*/ 521 w 521"/>
                <a:gd name="T5" fmla="*/ 196 h 213"/>
                <a:gd name="T6" fmla="*/ 7 w 521"/>
                <a:gd name="T7" fmla="*/ 0 h 213"/>
                <a:gd name="T8" fmla="*/ 0 w 521"/>
                <a:gd name="T9" fmla="*/ 11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213">
                  <a:moveTo>
                    <a:pt x="0" y="11"/>
                  </a:moveTo>
                  <a:lnTo>
                    <a:pt x="521" y="213"/>
                  </a:lnTo>
                  <a:lnTo>
                    <a:pt x="521" y="196"/>
                  </a:lnTo>
                  <a:lnTo>
                    <a:pt x="7" y="0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0" name="Freeform 140"/>
            <p:cNvSpPr/>
            <p:nvPr/>
          </p:nvSpPr>
          <p:spPr bwMode="auto">
            <a:xfrm>
              <a:off x="2460" y="2537"/>
              <a:ext cx="431" cy="658"/>
            </a:xfrm>
            <a:custGeom>
              <a:avLst/>
              <a:gdLst>
                <a:gd name="T0" fmla="*/ 0 w 431"/>
                <a:gd name="T1" fmla="*/ 0 h 658"/>
                <a:gd name="T2" fmla="*/ 419 w 431"/>
                <a:gd name="T3" fmla="*/ 658 h 658"/>
                <a:gd name="T4" fmla="*/ 431 w 431"/>
                <a:gd name="T5" fmla="*/ 651 h 658"/>
                <a:gd name="T6" fmla="*/ 12 w 431"/>
                <a:gd name="T7" fmla="*/ 0 h 658"/>
                <a:gd name="T8" fmla="*/ 0 w 431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1" h="658">
                  <a:moveTo>
                    <a:pt x="0" y="0"/>
                  </a:moveTo>
                  <a:lnTo>
                    <a:pt x="419" y="658"/>
                  </a:lnTo>
                  <a:lnTo>
                    <a:pt x="431" y="651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1" name="Rectangle 141"/>
            <p:cNvSpPr>
              <a:spLocks noChangeArrowheads="1"/>
            </p:cNvSpPr>
            <p:nvPr/>
          </p:nvSpPr>
          <p:spPr bwMode="auto">
            <a:xfrm>
              <a:off x="2446" y="1716"/>
              <a:ext cx="9" cy="76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2" name="Freeform 142"/>
            <p:cNvSpPr/>
            <p:nvPr/>
          </p:nvSpPr>
          <p:spPr bwMode="auto">
            <a:xfrm>
              <a:off x="2467" y="1026"/>
              <a:ext cx="393" cy="635"/>
            </a:xfrm>
            <a:custGeom>
              <a:avLst/>
              <a:gdLst>
                <a:gd name="T0" fmla="*/ 0 w 393"/>
                <a:gd name="T1" fmla="*/ 623 h 635"/>
                <a:gd name="T2" fmla="*/ 381 w 393"/>
                <a:gd name="T3" fmla="*/ 0 h 635"/>
                <a:gd name="T4" fmla="*/ 393 w 393"/>
                <a:gd name="T5" fmla="*/ 0 h 635"/>
                <a:gd name="T6" fmla="*/ 12 w 393"/>
                <a:gd name="T7" fmla="*/ 635 h 635"/>
                <a:gd name="T8" fmla="*/ 0 w 393"/>
                <a:gd name="T9" fmla="*/ 623 h 6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3" h="635">
                  <a:moveTo>
                    <a:pt x="0" y="623"/>
                  </a:moveTo>
                  <a:lnTo>
                    <a:pt x="381" y="0"/>
                  </a:lnTo>
                  <a:lnTo>
                    <a:pt x="393" y="0"/>
                  </a:lnTo>
                  <a:lnTo>
                    <a:pt x="12" y="635"/>
                  </a:lnTo>
                  <a:lnTo>
                    <a:pt x="0" y="6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3" name="Freeform 143"/>
            <p:cNvSpPr/>
            <p:nvPr/>
          </p:nvSpPr>
          <p:spPr bwMode="auto">
            <a:xfrm>
              <a:off x="2616" y="1034"/>
              <a:ext cx="247" cy="741"/>
            </a:xfrm>
            <a:custGeom>
              <a:avLst/>
              <a:gdLst>
                <a:gd name="T0" fmla="*/ 235 w 247"/>
                <a:gd name="T1" fmla="*/ 0 h 741"/>
                <a:gd name="T2" fmla="*/ 0 w 247"/>
                <a:gd name="T3" fmla="*/ 734 h 741"/>
                <a:gd name="T4" fmla="*/ 17 w 247"/>
                <a:gd name="T5" fmla="*/ 741 h 741"/>
                <a:gd name="T6" fmla="*/ 247 w 247"/>
                <a:gd name="T7" fmla="*/ 0 h 741"/>
                <a:gd name="T8" fmla="*/ 235 w 247"/>
                <a:gd name="T9" fmla="*/ 0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741">
                  <a:moveTo>
                    <a:pt x="235" y="0"/>
                  </a:moveTo>
                  <a:lnTo>
                    <a:pt x="0" y="734"/>
                  </a:lnTo>
                  <a:lnTo>
                    <a:pt x="17" y="741"/>
                  </a:lnTo>
                  <a:lnTo>
                    <a:pt x="247" y="0"/>
                  </a:lnTo>
                  <a:lnTo>
                    <a:pt x="2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4" name="Freeform 144"/>
            <p:cNvSpPr/>
            <p:nvPr/>
          </p:nvSpPr>
          <p:spPr bwMode="auto">
            <a:xfrm>
              <a:off x="3429" y="659"/>
              <a:ext cx="222" cy="431"/>
            </a:xfrm>
            <a:custGeom>
              <a:avLst/>
              <a:gdLst>
                <a:gd name="T0" fmla="*/ 208 w 222"/>
                <a:gd name="T1" fmla="*/ 0 h 431"/>
                <a:gd name="T2" fmla="*/ 0 w 222"/>
                <a:gd name="T3" fmla="*/ 424 h 431"/>
                <a:gd name="T4" fmla="*/ 9 w 222"/>
                <a:gd name="T5" fmla="*/ 431 h 431"/>
                <a:gd name="T6" fmla="*/ 222 w 222"/>
                <a:gd name="T7" fmla="*/ 0 h 431"/>
                <a:gd name="T8" fmla="*/ 208 w 222"/>
                <a:gd name="T9" fmla="*/ 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2" h="431">
                  <a:moveTo>
                    <a:pt x="208" y="0"/>
                  </a:moveTo>
                  <a:lnTo>
                    <a:pt x="0" y="424"/>
                  </a:lnTo>
                  <a:lnTo>
                    <a:pt x="9" y="431"/>
                  </a:lnTo>
                  <a:lnTo>
                    <a:pt x="222" y="0"/>
                  </a:lnTo>
                  <a:lnTo>
                    <a:pt x="20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5" name="Freeform 145"/>
            <p:cNvSpPr/>
            <p:nvPr/>
          </p:nvSpPr>
          <p:spPr bwMode="auto">
            <a:xfrm>
              <a:off x="3455" y="882"/>
              <a:ext cx="961" cy="239"/>
            </a:xfrm>
            <a:custGeom>
              <a:avLst/>
              <a:gdLst>
                <a:gd name="T0" fmla="*/ 0 w 961"/>
                <a:gd name="T1" fmla="*/ 225 h 239"/>
                <a:gd name="T2" fmla="*/ 961 w 961"/>
                <a:gd name="T3" fmla="*/ 0 h 239"/>
                <a:gd name="T4" fmla="*/ 961 w 961"/>
                <a:gd name="T5" fmla="*/ 12 h 239"/>
                <a:gd name="T6" fmla="*/ 0 w 961"/>
                <a:gd name="T7" fmla="*/ 239 h 239"/>
                <a:gd name="T8" fmla="*/ 0 w 961"/>
                <a:gd name="T9" fmla="*/ 225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1" h="239">
                  <a:moveTo>
                    <a:pt x="0" y="225"/>
                  </a:moveTo>
                  <a:lnTo>
                    <a:pt x="961" y="0"/>
                  </a:lnTo>
                  <a:lnTo>
                    <a:pt x="961" y="12"/>
                  </a:lnTo>
                  <a:lnTo>
                    <a:pt x="0" y="239"/>
                  </a:lnTo>
                  <a:lnTo>
                    <a:pt x="0" y="2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6" name="Freeform 146"/>
            <p:cNvSpPr/>
            <p:nvPr/>
          </p:nvSpPr>
          <p:spPr bwMode="auto">
            <a:xfrm>
              <a:off x="3445" y="1131"/>
              <a:ext cx="838" cy="608"/>
            </a:xfrm>
            <a:custGeom>
              <a:avLst/>
              <a:gdLst>
                <a:gd name="T0" fmla="*/ 0 w 838"/>
                <a:gd name="T1" fmla="*/ 0 h 608"/>
                <a:gd name="T2" fmla="*/ 838 w 838"/>
                <a:gd name="T3" fmla="*/ 594 h 608"/>
                <a:gd name="T4" fmla="*/ 829 w 838"/>
                <a:gd name="T5" fmla="*/ 608 h 608"/>
                <a:gd name="T6" fmla="*/ 0 w 838"/>
                <a:gd name="T7" fmla="*/ 16 h 608"/>
                <a:gd name="T8" fmla="*/ 0 w 838"/>
                <a:gd name="T9" fmla="*/ 0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8" h="608">
                  <a:moveTo>
                    <a:pt x="0" y="0"/>
                  </a:moveTo>
                  <a:lnTo>
                    <a:pt x="838" y="594"/>
                  </a:lnTo>
                  <a:lnTo>
                    <a:pt x="829" y="608"/>
                  </a:lnTo>
                  <a:lnTo>
                    <a:pt x="0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7" name="Freeform 147"/>
            <p:cNvSpPr/>
            <p:nvPr/>
          </p:nvSpPr>
          <p:spPr bwMode="auto">
            <a:xfrm>
              <a:off x="2455" y="1839"/>
              <a:ext cx="159" cy="637"/>
            </a:xfrm>
            <a:custGeom>
              <a:avLst/>
              <a:gdLst>
                <a:gd name="T0" fmla="*/ 147 w 159"/>
                <a:gd name="T1" fmla="*/ 0 h 637"/>
                <a:gd name="T2" fmla="*/ 0 w 159"/>
                <a:gd name="T3" fmla="*/ 637 h 637"/>
                <a:gd name="T4" fmla="*/ 17 w 159"/>
                <a:gd name="T5" fmla="*/ 637 h 637"/>
                <a:gd name="T6" fmla="*/ 159 w 159"/>
                <a:gd name="T7" fmla="*/ 0 h 637"/>
                <a:gd name="T8" fmla="*/ 147 w 159"/>
                <a:gd name="T9" fmla="*/ 0 h 6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637">
                  <a:moveTo>
                    <a:pt x="147" y="0"/>
                  </a:moveTo>
                  <a:lnTo>
                    <a:pt x="0" y="637"/>
                  </a:lnTo>
                  <a:lnTo>
                    <a:pt x="17" y="637"/>
                  </a:lnTo>
                  <a:lnTo>
                    <a:pt x="159" y="0"/>
                  </a:lnTo>
                  <a:lnTo>
                    <a:pt x="14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8" name="Freeform 148"/>
            <p:cNvSpPr/>
            <p:nvPr/>
          </p:nvSpPr>
          <p:spPr bwMode="auto">
            <a:xfrm>
              <a:off x="4326" y="700"/>
              <a:ext cx="107" cy="147"/>
            </a:xfrm>
            <a:custGeom>
              <a:avLst/>
              <a:gdLst>
                <a:gd name="T0" fmla="*/ 0 w 107"/>
                <a:gd name="T1" fmla="*/ 12 h 147"/>
                <a:gd name="T2" fmla="*/ 90 w 107"/>
                <a:gd name="T3" fmla="*/ 147 h 147"/>
                <a:gd name="T4" fmla="*/ 107 w 107"/>
                <a:gd name="T5" fmla="*/ 147 h 147"/>
                <a:gd name="T6" fmla="*/ 12 w 107"/>
                <a:gd name="T7" fmla="*/ 0 h 147"/>
                <a:gd name="T8" fmla="*/ 0 w 107"/>
                <a:gd name="T9" fmla="*/ 12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" h="147">
                  <a:moveTo>
                    <a:pt x="0" y="12"/>
                  </a:moveTo>
                  <a:lnTo>
                    <a:pt x="90" y="147"/>
                  </a:lnTo>
                  <a:lnTo>
                    <a:pt x="107" y="147"/>
                  </a:lnTo>
                  <a:lnTo>
                    <a:pt x="12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9" name="Freeform 149"/>
            <p:cNvSpPr/>
            <p:nvPr/>
          </p:nvSpPr>
          <p:spPr bwMode="auto">
            <a:xfrm>
              <a:off x="4475" y="882"/>
              <a:ext cx="564" cy="279"/>
            </a:xfrm>
            <a:custGeom>
              <a:avLst/>
              <a:gdLst>
                <a:gd name="T0" fmla="*/ 0 w 564"/>
                <a:gd name="T1" fmla="*/ 17 h 279"/>
                <a:gd name="T2" fmla="*/ 564 w 564"/>
                <a:gd name="T3" fmla="*/ 279 h 279"/>
                <a:gd name="T4" fmla="*/ 564 w 564"/>
                <a:gd name="T5" fmla="*/ 268 h 279"/>
                <a:gd name="T6" fmla="*/ 0 w 564"/>
                <a:gd name="T7" fmla="*/ 0 h 279"/>
                <a:gd name="T8" fmla="*/ 0 w 564"/>
                <a:gd name="T9" fmla="*/ 17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4" h="279">
                  <a:moveTo>
                    <a:pt x="0" y="17"/>
                  </a:moveTo>
                  <a:lnTo>
                    <a:pt x="564" y="279"/>
                  </a:lnTo>
                  <a:lnTo>
                    <a:pt x="564" y="268"/>
                  </a:lnTo>
                  <a:lnTo>
                    <a:pt x="0" y="0"/>
                  </a:lnTo>
                  <a:lnTo>
                    <a:pt x="0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0" name="Freeform 150"/>
            <p:cNvSpPr/>
            <p:nvPr/>
          </p:nvSpPr>
          <p:spPr bwMode="auto">
            <a:xfrm>
              <a:off x="4461" y="899"/>
              <a:ext cx="592" cy="658"/>
            </a:xfrm>
            <a:custGeom>
              <a:avLst/>
              <a:gdLst>
                <a:gd name="T0" fmla="*/ 0 w 592"/>
                <a:gd name="T1" fmla="*/ 7 h 658"/>
                <a:gd name="T2" fmla="*/ 582 w 592"/>
                <a:gd name="T3" fmla="*/ 658 h 658"/>
                <a:gd name="T4" fmla="*/ 592 w 592"/>
                <a:gd name="T5" fmla="*/ 648 h 658"/>
                <a:gd name="T6" fmla="*/ 14 w 592"/>
                <a:gd name="T7" fmla="*/ 0 h 658"/>
                <a:gd name="T8" fmla="*/ 0 w 592"/>
                <a:gd name="T9" fmla="*/ 7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658">
                  <a:moveTo>
                    <a:pt x="0" y="7"/>
                  </a:moveTo>
                  <a:lnTo>
                    <a:pt x="582" y="658"/>
                  </a:lnTo>
                  <a:lnTo>
                    <a:pt x="592" y="648"/>
                  </a:lnTo>
                  <a:lnTo>
                    <a:pt x="14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1" name="Freeform 151"/>
            <p:cNvSpPr/>
            <p:nvPr/>
          </p:nvSpPr>
          <p:spPr bwMode="auto">
            <a:xfrm>
              <a:off x="4324" y="913"/>
              <a:ext cx="123" cy="795"/>
            </a:xfrm>
            <a:custGeom>
              <a:avLst/>
              <a:gdLst>
                <a:gd name="T0" fmla="*/ 111 w 123"/>
                <a:gd name="T1" fmla="*/ 0 h 795"/>
                <a:gd name="T2" fmla="*/ 0 w 123"/>
                <a:gd name="T3" fmla="*/ 795 h 795"/>
                <a:gd name="T4" fmla="*/ 16 w 123"/>
                <a:gd name="T5" fmla="*/ 795 h 795"/>
                <a:gd name="T6" fmla="*/ 123 w 123"/>
                <a:gd name="T7" fmla="*/ 0 h 795"/>
                <a:gd name="T8" fmla="*/ 111 w 123"/>
                <a:gd name="T9" fmla="*/ 0 h 7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795">
                  <a:moveTo>
                    <a:pt x="111" y="0"/>
                  </a:moveTo>
                  <a:lnTo>
                    <a:pt x="0" y="795"/>
                  </a:lnTo>
                  <a:lnTo>
                    <a:pt x="16" y="795"/>
                  </a:lnTo>
                  <a:lnTo>
                    <a:pt x="123" y="0"/>
                  </a:lnTo>
                  <a:lnTo>
                    <a:pt x="11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2" name="Freeform 152"/>
            <p:cNvSpPr/>
            <p:nvPr/>
          </p:nvSpPr>
          <p:spPr bwMode="auto">
            <a:xfrm>
              <a:off x="4345" y="1796"/>
              <a:ext cx="424" cy="485"/>
            </a:xfrm>
            <a:custGeom>
              <a:avLst/>
              <a:gdLst>
                <a:gd name="T0" fmla="*/ 0 w 424"/>
                <a:gd name="T1" fmla="*/ 5 h 485"/>
                <a:gd name="T2" fmla="*/ 410 w 424"/>
                <a:gd name="T3" fmla="*/ 485 h 485"/>
                <a:gd name="T4" fmla="*/ 424 w 424"/>
                <a:gd name="T5" fmla="*/ 478 h 485"/>
                <a:gd name="T6" fmla="*/ 14 w 424"/>
                <a:gd name="T7" fmla="*/ 0 h 485"/>
                <a:gd name="T8" fmla="*/ 0 w 424"/>
                <a:gd name="T9" fmla="*/ 5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4" h="485">
                  <a:moveTo>
                    <a:pt x="0" y="5"/>
                  </a:moveTo>
                  <a:lnTo>
                    <a:pt x="410" y="485"/>
                  </a:lnTo>
                  <a:lnTo>
                    <a:pt x="424" y="478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3" name="Freeform 153"/>
            <p:cNvSpPr/>
            <p:nvPr/>
          </p:nvSpPr>
          <p:spPr bwMode="auto">
            <a:xfrm>
              <a:off x="2477" y="2518"/>
              <a:ext cx="414" cy="308"/>
            </a:xfrm>
            <a:custGeom>
              <a:avLst/>
              <a:gdLst>
                <a:gd name="T0" fmla="*/ 0 w 414"/>
                <a:gd name="T1" fmla="*/ 7 h 308"/>
                <a:gd name="T2" fmla="*/ 402 w 414"/>
                <a:gd name="T3" fmla="*/ 308 h 308"/>
                <a:gd name="T4" fmla="*/ 414 w 414"/>
                <a:gd name="T5" fmla="*/ 299 h 308"/>
                <a:gd name="T6" fmla="*/ 9 w 414"/>
                <a:gd name="T7" fmla="*/ 0 h 308"/>
                <a:gd name="T8" fmla="*/ 0 w 414"/>
                <a:gd name="T9" fmla="*/ 7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4" h="308">
                  <a:moveTo>
                    <a:pt x="0" y="7"/>
                  </a:moveTo>
                  <a:lnTo>
                    <a:pt x="402" y="308"/>
                  </a:lnTo>
                  <a:lnTo>
                    <a:pt x="414" y="299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4" name="Freeform 154"/>
            <p:cNvSpPr/>
            <p:nvPr/>
          </p:nvSpPr>
          <p:spPr bwMode="auto">
            <a:xfrm>
              <a:off x="4994" y="1621"/>
              <a:ext cx="80" cy="885"/>
            </a:xfrm>
            <a:custGeom>
              <a:avLst/>
              <a:gdLst>
                <a:gd name="T0" fmla="*/ 73 w 80"/>
                <a:gd name="T1" fmla="*/ 0 h 885"/>
                <a:gd name="T2" fmla="*/ 0 w 80"/>
                <a:gd name="T3" fmla="*/ 885 h 885"/>
                <a:gd name="T4" fmla="*/ 9 w 80"/>
                <a:gd name="T5" fmla="*/ 885 h 885"/>
                <a:gd name="T6" fmla="*/ 80 w 80"/>
                <a:gd name="T7" fmla="*/ 0 h 885"/>
                <a:gd name="T8" fmla="*/ 73 w 80"/>
                <a:gd name="T9" fmla="*/ 0 h 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885">
                  <a:moveTo>
                    <a:pt x="73" y="0"/>
                  </a:moveTo>
                  <a:lnTo>
                    <a:pt x="0" y="885"/>
                  </a:lnTo>
                  <a:lnTo>
                    <a:pt x="9" y="885"/>
                  </a:lnTo>
                  <a:lnTo>
                    <a:pt x="80" y="0"/>
                  </a:lnTo>
                  <a:lnTo>
                    <a:pt x="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5" name="Freeform 155"/>
            <p:cNvSpPr/>
            <p:nvPr/>
          </p:nvSpPr>
          <p:spPr bwMode="auto">
            <a:xfrm>
              <a:off x="5022" y="2104"/>
              <a:ext cx="355" cy="412"/>
            </a:xfrm>
            <a:custGeom>
              <a:avLst/>
              <a:gdLst>
                <a:gd name="T0" fmla="*/ 0 w 355"/>
                <a:gd name="T1" fmla="*/ 405 h 412"/>
                <a:gd name="T2" fmla="*/ 344 w 355"/>
                <a:gd name="T3" fmla="*/ 0 h 412"/>
                <a:gd name="T4" fmla="*/ 355 w 355"/>
                <a:gd name="T5" fmla="*/ 7 h 412"/>
                <a:gd name="T6" fmla="*/ 10 w 355"/>
                <a:gd name="T7" fmla="*/ 412 h 412"/>
                <a:gd name="T8" fmla="*/ 0 w 355"/>
                <a:gd name="T9" fmla="*/ 405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5" h="412">
                  <a:moveTo>
                    <a:pt x="0" y="405"/>
                  </a:moveTo>
                  <a:lnTo>
                    <a:pt x="344" y="0"/>
                  </a:lnTo>
                  <a:lnTo>
                    <a:pt x="355" y="7"/>
                  </a:lnTo>
                  <a:lnTo>
                    <a:pt x="10" y="412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6" name="Freeform 156"/>
            <p:cNvSpPr/>
            <p:nvPr/>
          </p:nvSpPr>
          <p:spPr bwMode="auto">
            <a:xfrm>
              <a:off x="4788" y="2310"/>
              <a:ext cx="184" cy="213"/>
            </a:xfrm>
            <a:custGeom>
              <a:avLst/>
              <a:gdLst>
                <a:gd name="T0" fmla="*/ 0 w 184"/>
                <a:gd name="T1" fmla="*/ 7 h 213"/>
                <a:gd name="T2" fmla="*/ 177 w 184"/>
                <a:gd name="T3" fmla="*/ 213 h 213"/>
                <a:gd name="T4" fmla="*/ 184 w 184"/>
                <a:gd name="T5" fmla="*/ 201 h 213"/>
                <a:gd name="T6" fmla="*/ 12 w 184"/>
                <a:gd name="T7" fmla="*/ 0 h 213"/>
                <a:gd name="T8" fmla="*/ 0 w 184"/>
                <a:gd name="T9" fmla="*/ 7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4" h="213">
                  <a:moveTo>
                    <a:pt x="0" y="7"/>
                  </a:moveTo>
                  <a:lnTo>
                    <a:pt x="177" y="213"/>
                  </a:lnTo>
                  <a:lnTo>
                    <a:pt x="184" y="201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7" name="Freeform 157"/>
            <p:cNvSpPr/>
            <p:nvPr/>
          </p:nvSpPr>
          <p:spPr bwMode="auto">
            <a:xfrm>
              <a:off x="4729" y="2575"/>
              <a:ext cx="253" cy="414"/>
            </a:xfrm>
            <a:custGeom>
              <a:avLst/>
              <a:gdLst>
                <a:gd name="T0" fmla="*/ 246 w 253"/>
                <a:gd name="T1" fmla="*/ 0 h 414"/>
                <a:gd name="T2" fmla="*/ 0 w 253"/>
                <a:gd name="T3" fmla="*/ 398 h 414"/>
                <a:gd name="T4" fmla="*/ 0 w 253"/>
                <a:gd name="T5" fmla="*/ 414 h 414"/>
                <a:gd name="T6" fmla="*/ 253 w 253"/>
                <a:gd name="T7" fmla="*/ 10 h 414"/>
                <a:gd name="T8" fmla="*/ 246 w 253"/>
                <a:gd name="T9" fmla="*/ 0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3" h="414">
                  <a:moveTo>
                    <a:pt x="246" y="0"/>
                  </a:moveTo>
                  <a:lnTo>
                    <a:pt x="0" y="398"/>
                  </a:lnTo>
                  <a:lnTo>
                    <a:pt x="0" y="414"/>
                  </a:lnTo>
                  <a:lnTo>
                    <a:pt x="253" y="10"/>
                  </a:lnTo>
                  <a:lnTo>
                    <a:pt x="24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8" name="Freeform 158"/>
            <p:cNvSpPr/>
            <p:nvPr/>
          </p:nvSpPr>
          <p:spPr bwMode="auto">
            <a:xfrm>
              <a:off x="4018" y="2554"/>
              <a:ext cx="943" cy="324"/>
            </a:xfrm>
            <a:custGeom>
              <a:avLst/>
              <a:gdLst>
                <a:gd name="T0" fmla="*/ 0 w 943"/>
                <a:gd name="T1" fmla="*/ 312 h 324"/>
                <a:gd name="T2" fmla="*/ 943 w 943"/>
                <a:gd name="T3" fmla="*/ 0 h 324"/>
                <a:gd name="T4" fmla="*/ 943 w 943"/>
                <a:gd name="T5" fmla="*/ 14 h 324"/>
                <a:gd name="T6" fmla="*/ 0 w 943"/>
                <a:gd name="T7" fmla="*/ 324 h 324"/>
                <a:gd name="T8" fmla="*/ 0 w 943"/>
                <a:gd name="T9" fmla="*/ 312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3" h="324">
                  <a:moveTo>
                    <a:pt x="0" y="312"/>
                  </a:moveTo>
                  <a:lnTo>
                    <a:pt x="943" y="0"/>
                  </a:lnTo>
                  <a:lnTo>
                    <a:pt x="943" y="14"/>
                  </a:lnTo>
                  <a:lnTo>
                    <a:pt x="0" y="324"/>
                  </a:lnTo>
                  <a:lnTo>
                    <a:pt x="0" y="3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9" name="Freeform 159"/>
            <p:cNvSpPr/>
            <p:nvPr/>
          </p:nvSpPr>
          <p:spPr bwMode="auto">
            <a:xfrm>
              <a:off x="2938" y="2866"/>
              <a:ext cx="671" cy="607"/>
            </a:xfrm>
            <a:custGeom>
              <a:avLst/>
              <a:gdLst>
                <a:gd name="T0" fmla="*/ 0 w 671"/>
                <a:gd name="T1" fmla="*/ 7 h 607"/>
                <a:gd name="T2" fmla="*/ 661 w 671"/>
                <a:gd name="T3" fmla="*/ 607 h 607"/>
                <a:gd name="T4" fmla="*/ 671 w 671"/>
                <a:gd name="T5" fmla="*/ 607 h 607"/>
                <a:gd name="T6" fmla="*/ 12 w 671"/>
                <a:gd name="T7" fmla="*/ 0 h 607"/>
                <a:gd name="T8" fmla="*/ 0 w 671"/>
                <a:gd name="T9" fmla="*/ 7 h 6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1" h="607">
                  <a:moveTo>
                    <a:pt x="0" y="7"/>
                  </a:moveTo>
                  <a:lnTo>
                    <a:pt x="661" y="607"/>
                  </a:lnTo>
                  <a:lnTo>
                    <a:pt x="671" y="607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0" name="Freeform 160"/>
            <p:cNvSpPr/>
            <p:nvPr/>
          </p:nvSpPr>
          <p:spPr bwMode="auto">
            <a:xfrm>
              <a:off x="4546" y="3001"/>
              <a:ext cx="507" cy="299"/>
            </a:xfrm>
            <a:custGeom>
              <a:avLst/>
              <a:gdLst>
                <a:gd name="T0" fmla="*/ 0 w 507"/>
                <a:gd name="T1" fmla="*/ 292 h 299"/>
                <a:gd name="T2" fmla="*/ 500 w 507"/>
                <a:gd name="T3" fmla="*/ 0 h 299"/>
                <a:gd name="T4" fmla="*/ 507 w 507"/>
                <a:gd name="T5" fmla="*/ 12 h 299"/>
                <a:gd name="T6" fmla="*/ 5 w 507"/>
                <a:gd name="T7" fmla="*/ 299 h 299"/>
                <a:gd name="T8" fmla="*/ 0 w 507"/>
                <a:gd name="T9" fmla="*/ 292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99">
                  <a:moveTo>
                    <a:pt x="0" y="292"/>
                  </a:moveTo>
                  <a:lnTo>
                    <a:pt x="500" y="0"/>
                  </a:lnTo>
                  <a:lnTo>
                    <a:pt x="507" y="12"/>
                  </a:lnTo>
                  <a:lnTo>
                    <a:pt x="5" y="299"/>
                  </a:lnTo>
                  <a:lnTo>
                    <a:pt x="0" y="2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1" name="Freeform 161"/>
            <p:cNvSpPr/>
            <p:nvPr/>
          </p:nvSpPr>
          <p:spPr bwMode="auto">
            <a:xfrm>
              <a:off x="3658" y="3314"/>
              <a:ext cx="831" cy="187"/>
            </a:xfrm>
            <a:custGeom>
              <a:avLst/>
              <a:gdLst>
                <a:gd name="T0" fmla="*/ 0 w 831"/>
                <a:gd name="T1" fmla="*/ 173 h 187"/>
                <a:gd name="T2" fmla="*/ 831 w 831"/>
                <a:gd name="T3" fmla="*/ 0 h 187"/>
                <a:gd name="T4" fmla="*/ 831 w 831"/>
                <a:gd name="T5" fmla="*/ 12 h 187"/>
                <a:gd name="T6" fmla="*/ 10 w 831"/>
                <a:gd name="T7" fmla="*/ 187 h 187"/>
                <a:gd name="T8" fmla="*/ 0 w 831"/>
                <a:gd name="T9" fmla="*/ 173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1" h="187">
                  <a:moveTo>
                    <a:pt x="0" y="173"/>
                  </a:moveTo>
                  <a:lnTo>
                    <a:pt x="831" y="0"/>
                  </a:lnTo>
                  <a:lnTo>
                    <a:pt x="831" y="12"/>
                  </a:lnTo>
                  <a:lnTo>
                    <a:pt x="10" y="187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2" name="Oval 162"/>
            <p:cNvSpPr>
              <a:spLocks noChangeArrowheads="1"/>
            </p:cNvSpPr>
            <p:nvPr/>
          </p:nvSpPr>
          <p:spPr bwMode="auto">
            <a:xfrm>
              <a:off x="5107" y="1699"/>
              <a:ext cx="67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3" name="Freeform 163"/>
            <p:cNvSpPr/>
            <p:nvPr/>
          </p:nvSpPr>
          <p:spPr bwMode="auto">
            <a:xfrm>
              <a:off x="2640" y="1140"/>
              <a:ext cx="746" cy="644"/>
            </a:xfrm>
            <a:custGeom>
              <a:avLst/>
              <a:gdLst>
                <a:gd name="T0" fmla="*/ 0 w 746"/>
                <a:gd name="T1" fmla="*/ 635 h 644"/>
                <a:gd name="T2" fmla="*/ 739 w 746"/>
                <a:gd name="T3" fmla="*/ 0 h 644"/>
                <a:gd name="T4" fmla="*/ 746 w 746"/>
                <a:gd name="T5" fmla="*/ 10 h 644"/>
                <a:gd name="T6" fmla="*/ 12 w 746"/>
                <a:gd name="T7" fmla="*/ 644 h 644"/>
                <a:gd name="T8" fmla="*/ 0 w 746"/>
                <a:gd name="T9" fmla="*/ 635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6" h="644">
                  <a:moveTo>
                    <a:pt x="0" y="635"/>
                  </a:moveTo>
                  <a:lnTo>
                    <a:pt x="739" y="0"/>
                  </a:lnTo>
                  <a:lnTo>
                    <a:pt x="746" y="10"/>
                  </a:lnTo>
                  <a:lnTo>
                    <a:pt x="12" y="644"/>
                  </a:lnTo>
                  <a:lnTo>
                    <a:pt x="0" y="6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4" name="Freeform 164"/>
            <p:cNvSpPr/>
            <p:nvPr/>
          </p:nvSpPr>
          <p:spPr bwMode="auto">
            <a:xfrm>
              <a:off x="2612" y="1839"/>
              <a:ext cx="298" cy="966"/>
            </a:xfrm>
            <a:custGeom>
              <a:avLst/>
              <a:gdLst>
                <a:gd name="T0" fmla="*/ 0 w 298"/>
                <a:gd name="T1" fmla="*/ 7 h 966"/>
                <a:gd name="T2" fmla="*/ 286 w 298"/>
                <a:gd name="T3" fmla="*/ 966 h 966"/>
                <a:gd name="T4" fmla="*/ 298 w 298"/>
                <a:gd name="T5" fmla="*/ 959 h 966"/>
                <a:gd name="T6" fmla="*/ 11 w 298"/>
                <a:gd name="T7" fmla="*/ 0 h 966"/>
                <a:gd name="T8" fmla="*/ 0 w 298"/>
                <a:gd name="T9" fmla="*/ 7 h 9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966">
                  <a:moveTo>
                    <a:pt x="0" y="7"/>
                  </a:moveTo>
                  <a:lnTo>
                    <a:pt x="286" y="966"/>
                  </a:lnTo>
                  <a:lnTo>
                    <a:pt x="298" y="959"/>
                  </a:lnTo>
                  <a:lnTo>
                    <a:pt x="11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5" name="Freeform 165"/>
            <p:cNvSpPr/>
            <p:nvPr/>
          </p:nvSpPr>
          <p:spPr bwMode="auto">
            <a:xfrm>
              <a:off x="3983" y="2116"/>
              <a:ext cx="232" cy="720"/>
            </a:xfrm>
            <a:custGeom>
              <a:avLst/>
              <a:gdLst>
                <a:gd name="T0" fmla="*/ 222 w 232"/>
                <a:gd name="T1" fmla="*/ 0 h 720"/>
                <a:gd name="T2" fmla="*/ 0 w 232"/>
                <a:gd name="T3" fmla="*/ 720 h 720"/>
                <a:gd name="T4" fmla="*/ 12 w 232"/>
                <a:gd name="T5" fmla="*/ 720 h 720"/>
                <a:gd name="T6" fmla="*/ 232 w 232"/>
                <a:gd name="T7" fmla="*/ 7 h 720"/>
                <a:gd name="T8" fmla="*/ 222 w 232"/>
                <a:gd name="T9" fmla="*/ 0 h 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2" h="720">
                  <a:moveTo>
                    <a:pt x="222" y="0"/>
                  </a:moveTo>
                  <a:lnTo>
                    <a:pt x="0" y="720"/>
                  </a:lnTo>
                  <a:lnTo>
                    <a:pt x="12" y="720"/>
                  </a:lnTo>
                  <a:lnTo>
                    <a:pt x="232" y="7"/>
                  </a:lnTo>
                  <a:lnTo>
                    <a:pt x="22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6" name="Freeform 166"/>
            <p:cNvSpPr/>
            <p:nvPr/>
          </p:nvSpPr>
          <p:spPr bwMode="auto">
            <a:xfrm>
              <a:off x="2896" y="1003"/>
              <a:ext cx="478" cy="118"/>
            </a:xfrm>
            <a:custGeom>
              <a:avLst/>
              <a:gdLst>
                <a:gd name="T0" fmla="*/ 0 w 478"/>
                <a:gd name="T1" fmla="*/ 14 h 118"/>
                <a:gd name="T2" fmla="*/ 478 w 478"/>
                <a:gd name="T3" fmla="*/ 118 h 118"/>
                <a:gd name="T4" fmla="*/ 478 w 478"/>
                <a:gd name="T5" fmla="*/ 104 h 118"/>
                <a:gd name="T6" fmla="*/ 7 w 478"/>
                <a:gd name="T7" fmla="*/ 0 h 118"/>
                <a:gd name="T8" fmla="*/ 0 w 478"/>
                <a:gd name="T9" fmla="*/ 14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118">
                  <a:moveTo>
                    <a:pt x="0" y="14"/>
                  </a:moveTo>
                  <a:lnTo>
                    <a:pt x="478" y="118"/>
                  </a:lnTo>
                  <a:lnTo>
                    <a:pt x="478" y="104"/>
                  </a:lnTo>
                  <a:lnTo>
                    <a:pt x="7" y="0"/>
                  </a:lnTo>
                  <a:lnTo>
                    <a:pt x="0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7" name="Freeform 167"/>
            <p:cNvSpPr/>
            <p:nvPr/>
          </p:nvSpPr>
          <p:spPr bwMode="auto">
            <a:xfrm>
              <a:off x="4366" y="1592"/>
              <a:ext cx="689" cy="164"/>
            </a:xfrm>
            <a:custGeom>
              <a:avLst/>
              <a:gdLst>
                <a:gd name="T0" fmla="*/ 0 w 689"/>
                <a:gd name="T1" fmla="*/ 152 h 164"/>
                <a:gd name="T2" fmla="*/ 682 w 689"/>
                <a:gd name="T3" fmla="*/ 0 h 164"/>
                <a:gd name="T4" fmla="*/ 689 w 689"/>
                <a:gd name="T5" fmla="*/ 12 h 164"/>
                <a:gd name="T6" fmla="*/ 0 w 689"/>
                <a:gd name="T7" fmla="*/ 164 h 164"/>
                <a:gd name="T8" fmla="*/ 0 w 689"/>
                <a:gd name="T9" fmla="*/ 152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164">
                  <a:moveTo>
                    <a:pt x="0" y="152"/>
                  </a:moveTo>
                  <a:lnTo>
                    <a:pt x="682" y="0"/>
                  </a:lnTo>
                  <a:lnTo>
                    <a:pt x="689" y="12"/>
                  </a:lnTo>
                  <a:lnTo>
                    <a:pt x="0" y="164"/>
                  </a:lnTo>
                  <a:lnTo>
                    <a:pt x="0" y="1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8" name="Freeform 168"/>
            <p:cNvSpPr/>
            <p:nvPr/>
          </p:nvSpPr>
          <p:spPr bwMode="auto">
            <a:xfrm>
              <a:off x="3995" y="2899"/>
              <a:ext cx="499" cy="396"/>
            </a:xfrm>
            <a:custGeom>
              <a:avLst/>
              <a:gdLst>
                <a:gd name="T0" fmla="*/ 0 w 499"/>
                <a:gd name="T1" fmla="*/ 5 h 396"/>
                <a:gd name="T2" fmla="*/ 499 w 499"/>
                <a:gd name="T3" fmla="*/ 396 h 396"/>
                <a:gd name="T4" fmla="*/ 499 w 499"/>
                <a:gd name="T5" fmla="*/ 384 h 396"/>
                <a:gd name="T6" fmla="*/ 14 w 499"/>
                <a:gd name="T7" fmla="*/ 0 h 396"/>
                <a:gd name="T8" fmla="*/ 0 w 499"/>
                <a:gd name="T9" fmla="*/ 5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9" h="396">
                  <a:moveTo>
                    <a:pt x="0" y="5"/>
                  </a:moveTo>
                  <a:lnTo>
                    <a:pt x="499" y="396"/>
                  </a:lnTo>
                  <a:lnTo>
                    <a:pt x="499" y="384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9" name="Freeform 169"/>
            <p:cNvSpPr/>
            <p:nvPr/>
          </p:nvSpPr>
          <p:spPr bwMode="auto">
            <a:xfrm>
              <a:off x="3651" y="2918"/>
              <a:ext cx="306" cy="547"/>
            </a:xfrm>
            <a:custGeom>
              <a:avLst/>
              <a:gdLst>
                <a:gd name="T0" fmla="*/ 0 w 306"/>
                <a:gd name="T1" fmla="*/ 540 h 547"/>
                <a:gd name="T2" fmla="*/ 294 w 306"/>
                <a:gd name="T3" fmla="*/ 0 h 547"/>
                <a:gd name="T4" fmla="*/ 306 w 306"/>
                <a:gd name="T5" fmla="*/ 0 h 547"/>
                <a:gd name="T6" fmla="*/ 10 w 306"/>
                <a:gd name="T7" fmla="*/ 547 h 547"/>
                <a:gd name="T8" fmla="*/ 0 w 306"/>
                <a:gd name="T9" fmla="*/ 540 h 5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6" h="547">
                  <a:moveTo>
                    <a:pt x="0" y="540"/>
                  </a:moveTo>
                  <a:lnTo>
                    <a:pt x="294" y="0"/>
                  </a:lnTo>
                  <a:lnTo>
                    <a:pt x="306" y="0"/>
                  </a:lnTo>
                  <a:lnTo>
                    <a:pt x="10" y="547"/>
                  </a:lnTo>
                  <a:lnTo>
                    <a:pt x="0" y="5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0" name="Rectangle 170"/>
            <p:cNvSpPr>
              <a:spLocks noChangeArrowheads="1"/>
            </p:cNvSpPr>
            <p:nvPr/>
          </p:nvSpPr>
          <p:spPr bwMode="auto">
            <a:xfrm>
              <a:off x="2910" y="2881"/>
              <a:ext cx="9" cy="30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1" name="Freeform 171"/>
            <p:cNvSpPr/>
            <p:nvPr/>
          </p:nvSpPr>
          <p:spPr bwMode="auto">
            <a:xfrm>
              <a:off x="3334" y="2109"/>
              <a:ext cx="611" cy="741"/>
            </a:xfrm>
            <a:custGeom>
              <a:avLst/>
              <a:gdLst>
                <a:gd name="T0" fmla="*/ 0 w 611"/>
                <a:gd name="T1" fmla="*/ 7 h 741"/>
                <a:gd name="T2" fmla="*/ 599 w 611"/>
                <a:gd name="T3" fmla="*/ 741 h 741"/>
                <a:gd name="T4" fmla="*/ 611 w 611"/>
                <a:gd name="T5" fmla="*/ 736 h 741"/>
                <a:gd name="T6" fmla="*/ 12 w 611"/>
                <a:gd name="T7" fmla="*/ 0 h 741"/>
                <a:gd name="T8" fmla="*/ 0 w 611"/>
                <a:gd name="T9" fmla="*/ 7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741">
                  <a:moveTo>
                    <a:pt x="0" y="7"/>
                  </a:moveTo>
                  <a:lnTo>
                    <a:pt x="599" y="741"/>
                  </a:lnTo>
                  <a:lnTo>
                    <a:pt x="611" y="736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526" name="TextBox 76">
            <a:extLst>
              <a:ext uri="{FF2B5EF4-FFF2-40B4-BE49-F238E27FC236}">
                <a16:creationId xmlns:a16="http://schemas.microsoft.com/office/drawing/2014/main" id="{227D35C8-A03F-4E8D-8213-9F6DBD150A5D}"/>
              </a:ext>
            </a:extLst>
          </p:cNvPr>
          <p:cNvSpPr txBox="1"/>
          <p:nvPr/>
        </p:nvSpPr>
        <p:spPr>
          <a:xfrm>
            <a:off x="5362464" y="219018"/>
            <a:ext cx="14670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过拟合问题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7" name="文本框 526">
            <a:extLst>
              <a:ext uri="{FF2B5EF4-FFF2-40B4-BE49-F238E27FC236}">
                <a16:creationId xmlns:a16="http://schemas.microsoft.com/office/drawing/2014/main" id="{65E94CA4-8264-494F-971E-C0C3C5A4DA32}"/>
              </a:ext>
            </a:extLst>
          </p:cNvPr>
          <p:cNvSpPr txBox="1"/>
          <p:nvPr/>
        </p:nvSpPr>
        <p:spPr>
          <a:xfrm>
            <a:off x="4498003" y="531991"/>
            <a:ext cx="3195994" cy="2819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OVERFITTING</a:t>
            </a:r>
          </a:p>
        </p:txBody>
      </p:sp>
      <p:grpSp>
        <p:nvGrpSpPr>
          <p:cNvPr id="528" name="组合 527">
            <a:extLst>
              <a:ext uri="{FF2B5EF4-FFF2-40B4-BE49-F238E27FC236}">
                <a16:creationId xmlns:a16="http://schemas.microsoft.com/office/drawing/2014/main" id="{FB66C0C8-264B-4A75-9494-B04C4B93D363}"/>
              </a:ext>
            </a:extLst>
          </p:cNvPr>
          <p:cNvGrpSpPr/>
          <p:nvPr/>
        </p:nvGrpSpPr>
        <p:grpSpPr>
          <a:xfrm>
            <a:off x="5855851" y="833240"/>
            <a:ext cx="480299" cy="105326"/>
            <a:chOff x="8818080" y="2020666"/>
            <a:chExt cx="636007" cy="0"/>
          </a:xfrm>
        </p:grpSpPr>
        <p:cxnSp>
          <p:nvCxnSpPr>
            <p:cNvPr id="530" name="直接连接符 529">
              <a:extLst>
                <a:ext uri="{FF2B5EF4-FFF2-40B4-BE49-F238E27FC236}">
                  <a16:creationId xmlns:a16="http://schemas.microsoft.com/office/drawing/2014/main" id="{21D4BF5D-2C91-4A19-896F-AE946BC7FB76}"/>
                </a:ext>
              </a:extLst>
            </p:cNvPr>
            <p:cNvCxnSpPr/>
            <p:nvPr/>
          </p:nvCxnSpPr>
          <p:spPr>
            <a:xfrm>
              <a:off x="8818080" y="2020666"/>
              <a:ext cx="175500" cy="0"/>
            </a:xfrm>
            <a:prstGeom prst="line">
              <a:avLst/>
            </a:prstGeom>
            <a:ln w="25400">
              <a:solidFill>
                <a:srgbClr val="F6A2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1" name="直接连接符 530">
              <a:extLst>
                <a:ext uri="{FF2B5EF4-FFF2-40B4-BE49-F238E27FC236}">
                  <a16:creationId xmlns:a16="http://schemas.microsoft.com/office/drawing/2014/main" id="{12A04D9E-7AE9-4504-89ED-15389616EA20}"/>
                </a:ext>
              </a:extLst>
            </p:cNvPr>
            <p:cNvCxnSpPr/>
            <p:nvPr/>
          </p:nvCxnSpPr>
          <p:spPr>
            <a:xfrm>
              <a:off x="9048334" y="2020666"/>
              <a:ext cx="175500" cy="0"/>
            </a:xfrm>
            <a:prstGeom prst="line">
              <a:avLst/>
            </a:prstGeom>
            <a:ln w="25400">
              <a:solidFill>
                <a:srgbClr val="248C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2" name="直接连接符 531">
              <a:extLst>
                <a:ext uri="{FF2B5EF4-FFF2-40B4-BE49-F238E27FC236}">
                  <a16:creationId xmlns:a16="http://schemas.microsoft.com/office/drawing/2014/main" id="{35104CDD-349B-40C0-9598-881CA242C9C1}"/>
                </a:ext>
              </a:extLst>
            </p:cNvPr>
            <p:cNvCxnSpPr/>
            <p:nvPr/>
          </p:nvCxnSpPr>
          <p:spPr>
            <a:xfrm>
              <a:off x="9278587" y="2020666"/>
              <a:ext cx="175500" cy="0"/>
            </a:xfrm>
            <a:prstGeom prst="line">
              <a:avLst/>
            </a:prstGeom>
            <a:ln w="25400">
              <a:solidFill>
                <a:srgbClr val="F6A2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3" name="矩形 512">
            <a:extLst>
              <a:ext uri="{FF2B5EF4-FFF2-40B4-BE49-F238E27FC236}">
                <a16:creationId xmlns:a16="http://schemas.microsoft.com/office/drawing/2014/main" id="{C3FD9C67-F561-4F54-8010-7547E5269153}"/>
              </a:ext>
            </a:extLst>
          </p:cNvPr>
          <p:cNvSpPr/>
          <p:nvPr/>
        </p:nvSpPr>
        <p:spPr>
          <a:xfrm>
            <a:off x="917837" y="1473097"/>
            <a:ext cx="2749472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spcBef>
                <a:spcPct val="0"/>
              </a:spcBef>
            </a:pPr>
            <a:r>
              <a:rPr lang="zh-CN" alt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 Math" panose="02040503050406030204" pitchFamily="18" charset="0"/>
                <a:ea typeface="微软雅黑" panose="020B0503020204020204" pitchFamily="34" charset="-122"/>
              </a:rPr>
              <a:t>过拟合问题</a:t>
            </a:r>
            <a:endParaRPr lang="en-US" altLang="zh-CN" sz="4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14" name="矩形 513">
                <a:extLst>
                  <a:ext uri="{FF2B5EF4-FFF2-40B4-BE49-F238E27FC236}">
                    <a16:creationId xmlns:a16="http://schemas.microsoft.com/office/drawing/2014/main" id="{11B08509-778B-4EF1-A973-69FC2998FD1B}"/>
                  </a:ext>
                </a:extLst>
              </p:cNvPr>
              <p:cNvSpPr/>
              <p:nvPr/>
            </p:nvSpPr>
            <p:spPr>
              <a:xfrm>
                <a:off x="4583929" y="3001010"/>
                <a:ext cx="5211683" cy="95660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spcBef>
                    <a:spcPct val="0"/>
                  </a:spcBef>
                </a:pPr>
                <a14:m>
                  <m:oMath xmlns:m="http://schemas.openxmlformats.org/officeDocument/2006/math">
                    <m:r>
                      <a:rPr lang="zh-CN" altLang="en-US" sz="28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训练</m:t>
                    </m:r>
                  </m:oMath>
                </a14:m>
                <a:r>
                  <a:rPr lang="zh-CN" altLang="en-US" sz="2800" b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过程中随机选取一部分权值</a:t>
                </a:r>
                <a:endParaRPr lang="en-US" altLang="zh-CN" sz="2800" b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>
                  <a:spcBef>
                    <a:spcPct val="0"/>
                  </a:spcBef>
                </a:pPr>
                <a:r>
                  <a:rPr lang="zh-CN" altLang="en-US" sz="2800" b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不进行训练</a:t>
                </a:r>
                <a:endParaRPr lang="en-US" altLang="zh-CN" sz="2800" b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514" name="矩形 513">
                <a:extLst>
                  <a:ext uri="{FF2B5EF4-FFF2-40B4-BE49-F238E27FC236}">
                    <a16:creationId xmlns:a16="http://schemas.microsoft.com/office/drawing/2014/main" id="{11B08509-778B-4EF1-A973-69FC2998FD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3929" y="3001010"/>
                <a:ext cx="5211683" cy="956609"/>
              </a:xfrm>
              <a:prstGeom prst="rect">
                <a:avLst/>
              </a:prstGeom>
              <a:blipFill>
                <a:blip r:embed="rId3"/>
                <a:stretch>
                  <a:fillRect t="-5732" r="-1754" b="-171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6" name="矩形 515">
            <a:extLst>
              <a:ext uri="{FF2B5EF4-FFF2-40B4-BE49-F238E27FC236}">
                <a16:creationId xmlns:a16="http://schemas.microsoft.com/office/drawing/2014/main" id="{F1897834-1B71-4FCB-A0B5-4CF0C07F28FC}"/>
              </a:ext>
            </a:extLst>
          </p:cNvPr>
          <p:cNvSpPr/>
          <p:nvPr/>
        </p:nvSpPr>
        <p:spPr>
          <a:xfrm>
            <a:off x="1499854" y="3001010"/>
            <a:ext cx="158543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altLang="zh-CN" sz="28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dropout</a:t>
            </a:r>
          </a:p>
        </p:txBody>
      </p:sp>
    </p:spTree>
    <p:extLst>
      <p:ext uri="{BB962C8B-B14F-4D97-AF65-F5344CB8AC3E}">
        <p14:creationId xmlns:p14="http://schemas.microsoft.com/office/powerpoint/2010/main" val="1081113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prism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5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1000" tmFilter="0,0; .5, 1; 1, 1"/>
                                        <p:tgtEl>
                                          <p:spTgt spid="5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" name="Group 4"/>
          <p:cNvGrpSpPr>
            <a:grpSpLocks noChangeAspect="1"/>
          </p:cNvGrpSpPr>
          <p:nvPr/>
        </p:nvGrpSpPr>
        <p:grpSpPr bwMode="auto">
          <a:xfrm>
            <a:off x="-470501" y="-575689"/>
            <a:ext cx="1552035" cy="1511368"/>
            <a:chOff x="2410" y="593"/>
            <a:chExt cx="3015" cy="2936"/>
          </a:xfrm>
          <a:solidFill>
            <a:srgbClr val="248C80"/>
          </a:solidFill>
        </p:grpSpPr>
        <p:sp>
          <p:nvSpPr>
            <p:cNvPr id="177" name="Freeform 5"/>
            <p:cNvSpPr/>
            <p:nvPr/>
          </p:nvSpPr>
          <p:spPr bwMode="auto">
            <a:xfrm>
              <a:off x="5079" y="1202"/>
              <a:ext cx="66" cy="509"/>
            </a:xfrm>
            <a:custGeom>
              <a:avLst/>
              <a:gdLst>
                <a:gd name="T0" fmla="*/ 0 w 66"/>
                <a:gd name="T1" fmla="*/ 9 h 509"/>
                <a:gd name="T2" fmla="*/ 54 w 66"/>
                <a:gd name="T3" fmla="*/ 509 h 509"/>
                <a:gd name="T4" fmla="*/ 66 w 66"/>
                <a:gd name="T5" fmla="*/ 509 h 509"/>
                <a:gd name="T6" fmla="*/ 9 w 66"/>
                <a:gd name="T7" fmla="*/ 0 h 509"/>
                <a:gd name="T8" fmla="*/ 0 w 66"/>
                <a:gd name="T9" fmla="*/ 9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509">
                  <a:moveTo>
                    <a:pt x="0" y="9"/>
                  </a:moveTo>
                  <a:lnTo>
                    <a:pt x="54" y="509"/>
                  </a:lnTo>
                  <a:lnTo>
                    <a:pt x="66" y="509"/>
                  </a:lnTo>
                  <a:lnTo>
                    <a:pt x="9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8" name="Freeform 6"/>
            <p:cNvSpPr/>
            <p:nvPr/>
          </p:nvSpPr>
          <p:spPr bwMode="auto">
            <a:xfrm>
              <a:off x="5079" y="1195"/>
              <a:ext cx="303" cy="854"/>
            </a:xfrm>
            <a:custGeom>
              <a:avLst/>
              <a:gdLst>
                <a:gd name="T0" fmla="*/ 14 w 303"/>
                <a:gd name="T1" fmla="*/ 0 h 854"/>
                <a:gd name="T2" fmla="*/ 303 w 303"/>
                <a:gd name="T3" fmla="*/ 854 h 854"/>
                <a:gd name="T4" fmla="*/ 287 w 303"/>
                <a:gd name="T5" fmla="*/ 854 h 854"/>
                <a:gd name="T6" fmla="*/ 0 w 303"/>
                <a:gd name="T7" fmla="*/ 11 h 854"/>
                <a:gd name="T8" fmla="*/ 14 w 303"/>
                <a:gd name="T9" fmla="*/ 0 h 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3" h="854">
                  <a:moveTo>
                    <a:pt x="14" y="0"/>
                  </a:moveTo>
                  <a:lnTo>
                    <a:pt x="303" y="854"/>
                  </a:lnTo>
                  <a:lnTo>
                    <a:pt x="287" y="854"/>
                  </a:lnTo>
                  <a:lnTo>
                    <a:pt x="0" y="11"/>
                  </a:lnTo>
                  <a:lnTo>
                    <a:pt x="1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9" name="Freeform 7"/>
            <p:cNvSpPr/>
            <p:nvPr/>
          </p:nvSpPr>
          <p:spPr bwMode="auto">
            <a:xfrm>
              <a:off x="5074" y="1202"/>
              <a:ext cx="12" cy="345"/>
            </a:xfrm>
            <a:custGeom>
              <a:avLst/>
              <a:gdLst>
                <a:gd name="T0" fmla="*/ 0 w 12"/>
                <a:gd name="T1" fmla="*/ 0 h 345"/>
                <a:gd name="T2" fmla="*/ 0 w 12"/>
                <a:gd name="T3" fmla="*/ 345 h 345"/>
                <a:gd name="T4" fmla="*/ 12 w 12"/>
                <a:gd name="T5" fmla="*/ 345 h 345"/>
                <a:gd name="T6" fmla="*/ 12 w 12"/>
                <a:gd name="T7" fmla="*/ 12 h 345"/>
                <a:gd name="T8" fmla="*/ 0 w 12"/>
                <a:gd name="T9" fmla="*/ 0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345">
                  <a:moveTo>
                    <a:pt x="0" y="0"/>
                  </a:moveTo>
                  <a:lnTo>
                    <a:pt x="0" y="345"/>
                  </a:lnTo>
                  <a:lnTo>
                    <a:pt x="12" y="345"/>
                  </a:lnTo>
                  <a:lnTo>
                    <a:pt x="12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0" name="Rectangle 8"/>
            <p:cNvSpPr>
              <a:spLocks noChangeArrowheads="1"/>
            </p:cNvSpPr>
            <p:nvPr/>
          </p:nvSpPr>
          <p:spPr bwMode="auto">
            <a:xfrm>
              <a:off x="3658" y="3501"/>
              <a:ext cx="647" cy="1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1" name="Freeform 9"/>
            <p:cNvSpPr/>
            <p:nvPr/>
          </p:nvSpPr>
          <p:spPr bwMode="auto">
            <a:xfrm>
              <a:off x="3488" y="3446"/>
              <a:ext cx="118" cy="48"/>
            </a:xfrm>
            <a:custGeom>
              <a:avLst/>
              <a:gdLst>
                <a:gd name="T0" fmla="*/ 0 w 118"/>
                <a:gd name="T1" fmla="*/ 10 h 48"/>
                <a:gd name="T2" fmla="*/ 111 w 118"/>
                <a:gd name="T3" fmla="*/ 48 h 48"/>
                <a:gd name="T4" fmla="*/ 118 w 118"/>
                <a:gd name="T5" fmla="*/ 36 h 48"/>
                <a:gd name="T6" fmla="*/ 14 w 118"/>
                <a:gd name="T7" fmla="*/ 0 h 48"/>
                <a:gd name="T8" fmla="*/ 0 w 118"/>
                <a:gd name="T9" fmla="*/ 1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48">
                  <a:moveTo>
                    <a:pt x="0" y="10"/>
                  </a:moveTo>
                  <a:lnTo>
                    <a:pt x="111" y="48"/>
                  </a:lnTo>
                  <a:lnTo>
                    <a:pt x="118" y="36"/>
                  </a:lnTo>
                  <a:lnTo>
                    <a:pt x="14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2" name="Freeform 10"/>
            <p:cNvSpPr/>
            <p:nvPr/>
          </p:nvSpPr>
          <p:spPr bwMode="auto">
            <a:xfrm>
              <a:off x="2830" y="1026"/>
              <a:ext cx="30" cy="256"/>
            </a:xfrm>
            <a:custGeom>
              <a:avLst/>
              <a:gdLst>
                <a:gd name="T0" fmla="*/ 30 w 30"/>
                <a:gd name="T1" fmla="*/ 0 h 256"/>
                <a:gd name="T2" fmla="*/ 9 w 30"/>
                <a:gd name="T3" fmla="*/ 256 h 256"/>
                <a:gd name="T4" fmla="*/ 0 w 30"/>
                <a:gd name="T5" fmla="*/ 256 h 256"/>
                <a:gd name="T6" fmla="*/ 26 w 30"/>
                <a:gd name="T7" fmla="*/ 0 h 256"/>
                <a:gd name="T8" fmla="*/ 30 w 30"/>
                <a:gd name="T9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56">
                  <a:moveTo>
                    <a:pt x="30" y="0"/>
                  </a:moveTo>
                  <a:lnTo>
                    <a:pt x="9" y="256"/>
                  </a:lnTo>
                  <a:lnTo>
                    <a:pt x="0" y="256"/>
                  </a:lnTo>
                  <a:lnTo>
                    <a:pt x="26" y="0"/>
                  </a:lnTo>
                  <a:lnTo>
                    <a:pt x="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3" name="Freeform 11"/>
            <p:cNvSpPr/>
            <p:nvPr/>
          </p:nvSpPr>
          <p:spPr bwMode="auto">
            <a:xfrm>
              <a:off x="2841" y="773"/>
              <a:ext cx="604" cy="519"/>
            </a:xfrm>
            <a:custGeom>
              <a:avLst/>
              <a:gdLst>
                <a:gd name="T0" fmla="*/ 0 w 604"/>
                <a:gd name="T1" fmla="*/ 512 h 519"/>
                <a:gd name="T2" fmla="*/ 595 w 604"/>
                <a:gd name="T3" fmla="*/ 0 h 519"/>
                <a:gd name="T4" fmla="*/ 604 w 604"/>
                <a:gd name="T5" fmla="*/ 7 h 519"/>
                <a:gd name="T6" fmla="*/ 12 w 604"/>
                <a:gd name="T7" fmla="*/ 519 h 519"/>
                <a:gd name="T8" fmla="*/ 0 w 604"/>
                <a:gd name="T9" fmla="*/ 512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4" h="519">
                  <a:moveTo>
                    <a:pt x="0" y="512"/>
                  </a:moveTo>
                  <a:lnTo>
                    <a:pt x="595" y="0"/>
                  </a:lnTo>
                  <a:lnTo>
                    <a:pt x="604" y="7"/>
                  </a:lnTo>
                  <a:lnTo>
                    <a:pt x="12" y="519"/>
                  </a:lnTo>
                  <a:lnTo>
                    <a:pt x="0" y="5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4" name="Freeform 12"/>
            <p:cNvSpPr/>
            <p:nvPr/>
          </p:nvSpPr>
          <p:spPr bwMode="auto">
            <a:xfrm>
              <a:off x="2988" y="761"/>
              <a:ext cx="445" cy="192"/>
            </a:xfrm>
            <a:custGeom>
              <a:avLst/>
              <a:gdLst>
                <a:gd name="T0" fmla="*/ 445 w 445"/>
                <a:gd name="T1" fmla="*/ 17 h 192"/>
                <a:gd name="T2" fmla="*/ 3 w 445"/>
                <a:gd name="T3" fmla="*/ 192 h 192"/>
                <a:gd name="T4" fmla="*/ 0 w 445"/>
                <a:gd name="T5" fmla="*/ 187 h 192"/>
                <a:gd name="T6" fmla="*/ 445 w 445"/>
                <a:gd name="T7" fmla="*/ 0 h 192"/>
                <a:gd name="T8" fmla="*/ 445 w 445"/>
                <a:gd name="T9" fmla="*/ 17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5" h="192">
                  <a:moveTo>
                    <a:pt x="445" y="17"/>
                  </a:moveTo>
                  <a:lnTo>
                    <a:pt x="3" y="192"/>
                  </a:lnTo>
                  <a:lnTo>
                    <a:pt x="0" y="187"/>
                  </a:lnTo>
                  <a:lnTo>
                    <a:pt x="445" y="0"/>
                  </a:lnTo>
                  <a:lnTo>
                    <a:pt x="445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5" name="Freeform 13"/>
            <p:cNvSpPr/>
            <p:nvPr/>
          </p:nvSpPr>
          <p:spPr bwMode="auto">
            <a:xfrm>
              <a:off x="3478" y="650"/>
              <a:ext cx="159" cy="95"/>
            </a:xfrm>
            <a:custGeom>
              <a:avLst/>
              <a:gdLst>
                <a:gd name="T0" fmla="*/ 10 w 159"/>
                <a:gd name="T1" fmla="*/ 95 h 95"/>
                <a:gd name="T2" fmla="*/ 159 w 159"/>
                <a:gd name="T3" fmla="*/ 9 h 95"/>
                <a:gd name="T4" fmla="*/ 159 w 159"/>
                <a:gd name="T5" fmla="*/ 0 h 95"/>
                <a:gd name="T6" fmla="*/ 0 w 159"/>
                <a:gd name="T7" fmla="*/ 88 h 95"/>
                <a:gd name="T8" fmla="*/ 10 w 159"/>
                <a:gd name="T9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95">
                  <a:moveTo>
                    <a:pt x="10" y="95"/>
                  </a:moveTo>
                  <a:lnTo>
                    <a:pt x="159" y="9"/>
                  </a:lnTo>
                  <a:lnTo>
                    <a:pt x="159" y="0"/>
                  </a:lnTo>
                  <a:lnTo>
                    <a:pt x="0" y="88"/>
                  </a:lnTo>
                  <a:lnTo>
                    <a:pt x="10" y="9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6" name="Freeform 14"/>
            <p:cNvSpPr/>
            <p:nvPr/>
          </p:nvSpPr>
          <p:spPr bwMode="auto">
            <a:xfrm>
              <a:off x="3488" y="683"/>
              <a:ext cx="798" cy="74"/>
            </a:xfrm>
            <a:custGeom>
              <a:avLst/>
              <a:gdLst>
                <a:gd name="T0" fmla="*/ 0 w 798"/>
                <a:gd name="T1" fmla="*/ 62 h 74"/>
                <a:gd name="T2" fmla="*/ 798 w 798"/>
                <a:gd name="T3" fmla="*/ 0 h 74"/>
                <a:gd name="T4" fmla="*/ 798 w 798"/>
                <a:gd name="T5" fmla="*/ 10 h 74"/>
                <a:gd name="T6" fmla="*/ 0 w 798"/>
                <a:gd name="T7" fmla="*/ 74 h 74"/>
                <a:gd name="T8" fmla="*/ 0 w 798"/>
                <a:gd name="T9" fmla="*/ 6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8" h="74">
                  <a:moveTo>
                    <a:pt x="0" y="62"/>
                  </a:moveTo>
                  <a:lnTo>
                    <a:pt x="798" y="0"/>
                  </a:lnTo>
                  <a:lnTo>
                    <a:pt x="798" y="10"/>
                  </a:lnTo>
                  <a:lnTo>
                    <a:pt x="0" y="74"/>
                  </a:lnTo>
                  <a:lnTo>
                    <a:pt x="0" y="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7" name="Freeform 15"/>
            <p:cNvSpPr/>
            <p:nvPr/>
          </p:nvSpPr>
          <p:spPr bwMode="auto">
            <a:xfrm>
              <a:off x="3421" y="778"/>
              <a:ext cx="34" cy="308"/>
            </a:xfrm>
            <a:custGeom>
              <a:avLst/>
              <a:gdLst>
                <a:gd name="T0" fmla="*/ 29 w 34"/>
                <a:gd name="T1" fmla="*/ 0 h 308"/>
                <a:gd name="T2" fmla="*/ 0 w 34"/>
                <a:gd name="T3" fmla="*/ 308 h 308"/>
                <a:gd name="T4" fmla="*/ 12 w 34"/>
                <a:gd name="T5" fmla="*/ 308 h 308"/>
                <a:gd name="T6" fmla="*/ 34 w 34"/>
                <a:gd name="T7" fmla="*/ 0 h 308"/>
                <a:gd name="T8" fmla="*/ 29 w 34"/>
                <a:gd name="T9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308">
                  <a:moveTo>
                    <a:pt x="29" y="0"/>
                  </a:moveTo>
                  <a:lnTo>
                    <a:pt x="0" y="308"/>
                  </a:lnTo>
                  <a:lnTo>
                    <a:pt x="12" y="308"/>
                  </a:lnTo>
                  <a:lnTo>
                    <a:pt x="34" y="0"/>
                  </a:ln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8" name="Freeform 16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  <a:gd name="T10" fmla="*/ 0 w 571"/>
                <a:gd name="T11" fmla="*/ 11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9" name="Freeform 17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0" name="Freeform 18"/>
            <p:cNvSpPr/>
            <p:nvPr/>
          </p:nvSpPr>
          <p:spPr bwMode="auto">
            <a:xfrm>
              <a:off x="4087" y="693"/>
              <a:ext cx="225" cy="307"/>
            </a:xfrm>
            <a:custGeom>
              <a:avLst/>
              <a:gdLst>
                <a:gd name="T0" fmla="*/ 213 w 225"/>
                <a:gd name="T1" fmla="*/ 0 h 307"/>
                <a:gd name="T2" fmla="*/ 0 w 225"/>
                <a:gd name="T3" fmla="*/ 298 h 307"/>
                <a:gd name="T4" fmla="*/ 12 w 225"/>
                <a:gd name="T5" fmla="*/ 307 h 307"/>
                <a:gd name="T6" fmla="*/ 225 w 225"/>
                <a:gd name="T7" fmla="*/ 7 h 307"/>
                <a:gd name="T8" fmla="*/ 213 w 225"/>
                <a:gd name="T9" fmla="*/ 0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5" h="307">
                  <a:moveTo>
                    <a:pt x="213" y="0"/>
                  </a:moveTo>
                  <a:lnTo>
                    <a:pt x="0" y="298"/>
                  </a:lnTo>
                  <a:lnTo>
                    <a:pt x="12" y="307"/>
                  </a:lnTo>
                  <a:lnTo>
                    <a:pt x="225" y="7"/>
                  </a:lnTo>
                  <a:lnTo>
                    <a:pt x="21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1" name="Freeform 19"/>
            <p:cNvSpPr/>
            <p:nvPr/>
          </p:nvSpPr>
          <p:spPr bwMode="auto">
            <a:xfrm>
              <a:off x="2481" y="1318"/>
              <a:ext cx="339" cy="343"/>
            </a:xfrm>
            <a:custGeom>
              <a:avLst/>
              <a:gdLst>
                <a:gd name="T0" fmla="*/ 0 w 339"/>
                <a:gd name="T1" fmla="*/ 336 h 343"/>
                <a:gd name="T2" fmla="*/ 332 w 339"/>
                <a:gd name="T3" fmla="*/ 0 h 343"/>
                <a:gd name="T4" fmla="*/ 339 w 339"/>
                <a:gd name="T5" fmla="*/ 7 h 343"/>
                <a:gd name="T6" fmla="*/ 5 w 339"/>
                <a:gd name="T7" fmla="*/ 343 h 343"/>
                <a:gd name="T8" fmla="*/ 0 w 339"/>
                <a:gd name="T9" fmla="*/ 336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9" h="343">
                  <a:moveTo>
                    <a:pt x="0" y="336"/>
                  </a:moveTo>
                  <a:lnTo>
                    <a:pt x="332" y="0"/>
                  </a:lnTo>
                  <a:lnTo>
                    <a:pt x="339" y="7"/>
                  </a:lnTo>
                  <a:lnTo>
                    <a:pt x="5" y="343"/>
                  </a:lnTo>
                  <a:lnTo>
                    <a:pt x="0" y="3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2" name="Freeform 20"/>
            <p:cNvSpPr/>
            <p:nvPr/>
          </p:nvSpPr>
          <p:spPr bwMode="auto">
            <a:xfrm>
              <a:off x="2616" y="1332"/>
              <a:ext cx="209" cy="753"/>
            </a:xfrm>
            <a:custGeom>
              <a:avLst/>
              <a:gdLst>
                <a:gd name="T0" fmla="*/ 197 w 209"/>
                <a:gd name="T1" fmla="*/ 0 h 753"/>
                <a:gd name="T2" fmla="*/ 0 w 209"/>
                <a:gd name="T3" fmla="*/ 743 h 753"/>
                <a:gd name="T4" fmla="*/ 10 w 209"/>
                <a:gd name="T5" fmla="*/ 753 h 753"/>
                <a:gd name="T6" fmla="*/ 209 w 209"/>
                <a:gd name="T7" fmla="*/ 0 h 753"/>
                <a:gd name="T8" fmla="*/ 197 w 209"/>
                <a:gd name="T9" fmla="*/ 0 h 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753">
                  <a:moveTo>
                    <a:pt x="197" y="0"/>
                  </a:moveTo>
                  <a:lnTo>
                    <a:pt x="0" y="743"/>
                  </a:lnTo>
                  <a:lnTo>
                    <a:pt x="10" y="753"/>
                  </a:lnTo>
                  <a:lnTo>
                    <a:pt x="209" y="0"/>
                  </a:lnTo>
                  <a:lnTo>
                    <a:pt x="19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3" name="Freeform 21"/>
            <p:cNvSpPr/>
            <p:nvPr/>
          </p:nvSpPr>
          <p:spPr bwMode="auto">
            <a:xfrm>
              <a:off x="2477" y="1704"/>
              <a:ext cx="106" cy="92"/>
            </a:xfrm>
            <a:custGeom>
              <a:avLst/>
              <a:gdLst>
                <a:gd name="T0" fmla="*/ 0 w 106"/>
                <a:gd name="T1" fmla="*/ 7 h 92"/>
                <a:gd name="T2" fmla="*/ 94 w 106"/>
                <a:gd name="T3" fmla="*/ 92 h 92"/>
                <a:gd name="T4" fmla="*/ 106 w 106"/>
                <a:gd name="T5" fmla="*/ 75 h 92"/>
                <a:gd name="T6" fmla="*/ 9 w 106"/>
                <a:gd name="T7" fmla="*/ 0 h 92"/>
                <a:gd name="T8" fmla="*/ 0 w 106"/>
                <a:gd name="T9" fmla="*/ 7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92">
                  <a:moveTo>
                    <a:pt x="0" y="7"/>
                  </a:moveTo>
                  <a:lnTo>
                    <a:pt x="94" y="92"/>
                  </a:lnTo>
                  <a:lnTo>
                    <a:pt x="106" y="75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4" name="Freeform 22"/>
            <p:cNvSpPr/>
            <p:nvPr/>
          </p:nvSpPr>
          <p:spPr bwMode="auto">
            <a:xfrm>
              <a:off x="2451" y="1711"/>
              <a:ext cx="146" cy="374"/>
            </a:xfrm>
            <a:custGeom>
              <a:avLst/>
              <a:gdLst>
                <a:gd name="T0" fmla="*/ 0 w 146"/>
                <a:gd name="T1" fmla="*/ 0 h 374"/>
                <a:gd name="T2" fmla="*/ 135 w 146"/>
                <a:gd name="T3" fmla="*/ 374 h 374"/>
                <a:gd name="T4" fmla="*/ 146 w 146"/>
                <a:gd name="T5" fmla="*/ 374 h 374"/>
                <a:gd name="T6" fmla="*/ 11 w 146"/>
                <a:gd name="T7" fmla="*/ 0 h 374"/>
                <a:gd name="T8" fmla="*/ 0 w 146"/>
                <a:gd name="T9" fmla="*/ 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374">
                  <a:moveTo>
                    <a:pt x="0" y="0"/>
                  </a:moveTo>
                  <a:lnTo>
                    <a:pt x="135" y="374"/>
                  </a:lnTo>
                  <a:lnTo>
                    <a:pt x="146" y="374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5" name="Rectangle 23"/>
            <p:cNvSpPr>
              <a:spLocks noChangeArrowheads="1"/>
            </p:cNvSpPr>
            <p:nvPr/>
          </p:nvSpPr>
          <p:spPr bwMode="auto">
            <a:xfrm>
              <a:off x="3410" y="1164"/>
              <a:ext cx="11" cy="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6" name="Freeform 24"/>
            <p:cNvSpPr/>
            <p:nvPr/>
          </p:nvSpPr>
          <p:spPr bwMode="auto">
            <a:xfrm>
              <a:off x="2848" y="1202"/>
              <a:ext cx="538" cy="111"/>
            </a:xfrm>
            <a:custGeom>
              <a:avLst/>
              <a:gdLst>
                <a:gd name="T0" fmla="*/ 0 w 538"/>
                <a:gd name="T1" fmla="*/ 102 h 111"/>
                <a:gd name="T2" fmla="*/ 538 w 538"/>
                <a:gd name="T3" fmla="*/ 0 h 111"/>
                <a:gd name="T4" fmla="*/ 538 w 538"/>
                <a:gd name="T5" fmla="*/ 9 h 111"/>
                <a:gd name="T6" fmla="*/ 0 w 538"/>
                <a:gd name="T7" fmla="*/ 111 h 111"/>
                <a:gd name="T8" fmla="*/ 0 w 538"/>
                <a:gd name="T9" fmla="*/ 102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8" h="111">
                  <a:moveTo>
                    <a:pt x="0" y="102"/>
                  </a:moveTo>
                  <a:lnTo>
                    <a:pt x="538" y="0"/>
                  </a:lnTo>
                  <a:lnTo>
                    <a:pt x="538" y="9"/>
                  </a:lnTo>
                  <a:lnTo>
                    <a:pt x="0" y="111"/>
                  </a:lnTo>
                  <a:lnTo>
                    <a:pt x="0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7" name="Freeform 25"/>
            <p:cNvSpPr/>
            <p:nvPr/>
          </p:nvSpPr>
          <p:spPr bwMode="auto">
            <a:xfrm>
              <a:off x="2834" y="1320"/>
              <a:ext cx="287" cy="455"/>
            </a:xfrm>
            <a:custGeom>
              <a:avLst/>
              <a:gdLst>
                <a:gd name="T0" fmla="*/ 0 w 287"/>
                <a:gd name="T1" fmla="*/ 5 h 455"/>
                <a:gd name="T2" fmla="*/ 275 w 287"/>
                <a:gd name="T3" fmla="*/ 450 h 455"/>
                <a:gd name="T4" fmla="*/ 277 w 287"/>
                <a:gd name="T5" fmla="*/ 455 h 455"/>
                <a:gd name="T6" fmla="*/ 287 w 287"/>
                <a:gd name="T7" fmla="*/ 445 h 455"/>
                <a:gd name="T8" fmla="*/ 7 w 287"/>
                <a:gd name="T9" fmla="*/ 0 h 455"/>
                <a:gd name="T10" fmla="*/ 0 w 287"/>
                <a:gd name="T11" fmla="*/ 5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7" h="455">
                  <a:moveTo>
                    <a:pt x="0" y="5"/>
                  </a:moveTo>
                  <a:lnTo>
                    <a:pt x="275" y="450"/>
                  </a:lnTo>
                  <a:lnTo>
                    <a:pt x="277" y="455"/>
                  </a:lnTo>
                  <a:lnTo>
                    <a:pt x="287" y="445"/>
                  </a:lnTo>
                  <a:lnTo>
                    <a:pt x="7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8" name="Freeform 26"/>
            <p:cNvSpPr/>
            <p:nvPr/>
          </p:nvSpPr>
          <p:spPr bwMode="auto">
            <a:xfrm>
              <a:off x="3140" y="1221"/>
              <a:ext cx="270" cy="544"/>
            </a:xfrm>
            <a:custGeom>
              <a:avLst/>
              <a:gdLst>
                <a:gd name="T0" fmla="*/ 0 w 270"/>
                <a:gd name="T1" fmla="*/ 544 h 544"/>
                <a:gd name="T2" fmla="*/ 263 w 270"/>
                <a:gd name="T3" fmla="*/ 0 h 544"/>
                <a:gd name="T4" fmla="*/ 270 w 270"/>
                <a:gd name="T5" fmla="*/ 0 h 544"/>
                <a:gd name="T6" fmla="*/ 14 w 270"/>
                <a:gd name="T7" fmla="*/ 544 h 544"/>
                <a:gd name="T8" fmla="*/ 0 w 270"/>
                <a:gd name="T9" fmla="*/ 544 h 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0" h="544">
                  <a:moveTo>
                    <a:pt x="0" y="544"/>
                  </a:moveTo>
                  <a:lnTo>
                    <a:pt x="263" y="0"/>
                  </a:lnTo>
                  <a:lnTo>
                    <a:pt x="270" y="0"/>
                  </a:lnTo>
                  <a:lnTo>
                    <a:pt x="14" y="544"/>
                  </a:lnTo>
                  <a:lnTo>
                    <a:pt x="0" y="5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9" name="Freeform 27"/>
            <p:cNvSpPr/>
            <p:nvPr/>
          </p:nvSpPr>
          <p:spPr bwMode="auto">
            <a:xfrm>
              <a:off x="3317" y="1221"/>
              <a:ext cx="93" cy="809"/>
            </a:xfrm>
            <a:custGeom>
              <a:avLst/>
              <a:gdLst>
                <a:gd name="T0" fmla="*/ 83 w 93"/>
                <a:gd name="T1" fmla="*/ 0 h 809"/>
                <a:gd name="T2" fmla="*/ 0 w 93"/>
                <a:gd name="T3" fmla="*/ 809 h 809"/>
                <a:gd name="T4" fmla="*/ 12 w 93"/>
                <a:gd name="T5" fmla="*/ 809 h 809"/>
                <a:gd name="T6" fmla="*/ 93 w 93"/>
                <a:gd name="T7" fmla="*/ 0 h 809"/>
                <a:gd name="T8" fmla="*/ 83 w 93"/>
                <a:gd name="T9" fmla="*/ 0 h 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" h="809">
                  <a:moveTo>
                    <a:pt x="83" y="0"/>
                  </a:moveTo>
                  <a:lnTo>
                    <a:pt x="0" y="809"/>
                  </a:lnTo>
                  <a:lnTo>
                    <a:pt x="12" y="809"/>
                  </a:lnTo>
                  <a:lnTo>
                    <a:pt x="93" y="0"/>
                  </a:lnTo>
                  <a:lnTo>
                    <a:pt x="8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0" name="Freeform 28"/>
            <p:cNvSpPr/>
            <p:nvPr/>
          </p:nvSpPr>
          <p:spPr bwMode="auto">
            <a:xfrm>
              <a:off x="3438" y="1022"/>
              <a:ext cx="611" cy="180"/>
            </a:xfrm>
            <a:custGeom>
              <a:avLst/>
              <a:gdLst>
                <a:gd name="T0" fmla="*/ 0 w 611"/>
                <a:gd name="T1" fmla="*/ 165 h 180"/>
                <a:gd name="T2" fmla="*/ 611 w 611"/>
                <a:gd name="T3" fmla="*/ 0 h 180"/>
                <a:gd name="T4" fmla="*/ 611 w 611"/>
                <a:gd name="T5" fmla="*/ 14 h 180"/>
                <a:gd name="T6" fmla="*/ 0 w 611"/>
                <a:gd name="T7" fmla="*/ 180 h 180"/>
                <a:gd name="T8" fmla="*/ 0 w 611"/>
                <a:gd name="T9" fmla="*/ 165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180">
                  <a:moveTo>
                    <a:pt x="0" y="165"/>
                  </a:moveTo>
                  <a:lnTo>
                    <a:pt x="611" y="0"/>
                  </a:lnTo>
                  <a:lnTo>
                    <a:pt x="611" y="14"/>
                  </a:lnTo>
                  <a:lnTo>
                    <a:pt x="0" y="180"/>
                  </a:lnTo>
                  <a:lnTo>
                    <a:pt x="0" y="1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1" name="Freeform 29"/>
            <p:cNvSpPr/>
            <p:nvPr/>
          </p:nvSpPr>
          <p:spPr bwMode="auto">
            <a:xfrm>
              <a:off x="4340" y="702"/>
              <a:ext cx="377" cy="396"/>
            </a:xfrm>
            <a:custGeom>
              <a:avLst/>
              <a:gdLst>
                <a:gd name="T0" fmla="*/ 0 w 377"/>
                <a:gd name="T1" fmla="*/ 12 h 396"/>
                <a:gd name="T2" fmla="*/ 370 w 377"/>
                <a:gd name="T3" fmla="*/ 396 h 396"/>
                <a:gd name="T4" fmla="*/ 377 w 377"/>
                <a:gd name="T5" fmla="*/ 388 h 396"/>
                <a:gd name="T6" fmla="*/ 0 w 377"/>
                <a:gd name="T7" fmla="*/ 0 h 396"/>
                <a:gd name="T8" fmla="*/ 0 w 377"/>
                <a:gd name="T9" fmla="*/ 12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7" h="396">
                  <a:moveTo>
                    <a:pt x="0" y="12"/>
                  </a:moveTo>
                  <a:lnTo>
                    <a:pt x="370" y="396"/>
                  </a:lnTo>
                  <a:lnTo>
                    <a:pt x="377" y="388"/>
                  </a:lnTo>
                  <a:lnTo>
                    <a:pt x="0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2" name="Freeform 30"/>
            <p:cNvSpPr/>
            <p:nvPr/>
          </p:nvSpPr>
          <p:spPr bwMode="auto">
            <a:xfrm>
              <a:off x="4108" y="1015"/>
              <a:ext cx="597" cy="97"/>
            </a:xfrm>
            <a:custGeom>
              <a:avLst/>
              <a:gdLst>
                <a:gd name="T0" fmla="*/ 0 w 597"/>
                <a:gd name="T1" fmla="*/ 0 h 97"/>
                <a:gd name="T2" fmla="*/ 597 w 597"/>
                <a:gd name="T3" fmla="*/ 90 h 97"/>
                <a:gd name="T4" fmla="*/ 597 w 597"/>
                <a:gd name="T5" fmla="*/ 97 h 97"/>
                <a:gd name="T6" fmla="*/ 0 w 597"/>
                <a:gd name="T7" fmla="*/ 11 h 97"/>
                <a:gd name="T8" fmla="*/ 0 w 597"/>
                <a:gd name="T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97">
                  <a:moveTo>
                    <a:pt x="0" y="0"/>
                  </a:moveTo>
                  <a:lnTo>
                    <a:pt x="597" y="90"/>
                  </a:lnTo>
                  <a:lnTo>
                    <a:pt x="597" y="97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3" name="Freeform 31"/>
            <p:cNvSpPr/>
            <p:nvPr/>
          </p:nvSpPr>
          <p:spPr bwMode="auto">
            <a:xfrm>
              <a:off x="4759" y="1121"/>
              <a:ext cx="280" cy="55"/>
            </a:xfrm>
            <a:custGeom>
              <a:avLst/>
              <a:gdLst>
                <a:gd name="T0" fmla="*/ 5 w 280"/>
                <a:gd name="T1" fmla="*/ 0 h 55"/>
                <a:gd name="T2" fmla="*/ 280 w 280"/>
                <a:gd name="T3" fmla="*/ 40 h 55"/>
                <a:gd name="T4" fmla="*/ 280 w 280"/>
                <a:gd name="T5" fmla="*/ 55 h 55"/>
                <a:gd name="T6" fmla="*/ 0 w 280"/>
                <a:gd name="T7" fmla="*/ 7 h 55"/>
                <a:gd name="T8" fmla="*/ 5 w 280"/>
                <a:gd name="T9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0" h="55">
                  <a:moveTo>
                    <a:pt x="5" y="0"/>
                  </a:moveTo>
                  <a:lnTo>
                    <a:pt x="280" y="40"/>
                  </a:lnTo>
                  <a:lnTo>
                    <a:pt x="280" y="55"/>
                  </a:lnTo>
                  <a:lnTo>
                    <a:pt x="0" y="7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4" name="Freeform 32"/>
            <p:cNvSpPr/>
            <p:nvPr/>
          </p:nvSpPr>
          <p:spPr bwMode="auto">
            <a:xfrm>
              <a:off x="4745" y="1131"/>
              <a:ext cx="298" cy="447"/>
            </a:xfrm>
            <a:custGeom>
              <a:avLst/>
              <a:gdLst>
                <a:gd name="T0" fmla="*/ 0 w 298"/>
                <a:gd name="T1" fmla="*/ 9 h 447"/>
                <a:gd name="T2" fmla="*/ 294 w 298"/>
                <a:gd name="T3" fmla="*/ 447 h 447"/>
                <a:gd name="T4" fmla="*/ 298 w 298"/>
                <a:gd name="T5" fmla="*/ 440 h 447"/>
                <a:gd name="T6" fmla="*/ 7 w 298"/>
                <a:gd name="T7" fmla="*/ 0 h 447"/>
                <a:gd name="T8" fmla="*/ 0 w 298"/>
                <a:gd name="T9" fmla="*/ 9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447">
                  <a:moveTo>
                    <a:pt x="0" y="9"/>
                  </a:moveTo>
                  <a:lnTo>
                    <a:pt x="294" y="447"/>
                  </a:lnTo>
                  <a:lnTo>
                    <a:pt x="298" y="440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5" name="Freeform 33"/>
            <p:cNvSpPr/>
            <p:nvPr/>
          </p:nvSpPr>
          <p:spPr bwMode="auto">
            <a:xfrm>
              <a:off x="4551" y="1135"/>
              <a:ext cx="182" cy="422"/>
            </a:xfrm>
            <a:custGeom>
              <a:avLst/>
              <a:gdLst>
                <a:gd name="T0" fmla="*/ 173 w 182"/>
                <a:gd name="T1" fmla="*/ 0 h 422"/>
                <a:gd name="T2" fmla="*/ 0 w 182"/>
                <a:gd name="T3" fmla="*/ 422 h 422"/>
                <a:gd name="T4" fmla="*/ 12 w 182"/>
                <a:gd name="T5" fmla="*/ 422 h 422"/>
                <a:gd name="T6" fmla="*/ 182 w 182"/>
                <a:gd name="T7" fmla="*/ 0 h 422"/>
                <a:gd name="T8" fmla="*/ 173 w 182"/>
                <a:gd name="T9" fmla="*/ 0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2" h="422">
                  <a:moveTo>
                    <a:pt x="173" y="0"/>
                  </a:moveTo>
                  <a:lnTo>
                    <a:pt x="0" y="422"/>
                  </a:lnTo>
                  <a:lnTo>
                    <a:pt x="12" y="422"/>
                  </a:lnTo>
                  <a:lnTo>
                    <a:pt x="182" y="0"/>
                  </a:lnTo>
                  <a:lnTo>
                    <a:pt x="1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6" name="Freeform 34"/>
            <p:cNvSpPr/>
            <p:nvPr/>
          </p:nvSpPr>
          <p:spPr bwMode="auto">
            <a:xfrm>
              <a:off x="3414" y="1214"/>
              <a:ext cx="401" cy="388"/>
            </a:xfrm>
            <a:custGeom>
              <a:avLst/>
              <a:gdLst>
                <a:gd name="T0" fmla="*/ 0 w 401"/>
                <a:gd name="T1" fmla="*/ 0 h 388"/>
                <a:gd name="T2" fmla="*/ 393 w 401"/>
                <a:gd name="T3" fmla="*/ 388 h 388"/>
                <a:gd name="T4" fmla="*/ 401 w 401"/>
                <a:gd name="T5" fmla="*/ 378 h 388"/>
                <a:gd name="T6" fmla="*/ 12 w 401"/>
                <a:gd name="T7" fmla="*/ 0 h 388"/>
                <a:gd name="T8" fmla="*/ 0 w 40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1" h="388">
                  <a:moveTo>
                    <a:pt x="0" y="0"/>
                  </a:moveTo>
                  <a:lnTo>
                    <a:pt x="393" y="388"/>
                  </a:lnTo>
                  <a:lnTo>
                    <a:pt x="401" y="37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7" name="Freeform 35"/>
            <p:cNvSpPr/>
            <p:nvPr/>
          </p:nvSpPr>
          <p:spPr bwMode="auto">
            <a:xfrm>
              <a:off x="3833" y="1034"/>
              <a:ext cx="233" cy="558"/>
            </a:xfrm>
            <a:custGeom>
              <a:avLst/>
              <a:gdLst>
                <a:gd name="T0" fmla="*/ 225 w 233"/>
                <a:gd name="T1" fmla="*/ 0 h 558"/>
                <a:gd name="T2" fmla="*/ 0 w 233"/>
                <a:gd name="T3" fmla="*/ 558 h 558"/>
                <a:gd name="T4" fmla="*/ 10 w 233"/>
                <a:gd name="T5" fmla="*/ 558 h 558"/>
                <a:gd name="T6" fmla="*/ 233 w 233"/>
                <a:gd name="T7" fmla="*/ 0 h 558"/>
                <a:gd name="T8" fmla="*/ 225 w 233"/>
                <a:gd name="T9" fmla="*/ 0 h 5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3" h="558">
                  <a:moveTo>
                    <a:pt x="225" y="0"/>
                  </a:moveTo>
                  <a:lnTo>
                    <a:pt x="0" y="558"/>
                  </a:lnTo>
                  <a:lnTo>
                    <a:pt x="10" y="558"/>
                  </a:lnTo>
                  <a:lnTo>
                    <a:pt x="233" y="0"/>
                  </a:lnTo>
                  <a:lnTo>
                    <a:pt x="2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8" name="Freeform 36"/>
            <p:cNvSpPr/>
            <p:nvPr/>
          </p:nvSpPr>
          <p:spPr bwMode="auto">
            <a:xfrm>
              <a:off x="4087" y="1034"/>
              <a:ext cx="452" cy="530"/>
            </a:xfrm>
            <a:custGeom>
              <a:avLst/>
              <a:gdLst>
                <a:gd name="T0" fmla="*/ 0 w 452"/>
                <a:gd name="T1" fmla="*/ 0 h 530"/>
                <a:gd name="T2" fmla="*/ 440 w 452"/>
                <a:gd name="T3" fmla="*/ 530 h 530"/>
                <a:gd name="T4" fmla="*/ 452 w 452"/>
                <a:gd name="T5" fmla="*/ 528 h 530"/>
                <a:gd name="T6" fmla="*/ 12 w 452"/>
                <a:gd name="T7" fmla="*/ 0 h 530"/>
                <a:gd name="T8" fmla="*/ 0 w 452"/>
                <a:gd name="T9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2" h="530">
                  <a:moveTo>
                    <a:pt x="0" y="0"/>
                  </a:moveTo>
                  <a:lnTo>
                    <a:pt x="440" y="530"/>
                  </a:lnTo>
                  <a:lnTo>
                    <a:pt x="452" y="5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9" name="Freeform 37"/>
            <p:cNvSpPr/>
            <p:nvPr/>
          </p:nvSpPr>
          <p:spPr bwMode="auto">
            <a:xfrm>
              <a:off x="3836" y="1588"/>
              <a:ext cx="689" cy="23"/>
            </a:xfrm>
            <a:custGeom>
              <a:avLst/>
              <a:gdLst>
                <a:gd name="T0" fmla="*/ 0 w 689"/>
                <a:gd name="T1" fmla="*/ 16 h 23"/>
                <a:gd name="T2" fmla="*/ 689 w 689"/>
                <a:gd name="T3" fmla="*/ 0 h 23"/>
                <a:gd name="T4" fmla="*/ 689 w 689"/>
                <a:gd name="T5" fmla="*/ 7 h 23"/>
                <a:gd name="T6" fmla="*/ 12 w 689"/>
                <a:gd name="T7" fmla="*/ 23 h 23"/>
                <a:gd name="T8" fmla="*/ 0 w 689"/>
                <a:gd name="T9" fmla="*/ 16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23">
                  <a:moveTo>
                    <a:pt x="0" y="16"/>
                  </a:moveTo>
                  <a:lnTo>
                    <a:pt x="689" y="0"/>
                  </a:lnTo>
                  <a:lnTo>
                    <a:pt x="689" y="7"/>
                  </a:lnTo>
                  <a:lnTo>
                    <a:pt x="12" y="23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0" name="Freeform 38"/>
            <p:cNvSpPr/>
            <p:nvPr/>
          </p:nvSpPr>
          <p:spPr bwMode="auto">
            <a:xfrm>
              <a:off x="5093" y="1621"/>
              <a:ext cx="273" cy="428"/>
            </a:xfrm>
            <a:custGeom>
              <a:avLst/>
              <a:gdLst>
                <a:gd name="T0" fmla="*/ 0 w 273"/>
                <a:gd name="T1" fmla="*/ 0 h 428"/>
                <a:gd name="T2" fmla="*/ 263 w 273"/>
                <a:gd name="T3" fmla="*/ 428 h 428"/>
                <a:gd name="T4" fmla="*/ 273 w 273"/>
                <a:gd name="T5" fmla="*/ 428 h 428"/>
                <a:gd name="T6" fmla="*/ 12 w 273"/>
                <a:gd name="T7" fmla="*/ 0 h 428"/>
                <a:gd name="T8" fmla="*/ 0 w 27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3" h="428">
                  <a:moveTo>
                    <a:pt x="0" y="0"/>
                  </a:moveTo>
                  <a:lnTo>
                    <a:pt x="263" y="428"/>
                  </a:lnTo>
                  <a:lnTo>
                    <a:pt x="273" y="4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1" name="Freeform 39"/>
            <p:cNvSpPr/>
            <p:nvPr/>
          </p:nvSpPr>
          <p:spPr bwMode="auto">
            <a:xfrm>
              <a:off x="5070" y="1621"/>
              <a:ext cx="293" cy="428"/>
            </a:xfrm>
            <a:custGeom>
              <a:avLst/>
              <a:gdLst>
                <a:gd name="T0" fmla="*/ 0 w 293"/>
                <a:gd name="T1" fmla="*/ 0 h 428"/>
                <a:gd name="T2" fmla="*/ 286 w 293"/>
                <a:gd name="T3" fmla="*/ 428 h 428"/>
                <a:gd name="T4" fmla="*/ 293 w 293"/>
                <a:gd name="T5" fmla="*/ 421 h 428"/>
                <a:gd name="T6" fmla="*/ 16 w 293"/>
                <a:gd name="T7" fmla="*/ 0 h 428"/>
                <a:gd name="T8" fmla="*/ 0 w 29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3" h="428">
                  <a:moveTo>
                    <a:pt x="0" y="0"/>
                  </a:moveTo>
                  <a:lnTo>
                    <a:pt x="286" y="428"/>
                  </a:lnTo>
                  <a:lnTo>
                    <a:pt x="293" y="421"/>
                  </a:lnTo>
                  <a:lnTo>
                    <a:pt x="1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2" name="Freeform 40"/>
            <p:cNvSpPr/>
            <p:nvPr/>
          </p:nvSpPr>
          <p:spPr bwMode="auto">
            <a:xfrm>
              <a:off x="4568" y="1581"/>
              <a:ext cx="551" cy="156"/>
            </a:xfrm>
            <a:custGeom>
              <a:avLst/>
              <a:gdLst>
                <a:gd name="T0" fmla="*/ 0 w 551"/>
                <a:gd name="T1" fmla="*/ 0 h 156"/>
                <a:gd name="T2" fmla="*/ 551 w 551"/>
                <a:gd name="T3" fmla="*/ 146 h 156"/>
                <a:gd name="T4" fmla="*/ 539 w 551"/>
                <a:gd name="T5" fmla="*/ 156 h 156"/>
                <a:gd name="T6" fmla="*/ 0 w 551"/>
                <a:gd name="T7" fmla="*/ 11 h 156"/>
                <a:gd name="T8" fmla="*/ 0 w 551"/>
                <a:gd name="T9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1" h="156">
                  <a:moveTo>
                    <a:pt x="0" y="0"/>
                  </a:moveTo>
                  <a:lnTo>
                    <a:pt x="551" y="146"/>
                  </a:lnTo>
                  <a:lnTo>
                    <a:pt x="539" y="156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3" name="Freeform 41"/>
            <p:cNvSpPr/>
            <p:nvPr/>
          </p:nvSpPr>
          <p:spPr bwMode="auto">
            <a:xfrm>
              <a:off x="4546" y="1597"/>
              <a:ext cx="228" cy="677"/>
            </a:xfrm>
            <a:custGeom>
              <a:avLst/>
              <a:gdLst>
                <a:gd name="T0" fmla="*/ 0 w 228"/>
                <a:gd name="T1" fmla="*/ 0 h 677"/>
                <a:gd name="T2" fmla="*/ 223 w 228"/>
                <a:gd name="T3" fmla="*/ 677 h 677"/>
                <a:gd name="T4" fmla="*/ 228 w 228"/>
                <a:gd name="T5" fmla="*/ 677 h 677"/>
                <a:gd name="T6" fmla="*/ 10 w 228"/>
                <a:gd name="T7" fmla="*/ 0 h 677"/>
                <a:gd name="T8" fmla="*/ 0 w 228"/>
                <a:gd name="T9" fmla="*/ 0 h 6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8" h="677">
                  <a:moveTo>
                    <a:pt x="0" y="0"/>
                  </a:moveTo>
                  <a:lnTo>
                    <a:pt x="223" y="677"/>
                  </a:lnTo>
                  <a:lnTo>
                    <a:pt x="228" y="677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4" name="Freeform 42"/>
            <p:cNvSpPr/>
            <p:nvPr/>
          </p:nvSpPr>
          <p:spPr bwMode="auto">
            <a:xfrm>
              <a:off x="4229" y="1604"/>
              <a:ext cx="310" cy="481"/>
            </a:xfrm>
            <a:custGeom>
              <a:avLst/>
              <a:gdLst>
                <a:gd name="T0" fmla="*/ 0 w 310"/>
                <a:gd name="T1" fmla="*/ 481 h 481"/>
                <a:gd name="T2" fmla="*/ 301 w 310"/>
                <a:gd name="T3" fmla="*/ 0 h 481"/>
                <a:gd name="T4" fmla="*/ 310 w 310"/>
                <a:gd name="T5" fmla="*/ 0 h 481"/>
                <a:gd name="T6" fmla="*/ 7 w 310"/>
                <a:gd name="T7" fmla="*/ 481 h 481"/>
                <a:gd name="T8" fmla="*/ 0 w 310"/>
                <a:gd name="T9" fmla="*/ 481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0" h="481">
                  <a:moveTo>
                    <a:pt x="0" y="481"/>
                  </a:moveTo>
                  <a:lnTo>
                    <a:pt x="301" y="0"/>
                  </a:lnTo>
                  <a:lnTo>
                    <a:pt x="310" y="0"/>
                  </a:lnTo>
                  <a:lnTo>
                    <a:pt x="7" y="481"/>
                  </a:lnTo>
                  <a:lnTo>
                    <a:pt x="0" y="4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5" name="Freeform 43"/>
            <p:cNvSpPr/>
            <p:nvPr/>
          </p:nvSpPr>
          <p:spPr bwMode="auto">
            <a:xfrm>
              <a:off x="4217" y="1803"/>
              <a:ext cx="90" cy="282"/>
            </a:xfrm>
            <a:custGeom>
              <a:avLst/>
              <a:gdLst>
                <a:gd name="T0" fmla="*/ 81 w 90"/>
                <a:gd name="T1" fmla="*/ 0 h 282"/>
                <a:gd name="T2" fmla="*/ 0 w 90"/>
                <a:gd name="T3" fmla="*/ 282 h 282"/>
                <a:gd name="T4" fmla="*/ 7 w 90"/>
                <a:gd name="T5" fmla="*/ 282 h 282"/>
                <a:gd name="T6" fmla="*/ 90 w 90"/>
                <a:gd name="T7" fmla="*/ 0 h 282"/>
                <a:gd name="T8" fmla="*/ 81 w 90"/>
                <a:gd name="T9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282">
                  <a:moveTo>
                    <a:pt x="81" y="0"/>
                  </a:moveTo>
                  <a:lnTo>
                    <a:pt x="0" y="282"/>
                  </a:lnTo>
                  <a:lnTo>
                    <a:pt x="7" y="282"/>
                  </a:lnTo>
                  <a:lnTo>
                    <a:pt x="90" y="0"/>
                  </a:lnTo>
                  <a:lnTo>
                    <a:pt x="8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6" name="Freeform 44"/>
            <p:cNvSpPr/>
            <p:nvPr/>
          </p:nvSpPr>
          <p:spPr bwMode="auto">
            <a:xfrm>
              <a:off x="3833" y="1621"/>
              <a:ext cx="375" cy="464"/>
            </a:xfrm>
            <a:custGeom>
              <a:avLst/>
              <a:gdLst>
                <a:gd name="T0" fmla="*/ 0 w 375"/>
                <a:gd name="T1" fmla="*/ 0 h 464"/>
                <a:gd name="T2" fmla="*/ 368 w 375"/>
                <a:gd name="T3" fmla="*/ 464 h 464"/>
                <a:gd name="T4" fmla="*/ 375 w 375"/>
                <a:gd name="T5" fmla="*/ 464 h 464"/>
                <a:gd name="T6" fmla="*/ 8 w 375"/>
                <a:gd name="T7" fmla="*/ 0 h 464"/>
                <a:gd name="T8" fmla="*/ 0 w 375"/>
                <a:gd name="T9" fmla="*/ 0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5" h="464">
                  <a:moveTo>
                    <a:pt x="0" y="0"/>
                  </a:moveTo>
                  <a:lnTo>
                    <a:pt x="368" y="464"/>
                  </a:lnTo>
                  <a:lnTo>
                    <a:pt x="375" y="464"/>
                  </a:lnTo>
                  <a:lnTo>
                    <a:pt x="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7" name="Freeform 45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  <a:gd name="T10" fmla="*/ 0 w 649"/>
                <a:gd name="T11" fmla="*/ 17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8" name="Freeform 46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9" name="Freeform 47"/>
            <p:cNvSpPr/>
            <p:nvPr/>
          </p:nvSpPr>
          <p:spPr bwMode="auto">
            <a:xfrm>
              <a:off x="3623" y="1623"/>
              <a:ext cx="203" cy="658"/>
            </a:xfrm>
            <a:custGeom>
              <a:avLst/>
              <a:gdLst>
                <a:gd name="T0" fmla="*/ 194 w 203"/>
                <a:gd name="T1" fmla="*/ 0 h 658"/>
                <a:gd name="T2" fmla="*/ 0 w 203"/>
                <a:gd name="T3" fmla="*/ 658 h 658"/>
                <a:gd name="T4" fmla="*/ 9 w 203"/>
                <a:gd name="T5" fmla="*/ 658 h 658"/>
                <a:gd name="T6" fmla="*/ 203 w 203"/>
                <a:gd name="T7" fmla="*/ 5 h 658"/>
                <a:gd name="T8" fmla="*/ 194 w 203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58">
                  <a:moveTo>
                    <a:pt x="194" y="0"/>
                  </a:moveTo>
                  <a:lnTo>
                    <a:pt x="0" y="658"/>
                  </a:lnTo>
                  <a:lnTo>
                    <a:pt x="9" y="658"/>
                  </a:lnTo>
                  <a:lnTo>
                    <a:pt x="203" y="5"/>
                  </a:lnTo>
                  <a:lnTo>
                    <a:pt x="19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0" name="Freeform 48"/>
            <p:cNvSpPr/>
            <p:nvPr/>
          </p:nvSpPr>
          <p:spPr bwMode="auto">
            <a:xfrm>
              <a:off x="3353" y="1768"/>
              <a:ext cx="935" cy="310"/>
            </a:xfrm>
            <a:custGeom>
              <a:avLst/>
              <a:gdLst>
                <a:gd name="T0" fmla="*/ 0 w 935"/>
                <a:gd name="T1" fmla="*/ 300 h 310"/>
                <a:gd name="T2" fmla="*/ 928 w 935"/>
                <a:gd name="T3" fmla="*/ 0 h 310"/>
                <a:gd name="T4" fmla="*/ 935 w 935"/>
                <a:gd name="T5" fmla="*/ 9 h 310"/>
                <a:gd name="T6" fmla="*/ 7 w 935"/>
                <a:gd name="T7" fmla="*/ 310 h 310"/>
                <a:gd name="T8" fmla="*/ 0 w 935"/>
                <a:gd name="T9" fmla="*/ 300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5" h="310">
                  <a:moveTo>
                    <a:pt x="0" y="300"/>
                  </a:moveTo>
                  <a:lnTo>
                    <a:pt x="928" y="0"/>
                  </a:lnTo>
                  <a:lnTo>
                    <a:pt x="935" y="9"/>
                  </a:lnTo>
                  <a:lnTo>
                    <a:pt x="7" y="310"/>
                  </a:lnTo>
                  <a:lnTo>
                    <a:pt x="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1" name="Freeform 49"/>
            <p:cNvSpPr/>
            <p:nvPr/>
          </p:nvSpPr>
          <p:spPr bwMode="auto">
            <a:xfrm>
              <a:off x="2631" y="1820"/>
              <a:ext cx="641" cy="251"/>
            </a:xfrm>
            <a:custGeom>
              <a:avLst/>
              <a:gdLst>
                <a:gd name="T0" fmla="*/ 0 w 641"/>
                <a:gd name="T1" fmla="*/ 9 h 251"/>
                <a:gd name="T2" fmla="*/ 641 w 641"/>
                <a:gd name="T3" fmla="*/ 251 h 251"/>
                <a:gd name="T4" fmla="*/ 641 w 641"/>
                <a:gd name="T5" fmla="*/ 244 h 251"/>
                <a:gd name="T6" fmla="*/ 11 w 641"/>
                <a:gd name="T7" fmla="*/ 0 h 251"/>
                <a:gd name="T8" fmla="*/ 0 w 641"/>
                <a:gd name="T9" fmla="*/ 9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1" h="251">
                  <a:moveTo>
                    <a:pt x="0" y="9"/>
                  </a:moveTo>
                  <a:lnTo>
                    <a:pt x="641" y="251"/>
                  </a:lnTo>
                  <a:lnTo>
                    <a:pt x="641" y="244"/>
                  </a:lnTo>
                  <a:lnTo>
                    <a:pt x="11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2" name="Freeform 50"/>
            <p:cNvSpPr/>
            <p:nvPr/>
          </p:nvSpPr>
          <p:spPr bwMode="auto">
            <a:xfrm>
              <a:off x="2631" y="1798"/>
              <a:ext cx="497" cy="301"/>
            </a:xfrm>
            <a:custGeom>
              <a:avLst/>
              <a:gdLst>
                <a:gd name="T0" fmla="*/ 0 w 497"/>
                <a:gd name="T1" fmla="*/ 296 h 301"/>
                <a:gd name="T2" fmla="*/ 490 w 497"/>
                <a:gd name="T3" fmla="*/ 0 h 301"/>
                <a:gd name="T4" fmla="*/ 497 w 497"/>
                <a:gd name="T5" fmla="*/ 10 h 301"/>
                <a:gd name="T6" fmla="*/ 7 w 497"/>
                <a:gd name="T7" fmla="*/ 301 h 301"/>
                <a:gd name="T8" fmla="*/ 0 w 497"/>
                <a:gd name="T9" fmla="*/ 296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7" h="301">
                  <a:moveTo>
                    <a:pt x="0" y="296"/>
                  </a:moveTo>
                  <a:lnTo>
                    <a:pt x="490" y="0"/>
                  </a:lnTo>
                  <a:lnTo>
                    <a:pt x="497" y="10"/>
                  </a:lnTo>
                  <a:lnTo>
                    <a:pt x="7" y="301"/>
                  </a:lnTo>
                  <a:lnTo>
                    <a:pt x="0" y="2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3" name="Freeform 51"/>
            <p:cNvSpPr/>
            <p:nvPr/>
          </p:nvSpPr>
          <p:spPr bwMode="auto">
            <a:xfrm>
              <a:off x="2467" y="2125"/>
              <a:ext cx="135" cy="351"/>
            </a:xfrm>
            <a:custGeom>
              <a:avLst/>
              <a:gdLst>
                <a:gd name="T0" fmla="*/ 126 w 135"/>
                <a:gd name="T1" fmla="*/ 0 h 351"/>
                <a:gd name="T2" fmla="*/ 0 w 135"/>
                <a:gd name="T3" fmla="*/ 351 h 351"/>
                <a:gd name="T4" fmla="*/ 12 w 135"/>
                <a:gd name="T5" fmla="*/ 351 h 351"/>
                <a:gd name="T6" fmla="*/ 135 w 135"/>
                <a:gd name="T7" fmla="*/ 7 h 351"/>
                <a:gd name="T8" fmla="*/ 126 w 135"/>
                <a:gd name="T9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351">
                  <a:moveTo>
                    <a:pt x="126" y="0"/>
                  </a:moveTo>
                  <a:lnTo>
                    <a:pt x="0" y="351"/>
                  </a:lnTo>
                  <a:lnTo>
                    <a:pt x="12" y="351"/>
                  </a:lnTo>
                  <a:lnTo>
                    <a:pt x="135" y="7"/>
                  </a:lnTo>
                  <a:lnTo>
                    <a:pt x="12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4" name="Freeform 52"/>
            <p:cNvSpPr/>
            <p:nvPr/>
          </p:nvSpPr>
          <p:spPr bwMode="auto">
            <a:xfrm>
              <a:off x="2607" y="2130"/>
              <a:ext cx="234" cy="743"/>
            </a:xfrm>
            <a:custGeom>
              <a:avLst/>
              <a:gdLst>
                <a:gd name="T0" fmla="*/ 0 w 234"/>
                <a:gd name="T1" fmla="*/ 0 h 743"/>
                <a:gd name="T2" fmla="*/ 223 w 234"/>
                <a:gd name="T3" fmla="*/ 743 h 743"/>
                <a:gd name="T4" fmla="*/ 234 w 234"/>
                <a:gd name="T5" fmla="*/ 743 h 743"/>
                <a:gd name="T6" fmla="*/ 9 w 234"/>
                <a:gd name="T7" fmla="*/ 0 h 743"/>
                <a:gd name="T8" fmla="*/ 0 w 234"/>
                <a:gd name="T9" fmla="*/ 0 h 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743">
                  <a:moveTo>
                    <a:pt x="0" y="0"/>
                  </a:moveTo>
                  <a:lnTo>
                    <a:pt x="223" y="743"/>
                  </a:lnTo>
                  <a:lnTo>
                    <a:pt x="234" y="743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5" name="Freeform 53"/>
            <p:cNvSpPr/>
            <p:nvPr/>
          </p:nvSpPr>
          <p:spPr bwMode="auto">
            <a:xfrm>
              <a:off x="2472" y="2525"/>
              <a:ext cx="350" cy="360"/>
            </a:xfrm>
            <a:custGeom>
              <a:avLst/>
              <a:gdLst>
                <a:gd name="T0" fmla="*/ 0 w 350"/>
                <a:gd name="T1" fmla="*/ 12 h 360"/>
                <a:gd name="T2" fmla="*/ 343 w 350"/>
                <a:gd name="T3" fmla="*/ 360 h 360"/>
                <a:gd name="T4" fmla="*/ 350 w 350"/>
                <a:gd name="T5" fmla="*/ 348 h 360"/>
                <a:gd name="T6" fmla="*/ 7 w 350"/>
                <a:gd name="T7" fmla="*/ 0 h 360"/>
                <a:gd name="T8" fmla="*/ 0 w 350"/>
                <a:gd name="T9" fmla="*/ 12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0" h="360">
                  <a:moveTo>
                    <a:pt x="0" y="12"/>
                  </a:moveTo>
                  <a:lnTo>
                    <a:pt x="343" y="360"/>
                  </a:lnTo>
                  <a:lnTo>
                    <a:pt x="350" y="348"/>
                  </a:lnTo>
                  <a:lnTo>
                    <a:pt x="7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6" name="Freeform 54"/>
            <p:cNvSpPr/>
            <p:nvPr/>
          </p:nvSpPr>
          <p:spPr bwMode="auto">
            <a:xfrm>
              <a:off x="2922" y="2466"/>
              <a:ext cx="128" cy="355"/>
            </a:xfrm>
            <a:custGeom>
              <a:avLst/>
              <a:gdLst>
                <a:gd name="T0" fmla="*/ 121 w 128"/>
                <a:gd name="T1" fmla="*/ 0 h 355"/>
                <a:gd name="T2" fmla="*/ 0 w 128"/>
                <a:gd name="T3" fmla="*/ 339 h 355"/>
                <a:gd name="T4" fmla="*/ 9 w 128"/>
                <a:gd name="T5" fmla="*/ 355 h 355"/>
                <a:gd name="T6" fmla="*/ 128 w 128"/>
                <a:gd name="T7" fmla="*/ 10 h 355"/>
                <a:gd name="T8" fmla="*/ 121 w 128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8" h="355">
                  <a:moveTo>
                    <a:pt x="121" y="0"/>
                  </a:moveTo>
                  <a:lnTo>
                    <a:pt x="0" y="339"/>
                  </a:lnTo>
                  <a:lnTo>
                    <a:pt x="9" y="355"/>
                  </a:lnTo>
                  <a:lnTo>
                    <a:pt x="128" y="10"/>
                  </a:lnTo>
                  <a:lnTo>
                    <a:pt x="1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7" name="Freeform 55"/>
            <p:cNvSpPr/>
            <p:nvPr/>
          </p:nvSpPr>
          <p:spPr bwMode="auto">
            <a:xfrm>
              <a:off x="2616" y="2118"/>
              <a:ext cx="417" cy="322"/>
            </a:xfrm>
            <a:custGeom>
              <a:avLst/>
              <a:gdLst>
                <a:gd name="T0" fmla="*/ 0 w 417"/>
                <a:gd name="T1" fmla="*/ 10 h 322"/>
                <a:gd name="T2" fmla="*/ 408 w 417"/>
                <a:gd name="T3" fmla="*/ 322 h 322"/>
                <a:gd name="T4" fmla="*/ 417 w 417"/>
                <a:gd name="T5" fmla="*/ 310 h 322"/>
                <a:gd name="T6" fmla="*/ 15 w 417"/>
                <a:gd name="T7" fmla="*/ 0 h 322"/>
                <a:gd name="T8" fmla="*/ 0 w 417"/>
                <a:gd name="T9" fmla="*/ 10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7" h="322">
                  <a:moveTo>
                    <a:pt x="0" y="10"/>
                  </a:moveTo>
                  <a:lnTo>
                    <a:pt x="408" y="322"/>
                  </a:lnTo>
                  <a:lnTo>
                    <a:pt x="417" y="310"/>
                  </a:lnTo>
                  <a:lnTo>
                    <a:pt x="15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8" name="Freeform 56"/>
            <p:cNvSpPr/>
            <p:nvPr/>
          </p:nvSpPr>
          <p:spPr bwMode="auto">
            <a:xfrm>
              <a:off x="3054" y="1803"/>
              <a:ext cx="81" cy="618"/>
            </a:xfrm>
            <a:custGeom>
              <a:avLst/>
              <a:gdLst>
                <a:gd name="T0" fmla="*/ 69 w 81"/>
                <a:gd name="T1" fmla="*/ 0 h 618"/>
                <a:gd name="T2" fmla="*/ 0 w 81"/>
                <a:gd name="T3" fmla="*/ 618 h 618"/>
                <a:gd name="T4" fmla="*/ 10 w 81"/>
                <a:gd name="T5" fmla="*/ 618 h 618"/>
                <a:gd name="T6" fmla="*/ 81 w 81"/>
                <a:gd name="T7" fmla="*/ 0 h 618"/>
                <a:gd name="T8" fmla="*/ 69 w 81"/>
                <a:gd name="T9" fmla="*/ 0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618">
                  <a:moveTo>
                    <a:pt x="69" y="0"/>
                  </a:moveTo>
                  <a:lnTo>
                    <a:pt x="0" y="618"/>
                  </a:lnTo>
                  <a:lnTo>
                    <a:pt x="10" y="618"/>
                  </a:lnTo>
                  <a:lnTo>
                    <a:pt x="81" y="0"/>
                  </a:lnTo>
                  <a:lnTo>
                    <a:pt x="6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9" name="Freeform 57"/>
            <p:cNvSpPr/>
            <p:nvPr/>
          </p:nvSpPr>
          <p:spPr bwMode="auto">
            <a:xfrm>
              <a:off x="3135" y="1810"/>
              <a:ext cx="476" cy="474"/>
            </a:xfrm>
            <a:custGeom>
              <a:avLst/>
              <a:gdLst>
                <a:gd name="T0" fmla="*/ 0 w 476"/>
                <a:gd name="T1" fmla="*/ 0 h 474"/>
                <a:gd name="T2" fmla="*/ 469 w 476"/>
                <a:gd name="T3" fmla="*/ 474 h 474"/>
                <a:gd name="T4" fmla="*/ 476 w 476"/>
                <a:gd name="T5" fmla="*/ 471 h 474"/>
                <a:gd name="T6" fmla="*/ 9 w 476"/>
                <a:gd name="T7" fmla="*/ 0 h 474"/>
                <a:gd name="T8" fmla="*/ 0 w 476"/>
                <a:gd name="T9" fmla="*/ 0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6" h="474">
                  <a:moveTo>
                    <a:pt x="0" y="0"/>
                  </a:moveTo>
                  <a:lnTo>
                    <a:pt x="469" y="474"/>
                  </a:lnTo>
                  <a:lnTo>
                    <a:pt x="476" y="471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0" name="Freeform 58"/>
            <p:cNvSpPr/>
            <p:nvPr/>
          </p:nvSpPr>
          <p:spPr bwMode="auto">
            <a:xfrm>
              <a:off x="2938" y="2109"/>
              <a:ext cx="363" cy="696"/>
            </a:xfrm>
            <a:custGeom>
              <a:avLst/>
              <a:gdLst>
                <a:gd name="T0" fmla="*/ 358 w 363"/>
                <a:gd name="T1" fmla="*/ 0 h 696"/>
                <a:gd name="T2" fmla="*/ 0 w 363"/>
                <a:gd name="T3" fmla="*/ 696 h 696"/>
                <a:gd name="T4" fmla="*/ 12 w 363"/>
                <a:gd name="T5" fmla="*/ 696 h 696"/>
                <a:gd name="T6" fmla="*/ 363 w 363"/>
                <a:gd name="T7" fmla="*/ 9 h 696"/>
                <a:gd name="T8" fmla="*/ 358 w 363"/>
                <a:gd name="T9" fmla="*/ 0 h 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3" h="696">
                  <a:moveTo>
                    <a:pt x="358" y="0"/>
                  </a:moveTo>
                  <a:lnTo>
                    <a:pt x="0" y="696"/>
                  </a:lnTo>
                  <a:lnTo>
                    <a:pt x="12" y="696"/>
                  </a:lnTo>
                  <a:lnTo>
                    <a:pt x="363" y="9"/>
                  </a:lnTo>
                  <a:lnTo>
                    <a:pt x="35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1" name="Freeform 59"/>
            <p:cNvSpPr/>
            <p:nvPr/>
          </p:nvSpPr>
          <p:spPr bwMode="auto">
            <a:xfrm>
              <a:off x="3085" y="2296"/>
              <a:ext cx="516" cy="154"/>
            </a:xfrm>
            <a:custGeom>
              <a:avLst/>
              <a:gdLst>
                <a:gd name="T0" fmla="*/ 0 w 516"/>
                <a:gd name="T1" fmla="*/ 144 h 154"/>
                <a:gd name="T2" fmla="*/ 516 w 516"/>
                <a:gd name="T3" fmla="*/ 0 h 154"/>
                <a:gd name="T4" fmla="*/ 516 w 516"/>
                <a:gd name="T5" fmla="*/ 7 h 154"/>
                <a:gd name="T6" fmla="*/ 0 w 516"/>
                <a:gd name="T7" fmla="*/ 154 h 154"/>
                <a:gd name="T8" fmla="*/ 0 w 516"/>
                <a:gd name="T9" fmla="*/ 14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6" h="154">
                  <a:moveTo>
                    <a:pt x="0" y="144"/>
                  </a:moveTo>
                  <a:lnTo>
                    <a:pt x="516" y="0"/>
                  </a:lnTo>
                  <a:lnTo>
                    <a:pt x="516" y="7"/>
                  </a:lnTo>
                  <a:lnTo>
                    <a:pt x="0" y="154"/>
                  </a:lnTo>
                  <a:lnTo>
                    <a:pt x="0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2" name="Freeform 60"/>
            <p:cNvSpPr/>
            <p:nvPr/>
          </p:nvSpPr>
          <p:spPr bwMode="auto">
            <a:xfrm>
              <a:off x="3637" y="2106"/>
              <a:ext cx="571" cy="192"/>
            </a:xfrm>
            <a:custGeom>
              <a:avLst/>
              <a:gdLst>
                <a:gd name="T0" fmla="*/ 0 w 571"/>
                <a:gd name="T1" fmla="*/ 180 h 192"/>
                <a:gd name="T2" fmla="*/ 571 w 571"/>
                <a:gd name="T3" fmla="*/ 0 h 192"/>
                <a:gd name="T4" fmla="*/ 571 w 571"/>
                <a:gd name="T5" fmla="*/ 12 h 192"/>
                <a:gd name="T6" fmla="*/ 0 w 571"/>
                <a:gd name="T7" fmla="*/ 192 h 192"/>
                <a:gd name="T8" fmla="*/ 0 w 571"/>
                <a:gd name="T9" fmla="*/ 18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192">
                  <a:moveTo>
                    <a:pt x="0" y="180"/>
                  </a:moveTo>
                  <a:lnTo>
                    <a:pt x="571" y="0"/>
                  </a:lnTo>
                  <a:lnTo>
                    <a:pt x="571" y="12"/>
                  </a:lnTo>
                  <a:lnTo>
                    <a:pt x="0" y="192"/>
                  </a:lnTo>
                  <a:lnTo>
                    <a:pt x="0" y="1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3" name="Freeform 61"/>
            <p:cNvSpPr/>
            <p:nvPr/>
          </p:nvSpPr>
          <p:spPr bwMode="auto">
            <a:xfrm>
              <a:off x="4234" y="2106"/>
              <a:ext cx="521" cy="187"/>
            </a:xfrm>
            <a:custGeom>
              <a:avLst/>
              <a:gdLst>
                <a:gd name="T0" fmla="*/ 0 w 521"/>
                <a:gd name="T1" fmla="*/ 10 h 187"/>
                <a:gd name="T2" fmla="*/ 518 w 521"/>
                <a:gd name="T3" fmla="*/ 187 h 187"/>
                <a:gd name="T4" fmla="*/ 521 w 521"/>
                <a:gd name="T5" fmla="*/ 175 h 187"/>
                <a:gd name="T6" fmla="*/ 0 w 521"/>
                <a:gd name="T7" fmla="*/ 0 h 187"/>
                <a:gd name="T8" fmla="*/ 0 w 521"/>
                <a:gd name="T9" fmla="*/ 1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187">
                  <a:moveTo>
                    <a:pt x="0" y="10"/>
                  </a:moveTo>
                  <a:lnTo>
                    <a:pt x="518" y="187"/>
                  </a:lnTo>
                  <a:lnTo>
                    <a:pt x="521" y="175"/>
                  </a:lnTo>
                  <a:lnTo>
                    <a:pt x="0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4" name="Freeform 62"/>
            <p:cNvSpPr/>
            <p:nvPr/>
          </p:nvSpPr>
          <p:spPr bwMode="auto">
            <a:xfrm>
              <a:off x="4795" y="1749"/>
              <a:ext cx="329" cy="525"/>
            </a:xfrm>
            <a:custGeom>
              <a:avLst/>
              <a:gdLst>
                <a:gd name="T0" fmla="*/ 329 w 329"/>
                <a:gd name="T1" fmla="*/ 0 h 525"/>
                <a:gd name="T2" fmla="*/ 0 w 329"/>
                <a:gd name="T3" fmla="*/ 525 h 525"/>
                <a:gd name="T4" fmla="*/ 7 w 329"/>
                <a:gd name="T5" fmla="*/ 525 h 525"/>
                <a:gd name="T6" fmla="*/ 329 w 329"/>
                <a:gd name="T7" fmla="*/ 12 h 525"/>
                <a:gd name="T8" fmla="*/ 329 w 329"/>
                <a:gd name="T9" fmla="*/ 0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9" h="525">
                  <a:moveTo>
                    <a:pt x="329" y="0"/>
                  </a:moveTo>
                  <a:lnTo>
                    <a:pt x="0" y="525"/>
                  </a:lnTo>
                  <a:lnTo>
                    <a:pt x="7" y="525"/>
                  </a:lnTo>
                  <a:lnTo>
                    <a:pt x="329" y="12"/>
                  </a:lnTo>
                  <a:lnTo>
                    <a:pt x="3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5" name="Freeform 63"/>
            <p:cNvSpPr/>
            <p:nvPr/>
          </p:nvSpPr>
          <p:spPr bwMode="auto">
            <a:xfrm>
              <a:off x="5145" y="1756"/>
              <a:ext cx="52" cy="691"/>
            </a:xfrm>
            <a:custGeom>
              <a:avLst/>
              <a:gdLst>
                <a:gd name="T0" fmla="*/ 0 w 52"/>
                <a:gd name="T1" fmla="*/ 0 h 691"/>
                <a:gd name="T2" fmla="*/ 41 w 52"/>
                <a:gd name="T3" fmla="*/ 691 h 691"/>
                <a:gd name="T4" fmla="*/ 52 w 52"/>
                <a:gd name="T5" fmla="*/ 691 h 691"/>
                <a:gd name="T6" fmla="*/ 7 w 52"/>
                <a:gd name="T7" fmla="*/ 0 h 691"/>
                <a:gd name="T8" fmla="*/ 0 w 52"/>
                <a:gd name="T9" fmla="*/ 0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691">
                  <a:moveTo>
                    <a:pt x="0" y="0"/>
                  </a:moveTo>
                  <a:lnTo>
                    <a:pt x="41" y="691"/>
                  </a:lnTo>
                  <a:lnTo>
                    <a:pt x="52" y="691"/>
                  </a:lnTo>
                  <a:lnTo>
                    <a:pt x="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6" name="Freeform 64"/>
            <p:cNvSpPr/>
            <p:nvPr/>
          </p:nvSpPr>
          <p:spPr bwMode="auto">
            <a:xfrm>
              <a:off x="5204" y="2102"/>
              <a:ext cx="183" cy="355"/>
            </a:xfrm>
            <a:custGeom>
              <a:avLst/>
              <a:gdLst>
                <a:gd name="T0" fmla="*/ 171 w 183"/>
                <a:gd name="T1" fmla="*/ 0 h 355"/>
                <a:gd name="T2" fmla="*/ 0 w 183"/>
                <a:gd name="T3" fmla="*/ 345 h 355"/>
                <a:gd name="T4" fmla="*/ 10 w 183"/>
                <a:gd name="T5" fmla="*/ 355 h 355"/>
                <a:gd name="T6" fmla="*/ 183 w 183"/>
                <a:gd name="T7" fmla="*/ 0 h 355"/>
                <a:gd name="T8" fmla="*/ 171 w 183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3" h="355">
                  <a:moveTo>
                    <a:pt x="171" y="0"/>
                  </a:moveTo>
                  <a:lnTo>
                    <a:pt x="0" y="345"/>
                  </a:lnTo>
                  <a:lnTo>
                    <a:pt x="10" y="355"/>
                  </a:lnTo>
                  <a:lnTo>
                    <a:pt x="183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7" name="Freeform 65"/>
            <p:cNvSpPr/>
            <p:nvPr/>
          </p:nvSpPr>
          <p:spPr bwMode="auto">
            <a:xfrm>
              <a:off x="4795" y="2303"/>
              <a:ext cx="362" cy="173"/>
            </a:xfrm>
            <a:custGeom>
              <a:avLst/>
              <a:gdLst>
                <a:gd name="T0" fmla="*/ 0 w 362"/>
                <a:gd name="T1" fmla="*/ 9 h 173"/>
                <a:gd name="T2" fmla="*/ 362 w 362"/>
                <a:gd name="T3" fmla="*/ 173 h 173"/>
                <a:gd name="T4" fmla="*/ 362 w 362"/>
                <a:gd name="T5" fmla="*/ 156 h 173"/>
                <a:gd name="T6" fmla="*/ 0 w 362"/>
                <a:gd name="T7" fmla="*/ 0 h 173"/>
                <a:gd name="T8" fmla="*/ 0 w 362"/>
                <a:gd name="T9" fmla="*/ 9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2" h="173">
                  <a:moveTo>
                    <a:pt x="0" y="9"/>
                  </a:moveTo>
                  <a:lnTo>
                    <a:pt x="362" y="173"/>
                  </a:lnTo>
                  <a:lnTo>
                    <a:pt x="362" y="156"/>
                  </a:lnTo>
                  <a:lnTo>
                    <a:pt x="0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8" name="Freeform 66"/>
            <p:cNvSpPr/>
            <p:nvPr/>
          </p:nvSpPr>
          <p:spPr bwMode="auto">
            <a:xfrm>
              <a:off x="5086" y="2499"/>
              <a:ext cx="102" cy="462"/>
            </a:xfrm>
            <a:custGeom>
              <a:avLst/>
              <a:gdLst>
                <a:gd name="T0" fmla="*/ 95 w 102"/>
                <a:gd name="T1" fmla="*/ 0 h 462"/>
                <a:gd name="T2" fmla="*/ 0 w 102"/>
                <a:gd name="T3" fmla="*/ 462 h 462"/>
                <a:gd name="T4" fmla="*/ 12 w 102"/>
                <a:gd name="T5" fmla="*/ 462 h 462"/>
                <a:gd name="T6" fmla="*/ 102 w 102"/>
                <a:gd name="T7" fmla="*/ 0 h 462"/>
                <a:gd name="T8" fmla="*/ 95 w 102"/>
                <a:gd name="T9" fmla="*/ 0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462">
                  <a:moveTo>
                    <a:pt x="95" y="0"/>
                  </a:moveTo>
                  <a:lnTo>
                    <a:pt x="0" y="462"/>
                  </a:lnTo>
                  <a:lnTo>
                    <a:pt x="12" y="462"/>
                  </a:lnTo>
                  <a:lnTo>
                    <a:pt x="102" y="0"/>
                  </a:lnTo>
                  <a:lnTo>
                    <a:pt x="9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9" name="Freeform 67"/>
            <p:cNvSpPr/>
            <p:nvPr/>
          </p:nvSpPr>
          <p:spPr bwMode="auto">
            <a:xfrm>
              <a:off x="4724" y="2317"/>
              <a:ext cx="59" cy="663"/>
            </a:xfrm>
            <a:custGeom>
              <a:avLst/>
              <a:gdLst>
                <a:gd name="T0" fmla="*/ 50 w 59"/>
                <a:gd name="T1" fmla="*/ 0 h 663"/>
                <a:gd name="T2" fmla="*/ 0 w 59"/>
                <a:gd name="T3" fmla="*/ 663 h 663"/>
                <a:gd name="T4" fmla="*/ 9 w 59"/>
                <a:gd name="T5" fmla="*/ 663 h 663"/>
                <a:gd name="T6" fmla="*/ 59 w 59"/>
                <a:gd name="T7" fmla="*/ 0 h 663"/>
                <a:gd name="T8" fmla="*/ 50 w 59"/>
                <a:gd name="T9" fmla="*/ 0 h 6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663">
                  <a:moveTo>
                    <a:pt x="50" y="0"/>
                  </a:moveTo>
                  <a:lnTo>
                    <a:pt x="0" y="663"/>
                  </a:lnTo>
                  <a:lnTo>
                    <a:pt x="9" y="663"/>
                  </a:lnTo>
                  <a:lnTo>
                    <a:pt x="59" y="0"/>
                  </a:lnTo>
                  <a:lnTo>
                    <a:pt x="5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0" name="Freeform 68"/>
            <p:cNvSpPr/>
            <p:nvPr/>
          </p:nvSpPr>
          <p:spPr bwMode="auto">
            <a:xfrm>
              <a:off x="4740" y="2499"/>
              <a:ext cx="443" cy="481"/>
            </a:xfrm>
            <a:custGeom>
              <a:avLst/>
              <a:gdLst>
                <a:gd name="T0" fmla="*/ 436 w 443"/>
                <a:gd name="T1" fmla="*/ 0 h 481"/>
                <a:gd name="T2" fmla="*/ 0 w 443"/>
                <a:gd name="T3" fmla="*/ 476 h 481"/>
                <a:gd name="T4" fmla="*/ 7 w 443"/>
                <a:gd name="T5" fmla="*/ 481 h 481"/>
                <a:gd name="T6" fmla="*/ 443 w 443"/>
                <a:gd name="T7" fmla="*/ 0 h 481"/>
                <a:gd name="T8" fmla="*/ 436 w 443"/>
                <a:gd name="T9" fmla="*/ 0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3" h="481">
                  <a:moveTo>
                    <a:pt x="436" y="0"/>
                  </a:moveTo>
                  <a:lnTo>
                    <a:pt x="0" y="476"/>
                  </a:lnTo>
                  <a:lnTo>
                    <a:pt x="7" y="481"/>
                  </a:lnTo>
                  <a:lnTo>
                    <a:pt x="443" y="0"/>
                  </a:lnTo>
                  <a:lnTo>
                    <a:pt x="43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1" name="Freeform 69"/>
            <p:cNvSpPr/>
            <p:nvPr/>
          </p:nvSpPr>
          <p:spPr bwMode="auto">
            <a:xfrm>
              <a:off x="4996" y="2573"/>
              <a:ext cx="81" cy="388"/>
            </a:xfrm>
            <a:custGeom>
              <a:avLst/>
              <a:gdLst>
                <a:gd name="T0" fmla="*/ 0 w 81"/>
                <a:gd name="T1" fmla="*/ 0 h 388"/>
                <a:gd name="T2" fmla="*/ 69 w 81"/>
                <a:gd name="T3" fmla="*/ 388 h 388"/>
                <a:gd name="T4" fmla="*/ 81 w 81"/>
                <a:gd name="T5" fmla="*/ 388 h 388"/>
                <a:gd name="T6" fmla="*/ 10 w 81"/>
                <a:gd name="T7" fmla="*/ 0 h 388"/>
                <a:gd name="T8" fmla="*/ 0 w 8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388">
                  <a:moveTo>
                    <a:pt x="0" y="0"/>
                  </a:moveTo>
                  <a:lnTo>
                    <a:pt x="69" y="388"/>
                  </a:lnTo>
                  <a:lnTo>
                    <a:pt x="81" y="388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2" name="Freeform 70"/>
            <p:cNvSpPr/>
            <p:nvPr/>
          </p:nvSpPr>
          <p:spPr bwMode="auto">
            <a:xfrm>
              <a:off x="4186" y="2116"/>
              <a:ext cx="38" cy="594"/>
            </a:xfrm>
            <a:custGeom>
              <a:avLst/>
              <a:gdLst>
                <a:gd name="T0" fmla="*/ 31 w 38"/>
                <a:gd name="T1" fmla="*/ 2 h 594"/>
                <a:gd name="T2" fmla="*/ 0 w 38"/>
                <a:gd name="T3" fmla="*/ 594 h 594"/>
                <a:gd name="T4" fmla="*/ 7 w 38"/>
                <a:gd name="T5" fmla="*/ 594 h 594"/>
                <a:gd name="T6" fmla="*/ 38 w 38"/>
                <a:gd name="T7" fmla="*/ 0 h 594"/>
                <a:gd name="T8" fmla="*/ 31 w 38"/>
                <a:gd name="T9" fmla="*/ 2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594">
                  <a:moveTo>
                    <a:pt x="31" y="2"/>
                  </a:moveTo>
                  <a:lnTo>
                    <a:pt x="0" y="594"/>
                  </a:lnTo>
                  <a:lnTo>
                    <a:pt x="7" y="594"/>
                  </a:lnTo>
                  <a:lnTo>
                    <a:pt x="38" y="0"/>
                  </a:lnTo>
                  <a:lnTo>
                    <a:pt x="31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3" name="Freeform 71"/>
            <p:cNvSpPr/>
            <p:nvPr/>
          </p:nvSpPr>
          <p:spPr bwMode="auto">
            <a:xfrm>
              <a:off x="4201" y="2312"/>
              <a:ext cx="568" cy="415"/>
            </a:xfrm>
            <a:custGeom>
              <a:avLst/>
              <a:gdLst>
                <a:gd name="T0" fmla="*/ 0 w 568"/>
                <a:gd name="T1" fmla="*/ 405 h 415"/>
                <a:gd name="T2" fmla="*/ 563 w 568"/>
                <a:gd name="T3" fmla="*/ 0 h 415"/>
                <a:gd name="T4" fmla="*/ 568 w 568"/>
                <a:gd name="T5" fmla="*/ 7 h 415"/>
                <a:gd name="T6" fmla="*/ 0 w 568"/>
                <a:gd name="T7" fmla="*/ 415 h 415"/>
                <a:gd name="T8" fmla="*/ 0 w 568"/>
                <a:gd name="T9" fmla="*/ 405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8" h="415">
                  <a:moveTo>
                    <a:pt x="0" y="405"/>
                  </a:moveTo>
                  <a:lnTo>
                    <a:pt x="563" y="0"/>
                  </a:lnTo>
                  <a:lnTo>
                    <a:pt x="568" y="7"/>
                  </a:lnTo>
                  <a:lnTo>
                    <a:pt x="0" y="415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4" name="Freeform 72"/>
            <p:cNvSpPr/>
            <p:nvPr/>
          </p:nvSpPr>
          <p:spPr bwMode="auto">
            <a:xfrm>
              <a:off x="4198" y="2729"/>
              <a:ext cx="507" cy="272"/>
            </a:xfrm>
            <a:custGeom>
              <a:avLst/>
              <a:gdLst>
                <a:gd name="T0" fmla="*/ 0 w 507"/>
                <a:gd name="T1" fmla="*/ 9 h 272"/>
                <a:gd name="T2" fmla="*/ 497 w 507"/>
                <a:gd name="T3" fmla="*/ 272 h 272"/>
                <a:gd name="T4" fmla="*/ 507 w 507"/>
                <a:gd name="T5" fmla="*/ 268 h 272"/>
                <a:gd name="T6" fmla="*/ 5 w 507"/>
                <a:gd name="T7" fmla="*/ 0 h 272"/>
                <a:gd name="T8" fmla="*/ 0 w 507"/>
                <a:gd name="T9" fmla="*/ 9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72">
                  <a:moveTo>
                    <a:pt x="0" y="9"/>
                  </a:moveTo>
                  <a:lnTo>
                    <a:pt x="497" y="272"/>
                  </a:lnTo>
                  <a:lnTo>
                    <a:pt x="507" y="268"/>
                  </a:lnTo>
                  <a:lnTo>
                    <a:pt x="5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5" name="Freeform 73"/>
            <p:cNvSpPr/>
            <p:nvPr/>
          </p:nvSpPr>
          <p:spPr bwMode="auto">
            <a:xfrm>
              <a:off x="3627" y="2298"/>
              <a:ext cx="540" cy="431"/>
            </a:xfrm>
            <a:custGeom>
              <a:avLst/>
              <a:gdLst>
                <a:gd name="T0" fmla="*/ 0 w 540"/>
                <a:gd name="T1" fmla="*/ 10 h 431"/>
                <a:gd name="T2" fmla="*/ 540 w 540"/>
                <a:gd name="T3" fmla="*/ 431 h 431"/>
                <a:gd name="T4" fmla="*/ 540 w 540"/>
                <a:gd name="T5" fmla="*/ 417 h 431"/>
                <a:gd name="T6" fmla="*/ 8 w 540"/>
                <a:gd name="T7" fmla="*/ 0 h 431"/>
                <a:gd name="T8" fmla="*/ 0 w 540"/>
                <a:gd name="T9" fmla="*/ 1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431">
                  <a:moveTo>
                    <a:pt x="0" y="10"/>
                  </a:moveTo>
                  <a:lnTo>
                    <a:pt x="540" y="431"/>
                  </a:lnTo>
                  <a:lnTo>
                    <a:pt x="540" y="417"/>
                  </a:lnTo>
                  <a:lnTo>
                    <a:pt x="8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6" name="Freeform 74"/>
            <p:cNvSpPr/>
            <p:nvPr/>
          </p:nvSpPr>
          <p:spPr bwMode="auto">
            <a:xfrm>
              <a:off x="3495" y="2305"/>
              <a:ext cx="130" cy="621"/>
            </a:xfrm>
            <a:custGeom>
              <a:avLst/>
              <a:gdLst>
                <a:gd name="T0" fmla="*/ 125 w 130"/>
                <a:gd name="T1" fmla="*/ 0 h 621"/>
                <a:gd name="T2" fmla="*/ 0 w 130"/>
                <a:gd name="T3" fmla="*/ 621 h 621"/>
                <a:gd name="T4" fmla="*/ 9 w 130"/>
                <a:gd name="T5" fmla="*/ 621 h 621"/>
                <a:gd name="T6" fmla="*/ 130 w 130"/>
                <a:gd name="T7" fmla="*/ 5 h 621"/>
                <a:gd name="T8" fmla="*/ 125 w 130"/>
                <a:gd name="T9" fmla="*/ 0 h 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" h="621">
                  <a:moveTo>
                    <a:pt x="125" y="0"/>
                  </a:moveTo>
                  <a:lnTo>
                    <a:pt x="0" y="621"/>
                  </a:lnTo>
                  <a:lnTo>
                    <a:pt x="9" y="621"/>
                  </a:lnTo>
                  <a:lnTo>
                    <a:pt x="130" y="5"/>
                  </a:lnTo>
                  <a:lnTo>
                    <a:pt x="1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7" name="Freeform 75"/>
            <p:cNvSpPr/>
            <p:nvPr/>
          </p:nvSpPr>
          <p:spPr bwMode="auto">
            <a:xfrm>
              <a:off x="3054" y="2461"/>
              <a:ext cx="420" cy="465"/>
            </a:xfrm>
            <a:custGeom>
              <a:avLst/>
              <a:gdLst>
                <a:gd name="T0" fmla="*/ 0 w 420"/>
                <a:gd name="T1" fmla="*/ 8 h 465"/>
                <a:gd name="T2" fmla="*/ 412 w 420"/>
                <a:gd name="T3" fmla="*/ 465 h 465"/>
                <a:gd name="T4" fmla="*/ 420 w 420"/>
                <a:gd name="T5" fmla="*/ 465 h 465"/>
                <a:gd name="T6" fmla="*/ 12 w 420"/>
                <a:gd name="T7" fmla="*/ 0 h 465"/>
                <a:gd name="T8" fmla="*/ 0 w 420"/>
                <a:gd name="T9" fmla="*/ 8 h 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0" h="465">
                  <a:moveTo>
                    <a:pt x="0" y="8"/>
                  </a:moveTo>
                  <a:lnTo>
                    <a:pt x="412" y="465"/>
                  </a:lnTo>
                  <a:lnTo>
                    <a:pt x="420" y="465"/>
                  </a:lnTo>
                  <a:lnTo>
                    <a:pt x="12" y="0"/>
                  </a:ln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8" name="Freeform 76"/>
            <p:cNvSpPr/>
            <p:nvPr/>
          </p:nvSpPr>
          <p:spPr bwMode="auto">
            <a:xfrm>
              <a:off x="3519" y="2729"/>
              <a:ext cx="655" cy="223"/>
            </a:xfrm>
            <a:custGeom>
              <a:avLst/>
              <a:gdLst>
                <a:gd name="T0" fmla="*/ 0 w 655"/>
                <a:gd name="T1" fmla="*/ 213 h 223"/>
                <a:gd name="T2" fmla="*/ 655 w 655"/>
                <a:gd name="T3" fmla="*/ 0 h 223"/>
                <a:gd name="T4" fmla="*/ 655 w 655"/>
                <a:gd name="T5" fmla="*/ 9 h 223"/>
                <a:gd name="T6" fmla="*/ 0 w 655"/>
                <a:gd name="T7" fmla="*/ 223 h 223"/>
                <a:gd name="T8" fmla="*/ 0 w 655"/>
                <a:gd name="T9" fmla="*/ 213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5" h="223">
                  <a:moveTo>
                    <a:pt x="0" y="213"/>
                  </a:moveTo>
                  <a:lnTo>
                    <a:pt x="655" y="0"/>
                  </a:lnTo>
                  <a:lnTo>
                    <a:pt x="655" y="9"/>
                  </a:lnTo>
                  <a:lnTo>
                    <a:pt x="0" y="223"/>
                  </a:lnTo>
                  <a:lnTo>
                    <a:pt x="0" y="2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9" name="Freeform 77"/>
            <p:cNvSpPr/>
            <p:nvPr/>
          </p:nvSpPr>
          <p:spPr bwMode="auto">
            <a:xfrm>
              <a:off x="4066" y="2738"/>
              <a:ext cx="123" cy="495"/>
            </a:xfrm>
            <a:custGeom>
              <a:avLst/>
              <a:gdLst>
                <a:gd name="T0" fmla="*/ 118 w 123"/>
                <a:gd name="T1" fmla="*/ 0 h 495"/>
                <a:gd name="T2" fmla="*/ 0 w 123"/>
                <a:gd name="T3" fmla="*/ 495 h 495"/>
                <a:gd name="T4" fmla="*/ 7 w 123"/>
                <a:gd name="T5" fmla="*/ 495 h 495"/>
                <a:gd name="T6" fmla="*/ 123 w 123"/>
                <a:gd name="T7" fmla="*/ 0 h 495"/>
                <a:gd name="T8" fmla="*/ 118 w 123"/>
                <a:gd name="T9" fmla="*/ 0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495">
                  <a:moveTo>
                    <a:pt x="118" y="0"/>
                  </a:moveTo>
                  <a:lnTo>
                    <a:pt x="0" y="495"/>
                  </a:lnTo>
                  <a:lnTo>
                    <a:pt x="7" y="495"/>
                  </a:lnTo>
                  <a:lnTo>
                    <a:pt x="123" y="0"/>
                  </a:lnTo>
                  <a:lnTo>
                    <a:pt x="1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0" name="Freeform 78"/>
            <p:cNvSpPr/>
            <p:nvPr/>
          </p:nvSpPr>
          <p:spPr bwMode="auto">
            <a:xfrm>
              <a:off x="2957" y="2843"/>
              <a:ext cx="971" cy="42"/>
            </a:xfrm>
            <a:custGeom>
              <a:avLst/>
              <a:gdLst>
                <a:gd name="T0" fmla="*/ 0 w 971"/>
                <a:gd name="T1" fmla="*/ 0 h 42"/>
                <a:gd name="T2" fmla="*/ 971 w 971"/>
                <a:gd name="T3" fmla="*/ 30 h 42"/>
                <a:gd name="T4" fmla="*/ 971 w 971"/>
                <a:gd name="T5" fmla="*/ 42 h 42"/>
                <a:gd name="T6" fmla="*/ 0 w 971"/>
                <a:gd name="T7" fmla="*/ 7 h 42"/>
                <a:gd name="T8" fmla="*/ 0 w 971"/>
                <a:gd name="T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1" h="42">
                  <a:moveTo>
                    <a:pt x="0" y="0"/>
                  </a:moveTo>
                  <a:lnTo>
                    <a:pt x="971" y="30"/>
                  </a:lnTo>
                  <a:lnTo>
                    <a:pt x="971" y="42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1" name="Freeform 79"/>
            <p:cNvSpPr/>
            <p:nvPr/>
          </p:nvSpPr>
          <p:spPr bwMode="auto">
            <a:xfrm>
              <a:off x="2865" y="2902"/>
              <a:ext cx="597" cy="57"/>
            </a:xfrm>
            <a:custGeom>
              <a:avLst/>
              <a:gdLst>
                <a:gd name="T0" fmla="*/ 0 w 597"/>
                <a:gd name="T1" fmla="*/ 0 h 57"/>
                <a:gd name="T2" fmla="*/ 597 w 597"/>
                <a:gd name="T3" fmla="*/ 50 h 57"/>
                <a:gd name="T4" fmla="*/ 597 w 597"/>
                <a:gd name="T5" fmla="*/ 57 h 57"/>
                <a:gd name="T6" fmla="*/ 0 w 597"/>
                <a:gd name="T7" fmla="*/ 12 h 57"/>
                <a:gd name="T8" fmla="*/ 0 w 597"/>
                <a:gd name="T9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57">
                  <a:moveTo>
                    <a:pt x="0" y="0"/>
                  </a:moveTo>
                  <a:lnTo>
                    <a:pt x="597" y="50"/>
                  </a:lnTo>
                  <a:lnTo>
                    <a:pt x="597" y="57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2" name="Freeform 80"/>
            <p:cNvSpPr/>
            <p:nvPr/>
          </p:nvSpPr>
          <p:spPr bwMode="auto">
            <a:xfrm>
              <a:off x="2844" y="2916"/>
              <a:ext cx="61" cy="268"/>
            </a:xfrm>
            <a:custGeom>
              <a:avLst/>
              <a:gdLst>
                <a:gd name="T0" fmla="*/ 0 w 61"/>
                <a:gd name="T1" fmla="*/ 0 h 268"/>
                <a:gd name="T2" fmla="*/ 54 w 61"/>
                <a:gd name="T3" fmla="*/ 268 h 268"/>
                <a:gd name="T4" fmla="*/ 61 w 61"/>
                <a:gd name="T5" fmla="*/ 268 h 268"/>
                <a:gd name="T6" fmla="*/ 12 w 61"/>
                <a:gd name="T7" fmla="*/ 0 h 268"/>
                <a:gd name="T8" fmla="*/ 0 w 61"/>
                <a:gd name="T9" fmla="*/ 0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268">
                  <a:moveTo>
                    <a:pt x="0" y="0"/>
                  </a:moveTo>
                  <a:lnTo>
                    <a:pt x="54" y="268"/>
                  </a:lnTo>
                  <a:lnTo>
                    <a:pt x="61" y="26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3" name="Freeform 81"/>
            <p:cNvSpPr/>
            <p:nvPr/>
          </p:nvSpPr>
          <p:spPr bwMode="auto">
            <a:xfrm>
              <a:off x="2851" y="2909"/>
              <a:ext cx="608" cy="519"/>
            </a:xfrm>
            <a:custGeom>
              <a:avLst/>
              <a:gdLst>
                <a:gd name="T0" fmla="*/ 0 w 608"/>
                <a:gd name="T1" fmla="*/ 9 h 519"/>
                <a:gd name="T2" fmla="*/ 601 w 608"/>
                <a:gd name="T3" fmla="*/ 519 h 519"/>
                <a:gd name="T4" fmla="*/ 608 w 608"/>
                <a:gd name="T5" fmla="*/ 509 h 519"/>
                <a:gd name="T6" fmla="*/ 7 w 608"/>
                <a:gd name="T7" fmla="*/ 0 h 519"/>
                <a:gd name="T8" fmla="*/ 0 w 608"/>
                <a:gd name="T9" fmla="*/ 9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8" h="519">
                  <a:moveTo>
                    <a:pt x="0" y="9"/>
                  </a:moveTo>
                  <a:lnTo>
                    <a:pt x="601" y="519"/>
                  </a:lnTo>
                  <a:lnTo>
                    <a:pt x="608" y="509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4" name="Freeform 82"/>
            <p:cNvSpPr/>
            <p:nvPr/>
          </p:nvSpPr>
          <p:spPr bwMode="auto">
            <a:xfrm>
              <a:off x="3474" y="2985"/>
              <a:ext cx="21" cy="421"/>
            </a:xfrm>
            <a:custGeom>
              <a:avLst/>
              <a:gdLst>
                <a:gd name="T0" fmla="*/ 11 w 21"/>
                <a:gd name="T1" fmla="*/ 7 h 421"/>
                <a:gd name="T2" fmla="*/ 0 w 21"/>
                <a:gd name="T3" fmla="*/ 421 h 421"/>
                <a:gd name="T4" fmla="*/ 11 w 21"/>
                <a:gd name="T5" fmla="*/ 421 h 421"/>
                <a:gd name="T6" fmla="*/ 21 w 21"/>
                <a:gd name="T7" fmla="*/ 0 h 421"/>
                <a:gd name="T8" fmla="*/ 11 w 21"/>
                <a:gd name="T9" fmla="*/ 7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421">
                  <a:moveTo>
                    <a:pt x="11" y="7"/>
                  </a:moveTo>
                  <a:lnTo>
                    <a:pt x="0" y="421"/>
                  </a:lnTo>
                  <a:lnTo>
                    <a:pt x="11" y="421"/>
                  </a:lnTo>
                  <a:lnTo>
                    <a:pt x="21" y="0"/>
                  </a:lnTo>
                  <a:lnTo>
                    <a:pt x="11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5" name="Freeform 83"/>
            <p:cNvSpPr/>
            <p:nvPr/>
          </p:nvSpPr>
          <p:spPr bwMode="auto">
            <a:xfrm>
              <a:off x="3519" y="2959"/>
              <a:ext cx="520" cy="296"/>
            </a:xfrm>
            <a:custGeom>
              <a:avLst/>
              <a:gdLst>
                <a:gd name="T0" fmla="*/ 0 w 520"/>
                <a:gd name="T1" fmla="*/ 16 h 296"/>
                <a:gd name="T2" fmla="*/ 509 w 520"/>
                <a:gd name="T3" fmla="*/ 296 h 296"/>
                <a:gd name="T4" fmla="*/ 520 w 520"/>
                <a:gd name="T5" fmla="*/ 286 h 296"/>
                <a:gd name="T6" fmla="*/ 0 w 520"/>
                <a:gd name="T7" fmla="*/ 0 h 296"/>
                <a:gd name="T8" fmla="*/ 0 w 520"/>
                <a:gd name="T9" fmla="*/ 16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0" h="296">
                  <a:moveTo>
                    <a:pt x="0" y="16"/>
                  </a:moveTo>
                  <a:lnTo>
                    <a:pt x="509" y="296"/>
                  </a:lnTo>
                  <a:lnTo>
                    <a:pt x="520" y="286"/>
                  </a:lnTo>
                  <a:lnTo>
                    <a:pt x="0" y="0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6" name="Freeform 84"/>
            <p:cNvSpPr/>
            <p:nvPr/>
          </p:nvSpPr>
          <p:spPr bwMode="auto">
            <a:xfrm>
              <a:off x="4082" y="3011"/>
              <a:ext cx="616" cy="246"/>
            </a:xfrm>
            <a:custGeom>
              <a:avLst/>
              <a:gdLst>
                <a:gd name="T0" fmla="*/ 0 w 616"/>
                <a:gd name="T1" fmla="*/ 232 h 246"/>
                <a:gd name="T2" fmla="*/ 616 w 616"/>
                <a:gd name="T3" fmla="*/ 0 h 246"/>
                <a:gd name="T4" fmla="*/ 616 w 616"/>
                <a:gd name="T5" fmla="*/ 12 h 246"/>
                <a:gd name="T6" fmla="*/ 0 w 616"/>
                <a:gd name="T7" fmla="*/ 246 h 246"/>
                <a:gd name="T8" fmla="*/ 0 w 616"/>
                <a:gd name="T9" fmla="*/ 232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6" h="246">
                  <a:moveTo>
                    <a:pt x="0" y="232"/>
                  </a:moveTo>
                  <a:lnTo>
                    <a:pt x="616" y="0"/>
                  </a:lnTo>
                  <a:lnTo>
                    <a:pt x="616" y="12"/>
                  </a:lnTo>
                  <a:lnTo>
                    <a:pt x="0" y="246"/>
                  </a:lnTo>
                  <a:lnTo>
                    <a:pt x="0" y="2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7" name="Freeform 85"/>
            <p:cNvSpPr/>
            <p:nvPr/>
          </p:nvSpPr>
          <p:spPr bwMode="auto">
            <a:xfrm>
              <a:off x="4755" y="2992"/>
              <a:ext cx="284" cy="19"/>
            </a:xfrm>
            <a:custGeom>
              <a:avLst/>
              <a:gdLst>
                <a:gd name="T0" fmla="*/ 0 w 284"/>
                <a:gd name="T1" fmla="*/ 7 h 19"/>
                <a:gd name="T2" fmla="*/ 284 w 284"/>
                <a:gd name="T3" fmla="*/ 0 h 19"/>
                <a:gd name="T4" fmla="*/ 284 w 284"/>
                <a:gd name="T5" fmla="*/ 7 h 19"/>
                <a:gd name="T6" fmla="*/ 0 w 284"/>
                <a:gd name="T7" fmla="*/ 19 h 19"/>
                <a:gd name="T8" fmla="*/ 0 w 284"/>
                <a:gd name="T9" fmla="*/ 7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4" h="19">
                  <a:moveTo>
                    <a:pt x="0" y="7"/>
                  </a:moveTo>
                  <a:lnTo>
                    <a:pt x="284" y="0"/>
                  </a:lnTo>
                  <a:lnTo>
                    <a:pt x="284" y="7"/>
                  </a:lnTo>
                  <a:lnTo>
                    <a:pt x="0" y="19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8" name="Freeform 86"/>
            <p:cNvSpPr/>
            <p:nvPr/>
          </p:nvSpPr>
          <p:spPr bwMode="auto">
            <a:xfrm>
              <a:off x="4343" y="3013"/>
              <a:ext cx="360" cy="452"/>
            </a:xfrm>
            <a:custGeom>
              <a:avLst/>
              <a:gdLst>
                <a:gd name="T0" fmla="*/ 360 w 360"/>
                <a:gd name="T1" fmla="*/ 0 h 452"/>
                <a:gd name="T2" fmla="*/ 0 w 360"/>
                <a:gd name="T3" fmla="*/ 452 h 452"/>
                <a:gd name="T4" fmla="*/ 16 w 360"/>
                <a:gd name="T5" fmla="*/ 452 h 452"/>
                <a:gd name="T6" fmla="*/ 360 w 360"/>
                <a:gd name="T7" fmla="*/ 10 h 452"/>
                <a:gd name="T8" fmla="*/ 360 w 360"/>
                <a:gd name="T9" fmla="*/ 0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0" h="452">
                  <a:moveTo>
                    <a:pt x="360" y="0"/>
                  </a:moveTo>
                  <a:lnTo>
                    <a:pt x="0" y="452"/>
                  </a:lnTo>
                  <a:lnTo>
                    <a:pt x="16" y="452"/>
                  </a:lnTo>
                  <a:lnTo>
                    <a:pt x="360" y="10"/>
                  </a:lnTo>
                  <a:lnTo>
                    <a:pt x="36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9" name="Freeform 87"/>
            <p:cNvSpPr/>
            <p:nvPr/>
          </p:nvSpPr>
          <p:spPr bwMode="auto">
            <a:xfrm>
              <a:off x="4532" y="3023"/>
              <a:ext cx="180" cy="270"/>
            </a:xfrm>
            <a:custGeom>
              <a:avLst/>
              <a:gdLst>
                <a:gd name="T0" fmla="*/ 171 w 180"/>
                <a:gd name="T1" fmla="*/ 0 h 270"/>
                <a:gd name="T2" fmla="*/ 0 w 180"/>
                <a:gd name="T3" fmla="*/ 262 h 270"/>
                <a:gd name="T4" fmla="*/ 14 w 180"/>
                <a:gd name="T5" fmla="*/ 270 h 270"/>
                <a:gd name="T6" fmla="*/ 180 w 180"/>
                <a:gd name="T7" fmla="*/ 0 h 270"/>
                <a:gd name="T8" fmla="*/ 171 w 180"/>
                <a:gd name="T9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0" h="270">
                  <a:moveTo>
                    <a:pt x="171" y="0"/>
                  </a:moveTo>
                  <a:lnTo>
                    <a:pt x="0" y="262"/>
                  </a:lnTo>
                  <a:lnTo>
                    <a:pt x="14" y="270"/>
                  </a:lnTo>
                  <a:lnTo>
                    <a:pt x="180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0" name="Freeform 88"/>
            <p:cNvSpPr/>
            <p:nvPr/>
          </p:nvSpPr>
          <p:spPr bwMode="auto">
            <a:xfrm>
              <a:off x="4352" y="3330"/>
              <a:ext cx="149" cy="143"/>
            </a:xfrm>
            <a:custGeom>
              <a:avLst/>
              <a:gdLst>
                <a:gd name="T0" fmla="*/ 149 w 149"/>
                <a:gd name="T1" fmla="*/ 0 h 143"/>
                <a:gd name="T2" fmla="*/ 0 w 149"/>
                <a:gd name="T3" fmla="*/ 133 h 143"/>
                <a:gd name="T4" fmla="*/ 7 w 149"/>
                <a:gd name="T5" fmla="*/ 143 h 143"/>
                <a:gd name="T6" fmla="*/ 149 w 149"/>
                <a:gd name="T7" fmla="*/ 8 h 143"/>
                <a:gd name="T8" fmla="*/ 149 w 149"/>
                <a:gd name="T9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143">
                  <a:moveTo>
                    <a:pt x="149" y="0"/>
                  </a:moveTo>
                  <a:lnTo>
                    <a:pt x="0" y="133"/>
                  </a:lnTo>
                  <a:lnTo>
                    <a:pt x="7" y="143"/>
                  </a:lnTo>
                  <a:lnTo>
                    <a:pt x="149" y="8"/>
                  </a:lnTo>
                  <a:lnTo>
                    <a:pt x="14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1" name="Freeform 89"/>
            <p:cNvSpPr/>
            <p:nvPr/>
          </p:nvSpPr>
          <p:spPr bwMode="auto">
            <a:xfrm>
              <a:off x="3497" y="3262"/>
              <a:ext cx="542" cy="166"/>
            </a:xfrm>
            <a:custGeom>
              <a:avLst/>
              <a:gdLst>
                <a:gd name="T0" fmla="*/ 0 w 542"/>
                <a:gd name="T1" fmla="*/ 151 h 166"/>
                <a:gd name="T2" fmla="*/ 533 w 542"/>
                <a:gd name="T3" fmla="*/ 0 h 166"/>
                <a:gd name="T4" fmla="*/ 542 w 542"/>
                <a:gd name="T5" fmla="*/ 9 h 166"/>
                <a:gd name="T6" fmla="*/ 0 w 542"/>
                <a:gd name="T7" fmla="*/ 166 h 166"/>
                <a:gd name="T8" fmla="*/ 0 w 542"/>
                <a:gd name="T9" fmla="*/ 151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2" h="166">
                  <a:moveTo>
                    <a:pt x="0" y="151"/>
                  </a:moveTo>
                  <a:lnTo>
                    <a:pt x="533" y="0"/>
                  </a:lnTo>
                  <a:lnTo>
                    <a:pt x="542" y="9"/>
                  </a:lnTo>
                  <a:lnTo>
                    <a:pt x="0" y="166"/>
                  </a:lnTo>
                  <a:lnTo>
                    <a:pt x="0" y="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2" name="Freeform 90"/>
            <p:cNvSpPr/>
            <p:nvPr/>
          </p:nvSpPr>
          <p:spPr bwMode="auto">
            <a:xfrm>
              <a:off x="3509" y="3430"/>
              <a:ext cx="789" cy="61"/>
            </a:xfrm>
            <a:custGeom>
              <a:avLst/>
              <a:gdLst>
                <a:gd name="T0" fmla="*/ 0 w 789"/>
                <a:gd name="T1" fmla="*/ 0 h 61"/>
                <a:gd name="T2" fmla="*/ 789 w 789"/>
                <a:gd name="T3" fmla="*/ 52 h 61"/>
                <a:gd name="T4" fmla="*/ 789 w 789"/>
                <a:gd name="T5" fmla="*/ 61 h 61"/>
                <a:gd name="T6" fmla="*/ 0 w 789"/>
                <a:gd name="T7" fmla="*/ 7 h 61"/>
                <a:gd name="T8" fmla="*/ 0 w 789"/>
                <a:gd name="T9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9" h="61">
                  <a:moveTo>
                    <a:pt x="0" y="0"/>
                  </a:moveTo>
                  <a:lnTo>
                    <a:pt x="789" y="52"/>
                  </a:lnTo>
                  <a:lnTo>
                    <a:pt x="789" y="61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3" name="Freeform 91"/>
            <p:cNvSpPr/>
            <p:nvPr/>
          </p:nvSpPr>
          <p:spPr bwMode="auto">
            <a:xfrm>
              <a:off x="4066" y="3267"/>
              <a:ext cx="234" cy="210"/>
            </a:xfrm>
            <a:custGeom>
              <a:avLst/>
              <a:gdLst>
                <a:gd name="T0" fmla="*/ 0 w 234"/>
                <a:gd name="T1" fmla="*/ 0 h 210"/>
                <a:gd name="T2" fmla="*/ 234 w 234"/>
                <a:gd name="T3" fmla="*/ 210 h 210"/>
                <a:gd name="T4" fmla="*/ 234 w 234"/>
                <a:gd name="T5" fmla="*/ 198 h 210"/>
                <a:gd name="T6" fmla="*/ 11 w 234"/>
                <a:gd name="T7" fmla="*/ 0 h 210"/>
                <a:gd name="T8" fmla="*/ 0 w 234"/>
                <a:gd name="T9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210">
                  <a:moveTo>
                    <a:pt x="0" y="0"/>
                  </a:moveTo>
                  <a:lnTo>
                    <a:pt x="234" y="210"/>
                  </a:lnTo>
                  <a:lnTo>
                    <a:pt x="234" y="198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4" name="Oval 92"/>
            <p:cNvSpPr>
              <a:spLocks noChangeArrowheads="1"/>
            </p:cNvSpPr>
            <p:nvPr/>
          </p:nvSpPr>
          <p:spPr bwMode="auto">
            <a:xfrm>
              <a:off x="2830" y="965"/>
              <a:ext cx="78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5" name="Oval 93"/>
            <p:cNvSpPr>
              <a:spLocks noChangeArrowheads="1"/>
            </p:cNvSpPr>
            <p:nvPr/>
          </p:nvSpPr>
          <p:spPr bwMode="auto">
            <a:xfrm>
              <a:off x="3374" y="1076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6" name="Oval 94"/>
            <p:cNvSpPr>
              <a:spLocks noChangeArrowheads="1"/>
            </p:cNvSpPr>
            <p:nvPr/>
          </p:nvSpPr>
          <p:spPr bwMode="auto">
            <a:xfrm>
              <a:off x="3424" y="719"/>
              <a:ext cx="69" cy="6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7" name="Oval 95"/>
            <p:cNvSpPr>
              <a:spLocks noChangeArrowheads="1"/>
            </p:cNvSpPr>
            <p:nvPr/>
          </p:nvSpPr>
          <p:spPr bwMode="auto">
            <a:xfrm>
              <a:off x="3623" y="593"/>
              <a:ext cx="78" cy="8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8" name="Oval 96"/>
            <p:cNvSpPr>
              <a:spLocks noChangeArrowheads="1"/>
            </p:cNvSpPr>
            <p:nvPr/>
          </p:nvSpPr>
          <p:spPr bwMode="auto">
            <a:xfrm>
              <a:off x="4044" y="984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9" name="Oval 97"/>
            <p:cNvSpPr>
              <a:spLocks noChangeArrowheads="1"/>
            </p:cNvSpPr>
            <p:nvPr/>
          </p:nvSpPr>
          <p:spPr bwMode="auto">
            <a:xfrm>
              <a:off x="4399" y="832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0" name="Oval 98"/>
            <p:cNvSpPr>
              <a:spLocks noChangeArrowheads="1"/>
            </p:cNvSpPr>
            <p:nvPr/>
          </p:nvSpPr>
          <p:spPr bwMode="auto">
            <a:xfrm>
              <a:off x="4700" y="1076"/>
              <a:ext cx="69" cy="6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1" name="Oval 99"/>
            <p:cNvSpPr>
              <a:spLocks noChangeArrowheads="1"/>
            </p:cNvSpPr>
            <p:nvPr/>
          </p:nvSpPr>
          <p:spPr bwMode="auto">
            <a:xfrm>
              <a:off x="4745" y="2263"/>
              <a:ext cx="64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2" name="Oval 100"/>
            <p:cNvSpPr>
              <a:spLocks noChangeArrowheads="1"/>
            </p:cNvSpPr>
            <p:nvPr/>
          </p:nvSpPr>
          <p:spPr bwMode="auto">
            <a:xfrm>
              <a:off x="3800" y="1583"/>
              <a:ext cx="50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3" name="Oval 101"/>
            <p:cNvSpPr>
              <a:spLocks noChangeArrowheads="1"/>
            </p:cNvSpPr>
            <p:nvPr/>
          </p:nvSpPr>
          <p:spPr bwMode="auto">
            <a:xfrm>
              <a:off x="4949" y="2499"/>
              <a:ext cx="92" cy="9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4" name="Oval 102"/>
            <p:cNvSpPr>
              <a:spLocks noChangeArrowheads="1"/>
            </p:cNvSpPr>
            <p:nvPr/>
          </p:nvSpPr>
          <p:spPr bwMode="auto">
            <a:xfrm>
              <a:off x="4272" y="1706"/>
              <a:ext cx="106" cy="10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5" name="Oval 103"/>
            <p:cNvSpPr>
              <a:spLocks noChangeArrowheads="1"/>
            </p:cNvSpPr>
            <p:nvPr/>
          </p:nvSpPr>
          <p:spPr bwMode="auto">
            <a:xfrm>
              <a:off x="4518" y="1550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6" name="Oval 104"/>
            <p:cNvSpPr>
              <a:spLocks noChangeArrowheads="1"/>
            </p:cNvSpPr>
            <p:nvPr/>
          </p:nvSpPr>
          <p:spPr bwMode="auto">
            <a:xfrm>
              <a:off x="5032" y="1124"/>
              <a:ext cx="85" cy="8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7" name="Oval 105"/>
            <p:cNvSpPr>
              <a:spLocks noChangeArrowheads="1"/>
            </p:cNvSpPr>
            <p:nvPr/>
          </p:nvSpPr>
          <p:spPr bwMode="auto">
            <a:xfrm>
              <a:off x="5039" y="1536"/>
              <a:ext cx="92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8" name="Oval 106"/>
            <p:cNvSpPr>
              <a:spLocks noChangeArrowheads="1"/>
            </p:cNvSpPr>
            <p:nvPr/>
          </p:nvSpPr>
          <p:spPr bwMode="auto">
            <a:xfrm>
              <a:off x="5155" y="2440"/>
              <a:ext cx="66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9" name="Oval 107"/>
            <p:cNvSpPr>
              <a:spLocks noChangeArrowheads="1"/>
            </p:cNvSpPr>
            <p:nvPr/>
          </p:nvSpPr>
          <p:spPr bwMode="auto">
            <a:xfrm>
              <a:off x="5342" y="2040"/>
              <a:ext cx="83" cy="8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0" name="Oval 108"/>
            <p:cNvSpPr>
              <a:spLocks noChangeArrowheads="1"/>
            </p:cNvSpPr>
            <p:nvPr/>
          </p:nvSpPr>
          <p:spPr bwMode="auto">
            <a:xfrm>
              <a:off x="4196" y="2078"/>
              <a:ext cx="47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1" name="Oval 109"/>
            <p:cNvSpPr>
              <a:spLocks noChangeArrowheads="1"/>
            </p:cNvSpPr>
            <p:nvPr/>
          </p:nvSpPr>
          <p:spPr bwMode="auto">
            <a:xfrm>
              <a:off x="4293" y="3454"/>
              <a:ext cx="76" cy="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2" name="Oval 110"/>
            <p:cNvSpPr>
              <a:spLocks noChangeArrowheads="1"/>
            </p:cNvSpPr>
            <p:nvPr/>
          </p:nvSpPr>
          <p:spPr bwMode="auto">
            <a:xfrm>
              <a:off x="4482" y="3274"/>
              <a:ext cx="74" cy="7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3" name="Oval 111"/>
            <p:cNvSpPr>
              <a:spLocks noChangeArrowheads="1"/>
            </p:cNvSpPr>
            <p:nvPr/>
          </p:nvSpPr>
          <p:spPr bwMode="auto">
            <a:xfrm>
              <a:off x="4693" y="2971"/>
              <a:ext cx="62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4" name="Oval 112"/>
            <p:cNvSpPr>
              <a:spLocks noChangeArrowheads="1"/>
            </p:cNvSpPr>
            <p:nvPr/>
          </p:nvSpPr>
          <p:spPr bwMode="auto">
            <a:xfrm>
              <a:off x="5039" y="2954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5" name="Oval 113"/>
            <p:cNvSpPr>
              <a:spLocks noChangeArrowheads="1"/>
            </p:cNvSpPr>
            <p:nvPr/>
          </p:nvSpPr>
          <p:spPr bwMode="auto">
            <a:xfrm>
              <a:off x="4025" y="3224"/>
              <a:ext cx="62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6" name="Oval 114"/>
            <p:cNvSpPr>
              <a:spLocks noChangeArrowheads="1"/>
            </p:cNvSpPr>
            <p:nvPr/>
          </p:nvSpPr>
          <p:spPr bwMode="auto">
            <a:xfrm>
              <a:off x="3381" y="1169"/>
              <a:ext cx="59" cy="5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7" name="Oval 115"/>
            <p:cNvSpPr>
              <a:spLocks noChangeArrowheads="1"/>
            </p:cNvSpPr>
            <p:nvPr/>
          </p:nvSpPr>
          <p:spPr bwMode="auto">
            <a:xfrm>
              <a:off x="2574" y="2073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8" name="Oval 116"/>
            <p:cNvSpPr>
              <a:spLocks noChangeArrowheads="1"/>
            </p:cNvSpPr>
            <p:nvPr/>
          </p:nvSpPr>
          <p:spPr bwMode="auto">
            <a:xfrm>
              <a:off x="2410" y="2459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9" name="Oval 117"/>
            <p:cNvSpPr>
              <a:spLocks noChangeArrowheads="1"/>
            </p:cNvSpPr>
            <p:nvPr/>
          </p:nvSpPr>
          <p:spPr bwMode="auto">
            <a:xfrm>
              <a:off x="2867" y="3174"/>
              <a:ext cx="79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0" name="Oval 118"/>
            <p:cNvSpPr>
              <a:spLocks noChangeArrowheads="1"/>
            </p:cNvSpPr>
            <p:nvPr/>
          </p:nvSpPr>
          <p:spPr bwMode="auto">
            <a:xfrm>
              <a:off x="2811" y="2862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1" name="Oval 119"/>
            <p:cNvSpPr>
              <a:spLocks noChangeArrowheads="1"/>
            </p:cNvSpPr>
            <p:nvPr/>
          </p:nvSpPr>
          <p:spPr bwMode="auto">
            <a:xfrm>
              <a:off x="2867" y="2791"/>
              <a:ext cx="95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2" name="Oval 120"/>
            <p:cNvSpPr>
              <a:spLocks noChangeArrowheads="1"/>
            </p:cNvSpPr>
            <p:nvPr/>
          </p:nvSpPr>
          <p:spPr bwMode="auto">
            <a:xfrm>
              <a:off x="2410" y="1635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3" name="Oval 121"/>
            <p:cNvSpPr>
              <a:spLocks noChangeArrowheads="1"/>
            </p:cNvSpPr>
            <p:nvPr/>
          </p:nvSpPr>
          <p:spPr bwMode="auto">
            <a:xfrm>
              <a:off x="3599" y="2270"/>
              <a:ext cx="45" cy="4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4" name="Oval 122"/>
            <p:cNvSpPr>
              <a:spLocks noChangeArrowheads="1"/>
            </p:cNvSpPr>
            <p:nvPr/>
          </p:nvSpPr>
          <p:spPr bwMode="auto">
            <a:xfrm>
              <a:off x="3462" y="2918"/>
              <a:ext cx="59" cy="6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5" name="Oval 123"/>
            <p:cNvSpPr>
              <a:spLocks noChangeArrowheads="1"/>
            </p:cNvSpPr>
            <p:nvPr/>
          </p:nvSpPr>
          <p:spPr bwMode="auto">
            <a:xfrm>
              <a:off x="3594" y="3449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6" name="Oval 124"/>
            <p:cNvSpPr>
              <a:spLocks noChangeArrowheads="1"/>
            </p:cNvSpPr>
            <p:nvPr/>
          </p:nvSpPr>
          <p:spPr bwMode="auto">
            <a:xfrm>
              <a:off x="3445" y="3399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7" name="Oval 125"/>
            <p:cNvSpPr>
              <a:spLocks noChangeArrowheads="1"/>
            </p:cNvSpPr>
            <p:nvPr/>
          </p:nvSpPr>
          <p:spPr bwMode="auto">
            <a:xfrm>
              <a:off x="2792" y="1270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8" name="Oval 126"/>
            <p:cNvSpPr>
              <a:spLocks noChangeArrowheads="1"/>
            </p:cNvSpPr>
            <p:nvPr/>
          </p:nvSpPr>
          <p:spPr bwMode="auto">
            <a:xfrm>
              <a:off x="2564" y="1756"/>
              <a:ext cx="95" cy="9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9" name="Oval 127"/>
            <p:cNvSpPr>
              <a:spLocks noChangeArrowheads="1"/>
            </p:cNvSpPr>
            <p:nvPr/>
          </p:nvSpPr>
          <p:spPr bwMode="auto">
            <a:xfrm>
              <a:off x="3107" y="1756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0" name="Oval 128"/>
            <p:cNvSpPr>
              <a:spLocks noChangeArrowheads="1"/>
            </p:cNvSpPr>
            <p:nvPr/>
          </p:nvSpPr>
          <p:spPr bwMode="auto">
            <a:xfrm>
              <a:off x="3263" y="2030"/>
              <a:ext cx="99" cy="1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1" name="Oval 129"/>
            <p:cNvSpPr>
              <a:spLocks noChangeArrowheads="1"/>
            </p:cNvSpPr>
            <p:nvPr/>
          </p:nvSpPr>
          <p:spPr bwMode="auto">
            <a:xfrm>
              <a:off x="3021" y="2412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2" name="Oval 130"/>
            <p:cNvSpPr>
              <a:spLocks noChangeArrowheads="1"/>
            </p:cNvSpPr>
            <p:nvPr/>
          </p:nvSpPr>
          <p:spPr bwMode="auto">
            <a:xfrm>
              <a:off x="3919" y="2828"/>
              <a:ext cx="102" cy="10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3" name="Oval 131"/>
            <p:cNvSpPr>
              <a:spLocks noChangeArrowheads="1"/>
            </p:cNvSpPr>
            <p:nvPr/>
          </p:nvSpPr>
          <p:spPr bwMode="auto">
            <a:xfrm>
              <a:off x="4163" y="2705"/>
              <a:ext cx="45" cy="4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4" name="Oval 132"/>
            <p:cNvSpPr>
              <a:spLocks noChangeArrowheads="1"/>
            </p:cNvSpPr>
            <p:nvPr/>
          </p:nvSpPr>
          <p:spPr bwMode="auto">
            <a:xfrm>
              <a:off x="4281" y="638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5" name="Freeform 133"/>
            <p:cNvSpPr/>
            <p:nvPr/>
          </p:nvSpPr>
          <p:spPr bwMode="auto">
            <a:xfrm>
              <a:off x="2893" y="641"/>
              <a:ext cx="744" cy="357"/>
            </a:xfrm>
            <a:custGeom>
              <a:avLst/>
              <a:gdLst>
                <a:gd name="T0" fmla="*/ 0 w 744"/>
                <a:gd name="T1" fmla="*/ 343 h 357"/>
                <a:gd name="T2" fmla="*/ 734 w 744"/>
                <a:gd name="T3" fmla="*/ 0 h 357"/>
                <a:gd name="T4" fmla="*/ 744 w 744"/>
                <a:gd name="T5" fmla="*/ 11 h 357"/>
                <a:gd name="T6" fmla="*/ 8 w 744"/>
                <a:gd name="T7" fmla="*/ 357 h 357"/>
                <a:gd name="T8" fmla="*/ 0 w 744"/>
                <a:gd name="T9" fmla="*/ 343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4" h="357">
                  <a:moveTo>
                    <a:pt x="0" y="343"/>
                  </a:moveTo>
                  <a:lnTo>
                    <a:pt x="734" y="0"/>
                  </a:lnTo>
                  <a:lnTo>
                    <a:pt x="744" y="11"/>
                  </a:lnTo>
                  <a:lnTo>
                    <a:pt x="8" y="357"/>
                  </a:lnTo>
                  <a:lnTo>
                    <a:pt x="0" y="3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6" name="Freeform 134"/>
            <p:cNvSpPr/>
            <p:nvPr/>
          </p:nvSpPr>
          <p:spPr bwMode="auto">
            <a:xfrm>
              <a:off x="3694" y="633"/>
              <a:ext cx="592" cy="50"/>
            </a:xfrm>
            <a:custGeom>
              <a:avLst/>
              <a:gdLst>
                <a:gd name="T0" fmla="*/ 0 w 592"/>
                <a:gd name="T1" fmla="*/ 0 h 50"/>
                <a:gd name="T2" fmla="*/ 592 w 592"/>
                <a:gd name="T3" fmla="*/ 41 h 50"/>
                <a:gd name="T4" fmla="*/ 592 w 592"/>
                <a:gd name="T5" fmla="*/ 50 h 50"/>
                <a:gd name="T6" fmla="*/ 0 w 592"/>
                <a:gd name="T7" fmla="*/ 12 h 50"/>
                <a:gd name="T8" fmla="*/ 0 w 592"/>
                <a:gd name="T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50">
                  <a:moveTo>
                    <a:pt x="0" y="0"/>
                  </a:moveTo>
                  <a:lnTo>
                    <a:pt x="592" y="41"/>
                  </a:lnTo>
                  <a:lnTo>
                    <a:pt x="592" y="50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7" name="Freeform 135"/>
            <p:cNvSpPr/>
            <p:nvPr/>
          </p:nvSpPr>
          <p:spPr bwMode="auto">
            <a:xfrm>
              <a:off x="3694" y="641"/>
              <a:ext cx="713" cy="234"/>
            </a:xfrm>
            <a:custGeom>
              <a:avLst/>
              <a:gdLst>
                <a:gd name="T0" fmla="*/ 0 w 713"/>
                <a:gd name="T1" fmla="*/ 7 h 234"/>
                <a:gd name="T2" fmla="*/ 713 w 713"/>
                <a:gd name="T3" fmla="*/ 234 h 234"/>
                <a:gd name="T4" fmla="*/ 713 w 713"/>
                <a:gd name="T5" fmla="*/ 222 h 234"/>
                <a:gd name="T6" fmla="*/ 0 w 713"/>
                <a:gd name="T7" fmla="*/ 0 h 234"/>
                <a:gd name="T8" fmla="*/ 0 w 713"/>
                <a:gd name="T9" fmla="*/ 7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3" h="234">
                  <a:moveTo>
                    <a:pt x="0" y="7"/>
                  </a:moveTo>
                  <a:lnTo>
                    <a:pt x="713" y="234"/>
                  </a:lnTo>
                  <a:lnTo>
                    <a:pt x="713" y="222"/>
                  </a:lnTo>
                  <a:lnTo>
                    <a:pt x="0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8" name="Freeform 136"/>
            <p:cNvSpPr/>
            <p:nvPr/>
          </p:nvSpPr>
          <p:spPr bwMode="auto">
            <a:xfrm>
              <a:off x="4338" y="697"/>
              <a:ext cx="705" cy="464"/>
            </a:xfrm>
            <a:custGeom>
              <a:avLst/>
              <a:gdLst>
                <a:gd name="T0" fmla="*/ 0 w 705"/>
                <a:gd name="T1" fmla="*/ 15 h 464"/>
                <a:gd name="T2" fmla="*/ 701 w 705"/>
                <a:gd name="T3" fmla="*/ 464 h 464"/>
                <a:gd name="T4" fmla="*/ 705 w 705"/>
                <a:gd name="T5" fmla="*/ 457 h 464"/>
                <a:gd name="T6" fmla="*/ 7 w 705"/>
                <a:gd name="T7" fmla="*/ 0 h 464"/>
                <a:gd name="T8" fmla="*/ 0 w 705"/>
                <a:gd name="T9" fmla="*/ 15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5" h="464">
                  <a:moveTo>
                    <a:pt x="0" y="15"/>
                  </a:moveTo>
                  <a:lnTo>
                    <a:pt x="701" y="464"/>
                  </a:lnTo>
                  <a:lnTo>
                    <a:pt x="705" y="457"/>
                  </a:lnTo>
                  <a:lnTo>
                    <a:pt x="7" y="0"/>
                  </a:lnTo>
                  <a:lnTo>
                    <a:pt x="0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9" name="Freeform 137"/>
            <p:cNvSpPr/>
            <p:nvPr/>
          </p:nvSpPr>
          <p:spPr bwMode="auto">
            <a:xfrm>
              <a:off x="5086" y="2111"/>
              <a:ext cx="301" cy="850"/>
            </a:xfrm>
            <a:custGeom>
              <a:avLst/>
              <a:gdLst>
                <a:gd name="T0" fmla="*/ 301 w 301"/>
                <a:gd name="T1" fmla="*/ 0 h 850"/>
                <a:gd name="T2" fmla="*/ 12 w 301"/>
                <a:gd name="T3" fmla="*/ 850 h 850"/>
                <a:gd name="T4" fmla="*/ 0 w 301"/>
                <a:gd name="T5" fmla="*/ 850 h 850"/>
                <a:gd name="T6" fmla="*/ 289 w 301"/>
                <a:gd name="T7" fmla="*/ 0 h 850"/>
                <a:gd name="T8" fmla="*/ 301 w 301"/>
                <a:gd name="T9" fmla="*/ 0 h 8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1" h="850">
                  <a:moveTo>
                    <a:pt x="301" y="0"/>
                  </a:moveTo>
                  <a:lnTo>
                    <a:pt x="12" y="850"/>
                  </a:lnTo>
                  <a:lnTo>
                    <a:pt x="0" y="850"/>
                  </a:lnTo>
                  <a:lnTo>
                    <a:pt x="289" y="0"/>
                  </a:lnTo>
                  <a:lnTo>
                    <a:pt x="30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0" name="Freeform 138"/>
            <p:cNvSpPr/>
            <p:nvPr/>
          </p:nvSpPr>
          <p:spPr bwMode="auto">
            <a:xfrm>
              <a:off x="4359" y="3018"/>
              <a:ext cx="703" cy="469"/>
            </a:xfrm>
            <a:custGeom>
              <a:avLst/>
              <a:gdLst>
                <a:gd name="T0" fmla="*/ 0 w 703"/>
                <a:gd name="T1" fmla="*/ 469 h 469"/>
                <a:gd name="T2" fmla="*/ 703 w 703"/>
                <a:gd name="T3" fmla="*/ 5 h 469"/>
                <a:gd name="T4" fmla="*/ 692 w 703"/>
                <a:gd name="T5" fmla="*/ 0 h 469"/>
                <a:gd name="T6" fmla="*/ 0 w 703"/>
                <a:gd name="T7" fmla="*/ 459 h 469"/>
                <a:gd name="T8" fmla="*/ 0 w 703"/>
                <a:gd name="T9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3" h="469">
                  <a:moveTo>
                    <a:pt x="0" y="469"/>
                  </a:moveTo>
                  <a:lnTo>
                    <a:pt x="703" y="5"/>
                  </a:lnTo>
                  <a:lnTo>
                    <a:pt x="692" y="0"/>
                  </a:lnTo>
                  <a:lnTo>
                    <a:pt x="0" y="459"/>
                  </a:lnTo>
                  <a:lnTo>
                    <a:pt x="0" y="4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1" name="Freeform 139"/>
            <p:cNvSpPr/>
            <p:nvPr/>
          </p:nvSpPr>
          <p:spPr bwMode="auto">
            <a:xfrm>
              <a:off x="2929" y="3229"/>
              <a:ext cx="521" cy="213"/>
            </a:xfrm>
            <a:custGeom>
              <a:avLst/>
              <a:gdLst>
                <a:gd name="T0" fmla="*/ 0 w 521"/>
                <a:gd name="T1" fmla="*/ 11 h 213"/>
                <a:gd name="T2" fmla="*/ 521 w 521"/>
                <a:gd name="T3" fmla="*/ 213 h 213"/>
                <a:gd name="T4" fmla="*/ 521 w 521"/>
                <a:gd name="T5" fmla="*/ 196 h 213"/>
                <a:gd name="T6" fmla="*/ 7 w 521"/>
                <a:gd name="T7" fmla="*/ 0 h 213"/>
                <a:gd name="T8" fmla="*/ 0 w 521"/>
                <a:gd name="T9" fmla="*/ 11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213">
                  <a:moveTo>
                    <a:pt x="0" y="11"/>
                  </a:moveTo>
                  <a:lnTo>
                    <a:pt x="521" y="213"/>
                  </a:lnTo>
                  <a:lnTo>
                    <a:pt x="521" y="196"/>
                  </a:lnTo>
                  <a:lnTo>
                    <a:pt x="7" y="0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2" name="Freeform 140"/>
            <p:cNvSpPr/>
            <p:nvPr/>
          </p:nvSpPr>
          <p:spPr bwMode="auto">
            <a:xfrm>
              <a:off x="2460" y="2537"/>
              <a:ext cx="431" cy="658"/>
            </a:xfrm>
            <a:custGeom>
              <a:avLst/>
              <a:gdLst>
                <a:gd name="T0" fmla="*/ 0 w 431"/>
                <a:gd name="T1" fmla="*/ 0 h 658"/>
                <a:gd name="T2" fmla="*/ 419 w 431"/>
                <a:gd name="T3" fmla="*/ 658 h 658"/>
                <a:gd name="T4" fmla="*/ 431 w 431"/>
                <a:gd name="T5" fmla="*/ 651 h 658"/>
                <a:gd name="T6" fmla="*/ 12 w 431"/>
                <a:gd name="T7" fmla="*/ 0 h 658"/>
                <a:gd name="T8" fmla="*/ 0 w 431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1" h="658">
                  <a:moveTo>
                    <a:pt x="0" y="0"/>
                  </a:moveTo>
                  <a:lnTo>
                    <a:pt x="419" y="658"/>
                  </a:lnTo>
                  <a:lnTo>
                    <a:pt x="431" y="651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3" name="Rectangle 141"/>
            <p:cNvSpPr>
              <a:spLocks noChangeArrowheads="1"/>
            </p:cNvSpPr>
            <p:nvPr/>
          </p:nvSpPr>
          <p:spPr bwMode="auto">
            <a:xfrm>
              <a:off x="2446" y="1716"/>
              <a:ext cx="9" cy="76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4" name="Freeform 142"/>
            <p:cNvSpPr/>
            <p:nvPr/>
          </p:nvSpPr>
          <p:spPr bwMode="auto">
            <a:xfrm>
              <a:off x="2467" y="1026"/>
              <a:ext cx="393" cy="635"/>
            </a:xfrm>
            <a:custGeom>
              <a:avLst/>
              <a:gdLst>
                <a:gd name="T0" fmla="*/ 0 w 393"/>
                <a:gd name="T1" fmla="*/ 623 h 635"/>
                <a:gd name="T2" fmla="*/ 381 w 393"/>
                <a:gd name="T3" fmla="*/ 0 h 635"/>
                <a:gd name="T4" fmla="*/ 393 w 393"/>
                <a:gd name="T5" fmla="*/ 0 h 635"/>
                <a:gd name="T6" fmla="*/ 12 w 393"/>
                <a:gd name="T7" fmla="*/ 635 h 635"/>
                <a:gd name="T8" fmla="*/ 0 w 393"/>
                <a:gd name="T9" fmla="*/ 623 h 6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3" h="635">
                  <a:moveTo>
                    <a:pt x="0" y="623"/>
                  </a:moveTo>
                  <a:lnTo>
                    <a:pt x="381" y="0"/>
                  </a:lnTo>
                  <a:lnTo>
                    <a:pt x="393" y="0"/>
                  </a:lnTo>
                  <a:lnTo>
                    <a:pt x="12" y="635"/>
                  </a:lnTo>
                  <a:lnTo>
                    <a:pt x="0" y="6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5" name="Freeform 143"/>
            <p:cNvSpPr/>
            <p:nvPr/>
          </p:nvSpPr>
          <p:spPr bwMode="auto">
            <a:xfrm>
              <a:off x="2616" y="1034"/>
              <a:ext cx="247" cy="741"/>
            </a:xfrm>
            <a:custGeom>
              <a:avLst/>
              <a:gdLst>
                <a:gd name="T0" fmla="*/ 235 w 247"/>
                <a:gd name="T1" fmla="*/ 0 h 741"/>
                <a:gd name="T2" fmla="*/ 0 w 247"/>
                <a:gd name="T3" fmla="*/ 734 h 741"/>
                <a:gd name="T4" fmla="*/ 17 w 247"/>
                <a:gd name="T5" fmla="*/ 741 h 741"/>
                <a:gd name="T6" fmla="*/ 247 w 247"/>
                <a:gd name="T7" fmla="*/ 0 h 741"/>
                <a:gd name="T8" fmla="*/ 235 w 247"/>
                <a:gd name="T9" fmla="*/ 0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741">
                  <a:moveTo>
                    <a:pt x="235" y="0"/>
                  </a:moveTo>
                  <a:lnTo>
                    <a:pt x="0" y="734"/>
                  </a:lnTo>
                  <a:lnTo>
                    <a:pt x="17" y="741"/>
                  </a:lnTo>
                  <a:lnTo>
                    <a:pt x="247" y="0"/>
                  </a:lnTo>
                  <a:lnTo>
                    <a:pt x="2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6" name="Freeform 144"/>
            <p:cNvSpPr/>
            <p:nvPr/>
          </p:nvSpPr>
          <p:spPr bwMode="auto">
            <a:xfrm>
              <a:off x="3429" y="659"/>
              <a:ext cx="222" cy="431"/>
            </a:xfrm>
            <a:custGeom>
              <a:avLst/>
              <a:gdLst>
                <a:gd name="T0" fmla="*/ 208 w 222"/>
                <a:gd name="T1" fmla="*/ 0 h 431"/>
                <a:gd name="T2" fmla="*/ 0 w 222"/>
                <a:gd name="T3" fmla="*/ 424 h 431"/>
                <a:gd name="T4" fmla="*/ 9 w 222"/>
                <a:gd name="T5" fmla="*/ 431 h 431"/>
                <a:gd name="T6" fmla="*/ 222 w 222"/>
                <a:gd name="T7" fmla="*/ 0 h 431"/>
                <a:gd name="T8" fmla="*/ 208 w 222"/>
                <a:gd name="T9" fmla="*/ 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2" h="431">
                  <a:moveTo>
                    <a:pt x="208" y="0"/>
                  </a:moveTo>
                  <a:lnTo>
                    <a:pt x="0" y="424"/>
                  </a:lnTo>
                  <a:lnTo>
                    <a:pt x="9" y="431"/>
                  </a:lnTo>
                  <a:lnTo>
                    <a:pt x="222" y="0"/>
                  </a:lnTo>
                  <a:lnTo>
                    <a:pt x="20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7" name="Freeform 145"/>
            <p:cNvSpPr/>
            <p:nvPr/>
          </p:nvSpPr>
          <p:spPr bwMode="auto">
            <a:xfrm>
              <a:off x="3455" y="882"/>
              <a:ext cx="961" cy="239"/>
            </a:xfrm>
            <a:custGeom>
              <a:avLst/>
              <a:gdLst>
                <a:gd name="T0" fmla="*/ 0 w 961"/>
                <a:gd name="T1" fmla="*/ 225 h 239"/>
                <a:gd name="T2" fmla="*/ 961 w 961"/>
                <a:gd name="T3" fmla="*/ 0 h 239"/>
                <a:gd name="T4" fmla="*/ 961 w 961"/>
                <a:gd name="T5" fmla="*/ 12 h 239"/>
                <a:gd name="T6" fmla="*/ 0 w 961"/>
                <a:gd name="T7" fmla="*/ 239 h 239"/>
                <a:gd name="T8" fmla="*/ 0 w 961"/>
                <a:gd name="T9" fmla="*/ 225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1" h="239">
                  <a:moveTo>
                    <a:pt x="0" y="225"/>
                  </a:moveTo>
                  <a:lnTo>
                    <a:pt x="961" y="0"/>
                  </a:lnTo>
                  <a:lnTo>
                    <a:pt x="961" y="12"/>
                  </a:lnTo>
                  <a:lnTo>
                    <a:pt x="0" y="239"/>
                  </a:lnTo>
                  <a:lnTo>
                    <a:pt x="0" y="2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8" name="Freeform 146"/>
            <p:cNvSpPr/>
            <p:nvPr/>
          </p:nvSpPr>
          <p:spPr bwMode="auto">
            <a:xfrm>
              <a:off x="3445" y="1131"/>
              <a:ext cx="838" cy="608"/>
            </a:xfrm>
            <a:custGeom>
              <a:avLst/>
              <a:gdLst>
                <a:gd name="T0" fmla="*/ 0 w 838"/>
                <a:gd name="T1" fmla="*/ 0 h 608"/>
                <a:gd name="T2" fmla="*/ 838 w 838"/>
                <a:gd name="T3" fmla="*/ 594 h 608"/>
                <a:gd name="T4" fmla="*/ 829 w 838"/>
                <a:gd name="T5" fmla="*/ 608 h 608"/>
                <a:gd name="T6" fmla="*/ 0 w 838"/>
                <a:gd name="T7" fmla="*/ 16 h 608"/>
                <a:gd name="T8" fmla="*/ 0 w 838"/>
                <a:gd name="T9" fmla="*/ 0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8" h="608">
                  <a:moveTo>
                    <a:pt x="0" y="0"/>
                  </a:moveTo>
                  <a:lnTo>
                    <a:pt x="838" y="594"/>
                  </a:lnTo>
                  <a:lnTo>
                    <a:pt x="829" y="608"/>
                  </a:lnTo>
                  <a:lnTo>
                    <a:pt x="0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9" name="Freeform 147"/>
            <p:cNvSpPr/>
            <p:nvPr/>
          </p:nvSpPr>
          <p:spPr bwMode="auto">
            <a:xfrm>
              <a:off x="2455" y="1839"/>
              <a:ext cx="159" cy="637"/>
            </a:xfrm>
            <a:custGeom>
              <a:avLst/>
              <a:gdLst>
                <a:gd name="T0" fmla="*/ 147 w 159"/>
                <a:gd name="T1" fmla="*/ 0 h 637"/>
                <a:gd name="T2" fmla="*/ 0 w 159"/>
                <a:gd name="T3" fmla="*/ 637 h 637"/>
                <a:gd name="T4" fmla="*/ 17 w 159"/>
                <a:gd name="T5" fmla="*/ 637 h 637"/>
                <a:gd name="T6" fmla="*/ 159 w 159"/>
                <a:gd name="T7" fmla="*/ 0 h 637"/>
                <a:gd name="T8" fmla="*/ 147 w 159"/>
                <a:gd name="T9" fmla="*/ 0 h 6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637">
                  <a:moveTo>
                    <a:pt x="147" y="0"/>
                  </a:moveTo>
                  <a:lnTo>
                    <a:pt x="0" y="637"/>
                  </a:lnTo>
                  <a:lnTo>
                    <a:pt x="17" y="637"/>
                  </a:lnTo>
                  <a:lnTo>
                    <a:pt x="159" y="0"/>
                  </a:lnTo>
                  <a:lnTo>
                    <a:pt x="14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0" name="Freeform 148"/>
            <p:cNvSpPr/>
            <p:nvPr/>
          </p:nvSpPr>
          <p:spPr bwMode="auto">
            <a:xfrm>
              <a:off x="4326" y="700"/>
              <a:ext cx="107" cy="147"/>
            </a:xfrm>
            <a:custGeom>
              <a:avLst/>
              <a:gdLst>
                <a:gd name="T0" fmla="*/ 0 w 107"/>
                <a:gd name="T1" fmla="*/ 12 h 147"/>
                <a:gd name="T2" fmla="*/ 90 w 107"/>
                <a:gd name="T3" fmla="*/ 147 h 147"/>
                <a:gd name="T4" fmla="*/ 107 w 107"/>
                <a:gd name="T5" fmla="*/ 147 h 147"/>
                <a:gd name="T6" fmla="*/ 12 w 107"/>
                <a:gd name="T7" fmla="*/ 0 h 147"/>
                <a:gd name="T8" fmla="*/ 0 w 107"/>
                <a:gd name="T9" fmla="*/ 12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" h="147">
                  <a:moveTo>
                    <a:pt x="0" y="12"/>
                  </a:moveTo>
                  <a:lnTo>
                    <a:pt x="90" y="147"/>
                  </a:lnTo>
                  <a:lnTo>
                    <a:pt x="107" y="147"/>
                  </a:lnTo>
                  <a:lnTo>
                    <a:pt x="12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1" name="Freeform 149"/>
            <p:cNvSpPr/>
            <p:nvPr/>
          </p:nvSpPr>
          <p:spPr bwMode="auto">
            <a:xfrm>
              <a:off x="4475" y="882"/>
              <a:ext cx="564" cy="279"/>
            </a:xfrm>
            <a:custGeom>
              <a:avLst/>
              <a:gdLst>
                <a:gd name="T0" fmla="*/ 0 w 564"/>
                <a:gd name="T1" fmla="*/ 17 h 279"/>
                <a:gd name="T2" fmla="*/ 564 w 564"/>
                <a:gd name="T3" fmla="*/ 279 h 279"/>
                <a:gd name="T4" fmla="*/ 564 w 564"/>
                <a:gd name="T5" fmla="*/ 268 h 279"/>
                <a:gd name="T6" fmla="*/ 0 w 564"/>
                <a:gd name="T7" fmla="*/ 0 h 279"/>
                <a:gd name="T8" fmla="*/ 0 w 564"/>
                <a:gd name="T9" fmla="*/ 17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4" h="279">
                  <a:moveTo>
                    <a:pt x="0" y="17"/>
                  </a:moveTo>
                  <a:lnTo>
                    <a:pt x="564" y="279"/>
                  </a:lnTo>
                  <a:lnTo>
                    <a:pt x="564" y="268"/>
                  </a:lnTo>
                  <a:lnTo>
                    <a:pt x="0" y="0"/>
                  </a:lnTo>
                  <a:lnTo>
                    <a:pt x="0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2" name="Freeform 150"/>
            <p:cNvSpPr/>
            <p:nvPr/>
          </p:nvSpPr>
          <p:spPr bwMode="auto">
            <a:xfrm>
              <a:off x="4461" y="899"/>
              <a:ext cx="592" cy="658"/>
            </a:xfrm>
            <a:custGeom>
              <a:avLst/>
              <a:gdLst>
                <a:gd name="T0" fmla="*/ 0 w 592"/>
                <a:gd name="T1" fmla="*/ 7 h 658"/>
                <a:gd name="T2" fmla="*/ 582 w 592"/>
                <a:gd name="T3" fmla="*/ 658 h 658"/>
                <a:gd name="T4" fmla="*/ 592 w 592"/>
                <a:gd name="T5" fmla="*/ 648 h 658"/>
                <a:gd name="T6" fmla="*/ 14 w 592"/>
                <a:gd name="T7" fmla="*/ 0 h 658"/>
                <a:gd name="T8" fmla="*/ 0 w 592"/>
                <a:gd name="T9" fmla="*/ 7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658">
                  <a:moveTo>
                    <a:pt x="0" y="7"/>
                  </a:moveTo>
                  <a:lnTo>
                    <a:pt x="582" y="658"/>
                  </a:lnTo>
                  <a:lnTo>
                    <a:pt x="592" y="648"/>
                  </a:lnTo>
                  <a:lnTo>
                    <a:pt x="14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3" name="Freeform 151"/>
            <p:cNvSpPr/>
            <p:nvPr/>
          </p:nvSpPr>
          <p:spPr bwMode="auto">
            <a:xfrm>
              <a:off x="4324" y="913"/>
              <a:ext cx="123" cy="795"/>
            </a:xfrm>
            <a:custGeom>
              <a:avLst/>
              <a:gdLst>
                <a:gd name="T0" fmla="*/ 111 w 123"/>
                <a:gd name="T1" fmla="*/ 0 h 795"/>
                <a:gd name="T2" fmla="*/ 0 w 123"/>
                <a:gd name="T3" fmla="*/ 795 h 795"/>
                <a:gd name="T4" fmla="*/ 16 w 123"/>
                <a:gd name="T5" fmla="*/ 795 h 795"/>
                <a:gd name="T6" fmla="*/ 123 w 123"/>
                <a:gd name="T7" fmla="*/ 0 h 795"/>
                <a:gd name="T8" fmla="*/ 111 w 123"/>
                <a:gd name="T9" fmla="*/ 0 h 7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795">
                  <a:moveTo>
                    <a:pt x="111" y="0"/>
                  </a:moveTo>
                  <a:lnTo>
                    <a:pt x="0" y="795"/>
                  </a:lnTo>
                  <a:lnTo>
                    <a:pt x="16" y="795"/>
                  </a:lnTo>
                  <a:lnTo>
                    <a:pt x="123" y="0"/>
                  </a:lnTo>
                  <a:lnTo>
                    <a:pt x="11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4" name="Freeform 152"/>
            <p:cNvSpPr/>
            <p:nvPr/>
          </p:nvSpPr>
          <p:spPr bwMode="auto">
            <a:xfrm>
              <a:off x="4345" y="1796"/>
              <a:ext cx="424" cy="485"/>
            </a:xfrm>
            <a:custGeom>
              <a:avLst/>
              <a:gdLst>
                <a:gd name="T0" fmla="*/ 0 w 424"/>
                <a:gd name="T1" fmla="*/ 5 h 485"/>
                <a:gd name="T2" fmla="*/ 410 w 424"/>
                <a:gd name="T3" fmla="*/ 485 h 485"/>
                <a:gd name="T4" fmla="*/ 424 w 424"/>
                <a:gd name="T5" fmla="*/ 478 h 485"/>
                <a:gd name="T6" fmla="*/ 14 w 424"/>
                <a:gd name="T7" fmla="*/ 0 h 485"/>
                <a:gd name="T8" fmla="*/ 0 w 424"/>
                <a:gd name="T9" fmla="*/ 5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4" h="485">
                  <a:moveTo>
                    <a:pt x="0" y="5"/>
                  </a:moveTo>
                  <a:lnTo>
                    <a:pt x="410" y="485"/>
                  </a:lnTo>
                  <a:lnTo>
                    <a:pt x="424" y="478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5" name="Freeform 153"/>
            <p:cNvSpPr/>
            <p:nvPr/>
          </p:nvSpPr>
          <p:spPr bwMode="auto">
            <a:xfrm>
              <a:off x="2477" y="2518"/>
              <a:ext cx="414" cy="308"/>
            </a:xfrm>
            <a:custGeom>
              <a:avLst/>
              <a:gdLst>
                <a:gd name="T0" fmla="*/ 0 w 414"/>
                <a:gd name="T1" fmla="*/ 7 h 308"/>
                <a:gd name="T2" fmla="*/ 402 w 414"/>
                <a:gd name="T3" fmla="*/ 308 h 308"/>
                <a:gd name="T4" fmla="*/ 414 w 414"/>
                <a:gd name="T5" fmla="*/ 299 h 308"/>
                <a:gd name="T6" fmla="*/ 9 w 414"/>
                <a:gd name="T7" fmla="*/ 0 h 308"/>
                <a:gd name="T8" fmla="*/ 0 w 414"/>
                <a:gd name="T9" fmla="*/ 7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4" h="308">
                  <a:moveTo>
                    <a:pt x="0" y="7"/>
                  </a:moveTo>
                  <a:lnTo>
                    <a:pt x="402" y="308"/>
                  </a:lnTo>
                  <a:lnTo>
                    <a:pt x="414" y="299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6" name="Freeform 154"/>
            <p:cNvSpPr/>
            <p:nvPr/>
          </p:nvSpPr>
          <p:spPr bwMode="auto">
            <a:xfrm>
              <a:off x="4994" y="1621"/>
              <a:ext cx="80" cy="885"/>
            </a:xfrm>
            <a:custGeom>
              <a:avLst/>
              <a:gdLst>
                <a:gd name="T0" fmla="*/ 73 w 80"/>
                <a:gd name="T1" fmla="*/ 0 h 885"/>
                <a:gd name="T2" fmla="*/ 0 w 80"/>
                <a:gd name="T3" fmla="*/ 885 h 885"/>
                <a:gd name="T4" fmla="*/ 9 w 80"/>
                <a:gd name="T5" fmla="*/ 885 h 885"/>
                <a:gd name="T6" fmla="*/ 80 w 80"/>
                <a:gd name="T7" fmla="*/ 0 h 885"/>
                <a:gd name="T8" fmla="*/ 73 w 80"/>
                <a:gd name="T9" fmla="*/ 0 h 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885">
                  <a:moveTo>
                    <a:pt x="73" y="0"/>
                  </a:moveTo>
                  <a:lnTo>
                    <a:pt x="0" y="885"/>
                  </a:lnTo>
                  <a:lnTo>
                    <a:pt x="9" y="885"/>
                  </a:lnTo>
                  <a:lnTo>
                    <a:pt x="80" y="0"/>
                  </a:lnTo>
                  <a:lnTo>
                    <a:pt x="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7" name="Freeform 155"/>
            <p:cNvSpPr/>
            <p:nvPr/>
          </p:nvSpPr>
          <p:spPr bwMode="auto">
            <a:xfrm>
              <a:off x="5022" y="2104"/>
              <a:ext cx="355" cy="412"/>
            </a:xfrm>
            <a:custGeom>
              <a:avLst/>
              <a:gdLst>
                <a:gd name="T0" fmla="*/ 0 w 355"/>
                <a:gd name="T1" fmla="*/ 405 h 412"/>
                <a:gd name="T2" fmla="*/ 344 w 355"/>
                <a:gd name="T3" fmla="*/ 0 h 412"/>
                <a:gd name="T4" fmla="*/ 355 w 355"/>
                <a:gd name="T5" fmla="*/ 7 h 412"/>
                <a:gd name="T6" fmla="*/ 10 w 355"/>
                <a:gd name="T7" fmla="*/ 412 h 412"/>
                <a:gd name="T8" fmla="*/ 0 w 355"/>
                <a:gd name="T9" fmla="*/ 405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5" h="412">
                  <a:moveTo>
                    <a:pt x="0" y="405"/>
                  </a:moveTo>
                  <a:lnTo>
                    <a:pt x="344" y="0"/>
                  </a:lnTo>
                  <a:lnTo>
                    <a:pt x="355" y="7"/>
                  </a:lnTo>
                  <a:lnTo>
                    <a:pt x="10" y="412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8" name="Freeform 156"/>
            <p:cNvSpPr/>
            <p:nvPr/>
          </p:nvSpPr>
          <p:spPr bwMode="auto">
            <a:xfrm>
              <a:off x="4788" y="2310"/>
              <a:ext cx="184" cy="213"/>
            </a:xfrm>
            <a:custGeom>
              <a:avLst/>
              <a:gdLst>
                <a:gd name="T0" fmla="*/ 0 w 184"/>
                <a:gd name="T1" fmla="*/ 7 h 213"/>
                <a:gd name="T2" fmla="*/ 177 w 184"/>
                <a:gd name="T3" fmla="*/ 213 h 213"/>
                <a:gd name="T4" fmla="*/ 184 w 184"/>
                <a:gd name="T5" fmla="*/ 201 h 213"/>
                <a:gd name="T6" fmla="*/ 12 w 184"/>
                <a:gd name="T7" fmla="*/ 0 h 213"/>
                <a:gd name="T8" fmla="*/ 0 w 184"/>
                <a:gd name="T9" fmla="*/ 7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4" h="213">
                  <a:moveTo>
                    <a:pt x="0" y="7"/>
                  </a:moveTo>
                  <a:lnTo>
                    <a:pt x="177" y="213"/>
                  </a:lnTo>
                  <a:lnTo>
                    <a:pt x="184" y="201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9" name="Freeform 157"/>
            <p:cNvSpPr/>
            <p:nvPr/>
          </p:nvSpPr>
          <p:spPr bwMode="auto">
            <a:xfrm>
              <a:off x="4729" y="2575"/>
              <a:ext cx="253" cy="414"/>
            </a:xfrm>
            <a:custGeom>
              <a:avLst/>
              <a:gdLst>
                <a:gd name="T0" fmla="*/ 246 w 253"/>
                <a:gd name="T1" fmla="*/ 0 h 414"/>
                <a:gd name="T2" fmla="*/ 0 w 253"/>
                <a:gd name="T3" fmla="*/ 398 h 414"/>
                <a:gd name="T4" fmla="*/ 0 w 253"/>
                <a:gd name="T5" fmla="*/ 414 h 414"/>
                <a:gd name="T6" fmla="*/ 253 w 253"/>
                <a:gd name="T7" fmla="*/ 10 h 414"/>
                <a:gd name="T8" fmla="*/ 246 w 253"/>
                <a:gd name="T9" fmla="*/ 0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3" h="414">
                  <a:moveTo>
                    <a:pt x="246" y="0"/>
                  </a:moveTo>
                  <a:lnTo>
                    <a:pt x="0" y="398"/>
                  </a:lnTo>
                  <a:lnTo>
                    <a:pt x="0" y="414"/>
                  </a:lnTo>
                  <a:lnTo>
                    <a:pt x="253" y="10"/>
                  </a:lnTo>
                  <a:lnTo>
                    <a:pt x="24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0" name="Freeform 158"/>
            <p:cNvSpPr/>
            <p:nvPr/>
          </p:nvSpPr>
          <p:spPr bwMode="auto">
            <a:xfrm>
              <a:off x="4018" y="2554"/>
              <a:ext cx="943" cy="324"/>
            </a:xfrm>
            <a:custGeom>
              <a:avLst/>
              <a:gdLst>
                <a:gd name="T0" fmla="*/ 0 w 943"/>
                <a:gd name="T1" fmla="*/ 312 h 324"/>
                <a:gd name="T2" fmla="*/ 943 w 943"/>
                <a:gd name="T3" fmla="*/ 0 h 324"/>
                <a:gd name="T4" fmla="*/ 943 w 943"/>
                <a:gd name="T5" fmla="*/ 14 h 324"/>
                <a:gd name="T6" fmla="*/ 0 w 943"/>
                <a:gd name="T7" fmla="*/ 324 h 324"/>
                <a:gd name="T8" fmla="*/ 0 w 943"/>
                <a:gd name="T9" fmla="*/ 312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3" h="324">
                  <a:moveTo>
                    <a:pt x="0" y="312"/>
                  </a:moveTo>
                  <a:lnTo>
                    <a:pt x="943" y="0"/>
                  </a:lnTo>
                  <a:lnTo>
                    <a:pt x="943" y="14"/>
                  </a:lnTo>
                  <a:lnTo>
                    <a:pt x="0" y="324"/>
                  </a:lnTo>
                  <a:lnTo>
                    <a:pt x="0" y="3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1" name="Freeform 159"/>
            <p:cNvSpPr/>
            <p:nvPr/>
          </p:nvSpPr>
          <p:spPr bwMode="auto">
            <a:xfrm>
              <a:off x="2938" y="2866"/>
              <a:ext cx="671" cy="607"/>
            </a:xfrm>
            <a:custGeom>
              <a:avLst/>
              <a:gdLst>
                <a:gd name="T0" fmla="*/ 0 w 671"/>
                <a:gd name="T1" fmla="*/ 7 h 607"/>
                <a:gd name="T2" fmla="*/ 661 w 671"/>
                <a:gd name="T3" fmla="*/ 607 h 607"/>
                <a:gd name="T4" fmla="*/ 671 w 671"/>
                <a:gd name="T5" fmla="*/ 607 h 607"/>
                <a:gd name="T6" fmla="*/ 12 w 671"/>
                <a:gd name="T7" fmla="*/ 0 h 607"/>
                <a:gd name="T8" fmla="*/ 0 w 671"/>
                <a:gd name="T9" fmla="*/ 7 h 6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1" h="607">
                  <a:moveTo>
                    <a:pt x="0" y="7"/>
                  </a:moveTo>
                  <a:lnTo>
                    <a:pt x="661" y="607"/>
                  </a:lnTo>
                  <a:lnTo>
                    <a:pt x="671" y="607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2" name="Freeform 160"/>
            <p:cNvSpPr/>
            <p:nvPr/>
          </p:nvSpPr>
          <p:spPr bwMode="auto">
            <a:xfrm>
              <a:off x="4546" y="3001"/>
              <a:ext cx="507" cy="299"/>
            </a:xfrm>
            <a:custGeom>
              <a:avLst/>
              <a:gdLst>
                <a:gd name="T0" fmla="*/ 0 w 507"/>
                <a:gd name="T1" fmla="*/ 292 h 299"/>
                <a:gd name="T2" fmla="*/ 500 w 507"/>
                <a:gd name="T3" fmla="*/ 0 h 299"/>
                <a:gd name="T4" fmla="*/ 507 w 507"/>
                <a:gd name="T5" fmla="*/ 12 h 299"/>
                <a:gd name="T6" fmla="*/ 5 w 507"/>
                <a:gd name="T7" fmla="*/ 299 h 299"/>
                <a:gd name="T8" fmla="*/ 0 w 507"/>
                <a:gd name="T9" fmla="*/ 292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99">
                  <a:moveTo>
                    <a:pt x="0" y="292"/>
                  </a:moveTo>
                  <a:lnTo>
                    <a:pt x="500" y="0"/>
                  </a:lnTo>
                  <a:lnTo>
                    <a:pt x="507" y="12"/>
                  </a:lnTo>
                  <a:lnTo>
                    <a:pt x="5" y="299"/>
                  </a:lnTo>
                  <a:lnTo>
                    <a:pt x="0" y="2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3" name="Freeform 161"/>
            <p:cNvSpPr/>
            <p:nvPr/>
          </p:nvSpPr>
          <p:spPr bwMode="auto">
            <a:xfrm>
              <a:off x="3658" y="3314"/>
              <a:ext cx="831" cy="187"/>
            </a:xfrm>
            <a:custGeom>
              <a:avLst/>
              <a:gdLst>
                <a:gd name="T0" fmla="*/ 0 w 831"/>
                <a:gd name="T1" fmla="*/ 173 h 187"/>
                <a:gd name="T2" fmla="*/ 831 w 831"/>
                <a:gd name="T3" fmla="*/ 0 h 187"/>
                <a:gd name="T4" fmla="*/ 831 w 831"/>
                <a:gd name="T5" fmla="*/ 12 h 187"/>
                <a:gd name="T6" fmla="*/ 10 w 831"/>
                <a:gd name="T7" fmla="*/ 187 h 187"/>
                <a:gd name="T8" fmla="*/ 0 w 831"/>
                <a:gd name="T9" fmla="*/ 173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1" h="187">
                  <a:moveTo>
                    <a:pt x="0" y="173"/>
                  </a:moveTo>
                  <a:lnTo>
                    <a:pt x="831" y="0"/>
                  </a:lnTo>
                  <a:lnTo>
                    <a:pt x="831" y="12"/>
                  </a:lnTo>
                  <a:lnTo>
                    <a:pt x="10" y="187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4" name="Oval 162"/>
            <p:cNvSpPr>
              <a:spLocks noChangeArrowheads="1"/>
            </p:cNvSpPr>
            <p:nvPr/>
          </p:nvSpPr>
          <p:spPr bwMode="auto">
            <a:xfrm>
              <a:off x="5107" y="1699"/>
              <a:ext cx="67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5" name="Freeform 163"/>
            <p:cNvSpPr/>
            <p:nvPr/>
          </p:nvSpPr>
          <p:spPr bwMode="auto">
            <a:xfrm>
              <a:off x="2640" y="1140"/>
              <a:ext cx="746" cy="644"/>
            </a:xfrm>
            <a:custGeom>
              <a:avLst/>
              <a:gdLst>
                <a:gd name="T0" fmla="*/ 0 w 746"/>
                <a:gd name="T1" fmla="*/ 635 h 644"/>
                <a:gd name="T2" fmla="*/ 739 w 746"/>
                <a:gd name="T3" fmla="*/ 0 h 644"/>
                <a:gd name="T4" fmla="*/ 746 w 746"/>
                <a:gd name="T5" fmla="*/ 10 h 644"/>
                <a:gd name="T6" fmla="*/ 12 w 746"/>
                <a:gd name="T7" fmla="*/ 644 h 644"/>
                <a:gd name="T8" fmla="*/ 0 w 746"/>
                <a:gd name="T9" fmla="*/ 635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6" h="644">
                  <a:moveTo>
                    <a:pt x="0" y="635"/>
                  </a:moveTo>
                  <a:lnTo>
                    <a:pt x="739" y="0"/>
                  </a:lnTo>
                  <a:lnTo>
                    <a:pt x="746" y="10"/>
                  </a:lnTo>
                  <a:lnTo>
                    <a:pt x="12" y="644"/>
                  </a:lnTo>
                  <a:lnTo>
                    <a:pt x="0" y="6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6" name="Freeform 164"/>
            <p:cNvSpPr/>
            <p:nvPr/>
          </p:nvSpPr>
          <p:spPr bwMode="auto">
            <a:xfrm>
              <a:off x="2612" y="1839"/>
              <a:ext cx="298" cy="966"/>
            </a:xfrm>
            <a:custGeom>
              <a:avLst/>
              <a:gdLst>
                <a:gd name="T0" fmla="*/ 0 w 298"/>
                <a:gd name="T1" fmla="*/ 7 h 966"/>
                <a:gd name="T2" fmla="*/ 286 w 298"/>
                <a:gd name="T3" fmla="*/ 966 h 966"/>
                <a:gd name="T4" fmla="*/ 298 w 298"/>
                <a:gd name="T5" fmla="*/ 959 h 966"/>
                <a:gd name="T6" fmla="*/ 11 w 298"/>
                <a:gd name="T7" fmla="*/ 0 h 966"/>
                <a:gd name="T8" fmla="*/ 0 w 298"/>
                <a:gd name="T9" fmla="*/ 7 h 9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966">
                  <a:moveTo>
                    <a:pt x="0" y="7"/>
                  </a:moveTo>
                  <a:lnTo>
                    <a:pt x="286" y="966"/>
                  </a:lnTo>
                  <a:lnTo>
                    <a:pt x="298" y="959"/>
                  </a:lnTo>
                  <a:lnTo>
                    <a:pt x="11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7" name="Freeform 165"/>
            <p:cNvSpPr/>
            <p:nvPr/>
          </p:nvSpPr>
          <p:spPr bwMode="auto">
            <a:xfrm>
              <a:off x="3983" y="2116"/>
              <a:ext cx="232" cy="720"/>
            </a:xfrm>
            <a:custGeom>
              <a:avLst/>
              <a:gdLst>
                <a:gd name="T0" fmla="*/ 222 w 232"/>
                <a:gd name="T1" fmla="*/ 0 h 720"/>
                <a:gd name="T2" fmla="*/ 0 w 232"/>
                <a:gd name="T3" fmla="*/ 720 h 720"/>
                <a:gd name="T4" fmla="*/ 12 w 232"/>
                <a:gd name="T5" fmla="*/ 720 h 720"/>
                <a:gd name="T6" fmla="*/ 232 w 232"/>
                <a:gd name="T7" fmla="*/ 7 h 720"/>
                <a:gd name="T8" fmla="*/ 222 w 232"/>
                <a:gd name="T9" fmla="*/ 0 h 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2" h="720">
                  <a:moveTo>
                    <a:pt x="222" y="0"/>
                  </a:moveTo>
                  <a:lnTo>
                    <a:pt x="0" y="720"/>
                  </a:lnTo>
                  <a:lnTo>
                    <a:pt x="12" y="720"/>
                  </a:lnTo>
                  <a:lnTo>
                    <a:pt x="232" y="7"/>
                  </a:lnTo>
                  <a:lnTo>
                    <a:pt x="22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8" name="Freeform 166"/>
            <p:cNvSpPr/>
            <p:nvPr/>
          </p:nvSpPr>
          <p:spPr bwMode="auto">
            <a:xfrm>
              <a:off x="2896" y="1003"/>
              <a:ext cx="478" cy="118"/>
            </a:xfrm>
            <a:custGeom>
              <a:avLst/>
              <a:gdLst>
                <a:gd name="T0" fmla="*/ 0 w 478"/>
                <a:gd name="T1" fmla="*/ 14 h 118"/>
                <a:gd name="T2" fmla="*/ 478 w 478"/>
                <a:gd name="T3" fmla="*/ 118 h 118"/>
                <a:gd name="T4" fmla="*/ 478 w 478"/>
                <a:gd name="T5" fmla="*/ 104 h 118"/>
                <a:gd name="T6" fmla="*/ 7 w 478"/>
                <a:gd name="T7" fmla="*/ 0 h 118"/>
                <a:gd name="T8" fmla="*/ 0 w 478"/>
                <a:gd name="T9" fmla="*/ 14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118">
                  <a:moveTo>
                    <a:pt x="0" y="14"/>
                  </a:moveTo>
                  <a:lnTo>
                    <a:pt x="478" y="118"/>
                  </a:lnTo>
                  <a:lnTo>
                    <a:pt x="478" y="104"/>
                  </a:lnTo>
                  <a:lnTo>
                    <a:pt x="7" y="0"/>
                  </a:lnTo>
                  <a:lnTo>
                    <a:pt x="0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9" name="Freeform 167"/>
            <p:cNvSpPr/>
            <p:nvPr/>
          </p:nvSpPr>
          <p:spPr bwMode="auto">
            <a:xfrm>
              <a:off x="4366" y="1592"/>
              <a:ext cx="689" cy="164"/>
            </a:xfrm>
            <a:custGeom>
              <a:avLst/>
              <a:gdLst>
                <a:gd name="T0" fmla="*/ 0 w 689"/>
                <a:gd name="T1" fmla="*/ 152 h 164"/>
                <a:gd name="T2" fmla="*/ 682 w 689"/>
                <a:gd name="T3" fmla="*/ 0 h 164"/>
                <a:gd name="T4" fmla="*/ 689 w 689"/>
                <a:gd name="T5" fmla="*/ 12 h 164"/>
                <a:gd name="T6" fmla="*/ 0 w 689"/>
                <a:gd name="T7" fmla="*/ 164 h 164"/>
                <a:gd name="T8" fmla="*/ 0 w 689"/>
                <a:gd name="T9" fmla="*/ 152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164">
                  <a:moveTo>
                    <a:pt x="0" y="152"/>
                  </a:moveTo>
                  <a:lnTo>
                    <a:pt x="682" y="0"/>
                  </a:lnTo>
                  <a:lnTo>
                    <a:pt x="689" y="12"/>
                  </a:lnTo>
                  <a:lnTo>
                    <a:pt x="0" y="164"/>
                  </a:lnTo>
                  <a:lnTo>
                    <a:pt x="0" y="1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0" name="Freeform 168"/>
            <p:cNvSpPr/>
            <p:nvPr/>
          </p:nvSpPr>
          <p:spPr bwMode="auto">
            <a:xfrm>
              <a:off x="3995" y="2899"/>
              <a:ext cx="499" cy="396"/>
            </a:xfrm>
            <a:custGeom>
              <a:avLst/>
              <a:gdLst>
                <a:gd name="T0" fmla="*/ 0 w 499"/>
                <a:gd name="T1" fmla="*/ 5 h 396"/>
                <a:gd name="T2" fmla="*/ 499 w 499"/>
                <a:gd name="T3" fmla="*/ 396 h 396"/>
                <a:gd name="T4" fmla="*/ 499 w 499"/>
                <a:gd name="T5" fmla="*/ 384 h 396"/>
                <a:gd name="T6" fmla="*/ 14 w 499"/>
                <a:gd name="T7" fmla="*/ 0 h 396"/>
                <a:gd name="T8" fmla="*/ 0 w 499"/>
                <a:gd name="T9" fmla="*/ 5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9" h="396">
                  <a:moveTo>
                    <a:pt x="0" y="5"/>
                  </a:moveTo>
                  <a:lnTo>
                    <a:pt x="499" y="396"/>
                  </a:lnTo>
                  <a:lnTo>
                    <a:pt x="499" y="384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1" name="Freeform 169"/>
            <p:cNvSpPr/>
            <p:nvPr/>
          </p:nvSpPr>
          <p:spPr bwMode="auto">
            <a:xfrm>
              <a:off x="3651" y="2918"/>
              <a:ext cx="306" cy="547"/>
            </a:xfrm>
            <a:custGeom>
              <a:avLst/>
              <a:gdLst>
                <a:gd name="T0" fmla="*/ 0 w 306"/>
                <a:gd name="T1" fmla="*/ 540 h 547"/>
                <a:gd name="T2" fmla="*/ 294 w 306"/>
                <a:gd name="T3" fmla="*/ 0 h 547"/>
                <a:gd name="T4" fmla="*/ 306 w 306"/>
                <a:gd name="T5" fmla="*/ 0 h 547"/>
                <a:gd name="T6" fmla="*/ 10 w 306"/>
                <a:gd name="T7" fmla="*/ 547 h 547"/>
                <a:gd name="T8" fmla="*/ 0 w 306"/>
                <a:gd name="T9" fmla="*/ 540 h 5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6" h="547">
                  <a:moveTo>
                    <a:pt x="0" y="540"/>
                  </a:moveTo>
                  <a:lnTo>
                    <a:pt x="294" y="0"/>
                  </a:lnTo>
                  <a:lnTo>
                    <a:pt x="306" y="0"/>
                  </a:lnTo>
                  <a:lnTo>
                    <a:pt x="10" y="547"/>
                  </a:lnTo>
                  <a:lnTo>
                    <a:pt x="0" y="5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2" name="Rectangle 170"/>
            <p:cNvSpPr>
              <a:spLocks noChangeArrowheads="1"/>
            </p:cNvSpPr>
            <p:nvPr/>
          </p:nvSpPr>
          <p:spPr bwMode="auto">
            <a:xfrm>
              <a:off x="2910" y="2881"/>
              <a:ext cx="9" cy="30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3" name="Freeform 171"/>
            <p:cNvSpPr/>
            <p:nvPr/>
          </p:nvSpPr>
          <p:spPr bwMode="auto">
            <a:xfrm>
              <a:off x="3334" y="2109"/>
              <a:ext cx="611" cy="741"/>
            </a:xfrm>
            <a:custGeom>
              <a:avLst/>
              <a:gdLst>
                <a:gd name="T0" fmla="*/ 0 w 611"/>
                <a:gd name="T1" fmla="*/ 7 h 741"/>
                <a:gd name="T2" fmla="*/ 599 w 611"/>
                <a:gd name="T3" fmla="*/ 741 h 741"/>
                <a:gd name="T4" fmla="*/ 611 w 611"/>
                <a:gd name="T5" fmla="*/ 736 h 741"/>
                <a:gd name="T6" fmla="*/ 12 w 611"/>
                <a:gd name="T7" fmla="*/ 0 h 741"/>
                <a:gd name="T8" fmla="*/ 0 w 611"/>
                <a:gd name="T9" fmla="*/ 7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741">
                  <a:moveTo>
                    <a:pt x="0" y="7"/>
                  </a:moveTo>
                  <a:lnTo>
                    <a:pt x="599" y="741"/>
                  </a:lnTo>
                  <a:lnTo>
                    <a:pt x="611" y="736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344" name="Group 4"/>
          <p:cNvGrpSpPr>
            <a:grpSpLocks noChangeAspect="1"/>
          </p:cNvGrpSpPr>
          <p:nvPr/>
        </p:nvGrpSpPr>
        <p:grpSpPr bwMode="auto">
          <a:xfrm>
            <a:off x="10942111" y="5612689"/>
            <a:ext cx="2236319" cy="2177722"/>
            <a:chOff x="2410" y="593"/>
            <a:chExt cx="3015" cy="2936"/>
          </a:xfrm>
          <a:solidFill>
            <a:srgbClr val="F6A27D"/>
          </a:solidFill>
        </p:grpSpPr>
        <p:sp>
          <p:nvSpPr>
            <p:cNvPr id="345" name="Freeform 5"/>
            <p:cNvSpPr/>
            <p:nvPr/>
          </p:nvSpPr>
          <p:spPr bwMode="auto">
            <a:xfrm>
              <a:off x="5079" y="1202"/>
              <a:ext cx="66" cy="509"/>
            </a:xfrm>
            <a:custGeom>
              <a:avLst/>
              <a:gdLst>
                <a:gd name="T0" fmla="*/ 0 w 66"/>
                <a:gd name="T1" fmla="*/ 9 h 509"/>
                <a:gd name="T2" fmla="*/ 54 w 66"/>
                <a:gd name="T3" fmla="*/ 509 h 509"/>
                <a:gd name="T4" fmla="*/ 66 w 66"/>
                <a:gd name="T5" fmla="*/ 509 h 509"/>
                <a:gd name="T6" fmla="*/ 9 w 66"/>
                <a:gd name="T7" fmla="*/ 0 h 509"/>
                <a:gd name="T8" fmla="*/ 0 w 66"/>
                <a:gd name="T9" fmla="*/ 9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509">
                  <a:moveTo>
                    <a:pt x="0" y="9"/>
                  </a:moveTo>
                  <a:lnTo>
                    <a:pt x="54" y="509"/>
                  </a:lnTo>
                  <a:lnTo>
                    <a:pt x="66" y="509"/>
                  </a:lnTo>
                  <a:lnTo>
                    <a:pt x="9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6" name="Freeform 6"/>
            <p:cNvSpPr/>
            <p:nvPr/>
          </p:nvSpPr>
          <p:spPr bwMode="auto">
            <a:xfrm>
              <a:off x="5079" y="1195"/>
              <a:ext cx="303" cy="854"/>
            </a:xfrm>
            <a:custGeom>
              <a:avLst/>
              <a:gdLst>
                <a:gd name="T0" fmla="*/ 14 w 303"/>
                <a:gd name="T1" fmla="*/ 0 h 854"/>
                <a:gd name="T2" fmla="*/ 303 w 303"/>
                <a:gd name="T3" fmla="*/ 854 h 854"/>
                <a:gd name="T4" fmla="*/ 287 w 303"/>
                <a:gd name="T5" fmla="*/ 854 h 854"/>
                <a:gd name="T6" fmla="*/ 0 w 303"/>
                <a:gd name="T7" fmla="*/ 11 h 854"/>
                <a:gd name="T8" fmla="*/ 14 w 303"/>
                <a:gd name="T9" fmla="*/ 0 h 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3" h="854">
                  <a:moveTo>
                    <a:pt x="14" y="0"/>
                  </a:moveTo>
                  <a:lnTo>
                    <a:pt x="303" y="854"/>
                  </a:lnTo>
                  <a:lnTo>
                    <a:pt x="287" y="854"/>
                  </a:lnTo>
                  <a:lnTo>
                    <a:pt x="0" y="11"/>
                  </a:lnTo>
                  <a:lnTo>
                    <a:pt x="1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7" name="Freeform 7"/>
            <p:cNvSpPr/>
            <p:nvPr/>
          </p:nvSpPr>
          <p:spPr bwMode="auto">
            <a:xfrm>
              <a:off x="5074" y="1202"/>
              <a:ext cx="12" cy="345"/>
            </a:xfrm>
            <a:custGeom>
              <a:avLst/>
              <a:gdLst>
                <a:gd name="T0" fmla="*/ 0 w 12"/>
                <a:gd name="T1" fmla="*/ 0 h 345"/>
                <a:gd name="T2" fmla="*/ 0 w 12"/>
                <a:gd name="T3" fmla="*/ 345 h 345"/>
                <a:gd name="T4" fmla="*/ 12 w 12"/>
                <a:gd name="T5" fmla="*/ 345 h 345"/>
                <a:gd name="T6" fmla="*/ 12 w 12"/>
                <a:gd name="T7" fmla="*/ 12 h 345"/>
                <a:gd name="T8" fmla="*/ 0 w 12"/>
                <a:gd name="T9" fmla="*/ 0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345">
                  <a:moveTo>
                    <a:pt x="0" y="0"/>
                  </a:moveTo>
                  <a:lnTo>
                    <a:pt x="0" y="345"/>
                  </a:lnTo>
                  <a:lnTo>
                    <a:pt x="12" y="345"/>
                  </a:lnTo>
                  <a:lnTo>
                    <a:pt x="12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8" name="Rectangle 8"/>
            <p:cNvSpPr>
              <a:spLocks noChangeArrowheads="1"/>
            </p:cNvSpPr>
            <p:nvPr/>
          </p:nvSpPr>
          <p:spPr bwMode="auto">
            <a:xfrm>
              <a:off x="3658" y="3501"/>
              <a:ext cx="647" cy="1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9" name="Freeform 9"/>
            <p:cNvSpPr/>
            <p:nvPr/>
          </p:nvSpPr>
          <p:spPr bwMode="auto">
            <a:xfrm>
              <a:off x="3488" y="3446"/>
              <a:ext cx="118" cy="48"/>
            </a:xfrm>
            <a:custGeom>
              <a:avLst/>
              <a:gdLst>
                <a:gd name="T0" fmla="*/ 0 w 118"/>
                <a:gd name="T1" fmla="*/ 10 h 48"/>
                <a:gd name="T2" fmla="*/ 111 w 118"/>
                <a:gd name="T3" fmla="*/ 48 h 48"/>
                <a:gd name="T4" fmla="*/ 118 w 118"/>
                <a:gd name="T5" fmla="*/ 36 h 48"/>
                <a:gd name="T6" fmla="*/ 14 w 118"/>
                <a:gd name="T7" fmla="*/ 0 h 48"/>
                <a:gd name="T8" fmla="*/ 0 w 118"/>
                <a:gd name="T9" fmla="*/ 1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48">
                  <a:moveTo>
                    <a:pt x="0" y="10"/>
                  </a:moveTo>
                  <a:lnTo>
                    <a:pt x="111" y="48"/>
                  </a:lnTo>
                  <a:lnTo>
                    <a:pt x="118" y="36"/>
                  </a:lnTo>
                  <a:lnTo>
                    <a:pt x="14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0" name="Freeform 10"/>
            <p:cNvSpPr/>
            <p:nvPr/>
          </p:nvSpPr>
          <p:spPr bwMode="auto">
            <a:xfrm>
              <a:off x="2830" y="1026"/>
              <a:ext cx="30" cy="256"/>
            </a:xfrm>
            <a:custGeom>
              <a:avLst/>
              <a:gdLst>
                <a:gd name="T0" fmla="*/ 30 w 30"/>
                <a:gd name="T1" fmla="*/ 0 h 256"/>
                <a:gd name="T2" fmla="*/ 9 w 30"/>
                <a:gd name="T3" fmla="*/ 256 h 256"/>
                <a:gd name="T4" fmla="*/ 0 w 30"/>
                <a:gd name="T5" fmla="*/ 256 h 256"/>
                <a:gd name="T6" fmla="*/ 26 w 30"/>
                <a:gd name="T7" fmla="*/ 0 h 256"/>
                <a:gd name="T8" fmla="*/ 30 w 30"/>
                <a:gd name="T9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56">
                  <a:moveTo>
                    <a:pt x="30" y="0"/>
                  </a:moveTo>
                  <a:lnTo>
                    <a:pt x="9" y="256"/>
                  </a:lnTo>
                  <a:lnTo>
                    <a:pt x="0" y="256"/>
                  </a:lnTo>
                  <a:lnTo>
                    <a:pt x="26" y="0"/>
                  </a:lnTo>
                  <a:lnTo>
                    <a:pt x="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1" name="Freeform 11"/>
            <p:cNvSpPr/>
            <p:nvPr/>
          </p:nvSpPr>
          <p:spPr bwMode="auto">
            <a:xfrm>
              <a:off x="2841" y="773"/>
              <a:ext cx="604" cy="519"/>
            </a:xfrm>
            <a:custGeom>
              <a:avLst/>
              <a:gdLst>
                <a:gd name="T0" fmla="*/ 0 w 604"/>
                <a:gd name="T1" fmla="*/ 512 h 519"/>
                <a:gd name="T2" fmla="*/ 595 w 604"/>
                <a:gd name="T3" fmla="*/ 0 h 519"/>
                <a:gd name="T4" fmla="*/ 604 w 604"/>
                <a:gd name="T5" fmla="*/ 7 h 519"/>
                <a:gd name="T6" fmla="*/ 12 w 604"/>
                <a:gd name="T7" fmla="*/ 519 h 519"/>
                <a:gd name="T8" fmla="*/ 0 w 604"/>
                <a:gd name="T9" fmla="*/ 512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4" h="519">
                  <a:moveTo>
                    <a:pt x="0" y="512"/>
                  </a:moveTo>
                  <a:lnTo>
                    <a:pt x="595" y="0"/>
                  </a:lnTo>
                  <a:lnTo>
                    <a:pt x="604" y="7"/>
                  </a:lnTo>
                  <a:lnTo>
                    <a:pt x="12" y="519"/>
                  </a:lnTo>
                  <a:lnTo>
                    <a:pt x="0" y="5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2" name="Freeform 12"/>
            <p:cNvSpPr/>
            <p:nvPr/>
          </p:nvSpPr>
          <p:spPr bwMode="auto">
            <a:xfrm>
              <a:off x="2988" y="761"/>
              <a:ext cx="445" cy="192"/>
            </a:xfrm>
            <a:custGeom>
              <a:avLst/>
              <a:gdLst>
                <a:gd name="T0" fmla="*/ 445 w 445"/>
                <a:gd name="T1" fmla="*/ 17 h 192"/>
                <a:gd name="T2" fmla="*/ 3 w 445"/>
                <a:gd name="T3" fmla="*/ 192 h 192"/>
                <a:gd name="T4" fmla="*/ 0 w 445"/>
                <a:gd name="T5" fmla="*/ 187 h 192"/>
                <a:gd name="T6" fmla="*/ 445 w 445"/>
                <a:gd name="T7" fmla="*/ 0 h 192"/>
                <a:gd name="T8" fmla="*/ 445 w 445"/>
                <a:gd name="T9" fmla="*/ 17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5" h="192">
                  <a:moveTo>
                    <a:pt x="445" y="17"/>
                  </a:moveTo>
                  <a:lnTo>
                    <a:pt x="3" y="192"/>
                  </a:lnTo>
                  <a:lnTo>
                    <a:pt x="0" y="187"/>
                  </a:lnTo>
                  <a:lnTo>
                    <a:pt x="445" y="0"/>
                  </a:lnTo>
                  <a:lnTo>
                    <a:pt x="445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3" name="Freeform 13"/>
            <p:cNvSpPr/>
            <p:nvPr/>
          </p:nvSpPr>
          <p:spPr bwMode="auto">
            <a:xfrm>
              <a:off x="3478" y="650"/>
              <a:ext cx="159" cy="95"/>
            </a:xfrm>
            <a:custGeom>
              <a:avLst/>
              <a:gdLst>
                <a:gd name="T0" fmla="*/ 10 w 159"/>
                <a:gd name="T1" fmla="*/ 95 h 95"/>
                <a:gd name="T2" fmla="*/ 159 w 159"/>
                <a:gd name="T3" fmla="*/ 9 h 95"/>
                <a:gd name="T4" fmla="*/ 159 w 159"/>
                <a:gd name="T5" fmla="*/ 0 h 95"/>
                <a:gd name="T6" fmla="*/ 0 w 159"/>
                <a:gd name="T7" fmla="*/ 88 h 95"/>
                <a:gd name="T8" fmla="*/ 10 w 159"/>
                <a:gd name="T9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95">
                  <a:moveTo>
                    <a:pt x="10" y="95"/>
                  </a:moveTo>
                  <a:lnTo>
                    <a:pt x="159" y="9"/>
                  </a:lnTo>
                  <a:lnTo>
                    <a:pt x="159" y="0"/>
                  </a:lnTo>
                  <a:lnTo>
                    <a:pt x="0" y="88"/>
                  </a:lnTo>
                  <a:lnTo>
                    <a:pt x="10" y="9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4" name="Freeform 14"/>
            <p:cNvSpPr/>
            <p:nvPr/>
          </p:nvSpPr>
          <p:spPr bwMode="auto">
            <a:xfrm>
              <a:off x="3488" y="683"/>
              <a:ext cx="798" cy="74"/>
            </a:xfrm>
            <a:custGeom>
              <a:avLst/>
              <a:gdLst>
                <a:gd name="T0" fmla="*/ 0 w 798"/>
                <a:gd name="T1" fmla="*/ 62 h 74"/>
                <a:gd name="T2" fmla="*/ 798 w 798"/>
                <a:gd name="T3" fmla="*/ 0 h 74"/>
                <a:gd name="T4" fmla="*/ 798 w 798"/>
                <a:gd name="T5" fmla="*/ 10 h 74"/>
                <a:gd name="T6" fmla="*/ 0 w 798"/>
                <a:gd name="T7" fmla="*/ 74 h 74"/>
                <a:gd name="T8" fmla="*/ 0 w 798"/>
                <a:gd name="T9" fmla="*/ 6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8" h="74">
                  <a:moveTo>
                    <a:pt x="0" y="62"/>
                  </a:moveTo>
                  <a:lnTo>
                    <a:pt x="798" y="0"/>
                  </a:lnTo>
                  <a:lnTo>
                    <a:pt x="798" y="10"/>
                  </a:lnTo>
                  <a:lnTo>
                    <a:pt x="0" y="74"/>
                  </a:lnTo>
                  <a:lnTo>
                    <a:pt x="0" y="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5" name="Freeform 15"/>
            <p:cNvSpPr/>
            <p:nvPr/>
          </p:nvSpPr>
          <p:spPr bwMode="auto">
            <a:xfrm>
              <a:off x="3421" y="778"/>
              <a:ext cx="34" cy="308"/>
            </a:xfrm>
            <a:custGeom>
              <a:avLst/>
              <a:gdLst>
                <a:gd name="T0" fmla="*/ 29 w 34"/>
                <a:gd name="T1" fmla="*/ 0 h 308"/>
                <a:gd name="T2" fmla="*/ 0 w 34"/>
                <a:gd name="T3" fmla="*/ 308 h 308"/>
                <a:gd name="T4" fmla="*/ 12 w 34"/>
                <a:gd name="T5" fmla="*/ 308 h 308"/>
                <a:gd name="T6" fmla="*/ 34 w 34"/>
                <a:gd name="T7" fmla="*/ 0 h 308"/>
                <a:gd name="T8" fmla="*/ 29 w 34"/>
                <a:gd name="T9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308">
                  <a:moveTo>
                    <a:pt x="29" y="0"/>
                  </a:moveTo>
                  <a:lnTo>
                    <a:pt x="0" y="308"/>
                  </a:lnTo>
                  <a:lnTo>
                    <a:pt x="12" y="308"/>
                  </a:lnTo>
                  <a:lnTo>
                    <a:pt x="34" y="0"/>
                  </a:ln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6" name="Freeform 16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  <a:gd name="T10" fmla="*/ 0 w 571"/>
                <a:gd name="T11" fmla="*/ 11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7" name="Freeform 17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8" name="Freeform 18"/>
            <p:cNvSpPr/>
            <p:nvPr/>
          </p:nvSpPr>
          <p:spPr bwMode="auto">
            <a:xfrm>
              <a:off x="4087" y="693"/>
              <a:ext cx="225" cy="307"/>
            </a:xfrm>
            <a:custGeom>
              <a:avLst/>
              <a:gdLst>
                <a:gd name="T0" fmla="*/ 213 w 225"/>
                <a:gd name="T1" fmla="*/ 0 h 307"/>
                <a:gd name="T2" fmla="*/ 0 w 225"/>
                <a:gd name="T3" fmla="*/ 298 h 307"/>
                <a:gd name="T4" fmla="*/ 12 w 225"/>
                <a:gd name="T5" fmla="*/ 307 h 307"/>
                <a:gd name="T6" fmla="*/ 225 w 225"/>
                <a:gd name="T7" fmla="*/ 7 h 307"/>
                <a:gd name="T8" fmla="*/ 213 w 225"/>
                <a:gd name="T9" fmla="*/ 0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5" h="307">
                  <a:moveTo>
                    <a:pt x="213" y="0"/>
                  </a:moveTo>
                  <a:lnTo>
                    <a:pt x="0" y="298"/>
                  </a:lnTo>
                  <a:lnTo>
                    <a:pt x="12" y="307"/>
                  </a:lnTo>
                  <a:lnTo>
                    <a:pt x="225" y="7"/>
                  </a:lnTo>
                  <a:lnTo>
                    <a:pt x="21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9" name="Freeform 19"/>
            <p:cNvSpPr/>
            <p:nvPr/>
          </p:nvSpPr>
          <p:spPr bwMode="auto">
            <a:xfrm>
              <a:off x="2481" y="1318"/>
              <a:ext cx="339" cy="343"/>
            </a:xfrm>
            <a:custGeom>
              <a:avLst/>
              <a:gdLst>
                <a:gd name="T0" fmla="*/ 0 w 339"/>
                <a:gd name="T1" fmla="*/ 336 h 343"/>
                <a:gd name="T2" fmla="*/ 332 w 339"/>
                <a:gd name="T3" fmla="*/ 0 h 343"/>
                <a:gd name="T4" fmla="*/ 339 w 339"/>
                <a:gd name="T5" fmla="*/ 7 h 343"/>
                <a:gd name="T6" fmla="*/ 5 w 339"/>
                <a:gd name="T7" fmla="*/ 343 h 343"/>
                <a:gd name="T8" fmla="*/ 0 w 339"/>
                <a:gd name="T9" fmla="*/ 336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9" h="343">
                  <a:moveTo>
                    <a:pt x="0" y="336"/>
                  </a:moveTo>
                  <a:lnTo>
                    <a:pt x="332" y="0"/>
                  </a:lnTo>
                  <a:lnTo>
                    <a:pt x="339" y="7"/>
                  </a:lnTo>
                  <a:lnTo>
                    <a:pt x="5" y="343"/>
                  </a:lnTo>
                  <a:lnTo>
                    <a:pt x="0" y="3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0" name="Freeform 20"/>
            <p:cNvSpPr/>
            <p:nvPr/>
          </p:nvSpPr>
          <p:spPr bwMode="auto">
            <a:xfrm>
              <a:off x="2616" y="1332"/>
              <a:ext cx="209" cy="753"/>
            </a:xfrm>
            <a:custGeom>
              <a:avLst/>
              <a:gdLst>
                <a:gd name="T0" fmla="*/ 197 w 209"/>
                <a:gd name="T1" fmla="*/ 0 h 753"/>
                <a:gd name="T2" fmla="*/ 0 w 209"/>
                <a:gd name="T3" fmla="*/ 743 h 753"/>
                <a:gd name="T4" fmla="*/ 10 w 209"/>
                <a:gd name="T5" fmla="*/ 753 h 753"/>
                <a:gd name="T6" fmla="*/ 209 w 209"/>
                <a:gd name="T7" fmla="*/ 0 h 753"/>
                <a:gd name="T8" fmla="*/ 197 w 209"/>
                <a:gd name="T9" fmla="*/ 0 h 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753">
                  <a:moveTo>
                    <a:pt x="197" y="0"/>
                  </a:moveTo>
                  <a:lnTo>
                    <a:pt x="0" y="743"/>
                  </a:lnTo>
                  <a:lnTo>
                    <a:pt x="10" y="753"/>
                  </a:lnTo>
                  <a:lnTo>
                    <a:pt x="209" y="0"/>
                  </a:lnTo>
                  <a:lnTo>
                    <a:pt x="19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1" name="Freeform 21"/>
            <p:cNvSpPr/>
            <p:nvPr/>
          </p:nvSpPr>
          <p:spPr bwMode="auto">
            <a:xfrm>
              <a:off x="2477" y="1704"/>
              <a:ext cx="106" cy="92"/>
            </a:xfrm>
            <a:custGeom>
              <a:avLst/>
              <a:gdLst>
                <a:gd name="T0" fmla="*/ 0 w 106"/>
                <a:gd name="T1" fmla="*/ 7 h 92"/>
                <a:gd name="T2" fmla="*/ 94 w 106"/>
                <a:gd name="T3" fmla="*/ 92 h 92"/>
                <a:gd name="T4" fmla="*/ 106 w 106"/>
                <a:gd name="T5" fmla="*/ 75 h 92"/>
                <a:gd name="T6" fmla="*/ 9 w 106"/>
                <a:gd name="T7" fmla="*/ 0 h 92"/>
                <a:gd name="T8" fmla="*/ 0 w 106"/>
                <a:gd name="T9" fmla="*/ 7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92">
                  <a:moveTo>
                    <a:pt x="0" y="7"/>
                  </a:moveTo>
                  <a:lnTo>
                    <a:pt x="94" y="92"/>
                  </a:lnTo>
                  <a:lnTo>
                    <a:pt x="106" y="75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2" name="Freeform 22"/>
            <p:cNvSpPr/>
            <p:nvPr/>
          </p:nvSpPr>
          <p:spPr bwMode="auto">
            <a:xfrm>
              <a:off x="2451" y="1711"/>
              <a:ext cx="146" cy="374"/>
            </a:xfrm>
            <a:custGeom>
              <a:avLst/>
              <a:gdLst>
                <a:gd name="T0" fmla="*/ 0 w 146"/>
                <a:gd name="T1" fmla="*/ 0 h 374"/>
                <a:gd name="T2" fmla="*/ 135 w 146"/>
                <a:gd name="T3" fmla="*/ 374 h 374"/>
                <a:gd name="T4" fmla="*/ 146 w 146"/>
                <a:gd name="T5" fmla="*/ 374 h 374"/>
                <a:gd name="T6" fmla="*/ 11 w 146"/>
                <a:gd name="T7" fmla="*/ 0 h 374"/>
                <a:gd name="T8" fmla="*/ 0 w 146"/>
                <a:gd name="T9" fmla="*/ 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374">
                  <a:moveTo>
                    <a:pt x="0" y="0"/>
                  </a:moveTo>
                  <a:lnTo>
                    <a:pt x="135" y="374"/>
                  </a:lnTo>
                  <a:lnTo>
                    <a:pt x="146" y="374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3" name="Rectangle 23"/>
            <p:cNvSpPr>
              <a:spLocks noChangeArrowheads="1"/>
            </p:cNvSpPr>
            <p:nvPr/>
          </p:nvSpPr>
          <p:spPr bwMode="auto">
            <a:xfrm>
              <a:off x="3410" y="1164"/>
              <a:ext cx="11" cy="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4" name="Freeform 24"/>
            <p:cNvSpPr/>
            <p:nvPr/>
          </p:nvSpPr>
          <p:spPr bwMode="auto">
            <a:xfrm>
              <a:off x="2848" y="1202"/>
              <a:ext cx="538" cy="111"/>
            </a:xfrm>
            <a:custGeom>
              <a:avLst/>
              <a:gdLst>
                <a:gd name="T0" fmla="*/ 0 w 538"/>
                <a:gd name="T1" fmla="*/ 102 h 111"/>
                <a:gd name="T2" fmla="*/ 538 w 538"/>
                <a:gd name="T3" fmla="*/ 0 h 111"/>
                <a:gd name="T4" fmla="*/ 538 w 538"/>
                <a:gd name="T5" fmla="*/ 9 h 111"/>
                <a:gd name="T6" fmla="*/ 0 w 538"/>
                <a:gd name="T7" fmla="*/ 111 h 111"/>
                <a:gd name="T8" fmla="*/ 0 w 538"/>
                <a:gd name="T9" fmla="*/ 102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8" h="111">
                  <a:moveTo>
                    <a:pt x="0" y="102"/>
                  </a:moveTo>
                  <a:lnTo>
                    <a:pt x="538" y="0"/>
                  </a:lnTo>
                  <a:lnTo>
                    <a:pt x="538" y="9"/>
                  </a:lnTo>
                  <a:lnTo>
                    <a:pt x="0" y="111"/>
                  </a:lnTo>
                  <a:lnTo>
                    <a:pt x="0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5" name="Freeform 25"/>
            <p:cNvSpPr/>
            <p:nvPr/>
          </p:nvSpPr>
          <p:spPr bwMode="auto">
            <a:xfrm>
              <a:off x="2834" y="1320"/>
              <a:ext cx="287" cy="455"/>
            </a:xfrm>
            <a:custGeom>
              <a:avLst/>
              <a:gdLst>
                <a:gd name="T0" fmla="*/ 0 w 287"/>
                <a:gd name="T1" fmla="*/ 5 h 455"/>
                <a:gd name="T2" fmla="*/ 275 w 287"/>
                <a:gd name="T3" fmla="*/ 450 h 455"/>
                <a:gd name="T4" fmla="*/ 277 w 287"/>
                <a:gd name="T5" fmla="*/ 455 h 455"/>
                <a:gd name="T6" fmla="*/ 287 w 287"/>
                <a:gd name="T7" fmla="*/ 445 h 455"/>
                <a:gd name="T8" fmla="*/ 7 w 287"/>
                <a:gd name="T9" fmla="*/ 0 h 455"/>
                <a:gd name="T10" fmla="*/ 0 w 287"/>
                <a:gd name="T11" fmla="*/ 5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7" h="455">
                  <a:moveTo>
                    <a:pt x="0" y="5"/>
                  </a:moveTo>
                  <a:lnTo>
                    <a:pt x="275" y="450"/>
                  </a:lnTo>
                  <a:lnTo>
                    <a:pt x="277" y="455"/>
                  </a:lnTo>
                  <a:lnTo>
                    <a:pt x="287" y="445"/>
                  </a:lnTo>
                  <a:lnTo>
                    <a:pt x="7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6" name="Freeform 26"/>
            <p:cNvSpPr/>
            <p:nvPr/>
          </p:nvSpPr>
          <p:spPr bwMode="auto">
            <a:xfrm>
              <a:off x="3140" y="1221"/>
              <a:ext cx="270" cy="544"/>
            </a:xfrm>
            <a:custGeom>
              <a:avLst/>
              <a:gdLst>
                <a:gd name="T0" fmla="*/ 0 w 270"/>
                <a:gd name="T1" fmla="*/ 544 h 544"/>
                <a:gd name="T2" fmla="*/ 263 w 270"/>
                <a:gd name="T3" fmla="*/ 0 h 544"/>
                <a:gd name="T4" fmla="*/ 270 w 270"/>
                <a:gd name="T5" fmla="*/ 0 h 544"/>
                <a:gd name="T6" fmla="*/ 14 w 270"/>
                <a:gd name="T7" fmla="*/ 544 h 544"/>
                <a:gd name="T8" fmla="*/ 0 w 270"/>
                <a:gd name="T9" fmla="*/ 544 h 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0" h="544">
                  <a:moveTo>
                    <a:pt x="0" y="544"/>
                  </a:moveTo>
                  <a:lnTo>
                    <a:pt x="263" y="0"/>
                  </a:lnTo>
                  <a:lnTo>
                    <a:pt x="270" y="0"/>
                  </a:lnTo>
                  <a:lnTo>
                    <a:pt x="14" y="544"/>
                  </a:lnTo>
                  <a:lnTo>
                    <a:pt x="0" y="5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7" name="Freeform 27"/>
            <p:cNvSpPr/>
            <p:nvPr/>
          </p:nvSpPr>
          <p:spPr bwMode="auto">
            <a:xfrm>
              <a:off x="3317" y="1221"/>
              <a:ext cx="93" cy="809"/>
            </a:xfrm>
            <a:custGeom>
              <a:avLst/>
              <a:gdLst>
                <a:gd name="T0" fmla="*/ 83 w 93"/>
                <a:gd name="T1" fmla="*/ 0 h 809"/>
                <a:gd name="T2" fmla="*/ 0 w 93"/>
                <a:gd name="T3" fmla="*/ 809 h 809"/>
                <a:gd name="T4" fmla="*/ 12 w 93"/>
                <a:gd name="T5" fmla="*/ 809 h 809"/>
                <a:gd name="T6" fmla="*/ 93 w 93"/>
                <a:gd name="T7" fmla="*/ 0 h 809"/>
                <a:gd name="T8" fmla="*/ 83 w 93"/>
                <a:gd name="T9" fmla="*/ 0 h 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" h="809">
                  <a:moveTo>
                    <a:pt x="83" y="0"/>
                  </a:moveTo>
                  <a:lnTo>
                    <a:pt x="0" y="809"/>
                  </a:lnTo>
                  <a:lnTo>
                    <a:pt x="12" y="809"/>
                  </a:lnTo>
                  <a:lnTo>
                    <a:pt x="93" y="0"/>
                  </a:lnTo>
                  <a:lnTo>
                    <a:pt x="8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8" name="Freeform 28"/>
            <p:cNvSpPr/>
            <p:nvPr/>
          </p:nvSpPr>
          <p:spPr bwMode="auto">
            <a:xfrm>
              <a:off x="3438" y="1022"/>
              <a:ext cx="611" cy="180"/>
            </a:xfrm>
            <a:custGeom>
              <a:avLst/>
              <a:gdLst>
                <a:gd name="T0" fmla="*/ 0 w 611"/>
                <a:gd name="T1" fmla="*/ 165 h 180"/>
                <a:gd name="T2" fmla="*/ 611 w 611"/>
                <a:gd name="T3" fmla="*/ 0 h 180"/>
                <a:gd name="T4" fmla="*/ 611 w 611"/>
                <a:gd name="T5" fmla="*/ 14 h 180"/>
                <a:gd name="T6" fmla="*/ 0 w 611"/>
                <a:gd name="T7" fmla="*/ 180 h 180"/>
                <a:gd name="T8" fmla="*/ 0 w 611"/>
                <a:gd name="T9" fmla="*/ 165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180">
                  <a:moveTo>
                    <a:pt x="0" y="165"/>
                  </a:moveTo>
                  <a:lnTo>
                    <a:pt x="611" y="0"/>
                  </a:lnTo>
                  <a:lnTo>
                    <a:pt x="611" y="14"/>
                  </a:lnTo>
                  <a:lnTo>
                    <a:pt x="0" y="180"/>
                  </a:lnTo>
                  <a:lnTo>
                    <a:pt x="0" y="1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9" name="Freeform 29"/>
            <p:cNvSpPr/>
            <p:nvPr/>
          </p:nvSpPr>
          <p:spPr bwMode="auto">
            <a:xfrm>
              <a:off x="4340" y="702"/>
              <a:ext cx="377" cy="396"/>
            </a:xfrm>
            <a:custGeom>
              <a:avLst/>
              <a:gdLst>
                <a:gd name="T0" fmla="*/ 0 w 377"/>
                <a:gd name="T1" fmla="*/ 12 h 396"/>
                <a:gd name="T2" fmla="*/ 370 w 377"/>
                <a:gd name="T3" fmla="*/ 396 h 396"/>
                <a:gd name="T4" fmla="*/ 377 w 377"/>
                <a:gd name="T5" fmla="*/ 388 h 396"/>
                <a:gd name="T6" fmla="*/ 0 w 377"/>
                <a:gd name="T7" fmla="*/ 0 h 396"/>
                <a:gd name="T8" fmla="*/ 0 w 377"/>
                <a:gd name="T9" fmla="*/ 12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7" h="396">
                  <a:moveTo>
                    <a:pt x="0" y="12"/>
                  </a:moveTo>
                  <a:lnTo>
                    <a:pt x="370" y="396"/>
                  </a:lnTo>
                  <a:lnTo>
                    <a:pt x="377" y="388"/>
                  </a:lnTo>
                  <a:lnTo>
                    <a:pt x="0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0" name="Freeform 30"/>
            <p:cNvSpPr/>
            <p:nvPr/>
          </p:nvSpPr>
          <p:spPr bwMode="auto">
            <a:xfrm>
              <a:off x="4108" y="1015"/>
              <a:ext cx="597" cy="97"/>
            </a:xfrm>
            <a:custGeom>
              <a:avLst/>
              <a:gdLst>
                <a:gd name="T0" fmla="*/ 0 w 597"/>
                <a:gd name="T1" fmla="*/ 0 h 97"/>
                <a:gd name="T2" fmla="*/ 597 w 597"/>
                <a:gd name="T3" fmla="*/ 90 h 97"/>
                <a:gd name="T4" fmla="*/ 597 w 597"/>
                <a:gd name="T5" fmla="*/ 97 h 97"/>
                <a:gd name="T6" fmla="*/ 0 w 597"/>
                <a:gd name="T7" fmla="*/ 11 h 97"/>
                <a:gd name="T8" fmla="*/ 0 w 597"/>
                <a:gd name="T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97">
                  <a:moveTo>
                    <a:pt x="0" y="0"/>
                  </a:moveTo>
                  <a:lnTo>
                    <a:pt x="597" y="90"/>
                  </a:lnTo>
                  <a:lnTo>
                    <a:pt x="597" y="97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1" name="Freeform 31"/>
            <p:cNvSpPr/>
            <p:nvPr/>
          </p:nvSpPr>
          <p:spPr bwMode="auto">
            <a:xfrm>
              <a:off x="4759" y="1121"/>
              <a:ext cx="280" cy="55"/>
            </a:xfrm>
            <a:custGeom>
              <a:avLst/>
              <a:gdLst>
                <a:gd name="T0" fmla="*/ 5 w 280"/>
                <a:gd name="T1" fmla="*/ 0 h 55"/>
                <a:gd name="T2" fmla="*/ 280 w 280"/>
                <a:gd name="T3" fmla="*/ 40 h 55"/>
                <a:gd name="T4" fmla="*/ 280 w 280"/>
                <a:gd name="T5" fmla="*/ 55 h 55"/>
                <a:gd name="T6" fmla="*/ 0 w 280"/>
                <a:gd name="T7" fmla="*/ 7 h 55"/>
                <a:gd name="T8" fmla="*/ 5 w 280"/>
                <a:gd name="T9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0" h="55">
                  <a:moveTo>
                    <a:pt x="5" y="0"/>
                  </a:moveTo>
                  <a:lnTo>
                    <a:pt x="280" y="40"/>
                  </a:lnTo>
                  <a:lnTo>
                    <a:pt x="280" y="55"/>
                  </a:lnTo>
                  <a:lnTo>
                    <a:pt x="0" y="7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2" name="Freeform 32"/>
            <p:cNvSpPr/>
            <p:nvPr/>
          </p:nvSpPr>
          <p:spPr bwMode="auto">
            <a:xfrm>
              <a:off x="4745" y="1131"/>
              <a:ext cx="298" cy="447"/>
            </a:xfrm>
            <a:custGeom>
              <a:avLst/>
              <a:gdLst>
                <a:gd name="T0" fmla="*/ 0 w 298"/>
                <a:gd name="T1" fmla="*/ 9 h 447"/>
                <a:gd name="T2" fmla="*/ 294 w 298"/>
                <a:gd name="T3" fmla="*/ 447 h 447"/>
                <a:gd name="T4" fmla="*/ 298 w 298"/>
                <a:gd name="T5" fmla="*/ 440 h 447"/>
                <a:gd name="T6" fmla="*/ 7 w 298"/>
                <a:gd name="T7" fmla="*/ 0 h 447"/>
                <a:gd name="T8" fmla="*/ 0 w 298"/>
                <a:gd name="T9" fmla="*/ 9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447">
                  <a:moveTo>
                    <a:pt x="0" y="9"/>
                  </a:moveTo>
                  <a:lnTo>
                    <a:pt x="294" y="447"/>
                  </a:lnTo>
                  <a:lnTo>
                    <a:pt x="298" y="440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3" name="Freeform 33"/>
            <p:cNvSpPr/>
            <p:nvPr/>
          </p:nvSpPr>
          <p:spPr bwMode="auto">
            <a:xfrm>
              <a:off x="4551" y="1135"/>
              <a:ext cx="182" cy="422"/>
            </a:xfrm>
            <a:custGeom>
              <a:avLst/>
              <a:gdLst>
                <a:gd name="T0" fmla="*/ 173 w 182"/>
                <a:gd name="T1" fmla="*/ 0 h 422"/>
                <a:gd name="T2" fmla="*/ 0 w 182"/>
                <a:gd name="T3" fmla="*/ 422 h 422"/>
                <a:gd name="T4" fmla="*/ 12 w 182"/>
                <a:gd name="T5" fmla="*/ 422 h 422"/>
                <a:gd name="T6" fmla="*/ 182 w 182"/>
                <a:gd name="T7" fmla="*/ 0 h 422"/>
                <a:gd name="T8" fmla="*/ 173 w 182"/>
                <a:gd name="T9" fmla="*/ 0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2" h="422">
                  <a:moveTo>
                    <a:pt x="173" y="0"/>
                  </a:moveTo>
                  <a:lnTo>
                    <a:pt x="0" y="422"/>
                  </a:lnTo>
                  <a:lnTo>
                    <a:pt x="12" y="422"/>
                  </a:lnTo>
                  <a:lnTo>
                    <a:pt x="182" y="0"/>
                  </a:lnTo>
                  <a:lnTo>
                    <a:pt x="1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4" name="Freeform 34"/>
            <p:cNvSpPr/>
            <p:nvPr/>
          </p:nvSpPr>
          <p:spPr bwMode="auto">
            <a:xfrm>
              <a:off x="3414" y="1214"/>
              <a:ext cx="401" cy="388"/>
            </a:xfrm>
            <a:custGeom>
              <a:avLst/>
              <a:gdLst>
                <a:gd name="T0" fmla="*/ 0 w 401"/>
                <a:gd name="T1" fmla="*/ 0 h 388"/>
                <a:gd name="T2" fmla="*/ 393 w 401"/>
                <a:gd name="T3" fmla="*/ 388 h 388"/>
                <a:gd name="T4" fmla="*/ 401 w 401"/>
                <a:gd name="T5" fmla="*/ 378 h 388"/>
                <a:gd name="T6" fmla="*/ 12 w 401"/>
                <a:gd name="T7" fmla="*/ 0 h 388"/>
                <a:gd name="T8" fmla="*/ 0 w 40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1" h="388">
                  <a:moveTo>
                    <a:pt x="0" y="0"/>
                  </a:moveTo>
                  <a:lnTo>
                    <a:pt x="393" y="388"/>
                  </a:lnTo>
                  <a:lnTo>
                    <a:pt x="401" y="37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5" name="Freeform 35"/>
            <p:cNvSpPr/>
            <p:nvPr/>
          </p:nvSpPr>
          <p:spPr bwMode="auto">
            <a:xfrm>
              <a:off x="3833" y="1034"/>
              <a:ext cx="233" cy="558"/>
            </a:xfrm>
            <a:custGeom>
              <a:avLst/>
              <a:gdLst>
                <a:gd name="T0" fmla="*/ 225 w 233"/>
                <a:gd name="T1" fmla="*/ 0 h 558"/>
                <a:gd name="T2" fmla="*/ 0 w 233"/>
                <a:gd name="T3" fmla="*/ 558 h 558"/>
                <a:gd name="T4" fmla="*/ 10 w 233"/>
                <a:gd name="T5" fmla="*/ 558 h 558"/>
                <a:gd name="T6" fmla="*/ 233 w 233"/>
                <a:gd name="T7" fmla="*/ 0 h 558"/>
                <a:gd name="T8" fmla="*/ 225 w 233"/>
                <a:gd name="T9" fmla="*/ 0 h 5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3" h="558">
                  <a:moveTo>
                    <a:pt x="225" y="0"/>
                  </a:moveTo>
                  <a:lnTo>
                    <a:pt x="0" y="558"/>
                  </a:lnTo>
                  <a:lnTo>
                    <a:pt x="10" y="558"/>
                  </a:lnTo>
                  <a:lnTo>
                    <a:pt x="233" y="0"/>
                  </a:lnTo>
                  <a:lnTo>
                    <a:pt x="2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6" name="Freeform 36"/>
            <p:cNvSpPr/>
            <p:nvPr/>
          </p:nvSpPr>
          <p:spPr bwMode="auto">
            <a:xfrm>
              <a:off x="4087" y="1034"/>
              <a:ext cx="452" cy="530"/>
            </a:xfrm>
            <a:custGeom>
              <a:avLst/>
              <a:gdLst>
                <a:gd name="T0" fmla="*/ 0 w 452"/>
                <a:gd name="T1" fmla="*/ 0 h 530"/>
                <a:gd name="T2" fmla="*/ 440 w 452"/>
                <a:gd name="T3" fmla="*/ 530 h 530"/>
                <a:gd name="T4" fmla="*/ 452 w 452"/>
                <a:gd name="T5" fmla="*/ 528 h 530"/>
                <a:gd name="T6" fmla="*/ 12 w 452"/>
                <a:gd name="T7" fmla="*/ 0 h 530"/>
                <a:gd name="T8" fmla="*/ 0 w 452"/>
                <a:gd name="T9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2" h="530">
                  <a:moveTo>
                    <a:pt x="0" y="0"/>
                  </a:moveTo>
                  <a:lnTo>
                    <a:pt x="440" y="530"/>
                  </a:lnTo>
                  <a:lnTo>
                    <a:pt x="452" y="5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7" name="Freeform 37"/>
            <p:cNvSpPr/>
            <p:nvPr/>
          </p:nvSpPr>
          <p:spPr bwMode="auto">
            <a:xfrm>
              <a:off x="3836" y="1588"/>
              <a:ext cx="689" cy="23"/>
            </a:xfrm>
            <a:custGeom>
              <a:avLst/>
              <a:gdLst>
                <a:gd name="T0" fmla="*/ 0 w 689"/>
                <a:gd name="T1" fmla="*/ 16 h 23"/>
                <a:gd name="T2" fmla="*/ 689 w 689"/>
                <a:gd name="T3" fmla="*/ 0 h 23"/>
                <a:gd name="T4" fmla="*/ 689 w 689"/>
                <a:gd name="T5" fmla="*/ 7 h 23"/>
                <a:gd name="T6" fmla="*/ 12 w 689"/>
                <a:gd name="T7" fmla="*/ 23 h 23"/>
                <a:gd name="T8" fmla="*/ 0 w 689"/>
                <a:gd name="T9" fmla="*/ 16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23">
                  <a:moveTo>
                    <a:pt x="0" y="16"/>
                  </a:moveTo>
                  <a:lnTo>
                    <a:pt x="689" y="0"/>
                  </a:lnTo>
                  <a:lnTo>
                    <a:pt x="689" y="7"/>
                  </a:lnTo>
                  <a:lnTo>
                    <a:pt x="12" y="23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8" name="Freeform 38"/>
            <p:cNvSpPr/>
            <p:nvPr/>
          </p:nvSpPr>
          <p:spPr bwMode="auto">
            <a:xfrm>
              <a:off x="5093" y="1621"/>
              <a:ext cx="273" cy="428"/>
            </a:xfrm>
            <a:custGeom>
              <a:avLst/>
              <a:gdLst>
                <a:gd name="T0" fmla="*/ 0 w 273"/>
                <a:gd name="T1" fmla="*/ 0 h 428"/>
                <a:gd name="T2" fmla="*/ 263 w 273"/>
                <a:gd name="T3" fmla="*/ 428 h 428"/>
                <a:gd name="T4" fmla="*/ 273 w 273"/>
                <a:gd name="T5" fmla="*/ 428 h 428"/>
                <a:gd name="T6" fmla="*/ 12 w 273"/>
                <a:gd name="T7" fmla="*/ 0 h 428"/>
                <a:gd name="T8" fmla="*/ 0 w 27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3" h="428">
                  <a:moveTo>
                    <a:pt x="0" y="0"/>
                  </a:moveTo>
                  <a:lnTo>
                    <a:pt x="263" y="428"/>
                  </a:lnTo>
                  <a:lnTo>
                    <a:pt x="273" y="4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9" name="Freeform 39"/>
            <p:cNvSpPr/>
            <p:nvPr/>
          </p:nvSpPr>
          <p:spPr bwMode="auto">
            <a:xfrm>
              <a:off x="5070" y="1621"/>
              <a:ext cx="293" cy="428"/>
            </a:xfrm>
            <a:custGeom>
              <a:avLst/>
              <a:gdLst>
                <a:gd name="T0" fmla="*/ 0 w 293"/>
                <a:gd name="T1" fmla="*/ 0 h 428"/>
                <a:gd name="T2" fmla="*/ 286 w 293"/>
                <a:gd name="T3" fmla="*/ 428 h 428"/>
                <a:gd name="T4" fmla="*/ 293 w 293"/>
                <a:gd name="T5" fmla="*/ 421 h 428"/>
                <a:gd name="T6" fmla="*/ 16 w 293"/>
                <a:gd name="T7" fmla="*/ 0 h 428"/>
                <a:gd name="T8" fmla="*/ 0 w 29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3" h="428">
                  <a:moveTo>
                    <a:pt x="0" y="0"/>
                  </a:moveTo>
                  <a:lnTo>
                    <a:pt x="286" y="428"/>
                  </a:lnTo>
                  <a:lnTo>
                    <a:pt x="293" y="421"/>
                  </a:lnTo>
                  <a:lnTo>
                    <a:pt x="1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0" name="Freeform 40"/>
            <p:cNvSpPr/>
            <p:nvPr/>
          </p:nvSpPr>
          <p:spPr bwMode="auto">
            <a:xfrm>
              <a:off x="4568" y="1581"/>
              <a:ext cx="551" cy="156"/>
            </a:xfrm>
            <a:custGeom>
              <a:avLst/>
              <a:gdLst>
                <a:gd name="T0" fmla="*/ 0 w 551"/>
                <a:gd name="T1" fmla="*/ 0 h 156"/>
                <a:gd name="T2" fmla="*/ 551 w 551"/>
                <a:gd name="T3" fmla="*/ 146 h 156"/>
                <a:gd name="T4" fmla="*/ 539 w 551"/>
                <a:gd name="T5" fmla="*/ 156 h 156"/>
                <a:gd name="T6" fmla="*/ 0 w 551"/>
                <a:gd name="T7" fmla="*/ 11 h 156"/>
                <a:gd name="T8" fmla="*/ 0 w 551"/>
                <a:gd name="T9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1" h="156">
                  <a:moveTo>
                    <a:pt x="0" y="0"/>
                  </a:moveTo>
                  <a:lnTo>
                    <a:pt x="551" y="146"/>
                  </a:lnTo>
                  <a:lnTo>
                    <a:pt x="539" y="156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1" name="Freeform 41"/>
            <p:cNvSpPr/>
            <p:nvPr/>
          </p:nvSpPr>
          <p:spPr bwMode="auto">
            <a:xfrm>
              <a:off x="4546" y="1597"/>
              <a:ext cx="228" cy="677"/>
            </a:xfrm>
            <a:custGeom>
              <a:avLst/>
              <a:gdLst>
                <a:gd name="T0" fmla="*/ 0 w 228"/>
                <a:gd name="T1" fmla="*/ 0 h 677"/>
                <a:gd name="T2" fmla="*/ 223 w 228"/>
                <a:gd name="T3" fmla="*/ 677 h 677"/>
                <a:gd name="T4" fmla="*/ 228 w 228"/>
                <a:gd name="T5" fmla="*/ 677 h 677"/>
                <a:gd name="T6" fmla="*/ 10 w 228"/>
                <a:gd name="T7" fmla="*/ 0 h 677"/>
                <a:gd name="T8" fmla="*/ 0 w 228"/>
                <a:gd name="T9" fmla="*/ 0 h 6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8" h="677">
                  <a:moveTo>
                    <a:pt x="0" y="0"/>
                  </a:moveTo>
                  <a:lnTo>
                    <a:pt x="223" y="677"/>
                  </a:lnTo>
                  <a:lnTo>
                    <a:pt x="228" y="677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2" name="Freeform 42"/>
            <p:cNvSpPr/>
            <p:nvPr/>
          </p:nvSpPr>
          <p:spPr bwMode="auto">
            <a:xfrm>
              <a:off x="4229" y="1604"/>
              <a:ext cx="310" cy="481"/>
            </a:xfrm>
            <a:custGeom>
              <a:avLst/>
              <a:gdLst>
                <a:gd name="T0" fmla="*/ 0 w 310"/>
                <a:gd name="T1" fmla="*/ 481 h 481"/>
                <a:gd name="T2" fmla="*/ 301 w 310"/>
                <a:gd name="T3" fmla="*/ 0 h 481"/>
                <a:gd name="T4" fmla="*/ 310 w 310"/>
                <a:gd name="T5" fmla="*/ 0 h 481"/>
                <a:gd name="T6" fmla="*/ 7 w 310"/>
                <a:gd name="T7" fmla="*/ 481 h 481"/>
                <a:gd name="T8" fmla="*/ 0 w 310"/>
                <a:gd name="T9" fmla="*/ 481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0" h="481">
                  <a:moveTo>
                    <a:pt x="0" y="481"/>
                  </a:moveTo>
                  <a:lnTo>
                    <a:pt x="301" y="0"/>
                  </a:lnTo>
                  <a:lnTo>
                    <a:pt x="310" y="0"/>
                  </a:lnTo>
                  <a:lnTo>
                    <a:pt x="7" y="481"/>
                  </a:lnTo>
                  <a:lnTo>
                    <a:pt x="0" y="4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3" name="Freeform 43"/>
            <p:cNvSpPr/>
            <p:nvPr/>
          </p:nvSpPr>
          <p:spPr bwMode="auto">
            <a:xfrm>
              <a:off x="4217" y="1803"/>
              <a:ext cx="90" cy="282"/>
            </a:xfrm>
            <a:custGeom>
              <a:avLst/>
              <a:gdLst>
                <a:gd name="T0" fmla="*/ 81 w 90"/>
                <a:gd name="T1" fmla="*/ 0 h 282"/>
                <a:gd name="T2" fmla="*/ 0 w 90"/>
                <a:gd name="T3" fmla="*/ 282 h 282"/>
                <a:gd name="T4" fmla="*/ 7 w 90"/>
                <a:gd name="T5" fmla="*/ 282 h 282"/>
                <a:gd name="T6" fmla="*/ 90 w 90"/>
                <a:gd name="T7" fmla="*/ 0 h 282"/>
                <a:gd name="T8" fmla="*/ 81 w 90"/>
                <a:gd name="T9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282">
                  <a:moveTo>
                    <a:pt x="81" y="0"/>
                  </a:moveTo>
                  <a:lnTo>
                    <a:pt x="0" y="282"/>
                  </a:lnTo>
                  <a:lnTo>
                    <a:pt x="7" y="282"/>
                  </a:lnTo>
                  <a:lnTo>
                    <a:pt x="90" y="0"/>
                  </a:lnTo>
                  <a:lnTo>
                    <a:pt x="8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4" name="Freeform 44"/>
            <p:cNvSpPr/>
            <p:nvPr/>
          </p:nvSpPr>
          <p:spPr bwMode="auto">
            <a:xfrm>
              <a:off x="3833" y="1621"/>
              <a:ext cx="375" cy="464"/>
            </a:xfrm>
            <a:custGeom>
              <a:avLst/>
              <a:gdLst>
                <a:gd name="T0" fmla="*/ 0 w 375"/>
                <a:gd name="T1" fmla="*/ 0 h 464"/>
                <a:gd name="T2" fmla="*/ 368 w 375"/>
                <a:gd name="T3" fmla="*/ 464 h 464"/>
                <a:gd name="T4" fmla="*/ 375 w 375"/>
                <a:gd name="T5" fmla="*/ 464 h 464"/>
                <a:gd name="T6" fmla="*/ 8 w 375"/>
                <a:gd name="T7" fmla="*/ 0 h 464"/>
                <a:gd name="T8" fmla="*/ 0 w 375"/>
                <a:gd name="T9" fmla="*/ 0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5" h="464">
                  <a:moveTo>
                    <a:pt x="0" y="0"/>
                  </a:moveTo>
                  <a:lnTo>
                    <a:pt x="368" y="464"/>
                  </a:lnTo>
                  <a:lnTo>
                    <a:pt x="375" y="464"/>
                  </a:lnTo>
                  <a:lnTo>
                    <a:pt x="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5" name="Freeform 45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  <a:gd name="T10" fmla="*/ 0 w 649"/>
                <a:gd name="T11" fmla="*/ 17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6" name="Freeform 46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7" name="Freeform 47"/>
            <p:cNvSpPr/>
            <p:nvPr/>
          </p:nvSpPr>
          <p:spPr bwMode="auto">
            <a:xfrm>
              <a:off x="3623" y="1623"/>
              <a:ext cx="203" cy="658"/>
            </a:xfrm>
            <a:custGeom>
              <a:avLst/>
              <a:gdLst>
                <a:gd name="T0" fmla="*/ 194 w 203"/>
                <a:gd name="T1" fmla="*/ 0 h 658"/>
                <a:gd name="T2" fmla="*/ 0 w 203"/>
                <a:gd name="T3" fmla="*/ 658 h 658"/>
                <a:gd name="T4" fmla="*/ 9 w 203"/>
                <a:gd name="T5" fmla="*/ 658 h 658"/>
                <a:gd name="T6" fmla="*/ 203 w 203"/>
                <a:gd name="T7" fmla="*/ 5 h 658"/>
                <a:gd name="T8" fmla="*/ 194 w 203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58">
                  <a:moveTo>
                    <a:pt x="194" y="0"/>
                  </a:moveTo>
                  <a:lnTo>
                    <a:pt x="0" y="658"/>
                  </a:lnTo>
                  <a:lnTo>
                    <a:pt x="9" y="658"/>
                  </a:lnTo>
                  <a:lnTo>
                    <a:pt x="203" y="5"/>
                  </a:lnTo>
                  <a:lnTo>
                    <a:pt x="19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8" name="Freeform 48"/>
            <p:cNvSpPr/>
            <p:nvPr/>
          </p:nvSpPr>
          <p:spPr bwMode="auto">
            <a:xfrm>
              <a:off x="3353" y="1768"/>
              <a:ext cx="935" cy="310"/>
            </a:xfrm>
            <a:custGeom>
              <a:avLst/>
              <a:gdLst>
                <a:gd name="T0" fmla="*/ 0 w 935"/>
                <a:gd name="T1" fmla="*/ 300 h 310"/>
                <a:gd name="T2" fmla="*/ 928 w 935"/>
                <a:gd name="T3" fmla="*/ 0 h 310"/>
                <a:gd name="T4" fmla="*/ 935 w 935"/>
                <a:gd name="T5" fmla="*/ 9 h 310"/>
                <a:gd name="T6" fmla="*/ 7 w 935"/>
                <a:gd name="T7" fmla="*/ 310 h 310"/>
                <a:gd name="T8" fmla="*/ 0 w 935"/>
                <a:gd name="T9" fmla="*/ 300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5" h="310">
                  <a:moveTo>
                    <a:pt x="0" y="300"/>
                  </a:moveTo>
                  <a:lnTo>
                    <a:pt x="928" y="0"/>
                  </a:lnTo>
                  <a:lnTo>
                    <a:pt x="935" y="9"/>
                  </a:lnTo>
                  <a:lnTo>
                    <a:pt x="7" y="310"/>
                  </a:lnTo>
                  <a:lnTo>
                    <a:pt x="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9" name="Freeform 49"/>
            <p:cNvSpPr/>
            <p:nvPr/>
          </p:nvSpPr>
          <p:spPr bwMode="auto">
            <a:xfrm>
              <a:off x="2631" y="1820"/>
              <a:ext cx="641" cy="251"/>
            </a:xfrm>
            <a:custGeom>
              <a:avLst/>
              <a:gdLst>
                <a:gd name="T0" fmla="*/ 0 w 641"/>
                <a:gd name="T1" fmla="*/ 9 h 251"/>
                <a:gd name="T2" fmla="*/ 641 w 641"/>
                <a:gd name="T3" fmla="*/ 251 h 251"/>
                <a:gd name="T4" fmla="*/ 641 w 641"/>
                <a:gd name="T5" fmla="*/ 244 h 251"/>
                <a:gd name="T6" fmla="*/ 11 w 641"/>
                <a:gd name="T7" fmla="*/ 0 h 251"/>
                <a:gd name="T8" fmla="*/ 0 w 641"/>
                <a:gd name="T9" fmla="*/ 9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1" h="251">
                  <a:moveTo>
                    <a:pt x="0" y="9"/>
                  </a:moveTo>
                  <a:lnTo>
                    <a:pt x="641" y="251"/>
                  </a:lnTo>
                  <a:lnTo>
                    <a:pt x="641" y="244"/>
                  </a:lnTo>
                  <a:lnTo>
                    <a:pt x="11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0" name="Freeform 50"/>
            <p:cNvSpPr/>
            <p:nvPr/>
          </p:nvSpPr>
          <p:spPr bwMode="auto">
            <a:xfrm>
              <a:off x="2631" y="1798"/>
              <a:ext cx="497" cy="301"/>
            </a:xfrm>
            <a:custGeom>
              <a:avLst/>
              <a:gdLst>
                <a:gd name="T0" fmla="*/ 0 w 497"/>
                <a:gd name="T1" fmla="*/ 296 h 301"/>
                <a:gd name="T2" fmla="*/ 490 w 497"/>
                <a:gd name="T3" fmla="*/ 0 h 301"/>
                <a:gd name="T4" fmla="*/ 497 w 497"/>
                <a:gd name="T5" fmla="*/ 10 h 301"/>
                <a:gd name="T6" fmla="*/ 7 w 497"/>
                <a:gd name="T7" fmla="*/ 301 h 301"/>
                <a:gd name="T8" fmla="*/ 0 w 497"/>
                <a:gd name="T9" fmla="*/ 296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7" h="301">
                  <a:moveTo>
                    <a:pt x="0" y="296"/>
                  </a:moveTo>
                  <a:lnTo>
                    <a:pt x="490" y="0"/>
                  </a:lnTo>
                  <a:lnTo>
                    <a:pt x="497" y="10"/>
                  </a:lnTo>
                  <a:lnTo>
                    <a:pt x="7" y="301"/>
                  </a:lnTo>
                  <a:lnTo>
                    <a:pt x="0" y="2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1" name="Freeform 51"/>
            <p:cNvSpPr/>
            <p:nvPr/>
          </p:nvSpPr>
          <p:spPr bwMode="auto">
            <a:xfrm>
              <a:off x="2467" y="2125"/>
              <a:ext cx="135" cy="351"/>
            </a:xfrm>
            <a:custGeom>
              <a:avLst/>
              <a:gdLst>
                <a:gd name="T0" fmla="*/ 126 w 135"/>
                <a:gd name="T1" fmla="*/ 0 h 351"/>
                <a:gd name="T2" fmla="*/ 0 w 135"/>
                <a:gd name="T3" fmla="*/ 351 h 351"/>
                <a:gd name="T4" fmla="*/ 12 w 135"/>
                <a:gd name="T5" fmla="*/ 351 h 351"/>
                <a:gd name="T6" fmla="*/ 135 w 135"/>
                <a:gd name="T7" fmla="*/ 7 h 351"/>
                <a:gd name="T8" fmla="*/ 126 w 135"/>
                <a:gd name="T9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351">
                  <a:moveTo>
                    <a:pt x="126" y="0"/>
                  </a:moveTo>
                  <a:lnTo>
                    <a:pt x="0" y="351"/>
                  </a:lnTo>
                  <a:lnTo>
                    <a:pt x="12" y="351"/>
                  </a:lnTo>
                  <a:lnTo>
                    <a:pt x="135" y="7"/>
                  </a:lnTo>
                  <a:lnTo>
                    <a:pt x="12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2" name="Freeform 52"/>
            <p:cNvSpPr/>
            <p:nvPr/>
          </p:nvSpPr>
          <p:spPr bwMode="auto">
            <a:xfrm>
              <a:off x="2607" y="2130"/>
              <a:ext cx="234" cy="743"/>
            </a:xfrm>
            <a:custGeom>
              <a:avLst/>
              <a:gdLst>
                <a:gd name="T0" fmla="*/ 0 w 234"/>
                <a:gd name="T1" fmla="*/ 0 h 743"/>
                <a:gd name="T2" fmla="*/ 223 w 234"/>
                <a:gd name="T3" fmla="*/ 743 h 743"/>
                <a:gd name="T4" fmla="*/ 234 w 234"/>
                <a:gd name="T5" fmla="*/ 743 h 743"/>
                <a:gd name="T6" fmla="*/ 9 w 234"/>
                <a:gd name="T7" fmla="*/ 0 h 743"/>
                <a:gd name="T8" fmla="*/ 0 w 234"/>
                <a:gd name="T9" fmla="*/ 0 h 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743">
                  <a:moveTo>
                    <a:pt x="0" y="0"/>
                  </a:moveTo>
                  <a:lnTo>
                    <a:pt x="223" y="743"/>
                  </a:lnTo>
                  <a:lnTo>
                    <a:pt x="234" y="743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3" name="Freeform 53"/>
            <p:cNvSpPr/>
            <p:nvPr/>
          </p:nvSpPr>
          <p:spPr bwMode="auto">
            <a:xfrm>
              <a:off x="2472" y="2525"/>
              <a:ext cx="350" cy="360"/>
            </a:xfrm>
            <a:custGeom>
              <a:avLst/>
              <a:gdLst>
                <a:gd name="T0" fmla="*/ 0 w 350"/>
                <a:gd name="T1" fmla="*/ 12 h 360"/>
                <a:gd name="T2" fmla="*/ 343 w 350"/>
                <a:gd name="T3" fmla="*/ 360 h 360"/>
                <a:gd name="T4" fmla="*/ 350 w 350"/>
                <a:gd name="T5" fmla="*/ 348 h 360"/>
                <a:gd name="T6" fmla="*/ 7 w 350"/>
                <a:gd name="T7" fmla="*/ 0 h 360"/>
                <a:gd name="T8" fmla="*/ 0 w 350"/>
                <a:gd name="T9" fmla="*/ 12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0" h="360">
                  <a:moveTo>
                    <a:pt x="0" y="12"/>
                  </a:moveTo>
                  <a:lnTo>
                    <a:pt x="343" y="360"/>
                  </a:lnTo>
                  <a:lnTo>
                    <a:pt x="350" y="348"/>
                  </a:lnTo>
                  <a:lnTo>
                    <a:pt x="7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4" name="Freeform 54"/>
            <p:cNvSpPr/>
            <p:nvPr/>
          </p:nvSpPr>
          <p:spPr bwMode="auto">
            <a:xfrm>
              <a:off x="2922" y="2466"/>
              <a:ext cx="128" cy="355"/>
            </a:xfrm>
            <a:custGeom>
              <a:avLst/>
              <a:gdLst>
                <a:gd name="T0" fmla="*/ 121 w 128"/>
                <a:gd name="T1" fmla="*/ 0 h 355"/>
                <a:gd name="T2" fmla="*/ 0 w 128"/>
                <a:gd name="T3" fmla="*/ 339 h 355"/>
                <a:gd name="T4" fmla="*/ 9 w 128"/>
                <a:gd name="T5" fmla="*/ 355 h 355"/>
                <a:gd name="T6" fmla="*/ 128 w 128"/>
                <a:gd name="T7" fmla="*/ 10 h 355"/>
                <a:gd name="T8" fmla="*/ 121 w 128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8" h="355">
                  <a:moveTo>
                    <a:pt x="121" y="0"/>
                  </a:moveTo>
                  <a:lnTo>
                    <a:pt x="0" y="339"/>
                  </a:lnTo>
                  <a:lnTo>
                    <a:pt x="9" y="355"/>
                  </a:lnTo>
                  <a:lnTo>
                    <a:pt x="128" y="10"/>
                  </a:lnTo>
                  <a:lnTo>
                    <a:pt x="1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5" name="Freeform 55"/>
            <p:cNvSpPr/>
            <p:nvPr/>
          </p:nvSpPr>
          <p:spPr bwMode="auto">
            <a:xfrm>
              <a:off x="2616" y="2118"/>
              <a:ext cx="417" cy="322"/>
            </a:xfrm>
            <a:custGeom>
              <a:avLst/>
              <a:gdLst>
                <a:gd name="T0" fmla="*/ 0 w 417"/>
                <a:gd name="T1" fmla="*/ 10 h 322"/>
                <a:gd name="T2" fmla="*/ 408 w 417"/>
                <a:gd name="T3" fmla="*/ 322 h 322"/>
                <a:gd name="T4" fmla="*/ 417 w 417"/>
                <a:gd name="T5" fmla="*/ 310 h 322"/>
                <a:gd name="T6" fmla="*/ 15 w 417"/>
                <a:gd name="T7" fmla="*/ 0 h 322"/>
                <a:gd name="T8" fmla="*/ 0 w 417"/>
                <a:gd name="T9" fmla="*/ 10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7" h="322">
                  <a:moveTo>
                    <a:pt x="0" y="10"/>
                  </a:moveTo>
                  <a:lnTo>
                    <a:pt x="408" y="322"/>
                  </a:lnTo>
                  <a:lnTo>
                    <a:pt x="417" y="310"/>
                  </a:lnTo>
                  <a:lnTo>
                    <a:pt x="15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6" name="Freeform 56"/>
            <p:cNvSpPr/>
            <p:nvPr/>
          </p:nvSpPr>
          <p:spPr bwMode="auto">
            <a:xfrm>
              <a:off x="3054" y="1803"/>
              <a:ext cx="81" cy="618"/>
            </a:xfrm>
            <a:custGeom>
              <a:avLst/>
              <a:gdLst>
                <a:gd name="T0" fmla="*/ 69 w 81"/>
                <a:gd name="T1" fmla="*/ 0 h 618"/>
                <a:gd name="T2" fmla="*/ 0 w 81"/>
                <a:gd name="T3" fmla="*/ 618 h 618"/>
                <a:gd name="T4" fmla="*/ 10 w 81"/>
                <a:gd name="T5" fmla="*/ 618 h 618"/>
                <a:gd name="T6" fmla="*/ 81 w 81"/>
                <a:gd name="T7" fmla="*/ 0 h 618"/>
                <a:gd name="T8" fmla="*/ 69 w 81"/>
                <a:gd name="T9" fmla="*/ 0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618">
                  <a:moveTo>
                    <a:pt x="69" y="0"/>
                  </a:moveTo>
                  <a:lnTo>
                    <a:pt x="0" y="618"/>
                  </a:lnTo>
                  <a:lnTo>
                    <a:pt x="10" y="618"/>
                  </a:lnTo>
                  <a:lnTo>
                    <a:pt x="81" y="0"/>
                  </a:lnTo>
                  <a:lnTo>
                    <a:pt x="6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7" name="Freeform 57"/>
            <p:cNvSpPr/>
            <p:nvPr/>
          </p:nvSpPr>
          <p:spPr bwMode="auto">
            <a:xfrm>
              <a:off x="3135" y="1810"/>
              <a:ext cx="476" cy="474"/>
            </a:xfrm>
            <a:custGeom>
              <a:avLst/>
              <a:gdLst>
                <a:gd name="T0" fmla="*/ 0 w 476"/>
                <a:gd name="T1" fmla="*/ 0 h 474"/>
                <a:gd name="T2" fmla="*/ 469 w 476"/>
                <a:gd name="T3" fmla="*/ 474 h 474"/>
                <a:gd name="T4" fmla="*/ 476 w 476"/>
                <a:gd name="T5" fmla="*/ 471 h 474"/>
                <a:gd name="T6" fmla="*/ 9 w 476"/>
                <a:gd name="T7" fmla="*/ 0 h 474"/>
                <a:gd name="T8" fmla="*/ 0 w 476"/>
                <a:gd name="T9" fmla="*/ 0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6" h="474">
                  <a:moveTo>
                    <a:pt x="0" y="0"/>
                  </a:moveTo>
                  <a:lnTo>
                    <a:pt x="469" y="474"/>
                  </a:lnTo>
                  <a:lnTo>
                    <a:pt x="476" y="471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8" name="Freeform 58"/>
            <p:cNvSpPr/>
            <p:nvPr/>
          </p:nvSpPr>
          <p:spPr bwMode="auto">
            <a:xfrm>
              <a:off x="2938" y="2109"/>
              <a:ext cx="363" cy="696"/>
            </a:xfrm>
            <a:custGeom>
              <a:avLst/>
              <a:gdLst>
                <a:gd name="T0" fmla="*/ 358 w 363"/>
                <a:gd name="T1" fmla="*/ 0 h 696"/>
                <a:gd name="T2" fmla="*/ 0 w 363"/>
                <a:gd name="T3" fmla="*/ 696 h 696"/>
                <a:gd name="T4" fmla="*/ 12 w 363"/>
                <a:gd name="T5" fmla="*/ 696 h 696"/>
                <a:gd name="T6" fmla="*/ 363 w 363"/>
                <a:gd name="T7" fmla="*/ 9 h 696"/>
                <a:gd name="T8" fmla="*/ 358 w 363"/>
                <a:gd name="T9" fmla="*/ 0 h 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3" h="696">
                  <a:moveTo>
                    <a:pt x="358" y="0"/>
                  </a:moveTo>
                  <a:lnTo>
                    <a:pt x="0" y="696"/>
                  </a:lnTo>
                  <a:lnTo>
                    <a:pt x="12" y="696"/>
                  </a:lnTo>
                  <a:lnTo>
                    <a:pt x="363" y="9"/>
                  </a:lnTo>
                  <a:lnTo>
                    <a:pt x="35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9" name="Freeform 59"/>
            <p:cNvSpPr/>
            <p:nvPr/>
          </p:nvSpPr>
          <p:spPr bwMode="auto">
            <a:xfrm>
              <a:off x="3085" y="2296"/>
              <a:ext cx="516" cy="154"/>
            </a:xfrm>
            <a:custGeom>
              <a:avLst/>
              <a:gdLst>
                <a:gd name="T0" fmla="*/ 0 w 516"/>
                <a:gd name="T1" fmla="*/ 144 h 154"/>
                <a:gd name="T2" fmla="*/ 516 w 516"/>
                <a:gd name="T3" fmla="*/ 0 h 154"/>
                <a:gd name="T4" fmla="*/ 516 w 516"/>
                <a:gd name="T5" fmla="*/ 7 h 154"/>
                <a:gd name="T6" fmla="*/ 0 w 516"/>
                <a:gd name="T7" fmla="*/ 154 h 154"/>
                <a:gd name="T8" fmla="*/ 0 w 516"/>
                <a:gd name="T9" fmla="*/ 14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6" h="154">
                  <a:moveTo>
                    <a:pt x="0" y="144"/>
                  </a:moveTo>
                  <a:lnTo>
                    <a:pt x="516" y="0"/>
                  </a:lnTo>
                  <a:lnTo>
                    <a:pt x="516" y="7"/>
                  </a:lnTo>
                  <a:lnTo>
                    <a:pt x="0" y="154"/>
                  </a:lnTo>
                  <a:lnTo>
                    <a:pt x="0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0" name="Freeform 60"/>
            <p:cNvSpPr/>
            <p:nvPr/>
          </p:nvSpPr>
          <p:spPr bwMode="auto">
            <a:xfrm>
              <a:off x="3637" y="2106"/>
              <a:ext cx="571" cy="192"/>
            </a:xfrm>
            <a:custGeom>
              <a:avLst/>
              <a:gdLst>
                <a:gd name="T0" fmla="*/ 0 w 571"/>
                <a:gd name="T1" fmla="*/ 180 h 192"/>
                <a:gd name="T2" fmla="*/ 571 w 571"/>
                <a:gd name="T3" fmla="*/ 0 h 192"/>
                <a:gd name="T4" fmla="*/ 571 w 571"/>
                <a:gd name="T5" fmla="*/ 12 h 192"/>
                <a:gd name="T6" fmla="*/ 0 w 571"/>
                <a:gd name="T7" fmla="*/ 192 h 192"/>
                <a:gd name="T8" fmla="*/ 0 w 571"/>
                <a:gd name="T9" fmla="*/ 18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192">
                  <a:moveTo>
                    <a:pt x="0" y="180"/>
                  </a:moveTo>
                  <a:lnTo>
                    <a:pt x="571" y="0"/>
                  </a:lnTo>
                  <a:lnTo>
                    <a:pt x="571" y="12"/>
                  </a:lnTo>
                  <a:lnTo>
                    <a:pt x="0" y="192"/>
                  </a:lnTo>
                  <a:lnTo>
                    <a:pt x="0" y="1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1" name="Freeform 61"/>
            <p:cNvSpPr/>
            <p:nvPr/>
          </p:nvSpPr>
          <p:spPr bwMode="auto">
            <a:xfrm>
              <a:off x="4234" y="2106"/>
              <a:ext cx="521" cy="187"/>
            </a:xfrm>
            <a:custGeom>
              <a:avLst/>
              <a:gdLst>
                <a:gd name="T0" fmla="*/ 0 w 521"/>
                <a:gd name="T1" fmla="*/ 10 h 187"/>
                <a:gd name="T2" fmla="*/ 518 w 521"/>
                <a:gd name="T3" fmla="*/ 187 h 187"/>
                <a:gd name="T4" fmla="*/ 521 w 521"/>
                <a:gd name="T5" fmla="*/ 175 h 187"/>
                <a:gd name="T6" fmla="*/ 0 w 521"/>
                <a:gd name="T7" fmla="*/ 0 h 187"/>
                <a:gd name="T8" fmla="*/ 0 w 521"/>
                <a:gd name="T9" fmla="*/ 1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187">
                  <a:moveTo>
                    <a:pt x="0" y="10"/>
                  </a:moveTo>
                  <a:lnTo>
                    <a:pt x="518" y="187"/>
                  </a:lnTo>
                  <a:lnTo>
                    <a:pt x="521" y="175"/>
                  </a:lnTo>
                  <a:lnTo>
                    <a:pt x="0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2" name="Freeform 62"/>
            <p:cNvSpPr/>
            <p:nvPr/>
          </p:nvSpPr>
          <p:spPr bwMode="auto">
            <a:xfrm>
              <a:off x="4795" y="1749"/>
              <a:ext cx="329" cy="525"/>
            </a:xfrm>
            <a:custGeom>
              <a:avLst/>
              <a:gdLst>
                <a:gd name="T0" fmla="*/ 329 w 329"/>
                <a:gd name="T1" fmla="*/ 0 h 525"/>
                <a:gd name="T2" fmla="*/ 0 w 329"/>
                <a:gd name="T3" fmla="*/ 525 h 525"/>
                <a:gd name="T4" fmla="*/ 7 w 329"/>
                <a:gd name="T5" fmla="*/ 525 h 525"/>
                <a:gd name="T6" fmla="*/ 329 w 329"/>
                <a:gd name="T7" fmla="*/ 12 h 525"/>
                <a:gd name="T8" fmla="*/ 329 w 329"/>
                <a:gd name="T9" fmla="*/ 0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9" h="525">
                  <a:moveTo>
                    <a:pt x="329" y="0"/>
                  </a:moveTo>
                  <a:lnTo>
                    <a:pt x="0" y="525"/>
                  </a:lnTo>
                  <a:lnTo>
                    <a:pt x="7" y="525"/>
                  </a:lnTo>
                  <a:lnTo>
                    <a:pt x="329" y="12"/>
                  </a:lnTo>
                  <a:lnTo>
                    <a:pt x="3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3" name="Freeform 63"/>
            <p:cNvSpPr/>
            <p:nvPr/>
          </p:nvSpPr>
          <p:spPr bwMode="auto">
            <a:xfrm>
              <a:off x="5145" y="1756"/>
              <a:ext cx="52" cy="691"/>
            </a:xfrm>
            <a:custGeom>
              <a:avLst/>
              <a:gdLst>
                <a:gd name="T0" fmla="*/ 0 w 52"/>
                <a:gd name="T1" fmla="*/ 0 h 691"/>
                <a:gd name="T2" fmla="*/ 41 w 52"/>
                <a:gd name="T3" fmla="*/ 691 h 691"/>
                <a:gd name="T4" fmla="*/ 52 w 52"/>
                <a:gd name="T5" fmla="*/ 691 h 691"/>
                <a:gd name="T6" fmla="*/ 7 w 52"/>
                <a:gd name="T7" fmla="*/ 0 h 691"/>
                <a:gd name="T8" fmla="*/ 0 w 52"/>
                <a:gd name="T9" fmla="*/ 0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691">
                  <a:moveTo>
                    <a:pt x="0" y="0"/>
                  </a:moveTo>
                  <a:lnTo>
                    <a:pt x="41" y="691"/>
                  </a:lnTo>
                  <a:lnTo>
                    <a:pt x="52" y="691"/>
                  </a:lnTo>
                  <a:lnTo>
                    <a:pt x="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4" name="Freeform 64"/>
            <p:cNvSpPr/>
            <p:nvPr/>
          </p:nvSpPr>
          <p:spPr bwMode="auto">
            <a:xfrm>
              <a:off x="5204" y="2102"/>
              <a:ext cx="183" cy="355"/>
            </a:xfrm>
            <a:custGeom>
              <a:avLst/>
              <a:gdLst>
                <a:gd name="T0" fmla="*/ 171 w 183"/>
                <a:gd name="T1" fmla="*/ 0 h 355"/>
                <a:gd name="T2" fmla="*/ 0 w 183"/>
                <a:gd name="T3" fmla="*/ 345 h 355"/>
                <a:gd name="T4" fmla="*/ 10 w 183"/>
                <a:gd name="T5" fmla="*/ 355 h 355"/>
                <a:gd name="T6" fmla="*/ 183 w 183"/>
                <a:gd name="T7" fmla="*/ 0 h 355"/>
                <a:gd name="T8" fmla="*/ 171 w 183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3" h="355">
                  <a:moveTo>
                    <a:pt x="171" y="0"/>
                  </a:moveTo>
                  <a:lnTo>
                    <a:pt x="0" y="345"/>
                  </a:lnTo>
                  <a:lnTo>
                    <a:pt x="10" y="355"/>
                  </a:lnTo>
                  <a:lnTo>
                    <a:pt x="183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5" name="Freeform 65"/>
            <p:cNvSpPr/>
            <p:nvPr/>
          </p:nvSpPr>
          <p:spPr bwMode="auto">
            <a:xfrm>
              <a:off x="4795" y="2303"/>
              <a:ext cx="362" cy="173"/>
            </a:xfrm>
            <a:custGeom>
              <a:avLst/>
              <a:gdLst>
                <a:gd name="T0" fmla="*/ 0 w 362"/>
                <a:gd name="T1" fmla="*/ 9 h 173"/>
                <a:gd name="T2" fmla="*/ 362 w 362"/>
                <a:gd name="T3" fmla="*/ 173 h 173"/>
                <a:gd name="T4" fmla="*/ 362 w 362"/>
                <a:gd name="T5" fmla="*/ 156 h 173"/>
                <a:gd name="T6" fmla="*/ 0 w 362"/>
                <a:gd name="T7" fmla="*/ 0 h 173"/>
                <a:gd name="T8" fmla="*/ 0 w 362"/>
                <a:gd name="T9" fmla="*/ 9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2" h="173">
                  <a:moveTo>
                    <a:pt x="0" y="9"/>
                  </a:moveTo>
                  <a:lnTo>
                    <a:pt x="362" y="173"/>
                  </a:lnTo>
                  <a:lnTo>
                    <a:pt x="362" y="156"/>
                  </a:lnTo>
                  <a:lnTo>
                    <a:pt x="0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6" name="Freeform 66"/>
            <p:cNvSpPr/>
            <p:nvPr/>
          </p:nvSpPr>
          <p:spPr bwMode="auto">
            <a:xfrm>
              <a:off x="5086" y="2499"/>
              <a:ext cx="102" cy="462"/>
            </a:xfrm>
            <a:custGeom>
              <a:avLst/>
              <a:gdLst>
                <a:gd name="T0" fmla="*/ 95 w 102"/>
                <a:gd name="T1" fmla="*/ 0 h 462"/>
                <a:gd name="T2" fmla="*/ 0 w 102"/>
                <a:gd name="T3" fmla="*/ 462 h 462"/>
                <a:gd name="T4" fmla="*/ 12 w 102"/>
                <a:gd name="T5" fmla="*/ 462 h 462"/>
                <a:gd name="T6" fmla="*/ 102 w 102"/>
                <a:gd name="T7" fmla="*/ 0 h 462"/>
                <a:gd name="T8" fmla="*/ 95 w 102"/>
                <a:gd name="T9" fmla="*/ 0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462">
                  <a:moveTo>
                    <a:pt x="95" y="0"/>
                  </a:moveTo>
                  <a:lnTo>
                    <a:pt x="0" y="462"/>
                  </a:lnTo>
                  <a:lnTo>
                    <a:pt x="12" y="462"/>
                  </a:lnTo>
                  <a:lnTo>
                    <a:pt x="102" y="0"/>
                  </a:lnTo>
                  <a:lnTo>
                    <a:pt x="9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7" name="Freeform 67"/>
            <p:cNvSpPr/>
            <p:nvPr/>
          </p:nvSpPr>
          <p:spPr bwMode="auto">
            <a:xfrm>
              <a:off x="4724" y="2317"/>
              <a:ext cx="59" cy="663"/>
            </a:xfrm>
            <a:custGeom>
              <a:avLst/>
              <a:gdLst>
                <a:gd name="T0" fmla="*/ 50 w 59"/>
                <a:gd name="T1" fmla="*/ 0 h 663"/>
                <a:gd name="T2" fmla="*/ 0 w 59"/>
                <a:gd name="T3" fmla="*/ 663 h 663"/>
                <a:gd name="T4" fmla="*/ 9 w 59"/>
                <a:gd name="T5" fmla="*/ 663 h 663"/>
                <a:gd name="T6" fmla="*/ 59 w 59"/>
                <a:gd name="T7" fmla="*/ 0 h 663"/>
                <a:gd name="T8" fmla="*/ 50 w 59"/>
                <a:gd name="T9" fmla="*/ 0 h 6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663">
                  <a:moveTo>
                    <a:pt x="50" y="0"/>
                  </a:moveTo>
                  <a:lnTo>
                    <a:pt x="0" y="663"/>
                  </a:lnTo>
                  <a:lnTo>
                    <a:pt x="9" y="663"/>
                  </a:lnTo>
                  <a:lnTo>
                    <a:pt x="59" y="0"/>
                  </a:lnTo>
                  <a:lnTo>
                    <a:pt x="5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8" name="Freeform 68"/>
            <p:cNvSpPr/>
            <p:nvPr/>
          </p:nvSpPr>
          <p:spPr bwMode="auto">
            <a:xfrm>
              <a:off x="4740" y="2499"/>
              <a:ext cx="443" cy="481"/>
            </a:xfrm>
            <a:custGeom>
              <a:avLst/>
              <a:gdLst>
                <a:gd name="T0" fmla="*/ 436 w 443"/>
                <a:gd name="T1" fmla="*/ 0 h 481"/>
                <a:gd name="T2" fmla="*/ 0 w 443"/>
                <a:gd name="T3" fmla="*/ 476 h 481"/>
                <a:gd name="T4" fmla="*/ 7 w 443"/>
                <a:gd name="T5" fmla="*/ 481 h 481"/>
                <a:gd name="T6" fmla="*/ 443 w 443"/>
                <a:gd name="T7" fmla="*/ 0 h 481"/>
                <a:gd name="T8" fmla="*/ 436 w 443"/>
                <a:gd name="T9" fmla="*/ 0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3" h="481">
                  <a:moveTo>
                    <a:pt x="436" y="0"/>
                  </a:moveTo>
                  <a:lnTo>
                    <a:pt x="0" y="476"/>
                  </a:lnTo>
                  <a:lnTo>
                    <a:pt x="7" y="481"/>
                  </a:lnTo>
                  <a:lnTo>
                    <a:pt x="443" y="0"/>
                  </a:lnTo>
                  <a:lnTo>
                    <a:pt x="43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9" name="Freeform 69"/>
            <p:cNvSpPr/>
            <p:nvPr/>
          </p:nvSpPr>
          <p:spPr bwMode="auto">
            <a:xfrm>
              <a:off x="4996" y="2573"/>
              <a:ext cx="81" cy="388"/>
            </a:xfrm>
            <a:custGeom>
              <a:avLst/>
              <a:gdLst>
                <a:gd name="T0" fmla="*/ 0 w 81"/>
                <a:gd name="T1" fmla="*/ 0 h 388"/>
                <a:gd name="T2" fmla="*/ 69 w 81"/>
                <a:gd name="T3" fmla="*/ 388 h 388"/>
                <a:gd name="T4" fmla="*/ 81 w 81"/>
                <a:gd name="T5" fmla="*/ 388 h 388"/>
                <a:gd name="T6" fmla="*/ 10 w 81"/>
                <a:gd name="T7" fmla="*/ 0 h 388"/>
                <a:gd name="T8" fmla="*/ 0 w 8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388">
                  <a:moveTo>
                    <a:pt x="0" y="0"/>
                  </a:moveTo>
                  <a:lnTo>
                    <a:pt x="69" y="388"/>
                  </a:lnTo>
                  <a:lnTo>
                    <a:pt x="81" y="388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0" name="Freeform 70"/>
            <p:cNvSpPr/>
            <p:nvPr/>
          </p:nvSpPr>
          <p:spPr bwMode="auto">
            <a:xfrm>
              <a:off x="4186" y="2116"/>
              <a:ext cx="38" cy="594"/>
            </a:xfrm>
            <a:custGeom>
              <a:avLst/>
              <a:gdLst>
                <a:gd name="T0" fmla="*/ 31 w 38"/>
                <a:gd name="T1" fmla="*/ 2 h 594"/>
                <a:gd name="T2" fmla="*/ 0 w 38"/>
                <a:gd name="T3" fmla="*/ 594 h 594"/>
                <a:gd name="T4" fmla="*/ 7 w 38"/>
                <a:gd name="T5" fmla="*/ 594 h 594"/>
                <a:gd name="T6" fmla="*/ 38 w 38"/>
                <a:gd name="T7" fmla="*/ 0 h 594"/>
                <a:gd name="T8" fmla="*/ 31 w 38"/>
                <a:gd name="T9" fmla="*/ 2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594">
                  <a:moveTo>
                    <a:pt x="31" y="2"/>
                  </a:moveTo>
                  <a:lnTo>
                    <a:pt x="0" y="594"/>
                  </a:lnTo>
                  <a:lnTo>
                    <a:pt x="7" y="594"/>
                  </a:lnTo>
                  <a:lnTo>
                    <a:pt x="38" y="0"/>
                  </a:lnTo>
                  <a:lnTo>
                    <a:pt x="31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1" name="Freeform 71"/>
            <p:cNvSpPr/>
            <p:nvPr/>
          </p:nvSpPr>
          <p:spPr bwMode="auto">
            <a:xfrm>
              <a:off x="4201" y="2312"/>
              <a:ext cx="568" cy="415"/>
            </a:xfrm>
            <a:custGeom>
              <a:avLst/>
              <a:gdLst>
                <a:gd name="T0" fmla="*/ 0 w 568"/>
                <a:gd name="T1" fmla="*/ 405 h 415"/>
                <a:gd name="T2" fmla="*/ 563 w 568"/>
                <a:gd name="T3" fmla="*/ 0 h 415"/>
                <a:gd name="T4" fmla="*/ 568 w 568"/>
                <a:gd name="T5" fmla="*/ 7 h 415"/>
                <a:gd name="T6" fmla="*/ 0 w 568"/>
                <a:gd name="T7" fmla="*/ 415 h 415"/>
                <a:gd name="T8" fmla="*/ 0 w 568"/>
                <a:gd name="T9" fmla="*/ 405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8" h="415">
                  <a:moveTo>
                    <a:pt x="0" y="405"/>
                  </a:moveTo>
                  <a:lnTo>
                    <a:pt x="563" y="0"/>
                  </a:lnTo>
                  <a:lnTo>
                    <a:pt x="568" y="7"/>
                  </a:lnTo>
                  <a:lnTo>
                    <a:pt x="0" y="415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2" name="Freeform 72"/>
            <p:cNvSpPr/>
            <p:nvPr/>
          </p:nvSpPr>
          <p:spPr bwMode="auto">
            <a:xfrm>
              <a:off x="4198" y="2729"/>
              <a:ext cx="507" cy="272"/>
            </a:xfrm>
            <a:custGeom>
              <a:avLst/>
              <a:gdLst>
                <a:gd name="T0" fmla="*/ 0 w 507"/>
                <a:gd name="T1" fmla="*/ 9 h 272"/>
                <a:gd name="T2" fmla="*/ 497 w 507"/>
                <a:gd name="T3" fmla="*/ 272 h 272"/>
                <a:gd name="T4" fmla="*/ 507 w 507"/>
                <a:gd name="T5" fmla="*/ 268 h 272"/>
                <a:gd name="T6" fmla="*/ 5 w 507"/>
                <a:gd name="T7" fmla="*/ 0 h 272"/>
                <a:gd name="T8" fmla="*/ 0 w 507"/>
                <a:gd name="T9" fmla="*/ 9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72">
                  <a:moveTo>
                    <a:pt x="0" y="9"/>
                  </a:moveTo>
                  <a:lnTo>
                    <a:pt x="497" y="272"/>
                  </a:lnTo>
                  <a:lnTo>
                    <a:pt x="507" y="268"/>
                  </a:lnTo>
                  <a:lnTo>
                    <a:pt x="5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3" name="Freeform 73"/>
            <p:cNvSpPr/>
            <p:nvPr/>
          </p:nvSpPr>
          <p:spPr bwMode="auto">
            <a:xfrm>
              <a:off x="3627" y="2298"/>
              <a:ext cx="540" cy="431"/>
            </a:xfrm>
            <a:custGeom>
              <a:avLst/>
              <a:gdLst>
                <a:gd name="T0" fmla="*/ 0 w 540"/>
                <a:gd name="T1" fmla="*/ 10 h 431"/>
                <a:gd name="T2" fmla="*/ 540 w 540"/>
                <a:gd name="T3" fmla="*/ 431 h 431"/>
                <a:gd name="T4" fmla="*/ 540 w 540"/>
                <a:gd name="T5" fmla="*/ 417 h 431"/>
                <a:gd name="T6" fmla="*/ 8 w 540"/>
                <a:gd name="T7" fmla="*/ 0 h 431"/>
                <a:gd name="T8" fmla="*/ 0 w 540"/>
                <a:gd name="T9" fmla="*/ 1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431">
                  <a:moveTo>
                    <a:pt x="0" y="10"/>
                  </a:moveTo>
                  <a:lnTo>
                    <a:pt x="540" y="431"/>
                  </a:lnTo>
                  <a:lnTo>
                    <a:pt x="540" y="417"/>
                  </a:lnTo>
                  <a:lnTo>
                    <a:pt x="8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4" name="Freeform 74"/>
            <p:cNvSpPr/>
            <p:nvPr/>
          </p:nvSpPr>
          <p:spPr bwMode="auto">
            <a:xfrm>
              <a:off x="3495" y="2305"/>
              <a:ext cx="130" cy="621"/>
            </a:xfrm>
            <a:custGeom>
              <a:avLst/>
              <a:gdLst>
                <a:gd name="T0" fmla="*/ 125 w 130"/>
                <a:gd name="T1" fmla="*/ 0 h 621"/>
                <a:gd name="T2" fmla="*/ 0 w 130"/>
                <a:gd name="T3" fmla="*/ 621 h 621"/>
                <a:gd name="T4" fmla="*/ 9 w 130"/>
                <a:gd name="T5" fmla="*/ 621 h 621"/>
                <a:gd name="T6" fmla="*/ 130 w 130"/>
                <a:gd name="T7" fmla="*/ 5 h 621"/>
                <a:gd name="T8" fmla="*/ 125 w 130"/>
                <a:gd name="T9" fmla="*/ 0 h 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" h="621">
                  <a:moveTo>
                    <a:pt x="125" y="0"/>
                  </a:moveTo>
                  <a:lnTo>
                    <a:pt x="0" y="621"/>
                  </a:lnTo>
                  <a:lnTo>
                    <a:pt x="9" y="621"/>
                  </a:lnTo>
                  <a:lnTo>
                    <a:pt x="130" y="5"/>
                  </a:lnTo>
                  <a:lnTo>
                    <a:pt x="1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5" name="Freeform 75"/>
            <p:cNvSpPr/>
            <p:nvPr/>
          </p:nvSpPr>
          <p:spPr bwMode="auto">
            <a:xfrm>
              <a:off x="3054" y="2461"/>
              <a:ext cx="420" cy="465"/>
            </a:xfrm>
            <a:custGeom>
              <a:avLst/>
              <a:gdLst>
                <a:gd name="T0" fmla="*/ 0 w 420"/>
                <a:gd name="T1" fmla="*/ 8 h 465"/>
                <a:gd name="T2" fmla="*/ 412 w 420"/>
                <a:gd name="T3" fmla="*/ 465 h 465"/>
                <a:gd name="T4" fmla="*/ 420 w 420"/>
                <a:gd name="T5" fmla="*/ 465 h 465"/>
                <a:gd name="T6" fmla="*/ 12 w 420"/>
                <a:gd name="T7" fmla="*/ 0 h 465"/>
                <a:gd name="T8" fmla="*/ 0 w 420"/>
                <a:gd name="T9" fmla="*/ 8 h 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0" h="465">
                  <a:moveTo>
                    <a:pt x="0" y="8"/>
                  </a:moveTo>
                  <a:lnTo>
                    <a:pt x="412" y="465"/>
                  </a:lnTo>
                  <a:lnTo>
                    <a:pt x="420" y="465"/>
                  </a:lnTo>
                  <a:lnTo>
                    <a:pt x="12" y="0"/>
                  </a:ln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6" name="Freeform 76"/>
            <p:cNvSpPr/>
            <p:nvPr/>
          </p:nvSpPr>
          <p:spPr bwMode="auto">
            <a:xfrm>
              <a:off x="3519" y="2729"/>
              <a:ext cx="655" cy="223"/>
            </a:xfrm>
            <a:custGeom>
              <a:avLst/>
              <a:gdLst>
                <a:gd name="T0" fmla="*/ 0 w 655"/>
                <a:gd name="T1" fmla="*/ 213 h 223"/>
                <a:gd name="T2" fmla="*/ 655 w 655"/>
                <a:gd name="T3" fmla="*/ 0 h 223"/>
                <a:gd name="T4" fmla="*/ 655 w 655"/>
                <a:gd name="T5" fmla="*/ 9 h 223"/>
                <a:gd name="T6" fmla="*/ 0 w 655"/>
                <a:gd name="T7" fmla="*/ 223 h 223"/>
                <a:gd name="T8" fmla="*/ 0 w 655"/>
                <a:gd name="T9" fmla="*/ 213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5" h="223">
                  <a:moveTo>
                    <a:pt x="0" y="213"/>
                  </a:moveTo>
                  <a:lnTo>
                    <a:pt x="655" y="0"/>
                  </a:lnTo>
                  <a:lnTo>
                    <a:pt x="655" y="9"/>
                  </a:lnTo>
                  <a:lnTo>
                    <a:pt x="0" y="223"/>
                  </a:lnTo>
                  <a:lnTo>
                    <a:pt x="0" y="2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7" name="Freeform 77"/>
            <p:cNvSpPr/>
            <p:nvPr/>
          </p:nvSpPr>
          <p:spPr bwMode="auto">
            <a:xfrm>
              <a:off x="4066" y="2738"/>
              <a:ext cx="123" cy="495"/>
            </a:xfrm>
            <a:custGeom>
              <a:avLst/>
              <a:gdLst>
                <a:gd name="T0" fmla="*/ 118 w 123"/>
                <a:gd name="T1" fmla="*/ 0 h 495"/>
                <a:gd name="T2" fmla="*/ 0 w 123"/>
                <a:gd name="T3" fmla="*/ 495 h 495"/>
                <a:gd name="T4" fmla="*/ 7 w 123"/>
                <a:gd name="T5" fmla="*/ 495 h 495"/>
                <a:gd name="T6" fmla="*/ 123 w 123"/>
                <a:gd name="T7" fmla="*/ 0 h 495"/>
                <a:gd name="T8" fmla="*/ 118 w 123"/>
                <a:gd name="T9" fmla="*/ 0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495">
                  <a:moveTo>
                    <a:pt x="118" y="0"/>
                  </a:moveTo>
                  <a:lnTo>
                    <a:pt x="0" y="495"/>
                  </a:lnTo>
                  <a:lnTo>
                    <a:pt x="7" y="495"/>
                  </a:lnTo>
                  <a:lnTo>
                    <a:pt x="123" y="0"/>
                  </a:lnTo>
                  <a:lnTo>
                    <a:pt x="1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8" name="Freeform 78"/>
            <p:cNvSpPr/>
            <p:nvPr/>
          </p:nvSpPr>
          <p:spPr bwMode="auto">
            <a:xfrm>
              <a:off x="2957" y="2843"/>
              <a:ext cx="971" cy="42"/>
            </a:xfrm>
            <a:custGeom>
              <a:avLst/>
              <a:gdLst>
                <a:gd name="T0" fmla="*/ 0 w 971"/>
                <a:gd name="T1" fmla="*/ 0 h 42"/>
                <a:gd name="T2" fmla="*/ 971 w 971"/>
                <a:gd name="T3" fmla="*/ 30 h 42"/>
                <a:gd name="T4" fmla="*/ 971 w 971"/>
                <a:gd name="T5" fmla="*/ 42 h 42"/>
                <a:gd name="T6" fmla="*/ 0 w 971"/>
                <a:gd name="T7" fmla="*/ 7 h 42"/>
                <a:gd name="T8" fmla="*/ 0 w 971"/>
                <a:gd name="T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1" h="42">
                  <a:moveTo>
                    <a:pt x="0" y="0"/>
                  </a:moveTo>
                  <a:lnTo>
                    <a:pt x="971" y="30"/>
                  </a:lnTo>
                  <a:lnTo>
                    <a:pt x="971" y="42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9" name="Freeform 79"/>
            <p:cNvSpPr/>
            <p:nvPr/>
          </p:nvSpPr>
          <p:spPr bwMode="auto">
            <a:xfrm>
              <a:off x="2865" y="2902"/>
              <a:ext cx="597" cy="57"/>
            </a:xfrm>
            <a:custGeom>
              <a:avLst/>
              <a:gdLst>
                <a:gd name="T0" fmla="*/ 0 w 597"/>
                <a:gd name="T1" fmla="*/ 0 h 57"/>
                <a:gd name="T2" fmla="*/ 597 w 597"/>
                <a:gd name="T3" fmla="*/ 50 h 57"/>
                <a:gd name="T4" fmla="*/ 597 w 597"/>
                <a:gd name="T5" fmla="*/ 57 h 57"/>
                <a:gd name="T6" fmla="*/ 0 w 597"/>
                <a:gd name="T7" fmla="*/ 12 h 57"/>
                <a:gd name="T8" fmla="*/ 0 w 597"/>
                <a:gd name="T9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57">
                  <a:moveTo>
                    <a:pt x="0" y="0"/>
                  </a:moveTo>
                  <a:lnTo>
                    <a:pt x="597" y="50"/>
                  </a:lnTo>
                  <a:lnTo>
                    <a:pt x="597" y="57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0" name="Freeform 80"/>
            <p:cNvSpPr/>
            <p:nvPr/>
          </p:nvSpPr>
          <p:spPr bwMode="auto">
            <a:xfrm>
              <a:off x="2844" y="2916"/>
              <a:ext cx="61" cy="268"/>
            </a:xfrm>
            <a:custGeom>
              <a:avLst/>
              <a:gdLst>
                <a:gd name="T0" fmla="*/ 0 w 61"/>
                <a:gd name="T1" fmla="*/ 0 h 268"/>
                <a:gd name="T2" fmla="*/ 54 w 61"/>
                <a:gd name="T3" fmla="*/ 268 h 268"/>
                <a:gd name="T4" fmla="*/ 61 w 61"/>
                <a:gd name="T5" fmla="*/ 268 h 268"/>
                <a:gd name="T6" fmla="*/ 12 w 61"/>
                <a:gd name="T7" fmla="*/ 0 h 268"/>
                <a:gd name="T8" fmla="*/ 0 w 61"/>
                <a:gd name="T9" fmla="*/ 0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268">
                  <a:moveTo>
                    <a:pt x="0" y="0"/>
                  </a:moveTo>
                  <a:lnTo>
                    <a:pt x="54" y="268"/>
                  </a:lnTo>
                  <a:lnTo>
                    <a:pt x="61" y="26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1" name="Freeform 81"/>
            <p:cNvSpPr/>
            <p:nvPr/>
          </p:nvSpPr>
          <p:spPr bwMode="auto">
            <a:xfrm>
              <a:off x="2851" y="2909"/>
              <a:ext cx="608" cy="519"/>
            </a:xfrm>
            <a:custGeom>
              <a:avLst/>
              <a:gdLst>
                <a:gd name="T0" fmla="*/ 0 w 608"/>
                <a:gd name="T1" fmla="*/ 9 h 519"/>
                <a:gd name="T2" fmla="*/ 601 w 608"/>
                <a:gd name="T3" fmla="*/ 519 h 519"/>
                <a:gd name="T4" fmla="*/ 608 w 608"/>
                <a:gd name="T5" fmla="*/ 509 h 519"/>
                <a:gd name="T6" fmla="*/ 7 w 608"/>
                <a:gd name="T7" fmla="*/ 0 h 519"/>
                <a:gd name="T8" fmla="*/ 0 w 608"/>
                <a:gd name="T9" fmla="*/ 9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8" h="519">
                  <a:moveTo>
                    <a:pt x="0" y="9"/>
                  </a:moveTo>
                  <a:lnTo>
                    <a:pt x="601" y="519"/>
                  </a:lnTo>
                  <a:lnTo>
                    <a:pt x="608" y="509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2" name="Freeform 82"/>
            <p:cNvSpPr/>
            <p:nvPr/>
          </p:nvSpPr>
          <p:spPr bwMode="auto">
            <a:xfrm>
              <a:off x="3474" y="2985"/>
              <a:ext cx="21" cy="421"/>
            </a:xfrm>
            <a:custGeom>
              <a:avLst/>
              <a:gdLst>
                <a:gd name="T0" fmla="*/ 11 w 21"/>
                <a:gd name="T1" fmla="*/ 7 h 421"/>
                <a:gd name="T2" fmla="*/ 0 w 21"/>
                <a:gd name="T3" fmla="*/ 421 h 421"/>
                <a:gd name="T4" fmla="*/ 11 w 21"/>
                <a:gd name="T5" fmla="*/ 421 h 421"/>
                <a:gd name="T6" fmla="*/ 21 w 21"/>
                <a:gd name="T7" fmla="*/ 0 h 421"/>
                <a:gd name="T8" fmla="*/ 11 w 21"/>
                <a:gd name="T9" fmla="*/ 7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421">
                  <a:moveTo>
                    <a:pt x="11" y="7"/>
                  </a:moveTo>
                  <a:lnTo>
                    <a:pt x="0" y="421"/>
                  </a:lnTo>
                  <a:lnTo>
                    <a:pt x="11" y="421"/>
                  </a:lnTo>
                  <a:lnTo>
                    <a:pt x="21" y="0"/>
                  </a:lnTo>
                  <a:lnTo>
                    <a:pt x="11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3" name="Freeform 83"/>
            <p:cNvSpPr/>
            <p:nvPr/>
          </p:nvSpPr>
          <p:spPr bwMode="auto">
            <a:xfrm>
              <a:off x="3519" y="2959"/>
              <a:ext cx="520" cy="296"/>
            </a:xfrm>
            <a:custGeom>
              <a:avLst/>
              <a:gdLst>
                <a:gd name="T0" fmla="*/ 0 w 520"/>
                <a:gd name="T1" fmla="*/ 16 h 296"/>
                <a:gd name="T2" fmla="*/ 509 w 520"/>
                <a:gd name="T3" fmla="*/ 296 h 296"/>
                <a:gd name="T4" fmla="*/ 520 w 520"/>
                <a:gd name="T5" fmla="*/ 286 h 296"/>
                <a:gd name="T6" fmla="*/ 0 w 520"/>
                <a:gd name="T7" fmla="*/ 0 h 296"/>
                <a:gd name="T8" fmla="*/ 0 w 520"/>
                <a:gd name="T9" fmla="*/ 16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0" h="296">
                  <a:moveTo>
                    <a:pt x="0" y="16"/>
                  </a:moveTo>
                  <a:lnTo>
                    <a:pt x="509" y="296"/>
                  </a:lnTo>
                  <a:lnTo>
                    <a:pt x="520" y="286"/>
                  </a:lnTo>
                  <a:lnTo>
                    <a:pt x="0" y="0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4" name="Freeform 84"/>
            <p:cNvSpPr/>
            <p:nvPr/>
          </p:nvSpPr>
          <p:spPr bwMode="auto">
            <a:xfrm>
              <a:off x="4082" y="3011"/>
              <a:ext cx="616" cy="246"/>
            </a:xfrm>
            <a:custGeom>
              <a:avLst/>
              <a:gdLst>
                <a:gd name="T0" fmla="*/ 0 w 616"/>
                <a:gd name="T1" fmla="*/ 232 h 246"/>
                <a:gd name="T2" fmla="*/ 616 w 616"/>
                <a:gd name="T3" fmla="*/ 0 h 246"/>
                <a:gd name="T4" fmla="*/ 616 w 616"/>
                <a:gd name="T5" fmla="*/ 12 h 246"/>
                <a:gd name="T6" fmla="*/ 0 w 616"/>
                <a:gd name="T7" fmla="*/ 246 h 246"/>
                <a:gd name="T8" fmla="*/ 0 w 616"/>
                <a:gd name="T9" fmla="*/ 232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6" h="246">
                  <a:moveTo>
                    <a:pt x="0" y="232"/>
                  </a:moveTo>
                  <a:lnTo>
                    <a:pt x="616" y="0"/>
                  </a:lnTo>
                  <a:lnTo>
                    <a:pt x="616" y="12"/>
                  </a:lnTo>
                  <a:lnTo>
                    <a:pt x="0" y="246"/>
                  </a:lnTo>
                  <a:lnTo>
                    <a:pt x="0" y="2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5" name="Freeform 85"/>
            <p:cNvSpPr/>
            <p:nvPr/>
          </p:nvSpPr>
          <p:spPr bwMode="auto">
            <a:xfrm>
              <a:off x="4755" y="2992"/>
              <a:ext cx="284" cy="19"/>
            </a:xfrm>
            <a:custGeom>
              <a:avLst/>
              <a:gdLst>
                <a:gd name="T0" fmla="*/ 0 w 284"/>
                <a:gd name="T1" fmla="*/ 7 h 19"/>
                <a:gd name="T2" fmla="*/ 284 w 284"/>
                <a:gd name="T3" fmla="*/ 0 h 19"/>
                <a:gd name="T4" fmla="*/ 284 w 284"/>
                <a:gd name="T5" fmla="*/ 7 h 19"/>
                <a:gd name="T6" fmla="*/ 0 w 284"/>
                <a:gd name="T7" fmla="*/ 19 h 19"/>
                <a:gd name="T8" fmla="*/ 0 w 284"/>
                <a:gd name="T9" fmla="*/ 7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4" h="19">
                  <a:moveTo>
                    <a:pt x="0" y="7"/>
                  </a:moveTo>
                  <a:lnTo>
                    <a:pt x="284" y="0"/>
                  </a:lnTo>
                  <a:lnTo>
                    <a:pt x="284" y="7"/>
                  </a:lnTo>
                  <a:lnTo>
                    <a:pt x="0" y="19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6" name="Freeform 86"/>
            <p:cNvSpPr/>
            <p:nvPr/>
          </p:nvSpPr>
          <p:spPr bwMode="auto">
            <a:xfrm>
              <a:off x="4343" y="3013"/>
              <a:ext cx="360" cy="452"/>
            </a:xfrm>
            <a:custGeom>
              <a:avLst/>
              <a:gdLst>
                <a:gd name="T0" fmla="*/ 360 w 360"/>
                <a:gd name="T1" fmla="*/ 0 h 452"/>
                <a:gd name="T2" fmla="*/ 0 w 360"/>
                <a:gd name="T3" fmla="*/ 452 h 452"/>
                <a:gd name="T4" fmla="*/ 16 w 360"/>
                <a:gd name="T5" fmla="*/ 452 h 452"/>
                <a:gd name="T6" fmla="*/ 360 w 360"/>
                <a:gd name="T7" fmla="*/ 10 h 452"/>
                <a:gd name="T8" fmla="*/ 360 w 360"/>
                <a:gd name="T9" fmla="*/ 0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0" h="452">
                  <a:moveTo>
                    <a:pt x="360" y="0"/>
                  </a:moveTo>
                  <a:lnTo>
                    <a:pt x="0" y="452"/>
                  </a:lnTo>
                  <a:lnTo>
                    <a:pt x="16" y="452"/>
                  </a:lnTo>
                  <a:lnTo>
                    <a:pt x="360" y="10"/>
                  </a:lnTo>
                  <a:lnTo>
                    <a:pt x="36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7" name="Freeform 87"/>
            <p:cNvSpPr/>
            <p:nvPr/>
          </p:nvSpPr>
          <p:spPr bwMode="auto">
            <a:xfrm>
              <a:off x="4532" y="3023"/>
              <a:ext cx="180" cy="270"/>
            </a:xfrm>
            <a:custGeom>
              <a:avLst/>
              <a:gdLst>
                <a:gd name="T0" fmla="*/ 171 w 180"/>
                <a:gd name="T1" fmla="*/ 0 h 270"/>
                <a:gd name="T2" fmla="*/ 0 w 180"/>
                <a:gd name="T3" fmla="*/ 262 h 270"/>
                <a:gd name="T4" fmla="*/ 14 w 180"/>
                <a:gd name="T5" fmla="*/ 270 h 270"/>
                <a:gd name="T6" fmla="*/ 180 w 180"/>
                <a:gd name="T7" fmla="*/ 0 h 270"/>
                <a:gd name="T8" fmla="*/ 171 w 180"/>
                <a:gd name="T9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0" h="270">
                  <a:moveTo>
                    <a:pt x="171" y="0"/>
                  </a:moveTo>
                  <a:lnTo>
                    <a:pt x="0" y="262"/>
                  </a:lnTo>
                  <a:lnTo>
                    <a:pt x="14" y="270"/>
                  </a:lnTo>
                  <a:lnTo>
                    <a:pt x="180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8" name="Freeform 88"/>
            <p:cNvSpPr/>
            <p:nvPr/>
          </p:nvSpPr>
          <p:spPr bwMode="auto">
            <a:xfrm>
              <a:off x="4352" y="3330"/>
              <a:ext cx="149" cy="143"/>
            </a:xfrm>
            <a:custGeom>
              <a:avLst/>
              <a:gdLst>
                <a:gd name="T0" fmla="*/ 149 w 149"/>
                <a:gd name="T1" fmla="*/ 0 h 143"/>
                <a:gd name="T2" fmla="*/ 0 w 149"/>
                <a:gd name="T3" fmla="*/ 133 h 143"/>
                <a:gd name="T4" fmla="*/ 7 w 149"/>
                <a:gd name="T5" fmla="*/ 143 h 143"/>
                <a:gd name="T6" fmla="*/ 149 w 149"/>
                <a:gd name="T7" fmla="*/ 8 h 143"/>
                <a:gd name="T8" fmla="*/ 149 w 149"/>
                <a:gd name="T9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143">
                  <a:moveTo>
                    <a:pt x="149" y="0"/>
                  </a:moveTo>
                  <a:lnTo>
                    <a:pt x="0" y="133"/>
                  </a:lnTo>
                  <a:lnTo>
                    <a:pt x="7" y="143"/>
                  </a:lnTo>
                  <a:lnTo>
                    <a:pt x="149" y="8"/>
                  </a:lnTo>
                  <a:lnTo>
                    <a:pt x="14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9" name="Freeform 89"/>
            <p:cNvSpPr/>
            <p:nvPr/>
          </p:nvSpPr>
          <p:spPr bwMode="auto">
            <a:xfrm>
              <a:off x="3497" y="3262"/>
              <a:ext cx="542" cy="166"/>
            </a:xfrm>
            <a:custGeom>
              <a:avLst/>
              <a:gdLst>
                <a:gd name="T0" fmla="*/ 0 w 542"/>
                <a:gd name="T1" fmla="*/ 151 h 166"/>
                <a:gd name="T2" fmla="*/ 533 w 542"/>
                <a:gd name="T3" fmla="*/ 0 h 166"/>
                <a:gd name="T4" fmla="*/ 542 w 542"/>
                <a:gd name="T5" fmla="*/ 9 h 166"/>
                <a:gd name="T6" fmla="*/ 0 w 542"/>
                <a:gd name="T7" fmla="*/ 166 h 166"/>
                <a:gd name="T8" fmla="*/ 0 w 542"/>
                <a:gd name="T9" fmla="*/ 151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2" h="166">
                  <a:moveTo>
                    <a:pt x="0" y="151"/>
                  </a:moveTo>
                  <a:lnTo>
                    <a:pt x="533" y="0"/>
                  </a:lnTo>
                  <a:lnTo>
                    <a:pt x="542" y="9"/>
                  </a:lnTo>
                  <a:lnTo>
                    <a:pt x="0" y="166"/>
                  </a:lnTo>
                  <a:lnTo>
                    <a:pt x="0" y="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0" name="Freeform 90"/>
            <p:cNvSpPr/>
            <p:nvPr/>
          </p:nvSpPr>
          <p:spPr bwMode="auto">
            <a:xfrm>
              <a:off x="3509" y="3430"/>
              <a:ext cx="789" cy="61"/>
            </a:xfrm>
            <a:custGeom>
              <a:avLst/>
              <a:gdLst>
                <a:gd name="T0" fmla="*/ 0 w 789"/>
                <a:gd name="T1" fmla="*/ 0 h 61"/>
                <a:gd name="T2" fmla="*/ 789 w 789"/>
                <a:gd name="T3" fmla="*/ 52 h 61"/>
                <a:gd name="T4" fmla="*/ 789 w 789"/>
                <a:gd name="T5" fmla="*/ 61 h 61"/>
                <a:gd name="T6" fmla="*/ 0 w 789"/>
                <a:gd name="T7" fmla="*/ 7 h 61"/>
                <a:gd name="T8" fmla="*/ 0 w 789"/>
                <a:gd name="T9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9" h="61">
                  <a:moveTo>
                    <a:pt x="0" y="0"/>
                  </a:moveTo>
                  <a:lnTo>
                    <a:pt x="789" y="52"/>
                  </a:lnTo>
                  <a:lnTo>
                    <a:pt x="789" y="61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1" name="Freeform 91"/>
            <p:cNvSpPr/>
            <p:nvPr/>
          </p:nvSpPr>
          <p:spPr bwMode="auto">
            <a:xfrm>
              <a:off x="4066" y="3267"/>
              <a:ext cx="234" cy="210"/>
            </a:xfrm>
            <a:custGeom>
              <a:avLst/>
              <a:gdLst>
                <a:gd name="T0" fmla="*/ 0 w 234"/>
                <a:gd name="T1" fmla="*/ 0 h 210"/>
                <a:gd name="T2" fmla="*/ 234 w 234"/>
                <a:gd name="T3" fmla="*/ 210 h 210"/>
                <a:gd name="T4" fmla="*/ 234 w 234"/>
                <a:gd name="T5" fmla="*/ 198 h 210"/>
                <a:gd name="T6" fmla="*/ 11 w 234"/>
                <a:gd name="T7" fmla="*/ 0 h 210"/>
                <a:gd name="T8" fmla="*/ 0 w 234"/>
                <a:gd name="T9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210">
                  <a:moveTo>
                    <a:pt x="0" y="0"/>
                  </a:moveTo>
                  <a:lnTo>
                    <a:pt x="234" y="210"/>
                  </a:lnTo>
                  <a:lnTo>
                    <a:pt x="234" y="198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2" name="Oval 92"/>
            <p:cNvSpPr>
              <a:spLocks noChangeArrowheads="1"/>
            </p:cNvSpPr>
            <p:nvPr/>
          </p:nvSpPr>
          <p:spPr bwMode="auto">
            <a:xfrm>
              <a:off x="2830" y="965"/>
              <a:ext cx="78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3" name="Oval 93"/>
            <p:cNvSpPr>
              <a:spLocks noChangeArrowheads="1"/>
            </p:cNvSpPr>
            <p:nvPr/>
          </p:nvSpPr>
          <p:spPr bwMode="auto">
            <a:xfrm>
              <a:off x="3374" y="1076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4" name="Oval 94"/>
            <p:cNvSpPr>
              <a:spLocks noChangeArrowheads="1"/>
            </p:cNvSpPr>
            <p:nvPr/>
          </p:nvSpPr>
          <p:spPr bwMode="auto">
            <a:xfrm>
              <a:off x="3424" y="719"/>
              <a:ext cx="69" cy="6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5" name="Oval 95"/>
            <p:cNvSpPr>
              <a:spLocks noChangeArrowheads="1"/>
            </p:cNvSpPr>
            <p:nvPr/>
          </p:nvSpPr>
          <p:spPr bwMode="auto">
            <a:xfrm>
              <a:off x="3623" y="593"/>
              <a:ext cx="78" cy="8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6" name="Oval 96"/>
            <p:cNvSpPr>
              <a:spLocks noChangeArrowheads="1"/>
            </p:cNvSpPr>
            <p:nvPr/>
          </p:nvSpPr>
          <p:spPr bwMode="auto">
            <a:xfrm>
              <a:off x="4044" y="984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7" name="Oval 97"/>
            <p:cNvSpPr>
              <a:spLocks noChangeArrowheads="1"/>
            </p:cNvSpPr>
            <p:nvPr/>
          </p:nvSpPr>
          <p:spPr bwMode="auto">
            <a:xfrm>
              <a:off x="4399" y="832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8" name="Oval 98"/>
            <p:cNvSpPr>
              <a:spLocks noChangeArrowheads="1"/>
            </p:cNvSpPr>
            <p:nvPr/>
          </p:nvSpPr>
          <p:spPr bwMode="auto">
            <a:xfrm>
              <a:off x="4700" y="1076"/>
              <a:ext cx="69" cy="6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9" name="Oval 99"/>
            <p:cNvSpPr>
              <a:spLocks noChangeArrowheads="1"/>
            </p:cNvSpPr>
            <p:nvPr/>
          </p:nvSpPr>
          <p:spPr bwMode="auto">
            <a:xfrm>
              <a:off x="4745" y="2263"/>
              <a:ext cx="64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0" name="Oval 100"/>
            <p:cNvSpPr>
              <a:spLocks noChangeArrowheads="1"/>
            </p:cNvSpPr>
            <p:nvPr/>
          </p:nvSpPr>
          <p:spPr bwMode="auto">
            <a:xfrm>
              <a:off x="3800" y="1583"/>
              <a:ext cx="50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1" name="Oval 101"/>
            <p:cNvSpPr>
              <a:spLocks noChangeArrowheads="1"/>
            </p:cNvSpPr>
            <p:nvPr/>
          </p:nvSpPr>
          <p:spPr bwMode="auto">
            <a:xfrm>
              <a:off x="4949" y="2499"/>
              <a:ext cx="92" cy="9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2" name="Oval 102"/>
            <p:cNvSpPr>
              <a:spLocks noChangeArrowheads="1"/>
            </p:cNvSpPr>
            <p:nvPr/>
          </p:nvSpPr>
          <p:spPr bwMode="auto">
            <a:xfrm>
              <a:off x="4272" y="1706"/>
              <a:ext cx="106" cy="10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3" name="Oval 103"/>
            <p:cNvSpPr>
              <a:spLocks noChangeArrowheads="1"/>
            </p:cNvSpPr>
            <p:nvPr/>
          </p:nvSpPr>
          <p:spPr bwMode="auto">
            <a:xfrm>
              <a:off x="4518" y="1550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4" name="Oval 104"/>
            <p:cNvSpPr>
              <a:spLocks noChangeArrowheads="1"/>
            </p:cNvSpPr>
            <p:nvPr/>
          </p:nvSpPr>
          <p:spPr bwMode="auto">
            <a:xfrm>
              <a:off x="5032" y="1124"/>
              <a:ext cx="85" cy="8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5" name="Oval 105"/>
            <p:cNvSpPr>
              <a:spLocks noChangeArrowheads="1"/>
            </p:cNvSpPr>
            <p:nvPr/>
          </p:nvSpPr>
          <p:spPr bwMode="auto">
            <a:xfrm>
              <a:off x="5039" y="1536"/>
              <a:ext cx="92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6" name="Oval 106"/>
            <p:cNvSpPr>
              <a:spLocks noChangeArrowheads="1"/>
            </p:cNvSpPr>
            <p:nvPr/>
          </p:nvSpPr>
          <p:spPr bwMode="auto">
            <a:xfrm>
              <a:off x="5155" y="2440"/>
              <a:ext cx="66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7" name="Oval 107"/>
            <p:cNvSpPr>
              <a:spLocks noChangeArrowheads="1"/>
            </p:cNvSpPr>
            <p:nvPr/>
          </p:nvSpPr>
          <p:spPr bwMode="auto">
            <a:xfrm>
              <a:off x="5342" y="2040"/>
              <a:ext cx="83" cy="8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8" name="Oval 108"/>
            <p:cNvSpPr>
              <a:spLocks noChangeArrowheads="1"/>
            </p:cNvSpPr>
            <p:nvPr/>
          </p:nvSpPr>
          <p:spPr bwMode="auto">
            <a:xfrm>
              <a:off x="4196" y="2078"/>
              <a:ext cx="47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9" name="Oval 109"/>
            <p:cNvSpPr>
              <a:spLocks noChangeArrowheads="1"/>
            </p:cNvSpPr>
            <p:nvPr/>
          </p:nvSpPr>
          <p:spPr bwMode="auto">
            <a:xfrm>
              <a:off x="4293" y="3454"/>
              <a:ext cx="76" cy="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0" name="Oval 110"/>
            <p:cNvSpPr>
              <a:spLocks noChangeArrowheads="1"/>
            </p:cNvSpPr>
            <p:nvPr/>
          </p:nvSpPr>
          <p:spPr bwMode="auto">
            <a:xfrm>
              <a:off x="4482" y="3274"/>
              <a:ext cx="74" cy="7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1" name="Oval 111"/>
            <p:cNvSpPr>
              <a:spLocks noChangeArrowheads="1"/>
            </p:cNvSpPr>
            <p:nvPr/>
          </p:nvSpPr>
          <p:spPr bwMode="auto">
            <a:xfrm>
              <a:off x="4693" y="2971"/>
              <a:ext cx="62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2" name="Oval 112"/>
            <p:cNvSpPr>
              <a:spLocks noChangeArrowheads="1"/>
            </p:cNvSpPr>
            <p:nvPr/>
          </p:nvSpPr>
          <p:spPr bwMode="auto">
            <a:xfrm>
              <a:off x="5039" y="2954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3" name="Oval 113"/>
            <p:cNvSpPr>
              <a:spLocks noChangeArrowheads="1"/>
            </p:cNvSpPr>
            <p:nvPr/>
          </p:nvSpPr>
          <p:spPr bwMode="auto">
            <a:xfrm>
              <a:off x="4025" y="3224"/>
              <a:ext cx="62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4" name="Oval 114"/>
            <p:cNvSpPr>
              <a:spLocks noChangeArrowheads="1"/>
            </p:cNvSpPr>
            <p:nvPr/>
          </p:nvSpPr>
          <p:spPr bwMode="auto">
            <a:xfrm>
              <a:off x="3381" y="1169"/>
              <a:ext cx="59" cy="5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5" name="Oval 115"/>
            <p:cNvSpPr>
              <a:spLocks noChangeArrowheads="1"/>
            </p:cNvSpPr>
            <p:nvPr/>
          </p:nvSpPr>
          <p:spPr bwMode="auto">
            <a:xfrm>
              <a:off x="2574" y="2073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6" name="Oval 116"/>
            <p:cNvSpPr>
              <a:spLocks noChangeArrowheads="1"/>
            </p:cNvSpPr>
            <p:nvPr/>
          </p:nvSpPr>
          <p:spPr bwMode="auto">
            <a:xfrm>
              <a:off x="2410" y="2459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7" name="Oval 117"/>
            <p:cNvSpPr>
              <a:spLocks noChangeArrowheads="1"/>
            </p:cNvSpPr>
            <p:nvPr/>
          </p:nvSpPr>
          <p:spPr bwMode="auto">
            <a:xfrm>
              <a:off x="2867" y="3174"/>
              <a:ext cx="79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8" name="Oval 118"/>
            <p:cNvSpPr>
              <a:spLocks noChangeArrowheads="1"/>
            </p:cNvSpPr>
            <p:nvPr/>
          </p:nvSpPr>
          <p:spPr bwMode="auto">
            <a:xfrm>
              <a:off x="2811" y="2862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9" name="Oval 119"/>
            <p:cNvSpPr>
              <a:spLocks noChangeArrowheads="1"/>
            </p:cNvSpPr>
            <p:nvPr/>
          </p:nvSpPr>
          <p:spPr bwMode="auto">
            <a:xfrm>
              <a:off x="2867" y="2791"/>
              <a:ext cx="95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0" name="Oval 120"/>
            <p:cNvSpPr>
              <a:spLocks noChangeArrowheads="1"/>
            </p:cNvSpPr>
            <p:nvPr/>
          </p:nvSpPr>
          <p:spPr bwMode="auto">
            <a:xfrm>
              <a:off x="2410" y="1635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1" name="Oval 121"/>
            <p:cNvSpPr>
              <a:spLocks noChangeArrowheads="1"/>
            </p:cNvSpPr>
            <p:nvPr/>
          </p:nvSpPr>
          <p:spPr bwMode="auto">
            <a:xfrm>
              <a:off x="3599" y="2270"/>
              <a:ext cx="45" cy="4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2" name="Oval 122"/>
            <p:cNvSpPr>
              <a:spLocks noChangeArrowheads="1"/>
            </p:cNvSpPr>
            <p:nvPr/>
          </p:nvSpPr>
          <p:spPr bwMode="auto">
            <a:xfrm>
              <a:off x="3462" y="2918"/>
              <a:ext cx="59" cy="6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3" name="Oval 123"/>
            <p:cNvSpPr>
              <a:spLocks noChangeArrowheads="1"/>
            </p:cNvSpPr>
            <p:nvPr/>
          </p:nvSpPr>
          <p:spPr bwMode="auto">
            <a:xfrm>
              <a:off x="3594" y="3449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4" name="Oval 124"/>
            <p:cNvSpPr>
              <a:spLocks noChangeArrowheads="1"/>
            </p:cNvSpPr>
            <p:nvPr/>
          </p:nvSpPr>
          <p:spPr bwMode="auto">
            <a:xfrm>
              <a:off x="3445" y="3399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5" name="Oval 125"/>
            <p:cNvSpPr>
              <a:spLocks noChangeArrowheads="1"/>
            </p:cNvSpPr>
            <p:nvPr/>
          </p:nvSpPr>
          <p:spPr bwMode="auto">
            <a:xfrm>
              <a:off x="2792" y="1270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6" name="Oval 126"/>
            <p:cNvSpPr>
              <a:spLocks noChangeArrowheads="1"/>
            </p:cNvSpPr>
            <p:nvPr/>
          </p:nvSpPr>
          <p:spPr bwMode="auto">
            <a:xfrm>
              <a:off x="2564" y="1756"/>
              <a:ext cx="95" cy="9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7" name="Oval 127"/>
            <p:cNvSpPr>
              <a:spLocks noChangeArrowheads="1"/>
            </p:cNvSpPr>
            <p:nvPr/>
          </p:nvSpPr>
          <p:spPr bwMode="auto">
            <a:xfrm>
              <a:off x="3107" y="1756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8" name="Oval 128"/>
            <p:cNvSpPr>
              <a:spLocks noChangeArrowheads="1"/>
            </p:cNvSpPr>
            <p:nvPr/>
          </p:nvSpPr>
          <p:spPr bwMode="auto">
            <a:xfrm>
              <a:off x="3263" y="2030"/>
              <a:ext cx="99" cy="1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9" name="Oval 129"/>
            <p:cNvSpPr>
              <a:spLocks noChangeArrowheads="1"/>
            </p:cNvSpPr>
            <p:nvPr/>
          </p:nvSpPr>
          <p:spPr bwMode="auto">
            <a:xfrm>
              <a:off x="3021" y="2412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0" name="Oval 130"/>
            <p:cNvSpPr>
              <a:spLocks noChangeArrowheads="1"/>
            </p:cNvSpPr>
            <p:nvPr/>
          </p:nvSpPr>
          <p:spPr bwMode="auto">
            <a:xfrm>
              <a:off x="3919" y="2828"/>
              <a:ext cx="102" cy="10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1" name="Oval 131"/>
            <p:cNvSpPr>
              <a:spLocks noChangeArrowheads="1"/>
            </p:cNvSpPr>
            <p:nvPr/>
          </p:nvSpPr>
          <p:spPr bwMode="auto">
            <a:xfrm>
              <a:off x="4163" y="2705"/>
              <a:ext cx="45" cy="4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2" name="Oval 132"/>
            <p:cNvSpPr>
              <a:spLocks noChangeArrowheads="1"/>
            </p:cNvSpPr>
            <p:nvPr/>
          </p:nvSpPr>
          <p:spPr bwMode="auto">
            <a:xfrm>
              <a:off x="4281" y="638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3" name="Freeform 133"/>
            <p:cNvSpPr/>
            <p:nvPr/>
          </p:nvSpPr>
          <p:spPr bwMode="auto">
            <a:xfrm>
              <a:off x="2893" y="641"/>
              <a:ext cx="744" cy="357"/>
            </a:xfrm>
            <a:custGeom>
              <a:avLst/>
              <a:gdLst>
                <a:gd name="T0" fmla="*/ 0 w 744"/>
                <a:gd name="T1" fmla="*/ 343 h 357"/>
                <a:gd name="T2" fmla="*/ 734 w 744"/>
                <a:gd name="T3" fmla="*/ 0 h 357"/>
                <a:gd name="T4" fmla="*/ 744 w 744"/>
                <a:gd name="T5" fmla="*/ 11 h 357"/>
                <a:gd name="T6" fmla="*/ 8 w 744"/>
                <a:gd name="T7" fmla="*/ 357 h 357"/>
                <a:gd name="T8" fmla="*/ 0 w 744"/>
                <a:gd name="T9" fmla="*/ 343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4" h="357">
                  <a:moveTo>
                    <a:pt x="0" y="343"/>
                  </a:moveTo>
                  <a:lnTo>
                    <a:pt x="734" y="0"/>
                  </a:lnTo>
                  <a:lnTo>
                    <a:pt x="744" y="11"/>
                  </a:lnTo>
                  <a:lnTo>
                    <a:pt x="8" y="357"/>
                  </a:lnTo>
                  <a:lnTo>
                    <a:pt x="0" y="3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4" name="Freeform 134"/>
            <p:cNvSpPr/>
            <p:nvPr/>
          </p:nvSpPr>
          <p:spPr bwMode="auto">
            <a:xfrm>
              <a:off x="3694" y="633"/>
              <a:ext cx="592" cy="50"/>
            </a:xfrm>
            <a:custGeom>
              <a:avLst/>
              <a:gdLst>
                <a:gd name="T0" fmla="*/ 0 w 592"/>
                <a:gd name="T1" fmla="*/ 0 h 50"/>
                <a:gd name="T2" fmla="*/ 592 w 592"/>
                <a:gd name="T3" fmla="*/ 41 h 50"/>
                <a:gd name="T4" fmla="*/ 592 w 592"/>
                <a:gd name="T5" fmla="*/ 50 h 50"/>
                <a:gd name="T6" fmla="*/ 0 w 592"/>
                <a:gd name="T7" fmla="*/ 12 h 50"/>
                <a:gd name="T8" fmla="*/ 0 w 592"/>
                <a:gd name="T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50">
                  <a:moveTo>
                    <a:pt x="0" y="0"/>
                  </a:moveTo>
                  <a:lnTo>
                    <a:pt x="592" y="41"/>
                  </a:lnTo>
                  <a:lnTo>
                    <a:pt x="592" y="50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5" name="Freeform 135"/>
            <p:cNvSpPr/>
            <p:nvPr/>
          </p:nvSpPr>
          <p:spPr bwMode="auto">
            <a:xfrm>
              <a:off x="3694" y="641"/>
              <a:ext cx="713" cy="234"/>
            </a:xfrm>
            <a:custGeom>
              <a:avLst/>
              <a:gdLst>
                <a:gd name="T0" fmla="*/ 0 w 713"/>
                <a:gd name="T1" fmla="*/ 7 h 234"/>
                <a:gd name="T2" fmla="*/ 713 w 713"/>
                <a:gd name="T3" fmla="*/ 234 h 234"/>
                <a:gd name="T4" fmla="*/ 713 w 713"/>
                <a:gd name="T5" fmla="*/ 222 h 234"/>
                <a:gd name="T6" fmla="*/ 0 w 713"/>
                <a:gd name="T7" fmla="*/ 0 h 234"/>
                <a:gd name="T8" fmla="*/ 0 w 713"/>
                <a:gd name="T9" fmla="*/ 7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3" h="234">
                  <a:moveTo>
                    <a:pt x="0" y="7"/>
                  </a:moveTo>
                  <a:lnTo>
                    <a:pt x="713" y="234"/>
                  </a:lnTo>
                  <a:lnTo>
                    <a:pt x="713" y="222"/>
                  </a:lnTo>
                  <a:lnTo>
                    <a:pt x="0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6" name="Freeform 136"/>
            <p:cNvSpPr/>
            <p:nvPr/>
          </p:nvSpPr>
          <p:spPr bwMode="auto">
            <a:xfrm>
              <a:off x="4338" y="697"/>
              <a:ext cx="705" cy="464"/>
            </a:xfrm>
            <a:custGeom>
              <a:avLst/>
              <a:gdLst>
                <a:gd name="T0" fmla="*/ 0 w 705"/>
                <a:gd name="T1" fmla="*/ 15 h 464"/>
                <a:gd name="T2" fmla="*/ 701 w 705"/>
                <a:gd name="T3" fmla="*/ 464 h 464"/>
                <a:gd name="T4" fmla="*/ 705 w 705"/>
                <a:gd name="T5" fmla="*/ 457 h 464"/>
                <a:gd name="T6" fmla="*/ 7 w 705"/>
                <a:gd name="T7" fmla="*/ 0 h 464"/>
                <a:gd name="T8" fmla="*/ 0 w 705"/>
                <a:gd name="T9" fmla="*/ 15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5" h="464">
                  <a:moveTo>
                    <a:pt x="0" y="15"/>
                  </a:moveTo>
                  <a:lnTo>
                    <a:pt x="701" y="464"/>
                  </a:lnTo>
                  <a:lnTo>
                    <a:pt x="705" y="457"/>
                  </a:lnTo>
                  <a:lnTo>
                    <a:pt x="7" y="0"/>
                  </a:lnTo>
                  <a:lnTo>
                    <a:pt x="0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7" name="Freeform 137"/>
            <p:cNvSpPr/>
            <p:nvPr/>
          </p:nvSpPr>
          <p:spPr bwMode="auto">
            <a:xfrm>
              <a:off x="5086" y="2111"/>
              <a:ext cx="301" cy="850"/>
            </a:xfrm>
            <a:custGeom>
              <a:avLst/>
              <a:gdLst>
                <a:gd name="T0" fmla="*/ 301 w 301"/>
                <a:gd name="T1" fmla="*/ 0 h 850"/>
                <a:gd name="T2" fmla="*/ 12 w 301"/>
                <a:gd name="T3" fmla="*/ 850 h 850"/>
                <a:gd name="T4" fmla="*/ 0 w 301"/>
                <a:gd name="T5" fmla="*/ 850 h 850"/>
                <a:gd name="T6" fmla="*/ 289 w 301"/>
                <a:gd name="T7" fmla="*/ 0 h 850"/>
                <a:gd name="T8" fmla="*/ 301 w 301"/>
                <a:gd name="T9" fmla="*/ 0 h 8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1" h="850">
                  <a:moveTo>
                    <a:pt x="301" y="0"/>
                  </a:moveTo>
                  <a:lnTo>
                    <a:pt x="12" y="850"/>
                  </a:lnTo>
                  <a:lnTo>
                    <a:pt x="0" y="850"/>
                  </a:lnTo>
                  <a:lnTo>
                    <a:pt x="289" y="0"/>
                  </a:lnTo>
                  <a:lnTo>
                    <a:pt x="30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8" name="Freeform 138"/>
            <p:cNvSpPr/>
            <p:nvPr/>
          </p:nvSpPr>
          <p:spPr bwMode="auto">
            <a:xfrm>
              <a:off x="4359" y="3018"/>
              <a:ext cx="703" cy="469"/>
            </a:xfrm>
            <a:custGeom>
              <a:avLst/>
              <a:gdLst>
                <a:gd name="T0" fmla="*/ 0 w 703"/>
                <a:gd name="T1" fmla="*/ 469 h 469"/>
                <a:gd name="T2" fmla="*/ 703 w 703"/>
                <a:gd name="T3" fmla="*/ 5 h 469"/>
                <a:gd name="T4" fmla="*/ 692 w 703"/>
                <a:gd name="T5" fmla="*/ 0 h 469"/>
                <a:gd name="T6" fmla="*/ 0 w 703"/>
                <a:gd name="T7" fmla="*/ 459 h 469"/>
                <a:gd name="T8" fmla="*/ 0 w 703"/>
                <a:gd name="T9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3" h="469">
                  <a:moveTo>
                    <a:pt x="0" y="469"/>
                  </a:moveTo>
                  <a:lnTo>
                    <a:pt x="703" y="5"/>
                  </a:lnTo>
                  <a:lnTo>
                    <a:pt x="692" y="0"/>
                  </a:lnTo>
                  <a:lnTo>
                    <a:pt x="0" y="459"/>
                  </a:lnTo>
                  <a:lnTo>
                    <a:pt x="0" y="4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9" name="Freeform 139"/>
            <p:cNvSpPr/>
            <p:nvPr/>
          </p:nvSpPr>
          <p:spPr bwMode="auto">
            <a:xfrm>
              <a:off x="2929" y="3229"/>
              <a:ext cx="521" cy="213"/>
            </a:xfrm>
            <a:custGeom>
              <a:avLst/>
              <a:gdLst>
                <a:gd name="T0" fmla="*/ 0 w 521"/>
                <a:gd name="T1" fmla="*/ 11 h 213"/>
                <a:gd name="T2" fmla="*/ 521 w 521"/>
                <a:gd name="T3" fmla="*/ 213 h 213"/>
                <a:gd name="T4" fmla="*/ 521 w 521"/>
                <a:gd name="T5" fmla="*/ 196 h 213"/>
                <a:gd name="T6" fmla="*/ 7 w 521"/>
                <a:gd name="T7" fmla="*/ 0 h 213"/>
                <a:gd name="T8" fmla="*/ 0 w 521"/>
                <a:gd name="T9" fmla="*/ 11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213">
                  <a:moveTo>
                    <a:pt x="0" y="11"/>
                  </a:moveTo>
                  <a:lnTo>
                    <a:pt x="521" y="213"/>
                  </a:lnTo>
                  <a:lnTo>
                    <a:pt x="521" y="196"/>
                  </a:lnTo>
                  <a:lnTo>
                    <a:pt x="7" y="0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0" name="Freeform 140"/>
            <p:cNvSpPr/>
            <p:nvPr/>
          </p:nvSpPr>
          <p:spPr bwMode="auto">
            <a:xfrm>
              <a:off x="2460" y="2537"/>
              <a:ext cx="431" cy="658"/>
            </a:xfrm>
            <a:custGeom>
              <a:avLst/>
              <a:gdLst>
                <a:gd name="T0" fmla="*/ 0 w 431"/>
                <a:gd name="T1" fmla="*/ 0 h 658"/>
                <a:gd name="T2" fmla="*/ 419 w 431"/>
                <a:gd name="T3" fmla="*/ 658 h 658"/>
                <a:gd name="T4" fmla="*/ 431 w 431"/>
                <a:gd name="T5" fmla="*/ 651 h 658"/>
                <a:gd name="T6" fmla="*/ 12 w 431"/>
                <a:gd name="T7" fmla="*/ 0 h 658"/>
                <a:gd name="T8" fmla="*/ 0 w 431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1" h="658">
                  <a:moveTo>
                    <a:pt x="0" y="0"/>
                  </a:moveTo>
                  <a:lnTo>
                    <a:pt x="419" y="658"/>
                  </a:lnTo>
                  <a:lnTo>
                    <a:pt x="431" y="651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1" name="Rectangle 141"/>
            <p:cNvSpPr>
              <a:spLocks noChangeArrowheads="1"/>
            </p:cNvSpPr>
            <p:nvPr/>
          </p:nvSpPr>
          <p:spPr bwMode="auto">
            <a:xfrm>
              <a:off x="2446" y="1716"/>
              <a:ext cx="9" cy="76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2" name="Freeform 142"/>
            <p:cNvSpPr/>
            <p:nvPr/>
          </p:nvSpPr>
          <p:spPr bwMode="auto">
            <a:xfrm>
              <a:off x="2467" y="1026"/>
              <a:ext cx="393" cy="635"/>
            </a:xfrm>
            <a:custGeom>
              <a:avLst/>
              <a:gdLst>
                <a:gd name="T0" fmla="*/ 0 w 393"/>
                <a:gd name="T1" fmla="*/ 623 h 635"/>
                <a:gd name="T2" fmla="*/ 381 w 393"/>
                <a:gd name="T3" fmla="*/ 0 h 635"/>
                <a:gd name="T4" fmla="*/ 393 w 393"/>
                <a:gd name="T5" fmla="*/ 0 h 635"/>
                <a:gd name="T6" fmla="*/ 12 w 393"/>
                <a:gd name="T7" fmla="*/ 635 h 635"/>
                <a:gd name="T8" fmla="*/ 0 w 393"/>
                <a:gd name="T9" fmla="*/ 623 h 6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3" h="635">
                  <a:moveTo>
                    <a:pt x="0" y="623"/>
                  </a:moveTo>
                  <a:lnTo>
                    <a:pt x="381" y="0"/>
                  </a:lnTo>
                  <a:lnTo>
                    <a:pt x="393" y="0"/>
                  </a:lnTo>
                  <a:lnTo>
                    <a:pt x="12" y="635"/>
                  </a:lnTo>
                  <a:lnTo>
                    <a:pt x="0" y="6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3" name="Freeform 143"/>
            <p:cNvSpPr/>
            <p:nvPr/>
          </p:nvSpPr>
          <p:spPr bwMode="auto">
            <a:xfrm>
              <a:off x="2616" y="1034"/>
              <a:ext cx="247" cy="741"/>
            </a:xfrm>
            <a:custGeom>
              <a:avLst/>
              <a:gdLst>
                <a:gd name="T0" fmla="*/ 235 w 247"/>
                <a:gd name="T1" fmla="*/ 0 h 741"/>
                <a:gd name="T2" fmla="*/ 0 w 247"/>
                <a:gd name="T3" fmla="*/ 734 h 741"/>
                <a:gd name="T4" fmla="*/ 17 w 247"/>
                <a:gd name="T5" fmla="*/ 741 h 741"/>
                <a:gd name="T6" fmla="*/ 247 w 247"/>
                <a:gd name="T7" fmla="*/ 0 h 741"/>
                <a:gd name="T8" fmla="*/ 235 w 247"/>
                <a:gd name="T9" fmla="*/ 0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741">
                  <a:moveTo>
                    <a:pt x="235" y="0"/>
                  </a:moveTo>
                  <a:lnTo>
                    <a:pt x="0" y="734"/>
                  </a:lnTo>
                  <a:lnTo>
                    <a:pt x="17" y="741"/>
                  </a:lnTo>
                  <a:lnTo>
                    <a:pt x="247" y="0"/>
                  </a:lnTo>
                  <a:lnTo>
                    <a:pt x="2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4" name="Freeform 144"/>
            <p:cNvSpPr/>
            <p:nvPr/>
          </p:nvSpPr>
          <p:spPr bwMode="auto">
            <a:xfrm>
              <a:off x="3429" y="659"/>
              <a:ext cx="222" cy="431"/>
            </a:xfrm>
            <a:custGeom>
              <a:avLst/>
              <a:gdLst>
                <a:gd name="T0" fmla="*/ 208 w 222"/>
                <a:gd name="T1" fmla="*/ 0 h 431"/>
                <a:gd name="T2" fmla="*/ 0 w 222"/>
                <a:gd name="T3" fmla="*/ 424 h 431"/>
                <a:gd name="T4" fmla="*/ 9 w 222"/>
                <a:gd name="T5" fmla="*/ 431 h 431"/>
                <a:gd name="T6" fmla="*/ 222 w 222"/>
                <a:gd name="T7" fmla="*/ 0 h 431"/>
                <a:gd name="T8" fmla="*/ 208 w 222"/>
                <a:gd name="T9" fmla="*/ 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2" h="431">
                  <a:moveTo>
                    <a:pt x="208" y="0"/>
                  </a:moveTo>
                  <a:lnTo>
                    <a:pt x="0" y="424"/>
                  </a:lnTo>
                  <a:lnTo>
                    <a:pt x="9" y="431"/>
                  </a:lnTo>
                  <a:lnTo>
                    <a:pt x="222" y="0"/>
                  </a:lnTo>
                  <a:lnTo>
                    <a:pt x="20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5" name="Freeform 145"/>
            <p:cNvSpPr/>
            <p:nvPr/>
          </p:nvSpPr>
          <p:spPr bwMode="auto">
            <a:xfrm>
              <a:off x="3455" y="882"/>
              <a:ext cx="961" cy="239"/>
            </a:xfrm>
            <a:custGeom>
              <a:avLst/>
              <a:gdLst>
                <a:gd name="T0" fmla="*/ 0 w 961"/>
                <a:gd name="T1" fmla="*/ 225 h 239"/>
                <a:gd name="T2" fmla="*/ 961 w 961"/>
                <a:gd name="T3" fmla="*/ 0 h 239"/>
                <a:gd name="T4" fmla="*/ 961 w 961"/>
                <a:gd name="T5" fmla="*/ 12 h 239"/>
                <a:gd name="T6" fmla="*/ 0 w 961"/>
                <a:gd name="T7" fmla="*/ 239 h 239"/>
                <a:gd name="T8" fmla="*/ 0 w 961"/>
                <a:gd name="T9" fmla="*/ 225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1" h="239">
                  <a:moveTo>
                    <a:pt x="0" y="225"/>
                  </a:moveTo>
                  <a:lnTo>
                    <a:pt x="961" y="0"/>
                  </a:lnTo>
                  <a:lnTo>
                    <a:pt x="961" y="12"/>
                  </a:lnTo>
                  <a:lnTo>
                    <a:pt x="0" y="239"/>
                  </a:lnTo>
                  <a:lnTo>
                    <a:pt x="0" y="2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6" name="Freeform 146"/>
            <p:cNvSpPr/>
            <p:nvPr/>
          </p:nvSpPr>
          <p:spPr bwMode="auto">
            <a:xfrm>
              <a:off x="3445" y="1131"/>
              <a:ext cx="838" cy="608"/>
            </a:xfrm>
            <a:custGeom>
              <a:avLst/>
              <a:gdLst>
                <a:gd name="T0" fmla="*/ 0 w 838"/>
                <a:gd name="T1" fmla="*/ 0 h 608"/>
                <a:gd name="T2" fmla="*/ 838 w 838"/>
                <a:gd name="T3" fmla="*/ 594 h 608"/>
                <a:gd name="T4" fmla="*/ 829 w 838"/>
                <a:gd name="T5" fmla="*/ 608 h 608"/>
                <a:gd name="T6" fmla="*/ 0 w 838"/>
                <a:gd name="T7" fmla="*/ 16 h 608"/>
                <a:gd name="T8" fmla="*/ 0 w 838"/>
                <a:gd name="T9" fmla="*/ 0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8" h="608">
                  <a:moveTo>
                    <a:pt x="0" y="0"/>
                  </a:moveTo>
                  <a:lnTo>
                    <a:pt x="838" y="594"/>
                  </a:lnTo>
                  <a:lnTo>
                    <a:pt x="829" y="608"/>
                  </a:lnTo>
                  <a:lnTo>
                    <a:pt x="0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7" name="Freeform 147"/>
            <p:cNvSpPr/>
            <p:nvPr/>
          </p:nvSpPr>
          <p:spPr bwMode="auto">
            <a:xfrm>
              <a:off x="2455" y="1839"/>
              <a:ext cx="159" cy="637"/>
            </a:xfrm>
            <a:custGeom>
              <a:avLst/>
              <a:gdLst>
                <a:gd name="T0" fmla="*/ 147 w 159"/>
                <a:gd name="T1" fmla="*/ 0 h 637"/>
                <a:gd name="T2" fmla="*/ 0 w 159"/>
                <a:gd name="T3" fmla="*/ 637 h 637"/>
                <a:gd name="T4" fmla="*/ 17 w 159"/>
                <a:gd name="T5" fmla="*/ 637 h 637"/>
                <a:gd name="T6" fmla="*/ 159 w 159"/>
                <a:gd name="T7" fmla="*/ 0 h 637"/>
                <a:gd name="T8" fmla="*/ 147 w 159"/>
                <a:gd name="T9" fmla="*/ 0 h 6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637">
                  <a:moveTo>
                    <a:pt x="147" y="0"/>
                  </a:moveTo>
                  <a:lnTo>
                    <a:pt x="0" y="637"/>
                  </a:lnTo>
                  <a:lnTo>
                    <a:pt x="17" y="637"/>
                  </a:lnTo>
                  <a:lnTo>
                    <a:pt x="159" y="0"/>
                  </a:lnTo>
                  <a:lnTo>
                    <a:pt x="14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8" name="Freeform 148"/>
            <p:cNvSpPr/>
            <p:nvPr/>
          </p:nvSpPr>
          <p:spPr bwMode="auto">
            <a:xfrm>
              <a:off x="4326" y="700"/>
              <a:ext cx="107" cy="147"/>
            </a:xfrm>
            <a:custGeom>
              <a:avLst/>
              <a:gdLst>
                <a:gd name="T0" fmla="*/ 0 w 107"/>
                <a:gd name="T1" fmla="*/ 12 h 147"/>
                <a:gd name="T2" fmla="*/ 90 w 107"/>
                <a:gd name="T3" fmla="*/ 147 h 147"/>
                <a:gd name="T4" fmla="*/ 107 w 107"/>
                <a:gd name="T5" fmla="*/ 147 h 147"/>
                <a:gd name="T6" fmla="*/ 12 w 107"/>
                <a:gd name="T7" fmla="*/ 0 h 147"/>
                <a:gd name="T8" fmla="*/ 0 w 107"/>
                <a:gd name="T9" fmla="*/ 12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" h="147">
                  <a:moveTo>
                    <a:pt x="0" y="12"/>
                  </a:moveTo>
                  <a:lnTo>
                    <a:pt x="90" y="147"/>
                  </a:lnTo>
                  <a:lnTo>
                    <a:pt x="107" y="147"/>
                  </a:lnTo>
                  <a:lnTo>
                    <a:pt x="12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9" name="Freeform 149"/>
            <p:cNvSpPr/>
            <p:nvPr/>
          </p:nvSpPr>
          <p:spPr bwMode="auto">
            <a:xfrm>
              <a:off x="4475" y="882"/>
              <a:ext cx="564" cy="279"/>
            </a:xfrm>
            <a:custGeom>
              <a:avLst/>
              <a:gdLst>
                <a:gd name="T0" fmla="*/ 0 w 564"/>
                <a:gd name="T1" fmla="*/ 17 h 279"/>
                <a:gd name="T2" fmla="*/ 564 w 564"/>
                <a:gd name="T3" fmla="*/ 279 h 279"/>
                <a:gd name="T4" fmla="*/ 564 w 564"/>
                <a:gd name="T5" fmla="*/ 268 h 279"/>
                <a:gd name="T6" fmla="*/ 0 w 564"/>
                <a:gd name="T7" fmla="*/ 0 h 279"/>
                <a:gd name="T8" fmla="*/ 0 w 564"/>
                <a:gd name="T9" fmla="*/ 17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4" h="279">
                  <a:moveTo>
                    <a:pt x="0" y="17"/>
                  </a:moveTo>
                  <a:lnTo>
                    <a:pt x="564" y="279"/>
                  </a:lnTo>
                  <a:lnTo>
                    <a:pt x="564" y="268"/>
                  </a:lnTo>
                  <a:lnTo>
                    <a:pt x="0" y="0"/>
                  </a:lnTo>
                  <a:lnTo>
                    <a:pt x="0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0" name="Freeform 150"/>
            <p:cNvSpPr/>
            <p:nvPr/>
          </p:nvSpPr>
          <p:spPr bwMode="auto">
            <a:xfrm>
              <a:off x="4461" y="899"/>
              <a:ext cx="592" cy="658"/>
            </a:xfrm>
            <a:custGeom>
              <a:avLst/>
              <a:gdLst>
                <a:gd name="T0" fmla="*/ 0 w 592"/>
                <a:gd name="T1" fmla="*/ 7 h 658"/>
                <a:gd name="T2" fmla="*/ 582 w 592"/>
                <a:gd name="T3" fmla="*/ 658 h 658"/>
                <a:gd name="T4" fmla="*/ 592 w 592"/>
                <a:gd name="T5" fmla="*/ 648 h 658"/>
                <a:gd name="T6" fmla="*/ 14 w 592"/>
                <a:gd name="T7" fmla="*/ 0 h 658"/>
                <a:gd name="T8" fmla="*/ 0 w 592"/>
                <a:gd name="T9" fmla="*/ 7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658">
                  <a:moveTo>
                    <a:pt x="0" y="7"/>
                  </a:moveTo>
                  <a:lnTo>
                    <a:pt x="582" y="658"/>
                  </a:lnTo>
                  <a:lnTo>
                    <a:pt x="592" y="648"/>
                  </a:lnTo>
                  <a:lnTo>
                    <a:pt x="14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1" name="Freeform 151"/>
            <p:cNvSpPr/>
            <p:nvPr/>
          </p:nvSpPr>
          <p:spPr bwMode="auto">
            <a:xfrm>
              <a:off x="4324" y="913"/>
              <a:ext cx="123" cy="795"/>
            </a:xfrm>
            <a:custGeom>
              <a:avLst/>
              <a:gdLst>
                <a:gd name="T0" fmla="*/ 111 w 123"/>
                <a:gd name="T1" fmla="*/ 0 h 795"/>
                <a:gd name="T2" fmla="*/ 0 w 123"/>
                <a:gd name="T3" fmla="*/ 795 h 795"/>
                <a:gd name="T4" fmla="*/ 16 w 123"/>
                <a:gd name="T5" fmla="*/ 795 h 795"/>
                <a:gd name="T6" fmla="*/ 123 w 123"/>
                <a:gd name="T7" fmla="*/ 0 h 795"/>
                <a:gd name="T8" fmla="*/ 111 w 123"/>
                <a:gd name="T9" fmla="*/ 0 h 7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795">
                  <a:moveTo>
                    <a:pt x="111" y="0"/>
                  </a:moveTo>
                  <a:lnTo>
                    <a:pt x="0" y="795"/>
                  </a:lnTo>
                  <a:lnTo>
                    <a:pt x="16" y="795"/>
                  </a:lnTo>
                  <a:lnTo>
                    <a:pt x="123" y="0"/>
                  </a:lnTo>
                  <a:lnTo>
                    <a:pt x="11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2" name="Freeform 152"/>
            <p:cNvSpPr/>
            <p:nvPr/>
          </p:nvSpPr>
          <p:spPr bwMode="auto">
            <a:xfrm>
              <a:off x="4345" y="1796"/>
              <a:ext cx="424" cy="485"/>
            </a:xfrm>
            <a:custGeom>
              <a:avLst/>
              <a:gdLst>
                <a:gd name="T0" fmla="*/ 0 w 424"/>
                <a:gd name="T1" fmla="*/ 5 h 485"/>
                <a:gd name="T2" fmla="*/ 410 w 424"/>
                <a:gd name="T3" fmla="*/ 485 h 485"/>
                <a:gd name="T4" fmla="*/ 424 w 424"/>
                <a:gd name="T5" fmla="*/ 478 h 485"/>
                <a:gd name="T6" fmla="*/ 14 w 424"/>
                <a:gd name="T7" fmla="*/ 0 h 485"/>
                <a:gd name="T8" fmla="*/ 0 w 424"/>
                <a:gd name="T9" fmla="*/ 5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4" h="485">
                  <a:moveTo>
                    <a:pt x="0" y="5"/>
                  </a:moveTo>
                  <a:lnTo>
                    <a:pt x="410" y="485"/>
                  </a:lnTo>
                  <a:lnTo>
                    <a:pt x="424" y="478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3" name="Freeform 153"/>
            <p:cNvSpPr/>
            <p:nvPr/>
          </p:nvSpPr>
          <p:spPr bwMode="auto">
            <a:xfrm>
              <a:off x="2477" y="2518"/>
              <a:ext cx="414" cy="308"/>
            </a:xfrm>
            <a:custGeom>
              <a:avLst/>
              <a:gdLst>
                <a:gd name="T0" fmla="*/ 0 w 414"/>
                <a:gd name="T1" fmla="*/ 7 h 308"/>
                <a:gd name="T2" fmla="*/ 402 w 414"/>
                <a:gd name="T3" fmla="*/ 308 h 308"/>
                <a:gd name="T4" fmla="*/ 414 w 414"/>
                <a:gd name="T5" fmla="*/ 299 h 308"/>
                <a:gd name="T6" fmla="*/ 9 w 414"/>
                <a:gd name="T7" fmla="*/ 0 h 308"/>
                <a:gd name="T8" fmla="*/ 0 w 414"/>
                <a:gd name="T9" fmla="*/ 7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4" h="308">
                  <a:moveTo>
                    <a:pt x="0" y="7"/>
                  </a:moveTo>
                  <a:lnTo>
                    <a:pt x="402" y="308"/>
                  </a:lnTo>
                  <a:lnTo>
                    <a:pt x="414" y="299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4" name="Freeform 154"/>
            <p:cNvSpPr/>
            <p:nvPr/>
          </p:nvSpPr>
          <p:spPr bwMode="auto">
            <a:xfrm>
              <a:off x="4994" y="1621"/>
              <a:ext cx="80" cy="885"/>
            </a:xfrm>
            <a:custGeom>
              <a:avLst/>
              <a:gdLst>
                <a:gd name="T0" fmla="*/ 73 w 80"/>
                <a:gd name="T1" fmla="*/ 0 h 885"/>
                <a:gd name="T2" fmla="*/ 0 w 80"/>
                <a:gd name="T3" fmla="*/ 885 h 885"/>
                <a:gd name="T4" fmla="*/ 9 w 80"/>
                <a:gd name="T5" fmla="*/ 885 h 885"/>
                <a:gd name="T6" fmla="*/ 80 w 80"/>
                <a:gd name="T7" fmla="*/ 0 h 885"/>
                <a:gd name="T8" fmla="*/ 73 w 80"/>
                <a:gd name="T9" fmla="*/ 0 h 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885">
                  <a:moveTo>
                    <a:pt x="73" y="0"/>
                  </a:moveTo>
                  <a:lnTo>
                    <a:pt x="0" y="885"/>
                  </a:lnTo>
                  <a:lnTo>
                    <a:pt x="9" y="885"/>
                  </a:lnTo>
                  <a:lnTo>
                    <a:pt x="80" y="0"/>
                  </a:lnTo>
                  <a:lnTo>
                    <a:pt x="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5" name="Freeform 155"/>
            <p:cNvSpPr/>
            <p:nvPr/>
          </p:nvSpPr>
          <p:spPr bwMode="auto">
            <a:xfrm>
              <a:off x="5022" y="2104"/>
              <a:ext cx="355" cy="412"/>
            </a:xfrm>
            <a:custGeom>
              <a:avLst/>
              <a:gdLst>
                <a:gd name="T0" fmla="*/ 0 w 355"/>
                <a:gd name="T1" fmla="*/ 405 h 412"/>
                <a:gd name="T2" fmla="*/ 344 w 355"/>
                <a:gd name="T3" fmla="*/ 0 h 412"/>
                <a:gd name="T4" fmla="*/ 355 w 355"/>
                <a:gd name="T5" fmla="*/ 7 h 412"/>
                <a:gd name="T6" fmla="*/ 10 w 355"/>
                <a:gd name="T7" fmla="*/ 412 h 412"/>
                <a:gd name="T8" fmla="*/ 0 w 355"/>
                <a:gd name="T9" fmla="*/ 405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5" h="412">
                  <a:moveTo>
                    <a:pt x="0" y="405"/>
                  </a:moveTo>
                  <a:lnTo>
                    <a:pt x="344" y="0"/>
                  </a:lnTo>
                  <a:lnTo>
                    <a:pt x="355" y="7"/>
                  </a:lnTo>
                  <a:lnTo>
                    <a:pt x="10" y="412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6" name="Freeform 156"/>
            <p:cNvSpPr/>
            <p:nvPr/>
          </p:nvSpPr>
          <p:spPr bwMode="auto">
            <a:xfrm>
              <a:off x="4788" y="2310"/>
              <a:ext cx="184" cy="213"/>
            </a:xfrm>
            <a:custGeom>
              <a:avLst/>
              <a:gdLst>
                <a:gd name="T0" fmla="*/ 0 w 184"/>
                <a:gd name="T1" fmla="*/ 7 h 213"/>
                <a:gd name="T2" fmla="*/ 177 w 184"/>
                <a:gd name="T3" fmla="*/ 213 h 213"/>
                <a:gd name="T4" fmla="*/ 184 w 184"/>
                <a:gd name="T5" fmla="*/ 201 h 213"/>
                <a:gd name="T6" fmla="*/ 12 w 184"/>
                <a:gd name="T7" fmla="*/ 0 h 213"/>
                <a:gd name="T8" fmla="*/ 0 w 184"/>
                <a:gd name="T9" fmla="*/ 7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4" h="213">
                  <a:moveTo>
                    <a:pt x="0" y="7"/>
                  </a:moveTo>
                  <a:lnTo>
                    <a:pt x="177" y="213"/>
                  </a:lnTo>
                  <a:lnTo>
                    <a:pt x="184" y="201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7" name="Freeform 157"/>
            <p:cNvSpPr/>
            <p:nvPr/>
          </p:nvSpPr>
          <p:spPr bwMode="auto">
            <a:xfrm>
              <a:off x="4729" y="2575"/>
              <a:ext cx="253" cy="414"/>
            </a:xfrm>
            <a:custGeom>
              <a:avLst/>
              <a:gdLst>
                <a:gd name="T0" fmla="*/ 246 w 253"/>
                <a:gd name="T1" fmla="*/ 0 h 414"/>
                <a:gd name="T2" fmla="*/ 0 w 253"/>
                <a:gd name="T3" fmla="*/ 398 h 414"/>
                <a:gd name="T4" fmla="*/ 0 w 253"/>
                <a:gd name="T5" fmla="*/ 414 h 414"/>
                <a:gd name="T6" fmla="*/ 253 w 253"/>
                <a:gd name="T7" fmla="*/ 10 h 414"/>
                <a:gd name="T8" fmla="*/ 246 w 253"/>
                <a:gd name="T9" fmla="*/ 0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3" h="414">
                  <a:moveTo>
                    <a:pt x="246" y="0"/>
                  </a:moveTo>
                  <a:lnTo>
                    <a:pt x="0" y="398"/>
                  </a:lnTo>
                  <a:lnTo>
                    <a:pt x="0" y="414"/>
                  </a:lnTo>
                  <a:lnTo>
                    <a:pt x="253" y="10"/>
                  </a:lnTo>
                  <a:lnTo>
                    <a:pt x="24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8" name="Freeform 158"/>
            <p:cNvSpPr/>
            <p:nvPr/>
          </p:nvSpPr>
          <p:spPr bwMode="auto">
            <a:xfrm>
              <a:off x="4018" y="2554"/>
              <a:ext cx="943" cy="324"/>
            </a:xfrm>
            <a:custGeom>
              <a:avLst/>
              <a:gdLst>
                <a:gd name="T0" fmla="*/ 0 w 943"/>
                <a:gd name="T1" fmla="*/ 312 h 324"/>
                <a:gd name="T2" fmla="*/ 943 w 943"/>
                <a:gd name="T3" fmla="*/ 0 h 324"/>
                <a:gd name="T4" fmla="*/ 943 w 943"/>
                <a:gd name="T5" fmla="*/ 14 h 324"/>
                <a:gd name="T6" fmla="*/ 0 w 943"/>
                <a:gd name="T7" fmla="*/ 324 h 324"/>
                <a:gd name="T8" fmla="*/ 0 w 943"/>
                <a:gd name="T9" fmla="*/ 312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3" h="324">
                  <a:moveTo>
                    <a:pt x="0" y="312"/>
                  </a:moveTo>
                  <a:lnTo>
                    <a:pt x="943" y="0"/>
                  </a:lnTo>
                  <a:lnTo>
                    <a:pt x="943" y="14"/>
                  </a:lnTo>
                  <a:lnTo>
                    <a:pt x="0" y="324"/>
                  </a:lnTo>
                  <a:lnTo>
                    <a:pt x="0" y="3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9" name="Freeform 159"/>
            <p:cNvSpPr/>
            <p:nvPr/>
          </p:nvSpPr>
          <p:spPr bwMode="auto">
            <a:xfrm>
              <a:off x="2938" y="2866"/>
              <a:ext cx="671" cy="607"/>
            </a:xfrm>
            <a:custGeom>
              <a:avLst/>
              <a:gdLst>
                <a:gd name="T0" fmla="*/ 0 w 671"/>
                <a:gd name="T1" fmla="*/ 7 h 607"/>
                <a:gd name="T2" fmla="*/ 661 w 671"/>
                <a:gd name="T3" fmla="*/ 607 h 607"/>
                <a:gd name="T4" fmla="*/ 671 w 671"/>
                <a:gd name="T5" fmla="*/ 607 h 607"/>
                <a:gd name="T6" fmla="*/ 12 w 671"/>
                <a:gd name="T7" fmla="*/ 0 h 607"/>
                <a:gd name="T8" fmla="*/ 0 w 671"/>
                <a:gd name="T9" fmla="*/ 7 h 6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1" h="607">
                  <a:moveTo>
                    <a:pt x="0" y="7"/>
                  </a:moveTo>
                  <a:lnTo>
                    <a:pt x="661" y="607"/>
                  </a:lnTo>
                  <a:lnTo>
                    <a:pt x="671" y="607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0" name="Freeform 160"/>
            <p:cNvSpPr/>
            <p:nvPr/>
          </p:nvSpPr>
          <p:spPr bwMode="auto">
            <a:xfrm>
              <a:off x="4546" y="3001"/>
              <a:ext cx="507" cy="299"/>
            </a:xfrm>
            <a:custGeom>
              <a:avLst/>
              <a:gdLst>
                <a:gd name="T0" fmla="*/ 0 w 507"/>
                <a:gd name="T1" fmla="*/ 292 h 299"/>
                <a:gd name="T2" fmla="*/ 500 w 507"/>
                <a:gd name="T3" fmla="*/ 0 h 299"/>
                <a:gd name="T4" fmla="*/ 507 w 507"/>
                <a:gd name="T5" fmla="*/ 12 h 299"/>
                <a:gd name="T6" fmla="*/ 5 w 507"/>
                <a:gd name="T7" fmla="*/ 299 h 299"/>
                <a:gd name="T8" fmla="*/ 0 w 507"/>
                <a:gd name="T9" fmla="*/ 292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99">
                  <a:moveTo>
                    <a:pt x="0" y="292"/>
                  </a:moveTo>
                  <a:lnTo>
                    <a:pt x="500" y="0"/>
                  </a:lnTo>
                  <a:lnTo>
                    <a:pt x="507" y="12"/>
                  </a:lnTo>
                  <a:lnTo>
                    <a:pt x="5" y="299"/>
                  </a:lnTo>
                  <a:lnTo>
                    <a:pt x="0" y="2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1" name="Freeform 161"/>
            <p:cNvSpPr/>
            <p:nvPr/>
          </p:nvSpPr>
          <p:spPr bwMode="auto">
            <a:xfrm>
              <a:off x="3658" y="3314"/>
              <a:ext cx="831" cy="187"/>
            </a:xfrm>
            <a:custGeom>
              <a:avLst/>
              <a:gdLst>
                <a:gd name="T0" fmla="*/ 0 w 831"/>
                <a:gd name="T1" fmla="*/ 173 h 187"/>
                <a:gd name="T2" fmla="*/ 831 w 831"/>
                <a:gd name="T3" fmla="*/ 0 h 187"/>
                <a:gd name="T4" fmla="*/ 831 w 831"/>
                <a:gd name="T5" fmla="*/ 12 h 187"/>
                <a:gd name="T6" fmla="*/ 10 w 831"/>
                <a:gd name="T7" fmla="*/ 187 h 187"/>
                <a:gd name="T8" fmla="*/ 0 w 831"/>
                <a:gd name="T9" fmla="*/ 173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1" h="187">
                  <a:moveTo>
                    <a:pt x="0" y="173"/>
                  </a:moveTo>
                  <a:lnTo>
                    <a:pt x="831" y="0"/>
                  </a:lnTo>
                  <a:lnTo>
                    <a:pt x="831" y="12"/>
                  </a:lnTo>
                  <a:lnTo>
                    <a:pt x="10" y="187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2" name="Oval 162"/>
            <p:cNvSpPr>
              <a:spLocks noChangeArrowheads="1"/>
            </p:cNvSpPr>
            <p:nvPr/>
          </p:nvSpPr>
          <p:spPr bwMode="auto">
            <a:xfrm>
              <a:off x="5107" y="1699"/>
              <a:ext cx="67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3" name="Freeform 163"/>
            <p:cNvSpPr/>
            <p:nvPr/>
          </p:nvSpPr>
          <p:spPr bwMode="auto">
            <a:xfrm>
              <a:off x="2640" y="1140"/>
              <a:ext cx="746" cy="644"/>
            </a:xfrm>
            <a:custGeom>
              <a:avLst/>
              <a:gdLst>
                <a:gd name="T0" fmla="*/ 0 w 746"/>
                <a:gd name="T1" fmla="*/ 635 h 644"/>
                <a:gd name="T2" fmla="*/ 739 w 746"/>
                <a:gd name="T3" fmla="*/ 0 h 644"/>
                <a:gd name="T4" fmla="*/ 746 w 746"/>
                <a:gd name="T5" fmla="*/ 10 h 644"/>
                <a:gd name="T6" fmla="*/ 12 w 746"/>
                <a:gd name="T7" fmla="*/ 644 h 644"/>
                <a:gd name="T8" fmla="*/ 0 w 746"/>
                <a:gd name="T9" fmla="*/ 635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6" h="644">
                  <a:moveTo>
                    <a:pt x="0" y="635"/>
                  </a:moveTo>
                  <a:lnTo>
                    <a:pt x="739" y="0"/>
                  </a:lnTo>
                  <a:lnTo>
                    <a:pt x="746" y="10"/>
                  </a:lnTo>
                  <a:lnTo>
                    <a:pt x="12" y="644"/>
                  </a:lnTo>
                  <a:lnTo>
                    <a:pt x="0" y="6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4" name="Freeform 164"/>
            <p:cNvSpPr/>
            <p:nvPr/>
          </p:nvSpPr>
          <p:spPr bwMode="auto">
            <a:xfrm>
              <a:off x="2612" y="1839"/>
              <a:ext cx="298" cy="966"/>
            </a:xfrm>
            <a:custGeom>
              <a:avLst/>
              <a:gdLst>
                <a:gd name="T0" fmla="*/ 0 w 298"/>
                <a:gd name="T1" fmla="*/ 7 h 966"/>
                <a:gd name="T2" fmla="*/ 286 w 298"/>
                <a:gd name="T3" fmla="*/ 966 h 966"/>
                <a:gd name="T4" fmla="*/ 298 w 298"/>
                <a:gd name="T5" fmla="*/ 959 h 966"/>
                <a:gd name="T6" fmla="*/ 11 w 298"/>
                <a:gd name="T7" fmla="*/ 0 h 966"/>
                <a:gd name="T8" fmla="*/ 0 w 298"/>
                <a:gd name="T9" fmla="*/ 7 h 9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966">
                  <a:moveTo>
                    <a:pt x="0" y="7"/>
                  </a:moveTo>
                  <a:lnTo>
                    <a:pt x="286" y="966"/>
                  </a:lnTo>
                  <a:lnTo>
                    <a:pt x="298" y="959"/>
                  </a:lnTo>
                  <a:lnTo>
                    <a:pt x="11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5" name="Freeform 165"/>
            <p:cNvSpPr/>
            <p:nvPr/>
          </p:nvSpPr>
          <p:spPr bwMode="auto">
            <a:xfrm>
              <a:off x="3983" y="2116"/>
              <a:ext cx="232" cy="720"/>
            </a:xfrm>
            <a:custGeom>
              <a:avLst/>
              <a:gdLst>
                <a:gd name="T0" fmla="*/ 222 w 232"/>
                <a:gd name="T1" fmla="*/ 0 h 720"/>
                <a:gd name="T2" fmla="*/ 0 w 232"/>
                <a:gd name="T3" fmla="*/ 720 h 720"/>
                <a:gd name="T4" fmla="*/ 12 w 232"/>
                <a:gd name="T5" fmla="*/ 720 h 720"/>
                <a:gd name="T6" fmla="*/ 232 w 232"/>
                <a:gd name="T7" fmla="*/ 7 h 720"/>
                <a:gd name="T8" fmla="*/ 222 w 232"/>
                <a:gd name="T9" fmla="*/ 0 h 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2" h="720">
                  <a:moveTo>
                    <a:pt x="222" y="0"/>
                  </a:moveTo>
                  <a:lnTo>
                    <a:pt x="0" y="720"/>
                  </a:lnTo>
                  <a:lnTo>
                    <a:pt x="12" y="720"/>
                  </a:lnTo>
                  <a:lnTo>
                    <a:pt x="232" y="7"/>
                  </a:lnTo>
                  <a:lnTo>
                    <a:pt x="22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6" name="Freeform 166"/>
            <p:cNvSpPr/>
            <p:nvPr/>
          </p:nvSpPr>
          <p:spPr bwMode="auto">
            <a:xfrm>
              <a:off x="2896" y="1003"/>
              <a:ext cx="478" cy="118"/>
            </a:xfrm>
            <a:custGeom>
              <a:avLst/>
              <a:gdLst>
                <a:gd name="T0" fmla="*/ 0 w 478"/>
                <a:gd name="T1" fmla="*/ 14 h 118"/>
                <a:gd name="T2" fmla="*/ 478 w 478"/>
                <a:gd name="T3" fmla="*/ 118 h 118"/>
                <a:gd name="T4" fmla="*/ 478 w 478"/>
                <a:gd name="T5" fmla="*/ 104 h 118"/>
                <a:gd name="T6" fmla="*/ 7 w 478"/>
                <a:gd name="T7" fmla="*/ 0 h 118"/>
                <a:gd name="T8" fmla="*/ 0 w 478"/>
                <a:gd name="T9" fmla="*/ 14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118">
                  <a:moveTo>
                    <a:pt x="0" y="14"/>
                  </a:moveTo>
                  <a:lnTo>
                    <a:pt x="478" y="118"/>
                  </a:lnTo>
                  <a:lnTo>
                    <a:pt x="478" y="104"/>
                  </a:lnTo>
                  <a:lnTo>
                    <a:pt x="7" y="0"/>
                  </a:lnTo>
                  <a:lnTo>
                    <a:pt x="0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7" name="Freeform 167"/>
            <p:cNvSpPr/>
            <p:nvPr/>
          </p:nvSpPr>
          <p:spPr bwMode="auto">
            <a:xfrm>
              <a:off x="4366" y="1592"/>
              <a:ext cx="689" cy="164"/>
            </a:xfrm>
            <a:custGeom>
              <a:avLst/>
              <a:gdLst>
                <a:gd name="T0" fmla="*/ 0 w 689"/>
                <a:gd name="T1" fmla="*/ 152 h 164"/>
                <a:gd name="T2" fmla="*/ 682 w 689"/>
                <a:gd name="T3" fmla="*/ 0 h 164"/>
                <a:gd name="T4" fmla="*/ 689 w 689"/>
                <a:gd name="T5" fmla="*/ 12 h 164"/>
                <a:gd name="T6" fmla="*/ 0 w 689"/>
                <a:gd name="T7" fmla="*/ 164 h 164"/>
                <a:gd name="T8" fmla="*/ 0 w 689"/>
                <a:gd name="T9" fmla="*/ 152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164">
                  <a:moveTo>
                    <a:pt x="0" y="152"/>
                  </a:moveTo>
                  <a:lnTo>
                    <a:pt x="682" y="0"/>
                  </a:lnTo>
                  <a:lnTo>
                    <a:pt x="689" y="12"/>
                  </a:lnTo>
                  <a:lnTo>
                    <a:pt x="0" y="164"/>
                  </a:lnTo>
                  <a:lnTo>
                    <a:pt x="0" y="1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8" name="Freeform 168"/>
            <p:cNvSpPr/>
            <p:nvPr/>
          </p:nvSpPr>
          <p:spPr bwMode="auto">
            <a:xfrm>
              <a:off x="3995" y="2899"/>
              <a:ext cx="499" cy="396"/>
            </a:xfrm>
            <a:custGeom>
              <a:avLst/>
              <a:gdLst>
                <a:gd name="T0" fmla="*/ 0 w 499"/>
                <a:gd name="T1" fmla="*/ 5 h 396"/>
                <a:gd name="T2" fmla="*/ 499 w 499"/>
                <a:gd name="T3" fmla="*/ 396 h 396"/>
                <a:gd name="T4" fmla="*/ 499 w 499"/>
                <a:gd name="T5" fmla="*/ 384 h 396"/>
                <a:gd name="T6" fmla="*/ 14 w 499"/>
                <a:gd name="T7" fmla="*/ 0 h 396"/>
                <a:gd name="T8" fmla="*/ 0 w 499"/>
                <a:gd name="T9" fmla="*/ 5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9" h="396">
                  <a:moveTo>
                    <a:pt x="0" y="5"/>
                  </a:moveTo>
                  <a:lnTo>
                    <a:pt x="499" y="396"/>
                  </a:lnTo>
                  <a:lnTo>
                    <a:pt x="499" y="384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9" name="Freeform 169"/>
            <p:cNvSpPr/>
            <p:nvPr/>
          </p:nvSpPr>
          <p:spPr bwMode="auto">
            <a:xfrm>
              <a:off x="3651" y="2918"/>
              <a:ext cx="306" cy="547"/>
            </a:xfrm>
            <a:custGeom>
              <a:avLst/>
              <a:gdLst>
                <a:gd name="T0" fmla="*/ 0 w 306"/>
                <a:gd name="T1" fmla="*/ 540 h 547"/>
                <a:gd name="T2" fmla="*/ 294 w 306"/>
                <a:gd name="T3" fmla="*/ 0 h 547"/>
                <a:gd name="T4" fmla="*/ 306 w 306"/>
                <a:gd name="T5" fmla="*/ 0 h 547"/>
                <a:gd name="T6" fmla="*/ 10 w 306"/>
                <a:gd name="T7" fmla="*/ 547 h 547"/>
                <a:gd name="T8" fmla="*/ 0 w 306"/>
                <a:gd name="T9" fmla="*/ 540 h 5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6" h="547">
                  <a:moveTo>
                    <a:pt x="0" y="540"/>
                  </a:moveTo>
                  <a:lnTo>
                    <a:pt x="294" y="0"/>
                  </a:lnTo>
                  <a:lnTo>
                    <a:pt x="306" y="0"/>
                  </a:lnTo>
                  <a:lnTo>
                    <a:pt x="10" y="547"/>
                  </a:lnTo>
                  <a:lnTo>
                    <a:pt x="0" y="5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0" name="Rectangle 170"/>
            <p:cNvSpPr>
              <a:spLocks noChangeArrowheads="1"/>
            </p:cNvSpPr>
            <p:nvPr/>
          </p:nvSpPr>
          <p:spPr bwMode="auto">
            <a:xfrm>
              <a:off x="2910" y="2881"/>
              <a:ext cx="9" cy="30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1" name="Freeform 171"/>
            <p:cNvSpPr/>
            <p:nvPr/>
          </p:nvSpPr>
          <p:spPr bwMode="auto">
            <a:xfrm>
              <a:off x="3334" y="2109"/>
              <a:ext cx="611" cy="741"/>
            </a:xfrm>
            <a:custGeom>
              <a:avLst/>
              <a:gdLst>
                <a:gd name="T0" fmla="*/ 0 w 611"/>
                <a:gd name="T1" fmla="*/ 7 h 741"/>
                <a:gd name="T2" fmla="*/ 599 w 611"/>
                <a:gd name="T3" fmla="*/ 741 h 741"/>
                <a:gd name="T4" fmla="*/ 611 w 611"/>
                <a:gd name="T5" fmla="*/ 736 h 741"/>
                <a:gd name="T6" fmla="*/ 12 w 611"/>
                <a:gd name="T7" fmla="*/ 0 h 741"/>
                <a:gd name="T8" fmla="*/ 0 w 611"/>
                <a:gd name="T9" fmla="*/ 7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741">
                  <a:moveTo>
                    <a:pt x="0" y="7"/>
                  </a:moveTo>
                  <a:lnTo>
                    <a:pt x="599" y="741"/>
                  </a:lnTo>
                  <a:lnTo>
                    <a:pt x="611" y="736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526" name="TextBox 76">
            <a:extLst>
              <a:ext uri="{FF2B5EF4-FFF2-40B4-BE49-F238E27FC236}">
                <a16:creationId xmlns:a16="http://schemas.microsoft.com/office/drawing/2014/main" id="{227D35C8-A03F-4E8D-8213-9F6DBD150A5D}"/>
              </a:ext>
            </a:extLst>
          </p:cNvPr>
          <p:cNvSpPr txBox="1"/>
          <p:nvPr/>
        </p:nvSpPr>
        <p:spPr>
          <a:xfrm>
            <a:off x="5362464" y="219018"/>
            <a:ext cx="14670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过拟合问题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7" name="文本框 526">
            <a:extLst>
              <a:ext uri="{FF2B5EF4-FFF2-40B4-BE49-F238E27FC236}">
                <a16:creationId xmlns:a16="http://schemas.microsoft.com/office/drawing/2014/main" id="{65E94CA4-8264-494F-971E-C0C3C5A4DA32}"/>
              </a:ext>
            </a:extLst>
          </p:cNvPr>
          <p:cNvSpPr txBox="1"/>
          <p:nvPr/>
        </p:nvSpPr>
        <p:spPr>
          <a:xfrm>
            <a:off x="4498003" y="531991"/>
            <a:ext cx="3195994" cy="2819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OVERFITTING</a:t>
            </a:r>
          </a:p>
        </p:txBody>
      </p:sp>
      <p:grpSp>
        <p:nvGrpSpPr>
          <p:cNvPr id="528" name="组合 527">
            <a:extLst>
              <a:ext uri="{FF2B5EF4-FFF2-40B4-BE49-F238E27FC236}">
                <a16:creationId xmlns:a16="http://schemas.microsoft.com/office/drawing/2014/main" id="{FB66C0C8-264B-4A75-9494-B04C4B93D363}"/>
              </a:ext>
            </a:extLst>
          </p:cNvPr>
          <p:cNvGrpSpPr/>
          <p:nvPr/>
        </p:nvGrpSpPr>
        <p:grpSpPr>
          <a:xfrm>
            <a:off x="5855851" y="833240"/>
            <a:ext cx="480299" cy="105326"/>
            <a:chOff x="8818080" y="2020666"/>
            <a:chExt cx="636007" cy="0"/>
          </a:xfrm>
        </p:grpSpPr>
        <p:cxnSp>
          <p:nvCxnSpPr>
            <p:cNvPr id="530" name="直接连接符 529">
              <a:extLst>
                <a:ext uri="{FF2B5EF4-FFF2-40B4-BE49-F238E27FC236}">
                  <a16:creationId xmlns:a16="http://schemas.microsoft.com/office/drawing/2014/main" id="{21D4BF5D-2C91-4A19-896F-AE946BC7FB76}"/>
                </a:ext>
              </a:extLst>
            </p:cNvPr>
            <p:cNvCxnSpPr/>
            <p:nvPr/>
          </p:nvCxnSpPr>
          <p:spPr>
            <a:xfrm>
              <a:off x="8818080" y="2020666"/>
              <a:ext cx="175500" cy="0"/>
            </a:xfrm>
            <a:prstGeom prst="line">
              <a:avLst/>
            </a:prstGeom>
            <a:ln w="25400">
              <a:solidFill>
                <a:srgbClr val="F6A2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1" name="直接连接符 530">
              <a:extLst>
                <a:ext uri="{FF2B5EF4-FFF2-40B4-BE49-F238E27FC236}">
                  <a16:creationId xmlns:a16="http://schemas.microsoft.com/office/drawing/2014/main" id="{12A04D9E-7AE9-4504-89ED-15389616EA20}"/>
                </a:ext>
              </a:extLst>
            </p:cNvPr>
            <p:cNvCxnSpPr/>
            <p:nvPr/>
          </p:nvCxnSpPr>
          <p:spPr>
            <a:xfrm>
              <a:off x="9048334" y="2020666"/>
              <a:ext cx="175500" cy="0"/>
            </a:xfrm>
            <a:prstGeom prst="line">
              <a:avLst/>
            </a:prstGeom>
            <a:ln w="25400">
              <a:solidFill>
                <a:srgbClr val="248C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2" name="直接连接符 531">
              <a:extLst>
                <a:ext uri="{FF2B5EF4-FFF2-40B4-BE49-F238E27FC236}">
                  <a16:creationId xmlns:a16="http://schemas.microsoft.com/office/drawing/2014/main" id="{35104CDD-349B-40C0-9598-881CA242C9C1}"/>
                </a:ext>
              </a:extLst>
            </p:cNvPr>
            <p:cNvCxnSpPr/>
            <p:nvPr/>
          </p:nvCxnSpPr>
          <p:spPr>
            <a:xfrm>
              <a:off x="9278587" y="2020666"/>
              <a:ext cx="175500" cy="0"/>
            </a:xfrm>
            <a:prstGeom prst="line">
              <a:avLst/>
            </a:prstGeom>
            <a:ln w="25400">
              <a:solidFill>
                <a:srgbClr val="F6A2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3" name="矩形 512">
            <a:extLst>
              <a:ext uri="{FF2B5EF4-FFF2-40B4-BE49-F238E27FC236}">
                <a16:creationId xmlns:a16="http://schemas.microsoft.com/office/drawing/2014/main" id="{C3FD9C67-F561-4F54-8010-7547E5269153}"/>
              </a:ext>
            </a:extLst>
          </p:cNvPr>
          <p:cNvSpPr/>
          <p:nvPr/>
        </p:nvSpPr>
        <p:spPr>
          <a:xfrm>
            <a:off x="917837" y="1473097"/>
            <a:ext cx="2749472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spcBef>
                <a:spcPct val="0"/>
              </a:spcBef>
            </a:pPr>
            <a:r>
              <a:rPr lang="zh-CN" alt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 Math" panose="02040503050406030204" pitchFamily="18" charset="0"/>
                <a:ea typeface="微软雅黑" panose="020B0503020204020204" pitchFamily="34" charset="-122"/>
              </a:rPr>
              <a:t>过拟合问题</a:t>
            </a:r>
            <a:endParaRPr lang="en-US" altLang="zh-CN" sz="4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4" name="矩形 513">
            <a:extLst>
              <a:ext uri="{FF2B5EF4-FFF2-40B4-BE49-F238E27FC236}">
                <a16:creationId xmlns:a16="http://schemas.microsoft.com/office/drawing/2014/main" id="{11B08509-778B-4EF1-A973-69FC2998FD1B}"/>
              </a:ext>
            </a:extLst>
          </p:cNvPr>
          <p:cNvSpPr/>
          <p:nvPr/>
        </p:nvSpPr>
        <p:spPr>
          <a:xfrm>
            <a:off x="6353842" y="3182103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ct val="0"/>
              </a:spcBef>
            </a:pPr>
            <a:r>
              <a:rPr lang="zh-CN" altLang="en-US" sz="28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批归一化</a:t>
            </a:r>
            <a:endParaRPr lang="en-US" altLang="zh-CN" sz="2800" b="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6" name="矩形 515">
            <a:extLst>
              <a:ext uri="{FF2B5EF4-FFF2-40B4-BE49-F238E27FC236}">
                <a16:creationId xmlns:a16="http://schemas.microsoft.com/office/drawing/2014/main" id="{F1897834-1B71-4FCB-A0B5-4CF0C07F28FC}"/>
              </a:ext>
            </a:extLst>
          </p:cNvPr>
          <p:cNvSpPr/>
          <p:nvPr/>
        </p:nvSpPr>
        <p:spPr>
          <a:xfrm>
            <a:off x="454024" y="3182103"/>
            <a:ext cx="367709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altLang="zh-CN" sz="28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Batch </a:t>
            </a:r>
            <a:r>
              <a:rPr lang="en-US" altLang="zh-CN" sz="2800" b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Nromalization</a:t>
            </a:r>
            <a:endParaRPr lang="en-US" altLang="zh-CN" sz="2800" b="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78574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prism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5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1000" tmFilter="0,0; .5, 1; 1, 1"/>
                                        <p:tgtEl>
                                          <p:spTgt spid="5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2" name="Group 4"/>
          <p:cNvGrpSpPr>
            <a:grpSpLocks noChangeAspect="1"/>
          </p:cNvGrpSpPr>
          <p:nvPr/>
        </p:nvGrpSpPr>
        <p:grpSpPr bwMode="auto">
          <a:xfrm>
            <a:off x="9742781" y="1043957"/>
            <a:ext cx="4898437" cy="4770086"/>
            <a:chOff x="2410" y="593"/>
            <a:chExt cx="3015" cy="2936"/>
          </a:xfrm>
          <a:solidFill>
            <a:srgbClr val="248C80"/>
          </a:solidFill>
        </p:grpSpPr>
        <p:sp>
          <p:nvSpPr>
            <p:cNvPr id="363" name="Freeform 5"/>
            <p:cNvSpPr/>
            <p:nvPr/>
          </p:nvSpPr>
          <p:spPr bwMode="auto">
            <a:xfrm>
              <a:off x="5079" y="1202"/>
              <a:ext cx="66" cy="509"/>
            </a:xfrm>
            <a:custGeom>
              <a:avLst/>
              <a:gdLst>
                <a:gd name="T0" fmla="*/ 0 w 66"/>
                <a:gd name="T1" fmla="*/ 9 h 509"/>
                <a:gd name="T2" fmla="*/ 54 w 66"/>
                <a:gd name="T3" fmla="*/ 509 h 509"/>
                <a:gd name="T4" fmla="*/ 66 w 66"/>
                <a:gd name="T5" fmla="*/ 509 h 509"/>
                <a:gd name="T6" fmla="*/ 9 w 66"/>
                <a:gd name="T7" fmla="*/ 0 h 509"/>
                <a:gd name="T8" fmla="*/ 0 w 66"/>
                <a:gd name="T9" fmla="*/ 9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509">
                  <a:moveTo>
                    <a:pt x="0" y="9"/>
                  </a:moveTo>
                  <a:lnTo>
                    <a:pt x="54" y="509"/>
                  </a:lnTo>
                  <a:lnTo>
                    <a:pt x="66" y="509"/>
                  </a:lnTo>
                  <a:lnTo>
                    <a:pt x="9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4" name="Freeform 6"/>
            <p:cNvSpPr/>
            <p:nvPr/>
          </p:nvSpPr>
          <p:spPr bwMode="auto">
            <a:xfrm>
              <a:off x="5079" y="1195"/>
              <a:ext cx="303" cy="854"/>
            </a:xfrm>
            <a:custGeom>
              <a:avLst/>
              <a:gdLst>
                <a:gd name="T0" fmla="*/ 14 w 303"/>
                <a:gd name="T1" fmla="*/ 0 h 854"/>
                <a:gd name="T2" fmla="*/ 303 w 303"/>
                <a:gd name="T3" fmla="*/ 854 h 854"/>
                <a:gd name="T4" fmla="*/ 287 w 303"/>
                <a:gd name="T5" fmla="*/ 854 h 854"/>
                <a:gd name="T6" fmla="*/ 0 w 303"/>
                <a:gd name="T7" fmla="*/ 11 h 854"/>
                <a:gd name="T8" fmla="*/ 14 w 303"/>
                <a:gd name="T9" fmla="*/ 0 h 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3" h="854">
                  <a:moveTo>
                    <a:pt x="14" y="0"/>
                  </a:moveTo>
                  <a:lnTo>
                    <a:pt x="303" y="854"/>
                  </a:lnTo>
                  <a:lnTo>
                    <a:pt x="287" y="854"/>
                  </a:lnTo>
                  <a:lnTo>
                    <a:pt x="0" y="11"/>
                  </a:lnTo>
                  <a:lnTo>
                    <a:pt x="1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5" name="Freeform 7"/>
            <p:cNvSpPr/>
            <p:nvPr/>
          </p:nvSpPr>
          <p:spPr bwMode="auto">
            <a:xfrm>
              <a:off x="5074" y="1202"/>
              <a:ext cx="12" cy="345"/>
            </a:xfrm>
            <a:custGeom>
              <a:avLst/>
              <a:gdLst>
                <a:gd name="T0" fmla="*/ 0 w 12"/>
                <a:gd name="T1" fmla="*/ 0 h 345"/>
                <a:gd name="T2" fmla="*/ 0 w 12"/>
                <a:gd name="T3" fmla="*/ 345 h 345"/>
                <a:gd name="T4" fmla="*/ 12 w 12"/>
                <a:gd name="T5" fmla="*/ 345 h 345"/>
                <a:gd name="T6" fmla="*/ 12 w 12"/>
                <a:gd name="T7" fmla="*/ 12 h 345"/>
                <a:gd name="T8" fmla="*/ 0 w 12"/>
                <a:gd name="T9" fmla="*/ 0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345">
                  <a:moveTo>
                    <a:pt x="0" y="0"/>
                  </a:moveTo>
                  <a:lnTo>
                    <a:pt x="0" y="345"/>
                  </a:lnTo>
                  <a:lnTo>
                    <a:pt x="12" y="345"/>
                  </a:lnTo>
                  <a:lnTo>
                    <a:pt x="12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6" name="Rectangle 8"/>
            <p:cNvSpPr>
              <a:spLocks noChangeArrowheads="1"/>
            </p:cNvSpPr>
            <p:nvPr/>
          </p:nvSpPr>
          <p:spPr bwMode="auto">
            <a:xfrm>
              <a:off x="3658" y="3501"/>
              <a:ext cx="647" cy="1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7" name="Freeform 9"/>
            <p:cNvSpPr/>
            <p:nvPr/>
          </p:nvSpPr>
          <p:spPr bwMode="auto">
            <a:xfrm>
              <a:off x="3488" y="3446"/>
              <a:ext cx="118" cy="48"/>
            </a:xfrm>
            <a:custGeom>
              <a:avLst/>
              <a:gdLst>
                <a:gd name="T0" fmla="*/ 0 w 118"/>
                <a:gd name="T1" fmla="*/ 10 h 48"/>
                <a:gd name="T2" fmla="*/ 111 w 118"/>
                <a:gd name="T3" fmla="*/ 48 h 48"/>
                <a:gd name="T4" fmla="*/ 118 w 118"/>
                <a:gd name="T5" fmla="*/ 36 h 48"/>
                <a:gd name="T6" fmla="*/ 14 w 118"/>
                <a:gd name="T7" fmla="*/ 0 h 48"/>
                <a:gd name="T8" fmla="*/ 0 w 118"/>
                <a:gd name="T9" fmla="*/ 1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48">
                  <a:moveTo>
                    <a:pt x="0" y="10"/>
                  </a:moveTo>
                  <a:lnTo>
                    <a:pt x="111" y="48"/>
                  </a:lnTo>
                  <a:lnTo>
                    <a:pt x="118" y="36"/>
                  </a:lnTo>
                  <a:lnTo>
                    <a:pt x="14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8" name="Freeform 10"/>
            <p:cNvSpPr/>
            <p:nvPr/>
          </p:nvSpPr>
          <p:spPr bwMode="auto">
            <a:xfrm>
              <a:off x="2830" y="1026"/>
              <a:ext cx="30" cy="256"/>
            </a:xfrm>
            <a:custGeom>
              <a:avLst/>
              <a:gdLst>
                <a:gd name="T0" fmla="*/ 30 w 30"/>
                <a:gd name="T1" fmla="*/ 0 h 256"/>
                <a:gd name="T2" fmla="*/ 9 w 30"/>
                <a:gd name="T3" fmla="*/ 256 h 256"/>
                <a:gd name="T4" fmla="*/ 0 w 30"/>
                <a:gd name="T5" fmla="*/ 256 h 256"/>
                <a:gd name="T6" fmla="*/ 26 w 30"/>
                <a:gd name="T7" fmla="*/ 0 h 256"/>
                <a:gd name="T8" fmla="*/ 30 w 30"/>
                <a:gd name="T9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56">
                  <a:moveTo>
                    <a:pt x="30" y="0"/>
                  </a:moveTo>
                  <a:lnTo>
                    <a:pt x="9" y="256"/>
                  </a:lnTo>
                  <a:lnTo>
                    <a:pt x="0" y="256"/>
                  </a:lnTo>
                  <a:lnTo>
                    <a:pt x="26" y="0"/>
                  </a:lnTo>
                  <a:lnTo>
                    <a:pt x="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9" name="Freeform 11"/>
            <p:cNvSpPr/>
            <p:nvPr/>
          </p:nvSpPr>
          <p:spPr bwMode="auto">
            <a:xfrm>
              <a:off x="2841" y="773"/>
              <a:ext cx="604" cy="519"/>
            </a:xfrm>
            <a:custGeom>
              <a:avLst/>
              <a:gdLst>
                <a:gd name="T0" fmla="*/ 0 w 604"/>
                <a:gd name="T1" fmla="*/ 512 h 519"/>
                <a:gd name="T2" fmla="*/ 595 w 604"/>
                <a:gd name="T3" fmla="*/ 0 h 519"/>
                <a:gd name="T4" fmla="*/ 604 w 604"/>
                <a:gd name="T5" fmla="*/ 7 h 519"/>
                <a:gd name="T6" fmla="*/ 12 w 604"/>
                <a:gd name="T7" fmla="*/ 519 h 519"/>
                <a:gd name="T8" fmla="*/ 0 w 604"/>
                <a:gd name="T9" fmla="*/ 512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4" h="519">
                  <a:moveTo>
                    <a:pt x="0" y="512"/>
                  </a:moveTo>
                  <a:lnTo>
                    <a:pt x="595" y="0"/>
                  </a:lnTo>
                  <a:lnTo>
                    <a:pt x="604" y="7"/>
                  </a:lnTo>
                  <a:lnTo>
                    <a:pt x="12" y="519"/>
                  </a:lnTo>
                  <a:lnTo>
                    <a:pt x="0" y="5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0" name="Freeform 12"/>
            <p:cNvSpPr/>
            <p:nvPr/>
          </p:nvSpPr>
          <p:spPr bwMode="auto">
            <a:xfrm>
              <a:off x="2988" y="761"/>
              <a:ext cx="445" cy="192"/>
            </a:xfrm>
            <a:custGeom>
              <a:avLst/>
              <a:gdLst>
                <a:gd name="T0" fmla="*/ 445 w 445"/>
                <a:gd name="T1" fmla="*/ 17 h 192"/>
                <a:gd name="T2" fmla="*/ 3 w 445"/>
                <a:gd name="T3" fmla="*/ 192 h 192"/>
                <a:gd name="T4" fmla="*/ 0 w 445"/>
                <a:gd name="T5" fmla="*/ 187 h 192"/>
                <a:gd name="T6" fmla="*/ 445 w 445"/>
                <a:gd name="T7" fmla="*/ 0 h 192"/>
                <a:gd name="T8" fmla="*/ 445 w 445"/>
                <a:gd name="T9" fmla="*/ 17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5" h="192">
                  <a:moveTo>
                    <a:pt x="445" y="17"/>
                  </a:moveTo>
                  <a:lnTo>
                    <a:pt x="3" y="192"/>
                  </a:lnTo>
                  <a:lnTo>
                    <a:pt x="0" y="187"/>
                  </a:lnTo>
                  <a:lnTo>
                    <a:pt x="445" y="0"/>
                  </a:lnTo>
                  <a:lnTo>
                    <a:pt x="445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1" name="Freeform 13"/>
            <p:cNvSpPr/>
            <p:nvPr/>
          </p:nvSpPr>
          <p:spPr bwMode="auto">
            <a:xfrm>
              <a:off x="3478" y="650"/>
              <a:ext cx="159" cy="95"/>
            </a:xfrm>
            <a:custGeom>
              <a:avLst/>
              <a:gdLst>
                <a:gd name="T0" fmla="*/ 10 w 159"/>
                <a:gd name="T1" fmla="*/ 95 h 95"/>
                <a:gd name="T2" fmla="*/ 159 w 159"/>
                <a:gd name="T3" fmla="*/ 9 h 95"/>
                <a:gd name="T4" fmla="*/ 159 w 159"/>
                <a:gd name="T5" fmla="*/ 0 h 95"/>
                <a:gd name="T6" fmla="*/ 0 w 159"/>
                <a:gd name="T7" fmla="*/ 88 h 95"/>
                <a:gd name="T8" fmla="*/ 10 w 159"/>
                <a:gd name="T9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95">
                  <a:moveTo>
                    <a:pt x="10" y="95"/>
                  </a:moveTo>
                  <a:lnTo>
                    <a:pt x="159" y="9"/>
                  </a:lnTo>
                  <a:lnTo>
                    <a:pt x="159" y="0"/>
                  </a:lnTo>
                  <a:lnTo>
                    <a:pt x="0" y="88"/>
                  </a:lnTo>
                  <a:lnTo>
                    <a:pt x="10" y="9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2" name="Freeform 14"/>
            <p:cNvSpPr/>
            <p:nvPr/>
          </p:nvSpPr>
          <p:spPr bwMode="auto">
            <a:xfrm>
              <a:off x="3488" y="683"/>
              <a:ext cx="798" cy="74"/>
            </a:xfrm>
            <a:custGeom>
              <a:avLst/>
              <a:gdLst>
                <a:gd name="T0" fmla="*/ 0 w 798"/>
                <a:gd name="T1" fmla="*/ 62 h 74"/>
                <a:gd name="T2" fmla="*/ 798 w 798"/>
                <a:gd name="T3" fmla="*/ 0 h 74"/>
                <a:gd name="T4" fmla="*/ 798 w 798"/>
                <a:gd name="T5" fmla="*/ 10 h 74"/>
                <a:gd name="T6" fmla="*/ 0 w 798"/>
                <a:gd name="T7" fmla="*/ 74 h 74"/>
                <a:gd name="T8" fmla="*/ 0 w 798"/>
                <a:gd name="T9" fmla="*/ 6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8" h="74">
                  <a:moveTo>
                    <a:pt x="0" y="62"/>
                  </a:moveTo>
                  <a:lnTo>
                    <a:pt x="798" y="0"/>
                  </a:lnTo>
                  <a:lnTo>
                    <a:pt x="798" y="10"/>
                  </a:lnTo>
                  <a:lnTo>
                    <a:pt x="0" y="74"/>
                  </a:lnTo>
                  <a:lnTo>
                    <a:pt x="0" y="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3" name="Freeform 15"/>
            <p:cNvSpPr/>
            <p:nvPr/>
          </p:nvSpPr>
          <p:spPr bwMode="auto">
            <a:xfrm>
              <a:off x="3421" y="778"/>
              <a:ext cx="34" cy="308"/>
            </a:xfrm>
            <a:custGeom>
              <a:avLst/>
              <a:gdLst>
                <a:gd name="T0" fmla="*/ 29 w 34"/>
                <a:gd name="T1" fmla="*/ 0 h 308"/>
                <a:gd name="T2" fmla="*/ 0 w 34"/>
                <a:gd name="T3" fmla="*/ 308 h 308"/>
                <a:gd name="T4" fmla="*/ 12 w 34"/>
                <a:gd name="T5" fmla="*/ 308 h 308"/>
                <a:gd name="T6" fmla="*/ 34 w 34"/>
                <a:gd name="T7" fmla="*/ 0 h 308"/>
                <a:gd name="T8" fmla="*/ 29 w 34"/>
                <a:gd name="T9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308">
                  <a:moveTo>
                    <a:pt x="29" y="0"/>
                  </a:moveTo>
                  <a:lnTo>
                    <a:pt x="0" y="308"/>
                  </a:lnTo>
                  <a:lnTo>
                    <a:pt x="12" y="308"/>
                  </a:lnTo>
                  <a:lnTo>
                    <a:pt x="34" y="0"/>
                  </a:ln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4" name="Freeform 16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  <a:gd name="T10" fmla="*/ 0 w 571"/>
                <a:gd name="T11" fmla="*/ 11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5" name="Freeform 17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6" name="Freeform 18"/>
            <p:cNvSpPr/>
            <p:nvPr/>
          </p:nvSpPr>
          <p:spPr bwMode="auto">
            <a:xfrm>
              <a:off x="4087" y="693"/>
              <a:ext cx="225" cy="307"/>
            </a:xfrm>
            <a:custGeom>
              <a:avLst/>
              <a:gdLst>
                <a:gd name="T0" fmla="*/ 213 w 225"/>
                <a:gd name="T1" fmla="*/ 0 h 307"/>
                <a:gd name="T2" fmla="*/ 0 w 225"/>
                <a:gd name="T3" fmla="*/ 298 h 307"/>
                <a:gd name="T4" fmla="*/ 12 w 225"/>
                <a:gd name="T5" fmla="*/ 307 h 307"/>
                <a:gd name="T6" fmla="*/ 225 w 225"/>
                <a:gd name="T7" fmla="*/ 7 h 307"/>
                <a:gd name="T8" fmla="*/ 213 w 225"/>
                <a:gd name="T9" fmla="*/ 0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5" h="307">
                  <a:moveTo>
                    <a:pt x="213" y="0"/>
                  </a:moveTo>
                  <a:lnTo>
                    <a:pt x="0" y="298"/>
                  </a:lnTo>
                  <a:lnTo>
                    <a:pt x="12" y="307"/>
                  </a:lnTo>
                  <a:lnTo>
                    <a:pt x="225" y="7"/>
                  </a:lnTo>
                  <a:lnTo>
                    <a:pt x="21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7" name="Freeform 19"/>
            <p:cNvSpPr/>
            <p:nvPr/>
          </p:nvSpPr>
          <p:spPr bwMode="auto">
            <a:xfrm>
              <a:off x="2481" y="1318"/>
              <a:ext cx="339" cy="343"/>
            </a:xfrm>
            <a:custGeom>
              <a:avLst/>
              <a:gdLst>
                <a:gd name="T0" fmla="*/ 0 w 339"/>
                <a:gd name="T1" fmla="*/ 336 h 343"/>
                <a:gd name="T2" fmla="*/ 332 w 339"/>
                <a:gd name="T3" fmla="*/ 0 h 343"/>
                <a:gd name="T4" fmla="*/ 339 w 339"/>
                <a:gd name="T5" fmla="*/ 7 h 343"/>
                <a:gd name="T6" fmla="*/ 5 w 339"/>
                <a:gd name="T7" fmla="*/ 343 h 343"/>
                <a:gd name="T8" fmla="*/ 0 w 339"/>
                <a:gd name="T9" fmla="*/ 336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9" h="343">
                  <a:moveTo>
                    <a:pt x="0" y="336"/>
                  </a:moveTo>
                  <a:lnTo>
                    <a:pt x="332" y="0"/>
                  </a:lnTo>
                  <a:lnTo>
                    <a:pt x="339" y="7"/>
                  </a:lnTo>
                  <a:lnTo>
                    <a:pt x="5" y="343"/>
                  </a:lnTo>
                  <a:lnTo>
                    <a:pt x="0" y="3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8" name="Freeform 20"/>
            <p:cNvSpPr/>
            <p:nvPr/>
          </p:nvSpPr>
          <p:spPr bwMode="auto">
            <a:xfrm>
              <a:off x="2616" y="1332"/>
              <a:ext cx="209" cy="753"/>
            </a:xfrm>
            <a:custGeom>
              <a:avLst/>
              <a:gdLst>
                <a:gd name="T0" fmla="*/ 197 w 209"/>
                <a:gd name="T1" fmla="*/ 0 h 753"/>
                <a:gd name="T2" fmla="*/ 0 w 209"/>
                <a:gd name="T3" fmla="*/ 743 h 753"/>
                <a:gd name="T4" fmla="*/ 10 w 209"/>
                <a:gd name="T5" fmla="*/ 753 h 753"/>
                <a:gd name="T6" fmla="*/ 209 w 209"/>
                <a:gd name="T7" fmla="*/ 0 h 753"/>
                <a:gd name="T8" fmla="*/ 197 w 209"/>
                <a:gd name="T9" fmla="*/ 0 h 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753">
                  <a:moveTo>
                    <a:pt x="197" y="0"/>
                  </a:moveTo>
                  <a:lnTo>
                    <a:pt x="0" y="743"/>
                  </a:lnTo>
                  <a:lnTo>
                    <a:pt x="10" y="753"/>
                  </a:lnTo>
                  <a:lnTo>
                    <a:pt x="209" y="0"/>
                  </a:lnTo>
                  <a:lnTo>
                    <a:pt x="19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9" name="Freeform 21"/>
            <p:cNvSpPr/>
            <p:nvPr/>
          </p:nvSpPr>
          <p:spPr bwMode="auto">
            <a:xfrm>
              <a:off x="2477" y="1704"/>
              <a:ext cx="106" cy="92"/>
            </a:xfrm>
            <a:custGeom>
              <a:avLst/>
              <a:gdLst>
                <a:gd name="T0" fmla="*/ 0 w 106"/>
                <a:gd name="T1" fmla="*/ 7 h 92"/>
                <a:gd name="T2" fmla="*/ 94 w 106"/>
                <a:gd name="T3" fmla="*/ 92 h 92"/>
                <a:gd name="T4" fmla="*/ 106 w 106"/>
                <a:gd name="T5" fmla="*/ 75 h 92"/>
                <a:gd name="T6" fmla="*/ 9 w 106"/>
                <a:gd name="T7" fmla="*/ 0 h 92"/>
                <a:gd name="T8" fmla="*/ 0 w 106"/>
                <a:gd name="T9" fmla="*/ 7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92">
                  <a:moveTo>
                    <a:pt x="0" y="7"/>
                  </a:moveTo>
                  <a:lnTo>
                    <a:pt x="94" y="92"/>
                  </a:lnTo>
                  <a:lnTo>
                    <a:pt x="106" y="75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0" name="Freeform 22"/>
            <p:cNvSpPr/>
            <p:nvPr/>
          </p:nvSpPr>
          <p:spPr bwMode="auto">
            <a:xfrm>
              <a:off x="2451" y="1711"/>
              <a:ext cx="146" cy="374"/>
            </a:xfrm>
            <a:custGeom>
              <a:avLst/>
              <a:gdLst>
                <a:gd name="T0" fmla="*/ 0 w 146"/>
                <a:gd name="T1" fmla="*/ 0 h 374"/>
                <a:gd name="T2" fmla="*/ 135 w 146"/>
                <a:gd name="T3" fmla="*/ 374 h 374"/>
                <a:gd name="T4" fmla="*/ 146 w 146"/>
                <a:gd name="T5" fmla="*/ 374 h 374"/>
                <a:gd name="T6" fmla="*/ 11 w 146"/>
                <a:gd name="T7" fmla="*/ 0 h 374"/>
                <a:gd name="T8" fmla="*/ 0 w 146"/>
                <a:gd name="T9" fmla="*/ 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374">
                  <a:moveTo>
                    <a:pt x="0" y="0"/>
                  </a:moveTo>
                  <a:lnTo>
                    <a:pt x="135" y="374"/>
                  </a:lnTo>
                  <a:lnTo>
                    <a:pt x="146" y="374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1" name="Rectangle 23"/>
            <p:cNvSpPr>
              <a:spLocks noChangeArrowheads="1"/>
            </p:cNvSpPr>
            <p:nvPr/>
          </p:nvSpPr>
          <p:spPr bwMode="auto">
            <a:xfrm>
              <a:off x="3410" y="1164"/>
              <a:ext cx="11" cy="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2" name="Freeform 24"/>
            <p:cNvSpPr/>
            <p:nvPr/>
          </p:nvSpPr>
          <p:spPr bwMode="auto">
            <a:xfrm>
              <a:off x="2848" y="1202"/>
              <a:ext cx="538" cy="111"/>
            </a:xfrm>
            <a:custGeom>
              <a:avLst/>
              <a:gdLst>
                <a:gd name="T0" fmla="*/ 0 w 538"/>
                <a:gd name="T1" fmla="*/ 102 h 111"/>
                <a:gd name="T2" fmla="*/ 538 w 538"/>
                <a:gd name="T3" fmla="*/ 0 h 111"/>
                <a:gd name="T4" fmla="*/ 538 w 538"/>
                <a:gd name="T5" fmla="*/ 9 h 111"/>
                <a:gd name="T6" fmla="*/ 0 w 538"/>
                <a:gd name="T7" fmla="*/ 111 h 111"/>
                <a:gd name="T8" fmla="*/ 0 w 538"/>
                <a:gd name="T9" fmla="*/ 102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8" h="111">
                  <a:moveTo>
                    <a:pt x="0" y="102"/>
                  </a:moveTo>
                  <a:lnTo>
                    <a:pt x="538" y="0"/>
                  </a:lnTo>
                  <a:lnTo>
                    <a:pt x="538" y="9"/>
                  </a:lnTo>
                  <a:lnTo>
                    <a:pt x="0" y="111"/>
                  </a:lnTo>
                  <a:lnTo>
                    <a:pt x="0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3" name="Freeform 25"/>
            <p:cNvSpPr/>
            <p:nvPr/>
          </p:nvSpPr>
          <p:spPr bwMode="auto">
            <a:xfrm>
              <a:off x="2834" y="1320"/>
              <a:ext cx="287" cy="455"/>
            </a:xfrm>
            <a:custGeom>
              <a:avLst/>
              <a:gdLst>
                <a:gd name="T0" fmla="*/ 0 w 287"/>
                <a:gd name="T1" fmla="*/ 5 h 455"/>
                <a:gd name="T2" fmla="*/ 275 w 287"/>
                <a:gd name="T3" fmla="*/ 450 h 455"/>
                <a:gd name="T4" fmla="*/ 277 w 287"/>
                <a:gd name="T5" fmla="*/ 455 h 455"/>
                <a:gd name="T6" fmla="*/ 287 w 287"/>
                <a:gd name="T7" fmla="*/ 445 h 455"/>
                <a:gd name="T8" fmla="*/ 7 w 287"/>
                <a:gd name="T9" fmla="*/ 0 h 455"/>
                <a:gd name="T10" fmla="*/ 0 w 287"/>
                <a:gd name="T11" fmla="*/ 5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7" h="455">
                  <a:moveTo>
                    <a:pt x="0" y="5"/>
                  </a:moveTo>
                  <a:lnTo>
                    <a:pt x="275" y="450"/>
                  </a:lnTo>
                  <a:lnTo>
                    <a:pt x="277" y="455"/>
                  </a:lnTo>
                  <a:lnTo>
                    <a:pt x="287" y="445"/>
                  </a:lnTo>
                  <a:lnTo>
                    <a:pt x="7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4" name="Freeform 26"/>
            <p:cNvSpPr/>
            <p:nvPr/>
          </p:nvSpPr>
          <p:spPr bwMode="auto">
            <a:xfrm>
              <a:off x="3140" y="1221"/>
              <a:ext cx="270" cy="544"/>
            </a:xfrm>
            <a:custGeom>
              <a:avLst/>
              <a:gdLst>
                <a:gd name="T0" fmla="*/ 0 w 270"/>
                <a:gd name="T1" fmla="*/ 544 h 544"/>
                <a:gd name="T2" fmla="*/ 263 w 270"/>
                <a:gd name="T3" fmla="*/ 0 h 544"/>
                <a:gd name="T4" fmla="*/ 270 w 270"/>
                <a:gd name="T5" fmla="*/ 0 h 544"/>
                <a:gd name="T6" fmla="*/ 14 w 270"/>
                <a:gd name="T7" fmla="*/ 544 h 544"/>
                <a:gd name="T8" fmla="*/ 0 w 270"/>
                <a:gd name="T9" fmla="*/ 544 h 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0" h="544">
                  <a:moveTo>
                    <a:pt x="0" y="544"/>
                  </a:moveTo>
                  <a:lnTo>
                    <a:pt x="263" y="0"/>
                  </a:lnTo>
                  <a:lnTo>
                    <a:pt x="270" y="0"/>
                  </a:lnTo>
                  <a:lnTo>
                    <a:pt x="14" y="544"/>
                  </a:lnTo>
                  <a:lnTo>
                    <a:pt x="0" y="5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5" name="Freeform 27"/>
            <p:cNvSpPr/>
            <p:nvPr/>
          </p:nvSpPr>
          <p:spPr bwMode="auto">
            <a:xfrm>
              <a:off x="3317" y="1221"/>
              <a:ext cx="93" cy="809"/>
            </a:xfrm>
            <a:custGeom>
              <a:avLst/>
              <a:gdLst>
                <a:gd name="T0" fmla="*/ 83 w 93"/>
                <a:gd name="T1" fmla="*/ 0 h 809"/>
                <a:gd name="T2" fmla="*/ 0 w 93"/>
                <a:gd name="T3" fmla="*/ 809 h 809"/>
                <a:gd name="T4" fmla="*/ 12 w 93"/>
                <a:gd name="T5" fmla="*/ 809 h 809"/>
                <a:gd name="T6" fmla="*/ 93 w 93"/>
                <a:gd name="T7" fmla="*/ 0 h 809"/>
                <a:gd name="T8" fmla="*/ 83 w 93"/>
                <a:gd name="T9" fmla="*/ 0 h 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" h="809">
                  <a:moveTo>
                    <a:pt x="83" y="0"/>
                  </a:moveTo>
                  <a:lnTo>
                    <a:pt x="0" y="809"/>
                  </a:lnTo>
                  <a:lnTo>
                    <a:pt x="12" y="809"/>
                  </a:lnTo>
                  <a:lnTo>
                    <a:pt x="93" y="0"/>
                  </a:lnTo>
                  <a:lnTo>
                    <a:pt x="8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6" name="Freeform 28"/>
            <p:cNvSpPr/>
            <p:nvPr/>
          </p:nvSpPr>
          <p:spPr bwMode="auto">
            <a:xfrm>
              <a:off x="3438" y="1022"/>
              <a:ext cx="611" cy="180"/>
            </a:xfrm>
            <a:custGeom>
              <a:avLst/>
              <a:gdLst>
                <a:gd name="T0" fmla="*/ 0 w 611"/>
                <a:gd name="T1" fmla="*/ 165 h 180"/>
                <a:gd name="T2" fmla="*/ 611 w 611"/>
                <a:gd name="T3" fmla="*/ 0 h 180"/>
                <a:gd name="T4" fmla="*/ 611 w 611"/>
                <a:gd name="T5" fmla="*/ 14 h 180"/>
                <a:gd name="T6" fmla="*/ 0 w 611"/>
                <a:gd name="T7" fmla="*/ 180 h 180"/>
                <a:gd name="T8" fmla="*/ 0 w 611"/>
                <a:gd name="T9" fmla="*/ 165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180">
                  <a:moveTo>
                    <a:pt x="0" y="165"/>
                  </a:moveTo>
                  <a:lnTo>
                    <a:pt x="611" y="0"/>
                  </a:lnTo>
                  <a:lnTo>
                    <a:pt x="611" y="14"/>
                  </a:lnTo>
                  <a:lnTo>
                    <a:pt x="0" y="180"/>
                  </a:lnTo>
                  <a:lnTo>
                    <a:pt x="0" y="1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7" name="Freeform 29"/>
            <p:cNvSpPr/>
            <p:nvPr/>
          </p:nvSpPr>
          <p:spPr bwMode="auto">
            <a:xfrm>
              <a:off x="4340" y="702"/>
              <a:ext cx="377" cy="396"/>
            </a:xfrm>
            <a:custGeom>
              <a:avLst/>
              <a:gdLst>
                <a:gd name="T0" fmla="*/ 0 w 377"/>
                <a:gd name="T1" fmla="*/ 12 h 396"/>
                <a:gd name="T2" fmla="*/ 370 w 377"/>
                <a:gd name="T3" fmla="*/ 396 h 396"/>
                <a:gd name="T4" fmla="*/ 377 w 377"/>
                <a:gd name="T5" fmla="*/ 388 h 396"/>
                <a:gd name="T6" fmla="*/ 0 w 377"/>
                <a:gd name="T7" fmla="*/ 0 h 396"/>
                <a:gd name="T8" fmla="*/ 0 w 377"/>
                <a:gd name="T9" fmla="*/ 12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7" h="396">
                  <a:moveTo>
                    <a:pt x="0" y="12"/>
                  </a:moveTo>
                  <a:lnTo>
                    <a:pt x="370" y="396"/>
                  </a:lnTo>
                  <a:lnTo>
                    <a:pt x="377" y="388"/>
                  </a:lnTo>
                  <a:lnTo>
                    <a:pt x="0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8" name="Freeform 30"/>
            <p:cNvSpPr/>
            <p:nvPr/>
          </p:nvSpPr>
          <p:spPr bwMode="auto">
            <a:xfrm>
              <a:off x="4108" y="1015"/>
              <a:ext cx="597" cy="97"/>
            </a:xfrm>
            <a:custGeom>
              <a:avLst/>
              <a:gdLst>
                <a:gd name="T0" fmla="*/ 0 w 597"/>
                <a:gd name="T1" fmla="*/ 0 h 97"/>
                <a:gd name="T2" fmla="*/ 597 w 597"/>
                <a:gd name="T3" fmla="*/ 90 h 97"/>
                <a:gd name="T4" fmla="*/ 597 w 597"/>
                <a:gd name="T5" fmla="*/ 97 h 97"/>
                <a:gd name="T6" fmla="*/ 0 w 597"/>
                <a:gd name="T7" fmla="*/ 11 h 97"/>
                <a:gd name="T8" fmla="*/ 0 w 597"/>
                <a:gd name="T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97">
                  <a:moveTo>
                    <a:pt x="0" y="0"/>
                  </a:moveTo>
                  <a:lnTo>
                    <a:pt x="597" y="90"/>
                  </a:lnTo>
                  <a:lnTo>
                    <a:pt x="597" y="97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9" name="Freeform 31"/>
            <p:cNvSpPr/>
            <p:nvPr/>
          </p:nvSpPr>
          <p:spPr bwMode="auto">
            <a:xfrm>
              <a:off x="4759" y="1121"/>
              <a:ext cx="280" cy="55"/>
            </a:xfrm>
            <a:custGeom>
              <a:avLst/>
              <a:gdLst>
                <a:gd name="T0" fmla="*/ 5 w 280"/>
                <a:gd name="T1" fmla="*/ 0 h 55"/>
                <a:gd name="T2" fmla="*/ 280 w 280"/>
                <a:gd name="T3" fmla="*/ 40 h 55"/>
                <a:gd name="T4" fmla="*/ 280 w 280"/>
                <a:gd name="T5" fmla="*/ 55 h 55"/>
                <a:gd name="T6" fmla="*/ 0 w 280"/>
                <a:gd name="T7" fmla="*/ 7 h 55"/>
                <a:gd name="T8" fmla="*/ 5 w 280"/>
                <a:gd name="T9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0" h="55">
                  <a:moveTo>
                    <a:pt x="5" y="0"/>
                  </a:moveTo>
                  <a:lnTo>
                    <a:pt x="280" y="40"/>
                  </a:lnTo>
                  <a:lnTo>
                    <a:pt x="280" y="55"/>
                  </a:lnTo>
                  <a:lnTo>
                    <a:pt x="0" y="7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0" name="Freeform 32"/>
            <p:cNvSpPr/>
            <p:nvPr/>
          </p:nvSpPr>
          <p:spPr bwMode="auto">
            <a:xfrm>
              <a:off x="4745" y="1131"/>
              <a:ext cx="298" cy="447"/>
            </a:xfrm>
            <a:custGeom>
              <a:avLst/>
              <a:gdLst>
                <a:gd name="T0" fmla="*/ 0 w 298"/>
                <a:gd name="T1" fmla="*/ 9 h 447"/>
                <a:gd name="T2" fmla="*/ 294 w 298"/>
                <a:gd name="T3" fmla="*/ 447 h 447"/>
                <a:gd name="T4" fmla="*/ 298 w 298"/>
                <a:gd name="T5" fmla="*/ 440 h 447"/>
                <a:gd name="T6" fmla="*/ 7 w 298"/>
                <a:gd name="T7" fmla="*/ 0 h 447"/>
                <a:gd name="T8" fmla="*/ 0 w 298"/>
                <a:gd name="T9" fmla="*/ 9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447">
                  <a:moveTo>
                    <a:pt x="0" y="9"/>
                  </a:moveTo>
                  <a:lnTo>
                    <a:pt x="294" y="447"/>
                  </a:lnTo>
                  <a:lnTo>
                    <a:pt x="298" y="440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1" name="Freeform 33"/>
            <p:cNvSpPr/>
            <p:nvPr/>
          </p:nvSpPr>
          <p:spPr bwMode="auto">
            <a:xfrm>
              <a:off x="4551" y="1135"/>
              <a:ext cx="182" cy="422"/>
            </a:xfrm>
            <a:custGeom>
              <a:avLst/>
              <a:gdLst>
                <a:gd name="T0" fmla="*/ 173 w 182"/>
                <a:gd name="T1" fmla="*/ 0 h 422"/>
                <a:gd name="T2" fmla="*/ 0 w 182"/>
                <a:gd name="T3" fmla="*/ 422 h 422"/>
                <a:gd name="T4" fmla="*/ 12 w 182"/>
                <a:gd name="T5" fmla="*/ 422 h 422"/>
                <a:gd name="T6" fmla="*/ 182 w 182"/>
                <a:gd name="T7" fmla="*/ 0 h 422"/>
                <a:gd name="T8" fmla="*/ 173 w 182"/>
                <a:gd name="T9" fmla="*/ 0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2" h="422">
                  <a:moveTo>
                    <a:pt x="173" y="0"/>
                  </a:moveTo>
                  <a:lnTo>
                    <a:pt x="0" y="422"/>
                  </a:lnTo>
                  <a:lnTo>
                    <a:pt x="12" y="422"/>
                  </a:lnTo>
                  <a:lnTo>
                    <a:pt x="182" y="0"/>
                  </a:lnTo>
                  <a:lnTo>
                    <a:pt x="1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2" name="Freeform 34"/>
            <p:cNvSpPr/>
            <p:nvPr/>
          </p:nvSpPr>
          <p:spPr bwMode="auto">
            <a:xfrm>
              <a:off x="3414" y="1214"/>
              <a:ext cx="401" cy="388"/>
            </a:xfrm>
            <a:custGeom>
              <a:avLst/>
              <a:gdLst>
                <a:gd name="T0" fmla="*/ 0 w 401"/>
                <a:gd name="T1" fmla="*/ 0 h 388"/>
                <a:gd name="T2" fmla="*/ 393 w 401"/>
                <a:gd name="T3" fmla="*/ 388 h 388"/>
                <a:gd name="T4" fmla="*/ 401 w 401"/>
                <a:gd name="T5" fmla="*/ 378 h 388"/>
                <a:gd name="T6" fmla="*/ 12 w 401"/>
                <a:gd name="T7" fmla="*/ 0 h 388"/>
                <a:gd name="T8" fmla="*/ 0 w 40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1" h="388">
                  <a:moveTo>
                    <a:pt x="0" y="0"/>
                  </a:moveTo>
                  <a:lnTo>
                    <a:pt x="393" y="388"/>
                  </a:lnTo>
                  <a:lnTo>
                    <a:pt x="401" y="37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3" name="Freeform 35"/>
            <p:cNvSpPr/>
            <p:nvPr/>
          </p:nvSpPr>
          <p:spPr bwMode="auto">
            <a:xfrm>
              <a:off x="3833" y="1034"/>
              <a:ext cx="233" cy="558"/>
            </a:xfrm>
            <a:custGeom>
              <a:avLst/>
              <a:gdLst>
                <a:gd name="T0" fmla="*/ 225 w 233"/>
                <a:gd name="T1" fmla="*/ 0 h 558"/>
                <a:gd name="T2" fmla="*/ 0 w 233"/>
                <a:gd name="T3" fmla="*/ 558 h 558"/>
                <a:gd name="T4" fmla="*/ 10 w 233"/>
                <a:gd name="T5" fmla="*/ 558 h 558"/>
                <a:gd name="T6" fmla="*/ 233 w 233"/>
                <a:gd name="T7" fmla="*/ 0 h 558"/>
                <a:gd name="T8" fmla="*/ 225 w 233"/>
                <a:gd name="T9" fmla="*/ 0 h 5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3" h="558">
                  <a:moveTo>
                    <a:pt x="225" y="0"/>
                  </a:moveTo>
                  <a:lnTo>
                    <a:pt x="0" y="558"/>
                  </a:lnTo>
                  <a:lnTo>
                    <a:pt x="10" y="558"/>
                  </a:lnTo>
                  <a:lnTo>
                    <a:pt x="233" y="0"/>
                  </a:lnTo>
                  <a:lnTo>
                    <a:pt x="2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4" name="Freeform 36"/>
            <p:cNvSpPr/>
            <p:nvPr/>
          </p:nvSpPr>
          <p:spPr bwMode="auto">
            <a:xfrm>
              <a:off x="4087" y="1034"/>
              <a:ext cx="452" cy="530"/>
            </a:xfrm>
            <a:custGeom>
              <a:avLst/>
              <a:gdLst>
                <a:gd name="T0" fmla="*/ 0 w 452"/>
                <a:gd name="T1" fmla="*/ 0 h 530"/>
                <a:gd name="T2" fmla="*/ 440 w 452"/>
                <a:gd name="T3" fmla="*/ 530 h 530"/>
                <a:gd name="T4" fmla="*/ 452 w 452"/>
                <a:gd name="T5" fmla="*/ 528 h 530"/>
                <a:gd name="T6" fmla="*/ 12 w 452"/>
                <a:gd name="T7" fmla="*/ 0 h 530"/>
                <a:gd name="T8" fmla="*/ 0 w 452"/>
                <a:gd name="T9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2" h="530">
                  <a:moveTo>
                    <a:pt x="0" y="0"/>
                  </a:moveTo>
                  <a:lnTo>
                    <a:pt x="440" y="530"/>
                  </a:lnTo>
                  <a:lnTo>
                    <a:pt x="452" y="5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5" name="Freeform 37"/>
            <p:cNvSpPr/>
            <p:nvPr/>
          </p:nvSpPr>
          <p:spPr bwMode="auto">
            <a:xfrm>
              <a:off x="3836" y="1588"/>
              <a:ext cx="689" cy="23"/>
            </a:xfrm>
            <a:custGeom>
              <a:avLst/>
              <a:gdLst>
                <a:gd name="T0" fmla="*/ 0 w 689"/>
                <a:gd name="T1" fmla="*/ 16 h 23"/>
                <a:gd name="T2" fmla="*/ 689 w 689"/>
                <a:gd name="T3" fmla="*/ 0 h 23"/>
                <a:gd name="T4" fmla="*/ 689 w 689"/>
                <a:gd name="T5" fmla="*/ 7 h 23"/>
                <a:gd name="T6" fmla="*/ 12 w 689"/>
                <a:gd name="T7" fmla="*/ 23 h 23"/>
                <a:gd name="T8" fmla="*/ 0 w 689"/>
                <a:gd name="T9" fmla="*/ 16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23">
                  <a:moveTo>
                    <a:pt x="0" y="16"/>
                  </a:moveTo>
                  <a:lnTo>
                    <a:pt x="689" y="0"/>
                  </a:lnTo>
                  <a:lnTo>
                    <a:pt x="689" y="7"/>
                  </a:lnTo>
                  <a:lnTo>
                    <a:pt x="12" y="23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6" name="Freeform 38"/>
            <p:cNvSpPr/>
            <p:nvPr/>
          </p:nvSpPr>
          <p:spPr bwMode="auto">
            <a:xfrm>
              <a:off x="5093" y="1621"/>
              <a:ext cx="273" cy="428"/>
            </a:xfrm>
            <a:custGeom>
              <a:avLst/>
              <a:gdLst>
                <a:gd name="T0" fmla="*/ 0 w 273"/>
                <a:gd name="T1" fmla="*/ 0 h 428"/>
                <a:gd name="T2" fmla="*/ 263 w 273"/>
                <a:gd name="T3" fmla="*/ 428 h 428"/>
                <a:gd name="T4" fmla="*/ 273 w 273"/>
                <a:gd name="T5" fmla="*/ 428 h 428"/>
                <a:gd name="T6" fmla="*/ 12 w 273"/>
                <a:gd name="T7" fmla="*/ 0 h 428"/>
                <a:gd name="T8" fmla="*/ 0 w 27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3" h="428">
                  <a:moveTo>
                    <a:pt x="0" y="0"/>
                  </a:moveTo>
                  <a:lnTo>
                    <a:pt x="263" y="428"/>
                  </a:lnTo>
                  <a:lnTo>
                    <a:pt x="273" y="4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7" name="Freeform 39"/>
            <p:cNvSpPr/>
            <p:nvPr/>
          </p:nvSpPr>
          <p:spPr bwMode="auto">
            <a:xfrm>
              <a:off x="5070" y="1621"/>
              <a:ext cx="293" cy="428"/>
            </a:xfrm>
            <a:custGeom>
              <a:avLst/>
              <a:gdLst>
                <a:gd name="T0" fmla="*/ 0 w 293"/>
                <a:gd name="T1" fmla="*/ 0 h 428"/>
                <a:gd name="T2" fmla="*/ 286 w 293"/>
                <a:gd name="T3" fmla="*/ 428 h 428"/>
                <a:gd name="T4" fmla="*/ 293 w 293"/>
                <a:gd name="T5" fmla="*/ 421 h 428"/>
                <a:gd name="T6" fmla="*/ 16 w 293"/>
                <a:gd name="T7" fmla="*/ 0 h 428"/>
                <a:gd name="T8" fmla="*/ 0 w 29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3" h="428">
                  <a:moveTo>
                    <a:pt x="0" y="0"/>
                  </a:moveTo>
                  <a:lnTo>
                    <a:pt x="286" y="428"/>
                  </a:lnTo>
                  <a:lnTo>
                    <a:pt x="293" y="421"/>
                  </a:lnTo>
                  <a:lnTo>
                    <a:pt x="1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8" name="Freeform 40"/>
            <p:cNvSpPr/>
            <p:nvPr/>
          </p:nvSpPr>
          <p:spPr bwMode="auto">
            <a:xfrm>
              <a:off x="4568" y="1581"/>
              <a:ext cx="551" cy="156"/>
            </a:xfrm>
            <a:custGeom>
              <a:avLst/>
              <a:gdLst>
                <a:gd name="T0" fmla="*/ 0 w 551"/>
                <a:gd name="T1" fmla="*/ 0 h 156"/>
                <a:gd name="T2" fmla="*/ 551 w 551"/>
                <a:gd name="T3" fmla="*/ 146 h 156"/>
                <a:gd name="T4" fmla="*/ 539 w 551"/>
                <a:gd name="T5" fmla="*/ 156 h 156"/>
                <a:gd name="T6" fmla="*/ 0 w 551"/>
                <a:gd name="T7" fmla="*/ 11 h 156"/>
                <a:gd name="T8" fmla="*/ 0 w 551"/>
                <a:gd name="T9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1" h="156">
                  <a:moveTo>
                    <a:pt x="0" y="0"/>
                  </a:moveTo>
                  <a:lnTo>
                    <a:pt x="551" y="146"/>
                  </a:lnTo>
                  <a:lnTo>
                    <a:pt x="539" y="156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9" name="Freeform 41"/>
            <p:cNvSpPr/>
            <p:nvPr/>
          </p:nvSpPr>
          <p:spPr bwMode="auto">
            <a:xfrm>
              <a:off x="4546" y="1597"/>
              <a:ext cx="228" cy="677"/>
            </a:xfrm>
            <a:custGeom>
              <a:avLst/>
              <a:gdLst>
                <a:gd name="T0" fmla="*/ 0 w 228"/>
                <a:gd name="T1" fmla="*/ 0 h 677"/>
                <a:gd name="T2" fmla="*/ 223 w 228"/>
                <a:gd name="T3" fmla="*/ 677 h 677"/>
                <a:gd name="T4" fmla="*/ 228 w 228"/>
                <a:gd name="T5" fmla="*/ 677 h 677"/>
                <a:gd name="T6" fmla="*/ 10 w 228"/>
                <a:gd name="T7" fmla="*/ 0 h 677"/>
                <a:gd name="T8" fmla="*/ 0 w 228"/>
                <a:gd name="T9" fmla="*/ 0 h 6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8" h="677">
                  <a:moveTo>
                    <a:pt x="0" y="0"/>
                  </a:moveTo>
                  <a:lnTo>
                    <a:pt x="223" y="677"/>
                  </a:lnTo>
                  <a:lnTo>
                    <a:pt x="228" y="677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0" name="Freeform 42"/>
            <p:cNvSpPr/>
            <p:nvPr/>
          </p:nvSpPr>
          <p:spPr bwMode="auto">
            <a:xfrm>
              <a:off x="4229" y="1604"/>
              <a:ext cx="310" cy="481"/>
            </a:xfrm>
            <a:custGeom>
              <a:avLst/>
              <a:gdLst>
                <a:gd name="T0" fmla="*/ 0 w 310"/>
                <a:gd name="T1" fmla="*/ 481 h 481"/>
                <a:gd name="T2" fmla="*/ 301 w 310"/>
                <a:gd name="T3" fmla="*/ 0 h 481"/>
                <a:gd name="T4" fmla="*/ 310 w 310"/>
                <a:gd name="T5" fmla="*/ 0 h 481"/>
                <a:gd name="T6" fmla="*/ 7 w 310"/>
                <a:gd name="T7" fmla="*/ 481 h 481"/>
                <a:gd name="T8" fmla="*/ 0 w 310"/>
                <a:gd name="T9" fmla="*/ 481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0" h="481">
                  <a:moveTo>
                    <a:pt x="0" y="481"/>
                  </a:moveTo>
                  <a:lnTo>
                    <a:pt x="301" y="0"/>
                  </a:lnTo>
                  <a:lnTo>
                    <a:pt x="310" y="0"/>
                  </a:lnTo>
                  <a:lnTo>
                    <a:pt x="7" y="481"/>
                  </a:lnTo>
                  <a:lnTo>
                    <a:pt x="0" y="4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1" name="Freeform 43"/>
            <p:cNvSpPr/>
            <p:nvPr/>
          </p:nvSpPr>
          <p:spPr bwMode="auto">
            <a:xfrm>
              <a:off x="4217" y="1803"/>
              <a:ext cx="90" cy="282"/>
            </a:xfrm>
            <a:custGeom>
              <a:avLst/>
              <a:gdLst>
                <a:gd name="T0" fmla="*/ 81 w 90"/>
                <a:gd name="T1" fmla="*/ 0 h 282"/>
                <a:gd name="T2" fmla="*/ 0 w 90"/>
                <a:gd name="T3" fmla="*/ 282 h 282"/>
                <a:gd name="T4" fmla="*/ 7 w 90"/>
                <a:gd name="T5" fmla="*/ 282 h 282"/>
                <a:gd name="T6" fmla="*/ 90 w 90"/>
                <a:gd name="T7" fmla="*/ 0 h 282"/>
                <a:gd name="T8" fmla="*/ 81 w 90"/>
                <a:gd name="T9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282">
                  <a:moveTo>
                    <a:pt x="81" y="0"/>
                  </a:moveTo>
                  <a:lnTo>
                    <a:pt x="0" y="282"/>
                  </a:lnTo>
                  <a:lnTo>
                    <a:pt x="7" y="282"/>
                  </a:lnTo>
                  <a:lnTo>
                    <a:pt x="90" y="0"/>
                  </a:lnTo>
                  <a:lnTo>
                    <a:pt x="8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2" name="Freeform 44"/>
            <p:cNvSpPr/>
            <p:nvPr/>
          </p:nvSpPr>
          <p:spPr bwMode="auto">
            <a:xfrm>
              <a:off x="3833" y="1621"/>
              <a:ext cx="375" cy="464"/>
            </a:xfrm>
            <a:custGeom>
              <a:avLst/>
              <a:gdLst>
                <a:gd name="T0" fmla="*/ 0 w 375"/>
                <a:gd name="T1" fmla="*/ 0 h 464"/>
                <a:gd name="T2" fmla="*/ 368 w 375"/>
                <a:gd name="T3" fmla="*/ 464 h 464"/>
                <a:gd name="T4" fmla="*/ 375 w 375"/>
                <a:gd name="T5" fmla="*/ 464 h 464"/>
                <a:gd name="T6" fmla="*/ 8 w 375"/>
                <a:gd name="T7" fmla="*/ 0 h 464"/>
                <a:gd name="T8" fmla="*/ 0 w 375"/>
                <a:gd name="T9" fmla="*/ 0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5" h="464">
                  <a:moveTo>
                    <a:pt x="0" y="0"/>
                  </a:moveTo>
                  <a:lnTo>
                    <a:pt x="368" y="464"/>
                  </a:lnTo>
                  <a:lnTo>
                    <a:pt x="375" y="464"/>
                  </a:lnTo>
                  <a:lnTo>
                    <a:pt x="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3" name="Freeform 45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  <a:gd name="T10" fmla="*/ 0 w 649"/>
                <a:gd name="T11" fmla="*/ 17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4" name="Freeform 46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5" name="Freeform 47"/>
            <p:cNvSpPr/>
            <p:nvPr/>
          </p:nvSpPr>
          <p:spPr bwMode="auto">
            <a:xfrm>
              <a:off x="3623" y="1623"/>
              <a:ext cx="203" cy="658"/>
            </a:xfrm>
            <a:custGeom>
              <a:avLst/>
              <a:gdLst>
                <a:gd name="T0" fmla="*/ 194 w 203"/>
                <a:gd name="T1" fmla="*/ 0 h 658"/>
                <a:gd name="T2" fmla="*/ 0 w 203"/>
                <a:gd name="T3" fmla="*/ 658 h 658"/>
                <a:gd name="T4" fmla="*/ 9 w 203"/>
                <a:gd name="T5" fmla="*/ 658 h 658"/>
                <a:gd name="T6" fmla="*/ 203 w 203"/>
                <a:gd name="T7" fmla="*/ 5 h 658"/>
                <a:gd name="T8" fmla="*/ 194 w 203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58">
                  <a:moveTo>
                    <a:pt x="194" y="0"/>
                  </a:moveTo>
                  <a:lnTo>
                    <a:pt x="0" y="658"/>
                  </a:lnTo>
                  <a:lnTo>
                    <a:pt x="9" y="658"/>
                  </a:lnTo>
                  <a:lnTo>
                    <a:pt x="203" y="5"/>
                  </a:lnTo>
                  <a:lnTo>
                    <a:pt x="19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6" name="Freeform 48"/>
            <p:cNvSpPr/>
            <p:nvPr/>
          </p:nvSpPr>
          <p:spPr bwMode="auto">
            <a:xfrm>
              <a:off x="3353" y="1768"/>
              <a:ext cx="935" cy="310"/>
            </a:xfrm>
            <a:custGeom>
              <a:avLst/>
              <a:gdLst>
                <a:gd name="T0" fmla="*/ 0 w 935"/>
                <a:gd name="T1" fmla="*/ 300 h 310"/>
                <a:gd name="T2" fmla="*/ 928 w 935"/>
                <a:gd name="T3" fmla="*/ 0 h 310"/>
                <a:gd name="T4" fmla="*/ 935 w 935"/>
                <a:gd name="T5" fmla="*/ 9 h 310"/>
                <a:gd name="T6" fmla="*/ 7 w 935"/>
                <a:gd name="T7" fmla="*/ 310 h 310"/>
                <a:gd name="T8" fmla="*/ 0 w 935"/>
                <a:gd name="T9" fmla="*/ 300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5" h="310">
                  <a:moveTo>
                    <a:pt x="0" y="300"/>
                  </a:moveTo>
                  <a:lnTo>
                    <a:pt x="928" y="0"/>
                  </a:lnTo>
                  <a:lnTo>
                    <a:pt x="935" y="9"/>
                  </a:lnTo>
                  <a:lnTo>
                    <a:pt x="7" y="310"/>
                  </a:lnTo>
                  <a:lnTo>
                    <a:pt x="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7" name="Freeform 49"/>
            <p:cNvSpPr/>
            <p:nvPr/>
          </p:nvSpPr>
          <p:spPr bwMode="auto">
            <a:xfrm>
              <a:off x="2631" y="1820"/>
              <a:ext cx="641" cy="251"/>
            </a:xfrm>
            <a:custGeom>
              <a:avLst/>
              <a:gdLst>
                <a:gd name="T0" fmla="*/ 0 w 641"/>
                <a:gd name="T1" fmla="*/ 9 h 251"/>
                <a:gd name="T2" fmla="*/ 641 w 641"/>
                <a:gd name="T3" fmla="*/ 251 h 251"/>
                <a:gd name="T4" fmla="*/ 641 w 641"/>
                <a:gd name="T5" fmla="*/ 244 h 251"/>
                <a:gd name="T6" fmla="*/ 11 w 641"/>
                <a:gd name="T7" fmla="*/ 0 h 251"/>
                <a:gd name="T8" fmla="*/ 0 w 641"/>
                <a:gd name="T9" fmla="*/ 9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1" h="251">
                  <a:moveTo>
                    <a:pt x="0" y="9"/>
                  </a:moveTo>
                  <a:lnTo>
                    <a:pt x="641" y="251"/>
                  </a:lnTo>
                  <a:lnTo>
                    <a:pt x="641" y="244"/>
                  </a:lnTo>
                  <a:lnTo>
                    <a:pt x="11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8" name="Freeform 50"/>
            <p:cNvSpPr/>
            <p:nvPr/>
          </p:nvSpPr>
          <p:spPr bwMode="auto">
            <a:xfrm>
              <a:off x="2631" y="1798"/>
              <a:ext cx="497" cy="301"/>
            </a:xfrm>
            <a:custGeom>
              <a:avLst/>
              <a:gdLst>
                <a:gd name="T0" fmla="*/ 0 w 497"/>
                <a:gd name="T1" fmla="*/ 296 h 301"/>
                <a:gd name="T2" fmla="*/ 490 w 497"/>
                <a:gd name="T3" fmla="*/ 0 h 301"/>
                <a:gd name="T4" fmla="*/ 497 w 497"/>
                <a:gd name="T5" fmla="*/ 10 h 301"/>
                <a:gd name="T6" fmla="*/ 7 w 497"/>
                <a:gd name="T7" fmla="*/ 301 h 301"/>
                <a:gd name="T8" fmla="*/ 0 w 497"/>
                <a:gd name="T9" fmla="*/ 296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7" h="301">
                  <a:moveTo>
                    <a:pt x="0" y="296"/>
                  </a:moveTo>
                  <a:lnTo>
                    <a:pt x="490" y="0"/>
                  </a:lnTo>
                  <a:lnTo>
                    <a:pt x="497" y="10"/>
                  </a:lnTo>
                  <a:lnTo>
                    <a:pt x="7" y="301"/>
                  </a:lnTo>
                  <a:lnTo>
                    <a:pt x="0" y="2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9" name="Freeform 51"/>
            <p:cNvSpPr/>
            <p:nvPr/>
          </p:nvSpPr>
          <p:spPr bwMode="auto">
            <a:xfrm>
              <a:off x="2467" y="2125"/>
              <a:ext cx="135" cy="351"/>
            </a:xfrm>
            <a:custGeom>
              <a:avLst/>
              <a:gdLst>
                <a:gd name="T0" fmla="*/ 126 w 135"/>
                <a:gd name="T1" fmla="*/ 0 h 351"/>
                <a:gd name="T2" fmla="*/ 0 w 135"/>
                <a:gd name="T3" fmla="*/ 351 h 351"/>
                <a:gd name="T4" fmla="*/ 12 w 135"/>
                <a:gd name="T5" fmla="*/ 351 h 351"/>
                <a:gd name="T6" fmla="*/ 135 w 135"/>
                <a:gd name="T7" fmla="*/ 7 h 351"/>
                <a:gd name="T8" fmla="*/ 126 w 135"/>
                <a:gd name="T9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351">
                  <a:moveTo>
                    <a:pt x="126" y="0"/>
                  </a:moveTo>
                  <a:lnTo>
                    <a:pt x="0" y="351"/>
                  </a:lnTo>
                  <a:lnTo>
                    <a:pt x="12" y="351"/>
                  </a:lnTo>
                  <a:lnTo>
                    <a:pt x="135" y="7"/>
                  </a:lnTo>
                  <a:lnTo>
                    <a:pt x="12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0" name="Freeform 52"/>
            <p:cNvSpPr/>
            <p:nvPr/>
          </p:nvSpPr>
          <p:spPr bwMode="auto">
            <a:xfrm>
              <a:off x="2607" y="2130"/>
              <a:ext cx="234" cy="743"/>
            </a:xfrm>
            <a:custGeom>
              <a:avLst/>
              <a:gdLst>
                <a:gd name="T0" fmla="*/ 0 w 234"/>
                <a:gd name="T1" fmla="*/ 0 h 743"/>
                <a:gd name="T2" fmla="*/ 223 w 234"/>
                <a:gd name="T3" fmla="*/ 743 h 743"/>
                <a:gd name="T4" fmla="*/ 234 w 234"/>
                <a:gd name="T5" fmla="*/ 743 h 743"/>
                <a:gd name="T6" fmla="*/ 9 w 234"/>
                <a:gd name="T7" fmla="*/ 0 h 743"/>
                <a:gd name="T8" fmla="*/ 0 w 234"/>
                <a:gd name="T9" fmla="*/ 0 h 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743">
                  <a:moveTo>
                    <a:pt x="0" y="0"/>
                  </a:moveTo>
                  <a:lnTo>
                    <a:pt x="223" y="743"/>
                  </a:lnTo>
                  <a:lnTo>
                    <a:pt x="234" y="743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1" name="Freeform 53"/>
            <p:cNvSpPr/>
            <p:nvPr/>
          </p:nvSpPr>
          <p:spPr bwMode="auto">
            <a:xfrm>
              <a:off x="2472" y="2525"/>
              <a:ext cx="350" cy="360"/>
            </a:xfrm>
            <a:custGeom>
              <a:avLst/>
              <a:gdLst>
                <a:gd name="T0" fmla="*/ 0 w 350"/>
                <a:gd name="T1" fmla="*/ 12 h 360"/>
                <a:gd name="T2" fmla="*/ 343 w 350"/>
                <a:gd name="T3" fmla="*/ 360 h 360"/>
                <a:gd name="T4" fmla="*/ 350 w 350"/>
                <a:gd name="T5" fmla="*/ 348 h 360"/>
                <a:gd name="T6" fmla="*/ 7 w 350"/>
                <a:gd name="T7" fmla="*/ 0 h 360"/>
                <a:gd name="T8" fmla="*/ 0 w 350"/>
                <a:gd name="T9" fmla="*/ 12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0" h="360">
                  <a:moveTo>
                    <a:pt x="0" y="12"/>
                  </a:moveTo>
                  <a:lnTo>
                    <a:pt x="343" y="360"/>
                  </a:lnTo>
                  <a:lnTo>
                    <a:pt x="350" y="348"/>
                  </a:lnTo>
                  <a:lnTo>
                    <a:pt x="7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2" name="Freeform 54"/>
            <p:cNvSpPr/>
            <p:nvPr/>
          </p:nvSpPr>
          <p:spPr bwMode="auto">
            <a:xfrm>
              <a:off x="2922" y="2466"/>
              <a:ext cx="128" cy="355"/>
            </a:xfrm>
            <a:custGeom>
              <a:avLst/>
              <a:gdLst>
                <a:gd name="T0" fmla="*/ 121 w 128"/>
                <a:gd name="T1" fmla="*/ 0 h 355"/>
                <a:gd name="T2" fmla="*/ 0 w 128"/>
                <a:gd name="T3" fmla="*/ 339 h 355"/>
                <a:gd name="T4" fmla="*/ 9 w 128"/>
                <a:gd name="T5" fmla="*/ 355 h 355"/>
                <a:gd name="T6" fmla="*/ 128 w 128"/>
                <a:gd name="T7" fmla="*/ 10 h 355"/>
                <a:gd name="T8" fmla="*/ 121 w 128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8" h="355">
                  <a:moveTo>
                    <a:pt x="121" y="0"/>
                  </a:moveTo>
                  <a:lnTo>
                    <a:pt x="0" y="339"/>
                  </a:lnTo>
                  <a:lnTo>
                    <a:pt x="9" y="355"/>
                  </a:lnTo>
                  <a:lnTo>
                    <a:pt x="128" y="10"/>
                  </a:lnTo>
                  <a:lnTo>
                    <a:pt x="1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3" name="Freeform 55"/>
            <p:cNvSpPr/>
            <p:nvPr/>
          </p:nvSpPr>
          <p:spPr bwMode="auto">
            <a:xfrm>
              <a:off x="2616" y="2118"/>
              <a:ext cx="417" cy="322"/>
            </a:xfrm>
            <a:custGeom>
              <a:avLst/>
              <a:gdLst>
                <a:gd name="T0" fmla="*/ 0 w 417"/>
                <a:gd name="T1" fmla="*/ 10 h 322"/>
                <a:gd name="T2" fmla="*/ 408 w 417"/>
                <a:gd name="T3" fmla="*/ 322 h 322"/>
                <a:gd name="T4" fmla="*/ 417 w 417"/>
                <a:gd name="T5" fmla="*/ 310 h 322"/>
                <a:gd name="T6" fmla="*/ 15 w 417"/>
                <a:gd name="T7" fmla="*/ 0 h 322"/>
                <a:gd name="T8" fmla="*/ 0 w 417"/>
                <a:gd name="T9" fmla="*/ 10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7" h="322">
                  <a:moveTo>
                    <a:pt x="0" y="10"/>
                  </a:moveTo>
                  <a:lnTo>
                    <a:pt x="408" y="322"/>
                  </a:lnTo>
                  <a:lnTo>
                    <a:pt x="417" y="310"/>
                  </a:lnTo>
                  <a:lnTo>
                    <a:pt x="15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4" name="Freeform 56"/>
            <p:cNvSpPr/>
            <p:nvPr/>
          </p:nvSpPr>
          <p:spPr bwMode="auto">
            <a:xfrm>
              <a:off x="3054" y="1803"/>
              <a:ext cx="81" cy="618"/>
            </a:xfrm>
            <a:custGeom>
              <a:avLst/>
              <a:gdLst>
                <a:gd name="T0" fmla="*/ 69 w 81"/>
                <a:gd name="T1" fmla="*/ 0 h 618"/>
                <a:gd name="T2" fmla="*/ 0 w 81"/>
                <a:gd name="T3" fmla="*/ 618 h 618"/>
                <a:gd name="T4" fmla="*/ 10 w 81"/>
                <a:gd name="T5" fmla="*/ 618 h 618"/>
                <a:gd name="T6" fmla="*/ 81 w 81"/>
                <a:gd name="T7" fmla="*/ 0 h 618"/>
                <a:gd name="T8" fmla="*/ 69 w 81"/>
                <a:gd name="T9" fmla="*/ 0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618">
                  <a:moveTo>
                    <a:pt x="69" y="0"/>
                  </a:moveTo>
                  <a:lnTo>
                    <a:pt x="0" y="618"/>
                  </a:lnTo>
                  <a:lnTo>
                    <a:pt x="10" y="618"/>
                  </a:lnTo>
                  <a:lnTo>
                    <a:pt x="81" y="0"/>
                  </a:lnTo>
                  <a:lnTo>
                    <a:pt x="6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5" name="Freeform 57"/>
            <p:cNvSpPr/>
            <p:nvPr/>
          </p:nvSpPr>
          <p:spPr bwMode="auto">
            <a:xfrm>
              <a:off x="3135" y="1810"/>
              <a:ext cx="476" cy="474"/>
            </a:xfrm>
            <a:custGeom>
              <a:avLst/>
              <a:gdLst>
                <a:gd name="T0" fmla="*/ 0 w 476"/>
                <a:gd name="T1" fmla="*/ 0 h 474"/>
                <a:gd name="T2" fmla="*/ 469 w 476"/>
                <a:gd name="T3" fmla="*/ 474 h 474"/>
                <a:gd name="T4" fmla="*/ 476 w 476"/>
                <a:gd name="T5" fmla="*/ 471 h 474"/>
                <a:gd name="T6" fmla="*/ 9 w 476"/>
                <a:gd name="T7" fmla="*/ 0 h 474"/>
                <a:gd name="T8" fmla="*/ 0 w 476"/>
                <a:gd name="T9" fmla="*/ 0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6" h="474">
                  <a:moveTo>
                    <a:pt x="0" y="0"/>
                  </a:moveTo>
                  <a:lnTo>
                    <a:pt x="469" y="474"/>
                  </a:lnTo>
                  <a:lnTo>
                    <a:pt x="476" y="471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6" name="Freeform 58"/>
            <p:cNvSpPr/>
            <p:nvPr/>
          </p:nvSpPr>
          <p:spPr bwMode="auto">
            <a:xfrm>
              <a:off x="2938" y="2109"/>
              <a:ext cx="363" cy="696"/>
            </a:xfrm>
            <a:custGeom>
              <a:avLst/>
              <a:gdLst>
                <a:gd name="T0" fmla="*/ 358 w 363"/>
                <a:gd name="T1" fmla="*/ 0 h 696"/>
                <a:gd name="T2" fmla="*/ 0 w 363"/>
                <a:gd name="T3" fmla="*/ 696 h 696"/>
                <a:gd name="T4" fmla="*/ 12 w 363"/>
                <a:gd name="T5" fmla="*/ 696 h 696"/>
                <a:gd name="T6" fmla="*/ 363 w 363"/>
                <a:gd name="T7" fmla="*/ 9 h 696"/>
                <a:gd name="T8" fmla="*/ 358 w 363"/>
                <a:gd name="T9" fmla="*/ 0 h 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3" h="696">
                  <a:moveTo>
                    <a:pt x="358" y="0"/>
                  </a:moveTo>
                  <a:lnTo>
                    <a:pt x="0" y="696"/>
                  </a:lnTo>
                  <a:lnTo>
                    <a:pt x="12" y="696"/>
                  </a:lnTo>
                  <a:lnTo>
                    <a:pt x="363" y="9"/>
                  </a:lnTo>
                  <a:lnTo>
                    <a:pt x="35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7" name="Freeform 59"/>
            <p:cNvSpPr/>
            <p:nvPr/>
          </p:nvSpPr>
          <p:spPr bwMode="auto">
            <a:xfrm>
              <a:off x="3085" y="2296"/>
              <a:ext cx="516" cy="154"/>
            </a:xfrm>
            <a:custGeom>
              <a:avLst/>
              <a:gdLst>
                <a:gd name="T0" fmla="*/ 0 w 516"/>
                <a:gd name="T1" fmla="*/ 144 h 154"/>
                <a:gd name="T2" fmla="*/ 516 w 516"/>
                <a:gd name="T3" fmla="*/ 0 h 154"/>
                <a:gd name="T4" fmla="*/ 516 w 516"/>
                <a:gd name="T5" fmla="*/ 7 h 154"/>
                <a:gd name="T6" fmla="*/ 0 w 516"/>
                <a:gd name="T7" fmla="*/ 154 h 154"/>
                <a:gd name="T8" fmla="*/ 0 w 516"/>
                <a:gd name="T9" fmla="*/ 14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6" h="154">
                  <a:moveTo>
                    <a:pt x="0" y="144"/>
                  </a:moveTo>
                  <a:lnTo>
                    <a:pt x="516" y="0"/>
                  </a:lnTo>
                  <a:lnTo>
                    <a:pt x="516" y="7"/>
                  </a:lnTo>
                  <a:lnTo>
                    <a:pt x="0" y="154"/>
                  </a:lnTo>
                  <a:lnTo>
                    <a:pt x="0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8" name="Freeform 60"/>
            <p:cNvSpPr/>
            <p:nvPr/>
          </p:nvSpPr>
          <p:spPr bwMode="auto">
            <a:xfrm>
              <a:off x="3637" y="2106"/>
              <a:ext cx="571" cy="192"/>
            </a:xfrm>
            <a:custGeom>
              <a:avLst/>
              <a:gdLst>
                <a:gd name="T0" fmla="*/ 0 w 571"/>
                <a:gd name="T1" fmla="*/ 180 h 192"/>
                <a:gd name="T2" fmla="*/ 571 w 571"/>
                <a:gd name="T3" fmla="*/ 0 h 192"/>
                <a:gd name="T4" fmla="*/ 571 w 571"/>
                <a:gd name="T5" fmla="*/ 12 h 192"/>
                <a:gd name="T6" fmla="*/ 0 w 571"/>
                <a:gd name="T7" fmla="*/ 192 h 192"/>
                <a:gd name="T8" fmla="*/ 0 w 571"/>
                <a:gd name="T9" fmla="*/ 18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192">
                  <a:moveTo>
                    <a:pt x="0" y="180"/>
                  </a:moveTo>
                  <a:lnTo>
                    <a:pt x="571" y="0"/>
                  </a:lnTo>
                  <a:lnTo>
                    <a:pt x="571" y="12"/>
                  </a:lnTo>
                  <a:lnTo>
                    <a:pt x="0" y="192"/>
                  </a:lnTo>
                  <a:lnTo>
                    <a:pt x="0" y="1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9" name="Freeform 61"/>
            <p:cNvSpPr/>
            <p:nvPr/>
          </p:nvSpPr>
          <p:spPr bwMode="auto">
            <a:xfrm>
              <a:off x="4234" y="2106"/>
              <a:ext cx="521" cy="187"/>
            </a:xfrm>
            <a:custGeom>
              <a:avLst/>
              <a:gdLst>
                <a:gd name="T0" fmla="*/ 0 w 521"/>
                <a:gd name="T1" fmla="*/ 10 h 187"/>
                <a:gd name="T2" fmla="*/ 518 w 521"/>
                <a:gd name="T3" fmla="*/ 187 h 187"/>
                <a:gd name="T4" fmla="*/ 521 w 521"/>
                <a:gd name="T5" fmla="*/ 175 h 187"/>
                <a:gd name="T6" fmla="*/ 0 w 521"/>
                <a:gd name="T7" fmla="*/ 0 h 187"/>
                <a:gd name="T8" fmla="*/ 0 w 521"/>
                <a:gd name="T9" fmla="*/ 1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187">
                  <a:moveTo>
                    <a:pt x="0" y="10"/>
                  </a:moveTo>
                  <a:lnTo>
                    <a:pt x="518" y="187"/>
                  </a:lnTo>
                  <a:lnTo>
                    <a:pt x="521" y="175"/>
                  </a:lnTo>
                  <a:lnTo>
                    <a:pt x="0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0" name="Freeform 62"/>
            <p:cNvSpPr/>
            <p:nvPr/>
          </p:nvSpPr>
          <p:spPr bwMode="auto">
            <a:xfrm>
              <a:off x="4795" y="1749"/>
              <a:ext cx="329" cy="525"/>
            </a:xfrm>
            <a:custGeom>
              <a:avLst/>
              <a:gdLst>
                <a:gd name="T0" fmla="*/ 329 w 329"/>
                <a:gd name="T1" fmla="*/ 0 h 525"/>
                <a:gd name="T2" fmla="*/ 0 w 329"/>
                <a:gd name="T3" fmla="*/ 525 h 525"/>
                <a:gd name="T4" fmla="*/ 7 w 329"/>
                <a:gd name="T5" fmla="*/ 525 h 525"/>
                <a:gd name="T6" fmla="*/ 329 w 329"/>
                <a:gd name="T7" fmla="*/ 12 h 525"/>
                <a:gd name="T8" fmla="*/ 329 w 329"/>
                <a:gd name="T9" fmla="*/ 0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9" h="525">
                  <a:moveTo>
                    <a:pt x="329" y="0"/>
                  </a:moveTo>
                  <a:lnTo>
                    <a:pt x="0" y="525"/>
                  </a:lnTo>
                  <a:lnTo>
                    <a:pt x="7" y="525"/>
                  </a:lnTo>
                  <a:lnTo>
                    <a:pt x="329" y="12"/>
                  </a:lnTo>
                  <a:lnTo>
                    <a:pt x="3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1" name="Freeform 63"/>
            <p:cNvSpPr/>
            <p:nvPr/>
          </p:nvSpPr>
          <p:spPr bwMode="auto">
            <a:xfrm>
              <a:off x="5145" y="1756"/>
              <a:ext cx="52" cy="691"/>
            </a:xfrm>
            <a:custGeom>
              <a:avLst/>
              <a:gdLst>
                <a:gd name="T0" fmla="*/ 0 w 52"/>
                <a:gd name="T1" fmla="*/ 0 h 691"/>
                <a:gd name="T2" fmla="*/ 41 w 52"/>
                <a:gd name="T3" fmla="*/ 691 h 691"/>
                <a:gd name="T4" fmla="*/ 52 w 52"/>
                <a:gd name="T5" fmla="*/ 691 h 691"/>
                <a:gd name="T6" fmla="*/ 7 w 52"/>
                <a:gd name="T7" fmla="*/ 0 h 691"/>
                <a:gd name="T8" fmla="*/ 0 w 52"/>
                <a:gd name="T9" fmla="*/ 0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691">
                  <a:moveTo>
                    <a:pt x="0" y="0"/>
                  </a:moveTo>
                  <a:lnTo>
                    <a:pt x="41" y="691"/>
                  </a:lnTo>
                  <a:lnTo>
                    <a:pt x="52" y="691"/>
                  </a:lnTo>
                  <a:lnTo>
                    <a:pt x="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2" name="Freeform 64"/>
            <p:cNvSpPr/>
            <p:nvPr/>
          </p:nvSpPr>
          <p:spPr bwMode="auto">
            <a:xfrm>
              <a:off x="5204" y="2102"/>
              <a:ext cx="183" cy="355"/>
            </a:xfrm>
            <a:custGeom>
              <a:avLst/>
              <a:gdLst>
                <a:gd name="T0" fmla="*/ 171 w 183"/>
                <a:gd name="T1" fmla="*/ 0 h 355"/>
                <a:gd name="T2" fmla="*/ 0 w 183"/>
                <a:gd name="T3" fmla="*/ 345 h 355"/>
                <a:gd name="T4" fmla="*/ 10 w 183"/>
                <a:gd name="T5" fmla="*/ 355 h 355"/>
                <a:gd name="T6" fmla="*/ 183 w 183"/>
                <a:gd name="T7" fmla="*/ 0 h 355"/>
                <a:gd name="T8" fmla="*/ 171 w 183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3" h="355">
                  <a:moveTo>
                    <a:pt x="171" y="0"/>
                  </a:moveTo>
                  <a:lnTo>
                    <a:pt x="0" y="345"/>
                  </a:lnTo>
                  <a:lnTo>
                    <a:pt x="10" y="355"/>
                  </a:lnTo>
                  <a:lnTo>
                    <a:pt x="183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3" name="Freeform 65"/>
            <p:cNvSpPr/>
            <p:nvPr/>
          </p:nvSpPr>
          <p:spPr bwMode="auto">
            <a:xfrm>
              <a:off x="4795" y="2303"/>
              <a:ext cx="362" cy="173"/>
            </a:xfrm>
            <a:custGeom>
              <a:avLst/>
              <a:gdLst>
                <a:gd name="T0" fmla="*/ 0 w 362"/>
                <a:gd name="T1" fmla="*/ 9 h 173"/>
                <a:gd name="T2" fmla="*/ 362 w 362"/>
                <a:gd name="T3" fmla="*/ 173 h 173"/>
                <a:gd name="T4" fmla="*/ 362 w 362"/>
                <a:gd name="T5" fmla="*/ 156 h 173"/>
                <a:gd name="T6" fmla="*/ 0 w 362"/>
                <a:gd name="T7" fmla="*/ 0 h 173"/>
                <a:gd name="T8" fmla="*/ 0 w 362"/>
                <a:gd name="T9" fmla="*/ 9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2" h="173">
                  <a:moveTo>
                    <a:pt x="0" y="9"/>
                  </a:moveTo>
                  <a:lnTo>
                    <a:pt x="362" y="173"/>
                  </a:lnTo>
                  <a:lnTo>
                    <a:pt x="362" y="156"/>
                  </a:lnTo>
                  <a:lnTo>
                    <a:pt x="0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4" name="Freeform 66"/>
            <p:cNvSpPr/>
            <p:nvPr/>
          </p:nvSpPr>
          <p:spPr bwMode="auto">
            <a:xfrm>
              <a:off x="5086" y="2499"/>
              <a:ext cx="102" cy="462"/>
            </a:xfrm>
            <a:custGeom>
              <a:avLst/>
              <a:gdLst>
                <a:gd name="T0" fmla="*/ 95 w 102"/>
                <a:gd name="T1" fmla="*/ 0 h 462"/>
                <a:gd name="T2" fmla="*/ 0 w 102"/>
                <a:gd name="T3" fmla="*/ 462 h 462"/>
                <a:gd name="T4" fmla="*/ 12 w 102"/>
                <a:gd name="T5" fmla="*/ 462 h 462"/>
                <a:gd name="T6" fmla="*/ 102 w 102"/>
                <a:gd name="T7" fmla="*/ 0 h 462"/>
                <a:gd name="T8" fmla="*/ 95 w 102"/>
                <a:gd name="T9" fmla="*/ 0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462">
                  <a:moveTo>
                    <a:pt x="95" y="0"/>
                  </a:moveTo>
                  <a:lnTo>
                    <a:pt x="0" y="462"/>
                  </a:lnTo>
                  <a:lnTo>
                    <a:pt x="12" y="462"/>
                  </a:lnTo>
                  <a:lnTo>
                    <a:pt x="102" y="0"/>
                  </a:lnTo>
                  <a:lnTo>
                    <a:pt x="9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5" name="Freeform 67"/>
            <p:cNvSpPr/>
            <p:nvPr/>
          </p:nvSpPr>
          <p:spPr bwMode="auto">
            <a:xfrm>
              <a:off x="4724" y="2317"/>
              <a:ext cx="59" cy="663"/>
            </a:xfrm>
            <a:custGeom>
              <a:avLst/>
              <a:gdLst>
                <a:gd name="T0" fmla="*/ 50 w 59"/>
                <a:gd name="T1" fmla="*/ 0 h 663"/>
                <a:gd name="T2" fmla="*/ 0 w 59"/>
                <a:gd name="T3" fmla="*/ 663 h 663"/>
                <a:gd name="T4" fmla="*/ 9 w 59"/>
                <a:gd name="T5" fmla="*/ 663 h 663"/>
                <a:gd name="T6" fmla="*/ 59 w 59"/>
                <a:gd name="T7" fmla="*/ 0 h 663"/>
                <a:gd name="T8" fmla="*/ 50 w 59"/>
                <a:gd name="T9" fmla="*/ 0 h 6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663">
                  <a:moveTo>
                    <a:pt x="50" y="0"/>
                  </a:moveTo>
                  <a:lnTo>
                    <a:pt x="0" y="663"/>
                  </a:lnTo>
                  <a:lnTo>
                    <a:pt x="9" y="663"/>
                  </a:lnTo>
                  <a:lnTo>
                    <a:pt x="59" y="0"/>
                  </a:lnTo>
                  <a:lnTo>
                    <a:pt x="5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6" name="Freeform 68"/>
            <p:cNvSpPr/>
            <p:nvPr/>
          </p:nvSpPr>
          <p:spPr bwMode="auto">
            <a:xfrm>
              <a:off x="4740" y="2499"/>
              <a:ext cx="443" cy="481"/>
            </a:xfrm>
            <a:custGeom>
              <a:avLst/>
              <a:gdLst>
                <a:gd name="T0" fmla="*/ 436 w 443"/>
                <a:gd name="T1" fmla="*/ 0 h 481"/>
                <a:gd name="T2" fmla="*/ 0 w 443"/>
                <a:gd name="T3" fmla="*/ 476 h 481"/>
                <a:gd name="T4" fmla="*/ 7 w 443"/>
                <a:gd name="T5" fmla="*/ 481 h 481"/>
                <a:gd name="T6" fmla="*/ 443 w 443"/>
                <a:gd name="T7" fmla="*/ 0 h 481"/>
                <a:gd name="T8" fmla="*/ 436 w 443"/>
                <a:gd name="T9" fmla="*/ 0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3" h="481">
                  <a:moveTo>
                    <a:pt x="436" y="0"/>
                  </a:moveTo>
                  <a:lnTo>
                    <a:pt x="0" y="476"/>
                  </a:lnTo>
                  <a:lnTo>
                    <a:pt x="7" y="481"/>
                  </a:lnTo>
                  <a:lnTo>
                    <a:pt x="443" y="0"/>
                  </a:lnTo>
                  <a:lnTo>
                    <a:pt x="43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7" name="Freeform 69"/>
            <p:cNvSpPr/>
            <p:nvPr/>
          </p:nvSpPr>
          <p:spPr bwMode="auto">
            <a:xfrm>
              <a:off x="4996" y="2573"/>
              <a:ext cx="81" cy="388"/>
            </a:xfrm>
            <a:custGeom>
              <a:avLst/>
              <a:gdLst>
                <a:gd name="T0" fmla="*/ 0 w 81"/>
                <a:gd name="T1" fmla="*/ 0 h 388"/>
                <a:gd name="T2" fmla="*/ 69 w 81"/>
                <a:gd name="T3" fmla="*/ 388 h 388"/>
                <a:gd name="T4" fmla="*/ 81 w 81"/>
                <a:gd name="T5" fmla="*/ 388 h 388"/>
                <a:gd name="T6" fmla="*/ 10 w 81"/>
                <a:gd name="T7" fmla="*/ 0 h 388"/>
                <a:gd name="T8" fmla="*/ 0 w 8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388">
                  <a:moveTo>
                    <a:pt x="0" y="0"/>
                  </a:moveTo>
                  <a:lnTo>
                    <a:pt x="69" y="388"/>
                  </a:lnTo>
                  <a:lnTo>
                    <a:pt x="81" y="388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8" name="Freeform 70"/>
            <p:cNvSpPr/>
            <p:nvPr/>
          </p:nvSpPr>
          <p:spPr bwMode="auto">
            <a:xfrm>
              <a:off x="4186" y="2116"/>
              <a:ext cx="38" cy="594"/>
            </a:xfrm>
            <a:custGeom>
              <a:avLst/>
              <a:gdLst>
                <a:gd name="T0" fmla="*/ 31 w 38"/>
                <a:gd name="T1" fmla="*/ 2 h 594"/>
                <a:gd name="T2" fmla="*/ 0 w 38"/>
                <a:gd name="T3" fmla="*/ 594 h 594"/>
                <a:gd name="T4" fmla="*/ 7 w 38"/>
                <a:gd name="T5" fmla="*/ 594 h 594"/>
                <a:gd name="T6" fmla="*/ 38 w 38"/>
                <a:gd name="T7" fmla="*/ 0 h 594"/>
                <a:gd name="T8" fmla="*/ 31 w 38"/>
                <a:gd name="T9" fmla="*/ 2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594">
                  <a:moveTo>
                    <a:pt x="31" y="2"/>
                  </a:moveTo>
                  <a:lnTo>
                    <a:pt x="0" y="594"/>
                  </a:lnTo>
                  <a:lnTo>
                    <a:pt x="7" y="594"/>
                  </a:lnTo>
                  <a:lnTo>
                    <a:pt x="38" y="0"/>
                  </a:lnTo>
                  <a:lnTo>
                    <a:pt x="31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9" name="Freeform 71"/>
            <p:cNvSpPr/>
            <p:nvPr/>
          </p:nvSpPr>
          <p:spPr bwMode="auto">
            <a:xfrm>
              <a:off x="4201" y="2312"/>
              <a:ext cx="568" cy="415"/>
            </a:xfrm>
            <a:custGeom>
              <a:avLst/>
              <a:gdLst>
                <a:gd name="T0" fmla="*/ 0 w 568"/>
                <a:gd name="T1" fmla="*/ 405 h 415"/>
                <a:gd name="T2" fmla="*/ 563 w 568"/>
                <a:gd name="T3" fmla="*/ 0 h 415"/>
                <a:gd name="T4" fmla="*/ 568 w 568"/>
                <a:gd name="T5" fmla="*/ 7 h 415"/>
                <a:gd name="T6" fmla="*/ 0 w 568"/>
                <a:gd name="T7" fmla="*/ 415 h 415"/>
                <a:gd name="T8" fmla="*/ 0 w 568"/>
                <a:gd name="T9" fmla="*/ 405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8" h="415">
                  <a:moveTo>
                    <a:pt x="0" y="405"/>
                  </a:moveTo>
                  <a:lnTo>
                    <a:pt x="563" y="0"/>
                  </a:lnTo>
                  <a:lnTo>
                    <a:pt x="568" y="7"/>
                  </a:lnTo>
                  <a:lnTo>
                    <a:pt x="0" y="415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0" name="Freeform 72"/>
            <p:cNvSpPr/>
            <p:nvPr/>
          </p:nvSpPr>
          <p:spPr bwMode="auto">
            <a:xfrm>
              <a:off x="4198" y="2729"/>
              <a:ext cx="507" cy="272"/>
            </a:xfrm>
            <a:custGeom>
              <a:avLst/>
              <a:gdLst>
                <a:gd name="T0" fmla="*/ 0 w 507"/>
                <a:gd name="T1" fmla="*/ 9 h 272"/>
                <a:gd name="T2" fmla="*/ 497 w 507"/>
                <a:gd name="T3" fmla="*/ 272 h 272"/>
                <a:gd name="T4" fmla="*/ 507 w 507"/>
                <a:gd name="T5" fmla="*/ 268 h 272"/>
                <a:gd name="T6" fmla="*/ 5 w 507"/>
                <a:gd name="T7" fmla="*/ 0 h 272"/>
                <a:gd name="T8" fmla="*/ 0 w 507"/>
                <a:gd name="T9" fmla="*/ 9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72">
                  <a:moveTo>
                    <a:pt x="0" y="9"/>
                  </a:moveTo>
                  <a:lnTo>
                    <a:pt x="497" y="272"/>
                  </a:lnTo>
                  <a:lnTo>
                    <a:pt x="507" y="268"/>
                  </a:lnTo>
                  <a:lnTo>
                    <a:pt x="5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1" name="Freeform 73"/>
            <p:cNvSpPr/>
            <p:nvPr/>
          </p:nvSpPr>
          <p:spPr bwMode="auto">
            <a:xfrm>
              <a:off x="3627" y="2298"/>
              <a:ext cx="540" cy="431"/>
            </a:xfrm>
            <a:custGeom>
              <a:avLst/>
              <a:gdLst>
                <a:gd name="T0" fmla="*/ 0 w 540"/>
                <a:gd name="T1" fmla="*/ 10 h 431"/>
                <a:gd name="T2" fmla="*/ 540 w 540"/>
                <a:gd name="T3" fmla="*/ 431 h 431"/>
                <a:gd name="T4" fmla="*/ 540 w 540"/>
                <a:gd name="T5" fmla="*/ 417 h 431"/>
                <a:gd name="T6" fmla="*/ 8 w 540"/>
                <a:gd name="T7" fmla="*/ 0 h 431"/>
                <a:gd name="T8" fmla="*/ 0 w 540"/>
                <a:gd name="T9" fmla="*/ 1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431">
                  <a:moveTo>
                    <a:pt x="0" y="10"/>
                  </a:moveTo>
                  <a:lnTo>
                    <a:pt x="540" y="431"/>
                  </a:lnTo>
                  <a:lnTo>
                    <a:pt x="540" y="417"/>
                  </a:lnTo>
                  <a:lnTo>
                    <a:pt x="8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2" name="Freeform 74"/>
            <p:cNvSpPr/>
            <p:nvPr/>
          </p:nvSpPr>
          <p:spPr bwMode="auto">
            <a:xfrm>
              <a:off x="3495" y="2305"/>
              <a:ext cx="130" cy="621"/>
            </a:xfrm>
            <a:custGeom>
              <a:avLst/>
              <a:gdLst>
                <a:gd name="T0" fmla="*/ 125 w 130"/>
                <a:gd name="T1" fmla="*/ 0 h 621"/>
                <a:gd name="T2" fmla="*/ 0 w 130"/>
                <a:gd name="T3" fmla="*/ 621 h 621"/>
                <a:gd name="T4" fmla="*/ 9 w 130"/>
                <a:gd name="T5" fmla="*/ 621 h 621"/>
                <a:gd name="T6" fmla="*/ 130 w 130"/>
                <a:gd name="T7" fmla="*/ 5 h 621"/>
                <a:gd name="T8" fmla="*/ 125 w 130"/>
                <a:gd name="T9" fmla="*/ 0 h 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" h="621">
                  <a:moveTo>
                    <a:pt x="125" y="0"/>
                  </a:moveTo>
                  <a:lnTo>
                    <a:pt x="0" y="621"/>
                  </a:lnTo>
                  <a:lnTo>
                    <a:pt x="9" y="621"/>
                  </a:lnTo>
                  <a:lnTo>
                    <a:pt x="130" y="5"/>
                  </a:lnTo>
                  <a:lnTo>
                    <a:pt x="1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3" name="Freeform 75"/>
            <p:cNvSpPr/>
            <p:nvPr/>
          </p:nvSpPr>
          <p:spPr bwMode="auto">
            <a:xfrm>
              <a:off x="3054" y="2461"/>
              <a:ext cx="420" cy="465"/>
            </a:xfrm>
            <a:custGeom>
              <a:avLst/>
              <a:gdLst>
                <a:gd name="T0" fmla="*/ 0 w 420"/>
                <a:gd name="T1" fmla="*/ 8 h 465"/>
                <a:gd name="T2" fmla="*/ 412 w 420"/>
                <a:gd name="T3" fmla="*/ 465 h 465"/>
                <a:gd name="T4" fmla="*/ 420 w 420"/>
                <a:gd name="T5" fmla="*/ 465 h 465"/>
                <a:gd name="T6" fmla="*/ 12 w 420"/>
                <a:gd name="T7" fmla="*/ 0 h 465"/>
                <a:gd name="T8" fmla="*/ 0 w 420"/>
                <a:gd name="T9" fmla="*/ 8 h 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0" h="465">
                  <a:moveTo>
                    <a:pt x="0" y="8"/>
                  </a:moveTo>
                  <a:lnTo>
                    <a:pt x="412" y="465"/>
                  </a:lnTo>
                  <a:lnTo>
                    <a:pt x="420" y="465"/>
                  </a:lnTo>
                  <a:lnTo>
                    <a:pt x="12" y="0"/>
                  </a:ln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4" name="Freeform 76"/>
            <p:cNvSpPr/>
            <p:nvPr/>
          </p:nvSpPr>
          <p:spPr bwMode="auto">
            <a:xfrm>
              <a:off x="3519" y="2729"/>
              <a:ext cx="655" cy="223"/>
            </a:xfrm>
            <a:custGeom>
              <a:avLst/>
              <a:gdLst>
                <a:gd name="T0" fmla="*/ 0 w 655"/>
                <a:gd name="T1" fmla="*/ 213 h 223"/>
                <a:gd name="T2" fmla="*/ 655 w 655"/>
                <a:gd name="T3" fmla="*/ 0 h 223"/>
                <a:gd name="T4" fmla="*/ 655 w 655"/>
                <a:gd name="T5" fmla="*/ 9 h 223"/>
                <a:gd name="T6" fmla="*/ 0 w 655"/>
                <a:gd name="T7" fmla="*/ 223 h 223"/>
                <a:gd name="T8" fmla="*/ 0 w 655"/>
                <a:gd name="T9" fmla="*/ 213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5" h="223">
                  <a:moveTo>
                    <a:pt x="0" y="213"/>
                  </a:moveTo>
                  <a:lnTo>
                    <a:pt x="655" y="0"/>
                  </a:lnTo>
                  <a:lnTo>
                    <a:pt x="655" y="9"/>
                  </a:lnTo>
                  <a:lnTo>
                    <a:pt x="0" y="223"/>
                  </a:lnTo>
                  <a:lnTo>
                    <a:pt x="0" y="2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5" name="Freeform 77"/>
            <p:cNvSpPr/>
            <p:nvPr/>
          </p:nvSpPr>
          <p:spPr bwMode="auto">
            <a:xfrm>
              <a:off x="4066" y="2738"/>
              <a:ext cx="123" cy="495"/>
            </a:xfrm>
            <a:custGeom>
              <a:avLst/>
              <a:gdLst>
                <a:gd name="T0" fmla="*/ 118 w 123"/>
                <a:gd name="T1" fmla="*/ 0 h 495"/>
                <a:gd name="T2" fmla="*/ 0 w 123"/>
                <a:gd name="T3" fmla="*/ 495 h 495"/>
                <a:gd name="T4" fmla="*/ 7 w 123"/>
                <a:gd name="T5" fmla="*/ 495 h 495"/>
                <a:gd name="T6" fmla="*/ 123 w 123"/>
                <a:gd name="T7" fmla="*/ 0 h 495"/>
                <a:gd name="T8" fmla="*/ 118 w 123"/>
                <a:gd name="T9" fmla="*/ 0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495">
                  <a:moveTo>
                    <a:pt x="118" y="0"/>
                  </a:moveTo>
                  <a:lnTo>
                    <a:pt x="0" y="495"/>
                  </a:lnTo>
                  <a:lnTo>
                    <a:pt x="7" y="495"/>
                  </a:lnTo>
                  <a:lnTo>
                    <a:pt x="123" y="0"/>
                  </a:lnTo>
                  <a:lnTo>
                    <a:pt x="1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6" name="Freeform 78"/>
            <p:cNvSpPr/>
            <p:nvPr/>
          </p:nvSpPr>
          <p:spPr bwMode="auto">
            <a:xfrm>
              <a:off x="2957" y="2843"/>
              <a:ext cx="971" cy="42"/>
            </a:xfrm>
            <a:custGeom>
              <a:avLst/>
              <a:gdLst>
                <a:gd name="T0" fmla="*/ 0 w 971"/>
                <a:gd name="T1" fmla="*/ 0 h 42"/>
                <a:gd name="T2" fmla="*/ 971 w 971"/>
                <a:gd name="T3" fmla="*/ 30 h 42"/>
                <a:gd name="T4" fmla="*/ 971 w 971"/>
                <a:gd name="T5" fmla="*/ 42 h 42"/>
                <a:gd name="T6" fmla="*/ 0 w 971"/>
                <a:gd name="T7" fmla="*/ 7 h 42"/>
                <a:gd name="T8" fmla="*/ 0 w 971"/>
                <a:gd name="T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1" h="42">
                  <a:moveTo>
                    <a:pt x="0" y="0"/>
                  </a:moveTo>
                  <a:lnTo>
                    <a:pt x="971" y="30"/>
                  </a:lnTo>
                  <a:lnTo>
                    <a:pt x="971" y="42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7" name="Freeform 79"/>
            <p:cNvSpPr/>
            <p:nvPr/>
          </p:nvSpPr>
          <p:spPr bwMode="auto">
            <a:xfrm>
              <a:off x="2865" y="2902"/>
              <a:ext cx="597" cy="57"/>
            </a:xfrm>
            <a:custGeom>
              <a:avLst/>
              <a:gdLst>
                <a:gd name="T0" fmla="*/ 0 w 597"/>
                <a:gd name="T1" fmla="*/ 0 h 57"/>
                <a:gd name="T2" fmla="*/ 597 w 597"/>
                <a:gd name="T3" fmla="*/ 50 h 57"/>
                <a:gd name="T4" fmla="*/ 597 w 597"/>
                <a:gd name="T5" fmla="*/ 57 h 57"/>
                <a:gd name="T6" fmla="*/ 0 w 597"/>
                <a:gd name="T7" fmla="*/ 12 h 57"/>
                <a:gd name="T8" fmla="*/ 0 w 597"/>
                <a:gd name="T9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57">
                  <a:moveTo>
                    <a:pt x="0" y="0"/>
                  </a:moveTo>
                  <a:lnTo>
                    <a:pt x="597" y="50"/>
                  </a:lnTo>
                  <a:lnTo>
                    <a:pt x="597" y="57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8" name="Freeform 80"/>
            <p:cNvSpPr/>
            <p:nvPr/>
          </p:nvSpPr>
          <p:spPr bwMode="auto">
            <a:xfrm>
              <a:off x="2844" y="2916"/>
              <a:ext cx="61" cy="268"/>
            </a:xfrm>
            <a:custGeom>
              <a:avLst/>
              <a:gdLst>
                <a:gd name="T0" fmla="*/ 0 w 61"/>
                <a:gd name="T1" fmla="*/ 0 h 268"/>
                <a:gd name="T2" fmla="*/ 54 w 61"/>
                <a:gd name="T3" fmla="*/ 268 h 268"/>
                <a:gd name="T4" fmla="*/ 61 w 61"/>
                <a:gd name="T5" fmla="*/ 268 h 268"/>
                <a:gd name="T6" fmla="*/ 12 w 61"/>
                <a:gd name="T7" fmla="*/ 0 h 268"/>
                <a:gd name="T8" fmla="*/ 0 w 61"/>
                <a:gd name="T9" fmla="*/ 0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268">
                  <a:moveTo>
                    <a:pt x="0" y="0"/>
                  </a:moveTo>
                  <a:lnTo>
                    <a:pt x="54" y="268"/>
                  </a:lnTo>
                  <a:lnTo>
                    <a:pt x="61" y="26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9" name="Freeform 81"/>
            <p:cNvSpPr/>
            <p:nvPr/>
          </p:nvSpPr>
          <p:spPr bwMode="auto">
            <a:xfrm>
              <a:off x="2851" y="2909"/>
              <a:ext cx="608" cy="519"/>
            </a:xfrm>
            <a:custGeom>
              <a:avLst/>
              <a:gdLst>
                <a:gd name="T0" fmla="*/ 0 w 608"/>
                <a:gd name="T1" fmla="*/ 9 h 519"/>
                <a:gd name="T2" fmla="*/ 601 w 608"/>
                <a:gd name="T3" fmla="*/ 519 h 519"/>
                <a:gd name="T4" fmla="*/ 608 w 608"/>
                <a:gd name="T5" fmla="*/ 509 h 519"/>
                <a:gd name="T6" fmla="*/ 7 w 608"/>
                <a:gd name="T7" fmla="*/ 0 h 519"/>
                <a:gd name="T8" fmla="*/ 0 w 608"/>
                <a:gd name="T9" fmla="*/ 9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8" h="519">
                  <a:moveTo>
                    <a:pt x="0" y="9"/>
                  </a:moveTo>
                  <a:lnTo>
                    <a:pt x="601" y="519"/>
                  </a:lnTo>
                  <a:lnTo>
                    <a:pt x="608" y="509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0" name="Freeform 82"/>
            <p:cNvSpPr/>
            <p:nvPr/>
          </p:nvSpPr>
          <p:spPr bwMode="auto">
            <a:xfrm>
              <a:off x="3474" y="2985"/>
              <a:ext cx="21" cy="421"/>
            </a:xfrm>
            <a:custGeom>
              <a:avLst/>
              <a:gdLst>
                <a:gd name="T0" fmla="*/ 11 w 21"/>
                <a:gd name="T1" fmla="*/ 7 h 421"/>
                <a:gd name="T2" fmla="*/ 0 w 21"/>
                <a:gd name="T3" fmla="*/ 421 h 421"/>
                <a:gd name="T4" fmla="*/ 11 w 21"/>
                <a:gd name="T5" fmla="*/ 421 h 421"/>
                <a:gd name="T6" fmla="*/ 21 w 21"/>
                <a:gd name="T7" fmla="*/ 0 h 421"/>
                <a:gd name="T8" fmla="*/ 11 w 21"/>
                <a:gd name="T9" fmla="*/ 7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421">
                  <a:moveTo>
                    <a:pt x="11" y="7"/>
                  </a:moveTo>
                  <a:lnTo>
                    <a:pt x="0" y="421"/>
                  </a:lnTo>
                  <a:lnTo>
                    <a:pt x="11" y="421"/>
                  </a:lnTo>
                  <a:lnTo>
                    <a:pt x="21" y="0"/>
                  </a:lnTo>
                  <a:lnTo>
                    <a:pt x="11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1" name="Freeform 83"/>
            <p:cNvSpPr/>
            <p:nvPr/>
          </p:nvSpPr>
          <p:spPr bwMode="auto">
            <a:xfrm>
              <a:off x="3519" y="2959"/>
              <a:ext cx="520" cy="296"/>
            </a:xfrm>
            <a:custGeom>
              <a:avLst/>
              <a:gdLst>
                <a:gd name="T0" fmla="*/ 0 w 520"/>
                <a:gd name="T1" fmla="*/ 16 h 296"/>
                <a:gd name="T2" fmla="*/ 509 w 520"/>
                <a:gd name="T3" fmla="*/ 296 h 296"/>
                <a:gd name="T4" fmla="*/ 520 w 520"/>
                <a:gd name="T5" fmla="*/ 286 h 296"/>
                <a:gd name="T6" fmla="*/ 0 w 520"/>
                <a:gd name="T7" fmla="*/ 0 h 296"/>
                <a:gd name="T8" fmla="*/ 0 w 520"/>
                <a:gd name="T9" fmla="*/ 16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0" h="296">
                  <a:moveTo>
                    <a:pt x="0" y="16"/>
                  </a:moveTo>
                  <a:lnTo>
                    <a:pt x="509" y="296"/>
                  </a:lnTo>
                  <a:lnTo>
                    <a:pt x="520" y="286"/>
                  </a:lnTo>
                  <a:lnTo>
                    <a:pt x="0" y="0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2" name="Freeform 84"/>
            <p:cNvSpPr/>
            <p:nvPr/>
          </p:nvSpPr>
          <p:spPr bwMode="auto">
            <a:xfrm>
              <a:off x="4082" y="3011"/>
              <a:ext cx="616" cy="246"/>
            </a:xfrm>
            <a:custGeom>
              <a:avLst/>
              <a:gdLst>
                <a:gd name="T0" fmla="*/ 0 w 616"/>
                <a:gd name="T1" fmla="*/ 232 h 246"/>
                <a:gd name="T2" fmla="*/ 616 w 616"/>
                <a:gd name="T3" fmla="*/ 0 h 246"/>
                <a:gd name="T4" fmla="*/ 616 w 616"/>
                <a:gd name="T5" fmla="*/ 12 h 246"/>
                <a:gd name="T6" fmla="*/ 0 w 616"/>
                <a:gd name="T7" fmla="*/ 246 h 246"/>
                <a:gd name="T8" fmla="*/ 0 w 616"/>
                <a:gd name="T9" fmla="*/ 232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6" h="246">
                  <a:moveTo>
                    <a:pt x="0" y="232"/>
                  </a:moveTo>
                  <a:lnTo>
                    <a:pt x="616" y="0"/>
                  </a:lnTo>
                  <a:lnTo>
                    <a:pt x="616" y="12"/>
                  </a:lnTo>
                  <a:lnTo>
                    <a:pt x="0" y="246"/>
                  </a:lnTo>
                  <a:lnTo>
                    <a:pt x="0" y="2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3" name="Freeform 85"/>
            <p:cNvSpPr/>
            <p:nvPr/>
          </p:nvSpPr>
          <p:spPr bwMode="auto">
            <a:xfrm>
              <a:off x="4755" y="2992"/>
              <a:ext cx="284" cy="19"/>
            </a:xfrm>
            <a:custGeom>
              <a:avLst/>
              <a:gdLst>
                <a:gd name="T0" fmla="*/ 0 w 284"/>
                <a:gd name="T1" fmla="*/ 7 h 19"/>
                <a:gd name="T2" fmla="*/ 284 w 284"/>
                <a:gd name="T3" fmla="*/ 0 h 19"/>
                <a:gd name="T4" fmla="*/ 284 w 284"/>
                <a:gd name="T5" fmla="*/ 7 h 19"/>
                <a:gd name="T6" fmla="*/ 0 w 284"/>
                <a:gd name="T7" fmla="*/ 19 h 19"/>
                <a:gd name="T8" fmla="*/ 0 w 284"/>
                <a:gd name="T9" fmla="*/ 7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4" h="19">
                  <a:moveTo>
                    <a:pt x="0" y="7"/>
                  </a:moveTo>
                  <a:lnTo>
                    <a:pt x="284" y="0"/>
                  </a:lnTo>
                  <a:lnTo>
                    <a:pt x="284" y="7"/>
                  </a:lnTo>
                  <a:lnTo>
                    <a:pt x="0" y="19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4" name="Freeform 86"/>
            <p:cNvSpPr/>
            <p:nvPr/>
          </p:nvSpPr>
          <p:spPr bwMode="auto">
            <a:xfrm>
              <a:off x="4343" y="3013"/>
              <a:ext cx="360" cy="452"/>
            </a:xfrm>
            <a:custGeom>
              <a:avLst/>
              <a:gdLst>
                <a:gd name="T0" fmla="*/ 360 w 360"/>
                <a:gd name="T1" fmla="*/ 0 h 452"/>
                <a:gd name="T2" fmla="*/ 0 w 360"/>
                <a:gd name="T3" fmla="*/ 452 h 452"/>
                <a:gd name="T4" fmla="*/ 16 w 360"/>
                <a:gd name="T5" fmla="*/ 452 h 452"/>
                <a:gd name="T6" fmla="*/ 360 w 360"/>
                <a:gd name="T7" fmla="*/ 10 h 452"/>
                <a:gd name="T8" fmla="*/ 360 w 360"/>
                <a:gd name="T9" fmla="*/ 0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0" h="452">
                  <a:moveTo>
                    <a:pt x="360" y="0"/>
                  </a:moveTo>
                  <a:lnTo>
                    <a:pt x="0" y="452"/>
                  </a:lnTo>
                  <a:lnTo>
                    <a:pt x="16" y="452"/>
                  </a:lnTo>
                  <a:lnTo>
                    <a:pt x="360" y="10"/>
                  </a:lnTo>
                  <a:lnTo>
                    <a:pt x="36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5" name="Freeform 87"/>
            <p:cNvSpPr/>
            <p:nvPr/>
          </p:nvSpPr>
          <p:spPr bwMode="auto">
            <a:xfrm>
              <a:off x="4532" y="3023"/>
              <a:ext cx="180" cy="270"/>
            </a:xfrm>
            <a:custGeom>
              <a:avLst/>
              <a:gdLst>
                <a:gd name="T0" fmla="*/ 171 w 180"/>
                <a:gd name="T1" fmla="*/ 0 h 270"/>
                <a:gd name="T2" fmla="*/ 0 w 180"/>
                <a:gd name="T3" fmla="*/ 262 h 270"/>
                <a:gd name="T4" fmla="*/ 14 w 180"/>
                <a:gd name="T5" fmla="*/ 270 h 270"/>
                <a:gd name="T6" fmla="*/ 180 w 180"/>
                <a:gd name="T7" fmla="*/ 0 h 270"/>
                <a:gd name="T8" fmla="*/ 171 w 180"/>
                <a:gd name="T9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0" h="270">
                  <a:moveTo>
                    <a:pt x="171" y="0"/>
                  </a:moveTo>
                  <a:lnTo>
                    <a:pt x="0" y="262"/>
                  </a:lnTo>
                  <a:lnTo>
                    <a:pt x="14" y="270"/>
                  </a:lnTo>
                  <a:lnTo>
                    <a:pt x="180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6" name="Freeform 88"/>
            <p:cNvSpPr/>
            <p:nvPr/>
          </p:nvSpPr>
          <p:spPr bwMode="auto">
            <a:xfrm>
              <a:off x="4352" y="3330"/>
              <a:ext cx="149" cy="143"/>
            </a:xfrm>
            <a:custGeom>
              <a:avLst/>
              <a:gdLst>
                <a:gd name="T0" fmla="*/ 149 w 149"/>
                <a:gd name="T1" fmla="*/ 0 h 143"/>
                <a:gd name="T2" fmla="*/ 0 w 149"/>
                <a:gd name="T3" fmla="*/ 133 h 143"/>
                <a:gd name="T4" fmla="*/ 7 w 149"/>
                <a:gd name="T5" fmla="*/ 143 h 143"/>
                <a:gd name="T6" fmla="*/ 149 w 149"/>
                <a:gd name="T7" fmla="*/ 8 h 143"/>
                <a:gd name="T8" fmla="*/ 149 w 149"/>
                <a:gd name="T9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143">
                  <a:moveTo>
                    <a:pt x="149" y="0"/>
                  </a:moveTo>
                  <a:lnTo>
                    <a:pt x="0" y="133"/>
                  </a:lnTo>
                  <a:lnTo>
                    <a:pt x="7" y="143"/>
                  </a:lnTo>
                  <a:lnTo>
                    <a:pt x="149" y="8"/>
                  </a:lnTo>
                  <a:lnTo>
                    <a:pt x="14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7" name="Freeform 89"/>
            <p:cNvSpPr/>
            <p:nvPr/>
          </p:nvSpPr>
          <p:spPr bwMode="auto">
            <a:xfrm>
              <a:off x="3497" y="3262"/>
              <a:ext cx="542" cy="166"/>
            </a:xfrm>
            <a:custGeom>
              <a:avLst/>
              <a:gdLst>
                <a:gd name="T0" fmla="*/ 0 w 542"/>
                <a:gd name="T1" fmla="*/ 151 h 166"/>
                <a:gd name="T2" fmla="*/ 533 w 542"/>
                <a:gd name="T3" fmla="*/ 0 h 166"/>
                <a:gd name="T4" fmla="*/ 542 w 542"/>
                <a:gd name="T5" fmla="*/ 9 h 166"/>
                <a:gd name="T6" fmla="*/ 0 w 542"/>
                <a:gd name="T7" fmla="*/ 166 h 166"/>
                <a:gd name="T8" fmla="*/ 0 w 542"/>
                <a:gd name="T9" fmla="*/ 151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2" h="166">
                  <a:moveTo>
                    <a:pt x="0" y="151"/>
                  </a:moveTo>
                  <a:lnTo>
                    <a:pt x="533" y="0"/>
                  </a:lnTo>
                  <a:lnTo>
                    <a:pt x="542" y="9"/>
                  </a:lnTo>
                  <a:lnTo>
                    <a:pt x="0" y="166"/>
                  </a:lnTo>
                  <a:lnTo>
                    <a:pt x="0" y="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8" name="Freeform 90"/>
            <p:cNvSpPr/>
            <p:nvPr/>
          </p:nvSpPr>
          <p:spPr bwMode="auto">
            <a:xfrm>
              <a:off x="3509" y="3430"/>
              <a:ext cx="789" cy="61"/>
            </a:xfrm>
            <a:custGeom>
              <a:avLst/>
              <a:gdLst>
                <a:gd name="T0" fmla="*/ 0 w 789"/>
                <a:gd name="T1" fmla="*/ 0 h 61"/>
                <a:gd name="T2" fmla="*/ 789 w 789"/>
                <a:gd name="T3" fmla="*/ 52 h 61"/>
                <a:gd name="T4" fmla="*/ 789 w 789"/>
                <a:gd name="T5" fmla="*/ 61 h 61"/>
                <a:gd name="T6" fmla="*/ 0 w 789"/>
                <a:gd name="T7" fmla="*/ 7 h 61"/>
                <a:gd name="T8" fmla="*/ 0 w 789"/>
                <a:gd name="T9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9" h="61">
                  <a:moveTo>
                    <a:pt x="0" y="0"/>
                  </a:moveTo>
                  <a:lnTo>
                    <a:pt x="789" y="52"/>
                  </a:lnTo>
                  <a:lnTo>
                    <a:pt x="789" y="61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9" name="Freeform 91"/>
            <p:cNvSpPr/>
            <p:nvPr/>
          </p:nvSpPr>
          <p:spPr bwMode="auto">
            <a:xfrm>
              <a:off x="4066" y="3267"/>
              <a:ext cx="234" cy="210"/>
            </a:xfrm>
            <a:custGeom>
              <a:avLst/>
              <a:gdLst>
                <a:gd name="T0" fmla="*/ 0 w 234"/>
                <a:gd name="T1" fmla="*/ 0 h 210"/>
                <a:gd name="T2" fmla="*/ 234 w 234"/>
                <a:gd name="T3" fmla="*/ 210 h 210"/>
                <a:gd name="T4" fmla="*/ 234 w 234"/>
                <a:gd name="T5" fmla="*/ 198 h 210"/>
                <a:gd name="T6" fmla="*/ 11 w 234"/>
                <a:gd name="T7" fmla="*/ 0 h 210"/>
                <a:gd name="T8" fmla="*/ 0 w 234"/>
                <a:gd name="T9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210">
                  <a:moveTo>
                    <a:pt x="0" y="0"/>
                  </a:moveTo>
                  <a:lnTo>
                    <a:pt x="234" y="210"/>
                  </a:lnTo>
                  <a:lnTo>
                    <a:pt x="234" y="198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0" name="Oval 92"/>
            <p:cNvSpPr>
              <a:spLocks noChangeArrowheads="1"/>
            </p:cNvSpPr>
            <p:nvPr/>
          </p:nvSpPr>
          <p:spPr bwMode="auto">
            <a:xfrm>
              <a:off x="2830" y="965"/>
              <a:ext cx="78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1" name="Oval 93"/>
            <p:cNvSpPr>
              <a:spLocks noChangeArrowheads="1"/>
            </p:cNvSpPr>
            <p:nvPr/>
          </p:nvSpPr>
          <p:spPr bwMode="auto">
            <a:xfrm>
              <a:off x="3374" y="1076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2" name="Oval 94"/>
            <p:cNvSpPr>
              <a:spLocks noChangeArrowheads="1"/>
            </p:cNvSpPr>
            <p:nvPr/>
          </p:nvSpPr>
          <p:spPr bwMode="auto">
            <a:xfrm>
              <a:off x="3424" y="719"/>
              <a:ext cx="69" cy="6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3" name="Oval 95"/>
            <p:cNvSpPr>
              <a:spLocks noChangeArrowheads="1"/>
            </p:cNvSpPr>
            <p:nvPr/>
          </p:nvSpPr>
          <p:spPr bwMode="auto">
            <a:xfrm>
              <a:off x="3623" y="593"/>
              <a:ext cx="78" cy="8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4" name="Oval 96"/>
            <p:cNvSpPr>
              <a:spLocks noChangeArrowheads="1"/>
            </p:cNvSpPr>
            <p:nvPr/>
          </p:nvSpPr>
          <p:spPr bwMode="auto">
            <a:xfrm>
              <a:off x="4044" y="984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5" name="Oval 97"/>
            <p:cNvSpPr>
              <a:spLocks noChangeArrowheads="1"/>
            </p:cNvSpPr>
            <p:nvPr/>
          </p:nvSpPr>
          <p:spPr bwMode="auto">
            <a:xfrm>
              <a:off x="4399" y="832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6" name="Oval 98"/>
            <p:cNvSpPr>
              <a:spLocks noChangeArrowheads="1"/>
            </p:cNvSpPr>
            <p:nvPr/>
          </p:nvSpPr>
          <p:spPr bwMode="auto">
            <a:xfrm>
              <a:off x="4700" y="1076"/>
              <a:ext cx="69" cy="6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7" name="Oval 99"/>
            <p:cNvSpPr>
              <a:spLocks noChangeArrowheads="1"/>
            </p:cNvSpPr>
            <p:nvPr/>
          </p:nvSpPr>
          <p:spPr bwMode="auto">
            <a:xfrm>
              <a:off x="4745" y="2263"/>
              <a:ext cx="64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8" name="Oval 100"/>
            <p:cNvSpPr>
              <a:spLocks noChangeArrowheads="1"/>
            </p:cNvSpPr>
            <p:nvPr/>
          </p:nvSpPr>
          <p:spPr bwMode="auto">
            <a:xfrm>
              <a:off x="3800" y="1583"/>
              <a:ext cx="50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9" name="Oval 101"/>
            <p:cNvSpPr>
              <a:spLocks noChangeArrowheads="1"/>
            </p:cNvSpPr>
            <p:nvPr/>
          </p:nvSpPr>
          <p:spPr bwMode="auto">
            <a:xfrm>
              <a:off x="4949" y="2499"/>
              <a:ext cx="92" cy="9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0" name="Oval 102"/>
            <p:cNvSpPr>
              <a:spLocks noChangeArrowheads="1"/>
            </p:cNvSpPr>
            <p:nvPr/>
          </p:nvSpPr>
          <p:spPr bwMode="auto">
            <a:xfrm>
              <a:off x="4272" y="1706"/>
              <a:ext cx="106" cy="10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1" name="Oval 103"/>
            <p:cNvSpPr>
              <a:spLocks noChangeArrowheads="1"/>
            </p:cNvSpPr>
            <p:nvPr/>
          </p:nvSpPr>
          <p:spPr bwMode="auto">
            <a:xfrm>
              <a:off x="4518" y="1550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2" name="Oval 104"/>
            <p:cNvSpPr>
              <a:spLocks noChangeArrowheads="1"/>
            </p:cNvSpPr>
            <p:nvPr/>
          </p:nvSpPr>
          <p:spPr bwMode="auto">
            <a:xfrm>
              <a:off x="5032" y="1124"/>
              <a:ext cx="85" cy="8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3" name="Oval 105"/>
            <p:cNvSpPr>
              <a:spLocks noChangeArrowheads="1"/>
            </p:cNvSpPr>
            <p:nvPr/>
          </p:nvSpPr>
          <p:spPr bwMode="auto">
            <a:xfrm>
              <a:off x="5039" y="1536"/>
              <a:ext cx="92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4" name="Oval 106"/>
            <p:cNvSpPr>
              <a:spLocks noChangeArrowheads="1"/>
            </p:cNvSpPr>
            <p:nvPr/>
          </p:nvSpPr>
          <p:spPr bwMode="auto">
            <a:xfrm>
              <a:off x="5155" y="2440"/>
              <a:ext cx="66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5" name="Oval 107"/>
            <p:cNvSpPr>
              <a:spLocks noChangeArrowheads="1"/>
            </p:cNvSpPr>
            <p:nvPr/>
          </p:nvSpPr>
          <p:spPr bwMode="auto">
            <a:xfrm>
              <a:off x="5342" y="2040"/>
              <a:ext cx="83" cy="8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6" name="Oval 108"/>
            <p:cNvSpPr>
              <a:spLocks noChangeArrowheads="1"/>
            </p:cNvSpPr>
            <p:nvPr/>
          </p:nvSpPr>
          <p:spPr bwMode="auto">
            <a:xfrm>
              <a:off x="4196" y="2078"/>
              <a:ext cx="47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7" name="Oval 109"/>
            <p:cNvSpPr>
              <a:spLocks noChangeArrowheads="1"/>
            </p:cNvSpPr>
            <p:nvPr/>
          </p:nvSpPr>
          <p:spPr bwMode="auto">
            <a:xfrm>
              <a:off x="4293" y="3454"/>
              <a:ext cx="76" cy="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8" name="Oval 110"/>
            <p:cNvSpPr>
              <a:spLocks noChangeArrowheads="1"/>
            </p:cNvSpPr>
            <p:nvPr/>
          </p:nvSpPr>
          <p:spPr bwMode="auto">
            <a:xfrm>
              <a:off x="4482" y="3274"/>
              <a:ext cx="74" cy="7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9" name="Oval 111"/>
            <p:cNvSpPr>
              <a:spLocks noChangeArrowheads="1"/>
            </p:cNvSpPr>
            <p:nvPr/>
          </p:nvSpPr>
          <p:spPr bwMode="auto">
            <a:xfrm>
              <a:off x="4693" y="2971"/>
              <a:ext cx="62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0" name="Oval 112"/>
            <p:cNvSpPr>
              <a:spLocks noChangeArrowheads="1"/>
            </p:cNvSpPr>
            <p:nvPr/>
          </p:nvSpPr>
          <p:spPr bwMode="auto">
            <a:xfrm>
              <a:off x="5039" y="2954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1" name="Oval 113"/>
            <p:cNvSpPr>
              <a:spLocks noChangeArrowheads="1"/>
            </p:cNvSpPr>
            <p:nvPr/>
          </p:nvSpPr>
          <p:spPr bwMode="auto">
            <a:xfrm>
              <a:off x="4025" y="3224"/>
              <a:ext cx="62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2" name="Oval 114"/>
            <p:cNvSpPr>
              <a:spLocks noChangeArrowheads="1"/>
            </p:cNvSpPr>
            <p:nvPr/>
          </p:nvSpPr>
          <p:spPr bwMode="auto">
            <a:xfrm>
              <a:off x="3381" y="1169"/>
              <a:ext cx="59" cy="5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3" name="Oval 115"/>
            <p:cNvSpPr>
              <a:spLocks noChangeArrowheads="1"/>
            </p:cNvSpPr>
            <p:nvPr/>
          </p:nvSpPr>
          <p:spPr bwMode="auto">
            <a:xfrm>
              <a:off x="2574" y="2073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4" name="Oval 116"/>
            <p:cNvSpPr>
              <a:spLocks noChangeArrowheads="1"/>
            </p:cNvSpPr>
            <p:nvPr/>
          </p:nvSpPr>
          <p:spPr bwMode="auto">
            <a:xfrm>
              <a:off x="2410" y="2459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5" name="Oval 117"/>
            <p:cNvSpPr>
              <a:spLocks noChangeArrowheads="1"/>
            </p:cNvSpPr>
            <p:nvPr/>
          </p:nvSpPr>
          <p:spPr bwMode="auto">
            <a:xfrm>
              <a:off x="2867" y="3174"/>
              <a:ext cx="79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6" name="Oval 118"/>
            <p:cNvSpPr>
              <a:spLocks noChangeArrowheads="1"/>
            </p:cNvSpPr>
            <p:nvPr/>
          </p:nvSpPr>
          <p:spPr bwMode="auto">
            <a:xfrm>
              <a:off x="2811" y="2862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7" name="Oval 119"/>
            <p:cNvSpPr>
              <a:spLocks noChangeArrowheads="1"/>
            </p:cNvSpPr>
            <p:nvPr/>
          </p:nvSpPr>
          <p:spPr bwMode="auto">
            <a:xfrm>
              <a:off x="2867" y="2791"/>
              <a:ext cx="95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8" name="Oval 120"/>
            <p:cNvSpPr>
              <a:spLocks noChangeArrowheads="1"/>
            </p:cNvSpPr>
            <p:nvPr/>
          </p:nvSpPr>
          <p:spPr bwMode="auto">
            <a:xfrm>
              <a:off x="2410" y="1635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9" name="Oval 121"/>
            <p:cNvSpPr>
              <a:spLocks noChangeArrowheads="1"/>
            </p:cNvSpPr>
            <p:nvPr/>
          </p:nvSpPr>
          <p:spPr bwMode="auto">
            <a:xfrm>
              <a:off x="3599" y="2270"/>
              <a:ext cx="45" cy="4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0" name="Oval 122"/>
            <p:cNvSpPr>
              <a:spLocks noChangeArrowheads="1"/>
            </p:cNvSpPr>
            <p:nvPr/>
          </p:nvSpPr>
          <p:spPr bwMode="auto">
            <a:xfrm>
              <a:off x="3462" y="2918"/>
              <a:ext cx="59" cy="6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1" name="Oval 123"/>
            <p:cNvSpPr>
              <a:spLocks noChangeArrowheads="1"/>
            </p:cNvSpPr>
            <p:nvPr/>
          </p:nvSpPr>
          <p:spPr bwMode="auto">
            <a:xfrm>
              <a:off x="3594" y="3449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2" name="Oval 124"/>
            <p:cNvSpPr>
              <a:spLocks noChangeArrowheads="1"/>
            </p:cNvSpPr>
            <p:nvPr/>
          </p:nvSpPr>
          <p:spPr bwMode="auto">
            <a:xfrm>
              <a:off x="3445" y="3399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3" name="Oval 125"/>
            <p:cNvSpPr>
              <a:spLocks noChangeArrowheads="1"/>
            </p:cNvSpPr>
            <p:nvPr/>
          </p:nvSpPr>
          <p:spPr bwMode="auto">
            <a:xfrm>
              <a:off x="2792" y="1270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4" name="Oval 126"/>
            <p:cNvSpPr>
              <a:spLocks noChangeArrowheads="1"/>
            </p:cNvSpPr>
            <p:nvPr/>
          </p:nvSpPr>
          <p:spPr bwMode="auto">
            <a:xfrm>
              <a:off x="2564" y="1756"/>
              <a:ext cx="95" cy="9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5" name="Oval 127"/>
            <p:cNvSpPr>
              <a:spLocks noChangeArrowheads="1"/>
            </p:cNvSpPr>
            <p:nvPr/>
          </p:nvSpPr>
          <p:spPr bwMode="auto">
            <a:xfrm>
              <a:off x="3107" y="1756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6" name="Oval 128"/>
            <p:cNvSpPr>
              <a:spLocks noChangeArrowheads="1"/>
            </p:cNvSpPr>
            <p:nvPr/>
          </p:nvSpPr>
          <p:spPr bwMode="auto">
            <a:xfrm>
              <a:off x="3263" y="2030"/>
              <a:ext cx="99" cy="1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7" name="Oval 129"/>
            <p:cNvSpPr>
              <a:spLocks noChangeArrowheads="1"/>
            </p:cNvSpPr>
            <p:nvPr/>
          </p:nvSpPr>
          <p:spPr bwMode="auto">
            <a:xfrm>
              <a:off x="3021" y="2412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8" name="Oval 130"/>
            <p:cNvSpPr>
              <a:spLocks noChangeArrowheads="1"/>
            </p:cNvSpPr>
            <p:nvPr/>
          </p:nvSpPr>
          <p:spPr bwMode="auto">
            <a:xfrm>
              <a:off x="3919" y="2828"/>
              <a:ext cx="102" cy="10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9" name="Oval 131"/>
            <p:cNvSpPr>
              <a:spLocks noChangeArrowheads="1"/>
            </p:cNvSpPr>
            <p:nvPr/>
          </p:nvSpPr>
          <p:spPr bwMode="auto">
            <a:xfrm>
              <a:off x="4163" y="2705"/>
              <a:ext cx="45" cy="4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0" name="Oval 132"/>
            <p:cNvSpPr>
              <a:spLocks noChangeArrowheads="1"/>
            </p:cNvSpPr>
            <p:nvPr/>
          </p:nvSpPr>
          <p:spPr bwMode="auto">
            <a:xfrm>
              <a:off x="4281" y="638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1" name="Freeform 133"/>
            <p:cNvSpPr/>
            <p:nvPr/>
          </p:nvSpPr>
          <p:spPr bwMode="auto">
            <a:xfrm>
              <a:off x="2893" y="641"/>
              <a:ext cx="744" cy="357"/>
            </a:xfrm>
            <a:custGeom>
              <a:avLst/>
              <a:gdLst>
                <a:gd name="T0" fmla="*/ 0 w 744"/>
                <a:gd name="T1" fmla="*/ 343 h 357"/>
                <a:gd name="T2" fmla="*/ 734 w 744"/>
                <a:gd name="T3" fmla="*/ 0 h 357"/>
                <a:gd name="T4" fmla="*/ 744 w 744"/>
                <a:gd name="T5" fmla="*/ 11 h 357"/>
                <a:gd name="T6" fmla="*/ 8 w 744"/>
                <a:gd name="T7" fmla="*/ 357 h 357"/>
                <a:gd name="T8" fmla="*/ 0 w 744"/>
                <a:gd name="T9" fmla="*/ 343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4" h="357">
                  <a:moveTo>
                    <a:pt x="0" y="343"/>
                  </a:moveTo>
                  <a:lnTo>
                    <a:pt x="734" y="0"/>
                  </a:lnTo>
                  <a:lnTo>
                    <a:pt x="744" y="11"/>
                  </a:lnTo>
                  <a:lnTo>
                    <a:pt x="8" y="357"/>
                  </a:lnTo>
                  <a:lnTo>
                    <a:pt x="0" y="3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2" name="Freeform 134"/>
            <p:cNvSpPr/>
            <p:nvPr/>
          </p:nvSpPr>
          <p:spPr bwMode="auto">
            <a:xfrm>
              <a:off x="3694" y="633"/>
              <a:ext cx="592" cy="50"/>
            </a:xfrm>
            <a:custGeom>
              <a:avLst/>
              <a:gdLst>
                <a:gd name="T0" fmla="*/ 0 w 592"/>
                <a:gd name="T1" fmla="*/ 0 h 50"/>
                <a:gd name="T2" fmla="*/ 592 w 592"/>
                <a:gd name="T3" fmla="*/ 41 h 50"/>
                <a:gd name="T4" fmla="*/ 592 w 592"/>
                <a:gd name="T5" fmla="*/ 50 h 50"/>
                <a:gd name="T6" fmla="*/ 0 w 592"/>
                <a:gd name="T7" fmla="*/ 12 h 50"/>
                <a:gd name="T8" fmla="*/ 0 w 592"/>
                <a:gd name="T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50">
                  <a:moveTo>
                    <a:pt x="0" y="0"/>
                  </a:moveTo>
                  <a:lnTo>
                    <a:pt x="592" y="41"/>
                  </a:lnTo>
                  <a:lnTo>
                    <a:pt x="592" y="50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3" name="Freeform 135"/>
            <p:cNvSpPr/>
            <p:nvPr/>
          </p:nvSpPr>
          <p:spPr bwMode="auto">
            <a:xfrm>
              <a:off x="3694" y="641"/>
              <a:ext cx="713" cy="234"/>
            </a:xfrm>
            <a:custGeom>
              <a:avLst/>
              <a:gdLst>
                <a:gd name="T0" fmla="*/ 0 w 713"/>
                <a:gd name="T1" fmla="*/ 7 h 234"/>
                <a:gd name="T2" fmla="*/ 713 w 713"/>
                <a:gd name="T3" fmla="*/ 234 h 234"/>
                <a:gd name="T4" fmla="*/ 713 w 713"/>
                <a:gd name="T5" fmla="*/ 222 h 234"/>
                <a:gd name="T6" fmla="*/ 0 w 713"/>
                <a:gd name="T7" fmla="*/ 0 h 234"/>
                <a:gd name="T8" fmla="*/ 0 w 713"/>
                <a:gd name="T9" fmla="*/ 7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3" h="234">
                  <a:moveTo>
                    <a:pt x="0" y="7"/>
                  </a:moveTo>
                  <a:lnTo>
                    <a:pt x="713" y="234"/>
                  </a:lnTo>
                  <a:lnTo>
                    <a:pt x="713" y="222"/>
                  </a:lnTo>
                  <a:lnTo>
                    <a:pt x="0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4" name="Freeform 136"/>
            <p:cNvSpPr/>
            <p:nvPr/>
          </p:nvSpPr>
          <p:spPr bwMode="auto">
            <a:xfrm>
              <a:off x="4338" y="697"/>
              <a:ext cx="705" cy="464"/>
            </a:xfrm>
            <a:custGeom>
              <a:avLst/>
              <a:gdLst>
                <a:gd name="T0" fmla="*/ 0 w 705"/>
                <a:gd name="T1" fmla="*/ 15 h 464"/>
                <a:gd name="T2" fmla="*/ 701 w 705"/>
                <a:gd name="T3" fmla="*/ 464 h 464"/>
                <a:gd name="T4" fmla="*/ 705 w 705"/>
                <a:gd name="T5" fmla="*/ 457 h 464"/>
                <a:gd name="T6" fmla="*/ 7 w 705"/>
                <a:gd name="T7" fmla="*/ 0 h 464"/>
                <a:gd name="T8" fmla="*/ 0 w 705"/>
                <a:gd name="T9" fmla="*/ 15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5" h="464">
                  <a:moveTo>
                    <a:pt x="0" y="15"/>
                  </a:moveTo>
                  <a:lnTo>
                    <a:pt x="701" y="464"/>
                  </a:lnTo>
                  <a:lnTo>
                    <a:pt x="705" y="457"/>
                  </a:lnTo>
                  <a:lnTo>
                    <a:pt x="7" y="0"/>
                  </a:lnTo>
                  <a:lnTo>
                    <a:pt x="0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5" name="Freeform 137"/>
            <p:cNvSpPr/>
            <p:nvPr/>
          </p:nvSpPr>
          <p:spPr bwMode="auto">
            <a:xfrm>
              <a:off x="5086" y="2111"/>
              <a:ext cx="301" cy="850"/>
            </a:xfrm>
            <a:custGeom>
              <a:avLst/>
              <a:gdLst>
                <a:gd name="T0" fmla="*/ 301 w 301"/>
                <a:gd name="T1" fmla="*/ 0 h 850"/>
                <a:gd name="T2" fmla="*/ 12 w 301"/>
                <a:gd name="T3" fmla="*/ 850 h 850"/>
                <a:gd name="T4" fmla="*/ 0 w 301"/>
                <a:gd name="T5" fmla="*/ 850 h 850"/>
                <a:gd name="T6" fmla="*/ 289 w 301"/>
                <a:gd name="T7" fmla="*/ 0 h 850"/>
                <a:gd name="T8" fmla="*/ 301 w 301"/>
                <a:gd name="T9" fmla="*/ 0 h 8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1" h="850">
                  <a:moveTo>
                    <a:pt x="301" y="0"/>
                  </a:moveTo>
                  <a:lnTo>
                    <a:pt x="12" y="850"/>
                  </a:lnTo>
                  <a:lnTo>
                    <a:pt x="0" y="850"/>
                  </a:lnTo>
                  <a:lnTo>
                    <a:pt x="289" y="0"/>
                  </a:lnTo>
                  <a:lnTo>
                    <a:pt x="30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6" name="Freeform 138"/>
            <p:cNvSpPr/>
            <p:nvPr/>
          </p:nvSpPr>
          <p:spPr bwMode="auto">
            <a:xfrm>
              <a:off x="4359" y="3018"/>
              <a:ext cx="703" cy="469"/>
            </a:xfrm>
            <a:custGeom>
              <a:avLst/>
              <a:gdLst>
                <a:gd name="T0" fmla="*/ 0 w 703"/>
                <a:gd name="T1" fmla="*/ 469 h 469"/>
                <a:gd name="T2" fmla="*/ 703 w 703"/>
                <a:gd name="T3" fmla="*/ 5 h 469"/>
                <a:gd name="T4" fmla="*/ 692 w 703"/>
                <a:gd name="T5" fmla="*/ 0 h 469"/>
                <a:gd name="T6" fmla="*/ 0 w 703"/>
                <a:gd name="T7" fmla="*/ 459 h 469"/>
                <a:gd name="T8" fmla="*/ 0 w 703"/>
                <a:gd name="T9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3" h="469">
                  <a:moveTo>
                    <a:pt x="0" y="469"/>
                  </a:moveTo>
                  <a:lnTo>
                    <a:pt x="703" y="5"/>
                  </a:lnTo>
                  <a:lnTo>
                    <a:pt x="692" y="0"/>
                  </a:lnTo>
                  <a:lnTo>
                    <a:pt x="0" y="459"/>
                  </a:lnTo>
                  <a:lnTo>
                    <a:pt x="0" y="4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7" name="Freeform 139"/>
            <p:cNvSpPr/>
            <p:nvPr/>
          </p:nvSpPr>
          <p:spPr bwMode="auto">
            <a:xfrm>
              <a:off x="2929" y="3229"/>
              <a:ext cx="521" cy="213"/>
            </a:xfrm>
            <a:custGeom>
              <a:avLst/>
              <a:gdLst>
                <a:gd name="T0" fmla="*/ 0 w 521"/>
                <a:gd name="T1" fmla="*/ 11 h 213"/>
                <a:gd name="T2" fmla="*/ 521 w 521"/>
                <a:gd name="T3" fmla="*/ 213 h 213"/>
                <a:gd name="T4" fmla="*/ 521 w 521"/>
                <a:gd name="T5" fmla="*/ 196 h 213"/>
                <a:gd name="T6" fmla="*/ 7 w 521"/>
                <a:gd name="T7" fmla="*/ 0 h 213"/>
                <a:gd name="T8" fmla="*/ 0 w 521"/>
                <a:gd name="T9" fmla="*/ 11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213">
                  <a:moveTo>
                    <a:pt x="0" y="11"/>
                  </a:moveTo>
                  <a:lnTo>
                    <a:pt x="521" y="213"/>
                  </a:lnTo>
                  <a:lnTo>
                    <a:pt x="521" y="196"/>
                  </a:lnTo>
                  <a:lnTo>
                    <a:pt x="7" y="0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8" name="Freeform 140"/>
            <p:cNvSpPr/>
            <p:nvPr/>
          </p:nvSpPr>
          <p:spPr bwMode="auto">
            <a:xfrm>
              <a:off x="2460" y="2537"/>
              <a:ext cx="431" cy="658"/>
            </a:xfrm>
            <a:custGeom>
              <a:avLst/>
              <a:gdLst>
                <a:gd name="T0" fmla="*/ 0 w 431"/>
                <a:gd name="T1" fmla="*/ 0 h 658"/>
                <a:gd name="T2" fmla="*/ 419 w 431"/>
                <a:gd name="T3" fmla="*/ 658 h 658"/>
                <a:gd name="T4" fmla="*/ 431 w 431"/>
                <a:gd name="T5" fmla="*/ 651 h 658"/>
                <a:gd name="T6" fmla="*/ 12 w 431"/>
                <a:gd name="T7" fmla="*/ 0 h 658"/>
                <a:gd name="T8" fmla="*/ 0 w 431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1" h="658">
                  <a:moveTo>
                    <a:pt x="0" y="0"/>
                  </a:moveTo>
                  <a:lnTo>
                    <a:pt x="419" y="658"/>
                  </a:lnTo>
                  <a:lnTo>
                    <a:pt x="431" y="651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9" name="Rectangle 141"/>
            <p:cNvSpPr>
              <a:spLocks noChangeArrowheads="1"/>
            </p:cNvSpPr>
            <p:nvPr/>
          </p:nvSpPr>
          <p:spPr bwMode="auto">
            <a:xfrm>
              <a:off x="2446" y="1716"/>
              <a:ext cx="9" cy="76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0" name="Freeform 142"/>
            <p:cNvSpPr/>
            <p:nvPr/>
          </p:nvSpPr>
          <p:spPr bwMode="auto">
            <a:xfrm>
              <a:off x="2467" y="1026"/>
              <a:ext cx="393" cy="635"/>
            </a:xfrm>
            <a:custGeom>
              <a:avLst/>
              <a:gdLst>
                <a:gd name="T0" fmla="*/ 0 w 393"/>
                <a:gd name="T1" fmla="*/ 623 h 635"/>
                <a:gd name="T2" fmla="*/ 381 w 393"/>
                <a:gd name="T3" fmla="*/ 0 h 635"/>
                <a:gd name="T4" fmla="*/ 393 w 393"/>
                <a:gd name="T5" fmla="*/ 0 h 635"/>
                <a:gd name="T6" fmla="*/ 12 w 393"/>
                <a:gd name="T7" fmla="*/ 635 h 635"/>
                <a:gd name="T8" fmla="*/ 0 w 393"/>
                <a:gd name="T9" fmla="*/ 623 h 6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3" h="635">
                  <a:moveTo>
                    <a:pt x="0" y="623"/>
                  </a:moveTo>
                  <a:lnTo>
                    <a:pt x="381" y="0"/>
                  </a:lnTo>
                  <a:lnTo>
                    <a:pt x="393" y="0"/>
                  </a:lnTo>
                  <a:lnTo>
                    <a:pt x="12" y="635"/>
                  </a:lnTo>
                  <a:lnTo>
                    <a:pt x="0" y="6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1" name="Freeform 143"/>
            <p:cNvSpPr/>
            <p:nvPr/>
          </p:nvSpPr>
          <p:spPr bwMode="auto">
            <a:xfrm>
              <a:off x="2616" y="1034"/>
              <a:ext cx="247" cy="741"/>
            </a:xfrm>
            <a:custGeom>
              <a:avLst/>
              <a:gdLst>
                <a:gd name="T0" fmla="*/ 235 w 247"/>
                <a:gd name="T1" fmla="*/ 0 h 741"/>
                <a:gd name="T2" fmla="*/ 0 w 247"/>
                <a:gd name="T3" fmla="*/ 734 h 741"/>
                <a:gd name="T4" fmla="*/ 17 w 247"/>
                <a:gd name="T5" fmla="*/ 741 h 741"/>
                <a:gd name="T6" fmla="*/ 247 w 247"/>
                <a:gd name="T7" fmla="*/ 0 h 741"/>
                <a:gd name="T8" fmla="*/ 235 w 247"/>
                <a:gd name="T9" fmla="*/ 0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741">
                  <a:moveTo>
                    <a:pt x="235" y="0"/>
                  </a:moveTo>
                  <a:lnTo>
                    <a:pt x="0" y="734"/>
                  </a:lnTo>
                  <a:lnTo>
                    <a:pt x="17" y="741"/>
                  </a:lnTo>
                  <a:lnTo>
                    <a:pt x="247" y="0"/>
                  </a:lnTo>
                  <a:lnTo>
                    <a:pt x="2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2" name="Freeform 144"/>
            <p:cNvSpPr/>
            <p:nvPr/>
          </p:nvSpPr>
          <p:spPr bwMode="auto">
            <a:xfrm>
              <a:off x="3429" y="659"/>
              <a:ext cx="222" cy="431"/>
            </a:xfrm>
            <a:custGeom>
              <a:avLst/>
              <a:gdLst>
                <a:gd name="T0" fmla="*/ 208 w 222"/>
                <a:gd name="T1" fmla="*/ 0 h 431"/>
                <a:gd name="T2" fmla="*/ 0 w 222"/>
                <a:gd name="T3" fmla="*/ 424 h 431"/>
                <a:gd name="T4" fmla="*/ 9 w 222"/>
                <a:gd name="T5" fmla="*/ 431 h 431"/>
                <a:gd name="T6" fmla="*/ 222 w 222"/>
                <a:gd name="T7" fmla="*/ 0 h 431"/>
                <a:gd name="T8" fmla="*/ 208 w 222"/>
                <a:gd name="T9" fmla="*/ 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2" h="431">
                  <a:moveTo>
                    <a:pt x="208" y="0"/>
                  </a:moveTo>
                  <a:lnTo>
                    <a:pt x="0" y="424"/>
                  </a:lnTo>
                  <a:lnTo>
                    <a:pt x="9" y="431"/>
                  </a:lnTo>
                  <a:lnTo>
                    <a:pt x="222" y="0"/>
                  </a:lnTo>
                  <a:lnTo>
                    <a:pt x="20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3" name="Freeform 145"/>
            <p:cNvSpPr/>
            <p:nvPr/>
          </p:nvSpPr>
          <p:spPr bwMode="auto">
            <a:xfrm>
              <a:off x="3455" y="882"/>
              <a:ext cx="961" cy="239"/>
            </a:xfrm>
            <a:custGeom>
              <a:avLst/>
              <a:gdLst>
                <a:gd name="T0" fmla="*/ 0 w 961"/>
                <a:gd name="T1" fmla="*/ 225 h 239"/>
                <a:gd name="T2" fmla="*/ 961 w 961"/>
                <a:gd name="T3" fmla="*/ 0 h 239"/>
                <a:gd name="T4" fmla="*/ 961 w 961"/>
                <a:gd name="T5" fmla="*/ 12 h 239"/>
                <a:gd name="T6" fmla="*/ 0 w 961"/>
                <a:gd name="T7" fmla="*/ 239 h 239"/>
                <a:gd name="T8" fmla="*/ 0 w 961"/>
                <a:gd name="T9" fmla="*/ 225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1" h="239">
                  <a:moveTo>
                    <a:pt x="0" y="225"/>
                  </a:moveTo>
                  <a:lnTo>
                    <a:pt x="961" y="0"/>
                  </a:lnTo>
                  <a:lnTo>
                    <a:pt x="961" y="12"/>
                  </a:lnTo>
                  <a:lnTo>
                    <a:pt x="0" y="239"/>
                  </a:lnTo>
                  <a:lnTo>
                    <a:pt x="0" y="2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4" name="Freeform 146"/>
            <p:cNvSpPr/>
            <p:nvPr/>
          </p:nvSpPr>
          <p:spPr bwMode="auto">
            <a:xfrm>
              <a:off x="3445" y="1131"/>
              <a:ext cx="838" cy="608"/>
            </a:xfrm>
            <a:custGeom>
              <a:avLst/>
              <a:gdLst>
                <a:gd name="T0" fmla="*/ 0 w 838"/>
                <a:gd name="T1" fmla="*/ 0 h 608"/>
                <a:gd name="T2" fmla="*/ 838 w 838"/>
                <a:gd name="T3" fmla="*/ 594 h 608"/>
                <a:gd name="T4" fmla="*/ 829 w 838"/>
                <a:gd name="T5" fmla="*/ 608 h 608"/>
                <a:gd name="T6" fmla="*/ 0 w 838"/>
                <a:gd name="T7" fmla="*/ 16 h 608"/>
                <a:gd name="T8" fmla="*/ 0 w 838"/>
                <a:gd name="T9" fmla="*/ 0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8" h="608">
                  <a:moveTo>
                    <a:pt x="0" y="0"/>
                  </a:moveTo>
                  <a:lnTo>
                    <a:pt x="838" y="594"/>
                  </a:lnTo>
                  <a:lnTo>
                    <a:pt x="829" y="608"/>
                  </a:lnTo>
                  <a:lnTo>
                    <a:pt x="0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5" name="Freeform 147"/>
            <p:cNvSpPr/>
            <p:nvPr/>
          </p:nvSpPr>
          <p:spPr bwMode="auto">
            <a:xfrm>
              <a:off x="2455" y="1839"/>
              <a:ext cx="159" cy="637"/>
            </a:xfrm>
            <a:custGeom>
              <a:avLst/>
              <a:gdLst>
                <a:gd name="T0" fmla="*/ 147 w 159"/>
                <a:gd name="T1" fmla="*/ 0 h 637"/>
                <a:gd name="T2" fmla="*/ 0 w 159"/>
                <a:gd name="T3" fmla="*/ 637 h 637"/>
                <a:gd name="T4" fmla="*/ 17 w 159"/>
                <a:gd name="T5" fmla="*/ 637 h 637"/>
                <a:gd name="T6" fmla="*/ 159 w 159"/>
                <a:gd name="T7" fmla="*/ 0 h 637"/>
                <a:gd name="T8" fmla="*/ 147 w 159"/>
                <a:gd name="T9" fmla="*/ 0 h 6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637">
                  <a:moveTo>
                    <a:pt x="147" y="0"/>
                  </a:moveTo>
                  <a:lnTo>
                    <a:pt x="0" y="637"/>
                  </a:lnTo>
                  <a:lnTo>
                    <a:pt x="17" y="637"/>
                  </a:lnTo>
                  <a:lnTo>
                    <a:pt x="159" y="0"/>
                  </a:lnTo>
                  <a:lnTo>
                    <a:pt x="14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6" name="Freeform 148"/>
            <p:cNvSpPr/>
            <p:nvPr/>
          </p:nvSpPr>
          <p:spPr bwMode="auto">
            <a:xfrm>
              <a:off x="4326" y="700"/>
              <a:ext cx="107" cy="147"/>
            </a:xfrm>
            <a:custGeom>
              <a:avLst/>
              <a:gdLst>
                <a:gd name="T0" fmla="*/ 0 w 107"/>
                <a:gd name="T1" fmla="*/ 12 h 147"/>
                <a:gd name="T2" fmla="*/ 90 w 107"/>
                <a:gd name="T3" fmla="*/ 147 h 147"/>
                <a:gd name="T4" fmla="*/ 107 w 107"/>
                <a:gd name="T5" fmla="*/ 147 h 147"/>
                <a:gd name="T6" fmla="*/ 12 w 107"/>
                <a:gd name="T7" fmla="*/ 0 h 147"/>
                <a:gd name="T8" fmla="*/ 0 w 107"/>
                <a:gd name="T9" fmla="*/ 12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" h="147">
                  <a:moveTo>
                    <a:pt x="0" y="12"/>
                  </a:moveTo>
                  <a:lnTo>
                    <a:pt x="90" y="147"/>
                  </a:lnTo>
                  <a:lnTo>
                    <a:pt x="107" y="147"/>
                  </a:lnTo>
                  <a:lnTo>
                    <a:pt x="12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7" name="Freeform 149"/>
            <p:cNvSpPr/>
            <p:nvPr/>
          </p:nvSpPr>
          <p:spPr bwMode="auto">
            <a:xfrm>
              <a:off x="4475" y="882"/>
              <a:ext cx="564" cy="279"/>
            </a:xfrm>
            <a:custGeom>
              <a:avLst/>
              <a:gdLst>
                <a:gd name="T0" fmla="*/ 0 w 564"/>
                <a:gd name="T1" fmla="*/ 17 h 279"/>
                <a:gd name="T2" fmla="*/ 564 w 564"/>
                <a:gd name="T3" fmla="*/ 279 h 279"/>
                <a:gd name="T4" fmla="*/ 564 w 564"/>
                <a:gd name="T5" fmla="*/ 268 h 279"/>
                <a:gd name="T6" fmla="*/ 0 w 564"/>
                <a:gd name="T7" fmla="*/ 0 h 279"/>
                <a:gd name="T8" fmla="*/ 0 w 564"/>
                <a:gd name="T9" fmla="*/ 17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4" h="279">
                  <a:moveTo>
                    <a:pt x="0" y="17"/>
                  </a:moveTo>
                  <a:lnTo>
                    <a:pt x="564" y="279"/>
                  </a:lnTo>
                  <a:lnTo>
                    <a:pt x="564" y="268"/>
                  </a:lnTo>
                  <a:lnTo>
                    <a:pt x="0" y="0"/>
                  </a:lnTo>
                  <a:lnTo>
                    <a:pt x="0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8" name="Freeform 150"/>
            <p:cNvSpPr/>
            <p:nvPr/>
          </p:nvSpPr>
          <p:spPr bwMode="auto">
            <a:xfrm>
              <a:off x="4461" y="899"/>
              <a:ext cx="592" cy="658"/>
            </a:xfrm>
            <a:custGeom>
              <a:avLst/>
              <a:gdLst>
                <a:gd name="T0" fmla="*/ 0 w 592"/>
                <a:gd name="T1" fmla="*/ 7 h 658"/>
                <a:gd name="T2" fmla="*/ 582 w 592"/>
                <a:gd name="T3" fmla="*/ 658 h 658"/>
                <a:gd name="T4" fmla="*/ 592 w 592"/>
                <a:gd name="T5" fmla="*/ 648 h 658"/>
                <a:gd name="T6" fmla="*/ 14 w 592"/>
                <a:gd name="T7" fmla="*/ 0 h 658"/>
                <a:gd name="T8" fmla="*/ 0 w 592"/>
                <a:gd name="T9" fmla="*/ 7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658">
                  <a:moveTo>
                    <a:pt x="0" y="7"/>
                  </a:moveTo>
                  <a:lnTo>
                    <a:pt x="582" y="658"/>
                  </a:lnTo>
                  <a:lnTo>
                    <a:pt x="592" y="648"/>
                  </a:lnTo>
                  <a:lnTo>
                    <a:pt x="14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9" name="Freeform 151"/>
            <p:cNvSpPr/>
            <p:nvPr/>
          </p:nvSpPr>
          <p:spPr bwMode="auto">
            <a:xfrm>
              <a:off x="4324" y="913"/>
              <a:ext cx="123" cy="795"/>
            </a:xfrm>
            <a:custGeom>
              <a:avLst/>
              <a:gdLst>
                <a:gd name="T0" fmla="*/ 111 w 123"/>
                <a:gd name="T1" fmla="*/ 0 h 795"/>
                <a:gd name="T2" fmla="*/ 0 w 123"/>
                <a:gd name="T3" fmla="*/ 795 h 795"/>
                <a:gd name="T4" fmla="*/ 16 w 123"/>
                <a:gd name="T5" fmla="*/ 795 h 795"/>
                <a:gd name="T6" fmla="*/ 123 w 123"/>
                <a:gd name="T7" fmla="*/ 0 h 795"/>
                <a:gd name="T8" fmla="*/ 111 w 123"/>
                <a:gd name="T9" fmla="*/ 0 h 7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795">
                  <a:moveTo>
                    <a:pt x="111" y="0"/>
                  </a:moveTo>
                  <a:lnTo>
                    <a:pt x="0" y="795"/>
                  </a:lnTo>
                  <a:lnTo>
                    <a:pt x="16" y="795"/>
                  </a:lnTo>
                  <a:lnTo>
                    <a:pt x="123" y="0"/>
                  </a:lnTo>
                  <a:lnTo>
                    <a:pt x="11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0" name="Freeform 152"/>
            <p:cNvSpPr/>
            <p:nvPr/>
          </p:nvSpPr>
          <p:spPr bwMode="auto">
            <a:xfrm>
              <a:off x="4345" y="1796"/>
              <a:ext cx="424" cy="485"/>
            </a:xfrm>
            <a:custGeom>
              <a:avLst/>
              <a:gdLst>
                <a:gd name="T0" fmla="*/ 0 w 424"/>
                <a:gd name="T1" fmla="*/ 5 h 485"/>
                <a:gd name="T2" fmla="*/ 410 w 424"/>
                <a:gd name="T3" fmla="*/ 485 h 485"/>
                <a:gd name="T4" fmla="*/ 424 w 424"/>
                <a:gd name="T5" fmla="*/ 478 h 485"/>
                <a:gd name="T6" fmla="*/ 14 w 424"/>
                <a:gd name="T7" fmla="*/ 0 h 485"/>
                <a:gd name="T8" fmla="*/ 0 w 424"/>
                <a:gd name="T9" fmla="*/ 5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4" h="485">
                  <a:moveTo>
                    <a:pt x="0" y="5"/>
                  </a:moveTo>
                  <a:lnTo>
                    <a:pt x="410" y="485"/>
                  </a:lnTo>
                  <a:lnTo>
                    <a:pt x="424" y="478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1" name="Freeform 153"/>
            <p:cNvSpPr/>
            <p:nvPr/>
          </p:nvSpPr>
          <p:spPr bwMode="auto">
            <a:xfrm>
              <a:off x="2477" y="2518"/>
              <a:ext cx="414" cy="308"/>
            </a:xfrm>
            <a:custGeom>
              <a:avLst/>
              <a:gdLst>
                <a:gd name="T0" fmla="*/ 0 w 414"/>
                <a:gd name="T1" fmla="*/ 7 h 308"/>
                <a:gd name="T2" fmla="*/ 402 w 414"/>
                <a:gd name="T3" fmla="*/ 308 h 308"/>
                <a:gd name="T4" fmla="*/ 414 w 414"/>
                <a:gd name="T5" fmla="*/ 299 h 308"/>
                <a:gd name="T6" fmla="*/ 9 w 414"/>
                <a:gd name="T7" fmla="*/ 0 h 308"/>
                <a:gd name="T8" fmla="*/ 0 w 414"/>
                <a:gd name="T9" fmla="*/ 7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4" h="308">
                  <a:moveTo>
                    <a:pt x="0" y="7"/>
                  </a:moveTo>
                  <a:lnTo>
                    <a:pt x="402" y="308"/>
                  </a:lnTo>
                  <a:lnTo>
                    <a:pt x="414" y="299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2" name="Freeform 154"/>
            <p:cNvSpPr/>
            <p:nvPr/>
          </p:nvSpPr>
          <p:spPr bwMode="auto">
            <a:xfrm>
              <a:off x="4994" y="1621"/>
              <a:ext cx="80" cy="885"/>
            </a:xfrm>
            <a:custGeom>
              <a:avLst/>
              <a:gdLst>
                <a:gd name="T0" fmla="*/ 73 w 80"/>
                <a:gd name="T1" fmla="*/ 0 h 885"/>
                <a:gd name="T2" fmla="*/ 0 w 80"/>
                <a:gd name="T3" fmla="*/ 885 h 885"/>
                <a:gd name="T4" fmla="*/ 9 w 80"/>
                <a:gd name="T5" fmla="*/ 885 h 885"/>
                <a:gd name="T6" fmla="*/ 80 w 80"/>
                <a:gd name="T7" fmla="*/ 0 h 885"/>
                <a:gd name="T8" fmla="*/ 73 w 80"/>
                <a:gd name="T9" fmla="*/ 0 h 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885">
                  <a:moveTo>
                    <a:pt x="73" y="0"/>
                  </a:moveTo>
                  <a:lnTo>
                    <a:pt x="0" y="885"/>
                  </a:lnTo>
                  <a:lnTo>
                    <a:pt x="9" y="885"/>
                  </a:lnTo>
                  <a:lnTo>
                    <a:pt x="80" y="0"/>
                  </a:lnTo>
                  <a:lnTo>
                    <a:pt x="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3" name="Freeform 155"/>
            <p:cNvSpPr/>
            <p:nvPr/>
          </p:nvSpPr>
          <p:spPr bwMode="auto">
            <a:xfrm>
              <a:off x="5022" y="2104"/>
              <a:ext cx="355" cy="412"/>
            </a:xfrm>
            <a:custGeom>
              <a:avLst/>
              <a:gdLst>
                <a:gd name="T0" fmla="*/ 0 w 355"/>
                <a:gd name="T1" fmla="*/ 405 h 412"/>
                <a:gd name="T2" fmla="*/ 344 w 355"/>
                <a:gd name="T3" fmla="*/ 0 h 412"/>
                <a:gd name="T4" fmla="*/ 355 w 355"/>
                <a:gd name="T5" fmla="*/ 7 h 412"/>
                <a:gd name="T6" fmla="*/ 10 w 355"/>
                <a:gd name="T7" fmla="*/ 412 h 412"/>
                <a:gd name="T8" fmla="*/ 0 w 355"/>
                <a:gd name="T9" fmla="*/ 405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5" h="412">
                  <a:moveTo>
                    <a:pt x="0" y="405"/>
                  </a:moveTo>
                  <a:lnTo>
                    <a:pt x="344" y="0"/>
                  </a:lnTo>
                  <a:lnTo>
                    <a:pt x="355" y="7"/>
                  </a:lnTo>
                  <a:lnTo>
                    <a:pt x="10" y="412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4" name="Freeform 156"/>
            <p:cNvSpPr/>
            <p:nvPr/>
          </p:nvSpPr>
          <p:spPr bwMode="auto">
            <a:xfrm>
              <a:off x="4788" y="2310"/>
              <a:ext cx="184" cy="213"/>
            </a:xfrm>
            <a:custGeom>
              <a:avLst/>
              <a:gdLst>
                <a:gd name="T0" fmla="*/ 0 w 184"/>
                <a:gd name="T1" fmla="*/ 7 h 213"/>
                <a:gd name="T2" fmla="*/ 177 w 184"/>
                <a:gd name="T3" fmla="*/ 213 h 213"/>
                <a:gd name="T4" fmla="*/ 184 w 184"/>
                <a:gd name="T5" fmla="*/ 201 h 213"/>
                <a:gd name="T6" fmla="*/ 12 w 184"/>
                <a:gd name="T7" fmla="*/ 0 h 213"/>
                <a:gd name="T8" fmla="*/ 0 w 184"/>
                <a:gd name="T9" fmla="*/ 7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4" h="213">
                  <a:moveTo>
                    <a:pt x="0" y="7"/>
                  </a:moveTo>
                  <a:lnTo>
                    <a:pt x="177" y="213"/>
                  </a:lnTo>
                  <a:lnTo>
                    <a:pt x="184" y="201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5" name="Freeform 157"/>
            <p:cNvSpPr/>
            <p:nvPr/>
          </p:nvSpPr>
          <p:spPr bwMode="auto">
            <a:xfrm>
              <a:off x="4729" y="2575"/>
              <a:ext cx="253" cy="414"/>
            </a:xfrm>
            <a:custGeom>
              <a:avLst/>
              <a:gdLst>
                <a:gd name="T0" fmla="*/ 246 w 253"/>
                <a:gd name="T1" fmla="*/ 0 h 414"/>
                <a:gd name="T2" fmla="*/ 0 w 253"/>
                <a:gd name="T3" fmla="*/ 398 h 414"/>
                <a:gd name="T4" fmla="*/ 0 w 253"/>
                <a:gd name="T5" fmla="*/ 414 h 414"/>
                <a:gd name="T6" fmla="*/ 253 w 253"/>
                <a:gd name="T7" fmla="*/ 10 h 414"/>
                <a:gd name="T8" fmla="*/ 246 w 253"/>
                <a:gd name="T9" fmla="*/ 0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3" h="414">
                  <a:moveTo>
                    <a:pt x="246" y="0"/>
                  </a:moveTo>
                  <a:lnTo>
                    <a:pt x="0" y="398"/>
                  </a:lnTo>
                  <a:lnTo>
                    <a:pt x="0" y="414"/>
                  </a:lnTo>
                  <a:lnTo>
                    <a:pt x="253" y="10"/>
                  </a:lnTo>
                  <a:lnTo>
                    <a:pt x="24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6" name="Freeform 158"/>
            <p:cNvSpPr/>
            <p:nvPr/>
          </p:nvSpPr>
          <p:spPr bwMode="auto">
            <a:xfrm>
              <a:off x="4018" y="2554"/>
              <a:ext cx="943" cy="324"/>
            </a:xfrm>
            <a:custGeom>
              <a:avLst/>
              <a:gdLst>
                <a:gd name="T0" fmla="*/ 0 w 943"/>
                <a:gd name="T1" fmla="*/ 312 h 324"/>
                <a:gd name="T2" fmla="*/ 943 w 943"/>
                <a:gd name="T3" fmla="*/ 0 h 324"/>
                <a:gd name="T4" fmla="*/ 943 w 943"/>
                <a:gd name="T5" fmla="*/ 14 h 324"/>
                <a:gd name="T6" fmla="*/ 0 w 943"/>
                <a:gd name="T7" fmla="*/ 324 h 324"/>
                <a:gd name="T8" fmla="*/ 0 w 943"/>
                <a:gd name="T9" fmla="*/ 312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3" h="324">
                  <a:moveTo>
                    <a:pt x="0" y="312"/>
                  </a:moveTo>
                  <a:lnTo>
                    <a:pt x="943" y="0"/>
                  </a:lnTo>
                  <a:lnTo>
                    <a:pt x="943" y="14"/>
                  </a:lnTo>
                  <a:lnTo>
                    <a:pt x="0" y="324"/>
                  </a:lnTo>
                  <a:lnTo>
                    <a:pt x="0" y="3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7" name="Freeform 159"/>
            <p:cNvSpPr/>
            <p:nvPr/>
          </p:nvSpPr>
          <p:spPr bwMode="auto">
            <a:xfrm>
              <a:off x="2938" y="2866"/>
              <a:ext cx="671" cy="607"/>
            </a:xfrm>
            <a:custGeom>
              <a:avLst/>
              <a:gdLst>
                <a:gd name="T0" fmla="*/ 0 w 671"/>
                <a:gd name="T1" fmla="*/ 7 h 607"/>
                <a:gd name="T2" fmla="*/ 661 w 671"/>
                <a:gd name="T3" fmla="*/ 607 h 607"/>
                <a:gd name="T4" fmla="*/ 671 w 671"/>
                <a:gd name="T5" fmla="*/ 607 h 607"/>
                <a:gd name="T6" fmla="*/ 12 w 671"/>
                <a:gd name="T7" fmla="*/ 0 h 607"/>
                <a:gd name="T8" fmla="*/ 0 w 671"/>
                <a:gd name="T9" fmla="*/ 7 h 6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1" h="607">
                  <a:moveTo>
                    <a:pt x="0" y="7"/>
                  </a:moveTo>
                  <a:lnTo>
                    <a:pt x="661" y="607"/>
                  </a:lnTo>
                  <a:lnTo>
                    <a:pt x="671" y="607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8" name="Freeform 160"/>
            <p:cNvSpPr/>
            <p:nvPr/>
          </p:nvSpPr>
          <p:spPr bwMode="auto">
            <a:xfrm>
              <a:off x="4546" y="3001"/>
              <a:ext cx="507" cy="299"/>
            </a:xfrm>
            <a:custGeom>
              <a:avLst/>
              <a:gdLst>
                <a:gd name="T0" fmla="*/ 0 w 507"/>
                <a:gd name="T1" fmla="*/ 292 h 299"/>
                <a:gd name="T2" fmla="*/ 500 w 507"/>
                <a:gd name="T3" fmla="*/ 0 h 299"/>
                <a:gd name="T4" fmla="*/ 507 w 507"/>
                <a:gd name="T5" fmla="*/ 12 h 299"/>
                <a:gd name="T6" fmla="*/ 5 w 507"/>
                <a:gd name="T7" fmla="*/ 299 h 299"/>
                <a:gd name="T8" fmla="*/ 0 w 507"/>
                <a:gd name="T9" fmla="*/ 292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99">
                  <a:moveTo>
                    <a:pt x="0" y="292"/>
                  </a:moveTo>
                  <a:lnTo>
                    <a:pt x="500" y="0"/>
                  </a:lnTo>
                  <a:lnTo>
                    <a:pt x="507" y="12"/>
                  </a:lnTo>
                  <a:lnTo>
                    <a:pt x="5" y="299"/>
                  </a:lnTo>
                  <a:lnTo>
                    <a:pt x="0" y="2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9" name="Freeform 161"/>
            <p:cNvSpPr/>
            <p:nvPr/>
          </p:nvSpPr>
          <p:spPr bwMode="auto">
            <a:xfrm>
              <a:off x="3658" y="3314"/>
              <a:ext cx="831" cy="187"/>
            </a:xfrm>
            <a:custGeom>
              <a:avLst/>
              <a:gdLst>
                <a:gd name="T0" fmla="*/ 0 w 831"/>
                <a:gd name="T1" fmla="*/ 173 h 187"/>
                <a:gd name="T2" fmla="*/ 831 w 831"/>
                <a:gd name="T3" fmla="*/ 0 h 187"/>
                <a:gd name="T4" fmla="*/ 831 w 831"/>
                <a:gd name="T5" fmla="*/ 12 h 187"/>
                <a:gd name="T6" fmla="*/ 10 w 831"/>
                <a:gd name="T7" fmla="*/ 187 h 187"/>
                <a:gd name="T8" fmla="*/ 0 w 831"/>
                <a:gd name="T9" fmla="*/ 173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1" h="187">
                  <a:moveTo>
                    <a:pt x="0" y="173"/>
                  </a:moveTo>
                  <a:lnTo>
                    <a:pt x="831" y="0"/>
                  </a:lnTo>
                  <a:lnTo>
                    <a:pt x="831" y="12"/>
                  </a:lnTo>
                  <a:lnTo>
                    <a:pt x="10" y="187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0" name="Oval 162"/>
            <p:cNvSpPr>
              <a:spLocks noChangeArrowheads="1"/>
            </p:cNvSpPr>
            <p:nvPr/>
          </p:nvSpPr>
          <p:spPr bwMode="auto">
            <a:xfrm>
              <a:off x="5107" y="1699"/>
              <a:ext cx="67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1" name="Freeform 163"/>
            <p:cNvSpPr/>
            <p:nvPr/>
          </p:nvSpPr>
          <p:spPr bwMode="auto">
            <a:xfrm>
              <a:off x="2640" y="1140"/>
              <a:ext cx="746" cy="644"/>
            </a:xfrm>
            <a:custGeom>
              <a:avLst/>
              <a:gdLst>
                <a:gd name="T0" fmla="*/ 0 w 746"/>
                <a:gd name="T1" fmla="*/ 635 h 644"/>
                <a:gd name="T2" fmla="*/ 739 w 746"/>
                <a:gd name="T3" fmla="*/ 0 h 644"/>
                <a:gd name="T4" fmla="*/ 746 w 746"/>
                <a:gd name="T5" fmla="*/ 10 h 644"/>
                <a:gd name="T6" fmla="*/ 12 w 746"/>
                <a:gd name="T7" fmla="*/ 644 h 644"/>
                <a:gd name="T8" fmla="*/ 0 w 746"/>
                <a:gd name="T9" fmla="*/ 635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6" h="644">
                  <a:moveTo>
                    <a:pt x="0" y="635"/>
                  </a:moveTo>
                  <a:lnTo>
                    <a:pt x="739" y="0"/>
                  </a:lnTo>
                  <a:lnTo>
                    <a:pt x="746" y="10"/>
                  </a:lnTo>
                  <a:lnTo>
                    <a:pt x="12" y="644"/>
                  </a:lnTo>
                  <a:lnTo>
                    <a:pt x="0" y="6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2" name="Freeform 164"/>
            <p:cNvSpPr/>
            <p:nvPr/>
          </p:nvSpPr>
          <p:spPr bwMode="auto">
            <a:xfrm>
              <a:off x="2612" y="1839"/>
              <a:ext cx="298" cy="966"/>
            </a:xfrm>
            <a:custGeom>
              <a:avLst/>
              <a:gdLst>
                <a:gd name="T0" fmla="*/ 0 w 298"/>
                <a:gd name="T1" fmla="*/ 7 h 966"/>
                <a:gd name="T2" fmla="*/ 286 w 298"/>
                <a:gd name="T3" fmla="*/ 966 h 966"/>
                <a:gd name="T4" fmla="*/ 298 w 298"/>
                <a:gd name="T5" fmla="*/ 959 h 966"/>
                <a:gd name="T6" fmla="*/ 11 w 298"/>
                <a:gd name="T7" fmla="*/ 0 h 966"/>
                <a:gd name="T8" fmla="*/ 0 w 298"/>
                <a:gd name="T9" fmla="*/ 7 h 9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966">
                  <a:moveTo>
                    <a:pt x="0" y="7"/>
                  </a:moveTo>
                  <a:lnTo>
                    <a:pt x="286" y="966"/>
                  </a:lnTo>
                  <a:lnTo>
                    <a:pt x="298" y="959"/>
                  </a:lnTo>
                  <a:lnTo>
                    <a:pt x="11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3" name="Freeform 165"/>
            <p:cNvSpPr/>
            <p:nvPr/>
          </p:nvSpPr>
          <p:spPr bwMode="auto">
            <a:xfrm>
              <a:off x="3983" y="2116"/>
              <a:ext cx="232" cy="720"/>
            </a:xfrm>
            <a:custGeom>
              <a:avLst/>
              <a:gdLst>
                <a:gd name="T0" fmla="*/ 222 w 232"/>
                <a:gd name="T1" fmla="*/ 0 h 720"/>
                <a:gd name="T2" fmla="*/ 0 w 232"/>
                <a:gd name="T3" fmla="*/ 720 h 720"/>
                <a:gd name="T4" fmla="*/ 12 w 232"/>
                <a:gd name="T5" fmla="*/ 720 h 720"/>
                <a:gd name="T6" fmla="*/ 232 w 232"/>
                <a:gd name="T7" fmla="*/ 7 h 720"/>
                <a:gd name="T8" fmla="*/ 222 w 232"/>
                <a:gd name="T9" fmla="*/ 0 h 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2" h="720">
                  <a:moveTo>
                    <a:pt x="222" y="0"/>
                  </a:moveTo>
                  <a:lnTo>
                    <a:pt x="0" y="720"/>
                  </a:lnTo>
                  <a:lnTo>
                    <a:pt x="12" y="720"/>
                  </a:lnTo>
                  <a:lnTo>
                    <a:pt x="232" y="7"/>
                  </a:lnTo>
                  <a:lnTo>
                    <a:pt x="22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4" name="Freeform 166"/>
            <p:cNvSpPr/>
            <p:nvPr/>
          </p:nvSpPr>
          <p:spPr bwMode="auto">
            <a:xfrm>
              <a:off x="2896" y="1003"/>
              <a:ext cx="478" cy="118"/>
            </a:xfrm>
            <a:custGeom>
              <a:avLst/>
              <a:gdLst>
                <a:gd name="T0" fmla="*/ 0 w 478"/>
                <a:gd name="T1" fmla="*/ 14 h 118"/>
                <a:gd name="T2" fmla="*/ 478 w 478"/>
                <a:gd name="T3" fmla="*/ 118 h 118"/>
                <a:gd name="T4" fmla="*/ 478 w 478"/>
                <a:gd name="T5" fmla="*/ 104 h 118"/>
                <a:gd name="T6" fmla="*/ 7 w 478"/>
                <a:gd name="T7" fmla="*/ 0 h 118"/>
                <a:gd name="T8" fmla="*/ 0 w 478"/>
                <a:gd name="T9" fmla="*/ 14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118">
                  <a:moveTo>
                    <a:pt x="0" y="14"/>
                  </a:moveTo>
                  <a:lnTo>
                    <a:pt x="478" y="118"/>
                  </a:lnTo>
                  <a:lnTo>
                    <a:pt x="478" y="104"/>
                  </a:lnTo>
                  <a:lnTo>
                    <a:pt x="7" y="0"/>
                  </a:lnTo>
                  <a:lnTo>
                    <a:pt x="0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5" name="Freeform 167"/>
            <p:cNvSpPr/>
            <p:nvPr/>
          </p:nvSpPr>
          <p:spPr bwMode="auto">
            <a:xfrm>
              <a:off x="4366" y="1592"/>
              <a:ext cx="689" cy="164"/>
            </a:xfrm>
            <a:custGeom>
              <a:avLst/>
              <a:gdLst>
                <a:gd name="T0" fmla="*/ 0 w 689"/>
                <a:gd name="T1" fmla="*/ 152 h 164"/>
                <a:gd name="T2" fmla="*/ 682 w 689"/>
                <a:gd name="T3" fmla="*/ 0 h 164"/>
                <a:gd name="T4" fmla="*/ 689 w 689"/>
                <a:gd name="T5" fmla="*/ 12 h 164"/>
                <a:gd name="T6" fmla="*/ 0 w 689"/>
                <a:gd name="T7" fmla="*/ 164 h 164"/>
                <a:gd name="T8" fmla="*/ 0 w 689"/>
                <a:gd name="T9" fmla="*/ 152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164">
                  <a:moveTo>
                    <a:pt x="0" y="152"/>
                  </a:moveTo>
                  <a:lnTo>
                    <a:pt x="682" y="0"/>
                  </a:lnTo>
                  <a:lnTo>
                    <a:pt x="689" y="12"/>
                  </a:lnTo>
                  <a:lnTo>
                    <a:pt x="0" y="164"/>
                  </a:lnTo>
                  <a:lnTo>
                    <a:pt x="0" y="1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6" name="Freeform 168"/>
            <p:cNvSpPr/>
            <p:nvPr/>
          </p:nvSpPr>
          <p:spPr bwMode="auto">
            <a:xfrm>
              <a:off x="3995" y="2899"/>
              <a:ext cx="499" cy="396"/>
            </a:xfrm>
            <a:custGeom>
              <a:avLst/>
              <a:gdLst>
                <a:gd name="T0" fmla="*/ 0 w 499"/>
                <a:gd name="T1" fmla="*/ 5 h 396"/>
                <a:gd name="T2" fmla="*/ 499 w 499"/>
                <a:gd name="T3" fmla="*/ 396 h 396"/>
                <a:gd name="T4" fmla="*/ 499 w 499"/>
                <a:gd name="T5" fmla="*/ 384 h 396"/>
                <a:gd name="T6" fmla="*/ 14 w 499"/>
                <a:gd name="T7" fmla="*/ 0 h 396"/>
                <a:gd name="T8" fmla="*/ 0 w 499"/>
                <a:gd name="T9" fmla="*/ 5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9" h="396">
                  <a:moveTo>
                    <a:pt x="0" y="5"/>
                  </a:moveTo>
                  <a:lnTo>
                    <a:pt x="499" y="396"/>
                  </a:lnTo>
                  <a:lnTo>
                    <a:pt x="499" y="384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7" name="Freeform 169"/>
            <p:cNvSpPr/>
            <p:nvPr/>
          </p:nvSpPr>
          <p:spPr bwMode="auto">
            <a:xfrm>
              <a:off x="3651" y="2918"/>
              <a:ext cx="306" cy="547"/>
            </a:xfrm>
            <a:custGeom>
              <a:avLst/>
              <a:gdLst>
                <a:gd name="T0" fmla="*/ 0 w 306"/>
                <a:gd name="T1" fmla="*/ 540 h 547"/>
                <a:gd name="T2" fmla="*/ 294 w 306"/>
                <a:gd name="T3" fmla="*/ 0 h 547"/>
                <a:gd name="T4" fmla="*/ 306 w 306"/>
                <a:gd name="T5" fmla="*/ 0 h 547"/>
                <a:gd name="T6" fmla="*/ 10 w 306"/>
                <a:gd name="T7" fmla="*/ 547 h 547"/>
                <a:gd name="T8" fmla="*/ 0 w 306"/>
                <a:gd name="T9" fmla="*/ 540 h 5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6" h="547">
                  <a:moveTo>
                    <a:pt x="0" y="540"/>
                  </a:moveTo>
                  <a:lnTo>
                    <a:pt x="294" y="0"/>
                  </a:lnTo>
                  <a:lnTo>
                    <a:pt x="306" y="0"/>
                  </a:lnTo>
                  <a:lnTo>
                    <a:pt x="10" y="547"/>
                  </a:lnTo>
                  <a:lnTo>
                    <a:pt x="0" y="5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8" name="Rectangle 170"/>
            <p:cNvSpPr>
              <a:spLocks noChangeArrowheads="1"/>
            </p:cNvSpPr>
            <p:nvPr/>
          </p:nvSpPr>
          <p:spPr bwMode="auto">
            <a:xfrm>
              <a:off x="2910" y="2881"/>
              <a:ext cx="9" cy="30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9" name="Freeform 171"/>
            <p:cNvSpPr/>
            <p:nvPr/>
          </p:nvSpPr>
          <p:spPr bwMode="auto">
            <a:xfrm>
              <a:off x="3334" y="2109"/>
              <a:ext cx="611" cy="741"/>
            </a:xfrm>
            <a:custGeom>
              <a:avLst/>
              <a:gdLst>
                <a:gd name="T0" fmla="*/ 0 w 611"/>
                <a:gd name="T1" fmla="*/ 7 h 741"/>
                <a:gd name="T2" fmla="*/ 599 w 611"/>
                <a:gd name="T3" fmla="*/ 741 h 741"/>
                <a:gd name="T4" fmla="*/ 611 w 611"/>
                <a:gd name="T5" fmla="*/ 736 h 741"/>
                <a:gd name="T6" fmla="*/ 12 w 611"/>
                <a:gd name="T7" fmla="*/ 0 h 741"/>
                <a:gd name="T8" fmla="*/ 0 w 611"/>
                <a:gd name="T9" fmla="*/ 7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741">
                  <a:moveTo>
                    <a:pt x="0" y="7"/>
                  </a:moveTo>
                  <a:lnTo>
                    <a:pt x="599" y="741"/>
                  </a:lnTo>
                  <a:lnTo>
                    <a:pt x="611" y="736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530" name="Group 4"/>
          <p:cNvGrpSpPr>
            <a:grpSpLocks noChangeAspect="1"/>
          </p:cNvGrpSpPr>
          <p:nvPr/>
        </p:nvGrpSpPr>
        <p:grpSpPr bwMode="auto">
          <a:xfrm>
            <a:off x="-2449219" y="1043957"/>
            <a:ext cx="4898437" cy="4770086"/>
            <a:chOff x="2410" y="593"/>
            <a:chExt cx="3015" cy="2936"/>
          </a:xfrm>
          <a:solidFill>
            <a:srgbClr val="248C80"/>
          </a:solidFill>
        </p:grpSpPr>
        <p:sp>
          <p:nvSpPr>
            <p:cNvPr id="531" name="Freeform 5"/>
            <p:cNvSpPr/>
            <p:nvPr/>
          </p:nvSpPr>
          <p:spPr bwMode="auto">
            <a:xfrm>
              <a:off x="5079" y="1202"/>
              <a:ext cx="66" cy="509"/>
            </a:xfrm>
            <a:custGeom>
              <a:avLst/>
              <a:gdLst>
                <a:gd name="T0" fmla="*/ 0 w 66"/>
                <a:gd name="T1" fmla="*/ 9 h 509"/>
                <a:gd name="T2" fmla="*/ 54 w 66"/>
                <a:gd name="T3" fmla="*/ 509 h 509"/>
                <a:gd name="T4" fmla="*/ 66 w 66"/>
                <a:gd name="T5" fmla="*/ 509 h 509"/>
                <a:gd name="T6" fmla="*/ 9 w 66"/>
                <a:gd name="T7" fmla="*/ 0 h 509"/>
                <a:gd name="T8" fmla="*/ 0 w 66"/>
                <a:gd name="T9" fmla="*/ 9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509">
                  <a:moveTo>
                    <a:pt x="0" y="9"/>
                  </a:moveTo>
                  <a:lnTo>
                    <a:pt x="54" y="509"/>
                  </a:lnTo>
                  <a:lnTo>
                    <a:pt x="66" y="509"/>
                  </a:lnTo>
                  <a:lnTo>
                    <a:pt x="9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2" name="Freeform 6"/>
            <p:cNvSpPr/>
            <p:nvPr/>
          </p:nvSpPr>
          <p:spPr bwMode="auto">
            <a:xfrm>
              <a:off x="5079" y="1195"/>
              <a:ext cx="303" cy="854"/>
            </a:xfrm>
            <a:custGeom>
              <a:avLst/>
              <a:gdLst>
                <a:gd name="T0" fmla="*/ 14 w 303"/>
                <a:gd name="T1" fmla="*/ 0 h 854"/>
                <a:gd name="T2" fmla="*/ 303 w 303"/>
                <a:gd name="T3" fmla="*/ 854 h 854"/>
                <a:gd name="T4" fmla="*/ 287 w 303"/>
                <a:gd name="T5" fmla="*/ 854 h 854"/>
                <a:gd name="T6" fmla="*/ 0 w 303"/>
                <a:gd name="T7" fmla="*/ 11 h 854"/>
                <a:gd name="T8" fmla="*/ 14 w 303"/>
                <a:gd name="T9" fmla="*/ 0 h 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3" h="854">
                  <a:moveTo>
                    <a:pt x="14" y="0"/>
                  </a:moveTo>
                  <a:lnTo>
                    <a:pt x="303" y="854"/>
                  </a:lnTo>
                  <a:lnTo>
                    <a:pt x="287" y="854"/>
                  </a:lnTo>
                  <a:lnTo>
                    <a:pt x="0" y="11"/>
                  </a:lnTo>
                  <a:lnTo>
                    <a:pt x="1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3" name="Freeform 7"/>
            <p:cNvSpPr/>
            <p:nvPr/>
          </p:nvSpPr>
          <p:spPr bwMode="auto">
            <a:xfrm>
              <a:off x="5074" y="1202"/>
              <a:ext cx="12" cy="345"/>
            </a:xfrm>
            <a:custGeom>
              <a:avLst/>
              <a:gdLst>
                <a:gd name="T0" fmla="*/ 0 w 12"/>
                <a:gd name="T1" fmla="*/ 0 h 345"/>
                <a:gd name="T2" fmla="*/ 0 w 12"/>
                <a:gd name="T3" fmla="*/ 345 h 345"/>
                <a:gd name="T4" fmla="*/ 12 w 12"/>
                <a:gd name="T5" fmla="*/ 345 h 345"/>
                <a:gd name="T6" fmla="*/ 12 w 12"/>
                <a:gd name="T7" fmla="*/ 12 h 345"/>
                <a:gd name="T8" fmla="*/ 0 w 12"/>
                <a:gd name="T9" fmla="*/ 0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345">
                  <a:moveTo>
                    <a:pt x="0" y="0"/>
                  </a:moveTo>
                  <a:lnTo>
                    <a:pt x="0" y="345"/>
                  </a:lnTo>
                  <a:lnTo>
                    <a:pt x="12" y="345"/>
                  </a:lnTo>
                  <a:lnTo>
                    <a:pt x="12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4" name="Rectangle 8"/>
            <p:cNvSpPr>
              <a:spLocks noChangeArrowheads="1"/>
            </p:cNvSpPr>
            <p:nvPr/>
          </p:nvSpPr>
          <p:spPr bwMode="auto">
            <a:xfrm>
              <a:off x="3658" y="3501"/>
              <a:ext cx="647" cy="1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5" name="Freeform 9"/>
            <p:cNvSpPr/>
            <p:nvPr/>
          </p:nvSpPr>
          <p:spPr bwMode="auto">
            <a:xfrm>
              <a:off x="3488" y="3446"/>
              <a:ext cx="118" cy="48"/>
            </a:xfrm>
            <a:custGeom>
              <a:avLst/>
              <a:gdLst>
                <a:gd name="T0" fmla="*/ 0 w 118"/>
                <a:gd name="T1" fmla="*/ 10 h 48"/>
                <a:gd name="T2" fmla="*/ 111 w 118"/>
                <a:gd name="T3" fmla="*/ 48 h 48"/>
                <a:gd name="T4" fmla="*/ 118 w 118"/>
                <a:gd name="T5" fmla="*/ 36 h 48"/>
                <a:gd name="T6" fmla="*/ 14 w 118"/>
                <a:gd name="T7" fmla="*/ 0 h 48"/>
                <a:gd name="T8" fmla="*/ 0 w 118"/>
                <a:gd name="T9" fmla="*/ 1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48">
                  <a:moveTo>
                    <a:pt x="0" y="10"/>
                  </a:moveTo>
                  <a:lnTo>
                    <a:pt x="111" y="48"/>
                  </a:lnTo>
                  <a:lnTo>
                    <a:pt x="118" y="36"/>
                  </a:lnTo>
                  <a:lnTo>
                    <a:pt x="14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6" name="Freeform 10"/>
            <p:cNvSpPr/>
            <p:nvPr/>
          </p:nvSpPr>
          <p:spPr bwMode="auto">
            <a:xfrm>
              <a:off x="2830" y="1026"/>
              <a:ext cx="30" cy="256"/>
            </a:xfrm>
            <a:custGeom>
              <a:avLst/>
              <a:gdLst>
                <a:gd name="T0" fmla="*/ 30 w 30"/>
                <a:gd name="T1" fmla="*/ 0 h 256"/>
                <a:gd name="T2" fmla="*/ 9 w 30"/>
                <a:gd name="T3" fmla="*/ 256 h 256"/>
                <a:gd name="T4" fmla="*/ 0 w 30"/>
                <a:gd name="T5" fmla="*/ 256 h 256"/>
                <a:gd name="T6" fmla="*/ 26 w 30"/>
                <a:gd name="T7" fmla="*/ 0 h 256"/>
                <a:gd name="T8" fmla="*/ 30 w 30"/>
                <a:gd name="T9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56">
                  <a:moveTo>
                    <a:pt x="30" y="0"/>
                  </a:moveTo>
                  <a:lnTo>
                    <a:pt x="9" y="256"/>
                  </a:lnTo>
                  <a:lnTo>
                    <a:pt x="0" y="256"/>
                  </a:lnTo>
                  <a:lnTo>
                    <a:pt x="26" y="0"/>
                  </a:lnTo>
                  <a:lnTo>
                    <a:pt x="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7" name="Freeform 11"/>
            <p:cNvSpPr/>
            <p:nvPr/>
          </p:nvSpPr>
          <p:spPr bwMode="auto">
            <a:xfrm>
              <a:off x="2841" y="773"/>
              <a:ext cx="604" cy="519"/>
            </a:xfrm>
            <a:custGeom>
              <a:avLst/>
              <a:gdLst>
                <a:gd name="T0" fmla="*/ 0 w 604"/>
                <a:gd name="T1" fmla="*/ 512 h 519"/>
                <a:gd name="T2" fmla="*/ 595 w 604"/>
                <a:gd name="T3" fmla="*/ 0 h 519"/>
                <a:gd name="T4" fmla="*/ 604 w 604"/>
                <a:gd name="T5" fmla="*/ 7 h 519"/>
                <a:gd name="T6" fmla="*/ 12 w 604"/>
                <a:gd name="T7" fmla="*/ 519 h 519"/>
                <a:gd name="T8" fmla="*/ 0 w 604"/>
                <a:gd name="T9" fmla="*/ 512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4" h="519">
                  <a:moveTo>
                    <a:pt x="0" y="512"/>
                  </a:moveTo>
                  <a:lnTo>
                    <a:pt x="595" y="0"/>
                  </a:lnTo>
                  <a:lnTo>
                    <a:pt x="604" y="7"/>
                  </a:lnTo>
                  <a:lnTo>
                    <a:pt x="12" y="519"/>
                  </a:lnTo>
                  <a:lnTo>
                    <a:pt x="0" y="5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8" name="Freeform 12"/>
            <p:cNvSpPr/>
            <p:nvPr/>
          </p:nvSpPr>
          <p:spPr bwMode="auto">
            <a:xfrm>
              <a:off x="2988" y="761"/>
              <a:ext cx="445" cy="192"/>
            </a:xfrm>
            <a:custGeom>
              <a:avLst/>
              <a:gdLst>
                <a:gd name="T0" fmla="*/ 445 w 445"/>
                <a:gd name="T1" fmla="*/ 17 h 192"/>
                <a:gd name="T2" fmla="*/ 3 w 445"/>
                <a:gd name="T3" fmla="*/ 192 h 192"/>
                <a:gd name="T4" fmla="*/ 0 w 445"/>
                <a:gd name="T5" fmla="*/ 187 h 192"/>
                <a:gd name="T6" fmla="*/ 445 w 445"/>
                <a:gd name="T7" fmla="*/ 0 h 192"/>
                <a:gd name="T8" fmla="*/ 445 w 445"/>
                <a:gd name="T9" fmla="*/ 17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5" h="192">
                  <a:moveTo>
                    <a:pt x="445" y="17"/>
                  </a:moveTo>
                  <a:lnTo>
                    <a:pt x="3" y="192"/>
                  </a:lnTo>
                  <a:lnTo>
                    <a:pt x="0" y="187"/>
                  </a:lnTo>
                  <a:lnTo>
                    <a:pt x="445" y="0"/>
                  </a:lnTo>
                  <a:lnTo>
                    <a:pt x="445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9" name="Freeform 13"/>
            <p:cNvSpPr/>
            <p:nvPr/>
          </p:nvSpPr>
          <p:spPr bwMode="auto">
            <a:xfrm>
              <a:off x="3478" y="650"/>
              <a:ext cx="159" cy="95"/>
            </a:xfrm>
            <a:custGeom>
              <a:avLst/>
              <a:gdLst>
                <a:gd name="T0" fmla="*/ 10 w 159"/>
                <a:gd name="T1" fmla="*/ 95 h 95"/>
                <a:gd name="T2" fmla="*/ 159 w 159"/>
                <a:gd name="T3" fmla="*/ 9 h 95"/>
                <a:gd name="T4" fmla="*/ 159 w 159"/>
                <a:gd name="T5" fmla="*/ 0 h 95"/>
                <a:gd name="T6" fmla="*/ 0 w 159"/>
                <a:gd name="T7" fmla="*/ 88 h 95"/>
                <a:gd name="T8" fmla="*/ 10 w 159"/>
                <a:gd name="T9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95">
                  <a:moveTo>
                    <a:pt x="10" y="95"/>
                  </a:moveTo>
                  <a:lnTo>
                    <a:pt x="159" y="9"/>
                  </a:lnTo>
                  <a:lnTo>
                    <a:pt x="159" y="0"/>
                  </a:lnTo>
                  <a:lnTo>
                    <a:pt x="0" y="88"/>
                  </a:lnTo>
                  <a:lnTo>
                    <a:pt x="10" y="9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0" name="Freeform 14"/>
            <p:cNvSpPr/>
            <p:nvPr/>
          </p:nvSpPr>
          <p:spPr bwMode="auto">
            <a:xfrm>
              <a:off x="3488" y="683"/>
              <a:ext cx="798" cy="74"/>
            </a:xfrm>
            <a:custGeom>
              <a:avLst/>
              <a:gdLst>
                <a:gd name="T0" fmla="*/ 0 w 798"/>
                <a:gd name="T1" fmla="*/ 62 h 74"/>
                <a:gd name="T2" fmla="*/ 798 w 798"/>
                <a:gd name="T3" fmla="*/ 0 h 74"/>
                <a:gd name="T4" fmla="*/ 798 w 798"/>
                <a:gd name="T5" fmla="*/ 10 h 74"/>
                <a:gd name="T6" fmla="*/ 0 w 798"/>
                <a:gd name="T7" fmla="*/ 74 h 74"/>
                <a:gd name="T8" fmla="*/ 0 w 798"/>
                <a:gd name="T9" fmla="*/ 6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8" h="74">
                  <a:moveTo>
                    <a:pt x="0" y="62"/>
                  </a:moveTo>
                  <a:lnTo>
                    <a:pt x="798" y="0"/>
                  </a:lnTo>
                  <a:lnTo>
                    <a:pt x="798" y="10"/>
                  </a:lnTo>
                  <a:lnTo>
                    <a:pt x="0" y="74"/>
                  </a:lnTo>
                  <a:lnTo>
                    <a:pt x="0" y="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1" name="Freeform 15"/>
            <p:cNvSpPr/>
            <p:nvPr/>
          </p:nvSpPr>
          <p:spPr bwMode="auto">
            <a:xfrm>
              <a:off x="3421" y="778"/>
              <a:ext cx="34" cy="308"/>
            </a:xfrm>
            <a:custGeom>
              <a:avLst/>
              <a:gdLst>
                <a:gd name="T0" fmla="*/ 29 w 34"/>
                <a:gd name="T1" fmla="*/ 0 h 308"/>
                <a:gd name="T2" fmla="*/ 0 w 34"/>
                <a:gd name="T3" fmla="*/ 308 h 308"/>
                <a:gd name="T4" fmla="*/ 12 w 34"/>
                <a:gd name="T5" fmla="*/ 308 h 308"/>
                <a:gd name="T6" fmla="*/ 34 w 34"/>
                <a:gd name="T7" fmla="*/ 0 h 308"/>
                <a:gd name="T8" fmla="*/ 29 w 34"/>
                <a:gd name="T9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308">
                  <a:moveTo>
                    <a:pt x="29" y="0"/>
                  </a:moveTo>
                  <a:lnTo>
                    <a:pt x="0" y="308"/>
                  </a:lnTo>
                  <a:lnTo>
                    <a:pt x="12" y="308"/>
                  </a:lnTo>
                  <a:lnTo>
                    <a:pt x="34" y="0"/>
                  </a:ln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2" name="Freeform 16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  <a:gd name="T10" fmla="*/ 0 w 571"/>
                <a:gd name="T11" fmla="*/ 11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3" name="Freeform 17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4" name="Freeform 18"/>
            <p:cNvSpPr/>
            <p:nvPr/>
          </p:nvSpPr>
          <p:spPr bwMode="auto">
            <a:xfrm>
              <a:off x="4087" y="693"/>
              <a:ext cx="225" cy="307"/>
            </a:xfrm>
            <a:custGeom>
              <a:avLst/>
              <a:gdLst>
                <a:gd name="T0" fmla="*/ 213 w 225"/>
                <a:gd name="T1" fmla="*/ 0 h 307"/>
                <a:gd name="T2" fmla="*/ 0 w 225"/>
                <a:gd name="T3" fmla="*/ 298 h 307"/>
                <a:gd name="T4" fmla="*/ 12 w 225"/>
                <a:gd name="T5" fmla="*/ 307 h 307"/>
                <a:gd name="T6" fmla="*/ 225 w 225"/>
                <a:gd name="T7" fmla="*/ 7 h 307"/>
                <a:gd name="T8" fmla="*/ 213 w 225"/>
                <a:gd name="T9" fmla="*/ 0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5" h="307">
                  <a:moveTo>
                    <a:pt x="213" y="0"/>
                  </a:moveTo>
                  <a:lnTo>
                    <a:pt x="0" y="298"/>
                  </a:lnTo>
                  <a:lnTo>
                    <a:pt x="12" y="307"/>
                  </a:lnTo>
                  <a:lnTo>
                    <a:pt x="225" y="7"/>
                  </a:lnTo>
                  <a:lnTo>
                    <a:pt x="21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5" name="Freeform 19"/>
            <p:cNvSpPr/>
            <p:nvPr/>
          </p:nvSpPr>
          <p:spPr bwMode="auto">
            <a:xfrm>
              <a:off x="2481" y="1318"/>
              <a:ext cx="339" cy="343"/>
            </a:xfrm>
            <a:custGeom>
              <a:avLst/>
              <a:gdLst>
                <a:gd name="T0" fmla="*/ 0 w 339"/>
                <a:gd name="T1" fmla="*/ 336 h 343"/>
                <a:gd name="T2" fmla="*/ 332 w 339"/>
                <a:gd name="T3" fmla="*/ 0 h 343"/>
                <a:gd name="T4" fmla="*/ 339 w 339"/>
                <a:gd name="T5" fmla="*/ 7 h 343"/>
                <a:gd name="T6" fmla="*/ 5 w 339"/>
                <a:gd name="T7" fmla="*/ 343 h 343"/>
                <a:gd name="T8" fmla="*/ 0 w 339"/>
                <a:gd name="T9" fmla="*/ 336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9" h="343">
                  <a:moveTo>
                    <a:pt x="0" y="336"/>
                  </a:moveTo>
                  <a:lnTo>
                    <a:pt x="332" y="0"/>
                  </a:lnTo>
                  <a:lnTo>
                    <a:pt x="339" y="7"/>
                  </a:lnTo>
                  <a:lnTo>
                    <a:pt x="5" y="343"/>
                  </a:lnTo>
                  <a:lnTo>
                    <a:pt x="0" y="3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6" name="Freeform 20"/>
            <p:cNvSpPr/>
            <p:nvPr/>
          </p:nvSpPr>
          <p:spPr bwMode="auto">
            <a:xfrm>
              <a:off x="2616" y="1332"/>
              <a:ext cx="209" cy="753"/>
            </a:xfrm>
            <a:custGeom>
              <a:avLst/>
              <a:gdLst>
                <a:gd name="T0" fmla="*/ 197 w 209"/>
                <a:gd name="T1" fmla="*/ 0 h 753"/>
                <a:gd name="T2" fmla="*/ 0 w 209"/>
                <a:gd name="T3" fmla="*/ 743 h 753"/>
                <a:gd name="T4" fmla="*/ 10 w 209"/>
                <a:gd name="T5" fmla="*/ 753 h 753"/>
                <a:gd name="T6" fmla="*/ 209 w 209"/>
                <a:gd name="T7" fmla="*/ 0 h 753"/>
                <a:gd name="T8" fmla="*/ 197 w 209"/>
                <a:gd name="T9" fmla="*/ 0 h 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753">
                  <a:moveTo>
                    <a:pt x="197" y="0"/>
                  </a:moveTo>
                  <a:lnTo>
                    <a:pt x="0" y="743"/>
                  </a:lnTo>
                  <a:lnTo>
                    <a:pt x="10" y="753"/>
                  </a:lnTo>
                  <a:lnTo>
                    <a:pt x="209" y="0"/>
                  </a:lnTo>
                  <a:lnTo>
                    <a:pt x="19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7" name="Freeform 21"/>
            <p:cNvSpPr/>
            <p:nvPr/>
          </p:nvSpPr>
          <p:spPr bwMode="auto">
            <a:xfrm>
              <a:off x="2477" y="1704"/>
              <a:ext cx="106" cy="92"/>
            </a:xfrm>
            <a:custGeom>
              <a:avLst/>
              <a:gdLst>
                <a:gd name="T0" fmla="*/ 0 w 106"/>
                <a:gd name="T1" fmla="*/ 7 h 92"/>
                <a:gd name="T2" fmla="*/ 94 w 106"/>
                <a:gd name="T3" fmla="*/ 92 h 92"/>
                <a:gd name="T4" fmla="*/ 106 w 106"/>
                <a:gd name="T5" fmla="*/ 75 h 92"/>
                <a:gd name="T6" fmla="*/ 9 w 106"/>
                <a:gd name="T7" fmla="*/ 0 h 92"/>
                <a:gd name="T8" fmla="*/ 0 w 106"/>
                <a:gd name="T9" fmla="*/ 7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92">
                  <a:moveTo>
                    <a:pt x="0" y="7"/>
                  </a:moveTo>
                  <a:lnTo>
                    <a:pt x="94" y="92"/>
                  </a:lnTo>
                  <a:lnTo>
                    <a:pt x="106" y="75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8" name="Freeform 22"/>
            <p:cNvSpPr/>
            <p:nvPr/>
          </p:nvSpPr>
          <p:spPr bwMode="auto">
            <a:xfrm>
              <a:off x="2451" y="1711"/>
              <a:ext cx="146" cy="374"/>
            </a:xfrm>
            <a:custGeom>
              <a:avLst/>
              <a:gdLst>
                <a:gd name="T0" fmla="*/ 0 w 146"/>
                <a:gd name="T1" fmla="*/ 0 h 374"/>
                <a:gd name="T2" fmla="*/ 135 w 146"/>
                <a:gd name="T3" fmla="*/ 374 h 374"/>
                <a:gd name="T4" fmla="*/ 146 w 146"/>
                <a:gd name="T5" fmla="*/ 374 h 374"/>
                <a:gd name="T6" fmla="*/ 11 w 146"/>
                <a:gd name="T7" fmla="*/ 0 h 374"/>
                <a:gd name="T8" fmla="*/ 0 w 146"/>
                <a:gd name="T9" fmla="*/ 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374">
                  <a:moveTo>
                    <a:pt x="0" y="0"/>
                  </a:moveTo>
                  <a:lnTo>
                    <a:pt x="135" y="374"/>
                  </a:lnTo>
                  <a:lnTo>
                    <a:pt x="146" y="374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9" name="Rectangle 23"/>
            <p:cNvSpPr>
              <a:spLocks noChangeArrowheads="1"/>
            </p:cNvSpPr>
            <p:nvPr/>
          </p:nvSpPr>
          <p:spPr bwMode="auto">
            <a:xfrm>
              <a:off x="3410" y="1164"/>
              <a:ext cx="11" cy="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0" name="Freeform 24"/>
            <p:cNvSpPr/>
            <p:nvPr/>
          </p:nvSpPr>
          <p:spPr bwMode="auto">
            <a:xfrm>
              <a:off x="2848" y="1202"/>
              <a:ext cx="538" cy="111"/>
            </a:xfrm>
            <a:custGeom>
              <a:avLst/>
              <a:gdLst>
                <a:gd name="T0" fmla="*/ 0 w 538"/>
                <a:gd name="T1" fmla="*/ 102 h 111"/>
                <a:gd name="T2" fmla="*/ 538 w 538"/>
                <a:gd name="T3" fmla="*/ 0 h 111"/>
                <a:gd name="T4" fmla="*/ 538 w 538"/>
                <a:gd name="T5" fmla="*/ 9 h 111"/>
                <a:gd name="T6" fmla="*/ 0 w 538"/>
                <a:gd name="T7" fmla="*/ 111 h 111"/>
                <a:gd name="T8" fmla="*/ 0 w 538"/>
                <a:gd name="T9" fmla="*/ 102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8" h="111">
                  <a:moveTo>
                    <a:pt x="0" y="102"/>
                  </a:moveTo>
                  <a:lnTo>
                    <a:pt x="538" y="0"/>
                  </a:lnTo>
                  <a:lnTo>
                    <a:pt x="538" y="9"/>
                  </a:lnTo>
                  <a:lnTo>
                    <a:pt x="0" y="111"/>
                  </a:lnTo>
                  <a:lnTo>
                    <a:pt x="0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1" name="Freeform 25"/>
            <p:cNvSpPr/>
            <p:nvPr/>
          </p:nvSpPr>
          <p:spPr bwMode="auto">
            <a:xfrm>
              <a:off x="2834" y="1320"/>
              <a:ext cx="287" cy="455"/>
            </a:xfrm>
            <a:custGeom>
              <a:avLst/>
              <a:gdLst>
                <a:gd name="T0" fmla="*/ 0 w 287"/>
                <a:gd name="T1" fmla="*/ 5 h 455"/>
                <a:gd name="T2" fmla="*/ 275 w 287"/>
                <a:gd name="T3" fmla="*/ 450 h 455"/>
                <a:gd name="T4" fmla="*/ 277 w 287"/>
                <a:gd name="T5" fmla="*/ 455 h 455"/>
                <a:gd name="T6" fmla="*/ 287 w 287"/>
                <a:gd name="T7" fmla="*/ 445 h 455"/>
                <a:gd name="T8" fmla="*/ 7 w 287"/>
                <a:gd name="T9" fmla="*/ 0 h 455"/>
                <a:gd name="T10" fmla="*/ 0 w 287"/>
                <a:gd name="T11" fmla="*/ 5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7" h="455">
                  <a:moveTo>
                    <a:pt x="0" y="5"/>
                  </a:moveTo>
                  <a:lnTo>
                    <a:pt x="275" y="450"/>
                  </a:lnTo>
                  <a:lnTo>
                    <a:pt x="277" y="455"/>
                  </a:lnTo>
                  <a:lnTo>
                    <a:pt x="287" y="445"/>
                  </a:lnTo>
                  <a:lnTo>
                    <a:pt x="7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2" name="Freeform 26"/>
            <p:cNvSpPr/>
            <p:nvPr/>
          </p:nvSpPr>
          <p:spPr bwMode="auto">
            <a:xfrm>
              <a:off x="3140" y="1221"/>
              <a:ext cx="270" cy="544"/>
            </a:xfrm>
            <a:custGeom>
              <a:avLst/>
              <a:gdLst>
                <a:gd name="T0" fmla="*/ 0 w 270"/>
                <a:gd name="T1" fmla="*/ 544 h 544"/>
                <a:gd name="T2" fmla="*/ 263 w 270"/>
                <a:gd name="T3" fmla="*/ 0 h 544"/>
                <a:gd name="T4" fmla="*/ 270 w 270"/>
                <a:gd name="T5" fmla="*/ 0 h 544"/>
                <a:gd name="T6" fmla="*/ 14 w 270"/>
                <a:gd name="T7" fmla="*/ 544 h 544"/>
                <a:gd name="T8" fmla="*/ 0 w 270"/>
                <a:gd name="T9" fmla="*/ 544 h 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0" h="544">
                  <a:moveTo>
                    <a:pt x="0" y="544"/>
                  </a:moveTo>
                  <a:lnTo>
                    <a:pt x="263" y="0"/>
                  </a:lnTo>
                  <a:lnTo>
                    <a:pt x="270" y="0"/>
                  </a:lnTo>
                  <a:lnTo>
                    <a:pt x="14" y="544"/>
                  </a:lnTo>
                  <a:lnTo>
                    <a:pt x="0" y="5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3" name="Freeform 27"/>
            <p:cNvSpPr/>
            <p:nvPr/>
          </p:nvSpPr>
          <p:spPr bwMode="auto">
            <a:xfrm>
              <a:off x="3317" y="1221"/>
              <a:ext cx="93" cy="809"/>
            </a:xfrm>
            <a:custGeom>
              <a:avLst/>
              <a:gdLst>
                <a:gd name="T0" fmla="*/ 83 w 93"/>
                <a:gd name="T1" fmla="*/ 0 h 809"/>
                <a:gd name="T2" fmla="*/ 0 w 93"/>
                <a:gd name="T3" fmla="*/ 809 h 809"/>
                <a:gd name="T4" fmla="*/ 12 w 93"/>
                <a:gd name="T5" fmla="*/ 809 h 809"/>
                <a:gd name="T6" fmla="*/ 93 w 93"/>
                <a:gd name="T7" fmla="*/ 0 h 809"/>
                <a:gd name="T8" fmla="*/ 83 w 93"/>
                <a:gd name="T9" fmla="*/ 0 h 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" h="809">
                  <a:moveTo>
                    <a:pt x="83" y="0"/>
                  </a:moveTo>
                  <a:lnTo>
                    <a:pt x="0" y="809"/>
                  </a:lnTo>
                  <a:lnTo>
                    <a:pt x="12" y="809"/>
                  </a:lnTo>
                  <a:lnTo>
                    <a:pt x="93" y="0"/>
                  </a:lnTo>
                  <a:lnTo>
                    <a:pt x="8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4" name="Freeform 28"/>
            <p:cNvSpPr/>
            <p:nvPr/>
          </p:nvSpPr>
          <p:spPr bwMode="auto">
            <a:xfrm>
              <a:off x="3438" y="1022"/>
              <a:ext cx="611" cy="180"/>
            </a:xfrm>
            <a:custGeom>
              <a:avLst/>
              <a:gdLst>
                <a:gd name="T0" fmla="*/ 0 w 611"/>
                <a:gd name="T1" fmla="*/ 165 h 180"/>
                <a:gd name="T2" fmla="*/ 611 w 611"/>
                <a:gd name="T3" fmla="*/ 0 h 180"/>
                <a:gd name="T4" fmla="*/ 611 w 611"/>
                <a:gd name="T5" fmla="*/ 14 h 180"/>
                <a:gd name="T6" fmla="*/ 0 w 611"/>
                <a:gd name="T7" fmla="*/ 180 h 180"/>
                <a:gd name="T8" fmla="*/ 0 w 611"/>
                <a:gd name="T9" fmla="*/ 165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180">
                  <a:moveTo>
                    <a:pt x="0" y="165"/>
                  </a:moveTo>
                  <a:lnTo>
                    <a:pt x="611" y="0"/>
                  </a:lnTo>
                  <a:lnTo>
                    <a:pt x="611" y="14"/>
                  </a:lnTo>
                  <a:lnTo>
                    <a:pt x="0" y="180"/>
                  </a:lnTo>
                  <a:lnTo>
                    <a:pt x="0" y="1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5" name="Freeform 29"/>
            <p:cNvSpPr/>
            <p:nvPr/>
          </p:nvSpPr>
          <p:spPr bwMode="auto">
            <a:xfrm>
              <a:off x="4340" y="702"/>
              <a:ext cx="377" cy="396"/>
            </a:xfrm>
            <a:custGeom>
              <a:avLst/>
              <a:gdLst>
                <a:gd name="T0" fmla="*/ 0 w 377"/>
                <a:gd name="T1" fmla="*/ 12 h 396"/>
                <a:gd name="T2" fmla="*/ 370 w 377"/>
                <a:gd name="T3" fmla="*/ 396 h 396"/>
                <a:gd name="T4" fmla="*/ 377 w 377"/>
                <a:gd name="T5" fmla="*/ 388 h 396"/>
                <a:gd name="T6" fmla="*/ 0 w 377"/>
                <a:gd name="T7" fmla="*/ 0 h 396"/>
                <a:gd name="T8" fmla="*/ 0 w 377"/>
                <a:gd name="T9" fmla="*/ 12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7" h="396">
                  <a:moveTo>
                    <a:pt x="0" y="12"/>
                  </a:moveTo>
                  <a:lnTo>
                    <a:pt x="370" y="396"/>
                  </a:lnTo>
                  <a:lnTo>
                    <a:pt x="377" y="388"/>
                  </a:lnTo>
                  <a:lnTo>
                    <a:pt x="0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6" name="Freeform 30"/>
            <p:cNvSpPr/>
            <p:nvPr/>
          </p:nvSpPr>
          <p:spPr bwMode="auto">
            <a:xfrm>
              <a:off x="4108" y="1015"/>
              <a:ext cx="597" cy="97"/>
            </a:xfrm>
            <a:custGeom>
              <a:avLst/>
              <a:gdLst>
                <a:gd name="T0" fmla="*/ 0 w 597"/>
                <a:gd name="T1" fmla="*/ 0 h 97"/>
                <a:gd name="T2" fmla="*/ 597 w 597"/>
                <a:gd name="T3" fmla="*/ 90 h 97"/>
                <a:gd name="T4" fmla="*/ 597 w 597"/>
                <a:gd name="T5" fmla="*/ 97 h 97"/>
                <a:gd name="T6" fmla="*/ 0 w 597"/>
                <a:gd name="T7" fmla="*/ 11 h 97"/>
                <a:gd name="T8" fmla="*/ 0 w 597"/>
                <a:gd name="T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97">
                  <a:moveTo>
                    <a:pt x="0" y="0"/>
                  </a:moveTo>
                  <a:lnTo>
                    <a:pt x="597" y="90"/>
                  </a:lnTo>
                  <a:lnTo>
                    <a:pt x="597" y="97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7" name="Freeform 31"/>
            <p:cNvSpPr/>
            <p:nvPr/>
          </p:nvSpPr>
          <p:spPr bwMode="auto">
            <a:xfrm>
              <a:off x="4759" y="1121"/>
              <a:ext cx="280" cy="55"/>
            </a:xfrm>
            <a:custGeom>
              <a:avLst/>
              <a:gdLst>
                <a:gd name="T0" fmla="*/ 5 w 280"/>
                <a:gd name="T1" fmla="*/ 0 h 55"/>
                <a:gd name="T2" fmla="*/ 280 w 280"/>
                <a:gd name="T3" fmla="*/ 40 h 55"/>
                <a:gd name="T4" fmla="*/ 280 w 280"/>
                <a:gd name="T5" fmla="*/ 55 h 55"/>
                <a:gd name="T6" fmla="*/ 0 w 280"/>
                <a:gd name="T7" fmla="*/ 7 h 55"/>
                <a:gd name="T8" fmla="*/ 5 w 280"/>
                <a:gd name="T9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0" h="55">
                  <a:moveTo>
                    <a:pt x="5" y="0"/>
                  </a:moveTo>
                  <a:lnTo>
                    <a:pt x="280" y="40"/>
                  </a:lnTo>
                  <a:lnTo>
                    <a:pt x="280" y="55"/>
                  </a:lnTo>
                  <a:lnTo>
                    <a:pt x="0" y="7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8" name="Freeform 32"/>
            <p:cNvSpPr/>
            <p:nvPr/>
          </p:nvSpPr>
          <p:spPr bwMode="auto">
            <a:xfrm>
              <a:off x="4745" y="1131"/>
              <a:ext cx="298" cy="447"/>
            </a:xfrm>
            <a:custGeom>
              <a:avLst/>
              <a:gdLst>
                <a:gd name="T0" fmla="*/ 0 w 298"/>
                <a:gd name="T1" fmla="*/ 9 h 447"/>
                <a:gd name="T2" fmla="*/ 294 w 298"/>
                <a:gd name="T3" fmla="*/ 447 h 447"/>
                <a:gd name="T4" fmla="*/ 298 w 298"/>
                <a:gd name="T5" fmla="*/ 440 h 447"/>
                <a:gd name="T6" fmla="*/ 7 w 298"/>
                <a:gd name="T7" fmla="*/ 0 h 447"/>
                <a:gd name="T8" fmla="*/ 0 w 298"/>
                <a:gd name="T9" fmla="*/ 9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447">
                  <a:moveTo>
                    <a:pt x="0" y="9"/>
                  </a:moveTo>
                  <a:lnTo>
                    <a:pt x="294" y="447"/>
                  </a:lnTo>
                  <a:lnTo>
                    <a:pt x="298" y="440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9" name="Freeform 33"/>
            <p:cNvSpPr/>
            <p:nvPr/>
          </p:nvSpPr>
          <p:spPr bwMode="auto">
            <a:xfrm>
              <a:off x="4551" y="1135"/>
              <a:ext cx="182" cy="422"/>
            </a:xfrm>
            <a:custGeom>
              <a:avLst/>
              <a:gdLst>
                <a:gd name="T0" fmla="*/ 173 w 182"/>
                <a:gd name="T1" fmla="*/ 0 h 422"/>
                <a:gd name="T2" fmla="*/ 0 w 182"/>
                <a:gd name="T3" fmla="*/ 422 h 422"/>
                <a:gd name="T4" fmla="*/ 12 w 182"/>
                <a:gd name="T5" fmla="*/ 422 h 422"/>
                <a:gd name="T6" fmla="*/ 182 w 182"/>
                <a:gd name="T7" fmla="*/ 0 h 422"/>
                <a:gd name="T8" fmla="*/ 173 w 182"/>
                <a:gd name="T9" fmla="*/ 0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2" h="422">
                  <a:moveTo>
                    <a:pt x="173" y="0"/>
                  </a:moveTo>
                  <a:lnTo>
                    <a:pt x="0" y="422"/>
                  </a:lnTo>
                  <a:lnTo>
                    <a:pt x="12" y="422"/>
                  </a:lnTo>
                  <a:lnTo>
                    <a:pt x="182" y="0"/>
                  </a:lnTo>
                  <a:lnTo>
                    <a:pt x="1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0" name="Freeform 34"/>
            <p:cNvSpPr/>
            <p:nvPr/>
          </p:nvSpPr>
          <p:spPr bwMode="auto">
            <a:xfrm>
              <a:off x="3414" y="1214"/>
              <a:ext cx="401" cy="388"/>
            </a:xfrm>
            <a:custGeom>
              <a:avLst/>
              <a:gdLst>
                <a:gd name="T0" fmla="*/ 0 w 401"/>
                <a:gd name="T1" fmla="*/ 0 h 388"/>
                <a:gd name="T2" fmla="*/ 393 w 401"/>
                <a:gd name="T3" fmla="*/ 388 h 388"/>
                <a:gd name="T4" fmla="*/ 401 w 401"/>
                <a:gd name="T5" fmla="*/ 378 h 388"/>
                <a:gd name="T6" fmla="*/ 12 w 401"/>
                <a:gd name="T7" fmla="*/ 0 h 388"/>
                <a:gd name="T8" fmla="*/ 0 w 40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1" h="388">
                  <a:moveTo>
                    <a:pt x="0" y="0"/>
                  </a:moveTo>
                  <a:lnTo>
                    <a:pt x="393" y="388"/>
                  </a:lnTo>
                  <a:lnTo>
                    <a:pt x="401" y="37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1" name="Freeform 35"/>
            <p:cNvSpPr/>
            <p:nvPr/>
          </p:nvSpPr>
          <p:spPr bwMode="auto">
            <a:xfrm>
              <a:off x="3833" y="1034"/>
              <a:ext cx="233" cy="558"/>
            </a:xfrm>
            <a:custGeom>
              <a:avLst/>
              <a:gdLst>
                <a:gd name="T0" fmla="*/ 225 w 233"/>
                <a:gd name="T1" fmla="*/ 0 h 558"/>
                <a:gd name="T2" fmla="*/ 0 w 233"/>
                <a:gd name="T3" fmla="*/ 558 h 558"/>
                <a:gd name="T4" fmla="*/ 10 w 233"/>
                <a:gd name="T5" fmla="*/ 558 h 558"/>
                <a:gd name="T6" fmla="*/ 233 w 233"/>
                <a:gd name="T7" fmla="*/ 0 h 558"/>
                <a:gd name="T8" fmla="*/ 225 w 233"/>
                <a:gd name="T9" fmla="*/ 0 h 5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3" h="558">
                  <a:moveTo>
                    <a:pt x="225" y="0"/>
                  </a:moveTo>
                  <a:lnTo>
                    <a:pt x="0" y="558"/>
                  </a:lnTo>
                  <a:lnTo>
                    <a:pt x="10" y="558"/>
                  </a:lnTo>
                  <a:lnTo>
                    <a:pt x="233" y="0"/>
                  </a:lnTo>
                  <a:lnTo>
                    <a:pt x="2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2" name="Freeform 36"/>
            <p:cNvSpPr/>
            <p:nvPr/>
          </p:nvSpPr>
          <p:spPr bwMode="auto">
            <a:xfrm>
              <a:off x="4087" y="1034"/>
              <a:ext cx="452" cy="530"/>
            </a:xfrm>
            <a:custGeom>
              <a:avLst/>
              <a:gdLst>
                <a:gd name="T0" fmla="*/ 0 w 452"/>
                <a:gd name="T1" fmla="*/ 0 h 530"/>
                <a:gd name="T2" fmla="*/ 440 w 452"/>
                <a:gd name="T3" fmla="*/ 530 h 530"/>
                <a:gd name="T4" fmla="*/ 452 w 452"/>
                <a:gd name="T5" fmla="*/ 528 h 530"/>
                <a:gd name="T6" fmla="*/ 12 w 452"/>
                <a:gd name="T7" fmla="*/ 0 h 530"/>
                <a:gd name="T8" fmla="*/ 0 w 452"/>
                <a:gd name="T9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2" h="530">
                  <a:moveTo>
                    <a:pt x="0" y="0"/>
                  </a:moveTo>
                  <a:lnTo>
                    <a:pt x="440" y="530"/>
                  </a:lnTo>
                  <a:lnTo>
                    <a:pt x="452" y="5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3" name="Freeform 37"/>
            <p:cNvSpPr/>
            <p:nvPr/>
          </p:nvSpPr>
          <p:spPr bwMode="auto">
            <a:xfrm>
              <a:off x="3836" y="1588"/>
              <a:ext cx="689" cy="23"/>
            </a:xfrm>
            <a:custGeom>
              <a:avLst/>
              <a:gdLst>
                <a:gd name="T0" fmla="*/ 0 w 689"/>
                <a:gd name="T1" fmla="*/ 16 h 23"/>
                <a:gd name="T2" fmla="*/ 689 w 689"/>
                <a:gd name="T3" fmla="*/ 0 h 23"/>
                <a:gd name="T4" fmla="*/ 689 w 689"/>
                <a:gd name="T5" fmla="*/ 7 h 23"/>
                <a:gd name="T6" fmla="*/ 12 w 689"/>
                <a:gd name="T7" fmla="*/ 23 h 23"/>
                <a:gd name="T8" fmla="*/ 0 w 689"/>
                <a:gd name="T9" fmla="*/ 16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23">
                  <a:moveTo>
                    <a:pt x="0" y="16"/>
                  </a:moveTo>
                  <a:lnTo>
                    <a:pt x="689" y="0"/>
                  </a:lnTo>
                  <a:lnTo>
                    <a:pt x="689" y="7"/>
                  </a:lnTo>
                  <a:lnTo>
                    <a:pt x="12" y="23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4" name="Freeform 38"/>
            <p:cNvSpPr/>
            <p:nvPr/>
          </p:nvSpPr>
          <p:spPr bwMode="auto">
            <a:xfrm>
              <a:off x="5093" y="1621"/>
              <a:ext cx="273" cy="428"/>
            </a:xfrm>
            <a:custGeom>
              <a:avLst/>
              <a:gdLst>
                <a:gd name="T0" fmla="*/ 0 w 273"/>
                <a:gd name="T1" fmla="*/ 0 h 428"/>
                <a:gd name="T2" fmla="*/ 263 w 273"/>
                <a:gd name="T3" fmla="*/ 428 h 428"/>
                <a:gd name="T4" fmla="*/ 273 w 273"/>
                <a:gd name="T5" fmla="*/ 428 h 428"/>
                <a:gd name="T6" fmla="*/ 12 w 273"/>
                <a:gd name="T7" fmla="*/ 0 h 428"/>
                <a:gd name="T8" fmla="*/ 0 w 27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3" h="428">
                  <a:moveTo>
                    <a:pt x="0" y="0"/>
                  </a:moveTo>
                  <a:lnTo>
                    <a:pt x="263" y="428"/>
                  </a:lnTo>
                  <a:lnTo>
                    <a:pt x="273" y="4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5" name="Freeform 39"/>
            <p:cNvSpPr/>
            <p:nvPr/>
          </p:nvSpPr>
          <p:spPr bwMode="auto">
            <a:xfrm>
              <a:off x="5070" y="1621"/>
              <a:ext cx="293" cy="428"/>
            </a:xfrm>
            <a:custGeom>
              <a:avLst/>
              <a:gdLst>
                <a:gd name="T0" fmla="*/ 0 w 293"/>
                <a:gd name="T1" fmla="*/ 0 h 428"/>
                <a:gd name="T2" fmla="*/ 286 w 293"/>
                <a:gd name="T3" fmla="*/ 428 h 428"/>
                <a:gd name="T4" fmla="*/ 293 w 293"/>
                <a:gd name="T5" fmla="*/ 421 h 428"/>
                <a:gd name="T6" fmla="*/ 16 w 293"/>
                <a:gd name="T7" fmla="*/ 0 h 428"/>
                <a:gd name="T8" fmla="*/ 0 w 29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3" h="428">
                  <a:moveTo>
                    <a:pt x="0" y="0"/>
                  </a:moveTo>
                  <a:lnTo>
                    <a:pt x="286" y="428"/>
                  </a:lnTo>
                  <a:lnTo>
                    <a:pt x="293" y="421"/>
                  </a:lnTo>
                  <a:lnTo>
                    <a:pt x="1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6" name="Freeform 40"/>
            <p:cNvSpPr/>
            <p:nvPr/>
          </p:nvSpPr>
          <p:spPr bwMode="auto">
            <a:xfrm>
              <a:off x="4568" y="1581"/>
              <a:ext cx="551" cy="156"/>
            </a:xfrm>
            <a:custGeom>
              <a:avLst/>
              <a:gdLst>
                <a:gd name="T0" fmla="*/ 0 w 551"/>
                <a:gd name="T1" fmla="*/ 0 h 156"/>
                <a:gd name="T2" fmla="*/ 551 w 551"/>
                <a:gd name="T3" fmla="*/ 146 h 156"/>
                <a:gd name="T4" fmla="*/ 539 w 551"/>
                <a:gd name="T5" fmla="*/ 156 h 156"/>
                <a:gd name="T6" fmla="*/ 0 w 551"/>
                <a:gd name="T7" fmla="*/ 11 h 156"/>
                <a:gd name="T8" fmla="*/ 0 w 551"/>
                <a:gd name="T9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1" h="156">
                  <a:moveTo>
                    <a:pt x="0" y="0"/>
                  </a:moveTo>
                  <a:lnTo>
                    <a:pt x="551" y="146"/>
                  </a:lnTo>
                  <a:lnTo>
                    <a:pt x="539" y="156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7" name="Freeform 41"/>
            <p:cNvSpPr/>
            <p:nvPr/>
          </p:nvSpPr>
          <p:spPr bwMode="auto">
            <a:xfrm>
              <a:off x="4546" y="1597"/>
              <a:ext cx="228" cy="677"/>
            </a:xfrm>
            <a:custGeom>
              <a:avLst/>
              <a:gdLst>
                <a:gd name="T0" fmla="*/ 0 w 228"/>
                <a:gd name="T1" fmla="*/ 0 h 677"/>
                <a:gd name="T2" fmla="*/ 223 w 228"/>
                <a:gd name="T3" fmla="*/ 677 h 677"/>
                <a:gd name="T4" fmla="*/ 228 w 228"/>
                <a:gd name="T5" fmla="*/ 677 h 677"/>
                <a:gd name="T6" fmla="*/ 10 w 228"/>
                <a:gd name="T7" fmla="*/ 0 h 677"/>
                <a:gd name="T8" fmla="*/ 0 w 228"/>
                <a:gd name="T9" fmla="*/ 0 h 6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8" h="677">
                  <a:moveTo>
                    <a:pt x="0" y="0"/>
                  </a:moveTo>
                  <a:lnTo>
                    <a:pt x="223" y="677"/>
                  </a:lnTo>
                  <a:lnTo>
                    <a:pt x="228" y="677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8" name="Freeform 42"/>
            <p:cNvSpPr/>
            <p:nvPr/>
          </p:nvSpPr>
          <p:spPr bwMode="auto">
            <a:xfrm>
              <a:off x="4229" y="1604"/>
              <a:ext cx="310" cy="481"/>
            </a:xfrm>
            <a:custGeom>
              <a:avLst/>
              <a:gdLst>
                <a:gd name="T0" fmla="*/ 0 w 310"/>
                <a:gd name="T1" fmla="*/ 481 h 481"/>
                <a:gd name="T2" fmla="*/ 301 w 310"/>
                <a:gd name="T3" fmla="*/ 0 h 481"/>
                <a:gd name="T4" fmla="*/ 310 w 310"/>
                <a:gd name="T5" fmla="*/ 0 h 481"/>
                <a:gd name="T6" fmla="*/ 7 w 310"/>
                <a:gd name="T7" fmla="*/ 481 h 481"/>
                <a:gd name="T8" fmla="*/ 0 w 310"/>
                <a:gd name="T9" fmla="*/ 481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0" h="481">
                  <a:moveTo>
                    <a:pt x="0" y="481"/>
                  </a:moveTo>
                  <a:lnTo>
                    <a:pt x="301" y="0"/>
                  </a:lnTo>
                  <a:lnTo>
                    <a:pt x="310" y="0"/>
                  </a:lnTo>
                  <a:lnTo>
                    <a:pt x="7" y="481"/>
                  </a:lnTo>
                  <a:lnTo>
                    <a:pt x="0" y="4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9" name="Freeform 43"/>
            <p:cNvSpPr/>
            <p:nvPr/>
          </p:nvSpPr>
          <p:spPr bwMode="auto">
            <a:xfrm>
              <a:off x="4217" y="1803"/>
              <a:ext cx="90" cy="282"/>
            </a:xfrm>
            <a:custGeom>
              <a:avLst/>
              <a:gdLst>
                <a:gd name="T0" fmla="*/ 81 w 90"/>
                <a:gd name="T1" fmla="*/ 0 h 282"/>
                <a:gd name="T2" fmla="*/ 0 w 90"/>
                <a:gd name="T3" fmla="*/ 282 h 282"/>
                <a:gd name="T4" fmla="*/ 7 w 90"/>
                <a:gd name="T5" fmla="*/ 282 h 282"/>
                <a:gd name="T6" fmla="*/ 90 w 90"/>
                <a:gd name="T7" fmla="*/ 0 h 282"/>
                <a:gd name="T8" fmla="*/ 81 w 90"/>
                <a:gd name="T9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282">
                  <a:moveTo>
                    <a:pt x="81" y="0"/>
                  </a:moveTo>
                  <a:lnTo>
                    <a:pt x="0" y="282"/>
                  </a:lnTo>
                  <a:lnTo>
                    <a:pt x="7" y="282"/>
                  </a:lnTo>
                  <a:lnTo>
                    <a:pt x="90" y="0"/>
                  </a:lnTo>
                  <a:lnTo>
                    <a:pt x="8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0" name="Freeform 44"/>
            <p:cNvSpPr/>
            <p:nvPr/>
          </p:nvSpPr>
          <p:spPr bwMode="auto">
            <a:xfrm>
              <a:off x="3833" y="1621"/>
              <a:ext cx="375" cy="464"/>
            </a:xfrm>
            <a:custGeom>
              <a:avLst/>
              <a:gdLst>
                <a:gd name="T0" fmla="*/ 0 w 375"/>
                <a:gd name="T1" fmla="*/ 0 h 464"/>
                <a:gd name="T2" fmla="*/ 368 w 375"/>
                <a:gd name="T3" fmla="*/ 464 h 464"/>
                <a:gd name="T4" fmla="*/ 375 w 375"/>
                <a:gd name="T5" fmla="*/ 464 h 464"/>
                <a:gd name="T6" fmla="*/ 8 w 375"/>
                <a:gd name="T7" fmla="*/ 0 h 464"/>
                <a:gd name="T8" fmla="*/ 0 w 375"/>
                <a:gd name="T9" fmla="*/ 0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5" h="464">
                  <a:moveTo>
                    <a:pt x="0" y="0"/>
                  </a:moveTo>
                  <a:lnTo>
                    <a:pt x="368" y="464"/>
                  </a:lnTo>
                  <a:lnTo>
                    <a:pt x="375" y="464"/>
                  </a:lnTo>
                  <a:lnTo>
                    <a:pt x="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1" name="Freeform 45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  <a:gd name="T10" fmla="*/ 0 w 649"/>
                <a:gd name="T11" fmla="*/ 17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2" name="Freeform 46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3" name="Freeform 47"/>
            <p:cNvSpPr/>
            <p:nvPr/>
          </p:nvSpPr>
          <p:spPr bwMode="auto">
            <a:xfrm>
              <a:off x="3623" y="1623"/>
              <a:ext cx="203" cy="658"/>
            </a:xfrm>
            <a:custGeom>
              <a:avLst/>
              <a:gdLst>
                <a:gd name="T0" fmla="*/ 194 w 203"/>
                <a:gd name="T1" fmla="*/ 0 h 658"/>
                <a:gd name="T2" fmla="*/ 0 w 203"/>
                <a:gd name="T3" fmla="*/ 658 h 658"/>
                <a:gd name="T4" fmla="*/ 9 w 203"/>
                <a:gd name="T5" fmla="*/ 658 h 658"/>
                <a:gd name="T6" fmla="*/ 203 w 203"/>
                <a:gd name="T7" fmla="*/ 5 h 658"/>
                <a:gd name="T8" fmla="*/ 194 w 203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58">
                  <a:moveTo>
                    <a:pt x="194" y="0"/>
                  </a:moveTo>
                  <a:lnTo>
                    <a:pt x="0" y="658"/>
                  </a:lnTo>
                  <a:lnTo>
                    <a:pt x="9" y="658"/>
                  </a:lnTo>
                  <a:lnTo>
                    <a:pt x="203" y="5"/>
                  </a:lnTo>
                  <a:lnTo>
                    <a:pt x="19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4" name="Freeform 48"/>
            <p:cNvSpPr/>
            <p:nvPr/>
          </p:nvSpPr>
          <p:spPr bwMode="auto">
            <a:xfrm>
              <a:off x="3353" y="1768"/>
              <a:ext cx="935" cy="310"/>
            </a:xfrm>
            <a:custGeom>
              <a:avLst/>
              <a:gdLst>
                <a:gd name="T0" fmla="*/ 0 w 935"/>
                <a:gd name="T1" fmla="*/ 300 h 310"/>
                <a:gd name="T2" fmla="*/ 928 w 935"/>
                <a:gd name="T3" fmla="*/ 0 h 310"/>
                <a:gd name="T4" fmla="*/ 935 w 935"/>
                <a:gd name="T5" fmla="*/ 9 h 310"/>
                <a:gd name="T6" fmla="*/ 7 w 935"/>
                <a:gd name="T7" fmla="*/ 310 h 310"/>
                <a:gd name="T8" fmla="*/ 0 w 935"/>
                <a:gd name="T9" fmla="*/ 300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5" h="310">
                  <a:moveTo>
                    <a:pt x="0" y="300"/>
                  </a:moveTo>
                  <a:lnTo>
                    <a:pt x="928" y="0"/>
                  </a:lnTo>
                  <a:lnTo>
                    <a:pt x="935" y="9"/>
                  </a:lnTo>
                  <a:lnTo>
                    <a:pt x="7" y="310"/>
                  </a:lnTo>
                  <a:lnTo>
                    <a:pt x="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5" name="Freeform 49"/>
            <p:cNvSpPr/>
            <p:nvPr/>
          </p:nvSpPr>
          <p:spPr bwMode="auto">
            <a:xfrm>
              <a:off x="2631" y="1820"/>
              <a:ext cx="641" cy="251"/>
            </a:xfrm>
            <a:custGeom>
              <a:avLst/>
              <a:gdLst>
                <a:gd name="T0" fmla="*/ 0 w 641"/>
                <a:gd name="T1" fmla="*/ 9 h 251"/>
                <a:gd name="T2" fmla="*/ 641 w 641"/>
                <a:gd name="T3" fmla="*/ 251 h 251"/>
                <a:gd name="T4" fmla="*/ 641 w 641"/>
                <a:gd name="T5" fmla="*/ 244 h 251"/>
                <a:gd name="T6" fmla="*/ 11 w 641"/>
                <a:gd name="T7" fmla="*/ 0 h 251"/>
                <a:gd name="T8" fmla="*/ 0 w 641"/>
                <a:gd name="T9" fmla="*/ 9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1" h="251">
                  <a:moveTo>
                    <a:pt x="0" y="9"/>
                  </a:moveTo>
                  <a:lnTo>
                    <a:pt x="641" y="251"/>
                  </a:lnTo>
                  <a:lnTo>
                    <a:pt x="641" y="244"/>
                  </a:lnTo>
                  <a:lnTo>
                    <a:pt x="11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6" name="Freeform 50"/>
            <p:cNvSpPr/>
            <p:nvPr/>
          </p:nvSpPr>
          <p:spPr bwMode="auto">
            <a:xfrm>
              <a:off x="2631" y="1798"/>
              <a:ext cx="497" cy="301"/>
            </a:xfrm>
            <a:custGeom>
              <a:avLst/>
              <a:gdLst>
                <a:gd name="T0" fmla="*/ 0 w 497"/>
                <a:gd name="T1" fmla="*/ 296 h 301"/>
                <a:gd name="T2" fmla="*/ 490 w 497"/>
                <a:gd name="T3" fmla="*/ 0 h 301"/>
                <a:gd name="T4" fmla="*/ 497 w 497"/>
                <a:gd name="T5" fmla="*/ 10 h 301"/>
                <a:gd name="T6" fmla="*/ 7 w 497"/>
                <a:gd name="T7" fmla="*/ 301 h 301"/>
                <a:gd name="T8" fmla="*/ 0 w 497"/>
                <a:gd name="T9" fmla="*/ 296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7" h="301">
                  <a:moveTo>
                    <a:pt x="0" y="296"/>
                  </a:moveTo>
                  <a:lnTo>
                    <a:pt x="490" y="0"/>
                  </a:lnTo>
                  <a:lnTo>
                    <a:pt x="497" y="10"/>
                  </a:lnTo>
                  <a:lnTo>
                    <a:pt x="7" y="301"/>
                  </a:lnTo>
                  <a:lnTo>
                    <a:pt x="0" y="2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7" name="Freeform 51"/>
            <p:cNvSpPr/>
            <p:nvPr/>
          </p:nvSpPr>
          <p:spPr bwMode="auto">
            <a:xfrm>
              <a:off x="2467" y="2125"/>
              <a:ext cx="135" cy="351"/>
            </a:xfrm>
            <a:custGeom>
              <a:avLst/>
              <a:gdLst>
                <a:gd name="T0" fmla="*/ 126 w 135"/>
                <a:gd name="T1" fmla="*/ 0 h 351"/>
                <a:gd name="T2" fmla="*/ 0 w 135"/>
                <a:gd name="T3" fmla="*/ 351 h 351"/>
                <a:gd name="T4" fmla="*/ 12 w 135"/>
                <a:gd name="T5" fmla="*/ 351 h 351"/>
                <a:gd name="T6" fmla="*/ 135 w 135"/>
                <a:gd name="T7" fmla="*/ 7 h 351"/>
                <a:gd name="T8" fmla="*/ 126 w 135"/>
                <a:gd name="T9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351">
                  <a:moveTo>
                    <a:pt x="126" y="0"/>
                  </a:moveTo>
                  <a:lnTo>
                    <a:pt x="0" y="351"/>
                  </a:lnTo>
                  <a:lnTo>
                    <a:pt x="12" y="351"/>
                  </a:lnTo>
                  <a:lnTo>
                    <a:pt x="135" y="7"/>
                  </a:lnTo>
                  <a:lnTo>
                    <a:pt x="12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8" name="Freeform 52"/>
            <p:cNvSpPr/>
            <p:nvPr/>
          </p:nvSpPr>
          <p:spPr bwMode="auto">
            <a:xfrm>
              <a:off x="2607" y="2130"/>
              <a:ext cx="234" cy="743"/>
            </a:xfrm>
            <a:custGeom>
              <a:avLst/>
              <a:gdLst>
                <a:gd name="T0" fmla="*/ 0 w 234"/>
                <a:gd name="T1" fmla="*/ 0 h 743"/>
                <a:gd name="T2" fmla="*/ 223 w 234"/>
                <a:gd name="T3" fmla="*/ 743 h 743"/>
                <a:gd name="T4" fmla="*/ 234 w 234"/>
                <a:gd name="T5" fmla="*/ 743 h 743"/>
                <a:gd name="T6" fmla="*/ 9 w 234"/>
                <a:gd name="T7" fmla="*/ 0 h 743"/>
                <a:gd name="T8" fmla="*/ 0 w 234"/>
                <a:gd name="T9" fmla="*/ 0 h 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743">
                  <a:moveTo>
                    <a:pt x="0" y="0"/>
                  </a:moveTo>
                  <a:lnTo>
                    <a:pt x="223" y="743"/>
                  </a:lnTo>
                  <a:lnTo>
                    <a:pt x="234" y="743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9" name="Freeform 53"/>
            <p:cNvSpPr/>
            <p:nvPr/>
          </p:nvSpPr>
          <p:spPr bwMode="auto">
            <a:xfrm>
              <a:off x="2472" y="2525"/>
              <a:ext cx="350" cy="360"/>
            </a:xfrm>
            <a:custGeom>
              <a:avLst/>
              <a:gdLst>
                <a:gd name="T0" fmla="*/ 0 w 350"/>
                <a:gd name="T1" fmla="*/ 12 h 360"/>
                <a:gd name="T2" fmla="*/ 343 w 350"/>
                <a:gd name="T3" fmla="*/ 360 h 360"/>
                <a:gd name="T4" fmla="*/ 350 w 350"/>
                <a:gd name="T5" fmla="*/ 348 h 360"/>
                <a:gd name="T6" fmla="*/ 7 w 350"/>
                <a:gd name="T7" fmla="*/ 0 h 360"/>
                <a:gd name="T8" fmla="*/ 0 w 350"/>
                <a:gd name="T9" fmla="*/ 12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0" h="360">
                  <a:moveTo>
                    <a:pt x="0" y="12"/>
                  </a:moveTo>
                  <a:lnTo>
                    <a:pt x="343" y="360"/>
                  </a:lnTo>
                  <a:lnTo>
                    <a:pt x="350" y="348"/>
                  </a:lnTo>
                  <a:lnTo>
                    <a:pt x="7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0" name="Freeform 54"/>
            <p:cNvSpPr/>
            <p:nvPr/>
          </p:nvSpPr>
          <p:spPr bwMode="auto">
            <a:xfrm>
              <a:off x="2922" y="2466"/>
              <a:ext cx="128" cy="355"/>
            </a:xfrm>
            <a:custGeom>
              <a:avLst/>
              <a:gdLst>
                <a:gd name="T0" fmla="*/ 121 w 128"/>
                <a:gd name="T1" fmla="*/ 0 h 355"/>
                <a:gd name="T2" fmla="*/ 0 w 128"/>
                <a:gd name="T3" fmla="*/ 339 h 355"/>
                <a:gd name="T4" fmla="*/ 9 w 128"/>
                <a:gd name="T5" fmla="*/ 355 h 355"/>
                <a:gd name="T6" fmla="*/ 128 w 128"/>
                <a:gd name="T7" fmla="*/ 10 h 355"/>
                <a:gd name="T8" fmla="*/ 121 w 128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8" h="355">
                  <a:moveTo>
                    <a:pt x="121" y="0"/>
                  </a:moveTo>
                  <a:lnTo>
                    <a:pt x="0" y="339"/>
                  </a:lnTo>
                  <a:lnTo>
                    <a:pt x="9" y="355"/>
                  </a:lnTo>
                  <a:lnTo>
                    <a:pt x="128" y="10"/>
                  </a:lnTo>
                  <a:lnTo>
                    <a:pt x="1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1" name="Freeform 55"/>
            <p:cNvSpPr/>
            <p:nvPr/>
          </p:nvSpPr>
          <p:spPr bwMode="auto">
            <a:xfrm>
              <a:off x="2616" y="2118"/>
              <a:ext cx="417" cy="322"/>
            </a:xfrm>
            <a:custGeom>
              <a:avLst/>
              <a:gdLst>
                <a:gd name="T0" fmla="*/ 0 w 417"/>
                <a:gd name="T1" fmla="*/ 10 h 322"/>
                <a:gd name="T2" fmla="*/ 408 w 417"/>
                <a:gd name="T3" fmla="*/ 322 h 322"/>
                <a:gd name="T4" fmla="*/ 417 w 417"/>
                <a:gd name="T5" fmla="*/ 310 h 322"/>
                <a:gd name="T6" fmla="*/ 15 w 417"/>
                <a:gd name="T7" fmla="*/ 0 h 322"/>
                <a:gd name="T8" fmla="*/ 0 w 417"/>
                <a:gd name="T9" fmla="*/ 10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7" h="322">
                  <a:moveTo>
                    <a:pt x="0" y="10"/>
                  </a:moveTo>
                  <a:lnTo>
                    <a:pt x="408" y="322"/>
                  </a:lnTo>
                  <a:lnTo>
                    <a:pt x="417" y="310"/>
                  </a:lnTo>
                  <a:lnTo>
                    <a:pt x="15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2" name="Freeform 56"/>
            <p:cNvSpPr/>
            <p:nvPr/>
          </p:nvSpPr>
          <p:spPr bwMode="auto">
            <a:xfrm>
              <a:off x="3054" y="1803"/>
              <a:ext cx="81" cy="618"/>
            </a:xfrm>
            <a:custGeom>
              <a:avLst/>
              <a:gdLst>
                <a:gd name="T0" fmla="*/ 69 w 81"/>
                <a:gd name="T1" fmla="*/ 0 h 618"/>
                <a:gd name="T2" fmla="*/ 0 w 81"/>
                <a:gd name="T3" fmla="*/ 618 h 618"/>
                <a:gd name="T4" fmla="*/ 10 w 81"/>
                <a:gd name="T5" fmla="*/ 618 h 618"/>
                <a:gd name="T6" fmla="*/ 81 w 81"/>
                <a:gd name="T7" fmla="*/ 0 h 618"/>
                <a:gd name="T8" fmla="*/ 69 w 81"/>
                <a:gd name="T9" fmla="*/ 0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618">
                  <a:moveTo>
                    <a:pt x="69" y="0"/>
                  </a:moveTo>
                  <a:lnTo>
                    <a:pt x="0" y="618"/>
                  </a:lnTo>
                  <a:lnTo>
                    <a:pt x="10" y="618"/>
                  </a:lnTo>
                  <a:lnTo>
                    <a:pt x="81" y="0"/>
                  </a:lnTo>
                  <a:lnTo>
                    <a:pt x="6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3" name="Freeform 57"/>
            <p:cNvSpPr/>
            <p:nvPr/>
          </p:nvSpPr>
          <p:spPr bwMode="auto">
            <a:xfrm>
              <a:off x="3135" y="1810"/>
              <a:ext cx="476" cy="474"/>
            </a:xfrm>
            <a:custGeom>
              <a:avLst/>
              <a:gdLst>
                <a:gd name="T0" fmla="*/ 0 w 476"/>
                <a:gd name="T1" fmla="*/ 0 h 474"/>
                <a:gd name="T2" fmla="*/ 469 w 476"/>
                <a:gd name="T3" fmla="*/ 474 h 474"/>
                <a:gd name="T4" fmla="*/ 476 w 476"/>
                <a:gd name="T5" fmla="*/ 471 h 474"/>
                <a:gd name="T6" fmla="*/ 9 w 476"/>
                <a:gd name="T7" fmla="*/ 0 h 474"/>
                <a:gd name="T8" fmla="*/ 0 w 476"/>
                <a:gd name="T9" fmla="*/ 0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6" h="474">
                  <a:moveTo>
                    <a:pt x="0" y="0"/>
                  </a:moveTo>
                  <a:lnTo>
                    <a:pt x="469" y="474"/>
                  </a:lnTo>
                  <a:lnTo>
                    <a:pt x="476" y="471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4" name="Freeform 58"/>
            <p:cNvSpPr/>
            <p:nvPr/>
          </p:nvSpPr>
          <p:spPr bwMode="auto">
            <a:xfrm>
              <a:off x="2938" y="2109"/>
              <a:ext cx="363" cy="696"/>
            </a:xfrm>
            <a:custGeom>
              <a:avLst/>
              <a:gdLst>
                <a:gd name="T0" fmla="*/ 358 w 363"/>
                <a:gd name="T1" fmla="*/ 0 h 696"/>
                <a:gd name="T2" fmla="*/ 0 w 363"/>
                <a:gd name="T3" fmla="*/ 696 h 696"/>
                <a:gd name="T4" fmla="*/ 12 w 363"/>
                <a:gd name="T5" fmla="*/ 696 h 696"/>
                <a:gd name="T6" fmla="*/ 363 w 363"/>
                <a:gd name="T7" fmla="*/ 9 h 696"/>
                <a:gd name="T8" fmla="*/ 358 w 363"/>
                <a:gd name="T9" fmla="*/ 0 h 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3" h="696">
                  <a:moveTo>
                    <a:pt x="358" y="0"/>
                  </a:moveTo>
                  <a:lnTo>
                    <a:pt x="0" y="696"/>
                  </a:lnTo>
                  <a:lnTo>
                    <a:pt x="12" y="696"/>
                  </a:lnTo>
                  <a:lnTo>
                    <a:pt x="363" y="9"/>
                  </a:lnTo>
                  <a:lnTo>
                    <a:pt x="35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5" name="Freeform 59"/>
            <p:cNvSpPr/>
            <p:nvPr/>
          </p:nvSpPr>
          <p:spPr bwMode="auto">
            <a:xfrm>
              <a:off x="3085" y="2296"/>
              <a:ext cx="516" cy="154"/>
            </a:xfrm>
            <a:custGeom>
              <a:avLst/>
              <a:gdLst>
                <a:gd name="T0" fmla="*/ 0 w 516"/>
                <a:gd name="T1" fmla="*/ 144 h 154"/>
                <a:gd name="T2" fmla="*/ 516 w 516"/>
                <a:gd name="T3" fmla="*/ 0 h 154"/>
                <a:gd name="T4" fmla="*/ 516 w 516"/>
                <a:gd name="T5" fmla="*/ 7 h 154"/>
                <a:gd name="T6" fmla="*/ 0 w 516"/>
                <a:gd name="T7" fmla="*/ 154 h 154"/>
                <a:gd name="T8" fmla="*/ 0 w 516"/>
                <a:gd name="T9" fmla="*/ 14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6" h="154">
                  <a:moveTo>
                    <a:pt x="0" y="144"/>
                  </a:moveTo>
                  <a:lnTo>
                    <a:pt x="516" y="0"/>
                  </a:lnTo>
                  <a:lnTo>
                    <a:pt x="516" y="7"/>
                  </a:lnTo>
                  <a:lnTo>
                    <a:pt x="0" y="154"/>
                  </a:lnTo>
                  <a:lnTo>
                    <a:pt x="0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6" name="Freeform 60"/>
            <p:cNvSpPr/>
            <p:nvPr/>
          </p:nvSpPr>
          <p:spPr bwMode="auto">
            <a:xfrm>
              <a:off x="3637" y="2106"/>
              <a:ext cx="571" cy="192"/>
            </a:xfrm>
            <a:custGeom>
              <a:avLst/>
              <a:gdLst>
                <a:gd name="T0" fmla="*/ 0 w 571"/>
                <a:gd name="T1" fmla="*/ 180 h 192"/>
                <a:gd name="T2" fmla="*/ 571 w 571"/>
                <a:gd name="T3" fmla="*/ 0 h 192"/>
                <a:gd name="T4" fmla="*/ 571 w 571"/>
                <a:gd name="T5" fmla="*/ 12 h 192"/>
                <a:gd name="T6" fmla="*/ 0 w 571"/>
                <a:gd name="T7" fmla="*/ 192 h 192"/>
                <a:gd name="T8" fmla="*/ 0 w 571"/>
                <a:gd name="T9" fmla="*/ 18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192">
                  <a:moveTo>
                    <a:pt x="0" y="180"/>
                  </a:moveTo>
                  <a:lnTo>
                    <a:pt x="571" y="0"/>
                  </a:lnTo>
                  <a:lnTo>
                    <a:pt x="571" y="12"/>
                  </a:lnTo>
                  <a:lnTo>
                    <a:pt x="0" y="192"/>
                  </a:lnTo>
                  <a:lnTo>
                    <a:pt x="0" y="1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7" name="Freeform 61"/>
            <p:cNvSpPr/>
            <p:nvPr/>
          </p:nvSpPr>
          <p:spPr bwMode="auto">
            <a:xfrm>
              <a:off x="4234" y="2106"/>
              <a:ext cx="521" cy="187"/>
            </a:xfrm>
            <a:custGeom>
              <a:avLst/>
              <a:gdLst>
                <a:gd name="T0" fmla="*/ 0 w 521"/>
                <a:gd name="T1" fmla="*/ 10 h 187"/>
                <a:gd name="T2" fmla="*/ 518 w 521"/>
                <a:gd name="T3" fmla="*/ 187 h 187"/>
                <a:gd name="T4" fmla="*/ 521 w 521"/>
                <a:gd name="T5" fmla="*/ 175 h 187"/>
                <a:gd name="T6" fmla="*/ 0 w 521"/>
                <a:gd name="T7" fmla="*/ 0 h 187"/>
                <a:gd name="T8" fmla="*/ 0 w 521"/>
                <a:gd name="T9" fmla="*/ 1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187">
                  <a:moveTo>
                    <a:pt x="0" y="10"/>
                  </a:moveTo>
                  <a:lnTo>
                    <a:pt x="518" y="187"/>
                  </a:lnTo>
                  <a:lnTo>
                    <a:pt x="521" y="175"/>
                  </a:lnTo>
                  <a:lnTo>
                    <a:pt x="0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8" name="Freeform 62"/>
            <p:cNvSpPr/>
            <p:nvPr/>
          </p:nvSpPr>
          <p:spPr bwMode="auto">
            <a:xfrm>
              <a:off x="4795" y="1749"/>
              <a:ext cx="329" cy="525"/>
            </a:xfrm>
            <a:custGeom>
              <a:avLst/>
              <a:gdLst>
                <a:gd name="T0" fmla="*/ 329 w 329"/>
                <a:gd name="T1" fmla="*/ 0 h 525"/>
                <a:gd name="T2" fmla="*/ 0 w 329"/>
                <a:gd name="T3" fmla="*/ 525 h 525"/>
                <a:gd name="T4" fmla="*/ 7 w 329"/>
                <a:gd name="T5" fmla="*/ 525 h 525"/>
                <a:gd name="T6" fmla="*/ 329 w 329"/>
                <a:gd name="T7" fmla="*/ 12 h 525"/>
                <a:gd name="T8" fmla="*/ 329 w 329"/>
                <a:gd name="T9" fmla="*/ 0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9" h="525">
                  <a:moveTo>
                    <a:pt x="329" y="0"/>
                  </a:moveTo>
                  <a:lnTo>
                    <a:pt x="0" y="525"/>
                  </a:lnTo>
                  <a:lnTo>
                    <a:pt x="7" y="525"/>
                  </a:lnTo>
                  <a:lnTo>
                    <a:pt x="329" y="12"/>
                  </a:lnTo>
                  <a:lnTo>
                    <a:pt x="3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9" name="Freeform 63"/>
            <p:cNvSpPr/>
            <p:nvPr/>
          </p:nvSpPr>
          <p:spPr bwMode="auto">
            <a:xfrm>
              <a:off x="5145" y="1756"/>
              <a:ext cx="52" cy="691"/>
            </a:xfrm>
            <a:custGeom>
              <a:avLst/>
              <a:gdLst>
                <a:gd name="T0" fmla="*/ 0 w 52"/>
                <a:gd name="T1" fmla="*/ 0 h 691"/>
                <a:gd name="T2" fmla="*/ 41 w 52"/>
                <a:gd name="T3" fmla="*/ 691 h 691"/>
                <a:gd name="T4" fmla="*/ 52 w 52"/>
                <a:gd name="T5" fmla="*/ 691 h 691"/>
                <a:gd name="T6" fmla="*/ 7 w 52"/>
                <a:gd name="T7" fmla="*/ 0 h 691"/>
                <a:gd name="T8" fmla="*/ 0 w 52"/>
                <a:gd name="T9" fmla="*/ 0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691">
                  <a:moveTo>
                    <a:pt x="0" y="0"/>
                  </a:moveTo>
                  <a:lnTo>
                    <a:pt x="41" y="691"/>
                  </a:lnTo>
                  <a:lnTo>
                    <a:pt x="52" y="691"/>
                  </a:lnTo>
                  <a:lnTo>
                    <a:pt x="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0" name="Freeform 64"/>
            <p:cNvSpPr/>
            <p:nvPr/>
          </p:nvSpPr>
          <p:spPr bwMode="auto">
            <a:xfrm>
              <a:off x="5204" y="2102"/>
              <a:ext cx="183" cy="355"/>
            </a:xfrm>
            <a:custGeom>
              <a:avLst/>
              <a:gdLst>
                <a:gd name="T0" fmla="*/ 171 w 183"/>
                <a:gd name="T1" fmla="*/ 0 h 355"/>
                <a:gd name="T2" fmla="*/ 0 w 183"/>
                <a:gd name="T3" fmla="*/ 345 h 355"/>
                <a:gd name="T4" fmla="*/ 10 w 183"/>
                <a:gd name="T5" fmla="*/ 355 h 355"/>
                <a:gd name="T6" fmla="*/ 183 w 183"/>
                <a:gd name="T7" fmla="*/ 0 h 355"/>
                <a:gd name="T8" fmla="*/ 171 w 183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3" h="355">
                  <a:moveTo>
                    <a:pt x="171" y="0"/>
                  </a:moveTo>
                  <a:lnTo>
                    <a:pt x="0" y="345"/>
                  </a:lnTo>
                  <a:lnTo>
                    <a:pt x="10" y="355"/>
                  </a:lnTo>
                  <a:lnTo>
                    <a:pt x="183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1" name="Freeform 65"/>
            <p:cNvSpPr/>
            <p:nvPr/>
          </p:nvSpPr>
          <p:spPr bwMode="auto">
            <a:xfrm>
              <a:off x="4795" y="2303"/>
              <a:ext cx="362" cy="173"/>
            </a:xfrm>
            <a:custGeom>
              <a:avLst/>
              <a:gdLst>
                <a:gd name="T0" fmla="*/ 0 w 362"/>
                <a:gd name="T1" fmla="*/ 9 h 173"/>
                <a:gd name="T2" fmla="*/ 362 w 362"/>
                <a:gd name="T3" fmla="*/ 173 h 173"/>
                <a:gd name="T4" fmla="*/ 362 w 362"/>
                <a:gd name="T5" fmla="*/ 156 h 173"/>
                <a:gd name="T6" fmla="*/ 0 w 362"/>
                <a:gd name="T7" fmla="*/ 0 h 173"/>
                <a:gd name="T8" fmla="*/ 0 w 362"/>
                <a:gd name="T9" fmla="*/ 9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2" h="173">
                  <a:moveTo>
                    <a:pt x="0" y="9"/>
                  </a:moveTo>
                  <a:lnTo>
                    <a:pt x="362" y="173"/>
                  </a:lnTo>
                  <a:lnTo>
                    <a:pt x="362" y="156"/>
                  </a:lnTo>
                  <a:lnTo>
                    <a:pt x="0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2" name="Freeform 66"/>
            <p:cNvSpPr/>
            <p:nvPr/>
          </p:nvSpPr>
          <p:spPr bwMode="auto">
            <a:xfrm>
              <a:off x="5086" y="2499"/>
              <a:ext cx="102" cy="462"/>
            </a:xfrm>
            <a:custGeom>
              <a:avLst/>
              <a:gdLst>
                <a:gd name="T0" fmla="*/ 95 w 102"/>
                <a:gd name="T1" fmla="*/ 0 h 462"/>
                <a:gd name="T2" fmla="*/ 0 w 102"/>
                <a:gd name="T3" fmla="*/ 462 h 462"/>
                <a:gd name="T4" fmla="*/ 12 w 102"/>
                <a:gd name="T5" fmla="*/ 462 h 462"/>
                <a:gd name="T6" fmla="*/ 102 w 102"/>
                <a:gd name="T7" fmla="*/ 0 h 462"/>
                <a:gd name="T8" fmla="*/ 95 w 102"/>
                <a:gd name="T9" fmla="*/ 0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462">
                  <a:moveTo>
                    <a:pt x="95" y="0"/>
                  </a:moveTo>
                  <a:lnTo>
                    <a:pt x="0" y="462"/>
                  </a:lnTo>
                  <a:lnTo>
                    <a:pt x="12" y="462"/>
                  </a:lnTo>
                  <a:lnTo>
                    <a:pt x="102" y="0"/>
                  </a:lnTo>
                  <a:lnTo>
                    <a:pt x="9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3" name="Freeform 67"/>
            <p:cNvSpPr/>
            <p:nvPr/>
          </p:nvSpPr>
          <p:spPr bwMode="auto">
            <a:xfrm>
              <a:off x="4724" y="2317"/>
              <a:ext cx="59" cy="663"/>
            </a:xfrm>
            <a:custGeom>
              <a:avLst/>
              <a:gdLst>
                <a:gd name="T0" fmla="*/ 50 w 59"/>
                <a:gd name="T1" fmla="*/ 0 h 663"/>
                <a:gd name="T2" fmla="*/ 0 w 59"/>
                <a:gd name="T3" fmla="*/ 663 h 663"/>
                <a:gd name="T4" fmla="*/ 9 w 59"/>
                <a:gd name="T5" fmla="*/ 663 h 663"/>
                <a:gd name="T6" fmla="*/ 59 w 59"/>
                <a:gd name="T7" fmla="*/ 0 h 663"/>
                <a:gd name="T8" fmla="*/ 50 w 59"/>
                <a:gd name="T9" fmla="*/ 0 h 6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663">
                  <a:moveTo>
                    <a:pt x="50" y="0"/>
                  </a:moveTo>
                  <a:lnTo>
                    <a:pt x="0" y="663"/>
                  </a:lnTo>
                  <a:lnTo>
                    <a:pt x="9" y="663"/>
                  </a:lnTo>
                  <a:lnTo>
                    <a:pt x="59" y="0"/>
                  </a:lnTo>
                  <a:lnTo>
                    <a:pt x="5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4" name="Freeform 68"/>
            <p:cNvSpPr/>
            <p:nvPr/>
          </p:nvSpPr>
          <p:spPr bwMode="auto">
            <a:xfrm>
              <a:off x="4740" y="2499"/>
              <a:ext cx="443" cy="481"/>
            </a:xfrm>
            <a:custGeom>
              <a:avLst/>
              <a:gdLst>
                <a:gd name="T0" fmla="*/ 436 w 443"/>
                <a:gd name="T1" fmla="*/ 0 h 481"/>
                <a:gd name="T2" fmla="*/ 0 w 443"/>
                <a:gd name="T3" fmla="*/ 476 h 481"/>
                <a:gd name="T4" fmla="*/ 7 w 443"/>
                <a:gd name="T5" fmla="*/ 481 h 481"/>
                <a:gd name="T6" fmla="*/ 443 w 443"/>
                <a:gd name="T7" fmla="*/ 0 h 481"/>
                <a:gd name="T8" fmla="*/ 436 w 443"/>
                <a:gd name="T9" fmla="*/ 0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3" h="481">
                  <a:moveTo>
                    <a:pt x="436" y="0"/>
                  </a:moveTo>
                  <a:lnTo>
                    <a:pt x="0" y="476"/>
                  </a:lnTo>
                  <a:lnTo>
                    <a:pt x="7" y="481"/>
                  </a:lnTo>
                  <a:lnTo>
                    <a:pt x="443" y="0"/>
                  </a:lnTo>
                  <a:lnTo>
                    <a:pt x="43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5" name="Freeform 69"/>
            <p:cNvSpPr/>
            <p:nvPr/>
          </p:nvSpPr>
          <p:spPr bwMode="auto">
            <a:xfrm>
              <a:off x="4996" y="2573"/>
              <a:ext cx="81" cy="388"/>
            </a:xfrm>
            <a:custGeom>
              <a:avLst/>
              <a:gdLst>
                <a:gd name="T0" fmla="*/ 0 w 81"/>
                <a:gd name="T1" fmla="*/ 0 h 388"/>
                <a:gd name="T2" fmla="*/ 69 w 81"/>
                <a:gd name="T3" fmla="*/ 388 h 388"/>
                <a:gd name="T4" fmla="*/ 81 w 81"/>
                <a:gd name="T5" fmla="*/ 388 h 388"/>
                <a:gd name="T6" fmla="*/ 10 w 81"/>
                <a:gd name="T7" fmla="*/ 0 h 388"/>
                <a:gd name="T8" fmla="*/ 0 w 8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388">
                  <a:moveTo>
                    <a:pt x="0" y="0"/>
                  </a:moveTo>
                  <a:lnTo>
                    <a:pt x="69" y="388"/>
                  </a:lnTo>
                  <a:lnTo>
                    <a:pt x="81" y="388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6" name="Freeform 70"/>
            <p:cNvSpPr/>
            <p:nvPr/>
          </p:nvSpPr>
          <p:spPr bwMode="auto">
            <a:xfrm>
              <a:off x="4186" y="2116"/>
              <a:ext cx="38" cy="594"/>
            </a:xfrm>
            <a:custGeom>
              <a:avLst/>
              <a:gdLst>
                <a:gd name="T0" fmla="*/ 31 w 38"/>
                <a:gd name="T1" fmla="*/ 2 h 594"/>
                <a:gd name="T2" fmla="*/ 0 w 38"/>
                <a:gd name="T3" fmla="*/ 594 h 594"/>
                <a:gd name="T4" fmla="*/ 7 w 38"/>
                <a:gd name="T5" fmla="*/ 594 h 594"/>
                <a:gd name="T6" fmla="*/ 38 w 38"/>
                <a:gd name="T7" fmla="*/ 0 h 594"/>
                <a:gd name="T8" fmla="*/ 31 w 38"/>
                <a:gd name="T9" fmla="*/ 2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594">
                  <a:moveTo>
                    <a:pt x="31" y="2"/>
                  </a:moveTo>
                  <a:lnTo>
                    <a:pt x="0" y="594"/>
                  </a:lnTo>
                  <a:lnTo>
                    <a:pt x="7" y="594"/>
                  </a:lnTo>
                  <a:lnTo>
                    <a:pt x="38" y="0"/>
                  </a:lnTo>
                  <a:lnTo>
                    <a:pt x="31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7" name="Freeform 71"/>
            <p:cNvSpPr/>
            <p:nvPr/>
          </p:nvSpPr>
          <p:spPr bwMode="auto">
            <a:xfrm>
              <a:off x="4201" y="2312"/>
              <a:ext cx="568" cy="415"/>
            </a:xfrm>
            <a:custGeom>
              <a:avLst/>
              <a:gdLst>
                <a:gd name="T0" fmla="*/ 0 w 568"/>
                <a:gd name="T1" fmla="*/ 405 h 415"/>
                <a:gd name="T2" fmla="*/ 563 w 568"/>
                <a:gd name="T3" fmla="*/ 0 h 415"/>
                <a:gd name="T4" fmla="*/ 568 w 568"/>
                <a:gd name="T5" fmla="*/ 7 h 415"/>
                <a:gd name="T6" fmla="*/ 0 w 568"/>
                <a:gd name="T7" fmla="*/ 415 h 415"/>
                <a:gd name="T8" fmla="*/ 0 w 568"/>
                <a:gd name="T9" fmla="*/ 405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8" h="415">
                  <a:moveTo>
                    <a:pt x="0" y="405"/>
                  </a:moveTo>
                  <a:lnTo>
                    <a:pt x="563" y="0"/>
                  </a:lnTo>
                  <a:lnTo>
                    <a:pt x="568" y="7"/>
                  </a:lnTo>
                  <a:lnTo>
                    <a:pt x="0" y="415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8" name="Freeform 72"/>
            <p:cNvSpPr/>
            <p:nvPr/>
          </p:nvSpPr>
          <p:spPr bwMode="auto">
            <a:xfrm>
              <a:off x="4198" y="2729"/>
              <a:ext cx="507" cy="272"/>
            </a:xfrm>
            <a:custGeom>
              <a:avLst/>
              <a:gdLst>
                <a:gd name="T0" fmla="*/ 0 w 507"/>
                <a:gd name="T1" fmla="*/ 9 h 272"/>
                <a:gd name="T2" fmla="*/ 497 w 507"/>
                <a:gd name="T3" fmla="*/ 272 h 272"/>
                <a:gd name="T4" fmla="*/ 507 w 507"/>
                <a:gd name="T5" fmla="*/ 268 h 272"/>
                <a:gd name="T6" fmla="*/ 5 w 507"/>
                <a:gd name="T7" fmla="*/ 0 h 272"/>
                <a:gd name="T8" fmla="*/ 0 w 507"/>
                <a:gd name="T9" fmla="*/ 9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72">
                  <a:moveTo>
                    <a:pt x="0" y="9"/>
                  </a:moveTo>
                  <a:lnTo>
                    <a:pt x="497" y="272"/>
                  </a:lnTo>
                  <a:lnTo>
                    <a:pt x="507" y="268"/>
                  </a:lnTo>
                  <a:lnTo>
                    <a:pt x="5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9" name="Freeform 73"/>
            <p:cNvSpPr/>
            <p:nvPr/>
          </p:nvSpPr>
          <p:spPr bwMode="auto">
            <a:xfrm>
              <a:off x="3627" y="2298"/>
              <a:ext cx="540" cy="431"/>
            </a:xfrm>
            <a:custGeom>
              <a:avLst/>
              <a:gdLst>
                <a:gd name="T0" fmla="*/ 0 w 540"/>
                <a:gd name="T1" fmla="*/ 10 h 431"/>
                <a:gd name="T2" fmla="*/ 540 w 540"/>
                <a:gd name="T3" fmla="*/ 431 h 431"/>
                <a:gd name="T4" fmla="*/ 540 w 540"/>
                <a:gd name="T5" fmla="*/ 417 h 431"/>
                <a:gd name="T6" fmla="*/ 8 w 540"/>
                <a:gd name="T7" fmla="*/ 0 h 431"/>
                <a:gd name="T8" fmla="*/ 0 w 540"/>
                <a:gd name="T9" fmla="*/ 1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431">
                  <a:moveTo>
                    <a:pt x="0" y="10"/>
                  </a:moveTo>
                  <a:lnTo>
                    <a:pt x="540" y="431"/>
                  </a:lnTo>
                  <a:lnTo>
                    <a:pt x="540" y="417"/>
                  </a:lnTo>
                  <a:lnTo>
                    <a:pt x="8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0" name="Freeform 74"/>
            <p:cNvSpPr/>
            <p:nvPr/>
          </p:nvSpPr>
          <p:spPr bwMode="auto">
            <a:xfrm>
              <a:off x="3495" y="2305"/>
              <a:ext cx="130" cy="621"/>
            </a:xfrm>
            <a:custGeom>
              <a:avLst/>
              <a:gdLst>
                <a:gd name="T0" fmla="*/ 125 w 130"/>
                <a:gd name="T1" fmla="*/ 0 h 621"/>
                <a:gd name="T2" fmla="*/ 0 w 130"/>
                <a:gd name="T3" fmla="*/ 621 h 621"/>
                <a:gd name="T4" fmla="*/ 9 w 130"/>
                <a:gd name="T5" fmla="*/ 621 h 621"/>
                <a:gd name="T6" fmla="*/ 130 w 130"/>
                <a:gd name="T7" fmla="*/ 5 h 621"/>
                <a:gd name="T8" fmla="*/ 125 w 130"/>
                <a:gd name="T9" fmla="*/ 0 h 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" h="621">
                  <a:moveTo>
                    <a:pt x="125" y="0"/>
                  </a:moveTo>
                  <a:lnTo>
                    <a:pt x="0" y="621"/>
                  </a:lnTo>
                  <a:lnTo>
                    <a:pt x="9" y="621"/>
                  </a:lnTo>
                  <a:lnTo>
                    <a:pt x="130" y="5"/>
                  </a:lnTo>
                  <a:lnTo>
                    <a:pt x="1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1" name="Freeform 75"/>
            <p:cNvSpPr/>
            <p:nvPr/>
          </p:nvSpPr>
          <p:spPr bwMode="auto">
            <a:xfrm>
              <a:off x="3054" y="2461"/>
              <a:ext cx="420" cy="465"/>
            </a:xfrm>
            <a:custGeom>
              <a:avLst/>
              <a:gdLst>
                <a:gd name="T0" fmla="*/ 0 w 420"/>
                <a:gd name="T1" fmla="*/ 8 h 465"/>
                <a:gd name="T2" fmla="*/ 412 w 420"/>
                <a:gd name="T3" fmla="*/ 465 h 465"/>
                <a:gd name="T4" fmla="*/ 420 w 420"/>
                <a:gd name="T5" fmla="*/ 465 h 465"/>
                <a:gd name="T6" fmla="*/ 12 w 420"/>
                <a:gd name="T7" fmla="*/ 0 h 465"/>
                <a:gd name="T8" fmla="*/ 0 w 420"/>
                <a:gd name="T9" fmla="*/ 8 h 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0" h="465">
                  <a:moveTo>
                    <a:pt x="0" y="8"/>
                  </a:moveTo>
                  <a:lnTo>
                    <a:pt x="412" y="465"/>
                  </a:lnTo>
                  <a:lnTo>
                    <a:pt x="420" y="465"/>
                  </a:lnTo>
                  <a:lnTo>
                    <a:pt x="12" y="0"/>
                  </a:ln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2" name="Freeform 76"/>
            <p:cNvSpPr/>
            <p:nvPr/>
          </p:nvSpPr>
          <p:spPr bwMode="auto">
            <a:xfrm>
              <a:off x="3519" y="2729"/>
              <a:ext cx="655" cy="223"/>
            </a:xfrm>
            <a:custGeom>
              <a:avLst/>
              <a:gdLst>
                <a:gd name="T0" fmla="*/ 0 w 655"/>
                <a:gd name="T1" fmla="*/ 213 h 223"/>
                <a:gd name="T2" fmla="*/ 655 w 655"/>
                <a:gd name="T3" fmla="*/ 0 h 223"/>
                <a:gd name="T4" fmla="*/ 655 w 655"/>
                <a:gd name="T5" fmla="*/ 9 h 223"/>
                <a:gd name="T6" fmla="*/ 0 w 655"/>
                <a:gd name="T7" fmla="*/ 223 h 223"/>
                <a:gd name="T8" fmla="*/ 0 w 655"/>
                <a:gd name="T9" fmla="*/ 213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5" h="223">
                  <a:moveTo>
                    <a:pt x="0" y="213"/>
                  </a:moveTo>
                  <a:lnTo>
                    <a:pt x="655" y="0"/>
                  </a:lnTo>
                  <a:lnTo>
                    <a:pt x="655" y="9"/>
                  </a:lnTo>
                  <a:lnTo>
                    <a:pt x="0" y="223"/>
                  </a:lnTo>
                  <a:lnTo>
                    <a:pt x="0" y="2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3" name="Freeform 77"/>
            <p:cNvSpPr/>
            <p:nvPr/>
          </p:nvSpPr>
          <p:spPr bwMode="auto">
            <a:xfrm>
              <a:off x="4066" y="2738"/>
              <a:ext cx="123" cy="495"/>
            </a:xfrm>
            <a:custGeom>
              <a:avLst/>
              <a:gdLst>
                <a:gd name="T0" fmla="*/ 118 w 123"/>
                <a:gd name="T1" fmla="*/ 0 h 495"/>
                <a:gd name="T2" fmla="*/ 0 w 123"/>
                <a:gd name="T3" fmla="*/ 495 h 495"/>
                <a:gd name="T4" fmla="*/ 7 w 123"/>
                <a:gd name="T5" fmla="*/ 495 h 495"/>
                <a:gd name="T6" fmla="*/ 123 w 123"/>
                <a:gd name="T7" fmla="*/ 0 h 495"/>
                <a:gd name="T8" fmla="*/ 118 w 123"/>
                <a:gd name="T9" fmla="*/ 0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495">
                  <a:moveTo>
                    <a:pt x="118" y="0"/>
                  </a:moveTo>
                  <a:lnTo>
                    <a:pt x="0" y="495"/>
                  </a:lnTo>
                  <a:lnTo>
                    <a:pt x="7" y="495"/>
                  </a:lnTo>
                  <a:lnTo>
                    <a:pt x="123" y="0"/>
                  </a:lnTo>
                  <a:lnTo>
                    <a:pt x="1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4" name="Freeform 78"/>
            <p:cNvSpPr/>
            <p:nvPr/>
          </p:nvSpPr>
          <p:spPr bwMode="auto">
            <a:xfrm>
              <a:off x="2957" y="2843"/>
              <a:ext cx="971" cy="42"/>
            </a:xfrm>
            <a:custGeom>
              <a:avLst/>
              <a:gdLst>
                <a:gd name="T0" fmla="*/ 0 w 971"/>
                <a:gd name="T1" fmla="*/ 0 h 42"/>
                <a:gd name="T2" fmla="*/ 971 w 971"/>
                <a:gd name="T3" fmla="*/ 30 h 42"/>
                <a:gd name="T4" fmla="*/ 971 w 971"/>
                <a:gd name="T5" fmla="*/ 42 h 42"/>
                <a:gd name="T6" fmla="*/ 0 w 971"/>
                <a:gd name="T7" fmla="*/ 7 h 42"/>
                <a:gd name="T8" fmla="*/ 0 w 971"/>
                <a:gd name="T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1" h="42">
                  <a:moveTo>
                    <a:pt x="0" y="0"/>
                  </a:moveTo>
                  <a:lnTo>
                    <a:pt x="971" y="30"/>
                  </a:lnTo>
                  <a:lnTo>
                    <a:pt x="971" y="42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5" name="Freeform 79"/>
            <p:cNvSpPr/>
            <p:nvPr/>
          </p:nvSpPr>
          <p:spPr bwMode="auto">
            <a:xfrm>
              <a:off x="2865" y="2902"/>
              <a:ext cx="597" cy="57"/>
            </a:xfrm>
            <a:custGeom>
              <a:avLst/>
              <a:gdLst>
                <a:gd name="T0" fmla="*/ 0 w 597"/>
                <a:gd name="T1" fmla="*/ 0 h 57"/>
                <a:gd name="T2" fmla="*/ 597 w 597"/>
                <a:gd name="T3" fmla="*/ 50 h 57"/>
                <a:gd name="T4" fmla="*/ 597 w 597"/>
                <a:gd name="T5" fmla="*/ 57 h 57"/>
                <a:gd name="T6" fmla="*/ 0 w 597"/>
                <a:gd name="T7" fmla="*/ 12 h 57"/>
                <a:gd name="T8" fmla="*/ 0 w 597"/>
                <a:gd name="T9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57">
                  <a:moveTo>
                    <a:pt x="0" y="0"/>
                  </a:moveTo>
                  <a:lnTo>
                    <a:pt x="597" y="50"/>
                  </a:lnTo>
                  <a:lnTo>
                    <a:pt x="597" y="57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6" name="Freeform 80"/>
            <p:cNvSpPr/>
            <p:nvPr/>
          </p:nvSpPr>
          <p:spPr bwMode="auto">
            <a:xfrm>
              <a:off x="2844" y="2916"/>
              <a:ext cx="61" cy="268"/>
            </a:xfrm>
            <a:custGeom>
              <a:avLst/>
              <a:gdLst>
                <a:gd name="T0" fmla="*/ 0 w 61"/>
                <a:gd name="T1" fmla="*/ 0 h 268"/>
                <a:gd name="T2" fmla="*/ 54 w 61"/>
                <a:gd name="T3" fmla="*/ 268 h 268"/>
                <a:gd name="T4" fmla="*/ 61 w 61"/>
                <a:gd name="T5" fmla="*/ 268 h 268"/>
                <a:gd name="T6" fmla="*/ 12 w 61"/>
                <a:gd name="T7" fmla="*/ 0 h 268"/>
                <a:gd name="T8" fmla="*/ 0 w 61"/>
                <a:gd name="T9" fmla="*/ 0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268">
                  <a:moveTo>
                    <a:pt x="0" y="0"/>
                  </a:moveTo>
                  <a:lnTo>
                    <a:pt x="54" y="268"/>
                  </a:lnTo>
                  <a:lnTo>
                    <a:pt x="61" y="26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7" name="Freeform 81"/>
            <p:cNvSpPr/>
            <p:nvPr/>
          </p:nvSpPr>
          <p:spPr bwMode="auto">
            <a:xfrm>
              <a:off x="2851" y="2909"/>
              <a:ext cx="608" cy="519"/>
            </a:xfrm>
            <a:custGeom>
              <a:avLst/>
              <a:gdLst>
                <a:gd name="T0" fmla="*/ 0 w 608"/>
                <a:gd name="T1" fmla="*/ 9 h 519"/>
                <a:gd name="T2" fmla="*/ 601 w 608"/>
                <a:gd name="T3" fmla="*/ 519 h 519"/>
                <a:gd name="T4" fmla="*/ 608 w 608"/>
                <a:gd name="T5" fmla="*/ 509 h 519"/>
                <a:gd name="T6" fmla="*/ 7 w 608"/>
                <a:gd name="T7" fmla="*/ 0 h 519"/>
                <a:gd name="T8" fmla="*/ 0 w 608"/>
                <a:gd name="T9" fmla="*/ 9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8" h="519">
                  <a:moveTo>
                    <a:pt x="0" y="9"/>
                  </a:moveTo>
                  <a:lnTo>
                    <a:pt x="601" y="519"/>
                  </a:lnTo>
                  <a:lnTo>
                    <a:pt x="608" y="509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8" name="Freeform 82"/>
            <p:cNvSpPr/>
            <p:nvPr/>
          </p:nvSpPr>
          <p:spPr bwMode="auto">
            <a:xfrm>
              <a:off x="3474" y="2985"/>
              <a:ext cx="21" cy="421"/>
            </a:xfrm>
            <a:custGeom>
              <a:avLst/>
              <a:gdLst>
                <a:gd name="T0" fmla="*/ 11 w 21"/>
                <a:gd name="T1" fmla="*/ 7 h 421"/>
                <a:gd name="T2" fmla="*/ 0 w 21"/>
                <a:gd name="T3" fmla="*/ 421 h 421"/>
                <a:gd name="T4" fmla="*/ 11 w 21"/>
                <a:gd name="T5" fmla="*/ 421 h 421"/>
                <a:gd name="T6" fmla="*/ 21 w 21"/>
                <a:gd name="T7" fmla="*/ 0 h 421"/>
                <a:gd name="T8" fmla="*/ 11 w 21"/>
                <a:gd name="T9" fmla="*/ 7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421">
                  <a:moveTo>
                    <a:pt x="11" y="7"/>
                  </a:moveTo>
                  <a:lnTo>
                    <a:pt x="0" y="421"/>
                  </a:lnTo>
                  <a:lnTo>
                    <a:pt x="11" y="421"/>
                  </a:lnTo>
                  <a:lnTo>
                    <a:pt x="21" y="0"/>
                  </a:lnTo>
                  <a:lnTo>
                    <a:pt x="11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9" name="Freeform 83"/>
            <p:cNvSpPr/>
            <p:nvPr/>
          </p:nvSpPr>
          <p:spPr bwMode="auto">
            <a:xfrm>
              <a:off x="3519" y="2959"/>
              <a:ext cx="520" cy="296"/>
            </a:xfrm>
            <a:custGeom>
              <a:avLst/>
              <a:gdLst>
                <a:gd name="T0" fmla="*/ 0 w 520"/>
                <a:gd name="T1" fmla="*/ 16 h 296"/>
                <a:gd name="T2" fmla="*/ 509 w 520"/>
                <a:gd name="T3" fmla="*/ 296 h 296"/>
                <a:gd name="T4" fmla="*/ 520 w 520"/>
                <a:gd name="T5" fmla="*/ 286 h 296"/>
                <a:gd name="T6" fmla="*/ 0 w 520"/>
                <a:gd name="T7" fmla="*/ 0 h 296"/>
                <a:gd name="T8" fmla="*/ 0 w 520"/>
                <a:gd name="T9" fmla="*/ 16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0" h="296">
                  <a:moveTo>
                    <a:pt x="0" y="16"/>
                  </a:moveTo>
                  <a:lnTo>
                    <a:pt x="509" y="296"/>
                  </a:lnTo>
                  <a:lnTo>
                    <a:pt x="520" y="286"/>
                  </a:lnTo>
                  <a:lnTo>
                    <a:pt x="0" y="0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0" name="Freeform 84"/>
            <p:cNvSpPr/>
            <p:nvPr/>
          </p:nvSpPr>
          <p:spPr bwMode="auto">
            <a:xfrm>
              <a:off x="4082" y="3011"/>
              <a:ext cx="616" cy="246"/>
            </a:xfrm>
            <a:custGeom>
              <a:avLst/>
              <a:gdLst>
                <a:gd name="T0" fmla="*/ 0 w 616"/>
                <a:gd name="T1" fmla="*/ 232 h 246"/>
                <a:gd name="T2" fmla="*/ 616 w 616"/>
                <a:gd name="T3" fmla="*/ 0 h 246"/>
                <a:gd name="T4" fmla="*/ 616 w 616"/>
                <a:gd name="T5" fmla="*/ 12 h 246"/>
                <a:gd name="T6" fmla="*/ 0 w 616"/>
                <a:gd name="T7" fmla="*/ 246 h 246"/>
                <a:gd name="T8" fmla="*/ 0 w 616"/>
                <a:gd name="T9" fmla="*/ 232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6" h="246">
                  <a:moveTo>
                    <a:pt x="0" y="232"/>
                  </a:moveTo>
                  <a:lnTo>
                    <a:pt x="616" y="0"/>
                  </a:lnTo>
                  <a:lnTo>
                    <a:pt x="616" y="12"/>
                  </a:lnTo>
                  <a:lnTo>
                    <a:pt x="0" y="246"/>
                  </a:lnTo>
                  <a:lnTo>
                    <a:pt x="0" y="2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1" name="Freeform 85"/>
            <p:cNvSpPr/>
            <p:nvPr/>
          </p:nvSpPr>
          <p:spPr bwMode="auto">
            <a:xfrm>
              <a:off x="4755" y="2992"/>
              <a:ext cx="284" cy="19"/>
            </a:xfrm>
            <a:custGeom>
              <a:avLst/>
              <a:gdLst>
                <a:gd name="T0" fmla="*/ 0 w 284"/>
                <a:gd name="T1" fmla="*/ 7 h 19"/>
                <a:gd name="T2" fmla="*/ 284 w 284"/>
                <a:gd name="T3" fmla="*/ 0 h 19"/>
                <a:gd name="T4" fmla="*/ 284 w 284"/>
                <a:gd name="T5" fmla="*/ 7 h 19"/>
                <a:gd name="T6" fmla="*/ 0 w 284"/>
                <a:gd name="T7" fmla="*/ 19 h 19"/>
                <a:gd name="T8" fmla="*/ 0 w 284"/>
                <a:gd name="T9" fmla="*/ 7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4" h="19">
                  <a:moveTo>
                    <a:pt x="0" y="7"/>
                  </a:moveTo>
                  <a:lnTo>
                    <a:pt x="284" y="0"/>
                  </a:lnTo>
                  <a:lnTo>
                    <a:pt x="284" y="7"/>
                  </a:lnTo>
                  <a:lnTo>
                    <a:pt x="0" y="19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2" name="Freeform 86"/>
            <p:cNvSpPr/>
            <p:nvPr/>
          </p:nvSpPr>
          <p:spPr bwMode="auto">
            <a:xfrm>
              <a:off x="4343" y="3013"/>
              <a:ext cx="360" cy="452"/>
            </a:xfrm>
            <a:custGeom>
              <a:avLst/>
              <a:gdLst>
                <a:gd name="T0" fmla="*/ 360 w 360"/>
                <a:gd name="T1" fmla="*/ 0 h 452"/>
                <a:gd name="T2" fmla="*/ 0 w 360"/>
                <a:gd name="T3" fmla="*/ 452 h 452"/>
                <a:gd name="T4" fmla="*/ 16 w 360"/>
                <a:gd name="T5" fmla="*/ 452 h 452"/>
                <a:gd name="T6" fmla="*/ 360 w 360"/>
                <a:gd name="T7" fmla="*/ 10 h 452"/>
                <a:gd name="T8" fmla="*/ 360 w 360"/>
                <a:gd name="T9" fmla="*/ 0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0" h="452">
                  <a:moveTo>
                    <a:pt x="360" y="0"/>
                  </a:moveTo>
                  <a:lnTo>
                    <a:pt x="0" y="452"/>
                  </a:lnTo>
                  <a:lnTo>
                    <a:pt x="16" y="452"/>
                  </a:lnTo>
                  <a:lnTo>
                    <a:pt x="360" y="10"/>
                  </a:lnTo>
                  <a:lnTo>
                    <a:pt x="36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3" name="Freeform 87"/>
            <p:cNvSpPr/>
            <p:nvPr/>
          </p:nvSpPr>
          <p:spPr bwMode="auto">
            <a:xfrm>
              <a:off x="4532" y="3023"/>
              <a:ext cx="180" cy="270"/>
            </a:xfrm>
            <a:custGeom>
              <a:avLst/>
              <a:gdLst>
                <a:gd name="T0" fmla="*/ 171 w 180"/>
                <a:gd name="T1" fmla="*/ 0 h 270"/>
                <a:gd name="T2" fmla="*/ 0 w 180"/>
                <a:gd name="T3" fmla="*/ 262 h 270"/>
                <a:gd name="T4" fmla="*/ 14 w 180"/>
                <a:gd name="T5" fmla="*/ 270 h 270"/>
                <a:gd name="T6" fmla="*/ 180 w 180"/>
                <a:gd name="T7" fmla="*/ 0 h 270"/>
                <a:gd name="T8" fmla="*/ 171 w 180"/>
                <a:gd name="T9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0" h="270">
                  <a:moveTo>
                    <a:pt x="171" y="0"/>
                  </a:moveTo>
                  <a:lnTo>
                    <a:pt x="0" y="262"/>
                  </a:lnTo>
                  <a:lnTo>
                    <a:pt x="14" y="270"/>
                  </a:lnTo>
                  <a:lnTo>
                    <a:pt x="180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4" name="Freeform 88"/>
            <p:cNvSpPr/>
            <p:nvPr/>
          </p:nvSpPr>
          <p:spPr bwMode="auto">
            <a:xfrm>
              <a:off x="4352" y="3330"/>
              <a:ext cx="149" cy="143"/>
            </a:xfrm>
            <a:custGeom>
              <a:avLst/>
              <a:gdLst>
                <a:gd name="T0" fmla="*/ 149 w 149"/>
                <a:gd name="T1" fmla="*/ 0 h 143"/>
                <a:gd name="T2" fmla="*/ 0 w 149"/>
                <a:gd name="T3" fmla="*/ 133 h 143"/>
                <a:gd name="T4" fmla="*/ 7 w 149"/>
                <a:gd name="T5" fmla="*/ 143 h 143"/>
                <a:gd name="T6" fmla="*/ 149 w 149"/>
                <a:gd name="T7" fmla="*/ 8 h 143"/>
                <a:gd name="T8" fmla="*/ 149 w 149"/>
                <a:gd name="T9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143">
                  <a:moveTo>
                    <a:pt x="149" y="0"/>
                  </a:moveTo>
                  <a:lnTo>
                    <a:pt x="0" y="133"/>
                  </a:lnTo>
                  <a:lnTo>
                    <a:pt x="7" y="143"/>
                  </a:lnTo>
                  <a:lnTo>
                    <a:pt x="149" y="8"/>
                  </a:lnTo>
                  <a:lnTo>
                    <a:pt x="14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5" name="Freeform 89"/>
            <p:cNvSpPr/>
            <p:nvPr/>
          </p:nvSpPr>
          <p:spPr bwMode="auto">
            <a:xfrm>
              <a:off x="3497" y="3262"/>
              <a:ext cx="542" cy="166"/>
            </a:xfrm>
            <a:custGeom>
              <a:avLst/>
              <a:gdLst>
                <a:gd name="T0" fmla="*/ 0 w 542"/>
                <a:gd name="T1" fmla="*/ 151 h 166"/>
                <a:gd name="T2" fmla="*/ 533 w 542"/>
                <a:gd name="T3" fmla="*/ 0 h 166"/>
                <a:gd name="T4" fmla="*/ 542 w 542"/>
                <a:gd name="T5" fmla="*/ 9 h 166"/>
                <a:gd name="T6" fmla="*/ 0 w 542"/>
                <a:gd name="T7" fmla="*/ 166 h 166"/>
                <a:gd name="T8" fmla="*/ 0 w 542"/>
                <a:gd name="T9" fmla="*/ 151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2" h="166">
                  <a:moveTo>
                    <a:pt x="0" y="151"/>
                  </a:moveTo>
                  <a:lnTo>
                    <a:pt x="533" y="0"/>
                  </a:lnTo>
                  <a:lnTo>
                    <a:pt x="542" y="9"/>
                  </a:lnTo>
                  <a:lnTo>
                    <a:pt x="0" y="166"/>
                  </a:lnTo>
                  <a:lnTo>
                    <a:pt x="0" y="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6" name="Freeform 90"/>
            <p:cNvSpPr/>
            <p:nvPr/>
          </p:nvSpPr>
          <p:spPr bwMode="auto">
            <a:xfrm>
              <a:off x="3509" y="3430"/>
              <a:ext cx="789" cy="61"/>
            </a:xfrm>
            <a:custGeom>
              <a:avLst/>
              <a:gdLst>
                <a:gd name="T0" fmla="*/ 0 w 789"/>
                <a:gd name="T1" fmla="*/ 0 h 61"/>
                <a:gd name="T2" fmla="*/ 789 w 789"/>
                <a:gd name="T3" fmla="*/ 52 h 61"/>
                <a:gd name="T4" fmla="*/ 789 w 789"/>
                <a:gd name="T5" fmla="*/ 61 h 61"/>
                <a:gd name="T6" fmla="*/ 0 w 789"/>
                <a:gd name="T7" fmla="*/ 7 h 61"/>
                <a:gd name="T8" fmla="*/ 0 w 789"/>
                <a:gd name="T9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9" h="61">
                  <a:moveTo>
                    <a:pt x="0" y="0"/>
                  </a:moveTo>
                  <a:lnTo>
                    <a:pt x="789" y="52"/>
                  </a:lnTo>
                  <a:lnTo>
                    <a:pt x="789" y="61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7" name="Freeform 91"/>
            <p:cNvSpPr/>
            <p:nvPr/>
          </p:nvSpPr>
          <p:spPr bwMode="auto">
            <a:xfrm>
              <a:off x="4066" y="3267"/>
              <a:ext cx="234" cy="210"/>
            </a:xfrm>
            <a:custGeom>
              <a:avLst/>
              <a:gdLst>
                <a:gd name="T0" fmla="*/ 0 w 234"/>
                <a:gd name="T1" fmla="*/ 0 h 210"/>
                <a:gd name="T2" fmla="*/ 234 w 234"/>
                <a:gd name="T3" fmla="*/ 210 h 210"/>
                <a:gd name="T4" fmla="*/ 234 w 234"/>
                <a:gd name="T5" fmla="*/ 198 h 210"/>
                <a:gd name="T6" fmla="*/ 11 w 234"/>
                <a:gd name="T7" fmla="*/ 0 h 210"/>
                <a:gd name="T8" fmla="*/ 0 w 234"/>
                <a:gd name="T9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210">
                  <a:moveTo>
                    <a:pt x="0" y="0"/>
                  </a:moveTo>
                  <a:lnTo>
                    <a:pt x="234" y="210"/>
                  </a:lnTo>
                  <a:lnTo>
                    <a:pt x="234" y="198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8" name="Oval 92"/>
            <p:cNvSpPr>
              <a:spLocks noChangeArrowheads="1"/>
            </p:cNvSpPr>
            <p:nvPr/>
          </p:nvSpPr>
          <p:spPr bwMode="auto">
            <a:xfrm>
              <a:off x="2830" y="965"/>
              <a:ext cx="78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9" name="Oval 93"/>
            <p:cNvSpPr>
              <a:spLocks noChangeArrowheads="1"/>
            </p:cNvSpPr>
            <p:nvPr/>
          </p:nvSpPr>
          <p:spPr bwMode="auto">
            <a:xfrm>
              <a:off x="3374" y="1076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0" name="Oval 94"/>
            <p:cNvSpPr>
              <a:spLocks noChangeArrowheads="1"/>
            </p:cNvSpPr>
            <p:nvPr/>
          </p:nvSpPr>
          <p:spPr bwMode="auto">
            <a:xfrm>
              <a:off x="3424" y="719"/>
              <a:ext cx="69" cy="6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1" name="Oval 95"/>
            <p:cNvSpPr>
              <a:spLocks noChangeArrowheads="1"/>
            </p:cNvSpPr>
            <p:nvPr/>
          </p:nvSpPr>
          <p:spPr bwMode="auto">
            <a:xfrm>
              <a:off x="3623" y="593"/>
              <a:ext cx="78" cy="8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2" name="Oval 96"/>
            <p:cNvSpPr>
              <a:spLocks noChangeArrowheads="1"/>
            </p:cNvSpPr>
            <p:nvPr/>
          </p:nvSpPr>
          <p:spPr bwMode="auto">
            <a:xfrm>
              <a:off x="4044" y="984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3" name="Oval 97"/>
            <p:cNvSpPr>
              <a:spLocks noChangeArrowheads="1"/>
            </p:cNvSpPr>
            <p:nvPr/>
          </p:nvSpPr>
          <p:spPr bwMode="auto">
            <a:xfrm>
              <a:off x="4399" y="832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4" name="Oval 98"/>
            <p:cNvSpPr>
              <a:spLocks noChangeArrowheads="1"/>
            </p:cNvSpPr>
            <p:nvPr/>
          </p:nvSpPr>
          <p:spPr bwMode="auto">
            <a:xfrm>
              <a:off x="4700" y="1076"/>
              <a:ext cx="69" cy="6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5" name="Oval 99"/>
            <p:cNvSpPr>
              <a:spLocks noChangeArrowheads="1"/>
            </p:cNvSpPr>
            <p:nvPr/>
          </p:nvSpPr>
          <p:spPr bwMode="auto">
            <a:xfrm>
              <a:off x="4745" y="2263"/>
              <a:ext cx="64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6" name="Oval 100"/>
            <p:cNvSpPr>
              <a:spLocks noChangeArrowheads="1"/>
            </p:cNvSpPr>
            <p:nvPr/>
          </p:nvSpPr>
          <p:spPr bwMode="auto">
            <a:xfrm>
              <a:off x="3800" y="1583"/>
              <a:ext cx="50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7" name="Oval 101"/>
            <p:cNvSpPr>
              <a:spLocks noChangeArrowheads="1"/>
            </p:cNvSpPr>
            <p:nvPr/>
          </p:nvSpPr>
          <p:spPr bwMode="auto">
            <a:xfrm>
              <a:off x="4949" y="2499"/>
              <a:ext cx="92" cy="9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8" name="Oval 102"/>
            <p:cNvSpPr>
              <a:spLocks noChangeArrowheads="1"/>
            </p:cNvSpPr>
            <p:nvPr/>
          </p:nvSpPr>
          <p:spPr bwMode="auto">
            <a:xfrm>
              <a:off x="4272" y="1706"/>
              <a:ext cx="106" cy="10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9" name="Oval 103"/>
            <p:cNvSpPr>
              <a:spLocks noChangeArrowheads="1"/>
            </p:cNvSpPr>
            <p:nvPr/>
          </p:nvSpPr>
          <p:spPr bwMode="auto">
            <a:xfrm>
              <a:off x="4518" y="1550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0" name="Oval 104"/>
            <p:cNvSpPr>
              <a:spLocks noChangeArrowheads="1"/>
            </p:cNvSpPr>
            <p:nvPr/>
          </p:nvSpPr>
          <p:spPr bwMode="auto">
            <a:xfrm>
              <a:off x="5032" y="1124"/>
              <a:ext cx="85" cy="8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1" name="Oval 105"/>
            <p:cNvSpPr>
              <a:spLocks noChangeArrowheads="1"/>
            </p:cNvSpPr>
            <p:nvPr/>
          </p:nvSpPr>
          <p:spPr bwMode="auto">
            <a:xfrm>
              <a:off x="5039" y="1536"/>
              <a:ext cx="92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2" name="Oval 106"/>
            <p:cNvSpPr>
              <a:spLocks noChangeArrowheads="1"/>
            </p:cNvSpPr>
            <p:nvPr/>
          </p:nvSpPr>
          <p:spPr bwMode="auto">
            <a:xfrm>
              <a:off x="5155" y="2440"/>
              <a:ext cx="66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3" name="Oval 107"/>
            <p:cNvSpPr>
              <a:spLocks noChangeArrowheads="1"/>
            </p:cNvSpPr>
            <p:nvPr/>
          </p:nvSpPr>
          <p:spPr bwMode="auto">
            <a:xfrm>
              <a:off x="5342" y="2040"/>
              <a:ext cx="83" cy="8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4" name="Oval 108"/>
            <p:cNvSpPr>
              <a:spLocks noChangeArrowheads="1"/>
            </p:cNvSpPr>
            <p:nvPr/>
          </p:nvSpPr>
          <p:spPr bwMode="auto">
            <a:xfrm>
              <a:off x="4196" y="2078"/>
              <a:ext cx="47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5" name="Oval 109"/>
            <p:cNvSpPr>
              <a:spLocks noChangeArrowheads="1"/>
            </p:cNvSpPr>
            <p:nvPr/>
          </p:nvSpPr>
          <p:spPr bwMode="auto">
            <a:xfrm>
              <a:off x="4293" y="3454"/>
              <a:ext cx="76" cy="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6" name="Oval 110"/>
            <p:cNvSpPr>
              <a:spLocks noChangeArrowheads="1"/>
            </p:cNvSpPr>
            <p:nvPr/>
          </p:nvSpPr>
          <p:spPr bwMode="auto">
            <a:xfrm>
              <a:off x="4482" y="3274"/>
              <a:ext cx="74" cy="7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7" name="Oval 111"/>
            <p:cNvSpPr>
              <a:spLocks noChangeArrowheads="1"/>
            </p:cNvSpPr>
            <p:nvPr/>
          </p:nvSpPr>
          <p:spPr bwMode="auto">
            <a:xfrm>
              <a:off x="4693" y="2971"/>
              <a:ext cx="62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8" name="Oval 112"/>
            <p:cNvSpPr>
              <a:spLocks noChangeArrowheads="1"/>
            </p:cNvSpPr>
            <p:nvPr/>
          </p:nvSpPr>
          <p:spPr bwMode="auto">
            <a:xfrm>
              <a:off x="5039" y="2954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9" name="Oval 113"/>
            <p:cNvSpPr>
              <a:spLocks noChangeArrowheads="1"/>
            </p:cNvSpPr>
            <p:nvPr/>
          </p:nvSpPr>
          <p:spPr bwMode="auto">
            <a:xfrm>
              <a:off x="4025" y="3224"/>
              <a:ext cx="62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0" name="Oval 114"/>
            <p:cNvSpPr>
              <a:spLocks noChangeArrowheads="1"/>
            </p:cNvSpPr>
            <p:nvPr/>
          </p:nvSpPr>
          <p:spPr bwMode="auto">
            <a:xfrm>
              <a:off x="3381" y="1169"/>
              <a:ext cx="59" cy="5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1" name="Oval 115"/>
            <p:cNvSpPr>
              <a:spLocks noChangeArrowheads="1"/>
            </p:cNvSpPr>
            <p:nvPr/>
          </p:nvSpPr>
          <p:spPr bwMode="auto">
            <a:xfrm>
              <a:off x="2574" y="2073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2" name="Oval 116"/>
            <p:cNvSpPr>
              <a:spLocks noChangeArrowheads="1"/>
            </p:cNvSpPr>
            <p:nvPr/>
          </p:nvSpPr>
          <p:spPr bwMode="auto">
            <a:xfrm>
              <a:off x="2410" y="2459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3" name="Oval 117"/>
            <p:cNvSpPr>
              <a:spLocks noChangeArrowheads="1"/>
            </p:cNvSpPr>
            <p:nvPr/>
          </p:nvSpPr>
          <p:spPr bwMode="auto">
            <a:xfrm>
              <a:off x="2867" y="3174"/>
              <a:ext cx="79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4" name="Oval 118"/>
            <p:cNvSpPr>
              <a:spLocks noChangeArrowheads="1"/>
            </p:cNvSpPr>
            <p:nvPr/>
          </p:nvSpPr>
          <p:spPr bwMode="auto">
            <a:xfrm>
              <a:off x="2811" y="2862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5" name="Oval 119"/>
            <p:cNvSpPr>
              <a:spLocks noChangeArrowheads="1"/>
            </p:cNvSpPr>
            <p:nvPr/>
          </p:nvSpPr>
          <p:spPr bwMode="auto">
            <a:xfrm>
              <a:off x="2867" y="2791"/>
              <a:ext cx="95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6" name="Oval 120"/>
            <p:cNvSpPr>
              <a:spLocks noChangeArrowheads="1"/>
            </p:cNvSpPr>
            <p:nvPr/>
          </p:nvSpPr>
          <p:spPr bwMode="auto">
            <a:xfrm>
              <a:off x="2410" y="1635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7" name="Oval 121"/>
            <p:cNvSpPr>
              <a:spLocks noChangeArrowheads="1"/>
            </p:cNvSpPr>
            <p:nvPr/>
          </p:nvSpPr>
          <p:spPr bwMode="auto">
            <a:xfrm>
              <a:off x="3599" y="2270"/>
              <a:ext cx="45" cy="4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8" name="Oval 122"/>
            <p:cNvSpPr>
              <a:spLocks noChangeArrowheads="1"/>
            </p:cNvSpPr>
            <p:nvPr/>
          </p:nvSpPr>
          <p:spPr bwMode="auto">
            <a:xfrm>
              <a:off x="3462" y="2918"/>
              <a:ext cx="59" cy="6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9" name="Oval 123"/>
            <p:cNvSpPr>
              <a:spLocks noChangeArrowheads="1"/>
            </p:cNvSpPr>
            <p:nvPr/>
          </p:nvSpPr>
          <p:spPr bwMode="auto">
            <a:xfrm>
              <a:off x="3594" y="3449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0" name="Oval 124"/>
            <p:cNvSpPr>
              <a:spLocks noChangeArrowheads="1"/>
            </p:cNvSpPr>
            <p:nvPr/>
          </p:nvSpPr>
          <p:spPr bwMode="auto">
            <a:xfrm>
              <a:off x="3445" y="3399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1" name="Oval 125"/>
            <p:cNvSpPr>
              <a:spLocks noChangeArrowheads="1"/>
            </p:cNvSpPr>
            <p:nvPr/>
          </p:nvSpPr>
          <p:spPr bwMode="auto">
            <a:xfrm>
              <a:off x="2792" y="1270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2" name="Oval 126"/>
            <p:cNvSpPr>
              <a:spLocks noChangeArrowheads="1"/>
            </p:cNvSpPr>
            <p:nvPr/>
          </p:nvSpPr>
          <p:spPr bwMode="auto">
            <a:xfrm>
              <a:off x="2564" y="1756"/>
              <a:ext cx="95" cy="9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3" name="Oval 127"/>
            <p:cNvSpPr>
              <a:spLocks noChangeArrowheads="1"/>
            </p:cNvSpPr>
            <p:nvPr/>
          </p:nvSpPr>
          <p:spPr bwMode="auto">
            <a:xfrm>
              <a:off x="3107" y="1756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4" name="Oval 128"/>
            <p:cNvSpPr>
              <a:spLocks noChangeArrowheads="1"/>
            </p:cNvSpPr>
            <p:nvPr/>
          </p:nvSpPr>
          <p:spPr bwMode="auto">
            <a:xfrm>
              <a:off x="3263" y="2030"/>
              <a:ext cx="99" cy="1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5" name="Oval 129"/>
            <p:cNvSpPr>
              <a:spLocks noChangeArrowheads="1"/>
            </p:cNvSpPr>
            <p:nvPr/>
          </p:nvSpPr>
          <p:spPr bwMode="auto">
            <a:xfrm>
              <a:off x="3021" y="2412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6" name="Oval 130"/>
            <p:cNvSpPr>
              <a:spLocks noChangeArrowheads="1"/>
            </p:cNvSpPr>
            <p:nvPr/>
          </p:nvSpPr>
          <p:spPr bwMode="auto">
            <a:xfrm>
              <a:off x="3919" y="2828"/>
              <a:ext cx="102" cy="10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7" name="Oval 131"/>
            <p:cNvSpPr>
              <a:spLocks noChangeArrowheads="1"/>
            </p:cNvSpPr>
            <p:nvPr/>
          </p:nvSpPr>
          <p:spPr bwMode="auto">
            <a:xfrm>
              <a:off x="4163" y="2705"/>
              <a:ext cx="45" cy="4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8" name="Oval 132"/>
            <p:cNvSpPr>
              <a:spLocks noChangeArrowheads="1"/>
            </p:cNvSpPr>
            <p:nvPr/>
          </p:nvSpPr>
          <p:spPr bwMode="auto">
            <a:xfrm>
              <a:off x="4281" y="638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9" name="Freeform 133"/>
            <p:cNvSpPr/>
            <p:nvPr/>
          </p:nvSpPr>
          <p:spPr bwMode="auto">
            <a:xfrm>
              <a:off x="2893" y="641"/>
              <a:ext cx="744" cy="357"/>
            </a:xfrm>
            <a:custGeom>
              <a:avLst/>
              <a:gdLst>
                <a:gd name="T0" fmla="*/ 0 w 744"/>
                <a:gd name="T1" fmla="*/ 343 h 357"/>
                <a:gd name="T2" fmla="*/ 734 w 744"/>
                <a:gd name="T3" fmla="*/ 0 h 357"/>
                <a:gd name="T4" fmla="*/ 744 w 744"/>
                <a:gd name="T5" fmla="*/ 11 h 357"/>
                <a:gd name="T6" fmla="*/ 8 w 744"/>
                <a:gd name="T7" fmla="*/ 357 h 357"/>
                <a:gd name="T8" fmla="*/ 0 w 744"/>
                <a:gd name="T9" fmla="*/ 343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4" h="357">
                  <a:moveTo>
                    <a:pt x="0" y="343"/>
                  </a:moveTo>
                  <a:lnTo>
                    <a:pt x="734" y="0"/>
                  </a:lnTo>
                  <a:lnTo>
                    <a:pt x="744" y="11"/>
                  </a:lnTo>
                  <a:lnTo>
                    <a:pt x="8" y="357"/>
                  </a:lnTo>
                  <a:lnTo>
                    <a:pt x="0" y="3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0" name="Freeform 134"/>
            <p:cNvSpPr/>
            <p:nvPr/>
          </p:nvSpPr>
          <p:spPr bwMode="auto">
            <a:xfrm>
              <a:off x="3694" y="633"/>
              <a:ext cx="592" cy="50"/>
            </a:xfrm>
            <a:custGeom>
              <a:avLst/>
              <a:gdLst>
                <a:gd name="T0" fmla="*/ 0 w 592"/>
                <a:gd name="T1" fmla="*/ 0 h 50"/>
                <a:gd name="T2" fmla="*/ 592 w 592"/>
                <a:gd name="T3" fmla="*/ 41 h 50"/>
                <a:gd name="T4" fmla="*/ 592 w 592"/>
                <a:gd name="T5" fmla="*/ 50 h 50"/>
                <a:gd name="T6" fmla="*/ 0 w 592"/>
                <a:gd name="T7" fmla="*/ 12 h 50"/>
                <a:gd name="T8" fmla="*/ 0 w 592"/>
                <a:gd name="T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50">
                  <a:moveTo>
                    <a:pt x="0" y="0"/>
                  </a:moveTo>
                  <a:lnTo>
                    <a:pt x="592" y="41"/>
                  </a:lnTo>
                  <a:lnTo>
                    <a:pt x="592" y="50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1" name="Freeform 135"/>
            <p:cNvSpPr/>
            <p:nvPr/>
          </p:nvSpPr>
          <p:spPr bwMode="auto">
            <a:xfrm>
              <a:off x="3694" y="641"/>
              <a:ext cx="713" cy="234"/>
            </a:xfrm>
            <a:custGeom>
              <a:avLst/>
              <a:gdLst>
                <a:gd name="T0" fmla="*/ 0 w 713"/>
                <a:gd name="T1" fmla="*/ 7 h 234"/>
                <a:gd name="T2" fmla="*/ 713 w 713"/>
                <a:gd name="T3" fmla="*/ 234 h 234"/>
                <a:gd name="T4" fmla="*/ 713 w 713"/>
                <a:gd name="T5" fmla="*/ 222 h 234"/>
                <a:gd name="T6" fmla="*/ 0 w 713"/>
                <a:gd name="T7" fmla="*/ 0 h 234"/>
                <a:gd name="T8" fmla="*/ 0 w 713"/>
                <a:gd name="T9" fmla="*/ 7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3" h="234">
                  <a:moveTo>
                    <a:pt x="0" y="7"/>
                  </a:moveTo>
                  <a:lnTo>
                    <a:pt x="713" y="234"/>
                  </a:lnTo>
                  <a:lnTo>
                    <a:pt x="713" y="222"/>
                  </a:lnTo>
                  <a:lnTo>
                    <a:pt x="0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2" name="Freeform 136"/>
            <p:cNvSpPr/>
            <p:nvPr/>
          </p:nvSpPr>
          <p:spPr bwMode="auto">
            <a:xfrm>
              <a:off x="4338" y="697"/>
              <a:ext cx="705" cy="464"/>
            </a:xfrm>
            <a:custGeom>
              <a:avLst/>
              <a:gdLst>
                <a:gd name="T0" fmla="*/ 0 w 705"/>
                <a:gd name="T1" fmla="*/ 15 h 464"/>
                <a:gd name="T2" fmla="*/ 701 w 705"/>
                <a:gd name="T3" fmla="*/ 464 h 464"/>
                <a:gd name="T4" fmla="*/ 705 w 705"/>
                <a:gd name="T5" fmla="*/ 457 h 464"/>
                <a:gd name="T6" fmla="*/ 7 w 705"/>
                <a:gd name="T7" fmla="*/ 0 h 464"/>
                <a:gd name="T8" fmla="*/ 0 w 705"/>
                <a:gd name="T9" fmla="*/ 15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5" h="464">
                  <a:moveTo>
                    <a:pt x="0" y="15"/>
                  </a:moveTo>
                  <a:lnTo>
                    <a:pt x="701" y="464"/>
                  </a:lnTo>
                  <a:lnTo>
                    <a:pt x="705" y="457"/>
                  </a:lnTo>
                  <a:lnTo>
                    <a:pt x="7" y="0"/>
                  </a:lnTo>
                  <a:lnTo>
                    <a:pt x="0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3" name="Freeform 137"/>
            <p:cNvSpPr/>
            <p:nvPr/>
          </p:nvSpPr>
          <p:spPr bwMode="auto">
            <a:xfrm>
              <a:off x="5086" y="2111"/>
              <a:ext cx="301" cy="850"/>
            </a:xfrm>
            <a:custGeom>
              <a:avLst/>
              <a:gdLst>
                <a:gd name="T0" fmla="*/ 301 w 301"/>
                <a:gd name="T1" fmla="*/ 0 h 850"/>
                <a:gd name="T2" fmla="*/ 12 w 301"/>
                <a:gd name="T3" fmla="*/ 850 h 850"/>
                <a:gd name="T4" fmla="*/ 0 w 301"/>
                <a:gd name="T5" fmla="*/ 850 h 850"/>
                <a:gd name="T6" fmla="*/ 289 w 301"/>
                <a:gd name="T7" fmla="*/ 0 h 850"/>
                <a:gd name="T8" fmla="*/ 301 w 301"/>
                <a:gd name="T9" fmla="*/ 0 h 8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1" h="850">
                  <a:moveTo>
                    <a:pt x="301" y="0"/>
                  </a:moveTo>
                  <a:lnTo>
                    <a:pt x="12" y="850"/>
                  </a:lnTo>
                  <a:lnTo>
                    <a:pt x="0" y="850"/>
                  </a:lnTo>
                  <a:lnTo>
                    <a:pt x="289" y="0"/>
                  </a:lnTo>
                  <a:lnTo>
                    <a:pt x="30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4" name="Freeform 138"/>
            <p:cNvSpPr/>
            <p:nvPr/>
          </p:nvSpPr>
          <p:spPr bwMode="auto">
            <a:xfrm>
              <a:off x="4359" y="3018"/>
              <a:ext cx="703" cy="469"/>
            </a:xfrm>
            <a:custGeom>
              <a:avLst/>
              <a:gdLst>
                <a:gd name="T0" fmla="*/ 0 w 703"/>
                <a:gd name="T1" fmla="*/ 469 h 469"/>
                <a:gd name="T2" fmla="*/ 703 w 703"/>
                <a:gd name="T3" fmla="*/ 5 h 469"/>
                <a:gd name="T4" fmla="*/ 692 w 703"/>
                <a:gd name="T5" fmla="*/ 0 h 469"/>
                <a:gd name="T6" fmla="*/ 0 w 703"/>
                <a:gd name="T7" fmla="*/ 459 h 469"/>
                <a:gd name="T8" fmla="*/ 0 w 703"/>
                <a:gd name="T9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3" h="469">
                  <a:moveTo>
                    <a:pt x="0" y="469"/>
                  </a:moveTo>
                  <a:lnTo>
                    <a:pt x="703" y="5"/>
                  </a:lnTo>
                  <a:lnTo>
                    <a:pt x="692" y="0"/>
                  </a:lnTo>
                  <a:lnTo>
                    <a:pt x="0" y="459"/>
                  </a:lnTo>
                  <a:lnTo>
                    <a:pt x="0" y="4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5" name="Freeform 139"/>
            <p:cNvSpPr/>
            <p:nvPr/>
          </p:nvSpPr>
          <p:spPr bwMode="auto">
            <a:xfrm>
              <a:off x="2929" y="3229"/>
              <a:ext cx="521" cy="213"/>
            </a:xfrm>
            <a:custGeom>
              <a:avLst/>
              <a:gdLst>
                <a:gd name="T0" fmla="*/ 0 w 521"/>
                <a:gd name="T1" fmla="*/ 11 h 213"/>
                <a:gd name="T2" fmla="*/ 521 w 521"/>
                <a:gd name="T3" fmla="*/ 213 h 213"/>
                <a:gd name="T4" fmla="*/ 521 w 521"/>
                <a:gd name="T5" fmla="*/ 196 h 213"/>
                <a:gd name="T6" fmla="*/ 7 w 521"/>
                <a:gd name="T7" fmla="*/ 0 h 213"/>
                <a:gd name="T8" fmla="*/ 0 w 521"/>
                <a:gd name="T9" fmla="*/ 11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213">
                  <a:moveTo>
                    <a:pt x="0" y="11"/>
                  </a:moveTo>
                  <a:lnTo>
                    <a:pt x="521" y="213"/>
                  </a:lnTo>
                  <a:lnTo>
                    <a:pt x="521" y="196"/>
                  </a:lnTo>
                  <a:lnTo>
                    <a:pt x="7" y="0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6" name="Freeform 140"/>
            <p:cNvSpPr/>
            <p:nvPr/>
          </p:nvSpPr>
          <p:spPr bwMode="auto">
            <a:xfrm>
              <a:off x="2460" y="2537"/>
              <a:ext cx="431" cy="658"/>
            </a:xfrm>
            <a:custGeom>
              <a:avLst/>
              <a:gdLst>
                <a:gd name="T0" fmla="*/ 0 w 431"/>
                <a:gd name="T1" fmla="*/ 0 h 658"/>
                <a:gd name="T2" fmla="*/ 419 w 431"/>
                <a:gd name="T3" fmla="*/ 658 h 658"/>
                <a:gd name="T4" fmla="*/ 431 w 431"/>
                <a:gd name="T5" fmla="*/ 651 h 658"/>
                <a:gd name="T6" fmla="*/ 12 w 431"/>
                <a:gd name="T7" fmla="*/ 0 h 658"/>
                <a:gd name="T8" fmla="*/ 0 w 431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1" h="658">
                  <a:moveTo>
                    <a:pt x="0" y="0"/>
                  </a:moveTo>
                  <a:lnTo>
                    <a:pt x="419" y="658"/>
                  </a:lnTo>
                  <a:lnTo>
                    <a:pt x="431" y="651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7" name="Rectangle 141"/>
            <p:cNvSpPr>
              <a:spLocks noChangeArrowheads="1"/>
            </p:cNvSpPr>
            <p:nvPr/>
          </p:nvSpPr>
          <p:spPr bwMode="auto">
            <a:xfrm>
              <a:off x="2446" y="1716"/>
              <a:ext cx="9" cy="76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8" name="Freeform 142"/>
            <p:cNvSpPr/>
            <p:nvPr/>
          </p:nvSpPr>
          <p:spPr bwMode="auto">
            <a:xfrm>
              <a:off x="2467" y="1026"/>
              <a:ext cx="393" cy="635"/>
            </a:xfrm>
            <a:custGeom>
              <a:avLst/>
              <a:gdLst>
                <a:gd name="T0" fmla="*/ 0 w 393"/>
                <a:gd name="T1" fmla="*/ 623 h 635"/>
                <a:gd name="T2" fmla="*/ 381 w 393"/>
                <a:gd name="T3" fmla="*/ 0 h 635"/>
                <a:gd name="T4" fmla="*/ 393 w 393"/>
                <a:gd name="T5" fmla="*/ 0 h 635"/>
                <a:gd name="T6" fmla="*/ 12 w 393"/>
                <a:gd name="T7" fmla="*/ 635 h 635"/>
                <a:gd name="T8" fmla="*/ 0 w 393"/>
                <a:gd name="T9" fmla="*/ 623 h 6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3" h="635">
                  <a:moveTo>
                    <a:pt x="0" y="623"/>
                  </a:moveTo>
                  <a:lnTo>
                    <a:pt x="381" y="0"/>
                  </a:lnTo>
                  <a:lnTo>
                    <a:pt x="393" y="0"/>
                  </a:lnTo>
                  <a:lnTo>
                    <a:pt x="12" y="635"/>
                  </a:lnTo>
                  <a:lnTo>
                    <a:pt x="0" y="6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9" name="Freeform 143"/>
            <p:cNvSpPr/>
            <p:nvPr/>
          </p:nvSpPr>
          <p:spPr bwMode="auto">
            <a:xfrm>
              <a:off x="2616" y="1034"/>
              <a:ext cx="247" cy="741"/>
            </a:xfrm>
            <a:custGeom>
              <a:avLst/>
              <a:gdLst>
                <a:gd name="T0" fmla="*/ 235 w 247"/>
                <a:gd name="T1" fmla="*/ 0 h 741"/>
                <a:gd name="T2" fmla="*/ 0 w 247"/>
                <a:gd name="T3" fmla="*/ 734 h 741"/>
                <a:gd name="T4" fmla="*/ 17 w 247"/>
                <a:gd name="T5" fmla="*/ 741 h 741"/>
                <a:gd name="T6" fmla="*/ 247 w 247"/>
                <a:gd name="T7" fmla="*/ 0 h 741"/>
                <a:gd name="T8" fmla="*/ 235 w 247"/>
                <a:gd name="T9" fmla="*/ 0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741">
                  <a:moveTo>
                    <a:pt x="235" y="0"/>
                  </a:moveTo>
                  <a:lnTo>
                    <a:pt x="0" y="734"/>
                  </a:lnTo>
                  <a:lnTo>
                    <a:pt x="17" y="741"/>
                  </a:lnTo>
                  <a:lnTo>
                    <a:pt x="247" y="0"/>
                  </a:lnTo>
                  <a:lnTo>
                    <a:pt x="2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0" name="Freeform 144"/>
            <p:cNvSpPr/>
            <p:nvPr/>
          </p:nvSpPr>
          <p:spPr bwMode="auto">
            <a:xfrm>
              <a:off x="3429" y="659"/>
              <a:ext cx="222" cy="431"/>
            </a:xfrm>
            <a:custGeom>
              <a:avLst/>
              <a:gdLst>
                <a:gd name="T0" fmla="*/ 208 w 222"/>
                <a:gd name="T1" fmla="*/ 0 h 431"/>
                <a:gd name="T2" fmla="*/ 0 w 222"/>
                <a:gd name="T3" fmla="*/ 424 h 431"/>
                <a:gd name="T4" fmla="*/ 9 w 222"/>
                <a:gd name="T5" fmla="*/ 431 h 431"/>
                <a:gd name="T6" fmla="*/ 222 w 222"/>
                <a:gd name="T7" fmla="*/ 0 h 431"/>
                <a:gd name="T8" fmla="*/ 208 w 222"/>
                <a:gd name="T9" fmla="*/ 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2" h="431">
                  <a:moveTo>
                    <a:pt x="208" y="0"/>
                  </a:moveTo>
                  <a:lnTo>
                    <a:pt x="0" y="424"/>
                  </a:lnTo>
                  <a:lnTo>
                    <a:pt x="9" y="431"/>
                  </a:lnTo>
                  <a:lnTo>
                    <a:pt x="222" y="0"/>
                  </a:lnTo>
                  <a:lnTo>
                    <a:pt x="20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1" name="Freeform 145"/>
            <p:cNvSpPr/>
            <p:nvPr/>
          </p:nvSpPr>
          <p:spPr bwMode="auto">
            <a:xfrm>
              <a:off x="3455" y="882"/>
              <a:ext cx="961" cy="239"/>
            </a:xfrm>
            <a:custGeom>
              <a:avLst/>
              <a:gdLst>
                <a:gd name="T0" fmla="*/ 0 w 961"/>
                <a:gd name="T1" fmla="*/ 225 h 239"/>
                <a:gd name="T2" fmla="*/ 961 w 961"/>
                <a:gd name="T3" fmla="*/ 0 h 239"/>
                <a:gd name="T4" fmla="*/ 961 w 961"/>
                <a:gd name="T5" fmla="*/ 12 h 239"/>
                <a:gd name="T6" fmla="*/ 0 w 961"/>
                <a:gd name="T7" fmla="*/ 239 h 239"/>
                <a:gd name="T8" fmla="*/ 0 w 961"/>
                <a:gd name="T9" fmla="*/ 225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1" h="239">
                  <a:moveTo>
                    <a:pt x="0" y="225"/>
                  </a:moveTo>
                  <a:lnTo>
                    <a:pt x="961" y="0"/>
                  </a:lnTo>
                  <a:lnTo>
                    <a:pt x="961" y="12"/>
                  </a:lnTo>
                  <a:lnTo>
                    <a:pt x="0" y="239"/>
                  </a:lnTo>
                  <a:lnTo>
                    <a:pt x="0" y="2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2" name="Freeform 146"/>
            <p:cNvSpPr/>
            <p:nvPr/>
          </p:nvSpPr>
          <p:spPr bwMode="auto">
            <a:xfrm>
              <a:off x="3445" y="1131"/>
              <a:ext cx="838" cy="608"/>
            </a:xfrm>
            <a:custGeom>
              <a:avLst/>
              <a:gdLst>
                <a:gd name="T0" fmla="*/ 0 w 838"/>
                <a:gd name="T1" fmla="*/ 0 h 608"/>
                <a:gd name="T2" fmla="*/ 838 w 838"/>
                <a:gd name="T3" fmla="*/ 594 h 608"/>
                <a:gd name="T4" fmla="*/ 829 w 838"/>
                <a:gd name="T5" fmla="*/ 608 h 608"/>
                <a:gd name="T6" fmla="*/ 0 w 838"/>
                <a:gd name="T7" fmla="*/ 16 h 608"/>
                <a:gd name="T8" fmla="*/ 0 w 838"/>
                <a:gd name="T9" fmla="*/ 0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8" h="608">
                  <a:moveTo>
                    <a:pt x="0" y="0"/>
                  </a:moveTo>
                  <a:lnTo>
                    <a:pt x="838" y="594"/>
                  </a:lnTo>
                  <a:lnTo>
                    <a:pt x="829" y="608"/>
                  </a:lnTo>
                  <a:lnTo>
                    <a:pt x="0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3" name="Freeform 147"/>
            <p:cNvSpPr/>
            <p:nvPr/>
          </p:nvSpPr>
          <p:spPr bwMode="auto">
            <a:xfrm>
              <a:off x="2455" y="1839"/>
              <a:ext cx="159" cy="637"/>
            </a:xfrm>
            <a:custGeom>
              <a:avLst/>
              <a:gdLst>
                <a:gd name="T0" fmla="*/ 147 w 159"/>
                <a:gd name="T1" fmla="*/ 0 h 637"/>
                <a:gd name="T2" fmla="*/ 0 w 159"/>
                <a:gd name="T3" fmla="*/ 637 h 637"/>
                <a:gd name="T4" fmla="*/ 17 w 159"/>
                <a:gd name="T5" fmla="*/ 637 h 637"/>
                <a:gd name="T6" fmla="*/ 159 w 159"/>
                <a:gd name="T7" fmla="*/ 0 h 637"/>
                <a:gd name="T8" fmla="*/ 147 w 159"/>
                <a:gd name="T9" fmla="*/ 0 h 6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637">
                  <a:moveTo>
                    <a:pt x="147" y="0"/>
                  </a:moveTo>
                  <a:lnTo>
                    <a:pt x="0" y="637"/>
                  </a:lnTo>
                  <a:lnTo>
                    <a:pt x="17" y="637"/>
                  </a:lnTo>
                  <a:lnTo>
                    <a:pt x="159" y="0"/>
                  </a:lnTo>
                  <a:lnTo>
                    <a:pt x="14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4" name="Freeform 148"/>
            <p:cNvSpPr/>
            <p:nvPr/>
          </p:nvSpPr>
          <p:spPr bwMode="auto">
            <a:xfrm>
              <a:off x="4326" y="700"/>
              <a:ext cx="107" cy="147"/>
            </a:xfrm>
            <a:custGeom>
              <a:avLst/>
              <a:gdLst>
                <a:gd name="T0" fmla="*/ 0 w 107"/>
                <a:gd name="T1" fmla="*/ 12 h 147"/>
                <a:gd name="T2" fmla="*/ 90 w 107"/>
                <a:gd name="T3" fmla="*/ 147 h 147"/>
                <a:gd name="T4" fmla="*/ 107 w 107"/>
                <a:gd name="T5" fmla="*/ 147 h 147"/>
                <a:gd name="T6" fmla="*/ 12 w 107"/>
                <a:gd name="T7" fmla="*/ 0 h 147"/>
                <a:gd name="T8" fmla="*/ 0 w 107"/>
                <a:gd name="T9" fmla="*/ 12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" h="147">
                  <a:moveTo>
                    <a:pt x="0" y="12"/>
                  </a:moveTo>
                  <a:lnTo>
                    <a:pt x="90" y="147"/>
                  </a:lnTo>
                  <a:lnTo>
                    <a:pt x="107" y="147"/>
                  </a:lnTo>
                  <a:lnTo>
                    <a:pt x="12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5" name="Freeform 149"/>
            <p:cNvSpPr/>
            <p:nvPr/>
          </p:nvSpPr>
          <p:spPr bwMode="auto">
            <a:xfrm>
              <a:off x="4475" y="882"/>
              <a:ext cx="564" cy="279"/>
            </a:xfrm>
            <a:custGeom>
              <a:avLst/>
              <a:gdLst>
                <a:gd name="T0" fmla="*/ 0 w 564"/>
                <a:gd name="T1" fmla="*/ 17 h 279"/>
                <a:gd name="T2" fmla="*/ 564 w 564"/>
                <a:gd name="T3" fmla="*/ 279 h 279"/>
                <a:gd name="T4" fmla="*/ 564 w 564"/>
                <a:gd name="T5" fmla="*/ 268 h 279"/>
                <a:gd name="T6" fmla="*/ 0 w 564"/>
                <a:gd name="T7" fmla="*/ 0 h 279"/>
                <a:gd name="T8" fmla="*/ 0 w 564"/>
                <a:gd name="T9" fmla="*/ 17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4" h="279">
                  <a:moveTo>
                    <a:pt x="0" y="17"/>
                  </a:moveTo>
                  <a:lnTo>
                    <a:pt x="564" y="279"/>
                  </a:lnTo>
                  <a:lnTo>
                    <a:pt x="564" y="268"/>
                  </a:lnTo>
                  <a:lnTo>
                    <a:pt x="0" y="0"/>
                  </a:lnTo>
                  <a:lnTo>
                    <a:pt x="0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6" name="Freeform 150"/>
            <p:cNvSpPr/>
            <p:nvPr/>
          </p:nvSpPr>
          <p:spPr bwMode="auto">
            <a:xfrm>
              <a:off x="4461" y="899"/>
              <a:ext cx="592" cy="658"/>
            </a:xfrm>
            <a:custGeom>
              <a:avLst/>
              <a:gdLst>
                <a:gd name="T0" fmla="*/ 0 w 592"/>
                <a:gd name="T1" fmla="*/ 7 h 658"/>
                <a:gd name="T2" fmla="*/ 582 w 592"/>
                <a:gd name="T3" fmla="*/ 658 h 658"/>
                <a:gd name="T4" fmla="*/ 592 w 592"/>
                <a:gd name="T5" fmla="*/ 648 h 658"/>
                <a:gd name="T6" fmla="*/ 14 w 592"/>
                <a:gd name="T7" fmla="*/ 0 h 658"/>
                <a:gd name="T8" fmla="*/ 0 w 592"/>
                <a:gd name="T9" fmla="*/ 7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658">
                  <a:moveTo>
                    <a:pt x="0" y="7"/>
                  </a:moveTo>
                  <a:lnTo>
                    <a:pt x="582" y="658"/>
                  </a:lnTo>
                  <a:lnTo>
                    <a:pt x="592" y="648"/>
                  </a:lnTo>
                  <a:lnTo>
                    <a:pt x="14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7" name="Freeform 151"/>
            <p:cNvSpPr/>
            <p:nvPr/>
          </p:nvSpPr>
          <p:spPr bwMode="auto">
            <a:xfrm>
              <a:off x="4324" y="913"/>
              <a:ext cx="123" cy="795"/>
            </a:xfrm>
            <a:custGeom>
              <a:avLst/>
              <a:gdLst>
                <a:gd name="T0" fmla="*/ 111 w 123"/>
                <a:gd name="T1" fmla="*/ 0 h 795"/>
                <a:gd name="T2" fmla="*/ 0 w 123"/>
                <a:gd name="T3" fmla="*/ 795 h 795"/>
                <a:gd name="T4" fmla="*/ 16 w 123"/>
                <a:gd name="T5" fmla="*/ 795 h 795"/>
                <a:gd name="T6" fmla="*/ 123 w 123"/>
                <a:gd name="T7" fmla="*/ 0 h 795"/>
                <a:gd name="T8" fmla="*/ 111 w 123"/>
                <a:gd name="T9" fmla="*/ 0 h 7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795">
                  <a:moveTo>
                    <a:pt x="111" y="0"/>
                  </a:moveTo>
                  <a:lnTo>
                    <a:pt x="0" y="795"/>
                  </a:lnTo>
                  <a:lnTo>
                    <a:pt x="16" y="795"/>
                  </a:lnTo>
                  <a:lnTo>
                    <a:pt x="123" y="0"/>
                  </a:lnTo>
                  <a:lnTo>
                    <a:pt x="11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8" name="Freeform 152"/>
            <p:cNvSpPr/>
            <p:nvPr/>
          </p:nvSpPr>
          <p:spPr bwMode="auto">
            <a:xfrm>
              <a:off x="4345" y="1796"/>
              <a:ext cx="424" cy="485"/>
            </a:xfrm>
            <a:custGeom>
              <a:avLst/>
              <a:gdLst>
                <a:gd name="T0" fmla="*/ 0 w 424"/>
                <a:gd name="T1" fmla="*/ 5 h 485"/>
                <a:gd name="T2" fmla="*/ 410 w 424"/>
                <a:gd name="T3" fmla="*/ 485 h 485"/>
                <a:gd name="T4" fmla="*/ 424 w 424"/>
                <a:gd name="T5" fmla="*/ 478 h 485"/>
                <a:gd name="T6" fmla="*/ 14 w 424"/>
                <a:gd name="T7" fmla="*/ 0 h 485"/>
                <a:gd name="T8" fmla="*/ 0 w 424"/>
                <a:gd name="T9" fmla="*/ 5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4" h="485">
                  <a:moveTo>
                    <a:pt x="0" y="5"/>
                  </a:moveTo>
                  <a:lnTo>
                    <a:pt x="410" y="485"/>
                  </a:lnTo>
                  <a:lnTo>
                    <a:pt x="424" y="478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9" name="Freeform 153"/>
            <p:cNvSpPr/>
            <p:nvPr/>
          </p:nvSpPr>
          <p:spPr bwMode="auto">
            <a:xfrm>
              <a:off x="2477" y="2518"/>
              <a:ext cx="414" cy="308"/>
            </a:xfrm>
            <a:custGeom>
              <a:avLst/>
              <a:gdLst>
                <a:gd name="T0" fmla="*/ 0 w 414"/>
                <a:gd name="T1" fmla="*/ 7 h 308"/>
                <a:gd name="T2" fmla="*/ 402 w 414"/>
                <a:gd name="T3" fmla="*/ 308 h 308"/>
                <a:gd name="T4" fmla="*/ 414 w 414"/>
                <a:gd name="T5" fmla="*/ 299 h 308"/>
                <a:gd name="T6" fmla="*/ 9 w 414"/>
                <a:gd name="T7" fmla="*/ 0 h 308"/>
                <a:gd name="T8" fmla="*/ 0 w 414"/>
                <a:gd name="T9" fmla="*/ 7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4" h="308">
                  <a:moveTo>
                    <a:pt x="0" y="7"/>
                  </a:moveTo>
                  <a:lnTo>
                    <a:pt x="402" y="308"/>
                  </a:lnTo>
                  <a:lnTo>
                    <a:pt x="414" y="299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0" name="Freeform 154"/>
            <p:cNvSpPr/>
            <p:nvPr/>
          </p:nvSpPr>
          <p:spPr bwMode="auto">
            <a:xfrm>
              <a:off x="4994" y="1621"/>
              <a:ext cx="80" cy="885"/>
            </a:xfrm>
            <a:custGeom>
              <a:avLst/>
              <a:gdLst>
                <a:gd name="T0" fmla="*/ 73 w 80"/>
                <a:gd name="T1" fmla="*/ 0 h 885"/>
                <a:gd name="T2" fmla="*/ 0 w 80"/>
                <a:gd name="T3" fmla="*/ 885 h 885"/>
                <a:gd name="T4" fmla="*/ 9 w 80"/>
                <a:gd name="T5" fmla="*/ 885 h 885"/>
                <a:gd name="T6" fmla="*/ 80 w 80"/>
                <a:gd name="T7" fmla="*/ 0 h 885"/>
                <a:gd name="T8" fmla="*/ 73 w 80"/>
                <a:gd name="T9" fmla="*/ 0 h 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885">
                  <a:moveTo>
                    <a:pt x="73" y="0"/>
                  </a:moveTo>
                  <a:lnTo>
                    <a:pt x="0" y="885"/>
                  </a:lnTo>
                  <a:lnTo>
                    <a:pt x="9" y="885"/>
                  </a:lnTo>
                  <a:lnTo>
                    <a:pt x="80" y="0"/>
                  </a:lnTo>
                  <a:lnTo>
                    <a:pt x="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1" name="Freeform 155"/>
            <p:cNvSpPr/>
            <p:nvPr/>
          </p:nvSpPr>
          <p:spPr bwMode="auto">
            <a:xfrm>
              <a:off x="5022" y="2104"/>
              <a:ext cx="355" cy="412"/>
            </a:xfrm>
            <a:custGeom>
              <a:avLst/>
              <a:gdLst>
                <a:gd name="T0" fmla="*/ 0 w 355"/>
                <a:gd name="T1" fmla="*/ 405 h 412"/>
                <a:gd name="T2" fmla="*/ 344 w 355"/>
                <a:gd name="T3" fmla="*/ 0 h 412"/>
                <a:gd name="T4" fmla="*/ 355 w 355"/>
                <a:gd name="T5" fmla="*/ 7 h 412"/>
                <a:gd name="T6" fmla="*/ 10 w 355"/>
                <a:gd name="T7" fmla="*/ 412 h 412"/>
                <a:gd name="T8" fmla="*/ 0 w 355"/>
                <a:gd name="T9" fmla="*/ 405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5" h="412">
                  <a:moveTo>
                    <a:pt x="0" y="405"/>
                  </a:moveTo>
                  <a:lnTo>
                    <a:pt x="344" y="0"/>
                  </a:lnTo>
                  <a:lnTo>
                    <a:pt x="355" y="7"/>
                  </a:lnTo>
                  <a:lnTo>
                    <a:pt x="10" y="412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2" name="Freeform 156"/>
            <p:cNvSpPr/>
            <p:nvPr/>
          </p:nvSpPr>
          <p:spPr bwMode="auto">
            <a:xfrm>
              <a:off x="4788" y="2310"/>
              <a:ext cx="184" cy="213"/>
            </a:xfrm>
            <a:custGeom>
              <a:avLst/>
              <a:gdLst>
                <a:gd name="T0" fmla="*/ 0 w 184"/>
                <a:gd name="T1" fmla="*/ 7 h 213"/>
                <a:gd name="T2" fmla="*/ 177 w 184"/>
                <a:gd name="T3" fmla="*/ 213 h 213"/>
                <a:gd name="T4" fmla="*/ 184 w 184"/>
                <a:gd name="T5" fmla="*/ 201 h 213"/>
                <a:gd name="T6" fmla="*/ 12 w 184"/>
                <a:gd name="T7" fmla="*/ 0 h 213"/>
                <a:gd name="T8" fmla="*/ 0 w 184"/>
                <a:gd name="T9" fmla="*/ 7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4" h="213">
                  <a:moveTo>
                    <a:pt x="0" y="7"/>
                  </a:moveTo>
                  <a:lnTo>
                    <a:pt x="177" y="213"/>
                  </a:lnTo>
                  <a:lnTo>
                    <a:pt x="184" y="201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3" name="Freeform 157"/>
            <p:cNvSpPr/>
            <p:nvPr/>
          </p:nvSpPr>
          <p:spPr bwMode="auto">
            <a:xfrm>
              <a:off x="4729" y="2575"/>
              <a:ext cx="253" cy="414"/>
            </a:xfrm>
            <a:custGeom>
              <a:avLst/>
              <a:gdLst>
                <a:gd name="T0" fmla="*/ 246 w 253"/>
                <a:gd name="T1" fmla="*/ 0 h 414"/>
                <a:gd name="T2" fmla="*/ 0 w 253"/>
                <a:gd name="T3" fmla="*/ 398 h 414"/>
                <a:gd name="T4" fmla="*/ 0 w 253"/>
                <a:gd name="T5" fmla="*/ 414 h 414"/>
                <a:gd name="T6" fmla="*/ 253 w 253"/>
                <a:gd name="T7" fmla="*/ 10 h 414"/>
                <a:gd name="T8" fmla="*/ 246 w 253"/>
                <a:gd name="T9" fmla="*/ 0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3" h="414">
                  <a:moveTo>
                    <a:pt x="246" y="0"/>
                  </a:moveTo>
                  <a:lnTo>
                    <a:pt x="0" y="398"/>
                  </a:lnTo>
                  <a:lnTo>
                    <a:pt x="0" y="414"/>
                  </a:lnTo>
                  <a:lnTo>
                    <a:pt x="253" y="10"/>
                  </a:lnTo>
                  <a:lnTo>
                    <a:pt x="24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4" name="Freeform 158"/>
            <p:cNvSpPr/>
            <p:nvPr/>
          </p:nvSpPr>
          <p:spPr bwMode="auto">
            <a:xfrm>
              <a:off x="4018" y="2554"/>
              <a:ext cx="943" cy="324"/>
            </a:xfrm>
            <a:custGeom>
              <a:avLst/>
              <a:gdLst>
                <a:gd name="T0" fmla="*/ 0 w 943"/>
                <a:gd name="T1" fmla="*/ 312 h 324"/>
                <a:gd name="T2" fmla="*/ 943 w 943"/>
                <a:gd name="T3" fmla="*/ 0 h 324"/>
                <a:gd name="T4" fmla="*/ 943 w 943"/>
                <a:gd name="T5" fmla="*/ 14 h 324"/>
                <a:gd name="T6" fmla="*/ 0 w 943"/>
                <a:gd name="T7" fmla="*/ 324 h 324"/>
                <a:gd name="T8" fmla="*/ 0 w 943"/>
                <a:gd name="T9" fmla="*/ 312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3" h="324">
                  <a:moveTo>
                    <a:pt x="0" y="312"/>
                  </a:moveTo>
                  <a:lnTo>
                    <a:pt x="943" y="0"/>
                  </a:lnTo>
                  <a:lnTo>
                    <a:pt x="943" y="14"/>
                  </a:lnTo>
                  <a:lnTo>
                    <a:pt x="0" y="324"/>
                  </a:lnTo>
                  <a:lnTo>
                    <a:pt x="0" y="3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5" name="Freeform 159"/>
            <p:cNvSpPr/>
            <p:nvPr/>
          </p:nvSpPr>
          <p:spPr bwMode="auto">
            <a:xfrm>
              <a:off x="2938" y="2866"/>
              <a:ext cx="671" cy="607"/>
            </a:xfrm>
            <a:custGeom>
              <a:avLst/>
              <a:gdLst>
                <a:gd name="T0" fmla="*/ 0 w 671"/>
                <a:gd name="T1" fmla="*/ 7 h 607"/>
                <a:gd name="T2" fmla="*/ 661 w 671"/>
                <a:gd name="T3" fmla="*/ 607 h 607"/>
                <a:gd name="T4" fmla="*/ 671 w 671"/>
                <a:gd name="T5" fmla="*/ 607 h 607"/>
                <a:gd name="T6" fmla="*/ 12 w 671"/>
                <a:gd name="T7" fmla="*/ 0 h 607"/>
                <a:gd name="T8" fmla="*/ 0 w 671"/>
                <a:gd name="T9" fmla="*/ 7 h 6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1" h="607">
                  <a:moveTo>
                    <a:pt x="0" y="7"/>
                  </a:moveTo>
                  <a:lnTo>
                    <a:pt x="661" y="607"/>
                  </a:lnTo>
                  <a:lnTo>
                    <a:pt x="671" y="607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6" name="Freeform 160"/>
            <p:cNvSpPr/>
            <p:nvPr/>
          </p:nvSpPr>
          <p:spPr bwMode="auto">
            <a:xfrm>
              <a:off x="4546" y="3001"/>
              <a:ext cx="507" cy="299"/>
            </a:xfrm>
            <a:custGeom>
              <a:avLst/>
              <a:gdLst>
                <a:gd name="T0" fmla="*/ 0 w 507"/>
                <a:gd name="T1" fmla="*/ 292 h 299"/>
                <a:gd name="T2" fmla="*/ 500 w 507"/>
                <a:gd name="T3" fmla="*/ 0 h 299"/>
                <a:gd name="T4" fmla="*/ 507 w 507"/>
                <a:gd name="T5" fmla="*/ 12 h 299"/>
                <a:gd name="T6" fmla="*/ 5 w 507"/>
                <a:gd name="T7" fmla="*/ 299 h 299"/>
                <a:gd name="T8" fmla="*/ 0 w 507"/>
                <a:gd name="T9" fmla="*/ 292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99">
                  <a:moveTo>
                    <a:pt x="0" y="292"/>
                  </a:moveTo>
                  <a:lnTo>
                    <a:pt x="500" y="0"/>
                  </a:lnTo>
                  <a:lnTo>
                    <a:pt x="507" y="12"/>
                  </a:lnTo>
                  <a:lnTo>
                    <a:pt x="5" y="299"/>
                  </a:lnTo>
                  <a:lnTo>
                    <a:pt x="0" y="2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7" name="Freeform 161"/>
            <p:cNvSpPr/>
            <p:nvPr/>
          </p:nvSpPr>
          <p:spPr bwMode="auto">
            <a:xfrm>
              <a:off x="3658" y="3314"/>
              <a:ext cx="831" cy="187"/>
            </a:xfrm>
            <a:custGeom>
              <a:avLst/>
              <a:gdLst>
                <a:gd name="T0" fmla="*/ 0 w 831"/>
                <a:gd name="T1" fmla="*/ 173 h 187"/>
                <a:gd name="T2" fmla="*/ 831 w 831"/>
                <a:gd name="T3" fmla="*/ 0 h 187"/>
                <a:gd name="T4" fmla="*/ 831 w 831"/>
                <a:gd name="T5" fmla="*/ 12 h 187"/>
                <a:gd name="T6" fmla="*/ 10 w 831"/>
                <a:gd name="T7" fmla="*/ 187 h 187"/>
                <a:gd name="T8" fmla="*/ 0 w 831"/>
                <a:gd name="T9" fmla="*/ 173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1" h="187">
                  <a:moveTo>
                    <a:pt x="0" y="173"/>
                  </a:moveTo>
                  <a:lnTo>
                    <a:pt x="831" y="0"/>
                  </a:lnTo>
                  <a:lnTo>
                    <a:pt x="831" y="12"/>
                  </a:lnTo>
                  <a:lnTo>
                    <a:pt x="10" y="187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8" name="Oval 162"/>
            <p:cNvSpPr>
              <a:spLocks noChangeArrowheads="1"/>
            </p:cNvSpPr>
            <p:nvPr/>
          </p:nvSpPr>
          <p:spPr bwMode="auto">
            <a:xfrm>
              <a:off x="5107" y="1699"/>
              <a:ext cx="67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9" name="Freeform 163"/>
            <p:cNvSpPr/>
            <p:nvPr/>
          </p:nvSpPr>
          <p:spPr bwMode="auto">
            <a:xfrm>
              <a:off x="2640" y="1140"/>
              <a:ext cx="746" cy="644"/>
            </a:xfrm>
            <a:custGeom>
              <a:avLst/>
              <a:gdLst>
                <a:gd name="T0" fmla="*/ 0 w 746"/>
                <a:gd name="T1" fmla="*/ 635 h 644"/>
                <a:gd name="T2" fmla="*/ 739 w 746"/>
                <a:gd name="T3" fmla="*/ 0 h 644"/>
                <a:gd name="T4" fmla="*/ 746 w 746"/>
                <a:gd name="T5" fmla="*/ 10 h 644"/>
                <a:gd name="T6" fmla="*/ 12 w 746"/>
                <a:gd name="T7" fmla="*/ 644 h 644"/>
                <a:gd name="T8" fmla="*/ 0 w 746"/>
                <a:gd name="T9" fmla="*/ 635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6" h="644">
                  <a:moveTo>
                    <a:pt x="0" y="635"/>
                  </a:moveTo>
                  <a:lnTo>
                    <a:pt x="739" y="0"/>
                  </a:lnTo>
                  <a:lnTo>
                    <a:pt x="746" y="10"/>
                  </a:lnTo>
                  <a:lnTo>
                    <a:pt x="12" y="644"/>
                  </a:lnTo>
                  <a:lnTo>
                    <a:pt x="0" y="6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0" name="Freeform 164"/>
            <p:cNvSpPr/>
            <p:nvPr/>
          </p:nvSpPr>
          <p:spPr bwMode="auto">
            <a:xfrm>
              <a:off x="2612" y="1839"/>
              <a:ext cx="298" cy="966"/>
            </a:xfrm>
            <a:custGeom>
              <a:avLst/>
              <a:gdLst>
                <a:gd name="T0" fmla="*/ 0 w 298"/>
                <a:gd name="T1" fmla="*/ 7 h 966"/>
                <a:gd name="T2" fmla="*/ 286 w 298"/>
                <a:gd name="T3" fmla="*/ 966 h 966"/>
                <a:gd name="T4" fmla="*/ 298 w 298"/>
                <a:gd name="T5" fmla="*/ 959 h 966"/>
                <a:gd name="T6" fmla="*/ 11 w 298"/>
                <a:gd name="T7" fmla="*/ 0 h 966"/>
                <a:gd name="T8" fmla="*/ 0 w 298"/>
                <a:gd name="T9" fmla="*/ 7 h 9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966">
                  <a:moveTo>
                    <a:pt x="0" y="7"/>
                  </a:moveTo>
                  <a:lnTo>
                    <a:pt x="286" y="966"/>
                  </a:lnTo>
                  <a:lnTo>
                    <a:pt x="298" y="959"/>
                  </a:lnTo>
                  <a:lnTo>
                    <a:pt x="11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1" name="Freeform 165"/>
            <p:cNvSpPr/>
            <p:nvPr/>
          </p:nvSpPr>
          <p:spPr bwMode="auto">
            <a:xfrm>
              <a:off x="3983" y="2116"/>
              <a:ext cx="232" cy="720"/>
            </a:xfrm>
            <a:custGeom>
              <a:avLst/>
              <a:gdLst>
                <a:gd name="T0" fmla="*/ 222 w 232"/>
                <a:gd name="T1" fmla="*/ 0 h 720"/>
                <a:gd name="T2" fmla="*/ 0 w 232"/>
                <a:gd name="T3" fmla="*/ 720 h 720"/>
                <a:gd name="T4" fmla="*/ 12 w 232"/>
                <a:gd name="T5" fmla="*/ 720 h 720"/>
                <a:gd name="T6" fmla="*/ 232 w 232"/>
                <a:gd name="T7" fmla="*/ 7 h 720"/>
                <a:gd name="T8" fmla="*/ 222 w 232"/>
                <a:gd name="T9" fmla="*/ 0 h 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2" h="720">
                  <a:moveTo>
                    <a:pt x="222" y="0"/>
                  </a:moveTo>
                  <a:lnTo>
                    <a:pt x="0" y="720"/>
                  </a:lnTo>
                  <a:lnTo>
                    <a:pt x="12" y="720"/>
                  </a:lnTo>
                  <a:lnTo>
                    <a:pt x="232" y="7"/>
                  </a:lnTo>
                  <a:lnTo>
                    <a:pt x="22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2" name="Freeform 166"/>
            <p:cNvSpPr/>
            <p:nvPr/>
          </p:nvSpPr>
          <p:spPr bwMode="auto">
            <a:xfrm>
              <a:off x="2896" y="1003"/>
              <a:ext cx="478" cy="118"/>
            </a:xfrm>
            <a:custGeom>
              <a:avLst/>
              <a:gdLst>
                <a:gd name="T0" fmla="*/ 0 w 478"/>
                <a:gd name="T1" fmla="*/ 14 h 118"/>
                <a:gd name="T2" fmla="*/ 478 w 478"/>
                <a:gd name="T3" fmla="*/ 118 h 118"/>
                <a:gd name="T4" fmla="*/ 478 w 478"/>
                <a:gd name="T5" fmla="*/ 104 h 118"/>
                <a:gd name="T6" fmla="*/ 7 w 478"/>
                <a:gd name="T7" fmla="*/ 0 h 118"/>
                <a:gd name="T8" fmla="*/ 0 w 478"/>
                <a:gd name="T9" fmla="*/ 14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118">
                  <a:moveTo>
                    <a:pt x="0" y="14"/>
                  </a:moveTo>
                  <a:lnTo>
                    <a:pt x="478" y="118"/>
                  </a:lnTo>
                  <a:lnTo>
                    <a:pt x="478" y="104"/>
                  </a:lnTo>
                  <a:lnTo>
                    <a:pt x="7" y="0"/>
                  </a:lnTo>
                  <a:lnTo>
                    <a:pt x="0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3" name="Freeform 167"/>
            <p:cNvSpPr/>
            <p:nvPr/>
          </p:nvSpPr>
          <p:spPr bwMode="auto">
            <a:xfrm>
              <a:off x="4366" y="1592"/>
              <a:ext cx="689" cy="164"/>
            </a:xfrm>
            <a:custGeom>
              <a:avLst/>
              <a:gdLst>
                <a:gd name="T0" fmla="*/ 0 w 689"/>
                <a:gd name="T1" fmla="*/ 152 h 164"/>
                <a:gd name="T2" fmla="*/ 682 w 689"/>
                <a:gd name="T3" fmla="*/ 0 h 164"/>
                <a:gd name="T4" fmla="*/ 689 w 689"/>
                <a:gd name="T5" fmla="*/ 12 h 164"/>
                <a:gd name="T6" fmla="*/ 0 w 689"/>
                <a:gd name="T7" fmla="*/ 164 h 164"/>
                <a:gd name="T8" fmla="*/ 0 w 689"/>
                <a:gd name="T9" fmla="*/ 152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164">
                  <a:moveTo>
                    <a:pt x="0" y="152"/>
                  </a:moveTo>
                  <a:lnTo>
                    <a:pt x="682" y="0"/>
                  </a:lnTo>
                  <a:lnTo>
                    <a:pt x="689" y="12"/>
                  </a:lnTo>
                  <a:lnTo>
                    <a:pt x="0" y="164"/>
                  </a:lnTo>
                  <a:lnTo>
                    <a:pt x="0" y="1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4" name="Freeform 168"/>
            <p:cNvSpPr/>
            <p:nvPr/>
          </p:nvSpPr>
          <p:spPr bwMode="auto">
            <a:xfrm>
              <a:off x="3995" y="2899"/>
              <a:ext cx="499" cy="396"/>
            </a:xfrm>
            <a:custGeom>
              <a:avLst/>
              <a:gdLst>
                <a:gd name="T0" fmla="*/ 0 w 499"/>
                <a:gd name="T1" fmla="*/ 5 h 396"/>
                <a:gd name="T2" fmla="*/ 499 w 499"/>
                <a:gd name="T3" fmla="*/ 396 h 396"/>
                <a:gd name="T4" fmla="*/ 499 w 499"/>
                <a:gd name="T5" fmla="*/ 384 h 396"/>
                <a:gd name="T6" fmla="*/ 14 w 499"/>
                <a:gd name="T7" fmla="*/ 0 h 396"/>
                <a:gd name="T8" fmla="*/ 0 w 499"/>
                <a:gd name="T9" fmla="*/ 5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9" h="396">
                  <a:moveTo>
                    <a:pt x="0" y="5"/>
                  </a:moveTo>
                  <a:lnTo>
                    <a:pt x="499" y="396"/>
                  </a:lnTo>
                  <a:lnTo>
                    <a:pt x="499" y="384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5" name="Freeform 169"/>
            <p:cNvSpPr/>
            <p:nvPr/>
          </p:nvSpPr>
          <p:spPr bwMode="auto">
            <a:xfrm>
              <a:off x="3651" y="2918"/>
              <a:ext cx="306" cy="547"/>
            </a:xfrm>
            <a:custGeom>
              <a:avLst/>
              <a:gdLst>
                <a:gd name="T0" fmla="*/ 0 w 306"/>
                <a:gd name="T1" fmla="*/ 540 h 547"/>
                <a:gd name="T2" fmla="*/ 294 w 306"/>
                <a:gd name="T3" fmla="*/ 0 h 547"/>
                <a:gd name="T4" fmla="*/ 306 w 306"/>
                <a:gd name="T5" fmla="*/ 0 h 547"/>
                <a:gd name="T6" fmla="*/ 10 w 306"/>
                <a:gd name="T7" fmla="*/ 547 h 547"/>
                <a:gd name="T8" fmla="*/ 0 w 306"/>
                <a:gd name="T9" fmla="*/ 540 h 5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6" h="547">
                  <a:moveTo>
                    <a:pt x="0" y="540"/>
                  </a:moveTo>
                  <a:lnTo>
                    <a:pt x="294" y="0"/>
                  </a:lnTo>
                  <a:lnTo>
                    <a:pt x="306" y="0"/>
                  </a:lnTo>
                  <a:lnTo>
                    <a:pt x="10" y="547"/>
                  </a:lnTo>
                  <a:lnTo>
                    <a:pt x="0" y="5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6" name="Rectangle 170"/>
            <p:cNvSpPr>
              <a:spLocks noChangeArrowheads="1"/>
            </p:cNvSpPr>
            <p:nvPr/>
          </p:nvSpPr>
          <p:spPr bwMode="auto">
            <a:xfrm>
              <a:off x="2910" y="2881"/>
              <a:ext cx="9" cy="30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7" name="Freeform 171"/>
            <p:cNvSpPr/>
            <p:nvPr/>
          </p:nvSpPr>
          <p:spPr bwMode="auto">
            <a:xfrm>
              <a:off x="3334" y="2109"/>
              <a:ext cx="611" cy="741"/>
            </a:xfrm>
            <a:custGeom>
              <a:avLst/>
              <a:gdLst>
                <a:gd name="T0" fmla="*/ 0 w 611"/>
                <a:gd name="T1" fmla="*/ 7 h 741"/>
                <a:gd name="T2" fmla="*/ 599 w 611"/>
                <a:gd name="T3" fmla="*/ 741 h 741"/>
                <a:gd name="T4" fmla="*/ 611 w 611"/>
                <a:gd name="T5" fmla="*/ 736 h 741"/>
                <a:gd name="T6" fmla="*/ 12 w 611"/>
                <a:gd name="T7" fmla="*/ 0 h 741"/>
                <a:gd name="T8" fmla="*/ 0 w 611"/>
                <a:gd name="T9" fmla="*/ 7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741">
                  <a:moveTo>
                    <a:pt x="0" y="7"/>
                  </a:moveTo>
                  <a:lnTo>
                    <a:pt x="599" y="741"/>
                  </a:lnTo>
                  <a:lnTo>
                    <a:pt x="611" y="736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698" name="矩形 697"/>
          <p:cNvSpPr/>
          <p:nvPr/>
        </p:nvSpPr>
        <p:spPr>
          <a:xfrm>
            <a:off x="5289750" y="3597932"/>
            <a:ext cx="1620958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spcBef>
                <a:spcPct val="0"/>
              </a:spcBef>
            </a:pP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应用实例</a:t>
            </a:r>
            <a:endParaRPr lang="en-US" altLang="zh-CN" sz="28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99" name="文本框 698"/>
          <p:cNvSpPr txBox="1"/>
          <p:nvPr/>
        </p:nvSpPr>
        <p:spPr>
          <a:xfrm>
            <a:off x="2884968" y="4096747"/>
            <a:ext cx="6430520" cy="2819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Example</a:t>
            </a:r>
          </a:p>
        </p:txBody>
      </p:sp>
      <p:sp>
        <p:nvSpPr>
          <p:cNvPr id="700" name="矩形 699"/>
          <p:cNvSpPr/>
          <p:nvPr/>
        </p:nvSpPr>
        <p:spPr>
          <a:xfrm>
            <a:off x="4689392" y="2820071"/>
            <a:ext cx="2821671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altLang="zh-CN" sz="4400" b="1" dirty="0">
                <a:solidFill>
                  <a:srgbClr val="248C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 / 05</a:t>
            </a:r>
          </a:p>
        </p:txBody>
      </p:sp>
    </p:spTree>
    <p:extLst>
      <p:ext uri="{BB962C8B-B14F-4D97-AF65-F5344CB8AC3E}">
        <p14:creationId xmlns:p14="http://schemas.microsoft.com/office/powerpoint/2010/main" val="225539755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2" dur="5000" fill="hold"/>
                                        <p:tgtEl>
                                          <p:spTgt spid="36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4" dur="5000" fill="hold"/>
                                        <p:tgtEl>
                                          <p:spTgt spid="5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7" dur="1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8" dur="1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9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0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" presetID="41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 tmFilter="0,0; .5, 1; 1, 1"/>
                                        <p:tgtEl>
                                          <p:spTgt spid="6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8" grpId="0"/>
      <p:bldP spid="699" grpId="0"/>
      <p:bldP spid="70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" name="Group 4"/>
          <p:cNvGrpSpPr>
            <a:grpSpLocks noChangeAspect="1"/>
          </p:cNvGrpSpPr>
          <p:nvPr/>
        </p:nvGrpSpPr>
        <p:grpSpPr bwMode="auto">
          <a:xfrm>
            <a:off x="-470501" y="-575689"/>
            <a:ext cx="1552035" cy="1511368"/>
            <a:chOff x="2410" y="593"/>
            <a:chExt cx="3015" cy="2936"/>
          </a:xfrm>
          <a:solidFill>
            <a:srgbClr val="248C80"/>
          </a:solidFill>
        </p:grpSpPr>
        <p:sp>
          <p:nvSpPr>
            <p:cNvPr id="177" name="Freeform 5"/>
            <p:cNvSpPr/>
            <p:nvPr/>
          </p:nvSpPr>
          <p:spPr bwMode="auto">
            <a:xfrm>
              <a:off x="5079" y="1202"/>
              <a:ext cx="66" cy="509"/>
            </a:xfrm>
            <a:custGeom>
              <a:avLst/>
              <a:gdLst>
                <a:gd name="T0" fmla="*/ 0 w 66"/>
                <a:gd name="T1" fmla="*/ 9 h 509"/>
                <a:gd name="T2" fmla="*/ 54 w 66"/>
                <a:gd name="T3" fmla="*/ 509 h 509"/>
                <a:gd name="T4" fmla="*/ 66 w 66"/>
                <a:gd name="T5" fmla="*/ 509 h 509"/>
                <a:gd name="T6" fmla="*/ 9 w 66"/>
                <a:gd name="T7" fmla="*/ 0 h 509"/>
                <a:gd name="T8" fmla="*/ 0 w 66"/>
                <a:gd name="T9" fmla="*/ 9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509">
                  <a:moveTo>
                    <a:pt x="0" y="9"/>
                  </a:moveTo>
                  <a:lnTo>
                    <a:pt x="54" y="509"/>
                  </a:lnTo>
                  <a:lnTo>
                    <a:pt x="66" y="509"/>
                  </a:lnTo>
                  <a:lnTo>
                    <a:pt x="9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8" name="Freeform 6"/>
            <p:cNvSpPr/>
            <p:nvPr/>
          </p:nvSpPr>
          <p:spPr bwMode="auto">
            <a:xfrm>
              <a:off x="5079" y="1195"/>
              <a:ext cx="303" cy="854"/>
            </a:xfrm>
            <a:custGeom>
              <a:avLst/>
              <a:gdLst>
                <a:gd name="T0" fmla="*/ 14 w 303"/>
                <a:gd name="T1" fmla="*/ 0 h 854"/>
                <a:gd name="T2" fmla="*/ 303 w 303"/>
                <a:gd name="T3" fmla="*/ 854 h 854"/>
                <a:gd name="T4" fmla="*/ 287 w 303"/>
                <a:gd name="T5" fmla="*/ 854 h 854"/>
                <a:gd name="T6" fmla="*/ 0 w 303"/>
                <a:gd name="T7" fmla="*/ 11 h 854"/>
                <a:gd name="T8" fmla="*/ 14 w 303"/>
                <a:gd name="T9" fmla="*/ 0 h 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3" h="854">
                  <a:moveTo>
                    <a:pt x="14" y="0"/>
                  </a:moveTo>
                  <a:lnTo>
                    <a:pt x="303" y="854"/>
                  </a:lnTo>
                  <a:lnTo>
                    <a:pt x="287" y="854"/>
                  </a:lnTo>
                  <a:lnTo>
                    <a:pt x="0" y="11"/>
                  </a:lnTo>
                  <a:lnTo>
                    <a:pt x="1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9" name="Freeform 7"/>
            <p:cNvSpPr/>
            <p:nvPr/>
          </p:nvSpPr>
          <p:spPr bwMode="auto">
            <a:xfrm>
              <a:off x="5074" y="1202"/>
              <a:ext cx="12" cy="345"/>
            </a:xfrm>
            <a:custGeom>
              <a:avLst/>
              <a:gdLst>
                <a:gd name="T0" fmla="*/ 0 w 12"/>
                <a:gd name="T1" fmla="*/ 0 h 345"/>
                <a:gd name="T2" fmla="*/ 0 w 12"/>
                <a:gd name="T3" fmla="*/ 345 h 345"/>
                <a:gd name="T4" fmla="*/ 12 w 12"/>
                <a:gd name="T5" fmla="*/ 345 h 345"/>
                <a:gd name="T6" fmla="*/ 12 w 12"/>
                <a:gd name="T7" fmla="*/ 12 h 345"/>
                <a:gd name="T8" fmla="*/ 0 w 12"/>
                <a:gd name="T9" fmla="*/ 0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345">
                  <a:moveTo>
                    <a:pt x="0" y="0"/>
                  </a:moveTo>
                  <a:lnTo>
                    <a:pt x="0" y="345"/>
                  </a:lnTo>
                  <a:lnTo>
                    <a:pt x="12" y="345"/>
                  </a:lnTo>
                  <a:lnTo>
                    <a:pt x="12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0" name="Rectangle 8"/>
            <p:cNvSpPr>
              <a:spLocks noChangeArrowheads="1"/>
            </p:cNvSpPr>
            <p:nvPr/>
          </p:nvSpPr>
          <p:spPr bwMode="auto">
            <a:xfrm>
              <a:off x="3658" y="3501"/>
              <a:ext cx="647" cy="1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1" name="Freeform 9"/>
            <p:cNvSpPr/>
            <p:nvPr/>
          </p:nvSpPr>
          <p:spPr bwMode="auto">
            <a:xfrm>
              <a:off x="3488" y="3446"/>
              <a:ext cx="118" cy="48"/>
            </a:xfrm>
            <a:custGeom>
              <a:avLst/>
              <a:gdLst>
                <a:gd name="T0" fmla="*/ 0 w 118"/>
                <a:gd name="T1" fmla="*/ 10 h 48"/>
                <a:gd name="T2" fmla="*/ 111 w 118"/>
                <a:gd name="T3" fmla="*/ 48 h 48"/>
                <a:gd name="T4" fmla="*/ 118 w 118"/>
                <a:gd name="T5" fmla="*/ 36 h 48"/>
                <a:gd name="T6" fmla="*/ 14 w 118"/>
                <a:gd name="T7" fmla="*/ 0 h 48"/>
                <a:gd name="T8" fmla="*/ 0 w 118"/>
                <a:gd name="T9" fmla="*/ 1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48">
                  <a:moveTo>
                    <a:pt x="0" y="10"/>
                  </a:moveTo>
                  <a:lnTo>
                    <a:pt x="111" y="48"/>
                  </a:lnTo>
                  <a:lnTo>
                    <a:pt x="118" y="36"/>
                  </a:lnTo>
                  <a:lnTo>
                    <a:pt x="14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2" name="Freeform 10"/>
            <p:cNvSpPr/>
            <p:nvPr/>
          </p:nvSpPr>
          <p:spPr bwMode="auto">
            <a:xfrm>
              <a:off x="2830" y="1026"/>
              <a:ext cx="30" cy="256"/>
            </a:xfrm>
            <a:custGeom>
              <a:avLst/>
              <a:gdLst>
                <a:gd name="T0" fmla="*/ 30 w 30"/>
                <a:gd name="T1" fmla="*/ 0 h 256"/>
                <a:gd name="T2" fmla="*/ 9 w 30"/>
                <a:gd name="T3" fmla="*/ 256 h 256"/>
                <a:gd name="T4" fmla="*/ 0 w 30"/>
                <a:gd name="T5" fmla="*/ 256 h 256"/>
                <a:gd name="T6" fmla="*/ 26 w 30"/>
                <a:gd name="T7" fmla="*/ 0 h 256"/>
                <a:gd name="T8" fmla="*/ 30 w 30"/>
                <a:gd name="T9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56">
                  <a:moveTo>
                    <a:pt x="30" y="0"/>
                  </a:moveTo>
                  <a:lnTo>
                    <a:pt x="9" y="256"/>
                  </a:lnTo>
                  <a:lnTo>
                    <a:pt x="0" y="256"/>
                  </a:lnTo>
                  <a:lnTo>
                    <a:pt x="26" y="0"/>
                  </a:lnTo>
                  <a:lnTo>
                    <a:pt x="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3" name="Freeform 11"/>
            <p:cNvSpPr/>
            <p:nvPr/>
          </p:nvSpPr>
          <p:spPr bwMode="auto">
            <a:xfrm>
              <a:off x="2841" y="773"/>
              <a:ext cx="604" cy="519"/>
            </a:xfrm>
            <a:custGeom>
              <a:avLst/>
              <a:gdLst>
                <a:gd name="T0" fmla="*/ 0 w 604"/>
                <a:gd name="T1" fmla="*/ 512 h 519"/>
                <a:gd name="T2" fmla="*/ 595 w 604"/>
                <a:gd name="T3" fmla="*/ 0 h 519"/>
                <a:gd name="T4" fmla="*/ 604 w 604"/>
                <a:gd name="T5" fmla="*/ 7 h 519"/>
                <a:gd name="T6" fmla="*/ 12 w 604"/>
                <a:gd name="T7" fmla="*/ 519 h 519"/>
                <a:gd name="T8" fmla="*/ 0 w 604"/>
                <a:gd name="T9" fmla="*/ 512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4" h="519">
                  <a:moveTo>
                    <a:pt x="0" y="512"/>
                  </a:moveTo>
                  <a:lnTo>
                    <a:pt x="595" y="0"/>
                  </a:lnTo>
                  <a:lnTo>
                    <a:pt x="604" y="7"/>
                  </a:lnTo>
                  <a:lnTo>
                    <a:pt x="12" y="519"/>
                  </a:lnTo>
                  <a:lnTo>
                    <a:pt x="0" y="5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4" name="Freeform 12"/>
            <p:cNvSpPr/>
            <p:nvPr/>
          </p:nvSpPr>
          <p:spPr bwMode="auto">
            <a:xfrm>
              <a:off x="2988" y="761"/>
              <a:ext cx="445" cy="192"/>
            </a:xfrm>
            <a:custGeom>
              <a:avLst/>
              <a:gdLst>
                <a:gd name="T0" fmla="*/ 445 w 445"/>
                <a:gd name="T1" fmla="*/ 17 h 192"/>
                <a:gd name="T2" fmla="*/ 3 w 445"/>
                <a:gd name="T3" fmla="*/ 192 h 192"/>
                <a:gd name="T4" fmla="*/ 0 w 445"/>
                <a:gd name="T5" fmla="*/ 187 h 192"/>
                <a:gd name="T6" fmla="*/ 445 w 445"/>
                <a:gd name="T7" fmla="*/ 0 h 192"/>
                <a:gd name="T8" fmla="*/ 445 w 445"/>
                <a:gd name="T9" fmla="*/ 17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5" h="192">
                  <a:moveTo>
                    <a:pt x="445" y="17"/>
                  </a:moveTo>
                  <a:lnTo>
                    <a:pt x="3" y="192"/>
                  </a:lnTo>
                  <a:lnTo>
                    <a:pt x="0" y="187"/>
                  </a:lnTo>
                  <a:lnTo>
                    <a:pt x="445" y="0"/>
                  </a:lnTo>
                  <a:lnTo>
                    <a:pt x="445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5" name="Freeform 13"/>
            <p:cNvSpPr/>
            <p:nvPr/>
          </p:nvSpPr>
          <p:spPr bwMode="auto">
            <a:xfrm>
              <a:off x="3478" y="650"/>
              <a:ext cx="159" cy="95"/>
            </a:xfrm>
            <a:custGeom>
              <a:avLst/>
              <a:gdLst>
                <a:gd name="T0" fmla="*/ 10 w 159"/>
                <a:gd name="T1" fmla="*/ 95 h 95"/>
                <a:gd name="T2" fmla="*/ 159 w 159"/>
                <a:gd name="T3" fmla="*/ 9 h 95"/>
                <a:gd name="T4" fmla="*/ 159 w 159"/>
                <a:gd name="T5" fmla="*/ 0 h 95"/>
                <a:gd name="T6" fmla="*/ 0 w 159"/>
                <a:gd name="T7" fmla="*/ 88 h 95"/>
                <a:gd name="T8" fmla="*/ 10 w 159"/>
                <a:gd name="T9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95">
                  <a:moveTo>
                    <a:pt x="10" y="95"/>
                  </a:moveTo>
                  <a:lnTo>
                    <a:pt x="159" y="9"/>
                  </a:lnTo>
                  <a:lnTo>
                    <a:pt x="159" y="0"/>
                  </a:lnTo>
                  <a:lnTo>
                    <a:pt x="0" y="88"/>
                  </a:lnTo>
                  <a:lnTo>
                    <a:pt x="10" y="9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6" name="Freeform 14"/>
            <p:cNvSpPr/>
            <p:nvPr/>
          </p:nvSpPr>
          <p:spPr bwMode="auto">
            <a:xfrm>
              <a:off x="3488" y="683"/>
              <a:ext cx="798" cy="74"/>
            </a:xfrm>
            <a:custGeom>
              <a:avLst/>
              <a:gdLst>
                <a:gd name="T0" fmla="*/ 0 w 798"/>
                <a:gd name="T1" fmla="*/ 62 h 74"/>
                <a:gd name="T2" fmla="*/ 798 w 798"/>
                <a:gd name="T3" fmla="*/ 0 h 74"/>
                <a:gd name="T4" fmla="*/ 798 w 798"/>
                <a:gd name="T5" fmla="*/ 10 h 74"/>
                <a:gd name="T6" fmla="*/ 0 w 798"/>
                <a:gd name="T7" fmla="*/ 74 h 74"/>
                <a:gd name="T8" fmla="*/ 0 w 798"/>
                <a:gd name="T9" fmla="*/ 6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8" h="74">
                  <a:moveTo>
                    <a:pt x="0" y="62"/>
                  </a:moveTo>
                  <a:lnTo>
                    <a:pt x="798" y="0"/>
                  </a:lnTo>
                  <a:lnTo>
                    <a:pt x="798" y="10"/>
                  </a:lnTo>
                  <a:lnTo>
                    <a:pt x="0" y="74"/>
                  </a:lnTo>
                  <a:lnTo>
                    <a:pt x="0" y="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7" name="Freeform 15"/>
            <p:cNvSpPr/>
            <p:nvPr/>
          </p:nvSpPr>
          <p:spPr bwMode="auto">
            <a:xfrm>
              <a:off x="3421" y="778"/>
              <a:ext cx="34" cy="308"/>
            </a:xfrm>
            <a:custGeom>
              <a:avLst/>
              <a:gdLst>
                <a:gd name="T0" fmla="*/ 29 w 34"/>
                <a:gd name="T1" fmla="*/ 0 h 308"/>
                <a:gd name="T2" fmla="*/ 0 w 34"/>
                <a:gd name="T3" fmla="*/ 308 h 308"/>
                <a:gd name="T4" fmla="*/ 12 w 34"/>
                <a:gd name="T5" fmla="*/ 308 h 308"/>
                <a:gd name="T6" fmla="*/ 34 w 34"/>
                <a:gd name="T7" fmla="*/ 0 h 308"/>
                <a:gd name="T8" fmla="*/ 29 w 34"/>
                <a:gd name="T9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308">
                  <a:moveTo>
                    <a:pt x="29" y="0"/>
                  </a:moveTo>
                  <a:lnTo>
                    <a:pt x="0" y="308"/>
                  </a:lnTo>
                  <a:lnTo>
                    <a:pt x="12" y="308"/>
                  </a:lnTo>
                  <a:lnTo>
                    <a:pt x="34" y="0"/>
                  </a:ln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8" name="Freeform 16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  <a:gd name="T10" fmla="*/ 0 w 571"/>
                <a:gd name="T11" fmla="*/ 11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9" name="Freeform 17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0" name="Freeform 18"/>
            <p:cNvSpPr/>
            <p:nvPr/>
          </p:nvSpPr>
          <p:spPr bwMode="auto">
            <a:xfrm>
              <a:off x="4087" y="693"/>
              <a:ext cx="225" cy="307"/>
            </a:xfrm>
            <a:custGeom>
              <a:avLst/>
              <a:gdLst>
                <a:gd name="T0" fmla="*/ 213 w 225"/>
                <a:gd name="T1" fmla="*/ 0 h 307"/>
                <a:gd name="T2" fmla="*/ 0 w 225"/>
                <a:gd name="T3" fmla="*/ 298 h 307"/>
                <a:gd name="T4" fmla="*/ 12 w 225"/>
                <a:gd name="T5" fmla="*/ 307 h 307"/>
                <a:gd name="T6" fmla="*/ 225 w 225"/>
                <a:gd name="T7" fmla="*/ 7 h 307"/>
                <a:gd name="T8" fmla="*/ 213 w 225"/>
                <a:gd name="T9" fmla="*/ 0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5" h="307">
                  <a:moveTo>
                    <a:pt x="213" y="0"/>
                  </a:moveTo>
                  <a:lnTo>
                    <a:pt x="0" y="298"/>
                  </a:lnTo>
                  <a:lnTo>
                    <a:pt x="12" y="307"/>
                  </a:lnTo>
                  <a:lnTo>
                    <a:pt x="225" y="7"/>
                  </a:lnTo>
                  <a:lnTo>
                    <a:pt x="21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1" name="Freeform 19"/>
            <p:cNvSpPr/>
            <p:nvPr/>
          </p:nvSpPr>
          <p:spPr bwMode="auto">
            <a:xfrm>
              <a:off x="2481" y="1318"/>
              <a:ext cx="339" cy="343"/>
            </a:xfrm>
            <a:custGeom>
              <a:avLst/>
              <a:gdLst>
                <a:gd name="T0" fmla="*/ 0 w 339"/>
                <a:gd name="T1" fmla="*/ 336 h 343"/>
                <a:gd name="T2" fmla="*/ 332 w 339"/>
                <a:gd name="T3" fmla="*/ 0 h 343"/>
                <a:gd name="T4" fmla="*/ 339 w 339"/>
                <a:gd name="T5" fmla="*/ 7 h 343"/>
                <a:gd name="T6" fmla="*/ 5 w 339"/>
                <a:gd name="T7" fmla="*/ 343 h 343"/>
                <a:gd name="T8" fmla="*/ 0 w 339"/>
                <a:gd name="T9" fmla="*/ 336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9" h="343">
                  <a:moveTo>
                    <a:pt x="0" y="336"/>
                  </a:moveTo>
                  <a:lnTo>
                    <a:pt x="332" y="0"/>
                  </a:lnTo>
                  <a:lnTo>
                    <a:pt x="339" y="7"/>
                  </a:lnTo>
                  <a:lnTo>
                    <a:pt x="5" y="343"/>
                  </a:lnTo>
                  <a:lnTo>
                    <a:pt x="0" y="3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2" name="Freeform 20"/>
            <p:cNvSpPr/>
            <p:nvPr/>
          </p:nvSpPr>
          <p:spPr bwMode="auto">
            <a:xfrm>
              <a:off x="2616" y="1332"/>
              <a:ext cx="209" cy="753"/>
            </a:xfrm>
            <a:custGeom>
              <a:avLst/>
              <a:gdLst>
                <a:gd name="T0" fmla="*/ 197 w 209"/>
                <a:gd name="T1" fmla="*/ 0 h 753"/>
                <a:gd name="T2" fmla="*/ 0 w 209"/>
                <a:gd name="T3" fmla="*/ 743 h 753"/>
                <a:gd name="T4" fmla="*/ 10 w 209"/>
                <a:gd name="T5" fmla="*/ 753 h 753"/>
                <a:gd name="T6" fmla="*/ 209 w 209"/>
                <a:gd name="T7" fmla="*/ 0 h 753"/>
                <a:gd name="T8" fmla="*/ 197 w 209"/>
                <a:gd name="T9" fmla="*/ 0 h 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753">
                  <a:moveTo>
                    <a:pt x="197" y="0"/>
                  </a:moveTo>
                  <a:lnTo>
                    <a:pt x="0" y="743"/>
                  </a:lnTo>
                  <a:lnTo>
                    <a:pt x="10" y="753"/>
                  </a:lnTo>
                  <a:lnTo>
                    <a:pt x="209" y="0"/>
                  </a:lnTo>
                  <a:lnTo>
                    <a:pt x="19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3" name="Freeform 21"/>
            <p:cNvSpPr/>
            <p:nvPr/>
          </p:nvSpPr>
          <p:spPr bwMode="auto">
            <a:xfrm>
              <a:off x="2477" y="1704"/>
              <a:ext cx="106" cy="92"/>
            </a:xfrm>
            <a:custGeom>
              <a:avLst/>
              <a:gdLst>
                <a:gd name="T0" fmla="*/ 0 w 106"/>
                <a:gd name="T1" fmla="*/ 7 h 92"/>
                <a:gd name="T2" fmla="*/ 94 w 106"/>
                <a:gd name="T3" fmla="*/ 92 h 92"/>
                <a:gd name="T4" fmla="*/ 106 w 106"/>
                <a:gd name="T5" fmla="*/ 75 h 92"/>
                <a:gd name="T6" fmla="*/ 9 w 106"/>
                <a:gd name="T7" fmla="*/ 0 h 92"/>
                <a:gd name="T8" fmla="*/ 0 w 106"/>
                <a:gd name="T9" fmla="*/ 7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92">
                  <a:moveTo>
                    <a:pt x="0" y="7"/>
                  </a:moveTo>
                  <a:lnTo>
                    <a:pt x="94" y="92"/>
                  </a:lnTo>
                  <a:lnTo>
                    <a:pt x="106" y="75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4" name="Freeform 22"/>
            <p:cNvSpPr/>
            <p:nvPr/>
          </p:nvSpPr>
          <p:spPr bwMode="auto">
            <a:xfrm>
              <a:off x="2451" y="1711"/>
              <a:ext cx="146" cy="374"/>
            </a:xfrm>
            <a:custGeom>
              <a:avLst/>
              <a:gdLst>
                <a:gd name="T0" fmla="*/ 0 w 146"/>
                <a:gd name="T1" fmla="*/ 0 h 374"/>
                <a:gd name="T2" fmla="*/ 135 w 146"/>
                <a:gd name="T3" fmla="*/ 374 h 374"/>
                <a:gd name="T4" fmla="*/ 146 w 146"/>
                <a:gd name="T5" fmla="*/ 374 h 374"/>
                <a:gd name="T6" fmla="*/ 11 w 146"/>
                <a:gd name="T7" fmla="*/ 0 h 374"/>
                <a:gd name="T8" fmla="*/ 0 w 146"/>
                <a:gd name="T9" fmla="*/ 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374">
                  <a:moveTo>
                    <a:pt x="0" y="0"/>
                  </a:moveTo>
                  <a:lnTo>
                    <a:pt x="135" y="374"/>
                  </a:lnTo>
                  <a:lnTo>
                    <a:pt x="146" y="374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5" name="Rectangle 23"/>
            <p:cNvSpPr>
              <a:spLocks noChangeArrowheads="1"/>
            </p:cNvSpPr>
            <p:nvPr/>
          </p:nvSpPr>
          <p:spPr bwMode="auto">
            <a:xfrm>
              <a:off x="3410" y="1164"/>
              <a:ext cx="11" cy="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6" name="Freeform 24"/>
            <p:cNvSpPr/>
            <p:nvPr/>
          </p:nvSpPr>
          <p:spPr bwMode="auto">
            <a:xfrm>
              <a:off x="2848" y="1202"/>
              <a:ext cx="538" cy="111"/>
            </a:xfrm>
            <a:custGeom>
              <a:avLst/>
              <a:gdLst>
                <a:gd name="T0" fmla="*/ 0 w 538"/>
                <a:gd name="T1" fmla="*/ 102 h 111"/>
                <a:gd name="T2" fmla="*/ 538 w 538"/>
                <a:gd name="T3" fmla="*/ 0 h 111"/>
                <a:gd name="T4" fmla="*/ 538 w 538"/>
                <a:gd name="T5" fmla="*/ 9 h 111"/>
                <a:gd name="T6" fmla="*/ 0 w 538"/>
                <a:gd name="T7" fmla="*/ 111 h 111"/>
                <a:gd name="T8" fmla="*/ 0 w 538"/>
                <a:gd name="T9" fmla="*/ 102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8" h="111">
                  <a:moveTo>
                    <a:pt x="0" y="102"/>
                  </a:moveTo>
                  <a:lnTo>
                    <a:pt x="538" y="0"/>
                  </a:lnTo>
                  <a:lnTo>
                    <a:pt x="538" y="9"/>
                  </a:lnTo>
                  <a:lnTo>
                    <a:pt x="0" y="111"/>
                  </a:lnTo>
                  <a:lnTo>
                    <a:pt x="0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7" name="Freeform 25"/>
            <p:cNvSpPr/>
            <p:nvPr/>
          </p:nvSpPr>
          <p:spPr bwMode="auto">
            <a:xfrm>
              <a:off x="2834" y="1320"/>
              <a:ext cx="287" cy="455"/>
            </a:xfrm>
            <a:custGeom>
              <a:avLst/>
              <a:gdLst>
                <a:gd name="T0" fmla="*/ 0 w 287"/>
                <a:gd name="T1" fmla="*/ 5 h 455"/>
                <a:gd name="T2" fmla="*/ 275 w 287"/>
                <a:gd name="T3" fmla="*/ 450 h 455"/>
                <a:gd name="T4" fmla="*/ 277 w 287"/>
                <a:gd name="T5" fmla="*/ 455 h 455"/>
                <a:gd name="T6" fmla="*/ 287 w 287"/>
                <a:gd name="T7" fmla="*/ 445 h 455"/>
                <a:gd name="T8" fmla="*/ 7 w 287"/>
                <a:gd name="T9" fmla="*/ 0 h 455"/>
                <a:gd name="T10" fmla="*/ 0 w 287"/>
                <a:gd name="T11" fmla="*/ 5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7" h="455">
                  <a:moveTo>
                    <a:pt x="0" y="5"/>
                  </a:moveTo>
                  <a:lnTo>
                    <a:pt x="275" y="450"/>
                  </a:lnTo>
                  <a:lnTo>
                    <a:pt x="277" y="455"/>
                  </a:lnTo>
                  <a:lnTo>
                    <a:pt x="287" y="445"/>
                  </a:lnTo>
                  <a:lnTo>
                    <a:pt x="7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8" name="Freeform 26"/>
            <p:cNvSpPr/>
            <p:nvPr/>
          </p:nvSpPr>
          <p:spPr bwMode="auto">
            <a:xfrm>
              <a:off x="3140" y="1221"/>
              <a:ext cx="270" cy="544"/>
            </a:xfrm>
            <a:custGeom>
              <a:avLst/>
              <a:gdLst>
                <a:gd name="T0" fmla="*/ 0 w 270"/>
                <a:gd name="T1" fmla="*/ 544 h 544"/>
                <a:gd name="T2" fmla="*/ 263 w 270"/>
                <a:gd name="T3" fmla="*/ 0 h 544"/>
                <a:gd name="T4" fmla="*/ 270 w 270"/>
                <a:gd name="T5" fmla="*/ 0 h 544"/>
                <a:gd name="T6" fmla="*/ 14 w 270"/>
                <a:gd name="T7" fmla="*/ 544 h 544"/>
                <a:gd name="T8" fmla="*/ 0 w 270"/>
                <a:gd name="T9" fmla="*/ 544 h 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0" h="544">
                  <a:moveTo>
                    <a:pt x="0" y="544"/>
                  </a:moveTo>
                  <a:lnTo>
                    <a:pt x="263" y="0"/>
                  </a:lnTo>
                  <a:lnTo>
                    <a:pt x="270" y="0"/>
                  </a:lnTo>
                  <a:lnTo>
                    <a:pt x="14" y="544"/>
                  </a:lnTo>
                  <a:lnTo>
                    <a:pt x="0" y="5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9" name="Freeform 27"/>
            <p:cNvSpPr/>
            <p:nvPr/>
          </p:nvSpPr>
          <p:spPr bwMode="auto">
            <a:xfrm>
              <a:off x="3317" y="1221"/>
              <a:ext cx="93" cy="809"/>
            </a:xfrm>
            <a:custGeom>
              <a:avLst/>
              <a:gdLst>
                <a:gd name="T0" fmla="*/ 83 w 93"/>
                <a:gd name="T1" fmla="*/ 0 h 809"/>
                <a:gd name="T2" fmla="*/ 0 w 93"/>
                <a:gd name="T3" fmla="*/ 809 h 809"/>
                <a:gd name="T4" fmla="*/ 12 w 93"/>
                <a:gd name="T5" fmla="*/ 809 h 809"/>
                <a:gd name="T6" fmla="*/ 93 w 93"/>
                <a:gd name="T7" fmla="*/ 0 h 809"/>
                <a:gd name="T8" fmla="*/ 83 w 93"/>
                <a:gd name="T9" fmla="*/ 0 h 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" h="809">
                  <a:moveTo>
                    <a:pt x="83" y="0"/>
                  </a:moveTo>
                  <a:lnTo>
                    <a:pt x="0" y="809"/>
                  </a:lnTo>
                  <a:lnTo>
                    <a:pt x="12" y="809"/>
                  </a:lnTo>
                  <a:lnTo>
                    <a:pt x="93" y="0"/>
                  </a:lnTo>
                  <a:lnTo>
                    <a:pt x="8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0" name="Freeform 28"/>
            <p:cNvSpPr/>
            <p:nvPr/>
          </p:nvSpPr>
          <p:spPr bwMode="auto">
            <a:xfrm>
              <a:off x="3438" y="1022"/>
              <a:ext cx="611" cy="180"/>
            </a:xfrm>
            <a:custGeom>
              <a:avLst/>
              <a:gdLst>
                <a:gd name="T0" fmla="*/ 0 w 611"/>
                <a:gd name="T1" fmla="*/ 165 h 180"/>
                <a:gd name="T2" fmla="*/ 611 w 611"/>
                <a:gd name="T3" fmla="*/ 0 h 180"/>
                <a:gd name="T4" fmla="*/ 611 w 611"/>
                <a:gd name="T5" fmla="*/ 14 h 180"/>
                <a:gd name="T6" fmla="*/ 0 w 611"/>
                <a:gd name="T7" fmla="*/ 180 h 180"/>
                <a:gd name="T8" fmla="*/ 0 w 611"/>
                <a:gd name="T9" fmla="*/ 165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180">
                  <a:moveTo>
                    <a:pt x="0" y="165"/>
                  </a:moveTo>
                  <a:lnTo>
                    <a:pt x="611" y="0"/>
                  </a:lnTo>
                  <a:lnTo>
                    <a:pt x="611" y="14"/>
                  </a:lnTo>
                  <a:lnTo>
                    <a:pt x="0" y="180"/>
                  </a:lnTo>
                  <a:lnTo>
                    <a:pt x="0" y="1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1" name="Freeform 29"/>
            <p:cNvSpPr/>
            <p:nvPr/>
          </p:nvSpPr>
          <p:spPr bwMode="auto">
            <a:xfrm>
              <a:off x="4340" y="702"/>
              <a:ext cx="377" cy="396"/>
            </a:xfrm>
            <a:custGeom>
              <a:avLst/>
              <a:gdLst>
                <a:gd name="T0" fmla="*/ 0 w 377"/>
                <a:gd name="T1" fmla="*/ 12 h 396"/>
                <a:gd name="T2" fmla="*/ 370 w 377"/>
                <a:gd name="T3" fmla="*/ 396 h 396"/>
                <a:gd name="T4" fmla="*/ 377 w 377"/>
                <a:gd name="T5" fmla="*/ 388 h 396"/>
                <a:gd name="T6" fmla="*/ 0 w 377"/>
                <a:gd name="T7" fmla="*/ 0 h 396"/>
                <a:gd name="T8" fmla="*/ 0 w 377"/>
                <a:gd name="T9" fmla="*/ 12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7" h="396">
                  <a:moveTo>
                    <a:pt x="0" y="12"/>
                  </a:moveTo>
                  <a:lnTo>
                    <a:pt x="370" y="396"/>
                  </a:lnTo>
                  <a:lnTo>
                    <a:pt x="377" y="388"/>
                  </a:lnTo>
                  <a:lnTo>
                    <a:pt x="0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2" name="Freeform 30"/>
            <p:cNvSpPr/>
            <p:nvPr/>
          </p:nvSpPr>
          <p:spPr bwMode="auto">
            <a:xfrm>
              <a:off x="4108" y="1015"/>
              <a:ext cx="597" cy="97"/>
            </a:xfrm>
            <a:custGeom>
              <a:avLst/>
              <a:gdLst>
                <a:gd name="T0" fmla="*/ 0 w 597"/>
                <a:gd name="T1" fmla="*/ 0 h 97"/>
                <a:gd name="T2" fmla="*/ 597 w 597"/>
                <a:gd name="T3" fmla="*/ 90 h 97"/>
                <a:gd name="T4" fmla="*/ 597 w 597"/>
                <a:gd name="T5" fmla="*/ 97 h 97"/>
                <a:gd name="T6" fmla="*/ 0 w 597"/>
                <a:gd name="T7" fmla="*/ 11 h 97"/>
                <a:gd name="T8" fmla="*/ 0 w 597"/>
                <a:gd name="T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97">
                  <a:moveTo>
                    <a:pt x="0" y="0"/>
                  </a:moveTo>
                  <a:lnTo>
                    <a:pt x="597" y="90"/>
                  </a:lnTo>
                  <a:lnTo>
                    <a:pt x="597" y="97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3" name="Freeform 31"/>
            <p:cNvSpPr/>
            <p:nvPr/>
          </p:nvSpPr>
          <p:spPr bwMode="auto">
            <a:xfrm>
              <a:off x="4759" y="1121"/>
              <a:ext cx="280" cy="55"/>
            </a:xfrm>
            <a:custGeom>
              <a:avLst/>
              <a:gdLst>
                <a:gd name="T0" fmla="*/ 5 w 280"/>
                <a:gd name="T1" fmla="*/ 0 h 55"/>
                <a:gd name="T2" fmla="*/ 280 w 280"/>
                <a:gd name="T3" fmla="*/ 40 h 55"/>
                <a:gd name="T4" fmla="*/ 280 w 280"/>
                <a:gd name="T5" fmla="*/ 55 h 55"/>
                <a:gd name="T6" fmla="*/ 0 w 280"/>
                <a:gd name="T7" fmla="*/ 7 h 55"/>
                <a:gd name="T8" fmla="*/ 5 w 280"/>
                <a:gd name="T9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0" h="55">
                  <a:moveTo>
                    <a:pt x="5" y="0"/>
                  </a:moveTo>
                  <a:lnTo>
                    <a:pt x="280" y="40"/>
                  </a:lnTo>
                  <a:lnTo>
                    <a:pt x="280" y="55"/>
                  </a:lnTo>
                  <a:lnTo>
                    <a:pt x="0" y="7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4" name="Freeform 32"/>
            <p:cNvSpPr/>
            <p:nvPr/>
          </p:nvSpPr>
          <p:spPr bwMode="auto">
            <a:xfrm>
              <a:off x="4745" y="1131"/>
              <a:ext cx="298" cy="447"/>
            </a:xfrm>
            <a:custGeom>
              <a:avLst/>
              <a:gdLst>
                <a:gd name="T0" fmla="*/ 0 w 298"/>
                <a:gd name="T1" fmla="*/ 9 h 447"/>
                <a:gd name="T2" fmla="*/ 294 w 298"/>
                <a:gd name="T3" fmla="*/ 447 h 447"/>
                <a:gd name="T4" fmla="*/ 298 w 298"/>
                <a:gd name="T5" fmla="*/ 440 h 447"/>
                <a:gd name="T6" fmla="*/ 7 w 298"/>
                <a:gd name="T7" fmla="*/ 0 h 447"/>
                <a:gd name="T8" fmla="*/ 0 w 298"/>
                <a:gd name="T9" fmla="*/ 9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447">
                  <a:moveTo>
                    <a:pt x="0" y="9"/>
                  </a:moveTo>
                  <a:lnTo>
                    <a:pt x="294" y="447"/>
                  </a:lnTo>
                  <a:lnTo>
                    <a:pt x="298" y="440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5" name="Freeform 33"/>
            <p:cNvSpPr/>
            <p:nvPr/>
          </p:nvSpPr>
          <p:spPr bwMode="auto">
            <a:xfrm>
              <a:off x="4551" y="1135"/>
              <a:ext cx="182" cy="422"/>
            </a:xfrm>
            <a:custGeom>
              <a:avLst/>
              <a:gdLst>
                <a:gd name="T0" fmla="*/ 173 w 182"/>
                <a:gd name="T1" fmla="*/ 0 h 422"/>
                <a:gd name="T2" fmla="*/ 0 w 182"/>
                <a:gd name="T3" fmla="*/ 422 h 422"/>
                <a:gd name="T4" fmla="*/ 12 w 182"/>
                <a:gd name="T5" fmla="*/ 422 h 422"/>
                <a:gd name="T6" fmla="*/ 182 w 182"/>
                <a:gd name="T7" fmla="*/ 0 h 422"/>
                <a:gd name="T8" fmla="*/ 173 w 182"/>
                <a:gd name="T9" fmla="*/ 0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2" h="422">
                  <a:moveTo>
                    <a:pt x="173" y="0"/>
                  </a:moveTo>
                  <a:lnTo>
                    <a:pt x="0" y="422"/>
                  </a:lnTo>
                  <a:lnTo>
                    <a:pt x="12" y="422"/>
                  </a:lnTo>
                  <a:lnTo>
                    <a:pt x="182" y="0"/>
                  </a:lnTo>
                  <a:lnTo>
                    <a:pt x="1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6" name="Freeform 34"/>
            <p:cNvSpPr/>
            <p:nvPr/>
          </p:nvSpPr>
          <p:spPr bwMode="auto">
            <a:xfrm>
              <a:off x="3414" y="1214"/>
              <a:ext cx="401" cy="388"/>
            </a:xfrm>
            <a:custGeom>
              <a:avLst/>
              <a:gdLst>
                <a:gd name="T0" fmla="*/ 0 w 401"/>
                <a:gd name="T1" fmla="*/ 0 h 388"/>
                <a:gd name="T2" fmla="*/ 393 w 401"/>
                <a:gd name="T3" fmla="*/ 388 h 388"/>
                <a:gd name="T4" fmla="*/ 401 w 401"/>
                <a:gd name="T5" fmla="*/ 378 h 388"/>
                <a:gd name="T6" fmla="*/ 12 w 401"/>
                <a:gd name="T7" fmla="*/ 0 h 388"/>
                <a:gd name="T8" fmla="*/ 0 w 40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1" h="388">
                  <a:moveTo>
                    <a:pt x="0" y="0"/>
                  </a:moveTo>
                  <a:lnTo>
                    <a:pt x="393" y="388"/>
                  </a:lnTo>
                  <a:lnTo>
                    <a:pt x="401" y="37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7" name="Freeform 35"/>
            <p:cNvSpPr/>
            <p:nvPr/>
          </p:nvSpPr>
          <p:spPr bwMode="auto">
            <a:xfrm>
              <a:off x="3833" y="1034"/>
              <a:ext cx="233" cy="558"/>
            </a:xfrm>
            <a:custGeom>
              <a:avLst/>
              <a:gdLst>
                <a:gd name="T0" fmla="*/ 225 w 233"/>
                <a:gd name="T1" fmla="*/ 0 h 558"/>
                <a:gd name="T2" fmla="*/ 0 w 233"/>
                <a:gd name="T3" fmla="*/ 558 h 558"/>
                <a:gd name="T4" fmla="*/ 10 w 233"/>
                <a:gd name="T5" fmla="*/ 558 h 558"/>
                <a:gd name="T6" fmla="*/ 233 w 233"/>
                <a:gd name="T7" fmla="*/ 0 h 558"/>
                <a:gd name="T8" fmla="*/ 225 w 233"/>
                <a:gd name="T9" fmla="*/ 0 h 5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3" h="558">
                  <a:moveTo>
                    <a:pt x="225" y="0"/>
                  </a:moveTo>
                  <a:lnTo>
                    <a:pt x="0" y="558"/>
                  </a:lnTo>
                  <a:lnTo>
                    <a:pt x="10" y="558"/>
                  </a:lnTo>
                  <a:lnTo>
                    <a:pt x="233" y="0"/>
                  </a:lnTo>
                  <a:lnTo>
                    <a:pt x="2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8" name="Freeform 36"/>
            <p:cNvSpPr/>
            <p:nvPr/>
          </p:nvSpPr>
          <p:spPr bwMode="auto">
            <a:xfrm>
              <a:off x="4087" y="1034"/>
              <a:ext cx="452" cy="530"/>
            </a:xfrm>
            <a:custGeom>
              <a:avLst/>
              <a:gdLst>
                <a:gd name="T0" fmla="*/ 0 w 452"/>
                <a:gd name="T1" fmla="*/ 0 h 530"/>
                <a:gd name="T2" fmla="*/ 440 w 452"/>
                <a:gd name="T3" fmla="*/ 530 h 530"/>
                <a:gd name="T4" fmla="*/ 452 w 452"/>
                <a:gd name="T5" fmla="*/ 528 h 530"/>
                <a:gd name="T6" fmla="*/ 12 w 452"/>
                <a:gd name="T7" fmla="*/ 0 h 530"/>
                <a:gd name="T8" fmla="*/ 0 w 452"/>
                <a:gd name="T9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2" h="530">
                  <a:moveTo>
                    <a:pt x="0" y="0"/>
                  </a:moveTo>
                  <a:lnTo>
                    <a:pt x="440" y="530"/>
                  </a:lnTo>
                  <a:lnTo>
                    <a:pt x="452" y="5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9" name="Freeform 37"/>
            <p:cNvSpPr/>
            <p:nvPr/>
          </p:nvSpPr>
          <p:spPr bwMode="auto">
            <a:xfrm>
              <a:off x="3836" y="1588"/>
              <a:ext cx="689" cy="23"/>
            </a:xfrm>
            <a:custGeom>
              <a:avLst/>
              <a:gdLst>
                <a:gd name="T0" fmla="*/ 0 w 689"/>
                <a:gd name="T1" fmla="*/ 16 h 23"/>
                <a:gd name="T2" fmla="*/ 689 w 689"/>
                <a:gd name="T3" fmla="*/ 0 h 23"/>
                <a:gd name="T4" fmla="*/ 689 w 689"/>
                <a:gd name="T5" fmla="*/ 7 h 23"/>
                <a:gd name="T6" fmla="*/ 12 w 689"/>
                <a:gd name="T7" fmla="*/ 23 h 23"/>
                <a:gd name="T8" fmla="*/ 0 w 689"/>
                <a:gd name="T9" fmla="*/ 16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23">
                  <a:moveTo>
                    <a:pt x="0" y="16"/>
                  </a:moveTo>
                  <a:lnTo>
                    <a:pt x="689" y="0"/>
                  </a:lnTo>
                  <a:lnTo>
                    <a:pt x="689" y="7"/>
                  </a:lnTo>
                  <a:lnTo>
                    <a:pt x="12" y="23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0" name="Freeform 38"/>
            <p:cNvSpPr/>
            <p:nvPr/>
          </p:nvSpPr>
          <p:spPr bwMode="auto">
            <a:xfrm>
              <a:off x="5093" y="1621"/>
              <a:ext cx="273" cy="428"/>
            </a:xfrm>
            <a:custGeom>
              <a:avLst/>
              <a:gdLst>
                <a:gd name="T0" fmla="*/ 0 w 273"/>
                <a:gd name="T1" fmla="*/ 0 h 428"/>
                <a:gd name="T2" fmla="*/ 263 w 273"/>
                <a:gd name="T3" fmla="*/ 428 h 428"/>
                <a:gd name="T4" fmla="*/ 273 w 273"/>
                <a:gd name="T5" fmla="*/ 428 h 428"/>
                <a:gd name="T6" fmla="*/ 12 w 273"/>
                <a:gd name="T7" fmla="*/ 0 h 428"/>
                <a:gd name="T8" fmla="*/ 0 w 27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3" h="428">
                  <a:moveTo>
                    <a:pt x="0" y="0"/>
                  </a:moveTo>
                  <a:lnTo>
                    <a:pt x="263" y="428"/>
                  </a:lnTo>
                  <a:lnTo>
                    <a:pt x="273" y="4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1" name="Freeform 39"/>
            <p:cNvSpPr/>
            <p:nvPr/>
          </p:nvSpPr>
          <p:spPr bwMode="auto">
            <a:xfrm>
              <a:off x="5070" y="1621"/>
              <a:ext cx="293" cy="428"/>
            </a:xfrm>
            <a:custGeom>
              <a:avLst/>
              <a:gdLst>
                <a:gd name="T0" fmla="*/ 0 w 293"/>
                <a:gd name="T1" fmla="*/ 0 h 428"/>
                <a:gd name="T2" fmla="*/ 286 w 293"/>
                <a:gd name="T3" fmla="*/ 428 h 428"/>
                <a:gd name="T4" fmla="*/ 293 w 293"/>
                <a:gd name="T5" fmla="*/ 421 h 428"/>
                <a:gd name="T6" fmla="*/ 16 w 293"/>
                <a:gd name="T7" fmla="*/ 0 h 428"/>
                <a:gd name="T8" fmla="*/ 0 w 29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3" h="428">
                  <a:moveTo>
                    <a:pt x="0" y="0"/>
                  </a:moveTo>
                  <a:lnTo>
                    <a:pt x="286" y="428"/>
                  </a:lnTo>
                  <a:lnTo>
                    <a:pt x="293" y="421"/>
                  </a:lnTo>
                  <a:lnTo>
                    <a:pt x="1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2" name="Freeform 40"/>
            <p:cNvSpPr/>
            <p:nvPr/>
          </p:nvSpPr>
          <p:spPr bwMode="auto">
            <a:xfrm>
              <a:off x="4568" y="1581"/>
              <a:ext cx="551" cy="156"/>
            </a:xfrm>
            <a:custGeom>
              <a:avLst/>
              <a:gdLst>
                <a:gd name="T0" fmla="*/ 0 w 551"/>
                <a:gd name="T1" fmla="*/ 0 h 156"/>
                <a:gd name="T2" fmla="*/ 551 w 551"/>
                <a:gd name="T3" fmla="*/ 146 h 156"/>
                <a:gd name="T4" fmla="*/ 539 w 551"/>
                <a:gd name="T5" fmla="*/ 156 h 156"/>
                <a:gd name="T6" fmla="*/ 0 w 551"/>
                <a:gd name="T7" fmla="*/ 11 h 156"/>
                <a:gd name="T8" fmla="*/ 0 w 551"/>
                <a:gd name="T9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1" h="156">
                  <a:moveTo>
                    <a:pt x="0" y="0"/>
                  </a:moveTo>
                  <a:lnTo>
                    <a:pt x="551" y="146"/>
                  </a:lnTo>
                  <a:lnTo>
                    <a:pt x="539" y="156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3" name="Freeform 41"/>
            <p:cNvSpPr/>
            <p:nvPr/>
          </p:nvSpPr>
          <p:spPr bwMode="auto">
            <a:xfrm>
              <a:off x="4546" y="1597"/>
              <a:ext cx="228" cy="677"/>
            </a:xfrm>
            <a:custGeom>
              <a:avLst/>
              <a:gdLst>
                <a:gd name="T0" fmla="*/ 0 w 228"/>
                <a:gd name="T1" fmla="*/ 0 h 677"/>
                <a:gd name="T2" fmla="*/ 223 w 228"/>
                <a:gd name="T3" fmla="*/ 677 h 677"/>
                <a:gd name="T4" fmla="*/ 228 w 228"/>
                <a:gd name="T5" fmla="*/ 677 h 677"/>
                <a:gd name="T6" fmla="*/ 10 w 228"/>
                <a:gd name="T7" fmla="*/ 0 h 677"/>
                <a:gd name="T8" fmla="*/ 0 w 228"/>
                <a:gd name="T9" fmla="*/ 0 h 6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8" h="677">
                  <a:moveTo>
                    <a:pt x="0" y="0"/>
                  </a:moveTo>
                  <a:lnTo>
                    <a:pt x="223" y="677"/>
                  </a:lnTo>
                  <a:lnTo>
                    <a:pt x="228" y="677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4" name="Freeform 42"/>
            <p:cNvSpPr/>
            <p:nvPr/>
          </p:nvSpPr>
          <p:spPr bwMode="auto">
            <a:xfrm>
              <a:off x="4229" y="1604"/>
              <a:ext cx="310" cy="481"/>
            </a:xfrm>
            <a:custGeom>
              <a:avLst/>
              <a:gdLst>
                <a:gd name="T0" fmla="*/ 0 w 310"/>
                <a:gd name="T1" fmla="*/ 481 h 481"/>
                <a:gd name="T2" fmla="*/ 301 w 310"/>
                <a:gd name="T3" fmla="*/ 0 h 481"/>
                <a:gd name="T4" fmla="*/ 310 w 310"/>
                <a:gd name="T5" fmla="*/ 0 h 481"/>
                <a:gd name="T6" fmla="*/ 7 w 310"/>
                <a:gd name="T7" fmla="*/ 481 h 481"/>
                <a:gd name="T8" fmla="*/ 0 w 310"/>
                <a:gd name="T9" fmla="*/ 481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0" h="481">
                  <a:moveTo>
                    <a:pt x="0" y="481"/>
                  </a:moveTo>
                  <a:lnTo>
                    <a:pt x="301" y="0"/>
                  </a:lnTo>
                  <a:lnTo>
                    <a:pt x="310" y="0"/>
                  </a:lnTo>
                  <a:lnTo>
                    <a:pt x="7" y="481"/>
                  </a:lnTo>
                  <a:lnTo>
                    <a:pt x="0" y="4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5" name="Freeform 43"/>
            <p:cNvSpPr/>
            <p:nvPr/>
          </p:nvSpPr>
          <p:spPr bwMode="auto">
            <a:xfrm>
              <a:off x="4217" y="1803"/>
              <a:ext cx="90" cy="282"/>
            </a:xfrm>
            <a:custGeom>
              <a:avLst/>
              <a:gdLst>
                <a:gd name="T0" fmla="*/ 81 w 90"/>
                <a:gd name="T1" fmla="*/ 0 h 282"/>
                <a:gd name="T2" fmla="*/ 0 w 90"/>
                <a:gd name="T3" fmla="*/ 282 h 282"/>
                <a:gd name="T4" fmla="*/ 7 w 90"/>
                <a:gd name="T5" fmla="*/ 282 h 282"/>
                <a:gd name="T6" fmla="*/ 90 w 90"/>
                <a:gd name="T7" fmla="*/ 0 h 282"/>
                <a:gd name="T8" fmla="*/ 81 w 90"/>
                <a:gd name="T9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282">
                  <a:moveTo>
                    <a:pt x="81" y="0"/>
                  </a:moveTo>
                  <a:lnTo>
                    <a:pt x="0" y="282"/>
                  </a:lnTo>
                  <a:lnTo>
                    <a:pt x="7" y="282"/>
                  </a:lnTo>
                  <a:lnTo>
                    <a:pt x="90" y="0"/>
                  </a:lnTo>
                  <a:lnTo>
                    <a:pt x="8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6" name="Freeform 44"/>
            <p:cNvSpPr/>
            <p:nvPr/>
          </p:nvSpPr>
          <p:spPr bwMode="auto">
            <a:xfrm>
              <a:off x="3833" y="1621"/>
              <a:ext cx="375" cy="464"/>
            </a:xfrm>
            <a:custGeom>
              <a:avLst/>
              <a:gdLst>
                <a:gd name="T0" fmla="*/ 0 w 375"/>
                <a:gd name="T1" fmla="*/ 0 h 464"/>
                <a:gd name="T2" fmla="*/ 368 w 375"/>
                <a:gd name="T3" fmla="*/ 464 h 464"/>
                <a:gd name="T4" fmla="*/ 375 w 375"/>
                <a:gd name="T5" fmla="*/ 464 h 464"/>
                <a:gd name="T6" fmla="*/ 8 w 375"/>
                <a:gd name="T7" fmla="*/ 0 h 464"/>
                <a:gd name="T8" fmla="*/ 0 w 375"/>
                <a:gd name="T9" fmla="*/ 0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5" h="464">
                  <a:moveTo>
                    <a:pt x="0" y="0"/>
                  </a:moveTo>
                  <a:lnTo>
                    <a:pt x="368" y="464"/>
                  </a:lnTo>
                  <a:lnTo>
                    <a:pt x="375" y="464"/>
                  </a:lnTo>
                  <a:lnTo>
                    <a:pt x="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7" name="Freeform 45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  <a:gd name="T10" fmla="*/ 0 w 649"/>
                <a:gd name="T11" fmla="*/ 17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8" name="Freeform 46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9" name="Freeform 47"/>
            <p:cNvSpPr/>
            <p:nvPr/>
          </p:nvSpPr>
          <p:spPr bwMode="auto">
            <a:xfrm>
              <a:off x="3623" y="1623"/>
              <a:ext cx="203" cy="658"/>
            </a:xfrm>
            <a:custGeom>
              <a:avLst/>
              <a:gdLst>
                <a:gd name="T0" fmla="*/ 194 w 203"/>
                <a:gd name="T1" fmla="*/ 0 h 658"/>
                <a:gd name="T2" fmla="*/ 0 w 203"/>
                <a:gd name="T3" fmla="*/ 658 h 658"/>
                <a:gd name="T4" fmla="*/ 9 w 203"/>
                <a:gd name="T5" fmla="*/ 658 h 658"/>
                <a:gd name="T6" fmla="*/ 203 w 203"/>
                <a:gd name="T7" fmla="*/ 5 h 658"/>
                <a:gd name="T8" fmla="*/ 194 w 203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58">
                  <a:moveTo>
                    <a:pt x="194" y="0"/>
                  </a:moveTo>
                  <a:lnTo>
                    <a:pt x="0" y="658"/>
                  </a:lnTo>
                  <a:lnTo>
                    <a:pt x="9" y="658"/>
                  </a:lnTo>
                  <a:lnTo>
                    <a:pt x="203" y="5"/>
                  </a:lnTo>
                  <a:lnTo>
                    <a:pt x="19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0" name="Freeform 48"/>
            <p:cNvSpPr/>
            <p:nvPr/>
          </p:nvSpPr>
          <p:spPr bwMode="auto">
            <a:xfrm>
              <a:off x="3353" y="1768"/>
              <a:ext cx="935" cy="310"/>
            </a:xfrm>
            <a:custGeom>
              <a:avLst/>
              <a:gdLst>
                <a:gd name="T0" fmla="*/ 0 w 935"/>
                <a:gd name="T1" fmla="*/ 300 h 310"/>
                <a:gd name="T2" fmla="*/ 928 w 935"/>
                <a:gd name="T3" fmla="*/ 0 h 310"/>
                <a:gd name="T4" fmla="*/ 935 w 935"/>
                <a:gd name="T5" fmla="*/ 9 h 310"/>
                <a:gd name="T6" fmla="*/ 7 w 935"/>
                <a:gd name="T7" fmla="*/ 310 h 310"/>
                <a:gd name="T8" fmla="*/ 0 w 935"/>
                <a:gd name="T9" fmla="*/ 300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5" h="310">
                  <a:moveTo>
                    <a:pt x="0" y="300"/>
                  </a:moveTo>
                  <a:lnTo>
                    <a:pt x="928" y="0"/>
                  </a:lnTo>
                  <a:lnTo>
                    <a:pt x="935" y="9"/>
                  </a:lnTo>
                  <a:lnTo>
                    <a:pt x="7" y="310"/>
                  </a:lnTo>
                  <a:lnTo>
                    <a:pt x="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1" name="Freeform 49"/>
            <p:cNvSpPr/>
            <p:nvPr/>
          </p:nvSpPr>
          <p:spPr bwMode="auto">
            <a:xfrm>
              <a:off x="2631" y="1820"/>
              <a:ext cx="641" cy="251"/>
            </a:xfrm>
            <a:custGeom>
              <a:avLst/>
              <a:gdLst>
                <a:gd name="T0" fmla="*/ 0 w 641"/>
                <a:gd name="T1" fmla="*/ 9 h 251"/>
                <a:gd name="T2" fmla="*/ 641 w 641"/>
                <a:gd name="T3" fmla="*/ 251 h 251"/>
                <a:gd name="T4" fmla="*/ 641 w 641"/>
                <a:gd name="T5" fmla="*/ 244 h 251"/>
                <a:gd name="T6" fmla="*/ 11 w 641"/>
                <a:gd name="T7" fmla="*/ 0 h 251"/>
                <a:gd name="T8" fmla="*/ 0 w 641"/>
                <a:gd name="T9" fmla="*/ 9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1" h="251">
                  <a:moveTo>
                    <a:pt x="0" y="9"/>
                  </a:moveTo>
                  <a:lnTo>
                    <a:pt x="641" y="251"/>
                  </a:lnTo>
                  <a:lnTo>
                    <a:pt x="641" y="244"/>
                  </a:lnTo>
                  <a:lnTo>
                    <a:pt x="11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2" name="Freeform 50"/>
            <p:cNvSpPr/>
            <p:nvPr/>
          </p:nvSpPr>
          <p:spPr bwMode="auto">
            <a:xfrm>
              <a:off x="2631" y="1798"/>
              <a:ext cx="497" cy="301"/>
            </a:xfrm>
            <a:custGeom>
              <a:avLst/>
              <a:gdLst>
                <a:gd name="T0" fmla="*/ 0 w 497"/>
                <a:gd name="T1" fmla="*/ 296 h 301"/>
                <a:gd name="T2" fmla="*/ 490 w 497"/>
                <a:gd name="T3" fmla="*/ 0 h 301"/>
                <a:gd name="T4" fmla="*/ 497 w 497"/>
                <a:gd name="T5" fmla="*/ 10 h 301"/>
                <a:gd name="T6" fmla="*/ 7 w 497"/>
                <a:gd name="T7" fmla="*/ 301 h 301"/>
                <a:gd name="T8" fmla="*/ 0 w 497"/>
                <a:gd name="T9" fmla="*/ 296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7" h="301">
                  <a:moveTo>
                    <a:pt x="0" y="296"/>
                  </a:moveTo>
                  <a:lnTo>
                    <a:pt x="490" y="0"/>
                  </a:lnTo>
                  <a:lnTo>
                    <a:pt x="497" y="10"/>
                  </a:lnTo>
                  <a:lnTo>
                    <a:pt x="7" y="301"/>
                  </a:lnTo>
                  <a:lnTo>
                    <a:pt x="0" y="2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3" name="Freeform 51"/>
            <p:cNvSpPr/>
            <p:nvPr/>
          </p:nvSpPr>
          <p:spPr bwMode="auto">
            <a:xfrm>
              <a:off x="2467" y="2125"/>
              <a:ext cx="135" cy="351"/>
            </a:xfrm>
            <a:custGeom>
              <a:avLst/>
              <a:gdLst>
                <a:gd name="T0" fmla="*/ 126 w 135"/>
                <a:gd name="T1" fmla="*/ 0 h 351"/>
                <a:gd name="T2" fmla="*/ 0 w 135"/>
                <a:gd name="T3" fmla="*/ 351 h 351"/>
                <a:gd name="T4" fmla="*/ 12 w 135"/>
                <a:gd name="T5" fmla="*/ 351 h 351"/>
                <a:gd name="T6" fmla="*/ 135 w 135"/>
                <a:gd name="T7" fmla="*/ 7 h 351"/>
                <a:gd name="T8" fmla="*/ 126 w 135"/>
                <a:gd name="T9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351">
                  <a:moveTo>
                    <a:pt x="126" y="0"/>
                  </a:moveTo>
                  <a:lnTo>
                    <a:pt x="0" y="351"/>
                  </a:lnTo>
                  <a:lnTo>
                    <a:pt x="12" y="351"/>
                  </a:lnTo>
                  <a:lnTo>
                    <a:pt x="135" y="7"/>
                  </a:lnTo>
                  <a:lnTo>
                    <a:pt x="12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4" name="Freeform 52"/>
            <p:cNvSpPr/>
            <p:nvPr/>
          </p:nvSpPr>
          <p:spPr bwMode="auto">
            <a:xfrm>
              <a:off x="2607" y="2130"/>
              <a:ext cx="234" cy="743"/>
            </a:xfrm>
            <a:custGeom>
              <a:avLst/>
              <a:gdLst>
                <a:gd name="T0" fmla="*/ 0 w 234"/>
                <a:gd name="T1" fmla="*/ 0 h 743"/>
                <a:gd name="T2" fmla="*/ 223 w 234"/>
                <a:gd name="T3" fmla="*/ 743 h 743"/>
                <a:gd name="T4" fmla="*/ 234 w 234"/>
                <a:gd name="T5" fmla="*/ 743 h 743"/>
                <a:gd name="T6" fmla="*/ 9 w 234"/>
                <a:gd name="T7" fmla="*/ 0 h 743"/>
                <a:gd name="T8" fmla="*/ 0 w 234"/>
                <a:gd name="T9" fmla="*/ 0 h 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743">
                  <a:moveTo>
                    <a:pt x="0" y="0"/>
                  </a:moveTo>
                  <a:lnTo>
                    <a:pt x="223" y="743"/>
                  </a:lnTo>
                  <a:lnTo>
                    <a:pt x="234" y="743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5" name="Freeform 53"/>
            <p:cNvSpPr/>
            <p:nvPr/>
          </p:nvSpPr>
          <p:spPr bwMode="auto">
            <a:xfrm>
              <a:off x="2472" y="2525"/>
              <a:ext cx="350" cy="360"/>
            </a:xfrm>
            <a:custGeom>
              <a:avLst/>
              <a:gdLst>
                <a:gd name="T0" fmla="*/ 0 w 350"/>
                <a:gd name="T1" fmla="*/ 12 h 360"/>
                <a:gd name="T2" fmla="*/ 343 w 350"/>
                <a:gd name="T3" fmla="*/ 360 h 360"/>
                <a:gd name="T4" fmla="*/ 350 w 350"/>
                <a:gd name="T5" fmla="*/ 348 h 360"/>
                <a:gd name="T6" fmla="*/ 7 w 350"/>
                <a:gd name="T7" fmla="*/ 0 h 360"/>
                <a:gd name="T8" fmla="*/ 0 w 350"/>
                <a:gd name="T9" fmla="*/ 12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0" h="360">
                  <a:moveTo>
                    <a:pt x="0" y="12"/>
                  </a:moveTo>
                  <a:lnTo>
                    <a:pt x="343" y="360"/>
                  </a:lnTo>
                  <a:lnTo>
                    <a:pt x="350" y="348"/>
                  </a:lnTo>
                  <a:lnTo>
                    <a:pt x="7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6" name="Freeform 54"/>
            <p:cNvSpPr/>
            <p:nvPr/>
          </p:nvSpPr>
          <p:spPr bwMode="auto">
            <a:xfrm>
              <a:off x="2922" y="2466"/>
              <a:ext cx="128" cy="355"/>
            </a:xfrm>
            <a:custGeom>
              <a:avLst/>
              <a:gdLst>
                <a:gd name="T0" fmla="*/ 121 w 128"/>
                <a:gd name="T1" fmla="*/ 0 h 355"/>
                <a:gd name="T2" fmla="*/ 0 w 128"/>
                <a:gd name="T3" fmla="*/ 339 h 355"/>
                <a:gd name="T4" fmla="*/ 9 w 128"/>
                <a:gd name="T5" fmla="*/ 355 h 355"/>
                <a:gd name="T6" fmla="*/ 128 w 128"/>
                <a:gd name="T7" fmla="*/ 10 h 355"/>
                <a:gd name="T8" fmla="*/ 121 w 128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8" h="355">
                  <a:moveTo>
                    <a:pt x="121" y="0"/>
                  </a:moveTo>
                  <a:lnTo>
                    <a:pt x="0" y="339"/>
                  </a:lnTo>
                  <a:lnTo>
                    <a:pt x="9" y="355"/>
                  </a:lnTo>
                  <a:lnTo>
                    <a:pt x="128" y="10"/>
                  </a:lnTo>
                  <a:lnTo>
                    <a:pt x="1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7" name="Freeform 55"/>
            <p:cNvSpPr/>
            <p:nvPr/>
          </p:nvSpPr>
          <p:spPr bwMode="auto">
            <a:xfrm>
              <a:off x="2616" y="2118"/>
              <a:ext cx="417" cy="322"/>
            </a:xfrm>
            <a:custGeom>
              <a:avLst/>
              <a:gdLst>
                <a:gd name="T0" fmla="*/ 0 w 417"/>
                <a:gd name="T1" fmla="*/ 10 h 322"/>
                <a:gd name="T2" fmla="*/ 408 w 417"/>
                <a:gd name="T3" fmla="*/ 322 h 322"/>
                <a:gd name="T4" fmla="*/ 417 w 417"/>
                <a:gd name="T5" fmla="*/ 310 h 322"/>
                <a:gd name="T6" fmla="*/ 15 w 417"/>
                <a:gd name="T7" fmla="*/ 0 h 322"/>
                <a:gd name="T8" fmla="*/ 0 w 417"/>
                <a:gd name="T9" fmla="*/ 10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7" h="322">
                  <a:moveTo>
                    <a:pt x="0" y="10"/>
                  </a:moveTo>
                  <a:lnTo>
                    <a:pt x="408" y="322"/>
                  </a:lnTo>
                  <a:lnTo>
                    <a:pt x="417" y="310"/>
                  </a:lnTo>
                  <a:lnTo>
                    <a:pt x="15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8" name="Freeform 56"/>
            <p:cNvSpPr/>
            <p:nvPr/>
          </p:nvSpPr>
          <p:spPr bwMode="auto">
            <a:xfrm>
              <a:off x="3054" y="1803"/>
              <a:ext cx="81" cy="618"/>
            </a:xfrm>
            <a:custGeom>
              <a:avLst/>
              <a:gdLst>
                <a:gd name="T0" fmla="*/ 69 w 81"/>
                <a:gd name="T1" fmla="*/ 0 h 618"/>
                <a:gd name="T2" fmla="*/ 0 w 81"/>
                <a:gd name="T3" fmla="*/ 618 h 618"/>
                <a:gd name="T4" fmla="*/ 10 w 81"/>
                <a:gd name="T5" fmla="*/ 618 h 618"/>
                <a:gd name="T6" fmla="*/ 81 w 81"/>
                <a:gd name="T7" fmla="*/ 0 h 618"/>
                <a:gd name="T8" fmla="*/ 69 w 81"/>
                <a:gd name="T9" fmla="*/ 0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618">
                  <a:moveTo>
                    <a:pt x="69" y="0"/>
                  </a:moveTo>
                  <a:lnTo>
                    <a:pt x="0" y="618"/>
                  </a:lnTo>
                  <a:lnTo>
                    <a:pt x="10" y="618"/>
                  </a:lnTo>
                  <a:lnTo>
                    <a:pt x="81" y="0"/>
                  </a:lnTo>
                  <a:lnTo>
                    <a:pt x="6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9" name="Freeform 57"/>
            <p:cNvSpPr/>
            <p:nvPr/>
          </p:nvSpPr>
          <p:spPr bwMode="auto">
            <a:xfrm>
              <a:off x="3135" y="1810"/>
              <a:ext cx="476" cy="474"/>
            </a:xfrm>
            <a:custGeom>
              <a:avLst/>
              <a:gdLst>
                <a:gd name="T0" fmla="*/ 0 w 476"/>
                <a:gd name="T1" fmla="*/ 0 h 474"/>
                <a:gd name="T2" fmla="*/ 469 w 476"/>
                <a:gd name="T3" fmla="*/ 474 h 474"/>
                <a:gd name="T4" fmla="*/ 476 w 476"/>
                <a:gd name="T5" fmla="*/ 471 h 474"/>
                <a:gd name="T6" fmla="*/ 9 w 476"/>
                <a:gd name="T7" fmla="*/ 0 h 474"/>
                <a:gd name="T8" fmla="*/ 0 w 476"/>
                <a:gd name="T9" fmla="*/ 0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6" h="474">
                  <a:moveTo>
                    <a:pt x="0" y="0"/>
                  </a:moveTo>
                  <a:lnTo>
                    <a:pt x="469" y="474"/>
                  </a:lnTo>
                  <a:lnTo>
                    <a:pt x="476" y="471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0" name="Freeform 58"/>
            <p:cNvSpPr/>
            <p:nvPr/>
          </p:nvSpPr>
          <p:spPr bwMode="auto">
            <a:xfrm>
              <a:off x="2938" y="2109"/>
              <a:ext cx="363" cy="696"/>
            </a:xfrm>
            <a:custGeom>
              <a:avLst/>
              <a:gdLst>
                <a:gd name="T0" fmla="*/ 358 w 363"/>
                <a:gd name="T1" fmla="*/ 0 h 696"/>
                <a:gd name="T2" fmla="*/ 0 w 363"/>
                <a:gd name="T3" fmla="*/ 696 h 696"/>
                <a:gd name="T4" fmla="*/ 12 w 363"/>
                <a:gd name="T5" fmla="*/ 696 h 696"/>
                <a:gd name="T6" fmla="*/ 363 w 363"/>
                <a:gd name="T7" fmla="*/ 9 h 696"/>
                <a:gd name="T8" fmla="*/ 358 w 363"/>
                <a:gd name="T9" fmla="*/ 0 h 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3" h="696">
                  <a:moveTo>
                    <a:pt x="358" y="0"/>
                  </a:moveTo>
                  <a:lnTo>
                    <a:pt x="0" y="696"/>
                  </a:lnTo>
                  <a:lnTo>
                    <a:pt x="12" y="696"/>
                  </a:lnTo>
                  <a:lnTo>
                    <a:pt x="363" y="9"/>
                  </a:lnTo>
                  <a:lnTo>
                    <a:pt x="35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1" name="Freeform 59"/>
            <p:cNvSpPr/>
            <p:nvPr/>
          </p:nvSpPr>
          <p:spPr bwMode="auto">
            <a:xfrm>
              <a:off x="3085" y="2296"/>
              <a:ext cx="516" cy="154"/>
            </a:xfrm>
            <a:custGeom>
              <a:avLst/>
              <a:gdLst>
                <a:gd name="T0" fmla="*/ 0 w 516"/>
                <a:gd name="T1" fmla="*/ 144 h 154"/>
                <a:gd name="T2" fmla="*/ 516 w 516"/>
                <a:gd name="T3" fmla="*/ 0 h 154"/>
                <a:gd name="T4" fmla="*/ 516 w 516"/>
                <a:gd name="T5" fmla="*/ 7 h 154"/>
                <a:gd name="T6" fmla="*/ 0 w 516"/>
                <a:gd name="T7" fmla="*/ 154 h 154"/>
                <a:gd name="T8" fmla="*/ 0 w 516"/>
                <a:gd name="T9" fmla="*/ 14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6" h="154">
                  <a:moveTo>
                    <a:pt x="0" y="144"/>
                  </a:moveTo>
                  <a:lnTo>
                    <a:pt x="516" y="0"/>
                  </a:lnTo>
                  <a:lnTo>
                    <a:pt x="516" y="7"/>
                  </a:lnTo>
                  <a:lnTo>
                    <a:pt x="0" y="154"/>
                  </a:lnTo>
                  <a:lnTo>
                    <a:pt x="0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2" name="Freeform 60"/>
            <p:cNvSpPr/>
            <p:nvPr/>
          </p:nvSpPr>
          <p:spPr bwMode="auto">
            <a:xfrm>
              <a:off x="3637" y="2106"/>
              <a:ext cx="571" cy="192"/>
            </a:xfrm>
            <a:custGeom>
              <a:avLst/>
              <a:gdLst>
                <a:gd name="T0" fmla="*/ 0 w 571"/>
                <a:gd name="T1" fmla="*/ 180 h 192"/>
                <a:gd name="T2" fmla="*/ 571 w 571"/>
                <a:gd name="T3" fmla="*/ 0 h 192"/>
                <a:gd name="T4" fmla="*/ 571 w 571"/>
                <a:gd name="T5" fmla="*/ 12 h 192"/>
                <a:gd name="T6" fmla="*/ 0 w 571"/>
                <a:gd name="T7" fmla="*/ 192 h 192"/>
                <a:gd name="T8" fmla="*/ 0 w 571"/>
                <a:gd name="T9" fmla="*/ 18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192">
                  <a:moveTo>
                    <a:pt x="0" y="180"/>
                  </a:moveTo>
                  <a:lnTo>
                    <a:pt x="571" y="0"/>
                  </a:lnTo>
                  <a:lnTo>
                    <a:pt x="571" y="12"/>
                  </a:lnTo>
                  <a:lnTo>
                    <a:pt x="0" y="192"/>
                  </a:lnTo>
                  <a:lnTo>
                    <a:pt x="0" y="1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3" name="Freeform 61"/>
            <p:cNvSpPr/>
            <p:nvPr/>
          </p:nvSpPr>
          <p:spPr bwMode="auto">
            <a:xfrm>
              <a:off x="4234" y="2106"/>
              <a:ext cx="521" cy="187"/>
            </a:xfrm>
            <a:custGeom>
              <a:avLst/>
              <a:gdLst>
                <a:gd name="T0" fmla="*/ 0 w 521"/>
                <a:gd name="T1" fmla="*/ 10 h 187"/>
                <a:gd name="T2" fmla="*/ 518 w 521"/>
                <a:gd name="T3" fmla="*/ 187 h 187"/>
                <a:gd name="T4" fmla="*/ 521 w 521"/>
                <a:gd name="T5" fmla="*/ 175 h 187"/>
                <a:gd name="T6" fmla="*/ 0 w 521"/>
                <a:gd name="T7" fmla="*/ 0 h 187"/>
                <a:gd name="T8" fmla="*/ 0 w 521"/>
                <a:gd name="T9" fmla="*/ 1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187">
                  <a:moveTo>
                    <a:pt x="0" y="10"/>
                  </a:moveTo>
                  <a:lnTo>
                    <a:pt x="518" y="187"/>
                  </a:lnTo>
                  <a:lnTo>
                    <a:pt x="521" y="175"/>
                  </a:lnTo>
                  <a:lnTo>
                    <a:pt x="0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4" name="Freeform 62"/>
            <p:cNvSpPr/>
            <p:nvPr/>
          </p:nvSpPr>
          <p:spPr bwMode="auto">
            <a:xfrm>
              <a:off x="4795" y="1749"/>
              <a:ext cx="329" cy="525"/>
            </a:xfrm>
            <a:custGeom>
              <a:avLst/>
              <a:gdLst>
                <a:gd name="T0" fmla="*/ 329 w 329"/>
                <a:gd name="T1" fmla="*/ 0 h 525"/>
                <a:gd name="T2" fmla="*/ 0 w 329"/>
                <a:gd name="T3" fmla="*/ 525 h 525"/>
                <a:gd name="T4" fmla="*/ 7 w 329"/>
                <a:gd name="T5" fmla="*/ 525 h 525"/>
                <a:gd name="T6" fmla="*/ 329 w 329"/>
                <a:gd name="T7" fmla="*/ 12 h 525"/>
                <a:gd name="T8" fmla="*/ 329 w 329"/>
                <a:gd name="T9" fmla="*/ 0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9" h="525">
                  <a:moveTo>
                    <a:pt x="329" y="0"/>
                  </a:moveTo>
                  <a:lnTo>
                    <a:pt x="0" y="525"/>
                  </a:lnTo>
                  <a:lnTo>
                    <a:pt x="7" y="525"/>
                  </a:lnTo>
                  <a:lnTo>
                    <a:pt x="329" y="12"/>
                  </a:lnTo>
                  <a:lnTo>
                    <a:pt x="3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5" name="Freeform 63"/>
            <p:cNvSpPr/>
            <p:nvPr/>
          </p:nvSpPr>
          <p:spPr bwMode="auto">
            <a:xfrm>
              <a:off x="5145" y="1756"/>
              <a:ext cx="52" cy="691"/>
            </a:xfrm>
            <a:custGeom>
              <a:avLst/>
              <a:gdLst>
                <a:gd name="T0" fmla="*/ 0 w 52"/>
                <a:gd name="T1" fmla="*/ 0 h 691"/>
                <a:gd name="T2" fmla="*/ 41 w 52"/>
                <a:gd name="T3" fmla="*/ 691 h 691"/>
                <a:gd name="T4" fmla="*/ 52 w 52"/>
                <a:gd name="T5" fmla="*/ 691 h 691"/>
                <a:gd name="T6" fmla="*/ 7 w 52"/>
                <a:gd name="T7" fmla="*/ 0 h 691"/>
                <a:gd name="T8" fmla="*/ 0 w 52"/>
                <a:gd name="T9" fmla="*/ 0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691">
                  <a:moveTo>
                    <a:pt x="0" y="0"/>
                  </a:moveTo>
                  <a:lnTo>
                    <a:pt x="41" y="691"/>
                  </a:lnTo>
                  <a:lnTo>
                    <a:pt x="52" y="691"/>
                  </a:lnTo>
                  <a:lnTo>
                    <a:pt x="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6" name="Freeform 64"/>
            <p:cNvSpPr/>
            <p:nvPr/>
          </p:nvSpPr>
          <p:spPr bwMode="auto">
            <a:xfrm>
              <a:off x="5204" y="2102"/>
              <a:ext cx="183" cy="355"/>
            </a:xfrm>
            <a:custGeom>
              <a:avLst/>
              <a:gdLst>
                <a:gd name="T0" fmla="*/ 171 w 183"/>
                <a:gd name="T1" fmla="*/ 0 h 355"/>
                <a:gd name="T2" fmla="*/ 0 w 183"/>
                <a:gd name="T3" fmla="*/ 345 h 355"/>
                <a:gd name="T4" fmla="*/ 10 w 183"/>
                <a:gd name="T5" fmla="*/ 355 h 355"/>
                <a:gd name="T6" fmla="*/ 183 w 183"/>
                <a:gd name="T7" fmla="*/ 0 h 355"/>
                <a:gd name="T8" fmla="*/ 171 w 183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3" h="355">
                  <a:moveTo>
                    <a:pt x="171" y="0"/>
                  </a:moveTo>
                  <a:lnTo>
                    <a:pt x="0" y="345"/>
                  </a:lnTo>
                  <a:lnTo>
                    <a:pt x="10" y="355"/>
                  </a:lnTo>
                  <a:lnTo>
                    <a:pt x="183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7" name="Freeform 65"/>
            <p:cNvSpPr/>
            <p:nvPr/>
          </p:nvSpPr>
          <p:spPr bwMode="auto">
            <a:xfrm>
              <a:off x="4795" y="2303"/>
              <a:ext cx="362" cy="173"/>
            </a:xfrm>
            <a:custGeom>
              <a:avLst/>
              <a:gdLst>
                <a:gd name="T0" fmla="*/ 0 w 362"/>
                <a:gd name="T1" fmla="*/ 9 h 173"/>
                <a:gd name="T2" fmla="*/ 362 w 362"/>
                <a:gd name="T3" fmla="*/ 173 h 173"/>
                <a:gd name="T4" fmla="*/ 362 w 362"/>
                <a:gd name="T5" fmla="*/ 156 h 173"/>
                <a:gd name="T6" fmla="*/ 0 w 362"/>
                <a:gd name="T7" fmla="*/ 0 h 173"/>
                <a:gd name="T8" fmla="*/ 0 w 362"/>
                <a:gd name="T9" fmla="*/ 9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2" h="173">
                  <a:moveTo>
                    <a:pt x="0" y="9"/>
                  </a:moveTo>
                  <a:lnTo>
                    <a:pt x="362" y="173"/>
                  </a:lnTo>
                  <a:lnTo>
                    <a:pt x="362" y="156"/>
                  </a:lnTo>
                  <a:lnTo>
                    <a:pt x="0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8" name="Freeform 66"/>
            <p:cNvSpPr/>
            <p:nvPr/>
          </p:nvSpPr>
          <p:spPr bwMode="auto">
            <a:xfrm>
              <a:off x="5086" y="2499"/>
              <a:ext cx="102" cy="462"/>
            </a:xfrm>
            <a:custGeom>
              <a:avLst/>
              <a:gdLst>
                <a:gd name="T0" fmla="*/ 95 w 102"/>
                <a:gd name="T1" fmla="*/ 0 h 462"/>
                <a:gd name="T2" fmla="*/ 0 w 102"/>
                <a:gd name="T3" fmla="*/ 462 h 462"/>
                <a:gd name="T4" fmla="*/ 12 w 102"/>
                <a:gd name="T5" fmla="*/ 462 h 462"/>
                <a:gd name="T6" fmla="*/ 102 w 102"/>
                <a:gd name="T7" fmla="*/ 0 h 462"/>
                <a:gd name="T8" fmla="*/ 95 w 102"/>
                <a:gd name="T9" fmla="*/ 0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462">
                  <a:moveTo>
                    <a:pt x="95" y="0"/>
                  </a:moveTo>
                  <a:lnTo>
                    <a:pt x="0" y="462"/>
                  </a:lnTo>
                  <a:lnTo>
                    <a:pt x="12" y="462"/>
                  </a:lnTo>
                  <a:lnTo>
                    <a:pt x="102" y="0"/>
                  </a:lnTo>
                  <a:lnTo>
                    <a:pt x="9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9" name="Freeform 67"/>
            <p:cNvSpPr/>
            <p:nvPr/>
          </p:nvSpPr>
          <p:spPr bwMode="auto">
            <a:xfrm>
              <a:off x="4724" y="2317"/>
              <a:ext cx="59" cy="663"/>
            </a:xfrm>
            <a:custGeom>
              <a:avLst/>
              <a:gdLst>
                <a:gd name="T0" fmla="*/ 50 w 59"/>
                <a:gd name="T1" fmla="*/ 0 h 663"/>
                <a:gd name="T2" fmla="*/ 0 w 59"/>
                <a:gd name="T3" fmla="*/ 663 h 663"/>
                <a:gd name="T4" fmla="*/ 9 w 59"/>
                <a:gd name="T5" fmla="*/ 663 h 663"/>
                <a:gd name="T6" fmla="*/ 59 w 59"/>
                <a:gd name="T7" fmla="*/ 0 h 663"/>
                <a:gd name="T8" fmla="*/ 50 w 59"/>
                <a:gd name="T9" fmla="*/ 0 h 6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663">
                  <a:moveTo>
                    <a:pt x="50" y="0"/>
                  </a:moveTo>
                  <a:lnTo>
                    <a:pt x="0" y="663"/>
                  </a:lnTo>
                  <a:lnTo>
                    <a:pt x="9" y="663"/>
                  </a:lnTo>
                  <a:lnTo>
                    <a:pt x="59" y="0"/>
                  </a:lnTo>
                  <a:lnTo>
                    <a:pt x="5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0" name="Freeform 68"/>
            <p:cNvSpPr/>
            <p:nvPr/>
          </p:nvSpPr>
          <p:spPr bwMode="auto">
            <a:xfrm>
              <a:off x="4740" y="2499"/>
              <a:ext cx="443" cy="481"/>
            </a:xfrm>
            <a:custGeom>
              <a:avLst/>
              <a:gdLst>
                <a:gd name="T0" fmla="*/ 436 w 443"/>
                <a:gd name="T1" fmla="*/ 0 h 481"/>
                <a:gd name="T2" fmla="*/ 0 w 443"/>
                <a:gd name="T3" fmla="*/ 476 h 481"/>
                <a:gd name="T4" fmla="*/ 7 w 443"/>
                <a:gd name="T5" fmla="*/ 481 h 481"/>
                <a:gd name="T6" fmla="*/ 443 w 443"/>
                <a:gd name="T7" fmla="*/ 0 h 481"/>
                <a:gd name="T8" fmla="*/ 436 w 443"/>
                <a:gd name="T9" fmla="*/ 0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3" h="481">
                  <a:moveTo>
                    <a:pt x="436" y="0"/>
                  </a:moveTo>
                  <a:lnTo>
                    <a:pt x="0" y="476"/>
                  </a:lnTo>
                  <a:lnTo>
                    <a:pt x="7" y="481"/>
                  </a:lnTo>
                  <a:lnTo>
                    <a:pt x="443" y="0"/>
                  </a:lnTo>
                  <a:lnTo>
                    <a:pt x="43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1" name="Freeform 69"/>
            <p:cNvSpPr/>
            <p:nvPr/>
          </p:nvSpPr>
          <p:spPr bwMode="auto">
            <a:xfrm>
              <a:off x="4996" y="2573"/>
              <a:ext cx="81" cy="388"/>
            </a:xfrm>
            <a:custGeom>
              <a:avLst/>
              <a:gdLst>
                <a:gd name="T0" fmla="*/ 0 w 81"/>
                <a:gd name="T1" fmla="*/ 0 h 388"/>
                <a:gd name="T2" fmla="*/ 69 w 81"/>
                <a:gd name="T3" fmla="*/ 388 h 388"/>
                <a:gd name="T4" fmla="*/ 81 w 81"/>
                <a:gd name="T5" fmla="*/ 388 h 388"/>
                <a:gd name="T6" fmla="*/ 10 w 81"/>
                <a:gd name="T7" fmla="*/ 0 h 388"/>
                <a:gd name="T8" fmla="*/ 0 w 8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388">
                  <a:moveTo>
                    <a:pt x="0" y="0"/>
                  </a:moveTo>
                  <a:lnTo>
                    <a:pt x="69" y="388"/>
                  </a:lnTo>
                  <a:lnTo>
                    <a:pt x="81" y="388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2" name="Freeform 70"/>
            <p:cNvSpPr/>
            <p:nvPr/>
          </p:nvSpPr>
          <p:spPr bwMode="auto">
            <a:xfrm>
              <a:off x="4186" y="2116"/>
              <a:ext cx="38" cy="594"/>
            </a:xfrm>
            <a:custGeom>
              <a:avLst/>
              <a:gdLst>
                <a:gd name="T0" fmla="*/ 31 w 38"/>
                <a:gd name="T1" fmla="*/ 2 h 594"/>
                <a:gd name="T2" fmla="*/ 0 w 38"/>
                <a:gd name="T3" fmla="*/ 594 h 594"/>
                <a:gd name="T4" fmla="*/ 7 w 38"/>
                <a:gd name="T5" fmla="*/ 594 h 594"/>
                <a:gd name="T6" fmla="*/ 38 w 38"/>
                <a:gd name="T7" fmla="*/ 0 h 594"/>
                <a:gd name="T8" fmla="*/ 31 w 38"/>
                <a:gd name="T9" fmla="*/ 2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594">
                  <a:moveTo>
                    <a:pt x="31" y="2"/>
                  </a:moveTo>
                  <a:lnTo>
                    <a:pt x="0" y="594"/>
                  </a:lnTo>
                  <a:lnTo>
                    <a:pt x="7" y="594"/>
                  </a:lnTo>
                  <a:lnTo>
                    <a:pt x="38" y="0"/>
                  </a:lnTo>
                  <a:lnTo>
                    <a:pt x="31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3" name="Freeform 71"/>
            <p:cNvSpPr/>
            <p:nvPr/>
          </p:nvSpPr>
          <p:spPr bwMode="auto">
            <a:xfrm>
              <a:off x="4201" y="2312"/>
              <a:ext cx="568" cy="415"/>
            </a:xfrm>
            <a:custGeom>
              <a:avLst/>
              <a:gdLst>
                <a:gd name="T0" fmla="*/ 0 w 568"/>
                <a:gd name="T1" fmla="*/ 405 h 415"/>
                <a:gd name="T2" fmla="*/ 563 w 568"/>
                <a:gd name="T3" fmla="*/ 0 h 415"/>
                <a:gd name="T4" fmla="*/ 568 w 568"/>
                <a:gd name="T5" fmla="*/ 7 h 415"/>
                <a:gd name="T6" fmla="*/ 0 w 568"/>
                <a:gd name="T7" fmla="*/ 415 h 415"/>
                <a:gd name="T8" fmla="*/ 0 w 568"/>
                <a:gd name="T9" fmla="*/ 405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8" h="415">
                  <a:moveTo>
                    <a:pt x="0" y="405"/>
                  </a:moveTo>
                  <a:lnTo>
                    <a:pt x="563" y="0"/>
                  </a:lnTo>
                  <a:lnTo>
                    <a:pt x="568" y="7"/>
                  </a:lnTo>
                  <a:lnTo>
                    <a:pt x="0" y="415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4" name="Freeform 72"/>
            <p:cNvSpPr/>
            <p:nvPr/>
          </p:nvSpPr>
          <p:spPr bwMode="auto">
            <a:xfrm>
              <a:off x="4198" y="2729"/>
              <a:ext cx="507" cy="272"/>
            </a:xfrm>
            <a:custGeom>
              <a:avLst/>
              <a:gdLst>
                <a:gd name="T0" fmla="*/ 0 w 507"/>
                <a:gd name="T1" fmla="*/ 9 h 272"/>
                <a:gd name="T2" fmla="*/ 497 w 507"/>
                <a:gd name="T3" fmla="*/ 272 h 272"/>
                <a:gd name="T4" fmla="*/ 507 w 507"/>
                <a:gd name="T5" fmla="*/ 268 h 272"/>
                <a:gd name="T6" fmla="*/ 5 w 507"/>
                <a:gd name="T7" fmla="*/ 0 h 272"/>
                <a:gd name="T8" fmla="*/ 0 w 507"/>
                <a:gd name="T9" fmla="*/ 9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72">
                  <a:moveTo>
                    <a:pt x="0" y="9"/>
                  </a:moveTo>
                  <a:lnTo>
                    <a:pt x="497" y="272"/>
                  </a:lnTo>
                  <a:lnTo>
                    <a:pt x="507" y="268"/>
                  </a:lnTo>
                  <a:lnTo>
                    <a:pt x="5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5" name="Freeform 73"/>
            <p:cNvSpPr/>
            <p:nvPr/>
          </p:nvSpPr>
          <p:spPr bwMode="auto">
            <a:xfrm>
              <a:off x="3627" y="2298"/>
              <a:ext cx="540" cy="431"/>
            </a:xfrm>
            <a:custGeom>
              <a:avLst/>
              <a:gdLst>
                <a:gd name="T0" fmla="*/ 0 w 540"/>
                <a:gd name="T1" fmla="*/ 10 h 431"/>
                <a:gd name="T2" fmla="*/ 540 w 540"/>
                <a:gd name="T3" fmla="*/ 431 h 431"/>
                <a:gd name="T4" fmla="*/ 540 w 540"/>
                <a:gd name="T5" fmla="*/ 417 h 431"/>
                <a:gd name="T6" fmla="*/ 8 w 540"/>
                <a:gd name="T7" fmla="*/ 0 h 431"/>
                <a:gd name="T8" fmla="*/ 0 w 540"/>
                <a:gd name="T9" fmla="*/ 1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431">
                  <a:moveTo>
                    <a:pt x="0" y="10"/>
                  </a:moveTo>
                  <a:lnTo>
                    <a:pt x="540" y="431"/>
                  </a:lnTo>
                  <a:lnTo>
                    <a:pt x="540" y="417"/>
                  </a:lnTo>
                  <a:lnTo>
                    <a:pt x="8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6" name="Freeform 74"/>
            <p:cNvSpPr/>
            <p:nvPr/>
          </p:nvSpPr>
          <p:spPr bwMode="auto">
            <a:xfrm>
              <a:off x="3495" y="2305"/>
              <a:ext cx="130" cy="621"/>
            </a:xfrm>
            <a:custGeom>
              <a:avLst/>
              <a:gdLst>
                <a:gd name="T0" fmla="*/ 125 w 130"/>
                <a:gd name="T1" fmla="*/ 0 h 621"/>
                <a:gd name="T2" fmla="*/ 0 w 130"/>
                <a:gd name="T3" fmla="*/ 621 h 621"/>
                <a:gd name="T4" fmla="*/ 9 w 130"/>
                <a:gd name="T5" fmla="*/ 621 h 621"/>
                <a:gd name="T6" fmla="*/ 130 w 130"/>
                <a:gd name="T7" fmla="*/ 5 h 621"/>
                <a:gd name="T8" fmla="*/ 125 w 130"/>
                <a:gd name="T9" fmla="*/ 0 h 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" h="621">
                  <a:moveTo>
                    <a:pt x="125" y="0"/>
                  </a:moveTo>
                  <a:lnTo>
                    <a:pt x="0" y="621"/>
                  </a:lnTo>
                  <a:lnTo>
                    <a:pt x="9" y="621"/>
                  </a:lnTo>
                  <a:lnTo>
                    <a:pt x="130" y="5"/>
                  </a:lnTo>
                  <a:lnTo>
                    <a:pt x="1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7" name="Freeform 75"/>
            <p:cNvSpPr/>
            <p:nvPr/>
          </p:nvSpPr>
          <p:spPr bwMode="auto">
            <a:xfrm>
              <a:off x="3054" y="2461"/>
              <a:ext cx="420" cy="465"/>
            </a:xfrm>
            <a:custGeom>
              <a:avLst/>
              <a:gdLst>
                <a:gd name="T0" fmla="*/ 0 w 420"/>
                <a:gd name="T1" fmla="*/ 8 h 465"/>
                <a:gd name="T2" fmla="*/ 412 w 420"/>
                <a:gd name="T3" fmla="*/ 465 h 465"/>
                <a:gd name="T4" fmla="*/ 420 w 420"/>
                <a:gd name="T5" fmla="*/ 465 h 465"/>
                <a:gd name="T6" fmla="*/ 12 w 420"/>
                <a:gd name="T7" fmla="*/ 0 h 465"/>
                <a:gd name="T8" fmla="*/ 0 w 420"/>
                <a:gd name="T9" fmla="*/ 8 h 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0" h="465">
                  <a:moveTo>
                    <a:pt x="0" y="8"/>
                  </a:moveTo>
                  <a:lnTo>
                    <a:pt x="412" y="465"/>
                  </a:lnTo>
                  <a:lnTo>
                    <a:pt x="420" y="465"/>
                  </a:lnTo>
                  <a:lnTo>
                    <a:pt x="12" y="0"/>
                  </a:ln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8" name="Freeform 76"/>
            <p:cNvSpPr/>
            <p:nvPr/>
          </p:nvSpPr>
          <p:spPr bwMode="auto">
            <a:xfrm>
              <a:off x="3519" y="2729"/>
              <a:ext cx="655" cy="223"/>
            </a:xfrm>
            <a:custGeom>
              <a:avLst/>
              <a:gdLst>
                <a:gd name="T0" fmla="*/ 0 w 655"/>
                <a:gd name="T1" fmla="*/ 213 h 223"/>
                <a:gd name="T2" fmla="*/ 655 w 655"/>
                <a:gd name="T3" fmla="*/ 0 h 223"/>
                <a:gd name="T4" fmla="*/ 655 w 655"/>
                <a:gd name="T5" fmla="*/ 9 h 223"/>
                <a:gd name="T6" fmla="*/ 0 w 655"/>
                <a:gd name="T7" fmla="*/ 223 h 223"/>
                <a:gd name="T8" fmla="*/ 0 w 655"/>
                <a:gd name="T9" fmla="*/ 213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5" h="223">
                  <a:moveTo>
                    <a:pt x="0" y="213"/>
                  </a:moveTo>
                  <a:lnTo>
                    <a:pt x="655" y="0"/>
                  </a:lnTo>
                  <a:lnTo>
                    <a:pt x="655" y="9"/>
                  </a:lnTo>
                  <a:lnTo>
                    <a:pt x="0" y="223"/>
                  </a:lnTo>
                  <a:lnTo>
                    <a:pt x="0" y="2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9" name="Freeform 77"/>
            <p:cNvSpPr/>
            <p:nvPr/>
          </p:nvSpPr>
          <p:spPr bwMode="auto">
            <a:xfrm>
              <a:off x="4066" y="2738"/>
              <a:ext cx="123" cy="495"/>
            </a:xfrm>
            <a:custGeom>
              <a:avLst/>
              <a:gdLst>
                <a:gd name="T0" fmla="*/ 118 w 123"/>
                <a:gd name="T1" fmla="*/ 0 h 495"/>
                <a:gd name="T2" fmla="*/ 0 w 123"/>
                <a:gd name="T3" fmla="*/ 495 h 495"/>
                <a:gd name="T4" fmla="*/ 7 w 123"/>
                <a:gd name="T5" fmla="*/ 495 h 495"/>
                <a:gd name="T6" fmla="*/ 123 w 123"/>
                <a:gd name="T7" fmla="*/ 0 h 495"/>
                <a:gd name="T8" fmla="*/ 118 w 123"/>
                <a:gd name="T9" fmla="*/ 0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495">
                  <a:moveTo>
                    <a:pt x="118" y="0"/>
                  </a:moveTo>
                  <a:lnTo>
                    <a:pt x="0" y="495"/>
                  </a:lnTo>
                  <a:lnTo>
                    <a:pt x="7" y="495"/>
                  </a:lnTo>
                  <a:lnTo>
                    <a:pt x="123" y="0"/>
                  </a:lnTo>
                  <a:lnTo>
                    <a:pt x="1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0" name="Freeform 78"/>
            <p:cNvSpPr/>
            <p:nvPr/>
          </p:nvSpPr>
          <p:spPr bwMode="auto">
            <a:xfrm>
              <a:off x="2957" y="2843"/>
              <a:ext cx="971" cy="42"/>
            </a:xfrm>
            <a:custGeom>
              <a:avLst/>
              <a:gdLst>
                <a:gd name="T0" fmla="*/ 0 w 971"/>
                <a:gd name="T1" fmla="*/ 0 h 42"/>
                <a:gd name="T2" fmla="*/ 971 w 971"/>
                <a:gd name="T3" fmla="*/ 30 h 42"/>
                <a:gd name="T4" fmla="*/ 971 w 971"/>
                <a:gd name="T5" fmla="*/ 42 h 42"/>
                <a:gd name="T6" fmla="*/ 0 w 971"/>
                <a:gd name="T7" fmla="*/ 7 h 42"/>
                <a:gd name="T8" fmla="*/ 0 w 971"/>
                <a:gd name="T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1" h="42">
                  <a:moveTo>
                    <a:pt x="0" y="0"/>
                  </a:moveTo>
                  <a:lnTo>
                    <a:pt x="971" y="30"/>
                  </a:lnTo>
                  <a:lnTo>
                    <a:pt x="971" y="42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1" name="Freeform 79"/>
            <p:cNvSpPr/>
            <p:nvPr/>
          </p:nvSpPr>
          <p:spPr bwMode="auto">
            <a:xfrm>
              <a:off x="2865" y="2902"/>
              <a:ext cx="597" cy="57"/>
            </a:xfrm>
            <a:custGeom>
              <a:avLst/>
              <a:gdLst>
                <a:gd name="T0" fmla="*/ 0 w 597"/>
                <a:gd name="T1" fmla="*/ 0 h 57"/>
                <a:gd name="T2" fmla="*/ 597 w 597"/>
                <a:gd name="T3" fmla="*/ 50 h 57"/>
                <a:gd name="T4" fmla="*/ 597 w 597"/>
                <a:gd name="T5" fmla="*/ 57 h 57"/>
                <a:gd name="T6" fmla="*/ 0 w 597"/>
                <a:gd name="T7" fmla="*/ 12 h 57"/>
                <a:gd name="T8" fmla="*/ 0 w 597"/>
                <a:gd name="T9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57">
                  <a:moveTo>
                    <a:pt x="0" y="0"/>
                  </a:moveTo>
                  <a:lnTo>
                    <a:pt x="597" y="50"/>
                  </a:lnTo>
                  <a:lnTo>
                    <a:pt x="597" y="57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2" name="Freeform 80"/>
            <p:cNvSpPr/>
            <p:nvPr/>
          </p:nvSpPr>
          <p:spPr bwMode="auto">
            <a:xfrm>
              <a:off x="2844" y="2916"/>
              <a:ext cx="61" cy="268"/>
            </a:xfrm>
            <a:custGeom>
              <a:avLst/>
              <a:gdLst>
                <a:gd name="T0" fmla="*/ 0 w 61"/>
                <a:gd name="T1" fmla="*/ 0 h 268"/>
                <a:gd name="T2" fmla="*/ 54 w 61"/>
                <a:gd name="T3" fmla="*/ 268 h 268"/>
                <a:gd name="T4" fmla="*/ 61 w 61"/>
                <a:gd name="T5" fmla="*/ 268 h 268"/>
                <a:gd name="T6" fmla="*/ 12 w 61"/>
                <a:gd name="T7" fmla="*/ 0 h 268"/>
                <a:gd name="T8" fmla="*/ 0 w 61"/>
                <a:gd name="T9" fmla="*/ 0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268">
                  <a:moveTo>
                    <a:pt x="0" y="0"/>
                  </a:moveTo>
                  <a:lnTo>
                    <a:pt x="54" y="268"/>
                  </a:lnTo>
                  <a:lnTo>
                    <a:pt x="61" y="26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3" name="Freeform 81"/>
            <p:cNvSpPr/>
            <p:nvPr/>
          </p:nvSpPr>
          <p:spPr bwMode="auto">
            <a:xfrm>
              <a:off x="2851" y="2909"/>
              <a:ext cx="608" cy="519"/>
            </a:xfrm>
            <a:custGeom>
              <a:avLst/>
              <a:gdLst>
                <a:gd name="T0" fmla="*/ 0 w 608"/>
                <a:gd name="T1" fmla="*/ 9 h 519"/>
                <a:gd name="T2" fmla="*/ 601 w 608"/>
                <a:gd name="T3" fmla="*/ 519 h 519"/>
                <a:gd name="T4" fmla="*/ 608 w 608"/>
                <a:gd name="T5" fmla="*/ 509 h 519"/>
                <a:gd name="T6" fmla="*/ 7 w 608"/>
                <a:gd name="T7" fmla="*/ 0 h 519"/>
                <a:gd name="T8" fmla="*/ 0 w 608"/>
                <a:gd name="T9" fmla="*/ 9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8" h="519">
                  <a:moveTo>
                    <a:pt x="0" y="9"/>
                  </a:moveTo>
                  <a:lnTo>
                    <a:pt x="601" y="519"/>
                  </a:lnTo>
                  <a:lnTo>
                    <a:pt x="608" y="509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4" name="Freeform 82"/>
            <p:cNvSpPr/>
            <p:nvPr/>
          </p:nvSpPr>
          <p:spPr bwMode="auto">
            <a:xfrm>
              <a:off x="3474" y="2985"/>
              <a:ext cx="21" cy="421"/>
            </a:xfrm>
            <a:custGeom>
              <a:avLst/>
              <a:gdLst>
                <a:gd name="T0" fmla="*/ 11 w 21"/>
                <a:gd name="T1" fmla="*/ 7 h 421"/>
                <a:gd name="T2" fmla="*/ 0 w 21"/>
                <a:gd name="T3" fmla="*/ 421 h 421"/>
                <a:gd name="T4" fmla="*/ 11 w 21"/>
                <a:gd name="T5" fmla="*/ 421 h 421"/>
                <a:gd name="T6" fmla="*/ 21 w 21"/>
                <a:gd name="T7" fmla="*/ 0 h 421"/>
                <a:gd name="T8" fmla="*/ 11 w 21"/>
                <a:gd name="T9" fmla="*/ 7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421">
                  <a:moveTo>
                    <a:pt x="11" y="7"/>
                  </a:moveTo>
                  <a:lnTo>
                    <a:pt x="0" y="421"/>
                  </a:lnTo>
                  <a:lnTo>
                    <a:pt x="11" y="421"/>
                  </a:lnTo>
                  <a:lnTo>
                    <a:pt x="21" y="0"/>
                  </a:lnTo>
                  <a:lnTo>
                    <a:pt x="11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5" name="Freeform 83"/>
            <p:cNvSpPr/>
            <p:nvPr/>
          </p:nvSpPr>
          <p:spPr bwMode="auto">
            <a:xfrm>
              <a:off x="3519" y="2959"/>
              <a:ext cx="520" cy="296"/>
            </a:xfrm>
            <a:custGeom>
              <a:avLst/>
              <a:gdLst>
                <a:gd name="T0" fmla="*/ 0 w 520"/>
                <a:gd name="T1" fmla="*/ 16 h 296"/>
                <a:gd name="T2" fmla="*/ 509 w 520"/>
                <a:gd name="T3" fmla="*/ 296 h 296"/>
                <a:gd name="T4" fmla="*/ 520 w 520"/>
                <a:gd name="T5" fmla="*/ 286 h 296"/>
                <a:gd name="T6" fmla="*/ 0 w 520"/>
                <a:gd name="T7" fmla="*/ 0 h 296"/>
                <a:gd name="T8" fmla="*/ 0 w 520"/>
                <a:gd name="T9" fmla="*/ 16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0" h="296">
                  <a:moveTo>
                    <a:pt x="0" y="16"/>
                  </a:moveTo>
                  <a:lnTo>
                    <a:pt x="509" y="296"/>
                  </a:lnTo>
                  <a:lnTo>
                    <a:pt x="520" y="286"/>
                  </a:lnTo>
                  <a:lnTo>
                    <a:pt x="0" y="0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6" name="Freeform 84"/>
            <p:cNvSpPr/>
            <p:nvPr/>
          </p:nvSpPr>
          <p:spPr bwMode="auto">
            <a:xfrm>
              <a:off x="4082" y="3011"/>
              <a:ext cx="616" cy="246"/>
            </a:xfrm>
            <a:custGeom>
              <a:avLst/>
              <a:gdLst>
                <a:gd name="T0" fmla="*/ 0 w 616"/>
                <a:gd name="T1" fmla="*/ 232 h 246"/>
                <a:gd name="T2" fmla="*/ 616 w 616"/>
                <a:gd name="T3" fmla="*/ 0 h 246"/>
                <a:gd name="T4" fmla="*/ 616 w 616"/>
                <a:gd name="T5" fmla="*/ 12 h 246"/>
                <a:gd name="T6" fmla="*/ 0 w 616"/>
                <a:gd name="T7" fmla="*/ 246 h 246"/>
                <a:gd name="T8" fmla="*/ 0 w 616"/>
                <a:gd name="T9" fmla="*/ 232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6" h="246">
                  <a:moveTo>
                    <a:pt x="0" y="232"/>
                  </a:moveTo>
                  <a:lnTo>
                    <a:pt x="616" y="0"/>
                  </a:lnTo>
                  <a:lnTo>
                    <a:pt x="616" y="12"/>
                  </a:lnTo>
                  <a:lnTo>
                    <a:pt x="0" y="246"/>
                  </a:lnTo>
                  <a:lnTo>
                    <a:pt x="0" y="2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7" name="Freeform 85"/>
            <p:cNvSpPr/>
            <p:nvPr/>
          </p:nvSpPr>
          <p:spPr bwMode="auto">
            <a:xfrm>
              <a:off x="4755" y="2992"/>
              <a:ext cx="284" cy="19"/>
            </a:xfrm>
            <a:custGeom>
              <a:avLst/>
              <a:gdLst>
                <a:gd name="T0" fmla="*/ 0 w 284"/>
                <a:gd name="T1" fmla="*/ 7 h 19"/>
                <a:gd name="T2" fmla="*/ 284 w 284"/>
                <a:gd name="T3" fmla="*/ 0 h 19"/>
                <a:gd name="T4" fmla="*/ 284 w 284"/>
                <a:gd name="T5" fmla="*/ 7 h 19"/>
                <a:gd name="T6" fmla="*/ 0 w 284"/>
                <a:gd name="T7" fmla="*/ 19 h 19"/>
                <a:gd name="T8" fmla="*/ 0 w 284"/>
                <a:gd name="T9" fmla="*/ 7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4" h="19">
                  <a:moveTo>
                    <a:pt x="0" y="7"/>
                  </a:moveTo>
                  <a:lnTo>
                    <a:pt x="284" y="0"/>
                  </a:lnTo>
                  <a:lnTo>
                    <a:pt x="284" y="7"/>
                  </a:lnTo>
                  <a:lnTo>
                    <a:pt x="0" y="19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8" name="Freeform 86"/>
            <p:cNvSpPr/>
            <p:nvPr/>
          </p:nvSpPr>
          <p:spPr bwMode="auto">
            <a:xfrm>
              <a:off x="4343" y="3013"/>
              <a:ext cx="360" cy="452"/>
            </a:xfrm>
            <a:custGeom>
              <a:avLst/>
              <a:gdLst>
                <a:gd name="T0" fmla="*/ 360 w 360"/>
                <a:gd name="T1" fmla="*/ 0 h 452"/>
                <a:gd name="T2" fmla="*/ 0 w 360"/>
                <a:gd name="T3" fmla="*/ 452 h 452"/>
                <a:gd name="T4" fmla="*/ 16 w 360"/>
                <a:gd name="T5" fmla="*/ 452 h 452"/>
                <a:gd name="T6" fmla="*/ 360 w 360"/>
                <a:gd name="T7" fmla="*/ 10 h 452"/>
                <a:gd name="T8" fmla="*/ 360 w 360"/>
                <a:gd name="T9" fmla="*/ 0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0" h="452">
                  <a:moveTo>
                    <a:pt x="360" y="0"/>
                  </a:moveTo>
                  <a:lnTo>
                    <a:pt x="0" y="452"/>
                  </a:lnTo>
                  <a:lnTo>
                    <a:pt x="16" y="452"/>
                  </a:lnTo>
                  <a:lnTo>
                    <a:pt x="360" y="10"/>
                  </a:lnTo>
                  <a:lnTo>
                    <a:pt x="36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9" name="Freeform 87"/>
            <p:cNvSpPr/>
            <p:nvPr/>
          </p:nvSpPr>
          <p:spPr bwMode="auto">
            <a:xfrm>
              <a:off x="4532" y="3023"/>
              <a:ext cx="180" cy="270"/>
            </a:xfrm>
            <a:custGeom>
              <a:avLst/>
              <a:gdLst>
                <a:gd name="T0" fmla="*/ 171 w 180"/>
                <a:gd name="T1" fmla="*/ 0 h 270"/>
                <a:gd name="T2" fmla="*/ 0 w 180"/>
                <a:gd name="T3" fmla="*/ 262 h 270"/>
                <a:gd name="T4" fmla="*/ 14 w 180"/>
                <a:gd name="T5" fmla="*/ 270 h 270"/>
                <a:gd name="T6" fmla="*/ 180 w 180"/>
                <a:gd name="T7" fmla="*/ 0 h 270"/>
                <a:gd name="T8" fmla="*/ 171 w 180"/>
                <a:gd name="T9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0" h="270">
                  <a:moveTo>
                    <a:pt x="171" y="0"/>
                  </a:moveTo>
                  <a:lnTo>
                    <a:pt x="0" y="262"/>
                  </a:lnTo>
                  <a:lnTo>
                    <a:pt x="14" y="270"/>
                  </a:lnTo>
                  <a:lnTo>
                    <a:pt x="180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0" name="Freeform 88"/>
            <p:cNvSpPr/>
            <p:nvPr/>
          </p:nvSpPr>
          <p:spPr bwMode="auto">
            <a:xfrm>
              <a:off x="4352" y="3330"/>
              <a:ext cx="149" cy="143"/>
            </a:xfrm>
            <a:custGeom>
              <a:avLst/>
              <a:gdLst>
                <a:gd name="T0" fmla="*/ 149 w 149"/>
                <a:gd name="T1" fmla="*/ 0 h 143"/>
                <a:gd name="T2" fmla="*/ 0 w 149"/>
                <a:gd name="T3" fmla="*/ 133 h 143"/>
                <a:gd name="T4" fmla="*/ 7 w 149"/>
                <a:gd name="T5" fmla="*/ 143 h 143"/>
                <a:gd name="T6" fmla="*/ 149 w 149"/>
                <a:gd name="T7" fmla="*/ 8 h 143"/>
                <a:gd name="T8" fmla="*/ 149 w 149"/>
                <a:gd name="T9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143">
                  <a:moveTo>
                    <a:pt x="149" y="0"/>
                  </a:moveTo>
                  <a:lnTo>
                    <a:pt x="0" y="133"/>
                  </a:lnTo>
                  <a:lnTo>
                    <a:pt x="7" y="143"/>
                  </a:lnTo>
                  <a:lnTo>
                    <a:pt x="149" y="8"/>
                  </a:lnTo>
                  <a:lnTo>
                    <a:pt x="14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1" name="Freeform 89"/>
            <p:cNvSpPr/>
            <p:nvPr/>
          </p:nvSpPr>
          <p:spPr bwMode="auto">
            <a:xfrm>
              <a:off x="3497" y="3262"/>
              <a:ext cx="542" cy="166"/>
            </a:xfrm>
            <a:custGeom>
              <a:avLst/>
              <a:gdLst>
                <a:gd name="T0" fmla="*/ 0 w 542"/>
                <a:gd name="T1" fmla="*/ 151 h 166"/>
                <a:gd name="T2" fmla="*/ 533 w 542"/>
                <a:gd name="T3" fmla="*/ 0 h 166"/>
                <a:gd name="T4" fmla="*/ 542 w 542"/>
                <a:gd name="T5" fmla="*/ 9 h 166"/>
                <a:gd name="T6" fmla="*/ 0 w 542"/>
                <a:gd name="T7" fmla="*/ 166 h 166"/>
                <a:gd name="T8" fmla="*/ 0 w 542"/>
                <a:gd name="T9" fmla="*/ 151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2" h="166">
                  <a:moveTo>
                    <a:pt x="0" y="151"/>
                  </a:moveTo>
                  <a:lnTo>
                    <a:pt x="533" y="0"/>
                  </a:lnTo>
                  <a:lnTo>
                    <a:pt x="542" y="9"/>
                  </a:lnTo>
                  <a:lnTo>
                    <a:pt x="0" y="166"/>
                  </a:lnTo>
                  <a:lnTo>
                    <a:pt x="0" y="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2" name="Freeform 90"/>
            <p:cNvSpPr/>
            <p:nvPr/>
          </p:nvSpPr>
          <p:spPr bwMode="auto">
            <a:xfrm>
              <a:off x="3509" y="3430"/>
              <a:ext cx="789" cy="61"/>
            </a:xfrm>
            <a:custGeom>
              <a:avLst/>
              <a:gdLst>
                <a:gd name="T0" fmla="*/ 0 w 789"/>
                <a:gd name="T1" fmla="*/ 0 h 61"/>
                <a:gd name="T2" fmla="*/ 789 w 789"/>
                <a:gd name="T3" fmla="*/ 52 h 61"/>
                <a:gd name="T4" fmla="*/ 789 w 789"/>
                <a:gd name="T5" fmla="*/ 61 h 61"/>
                <a:gd name="T6" fmla="*/ 0 w 789"/>
                <a:gd name="T7" fmla="*/ 7 h 61"/>
                <a:gd name="T8" fmla="*/ 0 w 789"/>
                <a:gd name="T9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9" h="61">
                  <a:moveTo>
                    <a:pt x="0" y="0"/>
                  </a:moveTo>
                  <a:lnTo>
                    <a:pt x="789" y="52"/>
                  </a:lnTo>
                  <a:lnTo>
                    <a:pt x="789" y="61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3" name="Freeform 91"/>
            <p:cNvSpPr/>
            <p:nvPr/>
          </p:nvSpPr>
          <p:spPr bwMode="auto">
            <a:xfrm>
              <a:off x="4066" y="3267"/>
              <a:ext cx="234" cy="210"/>
            </a:xfrm>
            <a:custGeom>
              <a:avLst/>
              <a:gdLst>
                <a:gd name="T0" fmla="*/ 0 w 234"/>
                <a:gd name="T1" fmla="*/ 0 h 210"/>
                <a:gd name="T2" fmla="*/ 234 w 234"/>
                <a:gd name="T3" fmla="*/ 210 h 210"/>
                <a:gd name="T4" fmla="*/ 234 w 234"/>
                <a:gd name="T5" fmla="*/ 198 h 210"/>
                <a:gd name="T6" fmla="*/ 11 w 234"/>
                <a:gd name="T7" fmla="*/ 0 h 210"/>
                <a:gd name="T8" fmla="*/ 0 w 234"/>
                <a:gd name="T9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210">
                  <a:moveTo>
                    <a:pt x="0" y="0"/>
                  </a:moveTo>
                  <a:lnTo>
                    <a:pt x="234" y="210"/>
                  </a:lnTo>
                  <a:lnTo>
                    <a:pt x="234" y="198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4" name="Oval 92"/>
            <p:cNvSpPr>
              <a:spLocks noChangeArrowheads="1"/>
            </p:cNvSpPr>
            <p:nvPr/>
          </p:nvSpPr>
          <p:spPr bwMode="auto">
            <a:xfrm>
              <a:off x="2830" y="965"/>
              <a:ext cx="78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5" name="Oval 93"/>
            <p:cNvSpPr>
              <a:spLocks noChangeArrowheads="1"/>
            </p:cNvSpPr>
            <p:nvPr/>
          </p:nvSpPr>
          <p:spPr bwMode="auto">
            <a:xfrm>
              <a:off x="3374" y="1076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6" name="Oval 94"/>
            <p:cNvSpPr>
              <a:spLocks noChangeArrowheads="1"/>
            </p:cNvSpPr>
            <p:nvPr/>
          </p:nvSpPr>
          <p:spPr bwMode="auto">
            <a:xfrm>
              <a:off x="3424" y="719"/>
              <a:ext cx="69" cy="6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7" name="Oval 95"/>
            <p:cNvSpPr>
              <a:spLocks noChangeArrowheads="1"/>
            </p:cNvSpPr>
            <p:nvPr/>
          </p:nvSpPr>
          <p:spPr bwMode="auto">
            <a:xfrm>
              <a:off x="3623" y="593"/>
              <a:ext cx="78" cy="8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8" name="Oval 96"/>
            <p:cNvSpPr>
              <a:spLocks noChangeArrowheads="1"/>
            </p:cNvSpPr>
            <p:nvPr/>
          </p:nvSpPr>
          <p:spPr bwMode="auto">
            <a:xfrm>
              <a:off x="4044" y="984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9" name="Oval 97"/>
            <p:cNvSpPr>
              <a:spLocks noChangeArrowheads="1"/>
            </p:cNvSpPr>
            <p:nvPr/>
          </p:nvSpPr>
          <p:spPr bwMode="auto">
            <a:xfrm>
              <a:off x="4399" y="832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0" name="Oval 98"/>
            <p:cNvSpPr>
              <a:spLocks noChangeArrowheads="1"/>
            </p:cNvSpPr>
            <p:nvPr/>
          </p:nvSpPr>
          <p:spPr bwMode="auto">
            <a:xfrm>
              <a:off x="4700" y="1076"/>
              <a:ext cx="69" cy="6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1" name="Oval 99"/>
            <p:cNvSpPr>
              <a:spLocks noChangeArrowheads="1"/>
            </p:cNvSpPr>
            <p:nvPr/>
          </p:nvSpPr>
          <p:spPr bwMode="auto">
            <a:xfrm>
              <a:off x="4745" y="2263"/>
              <a:ext cx="64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2" name="Oval 100"/>
            <p:cNvSpPr>
              <a:spLocks noChangeArrowheads="1"/>
            </p:cNvSpPr>
            <p:nvPr/>
          </p:nvSpPr>
          <p:spPr bwMode="auto">
            <a:xfrm>
              <a:off x="3800" y="1583"/>
              <a:ext cx="50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3" name="Oval 101"/>
            <p:cNvSpPr>
              <a:spLocks noChangeArrowheads="1"/>
            </p:cNvSpPr>
            <p:nvPr/>
          </p:nvSpPr>
          <p:spPr bwMode="auto">
            <a:xfrm>
              <a:off x="4949" y="2499"/>
              <a:ext cx="92" cy="9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4" name="Oval 102"/>
            <p:cNvSpPr>
              <a:spLocks noChangeArrowheads="1"/>
            </p:cNvSpPr>
            <p:nvPr/>
          </p:nvSpPr>
          <p:spPr bwMode="auto">
            <a:xfrm>
              <a:off x="4272" y="1706"/>
              <a:ext cx="106" cy="10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5" name="Oval 103"/>
            <p:cNvSpPr>
              <a:spLocks noChangeArrowheads="1"/>
            </p:cNvSpPr>
            <p:nvPr/>
          </p:nvSpPr>
          <p:spPr bwMode="auto">
            <a:xfrm>
              <a:off x="4518" y="1550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6" name="Oval 104"/>
            <p:cNvSpPr>
              <a:spLocks noChangeArrowheads="1"/>
            </p:cNvSpPr>
            <p:nvPr/>
          </p:nvSpPr>
          <p:spPr bwMode="auto">
            <a:xfrm>
              <a:off x="5032" y="1124"/>
              <a:ext cx="85" cy="8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7" name="Oval 105"/>
            <p:cNvSpPr>
              <a:spLocks noChangeArrowheads="1"/>
            </p:cNvSpPr>
            <p:nvPr/>
          </p:nvSpPr>
          <p:spPr bwMode="auto">
            <a:xfrm>
              <a:off x="5039" y="1536"/>
              <a:ext cx="92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8" name="Oval 106"/>
            <p:cNvSpPr>
              <a:spLocks noChangeArrowheads="1"/>
            </p:cNvSpPr>
            <p:nvPr/>
          </p:nvSpPr>
          <p:spPr bwMode="auto">
            <a:xfrm>
              <a:off x="5155" y="2440"/>
              <a:ext cx="66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9" name="Oval 107"/>
            <p:cNvSpPr>
              <a:spLocks noChangeArrowheads="1"/>
            </p:cNvSpPr>
            <p:nvPr/>
          </p:nvSpPr>
          <p:spPr bwMode="auto">
            <a:xfrm>
              <a:off x="5342" y="2040"/>
              <a:ext cx="83" cy="8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0" name="Oval 108"/>
            <p:cNvSpPr>
              <a:spLocks noChangeArrowheads="1"/>
            </p:cNvSpPr>
            <p:nvPr/>
          </p:nvSpPr>
          <p:spPr bwMode="auto">
            <a:xfrm>
              <a:off x="4196" y="2078"/>
              <a:ext cx="47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1" name="Oval 109"/>
            <p:cNvSpPr>
              <a:spLocks noChangeArrowheads="1"/>
            </p:cNvSpPr>
            <p:nvPr/>
          </p:nvSpPr>
          <p:spPr bwMode="auto">
            <a:xfrm>
              <a:off x="4293" y="3454"/>
              <a:ext cx="76" cy="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2" name="Oval 110"/>
            <p:cNvSpPr>
              <a:spLocks noChangeArrowheads="1"/>
            </p:cNvSpPr>
            <p:nvPr/>
          </p:nvSpPr>
          <p:spPr bwMode="auto">
            <a:xfrm>
              <a:off x="4482" y="3274"/>
              <a:ext cx="74" cy="7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3" name="Oval 111"/>
            <p:cNvSpPr>
              <a:spLocks noChangeArrowheads="1"/>
            </p:cNvSpPr>
            <p:nvPr/>
          </p:nvSpPr>
          <p:spPr bwMode="auto">
            <a:xfrm>
              <a:off x="4693" y="2971"/>
              <a:ext cx="62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4" name="Oval 112"/>
            <p:cNvSpPr>
              <a:spLocks noChangeArrowheads="1"/>
            </p:cNvSpPr>
            <p:nvPr/>
          </p:nvSpPr>
          <p:spPr bwMode="auto">
            <a:xfrm>
              <a:off x="5039" y="2954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5" name="Oval 113"/>
            <p:cNvSpPr>
              <a:spLocks noChangeArrowheads="1"/>
            </p:cNvSpPr>
            <p:nvPr/>
          </p:nvSpPr>
          <p:spPr bwMode="auto">
            <a:xfrm>
              <a:off x="4025" y="3224"/>
              <a:ext cx="62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6" name="Oval 114"/>
            <p:cNvSpPr>
              <a:spLocks noChangeArrowheads="1"/>
            </p:cNvSpPr>
            <p:nvPr/>
          </p:nvSpPr>
          <p:spPr bwMode="auto">
            <a:xfrm>
              <a:off x="3381" y="1169"/>
              <a:ext cx="59" cy="5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7" name="Oval 115"/>
            <p:cNvSpPr>
              <a:spLocks noChangeArrowheads="1"/>
            </p:cNvSpPr>
            <p:nvPr/>
          </p:nvSpPr>
          <p:spPr bwMode="auto">
            <a:xfrm>
              <a:off x="2574" y="2073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8" name="Oval 116"/>
            <p:cNvSpPr>
              <a:spLocks noChangeArrowheads="1"/>
            </p:cNvSpPr>
            <p:nvPr/>
          </p:nvSpPr>
          <p:spPr bwMode="auto">
            <a:xfrm>
              <a:off x="2410" y="2459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9" name="Oval 117"/>
            <p:cNvSpPr>
              <a:spLocks noChangeArrowheads="1"/>
            </p:cNvSpPr>
            <p:nvPr/>
          </p:nvSpPr>
          <p:spPr bwMode="auto">
            <a:xfrm>
              <a:off x="2867" y="3174"/>
              <a:ext cx="79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0" name="Oval 118"/>
            <p:cNvSpPr>
              <a:spLocks noChangeArrowheads="1"/>
            </p:cNvSpPr>
            <p:nvPr/>
          </p:nvSpPr>
          <p:spPr bwMode="auto">
            <a:xfrm>
              <a:off x="2811" y="2862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1" name="Oval 119"/>
            <p:cNvSpPr>
              <a:spLocks noChangeArrowheads="1"/>
            </p:cNvSpPr>
            <p:nvPr/>
          </p:nvSpPr>
          <p:spPr bwMode="auto">
            <a:xfrm>
              <a:off x="2867" y="2791"/>
              <a:ext cx="95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2" name="Oval 120"/>
            <p:cNvSpPr>
              <a:spLocks noChangeArrowheads="1"/>
            </p:cNvSpPr>
            <p:nvPr/>
          </p:nvSpPr>
          <p:spPr bwMode="auto">
            <a:xfrm>
              <a:off x="2410" y="1635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3" name="Oval 121"/>
            <p:cNvSpPr>
              <a:spLocks noChangeArrowheads="1"/>
            </p:cNvSpPr>
            <p:nvPr/>
          </p:nvSpPr>
          <p:spPr bwMode="auto">
            <a:xfrm>
              <a:off x="3599" y="2270"/>
              <a:ext cx="45" cy="4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4" name="Oval 122"/>
            <p:cNvSpPr>
              <a:spLocks noChangeArrowheads="1"/>
            </p:cNvSpPr>
            <p:nvPr/>
          </p:nvSpPr>
          <p:spPr bwMode="auto">
            <a:xfrm>
              <a:off x="3462" y="2918"/>
              <a:ext cx="59" cy="6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5" name="Oval 123"/>
            <p:cNvSpPr>
              <a:spLocks noChangeArrowheads="1"/>
            </p:cNvSpPr>
            <p:nvPr/>
          </p:nvSpPr>
          <p:spPr bwMode="auto">
            <a:xfrm>
              <a:off x="3594" y="3449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6" name="Oval 124"/>
            <p:cNvSpPr>
              <a:spLocks noChangeArrowheads="1"/>
            </p:cNvSpPr>
            <p:nvPr/>
          </p:nvSpPr>
          <p:spPr bwMode="auto">
            <a:xfrm>
              <a:off x="3445" y="3399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7" name="Oval 125"/>
            <p:cNvSpPr>
              <a:spLocks noChangeArrowheads="1"/>
            </p:cNvSpPr>
            <p:nvPr/>
          </p:nvSpPr>
          <p:spPr bwMode="auto">
            <a:xfrm>
              <a:off x="2792" y="1270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8" name="Oval 126"/>
            <p:cNvSpPr>
              <a:spLocks noChangeArrowheads="1"/>
            </p:cNvSpPr>
            <p:nvPr/>
          </p:nvSpPr>
          <p:spPr bwMode="auto">
            <a:xfrm>
              <a:off x="2564" y="1756"/>
              <a:ext cx="95" cy="9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9" name="Oval 127"/>
            <p:cNvSpPr>
              <a:spLocks noChangeArrowheads="1"/>
            </p:cNvSpPr>
            <p:nvPr/>
          </p:nvSpPr>
          <p:spPr bwMode="auto">
            <a:xfrm>
              <a:off x="3107" y="1756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0" name="Oval 128"/>
            <p:cNvSpPr>
              <a:spLocks noChangeArrowheads="1"/>
            </p:cNvSpPr>
            <p:nvPr/>
          </p:nvSpPr>
          <p:spPr bwMode="auto">
            <a:xfrm>
              <a:off x="3263" y="2030"/>
              <a:ext cx="99" cy="1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1" name="Oval 129"/>
            <p:cNvSpPr>
              <a:spLocks noChangeArrowheads="1"/>
            </p:cNvSpPr>
            <p:nvPr/>
          </p:nvSpPr>
          <p:spPr bwMode="auto">
            <a:xfrm>
              <a:off x="3021" y="2412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2" name="Oval 130"/>
            <p:cNvSpPr>
              <a:spLocks noChangeArrowheads="1"/>
            </p:cNvSpPr>
            <p:nvPr/>
          </p:nvSpPr>
          <p:spPr bwMode="auto">
            <a:xfrm>
              <a:off x="3919" y="2828"/>
              <a:ext cx="102" cy="10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3" name="Oval 131"/>
            <p:cNvSpPr>
              <a:spLocks noChangeArrowheads="1"/>
            </p:cNvSpPr>
            <p:nvPr/>
          </p:nvSpPr>
          <p:spPr bwMode="auto">
            <a:xfrm>
              <a:off x="4163" y="2705"/>
              <a:ext cx="45" cy="4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4" name="Oval 132"/>
            <p:cNvSpPr>
              <a:spLocks noChangeArrowheads="1"/>
            </p:cNvSpPr>
            <p:nvPr/>
          </p:nvSpPr>
          <p:spPr bwMode="auto">
            <a:xfrm>
              <a:off x="4281" y="638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5" name="Freeform 133"/>
            <p:cNvSpPr/>
            <p:nvPr/>
          </p:nvSpPr>
          <p:spPr bwMode="auto">
            <a:xfrm>
              <a:off x="2893" y="641"/>
              <a:ext cx="744" cy="357"/>
            </a:xfrm>
            <a:custGeom>
              <a:avLst/>
              <a:gdLst>
                <a:gd name="T0" fmla="*/ 0 w 744"/>
                <a:gd name="T1" fmla="*/ 343 h 357"/>
                <a:gd name="T2" fmla="*/ 734 w 744"/>
                <a:gd name="T3" fmla="*/ 0 h 357"/>
                <a:gd name="T4" fmla="*/ 744 w 744"/>
                <a:gd name="T5" fmla="*/ 11 h 357"/>
                <a:gd name="T6" fmla="*/ 8 w 744"/>
                <a:gd name="T7" fmla="*/ 357 h 357"/>
                <a:gd name="T8" fmla="*/ 0 w 744"/>
                <a:gd name="T9" fmla="*/ 343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4" h="357">
                  <a:moveTo>
                    <a:pt x="0" y="343"/>
                  </a:moveTo>
                  <a:lnTo>
                    <a:pt x="734" y="0"/>
                  </a:lnTo>
                  <a:lnTo>
                    <a:pt x="744" y="11"/>
                  </a:lnTo>
                  <a:lnTo>
                    <a:pt x="8" y="357"/>
                  </a:lnTo>
                  <a:lnTo>
                    <a:pt x="0" y="3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6" name="Freeform 134"/>
            <p:cNvSpPr/>
            <p:nvPr/>
          </p:nvSpPr>
          <p:spPr bwMode="auto">
            <a:xfrm>
              <a:off x="3694" y="633"/>
              <a:ext cx="592" cy="50"/>
            </a:xfrm>
            <a:custGeom>
              <a:avLst/>
              <a:gdLst>
                <a:gd name="T0" fmla="*/ 0 w 592"/>
                <a:gd name="T1" fmla="*/ 0 h 50"/>
                <a:gd name="T2" fmla="*/ 592 w 592"/>
                <a:gd name="T3" fmla="*/ 41 h 50"/>
                <a:gd name="T4" fmla="*/ 592 w 592"/>
                <a:gd name="T5" fmla="*/ 50 h 50"/>
                <a:gd name="T6" fmla="*/ 0 w 592"/>
                <a:gd name="T7" fmla="*/ 12 h 50"/>
                <a:gd name="T8" fmla="*/ 0 w 592"/>
                <a:gd name="T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50">
                  <a:moveTo>
                    <a:pt x="0" y="0"/>
                  </a:moveTo>
                  <a:lnTo>
                    <a:pt x="592" y="41"/>
                  </a:lnTo>
                  <a:lnTo>
                    <a:pt x="592" y="50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7" name="Freeform 135"/>
            <p:cNvSpPr/>
            <p:nvPr/>
          </p:nvSpPr>
          <p:spPr bwMode="auto">
            <a:xfrm>
              <a:off x="3694" y="641"/>
              <a:ext cx="713" cy="234"/>
            </a:xfrm>
            <a:custGeom>
              <a:avLst/>
              <a:gdLst>
                <a:gd name="T0" fmla="*/ 0 w 713"/>
                <a:gd name="T1" fmla="*/ 7 h 234"/>
                <a:gd name="T2" fmla="*/ 713 w 713"/>
                <a:gd name="T3" fmla="*/ 234 h 234"/>
                <a:gd name="T4" fmla="*/ 713 w 713"/>
                <a:gd name="T5" fmla="*/ 222 h 234"/>
                <a:gd name="T6" fmla="*/ 0 w 713"/>
                <a:gd name="T7" fmla="*/ 0 h 234"/>
                <a:gd name="T8" fmla="*/ 0 w 713"/>
                <a:gd name="T9" fmla="*/ 7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3" h="234">
                  <a:moveTo>
                    <a:pt x="0" y="7"/>
                  </a:moveTo>
                  <a:lnTo>
                    <a:pt x="713" y="234"/>
                  </a:lnTo>
                  <a:lnTo>
                    <a:pt x="713" y="222"/>
                  </a:lnTo>
                  <a:lnTo>
                    <a:pt x="0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8" name="Freeform 136"/>
            <p:cNvSpPr/>
            <p:nvPr/>
          </p:nvSpPr>
          <p:spPr bwMode="auto">
            <a:xfrm>
              <a:off x="4338" y="697"/>
              <a:ext cx="705" cy="464"/>
            </a:xfrm>
            <a:custGeom>
              <a:avLst/>
              <a:gdLst>
                <a:gd name="T0" fmla="*/ 0 w 705"/>
                <a:gd name="T1" fmla="*/ 15 h 464"/>
                <a:gd name="T2" fmla="*/ 701 w 705"/>
                <a:gd name="T3" fmla="*/ 464 h 464"/>
                <a:gd name="T4" fmla="*/ 705 w 705"/>
                <a:gd name="T5" fmla="*/ 457 h 464"/>
                <a:gd name="T6" fmla="*/ 7 w 705"/>
                <a:gd name="T7" fmla="*/ 0 h 464"/>
                <a:gd name="T8" fmla="*/ 0 w 705"/>
                <a:gd name="T9" fmla="*/ 15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5" h="464">
                  <a:moveTo>
                    <a:pt x="0" y="15"/>
                  </a:moveTo>
                  <a:lnTo>
                    <a:pt x="701" y="464"/>
                  </a:lnTo>
                  <a:lnTo>
                    <a:pt x="705" y="457"/>
                  </a:lnTo>
                  <a:lnTo>
                    <a:pt x="7" y="0"/>
                  </a:lnTo>
                  <a:lnTo>
                    <a:pt x="0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9" name="Freeform 137"/>
            <p:cNvSpPr/>
            <p:nvPr/>
          </p:nvSpPr>
          <p:spPr bwMode="auto">
            <a:xfrm>
              <a:off x="5086" y="2111"/>
              <a:ext cx="301" cy="850"/>
            </a:xfrm>
            <a:custGeom>
              <a:avLst/>
              <a:gdLst>
                <a:gd name="T0" fmla="*/ 301 w 301"/>
                <a:gd name="T1" fmla="*/ 0 h 850"/>
                <a:gd name="T2" fmla="*/ 12 w 301"/>
                <a:gd name="T3" fmla="*/ 850 h 850"/>
                <a:gd name="T4" fmla="*/ 0 w 301"/>
                <a:gd name="T5" fmla="*/ 850 h 850"/>
                <a:gd name="T6" fmla="*/ 289 w 301"/>
                <a:gd name="T7" fmla="*/ 0 h 850"/>
                <a:gd name="T8" fmla="*/ 301 w 301"/>
                <a:gd name="T9" fmla="*/ 0 h 8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1" h="850">
                  <a:moveTo>
                    <a:pt x="301" y="0"/>
                  </a:moveTo>
                  <a:lnTo>
                    <a:pt x="12" y="850"/>
                  </a:lnTo>
                  <a:lnTo>
                    <a:pt x="0" y="850"/>
                  </a:lnTo>
                  <a:lnTo>
                    <a:pt x="289" y="0"/>
                  </a:lnTo>
                  <a:lnTo>
                    <a:pt x="30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0" name="Freeform 138"/>
            <p:cNvSpPr/>
            <p:nvPr/>
          </p:nvSpPr>
          <p:spPr bwMode="auto">
            <a:xfrm>
              <a:off x="4359" y="3018"/>
              <a:ext cx="703" cy="469"/>
            </a:xfrm>
            <a:custGeom>
              <a:avLst/>
              <a:gdLst>
                <a:gd name="T0" fmla="*/ 0 w 703"/>
                <a:gd name="T1" fmla="*/ 469 h 469"/>
                <a:gd name="T2" fmla="*/ 703 w 703"/>
                <a:gd name="T3" fmla="*/ 5 h 469"/>
                <a:gd name="T4" fmla="*/ 692 w 703"/>
                <a:gd name="T5" fmla="*/ 0 h 469"/>
                <a:gd name="T6" fmla="*/ 0 w 703"/>
                <a:gd name="T7" fmla="*/ 459 h 469"/>
                <a:gd name="T8" fmla="*/ 0 w 703"/>
                <a:gd name="T9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3" h="469">
                  <a:moveTo>
                    <a:pt x="0" y="469"/>
                  </a:moveTo>
                  <a:lnTo>
                    <a:pt x="703" y="5"/>
                  </a:lnTo>
                  <a:lnTo>
                    <a:pt x="692" y="0"/>
                  </a:lnTo>
                  <a:lnTo>
                    <a:pt x="0" y="459"/>
                  </a:lnTo>
                  <a:lnTo>
                    <a:pt x="0" y="4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1" name="Freeform 139"/>
            <p:cNvSpPr/>
            <p:nvPr/>
          </p:nvSpPr>
          <p:spPr bwMode="auto">
            <a:xfrm>
              <a:off x="2929" y="3229"/>
              <a:ext cx="521" cy="213"/>
            </a:xfrm>
            <a:custGeom>
              <a:avLst/>
              <a:gdLst>
                <a:gd name="T0" fmla="*/ 0 w 521"/>
                <a:gd name="T1" fmla="*/ 11 h 213"/>
                <a:gd name="T2" fmla="*/ 521 w 521"/>
                <a:gd name="T3" fmla="*/ 213 h 213"/>
                <a:gd name="T4" fmla="*/ 521 w 521"/>
                <a:gd name="T5" fmla="*/ 196 h 213"/>
                <a:gd name="T6" fmla="*/ 7 w 521"/>
                <a:gd name="T7" fmla="*/ 0 h 213"/>
                <a:gd name="T8" fmla="*/ 0 w 521"/>
                <a:gd name="T9" fmla="*/ 11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213">
                  <a:moveTo>
                    <a:pt x="0" y="11"/>
                  </a:moveTo>
                  <a:lnTo>
                    <a:pt x="521" y="213"/>
                  </a:lnTo>
                  <a:lnTo>
                    <a:pt x="521" y="196"/>
                  </a:lnTo>
                  <a:lnTo>
                    <a:pt x="7" y="0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2" name="Freeform 140"/>
            <p:cNvSpPr/>
            <p:nvPr/>
          </p:nvSpPr>
          <p:spPr bwMode="auto">
            <a:xfrm>
              <a:off x="2460" y="2537"/>
              <a:ext cx="431" cy="658"/>
            </a:xfrm>
            <a:custGeom>
              <a:avLst/>
              <a:gdLst>
                <a:gd name="T0" fmla="*/ 0 w 431"/>
                <a:gd name="T1" fmla="*/ 0 h 658"/>
                <a:gd name="T2" fmla="*/ 419 w 431"/>
                <a:gd name="T3" fmla="*/ 658 h 658"/>
                <a:gd name="T4" fmla="*/ 431 w 431"/>
                <a:gd name="T5" fmla="*/ 651 h 658"/>
                <a:gd name="T6" fmla="*/ 12 w 431"/>
                <a:gd name="T7" fmla="*/ 0 h 658"/>
                <a:gd name="T8" fmla="*/ 0 w 431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1" h="658">
                  <a:moveTo>
                    <a:pt x="0" y="0"/>
                  </a:moveTo>
                  <a:lnTo>
                    <a:pt x="419" y="658"/>
                  </a:lnTo>
                  <a:lnTo>
                    <a:pt x="431" y="651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3" name="Rectangle 141"/>
            <p:cNvSpPr>
              <a:spLocks noChangeArrowheads="1"/>
            </p:cNvSpPr>
            <p:nvPr/>
          </p:nvSpPr>
          <p:spPr bwMode="auto">
            <a:xfrm>
              <a:off x="2446" y="1716"/>
              <a:ext cx="9" cy="76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4" name="Freeform 142"/>
            <p:cNvSpPr/>
            <p:nvPr/>
          </p:nvSpPr>
          <p:spPr bwMode="auto">
            <a:xfrm>
              <a:off x="2467" y="1026"/>
              <a:ext cx="393" cy="635"/>
            </a:xfrm>
            <a:custGeom>
              <a:avLst/>
              <a:gdLst>
                <a:gd name="T0" fmla="*/ 0 w 393"/>
                <a:gd name="T1" fmla="*/ 623 h 635"/>
                <a:gd name="T2" fmla="*/ 381 w 393"/>
                <a:gd name="T3" fmla="*/ 0 h 635"/>
                <a:gd name="T4" fmla="*/ 393 w 393"/>
                <a:gd name="T5" fmla="*/ 0 h 635"/>
                <a:gd name="T6" fmla="*/ 12 w 393"/>
                <a:gd name="T7" fmla="*/ 635 h 635"/>
                <a:gd name="T8" fmla="*/ 0 w 393"/>
                <a:gd name="T9" fmla="*/ 623 h 6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3" h="635">
                  <a:moveTo>
                    <a:pt x="0" y="623"/>
                  </a:moveTo>
                  <a:lnTo>
                    <a:pt x="381" y="0"/>
                  </a:lnTo>
                  <a:lnTo>
                    <a:pt x="393" y="0"/>
                  </a:lnTo>
                  <a:lnTo>
                    <a:pt x="12" y="635"/>
                  </a:lnTo>
                  <a:lnTo>
                    <a:pt x="0" y="6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5" name="Freeform 143"/>
            <p:cNvSpPr/>
            <p:nvPr/>
          </p:nvSpPr>
          <p:spPr bwMode="auto">
            <a:xfrm>
              <a:off x="2616" y="1034"/>
              <a:ext cx="247" cy="741"/>
            </a:xfrm>
            <a:custGeom>
              <a:avLst/>
              <a:gdLst>
                <a:gd name="T0" fmla="*/ 235 w 247"/>
                <a:gd name="T1" fmla="*/ 0 h 741"/>
                <a:gd name="T2" fmla="*/ 0 w 247"/>
                <a:gd name="T3" fmla="*/ 734 h 741"/>
                <a:gd name="T4" fmla="*/ 17 w 247"/>
                <a:gd name="T5" fmla="*/ 741 h 741"/>
                <a:gd name="T6" fmla="*/ 247 w 247"/>
                <a:gd name="T7" fmla="*/ 0 h 741"/>
                <a:gd name="T8" fmla="*/ 235 w 247"/>
                <a:gd name="T9" fmla="*/ 0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741">
                  <a:moveTo>
                    <a:pt x="235" y="0"/>
                  </a:moveTo>
                  <a:lnTo>
                    <a:pt x="0" y="734"/>
                  </a:lnTo>
                  <a:lnTo>
                    <a:pt x="17" y="741"/>
                  </a:lnTo>
                  <a:lnTo>
                    <a:pt x="247" y="0"/>
                  </a:lnTo>
                  <a:lnTo>
                    <a:pt x="2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6" name="Freeform 144"/>
            <p:cNvSpPr/>
            <p:nvPr/>
          </p:nvSpPr>
          <p:spPr bwMode="auto">
            <a:xfrm>
              <a:off x="3429" y="659"/>
              <a:ext cx="222" cy="431"/>
            </a:xfrm>
            <a:custGeom>
              <a:avLst/>
              <a:gdLst>
                <a:gd name="T0" fmla="*/ 208 w 222"/>
                <a:gd name="T1" fmla="*/ 0 h 431"/>
                <a:gd name="T2" fmla="*/ 0 w 222"/>
                <a:gd name="T3" fmla="*/ 424 h 431"/>
                <a:gd name="T4" fmla="*/ 9 w 222"/>
                <a:gd name="T5" fmla="*/ 431 h 431"/>
                <a:gd name="T6" fmla="*/ 222 w 222"/>
                <a:gd name="T7" fmla="*/ 0 h 431"/>
                <a:gd name="T8" fmla="*/ 208 w 222"/>
                <a:gd name="T9" fmla="*/ 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2" h="431">
                  <a:moveTo>
                    <a:pt x="208" y="0"/>
                  </a:moveTo>
                  <a:lnTo>
                    <a:pt x="0" y="424"/>
                  </a:lnTo>
                  <a:lnTo>
                    <a:pt x="9" y="431"/>
                  </a:lnTo>
                  <a:lnTo>
                    <a:pt x="222" y="0"/>
                  </a:lnTo>
                  <a:lnTo>
                    <a:pt x="20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7" name="Freeform 145"/>
            <p:cNvSpPr/>
            <p:nvPr/>
          </p:nvSpPr>
          <p:spPr bwMode="auto">
            <a:xfrm>
              <a:off x="3455" y="882"/>
              <a:ext cx="961" cy="239"/>
            </a:xfrm>
            <a:custGeom>
              <a:avLst/>
              <a:gdLst>
                <a:gd name="T0" fmla="*/ 0 w 961"/>
                <a:gd name="T1" fmla="*/ 225 h 239"/>
                <a:gd name="T2" fmla="*/ 961 w 961"/>
                <a:gd name="T3" fmla="*/ 0 h 239"/>
                <a:gd name="T4" fmla="*/ 961 w 961"/>
                <a:gd name="T5" fmla="*/ 12 h 239"/>
                <a:gd name="T6" fmla="*/ 0 w 961"/>
                <a:gd name="T7" fmla="*/ 239 h 239"/>
                <a:gd name="T8" fmla="*/ 0 w 961"/>
                <a:gd name="T9" fmla="*/ 225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1" h="239">
                  <a:moveTo>
                    <a:pt x="0" y="225"/>
                  </a:moveTo>
                  <a:lnTo>
                    <a:pt x="961" y="0"/>
                  </a:lnTo>
                  <a:lnTo>
                    <a:pt x="961" y="12"/>
                  </a:lnTo>
                  <a:lnTo>
                    <a:pt x="0" y="239"/>
                  </a:lnTo>
                  <a:lnTo>
                    <a:pt x="0" y="2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8" name="Freeform 146"/>
            <p:cNvSpPr/>
            <p:nvPr/>
          </p:nvSpPr>
          <p:spPr bwMode="auto">
            <a:xfrm>
              <a:off x="3445" y="1131"/>
              <a:ext cx="838" cy="608"/>
            </a:xfrm>
            <a:custGeom>
              <a:avLst/>
              <a:gdLst>
                <a:gd name="T0" fmla="*/ 0 w 838"/>
                <a:gd name="T1" fmla="*/ 0 h 608"/>
                <a:gd name="T2" fmla="*/ 838 w 838"/>
                <a:gd name="T3" fmla="*/ 594 h 608"/>
                <a:gd name="T4" fmla="*/ 829 w 838"/>
                <a:gd name="T5" fmla="*/ 608 h 608"/>
                <a:gd name="T6" fmla="*/ 0 w 838"/>
                <a:gd name="T7" fmla="*/ 16 h 608"/>
                <a:gd name="T8" fmla="*/ 0 w 838"/>
                <a:gd name="T9" fmla="*/ 0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8" h="608">
                  <a:moveTo>
                    <a:pt x="0" y="0"/>
                  </a:moveTo>
                  <a:lnTo>
                    <a:pt x="838" y="594"/>
                  </a:lnTo>
                  <a:lnTo>
                    <a:pt x="829" y="608"/>
                  </a:lnTo>
                  <a:lnTo>
                    <a:pt x="0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9" name="Freeform 147"/>
            <p:cNvSpPr/>
            <p:nvPr/>
          </p:nvSpPr>
          <p:spPr bwMode="auto">
            <a:xfrm>
              <a:off x="2455" y="1839"/>
              <a:ext cx="159" cy="637"/>
            </a:xfrm>
            <a:custGeom>
              <a:avLst/>
              <a:gdLst>
                <a:gd name="T0" fmla="*/ 147 w 159"/>
                <a:gd name="T1" fmla="*/ 0 h 637"/>
                <a:gd name="T2" fmla="*/ 0 w 159"/>
                <a:gd name="T3" fmla="*/ 637 h 637"/>
                <a:gd name="T4" fmla="*/ 17 w 159"/>
                <a:gd name="T5" fmla="*/ 637 h 637"/>
                <a:gd name="T6" fmla="*/ 159 w 159"/>
                <a:gd name="T7" fmla="*/ 0 h 637"/>
                <a:gd name="T8" fmla="*/ 147 w 159"/>
                <a:gd name="T9" fmla="*/ 0 h 6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637">
                  <a:moveTo>
                    <a:pt x="147" y="0"/>
                  </a:moveTo>
                  <a:lnTo>
                    <a:pt x="0" y="637"/>
                  </a:lnTo>
                  <a:lnTo>
                    <a:pt x="17" y="637"/>
                  </a:lnTo>
                  <a:lnTo>
                    <a:pt x="159" y="0"/>
                  </a:lnTo>
                  <a:lnTo>
                    <a:pt x="14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0" name="Freeform 148"/>
            <p:cNvSpPr/>
            <p:nvPr/>
          </p:nvSpPr>
          <p:spPr bwMode="auto">
            <a:xfrm>
              <a:off x="4326" y="700"/>
              <a:ext cx="107" cy="147"/>
            </a:xfrm>
            <a:custGeom>
              <a:avLst/>
              <a:gdLst>
                <a:gd name="T0" fmla="*/ 0 w 107"/>
                <a:gd name="T1" fmla="*/ 12 h 147"/>
                <a:gd name="T2" fmla="*/ 90 w 107"/>
                <a:gd name="T3" fmla="*/ 147 h 147"/>
                <a:gd name="T4" fmla="*/ 107 w 107"/>
                <a:gd name="T5" fmla="*/ 147 h 147"/>
                <a:gd name="T6" fmla="*/ 12 w 107"/>
                <a:gd name="T7" fmla="*/ 0 h 147"/>
                <a:gd name="T8" fmla="*/ 0 w 107"/>
                <a:gd name="T9" fmla="*/ 12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" h="147">
                  <a:moveTo>
                    <a:pt x="0" y="12"/>
                  </a:moveTo>
                  <a:lnTo>
                    <a:pt x="90" y="147"/>
                  </a:lnTo>
                  <a:lnTo>
                    <a:pt x="107" y="147"/>
                  </a:lnTo>
                  <a:lnTo>
                    <a:pt x="12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1" name="Freeform 149"/>
            <p:cNvSpPr/>
            <p:nvPr/>
          </p:nvSpPr>
          <p:spPr bwMode="auto">
            <a:xfrm>
              <a:off x="4475" y="882"/>
              <a:ext cx="564" cy="279"/>
            </a:xfrm>
            <a:custGeom>
              <a:avLst/>
              <a:gdLst>
                <a:gd name="T0" fmla="*/ 0 w 564"/>
                <a:gd name="T1" fmla="*/ 17 h 279"/>
                <a:gd name="T2" fmla="*/ 564 w 564"/>
                <a:gd name="T3" fmla="*/ 279 h 279"/>
                <a:gd name="T4" fmla="*/ 564 w 564"/>
                <a:gd name="T5" fmla="*/ 268 h 279"/>
                <a:gd name="T6" fmla="*/ 0 w 564"/>
                <a:gd name="T7" fmla="*/ 0 h 279"/>
                <a:gd name="T8" fmla="*/ 0 w 564"/>
                <a:gd name="T9" fmla="*/ 17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4" h="279">
                  <a:moveTo>
                    <a:pt x="0" y="17"/>
                  </a:moveTo>
                  <a:lnTo>
                    <a:pt x="564" y="279"/>
                  </a:lnTo>
                  <a:lnTo>
                    <a:pt x="564" y="268"/>
                  </a:lnTo>
                  <a:lnTo>
                    <a:pt x="0" y="0"/>
                  </a:lnTo>
                  <a:lnTo>
                    <a:pt x="0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2" name="Freeform 150"/>
            <p:cNvSpPr/>
            <p:nvPr/>
          </p:nvSpPr>
          <p:spPr bwMode="auto">
            <a:xfrm>
              <a:off x="4461" y="899"/>
              <a:ext cx="592" cy="658"/>
            </a:xfrm>
            <a:custGeom>
              <a:avLst/>
              <a:gdLst>
                <a:gd name="T0" fmla="*/ 0 w 592"/>
                <a:gd name="T1" fmla="*/ 7 h 658"/>
                <a:gd name="T2" fmla="*/ 582 w 592"/>
                <a:gd name="T3" fmla="*/ 658 h 658"/>
                <a:gd name="T4" fmla="*/ 592 w 592"/>
                <a:gd name="T5" fmla="*/ 648 h 658"/>
                <a:gd name="T6" fmla="*/ 14 w 592"/>
                <a:gd name="T7" fmla="*/ 0 h 658"/>
                <a:gd name="T8" fmla="*/ 0 w 592"/>
                <a:gd name="T9" fmla="*/ 7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658">
                  <a:moveTo>
                    <a:pt x="0" y="7"/>
                  </a:moveTo>
                  <a:lnTo>
                    <a:pt x="582" y="658"/>
                  </a:lnTo>
                  <a:lnTo>
                    <a:pt x="592" y="648"/>
                  </a:lnTo>
                  <a:lnTo>
                    <a:pt x="14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3" name="Freeform 151"/>
            <p:cNvSpPr/>
            <p:nvPr/>
          </p:nvSpPr>
          <p:spPr bwMode="auto">
            <a:xfrm>
              <a:off x="4324" y="913"/>
              <a:ext cx="123" cy="795"/>
            </a:xfrm>
            <a:custGeom>
              <a:avLst/>
              <a:gdLst>
                <a:gd name="T0" fmla="*/ 111 w 123"/>
                <a:gd name="T1" fmla="*/ 0 h 795"/>
                <a:gd name="T2" fmla="*/ 0 w 123"/>
                <a:gd name="T3" fmla="*/ 795 h 795"/>
                <a:gd name="T4" fmla="*/ 16 w 123"/>
                <a:gd name="T5" fmla="*/ 795 h 795"/>
                <a:gd name="T6" fmla="*/ 123 w 123"/>
                <a:gd name="T7" fmla="*/ 0 h 795"/>
                <a:gd name="T8" fmla="*/ 111 w 123"/>
                <a:gd name="T9" fmla="*/ 0 h 7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795">
                  <a:moveTo>
                    <a:pt x="111" y="0"/>
                  </a:moveTo>
                  <a:lnTo>
                    <a:pt x="0" y="795"/>
                  </a:lnTo>
                  <a:lnTo>
                    <a:pt x="16" y="795"/>
                  </a:lnTo>
                  <a:lnTo>
                    <a:pt x="123" y="0"/>
                  </a:lnTo>
                  <a:lnTo>
                    <a:pt x="11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4" name="Freeform 152"/>
            <p:cNvSpPr/>
            <p:nvPr/>
          </p:nvSpPr>
          <p:spPr bwMode="auto">
            <a:xfrm>
              <a:off x="4345" y="1796"/>
              <a:ext cx="424" cy="485"/>
            </a:xfrm>
            <a:custGeom>
              <a:avLst/>
              <a:gdLst>
                <a:gd name="T0" fmla="*/ 0 w 424"/>
                <a:gd name="T1" fmla="*/ 5 h 485"/>
                <a:gd name="T2" fmla="*/ 410 w 424"/>
                <a:gd name="T3" fmla="*/ 485 h 485"/>
                <a:gd name="T4" fmla="*/ 424 w 424"/>
                <a:gd name="T5" fmla="*/ 478 h 485"/>
                <a:gd name="T6" fmla="*/ 14 w 424"/>
                <a:gd name="T7" fmla="*/ 0 h 485"/>
                <a:gd name="T8" fmla="*/ 0 w 424"/>
                <a:gd name="T9" fmla="*/ 5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4" h="485">
                  <a:moveTo>
                    <a:pt x="0" y="5"/>
                  </a:moveTo>
                  <a:lnTo>
                    <a:pt x="410" y="485"/>
                  </a:lnTo>
                  <a:lnTo>
                    <a:pt x="424" y="478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5" name="Freeform 153"/>
            <p:cNvSpPr/>
            <p:nvPr/>
          </p:nvSpPr>
          <p:spPr bwMode="auto">
            <a:xfrm>
              <a:off x="2477" y="2518"/>
              <a:ext cx="414" cy="308"/>
            </a:xfrm>
            <a:custGeom>
              <a:avLst/>
              <a:gdLst>
                <a:gd name="T0" fmla="*/ 0 w 414"/>
                <a:gd name="T1" fmla="*/ 7 h 308"/>
                <a:gd name="T2" fmla="*/ 402 w 414"/>
                <a:gd name="T3" fmla="*/ 308 h 308"/>
                <a:gd name="T4" fmla="*/ 414 w 414"/>
                <a:gd name="T5" fmla="*/ 299 h 308"/>
                <a:gd name="T6" fmla="*/ 9 w 414"/>
                <a:gd name="T7" fmla="*/ 0 h 308"/>
                <a:gd name="T8" fmla="*/ 0 w 414"/>
                <a:gd name="T9" fmla="*/ 7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4" h="308">
                  <a:moveTo>
                    <a:pt x="0" y="7"/>
                  </a:moveTo>
                  <a:lnTo>
                    <a:pt x="402" y="308"/>
                  </a:lnTo>
                  <a:lnTo>
                    <a:pt x="414" y="299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6" name="Freeform 154"/>
            <p:cNvSpPr/>
            <p:nvPr/>
          </p:nvSpPr>
          <p:spPr bwMode="auto">
            <a:xfrm>
              <a:off x="4994" y="1621"/>
              <a:ext cx="80" cy="885"/>
            </a:xfrm>
            <a:custGeom>
              <a:avLst/>
              <a:gdLst>
                <a:gd name="T0" fmla="*/ 73 w 80"/>
                <a:gd name="T1" fmla="*/ 0 h 885"/>
                <a:gd name="T2" fmla="*/ 0 w 80"/>
                <a:gd name="T3" fmla="*/ 885 h 885"/>
                <a:gd name="T4" fmla="*/ 9 w 80"/>
                <a:gd name="T5" fmla="*/ 885 h 885"/>
                <a:gd name="T6" fmla="*/ 80 w 80"/>
                <a:gd name="T7" fmla="*/ 0 h 885"/>
                <a:gd name="T8" fmla="*/ 73 w 80"/>
                <a:gd name="T9" fmla="*/ 0 h 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885">
                  <a:moveTo>
                    <a:pt x="73" y="0"/>
                  </a:moveTo>
                  <a:lnTo>
                    <a:pt x="0" y="885"/>
                  </a:lnTo>
                  <a:lnTo>
                    <a:pt x="9" y="885"/>
                  </a:lnTo>
                  <a:lnTo>
                    <a:pt x="80" y="0"/>
                  </a:lnTo>
                  <a:lnTo>
                    <a:pt x="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7" name="Freeform 155"/>
            <p:cNvSpPr/>
            <p:nvPr/>
          </p:nvSpPr>
          <p:spPr bwMode="auto">
            <a:xfrm>
              <a:off x="5022" y="2104"/>
              <a:ext cx="355" cy="412"/>
            </a:xfrm>
            <a:custGeom>
              <a:avLst/>
              <a:gdLst>
                <a:gd name="T0" fmla="*/ 0 w 355"/>
                <a:gd name="T1" fmla="*/ 405 h 412"/>
                <a:gd name="T2" fmla="*/ 344 w 355"/>
                <a:gd name="T3" fmla="*/ 0 h 412"/>
                <a:gd name="T4" fmla="*/ 355 w 355"/>
                <a:gd name="T5" fmla="*/ 7 h 412"/>
                <a:gd name="T6" fmla="*/ 10 w 355"/>
                <a:gd name="T7" fmla="*/ 412 h 412"/>
                <a:gd name="T8" fmla="*/ 0 w 355"/>
                <a:gd name="T9" fmla="*/ 405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5" h="412">
                  <a:moveTo>
                    <a:pt x="0" y="405"/>
                  </a:moveTo>
                  <a:lnTo>
                    <a:pt x="344" y="0"/>
                  </a:lnTo>
                  <a:lnTo>
                    <a:pt x="355" y="7"/>
                  </a:lnTo>
                  <a:lnTo>
                    <a:pt x="10" y="412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8" name="Freeform 156"/>
            <p:cNvSpPr/>
            <p:nvPr/>
          </p:nvSpPr>
          <p:spPr bwMode="auto">
            <a:xfrm>
              <a:off x="4788" y="2310"/>
              <a:ext cx="184" cy="213"/>
            </a:xfrm>
            <a:custGeom>
              <a:avLst/>
              <a:gdLst>
                <a:gd name="T0" fmla="*/ 0 w 184"/>
                <a:gd name="T1" fmla="*/ 7 h 213"/>
                <a:gd name="T2" fmla="*/ 177 w 184"/>
                <a:gd name="T3" fmla="*/ 213 h 213"/>
                <a:gd name="T4" fmla="*/ 184 w 184"/>
                <a:gd name="T5" fmla="*/ 201 h 213"/>
                <a:gd name="T6" fmla="*/ 12 w 184"/>
                <a:gd name="T7" fmla="*/ 0 h 213"/>
                <a:gd name="T8" fmla="*/ 0 w 184"/>
                <a:gd name="T9" fmla="*/ 7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4" h="213">
                  <a:moveTo>
                    <a:pt x="0" y="7"/>
                  </a:moveTo>
                  <a:lnTo>
                    <a:pt x="177" y="213"/>
                  </a:lnTo>
                  <a:lnTo>
                    <a:pt x="184" y="201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9" name="Freeform 157"/>
            <p:cNvSpPr/>
            <p:nvPr/>
          </p:nvSpPr>
          <p:spPr bwMode="auto">
            <a:xfrm>
              <a:off x="4729" y="2575"/>
              <a:ext cx="253" cy="414"/>
            </a:xfrm>
            <a:custGeom>
              <a:avLst/>
              <a:gdLst>
                <a:gd name="T0" fmla="*/ 246 w 253"/>
                <a:gd name="T1" fmla="*/ 0 h 414"/>
                <a:gd name="T2" fmla="*/ 0 w 253"/>
                <a:gd name="T3" fmla="*/ 398 h 414"/>
                <a:gd name="T4" fmla="*/ 0 w 253"/>
                <a:gd name="T5" fmla="*/ 414 h 414"/>
                <a:gd name="T6" fmla="*/ 253 w 253"/>
                <a:gd name="T7" fmla="*/ 10 h 414"/>
                <a:gd name="T8" fmla="*/ 246 w 253"/>
                <a:gd name="T9" fmla="*/ 0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3" h="414">
                  <a:moveTo>
                    <a:pt x="246" y="0"/>
                  </a:moveTo>
                  <a:lnTo>
                    <a:pt x="0" y="398"/>
                  </a:lnTo>
                  <a:lnTo>
                    <a:pt x="0" y="414"/>
                  </a:lnTo>
                  <a:lnTo>
                    <a:pt x="253" y="10"/>
                  </a:lnTo>
                  <a:lnTo>
                    <a:pt x="24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0" name="Freeform 158"/>
            <p:cNvSpPr/>
            <p:nvPr/>
          </p:nvSpPr>
          <p:spPr bwMode="auto">
            <a:xfrm>
              <a:off x="4018" y="2554"/>
              <a:ext cx="943" cy="324"/>
            </a:xfrm>
            <a:custGeom>
              <a:avLst/>
              <a:gdLst>
                <a:gd name="T0" fmla="*/ 0 w 943"/>
                <a:gd name="T1" fmla="*/ 312 h 324"/>
                <a:gd name="T2" fmla="*/ 943 w 943"/>
                <a:gd name="T3" fmla="*/ 0 h 324"/>
                <a:gd name="T4" fmla="*/ 943 w 943"/>
                <a:gd name="T5" fmla="*/ 14 h 324"/>
                <a:gd name="T6" fmla="*/ 0 w 943"/>
                <a:gd name="T7" fmla="*/ 324 h 324"/>
                <a:gd name="T8" fmla="*/ 0 w 943"/>
                <a:gd name="T9" fmla="*/ 312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3" h="324">
                  <a:moveTo>
                    <a:pt x="0" y="312"/>
                  </a:moveTo>
                  <a:lnTo>
                    <a:pt x="943" y="0"/>
                  </a:lnTo>
                  <a:lnTo>
                    <a:pt x="943" y="14"/>
                  </a:lnTo>
                  <a:lnTo>
                    <a:pt x="0" y="324"/>
                  </a:lnTo>
                  <a:lnTo>
                    <a:pt x="0" y="3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1" name="Freeform 159"/>
            <p:cNvSpPr/>
            <p:nvPr/>
          </p:nvSpPr>
          <p:spPr bwMode="auto">
            <a:xfrm>
              <a:off x="2938" y="2866"/>
              <a:ext cx="671" cy="607"/>
            </a:xfrm>
            <a:custGeom>
              <a:avLst/>
              <a:gdLst>
                <a:gd name="T0" fmla="*/ 0 w 671"/>
                <a:gd name="T1" fmla="*/ 7 h 607"/>
                <a:gd name="T2" fmla="*/ 661 w 671"/>
                <a:gd name="T3" fmla="*/ 607 h 607"/>
                <a:gd name="T4" fmla="*/ 671 w 671"/>
                <a:gd name="T5" fmla="*/ 607 h 607"/>
                <a:gd name="T6" fmla="*/ 12 w 671"/>
                <a:gd name="T7" fmla="*/ 0 h 607"/>
                <a:gd name="T8" fmla="*/ 0 w 671"/>
                <a:gd name="T9" fmla="*/ 7 h 6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1" h="607">
                  <a:moveTo>
                    <a:pt x="0" y="7"/>
                  </a:moveTo>
                  <a:lnTo>
                    <a:pt x="661" y="607"/>
                  </a:lnTo>
                  <a:lnTo>
                    <a:pt x="671" y="607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2" name="Freeform 160"/>
            <p:cNvSpPr/>
            <p:nvPr/>
          </p:nvSpPr>
          <p:spPr bwMode="auto">
            <a:xfrm>
              <a:off x="4546" y="3001"/>
              <a:ext cx="507" cy="299"/>
            </a:xfrm>
            <a:custGeom>
              <a:avLst/>
              <a:gdLst>
                <a:gd name="T0" fmla="*/ 0 w 507"/>
                <a:gd name="T1" fmla="*/ 292 h 299"/>
                <a:gd name="T2" fmla="*/ 500 w 507"/>
                <a:gd name="T3" fmla="*/ 0 h 299"/>
                <a:gd name="T4" fmla="*/ 507 w 507"/>
                <a:gd name="T5" fmla="*/ 12 h 299"/>
                <a:gd name="T6" fmla="*/ 5 w 507"/>
                <a:gd name="T7" fmla="*/ 299 h 299"/>
                <a:gd name="T8" fmla="*/ 0 w 507"/>
                <a:gd name="T9" fmla="*/ 292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99">
                  <a:moveTo>
                    <a:pt x="0" y="292"/>
                  </a:moveTo>
                  <a:lnTo>
                    <a:pt x="500" y="0"/>
                  </a:lnTo>
                  <a:lnTo>
                    <a:pt x="507" y="12"/>
                  </a:lnTo>
                  <a:lnTo>
                    <a:pt x="5" y="299"/>
                  </a:lnTo>
                  <a:lnTo>
                    <a:pt x="0" y="2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3" name="Freeform 161"/>
            <p:cNvSpPr/>
            <p:nvPr/>
          </p:nvSpPr>
          <p:spPr bwMode="auto">
            <a:xfrm>
              <a:off x="3658" y="3314"/>
              <a:ext cx="831" cy="187"/>
            </a:xfrm>
            <a:custGeom>
              <a:avLst/>
              <a:gdLst>
                <a:gd name="T0" fmla="*/ 0 w 831"/>
                <a:gd name="T1" fmla="*/ 173 h 187"/>
                <a:gd name="T2" fmla="*/ 831 w 831"/>
                <a:gd name="T3" fmla="*/ 0 h 187"/>
                <a:gd name="T4" fmla="*/ 831 w 831"/>
                <a:gd name="T5" fmla="*/ 12 h 187"/>
                <a:gd name="T6" fmla="*/ 10 w 831"/>
                <a:gd name="T7" fmla="*/ 187 h 187"/>
                <a:gd name="T8" fmla="*/ 0 w 831"/>
                <a:gd name="T9" fmla="*/ 173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1" h="187">
                  <a:moveTo>
                    <a:pt x="0" y="173"/>
                  </a:moveTo>
                  <a:lnTo>
                    <a:pt x="831" y="0"/>
                  </a:lnTo>
                  <a:lnTo>
                    <a:pt x="831" y="12"/>
                  </a:lnTo>
                  <a:lnTo>
                    <a:pt x="10" y="187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4" name="Oval 162"/>
            <p:cNvSpPr>
              <a:spLocks noChangeArrowheads="1"/>
            </p:cNvSpPr>
            <p:nvPr/>
          </p:nvSpPr>
          <p:spPr bwMode="auto">
            <a:xfrm>
              <a:off x="5107" y="1699"/>
              <a:ext cx="67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5" name="Freeform 163"/>
            <p:cNvSpPr/>
            <p:nvPr/>
          </p:nvSpPr>
          <p:spPr bwMode="auto">
            <a:xfrm>
              <a:off x="2640" y="1140"/>
              <a:ext cx="746" cy="644"/>
            </a:xfrm>
            <a:custGeom>
              <a:avLst/>
              <a:gdLst>
                <a:gd name="T0" fmla="*/ 0 w 746"/>
                <a:gd name="T1" fmla="*/ 635 h 644"/>
                <a:gd name="T2" fmla="*/ 739 w 746"/>
                <a:gd name="T3" fmla="*/ 0 h 644"/>
                <a:gd name="T4" fmla="*/ 746 w 746"/>
                <a:gd name="T5" fmla="*/ 10 h 644"/>
                <a:gd name="T6" fmla="*/ 12 w 746"/>
                <a:gd name="T7" fmla="*/ 644 h 644"/>
                <a:gd name="T8" fmla="*/ 0 w 746"/>
                <a:gd name="T9" fmla="*/ 635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6" h="644">
                  <a:moveTo>
                    <a:pt x="0" y="635"/>
                  </a:moveTo>
                  <a:lnTo>
                    <a:pt x="739" y="0"/>
                  </a:lnTo>
                  <a:lnTo>
                    <a:pt x="746" y="10"/>
                  </a:lnTo>
                  <a:lnTo>
                    <a:pt x="12" y="644"/>
                  </a:lnTo>
                  <a:lnTo>
                    <a:pt x="0" y="6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6" name="Freeform 164"/>
            <p:cNvSpPr/>
            <p:nvPr/>
          </p:nvSpPr>
          <p:spPr bwMode="auto">
            <a:xfrm>
              <a:off x="2612" y="1839"/>
              <a:ext cx="298" cy="966"/>
            </a:xfrm>
            <a:custGeom>
              <a:avLst/>
              <a:gdLst>
                <a:gd name="T0" fmla="*/ 0 w 298"/>
                <a:gd name="T1" fmla="*/ 7 h 966"/>
                <a:gd name="T2" fmla="*/ 286 w 298"/>
                <a:gd name="T3" fmla="*/ 966 h 966"/>
                <a:gd name="T4" fmla="*/ 298 w 298"/>
                <a:gd name="T5" fmla="*/ 959 h 966"/>
                <a:gd name="T6" fmla="*/ 11 w 298"/>
                <a:gd name="T7" fmla="*/ 0 h 966"/>
                <a:gd name="T8" fmla="*/ 0 w 298"/>
                <a:gd name="T9" fmla="*/ 7 h 9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966">
                  <a:moveTo>
                    <a:pt x="0" y="7"/>
                  </a:moveTo>
                  <a:lnTo>
                    <a:pt x="286" y="966"/>
                  </a:lnTo>
                  <a:lnTo>
                    <a:pt x="298" y="959"/>
                  </a:lnTo>
                  <a:lnTo>
                    <a:pt x="11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7" name="Freeform 165"/>
            <p:cNvSpPr/>
            <p:nvPr/>
          </p:nvSpPr>
          <p:spPr bwMode="auto">
            <a:xfrm>
              <a:off x="3983" y="2116"/>
              <a:ext cx="232" cy="720"/>
            </a:xfrm>
            <a:custGeom>
              <a:avLst/>
              <a:gdLst>
                <a:gd name="T0" fmla="*/ 222 w 232"/>
                <a:gd name="T1" fmla="*/ 0 h 720"/>
                <a:gd name="T2" fmla="*/ 0 w 232"/>
                <a:gd name="T3" fmla="*/ 720 h 720"/>
                <a:gd name="T4" fmla="*/ 12 w 232"/>
                <a:gd name="T5" fmla="*/ 720 h 720"/>
                <a:gd name="T6" fmla="*/ 232 w 232"/>
                <a:gd name="T7" fmla="*/ 7 h 720"/>
                <a:gd name="T8" fmla="*/ 222 w 232"/>
                <a:gd name="T9" fmla="*/ 0 h 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2" h="720">
                  <a:moveTo>
                    <a:pt x="222" y="0"/>
                  </a:moveTo>
                  <a:lnTo>
                    <a:pt x="0" y="720"/>
                  </a:lnTo>
                  <a:lnTo>
                    <a:pt x="12" y="720"/>
                  </a:lnTo>
                  <a:lnTo>
                    <a:pt x="232" y="7"/>
                  </a:lnTo>
                  <a:lnTo>
                    <a:pt x="22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8" name="Freeform 166"/>
            <p:cNvSpPr/>
            <p:nvPr/>
          </p:nvSpPr>
          <p:spPr bwMode="auto">
            <a:xfrm>
              <a:off x="2896" y="1003"/>
              <a:ext cx="478" cy="118"/>
            </a:xfrm>
            <a:custGeom>
              <a:avLst/>
              <a:gdLst>
                <a:gd name="T0" fmla="*/ 0 w 478"/>
                <a:gd name="T1" fmla="*/ 14 h 118"/>
                <a:gd name="T2" fmla="*/ 478 w 478"/>
                <a:gd name="T3" fmla="*/ 118 h 118"/>
                <a:gd name="T4" fmla="*/ 478 w 478"/>
                <a:gd name="T5" fmla="*/ 104 h 118"/>
                <a:gd name="T6" fmla="*/ 7 w 478"/>
                <a:gd name="T7" fmla="*/ 0 h 118"/>
                <a:gd name="T8" fmla="*/ 0 w 478"/>
                <a:gd name="T9" fmla="*/ 14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118">
                  <a:moveTo>
                    <a:pt x="0" y="14"/>
                  </a:moveTo>
                  <a:lnTo>
                    <a:pt x="478" y="118"/>
                  </a:lnTo>
                  <a:lnTo>
                    <a:pt x="478" y="104"/>
                  </a:lnTo>
                  <a:lnTo>
                    <a:pt x="7" y="0"/>
                  </a:lnTo>
                  <a:lnTo>
                    <a:pt x="0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9" name="Freeform 167"/>
            <p:cNvSpPr/>
            <p:nvPr/>
          </p:nvSpPr>
          <p:spPr bwMode="auto">
            <a:xfrm>
              <a:off x="4366" y="1592"/>
              <a:ext cx="689" cy="164"/>
            </a:xfrm>
            <a:custGeom>
              <a:avLst/>
              <a:gdLst>
                <a:gd name="T0" fmla="*/ 0 w 689"/>
                <a:gd name="T1" fmla="*/ 152 h 164"/>
                <a:gd name="T2" fmla="*/ 682 w 689"/>
                <a:gd name="T3" fmla="*/ 0 h 164"/>
                <a:gd name="T4" fmla="*/ 689 w 689"/>
                <a:gd name="T5" fmla="*/ 12 h 164"/>
                <a:gd name="T6" fmla="*/ 0 w 689"/>
                <a:gd name="T7" fmla="*/ 164 h 164"/>
                <a:gd name="T8" fmla="*/ 0 w 689"/>
                <a:gd name="T9" fmla="*/ 152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164">
                  <a:moveTo>
                    <a:pt x="0" y="152"/>
                  </a:moveTo>
                  <a:lnTo>
                    <a:pt x="682" y="0"/>
                  </a:lnTo>
                  <a:lnTo>
                    <a:pt x="689" y="12"/>
                  </a:lnTo>
                  <a:lnTo>
                    <a:pt x="0" y="164"/>
                  </a:lnTo>
                  <a:lnTo>
                    <a:pt x="0" y="1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0" name="Freeform 168"/>
            <p:cNvSpPr/>
            <p:nvPr/>
          </p:nvSpPr>
          <p:spPr bwMode="auto">
            <a:xfrm>
              <a:off x="3995" y="2899"/>
              <a:ext cx="499" cy="396"/>
            </a:xfrm>
            <a:custGeom>
              <a:avLst/>
              <a:gdLst>
                <a:gd name="T0" fmla="*/ 0 w 499"/>
                <a:gd name="T1" fmla="*/ 5 h 396"/>
                <a:gd name="T2" fmla="*/ 499 w 499"/>
                <a:gd name="T3" fmla="*/ 396 h 396"/>
                <a:gd name="T4" fmla="*/ 499 w 499"/>
                <a:gd name="T5" fmla="*/ 384 h 396"/>
                <a:gd name="T6" fmla="*/ 14 w 499"/>
                <a:gd name="T7" fmla="*/ 0 h 396"/>
                <a:gd name="T8" fmla="*/ 0 w 499"/>
                <a:gd name="T9" fmla="*/ 5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9" h="396">
                  <a:moveTo>
                    <a:pt x="0" y="5"/>
                  </a:moveTo>
                  <a:lnTo>
                    <a:pt x="499" y="396"/>
                  </a:lnTo>
                  <a:lnTo>
                    <a:pt x="499" y="384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1" name="Freeform 169"/>
            <p:cNvSpPr/>
            <p:nvPr/>
          </p:nvSpPr>
          <p:spPr bwMode="auto">
            <a:xfrm>
              <a:off x="3651" y="2918"/>
              <a:ext cx="306" cy="547"/>
            </a:xfrm>
            <a:custGeom>
              <a:avLst/>
              <a:gdLst>
                <a:gd name="T0" fmla="*/ 0 w 306"/>
                <a:gd name="T1" fmla="*/ 540 h 547"/>
                <a:gd name="T2" fmla="*/ 294 w 306"/>
                <a:gd name="T3" fmla="*/ 0 h 547"/>
                <a:gd name="T4" fmla="*/ 306 w 306"/>
                <a:gd name="T5" fmla="*/ 0 h 547"/>
                <a:gd name="T6" fmla="*/ 10 w 306"/>
                <a:gd name="T7" fmla="*/ 547 h 547"/>
                <a:gd name="T8" fmla="*/ 0 w 306"/>
                <a:gd name="T9" fmla="*/ 540 h 5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6" h="547">
                  <a:moveTo>
                    <a:pt x="0" y="540"/>
                  </a:moveTo>
                  <a:lnTo>
                    <a:pt x="294" y="0"/>
                  </a:lnTo>
                  <a:lnTo>
                    <a:pt x="306" y="0"/>
                  </a:lnTo>
                  <a:lnTo>
                    <a:pt x="10" y="547"/>
                  </a:lnTo>
                  <a:lnTo>
                    <a:pt x="0" y="5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2" name="Rectangle 170"/>
            <p:cNvSpPr>
              <a:spLocks noChangeArrowheads="1"/>
            </p:cNvSpPr>
            <p:nvPr/>
          </p:nvSpPr>
          <p:spPr bwMode="auto">
            <a:xfrm>
              <a:off x="2910" y="2881"/>
              <a:ext cx="9" cy="30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3" name="Freeform 171"/>
            <p:cNvSpPr/>
            <p:nvPr/>
          </p:nvSpPr>
          <p:spPr bwMode="auto">
            <a:xfrm>
              <a:off x="3334" y="2109"/>
              <a:ext cx="611" cy="741"/>
            </a:xfrm>
            <a:custGeom>
              <a:avLst/>
              <a:gdLst>
                <a:gd name="T0" fmla="*/ 0 w 611"/>
                <a:gd name="T1" fmla="*/ 7 h 741"/>
                <a:gd name="T2" fmla="*/ 599 w 611"/>
                <a:gd name="T3" fmla="*/ 741 h 741"/>
                <a:gd name="T4" fmla="*/ 611 w 611"/>
                <a:gd name="T5" fmla="*/ 736 h 741"/>
                <a:gd name="T6" fmla="*/ 12 w 611"/>
                <a:gd name="T7" fmla="*/ 0 h 741"/>
                <a:gd name="T8" fmla="*/ 0 w 611"/>
                <a:gd name="T9" fmla="*/ 7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741">
                  <a:moveTo>
                    <a:pt x="0" y="7"/>
                  </a:moveTo>
                  <a:lnTo>
                    <a:pt x="599" y="741"/>
                  </a:lnTo>
                  <a:lnTo>
                    <a:pt x="611" y="736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344" name="Group 4"/>
          <p:cNvGrpSpPr>
            <a:grpSpLocks noChangeAspect="1"/>
          </p:cNvGrpSpPr>
          <p:nvPr/>
        </p:nvGrpSpPr>
        <p:grpSpPr bwMode="auto">
          <a:xfrm>
            <a:off x="10942111" y="5612689"/>
            <a:ext cx="2236319" cy="2177722"/>
            <a:chOff x="2410" y="593"/>
            <a:chExt cx="3015" cy="2936"/>
          </a:xfrm>
          <a:solidFill>
            <a:srgbClr val="F6A27D"/>
          </a:solidFill>
        </p:grpSpPr>
        <p:sp>
          <p:nvSpPr>
            <p:cNvPr id="345" name="Freeform 5"/>
            <p:cNvSpPr/>
            <p:nvPr/>
          </p:nvSpPr>
          <p:spPr bwMode="auto">
            <a:xfrm>
              <a:off x="5079" y="1202"/>
              <a:ext cx="66" cy="509"/>
            </a:xfrm>
            <a:custGeom>
              <a:avLst/>
              <a:gdLst>
                <a:gd name="T0" fmla="*/ 0 w 66"/>
                <a:gd name="T1" fmla="*/ 9 h 509"/>
                <a:gd name="T2" fmla="*/ 54 w 66"/>
                <a:gd name="T3" fmla="*/ 509 h 509"/>
                <a:gd name="T4" fmla="*/ 66 w 66"/>
                <a:gd name="T5" fmla="*/ 509 h 509"/>
                <a:gd name="T6" fmla="*/ 9 w 66"/>
                <a:gd name="T7" fmla="*/ 0 h 509"/>
                <a:gd name="T8" fmla="*/ 0 w 66"/>
                <a:gd name="T9" fmla="*/ 9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509">
                  <a:moveTo>
                    <a:pt x="0" y="9"/>
                  </a:moveTo>
                  <a:lnTo>
                    <a:pt x="54" y="509"/>
                  </a:lnTo>
                  <a:lnTo>
                    <a:pt x="66" y="509"/>
                  </a:lnTo>
                  <a:lnTo>
                    <a:pt x="9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6" name="Freeform 6"/>
            <p:cNvSpPr/>
            <p:nvPr/>
          </p:nvSpPr>
          <p:spPr bwMode="auto">
            <a:xfrm>
              <a:off x="5079" y="1195"/>
              <a:ext cx="303" cy="854"/>
            </a:xfrm>
            <a:custGeom>
              <a:avLst/>
              <a:gdLst>
                <a:gd name="T0" fmla="*/ 14 w 303"/>
                <a:gd name="T1" fmla="*/ 0 h 854"/>
                <a:gd name="T2" fmla="*/ 303 w 303"/>
                <a:gd name="T3" fmla="*/ 854 h 854"/>
                <a:gd name="T4" fmla="*/ 287 w 303"/>
                <a:gd name="T5" fmla="*/ 854 h 854"/>
                <a:gd name="T6" fmla="*/ 0 w 303"/>
                <a:gd name="T7" fmla="*/ 11 h 854"/>
                <a:gd name="T8" fmla="*/ 14 w 303"/>
                <a:gd name="T9" fmla="*/ 0 h 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3" h="854">
                  <a:moveTo>
                    <a:pt x="14" y="0"/>
                  </a:moveTo>
                  <a:lnTo>
                    <a:pt x="303" y="854"/>
                  </a:lnTo>
                  <a:lnTo>
                    <a:pt x="287" y="854"/>
                  </a:lnTo>
                  <a:lnTo>
                    <a:pt x="0" y="11"/>
                  </a:lnTo>
                  <a:lnTo>
                    <a:pt x="1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7" name="Freeform 7"/>
            <p:cNvSpPr/>
            <p:nvPr/>
          </p:nvSpPr>
          <p:spPr bwMode="auto">
            <a:xfrm>
              <a:off x="5074" y="1202"/>
              <a:ext cx="12" cy="345"/>
            </a:xfrm>
            <a:custGeom>
              <a:avLst/>
              <a:gdLst>
                <a:gd name="T0" fmla="*/ 0 w 12"/>
                <a:gd name="T1" fmla="*/ 0 h 345"/>
                <a:gd name="T2" fmla="*/ 0 w 12"/>
                <a:gd name="T3" fmla="*/ 345 h 345"/>
                <a:gd name="T4" fmla="*/ 12 w 12"/>
                <a:gd name="T5" fmla="*/ 345 h 345"/>
                <a:gd name="T6" fmla="*/ 12 w 12"/>
                <a:gd name="T7" fmla="*/ 12 h 345"/>
                <a:gd name="T8" fmla="*/ 0 w 12"/>
                <a:gd name="T9" fmla="*/ 0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345">
                  <a:moveTo>
                    <a:pt x="0" y="0"/>
                  </a:moveTo>
                  <a:lnTo>
                    <a:pt x="0" y="345"/>
                  </a:lnTo>
                  <a:lnTo>
                    <a:pt x="12" y="345"/>
                  </a:lnTo>
                  <a:lnTo>
                    <a:pt x="12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8" name="Rectangle 8"/>
            <p:cNvSpPr>
              <a:spLocks noChangeArrowheads="1"/>
            </p:cNvSpPr>
            <p:nvPr/>
          </p:nvSpPr>
          <p:spPr bwMode="auto">
            <a:xfrm>
              <a:off x="3658" y="3501"/>
              <a:ext cx="647" cy="1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9" name="Freeform 9"/>
            <p:cNvSpPr/>
            <p:nvPr/>
          </p:nvSpPr>
          <p:spPr bwMode="auto">
            <a:xfrm>
              <a:off x="3488" y="3446"/>
              <a:ext cx="118" cy="48"/>
            </a:xfrm>
            <a:custGeom>
              <a:avLst/>
              <a:gdLst>
                <a:gd name="T0" fmla="*/ 0 w 118"/>
                <a:gd name="T1" fmla="*/ 10 h 48"/>
                <a:gd name="T2" fmla="*/ 111 w 118"/>
                <a:gd name="T3" fmla="*/ 48 h 48"/>
                <a:gd name="T4" fmla="*/ 118 w 118"/>
                <a:gd name="T5" fmla="*/ 36 h 48"/>
                <a:gd name="T6" fmla="*/ 14 w 118"/>
                <a:gd name="T7" fmla="*/ 0 h 48"/>
                <a:gd name="T8" fmla="*/ 0 w 118"/>
                <a:gd name="T9" fmla="*/ 1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48">
                  <a:moveTo>
                    <a:pt x="0" y="10"/>
                  </a:moveTo>
                  <a:lnTo>
                    <a:pt x="111" y="48"/>
                  </a:lnTo>
                  <a:lnTo>
                    <a:pt x="118" y="36"/>
                  </a:lnTo>
                  <a:lnTo>
                    <a:pt x="14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0" name="Freeform 10"/>
            <p:cNvSpPr/>
            <p:nvPr/>
          </p:nvSpPr>
          <p:spPr bwMode="auto">
            <a:xfrm>
              <a:off x="2830" y="1026"/>
              <a:ext cx="30" cy="256"/>
            </a:xfrm>
            <a:custGeom>
              <a:avLst/>
              <a:gdLst>
                <a:gd name="T0" fmla="*/ 30 w 30"/>
                <a:gd name="T1" fmla="*/ 0 h 256"/>
                <a:gd name="T2" fmla="*/ 9 w 30"/>
                <a:gd name="T3" fmla="*/ 256 h 256"/>
                <a:gd name="T4" fmla="*/ 0 w 30"/>
                <a:gd name="T5" fmla="*/ 256 h 256"/>
                <a:gd name="T6" fmla="*/ 26 w 30"/>
                <a:gd name="T7" fmla="*/ 0 h 256"/>
                <a:gd name="T8" fmla="*/ 30 w 30"/>
                <a:gd name="T9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56">
                  <a:moveTo>
                    <a:pt x="30" y="0"/>
                  </a:moveTo>
                  <a:lnTo>
                    <a:pt x="9" y="256"/>
                  </a:lnTo>
                  <a:lnTo>
                    <a:pt x="0" y="256"/>
                  </a:lnTo>
                  <a:lnTo>
                    <a:pt x="26" y="0"/>
                  </a:lnTo>
                  <a:lnTo>
                    <a:pt x="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1" name="Freeform 11"/>
            <p:cNvSpPr/>
            <p:nvPr/>
          </p:nvSpPr>
          <p:spPr bwMode="auto">
            <a:xfrm>
              <a:off x="2841" y="773"/>
              <a:ext cx="604" cy="519"/>
            </a:xfrm>
            <a:custGeom>
              <a:avLst/>
              <a:gdLst>
                <a:gd name="T0" fmla="*/ 0 w 604"/>
                <a:gd name="T1" fmla="*/ 512 h 519"/>
                <a:gd name="T2" fmla="*/ 595 w 604"/>
                <a:gd name="T3" fmla="*/ 0 h 519"/>
                <a:gd name="T4" fmla="*/ 604 w 604"/>
                <a:gd name="T5" fmla="*/ 7 h 519"/>
                <a:gd name="T6" fmla="*/ 12 w 604"/>
                <a:gd name="T7" fmla="*/ 519 h 519"/>
                <a:gd name="T8" fmla="*/ 0 w 604"/>
                <a:gd name="T9" fmla="*/ 512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4" h="519">
                  <a:moveTo>
                    <a:pt x="0" y="512"/>
                  </a:moveTo>
                  <a:lnTo>
                    <a:pt x="595" y="0"/>
                  </a:lnTo>
                  <a:lnTo>
                    <a:pt x="604" y="7"/>
                  </a:lnTo>
                  <a:lnTo>
                    <a:pt x="12" y="519"/>
                  </a:lnTo>
                  <a:lnTo>
                    <a:pt x="0" y="5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2" name="Freeform 12"/>
            <p:cNvSpPr/>
            <p:nvPr/>
          </p:nvSpPr>
          <p:spPr bwMode="auto">
            <a:xfrm>
              <a:off x="2988" y="761"/>
              <a:ext cx="445" cy="192"/>
            </a:xfrm>
            <a:custGeom>
              <a:avLst/>
              <a:gdLst>
                <a:gd name="T0" fmla="*/ 445 w 445"/>
                <a:gd name="T1" fmla="*/ 17 h 192"/>
                <a:gd name="T2" fmla="*/ 3 w 445"/>
                <a:gd name="T3" fmla="*/ 192 h 192"/>
                <a:gd name="T4" fmla="*/ 0 w 445"/>
                <a:gd name="T5" fmla="*/ 187 h 192"/>
                <a:gd name="T6" fmla="*/ 445 w 445"/>
                <a:gd name="T7" fmla="*/ 0 h 192"/>
                <a:gd name="T8" fmla="*/ 445 w 445"/>
                <a:gd name="T9" fmla="*/ 17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5" h="192">
                  <a:moveTo>
                    <a:pt x="445" y="17"/>
                  </a:moveTo>
                  <a:lnTo>
                    <a:pt x="3" y="192"/>
                  </a:lnTo>
                  <a:lnTo>
                    <a:pt x="0" y="187"/>
                  </a:lnTo>
                  <a:lnTo>
                    <a:pt x="445" y="0"/>
                  </a:lnTo>
                  <a:lnTo>
                    <a:pt x="445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3" name="Freeform 13"/>
            <p:cNvSpPr/>
            <p:nvPr/>
          </p:nvSpPr>
          <p:spPr bwMode="auto">
            <a:xfrm>
              <a:off x="3478" y="650"/>
              <a:ext cx="159" cy="95"/>
            </a:xfrm>
            <a:custGeom>
              <a:avLst/>
              <a:gdLst>
                <a:gd name="T0" fmla="*/ 10 w 159"/>
                <a:gd name="T1" fmla="*/ 95 h 95"/>
                <a:gd name="T2" fmla="*/ 159 w 159"/>
                <a:gd name="T3" fmla="*/ 9 h 95"/>
                <a:gd name="T4" fmla="*/ 159 w 159"/>
                <a:gd name="T5" fmla="*/ 0 h 95"/>
                <a:gd name="T6" fmla="*/ 0 w 159"/>
                <a:gd name="T7" fmla="*/ 88 h 95"/>
                <a:gd name="T8" fmla="*/ 10 w 159"/>
                <a:gd name="T9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95">
                  <a:moveTo>
                    <a:pt x="10" y="95"/>
                  </a:moveTo>
                  <a:lnTo>
                    <a:pt x="159" y="9"/>
                  </a:lnTo>
                  <a:lnTo>
                    <a:pt x="159" y="0"/>
                  </a:lnTo>
                  <a:lnTo>
                    <a:pt x="0" y="88"/>
                  </a:lnTo>
                  <a:lnTo>
                    <a:pt x="10" y="9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4" name="Freeform 14"/>
            <p:cNvSpPr/>
            <p:nvPr/>
          </p:nvSpPr>
          <p:spPr bwMode="auto">
            <a:xfrm>
              <a:off x="3488" y="683"/>
              <a:ext cx="798" cy="74"/>
            </a:xfrm>
            <a:custGeom>
              <a:avLst/>
              <a:gdLst>
                <a:gd name="T0" fmla="*/ 0 w 798"/>
                <a:gd name="T1" fmla="*/ 62 h 74"/>
                <a:gd name="T2" fmla="*/ 798 w 798"/>
                <a:gd name="T3" fmla="*/ 0 h 74"/>
                <a:gd name="T4" fmla="*/ 798 w 798"/>
                <a:gd name="T5" fmla="*/ 10 h 74"/>
                <a:gd name="T6" fmla="*/ 0 w 798"/>
                <a:gd name="T7" fmla="*/ 74 h 74"/>
                <a:gd name="T8" fmla="*/ 0 w 798"/>
                <a:gd name="T9" fmla="*/ 6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8" h="74">
                  <a:moveTo>
                    <a:pt x="0" y="62"/>
                  </a:moveTo>
                  <a:lnTo>
                    <a:pt x="798" y="0"/>
                  </a:lnTo>
                  <a:lnTo>
                    <a:pt x="798" y="10"/>
                  </a:lnTo>
                  <a:lnTo>
                    <a:pt x="0" y="74"/>
                  </a:lnTo>
                  <a:lnTo>
                    <a:pt x="0" y="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5" name="Freeform 15"/>
            <p:cNvSpPr/>
            <p:nvPr/>
          </p:nvSpPr>
          <p:spPr bwMode="auto">
            <a:xfrm>
              <a:off x="3421" y="778"/>
              <a:ext cx="34" cy="308"/>
            </a:xfrm>
            <a:custGeom>
              <a:avLst/>
              <a:gdLst>
                <a:gd name="T0" fmla="*/ 29 w 34"/>
                <a:gd name="T1" fmla="*/ 0 h 308"/>
                <a:gd name="T2" fmla="*/ 0 w 34"/>
                <a:gd name="T3" fmla="*/ 308 h 308"/>
                <a:gd name="T4" fmla="*/ 12 w 34"/>
                <a:gd name="T5" fmla="*/ 308 h 308"/>
                <a:gd name="T6" fmla="*/ 34 w 34"/>
                <a:gd name="T7" fmla="*/ 0 h 308"/>
                <a:gd name="T8" fmla="*/ 29 w 34"/>
                <a:gd name="T9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308">
                  <a:moveTo>
                    <a:pt x="29" y="0"/>
                  </a:moveTo>
                  <a:lnTo>
                    <a:pt x="0" y="308"/>
                  </a:lnTo>
                  <a:lnTo>
                    <a:pt x="12" y="308"/>
                  </a:lnTo>
                  <a:lnTo>
                    <a:pt x="34" y="0"/>
                  </a:ln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6" name="Freeform 16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  <a:gd name="T10" fmla="*/ 0 w 571"/>
                <a:gd name="T11" fmla="*/ 11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7" name="Freeform 17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8" name="Freeform 18"/>
            <p:cNvSpPr/>
            <p:nvPr/>
          </p:nvSpPr>
          <p:spPr bwMode="auto">
            <a:xfrm>
              <a:off x="4087" y="693"/>
              <a:ext cx="225" cy="307"/>
            </a:xfrm>
            <a:custGeom>
              <a:avLst/>
              <a:gdLst>
                <a:gd name="T0" fmla="*/ 213 w 225"/>
                <a:gd name="T1" fmla="*/ 0 h 307"/>
                <a:gd name="T2" fmla="*/ 0 w 225"/>
                <a:gd name="T3" fmla="*/ 298 h 307"/>
                <a:gd name="T4" fmla="*/ 12 w 225"/>
                <a:gd name="T5" fmla="*/ 307 h 307"/>
                <a:gd name="T6" fmla="*/ 225 w 225"/>
                <a:gd name="T7" fmla="*/ 7 h 307"/>
                <a:gd name="T8" fmla="*/ 213 w 225"/>
                <a:gd name="T9" fmla="*/ 0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5" h="307">
                  <a:moveTo>
                    <a:pt x="213" y="0"/>
                  </a:moveTo>
                  <a:lnTo>
                    <a:pt x="0" y="298"/>
                  </a:lnTo>
                  <a:lnTo>
                    <a:pt x="12" y="307"/>
                  </a:lnTo>
                  <a:lnTo>
                    <a:pt x="225" y="7"/>
                  </a:lnTo>
                  <a:lnTo>
                    <a:pt x="21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9" name="Freeform 19"/>
            <p:cNvSpPr/>
            <p:nvPr/>
          </p:nvSpPr>
          <p:spPr bwMode="auto">
            <a:xfrm>
              <a:off x="2481" y="1318"/>
              <a:ext cx="339" cy="343"/>
            </a:xfrm>
            <a:custGeom>
              <a:avLst/>
              <a:gdLst>
                <a:gd name="T0" fmla="*/ 0 w 339"/>
                <a:gd name="T1" fmla="*/ 336 h 343"/>
                <a:gd name="T2" fmla="*/ 332 w 339"/>
                <a:gd name="T3" fmla="*/ 0 h 343"/>
                <a:gd name="T4" fmla="*/ 339 w 339"/>
                <a:gd name="T5" fmla="*/ 7 h 343"/>
                <a:gd name="T6" fmla="*/ 5 w 339"/>
                <a:gd name="T7" fmla="*/ 343 h 343"/>
                <a:gd name="T8" fmla="*/ 0 w 339"/>
                <a:gd name="T9" fmla="*/ 336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9" h="343">
                  <a:moveTo>
                    <a:pt x="0" y="336"/>
                  </a:moveTo>
                  <a:lnTo>
                    <a:pt x="332" y="0"/>
                  </a:lnTo>
                  <a:lnTo>
                    <a:pt x="339" y="7"/>
                  </a:lnTo>
                  <a:lnTo>
                    <a:pt x="5" y="343"/>
                  </a:lnTo>
                  <a:lnTo>
                    <a:pt x="0" y="3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0" name="Freeform 20"/>
            <p:cNvSpPr/>
            <p:nvPr/>
          </p:nvSpPr>
          <p:spPr bwMode="auto">
            <a:xfrm>
              <a:off x="2616" y="1332"/>
              <a:ext cx="209" cy="753"/>
            </a:xfrm>
            <a:custGeom>
              <a:avLst/>
              <a:gdLst>
                <a:gd name="T0" fmla="*/ 197 w 209"/>
                <a:gd name="T1" fmla="*/ 0 h 753"/>
                <a:gd name="T2" fmla="*/ 0 w 209"/>
                <a:gd name="T3" fmla="*/ 743 h 753"/>
                <a:gd name="T4" fmla="*/ 10 w 209"/>
                <a:gd name="T5" fmla="*/ 753 h 753"/>
                <a:gd name="T6" fmla="*/ 209 w 209"/>
                <a:gd name="T7" fmla="*/ 0 h 753"/>
                <a:gd name="T8" fmla="*/ 197 w 209"/>
                <a:gd name="T9" fmla="*/ 0 h 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753">
                  <a:moveTo>
                    <a:pt x="197" y="0"/>
                  </a:moveTo>
                  <a:lnTo>
                    <a:pt x="0" y="743"/>
                  </a:lnTo>
                  <a:lnTo>
                    <a:pt x="10" y="753"/>
                  </a:lnTo>
                  <a:lnTo>
                    <a:pt x="209" y="0"/>
                  </a:lnTo>
                  <a:lnTo>
                    <a:pt x="19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1" name="Freeform 21"/>
            <p:cNvSpPr/>
            <p:nvPr/>
          </p:nvSpPr>
          <p:spPr bwMode="auto">
            <a:xfrm>
              <a:off x="2477" y="1704"/>
              <a:ext cx="106" cy="92"/>
            </a:xfrm>
            <a:custGeom>
              <a:avLst/>
              <a:gdLst>
                <a:gd name="T0" fmla="*/ 0 w 106"/>
                <a:gd name="T1" fmla="*/ 7 h 92"/>
                <a:gd name="T2" fmla="*/ 94 w 106"/>
                <a:gd name="T3" fmla="*/ 92 h 92"/>
                <a:gd name="T4" fmla="*/ 106 w 106"/>
                <a:gd name="T5" fmla="*/ 75 h 92"/>
                <a:gd name="T6" fmla="*/ 9 w 106"/>
                <a:gd name="T7" fmla="*/ 0 h 92"/>
                <a:gd name="T8" fmla="*/ 0 w 106"/>
                <a:gd name="T9" fmla="*/ 7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92">
                  <a:moveTo>
                    <a:pt x="0" y="7"/>
                  </a:moveTo>
                  <a:lnTo>
                    <a:pt x="94" y="92"/>
                  </a:lnTo>
                  <a:lnTo>
                    <a:pt x="106" y="75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2" name="Freeform 22"/>
            <p:cNvSpPr/>
            <p:nvPr/>
          </p:nvSpPr>
          <p:spPr bwMode="auto">
            <a:xfrm>
              <a:off x="2451" y="1711"/>
              <a:ext cx="146" cy="374"/>
            </a:xfrm>
            <a:custGeom>
              <a:avLst/>
              <a:gdLst>
                <a:gd name="T0" fmla="*/ 0 w 146"/>
                <a:gd name="T1" fmla="*/ 0 h 374"/>
                <a:gd name="T2" fmla="*/ 135 w 146"/>
                <a:gd name="T3" fmla="*/ 374 h 374"/>
                <a:gd name="T4" fmla="*/ 146 w 146"/>
                <a:gd name="T5" fmla="*/ 374 h 374"/>
                <a:gd name="T6" fmla="*/ 11 w 146"/>
                <a:gd name="T7" fmla="*/ 0 h 374"/>
                <a:gd name="T8" fmla="*/ 0 w 146"/>
                <a:gd name="T9" fmla="*/ 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374">
                  <a:moveTo>
                    <a:pt x="0" y="0"/>
                  </a:moveTo>
                  <a:lnTo>
                    <a:pt x="135" y="374"/>
                  </a:lnTo>
                  <a:lnTo>
                    <a:pt x="146" y="374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3" name="Rectangle 23"/>
            <p:cNvSpPr>
              <a:spLocks noChangeArrowheads="1"/>
            </p:cNvSpPr>
            <p:nvPr/>
          </p:nvSpPr>
          <p:spPr bwMode="auto">
            <a:xfrm>
              <a:off x="3410" y="1164"/>
              <a:ext cx="11" cy="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4" name="Freeform 24"/>
            <p:cNvSpPr/>
            <p:nvPr/>
          </p:nvSpPr>
          <p:spPr bwMode="auto">
            <a:xfrm>
              <a:off x="2848" y="1202"/>
              <a:ext cx="538" cy="111"/>
            </a:xfrm>
            <a:custGeom>
              <a:avLst/>
              <a:gdLst>
                <a:gd name="T0" fmla="*/ 0 w 538"/>
                <a:gd name="T1" fmla="*/ 102 h 111"/>
                <a:gd name="T2" fmla="*/ 538 w 538"/>
                <a:gd name="T3" fmla="*/ 0 h 111"/>
                <a:gd name="T4" fmla="*/ 538 w 538"/>
                <a:gd name="T5" fmla="*/ 9 h 111"/>
                <a:gd name="T6" fmla="*/ 0 w 538"/>
                <a:gd name="T7" fmla="*/ 111 h 111"/>
                <a:gd name="T8" fmla="*/ 0 w 538"/>
                <a:gd name="T9" fmla="*/ 102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8" h="111">
                  <a:moveTo>
                    <a:pt x="0" y="102"/>
                  </a:moveTo>
                  <a:lnTo>
                    <a:pt x="538" y="0"/>
                  </a:lnTo>
                  <a:lnTo>
                    <a:pt x="538" y="9"/>
                  </a:lnTo>
                  <a:lnTo>
                    <a:pt x="0" y="111"/>
                  </a:lnTo>
                  <a:lnTo>
                    <a:pt x="0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5" name="Freeform 25"/>
            <p:cNvSpPr/>
            <p:nvPr/>
          </p:nvSpPr>
          <p:spPr bwMode="auto">
            <a:xfrm>
              <a:off x="2834" y="1320"/>
              <a:ext cx="287" cy="455"/>
            </a:xfrm>
            <a:custGeom>
              <a:avLst/>
              <a:gdLst>
                <a:gd name="T0" fmla="*/ 0 w 287"/>
                <a:gd name="T1" fmla="*/ 5 h 455"/>
                <a:gd name="T2" fmla="*/ 275 w 287"/>
                <a:gd name="T3" fmla="*/ 450 h 455"/>
                <a:gd name="T4" fmla="*/ 277 w 287"/>
                <a:gd name="T5" fmla="*/ 455 h 455"/>
                <a:gd name="T6" fmla="*/ 287 w 287"/>
                <a:gd name="T7" fmla="*/ 445 h 455"/>
                <a:gd name="T8" fmla="*/ 7 w 287"/>
                <a:gd name="T9" fmla="*/ 0 h 455"/>
                <a:gd name="T10" fmla="*/ 0 w 287"/>
                <a:gd name="T11" fmla="*/ 5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7" h="455">
                  <a:moveTo>
                    <a:pt x="0" y="5"/>
                  </a:moveTo>
                  <a:lnTo>
                    <a:pt x="275" y="450"/>
                  </a:lnTo>
                  <a:lnTo>
                    <a:pt x="277" y="455"/>
                  </a:lnTo>
                  <a:lnTo>
                    <a:pt x="287" y="445"/>
                  </a:lnTo>
                  <a:lnTo>
                    <a:pt x="7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6" name="Freeform 26"/>
            <p:cNvSpPr/>
            <p:nvPr/>
          </p:nvSpPr>
          <p:spPr bwMode="auto">
            <a:xfrm>
              <a:off x="3140" y="1221"/>
              <a:ext cx="270" cy="544"/>
            </a:xfrm>
            <a:custGeom>
              <a:avLst/>
              <a:gdLst>
                <a:gd name="T0" fmla="*/ 0 w 270"/>
                <a:gd name="T1" fmla="*/ 544 h 544"/>
                <a:gd name="T2" fmla="*/ 263 w 270"/>
                <a:gd name="T3" fmla="*/ 0 h 544"/>
                <a:gd name="T4" fmla="*/ 270 w 270"/>
                <a:gd name="T5" fmla="*/ 0 h 544"/>
                <a:gd name="T6" fmla="*/ 14 w 270"/>
                <a:gd name="T7" fmla="*/ 544 h 544"/>
                <a:gd name="T8" fmla="*/ 0 w 270"/>
                <a:gd name="T9" fmla="*/ 544 h 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0" h="544">
                  <a:moveTo>
                    <a:pt x="0" y="544"/>
                  </a:moveTo>
                  <a:lnTo>
                    <a:pt x="263" y="0"/>
                  </a:lnTo>
                  <a:lnTo>
                    <a:pt x="270" y="0"/>
                  </a:lnTo>
                  <a:lnTo>
                    <a:pt x="14" y="544"/>
                  </a:lnTo>
                  <a:lnTo>
                    <a:pt x="0" y="5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7" name="Freeform 27"/>
            <p:cNvSpPr/>
            <p:nvPr/>
          </p:nvSpPr>
          <p:spPr bwMode="auto">
            <a:xfrm>
              <a:off x="3317" y="1221"/>
              <a:ext cx="93" cy="809"/>
            </a:xfrm>
            <a:custGeom>
              <a:avLst/>
              <a:gdLst>
                <a:gd name="T0" fmla="*/ 83 w 93"/>
                <a:gd name="T1" fmla="*/ 0 h 809"/>
                <a:gd name="T2" fmla="*/ 0 w 93"/>
                <a:gd name="T3" fmla="*/ 809 h 809"/>
                <a:gd name="T4" fmla="*/ 12 w 93"/>
                <a:gd name="T5" fmla="*/ 809 h 809"/>
                <a:gd name="T6" fmla="*/ 93 w 93"/>
                <a:gd name="T7" fmla="*/ 0 h 809"/>
                <a:gd name="T8" fmla="*/ 83 w 93"/>
                <a:gd name="T9" fmla="*/ 0 h 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" h="809">
                  <a:moveTo>
                    <a:pt x="83" y="0"/>
                  </a:moveTo>
                  <a:lnTo>
                    <a:pt x="0" y="809"/>
                  </a:lnTo>
                  <a:lnTo>
                    <a:pt x="12" y="809"/>
                  </a:lnTo>
                  <a:lnTo>
                    <a:pt x="93" y="0"/>
                  </a:lnTo>
                  <a:lnTo>
                    <a:pt x="8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8" name="Freeform 28"/>
            <p:cNvSpPr/>
            <p:nvPr/>
          </p:nvSpPr>
          <p:spPr bwMode="auto">
            <a:xfrm>
              <a:off x="3438" y="1022"/>
              <a:ext cx="611" cy="180"/>
            </a:xfrm>
            <a:custGeom>
              <a:avLst/>
              <a:gdLst>
                <a:gd name="T0" fmla="*/ 0 w 611"/>
                <a:gd name="T1" fmla="*/ 165 h 180"/>
                <a:gd name="T2" fmla="*/ 611 w 611"/>
                <a:gd name="T3" fmla="*/ 0 h 180"/>
                <a:gd name="T4" fmla="*/ 611 w 611"/>
                <a:gd name="T5" fmla="*/ 14 h 180"/>
                <a:gd name="T6" fmla="*/ 0 w 611"/>
                <a:gd name="T7" fmla="*/ 180 h 180"/>
                <a:gd name="T8" fmla="*/ 0 w 611"/>
                <a:gd name="T9" fmla="*/ 165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180">
                  <a:moveTo>
                    <a:pt x="0" y="165"/>
                  </a:moveTo>
                  <a:lnTo>
                    <a:pt x="611" y="0"/>
                  </a:lnTo>
                  <a:lnTo>
                    <a:pt x="611" y="14"/>
                  </a:lnTo>
                  <a:lnTo>
                    <a:pt x="0" y="180"/>
                  </a:lnTo>
                  <a:lnTo>
                    <a:pt x="0" y="1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9" name="Freeform 29"/>
            <p:cNvSpPr/>
            <p:nvPr/>
          </p:nvSpPr>
          <p:spPr bwMode="auto">
            <a:xfrm>
              <a:off x="4340" y="702"/>
              <a:ext cx="377" cy="396"/>
            </a:xfrm>
            <a:custGeom>
              <a:avLst/>
              <a:gdLst>
                <a:gd name="T0" fmla="*/ 0 w 377"/>
                <a:gd name="T1" fmla="*/ 12 h 396"/>
                <a:gd name="T2" fmla="*/ 370 w 377"/>
                <a:gd name="T3" fmla="*/ 396 h 396"/>
                <a:gd name="T4" fmla="*/ 377 w 377"/>
                <a:gd name="T5" fmla="*/ 388 h 396"/>
                <a:gd name="T6" fmla="*/ 0 w 377"/>
                <a:gd name="T7" fmla="*/ 0 h 396"/>
                <a:gd name="T8" fmla="*/ 0 w 377"/>
                <a:gd name="T9" fmla="*/ 12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7" h="396">
                  <a:moveTo>
                    <a:pt x="0" y="12"/>
                  </a:moveTo>
                  <a:lnTo>
                    <a:pt x="370" y="396"/>
                  </a:lnTo>
                  <a:lnTo>
                    <a:pt x="377" y="388"/>
                  </a:lnTo>
                  <a:lnTo>
                    <a:pt x="0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0" name="Freeform 30"/>
            <p:cNvSpPr/>
            <p:nvPr/>
          </p:nvSpPr>
          <p:spPr bwMode="auto">
            <a:xfrm>
              <a:off x="4108" y="1015"/>
              <a:ext cx="597" cy="97"/>
            </a:xfrm>
            <a:custGeom>
              <a:avLst/>
              <a:gdLst>
                <a:gd name="T0" fmla="*/ 0 w 597"/>
                <a:gd name="T1" fmla="*/ 0 h 97"/>
                <a:gd name="T2" fmla="*/ 597 w 597"/>
                <a:gd name="T3" fmla="*/ 90 h 97"/>
                <a:gd name="T4" fmla="*/ 597 w 597"/>
                <a:gd name="T5" fmla="*/ 97 h 97"/>
                <a:gd name="T6" fmla="*/ 0 w 597"/>
                <a:gd name="T7" fmla="*/ 11 h 97"/>
                <a:gd name="T8" fmla="*/ 0 w 597"/>
                <a:gd name="T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97">
                  <a:moveTo>
                    <a:pt x="0" y="0"/>
                  </a:moveTo>
                  <a:lnTo>
                    <a:pt x="597" y="90"/>
                  </a:lnTo>
                  <a:lnTo>
                    <a:pt x="597" y="97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1" name="Freeform 31"/>
            <p:cNvSpPr/>
            <p:nvPr/>
          </p:nvSpPr>
          <p:spPr bwMode="auto">
            <a:xfrm>
              <a:off x="4759" y="1121"/>
              <a:ext cx="280" cy="55"/>
            </a:xfrm>
            <a:custGeom>
              <a:avLst/>
              <a:gdLst>
                <a:gd name="T0" fmla="*/ 5 w 280"/>
                <a:gd name="T1" fmla="*/ 0 h 55"/>
                <a:gd name="T2" fmla="*/ 280 w 280"/>
                <a:gd name="T3" fmla="*/ 40 h 55"/>
                <a:gd name="T4" fmla="*/ 280 w 280"/>
                <a:gd name="T5" fmla="*/ 55 h 55"/>
                <a:gd name="T6" fmla="*/ 0 w 280"/>
                <a:gd name="T7" fmla="*/ 7 h 55"/>
                <a:gd name="T8" fmla="*/ 5 w 280"/>
                <a:gd name="T9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0" h="55">
                  <a:moveTo>
                    <a:pt x="5" y="0"/>
                  </a:moveTo>
                  <a:lnTo>
                    <a:pt x="280" y="40"/>
                  </a:lnTo>
                  <a:lnTo>
                    <a:pt x="280" y="55"/>
                  </a:lnTo>
                  <a:lnTo>
                    <a:pt x="0" y="7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2" name="Freeform 32"/>
            <p:cNvSpPr/>
            <p:nvPr/>
          </p:nvSpPr>
          <p:spPr bwMode="auto">
            <a:xfrm>
              <a:off x="4745" y="1131"/>
              <a:ext cx="298" cy="447"/>
            </a:xfrm>
            <a:custGeom>
              <a:avLst/>
              <a:gdLst>
                <a:gd name="T0" fmla="*/ 0 w 298"/>
                <a:gd name="T1" fmla="*/ 9 h 447"/>
                <a:gd name="T2" fmla="*/ 294 w 298"/>
                <a:gd name="T3" fmla="*/ 447 h 447"/>
                <a:gd name="T4" fmla="*/ 298 w 298"/>
                <a:gd name="T5" fmla="*/ 440 h 447"/>
                <a:gd name="T6" fmla="*/ 7 w 298"/>
                <a:gd name="T7" fmla="*/ 0 h 447"/>
                <a:gd name="T8" fmla="*/ 0 w 298"/>
                <a:gd name="T9" fmla="*/ 9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447">
                  <a:moveTo>
                    <a:pt x="0" y="9"/>
                  </a:moveTo>
                  <a:lnTo>
                    <a:pt x="294" y="447"/>
                  </a:lnTo>
                  <a:lnTo>
                    <a:pt x="298" y="440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3" name="Freeform 33"/>
            <p:cNvSpPr/>
            <p:nvPr/>
          </p:nvSpPr>
          <p:spPr bwMode="auto">
            <a:xfrm>
              <a:off x="4551" y="1135"/>
              <a:ext cx="182" cy="422"/>
            </a:xfrm>
            <a:custGeom>
              <a:avLst/>
              <a:gdLst>
                <a:gd name="T0" fmla="*/ 173 w 182"/>
                <a:gd name="T1" fmla="*/ 0 h 422"/>
                <a:gd name="T2" fmla="*/ 0 w 182"/>
                <a:gd name="T3" fmla="*/ 422 h 422"/>
                <a:gd name="T4" fmla="*/ 12 w 182"/>
                <a:gd name="T5" fmla="*/ 422 h 422"/>
                <a:gd name="T6" fmla="*/ 182 w 182"/>
                <a:gd name="T7" fmla="*/ 0 h 422"/>
                <a:gd name="T8" fmla="*/ 173 w 182"/>
                <a:gd name="T9" fmla="*/ 0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2" h="422">
                  <a:moveTo>
                    <a:pt x="173" y="0"/>
                  </a:moveTo>
                  <a:lnTo>
                    <a:pt x="0" y="422"/>
                  </a:lnTo>
                  <a:lnTo>
                    <a:pt x="12" y="422"/>
                  </a:lnTo>
                  <a:lnTo>
                    <a:pt x="182" y="0"/>
                  </a:lnTo>
                  <a:lnTo>
                    <a:pt x="1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4" name="Freeform 34"/>
            <p:cNvSpPr/>
            <p:nvPr/>
          </p:nvSpPr>
          <p:spPr bwMode="auto">
            <a:xfrm>
              <a:off x="3414" y="1214"/>
              <a:ext cx="401" cy="388"/>
            </a:xfrm>
            <a:custGeom>
              <a:avLst/>
              <a:gdLst>
                <a:gd name="T0" fmla="*/ 0 w 401"/>
                <a:gd name="T1" fmla="*/ 0 h 388"/>
                <a:gd name="T2" fmla="*/ 393 w 401"/>
                <a:gd name="T3" fmla="*/ 388 h 388"/>
                <a:gd name="T4" fmla="*/ 401 w 401"/>
                <a:gd name="T5" fmla="*/ 378 h 388"/>
                <a:gd name="T6" fmla="*/ 12 w 401"/>
                <a:gd name="T7" fmla="*/ 0 h 388"/>
                <a:gd name="T8" fmla="*/ 0 w 40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1" h="388">
                  <a:moveTo>
                    <a:pt x="0" y="0"/>
                  </a:moveTo>
                  <a:lnTo>
                    <a:pt x="393" y="388"/>
                  </a:lnTo>
                  <a:lnTo>
                    <a:pt x="401" y="37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5" name="Freeform 35"/>
            <p:cNvSpPr/>
            <p:nvPr/>
          </p:nvSpPr>
          <p:spPr bwMode="auto">
            <a:xfrm>
              <a:off x="3833" y="1034"/>
              <a:ext cx="233" cy="558"/>
            </a:xfrm>
            <a:custGeom>
              <a:avLst/>
              <a:gdLst>
                <a:gd name="T0" fmla="*/ 225 w 233"/>
                <a:gd name="T1" fmla="*/ 0 h 558"/>
                <a:gd name="T2" fmla="*/ 0 w 233"/>
                <a:gd name="T3" fmla="*/ 558 h 558"/>
                <a:gd name="T4" fmla="*/ 10 w 233"/>
                <a:gd name="T5" fmla="*/ 558 h 558"/>
                <a:gd name="T6" fmla="*/ 233 w 233"/>
                <a:gd name="T7" fmla="*/ 0 h 558"/>
                <a:gd name="T8" fmla="*/ 225 w 233"/>
                <a:gd name="T9" fmla="*/ 0 h 5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3" h="558">
                  <a:moveTo>
                    <a:pt x="225" y="0"/>
                  </a:moveTo>
                  <a:lnTo>
                    <a:pt x="0" y="558"/>
                  </a:lnTo>
                  <a:lnTo>
                    <a:pt x="10" y="558"/>
                  </a:lnTo>
                  <a:lnTo>
                    <a:pt x="233" y="0"/>
                  </a:lnTo>
                  <a:lnTo>
                    <a:pt x="2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6" name="Freeform 36"/>
            <p:cNvSpPr/>
            <p:nvPr/>
          </p:nvSpPr>
          <p:spPr bwMode="auto">
            <a:xfrm>
              <a:off x="4087" y="1034"/>
              <a:ext cx="452" cy="530"/>
            </a:xfrm>
            <a:custGeom>
              <a:avLst/>
              <a:gdLst>
                <a:gd name="T0" fmla="*/ 0 w 452"/>
                <a:gd name="T1" fmla="*/ 0 h 530"/>
                <a:gd name="T2" fmla="*/ 440 w 452"/>
                <a:gd name="T3" fmla="*/ 530 h 530"/>
                <a:gd name="T4" fmla="*/ 452 w 452"/>
                <a:gd name="T5" fmla="*/ 528 h 530"/>
                <a:gd name="T6" fmla="*/ 12 w 452"/>
                <a:gd name="T7" fmla="*/ 0 h 530"/>
                <a:gd name="T8" fmla="*/ 0 w 452"/>
                <a:gd name="T9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2" h="530">
                  <a:moveTo>
                    <a:pt x="0" y="0"/>
                  </a:moveTo>
                  <a:lnTo>
                    <a:pt x="440" y="530"/>
                  </a:lnTo>
                  <a:lnTo>
                    <a:pt x="452" y="5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7" name="Freeform 37"/>
            <p:cNvSpPr/>
            <p:nvPr/>
          </p:nvSpPr>
          <p:spPr bwMode="auto">
            <a:xfrm>
              <a:off x="3836" y="1588"/>
              <a:ext cx="689" cy="23"/>
            </a:xfrm>
            <a:custGeom>
              <a:avLst/>
              <a:gdLst>
                <a:gd name="T0" fmla="*/ 0 w 689"/>
                <a:gd name="T1" fmla="*/ 16 h 23"/>
                <a:gd name="T2" fmla="*/ 689 w 689"/>
                <a:gd name="T3" fmla="*/ 0 h 23"/>
                <a:gd name="T4" fmla="*/ 689 w 689"/>
                <a:gd name="T5" fmla="*/ 7 h 23"/>
                <a:gd name="T6" fmla="*/ 12 w 689"/>
                <a:gd name="T7" fmla="*/ 23 h 23"/>
                <a:gd name="T8" fmla="*/ 0 w 689"/>
                <a:gd name="T9" fmla="*/ 16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23">
                  <a:moveTo>
                    <a:pt x="0" y="16"/>
                  </a:moveTo>
                  <a:lnTo>
                    <a:pt x="689" y="0"/>
                  </a:lnTo>
                  <a:lnTo>
                    <a:pt x="689" y="7"/>
                  </a:lnTo>
                  <a:lnTo>
                    <a:pt x="12" y="23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8" name="Freeform 38"/>
            <p:cNvSpPr/>
            <p:nvPr/>
          </p:nvSpPr>
          <p:spPr bwMode="auto">
            <a:xfrm>
              <a:off x="5093" y="1621"/>
              <a:ext cx="273" cy="428"/>
            </a:xfrm>
            <a:custGeom>
              <a:avLst/>
              <a:gdLst>
                <a:gd name="T0" fmla="*/ 0 w 273"/>
                <a:gd name="T1" fmla="*/ 0 h 428"/>
                <a:gd name="T2" fmla="*/ 263 w 273"/>
                <a:gd name="T3" fmla="*/ 428 h 428"/>
                <a:gd name="T4" fmla="*/ 273 w 273"/>
                <a:gd name="T5" fmla="*/ 428 h 428"/>
                <a:gd name="T6" fmla="*/ 12 w 273"/>
                <a:gd name="T7" fmla="*/ 0 h 428"/>
                <a:gd name="T8" fmla="*/ 0 w 27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3" h="428">
                  <a:moveTo>
                    <a:pt x="0" y="0"/>
                  </a:moveTo>
                  <a:lnTo>
                    <a:pt x="263" y="428"/>
                  </a:lnTo>
                  <a:lnTo>
                    <a:pt x="273" y="4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9" name="Freeform 39"/>
            <p:cNvSpPr/>
            <p:nvPr/>
          </p:nvSpPr>
          <p:spPr bwMode="auto">
            <a:xfrm>
              <a:off x="5070" y="1621"/>
              <a:ext cx="293" cy="428"/>
            </a:xfrm>
            <a:custGeom>
              <a:avLst/>
              <a:gdLst>
                <a:gd name="T0" fmla="*/ 0 w 293"/>
                <a:gd name="T1" fmla="*/ 0 h 428"/>
                <a:gd name="T2" fmla="*/ 286 w 293"/>
                <a:gd name="T3" fmla="*/ 428 h 428"/>
                <a:gd name="T4" fmla="*/ 293 w 293"/>
                <a:gd name="T5" fmla="*/ 421 h 428"/>
                <a:gd name="T6" fmla="*/ 16 w 293"/>
                <a:gd name="T7" fmla="*/ 0 h 428"/>
                <a:gd name="T8" fmla="*/ 0 w 29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3" h="428">
                  <a:moveTo>
                    <a:pt x="0" y="0"/>
                  </a:moveTo>
                  <a:lnTo>
                    <a:pt x="286" y="428"/>
                  </a:lnTo>
                  <a:lnTo>
                    <a:pt x="293" y="421"/>
                  </a:lnTo>
                  <a:lnTo>
                    <a:pt x="1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0" name="Freeform 40"/>
            <p:cNvSpPr/>
            <p:nvPr/>
          </p:nvSpPr>
          <p:spPr bwMode="auto">
            <a:xfrm>
              <a:off x="4568" y="1581"/>
              <a:ext cx="551" cy="156"/>
            </a:xfrm>
            <a:custGeom>
              <a:avLst/>
              <a:gdLst>
                <a:gd name="T0" fmla="*/ 0 w 551"/>
                <a:gd name="T1" fmla="*/ 0 h 156"/>
                <a:gd name="T2" fmla="*/ 551 w 551"/>
                <a:gd name="T3" fmla="*/ 146 h 156"/>
                <a:gd name="T4" fmla="*/ 539 w 551"/>
                <a:gd name="T5" fmla="*/ 156 h 156"/>
                <a:gd name="T6" fmla="*/ 0 w 551"/>
                <a:gd name="T7" fmla="*/ 11 h 156"/>
                <a:gd name="T8" fmla="*/ 0 w 551"/>
                <a:gd name="T9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1" h="156">
                  <a:moveTo>
                    <a:pt x="0" y="0"/>
                  </a:moveTo>
                  <a:lnTo>
                    <a:pt x="551" y="146"/>
                  </a:lnTo>
                  <a:lnTo>
                    <a:pt x="539" y="156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1" name="Freeform 41"/>
            <p:cNvSpPr/>
            <p:nvPr/>
          </p:nvSpPr>
          <p:spPr bwMode="auto">
            <a:xfrm>
              <a:off x="4546" y="1597"/>
              <a:ext cx="228" cy="677"/>
            </a:xfrm>
            <a:custGeom>
              <a:avLst/>
              <a:gdLst>
                <a:gd name="T0" fmla="*/ 0 w 228"/>
                <a:gd name="T1" fmla="*/ 0 h 677"/>
                <a:gd name="T2" fmla="*/ 223 w 228"/>
                <a:gd name="T3" fmla="*/ 677 h 677"/>
                <a:gd name="T4" fmla="*/ 228 w 228"/>
                <a:gd name="T5" fmla="*/ 677 h 677"/>
                <a:gd name="T6" fmla="*/ 10 w 228"/>
                <a:gd name="T7" fmla="*/ 0 h 677"/>
                <a:gd name="T8" fmla="*/ 0 w 228"/>
                <a:gd name="T9" fmla="*/ 0 h 6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8" h="677">
                  <a:moveTo>
                    <a:pt x="0" y="0"/>
                  </a:moveTo>
                  <a:lnTo>
                    <a:pt x="223" y="677"/>
                  </a:lnTo>
                  <a:lnTo>
                    <a:pt x="228" y="677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2" name="Freeform 42"/>
            <p:cNvSpPr/>
            <p:nvPr/>
          </p:nvSpPr>
          <p:spPr bwMode="auto">
            <a:xfrm>
              <a:off x="4229" y="1604"/>
              <a:ext cx="310" cy="481"/>
            </a:xfrm>
            <a:custGeom>
              <a:avLst/>
              <a:gdLst>
                <a:gd name="T0" fmla="*/ 0 w 310"/>
                <a:gd name="T1" fmla="*/ 481 h 481"/>
                <a:gd name="T2" fmla="*/ 301 w 310"/>
                <a:gd name="T3" fmla="*/ 0 h 481"/>
                <a:gd name="T4" fmla="*/ 310 w 310"/>
                <a:gd name="T5" fmla="*/ 0 h 481"/>
                <a:gd name="T6" fmla="*/ 7 w 310"/>
                <a:gd name="T7" fmla="*/ 481 h 481"/>
                <a:gd name="T8" fmla="*/ 0 w 310"/>
                <a:gd name="T9" fmla="*/ 481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0" h="481">
                  <a:moveTo>
                    <a:pt x="0" y="481"/>
                  </a:moveTo>
                  <a:lnTo>
                    <a:pt x="301" y="0"/>
                  </a:lnTo>
                  <a:lnTo>
                    <a:pt x="310" y="0"/>
                  </a:lnTo>
                  <a:lnTo>
                    <a:pt x="7" y="481"/>
                  </a:lnTo>
                  <a:lnTo>
                    <a:pt x="0" y="4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3" name="Freeform 43"/>
            <p:cNvSpPr/>
            <p:nvPr/>
          </p:nvSpPr>
          <p:spPr bwMode="auto">
            <a:xfrm>
              <a:off x="4217" y="1803"/>
              <a:ext cx="90" cy="282"/>
            </a:xfrm>
            <a:custGeom>
              <a:avLst/>
              <a:gdLst>
                <a:gd name="T0" fmla="*/ 81 w 90"/>
                <a:gd name="T1" fmla="*/ 0 h 282"/>
                <a:gd name="T2" fmla="*/ 0 w 90"/>
                <a:gd name="T3" fmla="*/ 282 h 282"/>
                <a:gd name="T4" fmla="*/ 7 w 90"/>
                <a:gd name="T5" fmla="*/ 282 h 282"/>
                <a:gd name="T6" fmla="*/ 90 w 90"/>
                <a:gd name="T7" fmla="*/ 0 h 282"/>
                <a:gd name="T8" fmla="*/ 81 w 90"/>
                <a:gd name="T9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282">
                  <a:moveTo>
                    <a:pt x="81" y="0"/>
                  </a:moveTo>
                  <a:lnTo>
                    <a:pt x="0" y="282"/>
                  </a:lnTo>
                  <a:lnTo>
                    <a:pt x="7" y="282"/>
                  </a:lnTo>
                  <a:lnTo>
                    <a:pt x="90" y="0"/>
                  </a:lnTo>
                  <a:lnTo>
                    <a:pt x="8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4" name="Freeform 44"/>
            <p:cNvSpPr/>
            <p:nvPr/>
          </p:nvSpPr>
          <p:spPr bwMode="auto">
            <a:xfrm>
              <a:off x="3833" y="1621"/>
              <a:ext cx="375" cy="464"/>
            </a:xfrm>
            <a:custGeom>
              <a:avLst/>
              <a:gdLst>
                <a:gd name="T0" fmla="*/ 0 w 375"/>
                <a:gd name="T1" fmla="*/ 0 h 464"/>
                <a:gd name="T2" fmla="*/ 368 w 375"/>
                <a:gd name="T3" fmla="*/ 464 h 464"/>
                <a:gd name="T4" fmla="*/ 375 w 375"/>
                <a:gd name="T5" fmla="*/ 464 h 464"/>
                <a:gd name="T6" fmla="*/ 8 w 375"/>
                <a:gd name="T7" fmla="*/ 0 h 464"/>
                <a:gd name="T8" fmla="*/ 0 w 375"/>
                <a:gd name="T9" fmla="*/ 0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5" h="464">
                  <a:moveTo>
                    <a:pt x="0" y="0"/>
                  </a:moveTo>
                  <a:lnTo>
                    <a:pt x="368" y="464"/>
                  </a:lnTo>
                  <a:lnTo>
                    <a:pt x="375" y="464"/>
                  </a:lnTo>
                  <a:lnTo>
                    <a:pt x="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5" name="Freeform 45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  <a:gd name="T10" fmla="*/ 0 w 649"/>
                <a:gd name="T11" fmla="*/ 17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6" name="Freeform 46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7" name="Freeform 47"/>
            <p:cNvSpPr/>
            <p:nvPr/>
          </p:nvSpPr>
          <p:spPr bwMode="auto">
            <a:xfrm>
              <a:off x="3623" y="1623"/>
              <a:ext cx="203" cy="658"/>
            </a:xfrm>
            <a:custGeom>
              <a:avLst/>
              <a:gdLst>
                <a:gd name="T0" fmla="*/ 194 w 203"/>
                <a:gd name="T1" fmla="*/ 0 h 658"/>
                <a:gd name="T2" fmla="*/ 0 w 203"/>
                <a:gd name="T3" fmla="*/ 658 h 658"/>
                <a:gd name="T4" fmla="*/ 9 w 203"/>
                <a:gd name="T5" fmla="*/ 658 h 658"/>
                <a:gd name="T6" fmla="*/ 203 w 203"/>
                <a:gd name="T7" fmla="*/ 5 h 658"/>
                <a:gd name="T8" fmla="*/ 194 w 203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58">
                  <a:moveTo>
                    <a:pt x="194" y="0"/>
                  </a:moveTo>
                  <a:lnTo>
                    <a:pt x="0" y="658"/>
                  </a:lnTo>
                  <a:lnTo>
                    <a:pt x="9" y="658"/>
                  </a:lnTo>
                  <a:lnTo>
                    <a:pt x="203" y="5"/>
                  </a:lnTo>
                  <a:lnTo>
                    <a:pt x="19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8" name="Freeform 48"/>
            <p:cNvSpPr/>
            <p:nvPr/>
          </p:nvSpPr>
          <p:spPr bwMode="auto">
            <a:xfrm>
              <a:off x="3353" y="1768"/>
              <a:ext cx="935" cy="310"/>
            </a:xfrm>
            <a:custGeom>
              <a:avLst/>
              <a:gdLst>
                <a:gd name="T0" fmla="*/ 0 w 935"/>
                <a:gd name="T1" fmla="*/ 300 h 310"/>
                <a:gd name="T2" fmla="*/ 928 w 935"/>
                <a:gd name="T3" fmla="*/ 0 h 310"/>
                <a:gd name="T4" fmla="*/ 935 w 935"/>
                <a:gd name="T5" fmla="*/ 9 h 310"/>
                <a:gd name="T6" fmla="*/ 7 w 935"/>
                <a:gd name="T7" fmla="*/ 310 h 310"/>
                <a:gd name="T8" fmla="*/ 0 w 935"/>
                <a:gd name="T9" fmla="*/ 300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5" h="310">
                  <a:moveTo>
                    <a:pt x="0" y="300"/>
                  </a:moveTo>
                  <a:lnTo>
                    <a:pt x="928" y="0"/>
                  </a:lnTo>
                  <a:lnTo>
                    <a:pt x="935" y="9"/>
                  </a:lnTo>
                  <a:lnTo>
                    <a:pt x="7" y="310"/>
                  </a:lnTo>
                  <a:lnTo>
                    <a:pt x="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9" name="Freeform 49"/>
            <p:cNvSpPr/>
            <p:nvPr/>
          </p:nvSpPr>
          <p:spPr bwMode="auto">
            <a:xfrm>
              <a:off x="2631" y="1820"/>
              <a:ext cx="641" cy="251"/>
            </a:xfrm>
            <a:custGeom>
              <a:avLst/>
              <a:gdLst>
                <a:gd name="T0" fmla="*/ 0 w 641"/>
                <a:gd name="T1" fmla="*/ 9 h 251"/>
                <a:gd name="T2" fmla="*/ 641 w 641"/>
                <a:gd name="T3" fmla="*/ 251 h 251"/>
                <a:gd name="T4" fmla="*/ 641 w 641"/>
                <a:gd name="T5" fmla="*/ 244 h 251"/>
                <a:gd name="T6" fmla="*/ 11 w 641"/>
                <a:gd name="T7" fmla="*/ 0 h 251"/>
                <a:gd name="T8" fmla="*/ 0 w 641"/>
                <a:gd name="T9" fmla="*/ 9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1" h="251">
                  <a:moveTo>
                    <a:pt x="0" y="9"/>
                  </a:moveTo>
                  <a:lnTo>
                    <a:pt x="641" y="251"/>
                  </a:lnTo>
                  <a:lnTo>
                    <a:pt x="641" y="244"/>
                  </a:lnTo>
                  <a:lnTo>
                    <a:pt x="11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0" name="Freeform 50"/>
            <p:cNvSpPr/>
            <p:nvPr/>
          </p:nvSpPr>
          <p:spPr bwMode="auto">
            <a:xfrm>
              <a:off x="2631" y="1798"/>
              <a:ext cx="497" cy="301"/>
            </a:xfrm>
            <a:custGeom>
              <a:avLst/>
              <a:gdLst>
                <a:gd name="T0" fmla="*/ 0 w 497"/>
                <a:gd name="T1" fmla="*/ 296 h 301"/>
                <a:gd name="T2" fmla="*/ 490 w 497"/>
                <a:gd name="T3" fmla="*/ 0 h 301"/>
                <a:gd name="T4" fmla="*/ 497 w 497"/>
                <a:gd name="T5" fmla="*/ 10 h 301"/>
                <a:gd name="T6" fmla="*/ 7 w 497"/>
                <a:gd name="T7" fmla="*/ 301 h 301"/>
                <a:gd name="T8" fmla="*/ 0 w 497"/>
                <a:gd name="T9" fmla="*/ 296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7" h="301">
                  <a:moveTo>
                    <a:pt x="0" y="296"/>
                  </a:moveTo>
                  <a:lnTo>
                    <a:pt x="490" y="0"/>
                  </a:lnTo>
                  <a:lnTo>
                    <a:pt x="497" y="10"/>
                  </a:lnTo>
                  <a:lnTo>
                    <a:pt x="7" y="301"/>
                  </a:lnTo>
                  <a:lnTo>
                    <a:pt x="0" y="2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1" name="Freeform 51"/>
            <p:cNvSpPr/>
            <p:nvPr/>
          </p:nvSpPr>
          <p:spPr bwMode="auto">
            <a:xfrm>
              <a:off x="2467" y="2125"/>
              <a:ext cx="135" cy="351"/>
            </a:xfrm>
            <a:custGeom>
              <a:avLst/>
              <a:gdLst>
                <a:gd name="T0" fmla="*/ 126 w 135"/>
                <a:gd name="T1" fmla="*/ 0 h 351"/>
                <a:gd name="T2" fmla="*/ 0 w 135"/>
                <a:gd name="T3" fmla="*/ 351 h 351"/>
                <a:gd name="T4" fmla="*/ 12 w 135"/>
                <a:gd name="T5" fmla="*/ 351 h 351"/>
                <a:gd name="T6" fmla="*/ 135 w 135"/>
                <a:gd name="T7" fmla="*/ 7 h 351"/>
                <a:gd name="T8" fmla="*/ 126 w 135"/>
                <a:gd name="T9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351">
                  <a:moveTo>
                    <a:pt x="126" y="0"/>
                  </a:moveTo>
                  <a:lnTo>
                    <a:pt x="0" y="351"/>
                  </a:lnTo>
                  <a:lnTo>
                    <a:pt x="12" y="351"/>
                  </a:lnTo>
                  <a:lnTo>
                    <a:pt x="135" y="7"/>
                  </a:lnTo>
                  <a:lnTo>
                    <a:pt x="12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2" name="Freeform 52"/>
            <p:cNvSpPr/>
            <p:nvPr/>
          </p:nvSpPr>
          <p:spPr bwMode="auto">
            <a:xfrm>
              <a:off x="2607" y="2130"/>
              <a:ext cx="234" cy="743"/>
            </a:xfrm>
            <a:custGeom>
              <a:avLst/>
              <a:gdLst>
                <a:gd name="T0" fmla="*/ 0 w 234"/>
                <a:gd name="T1" fmla="*/ 0 h 743"/>
                <a:gd name="T2" fmla="*/ 223 w 234"/>
                <a:gd name="T3" fmla="*/ 743 h 743"/>
                <a:gd name="T4" fmla="*/ 234 w 234"/>
                <a:gd name="T5" fmla="*/ 743 h 743"/>
                <a:gd name="T6" fmla="*/ 9 w 234"/>
                <a:gd name="T7" fmla="*/ 0 h 743"/>
                <a:gd name="T8" fmla="*/ 0 w 234"/>
                <a:gd name="T9" fmla="*/ 0 h 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743">
                  <a:moveTo>
                    <a:pt x="0" y="0"/>
                  </a:moveTo>
                  <a:lnTo>
                    <a:pt x="223" y="743"/>
                  </a:lnTo>
                  <a:lnTo>
                    <a:pt x="234" y="743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3" name="Freeform 53"/>
            <p:cNvSpPr/>
            <p:nvPr/>
          </p:nvSpPr>
          <p:spPr bwMode="auto">
            <a:xfrm>
              <a:off x="2472" y="2525"/>
              <a:ext cx="350" cy="360"/>
            </a:xfrm>
            <a:custGeom>
              <a:avLst/>
              <a:gdLst>
                <a:gd name="T0" fmla="*/ 0 w 350"/>
                <a:gd name="T1" fmla="*/ 12 h 360"/>
                <a:gd name="T2" fmla="*/ 343 w 350"/>
                <a:gd name="T3" fmla="*/ 360 h 360"/>
                <a:gd name="T4" fmla="*/ 350 w 350"/>
                <a:gd name="T5" fmla="*/ 348 h 360"/>
                <a:gd name="T6" fmla="*/ 7 w 350"/>
                <a:gd name="T7" fmla="*/ 0 h 360"/>
                <a:gd name="T8" fmla="*/ 0 w 350"/>
                <a:gd name="T9" fmla="*/ 12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0" h="360">
                  <a:moveTo>
                    <a:pt x="0" y="12"/>
                  </a:moveTo>
                  <a:lnTo>
                    <a:pt x="343" y="360"/>
                  </a:lnTo>
                  <a:lnTo>
                    <a:pt x="350" y="348"/>
                  </a:lnTo>
                  <a:lnTo>
                    <a:pt x="7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4" name="Freeform 54"/>
            <p:cNvSpPr/>
            <p:nvPr/>
          </p:nvSpPr>
          <p:spPr bwMode="auto">
            <a:xfrm>
              <a:off x="2922" y="2466"/>
              <a:ext cx="128" cy="355"/>
            </a:xfrm>
            <a:custGeom>
              <a:avLst/>
              <a:gdLst>
                <a:gd name="T0" fmla="*/ 121 w 128"/>
                <a:gd name="T1" fmla="*/ 0 h 355"/>
                <a:gd name="T2" fmla="*/ 0 w 128"/>
                <a:gd name="T3" fmla="*/ 339 h 355"/>
                <a:gd name="T4" fmla="*/ 9 w 128"/>
                <a:gd name="T5" fmla="*/ 355 h 355"/>
                <a:gd name="T6" fmla="*/ 128 w 128"/>
                <a:gd name="T7" fmla="*/ 10 h 355"/>
                <a:gd name="T8" fmla="*/ 121 w 128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8" h="355">
                  <a:moveTo>
                    <a:pt x="121" y="0"/>
                  </a:moveTo>
                  <a:lnTo>
                    <a:pt x="0" y="339"/>
                  </a:lnTo>
                  <a:lnTo>
                    <a:pt x="9" y="355"/>
                  </a:lnTo>
                  <a:lnTo>
                    <a:pt x="128" y="10"/>
                  </a:lnTo>
                  <a:lnTo>
                    <a:pt x="1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5" name="Freeform 55"/>
            <p:cNvSpPr/>
            <p:nvPr/>
          </p:nvSpPr>
          <p:spPr bwMode="auto">
            <a:xfrm>
              <a:off x="2616" y="2118"/>
              <a:ext cx="417" cy="322"/>
            </a:xfrm>
            <a:custGeom>
              <a:avLst/>
              <a:gdLst>
                <a:gd name="T0" fmla="*/ 0 w 417"/>
                <a:gd name="T1" fmla="*/ 10 h 322"/>
                <a:gd name="T2" fmla="*/ 408 w 417"/>
                <a:gd name="T3" fmla="*/ 322 h 322"/>
                <a:gd name="T4" fmla="*/ 417 w 417"/>
                <a:gd name="T5" fmla="*/ 310 h 322"/>
                <a:gd name="T6" fmla="*/ 15 w 417"/>
                <a:gd name="T7" fmla="*/ 0 h 322"/>
                <a:gd name="T8" fmla="*/ 0 w 417"/>
                <a:gd name="T9" fmla="*/ 10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7" h="322">
                  <a:moveTo>
                    <a:pt x="0" y="10"/>
                  </a:moveTo>
                  <a:lnTo>
                    <a:pt x="408" y="322"/>
                  </a:lnTo>
                  <a:lnTo>
                    <a:pt x="417" y="310"/>
                  </a:lnTo>
                  <a:lnTo>
                    <a:pt x="15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6" name="Freeform 56"/>
            <p:cNvSpPr/>
            <p:nvPr/>
          </p:nvSpPr>
          <p:spPr bwMode="auto">
            <a:xfrm>
              <a:off x="3054" y="1803"/>
              <a:ext cx="81" cy="618"/>
            </a:xfrm>
            <a:custGeom>
              <a:avLst/>
              <a:gdLst>
                <a:gd name="T0" fmla="*/ 69 w 81"/>
                <a:gd name="T1" fmla="*/ 0 h 618"/>
                <a:gd name="T2" fmla="*/ 0 w 81"/>
                <a:gd name="T3" fmla="*/ 618 h 618"/>
                <a:gd name="T4" fmla="*/ 10 w 81"/>
                <a:gd name="T5" fmla="*/ 618 h 618"/>
                <a:gd name="T6" fmla="*/ 81 w 81"/>
                <a:gd name="T7" fmla="*/ 0 h 618"/>
                <a:gd name="T8" fmla="*/ 69 w 81"/>
                <a:gd name="T9" fmla="*/ 0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618">
                  <a:moveTo>
                    <a:pt x="69" y="0"/>
                  </a:moveTo>
                  <a:lnTo>
                    <a:pt x="0" y="618"/>
                  </a:lnTo>
                  <a:lnTo>
                    <a:pt x="10" y="618"/>
                  </a:lnTo>
                  <a:lnTo>
                    <a:pt x="81" y="0"/>
                  </a:lnTo>
                  <a:lnTo>
                    <a:pt x="6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7" name="Freeform 57"/>
            <p:cNvSpPr/>
            <p:nvPr/>
          </p:nvSpPr>
          <p:spPr bwMode="auto">
            <a:xfrm>
              <a:off x="3135" y="1810"/>
              <a:ext cx="476" cy="474"/>
            </a:xfrm>
            <a:custGeom>
              <a:avLst/>
              <a:gdLst>
                <a:gd name="T0" fmla="*/ 0 w 476"/>
                <a:gd name="T1" fmla="*/ 0 h 474"/>
                <a:gd name="T2" fmla="*/ 469 w 476"/>
                <a:gd name="T3" fmla="*/ 474 h 474"/>
                <a:gd name="T4" fmla="*/ 476 w 476"/>
                <a:gd name="T5" fmla="*/ 471 h 474"/>
                <a:gd name="T6" fmla="*/ 9 w 476"/>
                <a:gd name="T7" fmla="*/ 0 h 474"/>
                <a:gd name="T8" fmla="*/ 0 w 476"/>
                <a:gd name="T9" fmla="*/ 0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6" h="474">
                  <a:moveTo>
                    <a:pt x="0" y="0"/>
                  </a:moveTo>
                  <a:lnTo>
                    <a:pt x="469" y="474"/>
                  </a:lnTo>
                  <a:lnTo>
                    <a:pt x="476" y="471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8" name="Freeform 58"/>
            <p:cNvSpPr/>
            <p:nvPr/>
          </p:nvSpPr>
          <p:spPr bwMode="auto">
            <a:xfrm>
              <a:off x="2938" y="2109"/>
              <a:ext cx="363" cy="696"/>
            </a:xfrm>
            <a:custGeom>
              <a:avLst/>
              <a:gdLst>
                <a:gd name="T0" fmla="*/ 358 w 363"/>
                <a:gd name="T1" fmla="*/ 0 h 696"/>
                <a:gd name="T2" fmla="*/ 0 w 363"/>
                <a:gd name="T3" fmla="*/ 696 h 696"/>
                <a:gd name="T4" fmla="*/ 12 w 363"/>
                <a:gd name="T5" fmla="*/ 696 h 696"/>
                <a:gd name="T6" fmla="*/ 363 w 363"/>
                <a:gd name="T7" fmla="*/ 9 h 696"/>
                <a:gd name="T8" fmla="*/ 358 w 363"/>
                <a:gd name="T9" fmla="*/ 0 h 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3" h="696">
                  <a:moveTo>
                    <a:pt x="358" y="0"/>
                  </a:moveTo>
                  <a:lnTo>
                    <a:pt x="0" y="696"/>
                  </a:lnTo>
                  <a:lnTo>
                    <a:pt x="12" y="696"/>
                  </a:lnTo>
                  <a:lnTo>
                    <a:pt x="363" y="9"/>
                  </a:lnTo>
                  <a:lnTo>
                    <a:pt x="35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9" name="Freeform 59"/>
            <p:cNvSpPr/>
            <p:nvPr/>
          </p:nvSpPr>
          <p:spPr bwMode="auto">
            <a:xfrm>
              <a:off x="3085" y="2296"/>
              <a:ext cx="516" cy="154"/>
            </a:xfrm>
            <a:custGeom>
              <a:avLst/>
              <a:gdLst>
                <a:gd name="T0" fmla="*/ 0 w 516"/>
                <a:gd name="T1" fmla="*/ 144 h 154"/>
                <a:gd name="T2" fmla="*/ 516 w 516"/>
                <a:gd name="T3" fmla="*/ 0 h 154"/>
                <a:gd name="T4" fmla="*/ 516 w 516"/>
                <a:gd name="T5" fmla="*/ 7 h 154"/>
                <a:gd name="T6" fmla="*/ 0 w 516"/>
                <a:gd name="T7" fmla="*/ 154 h 154"/>
                <a:gd name="T8" fmla="*/ 0 w 516"/>
                <a:gd name="T9" fmla="*/ 14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6" h="154">
                  <a:moveTo>
                    <a:pt x="0" y="144"/>
                  </a:moveTo>
                  <a:lnTo>
                    <a:pt x="516" y="0"/>
                  </a:lnTo>
                  <a:lnTo>
                    <a:pt x="516" y="7"/>
                  </a:lnTo>
                  <a:lnTo>
                    <a:pt x="0" y="154"/>
                  </a:lnTo>
                  <a:lnTo>
                    <a:pt x="0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0" name="Freeform 60"/>
            <p:cNvSpPr/>
            <p:nvPr/>
          </p:nvSpPr>
          <p:spPr bwMode="auto">
            <a:xfrm>
              <a:off x="3637" y="2106"/>
              <a:ext cx="571" cy="192"/>
            </a:xfrm>
            <a:custGeom>
              <a:avLst/>
              <a:gdLst>
                <a:gd name="T0" fmla="*/ 0 w 571"/>
                <a:gd name="T1" fmla="*/ 180 h 192"/>
                <a:gd name="T2" fmla="*/ 571 w 571"/>
                <a:gd name="T3" fmla="*/ 0 h 192"/>
                <a:gd name="T4" fmla="*/ 571 w 571"/>
                <a:gd name="T5" fmla="*/ 12 h 192"/>
                <a:gd name="T6" fmla="*/ 0 w 571"/>
                <a:gd name="T7" fmla="*/ 192 h 192"/>
                <a:gd name="T8" fmla="*/ 0 w 571"/>
                <a:gd name="T9" fmla="*/ 18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192">
                  <a:moveTo>
                    <a:pt x="0" y="180"/>
                  </a:moveTo>
                  <a:lnTo>
                    <a:pt x="571" y="0"/>
                  </a:lnTo>
                  <a:lnTo>
                    <a:pt x="571" y="12"/>
                  </a:lnTo>
                  <a:lnTo>
                    <a:pt x="0" y="192"/>
                  </a:lnTo>
                  <a:lnTo>
                    <a:pt x="0" y="1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1" name="Freeform 61"/>
            <p:cNvSpPr/>
            <p:nvPr/>
          </p:nvSpPr>
          <p:spPr bwMode="auto">
            <a:xfrm>
              <a:off x="4234" y="2106"/>
              <a:ext cx="521" cy="187"/>
            </a:xfrm>
            <a:custGeom>
              <a:avLst/>
              <a:gdLst>
                <a:gd name="T0" fmla="*/ 0 w 521"/>
                <a:gd name="T1" fmla="*/ 10 h 187"/>
                <a:gd name="T2" fmla="*/ 518 w 521"/>
                <a:gd name="T3" fmla="*/ 187 h 187"/>
                <a:gd name="T4" fmla="*/ 521 w 521"/>
                <a:gd name="T5" fmla="*/ 175 h 187"/>
                <a:gd name="T6" fmla="*/ 0 w 521"/>
                <a:gd name="T7" fmla="*/ 0 h 187"/>
                <a:gd name="T8" fmla="*/ 0 w 521"/>
                <a:gd name="T9" fmla="*/ 1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187">
                  <a:moveTo>
                    <a:pt x="0" y="10"/>
                  </a:moveTo>
                  <a:lnTo>
                    <a:pt x="518" y="187"/>
                  </a:lnTo>
                  <a:lnTo>
                    <a:pt x="521" y="175"/>
                  </a:lnTo>
                  <a:lnTo>
                    <a:pt x="0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2" name="Freeform 62"/>
            <p:cNvSpPr/>
            <p:nvPr/>
          </p:nvSpPr>
          <p:spPr bwMode="auto">
            <a:xfrm>
              <a:off x="4795" y="1749"/>
              <a:ext cx="329" cy="525"/>
            </a:xfrm>
            <a:custGeom>
              <a:avLst/>
              <a:gdLst>
                <a:gd name="T0" fmla="*/ 329 w 329"/>
                <a:gd name="T1" fmla="*/ 0 h 525"/>
                <a:gd name="T2" fmla="*/ 0 w 329"/>
                <a:gd name="T3" fmla="*/ 525 h 525"/>
                <a:gd name="T4" fmla="*/ 7 w 329"/>
                <a:gd name="T5" fmla="*/ 525 h 525"/>
                <a:gd name="T6" fmla="*/ 329 w 329"/>
                <a:gd name="T7" fmla="*/ 12 h 525"/>
                <a:gd name="T8" fmla="*/ 329 w 329"/>
                <a:gd name="T9" fmla="*/ 0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9" h="525">
                  <a:moveTo>
                    <a:pt x="329" y="0"/>
                  </a:moveTo>
                  <a:lnTo>
                    <a:pt x="0" y="525"/>
                  </a:lnTo>
                  <a:lnTo>
                    <a:pt x="7" y="525"/>
                  </a:lnTo>
                  <a:lnTo>
                    <a:pt x="329" y="12"/>
                  </a:lnTo>
                  <a:lnTo>
                    <a:pt x="3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3" name="Freeform 63"/>
            <p:cNvSpPr/>
            <p:nvPr/>
          </p:nvSpPr>
          <p:spPr bwMode="auto">
            <a:xfrm>
              <a:off x="5145" y="1756"/>
              <a:ext cx="52" cy="691"/>
            </a:xfrm>
            <a:custGeom>
              <a:avLst/>
              <a:gdLst>
                <a:gd name="T0" fmla="*/ 0 w 52"/>
                <a:gd name="T1" fmla="*/ 0 h 691"/>
                <a:gd name="T2" fmla="*/ 41 w 52"/>
                <a:gd name="T3" fmla="*/ 691 h 691"/>
                <a:gd name="T4" fmla="*/ 52 w 52"/>
                <a:gd name="T5" fmla="*/ 691 h 691"/>
                <a:gd name="T6" fmla="*/ 7 w 52"/>
                <a:gd name="T7" fmla="*/ 0 h 691"/>
                <a:gd name="T8" fmla="*/ 0 w 52"/>
                <a:gd name="T9" fmla="*/ 0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691">
                  <a:moveTo>
                    <a:pt x="0" y="0"/>
                  </a:moveTo>
                  <a:lnTo>
                    <a:pt x="41" y="691"/>
                  </a:lnTo>
                  <a:lnTo>
                    <a:pt x="52" y="691"/>
                  </a:lnTo>
                  <a:lnTo>
                    <a:pt x="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4" name="Freeform 64"/>
            <p:cNvSpPr/>
            <p:nvPr/>
          </p:nvSpPr>
          <p:spPr bwMode="auto">
            <a:xfrm>
              <a:off x="5204" y="2102"/>
              <a:ext cx="183" cy="355"/>
            </a:xfrm>
            <a:custGeom>
              <a:avLst/>
              <a:gdLst>
                <a:gd name="T0" fmla="*/ 171 w 183"/>
                <a:gd name="T1" fmla="*/ 0 h 355"/>
                <a:gd name="T2" fmla="*/ 0 w 183"/>
                <a:gd name="T3" fmla="*/ 345 h 355"/>
                <a:gd name="T4" fmla="*/ 10 w 183"/>
                <a:gd name="T5" fmla="*/ 355 h 355"/>
                <a:gd name="T6" fmla="*/ 183 w 183"/>
                <a:gd name="T7" fmla="*/ 0 h 355"/>
                <a:gd name="T8" fmla="*/ 171 w 183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3" h="355">
                  <a:moveTo>
                    <a:pt x="171" y="0"/>
                  </a:moveTo>
                  <a:lnTo>
                    <a:pt x="0" y="345"/>
                  </a:lnTo>
                  <a:lnTo>
                    <a:pt x="10" y="355"/>
                  </a:lnTo>
                  <a:lnTo>
                    <a:pt x="183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5" name="Freeform 65"/>
            <p:cNvSpPr/>
            <p:nvPr/>
          </p:nvSpPr>
          <p:spPr bwMode="auto">
            <a:xfrm>
              <a:off x="4795" y="2303"/>
              <a:ext cx="362" cy="173"/>
            </a:xfrm>
            <a:custGeom>
              <a:avLst/>
              <a:gdLst>
                <a:gd name="T0" fmla="*/ 0 w 362"/>
                <a:gd name="T1" fmla="*/ 9 h 173"/>
                <a:gd name="T2" fmla="*/ 362 w 362"/>
                <a:gd name="T3" fmla="*/ 173 h 173"/>
                <a:gd name="T4" fmla="*/ 362 w 362"/>
                <a:gd name="T5" fmla="*/ 156 h 173"/>
                <a:gd name="T6" fmla="*/ 0 w 362"/>
                <a:gd name="T7" fmla="*/ 0 h 173"/>
                <a:gd name="T8" fmla="*/ 0 w 362"/>
                <a:gd name="T9" fmla="*/ 9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2" h="173">
                  <a:moveTo>
                    <a:pt x="0" y="9"/>
                  </a:moveTo>
                  <a:lnTo>
                    <a:pt x="362" y="173"/>
                  </a:lnTo>
                  <a:lnTo>
                    <a:pt x="362" y="156"/>
                  </a:lnTo>
                  <a:lnTo>
                    <a:pt x="0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6" name="Freeform 66"/>
            <p:cNvSpPr/>
            <p:nvPr/>
          </p:nvSpPr>
          <p:spPr bwMode="auto">
            <a:xfrm>
              <a:off x="5086" y="2499"/>
              <a:ext cx="102" cy="462"/>
            </a:xfrm>
            <a:custGeom>
              <a:avLst/>
              <a:gdLst>
                <a:gd name="T0" fmla="*/ 95 w 102"/>
                <a:gd name="T1" fmla="*/ 0 h 462"/>
                <a:gd name="T2" fmla="*/ 0 w 102"/>
                <a:gd name="T3" fmla="*/ 462 h 462"/>
                <a:gd name="T4" fmla="*/ 12 w 102"/>
                <a:gd name="T5" fmla="*/ 462 h 462"/>
                <a:gd name="T6" fmla="*/ 102 w 102"/>
                <a:gd name="T7" fmla="*/ 0 h 462"/>
                <a:gd name="T8" fmla="*/ 95 w 102"/>
                <a:gd name="T9" fmla="*/ 0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462">
                  <a:moveTo>
                    <a:pt x="95" y="0"/>
                  </a:moveTo>
                  <a:lnTo>
                    <a:pt x="0" y="462"/>
                  </a:lnTo>
                  <a:lnTo>
                    <a:pt x="12" y="462"/>
                  </a:lnTo>
                  <a:lnTo>
                    <a:pt x="102" y="0"/>
                  </a:lnTo>
                  <a:lnTo>
                    <a:pt x="9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7" name="Freeform 67"/>
            <p:cNvSpPr/>
            <p:nvPr/>
          </p:nvSpPr>
          <p:spPr bwMode="auto">
            <a:xfrm>
              <a:off x="4724" y="2317"/>
              <a:ext cx="59" cy="663"/>
            </a:xfrm>
            <a:custGeom>
              <a:avLst/>
              <a:gdLst>
                <a:gd name="T0" fmla="*/ 50 w 59"/>
                <a:gd name="T1" fmla="*/ 0 h 663"/>
                <a:gd name="T2" fmla="*/ 0 w 59"/>
                <a:gd name="T3" fmla="*/ 663 h 663"/>
                <a:gd name="T4" fmla="*/ 9 w 59"/>
                <a:gd name="T5" fmla="*/ 663 h 663"/>
                <a:gd name="T6" fmla="*/ 59 w 59"/>
                <a:gd name="T7" fmla="*/ 0 h 663"/>
                <a:gd name="T8" fmla="*/ 50 w 59"/>
                <a:gd name="T9" fmla="*/ 0 h 6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663">
                  <a:moveTo>
                    <a:pt x="50" y="0"/>
                  </a:moveTo>
                  <a:lnTo>
                    <a:pt x="0" y="663"/>
                  </a:lnTo>
                  <a:lnTo>
                    <a:pt x="9" y="663"/>
                  </a:lnTo>
                  <a:lnTo>
                    <a:pt x="59" y="0"/>
                  </a:lnTo>
                  <a:lnTo>
                    <a:pt x="5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8" name="Freeform 68"/>
            <p:cNvSpPr/>
            <p:nvPr/>
          </p:nvSpPr>
          <p:spPr bwMode="auto">
            <a:xfrm>
              <a:off x="4740" y="2499"/>
              <a:ext cx="443" cy="481"/>
            </a:xfrm>
            <a:custGeom>
              <a:avLst/>
              <a:gdLst>
                <a:gd name="T0" fmla="*/ 436 w 443"/>
                <a:gd name="T1" fmla="*/ 0 h 481"/>
                <a:gd name="T2" fmla="*/ 0 w 443"/>
                <a:gd name="T3" fmla="*/ 476 h 481"/>
                <a:gd name="T4" fmla="*/ 7 w 443"/>
                <a:gd name="T5" fmla="*/ 481 h 481"/>
                <a:gd name="T6" fmla="*/ 443 w 443"/>
                <a:gd name="T7" fmla="*/ 0 h 481"/>
                <a:gd name="T8" fmla="*/ 436 w 443"/>
                <a:gd name="T9" fmla="*/ 0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3" h="481">
                  <a:moveTo>
                    <a:pt x="436" y="0"/>
                  </a:moveTo>
                  <a:lnTo>
                    <a:pt x="0" y="476"/>
                  </a:lnTo>
                  <a:lnTo>
                    <a:pt x="7" y="481"/>
                  </a:lnTo>
                  <a:lnTo>
                    <a:pt x="443" y="0"/>
                  </a:lnTo>
                  <a:lnTo>
                    <a:pt x="43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9" name="Freeform 69"/>
            <p:cNvSpPr/>
            <p:nvPr/>
          </p:nvSpPr>
          <p:spPr bwMode="auto">
            <a:xfrm>
              <a:off x="4996" y="2573"/>
              <a:ext cx="81" cy="388"/>
            </a:xfrm>
            <a:custGeom>
              <a:avLst/>
              <a:gdLst>
                <a:gd name="T0" fmla="*/ 0 w 81"/>
                <a:gd name="T1" fmla="*/ 0 h 388"/>
                <a:gd name="T2" fmla="*/ 69 w 81"/>
                <a:gd name="T3" fmla="*/ 388 h 388"/>
                <a:gd name="T4" fmla="*/ 81 w 81"/>
                <a:gd name="T5" fmla="*/ 388 h 388"/>
                <a:gd name="T6" fmla="*/ 10 w 81"/>
                <a:gd name="T7" fmla="*/ 0 h 388"/>
                <a:gd name="T8" fmla="*/ 0 w 8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388">
                  <a:moveTo>
                    <a:pt x="0" y="0"/>
                  </a:moveTo>
                  <a:lnTo>
                    <a:pt x="69" y="388"/>
                  </a:lnTo>
                  <a:lnTo>
                    <a:pt x="81" y="388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0" name="Freeform 70"/>
            <p:cNvSpPr/>
            <p:nvPr/>
          </p:nvSpPr>
          <p:spPr bwMode="auto">
            <a:xfrm>
              <a:off x="4186" y="2116"/>
              <a:ext cx="38" cy="594"/>
            </a:xfrm>
            <a:custGeom>
              <a:avLst/>
              <a:gdLst>
                <a:gd name="T0" fmla="*/ 31 w 38"/>
                <a:gd name="T1" fmla="*/ 2 h 594"/>
                <a:gd name="T2" fmla="*/ 0 w 38"/>
                <a:gd name="T3" fmla="*/ 594 h 594"/>
                <a:gd name="T4" fmla="*/ 7 w 38"/>
                <a:gd name="T5" fmla="*/ 594 h 594"/>
                <a:gd name="T6" fmla="*/ 38 w 38"/>
                <a:gd name="T7" fmla="*/ 0 h 594"/>
                <a:gd name="T8" fmla="*/ 31 w 38"/>
                <a:gd name="T9" fmla="*/ 2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594">
                  <a:moveTo>
                    <a:pt x="31" y="2"/>
                  </a:moveTo>
                  <a:lnTo>
                    <a:pt x="0" y="594"/>
                  </a:lnTo>
                  <a:lnTo>
                    <a:pt x="7" y="594"/>
                  </a:lnTo>
                  <a:lnTo>
                    <a:pt x="38" y="0"/>
                  </a:lnTo>
                  <a:lnTo>
                    <a:pt x="31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1" name="Freeform 71"/>
            <p:cNvSpPr/>
            <p:nvPr/>
          </p:nvSpPr>
          <p:spPr bwMode="auto">
            <a:xfrm>
              <a:off x="4201" y="2312"/>
              <a:ext cx="568" cy="415"/>
            </a:xfrm>
            <a:custGeom>
              <a:avLst/>
              <a:gdLst>
                <a:gd name="T0" fmla="*/ 0 w 568"/>
                <a:gd name="T1" fmla="*/ 405 h 415"/>
                <a:gd name="T2" fmla="*/ 563 w 568"/>
                <a:gd name="T3" fmla="*/ 0 h 415"/>
                <a:gd name="T4" fmla="*/ 568 w 568"/>
                <a:gd name="T5" fmla="*/ 7 h 415"/>
                <a:gd name="T6" fmla="*/ 0 w 568"/>
                <a:gd name="T7" fmla="*/ 415 h 415"/>
                <a:gd name="T8" fmla="*/ 0 w 568"/>
                <a:gd name="T9" fmla="*/ 405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8" h="415">
                  <a:moveTo>
                    <a:pt x="0" y="405"/>
                  </a:moveTo>
                  <a:lnTo>
                    <a:pt x="563" y="0"/>
                  </a:lnTo>
                  <a:lnTo>
                    <a:pt x="568" y="7"/>
                  </a:lnTo>
                  <a:lnTo>
                    <a:pt x="0" y="415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2" name="Freeform 72"/>
            <p:cNvSpPr/>
            <p:nvPr/>
          </p:nvSpPr>
          <p:spPr bwMode="auto">
            <a:xfrm>
              <a:off x="4198" y="2729"/>
              <a:ext cx="507" cy="272"/>
            </a:xfrm>
            <a:custGeom>
              <a:avLst/>
              <a:gdLst>
                <a:gd name="T0" fmla="*/ 0 w 507"/>
                <a:gd name="T1" fmla="*/ 9 h 272"/>
                <a:gd name="T2" fmla="*/ 497 w 507"/>
                <a:gd name="T3" fmla="*/ 272 h 272"/>
                <a:gd name="T4" fmla="*/ 507 w 507"/>
                <a:gd name="T5" fmla="*/ 268 h 272"/>
                <a:gd name="T6" fmla="*/ 5 w 507"/>
                <a:gd name="T7" fmla="*/ 0 h 272"/>
                <a:gd name="T8" fmla="*/ 0 w 507"/>
                <a:gd name="T9" fmla="*/ 9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72">
                  <a:moveTo>
                    <a:pt x="0" y="9"/>
                  </a:moveTo>
                  <a:lnTo>
                    <a:pt x="497" y="272"/>
                  </a:lnTo>
                  <a:lnTo>
                    <a:pt x="507" y="268"/>
                  </a:lnTo>
                  <a:lnTo>
                    <a:pt x="5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3" name="Freeform 73"/>
            <p:cNvSpPr/>
            <p:nvPr/>
          </p:nvSpPr>
          <p:spPr bwMode="auto">
            <a:xfrm>
              <a:off x="3627" y="2298"/>
              <a:ext cx="540" cy="431"/>
            </a:xfrm>
            <a:custGeom>
              <a:avLst/>
              <a:gdLst>
                <a:gd name="T0" fmla="*/ 0 w 540"/>
                <a:gd name="T1" fmla="*/ 10 h 431"/>
                <a:gd name="T2" fmla="*/ 540 w 540"/>
                <a:gd name="T3" fmla="*/ 431 h 431"/>
                <a:gd name="T4" fmla="*/ 540 w 540"/>
                <a:gd name="T5" fmla="*/ 417 h 431"/>
                <a:gd name="T6" fmla="*/ 8 w 540"/>
                <a:gd name="T7" fmla="*/ 0 h 431"/>
                <a:gd name="T8" fmla="*/ 0 w 540"/>
                <a:gd name="T9" fmla="*/ 1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431">
                  <a:moveTo>
                    <a:pt x="0" y="10"/>
                  </a:moveTo>
                  <a:lnTo>
                    <a:pt x="540" y="431"/>
                  </a:lnTo>
                  <a:lnTo>
                    <a:pt x="540" y="417"/>
                  </a:lnTo>
                  <a:lnTo>
                    <a:pt x="8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4" name="Freeform 74"/>
            <p:cNvSpPr/>
            <p:nvPr/>
          </p:nvSpPr>
          <p:spPr bwMode="auto">
            <a:xfrm>
              <a:off x="3495" y="2305"/>
              <a:ext cx="130" cy="621"/>
            </a:xfrm>
            <a:custGeom>
              <a:avLst/>
              <a:gdLst>
                <a:gd name="T0" fmla="*/ 125 w 130"/>
                <a:gd name="T1" fmla="*/ 0 h 621"/>
                <a:gd name="T2" fmla="*/ 0 w 130"/>
                <a:gd name="T3" fmla="*/ 621 h 621"/>
                <a:gd name="T4" fmla="*/ 9 w 130"/>
                <a:gd name="T5" fmla="*/ 621 h 621"/>
                <a:gd name="T6" fmla="*/ 130 w 130"/>
                <a:gd name="T7" fmla="*/ 5 h 621"/>
                <a:gd name="T8" fmla="*/ 125 w 130"/>
                <a:gd name="T9" fmla="*/ 0 h 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" h="621">
                  <a:moveTo>
                    <a:pt x="125" y="0"/>
                  </a:moveTo>
                  <a:lnTo>
                    <a:pt x="0" y="621"/>
                  </a:lnTo>
                  <a:lnTo>
                    <a:pt x="9" y="621"/>
                  </a:lnTo>
                  <a:lnTo>
                    <a:pt x="130" y="5"/>
                  </a:lnTo>
                  <a:lnTo>
                    <a:pt x="1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5" name="Freeform 75"/>
            <p:cNvSpPr/>
            <p:nvPr/>
          </p:nvSpPr>
          <p:spPr bwMode="auto">
            <a:xfrm>
              <a:off x="3054" y="2461"/>
              <a:ext cx="420" cy="465"/>
            </a:xfrm>
            <a:custGeom>
              <a:avLst/>
              <a:gdLst>
                <a:gd name="T0" fmla="*/ 0 w 420"/>
                <a:gd name="T1" fmla="*/ 8 h 465"/>
                <a:gd name="T2" fmla="*/ 412 w 420"/>
                <a:gd name="T3" fmla="*/ 465 h 465"/>
                <a:gd name="T4" fmla="*/ 420 w 420"/>
                <a:gd name="T5" fmla="*/ 465 h 465"/>
                <a:gd name="T6" fmla="*/ 12 w 420"/>
                <a:gd name="T7" fmla="*/ 0 h 465"/>
                <a:gd name="T8" fmla="*/ 0 w 420"/>
                <a:gd name="T9" fmla="*/ 8 h 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0" h="465">
                  <a:moveTo>
                    <a:pt x="0" y="8"/>
                  </a:moveTo>
                  <a:lnTo>
                    <a:pt x="412" y="465"/>
                  </a:lnTo>
                  <a:lnTo>
                    <a:pt x="420" y="465"/>
                  </a:lnTo>
                  <a:lnTo>
                    <a:pt x="12" y="0"/>
                  </a:ln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6" name="Freeform 76"/>
            <p:cNvSpPr/>
            <p:nvPr/>
          </p:nvSpPr>
          <p:spPr bwMode="auto">
            <a:xfrm>
              <a:off x="3519" y="2729"/>
              <a:ext cx="655" cy="223"/>
            </a:xfrm>
            <a:custGeom>
              <a:avLst/>
              <a:gdLst>
                <a:gd name="T0" fmla="*/ 0 w 655"/>
                <a:gd name="T1" fmla="*/ 213 h 223"/>
                <a:gd name="T2" fmla="*/ 655 w 655"/>
                <a:gd name="T3" fmla="*/ 0 h 223"/>
                <a:gd name="T4" fmla="*/ 655 w 655"/>
                <a:gd name="T5" fmla="*/ 9 h 223"/>
                <a:gd name="T6" fmla="*/ 0 w 655"/>
                <a:gd name="T7" fmla="*/ 223 h 223"/>
                <a:gd name="T8" fmla="*/ 0 w 655"/>
                <a:gd name="T9" fmla="*/ 213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5" h="223">
                  <a:moveTo>
                    <a:pt x="0" y="213"/>
                  </a:moveTo>
                  <a:lnTo>
                    <a:pt x="655" y="0"/>
                  </a:lnTo>
                  <a:lnTo>
                    <a:pt x="655" y="9"/>
                  </a:lnTo>
                  <a:lnTo>
                    <a:pt x="0" y="223"/>
                  </a:lnTo>
                  <a:lnTo>
                    <a:pt x="0" y="2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7" name="Freeform 77"/>
            <p:cNvSpPr/>
            <p:nvPr/>
          </p:nvSpPr>
          <p:spPr bwMode="auto">
            <a:xfrm>
              <a:off x="4066" y="2738"/>
              <a:ext cx="123" cy="495"/>
            </a:xfrm>
            <a:custGeom>
              <a:avLst/>
              <a:gdLst>
                <a:gd name="T0" fmla="*/ 118 w 123"/>
                <a:gd name="T1" fmla="*/ 0 h 495"/>
                <a:gd name="T2" fmla="*/ 0 w 123"/>
                <a:gd name="T3" fmla="*/ 495 h 495"/>
                <a:gd name="T4" fmla="*/ 7 w 123"/>
                <a:gd name="T5" fmla="*/ 495 h 495"/>
                <a:gd name="T6" fmla="*/ 123 w 123"/>
                <a:gd name="T7" fmla="*/ 0 h 495"/>
                <a:gd name="T8" fmla="*/ 118 w 123"/>
                <a:gd name="T9" fmla="*/ 0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495">
                  <a:moveTo>
                    <a:pt x="118" y="0"/>
                  </a:moveTo>
                  <a:lnTo>
                    <a:pt x="0" y="495"/>
                  </a:lnTo>
                  <a:lnTo>
                    <a:pt x="7" y="495"/>
                  </a:lnTo>
                  <a:lnTo>
                    <a:pt x="123" y="0"/>
                  </a:lnTo>
                  <a:lnTo>
                    <a:pt x="1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8" name="Freeform 78"/>
            <p:cNvSpPr/>
            <p:nvPr/>
          </p:nvSpPr>
          <p:spPr bwMode="auto">
            <a:xfrm>
              <a:off x="2957" y="2843"/>
              <a:ext cx="971" cy="42"/>
            </a:xfrm>
            <a:custGeom>
              <a:avLst/>
              <a:gdLst>
                <a:gd name="T0" fmla="*/ 0 w 971"/>
                <a:gd name="T1" fmla="*/ 0 h 42"/>
                <a:gd name="T2" fmla="*/ 971 w 971"/>
                <a:gd name="T3" fmla="*/ 30 h 42"/>
                <a:gd name="T4" fmla="*/ 971 w 971"/>
                <a:gd name="T5" fmla="*/ 42 h 42"/>
                <a:gd name="T6" fmla="*/ 0 w 971"/>
                <a:gd name="T7" fmla="*/ 7 h 42"/>
                <a:gd name="T8" fmla="*/ 0 w 971"/>
                <a:gd name="T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1" h="42">
                  <a:moveTo>
                    <a:pt x="0" y="0"/>
                  </a:moveTo>
                  <a:lnTo>
                    <a:pt x="971" y="30"/>
                  </a:lnTo>
                  <a:lnTo>
                    <a:pt x="971" y="42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9" name="Freeform 79"/>
            <p:cNvSpPr/>
            <p:nvPr/>
          </p:nvSpPr>
          <p:spPr bwMode="auto">
            <a:xfrm>
              <a:off x="2865" y="2902"/>
              <a:ext cx="597" cy="57"/>
            </a:xfrm>
            <a:custGeom>
              <a:avLst/>
              <a:gdLst>
                <a:gd name="T0" fmla="*/ 0 w 597"/>
                <a:gd name="T1" fmla="*/ 0 h 57"/>
                <a:gd name="T2" fmla="*/ 597 w 597"/>
                <a:gd name="T3" fmla="*/ 50 h 57"/>
                <a:gd name="T4" fmla="*/ 597 w 597"/>
                <a:gd name="T5" fmla="*/ 57 h 57"/>
                <a:gd name="T6" fmla="*/ 0 w 597"/>
                <a:gd name="T7" fmla="*/ 12 h 57"/>
                <a:gd name="T8" fmla="*/ 0 w 597"/>
                <a:gd name="T9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57">
                  <a:moveTo>
                    <a:pt x="0" y="0"/>
                  </a:moveTo>
                  <a:lnTo>
                    <a:pt x="597" y="50"/>
                  </a:lnTo>
                  <a:lnTo>
                    <a:pt x="597" y="57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0" name="Freeform 80"/>
            <p:cNvSpPr/>
            <p:nvPr/>
          </p:nvSpPr>
          <p:spPr bwMode="auto">
            <a:xfrm>
              <a:off x="2844" y="2916"/>
              <a:ext cx="61" cy="268"/>
            </a:xfrm>
            <a:custGeom>
              <a:avLst/>
              <a:gdLst>
                <a:gd name="T0" fmla="*/ 0 w 61"/>
                <a:gd name="T1" fmla="*/ 0 h 268"/>
                <a:gd name="T2" fmla="*/ 54 w 61"/>
                <a:gd name="T3" fmla="*/ 268 h 268"/>
                <a:gd name="T4" fmla="*/ 61 w 61"/>
                <a:gd name="T5" fmla="*/ 268 h 268"/>
                <a:gd name="T6" fmla="*/ 12 w 61"/>
                <a:gd name="T7" fmla="*/ 0 h 268"/>
                <a:gd name="T8" fmla="*/ 0 w 61"/>
                <a:gd name="T9" fmla="*/ 0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268">
                  <a:moveTo>
                    <a:pt x="0" y="0"/>
                  </a:moveTo>
                  <a:lnTo>
                    <a:pt x="54" y="268"/>
                  </a:lnTo>
                  <a:lnTo>
                    <a:pt x="61" y="26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1" name="Freeform 81"/>
            <p:cNvSpPr/>
            <p:nvPr/>
          </p:nvSpPr>
          <p:spPr bwMode="auto">
            <a:xfrm>
              <a:off x="2851" y="2909"/>
              <a:ext cx="608" cy="519"/>
            </a:xfrm>
            <a:custGeom>
              <a:avLst/>
              <a:gdLst>
                <a:gd name="T0" fmla="*/ 0 w 608"/>
                <a:gd name="T1" fmla="*/ 9 h 519"/>
                <a:gd name="T2" fmla="*/ 601 w 608"/>
                <a:gd name="T3" fmla="*/ 519 h 519"/>
                <a:gd name="T4" fmla="*/ 608 w 608"/>
                <a:gd name="T5" fmla="*/ 509 h 519"/>
                <a:gd name="T6" fmla="*/ 7 w 608"/>
                <a:gd name="T7" fmla="*/ 0 h 519"/>
                <a:gd name="T8" fmla="*/ 0 w 608"/>
                <a:gd name="T9" fmla="*/ 9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8" h="519">
                  <a:moveTo>
                    <a:pt x="0" y="9"/>
                  </a:moveTo>
                  <a:lnTo>
                    <a:pt x="601" y="519"/>
                  </a:lnTo>
                  <a:lnTo>
                    <a:pt x="608" y="509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2" name="Freeform 82"/>
            <p:cNvSpPr/>
            <p:nvPr/>
          </p:nvSpPr>
          <p:spPr bwMode="auto">
            <a:xfrm>
              <a:off x="3474" y="2985"/>
              <a:ext cx="21" cy="421"/>
            </a:xfrm>
            <a:custGeom>
              <a:avLst/>
              <a:gdLst>
                <a:gd name="T0" fmla="*/ 11 w 21"/>
                <a:gd name="T1" fmla="*/ 7 h 421"/>
                <a:gd name="T2" fmla="*/ 0 w 21"/>
                <a:gd name="T3" fmla="*/ 421 h 421"/>
                <a:gd name="T4" fmla="*/ 11 w 21"/>
                <a:gd name="T5" fmla="*/ 421 h 421"/>
                <a:gd name="T6" fmla="*/ 21 w 21"/>
                <a:gd name="T7" fmla="*/ 0 h 421"/>
                <a:gd name="T8" fmla="*/ 11 w 21"/>
                <a:gd name="T9" fmla="*/ 7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421">
                  <a:moveTo>
                    <a:pt x="11" y="7"/>
                  </a:moveTo>
                  <a:lnTo>
                    <a:pt x="0" y="421"/>
                  </a:lnTo>
                  <a:lnTo>
                    <a:pt x="11" y="421"/>
                  </a:lnTo>
                  <a:lnTo>
                    <a:pt x="21" y="0"/>
                  </a:lnTo>
                  <a:lnTo>
                    <a:pt x="11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3" name="Freeform 83"/>
            <p:cNvSpPr/>
            <p:nvPr/>
          </p:nvSpPr>
          <p:spPr bwMode="auto">
            <a:xfrm>
              <a:off x="3519" y="2959"/>
              <a:ext cx="520" cy="296"/>
            </a:xfrm>
            <a:custGeom>
              <a:avLst/>
              <a:gdLst>
                <a:gd name="T0" fmla="*/ 0 w 520"/>
                <a:gd name="T1" fmla="*/ 16 h 296"/>
                <a:gd name="T2" fmla="*/ 509 w 520"/>
                <a:gd name="T3" fmla="*/ 296 h 296"/>
                <a:gd name="T4" fmla="*/ 520 w 520"/>
                <a:gd name="T5" fmla="*/ 286 h 296"/>
                <a:gd name="T6" fmla="*/ 0 w 520"/>
                <a:gd name="T7" fmla="*/ 0 h 296"/>
                <a:gd name="T8" fmla="*/ 0 w 520"/>
                <a:gd name="T9" fmla="*/ 16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0" h="296">
                  <a:moveTo>
                    <a:pt x="0" y="16"/>
                  </a:moveTo>
                  <a:lnTo>
                    <a:pt x="509" y="296"/>
                  </a:lnTo>
                  <a:lnTo>
                    <a:pt x="520" y="286"/>
                  </a:lnTo>
                  <a:lnTo>
                    <a:pt x="0" y="0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4" name="Freeform 84"/>
            <p:cNvSpPr/>
            <p:nvPr/>
          </p:nvSpPr>
          <p:spPr bwMode="auto">
            <a:xfrm>
              <a:off x="4082" y="3011"/>
              <a:ext cx="616" cy="246"/>
            </a:xfrm>
            <a:custGeom>
              <a:avLst/>
              <a:gdLst>
                <a:gd name="T0" fmla="*/ 0 w 616"/>
                <a:gd name="T1" fmla="*/ 232 h 246"/>
                <a:gd name="T2" fmla="*/ 616 w 616"/>
                <a:gd name="T3" fmla="*/ 0 h 246"/>
                <a:gd name="T4" fmla="*/ 616 w 616"/>
                <a:gd name="T5" fmla="*/ 12 h 246"/>
                <a:gd name="T6" fmla="*/ 0 w 616"/>
                <a:gd name="T7" fmla="*/ 246 h 246"/>
                <a:gd name="T8" fmla="*/ 0 w 616"/>
                <a:gd name="T9" fmla="*/ 232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6" h="246">
                  <a:moveTo>
                    <a:pt x="0" y="232"/>
                  </a:moveTo>
                  <a:lnTo>
                    <a:pt x="616" y="0"/>
                  </a:lnTo>
                  <a:lnTo>
                    <a:pt x="616" y="12"/>
                  </a:lnTo>
                  <a:lnTo>
                    <a:pt x="0" y="246"/>
                  </a:lnTo>
                  <a:lnTo>
                    <a:pt x="0" y="2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5" name="Freeform 85"/>
            <p:cNvSpPr/>
            <p:nvPr/>
          </p:nvSpPr>
          <p:spPr bwMode="auto">
            <a:xfrm>
              <a:off x="4755" y="2992"/>
              <a:ext cx="284" cy="19"/>
            </a:xfrm>
            <a:custGeom>
              <a:avLst/>
              <a:gdLst>
                <a:gd name="T0" fmla="*/ 0 w 284"/>
                <a:gd name="T1" fmla="*/ 7 h 19"/>
                <a:gd name="T2" fmla="*/ 284 w 284"/>
                <a:gd name="T3" fmla="*/ 0 h 19"/>
                <a:gd name="T4" fmla="*/ 284 w 284"/>
                <a:gd name="T5" fmla="*/ 7 h 19"/>
                <a:gd name="T6" fmla="*/ 0 w 284"/>
                <a:gd name="T7" fmla="*/ 19 h 19"/>
                <a:gd name="T8" fmla="*/ 0 w 284"/>
                <a:gd name="T9" fmla="*/ 7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4" h="19">
                  <a:moveTo>
                    <a:pt x="0" y="7"/>
                  </a:moveTo>
                  <a:lnTo>
                    <a:pt x="284" y="0"/>
                  </a:lnTo>
                  <a:lnTo>
                    <a:pt x="284" y="7"/>
                  </a:lnTo>
                  <a:lnTo>
                    <a:pt x="0" y="19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6" name="Freeform 86"/>
            <p:cNvSpPr/>
            <p:nvPr/>
          </p:nvSpPr>
          <p:spPr bwMode="auto">
            <a:xfrm>
              <a:off x="4343" y="3013"/>
              <a:ext cx="360" cy="452"/>
            </a:xfrm>
            <a:custGeom>
              <a:avLst/>
              <a:gdLst>
                <a:gd name="T0" fmla="*/ 360 w 360"/>
                <a:gd name="T1" fmla="*/ 0 h 452"/>
                <a:gd name="T2" fmla="*/ 0 w 360"/>
                <a:gd name="T3" fmla="*/ 452 h 452"/>
                <a:gd name="T4" fmla="*/ 16 w 360"/>
                <a:gd name="T5" fmla="*/ 452 h 452"/>
                <a:gd name="T6" fmla="*/ 360 w 360"/>
                <a:gd name="T7" fmla="*/ 10 h 452"/>
                <a:gd name="T8" fmla="*/ 360 w 360"/>
                <a:gd name="T9" fmla="*/ 0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0" h="452">
                  <a:moveTo>
                    <a:pt x="360" y="0"/>
                  </a:moveTo>
                  <a:lnTo>
                    <a:pt x="0" y="452"/>
                  </a:lnTo>
                  <a:lnTo>
                    <a:pt x="16" y="452"/>
                  </a:lnTo>
                  <a:lnTo>
                    <a:pt x="360" y="10"/>
                  </a:lnTo>
                  <a:lnTo>
                    <a:pt x="36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7" name="Freeform 87"/>
            <p:cNvSpPr/>
            <p:nvPr/>
          </p:nvSpPr>
          <p:spPr bwMode="auto">
            <a:xfrm>
              <a:off x="4532" y="3023"/>
              <a:ext cx="180" cy="270"/>
            </a:xfrm>
            <a:custGeom>
              <a:avLst/>
              <a:gdLst>
                <a:gd name="T0" fmla="*/ 171 w 180"/>
                <a:gd name="T1" fmla="*/ 0 h 270"/>
                <a:gd name="T2" fmla="*/ 0 w 180"/>
                <a:gd name="T3" fmla="*/ 262 h 270"/>
                <a:gd name="T4" fmla="*/ 14 w 180"/>
                <a:gd name="T5" fmla="*/ 270 h 270"/>
                <a:gd name="T6" fmla="*/ 180 w 180"/>
                <a:gd name="T7" fmla="*/ 0 h 270"/>
                <a:gd name="T8" fmla="*/ 171 w 180"/>
                <a:gd name="T9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0" h="270">
                  <a:moveTo>
                    <a:pt x="171" y="0"/>
                  </a:moveTo>
                  <a:lnTo>
                    <a:pt x="0" y="262"/>
                  </a:lnTo>
                  <a:lnTo>
                    <a:pt x="14" y="270"/>
                  </a:lnTo>
                  <a:lnTo>
                    <a:pt x="180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8" name="Freeform 88"/>
            <p:cNvSpPr/>
            <p:nvPr/>
          </p:nvSpPr>
          <p:spPr bwMode="auto">
            <a:xfrm>
              <a:off x="4352" y="3330"/>
              <a:ext cx="149" cy="143"/>
            </a:xfrm>
            <a:custGeom>
              <a:avLst/>
              <a:gdLst>
                <a:gd name="T0" fmla="*/ 149 w 149"/>
                <a:gd name="T1" fmla="*/ 0 h 143"/>
                <a:gd name="T2" fmla="*/ 0 w 149"/>
                <a:gd name="T3" fmla="*/ 133 h 143"/>
                <a:gd name="T4" fmla="*/ 7 w 149"/>
                <a:gd name="T5" fmla="*/ 143 h 143"/>
                <a:gd name="T6" fmla="*/ 149 w 149"/>
                <a:gd name="T7" fmla="*/ 8 h 143"/>
                <a:gd name="T8" fmla="*/ 149 w 149"/>
                <a:gd name="T9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143">
                  <a:moveTo>
                    <a:pt x="149" y="0"/>
                  </a:moveTo>
                  <a:lnTo>
                    <a:pt x="0" y="133"/>
                  </a:lnTo>
                  <a:lnTo>
                    <a:pt x="7" y="143"/>
                  </a:lnTo>
                  <a:lnTo>
                    <a:pt x="149" y="8"/>
                  </a:lnTo>
                  <a:lnTo>
                    <a:pt x="14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9" name="Freeform 89"/>
            <p:cNvSpPr/>
            <p:nvPr/>
          </p:nvSpPr>
          <p:spPr bwMode="auto">
            <a:xfrm>
              <a:off x="3497" y="3262"/>
              <a:ext cx="542" cy="166"/>
            </a:xfrm>
            <a:custGeom>
              <a:avLst/>
              <a:gdLst>
                <a:gd name="T0" fmla="*/ 0 w 542"/>
                <a:gd name="T1" fmla="*/ 151 h 166"/>
                <a:gd name="T2" fmla="*/ 533 w 542"/>
                <a:gd name="T3" fmla="*/ 0 h 166"/>
                <a:gd name="T4" fmla="*/ 542 w 542"/>
                <a:gd name="T5" fmla="*/ 9 h 166"/>
                <a:gd name="T6" fmla="*/ 0 w 542"/>
                <a:gd name="T7" fmla="*/ 166 h 166"/>
                <a:gd name="T8" fmla="*/ 0 w 542"/>
                <a:gd name="T9" fmla="*/ 151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2" h="166">
                  <a:moveTo>
                    <a:pt x="0" y="151"/>
                  </a:moveTo>
                  <a:lnTo>
                    <a:pt x="533" y="0"/>
                  </a:lnTo>
                  <a:lnTo>
                    <a:pt x="542" y="9"/>
                  </a:lnTo>
                  <a:lnTo>
                    <a:pt x="0" y="166"/>
                  </a:lnTo>
                  <a:lnTo>
                    <a:pt x="0" y="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0" name="Freeform 90"/>
            <p:cNvSpPr/>
            <p:nvPr/>
          </p:nvSpPr>
          <p:spPr bwMode="auto">
            <a:xfrm>
              <a:off x="3509" y="3430"/>
              <a:ext cx="789" cy="61"/>
            </a:xfrm>
            <a:custGeom>
              <a:avLst/>
              <a:gdLst>
                <a:gd name="T0" fmla="*/ 0 w 789"/>
                <a:gd name="T1" fmla="*/ 0 h 61"/>
                <a:gd name="T2" fmla="*/ 789 w 789"/>
                <a:gd name="T3" fmla="*/ 52 h 61"/>
                <a:gd name="T4" fmla="*/ 789 w 789"/>
                <a:gd name="T5" fmla="*/ 61 h 61"/>
                <a:gd name="T6" fmla="*/ 0 w 789"/>
                <a:gd name="T7" fmla="*/ 7 h 61"/>
                <a:gd name="T8" fmla="*/ 0 w 789"/>
                <a:gd name="T9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9" h="61">
                  <a:moveTo>
                    <a:pt x="0" y="0"/>
                  </a:moveTo>
                  <a:lnTo>
                    <a:pt x="789" y="52"/>
                  </a:lnTo>
                  <a:lnTo>
                    <a:pt x="789" y="61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1" name="Freeform 91"/>
            <p:cNvSpPr/>
            <p:nvPr/>
          </p:nvSpPr>
          <p:spPr bwMode="auto">
            <a:xfrm>
              <a:off x="4066" y="3267"/>
              <a:ext cx="234" cy="210"/>
            </a:xfrm>
            <a:custGeom>
              <a:avLst/>
              <a:gdLst>
                <a:gd name="T0" fmla="*/ 0 w 234"/>
                <a:gd name="T1" fmla="*/ 0 h 210"/>
                <a:gd name="T2" fmla="*/ 234 w 234"/>
                <a:gd name="T3" fmla="*/ 210 h 210"/>
                <a:gd name="T4" fmla="*/ 234 w 234"/>
                <a:gd name="T5" fmla="*/ 198 h 210"/>
                <a:gd name="T6" fmla="*/ 11 w 234"/>
                <a:gd name="T7" fmla="*/ 0 h 210"/>
                <a:gd name="T8" fmla="*/ 0 w 234"/>
                <a:gd name="T9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210">
                  <a:moveTo>
                    <a:pt x="0" y="0"/>
                  </a:moveTo>
                  <a:lnTo>
                    <a:pt x="234" y="210"/>
                  </a:lnTo>
                  <a:lnTo>
                    <a:pt x="234" y="198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2" name="Oval 92"/>
            <p:cNvSpPr>
              <a:spLocks noChangeArrowheads="1"/>
            </p:cNvSpPr>
            <p:nvPr/>
          </p:nvSpPr>
          <p:spPr bwMode="auto">
            <a:xfrm>
              <a:off x="2830" y="965"/>
              <a:ext cx="78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3" name="Oval 93"/>
            <p:cNvSpPr>
              <a:spLocks noChangeArrowheads="1"/>
            </p:cNvSpPr>
            <p:nvPr/>
          </p:nvSpPr>
          <p:spPr bwMode="auto">
            <a:xfrm>
              <a:off x="3374" y="1076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4" name="Oval 94"/>
            <p:cNvSpPr>
              <a:spLocks noChangeArrowheads="1"/>
            </p:cNvSpPr>
            <p:nvPr/>
          </p:nvSpPr>
          <p:spPr bwMode="auto">
            <a:xfrm>
              <a:off x="3424" y="719"/>
              <a:ext cx="69" cy="6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5" name="Oval 95"/>
            <p:cNvSpPr>
              <a:spLocks noChangeArrowheads="1"/>
            </p:cNvSpPr>
            <p:nvPr/>
          </p:nvSpPr>
          <p:spPr bwMode="auto">
            <a:xfrm>
              <a:off x="3623" y="593"/>
              <a:ext cx="78" cy="8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6" name="Oval 96"/>
            <p:cNvSpPr>
              <a:spLocks noChangeArrowheads="1"/>
            </p:cNvSpPr>
            <p:nvPr/>
          </p:nvSpPr>
          <p:spPr bwMode="auto">
            <a:xfrm>
              <a:off x="4044" y="984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7" name="Oval 97"/>
            <p:cNvSpPr>
              <a:spLocks noChangeArrowheads="1"/>
            </p:cNvSpPr>
            <p:nvPr/>
          </p:nvSpPr>
          <p:spPr bwMode="auto">
            <a:xfrm>
              <a:off x="4399" y="832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8" name="Oval 98"/>
            <p:cNvSpPr>
              <a:spLocks noChangeArrowheads="1"/>
            </p:cNvSpPr>
            <p:nvPr/>
          </p:nvSpPr>
          <p:spPr bwMode="auto">
            <a:xfrm>
              <a:off x="4700" y="1076"/>
              <a:ext cx="69" cy="6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9" name="Oval 99"/>
            <p:cNvSpPr>
              <a:spLocks noChangeArrowheads="1"/>
            </p:cNvSpPr>
            <p:nvPr/>
          </p:nvSpPr>
          <p:spPr bwMode="auto">
            <a:xfrm>
              <a:off x="4745" y="2263"/>
              <a:ext cx="64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0" name="Oval 100"/>
            <p:cNvSpPr>
              <a:spLocks noChangeArrowheads="1"/>
            </p:cNvSpPr>
            <p:nvPr/>
          </p:nvSpPr>
          <p:spPr bwMode="auto">
            <a:xfrm>
              <a:off x="3800" y="1583"/>
              <a:ext cx="50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1" name="Oval 101"/>
            <p:cNvSpPr>
              <a:spLocks noChangeArrowheads="1"/>
            </p:cNvSpPr>
            <p:nvPr/>
          </p:nvSpPr>
          <p:spPr bwMode="auto">
            <a:xfrm>
              <a:off x="4949" y="2499"/>
              <a:ext cx="92" cy="9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2" name="Oval 102"/>
            <p:cNvSpPr>
              <a:spLocks noChangeArrowheads="1"/>
            </p:cNvSpPr>
            <p:nvPr/>
          </p:nvSpPr>
          <p:spPr bwMode="auto">
            <a:xfrm>
              <a:off x="4272" y="1706"/>
              <a:ext cx="106" cy="10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3" name="Oval 103"/>
            <p:cNvSpPr>
              <a:spLocks noChangeArrowheads="1"/>
            </p:cNvSpPr>
            <p:nvPr/>
          </p:nvSpPr>
          <p:spPr bwMode="auto">
            <a:xfrm>
              <a:off x="4518" y="1550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4" name="Oval 104"/>
            <p:cNvSpPr>
              <a:spLocks noChangeArrowheads="1"/>
            </p:cNvSpPr>
            <p:nvPr/>
          </p:nvSpPr>
          <p:spPr bwMode="auto">
            <a:xfrm>
              <a:off x="5032" y="1124"/>
              <a:ext cx="85" cy="8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5" name="Oval 105"/>
            <p:cNvSpPr>
              <a:spLocks noChangeArrowheads="1"/>
            </p:cNvSpPr>
            <p:nvPr/>
          </p:nvSpPr>
          <p:spPr bwMode="auto">
            <a:xfrm>
              <a:off x="5039" y="1536"/>
              <a:ext cx="92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6" name="Oval 106"/>
            <p:cNvSpPr>
              <a:spLocks noChangeArrowheads="1"/>
            </p:cNvSpPr>
            <p:nvPr/>
          </p:nvSpPr>
          <p:spPr bwMode="auto">
            <a:xfrm>
              <a:off x="5155" y="2440"/>
              <a:ext cx="66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7" name="Oval 107"/>
            <p:cNvSpPr>
              <a:spLocks noChangeArrowheads="1"/>
            </p:cNvSpPr>
            <p:nvPr/>
          </p:nvSpPr>
          <p:spPr bwMode="auto">
            <a:xfrm>
              <a:off x="5342" y="2040"/>
              <a:ext cx="83" cy="8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8" name="Oval 108"/>
            <p:cNvSpPr>
              <a:spLocks noChangeArrowheads="1"/>
            </p:cNvSpPr>
            <p:nvPr/>
          </p:nvSpPr>
          <p:spPr bwMode="auto">
            <a:xfrm>
              <a:off x="4196" y="2078"/>
              <a:ext cx="47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9" name="Oval 109"/>
            <p:cNvSpPr>
              <a:spLocks noChangeArrowheads="1"/>
            </p:cNvSpPr>
            <p:nvPr/>
          </p:nvSpPr>
          <p:spPr bwMode="auto">
            <a:xfrm>
              <a:off x="4293" y="3454"/>
              <a:ext cx="76" cy="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0" name="Oval 110"/>
            <p:cNvSpPr>
              <a:spLocks noChangeArrowheads="1"/>
            </p:cNvSpPr>
            <p:nvPr/>
          </p:nvSpPr>
          <p:spPr bwMode="auto">
            <a:xfrm>
              <a:off x="4482" y="3274"/>
              <a:ext cx="74" cy="7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1" name="Oval 111"/>
            <p:cNvSpPr>
              <a:spLocks noChangeArrowheads="1"/>
            </p:cNvSpPr>
            <p:nvPr/>
          </p:nvSpPr>
          <p:spPr bwMode="auto">
            <a:xfrm>
              <a:off x="4693" y="2971"/>
              <a:ext cx="62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2" name="Oval 112"/>
            <p:cNvSpPr>
              <a:spLocks noChangeArrowheads="1"/>
            </p:cNvSpPr>
            <p:nvPr/>
          </p:nvSpPr>
          <p:spPr bwMode="auto">
            <a:xfrm>
              <a:off x="5039" y="2954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3" name="Oval 113"/>
            <p:cNvSpPr>
              <a:spLocks noChangeArrowheads="1"/>
            </p:cNvSpPr>
            <p:nvPr/>
          </p:nvSpPr>
          <p:spPr bwMode="auto">
            <a:xfrm>
              <a:off x="4025" y="3224"/>
              <a:ext cx="62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4" name="Oval 114"/>
            <p:cNvSpPr>
              <a:spLocks noChangeArrowheads="1"/>
            </p:cNvSpPr>
            <p:nvPr/>
          </p:nvSpPr>
          <p:spPr bwMode="auto">
            <a:xfrm>
              <a:off x="3381" y="1169"/>
              <a:ext cx="59" cy="5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5" name="Oval 115"/>
            <p:cNvSpPr>
              <a:spLocks noChangeArrowheads="1"/>
            </p:cNvSpPr>
            <p:nvPr/>
          </p:nvSpPr>
          <p:spPr bwMode="auto">
            <a:xfrm>
              <a:off x="2574" y="2073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6" name="Oval 116"/>
            <p:cNvSpPr>
              <a:spLocks noChangeArrowheads="1"/>
            </p:cNvSpPr>
            <p:nvPr/>
          </p:nvSpPr>
          <p:spPr bwMode="auto">
            <a:xfrm>
              <a:off x="2410" y="2459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7" name="Oval 117"/>
            <p:cNvSpPr>
              <a:spLocks noChangeArrowheads="1"/>
            </p:cNvSpPr>
            <p:nvPr/>
          </p:nvSpPr>
          <p:spPr bwMode="auto">
            <a:xfrm>
              <a:off x="2867" y="3174"/>
              <a:ext cx="79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8" name="Oval 118"/>
            <p:cNvSpPr>
              <a:spLocks noChangeArrowheads="1"/>
            </p:cNvSpPr>
            <p:nvPr/>
          </p:nvSpPr>
          <p:spPr bwMode="auto">
            <a:xfrm>
              <a:off x="2811" y="2862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9" name="Oval 119"/>
            <p:cNvSpPr>
              <a:spLocks noChangeArrowheads="1"/>
            </p:cNvSpPr>
            <p:nvPr/>
          </p:nvSpPr>
          <p:spPr bwMode="auto">
            <a:xfrm>
              <a:off x="2867" y="2791"/>
              <a:ext cx="95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0" name="Oval 120"/>
            <p:cNvSpPr>
              <a:spLocks noChangeArrowheads="1"/>
            </p:cNvSpPr>
            <p:nvPr/>
          </p:nvSpPr>
          <p:spPr bwMode="auto">
            <a:xfrm>
              <a:off x="2410" y="1635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1" name="Oval 121"/>
            <p:cNvSpPr>
              <a:spLocks noChangeArrowheads="1"/>
            </p:cNvSpPr>
            <p:nvPr/>
          </p:nvSpPr>
          <p:spPr bwMode="auto">
            <a:xfrm>
              <a:off x="3599" y="2270"/>
              <a:ext cx="45" cy="4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2" name="Oval 122"/>
            <p:cNvSpPr>
              <a:spLocks noChangeArrowheads="1"/>
            </p:cNvSpPr>
            <p:nvPr/>
          </p:nvSpPr>
          <p:spPr bwMode="auto">
            <a:xfrm>
              <a:off x="3462" y="2918"/>
              <a:ext cx="59" cy="6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3" name="Oval 123"/>
            <p:cNvSpPr>
              <a:spLocks noChangeArrowheads="1"/>
            </p:cNvSpPr>
            <p:nvPr/>
          </p:nvSpPr>
          <p:spPr bwMode="auto">
            <a:xfrm>
              <a:off x="3594" y="3449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4" name="Oval 124"/>
            <p:cNvSpPr>
              <a:spLocks noChangeArrowheads="1"/>
            </p:cNvSpPr>
            <p:nvPr/>
          </p:nvSpPr>
          <p:spPr bwMode="auto">
            <a:xfrm>
              <a:off x="3445" y="3399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5" name="Oval 125"/>
            <p:cNvSpPr>
              <a:spLocks noChangeArrowheads="1"/>
            </p:cNvSpPr>
            <p:nvPr/>
          </p:nvSpPr>
          <p:spPr bwMode="auto">
            <a:xfrm>
              <a:off x="2792" y="1270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6" name="Oval 126"/>
            <p:cNvSpPr>
              <a:spLocks noChangeArrowheads="1"/>
            </p:cNvSpPr>
            <p:nvPr/>
          </p:nvSpPr>
          <p:spPr bwMode="auto">
            <a:xfrm>
              <a:off x="2564" y="1756"/>
              <a:ext cx="95" cy="9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7" name="Oval 127"/>
            <p:cNvSpPr>
              <a:spLocks noChangeArrowheads="1"/>
            </p:cNvSpPr>
            <p:nvPr/>
          </p:nvSpPr>
          <p:spPr bwMode="auto">
            <a:xfrm>
              <a:off x="3107" y="1756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8" name="Oval 128"/>
            <p:cNvSpPr>
              <a:spLocks noChangeArrowheads="1"/>
            </p:cNvSpPr>
            <p:nvPr/>
          </p:nvSpPr>
          <p:spPr bwMode="auto">
            <a:xfrm>
              <a:off x="3263" y="2030"/>
              <a:ext cx="99" cy="1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9" name="Oval 129"/>
            <p:cNvSpPr>
              <a:spLocks noChangeArrowheads="1"/>
            </p:cNvSpPr>
            <p:nvPr/>
          </p:nvSpPr>
          <p:spPr bwMode="auto">
            <a:xfrm>
              <a:off x="3021" y="2412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0" name="Oval 130"/>
            <p:cNvSpPr>
              <a:spLocks noChangeArrowheads="1"/>
            </p:cNvSpPr>
            <p:nvPr/>
          </p:nvSpPr>
          <p:spPr bwMode="auto">
            <a:xfrm>
              <a:off x="3919" y="2828"/>
              <a:ext cx="102" cy="10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1" name="Oval 131"/>
            <p:cNvSpPr>
              <a:spLocks noChangeArrowheads="1"/>
            </p:cNvSpPr>
            <p:nvPr/>
          </p:nvSpPr>
          <p:spPr bwMode="auto">
            <a:xfrm>
              <a:off x="4163" y="2705"/>
              <a:ext cx="45" cy="4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2" name="Oval 132"/>
            <p:cNvSpPr>
              <a:spLocks noChangeArrowheads="1"/>
            </p:cNvSpPr>
            <p:nvPr/>
          </p:nvSpPr>
          <p:spPr bwMode="auto">
            <a:xfrm>
              <a:off x="4281" y="638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3" name="Freeform 133"/>
            <p:cNvSpPr/>
            <p:nvPr/>
          </p:nvSpPr>
          <p:spPr bwMode="auto">
            <a:xfrm>
              <a:off x="2893" y="641"/>
              <a:ext cx="744" cy="357"/>
            </a:xfrm>
            <a:custGeom>
              <a:avLst/>
              <a:gdLst>
                <a:gd name="T0" fmla="*/ 0 w 744"/>
                <a:gd name="T1" fmla="*/ 343 h 357"/>
                <a:gd name="T2" fmla="*/ 734 w 744"/>
                <a:gd name="T3" fmla="*/ 0 h 357"/>
                <a:gd name="T4" fmla="*/ 744 w 744"/>
                <a:gd name="T5" fmla="*/ 11 h 357"/>
                <a:gd name="T6" fmla="*/ 8 w 744"/>
                <a:gd name="T7" fmla="*/ 357 h 357"/>
                <a:gd name="T8" fmla="*/ 0 w 744"/>
                <a:gd name="T9" fmla="*/ 343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4" h="357">
                  <a:moveTo>
                    <a:pt x="0" y="343"/>
                  </a:moveTo>
                  <a:lnTo>
                    <a:pt x="734" y="0"/>
                  </a:lnTo>
                  <a:lnTo>
                    <a:pt x="744" y="11"/>
                  </a:lnTo>
                  <a:lnTo>
                    <a:pt x="8" y="357"/>
                  </a:lnTo>
                  <a:lnTo>
                    <a:pt x="0" y="3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4" name="Freeform 134"/>
            <p:cNvSpPr/>
            <p:nvPr/>
          </p:nvSpPr>
          <p:spPr bwMode="auto">
            <a:xfrm>
              <a:off x="3694" y="633"/>
              <a:ext cx="592" cy="50"/>
            </a:xfrm>
            <a:custGeom>
              <a:avLst/>
              <a:gdLst>
                <a:gd name="T0" fmla="*/ 0 w 592"/>
                <a:gd name="T1" fmla="*/ 0 h 50"/>
                <a:gd name="T2" fmla="*/ 592 w 592"/>
                <a:gd name="T3" fmla="*/ 41 h 50"/>
                <a:gd name="T4" fmla="*/ 592 w 592"/>
                <a:gd name="T5" fmla="*/ 50 h 50"/>
                <a:gd name="T6" fmla="*/ 0 w 592"/>
                <a:gd name="T7" fmla="*/ 12 h 50"/>
                <a:gd name="T8" fmla="*/ 0 w 592"/>
                <a:gd name="T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50">
                  <a:moveTo>
                    <a:pt x="0" y="0"/>
                  </a:moveTo>
                  <a:lnTo>
                    <a:pt x="592" y="41"/>
                  </a:lnTo>
                  <a:lnTo>
                    <a:pt x="592" y="50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5" name="Freeform 135"/>
            <p:cNvSpPr/>
            <p:nvPr/>
          </p:nvSpPr>
          <p:spPr bwMode="auto">
            <a:xfrm>
              <a:off x="3694" y="641"/>
              <a:ext cx="713" cy="234"/>
            </a:xfrm>
            <a:custGeom>
              <a:avLst/>
              <a:gdLst>
                <a:gd name="T0" fmla="*/ 0 w 713"/>
                <a:gd name="T1" fmla="*/ 7 h 234"/>
                <a:gd name="T2" fmla="*/ 713 w 713"/>
                <a:gd name="T3" fmla="*/ 234 h 234"/>
                <a:gd name="T4" fmla="*/ 713 w 713"/>
                <a:gd name="T5" fmla="*/ 222 h 234"/>
                <a:gd name="T6" fmla="*/ 0 w 713"/>
                <a:gd name="T7" fmla="*/ 0 h 234"/>
                <a:gd name="T8" fmla="*/ 0 w 713"/>
                <a:gd name="T9" fmla="*/ 7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3" h="234">
                  <a:moveTo>
                    <a:pt x="0" y="7"/>
                  </a:moveTo>
                  <a:lnTo>
                    <a:pt x="713" y="234"/>
                  </a:lnTo>
                  <a:lnTo>
                    <a:pt x="713" y="222"/>
                  </a:lnTo>
                  <a:lnTo>
                    <a:pt x="0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6" name="Freeform 136"/>
            <p:cNvSpPr/>
            <p:nvPr/>
          </p:nvSpPr>
          <p:spPr bwMode="auto">
            <a:xfrm>
              <a:off x="4338" y="697"/>
              <a:ext cx="705" cy="464"/>
            </a:xfrm>
            <a:custGeom>
              <a:avLst/>
              <a:gdLst>
                <a:gd name="T0" fmla="*/ 0 w 705"/>
                <a:gd name="T1" fmla="*/ 15 h 464"/>
                <a:gd name="T2" fmla="*/ 701 w 705"/>
                <a:gd name="T3" fmla="*/ 464 h 464"/>
                <a:gd name="T4" fmla="*/ 705 w 705"/>
                <a:gd name="T5" fmla="*/ 457 h 464"/>
                <a:gd name="T6" fmla="*/ 7 w 705"/>
                <a:gd name="T7" fmla="*/ 0 h 464"/>
                <a:gd name="T8" fmla="*/ 0 w 705"/>
                <a:gd name="T9" fmla="*/ 15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5" h="464">
                  <a:moveTo>
                    <a:pt x="0" y="15"/>
                  </a:moveTo>
                  <a:lnTo>
                    <a:pt x="701" y="464"/>
                  </a:lnTo>
                  <a:lnTo>
                    <a:pt x="705" y="457"/>
                  </a:lnTo>
                  <a:lnTo>
                    <a:pt x="7" y="0"/>
                  </a:lnTo>
                  <a:lnTo>
                    <a:pt x="0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7" name="Freeform 137"/>
            <p:cNvSpPr/>
            <p:nvPr/>
          </p:nvSpPr>
          <p:spPr bwMode="auto">
            <a:xfrm>
              <a:off x="5086" y="2111"/>
              <a:ext cx="301" cy="850"/>
            </a:xfrm>
            <a:custGeom>
              <a:avLst/>
              <a:gdLst>
                <a:gd name="T0" fmla="*/ 301 w 301"/>
                <a:gd name="T1" fmla="*/ 0 h 850"/>
                <a:gd name="T2" fmla="*/ 12 w 301"/>
                <a:gd name="T3" fmla="*/ 850 h 850"/>
                <a:gd name="T4" fmla="*/ 0 w 301"/>
                <a:gd name="T5" fmla="*/ 850 h 850"/>
                <a:gd name="T6" fmla="*/ 289 w 301"/>
                <a:gd name="T7" fmla="*/ 0 h 850"/>
                <a:gd name="T8" fmla="*/ 301 w 301"/>
                <a:gd name="T9" fmla="*/ 0 h 8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1" h="850">
                  <a:moveTo>
                    <a:pt x="301" y="0"/>
                  </a:moveTo>
                  <a:lnTo>
                    <a:pt x="12" y="850"/>
                  </a:lnTo>
                  <a:lnTo>
                    <a:pt x="0" y="850"/>
                  </a:lnTo>
                  <a:lnTo>
                    <a:pt x="289" y="0"/>
                  </a:lnTo>
                  <a:lnTo>
                    <a:pt x="30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8" name="Freeform 138"/>
            <p:cNvSpPr/>
            <p:nvPr/>
          </p:nvSpPr>
          <p:spPr bwMode="auto">
            <a:xfrm>
              <a:off x="4359" y="3018"/>
              <a:ext cx="703" cy="469"/>
            </a:xfrm>
            <a:custGeom>
              <a:avLst/>
              <a:gdLst>
                <a:gd name="T0" fmla="*/ 0 w 703"/>
                <a:gd name="T1" fmla="*/ 469 h 469"/>
                <a:gd name="T2" fmla="*/ 703 w 703"/>
                <a:gd name="T3" fmla="*/ 5 h 469"/>
                <a:gd name="T4" fmla="*/ 692 w 703"/>
                <a:gd name="T5" fmla="*/ 0 h 469"/>
                <a:gd name="T6" fmla="*/ 0 w 703"/>
                <a:gd name="T7" fmla="*/ 459 h 469"/>
                <a:gd name="T8" fmla="*/ 0 w 703"/>
                <a:gd name="T9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3" h="469">
                  <a:moveTo>
                    <a:pt x="0" y="469"/>
                  </a:moveTo>
                  <a:lnTo>
                    <a:pt x="703" y="5"/>
                  </a:lnTo>
                  <a:lnTo>
                    <a:pt x="692" y="0"/>
                  </a:lnTo>
                  <a:lnTo>
                    <a:pt x="0" y="459"/>
                  </a:lnTo>
                  <a:lnTo>
                    <a:pt x="0" y="4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9" name="Freeform 139"/>
            <p:cNvSpPr/>
            <p:nvPr/>
          </p:nvSpPr>
          <p:spPr bwMode="auto">
            <a:xfrm>
              <a:off x="2929" y="3229"/>
              <a:ext cx="521" cy="213"/>
            </a:xfrm>
            <a:custGeom>
              <a:avLst/>
              <a:gdLst>
                <a:gd name="T0" fmla="*/ 0 w 521"/>
                <a:gd name="T1" fmla="*/ 11 h 213"/>
                <a:gd name="T2" fmla="*/ 521 w 521"/>
                <a:gd name="T3" fmla="*/ 213 h 213"/>
                <a:gd name="T4" fmla="*/ 521 w 521"/>
                <a:gd name="T5" fmla="*/ 196 h 213"/>
                <a:gd name="T6" fmla="*/ 7 w 521"/>
                <a:gd name="T7" fmla="*/ 0 h 213"/>
                <a:gd name="T8" fmla="*/ 0 w 521"/>
                <a:gd name="T9" fmla="*/ 11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213">
                  <a:moveTo>
                    <a:pt x="0" y="11"/>
                  </a:moveTo>
                  <a:lnTo>
                    <a:pt x="521" y="213"/>
                  </a:lnTo>
                  <a:lnTo>
                    <a:pt x="521" y="196"/>
                  </a:lnTo>
                  <a:lnTo>
                    <a:pt x="7" y="0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0" name="Freeform 140"/>
            <p:cNvSpPr/>
            <p:nvPr/>
          </p:nvSpPr>
          <p:spPr bwMode="auto">
            <a:xfrm>
              <a:off x="2460" y="2537"/>
              <a:ext cx="431" cy="658"/>
            </a:xfrm>
            <a:custGeom>
              <a:avLst/>
              <a:gdLst>
                <a:gd name="T0" fmla="*/ 0 w 431"/>
                <a:gd name="T1" fmla="*/ 0 h 658"/>
                <a:gd name="T2" fmla="*/ 419 w 431"/>
                <a:gd name="T3" fmla="*/ 658 h 658"/>
                <a:gd name="T4" fmla="*/ 431 w 431"/>
                <a:gd name="T5" fmla="*/ 651 h 658"/>
                <a:gd name="T6" fmla="*/ 12 w 431"/>
                <a:gd name="T7" fmla="*/ 0 h 658"/>
                <a:gd name="T8" fmla="*/ 0 w 431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1" h="658">
                  <a:moveTo>
                    <a:pt x="0" y="0"/>
                  </a:moveTo>
                  <a:lnTo>
                    <a:pt x="419" y="658"/>
                  </a:lnTo>
                  <a:lnTo>
                    <a:pt x="431" y="651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1" name="Rectangle 141"/>
            <p:cNvSpPr>
              <a:spLocks noChangeArrowheads="1"/>
            </p:cNvSpPr>
            <p:nvPr/>
          </p:nvSpPr>
          <p:spPr bwMode="auto">
            <a:xfrm>
              <a:off x="2446" y="1716"/>
              <a:ext cx="9" cy="76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2" name="Freeform 142"/>
            <p:cNvSpPr/>
            <p:nvPr/>
          </p:nvSpPr>
          <p:spPr bwMode="auto">
            <a:xfrm>
              <a:off x="2467" y="1026"/>
              <a:ext cx="393" cy="635"/>
            </a:xfrm>
            <a:custGeom>
              <a:avLst/>
              <a:gdLst>
                <a:gd name="T0" fmla="*/ 0 w 393"/>
                <a:gd name="T1" fmla="*/ 623 h 635"/>
                <a:gd name="T2" fmla="*/ 381 w 393"/>
                <a:gd name="T3" fmla="*/ 0 h 635"/>
                <a:gd name="T4" fmla="*/ 393 w 393"/>
                <a:gd name="T5" fmla="*/ 0 h 635"/>
                <a:gd name="T6" fmla="*/ 12 w 393"/>
                <a:gd name="T7" fmla="*/ 635 h 635"/>
                <a:gd name="T8" fmla="*/ 0 w 393"/>
                <a:gd name="T9" fmla="*/ 623 h 6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3" h="635">
                  <a:moveTo>
                    <a:pt x="0" y="623"/>
                  </a:moveTo>
                  <a:lnTo>
                    <a:pt x="381" y="0"/>
                  </a:lnTo>
                  <a:lnTo>
                    <a:pt x="393" y="0"/>
                  </a:lnTo>
                  <a:lnTo>
                    <a:pt x="12" y="635"/>
                  </a:lnTo>
                  <a:lnTo>
                    <a:pt x="0" y="6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3" name="Freeform 143"/>
            <p:cNvSpPr/>
            <p:nvPr/>
          </p:nvSpPr>
          <p:spPr bwMode="auto">
            <a:xfrm>
              <a:off x="2616" y="1034"/>
              <a:ext cx="247" cy="741"/>
            </a:xfrm>
            <a:custGeom>
              <a:avLst/>
              <a:gdLst>
                <a:gd name="T0" fmla="*/ 235 w 247"/>
                <a:gd name="T1" fmla="*/ 0 h 741"/>
                <a:gd name="T2" fmla="*/ 0 w 247"/>
                <a:gd name="T3" fmla="*/ 734 h 741"/>
                <a:gd name="T4" fmla="*/ 17 w 247"/>
                <a:gd name="T5" fmla="*/ 741 h 741"/>
                <a:gd name="T6" fmla="*/ 247 w 247"/>
                <a:gd name="T7" fmla="*/ 0 h 741"/>
                <a:gd name="T8" fmla="*/ 235 w 247"/>
                <a:gd name="T9" fmla="*/ 0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741">
                  <a:moveTo>
                    <a:pt x="235" y="0"/>
                  </a:moveTo>
                  <a:lnTo>
                    <a:pt x="0" y="734"/>
                  </a:lnTo>
                  <a:lnTo>
                    <a:pt x="17" y="741"/>
                  </a:lnTo>
                  <a:lnTo>
                    <a:pt x="247" y="0"/>
                  </a:lnTo>
                  <a:lnTo>
                    <a:pt x="2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4" name="Freeform 144"/>
            <p:cNvSpPr/>
            <p:nvPr/>
          </p:nvSpPr>
          <p:spPr bwMode="auto">
            <a:xfrm>
              <a:off x="3429" y="659"/>
              <a:ext cx="222" cy="431"/>
            </a:xfrm>
            <a:custGeom>
              <a:avLst/>
              <a:gdLst>
                <a:gd name="T0" fmla="*/ 208 w 222"/>
                <a:gd name="T1" fmla="*/ 0 h 431"/>
                <a:gd name="T2" fmla="*/ 0 w 222"/>
                <a:gd name="T3" fmla="*/ 424 h 431"/>
                <a:gd name="T4" fmla="*/ 9 w 222"/>
                <a:gd name="T5" fmla="*/ 431 h 431"/>
                <a:gd name="T6" fmla="*/ 222 w 222"/>
                <a:gd name="T7" fmla="*/ 0 h 431"/>
                <a:gd name="T8" fmla="*/ 208 w 222"/>
                <a:gd name="T9" fmla="*/ 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2" h="431">
                  <a:moveTo>
                    <a:pt x="208" y="0"/>
                  </a:moveTo>
                  <a:lnTo>
                    <a:pt x="0" y="424"/>
                  </a:lnTo>
                  <a:lnTo>
                    <a:pt x="9" y="431"/>
                  </a:lnTo>
                  <a:lnTo>
                    <a:pt x="222" y="0"/>
                  </a:lnTo>
                  <a:lnTo>
                    <a:pt x="20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5" name="Freeform 145"/>
            <p:cNvSpPr/>
            <p:nvPr/>
          </p:nvSpPr>
          <p:spPr bwMode="auto">
            <a:xfrm>
              <a:off x="3455" y="882"/>
              <a:ext cx="961" cy="239"/>
            </a:xfrm>
            <a:custGeom>
              <a:avLst/>
              <a:gdLst>
                <a:gd name="T0" fmla="*/ 0 w 961"/>
                <a:gd name="T1" fmla="*/ 225 h 239"/>
                <a:gd name="T2" fmla="*/ 961 w 961"/>
                <a:gd name="T3" fmla="*/ 0 h 239"/>
                <a:gd name="T4" fmla="*/ 961 w 961"/>
                <a:gd name="T5" fmla="*/ 12 h 239"/>
                <a:gd name="T6" fmla="*/ 0 w 961"/>
                <a:gd name="T7" fmla="*/ 239 h 239"/>
                <a:gd name="T8" fmla="*/ 0 w 961"/>
                <a:gd name="T9" fmla="*/ 225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1" h="239">
                  <a:moveTo>
                    <a:pt x="0" y="225"/>
                  </a:moveTo>
                  <a:lnTo>
                    <a:pt x="961" y="0"/>
                  </a:lnTo>
                  <a:lnTo>
                    <a:pt x="961" y="12"/>
                  </a:lnTo>
                  <a:lnTo>
                    <a:pt x="0" y="239"/>
                  </a:lnTo>
                  <a:lnTo>
                    <a:pt x="0" y="2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6" name="Freeform 146"/>
            <p:cNvSpPr/>
            <p:nvPr/>
          </p:nvSpPr>
          <p:spPr bwMode="auto">
            <a:xfrm>
              <a:off x="3445" y="1131"/>
              <a:ext cx="838" cy="608"/>
            </a:xfrm>
            <a:custGeom>
              <a:avLst/>
              <a:gdLst>
                <a:gd name="T0" fmla="*/ 0 w 838"/>
                <a:gd name="T1" fmla="*/ 0 h 608"/>
                <a:gd name="T2" fmla="*/ 838 w 838"/>
                <a:gd name="T3" fmla="*/ 594 h 608"/>
                <a:gd name="T4" fmla="*/ 829 w 838"/>
                <a:gd name="T5" fmla="*/ 608 h 608"/>
                <a:gd name="T6" fmla="*/ 0 w 838"/>
                <a:gd name="T7" fmla="*/ 16 h 608"/>
                <a:gd name="T8" fmla="*/ 0 w 838"/>
                <a:gd name="T9" fmla="*/ 0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8" h="608">
                  <a:moveTo>
                    <a:pt x="0" y="0"/>
                  </a:moveTo>
                  <a:lnTo>
                    <a:pt x="838" y="594"/>
                  </a:lnTo>
                  <a:lnTo>
                    <a:pt x="829" y="608"/>
                  </a:lnTo>
                  <a:lnTo>
                    <a:pt x="0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7" name="Freeform 147"/>
            <p:cNvSpPr/>
            <p:nvPr/>
          </p:nvSpPr>
          <p:spPr bwMode="auto">
            <a:xfrm>
              <a:off x="2455" y="1839"/>
              <a:ext cx="159" cy="637"/>
            </a:xfrm>
            <a:custGeom>
              <a:avLst/>
              <a:gdLst>
                <a:gd name="T0" fmla="*/ 147 w 159"/>
                <a:gd name="T1" fmla="*/ 0 h 637"/>
                <a:gd name="T2" fmla="*/ 0 w 159"/>
                <a:gd name="T3" fmla="*/ 637 h 637"/>
                <a:gd name="T4" fmla="*/ 17 w 159"/>
                <a:gd name="T5" fmla="*/ 637 h 637"/>
                <a:gd name="T6" fmla="*/ 159 w 159"/>
                <a:gd name="T7" fmla="*/ 0 h 637"/>
                <a:gd name="T8" fmla="*/ 147 w 159"/>
                <a:gd name="T9" fmla="*/ 0 h 6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637">
                  <a:moveTo>
                    <a:pt x="147" y="0"/>
                  </a:moveTo>
                  <a:lnTo>
                    <a:pt x="0" y="637"/>
                  </a:lnTo>
                  <a:lnTo>
                    <a:pt x="17" y="637"/>
                  </a:lnTo>
                  <a:lnTo>
                    <a:pt x="159" y="0"/>
                  </a:lnTo>
                  <a:lnTo>
                    <a:pt x="14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8" name="Freeform 148"/>
            <p:cNvSpPr/>
            <p:nvPr/>
          </p:nvSpPr>
          <p:spPr bwMode="auto">
            <a:xfrm>
              <a:off x="4326" y="700"/>
              <a:ext cx="107" cy="147"/>
            </a:xfrm>
            <a:custGeom>
              <a:avLst/>
              <a:gdLst>
                <a:gd name="T0" fmla="*/ 0 w 107"/>
                <a:gd name="T1" fmla="*/ 12 h 147"/>
                <a:gd name="T2" fmla="*/ 90 w 107"/>
                <a:gd name="T3" fmla="*/ 147 h 147"/>
                <a:gd name="T4" fmla="*/ 107 w 107"/>
                <a:gd name="T5" fmla="*/ 147 h 147"/>
                <a:gd name="T6" fmla="*/ 12 w 107"/>
                <a:gd name="T7" fmla="*/ 0 h 147"/>
                <a:gd name="T8" fmla="*/ 0 w 107"/>
                <a:gd name="T9" fmla="*/ 12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" h="147">
                  <a:moveTo>
                    <a:pt x="0" y="12"/>
                  </a:moveTo>
                  <a:lnTo>
                    <a:pt x="90" y="147"/>
                  </a:lnTo>
                  <a:lnTo>
                    <a:pt x="107" y="147"/>
                  </a:lnTo>
                  <a:lnTo>
                    <a:pt x="12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9" name="Freeform 149"/>
            <p:cNvSpPr/>
            <p:nvPr/>
          </p:nvSpPr>
          <p:spPr bwMode="auto">
            <a:xfrm>
              <a:off x="4475" y="882"/>
              <a:ext cx="564" cy="279"/>
            </a:xfrm>
            <a:custGeom>
              <a:avLst/>
              <a:gdLst>
                <a:gd name="T0" fmla="*/ 0 w 564"/>
                <a:gd name="T1" fmla="*/ 17 h 279"/>
                <a:gd name="T2" fmla="*/ 564 w 564"/>
                <a:gd name="T3" fmla="*/ 279 h 279"/>
                <a:gd name="T4" fmla="*/ 564 w 564"/>
                <a:gd name="T5" fmla="*/ 268 h 279"/>
                <a:gd name="T6" fmla="*/ 0 w 564"/>
                <a:gd name="T7" fmla="*/ 0 h 279"/>
                <a:gd name="T8" fmla="*/ 0 w 564"/>
                <a:gd name="T9" fmla="*/ 17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4" h="279">
                  <a:moveTo>
                    <a:pt x="0" y="17"/>
                  </a:moveTo>
                  <a:lnTo>
                    <a:pt x="564" y="279"/>
                  </a:lnTo>
                  <a:lnTo>
                    <a:pt x="564" y="268"/>
                  </a:lnTo>
                  <a:lnTo>
                    <a:pt x="0" y="0"/>
                  </a:lnTo>
                  <a:lnTo>
                    <a:pt x="0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0" name="Freeform 150"/>
            <p:cNvSpPr/>
            <p:nvPr/>
          </p:nvSpPr>
          <p:spPr bwMode="auto">
            <a:xfrm>
              <a:off x="4461" y="899"/>
              <a:ext cx="592" cy="658"/>
            </a:xfrm>
            <a:custGeom>
              <a:avLst/>
              <a:gdLst>
                <a:gd name="T0" fmla="*/ 0 w 592"/>
                <a:gd name="T1" fmla="*/ 7 h 658"/>
                <a:gd name="T2" fmla="*/ 582 w 592"/>
                <a:gd name="T3" fmla="*/ 658 h 658"/>
                <a:gd name="T4" fmla="*/ 592 w 592"/>
                <a:gd name="T5" fmla="*/ 648 h 658"/>
                <a:gd name="T6" fmla="*/ 14 w 592"/>
                <a:gd name="T7" fmla="*/ 0 h 658"/>
                <a:gd name="T8" fmla="*/ 0 w 592"/>
                <a:gd name="T9" fmla="*/ 7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658">
                  <a:moveTo>
                    <a:pt x="0" y="7"/>
                  </a:moveTo>
                  <a:lnTo>
                    <a:pt x="582" y="658"/>
                  </a:lnTo>
                  <a:lnTo>
                    <a:pt x="592" y="648"/>
                  </a:lnTo>
                  <a:lnTo>
                    <a:pt x="14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1" name="Freeform 151"/>
            <p:cNvSpPr/>
            <p:nvPr/>
          </p:nvSpPr>
          <p:spPr bwMode="auto">
            <a:xfrm>
              <a:off x="4324" y="913"/>
              <a:ext cx="123" cy="795"/>
            </a:xfrm>
            <a:custGeom>
              <a:avLst/>
              <a:gdLst>
                <a:gd name="T0" fmla="*/ 111 w 123"/>
                <a:gd name="T1" fmla="*/ 0 h 795"/>
                <a:gd name="T2" fmla="*/ 0 w 123"/>
                <a:gd name="T3" fmla="*/ 795 h 795"/>
                <a:gd name="T4" fmla="*/ 16 w 123"/>
                <a:gd name="T5" fmla="*/ 795 h 795"/>
                <a:gd name="T6" fmla="*/ 123 w 123"/>
                <a:gd name="T7" fmla="*/ 0 h 795"/>
                <a:gd name="T8" fmla="*/ 111 w 123"/>
                <a:gd name="T9" fmla="*/ 0 h 7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795">
                  <a:moveTo>
                    <a:pt x="111" y="0"/>
                  </a:moveTo>
                  <a:lnTo>
                    <a:pt x="0" y="795"/>
                  </a:lnTo>
                  <a:lnTo>
                    <a:pt x="16" y="795"/>
                  </a:lnTo>
                  <a:lnTo>
                    <a:pt x="123" y="0"/>
                  </a:lnTo>
                  <a:lnTo>
                    <a:pt x="11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2" name="Freeform 152"/>
            <p:cNvSpPr/>
            <p:nvPr/>
          </p:nvSpPr>
          <p:spPr bwMode="auto">
            <a:xfrm>
              <a:off x="4345" y="1796"/>
              <a:ext cx="424" cy="485"/>
            </a:xfrm>
            <a:custGeom>
              <a:avLst/>
              <a:gdLst>
                <a:gd name="T0" fmla="*/ 0 w 424"/>
                <a:gd name="T1" fmla="*/ 5 h 485"/>
                <a:gd name="T2" fmla="*/ 410 w 424"/>
                <a:gd name="T3" fmla="*/ 485 h 485"/>
                <a:gd name="T4" fmla="*/ 424 w 424"/>
                <a:gd name="T5" fmla="*/ 478 h 485"/>
                <a:gd name="T6" fmla="*/ 14 w 424"/>
                <a:gd name="T7" fmla="*/ 0 h 485"/>
                <a:gd name="T8" fmla="*/ 0 w 424"/>
                <a:gd name="T9" fmla="*/ 5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4" h="485">
                  <a:moveTo>
                    <a:pt x="0" y="5"/>
                  </a:moveTo>
                  <a:lnTo>
                    <a:pt x="410" y="485"/>
                  </a:lnTo>
                  <a:lnTo>
                    <a:pt x="424" y="478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3" name="Freeform 153"/>
            <p:cNvSpPr/>
            <p:nvPr/>
          </p:nvSpPr>
          <p:spPr bwMode="auto">
            <a:xfrm>
              <a:off x="2477" y="2518"/>
              <a:ext cx="414" cy="308"/>
            </a:xfrm>
            <a:custGeom>
              <a:avLst/>
              <a:gdLst>
                <a:gd name="T0" fmla="*/ 0 w 414"/>
                <a:gd name="T1" fmla="*/ 7 h 308"/>
                <a:gd name="T2" fmla="*/ 402 w 414"/>
                <a:gd name="T3" fmla="*/ 308 h 308"/>
                <a:gd name="T4" fmla="*/ 414 w 414"/>
                <a:gd name="T5" fmla="*/ 299 h 308"/>
                <a:gd name="T6" fmla="*/ 9 w 414"/>
                <a:gd name="T7" fmla="*/ 0 h 308"/>
                <a:gd name="T8" fmla="*/ 0 w 414"/>
                <a:gd name="T9" fmla="*/ 7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4" h="308">
                  <a:moveTo>
                    <a:pt x="0" y="7"/>
                  </a:moveTo>
                  <a:lnTo>
                    <a:pt x="402" y="308"/>
                  </a:lnTo>
                  <a:lnTo>
                    <a:pt x="414" y="299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4" name="Freeform 154"/>
            <p:cNvSpPr/>
            <p:nvPr/>
          </p:nvSpPr>
          <p:spPr bwMode="auto">
            <a:xfrm>
              <a:off x="4994" y="1621"/>
              <a:ext cx="80" cy="885"/>
            </a:xfrm>
            <a:custGeom>
              <a:avLst/>
              <a:gdLst>
                <a:gd name="T0" fmla="*/ 73 w 80"/>
                <a:gd name="T1" fmla="*/ 0 h 885"/>
                <a:gd name="T2" fmla="*/ 0 w 80"/>
                <a:gd name="T3" fmla="*/ 885 h 885"/>
                <a:gd name="T4" fmla="*/ 9 w 80"/>
                <a:gd name="T5" fmla="*/ 885 h 885"/>
                <a:gd name="T6" fmla="*/ 80 w 80"/>
                <a:gd name="T7" fmla="*/ 0 h 885"/>
                <a:gd name="T8" fmla="*/ 73 w 80"/>
                <a:gd name="T9" fmla="*/ 0 h 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885">
                  <a:moveTo>
                    <a:pt x="73" y="0"/>
                  </a:moveTo>
                  <a:lnTo>
                    <a:pt x="0" y="885"/>
                  </a:lnTo>
                  <a:lnTo>
                    <a:pt x="9" y="885"/>
                  </a:lnTo>
                  <a:lnTo>
                    <a:pt x="80" y="0"/>
                  </a:lnTo>
                  <a:lnTo>
                    <a:pt x="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5" name="Freeform 155"/>
            <p:cNvSpPr/>
            <p:nvPr/>
          </p:nvSpPr>
          <p:spPr bwMode="auto">
            <a:xfrm>
              <a:off x="5022" y="2104"/>
              <a:ext cx="355" cy="412"/>
            </a:xfrm>
            <a:custGeom>
              <a:avLst/>
              <a:gdLst>
                <a:gd name="T0" fmla="*/ 0 w 355"/>
                <a:gd name="T1" fmla="*/ 405 h 412"/>
                <a:gd name="T2" fmla="*/ 344 w 355"/>
                <a:gd name="T3" fmla="*/ 0 h 412"/>
                <a:gd name="T4" fmla="*/ 355 w 355"/>
                <a:gd name="T5" fmla="*/ 7 h 412"/>
                <a:gd name="T6" fmla="*/ 10 w 355"/>
                <a:gd name="T7" fmla="*/ 412 h 412"/>
                <a:gd name="T8" fmla="*/ 0 w 355"/>
                <a:gd name="T9" fmla="*/ 405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5" h="412">
                  <a:moveTo>
                    <a:pt x="0" y="405"/>
                  </a:moveTo>
                  <a:lnTo>
                    <a:pt x="344" y="0"/>
                  </a:lnTo>
                  <a:lnTo>
                    <a:pt x="355" y="7"/>
                  </a:lnTo>
                  <a:lnTo>
                    <a:pt x="10" y="412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6" name="Freeform 156"/>
            <p:cNvSpPr/>
            <p:nvPr/>
          </p:nvSpPr>
          <p:spPr bwMode="auto">
            <a:xfrm>
              <a:off x="4788" y="2310"/>
              <a:ext cx="184" cy="213"/>
            </a:xfrm>
            <a:custGeom>
              <a:avLst/>
              <a:gdLst>
                <a:gd name="T0" fmla="*/ 0 w 184"/>
                <a:gd name="T1" fmla="*/ 7 h 213"/>
                <a:gd name="T2" fmla="*/ 177 w 184"/>
                <a:gd name="T3" fmla="*/ 213 h 213"/>
                <a:gd name="T4" fmla="*/ 184 w 184"/>
                <a:gd name="T5" fmla="*/ 201 h 213"/>
                <a:gd name="T6" fmla="*/ 12 w 184"/>
                <a:gd name="T7" fmla="*/ 0 h 213"/>
                <a:gd name="T8" fmla="*/ 0 w 184"/>
                <a:gd name="T9" fmla="*/ 7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4" h="213">
                  <a:moveTo>
                    <a:pt x="0" y="7"/>
                  </a:moveTo>
                  <a:lnTo>
                    <a:pt x="177" y="213"/>
                  </a:lnTo>
                  <a:lnTo>
                    <a:pt x="184" y="201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7" name="Freeform 157"/>
            <p:cNvSpPr/>
            <p:nvPr/>
          </p:nvSpPr>
          <p:spPr bwMode="auto">
            <a:xfrm>
              <a:off x="4729" y="2575"/>
              <a:ext cx="253" cy="414"/>
            </a:xfrm>
            <a:custGeom>
              <a:avLst/>
              <a:gdLst>
                <a:gd name="T0" fmla="*/ 246 w 253"/>
                <a:gd name="T1" fmla="*/ 0 h 414"/>
                <a:gd name="T2" fmla="*/ 0 w 253"/>
                <a:gd name="T3" fmla="*/ 398 h 414"/>
                <a:gd name="T4" fmla="*/ 0 w 253"/>
                <a:gd name="T5" fmla="*/ 414 h 414"/>
                <a:gd name="T6" fmla="*/ 253 w 253"/>
                <a:gd name="T7" fmla="*/ 10 h 414"/>
                <a:gd name="T8" fmla="*/ 246 w 253"/>
                <a:gd name="T9" fmla="*/ 0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3" h="414">
                  <a:moveTo>
                    <a:pt x="246" y="0"/>
                  </a:moveTo>
                  <a:lnTo>
                    <a:pt x="0" y="398"/>
                  </a:lnTo>
                  <a:lnTo>
                    <a:pt x="0" y="414"/>
                  </a:lnTo>
                  <a:lnTo>
                    <a:pt x="253" y="10"/>
                  </a:lnTo>
                  <a:lnTo>
                    <a:pt x="24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8" name="Freeform 158"/>
            <p:cNvSpPr/>
            <p:nvPr/>
          </p:nvSpPr>
          <p:spPr bwMode="auto">
            <a:xfrm>
              <a:off x="4018" y="2554"/>
              <a:ext cx="943" cy="324"/>
            </a:xfrm>
            <a:custGeom>
              <a:avLst/>
              <a:gdLst>
                <a:gd name="T0" fmla="*/ 0 w 943"/>
                <a:gd name="T1" fmla="*/ 312 h 324"/>
                <a:gd name="T2" fmla="*/ 943 w 943"/>
                <a:gd name="T3" fmla="*/ 0 h 324"/>
                <a:gd name="T4" fmla="*/ 943 w 943"/>
                <a:gd name="T5" fmla="*/ 14 h 324"/>
                <a:gd name="T6" fmla="*/ 0 w 943"/>
                <a:gd name="T7" fmla="*/ 324 h 324"/>
                <a:gd name="T8" fmla="*/ 0 w 943"/>
                <a:gd name="T9" fmla="*/ 312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3" h="324">
                  <a:moveTo>
                    <a:pt x="0" y="312"/>
                  </a:moveTo>
                  <a:lnTo>
                    <a:pt x="943" y="0"/>
                  </a:lnTo>
                  <a:lnTo>
                    <a:pt x="943" y="14"/>
                  </a:lnTo>
                  <a:lnTo>
                    <a:pt x="0" y="324"/>
                  </a:lnTo>
                  <a:lnTo>
                    <a:pt x="0" y="3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9" name="Freeform 159"/>
            <p:cNvSpPr/>
            <p:nvPr/>
          </p:nvSpPr>
          <p:spPr bwMode="auto">
            <a:xfrm>
              <a:off x="2938" y="2866"/>
              <a:ext cx="671" cy="607"/>
            </a:xfrm>
            <a:custGeom>
              <a:avLst/>
              <a:gdLst>
                <a:gd name="T0" fmla="*/ 0 w 671"/>
                <a:gd name="T1" fmla="*/ 7 h 607"/>
                <a:gd name="T2" fmla="*/ 661 w 671"/>
                <a:gd name="T3" fmla="*/ 607 h 607"/>
                <a:gd name="T4" fmla="*/ 671 w 671"/>
                <a:gd name="T5" fmla="*/ 607 h 607"/>
                <a:gd name="T6" fmla="*/ 12 w 671"/>
                <a:gd name="T7" fmla="*/ 0 h 607"/>
                <a:gd name="T8" fmla="*/ 0 w 671"/>
                <a:gd name="T9" fmla="*/ 7 h 6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1" h="607">
                  <a:moveTo>
                    <a:pt x="0" y="7"/>
                  </a:moveTo>
                  <a:lnTo>
                    <a:pt x="661" y="607"/>
                  </a:lnTo>
                  <a:lnTo>
                    <a:pt x="671" y="607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0" name="Freeform 160"/>
            <p:cNvSpPr/>
            <p:nvPr/>
          </p:nvSpPr>
          <p:spPr bwMode="auto">
            <a:xfrm>
              <a:off x="4546" y="3001"/>
              <a:ext cx="507" cy="299"/>
            </a:xfrm>
            <a:custGeom>
              <a:avLst/>
              <a:gdLst>
                <a:gd name="T0" fmla="*/ 0 w 507"/>
                <a:gd name="T1" fmla="*/ 292 h 299"/>
                <a:gd name="T2" fmla="*/ 500 w 507"/>
                <a:gd name="T3" fmla="*/ 0 h 299"/>
                <a:gd name="T4" fmla="*/ 507 w 507"/>
                <a:gd name="T5" fmla="*/ 12 h 299"/>
                <a:gd name="T6" fmla="*/ 5 w 507"/>
                <a:gd name="T7" fmla="*/ 299 h 299"/>
                <a:gd name="T8" fmla="*/ 0 w 507"/>
                <a:gd name="T9" fmla="*/ 292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99">
                  <a:moveTo>
                    <a:pt x="0" y="292"/>
                  </a:moveTo>
                  <a:lnTo>
                    <a:pt x="500" y="0"/>
                  </a:lnTo>
                  <a:lnTo>
                    <a:pt x="507" y="12"/>
                  </a:lnTo>
                  <a:lnTo>
                    <a:pt x="5" y="299"/>
                  </a:lnTo>
                  <a:lnTo>
                    <a:pt x="0" y="2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1" name="Freeform 161"/>
            <p:cNvSpPr/>
            <p:nvPr/>
          </p:nvSpPr>
          <p:spPr bwMode="auto">
            <a:xfrm>
              <a:off x="3658" y="3314"/>
              <a:ext cx="831" cy="187"/>
            </a:xfrm>
            <a:custGeom>
              <a:avLst/>
              <a:gdLst>
                <a:gd name="T0" fmla="*/ 0 w 831"/>
                <a:gd name="T1" fmla="*/ 173 h 187"/>
                <a:gd name="T2" fmla="*/ 831 w 831"/>
                <a:gd name="T3" fmla="*/ 0 h 187"/>
                <a:gd name="T4" fmla="*/ 831 w 831"/>
                <a:gd name="T5" fmla="*/ 12 h 187"/>
                <a:gd name="T6" fmla="*/ 10 w 831"/>
                <a:gd name="T7" fmla="*/ 187 h 187"/>
                <a:gd name="T8" fmla="*/ 0 w 831"/>
                <a:gd name="T9" fmla="*/ 173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1" h="187">
                  <a:moveTo>
                    <a:pt x="0" y="173"/>
                  </a:moveTo>
                  <a:lnTo>
                    <a:pt x="831" y="0"/>
                  </a:lnTo>
                  <a:lnTo>
                    <a:pt x="831" y="12"/>
                  </a:lnTo>
                  <a:lnTo>
                    <a:pt x="10" y="187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2" name="Oval 162"/>
            <p:cNvSpPr>
              <a:spLocks noChangeArrowheads="1"/>
            </p:cNvSpPr>
            <p:nvPr/>
          </p:nvSpPr>
          <p:spPr bwMode="auto">
            <a:xfrm>
              <a:off x="5107" y="1699"/>
              <a:ext cx="67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3" name="Freeform 163"/>
            <p:cNvSpPr/>
            <p:nvPr/>
          </p:nvSpPr>
          <p:spPr bwMode="auto">
            <a:xfrm>
              <a:off x="2640" y="1140"/>
              <a:ext cx="746" cy="644"/>
            </a:xfrm>
            <a:custGeom>
              <a:avLst/>
              <a:gdLst>
                <a:gd name="T0" fmla="*/ 0 w 746"/>
                <a:gd name="T1" fmla="*/ 635 h 644"/>
                <a:gd name="T2" fmla="*/ 739 w 746"/>
                <a:gd name="T3" fmla="*/ 0 h 644"/>
                <a:gd name="T4" fmla="*/ 746 w 746"/>
                <a:gd name="T5" fmla="*/ 10 h 644"/>
                <a:gd name="T6" fmla="*/ 12 w 746"/>
                <a:gd name="T7" fmla="*/ 644 h 644"/>
                <a:gd name="T8" fmla="*/ 0 w 746"/>
                <a:gd name="T9" fmla="*/ 635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6" h="644">
                  <a:moveTo>
                    <a:pt x="0" y="635"/>
                  </a:moveTo>
                  <a:lnTo>
                    <a:pt x="739" y="0"/>
                  </a:lnTo>
                  <a:lnTo>
                    <a:pt x="746" y="10"/>
                  </a:lnTo>
                  <a:lnTo>
                    <a:pt x="12" y="644"/>
                  </a:lnTo>
                  <a:lnTo>
                    <a:pt x="0" y="6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4" name="Freeform 164"/>
            <p:cNvSpPr/>
            <p:nvPr/>
          </p:nvSpPr>
          <p:spPr bwMode="auto">
            <a:xfrm>
              <a:off x="2612" y="1839"/>
              <a:ext cx="298" cy="966"/>
            </a:xfrm>
            <a:custGeom>
              <a:avLst/>
              <a:gdLst>
                <a:gd name="T0" fmla="*/ 0 w 298"/>
                <a:gd name="T1" fmla="*/ 7 h 966"/>
                <a:gd name="T2" fmla="*/ 286 w 298"/>
                <a:gd name="T3" fmla="*/ 966 h 966"/>
                <a:gd name="T4" fmla="*/ 298 w 298"/>
                <a:gd name="T5" fmla="*/ 959 h 966"/>
                <a:gd name="T6" fmla="*/ 11 w 298"/>
                <a:gd name="T7" fmla="*/ 0 h 966"/>
                <a:gd name="T8" fmla="*/ 0 w 298"/>
                <a:gd name="T9" fmla="*/ 7 h 9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966">
                  <a:moveTo>
                    <a:pt x="0" y="7"/>
                  </a:moveTo>
                  <a:lnTo>
                    <a:pt x="286" y="966"/>
                  </a:lnTo>
                  <a:lnTo>
                    <a:pt x="298" y="959"/>
                  </a:lnTo>
                  <a:lnTo>
                    <a:pt x="11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5" name="Freeform 165"/>
            <p:cNvSpPr/>
            <p:nvPr/>
          </p:nvSpPr>
          <p:spPr bwMode="auto">
            <a:xfrm>
              <a:off x="3983" y="2116"/>
              <a:ext cx="232" cy="720"/>
            </a:xfrm>
            <a:custGeom>
              <a:avLst/>
              <a:gdLst>
                <a:gd name="T0" fmla="*/ 222 w 232"/>
                <a:gd name="T1" fmla="*/ 0 h 720"/>
                <a:gd name="T2" fmla="*/ 0 w 232"/>
                <a:gd name="T3" fmla="*/ 720 h 720"/>
                <a:gd name="T4" fmla="*/ 12 w 232"/>
                <a:gd name="T5" fmla="*/ 720 h 720"/>
                <a:gd name="T6" fmla="*/ 232 w 232"/>
                <a:gd name="T7" fmla="*/ 7 h 720"/>
                <a:gd name="T8" fmla="*/ 222 w 232"/>
                <a:gd name="T9" fmla="*/ 0 h 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2" h="720">
                  <a:moveTo>
                    <a:pt x="222" y="0"/>
                  </a:moveTo>
                  <a:lnTo>
                    <a:pt x="0" y="720"/>
                  </a:lnTo>
                  <a:lnTo>
                    <a:pt x="12" y="720"/>
                  </a:lnTo>
                  <a:lnTo>
                    <a:pt x="232" y="7"/>
                  </a:lnTo>
                  <a:lnTo>
                    <a:pt x="22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6" name="Freeform 166"/>
            <p:cNvSpPr/>
            <p:nvPr/>
          </p:nvSpPr>
          <p:spPr bwMode="auto">
            <a:xfrm>
              <a:off x="2896" y="1003"/>
              <a:ext cx="478" cy="118"/>
            </a:xfrm>
            <a:custGeom>
              <a:avLst/>
              <a:gdLst>
                <a:gd name="T0" fmla="*/ 0 w 478"/>
                <a:gd name="T1" fmla="*/ 14 h 118"/>
                <a:gd name="T2" fmla="*/ 478 w 478"/>
                <a:gd name="T3" fmla="*/ 118 h 118"/>
                <a:gd name="T4" fmla="*/ 478 w 478"/>
                <a:gd name="T5" fmla="*/ 104 h 118"/>
                <a:gd name="T6" fmla="*/ 7 w 478"/>
                <a:gd name="T7" fmla="*/ 0 h 118"/>
                <a:gd name="T8" fmla="*/ 0 w 478"/>
                <a:gd name="T9" fmla="*/ 14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118">
                  <a:moveTo>
                    <a:pt x="0" y="14"/>
                  </a:moveTo>
                  <a:lnTo>
                    <a:pt x="478" y="118"/>
                  </a:lnTo>
                  <a:lnTo>
                    <a:pt x="478" y="104"/>
                  </a:lnTo>
                  <a:lnTo>
                    <a:pt x="7" y="0"/>
                  </a:lnTo>
                  <a:lnTo>
                    <a:pt x="0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7" name="Freeform 167"/>
            <p:cNvSpPr/>
            <p:nvPr/>
          </p:nvSpPr>
          <p:spPr bwMode="auto">
            <a:xfrm>
              <a:off x="4366" y="1592"/>
              <a:ext cx="689" cy="164"/>
            </a:xfrm>
            <a:custGeom>
              <a:avLst/>
              <a:gdLst>
                <a:gd name="T0" fmla="*/ 0 w 689"/>
                <a:gd name="T1" fmla="*/ 152 h 164"/>
                <a:gd name="T2" fmla="*/ 682 w 689"/>
                <a:gd name="T3" fmla="*/ 0 h 164"/>
                <a:gd name="T4" fmla="*/ 689 w 689"/>
                <a:gd name="T5" fmla="*/ 12 h 164"/>
                <a:gd name="T6" fmla="*/ 0 w 689"/>
                <a:gd name="T7" fmla="*/ 164 h 164"/>
                <a:gd name="T8" fmla="*/ 0 w 689"/>
                <a:gd name="T9" fmla="*/ 152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164">
                  <a:moveTo>
                    <a:pt x="0" y="152"/>
                  </a:moveTo>
                  <a:lnTo>
                    <a:pt x="682" y="0"/>
                  </a:lnTo>
                  <a:lnTo>
                    <a:pt x="689" y="12"/>
                  </a:lnTo>
                  <a:lnTo>
                    <a:pt x="0" y="164"/>
                  </a:lnTo>
                  <a:lnTo>
                    <a:pt x="0" y="1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8" name="Freeform 168"/>
            <p:cNvSpPr/>
            <p:nvPr/>
          </p:nvSpPr>
          <p:spPr bwMode="auto">
            <a:xfrm>
              <a:off x="3995" y="2899"/>
              <a:ext cx="499" cy="396"/>
            </a:xfrm>
            <a:custGeom>
              <a:avLst/>
              <a:gdLst>
                <a:gd name="T0" fmla="*/ 0 w 499"/>
                <a:gd name="T1" fmla="*/ 5 h 396"/>
                <a:gd name="T2" fmla="*/ 499 w 499"/>
                <a:gd name="T3" fmla="*/ 396 h 396"/>
                <a:gd name="T4" fmla="*/ 499 w 499"/>
                <a:gd name="T5" fmla="*/ 384 h 396"/>
                <a:gd name="T6" fmla="*/ 14 w 499"/>
                <a:gd name="T7" fmla="*/ 0 h 396"/>
                <a:gd name="T8" fmla="*/ 0 w 499"/>
                <a:gd name="T9" fmla="*/ 5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9" h="396">
                  <a:moveTo>
                    <a:pt x="0" y="5"/>
                  </a:moveTo>
                  <a:lnTo>
                    <a:pt x="499" y="396"/>
                  </a:lnTo>
                  <a:lnTo>
                    <a:pt x="499" y="384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9" name="Freeform 169"/>
            <p:cNvSpPr/>
            <p:nvPr/>
          </p:nvSpPr>
          <p:spPr bwMode="auto">
            <a:xfrm>
              <a:off x="3651" y="2918"/>
              <a:ext cx="306" cy="547"/>
            </a:xfrm>
            <a:custGeom>
              <a:avLst/>
              <a:gdLst>
                <a:gd name="T0" fmla="*/ 0 w 306"/>
                <a:gd name="T1" fmla="*/ 540 h 547"/>
                <a:gd name="T2" fmla="*/ 294 w 306"/>
                <a:gd name="T3" fmla="*/ 0 h 547"/>
                <a:gd name="T4" fmla="*/ 306 w 306"/>
                <a:gd name="T5" fmla="*/ 0 h 547"/>
                <a:gd name="T6" fmla="*/ 10 w 306"/>
                <a:gd name="T7" fmla="*/ 547 h 547"/>
                <a:gd name="T8" fmla="*/ 0 w 306"/>
                <a:gd name="T9" fmla="*/ 540 h 5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6" h="547">
                  <a:moveTo>
                    <a:pt x="0" y="540"/>
                  </a:moveTo>
                  <a:lnTo>
                    <a:pt x="294" y="0"/>
                  </a:lnTo>
                  <a:lnTo>
                    <a:pt x="306" y="0"/>
                  </a:lnTo>
                  <a:lnTo>
                    <a:pt x="10" y="547"/>
                  </a:lnTo>
                  <a:lnTo>
                    <a:pt x="0" y="5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0" name="Rectangle 170"/>
            <p:cNvSpPr>
              <a:spLocks noChangeArrowheads="1"/>
            </p:cNvSpPr>
            <p:nvPr/>
          </p:nvSpPr>
          <p:spPr bwMode="auto">
            <a:xfrm>
              <a:off x="2910" y="2881"/>
              <a:ext cx="9" cy="30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1" name="Freeform 171"/>
            <p:cNvSpPr/>
            <p:nvPr/>
          </p:nvSpPr>
          <p:spPr bwMode="auto">
            <a:xfrm>
              <a:off x="3334" y="2109"/>
              <a:ext cx="611" cy="741"/>
            </a:xfrm>
            <a:custGeom>
              <a:avLst/>
              <a:gdLst>
                <a:gd name="T0" fmla="*/ 0 w 611"/>
                <a:gd name="T1" fmla="*/ 7 h 741"/>
                <a:gd name="T2" fmla="*/ 599 w 611"/>
                <a:gd name="T3" fmla="*/ 741 h 741"/>
                <a:gd name="T4" fmla="*/ 611 w 611"/>
                <a:gd name="T5" fmla="*/ 736 h 741"/>
                <a:gd name="T6" fmla="*/ 12 w 611"/>
                <a:gd name="T7" fmla="*/ 0 h 741"/>
                <a:gd name="T8" fmla="*/ 0 w 611"/>
                <a:gd name="T9" fmla="*/ 7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741">
                  <a:moveTo>
                    <a:pt x="0" y="7"/>
                  </a:moveTo>
                  <a:lnTo>
                    <a:pt x="599" y="741"/>
                  </a:lnTo>
                  <a:lnTo>
                    <a:pt x="611" y="736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526" name="TextBox 76">
            <a:extLst>
              <a:ext uri="{FF2B5EF4-FFF2-40B4-BE49-F238E27FC236}">
                <a16:creationId xmlns:a16="http://schemas.microsoft.com/office/drawing/2014/main" id="{227D35C8-A03F-4E8D-8213-9F6DBD150A5D}"/>
              </a:ext>
            </a:extLst>
          </p:cNvPr>
          <p:cNvSpPr txBox="1"/>
          <p:nvPr/>
        </p:nvSpPr>
        <p:spPr>
          <a:xfrm>
            <a:off x="5234225" y="219018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神经网络应用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7" name="文本框 526">
            <a:extLst>
              <a:ext uri="{FF2B5EF4-FFF2-40B4-BE49-F238E27FC236}">
                <a16:creationId xmlns:a16="http://schemas.microsoft.com/office/drawing/2014/main" id="{65E94CA4-8264-494F-971E-C0C3C5A4DA32}"/>
              </a:ext>
            </a:extLst>
          </p:cNvPr>
          <p:cNvSpPr txBox="1"/>
          <p:nvPr/>
        </p:nvSpPr>
        <p:spPr>
          <a:xfrm>
            <a:off x="4498003" y="531991"/>
            <a:ext cx="3195994" cy="2819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EXAMPLE</a:t>
            </a:r>
          </a:p>
        </p:txBody>
      </p:sp>
      <p:grpSp>
        <p:nvGrpSpPr>
          <p:cNvPr id="528" name="组合 527">
            <a:extLst>
              <a:ext uri="{FF2B5EF4-FFF2-40B4-BE49-F238E27FC236}">
                <a16:creationId xmlns:a16="http://schemas.microsoft.com/office/drawing/2014/main" id="{FB66C0C8-264B-4A75-9494-B04C4B93D363}"/>
              </a:ext>
            </a:extLst>
          </p:cNvPr>
          <p:cNvGrpSpPr/>
          <p:nvPr/>
        </p:nvGrpSpPr>
        <p:grpSpPr>
          <a:xfrm>
            <a:off x="5855851" y="833240"/>
            <a:ext cx="480299" cy="105326"/>
            <a:chOff x="8818080" y="2020666"/>
            <a:chExt cx="636007" cy="0"/>
          </a:xfrm>
        </p:grpSpPr>
        <p:cxnSp>
          <p:nvCxnSpPr>
            <p:cNvPr id="530" name="直接连接符 529">
              <a:extLst>
                <a:ext uri="{FF2B5EF4-FFF2-40B4-BE49-F238E27FC236}">
                  <a16:creationId xmlns:a16="http://schemas.microsoft.com/office/drawing/2014/main" id="{21D4BF5D-2C91-4A19-896F-AE946BC7FB76}"/>
                </a:ext>
              </a:extLst>
            </p:cNvPr>
            <p:cNvCxnSpPr/>
            <p:nvPr/>
          </p:nvCxnSpPr>
          <p:spPr>
            <a:xfrm>
              <a:off x="8818080" y="2020666"/>
              <a:ext cx="175500" cy="0"/>
            </a:xfrm>
            <a:prstGeom prst="line">
              <a:avLst/>
            </a:prstGeom>
            <a:ln w="25400">
              <a:solidFill>
                <a:srgbClr val="F6A2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1" name="直接连接符 530">
              <a:extLst>
                <a:ext uri="{FF2B5EF4-FFF2-40B4-BE49-F238E27FC236}">
                  <a16:creationId xmlns:a16="http://schemas.microsoft.com/office/drawing/2014/main" id="{12A04D9E-7AE9-4504-89ED-15389616EA20}"/>
                </a:ext>
              </a:extLst>
            </p:cNvPr>
            <p:cNvCxnSpPr/>
            <p:nvPr/>
          </p:nvCxnSpPr>
          <p:spPr>
            <a:xfrm>
              <a:off x="9048334" y="2020666"/>
              <a:ext cx="175500" cy="0"/>
            </a:xfrm>
            <a:prstGeom prst="line">
              <a:avLst/>
            </a:prstGeom>
            <a:ln w="25400">
              <a:solidFill>
                <a:srgbClr val="248C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2" name="直接连接符 531">
              <a:extLst>
                <a:ext uri="{FF2B5EF4-FFF2-40B4-BE49-F238E27FC236}">
                  <a16:creationId xmlns:a16="http://schemas.microsoft.com/office/drawing/2014/main" id="{35104CDD-349B-40C0-9598-881CA242C9C1}"/>
                </a:ext>
              </a:extLst>
            </p:cNvPr>
            <p:cNvCxnSpPr/>
            <p:nvPr/>
          </p:nvCxnSpPr>
          <p:spPr>
            <a:xfrm>
              <a:off x="9278587" y="2020666"/>
              <a:ext cx="175500" cy="0"/>
            </a:xfrm>
            <a:prstGeom prst="line">
              <a:avLst/>
            </a:prstGeom>
            <a:ln w="25400">
              <a:solidFill>
                <a:srgbClr val="F6A2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AC2AC094-FF3B-4C5F-9DF5-5D2EB1716E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4061" y="1205554"/>
            <a:ext cx="6666667" cy="5047619"/>
          </a:xfrm>
          <a:prstGeom prst="rect">
            <a:avLst/>
          </a:prstGeom>
        </p:spPr>
      </p:pic>
      <p:sp>
        <p:nvSpPr>
          <p:cNvPr id="512" name="矩形 511">
            <a:extLst>
              <a:ext uri="{FF2B5EF4-FFF2-40B4-BE49-F238E27FC236}">
                <a16:creationId xmlns:a16="http://schemas.microsoft.com/office/drawing/2014/main" id="{8A41B143-7098-4D5A-A4F2-17838D5864A9}"/>
              </a:ext>
            </a:extLst>
          </p:cNvPr>
          <p:cNvSpPr/>
          <p:nvPr/>
        </p:nvSpPr>
        <p:spPr>
          <a:xfrm>
            <a:off x="1706515" y="1473097"/>
            <a:ext cx="1172116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altLang="zh-CN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 Math" panose="02040503050406030204" pitchFamily="18" charset="0"/>
                <a:ea typeface="微软雅黑" panose="020B0503020204020204" pitchFamily="34" charset="-122"/>
              </a:rPr>
              <a:t>CNN</a:t>
            </a:r>
            <a:endParaRPr lang="en-US" altLang="zh-CN" sz="4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95815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prism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5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1000" tmFilter="0,0; .5, 1; 1, 1"/>
                                        <p:tgtEl>
                                          <p:spTgt spid="5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" name="Group 4"/>
          <p:cNvGrpSpPr>
            <a:grpSpLocks noChangeAspect="1"/>
          </p:cNvGrpSpPr>
          <p:nvPr/>
        </p:nvGrpSpPr>
        <p:grpSpPr bwMode="auto">
          <a:xfrm>
            <a:off x="-470501" y="-575689"/>
            <a:ext cx="1552035" cy="1511368"/>
            <a:chOff x="2410" y="593"/>
            <a:chExt cx="3015" cy="2936"/>
          </a:xfrm>
          <a:solidFill>
            <a:srgbClr val="248C80"/>
          </a:solidFill>
        </p:grpSpPr>
        <p:sp>
          <p:nvSpPr>
            <p:cNvPr id="177" name="Freeform 5"/>
            <p:cNvSpPr/>
            <p:nvPr/>
          </p:nvSpPr>
          <p:spPr bwMode="auto">
            <a:xfrm>
              <a:off x="5079" y="1202"/>
              <a:ext cx="66" cy="509"/>
            </a:xfrm>
            <a:custGeom>
              <a:avLst/>
              <a:gdLst>
                <a:gd name="T0" fmla="*/ 0 w 66"/>
                <a:gd name="T1" fmla="*/ 9 h 509"/>
                <a:gd name="T2" fmla="*/ 54 w 66"/>
                <a:gd name="T3" fmla="*/ 509 h 509"/>
                <a:gd name="T4" fmla="*/ 66 w 66"/>
                <a:gd name="T5" fmla="*/ 509 h 509"/>
                <a:gd name="T6" fmla="*/ 9 w 66"/>
                <a:gd name="T7" fmla="*/ 0 h 509"/>
                <a:gd name="T8" fmla="*/ 0 w 66"/>
                <a:gd name="T9" fmla="*/ 9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509">
                  <a:moveTo>
                    <a:pt x="0" y="9"/>
                  </a:moveTo>
                  <a:lnTo>
                    <a:pt x="54" y="509"/>
                  </a:lnTo>
                  <a:lnTo>
                    <a:pt x="66" y="509"/>
                  </a:lnTo>
                  <a:lnTo>
                    <a:pt x="9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8" name="Freeform 6"/>
            <p:cNvSpPr/>
            <p:nvPr/>
          </p:nvSpPr>
          <p:spPr bwMode="auto">
            <a:xfrm>
              <a:off x="5079" y="1195"/>
              <a:ext cx="303" cy="854"/>
            </a:xfrm>
            <a:custGeom>
              <a:avLst/>
              <a:gdLst>
                <a:gd name="T0" fmla="*/ 14 w 303"/>
                <a:gd name="T1" fmla="*/ 0 h 854"/>
                <a:gd name="T2" fmla="*/ 303 w 303"/>
                <a:gd name="T3" fmla="*/ 854 h 854"/>
                <a:gd name="T4" fmla="*/ 287 w 303"/>
                <a:gd name="T5" fmla="*/ 854 h 854"/>
                <a:gd name="T6" fmla="*/ 0 w 303"/>
                <a:gd name="T7" fmla="*/ 11 h 854"/>
                <a:gd name="T8" fmla="*/ 14 w 303"/>
                <a:gd name="T9" fmla="*/ 0 h 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3" h="854">
                  <a:moveTo>
                    <a:pt x="14" y="0"/>
                  </a:moveTo>
                  <a:lnTo>
                    <a:pt x="303" y="854"/>
                  </a:lnTo>
                  <a:lnTo>
                    <a:pt x="287" y="854"/>
                  </a:lnTo>
                  <a:lnTo>
                    <a:pt x="0" y="11"/>
                  </a:lnTo>
                  <a:lnTo>
                    <a:pt x="1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9" name="Freeform 7"/>
            <p:cNvSpPr/>
            <p:nvPr/>
          </p:nvSpPr>
          <p:spPr bwMode="auto">
            <a:xfrm>
              <a:off x="5074" y="1202"/>
              <a:ext cx="12" cy="345"/>
            </a:xfrm>
            <a:custGeom>
              <a:avLst/>
              <a:gdLst>
                <a:gd name="T0" fmla="*/ 0 w 12"/>
                <a:gd name="T1" fmla="*/ 0 h 345"/>
                <a:gd name="T2" fmla="*/ 0 w 12"/>
                <a:gd name="T3" fmla="*/ 345 h 345"/>
                <a:gd name="T4" fmla="*/ 12 w 12"/>
                <a:gd name="T5" fmla="*/ 345 h 345"/>
                <a:gd name="T6" fmla="*/ 12 w 12"/>
                <a:gd name="T7" fmla="*/ 12 h 345"/>
                <a:gd name="T8" fmla="*/ 0 w 12"/>
                <a:gd name="T9" fmla="*/ 0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345">
                  <a:moveTo>
                    <a:pt x="0" y="0"/>
                  </a:moveTo>
                  <a:lnTo>
                    <a:pt x="0" y="345"/>
                  </a:lnTo>
                  <a:lnTo>
                    <a:pt x="12" y="345"/>
                  </a:lnTo>
                  <a:lnTo>
                    <a:pt x="12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0" name="Rectangle 8"/>
            <p:cNvSpPr>
              <a:spLocks noChangeArrowheads="1"/>
            </p:cNvSpPr>
            <p:nvPr/>
          </p:nvSpPr>
          <p:spPr bwMode="auto">
            <a:xfrm>
              <a:off x="3658" y="3501"/>
              <a:ext cx="647" cy="1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1" name="Freeform 9"/>
            <p:cNvSpPr/>
            <p:nvPr/>
          </p:nvSpPr>
          <p:spPr bwMode="auto">
            <a:xfrm>
              <a:off x="3488" y="3446"/>
              <a:ext cx="118" cy="48"/>
            </a:xfrm>
            <a:custGeom>
              <a:avLst/>
              <a:gdLst>
                <a:gd name="T0" fmla="*/ 0 w 118"/>
                <a:gd name="T1" fmla="*/ 10 h 48"/>
                <a:gd name="T2" fmla="*/ 111 w 118"/>
                <a:gd name="T3" fmla="*/ 48 h 48"/>
                <a:gd name="T4" fmla="*/ 118 w 118"/>
                <a:gd name="T5" fmla="*/ 36 h 48"/>
                <a:gd name="T6" fmla="*/ 14 w 118"/>
                <a:gd name="T7" fmla="*/ 0 h 48"/>
                <a:gd name="T8" fmla="*/ 0 w 118"/>
                <a:gd name="T9" fmla="*/ 1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48">
                  <a:moveTo>
                    <a:pt x="0" y="10"/>
                  </a:moveTo>
                  <a:lnTo>
                    <a:pt x="111" y="48"/>
                  </a:lnTo>
                  <a:lnTo>
                    <a:pt x="118" y="36"/>
                  </a:lnTo>
                  <a:lnTo>
                    <a:pt x="14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2" name="Freeform 10"/>
            <p:cNvSpPr/>
            <p:nvPr/>
          </p:nvSpPr>
          <p:spPr bwMode="auto">
            <a:xfrm>
              <a:off x="2830" y="1026"/>
              <a:ext cx="30" cy="256"/>
            </a:xfrm>
            <a:custGeom>
              <a:avLst/>
              <a:gdLst>
                <a:gd name="T0" fmla="*/ 30 w 30"/>
                <a:gd name="T1" fmla="*/ 0 h 256"/>
                <a:gd name="T2" fmla="*/ 9 w 30"/>
                <a:gd name="T3" fmla="*/ 256 h 256"/>
                <a:gd name="T4" fmla="*/ 0 w 30"/>
                <a:gd name="T5" fmla="*/ 256 h 256"/>
                <a:gd name="T6" fmla="*/ 26 w 30"/>
                <a:gd name="T7" fmla="*/ 0 h 256"/>
                <a:gd name="T8" fmla="*/ 30 w 30"/>
                <a:gd name="T9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56">
                  <a:moveTo>
                    <a:pt x="30" y="0"/>
                  </a:moveTo>
                  <a:lnTo>
                    <a:pt x="9" y="256"/>
                  </a:lnTo>
                  <a:lnTo>
                    <a:pt x="0" y="256"/>
                  </a:lnTo>
                  <a:lnTo>
                    <a:pt x="26" y="0"/>
                  </a:lnTo>
                  <a:lnTo>
                    <a:pt x="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3" name="Freeform 11"/>
            <p:cNvSpPr/>
            <p:nvPr/>
          </p:nvSpPr>
          <p:spPr bwMode="auto">
            <a:xfrm>
              <a:off x="2841" y="773"/>
              <a:ext cx="604" cy="519"/>
            </a:xfrm>
            <a:custGeom>
              <a:avLst/>
              <a:gdLst>
                <a:gd name="T0" fmla="*/ 0 w 604"/>
                <a:gd name="T1" fmla="*/ 512 h 519"/>
                <a:gd name="T2" fmla="*/ 595 w 604"/>
                <a:gd name="T3" fmla="*/ 0 h 519"/>
                <a:gd name="T4" fmla="*/ 604 w 604"/>
                <a:gd name="T5" fmla="*/ 7 h 519"/>
                <a:gd name="T6" fmla="*/ 12 w 604"/>
                <a:gd name="T7" fmla="*/ 519 h 519"/>
                <a:gd name="T8" fmla="*/ 0 w 604"/>
                <a:gd name="T9" fmla="*/ 512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4" h="519">
                  <a:moveTo>
                    <a:pt x="0" y="512"/>
                  </a:moveTo>
                  <a:lnTo>
                    <a:pt x="595" y="0"/>
                  </a:lnTo>
                  <a:lnTo>
                    <a:pt x="604" y="7"/>
                  </a:lnTo>
                  <a:lnTo>
                    <a:pt x="12" y="519"/>
                  </a:lnTo>
                  <a:lnTo>
                    <a:pt x="0" y="5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4" name="Freeform 12"/>
            <p:cNvSpPr/>
            <p:nvPr/>
          </p:nvSpPr>
          <p:spPr bwMode="auto">
            <a:xfrm>
              <a:off x="2988" y="761"/>
              <a:ext cx="445" cy="192"/>
            </a:xfrm>
            <a:custGeom>
              <a:avLst/>
              <a:gdLst>
                <a:gd name="T0" fmla="*/ 445 w 445"/>
                <a:gd name="T1" fmla="*/ 17 h 192"/>
                <a:gd name="T2" fmla="*/ 3 w 445"/>
                <a:gd name="T3" fmla="*/ 192 h 192"/>
                <a:gd name="T4" fmla="*/ 0 w 445"/>
                <a:gd name="T5" fmla="*/ 187 h 192"/>
                <a:gd name="T6" fmla="*/ 445 w 445"/>
                <a:gd name="T7" fmla="*/ 0 h 192"/>
                <a:gd name="T8" fmla="*/ 445 w 445"/>
                <a:gd name="T9" fmla="*/ 17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5" h="192">
                  <a:moveTo>
                    <a:pt x="445" y="17"/>
                  </a:moveTo>
                  <a:lnTo>
                    <a:pt x="3" y="192"/>
                  </a:lnTo>
                  <a:lnTo>
                    <a:pt x="0" y="187"/>
                  </a:lnTo>
                  <a:lnTo>
                    <a:pt x="445" y="0"/>
                  </a:lnTo>
                  <a:lnTo>
                    <a:pt x="445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5" name="Freeform 13"/>
            <p:cNvSpPr/>
            <p:nvPr/>
          </p:nvSpPr>
          <p:spPr bwMode="auto">
            <a:xfrm>
              <a:off x="3478" y="650"/>
              <a:ext cx="159" cy="95"/>
            </a:xfrm>
            <a:custGeom>
              <a:avLst/>
              <a:gdLst>
                <a:gd name="T0" fmla="*/ 10 w 159"/>
                <a:gd name="T1" fmla="*/ 95 h 95"/>
                <a:gd name="T2" fmla="*/ 159 w 159"/>
                <a:gd name="T3" fmla="*/ 9 h 95"/>
                <a:gd name="T4" fmla="*/ 159 w 159"/>
                <a:gd name="T5" fmla="*/ 0 h 95"/>
                <a:gd name="T6" fmla="*/ 0 w 159"/>
                <a:gd name="T7" fmla="*/ 88 h 95"/>
                <a:gd name="T8" fmla="*/ 10 w 159"/>
                <a:gd name="T9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95">
                  <a:moveTo>
                    <a:pt x="10" y="95"/>
                  </a:moveTo>
                  <a:lnTo>
                    <a:pt x="159" y="9"/>
                  </a:lnTo>
                  <a:lnTo>
                    <a:pt x="159" y="0"/>
                  </a:lnTo>
                  <a:lnTo>
                    <a:pt x="0" y="88"/>
                  </a:lnTo>
                  <a:lnTo>
                    <a:pt x="10" y="9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6" name="Freeform 14"/>
            <p:cNvSpPr/>
            <p:nvPr/>
          </p:nvSpPr>
          <p:spPr bwMode="auto">
            <a:xfrm>
              <a:off x="3488" y="683"/>
              <a:ext cx="798" cy="74"/>
            </a:xfrm>
            <a:custGeom>
              <a:avLst/>
              <a:gdLst>
                <a:gd name="T0" fmla="*/ 0 w 798"/>
                <a:gd name="T1" fmla="*/ 62 h 74"/>
                <a:gd name="T2" fmla="*/ 798 w 798"/>
                <a:gd name="T3" fmla="*/ 0 h 74"/>
                <a:gd name="T4" fmla="*/ 798 w 798"/>
                <a:gd name="T5" fmla="*/ 10 h 74"/>
                <a:gd name="T6" fmla="*/ 0 w 798"/>
                <a:gd name="T7" fmla="*/ 74 h 74"/>
                <a:gd name="T8" fmla="*/ 0 w 798"/>
                <a:gd name="T9" fmla="*/ 6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8" h="74">
                  <a:moveTo>
                    <a:pt x="0" y="62"/>
                  </a:moveTo>
                  <a:lnTo>
                    <a:pt x="798" y="0"/>
                  </a:lnTo>
                  <a:lnTo>
                    <a:pt x="798" y="10"/>
                  </a:lnTo>
                  <a:lnTo>
                    <a:pt x="0" y="74"/>
                  </a:lnTo>
                  <a:lnTo>
                    <a:pt x="0" y="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7" name="Freeform 15"/>
            <p:cNvSpPr/>
            <p:nvPr/>
          </p:nvSpPr>
          <p:spPr bwMode="auto">
            <a:xfrm>
              <a:off x="3421" y="778"/>
              <a:ext cx="34" cy="308"/>
            </a:xfrm>
            <a:custGeom>
              <a:avLst/>
              <a:gdLst>
                <a:gd name="T0" fmla="*/ 29 w 34"/>
                <a:gd name="T1" fmla="*/ 0 h 308"/>
                <a:gd name="T2" fmla="*/ 0 w 34"/>
                <a:gd name="T3" fmla="*/ 308 h 308"/>
                <a:gd name="T4" fmla="*/ 12 w 34"/>
                <a:gd name="T5" fmla="*/ 308 h 308"/>
                <a:gd name="T6" fmla="*/ 34 w 34"/>
                <a:gd name="T7" fmla="*/ 0 h 308"/>
                <a:gd name="T8" fmla="*/ 29 w 34"/>
                <a:gd name="T9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308">
                  <a:moveTo>
                    <a:pt x="29" y="0"/>
                  </a:moveTo>
                  <a:lnTo>
                    <a:pt x="0" y="308"/>
                  </a:lnTo>
                  <a:lnTo>
                    <a:pt x="12" y="308"/>
                  </a:lnTo>
                  <a:lnTo>
                    <a:pt x="34" y="0"/>
                  </a:ln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8" name="Freeform 16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  <a:gd name="T10" fmla="*/ 0 w 571"/>
                <a:gd name="T11" fmla="*/ 11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9" name="Freeform 17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0" name="Freeform 18"/>
            <p:cNvSpPr/>
            <p:nvPr/>
          </p:nvSpPr>
          <p:spPr bwMode="auto">
            <a:xfrm>
              <a:off x="4087" y="693"/>
              <a:ext cx="225" cy="307"/>
            </a:xfrm>
            <a:custGeom>
              <a:avLst/>
              <a:gdLst>
                <a:gd name="T0" fmla="*/ 213 w 225"/>
                <a:gd name="T1" fmla="*/ 0 h 307"/>
                <a:gd name="T2" fmla="*/ 0 w 225"/>
                <a:gd name="T3" fmla="*/ 298 h 307"/>
                <a:gd name="T4" fmla="*/ 12 w 225"/>
                <a:gd name="T5" fmla="*/ 307 h 307"/>
                <a:gd name="T6" fmla="*/ 225 w 225"/>
                <a:gd name="T7" fmla="*/ 7 h 307"/>
                <a:gd name="T8" fmla="*/ 213 w 225"/>
                <a:gd name="T9" fmla="*/ 0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5" h="307">
                  <a:moveTo>
                    <a:pt x="213" y="0"/>
                  </a:moveTo>
                  <a:lnTo>
                    <a:pt x="0" y="298"/>
                  </a:lnTo>
                  <a:lnTo>
                    <a:pt x="12" y="307"/>
                  </a:lnTo>
                  <a:lnTo>
                    <a:pt x="225" y="7"/>
                  </a:lnTo>
                  <a:lnTo>
                    <a:pt x="21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1" name="Freeform 19"/>
            <p:cNvSpPr/>
            <p:nvPr/>
          </p:nvSpPr>
          <p:spPr bwMode="auto">
            <a:xfrm>
              <a:off x="2481" y="1318"/>
              <a:ext cx="339" cy="343"/>
            </a:xfrm>
            <a:custGeom>
              <a:avLst/>
              <a:gdLst>
                <a:gd name="T0" fmla="*/ 0 w 339"/>
                <a:gd name="T1" fmla="*/ 336 h 343"/>
                <a:gd name="T2" fmla="*/ 332 w 339"/>
                <a:gd name="T3" fmla="*/ 0 h 343"/>
                <a:gd name="T4" fmla="*/ 339 w 339"/>
                <a:gd name="T5" fmla="*/ 7 h 343"/>
                <a:gd name="T6" fmla="*/ 5 w 339"/>
                <a:gd name="T7" fmla="*/ 343 h 343"/>
                <a:gd name="T8" fmla="*/ 0 w 339"/>
                <a:gd name="T9" fmla="*/ 336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9" h="343">
                  <a:moveTo>
                    <a:pt x="0" y="336"/>
                  </a:moveTo>
                  <a:lnTo>
                    <a:pt x="332" y="0"/>
                  </a:lnTo>
                  <a:lnTo>
                    <a:pt x="339" y="7"/>
                  </a:lnTo>
                  <a:lnTo>
                    <a:pt x="5" y="343"/>
                  </a:lnTo>
                  <a:lnTo>
                    <a:pt x="0" y="3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2" name="Freeform 20"/>
            <p:cNvSpPr/>
            <p:nvPr/>
          </p:nvSpPr>
          <p:spPr bwMode="auto">
            <a:xfrm>
              <a:off x="2616" y="1332"/>
              <a:ext cx="209" cy="753"/>
            </a:xfrm>
            <a:custGeom>
              <a:avLst/>
              <a:gdLst>
                <a:gd name="T0" fmla="*/ 197 w 209"/>
                <a:gd name="T1" fmla="*/ 0 h 753"/>
                <a:gd name="T2" fmla="*/ 0 w 209"/>
                <a:gd name="T3" fmla="*/ 743 h 753"/>
                <a:gd name="T4" fmla="*/ 10 w 209"/>
                <a:gd name="T5" fmla="*/ 753 h 753"/>
                <a:gd name="T6" fmla="*/ 209 w 209"/>
                <a:gd name="T7" fmla="*/ 0 h 753"/>
                <a:gd name="T8" fmla="*/ 197 w 209"/>
                <a:gd name="T9" fmla="*/ 0 h 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753">
                  <a:moveTo>
                    <a:pt x="197" y="0"/>
                  </a:moveTo>
                  <a:lnTo>
                    <a:pt x="0" y="743"/>
                  </a:lnTo>
                  <a:lnTo>
                    <a:pt x="10" y="753"/>
                  </a:lnTo>
                  <a:lnTo>
                    <a:pt x="209" y="0"/>
                  </a:lnTo>
                  <a:lnTo>
                    <a:pt x="19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3" name="Freeform 21"/>
            <p:cNvSpPr/>
            <p:nvPr/>
          </p:nvSpPr>
          <p:spPr bwMode="auto">
            <a:xfrm>
              <a:off x="2477" y="1704"/>
              <a:ext cx="106" cy="92"/>
            </a:xfrm>
            <a:custGeom>
              <a:avLst/>
              <a:gdLst>
                <a:gd name="T0" fmla="*/ 0 w 106"/>
                <a:gd name="T1" fmla="*/ 7 h 92"/>
                <a:gd name="T2" fmla="*/ 94 w 106"/>
                <a:gd name="T3" fmla="*/ 92 h 92"/>
                <a:gd name="T4" fmla="*/ 106 w 106"/>
                <a:gd name="T5" fmla="*/ 75 h 92"/>
                <a:gd name="T6" fmla="*/ 9 w 106"/>
                <a:gd name="T7" fmla="*/ 0 h 92"/>
                <a:gd name="T8" fmla="*/ 0 w 106"/>
                <a:gd name="T9" fmla="*/ 7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92">
                  <a:moveTo>
                    <a:pt x="0" y="7"/>
                  </a:moveTo>
                  <a:lnTo>
                    <a:pt x="94" y="92"/>
                  </a:lnTo>
                  <a:lnTo>
                    <a:pt x="106" y="75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4" name="Freeform 22"/>
            <p:cNvSpPr/>
            <p:nvPr/>
          </p:nvSpPr>
          <p:spPr bwMode="auto">
            <a:xfrm>
              <a:off x="2451" y="1711"/>
              <a:ext cx="146" cy="374"/>
            </a:xfrm>
            <a:custGeom>
              <a:avLst/>
              <a:gdLst>
                <a:gd name="T0" fmla="*/ 0 w 146"/>
                <a:gd name="T1" fmla="*/ 0 h 374"/>
                <a:gd name="T2" fmla="*/ 135 w 146"/>
                <a:gd name="T3" fmla="*/ 374 h 374"/>
                <a:gd name="T4" fmla="*/ 146 w 146"/>
                <a:gd name="T5" fmla="*/ 374 h 374"/>
                <a:gd name="T6" fmla="*/ 11 w 146"/>
                <a:gd name="T7" fmla="*/ 0 h 374"/>
                <a:gd name="T8" fmla="*/ 0 w 146"/>
                <a:gd name="T9" fmla="*/ 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374">
                  <a:moveTo>
                    <a:pt x="0" y="0"/>
                  </a:moveTo>
                  <a:lnTo>
                    <a:pt x="135" y="374"/>
                  </a:lnTo>
                  <a:lnTo>
                    <a:pt x="146" y="374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5" name="Rectangle 23"/>
            <p:cNvSpPr>
              <a:spLocks noChangeArrowheads="1"/>
            </p:cNvSpPr>
            <p:nvPr/>
          </p:nvSpPr>
          <p:spPr bwMode="auto">
            <a:xfrm>
              <a:off x="3410" y="1164"/>
              <a:ext cx="11" cy="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6" name="Freeform 24"/>
            <p:cNvSpPr/>
            <p:nvPr/>
          </p:nvSpPr>
          <p:spPr bwMode="auto">
            <a:xfrm>
              <a:off x="2848" y="1202"/>
              <a:ext cx="538" cy="111"/>
            </a:xfrm>
            <a:custGeom>
              <a:avLst/>
              <a:gdLst>
                <a:gd name="T0" fmla="*/ 0 w 538"/>
                <a:gd name="T1" fmla="*/ 102 h 111"/>
                <a:gd name="T2" fmla="*/ 538 w 538"/>
                <a:gd name="T3" fmla="*/ 0 h 111"/>
                <a:gd name="T4" fmla="*/ 538 w 538"/>
                <a:gd name="T5" fmla="*/ 9 h 111"/>
                <a:gd name="T6" fmla="*/ 0 w 538"/>
                <a:gd name="T7" fmla="*/ 111 h 111"/>
                <a:gd name="T8" fmla="*/ 0 w 538"/>
                <a:gd name="T9" fmla="*/ 102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8" h="111">
                  <a:moveTo>
                    <a:pt x="0" y="102"/>
                  </a:moveTo>
                  <a:lnTo>
                    <a:pt x="538" y="0"/>
                  </a:lnTo>
                  <a:lnTo>
                    <a:pt x="538" y="9"/>
                  </a:lnTo>
                  <a:lnTo>
                    <a:pt x="0" y="111"/>
                  </a:lnTo>
                  <a:lnTo>
                    <a:pt x="0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7" name="Freeform 25"/>
            <p:cNvSpPr/>
            <p:nvPr/>
          </p:nvSpPr>
          <p:spPr bwMode="auto">
            <a:xfrm>
              <a:off x="2834" y="1320"/>
              <a:ext cx="287" cy="455"/>
            </a:xfrm>
            <a:custGeom>
              <a:avLst/>
              <a:gdLst>
                <a:gd name="T0" fmla="*/ 0 w 287"/>
                <a:gd name="T1" fmla="*/ 5 h 455"/>
                <a:gd name="T2" fmla="*/ 275 w 287"/>
                <a:gd name="T3" fmla="*/ 450 h 455"/>
                <a:gd name="T4" fmla="*/ 277 w 287"/>
                <a:gd name="T5" fmla="*/ 455 h 455"/>
                <a:gd name="T6" fmla="*/ 287 w 287"/>
                <a:gd name="T7" fmla="*/ 445 h 455"/>
                <a:gd name="T8" fmla="*/ 7 w 287"/>
                <a:gd name="T9" fmla="*/ 0 h 455"/>
                <a:gd name="T10" fmla="*/ 0 w 287"/>
                <a:gd name="T11" fmla="*/ 5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7" h="455">
                  <a:moveTo>
                    <a:pt x="0" y="5"/>
                  </a:moveTo>
                  <a:lnTo>
                    <a:pt x="275" y="450"/>
                  </a:lnTo>
                  <a:lnTo>
                    <a:pt x="277" y="455"/>
                  </a:lnTo>
                  <a:lnTo>
                    <a:pt x="287" y="445"/>
                  </a:lnTo>
                  <a:lnTo>
                    <a:pt x="7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8" name="Freeform 26"/>
            <p:cNvSpPr/>
            <p:nvPr/>
          </p:nvSpPr>
          <p:spPr bwMode="auto">
            <a:xfrm>
              <a:off x="3140" y="1221"/>
              <a:ext cx="270" cy="544"/>
            </a:xfrm>
            <a:custGeom>
              <a:avLst/>
              <a:gdLst>
                <a:gd name="T0" fmla="*/ 0 w 270"/>
                <a:gd name="T1" fmla="*/ 544 h 544"/>
                <a:gd name="T2" fmla="*/ 263 w 270"/>
                <a:gd name="T3" fmla="*/ 0 h 544"/>
                <a:gd name="T4" fmla="*/ 270 w 270"/>
                <a:gd name="T5" fmla="*/ 0 h 544"/>
                <a:gd name="T6" fmla="*/ 14 w 270"/>
                <a:gd name="T7" fmla="*/ 544 h 544"/>
                <a:gd name="T8" fmla="*/ 0 w 270"/>
                <a:gd name="T9" fmla="*/ 544 h 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0" h="544">
                  <a:moveTo>
                    <a:pt x="0" y="544"/>
                  </a:moveTo>
                  <a:lnTo>
                    <a:pt x="263" y="0"/>
                  </a:lnTo>
                  <a:lnTo>
                    <a:pt x="270" y="0"/>
                  </a:lnTo>
                  <a:lnTo>
                    <a:pt x="14" y="544"/>
                  </a:lnTo>
                  <a:lnTo>
                    <a:pt x="0" y="5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9" name="Freeform 27"/>
            <p:cNvSpPr/>
            <p:nvPr/>
          </p:nvSpPr>
          <p:spPr bwMode="auto">
            <a:xfrm>
              <a:off x="3317" y="1221"/>
              <a:ext cx="93" cy="809"/>
            </a:xfrm>
            <a:custGeom>
              <a:avLst/>
              <a:gdLst>
                <a:gd name="T0" fmla="*/ 83 w 93"/>
                <a:gd name="T1" fmla="*/ 0 h 809"/>
                <a:gd name="T2" fmla="*/ 0 w 93"/>
                <a:gd name="T3" fmla="*/ 809 h 809"/>
                <a:gd name="T4" fmla="*/ 12 w 93"/>
                <a:gd name="T5" fmla="*/ 809 h 809"/>
                <a:gd name="T6" fmla="*/ 93 w 93"/>
                <a:gd name="T7" fmla="*/ 0 h 809"/>
                <a:gd name="T8" fmla="*/ 83 w 93"/>
                <a:gd name="T9" fmla="*/ 0 h 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" h="809">
                  <a:moveTo>
                    <a:pt x="83" y="0"/>
                  </a:moveTo>
                  <a:lnTo>
                    <a:pt x="0" y="809"/>
                  </a:lnTo>
                  <a:lnTo>
                    <a:pt x="12" y="809"/>
                  </a:lnTo>
                  <a:lnTo>
                    <a:pt x="93" y="0"/>
                  </a:lnTo>
                  <a:lnTo>
                    <a:pt x="8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0" name="Freeform 28"/>
            <p:cNvSpPr/>
            <p:nvPr/>
          </p:nvSpPr>
          <p:spPr bwMode="auto">
            <a:xfrm>
              <a:off x="3438" y="1022"/>
              <a:ext cx="611" cy="180"/>
            </a:xfrm>
            <a:custGeom>
              <a:avLst/>
              <a:gdLst>
                <a:gd name="T0" fmla="*/ 0 w 611"/>
                <a:gd name="T1" fmla="*/ 165 h 180"/>
                <a:gd name="T2" fmla="*/ 611 w 611"/>
                <a:gd name="T3" fmla="*/ 0 h 180"/>
                <a:gd name="T4" fmla="*/ 611 w 611"/>
                <a:gd name="T5" fmla="*/ 14 h 180"/>
                <a:gd name="T6" fmla="*/ 0 w 611"/>
                <a:gd name="T7" fmla="*/ 180 h 180"/>
                <a:gd name="T8" fmla="*/ 0 w 611"/>
                <a:gd name="T9" fmla="*/ 165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180">
                  <a:moveTo>
                    <a:pt x="0" y="165"/>
                  </a:moveTo>
                  <a:lnTo>
                    <a:pt x="611" y="0"/>
                  </a:lnTo>
                  <a:lnTo>
                    <a:pt x="611" y="14"/>
                  </a:lnTo>
                  <a:lnTo>
                    <a:pt x="0" y="180"/>
                  </a:lnTo>
                  <a:lnTo>
                    <a:pt x="0" y="1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1" name="Freeform 29"/>
            <p:cNvSpPr/>
            <p:nvPr/>
          </p:nvSpPr>
          <p:spPr bwMode="auto">
            <a:xfrm>
              <a:off x="4340" y="702"/>
              <a:ext cx="377" cy="396"/>
            </a:xfrm>
            <a:custGeom>
              <a:avLst/>
              <a:gdLst>
                <a:gd name="T0" fmla="*/ 0 w 377"/>
                <a:gd name="T1" fmla="*/ 12 h 396"/>
                <a:gd name="T2" fmla="*/ 370 w 377"/>
                <a:gd name="T3" fmla="*/ 396 h 396"/>
                <a:gd name="T4" fmla="*/ 377 w 377"/>
                <a:gd name="T5" fmla="*/ 388 h 396"/>
                <a:gd name="T6" fmla="*/ 0 w 377"/>
                <a:gd name="T7" fmla="*/ 0 h 396"/>
                <a:gd name="T8" fmla="*/ 0 w 377"/>
                <a:gd name="T9" fmla="*/ 12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7" h="396">
                  <a:moveTo>
                    <a:pt x="0" y="12"/>
                  </a:moveTo>
                  <a:lnTo>
                    <a:pt x="370" y="396"/>
                  </a:lnTo>
                  <a:lnTo>
                    <a:pt x="377" y="388"/>
                  </a:lnTo>
                  <a:lnTo>
                    <a:pt x="0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2" name="Freeform 30"/>
            <p:cNvSpPr/>
            <p:nvPr/>
          </p:nvSpPr>
          <p:spPr bwMode="auto">
            <a:xfrm>
              <a:off x="4108" y="1015"/>
              <a:ext cx="597" cy="97"/>
            </a:xfrm>
            <a:custGeom>
              <a:avLst/>
              <a:gdLst>
                <a:gd name="T0" fmla="*/ 0 w 597"/>
                <a:gd name="T1" fmla="*/ 0 h 97"/>
                <a:gd name="T2" fmla="*/ 597 w 597"/>
                <a:gd name="T3" fmla="*/ 90 h 97"/>
                <a:gd name="T4" fmla="*/ 597 w 597"/>
                <a:gd name="T5" fmla="*/ 97 h 97"/>
                <a:gd name="T6" fmla="*/ 0 w 597"/>
                <a:gd name="T7" fmla="*/ 11 h 97"/>
                <a:gd name="T8" fmla="*/ 0 w 597"/>
                <a:gd name="T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97">
                  <a:moveTo>
                    <a:pt x="0" y="0"/>
                  </a:moveTo>
                  <a:lnTo>
                    <a:pt x="597" y="90"/>
                  </a:lnTo>
                  <a:lnTo>
                    <a:pt x="597" y="97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3" name="Freeform 31"/>
            <p:cNvSpPr/>
            <p:nvPr/>
          </p:nvSpPr>
          <p:spPr bwMode="auto">
            <a:xfrm>
              <a:off x="4759" y="1121"/>
              <a:ext cx="280" cy="55"/>
            </a:xfrm>
            <a:custGeom>
              <a:avLst/>
              <a:gdLst>
                <a:gd name="T0" fmla="*/ 5 w 280"/>
                <a:gd name="T1" fmla="*/ 0 h 55"/>
                <a:gd name="T2" fmla="*/ 280 w 280"/>
                <a:gd name="T3" fmla="*/ 40 h 55"/>
                <a:gd name="T4" fmla="*/ 280 w 280"/>
                <a:gd name="T5" fmla="*/ 55 h 55"/>
                <a:gd name="T6" fmla="*/ 0 w 280"/>
                <a:gd name="T7" fmla="*/ 7 h 55"/>
                <a:gd name="T8" fmla="*/ 5 w 280"/>
                <a:gd name="T9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0" h="55">
                  <a:moveTo>
                    <a:pt x="5" y="0"/>
                  </a:moveTo>
                  <a:lnTo>
                    <a:pt x="280" y="40"/>
                  </a:lnTo>
                  <a:lnTo>
                    <a:pt x="280" y="55"/>
                  </a:lnTo>
                  <a:lnTo>
                    <a:pt x="0" y="7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4" name="Freeform 32"/>
            <p:cNvSpPr/>
            <p:nvPr/>
          </p:nvSpPr>
          <p:spPr bwMode="auto">
            <a:xfrm>
              <a:off x="4745" y="1131"/>
              <a:ext cx="298" cy="447"/>
            </a:xfrm>
            <a:custGeom>
              <a:avLst/>
              <a:gdLst>
                <a:gd name="T0" fmla="*/ 0 w 298"/>
                <a:gd name="T1" fmla="*/ 9 h 447"/>
                <a:gd name="T2" fmla="*/ 294 w 298"/>
                <a:gd name="T3" fmla="*/ 447 h 447"/>
                <a:gd name="T4" fmla="*/ 298 w 298"/>
                <a:gd name="T5" fmla="*/ 440 h 447"/>
                <a:gd name="T6" fmla="*/ 7 w 298"/>
                <a:gd name="T7" fmla="*/ 0 h 447"/>
                <a:gd name="T8" fmla="*/ 0 w 298"/>
                <a:gd name="T9" fmla="*/ 9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447">
                  <a:moveTo>
                    <a:pt x="0" y="9"/>
                  </a:moveTo>
                  <a:lnTo>
                    <a:pt x="294" y="447"/>
                  </a:lnTo>
                  <a:lnTo>
                    <a:pt x="298" y="440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5" name="Freeform 33"/>
            <p:cNvSpPr/>
            <p:nvPr/>
          </p:nvSpPr>
          <p:spPr bwMode="auto">
            <a:xfrm>
              <a:off x="4551" y="1135"/>
              <a:ext cx="182" cy="422"/>
            </a:xfrm>
            <a:custGeom>
              <a:avLst/>
              <a:gdLst>
                <a:gd name="T0" fmla="*/ 173 w 182"/>
                <a:gd name="T1" fmla="*/ 0 h 422"/>
                <a:gd name="T2" fmla="*/ 0 w 182"/>
                <a:gd name="T3" fmla="*/ 422 h 422"/>
                <a:gd name="T4" fmla="*/ 12 w 182"/>
                <a:gd name="T5" fmla="*/ 422 h 422"/>
                <a:gd name="T6" fmla="*/ 182 w 182"/>
                <a:gd name="T7" fmla="*/ 0 h 422"/>
                <a:gd name="T8" fmla="*/ 173 w 182"/>
                <a:gd name="T9" fmla="*/ 0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2" h="422">
                  <a:moveTo>
                    <a:pt x="173" y="0"/>
                  </a:moveTo>
                  <a:lnTo>
                    <a:pt x="0" y="422"/>
                  </a:lnTo>
                  <a:lnTo>
                    <a:pt x="12" y="422"/>
                  </a:lnTo>
                  <a:lnTo>
                    <a:pt x="182" y="0"/>
                  </a:lnTo>
                  <a:lnTo>
                    <a:pt x="1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6" name="Freeform 34"/>
            <p:cNvSpPr/>
            <p:nvPr/>
          </p:nvSpPr>
          <p:spPr bwMode="auto">
            <a:xfrm>
              <a:off x="3414" y="1214"/>
              <a:ext cx="401" cy="388"/>
            </a:xfrm>
            <a:custGeom>
              <a:avLst/>
              <a:gdLst>
                <a:gd name="T0" fmla="*/ 0 w 401"/>
                <a:gd name="T1" fmla="*/ 0 h 388"/>
                <a:gd name="T2" fmla="*/ 393 w 401"/>
                <a:gd name="T3" fmla="*/ 388 h 388"/>
                <a:gd name="T4" fmla="*/ 401 w 401"/>
                <a:gd name="T5" fmla="*/ 378 h 388"/>
                <a:gd name="T6" fmla="*/ 12 w 401"/>
                <a:gd name="T7" fmla="*/ 0 h 388"/>
                <a:gd name="T8" fmla="*/ 0 w 40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1" h="388">
                  <a:moveTo>
                    <a:pt x="0" y="0"/>
                  </a:moveTo>
                  <a:lnTo>
                    <a:pt x="393" y="388"/>
                  </a:lnTo>
                  <a:lnTo>
                    <a:pt x="401" y="37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7" name="Freeform 35"/>
            <p:cNvSpPr/>
            <p:nvPr/>
          </p:nvSpPr>
          <p:spPr bwMode="auto">
            <a:xfrm>
              <a:off x="3833" y="1034"/>
              <a:ext cx="233" cy="558"/>
            </a:xfrm>
            <a:custGeom>
              <a:avLst/>
              <a:gdLst>
                <a:gd name="T0" fmla="*/ 225 w 233"/>
                <a:gd name="T1" fmla="*/ 0 h 558"/>
                <a:gd name="T2" fmla="*/ 0 w 233"/>
                <a:gd name="T3" fmla="*/ 558 h 558"/>
                <a:gd name="T4" fmla="*/ 10 w 233"/>
                <a:gd name="T5" fmla="*/ 558 h 558"/>
                <a:gd name="T6" fmla="*/ 233 w 233"/>
                <a:gd name="T7" fmla="*/ 0 h 558"/>
                <a:gd name="T8" fmla="*/ 225 w 233"/>
                <a:gd name="T9" fmla="*/ 0 h 5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3" h="558">
                  <a:moveTo>
                    <a:pt x="225" y="0"/>
                  </a:moveTo>
                  <a:lnTo>
                    <a:pt x="0" y="558"/>
                  </a:lnTo>
                  <a:lnTo>
                    <a:pt x="10" y="558"/>
                  </a:lnTo>
                  <a:lnTo>
                    <a:pt x="233" y="0"/>
                  </a:lnTo>
                  <a:lnTo>
                    <a:pt x="2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8" name="Freeform 36"/>
            <p:cNvSpPr/>
            <p:nvPr/>
          </p:nvSpPr>
          <p:spPr bwMode="auto">
            <a:xfrm>
              <a:off x="4087" y="1034"/>
              <a:ext cx="452" cy="530"/>
            </a:xfrm>
            <a:custGeom>
              <a:avLst/>
              <a:gdLst>
                <a:gd name="T0" fmla="*/ 0 w 452"/>
                <a:gd name="T1" fmla="*/ 0 h 530"/>
                <a:gd name="T2" fmla="*/ 440 w 452"/>
                <a:gd name="T3" fmla="*/ 530 h 530"/>
                <a:gd name="T4" fmla="*/ 452 w 452"/>
                <a:gd name="T5" fmla="*/ 528 h 530"/>
                <a:gd name="T6" fmla="*/ 12 w 452"/>
                <a:gd name="T7" fmla="*/ 0 h 530"/>
                <a:gd name="T8" fmla="*/ 0 w 452"/>
                <a:gd name="T9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2" h="530">
                  <a:moveTo>
                    <a:pt x="0" y="0"/>
                  </a:moveTo>
                  <a:lnTo>
                    <a:pt x="440" y="530"/>
                  </a:lnTo>
                  <a:lnTo>
                    <a:pt x="452" y="5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9" name="Freeform 37"/>
            <p:cNvSpPr/>
            <p:nvPr/>
          </p:nvSpPr>
          <p:spPr bwMode="auto">
            <a:xfrm>
              <a:off x="3836" y="1588"/>
              <a:ext cx="689" cy="23"/>
            </a:xfrm>
            <a:custGeom>
              <a:avLst/>
              <a:gdLst>
                <a:gd name="T0" fmla="*/ 0 w 689"/>
                <a:gd name="T1" fmla="*/ 16 h 23"/>
                <a:gd name="T2" fmla="*/ 689 w 689"/>
                <a:gd name="T3" fmla="*/ 0 h 23"/>
                <a:gd name="T4" fmla="*/ 689 w 689"/>
                <a:gd name="T5" fmla="*/ 7 h 23"/>
                <a:gd name="T6" fmla="*/ 12 w 689"/>
                <a:gd name="T7" fmla="*/ 23 h 23"/>
                <a:gd name="T8" fmla="*/ 0 w 689"/>
                <a:gd name="T9" fmla="*/ 16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23">
                  <a:moveTo>
                    <a:pt x="0" y="16"/>
                  </a:moveTo>
                  <a:lnTo>
                    <a:pt x="689" y="0"/>
                  </a:lnTo>
                  <a:lnTo>
                    <a:pt x="689" y="7"/>
                  </a:lnTo>
                  <a:lnTo>
                    <a:pt x="12" y="23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0" name="Freeform 38"/>
            <p:cNvSpPr/>
            <p:nvPr/>
          </p:nvSpPr>
          <p:spPr bwMode="auto">
            <a:xfrm>
              <a:off x="5093" y="1621"/>
              <a:ext cx="273" cy="428"/>
            </a:xfrm>
            <a:custGeom>
              <a:avLst/>
              <a:gdLst>
                <a:gd name="T0" fmla="*/ 0 w 273"/>
                <a:gd name="T1" fmla="*/ 0 h 428"/>
                <a:gd name="T2" fmla="*/ 263 w 273"/>
                <a:gd name="T3" fmla="*/ 428 h 428"/>
                <a:gd name="T4" fmla="*/ 273 w 273"/>
                <a:gd name="T5" fmla="*/ 428 h 428"/>
                <a:gd name="T6" fmla="*/ 12 w 273"/>
                <a:gd name="T7" fmla="*/ 0 h 428"/>
                <a:gd name="T8" fmla="*/ 0 w 27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3" h="428">
                  <a:moveTo>
                    <a:pt x="0" y="0"/>
                  </a:moveTo>
                  <a:lnTo>
                    <a:pt x="263" y="428"/>
                  </a:lnTo>
                  <a:lnTo>
                    <a:pt x="273" y="4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1" name="Freeform 39"/>
            <p:cNvSpPr/>
            <p:nvPr/>
          </p:nvSpPr>
          <p:spPr bwMode="auto">
            <a:xfrm>
              <a:off x="5070" y="1621"/>
              <a:ext cx="293" cy="428"/>
            </a:xfrm>
            <a:custGeom>
              <a:avLst/>
              <a:gdLst>
                <a:gd name="T0" fmla="*/ 0 w 293"/>
                <a:gd name="T1" fmla="*/ 0 h 428"/>
                <a:gd name="T2" fmla="*/ 286 w 293"/>
                <a:gd name="T3" fmla="*/ 428 h 428"/>
                <a:gd name="T4" fmla="*/ 293 w 293"/>
                <a:gd name="T5" fmla="*/ 421 h 428"/>
                <a:gd name="T6" fmla="*/ 16 w 293"/>
                <a:gd name="T7" fmla="*/ 0 h 428"/>
                <a:gd name="T8" fmla="*/ 0 w 29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3" h="428">
                  <a:moveTo>
                    <a:pt x="0" y="0"/>
                  </a:moveTo>
                  <a:lnTo>
                    <a:pt x="286" y="428"/>
                  </a:lnTo>
                  <a:lnTo>
                    <a:pt x="293" y="421"/>
                  </a:lnTo>
                  <a:lnTo>
                    <a:pt x="1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2" name="Freeform 40"/>
            <p:cNvSpPr/>
            <p:nvPr/>
          </p:nvSpPr>
          <p:spPr bwMode="auto">
            <a:xfrm>
              <a:off x="4568" y="1581"/>
              <a:ext cx="551" cy="156"/>
            </a:xfrm>
            <a:custGeom>
              <a:avLst/>
              <a:gdLst>
                <a:gd name="T0" fmla="*/ 0 w 551"/>
                <a:gd name="T1" fmla="*/ 0 h 156"/>
                <a:gd name="T2" fmla="*/ 551 w 551"/>
                <a:gd name="T3" fmla="*/ 146 h 156"/>
                <a:gd name="T4" fmla="*/ 539 w 551"/>
                <a:gd name="T5" fmla="*/ 156 h 156"/>
                <a:gd name="T6" fmla="*/ 0 w 551"/>
                <a:gd name="T7" fmla="*/ 11 h 156"/>
                <a:gd name="T8" fmla="*/ 0 w 551"/>
                <a:gd name="T9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1" h="156">
                  <a:moveTo>
                    <a:pt x="0" y="0"/>
                  </a:moveTo>
                  <a:lnTo>
                    <a:pt x="551" y="146"/>
                  </a:lnTo>
                  <a:lnTo>
                    <a:pt x="539" y="156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3" name="Freeform 41"/>
            <p:cNvSpPr/>
            <p:nvPr/>
          </p:nvSpPr>
          <p:spPr bwMode="auto">
            <a:xfrm>
              <a:off x="4546" y="1597"/>
              <a:ext cx="228" cy="677"/>
            </a:xfrm>
            <a:custGeom>
              <a:avLst/>
              <a:gdLst>
                <a:gd name="T0" fmla="*/ 0 w 228"/>
                <a:gd name="T1" fmla="*/ 0 h 677"/>
                <a:gd name="T2" fmla="*/ 223 w 228"/>
                <a:gd name="T3" fmla="*/ 677 h 677"/>
                <a:gd name="T4" fmla="*/ 228 w 228"/>
                <a:gd name="T5" fmla="*/ 677 h 677"/>
                <a:gd name="T6" fmla="*/ 10 w 228"/>
                <a:gd name="T7" fmla="*/ 0 h 677"/>
                <a:gd name="T8" fmla="*/ 0 w 228"/>
                <a:gd name="T9" fmla="*/ 0 h 6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8" h="677">
                  <a:moveTo>
                    <a:pt x="0" y="0"/>
                  </a:moveTo>
                  <a:lnTo>
                    <a:pt x="223" y="677"/>
                  </a:lnTo>
                  <a:lnTo>
                    <a:pt x="228" y="677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4" name="Freeform 42"/>
            <p:cNvSpPr/>
            <p:nvPr/>
          </p:nvSpPr>
          <p:spPr bwMode="auto">
            <a:xfrm>
              <a:off x="4229" y="1604"/>
              <a:ext cx="310" cy="481"/>
            </a:xfrm>
            <a:custGeom>
              <a:avLst/>
              <a:gdLst>
                <a:gd name="T0" fmla="*/ 0 w 310"/>
                <a:gd name="T1" fmla="*/ 481 h 481"/>
                <a:gd name="T2" fmla="*/ 301 w 310"/>
                <a:gd name="T3" fmla="*/ 0 h 481"/>
                <a:gd name="T4" fmla="*/ 310 w 310"/>
                <a:gd name="T5" fmla="*/ 0 h 481"/>
                <a:gd name="T6" fmla="*/ 7 w 310"/>
                <a:gd name="T7" fmla="*/ 481 h 481"/>
                <a:gd name="T8" fmla="*/ 0 w 310"/>
                <a:gd name="T9" fmla="*/ 481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0" h="481">
                  <a:moveTo>
                    <a:pt x="0" y="481"/>
                  </a:moveTo>
                  <a:lnTo>
                    <a:pt x="301" y="0"/>
                  </a:lnTo>
                  <a:lnTo>
                    <a:pt x="310" y="0"/>
                  </a:lnTo>
                  <a:lnTo>
                    <a:pt x="7" y="481"/>
                  </a:lnTo>
                  <a:lnTo>
                    <a:pt x="0" y="4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5" name="Freeform 43"/>
            <p:cNvSpPr/>
            <p:nvPr/>
          </p:nvSpPr>
          <p:spPr bwMode="auto">
            <a:xfrm>
              <a:off x="4217" y="1803"/>
              <a:ext cx="90" cy="282"/>
            </a:xfrm>
            <a:custGeom>
              <a:avLst/>
              <a:gdLst>
                <a:gd name="T0" fmla="*/ 81 w 90"/>
                <a:gd name="T1" fmla="*/ 0 h 282"/>
                <a:gd name="T2" fmla="*/ 0 w 90"/>
                <a:gd name="T3" fmla="*/ 282 h 282"/>
                <a:gd name="T4" fmla="*/ 7 w 90"/>
                <a:gd name="T5" fmla="*/ 282 h 282"/>
                <a:gd name="T6" fmla="*/ 90 w 90"/>
                <a:gd name="T7" fmla="*/ 0 h 282"/>
                <a:gd name="T8" fmla="*/ 81 w 90"/>
                <a:gd name="T9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282">
                  <a:moveTo>
                    <a:pt x="81" y="0"/>
                  </a:moveTo>
                  <a:lnTo>
                    <a:pt x="0" y="282"/>
                  </a:lnTo>
                  <a:lnTo>
                    <a:pt x="7" y="282"/>
                  </a:lnTo>
                  <a:lnTo>
                    <a:pt x="90" y="0"/>
                  </a:lnTo>
                  <a:lnTo>
                    <a:pt x="8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6" name="Freeform 44"/>
            <p:cNvSpPr/>
            <p:nvPr/>
          </p:nvSpPr>
          <p:spPr bwMode="auto">
            <a:xfrm>
              <a:off x="3833" y="1621"/>
              <a:ext cx="375" cy="464"/>
            </a:xfrm>
            <a:custGeom>
              <a:avLst/>
              <a:gdLst>
                <a:gd name="T0" fmla="*/ 0 w 375"/>
                <a:gd name="T1" fmla="*/ 0 h 464"/>
                <a:gd name="T2" fmla="*/ 368 w 375"/>
                <a:gd name="T3" fmla="*/ 464 h 464"/>
                <a:gd name="T4" fmla="*/ 375 w 375"/>
                <a:gd name="T5" fmla="*/ 464 h 464"/>
                <a:gd name="T6" fmla="*/ 8 w 375"/>
                <a:gd name="T7" fmla="*/ 0 h 464"/>
                <a:gd name="T8" fmla="*/ 0 w 375"/>
                <a:gd name="T9" fmla="*/ 0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5" h="464">
                  <a:moveTo>
                    <a:pt x="0" y="0"/>
                  </a:moveTo>
                  <a:lnTo>
                    <a:pt x="368" y="464"/>
                  </a:lnTo>
                  <a:lnTo>
                    <a:pt x="375" y="464"/>
                  </a:lnTo>
                  <a:lnTo>
                    <a:pt x="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7" name="Freeform 45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  <a:gd name="T10" fmla="*/ 0 w 649"/>
                <a:gd name="T11" fmla="*/ 17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8" name="Freeform 46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9" name="Freeform 47"/>
            <p:cNvSpPr/>
            <p:nvPr/>
          </p:nvSpPr>
          <p:spPr bwMode="auto">
            <a:xfrm>
              <a:off x="3623" y="1623"/>
              <a:ext cx="203" cy="658"/>
            </a:xfrm>
            <a:custGeom>
              <a:avLst/>
              <a:gdLst>
                <a:gd name="T0" fmla="*/ 194 w 203"/>
                <a:gd name="T1" fmla="*/ 0 h 658"/>
                <a:gd name="T2" fmla="*/ 0 w 203"/>
                <a:gd name="T3" fmla="*/ 658 h 658"/>
                <a:gd name="T4" fmla="*/ 9 w 203"/>
                <a:gd name="T5" fmla="*/ 658 h 658"/>
                <a:gd name="T6" fmla="*/ 203 w 203"/>
                <a:gd name="T7" fmla="*/ 5 h 658"/>
                <a:gd name="T8" fmla="*/ 194 w 203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58">
                  <a:moveTo>
                    <a:pt x="194" y="0"/>
                  </a:moveTo>
                  <a:lnTo>
                    <a:pt x="0" y="658"/>
                  </a:lnTo>
                  <a:lnTo>
                    <a:pt x="9" y="658"/>
                  </a:lnTo>
                  <a:lnTo>
                    <a:pt x="203" y="5"/>
                  </a:lnTo>
                  <a:lnTo>
                    <a:pt x="19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0" name="Freeform 48"/>
            <p:cNvSpPr/>
            <p:nvPr/>
          </p:nvSpPr>
          <p:spPr bwMode="auto">
            <a:xfrm>
              <a:off x="3353" y="1768"/>
              <a:ext cx="935" cy="310"/>
            </a:xfrm>
            <a:custGeom>
              <a:avLst/>
              <a:gdLst>
                <a:gd name="T0" fmla="*/ 0 w 935"/>
                <a:gd name="T1" fmla="*/ 300 h 310"/>
                <a:gd name="T2" fmla="*/ 928 w 935"/>
                <a:gd name="T3" fmla="*/ 0 h 310"/>
                <a:gd name="T4" fmla="*/ 935 w 935"/>
                <a:gd name="T5" fmla="*/ 9 h 310"/>
                <a:gd name="T6" fmla="*/ 7 w 935"/>
                <a:gd name="T7" fmla="*/ 310 h 310"/>
                <a:gd name="T8" fmla="*/ 0 w 935"/>
                <a:gd name="T9" fmla="*/ 300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5" h="310">
                  <a:moveTo>
                    <a:pt x="0" y="300"/>
                  </a:moveTo>
                  <a:lnTo>
                    <a:pt x="928" y="0"/>
                  </a:lnTo>
                  <a:lnTo>
                    <a:pt x="935" y="9"/>
                  </a:lnTo>
                  <a:lnTo>
                    <a:pt x="7" y="310"/>
                  </a:lnTo>
                  <a:lnTo>
                    <a:pt x="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1" name="Freeform 49"/>
            <p:cNvSpPr/>
            <p:nvPr/>
          </p:nvSpPr>
          <p:spPr bwMode="auto">
            <a:xfrm>
              <a:off x="2631" y="1820"/>
              <a:ext cx="641" cy="251"/>
            </a:xfrm>
            <a:custGeom>
              <a:avLst/>
              <a:gdLst>
                <a:gd name="T0" fmla="*/ 0 w 641"/>
                <a:gd name="T1" fmla="*/ 9 h 251"/>
                <a:gd name="T2" fmla="*/ 641 w 641"/>
                <a:gd name="T3" fmla="*/ 251 h 251"/>
                <a:gd name="T4" fmla="*/ 641 w 641"/>
                <a:gd name="T5" fmla="*/ 244 h 251"/>
                <a:gd name="T6" fmla="*/ 11 w 641"/>
                <a:gd name="T7" fmla="*/ 0 h 251"/>
                <a:gd name="T8" fmla="*/ 0 w 641"/>
                <a:gd name="T9" fmla="*/ 9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1" h="251">
                  <a:moveTo>
                    <a:pt x="0" y="9"/>
                  </a:moveTo>
                  <a:lnTo>
                    <a:pt x="641" y="251"/>
                  </a:lnTo>
                  <a:lnTo>
                    <a:pt x="641" y="244"/>
                  </a:lnTo>
                  <a:lnTo>
                    <a:pt x="11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2" name="Freeform 50"/>
            <p:cNvSpPr/>
            <p:nvPr/>
          </p:nvSpPr>
          <p:spPr bwMode="auto">
            <a:xfrm>
              <a:off x="2631" y="1798"/>
              <a:ext cx="497" cy="301"/>
            </a:xfrm>
            <a:custGeom>
              <a:avLst/>
              <a:gdLst>
                <a:gd name="T0" fmla="*/ 0 w 497"/>
                <a:gd name="T1" fmla="*/ 296 h 301"/>
                <a:gd name="T2" fmla="*/ 490 w 497"/>
                <a:gd name="T3" fmla="*/ 0 h 301"/>
                <a:gd name="T4" fmla="*/ 497 w 497"/>
                <a:gd name="T5" fmla="*/ 10 h 301"/>
                <a:gd name="T6" fmla="*/ 7 w 497"/>
                <a:gd name="T7" fmla="*/ 301 h 301"/>
                <a:gd name="T8" fmla="*/ 0 w 497"/>
                <a:gd name="T9" fmla="*/ 296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7" h="301">
                  <a:moveTo>
                    <a:pt x="0" y="296"/>
                  </a:moveTo>
                  <a:lnTo>
                    <a:pt x="490" y="0"/>
                  </a:lnTo>
                  <a:lnTo>
                    <a:pt x="497" y="10"/>
                  </a:lnTo>
                  <a:lnTo>
                    <a:pt x="7" y="301"/>
                  </a:lnTo>
                  <a:lnTo>
                    <a:pt x="0" y="2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3" name="Freeform 51"/>
            <p:cNvSpPr/>
            <p:nvPr/>
          </p:nvSpPr>
          <p:spPr bwMode="auto">
            <a:xfrm>
              <a:off x="2467" y="2125"/>
              <a:ext cx="135" cy="351"/>
            </a:xfrm>
            <a:custGeom>
              <a:avLst/>
              <a:gdLst>
                <a:gd name="T0" fmla="*/ 126 w 135"/>
                <a:gd name="T1" fmla="*/ 0 h 351"/>
                <a:gd name="T2" fmla="*/ 0 w 135"/>
                <a:gd name="T3" fmla="*/ 351 h 351"/>
                <a:gd name="T4" fmla="*/ 12 w 135"/>
                <a:gd name="T5" fmla="*/ 351 h 351"/>
                <a:gd name="T6" fmla="*/ 135 w 135"/>
                <a:gd name="T7" fmla="*/ 7 h 351"/>
                <a:gd name="T8" fmla="*/ 126 w 135"/>
                <a:gd name="T9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351">
                  <a:moveTo>
                    <a:pt x="126" y="0"/>
                  </a:moveTo>
                  <a:lnTo>
                    <a:pt x="0" y="351"/>
                  </a:lnTo>
                  <a:lnTo>
                    <a:pt x="12" y="351"/>
                  </a:lnTo>
                  <a:lnTo>
                    <a:pt x="135" y="7"/>
                  </a:lnTo>
                  <a:lnTo>
                    <a:pt x="12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4" name="Freeform 52"/>
            <p:cNvSpPr/>
            <p:nvPr/>
          </p:nvSpPr>
          <p:spPr bwMode="auto">
            <a:xfrm>
              <a:off x="2607" y="2130"/>
              <a:ext cx="234" cy="743"/>
            </a:xfrm>
            <a:custGeom>
              <a:avLst/>
              <a:gdLst>
                <a:gd name="T0" fmla="*/ 0 w 234"/>
                <a:gd name="T1" fmla="*/ 0 h 743"/>
                <a:gd name="T2" fmla="*/ 223 w 234"/>
                <a:gd name="T3" fmla="*/ 743 h 743"/>
                <a:gd name="T4" fmla="*/ 234 w 234"/>
                <a:gd name="T5" fmla="*/ 743 h 743"/>
                <a:gd name="T6" fmla="*/ 9 w 234"/>
                <a:gd name="T7" fmla="*/ 0 h 743"/>
                <a:gd name="T8" fmla="*/ 0 w 234"/>
                <a:gd name="T9" fmla="*/ 0 h 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743">
                  <a:moveTo>
                    <a:pt x="0" y="0"/>
                  </a:moveTo>
                  <a:lnTo>
                    <a:pt x="223" y="743"/>
                  </a:lnTo>
                  <a:lnTo>
                    <a:pt x="234" y="743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5" name="Freeform 53"/>
            <p:cNvSpPr/>
            <p:nvPr/>
          </p:nvSpPr>
          <p:spPr bwMode="auto">
            <a:xfrm>
              <a:off x="2472" y="2525"/>
              <a:ext cx="350" cy="360"/>
            </a:xfrm>
            <a:custGeom>
              <a:avLst/>
              <a:gdLst>
                <a:gd name="T0" fmla="*/ 0 w 350"/>
                <a:gd name="T1" fmla="*/ 12 h 360"/>
                <a:gd name="T2" fmla="*/ 343 w 350"/>
                <a:gd name="T3" fmla="*/ 360 h 360"/>
                <a:gd name="T4" fmla="*/ 350 w 350"/>
                <a:gd name="T5" fmla="*/ 348 h 360"/>
                <a:gd name="T6" fmla="*/ 7 w 350"/>
                <a:gd name="T7" fmla="*/ 0 h 360"/>
                <a:gd name="T8" fmla="*/ 0 w 350"/>
                <a:gd name="T9" fmla="*/ 12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0" h="360">
                  <a:moveTo>
                    <a:pt x="0" y="12"/>
                  </a:moveTo>
                  <a:lnTo>
                    <a:pt x="343" y="360"/>
                  </a:lnTo>
                  <a:lnTo>
                    <a:pt x="350" y="348"/>
                  </a:lnTo>
                  <a:lnTo>
                    <a:pt x="7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6" name="Freeform 54"/>
            <p:cNvSpPr/>
            <p:nvPr/>
          </p:nvSpPr>
          <p:spPr bwMode="auto">
            <a:xfrm>
              <a:off x="2922" y="2466"/>
              <a:ext cx="128" cy="355"/>
            </a:xfrm>
            <a:custGeom>
              <a:avLst/>
              <a:gdLst>
                <a:gd name="T0" fmla="*/ 121 w 128"/>
                <a:gd name="T1" fmla="*/ 0 h 355"/>
                <a:gd name="T2" fmla="*/ 0 w 128"/>
                <a:gd name="T3" fmla="*/ 339 h 355"/>
                <a:gd name="T4" fmla="*/ 9 w 128"/>
                <a:gd name="T5" fmla="*/ 355 h 355"/>
                <a:gd name="T6" fmla="*/ 128 w 128"/>
                <a:gd name="T7" fmla="*/ 10 h 355"/>
                <a:gd name="T8" fmla="*/ 121 w 128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8" h="355">
                  <a:moveTo>
                    <a:pt x="121" y="0"/>
                  </a:moveTo>
                  <a:lnTo>
                    <a:pt x="0" y="339"/>
                  </a:lnTo>
                  <a:lnTo>
                    <a:pt x="9" y="355"/>
                  </a:lnTo>
                  <a:lnTo>
                    <a:pt x="128" y="10"/>
                  </a:lnTo>
                  <a:lnTo>
                    <a:pt x="1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7" name="Freeform 55"/>
            <p:cNvSpPr/>
            <p:nvPr/>
          </p:nvSpPr>
          <p:spPr bwMode="auto">
            <a:xfrm>
              <a:off x="2616" y="2118"/>
              <a:ext cx="417" cy="322"/>
            </a:xfrm>
            <a:custGeom>
              <a:avLst/>
              <a:gdLst>
                <a:gd name="T0" fmla="*/ 0 w 417"/>
                <a:gd name="T1" fmla="*/ 10 h 322"/>
                <a:gd name="T2" fmla="*/ 408 w 417"/>
                <a:gd name="T3" fmla="*/ 322 h 322"/>
                <a:gd name="T4" fmla="*/ 417 w 417"/>
                <a:gd name="T5" fmla="*/ 310 h 322"/>
                <a:gd name="T6" fmla="*/ 15 w 417"/>
                <a:gd name="T7" fmla="*/ 0 h 322"/>
                <a:gd name="T8" fmla="*/ 0 w 417"/>
                <a:gd name="T9" fmla="*/ 10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7" h="322">
                  <a:moveTo>
                    <a:pt x="0" y="10"/>
                  </a:moveTo>
                  <a:lnTo>
                    <a:pt x="408" y="322"/>
                  </a:lnTo>
                  <a:lnTo>
                    <a:pt x="417" y="310"/>
                  </a:lnTo>
                  <a:lnTo>
                    <a:pt x="15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8" name="Freeform 56"/>
            <p:cNvSpPr/>
            <p:nvPr/>
          </p:nvSpPr>
          <p:spPr bwMode="auto">
            <a:xfrm>
              <a:off x="3054" y="1803"/>
              <a:ext cx="81" cy="618"/>
            </a:xfrm>
            <a:custGeom>
              <a:avLst/>
              <a:gdLst>
                <a:gd name="T0" fmla="*/ 69 w 81"/>
                <a:gd name="T1" fmla="*/ 0 h 618"/>
                <a:gd name="T2" fmla="*/ 0 w 81"/>
                <a:gd name="T3" fmla="*/ 618 h 618"/>
                <a:gd name="T4" fmla="*/ 10 w 81"/>
                <a:gd name="T5" fmla="*/ 618 h 618"/>
                <a:gd name="T6" fmla="*/ 81 w 81"/>
                <a:gd name="T7" fmla="*/ 0 h 618"/>
                <a:gd name="T8" fmla="*/ 69 w 81"/>
                <a:gd name="T9" fmla="*/ 0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618">
                  <a:moveTo>
                    <a:pt x="69" y="0"/>
                  </a:moveTo>
                  <a:lnTo>
                    <a:pt x="0" y="618"/>
                  </a:lnTo>
                  <a:lnTo>
                    <a:pt x="10" y="618"/>
                  </a:lnTo>
                  <a:lnTo>
                    <a:pt x="81" y="0"/>
                  </a:lnTo>
                  <a:lnTo>
                    <a:pt x="6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9" name="Freeform 57"/>
            <p:cNvSpPr/>
            <p:nvPr/>
          </p:nvSpPr>
          <p:spPr bwMode="auto">
            <a:xfrm>
              <a:off x="3135" y="1810"/>
              <a:ext cx="476" cy="474"/>
            </a:xfrm>
            <a:custGeom>
              <a:avLst/>
              <a:gdLst>
                <a:gd name="T0" fmla="*/ 0 w 476"/>
                <a:gd name="T1" fmla="*/ 0 h 474"/>
                <a:gd name="T2" fmla="*/ 469 w 476"/>
                <a:gd name="T3" fmla="*/ 474 h 474"/>
                <a:gd name="T4" fmla="*/ 476 w 476"/>
                <a:gd name="T5" fmla="*/ 471 h 474"/>
                <a:gd name="T6" fmla="*/ 9 w 476"/>
                <a:gd name="T7" fmla="*/ 0 h 474"/>
                <a:gd name="T8" fmla="*/ 0 w 476"/>
                <a:gd name="T9" fmla="*/ 0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6" h="474">
                  <a:moveTo>
                    <a:pt x="0" y="0"/>
                  </a:moveTo>
                  <a:lnTo>
                    <a:pt x="469" y="474"/>
                  </a:lnTo>
                  <a:lnTo>
                    <a:pt x="476" y="471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0" name="Freeform 58"/>
            <p:cNvSpPr/>
            <p:nvPr/>
          </p:nvSpPr>
          <p:spPr bwMode="auto">
            <a:xfrm>
              <a:off x="2938" y="2109"/>
              <a:ext cx="363" cy="696"/>
            </a:xfrm>
            <a:custGeom>
              <a:avLst/>
              <a:gdLst>
                <a:gd name="T0" fmla="*/ 358 w 363"/>
                <a:gd name="T1" fmla="*/ 0 h 696"/>
                <a:gd name="T2" fmla="*/ 0 w 363"/>
                <a:gd name="T3" fmla="*/ 696 h 696"/>
                <a:gd name="T4" fmla="*/ 12 w 363"/>
                <a:gd name="T5" fmla="*/ 696 h 696"/>
                <a:gd name="T6" fmla="*/ 363 w 363"/>
                <a:gd name="T7" fmla="*/ 9 h 696"/>
                <a:gd name="T8" fmla="*/ 358 w 363"/>
                <a:gd name="T9" fmla="*/ 0 h 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3" h="696">
                  <a:moveTo>
                    <a:pt x="358" y="0"/>
                  </a:moveTo>
                  <a:lnTo>
                    <a:pt x="0" y="696"/>
                  </a:lnTo>
                  <a:lnTo>
                    <a:pt x="12" y="696"/>
                  </a:lnTo>
                  <a:lnTo>
                    <a:pt x="363" y="9"/>
                  </a:lnTo>
                  <a:lnTo>
                    <a:pt x="35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1" name="Freeform 59"/>
            <p:cNvSpPr/>
            <p:nvPr/>
          </p:nvSpPr>
          <p:spPr bwMode="auto">
            <a:xfrm>
              <a:off x="3085" y="2296"/>
              <a:ext cx="516" cy="154"/>
            </a:xfrm>
            <a:custGeom>
              <a:avLst/>
              <a:gdLst>
                <a:gd name="T0" fmla="*/ 0 w 516"/>
                <a:gd name="T1" fmla="*/ 144 h 154"/>
                <a:gd name="T2" fmla="*/ 516 w 516"/>
                <a:gd name="T3" fmla="*/ 0 h 154"/>
                <a:gd name="T4" fmla="*/ 516 w 516"/>
                <a:gd name="T5" fmla="*/ 7 h 154"/>
                <a:gd name="T6" fmla="*/ 0 w 516"/>
                <a:gd name="T7" fmla="*/ 154 h 154"/>
                <a:gd name="T8" fmla="*/ 0 w 516"/>
                <a:gd name="T9" fmla="*/ 14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6" h="154">
                  <a:moveTo>
                    <a:pt x="0" y="144"/>
                  </a:moveTo>
                  <a:lnTo>
                    <a:pt x="516" y="0"/>
                  </a:lnTo>
                  <a:lnTo>
                    <a:pt x="516" y="7"/>
                  </a:lnTo>
                  <a:lnTo>
                    <a:pt x="0" y="154"/>
                  </a:lnTo>
                  <a:lnTo>
                    <a:pt x="0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2" name="Freeform 60"/>
            <p:cNvSpPr/>
            <p:nvPr/>
          </p:nvSpPr>
          <p:spPr bwMode="auto">
            <a:xfrm>
              <a:off x="3637" y="2106"/>
              <a:ext cx="571" cy="192"/>
            </a:xfrm>
            <a:custGeom>
              <a:avLst/>
              <a:gdLst>
                <a:gd name="T0" fmla="*/ 0 w 571"/>
                <a:gd name="T1" fmla="*/ 180 h 192"/>
                <a:gd name="T2" fmla="*/ 571 w 571"/>
                <a:gd name="T3" fmla="*/ 0 h 192"/>
                <a:gd name="T4" fmla="*/ 571 w 571"/>
                <a:gd name="T5" fmla="*/ 12 h 192"/>
                <a:gd name="T6" fmla="*/ 0 w 571"/>
                <a:gd name="T7" fmla="*/ 192 h 192"/>
                <a:gd name="T8" fmla="*/ 0 w 571"/>
                <a:gd name="T9" fmla="*/ 18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192">
                  <a:moveTo>
                    <a:pt x="0" y="180"/>
                  </a:moveTo>
                  <a:lnTo>
                    <a:pt x="571" y="0"/>
                  </a:lnTo>
                  <a:lnTo>
                    <a:pt x="571" y="12"/>
                  </a:lnTo>
                  <a:lnTo>
                    <a:pt x="0" y="192"/>
                  </a:lnTo>
                  <a:lnTo>
                    <a:pt x="0" y="1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3" name="Freeform 61"/>
            <p:cNvSpPr/>
            <p:nvPr/>
          </p:nvSpPr>
          <p:spPr bwMode="auto">
            <a:xfrm>
              <a:off x="4234" y="2106"/>
              <a:ext cx="521" cy="187"/>
            </a:xfrm>
            <a:custGeom>
              <a:avLst/>
              <a:gdLst>
                <a:gd name="T0" fmla="*/ 0 w 521"/>
                <a:gd name="T1" fmla="*/ 10 h 187"/>
                <a:gd name="T2" fmla="*/ 518 w 521"/>
                <a:gd name="T3" fmla="*/ 187 h 187"/>
                <a:gd name="T4" fmla="*/ 521 w 521"/>
                <a:gd name="T5" fmla="*/ 175 h 187"/>
                <a:gd name="T6" fmla="*/ 0 w 521"/>
                <a:gd name="T7" fmla="*/ 0 h 187"/>
                <a:gd name="T8" fmla="*/ 0 w 521"/>
                <a:gd name="T9" fmla="*/ 1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187">
                  <a:moveTo>
                    <a:pt x="0" y="10"/>
                  </a:moveTo>
                  <a:lnTo>
                    <a:pt x="518" y="187"/>
                  </a:lnTo>
                  <a:lnTo>
                    <a:pt x="521" y="175"/>
                  </a:lnTo>
                  <a:lnTo>
                    <a:pt x="0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4" name="Freeform 62"/>
            <p:cNvSpPr/>
            <p:nvPr/>
          </p:nvSpPr>
          <p:spPr bwMode="auto">
            <a:xfrm>
              <a:off x="4795" y="1749"/>
              <a:ext cx="329" cy="525"/>
            </a:xfrm>
            <a:custGeom>
              <a:avLst/>
              <a:gdLst>
                <a:gd name="T0" fmla="*/ 329 w 329"/>
                <a:gd name="T1" fmla="*/ 0 h 525"/>
                <a:gd name="T2" fmla="*/ 0 w 329"/>
                <a:gd name="T3" fmla="*/ 525 h 525"/>
                <a:gd name="T4" fmla="*/ 7 w 329"/>
                <a:gd name="T5" fmla="*/ 525 h 525"/>
                <a:gd name="T6" fmla="*/ 329 w 329"/>
                <a:gd name="T7" fmla="*/ 12 h 525"/>
                <a:gd name="T8" fmla="*/ 329 w 329"/>
                <a:gd name="T9" fmla="*/ 0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9" h="525">
                  <a:moveTo>
                    <a:pt x="329" y="0"/>
                  </a:moveTo>
                  <a:lnTo>
                    <a:pt x="0" y="525"/>
                  </a:lnTo>
                  <a:lnTo>
                    <a:pt x="7" y="525"/>
                  </a:lnTo>
                  <a:lnTo>
                    <a:pt x="329" y="12"/>
                  </a:lnTo>
                  <a:lnTo>
                    <a:pt x="3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5" name="Freeform 63"/>
            <p:cNvSpPr/>
            <p:nvPr/>
          </p:nvSpPr>
          <p:spPr bwMode="auto">
            <a:xfrm>
              <a:off x="5145" y="1756"/>
              <a:ext cx="52" cy="691"/>
            </a:xfrm>
            <a:custGeom>
              <a:avLst/>
              <a:gdLst>
                <a:gd name="T0" fmla="*/ 0 w 52"/>
                <a:gd name="T1" fmla="*/ 0 h 691"/>
                <a:gd name="T2" fmla="*/ 41 w 52"/>
                <a:gd name="T3" fmla="*/ 691 h 691"/>
                <a:gd name="T4" fmla="*/ 52 w 52"/>
                <a:gd name="T5" fmla="*/ 691 h 691"/>
                <a:gd name="T6" fmla="*/ 7 w 52"/>
                <a:gd name="T7" fmla="*/ 0 h 691"/>
                <a:gd name="T8" fmla="*/ 0 w 52"/>
                <a:gd name="T9" fmla="*/ 0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691">
                  <a:moveTo>
                    <a:pt x="0" y="0"/>
                  </a:moveTo>
                  <a:lnTo>
                    <a:pt x="41" y="691"/>
                  </a:lnTo>
                  <a:lnTo>
                    <a:pt x="52" y="691"/>
                  </a:lnTo>
                  <a:lnTo>
                    <a:pt x="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6" name="Freeform 64"/>
            <p:cNvSpPr/>
            <p:nvPr/>
          </p:nvSpPr>
          <p:spPr bwMode="auto">
            <a:xfrm>
              <a:off x="5204" y="2102"/>
              <a:ext cx="183" cy="355"/>
            </a:xfrm>
            <a:custGeom>
              <a:avLst/>
              <a:gdLst>
                <a:gd name="T0" fmla="*/ 171 w 183"/>
                <a:gd name="T1" fmla="*/ 0 h 355"/>
                <a:gd name="T2" fmla="*/ 0 w 183"/>
                <a:gd name="T3" fmla="*/ 345 h 355"/>
                <a:gd name="T4" fmla="*/ 10 w 183"/>
                <a:gd name="T5" fmla="*/ 355 h 355"/>
                <a:gd name="T6" fmla="*/ 183 w 183"/>
                <a:gd name="T7" fmla="*/ 0 h 355"/>
                <a:gd name="T8" fmla="*/ 171 w 183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3" h="355">
                  <a:moveTo>
                    <a:pt x="171" y="0"/>
                  </a:moveTo>
                  <a:lnTo>
                    <a:pt x="0" y="345"/>
                  </a:lnTo>
                  <a:lnTo>
                    <a:pt x="10" y="355"/>
                  </a:lnTo>
                  <a:lnTo>
                    <a:pt x="183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7" name="Freeform 65"/>
            <p:cNvSpPr/>
            <p:nvPr/>
          </p:nvSpPr>
          <p:spPr bwMode="auto">
            <a:xfrm>
              <a:off x="4795" y="2303"/>
              <a:ext cx="362" cy="173"/>
            </a:xfrm>
            <a:custGeom>
              <a:avLst/>
              <a:gdLst>
                <a:gd name="T0" fmla="*/ 0 w 362"/>
                <a:gd name="T1" fmla="*/ 9 h 173"/>
                <a:gd name="T2" fmla="*/ 362 w 362"/>
                <a:gd name="T3" fmla="*/ 173 h 173"/>
                <a:gd name="T4" fmla="*/ 362 w 362"/>
                <a:gd name="T5" fmla="*/ 156 h 173"/>
                <a:gd name="T6" fmla="*/ 0 w 362"/>
                <a:gd name="T7" fmla="*/ 0 h 173"/>
                <a:gd name="T8" fmla="*/ 0 w 362"/>
                <a:gd name="T9" fmla="*/ 9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2" h="173">
                  <a:moveTo>
                    <a:pt x="0" y="9"/>
                  </a:moveTo>
                  <a:lnTo>
                    <a:pt x="362" y="173"/>
                  </a:lnTo>
                  <a:lnTo>
                    <a:pt x="362" y="156"/>
                  </a:lnTo>
                  <a:lnTo>
                    <a:pt x="0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8" name="Freeform 66"/>
            <p:cNvSpPr/>
            <p:nvPr/>
          </p:nvSpPr>
          <p:spPr bwMode="auto">
            <a:xfrm>
              <a:off x="5086" y="2499"/>
              <a:ext cx="102" cy="462"/>
            </a:xfrm>
            <a:custGeom>
              <a:avLst/>
              <a:gdLst>
                <a:gd name="T0" fmla="*/ 95 w 102"/>
                <a:gd name="T1" fmla="*/ 0 h 462"/>
                <a:gd name="T2" fmla="*/ 0 w 102"/>
                <a:gd name="T3" fmla="*/ 462 h 462"/>
                <a:gd name="T4" fmla="*/ 12 w 102"/>
                <a:gd name="T5" fmla="*/ 462 h 462"/>
                <a:gd name="T6" fmla="*/ 102 w 102"/>
                <a:gd name="T7" fmla="*/ 0 h 462"/>
                <a:gd name="T8" fmla="*/ 95 w 102"/>
                <a:gd name="T9" fmla="*/ 0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462">
                  <a:moveTo>
                    <a:pt x="95" y="0"/>
                  </a:moveTo>
                  <a:lnTo>
                    <a:pt x="0" y="462"/>
                  </a:lnTo>
                  <a:lnTo>
                    <a:pt x="12" y="462"/>
                  </a:lnTo>
                  <a:lnTo>
                    <a:pt x="102" y="0"/>
                  </a:lnTo>
                  <a:lnTo>
                    <a:pt x="9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9" name="Freeform 67"/>
            <p:cNvSpPr/>
            <p:nvPr/>
          </p:nvSpPr>
          <p:spPr bwMode="auto">
            <a:xfrm>
              <a:off x="4724" y="2317"/>
              <a:ext cx="59" cy="663"/>
            </a:xfrm>
            <a:custGeom>
              <a:avLst/>
              <a:gdLst>
                <a:gd name="T0" fmla="*/ 50 w 59"/>
                <a:gd name="T1" fmla="*/ 0 h 663"/>
                <a:gd name="T2" fmla="*/ 0 w 59"/>
                <a:gd name="T3" fmla="*/ 663 h 663"/>
                <a:gd name="T4" fmla="*/ 9 w 59"/>
                <a:gd name="T5" fmla="*/ 663 h 663"/>
                <a:gd name="T6" fmla="*/ 59 w 59"/>
                <a:gd name="T7" fmla="*/ 0 h 663"/>
                <a:gd name="T8" fmla="*/ 50 w 59"/>
                <a:gd name="T9" fmla="*/ 0 h 6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663">
                  <a:moveTo>
                    <a:pt x="50" y="0"/>
                  </a:moveTo>
                  <a:lnTo>
                    <a:pt x="0" y="663"/>
                  </a:lnTo>
                  <a:lnTo>
                    <a:pt x="9" y="663"/>
                  </a:lnTo>
                  <a:lnTo>
                    <a:pt x="59" y="0"/>
                  </a:lnTo>
                  <a:lnTo>
                    <a:pt x="5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0" name="Freeform 68"/>
            <p:cNvSpPr/>
            <p:nvPr/>
          </p:nvSpPr>
          <p:spPr bwMode="auto">
            <a:xfrm>
              <a:off x="4740" y="2499"/>
              <a:ext cx="443" cy="481"/>
            </a:xfrm>
            <a:custGeom>
              <a:avLst/>
              <a:gdLst>
                <a:gd name="T0" fmla="*/ 436 w 443"/>
                <a:gd name="T1" fmla="*/ 0 h 481"/>
                <a:gd name="T2" fmla="*/ 0 w 443"/>
                <a:gd name="T3" fmla="*/ 476 h 481"/>
                <a:gd name="T4" fmla="*/ 7 w 443"/>
                <a:gd name="T5" fmla="*/ 481 h 481"/>
                <a:gd name="T6" fmla="*/ 443 w 443"/>
                <a:gd name="T7" fmla="*/ 0 h 481"/>
                <a:gd name="T8" fmla="*/ 436 w 443"/>
                <a:gd name="T9" fmla="*/ 0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3" h="481">
                  <a:moveTo>
                    <a:pt x="436" y="0"/>
                  </a:moveTo>
                  <a:lnTo>
                    <a:pt x="0" y="476"/>
                  </a:lnTo>
                  <a:lnTo>
                    <a:pt x="7" y="481"/>
                  </a:lnTo>
                  <a:lnTo>
                    <a:pt x="443" y="0"/>
                  </a:lnTo>
                  <a:lnTo>
                    <a:pt x="43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1" name="Freeform 69"/>
            <p:cNvSpPr/>
            <p:nvPr/>
          </p:nvSpPr>
          <p:spPr bwMode="auto">
            <a:xfrm>
              <a:off x="4996" y="2573"/>
              <a:ext cx="81" cy="388"/>
            </a:xfrm>
            <a:custGeom>
              <a:avLst/>
              <a:gdLst>
                <a:gd name="T0" fmla="*/ 0 w 81"/>
                <a:gd name="T1" fmla="*/ 0 h 388"/>
                <a:gd name="T2" fmla="*/ 69 w 81"/>
                <a:gd name="T3" fmla="*/ 388 h 388"/>
                <a:gd name="T4" fmla="*/ 81 w 81"/>
                <a:gd name="T5" fmla="*/ 388 h 388"/>
                <a:gd name="T6" fmla="*/ 10 w 81"/>
                <a:gd name="T7" fmla="*/ 0 h 388"/>
                <a:gd name="T8" fmla="*/ 0 w 8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388">
                  <a:moveTo>
                    <a:pt x="0" y="0"/>
                  </a:moveTo>
                  <a:lnTo>
                    <a:pt x="69" y="388"/>
                  </a:lnTo>
                  <a:lnTo>
                    <a:pt x="81" y="388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2" name="Freeform 70"/>
            <p:cNvSpPr/>
            <p:nvPr/>
          </p:nvSpPr>
          <p:spPr bwMode="auto">
            <a:xfrm>
              <a:off x="4186" y="2116"/>
              <a:ext cx="38" cy="594"/>
            </a:xfrm>
            <a:custGeom>
              <a:avLst/>
              <a:gdLst>
                <a:gd name="T0" fmla="*/ 31 w 38"/>
                <a:gd name="T1" fmla="*/ 2 h 594"/>
                <a:gd name="T2" fmla="*/ 0 w 38"/>
                <a:gd name="T3" fmla="*/ 594 h 594"/>
                <a:gd name="T4" fmla="*/ 7 w 38"/>
                <a:gd name="T5" fmla="*/ 594 h 594"/>
                <a:gd name="T6" fmla="*/ 38 w 38"/>
                <a:gd name="T7" fmla="*/ 0 h 594"/>
                <a:gd name="T8" fmla="*/ 31 w 38"/>
                <a:gd name="T9" fmla="*/ 2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594">
                  <a:moveTo>
                    <a:pt x="31" y="2"/>
                  </a:moveTo>
                  <a:lnTo>
                    <a:pt x="0" y="594"/>
                  </a:lnTo>
                  <a:lnTo>
                    <a:pt x="7" y="594"/>
                  </a:lnTo>
                  <a:lnTo>
                    <a:pt x="38" y="0"/>
                  </a:lnTo>
                  <a:lnTo>
                    <a:pt x="31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3" name="Freeform 71"/>
            <p:cNvSpPr/>
            <p:nvPr/>
          </p:nvSpPr>
          <p:spPr bwMode="auto">
            <a:xfrm>
              <a:off x="4201" y="2312"/>
              <a:ext cx="568" cy="415"/>
            </a:xfrm>
            <a:custGeom>
              <a:avLst/>
              <a:gdLst>
                <a:gd name="T0" fmla="*/ 0 w 568"/>
                <a:gd name="T1" fmla="*/ 405 h 415"/>
                <a:gd name="T2" fmla="*/ 563 w 568"/>
                <a:gd name="T3" fmla="*/ 0 h 415"/>
                <a:gd name="T4" fmla="*/ 568 w 568"/>
                <a:gd name="T5" fmla="*/ 7 h 415"/>
                <a:gd name="T6" fmla="*/ 0 w 568"/>
                <a:gd name="T7" fmla="*/ 415 h 415"/>
                <a:gd name="T8" fmla="*/ 0 w 568"/>
                <a:gd name="T9" fmla="*/ 405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8" h="415">
                  <a:moveTo>
                    <a:pt x="0" y="405"/>
                  </a:moveTo>
                  <a:lnTo>
                    <a:pt x="563" y="0"/>
                  </a:lnTo>
                  <a:lnTo>
                    <a:pt x="568" y="7"/>
                  </a:lnTo>
                  <a:lnTo>
                    <a:pt x="0" y="415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4" name="Freeform 72"/>
            <p:cNvSpPr/>
            <p:nvPr/>
          </p:nvSpPr>
          <p:spPr bwMode="auto">
            <a:xfrm>
              <a:off x="4198" y="2729"/>
              <a:ext cx="507" cy="272"/>
            </a:xfrm>
            <a:custGeom>
              <a:avLst/>
              <a:gdLst>
                <a:gd name="T0" fmla="*/ 0 w 507"/>
                <a:gd name="T1" fmla="*/ 9 h 272"/>
                <a:gd name="T2" fmla="*/ 497 w 507"/>
                <a:gd name="T3" fmla="*/ 272 h 272"/>
                <a:gd name="T4" fmla="*/ 507 w 507"/>
                <a:gd name="T5" fmla="*/ 268 h 272"/>
                <a:gd name="T6" fmla="*/ 5 w 507"/>
                <a:gd name="T7" fmla="*/ 0 h 272"/>
                <a:gd name="T8" fmla="*/ 0 w 507"/>
                <a:gd name="T9" fmla="*/ 9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72">
                  <a:moveTo>
                    <a:pt x="0" y="9"/>
                  </a:moveTo>
                  <a:lnTo>
                    <a:pt x="497" y="272"/>
                  </a:lnTo>
                  <a:lnTo>
                    <a:pt x="507" y="268"/>
                  </a:lnTo>
                  <a:lnTo>
                    <a:pt x="5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5" name="Freeform 73"/>
            <p:cNvSpPr/>
            <p:nvPr/>
          </p:nvSpPr>
          <p:spPr bwMode="auto">
            <a:xfrm>
              <a:off x="3627" y="2298"/>
              <a:ext cx="540" cy="431"/>
            </a:xfrm>
            <a:custGeom>
              <a:avLst/>
              <a:gdLst>
                <a:gd name="T0" fmla="*/ 0 w 540"/>
                <a:gd name="T1" fmla="*/ 10 h 431"/>
                <a:gd name="T2" fmla="*/ 540 w 540"/>
                <a:gd name="T3" fmla="*/ 431 h 431"/>
                <a:gd name="T4" fmla="*/ 540 w 540"/>
                <a:gd name="T5" fmla="*/ 417 h 431"/>
                <a:gd name="T6" fmla="*/ 8 w 540"/>
                <a:gd name="T7" fmla="*/ 0 h 431"/>
                <a:gd name="T8" fmla="*/ 0 w 540"/>
                <a:gd name="T9" fmla="*/ 1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431">
                  <a:moveTo>
                    <a:pt x="0" y="10"/>
                  </a:moveTo>
                  <a:lnTo>
                    <a:pt x="540" y="431"/>
                  </a:lnTo>
                  <a:lnTo>
                    <a:pt x="540" y="417"/>
                  </a:lnTo>
                  <a:lnTo>
                    <a:pt x="8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6" name="Freeform 74"/>
            <p:cNvSpPr/>
            <p:nvPr/>
          </p:nvSpPr>
          <p:spPr bwMode="auto">
            <a:xfrm>
              <a:off x="3495" y="2305"/>
              <a:ext cx="130" cy="621"/>
            </a:xfrm>
            <a:custGeom>
              <a:avLst/>
              <a:gdLst>
                <a:gd name="T0" fmla="*/ 125 w 130"/>
                <a:gd name="T1" fmla="*/ 0 h 621"/>
                <a:gd name="T2" fmla="*/ 0 w 130"/>
                <a:gd name="T3" fmla="*/ 621 h 621"/>
                <a:gd name="T4" fmla="*/ 9 w 130"/>
                <a:gd name="T5" fmla="*/ 621 h 621"/>
                <a:gd name="T6" fmla="*/ 130 w 130"/>
                <a:gd name="T7" fmla="*/ 5 h 621"/>
                <a:gd name="T8" fmla="*/ 125 w 130"/>
                <a:gd name="T9" fmla="*/ 0 h 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" h="621">
                  <a:moveTo>
                    <a:pt x="125" y="0"/>
                  </a:moveTo>
                  <a:lnTo>
                    <a:pt x="0" y="621"/>
                  </a:lnTo>
                  <a:lnTo>
                    <a:pt x="9" y="621"/>
                  </a:lnTo>
                  <a:lnTo>
                    <a:pt x="130" y="5"/>
                  </a:lnTo>
                  <a:lnTo>
                    <a:pt x="1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7" name="Freeform 75"/>
            <p:cNvSpPr/>
            <p:nvPr/>
          </p:nvSpPr>
          <p:spPr bwMode="auto">
            <a:xfrm>
              <a:off x="3054" y="2461"/>
              <a:ext cx="420" cy="465"/>
            </a:xfrm>
            <a:custGeom>
              <a:avLst/>
              <a:gdLst>
                <a:gd name="T0" fmla="*/ 0 w 420"/>
                <a:gd name="T1" fmla="*/ 8 h 465"/>
                <a:gd name="T2" fmla="*/ 412 w 420"/>
                <a:gd name="T3" fmla="*/ 465 h 465"/>
                <a:gd name="T4" fmla="*/ 420 w 420"/>
                <a:gd name="T5" fmla="*/ 465 h 465"/>
                <a:gd name="T6" fmla="*/ 12 w 420"/>
                <a:gd name="T7" fmla="*/ 0 h 465"/>
                <a:gd name="T8" fmla="*/ 0 w 420"/>
                <a:gd name="T9" fmla="*/ 8 h 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0" h="465">
                  <a:moveTo>
                    <a:pt x="0" y="8"/>
                  </a:moveTo>
                  <a:lnTo>
                    <a:pt x="412" y="465"/>
                  </a:lnTo>
                  <a:lnTo>
                    <a:pt x="420" y="465"/>
                  </a:lnTo>
                  <a:lnTo>
                    <a:pt x="12" y="0"/>
                  </a:ln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8" name="Freeform 76"/>
            <p:cNvSpPr/>
            <p:nvPr/>
          </p:nvSpPr>
          <p:spPr bwMode="auto">
            <a:xfrm>
              <a:off x="3519" y="2729"/>
              <a:ext cx="655" cy="223"/>
            </a:xfrm>
            <a:custGeom>
              <a:avLst/>
              <a:gdLst>
                <a:gd name="T0" fmla="*/ 0 w 655"/>
                <a:gd name="T1" fmla="*/ 213 h 223"/>
                <a:gd name="T2" fmla="*/ 655 w 655"/>
                <a:gd name="T3" fmla="*/ 0 h 223"/>
                <a:gd name="T4" fmla="*/ 655 w 655"/>
                <a:gd name="T5" fmla="*/ 9 h 223"/>
                <a:gd name="T6" fmla="*/ 0 w 655"/>
                <a:gd name="T7" fmla="*/ 223 h 223"/>
                <a:gd name="T8" fmla="*/ 0 w 655"/>
                <a:gd name="T9" fmla="*/ 213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5" h="223">
                  <a:moveTo>
                    <a:pt x="0" y="213"/>
                  </a:moveTo>
                  <a:lnTo>
                    <a:pt x="655" y="0"/>
                  </a:lnTo>
                  <a:lnTo>
                    <a:pt x="655" y="9"/>
                  </a:lnTo>
                  <a:lnTo>
                    <a:pt x="0" y="223"/>
                  </a:lnTo>
                  <a:lnTo>
                    <a:pt x="0" y="2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9" name="Freeform 77"/>
            <p:cNvSpPr/>
            <p:nvPr/>
          </p:nvSpPr>
          <p:spPr bwMode="auto">
            <a:xfrm>
              <a:off x="4066" y="2738"/>
              <a:ext cx="123" cy="495"/>
            </a:xfrm>
            <a:custGeom>
              <a:avLst/>
              <a:gdLst>
                <a:gd name="T0" fmla="*/ 118 w 123"/>
                <a:gd name="T1" fmla="*/ 0 h 495"/>
                <a:gd name="T2" fmla="*/ 0 w 123"/>
                <a:gd name="T3" fmla="*/ 495 h 495"/>
                <a:gd name="T4" fmla="*/ 7 w 123"/>
                <a:gd name="T5" fmla="*/ 495 h 495"/>
                <a:gd name="T6" fmla="*/ 123 w 123"/>
                <a:gd name="T7" fmla="*/ 0 h 495"/>
                <a:gd name="T8" fmla="*/ 118 w 123"/>
                <a:gd name="T9" fmla="*/ 0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495">
                  <a:moveTo>
                    <a:pt x="118" y="0"/>
                  </a:moveTo>
                  <a:lnTo>
                    <a:pt x="0" y="495"/>
                  </a:lnTo>
                  <a:lnTo>
                    <a:pt x="7" y="495"/>
                  </a:lnTo>
                  <a:lnTo>
                    <a:pt x="123" y="0"/>
                  </a:lnTo>
                  <a:lnTo>
                    <a:pt x="1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0" name="Freeform 78"/>
            <p:cNvSpPr/>
            <p:nvPr/>
          </p:nvSpPr>
          <p:spPr bwMode="auto">
            <a:xfrm>
              <a:off x="2957" y="2843"/>
              <a:ext cx="971" cy="42"/>
            </a:xfrm>
            <a:custGeom>
              <a:avLst/>
              <a:gdLst>
                <a:gd name="T0" fmla="*/ 0 w 971"/>
                <a:gd name="T1" fmla="*/ 0 h 42"/>
                <a:gd name="T2" fmla="*/ 971 w 971"/>
                <a:gd name="T3" fmla="*/ 30 h 42"/>
                <a:gd name="T4" fmla="*/ 971 w 971"/>
                <a:gd name="T5" fmla="*/ 42 h 42"/>
                <a:gd name="T6" fmla="*/ 0 w 971"/>
                <a:gd name="T7" fmla="*/ 7 h 42"/>
                <a:gd name="T8" fmla="*/ 0 w 971"/>
                <a:gd name="T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1" h="42">
                  <a:moveTo>
                    <a:pt x="0" y="0"/>
                  </a:moveTo>
                  <a:lnTo>
                    <a:pt x="971" y="30"/>
                  </a:lnTo>
                  <a:lnTo>
                    <a:pt x="971" y="42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1" name="Freeform 79"/>
            <p:cNvSpPr/>
            <p:nvPr/>
          </p:nvSpPr>
          <p:spPr bwMode="auto">
            <a:xfrm>
              <a:off x="2865" y="2902"/>
              <a:ext cx="597" cy="57"/>
            </a:xfrm>
            <a:custGeom>
              <a:avLst/>
              <a:gdLst>
                <a:gd name="T0" fmla="*/ 0 w 597"/>
                <a:gd name="T1" fmla="*/ 0 h 57"/>
                <a:gd name="T2" fmla="*/ 597 w 597"/>
                <a:gd name="T3" fmla="*/ 50 h 57"/>
                <a:gd name="T4" fmla="*/ 597 w 597"/>
                <a:gd name="T5" fmla="*/ 57 h 57"/>
                <a:gd name="T6" fmla="*/ 0 w 597"/>
                <a:gd name="T7" fmla="*/ 12 h 57"/>
                <a:gd name="T8" fmla="*/ 0 w 597"/>
                <a:gd name="T9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57">
                  <a:moveTo>
                    <a:pt x="0" y="0"/>
                  </a:moveTo>
                  <a:lnTo>
                    <a:pt x="597" y="50"/>
                  </a:lnTo>
                  <a:lnTo>
                    <a:pt x="597" y="57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2" name="Freeform 80"/>
            <p:cNvSpPr/>
            <p:nvPr/>
          </p:nvSpPr>
          <p:spPr bwMode="auto">
            <a:xfrm>
              <a:off x="2844" y="2916"/>
              <a:ext cx="61" cy="268"/>
            </a:xfrm>
            <a:custGeom>
              <a:avLst/>
              <a:gdLst>
                <a:gd name="T0" fmla="*/ 0 w 61"/>
                <a:gd name="T1" fmla="*/ 0 h 268"/>
                <a:gd name="T2" fmla="*/ 54 w 61"/>
                <a:gd name="T3" fmla="*/ 268 h 268"/>
                <a:gd name="T4" fmla="*/ 61 w 61"/>
                <a:gd name="T5" fmla="*/ 268 h 268"/>
                <a:gd name="T6" fmla="*/ 12 w 61"/>
                <a:gd name="T7" fmla="*/ 0 h 268"/>
                <a:gd name="T8" fmla="*/ 0 w 61"/>
                <a:gd name="T9" fmla="*/ 0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268">
                  <a:moveTo>
                    <a:pt x="0" y="0"/>
                  </a:moveTo>
                  <a:lnTo>
                    <a:pt x="54" y="268"/>
                  </a:lnTo>
                  <a:lnTo>
                    <a:pt x="61" y="26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3" name="Freeform 81"/>
            <p:cNvSpPr/>
            <p:nvPr/>
          </p:nvSpPr>
          <p:spPr bwMode="auto">
            <a:xfrm>
              <a:off x="2851" y="2909"/>
              <a:ext cx="608" cy="519"/>
            </a:xfrm>
            <a:custGeom>
              <a:avLst/>
              <a:gdLst>
                <a:gd name="T0" fmla="*/ 0 w 608"/>
                <a:gd name="T1" fmla="*/ 9 h 519"/>
                <a:gd name="T2" fmla="*/ 601 w 608"/>
                <a:gd name="T3" fmla="*/ 519 h 519"/>
                <a:gd name="T4" fmla="*/ 608 w 608"/>
                <a:gd name="T5" fmla="*/ 509 h 519"/>
                <a:gd name="T6" fmla="*/ 7 w 608"/>
                <a:gd name="T7" fmla="*/ 0 h 519"/>
                <a:gd name="T8" fmla="*/ 0 w 608"/>
                <a:gd name="T9" fmla="*/ 9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8" h="519">
                  <a:moveTo>
                    <a:pt x="0" y="9"/>
                  </a:moveTo>
                  <a:lnTo>
                    <a:pt x="601" y="519"/>
                  </a:lnTo>
                  <a:lnTo>
                    <a:pt x="608" y="509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4" name="Freeform 82"/>
            <p:cNvSpPr/>
            <p:nvPr/>
          </p:nvSpPr>
          <p:spPr bwMode="auto">
            <a:xfrm>
              <a:off x="3474" y="2985"/>
              <a:ext cx="21" cy="421"/>
            </a:xfrm>
            <a:custGeom>
              <a:avLst/>
              <a:gdLst>
                <a:gd name="T0" fmla="*/ 11 w 21"/>
                <a:gd name="T1" fmla="*/ 7 h 421"/>
                <a:gd name="T2" fmla="*/ 0 w 21"/>
                <a:gd name="T3" fmla="*/ 421 h 421"/>
                <a:gd name="T4" fmla="*/ 11 w 21"/>
                <a:gd name="T5" fmla="*/ 421 h 421"/>
                <a:gd name="T6" fmla="*/ 21 w 21"/>
                <a:gd name="T7" fmla="*/ 0 h 421"/>
                <a:gd name="T8" fmla="*/ 11 w 21"/>
                <a:gd name="T9" fmla="*/ 7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421">
                  <a:moveTo>
                    <a:pt x="11" y="7"/>
                  </a:moveTo>
                  <a:lnTo>
                    <a:pt x="0" y="421"/>
                  </a:lnTo>
                  <a:lnTo>
                    <a:pt x="11" y="421"/>
                  </a:lnTo>
                  <a:lnTo>
                    <a:pt x="21" y="0"/>
                  </a:lnTo>
                  <a:lnTo>
                    <a:pt x="11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5" name="Freeform 83"/>
            <p:cNvSpPr/>
            <p:nvPr/>
          </p:nvSpPr>
          <p:spPr bwMode="auto">
            <a:xfrm>
              <a:off x="3519" y="2959"/>
              <a:ext cx="520" cy="296"/>
            </a:xfrm>
            <a:custGeom>
              <a:avLst/>
              <a:gdLst>
                <a:gd name="T0" fmla="*/ 0 w 520"/>
                <a:gd name="T1" fmla="*/ 16 h 296"/>
                <a:gd name="T2" fmla="*/ 509 w 520"/>
                <a:gd name="T3" fmla="*/ 296 h 296"/>
                <a:gd name="T4" fmla="*/ 520 w 520"/>
                <a:gd name="T5" fmla="*/ 286 h 296"/>
                <a:gd name="T6" fmla="*/ 0 w 520"/>
                <a:gd name="T7" fmla="*/ 0 h 296"/>
                <a:gd name="T8" fmla="*/ 0 w 520"/>
                <a:gd name="T9" fmla="*/ 16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0" h="296">
                  <a:moveTo>
                    <a:pt x="0" y="16"/>
                  </a:moveTo>
                  <a:lnTo>
                    <a:pt x="509" y="296"/>
                  </a:lnTo>
                  <a:lnTo>
                    <a:pt x="520" y="286"/>
                  </a:lnTo>
                  <a:lnTo>
                    <a:pt x="0" y="0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6" name="Freeform 84"/>
            <p:cNvSpPr/>
            <p:nvPr/>
          </p:nvSpPr>
          <p:spPr bwMode="auto">
            <a:xfrm>
              <a:off x="4082" y="3011"/>
              <a:ext cx="616" cy="246"/>
            </a:xfrm>
            <a:custGeom>
              <a:avLst/>
              <a:gdLst>
                <a:gd name="T0" fmla="*/ 0 w 616"/>
                <a:gd name="T1" fmla="*/ 232 h 246"/>
                <a:gd name="T2" fmla="*/ 616 w 616"/>
                <a:gd name="T3" fmla="*/ 0 h 246"/>
                <a:gd name="T4" fmla="*/ 616 w 616"/>
                <a:gd name="T5" fmla="*/ 12 h 246"/>
                <a:gd name="T6" fmla="*/ 0 w 616"/>
                <a:gd name="T7" fmla="*/ 246 h 246"/>
                <a:gd name="T8" fmla="*/ 0 w 616"/>
                <a:gd name="T9" fmla="*/ 232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6" h="246">
                  <a:moveTo>
                    <a:pt x="0" y="232"/>
                  </a:moveTo>
                  <a:lnTo>
                    <a:pt x="616" y="0"/>
                  </a:lnTo>
                  <a:lnTo>
                    <a:pt x="616" y="12"/>
                  </a:lnTo>
                  <a:lnTo>
                    <a:pt x="0" y="246"/>
                  </a:lnTo>
                  <a:lnTo>
                    <a:pt x="0" y="2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7" name="Freeform 85"/>
            <p:cNvSpPr/>
            <p:nvPr/>
          </p:nvSpPr>
          <p:spPr bwMode="auto">
            <a:xfrm>
              <a:off x="4755" y="2992"/>
              <a:ext cx="284" cy="19"/>
            </a:xfrm>
            <a:custGeom>
              <a:avLst/>
              <a:gdLst>
                <a:gd name="T0" fmla="*/ 0 w 284"/>
                <a:gd name="T1" fmla="*/ 7 h 19"/>
                <a:gd name="T2" fmla="*/ 284 w 284"/>
                <a:gd name="T3" fmla="*/ 0 h 19"/>
                <a:gd name="T4" fmla="*/ 284 w 284"/>
                <a:gd name="T5" fmla="*/ 7 h 19"/>
                <a:gd name="T6" fmla="*/ 0 w 284"/>
                <a:gd name="T7" fmla="*/ 19 h 19"/>
                <a:gd name="T8" fmla="*/ 0 w 284"/>
                <a:gd name="T9" fmla="*/ 7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4" h="19">
                  <a:moveTo>
                    <a:pt x="0" y="7"/>
                  </a:moveTo>
                  <a:lnTo>
                    <a:pt x="284" y="0"/>
                  </a:lnTo>
                  <a:lnTo>
                    <a:pt x="284" y="7"/>
                  </a:lnTo>
                  <a:lnTo>
                    <a:pt x="0" y="19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8" name="Freeform 86"/>
            <p:cNvSpPr/>
            <p:nvPr/>
          </p:nvSpPr>
          <p:spPr bwMode="auto">
            <a:xfrm>
              <a:off x="4343" y="3013"/>
              <a:ext cx="360" cy="452"/>
            </a:xfrm>
            <a:custGeom>
              <a:avLst/>
              <a:gdLst>
                <a:gd name="T0" fmla="*/ 360 w 360"/>
                <a:gd name="T1" fmla="*/ 0 h 452"/>
                <a:gd name="T2" fmla="*/ 0 w 360"/>
                <a:gd name="T3" fmla="*/ 452 h 452"/>
                <a:gd name="T4" fmla="*/ 16 w 360"/>
                <a:gd name="T5" fmla="*/ 452 h 452"/>
                <a:gd name="T6" fmla="*/ 360 w 360"/>
                <a:gd name="T7" fmla="*/ 10 h 452"/>
                <a:gd name="T8" fmla="*/ 360 w 360"/>
                <a:gd name="T9" fmla="*/ 0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0" h="452">
                  <a:moveTo>
                    <a:pt x="360" y="0"/>
                  </a:moveTo>
                  <a:lnTo>
                    <a:pt x="0" y="452"/>
                  </a:lnTo>
                  <a:lnTo>
                    <a:pt x="16" y="452"/>
                  </a:lnTo>
                  <a:lnTo>
                    <a:pt x="360" y="10"/>
                  </a:lnTo>
                  <a:lnTo>
                    <a:pt x="36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9" name="Freeform 87"/>
            <p:cNvSpPr/>
            <p:nvPr/>
          </p:nvSpPr>
          <p:spPr bwMode="auto">
            <a:xfrm>
              <a:off x="4532" y="3023"/>
              <a:ext cx="180" cy="270"/>
            </a:xfrm>
            <a:custGeom>
              <a:avLst/>
              <a:gdLst>
                <a:gd name="T0" fmla="*/ 171 w 180"/>
                <a:gd name="T1" fmla="*/ 0 h 270"/>
                <a:gd name="T2" fmla="*/ 0 w 180"/>
                <a:gd name="T3" fmla="*/ 262 h 270"/>
                <a:gd name="T4" fmla="*/ 14 w 180"/>
                <a:gd name="T5" fmla="*/ 270 h 270"/>
                <a:gd name="T6" fmla="*/ 180 w 180"/>
                <a:gd name="T7" fmla="*/ 0 h 270"/>
                <a:gd name="T8" fmla="*/ 171 w 180"/>
                <a:gd name="T9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0" h="270">
                  <a:moveTo>
                    <a:pt x="171" y="0"/>
                  </a:moveTo>
                  <a:lnTo>
                    <a:pt x="0" y="262"/>
                  </a:lnTo>
                  <a:lnTo>
                    <a:pt x="14" y="270"/>
                  </a:lnTo>
                  <a:lnTo>
                    <a:pt x="180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0" name="Freeform 88"/>
            <p:cNvSpPr/>
            <p:nvPr/>
          </p:nvSpPr>
          <p:spPr bwMode="auto">
            <a:xfrm>
              <a:off x="4352" y="3330"/>
              <a:ext cx="149" cy="143"/>
            </a:xfrm>
            <a:custGeom>
              <a:avLst/>
              <a:gdLst>
                <a:gd name="T0" fmla="*/ 149 w 149"/>
                <a:gd name="T1" fmla="*/ 0 h 143"/>
                <a:gd name="T2" fmla="*/ 0 w 149"/>
                <a:gd name="T3" fmla="*/ 133 h 143"/>
                <a:gd name="T4" fmla="*/ 7 w 149"/>
                <a:gd name="T5" fmla="*/ 143 h 143"/>
                <a:gd name="T6" fmla="*/ 149 w 149"/>
                <a:gd name="T7" fmla="*/ 8 h 143"/>
                <a:gd name="T8" fmla="*/ 149 w 149"/>
                <a:gd name="T9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143">
                  <a:moveTo>
                    <a:pt x="149" y="0"/>
                  </a:moveTo>
                  <a:lnTo>
                    <a:pt x="0" y="133"/>
                  </a:lnTo>
                  <a:lnTo>
                    <a:pt x="7" y="143"/>
                  </a:lnTo>
                  <a:lnTo>
                    <a:pt x="149" y="8"/>
                  </a:lnTo>
                  <a:lnTo>
                    <a:pt x="14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1" name="Freeform 89"/>
            <p:cNvSpPr/>
            <p:nvPr/>
          </p:nvSpPr>
          <p:spPr bwMode="auto">
            <a:xfrm>
              <a:off x="3497" y="3262"/>
              <a:ext cx="542" cy="166"/>
            </a:xfrm>
            <a:custGeom>
              <a:avLst/>
              <a:gdLst>
                <a:gd name="T0" fmla="*/ 0 w 542"/>
                <a:gd name="T1" fmla="*/ 151 h 166"/>
                <a:gd name="T2" fmla="*/ 533 w 542"/>
                <a:gd name="T3" fmla="*/ 0 h 166"/>
                <a:gd name="T4" fmla="*/ 542 w 542"/>
                <a:gd name="T5" fmla="*/ 9 h 166"/>
                <a:gd name="T6" fmla="*/ 0 w 542"/>
                <a:gd name="T7" fmla="*/ 166 h 166"/>
                <a:gd name="T8" fmla="*/ 0 w 542"/>
                <a:gd name="T9" fmla="*/ 151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2" h="166">
                  <a:moveTo>
                    <a:pt x="0" y="151"/>
                  </a:moveTo>
                  <a:lnTo>
                    <a:pt x="533" y="0"/>
                  </a:lnTo>
                  <a:lnTo>
                    <a:pt x="542" y="9"/>
                  </a:lnTo>
                  <a:lnTo>
                    <a:pt x="0" y="166"/>
                  </a:lnTo>
                  <a:lnTo>
                    <a:pt x="0" y="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2" name="Freeform 90"/>
            <p:cNvSpPr/>
            <p:nvPr/>
          </p:nvSpPr>
          <p:spPr bwMode="auto">
            <a:xfrm>
              <a:off x="3509" y="3430"/>
              <a:ext cx="789" cy="61"/>
            </a:xfrm>
            <a:custGeom>
              <a:avLst/>
              <a:gdLst>
                <a:gd name="T0" fmla="*/ 0 w 789"/>
                <a:gd name="T1" fmla="*/ 0 h 61"/>
                <a:gd name="T2" fmla="*/ 789 w 789"/>
                <a:gd name="T3" fmla="*/ 52 h 61"/>
                <a:gd name="T4" fmla="*/ 789 w 789"/>
                <a:gd name="T5" fmla="*/ 61 h 61"/>
                <a:gd name="T6" fmla="*/ 0 w 789"/>
                <a:gd name="T7" fmla="*/ 7 h 61"/>
                <a:gd name="T8" fmla="*/ 0 w 789"/>
                <a:gd name="T9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9" h="61">
                  <a:moveTo>
                    <a:pt x="0" y="0"/>
                  </a:moveTo>
                  <a:lnTo>
                    <a:pt x="789" y="52"/>
                  </a:lnTo>
                  <a:lnTo>
                    <a:pt x="789" y="61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3" name="Freeform 91"/>
            <p:cNvSpPr/>
            <p:nvPr/>
          </p:nvSpPr>
          <p:spPr bwMode="auto">
            <a:xfrm>
              <a:off x="4066" y="3267"/>
              <a:ext cx="234" cy="210"/>
            </a:xfrm>
            <a:custGeom>
              <a:avLst/>
              <a:gdLst>
                <a:gd name="T0" fmla="*/ 0 w 234"/>
                <a:gd name="T1" fmla="*/ 0 h 210"/>
                <a:gd name="T2" fmla="*/ 234 w 234"/>
                <a:gd name="T3" fmla="*/ 210 h 210"/>
                <a:gd name="T4" fmla="*/ 234 w 234"/>
                <a:gd name="T5" fmla="*/ 198 h 210"/>
                <a:gd name="T6" fmla="*/ 11 w 234"/>
                <a:gd name="T7" fmla="*/ 0 h 210"/>
                <a:gd name="T8" fmla="*/ 0 w 234"/>
                <a:gd name="T9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210">
                  <a:moveTo>
                    <a:pt x="0" y="0"/>
                  </a:moveTo>
                  <a:lnTo>
                    <a:pt x="234" y="210"/>
                  </a:lnTo>
                  <a:lnTo>
                    <a:pt x="234" y="198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4" name="Oval 92"/>
            <p:cNvSpPr>
              <a:spLocks noChangeArrowheads="1"/>
            </p:cNvSpPr>
            <p:nvPr/>
          </p:nvSpPr>
          <p:spPr bwMode="auto">
            <a:xfrm>
              <a:off x="2830" y="965"/>
              <a:ext cx="78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5" name="Oval 93"/>
            <p:cNvSpPr>
              <a:spLocks noChangeArrowheads="1"/>
            </p:cNvSpPr>
            <p:nvPr/>
          </p:nvSpPr>
          <p:spPr bwMode="auto">
            <a:xfrm>
              <a:off x="3374" y="1076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6" name="Oval 94"/>
            <p:cNvSpPr>
              <a:spLocks noChangeArrowheads="1"/>
            </p:cNvSpPr>
            <p:nvPr/>
          </p:nvSpPr>
          <p:spPr bwMode="auto">
            <a:xfrm>
              <a:off x="3424" y="719"/>
              <a:ext cx="69" cy="6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7" name="Oval 95"/>
            <p:cNvSpPr>
              <a:spLocks noChangeArrowheads="1"/>
            </p:cNvSpPr>
            <p:nvPr/>
          </p:nvSpPr>
          <p:spPr bwMode="auto">
            <a:xfrm>
              <a:off x="3623" y="593"/>
              <a:ext cx="78" cy="8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8" name="Oval 96"/>
            <p:cNvSpPr>
              <a:spLocks noChangeArrowheads="1"/>
            </p:cNvSpPr>
            <p:nvPr/>
          </p:nvSpPr>
          <p:spPr bwMode="auto">
            <a:xfrm>
              <a:off x="4044" y="984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9" name="Oval 97"/>
            <p:cNvSpPr>
              <a:spLocks noChangeArrowheads="1"/>
            </p:cNvSpPr>
            <p:nvPr/>
          </p:nvSpPr>
          <p:spPr bwMode="auto">
            <a:xfrm>
              <a:off x="4399" y="832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0" name="Oval 98"/>
            <p:cNvSpPr>
              <a:spLocks noChangeArrowheads="1"/>
            </p:cNvSpPr>
            <p:nvPr/>
          </p:nvSpPr>
          <p:spPr bwMode="auto">
            <a:xfrm>
              <a:off x="4700" y="1076"/>
              <a:ext cx="69" cy="6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1" name="Oval 99"/>
            <p:cNvSpPr>
              <a:spLocks noChangeArrowheads="1"/>
            </p:cNvSpPr>
            <p:nvPr/>
          </p:nvSpPr>
          <p:spPr bwMode="auto">
            <a:xfrm>
              <a:off x="4745" y="2263"/>
              <a:ext cx="64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2" name="Oval 100"/>
            <p:cNvSpPr>
              <a:spLocks noChangeArrowheads="1"/>
            </p:cNvSpPr>
            <p:nvPr/>
          </p:nvSpPr>
          <p:spPr bwMode="auto">
            <a:xfrm>
              <a:off x="3800" y="1583"/>
              <a:ext cx="50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3" name="Oval 101"/>
            <p:cNvSpPr>
              <a:spLocks noChangeArrowheads="1"/>
            </p:cNvSpPr>
            <p:nvPr/>
          </p:nvSpPr>
          <p:spPr bwMode="auto">
            <a:xfrm>
              <a:off x="4949" y="2499"/>
              <a:ext cx="92" cy="9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4" name="Oval 102"/>
            <p:cNvSpPr>
              <a:spLocks noChangeArrowheads="1"/>
            </p:cNvSpPr>
            <p:nvPr/>
          </p:nvSpPr>
          <p:spPr bwMode="auto">
            <a:xfrm>
              <a:off x="4272" y="1706"/>
              <a:ext cx="106" cy="10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5" name="Oval 103"/>
            <p:cNvSpPr>
              <a:spLocks noChangeArrowheads="1"/>
            </p:cNvSpPr>
            <p:nvPr/>
          </p:nvSpPr>
          <p:spPr bwMode="auto">
            <a:xfrm>
              <a:off x="4518" y="1550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6" name="Oval 104"/>
            <p:cNvSpPr>
              <a:spLocks noChangeArrowheads="1"/>
            </p:cNvSpPr>
            <p:nvPr/>
          </p:nvSpPr>
          <p:spPr bwMode="auto">
            <a:xfrm>
              <a:off x="5032" y="1124"/>
              <a:ext cx="85" cy="8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7" name="Oval 105"/>
            <p:cNvSpPr>
              <a:spLocks noChangeArrowheads="1"/>
            </p:cNvSpPr>
            <p:nvPr/>
          </p:nvSpPr>
          <p:spPr bwMode="auto">
            <a:xfrm>
              <a:off x="5039" y="1536"/>
              <a:ext cx="92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8" name="Oval 106"/>
            <p:cNvSpPr>
              <a:spLocks noChangeArrowheads="1"/>
            </p:cNvSpPr>
            <p:nvPr/>
          </p:nvSpPr>
          <p:spPr bwMode="auto">
            <a:xfrm>
              <a:off x="5155" y="2440"/>
              <a:ext cx="66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9" name="Oval 107"/>
            <p:cNvSpPr>
              <a:spLocks noChangeArrowheads="1"/>
            </p:cNvSpPr>
            <p:nvPr/>
          </p:nvSpPr>
          <p:spPr bwMode="auto">
            <a:xfrm>
              <a:off x="5342" y="2040"/>
              <a:ext cx="83" cy="8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0" name="Oval 108"/>
            <p:cNvSpPr>
              <a:spLocks noChangeArrowheads="1"/>
            </p:cNvSpPr>
            <p:nvPr/>
          </p:nvSpPr>
          <p:spPr bwMode="auto">
            <a:xfrm>
              <a:off x="4196" y="2078"/>
              <a:ext cx="47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1" name="Oval 109"/>
            <p:cNvSpPr>
              <a:spLocks noChangeArrowheads="1"/>
            </p:cNvSpPr>
            <p:nvPr/>
          </p:nvSpPr>
          <p:spPr bwMode="auto">
            <a:xfrm>
              <a:off x="4293" y="3454"/>
              <a:ext cx="76" cy="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2" name="Oval 110"/>
            <p:cNvSpPr>
              <a:spLocks noChangeArrowheads="1"/>
            </p:cNvSpPr>
            <p:nvPr/>
          </p:nvSpPr>
          <p:spPr bwMode="auto">
            <a:xfrm>
              <a:off x="4482" y="3274"/>
              <a:ext cx="74" cy="7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3" name="Oval 111"/>
            <p:cNvSpPr>
              <a:spLocks noChangeArrowheads="1"/>
            </p:cNvSpPr>
            <p:nvPr/>
          </p:nvSpPr>
          <p:spPr bwMode="auto">
            <a:xfrm>
              <a:off x="4693" y="2971"/>
              <a:ext cx="62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4" name="Oval 112"/>
            <p:cNvSpPr>
              <a:spLocks noChangeArrowheads="1"/>
            </p:cNvSpPr>
            <p:nvPr/>
          </p:nvSpPr>
          <p:spPr bwMode="auto">
            <a:xfrm>
              <a:off x="5039" y="2954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5" name="Oval 113"/>
            <p:cNvSpPr>
              <a:spLocks noChangeArrowheads="1"/>
            </p:cNvSpPr>
            <p:nvPr/>
          </p:nvSpPr>
          <p:spPr bwMode="auto">
            <a:xfrm>
              <a:off x="4025" y="3224"/>
              <a:ext cx="62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6" name="Oval 114"/>
            <p:cNvSpPr>
              <a:spLocks noChangeArrowheads="1"/>
            </p:cNvSpPr>
            <p:nvPr/>
          </p:nvSpPr>
          <p:spPr bwMode="auto">
            <a:xfrm>
              <a:off x="3381" y="1169"/>
              <a:ext cx="59" cy="5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7" name="Oval 115"/>
            <p:cNvSpPr>
              <a:spLocks noChangeArrowheads="1"/>
            </p:cNvSpPr>
            <p:nvPr/>
          </p:nvSpPr>
          <p:spPr bwMode="auto">
            <a:xfrm>
              <a:off x="2574" y="2073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8" name="Oval 116"/>
            <p:cNvSpPr>
              <a:spLocks noChangeArrowheads="1"/>
            </p:cNvSpPr>
            <p:nvPr/>
          </p:nvSpPr>
          <p:spPr bwMode="auto">
            <a:xfrm>
              <a:off x="2410" y="2459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9" name="Oval 117"/>
            <p:cNvSpPr>
              <a:spLocks noChangeArrowheads="1"/>
            </p:cNvSpPr>
            <p:nvPr/>
          </p:nvSpPr>
          <p:spPr bwMode="auto">
            <a:xfrm>
              <a:off x="2867" y="3174"/>
              <a:ext cx="79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0" name="Oval 118"/>
            <p:cNvSpPr>
              <a:spLocks noChangeArrowheads="1"/>
            </p:cNvSpPr>
            <p:nvPr/>
          </p:nvSpPr>
          <p:spPr bwMode="auto">
            <a:xfrm>
              <a:off x="2811" y="2862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1" name="Oval 119"/>
            <p:cNvSpPr>
              <a:spLocks noChangeArrowheads="1"/>
            </p:cNvSpPr>
            <p:nvPr/>
          </p:nvSpPr>
          <p:spPr bwMode="auto">
            <a:xfrm>
              <a:off x="2867" y="2791"/>
              <a:ext cx="95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2" name="Oval 120"/>
            <p:cNvSpPr>
              <a:spLocks noChangeArrowheads="1"/>
            </p:cNvSpPr>
            <p:nvPr/>
          </p:nvSpPr>
          <p:spPr bwMode="auto">
            <a:xfrm>
              <a:off x="2410" y="1635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3" name="Oval 121"/>
            <p:cNvSpPr>
              <a:spLocks noChangeArrowheads="1"/>
            </p:cNvSpPr>
            <p:nvPr/>
          </p:nvSpPr>
          <p:spPr bwMode="auto">
            <a:xfrm>
              <a:off x="3599" y="2270"/>
              <a:ext cx="45" cy="4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4" name="Oval 122"/>
            <p:cNvSpPr>
              <a:spLocks noChangeArrowheads="1"/>
            </p:cNvSpPr>
            <p:nvPr/>
          </p:nvSpPr>
          <p:spPr bwMode="auto">
            <a:xfrm>
              <a:off x="3462" y="2918"/>
              <a:ext cx="59" cy="6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5" name="Oval 123"/>
            <p:cNvSpPr>
              <a:spLocks noChangeArrowheads="1"/>
            </p:cNvSpPr>
            <p:nvPr/>
          </p:nvSpPr>
          <p:spPr bwMode="auto">
            <a:xfrm>
              <a:off x="3594" y="3449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6" name="Oval 124"/>
            <p:cNvSpPr>
              <a:spLocks noChangeArrowheads="1"/>
            </p:cNvSpPr>
            <p:nvPr/>
          </p:nvSpPr>
          <p:spPr bwMode="auto">
            <a:xfrm>
              <a:off x="3445" y="3399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7" name="Oval 125"/>
            <p:cNvSpPr>
              <a:spLocks noChangeArrowheads="1"/>
            </p:cNvSpPr>
            <p:nvPr/>
          </p:nvSpPr>
          <p:spPr bwMode="auto">
            <a:xfrm>
              <a:off x="2792" y="1270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8" name="Oval 126"/>
            <p:cNvSpPr>
              <a:spLocks noChangeArrowheads="1"/>
            </p:cNvSpPr>
            <p:nvPr/>
          </p:nvSpPr>
          <p:spPr bwMode="auto">
            <a:xfrm>
              <a:off x="2564" y="1756"/>
              <a:ext cx="95" cy="9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9" name="Oval 127"/>
            <p:cNvSpPr>
              <a:spLocks noChangeArrowheads="1"/>
            </p:cNvSpPr>
            <p:nvPr/>
          </p:nvSpPr>
          <p:spPr bwMode="auto">
            <a:xfrm>
              <a:off x="3107" y="1756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0" name="Oval 128"/>
            <p:cNvSpPr>
              <a:spLocks noChangeArrowheads="1"/>
            </p:cNvSpPr>
            <p:nvPr/>
          </p:nvSpPr>
          <p:spPr bwMode="auto">
            <a:xfrm>
              <a:off x="3263" y="2030"/>
              <a:ext cx="99" cy="1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1" name="Oval 129"/>
            <p:cNvSpPr>
              <a:spLocks noChangeArrowheads="1"/>
            </p:cNvSpPr>
            <p:nvPr/>
          </p:nvSpPr>
          <p:spPr bwMode="auto">
            <a:xfrm>
              <a:off x="3021" y="2412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2" name="Oval 130"/>
            <p:cNvSpPr>
              <a:spLocks noChangeArrowheads="1"/>
            </p:cNvSpPr>
            <p:nvPr/>
          </p:nvSpPr>
          <p:spPr bwMode="auto">
            <a:xfrm>
              <a:off x="3919" y="2828"/>
              <a:ext cx="102" cy="10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3" name="Oval 131"/>
            <p:cNvSpPr>
              <a:spLocks noChangeArrowheads="1"/>
            </p:cNvSpPr>
            <p:nvPr/>
          </p:nvSpPr>
          <p:spPr bwMode="auto">
            <a:xfrm>
              <a:off x="4163" y="2705"/>
              <a:ext cx="45" cy="4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4" name="Oval 132"/>
            <p:cNvSpPr>
              <a:spLocks noChangeArrowheads="1"/>
            </p:cNvSpPr>
            <p:nvPr/>
          </p:nvSpPr>
          <p:spPr bwMode="auto">
            <a:xfrm>
              <a:off x="4281" y="638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5" name="Freeform 133"/>
            <p:cNvSpPr/>
            <p:nvPr/>
          </p:nvSpPr>
          <p:spPr bwMode="auto">
            <a:xfrm>
              <a:off x="2893" y="641"/>
              <a:ext cx="744" cy="357"/>
            </a:xfrm>
            <a:custGeom>
              <a:avLst/>
              <a:gdLst>
                <a:gd name="T0" fmla="*/ 0 w 744"/>
                <a:gd name="T1" fmla="*/ 343 h 357"/>
                <a:gd name="T2" fmla="*/ 734 w 744"/>
                <a:gd name="T3" fmla="*/ 0 h 357"/>
                <a:gd name="T4" fmla="*/ 744 w 744"/>
                <a:gd name="T5" fmla="*/ 11 h 357"/>
                <a:gd name="T6" fmla="*/ 8 w 744"/>
                <a:gd name="T7" fmla="*/ 357 h 357"/>
                <a:gd name="T8" fmla="*/ 0 w 744"/>
                <a:gd name="T9" fmla="*/ 343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4" h="357">
                  <a:moveTo>
                    <a:pt x="0" y="343"/>
                  </a:moveTo>
                  <a:lnTo>
                    <a:pt x="734" y="0"/>
                  </a:lnTo>
                  <a:lnTo>
                    <a:pt x="744" y="11"/>
                  </a:lnTo>
                  <a:lnTo>
                    <a:pt x="8" y="357"/>
                  </a:lnTo>
                  <a:lnTo>
                    <a:pt x="0" y="3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6" name="Freeform 134"/>
            <p:cNvSpPr/>
            <p:nvPr/>
          </p:nvSpPr>
          <p:spPr bwMode="auto">
            <a:xfrm>
              <a:off x="3694" y="633"/>
              <a:ext cx="592" cy="50"/>
            </a:xfrm>
            <a:custGeom>
              <a:avLst/>
              <a:gdLst>
                <a:gd name="T0" fmla="*/ 0 w 592"/>
                <a:gd name="T1" fmla="*/ 0 h 50"/>
                <a:gd name="T2" fmla="*/ 592 w 592"/>
                <a:gd name="T3" fmla="*/ 41 h 50"/>
                <a:gd name="T4" fmla="*/ 592 w 592"/>
                <a:gd name="T5" fmla="*/ 50 h 50"/>
                <a:gd name="T6" fmla="*/ 0 w 592"/>
                <a:gd name="T7" fmla="*/ 12 h 50"/>
                <a:gd name="T8" fmla="*/ 0 w 592"/>
                <a:gd name="T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50">
                  <a:moveTo>
                    <a:pt x="0" y="0"/>
                  </a:moveTo>
                  <a:lnTo>
                    <a:pt x="592" y="41"/>
                  </a:lnTo>
                  <a:lnTo>
                    <a:pt x="592" y="50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7" name="Freeform 135"/>
            <p:cNvSpPr/>
            <p:nvPr/>
          </p:nvSpPr>
          <p:spPr bwMode="auto">
            <a:xfrm>
              <a:off x="3694" y="641"/>
              <a:ext cx="713" cy="234"/>
            </a:xfrm>
            <a:custGeom>
              <a:avLst/>
              <a:gdLst>
                <a:gd name="T0" fmla="*/ 0 w 713"/>
                <a:gd name="T1" fmla="*/ 7 h 234"/>
                <a:gd name="T2" fmla="*/ 713 w 713"/>
                <a:gd name="T3" fmla="*/ 234 h 234"/>
                <a:gd name="T4" fmla="*/ 713 w 713"/>
                <a:gd name="T5" fmla="*/ 222 h 234"/>
                <a:gd name="T6" fmla="*/ 0 w 713"/>
                <a:gd name="T7" fmla="*/ 0 h 234"/>
                <a:gd name="T8" fmla="*/ 0 w 713"/>
                <a:gd name="T9" fmla="*/ 7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3" h="234">
                  <a:moveTo>
                    <a:pt x="0" y="7"/>
                  </a:moveTo>
                  <a:lnTo>
                    <a:pt x="713" y="234"/>
                  </a:lnTo>
                  <a:lnTo>
                    <a:pt x="713" y="222"/>
                  </a:lnTo>
                  <a:lnTo>
                    <a:pt x="0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8" name="Freeform 136"/>
            <p:cNvSpPr/>
            <p:nvPr/>
          </p:nvSpPr>
          <p:spPr bwMode="auto">
            <a:xfrm>
              <a:off x="4338" y="697"/>
              <a:ext cx="705" cy="464"/>
            </a:xfrm>
            <a:custGeom>
              <a:avLst/>
              <a:gdLst>
                <a:gd name="T0" fmla="*/ 0 w 705"/>
                <a:gd name="T1" fmla="*/ 15 h 464"/>
                <a:gd name="T2" fmla="*/ 701 w 705"/>
                <a:gd name="T3" fmla="*/ 464 h 464"/>
                <a:gd name="T4" fmla="*/ 705 w 705"/>
                <a:gd name="T5" fmla="*/ 457 h 464"/>
                <a:gd name="T6" fmla="*/ 7 w 705"/>
                <a:gd name="T7" fmla="*/ 0 h 464"/>
                <a:gd name="T8" fmla="*/ 0 w 705"/>
                <a:gd name="T9" fmla="*/ 15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5" h="464">
                  <a:moveTo>
                    <a:pt x="0" y="15"/>
                  </a:moveTo>
                  <a:lnTo>
                    <a:pt x="701" y="464"/>
                  </a:lnTo>
                  <a:lnTo>
                    <a:pt x="705" y="457"/>
                  </a:lnTo>
                  <a:lnTo>
                    <a:pt x="7" y="0"/>
                  </a:lnTo>
                  <a:lnTo>
                    <a:pt x="0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9" name="Freeform 137"/>
            <p:cNvSpPr/>
            <p:nvPr/>
          </p:nvSpPr>
          <p:spPr bwMode="auto">
            <a:xfrm>
              <a:off x="5086" y="2111"/>
              <a:ext cx="301" cy="850"/>
            </a:xfrm>
            <a:custGeom>
              <a:avLst/>
              <a:gdLst>
                <a:gd name="T0" fmla="*/ 301 w 301"/>
                <a:gd name="T1" fmla="*/ 0 h 850"/>
                <a:gd name="T2" fmla="*/ 12 w 301"/>
                <a:gd name="T3" fmla="*/ 850 h 850"/>
                <a:gd name="T4" fmla="*/ 0 w 301"/>
                <a:gd name="T5" fmla="*/ 850 h 850"/>
                <a:gd name="T6" fmla="*/ 289 w 301"/>
                <a:gd name="T7" fmla="*/ 0 h 850"/>
                <a:gd name="T8" fmla="*/ 301 w 301"/>
                <a:gd name="T9" fmla="*/ 0 h 8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1" h="850">
                  <a:moveTo>
                    <a:pt x="301" y="0"/>
                  </a:moveTo>
                  <a:lnTo>
                    <a:pt x="12" y="850"/>
                  </a:lnTo>
                  <a:lnTo>
                    <a:pt x="0" y="850"/>
                  </a:lnTo>
                  <a:lnTo>
                    <a:pt x="289" y="0"/>
                  </a:lnTo>
                  <a:lnTo>
                    <a:pt x="30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0" name="Freeform 138"/>
            <p:cNvSpPr/>
            <p:nvPr/>
          </p:nvSpPr>
          <p:spPr bwMode="auto">
            <a:xfrm>
              <a:off x="4359" y="3018"/>
              <a:ext cx="703" cy="469"/>
            </a:xfrm>
            <a:custGeom>
              <a:avLst/>
              <a:gdLst>
                <a:gd name="T0" fmla="*/ 0 w 703"/>
                <a:gd name="T1" fmla="*/ 469 h 469"/>
                <a:gd name="T2" fmla="*/ 703 w 703"/>
                <a:gd name="T3" fmla="*/ 5 h 469"/>
                <a:gd name="T4" fmla="*/ 692 w 703"/>
                <a:gd name="T5" fmla="*/ 0 h 469"/>
                <a:gd name="T6" fmla="*/ 0 w 703"/>
                <a:gd name="T7" fmla="*/ 459 h 469"/>
                <a:gd name="T8" fmla="*/ 0 w 703"/>
                <a:gd name="T9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3" h="469">
                  <a:moveTo>
                    <a:pt x="0" y="469"/>
                  </a:moveTo>
                  <a:lnTo>
                    <a:pt x="703" y="5"/>
                  </a:lnTo>
                  <a:lnTo>
                    <a:pt x="692" y="0"/>
                  </a:lnTo>
                  <a:lnTo>
                    <a:pt x="0" y="459"/>
                  </a:lnTo>
                  <a:lnTo>
                    <a:pt x="0" y="4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1" name="Freeform 139"/>
            <p:cNvSpPr/>
            <p:nvPr/>
          </p:nvSpPr>
          <p:spPr bwMode="auto">
            <a:xfrm>
              <a:off x="2929" y="3229"/>
              <a:ext cx="521" cy="213"/>
            </a:xfrm>
            <a:custGeom>
              <a:avLst/>
              <a:gdLst>
                <a:gd name="T0" fmla="*/ 0 w 521"/>
                <a:gd name="T1" fmla="*/ 11 h 213"/>
                <a:gd name="T2" fmla="*/ 521 w 521"/>
                <a:gd name="T3" fmla="*/ 213 h 213"/>
                <a:gd name="T4" fmla="*/ 521 w 521"/>
                <a:gd name="T5" fmla="*/ 196 h 213"/>
                <a:gd name="T6" fmla="*/ 7 w 521"/>
                <a:gd name="T7" fmla="*/ 0 h 213"/>
                <a:gd name="T8" fmla="*/ 0 w 521"/>
                <a:gd name="T9" fmla="*/ 11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213">
                  <a:moveTo>
                    <a:pt x="0" y="11"/>
                  </a:moveTo>
                  <a:lnTo>
                    <a:pt x="521" y="213"/>
                  </a:lnTo>
                  <a:lnTo>
                    <a:pt x="521" y="196"/>
                  </a:lnTo>
                  <a:lnTo>
                    <a:pt x="7" y="0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2" name="Freeform 140"/>
            <p:cNvSpPr/>
            <p:nvPr/>
          </p:nvSpPr>
          <p:spPr bwMode="auto">
            <a:xfrm>
              <a:off x="2460" y="2537"/>
              <a:ext cx="431" cy="658"/>
            </a:xfrm>
            <a:custGeom>
              <a:avLst/>
              <a:gdLst>
                <a:gd name="T0" fmla="*/ 0 w 431"/>
                <a:gd name="T1" fmla="*/ 0 h 658"/>
                <a:gd name="T2" fmla="*/ 419 w 431"/>
                <a:gd name="T3" fmla="*/ 658 h 658"/>
                <a:gd name="T4" fmla="*/ 431 w 431"/>
                <a:gd name="T5" fmla="*/ 651 h 658"/>
                <a:gd name="T6" fmla="*/ 12 w 431"/>
                <a:gd name="T7" fmla="*/ 0 h 658"/>
                <a:gd name="T8" fmla="*/ 0 w 431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1" h="658">
                  <a:moveTo>
                    <a:pt x="0" y="0"/>
                  </a:moveTo>
                  <a:lnTo>
                    <a:pt x="419" y="658"/>
                  </a:lnTo>
                  <a:lnTo>
                    <a:pt x="431" y="651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3" name="Rectangle 141"/>
            <p:cNvSpPr>
              <a:spLocks noChangeArrowheads="1"/>
            </p:cNvSpPr>
            <p:nvPr/>
          </p:nvSpPr>
          <p:spPr bwMode="auto">
            <a:xfrm>
              <a:off x="2446" y="1716"/>
              <a:ext cx="9" cy="76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4" name="Freeform 142"/>
            <p:cNvSpPr/>
            <p:nvPr/>
          </p:nvSpPr>
          <p:spPr bwMode="auto">
            <a:xfrm>
              <a:off x="2467" y="1026"/>
              <a:ext cx="393" cy="635"/>
            </a:xfrm>
            <a:custGeom>
              <a:avLst/>
              <a:gdLst>
                <a:gd name="T0" fmla="*/ 0 w 393"/>
                <a:gd name="T1" fmla="*/ 623 h 635"/>
                <a:gd name="T2" fmla="*/ 381 w 393"/>
                <a:gd name="T3" fmla="*/ 0 h 635"/>
                <a:gd name="T4" fmla="*/ 393 w 393"/>
                <a:gd name="T5" fmla="*/ 0 h 635"/>
                <a:gd name="T6" fmla="*/ 12 w 393"/>
                <a:gd name="T7" fmla="*/ 635 h 635"/>
                <a:gd name="T8" fmla="*/ 0 w 393"/>
                <a:gd name="T9" fmla="*/ 623 h 6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3" h="635">
                  <a:moveTo>
                    <a:pt x="0" y="623"/>
                  </a:moveTo>
                  <a:lnTo>
                    <a:pt x="381" y="0"/>
                  </a:lnTo>
                  <a:lnTo>
                    <a:pt x="393" y="0"/>
                  </a:lnTo>
                  <a:lnTo>
                    <a:pt x="12" y="635"/>
                  </a:lnTo>
                  <a:lnTo>
                    <a:pt x="0" y="6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5" name="Freeform 143"/>
            <p:cNvSpPr/>
            <p:nvPr/>
          </p:nvSpPr>
          <p:spPr bwMode="auto">
            <a:xfrm>
              <a:off x="2616" y="1034"/>
              <a:ext cx="247" cy="741"/>
            </a:xfrm>
            <a:custGeom>
              <a:avLst/>
              <a:gdLst>
                <a:gd name="T0" fmla="*/ 235 w 247"/>
                <a:gd name="T1" fmla="*/ 0 h 741"/>
                <a:gd name="T2" fmla="*/ 0 w 247"/>
                <a:gd name="T3" fmla="*/ 734 h 741"/>
                <a:gd name="T4" fmla="*/ 17 w 247"/>
                <a:gd name="T5" fmla="*/ 741 h 741"/>
                <a:gd name="T6" fmla="*/ 247 w 247"/>
                <a:gd name="T7" fmla="*/ 0 h 741"/>
                <a:gd name="T8" fmla="*/ 235 w 247"/>
                <a:gd name="T9" fmla="*/ 0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741">
                  <a:moveTo>
                    <a:pt x="235" y="0"/>
                  </a:moveTo>
                  <a:lnTo>
                    <a:pt x="0" y="734"/>
                  </a:lnTo>
                  <a:lnTo>
                    <a:pt x="17" y="741"/>
                  </a:lnTo>
                  <a:lnTo>
                    <a:pt x="247" y="0"/>
                  </a:lnTo>
                  <a:lnTo>
                    <a:pt x="2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6" name="Freeform 144"/>
            <p:cNvSpPr/>
            <p:nvPr/>
          </p:nvSpPr>
          <p:spPr bwMode="auto">
            <a:xfrm>
              <a:off x="3429" y="659"/>
              <a:ext cx="222" cy="431"/>
            </a:xfrm>
            <a:custGeom>
              <a:avLst/>
              <a:gdLst>
                <a:gd name="T0" fmla="*/ 208 w 222"/>
                <a:gd name="T1" fmla="*/ 0 h 431"/>
                <a:gd name="T2" fmla="*/ 0 w 222"/>
                <a:gd name="T3" fmla="*/ 424 h 431"/>
                <a:gd name="T4" fmla="*/ 9 w 222"/>
                <a:gd name="T5" fmla="*/ 431 h 431"/>
                <a:gd name="T6" fmla="*/ 222 w 222"/>
                <a:gd name="T7" fmla="*/ 0 h 431"/>
                <a:gd name="T8" fmla="*/ 208 w 222"/>
                <a:gd name="T9" fmla="*/ 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2" h="431">
                  <a:moveTo>
                    <a:pt x="208" y="0"/>
                  </a:moveTo>
                  <a:lnTo>
                    <a:pt x="0" y="424"/>
                  </a:lnTo>
                  <a:lnTo>
                    <a:pt x="9" y="431"/>
                  </a:lnTo>
                  <a:lnTo>
                    <a:pt x="222" y="0"/>
                  </a:lnTo>
                  <a:lnTo>
                    <a:pt x="20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7" name="Freeform 145"/>
            <p:cNvSpPr/>
            <p:nvPr/>
          </p:nvSpPr>
          <p:spPr bwMode="auto">
            <a:xfrm>
              <a:off x="3455" y="882"/>
              <a:ext cx="961" cy="239"/>
            </a:xfrm>
            <a:custGeom>
              <a:avLst/>
              <a:gdLst>
                <a:gd name="T0" fmla="*/ 0 w 961"/>
                <a:gd name="T1" fmla="*/ 225 h 239"/>
                <a:gd name="T2" fmla="*/ 961 w 961"/>
                <a:gd name="T3" fmla="*/ 0 h 239"/>
                <a:gd name="T4" fmla="*/ 961 w 961"/>
                <a:gd name="T5" fmla="*/ 12 h 239"/>
                <a:gd name="T6" fmla="*/ 0 w 961"/>
                <a:gd name="T7" fmla="*/ 239 h 239"/>
                <a:gd name="T8" fmla="*/ 0 w 961"/>
                <a:gd name="T9" fmla="*/ 225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1" h="239">
                  <a:moveTo>
                    <a:pt x="0" y="225"/>
                  </a:moveTo>
                  <a:lnTo>
                    <a:pt x="961" y="0"/>
                  </a:lnTo>
                  <a:lnTo>
                    <a:pt x="961" y="12"/>
                  </a:lnTo>
                  <a:lnTo>
                    <a:pt x="0" y="239"/>
                  </a:lnTo>
                  <a:lnTo>
                    <a:pt x="0" y="2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8" name="Freeform 146"/>
            <p:cNvSpPr/>
            <p:nvPr/>
          </p:nvSpPr>
          <p:spPr bwMode="auto">
            <a:xfrm>
              <a:off x="3445" y="1131"/>
              <a:ext cx="838" cy="608"/>
            </a:xfrm>
            <a:custGeom>
              <a:avLst/>
              <a:gdLst>
                <a:gd name="T0" fmla="*/ 0 w 838"/>
                <a:gd name="T1" fmla="*/ 0 h 608"/>
                <a:gd name="T2" fmla="*/ 838 w 838"/>
                <a:gd name="T3" fmla="*/ 594 h 608"/>
                <a:gd name="T4" fmla="*/ 829 w 838"/>
                <a:gd name="T5" fmla="*/ 608 h 608"/>
                <a:gd name="T6" fmla="*/ 0 w 838"/>
                <a:gd name="T7" fmla="*/ 16 h 608"/>
                <a:gd name="T8" fmla="*/ 0 w 838"/>
                <a:gd name="T9" fmla="*/ 0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8" h="608">
                  <a:moveTo>
                    <a:pt x="0" y="0"/>
                  </a:moveTo>
                  <a:lnTo>
                    <a:pt x="838" y="594"/>
                  </a:lnTo>
                  <a:lnTo>
                    <a:pt x="829" y="608"/>
                  </a:lnTo>
                  <a:lnTo>
                    <a:pt x="0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9" name="Freeform 147"/>
            <p:cNvSpPr/>
            <p:nvPr/>
          </p:nvSpPr>
          <p:spPr bwMode="auto">
            <a:xfrm>
              <a:off x="2455" y="1839"/>
              <a:ext cx="159" cy="637"/>
            </a:xfrm>
            <a:custGeom>
              <a:avLst/>
              <a:gdLst>
                <a:gd name="T0" fmla="*/ 147 w 159"/>
                <a:gd name="T1" fmla="*/ 0 h 637"/>
                <a:gd name="T2" fmla="*/ 0 w 159"/>
                <a:gd name="T3" fmla="*/ 637 h 637"/>
                <a:gd name="T4" fmla="*/ 17 w 159"/>
                <a:gd name="T5" fmla="*/ 637 h 637"/>
                <a:gd name="T6" fmla="*/ 159 w 159"/>
                <a:gd name="T7" fmla="*/ 0 h 637"/>
                <a:gd name="T8" fmla="*/ 147 w 159"/>
                <a:gd name="T9" fmla="*/ 0 h 6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637">
                  <a:moveTo>
                    <a:pt x="147" y="0"/>
                  </a:moveTo>
                  <a:lnTo>
                    <a:pt x="0" y="637"/>
                  </a:lnTo>
                  <a:lnTo>
                    <a:pt x="17" y="637"/>
                  </a:lnTo>
                  <a:lnTo>
                    <a:pt x="159" y="0"/>
                  </a:lnTo>
                  <a:lnTo>
                    <a:pt x="14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0" name="Freeform 148"/>
            <p:cNvSpPr/>
            <p:nvPr/>
          </p:nvSpPr>
          <p:spPr bwMode="auto">
            <a:xfrm>
              <a:off x="4326" y="700"/>
              <a:ext cx="107" cy="147"/>
            </a:xfrm>
            <a:custGeom>
              <a:avLst/>
              <a:gdLst>
                <a:gd name="T0" fmla="*/ 0 w 107"/>
                <a:gd name="T1" fmla="*/ 12 h 147"/>
                <a:gd name="T2" fmla="*/ 90 w 107"/>
                <a:gd name="T3" fmla="*/ 147 h 147"/>
                <a:gd name="T4" fmla="*/ 107 w 107"/>
                <a:gd name="T5" fmla="*/ 147 h 147"/>
                <a:gd name="T6" fmla="*/ 12 w 107"/>
                <a:gd name="T7" fmla="*/ 0 h 147"/>
                <a:gd name="T8" fmla="*/ 0 w 107"/>
                <a:gd name="T9" fmla="*/ 12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" h="147">
                  <a:moveTo>
                    <a:pt x="0" y="12"/>
                  </a:moveTo>
                  <a:lnTo>
                    <a:pt x="90" y="147"/>
                  </a:lnTo>
                  <a:lnTo>
                    <a:pt x="107" y="147"/>
                  </a:lnTo>
                  <a:lnTo>
                    <a:pt x="12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1" name="Freeform 149"/>
            <p:cNvSpPr/>
            <p:nvPr/>
          </p:nvSpPr>
          <p:spPr bwMode="auto">
            <a:xfrm>
              <a:off x="4475" y="882"/>
              <a:ext cx="564" cy="279"/>
            </a:xfrm>
            <a:custGeom>
              <a:avLst/>
              <a:gdLst>
                <a:gd name="T0" fmla="*/ 0 w 564"/>
                <a:gd name="T1" fmla="*/ 17 h 279"/>
                <a:gd name="T2" fmla="*/ 564 w 564"/>
                <a:gd name="T3" fmla="*/ 279 h 279"/>
                <a:gd name="T4" fmla="*/ 564 w 564"/>
                <a:gd name="T5" fmla="*/ 268 h 279"/>
                <a:gd name="T6" fmla="*/ 0 w 564"/>
                <a:gd name="T7" fmla="*/ 0 h 279"/>
                <a:gd name="T8" fmla="*/ 0 w 564"/>
                <a:gd name="T9" fmla="*/ 17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4" h="279">
                  <a:moveTo>
                    <a:pt x="0" y="17"/>
                  </a:moveTo>
                  <a:lnTo>
                    <a:pt x="564" y="279"/>
                  </a:lnTo>
                  <a:lnTo>
                    <a:pt x="564" y="268"/>
                  </a:lnTo>
                  <a:lnTo>
                    <a:pt x="0" y="0"/>
                  </a:lnTo>
                  <a:lnTo>
                    <a:pt x="0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2" name="Freeform 150"/>
            <p:cNvSpPr/>
            <p:nvPr/>
          </p:nvSpPr>
          <p:spPr bwMode="auto">
            <a:xfrm>
              <a:off x="4461" y="899"/>
              <a:ext cx="592" cy="658"/>
            </a:xfrm>
            <a:custGeom>
              <a:avLst/>
              <a:gdLst>
                <a:gd name="T0" fmla="*/ 0 w 592"/>
                <a:gd name="T1" fmla="*/ 7 h 658"/>
                <a:gd name="T2" fmla="*/ 582 w 592"/>
                <a:gd name="T3" fmla="*/ 658 h 658"/>
                <a:gd name="T4" fmla="*/ 592 w 592"/>
                <a:gd name="T5" fmla="*/ 648 h 658"/>
                <a:gd name="T6" fmla="*/ 14 w 592"/>
                <a:gd name="T7" fmla="*/ 0 h 658"/>
                <a:gd name="T8" fmla="*/ 0 w 592"/>
                <a:gd name="T9" fmla="*/ 7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658">
                  <a:moveTo>
                    <a:pt x="0" y="7"/>
                  </a:moveTo>
                  <a:lnTo>
                    <a:pt x="582" y="658"/>
                  </a:lnTo>
                  <a:lnTo>
                    <a:pt x="592" y="648"/>
                  </a:lnTo>
                  <a:lnTo>
                    <a:pt x="14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3" name="Freeform 151"/>
            <p:cNvSpPr/>
            <p:nvPr/>
          </p:nvSpPr>
          <p:spPr bwMode="auto">
            <a:xfrm>
              <a:off x="4324" y="913"/>
              <a:ext cx="123" cy="795"/>
            </a:xfrm>
            <a:custGeom>
              <a:avLst/>
              <a:gdLst>
                <a:gd name="T0" fmla="*/ 111 w 123"/>
                <a:gd name="T1" fmla="*/ 0 h 795"/>
                <a:gd name="T2" fmla="*/ 0 w 123"/>
                <a:gd name="T3" fmla="*/ 795 h 795"/>
                <a:gd name="T4" fmla="*/ 16 w 123"/>
                <a:gd name="T5" fmla="*/ 795 h 795"/>
                <a:gd name="T6" fmla="*/ 123 w 123"/>
                <a:gd name="T7" fmla="*/ 0 h 795"/>
                <a:gd name="T8" fmla="*/ 111 w 123"/>
                <a:gd name="T9" fmla="*/ 0 h 7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795">
                  <a:moveTo>
                    <a:pt x="111" y="0"/>
                  </a:moveTo>
                  <a:lnTo>
                    <a:pt x="0" y="795"/>
                  </a:lnTo>
                  <a:lnTo>
                    <a:pt x="16" y="795"/>
                  </a:lnTo>
                  <a:lnTo>
                    <a:pt x="123" y="0"/>
                  </a:lnTo>
                  <a:lnTo>
                    <a:pt x="11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4" name="Freeform 152"/>
            <p:cNvSpPr/>
            <p:nvPr/>
          </p:nvSpPr>
          <p:spPr bwMode="auto">
            <a:xfrm>
              <a:off x="4345" y="1796"/>
              <a:ext cx="424" cy="485"/>
            </a:xfrm>
            <a:custGeom>
              <a:avLst/>
              <a:gdLst>
                <a:gd name="T0" fmla="*/ 0 w 424"/>
                <a:gd name="T1" fmla="*/ 5 h 485"/>
                <a:gd name="T2" fmla="*/ 410 w 424"/>
                <a:gd name="T3" fmla="*/ 485 h 485"/>
                <a:gd name="T4" fmla="*/ 424 w 424"/>
                <a:gd name="T5" fmla="*/ 478 h 485"/>
                <a:gd name="T6" fmla="*/ 14 w 424"/>
                <a:gd name="T7" fmla="*/ 0 h 485"/>
                <a:gd name="T8" fmla="*/ 0 w 424"/>
                <a:gd name="T9" fmla="*/ 5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4" h="485">
                  <a:moveTo>
                    <a:pt x="0" y="5"/>
                  </a:moveTo>
                  <a:lnTo>
                    <a:pt x="410" y="485"/>
                  </a:lnTo>
                  <a:lnTo>
                    <a:pt x="424" y="478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5" name="Freeform 153"/>
            <p:cNvSpPr/>
            <p:nvPr/>
          </p:nvSpPr>
          <p:spPr bwMode="auto">
            <a:xfrm>
              <a:off x="2477" y="2518"/>
              <a:ext cx="414" cy="308"/>
            </a:xfrm>
            <a:custGeom>
              <a:avLst/>
              <a:gdLst>
                <a:gd name="T0" fmla="*/ 0 w 414"/>
                <a:gd name="T1" fmla="*/ 7 h 308"/>
                <a:gd name="T2" fmla="*/ 402 w 414"/>
                <a:gd name="T3" fmla="*/ 308 h 308"/>
                <a:gd name="T4" fmla="*/ 414 w 414"/>
                <a:gd name="T5" fmla="*/ 299 h 308"/>
                <a:gd name="T6" fmla="*/ 9 w 414"/>
                <a:gd name="T7" fmla="*/ 0 h 308"/>
                <a:gd name="T8" fmla="*/ 0 w 414"/>
                <a:gd name="T9" fmla="*/ 7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4" h="308">
                  <a:moveTo>
                    <a:pt x="0" y="7"/>
                  </a:moveTo>
                  <a:lnTo>
                    <a:pt x="402" y="308"/>
                  </a:lnTo>
                  <a:lnTo>
                    <a:pt x="414" y="299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6" name="Freeform 154"/>
            <p:cNvSpPr/>
            <p:nvPr/>
          </p:nvSpPr>
          <p:spPr bwMode="auto">
            <a:xfrm>
              <a:off x="4994" y="1621"/>
              <a:ext cx="80" cy="885"/>
            </a:xfrm>
            <a:custGeom>
              <a:avLst/>
              <a:gdLst>
                <a:gd name="T0" fmla="*/ 73 w 80"/>
                <a:gd name="T1" fmla="*/ 0 h 885"/>
                <a:gd name="T2" fmla="*/ 0 w 80"/>
                <a:gd name="T3" fmla="*/ 885 h 885"/>
                <a:gd name="T4" fmla="*/ 9 w 80"/>
                <a:gd name="T5" fmla="*/ 885 h 885"/>
                <a:gd name="T6" fmla="*/ 80 w 80"/>
                <a:gd name="T7" fmla="*/ 0 h 885"/>
                <a:gd name="T8" fmla="*/ 73 w 80"/>
                <a:gd name="T9" fmla="*/ 0 h 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885">
                  <a:moveTo>
                    <a:pt x="73" y="0"/>
                  </a:moveTo>
                  <a:lnTo>
                    <a:pt x="0" y="885"/>
                  </a:lnTo>
                  <a:lnTo>
                    <a:pt x="9" y="885"/>
                  </a:lnTo>
                  <a:lnTo>
                    <a:pt x="80" y="0"/>
                  </a:lnTo>
                  <a:lnTo>
                    <a:pt x="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7" name="Freeform 155"/>
            <p:cNvSpPr/>
            <p:nvPr/>
          </p:nvSpPr>
          <p:spPr bwMode="auto">
            <a:xfrm>
              <a:off x="5022" y="2104"/>
              <a:ext cx="355" cy="412"/>
            </a:xfrm>
            <a:custGeom>
              <a:avLst/>
              <a:gdLst>
                <a:gd name="T0" fmla="*/ 0 w 355"/>
                <a:gd name="T1" fmla="*/ 405 h 412"/>
                <a:gd name="T2" fmla="*/ 344 w 355"/>
                <a:gd name="T3" fmla="*/ 0 h 412"/>
                <a:gd name="T4" fmla="*/ 355 w 355"/>
                <a:gd name="T5" fmla="*/ 7 h 412"/>
                <a:gd name="T6" fmla="*/ 10 w 355"/>
                <a:gd name="T7" fmla="*/ 412 h 412"/>
                <a:gd name="T8" fmla="*/ 0 w 355"/>
                <a:gd name="T9" fmla="*/ 405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5" h="412">
                  <a:moveTo>
                    <a:pt x="0" y="405"/>
                  </a:moveTo>
                  <a:lnTo>
                    <a:pt x="344" y="0"/>
                  </a:lnTo>
                  <a:lnTo>
                    <a:pt x="355" y="7"/>
                  </a:lnTo>
                  <a:lnTo>
                    <a:pt x="10" y="412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8" name="Freeform 156"/>
            <p:cNvSpPr/>
            <p:nvPr/>
          </p:nvSpPr>
          <p:spPr bwMode="auto">
            <a:xfrm>
              <a:off x="4788" y="2310"/>
              <a:ext cx="184" cy="213"/>
            </a:xfrm>
            <a:custGeom>
              <a:avLst/>
              <a:gdLst>
                <a:gd name="T0" fmla="*/ 0 w 184"/>
                <a:gd name="T1" fmla="*/ 7 h 213"/>
                <a:gd name="T2" fmla="*/ 177 w 184"/>
                <a:gd name="T3" fmla="*/ 213 h 213"/>
                <a:gd name="T4" fmla="*/ 184 w 184"/>
                <a:gd name="T5" fmla="*/ 201 h 213"/>
                <a:gd name="T6" fmla="*/ 12 w 184"/>
                <a:gd name="T7" fmla="*/ 0 h 213"/>
                <a:gd name="T8" fmla="*/ 0 w 184"/>
                <a:gd name="T9" fmla="*/ 7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4" h="213">
                  <a:moveTo>
                    <a:pt x="0" y="7"/>
                  </a:moveTo>
                  <a:lnTo>
                    <a:pt x="177" y="213"/>
                  </a:lnTo>
                  <a:lnTo>
                    <a:pt x="184" y="201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9" name="Freeform 157"/>
            <p:cNvSpPr/>
            <p:nvPr/>
          </p:nvSpPr>
          <p:spPr bwMode="auto">
            <a:xfrm>
              <a:off x="4729" y="2575"/>
              <a:ext cx="253" cy="414"/>
            </a:xfrm>
            <a:custGeom>
              <a:avLst/>
              <a:gdLst>
                <a:gd name="T0" fmla="*/ 246 w 253"/>
                <a:gd name="T1" fmla="*/ 0 h 414"/>
                <a:gd name="T2" fmla="*/ 0 w 253"/>
                <a:gd name="T3" fmla="*/ 398 h 414"/>
                <a:gd name="T4" fmla="*/ 0 w 253"/>
                <a:gd name="T5" fmla="*/ 414 h 414"/>
                <a:gd name="T6" fmla="*/ 253 w 253"/>
                <a:gd name="T7" fmla="*/ 10 h 414"/>
                <a:gd name="T8" fmla="*/ 246 w 253"/>
                <a:gd name="T9" fmla="*/ 0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3" h="414">
                  <a:moveTo>
                    <a:pt x="246" y="0"/>
                  </a:moveTo>
                  <a:lnTo>
                    <a:pt x="0" y="398"/>
                  </a:lnTo>
                  <a:lnTo>
                    <a:pt x="0" y="414"/>
                  </a:lnTo>
                  <a:lnTo>
                    <a:pt x="253" y="10"/>
                  </a:lnTo>
                  <a:lnTo>
                    <a:pt x="24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0" name="Freeform 158"/>
            <p:cNvSpPr/>
            <p:nvPr/>
          </p:nvSpPr>
          <p:spPr bwMode="auto">
            <a:xfrm>
              <a:off x="4018" y="2554"/>
              <a:ext cx="943" cy="324"/>
            </a:xfrm>
            <a:custGeom>
              <a:avLst/>
              <a:gdLst>
                <a:gd name="T0" fmla="*/ 0 w 943"/>
                <a:gd name="T1" fmla="*/ 312 h 324"/>
                <a:gd name="T2" fmla="*/ 943 w 943"/>
                <a:gd name="T3" fmla="*/ 0 h 324"/>
                <a:gd name="T4" fmla="*/ 943 w 943"/>
                <a:gd name="T5" fmla="*/ 14 h 324"/>
                <a:gd name="T6" fmla="*/ 0 w 943"/>
                <a:gd name="T7" fmla="*/ 324 h 324"/>
                <a:gd name="T8" fmla="*/ 0 w 943"/>
                <a:gd name="T9" fmla="*/ 312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3" h="324">
                  <a:moveTo>
                    <a:pt x="0" y="312"/>
                  </a:moveTo>
                  <a:lnTo>
                    <a:pt x="943" y="0"/>
                  </a:lnTo>
                  <a:lnTo>
                    <a:pt x="943" y="14"/>
                  </a:lnTo>
                  <a:lnTo>
                    <a:pt x="0" y="324"/>
                  </a:lnTo>
                  <a:lnTo>
                    <a:pt x="0" y="3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1" name="Freeform 159"/>
            <p:cNvSpPr/>
            <p:nvPr/>
          </p:nvSpPr>
          <p:spPr bwMode="auto">
            <a:xfrm>
              <a:off x="2938" y="2866"/>
              <a:ext cx="671" cy="607"/>
            </a:xfrm>
            <a:custGeom>
              <a:avLst/>
              <a:gdLst>
                <a:gd name="T0" fmla="*/ 0 w 671"/>
                <a:gd name="T1" fmla="*/ 7 h 607"/>
                <a:gd name="T2" fmla="*/ 661 w 671"/>
                <a:gd name="T3" fmla="*/ 607 h 607"/>
                <a:gd name="T4" fmla="*/ 671 w 671"/>
                <a:gd name="T5" fmla="*/ 607 h 607"/>
                <a:gd name="T6" fmla="*/ 12 w 671"/>
                <a:gd name="T7" fmla="*/ 0 h 607"/>
                <a:gd name="T8" fmla="*/ 0 w 671"/>
                <a:gd name="T9" fmla="*/ 7 h 6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1" h="607">
                  <a:moveTo>
                    <a:pt x="0" y="7"/>
                  </a:moveTo>
                  <a:lnTo>
                    <a:pt x="661" y="607"/>
                  </a:lnTo>
                  <a:lnTo>
                    <a:pt x="671" y="607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2" name="Freeform 160"/>
            <p:cNvSpPr/>
            <p:nvPr/>
          </p:nvSpPr>
          <p:spPr bwMode="auto">
            <a:xfrm>
              <a:off x="4546" y="3001"/>
              <a:ext cx="507" cy="299"/>
            </a:xfrm>
            <a:custGeom>
              <a:avLst/>
              <a:gdLst>
                <a:gd name="T0" fmla="*/ 0 w 507"/>
                <a:gd name="T1" fmla="*/ 292 h 299"/>
                <a:gd name="T2" fmla="*/ 500 w 507"/>
                <a:gd name="T3" fmla="*/ 0 h 299"/>
                <a:gd name="T4" fmla="*/ 507 w 507"/>
                <a:gd name="T5" fmla="*/ 12 h 299"/>
                <a:gd name="T6" fmla="*/ 5 w 507"/>
                <a:gd name="T7" fmla="*/ 299 h 299"/>
                <a:gd name="T8" fmla="*/ 0 w 507"/>
                <a:gd name="T9" fmla="*/ 292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99">
                  <a:moveTo>
                    <a:pt x="0" y="292"/>
                  </a:moveTo>
                  <a:lnTo>
                    <a:pt x="500" y="0"/>
                  </a:lnTo>
                  <a:lnTo>
                    <a:pt x="507" y="12"/>
                  </a:lnTo>
                  <a:lnTo>
                    <a:pt x="5" y="299"/>
                  </a:lnTo>
                  <a:lnTo>
                    <a:pt x="0" y="2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3" name="Freeform 161"/>
            <p:cNvSpPr/>
            <p:nvPr/>
          </p:nvSpPr>
          <p:spPr bwMode="auto">
            <a:xfrm>
              <a:off x="3658" y="3314"/>
              <a:ext cx="831" cy="187"/>
            </a:xfrm>
            <a:custGeom>
              <a:avLst/>
              <a:gdLst>
                <a:gd name="T0" fmla="*/ 0 w 831"/>
                <a:gd name="T1" fmla="*/ 173 h 187"/>
                <a:gd name="T2" fmla="*/ 831 w 831"/>
                <a:gd name="T3" fmla="*/ 0 h 187"/>
                <a:gd name="T4" fmla="*/ 831 w 831"/>
                <a:gd name="T5" fmla="*/ 12 h 187"/>
                <a:gd name="T6" fmla="*/ 10 w 831"/>
                <a:gd name="T7" fmla="*/ 187 h 187"/>
                <a:gd name="T8" fmla="*/ 0 w 831"/>
                <a:gd name="T9" fmla="*/ 173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1" h="187">
                  <a:moveTo>
                    <a:pt x="0" y="173"/>
                  </a:moveTo>
                  <a:lnTo>
                    <a:pt x="831" y="0"/>
                  </a:lnTo>
                  <a:lnTo>
                    <a:pt x="831" y="12"/>
                  </a:lnTo>
                  <a:lnTo>
                    <a:pt x="10" y="187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4" name="Oval 162"/>
            <p:cNvSpPr>
              <a:spLocks noChangeArrowheads="1"/>
            </p:cNvSpPr>
            <p:nvPr/>
          </p:nvSpPr>
          <p:spPr bwMode="auto">
            <a:xfrm>
              <a:off x="5107" y="1699"/>
              <a:ext cx="67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5" name="Freeform 163"/>
            <p:cNvSpPr/>
            <p:nvPr/>
          </p:nvSpPr>
          <p:spPr bwMode="auto">
            <a:xfrm>
              <a:off x="2640" y="1140"/>
              <a:ext cx="746" cy="644"/>
            </a:xfrm>
            <a:custGeom>
              <a:avLst/>
              <a:gdLst>
                <a:gd name="T0" fmla="*/ 0 w 746"/>
                <a:gd name="T1" fmla="*/ 635 h 644"/>
                <a:gd name="T2" fmla="*/ 739 w 746"/>
                <a:gd name="T3" fmla="*/ 0 h 644"/>
                <a:gd name="T4" fmla="*/ 746 w 746"/>
                <a:gd name="T5" fmla="*/ 10 h 644"/>
                <a:gd name="T6" fmla="*/ 12 w 746"/>
                <a:gd name="T7" fmla="*/ 644 h 644"/>
                <a:gd name="T8" fmla="*/ 0 w 746"/>
                <a:gd name="T9" fmla="*/ 635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6" h="644">
                  <a:moveTo>
                    <a:pt x="0" y="635"/>
                  </a:moveTo>
                  <a:lnTo>
                    <a:pt x="739" y="0"/>
                  </a:lnTo>
                  <a:lnTo>
                    <a:pt x="746" y="10"/>
                  </a:lnTo>
                  <a:lnTo>
                    <a:pt x="12" y="644"/>
                  </a:lnTo>
                  <a:lnTo>
                    <a:pt x="0" y="6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6" name="Freeform 164"/>
            <p:cNvSpPr/>
            <p:nvPr/>
          </p:nvSpPr>
          <p:spPr bwMode="auto">
            <a:xfrm>
              <a:off x="2612" y="1839"/>
              <a:ext cx="298" cy="966"/>
            </a:xfrm>
            <a:custGeom>
              <a:avLst/>
              <a:gdLst>
                <a:gd name="T0" fmla="*/ 0 w 298"/>
                <a:gd name="T1" fmla="*/ 7 h 966"/>
                <a:gd name="T2" fmla="*/ 286 w 298"/>
                <a:gd name="T3" fmla="*/ 966 h 966"/>
                <a:gd name="T4" fmla="*/ 298 w 298"/>
                <a:gd name="T5" fmla="*/ 959 h 966"/>
                <a:gd name="T6" fmla="*/ 11 w 298"/>
                <a:gd name="T7" fmla="*/ 0 h 966"/>
                <a:gd name="T8" fmla="*/ 0 w 298"/>
                <a:gd name="T9" fmla="*/ 7 h 9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966">
                  <a:moveTo>
                    <a:pt x="0" y="7"/>
                  </a:moveTo>
                  <a:lnTo>
                    <a:pt x="286" y="966"/>
                  </a:lnTo>
                  <a:lnTo>
                    <a:pt x="298" y="959"/>
                  </a:lnTo>
                  <a:lnTo>
                    <a:pt x="11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7" name="Freeform 165"/>
            <p:cNvSpPr/>
            <p:nvPr/>
          </p:nvSpPr>
          <p:spPr bwMode="auto">
            <a:xfrm>
              <a:off x="3983" y="2116"/>
              <a:ext cx="232" cy="720"/>
            </a:xfrm>
            <a:custGeom>
              <a:avLst/>
              <a:gdLst>
                <a:gd name="T0" fmla="*/ 222 w 232"/>
                <a:gd name="T1" fmla="*/ 0 h 720"/>
                <a:gd name="T2" fmla="*/ 0 w 232"/>
                <a:gd name="T3" fmla="*/ 720 h 720"/>
                <a:gd name="T4" fmla="*/ 12 w 232"/>
                <a:gd name="T5" fmla="*/ 720 h 720"/>
                <a:gd name="T6" fmla="*/ 232 w 232"/>
                <a:gd name="T7" fmla="*/ 7 h 720"/>
                <a:gd name="T8" fmla="*/ 222 w 232"/>
                <a:gd name="T9" fmla="*/ 0 h 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2" h="720">
                  <a:moveTo>
                    <a:pt x="222" y="0"/>
                  </a:moveTo>
                  <a:lnTo>
                    <a:pt x="0" y="720"/>
                  </a:lnTo>
                  <a:lnTo>
                    <a:pt x="12" y="720"/>
                  </a:lnTo>
                  <a:lnTo>
                    <a:pt x="232" y="7"/>
                  </a:lnTo>
                  <a:lnTo>
                    <a:pt x="22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8" name="Freeform 166"/>
            <p:cNvSpPr/>
            <p:nvPr/>
          </p:nvSpPr>
          <p:spPr bwMode="auto">
            <a:xfrm>
              <a:off x="2896" y="1003"/>
              <a:ext cx="478" cy="118"/>
            </a:xfrm>
            <a:custGeom>
              <a:avLst/>
              <a:gdLst>
                <a:gd name="T0" fmla="*/ 0 w 478"/>
                <a:gd name="T1" fmla="*/ 14 h 118"/>
                <a:gd name="T2" fmla="*/ 478 w 478"/>
                <a:gd name="T3" fmla="*/ 118 h 118"/>
                <a:gd name="T4" fmla="*/ 478 w 478"/>
                <a:gd name="T5" fmla="*/ 104 h 118"/>
                <a:gd name="T6" fmla="*/ 7 w 478"/>
                <a:gd name="T7" fmla="*/ 0 h 118"/>
                <a:gd name="T8" fmla="*/ 0 w 478"/>
                <a:gd name="T9" fmla="*/ 14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118">
                  <a:moveTo>
                    <a:pt x="0" y="14"/>
                  </a:moveTo>
                  <a:lnTo>
                    <a:pt x="478" y="118"/>
                  </a:lnTo>
                  <a:lnTo>
                    <a:pt x="478" y="104"/>
                  </a:lnTo>
                  <a:lnTo>
                    <a:pt x="7" y="0"/>
                  </a:lnTo>
                  <a:lnTo>
                    <a:pt x="0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9" name="Freeform 167"/>
            <p:cNvSpPr/>
            <p:nvPr/>
          </p:nvSpPr>
          <p:spPr bwMode="auto">
            <a:xfrm>
              <a:off x="4366" y="1592"/>
              <a:ext cx="689" cy="164"/>
            </a:xfrm>
            <a:custGeom>
              <a:avLst/>
              <a:gdLst>
                <a:gd name="T0" fmla="*/ 0 w 689"/>
                <a:gd name="T1" fmla="*/ 152 h 164"/>
                <a:gd name="T2" fmla="*/ 682 w 689"/>
                <a:gd name="T3" fmla="*/ 0 h 164"/>
                <a:gd name="T4" fmla="*/ 689 w 689"/>
                <a:gd name="T5" fmla="*/ 12 h 164"/>
                <a:gd name="T6" fmla="*/ 0 w 689"/>
                <a:gd name="T7" fmla="*/ 164 h 164"/>
                <a:gd name="T8" fmla="*/ 0 w 689"/>
                <a:gd name="T9" fmla="*/ 152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164">
                  <a:moveTo>
                    <a:pt x="0" y="152"/>
                  </a:moveTo>
                  <a:lnTo>
                    <a:pt x="682" y="0"/>
                  </a:lnTo>
                  <a:lnTo>
                    <a:pt x="689" y="12"/>
                  </a:lnTo>
                  <a:lnTo>
                    <a:pt x="0" y="164"/>
                  </a:lnTo>
                  <a:lnTo>
                    <a:pt x="0" y="1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0" name="Freeform 168"/>
            <p:cNvSpPr/>
            <p:nvPr/>
          </p:nvSpPr>
          <p:spPr bwMode="auto">
            <a:xfrm>
              <a:off x="3995" y="2899"/>
              <a:ext cx="499" cy="396"/>
            </a:xfrm>
            <a:custGeom>
              <a:avLst/>
              <a:gdLst>
                <a:gd name="T0" fmla="*/ 0 w 499"/>
                <a:gd name="T1" fmla="*/ 5 h 396"/>
                <a:gd name="T2" fmla="*/ 499 w 499"/>
                <a:gd name="T3" fmla="*/ 396 h 396"/>
                <a:gd name="T4" fmla="*/ 499 w 499"/>
                <a:gd name="T5" fmla="*/ 384 h 396"/>
                <a:gd name="T6" fmla="*/ 14 w 499"/>
                <a:gd name="T7" fmla="*/ 0 h 396"/>
                <a:gd name="T8" fmla="*/ 0 w 499"/>
                <a:gd name="T9" fmla="*/ 5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9" h="396">
                  <a:moveTo>
                    <a:pt x="0" y="5"/>
                  </a:moveTo>
                  <a:lnTo>
                    <a:pt x="499" y="396"/>
                  </a:lnTo>
                  <a:lnTo>
                    <a:pt x="499" y="384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1" name="Freeform 169"/>
            <p:cNvSpPr/>
            <p:nvPr/>
          </p:nvSpPr>
          <p:spPr bwMode="auto">
            <a:xfrm>
              <a:off x="3651" y="2918"/>
              <a:ext cx="306" cy="547"/>
            </a:xfrm>
            <a:custGeom>
              <a:avLst/>
              <a:gdLst>
                <a:gd name="T0" fmla="*/ 0 w 306"/>
                <a:gd name="T1" fmla="*/ 540 h 547"/>
                <a:gd name="T2" fmla="*/ 294 w 306"/>
                <a:gd name="T3" fmla="*/ 0 h 547"/>
                <a:gd name="T4" fmla="*/ 306 w 306"/>
                <a:gd name="T5" fmla="*/ 0 h 547"/>
                <a:gd name="T6" fmla="*/ 10 w 306"/>
                <a:gd name="T7" fmla="*/ 547 h 547"/>
                <a:gd name="T8" fmla="*/ 0 w 306"/>
                <a:gd name="T9" fmla="*/ 540 h 5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6" h="547">
                  <a:moveTo>
                    <a:pt x="0" y="540"/>
                  </a:moveTo>
                  <a:lnTo>
                    <a:pt x="294" y="0"/>
                  </a:lnTo>
                  <a:lnTo>
                    <a:pt x="306" y="0"/>
                  </a:lnTo>
                  <a:lnTo>
                    <a:pt x="10" y="547"/>
                  </a:lnTo>
                  <a:lnTo>
                    <a:pt x="0" y="5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2" name="Rectangle 170"/>
            <p:cNvSpPr>
              <a:spLocks noChangeArrowheads="1"/>
            </p:cNvSpPr>
            <p:nvPr/>
          </p:nvSpPr>
          <p:spPr bwMode="auto">
            <a:xfrm>
              <a:off x="2910" y="2881"/>
              <a:ext cx="9" cy="30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3" name="Freeform 171"/>
            <p:cNvSpPr/>
            <p:nvPr/>
          </p:nvSpPr>
          <p:spPr bwMode="auto">
            <a:xfrm>
              <a:off x="3334" y="2109"/>
              <a:ext cx="611" cy="741"/>
            </a:xfrm>
            <a:custGeom>
              <a:avLst/>
              <a:gdLst>
                <a:gd name="T0" fmla="*/ 0 w 611"/>
                <a:gd name="T1" fmla="*/ 7 h 741"/>
                <a:gd name="T2" fmla="*/ 599 w 611"/>
                <a:gd name="T3" fmla="*/ 741 h 741"/>
                <a:gd name="T4" fmla="*/ 611 w 611"/>
                <a:gd name="T5" fmla="*/ 736 h 741"/>
                <a:gd name="T6" fmla="*/ 12 w 611"/>
                <a:gd name="T7" fmla="*/ 0 h 741"/>
                <a:gd name="T8" fmla="*/ 0 w 611"/>
                <a:gd name="T9" fmla="*/ 7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741">
                  <a:moveTo>
                    <a:pt x="0" y="7"/>
                  </a:moveTo>
                  <a:lnTo>
                    <a:pt x="599" y="741"/>
                  </a:lnTo>
                  <a:lnTo>
                    <a:pt x="611" y="736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344" name="Group 4"/>
          <p:cNvGrpSpPr>
            <a:grpSpLocks noChangeAspect="1"/>
          </p:cNvGrpSpPr>
          <p:nvPr/>
        </p:nvGrpSpPr>
        <p:grpSpPr bwMode="auto">
          <a:xfrm>
            <a:off x="10942111" y="5612689"/>
            <a:ext cx="2236319" cy="2177722"/>
            <a:chOff x="2410" y="593"/>
            <a:chExt cx="3015" cy="2936"/>
          </a:xfrm>
          <a:solidFill>
            <a:srgbClr val="F6A27D"/>
          </a:solidFill>
        </p:grpSpPr>
        <p:sp>
          <p:nvSpPr>
            <p:cNvPr id="345" name="Freeform 5"/>
            <p:cNvSpPr/>
            <p:nvPr/>
          </p:nvSpPr>
          <p:spPr bwMode="auto">
            <a:xfrm>
              <a:off x="5079" y="1202"/>
              <a:ext cx="66" cy="509"/>
            </a:xfrm>
            <a:custGeom>
              <a:avLst/>
              <a:gdLst>
                <a:gd name="T0" fmla="*/ 0 w 66"/>
                <a:gd name="T1" fmla="*/ 9 h 509"/>
                <a:gd name="T2" fmla="*/ 54 w 66"/>
                <a:gd name="T3" fmla="*/ 509 h 509"/>
                <a:gd name="T4" fmla="*/ 66 w 66"/>
                <a:gd name="T5" fmla="*/ 509 h 509"/>
                <a:gd name="T6" fmla="*/ 9 w 66"/>
                <a:gd name="T7" fmla="*/ 0 h 509"/>
                <a:gd name="T8" fmla="*/ 0 w 66"/>
                <a:gd name="T9" fmla="*/ 9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509">
                  <a:moveTo>
                    <a:pt x="0" y="9"/>
                  </a:moveTo>
                  <a:lnTo>
                    <a:pt x="54" y="509"/>
                  </a:lnTo>
                  <a:lnTo>
                    <a:pt x="66" y="509"/>
                  </a:lnTo>
                  <a:lnTo>
                    <a:pt x="9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6" name="Freeform 6"/>
            <p:cNvSpPr/>
            <p:nvPr/>
          </p:nvSpPr>
          <p:spPr bwMode="auto">
            <a:xfrm>
              <a:off x="5079" y="1195"/>
              <a:ext cx="303" cy="854"/>
            </a:xfrm>
            <a:custGeom>
              <a:avLst/>
              <a:gdLst>
                <a:gd name="T0" fmla="*/ 14 w 303"/>
                <a:gd name="T1" fmla="*/ 0 h 854"/>
                <a:gd name="T2" fmla="*/ 303 w 303"/>
                <a:gd name="T3" fmla="*/ 854 h 854"/>
                <a:gd name="T4" fmla="*/ 287 w 303"/>
                <a:gd name="T5" fmla="*/ 854 h 854"/>
                <a:gd name="T6" fmla="*/ 0 w 303"/>
                <a:gd name="T7" fmla="*/ 11 h 854"/>
                <a:gd name="T8" fmla="*/ 14 w 303"/>
                <a:gd name="T9" fmla="*/ 0 h 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3" h="854">
                  <a:moveTo>
                    <a:pt x="14" y="0"/>
                  </a:moveTo>
                  <a:lnTo>
                    <a:pt x="303" y="854"/>
                  </a:lnTo>
                  <a:lnTo>
                    <a:pt x="287" y="854"/>
                  </a:lnTo>
                  <a:lnTo>
                    <a:pt x="0" y="11"/>
                  </a:lnTo>
                  <a:lnTo>
                    <a:pt x="1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7" name="Freeform 7"/>
            <p:cNvSpPr/>
            <p:nvPr/>
          </p:nvSpPr>
          <p:spPr bwMode="auto">
            <a:xfrm>
              <a:off x="5074" y="1202"/>
              <a:ext cx="12" cy="345"/>
            </a:xfrm>
            <a:custGeom>
              <a:avLst/>
              <a:gdLst>
                <a:gd name="T0" fmla="*/ 0 w 12"/>
                <a:gd name="T1" fmla="*/ 0 h 345"/>
                <a:gd name="T2" fmla="*/ 0 w 12"/>
                <a:gd name="T3" fmla="*/ 345 h 345"/>
                <a:gd name="T4" fmla="*/ 12 w 12"/>
                <a:gd name="T5" fmla="*/ 345 h 345"/>
                <a:gd name="T6" fmla="*/ 12 w 12"/>
                <a:gd name="T7" fmla="*/ 12 h 345"/>
                <a:gd name="T8" fmla="*/ 0 w 12"/>
                <a:gd name="T9" fmla="*/ 0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345">
                  <a:moveTo>
                    <a:pt x="0" y="0"/>
                  </a:moveTo>
                  <a:lnTo>
                    <a:pt x="0" y="345"/>
                  </a:lnTo>
                  <a:lnTo>
                    <a:pt x="12" y="345"/>
                  </a:lnTo>
                  <a:lnTo>
                    <a:pt x="12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8" name="Rectangle 8"/>
            <p:cNvSpPr>
              <a:spLocks noChangeArrowheads="1"/>
            </p:cNvSpPr>
            <p:nvPr/>
          </p:nvSpPr>
          <p:spPr bwMode="auto">
            <a:xfrm>
              <a:off x="3658" y="3501"/>
              <a:ext cx="647" cy="1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9" name="Freeform 9"/>
            <p:cNvSpPr/>
            <p:nvPr/>
          </p:nvSpPr>
          <p:spPr bwMode="auto">
            <a:xfrm>
              <a:off x="3488" y="3446"/>
              <a:ext cx="118" cy="48"/>
            </a:xfrm>
            <a:custGeom>
              <a:avLst/>
              <a:gdLst>
                <a:gd name="T0" fmla="*/ 0 w 118"/>
                <a:gd name="T1" fmla="*/ 10 h 48"/>
                <a:gd name="T2" fmla="*/ 111 w 118"/>
                <a:gd name="T3" fmla="*/ 48 h 48"/>
                <a:gd name="T4" fmla="*/ 118 w 118"/>
                <a:gd name="T5" fmla="*/ 36 h 48"/>
                <a:gd name="T6" fmla="*/ 14 w 118"/>
                <a:gd name="T7" fmla="*/ 0 h 48"/>
                <a:gd name="T8" fmla="*/ 0 w 118"/>
                <a:gd name="T9" fmla="*/ 1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48">
                  <a:moveTo>
                    <a:pt x="0" y="10"/>
                  </a:moveTo>
                  <a:lnTo>
                    <a:pt x="111" y="48"/>
                  </a:lnTo>
                  <a:lnTo>
                    <a:pt x="118" y="36"/>
                  </a:lnTo>
                  <a:lnTo>
                    <a:pt x="14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0" name="Freeform 10"/>
            <p:cNvSpPr/>
            <p:nvPr/>
          </p:nvSpPr>
          <p:spPr bwMode="auto">
            <a:xfrm>
              <a:off x="2830" y="1026"/>
              <a:ext cx="30" cy="256"/>
            </a:xfrm>
            <a:custGeom>
              <a:avLst/>
              <a:gdLst>
                <a:gd name="T0" fmla="*/ 30 w 30"/>
                <a:gd name="T1" fmla="*/ 0 h 256"/>
                <a:gd name="T2" fmla="*/ 9 w 30"/>
                <a:gd name="T3" fmla="*/ 256 h 256"/>
                <a:gd name="T4" fmla="*/ 0 w 30"/>
                <a:gd name="T5" fmla="*/ 256 h 256"/>
                <a:gd name="T6" fmla="*/ 26 w 30"/>
                <a:gd name="T7" fmla="*/ 0 h 256"/>
                <a:gd name="T8" fmla="*/ 30 w 30"/>
                <a:gd name="T9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56">
                  <a:moveTo>
                    <a:pt x="30" y="0"/>
                  </a:moveTo>
                  <a:lnTo>
                    <a:pt x="9" y="256"/>
                  </a:lnTo>
                  <a:lnTo>
                    <a:pt x="0" y="256"/>
                  </a:lnTo>
                  <a:lnTo>
                    <a:pt x="26" y="0"/>
                  </a:lnTo>
                  <a:lnTo>
                    <a:pt x="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1" name="Freeform 11"/>
            <p:cNvSpPr/>
            <p:nvPr/>
          </p:nvSpPr>
          <p:spPr bwMode="auto">
            <a:xfrm>
              <a:off x="2841" y="773"/>
              <a:ext cx="604" cy="519"/>
            </a:xfrm>
            <a:custGeom>
              <a:avLst/>
              <a:gdLst>
                <a:gd name="T0" fmla="*/ 0 w 604"/>
                <a:gd name="T1" fmla="*/ 512 h 519"/>
                <a:gd name="T2" fmla="*/ 595 w 604"/>
                <a:gd name="T3" fmla="*/ 0 h 519"/>
                <a:gd name="T4" fmla="*/ 604 w 604"/>
                <a:gd name="T5" fmla="*/ 7 h 519"/>
                <a:gd name="T6" fmla="*/ 12 w 604"/>
                <a:gd name="T7" fmla="*/ 519 h 519"/>
                <a:gd name="T8" fmla="*/ 0 w 604"/>
                <a:gd name="T9" fmla="*/ 512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4" h="519">
                  <a:moveTo>
                    <a:pt x="0" y="512"/>
                  </a:moveTo>
                  <a:lnTo>
                    <a:pt x="595" y="0"/>
                  </a:lnTo>
                  <a:lnTo>
                    <a:pt x="604" y="7"/>
                  </a:lnTo>
                  <a:lnTo>
                    <a:pt x="12" y="519"/>
                  </a:lnTo>
                  <a:lnTo>
                    <a:pt x="0" y="5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2" name="Freeform 12"/>
            <p:cNvSpPr/>
            <p:nvPr/>
          </p:nvSpPr>
          <p:spPr bwMode="auto">
            <a:xfrm>
              <a:off x="2988" y="761"/>
              <a:ext cx="445" cy="192"/>
            </a:xfrm>
            <a:custGeom>
              <a:avLst/>
              <a:gdLst>
                <a:gd name="T0" fmla="*/ 445 w 445"/>
                <a:gd name="T1" fmla="*/ 17 h 192"/>
                <a:gd name="T2" fmla="*/ 3 w 445"/>
                <a:gd name="T3" fmla="*/ 192 h 192"/>
                <a:gd name="T4" fmla="*/ 0 w 445"/>
                <a:gd name="T5" fmla="*/ 187 h 192"/>
                <a:gd name="T6" fmla="*/ 445 w 445"/>
                <a:gd name="T7" fmla="*/ 0 h 192"/>
                <a:gd name="T8" fmla="*/ 445 w 445"/>
                <a:gd name="T9" fmla="*/ 17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5" h="192">
                  <a:moveTo>
                    <a:pt x="445" y="17"/>
                  </a:moveTo>
                  <a:lnTo>
                    <a:pt x="3" y="192"/>
                  </a:lnTo>
                  <a:lnTo>
                    <a:pt x="0" y="187"/>
                  </a:lnTo>
                  <a:lnTo>
                    <a:pt x="445" y="0"/>
                  </a:lnTo>
                  <a:lnTo>
                    <a:pt x="445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3" name="Freeform 13"/>
            <p:cNvSpPr/>
            <p:nvPr/>
          </p:nvSpPr>
          <p:spPr bwMode="auto">
            <a:xfrm>
              <a:off x="3478" y="650"/>
              <a:ext cx="159" cy="95"/>
            </a:xfrm>
            <a:custGeom>
              <a:avLst/>
              <a:gdLst>
                <a:gd name="T0" fmla="*/ 10 w 159"/>
                <a:gd name="T1" fmla="*/ 95 h 95"/>
                <a:gd name="T2" fmla="*/ 159 w 159"/>
                <a:gd name="T3" fmla="*/ 9 h 95"/>
                <a:gd name="T4" fmla="*/ 159 w 159"/>
                <a:gd name="T5" fmla="*/ 0 h 95"/>
                <a:gd name="T6" fmla="*/ 0 w 159"/>
                <a:gd name="T7" fmla="*/ 88 h 95"/>
                <a:gd name="T8" fmla="*/ 10 w 159"/>
                <a:gd name="T9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95">
                  <a:moveTo>
                    <a:pt x="10" y="95"/>
                  </a:moveTo>
                  <a:lnTo>
                    <a:pt x="159" y="9"/>
                  </a:lnTo>
                  <a:lnTo>
                    <a:pt x="159" y="0"/>
                  </a:lnTo>
                  <a:lnTo>
                    <a:pt x="0" y="88"/>
                  </a:lnTo>
                  <a:lnTo>
                    <a:pt x="10" y="9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4" name="Freeform 14"/>
            <p:cNvSpPr/>
            <p:nvPr/>
          </p:nvSpPr>
          <p:spPr bwMode="auto">
            <a:xfrm>
              <a:off x="3488" y="683"/>
              <a:ext cx="798" cy="74"/>
            </a:xfrm>
            <a:custGeom>
              <a:avLst/>
              <a:gdLst>
                <a:gd name="T0" fmla="*/ 0 w 798"/>
                <a:gd name="T1" fmla="*/ 62 h 74"/>
                <a:gd name="T2" fmla="*/ 798 w 798"/>
                <a:gd name="T3" fmla="*/ 0 h 74"/>
                <a:gd name="T4" fmla="*/ 798 w 798"/>
                <a:gd name="T5" fmla="*/ 10 h 74"/>
                <a:gd name="T6" fmla="*/ 0 w 798"/>
                <a:gd name="T7" fmla="*/ 74 h 74"/>
                <a:gd name="T8" fmla="*/ 0 w 798"/>
                <a:gd name="T9" fmla="*/ 6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8" h="74">
                  <a:moveTo>
                    <a:pt x="0" y="62"/>
                  </a:moveTo>
                  <a:lnTo>
                    <a:pt x="798" y="0"/>
                  </a:lnTo>
                  <a:lnTo>
                    <a:pt x="798" y="10"/>
                  </a:lnTo>
                  <a:lnTo>
                    <a:pt x="0" y="74"/>
                  </a:lnTo>
                  <a:lnTo>
                    <a:pt x="0" y="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5" name="Freeform 15"/>
            <p:cNvSpPr/>
            <p:nvPr/>
          </p:nvSpPr>
          <p:spPr bwMode="auto">
            <a:xfrm>
              <a:off x="3421" y="778"/>
              <a:ext cx="34" cy="308"/>
            </a:xfrm>
            <a:custGeom>
              <a:avLst/>
              <a:gdLst>
                <a:gd name="T0" fmla="*/ 29 w 34"/>
                <a:gd name="T1" fmla="*/ 0 h 308"/>
                <a:gd name="T2" fmla="*/ 0 w 34"/>
                <a:gd name="T3" fmla="*/ 308 h 308"/>
                <a:gd name="T4" fmla="*/ 12 w 34"/>
                <a:gd name="T5" fmla="*/ 308 h 308"/>
                <a:gd name="T6" fmla="*/ 34 w 34"/>
                <a:gd name="T7" fmla="*/ 0 h 308"/>
                <a:gd name="T8" fmla="*/ 29 w 34"/>
                <a:gd name="T9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308">
                  <a:moveTo>
                    <a:pt x="29" y="0"/>
                  </a:moveTo>
                  <a:lnTo>
                    <a:pt x="0" y="308"/>
                  </a:lnTo>
                  <a:lnTo>
                    <a:pt x="12" y="308"/>
                  </a:lnTo>
                  <a:lnTo>
                    <a:pt x="34" y="0"/>
                  </a:ln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6" name="Freeform 16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  <a:gd name="T10" fmla="*/ 0 w 571"/>
                <a:gd name="T11" fmla="*/ 11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7" name="Freeform 17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8" name="Freeform 18"/>
            <p:cNvSpPr/>
            <p:nvPr/>
          </p:nvSpPr>
          <p:spPr bwMode="auto">
            <a:xfrm>
              <a:off x="4087" y="693"/>
              <a:ext cx="225" cy="307"/>
            </a:xfrm>
            <a:custGeom>
              <a:avLst/>
              <a:gdLst>
                <a:gd name="T0" fmla="*/ 213 w 225"/>
                <a:gd name="T1" fmla="*/ 0 h 307"/>
                <a:gd name="T2" fmla="*/ 0 w 225"/>
                <a:gd name="T3" fmla="*/ 298 h 307"/>
                <a:gd name="T4" fmla="*/ 12 w 225"/>
                <a:gd name="T5" fmla="*/ 307 h 307"/>
                <a:gd name="T6" fmla="*/ 225 w 225"/>
                <a:gd name="T7" fmla="*/ 7 h 307"/>
                <a:gd name="T8" fmla="*/ 213 w 225"/>
                <a:gd name="T9" fmla="*/ 0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5" h="307">
                  <a:moveTo>
                    <a:pt x="213" y="0"/>
                  </a:moveTo>
                  <a:lnTo>
                    <a:pt x="0" y="298"/>
                  </a:lnTo>
                  <a:lnTo>
                    <a:pt x="12" y="307"/>
                  </a:lnTo>
                  <a:lnTo>
                    <a:pt x="225" y="7"/>
                  </a:lnTo>
                  <a:lnTo>
                    <a:pt x="21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9" name="Freeform 19"/>
            <p:cNvSpPr/>
            <p:nvPr/>
          </p:nvSpPr>
          <p:spPr bwMode="auto">
            <a:xfrm>
              <a:off x="2481" y="1318"/>
              <a:ext cx="339" cy="343"/>
            </a:xfrm>
            <a:custGeom>
              <a:avLst/>
              <a:gdLst>
                <a:gd name="T0" fmla="*/ 0 w 339"/>
                <a:gd name="T1" fmla="*/ 336 h 343"/>
                <a:gd name="T2" fmla="*/ 332 w 339"/>
                <a:gd name="T3" fmla="*/ 0 h 343"/>
                <a:gd name="T4" fmla="*/ 339 w 339"/>
                <a:gd name="T5" fmla="*/ 7 h 343"/>
                <a:gd name="T6" fmla="*/ 5 w 339"/>
                <a:gd name="T7" fmla="*/ 343 h 343"/>
                <a:gd name="T8" fmla="*/ 0 w 339"/>
                <a:gd name="T9" fmla="*/ 336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9" h="343">
                  <a:moveTo>
                    <a:pt x="0" y="336"/>
                  </a:moveTo>
                  <a:lnTo>
                    <a:pt x="332" y="0"/>
                  </a:lnTo>
                  <a:lnTo>
                    <a:pt x="339" y="7"/>
                  </a:lnTo>
                  <a:lnTo>
                    <a:pt x="5" y="343"/>
                  </a:lnTo>
                  <a:lnTo>
                    <a:pt x="0" y="3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0" name="Freeform 20"/>
            <p:cNvSpPr/>
            <p:nvPr/>
          </p:nvSpPr>
          <p:spPr bwMode="auto">
            <a:xfrm>
              <a:off x="2616" y="1332"/>
              <a:ext cx="209" cy="753"/>
            </a:xfrm>
            <a:custGeom>
              <a:avLst/>
              <a:gdLst>
                <a:gd name="T0" fmla="*/ 197 w 209"/>
                <a:gd name="T1" fmla="*/ 0 h 753"/>
                <a:gd name="T2" fmla="*/ 0 w 209"/>
                <a:gd name="T3" fmla="*/ 743 h 753"/>
                <a:gd name="T4" fmla="*/ 10 w 209"/>
                <a:gd name="T5" fmla="*/ 753 h 753"/>
                <a:gd name="T6" fmla="*/ 209 w 209"/>
                <a:gd name="T7" fmla="*/ 0 h 753"/>
                <a:gd name="T8" fmla="*/ 197 w 209"/>
                <a:gd name="T9" fmla="*/ 0 h 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753">
                  <a:moveTo>
                    <a:pt x="197" y="0"/>
                  </a:moveTo>
                  <a:lnTo>
                    <a:pt x="0" y="743"/>
                  </a:lnTo>
                  <a:lnTo>
                    <a:pt x="10" y="753"/>
                  </a:lnTo>
                  <a:lnTo>
                    <a:pt x="209" y="0"/>
                  </a:lnTo>
                  <a:lnTo>
                    <a:pt x="19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1" name="Freeform 21"/>
            <p:cNvSpPr/>
            <p:nvPr/>
          </p:nvSpPr>
          <p:spPr bwMode="auto">
            <a:xfrm>
              <a:off x="2477" y="1704"/>
              <a:ext cx="106" cy="92"/>
            </a:xfrm>
            <a:custGeom>
              <a:avLst/>
              <a:gdLst>
                <a:gd name="T0" fmla="*/ 0 w 106"/>
                <a:gd name="T1" fmla="*/ 7 h 92"/>
                <a:gd name="T2" fmla="*/ 94 w 106"/>
                <a:gd name="T3" fmla="*/ 92 h 92"/>
                <a:gd name="T4" fmla="*/ 106 w 106"/>
                <a:gd name="T5" fmla="*/ 75 h 92"/>
                <a:gd name="T6" fmla="*/ 9 w 106"/>
                <a:gd name="T7" fmla="*/ 0 h 92"/>
                <a:gd name="T8" fmla="*/ 0 w 106"/>
                <a:gd name="T9" fmla="*/ 7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92">
                  <a:moveTo>
                    <a:pt x="0" y="7"/>
                  </a:moveTo>
                  <a:lnTo>
                    <a:pt x="94" y="92"/>
                  </a:lnTo>
                  <a:lnTo>
                    <a:pt x="106" y="75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2" name="Freeform 22"/>
            <p:cNvSpPr/>
            <p:nvPr/>
          </p:nvSpPr>
          <p:spPr bwMode="auto">
            <a:xfrm>
              <a:off x="2451" y="1711"/>
              <a:ext cx="146" cy="374"/>
            </a:xfrm>
            <a:custGeom>
              <a:avLst/>
              <a:gdLst>
                <a:gd name="T0" fmla="*/ 0 w 146"/>
                <a:gd name="T1" fmla="*/ 0 h 374"/>
                <a:gd name="T2" fmla="*/ 135 w 146"/>
                <a:gd name="T3" fmla="*/ 374 h 374"/>
                <a:gd name="T4" fmla="*/ 146 w 146"/>
                <a:gd name="T5" fmla="*/ 374 h 374"/>
                <a:gd name="T6" fmla="*/ 11 w 146"/>
                <a:gd name="T7" fmla="*/ 0 h 374"/>
                <a:gd name="T8" fmla="*/ 0 w 146"/>
                <a:gd name="T9" fmla="*/ 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374">
                  <a:moveTo>
                    <a:pt x="0" y="0"/>
                  </a:moveTo>
                  <a:lnTo>
                    <a:pt x="135" y="374"/>
                  </a:lnTo>
                  <a:lnTo>
                    <a:pt x="146" y="374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3" name="Rectangle 23"/>
            <p:cNvSpPr>
              <a:spLocks noChangeArrowheads="1"/>
            </p:cNvSpPr>
            <p:nvPr/>
          </p:nvSpPr>
          <p:spPr bwMode="auto">
            <a:xfrm>
              <a:off x="3410" y="1164"/>
              <a:ext cx="11" cy="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4" name="Freeform 24"/>
            <p:cNvSpPr/>
            <p:nvPr/>
          </p:nvSpPr>
          <p:spPr bwMode="auto">
            <a:xfrm>
              <a:off x="2848" y="1202"/>
              <a:ext cx="538" cy="111"/>
            </a:xfrm>
            <a:custGeom>
              <a:avLst/>
              <a:gdLst>
                <a:gd name="T0" fmla="*/ 0 w 538"/>
                <a:gd name="T1" fmla="*/ 102 h 111"/>
                <a:gd name="T2" fmla="*/ 538 w 538"/>
                <a:gd name="T3" fmla="*/ 0 h 111"/>
                <a:gd name="T4" fmla="*/ 538 w 538"/>
                <a:gd name="T5" fmla="*/ 9 h 111"/>
                <a:gd name="T6" fmla="*/ 0 w 538"/>
                <a:gd name="T7" fmla="*/ 111 h 111"/>
                <a:gd name="T8" fmla="*/ 0 w 538"/>
                <a:gd name="T9" fmla="*/ 102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8" h="111">
                  <a:moveTo>
                    <a:pt x="0" y="102"/>
                  </a:moveTo>
                  <a:lnTo>
                    <a:pt x="538" y="0"/>
                  </a:lnTo>
                  <a:lnTo>
                    <a:pt x="538" y="9"/>
                  </a:lnTo>
                  <a:lnTo>
                    <a:pt x="0" y="111"/>
                  </a:lnTo>
                  <a:lnTo>
                    <a:pt x="0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5" name="Freeform 25"/>
            <p:cNvSpPr/>
            <p:nvPr/>
          </p:nvSpPr>
          <p:spPr bwMode="auto">
            <a:xfrm>
              <a:off x="2834" y="1320"/>
              <a:ext cx="287" cy="455"/>
            </a:xfrm>
            <a:custGeom>
              <a:avLst/>
              <a:gdLst>
                <a:gd name="T0" fmla="*/ 0 w 287"/>
                <a:gd name="T1" fmla="*/ 5 h 455"/>
                <a:gd name="T2" fmla="*/ 275 w 287"/>
                <a:gd name="T3" fmla="*/ 450 h 455"/>
                <a:gd name="T4" fmla="*/ 277 w 287"/>
                <a:gd name="T5" fmla="*/ 455 h 455"/>
                <a:gd name="T6" fmla="*/ 287 w 287"/>
                <a:gd name="T7" fmla="*/ 445 h 455"/>
                <a:gd name="T8" fmla="*/ 7 w 287"/>
                <a:gd name="T9" fmla="*/ 0 h 455"/>
                <a:gd name="T10" fmla="*/ 0 w 287"/>
                <a:gd name="T11" fmla="*/ 5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7" h="455">
                  <a:moveTo>
                    <a:pt x="0" y="5"/>
                  </a:moveTo>
                  <a:lnTo>
                    <a:pt x="275" y="450"/>
                  </a:lnTo>
                  <a:lnTo>
                    <a:pt x="277" y="455"/>
                  </a:lnTo>
                  <a:lnTo>
                    <a:pt x="287" y="445"/>
                  </a:lnTo>
                  <a:lnTo>
                    <a:pt x="7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6" name="Freeform 26"/>
            <p:cNvSpPr/>
            <p:nvPr/>
          </p:nvSpPr>
          <p:spPr bwMode="auto">
            <a:xfrm>
              <a:off x="3140" y="1221"/>
              <a:ext cx="270" cy="544"/>
            </a:xfrm>
            <a:custGeom>
              <a:avLst/>
              <a:gdLst>
                <a:gd name="T0" fmla="*/ 0 w 270"/>
                <a:gd name="T1" fmla="*/ 544 h 544"/>
                <a:gd name="T2" fmla="*/ 263 w 270"/>
                <a:gd name="T3" fmla="*/ 0 h 544"/>
                <a:gd name="T4" fmla="*/ 270 w 270"/>
                <a:gd name="T5" fmla="*/ 0 h 544"/>
                <a:gd name="T6" fmla="*/ 14 w 270"/>
                <a:gd name="T7" fmla="*/ 544 h 544"/>
                <a:gd name="T8" fmla="*/ 0 w 270"/>
                <a:gd name="T9" fmla="*/ 544 h 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0" h="544">
                  <a:moveTo>
                    <a:pt x="0" y="544"/>
                  </a:moveTo>
                  <a:lnTo>
                    <a:pt x="263" y="0"/>
                  </a:lnTo>
                  <a:lnTo>
                    <a:pt x="270" y="0"/>
                  </a:lnTo>
                  <a:lnTo>
                    <a:pt x="14" y="544"/>
                  </a:lnTo>
                  <a:lnTo>
                    <a:pt x="0" y="5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7" name="Freeform 27"/>
            <p:cNvSpPr/>
            <p:nvPr/>
          </p:nvSpPr>
          <p:spPr bwMode="auto">
            <a:xfrm>
              <a:off x="3317" y="1221"/>
              <a:ext cx="93" cy="809"/>
            </a:xfrm>
            <a:custGeom>
              <a:avLst/>
              <a:gdLst>
                <a:gd name="T0" fmla="*/ 83 w 93"/>
                <a:gd name="T1" fmla="*/ 0 h 809"/>
                <a:gd name="T2" fmla="*/ 0 w 93"/>
                <a:gd name="T3" fmla="*/ 809 h 809"/>
                <a:gd name="T4" fmla="*/ 12 w 93"/>
                <a:gd name="T5" fmla="*/ 809 h 809"/>
                <a:gd name="T6" fmla="*/ 93 w 93"/>
                <a:gd name="T7" fmla="*/ 0 h 809"/>
                <a:gd name="T8" fmla="*/ 83 w 93"/>
                <a:gd name="T9" fmla="*/ 0 h 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" h="809">
                  <a:moveTo>
                    <a:pt x="83" y="0"/>
                  </a:moveTo>
                  <a:lnTo>
                    <a:pt x="0" y="809"/>
                  </a:lnTo>
                  <a:lnTo>
                    <a:pt x="12" y="809"/>
                  </a:lnTo>
                  <a:lnTo>
                    <a:pt x="93" y="0"/>
                  </a:lnTo>
                  <a:lnTo>
                    <a:pt x="8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8" name="Freeform 28"/>
            <p:cNvSpPr/>
            <p:nvPr/>
          </p:nvSpPr>
          <p:spPr bwMode="auto">
            <a:xfrm>
              <a:off x="3438" y="1022"/>
              <a:ext cx="611" cy="180"/>
            </a:xfrm>
            <a:custGeom>
              <a:avLst/>
              <a:gdLst>
                <a:gd name="T0" fmla="*/ 0 w 611"/>
                <a:gd name="T1" fmla="*/ 165 h 180"/>
                <a:gd name="T2" fmla="*/ 611 w 611"/>
                <a:gd name="T3" fmla="*/ 0 h 180"/>
                <a:gd name="T4" fmla="*/ 611 w 611"/>
                <a:gd name="T5" fmla="*/ 14 h 180"/>
                <a:gd name="T6" fmla="*/ 0 w 611"/>
                <a:gd name="T7" fmla="*/ 180 h 180"/>
                <a:gd name="T8" fmla="*/ 0 w 611"/>
                <a:gd name="T9" fmla="*/ 165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180">
                  <a:moveTo>
                    <a:pt x="0" y="165"/>
                  </a:moveTo>
                  <a:lnTo>
                    <a:pt x="611" y="0"/>
                  </a:lnTo>
                  <a:lnTo>
                    <a:pt x="611" y="14"/>
                  </a:lnTo>
                  <a:lnTo>
                    <a:pt x="0" y="180"/>
                  </a:lnTo>
                  <a:lnTo>
                    <a:pt x="0" y="1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9" name="Freeform 29"/>
            <p:cNvSpPr/>
            <p:nvPr/>
          </p:nvSpPr>
          <p:spPr bwMode="auto">
            <a:xfrm>
              <a:off x="4340" y="702"/>
              <a:ext cx="377" cy="396"/>
            </a:xfrm>
            <a:custGeom>
              <a:avLst/>
              <a:gdLst>
                <a:gd name="T0" fmla="*/ 0 w 377"/>
                <a:gd name="T1" fmla="*/ 12 h 396"/>
                <a:gd name="T2" fmla="*/ 370 w 377"/>
                <a:gd name="T3" fmla="*/ 396 h 396"/>
                <a:gd name="T4" fmla="*/ 377 w 377"/>
                <a:gd name="T5" fmla="*/ 388 h 396"/>
                <a:gd name="T6" fmla="*/ 0 w 377"/>
                <a:gd name="T7" fmla="*/ 0 h 396"/>
                <a:gd name="T8" fmla="*/ 0 w 377"/>
                <a:gd name="T9" fmla="*/ 12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7" h="396">
                  <a:moveTo>
                    <a:pt x="0" y="12"/>
                  </a:moveTo>
                  <a:lnTo>
                    <a:pt x="370" y="396"/>
                  </a:lnTo>
                  <a:lnTo>
                    <a:pt x="377" y="388"/>
                  </a:lnTo>
                  <a:lnTo>
                    <a:pt x="0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0" name="Freeform 30"/>
            <p:cNvSpPr/>
            <p:nvPr/>
          </p:nvSpPr>
          <p:spPr bwMode="auto">
            <a:xfrm>
              <a:off x="4108" y="1015"/>
              <a:ext cx="597" cy="97"/>
            </a:xfrm>
            <a:custGeom>
              <a:avLst/>
              <a:gdLst>
                <a:gd name="T0" fmla="*/ 0 w 597"/>
                <a:gd name="T1" fmla="*/ 0 h 97"/>
                <a:gd name="T2" fmla="*/ 597 w 597"/>
                <a:gd name="T3" fmla="*/ 90 h 97"/>
                <a:gd name="T4" fmla="*/ 597 w 597"/>
                <a:gd name="T5" fmla="*/ 97 h 97"/>
                <a:gd name="T6" fmla="*/ 0 w 597"/>
                <a:gd name="T7" fmla="*/ 11 h 97"/>
                <a:gd name="T8" fmla="*/ 0 w 597"/>
                <a:gd name="T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97">
                  <a:moveTo>
                    <a:pt x="0" y="0"/>
                  </a:moveTo>
                  <a:lnTo>
                    <a:pt x="597" y="90"/>
                  </a:lnTo>
                  <a:lnTo>
                    <a:pt x="597" y="97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1" name="Freeform 31"/>
            <p:cNvSpPr/>
            <p:nvPr/>
          </p:nvSpPr>
          <p:spPr bwMode="auto">
            <a:xfrm>
              <a:off x="4759" y="1121"/>
              <a:ext cx="280" cy="55"/>
            </a:xfrm>
            <a:custGeom>
              <a:avLst/>
              <a:gdLst>
                <a:gd name="T0" fmla="*/ 5 w 280"/>
                <a:gd name="T1" fmla="*/ 0 h 55"/>
                <a:gd name="T2" fmla="*/ 280 w 280"/>
                <a:gd name="T3" fmla="*/ 40 h 55"/>
                <a:gd name="T4" fmla="*/ 280 w 280"/>
                <a:gd name="T5" fmla="*/ 55 h 55"/>
                <a:gd name="T6" fmla="*/ 0 w 280"/>
                <a:gd name="T7" fmla="*/ 7 h 55"/>
                <a:gd name="T8" fmla="*/ 5 w 280"/>
                <a:gd name="T9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0" h="55">
                  <a:moveTo>
                    <a:pt x="5" y="0"/>
                  </a:moveTo>
                  <a:lnTo>
                    <a:pt x="280" y="40"/>
                  </a:lnTo>
                  <a:lnTo>
                    <a:pt x="280" y="55"/>
                  </a:lnTo>
                  <a:lnTo>
                    <a:pt x="0" y="7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2" name="Freeform 32"/>
            <p:cNvSpPr/>
            <p:nvPr/>
          </p:nvSpPr>
          <p:spPr bwMode="auto">
            <a:xfrm>
              <a:off x="4745" y="1131"/>
              <a:ext cx="298" cy="447"/>
            </a:xfrm>
            <a:custGeom>
              <a:avLst/>
              <a:gdLst>
                <a:gd name="T0" fmla="*/ 0 w 298"/>
                <a:gd name="T1" fmla="*/ 9 h 447"/>
                <a:gd name="T2" fmla="*/ 294 w 298"/>
                <a:gd name="T3" fmla="*/ 447 h 447"/>
                <a:gd name="T4" fmla="*/ 298 w 298"/>
                <a:gd name="T5" fmla="*/ 440 h 447"/>
                <a:gd name="T6" fmla="*/ 7 w 298"/>
                <a:gd name="T7" fmla="*/ 0 h 447"/>
                <a:gd name="T8" fmla="*/ 0 w 298"/>
                <a:gd name="T9" fmla="*/ 9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447">
                  <a:moveTo>
                    <a:pt x="0" y="9"/>
                  </a:moveTo>
                  <a:lnTo>
                    <a:pt x="294" y="447"/>
                  </a:lnTo>
                  <a:lnTo>
                    <a:pt x="298" y="440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3" name="Freeform 33"/>
            <p:cNvSpPr/>
            <p:nvPr/>
          </p:nvSpPr>
          <p:spPr bwMode="auto">
            <a:xfrm>
              <a:off x="4551" y="1135"/>
              <a:ext cx="182" cy="422"/>
            </a:xfrm>
            <a:custGeom>
              <a:avLst/>
              <a:gdLst>
                <a:gd name="T0" fmla="*/ 173 w 182"/>
                <a:gd name="T1" fmla="*/ 0 h 422"/>
                <a:gd name="T2" fmla="*/ 0 w 182"/>
                <a:gd name="T3" fmla="*/ 422 h 422"/>
                <a:gd name="T4" fmla="*/ 12 w 182"/>
                <a:gd name="T5" fmla="*/ 422 h 422"/>
                <a:gd name="T6" fmla="*/ 182 w 182"/>
                <a:gd name="T7" fmla="*/ 0 h 422"/>
                <a:gd name="T8" fmla="*/ 173 w 182"/>
                <a:gd name="T9" fmla="*/ 0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2" h="422">
                  <a:moveTo>
                    <a:pt x="173" y="0"/>
                  </a:moveTo>
                  <a:lnTo>
                    <a:pt x="0" y="422"/>
                  </a:lnTo>
                  <a:lnTo>
                    <a:pt x="12" y="422"/>
                  </a:lnTo>
                  <a:lnTo>
                    <a:pt x="182" y="0"/>
                  </a:lnTo>
                  <a:lnTo>
                    <a:pt x="1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4" name="Freeform 34"/>
            <p:cNvSpPr/>
            <p:nvPr/>
          </p:nvSpPr>
          <p:spPr bwMode="auto">
            <a:xfrm>
              <a:off x="3414" y="1214"/>
              <a:ext cx="401" cy="388"/>
            </a:xfrm>
            <a:custGeom>
              <a:avLst/>
              <a:gdLst>
                <a:gd name="T0" fmla="*/ 0 w 401"/>
                <a:gd name="T1" fmla="*/ 0 h 388"/>
                <a:gd name="T2" fmla="*/ 393 w 401"/>
                <a:gd name="T3" fmla="*/ 388 h 388"/>
                <a:gd name="T4" fmla="*/ 401 w 401"/>
                <a:gd name="T5" fmla="*/ 378 h 388"/>
                <a:gd name="T6" fmla="*/ 12 w 401"/>
                <a:gd name="T7" fmla="*/ 0 h 388"/>
                <a:gd name="T8" fmla="*/ 0 w 40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1" h="388">
                  <a:moveTo>
                    <a:pt x="0" y="0"/>
                  </a:moveTo>
                  <a:lnTo>
                    <a:pt x="393" y="388"/>
                  </a:lnTo>
                  <a:lnTo>
                    <a:pt x="401" y="37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5" name="Freeform 35"/>
            <p:cNvSpPr/>
            <p:nvPr/>
          </p:nvSpPr>
          <p:spPr bwMode="auto">
            <a:xfrm>
              <a:off x="3833" y="1034"/>
              <a:ext cx="233" cy="558"/>
            </a:xfrm>
            <a:custGeom>
              <a:avLst/>
              <a:gdLst>
                <a:gd name="T0" fmla="*/ 225 w 233"/>
                <a:gd name="T1" fmla="*/ 0 h 558"/>
                <a:gd name="T2" fmla="*/ 0 w 233"/>
                <a:gd name="T3" fmla="*/ 558 h 558"/>
                <a:gd name="T4" fmla="*/ 10 w 233"/>
                <a:gd name="T5" fmla="*/ 558 h 558"/>
                <a:gd name="T6" fmla="*/ 233 w 233"/>
                <a:gd name="T7" fmla="*/ 0 h 558"/>
                <a:gd name="T8" fmla="*/ 225 w 233"/>
                <a:gd name="T9" fmla="*/ 0 h 5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3" h="558">
                  <a:moveTo>
                    <a:pt x="225" y="0"/>
                  </a:moveTo>
                  <a:lnTo>
                    <a:pt x="0" y="558"/>
                  </a:lnTo>
                  <a:lnTo>
                    <a:pt x="10" y="558"/>
                  </a:lnTo>
                  <a:lnTo>
                    <a:pt x="233" y="0"/>
                  </a:lnTo>
                  <a:lnTo>
                    <a:pt x="2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6" name="Freeform 36"/>
            <p:cNvSpPr/>
            <p:nvPr/>
          </p:nvSpPr>
          <p:spPr bwMode="auto">
            <a:xfrm>
              <a:off x="4087" y="1034"/>
              <a:ext cx="452" cy="530"/>
            </a:xfrm>
            <a:custGeom>
              <a:avLst/>
              <a:gdLst>
                <a:gd name="T0" fmla="*/ 0 w 452"/>
                <a:gd name="T1" fmla="*/ 0 h 530"/>
                <a:gd name="T2" fmla="*/ 440 w 452"/>
                <a:gd name="T3" fmla="*/ 530 h 530"/>
                <a:gd name="T4" fmla="*/ 452 w 452"/>
                <a:gd name="T5" fmla="*/ 528 h 530"/>
                <a:gd name="T6" fmla="*/ 12 w 452"/>
                <a:gd name="T7" fmla="*/ 0 h 530"/>
                <a:gd name="T8" fmla="*/ 0 w 452"/>
                <a:gd name="T9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2" h="530">
                  <a:moveTo>
                    <a:pt x="0" y="0"/>
                  </a:moveTo>
                  <a:lnTo>
                    <a:pt x="440" y="530"/>
                  </a:lnTo>
                  <a:lnTo>
                    <a:pt x="452" y="5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7" name="Freeform 37"/>
            <p:cNvSpPr/>
            <p:nvPr/>
          </p:nvSpPr>
          <p:spPr bwMode="auto">
            <a:xfrm>
              <a:off x="3836" y="1588"/>
              <a:ext cx="689" cy="23"/>
            </a:xfrm>
            <a:custGeom>
              <a:avLst/>
              <a:gdLst>
                <a:gd name="T0" fmla="*/ 0 w 689"/>
                <a:gd name="T1" fmla="*/ 16 h 23"/>
                <a:gd name="T2" fmla="*/ 689 w 689"/>
                <a:gd name="T3" fmla="*/ 0 h 23"/>
                <a:gd name="T4" fmla="*/ 689 w 689"/>
                <a:gd name="T5" fmla="*/ 7 h 23"/>
                <a:gd name="T6" fmla="*/ 12 w 689"/>
                <a:gd name="T7" fmla="*/ 23 h 23"/>
                <a:gd name="T8" fmla="*/ 0 w 689"/>
                <a:gd name="T9" fmla="*/ 16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23">
                  <a:moveTo>
                    <a:pt x="0" y="16"/>
                  </a:moveTo>
                  <a:lnTo>
                    <a:pt x="689" y="0"/>
                  </a:lnTo>
                  <a:lnTo>
                    <a:pt x="689" y="7"/>
                  </a:lnTo>
                  <a:lnTo>
                    <a:pt x="12" y="23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8" name="Freeform 38"/>
            <p:cNvSpPr/>
            <p:nvPr/>
          </p:nvSpPr>
          <p:spPr bwMode="auto">
            <a:xfrm>
              <a:off x="5093" y="1621"/>
              <a:ext cx="273" cy="428"/>
            </a:xfrm>
            <a:custGeom>
              <a:avLst/>
              <a:gdLst>
                <a:gd name="T0" fmla="*/ 0 w 273"/>
                <a:gd name="T1" fmla="*/ 0 h 428"/>
                <a:gd name="T2" fmla="*/ 263 w 273"/>
                <a:gd name="T3" fmla="*/ 428 h 428"/>
                <a:gd name="T4" fmla="*/ 273 w 273"/>
                <a:gd name="T5" fmla="*/ 428 h 428"/>
                <a:gd name="T6" fmla="*/ 12 w 273"/>
                <a:gd name="T7" fmla="*/ 0 h 428"/>
                <a:gd name="T8" fmla="*/ 0 w 27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3" h="428">
                  <a:moveTo>
                    <a:pt x="0" y="0"/>
                  </a:moveTo>
                  <a:lnTo>
                    <a:pt x="263" y="428"/>
                  </a:lnTo>
                  <a:lnTo>
                    <a:pt x="273" y="4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9" name="Freeform 39"/>
            <p:cNvSpPr/>
            <p:nvPr/>
          </p:nvSpPr>
          <p:spPr bwMode="auto">
            <a:xfrm>
              <a:off x="5070" y="1621"/>
              <a:ext cx="293" cy="428"/>
            </a:xfrm>
            <a:custGeom>
              <a:avLst/>
              <a:gdLst>
                <a:gd name="T0" fmla="*/ 0 w 293"/>
                <a:gd name="T1" fmla="*/ 0 h 428"/>
                <a:gd name="T2" fmla="*/ 286 w 293"/>
                <a:gd name="T3" fmla="*/ 428 h 428"/>
                <a:gd name="T4" fmla="*/ 293 w 293"/>
                <a:gd name="T5" fmla="*/ 421 h 428"/>
                <a:gd name="T6" fmla="*/ 16 w 293"/>
                <a:gd name="T7" fmla="*/ 0 h 428"/>
                <a:gd name="T8" fmla="*/ 0 w 29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3" h="428">
                  <a:moveTo>
                    <a:pt x="0" y="0"/>
                  </a:moveTo>
                  <a:lnTo>
                    <a:pt x="286" y="428"/>
                  </a:lnTo>
                  <a:lnTo>
                    <a:pt x="293" y="421"/>
                  </a:lnTo>
                  <a:lnTo>
                    <a:pt x="1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0" name="Freeform 40"/>
            <p:cNvSpPr/>
            <p:nvPr/>
          </p:nvSpPr>
          <p:spPr bwMode="auto">
            <a:xfrm>
              <a:off x="4568" y="1581"/>
              <a:ext cx="551" cy="156"/>
            </a:xfrm>
            <a:custGeom>
              <a:avLst/>
              <a:gdLst>
                <a:gd name="T0" fmla="*/ 0 w 551"/>
                <a:gd name="T1" fmla="*/ 0 h 156"/>
                <a:gd name="T2" fmla="*/ 551 w 551"/>
                <a:gd name="T3" fmla="*/ 146 h 156"/>
                <a:gd name="T4" fmla="*/ 539 w 551"/>
                <a:gd name="T5" fmla="*/ 156 h 156"/>
                <a:gd name="T6" fmla="*/ 0 w 551"/>
                <a:gd name="T7" fmla="*/ 11 h 156"/>
                <a:gd name="T8" fmla="*/ 0 w 551"/>
                <a:gd name="T9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1" h="156">
                  <a:moveTo>
                    <a:pt x="0" y="0"/>
                  </a:moveTo>
                  <a:lnTo>
                    <a:pt x="551" y="146"/>
                  </a:lnTo>
                  <a:lnTo>
                    <a:pt x="539" y="156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1" name="Freeform 41"/>
            <p:cNvSpPr/>
            <p:nvPr/>
          </p:nvSpPr>
          <p:spPr bwMode="auto">
            <a:xfrm>
              <a:off x="4546" y="1597"/>
              <a:ext cx="228" cy="677"/>
            </a:xfrm>
            <a:custGeom>
              <a:avLst/>
              <a:gdLst>
                <a:gd name="T0" fmla="*/ 0 w 228"/>
                <a:gd name="T1" fmla="*/ 0 h 677"/>
                <a:gd name="T2" fmla="*/ 223 w 228"/>
                <a:gd name="T3" fmla="*/ 677 h 677"/>
                <a:gd name="T4" fmla="*/ 228 w 228"/>
                <a:gd name="T5" fmla="*/ 677 h 677"/>
                <a:gd name="T6" fmla="*/ 10 w 228"/>
                <a:gd name="T7" fmla="*/ 0 h 677"/>
                <a:gd name="T8" fmla="*/ 0 w 228"/>
                <a:gd name="T9" fmla="*/ 0 h 6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8" h="677">
                  <a:moveTo>
                    <a:pt x="0" y="0"/>
                  </a:moveTo>
                  <a:lnTo>
                    <a:pt x="223" y="677"/>
                  </a:lnTo>
                  <a:lnTo>
                    <a:pt x="228" y="677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2" name="Freeform 42"/>
            <p:cNvSpPr/>
            <p:nvPr/>
          </p:nvSpPr>
          <p:spPr bwMode="auto">
            <a:xfrm>
              <a:off x="4229" y="1604"/>
              <a:ext cx="310" cy="481"/>
            </a:xfrm>
            <a:custGeom>
              <a:avLst/>
              <a:gdLst>
                <a:gd name="T0" fmla="*/ 0 w 310"/>
                <a:gd name="T1" fmla="*/ 481 h 481"/>
                <a:gd name="T2" fmla="*/ 301 w 310"/>
                <a:gd name="T3" fmla="*/ 0 h 481"/>
                <a:gd name="T4" fmla="*/ 310 w 310"/>
                <a:gd name="T5" fmla="*/ 0 h 481"/>
                <a:gd name="T6" fmla="*/ 7 w 310"/>
                <a:gd name="T7" fmla="*/ 481 h 481"/>
                <a:gd name="T8" fmla="*/ 0 w 310"/>
                <a:gd name="T9" fmla="*/ 481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0" h="481">
                  <a:moveTo>
                    <a:pt x="0" y="481"/>
                  </a:moveTo>
                  <a:lnTo>
                    <a:pt x="301" y="0"/>
                  </a:lnTo>
                  <a:lnTo>
                    <a:pt x="310" y="0"/>
                  </a:lnTo>
                  <a:lnTo>
                    <a:pt x="7" y="481"/>
                  </a:lnTo>
                  <a:lnTo>
                    <a:pt x="0" y="4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3" name="Freeform 43"/>
            <p:cNvSpPr/>
            <p:nvPr/>
          </p:nvSpPr>
          <p:spPr bwMode="auto">
            <a:xfrm>
              <a:off x="4217" y="1803"/>
              <a:ext cx="90" cy="282"/>
            </a:xfrm>
            <a:custGeom>
              <a:avLst/>
              <a:gdLst>
                <a:gd name="T0" fmla="*/ 81 w 90"/>
                <a:gd name="T1" fmla="*/ 0 h 282"/>
                <a:gd name="T2" fmla="*/ 0 w 90"/>
                <a:gd name="T3" fmla="*/ 282 h 282"/>
                <a:gd name="T4" fmla="*/ 7 w 90"/>
                <a:gd name="T5" fmla="*/ 282 h 282"/>
                <a:gd name="T6" fmla="*/ 90 w 90"/>
                <a:gd name="T7" fmla="*/ 0 h 282"/>
                <a:gd name="T8" fmla="*/ 81 w 90"/>
                <a:gd name="T9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282">
                  <a:moveTo>
                    <a:pt x="81" y="0"/>
                  </a:moveTo>
                  <a:lnTo>
                    <a:pt x="0" y="282"/>
                  </a:lnTo>
                  <a:lnTo>
                    <a:pt x="7" y="282"/>
                  </a:lnTo>
                  <a:lnTo>
                    <a:pt x="90" y="0"/>
                  </a:lnTo>
                  <a:lnTo>
                    <a:pt x="8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4" name="Freeform 44"/>
            <p:cNvSpPr/>
            <p:nvPr/>
          </p:nvSpPr>
          <p:spPr bwMode="auto">
            <a:xfrm>
              <a:off x="3833" y="1621"/>
              <a:ext cx="375" cy="464"/>
            </a:xfrm>
            <a:custGeom>
              <a:avLst/>
              <a:gdLst>
                <a:gd name="T0" fmla="*/ 0 w 375"/>
                <a:gd name="T1" fmla="*/ 0 h 464"/>
                <a:gd name="T2" fmla="*/ 368 w 375"/>
                <a:gd name="T3" fmla="*/ 464 h 464"/>
                <a:gd name="T4" fmla="*/ 375 w 375"/>
                <a:gd name="T5" fmla="*/ 464 h 464"/>
                <a:gd name="T6" fmla="*/ 8 w 375"/>
                <a:gd name="T7" fmla="*/ 0 h 464"/>
                <a:gd name="T8" fmla="*/ 0 w 375"/>
                <a:gd name="T9" fmla="*/ 0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5" h="464">
                  <a:moveTo>
                    <a:pt x="0" y="0"/>
                  </a:moveTo>
                  <a:lnTo>
                    <a:pt x="368" y="464"/>
                  </a:lnTo>
                  <a:lnTo>
                    <a:pt x="375" y="464"/>
                  </a:lnTo>
                  <a:lnTo>
                    <a:pt x="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5" name="Freeform 45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  <a:gd name="T10" fmla="*/ 0 w 649"/>
                <a:gd name="T11" fmla="*/ 17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6" name="Freeform 46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7" name="Freeform 47"/>
            <p:cNvSpPr/>
            <p:nvPr/>
          </p:nvSpPr>
          <p:spPr bwMode="auto">
            <a:xfrm>
              <a:off x="3623" y="1623"/>
              <a:ext cx="203" cy="658"/>
            </a:xfrm>
            <a:custGeom>
              <a:avLst/>
              <a:gdLst>
                <a:gd name="T0" fmla="*/ 194 w 203"/>
                <a:gd name="T1" fmla="*/ 0 h 658"/>
                <a:gd name="T2" fmla="*/ 0 w 203"/>
                <a:gd name="T3" fmla="*/ 658 h 658"/>
                <a:gd name="T4" fmla="*/ 9 w 203"/>
                <a:gd name="T5" fmla="*/ 658 h 658"/>
                <a:gd name="T6" fmla="*/ 203 w 203"/>
                <a:gd name="T7" fmla="*/ 5 h 658"/>
                <a:gd name="T8" fmla="*/ 194 w 203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58">
                  <a:moveTo>
                    <a:pt x="194" y="0"/>
                  </a:moveTo>
                  <a:lnTo>
                    <a:pt x="0" y="658"/>
                  </a:lnTo>
                  <a:lnTo>
                    <a:pt x="9" y="658"/>
                  </a:lnTo>
                  <a:lnTo>
                    <a:pt x="203" y="5"/>
                  </a:lnTo>
                  <a:lnTo>
                    <a:pt x="19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8" name="Freeform 48"/>
            <p:cNvSpPr/>
            <p:nvPr/>
          </p:nvSpPr>
          <p:spPr bwMode="auto">
            <a:xfrm>
              <a:off x="3353" y="1768"/>
              <a:ext cx="935" cy="310"/>
            </a:xfrm>
            <a:custGeom>
              <a:avLst/>
              <a:gdLst>
                <a:gd name="T0" fmla="*/ 0 w 935"/>
                <a:gd name="T1" fmla="*/ 300 h 310"/>
                <a:gd name="T2" fmla="*/ 928 w 935"/>
                <a:gd name="T3" fmla="*/ 0 h 310"/>
                <a:gd name="T4" fmla="*/ 935 w 935"/>
                <a:gd name="T5" fmla="*/ 9 h 310"/>
                <a:gd name="T6" fmla="*/ 7 w 935"/>
                <a:gd name="T7" fmla="*/ 310 h 310"/>
                <a:gd name="T8" fmla="*/ 0 w 935"/>
                <a:gd name="T9" fmla="*/ 300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5" h="310">
                  <a:moveTo>
                    <a:pt x="0" y="300"/>
                  </a:moveTo>
                  <a:lnTo>
                    <a:pt x="928" y="0"/>
                  </a:lnTo>
                  <a:lnTo>
                    <a:pt x="935" y="9"/>
                  </a:lnTo>
                  <a:lnTo>
                    <a:pt x="7" y="310"/>
                  </a:lnTo>
                  <a:lnTo>
                    <a:pt x="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9" name="Freeform 49"/>
            <p:cNvSpPr/>
            <p:nvPr/>
          </p:nvSpPr>
          <p:spPr bwMode="auto">
            <a:xfrm>
              <a:off x="2631" y="1820"/>
              <a:ext cx="641" cy="251"/>
            </a:xfrm>
            <a:custGeom>
              <a:avLst/>
              <a:gdLst>
                <a:gd name="T0" fmla="*/ 0 w 641"/>
                <a:gd name="T1" fmla="*/ 9 h 251"/>
                <a:gd name="T2" fmla="*/ 641 w 641"/>
                <a:gd name="T3" fmla="*/ 251 h 251"/>
                <a:gd name="T4" fmla="*/ 641 w 641"/>
                <a:gd name="T5" fmla="*/ 244 h 251"/>
                <a:gd name="T6" fmla="*/ 11 w 641"/>
                <a:gd name="T7" fmla="*/ 0 h 251"/>
                <a:gd name="T8" fmla="*/ 0 w 641"/>
                <a:gd name="T9" fmla="*/ 9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1" h="251">
                  <a:moveTo>
                    <a:pt x="0" y="9"/>
                  </a:moveTo>
                  <a:lnTo>
                    <a:pt x="641" y="251"/>
                  </a:lnTo>
                  <a:lnTo>
                    <a:pt x="641" y="244"/>
                  </a:lnTo>
                  <a:lnTo>
                    <a:pt x="11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0" name="Freeform 50"/>
            <p:cNvSpPr/>
            <p:nvPr/>
          </p:nvSpPr>
          <p:spPr bwMode="auto">
            <a:xfrm>
              <a:off x="2631" y="1798"/>
              <a:ext cx="497" cy="301"/>
            </a:xfrm>
            <a:custGeom>
              <a:avLst/>
              <a:gdLst>
                <a:gd name="T0" fmla="*/ 0 w 497"/>
                <a:gd name="T1" fmla="*/ 296 h 301"/>
                <a:gd name="T2" fmla="*/ 490 w 497"/>
                <a:gd name="T3" fmla="*/ 0 h 301"/>
                <a:gd name="T4" fmla="*/ 497 w 497"/>
                <a:gd name="T5" fmla="*/ 10 h 301"/>
                <a:gd name="T6" fmla="*/ 7 w 497"/>
                <a:gd name="T7" fmla="*/ 301 h 301"/>
                <a:gd name="T8" fmla="*/ 0 w 497"/>
                <a:gd name="T9" fmla="*/ 296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7" h="301">
                  <a:moveTo>
                    <a:pt x="0" y="296"/>
                  </a:moveTo>
                  <a:lnTo>
                    <a:pt x="490" y="0"/>
                  </a:lnTo>
                  <a:lnTo>
                    <a:pt x="497" y="10"/>
                  </a:lnTo>
                  <a:lnTo>
                    <a:pt x="7" y="301"/>
                  </a:lnTo>
                  <a:lnTo>
                    <a:pt x="0" y="2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1" name="Freeform 51"/>
            <p:cNvSpPr/>
            <p:nvPr/>
          </p:nvSpPr>
          <p:spPr bwMode="auto">
            <a:xfrm>
              <a:off x="2467" y="2125"/>
              <a:ext cx="135" cy="351"/>
            </a:xfrm>
            <a:custGeom>
              <a:avLst/>
              <a:gdLst>
                <a:gd name="T0" fmla="*/ 126 w 135"/>
                <a:gd name="T1" fmla="*/ 0 h 351"/>
                <a:gd name="T2" fmla="*/ 0 w 135"/>
                <a:gd name="T3" fmla="*/ 351 h 351"/>
                <a:gd name="T4" fmla="*/ 12 w 135"/>
                <a:gd name="T5" fmla="*/ 351 h 351"/>
                <a:gd name="T6" fmla="*/ 135 w 135"/>
                <a:gd name="T7" fmla="*/ 7 h 351"/>
                <a:gd name="T8" fmla="*/ 126 w 135"/>
                <a:gd name="T9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351">
                  <a:moveTo>
                    <a:pt x="126" y="0"/>
                  </a:moveTo>
                  <a:lnTo>
                    <a:pt x="0" y="351"/>
                  </a:lnTo>
                  <a:lnTo>
                    <a:pt x="12" y="351"/>
                  </a:lnTo>
                  <a:lnTo>
                    <a:pt x="135" y="7"/>
                  </a:lnTo>
                  <a:lnTo>
                    <a:pt x="12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2" name="Freeform 52"/>
            <p:cNvSpPr/>
            <p:nvPr/>
          </p:nvSpPr>
          <p:spPr bwMode="auto">
            <a:xfrm>
              <a:off x="2607" y="2130"/>
              <a:ext cx="234" cy="743"/>
            </a:xfrm>
            <a:custGeom>
              <a:avLst/>
              <a:gdLst>
                <a:gd name="T0" fmla="*/ 0 w 234"/>
                <a:gd name="T1" fmla="*/ 0 h 743"/>
                <a:gd name="T2" fmla="*/ 223 w 234"/>
                <a:gd name="T3" fmla="*/ 743 h 743"/>
                <a:gd name="T4" fmla="*/ 234 w 234"/>
                <a:gd name="T5" fmla="*/ 743 h 743"/>
                <a:gd name="T6" fmla="*/ 9 w 234"/>
                <a:gd name="T7" fmla="*/ 0 h 743"/>
                <a:gd name="T8" fmla="*/ 0 w 234"/>
                <a:gd name="T9" fmla="*/ 0 h 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743">
                  <a:moveTo>
                    <a:pt x="0" y="0"/>
                  </a:moveTo>
                  <a:lnTo>
                    <a:pt x="223" y="743"/>
                  </a:lnTo>
                  <a:lnTo>
                    <a:pt x="234" y="743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3" name="Freeform 53"/>
            <p:cNvSpPr/>
            <p:nvPr/>
          </p:nvSpPr>
          <p:spPr bwMode="auto">
            <a:xfrm>
              <a:off x="2472" y="2525"/>
              <a:ext cx="350" cy="360"/>
            </a:xfrm>
            <a:custGeom>
              <a:avLst/>
              <a:gdLst>
                <a:gd name="T0" fmla="*/ 0 w 350"/>
                <a:gd name="T1" fmla="*/ 12 h 360"/>
                <a:gd name="T2" fmla="*/ 343 w 350"/>
                <a:gd name="T3" fmla="*/ 360 h 360"/>
                <a:gd name="T4" fmla="*/ 350 w 350"/>
                <a:gd name="T5" fmla="*/ 348 h 360"/>
                <a:gd name="T6" fmla="*/ 7 w 350"/>
                <a:gd name="T7" fmla="*/ 0 h 360"/>
                <a:gd name="T8" fmla="*/ 0 w 350"/>
                <a:gd name="T9" fmla="*/ 12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0" h="360">
                  <a:moveTo>
                    <a:pt x="0" y="12"/>
                  </a:moveTo>
                  <a:lnTo>
                    <a:pt x="343" y="360"/>
                  </a:lnTo>
                  <a:lnTo>
                    <a:pt x="350" y="348"/>
                  </a:lnTo>
                  <a:lnTo>
                    <a:pt x="7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4" name="Freeform 54"/>
            <p:cNvSpPr/>
            <p:nvPr/>
          </p:nvSpPr>
          <p:spPr bwMode="auto">
            <a:xfrm>
              <a:off x="2922" y="2466"/>
              <a:ext cx="128" cy="355"/>
            </a:xfrm>
            <a:custGeom>
              <a:avLst/>
              <a:gdLst>
                <a:gd name="T0" fmla="*/ 121 w 128"/>
                <a:gd name="T1" fmla="*/ 0 h 355"/>
                <a:gd name="T2" fmla="*/ 0 w 128"/>
                <a:gd name="T3" fmla="*/ 339 h 355"/>
                <a:gd name="T4" fmla="*/ 9 w 128"/>
                <a:gd name="T5" fmla="*/ 355 h 355"/>
                <a:gd name="T6" fmla="*/ 128 w 128"/>
                <a:gd name="T7" fmla="*/ 10 h 355"/>
                <a:gd name="T8" fmla="*/ 121 w 128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8" h="355">
                  <a:moveTo>
                    <a:pt x="121" y="0"/>
                  </a:moveTo>
                  <a:lnTo>
                    <a:pt x="0" y="339"/>
                  </a:lnTo>
                  <a:lnTo>
                    <a:pt x="9" y="355"/>
                  </a:lnTo>
                  <a:lnTo>
                    <a:pt x="128" y="10"/>
                  </a:lnTo>
                  <a:lnTo>
                    <a:pt x="1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5" name="Freeform 55"/>
            <p:cNvSpPr/>
            <p:nvPr/>
          </p:nvSpPr>
          <p:spPr bwMode="auto">
            <a:xfrm>
              <a:off x="2616" y="2118"/>
              <a:ext cx="417" cy="322"/>
            </a:xfrm>
            <a:custGeom>
              <a:avLst/>
              <a:gdLst>
                <a:gd name="T0" fmla="*/ 0 w 417"/>
                <a:gd name="T1" fmla="*/ 10 h 322"/>
                <a:gd name="T2" fmla="*/ 408 w 417"/>
                <a:gd name="T3" fmla="*/ 322 h 322"/>
                <a:gd name="T4" fmla="*/ 417 w 417"/>
                <a:gd name="T5" fmla="*/ 310 h 322"/>
                <a:gd name="T6" fmla="*/ 15 w 417"/>
                <a:gd name="T7" fmla="*/ 0 h 322"/>
                <a:gd name="T8" fmla="*/ 0 w 417"/>
                <a:gd name="T9" fmla="*/ 10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7" h="322">
                  <a:moveTo>
                    <a:pt x="0" y="10"/>
                  </a:moveTo>
                  <a:lnTo>
                    <a:pt x="408" y="322"/>
                  </a:lnTo>
                  <a:lnTo>
                    <a:pt x="417" y="310"/>
                  </a:lnTo>
                  <a:lnTo>
                    <a:pt x="15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6" name="Freeform 56"/>
            <p:cNvSpPr/>
            <p:nvPr/>
          </p:nvSpPr>
          <p:spPr bwMode="auto">
            <a:xfrm>
              <a:off x="3054" y="1803"/>
              <a:ext cx="81" cy="618"/>
            </a:xfrm>
            <a:custGeom>
              <a:avLst/>
              <a:gdLst>
                <a:gd name="T0" fmla="*/ 69 w 81"/>
                <a:gd name="T1" fmla="*/ 0 h 618"/>
                <a:gd name="T2" fmla="*/ 0 w 81"/>
                <a:gd name="T3" fmla="*/ 618 h 618"/>
                <a:gd name="T4" fmla="*/ 10 w 81"/>
                <a:gd name="T5" fmla="*/ 618 h 618"/>
                <a:gd name="T6" fmla="*/ 81 w 81"/>
                <a:gd name="T7" fmla="*/ 0 h 618"/>
                <a:gd name="T8" fmla="*/ 69 w 81"/>
                <a:gd name="T9" fmla="*/ 0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618">
                  <a:moveTo>
                    <a:pt x="69" y="0"/>
                  </a:moveTo>
                  <a:lnTo>
                    <a:pt x="0" y="618"/>
                  </a:lnTo>
                  <a:lnTo>
                    <a:pt x="10" y="618"/>
                  </a:lnTo>
                  <a:lnTo>
                    <a:pt x="81" y="0"/>
                  </a:lnTo>
                  <a:lnTo>
                    <a:pt x="6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7" name="Freeform 57"/>
            <p:cNvSpPr/>
            <p:nvPr/>
          </p:nvSpPr>
          <p:spPr bwMode="auto">
            <a:xfrm>
              <a:off x="3135" y="1810"/>
              <a:ext cx="476" cy="474"/>
            </a:xfrm>
            <a:custGeom>
              <a:avLst/>
              <a:gdLst>
                <a:gd name="T0" fmla="*/ 0 w 476"/>
                <a:gd name="T1" fmla="*/ 0 h 474"/>
                <a:gd name="T2" fmla="*/ 469 w 476"/>
                <a:gd name="T3" fmla="*/ 474 h 474"/>
                <a:gd name="T4" fmla="*/ 476 w 476"/>
                <a:gd name="T5" fmla="*/ 471 h 474"/>
                <a:gd name="T6" fmla="*/ 9 w 476"/>
                <a:gd name="T7" fmla="*/ 0 h 474"/>
                <a:gd name="T8" fmla="*/ 0 w 476"/>
                <a:gd name="T9" fmla="*/ 0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6" h="474">
                  <a:moveTo>
                    <a:pt x="0" y="0"/>
                  </a:moveTo>
                  <a:lnTo>
                    <a:pt x="469" y="474"/>
                  </a:lnTo>
                  <a:lnTo>
                    <a:pt x="476" y="471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8" name="Freeform 58"/>
            <p:cNvSpPr/>
            <p:nvPr/>
          </p:nvSpPr>
          <p:spPr bwMode="auto">
            <a:xfrm>
              <a:off x="2938" y="2109"/>
              <a:ext cx="363" cy="696"/>
            </a:xfrm>
            <a:custGeom>
              <a:avLst/>
              <a:gdLst>
                <a:gd name="T0" fmla="*/ 358 w 363"/>
                <a:gd name="T1" fmla="*/ 0 h 696"/>
                <a:gd name="T2" fmla="*/ 0 w 363"/>
                <a:gd name="T3" fmla="*/ 696 h 696"/>
                <a:gd name="T4" fmla="*/ 12 w 363"/>
                <a:gd name="T5" fmla="*/ 696 h 696"/>
                <a:gd name="T6" fmla="*/ 363 w 363"/>
                <a:gd name="T7" fmla="*/ 9 h 696"/>
                <a:gd name="T8" fmla="*/ 358 w 363"/>
                <a:gd name="T9" fmla="*/ 0 h 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3" h="696">
                  <a:moveTo>
                    <a:pt x="358" y="0"/>
                  </a:moveTo>
                  <a:lnTo>
                    <a:pt x="0" y="696"/>
                  </a:lnTo>
                  <a:lnTo>
                    <a:pt x="12" y="696"/>
                  </a:lnTo>
                  <a:lnTo>
                    <a:pt x="363" y="9"/>
                  </a:lnTo>
                  <a:lnTo>
                    <a:pt x="35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9" name="Freeform 59"/>
            <p:cNvSpPr/>
            <p:nvPr/>
          </p:nvSpPr>
          <p:spPr bwMode="auto">
            <a:xfrm>
              <a:off x="3085" y="2296"/>
              <a:ext cx="516" cy="154"/>
            </a:xfrm>
            <a:custGeom>
              <a:avLst/>
              <a:gdLst>
                <a:gd name="T0" fmla="*/ 0 w 516"/>
                <a:gd name="T1" fmla="*/ 144 h 154"/>
                <a:gd name="T2" fmla="*/ 516 w 516"/>
                <a:gd name="T3" fmla="*/ 0 h 154"/>
                <a:gd name="T4" fmla="*/ 516 w 516"/>
                <a:gd name="T5" fmla="*/ 7 h 154"/>
                <a:gd name="T6" fmla="*/ 0 w 516"/>
                <a:gd name="T7" fmla="*/ 154 h 154"/>
                <a:gd name="T8" fmla="*/ 0 w 516"/>
                <a:gd name="T9" fmla="*/ 14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6" h="154">
                  <a:moveTo>
                    <a:pt x="0" y="144"/>
                  </a:moveTo>
                  <a:lnTo>
                    <a:pt x="516" y="0"/>
                  </a:lnTo>
                  <a:lnTo>
                    <a:pt x="516" y="7"/>
                  </a:lnTo>
                  <a:lnTo>
                    <a:pt x="0" y="154"/>
                  </a:lnTo>
                  <a:lnTo>
                    <a:pt x="0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0" name="Freeform 60"/>
            <p:cNvSpPr/>
            <p:nvPr/>
          </p:nvSpPr>
          <p:spPr bwMode="auto">
            <a:xfrm>
              <a:off x="3637" y="2106"/>
              <a:ext cx="571" cy="192"/>
            </a:xfrm>
            <a:custGeom>
              <a:avLst/>
              <a:gdLst>
                <a:gd name="T0" fmla="*/ 0 w 571"/>
                <a:gd name="T1" fmla="*/ 180 h 192"/>
                <a:gd name="T2" fmla="*/ 571 w 571"/>
                <a:gd name="T3" fmla="*/ 0 h 192"/>
                <a:gd name="T4" fmla="*/ 571 w 571"/>
                <a:gd name="T5" fmla="*/ 12 h 192"/>
                <a:gd name="T6" fmla="*/ 0 w 571"/>
                <a:gd name="T7" fmla="*/ 192 h 192"/>
                <a:gd name="T8" fmla="*/ 0 w 571"/>
                <a:gd name="T9" fmla="*/ 18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192">
                  <a:moveTo>
                    <a:pt x="0" y="180"/>
                  </a:moveTo>
                  <a:lnTo>
                    <a:pt x="571" y="0"/>
                  </a:lnTo>
                  <a:lnTo>
                    <a:pt x="571" y="12"/>
                  </a:lnTo>
                  <a:lnTo>
                    <a:pt x="0" y="192"/>
                  </a:lnTo>
                  <a:lnTo>
                    <a:pt x="0" y="1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1" name="Freeform 61"/>
            <p:cNvSpPr/>
            <p:nvPr/>
          </p:nvSpPr>
          <p:spPr bwMode="auto">
            <a:xfrm>
              <a:off x="4234" y="2106"/>
              <a:ext cx="521" cy="187"/>
            </a:xfrm>
            <a:custGeom>
              <a:avLst/>
              <a:gdLst>
                <a:gd name="T0" fmla="*/ 0 w 521"/>
                <a:gd name="T1" fmla="*/ 10 h 187"/>
                <a:gd name="T2" fmla="*/ 518 w 521"/>
                <a:gd name="T3" fmla="*/ 187 h 187"/>
                <a:gd name="T4" fmla="*/ 521 w 521"/>
                <a:gd name="T5" fmla="*/ 175 h 187"/>
                <a:gd name="T6" fmla="*/ 0 w 521"/>
                <a:gd name="T7" fmla="*/ 0 h 187"/>
                <a:gd name="T8" fmla="*/ 0 w 521"/>
                <a:gd name="T9" fmla="*/ 1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187">
                  <a:moveTo>
                    <a:pt x="0" y="10"/>
                  </a:moveTo>
                  <a:lnTo>
                    <a:pt x="518" y="187"/>
                  </a:lnTo>
                  <a:lnTo>
                    <a:pt x="521" y="175"/>
                  </a:lnTo>
                  <a:lnTo>
                    <a:pt x="0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2" name="Freeform 62"/>
            <p:cNvSpPr/>
            <p:nvPr/>
          </p:nvSpPr>
          <p:spPr bwMode="auto">
            <a:xfrm>
              <a:off x="4795" y="1749"/>
              <a:ext cx="329" cy="525"/>
            </a:xfrm>
            <a:custGeom>
              <a:avLst/>
              <a:gdLst>
                <a:gd name="T0" fmla="*/ 329 w 329"/>
                <a:gd name="T1" fmla="*/ 0 h 525"/>
                <a:gd name="T2" fmla="*/ 0 w 329"/>
                <a:gd name="T3" fmla="*/ 525 h 525"/>
                <a:gd name="T4" fmla="*/ 7 w 329"/>
                <a:gd name="T5" fmla="*/ 525 h 525"/>
                <a:gd name="T6" fmla="*/ 329 w 329"/>
                <a:gd name="T7" fmla="*/ 12 h 525"/>
                <a:gd name="T8" fmla="*/ 329 w 329"/>
                <a:gd name="T9" fmla="*/ 0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9" h="525">
                  <a:moveTo>
                    <a:pt x="329" y="0"/>
                  </a:moveTo>
                  <a:lnTo>
                    <a:pt x="0" y="525"/>
                  </a:lnTo>
                  <a:lnTo>
                    <a:pt x="7" y="525"/>
                  </a:lnTo>
                  <a:lnTo>
                    <a:pt x="329" y="12"/>
                  </a:lnTo>
                  <a:lnTo>
                    <a:pt x="3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3" name="Freeform 63"/>
            <p:cNvSpPr/>
            <p:nvPr/>
          </p:nvSpPr>
          <p:spPr bwMode="auto">
            <a:xfrm>
              <a:off x="5145" y="1756"/>
              <a:ext cx="52" cy="691"/>
            </a:xfrm>
            <a:custGeom>
              <a:avLst/>
              <a:gdLst>
                <a:gd name="T0" fmla="*/ 0 w 52"/>
                <a:gd name="T1" fmla="*/ 0 h 691"/>
                <a:gd name="T2" fmla="*/ 41 w 52"/>
                <a:gd name="T3" fmla="*/ 691 h 691"/>
                <a:gd name="T4" fmla="*/ 52 w 52"/>
                <a:gd name="T5" fmla="*/ 691 h 691"/>
                <a:gd name="T6" fmla="*/ 7 w 52"/>
                <a:gd name="T7" fmla="*/ 0 h 691"/>
                <a:gd name="T8" fmla="*/ 0 w 52"/>
                <a:gd name="T9" fmla="*/ 0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691">
                  <a:moveTo>
                    <a:pt x="0" y="0"/>
                  </a:moveTo>
                  <a:lnTo>
                    <a:pt x="41" y="691"/>
                  </a:lnTo>
                  <a:lnTo>
                    <a:pt x="52" y="691"/>
                  </a:lnTo>
                  <a:lnTo>
                    <a:pt x="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4" name="Freeform 64"/>
            <p:cNvSpPr/>
            <p:nvPr/>
          </p:nvSpPr>
          <p:spPr bwMode="auto">
            <a:xfrm>
              <a:off x="5204" y="2102"/>
              <a:ext cx="183" cy="355"/>
            </a:xfrm>
            <a:custGeom>
              <a:avLst/>
              <a:gdLst>
                <a:gd name="T0" fmla="*/ 171 w 183"/>
                <a:gd name="T1" fmla="*/ 0 h 355"/>
                <a:gd name="T2" fmla="*/ 0 w 183"/>
                <a:gd name="T3" fmla="*/ 345 h 355"/>
                <a:gd name="T4" fmla="*/ 10 w 183"/>
                <a:gd name="T5" fmla="*/ 355 h 355"/>
                <a:gd name="T6" fmla="*/ 183 w 183"/>
                <a:gd name="T7" fmla="*/ 0 h 355"/>
                <a:gd name="T8" fmla="*/ 171 w 183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3" h="355">
                  <a:moveTo>
                    <a:pt x="171" y="0"/>
                  </a:moveTo>
                  <a:lnTo>
                    <a:pt x="0" y="345"/>
                  </a:lnTo>
                  <a:lnTo>
                    <a:pt x="10" y="355"/>
                  </a:lnTo>
                  <a:lnTo>
                    <a:pt x="183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5" name="Freeform 65"/>
            <p:cNvSpPr/>
            <p:nvPr/>
          </p:nvSpPr>
          <p:spPr bwMode="auto">
            <a:xfrm>
              <a:off x="4795" y="2303"/>
              <a:ext cx="362" cy="173"/>
            </a:xfrm>
            <a:custGeom>
              <a:avLst/>
              <a:gdLst>
                <a:gd name="T0" fmla="*/ 0 w 362"/>
                <a:gd name="T1" fmla="*/ 9 h 173"/>
                <a:gd name="T2" fmla="*/ 362 w 362"/>
                <a:gd name="T3" fmla="*/ 173 h 173"/>
                <a:gd name="T4" fmla="*/ 362 w 362"/>
                <a:gd name="T5" fmla="*/ 156 h 173"/>
                <a:gd name="T6" fmla="*/ 0 w 362"/>
                <a:gd name="T7" fmla="*/ 0 h 173"/>
                <a:gd name="T8" fmla="*/ 0 w 362"/>
                <a:gd name="T9" fmla="*/ 9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2" h="173">
                  <a:moveTo>
                    <a:pt x="0" y="9"/>
                  </a:moveTo>
                  <a:lnTo>
                    <a:pt x="362" y="173"/>
                  </a:lnTo>
                  <a:lnTo>
                    <a:pt x="362" y="156"/>
                  </a:lnTo>
                  <a:lnTo>
                    <a:pt x="0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6" name="Freeform 66"/>
            <p:cNvSpPr/>
            <p:nvPr/>
          </p:nvSpPr>
          <p:spPr bwMode="auto">
            <a:xfrm>
              <a:off x="5086" y="2499"/>
              <a:ext cx="102" cy="462"/>
            </a:xfrm>
            <a:custGeom>
              <a:avLst/>
              <a:gdLst>
                <a:gd name="T0" fmla="*/ 95 w 102"/>
                <a:gd name="T1" fmla="*/ 0 h 462"/>
                <a:gd name="T2" fmla="*/ 0 w 102"/>
                <a:gd name="T3" fmla="*/ 462 h 462"/>
                <a:gd name="T4" fmla="*/ 12 w 102"/>
                <a:gd name="T5" fmla="*/ 462 h 462"/>
                <a:gd name="T6" fmla="*/ 102 w 102"/>
                <a:gd name="T7" fmla="*/ 0 h 462"/>
                <a:gd name="T8" fmla="*/ 95 w 102"/>
                <a:gd name="T9" fmla="*/ 0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462">
                  <a:moveTo>
                    <a:pt x="95" y="0"/>
                  </a:moveTo>
                  <a:lnTo>
                    <a:pt x="0" y="462"/>
                  </a:lnTo>
                  <a:lnTo>
                    <a:pt x="12" y="462"/>
                  </a:lnTo>
                  <a:lnTo>
                    <a:pt x="102" y="0"/>
                  </a:lnTo>
                  <a:lnTo>
                    <a:pt x="9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7" name="Freeform 67"/>
            <p:cNvSpPr/>
            <p:nvPr/>
          </p:nvSpPr>
          <p:spPr bwMode="auto">
            <a:xfrm>
              <a:off x="4724" y="2317"/>
              <a:ext cx="59" cy="663"/>
            </a:xfrm>
            <a:custGeom>
              <a:avLst/>
              <a:gdLst>
                <a:gd name="T0" fmla="*/ 50 w 59"/>
                <a:gd name="T1" fmla="*/ 0 h 663"/>
                <a:gd name="T2" fmla="*/ 0 w 59"/>
                <a:gd name="T3" fmla="*/ 663 h 663"/>
                <a:gd name="T4" fmla="*/ 9 w 59"/>
                <a:gd name="T5" fmla="*/ 663 h 663"/>
                <a:gd name="T6" fmla="*/ 59 w 59"/>
                <a:gd name="T7" fmla="*/ 0 h 663"/>
                <a:gd name="T8" fmla="*/ 50 w 59"/>
                <a:gd name="T9" fmla="*/ 0 h 6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663">
                  <a:moveTo>
                    <a:pt x="50" y="0"/>
                  </a:moveTo>
                  <a:lnTo>
                    <a:pt x="0" y="663"/>
                  </a:lnTo>
                  <a:lnTo>
                    <a:pt x="9" y="663"/>
                  </a:lnTo>
                  <a:lnTo>
                    <a:pt x="59" y="0"/>
                  </a:lnTo>
                  <a:lnTo>
                    <a:pt x="5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8" name="Freeform 68"/>
            <p:cNvSpPr/>
            <p:nvPr/>
          </p:nvSpPr>
          <p:spPr bwMode="auto">
            <a:xfrm>
              <a:off x="4740" y="2499"/>
              <a:ext cx="443" cy="481"/>
            </a:xfrm>
            <a:custGeom>
              <a:avLst/>
              <a:gdLst>
                <a:gd name="T0" fmla="*/ 436 w 443"/>
                <a:gd name="T1" fmla="*/ 0 h 481"/>
                <a:gd name="T2" fmla="*/ 0 w 443"/>
                <a:gd name="T3" fmla="*/ 476 h 481"/>
                <a:gd name="T4" fmla="*/ 7 w 443"/>
                <a:gd name="T5" fmla="*/ 481 h 481"/>
                <a:gd name="T6" fmla="*/ 443 w 443"/>
                <a:gd name="T7" fmla="*/ 0 h 481"/>
                <a:gd name="T8" fmla="*/ 436 w 443"/>
                <a:gd name="T9" fmla="*/ 0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3" h="481">
                  <a:moveTo>
                    <a:pt x="436" y="0"/>
                  </a:moveTo>
                  <a:lnTo>
                    <a:pt x="0" y="476"/>
                  </a:lnTo>
                  <a:lnTo>
                    <a:pt x="7" y="481"/>
                  </a:lnTo>
                  <a:lnTo>
                    <a:pt x="443" y="0"/>
                  </a:lnTo>
                  <a:lnTo>
                    <a:pt x="43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9" name="Freeform 69"/>
            <p:cNvSpPr/>
            <p:nvPr/>
          </p:nvSpPr>
          <p:spPr bwMode="auto">
            <a:xfrm>
              <a:off x="4996" y="2573"/>
              <a:ext cx="81" cy="388"/>
            </a:xfrm>
            <a:custGeom>
              <a:avLst/>
              <a:gdLst>
                <a:gd name="T0" fmla="*/ 0 w 81"/>
                <a:gd name="T1" fmla="*/ 0 h 388"/>
                <a:gd name="T2" fmla="*/ 69 w 81"/>
                <a:gd name="T3" fmla="*/ 388 h 388"/>
                <a:gd name="T4" fmla="*/ 81 w 81"/>
                <a:gd name="T5" fmla="*/ 388 h 388"/>
                <a:gd name="T6" fmla="*/ 10 w 81"/>
                <a:gd name="T7" fmla="*/ 0 h 388"/>
                <a:gd name="T8" fmla="*/ 0 w 8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388">
                  <a:moveTo>
                    <a:pt x="0" y="0"/>
                  </a:moveTo>
                  <a:lnTo>
                    <a:pt x="69" y="388"/>
                  </a:lnTo>
                  <a:lnTo>
                    <a:pt x="81" y="388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0" name="Freeform 70"/>
            <p:cNvSpPr/>
            <p:nvPr/>
          </p:nvSpPr>
          <p:spPr bwMode="auto">
            <a:xfrm>
              <a:off x="4186" y="2116"/>
              <a:ext cx="38" cy="594"/>
            </a:xfrm>
            <a:custGeom>
              <a:avLst/>
              <a:gdLst>
                <a:gd name="T0" fmla="*/ 31 w 38"/>
                <a:gd name="T1" fmla="*/ 2 h 594"/>
                <a:gd name="T2" fmla="*/ 0 w 38"/>
                <a:gd name="T3" fmla="*/ 594 h 594"/>
                <a:gd name="T4" fmla="*/ 7 w 38"/>
                <a:gd name="T5" fmla="*/ 594 h 594"/>
                <a:gd name="T6" fmla="*/ 38 w 38"/>
                <a:gd name="T7" fmla="*/ 0 h 594"/>
                <a:gd name="T8" fmla="*/ 31 w 38"/>
                <a:gd name="T9" fmla="*/ 2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594">
                  <a:moveTo>
                    <a:pt x="31" y="2"/>
                  </a:moveTo>
                  <a:lnTo>
                    <a:pt x="0" y="594"/>
                  </a:lnTo>
                  <a:lnTo>
                    <a:pt x="7" y="594"/>
                  </a:lnTo>
                  <a:lnTo>
                    <a:pt x="38" y="0"/>
                  </a:lnTo>
                  <a:lnTo>
                    <a:pt x="31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1" name="Freeform 71"/>
            <p:cNvSpPr/>
            <p:nvPr/>
          </p:nvSpPr>
          <p:spPr bwMode="auto">
            <a:xfrm>
              <a:off x="4201" y="2312"/>
              <a:ext cx="568" cy="415"/>
            </a:xfrm>
            <a:custGeom>
              <a:avLst/>
              <a:gdLst>
                <a:gd name="T0" fmla="*/ 0 w 568"/>
                <a:gd name="T1" fmla="*/ 405 h 415"/>
                <a:gd name="T2" fmla="*/ 563 w 568"/>
                <a:gd name="T3" fmla="*/ 0 h 415"/>
                <a:gd name="T4" fmla="*/ 568 w 568"/>
                <a:gd name="T5" fmla="*/ 7 h 415"/>
                <a:gd name="T6" fmla="*/ 0 w 568"/>
                <a:gd name="T7" fmla="*/ 415 h 415"/>
                <a:gd name="T8" fmla="*/ 0 w 568"/>
                <a:gd name="T9" fmla="*/ 405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8" h="415">
                  <a:moveTo>
                    <a:pt x="0" y="405"/>
                  </a:moveTo>
                  <a:lnTo>
                    <a:pt x="563" y="0"/>
                  </a:lnTo>
                  <a:lnTo>
                    <a:pt x="568" y="7"/>
                  </a:lnTo>
                  <a:lnTo>
                    <a:pt x="0" y="415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2" name="Freeform 72"/>
            <p:cNvSpPr/>
            <p:nvPr/>
          </p:nvSpPr>
          <p:spPr bwMode="auto">
            <a:xfrm>
              <a:off x="4198" y="2729"/>
              <a:ext cx="507" cy="272"/>
            </a:xfrm>
            <a:custGeom>
              <a:avLst/>
              <a:gdLst>
                <a:gd name="T0" fmla="*/ 0 w 507"/>
                <a:gd name="T1" fmla="*/ 9 h 272"/>
                <a:gd name="T2" fmla="*/ 497 w 507"/>
                <a:gd name="T3" fmla="*/ 272 h 272"/>
                <a:gd name="T4" fmla="*/ 507 w 507"/>
                <a:gd name="T5" fmla="*/ 268 h 272"/>
                <a:gd name="T6" fmla="*/ 5 w 507"/>
                <a:gd name="T7" fmla="*/ 0 h 272"/>
                <a:gd name="T8" fmla="*/ 0 w 507"/>
                <a:gd name="T9" fmla="*/ 9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72">
                  <a:moveTo>
                    <a:pt x="0" y="9"/>
                  </a:moveTo>
                  <a:lnTo>
                    <a:pt x="497" y="272"/>
                  </a:lnTo>
                  <a:lnTo>
                    <a:pt x="507" y="268"/>
                  </a:lnTo>
                  <a:lnTo>
                    <a:pt x="5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3" name="Freeform 73"/>
            <p:cNvSpPr/>
            <p:nvPr/>
          </p:nvSpPr>
          <p:spPr bwMode="auto">
            <a:xfrm>
              <a:off x="3627" y="2298"/>
              <a:ext cx="540" cy="431"/>
            </a:xfrm>
            <a:custGeom>
              <a:avLst/>
              <a:gdLst>
                <a:gd name="T0" fmla="*/ 0 w 540"/>
                <a:gd name="T1" fmla="*/ 10 h 431"/>
                <a:gd name="T2" fmla="*/ 540 w 540"/>
                <a:gd name="T3" fmla="*/ 431 h 431"/>
                <a:gd name="T4" fmla="*/ 540 w 540"/>
                <a:gd name="T5" fmla="*/ 417 h 431"/>
                <a:gd name="T6" fmla="*/ 8 w 540"/>
                <a:gd name="T7" fmla="*/ 0 h 431"/>
                <a:gd name="T8" fmla="*/ 0 w 540"/>
                <a:gd name="T9" fmla="*/ 1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431">
                  <a:moveTo>
                    <a:pt x="0" y="10"/>
                  </a:moveTo>
                  <a:lnTo>
                    <a:pt x="540" y="431"/>
                  </a:lnTo>
                  <a:lnTo>
                    <a:pt x="540" y="417"/>
                  </a:lnTo>
                  <a:lnTo>
                    <a:pt x="8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4" name="Freeform 74"/>
            <p:cNvSpPr/>
            <p:nvPr/>
          </p:nvSpPr>
          <p:spPr bwMode="auto">
            <a:xfrm>
              <a:off x="3495" y="2305"/>
              <a:ext cx="130" cy="621"/>
            </a:xfrm>
            <a:custGeom>
              <a:avLst/>
              <a:gdLst>
                <a:gd name="T0" fmla="*/ 125 w 130"/>
                <a:gd name="T1" fmla="*/ 0 h 621"/>
                <a:gd name="T2" fmla="*/ 0 w 130"/>
                <a:gd name="T3" fmla="*/ 621 h 621"/>
                <a:gd name="T4" fmla="*/ 9 w 130"/>
                <a:gd name="T5" fmla="*/ 621 h 621"/>
                <a:gd name="T6" fmla="*/ 130 w 130"/>
                <a:gd name="T7" fmla="*/ 5 h 621"/>
                <a:gd name="T8" fmla="*/ 125 w 130"/>
                <a:gd name="T9" fmla="*/ 0 h 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" h="621">
                  <a:moveTo>
                    <a:pt x="125" y="0"/>
                  </a:moveTo>
                  <a:lnTo>
                    <a:pt x="0" y="621"/>
                  </a:lnTo>
                  <a:lnTo>
                    <a:pt x="9" y="621"/>
                  </a:lnTo>
                  <a:lnTo>
                    <a:pt x="130" y="5"/>
                  </a:lnTo>
                  <a:lnTo>
                    <a:pt x="1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5" name="Freeform 75"/>
            <p:cNvSpPr/>
            <p:nvPr/>
          </p:nvSpPr>
          <p:spPr bwMode="auto">
            <a:xfrm>
              <a:off x="3054" y="2461"/>
              <a:ext cx="420" cy="465"/>
            </a:xfrm>
            <a:custGeom>
              <a:avLst/>
              <a:gdLst>
                <a:gd name="T0" fmla="*/ 0 w 420"/>
                <a:gd name="T1" fmla="*/ 8 h 465"/>
                <a:gd name="T2" fmla="*/ 412 w 420"/>
                <a:gd name="T3" fmla="*/ 465 h 465"/>
                <a:gd name="T4" fmla="*/ 420 w 420"/>
                <a:gd name="T5" fmla="*/ 465 h 465"/>
                <a:gd name="T6" fmla="*/ 12 w 420"/>
                <a:gd name="T7" fmla="*/ 0 h 465"/>
                <a:gd name="T8" fmla="*/ 0 w 420"/>
                <a:gd name="T9" fmla="*/ 8 h 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0" h="465">
                  <a:moveTo>
                    <a:pt x="0" y="8"/>
                  </a:moveTo>
                  <a:lnTo>
                    <a:pt x="412" y="465"/>
                  </a:lnTo>
                  <a:lnTo>
                    <a:pt x="420" y="465"/>
                  </a:lnTo>
                  <a:lnTo>
                    <a:pt x="12" y="0"/>
                  </a:ln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6" name="Freeform 76"/>
            <p:cNvSpPr/>
            <p:nvPr/>
          </p:nvSpPr>
          <p:spPr bwMode="auto">
            <a:xfrm>
              <a:off x="3519" y="2729"/>
              <a:ext cx="655" cy="223"/>
            </a:xfrm>
            <a:custGeom>
              <a:avLst/>
              <a:gdLst>
                <a:gd name="T0" fmla="*/ 0 w 655"/>
                <a:gd name="T1" fmla="*/ 213 h 223"/>
                <a:gd name="T2" fmla="*/ 655 w 655"/>
                <a:gd name="T3" fmla="*/ 0 h 223"/>
                <a:gd name="T4" fmla="*/ 655 w 655"/>
                <a:gd name="T5" fmla="*/ 9 h 223"/>
                <a:gd name="T6" fmla="*/ 0 w 655"/>
                <a:gd name="T7" fmla="*/ 223 h 223"/>
                <a:gd name="T8" fmla="*/ 0 w 655"/>
                <a:gd name="T9" fmla="*/ 213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5" h="223">
                  <a:moveTo>
                    <a:pt x="0" y="213"/>
                  </a:moveTo>
                  <a:lnTo>
                    <a:pt x="655" y="0"/>
                  </a:lnTo>
                  <a:lnTo>
                    <a:pt x="655" y="9"/>
                  </a:lnTo>
                  <a:lnTo>
                    <a:pt x="0" y="223"/>
                  </a:lnTo>
                  <a:lnTo>
                    <a:pt x="0" y="2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7" name="Freeform 77"/>
            <p:cNvSpPr/>
            <p:nvPr/>
          </p:nvSpPr>
          <p:spPr bwMode="auto">
            <a:xfrm>
              <a:off x="4066" y="2738"/>
              <a:ext cx="123" cy="495"/>
            </a:xfrm>
            <a:custGeom>
              <a:avLst/>
              <a:gdLst>
                <a:gd name="T0" fmla="*/ 118 w 123"/>
                <a:gd name="T1" fmla="*/ 0 h 495"/>
                <a:gd name="T2" fmla="*/ 0 w 123"/>
                <a:gd name="T3" fmla="*/ 495 h 495"/>
                <a:gd name="T4" fmla="*/ 7 w 123"/>
                <a:gd name="T5" fmla="*/ 495 h 495"/>
                <a:gd name="T6" fmla="*/ 123 w 123"/>
                <a:gd name="T7" fmla="*/ 0 h 495"/>
                <a:gd name="T8" fmla="*/ 118 w 123"/>
                <a:gd name="T9" fmla="*/ 0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495">
                  <a:moveTo>
                    <a:pt x="118" y="0"/>
                  </a:moveTo>
                  <a:lnTo>
                    <a:pt x="0" y="495"/>
                  </a:lnTo>
                  <a:lnTo>
                    <a:pt x="7" y="495"/>
                  </a:lnTo>
                  <a:lnTo>
                    <a:pt x="123" y="0"/>
                  </a:lnTo>
                  <a:lnTo>
                    <a:pt x="1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8" name="Freeform 78"/>
            <p:cNvSpPr/>
            <p:nvPr/>
          </p:nvSpPr>
          <p:spPr bwMode="auto">
            <a:xfrm>
              <a:off x="2957" y="2843"/>
              <a:ext cx="971" cy="42"/>
            </a:xfrm>
            <a:custGeom>
              <a:avLst/>
              <a:gdLst>
                <a:gd name="T0" fmla="*/ 0 w 971"/>
                <a:gd name="T1" fmla="*/ 0 h 42"/>
                <a:gd name="T2" fmla="*/ 971 w 971"/>
                <a:gd name="T3" fmla="*/ 30 h 42"/>
                <a:gd name="T4" fmla="*/ 971 w 971"/>
                <a:gd name="T5" fmla="*/ 42 h 42"/>
                <a:gd name="T6" fmla="*/ 0 w 971"/>
                <a:gd name="T7" fmla="*/ 7 h 42"/>
                <a:gd name="T8" fmla="*/ 0 w 971"/>
                <a:gd name="T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1" h="42">
                  <a:moveTo>
                    <a:pt x="0" y="0"/>
                  </a:moveTo>
                  <a:lnTo>
                    <a:pt x="971" y="30"/>
                  </a:lnTo>
                  <a:lnTo>
                    <a:pt x="971" y="42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9" name="Freeform 79"/>
            <p:cNvSpPr/>
            <p:nvPr/>
          </p:nvSpPr>
          <p:spPr bwMode="auto">
            <a:xfrm>
              <a:off x="2865" y="2902"/>
              <a:ext cx="597" cy="57"/>
            </a:xfrm>
            <a:custGeom>
              <a:avLst/>
              <a:gdLst>
                <a:gd name="T0" fmla="*/ 0 w 597"/>
                <a:gd name="T1" fmla="*/ 0 h 57"/>
                <a:gd name="T2" fmla="*/ 597 w 597"/>
                <a:gd name="T3" fmla="*/ 50 h 57"/>
                <a:gd name="T4" fmla="*/ 597 w 597"/>
                <a:gd name="T5" fmla="*/ 57 h 57"/>
                <a:gd name="T6" fmla="*/ 0 w 597"/>
                <a:gd name="T7" fmla="*/ 12 h 57"/>
                <a:gd name="T8" fmla="*/ 0 w 597"/>
                <a:gd name="T9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57">
                  <a:moveTo>
                    <a:pt x="0" y="0"/>
                  </a:moveTo>
                  <a:lnTo>
                    <a:pt x="597" y="50"/>
                  </a:lnTo>
                  <a:lnTo>
                    <a:pt x="597" y="57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0" name="Freeform 80"/>
            <p:cNvSpPr/>
            <p:nvPr/>
          </p:nvSpPr>
          <p:spPr bwMode="auto">
            <a:xfrm>
              <a:off x="2844" y="2916"/>
              <a:ext cx="61" cy="268"/>
            </a:xfrm>
            <a:custGeom>
              <a:avLst/>
              <a:gdLst>
                <a:gd name="T0" fmla="*/ 0 w 61"/>
                <a:gd name="T1" fmla="*/ 0 h 268"/>
                <a:gd name="T2" fmla="*/ 54 w 61"/>
                <a:gd name="T3" fmla="*/ 268 h 268"/>
                <a:gd name="T4" fmla="*/ 61 w 61"/>
                <a:gd name="T5" fmla="*/ 268 h 268"/>
                <a:gd name="T6" fmla="*/ 12 w 61"/>
                <a:gd name="T7" fmla="*/ 0 h 268"/>
                <a:gd name="T8" fmla="*/ 0 w 61"/>
                <a:gd name="T9" fmla="*/ 0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268">
                  <a:moveTo>
                    <a:pt x="0" y="0"/>
                  </a:moveTo>
                  <a:lnTo>
                    <a:pt x="54" y="268"/>
                  </a:lnTo>
                  <a:lnTo>
                    <a:pt x="61" y="26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1" name="Freeform 81"/>
            <p:cNvSpPr/>
            <p:nvPr/>
          </p:nvSpPr>
          <p:spPr bwMode="auto">
            <a:xfrm>
              <a:off x="2851" y="2909"/>
              <a:ext cx="608" cy="519"/>
            </a:xfrm>
            <a:custGeom>
              <a:avLst/>
              <a:gdLst>
                <a:gd name="T0" fmla="*/ 0 w 608"/>
                <a:gd name="T1" fmla="*/ 9 h 519"/>
                <a:gd name="T2" fmla="*/ 601 w 608"/>
                <a:gd name="T3" fmla="*/ 519 h 519"/>
                <a:gd name="T4" fmla="*/ 608 w 608"/>
                <a:gd name="T5" fmla="*/ 509 h 519"/>
                <a:gd name="T6" fmla="*/ 7 w 608"/>
                <a:gd name="T7" fmla="*/ 0 h 519"/>
                <a:gd name="T8" fmla="*/ 0 w 608"/>
                <a:gd name="T9" fmla="*/ 9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8" h="519">
                  <a:moveTo>
                    <a:pt x="0" y="9"/>
                  </a:moveTo>
                  <a:lnTo>
                    <a:pt x="601" y="519"/>
                  </a:lnTo>
                  <a:lnTo>
                    <a:pt x="608" y="509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2" name="Freeform 82"/>
            <p:cNvSpPr/>
            <p:nvPr/>
          </p:nvSpPr>
          <p:spPr bwMode="auto">
            <a:xfrm>
              <a:off x="3474" y="2985"/>
              <a:ext cx="21" cy="421"/>
            </a:xfrm>
            <a:custGeom>
              <a:avLst/>
              <a:gdLst>
                <a:gd name="T0" fmla="*/ 11 w 21"/>
                <a:gd name="T1" fmla="*/ 7 h 421"/>
                <a:gd name="T2" fmla="*/ 0 w 21"/>
                <a:gd name="T3" fmla="*/ 421 h 421"/>
                <a:gd name="T4" fmla="*/ 11 w 21"/>
                <a:gd name="T5" fmla="*/ 421 h 421"/>
                <a:gd name="T6" fmla="*/ 21 w 21"/>
                <a:gd name="T7" fmla="*/ 0 h 421"/>
                <a:gd name="T8" fmla="*/ 11 w 21"/>
                <a:gd name="T9" fmla="*/ 7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421">
                  <a:moveTo>
                    <a:pt x="11" y="7"/>
                  </a:moveTo>
                  <a:lnTo>
                    <a:pt x="0" y="421"/>
                  </a:lnTo>
                  <a:lnTo>
                    <a:pt x="11" y="421"/>
                  </a:lnTo>
                  <a:lnTo>
                    <a:pt x="21" y="0"/>
                  </a:lnTo>
                  <a:lnTo>
                    <a:pt x="11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3" name="Freeform 83"/>
            <p:cNvSpPr/>
            <p:nvPr/>
          </p:nvSpPr>
          <p:spPr bwMode="auto">
            <a:xfrm>
              <a:off x="3519" y="2959"/>
              <a:ext cx="520" cy="296"/>
            </a:xfrm>
            <a:custGeom>
              <a:avLst/>
              <a:gdLst>
                <a:gd name="T0" fmla="*/ 0 w 520"/>
                <a:gd name="T1" fmla="*/ 16 h 296"/>
                <a:gd name="T2" fmla="*/ 509 w 520"/>
                <a:gd name="T3" fmla="*/ 296 h 296"/>
                <a:gd name="T4" fmla="*/ 520 w 520"/>
                <a:gd name="T5" fmla="*/ 286 h 296"/>
                <a:gd name="T6" fmla="*/ 0 w 520"/>
                <a:gd name="T7" fmla="*/ 0 h 296"/>
                <a:gd name="T8" fmla="*/ 0 w 520"/>
                <a:gd name="T9" fmla="*/ 16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0" h="296">
                  <a:moveTo>
                    <a:pt x="0" y="16"/>
                  </a:moveTo>
                  <a:lnTo>
                    <a:pt x="509" y="296"/>
                  </a:lnTo>
                  <a:lnTo>
                    <a:pt x="520" y="286"/>
                  </a:lnTo>
                  <a:lnTo>
                    <a:pt x="0" y="0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4" name="Freeform 84"/>
            <p:cNvSpPr/>
            <p:nvPr/>
          </p:nvSpPr>
          <p:spPr bwMode="auto">
            <a:xfrm>
              <a:off x="4082" y="3011"/>
              <a:ext cx="616" cy="246"/>
            </a:xfrm>
            <a:custGeom>
              <a:avLst/>
              <a:gdLst>
                <a:gd name="T0" fmla="*/ 0 w 616"/>
                <a:gd name="T1" fmla="*/ 232 h 246"/>
                <a:gd name="T2" fmla="*/ 616 w 616"/>
                <a:gd name="T3" fmla="*/ 0 h 246"/>
                <a:gd name="T4" fmla="*/ 616 w 616"/>
                <a:gd name="T5" fmla="*/ 12 h 246"/>
                <a:gd name="T6" fmla="*/ 0 w 616"/>
                <a:gd name="T7" fmla="*/ 246 h 246"/>
                <a:gd name="T8" fmla="*/ 0 w 616"/>
                <a:gd name="T9" fmla="*/ 232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6" h="246">
                  <a:moveTo>
                    <a:pt x="0" y="232"/>
                  </a:moveTo>
                  <a:lnTo>
                    <a:pt x="616" y="0"/>
                  </a:lnTo>
                  <a:lnTo>
                    <a:pt x="616" y="12"/>
                  </a:lnTo>
                  <a:lnTo>
                    <a:pt x="0" y="246"/>
                  </a:lnTo>
                  <a:lnTo>
                    <a:pt x="0" y="2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5" name="Freeform 85"/>
            <p:cNvSpPr/>
            <p:nvPr/>
          </p:nvSpPr>
          <p:spPr bwMode="auto">
            <a:xfrm>
              <a:off x="4755" y="2992"/>
              <a:ext cx="284" cy="19"/>
            </a:xfrm>
            <a:custGeom>
              <a:avLst/>
              <a:gdLst>
                <a:gd name="T0" fmla="*/ 0 w 284"/>
                <a:gd name="T1" fmla="*/ 7 h 19"/>
                <a:gd name="T2" fmla="*/ 284 w 284"/>
                <a:gd name="T3" fmla="*/ 0 h 19"/>
                <a:gd name="T4" fmla="*/ 284 w 284"/>
                <a:gd name="T5" fmla="*/ 7 h 19"/>
                <a:gd name="T6" fmla="*/ 0 w 284"/>
                <a:gd name="T7" fmla="*/ 19 h 19"/>
                <a:gd name="T8" fmla="*/ 0 w 284"/>
                <a:gd name="T9" fmla="*/ 7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4" h="19">
                  <a:moveTo>
                    <a:pt x="0" y="7"/>
                  </a:moveTo>
                  <a:lnTo>
                    <a:pt x="284" y="0"/>
                  </a:lnTo>
                  <a:lnTo>
                    <a:pt x="284" y="7"/>
                  </a:lnTo>
                  <a:lnTo>
                    <a:pt x="0" y="19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6" name="Freeform 86"/>
            <p:cNvSpPr/>
            <p:nvPr/>
          </p:nvSpPr>
          <p:spPr bwMode="auto">
            <a:xfrm>
              <a:off x="4343" y="3013"/>
              <a:ext cx="360" cy="452"/>
            </a:xfrm>
            <a:custGeom>
              <a:avLst/>
              <a:gdLst>
                <a:gd name="T0" fmla="*/ 360 w 360"/>
                <a:gd name="T1" fmla="*/ 0 h 452"/>
                <a:gd name="T2" fmla="*/ 0 w 360"/>
                <a:gd name="T3" fmla="*/ 452 h 452"/>
                <a:gd name="T4" fmla="*/ 16 w 360"/>
                <a:gd name="T5" fmla="*/ 452 h 452"/>
                <a:gd name="T6" fmla="*/ 360 w 360"/>
                <a:gd name="T7" fmla="*/ 10 h 452"/>
                <a:gd name="T8" fmla="*/ 360 w 360"/>
                <a:gd name="T9" fmla="*/ 0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0" h="452">
                  <a:moveTo>
                    <a:pt x="360" y="0"/>
                  </a:moveTo>
                  <a:lnTo>
                    <a:pt x="0" y="452"/>
                  </a:lnTo>
                  <a:lnTo>
                    <a:pt x="16" y="452"/>
                  </a:lnTo>
                  <a:lnTo>
                    <a:pt x="360" y="10"/>
                  </a:lnTo>
                  <a:lnTo>
                    <a:pt x="36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7" name="Freeform 87"/>
            <p:cNvSpPr/>
            <p:nvPr/>
          </p:nvSpPr>
          <p:spPr bwMode="auto">
            <a:xfrm>
              <a:off x="4532" y="3023"/>
              <a:ext cx="180" cy="270"/>
            </a:xfrm>
            <a:custGeom>
              <a:avLst/>
              <a:gdLst>
                <a:gd name="T0" fmla="*/ 171 w 180"/>
                <a:gd name="T1" fmla="*/ 0 h 270"/>
                <a:gd name="T2" fmla="*/ 0 w 180"/>
                <a:gd name="T3" fmla="*/ 262 h 270"/>
                <a:gd name="T4" fmla="*/ 14 w 180"/>
                <a:gd name="T5" fmla="*/ 270 h 270"/>
                <a:gd name="T6" fmla="*/ 180 w 180"/>
                <a:gd name="T7" fmla="*/ 0 h 270"/>
                <a:gd name="T8" fmla="*/ 171 w 180"/>
                <a:gd name="T9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0" h="270">
                  <a:moveTo>
                    <a:pt x="171" y="0"/>
                  </a:moveTo>
                  <a:lnTo>
                    <a:pt x="0" y="262"/>
                  </a:lnTo>
                  <a:lnTo>
                    <a:pt x="14" y="270"/>
                  </a:lnTo>
                  <a:lnTo>
                    <a:pt x="180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8" name="Freeform 88"/>
            <p:cNvSpPr/>
            <p:nvPr/>
          </p:nvSpPr>
          <p:spPr bwMode="auto">
            <a:xfrm>
              <a:off x="4352" y="3330"/>
              <a:ext cx="149" cy="143"/>
            </a:xfrm>
            <a:custGeom>
              <a:avLst/>
              <a:gdLst>
                <a:gd name="T0" fmla="*/ 149 w 149"/>
                <a:gd name="T1" fmla="*/ 0 h 143"/>
                <a:gd name="T2" fmla="*/ 0 w 149"/>
                <a:gd name="T3" fmla="*/ 133 h 143"/>
                <a:gd name="T4" fmla="*/ 7 w 149"/>
                <a:gd name="T5" fmla="*/ 143 h 143"/>
                <a:gd name="T6" fmla="*/ 149 w 149"/>
                <a:gd name="T7" fmla="*/ 8 h 143"/>
                <a:gd name="T8" fmla="*/ 149 w 149"/>
                <a:gd name="T9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143">
                  <a:moveTo>
                    <a:pt x="149" y="0"/>
                  </a:moveTo>
                  <a:lnTo>
                    <a:pt x="0" y="133"/>
                  </a:lnTo>
                  <a:lnTo>
                    <a:pt x="7" y="143"/>
                  </a:lnTo>
                  <a:lnTo>
                    <a:pt x="149" y="8"/>
                  </a:lnTo>
                  <a:lnTo>
                    <a:pt x="14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9" name="Freeform 89"/>
            <p:cNvSpPr/>
            <p:nvPr/>
          </p:nvSpPr>
          <p:spPr bwMode="auto">
            <a:xfrm>
              <a:off x="3497" y="3262"/>
              <a:ext cx="542" cy="166"/>
            </a:xfrm>
            <a:custGeom>
              <a:avLst/>
              <a:gdLst>
                <a:gd name="T0" fmla="*/ 0 w 542"/>
                <a:gd name="T1" fmla="*/ 151 h 166"/>
                <a:gd name="T2" fmla="*/ 533 w 542"/>
                <a:gd name="T3" fmla="*/ 0 h 166"/>
                <a:gd name="T4" fmla="*/ 542 w 542"/>
                <a:gd name="T5" fmla="*/ 9 h 166"/>
                <a:gd name="T6" fmla="*/ 0 w 542"/>
                <a:gd name="T7" fmla="*/ 166 h 166"/>
                <a:gd name="T8" fmla="*/ 0 w 542"/>
                <a:gd name="T9" fmla="*/ 151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2" h="166">
                  <a:moveTo>
                    <a:pt x="0" y="151"/>
                  </a:moveTo>
                  <a:lnTo>
                    <a:pt x="533" y="0"/>
                  </a:lnTo>
                  <a:lnTo>
                    <a:pt x="542" y="9"/>
                  </a:lnTo>
                  <a:lnTo>
                    <a:pt x="0" y="166"/>
                  </a:lnTo>
                  <a:lnTo>
                    <a:pt x="0" y="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0" name="Freeform 90"/>
            <p:cNvSpPr/>
            <p:nvPr/>
          </p:nvSpPr>
          <p:spPr bwMode="auto">
            <a:xfrm>
              <a:off x="3509" y="3430"/>
              <a:ext cx="789" cy="61"/>
            </a:xfrm>
            <a:custGeom>
              <a:avLst/>
              <a:gdLst>
                <a:gd name="T0" fmla="*/ 0 w 789"/>
                <a:gd name="T1" fmla="*/ 0 h 61"/>
                <a:gd name="T2" fmla="*/ 789 w 789"/>
                <a:gd name="T3" fmla="*/ 52 h 61"/>
                <a:gd name="T4" fmla="*/ 789 w 789"/>
                <a:gd name="T5" fmla="*/ 61 h 61"/>
                <a:gd name="T6" fmla="*/ 0 w 789"/>
                <a:gd name="T7" fmla="*/ 7 h 61"/>
                <a:gd name="T8" fmla="*/ 0 w 789"/>
                <a:gd name="T9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9" h="61">
                  <a:moveTo>
                    <a:pt x="0" y="0"/>
                  </a:moveTo>
                  <a:lnTo>
                    <a:pt x="789" y="52"/>
                  </a:lnTo>
                  <a:lnTo>
                    <a:pt x="789" y="61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1" name="Freeform 91"/>
            <p:cNvSpPr/>
            <p:nvPr/>
          </p:nvSpPr>
          <p:spPr bwMode="auto">
            <a:xfrm>
              <a:off x="4066" y="3267"/>
              <a:ext cx="234" cy="210"/>
            </a:xfrm>
            <a:custGeom>
              <a:avLst/>
              <a:gdLst>
                <a:gd name="T0" fmla="*/ 0 w 234"/>
                <a:gd name="T1" fmla="*/ 0 h 210"/>
                <a:gd name="T2" fmla="*/ 234 w 234"/>
                <a:gd name="T3" fmla="*/ 210 h 210"/>
                <a:gd name="T4" fmla="*/ 234 w 234"/>
                <a:gd name="T5" fmla="*/ 198 h 210"/>
                <a:gd name="T6" fmla="*/ 11 w 234"/>
                <a:gd name="T7" fmla="*/ 0 h 210"/>
                <a:gd name="T8" fmla="*/ 0 w 234"/>
                <a:gd name="T9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210">
                  <a:moveTo>
                    <a:pt x="0" y="0"/>
                  </a:moveTo>
                  <a:lnTo>
                    <a:pt x="234" y="210"/>
                  </a:lnTo>
                  <a:lnTo>
                    <a:pt x="234" y="198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2" name="Oval 92"/>
            <p:cNvSpPr>
              <a:spLocks noChangeArrowheads="1"/>
            </p:cNvSpPr>
            <p:nvPr/>
          </p:nvSpPr>
          <p:spPr bwMode="auto">
            <a:xfrm>
              <a:off x="2830" y="965"/>
              <a:ext cx="78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3" name="Oval 93"/>
            <p:cNvSpPr>
              <a:spLocks noChangeArrowheads="1"/>
            </p:cNvSpPr>
            <p:nvPr/>
          </p:nvSpPr>
          <p:spPr bwMode="auto">
            <a:xfrm>
              <a:off x="3374" y="1076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4" name="Oval 94"/>
            <p:cNvSpPr>
              <a:spLocks noChangeArrowheads="1"/>
            </p:cNvSpPr>
            <p:nvPr/>
          </p:nvSpPr>
          <p:spPr bwMode="auto">
            <a:xfrm>
              <a:off x="3424" y="719"/>
              <a:ext cx="69" cy="6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5" name="Oval 95"/>
            <p:cNvSpPr>
              <a:spLocks noChangeArrowheads="1"/>
            </p:cNvSpPr>
            <p:nvPr/>
          </p:nvSpPr>
          <p:spPr bwMode="auto">
            <a:xfrm>
              <a:off x="3623" y="593"/>
              <a:ext cx="78" cy="8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6" name="Oval 96"/>
            <p:cNvSpPr>
              <a:spLocks noChangeArrowheads="1"/>
            </p:cNvSpPr>
            <p:nvPr/>
          </p:nvSpPr>
          <p:spPr bwMode="auto">
            <a:xfrm>
              <a:off x="4044" y="984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7" name="Oval 97"/>
            <p:cNvSpPr>
              <a:spLocks noChangeArrowheads="1"/>
            </p:cNvSpPr>
            <p:nvPr/>
          </p:nvSpPr>
          <p:spPr bwMode="auto">
            <a:xfrm>
              <a:off x="4399" y="832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8" name="Oval 98"/>
            <p:cNvSpPr>
              <a:spLocks noChangeArrowheads="1"/>
            </p:cNvSpPr>
            <p:nvPr/>
          </p:nvSpPr>
          <p:spPr bwMode="auto">
            <a:xfrm>
              <a:off x="4700" y="1076"/>
              <a:ext cx="69" cy="6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9" name="Oval 99"/>
            <p:cNvSpPr>
              <a:spLocks noChangeArrowheads="1"/>
            </p:cNvSpPr>
            <p:nvPr/>
          </p:nvSpPr>
          <p:spPr bwMode="auto">
            <a:xfrm>
              <a:off x="4745" y="2263"/>
              <a:ext cx="64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0" name="Oval 100"/>
            <p:cNvSpPr>
              <a:spLocks noChangeArrowheads="1"/>
            </p:cNvSpPr>
            <p:nvPr/>
          </p:nvSpPr>
          <p:spPr bwMode="auto">
            <a:xfrm>
              <a:off x="3800" y="1583"/>
              <a:ext cx="50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1" name="Oval 101"/>
            <p:cNvSpPr>
              <a:spLocks noChangeArrowheads="1"/>
            </p:cNvSpPr>
            <p:nvPr/>
          </p:nvSpPr>
          <p:spPr bwMode="auto">
            <a:xfrm>
              <a:off x="4949" y="2499"/>
              <a:ext cx="92" cy="9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2" name="Oval 102"/>
            <p:cNvSpPr>
              <a:spLocks noChangeArrowheads="1"/>
            </p:cNvSpPr>
            <p:nvPr/>
          </p:nvSpPr>
          <p:spPr bwMode="auto">
            <a:xfrm>
              <a:off x="4272" y="1706"/>
              <a:ext cx="106" cy="10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3" name="Oval 103"/>
            <p:cNvSpPr>
              <a:spLocks noChangeArrowheads="1"/>
            </p:cNvSpPr>
            <p:nvPr/>
          </p:nvSpPr>
          <p:spPr bwMode="auto">
            <a:xfrm>
              <a:off x="4518" y="1550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4" name="Oval 104"/>
            <p:cNvSpPr>
              <a:spLocks noChangeArrowheads="1"/>
            </p:cNvSpPr>
            <p:nvPr/>
          </p:nvSpPr>
          <p:spPr bwMode="auto">
            <a:xfrm>
              <a:off x="5032" y="1124"/>
              <a:ext cx="85" cy="8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5" name="Oval 105"/>
            <p:cNvSpPr>
              <a:spLocks noChangeArrowheads="1"/>
            </p:cNvSpPr>
            <p:nvPr/>
          </p:nvSpPr>
          <p:spPr bwMode="auto">
            <a:xfrm>
              <a:off x="5039" y="1536"/>
              <a:ext cx="92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6" name="Oval 106"/>
            <p:cNvSpPr>
              <a:spLocks noChangeArrowheads="1"/>
            </p:cNvSpPr>
            <p:nvPr/>
          </p:nvSpPr>
          <p:spPr bwMode="auto">
            <a:xfrm>
              <a:off x="5155" y="2440"/>
              <a:ext cx="66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7" name="Oval 107"/>
            <p:cNvSpPr>
              <a:spLocks noChangeArrowheads="1"/>
            </p:cNvSpPr>
            <p:nvPr/>
          </p:nvSpPr>
          <p:spPr bwMode="auto">
            <a:xfrm>
              <a:off x="5342" y="2040"/>
              <a:ext cx="83" cy="8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8" name="Oval 108"/>
            <p:cNvSpPr>
              <a:spLocks noChangeArrowheads="1"/>
            </p:cNvSpPr>
            <p:nvPr/>
          </p:nvSpPr>
          <p:spPr bwMode="auto">
            <a:xfrm>
              <a:off x="4196" y="2078"/>
              <a:ext cx="47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9" name="Oval 109"/>
            <p:cNvSpPr>
              <a:spLocks noChangeArrowheads="1"/>
            </p:cNvSpPr>
            <p:nvPr/>
          </p:nvSpPr>
          <p:spPr bwMode="auto">
            <a:xfrm>
              <a:off x="4293" y="3454"/>
              <a:ext cx="76" cy="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0" name="Oval 110"/>
            <p:cNvSpPr>
              <a:spLocks noChangeArrowheads="1"/>
            </p:cNvSpPr>
            <p:nvPr/>
          </p:nvSpPr>
          <p:spPr bwMode="auto">
            <a:xfrm>
              <a:off x="4482" y="3274"/>
              <a:ext cx="74" cy="7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1" name="Oval 111"/>
            <p:cNvSpPr>
              <a:spLocks noChangeArrowheads="1"/>
            </p:cNvSpPr>
            <p:nvPr/>
          </p:nvSpPr>
          <p:spPr bwMode="auto">
            <a:xfrm>
              <a:off x="4693" y="2971"/>
              <a:ext cx="62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2" name="Oval 112"/>
            <p:cNvSpPr>
              <a:spLocks noChangeArrowheads="1"/>
            </p:cNvSpPr>
            <p:nvPr/>
          </p:nvSpPr>
          <p:spPr bwMode="auto">
            <a:xfrm>
              <a:off x="5039" y="2954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3" name="Oval 113"/>
            <p:cNvSpPr>
              <a:spLocks noChangeArrowheads="1"/>
            </p:cNvSpPr>
            <p:nvPr/>
          </p:nvSpPr>
          <p:spPr bwMode="auto">
            <a:xfrm>
              <a:off x="4025" y="3224"/>
              <a:ext cx="62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4" name="Oval 114"/>
            <p:cNvSpPr>
              <a:spLocks noChangeArrowheads="1"/>
            </p:cNvSpPr>
            <p:nvPr/>
          </p:nvSpPr>
          <p:spPr bwMode="auto">
            <a:xfrm>
              <a:off x="3381" y="1169"/>
              <a:ext cx="59" cy="5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5" name="Oval 115"/>
            <p:cNvSpPr>
              <a:spLocks noChangeArrowheads="1"/>
            </p:cNvSpPr>
            <p:nvPr/>
          </p:nvSpPr>
          <p:spPr bwMode="auto">
            <a:xfrm>
              <a:off x="2574" y="2073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6" name="Oval 116"/>
            <p:cNvSpPr>
              <a:spLocks noChangeArrowheads="1"/>
            </p:cNvSpPr>
            <p:nvPr/>
          </p:nvSpPr>
          <p:spPr bwMode="auto">
            <a:xfrm>
              <a:off x="2410" y="2459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7" name="Oval 117"/>
            <p:cNvSpPr>
              <a:spLocks noChangeArrowheads="1"/>
            </p:cNvSpPr>
            <p:nvPr/>
          </p:nvSpPr>
          <p:spPr bwMode="auto">
            <a:xfrm>
              <a:off x="2867" y="3174"/>
              <a:ext cx="79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8" name="Oval 118"/>
            <p:cNvSpPr>
              <a:spLocks noChangeArrowheads="1"/>
            </p:cNvSpPr>
            <p:nvPr/>
          </p:nvSpPr>
          <p:spPr bwMode="auto">
            <a:xfrm>
              <a:off x="2811" y="2862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9" name="Oval 119"/>
            <p:cNvSpPr>
              <a:spLocks noChangeArrowheads="1"/>
            </p:cNvSpPr>
            <p:nvPr/>
          </p:nvSpPr>
          <p:spPr bwMode="auto">
            <a:xfrm>
              <a:off x="2867" y="2791"/>
              <a:ext cx="95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0" name="Oval 120"/>
            <p:cNvSpPr>
              <a:spLocks noChangeArrowheads="1"/>
            </p:cNvSpPr>
            <p:nvPr/>
          </p:nvSpPr>
          <p:spPr bwMode="auto">
            <a:xfrm>
              <a:off x="2410" y="1635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1" name="Oval 121"/>
            <p:cNvSpPr>
              <a:spLocks noChangeArrowheads="1"/>
            </p:cNvSpPr>
            <p:nvPr/>
          </p:nvSpPr>
          <p:spPr bwMode="auto">
            <a:xfrm>
              <a:off x="3599" y="2270"/>
              <a:ext cx="45" cy="4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2" name="Oval 122"/>
            <p:cNvSpPr>
              <a:spLocks noChangeArrowheads="1"/>
            </p:cNvSpPr>
            <p:nvPr/>
          </p:nvSpPr>
          <p:spPr bwMode="auto">
            <a:xfrm>
              <a:off x="3462" y="2918"/>
              <a:ext cx="59" cy="6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3" name="Oval 123"/>
            <p:cNvSpPr>
              <a:spLocks noChangeArrowheads="1"/>
            </p:cNvSpPr>
            <p:nvPr/>
          </p:nvSpPr>
          <p:spPr bwMode="auto">
            <a:xfrm>
              <a:off x="3594" y="3449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4" name="Oval 124"/>
            <p:cNvSpPr>
              <a:spLocks noChangeArrowheads="1"/>
            </p:cNvSpPr>
            <p:nvPr/>
          </p:nvSpPr>
          <p:spPr bwMode="auto">
            <a:xfrm>
              <a:off x="3445" y="3399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5" name="Oval 125"/>
            <p:cNvSpPr>
              <a:spLocks noChangeArrowheads="1"/>
            </p:cNvSpPr>
            <p:nvPr/>
          </p:nvSpPr>
          <p:spPr bwMode="auto">
            <a:xfrm>
              <a:off x="2792" y="1270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6" name="Oval 126"/>
            <p:cNvSpPr>
              <a:spLocks noChangeArrowheads="1"/>
            </p:cNvSpPr>
            <p:nvPr/>
          </p:nvSpPr>
          <p:spPr bwMode="auto">
            <a:xfrm>
              <a:off x="2564" y="1756"/>
              <a:ext cx="95" cy="9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7" name="Oval 127"/>
            <p:cNvSpPr>
              <a:spLocks noChangeArrowheads="1"/>
            </p:cNvSpPr>
            <p:nvPr/>
          </p:nvSpPr>
          <p:spPr bwMode="auto">
            <a:xfrm>
              <a:off x="3107" y="1756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8" name="Oval 128"/>
            <p:cNvSpPr>
              <a:spLocks noChangeArrowheads="1"/>
            </p:cNvSpPr>
            <p:nvPr/>
          </p:nvSpPr>
          <p:spPr bwMode="auto">
            <a:xfrm>
              <a:off x="3263" y="2030"/>
              <a:ext cx="99" cy="1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9" name="Oval 129"/>
            <p:cNvSpPr>
              <a:spLocks noChangeArrowheads="1"/>
            </p:cNvSpPr>
            <p:nvPr/>
          </p:nvSpPr>
          <p:spPr bwMode="auto">
            <a:xfrm>
              <a:off x="3021" y="2412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0" name="Oval 130"/>
            <p:cNvSpPr>
              <a:spLocks noChangeArrowheads="1"/>
            </p:cNvSpPr>
            <p:nvPr/>
          </p:nvSpPr>
          <p:spPr bwMode="auto">
            <a:xfrm>
              <a:off x="3919" y="2828"/>
              <a:ext cx="102" cy="10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1" name="Oval 131"/>
            <p:cNvSpPr>
              <a:spLocks noChangeArrowheads="1"/>
            </p:cNvSpPr>
            <p:nvPr/>
          </p:nvSpPr>
          <p:spPr bwMode="auto">
            <a:xfrm>
              <a:off x="4163" y="2705"/>
              <a:ext cx="45" cy="4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2" name="Oval 132"/>
            <p:cNvSpPr>
              <a:spLocks noChangeArrowheads="1"/>
            </p:cNvSpPr>
            <p:nvPr/>
          </p:nvSpPr>
          <p:spPr bwMode="auto">
            <a:xfrm>
              <a:off x="4281" y="638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3" name="Freeform 133"/>
            <p:cNvSpPr/>
            <p:nvPr/>
          </p:nvSpPr>
          <p:spPr bwMode="auto">
            <a:xfrm>
              <a:off x="2893" y="641"/>
              <a:ext cx="744" cy="357"/>
            </a:xfrm>
            <a:custGeom>
              <a:avLst/>
              <a:gdLst>
                <a:gd name="T0" fmla="*/ 0 w 744"/>
                <a:gd name="T1" fmla="*/ 343 h 357"/>
                <a:gd name="T2" fmla="*/ 734 w 744"/>
                <a:gd name="T3" fmla="*/ 0 h 357"/>
                <a:gd name="T4" fmla="*/ 744 w 744"/>
                <a:gd name="T5" fmla="*/ 11 h 357"/>
                <a:gd name="T6" fmla="*/ 8 w 744"/>
                <a:gd name="T7" fmla="*/ 357 h 357"/>
                <a:gd name="T8" fmla="*/ 0 w 744"/>
                <a:gd name="T9" fmla="*/ 343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4" h="357">
                  <a:moveTo>
                    <a:pt x="0" y="343"/>
                  </a:moveTo>
                  <a:lnTo>
                    <a:pt x="734" y="0"/>
                  </a:lnTo>
                  <a:lnTo>
                    <a:pt x="744" y="11"/>
                  </a:lnTo>
                  <a:lnTo>
                    <a:pt x="8" y="357"/>
                  </a:lnTo>
                  <a:lnTo>
                    <a:pt x="0" y="3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4" name="Freeform 134"/>
            <p:cNvSpPr/>
            <p:nvPr/>
          </p:nvSpPr>
          <p:spPr bwMode="auto">
            <a:xfrm>
              <a:off x="3694" y="633"/>
              <a:ext cx="592" cy="50"/>
            </a:xfrm>
            <a:custGeom>
              <a:avLst/>
              <a:gdLst>
                <a:gd name="T0" fmla="*/ 0 w 592"/>
                <a:gd name="T1" fmla="*/ 0 h 50"/>
                <a:gd name="T2" fmla="*/ 592 w 592"/>
                <a:gd name="T3" fmla="*/ 41 h 50"/>
                <a:gd name="T4" fmla="*/ 592 w 592"/>
                <a:gd name="T5" fmla="*/ 50 h 50"/>
                <a:gd name="T6" fmla="*/ 0 w 592"/>
                <a:gd name="T7" fmla="*/ 12 h 50"/>
                <a:gd name="T8" fmla="*/ 0 w 592"/>
                <a:gd name="T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50">
                  <a:moveTo>
                    <a:pt x="0" y="0"/>
                  </a:moveTo>
                  <a:lnTo>
                    <a:pt x="592" y="41"/>
                  </a:lnTo>
                  <a:lnTo>
                    <a:pt x="592" y="50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5" name="Freeform 135"/>
            <p:cNvSpPr/>
            <p:nvPr/>
          </p:nvSpPr>
          <p:spPr bwMode="auto">
            <a:xfrm>
              <a:off x="3694" y="641"/>
              <a:ext cx="713" cy="234"/>
            </a:xfrm>
            <a:custGeom>
              <a:avLst/>
              <a:gdLst>
                <a:gd name="T0" fmla="*/ 0 w 713"/>
                <a:gd name="T1" fmla="*/ 7 h 234"/>
                <a:gd name="T2" fmla="*/ 713 w 713"/>
                <a:gd name="T3" fmla="*/ 234 h 234"/>
                <a:gd name="T4" fmla="*/ 713 w 713"/>
                <a:gd name="T5" fmla="*/ 222 h 234"/>
                <a:gd name="T6" fmla="*/ 0 w 713"/>
                <a:gd name="T7" fmla="*/ 0 h 234"/>
                <a:gd name="T8" fmla="*/ 0 w 713"/>
                <a:gd name="T9" fmla="*/ 7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3" h="234">
                  <a:moveTo>
                    <a:pt x="0" y="7"/>
                  </a:moveTo>
                  <a:lnTo>
                    <a:pt x="713" y="234"/>
                  </a:lnTo>
                  <a:lnTo>
                    <a:pt x="713" y="222"/>
                  </a:lnTo>
                  <a:lnTo>
                    <a:pt x="0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6" name="Freeform 136"/>
            <p:cNvSpPr/>
            <p:nvPr/>
          </p:nvSpPr>
          <p:spPr bwMode="auto">
            <a:xfrm>
              <a:off x="4338" y="697"/>
              <a:ext cx="705" cy="464"/>
            </a:xfrm>
            <a:custGeom>
              <a:avLst/>
              <a:gdLst>
                <a:gd name="T0" fmla="*/ 0 w 705"/>
                <a:gd name="T1" fmla="*/ 15 h 464"/>
                <a:gd name="T2" fmla="*/ 701 w 705"/>
                <a:gd name="T3" fmla="*/ 464 h 464"/>
                <a:gd name="T4" fmla="*/ 705 w 705"/>
                <a:gd name="T5" fmla="*/ 457 h 464"/>
                <a:gd name="T6" fmla="*/ 7 w 705"/>
                <a:gd name="T7" fmla="*/ 0 h 464"/>
                <a:gd name="T8" fmla="*/ 0 w 705"/>
                <a:gd name="T9" fmla="*/ 15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5" h="464">
                  <a:moveTo>
                    <a:pt x="0" y="15"/>
                  </a:moveTo>
                  <a:lnTo>
                    <a:pt x="701" y="464"/>
                  </a:lnTo>
                  <a:lnTo>
                    <a:pt x="705" y="457"/>
                  </a:lnTo>
                  <a:lnTo>
                    <a:pt x="7" y="0"/>
                  </a:lnTo>
                  <a:lnTo>
                    <a:pt x="0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7" name="Freeform 137"/>
            <p:cNvSpPr/>
            <p:nvPr/>
          </p:nvSpPr>
          <p:spPr bwMode="auto">
            <a:xfrm>
              <a:off x="5086" y="2111"/>
              <a:ext cx="301" cy="850"/>
            </a:xfrm>
            <a:custGeom>
              <a:avLst/>
              <a:gdLst>
                <a:gd name="T0" fmla="*/ 301 w 301"/>
                <a:gd name="T1" fmla="*/ 0 h 850"/>
                <a:gd name="T2" fmla="*/ 12 w 301"/>
                <a:gd name="T3" fmla="*/ 850 h 850"/>
                <a:gd name="T4" fmla="*/ 0 w 301"/>
                <a:gd name="T5" fmla="*/ 850 h 850"/>
                <a:gd name="T6" fmla="*/ 289 w 301"/>
                <a:gd name="T7" fmla="*/ 0 h 850"/>
                <a:gd name="T8" fmla="*/ 301 w 301"/>
                <a:gd name="T9" fmla="*/ 0 h 8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1" h="850">
                  <a:moveTo>
                    <a:pt x="301" y="0"/>
                  </a:moveTo>
                  <a:lnTo>
                    <a:pt x="12" y="850"/>
                  </a:lnTo>
                  <a:lnTo>
                    <a:pt x="0" y="850"/>
                  </a:lnTo>
                  <a:lnTo>
                    <a:pt x="289" y="0"/>
                  </a:lnTo>
                  <a:lnTo>
                    <a:pt x="30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8" name="Freeform 138"/>
            <p:cNvSpPr/>
            <p:nvPr/>
          </p:nvSpPr>
          <p:spPr bwMode="auto">
            <a:xfrm>
              <a:off x="4359" y="3018"/>
              <a:ext cx="703" cy="469"/>
            </a:xfrm>
            <a:custGeom>
              <a:avLst/>
              <a:gdLst>
                <a:gd name="T0" fmla="*/ 0 w 703"/>
                <a:gd name="T1" fmla="*/ 469 h 469"/>
                <a:gd name="T2" fmla="*/ 703 w 703"/>
                <a:gd name="T3" fmla="*/ 5 h 469"/>
                <a:gd name="T4" fmla="*/ 692 w 703"/>
                <a:gd name="T5" fmla="*/ 0 h 469"/>
                <a:gd name="T6" fmla="*/ 0 w 703"/>
                <a:gd name="T7" fmla="*/ 459 h 469"/>
                <a:gd name="T8" fmla="*/ 0 w 703"/>
                <a:gd name="T9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3" h="469">
                  <a:moveTo>
                    <a:pt x="0" y="469"/>
                  </a:moveTo>
                  <a:lnTo>
                    <a:pt x="703" y="5"/>
                  </a:lnTo>
                  <a:lnTo>
                    <a:pt x="692" y="0"/>
                  </a:lnTo>
                  <a:lnTo>
                    <a:pt x="0" y="459"/>
                  </a:lnTo>
                  <a:lnTo>
                    <a:pt x="0" y="4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9" name="Freeform 139"/>
            <p:cNvSpPr/>
            <p:nvPr/>
          </p:nvSpPr>
          <p:spPr bwMode="auto">
            <a:xfrm>
              <a:off x="2929" y="3229"/>
              <a:ext cx="521" cy="213"/>
            </a:xfrm>
            <a:custGeom>
              <a:avLst/>
              <a:gdLst>
                <a:gd name="T0" fmla="*/ 0 w 521"/>
                <a:gd name="T1" fmla="*/ 11 h 213"/>
                <a:gd name="T2" fmla="*/ 521 w 521"/>
                <a:gd name="T3" fmla="*/ 213 h 213"/>
                <a:gd name="T4" fmla="*/ 521 w 521"/>
                <a:gd name="T5" fmla="*/ 196 h 213"/>
                <a:gd name="T6" fmla="*/ 7 w 521"/>
                <a:gd name="T7" fmla="*/ 0 h 213"/>
                <a:gd name="T8" fmla="*/ 0 w 521"/>
                <a:gd name="T9" fmla="*/ 11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213">
                  <a:moveTo>
                    <a:pt x="0" y="11"/>
                  </a:moveTo>
                  <a:lnTo>
                    <a:pt x="521" y="213"/>
                  </a:lnTo>
                  <a:lnTo>
                    <a:pt x="521" y="196"/>
                  </a:lnTo>
                  <a:lnTo>
                    <a:pt x="7" y="0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0" name="Freeform 140"/>
            <p:cNvSpPr/>
            <p:nvPr/>
          </p:nvSpPr>
          <p:spPr bwMode="auto">
            <a:xfrm>
              <a:off x="2460" y="2537"/>
              <a:ext cx="431" cy="658"/>
            </a:xfrm>
            <a:custGeom>
              <a:avLst/>
              <a:gdLst>
                <a:gd name="T0" fmla="*/ 0 w 431"/>
                <a:gd name="T1" fmla="*/ 0 h 658"/>
                <a:gd name="T2" fmla="*/ 419 w 431"/>
                <a:gd name="T3" fmla="*/ 658 h 658"/>
                <a:gd name="T4" fmla="*/ 431 w 431"/>
                <a:gd name="T5" fmla="*/ 651 h 658"/>
                <a:gd name="T6" fmla="*/ 12 w 431"/>
                <a:gd name="T7" fmla="*/ 0 h 658"/>
                <a:gd name="T8" fmla="*/ 0 w 431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1" h="658">
                  <a:moveTo>
                    <a:pt x="0" y="0"/>
                  </a:moveTo>
                  <a:lnTo>
                    <a:pt x="419" y="658"/>
                  </a:lnTo>
                  <a:lnTo>
                    <a:pt x="431" y="651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1" name="Rectangle 141"/>
            <p:cNvSpPr>
              <a:spLocks noChangeArrowheads="1"/>
            </p:cNvSpPr>
            <p:nvPr/>
          </p:nvSpPr>
          <p:spPr bwMode="auto">
            <a:xfrm>
              <a:off x="2446" y="1716"/>
              <a:ext cx="9" cy="76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2" name="Freeform 142"/>
            <p:cNvSpPr/>
            <p:nvPr/>
          </p:nvSpPr>
          <p:spPr bwMode="auto">
            <a:xfrm>
              <a:off x="2467" y="1026"/>
              <a:ext cx="393" cy="635"/>
            </a:xfrm>
            <a:custGeom>
              <a:avLst/>
              <a:gdLst>
                <a:gd name="T0" fmla="*/ 0 w 393"/>
                <a:gd name="T1" fmla="*/ 623 h 635"/>
                <a:gd name="T2" fmla="*/ 381 w 393"/>
                <a:gd name="T3" fmla="*/ 0 h 635"/>
                <a:gd name="T4" fmla="*/ 393 w 393"/>
                <a:gd name="T5" fmla="*/ 0 h 635"/>
                <a:gd name="T6" fmla="*/ 12 w 393"/>
                <a:gd name="T7" fmla="*/ 635 h 635"/>
                <a:gd name="T8" fmla="*/ 0 w 393"/>
                <a:gd name="T9" fmla="*/ 623 h 6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3" h="635">
                  <a:moveTo>
                    <a:pt x="0" y="623"/>
                  </a:moveTo>
                  <a:lnTo>
                    <a:pt x="381" y="0"/>
                  </a:lnTo>
                  <a:lnTo>
                    <a:pt x="393" y="0"/>
                  </a:lnTo>
                  <a:lnTo>
                    <a:pt x="12" y="635"/>
                  </a:lnTo>
                  <a:lnTo>
                    <a:pt x="0" y="6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3" name="Freeform 143"/>
            <p:cNvSpPr/>
            <p:nvPr/>
          </p:nvSpPr>
          <p:spPr bwMode="auto">
            <a:xfrm>
              <a:off x="2616" y="1034"/>
              <a:ext cx="247" cy="741"/>
            </a:xfrm>
            <a:custGeom>
              <a:avLst/>
              <a:gdLst>
                <a:gd name="T0" fmla="*/ 235 w 247"/>
                <a:gd name="T1" fmla="*/ 0 h 741"/>
                <a:gd name="T2" fmla="*/ 0 w 247"/>
                <a:gd name="T3" fmla="*/ 734 h 741"/>
                <a:gd name="T4" fmla="*/ 17 w 247"/>
                <a:gd name="T5" fmla="*/ 741 h 741"/>
                <a:gd name="T6" fmla="*/ 247 w 247"/>
                <a:gd name="T7" fmla="*/ 0 h 741"/>
                <a:gd name="T8" fmla="*/ 235 w 247"/>
                <a:gd name="T9" fmla="*/ 0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741">
                  <a:moveTo>
                    <a:pt x="235" y="0"/>
                  </a:moveTo>
                  <a:lnTo>
                    <a:pt x="0" y="734"/>
                  </a:lnTo>
                  <a:lnTo>
                    <a:pt x="17" y="741"/>
                  </a:lnTo>
                  <a:lnTo>
                    <a:pt x="247" y="0"/>
                  </a:lnTo>
                  <a:lnTo>
                    <a:pt x="2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4" name="Freeform 144"/>
            <p:cNvSpPr/>
            <p:nvPr/>
          </p:nvSpPr>
          <p:spPr bwMode="auto">
            <a:xfrm>
              <a:off x="3429" y="659"/>
              <a:ext cx="222" cy="431"/>
            </a:xfrm>
            <a:custGeom>
              <a:avLst/>
              <a:gdLst>
                <a:gd name="T0" fmla="*/ 208 w 222"/>
                <a:gd name="T1" fmla="*/ 0 h 431"/>
                <a:gd name="T2" fmla="*/ 0 w 222"/>
                <a:gd name="T3" fmla="*/ 424 h 431"/>
                <a:gd name="T4" fmla="*/ 9 w 222"/>
                <a:gd name="T5" fmla="*/ 431 h 431"/>
                <a:gd name="T6" fmla="*/ 222 w 222"/>
                <a:gd name="T7" fmla="*/ 0 h 431"/>
                <a:gd name="T8" fmla="*/ 208 w 222"/>
                <a:gd name="T9" fmla="*/ 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2" h="431">
                  <a:moveTo>
                    <a:pt x="208" y="0"/>
                  </a:moveTo>
                  <a:lnTo>
                    <a:pt x="0" y="424"/>
                  </a:lnTo>
                  <a:lnTo>
                    <a:pt x="9" y="431"/>
                  </a:lnTo>
                  <a:lnTo>
                    <a:pt x="222" y="0"/>
                  </a:lnTo>
                  <a:lnTo>
                    <a:pt x="20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5" name="Freeform 145"/>
            <p:cNvSpPr/>
            <p:nvPr/>
          </p:nvSpPr>
          <p:spPr bwMode="auto">
            <a:xfrm>
              <a:off x="3455" y="882"/>
              <a:ext cx="961" cy="239"/>
            </a:xfrm>
            <a:custGeom>
              <a:avLst/>
              <a:gdLst>
                <a:gd name="T0" fmla="*/ 0 w 961"/>
                <a:gd name="T1" fmla="*/ 225 h 239"/>
                <a:gd name="T2" fmla="*/ 961 w 961"/>
                <a:gd name="T3" fmla="*/ 0 h 239"/>
                <a:gd name="T4" fmla="*/ 961 w 961"/>
                <a:gd name="T5" fmla="*/ 12 h 239"/>
                <a:gd name="T6" fmla="*/ 0 w 961"/>
                <a:gd name="T7" fmla="*/ 239 h 239"/>
                <a:gd name="T8" fmla="*/ 0 w 961"/>
                <a:gd name="T9" fmla="*/ 225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1" h="239">
                  <a:moveTo>
                    <a:pt x="0" y="225"/>
                  </a:moveTo>
                  <a:lnTo>
                    <a:pt x="961" y="0"/>
                  </a:lnTo>
                  <a:lnTo>
                    <a:pt x="961" y="12"/>
                  </a:lnTo>
                  <a:lnTo>
                    <a:pt x="0" y="239"/>
                  </a:lnTo>
                  <a:lnTo>
                    <a:pt x="0" y="2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6" name="Freeform 146"/>
            <p:cNvSpPr/>
            <p:nvPr/>
          </p:nvSpPr>
          <p:spPr bwMode="auto">
            <a:xfrm>
              <a:off x="3445" y="1131"/>
              <a:ext cx="838" cy="608"/>
            </a:xfrm>
            <a:custGeom>
              <a:avLst/>
              <a:gdLst>
                <a:gd name="T0" fmla="*/ 0 w 838"/>
                <a:gd name="T1" fmla="*/ 0 h 608"/>
                <a:gd name="T2" fmla="*/ 838 w 838"/>
                <a:gd name="T3" fmla="*/ 594 h 608"/>
                <a:gd name="T4" fmla="*/ 829 w 838"/>
                <a:gd name="T5" fmla="*/ 608 h 608"/>
                <a:gd name="T6" fmla="*/ 0 w 838"/>
                <a:gd name="T7" fmla="*/ 16 h 608"/>
                <a:gd name="T8" fmla="*/ 0 w 838"/>
                <a:gd name="T9" fmla="*/ 0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8" h="608">
                  <a:moveTo>
                    <a:pt x="0" y="0"/>
                  </a:moveTo>
                  <a:lnTo>
                    <a:pt x="838" y="594"/>
                  </a:lnTo>
                  <a:lnTo>
                    <a:pt x="829" y="608"/>
                  </a:lnTo>
                  <a:lnTo>
                    <a:pt x="0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7" name="Freeform 147"/>
            <p:cNvSpPr/>
            <p:nvPr/>
          </p:nvSpPr>
          <p:spPr bwMode="auto">
            <a:xfrm>
              <a:off x="2455" y="1839"/>
              <a:ext cx="159" cy="637"/>
            </a:xfrm>
            <a:custGeom>
              <a:avLst/>
              <a:gdLst>
                <a:gd name="T0" fmla="*/ 147 w 159"/>
                <a:gd name="T1" fmla="*/ 0 h 637"/>
                <a:gd name="T2" fmla="*/ 0 w 159"/>
                <a:gd name="T3" fmla="*/ 637 h 637"/>
                <a:gd name="T4" fmla="*/ 17 w 159"/>
                <a:gd name="T5" fmla="*/ 637 h 637"/>
                <a:gd name="T6" fmla="*/ 159 w 159"/>
                <a:gd name="T7" fmla="*/ 0 h 637"/>
                <a:gd name="T8" fmla="*/ 147 w 159"/>
                <a:gd name="T9" fmla="*/ 0 h 6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637">
                  <a:moveTo>
                    <a:pt x="147" y="0"/>
                  </a:moveTo>
                  <a:lnTo>
                    <a:pt x="0" y="637"/>
                  </a:lnTo>
                  <a:lnTo>
                    <a:pt x="17" y="637"/>
                  </a:lnTo>
                  <a:lnTo>
                    <a:pt x="159" y="0"/>
                  </a:lnTo>
                  <a:lnTo>
                    <a:pt x="14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8" name="Freeform 148"/>
            <p:cNvSpPr/>
            <p:nvPr/>
          </p:nvSpPr>
          <p:spPr bwMode="auto">
            <a:xfrm>
              <a:off x="4326" y="700"/>
              <a:ext cx="107" cy="147"/>
            </a:xfrm>
            <a:custGeom>
              <a:avLst/>
              <a:gdLst>
                <a:gd name="T0" fmla="*/ 0 w 107"/>
                <a:gd name="T1" fmla="*/ 12 h 147"/>
                <a:gd name="T2" fmla="*/ 90 w 107"/>
                <a:gd name="T3" fmla="*/ 147 h 147"/>
                <a:gd name="T4" fmla="*/ 107 w 107"/>
                <a:gd name="T5" fmla="*/ 147 h 147"/>
                <a:gd name="T6" fmla="*/ 12 w 107"/>
                <a:gd name="T7" fmla="*/ 0 h 147"/>
                <a:gd name="T8" fmla="*/ 0 w 107"/>
                <a:gd name="T9" fmla="*/ 12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" h="147">
                  <a:moveTo>
                    <a:pt x="0" y="12"/>
                  </a:moveTo>
                  <a:lnTo>
                    <a:pt x="90" y="147"/>
                  </a:lnTo>
                  <a:lnTo>
                    <a:pt x="107" y="147"/>
                  </a:lnTo>
                  <a:lnTo>
                    <a:pt x="12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9" name="Freeform 149"/>
            <p:cNvSpPr/>
            <p:nvPr/>
          </p:nvSpPr>
          <p:spPr bwMode="auto">
            <a:xfrm>
              <a:off x="4475" y="882"/>
              <a:ext cx="564" cy="279"/>
            </a:xfrm>
            <a:custGeom>
              <a:avLst/>
              <a:gdLst>
                <a:gd name="T0" fmla="*/ 0 w 564"/>
                <a:gd name="T1" fmla="*/ 17 h 279"/>
                <a:gd name="T2" fmla="*/ 564 w 564"/>
                <a:gd name="T3" fmla="*/ 279 h 279"/>
                <a:gd name="T4" fmla="*/ 564 w 564"/>
                <a:gd name="T5" fmla="*/ 268 h 279"/>
                <a:gd name="T6" fmla="*/ 0 w 564"/>
                <a:gd name="T7" fmla="*/ 0 h 279"/>
                <a:gd name="T8" fmla="*/ 0 w 564"/>
                <a:gd name="T9" fmla="*/ 17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4" h="279">
                  <a:moveTo>
                    <a:pt x="0" y="17"/>
                  </a:moveTo>
                  <a:lnTo>
                    <a:pt x="564" y="279"/>
                  </a:lnTo>
                  <a:lnTo>
                    <a:pt x="564" y="268"/>
                  </a:lnTo>
                  <a:lnTo>
                    <a:pt x="0" y="0"/>
                  </a:lnTo>
                  <a:lnTo>
                    <a:pt x="0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0" name="Freeform 150"/>
            <p:cNvSpPr/>
            <p:nvPr/>
          </p:nvSpPr>
          <p:spPr bwMode="auto">
            <a:xfrm>
              <a:off x="4461" y="899"/>
              <a:ext cx="592" cy="658"/>
            </a:xfrm>
            <a:custGeom>
              <a:avLst/>
              <a:gdLst>
                <a:gd name="T0" fmla="*/ 0 w 592"/>
                <a:gd name="T1" fmla="*/ 7 h 658"/>
                <a:gd name="T2" fmla="*/ 582 w 592"/>
                <a:gd name="T3" fmla="*/ 658 h 658"/>
                <a:gd name="T4" fmla="*/ 592 w 592"/>
                <a:gd name="T5" fmla="*/ 648 h 658"/>
                <a:gd name="T6" fmla="*/ 14 w 592"/>
                <a:gd name="T7" fmla="*/ 0 h 658"/>
                <a:gd name="T8" fmla="*/ 0 w 592"/>
                <a:gd name="T9" fmla="*/ 7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658">
                  <a:moveTo>
                    <a:pt x="0" y="7"/>
                  </a:moveTo>
                  <a:lnTo>
                    <a:pt x="582" y="658"/>
                  </a:lnTo>
                  <a:lnTo>
                    <a:pt x="592" y="648"/>
                  </a:lnTo>
                  <a:lnTo>
                    <a:pt x="14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1" name="Freeform 151"/>
            <p:cNvSpPr/>
            <p:nvPr/>
          </p:nvSpPr>
          <p:spPr bwMode="auto">
            <a:xfrm>
              <a:off x="4324" y="913"/>
              <a:ext cx="123" cy="795"/>
            </a:xfrm>
            <a:custGeom>
              <a:avLst/>
              <a:gdLst>
                <a:gd name="T0" fmla="*/ 111 w 123"/>
                <a:gd name="T1" fmla="*/ 0 h 795"/>
                <a:gd name="T2" fmla="*/ 0 w 123"/>
                <a:gd name="T3" fmla="*/ 795 h 795"/>
                <a:gd name="T4" fmla="*/ 16 w 123"/>
                <a:gd name="T5" fmla="*/ 795 h 795"/>
                <a:gd name="T6" fmla="*/ 123 w 123"/>
                <a:gd name="T7" fmla="*/ 0 h 795"/>
                <a:gd name="T8" fmla="*/ 111 w 123"/>
                <a:gd name="T9" fmla="*/ 0 h 7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795">
                  <a:moveTo>
                    <a:pt x="111" y="0"/>
                  </a:moveTo>
                  <a:lnTo>
                    <a:pt x="0" y="795"/>
                  </a:lnTo>
                  <a:lnTo>
                    <a:pt x="16" y="795"/>
                  </a:lnTo>
                  <a:lnTo>
                    <a:pt x="123" y="0"/>
                  </a:lnTo>
                  <a:lnTo>
                    <a:pt x="11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2" name="Freeform 152"/>
            <p:cNvSpPr/>
            <p:nvPr/>
          </p:nvSpPr>
          <p:spPr bwMode="auto">
            <a:xfrm>
              <a:off x="4345" y="1796"/>
              <a:ext cx="424" cy="485"/>
            </a:xfrm>
            <a:custGeom>
              <a:avLst/>
              <a:gdLst>
                <a:gd name="T0" fmla="*/ 0 w 424"/>
                <a:gd name="T1" fmla="*/ 5 h 485"/>
                <a:gd name="T2" fmla="*/ 410 w 424"/>
                <a:gd name="T3" fmla="*/ 485 h 485"/>
                <a:gd name="T4" fmla="*/ 424 w 424"/>
                <a:gd name="T5" fmla="*/ 478 h 485"/>
                <a:gd name="T6" fmla="*/ 14 w 424"/>
                <a:gd name="T7" fmla="*/ 0 h 485"/>
                <a:gd name="T8" fmla="*/ 0 w 424"/>
                <a:gd name="T9" fmla="*/ 5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4" h="485">
                  <a:moveTo>
                    <a:pt x="0" y="5"/>
                  </a:moveTo>
                  <a:lnTo>
                    <a:pt x="410" y="485"/>
                  </a:lnTo>
                  <a:lnTo>
                    <a:pt x="424" y="478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3" name="Freeform 153"/>
            <p:cNvSpPr/>
            <p:nvPr/>
          </p:nvSpPr>
          <p:spPr bwMode="auto">
            <a:xfrm>
              <a:off x="2477" y="2518"/>
              <a:ext cx="414" cy="308"/>
            </a:xfrm>
            <a:custGeom>
              <a:avLst/>
              <a:gdLst>
                <a:gd name="T0" fmla="*/ 0 w 414"/>
                <a:gd name="T1" fmla="*/ 7 h 308"/>
                <a:gd name="T2" fmla="*/ 402 w 414"/>
                <a:gd name="T3" fmla="*/ 308 h 308"/>
                <a:gd name="T4" fmla="*/ 414 w 414"/>
                <a:gd name="T5" fmla="*/ 299 h 308"/>
                <a:gd name="T6" fmla="*/ 9 w 414"/>
                <a:gd name="T7" fmla="*/ 0 h 308"/>
                <a:gd name="T8" fmla="*/ 0 w 414"/>
                <a:gd name="T9" fmla="*/ 7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4" h="308">
                  <a:moveTo>
                    <a:pt x="0" y="7"/>
                  </a:moveTo>
                  <a:lnTo>
                    <a:pt x="402" y="308"/>
                  </a:lnTo>
                  <a:lnTo>
                    <a:pt x="414" y="299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4" name="Freeform 154"/>
            <p:cNvSpPr/>
            <p:nvPr/>
          </p:nvSpPr>
          <p:spPr bwMode="auto">
            <a:xfrm>
              <a:off x="4994" y="1621"/>
              <a:ext cx="80" cy="885"/>
            </a:xfrm>
            <a:custGeom>
              <a:avLst/>
              <a:gdLst>
                <a:gd name="T0" fmla="*/ 73 w 80"/>
                <a:gd name="T1" fmla="*/ 0 h 885"/>
                <a:gd name="T2" fmla="*/ 0 w 80"/>
                <a:gd name="T3" fmla="*/ 885 h 885"/>
                <a:gd name="T4" fmla="*/ 9 w 80"/>
                <a:gd name="T5" fmla="*/ 885 h 885"/>
                <a:gd name="T6" fmla="*/ 80 w 80"/>
                <a:gd name="T7" fmla="*/ 0 h 885"/>
                <a:gd name="T8" fmla="*/ 73 w 80"/>
                <a:gd name="T9" fmla="*/ 0 h 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885">
                  <a:moveTo>
                    <a:pt x="73" y="0"/>
                  </a:moveTo>
                  <a:lnTo>
                    <a:pt x="0" y="885"/>
                  </a:lnTo>
                  <a:lnTo>
                    <a:pt x="9" y="885"/>
                  </a:lnTo>
                  <a:lnTo>
                    <a:pt x="80" y="0"/>
                  </a:lnTo>
                  <a:lnTo>
                    <a:pt x="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5" name="Freeform 155"/>
            <p:cNvSpPr/>
            <p:nvPr/>
          </p:nvSpPr>
          <p:spPr bwMode="auto">
            <a:xfrm>
              <a:off x="5022" y="2104"/>
              <a:ext cx="355" cy="412"/>
            </a:xfrm>
            <a:custGeom>
              <a:avLst/>
              <a:gdLst>
                <a:gd name="T0" fmla="*/ 0 w 355"/>
                <a:gd name="T1" fmla="*/ 405 h 412"/>
                <a:gd name="T2" fmla="*/ 344 w 355"/>
                <a:gd name="T3" fmla="*/ 0 h 412"/>
                <a:gd name="T4" fmla="*/ 355 w 355"/>
                <a:gd name="T5" fmla="*/ 7 h 412"/>
                <a:gd name="T6" fmla="*/ 10 w 355"/>
                <a:gd name="T7" fmla="*/ 412 h 412"/>
                <a:gd name="T8" fmla="*/ 0 w 355"/>
                <a:gd name="T9" fmla="*/ 405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5" h="412">
                  <a:moveTo>
                    <a:pt x="0" y="405"/>
                  </a:moveTo>
                  <a:lnTo>
                    <a:pt x="344" y="0"/>
                  </a:lnTo>
                  <a:lnTo>
                    <a:pt x="355" y="7"/>
                  </a:lnTo>
                  <a:lnTo>
                    <a:pt x="10" y="412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6" name="Freeform 156"/>
            <p:cNvSpPr/>
            <p:nvPr/>
          </p:nvSpPr>
          <p:spPr bwMode="auto">
            <a:xfrm>
              <a:off x="4788" y="2310"/>
              <a:ext cx="184" cy="213"/>
            </a:xfrm>
            <a:custGeom>
              <a:avLst/>
              <a:gdLst>
                <a:gd name="T0" fmla="*/ 0 w 184"/>
                <a:gd name="T1" fmla="*/ 7 h 213"/>
                <a:gd name="T2" fmla="*/ 177 w 184"/>
                <a:gd name="T3" fmla="*/ 213 h 213"/>
                <a:gd name="T4" fmla="*/ 184 w 184"/>
                <a:gd name="T5" fmla="*/ 201 h 213"/>
                <a:gd name="T6" fmla="*/ 12 w 184"/>
                <a:gd name="T7" fmla="*/ 0 h 213"/>
                <a:gd name="T8" fmla="*/ 0 w 184"/>
                <a:gd name="T9" fmla="*/ 7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4" h="213">
                  <a:moveTo>
                    <a:pt x="0" y="7"/>
                  </a:moveTo>
                  <a:lnTo>
                    <a:pt x="177" y="213"/>
                  </a:lnTo>
                  <a:lnTo>
                    <a:pt x="184" y="201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7" name="Freeform 157"/>
            <p:cNvSpPr/>
            <p:nvPr/>
          </p:nvSpPr>
          <p:spPr bwMode="auto">
            <a:xfrm>
              <a:off x="4729" y="2575"/>
              <a:ext cx="253" cy="414"/>
            </a:xfrm>
            <a:custGeom>
              <a:avLst/>
              <a:gdLst>
                <a:gd name="T0" fmla="*/ 246 w 253"/>
                <a:gd name="T1" fmla="*/ 0 h 414"/>
                <a:gd name="T2" fmla="*/ 0 w 253"/>
                <a:gd name="T3" fmla="*/ 398 h 414"/>
                <a:gd name="T4" fmla="*/ 0 w 253"/>
                <a:gd name="T5" fmla="*/ 414 h 414"/>
                <a:gd name="T6" fmla="*/ 253 w 253"/>
                <a:gd name="T7" fmla="*/ 10 h 414"/>
                <a:gd name="T8" fmla="*/ 246 w 253"/>
                <a:gd name="T9" fmla="*/ 0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3" h="414">
                  <a:moveTo>
                    <a:pt x="246" y="0"/>
                  </a:moveTo>
                  <a:lnTo>
                    <a:pt x="0" y="398"/>
                  </a:lnTo>
                  <a:lnTo>
                    <a:pt x="0" y="414"/>
                  </a:lnTo>
                  <a:lnTo>
                    <a:pt x="253" y="10"/>
                  </a:lnTo>
                  <a:lnTo>
                    <a:pt x="24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8" name="Freeform 158"/>
            <p:cNvSpPr/>
            <p:nvPr/>
          </p:nvSpPr>
          <p:spPr bwMode="auto">
            <a:xfrm>
              <a:off x="4018" y="2554"/>
              <a:ext cx="943" cy="324"/>
            </a:xfrm>
            <a:custGeom>
              <a:avLst/>
              <a:gdLst>
                <a:gd name="T0" fmla="*/ 0 w 943"/>
                <a:gd name="T1" fmla="*/ 312 h 324"/>
                <a:gd name="T2" fmla="*/ 943 w 943"/>
                <a:gd name="T3" fmla="*/ 0 h 324"/>
                <a:gd name="T4" fmla="*/ 943 w 943"/>
                <a:gd name="T5" fmla="*/ 14 h 324"/>
                <a:gd name="T6" fmla="*/ 0 w 943"/>
                <a:gd name="T7" fmla="*/ 324 h 324"/>
                <a:gd name="T8" fmla="*/ 0 w 943"/>
                <a:gd name="T9" fmla="*/ 312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3" h="324">
                  <a:moveTo>
                    <a:pt x="0" y="312"/>
                  </a:moveTo>
                  <a:lnTo>
                    <a:pt x="943" y="0"/>
                  </a:lnTo>
                  <a:lnTo>
                    <a:pt x="943" y="14"/>
                  </a:lnTo>
                  <a:lnTo>
                    <a:pt x="0" y="324"/>
                  </a:lnTo>
                  <a:lnTo>
                    <a:pt x="0" y="3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9" name="Freeform 159"/>
            <p:cNvSpPr/>
            <p:nvPr/>
          </p:nvSpPr>
          <p:spPr bwMode="auto">
            <a:xfrm>
              <a:off x="2938" y="2866"/>
              <a:ext cx="671" cy="607"/>
            </a:xfrm>
            <a:custGeom>
              <a:avLst/>
              <a:gdLst>
                <a:gd name="T0" fmla="*/ 0 w 671"/>
                <a:gd name="T1" fmla="*/ 7 h 607"/>
                <a:gd name="T2" fmla="*/ 661 w 671"/>
                <a:gd name="T3" fmla="*/ 607 h 607"/>
                <a:gd name="T4" fmla="*/ 671 w 671"/>
                <a:gd name="T5" fmla="*/ 607 h 607"/>
                <a:gd name="T6" fmla="*/ 12 w 671"/>
                <a:gd name="T7" fmla="*/ 0 h 607"/>
                <a:gd name="T8" fmla="*/ 0 w 671"/>
                <a:gd name="T9" fmla="*/ 7 h 6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1" h="607">
                  <a:moveTo>
                    <a:pt x="0" y="7"/>
                  </a:moveTo>
                  <a:lnTo>
                    <a:pt x="661" y="607"/>
                  </a:lnTo>
                  <a:lnTo>
                    <a:pt x="671" y="607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0" name="Freeform 160"/>
            <p:cNvSpPr/>
            <p:nvPr/>
          </p:nvSpPr>
          <p:spPr bwMode="auto">
            <a:xfrm>
              <a:off x="4546" y="3001"/>
              <a:ext cx="507" cy="299"/>
            </a:xfrm>
            <a:custGeom>
              <a:avLst/>
              <a:gdLst>
                <a:gd name="T0" fmla="*/ 0 w 507"/>
                <a:gd name="T1" fmla="*/ 292 h 299"/>
                <a:gd name="T2" fmla="*/ 500 w 507"/>
                <a:gd name="T3" fmla="*/ 0 h 299"/>
                <a:gd name="T4" fmla="*/ 507 w 507"/>
                <a:gd name="T5" fmla="*/ 12 h 299"/>
                <a:gd name="T6" fmla="*/ 5 w 507"/>
                <a:gd name="T7" fmla="*/ 299 h 299"/>
                <a:gd name="T8" fmla="*/ 0 w 507"/>
                <a:gd name="T9" fmla="*/ 292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99">
                  <a:moveTo>
                    <a:pt x="0" y="292"/>
                  </a:moveTo>
                  <a:lnTo>
                    <a:pt x="500" y="0"/>
                  </a:lnTo>
                  <a:lnTo>
                    <a:pt x="507" y="12"/>
                  </a:lnTo>
                  <a:lnTo>
                    <a:pt x="5" y="299"/>
                  </a:lnTo>
                  <a:lnTo>
                    <a:pt x="0" y="2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1" name="Freeform 161"/>
            <p:cNvSpPr/>
            <p:nvPr/>
          </p:nvSpPr>
          <p:spPr bwMode="auto">
            <a:xfrm>
              <a:off x="3658" y="3314"/>
              <a:ext cx="831" cy="187"/>
            </a:xfrm>
            <a:custGeom>
              <a:avLst/>
              <a:gdLst>
                <a:gd name="T0" fmla="*/ 0 w 831"/>
                <a:gd name="T1" fmla="*/ 173 h 187"/>
                <a:gd name="T2" fmla="*/ 831 w 831"/>
                <a:gd name="T3" fmla="*/ 0 h 187"/>
                <a:gd name="T4" fmla="*/ 831 w 831"/>
                <a:gd name="T5" fmla="*/ 12 h 187"/>
                <a:gd name="T6" fmla="*/ 10 w 831"/>
                <a:gd name="T7" fmla="*/ 187 h 187"/>
                <a:gd name="T8" fmla="*/ 0 w 831"/>
                <a:gd name="T9" fmla="*/ 173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1" h="187">
                  <a:moveTo>
                    <a:pt x="0" y="173"/>
                  </a:moveTo>
                  <a:lnTo>
                    <a:pt x="831" y="0"/>
                  </a:lnTo>
                  <a:lnTo>
                    <a:pt x="831" y="12"/>
                  </a:lnTo>
                  <a:lnTo>
                    <a:pt x="10" y="187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2" name="Oval 162"/>
            <p:cNvSpPr>
              <a:spLocks noChangeArrowheads="1"/>
            </p:cNvSpPr>
            <p:nvPr/>
          </p:nvSpPr>
          <p:spPr bwMode="auto">
            <a:xfrm>
              <a:off x="5107" y="1699"/>
              <a:ext cx="67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3" name="Freeform 163"/>
            <p:cNvSpPr/>
            <p:nvPr/>
          </p:nvSpPr>
          <p:spPr bwMode="auto">
            <a:xfrm>
              <a:off x="2640" y="1140"/>
              <a:ext cx="746" cy="644"/>
            </a:xfrm>
            <a:custGeom>
              <a:avLst/>
              <a:gdLst>
                <a:gd name="T0" fmla="*/ 0 w 746"/>
                <a:gd name="T1" fmla="*/ 635 h 644"/>
                <a:gd name="T2" fmla="*/ 739 w 746"/>
                <a:gd name="T3" fmla="*/ 0 h 644"/>
                <a:gd name="T4" fmla="*/ 746 w 746"/>
                <a:gd name="T5" fmla="*/ 10 h 644"/>
                <a:gd name="T6" fmla="*/ 12 w 746"/>
                <a:gd name="T7" fmla="*/ 644 h 644"/>
                <a:gd name="T8" fmla="*/ 0 w 746"/>
                <a:gd name="T9" fmla="*/ 635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6" h="644">
                  <a:moveTo>
                    <a:pt x="0" y="635"/>
                  </a:moveTo>
                  <a:lnTo>
                    <a:pt x="739" y="0"/>
                  </a:lnTo>
                  <a:lnTo>
                    <a:pt x="746" y="10"/>
                  </a:lnTo>
                  <a:lnTo>
                    <a:pt x="12" y="644"/>
                  </a:lnTo>
                  <a:lnTo>
                    <a:pt x="0" y="6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4" name="Freeform 164"/>
            <p:cNvSpPr/>
            <p:nvPr/>
          </p:nvSpPr>
          <p:spPr bwMode="auto">
            <a:xfrm>
              <a:off x="2612" y="1839"/>
              <a:ext cx="298" cy="966"/>
            </a:xfrm>
            <a:custGeom>
              <a:avLst/>
              <a:gdLst>
                <a:gd name="T0" fmla="*/ 0 w 298"/>
                <a:gd name="T1" fmla="*/ 7 h 966"/>
                <a:gd name="T2" fmla="*/ 286 w 298"/>
                <a:gd name="T3" fmla="*/ 966 h 966"/>
                <a:gd name="T4" fmla="*/ 298 w 298"/>
                <a:gd name="T5" fmla="*/ 959 h 966"/>
                <a:gd name="T6" fmla="*/ 11 w 298"/>
                <a:gd name="T7" fmla="*/ 0 h 966"/>
                <a:gd name="T8" fmla="*/ 0 w 298"/>
                <a:gd name="T9" fmla="*/ 7 h 9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966">
                  <a:moveTo>
                    <a:pt x="0" y="7"/>
                  </a:moveTo>
                  <a:lnTo>
                    <a:pt x="286" y="966"/>
                  </a:lnTo>
                  <a:lnTo>
                    <a:pt x="298" y="959"/>
                  </a:lnTo>
                  <a:lnTo>
                    <a:pt x="11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5" name="Freeform 165"/>
            <p:cNvSpPr/>
            <p:nvPr/>
          </p:nvSpPr>
          <p:spPr bwMode="auto">
            <a:xfrm>
              <a:off x="3983" y="2116"/>
              <a:ext cx="232" cy="720"/>
            </a:xfrm>
            <a:custGeom>
              <a:avLst/>
              <a:gdLst>
                <a:gd name="T0" fmla="*/ 222 w 232"/>
                <a:gd name="T1" fmla="*/ 0 h 720"/>
                <a:gd name="T2" fmla="*/ 0 w 232"/>
                <a:gd name="T3" fmla="*/ 720 h 720"/>
                <a:gd name="T4" fmla="*/ 12 w 232"/>
                <a:gd name="T5" fmla="*/ 720 h 720"/>
                <a:gd name="T6" fmla="*/ 232 w 232"/>
                <a:gd name="T7" fmla="*/ 7 h 720"/>
                <a:gd name="T8" fmla="*/ 222 w 232"/>
                <a:gd name="T9" fmla="*/ 0 h 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2" h="720">
                  <a:moveTo>
                    <a:pt x="222" y="0"/>
                  </a:moveTo>
                  <a:lnTo>
                    <a:pt x="0" y="720"/>
                  </a:lnTo>
                  <a:lnTo>
                    <a:pt x="12" y="720"/>
                  </a:lnTo>
                  <a:lnTo>
                    <a:pt x="232" y="7"/>
                  </a:lnTo>
                  <a:lnTo>
                    <a:pt x="22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6" name="Freeform 166"/>
            <p:cNvSpPr/>
            <p:nvPr/>
          </p:nvSpPr>
          <p:spPr bwMode="auto">
            <a:xfrm>
              <a:off x="2896" y="1003"/>
              <a:ext cx="478" cy="118"/>
            </a:xfrm>
            <a:custGeom>
              <a:avLst/>
              <a:gdLst>
                <a:gd name="T0" fmla="*/ 0 w 478"/>
                <a:gd name="T1" fmla="*/ 14 h 118"/>
                <a:gd name="T2" fmla="*/ 478 w 478"/>
                <a:gd name="T3" fmla="*/ 118 h 118"/>
                <a:gd name="T4" fmla="*/ 478 w 478"/>
                <a:gd name="T5" fmla="*/ 104 h 118"/>
                <a:gd name="T6" fmla="*/ 7 w 478"/>
                <a:gd name="T7" fmla="*/ 0 h 118"/>
                <a:gd name="T8" fmla="*/ 0 w 478"/>
                <a:gd name="T9" fmla="*/ 14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118">
                  <a:moveTo>
                    <a:pt x="0" y="14"/>
                  </a:moveTo>
                  <a:lnTo>
                    <a:pt x="478" y="118"/>
                  </a:lnTo>
                  <a:lnTo>
                    <a:pt x="478" y="104"/>
                  </a:lnTo>
                  <a:lnTo>
                    <a:pt x="7" y="0"/>
                  </a:lnTo>
                  <a:lnTo>
                    <a:pt x="0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7" name="Freeform 167"/>
            <p:cNvSpPr/>
            <p:nvPr/>
          </p:nvSpPr>
          <p:spPr bwMode="auto">
            <a:xfrm>
              <a:off x="4366" y="1592"/>
              <a:ext cx="689" cy="164"/>
            </a:xfrm>
            <a:custGeom>
              <a:avLst/>
              <a:gdLst>
                <a:gd name="T0" fmla="*/ 0 w 689"/>
                <a:gd name="T1" fmla="*/ 152 h 164"/>
                <a:gd name="T2" fmla="*/ 682 w 689"/>
                <a:gd name="T3" fmla="*/ 0 h 164"/>
                <a:gd name="T4" fmla="*/ 689 w 689"/>
                <a:gd name="T5" fmla="*/ 12 h 164"/>
                <a:gd name="T6" fmla="*/ 0 w 689"/>
                <a:gd name="T7" fmla="*/ 164 h 164"/>
                <a:gd name="T8" fmla="*/ 0 w 689"/>
                <a:gd name="T9" fmla="*/ 152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164">
                  <a:moveTo>
                    <a:pt x="0" y="152"/>
                  </a:moveTo>
                  <a:lnTo>
                    <a:pt x="682" y="0"/>
                  </a:lnTo>
                  <a:lnTo>
                    <a:pt x="689" y="12"/>
                  </a:lnTo>
                  <a:lnTo>
                    <a:pt x="0" y="164"/>
                  </a:lnTo>
                  <a:lnTo>
                    <a:pt x="0" y="1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8" name="Freeform 168"/>
            <p:cNvSpPr/>
            <p:nvPr/>
          </p:nvSpPr>
          <p:spPr bwMode="auto">
            <a:xfrm>
              <a:off x="3995" y="2899"/>
              <a:ext cx="499" cy="396"/>
            </a:xfrm>
            <a:custGeom>
              <a:avLst/>
              <a:gdLst>
                <a:gd name="T0" fmla="*/ 0 w 499"/>
                <a:gd name="T1" fmla="*/ 5 h 396"/>
                <a:gd name="T2" fmla="*/ 499 w 499"/>
                <a:gd name="T3" fmla="*/ 396 h 396"/>
                <a:gd name="T4" fmla="*/ 499 w 499"/>
                <a:gd name="T5" fmla="*/ 384 h 396"/>
                <a:gd name="T6" fmla="*/ 14 w 499"/>
                <a:gd name="T7" fmla="*/ 0 h 396"/>
                <a:gd name="T8" fmla="*/ 0 w 499"/>
                <a:gd name="T9" fmla="*/ 5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9" h="396">
                  <a:moveTo>
                    <a:pt x="0" y="5"/>
                  </a:moveTo>
                  <a:lnTo>
                    <a:pt x="499" y="396"/>
                  </a:lnTo>
                  <a:lnTo>
                    <a:pt x="499" y="384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9" name="Freeform 169"/>
            <p:cNvSpPr/>
            <p:nvPr/>
          </p:nvSpPr>
          <p:spPr bwMode="auto">
            <a:xfrm>
              <a:off x="3651" y="2918"/>
              <a:ext cx="306" cy="547"/>
            </a:xfrm>
            <a:custGeom>
              <a:avLst/>
              <a:gdLst>
                <a:gd name="T0" fmla="*/ 0 w 306"/>
                <a:gd name="T1" fmla="*/ 540 h 547"/>
                <a:gd name="T2" fmla="*/ 294 w 306"/>
                <a:gd name="T3" fmla="*/ 0 h 547"/>
                <a:gd name="T4" fmla="*/ 306 w 306"/>
                <a:gd name="T5" fmla="*/ 0 h 547"/>
                <a:gd name="T6" fmla="*/ 10 w 306"/>
                <a:gd name="T7" fmla="*/ 547 h 547"/>
                <a:gd name="T8" fmla="*/ 0 w 306"/>
                <a:gd name="T9" fmla="*/ 540 h 5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6" h="547">
                  <a:moveTo>
                    <a:pt x="0" y="540"/>
                  </a:moveTo>
                  <a:lnTo>
                    <a:pt x="294" y="0"/>
                  </a:lnTo>
                  <a:lnTo>
                    <a:pt x="306" y="0"/>
                  </a:lnTo>
                  <a:lnTo>
                    <a:pt x="10" y="547"/>
                  </a:lnTo>
                  <a:lnTo>
                    <a:pt x="0" y="5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0" name="Rectangle 170"/>
            <p:cNvSpPr>
              <a:spLocks noChangeArrowheads="1"/>
            </p:cNvSpPr>
            <p:nvPr/>
          </p:nvSpPr>
          <p:spPr bwMode="auto">
            <a:xfrm>
              <a:off x="2910" y="2881"/>
              <a:ext cx="9" cy="30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1" name="Freeform 171"/>
            <p:cNvSpPr/>
            <p:nvPr/>
          </p:nvSpPr>
          <p:spPr bwMode="auto">
            <a:xfrm>
              <a:off x="3334" y="2109"/>
              <a:ext cx="611" cy="741"/>
            </a:xfrm>
            <a:custGeom>
              <a:avLst/>
              <a:gdLst>
                <a:gd name="T0" fmla="*/ 0 w 611"/>
                <a:gd name="T1" fmla="*/ 7 h 741"/>
                <a:gd name="T2" fmla="*/ 599 w 611"/>
                <a:gd name="T3" fmla="*/ 741 h 741"/>
                <a:gd name="T4" fmla="*/ 611 w 611"/>
                <a:gd name="T5" fmla="*/ 736 h 741"/>
                <a:gd name="T6" fmla="*/ 12 w 611"/>
                <a:gd name="T7" fmla="*/ 0 h 741"/>
                <a:gd name="T8" fmla="*/ 0 w 611"/>
                <a:gd name="T9" fmla="*/ 7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741">
                  <a:moveTo>
                    <a:pt x="0" y="7"/>
                  </a:moveTo>
                  <a:lnTo>
                    <a:pt x="599" y="741"/>
                  </a:lnTo>
                  <a:lnTo>
                    <a:pt x="611" y="736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526" name="TextBox 76">
            <a:extLst>
              <a:ext uri="{FF2B5EF4-FFF2-40B4-BE49-F238E27FC236}">
                <a16:creationId xmlns:a16="http://schemas.microsoft.com/office/drawing/2014/main" id="{227D35C8-A03F-4E8D-8213-9F6DBD150A5D}"/>
              </a:ext>
            </a:extLst>
          </p:cNvPr>
          <p:cNvSpPr txBox="1"/>
          <p:nvPr/>
        </p:nvSpPr>
        <p:spPr>
          <a:xfrm>
            <a:off x="5234225" y="219018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神经网络应用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7" name="文本框 526">
            <a:extLst>
              <a:ext uri="{FF2B5EF4-FFF2-40B4-BE49-F238E27FC236}">
                <a16:creationId xmlns:a16="http://schemas.microsoft.com/office/drawing/2014/main" id="{65E94CA4-8264-494F-971E-C0C3C5A4DA32}"/>
              </a:ext>
            </a:extLst>
          </p:cNvPr>
          <p:cNvSpPr txBox="1"/>
          <p:nvPr/>
        </p:nvSpPr>
        <p:spPr>
          <a:xfrm>
            <a:off x="4498003" y="531991"/>
            <a:ext cx="3195994" cy="2819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EXAMPLE</a:t>
            </a:r>
          </a:p>
        </p:txBody>
      </p:sp>
      <p:grpSp>
        <p:nvGrpSpPr>
          <p:cNvPr id="528" name="组合 527">
            <a:extLst>
              <a:ext uri="{FF2B5EF4-FFF2-40B4-BE49-F238E27FC236}">
                <a16:creationId xmlns:a16="http://schemas.microsoft.com/office/drawing/2014/main" id="{FB66C0C8-264B-4A75-9494-B04C4B93D363}"/>
              </a:ext>
            </a:extLst>
          </p:cNvPr>
          <p:cNvGrpSpPr/>
          <p:nvPr/>
        </p:nvGrpSpPr>
        <p:grpSpPr>
          <a:xfrm>
            <a:off x="5855851" y="833240"/>
            <a:ext cx="480299" cy="105326"/>
            <a:chOff x="8818080" y="2020666"/>
            <a:chExt cx="636007" cy="0"/>
          </a:xfrm>
        </p:grpSpPr>
        <p:cxnSp>
          <p:nvCxnSpPr>
            <p:cNvPr id="530" name="直接连接符 529">
              <a:extLst>
                <a:ext uri="{FF2B5EF4-FFF2-40B4-BE49-F238E27FC236}">
                  <a16:creationId xmlns:a16="http://schemas.microsoft.com/office/drawing/2014/main" id="{21D4BF5D-2C91-4A19-896F-AE946BC7FB76}"/>
                </a:ext>
              </a:extLst>
            </p:cNvPr>
            <p:cNvCxnSpPr/>
            <p:nvPr/>
          </p:nvCxnSpPr>
          <p:spPr>
            <a:xfrm>
              <a:off x="8818080" y="2020666"/>
              <a:ext cx="175500" cy="0"/>
            </a:xfrm>
            <a:prstGeom prst="line">
              <a:avLst/>
            </a:prstGeom>
            <a:ln w="25400">
              <a:solidFill>
                <a:srgbClr val="F6A2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1" name="直接连接符 530">
              <a:extLst>
                <a:ext uri="{FF2B5EF4-FFF2-40B4-BE49-F238E27FC236}">
                  <a16:creationId xmlns:a16="http://schemas.microsoft.com/office/drawing/2014/main" id="{12A04D9E-7AE9-4504-89ED-15389616EA20}"/>
                </a:ext>
              </a:extLst>
            </p:cNvPr>
            <p:cNvCxnSpPr/>
            <p:nvPr/>
          </p:nvCxnSpPr>
          <p:spPr>
            <a:xfrm>
              <a:off x="9048334" y="2020666"/>
              <a:ext cx="175500" cy="0"/>
            </a:xfrm>
            <a:prstGeom prst="line">
              <a:avLst/>
            </a:prstGeom>
            <a:ln w="25400">
              <a:solidFill>
                <a:srgbClr val="248C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2" name="直接连接符 531">
              <a:extLst>
                <a:ext uri="{FF2B5EF4-FFF2-40B4-BE49-F238E27FC236}">
                  <a16:creationId xmlns:a16="http://schemas.microsoft.com/office/drawing/2014/main" id="{35104CDD-349B-40C0-9598-881CA242C9C1}"/>
                </a:ext>
              </a:extLst>
            </p:cNvPr>
            <p:cNvCxnSpPr/>
            <p:nvPr/>
          </p:nvCxnSpPr>
          <p:spPr>
            <a:xfrm>
              <a:off x="9278587" y="2020666"/>
              <a:ext cx="175500" cy="0"/>
            </a:xfrm>
            <a:prstGeom prst="line">
              <a:avLst/>
            </a:prstGeom>
            <a:ln w="25400">
              <a:solidFill>
                <a:srgbClr val="F6A2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2" name="矩形 511">
            <a:extLst>
              <a:ext uri="{FF2B5EF4-FFF2-40B4-BE49-F238E27FC236}">
                <a16:creationId xmlns:a16="http://schemas.microsoft.com/office/drawing/2014/main" id="{8A41B143-7098-4D5A-A4F2-17838D5864A9}"/>
              </a:ext>
            </a:extLst>
          </p:cNvPr>
          <p:cNvSpPr/>
          <p:nvPr/>
        </p:nvSpPr>
        <p:spPr>
          <a:xfrm>
            <a:off x="1706515" y="1473097"/>
            <a:ext cx="1172116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altLang="zh-CN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 Math" panose="02040503050406030204" pitchFamily="18" charset="0"/>
                <a:ea typeface="微软雅黑" panose="020B0503020204020204" pitchFamily="34" charset="-122"/>
              </a:rPr>
              <a:t>CNN</a:t>
            </a:r>
            <a:endParaRPr lang="en-US" altLang="zh-CN" sz="4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B859608-164C-450D-9357-E88CDF03DC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6032" y="1054051"/>
            <a:ext cx="6543484" cy="5327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772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prism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5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1000" tmFilter="0,0; .5, 1; 1, 1"/>
                                        <p:tgtEl>
                                          <p:spTgt spid="5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" name="Group 4"/>
          <p:cNvGrpSpPr>
            <a:grpSpLocks noChangeAspect="1"/>
          </p:cNvGrpSpPr>
          <p:nvPr/>
        </p:nvGrpSpPr>
        <p:grpSpPr bwMode="auto">
          <a:xfrm>
            <a:off x="-470501" y="-575689"/>
            <a:ext cx="1552035" cy="1511368"/>
            <a:chOff x="2410" y="593"/>
            <a:chExt cx="3015" cy="2936"/>
          </a:xfrm>
          <a:solidFill>
            <a:srgbClr val="248C80"/>
          </a:solidFill>
        </p:grpSpPr>
        <p:sp>
          <p:nvSpPr>
            <p:cNvPr id="177" name="Freeform 5"/>
            <p:cNvSpPr/>
            <p:nvPr/>
          </p:nvSpPr>
          <p:spPr bwMode="auto">
            <a:xfrm>
              <a:off x="5079" y="1202"/>
              <a:ext cx="66" cy="509"/>
            </a:xfrm>
            <a:custGeom>
              <a:avLst/>
              <a:gdLst>
                <a:gd name="T0" fmla="*/ 0 w 66"/>
                <a:gd name="T1" fmla="*/ 9 h 509"/>
                <a:gd name="T2" fmla="*/ 54 w 66"/>
                <a:gd name="T3" fmla="*/ 509 h 509"/>
                <a:gd name="T4" fmla="*/ 66 w 66"/>
                <a:gd name="T5" fmla="*/ 509 h 509"/>
                <a:gd name="T6" fmla="*/ 9 w 66"/>
                <a:gd name="T7" fmla="*/ 0 h 509"/>
                <a:gd name="T8" fmla="*/ 0 w 66"/>
                <a:gd name="T9" fmla="*/ 9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509">
                  <a:moveTo>
                    <a:pt x="0" y="9"/>
                  </a:moveTo>
                  <a:lnTo>
                    <a:pt x="54" y="509"/>
                  </a:lnTo>
                  <a:lnTo>
                    <a:pt x="66" y="509"/>
                  </a:lnTo>
                  <a:lnTo>
                    <a:pt x="9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8" name="Freeform 6"/>
            <p:cNvSpPr/>
            <p:nvPr/>
          </p:nvSpPr>
          <p:spPr bwMode="auto">
            <a:xfrm>
              <a:off x="5079" y="1195"/>
              <a:ext cx="303" cy="854"/>
            </a:xfrm>
            <a:custGeom>
              <a:avLst/>
              <a:gdLst>
                <a:gd name="T0" fmla="*/ 14 w 303"/>
                <a:gd name="T1" fmla="*/ 0 h 854"/>
                <a:gd name="T2" fmla="*/ 303 w 303"/>
                <a:gd name="T3" fmla="*/ 854 h 854"/>
                <a:gd name="T4" fmla="*/ 287 w 303"/>
                <a:gd name="T5" fmla="*/ 854 h 854"/>
                <a:gd name="T6" fmla="*/ 0 w 303"/>
                <a:gd name="T7" fmla="*/ 11 h 854"/>
                <a:gd name="T8" fmla="*/ 14 w 303"/>
                <a:gd name="T9" fmla="*/ 0 h 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3" h="854">
                  <a:moveTo>
                    <a:pt x="14" y="0"/>
                  </a:moveTo>
                  <a:lnTo>
                    <a:pt x="303" y="854"/>
                  </a:lnTo>
                  <a:lnTo>
                    <a:pt x="287" y="854"/>
                  </a:lnTo>
                  <a:lnTo>
                    <a:pt x="0" y="11"/>
                  </a:lnTo>
                  <a:lnTo>
                    <a:pt x="1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9" name="Freeform 7"/>
            <p:cNvSpPr/>
            <p:nvPr/>
          </p:nvSpPr>
          <p:spPr bwMode="auto">
            <a:xfrm>
              <a:off x="5074" y="1202"/>
              <a:ext cx="12" cy="345"/>
            </a:xfrm>
            <a:custGeom>
              <a:avLst/>
              <a:gdLst>
                <a:gd name="T0" fmla="*/ 0 w 12"/>
                <a:gd name="T1" fmla="*/ 0 h 345"/>
                <a:gd name="T2" fmla="*/ 0 w 12"/>
                <a:gd name="T3" fmla="*/ 345 h 345"/>
                <a:gd name="T4" fmla="*/ 12 w 12"/>
                <a:gd name="T5" fmla="*/ 345 h 345"/>
                <a:gd name="T6" fmla="*/ 12 w 12"/>
                <a:gd name="T7" fmla="*/ 12 h 345"/>
                <a:gd name="T8" fmla="*/ 0 w 12"/>
                <a:gd name="T9" fmla="*/ 0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345">
                  <a:moveTo>
                    <a:pt x="0" y="0"/>
                  </a:moveTo>
                  <a:lnTo>
                    <a:pt x="0" y="345"/>
                  </a:lnTo>
                  <a:lnTo>
                    <a:pt x="12" y="345"/>
                  </a:lnTo>
                  <a:lnTo>
                    <a:pt x="12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0" name="Rectangle 8"/>
            <p:cNvSpPr>
              <a:spLocks noChangeArrowheads="1"/>
            </p:cNvSpPr>
            <p:nvPr/>
          </p:nvSpPr>
          <p:spPr bwMode="auto">
            <a:xfrm>
              <a:off x="3658" y="3501"/>
              <a:ext cx="647" cy="1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1" name="Freeform 9"/>
            <p:cNvSpPr/>
            <p:nvPr/>
          </p:nvSpPr>
          <p:spPr bwMode="auto">
            <a:xfrm>
              <a:off x="3488" y="3446"/>
              <a:ext cx="118" cy="48"/>
            </a:xfrm>
            <a:custGeom>
              <a:avLst/>
              <a:gdLst>
                <a:gd name="T0" fmla="*/ 0 w 118"/>
                <a:gd name="T1" fmla="*/ 10 h 48"/>
                <a:gd name="T2" fmla="*/ 111 w 118"/>
                <a:gd name="T3" fmla="*/ 48 h 48"/>
                <a:gd name="T4" fmla="*/ 118 w 118"/>
                <a:gd name="T5" fmla="*/ 36 h 48"/>
                <a:gd name="T6" fmla="*/ 14 w 118"/>
                <a:gd name="T7" fmla="*/ 0 h 48"/>
                <a:gd name="T8" fmla="*/ 0 w 118"/>
                <a:gd name="T9" fmla="*/ 1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48">
                  <a:moveTo>
                    <a:pt x="0" y="10"/>
                  </a:moveTo>
                  <a:lnTo>
                    <a:pt x="111" y="48"/>
                  </a:lnTo>
                  <a:lnTo>
                    <a:pt x="118" y="36"/>
                  </a:lnTo>
                  <a:lnTo>
                    <a:pt x="14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2" name="Freeform 10"/>
            <p:cNvSpPr/>
            <p:nvPr/>
          </p:nvSpPr>
          <p:spPr bwMode="auto">
            <a:xfrm>
              <a:off x="2830" y="1026"/>
              <a:ext cx="30" cy="256"/>
            </a:xfrm>
            <a:custGeom>
              <a:avLst/>
              <a:gdLst>
                <a:gd name="T0" fmla="*/ 30 w 30"/>
                <a:gd name="T1" fmla="*/ 0 h 256"/>
                <a:gd name="T2" fmla="*/ 9 w 30"/>
                <a:gd name="T3" fmla="*/ 256 h 256"/>
                <a:gd name="T4" fmla="*/ 0 w 30"/>
                <a:gd name="T5" fmla="*/ 256 h 256"/>
                <a:gd name="T6" fmla="*/ 26 w 30"/>
                <a:gd name="T7" fmla="*/ 0 h 256"/>
                <a:gd name="T8" fmla="*/ 30 w 30"/>
                <a:gd name="T9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56">
                  <a:moveTo>
                    <a:pt x="30" y="0"/>
                  </a:moveTo>
                  <a:lnTo>
                    <a:pt x="9" y="256"/>
                  </a:lnTo>
                  <a:lnTo>
                    <a:pt x="0" y="256"/>
                  </a:lnTo>
                  <a:lnTo>
                    <a:pt x="26" y="0"/>
                  </a:lnTo>
                  <a:lnTo>
                    <a:pt x="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3" name="Freeform 11"/>
            <p:cNvSpPr/>
            <p:nvPr/>
          </p:nvSpPr>
          <p:spPr bwMode="auto">
            <a:xfrm>
              <a:off x="2841" y="773"/>
              <a:ext cx="604" cy="519"/>
            </a:xfrm>
            <a:custGeom>
              <a:avLst/>
              <a:gdLst>
                <a:gd name="T0" fmla="*/ 0 w 604"/>
                <a:gd name="T1" fmla="*/ 512 h 519"/>
                <a:gd name="T2" fmla="*/ 595 w 604"/>
                <a:gd name="T3" fmla="*/ 0 h 519"/>
                <a:gd name="T4" fmla="*/ 604 w 604"/>
                <a:gd name="T5" fmla="*/ 7 h 519"/>
                <a:gd name="T6" fmla="*/ 12 w 604"/>
                <a:gd name="T7" fmla="*/ 519 h 519"/>
                <a:gd name="T8" fmla="*/ 0 w 604"/>
                <a:gd name="T9" fmla="*/ 512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4" h="519">
                  <a:moveTo>
                    <a:pt x="0" y="512"/>
                  </a:moveTo>
                  <a:lnTo>
                    <a:pt x="595" y="0"/>
                  </a:lnTo>
                  <a:lnTo>
                    <a:pt x="604" y="7"/>
                  </a:lnTo>
                  <a:lnTo>
                    <a:pt x="12" y="519"/>
                  </a:lnTo>
                  <a:lnTo>
                    <a:pt x="0" y="5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4" name="Freeform 12"/>
            <p:cNvSpPr/>
            <p:nvPr/>
          </p:nvSpPr>
          <p:spPr bwMode="auto">
            <a:xfrm>
              <a:off x="2988" y="761"/>
              <a:ext cx="445" cy="192"/>
            </a:xfrm>
            <a:custGeom>
              <a:avLst/>
              <a:gdLst>
                <a:gd name="T0" fmla="*/ 445 w 445"/>
                <a:gd name="T1" fmla="*/ 17 h 192"/>
                <a:gd name="T2" fmla="*/ 3 w 445"/>
                <a:gd name="T3" fmla="*/ 192 h 192"/>
                <a:gd name="T4" fmla="*/ 0 w 445"/>
                <a:gd name="T5" fmla="*/ 187 h 192"/>
                <a:gd name="T6" fmla="*/ 445 w 445"/>
                <a:gd name="T7" fmla="*/ 0 h 192"/>
                <a:gd name="T8" fmla="*/ 445 w 445"/>
                <a:gd name="T9" fmla="*/ 17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5" h="192">
                  <a:moveTo>
                    <a:pt x="445" y="17"/>
                  </a:moveTo>
                  <a:lnTo>
                    <a:pt x="3" y="192"/>
                  </a:lnTo>
                  <a:lnTo>
                    <a:pt x="0" y="187"/>
                  </a:lnTo>
                  <a:lnTo>
                    <a:pt x="445" y="0"/>
                  </a:lnTo>
                  <a:lnTo>
                    <a:pt x="445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5" name="Freeform 13"/>
            <p:cNvSpPr/>
            <p:nvPr/>
          </p:nvSpPr>
          <p:spPr bwMode="auto">
            <a:xfrm>
              <a:off x="3478" y="650"/>
              <a:ext cx="159" cy="95"/>
            </a:xfrm>
            <a:custGeom>
              <a:avLst/>
              <a:gdLst>
                <a:gd name="T0" fmla="*/ 10 w 159"/>
                <a:gd name="T1" fmla="*/ 95 h 95"/>
                <a:gd name="T2" fmla="*/ 159 w 159"/>
                <a:gd name="T3" fmla="*/ 9 h 95"/>
                <a:gd name="T4" fmla="*/ 159 w 159"/>
                <a:gd name="T5" fmla="*/ 0 h 95"/>
                <a:gd name="T6" fmla="*/ 0 w 159"/>
                <a:gd name="T7" fmla="*/ 88 h 95"/>
                <a:gd name="T8" fmla="*/ 10 w 159"/>
                <a:gd name="T9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95">
                  <a:moveTo>
                    <a:pt x="10" y="95"/>
                  </a:moveTo>
                  <a:lnTo>
                    <a:pt x="159" y="9"/>
                  </a:lnTo>
                  <a:lnTo>
                    <a:pt x="159" y="0"/>
                  </a:lnTo>
                  <a:lnTo>
                    <a:pt x="0" y="88"/>
                  </a:lnTo>
                  <a:lnTo>
                    <a:pt x="10" y="9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6" name="Freeform 14"/>
            <p:cNvSpPr/>
            <p:nvPr/>
          </p:nvSpPr>
          <p:spPr bwMode="auto">
            <a:xfrm>
              <a:off x="3488" y="683"/>
              <a:ext cx="798" cy="74"/>
            </a:xfrm>
            <a:custGeom>
              <a:avLst/>
              <a:gdLst>
                <a:gd name="T0" fmla="*/ 0 w 798"/>
                <a:gd name="T1" fmla="*/ 62 h 74"/>
                <a:gd name="T2" fmla="*/ 798 w 798"/>
                <a:gd name="T3" fmla="*/ 0 h 74"/>
                <a:gd name="T4" fmla="*/ 798 w 798"/>
                <a:gd name="T5" fmla="*/ 10 h 74"/>
                <a:gd name="T6" fmla="*/ 0 w 798"/>
                <a:gd name="T7" fmla="*/ 74 h 74"/>
                <a:gd name="T8" fmla="*/ 0 w 798"/>
                <a:gd name="T9" fmla="*/ 6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8" h="74">
                  <a:moveTo>
                    <a:pt x="0" y="62"/>
                  </a:moveTo>
                  <a:lnTo>
                    <a:pt x="798" y="0"/>
                  </a:lnTo>
                  <a:lnTo>
                    <a:pt x="798" y="10"/>
                  </a:lnTo>
                  <a:lnTo>
                    <a:pt x="0" y="74"/>
                  </a:lnTo>
                  <a:lnTo>
                    <a:pt x="0" y="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7" name="Freeform 15"/>
            <p:cNvSpPr/>
            <p:nvPr/>
          </p:nvSpPr>
          <p:spPr bwMode="auto">
            <a:xfrm>
              <a:off x="3421" y="778"/>
              <a:ext cx="34" cy="308"/>
            </a:xfrm>
            <a:custGeom>
              <a:avLst/>
              <a:gdLst>
                <a:gd name="T0" fmla="*/ 29 w 34"/>
                <a:gd name="T1" fmla="*/ 0 h 308"/>
                <a:gd name="T2" fmla="*/ 0 w 34"/>
                <a:gd name="T3" fmla="*/ 308 h 308"/>
                <a:gd name="T4" fmla="*/ 12 w 34"/>
                <a:gd name="T5" fmla="*/ 308 h 308"/>
                <a:gd name="T6" fmla="*/ 34 w 34"/>
                <a:gd name="T7" fmla="*/ 0 h 308"/>
                <a:gd name="T8" fmla="*/ 29 w 34"/>
                <a:gd name="T9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308">
                  <a:moveTo>
                    <a:pt x="29" y="0"/>
                  </a:moveTo>
                  <a:lnTo>
                    <a:pt x="0" y="308"/>
                  </a:lnTo>
                  <a:lnTo>
                    <a:pt x="12" y="308"/>
                  </a:lnTo>
                  <a:lnTo>
                    <a:pt x="34" y="0"/>
                  </a:ln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8" name="Freeform 16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  <a:gd name="T10" fmla="*/ 0 w 571"/>
                <a:gd name="T11" fmla="*/ 11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9" name="Freeform 17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0" name="Freeform 18"/>
            <p:cNvSpPr/>
            <p:nvPr/>
          </p:nvSpPr>
          <p:spPr bwMode="auto">
            <a:xfrm>
              <a:off x="4087" y="693"/>
              <a:ext cx="225" cy="307"/>
            </a:xfrm>
            <a:custGeom>
              <a:avLst/>
              <a:gdLst>
                <a:gd name="T0" fmla="*/ 213 w 225"/>
                <a:gd name="T1" fmla="*/ 0 h 307"/>
                <a:gd name="T2" fmla="*/ 0 w 225"/>
                <a:gd name="T3" fmla="*/ 298 h 307"/>
                <a:gd name="T4" fmla="*/ 12 w 225"/>
                <a:gd name="T5" fmla="*/ 307 h 307"/>
                <a:gd name="T6" fmla="*/ 225 w 225"/>
                <a:gd name="T7" fmla="*/ 7 h 307"/>
                <a:gd name="T8" fmla="*/ 213 w 225"/>
                <a:gd name="T9" fmla="*/ 0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5" h="307">
                  <a:moveTo>
                    <a:pt x="213" y="0"/>
                  </a:moveTo>
                  <a:lnTo>
                    <a:pt x="0" y="298"/>
                  </a:lnTo>
                  <a:lnTo>
                    <a:pt x="12" y="307"/>
                  </a:lnTo>
                  <a:lnTo>
                    <a:pt x="225" y="7"/>
                  </a:lnTo>
                  <a:lnTo>
                    <a:pt x="21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1" name="Freeform 19"/>
            <p:cNvSpPr/>
            <p:nvPr/>
          </p:nvSpPr>
          <p:spPr bwMode="auto">
            <a:xfrm>
              <a:off x="2481" y="1318"/>
              <a:ext cx="339" cy="343"/>
            </a:xfrm>
            <a:custGeom>
              <a:avLst/>
              <a:gdLst>
                <a:gd name="T0" fmla="*/ 0 w 339"/>
                <a:gd name="T1" fmla="*/ 336 h 343"/>
                <a:gd name="T2" fmla="*/ 332 w 339"/>
                <a:gd name="T3" fmla="*/ 0 h 343"/>
                <a:gd name="T4" fmla="*/ 339 w 339"/>
                <a:gd name="T5" fmla="*/ 7 h 343"/>
                <a:gd name="T6" fmla="*/ 5 w 339"/>
                <a:gd name="T7" fmla="*/ 343 h 343"/>
                <a:gd name="T8" fmla="*/ 0 w 339"/>
                <a:gd name="T9" fmla="*/ 336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9" h="343">
                  <a:moveTo>
                    <a:pt x="0" y="336"/>
                  </a:moveTo>
                  <a:lnTo>
                    <a:pt x="332" y="0"/>
                  </a:lnTo>
                  <a:lnTo>
                    <a:pt x="339" y="7"/>
                  </a:lnTo>
                  <a:lnTo>
                    <a:pt x="5" y="343"/>
                  </a:lnTo>
                  <a:lnTo>
                    <a:pt x="0" y="3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2" name="Freeform 20"/>
            <p:cNvSpPr/>
            <p:nvPr/>
          </p:nvSpPr>
          <p:spPr bwMode="auto">
            <a:xfrm>
              <a:off x="2616" y="1332"/>
              <a:ext cx="209" cy="753"/>
            </a:xfrm>
            <a:custGeom>
              <a:avLst/>
              <a:gdLst>
                <a:gd name="T0" fmla="*/ 197 w 209"/>
                <a:gd name="T1" fmla="*/ 0 h 753"/>
                <a:gd name="T2" fmla="*/ 0 w 209"/>
                <a:gd name="T3" fmla="*/ 743 h 753"/>
                <a:gd name="T4" fmla="*/ 10 w 209"/>
                <a:gd name="T5" fmla="*/ 753 h 753"/>
                <a:gd name="T6" fmla="*/ 209 w 209"/>
                <a:gd name="T7" fmla="*/ 0 h 753"/>
                <a:gd name="T8" fmla="*/ 197 w 209"/>
                <a:gd name="T9" fmla="*/ 0 h 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753">
                  <a:moveTo>
                    <a:pt x="197" y="0"/>
                  </a:moveTo>
                  <a:lnTo>
                    <a:pt x="0" y="743"/>
                  </a:lnTo>
                  <a:lnTo>
                    <a:pt x="10" y="753"/>
                  </a:lnTo>
                  <a:lnTo>
                    <a:pt x="209" y="0"/>
                  </a:lnTo>
                  <a:lnTo>
                    <a:pt x="19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3" name="Freeform 21"/>
            <p:cNvSpPr/>
            <p:nvPr/>
          </p:nvSpPr>
          <p:spPr bwMode="auto">
            <a:xfrm>
              <a:off x="2477" y="1704"/>
              <a:ext cx="106" cy="92"/>
            </a:xfrm>
            <a:custGeom>
              <a:avLst/>
              <a:gdLst>
                <a:gd name="T0" fmla="*/ 0 w 106"/>
                <a:gd name="T1" fmla="*/ 7 h 92"/>
                <a:gd name="T2" fmla="*/ 94 w 106"/>
                <a:gd name="T3" fmla="*/ 92 h 92"/>
                <a:gd name="T4" fmla="*/ 106 w 106"/>
                <a:gd name="T5" fmla="*/ 75 h 92"/>
                <a:gd name="T6" fmla="*/ 9 w 106"/>
                <a:gd name="T7" fmla="*/ 0 h 92"/>
                <a:gd name="T8" fmla="*/ 0 w 106"/>
                <a:gd name="T9" fmla="*/ 7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92">
                  <a:moveTo>
                    <a:pt x="0" y="7"/>
                  </a:moveTo>
                  <a:lnTo>
                    <a:pt x="94" y="92"/>
                  </a:lnTo>
                  <a:lnTo>
                    <a:pt x="106" y="75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4" name="Freeform 22"/>
            <p:cNvSpPr/>
            <p:nvPr/>
          </p:nvSpPr>
          <p:spPr bwMode="auto">
            <a:xfrm>
              <a:off x="2451" y="1711"/>
              <a:ext cx="146" cy="374"/>
            </a:xfrm>
            <a:custGeom>
              <a:avLst/>
              <a:gdLst>
                <a:gd name="T0" fmla="*/ 0 w 146"/>
                <a:gd name="T1" fmla="*/ 0 h 374"/>
                <a:gd name="T2" fmla="*/ 135 w 146"/>
                <a:gd name="T3" fmla="*/ 374 h 374"/>
                <a:gd name="T4" fmla="*/ 146 w 146"/>
                <a:gd name="T5" fmla="*/ 374 h 374"/>
                <a:gd name="T6" fmla="*/ 11 w 146"/>
                <a:gd name="T7" fmla="*/ 0 h 374"/>
                <a:gd name="T8" fmla="*/ 0 w 146"/>
                <a:gd name="T9" fmla="*/ 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374">
                  <a:moveTo>
                    <a:pt x="0" y="0"/>
                  </a:moveTo>
                  <a:lnTo>
                    <a:pt x="135" y="374"/>
                  </a:lnTo>
                  <a:lnTo>
                    <a:pt x="146" y="374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5" name="Rectangle 23"/>
            <p:cNvSpPr>
              <a:spLocks noChangeArrowheads="1"/>
            </p:cNvSpPr>
            <p:nvPr/>
          </p:nvSpPr>
          <p:spPr bwMode="auto">
            <a:xfrm>
              <a:off x="3410" y="1164"/>
              <a:ext cx="11" cy="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6" name="Freeform 24"/>
            <p:cNvSpPr/>
            <p:nvPr/>
          </p:nvSpPr>
          <p:spPr bwMode="auto">
            <a:xfrm>
              <a:off x="2848" y="1202"/>
              <a:ext cx="538" cy="111"/>
            </a:xfrm>
            <a:custGeom>
              <a:avLst/>
              <a:gdLst>
                <a:gd name="T0" fmla="*/ 0 w 538"/>
                <a:gd name="T1" fmla="*/ 102 h 111"/>
                <a:gd name="T2" fmla="*/ 538 w 538"/>
                <a:gd name="T3" fmla="*/ 0 h 111"/>
                <a:gd name="T4" fmla="*/ 538 w 538"/>
                <a:gd name="T5" fmla="*/ 9 h 111"/>
                <a:gd name="T6" fmla="*/ 0 w 538"/>
                <a:gd name="T7" fmla="*/ 111 h 111"/>
                <a:gd name="T8" fmla="*/ 0 w 538"/>
                <a:gd name="T9" fmla="*/ 102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8" h="111">
                  <a:moveTo>
                    <a:pt x="0" y="102"/>
                  </a:moveTo>
                  <a:lnTo>
                    <a:pt x="538" y="0"/>
                  </a:lnTo>
                  <a:lnTo>
                    <a:pt x="538" y="9"/>
                  </a:lnTo>
                  <a:lnTo>
                    <a:pt x="0" y="111"/>
                  </a:lnTo>
                  <a:lnTo>
                    <a:pt x="0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7" name="Freeform 25"/>
            <p:cNvSpPr/>
            <p:nvPr/>
          </p:nvSpPr>
          <p:spPr bwMode="auto">
            <a:xfrm>
              <a:off x="2834" y="1320"/>
              <a:ext cx="287" cy="455"/>
            </a:xfrm>
            <a:custGeom>
              <a:avLst/>
              <a:gdLst>
                <a:gd name="T0" fmla="*/ 0 w 287"/>
                <a:gd name="T1" fmla="*/ 5 h 455"/>
                <a:gd name="T2" fmla="*/ 275 w 287"/>
                <a:gd name="T3" fmla="*/ 450 h 455"/>
                <a:gd name="T4" fmla="*/ 277 w 287"/>
                <a:gd name="T5" fmla="*/ 455 h 455"/>
                <a:gd name="T6" fmla="*/ 287 w 287"/>
                <a:gd name="T7" fmla="*/ 445 h 455"/>
                <a:gd name="T8" fmla="*/ 7 w 287"/>
                <a:gd name="T9" fmla="*/ 0 h 455"/>
                <a:gd name="T10" fmla="*/ 0 w 287"/>
                <a:gd name="T11" fmla="*/ 5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7" h="455">
                  <a:moveTo>
                    <a:pt x="0" y="5"/>
                  </a:moveTo>
                  <a:lnTo>
                    <a:pt x="275" y="450"/>
                  </a:lnTo>
                  <a:lnTo>
                    <a:pt x="277" y="455"/>
                  </a:lnTo>
                  <a:lnTo>
                    <a:pt x="287" y="445"/>
                  </a:lnTo>
                  <a:lnTo>
                    <a:pt x="7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8" name="Freeform 26"/>
            <p:cNvSpPr/>
            <p:nvPr/>
          </p:nvSpPr>
          <p:spPr bwMode="auto">
            <a:xfrm>
              <a:off x="3140" y="1221"/>
              <a:ext cx="270" cy="544"/>
            </a:xfrm>
            <a:custGeom>
              <a:avLst/>
              <a:gdLst>
                <a:gd name="T0" fmla="*/ 0 w 270"/>
                <a:gd name="T1" fmla="*/ 544 h 544"/>
                <a:gd name="T2" fmla="*/ 263 w 270"/>
                <a:gd name="T3" fmla="*/ 0 h 544"/>
                <a:gd name="T4" fmla="*/ 270 w 270"/>
                <a:gd name="T5" fmla="*/ 0 h 544"/>
                <a:gd name="T6" fmla="*/ 14 w 270"/>
                <a:gd name="T7" fmla="*/ 544 h 544"/>
                <a:gd name="T8" fmla="*/ 0 w 270"/>
                <a:gd name="T9" fmla="*/ 544 h 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0" h="544">
                  <a:moveTo>
                    <a:pt x="0" y="544"/>
                  </a:moveTo>
                  <a:lnTo>
                    <a:pt x="263" y="0"/>
                  </a:lnTo>
                  <a:lnTo>
                    <a:pt x="270" y="0"/>
                  </a:lnTo>
                  <a:lnTo>
                    <a:pt x="14" y="544"/>
                  </a:lnTo>
                  <a:lnTo>
                    <a:pt x="0" y="5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9" name="Freeform 27"/>
            <p:cNvSpPr/>
            <p:nvPr/>
          </p:nvSpPr>
          <p:spPr bwMode="auto">
            <a:xfrm>
              <a:off x="3317" y="1221"/>
              <a:ext cx="93" cy="809"/>
            </a:xfrm>
            <a:custGeom>
              <a:avLst/>
              <a:gdLst>
                <a:gd name="T0" fmla="*/ 83 w 93"/>
                <a:gd name="T1" fmla="*/ 0 h 809"/>
                <a:gd name="T2" fmla="*/ 0 w 93"/>
                <a:gd name="T3" fmla="*/ 809 h 809"/>
                <a:gd name="T4" fmla="*/ 12 w 93"/>
                <a:gd name="T5" fmla="*/ 809 h 809"/>
                <a:gd name="T6" fmla="*/ 93 w 93"/>
                <a:gd name="T7" fmla="*/ 0 h 809"/>
                <a:gd name="T8" fmla="*/ 83 w 93"/>
                <a:gd name="T9" fmla="*/ 0 h 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" h="809">
                  <a:moveTo>
                    <a:pt x="83" y="0"/>
                  </a:moveTo>
                  <a:lnTo>
                    <a:pt x="0" y="809"/>
                  </a:lnTo>
                  <a:lnTo>
                    <a:pt x="12" y="809"/>
                  </a:lnTo>
                  <a:lnTo>
                    <a:pt x="93" y="0"/>
                  </a:lnTo>
                  <a:lnTo>
                    <a:pt x="8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0" name="Freeform 28"/>
            <p:cNvSpPr/>
            <p:nvPr/>
          </p:nvSpPr>
          <p:spPr bwMode="auto">
            <a:xfrm>
              <a:off x="3438" y="1022"/>
              <a:ext cx="611" cy="180"/>
            </a:xfrm>
            <a:custGeom>
              <a:avLst/>
              <a:gdLst>
                <a:gd name="T0" fmla="*/ 0 w 611"/>
                <a:gd name="T1" fmla="*/ 165 h 180"/>
                <a:gd name="T2" fmla="*/ 611 w 611"/>
                <a:gd name="T3" fmla="*/ 0 h 180"/>
                <a:gd name="T4" fmla="*/ 611 w 611"/>
                <a:gd name="T5" fmla="*/ 14 h 180"/>
                <a:gd name="T6" fmla="*/ 0 w 611"/>
                <a:gd name="T7" fmla="*/ 180 h 180"/>
                <a:gd name="T8" fmla="*/ 0 w 611"/>
                <a:gd name="T9" fmla="*/ 165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180">
                  <a:moveTo>
                    <a:pt x="0" y="165"/>
                  </a:moveTo>
                  <a:lnTo>
                    <a:pt x="611" y="0"/>
                  </a:lnTo>
                  <a:lnTo>
                    <a:pt x="611" y="14"/>
                  </a:lnTo>
                  <a:lnTo>
                    <a:pt x="0" y="180"/>
                  </a:lnTo>
                  <a:lnTo>
                    <a:pt x="0" y="1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1" name="Freeform 29"/>
            <p:cNvSpPr/>
            <p:nvPr/>
          </p:nvSpPr>
          <p:spPr bwMode="auto">
            <a:xfrm>
              <a:off x="4340" y="702"/>
              <a:ext cx="377" cy="396"/>
            </a:xfrm>
            <a:custGeom>
              <a:avLst/>
              <a:gdLst>
                <a:gd name="T0" fmla="*/ 0 w 377"/>
                <a:gd name="T1" fmla="*/ 12 h 396"/>
                <a:gd name="T2" fmla="*/ 370 w 377"/>
                <a:gd name="T3" fmla="*/ 396 h 396"/>
                <a:gd name="T4" fmla="*/ 377 w 377"/>
                <a:gd name="T5" fmla="*/ 388 h 396"/>
                <a:gd name="T6" fmla="*/ 0 w 377"/>
                <a:gd name="T7" fmla="*/ 0 h 396"/>
                <a:gd name="T8" fmla="*/ 0 w 377"/>
                <a:gd name="T9" fmla="*/ 12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7" h="396">
                  <a:moveTo>
                    <a:pt x="0" y="12"/>
                  </a:moveTo>
                  <a:lnTo>
                    <a:pt x="370" y="396"/>
                  </a:lnTo>
                  <a:lnTo>
                    <a:pt x="377" y="388"/>
                  </a:lnTo>
                  <a:lnTo>
                    <a:pt x="0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2" name="Freeform 30"/>
            <p:cNvSpPr/>
            <p:nvPr/>
          </p:nvSpPr>
          <p:spPr bwMode="auto">
            <a:xfrm>
              <a:off x="4108" y="1015"/>
              <a:ext cx="597" cy="97"/>
            </a:xfrm>
            <a:custGeom>
              <a:avLst/>
              <a:gdLst>
                <a:gd name="T0" fmla="*/ 0 w 597"/>
                <a:gd name="T1" fmla="*/ 0 h 97"/>
                <a:gd name="T2" fmla="*/ 597 w 597"/>
                <a:gd name="T3" fmla="*/ 90 h 97"/>
                <a:gd name="T4" fmla="*/ 597 w 597"/>
                <a:gd name="T5" fmla="*/ 97 h 97"/>
                <a:gd name="T6" fmla="*/ 0 w 597"/>
                <a:gd name="T7" fmla="*/ 11 h 97"/>
                <a:gd name="T8" fmla="*/ 0 w 597"/>
                <a:gd name="T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97">
                  <a:moveTo>
                    <a:pt x="0" y="0"/>
                  </a:moveTo>
                  <a:lnTo>
                    <a:pt x="597" y="90"/>
                  </a:lnTo>
                  <a:lnTo>
                    <a:pt x="597" y="97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3" name="Freeform 31"/>
            <p:cNvSpPr/>
            <p:nvPr/>
          </p:nvSpPr>
          <p:spPr bwMode="auto">
            <a:xfrm>
              <a:off x="4759" y="1121"/>
              <a:ext cx="280" cy="55"/>
            </a:xfrm>
            <a:custGeom>
              <a:avLst/>
              <a:gdLst>
                <a:gd name="T0" fmla="*/ 5 w 280"/>
                <a:gd name="T1" fmla="*/ 0 h 55"/>
                <a:gd name="T2" fmla="*/ 280 w 280"/>
                <a:gd name="T3" fmla="*/ 40 h 55"/>
                <a:gd name="T4" fmla="*/ 280 w 280"/>
                <a:gd name="T5" fmla="*/ 55 h 55"/>
                <a:gd name="T6" fmla="*/ 0 w 280"/>
                <a:gd name="T7" fmla="*/ 7 h 55"/>
                <a:gd name="T8" fmla="*/ 5 w 280"/>
                <a:gd name="T9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0" h="55">
                  <a:moveTo>
                    <a:pt x="5" y="0"/>
                  </a:moveTo>
                  <a:lnTo>
                    <a:pt x="280" y="40"/>
                  </a:lnTo>
                  <a:lnTo>
                    <a:pt x="280" y="55"/>
                  </a:lnTo>
                  <a:lnTo>
                    <a:pt x="0" y="7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4" name="Freeform 32"/>
            <p:cNvSpPr/>
            <p:nvPr/>
          </p:nvSpPr>
          <p:spPr bwMode="auto">
            <a:xfrm>
              <a:off x="4745" y="1131"/>
              <a:ext cx="298" cy="447"/>
            </a:xfrm>
            <a:custGeom>
              <a:avLst/>
              <a:gdLst>
                <a:gd name="T0" fmla="*/ 0 w 298"/>
                <a:gd name="T1" fmla="*/ 9 h 447"/>
                <a:gd name="T2" fmla="*/ 294 w 298"/>
                <a:gd name="T3" fmla="*/ 447 h 447"/>
                <a:gd name="T4" fmla="*/ 298 w 298"/>
                <a:gd name="T5" fmla="*/ 440 h 447"/>
                <a:gd name="T6" fmla="*/ 7 w 298"/>
                <a:gd name="T7" fmla="*/ 0 h 447"/>
                <a:gd name="T8" fmla="*/ 0 w 298"/>
                <a:gd name="T9" fmla="*/ 9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447">
                  <a:moveTo>
                    <a:pt x="0" y="9"/>
                  </a:moveTo>
                  <a:lnTo>
                    <a:pt x="294" y="447"/>
                  </a:lnTo>
                  <a:lnTo>
                    <a:pt x="298" y="440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5" name="Freeform 33"/>
            <p:cNvSpPr/>
            <p:nvPr/>
          </p:nvSpPr>
          <p:spPr bwMode="auto">
            <a:xfrm>
              <a:off x="4551" y="1135"/>
              <a:ext cx="182" cy="422"/>
            </a:xfrm>
            <a:custGeom>
              <a:avLst/>
              <a:gdLst>
                <a:gd name="T0" fmla="*/ 173 w 182"/>
                <a:gd name="T1" fmla="*/ 0 h 422"/>
                <a:gd name="T2" fmla="*/ 0 w 182"/>
                <a:gd name="T3" fmla="*/ 422 h 422"/>
                <a:gd name="T4" fmla="*/ 12 w 182"/>
                <a:gd name="T5" fmla="*/ 422 h 422"/>
                <a:gd name="T6" fmla="*/ 182 w 182"/>
                <a:gd name="T7" fmla="*/ 0 h 422"/>
                <a:gd name="T8" fmla="*/ 173 w 182"/>
                <a:gd name="T9" fmla="*/ 0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2" h="422">
                  <a:moveTo>
                    <a:pt x="173" y="0"/>
                  </a:moveTo>
                  <a:lnTo>
                    <a:pt x="0" y="422"/>
                  </a:lnTo>
                  <a:lnTo>
                    <a:pt x="12" y="422"/>
                  </a:lnTo>
                  <a:lnTo>
                    <a:pt x="182" y="0"/>
                  </a:lnTo>
                  <a:lnTo>
                    <a:pt x="1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6" name="Freeform 34"/>
            <p:cNvSpPr/>
            <p:nvPr/>
          </p:nvSpPr>
          <p:spPr bwMode="auto">
            <a:xfrm>
              <a:off x="3414" y="1214"/>
              <a:ext cx="401" cy="388"/>
            </a:xfrm>
            <a:custGeom>
              <a:avLst/>
              <a:gdLst>
                <a:gd name="T0" fmla="*/ 0 w 401"/>
                <a:gd name="T1" fmla="*/ 0 h 388"/>
                <a:gd name="T2" fmla="*/ 393 w 401"/>
                <a:gd name="T3" fmla="*/ 388 h 388"/>
                <a:gd name="T4" fmla="*/ 401 w 401"/>
                <a:gd name="T5" fmla="*/ 378 h 388"/>
                <a:gd name="T6" fmla="*/ 12 w 401"/>
                <a:gd name="T7" fmla="*/ 0 h 388"/>
                <a:gd name="T8" fmla="*/ 0 w 40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1" h="388">
                  <a:moveTo>
                    <a:pt x="0" y="0"/>
                  </a:moveTo>
                  <a:lnTo>
                    <a:pt x="393" y="388"/>
                  </a:lnTo>
                  <a:lnTo>
                    <a:pt x="401" y="37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7" name="Freeform 35"/>
            <p:cNvSpPr/>
            <p:nvPr/>
          </p:nvSpPr>
          <p:spPr bwMode="auto">
            <a:xfrm>
              <a:off x="3833" y="1034"/>
              <a:ext cx="233" cy="558"/>
            </a:xfrm>
            <a:custGeom>
              <a:avLst/>
              <a:gdLst>
                <a:gd name="T0" fmla="*/ 225 w 233"/>
                <a:gd name="T1" fmla="*/ 0 h 558"/>
                <a:gd name="T2" fmla="*/ 0 w 233"/>
                <a:gd name="T3" fmla="*/ 558 h 558"/>
                <a:gd name="T4" fmla="*/ 10 w 233"/>
                <a:gd name="T5" fmla="*/ 558 h 558"/>
                <a:gd name="T6" fmla="*/ 233 w 233"/>
                <a:gd name="T7" fmla="*/ 0 h 558"/>
                <a:gd name="T8" fmla="*/ 225 w 233"/>
                <a:gd name="T9" fmla="*/ 0 h 5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3" h="558">
                  <a:moveTo>
                    <a:pt x="225" y="0"/>
                  </a:moveTo>
                  <a:lnTo>
                    <a:pt x="0" y="558"/>
                  </a:lnTo>
                  <a:lnTo>
                    <a:pt x="10" y="558"/>
                  </a:lnTo>
                  <a:lnTo>
                    <a:pt x="233" y="0"/>
                  </a:lnTo>
                  <a:lnTo>
                    <a:pt x="2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8" name="Freeform 36"/>
            <p:cNvSpPr/>
            <p:nvPr/>
          </p:nvSpPr>
          <p:spPr bwMode="auto">
            <a:xfrm>
              <a:off x="4087" y="1034"/>
              <a:ext cx="452" cy="530"/>
            </a:xfrm>
            <a:custGeom>
              <a:avLst/>
              <a:gdLst>
                <a:gd name="T0" fmla="*/ 0 w 452"/>
                <a:gd name="T1" fmla="*/ 0 h 530"/>
                <a:gd name="T2" fmla="*/ 440 w 452"/>
                <a:gd name="T3" fmla="*/ 530 h 530"/>
                <a:gd name="T4" fmla="*/ 452 w 452"/>
                <a:gd name="T5" fmla="*/ 528 h 530"/>
                <a:gd name="T6" fmla="*/ 12 w 452"/>
                <a:gd name="T7" fmla="*/ 0 h 530"/>
                <a:gd name="T8" fmla="*/ 0 w 452"/>
                <a:gd name="T9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2" h="530">
                  <a:moveTo>
                    <a:pt x="0" y="0"/>
                  </a:moveTo>
                  <a:lnTo>
                    <a:pt x="440" y="530"/>
                  </a:lnTo>
                  <a:lnTo>
                    <a:pt x="452" y="5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9" name="Freeform 37"/>
            <p:cNvSpPr/>
            <p:nvPr/>
          </p:nvSpPr>
          <p:spPr bwMode="auto">
            <a:xfrm>
              <a:off x="3836" y="1588"/>
              <a:ext cx="689" cy="23"/>
            </a:xfrm>
            <a:custGeom>
              <a:avLst/>
              <a:gdLst>
                <a:gd name="T0" fmla="*/ 0 w 689"/>
                <a:gd name="T1" fmla="*/ 16 h 23"/>
                <a:gd name="T2" fmla="*/ 689 w 689"/>
                <a:gd name="T3" fmla="*/ 0 h 23"/>
                <a:gd name="T4" fmla="*/ 689 w 689"/>
                <a:gd name="T5" fmla="*/ 7 h 23"/>
                <a:gd name="T6" fmla="*/ 12 w 689"/>
                <a:gd name="T7" fmla="*/ 23 h 23"/>
                <a:gd name="T8" fmla="*/ 0 w 689"/>
                <a:gd name="T9" fmla="*/ 16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23">
                  <a:moveTo>
                    <a:pt x="0" y="16"/>
                  </a:moveTo>
                  <a:lnTo>
                    <a:pt x="689" y="0"/>
                  </a:lnTo>
                  <a:lnTo>
                    <a:pt x="689" y="7"/>
                  </a:lnTo>
                  <a:lnTo>
                    <a:pt x="12" y="23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0" name="Freeform 38"/>
            <p:cNvSpPr/>
            <p:nvPr/>
          </p:nvSpPr>
          <p:spPr bwMode="auto">
            <a:xfrm>
              <a:off x="5093" y="1621"/>
              <a:ext cx="273" cy="428"/>
            </a:xfrm>
            <a:custGeom>
              <a:avLst/>
              <a:gdLst>
                <a:gd name="T0" fmla="*/ 0 w 273"/>
                <a:gd name="T1" fmla="*/ 0 h 428"/>
                <a:gd name="T2" fmla="*/ 263 w 273"/>
                <a:gd name="T3" fmla="*/ 428 h 428"/>
                <a:gd name="T4" fmla="*/ 273 w 273"/>
                <a:gd name="T5" fmla="*/ 428 h 428"/>
                <a:gd name="T6" fmla="*/ 12 w 273"/>
                <a:gd name="T7" fmla="*/ 0 h 428"/>
                <a:gd name="T8" fmla="*/ 0 w 27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3" h="428">
                  <a:moveTo>
                    <a:pt x="0" y="0"/>
                  </a:moveTo>
                  <a:lnTo>
                    <a:pt x="263" y="428"/>
                  </a:lnTo>
                  <a:lnTo>
                    <a:pt x="273" y="4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1" name="Freeform 39"/>
            <p:cNvSpPr/>
            <p:nvPr/>
          </p:nvSpPr>
          <p:spPr bwMode="auto">
            <a:xfrm>
              <a:off x="5070" y="1621"/>
              <a:ext cx="293" cy="428"/>
            </a:xfrm>
            <a:custGeom>
              <a:avLst/>
              <a:gdLst>
                <a:gd name="T0" fmla="*/ 0 w 293"/>
                <a:gd name="T1" fmla="*/ 0 h 428"/>
                <a:gd name="T2" fmla="*/ 286 w 293"/>
                <a:gd name="T3" fmla="*/ 428 h 428"/>
                <a:gd name="T4" fmla="*/ 293 w 293"/>
                <a:gd name="T5" fmla="*/ 421 h 428"/>
                <a:gd name="T6" fmla="*/ 16 w 293"/>
                <a:gd name="T7" fmla="*/ 0 h 428"/>
                <a:gd name="T8" fmla="*/ 0 w 29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3" h="428">
                  <a:moveTo>
                    <a:pt x="0" y="0"/>
                  </a:moveTo>
                  <a:lnTo>
                    <a:pt x="286" y="428"/>
                  </a:lnTo>
                  <a:lnTo>
                    <a:pt x="293" y="421"/>
                  </a:lnTo>
                  <a:lnTo>
                    <a:pt x="1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2" name="Freeform 40"/>
            <p:cNvSpPr/>
            <p:nvPr/>
          </p:nvSpPr>
          <p:spPr bwMode="auto">
            <a:xfrm>
              <a:off x="4568" y="1581"/>
              <a:ext cx="551" cy="156"/>
            </a:xfrm>
            <a:custGeom>
              <a:avLst/>
              <a:gdLst>
                <a:gd name="T0" fmla="*/ 0 w 551"/>
                <a:gd name="T1" fmla="*/ 0 h 156"/>
                <a:gd name="T2" fmla="*/ 551 w 551"/>
                <a:gd name="T3" fmla="*/ 146 h 156"/>
                <a:gd name="T4" fmla="*/ 539 w 551"/>
                <a:gd name="T5" fmla="*/ 156 h 156"/>
                <a:gd name="T6" fmla="*/ 0 w 551"/>
                <a:gd name="T7" fmla="*/ 11 h 156"/>
                <a:gd name="T8" fmla="*/ 0 w 551"/>
                <a:gd name="T9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1" h="156">
                  <a:moveTo>
                    <a:pt x="0" y="0"/>
                  </a:moveTo>
                  <a:lnTo>
                    <a:pt x="551" y="146"/>
                  </a:lnTo>
                  <a:lnTo>
                    <a:pt x="539" y="156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3" name="Freeform 41"/>
            <p:cNvSpPr/>
            <p:nvPr/>
          </p:nvSpPr>
          <p:spPr bwMode="auto">
            <a:xfrm>
              <a:off x="4546" y="1597"/>
              <a:ext cx="228" cy="677"/>
            </a:xfrm>
            <a:custGeom>
              <a:avLst/>
              <a:gdLst>
                <a:gd name="T0" fmla="*/ 0 w 228"/>
                <a:gd name="T1" fmla="*/ 0 h 677"/>
                <a:gd name="T2" fmla="*/ 223 w 228"/>
                <a:gd name="T3" fmla="*/ 677 h 677"/>
                <a:gd name="T4" fmla="*/ 228 w 228"/>
                <a:gd name="T5" fmla="*/ 677 h 677"/>
                <a:gd name="T6" fmla="*/ 10 w 228"/>
                <a:gd name="T7" fmla="*/ 0 h 677"/>
                <a:gd name="T8" fmla="*/ 0 w 228"/>
                <a:gd name="T9" fmla="*/ 0 h 6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8" h="677">
                  <a:moveTo>
                    <a:pt x="0" y="0"/>
                  </a:moveTo>
                  <a:lnTo>
                    <a:pt x="223" y="677"/>
                  </a:lnTo>
                  <a:lnTo>
                    <a:pt x="228" y="677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4" name="Freeform 42"/>
            <p:cNvSpPr/>
            <p:nvPr/>
          </p:nvSpPr>
          <p:spPr bwMode="auto">
            <a:xfrm>
              <a:off x="4229" y="1604"/>
              <a:ext cx="310" cy="481"/>
            </a:xfrm>
            <a:custGeom>
              <a:avLst/>
              <a:gdLst>
                <a:gd name="T0" fmla="*/ 0 w 310"/>
                <a:gd name="T1" fmla="*/ 481 h 481"/>
                <a:gd name="T2" fmla="*/ 301 w 310"/>
                <a:gd name="T3" fmla="*/ 0 h 481"/>
                <a:gd name="T4" fmla="*/ 310 w 310"/>
                <a:gd name="T5" fmla="*/ 0 h 481"/>
                <a:gd name="T6" fmla="*/ 7 w 310"/>
                <a:gd name="T7" fmla="*/ 481 h 481"/>
                <a:gd name="T8" fmla="*/ 0 w 310"/>
                <a:gd name="T9" fmla="*/ 481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0" h="481">
                  <a:moveTo>
                    <a:pt x="0" y="481"/>
                  </a:moveTo>
                  <a:lnTo>
                    <a:pt x="301" y="0"/>
                  </a:lnTo>
                  <a:lnTo>
                    <a:pt x="310" y="0"/>
                  </a:lnTo>
                  <a:lnTo>
                    <a:pt x="7" y="481"/>
                  </a:lnTo>
                  <a:lnTo>
                    <a:pt x="0" y="4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5" name="Freeform 43"/>
            <p:cNvSpPr/>
            <p:nvPr/>
          </p:nvSpPr>
          <p:spPr bwMode="auto">
            <a:xfrm>
              <a:off x="4217" y="1803"/>
              <a:ext cx="90" cy="282"/>
            </a:xfrm>
            <a:custGeom>
              <a:avLst/>
              <a:gdLst>
                <a:gd name="T0" fmla="*/ 81 w 90"/>
                <a:gd name="T1" fmla="*/ 0 h 282"/>
                <a:gd name="T2" fmla="*/ 0 w 90"/>
                <a:gd name="T3" fmla="*/ 282 h 282"/>
                <a:gd name="T4" fmla="*/ 7 w 90"/>
                <a:gd name="T5" fmla="*/ 282 h 282"/>
                <a:gd name="T6" fmla="*/ 90 w 90"/>
                <a:gd name="T7" fmla="*/ 0 h 282"/>
                <a:gd name="T8" fmla="*/ 81 w 90"/>
                <a:gd name="T9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282">
                  <a:moveTo>
                    <a:pt x="81" y="0"/>
                  </a:moveTo>
                  <a:lnTo>
                    <a:pt x="0" y="282"/>
                  </a:lnTo>
                  <a:lnTo>
                    <a:pt x="7" y="282"/>
                  </a:lnTo>
                  <a:lnTo>
                    <a:pt x="90" y="0"/>
                  </a:lnTo>
                  <a:lnTo>
                    <a:pt x="8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6" name="Freeform 44"/>
            <p:cNvSpPr/>
            <p:nvPr/>
          </p:nvSpPr>
          <p:spPr bwMode="auto">
            <a:xfrm>
              <a:off x="3833" y="1621"/>
              <a:ext cx="375" cy="464"/>
            </a:xfrm>
            <a:custGeom>
              <a:avLst/>
              <a:gdLst>
                <a:gd name="T0" fmla="*/ 0 w 375"/>
                <a:gd name="T1" fmla="*/ 0 h 464"/>
                <a:gd name="T2" fmla="*/ 368 w 375"/>
                <a:gd name="T3" fmla="*/ 464 h 464"/>
                <a:gd name="T4" fmla="*/ 375 w 375"/>
                <a:gd name="T5" fmla="*/ 464 h 464"/>
                <a:gd name="T6" fmla="*/ 8 w 375"/>
                <a:gd name="T7" fmla="*/ 0 h 464"/>
                <a:gd name="T8" fmla="*/ 0 w 375"/>
                <a:gd name="T9" fmla="*/ 0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5" h="464">
                  <a:moveTo>
                    <a:pt x="0" y="0"/>
                  </a:moveTo>
                  <a:lnTo>
                    <a:pt x="368" y="464"/>
                  </a:lnTo>
                  <a:lnTo>
                    <a:pt x="375" y="464"/>
                  </a:lnTo>
                  <a:lnTo>
                    <a:pt x="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7" name="Freeform 45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  <a:gd name="T10" fmla="*/ 0 w 649"/>
                <a:gd name="T11" fmla="*/ 17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8" name="Freeform 46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9" name="Freeform 47"/>
            <p:cNvSpPr/>
            <p:nvPr/>
          </p:nvSpPr>
          <p:spPr bwMode="auto">
            <a:xfrm>
              <a:off x="3623" y="1623"/>
              <a:ext cx="203" cy="658"/>
            </a:xfrm>
            <a:custGeom>
              <a:avLst/>
              <a:gdLst>
                <a:gd name="T0" fmla="*/ 194 w 203"/>
                <a:gd name="T1" fmla="*/ 0 h 658"/>
                <a:gd name="T2" fmla="*/ 0 w 203"/>
                <a:gd name="T3" fmla="*/ 658 h 658"/>
                <a:gd name="T4" fmla="*/ 9 w 203"/>
                <a:gd name="T5" fmla="*/ 658 h 658"/>
                <a:gd name="T6" fmla="*/ 203 w 203"/>
                <a:gd name="T7" fmla="*/ 5 h 658"/>
                <a:gd name="T8" fmla="*/ 194 w 203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58">
                  <a:moveTo>
                    <a:pt x="194" y="0"/>
                  </a:moveTo>
                  <a:lnTo>
                    <a:pt x="0" y="658"/>
                  </a:lnTo>
                  <a:lnTo>
                    <a:pt x="9" y="658"/>
                  </a:lnTo>
                  <a:lnTo>
                    <a:pt x="203" y="5"/>
                  </a:lnTo>
                  <a:lnTo>
                    <a:pt x="19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0" name="Freeform 48"/>
            <p:cNvSpPr/>
            <p:nvPr/>
          </p:nvSpPr>
          <p:spPr bwMode="auto">
            <a:xfrm>
              <a:off x="3353" y="1768"/>
              <a:ext cx="935" cy="310"/>
            </a:xfrm>
            <a:custGeom>
              <a:avLst/>
              <a:gdLst>
                <a:gd name="T0" fmla="*/ 0 w 935"/>
                <a:gd name="T1" fmla="*/ 300 h 310"/>
                <a:gd name="T2" fmla="*/ 928 w 935"/>
                <a:gd name="T3" fmla="*/ 0 h 310"/>
                <a:gd name="T4" fmla="*/ 935 w 935"/>
                <a:gd name="T5" fmla="*/ 9 h 310"/>
                <a:gd name="T6" fmla="*/ 7 w 935"/>
                <a:gd name="T7" fmla="*/ 310 h 310"/>
                <a:gd name="T8" fmla="*/ 0 w 935"/>
                <a:gd name="T9" fmla="*/ 300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5" h="310">
                  <a:moveTo>
                    <a:pt x="0" y="300"/>
                  </a:moveTo>
                  <a:lnTo>
                    <a:pt x="928" y="0"/>
                  </a:lnTo>
                  <a:lnTo>
                    <a:pt x="935" y="9"/>
                  </a:lnTo>
                  <a:lnTo>
                    <a:pt x="7" y="310"/>
                  </a:lnTo>
                  <a:lnTo>
                    <a:pt x="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1" name="Freeform 49"/>
            <p:cNvSpPr/>
            <p:nvPr/>
          </p:nvSpPr>
          <p:spPr bwMode="auto">
            <a:xfrm>
              <a:off x="2631" y="1820"/>
              <a:ext cx="641" cy="251"/>
            </a:xfrm>
            <a:custGeom>
              <a:avLst/>
              <a:gdLst>
                <a:gd name="T0" fmla="*/ 0 w 641"/>
                <a:gd name="T1" fmla="*/ 9 h 251"/>
                <a:gd name="T2" fmla="*/ 641 w 641"/>
                <a:gd name="T3" fmla="*/ 251 h 251"/>
                <a:gd name="T4" fmla="*/ 641 w 641"/>
                <a:gd name="T5" fmla="*/ 244 h 251"/>
                <a:gd name="T6" fmla="*/ 11 w 641"/>
                <a:gd name="T7" fmla="*/ 0 h 251"/>
                <a:gd name="T8" fmla="*/ 0 w 641"/>
                <a:gd name="T9" fmla="*/ 9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1" h="251">
                  <a:moveTo>
                    <a:pt x="0" y="9"/>
                  </a:moveTo>
                  <a:lnTo>
                    <a:pt x="641" y="251"/>
                  </a:lnTo>
                  <a:lnTo>
                    <a:pt x="641" y="244"/>
                  </a:lnTo>
                  <a:lnTo>
                    <a:pt x="11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2" name="Freeform 50"/>
            <p:cNvSpPr/>
            <p:nvPr/>
          </p:nvSpPr>
          <p:spPr bwMode="auto">
            <a:xfrm>
              <a:off x="2631" y="1798"/>
              <a:ext cx="497" cy="301"/>
            </a:xfrm>
            <a:custGeom>
              <a:avLst/>
              <a:gdLst>
                <a:gd name="T0" fmla="*/ 0 w 497"/>
                <a:gd name="T1" fmla="*/ 296 h 301"/>
                <a:gd name="T2" fmla="*/ 490 w 497"/>
                <a:gd name="T3" fmla="*/ 0 h 301"/>
                <a:gd name="T4" fmla="*/ 497 w 497"/>
                <a:gd name="T5" fmla="*/ 10 h 301"/>
                <a:gd name="T6" fmla="*/ 7 w 497"/>
                <a:gd name="T7" fmla="*/ 301 h 301"/>
                <a:gd name="T8" fmla="*/ 0 w 497"/>
                <a:gd name="T9" fmla="*/ 296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7" h="301">
                  <a:moveTo>
                    <a:pt x="0" y="296"/>
                  </a:moveTo>
                  <a:lnTo>
                    <a:pt x="490" y="0"/>
                  </a:lnTo>
                  <a:lnTo>
                    <a:pt x="497" y="10"/>
                  </a:lnTo>
                  <a:lnTo>
                    <a:pt x="7" y="301"/>
                  </a:lnTo>
                  <a:lnTo>
                    <a:pt x="0" y="2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3" name="Freeform 51"/>
            <p:cNvSpPr/>
            <p:nvPr/>
          </p:nvSpPr>
          <p:spPr bwMode="auto">
            <a:xfrm>
              <a:off x="2467" y="2125"/>
              <a:ext cx="135" cy="351"/>
            </a:xfrm>
            <a:custGeom>
              <a:avLst/>
              <a:gdLst>
                <a:gd name="T0" fmla="*/ 126 w 135"/>
                <a:gd name="T1" fmla="*/ 0 h 351"/>
                <a:gd name="T2" fmla="*/ 0 w 135"/>
                <a:gd name="T3" fmla="*/ 351 h 351"/>
                <a:gd name="T4" fmla="*/ 12 w 135"/>
                <a:gd name="T5" fmla="*/ 351 h 351"/>
                <a:gd name="T6" fmla="*/ 135 w 135"/>
                <a:gd name="T7" fmla="*/ 7 h 351"/>
                <a:gd name="T8" fmla="*/ 126 w 135"/>
                <a:gd name="T9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351">
                  <a:moveTo>
                    <a:pt x="126" y="0"/>
                  </a:moveTo>
                  <a:lnTo>
                    <a:pt x="0" y="351"/>
                  </a:lnTo>
                  <a:lnTo>
                    <a:pt x="12" y="351"/>
                  </a:lnTo>
                  <a:lnTo>
                    <a:pt x="135" y="7"/>
                  </a:lnTo>
                  <a:lnTo>
                    <a:pt x="12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4" name="Freeform 52"/>
            <p:cNvSpPr/>
            <p:nvPr/>
          </p:nvSpPr>
          <p:spPr bwMode="auto">
            <a:xfrm>
              <a:off x="2607" y="2130"/>
              <a:ext cx="234" cy="743"/>
            </a:xfrm>
            <a:custGeom>
              <a:avLst/>
              <a:gdLst>
                <a:gd name="T0" fmla="*/ 0 w 234"/>
                <a:gd name="T1" fmla="*/ 0 h 743"/>
                <a:gd name="T2" fmla="*/ 223 w 234"/>
                <a:gd name="T3" fmla="*/ 743 h 743"/>
                <a:gd name="T4" fmla="*/ 234 w 234"/>
                <a:gd name="T5" fmla="*/ 743 h 743"/>
                <a:gd name="T6" fmla="*/ 9 w 234"/>
                <a:gd name="T7" fmla="*/ 0 h 743"/>
                <a:gd name="T8" fmla="*/ 0 w 234"/>
                <a:gd name="T9" fmla="*/ 0 h 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743">
                  <a:moveTo>
                    <a:pt x="0" y="0"/>
                  </a:moveTo>
                  <a:lnTo>
                    <a:pt x="223" y="743"/>
                  </a:lnTo>
                  <a:lnTo>
                    <a:pt x="234" y="743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5" name="Freeform 53"/>
            <p:cNvSpPr/>
            <p:nvPr/>
          </p:nvSpPr>
          <p:spPr bwMode="auto">
            <a:xfrm>
              <a:off x="2472" y="2525"/>
              <a:ext cx="350" cy="360"/>
            </a:xfrm>
            <a:custGeom>
              <a:avLst/>
              <a:gdLst>
                <a:gd name="T0" fmla="*/ 0 w 350"/>
                <a:gd name="T1" fmla="*/ 12 h 360"/>
                <a:gd name="T2" fmla="*/ 343 w 350"/>
                <a:gd name="T3" fmla="*/ 360 h 360"/>
                <a:gd name="T4" fmla="*/ 350 w 350"/>
                <a:gd name="T5" fmla="*/ 348 h 360"/>
                <a:gd name="T6" fmla="*/ 7 w 350"/>
                <a:gd name="T7" fmla="*/ 0 h 360"/>
                <a:gd name="T8" fmla="*/ 0 w 350"/>
                <a:gd name="T9" fmla="*/ 12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0" h="360">
                  <a:moveTo>
                    <a:pt x="0" y="12"/>
                  </a:moveTo>
                  <a:lnTo>
                    <a:pt x="343" y="360"/>
                  </a:lnTo>
                  <a:lnTo>
                    <a:pt x="350" y="348"/>
                  </a:lnTo>
                  <a:lnTo>
                    <a:pt x="7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6" name="Freeform 54"/>
            <p:cNvSpPr/>
            <p:nvPr/>
          </p:nvSpPr>
          <p:spPr bwMode="auto">
            <a:xfrm>
              <a:off x="2922" y="2466"/>
              <a:ext cx="128" cy="355"/>
            </a:xfrm>
            <a:custGeom>
              <a:avLst/>
              <a:gdLst>
                <a:gd name="T0" fmla="*/ 121 w 128"/>
                <a:gd name="T1" fmla="*/ 0 h 355"/>
                <a:gd name="T2" fmla="*/ 0 w 128"/>
                <a:gd name="T3" fmla="*/ 339 h 355"/>
                <a:gd name="T4" fmla="*/ 9 w 128"/>
                <a:gd name="T5" fmla="*/ 355 h 355"/>
                <a:gd name="T6" fmla="*/ 128 w 128"/>
                <a:gd name="T7" fmla="*/ 10 h 355"/>
                <a:gd name="T8" fmla="*/ 121 w 128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8" h="355">
                  <a:moveTo>
                    <a:pt x="121" y="0"/>
                  </a:moveTo>
                  <a:lnTo>
                    <a:pt x="0" y="339"/>
                  </a:lnTo>
                  <a:lnTo>
                    <a:pt x="9" y="355"/>
                  </a:lnTo>
                  <a:lnTo>
                    <a:pt x="128" y="10"/>
                  </a:lnTo>
                  <a:lnTo>
                    <a:pt x="1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7" name="Freeform 55"/>
            <p:cNvSpPr/>
            <p:nvPr/>
          </p:nvSpPr>
          <p:spPr bwMode="auto">
            <a:xfrm>
              <a:off x="2616" y="2118"/>
              <a:ext cx="417" cy="322"/>
            </a:xfrm>
            <a:custGeom>
              <a:avLst/>
              <a:gdLst>
                <a:gd name="T0" fmla="*/ 0 w 417"/>
                <a:gd name="T1" fmla="*/ 10 h 322"/>
                <a:gd name="T2" fmla="*/ 408 w 417"/>
                <a:gd name="T3" fmla="*/ 322 h 322"/>
                <a:gd name="T4" fmla="*/ 417 w 417"/>
                <a:gd name="T5" fmla="*/ 310 h 322"/>
                <a:gd name="T6" fmla="*/ 15 w 417"/>
                <a:gd name="T7" fmla="*/ 0 h 322"/>
                <a:gd name="T8" fmla="*/ 0 w 417"/>
                <a:gd name="T9" fmla="*/ 10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7" h="322">
                  <a:moveTo>
                    <a:pt x="0" y="10"/>
                  </a:moveTo>
                  <a:lnTo>
                    <a:pt x="408" y="322"/>
                  </a:lnTo>
                  <a:lnTo>
                    <a:pt x="417" y="310"/>
                  </a:lnTo>
                  <a:lnTo>
                    <a:pt x="15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8" name="Freeform 56"/>
            <p:cNvSpPr/>
            <p:nvPr/>
          </p:nvSpPr>
          <p:spPr bwMode="auto">
            <a:xfrm>
              <a:off x="3054" y="1803"/>
              <a:ext cx="81" cy="618"/>
            </a:xfrm>
            <a:custGeom>
              <a:avLst/>
              <a:gdLst>
                <a:gd name="T0" fmla="*/ 69 w 81"/>
                <a:gd name="T1" fmla="*/ 0 h 618"/>
                <a:gd name="T2" fmla="*/ 0 w 81"/>
                <a:gd name="T3" fmla="*/ 618 h 618"/>
                <a:gd name="T4" fmla="*/ 10 w 81"/>
                <a:gd name="T5" fmla="*/ 618 h 618"/>
                <a:gd name="T6" fmla="*/ 81 w 81"/>
                <a:gd name="T7" fmla="*/ 0 h 618"/>
                <a:gd name="T8" fmla="*/ 69 w 81"/>
                <a:gd name="T9" fmla="*/ 0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618">
                  <a:moveTo>
                    <a:pt x="69" y="0"/>
                  </a:moveTo>
                  <a:lnTo>
                    <a:pt x="0" y="618"/>
                  </a:lnTo>
                  <a:lnTo>
                    <a:pt x="10" y="618"/>
                  </a:lnTo>
                  <a:lnTo>
                    <a:pt x="81" y="0"/>
                  </a:lnTo>
                  <a:lnTo>
                    <a:pt x="6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9" name="Freeform 57"/>
            <p:cNvSpPr/>
            <p:nvPr/>
          </p:nvSpPr>
          <p:spPr bwMode="auto">
            <a:xfrm>
              <a:off x="3135" y="1810"/>
              <a:ext cx="476" cy="474"/>
            </a:xfrm>
            <a:custGeom>
              <a:avLst/>
              <a:gdLst>
                <a:gd name="T0" fmla="*/ 0 w 476"/>
                <a:gd name="T1" fmla="*/ 0 h 474"/>
                <a:gd name="T2" fmla="*/ 469 w 476"/>
                <a:gd name="T3" fmla="*/ 474 h 474"/>
                <a:gd name="T4" fmla="*/ 476 w 476"/>
                <a:gd name="T5" fmla="*/ 471 h 474"/>
                <a:gd name="T6" fmla="*/ 9 w 476"/>
                <a:gd name="T7" fmla="*/ 0 h 474"/>
                <a:gd name="T8" fmla="*/ 0 w 476"/>
                <a:gd name="T9" fmla="*/ 0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6" h="474">
                  <a:moveTo>
                    <a:pt x="0" y="0"/>
                  </a:moveTo>
                  <a:lnTo>
                    <a:pt x="469" y="474"/>
                  </a:lnTo>
                  <a:lnTo>
                    <a:pt x="476" y="471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0" name="Freeform 58"/>
            <p:cNvSpPr/>
            <p:nvPr/>
          </p:nvSpPr>
          <p:spPr bwMode="auto">
            <a:xfrm>
              <a:off x="2938" y="2109"/>
              <a:ext cx="363" cy="696"/>
            </a:xfrm>
            <a:custGeom>
              <a:avLst/>
              <a:gdLst>
                <a:gd name="T0" fmla="*/ 358 w 363"/>
                <a:gd name="T1" fmla="*/ 0 h 696"/>
                <a:gd name="T2" fmla="*/ 0 w 363"/>
                <a:gd name="T3" fmla="*/ 696 h 696"/>
                <a:gd name="T4" fmla="*/ 12 w 363"/>
                <a:gd name="T5" fmla="*/ 696 h 696"/>
                <a:gd name="T6" fmla="*/ 363 w 363"/>
                <a:gd name="T7" fmla="*/ 9 h 696"/>
                <a:gd name="T8" fmla="*/ 358 w 363"/>
                <a:gd name="T9" fmla="*/ 0 h 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3" h="696">
                  <a:moveTo>
                    <a:pt x="358" y="0"/>
                  </a:moveTo>
                  <a:lnTo>
                    <a:pt x="0" y="696"/>
                  </a:lnTo>
                  <a:lnTo>
                    <a:pt x="12" y="696"/>
                  </a:lnTo>
                  <a:lnTo>
                    <a:pt x="363" y="9"/>
                  </a:lnTo>
                  <a:lnTo>
                    <a:pt x="35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1" name="Freeform 59"/>
            <p:cNvSpPr/>
            <p:nvPr/>
          </p:nvSpPr>
          <p:spPr bwMode="auto">
            <a:xfrm>
              <a:off x="3085" y="2296"/>
              <a:ext cx="516" cy="154"/>
            </a:xfrm>
            <a:custGeom>
              <a:avLst/>
              <a:gdLst>
                <a:gd name="T0" fmla="*/ 0 w 516"/>
                <a:gd name="T1" fmla="*/ 144 h 154"/>
                <a:gd name="T2" fmla="*/ 516 w 516"/>
                <a:gd name="T3" fmla="*/ 0 h 154"/>
                <a:gd name="T4" fmla="*/ 516 w 516"/>
                <a:gd name="T5" fmla="*/ 7 h 154"/>
                <a:gd name="T6" fmla="*/ 0 w 516"/>
                <a:gd name="T7" fmla="*/ 154 h 154"/>
                <a:gd name="T8" fmla="*/ 0 w 516"/>
                <a:gd name="T9" fmla="*/ 14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6" h="154">
                  <a:moveTo>
                    <a:pt x="0" y="144"/>
                  </a:moveTo>
                  <a:lnTo>
                    <a:pt x="516" y="0"/>
                  </a:lnTo>
                  <a:lnTo>
                    <a:pt x="516" y="7"/>
                  </a:lnTo>
                  <a:lnTo>
                    <a:pt x="0" y="154"/>
                  </a:lnTo>
                  <a:lnTo>
                    <a:pt x="0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2" name="Freeform 60"/>
            <p:cNvSpPr/>
            <p:nvPr/>
          </p:nvSpPr>
          <p:spPr bwMode="auto">
            <a:xfrm>
              <a:off x="3637" y="2106"/>
              <a:ext cx="571" cy="192"/>
            </a:xfrm>
            <a:custGeom>
              <a:avLst/>
              <a:gdLst>
                <a:gd name="T0" fmla="*/ 0 w 571"/>
                <a:gd name="T1" fmla="*/ 180 h 192"/>
                <a:gd name="T2" fmla="*/ 571 w 571"/>
                <a:gd name="T3" fmla="*/ 0 h 192"/>
                <a:gd name="T4" fmla="*/ 571 w 571"/>
                <a:gd name="T5" fmla="*/ 12 h 192"/>
                <a:gd name="T6" fmla="*/ 0 w 571"/>
                <a:gd name="T7" fmla="*/ 192 h 192"/>
                <a:gd name="T8" fmla="*/ 0 w 571"/>
                <a:gd name="T9" fmla="*/ 18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192">
                  <a:moveTo>
                    <a:pt x="0" y="180"/>
                  </a:moveTo>
                  <a:lnTo>
                    <a:pt x="571" y="0"/>
                  </a:lnTo>
                  <a:lnTo>
                    <a:pt x="571" y="12"/>
                  </a:lnTo>
                  <a:lnTo>
                    <a:pt x="0" y="192"/>
                  </a:lnTo>
                  <a:lnTo>
                    <a:pt x="0" y="1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3" name="Freeform 61"/>
            <p:cNvSpPr/>
            <p:nvPr/>
          </p:nvSpPr>
          <p:spPr bwMode="auto">
            <a:xfrm>
              <a:off x="4234" y="2106"/>
              <a:ext cx="521" cy="187"/>
            </a:xfrm>
            <a:custGeom>
              <a:avLst/>
              <a:gdLst>
                <a:gd name="T0" fmla="*/ 0 w 521"/>
                <a:gd name="T1" fmla="*/ 10 h 187"/>
                <a:gd name="T2" fmla="*/ 518 w 521"/>
                <a:gd name="T3" fmla="*/ 187 h 187"/>
                <a:gd name="T4" fmla="*/ 521 w 521"/>
                <a:gd name="T5" fmla="*/ 175 h 187"/>
                <a:gd name="T6" fmla="*/ 0 w 521"/>
                <a:gd name="T7" fmla="*/ 0 h 187"/>
                <a:gd name="T8" fmla="*/ 0 w 521"/>
                <a:gd name="T9" fmla="*/ 1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187">
                  <a:moveTo>
                    <a:pt x="0" y="10"/>
                  </a:moveTo>
                  <a:lnTo>
                    <a:pt x="518" y="187"/>
                  </a:lnTo>
                  <a:lnTo>
                    <a:pt x="521" y="175"/>
                  </a:lnTo>
                  <a:lnTo>
                    <a:pt x="0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4" name="Freeform 62"/>
            <p:cNvSpPr/>
            <p:nvPr/>
          </p:nvSpPr>
          <p:spPr bwMode="auto">
            <a:xfrm>
              <a:off x="4795" y="1749"/>
              <a:ext cx="329" cy="525"/>
            </a:xfrm>
            <a:custGeom>
              <a:avLst/>
              <a:gdLst>
                <a:gd name="T0" fmla="*/ 329 w 329"/>
                <a:gd name="T1" fmla="*/ 0 h 525"/>
                <a:gd name="T2" fmla="*/ 0 w 329"/>
                <a:gd name="T3" fmla="*/ 525 h 525"/>
                <a:gd name="T4" fmla="*/ 7 w 329"/>
                <a:gd name="T5" fmla="*/ 525 h 525"/>
                <a:gd name="T6" fmla="*/ 329 w 329"/>
                <a:gd name="T7" fmla="*/ 12 h 525"/>
                <a:gd name="T8" fmla="*/ 329 w 329"/>
                <a:gd name="T9" fmla="*/ 0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9" h="525">
                  <a:moveTo>
                    <a:pt x="329" y="0"/>
                  </a:moveTo>
                  <a:lnTo>
                    <a:pt x="0" y="525"/>
                  </a:lnTo>
                  <a:lnTo>
                    <a:pt x="7" y="525"/>
                  </a:lnTo>
                  <a:lnTo>
                    <a:pt x="329" y="12"/>
                  </a:lnTo>
                  <a:lnTo>
                    <a:pt x="3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5" name="Freeform 63"/>
            <p:cNvSpPr/>
            <p:nvPr/>
          </p:nvSpPr>
          <p:spPr bwMode="auto">
            <a:xfrm>
              <a:off x="5145" y="1756"/>
              <a:ext cx="52" cy="691"/>
            </a:xfrm>
            <a:custGeom>
              <a:avLst/>
              <a:gdLst>
                <a:gd name="T0" fmla="*/ 0 w 52"/>
                <a:gd name="T1" fmla="*/ 0 h 691"/>
                <a:gd name="T2" fmla="*/ 41 w 52"/>
                <a:gd name="T3" fmla="*/ 691 h 691"/>
                <a:gd name="T4" fmla="*/ 52 w 52"/>
                <a:gd name="T5" fmla="*/ 691 h 691"/>
                <a:gd name="T6" fmla="*/ 7 w 52"/>
                <a:gd name="T7" fmla="*/ 0 h 691"/>
                <a:gd name="T8" fmla="*/ 0 w 52"/>
                <a:gd name="T9" fmla="*/ 0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691">
                  <a:moveTo>
                    <a:pt x="0" y="0"/>
                  </a:moveTo>
                  <a:lnTo>
                    <a:pt x="41" y="691"/>
                  </a:lnTo>
                  <a:lnTo>
                    <a:pt x="52" y="691"/>
                  </a:lnTo>
                  <a:lnTo>
                    <a:pt x="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6" name="Freeform 64"/>
            <p:cNvSpPr/>
            <p:nvPr/>
          </p:nvSpPr>
          <p:spPr bwMode="auto">
            <a:xfrm>
              <a:off x="5204" y="2102"/>
              <a:ext cx="183" cy="355"/>
            </a:xfrm>
            <a:custGeom>
              <a:avLst/>
              <a:gdLst>
                <a:gd name="T0" fmla="*/ 171 w 183"/>
                <a:gd name="T1" fmla="*/ 0 h 355"/>
                <a:gd name="T2" fmla="*/ 0 w 183"/>
                <a:gd name="T3" fmla="*/ 345 h 355"/>
                <a:gd name="T4" fmla="*/ 10 w 183"/>
                <a:gd name="T5" fmla="*/ 355 h 355"/>
                <a:gd name="T6" fmla="*/ 183 w 183"/>
                <a:gd name="T7" fmla="*/ 0 h 355"/>
                <a:gd name="T8" fmla="*/ 171 w 183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3" h="355">
                  <a:moveTo>
                    <a:pt x="171" y="0"/>
                  </a:moveTo>
                  <a:lnTo>
                    <a:pt x="0" y="345"/>
                  </a:lnTo>
                  <a:lnTo>
                    <a:pt x="10" y="355"/>
                  </a:lnTo>
                  <a:lnTo>
                    <a:pt x="183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7" name="Freeform 65"/>
            <p:cNvSpPr/>
            <p:nvPr/>
          </p:nvSpPr>
          <p:spPr bwMode="auto">
            <a:xfrm>
              <a:off x="4795" y="2303"/>
              <a:ext cx="362" cy="173"/>
            </a:xfrm>
            <a:custGeom>
              <a:avLst/>
              <a:gdLst>
                <a:gd name="T0" fmla="*/ 0 w 362"/>
                <a:gd name="T1" fmla="*/ 9 h 173"/>
                <a:gd name="T2" fmla="*/ 362 w 362"/>
                <a:gd name="T3" fmla="*/ 173 h 173"/>
                <a:gd name="T4" fmla="*/ 362 w 362"/>
                <a:gd name="T5" fmla="*/ 156 h 173"/>
                <a:gd name="T6" fmla="*/ 0 w 362"/>
                <a:gd name="T7" fmla="*/ 0 h 173"/>
                <a:gd name="T8" fmla="*/ 0 w 362"/>
                <a:gd name="T9" fmla="*/ 9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2" h="173">
                  <a:moveTo>
                    <a:pt x="0" y="9"/>
                  </a:moveTo>
                  <a:lnTo>
                    <a:pt x="362" y="173"/>
                  </a:lnTo>
                  <a:lnTo>
                    <a:pt x="362" y="156"/>
                  </a:lnTo>
                  <a:lnTo>
                    <a:pt x="0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8" name="Freeform 66"/>
            <p:cNvSpPr/>
            <p:nvPr/>
          </p:nvSpPr>
          <p:spPr bwMode="auto">
            <a:xfrm>
              <a:off x="5086" y="2499"/>
              <a:ext cx="102" cy="462"/>
            </a:xfrm>
            <a:custGeom>
              <a:avLst/>
              <a:gdLst>
                <a:gd name="T0" fmla="*/ 95 w 102"/>
                <a:gd name="T1" fmla="*/ 0 h 462"/>
                <a:gd name="T2" fmla="*/ 0 w 102"/>
                <a:gd name="T3" fmla="*/ 462 h 462"/>
                <a:gd name="T4" fmla="*/ 12 w 102"/>
                <a:gd name="T5" fmla="*/ 462 h 462"/>
                <a:gd name="T6" fmla="*/ 102 w 102"/>
                <a:gd name="T7" fmla="*/ 0 h 462"/>
                <a:gd name="T8" fmla="*/ 95 w 102"/>
                <a:gd name="T9" fmla="*/ 0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462">
                  <a:moveTo>
                    <a:pt x="95" y="0"/>
                  </a:moveTo>
                  <a:lnTo>
                    <a:pt x="0" y="462"/>
                  </a:lnTo>
                  <a:lnTo>
                    <a:pt x="12" y="462"/>
                  </a:lnTo>
                  <a:lnTo>
                    <a:pt x="102" y="0"/>
                  </a:lnTo>
                  <a:lnTo>
                    <a:pt x="9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9" name="Freeform 67"/>
            <p:cNvSpPr/>
            <p:nvPr/>
          </p:nvSpPr>
          <p:spPr bwMode="auto">
            <a:xfrm>
              <a:off x="4724" y="2317"/>
              <a:ext cx="59" cy="663"/>
            </a:xfrm>
            <a:custGeom>
              <a:avLst/>
              <a:gdLst>
                <a:gd name="T0" fmla="*/ 50 w 59"/>
                <a:gd name="T1" fmla="*/ 0 h 663"/>
                <a:gd name="T2" fmla="*/ 0 w 59"/>
                <a:gd name="T3" fmla="*/ 663 h 663"/>
                <a:gd name="T4" fmla="*/ 9 w 59"/>
                <a:gd name="T5" fmla="*/ 663 h 663"/>
                <a:gd name="T6" fmla="*/ 59 w 59"/>
                <a:gd name="T7" fmla="*/ 0 h 663"/>
                <a:gd name="T8" fmla="*/ 50 w 59"/>
                <a:gd name="T9" fmla="*/ 0 h 6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663">
                  <a:moveTo>
                    <a:pt x="50" y="0"/>
                  </a:moveTo>
                  <a:lnTo>
                    <a:pt x="0" y="663"/>
                  </a:lnTo>
                  <a:lnTo>
                    <a:pt x="9" y="663"/>
                  </a:lnTo>
                  <a:lnTo>
                    <a:pt x="59" y="0"/>
                  </a:lnTo>
                  <a:lnTo>
                    <a:pt x="5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0" name="Freeform 68"/>
            <p:cNvSpPr/>
            <p:nvPr/>
          </p:nvSpPr>
          <p:spPr bwMode="auto">
            <a:xfrm>
              <a:off x="4740" y="2499"/>
              <a:ext cx="443" cy="481"/>
            </a:xfrm>
            <a:custGeom>
              <a:avLst/>
              <a:gdLst>
                <a:gd name="T0" fmla="*/ 436 w 443"/>
                <a:gd name="T1" fmla="*/ 0 h 481"/>
                <a:gd name="T2" fmla="*/ 0 w 443"/>
                <a:gd name="T3" fmla="*/ 476 h 481"/>
                <a:gd name="T4" fmla="*/ 7 w 443"/>
                <a:gd name="T5" fmla="*/ 481 h 481"/>
                <a:gd name="T6" fmla="*/ 443 w 443"/>
                <a:gd name="T7" fmla="*/ 0 h 481"/>
                <a:gd name="T8" fmla="*/ 436 w 443"/>
                <a:gd name="T9" fmla="*/ 0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3" h="481">
                  <a:moveTo>
                    <a:pt x="436" y="0"/>
                  </a:moveTo>
                  <a:lnTo>
                    <a:pt x="0" y="476"/>
                  </a:lnTo>
                  <a:lnTo>
                    <a:pt x="7" y="481"/>
                  </a:lnTo>
                  <a:lnTo>
                    <a:pt x="443" y="0"/>
                  </a:lnTo>
                  <a:lnTo>
                    <a:pt x="43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1" name="Freeform 69"/>
            <p:cNvSpPr/>
            <p:nvPr/>
          </p:nvSpPr>
          <p:spPr bwMode="auto">
            <a:xfrm>
              <a:off x="4996" y="2573"/>
              <a:ext cx="81" cy="388"/>
            </a:xfrm>
            <a:custGeom>
              <a:avLst/>
              <a:gdLst>
                <a:gd name="T0" fmla="*/ 0 w 81"/>
                <a:gd name="T1" fmla="*/ 0 h 388"/>
                <a:gd name="T2" fmla="*/ 69 w 81"/>
                <a:gd name="T3" fmla="*/ 388 h 388"/>
                <a:gd name="T4" fmla="*/ 81 w 81"/>
                <a:gd name="T5" fmla="*/ 388 h 388"/>
                <a:gd name="T6" fmla="*/ 10 w 81"/>
                <a:gd name="T7" fmla="*/ 0 h 388"/>
                <a:gd name="T8" fmla="*/ 0 w 8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388">
                  <a:moveTo>
                    <a:pt x="0" y="0"/>
                  </a:moveTo>
                  <a:lnTo>
                    <a:pt x="69" y="388"/>
                  </a:lnTo>
                  <a:lnTo>
                    <a:pt x="81" y="388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2" name="Freeform 70"/>
            <p:cNvSpPr/>
            <p:nvPr/>
          </p:nvSpPr>
          <p:spPr bwMode="auto">
            <a:xfrm>
              <a:off x="4186" y="2116"/>
              <a:ext cx="38" cy="594"/>
            </a:xfrm>
            <a:custGeom>
              <a:avLst/>
              <a:gdLst>
                <a:gd name="T0" fmla="*/ 31 w 38"/>
                <a:gd name="T1" fmla="*/ 2 h 594"/>
                <a:gd name="T2" fmla="*/ 0 w 38"/>
                <a:gd name="T3" fmla="*/ 594 h 594"/>
                <a:gd name="T4" fmla="*/ 7 w 38"/>
                <a:gd name="T5" fmla="*/ 594 h 594"/>
                <a:gd name="T6" fmla="*/ 38 w 38"/>
                <a:gd name="T7" fmla="*/ 0 h 594"/>
                <a:gd name="T8" fmla="*/ 31 w 38"/>
                <a:gd name="T9" fmla="*/ 2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594">
                  <a:moveTo>
                    <a:pt x="31" y="2"/>
                  </a:moveTo>
                  <a:lnTo>
                    <a:pt x="0" y="594"/>
                  </a:lnTo>
                  <a:lnTo>
                    <a:pt x="7" y="594"/>
                  </a:lnTo>
                  <a:lnTo>
                    <a:pt x="38" y="0"/>
                  </a:lnTo>
                  <a:lnTo>
                    <a:pt x="31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3" name="Freeform 71"/>
            <p:cNvSpPr/>
            <p:nvPr/>
          </p:nvSpPr>
          <p:spPr bwMode="auto">
            <a:xfrm>
              <a:off x="4201" y="2312"/>
              <a:ext cx="568" cy="415"/>
            </a:xfrm>
            <a:custGeom>
              <a:avLst/>
              <a:gdLst>
                <a:gd name="T0" fmla="*/ 0 w 568"/>
                <a:gd name="T1" fmla="*/ 405 h 415"/>
                <a:gd name="T2" fmla="*/ 563 w 568"/>
                <a:gd name="T3" fmla="*/ 0 h 415"/>
                <a:gd name="T4" fmla="*/ 568 w 568"/>
                <a:gd name="T5" fmla="*/ 7 h 415"/>
                <a:gd name="T6" fmla="*/ 0 w 568"/>
                <a:gd name="T7" fmla="*/ 415 h 415"/>
                <a:gd name="T8" fmla="*/ 0 w 568"/>
                <a:gd name="T9" fmla="*/ 405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8" h="415">
                  <a:moveTo>
                    <a:pt x="0" y="405"/>
                  </a:moveTo>
                  <a:lnTo>
                    <a:pt x="563" y="0"/>
                  </a:lnTo>
                  <a:lnTo>
                    <a:pt x="568" y="7"/>
                  </a:lnTo>
                  <a:lnTo>
                    <a:pt x="0" y="415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4" name="Freeform 72"/>
            <p:cNvSpPr/>
            <p:nvPr/>
          </p:nvSpPr>
          <p:spPr bwMode="auto">
            <a:xfrm>
              <a:off x="4198" y="2729"/>
              <a:ext cx="507" cy="272"/>
            </a:xfrm>
            <a:custGeom>
              <a:avLst/>
              <a:gdLst>
                <a:gd name="T0" fmla="*/ 0 w 507"/>
                <a:gd name="T1" fmla="*/ 9 h 272"/>
                <a:gd name="T2" fmla="*/ 497 w 507"/>
                <a:gd name="T3" fmla="*/ 272 h 272"/>
                <a:gd name="T4" fmla="*/ 507 w 507"/>
                <a:gd name="T5" fmla="*/ 268 h 272"/>
                <a:gd name="T6" fmla="*/ 5 w 507"/>
                <a:gd name="T7" fmla="*/ 0 h 272"/>
                <a:gd name="T8" fmla="*/ 0 w 507"/>
                <a:gd name="T9" fmla="*/ 9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72">
                  <a:moveTo>
                    <a:pt x="0" y="9"/>
                  </a:moveTo>
                  <a:lnTo>
                    <a:pt x="497" y="272"/>
                  </a:lnTo>
                  <a:lnTo>
                    <a:pt x="507" y="268"/>
                  </a:lnTo>
                  <a:lnTo>
                    <a:pt x="5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5" name="Freeform 73"/>
            <p:cNvSpPr/>
            <p:nvPr/>
          </p:nvSpPr>
          <p:spPr bwMode="auto">
            <a:xfrm>
              <a:off x="3627" y="2298"/>
              <a:ext cx="540" cy="431"/>
            </a:xfrm>
            <a:custGeom>
              <a:avLst/>
              <a:gdLst>
                <a:gd name="T0" fmla="*/ 0 w 540"/>
                <a:gd name="T1" fmla="*/ 10 h 431"/>
                <a:gd name="T2" fmla="*/ 540 w 540"/>
                <a:gd name="T3" fmla="*/ 431 h 431"/>
                <a:gd name="T4" fmla="*/ 540 w 540"/>
                <a:gd name="T5" fmla="*/ 417 h 431"/>
                <a:gd name="T6" fmla="*/ 8 w 540"/>
                <a:gd name="T7" fmla="*/ 0 h 431"/>
                <a:gd name="T8" fmla="*/ 0 w 540"/>
                <a:gd name="T9" fmla="*/ 1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431">
                  <a:moveTo>
                    <a:pt x="0" y="10"/>
                  </a:moveTo>
                  <a:lnTo>
                    <a:pt x="540" y="431"/>
                  </a:lnTo>
                  <a:lnTo>
                    <a:pt x="540" y="417"/>
                  </a:lnTo>
                  <a:lnTo>
                    <a:pt x="8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6" name="Freeform 74"/>
            <p:cNvSpPr/>
            <p:nvPr/>
          </p:nvSpPr>
          <p:spPr bwMode="auto">
            <a:xfrm>
              <a:off x="3495" y="2305"/>
              <a:ext cx="130" cy="621"/>
            </a:xfrm>
            <a:custGeom>
              <a:avLst/>
              <a:gdLst>
                <a:gd name="T0" fmla="*/ 125 w 130"/>
                <a:gd name="T1" fmla="*/ 0 h 621"/>
                <a:gd name="T2" fmla="*/ 0 w 130"/>
                <a:gd name="T3" fmla="*/ 621 h 621"/>
                <a:gd name="T4" fmla="*/ 9 w 130"/>
                <a:gd name="T5" fmla="*/ 621 h 621"/>
                <a:gd name="T6" fmla="*/ 130 w 130"/>
                <a:gd name="T7" fmla="*/ 5 h 621"/>
                <a:gd name="T8" fmla="*/ 125 w 130"/>
                <a:gd name="T9" fmla="*/ 0 h 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" h="621">
                  <a:moveTo>
                    <a:pt x="125" y="0"/>
                  </a:moveTo>
                  <a:lnTo>
                    <a:pt x="0" y="621"/>
                  </a:lnTo>
                  <a:lnTo>
                    <a:pt x="9" y="621"/>
                  </a:lnTo>
                  <a:lnTo>
                    <a:pt x="130" y="5"/>
                  </a:lnTo>
                  <a:lnTo>
                    <a:pt x="1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7" name="Freeform 75"/>
            <p:cNvSpPr/>
            <p:nvPr/>
          </p:nvSpPr>
          <p:spPr bwMode="auto">
            <a:xfrm>
              <a:off x="3054" y="2461"/>
              <a:ext cx="420" cy="465"/>
            </a:xfrm>
            <a:custGeom>
              <a:avLst/>
              <a:gdLst>
                <a:gd name="T0" fmla="*/ 0 w 420"/>
                <a:gd name="T1" fmla="*/ 8 h 465"/>
                <a:gd name="T2" fmla="*/ 412 w 420"/>
                <a:gd name="T3" fmla="*/ 465 h 465"/>
                <a:gd name="T4" fmla="*/ 420 w 420"/>
                <a:gd name="T5" fmla="*/ 465 h 465"/>
                <a:gd name="T6" fmla="*/ 12 w 420"/>
                <a:gd name="T7" fmla="*/ 0 h 465"/>
                <a:gd name="T8" fmla="*/ 0 w 420"/>
                <a:gd name="T9" fmla="*/ 8 h 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0" h="465">
                  <a:moveTo>
                    <a:pt x="0" y="8"/>
                  </a:moveTo>
                  <a:lnTo>
                    <a:pt x="412" y="465"/>
                  </a:lnTo>
                  <a:lnTo>
                    <a:pt x="420" y="465"/>
                  </a:lnTo>
                  <a:lnTo>
                    <a:pt x="12" y="0"/>
                  </a:ln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8" name="Freeform 76"/>
            <p:cNvSpPr/>
            <p:nvPr/>
          </p:nvSpPr>
          <p:spPr bwMode="auto">
            <a:xfrm>
              <a:off x="3519" y="2729"/>
              <a:ext cx="655" cy="223"/>
            </a:xfrm>
            <a:custGeom>
              <a:avLst/>
              <a:gdLst>
                <a:gd name="T0" fmla="*/ 0 w 655"/>
                <a:gd name="T1" fmla="*/ 213 h 223"/>
                <a:gd name="T2" fmla="*/ 655 w 655"/>
                <a:gd name="T3" fmla="*/ 0 h 223"/>
                <a:gd name="T4" fmla="*/ 655 w 655"/>
                <a:gd name="T5" fmla="*/ 9 h 223"/>
                <a:gd name="T6" fmla="*/ 0 w 655"/>
                <a:gd name="T7" fmla="*/ 223 h 223"/>
                <a:gd name="T8" fmla="*/ 0 w 655"/>
                <a:gd name="T9" fmla="*/ 213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5" h="223">
                  <a:moveTo>
                    <a:pt x="0" y="213"/>
                  </a:moveTo>
                  <a:lnTo>
                    <a:pt x="655" y="0"/>
                  </a:lnTo>
                  <a:lnTo>
                    <a:pt x="655" y="9"/>
                  </a:lnTo>
                  <a:lnTo>
                    <a:pt x="0" y="223"/>
                  </a:lnTo>
                  <a:lnTo>
                    <a:pt x="0" y="2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9" name="Freeform 77"/>
            <p:cNvSpPr/>
            <p:nvPr/>
          </p:nvSpPr>
          <p:spPr bwMode="auto">
            <a:xfrm>
              <a:off x="4066" y="2738"/>
              <a:ext cx="123" cy="495"/>
            </a:xfrm>
            <a:custGeom>
              <a:avLst/>
              <a:gdLst>
                <a:gd name="T0" fmla="*/ 118 w 123"/>
                <a:gd name="T1" fmla="*/ 0 h 495"/>
                <a:gd name="T2" fmla="*/ 0 w 123"/>
                <a:gd name="T3" fmla="*/ 495 h 495"/>
                <a:gd name="T4" fmla="*/ 7 w 123"/>
                <a:gd name="T5" fmla="*/ 495 h 495"/>
                <a:gd name="T6" fmla="*/ 123 w 123"/>
                <a:gd name="T7" fmla="*/ 0 h 495"/>
                <a:gd name="T8" fmla="*/ 118 w 123"/>
                <a:gd name="T9" fmla="*/ 0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495">
                  <a:moveTo>
                    <a:pt x="118" y="0"/>
                  </a:moveTo>
                  <a:lnTo>
                    <a:pt x="0" y="495"/>
                  </a:lnTo>
                  <a:lnTo>
                    <a:pt x="7" y="495"/>
                  </a:lnTo>
                  <a:lnTo>
                    <a:pt x="123" y="0"/>
                  </a:lnTo>
                  <a:lnTo>
                    <a:pt x="1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0" name="Freeform 78"/>
            <p:cNvSpPr/>
            <p:nvPr/>
          </p:nvSpPr>
          <p:spPr bwMode="auto">
            <a:xfrm>
              <a:off x="2957" y="2843"/>
              <a:ext cx="971" cy="42"/>
            </a:xfrm>
            <a:custGeom>
              <a:avLst/>
              <a:gdLst>
                <a:gd name="T0" fmla="*/ 0 w 971"/>
                <a:gd name="T1" fmla="*/ 0 h 42"/>
                <a:gd name="T2" fmla="*/ 971 w 971"/>
                <a:gd name="T3" fmla="*/ 30 h 42"/>
                <a:gd name="T4" fmla="*/ 971 w 971"/>
                <a:gd name="T5" fmla="*/ 42 h 42"/>
                <a:gd name="T6" fmla="*/ 0 w 971"/>
                <a:gd name="T7" fmla="*/ 7 h 42"/>
                <a:gd name="T8" fmla="*/ 0 w 971"/>
                <a:gd name="T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1" h="42">
                  <a:moveTo>
                    <a:pt x="0" y="0"/>
                  </a:moveTo>
                  <a:lnTo>
                    <a:pt x="971" y="30"/>
                  </a:lnTo>
                  <a:lnTo>
                    <a:pt x="971" y="42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1" name="Freeform 79"/>
            <p:cNvSpPr/>
            <p:nvPr/>
          </p:nvSpPr>
          <p:spPr bwMode="auto">
            <a:xfrm>
              <a:off x="2865" y="2902"/>
              <a:ext cx="597" cy="57"/>
            </a:xfrm>
            <a:custGeom>
              <a:avLst/>
              <a:gdLst>
                <a:gd name="T0" fmla="*/ 0 w 597"/>
                <a:gd name="T1" fmla="*/ 0 h 57"/>
                <a:gd name="T2" fmla="*/ 597 w 597"/>
                <a:gd name="T3" fmla="*/ 50 h 57"/>
                <a:gd name="T4" fmla="*/ 597 w 597"/>
                <a:gd name="T5" fmla="*/ 57 h 57"/>
                <a:gd name="T6" fmla="*/ 0 w 597"/>
                <a:gd name="T7" fmla="*/ 12 h 57"/>
                <a:gd name="T8" fmla="*/ 0 w 597"/>
                <a:gd name="T9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57">
                  <a:moveTo>
                    <a:pt x="0" y="0"/>
                  </a:moveTo>
                  <a:lnTo>
                    <a:pt x="597" y="50"/>
                  </a:lnTo>
                  <a:lnTo>
                    <a:pt x="597" y="57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2" name="Freeform 80"/>
            <p:cNvSpPr/>
            <p:nvPr/>
          </p:nvSpPr>
          <p:spPr bwMode="auto">
            <a:xfrm>
              <a:off x="2844" y="2916"/>
              <a:ext cx="61" cy="268"/>
            </a:xfrm>
            <a:custGeom>
              <a:avLst/>
              <a:gdLst>
                <a:gd name="T0" fmla="*/ 0 w 61"/>
                <a:gd name="T1" fmla="*/ 0 h 268"/>
                <a:gd name="T2" fmla="*/ 54 w 61"/>
                <a:gd name="T3" fmla="*/ 268 h 268"/>
                <a:gd name="T4" fmla="*/ 61 w 61"/>
                <a:gd name="T5" fmla="*/ 268 h 268"/>
                <a:gd name="T6" fmla="*/ 12 w 61"/>
                <a:gd name="T7" fmla="*/ 0 h 268"/>
                <a:gd name="T8" fmla="*/ 0 w 61"/>
                <a:gd name="T9" fmla="*/ 0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268">
                  <a:moveTo>
                    <a:pt x="0" y="0"/>
                  </a:moveTo>
                  <a:lnTo>
                    <a:pt x="54" y="268"/>
                  </a:lnTo>
                  <a:lnTo>
                    <a:pt x="61" y="26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3" name="Freeform 81"/>
            <p:cNvSpPr/>
            <p:nvPr/>
          </p:nvSpPr>
          <p:spPr bwMode="auto">
            <a:xfrm>
              <a:off x="2851" y="2909"/>
              <a:ext cx="608" cy="519"/>
            </a:xfrm>
            <a:custGeom>
              <a:avLst/>
              <a:gdLst>
                <a:gd name="T0" fmla="*/ 0 w 608"/>
                <a:gd name="T1" fmla="*/ 9 h 519"/>
                <a:gd name="T2" fmla="*/ 601 w 608"/>
                <a:gd name="T3" fmla="*/ 519 h 519"/>
                <a:gd name="T4" fmla="*/ 608 w 608"/>
                <a:gd name="T5" fmla="*/ 509 h 519"/>
                <a:gd name="T6" fmla="*/ 7 w 608"/>
                <a:gd name="T7" fmla="*/ 0 h 519"/>
                <a:gd name="T8" fmla="*/ 0 w 608"/>
                <a:gd name="T9" fmla="*/ 9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8" h="519">
                  <a:moveTo>
                    <a:pt x="0" y="9"/>
                  </a:moveTo>
                  <a:lnTo>
                    <a:pt x="601" y="519"/>
                  </a:lnTo>
                  <a:lnTo>
                    <a:pt x="608" y="509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4" name="Freeform 82"/>
            <p:cNvSpPr/>
            <p:nvPr/>
          </p:nvSpPr>
          <p:spPr bwMode="auto">
            <a:xfrm>
              <a:off x="3474" y="2985"/>
              <a:ext cx="21" cy="421"/>
            </a:xfrm>
            <a:custGeom>
              <a:avLst/>
              <a:gdLst>
                <a:gd name="T0" fmla="*/ 11 w 21"/>
                <a:gd name="T1" fmla="*/ 7 h 421"/>
                <a:gd name="T2" fmla="*/ 0 w 21"/>
                <a:gd name="T3" fmla="*/ 421 h 421"/>
                <a:gd name="T4" fmla="*/ 11 w 21"/>
                <a:gd name="T5" fmla="*/ 421 h 421"/>
                <a:gd name="T6" fmla="*/ 21 w 21"/>
                <a:gd name="T7" fmla="*/ 0 h 421"/>
                <a:gd name="T8" fmla="*/ 11 w 21"/>
                <a:gd name="T9" fmla="*/ 7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421">
                  <a:moveTo>
                    <a:pt x="11" y="7"/>
                  </a:moveTo>
                  <a:lnTo>
                    <a:pt x="0" y="421"/>
                  </a:lnTo>
                  <a:lnTo>
                    <a:pt x="11" y="421"/>
                  </a:lnTo>
                  <a:lnTo>
                    <a:pt x="21" y="0"/>
                  </a:lnTo>
                  <a:lnTo>
                    <a:pt x="11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5" name="Freeform 83"/>
            <p:cNvSpPr/>
            <p:nvPr/>
          </p:nvSpPr>
          <p:spPr bwMode="auto">
            <a:xfrm>
              <a:off x="3519" y="2959"/>
              <a:ext cx="520" cy="296"/>
            </a:xfrm>
            <a:custGeom>
              <a:avLst/>
              <a:gdLst>
                <a:gd name="T0" fmla="*/ 0 w 520"/>
                <a:gd name="T1" fmla="*/ 16 h 296"/>
                <a:gd name="T2" fmla="*/ 509 w 520"/>
                <a:gd name="T3" fmla="*/ 296 h 296"/>
                <a:gd name="T4" fmla="*/ 520 w 520"/>
                <a:gd name="T5" fmla="*/ 286 h 296"/>
                <a:gd name="T6" fmla="*/ 0 w 520"/>
                <a:gd name="T7" fmla="*/ 0 h 296"/>
                <a:gd name="T8" fmla="*/ 0 w 520"/>
                <a:gd name="T9" fmla="*/ 16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0" h="296">
                  <a:moveTo>
                    <a:pt x="0" y="16"/>
                  </a:moveTo>
                  <a:lnTo>
                    <a:pt x="509" y="296"/>
                  </a:lnTo>
                  <a:lnTo>
                    <a:pt x="520" y="286"/>
                  </a:lnTo>
                  <a:lnTo>
                    <a:pt x="0" y="0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6" name="Freeform 84"/>
            <p:cNvSpPr/>
            <p:nvPr/>
          </p:nvSpPr>
          <p:spPr bwMode="auto">
            <a:xfrm>
              <a:off x="4082" y="3011"/>
              <a:ext cx="616" cy="246"/>
            </a:xfrm>
            <a:custGeom>
              <a:avLst/>
              <a:gdLst>
                <a:gd name="T0" fmla="*/ 0 w 616"/>
                <a:gd name="T1" fmla="*/ 232 h 246"/>
                <a:gd name="T2" fmla="*/ 616 w 616"/>
                <a:gd name="T3" fmla="*/ 0 h 246"/>
                <a:gd name="T4" fmla="*/ 616 w 616"/>
                <a:gd name="T5" fmla="*/ 12 h 246"/>
                <a:gd name="T6" fmla="*/ 0 w 616"/>
                <a:gd name="T7" fmla="*/ 246 h 246"/>
                <a:gd name="T8" fmla="*/ 0 w 616"/>
                <a:gd name="T9" fmla="*/ 232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6" h="246">
                  <a:moveTo>
                    <a:pt x="0" y="232"/>
                  </a:moveTo>
                  <a:lnTo>
                    <a:pt x="616" y="0"/>
                  </a:lnTo>
                  <a:lnTo>
                    <a:pt x="616" y="12"/>
                  </a:lnTo>
                  <a:lnTo>
                    <a:pt x="0" y="246"/>
                  </a:lnTo>
                  <a:lnTo>
                    <a:pt x="0" y="2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7" name="Freeform 85"/>
            <p:cNvSpPr/>
            <p:nvPr/>
          </p:nvSpPr>
          <p:spPr bwMode="auto">
            <a:xfrm>
              <a:off x="4755" y="2992"/>
              <a:ext cx="284" cy="19"/>
            </a:xfrm>
            <a:custGeom>
              <a:avLst/>
              <a:gdLst>
                <a:gd name="T0" fmla="*/ 0 w 284"/>
                <a:gd name="T1" fmla="*/ 7 h 19"/>
                <a:gd name="T2" fmla="*/ 284 w 284"/>
                <a:gd name="T3" fmla="*/ 0 h 19"/>
                <a:gd name="T4" fmla="*/ 284 w 284"/>
                <a:gd name="T5" fmla="*/ 7 h 19"/>
                <a:gd name="T6" fmla="*/ 0 w 284"/>
                <a:gd name="T7" fmla="*/ 19 h 19"/>
                <a:gd name="T8" fmla="*/ 0 w 284"/>
                <a:gd name="T9" fmla="*/ 7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4" h="19">
                  <a:moveTo>
                    <a:pt x="0" y="7"/>
                  </a:moveTo>
                  <a:lnTo>
                    <a:pt x="284" y="0"/>
                  </a:lnTo>
                  <a:lnTo>
                    <a:pt x="284" y="7"/>
                  </a:lnTo>
                  <a:lnTo>
                    <a:pt x="0" y="19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8" name="Freeform 86"/>
            <p:cNvSpPr/>
            <p:nvPr/>
          </p:nvSpPr>
          <p:spPr bwMode="auto">
            <a:xfrm>
              <a:off x="4343" y="3013"/>
              <a:ext cx="360" cy="452"/>
            </a:xfrm>
            <a:custGeom>
              <a:avLst/>
              <a:gdLst>
                <a:gd name="T0" fmla="*/ 360 w 360"/>
                <a:gd name="T1" fmla="*/ 0 h 452"/>
                <a:gd name="T2" fmla="*/ 0 w 360"/>
                <a:gd name="T3" fmla="*/ 452 h 452"/>
                <a:gd name="T4" fmla="*/ 16 w 360"/>
                <a:gd name="T5" fmla="*/ 452 h 452"/>
                <a:gd name="T6" fmla="*/ 360 w 360"/>
                <a:gd name="T7" fmla="*/ 10 h 452"/>
                <a:gd name="T8" fmla="*/ 360 w 360"/>
                <a:gd name="T9" fmla="*/ 0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0" h="452">
                  <a:moveTo>
                    <a:pt x="360" y="0"/>
                  </a:moveTo>
                  <a:lnTo>
                    <a:pt x="0" y="452"/>
                  </a:lnTo>
                  <a:lnTo>
                    <a:pt x="16" y="452"/>
                  </a:lnTo>
                  <a:lnTo>
                    <a:pt x="360" y="10"/>
                  </a:lnTo>
                  <a:lnTo>
                    <a:pt x="36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9" name="Freeform 87"/>
            <p:cNvSpPr/>
            <p:nvPr/>
          </p:nvSpPr>
          <p:spPr bwMode="auto">
            <a:xfrm>
              <a:off x="4532" y="3023"/>
              <a:ext cx="180" cy="270"/>
            </a:xfrm>
            <a:custGeom>
              <a:avLst/>
              <a:gdLst>
                <a:gd name="T0" fmla="*/ 171 w 180"/>
                <a:gd name="T1" fmla="*/ 0 h 270"/>
                <a:gd name="T2" fmla="*/ 0 w 180"/>
                <a:gd name="T3" fmla="*/ 262 h 270"/>
                <a:gd name="T4" fmla="*/ 14 w 180"/>
                <a:gd name="T5" fmla="*/ 270 h 270"/>
                <a:gd name="T6" fmla="*/ 180 w 180"/>
                <a:gd name="T7" fmla="*/ 0 h 270"/>
                <a:gd name="T8" fmla="*/ 171 w 180"/>
                <a:gd name="T9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0" h="270">
                  <a:moveTo>
                    <a:pt x="171" y="0"/>
                  </a:moveTo>
                  <a:lnTo>
                    <a:pt x="0" y="262"/>
                  </a:lnTo>
                  <a:lnTo>
                    <a:pt x="14" y="270"/>
                  </a:lnTo>
                  <a:lnTo>
                    <a:pt x="180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0" name="Freeform 88"/>
            <p:cNvSpPr/>
            <p:nvPr/>
          </p:nvSpPr>
          <p:spPr bwMode="auto">
            <a:xfrm>
              <a:off x="4352" y="3330"/>
              <a:ext cx="149" cy="143"/>
            </a:xfrm>
            <a:custGeom>
              <a:avLst/>
              <a:gdLst>
                <a:gd name="T0" fmla="*/ 149 w 149"/>
                <a:gd name="T1" fmla="*/ 0 h 143"/>
                <a:gd name="T2" fmla="*/ 0 w 149"/>
                <a:gd name="T3" fmla="*/ 133 h 143"/>
                <a:gd name="T4" fmla="*/ 7 w 149"/>
                <a:gd name="T5" fmla="*/ 143 h 143"/>
                <a:gd name="T6" fmla="*/ 149 w 149"/>
                <a:gd name="T7" fmla="*/ 8 h 143"/>
                <a:gd name="T8" fmla="*/ 149 w 149"/>
                <a:gd name="T9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143">
                  <a:moveTo>
                    <a:pt x="149" y="0"/>
                  </a:moveTo>
                  <a:lnTo>
                    <a:pt x="0" y="133"/>
                  </a:lnTo>
                  <a:lnTo>
                    <a:pt x="7" y="143"/>
                  </a:lnTo>
                  <a:lnTo>
                    <a:pt x="149" y="8"/>
                  </a:lnTo>
                  <a:lnTo>
                    <a:pt x="14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1" name="Freeform 89"/>
            <p:cNvSpPr/>
            <p:nvPr/>
          </p:nvSpPr>
          <p:spPr bwMode="auto">
            <a:xfrm>
              <a:off x="3497" y="3262"/>
              <a:ext cx="542" cy="166"/>
            </a:xfrm>
            <a:custGeom>
              <a:avLst/>
              <a:gdLst>
                <a:gd name="T0" fmla="*/ 0 w 542"/>
                <a:gd name="T1" fmla="*/ 151 h 166"/>
                <a:gd name="T2" fmla="*/ 533 w 542"/>
                <a:gd name="T3" fmla="*/ 0 h 166"/>
                <a:gd name="T4" fmla="*/ 542 w 542"/>
                <a:gd name="T5" fmla="*/ 9 h 166"/>
                <a:gd name="T6" fmla="*/ 0 w 542"/>
                <a:gd name="T7" fmla="*/ 166 h 166"/>
                <a:gd name="T8" fmla="*/ 0 w 542"/>
                <a:gd name="T9" fmla="*/ 151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2" h="166">
                  <a:moveTo>
                    <a:pt x="0" y="151"/>
                  </a:moveTo>
                  <a:lnTo>
                    <a:pt x="533" y="0"/>
                  </a:lnTo>
                  <a:lnTo>
                    <a:pt x="542" y="9"/>
                  </a:lnTo>
                  <a:lnTo>
                    <a:pt x="0" y="166"/>
                  </a:lnTo>
                  <a:lnTo>
                    <a:pt x="0" y="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2" name="Freeform 90"/>
            <p:cNvSpPr/>
            <p:nvPr/>
          </p:nvSpPr>
          <p:spPr bwMode="auto">
            <a:xfrm>
              <a:off x="3509" y="3430"/>
              <a:ext cx="789" cy="61"/>
            </a:xfrm>
            <a:custGeom>
              <a:avLst/>
              <a:gdLst>
                <a:gd name="T0" fmla="*/ 0 w 789"/>
                <a:gd name="T1" fmla="*/ 0 h 61"/>
                <a:gd name="T2" fmla="*/ 789 w 789"/>
                <a:gd name="T3" fmla="*/ 52 h 61"/>
                <a:gd name="T4" fmla="*/ 789 w 789"/>
                <a:gd name="T5" fmla="*/ 61 h 61"/>
                <a:gd name="T6" fmla="*/ 0 w 789"/>
                <a:gd name="T7" fmla="*/ 7 h 61"/>
                <a:gd name="T8" fmla="*/ 0 w 789"/>
                <a:gd name="T9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9" h="61">
                  <a:moveTo>
                    <a:pt x="0" y="0"/>
                  </a:moveTo>
                  <a:lnTo>
                    <a:pt x="789" y="52"/>
                  </a:lnTo>
                  <a:lnTo>
                    <a:pt x="789" y="61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3" name="Freeform 91"/>
            <p:cNvSpPr/>
            <p:nvPr/>
          </p:nvSpPr>
          <p:spPr bwMode="auto">
            <a:xfrm>
              <a:off x="4066" y="3267"/>
              <a:ext cx="234" cy="210"/>
            </a:xfrm>
            <a:custGeom>
              <a:avLst/>
              <a:gdLst>
                <a:gd name="T0" fmla="*/ 0 w 234"/>
                <a:gd name="T1" fmla="*/ 0 h 210"/>
                <a:gd name="T2" fmla="*/ 234 w 234"/>
                <a:gd name="T3" fmla="*/ 210 h 210"/>
                <a:gd name="T4" fmla="*/ 234 w 234"/>
                <a:gd name="T5" fmla="*/ 198 h 210"/>
                <a:gd name="T6" fmla="*/ 11 w 234"/>
                <a:gd name="T7" fmla="*/ 0 h 210"/>
                <a:gd name="T8" fmla="*/ 0 w 234"/>
                <a:gd name="T9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210">
                  <a:moveTo>
                    <a:pt x="0" y="0"/>
                  </a:moveTo>
                  <a:lnTo>
                    <a:pt x="234" y="210"/>
                  </a:lnTo>
                  <a:lnTo>
                    <a:pt x="234" y="198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4" name="Oval 92"/>
            <p:cNvSpPr>
              <a:spLocks noChangeArrowheads="1"/>
            </p:cNvSpPr>
            <p:nvPr/>
          </p:nvSpPr>
          <p:spPr bwMode="auto">
            <a:xfrm>
              <a:off x="2830" y="965"/>
              <a:ext cx="78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5" name="Oval 93"/>
            <p:cNvSpPr>
              <a:spLocks noChangeArrowheads="1"/>
            </p:cNvSpPr>
            <p:nvPr/>
          </p:nvSpPr>
          <p:spPr bwMode="auto">
            <a:xfrm>
              <a:off x="3374" y="1076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6" name="Oval 94"/>
            <p:cNvSpPr>
              <a:spLocks noChangeArrowheads="1"/>
            </p:cNvSpPr>
            <p:nvPr/>
          </p:nvSpPr>
          <p:spPr bwMode="auto">
            <a:xfrm>
              <a:off x="3424" y="719"/>
              <a:ext cx="69" cy="6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7" name="Oval 95"/>
            <p:cNvSpPr>
              <a:spLocks noChangeArrowheads="1"/>
            </p:cNvSpPr>
            <p:nvPr/>
          </p:nvSpPr>
          <p:spPr bwMode="auto">
            <a:xfrm>
              <a:off x="3623" y="593"/>
              <a:ext cx="78" cy="8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8" name="Oval 96"/>
            <p:cNvSpPr>
              <a:spLocks noChangeArrowheads="1"/>
            </p:cNvSpPr>
            <p:nvPr/>
          </p:nvSpPr>
          <p:spPr bwMode="auto">
            <a:xfrm>
              <a:off x="4044" y="984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9" name="Oval 97"/>
            <p:cNvSpPr>
              <a:spLocks noChangeArrowheads="1"/>
            </p:cNvSpPr>
            <p:nvPr/>
          </p:nvSpPr>
          <p:spPr bwMode="auto">
            <a:xfrm>
              <a:off x="4399" y="832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0" name="Oval 98"/>
            <p:cNvSpPr>
              <a:spLocks noChangeArrowheads="1"/>
            </p:cNvSpPr>
            <p:nvPr/>
          </p:nvSpPr>
          <p:spPr bwMode="auto">
            <a:xfrm>
              <a:off x="4700" y="1076"/>
              <a:ext cx="69" cy="6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1" name="Oval 99"/>
            <p:cNvSpPr>
              <a:spLocks noChangeArrowheads="1"/>
            </p:cNvSpPr>
            <p:nvPr/>
          </p:nvSpPr>
          <p:spPr bwMode="auto">
            <a:xfrm>
              <a:off x="4745" y="2263"/>
              <a:ext cx="64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2" name="Oval 100"/>
            <p:cNvSpPr>
              <a:spLocks noChangeArrowheads="1"/>
            </p:cNvSpPr>
            <p:nvPr/>
          </p:nvSpPr>
          <p:spPr bwMode="auto">
            <a:xfrm>
              <a:off x="3800" y="1583"/>
              <a:ext cx="50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3" name="Oval 101"/>
            <p:cNvSpPr>
              <a:spLocks noChangeArrowheads="1"/>
            </p:cNvSpPr>
            <p:nvPr/>
          </p:nvSpPr>
          <p:spPr bwMode="auto">
            <a:xfrm>
              <a:off x="4949" y="2499"/>
              <a:ext cx="92" cy="9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4" name="Oval 102"/>
            <p:cNvSpPr>
              <a:spLocks noChangeArrowheads="1"/>
            </p:cNvSpPr>
            <p:nvPr/>
          </p:nvSpPr>
          <p:spPr bwMode="auto">
            <a:xfrm>
              <a:off x="4272" y="1706"/>
              <a:ext cx="106" cy="10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5" name="Oval 103"/>
            <p:cNvSpPr>
              <a:spLocks noChangeArrowheads="1"/>
            </p:cNvSpPr>
            <p:nvPr/>
          </p:nvSpPr>
          <p:spPr bwMode="auto">
            <a:xfrm>
              <a:off x="4518" y="1550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6" name="Oval 104"/>
            <p:cNvSpPr>
              <a:spLocks noChangeArrowheads="1"/>
            </p:cNvSpPr>
            <p:nvPr/>
          </p:nvSpPr>
          <p:spPr bwMode="auto">
            <a:xfrm>
              <a:off x="5032" y="1124"/>
              <a:ext cx="85" cy="8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7" name="Oval 105"/>
            <p:cNvSpPr>
              <a:spLocks noChangeArrowheads="1"/>
            </p:cNvSpPr>
            <p:nvPr/>
          </p:nvSpPr>
          <p:spPr bwMode="auto">
            <a:xfrm>
              <a:off x="5039" y="1536"/>
              <a:ext cx="92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8" name="Oval 106"/>
            <p:cNvSpPr>
              <a:spLocks noChangeArrowheads="1"/>
            </p:cNvSpPr>
            <p:nvPr/>
          </p:nvSpPr>
          <p:spPr bwMode="auto">
            <a:xfrm>
              <a:off x="5155" y="2440"/>
              <a:ext cx="66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9" name="Oval 107"/>
            <p:cNvSpPr>
              <a:spLocks noChangeArrowheads="1"/>
            </p:cNvSpPr>
            <p:nvPr/>
          </p:nvSpPr>
          <p:spPr bwMode="auto">
            <a:xfrm>
              <a:off x="5342" y="2040"/>
              <a:ext cx="83" cy="8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0" name="Oval 108"/>
            <p:cNvSpPr>
              <a:spLocks noChangeArrowheads="1"/>
            </p:cNvSpPr>
            <p:nvPr/>
          </p:nvSpPr>
          <p:spPr bwMode="auto">
            <a:xfrm>
              <a:off x="4196" y="2078"/>
              <a:ext cx="47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1" name="Oval 109"/>
            <p:cNvSpPr>
              <a:spLocks noChangeArrowheads="1"/>
            </p:cNvSpPr>
            <p:nvPr/>
          </p:nvSpPr>
          <p:spPr bwMode="auto">
            <a:xfrm>
              <a:off x="4293" y="3454"/>
              <a:ext cx="76" cy="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2" name="Oval 110"/>
            <p:cNvSpPr>
              <a:spLocks noChangeArrowheads="1"/>
            </p:cNvSpPr>
            <p:nvPr/>
          </p:nvSpPr>
          <p:spPr bwMode="auto">
            <a:xfrm>
              <a:off x="4482" y="3274"/>
              <a:ext cx="74" cy="7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3" name="Oval 111"/>
            <p:cNvSpPr>
              <a:spLocks noChangeArrowheads="1"/>
            </p:cNvSpPr>
            <p:nvPr/>
          </p:nvSpPr>
          <p:spPr bwMode="auto">
            <a:xfrm>
              <a:off x="4693" y="2971"/>
              <a:ext cx="62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4" name="Oval 112"/>
            <p:cNvSpPr>
              <a:spLocks noChangeArrowheads="1"/>
            </p:cNvSpPr>
            <p:nvPr/>
          </p:nvSpPr>
          <p:spPr bwMode="auto">
            <a:xfrm>
              <a:off x="5039" y="2954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5" name="Oval 113"/>
            <p:cNvSpPr>
              <a:spLocks noChangeArrowheads="1"/>
            </p:cNvSpPr>
            <p:nvPr/>
          </p:nvSpPr>
          <p:spPr bwMode="auto">
            <a:xfrm>
              <a:off x="4025" y="3224"/>
              <a:ext cx="62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6" name="Oval 114"/>
            <p:cNvSpPr>
              <a:spLocks noChangeArrowheads="1"/>
            </p:cNvSpPr>
            <p:nvPr/>
          </p:nvSpPr>
          <p:spPr bwMode="auto">
            <a:xfrm>
              <a:off x="3381" y="1169"/>
              <a:ext cx="59" cy="5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7" name="Oval 115"/>
            <p:cNvSpPr>
              <a:spLocks noChangeArrowheads="1"/>
            </p:cNvSpPr>
            <p:nvPr/>
          </p:nvSpPr>
          <p:spPr bwMode="auto">
            <a:xfrm>
              <a:off x="2574" y="2073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8" name="Oval 116"/>
            <p:cNvSpPr>
              <a:spLocks noChangeArrowheads="1"/>
            </p:cNvSpPr>
            <p:nvPr/>
          </p:nvSpPr>
          <p:spPr bwMode="auto">
            <a:xfrm>
              <a:off x="2410" y="2459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9" name="Oval 117"/>
            <p:cNvSpPr>
              <a:spLocks noChangeArrowheads="1"/>
            </p:cNvSpPr>
            <p:nvPr/>
          </p:nvSpPr>
          <p:spPr bwMode="auto">
            <a:xfrm>
              <a:off x="2867" y="3174"/>
              <a:ext cx="79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0" name="Oval 118"/>
            <p:cNvSpPr>
              <a:spLocks noChangeArrowheads="1"/>
            </p:cNvSpPr>
            <p:nvPr/>
          </p:nvSpPr>
          <p:spPr bwMode="auto">
            <a:xfrm>
              <a:off x="2811" y="2862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1" name="Oval 119"/>
            <p:cNvSpPr>
              <a:spLocks noChangeArrowheads="1"/>
            </p:cNvSpPr>
            <p:nvPr/>
          </p:nvSpPr>
          <p:spPr bwMode="auto">
            <a:xfrm>
              <a:off x="2867" y="2791"/>
              <a:ext cx="95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2" name="Oval 120"/>
            <p:cNvSpPr>
              <a:spLocks noChangeArrowheads="1"/>
            </p:cNvSpPr>
            <p:nvPr/>
          </p:nvSpPr>
          <p:spPr bwMode="auto">
            <a:xfrm>
              <a:off x="2410" y="1635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3" name="Oval 121"/>
            <p:cNvSpPr>
              <a:spLocks noChangeArrowheads="1"/>
            </p:cNvSpPr>
            <p:nvPr/>
          </p:nvSpPr>
          <p:spPr bwMode="auto">
            <a:xfrm>
              <a:off x="3599" y="2270"/>
              <a:ext cx="45" cy="4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4" name="Oval 122"/>
            <p:cNvSpPr>
              <a:spLocks noChangeArrowheads="1"/>
            </p:cNvSpPr>
            <p:nvPr/>
          </p:nvSpPr>
          <p:spPr bwMode="auto">
            <a:xfrm>
              <a:off x="3462" y="2918"/>
              <a:ext cx="59" cy="6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5" name="Oval 123"/>
            <p:cNvSpPr>
              <a:spLocks noChangeArrowheads="1"/>
            </p:cNvSpPr>
            <p:nvPr/>
          </p:nvSpPr>
          <p:spPr bwMode="auto">
            <a:xfrm>
              <a:off x="3594" y="3449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6" name="Oval 124"/>
            <p:cNvSpPr>
              <a:spLocks noChangeArrowheads="1"/>
            </p:cNvSpPr>
            <p:nvPr/>
          </p:nvSpPr>
          <p:spPr bwMode="auto">
            <a:xfrm>
              <a:off x="3445" y="3399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7" name="Oval 125"/>
            <p:cNvSpPr>
              <a:spLocks noChangeArrowheads="1"/>
            </p:cNvSpPr>
            <p:nvPr/>
          </p:nvSpPr>
          <p:spPr bwMode="auto">
            <a:xfrm>
              <a:off x="2792" y="1270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8" name="Oval 126"/>
            <p:cNvSpPr>
              <a:spLocks noChangeArrowheads="1"/>
            </p:cNvSpPr>
            <p:nvPr/>
          </p:nvSpPr>
          <p:spPr bwMode="auto">
            <a:xfrm>
              <a:off x="2564" y="1756"/>
              <a:ext cx="95" cy="9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9" name="Oval 127"/>
            <p:cNvSpPr>
              <a:spLocks noChangeArrowheads="1"/>
            </p:cNvSpPr>
            <p:nvPr/>
          </p:nvSpPr>
          <p:spPr bwMode="auto">
            <a:xfrm>
              <a:off x="3107" y="1756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0" name="Oval 128"/>
            <p:cNvSpPr>
              <a:spLocks noChangeArrowheads="1"/>
            </p:cNvSpPr>
            <p:nvPr/>
          </p:nvSpPr>
          <p:spPr bwMode="auto">
            <a:xfrm>
              <a:off x="3263" y="2030"/>
              <a:ext cx="99" cy="1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1" name="Oval 129"/>
            <p:cNvSpPr>
              <a:spLocks noChangeArrowheads="1"/>
            </p:cNvSpPr>
            <p:nvPr/>
          </p:nvSpPr>
          <p:spPr bwMode="auto">
            <a:xfrm>
              <a:off x="3021" y="2412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2" name="Oval 130"/>
            <p:cNvSpPr>
              <a:spLocks noChangeArrowheads="1"/>
            </p:cNvSpPr>
            <p:nvPr/>
          </p:nvSpPr>
          <p:spPr bwMode="auto">
            <a:xfrm>
              <a:off x="3919" y="2828"/>
              <a:ext cx="102" cy="10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3" name="Oval 131"/>
            <p:cNvSpPr>
              <a:spLocks noChangeArrowheads="1"/>
            </p:cNvSpPr>
            <p:nvPr/>
          </p:nvSpPr>
          <p:spPr bwMode="auto">
            <a:xfrm>
              <a:off x="4163" y="2705"/>
              <a:ext cx="45" cy="4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4" name="Oval 132"/>
            <p:cNvSpPr>
              <a:spLocks noChangeArrowheads="1"/>
            </p:cNvSpPr>
            <p:nvPr/>
          </p:nvSpPr>
          <p:spPr bwMode="auto">
            <a:xfrm>
              <a:off x="4281" y="638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5" name="Freeform 133"/>
            <p:cNvSpPr/>
            <p:nvPr/>
          </p:nvSpPr>
          <p:spPr bwMode="auto">
            <a:xfrm>
              <a:off x="2893" y="641"/>
              <a:ext cx="744" cy="357"/>
            </a:xfrm>
            <a:custGeom>
              <a:avLst/>
              <a:gdLst>
                <a:gd name="T0" fmla="*/ 0 w 744"/>
                <a:gd name="T1" fmla="*/ 343 h 357"/>
                <a:gd name="T2" fmla="*/ 734 w 744"/>
                <a:gd name="T3" fmla="*/ 0 h 357"/>
                <a:gd name="T4" fmla="*/ 744 w 744"/>
                <a:gd name="T5" fmla="*/ 11 h 357"/>
                <a:gd name="T6" fmla="*/ 8 w 744"/>
                <a:gd name="T7" fmla="*/ 357 h 357"/>
                <a:gd name="T8" fmla="*/ 0 w 744"/>
                <a:gd name="T9" fmla="*/ 343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4" h="357">
                  <a:moveTo>
                    <a:pt x="0" y="343"/>
                  </a:moveTo>
                  <a:lnTo>
                    <a:pt x="734" y="0"/>
                  </a:lnTo>
                  <a:lnTo>
                    <a:pt x="744" y="11"/>
                  </a:lnTo>
                  <a:lnTo>
                    <a:pt x="8" y="357"/>
                  </a:lnTo>
                  <a:lnTo>
                    <a:pt x="0" y="3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6" name="Freeform 134"/>
            <p:cNvSpPr/>
            <p:nvPr/>
          </p:nvSpPr>
          <p:spPr bwMode="auto">
            <a:xfrm>
              <a:off x="3694" y="633"/>
              <a:ext cx="592" cy="50"/>
            </a:xfrm>
            <a:custGeom>
              <a:avLst/>
              <a:gdLst>
                <a:gd name="T0" fmla="*/ 0 w 592"/>
                <a:gd name="T1" fmla="*/ 0 h 50"/>
                <a:gd name="T2" fmla="*/ 592 w 592"/>
                <a:gd name="T3" fmla="*/ 41 h 50"/>
                <a:gd name="T4" fmla="*/ 592 w 592"/>
                <a:gd name="T5" fmla="*/ 50 h 50"/>
                <a:gd name="T6" fmla="*/ 0 w 592"/>
                <a:gd name="T7" fmla="*/ 12 h 50"/>
                <a:gd name="T8" fmla="*/ 0 w 592"/>
                <a:gd name="T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50">
                  <a:moveTo>
                    <a:pt x="0" y="0"/>
                  </a:moveTo>
                  <a:lnTo>
                    <a:pt x="592" y="41"/>
                  </a:lnTo>
                  <a:lnTo>
                    <a:pt x="592" y="50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7" name="Freeform 135"/>
            <p:cNvSpPr/>
            <p:nvPr/>
          </p:nvSpPr>
          <p:spPr bwMode="auto">
            <a:xfrm>
              <a:off x="3694" y="641"/>
              <a:ext cx="713" cy="234"/>
            </a:xfrm>
            <a:custGeom>
              <a:avLst/>
              <a:gdLst>
                <a:gd name="T0" fmla="*/ 0 w 713"/>
                <a:gd name="T1" fmla="*/ 7 h 234"/>
                <a:gd name="T2" fmla="*/ 713 w 713"/>
                <a:gd name="T3" fmla="*/ 234 h 234"/>
                <a:gd name="T4" fmla="*/ 713 w 713"/>
                <a:gd name="T5" fmla="*/ 222 h 234"/>
                <a:gd name="T6" fmla="*/ 0 w 713"/>
                <a:gd name="T7" fmla="*/ 0 h 234"/>
                <a:gd name="T8" fmla="*/ 0 w 713"/>
                <a:gd name="T9" fmla="*/ 7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3" h="234">
                  <a:moveTo>
                    <a:pt x="0" y="7"/>
                  </a:moveTo>
                  <a:lnTo>
                    <a:pt x="713" y="234"/>
                  </a:lnTo>
                  <a:lnTo>
                    <a:pt x="713" y="222"/>
                  </a:lnTo>
                  <a:lnTo>
                    <a:pt x="0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8" name="Freeform 136"/>
            <p:cNvSpPr/>
            <p:nvPr/>
          </p:nvSpPr>
          <p:spPr bwMode="auto">
            <a:xfrm>
              <a:off x="4338" y="697"/>
              <a:ext cx="705" cy="464"/>
            </a:xfrm>
            <a:custGeom>
              <a:avLst/>
              <a:gdLst>
                <a:gd name="T0" fmla="*/ 0 w 705"/>
                <a:gd name="T1" fmla="*/ 15 h 464"/>
                <a:gd name="T2" fmla="*/ 701 w 705"/>
                <a:gd name="T3" fmla="*/ 464 h 464"/>
                <a:gd name="T4" fmla="*/ 705 w 705"/>
                <a:gd name="T5" fmla="*/ 457 h 464"/>
                <a:gd name="T6" fmla="*/ 7 w 705"/>
                <a:gd name="T7" fmla="*/ 0 h 464"/>
                <a:gd name="T8" fmla="*/ 0 w 705"/>
                <a:gd name="T9" fmla="*/ 15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5" h="464">
                  <a:moveTo>
                    <a:pt x="0" y="15"/>
                  </a:moveTo>
                  <a:lnTo>
                    <a:pt x="701" y="464"/>
                  </a:lnTo>
                  <a:lnTo>
                    <a:pt x="705" y="457"/>
                  </a:lnTo>
                  <a:lnTo>
                    <a:pt x="7" y="0"/>
                  </a:lnTo>
                  <a:lnTo>
                    <a:pt x="0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9" name="Freeform 137"/>
            <p:cNvSpPr/>
            <p:nvPr/>
          </p:nvSpPr>
          <p:spPr bwMode="auto">
            <a:xfrm>
              <a:off x="5086" y="2111"/>
              <a:ext cx="301" cy="850"/>
            </a:xfrm>
            <a:custGeom>
              <a:avLst/>
              <a:gdLst>
                <a:gd name="T0" fmla="*/ 301 w 301"/>
                <a:gd name="T1" fmla="*/ 0 h 850"/>
                <a:gd name="T2" fmla="*/ 12 w 301"/>
                <a:gd name="T3" fmla="*/ 850 h 850"/>
                <a:gd name="T4" fmla="*/ 0 w 301"/>
                <a:gd name="T5" fmla="*/ 850 h 850"/>
                <a:gd name="T6" fmla="*/ 289 w 301"/>
                <a:gd name="T7" fmla="*/ 0 h 850"/>
                <a:gd name="T8" fmla="*/ 301 w 301"/>
                <a:gd name="T9" fmla="*/ 0 h 8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1" h="850">
                  <a:moveTo>
                    <a:pt x="301" y="0"/>
                  </a:moveTo>
                  <a:lnTo>
                    <a:pt x="12" y="850"/>
                  </a:lnTo>
                  <a:lnTo>
                    <a:pt x="0" y="850"/>
                  </a:lnTo>
                  <a:lnTo>
                    <a:pt x="289" y="0"/>
                  </a:lnTo>
                  <a:lnTo>
                    <a:pt x="30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0" name="Freeform 138"/>
            <p:cNvSpPr/>
            <p:nvPr/>
          </p:nvSpPr>
          <p:spPr bwMode="auto">
            <a:xfrm>
              <a:off x="4359" y="3018"/>
              <a:ext cx="703" cy="469"/>
            </a:xfrm>
            <a:custGeom>
              <a:avLst/>
              <a:gdLst>
                <a:gd name="T0" fmla="*/ 0 w 703"/>
                <a:gd name="T1" fmla="*/ 469 h 469"/>
                <a:gd name="T2" fmla="*/ 703 w 703"/>
                <a:gd name="T3" fmla="*/ 5 h 469"/>
                <a:gd name="T4" fmla="*/ 692 w 703"/>
                <a:gd name="T5" fmla="*/ 0 h 469"/>
                <a:gd name="T6" fmla="*/ 0 w 703"/>
                <a:gd name="T7" fmla="*/ 459 h 469"/>
                <a:gd name="T8" fmla="*/ 0 w 703"/>
                <a:gd name="T9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3" h="469">
                  <a:moveTo>
                    <a:pt x="0" y="469"/>
                  </a:moveTo>
                  <a:lnTo>
                    <a:pt x="703" y="5"/>
                  </a:lnTo>
                  <a:lnTo>
                    <a:pt x="692" y="0"/>
                  </a:lnTo>
                  <a:lnTo>
                    <a:pt x="0" y="459"/>
                  </a:lnTo>
                  <a:lnTo>
                    <a:pt x="0" y="4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1" name="Freeform 139"/>
            <p:cNvSpPr/>
            <p:nvPr/>
          </p:nvSpPr>
          <p:spPr bwMode="auto">
            <a:xfrm>
              <a:off x="2929" y="3229"/>
              <a:ext cx="521" cy="213"/>
            </a:xfrm>
            <a:custGeom>
              <a:avLst/>
              <a:gdLst>
                <a:gd name="T0" fmla="*/ 0 w 521"/>
                <a:gd name="T1" fmla="*/ 11 h 213"/>
                <a:gd name="T2" fmla="*/ 521 w 521"/>
                <a:gd name="T3" fmla="*/ 213 h 213"/>
                <a:gd name="T4" fmla="*/ 521 w 521"/>
                <a:gd name="T5" fmla="*/ 196 h 213"/>
                <a:gd name="T6" fmla="*/ 7 w 521"/>
                <a:gd name="T7" fmla="*/ 0 h 213"/>
                <a:gd name="T8" fmla="*/ 0 w 521"/>
                <a:gd name="T9" fmla="*/ 11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213">
                  <a:moveTo>
                    <a:pt x="0" y="11"/>
                  </a:moveTo>
                  <a:lnTo>
                    <a:pt x="521" y="213"/>
                  </a:lnTo>
                  <a:lnTo>
                    <a:pt x="521" y="196"/>
                  </a:lnTo>
                  <a:lnTo>
                    <a:pt x="7" y="0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2" name="Freeform 140"/>
            <p:cNvSpPr/>
            <p:nvPr/>
          </p:nvSpPr>
          <p:spPr bwMode="auto">
            <a:xfrm>
              <a:off x="2460" y="2537"/>
              <a:ext cx="431" cy="658"/>
            </a:xfrm>
            <a:custGeom>
              <a:avLst/>
              <a:gdLst>
                <a:gd name="T0" fmla="*/ 0 w 431"/>
                <a:gd name="T1" fmla="*/ 0 h 658"/>
                <a:gd name="T2" fmla="*/ 419 w 431"/>
                <a:gd name="T3" fmla="*/ 658 h 658"/>
                <a:gd name="T4" fmla="*/ 431 w 431"/>
                <a:gd name="T5" fmla="*/ 651 h 658"/>
                <a:gd name="T6" fmla="*/ 12 w 431"/>
                <a:gd name="T7" fmla="*/ 0 h 658"/>
                <a:gd name="T8" fmla="*/ 0 w 431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1" h="658">
                  <a:moveTo>
                    <a:pt x="0" y="0"/>
                  </a:moveTo>
                  <a:lnTo>
                    <a:pt x="419" y="658"/>
                  </a:lnTo>
                  <a:lnTo>
                    <a:pt x="431" y="651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3" name="Rectangle 141"/>
            <p:cNvSpPr>
              <a:spLocks noChangeArrowheads="1"/>
            </p:cNvSpPr>
            <p:nvPr/>
          </p:nvSpPr>
          <p:spPr bwMode="auto">
            <a:xfrm>
              <a:off x="2446" y="1716"/>
              <a:ext cx="9" cy="76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4" name="Freeform 142"/>
            <p:cNvSpPr/>
            <p:nvPr/>
          </p:nvSpPr>
          <p:spPr bwMode="auto">
            <a:xfrm>
              <a:off x="2467" y="1026"/>
              <a:ext cx="393" cy="635"/>
            </a:xfrm>
            <a:custGeom>
              <a:avLst/>
              <a:gdLst>
                <a:gd name="T0" fmla="*/ 0 w 393"/>
                <a:gd name="T1" fmla="*/ 623 h 635"/>
                <a:gd name="T2" fmla="*/ 381 w 393"/>
                <a:gd name="T3" fmla="*/ 0 h 635"/>
                <a:gd name="T4" fmla="*/ 393 w 393"/>
                <a:gd name="T5" fmla="*/ 0 h 635"/>
                <a:gd name="T6" fmla="*/ 12 w 393"/>
                <a:gd name="T7" fmla="*/ 635 h 635"/>
                <a:gd name="T8" fmla="*/ 0 w 393"/>
                <a:gd name="T9" fmla="*/ 623 h 6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3" h="635">
                  <a:moveTo>
                    <a:pt x="0" y="623"/>
                  </a:moveTo>
                  <a:lnTo>
                    <a:pt x="381" y="0"/>
                  </a:lnTo>
                  <a:lnTo>
                    <a:pt x="393" y="0"/>
                  </a:lnTo>
                  <a:lnTo>
                    <a:pt x="12" y="635"/>
                  </a:lnTo>
                  <a:lnTo>
                    <a:pt x="0" y="6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5" name="Freeform 143"/>
            <p:cNvSpPr/>
            <p:nvPr/>
          </p:nvSpPr>
          <p:spPr bwMode="auto">
            <a:xfrm>
              <a:off x="2616" y="1034"/>
              <a:ext cx="247" cy="741"/>
            </a:xfrm>
            <a:custGeom>
              <a:avLst/>
              <a:gdLst>
                <a:gd name="T0" fmla="*/ 235 w 247"/>
                <a:gd name="T1" fmla="*/ 0 h 741"/>
                <a:gd name="T2" fmla="*/ 0 w 247"/>
                <a:gd name="T3" fmla="*/ 734 h 741"/>
                <a:gd name="T4" fmla="*/ 17 w 247"/>
                <a:gd name="T5" fmla="*/ 741 h 741"/>
                <a:gd name="T6" fmla="*/ 247 w 247"/>
                <a:gd name="T7" fmla="*/ 0 h 741"/>
                <a:gd name="T8" fmla="*/ 235 w 247"/>
                <a:gd name="T9" fmla="*/ 0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741">
                  <a:moveTo>
                    <a:pt x="235" y="0"/>
                  </a:moveTo>
                  <a:lnTo>
                    <a:pt x="0" y="734"/>
                  </a:lnTo>
                  <a:lnTo>
                    <a:pt x="17" y="741"/>
                  </a:lnTo>
                  <a:lnTo>
                    <a:pt x="247" y="0"/>
                  </a:lnTo>
                  <a:lnTo>
                    <a:pt x="2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6" name="Freeform 144"/>
            <p:cNvSpPr/>
            <p:nvPr/>
          </p:nvSpPr>
          <p:spPr bwMode="auto">
            <a:xfrm>
              <a:off x="3429" y="659"/>
              <a:ext cx="222" cy="431"/>
            </a:xfrm>
            <a:custGeom>
              <a:avLst/>
              <a:gdLst>
                <a:gd name="T0" fmla="*/ 208 w 222"/>
                <a:gd name="T1" fmla="*/ 0 h 431"/>
                <a:gd name="T2" fmla="*/ 0 w 222"/>
                <a:gd name="T3" fmla="*/ 424 h 431"/>
                <a:gd name="T4" fmla="*/ 9 w 222"/>
                <a:gd name="T5" fmla="*/ 431 h 431"/>
                <a:gd name="T6" fmla="*/ 222 w 222"/>
                <a:gd name="T7" fmla="*/ 0 h 431"/>
                <a:gd name="T8" fmla="*/ 208 w 222"/>
                <a:gd name="T9" fmla="*/ 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2" h="431">
                  <a:moveTo>
                    <a:pt x="208" y="0"/>
                  </a:moveTo>
                  <a:lnTo>
                    <a:pt x="0" y="424"/>
                  </a:lnTo>
                  <a:lnTo>
                    <a:pt x="9" y="431"/>
                  </a:lnTo>
                  <a:lnTo>
                    <a:pt x="222" y="0"/>
                  </a:lnTo>
                  <a:lnTo>
                    <a:pt x="20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7" name="Freeform 145"/>
            <p:cNvSpPr/>
            <p:nvPr/>
          </p:nvSpPr>
          <p:spPr bwMode="auto">
            <a:xfrm>
              <a:off x="3455" y="882"/>
              <a:ext cx="961" cy="239"/>
            </a:xfrm>
            <a:custGeom>
              <a:avLst/>
              <a:gdLst>
                <a:gd name="T0" fmla="*/ 0 w 961"/>
                <a:gd name="T1" fmla="*/ 225 h 239"/>
                <a:gd name="T2" fmla="*/ 961 w 961"/>
                <a:gd name="T3" fmla="*/ 0 h 239"/>
                <a:gd name="T4" fmla="*/ 961 w 961"/>
                <a:gd name="T5" fmla="*/ 12 h 239"/>
                <a:gd name="T6" fmla="*/ 0 w 961"/>
                <a:gd name="T7" fmla="*/ 239 h 239"/>
                <a:gd name="T8" fmla="*/ 0 w 961"/>
                <a:gd name="T9" fmla="*/ 225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1" h="239">
                  <a:moveTo>
                    <a:pt x="0" y="225"/>
                  </a:moveTo>
                  <a:lnTo>
                    <a:pt x="961" y="0"/>
                  </a:lnTo>
                  <a:lnTo>
                    <a:pt x="961" y="12"/>
                  </a:lnTo>
                  <a:lnTo>
                    <a:pt x="0" y="239"/>
                  </a:lnTo>
                  <a:lnTo>
                    <a:pt x="0" y="2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8" name="Freeform 146"/>
            <p:cNvSpPr/>
            <p:nvPr/>
          </p:nvSpPr>
          <p:spPr bwMode="auto">
            <a:xfrm>
              <a:off x="3445" y="1131"/>
              <a:ext cx="838" cy="608"/>
            </a:xfrm>
            <a:custGeom>
              <a:avLst/>
              <a:gdLst>
                <a:gd name="T0" fmla="*/ 0 w 838"/>
                <a:gd name="T1" fmla="*/ 0 h 608"/>
                <a:gd name="T2" fmla="*/ 838 w 838"/>
                <a:gd name="T3" fmla="*/ 594 h 608"/>
                <a:gd name="T4" fmla="*/ 829 w 838"/>
                <a:gd name="T5" fmla="*/ 608 h 608"/>
                <a:gd name="T6" fmla="*/ 0 w 838"/>
                <a:gd name="T7" fmla="*/ 16 h 608"/>
                <a:gd name="T8" fmla="*/ 0 w 838"/>
                <a:gd name="T9" fmla="*/ 0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8" h="608">
                  <a:moveTo>
                    <a:pt x="0" y="0"/>
                  </a:moveTo>
                  <a:lnTo>
                    <a:pt x="838" y="594"/>
                  </a:lnTo>
                  <a:lnTo>
                    <a:pt x="829" y="608"/>
                  </a:lnTo>
                  <a:lnTo>
                    <a:pt x="0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9" name="Freeform 147"/>
            <p:cNvSpPr/>
            <p:nvPr/>
          </p:nvSpPr>
          <p:spPr bwMode="auto">
            <a:xfrm>
              <a:off x="2455" y="1839"/>
              <a:ext cx="159" cy="637"/>
            </a:xfrm>
            <a:custGeom>
              <a:avLst/>
              <a:gdLst>
                <a:gd name="T0" fmla="*/ 147 w 159"/>
                <a:gd name="T1" fmla="*/ 0 h 637"/>
                <a:gd name="T2" fmla="*/ 0 w 159"/>
                <a:gd name="T3" fmla="*/ 637 h 637"/>
                <a:gd name="T4" fmla="*/ 17 w 159"/>
                <a:gd name="T5" fmla="*/ 637 h 637"/>
                <a:gd name="T6" fmla="*/ 159 w 159"/>
                <a:gd name="T7" fmla="*/ 0 h 637"/>
                <a:gd name="T8" fmla="*/ 147 w 159"/>
                <a:gd name="T9" fmla="*/ 0 h 6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637">
                  <a:moveTo>
                    <a:pt x="147" y="0"/>
                  </a:moveTo>
                  <a:lnTo>
                    <a:pt x="0" y="637"/>
                  </a:lnTo>
                  <a:lnTo>
                    <a:pt x="17" y="637"/>
                  </a:lnTo>
                  <a:lnTo>
                    <a:pt x="159" y="0"/>
                  </a:lnTo>
                  <a:lnTo>
                    <a:pt x="14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0" name="Freeform 148"/>
            <p:cNvSpPr/>
            <p:nvPr/>
          </p:nvSpPr>
          <p:spPr bwMode="auto">
            <a:xfrm>
              <a:off x="4326" y="700"/>
              <a:ext cx="107" cy="147"/>
            </a:xfrm>
            <a:custGeom>
              <a:avLst/>
              <a:gdLst>
                <a:gd name="T0" fmla="*/ 0 w 107"/>
                <a:gd name="T1" fmla="*/ 12 h 147"/>
                <a:gd name="T2" fmla="*/ 90 w 107"/>
                <a:gd name="T3" fmla="*/ 147 h 147"/>
                <a:gd name="T4" fmla="*/ 107 w 107"/>
                <a:gd name="T5" fmla="*/ 147 h 147"/>
                <a:gd name="T6" fmla="*/ 12 w 107"/>
                <a:gd name="T7" fmla="*/ 0 h 147"/>
                <a:gd name="T8" fmla="*/ 0 w 107"/>
                <a:gd name="T9" fmla="*/ 12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" h="147">
                  <a:moveTo>
                    <a:pt x="0" y="12"/>
                  </a:moveTo>
                  <a:lnTo>
                    <a:pt x="90" y="147"/>
                  </a:lnTo>
                  <a:lnTo>
                    <a:pt x="107" y="147"/>
                  </a:lnTo>
                  <a:lnTo>
                    <a:pt x="12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1" name="Freeform 149"/>
            <p:cNvSpPr/>
            <p:nvPr/>
          </p:nvSpPr>
          <p:spPr bwMode="auto">
            <a:xfrm>
              <a:off x="4475" y="882"/>
              <a:ext cx="564" cy="279"/>
            </a:xfrm>
            <a:custGeom>
              <a:avLst/>
              <a:gdLst>
                <a:gd name="T0" fmla="*/ 0 w 564"/>
                <a:gd name="T1" fmla="*/ 17 h 279"/>
                <a:gd name="T2" fmla="*/ 564 w 564"/>
                <a:gd name="T3" fmla="*/ 279 h 279"/>
                <a:gd name="T4" fmla="*/ 564 w 564"/>
                <a:gd name="T5" fmla="*/ 268 h 279"/>
                <a:gd name="T6" fmla="*/ 0 w 564"/>
                <a:gd name="T7" fmla="*/ 0 h 279"/>
                <a:gd name="T8" fmla="*/ 0 w 564"/>
                <a:gd name="T9" fmla="*/ 17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4" h="279">
                  <a:moveTo>
                    <a:pt x="0" y="17"/>
                  </a:moveTo>
                  <a:lnTo>
                    <a:pt x="564" y="279"/>
                  </a:lnTo>
                  <a:lnTo>
                    <a:pt x="564" y="268"/>
                  </a:lnTo>
                  <a:lnTo>
                    <a:pt x="0" y="0"/>
                  </a:lnTo>
                  <a:lnTo>
                    <a:pt x="0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2" name="Freeform 150"/>
            <p:cNvSpPr/>
            <p:nvPr/>
          </p:nvSpPr>
          <p:spPr bwMode="auto">
            <a:xfrm>
              <a:off x="4461" y="899"/>
              <a:ext cx="592" cy="658"/>
            </a:xfrm>
            <a:custGeom>
              <a:avLst/>
              <a:gdLst>
                <a:gd name="T0" fmla="*/ 0 w 592"/>
                <a:gd name="T1" fmla="*/ 7 h 658"/>
                <a:gd name="T2" fmla="*/ 582 w 592"/>
                <a:gd name="T3" fmla="*/ 658 h 658"/>
                <a:gd name="T4" fmla="*/ 592 w 592"/>
                <a:gd name="T5" fmla="*/ 648 h 658"/>
                <a:gd name="T6" fmla="*/ 14 w 592"/>
                <a:gd name="T7" fmla="*/ 0 h 658"/>
                <a:gd name="T8" fmla="*/ 0 w 592"/>
                <a:gd name="T9" fmla="*/ 7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658">
                  <a:moveTo>
                    <a:pt x="0" y="7"/>
                  </a:moveTo>
                  <a:lnTo>
                    <a:pt x="582" y="658"/>
                  </a:lnTo>
                  <a:lnTo>
                    <a:pt x="592" y="648"/>
                  </a:lnTo>
                  <a:lnTo>
                    <a:pt x="14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3" name="Freeform 151"/>
            <p:cNvSpPr/>
            <p:nvPr/>
          </p:nvSpPr>
          <p:spPr bwMode="auto">
            <a:xfrm>
              <a:off x="4324" y="913"/>
              <a:ext cx="123" cy="795"/>
            </a:xfrm>
            <a:custGeom>
              <a:avLst/>
              <a:gdLst>
                <a:gd name="T0" fmla="*/ 111 w 123"/>
                <a:gd name="T1" fmla="*/ 0 h 795"/>
                <a:gd name="T2" fmla="*/ 0 w 123"/>
                <a:gd name="T3" fmla="*/ 795 h 795"/>
                <a:gd name="T4" fmla="*/ 16 w 123"/>
                <a:gd name="T5" fmla="*/ 795 h 795"/>
                <a:gd name="T6" fmla="*/ 123 w 123"/>
                <a:gd name="T7" fmla="*/ 0 h 795"/>
                <a:gd name="T8" fmla="*/ 111 w 123"/>
                <a:gd name="T9" fmla="*/ 0 h 7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795">
                  <a:moveTo>
                    <a:pt x="111" y="0"/>
                  </a:moveTo>
                  <a:lnTo>
                    <a:pt x="0" y="795"/>
                  </a:lnTo>
                  <a:lnTo>
                    <a:pt x="16" y="795"/>
                  </a:lnTo>
                  <a:lnTo>
                    <a:pt x="123" y="0"/>
                  </a:lnTo>
                  <a:lnTo>
                    <a:pt x="11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4" name="Freeform 152"/>
            <p:cNvSpPr/>
            <p:nvPr/>
          </p:nvSpPr>
          <p:spPr bwMode="auto">
            <a:xfrm>
              <a:off x="4345" y="1796"/>
              <a:ext cx="424" cy="485"/>
            </a:xfrm>
            <a:custGeom>
              <a:avLst/>
              <a:gdLst>
                <a:gd name="T0" fmla="*/ 0 w 424"/>
                <a:gd name="T1" fmla="*/ 5 h 485"/>
                <a:gd name="T2" fmla="*/ 410 w 424"/>
                <a:gd name="T3" fmla="*/ 485 h 485"/>
                <a:gd name="T4" fmla="*/ 424 w 424"/>
                <a:gd name="T5" fmla="*/ 478 h 485"/>
                <a:gd name="T6" fmla="*/ 14 w 424"/>
                <a:gd name="T7" fmla="*/ 0 h 485"/>
                <a:gd name="T8" fmla="*/ 0 w 424"/>
                <a:gd name="T9" fmla="*/ 5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4" h="485">
                  <a:moveTo>
                    <a:pt x="0" y="5"/>
                  </a:moveTo>
                  <a:lnTo>
                    <a:pt x="410" y="485"/>
                  </a:lnTo>
                  <a:lnTo>
                    <a:pt x="424" y="478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5" name="Freeform 153"/>
            <p:cNvSpPr/>
            <p:nvPr/>
          </p:nvSpPr>
          <p:spPr bwMode="auto">
            <a:xfrm>
              <a:off x="2477" y="2518"/>
              <a:ext cx="414" cy="308"/>
            </a:xfrm>
            <a:custGeom>
              <a:avLst/>
              <a:gdLst>
                <a:gd name="T0" fmla="*/ 0 w 414"/>
                <a:gd name="T1" fmla="*/ 7 h 308"/>
                <a:gd name="T2" fmla="*/ 402 w 414"/>
                <a:gd name="T3" fmla="*/ 308 h 308"/>
                <a:gd name="T4" fmla="*/ 414 w 414"/>
                <a:gd name="T5" fmla="*/ 299 h 308"/>
                <a:gd name="T6" fmla="*/ 9 w 414"/>
                <a:gd name="T7" fmla="*/ 0 h 308"/>
                <a:gd name="T8" fmla="*/ 0 w 414"/>
                <a:gd name="T9" fmla="*/ 7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4" h="308">
                  <a:moveTo>
                    <a:pt x="0" y="7"/>
                  </a:moveTo>
                  <a:lnTo>
                    <a:pt x="402" y="308"/>
                  </a:lnTo>
                  <a:lnTo>
                    <a:pt x="414" y="299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6" name="Freeform 154"/>
            <p:cNvSpPr/>
            <p:nvPr/>
          </p:nvSpPr>
          <p:spPr bwMode="auto">
            <a:xfrm>
              <a:off x="4994" y="1621"/>
              <a:ext cx="80" cy="885"/>
            </a:xfrm>
            <a:custGeom>
              <a:avLst/>
              <a:gdLst>
                <a:gd name="T0" fmla="*/ 73 w 80"/>
                <a:gd name="T1" fmla="*/ 0 h 885"/>
                <a:gd name="T2" fmla="*/ 0 w 80"/>
                <a:gd name="T3" fmla="*/ 885 h 885"/>
                <a:gd name="T4" fmla="*/ 9 w 80"/>
                <a:gd name="T5" fmla="*/ 885 h 885"/>
                <a:gd name="T6" fmla="*/ 80 w 80"/>
                <a:gd name="T7" fmla="*/ 0 h 885"/>
                <a:gd name="T8" fmla="*/ 73 w 80"/>
                <a:gd name="T9" fmla="*/ 0 h 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885">
                  <a:moveTo>
                    <a:pt x="73" y="0"/>
                  </a:moveTo>
                  <a:lnTo>
                    <a:pt x="0" y="885"/>
                  </a:lnTo>
                  <a:lnTo>
                    <a:pt x="9" y="885"/>
                  </a:lnTo>
                  <a:lnTo>
                    <a:pt x="80" y="0"/>
                  </a:lnTo>
                  <a:lnTo>
                    <a:pt x="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7" name="Freeform 155"/>
            <p:cNvSpPr/>
            <p:nvPr/>
          </p:nvSpPr>
          <p:spPr bwMode="auto">
            <a:xfrm>
              <a:off x="5022" y="2104"/>
              <a:ext cx="355" cy="412"/>
            </a:xfrm>
            <a:custGeom>
              <a:avLst/>
              <a:gdLst>
                <a:gd name="T0" fmla="*/ 0 w 355"/>
                <a:gd name="T1" fmla="*/ 405 h 412"/>
                <a:gd name="T2" fmla="*/ 344 w 355"/>
                <a:gd name="T3" fmla="*/ 0 h 412"/>
                <a:gd name="T4" fmla="*/ 355 w 355"/>
                <a:gd name="T5" fmla="*/ 7 h 412"/>
                <a:gd name="T6" fmla="*/ 10 w 355"/>
                <a:gd name="T7" fmla="*/ 412 h 412"/>
                <a:gd name="T8" fmla="*/ 0 w 355"/>
                <a:gd name="T9" fmla="*/ 405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5" h="412">
                  <a:moveTo>
                    <a:pt x="0" y="405"/>
                  </a:moveTo>
                  <a:lnTo>
                    <a:pt x="344" y="0"/>
                  </a:lnTo>
                  <a:lnTo>
                    <a:pt x="355" y="7"/>
                  </a:lnTo>
                  <a:lnTo>
                    <a:pt x="10" y="412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8" name="Freeform 156"/>
            <p:cNvSpPr/>
            <p:nvPr/>
          </p:nvSpPr>
          <p:spPr bwMode="auto">
            <a:xfrm>
              <a:off x="4788" y="2310"/>
              <a:ext cx="184" cy="213"/>
            </a:xfrm>
            <a:custGeom>
              <a:avLst/>
              <a:gdLst>
                <a:gd name="T0" fmla="*/ 0 w 184"/>
                <a:gd name="T1" fmla="*/ 7 h 213"/>
                <a:gd name="T2" fmla="*/ 177 w 184"/>
                <a:gd name="T3" fmla="*/ 213 h 213"/>
                <a:gd name="T4" fmla="*/ 184 w 184"/>
                <a:gd name="T5" fmla="*/ 201 h 213"/>
                <a:gd name="T6" fmla="*/ 12 w 184"/>
                <a:gd name="T7" fmla="*/ 0 h 213"/>
                <a:gd name="T8" fmla="*/ 0 w 184"/>
                <a:gd name="T9" fmla="*/ 7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4" h="213">
                  <a:moveTo>
                    <a:pt x="0" y="7"/>
                  </a:moveTo>
                  <a:lnTo>
                    <a:pt x="177" y="213"/>
                  </a:lnTo>
                  <a:lnTo>
                    <a:pt x="184" y="201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9" name="Freeform 157"/>
            <p:cNvSpPr/>
            <p:nvPr/>
          </p:nvSpPr>
          <p:spPr bwMode="auto">
            <a:xfrm>
              <a:off x="4729" y="2575"/>
              <a:ext cx="253" cy="414"/>
            </a:xfrm>
            <a:custGeom>
              <a:avLst/>
              <a:gdLst>
                <a:gd name="T0" fmla="*/ 246 w 253"/>
                <a:gd name="T1" fmla="*/ 0 h 414"/>
                <a:gd name="T2" fmla="*/ 0 w 253"/>
                <a:gd name="T3" fmla="*/ 398 h 414"/>
                <a:gd name="T4" fmla="*/ 0 w 253"/>
                <a:gd name="T5" fmla="*/ 414 h 414"/>
                <a:gd name="T6" fmla="*/ 253 w 253"/>
                <a:gd name="T7" fmla="*/ 10 h 414"/>
                <a:gd name="T8" fmla="*/ 246 w 253"/>
                <a:gd name="T9" fmla="*/ 0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3" h="414">
                  <a:moveTo>
                    <a:pt x="246" y="0"/>
                  </a:moveTo>
                  <a:lnTo>
                    <a:pt x="0" y="398"/>
                  </a:lnTo>
                  <a:lnTo>
                    <a:pt x="0" y="414"/>
                  </a:lnTo>
                  <a:lnTo>
                    <a:pt x="253" y="10"/>
                  </a:lnTo>
                  <a:lnTo>
                    <a:pt x="24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0" name="Freeform 158"/>
            <p:cNvSpPr/>
            <p:nvPr/>
          </p:nvSpPr>
          <p:spPr bwMode="auto">
            <a:xfrm>
              <a:off x="4018" y="2554"/>
              <a:ext cx="943" cy="324"/>
            </a:xfrm>
            <a:custGeom>
              <a:avLst/>
              <a:gdLst>
                <a:gd name="T0" fmla="*/ 0 w 943"/>
                <a:gd name="T1" fmla="*/ 312 h 324"/>
                <a:gd name="T2" fmla="*/ 943 w 943"/>
                <a:gd name="T3" fmla="*/ 0 h 324"/>
                <a:gd name="T4" fmla="*/ 943 w 943"/>
                <a:gd name="T5" fmla="*/ 14 h 324"/>
                <a:gd name="T6" fmla="*/ 0 w 943"/>
                <a:gd name="T7" fmla="*/ 324 h 324"/>
                <a:gd name="T8" fmla="*/ 0 w 943"/>
                <a:gd name="T9" fmla="*/ 312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3" h="324">
                  <a:moveTo>
                    <a:pt x="0" y="312"/>
                  </a:moveTo>
                  <a:lnTo>
                    <a:pt x="943" y="0"/>
                  </a:lnTo>
                  <a:lnTo>
                    <a:pt x="943" y="14"/>
                  </a:lnTo>
                  <a:lnTo>
                    <a:pt x="0" y="324"/>
                  </a:lnTo>
                  <a:lnTo>
                    <a:pt x="0" y="3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1" name="Freeform 159"/>
            <p:cNvSpPr/>
            <p:nvPr/>
          </p:nvSpPr>
          <p:spPr bwMode="auto">
            <a:xfrm>
              <a:off x="2938" y="2866"/>
              <a:ext cx="671" cy="607"/>
            </a:xfrm>
            <a:custGeom>
              <a:avLst/>
              <a:gdLst>
                <a:gd name="T0" fmla="*/ 0 w 671"/>
                <a:gd name="T1" fmla="*/ 7 h 607"/>
                <a:gd name="T2" fmla="*/ 661 w 671"/>
                <a:gd name="T3" fmla="*/ 607 h 607"/>
                <a:gd name="T4" fmla="*/ 671 w 671"/>
                <a:gd name="T5" fmla="*/ 607 h 607"/>
                <a:gd name="T6" fmla="*/ 12 w 671"/>
                <a:gd name="T7" fmla="*/ 0 h 607"/>
                <a:gd name="T8" fmla="*/ 0 w 671"/>
                <a:gd name="T9" fmla="*/ 7 h 6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1" h="607">
                  <a:moveTo>
                    <a:pt x="0" y="7"/>
                  </a:moveTo>
                  <a:lnTo>
                    <a:pt x="661" y="607"/>
                  </a:lnTo>
                  <a:lnTo>
                    <a:pt x="671" y="607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2" name="Freeform 160"/>
            <p:cNvSpPr/>
            <p:nvPr/>
          </p:nvSpPr>
          <p:spPr bwMode="auto">
            <a:xfrm>
              <a:off x="4546" y="3001"/>
              <a:ext cx="507" cy="299"/>
            </a:xfrm>
            <a:custGeom>
              <a:avLst/>
              <a:gdLst>
                <a:gd name="T0" fmla="*/ 0 w 507"/>
                <a:gd name="T1" fmla="*/ 292 h 299"/>
                <a:gd name="T2" fmla="*/ 500 w 507"/>
                <a:gd name="T3" fmla="*/ 0 h 299"/>
                <a:gd name="T4" fmla="*/ 507 w 507"/>
                <a:gd name="T5" fmla="*/ 12 h 299"/>
                <a:gd name="T6" fmla="*/ 5 w 507"/>
                <a:gd name="T7" fmla="*/ 299 h 299"/>
                <a:gd name="T8" fmla="*/ 0 w 507"/>
                <a:gd name="T9" fmla="*/ 292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99">
                  <a:moveTo>
                    <a:pt x="0" y="292"/>
                  </a:moveTo>
                  <a:lnTo>
                    <a:pt x="500" y="0"/>
                  </a:lnTo>
                  <a:lnTo>
                    <a:pt x="507" y="12"/>
                  </a:lnTo>
                  <a:lnTo>
                    <a:pt x="5" y="299"/>
                  </a:lnTo>
                  <a:lnTo>
                    <a:pt x="0" y="2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3" name="Freeform 161"/>
            <p:cNvSpPr/>
            <p:nvPr/>
          </p:nvSpPr>
          <p:spPr bwMode="auto">
            <a:xfrm>
              <a:off x="3658" y="3314"/>
              <a:ext cx="831" cy="187"/>
            </a:xfrm>
            <a:custGeom>
              <a:avLst/>
              <a:gdLst>
                <a:gd name="T0" fmla="*/ 0 w 831"/>
                <a:gd name="T1" fmla="*/ 173 h 187"/>
                <a:gd name="T2" fmla="*/ 831 w 831"/>
                <a:gd name="T3" fmla="*/ 0 h 187"/>
                <a:gd name="T4" fmla="*/ 831 w 831"/>
                <a:gd name="T5" fmla="*/ 12 h 187"/>
                <a:gd name="T6" fmla="*/ 10 w 831"/>
                <a:gd name="T7" fmla="*/ 187 h 187"/>
                <a:gd name="T8" fmla="*/ 0 w 831"/>
                <a:gd name="T9" fmla="*/ 173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1" h="187">
                  <a:moveTo>
                    <a:pt x="0" y="173"/>
                  </a:moveTo>
                  <a:lnTo>
                    <a:pt x="831" y="0"/>
                  </a:lnTo>
                  <a:lnTo>
                    <a:pt x="831" y="12"/>
                  </a:lnTo>
                  <a:lnTo>
                    <a:pt x="10" y="187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4" name="Oval 162"/>
            <p:cNvSpPr>
              <a:spLocks noChangeArrowheads="1"/>
            </p:cNvSpPr>
            <p:nvPr/>
          </p:nvSpPr>
          <p:spPr bwMode="auto">
            <a:xfrm>
              <a:off x="5107" y="1699"/>
              <a:ext cx="67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5" name="Freeform 163"/>
            <p:cNvSpPr/>
            <p:nvPr/>
          </p:nvSpPr>
          <p:spPr bwMode="auto">
            <a:xfrm>
              <a:off x="2640" y="1140"/>
              <a:ext cx="746" cy="644"/>
            </a:xfrm>
            <a:custGeom>
              <a:avLst/>
              <a:gdLst>
                <a:gd name="T0" fmla="*/ 0 w 746"/>
                <a:gd name="T1" fmla="*/ 635 h 644"/>
                <a:gd name="T2" fmla="*/ 739 w 746"/>
                <a:gd name="T3" fmla="*/ 0 h 644"/>
                <a:gd name="T4" fmla="*/ 746 w 746"/>
                <a:gd name="T5" fmla="*/ 10 h 644"/>
                <a:gd name="T6" fmla="*/ 12 w 746"/>
                <a:gd name="T7" fmla="*/ 644 h 644"/>
                <a:gd name="T8" fmla="*/ 0 w 746"/>
                <a:gd name="T9" fmla="*/ 635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6" h="644">
                  <a:moveTo>
                    <a:pt x="0" y="635"/>
                  </a:moveTo>
                  <a:lnTo>
                    <a:pt x="739" y="0"/>
                  </a:lnTo>
                  <a:lnTo>
                    <a:pt x="746" y="10"/>
                  </a:lnTo>
                  <a:lnTo>
                    <a:pt x="12" y="644"/>
                  </a:lnTo>
                  <a:lnTo>
                    <a:pt x="0" y="6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6" name="Freeform 164"/>
            <p:cNvSpPr/>
            <p:nvPr/>
          </p:nvSpPr>
          <p:spPr bwMode="auto">
            <a:xfrm>
              <a:off x="2612" y="1839"/>
              <a:ext cx="298" cy="966"/>
            </a:xfrm>
            <a:custGeom>
              <a:avLst/>
              <a:gdLst>
                <a:gd name="T0" fmla="*/ 0 w 298"/>
                <a:gd name="T1" fmla="*/ 7 h 966"/>
                <a:gd name="T2" fmla="*/ 286 w 298"/>
                <a:gd name="T3" fmla="*/ 966 h 966"/>
                <a:gd name="T4" fmla="*/ 298 w 298"/>
                <a:gd name="T5" fmla="*/ 959 h 966"/>
                <a:gd name="T6" fmla="*/ 11 w 298"/>
                <a:gd name="T7" fmla="*/ 0 h 966"/>
                <a:gd name="T8" fmla="*/ 0 w 298"/>
                <a:gd name="T9" fmla="*/ 7 h 9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966">
                  <a:moveTo>
                    <a:pt x="0" y="7"/>
                  </a:moveTo>
                  <a:lnTo>
                    <a:pt x="286" y="966"/>
                  </a:lnTo>
                  <a:lnTo>
                    <a:pt x="298" y="959"/>
                  </a:lnTo>
                  <a:lnTo>
                    <a:pt x="11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7" name="Freeform 165"/>
            <p:cNvSpPr/>
            <p:nvPr/>
          </p:nvSpPr>
          <p:spPr bwMode="auto">
            <a:xfrm>
              <a:off x="3983" y="2116"/>
              <a:ext cx="232" cy="720"/>
            </a:xfrm>
            <a:custGeom>
              <a:avLst/>
              <a:gdLst>
                <a:gd name="T0" fmla="*/ 222 w 232"/>
                <a:gd name="T1" fmla="*/ 0 h 720"/>
                <a:gd name="T2" fmla="*/ 0 w 232"/>
                <a:gd name="T3" fmla="*/ 720 h 720"/>
                <a:gd name="T4" fmla="*/ 12 w 232"/>
                <a:gd name="T5" fmla="*/ 720 h 720"/>
                <a:gd name="T6" fmla="*/ 232 w 232"/>
                <a:gd name="T7" fmla="*/ 7 h 720"/>
                <a:gd name="T8" fmla="*/ 222 w 232"/>
                <a:gd name="T9" fmla="*/ 0 h 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2" h="720">
                  <a:moveTo>
                    <a:pt x="222" y="0"/>
                  </a:moveTo>
                  <a:lnTo>
                    <a:pt x="0" y="720"/>
                  </a:lnTo>
                  <a:lnTo>
                    <a:pt x="12" y="720"/>
                  </a:lnTo>
                  <a:lnTo>
                    <a:pt x="232" y="7"/>
                  </a:lnTo>
                  <a:lnTo>
                    <a:pt x="22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8" name="Freeform 166"/>
            <p:cNvSpPr/>
            <p:nvPr/>
          </p:nvSpPr>
          <p:spPr bwMode="auto">
            <a:xfrm>
              <a:off x="2896" y="1003"/>
              <a:ext cx="478" cy="118"/>
            </a:xfrm>
            <a:custGeom>
              <a:avLst/>
              <a:gdLst>
                <a:gd name="T0" fmla="*/ 0 w 478"/>
                <a:gd name="T1" fmla="*/ 14 h 118"/>
                <a:gd name="T2" fmla="*/ 478 w 478"/>
                <a:gd name="T3" fmla="*/ 118 h 118"/>
                <a:gd name="T4" fmla="*/ 478 w 478"/>
                <a:gd name="T5" fmla="*/ 104 h 118"/>
                <a:gd name="T6" fmla="*/ 7 w 478"/>
                <a:gd name="T7" fmla="*/ 0 h 118"/>
                <a:gd name="T8" fmla="*/ 0 w 478"/>
                <a:gd name="T9" fmla="*/ 14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118">
                  <a:moveTo>
                    <a:pt x="0" y="14"/>
                  </a:moveTo>
                  <a:lnTo>
                    <a:pt x="478" y="118"/>
                  </a:lnTo>
                  <a:lnTo>
                    <a:pt x="478" y="104"/>
                  </a:lnTo>
                  <a:lnTo>
                    <a:pt x="7" y="0"/>
                  </a:lnTo>
                  <a:lnTo>
                    <a:pt x="0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9" name="Freeform 167"/>
            <p:cNvSpPr/>
            <p:nvPr/>
          </p:nvSpPr>
          <p:spPr bwMode="auto">
            <a:xfrm>
              <a:off x="4366" y="1592"/>
              <a:ext cx="689" cy="164"/>
            </a:xfrm>
            <a:custGeom>
              <a:avLst/>
              <a:gdLst>
                <a:gd name="T0" fmla="*/ 0 w 689"/>
                <a:gd name="T1" fmla="*/ 152 h 164"/>
                <a:gd name="T2" fmla="*/ 682 w 689"/>
                <a:gd name="T3" fmla="*/ 0 h 164"/>
                <a:gd name="T4" fmla="*/ 689 w 689"/>
                <a:gd name="T5" fmla="*/ 12 h 164"/>
                <a:gd name="T6" fmla="*/ 0 w 689"/>
                <a:gd name="T7" fmla="*/ 164 h 164"/>
                <a:gd name="T8" fmla="*/ 0 w 689"/>
                <a:gd name="T9" fmla="*/ 152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164">
                  <a:moveTo>
                    <a:pt x="0" y="152"/>
                  </a:moveTo>
                  <a:lnTo>
                    <a:pt x="682" y="0"/>
                  </a:lnTo>
                  <a:lnTo>
                    <a:pt x="689" y="12"/>
                  </a:lnTo>
                  <a:lnTo>
                    <a:pt x="0" y="164"/>
                  </a:lnTo>
                  <a:lnTo>
                    <a:pt x="0" y="1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0" name="Freeform 168"/>
            <p:cNvSpPr/>
            <p:nvPr/>
          </p:nvSpPr>
          <p:spPr bwMode="auto">
            <a:xfrm>
              <a:off x="3995" y="2899"/>
              <a:ext cx="499" cy="396"/>
            </a:xfrm>
            <a:custGeom>
              <a:avLst/>
              <a:gdLst>
                <a:gd name="T0" fmla="*/ 0 w 499"/>
                <a:gd name="T1" fmla="*/ 5 h 396"/>
                <a:gd name="T2" fmla="*/ 499 w 499"/>
                <a:gd name="T3" fmla="*/ 396 h 396"/>
                <a:gd name="T4" fmla="*/ 499 w 499"/>
                <a:gd name="T5" fmla="*/ 384 h 396"/>
                <a:gd name="T6" fmla="*/ 14 w 499"/>
                <a:gd name="T7" fmla="*/ 0 h 396"/>
                <a:gd name="T8" fmla="*/ 0 w 499"/>
                <a:gd name="T9" fmla="*/ 5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9" h="396">
                  <a:moveTo>
                    <a:pt x="0" y="5"/>
                  </a:moveTo>
                  <a:lnTo>
                    <a:pt x="499" y="396"/>
                  </a:lnTo>
                  <a:lnTo>
                    <a:pt x="499" y="384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1" name="Freeform 169"/>
            <p:cNvSpPr/>
            <p:nvPr/>
          </p:nvSpPr>
          <p:spPr bwMode="auto">
            <a:xfrm>
              <a:off x="3651" y="2918"/>
              <a:ext cx="306" cy="547"/>
            </a:xfrm>
            <a:custGeom>
              <a:avLst/>
              <a:gdLst>
                <a:gd name="T0" fmla="*/ 0 w 306"/>
                <a:gd name="T1" fmla="*/ 540 h 547"/>
                <a:gd name="T2" fmla="*/ 294 w 306"/>
                <a:gd name="T3" fmla="*/ 0 h 547"/>
                <a:gd name="T4" fmla="*/ 306 w 306"/>
                <a:gd name="T5" fmla="*/ 0 h 547"/>
                <a:gd name="T6" fmla="*/ 10 w 306"/>
                <a:gd name="T7" fmla="*/ 547 h 547"/>
                <a:gd name="T8" fmla="*/ 0 w 306"/>
                <a:gd name="T9" fmla="*/ 540 h 5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6" h="547">
                  <a:moveTo>
                    <a:pt x="0" y="540"/>
                  </a:moveTo>
                  <a:lnTo>
                    <a:pt x="294" y="0"/>
                  </a:lnTo>
                  <a:lnTo>
                    <a:pt x="306" y="0"/>
                  </a:lnTo>
                  <a:lnTo>
                    <a:pt x="10" y="547"/>
                  </a:lnTo>
                  <a:lnTo>
                    <a:pt x="0" y="5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2" name="Rectangle 170"/>
            <p:cNvSpPr>
              <a:spLocks noChangeArrowheads="1"/>
            </p:cNvSpPr>
            <p:nvPr/>
          </p:nvSpPr>
          <p:spPr bwMode="auto">
            <a:xfrm>
              <a:off x="2910" y="2881"/>
              <a:ext cx="9" cy="30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3" name="Freeform 171"/>
            <p:cNvSpPr/>
            <p:nvPr/>
          </p:nvSpPr>
          <p:spPr bwMode="auto">
            <a:xfrm>
              <a:off x="3334" y="2109"/>
              <a:ext cx="611" cy="741"/>
            </a:xfrm>
            <a:custGeom>
              <a:avLst/>
              <a:gdLst>
                <a:gd name="T0" fmla="*/ 0 w 611"/>
                <a:gd name="T1" fmla="*/ 7 h 741"/>
                <a:gd name="T2" fmla="*/ 599 w 611"/>
                <a:gd name="T3" fmla="*/ 741 h 741"/>
                <a:gd name="T4" fmla="*/ 611 w 611"/>
                <a:gd name="T5" fmla="*/ 736 h 741"/>
                <a:gd name="T6" fmla="*/ 12 w 611"/>
                <a:gd name="T7" fmla="*/ 0 h 741"/>
                <a:gd name="T8" fmla="*/ 0 w 611"/>
                <a:gd name="T9" fmla="*/ 7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741">
                  <a:moveTo>
                    <a:pt x="0" y="7"/>
                  </a:moveTo>
                  <a:lnTo>
                    <a:pt x="599" y="741"/>
                  </a:lnTo>
                  <a:lnTo>
                    <a:pt x="611" y="736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344" name="Group 4"/>
          <p:cNvGrpSpPr>
            <a:grpSpLocks noChangeAspect="1"/>
          </p:cNvGrpSpPr>
          <p:nvPr/>
        </p:nvGrpSpPr>
        <p:grpSpPr bwMode="auto">
          <a:xfrm>
            <a:off x="10942111" y="5612689"/>
            <a:ext cx="2236319" cy="2177722"/>
            <a:chOff x="2410" y="593"/>
            <a:chExt cx="3015" cy="2936"/>
          </a:xfrm>
          <a:solidFill>
            <a:srgbClr val="F6A27D"/>
          </a:solidFill>
        </p:grpSpPr>
        <p:sp>
          <p:nvSpPr>
            <p:cNvPr id="345" name="Freeform 5"/>
            <p:cNvSpPr/>
            <p:nvPr/>
          </p:nvSpPr>
          <p:spPr bwMode="auto">
            <a:xfrm>
              <a:off x="5079" y="1202"/>
              <a:ext cx="66" cy="509"/>
            </a:xfrm>
            <a:custGeom>
              <a:avLst/>
              <a:gdLst>
                <a:gd name="T0" fmla="*/ 0 w 66"/>
                <a:gd name="T1" fmla="*/ 9 h 509"/>
                <a:gd name="T2" fmla="*/ 54 w 66"/>
                <a:gd name="T3" fmla="*/ 509 h 509"/>
                <a:gd name="T4" fmla="*/ 66 w 66"/>
                <a:gd name="T5" fmla="*/ 509 h 509"/>
                <a:gd name="T6" fmla="*/ 9 w 66"/>
                <a:gd name="T7" fmla="*/ 0 h 509"/>
                <a:gd name="T8" fmla="*/ 0 w 66"/>
                <a:gd name="T9" fmla="*/ 9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509">
                  <a:moveTo>
                    <a:pt x="0" y="9"/>
                  </a:moveTo>
                  <a:lnTo>
                    <a:pt x="54" y="509"/>
                  </a:lnTo>
                  <a:lnTo>
                    <a:pt x="66" y="509"/>
                  </a:lnTo>
                  <a:lnTo>
                    <a:pt x="9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6" name="Freeform 6"/>
            <p:cNvSpPr/>
            <p:nvPr/>
          </p:nvSpPr>
          <p:spPr bwMode="auto">
            <a:xfrm>
              <a:off x="5079" y="1195"/>
              <a:ext cx="303" cy="854"/>
            </a:xfrm>
            <a:custGeom>
              <a:avLst/>
              <a:gdLst>
                <a:gd name="T0" fmla="*/ 14 w 303"/>
                <a:gd name="T1" fmla="*/ 0 h 854"/>
                <a:gd name="T2" fmla="*/ 303 w 303"/>
                <a:gd name="T3" fmla="*/ 854 h 854"/>
                <a:gd name="T4" fmla="*/ 287 w 303"/>
                <a:gd name="T5" fmla="*/ 854 h 854"/>
                <a:gd name="T6" fmla="*/ 0 w 303"/>
                <a:gd name="T7" fmla="*/ 11 h 854"/>
                <a:gd name="T8" fmla="*/ 14 w 303"/>
                <a:gd name="T9" fmla="*/ 0 h 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3" h="854">
                  <a:moveTo>
                    <a:pt x="14" y="0"/>
                  </a:moveTo>
                  <a:lnTo>
                    <a:pt x="303" y="854"/>
                  </a:lnTo>
                  <a:lnTo>
                    <a:pt x="287" y="854"/>
                  </a:lnTo>
                  <a:lnTo>
                    <a:pt x="0" y="11"/>
                  </a:lnTo>
                  <a:lnTo>
                    <a:pt x="1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7" name="Freeform 7"/>
            <p:cNvSpPr/>
            <p:nvPr/>
          </p:nvSpPr>
          <p:spPr bwMode="auto">
            <a:xfrm>
              <a:off x="5074" y="1202"/>
              <a:ext cx="12" cy="345"/>
            </a:xfrm>
            <a:custGeom>
              <a:avLst/>
              <a:gdLst>
                <a:gd name="T0" fmla="*/ 0 w 12"/>
                <a:gd name="T1" fmla="*/ 0 h 345"/>
                <a:gd name="T2" fmla="*/ 0 w 12"/>
                <a:gd name="T3" fmla="*/ 345 h 345"/>
                <a:gd name="T4" fmla="*/ 12 w 12"/>
                <a:gd name="T5" fmla="*/ 345 h 345"/>
                <a:gd name="T6" fmla="*/ 12 w 12"/>
                <a:gd name="T7" fmla="*/ 12 h 345"/>
                <a:gd name="T8" fmla="*/ 0 w 12"/>
                <a:gd name="T9" fmla="*/ 0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345">
                  <a:moveTo>
                    <a:pt x="0" y="0"/>
                  </a:moveTo>
                  <a:lnTo>
                    <a:pt x="0" y="345"/>
                  </a:lnTo>
                  <a:lnTo>
                    <a:pt x="12" y="345"/>
                  </a:lnTo>
                  <a:lnTo>
                    <a:pt x="12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8" name="Rectangle 8"/>
            <p:cNvSpPr>
              <a:spLocks noChangeArrowheads="1"/>
            </p:cNvSpPr>
            <p:nvPr/>
          </p:nvSpPr>
          <p:spPr bwMode="auto">
            <a:xfrm>
              <a:off x="3658" y="3501"/>
              <a:ext cx="647" cy="1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9" name="Freeform 9"/>
            <p:cNvSpPr/>
            <p:nvPr/>
          </p:nvSpPr>
          <p:spPr bwMode="auto">
            <a:xfrm>
              <a:off x="3488" y="3446"/>
              <a:ext cx="118" cy="48"/>
            </a:xfrm>
            <a:custGeom>
              <a:avLst/>
              <a:gdLst>
                <a:gd name="T0" fmla="*/ 0 w 118"/>
                <a:gd name="T1" fmla="*/ 10 h 48"/>
                <a:gd name="T2" fmla="*/ 111 w 118"/>
                <a:gd name="T3" fmla="*/ 48 h 48"/>
                <a:gd name="T4" fmla="*/ 118 w 118"/>
                <a:gd name="T5" fmla="*/ 36 h 48"/>
                <a:gd name="T6" fmla="*/ 14 w 118"/>
                <a:gd name="T7" fmla="*/ 0 h 48"/>
                <a:gd name="T8" fmla="*/ 0 w 118"/>
                <a:gd name="T9" fmla="*/ 1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48">
                  <a:moveTo>
                    <a:pt x="0" y="10"/>
                  </a:moveTo>
                  <a:lnTo>
                    <a:pt x="111" y="48"/>
                  </a:lnTo>
                  <a:lnTo>
                    <a:pt x="118" y="36"/>
                  </a:lnTo>
                  <a:lnTo>
                    <a:pt x="14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0" name="Freeform 10"/>
            <p:cNvSpPr/>
            <p:nvPr/>
          </p:nvSpPr>
          <p:spPr bwMode="auto">
            <a:xfrm>
              <a:off x="2830" y="1026"/>
              <a:ext cx="30" cy="256"/>
            </a:xfrm>
            <a:custGeom>
              <a:avLst/>
              <a:gdLst>
                <a:gd name="T0" fmla="*/ 30 w 30"/>
                <a:gd name="T1" fmla="*/ 0 h 256"/>
                <a:gd name="T2" fmla="*/ 9 w 30"/>
                <a:gd name="T3" fmla="*/ 256 h 256"/>
                <a:gd name="T4" fmla="*/ 0 w 30"/>
                <a:gd name="T5" fmla="*/ 256 h 256"/>
                <a:gd name="T6" fmla="*/ 26 w 30"/>
                <a:gd name="T7" fmla="*/ 0 h 256"/>
                <a:gd name="T8" fmla="*/ 30 w 30"/>
                <a:gd name="T9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56">
                  <a:moveTo>
                    <a:pt x="30" y="0"/>
                  </a:moveTo>
                  <a:lnTo>
                    <a:pt x="9" y="256"/>
                  </a:lnTo>
                  <a:lnTo>
                    <a:pt x="0" y="256"/>
                  </a:lnTo>
                  <a:lnTo>
                    <a:pt x="26" y="0"/>
                  </a:lnTo>
                  <a:lnTo>
                    <a:pt x="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1" name="Freeform 11"/>
            <p:cNvSpPr/>
            <p:nvPr/>
          </p:nvSpPr>
          <p:spPr bwMode="auto">
            <a:xfrm>
              <a:off x="2841" y="773"/>
              <a:ext cx="604" cy="519"/>
            </a:xfrm>
            <a:custGeom>
              <a:avLst/>
              <a:gdLst>
                <a:gd name="T0" fmla="*/ 0 w 604"/>
                <a:gd name="T1" fmla="*/ 512 h 519"/>
                <a:gd name="T2" fmla="*/ 595 w 604"/>
                <a:gd name="T3" fmla="*/ 0 h 519"/>
                <a:gd name="T4" fmla="*/ 604 w 604"/>
                <a:gd name="T5" fmla="*/ 7 h 519"/>
                <a:gd name="T6" fmla="*/ 12 w 604"/>
                <a:gd name="T7" fmla="*/ 519 h 519"/>
                <a:gd name="T8" fmla="*/ 0 w 604"/>
                <a:gd name="T9" fmla="*/ 512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4" h="519">
                  <a:moveTo>
                    <a:pt x="0" y="512"/>
                  </a:moveTo>
                  <a:lnTo>
                    <a:pt x="595" y="0"/>
                  </a:lnTo>
                  <a:lnTo>
                    <a:pt x="604" y="7"/>
                  </a:lnTo>
                  <a:lnTo>
                    <a:pt x="12" y="519"/>
                  </a:lnTo>
                  <a:lnTo>
                    <a:pt x="0" y="5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2" name="Freeform 12"/>
            <p:cNvSpPr/>
            <p:nvPr/>
          </p:nvSpPr>
          <p:spPr bwMode="auto">
            <a:xfrm>
              <a:off x="2988" y="761"/>
              <a:ext cx="445" cy="192"/>
            </a:xfrm>
            <a:custGeom>
              <a:avLst/>
              <a:gdLst>
                <a:gd name="T0" fmla="*/ 445 w 445"/>
                <a:gd name="T1" fmla="*/ 17 h 192"/>
                <a:gd name="T2" fmla="*/ 3 w 445"/>
                <a:gd name="T3" fmla="*/ 192 h 192"/>
                <a:gd name="T4" fmla="*/ 0 w 445"/>
                <a:gd name="T5" fmla="*/ 187 h 192"/>
                <a:gd name="T6" fmla="*/ 445 w 445"/>
                <a:gd name="T7" fmla="*/ 0 h 192"/>
                <a:gd name="T8" fmla="*/ 445 w 445"/>
                <a:gd name="T9" fmla="*/ 17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5" h="192">
                  <a:moveTo>
                    <a:pt x="445" y="17"/>
                  </a:moveTo>
                  <a:lnTo>
                    <a:pt x="3" y="192"/>
                  </a:lnTo>
                  <a:lnTo>
                    <a:pt x="0" y="187"/>
                  </a:lnTo>
                  <a:lnTo>
                    <a:pt x="445" y="0"/>
                  </a:lnTo>
                  <a:lnTo>
                    <a:pt x="445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3" name="Freeform 13"/>
            <p:cNvSpPr/>
            <p:nvPr/>
          </p:nvSpPr>
          <p:spPr bwMode="auto">
            <a:xfrm>
              <a:off x="3478" y="650"/>
              <a:ext cx="159" cy="95"/>
            </a:xfrm>
            <a:custGeom>
              <a:avLst/>
              <a:gdLst>
                <a:gd name="T0" fmla="*/ 10 w 159"/>
                <a:gd name="T1" fmla="*/ 95 h 95"/>
                <a:gd name="T2" fmla="*/ 159 w 159"/>
                <a:gd name="T3" fmla="*/ 9 h 95"/>
                <a:gd name="T4" fmla="*/ 159 w 159"/>
                <a:gd name="T5" fmla="*/ 0 h 95"/>
                <a:gd name="T6" fmla="*/ 0 w 159"/>
                <a:gd name="T7" fmla="*/ 88 h 95"/>
                <a:gd name="T8" fmla="*/ 10 w 159"/>
                <a:gd name="T9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95">
                  <a:moveTo>
                    <a:pt x="10" y="95"/>
                  </a:moveTo>
                  <a:lnTo>
                    <a:pt x="159" y="9"/>
                  </a:lnTo>
                  <a:lnTo>
                    <a:pt x="159" y="0"/>
                  </a:lnTo>
                  <a:lnTo>
                    <a:pt x="0" y="88"/>
                  </a:lnTo>
                  <a:lnTo>
                    <a:pt x="10" y="9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4" name="Freeform 14"/>
            <p:cNvSpPr/>
            <p:nvPr/>
          </p:nvSpPr>
          <p:spPr bwMode="auto">
            <a:xfrm>
              <a:off x="3488" y="683"/>
              <a:ext cx="798" cy="74"/>
            </a:xfrm>
            <a:custGeom>
              <a:avLst/>
              <a:gdLst>
                <a:gd name="T0" fmla="*/ 0 w 798"/>
                <a:gd name="T1" fmla="*/ 62 h 74"/>
                <a:gd name="T2" fmla="*/ 798 w 798"/>
                <a:gd name="T3" fmla="*/ 0 h 74"/>
                <a:gd name="T4" fmla="*/ 798 w 798"/>
                <a:gd name="T5" fmla="*/ 10 h 74"/>
                <a:gd name="T6" fmla="*/ 0 w 798"/>
                <a:gd name="T7" fmla="*/ 74 h 74"/>
                <a:gd name="T8" fmla="*/ 0 w 798"/>
                <a:gd name="T9" fmla="*/ 6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8" h="74">
                  <a:moveTo>
                    <a:pt x="0" y="62"/>
                  </a:moveTo>
                  <a:lnTo>
                    <a:pt x="798" y="0"/>
                  </a:lnTo>
                  <a:lnTo>
                    <a:pt x="798" y="10"/>
                  </a:lnTo>
                  <a:lnTo>
                    <a:pt x="0" y="74"/>
                  </a:lnTo>
                  <a:lnTo>
                    <a:pt x="0" y="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5" name="Freeform 15"/>
            <p:cNvSpPr/>
            <p:nvPr/>
          </p:nvSpPr>
          <p:spPr bwMode="auto">
            <a:xfrm>
              <a:off x="3421" y="778"/>
              <a:ext cx="34" cy="308"/>
            </a:xfrm>
            <a:custGeom>
              <a:avLst/>
              <a:gdLst>
                <a:gd name="T0" fmla="*/ 29 w 34"/>
                <a:gd name="T1" fmla="*/ 0 h 308"/>
                <a:gd name="T2" fmla="*/ 0 w 34"/>
                <a:gd name="T3" fmla="*/ 308 h 308"/>
                <a:gd name="T4" fmla="*/ 12 w 34"/>
                <a:gd name="T5" fmla="*/ 308 h 308"/>
                <a:gd name="T6" fmla="*/ 34 w 34"/>
                <a:gd name="T7" fmla="*/ 0 h 308"/>
                <a:gd name="T8" fmla="*/ 29 w 34"/>
                <a:gd name="T9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308">
                  <a:moveTo>
                    <a:pt x="29" y="0"/>
                  </a:moveTo>
                  <a:lnTo>
                    <a:pt x="0" y="308"/>
                  </a:lnTo>
                  <a:lnTo>
                    <a:pt x="12" y="308"/>
                  </a:lnTo>
                  <a:lnTo>
                    <a:pt x="34" y="0"/>
                  </a:ln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6" name="Freeform 16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  <a:gd name="T10" fmla="*/ 0 w 571"/>
                <a:gd name="T11" fmla="*/ 11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7" name="Freeform 17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8" name="Freeform 18"/>
            <p:cNvSpPr/>
            <p:nvPr/>
          </p:nvSpPr>
          <p:spPr bwMode="auto">
            <a:xfrm>
              <a:off x="4087" y="693"/>
              <a:ext cx="225" cy="307"/>
            </a:xfrm>
            <a:custGeom>
              <a:avLst/>
              <a:gdLst>
                <a:gd name="T0" fmla="*/ 213 w 225"/>
                <a:gd name="T1" fmla="*/ 0 h 307"/>
                <a:gd name="T2" fmla="*/ 0 w 225"/>
                <a:gd name="T3" fmla="*/ 298 h 307"/>
                <a:gd name="T4" fmla="*/ 12 w 225"/>
                <a:gd name="T5" fmla="*/ 307 h 307"/>
                <a:gd name="T6" fmla="*/ 225 w 225"/>
                <a:gd name="T7" fmla="*/ 7 h 307"/>
                <a:gd name="T8" fmla="*/ 213 w 225"/>
                <a:gd name="T9" fmla="*/ 0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5" h="307">
                  <a:moveTo>
                    <a:pt x="213" y="0"/>
                  </a:moveTo>
                  <a:lnTo>
                    <a:pt x="0" y="298"/>
                  </a:lnTo>
                  <a:lnTo>
                    <a:pt x="12" y="307"/>
                  </a:lnTo>
                  <a:lnTo>
                    <a:pt x="225" y="7"/>
                  </a:lnTo>
                  <a:lnTo>
                    <a:pt x="21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9" name="Freeform 19"/>
            <p:cNvSpPr/>
            <p:nvPr/>
          </p:nvSpPr>
          <p:spPr bwMode="auto">
            <a:xfrm>
              <a:off x="2481" y="1318"/>
              <a:ext cx="339" cy="343"/>
            </a:xfrm>
            <a:custGeom>
              <a:avLst/>
              <a:gdLst>
                <a:gd name="T0" fmla="*/ 0 w 339"/>
                <a:gd name="T1" fmla="*/ 336 h 343"/>
                <a:gd name="T2" fmla="*/ 332 w 339"/>
                <a:gd name="T3" fmla="*/ 0 h 343"/>
                <a:gd name="T4" fmla="*/ 339 w 339"/>
                <a:gd name="T5" fmla="*/ 7 h 343"/>
                <a:gd name="T6" fmla="*/ 5 w 339"/>
                <a:gd name="T7" fmla="*/ 343 h 343"/>
                <a:gd name="T8" fmla="*/ 0 w 339"/>
                <a:gd name="T9" fmla="*/ 336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9" h="343">
                  <a:moveTo>
                    <a:pt x="0" y="336"/>
                  </a:moveTo>
                  <a:lnTo>
                    <a:pt x="332" y="0"/>
                  </a:lnTo>
                  <a:lnTo>
                    <a:pt x="339" y="7"/>
                  </a:lnTo>
                  <a:lnTo>
                    <a:pt x="5" y="343"/>
                  </a:lnTo>
                  <a:lnTo>
                    <a:pt x="0" y="3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0" name="Freeform 20"/>
            <p:cNvSpPr/>
            <p:nvPr/>
          </p:nvSpPr>
          <p:spPr bwMode="auto">
            <a:xfrm>
              <a:off x="2616" y="1332"/>
              <a:ext cx="209" cy="753"/>
            </a:xfrm>
            <a:custGeom>
              <a:avLst/>
              <a:gdLst>
                <a:gd name="T0" fmla="*/ 197 w 209"/>
                <a:gd name="T1" fmla="*/ 0 h 753"/>
                <a:gd name="T2" fmla="*/ 0 w 209"/>
                <a:gd name="T3" fmla="*/ 743 h 753"/>
                <a:gd name="T4" fmla="*/ 10 w 209"/>
                <a:gd name="T5" fmla="*/ 753 h 753"/>
                <a:gd name="T6" fmla="*/ 209 w 209"/>
                <a:gd name="T7" fmla="*/ 0 h 753"/>
                <a:gd name="T8" fmla="*/ 197 w 209"/>
                <a:gd name="T9" fmla="*/ 0 h 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753">
                  <a:moveTo>
                    <a:pt x="197" y="0"/>
                  </a:moveTo>
                  <a:lnTo>
                    <a:pt x="0" y="743"/>
                  </a:lnTo>
                  <a:lnTo>
                    <a:pt x="10" y="753"/>
                  </a:lnTo>
                  <a:lnTo>
                    <a:pt x="209" y="0"/>
                  </a:lnTo>
                  <a:lnTo>
                    <a:pt x="19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1" name="Freeform 21"/>
            <p:cNvSpPr/>
            <p:nvPr/>
          </p:nvSpPr>
          <p:spPr bwMode="auto">
            <a:xfrm>
              <a:off x="2477" y="1704"/>
              <a:ext cx="106" cy="92"/>
            </a:xfrm>
            <a:custGeom>
              <a:avLst/>
              <a:gdLst>
                <a:gd name="T0" fmla="*/ 0 w 106"/>
                <a:gd name="T1" fmla="*/ 7 h 92"/>
                <a:gd name="T2" fmla="*/ 94 w 106"/>
                <a:gd name="T3" fmla="*/ 92 h 92"/>
                <a:gd name="T4" fmla="*/ 106 w 106"/>
                <a:gd name="T5" fmla="*/ 75 h 92"/>
                <a:gd name="T6" fmla="*/ 9 w 106"/>
                <a:gd name="T7" fmla="*/ 0 h 92"/>
                <a:gd name="T8" fmla="*/ 0 w 106"/>
                <a:gd name="T9" fmla="*/ 7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92">
                  <a:moveTo>
                    <a:pt x="0" y="7"/>
                  </a:moveTo>
                  <a:lnTo>
                    <a:pt x="94" y="92"/>
                  </a:lnTo>
                  <a:lnTo>
                    <a:pt x="106" y="75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2" name="Freeform 22"/>
            <p:cNvSpPr/>
            <p:nvPr/>
          </p:nvSpPr>
          <p:spPr bwMode="auto">
            <a:xfrm>
              <a:off x="2451" y="1711"/>
              <a:ext cx="146" cy="374"/>
            </a:xfrm>
            <a:custGeom>
              <a:avLst/>
              <a:gdLst>
                <a:gd name="T0" fmla="*/ 0 w 146"/>
                <a:gd name="T1" fmla="*/ 0 h 374"/>
                <a:gd name="T2" fmla="*/ 135 w 146"/>
                <a:gd name="T3" fmla="*/ 374 h 374"/>
                <a:gd name="T4" fmla="*/ 146 w 146"/>
                <a:gd name="T5" fmla="*/ 374 h 374"/>
                <a:gd name="T6" fmla="*/ 11 w 146"/>
                <a:gd name="T7" fmla="*/ 0 h 374"/>
                <a:gd name="T8" fmla="*/ 0 w 146"/>
                <a:gd name="T9" fmla="*/ 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374">
                  <a:moveTo>
                    <a:pt x="0" y="0"/>
                  </a:moveTo>
                  <a:lnTo>
                    <a:pt x="135" y="374"/>
                  </a:lnTo>
                  <a:lnTo>
                    <a:pt x="146" y="374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3" name="Rectangle 23"/>
            <p:cNvSpPr>
              <a:spLocks noChangeArrowheads="1"/>
            </p:cNvSpPr>
            <p:nvPr/>
          </p:nvSpPr>
          <p:spPr bwMode="auto">
            <a:xfrm>
              <a:off x="3410" y="1164"/>
              <a:ext cx="11" cy="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4" name="Freeform 24"/>
            <p:cNvSpPr/>
            <p:nvPr/>
          </p:nvSpPr>
          <p:spPr bwMode="auto">
            <a:xfrm>
              <a:off x="2848" y="1202"/>
              <a:ext cx="538" cy="111"/>
            </a:xfrm>
            <a:custGeom>
              <a:avLst/>
              <a:gdLst>
                <a:gd name="T0" fmla="*/ 0 w 538"/>
                <a:gd name="T1" fmla="*/ 102 h 111"/>
                <a:gd name="T2" fmla="*/ 538 w 538"/>
                <a:gd name="T3" fmla="*/ 0 h 111"/>
                <a:gd name="T4" fmla="*/ 538 w 538"/>
                <a:gd name="T5" fmla="*/ 9 h 111"/>
                <a:gd name="T6" fmla="*/ 0 w 538"/>
                <a:gd name="T7" fmla="*/ 111 h 111"/>
                <a:gd name="T8" fmla="*/ 0 w 538"/>
                <a:gd name="T9" fmla="*/ 102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8" h="111">
                  <a:moveTo>
                    <a:pt x="0" y="102"/>
                  </a:moveTo>
                  <a:lnTo>
                    <a:pt x="538" y="0"/>
                  </a:lnTo>
                  <a:lnTo>
                    <a:pt x="538" y="9"/>
                  </a:lnTo>
                  <a:lnTo>
                    <a:pt x="0" y="111"/>
                  </a:lnTo>
                  <a:lnTo>
                    <a:pt x="0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5" name="Freeform 25"/>
            <p:cNvSpPr/>
            <p:nvPr/>
          </p:nvSpPr>
          <p:spPr bwMode="auto">
            <a:xfrm>
              <a:off x="2834" y="1320"/>
              <a:ext cx="287" cy="455"/>
            </a:xfrm>
            <a:custGeom>
              <a:avLst/>
              <a:gdLst>
                <a:gd name="T0" fmla="*/ 0 w 287"/>
                <a:gd name="T1" fmla="*/ 5 h 455"/>
                <a:gd name="T2" fmla="*/ 275 w 287"/>
                <a:gd name="T3" fmla="*/ 450 h 455"/>
                <a:gd name="T4" fmla="*/ 277 w 287"/>
                <a:gd name="T5" fmla="*/ 455 h 455"/>
                <a:gd name="T6" fmla="*/ 287 w 287"/>
                <a:gd name="T7" fmla="*/ 445 h 455"/>
                <a:gd name="T8" fmla="*/ 7 w 287"/>
                <a:gd name="T9" fmla="*/ 0 h 455"/>
                <a:gd name="T10" fmla="*/ 0 w 287"/>
                <a:gd name="T11" fmla="*/ 5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7" h="455">
                  <a:moveTo>
                    <a:pt x="0" y="5"/>
                  </a:moveTo>
                  <a:lnTo>
                    <a:pt x="275" y="450"/>
                  </a:lnTo>
                  <a:lnTo>
                    <a:pt x="277" y="455"/>
                  </a:lnTo>
                  <a:lnTo>
                    <a:pt x="287" y="445"/>
                  </a:lnTo>
                  <a:lnTo>
                    <a:pt x="7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6" name="Freeform 26"/>
            <p:cNvSpPr/>
            <p:nvPr/>
          </p:nvSpPr>
          <p:spPr bwMode="auto">
            <a:xfrm>
              <a:off x="3140" y="1221"/>
              <a:ext cx="270" cy="544"/>
            </a:xfrm>
            <a:custGeom>
              <a:avLst/>
              <a:gdLst>
                <a:gd name="T0" fmla="*/ 0 w 270"/>
                <a:gd name="T1" fmla="*/ 544 h 544"/>
                <a:gd name="T2" fmla="*/ 263 w 270"/>
                <a:gd name="T3" fmla="*/ 0 h 544"/>
                <a:gd name="T4" fmla="*/ 270 w 270"/>
                <a:gd name="T5" fmla="*/ 0 h 544"/>
                <a:gd name="T6" fmla="*/ 14 w 270"/>
                <a:gd name="T7" fmla="*/ 544 h 544"/>
                <a:gd name="T8" fmla="*/ 0 w 270"/>
                <a:gd name="T9" fmla="*/ 544 h 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0" h="544">
                  <a:moveTo>
                    <a:pt x="0" y="544"/>
                  </a:moveTo>
                  <a:lnTo>
                    <a:pt x="263" y="0"/>
                  </a:lnTo>
                  <a:lnTo>
                    <a:pt x="270" y="0"/>
                  </a:lnTo>
                  <a:lnTo>
                    <a:pt x="14" y="544"/>
                  </a:lnTo>
                  <a:lnTo>
                    <a:pt x="0" y="5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7" name="Freeform 27"/>
            <p:cNvSpPr/>
            <p:nvPr/>
          </p:nvSpPr>
          <p:spPr bwMode="auto">
            <a:xfrm>
              <a:off x="3317" y="1221"/>
              <a:ext cx="93" cy="809"/>
            </a:xfrm>
            <a:custGeom>
              <a:avLst/>
              <a:gdLst>
                <a:gd name="T0" fmla="*/ 83 w 93"/>
                <a:gd name="T1" fmla="*/ 0 h 809"/>
                <a:gd name="T2" fmla="*/ 0 w 93"/>
                <a:gd name="T3" fmla="*/ 809 h 809"/>
                <a:gd name="T4" fmla="*/ 12 w 93"/>
                <a:gd name="T5" fmla="*/ 809 h 809"/>
                <a:gd name="T6" fmla="*/ 93 w 93"/>
                <a:gd name="T7" fmla="*/ 0 h 809"/>
                <a:gd name="T8" fmla="*/ 83 w 93"/>
                <a:gd name="T9" fmla="*/ 0 h 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" h="809">
                  <a:moveTo>
                    <a:pt x="83" y="0"/>
                  </a:moveTo>
                  <a:lnTo>
                    <a:pt x="0" y="809"/>
                  </a:lnTo>
                  <a:lnTo>
                    <a:pt x="12" y="809"/>
                  </a:lnTo>
                  <a:lnTo>
                    <a:pt x="93" y="0"/>
                  </a:lnTo>
                  <a:lnTo>
                    <a:pt x="8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8" name="Freeform 28"/>
            <p:cNvSpPr/>
            <p:nvPr/>
          </p:nvSpPr>
          <p:spPr bwMode="auto">
            <a:xfrm>
              <a:off x="3438" y="1022"/>
              <a:ext cx="611" cy="180"/>
            </a:xfrm>
            <a:custGeom>
              <a:avLst/>
              <a:gdLst>
                <a:gd name="T0" fmla="*/ 0 w 611"/>
                <a:gd name="T1" fmla="*/ 165 h 180"/>
                <a:gd name="T2" fmla="*/ 611 w 611"/>
                <a:gd name="T3" fmla="*/ 0 h 180"/>
                <a:gd name="T4" fmla="*/ 611 w 611"/>
                <a:gd name="T5" fmla="*/ 14 h 180"/>
                <a:gd name="T6" fmla="*/ 0 w 611"/>
                <a:gd name="T7" fmla="*/ 180 h 180"/>
                <a:gd name="T8" fmla="*/ 0 w 611"/>
                <a:gd name="T9" fmla="*/ 165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180">
                  <a:moveTo>
                    <a:pt x="0" y="165"/>
                  </a:moveTo>
                  <a:lnTo>
                    <a:pt x="611" y="0"/>
                  </a:lnTo>
                  <a:lnTo>
                    <a:pt x="611" y="14"/>
                  </a:lnTo>
                  <a:lnTo>
                    <a:pt x="0" y="180"/>
                  </a:lnTo>
                  <a:lnTo>
                    <a:pt x="0" y="1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9" name="Freeform 29"/>
            <p:cNvSpPr/>
            <p:nvPr/>
          </p:nvSpPr>
          <p:spPr bwMode="auto">
            <a:xfrm>
              <a:off x="4340" y="702"/>
              <a:ext cx="377" cy="396"/>
            </a:xfrm>
            <a:custGeom>
              <a:avLst/>
              <a:gdLst>
                <a:gd name="T0" fmla="*/ 0 w 377"/>
                <a:gd name="T1" fmla="*/ 12 h 396"/>
                <a:gd name="T2" fmla="*/ 370 w 377"/>
                <a:gd name="T3" fmla="*/ 396 h 396"/>
                <a:gd name="T4" fmla="*/ 377 w 377"/>
                <a:gd name="T5" fmla="*/ 388 h 396"/>
                <a:gd name="T6" fmla="*/ 0 w 377"/>
                <a:gd name="T7" fmla="*/ 0 h 396"/>
                <a:gd name="T8" fmla="*/ 0 w 377"/>
                <a:gd name="T9" fmla="*/ 12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7" h="396">
                  <a:moveTo>
                    <a:pt x="0" y="12"/>
                  </a:moveTo>
                  <a:lnTo>
                    <a:pt x="370" y="396"/>
                  </a:lnTo>
                  <a:lnTo>
                    <a:pt x="377" y="388"/>
                  </a:lnTo>
                  <a:lnTo>
                    <a:pt x="0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0" name="Freeform 30"/>
            <p:cNvSpPr/>
            <p:nvPr/>
          </p:nvSpPr>
          <p:spPr bwMode="auto">
            <a:xfrm>
              <a:off x="4108" y="1015"/>
              <a:ext cx="597" cy="97"/>
            </a:xfrm>
            <a:custGeom>
              <a:avLst/>
              <a:gdLst>
                <a:gd name="T0" fmla="*/ 0 w 597"/>
                <a:gd name="T1" fmla="*/ 0 h 97"/>
                <a:gd name="T2" fmla="*/ 597 w 597"/>
                <a:gd name="T3" fmla="*/ 90 h 97"/>
                <a:gd name="T4" fmla="*/ 597 w 597"/>
                <a:gd name="T5" fmla="*/ 97 h 97"/>
                <a:gd name="T6" fmla="*/ 0 w 597"/>
                <a:gd name="T7" fmla="*/ 11 h 97"/>
                <a:gd name="T8" fmla="*/ 0 w 597"/>
                <a:gd name="T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97">
                  <a:moveTo>
                    <a:pt x="0" y="0"/>
                  </a:moveTo>
                  <a:lnTo>
                    <a:pt x="597" y="90"/>
                  </a:lnTo>
                  <a:lnTo>
                    <a:pt x="597" y="97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1" name="Freeform 31"/>
            <p:cNvSpPr/>
            <p:nvPr/>
          </p:nvSpPr>
          <p:spPr bwMode="auto">
            <a:xfrm>
              <a:off x="4759" y="1121"/>
              <a:ext cx="280" cy="55"/>
            </a:xfrm>
            <a:custGeom>
              <a:avLst/>
              <a:gdLst>
                <a:gd name="T0" fmla="*/ 5 w 280"/>
                <a:gd name="T1" fmla="*/ 0 h 55"/>
                <a:gd name="T2" fmla="*/ 280 w 280"/>
                <a:gd name="T3" fmla="*/ 40 h 55"/>
                <a:gd name="T4" fmla="*/ 280 w 280"/>
                <a:gd name="T5" fmla="*/ 55 h 55"/>
                <a:gd name="T6" fmla="*/ 0 w 280"/>
                <a:gd name="T7" fmla="*/ 7 h 55"/>
                <a:gd name="T8" fmla="*/ 5 w 280"/>
                <a:gd name="T9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0" h="55">
                  <a:moveTo>
                    <a:pt x="5" y="0"/>
                  </a:moveTo>
                  <a:lnTo>
                    <a:pt x="280" y="40"/>
                  </a:lnTo>
                  <a:lnTo>
                    <a:pt x="280" y="55"/>
                  </a:lnTo>
                  <a:lnTo>
                    <a:pt x="0" y="7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2" name="Freeform 32"/>
            <p:cNvSpPr/>
            <p:nvPr/>
          </p:nvSpPr>
          <p:spPr bwMode="auto">
            <a:xfrm>
              <a:off x="4745" y="1131"/>
              <a:ext cx="298" cy="447"/>
            </a:xfrm>
            <a:custGeom>
              <a:avLst/>
              <a:gdLst>
                <a:gd name="T0" fmla="*/ 0 w 298"/>
                <a:gd name="T1" fmla="*/ 9 h 447"/>
                <a:gd name="T2" fmla="*/ 294 w 298"/>
                <a:gd name="T3" fmla="*/ 447 h 447"/>
                <a:gd name="T4" fmla="*/ 298 w 298"/>
                <a:gd name="T5" fmla="*/ 440 h 447"/>
                <a:gd name="T6" fmla="*/ 7 w 298"/>
                <a:gd name="T7" fmla="*/ 0 h 447"/>
                <a:gd name="T8" fmla="*/ 0 w 298"/>
                <a:gd name="T9" fmla="*/ 9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447">
                  <a:moveTo>
                    <a:pt x="0" y="9"/>
                  </a:moveTo>
                  <a:lnTo>
                    <a:pt x="294" y="447"/>
                  </a:lnTo>
                  <a:lnTo>
                    <a:pt x="298" y="440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3" name="Freeform 33"/>
            <p:cNvSpPr/>
            <p:nvPr/>
          </p:nvSpPr>
          <p:spPr bwMode="auto">
            <a:xfrm>
              <a:off x="4551" y="1135"/>
              <a:ext cx="182" cy="422"/>
            </a:xfrm>
            <a:custGeom>
              <a:avLst/>
              <a:gdLst>
                <a:gd name="T0" fmla="*/ 173 w 182"/>
                <a:gd name="T1" fmla="*/ 0 h 422"/>
                <a:gd name="T2" fmla="*/ 0 w 182"/>
                <a:gd name="T3" fmla="*/ 422 h 422"/>
                <a:gd name="T4" fmla="*/ 12 w 182"/>
                <a:gd name="T5" fmla="*/ 422 h 422"/>
                <a:gd name="T6" fmla="*/ 182 w 182"/>
                <a:gd name="T7" fmla="*/ 0 h 422"/>
                <a:gd name="T8" fmla="*/ 173 w 182"/>
                <a:gd name="T9" fmla="*/ 0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2" h="422">
                  <a:moveTo>
                    <a:pt x="173" y="0"/>
                  </a:moveTo>
                  <a:lnTo>
                    <a:pt x="0" y="422"/>
                  </a:lnTo>
                  <a:lnTo>
                    <a:pt x="12" y="422"/>
                  </a:lnTo>
                  <a:lnTo>
                    <a:pt x="182" y="0"/>
                  </a:lnTo>
                  <a:lnTo>
                    <a:pt x="1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4" name="Freeform 34"/>
            <p:cNvSpPr/>
            <p:nvPr/>
          </p:nvSpPr>
          <p:spPr bwMode="auto">
            <a:xfrm>
              <a:off x="3414" y="1214"/>
              <a:ext cx="401" cy="388"/>
            </a:xfrm>
            <a:custGeom>
              <a:avLst/>
              <a:gdLst>
                <a:gd name="T0" fmla="*/ 0 w 401"/>
                <a:gd name="T1" fmla="*/ 0 h 388"/>
                <a:gd name="T2" fmla="*/ 393 w 401"/>
                <a:gd name="T3" fmla="*/ 388 h 388"/>
                <a:gd name="T4" fmla="*/ 401 w 401"/>
                <a:gd name="T5" fmla="*/ 378 h 388"/>
                <a:gd name="T6" fmla="*/ 12 w 401"/>
                <a:gd name="T7" fmla="*/ 0 h 388"/>
                <a:gd name="T8" fmla="*/ 0 w 40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1" h="388">
                  <a:moveTo>
                    <a:pt x="0" y="0"/>
                  </a:moveTo>
                  <a:lnTo>
                    <a:pt x="393" y="388"/>
                  </a:lnTo>
                  <a:lnTo>
                    <a:pt x="401" y="37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5" name="Freeform 35"/>
            <p:cNvSpPr/>
            <p:nvPr/>
          </p:nvSpPr>
          <p:spPr bwMode="auto">
            <a:xfrm>
              <a:off x="3833" y="1034"/>
              <a:ext cx="233" cy="558"/>
            </a:xfrm>
            <a:custGeom>
              <a:avLst/>
              <a:gdLst>
                <a:gd name="T0" fmla="*/ 225 w 233"/>
                <a:gd name="T1" fmla="*/ 0 h 558"/>
                <a:gd name="T2" fmla="*/ 0 w 233"/>
                <a:gd name="T3" fmla="*/ 558 h 558"/>
                <a:gd name="T4" fmla="*/ 10 w 233"/>
                <a:gd name="T5" fmla="*/ 558 h 558"/>
                <a:gd name="T6" fmla="*/ 233 w 233"/>
                <a:gd name="T7" fmla="*/ 0 h 558"/>
                <a:gd name="T8" fmla="*/ 225 w 233"/>
                <a:gd name="T9" fmla="*/ 0 h 5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3" h="558">
                  <a:moveTo>
                    <a:pt x="225" y="0"/>
                  </a:moveTo>
                  <a:lnTo>
                    <a:pt x="0" y="558"/>
                  </a:lnTo>
                  <a:lnTo>
                    <a:pt x="10" y="558"/>
                  </a:lnTo>
                  <a:lnTo>
                    <a:pt x="233" y="0"/>
                  </a:lnTo>
                  <a:lnTo>
                    <a:pt x="2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6" name="Freeform 36"/>
            <p:cNvSpPr/>
            <p:nvPr/>
          </p:nvSpPr>
          <p:spPr bwMode="auto">
            <a:xfrm>
              <a:off x="4087" y="1034"/>
              <a:ext cx="452" cy="530"/>
            </a:xfrm>
            <a:custGeom>
              <a:avLst/>
              <a:gdLst>
                <a:gd name="T0" fmla="*/ 0 w 452"/>
                <a:gd name="T1" fmla="*/ 0 h 530"/>
                <a:gd name="T2" fmla="*/ 440 w 452"/>
                <a:gd name="T3" fmla="*/ 530 h 530"/>
                <a:gd name="T4" fmla="*/ 452 w 452"/>
                <a:gd name="T5" fmla="*/ 528 h 530"/>
                <a:gd name="T6" fmla="*/ 12 w 452"/>
                <a:gd name="T7" fmla="*/ 0 h 530"/>
                <a:gd name="T8" fmla="*/ 0 w 452"/>
                <a:gd name="T9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2" h="530">
                  <a:moveTo>
                    <a:pt x="0" y="0"/>
                  </a:moveTo>
                  <a:lnTo>
                    <a:pt x="440" y="530"/>
                  </a:lnTo>
                  <a:lnTo>
                    <a:pt x="452" y="5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7" name="Freeform 37"/>
            <p:cNvSpPr/>
            <p:nvPr/>
          </p:nvSpPr>
          <p:spPr bwMode="auto">
            <a:xfrm>
              <a:off x="3836" y="1588"/>
              <a:ext cx="689" cy="23"/>
            </a:xfrm>
            <a:custGeom>
              <a:avLst/>
              <a:gdLst>
                <a:gd name="T0" fmla="*/ 0 w 689"/>
                <a:gd name="T1" fmla="*/ 16 h 23"/>
                <a:gd name="T2" fmla="*/ 689 w 689"/>
                <a:gd name="T3" fmla="*/ 0 h 23"/>
                <a:gd name="T4" fmla="*/ 689 w 689"/>
                <a:gd name="T5" fmla="*/ 7 h 23"/>
                <a:gd name="T6" fmla="*/ 12 w 689"/>
                <a:gd name="T7" fmla="*/ 23 h 23"/>
                <a:gd name="T8" fmla="*/ 0 w 689"/>
                <a:gd name="T9" fmla="*/ 16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23">
                  <a:moveTo>
                    <a:pt x="0" y="16"/>
                  </a:moveTo>
                  <a:lnTo>
                    <a:pt x="689" y="0"/>
                  </a:lnTo>
                  <a:lnTo>
                    <a:pt x="689" y="7"/>
                  </a:lnTo>
                  <a:lnTo>
                    <a:pt x="12" y="23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8" name="Freeform 38"/>
            <p:cNvSpPr/>
            <p:nvPr/>
          </p:nvSpPr>
          <p:spPr bwMode="auto">
            <a:xfrm>
              <a:off x="5093" y="1621"/>
              <a:ext cx="273" cy="428"/>
            </a:xfrm>
            <a:custGeom>
              <a:avLst/>
              <a:gdLst>
                <a:gd name="T0" fmla="*/ 0 w 273"/>
                <a:gd name="T1" fmla="*/ 0 h 428"/>
                <a:gd name="T2" fmla="*/ 263 w 273"/>
                <a:gd name="T3" fmla="*/ 428 h 428"/>
                <a:gd name="T4" fmla="*/ 273 w 273"/>
                <a:gd name="T5" fmla="*/ 428 h 428"/>
                <a:gd name="T6" fmla="*/ 12 w 273"/>
                <a:gd name="T7" fmla="*/ 0 h 428"/>
                <a:gd name="T8" fmla="*/ 0 w 27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3" h="428">
                  <a:moveTo>
                    <a:pt x="0" y="0"/>
                  </a:moveTo>
                  <a:lnTo>
                    <a:pt x="263" y="428"/>
                  </a:lnTo>
                  <a:lnTo>
                    <a:pt x="273" y="4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9" name="Freeform 39"/>
            <p:cNvSpPr/>
            <p:nvPr/>
          </p:nvSpPr>
          <p:spPr bwMode="auto">
            <a:xfrm>
              <a:off x="5070" y="1621"/>
              <a:ext cx="293" cy="428"/>
            </a:xfrm>
            <a:custGeom>
              <a:avLst/>
              <a:gdLst>
                <a:gd name="T0" fmla="*/ 0 w 293"/>
                <a:gd name="T1" fmla="*/ 0 h 428"/>
                <a:gd name="T2" fmla="*/ 286 w 293"/>
                <a:gd name="T3" fmla="*/ 428 h 428"/>
                <a:gd name="T4" fmla="*/ 293 w 293"/>
                <a:gd name="T5" fmla="*/ 421 h 428"/>
                <a:gd name="T6" fmla="*/ 16 w 293"/>
                <a:gd name="T7" fmla="*/ 0 h 428"/>
                <a:gd name="T8" fmla="*/ 0 w 29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3" h="428">
                  <a:moveTo>
                    <a:pt x="0" y="0"/>
                  </a:moveTo>
                  <a:lnTo>
                    <a:pt x="286" y="428"/>
                  </a:lnTo>
                  <a:lnTo>
                    <a:pt x="293" y="421"/>
                  </a:lnTo>
                  <a:lnTo>
                    <a:pt x="1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0" name="Freeform 40"/>
            <p:cNvSpPr/>
            <p:nvPr/>
          </p:nvSpPr>
          <p:spPr bwMode="auto">
            <a:xfrm>
              <a:off x="4568" y="1581"/>
              <a:ext cx="551" cy="156"/>
            </a:xfrm>
            <a:custGeom>
              <a:avLst/>
              <a:gdLst>
                <a:gd name="T0" fmla="*/ 0 w 551"/>
                <a:gd name="T1" fmla="*/ 0 h 156"/>
                <a:gd name="T2" fmla="*/ 551 w 551"/>
                <a:gd name="T3" fmla="*/ 146 h 156"/>
                <a:gd name="T4" fmla="*/ 539 w 551"/>
                <a:gd name="T5" fmla="*/ 156 h 156"/>
                <a:gd name="T6" fmla="*/ 0 w 551"/>
                <a:gd name="T7" fmla="*/ 11 h 156"/>
                <a:gd name="T8" fmla="*/ 0 w 551"/>
                <a:gd name="T9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1" h="156">
                  <a:moveTo>
                    <a:pt x="0" y="0"/>
                  </a:moveTo>
                  <a:lnTo>
                    <a:pt x="551" y="146"/>
                  </a:lnTo>
                  <a:lnTo>
                    <a:pt x="539" y="156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1" name="Freeform 41"/>
            <p:cNvSpPr/>
            <p:nvPr/>
          </p:nvSpPr>
          <p:spPr bwMode="auto">
            <a:xfrm>
              <a:off x="4546" y="1597"/>
              <a:ext cx="228" cy="677"/>
            </a:xfrm>
            <a:custGeom>
              <a:avLst/>
              <a:gdLst>
                <a:gd name="T0" fmla="*/ 0 w 228"/>
                <a:gd name="T1" fmla="*/ 0 h 677"/>
                <a:gd name="T2" fmla="*/ 223 w 228"/>
                <a:gd name="T3" fmla="*/ 677 h 677"/>
                <a:gd name="T4" fmla="*/ 228 w 228"/>
                <a:gd name="T5" fmla="*/ 677 h 677"/>
                <a:gd name="T6" fmla="*/ 10 w 228"/>
                <a:gd name="T7" fmla="*/ 0 h 677"/>
                <a:gd name="T8" fmla="*/ 0 w 228"/>
                <a:gd name="T9" fmla="*/ 0 h 6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8" h="677">
                  <a:moveTo>
                    <a:pt x="0" y="0"/>
                  </a:moveTo>
                  <a:lnTo>
                    <a:pt x="223" y="677"/>
                  </a:lnTo>
                  <a:lnTo>
                    <a:pt x="228" y="677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2" name="Freeform 42"/>
            <p:cNvSpPr/>
            <p:nvPr/>
          </p:nvSpPr>
          <p:spPr bwMode="auto">
            <a:xfrm>
              <a:off x="4229" y="1604"/>
              <a:ext cx="310" cy="481"/>
            </a:xfrm>
            <a:custGeom>
              <a:avLst/>
              <a:gdLst>
                <a:gd name="T0" fmla="*/ 0 w 310"/>
                <a:gd name="T1" fmla="*/ 481 h 481"/>
                <a:gd name="T2" fmla="*/ 301 w 310"/>
                <a:gd name="T3" fmla="*/ 0 h 481"/>
                <a:gd name="T4" fmla="*/ 310 w 310"/>
                <a:gd name="T5" fmla="*/ 0 h 481"/>
                <a:gd name="T6" fmla="*/ 7 w 310"/>
                <a:gd name="T7" fmla="*/ 481 h 481"/>
                <a:gd name="T8" fmla="*/ 0 w 310"/>
                <a:gd name="T9" fmla="*/ 481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0" h="481">
                  <a:moveTo>
                    <a:pt x="0" y="481"/>
                  </a:moveTo>
                  <a:lnTo>
                    <a:pt x="301" y="0"/>
                  </a:lnTo>
                  <a:lnTo>
                    <a:pt x="310" y="0"/>
                  </a:lnTo>
                  <a:lnTo>
                    <a:pt x="7" y="481"/>
                  </a:lnTo>
                  <a:lnTo>
                    <a:pt x="0" y="4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3" name="Freeform 43"/>
            <p:cNvSpPr/>
            <p:nvPr/>
          </p:nvSpPr>
          <p:spPr bwMode="auto">
            <a:xfrm>
              <a:off x="4217" y="1803"/>
              <a:ext cx="90" cy="282"/>
            </a:xfrm>
            <a:custGeom>
              <a:avLst/>
              <a:gdLst>
                <a:gd name="T0" fmla="*/ 81 w 90"/>
                <a:gd name="T1" fmla="*/ 0 h 282"/>
                <a:gd name="T2" fmla="*/ 0 w 90"/>
                <a:gd name="T3" fmla="*/ 282 h 282"/>
                <a:gd name="T4" fmla="*/ 7 w 90"/>
                <a:gd name="T5" fmla="*/ 282 h 282"/>
                <a:gd name="T6" fmla="*/ 90 w 90"/>
                <a:gd name="T7" fmla="*/ 0 h 282"/>
                <a:gd name="T8" fmla="*/ 81 w 90"/>
                <a:gd name="T9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282">
                  <a:moveTo>
                    <a:pt x="81" y="0"/>
                  </a:moveTo>
                  <a:lnTo>
                    <a:pt x="0" y="282"/>
                  </a:lnTo>
                  <a:lnTo>
                    <a:pt x="7" y="282"/>
                  </a:lnTo>
                  <a:lnTo>
                    <a:pt x="90" y="0"/>
                  </a:lnTo>
                  <a:lnTo>
                    <a:pt x="8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4" name="Freeform 44"/>
            <p:cNvSpPr/>
            <p:nvPr/>
          </p:nvSpPr>
          <p:spPr bwMode="auto">
            <a:xfrm>
              <a:off x="3833" y="1621"/>
              <a:ext cx="375" cy="464"/>
            </a:xfrm>
            <a:custGeom>
              <a:avLst/>
              <a:gdLst>
                <a:gd name="T0" fmla="*/ 0 w 375"/>
                <a:gd name="T1" fmla="*/ 0 h 464"/>
                <a:gd name="T2" fmla="*/ 368 w 375"/>
                <a:gd name="T3" fmla="*/ 464 h 464"/>
                <a:gd name="T4" fmla="*/ 375 w 375"/>
                <a:gd name="T5" fmla="*/ 464 h 464"/>
                <a:gd name="T6" fmla="*/ 8 w 375"/>
                <a:gd name="T7" fmla="*/ 0 h 464"/>
                <a:gd name="T8" fmla="*/ 0 w 375"/>
                <a:gd name="T9" fmla="*/ 0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5" h="464">
                  <a:moveTo>
                    <a:pt x="0" y="0"/>
                  </a:moveTo>
                  <a:lnTo>
                    <a:pt x="368" y="464"/>
                  </a:lnTo>
                  <a:lnTo>
                    <a:pt x="375" y="464"/>
                  </a:lnTo>
                  <a:lnTo>
                    <a:pt x="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5" name="Freeform 45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  <a:gd name="T10" fmla="*/ 0 w 649"/>
                <a:gd name="T11" fmla="*/ 17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6" name="Freeform 46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7" name="Freeform 47"/>
            <p:cNvSpPr/>
            <p:nvPr/>
          </p:nvSpPr>
          <p:spPr bwMode="auto">
            <a:xfrm>
              <a:off x="3623" y="1623"/>
              <a:ext cx="203" cy="658"/>
            </a:xfrm>
            <a:custGeom>
              <a:avLst/>
              <a:gdLst>
                <a:gd name="T0" fmla="*/ 194 w 203"/>
                <a:gd name="T1" fmla="*/ 0 h 658"/>
                <a:gd name="T2" fmla="*/ 0 w 203"/>
                <a:gd name="T3" fmla="*/ 658 h 658"/>
                <a:gd name="T4" fmla="*/ 9 w 203"/>
                <a:gd name="T5" fmla="*/ 658 h 658"/>
                <a:gd name="T6" fmla="*/ 203 w 203"/>
                <a:gd name="T7" fmla="*/ 5 h 658"/>
                <a:gd name="T8" fmla="*/ 194 w 203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58">
                  <a:moveTo>
                    <a:pt x="194" y="0"/>
                  </a:moveTo>
                  <a:lnTo>
                    <a:pt x="0" y="658"/>
                  </a:lnTo>
                  <a:lnTo>
                    <a:pt x="9" y="658"/>
                  </a:lnTo>
                  <a:lnTo>
                    <a:pt x="203" y="5"/>
                  </a:lnTo>
                  <a:lnTo>
                    <a:pt x="19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8" name="Freeform 48"/>
            <p:cNvSpPr/>
            <p:nvPr/>
          </p:nvSpPr>
          <p:spPr bwMode="auto">
            <a:xfrm>
              <a:off x="3353" y="1768"/>
              <a:ext cx="935" cy="310"/>
            </a:xfrm>
            <a:custGeom>
              <a:avLst/>
              <a:gdLst>
                <a:gd name="T0" fmla="*/ 0 w 935"/>
                <a:gd name="T1" fmla="*/ 300 h 310"/>
                <a:gd name="T2" fmla="*/ 928 w 935"/>
                <a:gd name="T3" fmla="*/ 0 h 310"/>
                <a:gd name="T4" fmla="*/ 935 w 935"/>
                <a:gd name="T5" fmla="*/ 9 h 310"/>
                <a:gd name="T6" fmla="*/ 7 w 935"/>
                <a:gd name="T7" fmla="*/ 310 h 310"/>
                <a:gd name="T8" fmla="*/ 0 w 935"/>
                <a:gd name="T9" fmla="*/ 300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5" h="310">
                  <a:moveTo>
                    <a:pt x="0" y="300"/>
                  </a:moveTo>
                  <a:lnTo>
                    <a:pt x="928" y="0"/>
                  </a:lnTo>
                  <a:lnTo>
                    <a:pt x="935" y="9"/>
                  </a:lnTo>
                  <a:lnTo>
                    <a:pt x="7" y="310"/>
                  </a:lnTo>
                  <a:lnTo>
                    <a:pt x="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9" name="Freeform 49"/>
            <p:cNvSpPr/>
            <p:nvPr/>
          </p:nvSpPr>
          <p:spPr bwMode="auto">
            <a:xfrm>
              <a:off x="2631" y="1820"/>
              <a:ext cx="641" cy="251"/>
            </a:xfrm>
            <a:custGeom>
              <a:avLst/>
              <a:gdLst>
                <a:gd name="T0" fmla="*/ 0 w 641"/>
                <a:gd name="T1" fmla="*/ 9 h 251"/>
                <a:gd name="T2" fmla="*/ 641 w 641"/>
                <a:gd name="T3" fmla="*/ 251 h 251"/>
                <a:gd name="T4" fmla="*/ 641 w 641"/>
                <a:gd name="T5" fmla="*/ 244 h 251"/>
                <a:gd name="T6" fmla="*/ 11 w 641"/>
                <a:gd name="T7" fmla="*/ 0 h 251"/>
                <a:gd name="T8" fmla="*/ 0 w 641"/>
                <a:gd name="T9" fmla="*/ 9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1" h="251">
                  <a:moveTo>
                    <a:pt x="0" y="9"/>
                  </a:moveTo>
                  <a:lnTo>
                    <a:pt x="641" y="251"/>
                  </a:lnTo>
                  <a:lnTo>
                    <a:pt x="641" y="244"/>
                  </a:lnTo>
                  <a:lnTo>
                    <a:pt x="11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0" name="Freeform 50"/>
            <p:cNvSpPr/>
            <p:nvPr/>
          </p:nvSpPr>
          <p:spPr bwMode="auto">
            <a:xfrm>
              <a:off x="2631" y="1798"/>
              <a:ext cx="497" cy="301"/>
            </a:xfrm>
            <a:custGeom>
              <a:avLst/>
              <a:gdLst>
                <a:gd name="T0" fmla="*/ 0 w 497"/>
                <a:gd name="T1" fmla="*/ 296 h 301"/>
                <a:gd name="T2" fmla="*/ 490 w 497"/>
                <a:gd name="T3" fmla="*/ 0 h 301"/>
                <a:gd name="T4" fmla="*/ 497 w 497"/>
                <a:gd name="T5" fmla="*/ 10 h 301"/>
                <a:gd name="T6" fmla="*/ 7 w 497"/>
                <a:gd name="T7" fmla="*/ 301 h 301"/>
                <a:gd name="T8" fmla="*/ 0 w 497"/>
                <a:gd name="T9" fmla="*/ 296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7" h="301">
                  <a:moveTo>
                    <a:pt x="0" y="296"/>
                  </a:moveTo>
                  <a:lnTo>
                    <a:pt x="490" y="0"/>
                  </a:lnTo>
                  <a:lnTo>
                    <a:pt x="497" y="10"/>
                  </a:lnTo>
                  <a:lnTo>
                    <a:pt x="7" y="301"/>
                  </a:lnTo>
                  <a:lnTo>
                    <a:pt x="0" y="2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1" name="Freeform 51"/>
            <p:cNvSpPr/>
            <p:nvPr/>
          </p:nvSpPr>
          <p:spPr bwMode="auto">
            <a:xfrm>
              <a:off x="2467" y="2125"/>
              <a:ext cx="135" cy="351"/>
            </a:xfrm>
            <a:custGeom>
              <a:avLst/>
              <a:gdLst>
                <a:gd name="T0" fmla="*/ 126 w 135"/>
                <a:gd name="T1" fmla="*/ 0 h 351"/>
                <a:gd name="T2" fmla="*/ 0 w 135"/>
                <a:gd name="T3" fmla="*/ 351 h 351"/>
                <a:gd name="T4" fmla="*/ 12 w 135"/>
                <a:gd name="T5" fmla="*/ 351 h 351"/>
                <a:gd name="T6" fmla="*/ 135 w 135"/>
                <a:gd name="T7" fmla="*/ 7 h 351"/>
                <a:gd name="T8" fmla="*/ 126 w 135"/>
                <a:gd name="T9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351">
                  <a:moveTo>
                    <a:pt x="126" y="0"/>
                  </a:moveTo>
                  <a:lnTo>
                    <a:pt x="0" y="351"/>
                  </a:lnTo>
                  <a:lnTo>
                    <a:pt x="12" y="351"/>
                  </a:lnTo>
                  <a:lnTo>
                    <a:pt x="135" y="7"/>
                  </a:lnTo>
                  <a:lnTo>
                    <a:pt x="12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2" name="Freeform 52"/>
            <p:cNvSpPr/>
            <p:nvPr/>
          </p:nvSpPr>
          <p:spPr bwMode="auto">
            <a:xfrm>
              <a:off x="2607" y="2130"/>
              <a:ext cx="234" cy="743"/>
            </a:xfrm>
            <a:custGeom>
              <a:avLst/>
              <a:gdLst>
                <a:gd name="T0" fmla="*/ 0 w 234"/>
                <a:gd name="T1" fmla="*/ 0 h 743"/>
                <a:gd name="T2" fmla="*/ 223 w 234"/>
                <a:gd name="T3" fmla="*/ 743 h 743"/>
                <a:gd name="T4" fmla="*/ 234 w 234"/>
                <a:gd name="T5" fmla="*/ 743 h 743"/>
                <a:gd name="T6" fmla="*/ 9 w 234"/>
                <a:gd name="T7" fmla="*/ 0 h 743"/>
                <a:gd name="T8" fmla="*/ 0 w 234"/>
                <a:gd name="T9" fmla="*/ 0 h 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743">
                  <a:moveTo>
                    <a:pt x="0" y="0"/>
                  </a:moveTo>
                  <a:lnTo>
                    <a:pt x="223" y="743"/>
                  </a:lnTo>
                  <a:lnTo>
                    <a:pt x="234" y="743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3" name="Freeform 53"/>
            <p:cNvSpPr/>
            <p:nvPr/>
          </p:nvSpPr>
          <p:spPr bwMode="auto">
            <a:xfrm>
              <a:off x="2472" y="2525"/>
              <a:ext cx="350" cy="360"/>
            </a:xfrm>
            <a:custGeom>
              <a:avLst/>
              <a:gdLst>
                <a:gd name="T0" fmla="*/ 0 w 350"/>
                <a:gd name="T1" fmla="*/ 12 h 360"/>
                <a:gd name="T2" fmla="*/ 343 w 350"/>
                <a:gd name="T3" fmla="*/ 360 h 360"/>
                <a:gd name="T4" fmla="*/ 350 w 350"/>
                <a:gd name="T5" fmla="*/ 348 h 360"/>
                <a:gd name="T6" fmla="*/ 7 w 350"/>
                <a:gd name="T7" fmla="*/ 0 h 360"/>
                <a:gd name="T8" fmla="*/ 0 w 350"/>
                <a:gd name="T9" fmla="*/ 12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0" h="360">
                  <a:moveTo>
                    <a:pt x="0" y="12"/>
                  </a:moveTo>
                  <a:lnTo>
                    <a:pt x="343" y="360"/>
                  </a:lnTo>
                  <a:lnTo>
                    <a:pt x="350" y="348"/>
                  </a:lnTo>
                  <a:lnTo>
                    <a:pt x="7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4" name="Freeform 54"/>
            <p:cNvSpPr/>
            <p:nvPr/>
          </p:nvSpPr>
          <p:spPr bwMode="auto">
            <a:xfrm>
              <a:off x="2922" y="2466"/>
              <a:ext cx="128" cy="355"/>
            </a:xfrm>
            <a:custGeom>
              <a:avLst/>
              <a:gdLst>
                <a:gd name="T0" fmla="*/ 121 w 128"/>
                <a:gd name="T1" fmla="*/ 0 h 355"/>
                <a:gd name="T2" fmla="*/ 0 w 128"/>
                <a:gd name="T3" fmla="*/ 339 h 355"/>
                <a:gd name="T4" fmla="*/ 9 w 128"/>
                <a:gd name="T5" fmla="*/ 355 h 355"/>
                <a:gd name="T6" fmla="*/ 128 w 128"/>
                <a:gd name="T7" fmla="*/ 10 h 355"/>
                <a:gd name="T8" fmla="*/ 121 w 128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8" h="355">
                  <a:moveTo>
                    <a:pt x="121" y="0"/>
                  </a:moveTo>
                  <a:lnTo>
                    <a:pt x="0" y="339"/>
                  </a:lnTo>
                  <a:lnTo>
                    <a:pt x="9" y="355"/>
                  </a:lnTo>
                  <a:lnTo>
                    <a:pt x="128" y="10"/>
                  </a:lnTo>
                  <a:lnTo>
                    <a:pt x="1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5" name="Freeform 55"/>
            <p:cNvSpPr/>
            <p:nvPr/>
          </p:nvSpPr>
          <p:spPr bwMode="auto">
            <a:xfrm>
              <a:off x="2616" y="2118"/>
              <a:ext cx="417" cy="322"/>
            </a:xfrm>
            <a:custGeom>
              <a:avLst/>
              <a:gdLst>
                <a:gd name="T0" fmla="*/ 0 w 417"/>
                <a:gd name="T1" fmla="*/ 10 h 322"/>
                <a:gd name="T2" fmla="*/ 408 w 417"/>
                <a:gd name="T3" fmla="*/ 322 h 322"/>
                <a:gd name="T4" fmla="*/ 417 w 417"/>
                <a:gd name="T5" fmla="*/ 310 h 322"/>
                <a:gd name="T6" fmla="*/ 15 w 417"/>
                <a:gd name="T7" fmla="*/ 0 h 322"/>
                <a:gd name="T8" fmla="*/ 0 w 417"/>
                <a:gd name="T9" fmla="*/ 10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7" h="322">
                  <a:moveTo>
                    <a:pt x="0" y="10"/>
                  </a:moveTo>
                  <a:lnTo>
                    <a:pt x="408" y="322"/>
                  </a:lnTo>
                  <a:lnTo>
                    <a:pt x="417" y="310"/>
                  </a:lnTo>
                  <a:lnTo>
                    <a:pt x="15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6" name="Freeform 56"/>
            <p:cNvSpPr/>
            <p:nvPr/>
          </p:nvSpPr>
          <p:spPr bwMode="auto">
            <a:xfrm>
              <a:off x="3054" y="1803"/>
              <a:ext cx="81" cy="618"/>
            </a:xfrm>
            <a:custGeom>
              <a:avLst/>
              <a:gdLst>
                <a:gd name="T0" fmla="*/ 69 w 81"/>
                <a:gd name="T1" fmla="*/ 0 h 618"/>
                <a:gd name="T2" fmla="*/ 0 w 81"/>
                <a:gd name="T3" fmla="*/ 618 h 618"/>
                <a:gd name="T4" fmla="*/ 10 w 81"/>
                <a:gd name="T5" fmla="*/ 618 h 618"/>
                <a:gd name="T6" fmla="*/ 81 w 81"/>
                <a:gd name="T7" fmla="*/ 0 h 618"/>
                <a:gd name="T8" fmla="*/ 69 w 81"/>
                <a:gd name="T9" fmla="*/ 0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618">
                  <a:moveTo>
                    <a:pt x="69" y="0"/>
                  </a:moveTo>
                  <a:lnTo>
                    <a:pt x="0" y="618"/>
                  </a:lnTo>
                  <a:lnTo>
                    <a:pt x="10" y="618"/>
                  </a:lnTo>
                  <a:lnTo>
                    <a:pt x="81" y="0"/>
                  </a:lnTo>
                  <a:lnTo>
                    <a:pt x="6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7" name="Freeform 57"/>
            <p:cNvSpPr/>
            <p:nvPr/>
          </p:nvSpPr>
          <p:spPr bwMode="auto">
            <a:xfrm>
              <a:off x="3135" y="1810"/>
              <a:ext cx="476" cy="474"/>
            </a:xfrm>
            <a:custGeom>
              <a:avLst/>
              <a:gdLst>
                <a:gd name="T0" fmla="*/ 0 w 476"/>
                <a:gd name="T1" fmla="*/ 0 h 474"/>
                <a:gd name="T2" fmla="*/ 469 w 476"/>
                <a:gd name="T3" fmla="*/ 474 h 474"/>
                <a:gd name="T4" fmla="*/ 476 w 476"/>
                <a:gd name="T5" fmla="*/ 471 h 474"/>
                <a:gd name="T6" fmla="*/ 9 w 476"/>
                <a:gd name="T7" fmla="*/ 0 h 474"/>
                <a:gd name="T8" fmla="*/ 0 w 476"/>
                <a:gd name="T9" fmla="*/ 0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6" h="474">
                  <a:moveTo>
                    <a:pt x="0" y="0"/>
                  </a:moveTo>
                  <a:lnTo>
                    <a:pt x="469" y="474"/>
                  </a:lnTo>
                  <a:lnTo>
                    <a:pt x="476" y="471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8" name="Freeform 58"/>
            <p:cNvSpPr/>
            <p:nvPr/>
          </p:nvSpPr>
          <p:spPr bwMode="auto">
            <a:xfrm>
              <a:off x="2938" y="2109"/>
              <a:ext cx="363" cy="696"/>
            </a:xfrm>
            <a:custGeom>
              <a:avLst/>
              <a:gdLst>
                <a:gd name="T0" fmla="*/ 358 w 363"/>
                <a:gd name="T1" fmla="*/ 0 h 696"/>
                <a:gd name="T2" fmla="*/ 0 w 363"/>
                <a:gd name="T3" fmla="*/ 696 h 696"/>
                <a:gd name="T4" fmla="*/ 12 w 363"/>
                <a:gd name="T5" fmla="*/ 696 h 696"/>
                <a:gd name="T6" fmla="*/ 363 w 363"/>
                <a:gd name="T7" fmla="*/ 9 h 696"/>
                <a:gd name="T8" fmla="*/ 358 w 363"/>
                <a:gd name="T9" fmla="*/ 0 h 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3" h="696">
                  <a:moveTo>
                    <a:pt x="358" y="0"/>
                  </a:moveTo>
                  <a:lnTo>
                    <a:pt x="0" y="696"/>
                  </a:lnTo>
                  <a:lnTo>
                    <a:pt x="12" y="696"/>
                  </a:lnTo>
                  <a:lnTo>
                    <a:pt x="363" y="9"/>
                  </a:lnTo>
                  <a:lnTo>
                    <a:pt x="35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9" name="Freeform 59"/>
            <p:cNvSpPr/>
            <p:nvPr/>
          </p:nvSpPr>
          <p:spPr bwMode="auto">
            <a:xfrm>
              <a:off x="3085" y="2296"/>
              <a:ext cx="516" cy="154"/>
            </a:xfrm>
            <a:custGeom>
              <a:avLst/>
              <a:gdLst>
                <a:gd name="T0" fmla="*/ 0 w 516"/>
                <a:gd name="T1" fmla="*/ 144 h 154"/>
                <a:gd name="T2" fmla="*/ 516 w 516"/>
                <a:gd name="T3" fmla="*/ 0 h 154"/>
                <a:gd name="T4" fmla="*/ 516 w 516"/>
                <a:gd name="T5" fmla="*/ 7 h 154"/>
                <a:gd name="T6" fmla="*/ 0 w 516"/>
                <a:gd name="T7" fmla="*/ 154 h 154"/>
                <a:gd name="T8" fmla="*/ 0 w 516"/>
                <a:gd name="T9" fmla="*/ 14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6" h="154">
                  <a:moveTo>
                    <a:pt x="0" y="144"/>
                  </a:moveTo>
                  <a:lnTo>
                    <a:pt x="516" y="0"/>
                  </a:lnTo>
                  <a:lnTo>
                    <a:pt x="516" y="7"/>
                  </a:lnTo>
                  <a:lnTo>
                    <a:pt x="0" y="154"/>
                  </a:lnTo>
                  <a:lnTo>
                    <a:pt x="0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0" name="Freeform 60"/>
            <p:cNvSpPr/>
            <p:nvPr/>
          </p:nvSpPr>
          <p:spPr bwMode="auto">
            <a:xfrm>
              <a:off x="3637" y="2106"/>
              <a:ext cx="571" cy="192"/>
            </a:xfrm>
            <a:custGeom>
              <a:avLst/>
              <a:gdLst>
                <a:gd name="T0" fmla="*/ 0 w 571"/>
                <a:gd name="T1" fmla="*/ 180 h 192"/>
                <a:gd name="T2" fmla="*/ 571 w 571"/>
                <a:gd name="T3" fmla="*/ 0 h 192"/>
                <a:gd name="T4" fmla="*/ 571 w 571"/>
                <a:gd name="T5" fmla="*/ 12 h 192"/>
                <a:gd name="T6" fmla="*/ 0 w 571"/>
                <a:gd name="T7" fmla="*/ 192 h 192"/>
                <a:gd name="T8" fmla="*/ 0 w 571"/>
                <a:gd name="T9" fmla="*/ 18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192">
                  <a:moveTo>
                    <a:pt x="0" y="180"/>
                  </a:moveTo>
                  <a:lnTo>
                    <a:pt x="571" y="0"/>
                  </a:lnTo>
                  <a:lnTo>
                    <a:pt x="571" y="12"/>
                  </a:lnTo>
                  <a:lnTo>
                    <a:pt x="0" y="192"/>
                  </a:lnTo>
                  <a:lnTo>
                    <a:pt x="0" y="1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1" name="Freeform 61"/>
            <p:cNvSpPr/>
            <p:nvPr/>
          </p:nvSpPr>
          <p:spPr bwMode="auto">
            <a:xfrm>
              <a:off x="4234" y="2106"/>
              <a:ext cx="521" cy="187"/>
            </a:xfrm>
            <a:custGeom>
              <a:avLst/>
              <a:gdLst>
                <a:gd name="T0" fmla="*/ 0 w 521"/>
                <a:gd name="T1" fmla="*/ 10 h 187"/>
                <a:gd name="T2" fmla="*/ 518 w 521"/>
                <a:gd name="T3" fmla="*/ 187 h 187"/>
                <a:gd name="T4" fmla="*/ 521 w 521"/>
                <a:gd name="T5" fmla="*/ 175 h 187"/>
                <a:gd name="T6" fmla="*/ 0 w 521"/>
                <a:gd name="T7" fmla="*/ 0 h 187"/>
                <a:gd name="T8" fmla="*/ 0 w 521"/>
                <a:gd name="T9" fmla="*/ 1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187">
                  <a:moveTo>
                    <a:pt x="0" y="10"/>
                  </a:moveTo>
                  <a:lnTo>
                    <a:pt x="518" y="187"/>
                  </a:lnTo>
                  <a:lnTo>
                    <a:pt x="521" y="175"/>
                  </a:lnTo>
                  <a:lnTo>
                    <a:pt x="0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2" name="Freeform 62"/>
            <p:cNvSpPr/>
            <p:nvPr/>
          </p:nvSpPr>
          <p:spPr bwMode="auto">
            <a:xfrm>
              <a:off x="4795" y="1749"/>
              <a:ext cx="329" cy="525"/>
            </a:xfrm>
            <a:custGeom>
              <a:avLst/>
              <a:gdLst>
                <a:gd name="T0" fmla="*/ 329 w 329"/>
                <a:gd name="T1" fmla="*/ 0 h 525"/>
                <a:gd name="T2" fmla="*/ 0 w 329"/>
                <a:gd name="T3" fmla="*/ 525 h 525"/>
                <a:gd name="T4" fmla="*/ 7 w 329"/>
                <a:gd name="T5" fmla="*/ 525 h 525"/>
                <a:gd name="T6" fmla="*/ 329 w 329"/>
                <a:gd name="T7" fmla="*/ 12 h 525"/>
                <a:gd name="T8" fmla="*/ 329 w 329"/>
                <a:gd name="T9" fmla="*/ 0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9" h="525">
                  <a:moveTo>
                    <a:pt x="329" y="0"/>
                  </a:moveTo>
                  <a:lnTo>
                    <a:pt x="0" y="525"/>
                  </a:lnTo>
                  <a:lnTo>
                    <a:pt x="7" y="525"/>
                  </a:lnTo>
                  <a:lnTo>
                    <a:pt x="329" y="12"/>
                  </a:lnTo>
                  <a:lnTo>
                    <a:pt x="3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3" name="Freeform 63"/>
            <p:cNvSpPr/>
            <p:nvPr/>
          </p:nvSpPr>
          <p:spPr bwMode="auto">
            <a:xfrm>
              <a:off x="5145" y="1756"/>
              <a:ext cx="52" cy="691"/>
            </a:xfrm>
            <a:custGeom>
              <a:avLst/>
              <a:gdLst>
                <a:gd name="T0" fmla="*/ 0 w 52"/>
                <a:gd name="T1" fmla="*/ 0 h 691"/>
                <a:gd name="T2" fmla="*/ 41 w 52"/>
                <a:gd name="T3" fmla="*/ 691 h 691"/>
                <a:gd name="T4" fmla="*/ 52 w 52"/>
                <a:gd name="T5" fmla="*/ 691 h 691"/>
                <a:gd name="T6" fmla="*/ 7 w 52"/>
                <a:gd name="T7" fmla="*/ 0 h 691"/>
                <a:gd name="T8" fmla="*/ 0 w 52"/>
                <a:gd name="T9" fmla="*/ 0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691">
                  <a:moveTo>
                    <a:pt x="0" y="0"/>
                  </a:moveTo>
                  <a:lnTo>
                    <a:pt x="41" y="691"/>
                  </a:lnTo>
                  <a:lnTo>
                    <a:pt x="52" y="691"/>
                  </a:lnTo>
                  <a:lnTo>
                    <a:pt x="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4" name="Freeform 64"/>
            <p:cNvSpPr/>
            <p:nvPr/>
          </p:nvSpPr>
          <p:spPr bwMode="auto">
            <a:xfrm>
              <a:off x="5204" y="2102"/>
              <a:ext cx="183" cy="355"/>
            </a:xfrm>
            <a:custGeom>
              <a:avLst/>
              <a:gdLst>
                <a:gd name="T0" fmla="*/ 171 w 183"/>
                <a:gd name="T1" fmla="*/ 0 h 355"/>
                <a:gd name="T2" fmla="*/ 0 w 183"/>
                <a:gd name="T3" fmla="*/ 345 h 355"/>
                <a:gd name="T4" fmla="*/ 10 w 183"/>
                <a:gd name="T5" fmla="*/ 355 h 355"/>
                <a:gd name="T6" fmla="*/ 183 w 183"/>
                <a:gd name="T7" fmla="*/ 0 h 355"/>
                <a:gd name="T8" fmla="*/ 171 w 183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3" h="355">
                  <a:moveTo>
                    <a:pt x="171" y="0"/>
                  </a:moveTo>
                  <a:lnTo>
                    <a:pt x="0" y="345"/>
                  </a:lnTo>
                  <a:lnTo>
                    <a:pt x="10" y="355"/>
                  </a:lnTo>
                  <a:lnTo>
                    <a:pt x="183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5" name="Freeform 65"/>
            <p:cNvSpPr/>
            <p:nvPr/>
          </p:nvSpPr>
          <p:spPr bwMode="auto">
            <a:xfrm>
              <a:off x="4795" y="2303"/>
              <a:ext cx="362" cy="173"/>
            </a:xfrm>
            <a:custGeom>
              <a:avLst/>
              <a:gdLst>
                <a:gd name="T0" fmla="*/ 0 w 362"/>
                <a:gd name="T1" fmla="*/ 9 h 173"/>
                <a:gd name="T2" fmla="*/ 362 w 362"/>
                <a:gd name="T3" fmla="*/ 173 h 173"/>
                <a:gd name="T4" fmla="*/ 362 w 362"/>
                <a:gd name="T5" fmla="*/ 156 h 173"/>
                <a:gd name="T6" fmla="*/ 0 w 362"/>
                <a:gd name="T7" fmla="*/ 0 h 173"/>
                <a:gd name="T8" fmla="*/ 0 w 362"/>
                <a:gd name="T9" fmla="*/ 9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2" h="173">
                  <a:moveTo>
                    <a:pt x="0" y="9"/>
                  </a:moveTo>
                  <a:lnTo>
                    <a:pt x="362" y="173"/>
                  </a:lnTo>
                  <a:lnTo>
                    <a:pt x="362" y="156"/>
                  </a:lnTo>
                  <a:lnTo>
                    <a:pt x="0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6" name="Freeform 66"/>
            <p:cNvSpPr/>
            <p:nvPr/>
          </p:nvSpPr>
          <p:spPr bwMode="auto">
            <a:xfrm>
              <a:off x="5086" y="2499"/>
              <a:ext cx="102" cy="462"/>
            </a:xfrm>
            <a:custGeom>
              <a:avLst/>
              <a:gdLst>
                <a:gd name="T0" fmla="*/ 95 w 102"/>
                <a:gd name="T1" fmla="*/ 0 h 462"/>
                <a:gd name="T2" fmla="*/ 0 w 102"/>
                <a:gd name="T3" fmla="*/ 462 h 462"/>
                <a:gd name="T4" fmla="*/ 12 w 102"/>
                <a:gd name="T5" fmla="*/ 462 h 462"/>
                <a:gd name="T6" fmla="*/ 102 w 102"/>
                <a:gd name="T7" fmla="*/ 0 h 462"/>
                <a:gd name="T8" fmla="*/ 95 w 102"/>
                <a:gd name="T9" fmla="*/ 0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462">
                  <a:moveTo>
                    <a:pt x="95" y="0"/>
                  </a:moveTo>
                  <a:lnTo>
                    <a:pt x="0" y="462"/>
                  </a:lnTo>
                  <a:lnTo>
                    <a:pt x="12" y="462"/>
                  </a:lnTo>
                  <a:lnTo>
                    <a:pt x="102" y="0"/>
                  </a:lnTo>
                  <a:lnTo>
                    <a:pt x="9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7" name="Freeform 67"/>
            <p:cNvSpPr/>
            <p:nvPr/>
          </p:nvSpPr>
          <p:spPr bwMode="auto">
            <a:xfrm>
              <a:off x="4724" y="2317"/>
              <a:ext cx="59" cy="663"/>
            </a:xfrm>
            <a:custGeom>
              <a:avLst/>
              <a:gdLst>
                <a:gd name="T0" fmla="*/ 50 w 59"/>
                <a:gd name="T1" fmla="*/ 0 h 663"/>
                <a:gd name="T2" fmla="*/ 0 w 59"/>
                <a:gd name="T3" fmla="*/ 663 h 663"/>
                <a:gd name="T4" fmla="*/ 9 w 59"/>
                <a:gd name="T5" fmla="*/ 663 h 663"/>
                <a:gd name="T6" fmla="*/ 59 w 59"/>
                <a:gd name="T7" fmla="*/ 0 h 663"/>
                <a:gd name="T8" fmla="*/ 50 w 59"/>
                <a:gd name="T9" fmla="*/ 0 h 6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663">
                  <a:moveTo>
                    <a:pt x="50" y="0"/>
                  </a:moveTo>
                  <a:lnTo>
                    <a:pt x="0" y="663"/>
                  </a:lnTo>
                  <a:lnTo>
                    <a:pt x="9" y="663"/>
                  </a:lnTo>
                  <a:lnTo>
                    <a:pt x="59" y="0"/>
                  </a:lnTo>
                  <a:lnTo>
                    <a:pt x="5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8" name="Freeform 68"/>
            <p:cNvSpPr/>
            <p:nvPr/>
          </p:nvSpPr>
          <p:spPr bwMode="auto">
            <a:xfrm>
              <a:off x="4740" y="2499"/>
              <a:ext cx="443" cy="481"/>
            </a:xfrm>
            <a:custGeom>
              <a:avLst/>
              <a:gdLst>
                <a:gd name="T0" fmla="*/ 436 w 443"/>
                <a:gd name="T1" fmla="*/ 0 h 481"/>
                <a:gd name="T2" fmla="*/ 0 w 443"/>
                <a:gd name="T3" fmla="*/ 476 h 481"/>
                <a:gd name="T4" fmla="*/ 7 w 443"/>
                <a:gd name="T5" fmla="*/ 481 h 481"/>
                <a:gd name="T6" fmla="*/ 443 w 443"/>
                <a:gd name="T7" fmla="*/ 0 h 481"/>
                <a:gd name="T8" fmla="*/ 436 w 443"/>
                <a:gd name="T9" fmla="*/ 0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3" h="481">
                  <a:moveTo>
                    <a:pt x="436" y="0"/>
                  </a:moveTo>
                  <a:lnTo>
                    <a:pt x="0" y="476"/>
                  </a:lnTo>
                  <a:lnTo>
                    <a:pt x="7" y="481"/>
                  </a:lnTo>
                  <a:lnTo>
                    <a:pt x="443" y="0"/>
                  </a:lnTo>
                  <a:lnTo>
                    <a:pt x="43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9" name="Freeform 69"/>
            <p:cNvSpPr/>
            <p:nvPr/>
          </p:nvSpPr>
          <p:spPr bwMode="auto">
            <a:xfrm>
              <a:off x="4996" y="2573"/>
              <a:ext cx="81" cy="388"/>
            </a:xfrm>
            <a:custGeom>
              <a:avLst/>
              <a:gdLst>
                <a:gd name="T0" fmla="*/ 0 w 81"/>
                <a:gd name="T1" fmla="*/ 0 h 388"/>
                <a:gd name="T2" fmla="*/ 69 w 81"/>
                <a:gd name="T3" fmla="*/ 388 h 388"/>
                <a:gd name="T4" fmla="*/ 81 w 81"/>
                <a:gd name="T5" fmla="*/ 388 h 388"/>
                <a:gd name="T6" fmla="*/ 10 w 81"/>
                <a:gd name="T7" fmla="*/ 0 h 388"/>
                <a:gd name="T8" fmla="*/ 0 w 8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388">
                  <a:moveTo>
                    <a:pt x="0" y="0"/>
                  </a:moveTo>
                  <a:lnTo>
                    <a:pt x="69" y="388"/>
                  </a:lnTo>
                  <a:lnTo>
                    <a:pt x="81" y="388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0" name="Freeform 70"/>
            <p:cNvSpPr/>
            <p:nvPr/>
          </p:nvSpPr>
          <p:spPr bwMode="auto">
            <a:xfrm>
              <a:off x="4186" y="2116"/>
              <a:ext cx="38" cy="594"/>
            </a:xfrm>
            <a:custGeom>
              <a:avLst/>
              <a:gdLst>
                <a:gd name="T0" fmla="*/ 31 w 38"/>
                <a:gd name="T1" fmla="*/ 2 h 594"/>
                <a:gd name="T2" fmla="*/ 0 w 38"/>
                <a:gd name="T3" fmla="*/ 594 h 594"/>
                <a:gd name="T4" fmla="*/ 7 w 38"/>
                <a:gd name="T5" fmla="*/ 594 h 594"/>
                <a:gd name="T6" fmla="*/ 38 w 38"/>
                <a:gd name="T7" fmla="*/ 0 h 594"/>
                <a:gd name="T8" fmla="*/ 31 w 38"/>
                <a:gd name="T9" fmla="*/ 2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594">
                  <a:moveTo>
                    <a:pt x="31" y="2"/>
                  </a:moveTo>
                  <a:lnTo>
                    <a:pt x="0" y="594"/>
                  </a:lnTo>
                  <a:lnTo>
                    <a:pt x="7" y="594"/>
                  </a:lnTo>
                  <a:lnTo>
                    <a:pt x="38" y="0"/>
                  </a:lnTo>
                  <a:lnTo>
                    <a:pt x="31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1" name="Freeform 71"/>
            <p:cNvSpPr/>
            <p:nvPr/>
          </p:nvSpPr>
          <p:spPr bwMode="auto">
            <a:xfrm>
              <a:off x="4201" y="2312"/>
              <a:ext cx="568" cy="415"/>
            </a:xfrm>
            <a:custGeom>
              <a:avLst/>
              <a:gdLst>
                <a:gd name="T0" fmla="*/ 0 w 568"/>
                <a:gd name="T1" fmla="*/ 405 h 415"/>
                <a:gd name="T2" fmla="*/ 563 w 568"/>
                <a:gd name="T3" fmla="*/ 0 h 415"/>
                <a:gd name="T4" fmla="*/ 568 w 568"/>
                <a:gd name="T5" fmla="*/ 7 h 415"/>
                <a:gd name="T6" fmla="*/ 0 w 568"/>
                <a:gd name="T7" fmla="*/ 415 h 415"/>
                <a:gd name="T8" fmla="*/ 0 w 568"/>
                <a:gd name="T9" fmla="*/ 405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8" h="415">
                  <a:moveTo>
                    <a:pt x="0" y="405"/>
                  </a:moveTo>
                  <a:lnTo>
                    <a:pt x="563" y="0"/>
                  </a:lnTo>
                  <a:lnTo>
                    <a:pt x="568" y="7"/>
                  </a:lnTo>
                  <a:lnTo>
                    <a:pt x="0" y="415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2" name="Freeform 72"/>
            <p:cNvSpPr/>
            <p:nvPr/>
          </p:nvSpPr>
          <p:spPr bwMode="auto">
            <a:xfrm>
              <a:off x="4198" y="2729"/>
              <a:ext cx="507" cy="272"/>
            </a:xfrm>
            <a:custGeom>
              <a:avLst/>
              <a:gdLst>
                <a:gd name="T0" fmla="*/ 0 w 507"/>
                <a:gd name="T1" fmla="*/ 9 h 272"/>
                <a:gd name="T2" fmla="*/ 497 w 507"/>
                <a:gd name="T3" fmla="*/ 272 h 272"/>
                <a:gd name="T4" fmla="*/ 507 w 507"/>
                <a:gd name="T5" fmla="*/ 268 h 272"/>
                <a:gd name="T6" fmla="*/ 5 w 507"/>
                <a:gd name="T7" fmla="*/ 0 h 272"/>
                <a:gd name="T8" fmla="*/ 0 w 507"/>
                <a:gd name="T9" fmla="*/ 9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72">
                  <a:moveTo>
                    <a:pt x="0" y="9"/>
                  </a:moveTo>
                  <a:lnTo>
                    <a:pt x="497" y="272"/>
                  </a:lnTo>
                  <a:lnTo>
                    <a:pt x="507" y="268"/>
                  </a:lnTo>
                  <a:lnTo>
                    <a:pt x="5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3" name="Freeform 73"/>
            <p:cNvSpPr/>
            <p:nvPr/>
          </p:nvSpPr>
          <p:spPr bwMode="auto">
            <a:xfrm>
              <a:off x="3627" y="2298"/>
              <a:ext cx="540" cy="431"/>
            </a:xfrm>
            <a:custGeom>
              <a:avLst/>
              <a:gdLst>
                <a:gd name="T0" fmla="*/ 0 w 540"/>
                <a:gd name="T1" fmla="*/ 10 h 431"/>
                <a:gd name="T2" fmla="*/ 540 w 540"/>
                <a:gd name="T3" fmla="*/ 431 h 431"/>
                <a:gd name="T4" fmla="*/ 540 w 540"/>
                <a:gd name="T5" fmla="*/ 417 h 431"/>
                <a:gd name="T6" fmla="*/ 8 w 540"/>
                <a:gd name="T7" fmla="*/ 0 h 431"/>
                <a:gd name="T8" fmla="*/ 0 w 540"/>
                <a:gd name="T9" fmla="*/ 1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431">
                  <a:moveTo>
                    <a:pt x="0" y="10"/>
                  </a:moveTo>
                  <a:lnTo>
                    <a:pt x="540" y="431"/>
                  </a:lnTo>
                  <a:lnTo>
                    <a:pt x="540" y="417"/>
                  </a:lnTo>
                  <a:lnTo>
                    <a:pt x="8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4" name="Freeform 74"/>
            <p:cNvSpPr/>
            <p:nvPr/>
          </p:nvSpPr>
          <p:spPr bwMode="auto">
            <a:xfrm>
              <a:off x="3495" y="2305"/>
              <a:ext cx="130" cy="621"/>
            </a:xfrm>
            <a:custGeom>
              <a:avLst/>
              <a:gdLst>
                <a:gd name="T0" fmla="*/ 125 w 130"/>
                <a:gd name="T1" fmla="*/ 0 h 621"/>
                <a:gd name="T2" fmla="*/ 0 w 130"/>
                <a:gd name="T3" fmla="*/ 621 h 621"/>
                <a:gd name="T4" fmla="*/ 9 w 130"/>
                <a:gd name="T5" fmla="*/ 621 h 621"/>
                <a:gd name="T6" fmla="*/ 130 w 130"/>
                <a:gd name="T7" fmla="*/ 5 h 621"/>
                <a:gd name="T8" fmla="*/ 125 w 130"/>
                <a:gd name="T9" fmla="*/ 0 h 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" h="621">
                  <a:moveTo>
                    <a:pt x="125" y="0"/>
                  </a:moveTo>
                  <a:lnTo>
                    <a:pt x="0" y="621"/>
                  </a:lnTo>
                  <a:lnTo>
                    <a:pt x="9" y="621"/>
                  </a:lnTo>
                  <a:lnTo>
                    <a:pt x="130" y="5"/>
                  </a:lnTo>
                  <a:lnTo>
                    <a:pt x="1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5" name="Freeform 75"/>
            <p:cNvSpPr/>
            <p:nvPr/>
          </p:nvSpPr>
          <p:spPr bwMode="auto">
            <a:xfrm>
              <a:off x="3054" y="2461"/>
              <a:ext cx="420" cy="465"/>
            </a:xfrm>
            <a:custGeom>
              <a:avLst/>
              <a:gdLst>
                <a:gd name="T0" fmla="*/ 0 w 420"/>
                <a:gd name="T1" fmla="*/ 8 h 465"/>
                <a:gd name="T2" fmla="*/ 412 w 420"/>
                <a:gd name="T3" fmla="*/ 465 h 465"/>
                <a:gd name="T4" fmla="*/ 420 w 420"/>
                <a:gd name="T5" fmla="*/ 465 h 465"/>
                <a:gd name="T6" fmla="*/ 12 w 420"/>
                <a:gd name="T7" fmla="*/ 0 h 465"/>
                <a:gd name="T8" fmla="*/ 0 w 420"/>
                <a:gd name="T9" fmla="*/ 8 h 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0" h="465">
                  <a:moveTo>
                    <a:pt x="0" y="8"/>
                  </a:moveTo>
                  <a:lnTo>
                    <a:pt x="412" y="465"/>
                  </a:lnTo>
                  <a:lnTo>
                    <a:pt x="420" y="465"/>
                  </a:lnTo>
                  <a:lnTo>
                    <a:pt x="12" y="0"/>
                  </a:ln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6" name="Freeform 76"/>
            <p:cNvSpPr/>
            <p:nvPr/>
          </p:nvSpPr>
          <p:spPr bwMode="auto">
            <a:xfrm>
              <a:off x="3519" y="2729"/>
              <a:ext cx="655" cy="223"/>
            </a:xfrm>
            <a:custGeom>
              <a:avLst/>
              <a:gdLst>
                <a:gd name="T0" fmla="*/ 0 w 655"/>
                <a:gd name="T1" fmla="*/ 213 h 223"/>
                <a:gd name="T2" fmla="*/ 655 w 655"/>
                <a:gd name="T3" fmla="*/ 0 h 223"/>
                <a:gd name="T4" fmla="*/ 655 w 655"/>
                <a:gd name="T5" fmla="*/ 9 h 223"/>
                <a:gd name="T6" fmla="*/ 0 w 655"/>
                <a:gd name="T7" fmla="*/ 223 h 223"/>
                <a:gd name="T8" fmla="*/ 0 w 655"/>
                <a:gd name="T9" fmla="*/ 213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5" h="223">
                  <a:moveTo>
                    <a:pt x="0" y="213"/>
                  </a:moveTo>
                  <a:lnTo>
                    <a:pt x="655" y="0"/>
                  </a:lnTo>
                  <a:lnTo>
                    <a:pt x="655" y="9"/>
                  </a:lnTo>
                  <a:lnTo>
                    <a:pt x="0" y="223"/>
                  </a:lnTo>
                  <a:lnTo>
                    <a:pt x="0" y="2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7" name="Freeform 77"/>
            <p:cNvSpPr/>
            <p:nvPr/>
          </p:nvSpPr>
          <p:spPr bwMode="auto">
            <a:xfrm>
              <a:off x="4066" y="2738"/>
              <a:ext cx="123" cy="495"/>
            </a:xfrm>
            <a:custGeom>
              <a:avLst/>
              <a:gdLst>
                <a:gd name="T0" fmla="*/ 118 w 123"/>
                <a:gd name="T1" fmla="*/ 0 h 495"/>
                <a:gd name="T2" fmla="*/ 0 w 123"/>
                <a:gd name="T3" fmla="*/ 495 h 495"/>
                <a:gd name="T4" fmla="*/ 7 w 123"/>
                <a:gd name="T5" fmla="*/ 495 h 495"/>
                <a:gd name="T6" fmla="*/ 123 w 123"/>
                <a:gd name="T7" fmla="*/ 0 h 495"/>
                <a:gd name="T8" fmla="*/ 118 w 123"/>
                <a:gd name="T9" fmla="*/ 0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495">
                  <a:moveTo>
                    <a:pt x="118" y="0"/>
                  </a:moveTo>
                  <a:lnTo>
                    <a:pt x="0" y="495"/>
                  </a:lnTo>
                  <a:lnTo>
                    <a:pt x="7" y="495"/>
                  </a:lnTo>
                  <a:lnTo>
                    <a:pt x="123" y="0"/>
                  </a:lnTo>
                  <a:lnTo>
                    <a:pt x="1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8" name="Freeform 78"/>
            <p:cNvSpPr/>
            <p:nvPr/>
          </p:nvSpPr>
          <p:spPr bwMode="auto">
            <a:xfrm>
              <a:off x="2957" y="2843"/>
              <a:ext cx="971" cy="42"/>
            </a:xfrm>
            <a:custGeom>
              <a:avLst/>
              <a:gdLst>
                <a:gd name="T0" fmla="*/ 0 w 971"/>
                <a:gd name="T1" fmla="*/ 0 h 42"/>
                <a:gd name="T2" fmla="*/ 971 w 971"/>
                <a:gd name="T3" fmla="*/ 30 h 42"/>
                <a:gd name="T4" fmla="*/ 971 w 971"/>
                <a:gd name="T5" fmla="*/ 42 h 42"/>
                <a:gd name="T6" fmla="*/ 0 w 971"/>
                <a:gd name="T7" fmla="*/ 7 h 42"/>
                <a:gd name="T8" fmla="*/ 0 w 971"/>
                <a:gd name="T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1" h="42">
                  <a:moveTo>
                    <a:pt x="0" y="0"/>
                  </a:moveTo>
                  <a:lnTo>
                    <a:pt x="971" y="30"/>
                  </a:lnTo>
                  <a:lnTo>
                    <a:pt x="971" y="42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9" name="Freeform 79"/>
            <p:cNvSpPr/>
            <p:nvPr/>
          </p:nvSpPr>
          <p:spPr bwMode="auto">
            <a:xfrm>
              <a:off x="2865" y="2902"/>
              <a:ext cx="597" cy="57"/>
            </a:xfrm>
            <a:custGeom>
              <a:avLst/>
              <a:gdLst>
                <a:gd name="T0" fmla="*/ 0 w 597"/>
                <a:gd name="T1" fmla="*/ 0 h 57"/>
                <a:gd name="T2" fmla="*/ 597 w 597"/>
                <a:gd name="T3" fmla="*/ 50 h 57"/>
                <a:gd name="T4" fmla="*/ 597 w 597"/>
                <a:gd name="T5" fmla="*/ 57 h 57"/>
                <a:gd name="T6" fmla="*/ 0 w 597"/>
                <a:gd name="T7" fmla="*/ 12 h 57"/>
                <a:gd name="T8" fmla="*/ 0 w 597"/>
                <a:gd name="T9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57">
                  <a:moveTo>
                    <a:pt x="0" y="0"/>
                  </a:moveTo>
                  <a:lnTo>
                    <a:pt x="597" y="50"/>
                  </a:lnTo>
                  <a:lnTo>
                    <a:pt x="597" y="57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0" name="Freeform 80"/>
            <p:cNvSpPr/>
            <p:nvPr/>
          </p:nvSpPr>
          <p:spPr bwMode="auto">
            <a:xfrm>
              <a:off x="2844" y="2916"/>
              <a:ext cx="61" cy="268"/>
            </a:xfrm>
            <a:custGeom>
              <a:avLst/>
              <a:gdLst>
                <a:gd name="T0" fmla="*/ 0 w 61"/>
                <a:gd name="T1" fmla="*/ 0 h 268"/>
                <a:gd name="T2" fmla="*/ 54 w 61"/>
                <a:gd name="T3" fmla="*/ 268 h 268"/>
                <a:gd name="T4" fmla="*/ 61 w 61"/>
                <a:gd name="T5" fmla="*/ 268 h 268"/>
                <a:gd name="T6" fmla="*/ 12 w 61"/>
                <a:gd name="T7" fmla="*/ 0 h 268"/>
                <a:gd name="T8" fmla="*/ 0 w 61"/>
                <a:gd name="T9" fmla="*/ 0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268">
                  <a:moveTo>
                    <a:pt x="0" y="0"/>
                  </a:moveTo>
                  <a:lnTo>
                    <a:pt x="54" y="268"/>
                  </a:lnTo>
                  <a:lnTo>
                    <a:pt x="61" y="26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1" name="Freeform 81"/>
            <p:cNvSpPr/>
            <p:nvPr/>
          </p:nvSpPr>
          <p:spPr bwMode="auto">
            <a:xfrm>
              <a:off x="2851" y="2909"/>
              <a:ext cx="608" cy="519"/>
            </a:xfrm>
            <a:custGeom>
              <a:avLst/>
              <a:gdLst>
                <a:gd name="T0" fmla="*/ 0 w 608"/>
                <a:gd name="T1" fmla="*/ 9 h 519"/>
                <a:gd name="T2" fmla="*/ 601 w 608"/>
                <a:gd name="T3" fmla="*/ 519 h 519"/>
                <a:gd name="T4" fmla="*/ 608 w 608"/>
                <a:gd name="T5" fmla="*/ 509 h 519"/>
                <a:gd name="T6" fmla="*/ 7 w 608"/>
                <a:gd name="T7" fmla="*/ 0 h 519"/>
                <a:gd name="T8" fmla="*/ 0 w 608"/>
                <a:gd name="T9" fmla="*/ 9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8" h="519">
                  <a:moveTo>
                    <a:pt x="0" y="9"/>
                  </a:moveTo>
                  <a:lnTo>
                    <a:pt x="601" y="519"/>
                  </a:lnTo>
                  <a:lnTo>
                    <a:pt x="608" y="509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2" name="Freeform 82"/>
            <p:cNvSpPr/>
            <p:nvPr/>
          </p:nvSpPr>
          <p:spPr bwMode="auto">
            <a:xfrm>
              <a:off x="3474" y="2985"/>
              <a:ext cx="21" cy="421"/>
            </a:xfrm>
            <a:custGeom>
              <a:avLst/>
              <a:gdLst>
                <a:gd name="T0" fmla="*/ 11 w 21"/>
                <a:gd name="T1" fmla="*/ 7 h 421"/>
                <a:gd name="T2" fmla="*/ 0 w 21"/>
                <a:gd name="T3" fmla="*/ 421 h 421"/>
                <a:gd name="T4" fmla="*/ 11 w 21"/>
                <a:gd name="T5" fmla="*/ 421 h 421"/>
                <a:gd name="T6" fmla="*/ 21 w 21"/>
                <a:gd name="T7" fmla="*/ 0 h 421"/>
                <a:gd name="T8" fmla="*/ 11 w 21"/>
                <a:gd name="T9" fmla="*/ 7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421">
                  <a:moveTo>
                    <a:pt x="11" y="7"/>
                  </a:moveTo>
                  <a:lnTo>
                    <a:pt x="0" y="421"/>
                  </a:lnTo>
                  <a:lnTo>
                    <a:pt x="11" y="421"/>
                  </a:lnTo>
                  <a:lnTo>
                    <a:pt x="21" y="0"/>
                  </a:lnTo>
                  <a:lnTo>
                    <a:pt x="11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3" name="Freeform 83"/>
            <p:cNvSpPr/>
            <p:nvPr/>
          </p:nvSpPr>
          <p:spPr bwMode="auto">
            <a:xfrm>
              <a:off x="3519" y="2959"/>
              <a:ext cx="520" cy="296"/>
            </a:xfrm>
            <a:custGeom>
              <a:avLst/>
              <a:gdLst>
                <a:gd name="T0" fmla="*/ 0 w 520"/>
                <a:gd name="T1" fmla="*/ 16 h 296"/>
                <a:gd name="T2" fmla="*/ 509 w 520"/>
                <a:gd name="T3" fmla="*/ 296 h 296"/>
                <a:gd name="T4" fmla="*/ 520 w 520"/>
                <a:gd name="T5" fmla="*/ 286 h 296"/>
                <a:gd name="T6" fmla="*/ 0 w 520"/>
                <a:gd name="T7" fmla="*/ 0 h 296"/>
                <a:gd name="T8" fmla="*/ 0 w 520"/>
                <a:gd name="T9" fmla="*/ 16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0" h="296">
                  <a:moveTo>
                    <a:pt x="0" y="16"/>
                  </a:moveTo>
                  <a:lnTo>
                    <a:pt x="509" y="296"/>
                  </a:lnTo>
                  <a:lnTo>
                    <a:pt x="520" y="286"/>
                  </a:lnTo>
                  <a:lnTo>
                    <a:pt x="0" y="0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4" name="Freeform 84"/>
            <p:cNvSpPr/>
            <p:nvPr/>
          </p:nvSpPr>
          <p:spPr bwMode="auto">
            <a:xfrm>
              <a:off x="4082" y="3011"/>
              <a:ext cx="616" cy="246"/>
            </a:xfrm>
            <a:custGeom>
              <a:avLst/>
              <a:gdLst>
                <a:gd name="T0" fmla="*/ 0 w 616"/>
                <a:gd name="T1" fmla="*/ 232 h 246"/>
                <a:gd name="T2" fmla="*/ 616 w 616"/>
                <a:gd name="T3" fmla="*/ 0 h 246"/>
                <a:gd name="T4" fmla="*/ 616 w 616"/>
                <a:gd name="T5" fmla="*/ 12 h 246"/>
                <a:gd name="T6" fmla="*/ 0 w 616"/>
                <a:gd name="T7" fmla="*/ 246 h 246"/>
                <a:gd name="T8" fmla="*/ 0 w 616"/>
                <a:gd name="T9" fmla="*/ 232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6" h="246">
                  <a:moveTo>
                    <a:pt x="0" y="232"/>
                  </a:moveTo>
                  <a:lnTo>
                    <a:pt x="616" y="0"/>
                  </a:lnTo>
                  <a:lnTo>
                    <a:pt x="616" y="12"/>
                  </a:lnTo>
                  <a:lnTo>
                    <a:pt x="0" y="246"/>
                  </a:lnTo>
                  <a:lnTo>
                    <a:pt x="0" y="2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5" name="Freeform 85"/>
            <p:cNvSpPr/>
            <p:nvPr/>
          </p:nvSpPr>
          <p:spPr bwMode="auto">
            <a:xfrm>
              <a:off x="4755" y="2992"/>
              <a:ext cx="284" cy="19"/>
            </a:xfrm>
            <a:custGeom>
              <a:avLst/>
              <a:gdLst>
                <a:gd name="T0" fmla="*/ 0 w 284"/>
                <a:gd name="T1" fmla="*/ 7 h 19"/>
                <a:gd name="T2" fmla="*/ 284 w 284"/>
                <a:gd name="T3" fmla="*/ 0 h 19"/>
                <a:gd name="T4" fmla="*/ 284 w 284"/>
                <a:gd name="T5" fmla="*/ 7 h 19"/>
                <a:gd name="T6" fmla="*/ 0 w 284"/>
                <a:gd name="T7" fmla="*/ 19 h 19"/>
                <a:gd name="T8" fmla="*/ 0 w 284"/>
                <a:gd name="T9" fmla="*/ 7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4" h="19">
                  <a:moveTo>
                    <a:pt x="0" y="7"/>
                  </a:moveTo>
                  <a:lnTo>
                    <a:pt x="284" y="0"/>
                  </a:lnTo>
                  <a:lnTo>
                    <a:pt x="284" y="7"/>
                  </a:lnTo>
                  <a:lnTo>
                    <a:pt x="0" y="19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6" name="Freeform 86"/>
            <p:cNvSpPr/>
            <p:nvPr/>
          </p:nvSpPr>
          <p:spPr bwMode="auto">
            <a:xfrm>
              <a:off x="4343" y="3013"/>
              <a:ext cx="360" cy="452"/>
            </a:xfrm>
            <a:custGeom>
              <a:avLst/>
              <a:gdLst>
                <a:gd name="T0" fmla="*/ 360 w 360"/>
                <a:gd name="T1" fmla="*/ 0 h 452"/>
                <a:gd name="T2" fmla="*/ 0 w 360"/>
                <a:gd name="T3" fmla="*/ 452 h 452"/>
                <a:gd name="T4" fmla="*/ 16 w 360"/>
                <a:gd name="T5" fmla="*/ 452 h 452"/>
                <a:gd name="T6" fmla="*/ 360 w 360"/>
                <a:gd name="T7" fmla="*/ 10 h 452"/>
                <a:gd name="T8" fmla="*/ 360 w 360"/>
                <a:gd name="T9" fmla="*/ 0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0" h="452">
                  <a:moveTo>
                    <a:pt x="360" y="0"/>
                  </a:moveTo>
                  <a:lnTo>
                    <a:pt x="0" y="452"/>
                  </a:lnTo>
                  <a:lnTo>
                    <a:pt x="16" y="452"/>
                  </a:lnTo>
                  <a:lnTo>
                    <a:pt x="360" y="10"/>
                  </a:lnTo>
                  <a:lnTo>
                    <a:pt x="36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7" name="Freeform 87"/>
            <p:cNvSpPr/>
            <p:nvPr/>
          </p:nvSpPr>
          <p:spPr bwMode="auto">
            <a:xfrm>
              <a:off x="4532" y="3023"/>
              <a:ext cx="180" cy="270"/>
            </a:xfrm>
            <a:custGeom>
              <a:avLst/>
              <a:gdLst>
                <a:gd name="T0" fmla="*/ 171 w 180"/>
                <a:gd name="T1" fmla="*/ 0 h 270"/>
                <a:gd name="T2" fmla="*/ 0 w 180"/>
                <a:gd name="T3" fmla="*/ 262 h 270"/>
                <a:gd name="T4" fmla="*/ 14 w 180"/>
                <a:gd name="T5" fmla="*/ 270 h 270"/>
                <a:gd name="T6" fmla="*/ 180 w 180"/>
                <a:gd name="T7" fmla="*/ 0 h 270"/>
                <a:gd name="T8" fmla="*/ 171 w 180"/>
                <a:gd name="T9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0" h="270">
                  <a:moveTo>
                    <a:pt x="171" y="0"/>
                  </a:moveTo>
                  <a:lnTo>
                    <a:pt x="0" y="262"/>
                  </a:lnTo>
                  <a:lnTo>
                    <a:pt x="14" y="270"/>
                  </a:lnTo>
                  <a:lnTo>
                    <a:pt x="180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8" name="Freeform 88"/>
            <p:cNvSpPr/>
            <p:nvPr/>
          </p:nvSpPr>
          <p:spPr bwMode="auto">
            <a:xfrm>
              <a:off x="4352" y="3330"/>
              <a:ext cx="149" cy="143"/>
            </a:xfrm>
            <a:custGeom>
              <a:avLst/>
              <a:gdLst>
                <a:gd name="T0" fmla="*/ 149 w 149"/>
                <a:gd name="T1" fmla="*/ 0 h 143"/>
                <a:gd name="T2" fmla="*/ 0 w 149"/>
                <a:gd name="T3" fmla="*/ 133 h 143"/>
                <a:gd name="T4" fmla="*/ 7 w 149"/>
                <a:gd name="T5" fmla="*/ 143 h 143"/>
                <a:gd name="T6" fmla="*/ 149 w 149"/>
                <a:gd name="T7" fmla="*/ 8 h 143"/>
                <a:gd name="T8" fmla="*/ 149 w 149"/>
                <a:gd name="T9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143">
                  <a:moveTo>
                    <a:pt x="149" y="0"/>
                  </a:moveTo>
                  <a:lnTo>
                    <a:pt x="0" y="133"/>
                  </a:lnTo>
                  <a:lnTo>
                    <a:pt x="7" y="143"/>
                  </a:lnTo>
                  <a:lnTo>
                    <a:pt x="149" y="8"/>
                  </a:lnTo>
                  <a:lnTo>
                    <a:pt x="14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9" name="Freeform 89"/>
            <p:cNvSpPr/>
            <p:nvPr/>
          </p:nvSpPr>
          <p:spPr bwMode="auto">
            <a:xfrm>
              <a:off x="3497" y="3262"/>
              <a:ext cx="542" cy="166"/>
            </a:xfrm>
            <a:custGeom>
              <a:avLst/>
              <a:gdLst>
                <a:gd name="T0" fmla="*/ 0 w 542"/>
                <a:gd name="T1" fmla="*/ 151 h 166"/>
                <a:gd name="T2" fmla="*/ 533 w 542"/>
                <a:gd name="T3" fmla="*/ 0 h 166"/>
                <a:gd name="T4" fmla="*/ 542 w 542"/>
                <a:gd name="T5" fmla="*/ 9 h 166"/>
                <a:gd name="T6" fmla="*/ 0 w 542"/>
                <a:gd name="T7" fmla="*/ 166 h 166"/>
                <a:gd name="T8" fmla="*/ 0 w 542"/>
                <a:gd name="T9" fmla="*/ 151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2" h="166">
                  <a:moveTo>
                    <a:pt x="0" y="151"/>
                  </a:moveTo>
                  <a:lnTo>
                    <a:pt x="533" y="0"/>
                  </a:lnTo>
                  <a:lnTo>
                    <a:pt x="542" y="9"/>
                  </a:lnTo>
                  <a:lnTo>
                    <a:pt x="0" y="166"/>
                  </a:lnTo>
                  <a:lnTo>
                    <a:pt x="0" y="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0" name="Freeform 90"/>
            <p:cNvSpPr/>
            <p:nvPr/>
          </p:nvSpPr>
          <p:spPr bwMode="auto">
            <a:xfrm>
              <a:off x="3509" y="3430"/>
              <a:ext cx="789" cy="61"/>
            </a:xfrm>
            <a:custGeom>
              <a:avLst/>
              <a:gdLst>
                <a:gd name="T0" fmla="*/ 0 w 789"/>
                <a:gd name="T1" fmla="*/ 0 h 61"/>
                <a:gd name="T2" fmla="*/ 789 w 789"/>
                <a:gd name="T3" fmla="*/ 52 h 61"/>
                <a:gd name="T4" fmla="*/ 789 w 789"/>
                <a:gd name="T5" fmla="*/ 61 h 61"/>
                <a:gd name="T6" fmla="*/ 0 w 789"/>
                <a:gd name="T7" fmla="*/ 7 h 61"/>
                <a:gd name="T8" fmla="*/ 0 w 789"/>
                <a:gd name="T9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9" h="61">
                  <a:moveTo>
                    <a:pt x="0" y="0"/>
                  </a:moveTo>
                  <a:lnTo>
                    <a:pt x="789" y="52"/>
                  </a:lnTo>
                  <a:lnTo>
                    <a:pt x="789" y="61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1" name="Freeform 91"/>
            <p:cNvSpPr/>
            <p:nvPr/>
          </p:nvSpPr>
          <p:spPr bwMode="auto">
            <a:xfrm>
              <a:off x="4066" y="3267"/>
              <a:ext cx="234" cy="210"/>
            </a:xfrm>
            <a:custGeom>
              <a:avLst/>
              <a:gdLst>
                <a:gd name="T0" fmla="*/ 0 w 234"/>
                <a:gd name="T1" fmla="*/ 0 h 210"/>
                <a:gd name="T2" fmla="*/ 234 w 234"/>
                <a:gd name="T3" fmla="*/ 210 h 210"/>
                <a:gd name="T4" fmla="*/ 234 w 234"/>
                <a:gd name="T5" fmla="*/ 198 h 210"/>
                <a:gd name="T6" fmla="*/ 11 w 234"/>
                <a:gd name="T7" fmla="*/ 0 h 210"/>
                <a:gd name="T8" fmla="*/ 0 w 234"/>
                <a:gd name="T9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210">
                  <a:moveTo>
                    <a:pt x="0" y="0"/>
                  </a:moveTo>
                  <a:lnTo>
                    <a:pt x="234" y="210"/>
                  </a:lnTo>
                  <a:lnTo>
                    <a:pt x="234" y="198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2" name="Oval 92"/>
            <p:cNvSpPr>
              <a:spLocks noChangeArrowheads="1"/>
            </p:cNvSpPr>
            <p:nvPr/>
          </p:nvSpPr>
          <p:spPr bwMode="auto">
            <a:xfrm>
              <a:off x="2830" y="965"/>
              <a:ext cx="78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3" name="Oval 93"/>
            <p:cNvSpPr>
              <a:spLocks noChangeArrowheads="1"/>
            </p:cNvSpPr>
            <p:nvPr/>
          </p:nvSpPr>
          <p:spPr bwMode="auto">
            <a:xfrm>
              <a:off x="3374" y="1076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4" name="Oval 94"/>
            <p:cNvSpPr>
              <a:spLocks noChangeArrowheads="1"/>
            </p:cNvSpPr>
            <p:nvPr/>
          </p:nvSpPr>
          <p:spPr bwMode="auto">
            <a:xfrm>
              <a:off x="3424" y="719"/>
              <a:ext cx="69" cy="6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5" name="Oval 95"/>
            <p:cNvSpPr>
              <a:spLocks noChangeArrowheads="1"/>
            </p:cNvSpPr>
            <p:nvPr/>
          </p:nvSpPr>
          <p:spPr bwMode="auto">
            <a:xfrm>
              <a:off x="3623" y="593"/>
              <a:ext cx="78" cy="8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6" name="Oval 96"/>
            <p:cNvSpPr>
              <a:spLocks noChangeArrowheads="1"/>
            </p:cNvSpPr>
            <p:nvPr/>
          </p:nvSpPr>
          <p:spPr bwMode="auto">
            <a:xfrm>
              <a:off x="4044" y="984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7" name="Oval 97"/>
            <p:cNvSpPr>
              <a:spLocks noChangeArrowheads="1"/>
            </p:cNvSpPr>
            <p:nvPr/>
          </p:nvSpPr>
          <p:spPr bwMode="auto">
            <a:xfrm>
              <a:off x="4399" y="832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8" name="Oval 98"/>
            <p:cNvSpPr>
              <a:spLocks noChangeArrowheads="1"/>
            </p:cNvSpPr>
            <p:nvPr/>
          </p:nvSpPr>
          <p:spPr bwMode="auto">
            <a:xfrm>
              <a:off x="4700" y="1076"/>
              <a:ext cx="69" cy="6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9" name="Oval 99"/>
            <p:cNvSpPr>
              <a:spLocks noChangeArrowheads="1"/>
            </p:cNvSpPr>
            <p:nvPr/>
          </p:nvSpPr>
          <p:spPr bwMode="auto">
            <a:xfrm>
              <a:off x="4745" y="2263"/>
              <a:ext cx="64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0" name="Oval 100"/>
            <p:cNvSpPr>
              <a:spLocks noChangeArrowheads="1"/>
            </p:cNvSpPr>
            <p:nvPr/>
          </p:nvSpPr>
          <p:spPr bwMode="auto">
            <a:xfrm>
              <a:off x="3800" y="1583"/>
              <a:ext cx="50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1" name="Oval 101"/>
            <p:cNvSpPr>
              <a:spLocks noChangeArrowheads="1"/>
            </p:cNvSpPr>
            <p:nvPr/>
          </p:nvSpPr>
          <p:spPr bwMode="auto">
            <a:xfrm>
              <a:off x="4949" y="2499"/>
              <a:ext cx="92" cy="9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2" name="Oval 102"/>
            <p:cNvSpPr>
              <a:spLocks noChangeArrowheads="1"/>
            </p:cNvSpPr>
            <p:nvPr/>
          </p:nvSpPr>
          <p:spPr bwMode="auto">
            <a:xfrm>
              <a:off x="4272" y="1706"/>
              <a:ext cx="106" cy="10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3" name="Oval 103"/>
            <p:cNvSpPr>
              <a:spLocks noChangeArrowheads="1"/>
            </p:cNvSpPr>
            <p:nvPr/>
          </p:nvSpPr>
          <p:spPr bwMode="auto">
            <a:xfrm>
              <a:off x="4518" y="1550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4" name="Oval 104"/>
            <p:cNvSpPr>
              <a:spLocks noChangeArrowheads="1"/>
            </p:cNvSpPr>
            <p:nvPr/>
          </p:nvSpPr>
          <p:spPr bwMode="auto">
            <a:xfrm>
              <a:off x="5032" y="1124"/>
              <a:ext cx="85" cy="8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5" name="Oval 105"/>
            <p:cNvSpPr>
              <a:spLocks noChangeArrowheads="1"/>
            </p:cNvSpPr>
            <p:nvPr/>
          </p:nvSpPr>
          <p:spPr bwMode="auto">
            <a:xfrm>
              <a:off x="5039" y="1536"/>
              <a:ext cx="92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6" name="Oval 106"/>
            <p:cNvSpPr>
              <a:spLocks noChangeArrowheads="1"/>
            </p:cNvSpPr>
            <p:nvPr/>
          </p:nvSpPr>
          <p:spPr bwMode="auto">
            <a:xfrm>
              <a:off x="5155" y="2440"/>
              <a:ext cx="66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7" name="Oval 107"/>
            <p:cNvSpPr>
              <a:spLocks noChangeArrowheads="1"/>
            </p:cNvSpPr>
            <p:nvPr/>
          </p:nvSpPr>
          <p:spPr bwMode="auto">
            <a:xfrm>
              <a:off x="5342" y="2040"/>
              <a:ext cx="83" cy="8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8" name="Oval 108"/>
            <p:cNvSpPr>
              <a:spLocks noChangeArrowheads="1"/>
            </p:cNvSpPr>
            <p:nvPr/>
          </p:nvSpPr>
          <p:spPr bwMode="auto">
            <a:xfrm>
              <a:off x="4196" y="2078"/>
              <a:ext cx="47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9" name="Oval 109"/>
            <p:cNvSpPr>
              <a:spLocks noChangeArrowheads="1"/>
            </p:cNvSpPr>
            <p:nvPr/>
          </p:nvSpPr>
          <p:spPr bwMode="auto">
            <a:xfrm>
              <a:off x="4293" y="3454"/>
              <a:ext cx="76" cy="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0" name="Oval 110"/>
            <p:cNvSpPr>
              <a:spLocks noChangeArrowheads="1"/>
            </p:cNvSpPr>
            <p:nvPr/>
          </p:nvSpPr>
          <p:spPr bwMode="auto">
            <a:xfrm>
              <a:off x="4482" y="3274"/>
              <a:ext cx="74" cy="7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1" name="Oval 111"/>
            <p:cNvSpPr>
              <a:spLocks noChangeArrowheads="1"/>
            </p:cNvSpPr>
            <p:nvPr/>
          </p:nvSpPr>
          <p:spPr bwMode="auto">
            <a:xfrm>
              <a:off x="4693" y="2971"/>
              <a:ext cx="62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2" name="Oval 112"/>
            <p:cNvSpPr>
              <a:spLocks noChangeArrowheads="1"/>
            </p:cNvSpPr>
            <p:nvPr/>
          </p:nvSpPr>
          <p:spPr bwMode="auto">
            <a:xfrm>
              <a:off x="5039" y="2954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3" name="Oval 113"/>
            <p:cNvSpPr>
              <a:spLocks noChangeArrowheads="1"/>
            </p:cNvSpPr>
            <p:nvPr/>
          </p:nvSpPr>
          <p:spPr bwMode="auto">
            <a:xfrm>
              <a:off x="4025" y="3224"/>
              <a:ext cx="62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4" name="Oval 114"/>
            <p:cNvSpPr>
              <a:spLocks noChangeArrowheads="1"/>
            </p:cNvSpPr>
            <p:nvPr/>
          </p:nvSpPr>
          <p:spPr bwMode="auto">
            <a:xfrm>
              <a:off x="3381" y="1169"/>
              <a:ext cx="59" cy="5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5" name="Oval 115"/>
            <p:cNvSpPr>
              <a:spLocks noChangeArrowheads="1"/>
            </p:cNvSpPr>
            <p:nvPr/>
          </p:nvSpPr>
          <p:spPr bwMode="auto">
            <a:xfrm>
              <a:off x="2574" y="2073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6" name="Oval 116"/>
            <p:cNvSpPr>
              <a:spLocks noChangeArrowheads="1"/>
            </p:cNvSpPr>
            <p:nvPr/>
          </p:nvSpPr>
          <p:spPr bwMode="auto">
            <a:xfrm>
              <a:off x="2410" y="2459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7" name="Oval 117"/>
            <p:cNvSpPr>
              <a:spLocks noChangeArrowheads="1"/>
            </p:cNvSpPr>
            <p:nvPr/>
          </p:nvSpPr>
          <p:spPr bwMode="auto">
            <a:xfrm>
              <a:off x="2867" y="3174"/>
              <a:ext cx="79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8" name="Oval 118"/>
            <p:cNvSpPr>
              <a:spLocks noChangeArrowheads="1"/>
            </p:cNvSpPr>
            <p:nvPr/>
          </p:nvSpPr>
          <p:spPr bwMode="auto">
            <a:xfrm>
              <a:off x="2811" y="2862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9" name="Oval 119"/>
            <p:cNvSpPr>
              <a:spLocks noChangeArrowheads="1"/>
            </p:cNvSpPr>
            <p:nvPr/>
          </p:nvSpPr>
          <p:spPr bwMode="auto">
            <a:xfrm>
              <a:off x="2867" y="2791"/>
              <a:ext cx="95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0" name="Oval 120"/>
            <p:cNvSpPr>
              <a:spLocks noChangeArrowheads="1"/>
            </p:cNvSpPr>
            <p:nvPr/>
          </p:nvSpPr>
          <p:spPr bwMode="auto">
            <a:xfrm>
              <a:off x="2410" y="1635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1" name="Oval 121"/>
            <p:cNvSpPr>
              <a:spLocks noChangeArrowheads="1"/>
            </p:cNvSpPr>
            <p:nvPr/>
          </p:nvSpPr>
          <p:spPr bwMode="auto">
            <a:xfrm>
              <a:off x="3599" y="2270"/>
              <a:ext cx="45" cy="4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2" name="Oval 122"/>
            <p:cNvSpPr>
              <a:spLocks noChangeArrowheads="1"/>
            </p:cNvSpPr>
            <p:nvPr/>
          </p:nvSpPr>
          <p:spPr bwMode="auto">
            <a:xfrm>
              <a:off x="3462" y="2918"/>
              <a:ext cx="59" cy="6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3" name="Oval 123"/>
            <p:cNvSpPr>
              <a:spLocks noChangeArrowheads="1"/>
            </p:cNvSpPr>
            <p:nvPr/>
          </p:nvSpPr>
          <p:spPr bwMode="auto">
            <a:xfrm>
              <a:off x="3594" y="3449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4" name="Oval 124"/>
            <p:cNvSpPr>
              <a:spLocks noChangeArrowheads="1"/>
            </p:cNvSpPr>
            <p:nvPr/>
          </p:nvSpPr>
          <p:spPr bwMode="auto">
            <a:xfrm>
              <a:off x="3445" y="3399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5" name="Oval 125"/>
            <p:cNvSpPr>
              <a:spLocks noChangeArrowheads="1"/>
            </p:cNvSpPr>
            <p:nvPr/>
          </p:nvSpPr>
          <p:spPr bwMode="auto">
            <a:xfrm>
              <a:off x="2792" y="1270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6" name="Oval 126"/>
            <p:cNvSpPr>
              <a:spLocks noChangeArrowheads="1"/>
            </p:cNvSpPr>
            <p:nvPr/>
          </p:nvSpPr>
          <p:spPr bwMode="auto">
            <a:xfrm>
              <a:off x="2564" y="1756"/>
              <a:ext cx="95" cy="9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7" name="Oval 127"/>
            <p:cNvSpPr>
              <a:spLocks noChangeArrowheads="1"/>
            </p:cNvSpPr>
            <p:nvPr/>
          </p:nvSpPr>
          <p:spPr bwMode="auto">
            <a:xfrm>
              <a:off x="3107" y="1756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8" name="Oval 128"/>
            <p:cNvSpPr>
              <a:spLocks noChangeArrowheads="1"/>
            </p:cNvSpPr>
            <p:nvPr/>
          </p:nvSpPr>
          <p:spPr bwMode="auto">
            <a:xfrm>
              <a:off x="3263" y="2030"/>
              <a:ext cx="99" cy="1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9" name="Oval 129"/>
            <p:cNvSpPr>
              <a:spLocks noChangeArrowheads="1"/>
            </p:cNvSpPr>
            <p:nvPr/>
          </p:nvSpPr>
          <p:spPr bwMode="auto">
            <a:xfrm>
              <a:off x="3021" y="2412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0" name="Oval 130"/>
            <p:cNvSpPr>
              <a:spLocks noChangeArrowheads="1"/>
            </p:cNvSpPr>
            <p:nvPr/>
          </p:nvSpPr>
          <p:spPr bwMode="auto">
            <a:xfrm>
              <a:off x="3919" y="2828"/>
              <a:ext cx="102" cy="10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1" name="Oval 131"/>
            <p:cNvSpPr>
              <a:spLocks noChangeArrowheads="1"/>
            </p:cNvSpPr>
            <p:nvPr/>
          </p:nvSpPr>
          <p:spPr bwMode="auto">
            <a:xfrm>
              <a:off x="4163" y="2705"/>
              <a:ext cx="45" cy="4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2" name="Oval 132"/>
            <p:cNvSpPr>
              <a:spLocks noChangeArrowheads="1"/>
            </p:cNvSpPr>
            <p:nvPr/>
          </p:nvSpPr>
          <p:spPr bwMode="auto">
            <a:xfrm>
              <a:off x="4281" y="638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3" name="Freeform 133"/>
            <p:cNvSpPr/>
            <p:nvPr/>
          </p:nvSpPr>
          <p:spPr bwMode="auto">
            <a:xfrm>
              <a:off x="2893" y="641"/>
              <a:ext cx="744" cy="357"/>
            </a:xfrm>
            <a:custGeom>
              <a:avLst/>
              <a:gdLst>
                <a:gd name="T0" fmla="*/ 0 w 744"/>
                <a:gd name="T1" fmla="*/ 343 h 357"/>
                <a:gd name="T2" fmla="*/ 734 w 744"/>
                <a:gd name="T3" fmla="*/ 0 h 357"/>
                <a:gd name="T4" fmla="*/ 744 w 744"/>
                <a:gd name="T5" fmla="*/ 11 h 357"/>
                <a:gd name="T6" fmla="*/ 8 w 744"/>
                <a:gd name="T7" fmla="*/ 357 h 357"/>
                <a:gd name="T8" fmla="*/ 0 w 744"/>
                <a:gd name="T9" fmla="*/ 343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4" h="357">
                  <a:moveTo>
                    <a:pt x="0" y="343"/>
                  </a:moveTo>
                  <a:lnTo>
                    <a:pt x="734" y="0"/>
                  </a:lnTo>
                  <a:lnTo>
                    <a:pt x="744" y="11"/>
                  </a:lnTo>
                  <a:lnTo>
                    <a:pt x="8" y="357"/>
                  </a:lnTo>
                  <a:lnTo>
                    <a:pt x="0" y="3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4" name="Freeform 134"/>
            <p:cNvSpPr/>
            <p:nvPr/>
          </p:nvSpPr>
          <p:spPr bwMode="auto">
            <a:xfrm>
              <a:off x="3694" y="633"/>
              <a:ext cx="592" cy="50"/>
            </a:xfrm>
            <a:custGeom>
              <a:avLst/>
              <a:gdLst>
                <a:gd name="T0" fmla="*/ 0 w 592"/>
                <a:gd name="T1" fmla="*/ 0 h 50"/>
                <a:gd name="T2" fmla="*/ 592 w 592"/>
                <a:gd name="T3" fmla="*/ 41 h 50"/>
                <a:gd name="T4" fmla="*/ 592 w 592"/>
                <a:gd name="T5" fmla="*/ 50 h 50"/>
                <a:gd name="T6" fmla="*/ 0 w 592"/>
                <a:gd name="T7" fmla="*/ 12 h 50"/>
                <a:gd name="T8" fmla="*/ 0 w 592"/>
                <a:gd name="T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50">
                  <a:moveTo>
                    <a:pt x="0" y="0"/>
                  </a:moveTo>
                  <a:lnTo>
                    <a:pt x="592" y="41"/>
                  </a:lnTo>
                  <a:lnTo>
                    <a:pt x="592" y="50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5" name="Freeform 135"/>
            <p:cNvSpPr/>
            <p:nvPr/>
          </p:nvSpPr>
          <p:spPr bwMode="auto">
            <a:xfrm>
              <a:off x="3694" y="641"/>
              <a:ext cx="713" cy="234"/>
            </a:xfrm>
            <a:custGeom>
              <a:avLst/>
              <a:gdLst>
                <a:gd name="T0" fmla="*/ 0 w 713"/>
                <a:gd name="T1" fmla="*/ 7 h 234"/>
                <a:gd name="T2" fmla="*/ 713 w 713"/>
                <a:gd name="T3" fmla="*/ 234 h 234"/>
                <a:gd name="T4" fmla="*/ 713 w 713"/>
                <a:gd name="T5" fmla="*/ 222 h 234"/>
                <a:gd name="T6" fmla="*/ 0 w 713"/>
                <a:gd name="T7" fmla="*/ 0 h 234"/>
                <a:gd name="T8" fmla="*/ 0 w 713"/>
                <a:gd name="T9" fmla="*/ 7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3" h="234">
                  <a:moveTo>
                    <a:pt x="0" y="7"/>
                  </a:moveTo>
                  <a:lnTo>
                    <a:pt x="713" y="234"/>
                  </a:lnTo>
                  <a:lnTo>
                    <a:pt x="713" y="222"/>
                  </a:lnTo>
                  <a:lnTo>
                    <a:pt x="0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6" name="Freeform 136"/>
            <p:cNvSpPr/>
            <p:nvPr/>
          </p:nvSpPr>
          <p:spPr bwMode="auto">
            <a:xfrm>
              <a:off x="4338" y="697"/>
              <a:ext cx="705" cy="464"/>
            </a:xfrm>
            <a:custGeom>
              <a:avLst/>
              <a:gdLst>
                <a:gd name="T0" fmla="*/ 0 w 705"/>
                <a:gd name="T1" fmla="*/ 15 h 464"/>
                <a:gd name="T2" fmla="*/ 701 w 705"/>
                <a:gd name="T3" fmla="*/ 464 h 464"/>
                <a:gd name="T4" fmla="*/ 705 w 705"/>
                <a:gd name="T5" fmla="*/ 457 h 464"/>
                <a:gd name="T6" fmla="*/ 7 w 705"/>
                <a:gd name="T7" fmla="*/ 0 h 464"/>
                <a:gd name="T8" fmla="*/ 0 w 705"/>
                <a:gd name="T9" fmla="*/ 15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5" h="464">
                  <a:moveTo>
                    <a:pt x="0" y="15"/>
                  </a:moveTo>
                  <a:lnTo>
                    <a:pt x="701" y="464"/>
                  </a:lnTo>
                  <a:lnTo>
                    <a:pt x="705" y="457"/>
                  </a:lnTo>
                  <a:lnTo>
                    <a:pt x="7" y="0"/>
                  </a:lnTo>
                  <a:lnTo>
                    <a:pt x="0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7" name="Freeform 137"/>
            <p:cNvSpPr/>
            <p:nvPr/>
          </p:nvSpPr>
          <p:spPr bwMode="auto">
            <a:xfrm>
              <a:off x="5086" y="2111"/>
              <a:ext cx="301" cy="850"/>
            </a:xfrm>
            <a:custGeom>
              <a:avLst/>
              <a:gdLst>
                <a:gd name="T0" fmla="*/ 301 w 301"/>
                <a:gd name="T1" fmla="*/ 0 h 850"/>
                <a:gd name="T2" fmla="*/ 12 w 301"/>
                <a:gd name="T3" fmla="*/ 850 h 850"/>
                <a:gd name="T4" fmla="*/ 0 w 301"/>
                <a:gd name="T5" fmla="*/ 850 h 850"/>
                <a:gd name="T6" fmla="*/ 289 w 301"/>
                <a:gd name="T7" fmla="*/ 0 h 850"/>
                <a:gd name="T8" fmla="*/ 301 w 301"/>
                <a:gd name="T9" fmla="*/ 0 h 8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1" h="850">
                  <a:moveTo>
                    <a:pt x="301" y="0"/>
                  </a:moveTo>
                  <a:lnTo>
                    <a:pt x="12" y="850"/>
                  </a:lnTo>
                  <a:lnTo>
                    <a:pt x="0" y="850"/>
                  </a:lnTo>
                  <a:lnTo>
                    <a:pt x="289" y="0"/>
                  </a:lnTo>
                  <a:lnTo>
                    <a:pt x="30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8" name="Freeform 138"/>
            <p:cNvSpPr/>
            <p:nvPr/>
          </p:nvSpPr>
          <p:spPr bwMode="auto">
            <a:xfrm>
              <a:off x="4359" y="3018"/>
              <a:ext cx="703" cy="469"/>
            </a:xfrm>
            <a:custGeom>
              <a:avLst/>
              <a:gdLst>
                <a:gd name="T0" fmla="*/ 0 w 703"/>
                <a:gd name="T1" fmla="*/ 469 h 469"/>
                <a:gd name="T2" fmla="*/ 703 w 703"/>
                <a:gd name="T3" fmla="*/ 5 h 469"/>
                <a:gd name="T4" fmla="*/ 692 w 703"/>
                <a:gd name="T5" fmla="*/ 0 h 469"/>
                <a:gd name="T6" fmla="*/ 0 w 703"/>
                <a:gd name="T7" fmla="*/ 459 h 469"/>
                <a:gd name="T8" fmla="*/ 0 w 703"/>
                <a:gd name="T9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3" h="469">
                  <a:moveTo>
                    <a:pt x="0" y="469"/>
                  </a:moveTo>
                  <a:lnTo>
                    <a:pt x="703" y="5"/>
                  </a:lnTo>
                  <a:lnTo>
                    <a:pt x="692" y="0"/>
                  </a:lnTo>
                  <a:lnTo>
                    <a:pt x="0" y="459"/>
                  </a:lnTo>
                  <a:lnTo>
                    <a:pt x="0" y="4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9" name="Freeform 139"/>
            <p:cNvSpPr/>
            <p:nvPr/>
          </p:nvSpPr>
          <p:spPr bwMode="auto">
            <a:xfrm>
              <a:off x="2929" y="3229"/>
              <a:ext cx="521" cy="213"/>
            </a:xfrm>
            <a:custGeom>
              <a:avLst/>
              <a:gdLst>
                <a:gd name="T0" fmla="*/ 0 w 521"/>
                <a:gd name="T1" fmla="*/ 11 h 213"/>
                <a:gd name="T2" fmla="*/ 521 w 521"/>
                <a:gd name="T3" fmla="*/ 213 h 213"/>
                <a:gd name="T4" fmla="*/ 521 w 521"/>
                <a:gd name="T5" fmla="*/ 196 h 213"/>
                <a:gd name="T6" fmla="*/ 7 w 521"/>
                <a:gd name="T7" fmla="*/ 0 h 213"/>
                <a:gd name="T8" fmla="*/ 0 w 521"/>
                <a:gd name="T9" fmla="*/ 11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213">
                  <a:moveTo>
                    <a:pt x="0" y="11"/>
                  </a:moveTo>
                  <a:lnTo>
                    <a:pt x="521" y="213"/>
                  </a:lnTo>
                  <a:lnTo>
                    <a:pt x="521" y="196"/>
                  </a:lnTo>
                  <a:lnTo>
                    <a:pt x="7" y="0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0" name="Freeform 140"/>
            <p:cNvSpPr/>
            <p:nvPr/>
          </p:nvSpPr>
          <p:spPr bwMode="auto">
            <a:xfrm>
              <a:off x="2460" y="2537"/>
              <a:ext cx="431" cy="658"/>
            </a:xfrm>
            <a:custGeom>
              <a:avLst/>
              <a:gdLst>
                <a:gd name="T0" fmla="*/ 0 w 431"/>
                <a:gd name="T1" fmla="*/ 0 h 658"/>
                <a:gd name="T2" fmla="*/ 419 w 431"/>
                <a:gd name="T3" fmla="*/ 658 h 658"/>
                <a:gd name="T4" fmla="*/ 431 w 431"/>
                <a:gd name="T5" fmla="*/ 651 h 658"/>
                <a:gd name="T6" fmla="*/ 12 w 431"/>
                <a:gd name="T7" fmla="*/ 0 h 658"/>
                <a:gd name="T8" fmla="*/ 0 w 431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1" h="658">
                  <a:moveTo>
                    <a:pt x="0" y="0"/>
                  </a:moveTo>
                  <a:lnTo>
                    <a:pt x="419" y="658"/>
                  </a:lnTo>
                  <a:lnTo>
                    <a:pt x="431" y="651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1" name="Rectangle 141"/>
            <p:cNvSpPr>
              <a:spLocks noChangeArrowheads="1"/>
            </p:cNvSpPr>
            <p:nvPr/>
          </p:nvSpPr>
          <p:spPr bwMode="auto">
            <a:xfrm>
              <a:off x="2446" y="1716"/>
              <a:ext cx="9" cy="76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2" name="Freeform 142"/>
            <p:cNvSpPr/>
            <p:nvPr/>
          </p:nvSpPr>
          <p:spPr bwMode="auto">
            <a:xfrm>
              <a:off x="2467" y="1026"/>
              <a:ext cx="393" cy="635"/>
            </a:xfrm>
            <a:custGeom>
              <a:avLst/>
              <a:gdLst>
                <a:gd name="T0" fmla="*/ 0 w 393"/>
                <a:gd name="T1" fmla="*/ 623 h 635"/>
                <a:gd name="T2" fmla="*/ 381 w 393"/>
                <a:gd name="T3" fmla="*/ 0 h 635"/>
                <a:gd name="T4" fmla="*/ 393 w 393"/>
                <a:gd name="T5" fmla="*/ 0 h 635"/>
                <a:gd name="T6" fmla="*/ 12 w 393"/>
                <a:gd name="T7" fmla="*/ 635 h 635"/>
                <a:gd name="T8" fmla="*/ 0 w 393"/>
                <a:gd name="T9" fmla="*/ 623 h 6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3" h="635">
                  <a:moveTo>
                    <a:pt x="0" y="623"/>
                  </a:moveTo>
                  <a:lnTo>
                    <a:pt x="381" y="0"/>
                  </a:lnTo>
                  <a:lnTo>
                    <a:pt x="393" y="0"/>
                  </a:lnTo>
                  <a:lnTo>
                    <a:pt x="12" y="635"/>
                  </a:lnTo>
                  <a:lnTo>
                    <a:pt x="0" y="6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3" name="Freeform 143"/>
            <p:cNvSpPr/>
            <p:nvPr/>
          </p:nvSpPr>
          <p:spPr bwMode="auto">
            <a:xfrm>
              <a:off x="2616" y="1034"/>
              <a:ext cx="247" cy="741"/>
            </a:xfrm>
            <a:custGeom>
              <a:avLst/>
              <a:gdLst>
                <a:gd name="T0" fmla="*/ 235 w 247"/>
                <a:gd name="T1" fmla="*/ 0 h 741"/>
                <a:gd name="T2" fmla="*/ 0 w 247"/>
                <a:gd name="T3" fmla="*/ 734 h 741"/>
                <a:gd name="T4" fmla="*/ 17 w 247"/>
                <a:gd name="T5" fmla="*/ 741 h 741"/>
                <a:gd name="T6" fmla="*/ 247 w 247"/>
                <a:gd name="T7" fmla="*/ 0 h 741"/>
                <a:gd name="T8" fmla="*/ 235 w 247"/>
                <a:gd name="T9" fmla="*/ 0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741">
                  <a:moveTo>
                    <a:pt x="235" y="0"/>
                  </a:moveTo>
                  <a:lnTo>
                    <a:pt x="0" y="734"/>
                  </a:lnTo>
                  <a:lnTo>
                    <a:pt x="17" y="741"/>
                  </a:lnTo>
                  <a:lnTo>
                    <a:pt x="247" y="0"/>
                  </a:lnTo>
                  <a:lnTo>
                    <a:pt x="2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4" name="Freeform 144"/>
            <p:cNvSpPr/>
            <p:nvPr/>
          </p:nvSpPr>
          <p:spPr bwMode="auto">
            <a:xfrm>
              <a:off x="3429" y="659"/>
              <a:ext cx="222" cy="431"/>
            </a:xfrm>
            <a:custGeom>
              <a:avLst/>
              <a:gdLst>
                <a:gd name="T0" fmla="*/ 208 w 222"/>
                <a:gd name="T1" fmla="*/ 0 h 431"/>
                <a:gd name="T2" fmla="*/ 0 w 222"/>
                <a:gd name="T3" fmla="*/ 424 h 431"/>
                <a:gd name="T4" fmla="*/ 9 w 222"/>
                <a:gd name="T5" fmla="*/ 431 h 431"/>
                <a:gd name="T6" fmla="*/ 222 w 222"/>
                <a:gd name="T7" fmla="*/ 0 h 431"/>
                <a:gd name="T8" fmla="*/ 208 w 222"/>
                <a:gd name="T9" fmla="*/ 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2" h="431">
                  <a:moveTo>
                    <a:pt x="208" y="0"/>
                  </a:moveTo>
                  <a:lnTo>
                    <a:pt x="0" y="424"/>
                  </a:lnTo>
                  <a:lnTo>
                    <a:pt x="9" y="431"/>
                  </a:lnTo>
                  <a:lnTo>
                    <a:pt x="222" y="0"/>
                  </a:lnTo>
                  <a:lnTo>
                    <a:pt x="20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5" name="Freeform 145"/>
            <p:cNvSpPr/>
            <p:nvPr/>
          </p:nvSpPr>
          <p:spPr bwMode="auto">
            <a:xfrm>
              <a:off x="3455" y="882"/>
              <a:ext cx="961" cy="239"/>
            </a:xfrm>
            <a:custGeom>
              <a:avLst/>
              <a:gdLst>
                <a:gd name="T0" fmla="*/ 0 w 961"/>
                <a:gd name="T1" fmla="*/ 225 h 239"/>
                <a:gd name="T2" fmla="*/ 961 w 961"/>
                <a:gd name="T3" fmla="*/ 0 h 239"/>
                <a:gd name="T4" fmla="*/ 961 w 961"/>
                <a:gd name="T5" fmla="*/ 12 h 239"/>
                <a:gd name="T6" fmla="*/ 0 w 961"/>
                <a:gd name="T7" fmla="*/ 239 h 239"/>
                <a:gd name="T8" fmla="*/ 0 w 961"/>
                <a:gd name="T9" fmla="*/ 225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1" h="239">
                  <a:moveTo>
                    <a:pt x="0" y="225"/>
                  </a:moveTo>
                  <a:lnTo>
                    <a:pt x="961" y="0"/>
                  </a:lnTo>
                  <a:lnTo>
                    <a:pt x="961" y="12"/>
                  </a:lnTo>
                  <a:lnTo>
                    <a:pt x="0" y="239"/>
                  </a:lnTo>
                  <a:lnTo>
                    <a:pt x="0" y="2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6" name="Freeform 146"/>
            <p:cNvSpPr/>
            <p:nvPr/>
          </p:nvSpPr>
          <p:spPr bwMode="auto">
            <a:xfrm>
              <a:off x="3445" y="1131"/>
              <a:ext cx="838" cy="608"/>
            </a:xfrm>
            <a:custGeom>
              <a:avLst/>
              <a:gdLst>
                <a:gd name="T0" fmla="*/ 0 w 838"/>
                <a:gd name="T1" fmla="*/ 0 h 608"/>
                <a:gd name="T2" fmla="*/ 838 w 838"/>
                <a:gd name="T3" fmla="*/ 594 h 608"/>
                <a:gd name="T4" fmla="*/ 829 w 838"/>
                <a:gd name="T5" fmla="*/ 608 h 608"/>
                <a:gd name="T6" fmla="*/ 0 w 838"/>
                <a:gd name="T7" fmla="*/ 16 h 608"/>
                <a:gd name="T8" fmla="*/ 0 w 838"/>
                <a:gd name="T9" fmla="*/ 0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8" h="608">
                  <a:moveTo>
                    <a:pt x="0" y="0"/>
                  </a:moveTo>
                  <a:lnTo>
                    <a:pt x="838" y="594"/>
                  </a:lnTo>
                  <a:lnTo>
                    <a:pt x="829" y="608"/>
                  </a:lnTo>
                  <a:lnTo>
                    <a:pt x="0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7" name="Freeform 147"/>
            <p:cNvSpPr/>
            <p:nvPr/>
          </p:nvSpPr>
          <p:spPr bwMode="auto">
            <a:xfrm>
              <a:off x="2455" y="1839"/>
              <a:ext cx="159" cy="637"/>
            </a:xfrm>
            <a:custGeom>
              <a:avLst/>
              <a:gdLst>
                <a:gd name="T0" fmla="*/ 147 w 159"/>
                <a:gd name="T1" fmla="*/ 0 h 637"/>
                <a:gd name="T2" fmla="*/ 0 w 159"/>
                <a:gd name="T3" fmla="*/ 637 h 637"/>
                <a:gd name="T4" fmla="*/ 17 w 159"/>
                <a:gd name="T5" fmla="*/ 637 h 637"/>
                <a:gd name="T6" fmla="*/ 159 w 159"/>
                <a:gd name="T7" fmla="*/ 0 h 637"/>
                <a:gd name="T8" fmla="*/ 147 w 159"/>
                <a:gd name="T9" fmla="*/ 0 h 6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637">
                  <a:moveTo>
                    <a:pt x="147" y="0"/>
                  </a:moveTo>
                  <a:lnTo>
                    <a:pt x="0" y="637"/>
                  </a:lnTo>
                  <a:lnTo>
                    <a:pt x="17" y="637"/>
                  </a:lnTo>
                  <a:lnTo>
                    <a:pt x="159" y="0"/>
                  </a:lnTo>
                  <a:lnTo>
                    <a:pt x="14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8" name="Freeform 148"/>
            <p:cNvSpPr/>
            <p:nvPr/>
          </p:nvSpPr>
          <p:spPr bwMode="auto">
            <a:xfrm>
              <a:off x="4326" y="700"/>
              <a:ext cx="107" cy="147"/>
            </a:xfrm>
            <a:custGeom>
              <a:avLst/>
              <a:gdLst>
                <a:gd name="T0" fmla="*/ 0 w 107"/>
                <a:gd name="T1" fmla="*/ 12 h 147"/>
                <a:gd name="T2" fmla="*/ 90 w 107"/>
                <a:gd name="T3" fmla="*/ 147 h 147"/>
                <a:gd name="T4" fmla="*/ 107 w 107"/>
                <a:gd name="T5" fmla="*/ 147 h 147"/>
                <a:gd name="T6" fmla="*/ 12 w 107"/>
                <a:gd name="T7" fmla="*/ 0 h 147"/>
                <a:gd name="T8" fmla="*/ 0 w 107"/>
                <a:gd name="T9" fmla="*/ 12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" h="147">
                  <a:moveTo>
                    <a:pt x="0" y="12"/>
                  </a:moveTo>
                  <a:lnTo>
                    <a:pt x="90" y="147"/>
                  </a:lnTo>
                  <a:lnTo>
                    <a:pt x="107" y="147"/>
                  </a:lnTo>
                  <a:lnTo>
                    <a:pt x="12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9" name="Freeform 149"/>
            <p:cNvSpPr/>
            <p:nvPr/>
          </p:nvSpPr>
          <p:spPr bwMode="auto">
            <a:xfrm>
              <a:off x="4475" y="882"/>
              <a:ext cx="564" cy="279"/>
            </a:xfrm>
            <a:custGeom>
              <a:avLst/>
              <a:gdLst>
                <a:gd name="T0" fmla="*/ 0 w 564"/>
                <a:gd name="T1" fmla="*/ 17 h 279"/>
                <a:gd name="T2" fmla="*/ 564 w 564"/>
                <a:gd name="T3" fmla="*/ 279 h 279"/>
                <a:gd name="T4" fmla="*/ 564 w 564"/>
                <a:gd name="T5" fmla="*/ 268 h 279"/>
                <a:gd name="T6" fmla="*/ 0 w 564"/>
                <a:gd name="T7" fmla="*/ 0 h 279"/>
                <a:gd name="T8" fmla="*/ 0 w 564"/>
                <a:gd name="T9" fmla="*/ 17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4" h="279">
                  <a:moveTo>
                    <a:pt x="0" y="17"/>
                  </a:moveTo>
                  <a:lnTo>
                    <a:pt x="564" y="279"/>
                  </a:lnTo>
                  <a:lnTo>
                    <a:pt x="564" y="268"/>
                  </a:lnTo>
                  <a:lnTo>
                    <a:pt x="0" y="0"/>
                  </a:lnTo>
                  <a:lnTo>
                    <a:pt x="0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0" name="Freeform 150"/>
            <p:cNvSpPr/>
            <p:nvPr/>
          </p:nvSpPr>
          <p:spPr bwMode="auto">
            <a:xfrm>
              <a:off x="4461" y="899"/>
              <a:ext cx="592" cy="658"/>
            </a:xfrm>
            <a:custGeom>
              <a:avLst/>
              <a:gdLst>
                <a:gd name="T0" fmla="*/ 0 w 592"/>
                <a:gd name="T1" fmla="*/ 7 h 658"/>
                <a:gd name="T2" fmla="*/ 582 w 592"/>
                <a:gd name="T3" fmla="*/ 658 h 658"/>
                <a:gd name="T4" fmla="*/ 592 w 592"/>
                <a:gd name="T5" fmla="*/ 648 h 658"/>
                <a:gd name="T6" fmla="*/ 14 w 592"/>
                <a:gd name="T7" fmla="*/ 0 h 658"/>
                <a:gd name="T8" fmla="*/ 0 w 592"/>
                <a:gd name="T9" fmla="*/ 7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658">
                  <a:moveTo>
                    <a:pt x="0" y="7"/>
                  </a:moveTo>
                  <a:lnTo>
                    <a:pt x="582" y="658"/>
                  </a:lnTo>
                  <a:lnTo>
                    <a:pt x="592" y="648"/>
                  </a:lnTo>
                  <a:lnTo>
                    <a:pt x="14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1" name="Freeform 151"/>
            <p:cNvSpPr/>
            <p:nvPr/>
          </p:nvSpPr>
          <p:spPr bwMode="auto">
            <a:xfrm>
              <a:off x="4324" y="913"/>
              <a:ext cx="123" cy="795"/>
            </a:xfrm>
            <a:custGeom>
              <a:avLst/>
              <a:gdLst>
                <a:gd name="T0" fmla="*/ 111 w 123"/>
                <a:gd name="T1" fmla="*/ 0 h 795"/>
                <a:gd name="T2" fmla="*/ 0 w 123"/>
                <a:gd name="T3" fmla="*/ 795 h 795"/>
                <a:gd name="T4" fmla="*/ 16 w 123"/>
                <a:gd name="T5" fmla="*/ 795 h 795"/>
                <a:gd name="T6" fmla="*/ 123 w 123"/>
                <a:gd name="T7" fmla="*/ 0 h 795"/>
                <a:gd name="T8" fmla="*/ 111 w 123"/>
                <a:gd name="T9" fmla="*/ 0 h 7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795">
                  <a:moveTo>
                    <a:pt x="111" y="0"/>
                  </a:moveTo>
                  <a:lnTo>
                    <a:pt x="0" y="795"/>
                  </a:lnTo>
                  <a:lnTo>
                    <a:pt x="16" y="795"/>
                  </a:lnTo>
                  <a:lnTo>
                    <a:pt x="123" y="0"/>
                  </a:lnTo>
                  <a:lnTo>
                    <a:pt x="11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2" name="Freeform 152"/>
            <p:cNvSpPr/>
            <p:nvPr/>
          </p:nvSpPr>
          <p:spPr bwMode="auto">
            <a:xfrm>
              <a:off x="4345" y="1796"/>
              <a:ext cx="424" cy="485"/>
            </a:xfrm>
            <a:custGeom>
              <a:avLst/>
              <a:gdLst>
                <a:gd name="T0" fmla="*/ 0 w 424"/>
                <a:gd name="T1" fmla="*/ 5 h 485"/>
                <a:gd name="T2" fmla="*/ 410 w 424"/>
                <a:gd name="T3" fmla="*/ 485 h 485"/>
                <a:gd name="T4" fmla="*/ 424 w 424"/>
                <a:gd name="T5" fmla="*/ 478 h 485"/>
                <a:gd name="T6" fmla="*/ 14 w 424"/>
                <a:gd name="T7" fmla="*/ 0 h 485"/>
                <a:gd name="T8" fmla="*/ 0 w 424"/>
                <a:gd name="T9" fmla="*/ 5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4" h="485">
                  <a:moveTo>
                    <a:pt x="0" y="5"/>
                  </a:moveTo>
                  <a:lnTo>
                    <a:pt x="410" y="485"/>
                  </a:lnTo>
                  <a:lnTo>
                    <a:pt x="424" y="478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3" name="Freeform 153"/>
            <p:cNvSpPr/>
            <p:nvPr/>
          </p:nvSpPr>
          <p:spPr bwMode="auto">
            <a:xfrm>
              <a:off x="2477" y="2518"/>
              <a:ext cx="414" cy="308"/>
            </a:xfrm>
            <a:custGeom>
              <a:avLst/>
              <a:gdLst>
                <a:gd name="T0" fmla="*/ 0 w 414"/>
                <a:gd name="T1" fmla="*/ 7 h 308"/>
                <a:gd name="T2" fmla="*/ 402 w 414"/>
                <a:gd name="T3" fmla="*/ 308 h 308"/>
                <a:gd name="T4" fmla="*/ 414 w 414"/>
                <a:gd name="T5" fmla="*/ 299 h 308"/>
                <a:gd name="T6" fmla="*/ 9 w 414"/>
                <a:gd name="T7" fmla="*/ 0 h 308"/>
                <a:gd name="T8" fmla="*/ 0 w 414"/>
                <a:gd name="T9" fmla="*/ 7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4" h="308">
                  <a:moveTo>
                    <a:pt x="0" y="7"/>
                  </a:moveTo>
                  <a:lnTo>
                    <a:pt x="402" y="308"/>
                  </a:lnTo>
                  <a:lnTo>
                    <a:pt x="414" y="299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4" name="Freeform 154"/>
            <p:cNvSpPr/>
            <p:nvPr/>
          </p:nvSpPr>
          <p:spPr bwMode="auto">
            <a:xfrm>
              <a:off x="4994" y="1621"/>
              <a:ext cx="80" cy="885"/>
            </a:xfrm>
            <a:custGeom>
              <a:avLst/>
              <a:gdLst>
                <a:gd name="T0" fmla="*/ 73 w 80"/>
                <a:gd name="T1" fmla="*/ 0 h 885"/>
                <a:gd name="T2" fmla="*/ 0 w 80"/>
                <a:gd name="T3" fmla="*/ 885 h 885"/>
                <a:gd name="T4" fmla="*/ 9 w 80"/>
                <a:gd name="T5" fmla="*/ 885 h 885"/>
                <a:gd name="T6" fmla="*/ 80 w 80"/>
                <a:gd name="T7" fmla="*/ 0 h 885"/>
                <a:gd name="T8" fmla="*/ 73 w 80"/>
                <a:gd name="T9" fmla="*/ 0 h 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885">
                  <a:moveTo>
                    <a:pt x="73" y="0"/>
                  </a:moveTo>
                  <a:lnTo>
                    <a:pt x="0" y="885"/>
                  </a:lnTo>
                  <a:lnTo>
                    <a:pt x="9" y="885"/>
                  </a:lnTo>
                  <a:lnTo>
                    <a:pt x="80" y="0"/>
                  </a:lnTo>
                  <a:lnTo>
                    <a:pt x="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5" name="Freeform 155"/>
            <p:cNvSpPr/>
            <p:nvPr/>
          </p:nvSpPr>
          <p:spPr bwMode="auto">
            <a:xfrm>
              <a:off x="5022" y="2104"/>
              <a:ext cx="355" cy="412"/>
            </a:xfrm>
            <a:custGeom>
              <a:avLst/>
              <a:gdLst>
                <a:gd name="T0" fmla="*/ 0 w 355"/>
                <a:gd name="T1" fmla="*/ 405 h 412"/>
                <a:gd name="T2" fmla="*/ 344 w 355"/>
                <a:gd name="T3" fmla="*/ 0 h 412"/>
                <a:gd name="T4" fmla="*/ 355 w 355"/>
                <a:gd name="T5" fmla="*/ 7 h 412"/>
                <a:gd name="T6" fmla="*/ 10 w 355"/>
                <a:gd name="T7" fmla="*/ 412 h 412"/>
                <a:gd name="T8" fmla="*/ 0 w 355"/>
                <a:gd name="T9" fmla="*/ 405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5" h="412">
                  <a:moveTo>
                    <a:pt x="0" y="405"/>
                  </a:moveTo>
                  <a:lnTo>
                    <a:pt x="344" y="0"/>
                  </a:lnTo>
                  <a:lnTo>
                    <a:pt x="355" y="7"/>
                  </a:lnTo>
                  <a:lnTo>
                    <a:pt x="10" y="412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6" name="Freeform 156"/>
            <p:cNvSpPr/>
            <p:nvPr/>
          </p:nvSpPr>
          <p:spPr bwMode="auto">
            <a:xfrm>
              <a:off x="4788" y="2310"/>
              <a:ext cx="184" cy="213"/>
            </a:xfrm>
            <a:custGeom>
              <a:avLst/>
              <a:gdLst>
                <a:gd name="T0" fmla="*/ 0 w 184"/>
                <a:gd name="T1" fmla="*/ 7 h 213"/>
                <a:gd name="T2" fmla="*/ 177 w 184"/>
                <a:gd name="T3" fmla="*/ 213 h 213"/>
                <a:gd name="T4" fmla="*/ 184 w 184"/>
                <a:gd name="T5" fmla="*/ 201 h 213"/>
                <a:gd name="T6" fmla="*/ 12 w 184"/>
                <a:gd name="T7" fmla="*/ 0 h 213"/>
                <a:gd name="T8" fmla="*/ 0 w 184"/>
                <a:gd name="T9" fmla="*/ 7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4" h="213">
                  <a:moveTo>
                    <a:pt x="0" y="7"/>
                  </a:moveTo>
                  <a:lnTo>
                    <a:pt x="177" y="213"/>
                  </a:lnTo>
                  <a:lnTo>
                    <a:pt x="184" y="201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7" name="Freeform 157"/>
            <p:cNvSpPr/>
            <p:nvPr/>
          </p:nvSpPr>
          <p:spPr bwMode="auto">
            <a:xfrm>
              <a:off x="4729" y="2575"/>
              <a:ext cx="253" cy="414"/>
            </a:xfrm>
            <a:custGeom>
              <a:avLst/>
              <a:gdLst>
                <a:gd name="T0" fmla="*/ 246 w 253"/>
                <a:gd name="T1" fmla="*/ 0 h 414"/>
                <a:gd name="T2" fmla="*/ 0 w 253"/>
                <a:gd name="T3" fmla="*/ 398 h 414"/>
                <a:gd name="T4" fmla="*/ 0 w 253"/>
                <a:gd name="T5" fmla="*/ 414 h 414"/>
                <a:gd name="T6" fmla="*/ 253 w 253"/>
                <a:gd name="T7" fmla="*/ 10 h 414"/>
                <a:gd name="T8" fmla="*/ 246 w 253"/>
                <a:gd name="T9" fmla="*/ 0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3" h="414">
                  <a:moveTo>
                    <a:pt x="246" y="0"/>
                  </a:moveTo>
                  <a:lnTo>
                    <a:pt x="0" y="398"/>
                  </a:lnTo>
                  <a:lnTo>
                    <a:pt x="0" y="414"/>
                  </a:lnTo>
                  <a:lnTo>
                    <a:pt x="253" y="10"/>
                  </a:lnTo>
                  <a:lnTo>
                    <a:pt x="24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8" name="Freeform 158"/>
            <p:cNvSpPr/>
            <p:nvPr/>
          </p:nvSpPr>
          <p:spPr bwMode="auto">
            <a:xfrm>
              <a:off x="4018" y="2554"/>
              <a:ext cx="943" cy="324"/>
            </a:xfrm>
            <a:custGeom>
              <a:avLst/>
              <a:gdLst>
                <a:gd name="T0" fmla="*/ 0 w 943"/>
                <a:gd name="T1" fmla="*/ 312 h 324"/>
                <a:gd name="T2" fmla="*/ 943 w 943"/>
                <a:gd name="T3" fmla="*/ 0 h 324"/>
                <a:gd name="T4" fmla="*/ 943 w 943"/>
                <a:gd name="T5" fmla="*/ 14 h 324"/>
                <a:gd name="T6" fmla="*/ 0 w 943"/>
                <a:gd name="T7" fmla="*/ 324 h 324"/>
                <a:gd name="T8" fmla="*/ 0 w 943"/>
                <a:gd name="T9" fmla="*/ 312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3" h="324">
                  <a:moveTo>
                    <a:pt x="0" y="312"/>
                  </a:moveTo>
                  <a:lnTo>
                    <a:pt x="943" y="0"/>
                  </a:lnTo>
                  <a:lnTo>
                    <a:pt x="943" y="14"/>
                  </a:lnTo>
                  <a:lnTo>
                    <a:pt x="0" y="324"/>
                  </a:lnTo>
                  <a:lnTo>
                    <a:pt x="0" y="3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9" name="Freeform 159"/>
            <p:cNvSpPr/>
            <p:nvPr/>
          </p:nvSpPr>
          <p:spPr bwMode="auto">
            <a:xfrm>
              <a:off x="2938" y="2866"/>
              <a:ext cx="671" cy="607"/>
            </a:xfrm>
            <a:custGeom>
              <a:avLst/>
              <a:gdLst>
                <a:gd name="T0" fmla="*/ 0 w 671"/>
                <a:gd name="T1" fmla="*/ 7 h 607"/>
                <a:gd name="T2" fmla="*/ 661 w 671"/>
                <a:gd name="T3" fmla="*/ 607 h 607"/>
                <a:gd name="T4" fmla="*/ 671 w 671"/>
                <a:gd name="T5" fmla="*/ 607 h 607"/>
                <a:gd name="T6" fmla="*/ 12 w 671"/>
                <a:gd name="T7" fmla="*/ 0 h 607"/>
                <a:gd name="T8" fmla="*/ 0 w 671"/>
                <a:gd name="T9" fmla="*/ 7 h 6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1" h="607">
                  <a:moveTo>
                    <a:pt x="0" y="7"/>
                  </a:moveTo>
                  <a:lnTo>
                    <a:pt x="661" y="607"/>
                  </a:lnTo>
                  <a:lnTo>
                    <a:pt x="671" y="607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0" name="Freeform 160"/>
            <p:cNvSpPr/>
            <p:nvPr/>
          </p:nvSpPr>
          <p:spPr bwMode="auto">
            <a:xfrm>
              <a:off x="4546" y="3001"/>
              <a:ext cx="507" cy="299"/>
            </a:xfrm>
            <a:custGeom>
              <a:avLst/>
              <a:gdLst>
                <a:gd name="T0" fmla="*/ 0 w 507"/>
                <a:gd name="T1" fmla="*/ 292 h 299"/>
                <a:gd name="T2" fmla="*/ 500 w 507"/>
                <a:gd name="T3" fmla="*/ 0 h 299"/>
                <a:gd name="T4" fmla="*/ 507 w 507"/>
                <a:gd name="T5" fmla="*/ 12 h 299"/>
                <a:gd name="T6" fmla="*/ 5 w 507"/>
                <a:gd name="T7" fmla="*/ 299 h 299"/>
                <a:gd name="T8" fmla="*/ 0 w 507"/>
                <a:gd name="T9" fmla="*/ 292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99">
                  <a:moveTo>
                    <a:pt x="0" y="292"/>
                  </a:moveTo>
                  <a:lnTo>
                    <a:pt x="500" y="0"/>
                  </a:lnTo>
                  <a:lnTo>
                    <a:pt x="507" y="12"/>
                  </a:lnTo>
                  <a:lnTo>
                    <a:pt x="5" y="299"/>
                  </a:lnTo>
                  <a:lnTo>
                    <a:pt x="0" y="2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1" name="Freeform 161"/>
            <p:cNvSpPr/>
            <p:nvPr/>
          </p:nvSpPr>
          <p:spPr bwMode="auto">
            <a:xfrm>
              <a:off x="3658" y="3314"/>
              <a:ext cx="831" cy="187"/>
            </a:xfrm>
            <a:custGeom>
              <a:avLst/>
              <a:gdLst>
                <a:gd name="T0" fmla="*/ 0 w 831"/>
                <a:gd name="T1" fmla="*/ 173 h 187"/>
                <a:gd name="T2" fmla="*/ 831 w 831"/>
                <a:gd name="T3" fmla="*/ 0 h 187"/>
                <a:gd name="T4" fmla="*/ 831 w 831"/>
                <a:gd name="T5" fmla="*/ 12 h 187"/>
                <a:gd name="T6" fmla="*/ 10 w 831"/>
                <a:gd name="T7" fmla="*/ 187 h 187"/>
                <a:gd name="T8" fmla="*/ 0 w 831"/>
                <a:gd name="T9" fmla="*/ 173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1" h="187">
                  <a:moveTo>
                    <a:pt x="0" y="173"/>
                  </a:moveTo>
                  <a:lnTo>
                    <a:pt x="831" y="0"/>
                  </a:lnTo>
                  <a:lnTo>
                    <a:pt x="831" y="12"/>
                  </a:lnTo>
                  <a:lnTo>
                    <a:pt x="10" y="187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2" name="Oval 162"/>
            <p:cNvSpPr>
              <a:spLocks noChangeArrowheads="1"/>
            </p:cNvSpPr>
            <p:nvPr/>
          </p:nvSpPr>
          <p:spPr bwMode="auto">
            <a:xfrm>
              <a:off x="5107" y="1699"/>
              <a:ext cx="67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3" name="Freeform 163"/>
            <p:cNvSpPr/>
            <p:nvPr/>
          </p:nvSpPr>
          <p:spPr bwMode="auto">
            <a:xfrm>
              <a:off x="2640" y="1140"/>
              <a:ext cx="746" cy="644"/>
            </a:xfrm>
            <a:custGeom>
              <a:avLst/>
              <a:gdLst>
                <a:gd name="T0" fmla="*/ 0 w 746"/>
                <a:gd name="T1" fmla="*/ 635 h 644"/>
                <a:gd name="T2" fmla="*/ 739 w 746"/>
                <a:gd name="T3" fmla="*/ 0 h 644"/>
                <a:gd name="T4" fmla="*/ 746 w 746"/>
                <a:gd name="T5" fmla="*/ 10 h 644"/>
                <a:gd name="T6" fmla="*/ 12 w 746"/>
                <a:gd name="T7" fmla="*/ 644 h 644"/>
                <a:gd name="T8" fmla="*/ 0 w 746"/>
                <a:gd name="T9" fmla="*/ 635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6" h="644">
                  <a:moveTo>
                    <a:pt x="0" y="635"/>
                  </a:moveTo>
                  <a:lnTo>
                    <a:pt x="739" y="0"/>
                  </a:lnTo>
                  <a:lnTo>
                    <a:pt x="746" y="10"/>
                  </a:lnTo>
                  <a:lnTo>
                    <a:pt x="12" y="644"/>
                  </a:lnTo>
                  <a:lnTo>
                    <a:pt x="0" y="6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4" name="Freeform 164"/>
            <p:cNvSpPr/>
            <p:nvPr/>
          </p:nvSpPr>
          <p:spPr bwMode="auto">
            <a:xfrm>
              <a:off x="2612" y="1839"/>
              <a:ext cx="298" cy="966"/>
            </a:xfrm>
            <a:custGeom>
              <a:avLst/>
              <a:gdLst>
                <a:gd name="T0" fmla="*/ 0 w 298"/>
                <a:gd name="T1" fmla="*/ 7 h 966"/>
                <a:gd name="T2" fmla="*/ 286 w 298"/>
                <a:gd name="T3" fmla="*/ 966 h 966"/>
                <a:gd name="T4" fmla="*/ 298 w 298"/>
                <a:gd name="T5" fmla="*/ 959 h 966"/>
                <a:gd name="T6" fmla="*/ 11 w 298"/>
                <a:gd name="T7" fmla="*/ 0 h 966"/>
                <a:gd name="T8" fmla="*/ 0 w 298"/>
                <a:gd name="T9" fmla="*/ 7 h 9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966">
                  <a:moveTo>
                    <a:pt x="0" y="7"/>
                  </a:moveTo>
                  <a:lnTo>
                    <a:pt x="286" y="966"/>
                  </a:lnTo>
                  <a:lnTo>
                    <a:pt x="298" y="959"/>
                  </a:lnTo>
                  <a:lnTo>
                    <a:pt x="11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5" name="Freeform 165"/>
            <p:cNvSpPr/>
            <p:nvPr/>
          </p:nvSpPr>
          <p:spPr bwMode="auto">
            <a:xfrm>
              <a:off x="3983" y="2116"/>
              <a:ext cx="232" cy="720"/>
            </a:xfrm>
            <a:custGeom>
              <a:avLst/>
              <a:gdLst>
                <a:gd name="T0" fmla="*/ 222 w 232"/>
                <a:gd name="T1" fmla="*/ 0 h 720"/>
                <a:gd name="T2" fmla="*/ 0 w 232"/>
                <a:gd name="T3" fmla="*/ 720 h 720"/>
                <a:gd name="T4" fmla="*/ 12 w 232"/>
                <a:gd name="T5" fmla="*/ 720 h 720"/>
                <a:gd name="T6" fmla="*/ 232 w 232"/>
                <a:gd name="T7" fmla="*/ 7 h 720"/>
                <a:gd name="T8" fmla="*/ 222 w 232"/>
                <a:gd name="T9" fmla="*/ 0 h 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2" h="720">
                  <a:moveTo>
                    <a:pt x="222" y="0"/>
                  </a:moveTo>
                  <a:lnTo>
                    <a:pt x="0" y="720"/>
                  </a:lnTo>
                  <a:lnTo>
                    <a:pt x="12" y="720"/>
                  </a:lnTo>
                  <a:lnTo>
                    <a:pt x="232" y="7"/>
                  </a:lnTo>
                  <a:lnTo>
                    <a:pt x="22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6" name="Freeform 166"/>
            <p:cNvSpPr/>
            <p:nvPr/>
          </p:nvSpPr>
          <p:spPr bwMode="auto">
            <a:xfrm>
              <a:off x="2896" y="1003"/>
              <a:ext cx="478" cy="118"/>
            </a:xfrm>
            <a:custGeom>
              <a:avLst/>
              <a:gdLst>
                <a:gd name="T0" fmla="*/ 0 w 478"/>
                <a:gd name="T1" fmla="*/ 14 h 118"/>
                <a:gd name="T2" fmla="*/ 478 w 478"/>
                <a:gd name="T3" fmla="*/ 118 h 118"/>
                <a:gd name="T4" fmla="*/ 478 w 478"/>
                <a:gd name="T5" fmla="*/ 104 h 118"/>
                <a:gd name="T6" fmla="*/ 7 w 478"/>
                <a:gd name="T7" fmla="*/ 0 h 118"/>
                <a:gd name="T8" fmla="*/ 0 w 478"/>
                <a:gd name="T9" fmla="*/ 14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118">
                  <a:moveTo>
                    <a:pt x="0" y="14"/>
                  </a:moveTo>
                  <a:lnTo>
                    <a:pt x="478" y="118"/>
                  </a:lnTo>
                  <a:lnTo>
                    <a:pt x="478" y="104"/>
                  </a:lnTo>
                  <a:lnTo>
                    <a:pt x="7" y="0"/>
                  </a:lnTo>
                  <a:lnTo>
                    <a:pt x="0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7" name="Freeform 167"/>
            <p:cNvSpPr/>
            <p:nvPr/>
          </p:nvSpPr>
          <p:spPr bwMode="auto">
            <a:xfrm>
              <a:off x="4366" y="1592"/>
              <a:ext cx="689" cy="164"/>
            </a:xfrm>
            <a:custGeom>
              <a:avLst/>
              <a:gdLst>
                <a:gd name="T0" fmla="*/ 0 w 689"/>
                <a:gd name="T1" fmla="*/ 152 h 164"/>
                <a:gd name="T2" fmla="*/ 682 w 689"/>
                <a:gd name="T3" fmla="*/ 0 h 164"/>
                <a:gd name="T4" fmla="*/ 689 w 689"/>
                <a:gd name="T5" fmla="*/ 12 h 164"/>
                <a:gd name="T6" fmla="*/ 0 w 689"/>
                <a:gd name="T7" fmla="*/ 164 h 164"/>
                <a:gd name="T8" fmla="*/ 0 w 689"/>
                <a:gd name="T9" fmla="*/ 152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164">
                  <a:moveTo>
                    <a:pt x="0" y="152"/>
                  </a:moveTo>
                  <a:lnTo>
                    <a:pt x="682" y="0"/>
                  </a:lnTo>
                  <a:lnTo>
                    <a:pt x="689" y="12"/>
                  </a:lnTo>
                  <a:lnTo>
                    <a:pt x="0" y="164"/>
                  </a:lnTo>
                  <a:lnTo>
                    <a:pt x="0" y="1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8" name="Freeform 168"/>
            <p:cNvSpPr/>
            <p:nvPr/>
          </p:nvSpPr>
          <p:spPr bwMode="auto">
            <a:xfrm>
              <a:off x="3995" y="2899"/>
              <a:ext cx="499" cy="396"/>
            </a:xfrm>
            <a:custGeom>
              <a:avLst/>
              <a:gdLst>
                <a:gd name="T0" fmla="*/ 0 w 499"/>
                <a:gd name="T1" fmla="*/ 5 h 396"/>
                <a:gd name="T2" fmla="*/ 499 w 499"/>
                <a:gd name="T3" fmla="*/ 396 h 396"/>
                <a:gd name="T4" fmla="*/ 499 w 499"/>
                <a:gd name="T5" fmla="*/ 384 h 396"/>
                <a:gd name="T6" fmla="*/ 14 w 499"/>
                <a:gd name="T7" fmla="*/ 0 h 396"/>
                <a:gd name="T8" fmla="*/ 0 w 499"/>
                <a:gd name="T9" fmla="*/ 5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9" h="396">
                  <a:moveTo>
                    <a:pt x="0" y="5"/>
                  </a:moveTo>
                  <a:lnTo>
                    <a:pt x="499" y="396"/>
                  </a:lnTo>
                  <a:lnTo>
                    <a:pt x="499" y="384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9" name="Freeform 169"/>
            <p:cNvSpPr/>
            <p:nvPr/>
          </p:nvSpPr>
          <p:spPr bwMode="auto">
            <a:xfrm>
              <a:off x="3651" y="2918"/>
              <a:ext cx="306" cy="547"/>
            </a:xfrm>
            <a:custGeom>
              <a:avLst/>
              <a:gdLst>
                <a:gd name="T0" fmla="*/ 0 w 306"/>
                <a:gd name="T1" fmla="*/ 540 h 547"/>
                <a:gd name="T2" fmla="*/ 294 w 306"/>
                <a:gd name="T3" fmla="*/ 0 h 547"/>
                <a:gd name="T4" fmla="*/ 306 w 306"/>
                <a:gd name="T5" fmla="*/ 0 h 547"/>
                <a:gd name="T6" fmla="*/ 10 w 306"/>
                <a:gd name="T7" fmla="*/ 547 h 547"/>
                <a:gd name="T8" fmla="*/ 0 w 306"/>
                <a:gd name="T9" fmla="*/ 540 h 5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6" h="547">
                  <a:moveTo>
                    <a:pt x="0" y="540"/>
                  </a:moveTo>
                  <a:lnTo>
                    <a:pt x="294" y="0"/>
                  </a:lnTo>
                  <a:lnTo>
                    <a:pt x="306" y="0"/>
                  </a:lnTo>
                  <a:lnTo>
                    <a:pt x="10" y="547"/>
                  </a:lnTo>
                  <a:lnTo>
                    <a:pt x="0" y="5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0" name="Rectangle 170"/>
            <p:cNvSpPr>
              <a:spLocks noChangeArrowheads="1"/>
            </p:cNvSpPr>
            <p:nvPr/>
          </p:nvSpPr>
          <p:spPr bwMode="auto">
            <a:xfrm>
              <a:off x="2910" y="2881"/>
              <a:ext cx="9" cy="30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1" name="Freeform 171"/>
            <p:cNvSpPr/>
            <p:nvPr/>
          </p:nvSpPr>
          <p:spPr bwMode="auto">
            <a:xfrm>
              <a:off x="3334" y="2109"/>
              <a:ext cx="611" cy="741"/>
            </a:xfrm>
            <a:custGeom>
              <a:avLst/>
              <a:gdLst>
                <a:gd name="T0" fmla="*/ 0 w 611"/>
                <a:gd name="T1" fmla="*/ 7 h 741"/>
                <a:gd name="T2" fmla="*/ 599 w 611"/>
                <a:gd name="T3" fmla="*/ 741 h 741"/>
                <a:gd name="T4" fmla="*/ 611 w 611"/>
                <a:gd name="T5" fmla="*/ 736 h 741"/>
                <a:gd name="T6" fmla="*/ 12 w 611"/>
                <a:gd name="T7" fmla="*/ 0 h 741"/>
                <a:gd name="T8" fmla="*/ 0 w 611"/>
                <a:gd name="T9" fmla="*/ 7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741">
                  <a:moveTo>
                    <a:pt x="0" y="7"/>
                  </a:moveTo>
                  <a:lnTo>
                    <a:pt x="599" y="741"/>
                  </a:lnTo>
                  <a:lnTo>
                    <a:pt x="611" y="736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526" name="TextBox 76">
            <a:extLst>
              <a:ext uri="{FF2B5EF4-FFF2-40B4-BE49-F238E27FC236}">
                <a16:creationId xmlns:a16="http://schemas.microsoft.com/office/drawing/2014/main" id="{227D35C8-A03F-4E8D-8213-9F6DBD150A5D}"/>
              </a:ext>
            </a:extLst>
          </p:cNvPr>
          <p:cNvSpPr txBox="1"/>
          <p:nvPr/>
        </p:nvSpPr>
        <p:spPr>
          <a:xfrm>
            <a:off x="5234225" y="219018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神经网络应用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7" name="文本框 526">
            <a:extLst>
              <a:ext uri="{FF2B5EF4-FFF2-40B4-BE49-F238E27FC236}">
                <a16:creationId xmlns:a16="http://schemas.microsoft.com/office/drawing/2014/main" id="{65E94CA4-8264-494F-971E-C0C3C5A4DA32}"/>
              </a:ext>
            </a:extLst>
          </p:cNvPr>
          <p:cNvSpPr txBox="1"/>
          <p:nvPr/>
        </p:nvSpPr>
        <p:spPr>
          <a:xfrm>
            <a:off x="4498003" y="531991"/>
            <a:ext cx="3195994" cy="2819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EXAMPLE</a:t>
            </a:r>
          </a:p>
        </p:txBody>
      </p:sp>
      <p:grpSp>
        <p:nvGrpSpPr>
          <p:cNvPr id="528" name="组合 527">
            <a:extLst>
              <a:ext uri="{FF2B5EF4-FFF2-40B4-BE49-F238E27FC236}">
                <a16:creationId xmlns:a16="http://schemas.microsoft.com/office/drawing/2014/main" id="{FB66C0C8-264B-4A75-9494-B04C4B93D363}"/>
              </a:ext>
            </a:extLst>
          </p:cNvPr>
          <p:cNvGrpSpPr/>
          <p:nvPr/>
        </p:nvGrpSpPr>
        <p:grpSpPr>
          <a:xfrm>
            <a:off x="5855851" y="833240"/>
            <a:ext cx="480299" cy="105326"/>
            <a:chOff x="8818080" y="2020666"/>
            <a:chExt cx="636007" cy="0"/>
          </a:xfrm>
        </p:grpSpPr>
        <p:cxnSp>
          <p:nvCxnSpPr>
            <p:cNvPr id="530" name="直接连接符 529">
              <a:extLst>
                <a:ext uri="{FF2B5EF4-FFF2-40B4-BE49-F238E27FC236}">
                  <a16:creationId xmlns:a16="http://schemas.microsoft.com/office/drawing/2014/main" id="{21D4BF5D-2C91-4A19-896F-AE946BC7FB76}"/>
                </a:ext>
              </a:extLst>
            </p:cNvPr>
            <p:cNvCxnSpPr/>
            <p:nvPr/>
          </p:nvCxnSpPr>
          <p:spPr>
            <a:xfrm>
              <a:off x="8818080" y="2020666"/>
              <a:ext cx="175500" cy="0"/>
            </a:xfrm>
            <a:prstGeom prst="line">
              <a:avLst/>
            </a:prstGeom>
            <a:ln w="25400">
              <a:solidFill>
                <a:srgbClr val="F6A2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1" name="直接连接符 530">
              <a:extLst>
                <a:ext uri="{FF2B5EF4-FFF2-40B4-BE49-F238E27FC236}">
                  <a16:creationId xmlns:a16="http://schemas.microsoft.com/office/drawing/2014/main" id="{12A04D9E-7AE9-4504-89ED-15389616EA20}"/>
                </a:ext>
              </a:extLst>
            </p:cNvPr>
            <p:cNvCxnSpPr/>
            <p:nvPr/>
          </p:nvCxnSpPr>
          <p:spPr>
            <a:xfrm>
              <a:off x="9048334" y="2020666"/>
              <a:ext cx="175500" cy="0"/>
            </a:xfrm>
            <a:prstGeom prst="line">
              <a:avLst/>
            </a:prstGeom>
            <a:ln w="25400">
              <a:solidFill>
                <a:srgbClr val="248C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2" name="直接连接符 531">
              <a:extLst>
                <a:ext uri="{FF2B5EF4-FFF2-40B4-BE49-F238E27FC236}">
                  <a16:creationId xmlns:a16="http://schemas.microsoft.com/office/drawing/2014/main" id="{35104CDD-349B-40C0-9598-881CA242C9C1}"/>
                </a:ext>
              </a:extLst>
            </p:cNvPr>
            <p:cNvCxnSpPr/>
            <p:nvPr/>
          </p:nvCxnSpPr>
          <p:spPr>
            <a:xfrm>
              <a:off x="9278587" y="2020666"/>
              <a:ext cx="175500" cy="0"/>
            </a:xfrm>
            <a:prstGeom prst="line">
              <a:avLst/>
            </a:prstGeom>
            <a:ln w="25400">
              <a:solidFill>
                <a:srgbClr val="F6A2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2" name="矩形 511">
            <a:extLst>
              <a:ext uri="{FF2B5EF4-FFF2-40B4-BE49-F238E27FC236}">
                <a16:creationId xmlns:a16="http://schemas.microsoft.com/office/drawing/2014/main" id="{8A41B143-7098-4D5A-A4F2-17838D5864A9}"/>
              </a:ext>
            </a:extLst>
          </p:cNvPr>
          <p:cNvSpPr/>
          <p:nvPr/>
        </p:nvSpPr>
        <p:spPr>
          <a:xfrm>
            <a:off x="1578371" y="1473097"/>
            <a:ext cx="1428404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altLang="zh-CN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 Math" panose="02040503050406030204" pitchFamily="18" charset="0"/>
                <a:ea typeface="微软雅黑" panose="020B0503020204020204" pitchFamily="34" charset="-122"/>
              </a:rPr>
              <a:t>LSTM</a:t>
            </a:r>
            <a:endParaRPr lang="en-US" altLang="zh-CN" sz="4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6D60B71-4C77-4529-9F3B-AD2B074023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8948" y="1827040"/>
            <a:ext cx="7028222" cy="4191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1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prism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5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1000" tmFilter="0,0; .5, 1; 1, 1"/>
                                        <p:tgtEl>
                                          <p:spTgt spid="5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2" name="Group 4"/>
          <p:cNvGrpSpPr>
            <a:grpSpLocks noChangeAspect="1"/>
          </p:cNvGrpSpPr>
          <p:nvPr/>
        </p:nvGrpSpPr>
        <p:grpSpPr bwMode="auto">
          <a:xfrm>
            <a:off x="9742781" y="1043957"/>
            <a:ext cx="4898437" cy="4770086"/>
            <a:chOff x="2410" y="593"/>
            <a:chExt cx="3015" cy="2936"/>
          </a:xfrm>
          <a:solidFill>
            <a:srgbClr val="248C80"/>
          </a:solidFill>
        </p:grpSpPr>
        <p:sp>
          <p:nvSpPr>
            <p:cNvPr id="363" name="Freeform 5"/>
            <p:cNvSpPr/>
            <p:nvPr/>
          </p:nvSpPr>
          <p:spPr bwMode="auto">
            <a:xfrm>
              <a:off x="5079" y="1202"/>
              <a:ext cx="66" cy="509"/>
            </a:xfrm>
            <a:custGeom>
              <a:avLst/>
              <a:gdLst>
                <a:gd name="T0" fmla="*/ 0 w 66"/>
                <a:gd name="T1" fmla="*/ 9 h 509"/>
                <a:gd name="T2" fmla="*/ 54 w 66"/>
                <a:gd name="T3" fmla="*/ 509 h 509"/>
                <a:gd name="T4" fmla="*/ 66 w 66"/>
                <a:gd name="T5" fmla="*/ 509 h 509"/>
                <a:gd name="T6" fmla="*/ 9 w 66"/>
                <a:gd name="T7" fmla="*/ 0 h 509"/>
                <a:gd name="T8" fmla="*/ 0 w 66"/>
                <a:gd name="T9" fmla="*/ 9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509">
                  <a:moveTo>
                    <a:pt x="0" y="9"/>
                  </a:moveTo>
                  <a:lnTo>
                    <a:pt x="54" y="509"/>
                  </a:lnTo>
                  <a:lnTo>
                    <a:pt x="66" y="509"/>
                  </a:lnTo>
                  <a:lnTo>
                    <a:pt x="9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4" name="Freeform 6"/>
            <p:cNvSpPr/>
            <p:nvPr/>
          </p:nvSpPr>
          <p:spPr bwMode="auto">
            <a:xfrm>
              <a:off x="5079" y="1195"/>
              <a:ext cx="303" cy="854"/>
            </a:xfrm>
            <a:custGeom>
              <a:avLst/>
              <a:gdLst>
                <a:gd name="T0" fmla="*/ 14 w 303"/>
                <a:gd name="T1" fmla="*/ 0 h 854"/>
                <a:gd name="T2" fmla="*/ 303 w 303"/>
                <a:gd name="T3" fmla="*/ 854 h 854"/>
                <a:gd name="T4" fmla="*/ 287 w 303"/>
                <a:gd name="T5" fmla="*/ 854 h 854"/>
                <a:gd name="T6" fmla="*/ 0 w 303"/>
                <a:gd name="T7" fmla="*/ 11 h 854"/>
                <a:gd name="T8" fmla="*/ 14 w 303"/>
                <a:gd name="T9" fmla="*/ 0 h 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3" h="854">
                  <a:moveTo>
                    <a:pt x="14" y="0"/>
                  </a:moveTo>
                  <a:lnTo>
                    <a:pt x="303" y="854"/>
                  </a:lnTo>
                  <a:lnTo>
                    <a:pt x="287" y="854"/>
                  </a:lnTo>
                  <a:lnTo>
                    <a:pt x="0" y="11"/>
                  </a:lnTo>
                  <a:lnTo>
                    <a:pt x="1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5" name="Freeform 7"/>
            <p:cNvSpPr/>
            <p:nvPr/>
          </p:nvSpPr>
          <p:spPr bwMode="auto">
            <a:xfrm>
              <a:off x="5074" y="1202"/>
              <a:ext cx="12" cy="345"/>
            </a:xfrm>
            <a:custGeom>
              <a:avLst/>
              <a:gdLst>
                <a:gd name="T0" fmla="*/ 0 w 12"/>
                <a:gd name="T1" fmla="*/ 0 h 345"/>
                <a:gd name="T2" fmla="*/ 0 w 12"/>
                <a:gd name="T3" fmla="*/ 345 h 345"/>
                <a:gd name="T4" fmla="*/ 12 w 12"/>
                <a:gd name="T5" fmla="*/ 345 h 345"/>
                <a:gd name="T6" fmla="*/ 12 w 12"/>
                <a:gd name="T7" fmla="*/ 12 h 345"/>
                <a:gd name="T8" fmla="*/ 0 w 12"/>
                <a:gd name="T9" fmla="*/ 0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345">
                  <a:moveTo>
                    <a:pt x="0" y="0"/>
                  </a:moveTo>
                  <a:lnTo>
                    <a:pt x="0" y="345"/>
                  </a:lnTo>
                  <a:lnTo>
                    <a:pt x="12" y="345"/>
                  </a:lnTo>
                  <a:lnTo>
                    <a:pt x="12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6" name="Rectangle 8"/>
            <p:cNvSpPr>
              <a:spLocks noChangeArrowheads="1"/>
            </p:cNvSpPr>
            <p:nvPr/>
          </p:nvSpPr>
          <p:spPr bwMode="auto">
            <a:xfrm>
              <a:off x="3658" y="3501"/>
              <a:ext cx="647" cy="1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7" name="Freeform 9"/>
            <p:cNvSpPr/>
            <p:nvPr/>
          </p:nvSpPr>
          <p:spPr bwMode="auto">
            <a:xfrm>
              <a:off x="3488" y="3446"/>
              <a:ext cx="118" cy="48"/>
            </a:xfrm>
            <a:custGeom>
              <a:avLst/>
              <a:gdLst>
                <a:gd name="T0" fmla="*/ 0 w 118"/>
                <a:gd name="T1" fmla="*/ 10 h 48"/>
                <a:gd name="T2" fmla="*/ 111 w 118"/>
                <a:gd name="T3" fmla="*/ 48 h 48"/>
                <a:gd name="T4" fmla="*/ 118 w 118"/>
                <a:gd name="T5" fmla="*/ 36 h 48"/>
                <a:gd name="T6" fmla="*/ 14 w 118"/>
                <a:gd name="T7" fmla="*/ 0 h 48"/>
                <a:gd name="T8" fmla="*/ 0 w 118"/>
                <a:gd name="T9" fmla="*/ 1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48">
                  <a:moveTo>
                    <a:pt x="0" y="10"/>
                  </a:moveTo>
                  <a:lnTo>
                    <a:pt x="111" y="48"/>
                  </a:lnTo>
                  <a:lnTo>
                    <a:pt x="118" y="36"/>
                  </a:lnTo>
                  <a:lnTo>
                    <a:pt x="14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8" name="Freeform 10"/>
            <p:cNvSpPr/>
            <p:nvPr/>
          </p:nvSpPr>
          <p:spPr bwMode="auto">
            <a:xfrm>
              <a:off x="2830" y="1026"/>
              <a:ext cx="30" cy="256"/>
            </a:xfrm>
            <a:custGeom>
              <a:avLst/>
              <a:gdLst>
                <a:gd name="T0" fmla="*/ 30 w 30"/>
                <a:gd name="T1" fmla="*/ 0 h 256"/>
                <a:gd name="T2" fmla="*/ 9 w 30"/>
                <a:gd name="T3" fmla="*/ 256 h 256"/>
                <a:gd name="T4" fmla="*/ 0 w 30"/>
                <a:gd name="T5" fmla="*/ 256 h 256"/>
                <a:gd name="T6" fmla="*/ 26 w 30"/>
                <a:gd name="T7" fmla="*/ 0 h 256"/>
                <a:gd name="T8" fmla="*/ 30 w 30"/>
                <a:gd name="T9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56">
                  <a:moveTo>
                    <a:pt x="30" y="0"/>
                  </a:moveTo>
                  <a:lnTo>
                    <a:pt x="9" y="256"/>
                  </a:lnTo>
                  <a:lnTo>
                    <a:pt x="0" y="256"/>
                  </a:lnTo>
                  <a:lnTo>
                    <a:pt x="26" y="0"/>
                  </a:lnTo>
                  <a:lnTo>
                    <a:pt x="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9" name="Freeform 11"/>
            <p:cNvSpPr/>
            <p:nvPr/>
          </p:nvSpPr>
          <p:spPr bwMode="auto">
            <a:xfrm>
              <a:off x="2841" y="773"/>
              <a:ext cx="604" cy="519"/>
            </a:xfrm>
            <a:custGeom>
              <a:avLst/>
              <a:gdLst>
                <a:gd name="T0" fmla="*/ 0 w 604"/>
                <a:gd name="T1" fmla="*/ 512 h 519"/>
                <a:gd name="T2" fmla="*/ 595 w 604"/>
                <a:gd name="T3" fmla="*/ 0 h 519"/>
                <a:gd name="T4" fmla="*/ 604 w 604"/>
                <a:gd name="T5" fmla="*/ 7 h 519"/>
                <a:gd name="T6" fmla="*/ 12 w 604"/>
                <a:gd name="T7" fmla="*/ 519 h 519"/>
                <a:gd name="T8" fmla="*/ 0 w 604"/>
                <a:gd name="T9" fmla="*/ 512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4" h="519">
                  <a:moveTo>
                    <a:pt x="0" y="512"/>
                  </a:moveTo>
                  <a:lnTo>
                    <a:pt x="595" y="0"/>
                  </a:lnTo>
                  <a:lnTo>
                    <a:pt x="604" y="7"/>
                  </a:lnTo>
                  <a:lnTo>
                    <a:pt x="12" y="519"/>
                  </a:lnTo>
                  <a:lnTo>
                    <a:pt x="0" y="5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0" name="Freeform 12"/>
            <p:cNvSpPr/>
            <p:nvPr/>
          </p:nvSpPr>
          <p:spPr bwMode="auto">
            <a:xfrm>
              <a:off x="2988" y="761"/>
              <a:ext cx="445" cy="192"/>
            </a:xfrm>
            <a:custGeom>
              <a:avLst/>
              <a:gdLst>
                <a:gd name="T0" fmla="*/ 445 w 445"/>
                <a:gd name="T1" fmla="*/ 17 h 192"/>
                <a:gd name="T2" fmla="*/ 3 w 445"/>
                <a:gd name="T3" fmla="*/ 192 h 192"/>
                <a:gd name="T4" fmla="*/ 0 w 445"/>
                <a:gd name="T5" fmla="*/ 187 h 192"/>
                <a:gd name="T6" fmla="*/ 445 w 445"/>
                <a:gd name="T7" fmla="*/ 0 h 192"/>
                <a:gd name="T8" fmla="*/ 445 w 445"/>
                <a:gd name="T9" fmla="*/ 17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5" h="192">
                  <a:moveTo>
                    <a:pt x="445" y="17"/>
                  </a:moveTo>
                  <a:lnTo>
                    <a:pt x="3" y="192"/>
                  </a:lnTo>
                  <a:lnTo>
                    <a:pt x="0" y="187"/>
                  </a:lnTo>
                  <a:lnTo>
                    <a:pt x="445" y="0"/>
                  </a:lnTo>
                  <a:lnTo>
                    <a:pt x="445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1" name="Freeform 13"/>
            <p:cNvSpPr/>
            <p:nvPr/>
          </p:nvSpPr>
          <p:spPr bwMode="auto">
            <a:xfrm>
              <a:off x="3478" y="650"/>
              <a:ext cx="159" cy="95"/>
            </a:xfrm>
            <a:custGeom>
              <a:avLst/>
              <a:gdLst>
                <a:gd name="T0" fmla="*/ 10 w 159"/>
                <a:gd name="T1" fmla="*/ 95 h 95"/>
                <a:gd name="T2" fmla="*/ 159 w 159"/>
                <a:gd name="T3" fmla="*/ 9 h 95"/>
                <a:gd name="T4" fmla="*/ 159 w 159"/>
                <a:gd name="T5" fmla="*/ 0 h 95"/>
                <a:gd name="T6" fmla="*/ 0 w 159"/>
                <a:gd name="T7" fmla="*/ 88 h 95"/>
                <a:gd name="T8" fmla="*/ 10 w 159"/>
                <a:gd name="T9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95">
                  <a:moveTo>
                    <a:pt x="10" y="95"/>
                  </a:moveTo>
                  <a:lnTo>
                    <a:pt x="159" y="9"/>
                  </a:lnTo>
                  <a:lnTo>
                    <a:pt x="159" y="0"/>
                  </a:lnTo>
                  <a:lnTo>
                    <a:pt x="0" y="88"/>
                  </a:lnTo>
                  <a:lnTo>
                    <a:pt x="10" y="9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2" name="Freeform 14"/>
            <p:cNvSpPr/>
            <p:nvPr/>
          </p:nvSpPr>
          <p:spPr bwMode="auto">
            <a:xfrm>
              <a:off x="3488" y="683"/>
              <a:ext cx="798" cy="74"/>
            </a:xfrm>
            <a:custGeom>
              <a:avLst/>
              <a:gdLst>
                <a:gd name="T0" fmla="*/ 0 w 798"/>
                <a:gd name="T1" fmla="*/ 62 h 74"/>
                <a:gd name="T2" fmla="*/ 798 w 798"/>
                <a:gd name="T3" fmla="*/ 0 h 74"/>
                <a:gd name="T4" fmla="*/ 798 w 798"/>
                <a:gd name="T5" fmla="*/ 10 h 74"/>
                <a:gd name="T6" fmla="*/ 0 w 798"/>
                <a:gd name="T7" fmla="*/ 74 h 74"/>
                <a:gd name="T8" fmla="*/ 0 w 798"/>
                <a:gd name="T9" fmla="*/ 6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8" h="74">
                  <a:moveTo>
                    <a:pt x="0" y="62"/>
                  </a:moveTo>
                  <a:lnTo>
                    <a:pt x="798" y="0"/>
                  </a:lnTo>
                  <a:lnTo>
                    <a:pt x="798" y="10"/>
                  </a:lnTo>
                  <a:lnTo>
                    <a:pt x="0" y="74"/>
                  </a:lnTo>
                  <a:lnTo>
                    <a:pt x="0" y="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3" name="Freeform 15"/>
            <p:cNvSpPr/>
            <p:nvPr/>
          </p:nvSpPr>
          <p:spPr bwMode="auto">
            <a:xfrm>
              <a:off x="3421" y="778"/>
              <a:ext cx="34" cy="308"/>
            </a:xfrm>
            <a:custGeom>
              <a:avLst/>
              <a:gdLst>
                <a:gd name="T0" fmla="*/ 29 w 34"/>
                <a:gd name="T1" fmla="*/ 0 h 308"/>
                <a:gd name="T2" fmla="*/ 0 w 34"/>
                <a:gd name="T3" fmla="*/ 308 h 308"/>
                <a:gd name="T4" fmla="*/ 12 w 34"/>
                <a:gd name="T5" fmla="*/ 308 h 308"/>
                <a:gd name="T6" fmla="*/ 34 w 34"/>
                <a:gd name="T7" fmla="*/ 0 h 308"/>
                <a:gd name="T8" fmla="*/ 29 w 34"/>
                <a:gd name="T9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308">
                  <a:moveTo>
                    <a:pt x="29" y="0"/>
                  </a:moveTo>
                  <a:lnTo>
                    <a:pt x="0" y="308"/>
                  </a:lnTo>
                  <a:lnTo>
                    <a:pt x="12" y="308"/>
                  </a:lnTo>
                  <a:lnTo>
                    <a:pt x="34" y="0"/>
                  </a:ln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4" name="Freeform 16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  <a:gd name="T10" fmla="*/ 0 w 571"/>
                <a:gd name="T11" fmla="*/ 11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5" name="Freeform 17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6" name="Freeform 18"/>
            <p:cNvSpPr/>
            <p:nvPr/>
          </p:nvSpPr>
          <p:spPr bwMode="auto">
            <a:xfrm>
              <a:off x="4087" y="693"/>
              <a:ext cx="225" cy="307"/>
            </a:xfrm>
            <a:custGeom>
              <a:avLst/>
              <a:gdLst>
                <a:gd name="T0" fmla="*/ 213 w 225"/>
                <a:gd name="T1" fmla="*/ 0 h 307"/>
                <a:gd name="T2" fmla="*/ 0 w 225"/>
                <a:gd name="T3" fmla="*/ 298 h 307"/>
                <a:gd name="T4" fmla="*/ 12 w 225"/>
                <a:gd name="T5" fmla="*/ 307 h 307"/>
                <a:gd name="T6" fmla="*/ 225 w 225"/>
                <a:gd name="T7" fmla="*/ 7 h 307"/>
                <a:gd name="T8" fmla="*/ 213 w 225"/>
                <a:gd name="T9" fmla="*/ 0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5" h="307">
                  <a:moveTo>
                    <a:pt x="213" y="0"/>
                  </a:moveTo>
                  <a:lnTo>
                    <a:pt x="0" y="298"/>
                  </a:lnTo>
                  <a:lnTo>
                    <a:pt x="12" y="307"/>
                  </a:lnTo>
                  <a:lnTo>
                    <a:pt x="225" y="7"/>
                  </a:lnTo>
                  <a:lnTo>
                    <a:pt x="21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7" name="Freeform 19"/>
            <p:cNvSpPr/>
            <p:nvPr/>
          </p:nvSpPr>
          <p:spPr bwMode="auto">
            <a:xfrm>
              <a:off x="2481" y="1318"/>
              <a:ext cx="339" cy="343"/>
            </a:xfrm>
            <a:custGeom>
              <a:avLst/>
              <a:gdLst>
                <a:gd name="T0" fmla="*/ 0 w 339"/>
                <a:gd name="T1" fmla="*/ 336 h 343"/>
                <a:gd name="T2" fmla="*/ 332 w 339"/>
                <a:gd name="T3" fmla="*/ 0 h 343"/>
                <a:gd name="T4" fmla="*/ 339 w 339"/>
                <a:gd name="T5" fmla="*/ 7 h 343"/>
                <a:gd name="T6" fmla="*/ 5 w 339"/>
                <a:gd name="T7" fmla="*/ 343 h 343"/>
                <a:gd name="T8" fmla="*/ 0 w 339"/>
                <a:gd name="T9" fmla="*/ 336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9" h="343">
                  <a:moveTo>
                    <a:pt x="0" y="336"/>
                  </a:moveTo>
                  <a:lnTo>
                    <a:pt x="332" y="0"/>
                  </a:lnTo>
                  <a:lnTo>
                    <a:pt x="339" y="7"/>
                  </a:lnTo>
                  <a:lnTo>
                    <a:pt x="5" y="343"/>
                  </a:lnTo>
                  <a:lnTo>
                    <a:pt x="0" y="3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8" name="Freeform 20"/>
            <p:cNvSpPr/>
            <p:nvPr/>
          </p:nvSpPr>
          <p:spPr bwMode="auto">
            <a:xfrm>
              <a:off x="2616" y="1332"/>
              <a:ext cx="209" cy="753"/>
            </a:xfrm>
            <a:custGeom>
              <a:avLst/>
              <a:gdLst>
                <a:gd name="T0" fmla="*/ 197 w 209"/>
                <a:gd name="T1" fmla="*/ 0 h 753"/>
                <a:gd name="T2" fmla="*/ 0 w 209"/>
                <a:gd name="T3" fmla="*/ 743 h 753"/>
                <a:gd name="T4" fmla="*/ 10 w 209"/>
                <a:gd name="T5" fmla="*/ 753 h 753"/>
                <a:gd name="T6" fmla="*/ 209 w 209"/>
                <a:gd name="T7" fmla="*/ 0 h 753"/>
                <a:gd name="T8" fmla="*/ 197 w 209"/>
                <a:gd name="T9" fmla="*/ 0 h 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753">
                  <a:moveTo>
                    <a:pt x="197" y="0"/>
                  </a:moveTo>
                  <a:lnTo>
                    <a:pt x="0" y="743"/>
                  </a:lnTo>
                  <a:lnTo>
                    <a:pt x="10" y="753"/>
                  </a:lnTo>
                  <a:lnTo>
                    <a:pt x="209" y="0"/>
                  </a:lnTo>
                  <a:lnTo>
                    <a:pt x="19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9" name="Freeform 21"/>
            <p:cNvSpPr/>
            <p:nvPr/>
          </p:nvSpPr>
          <p:spPr bwMode="auto">
            <a:xfrm>
              <a:off x="2477" y="1704"/>
              <a:ext cx="106" cy="92"/>
            </a:xfrm>
            <a:custGeom>
              <a:avLst/>
              <a:gdLst>
                <a:gd name="T0" fmla="*/ 0 w 106"/>
                <a:gd name="T1" fmla="*/ 7 h 92"/>
                <a:gd name="T2" fmla="*/ 94 w 106"/>
                <a:gd name="T3" fmla="*/ 92 h 92"/>
                <a:gd name="T4" fmla="*/ 106 w 106"/>
                <a:gd name="T5" fmla="*/ 75 h 92"/>
                <a:gd name="T6" fmla="*/ 9 w 106"/>
                <a:gd name="T7" fmla="*/ 0 h 92"/>
                <a:gd name="T8" fmla="*/ 0 w 106"/>
                <a:gd name="T9" fmla="*/ 7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92">
                  <a:moveTo>
                    <a:pt x="0" y="7"/>
                  </a:moveTo>
                  <a:lnTo>
                    <a:pt x="94" y="92"/>
                  </a:lnTo>
                  <a:lnTo>
                    <a:pt x="106" y="75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0" name="Freeform 22"/>
            <p:cNvSpPr/>
            <p:nvPr/>
          </p:nvSpPr>
          <p:spPr bwMode="auto">
            <a:xfrm>
              <a:off x="2451" y="1711"/>
              <a:ext cx="146" cy="374"/>
            </a:xfrm>
            <a:custGeom>
              <a:avLst/>
              <a:gdLst>
                <a:gd name="T0" fmla="*/ 0 w 146"/>
                <a:gd name="T1" fmla="*/ 0 h 374"/>
                <a:gd name="T2" fmla="*/ 135 w 146"/>
                <a:gd name="T3" fmla="*/ 374 h 374"/>
                <a:gd name="T4" fmla="*/ 146 w 146"/>
                <a:gd name="T5" fmla="*/ 374 h 374"/>
                <a:gd name="T6" fmla="*/ 11 w 146"/>
                <a:gd name="T7" fmla="*/ 0 h 374"/>
                <a:gd name="T8" fmla="*/ 0 w 146"/>
                <a:gd name="T9" fmla="*/ 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374">
                  <a:moveTo>
                    <a:pt x="0" y="0"/>
                  </a:moveTo>
                  <a:lnTo>
                    <a:pt x="135" y="374"/>
                  </a:lnTo>
                  <a:lnTo>
                    <a:pt x="146" y="374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1" name="Rectangle 23"/>
            <p:cNvSpPr>
              <a:spLocks noChangeArrowheads="1"/>
            </p:cNvSpPr>
            <p:nvPr/>
          </p:nvSpPr>
          <p:spPr bwMode="auto">
            <a:xfrm>
              <a:off x="3410" y="1164"/>
              <a:ext cx="11" cy="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2" name="Freeform 24"/>
            <p:cNvSpPr/>
            <p:nvPr/>
          </p:nvSpPr>
          <p:spPr bwMode="auto">
            <a:xfrm>
              <a:off x="2848" y="1202"/>
              <a:ext cx="538" cy="111"/>
            </a:xfrm>
            <a:custGeom>
              <a:avLst/>
              <a:gdLst>
                <a:gd name="T0" fmla="*/ 0 w 538"/>
                <a:gd name="T1" fmla="*/ 102 h 111"/>
                <a:gd name="T2" fmla="*/ 538 w 538"/>
                <a:gd name="T3" fmla="*/ 0 h 111"/>
                <a:gd name="T4" fmla="*/ 538 w 538"/>
                <a:gd name="T5" fmla="*/ 9 h 111"/>
                <a:gd name="T6" fmla="*/ 0 w 538"/>
                <a:gd name="T7" fmla="*/ 111 h 111"/>
                <a:gd name="T8" fmla="*/ 0 w 538"/>
                <a:gd name="T9" fmla="*/ 102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8" h="111">
                  <a:moveTo>
                    <a:pt x="0" y="102"/>
                  </a:moveTo>
                  <a:lnTo>
                    <a:pt x="538" y="0"/>
                  </a:lnTo>
                  <a:lnTo>
                    <a:pt x="538" y="9"/>
                  </a:lnTo>
                  <a:lnTo>
                    <a:pt x="0" y="111"/>
                  </a:lnTo>
                  <a:lnTo>
                    <a:pt x="0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3" name="Freeform 25"/>
            <p:cNvSpPr/>
            <p:nvPr/>
          </p:nvSpPr>
          <p:spPr bwMode="auto">
            <a:xfrm>
              <a:off x="2834" y="1320"/>
              <a:ext cx="287" cy="455"/>
            </a:xfrm>
            <a:custGeom>
              <a:avLst/>
              <a:gdLst>
                <a:gd name="T0" fmla="*/ 0 w 287"/>
                <a:gd name="T1" fmla="*/ 5 h 455"/>
                <a:gd name="T2" fmla="*/ 275 w 287"/>
                <a:gd name="T3" fmla="*/ 450 h 455"/>
                <a:gd name="T4" fmla="*/ 277 w 287"/>
                <a:gd name="T5" fmla="*/ 455 h 455"/>
                <a:gd name="T6" fmla="*/ 287 w 287"/>
                <a:gd name="T7" fmla="*/ 445 h 455"/>
                <a:gd name="T8" fmla="*/ 7 w 287"/>
                <a:gd name="T9" fmla="*/ 0 h 455"/>
                <a:gd name="T10" fmla="*/ 0 w 287"/>
                <a:gd name="T11" fmla="*/ 5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7" h="455">
                  <a:moveTo>
                    <a:pt x="0" y="5"/>
                  </a:moveTo>
                  <a:lnTo>
                    <a:pt x="275" y="450"/>
                  </a:lnTo>
                  <a:lnTo>
                    <a:pt x="277" y="455"/>
                  </a:lnTo>
                  <a:lnTo>
                    <a:pt x="287" y="445"/>
                  </a:lnTo>
                  <a:lnTo>
                    <a:pt x="7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4" name="Freeform 26"/>
            <p:cNvSpPr/>
            <p:nvPr/>
          </p:nvSpPr>
          <p:spPr bwMode="auto">
            <a:xfrm>
              <a:off x="3140" y="1221"/>
              <a:ext cx="270" cy="544"/>
            </a:xfrm>
            <a:custGeom>
              <a:avLst/>
              <a:gdLst>
                <a:gd name="T0" fmla="*/ 0 w 270"/>
                <a:gd name="T1" fmla="*/ 544 h 544"/>
                <a:gd name="T2" fmla="*/ 263 w 270"/>
                <a:gd name="T3" fmla="*/ 0 h 544"/>
                <a:gd name="T4" fmla="*/ 270 w 270"/>
                <a:gd name="T5" fmla="*/ 0 h 544"/>
                <a:gd name="T6" fmla="*/ 14 w 270"/>
                <a:gd name="T7" fmla="*/ 544 h 544"/>
                <a:gd name="T8" fmla="*/ 0 w 270"/>
                <a:gd name="T9" fmla="*/ 544 h 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0" h="544">
                  <a:moveTo>
                    <a:pt x="0" y="544"/>
                  </a:moveTo>
                  <a:lnTo>
                    <a:pt x="263" y="0"/>
                  </a:lnTo>
                  <a:lnTo>
                    <a:pt x="270" y="0"/>
                  </a:lnTo>
                  <a:lnTo>
                    <a:pt x="14" y="544"/>
                  </a:lnTo>
                  <a:lnTo>
                    <a:pt x="0" y="5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5" name="Freeform 27"/>
            <p:cNvSpPr/>
            <p:nvPr/>
          </p:nvSpPr>
          <p:spPr bwMode="auto">
            <a:xfrm>
              <a:off x="3317" y="1221"/>
              <a:ext cx="93" cy="809"/>
            </a:xfrm>
            <a:custGeom>
              <a:avLst/>
              <a:gdLst>
                <a:gd name="T0" fmla="*/ 83 w 93"/>
                <a:gd name="T1" fmla="*/ 0 h 809"/>
                <a:gd name="T2" fmla="*/ 0 w 93"/>
                <a:gd name="T3" fmla="*/ 809 h 809"/>
                <a:gd name="T4" fmla="*/ 12 w 93"/>
                <a:gd name="T5" fmla="*/ 809 h 809"/>
                <a:gd name="T6" fmla="*/ 93 w 93"/>
                <a:gd name="T7" fmla="*/ 0 h 809"/>
                <a:gd name="T8" fmla="*/ 83 w 93"/>
                <a:gd name="T9" fmla="*/ 0 h 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" h="809">
                  <a:moveTo>
                    <a:pt x="83" y="0"/>
                  </a:moveTo>
                  <a:lnTo>
                    <a:pt x="0" y="809"/>
                  </a:lnTo>
                  <a:lnTo>
                    <a:pt x="12" y="809"/>
                  </a:lnTo>
                  <a:lnTo>
                    <a:pt x="93" y="0"/>
                  </a:lnTo>
                  <a:lnTo>
                    <a:pt x="8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6" name="Freeform 28"/>
            <p:cNvSpPr/>
            <p:nvPr/>
          </p:nvSpPr>
          <p:spPr bwMode="auto">
            <a:xfrm>
              <a:off x="3438" y="1022"/>
              <a:ext cx="611" cy="180"/>
            </a:xfrm>
            <a:custGeom>
              <a:avLst/>
              <a:gdLst>
                <a:gd name="T0" fmla="*/ 0 w 611"/>
                <a:gd name="T1" fmla="*/ 165 h 180"/>
                <a:gd name="T2" fmla="*/ 611 w 611"/>
                <a:gd name="T3" fmla="*/ 0 h 180"/>
                <a:gd name="T4" fmla="*/ 611 w 611"/>
                <a:gd name="T5" fmla="*/ 14 h 180"/>
                <a:gd name="T6" fmla="*/ 0 w 611"/>
                <a:gd name="T7" fmla="*/ 180 h 180"/>
                <a:gd name="T8" fmla="*/ 0 w 611"/>
                <a:gd name="T9" fmla="*/ 165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180">
                  <a:moveTo>
                    <a:pt x="0" y="165"/>
                  </a:moveTo>
                  <a:lnTo>
                    <a:pt x="611" y="0"/>
                  </a:lnTo>
                  <a:lnTo>
                    <a:pt x="611" y="14"/>
                  </a:lnTo>
                  <a:lnTo>
                    <a:pt x="0" y="180"/>
                  </a:lnTo>
                  <a:lnTo>
                    <a:pt x="0" y="1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7" name="Freeform 29"/>
            <p:cNvSpPr/>
            <p:nvPr/>
          </p:nvSpPr>
          <p:spPr bwMode="auto">
            <a:xfrm>
              <a:off x="4340" y="702"/>
              <a:ext cx="377" cy="396"/>
            </a:xfrm>
            <a:custGeom>
              <a:avLst/>
              <a:gdLst>
                <a:gd name="T0" fmla="*/ 0 w 377"/>
                <a:gd name="T1" fmla="*/ 12 h 396"/>
                <a:gd name="T2" fmla="*/ 370 w 377"/>
                <a:gd name="T3" fmla="*/ 396 h 396"/>
                <a:gd name="T4" fmla="*/ 377 w 377"/>
                <a:gd name="T5" fmla="*/ 388 h 396"/>
                <a:gd name="T6" fmla="*/ 0 w 377"/>
                <a:gd name="T7" fmla="*/ 0 h 396"/>
                <a:gd name="T8" fmla="*/ 0 w 377"/>
                <a:gd name="T9" fmla="*/ 12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7" h="396">
                  <a:moveTo>
                    <a:pt x="0" y="12"/>
                  </a:moveTo>
                  <a:lnTo>
                    <a:pt x="370" y="396"/>
                  </a:lnTo>
                  <a:lnTo>
                    <a:pt x="377" y="388"/>
                  </a:lnTo>
                  <a:lnTo>
                    <a:pt x="0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8" name="Freeform 30"/>
            <p:cNvSpPr/>
            <p:nvPr/>
          </p:nvSpPr>
          <p:spPr bwMode="auto">
            <a:xfrm>
              <a:off x="4108" y="1015"/>
              <a:ext cx="597" cy="97"/>
            </a:xfrm>
            <a:custGeom>
              <a:avLst/>
              <a:gdLst>
                <a:gd name="T0" fmla="*/ 0 w 597"/>
                <a:gd name="T1" fmla="*/ 0 h 97"/>
                <a:gd name="T2" fmla="*/ 597 w 597"/>
                <a:gd name="T3" fmla="*/ 90 h 97"/>
                <a:gd name="T4" fmla="*/ 597 w 597"/>
                <a:gd name="T5" fmla="*/ 97 h 97"/>
                <a:gd name="T6" fmla="*/ 0 w 597"/>
                <a:gd name="T7" fmla="*/ 11 h 97"/>
                <a:gd name="T8" fmla="*/ 0 w 597"/>
                <a:gd name="T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97">
                  <a:moveTo>
                    <a:pt x="0" y="0"/>
                  </a:moveTo>
                  <a:lnTo>
                    <a:pt x="597" y="90"/>
                  </a:lnTo>
                  <a:lnTo>
                    <a:pt x="597" y="97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9" name="Freeform 31"/>
            <p:cNvSpPr/>
            <p:nvPr/>
          </p:nvSpPr>
          <p:spPr bwMode="auto">
            <a:xfrm>
              <a:off x="4759" y="1121"/>
              <a:ext cx="280" cy="55"/>
            </a:xfrm>
            <a:custGeom>
              <a:avLst/>
              <a:gdLst>
                <a:gd name="T0" fmla="*/ 5 w 280"/>
                <a:gd name="T1" fmla="*/ 0 h 55"/>
                <a:gd name="T2" fmla="*/ 280 w 280"/>
                <a:gd name="T3" fmla="*/ 40 h 55"/>
                <a:gd name="T4" fmla="*/ 280 w 280"/>
                <a:gd name="T5" fmla="*/ 55 h 55"/>
                <a:gd name="T6" fmla="*/ 0 w 280"/>
                <a:gd name="T7" fmla="*/ 7 h 55"/>
                <a:gd name="T8" fmla="*/ 5 w 280"/>
                <a:gd name="T9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0" h="55">
                  <a:moveTo>
                    <a:pt x="5" y="0"/>
                  </a:moveTo>
                  <a:lnTo>
                    <a:pt x="280" y="40"/>
                  </a:lnTo>
                  <a:lnTo>
                    <a:pt x="280" y="55"/>
                  </a:lnTo>
                  <a:lnTo>
                    <a:pt x="0" y="7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0" name="Freeform 32"/>
            <p:cNvSpPr/>
            <p:nvPr/>
          </p:nvSpPr>
          <p:spPr bwMode="auto">
            <a:xfrm>
              <a:off x="4745" y="1131"/>
              <a:ext cx="298" cy="447"/>
            </a:xfrm>
            <a:custGeom>
              <a:avLst/>
              <a:gdLst>
                <a:gd name="T0" fmla="*/ 0 w 298"/>
                <a:gd name="T1" fmla="*/ 9 h 447"/>
                <a:gd name="T2" fmla="*/ 294 w 298"/>
                <a:gd name="T3" fmla="*/ 447 h 447"/>
                <a:gd name="T4" fmla="*/ 298 w 298"/>
                <a:gd name="T5" fmla="*/ 440 h 447"/>
                <a:gd name="T6" fmla="*/ 7 w 298"/>
                <a:gd name="T7" fmla="*/ 0 h 447"/>
                <a:gd name="T8" fmla="*/ 0 w 298"/>
                <a:gd name="T9" fmla="*/ 9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447">
                  <a:moveTo>
                    <a:pt x="0" y="9"/>
                  </a:moveTo>
                  <a:lnTo>
                    <a:pt x="294" y="447"/>
                  </a:lnTo>
                  <a:lnTo>
                    <a:pt x="298" y="440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1" name="Freeform 33"/>
            <p:cNvSpPr/>
            <p:nvPr/>
          </p:nvSpPr>
          <p:spPr bwMode="auto">
            <a:xfrm>
              <a:off x="4551" y="1135"/>
              <a:ext cx="182" cy="422"/>
            </a:xfrm>
            <a:custGeom>
              <a:avLst/>
              <a:gdLst>
                <a:gd name="T0" fmla="*/ 173 w 182"/>
                <a:gd name="T1" fmla="*/ 0 h 422"/>
                <a:gd name="T2" fmla="*/ 0 w 182"/>
                <a:gd name="T3" fmla="*/ 422 h 422"/>
                <a:gd name="T4" fmla="*/ 12 w 182"/>
                <a:gd name="T5" fmla="*/ 422 h 422"/>
                <a:gd name="T6" fmla="*/ 182 w 182"/>
                <a:gd name="T7" fmla="*/ 0 h 422"/>
                <a:gd name="T8" fmla="*/ 173 w 182"/>
                <a:gd name="T9" fmla="*/ 0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2" h="422">
                  <a:moveTo>
                    <a:pt x="173" y="0"/>
                  </a:moveTo>
                  <a:lnTo>
                    <a:pt x="0" y="422"/>
                  </a:lnTo>
                  <a:lnTo>
                    <a:pt x="12" y="422"/>
                  </a:lnTo>
                  <a:lnTo>
                    <a:pt x="182" y="0"/>
                  </a:lnTo>
                  <a:lnTo>
                    <a:pt x="1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2" name="Freeform 34"/>
            <p:cNvSpPr/>
            <p:nvPr/>
          </p:nvSpPr>
          <p:spPr bwMode="auto">
            <a:xfrm>
              <a:off x="3414" y="1214"/>
              <a:ext cx="401" cy="388"/>
            </a:xfrm>
            <a:custGeom>
              <a:avLst/>
              <a:gdLst>
                <a:gd name="T0" fmla="*/ 0 w 401"/>
                <a:gd name="T1" fmla="*/ 0 h 388"/>
                <a:gd name="T2" fmla="*/ 393 w 401"/>
                <a:gd name="T3" fmla="*/ 388 h 388"/>
                <a:gd name="T4" fmla="*/ 401 w 401"/>
                <a:gd name="T5" fmla="*/ 378 h 388"/>
                <a:gd name="T6" fmla="*/ 12 w 401"/>
                <a:gd name="T7" fmla="*/ 0 h 388"/>
                <a:gd name="T8" fmla="*/ 0 w 40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1" h="388">
                  <a:moveTo>
                    <a:pt x="0" y="0"/>
                  </a:moveTo>
                  <a:lnTo>
                    <a:pt x="393" y="388"/>
                  </a:lnTo>
                  <a:lnTo>
                    <a:pt x="401" y="37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3" name="Freeform 35"/>
            <p:cNvSpPr/>
            <p:nvPr/>
          </p:nvSpPr>
          <p:spPr bwMode="auto">
            <a:xfrm>
              <a:off x="3833" y="1034"/>
              <a:ext cx="233" cy="558"/>
            </a:xfrm>
            <a:custGeom>
              <a:avLst/>
              <a:gdLst>
                <a:gd name="T0" fmla="*/ 225 w 233"/>
                <a:gd name="T1" fmla="*/ 0 h 558"/>
                <a:gd name="T2" fmla="*/ 0 w 233"/>
                <a:gd name="T3" fmla="*/ 558 h 558"/>
                <a:gd name="T4" fmla="*/ 10 w 233"/>
                <a:gd name="T5" fmla="*/ 558 h 558"/>
                <a:gd name="T6" fmla="*/ 233 w 233"/>
                <a:gd name="T7" fmla="*/ 0 h 558"/>
                <a:gd name="T8" fmla="*/ 225 w 233"/>
                <a:gd name="T9" fmla="*/ 0 h 5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3" h="558">
                  <a:moveTo>
                    <a:pt x="225" y="0"/>
                  </a:moveTo>
                  <a:lnTo>
                    <a:pt x="0" y="558"/>
                  </a:lnTo>
                  <a:lnTo>
                    <a:pt x="10" y="558"/>
                  </a:lnTo>
                  <a:lnTo>
                    <a:pt x="233" y="0"/>
                  </a:lnTo>
                  <a:lnTo>
                    <a:pt x="2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4" name="Freeform 36"/>
            <p:cNvSpPr/>
            <p:nvPr/>
          </p:nvSpPr>
          <p:spPr bwMode="auto">
            <a:xfrm>
              <a:off x="4087" y="1034"/>
              <a:ext cx="452" cy="530"/>
            </a:xfrm>
            <a:custGeom>
              <a:avLst/>
              <a:gdLst>
                <a:gd name="T0" fmla="*/ 0 w 452"/>
                <a:gd name="T1" fmla="*/ 0 h 530"/>
                <a:gd name="T2" fmla="*/ 440 w 452"/>
                <a:gd name="T3" fmla="*/ 530 h 530"/>
                <a:gd name="T4" fmla="*/ 452 w 452"/>
                <a:gd name="T5" fmla="*/ 528 h 530"/>
                <a:gd name="T6" fmla="*/ 12 w 452"/>
                <a:gd name="T7" fmla="*/ 0 h 530"/>
                <a:gd name="T8" fmla="*/ 0 w 452"/>
                <a:gd name="T9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2" h="530">
                  <a:moveTo>
                    <a:pt x="0" y="0"/>
                  </a:moveTo>
                  <a:lnTo>
                    <a:pt x="440" y="530"/>
                  </a:lnTo>
                  <a:lnTo>
                    <a:pt x="452" y="5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5" name="Freeform 37"/>
            <p:cNvSpPr/>
            <p:nvPr/>
          </p:nvSpPr>
          <p:spPr bwMode="auto">
            <a:xfrm>
              <a:off x="3836" y="1588"/>
              <a:ext cx="689" cy="23"/>
            </a:xfrm>
            <a:custGeom>
              <a:avLst/>
              <a:gdLst>
                <a:gd name="T0" fmla="*/ 0 w 689"/>
                <a:gd name="T1" fmla="*/ 16 h 23"/>
                <a:gd name="T2" fmla="*/ 689 w 689"/>
                <a:gd name="T3" fmla="*/ 0 h 23"/>
                <a:gd name="T4" fmla="*/ 689 w 689"/>
                <a:gd name="T5" fmla="*/ 7 h 23"/>
                <a:gd name="T6" fmla="*/ 12 w 689"/>
                <a:gd name="T7" fmla="*/ 23 h 23"/>
                <a:gd name="T8" fmla="*/ 0 w 689"/>
                <a:gd name="T9" fmla="*/ 16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23">
                  <a:moveTo>
                    <a:pt x="0" y="16"/>
                  </a:moveTo>
                  <a:lnTo>
                    <a:pt x="689" y="0"/>
                  </a:lnTo>
                  <a:lnTo>
                    <a:pt x="689" y="7"/>
                  </a:lnTo>
                  <a:lnTo>
                    <a:pt x="12" y="23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6" name="Freeform 38"/>
            <p:cNvSpPr/>
            <p:nvPr/>
          </p:nvSpPr>
          <p:spPr bwMode="auto">
            <a:xfrm>
              <a:off x="5093" y="1621"/>
              <a:ext cx="273" cy="428"/>
            </a:xfrm>
            <a:custGeom>
              <a:avLst/>
              <a:gdLst>
                <a:gd name="T0" fmla="*/ 0 w 273"/>
                <a:gd name="T1" fmla="*/ 0 h 428"/>
                <a:gd name="T2" fmla="*/ 263 w 273"/>
                <a:gd name="T3" fmla="*/ 428 h 428"/>
                <a:gd name="T4" fmla="*/ 273 w 273"/>
                <a:gd name="T5" fmla="*/ 428 h 428"/>
                <a:gd name="T6" fmla="*/ 12 w 273"/>
                <a:gd name="T7" fmla="*/ 0 h 428"/>
                <a:gd name="T8" fmla="*/ 0 w 27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3" h="428">
                  <a:moveTo>
                    <a:pt x="0" y="0"/>
                  </a:moveTo>
                  <a:lnTo>
                    <a:pt x="263" y="428"/>
                  </a:lnTo>
                  <a:lnTo>
                    <a:pt x="273" y="4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7" name="Freeform 39"/>
            <p:cNvSpPr/>
            <p:nvPr/>
          </p:nvSpPr>
          <p:spPr bwMode="auto">
            <a:xfrm>
              <a:off x="5070" y="1621"/>
              <a:ext cx="293" cy="428"/>
            </a:xfrm>
            <a:custGeom>
              <a:avLst/>
              <a:gdLst>
                <a:gd name="T0" fmla="*/ 0 w 293"/>
                <a:gd name="T1" fmla="*/ 0 h 428"/>
                <a:gd name="T2" fmla="*/ 286 w 293"/>
                <a:gd name="T3" fmla="*/ 428 h 428"/>
                <a:gd name="T4" fmla="*/ 293 w 293"/>
                <a:gd name="T5" fmla="*/ 421 h 428"/>
                <a:gd name="T6" fmla="*/ 16 w 293"/>
                <a:gd name="T7" fmla="*/ 0 h 428"/>
                <a:gd name="T8" fmla="*/ 0 w 29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3" h="428">
                  <a:moveTo>
                    <a:pt x="0" y="0"/>
                  </a:moveTo>
                  <a:lnTo>
                    <a:pt x="286" y="428"/>
                  </a:lnTo>
                  <a:lnTo>
                    <a:pt x="293" y="421"/>
                  </a:lnTo>
                  <a:lnTo>
                    <a:pt x="1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8" name="Freeform 40"/>
            <p:cNvSpPr/>
            <p:nvPr/>
          </p:nvSpPr>
          <p:spPr bwMode="auto">
            <a:xfrm>
              <a:off x="4568" y="1581"/>
              <a:ext cx="551" cy="156"/>
            </a:xfrm>
            <a:custGeom>
              <a:avLst/>
              <a:gdLst>
                <a:gd name="T0" fmla="*/ 0 w 551"/>
                <a:gd name="T1" fmla="*/ 0 h 156"/>
                <a:gd name="T2" fmla="*/ 551 w 551"/>
                <a:gd name="T3" fmla="*/ 146 h 156"/>
                <a:gd name="T4" fmla="*/ 539 w 551"/>
                <a:gd name="T5" fmla="*/ 156 h 156"/>
                <a:gd name="T6" fmla="*/ 0 w 551"/>
                <a:gd name="T7" fmla="*/ 11 h 156"/>
                <a:gd name="T8" fmla="*/ 0 w 551"/>
                <a:gd name="T9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1" h="156">
                  <a:moveTo>
                    <a:pt x="0" y="0"/>
                  </a:moveTo>
                  <a:lnTo>
                    <a:pt x="551" y="146"/>
                  </a:lnTo>
                  <a:lnTo>
                    <a:pt x="539" y="156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9" name="Freeform 41"/>
            <p:cNvSpPr/>
            <p:nvPr/>
          </p:nvSpPr>
          <p:spPr bwMode="auto">
            <a:xfrm>
              <a:off x="4546" y="1597"/>
              <a:ext cx="228" cy="677"/>
            </a:xfrm>
            <a:custGeom>
              <a:avLst/>
              <a:gdLst>
                <a:gd name="T0" fmla="*/ 0 w 228"/>
                <a:gd name="T1" fmla="*/ 0 h 677"/>
                <a:gd name="T2" fmla="*/ 223 w 228"/>
                <a:gd name="T3" fmla="*/ 677 h 677"/>
                <a:gd name="T4" fmla="*/ 228 w 228"/>
                <a:gd name="T5" fmla="*/ 677 h 677"/>
                <a:gd name="T6" fmla="*/ 10 w 228"/>
                <a:gd name="T7" fmla="*/ 0 h 677"/>
                <a:gd name="T8" fmla="*/ 0 w 228"/>
                <a:gd name="T9" fmla="*/ 0 h 6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8" h="677">
                  <a:moveTo>
                    <a:pt x="0" y="0"/>
                  </a:moveTo>
                  <a:lnTo>
                    <a:pt x="223" y="677"/>
                  </a:lnTo>
                  <a:lnTo>
                    <a:pt x="228" y="677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0" name="Freeform 42"/>
            <p:cNvSpPr/>
            <p:nvPr/>
          </p:nvSpPr>
          <p:spPr bwMode="auto">
            <a:xfrm>
              <a:off x="4229" y="1604"/>
              <a:ext cx="310" cy="481"/>
            </a:xfrm>
            <a:custGeom>
              <a:avLst/>
              <a:gdLst>
                <a:gd name="T0" fmla="*/ 0 w 310"/>
                <a:gd name="T1" fmla="*/ 481 h 481"/>
                <a:gd name="T2" fmla="*/ 301 w 310"/>
                <a:gd name="T3" fmla="*/ 0 h 481"/>
                <a:gd name="T4" fmla="*/ 310 w 310"/>
                <a:gd name="T5" fmla="*/ 0 h 481"/>
                <a:gd name="T6" fmla="*/ 7 w 310"/>
                <a:gd name="T7" fmla="*/ 481 h 481"/>
                <a:gd name="T8" fmla="*/ 0 w 310"/>
                <a:gd name="T9" fmla="*/ 481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0" h="481">
                  <a:moveTo>
                    <a:pt x="0" y="481"/>
                  </a:moveTo>
                  <a:lnTo>
                    <a:pt x="301" y="0"/>
                  </a:lnTo>
                  <a:lnTo>
                    <a:pt x="310" y="0"/>
                  </a:lnTo>
                  <a:lnTo>
                    <a:pt x="7" y="481"/>
                  </a:lnTo>
                  <a:lnTo>
                    <a:pt x="0" y="4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1" name="Freeform 43"/>
            <p:cNvSpPr/>
            <p:nvPr/>
          </p:nvSpPr>
          <p:spPr bwMode="auto">
            <a:xfrm>
              <a:off x="4217" y="1803"/>
              <a:ext cx="90" cy="282"/>
            </a:xfrm>
            <a:custGeom>
              <a:avLst/>
              <a:gdLst>
                <a:gd name="T0" fmla="*/ 81 w 90"/>
                <a:gd name="T1" fmla="*/ 0 h 282"/>
                <a:gd name="T2" fmla="*/ 0 w 90"/>
                <a:gd name="T3" fmla="*/ 282 h 282"/>
                <a:gd name="T4" fmla="*/ 7 w 90"/>
                <a:gd name="T5" fmla="*/ 282 h 282"/>
                <a:gd name="T6" fmla="*/ 90 w 90"/>
                <a:gd name="T7" fmla="*/ 0 h 282"/>
                <a:gd name="T8" fmla="*/ 81 w 90"/>
                <a:gd name="T9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282">
                  <a:moveTo>
                    <a:pt x="81" y="0"/>
                  </a:moveTo>
                  <a:lnTo>
                    <a:pt x="0" y="282"/>
                  </a:lnTo>
                  <a:lnTo>
                    <a:pt x="7" y="282"/>
                  </a:lnTo>
                  <a:lnTo>
                    <a:pt x="90" y="0"/>
                  </a:lnTo>
                  <a:lnTo>
                    <a:pt x="8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2" name="Freeform 44"/>
            <p:cNvSpPr/>
            <p:nvPr/>
          </p:nvSpPr>
          <p:spPr bwMode="auto">
            <a:xfrm>
              <a:off x="3833" y="1621"/>
              <a:ext cx="375" cy="464"/>
            </a:xfrm>
            <a:custGeom>
              <a:avLst/>
              <a:gdLst>
                <a:gd name="T0" fmla="*/ 0 w 375"/>
                <a:gd name="T1" fmla="*/ 0 h 464"/>
                <a:gd name="T2" fmla="*/ 368 w 375"/>
                <a:gd name="T3" fmla="*/ 464 h 464"/>
                <a:gd name="T4" fmla="*/ 375 w 375"/>
                <a:gd name="T5" fmla="*/ 464 h 464"/>
                <a:gd name="T6" fmla="*/ 8 w 375"/>
                <a:gd name="T7" fmla="*/ 0 h 464"/>
                <a:gd name="T8" fmla="*/ 0 w 375"/>
                <a:gd name="T9" fmla="*/ 0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5" h="464">
                  <a:moveTo>
                    <a:pt x="0" y="0"/>
                  </a:moveTo>
                  <a:lnTo>
                    <a:pt x="368" y="464"/>
                  </a:lnTo>
                  <a:lnTo>
                    <a:pt x="375" y="464"/>
                  </a:lnTo>
                  <a:lnTo>
                    <a:pt x="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3" name="Freeform 45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  <a:gd name="T10" fmla="*/ 0 w 649"/>
                <a:gd name="T11" fmla="*/ 17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4" name="Freeform 46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5" name="Freeform 47"/>
            <p:cNvSpPr/>
            <p:nvPr/>
          </p:nvSpPr>
          <p:spPr bwMode="auto">
            <a:xfrm>
              <a:off x="3623" y="1623"/>
              <a:ext cx="203" cy="658"/>
            </a:xfrm>
            <a:custGeom>
              <a:avLst/>
              <a:gdLst>
                <a:gd name="T0" fmla="*/ 194 w 203"/>
                <a:gd name="T1" fmla="*/ 0 h 658"/>
                <a:gd name="T2" fmla="*/ 0 w 203"/>
                <a:gd name="T3" fmla="*/ 658 h 658"/>
                <a:gd name="T4" fmla="*/ 9 w 203"/>
                <a:gd name="T5" fmla="*/ 658 h 658"/>
                <a:gd name="T6" fmla="*/ 203 w 203"/>
                <a:gd name="T7" fmla="*/ 5 h 658"/>
                <a:gd name="T8" fmla="*/ 194 w 203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58">
                  <a:moveTo>
                    <a:pt x="194" y="0"/>
                  </a:moveTo>
                  <a:lnTo>
                    <a:pt x="0" y="658"/>
                  </a:lnTo>
                  <a:lnTo>
                    <a:pt x="9" y="658"/>
                  </a:lnTo>
                  <a:lnTo>
                    <a:pt x="203" y="5"/>
                  </a:lnTo>
                  <a:lnTo>
                    <a:pt x="19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6" name="Freeform 48"/>
            <p:cNvSpPr/>
            <p:nvPr/>
          </p:nvSpPr>
          <p:spPr bwMode="auto">
            <a:xfrm>
              <a:off x="3353" y="1768"/>
              <a:ext cx="935" cy="310"/>
            </a:xfrm>
            <a:custGeom>
              <a:avLst/>
              <a:gdLst>
                <a:gd name="T0" fmla="*/ 0 w 935"/>
                <a:gd name="T1" fmla="*/ 300 h 310"/>
                <a:gd name="T2" fmla="*/ 928 w 935"/>
                <a:gd name="T3" fmla="*/ 0 h 310"/>
                <a:gd name="T4" fmla="*/ 935 w 935"/>
                <a:gd name="T5" fmla="*/ 9 h 310"/>
                <a:gd name="T6" fmla="*/ 7 w 935"/>
                <a:gd name="T7" fmla="*/ 310 h 310"/>
                <a:gd name="T8" fmla="*/ 0 w 935"/>
                <a:gd name="T9" fmla="*/ 300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5" h="310">
                  <a:moveTo>
                    <a:pt x="0" y="300"/>
                  </a:moveTo>
                  <a:lnTo>
                    <a:pt x="928" y="0"/>
                  </a:lnTo>
                  <a:lnTo>
                    <a:pt x="935" y="9"/>
                  </a:lnTo>
                  <a:lnTo>
                    <a:pt x="7" y="310"/>
                  </a:lnTo>
                  <a:lnTo>
                    <a:pt x="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7" name="Freeform 49"/>
            <p:cNvSpPr/>
            <p:nvPr/>
          </p:nvSpPr>
          <p:spPr bwMode="auto">
            <a:xfrm>
              <a:off x="2631" y="1820"/>
              <a:ext cx="641" cy="251"/>
            </a:xfrm>
            <a:custGeom>
              <a:avLst/>
              <a:gdLst>
                <a:gd name="T0" fmla="*/ 0 w 641"/>
                <a:gd name="T1" fmla="*/ 9 h 251"/>
                <a:gd name="T2" fmla="*/ 641 w 641"/>
                <a:gd name="T3" fmla="*/ 251 h 251"/>
                <a:gd name="T4" fmla="*/ 641 w 641"/>
                <a:gd name="T5" fmla="*/ 244 h 251"/>
                <a:gd name="T6" fmla="*/ 11 w 641"/>
                <a:gd name="T7" fmla="*/ 0 h 251"/>
                <a:gd name="T8" fmla="*/ 0 w 641"/>
                <a:gd name="T9" fmla="*/ 9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1" h="251">
                  <a:moveTo>
                    <a:pt x="0" y="9"/>
                  </a:moveTo>
                  <a:lnTo>
                    <a:pt x="641" y="251"/>
                  </a:lnTo>
                  <a:lnTo>
                    <a:pt x="641" y="244"/>
                  </a:lnTo>
                  <a:lnTo>
                    <a:pt x="11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8" name="Freeform 50"/>
            <p:cNvSpPr/>
            <p:nvPr/>
          </p:nvSpPr>
          <p:spPr bwMode="auto">
            <a:xfrm>
              <a:off x="2631" y="1798"/>
              <a:ext cx="497" cy="301"/>
            </a:xfrm>
            <a:custGeom>
              <a:avLst/>
              <a:gdLst>
                <a:gd name="T0" fmla="*/ 0 w 497"/>
                <a:gd name="T1" fmla="*/ 296 h 301"/>
                <a:gd name="T2" fmla="*/ 490 w 497"/>
                <a:gd name="T3" fmla="*/ 0 h 301"/>
                <a:gd name="T4" fmla="*/ 497 w 497"/>
                <a:gd name="T5" fmla="*/ 10 h 301"/>
                <a:gd name="T6" fmla="*/ 7 w 497"/>
                <a:gd name="T7" fmla="*/ 301 h 301"/>
                <a:gd name="T8" fmla="*/ 0 w 497"/>
                <a:gd name="T9" fmla="*/ 296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7" h="301">
                  <a:moveTo>
                    <a:pt x="0" y="296"/>
                  </a:moveTo>
                  <a:lnTo>
                    <a:pt x="490" y="0"/>
                  </a:lnTo>
                  <a:lnTo>
                    <a:pt x="497" y="10"/>
                  </a:lnTo>
                  <a:lnTo>
                    <a:pt x="7" y="301"/>
                  </a:lnTo>
                  <a:lnTo>
                    <a:pt x="0" y="2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9" name="Freeform 51"/>
            <p:cNvSpPr/>
            <p:nvPr/>
          </p:nvSpPr>
          <p:spPr bwMode="auto">
            <a:xfrm>
              <a:off x="2467" y="2125"/>
              <a:ext cx="135" cy="351"/>
            </a:xfrm>
            <a:custGeom>
              <a:avLst/>
              <a:gdLst>
                <a:gd name="T0" fmla="*/ 126 w 135"/>
                <a:gd name="T1" fmla="*/ 0 h 351"/>
                <a:gd name="T2" fmla="*/ 0 w 135"/>
                <a:gd name="T3" fmla="*/ 351 h 351"/>
                <a:gd name="T4" fmla="*/ 12 w 135"/>
                <a:gd name="T5" fmla="*/ 351 h 351"/>
                <a:gd name="T6" fmla="*/ 135 w 135"/>
                <a:gd name="T7" fmla="*/ 7 h 351"/>
                <a:gd name="T8" fmla="*/ 126 w 135"/>
                <a:gd name="T9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351">
                  <a:moveTo>
                    <a:pt x="126" y="0"/>
                  </a:moveTo>
                  <a:lnTo>
                    <a:pt x="0" y="351"/>
                  </a:lnTo>
                  <a:lnTo>
                    <a:pt x="12" y="351"/>
                  </a:lnTo>
                  <a:lnTo>
                    <a:pt x="135" y="7"/>
                  </a:lnTo>
                  <a:lnTo>
                    <a:pt x="12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0" name="Freeform 52"/>
            <p:cNvSpPr/>
            <p:nvPr/>
          </p:nvSpPr>
          <p:spPr bwMode="auto">
            <a:xfrm>
              <a:off x="2607" y="2130"/>
              <a:ext cx="234" cy="743"/>
            </a:xfrm>
            <a:custGeom>
              <a:avLst/>
              <a:gdLst>
                <a:gd name="T0" fmla="*/ 0 w 234"/>
                <a:gd name="T1" fmla="*/ 0 h 743"/>
                <a:gd name="T2" fmla="*/ 223 w 234"/>
                <a:gd name="T3" fmla="*/ 743 h 743"/>
                <a:gd name="T4" fmla="*/ 234 w 234"/>
                <a:gd name="T5" fmla="*/ 743 h 743"/>
                <a:gd name="T6" fmla="*/ 9 w 234"/>
                <a:gd name="T7" fmla="*/ 0 h 743"/>
                <a:gd name="T8" fmla="*/ 0 w 234"/>
                <a:gd name="T9" fmla="*/ 0 h 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743">
                  <a:moveTo>
                    <a:pt x="0" y="0"/>
                  </a:moveTo>
                  <a:lnTo>
                    <a:pt x="223" y="743"/>
                  </a:lnTo>
                  <a:lnTo>
                    <a:pt x="234" y="743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1" name="Freeform 53"/>
            <p:cNvSpPr/>
            <p:nvPr/>
          </p:nvSpPr>
          <p:spPr bwMode="auto">
            <a:xfrm>
              <a:off x="2472" y="2525"/>
              <a:ext cx="350" cy="360"/>
            </a:xfrm>
            <a:custGeom>
              <a:avLst/>
              <a:gdLst>
                <a:gd name="T0" fmla="*/ 0 w 350"/>
                <a:gd name="T1" fmla="*/ 12 h 360"/>
                <a:gd name="T2" fmla="*/ 343 w 350"/>
                <a:gd name="T3" fmla="*/ 360 h 360"/>
                <a:gd name="T4" fmla="*/ 350 w 350"/>
                <a:gd name="T5" fmla="*/ 348 h 360"/>
                <a:gd name="T6" fmla="*/ 7 w 350"/>
                <a:gd name="T7" fmla="*/ 0 h 360"/>
                <a:gd name="T8" fmla="*/ 0 w 350"/>
                <a:gd name="T9" fmla="*/ 12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0" h="360">
                  <a:moveTo>
                    <a:pt x="0" y="12"/>
                  </a:moveTo>
                  <a:lnTo>
                    <a:pt x="343" y="360"/>
                  </a:lnTo>
                  <a:lnTo>
                    <a:pt x="350" y="348"/>
                  </a:lnTo>
                  <a:lnTo>
                    <a:pt x="7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2" name="Freeform 54"/>
            <p:cNvSpPr/>
            <p:nvPr/>
          </p:nvSpPr>
          <p:spPr bwMode="auto">
            <a:xfrm>
              <a:off x="2922" y="2466"/>
              <a:ext cx="128" cy="355"/>
            </a:xfrm>
            <a:custGeom>
              <a:avLst/>
              <a:gdLst>
                <a:gd name="T0" fmla="*/ 121 w 128"/>
                <a:gd name="T1" fmla="*/ 0 h 355"/>
                <a:gd name="T2" fmla="*/ 0 w 128"/>
                <a:gd name="T3" fmla="*/ 339 h 355"/>
                <a:gd name="T4" fmla="*/ 9 w 128"/>
                <a:gd name="T5" fmla="*/ 355 h 355"/>
                <a:gd name="T6" fmla="*/ 128 w 128"/>
                <a:gd name="T7" fmla="*/ 10 h 355"/>
                <a:gd name="T8" fmla="*/ 121 w 128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8" h="355">
                  <a:moveTo>
                    <a:pt x="121" y="0"/>
                  </a:moveTo>
                  <a:lnTo>
                    <a:pt x="0" y="339"/>
                  </a:lnTo>
                  <a:lnTo>
                    <a:pt x="9" y="355"/>
                  </a:lnTo>
                  <a:lnTo>
                    <a:pt x="128" y="10"/>
                  </a:lnTo>
                  <a:lnTo>
                    <a:pt x="1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3" name="Freeform 55"/>
            <p:cNvSpPr/>
            <p:nvPr/>
          </p:nvSpPr>
          <p:spPr bwMode="auto">
            <a:xfrm>
              <a:off x="2616" y="2118"/>
              <a:ext cx="417" cy="322"/>
            </a:xfrm>
            <a:custGeom>
              <a:avLst/>
              <a:gdLst>
                <a:gd name="T0" fmla="*/ 0 w 417"/>
                <a:gd name="T1" fmla="*/ 10 h 322"/>
                <a:gd name="T2" fmla="*/ 408 w 417"/>
                <a:gd name="T3" fmla="*/ 322 h 322"/>
                <a:gd name="T4" fmla="*/ 417 w 417"/>
                <a:gd name="T5" fmla="*/ 310 h 322"/>
                <a:gd name="T6" fmla="*/ 15 w 417"/>
                <a:gd name="T7" fmla="*/ 0 h 322"/>
                <a:gd name="T8" fmla="*/ 0 w 417"/>
                <a:gd name="T9" fmla="*/ 10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7" h="322">
                  <a:moveTo>
                    <a:pt x="0" y="10"/>
                  </a:moveTo>
                  <a:lnTo>
                    <a:pt x="408" y="322"/>
                  </a:lnTo>
                  <a:lnTo>
                    <a:pt x="417" y="310"/>
                  </a:lnTo>
                  <a:lnTo>
                    <a:pt x="15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4" name="Freeform 56"/>
            <p:cNvSpPr/>
            <p:nvPr/>
          </p:nvSpPr>
          <p:spPr bwMode="auto">
            <a:xfrm>
              <a:off x="3054" y="1803"/>
              <a:ext cx="81" cy="618"/>
            </a:xfrm>
            <a:custGeom>
              <a:avLst/>
              <a:gdLst>
                <a:gd name="T0" fmla="*/ 69 w 81"/>
                <a:gd name="T1" fmla="*/ 0 h 618"/>
                <a:gd name="T2" fmla="*/ 0 w 81"/>
                <a:gd name="T3" fmla="*/ 618 h 618"/>
                <a:gd name="T4" fmla="*/ 10 w 81"/>
                <a:gd name="T5" fmla="*/ 618 h 618"/>
                <a:gd name="T6" fmla="*/ 81 w 81"/>
                <a:gd name="T7" fmla="*/ 0 h 618"/>
                <a:gd name="T8" fmla="*/ 69 w 81"/>
                <a:gd name="T9" fmla="*/ 0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618">
                  <a:moveTo>
                    <a:pt x="69" y="0"/>
                  </a:moveTo>
                  <a:lnTo>
                    <a:pt x="0" y="618"/>
                  </a:lnTo>
                  <a:lnTo>
                    <a:pt x="10" y="618"/>
                  </a:lnTo>
                  <a:lnTo>
                    <a:pt x="81" y="0"/>
                  </a:lnTo>
                  <a:lnTo>
                    <a:pt x="6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5" name="Freeform 57"/>
            <p:cNvSpPr/>
            <p:nvPr/>
          </p:nvSpPr>
          <p:spPr bwMode="auto">
            <a:xfrm>
              <a:off x="3135" y="1810"/>
              <a:ext cx="476" cy="474"/>
            </a:xfrm>
            <a:custGeom>
              <a:avLst/>
              <a:gdLst>
                <a:gd name="T0" fmla="*/ 0 w 476"/>
                <a:gd name="T1" fmla="*/ 0 h 474"/>
                <a:gd name="T2" fmla="*/ 469 w 476"/>
                <a:gd name="T3" fmla="*/ 474 h 474"/>
                <a:gd name="T4" fmla="*/ 476 w 476"/>
                <a:gd name="T5" fmla="*/ 471 h 474"/>
                <a:gd name="T6" fmla="*/ 9 w 476"/>
                <a:gd name="T7" fmla="*/ 0 h 474"/>
                <a:gd name="T8" fmla="*/ 0 w 476"/>
                <a:gd name="T9" fmla="*/ 0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6" h="474">
                  <a:moveTo>
                    <a:pt x="0" y="0"/>
                  </a:moveTo>
                  <a:lnTo>
                    <a:pt x="469" y="474"/>
                  </a:lnTo>
                  <a:lnTo>
                    <a:pt x="476" y="471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6" name="Freeform 58"/>
            <p:cNvSpPr/>
            <p:nvPr/>
          </p:nvSpPr>
          <p:spPr bwMode="auto">
            <a:xfrm>
              <a:off x="2938" y="2109"/>
              <a:ext cx="363" cy="696"/>
            </a:xfrm>
            <a:custGeom>
              <a:avLst/>
              <a:gdLst>
                <a:gd name="T0" fmla="*/ 358 w 363"/>
                <a:gd name="T1" fmla="*/ 0 h 696"/>
                <a:gd name="T2" fmla="*/ 0 w 363"/>
                <a:gd name="T3" fmla="*/ 696 h 696"/>
                <a:gd name="T4" fmla="*/ 12 w 363"/>
                <a:gd name="T5" fmla="*/ 696 h 696"/>
                <a:gd name="T6" fmla="*/ 363 w 363"/>
                <a:gd name="T7" fmla="*/ 9 h 696"/>
                <a:gd name="T8" fmla="*/ 358 w 363"/>
                <a:gd name="T9" fmla="*/ 0 h 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3" h="696">
                  <a:moveTo>
                    <a:pt x="358" y="0"/>
                  </a:moveTo>
                  <a:lnTo>
                    <a:pt x="0" y="696"/>
                  </a:lnTo>
                  <a:lnTo>
                    <a:pt x="12" y="696"/>
                  </a:lnTo>
                  <a:lnTo>
                    <a:pt x="363" y="9"/>
                  </a:lnTo>
                  <a:lnTo>
                    <a:pt x="35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7" name="Freeform 59"/>
            <p:cNvSpPr/>
            <p:nvPr/>
          </p:nvSpPr>
          <p:spPr bwMode="auto">
            <a:xfrm>
              <a:off x="3085" y="2296"/>
              <a:ext cx="516" cy="154"/>
            </a:xfrm>
            <a:custGeom>
              <a:avLst/>
              <a:gdLst>
                <a:gd name="T0" fmla="*/ 0 w 516"/>
                <a:gd name="T1" fmla="*/ 144 h 154"/>
                <a:gd name="T2" fmla="*/ 516 w 516"/>
                <a:gd name="T3" fmla="*/ 0 h 154"/>
                <a:gd name="T4" fmla="*/ 516 w 516"/>
                <a:gd name="T5" fmla="*/ 7 h 154"/>
                <a:gd name="T6" fmla="*/ 0 w 516"/>
                <a:gd name="T7" fmla="*/ 154 h 154"/>
                <a:gd name="T8" fmla="*/ 0 w 516"/>
                <a:gd name="T9" fmla="*/ 14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6" h="154">
                  <a:moveTo>
                    <a:pt x="0" y="144"/>
                  </a:moveTo>
                  <a:lnTo>
                    <a:pt x="516" y="0"/>
                  </a:lnTo>
                  <a:lnTo>
                    <a:pt x="516" y="7"/>
                  </a:lnTo>
                  <a:lnTo>
                    <a:pt x="0" y="154"/>
                  </a:lnTo>
                  <a:lnTo>
                    <a:pt x="0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8" name="Freeform 60"/>
            <p:cNvSpPr/>
            <p:nvPr/>
          </p:nvSpPr>
          <p:spPr bwMode="auto">
            <a:xfrm>
              <a:off x="3637" y="2106"/>
              <a:ext cx="571" cy="192"/>
            </a:xfrm>
            <a:custGeom>
              <a:avLst/>
              <a:gdLst>
                <a:gd name="T0" fmla="*/ 0 w 571"/>
                <a:gd name="T1" fmla="*/ 180 h 192"/>
                <a:gd name="T2" fmla="*/ 571 w 571"/>
                <a:gd name="T3" fmla="*/ 0 h 192"/>
                <a:gd name="T4" fmla="*/ 571 w 571"/>
                <a:gd name="T5" fmla="*/ 12 h 192"/>
                <a:gd name="T6" fmla="*/ 0 w 571"/>
                <a:gd name="T7" fmla="*/ 192 h 192"/>
                <a:gd name="T8" fmla="*/ 0 w 571"/>
                <a:gd name="T9" fmla="*/ 18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192">
                  <a:moveTo>
                    <a:pt x="0" y="180"/>
                  </a:moveTo>
                  <a:lnTo>
                    <a:pt x="571" y="0"/>
                  </a:lnTo>
                  <a:lnTo>
                    <a:pt x="571" y="12"/>
                  </a:lnTo>
                  <a:lnTo>
                    <a:pt x="0" y="192"/>
                  </a:lnTo>
                  <a:lnTo>
                    <a:pt x="0" y="1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9" name="Freeform 61"/>
            <p:cNvSpPr/>
            <p:nvPr/>
          </p:nvSpPr>
          <p:spPr bwMode="auto">
            <a:xfrm>
              <a:off x="4234" y="2106"/>
              <a:ext cx="521" cy="187"/>
            </a:xfrm>
            <a:custGeom>
              <a:avLst/>
              <a:gdLst>
                <a:gd name="T0" fmla="*/ 0 w 521"/>
                <a:gd name="T1" fmla="*/ 10 h 187"/>
                <a:gd name="T2" fmla="*/ 518 w 521"/>
                <a:gd name="T3" fmla="*/ 187 h 187"/>
                <a:gd name="T4" fmla="*/ 521 w 521"/>
                <a:gd name="T5" fmla="*/ 175 h 187"/>
                <a:gd name="T6" fmla="*/ 0 w 521"/>
                <a:gd name="T7" fmla="*/ 0 h 187"/>
                <a:gd name="T8" fmla="*/ 0 w 521"/>
                <a:gd name="T9" fmla="*/ 1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187">
                  <a:moveTo>
                    <a:pt x="0" y="10"/>
                  </a:moveTo>
                  <a:lnTo>
                    <a:pt x="518" y="187"/>
                  </a:lnTo>
                  <a:lnTo>
                    <a:pt x="521" y="175"/>
                  </a:lnTo>
                  <a:lnTo>
                    <a:pt x="0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0" name="Freeform 62"/>
            <p:cNvSpPr/>
            <p:nvPr/>
          </p:nvSpPr>
          <p:spPr bwMode="auto">
            <a:xfrm>
              <a:off x="4795" y="1749"/>
              <a:ext cx="329" cy="525"/>
            </a:xfrm>
            <a:custGeom>
              <a:avLst/>
              <a:gdLst>
                <a:gd name="T0" fmla="*/ 329 w 329"/>
                <a:gd name="T1" fmla="*/ 0 h 525"/>
                <a:gd name="T2" fmla="*/ 0 w 329"/>
                <a:gd name="T3" fmla="*/ 525 h 525"/>
                <a:gd name="T4" fmla="*/ 7 w 329"/>
                <a:gd name="T5" fmla="*/ 525 h 525"/>
                <a:gd name="T6" fmla="*/ 329 w 329"/>
                <a:gd name="T7" fmla="*/ 12 h 525"/>
                <a:gd name="T8" fmla="*/ 329 w 329"/>
                <a:gd name="T9" fmla="*/ 0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9" h="525">
                  <a:moveTo>
                    <a:pt x="329" y="0"/>
                  </a:moveTo>
                  <a:lnTo>
                    <a:pt x="0" y="525"/>
                  </a:lnTo>
                  <a:lnTo>
                    <a:pt x="7" y="525"/>
                  </a:lnTo>
                  <a:lnTo>
                    <a:pt x="329" y="12"/>
                  </a:lnTo>
                  <a:lnTo>
                    <a:pt x="3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1" name="Freeform 63"/>
            <p:cNvSpPr/>
            <p:nvPr/>
          </p:nvSpPr>
          <p:spPr bwMode="auto">
            <a:xfrm>
              <a:off x="5145" y="1756"/>
              <a:ext cx="52" cy="691"/>
            </a:xfrm>
            <a:custGeom>
              <a:avLst/>
              <a:gdLst>
                <a:gd name="T0" fmla="*/ 0 w 52"/>
                <a:gd name="T1" fmla="*/ 0 h 691"/>
                <a:gd name="T2" fmla="*/ 41 w 52"/>
                <a:gd name="T3" fmla="*/ 691 h 691"/>
                <a:gd name="T4" fmla="*/ 52 w 52"/>
                <a:gd name="T5" fmla="*/ 691 h 691"/>
                <a:gd name="T6" fmla="*/ 7 w 52"/>
                <a:gd name="T7" fmla="*/ 0 h 691"/>
                <a:gd name="T8" fmla="*/ 0 w 52"/>
                <a:gd name="T9" fmla="*/ 0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691">
                  <a:moveTo>
                    <a:pt x="0" y="0"/>
                  </a:moveTo>
                  <a:lnTo>
                    <a:pt x="41" y="691"/>
                  </a:lnTo>
                  <a:lnTo>
                    <a:pt x="52" y="691"/>
                  </a:lnTo>
                  <a:lnTo>
                    <a:pt x="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2" name="Freeform 64"/>
            <p:cNvSpPr/>
            <p:nvPr/>
          </p:nvSpPr>
          <p:spPr bwMode="auto">
            <a:xfrm>
              <a:off x="5204" y="2102"/>
              <a:ext cx="183" cy="355"/>
            </a:xfrm>
            <a:custGeom>
              <a:avLst/>
              <a:gdLst>
                <a:gd name="T0" fmla="*/ 171 w 183"/>
                <a:gd name="T1" fmla="*/ 0 h 355"/>
                <a:gd name="T2" fmla="*/ 0 w 183"/>
                <a:gd name="T3" fmla="*/ 345 h 355"/>
                <a:gd name="T4" fmla="*/ 10 w 183"/>
                <a:gd name="T5" fmla="*/ 355 h 355"/>
                <a:gd name="T6" fmla="*/ 183 w 183"/>
                <a:gd name="T7" fmla="*/ 0 h 355"/>
                <a:gd name="T8" fmla="*/ 171 w 183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3" h="355">
                  <a:moveTo>
                    <a:pt x="171" y="0"/>
                  </a:moveTo>
                  <a:lnTo>
                    <a:pt x="0" y="345"/>
                  </a:lnTo>
                  <a:lnTo>
                    <a:pt x="10" y="355"/>
                  </a:lnTo>
                  <a:lnTo>
                    <a:pt x="183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3" name="Freeform 65"/>
            <p:cNvSpPr/>
            <p:nvPr/>
          </p:nvSpPr>
          <p:spPr bwMode="auto">
            <a:xfrm>
              <a:off x="4795" y="2303"/>
              <a:ext cx="362" cy="173"/>
            </a:xfrm>
            <a:custGeom>
              <a:avLst/>
              <a:gdLst>
                <a:gd name="T0" fmla="*/ 0 w 362"/>
                <a:gd name="T1" fmla="*/ 9 h 173"/>
                <a:gd name="T2" fmla="*/ 362 w 362"/>
                <a:gd name="T3" fmla="*/ 173 h 173"/>
                <a:gd name="T4" fmla="*/ 362 w 362"/>
                <a:gd name="T5" fmla="*/ 156 h 173"/>
                <a:gd name="T6" fmla="*/ 0 w 362"/>
                <a:gd name="T7" fmla="*/ 0 h 173"/>
                <a:gd name="T8" fmla="*/ 0 w 362"/>
                <a:gd name="T9" fmla="*/ 9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2" h="173">
                  <a:moveTo>
                    <a:pt x="0" y="9"/>
                  </a:moveTo>
                  <a:lnTo>
                    <a:pt x="362" y="173"/>
                  </a:lnTo>
                  <a:lnTo>
                    <a:pt x="362" y="156"/>
                  </a:lnTo>
                  <a:lnTo>
                    <a:pt x="0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4" name="Freeform 66"/>
            <p:cNvSpPr/>
            <p:nvPr/>
          </p:nvSpPr>
          <p:spPr bwMode="auto">
            <a:xfrm>
              <a:off x="5086" y="2499"/>
              <a:ext cx="102" cy="462"/>
            </a:xfrm>
            <a:custGeom>
              <a:avLst/>
              <a:gdLst>
                <a:gd name="T0" fmla="*/ 95 w 102"/>
                <a:gd name="T1" fmla="*/ 0 h 462"/>
                <a:gd name="T2" fmla="*/ 0 w 102"/>
                <a:gd name="T3" fmla="*/ 462 h 462"/>
                <a:gd name="T4" fmla="*/ 12 w 102"/>
                <a:gd name="T5" fmla="*/ 462 h 462"/>
                <a:gd name="T6" fmla="*/ 102 w 102"/>
                <a:gd name="T7" fmla="*/ 0 h 462"/>
                <a:gd name="T8" fmla="*/ 95 w 102"/>
                <a:gd name="T9" fmla="*/ 0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462">
                  <a:moveTo>
                    <a:pt x="95" y="0"/>
                  </a:moveTo>
                  <a:lnTo>
                    <a:pt x="0" y="462"/>
                  </a:lnTo>
                  <a:lnTo>
                    <a:pt x="12" y="462"/>
                  </a:lnTo>
                  <a:lnTo>
                    <a:pt x="102" y="0"/>
                  </a:lnTo>
                  <a:lnTo>
                    <a:pt x="9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5" name="Freeform 67"/>
            <p:cNvSpPr/>
            <p:nvPr/>
          </p:nvSpPr>
          <p:spPr bwMode="auto">
            <a:xfrm>
              <a:off x="4724" y="2317"/>
              <a:ext cx="59" cy="663"/>
            </a:xfrm>
            <a:custGeom>
              <a:avLst/>
              <a:gdLst>
                <a:gd name="T0" fmla="*/ 50 w 59"/>
                <a:gd name="T1" fmla="*/ 0 h 663"/>
                <a:gd name="T2" fmla="*/ 0 w 59"/>
                <a:gd name="T3" fmla="*/ 663 h 663"/>
                <a:gd name="T4" fmla="*/ 9 w 59"/>
                <a:gd name="T5" fmla="*/ 663 h 663"/>
                <a:gd name="T6" fmla="*/ 59 w 59"/>
                <a:gd name="T7" fmla="*/ 0 h 663"/>
                <a:gd name="T8" fmla="*/ 50 w 59"/>
                <a:gd name="T9" fmla="*/ 0 h 6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663">
                  <a:moveTo>
                    <a:pt x="50" y="0"/>
                  </a:moveTo>
                  <a:lnTo>
                    <a:pt x="0" y="663"/>
                  </a:lnTo>
                  <a:lnTo>
                    <a:pt x="9" y="663"/>
                  </a:lnTo>
                  <a:lnTo>
                    <a:pt x="59" y="0"/>
                  </a:lnTo>
                  <a:lnTo>
                    <a:pt x="5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6" name="Freeform 68"/>
            <p:cNvSpPr/>
            <p:nvPr/>
          </p:nvSpPr>
          <p:spPr bwMode="auto">
            <a:xfrm>
              <a:off x="4740" y="2499"/>
              <a:ext cx="443" cy="481"/>
            </a:xfrm>
            <a:custGeom>
              <a:avLst/>
              <a:gdLst>
                <a:gd name="T0" fmla="*/ 436 w 443"/>
                <a:gd name="T1" fmla="*/ 0 h 481"/>
                <a:gd name="T2" fmla="*/ 0 w 443"/>
                <a:gd name="T3" fmla="*/ 476 h 481"/>
                <a:gd name="T4" fmla="*/ 7 w 443"/>
                <a:gd name="T5" fmla="*/ 481 h 481"/>
                <a:gd name="T6" fmla="*/ 443 w 443"/>
                <a:gd name="T7" fmla="*/ 0 h 481"/>
                <a:gd name="T8" fmla="*/ 436 w 443"/>
                <a:gd name="T9" fmla="*/ 0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3" h="481">
                  <a:moveTo>
                    <a:pt x="436" y="0"/>
                  </a:moveTo>
                  <a:lnTo>
                    <a:pt x="0" y="476"/>
                  </a:lnTo>
                  <a:lnTo>
                    <a:pt x="7" y="481"/>
                  </a:lnTo>
                  <a:lnTo>
                    <a:pt x="443" y="0"/>
                  </a:lnTo>
                  <a:lnTo>
                    <a:pt x="43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7" name="Freeform 69"/>
            <p:cNvSpPr/>
            <p:nvPr/>
          </p:nvSpPr>
          <p:spPr bwMode="auto">
            <a:xfrm>
              <a:off x="4996" y="2573"/>
              <a:ext cx="81" cy="388"/>
            </a:xfrm>
            <a:custGeom>
              <a:avLst/>
              <a:gdLst>
                <a:gd name="T0" fmla="*/ 0 w 81"/>
                <a:gd name="T1" fmla="*/ 0 h 388"/>
                <a:gd name="T2" fmla="*/ 69 w 81"/>
                <a:gd name="T3" fmla="*/ 388 h 388"/>
                <a:gd name="T4" fmla="*/ 81 w 81"/>
                <a:gd name="T5" fmla="*/ 388 h 388"/>
                <a:gd name="T6" fmla="*/ 10 w 81"/>
                <a:gd name="T7" fmla="*/ 0 h 388"/>
                <a:gd name="T8" fmla="*/ 0 w 8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388">
                  <a:moveTo>
                    <a:pt x="0" y="0"/>
                  </a:moveTo>
                  <a:lnTo>
                    <a:pt x="69" y="388"/>
                  </a:lnTo>
                  <a:lnTo>
                    <a:pt x="81" y="388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8" name="Freeform 70"/>
            <p:cNvSpPr/>
            <p:nvPr/>
          </p:nvSpPr>
          <p:spPr bwMode="auto">
            <a:xfrm>
              <a:off x="4186" y="2116"/>
              <a:ext cx="38" cy="594"/>
            </a:xfrm>
            <a:custGeom>
              <a:avLst/>
              <a:gdLst>
                <a:gd name="T0" fmla="*/ 31 w 38"/>
                <a:gd name="T1" fmla="*/ 2 h 594"/>
                <a:gd name="T2" fmla="*/ 0 w 38"/>
                <a:gd name="T3" fmla="*/ 594 h 594"/>
                <a:gd name="T4" fmla="*/ 7 w 38"/>
                <a:gd name="T5" fmla="*/ 594 h 594"/>
                <a:gd name="T6" fmla="*/ 38 w 38"/>
                <a:gd name="T7" fmla="*/ 0 h 594"/>
                <a:gd name="T8" fmla="*/ 31 w 38"/>
                <a:gd name="T9" fmla="*/ 2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594">
                  <a:moveTo>
                    <a:pt x="31" y="2"/>
                  </a:moveTo>
                  <a:lnTo>
                    <a:pt x="0" y="594"/>
                  </a:lnTo>
                  <a:lnTo>
                    <a:pt x="7" y="594"/>
                  </a:lnTo>
                  <a:lnTo>
                    <a:pt x="38" y="0"/>
                  </a:lnTo>
                  <a:lnTo>
                    <a:pt x="31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9" name="Freeform 71"/>
            <p:cNvSpPr/>
            <p:nvPr/>
          </p:nvSpPr>
          <p:spPr bwMode="auto">
            <a:xfrm>
              <a:off x="4201" y="2312"/>
              <a:ext cx="568" cy="415"/>
            </a:xfrm>
            <a:custGeom>
              <a:avLst/>
              <a:gdLst>
                <a:gd name="T0" fmla="*/ 0 w 568"/>
                <a:gd name="T1" fmla="*/ 405 h 415"/>
                <a:gd name="T2" fmla="*/ 563 w 568"/>
                <a:gd name="T3" fmla="*/ 0 h 415"/>
                <a:gd name="T4" fmla="*/ 568 w 568"/>
                <a:gd name="T5" fmla="*/ 7 h 415"/>
                <a:gd name="T6" fmla="*/ 0 w 568"/>
                <a:gd name="T7" fmla="*/ 415 h 415"/>
                <a:gd name="T8" fmla="*/ 0 w 568"/>
                <a:gd name="T9" fmla="*/ 405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8" h="415">
                  <a:moveTo>
                    <a:pt x="0" y="405"/>
                  </a:moveTo>
                  <a:lnTo>
                    <a:pt x="563" y="0"/>
                  </a:lnTo>
                  <a:lnTo>
                    <a:pt x="568" y="7"/>
                  </a:lnTo>
                  <a:lnTo>
                    <a:pt x="0" y="415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0" name="Freeform 72"/>
            <p:cNvSpPr/>
            <p:nvPr/>
          </p:nvSpPr>
          <p:spPr bwMode="auto">
            <a:xfrm>
              <a:off x="4198" y="2729"/>
              <a:ext cx="507" cy="272"/>
            </a:xfrm>
            <a:custGeom>
              <a:avLst/>
              <a:gdLst>
                <a:gd name="T0" fmla="*/ 0 w 507"/>
                <a:gd name="T1" fmla="*/ 9 h 272"/>
                <a:gd name="T2" fmla="*/ 497 w 507"/>
                <a:gd name="T3" fmla="*/ 272 h 272"/>
                <a:gd name="T4" fmla="*/ 507 w 507"/>
                <a:gd name="T5" fmla="*/ 268 h 272"/>
                <a:gd name="T6" fmla="*/ 5 w 507"/>
                <a:gd name="T7" fmla="*/ 0 h 272"/>
                <a:gd name="T8" fmla="*/ 0 w 507"/>
                <a:gd name="T9" fmla="*/ 9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72">
                  <a:moveTo>
                    <a:pt x="0" y="9"/>
                  </a:moveTo>
                  <a:lnTo>
                    <a:pt x="497" y="272"/>
                  </a:lnTo>
                  <a:lnTo>
                    <a:pt x="507" y="268"/>
                  </a:lnTo>
                  <a:lnTo>
                    <a:pt x="5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1" name="Freeform 73"/>
            <p:cNvSpPr/>
            <p:nvPr/>
          </p:nvSpPr>
          <p:spPr bwMode="auto">
            <a:xfrm>
              <a:off x="3627" y="2298"/>
              <a:ext cx="540" cy="431"/>
            </a:xfrm>
            <a:custGeom>
              <a:avLst/>
              <a:gdLst>
                <a:gd name="T0" fmla="*/ 0 w 540"/>
                <a:gd name="T1" fmla="*/ 10 h 431"/>
                <a:gd name="T2" fmla="*/ 540 w 540"/>
                <a:gd name="T3" fmla="*/ 431 h 431"/>
                <a:gd name="T4" fmla="*/ 540 w 540"/>
                <a:gd name="T5" fmla="*/ 417 h 431"/>
                <a:gd name="T6" fmla="*/ 8 w 540"/>
                <a:gd name="T7" fmla="*/ 0 h 431"/>
                <a:gd name="T8" fmla="*/ 0 w 540"/>
                <a:gd name="T9" fmla="*/ 1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431">
                  <a:moveTo>
                    <a:pt x="0" y="10"/>
                  </a:moveTo>
                  <a:lnTo>
                    <a:pt x="540" y="431"/>
                  </a:lnTo>
                  <a:lnTo>
                    <a:pt x="540" y="417"/>
                  </a:lnTo>
                  <a:lnTo>
                    <a:pt x="8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2" name="Freeform 74"/>
            <p:cNvSpPr/>
            <p:nvPr/>
          </p:nvSpPr>
          <p:spPr bwMode="auto">
            <a:xfrm>
              <a:off x="3495" y="2305"/>
              <a:ext cx="130" cy="621"/>
            </a:xfrm>
            <a:custGeom>
              <a:avLst/>
              <a:gdLst>
                <a:gd name="T0" fmla="*/ 125 w 130"/>
                <a:gd name="T1" fmla="*/ 0 h 621"/>
                <a:gd name="T2" fmla="*/ 0 w 130"/>
                <a:gd name="T3" fmla="*/ 621 h 621"/>
                <a:gd name="T4" fmla="*/ 9 w 130"/>
                <a:gd name="T5" fmla="*/ 621 h 621"/>
                <a:gd name="T6" fmla="*/ 130 w 130"/>
                <a:gd name="T7" fmla="*/ 5 h 621"/>
                <a:gd name="T8" fmla="*/ 125 w 130"/>
                <a:gd name="T9" fmla="*/ 0 h 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" h="621">
                  <a:moveTo>
                    <a:pt x="125" y="0"/>
                  </a:moveTo>
                  <a:lnTo>
                    <a:pt x="0" y="621"/>
                  </a:lnTo>
                  <a:lnTo>
                    <a:pt x="9" y="621"/>
                  </a:lnTo>
                  <a:lnTo>
                    <a:pt x="130" y="5"/>
                  </a:lnTo>
                  <a:lnTo>
                    <a:pt x="1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3" name="Freeform 75"/>
            <p:cNvSpPr/>
            <p:nvPr/>
          </p:nvSpPr>
          <p:spPr bwMode="auto">
            <a:xfrm>
              <a:off x="3054" y="2461"/>
              <a:ext cx="420" cy="465"/>
            </a:xfrm>
            <a:custGeom>
              <a:avLst/>
              <a:gdLst>
                <a:gd name="T0" fmla="*/ 0 w 420"/>
                <a:gd name="T1" fmla="*/ 8 h 465"/>
                <a:gd name="T2" fmla="*/ 412 w 420"/>
                <a:gd name="T3" fmla="*/ 465 h 465"/>
                <a:gd name="T4" fmla="*/ 420 w 420"/>
                <a:gd name="T5" fmla="*/ 465 h 465"/>
                <a:gd name="T6" fmla="*/ 12 w 420"/>
                <a:gd name="T7" fmla="*/ 0 h 465"/>
                <a:gd name="T8" fmla="*/ 0 w 420"/>
                <a:gd name="T9" fmla="*/ 8 h 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0" h="465">
                  <a:moveTo>
                    <a:pt x="0" y="8"/>
                  </a:moveTo>
                  <a:lnTo>
                    <a:pt x="412" y="465"/>
                  </a:lnTo>
                  <a:lnTo>
                    <a:pt x="420" y="465"/>
                  </a:lnTo>
                  <a:lnTo>
                    <a:pt x="12" y="0"/>
                  </a:ln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4" name="Freeform 76"/>
            <p:cNvSpPr/>
            <p:nvPr/>
          </p:nvSpPr>
          <p:spPr bwMode="auto">
            <a:xfrm>
              <a:off x="3519" y="2729"/>
              <a:ext cx="655" cy="223"/>
            </a:xfrm>
            <a:custGeom>
              <a:avLst/>
              <a:gdLst>
                <a:gd name="T0" fmla="*/ 0 w 655"/>
                <a:gd name="T1" fmla="*/ 213 h 223"/>
                <a:gd name="T2" fmla="*/ 655 w 655"/>
                <a:gd name="T3" fmla="*/ 0 h 223"/>
                <a:gd name="T4" fmla="*/ 655 w 655"/>
                <a:gd name="T5" fmla="*/ 9 h 223"/>
                <a:gd name="T6" fmla="*/ 0 w 655"/>
                <a:gd name="T7" fmla="*/ 223 h 223"/>
                <a:gd name="T8" fmla="*/ 0 w 655"/>
                <a:gd name="T9" fmla="*/ 213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5" h="223">
                  <a:moveTo>
                    <a:pt x="0" y="213"/>
                  </a:moveTo>
                  <a:lnTo>
                    <a:pt x="655" y="0"/>
                  </a:lnTo>
                  <a:lnTo>
                    <a:pt x="655" y="9"/>
                  </a:lnTo>
                  <a:lnTo>
                    <a:pt x="0" y="223"/>
                  </a:lnTo>
                  <a:lnTo>
                    <a:pt x="0" y="2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5" name="Freeform 77"/>
            <p:cNvSpPr/>
            <p:nvPr/>
          </p:nvSpPr>
          <p:spPr bwMode="auto">
            <a:xfrm>
              <a:off x="4066" y="2738"/>
              <a:ext cx="123" cy="495"/>
            </a:xfrm>
            <a:custGeom>
              <a:avLst/>
              <a:gdLst>
                <a:gd name="T0" fmla="*/ 118 w 123"/>
                <a:gd name="T1" fmla="*/ 0 h 495"/>
                <a:gd name="T2" fmla="*/ 0 w 123"/>
                <a:gd name="T3" fmla="*/ 495 h 495"/>
                <a:gd name="T4" fmla="*/ 7 w 123"/>
                <a:gd name="T5" fmla="*/ 495 h 495"/>
                <a:gd name="T6" fmla="*/ 123 w 123"/>
                <a:gd name="T7" fmla="*/ 0 h 495"/>
                <a:gd name="T8" fmla="*/ 118 w 123"/>
                <a:gd name="T9" fmla="*/ 0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495">
                  <a:moveTo>
                    <a:pt x="118" y="0"/>
                  </a:moveTo>
                  <a:lnTo>
                    <a:pt x="0" y="495"/>
                  </a:lnTo>
                  <a:lnTo>
                    <a:pt x="7" y="495"/>
                  </a:lnTo>
                  <a:lnTo>
                    <a:pt x="123" y="0"/>
                  </a:lnTo>
                  <a:lnTo>
                    <a:pt x="1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6" name="Freeform 78"/>
            <p:cNvSpPr/>
            <p:nvPr/>
          </p:nvSpPr>
          <p:spPr bwMode="auto">
            <a:xfrm>
              <a:off x="2957" y="2843"/>
              <a:ext cx="971" cy="42"/>
            </a:xfrm>
            <a:custGeom>
              <a:avLst/>
              <a:gdLst>
                <a:gd name="T0" fmla="*/ 0 w 971"/>
                <a:gd name="T1" fmla="*/ 0 h 42"/>
                <a:gd name="T2" fmla="*/ 971 w 971"/>
                <a:gd name="T3" fmla="*/ 30 h 42"/>
                <a:gd name="T4" fmla="*/ 971 w 971"/>
                <a:gd name="T5" fmla="*/ 42 h 42"/>
                <a:gd name="T6" fmla="*/ 0 w 971"/>
                <a:gd name="T7" fmla="*/ 7 h 42"/>
                <a:gd name="T8" fmla="*/ 0 w 971"/>
                <a:gd name="T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1" h="42">
                  <a:moveTo>
                    <a:pt x="0" y="0"/>
                  </a:moveTo>
                  <a:lnTo>
                    <a:pt x="971" y="30"/>
                  </a:lnTo>
                  <a:lnTo>
                    <a:pt x="971" y="42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7" name="Freeform 79"/>
            <p:cNvSpPr/>
            <p:nvPr/>
          </p:nvSpPr>
          <p:spPr bwMode="auto">
            <a:xfrm>
              <a:off x="2865" y="2902"/>
              <a:ext cx="597" cy="57"/>
            </a:xfrm>
            <a:custGeom>
              <a:avLst/>
              <a:gdLst>
                <a:gd name="T0" fmla="*/ 0 w 597"/>
                <a:gd name="T1" fmla="*/ 0 h 57"/>
                <a:gd name="T2" fmla="*/ 597 w 597"/>
                <a:gd name="T3" fmla="*/ 50 h 57"/>
                <a:gd name="T4" fmla="*/ 597 w 597"/>
                <a:gd name="T5" fmla="*/ 57 h 57"/>
                <a:gd name="T6" fmla="*/ 0 w 597"/>
                <a:gd name="T7" fmla="*/ 12 h 57"/>
                <a:gd name="T8" fmla="*/ 0 w 597"/>
                <a:gd name="T9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57">
                  <a:moveTo>
                    <a:pt x="0" y="0"/>
                  </a:moveTo>
                  <a:lnTo>
                    <a:pt x="597" y="50"/>
                  </a:lnTo>
                  <a:lnTo>
                    <a:pt x="597" y="57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8" name="Freeform 80"/>
            <p:cNvSpPr/>
            <p:nvPr/>
          </p:nvSpPr>
          <p:spPr bwMode="auto">
            <a:xfrm>
              <a:off x="2844" y="2916"/>
              <a:ext cx="61" cy="268"/>
            </a:xfrm>
            <a:custGeom>
              <a:avLst/>
              <a:gdLst>
                <a:gd name="T0" fmla="*/ 0 w 61"/>
                <a:gd name="T1" fmla="*/ 0 h 268"/>
                <a:gd name="T2" fmla="*/ 54 w 61"/>
                <a:gd name="T3" fmla="*/ 268 h 268"/>
                <a:gd name="T4" fmla="*/ 61 w 61"/>
                <a:gd name="T5" fmla="*/ 268 h 268"/>
                <a:gd name="T6" fmla="*/ 12 w 61"/>
                <a:gd name="T7" fmla="*/ 0 h 268"/>
                <a:gd name="T8" fmla="*/ 0 w 61"/>
                <a:gd name="T9" fmla="*/ 0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268">
                  <a:moveTo>
                    <a:pt x="0" y="0"/>
                  </a:moveTo>
                  <a:lnTo>
                    <a:pt x="54" y="268"/>
                  </a:lnTo>
                  <a:lnTo>
                    <a:pt x="61" y="26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9" name="Freeform 81"/>
            <p:cNvSpPr/>
            <p:nvPr/>
          </p:nvSpPr>
          <p:spPr bwMode="auto">
            <a:xfrm>
              <a:off x="2851" y="2909"/>
              <a:ext cx="608" cy="519"/>
            </a:xfrm>
            <a:custGeom>
              <a:avLst/>
              <a:gdLst>
                <a:gd name="T0" fmla="*/ 0 w 608"/>
                <a:gd name="T1" fmla="*/ 9 h 519"/>
                <a:gd name="T2" fmla="*/ 601 w 608"/>
                <a:gd name="T3" fmla="*/ 519 h 519"/>
                <a:gd name="T4" fmla="*/ 608 w 608"/>
                <a:gd name="T5" fmla="*/ 509 h 519"/>
                <a:gd name="T6" fmla="*/ 7 w 608"/>
                <a:gd name="T7" fmla="*/ 0 h 519"/>
                <a:gd name="T8" fmla="*/ 0 w 608"/>
                <a:gd name="T9" fmla="*/ 9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8" h="519">
                  <a:moveTo>
                    <a:pt x="0" y="9"/>
                  </a:moveTo>
                  <a:lnTo>
                    <a:pt x="601" y="519"/>
                  </a:lnTo>
                  <a:lnTo>
                    <a:pt x="608" y="509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0" name="Freeform 82"/>
            <p:cNvSpPr/>
            <p:nvPr/>
          </p:nvSpPr>
          <p:spPr bwMode="auto">
            <a:xfrm>
              <a:off x="3474" y="2985"/>
              <a:ext cx="21" cy="421"/>
            </a:xfrm>
            <a:custGeom>
              <a:avLst/>
              <a:gdLst>
                <a:gd name="T0" fmla="*/ 11 w 21"/>
                <a:gd name="T1" fmla="*/ 7 h 421"/>
                <a:gd name="T2" fmla="*/ 0 w 21"/>
                <a:gd name="T3" fmla="*/ 421 h 421"/>
                <a:gd name="T4" fmla="*/ 11 w 21"/>
                <a:gd name="T5" fmla="*/ 421 h 421"/>
                <a:gd name="T6" fmla="*/ 21 w 21"/>
                <a:gd name="T7" fmla="*/ 0 h 421"/>
                <a:gd name="T8" fmla="*/ 11 w 21"/>
                <a:gd name="T9" fmla="*/ 7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421">
                  <a:moveTo>
                    <a:pt x="11" y="7"/>
                  </a:moveTo>
                  <a:lnTo>
                    <a:pt x="0" y="421"/>
                  </a:lnTo>
                  <a:lnTo>
                    <a:pt x="11" y="421"/>
                  </a:lnTo>
                  <a:lnTo>
                    <a:pt x="21" y="0"/>
                  </a:lnTo>
                  <a:lnTo>
                    <a:pt x="11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1" name="Freeform 83"/>
            <p:cNvSpPr/>
            <p:nvPr/>
          </p:nvSpPr>
          <p:spPr bwMode="auto">
            <a:xfrm>
              <a:off x="3519" y="2959"/>
              <a:ext cx="520" cy="296"/>
            </a:xfrm>
            <a:custGeom>
              <a:avLst/>
              <a:gdLst>
                <a:gd name="T0" fmla="*/ 0 w 520"/>
                <a:gd name="T1" fmla="*/ 16 h 296"/>
                <a:gd name="T2" fmla="*/ 509 w 520"/>
                <a:gd name="T3" fmla="*/ 296 h 296"/>
                <a:gd name="T4" fmla="*/ 520 w 520"/>
                <a:gd name="T5" fmla="*/ 286 h 296"/>
                <a:gd name="T6" fmla="*/ 0 w 520"/>
                <a:gd name="T7" fmla="*/ 0 h 296"/>
                <a:gd name="T8" fmla="*/ 0 w 520"/>
                <a:gd name="T9" fmla="*/ 16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0" h="296">
                  <a:moveTo>
                    <a:pt x="0" y="16"/>
                  </a:moveTo>
                  <a:lnTo>
                    <a:pt x="509" y="296"/>
                  </a:lnTo>
                  <a:lnTo>
                    <a:pt x="520" y="286"/>
                  </a:lnTo>
                  <a:lnTo>
                    <a:pt x="0" y="0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2" name="Freeform 84"/>
            <p:cNvSpPr/>
            <p:nvPr/>
          </p:nvSpPr>
          <p:spPr bwMode="auto">
            <a:xfrm>
              <a:off x="4082" y="3011"/>
              <a:ext cx="616" cy="246"/>
            </a:xfrm>
            <a:custGeom>
              <a:avLst/>
              <a:gdLst>
                <a:gd name="T0" fmla="*/ 0 w 616"/>
                <a:gd name="T1" fmla="*/ 232 h 246"/>
                <a:gd name="T2" fmla="*/ 616 w 616"/>
                <a:gd name="T3" fmla="*/ 0 h 246"/>
                <a:gd name="T4" fmla="*/ 616 w 616"/>
                <a:gd name="T5" fmla="*/ 12 h 246"/>
                <a:gd name="T6" fmla="*/ 0 w 616"/>
                <a:gd name="T7" fmla="*/ 246 h 246"/>
                <a:gd name="T8" fmla="*/ 0 w 616"/>
                <a:gd name="T9" fmla="*/ 232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6" h="246">
                  <a:moveTo>
                    <a:pt x="0" y="232"/>
                  </a:moveTo>
                  <a:lnTo>
                    <a:pt x="616" y="0"/>
                  </a:lnTo>
                  <a:lnTo>
                    <a:pt x="616" y="12"/>
                  </a:lnTo>
                  <a:lnTo>
                    <a:pt x="0" y="246"/>
                  </a:lnTo>
                  <a:lnTo>
                    <a:pt x="0" y="2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3" name="Freeform 85"/>
            <p:cNvSpPr/>
            <p:nvPr/>
          </p:nvSpPr>
          <p:spPr bwMode="auto">
            <a:xfrm>
              <a:off x="4755" y="2992"/>
              <a:ext cx="284" cy="19"/>
            </a:xfrm>
            <a:custGeom>
              <a:avLst/>
              <a:gdLst>
                <a:gd name="T0" fmla="*/ 0 w 284"/>
                <a:gd name="T1" fmla="*/ 7 h 19"/>
                <a:gd name="T2" fmla="*/ 284 w 284"/>
                <a:gd name="T3" fmla="*/ 0 h 19"/>
                <a:gd name="T4" fmla="*/ 284 w 284"/>
                <a:gd name="T5" fmla="*/ 7 h 19"/>
                <a:gd name="T6" fmla="*/ 0 w 284"/>
                <a:gd name="T7" fmla="*/ 19 h 19"/>
                <a:gd name="T8" fmla="*/ 0 w 284"/>
                <a:gd name="T9" fmla="*/ 7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4" h="19">
                  <a:moveTo>
                    <a:pt x="0" y="7"/>
                  </a:moveTo>
                  <a:lnTo>
                    <a:pt x="284" y="0"/>
                  </a:lnTo>
                  <a:lnTo>
                    <a:pt x="284" y="7"/>
                  </a:lnTo>
                  <a:lnTo>
                    <a:pt x="0" y="19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4" name="Freeform 86"/>
            <p:cNvSpPr/>
            <p:nvPr/>
          </p:nvSpPr>
          <p:spPr bwMode="auto">
            <a:xfrm>
              <a:off x="4343" y="3013"/>
              <a:ext cx="360" cy="452"/>
            </a:xfrm>
            <a:custGeom>
              <a:avLst/>
              <a:gdLst>
                <a:gd name="T0" fmla="*/ 360 w 360"/>
                <a:gd name="T1" fmla="*/ 0 h 452"/>
                <a:gd name="T2" fmla="*/ 0 w 360"/>
                <a:gd name="T3" fmla="*/ 452 h 452"/>
                <a:gd name="T4" fmla="*/ 16 w 360"/>
                <a:gd name="T5" fmla="*/ 452 h 452"/>
                <a:gd name="T6" fmla="*/ 360 w 360"/>
                <a:gd name="T7" fmla="*/ 10 h 452"/>
                <a:gd name="T8" fmla="*/ 360 w 360"/>
                <a:gd name="T9" fmla="*/ 0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0" h="452">
                  <a:moveTo>
                    <a:pt x="360" y="0"/>
                  </a:moveTo>
                  <a:lnTo>
                    <a:pt x="0" y="452"/>
                  </a:lnTo>
                  <a:lnTo>
                    <a:pt x="16" y="452"/>
                  </a:lnTo>
                  <a:lnTo>
                    <a:pt x="360" y="10"/>
                  </a:lnTo>
                  <a:lnTo>
                    <a:pt x="36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5" name="Freeform 87"/>
            <p:cNvSpPr/>
            <p:nvPr/>
          </p:nvSpPr>
          <p:spPr bwMode="auto">
            <a:xfrm>
              <a:off x="4532" y="3023"/>
              <a:ext cx="180" cy="270"/>
            </a:xfrm>
            <a:custGeom>
              <a:avLst/>
              <a:gdLst>
                <a:gd name="T0" fmla="*/ 171 w 180"/>
                <a:gd name="T1" fmla="*/ 0 h 270"/>
                <a:gd name="T2" fmla="*/ 0 w 180"/>
                <a:gd name="T3" fmla="*/ 262 h 270"/>
                <a:gd name="T4" fmla="*/ 14 w 180"/>
                <a:gd name="T5" fmla="*/ 270 h 270"/>
                <a:gd name="T6" fmla="*/ 180 w 180"/>
                <a:gd name="T7" fmla="*/ 0 h 270"/>
                <a:gd name="T8" fmla="*/ 171 w 180"/>
                <a:gd name="T9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0" h="270">
                  <a:moveTo>
                    <a:pt x="171" y="0"/>
                  </a:moveTo>
                  <a:lnTo>
                    <a:pt x="0" y="262"/>
                  </a:lnTo>
                  <a:lnTo>
                    <a:pt x="14" y="270"/>
                  </a:lnTo>
                  <a:lnTo>
                    <a:pt x="180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6" name="Freeform 88"/>
            <p:cNvSpPr/>
            <p:nvPr/>
          </p:nvSpPr>
          <p:spPr bwMode="auto">
            <a:xfrm>
              <a:off x="4352" y="3330"/>
              <a:ext cx="149" cy="143"/>
            </a:xfrm>
            <a:custGeom>
              <a:avLst/>
              <a:gdLst>
                <a:gd name="T0" fmla="*/ 149 w 149"/>
                <a:gd name="T1" fmla="*/ 0 h 143"/>
                <a:gd name="T2" fmla="*/ 0 w 149"/>
                <a:gd name="T3" fmla="*/ 133 h 143"/>
                <a:gd name="T4" fmla="*/ 7 w 149"/>
                <a:gd name="T5" fmla="*/ 143 h 143"/>
                <a:gd name="T6" fmla="*/ 149 w 149"/>
                <a:gd name="T7" fmla="*/ 8 h 143"/>
                <a:gd name="T8" fmla="*/ 149 w 149"/>
                <a:gd name="T9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143">
                  <a:moveTo>
                    <a:pt x="149" y="0"/>
                  </a:moveTo>
                  <a:lnTo>
                    <a:pt x="0" y="133"/>
                  </a:lnTo>
                  <a:lnTo>
                    <a:pt x="7" y="143"/>
                  </a:lnTo>
                  <a:lnTo>
                    <a:pt x="149" y="8"/>
                  </a:lnTo>
                  <a:lnTo>
                    <a:pt x="14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7" name="Freeform 89"/>
            <p:cNvSpPr/>
            <p:nvPr/>
          </p:nvSpPr>
          <p:spPr bwMode="auto">
            <a:xfrm>
              <a:off x="3497" y="3262"/>
              <a:ext cx="542" cy="166"/>
            </a:xfrm>
            <a:custGeom>
              <a:avLst/>
              <a:gdLst>
                <a:gd name="T0" fmla="*/ 0 w 542"/>
                <a:gd name="T1" fmla="*/ 151 h 166"/>
                <a:gd name="T2" fmla="*/ 533 w 542"/>
                <a:gd name="T3" fmla="*/ 0 h 166"/>
                <a:gd name="T4" fmla="*/ 542 w 542"/>
                <a:gd name="T5" fmla="*/ 9 h 166"/>
                <a:gd name="T6" fmla="*/ 0 w 542"/>
                <a:gd name="T7" fmla="*/ 166 h 166"/>
                <a:gd name="T8" fmla="*/ 0 w 542"/>
                <a:gd name="T9" fmla="*/ 151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2" h="166">
                  <a:moveTo>
                    <a:pt x="0" y="151"/>
                  </a:moveTo>
                  <a:lnTo>
                    <a:pt x="533" y="0"/>
                  </a:lnTo>
                  <a:lnTo>
                    <a:pt x="542" y="9"/>
                  </a:lnTo>
                  <a:lnTo>
                    <a:pt x="0" y="166"/>
                  </a:lnTo>
                  <a:lnTo>
                    <a:pt x="0" y="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8" name="Freeform 90"/>
            <p:cNvSpPr/>
            <p:nvPr/>
          </p:nvSpPr>
          <p:spPr bwMode="auto">
            <a:xfrm>
              <a:off x="3509" y="3430"/>
              <a:ext cx="789" cy="61"/>
            </a:xfrm>
            <a:custGeom>
              <a:avLst/>
              <a:gdLst>
                <a:gd name="T0" fmla="*/ 0 w 789"/>
                <a:gd name="T1" fmla="*/ 0 h 61"/>
                <a:gd name="T2" fmla="*/ 789 w 789"/>
                <a:gd name="T3" fmla="*/ 52 h 61"/>
                <a:gd name="T4" fmla="*/ 789 w 789"/>
                <a:gd name="T5" fmla="*/ 61 h 61"/>
                <a:gd name="T6" fmla="*/ 0 w 789"/>
                <a:gd name="T7" fmla="*/ 7 h 61"/>
                <a:gd name="T8" fmla="*/ 0 w 789"/>
                <a:gd name="T9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9" h="61">
                  <a:moveTo>
                    <a:pt x="0" y="0"/>
                  </a:moveTo>
                  <a:lnTo>
                    <a:pt x="789" y="52"/>
                  </a:lnTo>
                  <a:lnTo>
                    <a:pt x="789" y="61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9" name="Freeform 91"/>
            <p:cNvSpPr/>
            <p:nvPr/>
          </p:nvSpPr>
          <p:spPr bwMode="auto">
            <a:xfrm>
              <a:off x="4066" y="3267"/>
              <a:ext cx="234" cy="210"/>
            </a:xfrm>
            <a:custGeom>
              <a:avLst/>
              <a:gdLst>
                <a:gd name="T0" fmla="*/ 0 w 234"/>
                <a:gd name="T1" fmla="*/ 0 h 210"/>
                <a:gd name="T2" fmla="*/ 234 w 234"/>
                <a:gd name="T3" fmla="*/ 210 h 210"/>
                <a:gd name="T4" fmla="*/ 234 w 234"/>
                <a:gd name="T5" fmla="*/ 198 h 210"/>
                <a:gd name="T6" fmla="*/ 11 w 234"/>
                <a:gd name="T7" fmla="*/ 0 h 210"/>
                <a:gd name="T8" fmla="*/ 0 w 234"/>
                <a:gd name="T9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210">
                  <a:moveTo>
                    <a:pt x="0" y="0"/>
                  </a:moveTo>
                  <a:lnTo>
                    <a:pt x="234" y="210"/>
                  </a:lnTo>
                  <a:lnTo>
                    <a:pt x="234" y="198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0" name="Oval 92"/>
            <p:cNvSpPr>
              <a:spLocks noChangeArrowheads="1"/>
            </p:cNvSpPr>
            <p:nvPr/>
          </p:nvSpPr>
          <p:spPr bwMode="auto">
            <a:xfrm>
              <a:off x="2830" y="965"/>
              <a:ext cx="78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1" name="Oval 93"/>
            <p:cNvSpPr>
              <a:spLocks noChangeArrowheads="1"/>
            </p:cNvSpPr>
            <p:nvPr/>
          </p:nvSpPr>
          <p:spPr bwMode="auto">
            <a:xfrm>
              <a:off x="3374" y="1076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2" name="Oval 94"/>
            <p:cNvSpPr>
              <a:spLocks noChangeArrowheads="1"/>
            </p:cNvSpPr>
            <p:nvPr/>
          </p:nvSpPr>
          <p:spPr bwMode="auto">
            <a:xfrm>
              <a:off x="3424" y="719"/>
              <a:ext cx="69" cy="6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3" name="Oval 95"/>
            <p:cNvSpPr>
              <a:spLocks noChangeArrowheads="1"/>
            </p:cNvSpPr>
            <p:nvPr/>
          </p:nvSpPr>
          <p:spPr bwMode="auto">
            <a:xfrm>
              <a:off x="3623" y="593"/>
              <a:ext cx="78" cy="8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4" name="Oval 96"/>
            <p:cNvSpPr>
              <a:spLocks noChangeArrowheads="1"/>
            </p:cNvSpPr>
            <p:nvPr/>
          </p:nvSpPr>
          <p:spPr bwMode="auto">
            <a:xfrm>
              <a:off x="4044" y="984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5" name="Oval 97"/>
            <p:cNvSpPr>
              <a:spLocks noChangeArrowheads="1"/>
            </p:cNvSpPr>
            <p:nvPr/>
          </p:nvSpPr>
          <p:spPr bwMode="auto">
            <a:xfrm>
              <a:off x="4399" y="832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6" name="Oval 98"/>
            <p:cNvSpPr>
              <a:spLocks noChangeArrowheads="1"/>
            </p:cNvSpPr>
            <p:nvPr/>
          </p:nvSpPr>
          <p:spPr bwMode="auto">
            <a:xfrm>
              <a:off x="4700" y="1076"/>
              <a:ext cx="69" cy="6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7" name="Oval 99"/>
            <p:cNvSpPr>
              <a:spLocks noChangeArrowheads="1"/>
            </p:cNvSpPr>
            <p:nvPr/>
          </p:nvSpPr>
          <p:spPr bwMode="auto">
            <a:xfrm>
              <a:off x="4745" y="2263"/>
              <a:ext cx="64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8" name="Oval 100"/>
            <p:cNvSpPr>
              <a:spLocks noChangeArrowheads="1"/>
            </p:cNvSpPr>
            <p:nvPr/>
          </p:nvSpPr>
          <p:spPr bwMode="auto">
            <a:xfrm>
              <a:off x="3800" y="1583"/>
              <a:ext cx="50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9" name="Oval 101"/>
            <p:cNvSpPr>
              <a:spLocks noChangeArrowheads="1"/>
            </p:cNvSpPr>
            <p:nvPr/>
          </p:nvSpPr>
          <p:spPr bwMode="auto">
            <a:xfrm>
              <a:off x="4949" y="2499"/>
              <a:ext cx="92" cy="9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0" name="Oval 102"/>
            <p:cNvSpPr>
              <a:spLocks noChangeArrowheads="1"/>
            </p:cNvSpPr>
            <p:nvPr/>
          </p:nvSpPr>
          <p:spPr bwMode="auto">
            <a:xfrm>
              <a:off x="4272" y="1706"/>
              <a:ext cx="106" cy="10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1" name="Oval 103"/>
            <p:cNvSpPr>
              <a:spLocks noChangeArrowheads="1"/>
            </p:cNvSpPr>
            <p:nvPr/>
          </p:nvSpPr>
          <p:spPr bwMode="auto">
            <a:xfrm>
              <a:off x="4518" y="1550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2" name="Oval 104"/>
            <p:cNvSpPr>
              <a:spLocks noChangeArrowheads="1"/>
            </p:cNvSpPr>
            <p:nvPr/>
          </p:nvSpPr>
          <p:spPr bwMode="auto">
            <a:xfrm>
              <a:off x="5032" y="1124"/>
              <a:ext cx="85" cy="8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3" name="Oval 105"/>
            <p:cNvSpPr>
              <a:spLocks noChangeArrowheads="1"/>
            </p:cNvSpPr>
            <p:nvPr/>
          </p:nvSpPr>
          <p:spPr bwMode="auto">
            <a:xfrm>
              <a:off x="5039" y="1536"/>
              <a:ext cx="92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4" name="Oval 106"/>
            <p:cNvSpPr>
              <a:spLocks noChangeArrowheads="1"/>
            </p:cNvSpPr>
            <p:nvPr/>
          </p:nvSpPr>
          <p:spPr bwMode="auto">
            <a:xfrm>
              <a:off x="5155" y="2440"/>
              <a:ext cx="66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5" name="Oval 107"/>
            <p:cNvSpPr>
              <a:spLocks noChangeArrowheads="1"/>
            </p:cNvSpPr>
            <p:nvPr/>
          </p:nvSpPr>
          <p:spPr bwMode="auto">
            <a:xfrm>
              <a:off x="5342" y="2040"/>
              <a:ext cx="83" cy="8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6" name="Oval 108"/>
            <p:cNvSpPr>
              <a:spLocks noChangeArrowheads="1"/>
            </p:cNvSpPr>
            <p:nvPr/>
          </p:nvSpPr>
          <p:spPr bwMode="auto">
            <a:xfrm>
              <a:off x="4196" y="2078"/>
              <a:ext cx="47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7" name="Oval 109"/>
            <p:cNvSpPr>
              <a:spLocks noChangeArrowheads="1"/>
            </p:cNvSpPr>
            <p:nvPr/>
          </p:nvSpPr>
          <p:spPr bwMode="auto">
            <a:xfrm>
              <a:off x="4293" y="3454"/>
              <a:ext cx="76" cy="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8" name="Oval 110"/>
            <p:cNvSpPr>
              <a:spLocks noChangeArrowheads="1"/>
            </p:cNvSpPr>
            <p:nvPr/>
          </p:nvSpPr>
          <p:spPr bwMode="auto">
            <a:xfrm>
              <a:off x="4482" y="3274"/>
              <a:ext cx="74" cy="7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9" name="Oval 111"/>
            <p:cNvSpPr>
              <a:spLocks noChangeArrowheads="1"/>
            </p:cNvSpPr>
            <p:nvPr/>
          </p:nvSpPr>
          <p:spPr bwMode="auto">
            <a:xfrm>
              <a:off x="4693" y="2971"/>
              <a:ext cx="62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0" name="Oval 112"/>
            <p:cNvSpPr>
              <a:spLocks noChangeArrowheads="1"/>
            </p:cNvSpPr>
            <p:nvPr/>
          </p:nvSpPr>
          <p:spPr bwMode="auto">
            <a:xfrm>
              <a:off x="5039" y="2954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1" name="Oval 113"/>
            <p:cNvSpPr>
              <a:spLocks noChangeArrowheads="1"/>
            </p:cNvSpPr>
            <p:nvPr/>
          </p:nvSpPr>
          <p:spPr bwMode="auto">
            <a:xfrm>
              <a:off x="4025" y="3224"/>
              <a:ext cx="62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2" name="Oval 114"/>
            <p:cNvSpPr>
              <a:spLocks noChangeArrowheads="1"/>
            </p:cNvSpPr>
            <p:nvPr/>
          </p:nvSpPr>
          <p:spPr bwMode="auto">
            <a:xfrm>
              <a:off x="3381" y="1169"/>
              <a:ext cx="59" cy="5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3" name="Oval 115"/>
            <p:cNvSpPr>
              <a:spLocks noChangeArrowheads="1"/>
            </p:cNvSpPr>
            <p:nvPr/>
          </p:nvSpPr>
          <p:spPr bwMode="auto">
            <a:xfrm>
              <a:off x="2574" y="2073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4" name="Oval 116"/>
            <p:cNvSpPr>
              <a:spLocks noChangeArrowheads="1"/>
            </p:cNvSpPr>
            <p:nvPr/>
          </p:nvSpPr>
          <p:spPr bwMode="auto">
            <a:xfrm>
              <a:off x="2410" y="2459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5" name="Oval 117"/>
            <p:cNvSpPr>
              <a:spLocks noChangeArrowheads="1"/>
            </p:cNvSpPr>
            <p:nvPr/>
          </p:nvSpPr>
          <p:spPr bwMode="auto">
            <a:xfrm>
              <a:off x="2867" y="3174"/>
              <a:ext cx="79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6" name="Oval 118"/>
            <p:cNvSpPr>
              <a:spLocks noChangeArrowheads="1"/>
            </p:cNvSpPr>
            <p:nvPr/>
          </p:nvSpPr>
          <p:spPr bwMode="auto">
            <a:xfrm>
              <a:off x="2811" y="2862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7" name="Oval 119"/>
            <p:cNvSpPr>
              <a:spLocks noChangeArrowheads="1"/>
            </p:cNvSpPr>
            <p:nvPr/>
          </p:nvSpPr>
          <p:spPr bwMode="auto">
            <a:xfrm>
              <a:off x="2867" y="2791"/>
              <a:ext cx="95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8" name="Oval 120"/>
            <p:cNvSpPr>
              <a:spLocks noChangeArrowheads="1"/>
            </p:cNvSpPr>
            <p:nvPr/>
          </p:nvSpPr>
          <p:spPr bwMode="auto">
            <a:xfrm>
              <a:off x="2410" y="1635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9" name="Oval 121"/>
            <p:cNvSpPr>
              <a:spLocks noChangeArrowheads="1"/>
            </p:cNvSpPr>
            <p:nvPr/>
          </p:nvSpPr>
          <p:spPr bwMode="auto">
            <a:xfrm>
              <a:off x="3599" y="2270"/>
              <a:ext cx="45" cy="4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0" name="Oval 122"/>
            <p:cNvSpPr>
              <a:spLocks noChangeArrowheads="1"/>
            </p:cNvSpPr>
            <p:nvPr/>
          </p:nvSpPr>
          <p:spPr bwMode="auto">
            <a:xfrm>
              <a:off x="3462" y="2918"/>
              <a:ext cx="59" cy="6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1" name="Oval 123"/>
            <p:cNvSpPr>
              <a:spLocks noChangeArrowheads="1"/>
            </p:cNvSpPr>
            <p:nvPr/>
          </p:nvSpPr>
          <p:spPr bwMode="auto">
            <a:xfrm>
              <a:off x="3594" y="3449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2" name="Oval 124"/>
            <p:cNvSpPr>
              <a:spLocks noChangeArrowheads="1"/>
            </p:cNvSpPr>
            <p:nvPr/>
          </p:nvSpPr>
          <p:spPr bwMode="auto">
            <a:xfrm>
              <a:off x="3445" y="3399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3" name="Oval 125"/>
            <p:cNvSpPr>
              <a:spLocks noChangeArrowheads="1"/>
            </p:cNvSpPr>
            <p:nvPr/>
          </p:nvSpPr>
          <p:spPr bwMode="auto">
            <a:xfrm>
              <a:off x="2792" y="1270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4" name="Oval 126"/>
            <p:cNvSpPr>
              <a:spLocks noChangeArrowheads="1"/>
            </p:cNvSpPr>
            <p:nvPr/>
          </p:nvSpPr>
          <p:spPr bwMode="auto">
            <a:xfrm>
              <a:off x="2564" y="1756"/>
              <a:ext cx="95" cy="9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5" name="Oval 127"/>
            <p:cNvSpPr>
              <a:spLocks noChangeArrowheads="1"/>
            </p:cNvSpPr>
            <p:nvPr/>
          </p:nvSpPr>
          <p:spPr bwMode="auto">
            <a:xfrm>
              <a:off x="3107" y="1756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6" name="Oval 128"/>
            <p:cNvSpPr>
              <a:spLocks noChangeArrowheads="1"/>
            </p:cNvSpPr>
            <p:nvPr/>
          </p:nvSpPr>
          <p:spPr bwMode="auto">
            <a:xfrm>
              <a:off x="3263" y="2030"/>
              <a:ext cx="99" cy="1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7" name="Oval 129"/>
            <p:cNvSpPr>
              <a:spLocks noChangeArrowheads="1"/>
            </p:cNvSpPr>
            <p:nvPr/>
          </p:nvSpPr>
          <p:spPr bwMode="auto">
            <a:xfrm>
              <a:off x="3021" y="2412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8" name="Oval 130"/>
            <p:cNvSpPr>
              <a:spLocks noChangeArrowheads="1"/>
            </p:cNvSpPr>
            <p:nvPr/>
          </p:nvSpPr>
          <p:spPr bwMode="auto">
            <a:xfrm>
              <a:off x="3919" y="2828"/>
              <a:ext cx="102" cy="10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9" name="Oval 131"/>
            <p:cNvSpPr>
              <a:spLocks noChangeArrowheads="1"/>
            </p:cNvSpPr>
            <p:nvPr/>
          </p:nvSpPr>
          <p:spPr bwMode="auto">
            <a:xfrm>
              <a:off x="4163" y="2705"/>
              <a:ext cx="45" cy="4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0" name="Oval 132"/>
            <p:cNvSpPr>
              <a:spLocks noChangeArrowheads="1"/>
            </p:cNvSpPr>
            <p:nvPr/>
          </p:nvSpPr>
          <p:spPr bwMode="auto">
            <a:xfrm>
              <a:off x="4281" y="638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1" name="Freeform 133"/>
            <p:cNvSpPr/>
            <p:nvPr/>
          </p:nvSpPr>
          <p:spPr bwMode="auto">
            <a:xfrm>
              <a:off x="2893" y="641"/>
              <a:ext cx="744" cy="357"/>
            </a:xfrm>
            <a:custGeom>
              <a:avLst/>
              <a:gdLst>
                <a:gd name="T0" fmla="*/ 0 w 744"/>
                <a:gd name="T1" fmla="*/ 343 h 357"/>
                <a:gd name="T2" fmla="*/ 734 w 744"/>
                <a:gd name="T3" fmla="*/ 0 h 357"/>
                <a:gd name="T4" fmla="*/ 744 w 744"/>
                <a:gd name="T5" fmla="*/ 11 h 357"/>
                <a:gd name="T6" fmla="*/ 8 w 744"/>
                <a:gd name="T7" fmla="*/ 357 h 357"/>
                <a:gd name="T8" fmla="*/ 0 w 744"/>
                <a:gd name="T9" fmla="*/ 343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4" h="357">
                  <a:moveTo>
                    <a:pt x="0" y="343"/>
                  </a:moveTo>
                  <a:lnTo>
                    <a:pt x="734" y="0"/>
                  </a:lnTo>
                  <a:lnTo>
                    <a:pt x="744" y="11"/>
                  </a:lnTo>
                  <a:lnTo>
                    <a:pt x="8" y="357"/>
                  </a:lnTo>
                  <a:lnTo>
                    <a:pt x="0" y="3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2" name="Freeform 134"/>
            <p:cNvSpPr/>
            <p:nvPr/>
          </p:nvSpPr>
          <p:spPr bwMode="auto">
            <a:xfrm>
              <a:off x="3694" y="633"/>
              <a:ext cx="592" cy="50"/>
            </a:xfrm>
            <a:custGeom>
              <a:avLst/>
              <a:gdLst>
                <a:gd name="T0" fmla="*/ 0 w 592"/>
                <a:gd name="T1" fmla="*/ 0 h 50"/>
                <a:gd name="T2" fmla="*/ 592 w 592"/>
                <a:gd name="T3" fmla="*/ 41 h 50"/>
                <a:gd name="T4" fmla="*/ 592 w 592"/>
                <a:gd name="T5" fmla="*/ 50 h 50"/>
                <a:gd name="T6" fmla="*/ 0 w 592"/>
                <a:gd name="T7" fmla="*/ 12 h 50"/>
                <a:gd name="T8" fmla="*/ 0 w 592"/>
                <a:gd name="T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50">
                  <a:moveTo>
                    <a:pt x="0" y="0"/>
                  </a:moveTo>
                  <a:lnTo>
                    <a:pt x="592" y="41"/>
                  </a:lnTo>
                  <a:lnTo>
                    <a:pt x="592" y="50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3" name="Freeform 135"/>
            <p:cNvSpPr/>
            <p:nvPr/>
          </p:nvSpPr>
          <p:spPr bwMode="auto">
            <a:xfrm>
              <a:off x="3694" y="641"/>
              <a:ext cx="713" cy="234"/>
            </a:xfrm>
            <a:custGeom>
              <a:avLst/>
              <a:gdLst>
                <a:gd name="T0" fmla="*/ 0 w 713"/>
                <a:gd name="T1" fmla="*/ 7 h 234"/>
                <a:gd name="T2" fmla="*/ 713 w 713"/>
                <a:gd name="T3" fmla="*/ 234 h 234"/>
                <a:gd name="T4" fmla="*/ 713 w 713"/>
                <a:gd name="T5" fmla="*/ 222 h 234"/>
                <a:gd name="T6" fmla="*/ 0 w 713"/>
                <a:gd name="T7" fmla="*/ 0 h 234"/>
                <a:gd name="T8" fmla="*/ 0 w 713"/>
                <a:gd name="T9" fmla="*/ 7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3" h="234">
                  <a:moveTo>
                    <a:pt x="0" y="7"/>
                  </a:moveTo>
                  <a:lnTo>
                    <a:pt x="713" y="234"/>
                  </a:lnTo>
                  <a:lnTo>
                    <a:pt x="713" y="222"/>
                  </a:lnTo>
                  <a:lnTo>
                    <a:pt x="0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4" name="Freeform 136"/>
            <p:cNvSpPr/>
            <p:nvPr/>
          </p:nvSpPr>
          <p:spPr bwMode="auto">
            <a:xfrm>
              <a:off x="4338" y="697"/>
              <a:ext cx="705" cy="464"/>
            </a:xfrm>
            <a:custGeom>
              <a:avLst/>
              <a:gdLst>
                <a:gd name="T0" fmla="*/ 0 w 705"/>
                <a:gd name="T1" fmla="*/ 15 h 464"/>
                <a:gd name="T2" fmla="*/ 701 w 705"/>
                <a:gd name="T3" fmla="*/ 464 h 464"/>
                <a:gd name="T4" fmla="*/ 705 w 705"/>
                <a:gd name="T5" fmla="*/ 457 h 464"/>
                <a:gd name="T6" fmla="*/ 7 w 705"/>
                <a:gd name="T7" fmla="*/ 0 h 464"/>
                <a:gd name="T8" fmla="*/ 0 w 705"/>
                <a:gd name="T9" fmla="*/ 15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5" h="464">
                  <a:moveTo>
                    <a:pt x="0" y="15"/>
                  </a:moveTo>
                  <a:lnTo>
                    <a:pt x="701" y="464"/>
                  </a:lnTo>
                  <a:lnTo>
                    <a:pt x="705" y="457"/>
                  </a:lnTo>
                  <a:lnTo>
                    <a:pt x="7" y="0"/>
                  </a:lnTo>
                  <a:lnTo>
                    <a:pt x="0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5" name="Freeform 137"/>
            <p:cNvSpPr/>
            <p:nvPr/>
          </p:nvSpPr>
          <p:spPr bwMode="auto">
            <a:xfrm>
              <a:off x="5086" y="2111"/>
              <a:ext cx="301" cy="850"/>
            </a:xfrm>
            <a:custGeom>
              <a:avLst/>
              <a:gdLst>
                <a:gd name="T0" fmla="*/ 301 w 301"/>
                <a:gd name="T1" fmla="*/ 0 h 850"/>
                <a:gd name="T2" fmla="*/ 12 w 301"/>
                <a:gd name="T3" fmla="*/ 850 h 850"/>
                <a:gd name="T4" fmla="*/ 0 w 301"/>
                <a:gd name="T5" fmla="*/ 850 h 850"/>
                <a:gd name="T6" fmla="*/ 289 w 301"/>
                <a:gd name="T7" fmla="*/ 0 h 850"/>
                <a:gd name="T8" fmla="*/ 301 w 301"/>
                <a:gd name="T9" fmla="*/ 0 h 8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1" h="850">
                  <a:moveTo>
                    <a:pt x="301" y="0"/>
                  </a:moveTo>
                  <a:lnTo>
                    <a:pt x="12" y="850"/>
                  </a:lnTo>
                  <a:lnTo>
                    <a:pt x="0" y="850"/>
                  </a:lnTo>
                  <a:lnTo>
                    <a:pt x="289" y="0"/>
                  </a:lnTo>
                  <a:lnTo>
                    <a:pt x="30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6" name="Freeform 138"/>
            <p:cNvSpPr/>
            <p:nvPr/>
          </p:nvSpPr>
          <p:spPr bwMode="auto">
            <a:xfrm>
              <a:off x="4359" y="3018"/>
              <a:ext cx="703" cy="469"/>
            </a:xfrm>
            <a:custGeom>
              <a:avLst/>
              <a:gdLst>
                <a:gd name="T0" fmla="*/ 0 w 703"/>
                <a:gd name="T1" fmla="*/ 469 h 469"/>
                <a:gd name="T2" fmla="*/ 703 w 703"/>
                <a:gd name="T3" fmla="*/ 5 h 469"/>
                <a:gd name="T4" fmla="*/ 692 w 703"/>
                <a:gd name="T5" fmla="*/ 0 h 469"/>
                <a:gd name="T6" fmla="*/ 0 w 703"/>
                <a:gd name="T7" fmla="*/ 459 h 469"/>
                <a:gd name="T8" fmla="*/ 0 w 703"/>
                <a:gd name="T9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3" h="469">
                  <a:moveTo>
                    <a:pt x="0" y="469"/>
                  </a:moveTo>
                  <a:lnTo>
                    <a:pt x="703" y="5"/>
                  </a:lnTo>
                  <a:lnTo>
                    <a:pt x="692" y="0"/>
                  </a:lnTo>
                  <a:lnTo>
                    <a:pt x="0" y="459"/>
                  </a:lnTo>
                  <a:lnTo>
                    <a:pt x="0" y="4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7" name="Freeform 139"/>
            <p:cNvSpPr/>
            <p:nvPr/>
          </p:nvSpPr>
          <p:spPr bwMode="auto">
            <a:xfrm>
              <a:off x="2929" y="3229"/>
              <a:ext cx="521" cy="213"/>
            </a:xfrm>
            <a:custGeom>
              <a:avLst/>
              <a:gdLst>
                <a:gd name="T0" fmla="*/ 0 w 521"/>
                <a:gd name="T1" fmla="*/ 11 h 213"/>
                <a:gd name="T2" fmla="*/ 521 w 521"/>
                <a:gd name="T3" fmla="*/ 213 h 213"/>
                <a:gd name="T4" fmla="*/ 521 w 521"/>
                <a:gd name="T5" fmla="*/ 196 h 213"/>
                <a:gd name="T6" fmla="*/ 7 w 521"/>
                <a:gd name="T7" fmla="*/ 0 h 213"/>
                <a:gd name="T8" fmla="*/ 0 w 521"/>
                <a:gd name="T9" fmla="*/ 11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213">
                  <a:moveTo>
                    <a:pt x="0" y="11"/>
                  </a:moveTo>
                  <a:lnTo>
                    <a:pt x="521" y="213"/>
                  </a:lnTo>
                  <a:lnTo>
                    <a:pt x="521" y="196"/>
                  </a:lnTo>
                  <a:lnTo>
                    <a:pt x="7" y="0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8" name="Freeform 140"/>
            <p:cNvSpPr/>
            <p:nvPr/>
          </p:nvSpPr>
          <p:spPr bwMode="auto">
            <a:xfrm>
              <a:off x="2460" y="2537"/>
              <a:ext cx="431" cy="658"/>
            </a:xfrm>
            <a:custGeom>
              <a:avLst/>
              <a:gdLst>
                <a:gd name="T0" fmla="*/ 0 w 431"/>
                <a:gd name="T1" fmla="*/ 0 h 658"/>
                <a:gd name="T2" fmla="*/ 419 w 431"/>
                <a:gd name="T3" fmla="*/ 658 h 658"/>
                <a:gd name="T4" fmla="*/ 431 w 431"/>
                <a:gd name="T5" fmla="*/ 651 h 658"/>
                <a:gd name="T6" fmla="*/ 12 w 431"/>
                <a:gd name="T7" fmla="*/ 0 h 658"/>
                <a:gd name="T8" fmla="*/ 0 w 431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1" h="658">
                  <a:moveTo>
                    <a:pt x="0" y="0"/>
                  </a:moveTo>
                  <a:lnTo>
                    <a:pt x="419" y="658"/>
                  </a:lnTo>
                  <a:lnTo>
                    <a:pt x="431" y="651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9" name="Rectangle 141"/>
            <p:cNvSpPr>
              <a:spLocks noChangeArrowheads="1"/>
            </p:cNvSpPr>
            <p:nvPr/>
          </p:nvSpPr>
          <p:spPr bwMode="auto">
            <a:xfrm>
              <a:off x="2446" y="1716"/>
              <a:ext cx="9" cy="76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0" name="Freeform 142"/>
            <p:cNvSpPr/>
            <p:nvPr/>
          </p:nvSpPr>
          <p:spPr bwMode="auto">
            <a:xfrm>
              <a:off x="2467" y="1026"/>
              <a:ext cx="393" cy="635"/>
            </a:xfrm>
            <a:custGeom>
              <a:avLst/>
              <a:gdLst>
                <a:gd name="T0" fmla="*/ 0 w 393"/>
                <a:gd name="T1" fmla="*/ 623 h 635"/>
                <a:gd name="T2" fmla="*/ 381 w 393"/>
                <a:gd name="T3" fmla="*/ 0 h 635"/>
                <a:gd name="T4" fmla="*/ 393 w 393"/>
                <a:gd name="T5" fmla="*/ 0 h 635"/>
                <a:gd name="T6" fmla="*/ 12 w 393"/>
                <a:gd name="T7" fmla="*/ 635 h 635"/>
                <a:gd name="T8" fmla="*/ 0 w 393"/>
                <a:gd name="T9" fmla="*/ 623 h 6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3" h="635">
                  <a:moveTo>
                    <a:pt x="0" y="623"/>
                  </a:moveTo>
                  <a:lnTo>
                    <a:pt x="381" y="0"/>
                  </a:lnTo>
                  <a:lnTo>
                    <a:pt x="393" y="0"/>
                  </a:lnTo>
                  <a:lnTo>
                    <a:pt x="12" y="635"/>
                  </a:lnTo>
                  <a:lnTo>
                    <a:pt x="0" y="6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1" name="Freeform 143"/>
            <p:cNvSpPr/>
            <p:nvPr/>
          </p:nvSpPr>
          <p:spPr bwMode="auto">
            <a:xfrm>
              <a:off x="2616" y="1034"/>
              <a:ext cx="247" cy="741"/>
            </a:xfrm>
            <a:custGeom>
              <a:avLst/>
              <a:gdLst>
                <a:gd name="T0" fmla="*/ 235 w 247"/>
                <a:gd name="T1" fmla="*/ 0 h 741"/>
                <a:gd name="T2" fmla="*/ 0 w 247"/>
                <a:gd name="T3" fmla="*/ 734 h 741"/>
                <a:gd name="T4" fmla="*/ 17 w 247"/>
                <a:gd name="T5" fmla="*/ 741 h 741"/>
                <a:gd name="T6" fmla="*/ 247 w 247"/>
                <a:gd name="T7" fmla="*/ 0 h 741"/>
                <a:gd name="T8" fmla="*/ 235 w 247"/>
                <a:gd name="T9" fmla="*/ 0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741">
                  <a:moveTo>
                    <a:pt x="235" y="0"/>
                  </a:moveTo>
                  <a:lnTo>
                    <a:pt x="0" y="734"/>
                  </a:lnTo>
                  <a:lnTo>
                    <a:pt x="17" y="741"/>
                  </a:lnTo>
                  <a:lnTo>
                    <a:pt x="247" y="0"/>
                  </a:lnTo>
                  <a:lnTo>
                    <a:pt x="2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2" name="Freeform 144"/>
            <p:cNvSpPr/>
            <p:nvPr/>
          </p:nvSpPr>
          <p:spPr bwMode="auto">
            <a:xfrm>
              <a:off x="3429" y="659"/>
              <a:ext cx="222" cy="431"/>
            </a:xfrm>
            <a:custGeom>
              <a:avLst/>
              <a:gdLst>
                <a:gd name="T0" fmla="*/ 208 w 222"/>
                <a:gd name="T1" fmla="*/ 0 h 431"/>
                <a:gd name="T2" fmla="*/ 0 w 222"/>
                <a:gd name="T3" fmla="*/ 424 h 431"/>
                <a:gd name="T4" fmla="*/ 9 w 222"/>
                <a:gd name="T5" fmla="*/ 431 h 431"/>
                <a:gd name="T6" fmla="*/ 222 w 222"/>
                <a:gd name="T7" fmla="*/ 0 h 431"/>
                <a:gd name="T8" fmla="*/ 208 w 222"/>
                <a:gd name="T9" fmla="*/ 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2" h="431">
                  <a:moveTo>
                    <a:pt x="208" y="0"/>
                  </a:moveTo>
                  <a:lnTo>
                    <a:pt x="0" y="424"/>
                  </a:lnTo>
                  <a:lnTo>
                    <a:pt x="9" y="431"/>
                  </a:lnTo>
                  <a:lnTo>
                    <a:pt x="222" y="0"/>
                  </a:lnTo>
                  <a:lnTo>
                    <a:pt x="20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3" name="Freeform 145"/>
            <p:cNvSpPr/>
            <p:nvPr/>
          </p:nvSpPr>
          <p:spPr bwMode="auto">
            <a:xfrm>
              <a:off x="3455" y="882"/>
              <a:ext cx="961" cy="239"/>
            </a:xfrm>
            <a:custGeom>
              <a:avLst/>
              <a:gdLst>
                <a:gd name="T0" fmla="*/ 0 w 961"/>
                <a:gd name="T1" fmla="*/ 225 h 239"/>
                <a:gd name="T2" fmla="*/ 961 w 961"/>
                <a:gd name="T3" fmla="*/ 0 h 239"/>
                <a:gd name="T4" fmla="*/ 961 w 961"/>
                <a:gd name="T5" fmla="*/ 12 h 239"/>
                <a:gd name="T6" fmla="*/ 0 w 961"/>
                <a:gd name="T7" fmla="*/ 239 h 239"/>
                <a:gd name="T8" fmla="*/ 0 w 961"/>
                <a:gd name="T9" fmla="*/ 225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1" h="239">
                  <a:moveTo>
                    <a:pt x="0" y="225"/>
                  </a:moveTo>
                  <a:lnTo>
                    <a:pt x="961" y="0"/>
                  </a:lnTo>
                  <a:lnTo>
                    <a:pt x="961" y="12"/>
                  </a:lnTo>
                  <a:lnTo>
                    <a:pt x="0" y="239"/>
                  </a:lnTo>
                  <a:lnTo>
                    <a:pt x="0" y="2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4" name="Freeform 146"/>
            <p:cNvSpPr/>
            <p:nvPr/>
          </p:nvSpPr>
          <p:spPr bwMode="auto">
            <a:xfrm>
              <a:off x="3445" y="1131"/>
              <a:ext cx="838" cy="608"/>
            </a:xfrm>
            <a:custGeom>
              <a:avLst/>
              <a:gdLst>
                <a:gd name="T0" fmla="*/ 0 w 838"/>
                <a:gd name="T1" fmla="*/ 0 h 608"/>
                <a:gd name="T2" fmla="*/ 838 w 838"/>
                <a:gd name="T3" fmla="*/ 594 h 608"/>
                <a:gd name="T4" fmla="*/ 829 w 838"/>
                <a:gd name="T5" fmla="*/ 608 h 608"/>
                <a:gd name="T6" fmla="*/ 0 w 838"/>
                <a:gd name="T7" fmla="*/ 16 h 608"/>
                <a:gd name="T8" fmla="*/ 0 w 838"/>
                <a:gd name="T9" fmla="*/ 0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8" h="608">
                  <a:moveTo>
                    <a:pt x="0" y="0"/>
                  </a:moveTo>
                  <a:lnTo>
                    <a:pt x="838" y="594"/>
                  </a:lnTo>
                  <a:lnTo>
                    <a:pt x="829" y="608"/>
                  </a:lnTo>
                  <a:lnTo>
                    <a:pt x="0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5" name="Freeform 147"/>
            <p:cNvSpPr/>
            <p:nvPr/>
          </p:nvSpPr>
          <p:spPr bwMode="auto">
            <a:xfrm>
              <a:off x="2455" y="1839"/>
              <a:ext cx="159" cy="637"/>
            </a:xfrm>
            <a:custGeom>
              <a:avLst/>
              <a:gdLst>
                <a:gd name="T0" fmla="*/ 147 w 159"/>
                <a:gd name="T1" fmla="*/ 0 h 637"/>
                <a:gd name="T2" fmla="*/ 0 w 159"/>
                <a:gd name="T3" fmla="*/ 637 h 637"/>
                <a:gd name="T4" fmla="*/ 17 w 159"/>
                <a:gd name="T5" fmla="*/ 637 h 637"/>
                <a:gd name="T6" fmla="*/ 159 w 159"/>
                <a:gd name="T7" fmla="*/ 0 h 637"/>
                <a:gd name="T8" fmla="*/ 147 w 159"/>
                <a:gd name="T9" fmla="*/ 0 h 6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637">
                  <a:moveTo>
                    <a:pt x="147" y="0"/>
                  </a:moveTo>
                  <a:lnTo>
                    <a:pt x="0" y="637"/>
                  </a:lnTo>
                  <a:lnTo>
                    <a:pt x="17" y="637"/>
                  </a:lnTo>
                  <a:lnTo>
                    <a:pt x="159" y="0"/>
                  </a:lnTo>
                  <a:lnTo>
                    <a:pt x="14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6" name="Freeform 148"/>
            <p:cNvSpPr/>
            <p:nvPr/>
          </p:nvSpPr>
          <p:spPr bwMode="auto">
            <a:xfrm>
              <a:off x="4326" y="700"/>
              <a:ext cx="107" cy="147"/>
            </a:xfrm>
            <a:custGeom>
              <a:avLst/>
              <a:gdLst>
                <a:gd name="T0" fmla="*/ 0 w 107"/>
                <a:gd name="T1" fmla="*/ 12 h 147"/>
                <a:gd name="T2" fmla="*/ 90 w 107"/>
                <a:gd name="T3" fmla="*/ 147 h 147"/>
                <a:gd name="T4" fmla="*/ 107 w 107"/>
                <a:gd name="T5" fmla="*/ 147 h 147"/>
                <a:gd name="T6" fmla="*/ 12 w 107"/>
                <a:gd name="T7" fmla="*/ 0 h 147"/>
                <a:gd name="T8" fmla="*/ 0 w 107"/>
                <a:gd name="T9" fmla="*/ 12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" h="147">
                  <a:moveTo>
                    <a:pt x="0" y="12"/>
                  </a:moveTo>
                  <a:lnTo>
                    <a:pt x="90" y="147"/>
                  </a:lnTo>
                  <a:lnTo>
                    <a:pt x="107" y="147"/>
                  </a:lnTo>
                  <a:lnTo>
                    <a:pt x="12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7" name="Freeform 149"/>
            <p:cNvSpPr/>
            <p:nvPr/>
          </p:nvSpPr>
          <p:spPr bwMode="auto">
            <a:xfrm>
              <a:off x="4475" y="882"/>
              <a:ext cx="564" cy="279"/>
            </a:xfrm>
            <a:custGeom>
              <a:avLst/>
              <a:gdLst>
                <a:gd name="T0" fmla="*/ 0 w 564"/>
                <a:gd name="T1" fmla="*/ 17 h 279"/>
                <a:gd name="T2" fmla="*/ 564 w 564"/>
                <a:gd name="T3" fmla="*/ 279 h 279"/>
                <a:gd name="T4" fmla="*/ 564 w 564"/>
                <a:gd name="T5" fmla="*/ 268 h 279"/>
                <a:gd name="T6" fmla="*/ 0 w 564"/>
                <a:gd name="T7" fmla="*/ 0 h 279"/>
                <a:gd name="T8" fmla="*/ 0 w 564"/>
                <a:gd name="T9" fmla="*/ 17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4" h="279">
                  <a:moveTo>
                    <a:pt x="0" y="17"/>
                  </a:moveTo>
                  <a:lnTo>
                    <a:pt x="564" y="279"/>
                  </a:lnTo>
                  <a:lnTo>
                    <a:pt x="564" y="268"/>
                  </a:lnTo>
                  <a:lnTo>
                    <a:pt x="0" y="0"/>
                  </a:lnTo>
                  <a:lnTo>
                    <a:pt x="0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8" name="Freeform 150"/>
            <p:cNvSpPr/>
            <p:nvPr/>
          </p:nvSpPr>
          <p:spPr bwMode="auto">
            <a:xfrm>
              <a:off x="4461" y="899"/>
              <a:ext cx="592" cy="658"/>
            </a:xfrm>
            <a:custGeom>
              <a:avLst/>
              <a:gdLst>
                <a:gd name="T0" fmla="*/ 0 w 592"/>
                <a:gd name="T1" fmla="*/ 7 h 658"/>
                <a:gd name="T2" fmla="*/ 582 w 592"/>
                <a:gd name="T3" fmla="*/ 658 h 658"/>
                <a:gd name="T4" fmla="*/ 592 w 592"/>
                <a:gd name="T5" fmla="*/ 648 h 658"/>
                <a:gd name="T6" fmla="*/ 14 w 592"/>
                <a:gd name="T7" fmla="*/ 0 h 658"/>
                <a:gd name="T8" fmla="*/ 0 w 592"/>
                <a:gd name="T9" fmla="*/ 7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658">
                  <a:moveTo>
                    <a:pt x="0" y="7"/>
                  </a:moveTo>
                  <a:lnTo>
                    <a:pt x="582" y="658"/>
                  </a:lnTo>
                  <a:lnTo>
                    <a:pt x="592" y="648"/>
                  </a:lnTo>
                  <a:lnTo>
                    <a:pt x="14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9" name="Freeform 151"/>
            <p:cNvSpPr/>
            <p:nvPr/>
          </p:nvSpPr>
          <p:spPr bwMode="auto">
            <a:xfrm>
              <a:off x="4324" y="913"/>
              <a:ext cx="123" cy="795"/>
            </a:xfrm>
            <a:custGeom>
              <a:avLst/>
              <a:gdLst>
                <a:gd name="T0" fmla="*/ 111 w 123"/>
                <a:gd name="T1" fmla="*/ 0 h 795"/>
                <a:gd name="T2" fmla="*/ 0 w 123"/>
                <a:gd name="T3" fmla="*/ 795 h 795"/>
                <a:gd name="T4" fmla="*/ 16 w 123"/>
                <a:gd name="T5" fmla="*/ 795 h 795"/>
                <a:gd name="T6" fmla="*/ 123 w 123"/>
                <a:gd name="T7" fmla="*/ 0 h 795"/>
                <a:gd name="T8" fmla="*/ 111 w 123"/>
                <a:gd name="T9" fmla="*/ 0 h 7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795">
                  <a:moveTo>
                    <a:pt x="111" y="0"/>
                  </a:moveTo>
                  <a:lnTo>
                    <a:pt x="0" y="795"/>
                  </a:lnTo>
                  <a:lnTo>
                    <a:pt x="16" y="795"/>
                  </a:lnTo>
                  <a:lnTo>
                    <a:pt x="123" y="0"/>
                  </a:lnTo>
                  <a:lnTo>
                    <a:pt x="11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0" name="Freeform 152"/>
            <p:cNvSpPr/>
            <p:nvPr/>
          </p:nvSpPr>
          <p:spPr bwMode="auto">
            <a:xfrm>
              <a:off x="4345" y="1796"/>
              <a:ext cx="424" cy="485"/>
            </a:xfrm>
            <a:custGeom>
              <a:avLst/>
              <a:gdLst>
                <a:gd name="T0" fmla="*/ 0 w 424"/>
                <a:gd name="T1" fmla="*/ 5 h 485"/>
                <a:gd name="T2" fmla="*/ 410 w 424"/>
                <a:gd name="T3" fmla="*/ 485 h 485"/>
                <a:gd name="T4" fmla="*/ 424 w 424"/>
                <a:gd name="T5" fmla="*/ 478 h 485"/>
                <a:gd name="T6" fmla="*/ 14 w 424"/>
                <a:gd name="T7" fmla="*/ 0 h 485"/>
                <a:gd name="T8" fmla="*/ 0 w 424"/>
                <a:gd name="T9" fmla="*/ 5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4" h="485">
                  <a:moveTo>
                    <a:pt x="0" y="5"/>
                  </a:moveTo>
                  <a:lnTo>
                    <a:pt x="410" y="485"/>
                  </a:lnTo>
                  <a:lnTo>
                    <a:pt x="424" y="478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1" name="Freeform 153"/>
            <p:cNvSpPr/>
            <p:nvPr/>
          </p:nvSpPr>
          <p:spPr bwMode="auto">
            <a:xfrm>
              <a:off x="2477" y="2518"/>
              <a:ext cx="414" cy="308"/>
            </a:xfrm>
            <a:custGeom>
              <a:avLst/>
              <a:gdLst>
                <a:gd name="T0" fmla="*/ 0 w 414"/>
                <a:gd name="T1" fmla="*/ 7 h 308"/>
                <a:gd name="T2" fmla="*/ 402 w 414"/>
                <a:gd name="T3" fmla="*/ 308 h 308"/>
                <a:gd name="T4" fmla="*/ 414 w 414"/>
                <a:gd name="T5" fmla="*/ 299 h 308"/>
                <a:gd name="T6" fmla="*/ 9 w 414"/>
                <a:gd name="T7" fmla="*/ 0 h 308"/>
                <a:gd name="T8" fmla="*/ 0 w 414"/>
                <a:gd name="T9" fmla="*/ 7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4" h="308">
                  <a:moveTo>
                    <a:pt x="0" y="7"/>
                  </a:moveTo>
                  <a:lnTo>
                    <a:pt x="402" y="308"/>
                  </a:lnTo>
                  <a:lnTo>
                    <a:pt x="414" y="299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2" name="Freeform 154"/>
            <p:cNvSpPr/>
            <p:nvPr/>
          </p:nvSpPr>
          <p:spPr bwMode="auto">
            <a:xfrm>
              <a:off x="4994" y="1621"/>
              <a:ext cx="80" cy="885"/>
            </a:xfrm>
            <a:custGeom>
              <a:avLst/>
              <a:gdLst>
                <a:gd name="T0" fmla="*/ 73 w 80"/>
                <a:gd name="T1" fmla="*/ 0 h 885"/>
                <a:gd name="T2" fmla="*/ 0 w 80"/>
                <a:gd name="T3" fmla="*/ 885 h 885"/>
                <a:gd name="T4" fmla="*/ 9 w 80"/>
                <a:gd name="T5" fmla="*/ 885 h 885"/>
                <a:gd name="T6" fmla="*/ 80 w 80"/>
                <a:gd name="T7" fmla="*/ 0 h 885"/>
                <a:gd name="T8" fmla="*/ 73 w 80"/>
                <a:gd name="T9" fmla="*/ 0 h 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885">
                  <a:moveTo>
                    <a:pt x="73" y="0"/>
                  </a:moveTo>
                  <a:lnTo>
                    <a:pt x="0" y="885"/>
                  </a:lnTo>
                  <a:lnTo>
                    <a:pt x="9" y="885"/>
                  </a:lnTo>
                  <a:lnTo>
                    <a:pt x="80" y="0"/>
                  </a:lnTo>
                  <a:lnTo>
                    <a:pt x="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3" name="Freeform 155"/>
            <p:cNvSpPr/>
            <p:nvPr/>
          </p:nvSpPr>
          <p:spPr bwMode="auto">
            <a:xfrm>
              <a:off x="5022" y="2104"/>
              <a:ext cx="355" cy="412"/>
            </a:xfrm>
            <a:custGeom>
              <a:avLst/>
              <a:gdLst>
                <a:gd name="T0" fmla="*/ 0 w 355"/>
                <a:gd name="T1" fmla="*/ 405 h 412"/>
                <a:gd name="T2" fmla="*/ 344 w 355"/>
                <a:gd name="T3" fmla="*/ 0 h 412"/>
                <a:gd name="T4" fmla="*/ 355 w 355"/>
                <a:gd name="T5" fmla="*/ 7 h 412"/>
                <a:gd name="T6" fmla="*/ 10 w 355"/>
                <a:gd name="T7" fmla="*/ 412 h 412"/>
                <a:gd name="T8" fmla="*/ 0 w 355"/>
                <a:gd name="T9" fmla="*/ 405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5" h="412">
                  <a:moveTo>
                    <a:pt x="0" y="405"/>
                  </a:moveTo>
                  <a:lnTo>
                    <a:pt x="344" y="0"/>
                  </a:lnTo>
                  <a:lnTo>
                    <a:pt x="355" y="7"/>
                  </a:lnTo>
                  <a:lnTo>
                    <a:pt x="10" y="412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4" name="Freeform 156"/>
            <p:cNvSpPr/>
            <p:nvPr/>
          </p:nvSpPr>
          <p:spPr bwMode="auto">
            <a:xfrm>
              <a:off x="4788" y="2310"/>
              <a:ext cx="184" cy="213"/>
            </a:xfrm>
            <a:custGeom>
              <a:avLst/>
              <a:gdLst>
                <a:gd name="T0" fmla="*/ 0 w 184"/>
                <a:gd name="T1" fmla="*/ 7 h 213"/>
                <a:gd name="T2" fmla="*/ 177 w 184"/>
                <a:gd name="T3" fmla="*/ 213 h 213"/>
                <a:gd name="T4" fmla="*/ 184 w 184"/>
                <a:gd name="T5" fmla="*/ 201 h 213"/>
                <a:gd name="T6" fmla="*/ 12 w 184"/>
                <a:gd name="T7" fmla="*/ 0 h 213"/>
                <a:gd name="T8" fmla="*/ 0 w 184"/>
                <a:gd name="T9" fmla="*/ 7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4" h="213">
                  <a:moveTo>
                    <a:pt x="0" y="7"/>
                  </a:moveTo>
                  <a:lnTo>
                    <a:pt x="177" y="213"/>
                  </a:lnTo>
                  <a:lnTo>
                    <a:pt x="184" y="201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5" name="Freeform 157"/>
            <p:cNvSpPr/>
            <p:nvPr/>
          </p:nvSpPr>
          <p:spPr bwMode="auto">
            <a:xfrm>
              <a:off x="4729" y="2575"/>
              <a:ext cx="253" cy="414"/>
            </a:xfrm>
            <a:custGeom>
              <a:avLst/>
              <a:gdLst>
                <a:gd name="T0" fmla="*/ 246 w 253"/>
                <a:gd name="T1" fmla="*/ 0 h 414"/>
                <a:gd name="T2" fmla="*/ 0 w 253"/>
                <a:gd name="T3" fmla="*/ 398 h 414"/>
                <a:gd name="T4" fmla="*/ 0 w 253"/>
                <a:gd name="T5" fmla="*/ 414 h 414"/>
                <a:gd name="T6" fmla="*/ 253 w 253"/>
                <a:gd name="T7" fmla="*/ 10 h 414"/>
                <a:gd name="T8" fmla="*/ 246 w 253"/>
                <a:gd name="T9" fmla="*/ 0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3" h="414">
                  <a:moveTo>
                    <a:pt x="246" y="0"/>
                  </a:moveTo>
                  <a:lnTo>
                    <a:pt x="0" y="398"/>
                  </a:lnTo>
                  <a:lnTo>
                    <a:pt x="0" y="414"/>
                  </a:lnTo>
                  <a:lnTo>
                    <a:pt x="253" y="10"/>
                  </a:lnTo>
                  <a:lnTo>
                    <a:pt x="24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6" name="Freeform 158"/>
            <p:cNvSpPr/>
            <p:nvPr/>
          </p:nvSpPr>
          <p:spPr bwMode="auto">
            <a:xfrm>
              <a:off x="4018" y="2554"/>
              <a:ext cx="943" cy="324"/>
            </a:xfrm>
            <a:custGeom>
              <a:avLst/>
              <a:gdLst>
                <a:gd name="T0" fmla="*/ 0 w 943"/>
                <a:gd name="T1" fmla="*/ 312 h 324"/>
                <a:gd name="T2" fmla="*/ 943 w 943"/>
                <a:gd name="T3" fmla="*/ 0 h 324"/>
                <a:gd name="T4" fmla="*/ 943 w 943"/>
                <a:gd name="T5" fmla="*/ 14 h 324"/>
                <a:gd name="T6" fmla="*/ 0 w 943"/>
                <a:gd name="T7" fmla="*/ 324 h 324"/>
                <a:gd name="T8" fmla="*/ 0 w 943"/>
                <a:gd name="T9" fmla="*/ 312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3" h="324">
                  <a:moveTo>
                    <a:pt x="0" y="312"/>
                  </a:moveTo>
                  <a:lnTo>
                    <a:pt x="943" y="0"/>
                  </a:lnTo>
                  <a:lnTo>
                    <a:pt x="943" y="14"/>
                  </a:lnTo>
                  <a:lnTo>
                    <a:pt x="0" y="324"/>
                  </a:lnTo>
                  <a:lnTo>
                    <a:pt x="0" y="3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7" name="Freeform 159"/>
            <p:cNvSpPr/>
            <p:nvPr/>
          </p:nvSpPr>
          <p:spPr bwMode="auto">
            <a:xfrm>
              <a:off x="2938" y="2866"/>
              <a:ext cx="671" cy="607"/>
            </a:xfrm>
            <a:custGeom>
              <a:avLst/>
              <a:gdLst>
                <a:gd name="T0" fmla="*/ 0 w 671"/>
                <a:gd name="T1" fmla="*/ 7 h 607"/>
                <a:gd name="T2" fmla="*/ 661 w 671"/>
                <a:gd name="T3" fmla="*/ 607 h 607"/>
                <a:gd name="T4" fmla="*/ 671 w 671"/>
                <a:gd name="T5" fmla="*/ 607 h 607"/>
                <a:gd name="T6" fmla="*/ 12 w 671"/>
                <a:gd name="T7" fmla="*/ 0 h 607"/>
                <a:gd name="T8" fmla="*/ 0 w 671"/>
                <a:gd name="T9" fmla="*/ 7 h 6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1" h="607">
                  <a:moveTo>
                    <a:pt x="0" y="7"/>
                  </a:moveTo>
                  <a:lnTo>
                    <a:pt x="661" y="607"/>
                  </a:lnTo>
                  <a:lnTo>
                    <a:pt x="671" y="607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8" name="Freeform 160"/>
            <p:cNvSpPr/>
            <p:nvPr/>
          </p:nvSpPr>
          <p:spPr bwMode="auto">
            <a:xfrm>
              <a:off x="4546" y="3001"/>
              <a:ext cx="507" cy="299"/>
            </a:xfrm>
            <a:custGeom>
              <a:avLst/>
              <a:gdLst>
                <a:gd name="T0" fmla="*/ 0 w 507"/>
                <a:gd name="T1" fmla="*/ 292 h 299"/>
                <a:gd name="T2" fmla="*/ 500 w 507"/>
                <a:gd name="T3" fmla="*/ 0 h 299"/>
                <a:gd name="T4" fmla="*/ 507 w 507"/>
                <a:gd name="T5" fmla="*/ 12 h 299"/>
                <a:gd name="T6" fmla="*/ 5 w 507"/>
                <a:gd name="T7" fmla="*/ 299 h 299"/>
                <a:gd name="T8" fmla="*/ 0 w 507"/>
                <a:gd name="T9" fmla="*/ 292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99">
                  <a:moveTo>
                    <a:pt x="0" y="292"/>
                  </a:moveTo>
                  <a:lnTo>
                    <a:pt x="500" y="0"/>
                  </a:lnTo>
                  <a:lnTo>
                    <a:pt x="507" y="12"/>
                  </a:lnTo>
                  <a:lnTo>
                    <a:pt x="5" y="299"/>
                  </a:lnTo>
                  <a:lnTo>
                    <a:pt x="0" y="2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9" name="Freeform 161"/>
            <p:cNvSpPr/>
            <p:nvPr/>
          </p:nvSpPr>
          <p:spPr bwMode="auto">
            <a:xfrm>
              <a:off x="3658" y="3314"/>
              <a:ext cx="831" cy="187"/>
            </a:xfrm>
            <a:custGeom>
              <a:avLst/>
              <a:gdLst>
                <a:gd name="T0" fmla="*/ 0 w 831"/>
                <a:gd name="T1" fmla="*/ 173 h 187"/>
                <a:gd name="T2" fmla="*/ 831 w 831"/>
                <a:gd name="T3" fmla="*/ 0 h 187"/>
                <a:gd name="T4" fmla="*/ 831 w 831"/>
                <a:gd name="T5" fmla="*/ 12 h 187"/>
                <a:gd name="T6" fmla="*/ 10 w 831"/>
                <a:gd name="T7" fmla="*/ 187 h 187"/>
                <a:gd name="T8" fmla="*/ 0 w 831"/>
                <a:gd name="T9" fmla="*/ 173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1" h="187">
                  <a:moveTo>
                    <a:pt x="0" y="173"/>
                  </a:moveTo>
                  <a:lnTo>
                    <a:pt x="831" y="0"/>
                  </a:lnTo>
                  <a:lnTo>
                    <a:pt x="831" y="12"/>
                  </a:lnTo>
                  <a:lnTo>
                    <a:pt x="10" y="187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0" name="Oval 162"/>
            <p:cNvSpPr>
              <a:spLocks noChangeArrowheads="1"/>
            </p:cNvSpPr>
            <p:nvPr/>
          </p:nvSpPr>
          <p:spPr bwMode="auto">
            <a:xfrm>
              <a:off x="5107" y="1699"/>
              <a:ext cx="67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1" name="Freeform 163"/>
            <p:cNvSpPr/>
            <p:nvPr/>
          </p:nvSpPr>
          <p:spPr bwMode="auto">
            <a:xfrm>
              <a:off x="2640" y="1140"/>
              <a:ext cx="746" cy="644"/>
            </a:xfrm>
            <a:custGeom>
              <a:avLst/>
              <a:gdLst>
                <a:gd name="T0" fmla="*/ 0 w 746"/>
                <a:gd name="T1" fmla="*/ 635 h 644"/>
                <a:gd name="T2" fmla="*/ 739 w 746"/>
                <a:gd name="T3" fmla="*/ 0 h 644"/>
                <a:gd name="T4" fmla="*/ 746 w 746"/>
                <a:gd name="T5" fmla="*/ 10 h 644"/>
                <a:gd name="T6" fmla="*/ 12 w 746"/>
                <a:gd name="T7" fmla="*/ 644 h 644"/>
                <a:gd name="T8" fmla="*/ 0 w 746"/>
                <a:gd name="T9" fmla="*/ 635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6" h="644">
                  <a:moveTo>
                    <a:pt x="0" y="635"/>
                  </a:moveTo>
                  <a:lnTo>
                    <a:pt x="739" y="0"/>
                  </a:lnTo>
                  <a:lnTo>
                    <a:pt x="746" y="10"/>
                  </a:lnTo>
                  <a:lnTo>
                    <a:pt x="12" y="644"/>
                  </a:lnTo>
                  <a:lnTo>
                    <a:pt x="0" y="6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2" name="Freeform 164"/>
            <p:cNvSpPr/>
            <p:nvPr/>
          </p:nvSpPr>
          <p:spPr bwMode="auto">
            <a:xfrm>
              <a:off x="2612" y="1839"/>
              <a:ext cx="298" cy="966"/>
            </a:xfrm>
            <a:custGeom>
              <a:avLst/>
              <a:gdLst>
                <a:gd name="T0" fmla="*/ 0 w 298"/>
                <a:gd name="T1" fmla="*/ 7 h 966"/>
                <a:gd name="T2" fmla="*/ 286 w 298"/>
                <a:gd name="T3" fmla="*/ 966 h 966"/>
                <a:gd name="T4" fmla="*/ 298 w 298"/>
                <a:gd name="T5" fmla="*/ 959 h 966"/>
                <a:gd name="T6" fmla="*/ 11 w 298"/>
                <a:gd name="T7" fmla="*/ 0 h 966"/>
                <a:gd name="T8" fmla="*/ 0 w 298"/>
                <a:gd name="T9" fmla="*/ 7 h 9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966">
                  <a:moveTo>
                    <a:pt x="0" y="7"/>
                  </a:moveTo>
                  <a:lnTo>
                    <a:pt x="286" y="966"/>
                  </a:lnTo>
                  <a:lnTo>
                    <a:pt x="298" y="959"/>
                  </a:lnTo>
                  <a:lnTo>
                    <a:pt x="11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3" name="Freeform 165"/>
            <p:cNvSpPr/>
            <p:nvPr/>
          </p:nvSpPr>
          <p:spPr bwMode="auto">
            <a:xfrm>
              <a:off x="3983" y="2116"/>
              <a:ext cx="232" cy="720"/>
            </a:xfrm>
            <a:custGeom>
              <a:avLst/>
              <a:gdLst>
                <a:gd name="T0" fmla="*/ 222 w 232"/>
                <a:gd name="T1" fmla="*/ 0 h 720"/>
                <a:gd name="T2" fmla="*/ 0 w 232"/>
                <a:gd name="T3" fmla="*/ 720 h 720"/>
                <a:gd name="T4" fmla="*/ 12 w 232"/>
                <a:gd name="T5" fmla="*/ 720 h 720"/>
                <a:gd name="T6" fmla="*/ 232 w 232"/>
                <a:gd name="T7" fmla="*/ 7 h 720"/>
                <a:gd name="T8" fmla="*/ 222 w 232"/>
                <a:gd name="T9" fmla="*/ 0 h 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2" h="720">
                  <a:moveTo>
                    <a:pt x="222" y="0"/>
                  </a:moveTo>
                  <a:lnTo>
                    <a:pt x="0" y="720"/>
                  </a:lnTo>
                  <a:lnTo>
                    <a:pt x="12" y="720"/>
                  </a:lnTo>
                  <a:lnTo>
                    <a:pt x="232" y="7"/>
                  </a:lnTo>
                  <a:lnTo>
                    <a:pt x="22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4" name="Freeform 166"/>
            <p:cNvSpPr/>
            <p:nvPr/>
          </p:nvSpPr>
          <p:spPr bwMode="auto">
            <a:xfrm>
              <a:off x="2896" y="1003"/>
              <a:ext cx="478" cy="118"/>
            </a:xfrm>
            <a:custGeom>
              <a:avLst/>
              <a:gdLst>
                <a:gd name="T0" fmla="*/ 0 w 478"/>
                <a:gd name="T1" fmla="*/ 14 h 118"/>
                <a:gd name="T2" fmla="*/ 478 w 478"/>
                <a:gd name="T3" fmla="*/ 118 h 118"/>
                <a:gd name="T4" fmla="*/ 478 w 478"/>
                <a:gd name="T5" fmla="*/ 104 h 118"/>
                <a:gd name="T6" fmla="*/ 7 w 478"/>
                <a:gd name="T7" fmla="*/ 0 h 118"/>
                <a:gd name="T8" fmla="*/ 0 w 478"/>
                <a:gd name="T9" fmla="*/ 14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118">
                  <a:moveTo>
                    <a:pt x="0" y="14"/>
                  </a:moveTo>
                  <a:lnTo>
                    <a:pt x="478" y="118"/>
                  </a:lnTo>
                  <a:lnTo>
                    <a:pt x="478" y="104"/>
                  </a:lnTo>
                  <a:lnTo>
                    <a:pt x="7" y="0"/>
                  </a:lnTo>
                  <a:lnTo>
                    <a:pt x="0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5" name="Freeform 167"/>
            <p:cNvSpPr/>
            <p:nvPr/>
          </p:nvSpPr>
          <p:spPr bwMode="auto">
            <a:xfrm>
              <a:off x="4366" y="1592"/>
              <a:ext cx="689" cy="164"/>
            </a:xfrm>
            <a:custGeom>
              <a:avLst/>
              <a:gdLst>
                <a:gd name="T0" fmla="*/ 0 w 689"/>
                <a:gd name="T1" fmla="*/ 152 h 164"/>
                <a:gd name="T2" fmla="*/ 682 w 689"/>
                <a:gd name="T3" fmla="*/ 0 h 164"/>
                <a:gd name="T4" fmla="*/ 689 w 689"/>
                <a:gd name="T5" fmla="*/ 12 h 164"/>
                <a:gd name="T6" fmla="*/ 0 w 689"/>
                <a:gd name="T7" fmla="*/ 164 h 164"/>
                <a:gd name="T8" fmla="*/ 0 w 689"/>
                <a:gd name="T9" fmla="*/ 152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164">
                  <a:moveTo>
                    <a:pt x="0" y="152"/>
                  </a:moveTo>
                  <a:lnTo>
                    <a:pt x="682" y="0"/>
                  </a:lnTo>
                  <a:lnTo>
                    <a:pt x="689" y="12"/>
                  </a:lnTo>
                  <a:lnTo>
                    <a:pt x="0" y="164"/>
                  </a:lnTo>
                  <a:lnTo>
                    <a:pt x="0" y="1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6" name="Freeform 168"/>
            <p:cNvSpPr/>
            <p:nvPr/>
          </p:nvSpPr>
          <p:spPr bwMode="auto">
            <a:xfrm>
              <a:off x="3995" y="2899"/>
              <a:ext cx="499" cy="396"/>
            </a:xfrm>
            <a:custGeom>
              <a:avLst/>
              <a:gdLst>
                <a:gd name="T0" fmla="*/ 0 w 499"/>
                <a:gd name="T1" fmla="*/ 5 h 396"/>
                <a:gd name="T2" fmla="*/ 499 w 499"/>
                <a:gd name="T3" fmla="*/ 396 h 396"/>
                <a:gd name="T4" fmla="*/ 499 w 499"/>
                <a:gd name="T5" fmla="*/ 384 h 396"/>
                <a:gd name="T6" fmla="*/ 14 w 499"/>
                <a:gd name="T7" fmla="*/ 0 h 396"/>
                <a:gd name="T8" fmla="*/ 0 w 499"/>
                <a:gd name="T9" fmla="*/ 5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9" h="396">
                  <a:moveTo>
                    <a:pt x="0" y="5"/>
                  </a:moveTo>
                  <a:lnTo>
                    <a:pt x="499" y="396"/>
                  </a:lnTo>
                  <a:lnTo>
                    <a:pt x="499" y="384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7" name="Freeform 169"/>
            <p:cNvSpPr/>
            <p:nvPr/>
          </p:nvSpPr>
          <p:spPr bwMode="auto">
            <a:xfrm>
              <a:off x="3651" y="2918"/>
              <a:ext cx="306" cy="547"/>
            </a:xfrm>
            <a:custGeom>
              <a:avLst/>
              <a:gdLst>
                <a:gd name="T0" fmla="*/ 0 w 306"/>
                <a:gd name="T1" fmla="*/ 540 h 547"/>
                <a:gd name="T2" fmla="*/ 294 w 306"/>
                <a:gd name="T3" fmla="*/ 0 h 547"/>
                <a:gd name="T4" fmla="*/ 306 w 306"/>
                <a:gd name="T5" fmla="*/ 0 h 547"/>
                <a:gd name="T6" fmla="*/ 10 w 306"/>
                <a:gd name="T7" fmla="*/ 547 h 547"/>
                <a:gd name="T8" fmla="*/ 0 w 306"/>
                <a:gd name="T9" fmla="*/ 540 h 5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6" h="547">
                  <a:moveTo>
                    <a:pt x="0" y="540"/>
                  </a:moveTo>
                  <a:lnTo>
                    <a:pt x="294" y="0"/>
                  </a:lnTo>
                  <a:lnTo>
                    <a:pt x="306" y="0"/>
                  </a:lnTo>
                  <a:lnTo>
                    <a:pt x="10" y="547"/>
                  </a:lnTo>
                  <a:lnTo>
                    <a:pt x="0" y="5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8" name="Rectangle 170"/>
            <p:cNvSpPr>
              <a:spLocks noChangeArrowheads="1"/>
            </p:cNvSpPr>
            <p:nvPr/>
          </p:nvSpPr>
          <p:spPr bwMode="auto">
            <a:xfrm>
              <a:off x="2910" y="2881"/>
              <a:ext cx="9" cy="30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9" name="Freeform 171"/>
            <p:cNvSpPr/>
            <p:nvPr/>
          </p:nvSpPr>
          <p:spPr bwMode="auto">
            <a:xfrm>
              <a:off x="3334" y="2109"/>
              <a:ext cx="611" cy="741"/>
            </a:xfrm>
            <a:custGeom>
              <a:avLst/>
              <a:gdLst>
                <a:gd name="T0" fmla="*/ 0 w 611"/>
                <a:gd name="T1" fmla="*/ 7 h 741"/>
                <a:gd name="T2" fmla="*/ 599 w 611"/>
                <a:gd name="T3" fmla="*/ 741 h 741"/>
                <a:gd name="T4" fmla="*/ 611 w 611"/>
                <a:gd name="T5" fmla="*/ 736 h 741"/>
                <a:gd name="T6" fmla="*/ 12 w 611"/>
                <a:gd name="T7" fmla="*/ 0 h 741"/>
                <a:gd name="T8" fmla="*/ 0 w 611"/>
                <a:gd name="T9" fmla="*/ 7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741">
                  <a:moveTo>
                    <a:pt x="0" y="7"/>
                  </a:moveTo>
                  <a:lnTo>
                    <a:pt x="599" y="741"/>
                  </a:lnTo>
                  <a:lnTo>
                    <a:pt x="611" y="736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530" name="Group 4"/>
          <p:cNvGrpSpPr>
            <a:grpSpLocks noChangeAspect="1"/>
          </p:cNvGrpSpPr>
          <p:nvPr/>
        </p:nvGrpSpPr>
        <p:grpSpPr bwMode="auto">
          <a:xfrm>
            <a:off x="-2449219" y="1043957"/>
            <a:ext cx="4898437" cy="4770086"/>
            <a:chOff x="2410" y="593"/>
            <a:chExt cx="3015" cy="2936"/>
          </a:xfrm>
          <a:solidFill>
            <a:srgbClr val="248C80"/>
          </a:solidFill>
        </p:grpSpPr>
        <p:sp>
          <p:nvSpPr>
            <p:cNvPr id="531" name="Freeform 5"/>
            <p:cNvSpPr/>
            <p:nvPr/>
          </p:nvSpPr>
          <p:spPr bwMode="auto">
            <a:xfrm>
              <a:off x="5079" y="1202"/>
              <a:ext cx="66" cy="509"/>
            </a:xfrm>
            <a:custGeom>
              <a:avLst/>
              <a:gdLst>
                <a:gd name="T0" fmla="*/ 0 w 66"/>
                <a:gd name="T1" fmla="*/ 9 h 509"/>
                <a:gd name="T2" fmla="*/ 54 w 66"/>
                <a:gd name="T3" fmla="*/ 509 h 509"/>
                <a:gd name="T4" fmla="*/ 66 w 66"/>
                <a:gd name="T5" fmla="*/ 509 h 509"/>
                <a:gd name="T6" fmla="*/ 9 w 66"/>
                <a:gd name="T7" fmla="*/ 0 h 509"/>
                <a:gd name="T8" fmla="*/ 0 w 66"/>
                <a:gd name="T9" fmla="*/ 9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509">
                  <a:moveTo>
                    <a:pt x="0" y="9"/>
                  </a:moveTo>
                  <a:lnTo>
                    <a:pt x="54" y="509"/>
                  </a:lnTo>
                  <a:lnTo>
                    <a:pt x="66" y="509"/>
                  </a:lnTo>
                  <a:lnTo>
                    <a:pt x="9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2" name="Freeform 6"/>
            <p:cNvSpPr/>
            <p:nvPr/>
          </p:nvSpPr>
          <p:spPr bwMode="auto">
            <a:xfrm>
              <a:off x="5079" y="1195"/>
              <a:ext cx="303" cy="854"/>
            </a:xfrm>
            <a:custGeom>
              <a:avLst/>
              <a:gdLst>
                <a:gd name="T0" fmla="*/ 14 w 303"/>
                <a:gd name="T1" fmla="*/ 0 h 854"/>
                <a:gd name="T2" fmla="*/ 303 w 303"/>
                <a:gd name="T3" fmla="*/ 854 h 854"/>
                <a:gd name="T4" fmla="*/ 287 w 303"/>
                <a:gd name="T5" fmla="*/ 854 h 854"/>
                <a:gd name="T6" fmla="*/ 0 w 303"/>
                <a:gd name="T7" fmla="*/ 11 h 854"/>
                <a:gd name="T8" fmla="*/ 14 w 303"/>
                <a:gd name="T9" fmla="*/ 0 h 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3" h="854">
                  <a:moveTo>
                    <a:pt x="14" y="0"/>
                  </a:moveTo>
                  <a:lnTo>
                    <a:pt x="303" y="854"/>
                  </a:lnTo>
                  <a:lnTo>
                    <a:pt x="287" y="854"/>
                  </a:lnTo>
                  <a:lnTo>
                    <a:pt x="0" y="11"/>
                  </a:lnTo>
                  <a:lnTo>
                    <a:pt x="1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3" name="Freeform 7"/>
            <p:cNvSpPr/>
            <p:nvPr/>
          </p:nvSpPr>
          <p:spPr bwMode="auto">
            <a:xfrm>
              <a:off x="5074" y="1202"/>
              <a:ext cx="12" cy="345"/>
            </a:xfrm>
            <a:custGeom>
              <a:avLst/>
              <a:gdLst>
                <a:gd name="T0" fmla="*/ 0 w 12"/>
                <a:gd name="T1" fmla="*/ 0 h 345"/>
                <a:gd name="T2" fmla="*/ 0 w 12"/>
                <a:gd name="T3" fmla="*/ 345 h 345"/>
                <a:gd name="T4" fmla="*/ 12 w 12"/>
                <a:gd name="T5" fmla="*/ 345 h 345"/>
                <a:gd name="T6" fmla="*/ 12 w 12"/>
                <a:gd name="T7" fmla="*/ 12 h 345"/>
                <a:gd name="T8" fmla="*/ 0 w 12"/>
                <a:gd name="T9" fmla="*/ 0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345">
                  <a:moveTo>
                    <a:pt x="0" y="0"/>
                  </a:moveTo>
                  <a:lnTo>
                    <a:pt x="0" y="345"/>
                  </a:lnTo>
                  <a:lnTo>
                    <a:pt x="12" y="345"/>
                  </a:lnTo>
                  <a:lnTo>
                    <a:pt x="12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4" name="Rectangle 8"/>
            <p:cNvSpPr>
              <a:spLocks noChangeArrowheads="1"/>
            </p:cNvSpPr>
            <p:nvPr/>
          </p:nvSpPr>
          <p:spPr bwMode="auto">
            <a:xfrm>
              <a:off x="3658" y="3501"/>
              <a:ext cx="647" cy="1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5" name="Freeform 9"/>
            <p:cNvSpPr/>
            <p:nvPr/>
          </p:nvSpPr>
          <p:spPr bwMode="auto">
            <a:xfrm>
              <a:off x="3488" y="3446"/>
              <a:ext cx="118" cy="48"/>
            </a:xfrm>
            <a:custGeom>
              <a:avLst/>
              <a:gdLst>
                <a:gd name="T0" fmla="*/ 0 w 118"/>
                <a:gd name="T1" fmla="*/ 10 h 48"/>
                <a:gd name="T2" fmla="*/ 111 w 118"/>
                <a:gd name="T3" fmla="*/ 48 h 48"/>
                <a:gd name="T4" fmla="*/ 118 w 118"/>
                <a:gd name="T5" fmla="*/ 36 h 48"/>
                <a:gd name="T6" fmla="*/ 14 w 118"/>
                <a:gd name="T7" fmla="*/ 0 h 48"/>
                <a:gd name="T8" fmla="*/ 0 w 118"/>
                <a:gd name="T9" fmla="*/ 1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48">
                  <a:moveTo>
                    <a:pt x="0" y="10"/>
                  </a:moveTo>
                  <a:lnTo>
                    <a:pt x="111" y="48"/>
                  </a:lnTo>
                  <a:lnTo>
                    <a:pt x="118" y="36"/>
                  </a:lnTo>
                  <a:lnTo>
                    <a:pt x="14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6" name="Freeform 10"/>
            <p:cNvSpPr/>
            <p:nvPr/>
          </p:nvSpPr>
          <p:spPr bwMode="auto">
            <a:xfrm>
              <a:off x="2830" y="1026"/>
              <a:ext cx="30" cy="256"/>
            </a:xfrm>
            <a:custGeom>
              <a:avLst/>
              <a:gdLst>
                <a:gd name="T0" fmla="*/ 30 w 30"/>
                <a:gd name="T1" fmla="*/ 0 h 256"/>
                <a:gd name="T2" fmla="*/ 9 w 30"/>
                <a:gd name="T3" fmla="*/ 256 h 256"/>
                <a:gd name="T4" fmla="*/ 0 w 30"/>
                <a:gd name="T5" fmla="*/ 256 h 256"/>
                <a:gd name="T6" fmla="*/ 26 w 30"/>
                <a:gd name="T7" fmla="*/ 0 h 256"/>
                <a:gd name="T8" fmla="*/ 30 w 30"/>
                <a:gd name="T9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56">
                  <a:moveTo>
                    <a:pt x="30" y="0"/>
                  </a:moveTo>
                  <a:lnTo>
                    <a:pt x="9" y="256"/>
                  </a:lnTo>
                  <a:lnTo>
                    <a:pt x="0" y="256"/>
                  </a:lnTo>
                  <a:lnTo>
                    <a:pt x="26" y="0"/>
                  </a:lnTo>
                  <a:lnTo>
                    <a:pt x="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7" name="Freeform 11"/>
            <p:cNvSpPr/>
            <p:nvPr/>
          </p:nvSpPr>
          <p:spPr bwMode="auto">
            <a:xfrm>
              <a:off x="2841" y="773"/>
              <a:ext cx="604" cy="519"/>
            </a:xfrm>
            <a:custGeom>
              <a:avLst/>
              <a:gdLst>
                <a:gd name="T0" fmla="*/ 0 w 604"/>
                <a:gd name="T1" fmla="*/ 512 h 519"/>
                <a:gd name="T2" fmla="*/ 595 w 604"/>
                <a:gd name="T3" fmla="*/ 0 h 519"/>
                <a:gd name="T4" fmla="*/ 604 w 604"/>
                <a:gd name="T5" fmla="*/ 7 h 519"/>
                <a:gd name="T6" fmla="*/ 12 w 604"/>
                <a:gd name="T7" fmla="*/ 519 h 519"/>
                <a:gd name="T8" fmla="*/ 0 w 604"/>
                <a:gd name="T9" fmla="*/ 512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4" h="519">
                  <a:moveTo>
                    <a:pt x="0" y="512"/>
                  </a:moveTo>
                  <a:lnTo>
                    <a:pt x="595" y="0"/>
                  </a:lnTo>
                  <a:lnTo>
                    <a:pt x="604" y="7"/>
                  </a:lnTo>
                  <a:lnTo>
                    <a:pt x="12" y="519"/>
                  </a:lnTo>
                  <a:lnTo>
                    <a:pt x="0" y="5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8" name="Freeform 12"/>
            <p:cNvSpPr/>
            <p:nvPr/>
          </p:nvSpPr>
          <p:spPr bwMode="auto">
            <a:xfrm>
              <a:off x="2988" y="761"/>
              <a:ext cx="445" cy="192"/>
            </a:xfrm>
            <a:custGeom>
              <a:avLst/>
              <a:gdLst>
                <a:gd name="T0" fmla="*/ 445 w 445"/>
                <a:gd name="T1" fmla="*/ 17 h 192"/>
                <a:gd name="T2" fmla="*/ 3 w 445"/>
                <a:gd name="T3" fmla="*/ 192 h 192"/>
                <a:gd name="T4" fmla="*/ 0 w 445"/>
                <a:gd name="T5" fmla="*/ 187 h 192"/>
                <a:gd name="T6" fmla="*/ 445 w 445"/>
                <a:gd name="T7" fmla="*/ 0 h 192"/>
                <a:gd name="T8" fmla="*/ 445 w 445"/>
                <a:gd name="T9" fmla="*/ 17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5" h="192">
                  <a:moveTo>
                    <a:pt x="445" y="17"/>
                  </a:moveTo>
                  <a:lnTo>
                    <a:pt x="3" y="192"/>
                  </a:lnTo>
                  <a:lnTo>
                    <a:pt x="0" y="187"/>
                  </a:lnTo>
                  <a:lnTo>
                    <a:pt x="445" y="0"/>
                  </a:lnTo>
                  <a:lnTo>
                    <a:pt x="445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9" name="Freeform 13"/>
            <p:cNvSpPr/>
            <p:nvPr/>
          </p:nvSpPr>
          <p:spPr bwMode="auto">
            <a:xfrm>
              <a:off x="3478" y="650"/>
              <a:ext cx="159" cy="95"/>
            </a:xfrm>
            <a:custGeom>
              <a:avLst/>
              <a:gdLst>
                <a:gd name="T0" fmla="*/ 10 w 159"/>
                <a:gd name="T1" fmla="*/ 95 h 95"/>
                <a:gd name="T2" fmla="*/ 159 w 159"/>
                <a:gd name="T3" fmla="*/ 9 h 95"/>
                <a:gd name="T4" fmla="*/ 159 w 159"/>
                <a:gd name="T5" fmla="*/ 0 h 95"/>
                <a:gd name="T6" fmla="*/ 0 w 159"/>
                <a:gd name="T7" fmla="*/ 88 h 95"/>
                <a:gd name="T8" fmla="*/ 10 w 159"/>
                <a:gd name="T9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95">
                  <a:moveTo>
                    <a:pt x="10" y="95"/>
                  </a:moveTo>
                  <a:lnTo>
                    <a:pt x="159" y="9"/>
                  </a:lnTo>
                  <a:lnTo>
                    <a:pt x="159" y="0"/>
                  </a:lnTo>
                  <a:lnTo>
                    <a:pt x="0" y="88"/>
                  </a:lnTo>
                  <a:lnTo>
                    <a:pt x="10" y="9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0" name="Freeform 14"/>
            <p:cNvSpPr/>
            <p:nvPr/>
          </p:nvSpPr>
          <p:spPr bwMode="auto">
            <a:xfrm>
              <a:off x="3488" y="683"/>
              <a:ext cx="798" cy="74"/>
            </a:xfrm>
            <a:custGeom>
              <a:avLst/>
              <a:gdLst>
                <a:gd name="T0" fmla="*/ 0 w 798"/>
                <a:gd name="T1" fmla="*/ 62 h 74"/>
                <a:gd name="T2" fmla="*/ 798 w 798"/>
                <a:gd name="T3" fmla="*/ 0 h 74"/>
                <a:gd name="T4" fmla="*/ 798 w 798"/>
                <a:gd name="T5" fmla="*/ 10 h 74"/>
                <a:gd name="T6" fmla="*/ 0 w 798"/>
                <a:gd name="T7" fmla="*/ 74 h 74"/>
                <a:gd name="T8" fmla="*/ 0 w 798"/>
                <a:gd name="T9" fmla="*/ 6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8" h="74">
                  <a:moveTo>
                    <a:pt x="0" y="62"/>
                  </a:moveTo>
                  <a:lnTo>
                    <a:pt x="798" y="0"/>
                  </a:lnTo>
                  <a:lnTo>
                    <a:pt x="798" y="10"/>
                  </a:lnTo>
                  <a:lnTo>
                    <a:pt x="0" y="74"/>
                  </a:lnTo>
                  <a:lnTo>
                    <a:pt x="0" y="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1" name="Freeform 15"/>
            <p:cNvSpPr/>
            <p:nvPr/>
          </p:nvSpPr>
          <p:spPr bwMode="auto">
            <a:xfrm>
              <a:off x="3421" y="778"/>
              <a:ext cx="34" cy="308"/>
            </a:xfrm>
            <a:custGeom>
              <a:avLst/>
              <a:gdLst>
                <a:gd name="T0" fmla="*/ 29 w 34"/>
                <a:gd name="T1" fmla="*/ 0 h 308"/>
                <a:gd name="T2" fmla="*/ 0 w 34"/>
                <a:gd name="T3" fmla="*/ 308 h 308"/>
                <a:gd name="T4" fmla="*/ 12 w 34"/>
                <a:gd name="T5" fmla="*/ 308 h 308"/>
                <a:gd name="T6" fmla="*/ 34 w 34"/>
                <a:gd name="T7" fmla="*/ 0 h 308"/>
                <a:gd name="T8" fmla="*/ 29 w 34"/>
                <a:gd name="T9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308">
                  <a:moveTo>
                    <a:pt x="29" y="0"/>
                  </a:moveTo>
                  <a:lnTo>
                    <a:pt x="0" y="308"/>
                  </a:lnTo>
                  <a:lnTo>
                    <a:pt x="12" y="308"/>
                  </a:lnTo>
                  <a:lnTo>
                    <a:pt x="34" y="0"/>
                  </a:ln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2" name="Freeform 16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  <a:gd name="T10" fmla="*/ 0 w 571"/>
                <a:gd name="T11" fmla="*/ 11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3" name="Freeform 17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4" name="Freeform 18"/>
            <p:cNvSpPr/>
            <p:nvPr/>
          </p:nvSpPr>
          <p:spPr bwMode="auto">
            <a:xfrm>
              <a:off x="4087" y="693"/>
              <a:ext cx="225" cy="307"/>
            </a:xfrm>
            <a:custGeom>
              <a:avLst/>
              <a:gdLst>
                <a:gd name="T0" fmla="*/ 213 w 225"/>
                <a:gd name="T1" fmla="*/ 0 h 307"/>
                <a:gd name="T2" fmla="*/ 0 w 225"/>
                <a:gd name="T3" fmla="*/ 298 h 307"/>
                <a:gd name="T4" fmla="*/ 12 w 225"/>
                <a:gd name="T5" fmla="*/ 307 h 307"/>
                <a:gd name="T6" fmla="*/ 225 w 225"/>
                <a:gd name="T7" fmla="*/ 7 h 307"/>
                <a:gd name="T8" fmla="*/ 213 w 225"/>
                <a:gd name="T9" fmla="*/ 0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5" h="307">
                  <a:moveTo>
                    <a:pt x="213" y="0"/>
                  </a:moveTo>
                  <a:lnTo>
                    <a:pt x="0" y="298"/>
                  </a:lnTo>
                  <a:lnTo>
                    <a:pt x="12" y="307"/>
                  </a:lnTo>
                  <a:lnTo>
                    <a:pt x="225" y="7"/>
                  </a:lnTo>
                  <a:lnTo>
                    <a:pt x="21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5" name="Freeform 19"/>
            <p:cNvSpPr/>
            <p:nvPr/>
          </p:nvSpPr>
          <p:spPr bwMode="auto">
            <a:xfrm>
              <a:off x="2481" y="1318"/>
              <a:ext cx="339" cy="343"/>
            </a:xfrm>
            <a:custGeom>
              <a:avLst/>
              <a:gdLst>
                <a:gd name="T0" fmla="*/ 0 w 339"/>
                <a:gd name="T1" fmla="*/ 336 h 343"/>
                <a:gd name="T2" fmla="*/ 332 w 339"/>
                <a:gd name="T3" fmla="*/ 0 h 343"/>
                <a:gd name="T4" fmla="*/ 339 w 339"/>
                <a:gd name="T5" fmla="*/ 7 h 343"/>
                <a:gd name="T6" fmla="*/ 5 w 339"/>
                <a:gd name="T7" fmla="*/ 343 h 343"/>
                <a:gd name="T8" fmla="*/ 0 w 339"/>
                <a:gd name="T9" fmla="*/ 336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9" h="343">
                  <a:moveTo>
                    <a:pt x="0" y="336"/>
                  </a:moveTo>
                  <a:lnTo>
                    <a:pt x="332" y="0"/>
                  </a:lnTo>
                  <a:lnTo>
                    <a:pt x="339" y="7"/>
                  </a:lnTo>
                  <a:lnTo>
                    <a:pt x="5" y="343"/>
                  </a:lnTo>
                  <a:lnTo>
                    <a:pt x="0" y="3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6" name="Freeform 20"/>
            <p:cNvSpPr/>
            <p:nvPr/>
          </p:nvSpPr>
          <p:spPr bwMode="auto">
            <a:xfrm>
              <a:off x="2616" y="1332"/>
              <a:ext cx="209" cy="753"/>
            </a:xfrm>
            <a:custGeom>
              <a:avLst/>
              <a:gdLst>
                <a:gd name="T0" fmla="*/ 197 w 209"/>
                <a:gd name="T1" fmla="*/ 0 h 753"/>
                <a:gd name="T2" fmla="*/ 0 w 209"/>
                <a:gd name="T3" fmla="*/ 743 h 753"/>
                <a:gd name="T4" fmla="*/ 10 w 209"/>
                <a:gd name="T5" fmla="*/ 753 h 753"/>
                <a:gd name="T6" fmla="*/ 209 w 209"/>
                <a:gd name="T7" fmla="*/ 0 h 753"/>
                <a:gd name="T8" fmla="*/ 197 w 209"/>
                <a:gd name="T9" fmla="*/ 0 h 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753">
                  <a:moveTo>
                    <a:pt x="197" y="0"/>
                  </a:moveTo>
                  <a:lnTo>
                    <a:pt x="0" y="743"/>
                  </a:lnTo>
                  <a:lnTo>
                    <a:pt x="10" y="753"/>
                  </a:lnTo>
                  <a:lnTo>
                    <a:pt x="209" y="0"/>
                  </a:lnTo>
                  <a:lnTo>
                    <a:pt x="19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7" name="Freeform 21"/>
            <p:cNvSpPr/>
            <p:nvPr/>
          </p:nvSpPr>
          <p:spPr bwMode="auto">
            <a:xfrm>
              <a:off x="2477" y="1704"/>
              <a:ext cx="106" cy="92"/>
            </a:xfrm>
            <a:custGeom>
              <a:avLst/>
              <a:gdLst>
                <a:gd name="T0" fmla="*/ 0 w 106"/>
                <a:gd name="T1" fmla="*/ 7 h 92"/>
                <a:gd name="T2" fmla="*/ 94 w 106"/>
                <a:gd name="T3" fmla="*/ 92 h 92"/>
                <a:gd name="T4" fmla="*/ 106 w 106"/>
                <a:gd name="T5" fmla="*/ 75 h 92"/>
                <a:gd name="T6" fmla="*/ 9 w 106"/>
                <a:gd name="T7" fmla="*/ 0 h 92"/>
                <a:gd name="T8" fmla="*/ 0 w 106"/>
                <a:gd name="T9" fmla="*/ 7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92">
                  <a:moveTo>
                    <a:pt x="0" y="7"/>
                  </a:moveTo>
                  <a:lnTo>
                    <a:pt x="94" y="92"/>
                  </a:lnTo>
                  <a:lnTo>
                    <a:pt x="106" y="75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8" name="Freeform 22"/>
            <p:cNvSpPr/>
            <p:nvPr/>
          </p:nvSpPr>
          <p:spPr bwMode="auto">
            <a:xfrm>
              <a:off x="2451" y="1711"/>
              <a:ext cx="146" cy="374"/>
            </a:xfrm>
            <a:custGeom>
              <a:avLst/>
              <a:gdLst>
                <a:gd name="T0" fmla="*/ 0 w 146"/>
                <a:gd name="T1" fmla="*/ 0 h 374"/>
                <a:gd name="T2" fmla="*/ 135 w 146"/>
                <a:gd name="T3" fmla="*/ 374 h 374"/>
                <a:gd name="T4" fmla="*/ 146 w 146"/>
                <a:gd name="T5" fmla="*/ 374 h 374"/>
                <a:gd name="T6" fmla="*/ 11 w 146"/>
                <a:gd name="T7" fmla="*/ 0 h 374"/>
                <a:gd name="T8" fmla="*/ 0 w 146"/>
                <a:gd name="T9" fmla="*/ 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374">
                  <a:moveTo>
                    <a:pt x="0" y="0"/>
                  </a:moveTo>
                  <a:lnTo>
                    <a:pt x="135" y="374"/>
                  </a:lnTo>
                  <a:lnTo>
                    <a:pt x="146" y="374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9" name="Rectangle 23"/>
            <p:cNvSpPr>
              <a:spLocks noChangeArrowheads="1"/>
            </p:cNvSpPr>
            <p:nvPr/>
          </p:nvSpPr>
          <p:spPr bwMode="auto">
            <a:xfrm>
              <a:off x="3410" y="1164"/>
              <a:ext cx="11" cy="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0" name="Freeform 24"/>
            <p:cNvSpPr/>
            <p:nvPr/>
          </p:nvSpPr>
          <p:spPr bwMode="auto">
            <a:xfrm>
              <a:off x="2848" y="1202"/>
              <a:ext cx="538" cy="111"/>
            </a:xfrm>
            <a:custGeom>
              <a:avLst/>
              <a:gdLst>
                <a:gd name="T0" fmla="*/ 0 w 538"/>
                <a:gd name="T1" fmla="*/ 102 h 111"/>
                <a:gd name="T2" fmla="*/ 538 w 538"/>
                <a:gd name="T3" fmla="*/ 0 h 111"/>
                <a:gd name="T4" fmla="*/ 538 w 538"/>
                <a:gd name="T5" fmla="*/ 9 h 111"/>
                <a:gd name="T6" fmla="*/ 0 w 538"/>
                <a:gd name="T7" fmla="*/ 111 h 111"/>
                <a:gd name="T8" fmla="*/ 0 w 538"/>
                <a:gd name="T9" fmla="*/ 102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8" h="111">
                  <a:moveTo>
                    <a:pt x="0" y="102"/>
                  </a:moveTo>
                  <a:lnTo>
                    <a:pt x="538" y="0"/>
                  </a:lnTo>
                  <a:lnTo>
                    <a:pt x="538" y="9"/>
                  </a:lnTo>
                  <a:lnTo>
                    <a:pt x="0" y="111"/>
                  </a:lnTo>
                  <a:lnTo>
                    <a:pt x="0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1" name="Freeform 25"/>
            <p:cNvSpPr/>
            <p:nvPr/>
          </p:nvSpPr>
          <p:spPr bwMode="auto">
            <a:xfrm>
              <a:off x="2834" y="1320"/>
              <a:ext cx="287" cy="455"/>
            </a:xfrm>
            <a:custGeom>
              <a:avLst/>
              <a:gdLst>
                <a:gd name="T0" fmla="*/ 0 w 287"/>
                <a:gd name="T1" fmla="*/ 5 h 455"/>
                <a:gd name="T2" fmla="*/ 275 w 287"/>
                <a:gd name="T3" fmla="*/ 450 h 455"/>
                <a:gd name="T4" fmla="*/ 277 w 287"/>
                <a:gd name="T5" fmla="*/ 455 h 455"/>
                <a:gd name="T6" fmla="*/ 287 w 287"/>
                <a:gd name="T7" fmla="*/ 445 h 455"/>
                <a:gd name="T8" fmla="*/ 7 w 287"/>
                <a:gd name="T9" fmla="*/ 0 h 455"/>
                <a:gd name="T10" fmla="*/ 0 w 287"/>
                <a:gd name="T11" fmla="*/ 5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7" h="455">
                  <a:moveTo>
                    <a:pt x="0" y="5"/>
                  </a:moveTo>
                  <a:lnTo>
                    <a:pt x="275" y="450"/>
                  </a:lnTo>
                  <a:lnTo>
                    <a:pt x="277" y="455"/>
                  </a:lnTo>
                  <a:lnTo>
                    <a:pt x="287" y="445"/>
                  </a:lnTo>
                  <a:lnTo>
                    <a:pt x="7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2" name="Freeform 26"/>
            <p:cNvSpPr/>
            <p:nvPr/>
          </p:nvSpPr>
          <p:spPr bwMode="auto">
            <a:xfrm>
              <a:off x="3140" y="1221"/>
              <a:ext cx="270" cy="544"/>
            </a:xfrm>
            <a:custGeom>
              <a:avLst/>
              <a:gdLst>
                <a:gd name="T0" fmla="*/ 0 w 270"/>
                <a:gd name="T1" fmla="*/ 544 h 544"/>
                <a:gd name="T2" fmla="*/ 263 w 270"/>
                <a:gd name="T3" fmla="*/ 0 h 544"/>
                <a:gd name="T4" fmla="*/ 270 w 270"/>
                <a:gd name="T5" fmla="*/ 0 h 544"/>
                <a:gd name="T6" fmla="*/ 14 w 270"/>
                <a:gd name="T7" fmla="*/ 544 h 544"/>
                <a:gd name="T8" fmla="*/ 0 w 270"/>
                <a:gd name="T9" fmla="*/ 544 h 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0" h="544">
                  <a:moveTo>
                    <a:pt x="0" y="544"/>
                  </a:moveTo>
                  <a:lnTo>
                    <a:pt x="263" y="0"/>
                  </a:lnTo>
                  <a:lnTo>
                    <a:pt x="270" y="0"/>
                  </a:lnTo>
                  <a:lnTo>
                    <a:pt x="14" y="544"/>
                  </a:lnTo>
                  <a:lnTo>
                    <a:pt x="0" y="5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3" name="Freeform 27"/>
            <p:cNvSpPr/>
            <p:nvPr/>
          </p:nvSpPr>
          <p:spPr bwMode="auto">
            <a:xfrm>
              <a:off x="3317" y="1221"/>
              <a:ext cx="93" cy="809"/>
            </a:xfrm>
            <a:custGeom>
              <a:avLst/>
              <a:gdLst>
                <a:gd name="T0" fmla="*/ 83 w 93"/>
                <a:gd name="T1" fmla="*/ 0 h 809"/>
                <a:gd name="T2" fmla="*/ 0 w 93"/>
                <a:gd name="T3" fmla="*/ 809 h 809"/>
                <a:gd name="T4" fmla="*/ 12 w 93"/>
                <a:gd name="T5" fmla="*/ 809 h 809"/>
                <a:gd name="T6" fmla="*/ 93 w 93"/>
                <a:gd name="T7" fmla="*/ 0 h 809"/>
                <a:gd name="T8" fmla="*/ 83 w 93"/>
                <a:gd name="T9" fmla="*/ 0 h 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" h="809">
                  <a:moveTo>
                    <a:pt x="83" y="0"/>
                  </a:moveTo>
                  <a:lnTo>
                    <a:pt x="0" y="809"/>
                  </a:lnTo>
                  <a:lnTo>
                    <a:pt x="12" y="809"/>
                  </a:lnTo>
                  <a:lnTo>
                    <a:pt x="93" y="0"/>
                  </a:lnTo>
                  <a:lnTo>
                    <a:pt x="8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4" name="Freeform 28"/>
            <p:cNvSpPr/>
            <p:nvPr/>
          </p:nvSpPr>
          <p:spPr bwMode="auto">
            <a:xfrm>
              <a:off x="3438" y="1022"/>
              <a:ext cx="611" cy="180"/>
            </a:xfrm>
            <a:custGeom>
              <a:avLst/>
              <a:gdLst>
                <a:gd name="T0" fmla="*/ 0 w 611"/>
                <a:gd name="T1" fmla="*/ 165 h 180"/>
                <a:gd name="T2" fmla="*/ 611 w 611"/>
                <a:gd name="T3" fmla="*/ 0 h 180"/>
                <a:gd name="T4" fmla="*/ 611 w 611"/>
                <a:gd name="T5" fmla="*/ 14 h 180"/>
                <a:gd name="T6" fmla="*/ 0 w 611"/>
                <a:gd name="T7" fmla="*/ 180 h 180"/>
                <a:gd name="T8" fmla="*/ 0 w 611"/>
                <a:gd name="T9" fmla="*/ 165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180">
                  <a:moveTo>
                    <a:pt x="0" y="165"/>
                  </a:moveTo>
                  <a:lnTo>
                    <a:pt x="611" y="0"/>
                  </a:lnTo>
                  <a:lnTo>
                    <a:pt x="611" y="14"/>
                  </a:lnTo>
                  <a:lnTo>
                    <a:pt x="0" y="180"/>
                  </a:lnTo>
                  <a:lnTo>
                    <a:pt x="0" y="1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5" name="Freeform 29"/>
            <p:cNvSpPr/>
            <p:nvPr/>
          </p:nvSpPr>
          <p:spPr bwMode="auto">
            <a:xfrm>
              <a:off x="4340" y="702"/>
              <a:ext cx="377" cy="396"/>
            </a:xfrm>
            <a:custGeom>
              <a:avLst/>
              <a:gdLst>
                <a:gd name="T0" fmla="*/ 0 w 377"/>
                <a:gd name="T1" fmla="*/ 12 h 396"/>
                <a:gd name="T2" fmla="*/ 370 w 377"/>
                <a:gd name="T3" fmla="*/ 396 h 396"/>
                <a:gd name="T4" fmla="*/ 377 w 377"/>
                <a:gd name="T5" fmla="*/ 388 h 396"/>
                <a:gd name="T6" fmla="*/ 0 w 377"/>
                <a:gd name="T7" fmla="*/ 0 h 396"/>
                <a:gd name="T8" fmla="*/ 0 w 377"/>
                <a:gd name="T9" fmla="*/ 12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7" h="396">
                  <a:moveTo>
                    <a:pt x="0" y="12"/>
                  </a:moveTo>
                  <a:lnTo>
                    <a:pt x="370" y="396"/>
                  </a:lnTo>
                  <a:lnTo>
                    <a:pt x="377" y="388"/>
                  </a:lnTo>
                  <a:lnTo>
                    <a:pt x="0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6" name="Freeform 30"/>
            <p:cNvSpPr/>
            <p:nvPr/>
          </p:nvSpPr>
          <p:spPr bwMode="auto">
            <a:xfrm>
              <a:off x="4108" y="1015"/>
              <a:ext cx="597" cy="97"/>
            </a:xfrm>
            <a:custGeom>
              <a:avLst/>
              <a:gdLst>
                <a:gd name="T0" fmla="*/ 0 w 597"/>
                <a:gd name="T1" fmla="*/ 0 h 97"/>
                <a:gd name="T2" fmla="*/ 597 w 597"/>
                <a:gd name="T3" fmla="*/ 90 h 97"/>
                <a:gd name="T4" fmla="*/ 597 w 597"/>
                <a:gd name="T5" fmla="*/ 97 h 97"/>
                <a:gd name="T6" fmla="*/ 0 w 597"/>
                <a:gd name="T7" fmla="*/ 11 h 97"/>
                <a:gd name="T8" fmla="*/ 0 w 597"/>
                <a:gd name="T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97">
                  <a:moveTo>
                    <a:pt x="0" y="0"/>
                  </a:moveTo>
                  <a:lnTo>
                    <a:pt x="597" y="90"/>
                  </a:lnTo>
                  <a:lnTo>
                    <a:pt x="597" y="97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7" name="Freeform 31"/>
            <p:cNvSpPr/>
            <p:nvPr/>
          </p:nvSpPr>
          <p:spPr bwMode="auto">
            <a:xfrm>
              <a:off x="4759" y="1121"/>
              <a:ext cx="280" cy="55"/>
            </a:xfrm>
            <a:custGeom>
              <a:avLst/>
              <a:gdLst>
                <a:gd name="T0" fmla="*/ 5 w 280"/>
                <a:gd name="T1" fmla="*/ 0 h 55"/>
                <a:gd name="T2" fmla="*/ 280 w 280"/>
                <a:gd name="T3" fmla="*/ 40 h 55"/>
                <a:gd name="T4" fmla="*/ 280 w 280"/>
                <a:gd name="T5" fmla="*/ 55 h 55"/>
                <a:gd name="T6" fmla="*/ 0 w 280"/>
                <a:gd name="T7" fmla="*/ 7 h 55"/>
                <a:gd name="T8" fmla="*/ 5 w 280"/>
                <a:gd name="T9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0" h="55">
                  <a:moveTo>
                    <a:pt x="5" y="0"/>
                  </a:moveTo>
                  <a:lnTo>
                    <a:pt x="280" y="40"/>
                  </a:lnTo>
                  <a:lnTo>
                    <a:pt x="280" y="55"/>
                  </a:lnTo>
                  <a:lnTo>
                    <a:pt x="0" y="7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8" name="Freeform 32"/>
            <p:cNvSpPr/>
            <p:nvPr/>
          </p:nvSpPr>
          <p:spPr bwMode="auto">
            <a:xfrm>
              <a:off x="4745" y="1131"/>
              <a:ext cx="298" cy="447"/>
            </a:xfrm>
            <a:custGeom>
              <a:avLst/>
              <a:gdLst>
                <a:gd name="T0" fmla="*/ 0 w 298"/>
                <a:gd name="T1" fmla="*/ 9 h 447"/>
                <a:gd name="T2" fmla="*/ 294 w 298"/>
                <a:gd name="T3" fmla="*/ 447 h 447"/>
                <a:gd name="T4" fmla="*/ 298 w 298"/>
                <a:gd name="T5" fmla="*/ 440 h 447"/>
                <a:gd name="T6" fmla="*/ 7 w 298"/>
                <a:gd name="T7" fmla="*/ 0 h 447"/>
                <a:gd name="T8" fmla="*/ 0 w 298"/>
                <a:gd name="T9" fmla="*/ 9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447">
                  <a:moveTo>
                    <a:pt x="0" y="9"/>
                  </a:moveTo>
                  <a:lnTo>
                    <a:pt x="294" y="447"/>
                  </a:lnTo>
                  <a:lnTo>
                    <a:pt x="298" y="440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9" name="Freeform 33"/>
            <p:cNvSpPr/>
            <p:nvPr/>
          </p:nvSpPr>
          <p:spPr bwMode="auto">
            <a:xfrm>
              <a:off x="4551" y="1135"/>
              <a:ext cx="182" cy="422"/>
            </a:xfrm>
            <a:custGeom>
              <a:avLst/>
              <a:gdLst>
                <a:gd name="T0" fmla="*/ 173 w 182"/>
                <a:gd name="T1" fmla="*/ 0 h 422"/>
                <a:gd name="T2" fmla="*/ 0 w 182"/>
                <a:gd name="T3" fmla="*/ 422 h 422"/>
                <a:gd name="T4" fmla="*/ 12 w 182"/>
                <a:gd name="T5" fmla="*/ 422 h 422"/>
                <a:gd name="T6" fmla="*/ 182 w 182"/>
                <a:gd name="T7" fmla="*/ 0 h 422"/>
                <a:gd name="T8" fmla="*/ 173 w 182"/>
                <a:gd name="T9" fmla="*/ 0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2" h="422">
                  <a:moveTo>
                    <a:pt x="173" y="0"/>
                  </a:moveTo>
                  <a:lnTo>
                    <a:pt x="0" y="422"/>
                  </a:lnTo>
                  <a:lnTo>
                    <a:pt x="12" y="422"/>
                  </a:lnTo>
                  <a:lnTo>
                    <a:pt x="182" y="0"/>
                  </a:lnTo>
                  <a:lnTo>
                    <a:pt x="1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0" name="Freeform 34"/>
            <p:cNvSpPr/>
            <p:nvPr/>
          </p:nvSpPr>
          <p:spPr bwMode="auto">
            <a:xfrm>
              <a:off x="3414" y="1214"/>
              <a:ext cx="401" cy="388"/>
            </a:xfrm>
            <a:custGeom>
              <a:avLst/>
              <a:gdLst>
                <a:gd name="T0" fmla="*/ 0 w 401"/>
                <a:gd name="T1" fmla="*/ 0 h 388"/>
                <a:gd name="T2" fmla="*/ 393 w 401"/>
                <a:gd name="T3" fmla="*/ 388 h 388"/>
                <a:gd name="T4" fmla="*/ 401 w 401"/>
                <a:gd name="T5" fmla="*/ 378 h 388"/>
                <a:gd name="T6" fmla="*/ 12 w 401"/>
                <a:gd name="T7" fmla="*/ 0 h 388"/>
                <a:gd name="T8" fmla="*/ 0 w 40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1" h="388">
                  <a:moveTo>
                    <a:pt x="0" y="0"/>
                  </a:moveTo>
                  <a:lnTo>
                    <a:pt x="393" y="388"/>
                  </a:lnTo>
                  <a:lnTo>
                    <a:pt x="401" y="37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1" name="Freeform 35"/>
            <p:cNvSpPr/>
            <p:nvPr/>
          </p:nvSpPr>
          <p:spPr bwMode="auto">
            <a:xfrm>
              <a:off x="3833" y="1034"/>
              <a:ext cx="233" cy="558"/>
            </a:xfrm>
            <a:custGeom>
              <a:avLst/>
              <a:gdLst>
                <a:gd name="T0" fmla="*/ 225 w 233"/>
                <a:gd name="T1" fmla="*/ 0 h 558"/>
                <a:gd name="T2" fmla="*/ 0 w 233"/>
                <a:gd name="T3" fmla="*/ 558 h 558"/>
                <a:gd name="T4" fmla="*/ 10 w 233"/>
                <a:gd name="T5" fmla="*/ 558 h 558"/>
                <a:gd name="T6" fmla="*/ 233 w 233"/>
                <a:gd name="T7" fmla="*/ 0 h 558"/>
                <a:gd name="T8" fmla="*/ 225 w 233"/>
                <a:gd name="T9" fmla="*/ 0 h 5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3" h="558">
                  <a:moveTo>
                    <a:pt x="225" y="0"/>
                  </a:moveTo>
                  <a:lnTo>
                    <a:pt x="0" y="558"/>
                  </a:lnTo>
                  <a:lnTo>
                    <a:pt x="10" y="558"/>
                  </a:lnTo>
                  <a:lnTo>
                    <a:pt x="233" y="0"/>
                  </a:lnTo>
                  <a:lnTo>
                    <a:pt x="2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2" name="Freeform 36"/>
            <p:cNvSpPr/>
            <p:nvPr/>
          </p:nvSpPr>
          <p:spPr bwMode="auto">
            <a:xfrm>
              <a:off x="4087" y="1034"/>
              <a:ext cx="452" cy="530"/>
            </a:xfrm>
            <a:custGeom>
              <a:avLst/>
              <a:gdLst>
                <a:gd name="T0" fmla="*/ 0 w 452"/>
                <a:gd name="T1" fmla="*/ 0 h 530"/>
                <a:gd name="T2" fmla="*/ 440 w 452"/>
                <a:gd name="T3" fmla="*/ 530 h 530"/>
                <a:gd name="T4" fmla="*/ 452 w 452"/>
                <a:gd name="T5" fmla="*/ 528 h 530"/>
                <a:gd name="T6" fmla="*/ 12 w 452"/>
                <a:gd name="T7" fmla="*/ 0 h 530"/>
                <a:gd name="T8" fmla="*/ 0 w 452"/>
                <a:gd name="T9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2" h="530">
                  <a:moveTo>
                    <a:pt x="0" y="0"/>
                  </a:moveTo>
                  <a:lnTo>
                    <a:pt x="440" y="530"/>
                  </a:lnTo>
                  <a:lnTo>
                    <a:pt x="452" y="5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3" name="Freeform 37"/>
            <p:cNvSpPr/>
            <p:nvPr/>
          </p:nvSpPr>
          <p:spPr bwMode="auto">
            <a:xfrm>
              <a:off x="3836" y="1588"/>
              <a:ext cx="689" cy="23"/>
            </a:xfrm>
            <a:custGeom>
              <a:avLst/>
              <a:gdLst>
                <a:gd name="T0" fmla="*/ 0 w 689"/>
                <a:gd name="T1" fmla="*/ 16 h 23"/>
                <a:gd name="T2" fmla="*/ 689 w 689"/>
                <a:gd name="T3" fmla="*/ 0 h 23"/>
                <a:gd name="T4" fmla="*/ 689 w 689"/>
                <a:gd name="T5" fmla="*/ 7 h 23"/>
                <a:gd name="T6" fmla="*/ 12 w 689"/>
                <a:gd name="T7" fmla="*/ 23 h 23"/>
                <a:gd name="T8" fmla="*/ 0 w 689"/>
                <a:gd name="T9" fmla="*/ 16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23">
                  <a:moveTo>
                    <a:pt x="0" y="16"/>
                  </a:moveTo>
                  <a:lnTo>
                    <a:pt x="689" y="0"/>
                  </a:lnTo>
                  <a:lnTo>
                    <a:pt x="689" y="7"/>
                  </a:lnTo>
                  <a:lnTo>
                    <a:pt x="12" y="23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4" name="Freeform 38"/>
            <p:cNvSpPr/>
            <p:nvPr/>
          </p:nvSpPr>
          <p:spPr bwMode="auto">
            <a:xfrm>
              <a:off x="5093" y="1621"/>
              <a:ext cx="273" cy="428"/>
            </a:xfrm>
            <a:custGeom>
              <a:avLst/>
              <a:gdLst>
                <a:gd name="T0" fmla="*/ 0 w 273"/>
                <a:gd name="T1" fmla="*/ 0 h 428"/>
                <a:gd name="T2" fmla="*/ 263 w 273"/>
                <a:gd name="T3" fmla="*/ 428 h 428"/>
                <a:gd name="T4" fmla="*/ 273 w 273"/>
                <a:gd name="T5" fmla="*/ 428 h 428"/>
                <a:gd name="T6" fmla="*/ 12 w 273"/>
                <a:gd name="T7" fmla="*/ 0 h 428"/>
                <a:gd name="T8" fmla="*/ 0 w 27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3" h="428">
                  <a:moveTo>
                    <a:pt x="0" y="0"/>
                  </a:moveTo>
                  <a:lnTo>
                    <a:pt x="263" y="428"/>
                  </a:lnTo>
                  <a:lnTo>
                    <a:pt x="273" y="4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5" name="Freeform 39"/>
            <p:cNvSpPr/>
            <p:nvPr/>
          </p:nvSpPr>
          <p:spPr bwMode="auto">
            <a:xfrm>
              <a:off x="5070" y="1621"/>
              <a:ext cx="293" cy="428"/>
            </a:xfrm>
            <a:custGeom>
              <a:avLst/>
              <a:gdLst>
                <a:gd name="T0" fmla="*/ 0 w 293"/>
                <a:gd name="T1" fmla="*/ 0 h 428"/>
                <a:gd name="T2" fmla="*/ 286 w 293"/>
                <a:gd name="T3" fmla="*/ 428 h 428"/>
                <a:gd name="T4" fmla="*/ 293 w 293"/>
                <a:gd name="T5" fmla="*/ 421 h 428"/>
                <a:gd name="T6" fmla="*/ 16 w 293"/>
                <a:gd name="T7" fmla="*/ 0 h 428"/>
                <a:gd name="T8" fmla="*/ 0 w 29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3" h="428">
                  <a:moveTo>
                    <a:pt x="0" y="0"/>
                  </a:moveTo>
                  <a:lnTo>
                    <a:pt x="286" y="428"/>
                  </a:lnTo>
                  <a:lnTo>
                    <a:pt x="293" y="421"/>
                  </a:lnTo>
                  <a:lnTo>
                    <a:pt x="1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6" name="Freeform 40"/>
            <p:cNvSpPr/>
            <p:nvPr/>
          </p:nvSpPr>
          <p:spPr bwMode="auto">
            <a:xfrm>
              <a:off x="4568" y="1581"/>
              <a:ext cx="551" cy="156"/>
            </a:xfrm>
            <a:custGeom>
              <a:avLst/>
              <a:gdLst>
                <a:gd name="T0" fmla="*/ 0 w 551"/>
                <a:gd name="T1" fmla="*/ 0 h 156"/>
                <a:gd name="T2" fmla="*/ 551 w 551"/>
                <a:gd name="T3" fmla="*/ 146 h 156"/>
                <a:gd name="T4" fmla="*/ 539 w 551"/>
                <a:gd name="T5" fmla="*/ 156 h 156"/>
                <a:gd name="T6" fmla="*/ 0 w 551"/>
                <a:gd name="T7" fmla="*/ 11 h 156"/>
                <a:gd name="T8" fmla="*/ 0 w 551"/>
                <a:gd name="T9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1" h="156">
                  <a:moveTo>
                    <a:pt x="0" y="0"/>
                  </a:moveTo>
                  <a:lnTo>
                    <a:pt x="551" y="146"/>
                  </a:lnTo>
                  <a:lnTo>
                    <a:pt x="539" y="156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7" name="Freeform 41"/>
            <p:cNvSpPr/>
            <p:nvPr/>
          </p:nvSpPr>
          <p:spPr bwMode="auto">
            <a:xfrm>
              <a:off x="4546" y="1597"/>
              <a:ext cx="228" cy="677"/>
            </a:xfrm>
            <a:custGeom>
              <a:avLst/>
              <a:gdLst>
                <a:gd name="T0" fmla="*/ 0 w 228"/>
                <a:gd name="T1" fmla="*/ 0 h 677"/>
                <a:gd name="T2" fmla="*/ 223 w 228"/>
                <a:gd name="T3" fmla="*/ 677 h 677"/>
                <a:gd name="T4" fmla="*/ 228 w 228"/>
                <a:gd name="T5" fmla="*/ 677 h 677"/>
                <a:gd name="T6" fmla="*/ 10 w 228"/>
                <a:gd name="T7" fmla="*/ 0 h 677"/>
                <a:gd name="T8" fmla="*/ 0 w 228"/>
                <a:gd name="T9" fmla="*/ 0 h 6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8" h="677">
                  <a:moveTo>
                    <a:pt x="0" y="0"/>
                  </a:moveTo>
                  <a:lnTo>
                    <a:pt x="223" y="677"/>
                  </a:lnTo>
                  <a:lnTo>
                    <a:pt x="228" y="677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8" name="Freeform 42"/>
            <p:cNvSpPr/>
            <p:nvPr/>
          </p:nvSpPr>
          <p:spPr bwMode="auto">
            <a:xfrm>
              <a:off x="4229" y="1604"/>
              <a:ext cx="310" cy="481"/>
            </a:xfrm>
            <a:custGeom>
              <a:avLst/>
              <a:gdLst>
                <a:gd name="T0" fmla="*/ 0 w 310"/>
                <a:gd name="T1" fmla="*/ 481 h 481"/>
                <a:gd name="T2" fmla="*/ 301 w 310"/>
                <a:gd name="T3" fmla="*/ 0 h 481"/>
                <a:gd name="T4" fmla="*/ 310 w 310"/>
                <a:gd name="T5" fmla="*/ 0 h 481"/>
                <a:gd name="T6" fmla="*/ 7 w 310"/>
                <a:gd name="T7" fmla="*/ 481 h 481"/>
                <a:gd name="T8" fmla="*/ 0 w 310"/>
                <a:gd name="T9" fmla="*/ 481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0" h="481">
                  <a:moveTo>
                    <a:pt x="0" y="481"/>
                  </a:moveTo>
                  <a:lnTo>
                    <a:pt x="301" y="0"/>
                  </a:lnTo>
                  <a:lnTo>
                    <a:pt x="310" y="0"/>
                  </a:lnTo>
                  <a:lnTo>
                    <a:pt x="7" y="481"/>
                  </a:lnTo>
                  <a:lnTo>
                    <a:pt x="0" y="4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9" name="Freeform 43"/>
            <p:cNvSpPr/>
            <p:nvPr/>
          </p:nvSpPr>
          <p:spPr bwMode="auto">
            <a:xfrm>
              <a:off x="4217" y="1803"/>
              <a:ext cx="90" cy="282"/>
            </a:xfrm>
            <a:custGeom>
              <a:avLst/>
              <a:gdLst>
                <a:gd name="T0" fmla="*/ 81 w 90"/>
                <a:gd name="T1" fmla="*/ 0 h 282"/>
                <a:gd name="T2" fmla="*/ 0 w 90"/>
                <a:gd name="T3" fmla="*/ 282 h 282"/>
                <a:gd name="T4" fmla="*/ 7 w 90"/>
                <a:gd name="T5" fmla="*/ 282 h 282"/>
                <a:gd name="T6" fmla="*/ 90 w 90"/>
                <a:gd name="T7" fmla="*/ 0 h 282"/>
                <a:gd name="T8" fmla="*/ 81 w 90"/>
                <a:gd name="T9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282">
                  <a:moveTo>
                    <a:pt x="81" y="0"/>
                  </a:moveTo>
                  <a:lnTo>
                    <a:pt x="0" y="282"/>
                  </a:lnTo>
                  <a:lnTo>
                    <a:pt x="7" y="282"/>
                  </a:lnTo>
                  <a:lnTo>
                    <a:pt x="90" y="0"/>
                  </a:lnTo>
                  <a:lnTo>
                    <a:pt x="8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0" name="Freeform 44"/>
            <p:cNvSpPr/>
            <p:nvPr/>
          </p:nvSpPr>
          <p:spPr bwMode="auto">
            <a:xfrm>
              <a:off x="3833" y="1621"/>
              <a:ext cx="375" cy="464"/>
            </a:xfrm>
            <a:custGeom>
              <a:avLst/>
              <a:gdLst>
                <a:gd name="T0" fmla="*/ 0 w 375"/>
                <a:gd name="T1" fmla="*/ 0 h 464"/>
                <a:gd name="T2" fmla="*/ 368 w 375"/>
                <a:gd name="T3" fmla="*/ 464 h 464"/>
                <a:gd name="T4" fmla="*/ 375 w 375"/>
                <a:gd name="T5" fmla="*/ 464 h 464"/>
                <a:gd name="T6" fmla="*/ 8 w 375"/>
                <a:gd name="T7" fmla="*/ 0 h 464"/>
                <a:gd name="T8" fmla="*/ 0 w 375"/>
                <a:gd name="T9" fmla="*/ 0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5" h="464">
                  <a:moveTo>
                    <a:pt x="0" y="0"/>
                  </a:moveTo>
                  <a:lnTo>
                    <a:pt x="368" y="464"/>
                  </a:lnTo>
                  <a:lnTo>
                    <a:pt x="375" y="464"/>
                  </a:lnTo>
                  <a:lnTo>
                    <a:pt x="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1" name="Freeform 45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  <a:gd name="T10" fmla="*/ 0 w 649"/>
                <a:gd name="T11" fmla="*/ 17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2" name="Freeform 46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3" name="Freeform 47"/>
            <p:cNvSpPr/>
            <p:nvPr/>
          </p:nvSpPr>
          <p:spPr bwMode="auto">
            <a:xfrm>
              <a:off x="3623" y="1623"/>
              <a:ext cx="203" cy="658"/>
            </a:xfrm>
            <a:custGeom>
              <a:avLst/>
              <a:gdLst>
                <a:gd name="T0" fmla="*/ 194 w 203"/>
                <a:gd name="T1" fmla="*/ 0 h 658"/>
                <a:gd name="T2" fmla="*/ 0 w 203"/>
                <a:gd name="T3" fmla="*/ 658 h 658"/>
                <a:gd name="T4" fmla="*/ 9 w 203"/>
                <a:gd name="T5" fmla="*/ 658 h 658"/>
                <a:gd name="T6" fmla="*/ 203 w 203"/>
                <a:gd name="T7" fmla="*/ 5 h 658"/>
                <a:gd name="T8" fmla="*/ 194 w 203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58">
                  <a:moveTo>
                    <a:pt x="194" y="0"/>
                  </a:moveTo>
                  <a:lnTo>
                    <a:pt x="0" y="658"/>
                  </a:lnTo>
                  <a:lnTo>
                    <a:pt x="9" y="658"/>
                  </a:lnTo>
                  <a:lnTo>
                    <a:pt x="203" y="5"/>
                  </a:lnTo>
                  <a:lnTo>
                    <a:pt x="19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4" name="Freeform 48"/>
            <p:cNvSpPr/>
            <p:nvPr/>
          </p:nvSpPr>
          <p:spPr bwMode="auto">
            <a:xfrm>
              <a:off x="3353" y="1768"/>
              <a:ext cx="935" cy="310"/>
            </a:xfrm>
            <a:custGeom>
              <a:avLst/>
              <a:gdLst>
                <a:gd name="T0" fmla="*/ 0 w 935"/>
                <a:gd name="T1" fmla="*/ 300 h 310"/>
                <a:gd name="T2" fmla="*/ 928 w 935"/>
                <a:gd name="T3" fmla="*/ 0 h 310"/>
                <a:gd name="T4" fmla="*/ 935 w 935"/>
                <a:gd name="T5" fmla="*/ 9 h 310"/>
                <a:gd name="T6" fmla="*/ 7 w 935"/>
                <a:gd name="T7" fmla="*/ 310 h 310"/>
                <a:gd name="T8" fmla="*/ 0 w 935"/>
                <a:gd name="T9" fmla="*/ 300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5" h="310">
                  <a:moveTo>
                    <a:pt x="0" y="300"/>
                  </a:moveTo>
                  <a:lnTo>
                    <a:pt x="928" y="0"/>
                  </a:lnTo>
                  <a:lnTo>
                    <a:pt x="935" y="9"/>
                  </a:lnTo>
                  <a:lnTo>
                    <a:pt x="7" y="310"/>
                  </a:lnTo>
                  <a:lnTo>
                    <a:pt x="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5" name="Freeform 49"/>
            <p:cNvSpPr/>
            <p:nvPr/>
          </p:nvSpPr>
          <p:spPr bwMode="auto">
            <a:xfrm>
              <a:off x="2631" y="1820"/>
              <a:ext cx="641" cy="251"/>
            </a:xfrm>
            <a:custGeom>
              <a:avLst/>
              <a:gdLst>
                <a:gd name="T0" fmla="*/ 0 w 641"/>
                <a:gd name="T1" fmla="*/ 9 h 251"/>
                <a:gd name="T2" fmla="*/ 641 w 641"/>
                <a:gd name="T3" fmla="*/ 251 h 251"/>
                <a:gd name="T4" fmla="*/ 641 w 641"/>
                <a:gd name="T5" fmla="*/ 244 h 251"/>
                <a:gd name="T6" fmla="*/ 11 w 641"/>
                <a:gd name="T7" fmla="*/ 0 h 251"/>
                <a:gd name="T8" fmla="*/ 0 w 641"/>
                <a:gd name="T9" fmla="*/ 9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1" h="251">
                  <a:moveTo>
                    <a:pt x="0" y="9"/>
                  </a:moveTo>
                  <a:lnTo>
                    <a:pt x="641" y="251"/>
                  </a:lnTo>
                  <a:lnTo>
                    <a:pt x="641" y="244"/>
                  </a:lnTo>
                  <a:lnTo>
                    <a:pt x="11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6" name="Freeform 50"/>
            <p:cNvSpPr/>
            <p:nvPr/>
          </p:nvSpPr>
          <p:spPr bwMode="auto">
            <a:xfrm>
              <a:off x="2631" y="1798"/>
              <a:ext cx="497" cy="301"/>
            </a:xfrm>
            <a:custGeom>
              <a:avLst/>
              <a:gdLst>
                <a:gd name="T0" fmla="*/ 0 w 497"/>
                <a:gd name="T1" fmla="*/ 296 h 301"/>
                <a:gd name="T2" fmla="*/ 490 w 497"/>
                <a:gd name="T3" fmla="*/ 0 h 301"/>
                <a:gd name="T4" fmla="*/ 497 w 497"/>
                <a:gd name="T5" fmla="*/ 10 h 301"/>
                <a:gd name="T6" fmla="*/ 7 w 497"/>
                <a:gd name="T7" fmla="*/ 301 h 301"/>
                <a:gd name="T8" fmla="*/ 0 w 497"/>
                <a:gd name="T9" fmla="*/ 296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7" h="301">
                  <a:moveTo>
                    <a:pt x="0" y="296"/>
                  </a:moveTo>
                  <a:lnTo>
                    <a:pt x="490" y="0"/>
                  </a:lnTo>
                  <a:lnTo>
                    <a:pt x="497" y="10"/>
                  </a:lnTo>
                  <a:lnTo>
                    <a:pt x="7" y="301"/>
                  </a:lnTo>
                  <a:lnTo>
                    <a:pt x="0" y="2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7" name="Freeform 51"/>
            <p:cNvSpPr/>
            <p:nvPr/>
          </p:nvSpPr>
          <p:spPr bwMode="auto">
            <a:xfrm>
              <a:off x="2467" y="2125"/>
              <a:ext cx="135" cy="351"/>
            </a:xfrm>
            <a:custGeom>
              <a:avLst/>
              <a:gdLst>
                <a:gd name="T0" fmla="*/ 126 w 135"/>
                <a:gd name="T1" fmla="*/ 0 h 351"/>
                <a:gd name="T2" fmla="*/ 0 w 135"/>
                <a:gd name="T3" fmla="*/ 351 h 351"/>
                <a:gd name="T4" fmla="*/ 12 w 135"/>
                <a:gd name="T5" fmla="*/ 351 h 351"/>
                <a:gd name="T6" fmla="*/ 135 w 135"/>
                <a:gd name="T7" fmla="*/ 7 h 351"/>
                <a:gd name="T8" fmla="*/ 126 w 135"/>
                <a:gd name="T9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351">
                  <a:moveTo>
                    <a:pt x="126" y="0"/>
                  </a:moveTo>
                  <a:lnTo>
                    <a:pt x="0" y="351"/>
                  </a:lnTo>
                  <a:lnTo>
                    <a:pt x="12" y="351"/>
                  </a:lnTo>
                  <a:lnTo>
                    <a:pt x="135" y="7"/>
                  </a:lnTo>
                  <a:lnTo>
                    <a:pt x="12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8" name="Freeform 52"/>
            <p:cNvSpPr/>
            <p:nvPr/>
          </p:nvSpPr>
          <p:spPr bwMode="auto">
            <a:xfrm>
              <a:off x="2607" y="2130"/>
              <a:ext cx="234" cy="743"/>
            </a:xfrm>
            <a:custGeom>
              <a:avLst/>
              <a:gdLst>
                <a:gd name="T0" fmla="*/ 0 w 234"/>
                <a:gd name="T1" fmla="*/ 0 h 743"/>
                <a:gd name="T2" fmla="*/ 223 w 234"/>
                <a:gd name="T3" fmla="*/ 743 h 743"/>
                <a:gd name="T4" fmla="*/ 234 w 234"/>
                <a:gd name="T5" fmla="*/ 743 h 743"/>
                <a:gd name="T6" fmla="*/ 9 w 234"/>
                <a:gd name="T7" fmla="*/ 0 h 743"/>
                <a:gd name="T8" fmla="*/ 0 w 234"/>
                <a:gd name="T9" fmla="*/ 0 h 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743">
                  <a:moveTo>
                    <a:pt x="0" y="0"/>
                  </a:moveTo>
                  <a:lnTo>
                    <a:pt x="223" y="743"/>
                  </a:lnTo>
                  <a:lnTo>
                    <a:pt x="234" y="743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9" name="Freeform 53"/>
            <p:cNvSpPr/>
            <p:nvPr/>
          </p:nvSpPr>
          <p:spPr bwMode="auto">
            <a:xfrm>
              <a:off x="2472" y="2525"/>
              <a:ext cx="350" cy="360"/>
            </a:xfrm>
            <a:custGeom>
              <a:avLst/>
              <a:gdLst>
                <a:gd name="T0" fmla="*/ 0 w 350"/>
                <a:gd name="T1" fmla="*/ 12 h 360"/>
                <a:gd name="T2" fmla="*/ 343 w 350"/>
                <a:gd name="T3" fmla="*/ 360 h 360"/>
                <a:gd name="T4" fmla="*/ 350 w 350"/>
                <a:gd name="T5" fmla="*/ 348 h 360"/>
                <a:gd name="T6" fmla="*/ 7 w 350"/>
                <a:gd name="T7" fmla="*/ 0 h 360"/>
                <a:gd name="T8" fmla="*/ 0 w 350"/>
                <a:gd name="T9" fmla="*/ 12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0" h="360">
                  <a:moveTo>
                    <a:pt x="0" y="12"/>
                  </a:moveTo>
                  <a:lnTo>
                    <a:pt x="343" y="360"/>
                  </a:lnTo>
                  <a:lnTo>
                    <a:pt x="350" y="348"/>
                  </a:lnTo>
                  <a:lnTo>
                    <a:pt x="7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0" name="Freeform 54"/>
            <p:cNvSpPr/>
            <p:nvPr/>
          </p:nvSpPr>
          <p:spPr bwMode="auto">
            <a:xfrm>
              <a:off x="2922" y="2466"/>
              <a:ext cx="128" cy="355"/>
            </a:xfrm>
            <a:custGeom>
              <a:avLst/>
              <a:gdLst>
                <a:gd name="T0" fmla="*/ 121 w 128"/>
                <a:gd name="T1" fmla="*/ 0 h 355"/>
                <a:gd name="T2" fmla="*/ 0 w 128"/>
                <a:gd name="T3" fmla="*/ 339 h 355"/>
                <a:gd name="T4" fmla="*/ 9 w 128"/>
                <a:gd name="T5" fmla="*/ 355 h 355"/>
                <a:gd name="T6" fmla="*/ 128 w 128"/>
                <a:gd name="T7" fmla="*/ 10 h 355"/>
                <a:gd name="T8" fmla="*/ 121 w 128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8" h="355">
                  <a:moveTo>
                    <a:pt x="121" y="0"/>
                  </a:moveTo>
                  <a:lnTo>
                    <a:pt x="0" y="339"/>
                  </a:lnTo>
                  <a:lnTo>
                    <a:pt x="9" y="355"/>
                  </a:lnTo>
                  <a:lnTo>
                    <a:pt x="128" y="10"/>
                  </a:lnTo>
                  <a:lnTo>
                    <a:pt x="1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1" name="Freeform 55"/>
            <p:cNvSpPr/>
            <p:nvPr/>
          </p:nvSpPr>
          <p:spPr bwMode="auto">
            <a:xfrm>
              <a:off x="2616" y="2118"/>
              <a:ext cx="417" cy="322"/>
            </a:xfrm>
            <a:custGeom>
              <a:avLst/>
              <a:gdLst>
                <a:gd name="T0" fmla="*/ 0 w 417"/>
                <a:gd name="T1" fmla="*/ 10 h 322"/>
                <a:gd name="T2" fmla="*/ 408 w 417"/>
                <a:gd name="T3" fmla="*/ 322 h 322"/>
                <a:gd name="T4" fmla="*/ 417 w 417"/>
                <a:gd name="T5" fmla="*/ 310 h 322"/>
                <a:gd name="T6" fmla="*/ 15 w 417"/>
                <a:gd name="T7" fmla="*/ 0 h 322"/>
                <a:gd name="T8" fmla="*/ 0 w 417"/>
                <a:gd name="T9" fmla="*/ 10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7" h="322">
                  <a:moveTo>
                    <a:pt x="0" y="10"/>
                  </a:moveTo>
                  <a:lnTo>
                    <a:pt x="408" y="322"/>
                  </a:lnTo>
                  <a:lnTo>
                    <a:pt x="417" y="310"/>
                  </a:lnTo>
                  <a:lnTo>
                    <a:pt x="15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2" name="Freeform 56"/>
            <p:cNvSpPr/>
            <p:nvPr/>
          </p:nvSpPr>
          <p:spPr bwMode="auto">
            <a:xfrm>
              <a:off x="3054" y="1803"/>
              <a:ext cx="81" cy="618"/>
            </a:xfrm>
            <a:custGeom>
              <a:avLst/>
              <a:gdLst>
                <a:gd name="T0" fmla="*/ 69 w 81"/>
                <a:gd name="T1" fmla="*/ 0 h 618"/>
                <a:gd name="T2" fmla="*/ 0 w 81"/>
                <a:gd name="T3" fmla="*/ 618 h 618"/>
                <a:gd name="T4" fmla="*/ 10 w 81"/>
                <a:gd name="T5" fmla="*/ 618 h 618"/>
                <a:gd name="T6" fmla="*/ 81 w 81"/>
                <a:gd name="T7" fmla="*/ 0 h 618"/>
                <a:gd name="T8" fmla="*/ 69 w 81"/>
                <a:gd name="T9" fmla="*/ 0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618">
                  <a:moveTo>
                    <a:pt x="69" y="0"/>
                  </a:moveTo>
                  <a:lnTo>
                    <a:pt x="0" y="618"/>
                  </a:lnTo>
                  <a:lnTo>
                    <a:pt x="10" y="618"/>
                  </a:lnTo>
                  <a:lnTo>
                    <a:pt x="81" y="0"/>
                  </a:lnTo>
                  <a:lnTo>
                    <a:pt x="6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3" name="Freeform 57"/>
            <p:cNvSpPr/>
            <p:nvPr/>
          </p:nvSpPr>
          <p:spPr bwMode="auto">
            <a:xfrm>
              <a:off x="3135" y="1810"/>
              <a:ext cx="476" cy="474"/>
            </a:xfrm>
            <a:custGeom>
              <a:avLst/>
              <a:gdLst>
                <a:gd name="T0" fmla="*/ 0 w 476"/>
                <a:gd name="T1" fmla="*/ 0 h 474"/>
                <a:gd name="T2" fmla="*/ 469 w 476"/>
                <a:gd name="T3" fmla="*/ 474 h 474"/>
                <a:gd name="T4" fmla="*/ 476 w 476"/>
                <a:gd name="T5" fmla="*/ 471 h 474"/>
                <a:gd name="T6" fmla="*/ 9 w 476"/>
                <a:gd name="T7" fmla="*/ 0 h 474"/>
                <a:gd name="T8" fmla="*/ 0 w 476"/>
                <a:gd name="T9" fmla="*/ 0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6" h="474">
                  <a:moveTo>
                    <a:pt x="0" y="0"/>
                  </a:moveTo>
                  <a:lnTo>
                    <a:pt x="469" y="474"/>
                  </a:lnTo>
                  <a:lnTo>
                    <a:pt x="476" y="471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4" name="Freeform 58"/>
            <p:cNvSpPr/>
            <p:nvPr/>
          </p:nvSpPr>
          <p:spPr bwMode="auto">
            <a:xfrm>
              <a:off x="2938" y="2109"/>
              <a:ext cx="363" cy="696"/>
            </a:xfrm>
            <a:custGeom>
              <a:avLst/>
              <a:gdLst>
                <a:gd name="T0" fmla="*/ 358 w 363"/>
                <a:gd name="T1" fmla="*/ 0 h 696"/>
                <a:gd name="T2" fmla="*/ 0 w 363"/>
                <a:gd name="T3" fmla="*/ 696 h 696"/>
                <a:gd name="T4" fmla="*/ 12 w 363"/>
                <a:gd name="T5" fmla="*/ 696 h 696"/>
                <a:gd name="T6" fmla="*/ 363 w 363"/>
                <a:gd name="T7" fmla="*/ 9 h 696"/>
                <a:gd name="T8" fmla="*/ 358 w 363"/>
                <a:gd name="T9" fmla="*/ 0 h 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3" h="696">
                  <a:moveTo>
                    <a:pt x="358" y="0"/>
                  </a:moveTo>
                  <a:lnTo>
                    <a:pt x="0" y="696"/>
                  </a:lnTo>
                  <a:lnTo>
                    <a:pt x="12" y="696"/>
                  </a:lnTo>
                  <a:lnTo>
                    <a:pt x="363" y="9"/>
                  </a:lnTo>
                  <a:lnTo>
                    <a:pt x="35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5" name="Freeform 59"/>
            <p:cNvSpPr/>
            <p:nvPr/>
          </p:nvSpPr>
          <p:spPr bwMode="auto">
            <a:xfrm>
              <a:off x="3085" y="2296"/>
              <a:ext cx="516" cy="154"/>
            </a:xfrm>
            <a:custGeom>
              <a:avLst/>
              <a:gdLst>
                <a:gd name="T0" fmla="*/ 0 w 516"/>
                <a:gd name="T1" fmla="*/ 144 h 154"/>
                <a:gd name="T2" fmla="*/ 516 w 516"/>
                <a:gd name="T3" fmla="*/ 0 h 154"/>
                <a:gd name="T4" fmla="*/ 516 w 516"/>
                <a:gd name="T5" fmla="*/ 7 h 154"/>
                <a:gd name="T6" fmla="*/ 0 w 516"/>
                <a:gd name="T7" fmla="*/ 154 h 154"/>
                <a:gd name="T8" fmla="*/ 0 w 516"/>
                <a:gd name="T9" fmla="*/ 14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6" h="154">
                  <a:moveTo>
                    <a:pt x="0" y="144"/>
                  </a:moveTo>
                  <a:lnTo>
                    <a:pt x="516" y="0"/>
                  </a:lnTo>
                  <a:lnTo>
                    <a:pt x="516" y="7"/>
                  </a:lnTo>
                  <a:lnTo>
                    <a:pt x="0" y="154"/>
                  </a:lnTo>
                  <a:lnTo>
                    <a:pt x="0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6" name="Freeform 60"/>
            <p:cNvSpPr/>
            <p:nvPr/>
          </p:nvSpPr>
          <p:spPr bwMode="auto">
            <a:xfrm>
              <a:off x="3637" y="2106"/>
              <a:ext cx="571" cy="192"/>
            </a:xfrm>
            <a:custGeom>
              <a:avLst/>
              <a:gdLst>
                <a:gd name="T0" fmla="*/ 0 w 571"/>
                <a:gd name="T1" fmla="*/ 180 h 192"/>
                <a:gd name="T2" fmla="*/ 571 w 571"/>
                <a:gd name="T3" fmla="*/ 0 h 192"/>
                <a:gd name="T4" fmla="*/ 571 w 571"/>
                <a:gd name="T5" fmla="*/ 12 h 192"/>
                <a:gd name="T6" fmla="*/ 0 w 571"/>
                <a:gd name="T7" fmla="*/ 192 h 192"/>
                <a:gd name="T8" fmla="*/ 0 w 571"/>
                <a:gd name="T9" fmla="*/ 18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192">
                  <a:moveTo>
                    <a:pt x="0" y="180"/>
                  </a:moveTo>
                  <a:lnTo>
                    <a:pt x="571" y="0"/>
                  </a:lnTo>
                  <a:lnTo>
                    <a:pt x="571" y="12"/>
                  </a:lnTo>
                  <a:lnTo>
                    <a:pt x="0" y="192"/>
                  </a:lnTo>
                  <a:lnTo>
                    <a:pt x="0" y="1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7" name="Freeform 61"/>
            <p:cNvSpPr/>
            <p:nvPr/>
          </p:nvSpPr>
          <p:spPr bwMode="auto">
            <a:xfrm>
              <a:off x="4234" y="2106"/>
              <a:ext cx="521" cy="187"/>
            </a:xfrm>
            <a:custGeom>
              <a:avLst/>
              <a:gdLst>
                <a:gd name="T0" fmla="*/ 0 w 521"/>
                <a:gd name="T1" fmla="*/ 10 h 187"/>
                <a:gd name="T2" fmla="*/ 518 w 521"/>
                <a:gd name="T3" fmla="*/ 187 h 187"/>
                <a:gd name="T4" fmla="*/ 521 w 521"/>
                <a:gd name="T5" fmla="*/ 175 h 187"/>
                <a:gd name="T6" fmla="*/ 0 w 521"/>
                <a:gd name="T7" fmla="*/ 0 h 187"/>
                <a:gd name="T8" fmla="*/ 0 w 521"/>
                <a:gd name="T9" fmla="*/ 1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187">
                  <a:moveTo>
                    <a:pt x="0" y="10"/>
                  </a:moveTo>
                  <a:lnTo>
                    <a:pt x="518" y="187"/>
                  </a:lnTo>
                  <a:lnTo>
                    <a:pt x="521" y="175"/>
                  </a:lnTo>
                  <a:lnTo>
                    <a:pt x="0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8" name="Freeform 62"/>
            <p:cNvSpPr/>
            <p:nvPr/>
          </p:nvSpPr>
          <p:spPr bwMode="auto">
            <a:xfrm>
              <a:off x="4795" y="1749"/>
              <a:ext cx="329" cy="525"/>
            </a:xfrm>
            <a:custGeom>
              <a:avLst/>
              <a:gdLst>
                <a:gd name="T0" fmla="*/ 329 w 329"/>
                <a:gd name="T1" fmla="*/ 0 h 525"/>
                <a:gd name="T2" fmla="*/ 0 w 329"/>
                <a:gd name="T3" fmla="*/ 525 h 525"/>
                <a:gd name="T4" fmla="*/ 7 w 329"/>
                <a:gd name="T5" fmla="*/ 525 h 525"/>
                <a:gd name="T6" fmla="*/ 329 w 329"/>
                <a:gd name="T7" fmla="*/ 12 h 525"/>
                <a:gd name="T8" fmla="*/ 329 w 329"/>
                <a:gd name="T9" fmla="*/ 0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9" h="525">
                  <a:moveTo>
                    <a:pt x="329" y="0"/>
                  </a:moveTo>
                  <a:lnTo>
                    <a:pt x="0" y="525"/>
                  </a:lnTo>
                  <a:lnTo>
                    <a:pt x="7" y="525"/>
                  </a:lnTo>
                  <a:lnTo>
                    <a:pt x="329" y="12"/>
                  </a:lnTo>
                  <a:lnTo>
                    <a:pt x="3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9" name="Freeform 63"/>
            <p:cNvSpPr/>
            <p:nvPr/>
          </p:nvSpPr>
          <p:spPr bwMode="auto">
            <a:xfrm>
              <a:off x="5145" y="1756"/>
              <a:ext cx="52" cy="691"/>
            </a:xfrm>
            <a:custGeom>
              <a:avLst/>
              <a:gdLst>
                <a:gd name="T0" fmla="*/ 0 w 52"/>
                <a:gd name="T1" fmla="*/ 0 h 691"/>
                <a:gd name="T2" fmla="*/ 41 w 52"/>
                <a:gd name="T3" fmla="*/ 691 h 691"/>
                <a:gd name="T4" fmla="*/ 52 w 52"/>
                <a:gd name="T5" fmla="*/ 691 h 691"/>
                <a:gd name="T6" fmla="*/ 7 w 52"/>
                <a:gd name="T7" fmla="*/ 0 h 691"/>
                <a:gd name="T8" fmla="*/ 0 w 52"/>
                <a:gd name="T9" fmla="*/ 0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691">
                  <a:moveTo>
                    <a:pt x="0" y="0"/>
                  </a:moveTo>
                  <a:lnTo>
                    <a:pt x="41" y="691"/>
                  </a:lnTo>
                  <a:lnTo>
                    <a:pt x="52" y="691"/>
                  </a:lnTo>
                  <a:lnTo>
                    <a:pt x="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0" name="Freeform 64"/>
            <p:cNvSpPr/>
            <p:nvPr/>
          </p:nvSpPr>
          <p:spPr bwMode="auto">
            <a:xfrm>
              <a:off x="5204" y="2102"/>
              <a:ext cx="183" cy="355"/>
            </a:xfrm>
            <a:custGeom>
              <a:avLst/>
              <a:gdLst>
                <a:gd name="T0" fmla="*/ 171 w 183"/>
                <a:gd name="T1" fmla="*/ 0 h 355"/>
                <a:gd name="T2" fmla="*/ 0 w 183"/>
                <a:gd name="T3" fmla="*/ 345 h 355"/>
                <a:gd name="T4" fmla="*/ 10 w 183"/>
                <a:gd name="T5" fmla="*/ 355 h 355"/>
                <a:gd name="T6" fmla="*/ 183 w 183"/>
                <a:gd name="T7" fmla="*/ 0 h 355"/>
                <a:gd name="T8" fmla="*/ 171 w 183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3" h="355">
                  <a:moveTo>
                    <a:pt x="171" y="0"/>
                  </a:moveTo>
                  <a:lnTo>
                    <a:pt x="0" y="345"/>
                  </a:lnTo>
                  <a:lnTo>
                    <a:pt x="10" y="355"/>
                  </a:lnTo>
                  <a:lnTo>
                    <a:pt x="183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1" name="Freeform 65"/>
            <p:cNvSpPr/>
            <p:nvPr/>
          </p:nvSpPr>
          <p:spPr bwMode="auto">
            <a:xfrm>
              <a:off x="4795" y="2303"/>
              <a:ext cx="362" cy="173"/>
            </a:xfrm>
            <a:custGeom>
              <a:avLst/>
              <a:gdLst>
                <a:gd name="T0" fmla="*/ 0 w 362"/>
                <a:gd name="T1" fmla="*/ 9 h 173"/>
                <a:gd name="T2" fmla="*/ 362 w 362"/>
                <a:gd name="T3" fmla="*/ 173 h 173"/>
                <a:gd name="T4" fmla="*/ 362 w 362"/>
                <a:gd name="T5" fmla="*/ 156 h 173"/>
                <a:gd name="T6" fmla="*/ 0 w 362"/>
                <a:gd name="T7" fmla="*/ 0 h 173"/>
                <a:gd name="T8" fmla="*/ 0 w 362"/>
                <a:gd name="T9" fmla="*/ 9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2" h="173">
                  <a:moveTo>
                    <a:pt x="0" y="9"/>
                  </a:moveTo>
                  <a:lnTo>
                    <a:pt x="362" y="173"/>
                  </a:lnTo>
                  <a:lnTo>
                    <a:pt x="362" y="156"/>
                  </a:lnTo>
                  <a:lnTo>
                    <a:pt x="0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2" name="Freeform 66"/>
            <p:cNvSpPr/>
            <p:nvPr/>
          </p:nvSpPr>
          <p:spPr bwMode="auto">
            <a:xfrm>
              <a:off x="5086" y="2499"/>
              <a:ext cx="102" cy="462"/>
            </a:xfrm>
            <a:custGeom>
              <a:avLst/>
              <a:gdLst>
                <a:gd name="T0" fmla="*/ 95 w 102"/>
                <a:gd name="T1" fmla="*/ 0 h 462"/>
                <a:gd name="T2" fmla="*/ 0 w 102"/>
                <a:gd name="T3" fmla="*/ 462 h 462"/>
                <a:gd name="T4" fmla="*/ 12 w 102"/>
                <a:gd name="T5" fmla="*/ 462 h 462"/>
                <a:gd name="T6" fmla="*/ 102 w 102"/>
                <a:gd name="T7" fmla="*/ 0 h 462"/>
                <a:gd name="T8" fmla="*/ 95 w 102"/>
                <a:gd name="T9" fmla="*/ 0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462">
                  <a:moveTo>
                    <a:pt x="95" y="0"/>
                  </a:moveTo>
                  <a:lnTo>
                    <a:pt x="0" y="462"/>
                  </a:lnTo>
                  <a:lnTo>
                    <a:pt x="12" y="462"/>
                  </a:lnTo>
                  <a:lnTo>
                    <a:pt x="102" y="0"/>
                  </a:lnTo>
                  <a:lnTo>
                    <a:pt x="9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3" name="Freeform 67"/>
            <p:cNvSpPr/>
            <p:nvPr/>
          </p:nvSpPr>
          <p:spPr bwMode="auto">
            <a:xfrm>
              <a:off x="4724" y="2317"/>
              <a:ext cx="59" cy="663"/>
            </a:xfrm>
            <a:custGeom>
              <a:avLst/>
              <a:gdLst>
                <a:gd name="T0" fmla="*/ 50 w 59"/>
                <a:gd name="T1" fmla="*/ 0 h 663"/>
                <a:gd name="T2" fmla="*/ 0 w 59"/>
                <a:gd name="T3" fmla="*/ 663 h 663"/>
                <a:gd name="T4" fmla="*/ 9 w 59"/>
                <a:gd name="T5" fmla="*/ 663 h 663"/>
                <a:gd name="T6" fmla="*/ 59 w 59"/>
                <a:gd name="T7" fmla="*/ 0 h 663"/>
                <a:gd name="T8" fmla="*/ 50 w 59"/>
                <a:gd name="T9" fmla="*/ 0 h 6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663">
                  <a:moveTo>
                    <a:pt x="50" y="0"/>
                  </a:moveTo>
                  <a:lnTo>
                    <a:pt x="0" y="663"/>
                  </a:lnTo>
                  <a:lnTo>
                    <a:pt x="9" y="663"/>
                  </a:lnTo>
                  <a:lnTo>
                    <a:pt x="59" y="0"/>
                  </a:lnTo>
                  <a:lnTo>
                    <a:pt x="5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4" name="Freeform 68"/>
            <p:cNvSpPr/>
            <p:nvPr/>
          </p:nvSpPr>
          <p:spPr bwMode="auto">
            <a:xfrm>
              <a:off x="4740" y="2499"/>
              <a:ext cx="443" cy="481"/>
            </a:xfrm>
            <a:custGeom>
              <a:avLst/>
              <a:gdLst>
                <a:gd name="T0" fmla="*/ 436 w 443"/>
                <a:gd name="T1" fmla="*/ 0 h 481"/>
                <a:gd name="T2" fmla="*/ 0 w 443"/>
                <a:gd name="T3" fmla="*/ 476 h 481"/>
                <a:gd name="T4" fmla="*/ 7 w 443"/>
                <a:gd name="T5" fmla="*/ 481 h 481"/>
                <a:gd name="T6" fmla="*/ 443 w 443"/>
                <a:gd name="T7" fmla="*/ 0 h 481"/>
                <a:gd name="T8" fmla="*/ 436 w 443"/>
                <a:gd name="T9" fmla="*/ 0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3" h="481">
                  <a:moveTo>
                    <a:pt x="436" y="0"/>
                  </a:moveTo>
                  <a:lnTo>
                    <a:pt x="0" y="476"/>
                  </a:lnTo>
                  <a:lnTo>
                    <a:pt x="7" y="481"/>
                  </a:lnTo>
                  <a:lnTo>
                    <a:pt x="443" y="0"/>
                  </a:lnTo>
                  <a:lnTo>
                    <a:pt x="43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5" name="Freeform 69"/>
            <p:cNvSpPr/>
            <p:nvPr/>
          </p:nvSpPr>
          <p:spPr bwMode="auto">
            <a:xfrm>
              <a:off x="4996" y="2573"/>
              <a:ext cx="81" cy="388"/>
            </a:xfrm>
            <a:custGeom>
              <a:avLst/>
              <a:gdLst>
                <a:gd name="T0" fmla="*/ 0 w 81"/>
                <a:gd name="T1" fmla="*/ 0 h 388"/>
                <a:gd name="T2" fmla="*/ 69 w 81"/>
                <a:gd name="T3" fmla="*/ 388 h 388"/>
                <a:gd name="T4" fmla="*/ 81 w 81"/>
                <a:gd name="T5" fmla="*/ 388 h 388"/>
                <a:gd name="T6" fmla="*/ 10 w 81"/>
                <a:gd name="T7" fmla="*/ 0 h 388"/>
                <a:gd name="T8" fmla="*/ 0 w 8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388">
                  <a:moveTo>
                    <a:pt x="0" y="0"/>
                  </a:moveTo>
                  <a:lnTo>
                    <a:pt x="69" y="388"/>
                  </a:lnTo>
                  <a:lnTo>
                    <a:pt x="81" y="388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6" name="Freeform 70"/>
            <p:cNvSpPr/>
            <p:nvPr/>
          </p:nvSpPr>
          <p:spPr bwMode="auto">
            <a:xfrm>
              <a:off x="4186" y="2116"/>
              <a:ext cx="38" cy="594"/>
            </a:xfrm>
            <a:custGeom>
              <a:avLst/>
              <a:gdLst>
                <a:gd name="T0" fmla="*/ 31 w 38"/>
                <a:gd name="T1" fmla="*/ 2 h 594"/>
                <a:gd name="T2" fmla="*/ 0 w 38"/>
                <a:gd name="T3" fmla="*/ 594 h 594"/>
                <a:gd name="T4" fmla="*/ 7 w 38"/>
                <a:gd name="T5" fmla="*/ 594 h 594"/>
                <a:gd name="T6" fmla="*/ 38 w 38"/>
                <a:gd name="T7" fmla="*/ 0 h 594"/>
                <a:gd name="T8" fmla="*/ 31 w 38"/>
                <a:gd name="T9" fmla="*/ 2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594">
                  <a:moveTo>
                    <a:pt x="31" y="2"/>
                  </a:moveTo>
                  <a:lnTo>
                    <a:pt x="0" y="594"/>
                  </a:lnTo>
                  <a:lnTo>
                    <a:pt x="7" y="594"/>
                  </a:lnTo>
                  <a:lnTo>
                    <a:pt x="38" y="0"/>
                  </a:lnTo>
                  <a:lnTo>
                    <a:pt x="31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7" name="Freeform 71"/>
            <p:cNvSpPr/>
            <p:nvPr/>
          </p:nvSpPr>
          <p:spPr bwMode="auto">
            <a:xfrm>
              <a:off x="4201" y="2312"/>
              <a:ext cx="568" cy="415"/>
            </a:xfrm>
            <a:custGeom>
              <a:avLst/>
              <a:gdLst>
                <a:gd name="T0" fmla="*/ 0 w 568"/>
                <a:gd name="T1" fmla="*/ 405 h 415"/>
                <a:gd name="T2" fmla="*/ 563 w 568"/>
                <a:gd name="T3" fmla="*/ 0 h 415"/>
                <a:gd name="T4" fmla="*/ 568 w 568"/>
                <a:gd name="T5" fmla="*/ 7 h 415"/>
                <a:gd name="T6" fmla="*/ 0 w 568"/>
                <a:gd name="T7" fmla="*/ 415 h 415"/>
                <a:gd name="T8" fmla="*/ 0 w 568"/>
                <a:gd name="T9" fmla="*/ 405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8" h="415">
                  <a:moveTo>
                    <a:pt x="0" y="405"/>
                  </a:moveTo>
                  <a:lnTo>
                    <a:pt x="563" y="0"/>
                  </a:lnTo>
                  <a:lnTo>
                    <a:pt x="568" y="7"/>
                  </a:lnTo>
                  <a:lnTo>
                    <a:pt x="0" y="415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8" name="Freeform 72"/>
            <p:cNvSpPr/>
            <p:nvPr/>
          </p:nvSpPr>
          <p:spPr bwMode="auto">
            <a:xfrm>
              <a:off x="4198" y="2729"/>
              <a:ext cx="507" cy="272"/>
            </a:xfrm>
            <a:custGeom>
              <a:avLst/>
              <a:gdLst>
                <a:gd name="T0" fmla="*/ 0 w 507"/>
                <a:gd name="T1" fmla="*/ 9 h 272"/>
                <a:gd name="T2" fmla="*/ 497 w 507"/>
                <a:gd name="T3" fmla="*/ 272 h 272"/>
                <a:gd name="T4" fmla="*/ 507 w 507"/>
                <a:gd name="T5" fmla="*/ 268 h 272"/>
                <a:gd name="T6" fmla="*/ 5 w 507"/>
                <a:gd name="T7" fmla="*/ 0 h 272"/>
                <a:gd name="T8" fmla="*/ 0 w 507"/>
                <a:gd name="T9" fmla="*/ 9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72">
                  <a:moveTo>
                    <a:pt x="0" y="9"/>
                  </a:moveTo>
                  <a:lnTo>
                    <a:pt x="497" y="272"/>
                  </a:lnTo>
                  <a:lnTo>
                    <a:pt x="507" y="268"/>
                  </a:lnTo>
                  <a:lnTo>
                    <a:pt x="5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9" name="Freeform 73"/>
            <p:cNvSpPr/>
            <p:nvPr/>
          </p:nvSpPr>
          <p:spPr bwMode="auto">
            <a:xfrm>
              <a:off x="3627" y="2298"/>
              <a:ext cx="540" cy="431"/>
            </a:xfrm>
            <a:custGeom>
              <a:avLst/>
              <a:gdLst>
                <a:gd name="T0" fmla="*/ 0 w 540"/>
                <a:gd name="T1" fmla="*/ 10 h 431"/>
                <a:gd name="T2" fmla="*/ 540 w 540"/>
                <a:gd name="T3" fmla="*/ 431 h 431"/>
                <a:gd name="T4" fmla="*/ 540 w 540"/>
                <a:gd name="T5" fmla="*/ 417 h 431"/>
                <a:gd name="T6" fmla="*/ 8 w 540"/>
                <a:gd name="T7" fmla="*/ 0 h 431"/>
                <a:gd name="T8" fmla="*/ 0 w 540"/>
                <a:gd name="T9" fmla="*/ 1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431">
                  <a:moveTo>
                    <a:pt x="0" y="10"/>
                  </a:moveTo>
                  <a:lnTo>
                    <a:pt x="540" y="431"/>
                  </a:lnTo>
                  <a:lnTo>
                    <a:pt x="540" y="417"/>
                  </a:lnTo>
                  <a:lnTo>
                    <a:pt x="8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0" name="Freeform 74"/>
            <p:cNvSpPr/>
            <p:nvPr/>
          </p:nvSpPr>
          <p:spPr bwMode="auto">
            <a:xfrm>
              <a:off x="3495" y="2305"/>
              <a:ext cx="130" cy="621"/>
            </a:xfrm>
            <a:custGeom>
              <a:avLst/>
              <a:gdLst>
                <a:gd name="T0" fmla="*/ 125 w 130"/>
                <a:gd name="T1" fmla="*/ 0 h 621"/>
                <a:gd name="T2" fmla="*/ 0 w 130"/>
                <a:gd name="T3" fmla="*/ 621 h 621"/>
                <a:gd name="T4" fmla="*/ 9 w 130"/>
                <a:gd name="T5" fmla="*/ 621 h 621"/>
                <a:gd name="T6" fmla="*/ 130 w 130"/>
                <a:gd name="T7" fmla="*/ 5 h 621"/>
                <a:gd name="T8" fmla="*/ 125 w 130"/>
                <a:gd name="T9" fmla="*/ 0 h 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" h="621">
                  <a:moveTo>
                    <a:pt x="125" y="0"/>
                  </a:moveTo>
                  <a:lnTo>
                    <a:pt x="0" y="621"/>
                  </a:lnTo>
                  <a:lnTo>
                    <a:pt x="9" y="621"/>
                  </a:lnTo>
                  <a:lnTo>
                    <a:pt x="130" y="5"/>
                  </a:lnTo>
                  <a:lnTo>
                    <a:pt x="1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1" name="Freeform 75"/>
            <p:cNvSpPr/>
            <p:nvPr/>
          </p:nvSpPr>
          <p:spPr bwMode="auto">
            <a:xfrm>
              <a:off x="3054" y="2461"/>
              <a:ext cx="420" cy="465"/>
            </a:xfrm>
            <a:custGeom>
              <a:avLst/>
              <a:gdLst>
                <a:gd name="T0" fmla="*/ 0 w 420"/>
                <a:gd name="T1" fmla="*/ 8 h 465"/>
                <a:gd name="T2" fmla="*/ 412 w 420"/>
                <a:gd name="T3" fmla="*/ 465 h 465"/>
                <a:gd name="T4" fmla="*/ 420 w 420"/>
                <a:gd name="T5" fmla="*/ 465 h 465"/>
                <a:gd name="T6" fmla="*/ 12 w 420"/>
                <a:gd name="T7" fmla="*/ 0 h 465"/>
                <a:gd name="T8" fmla="*/ 0 w 420"/>
                <a:gd name="T9" fmla="*/ 8 h 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0" h="465">
                  <a:moveTo>
                    <a:pt x="0" y="8"/>
                  </a:moveTo>
                  <a:lnTo>
                    <a:pt x="412" y="465"/>
                  </a:lnTo>
                  <a:lnTo>
                    <a:pt x="420" y="465"/>
                  </a:lnTo>
                  <a:lnTo>
                    <a:pt x="12" y="0"/>
                  </a:ln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2" name="Freeform 76"/>
            <p:cNvSpPr/>
            <p:nvPr/>
          </p:nvSpPr>
          <p:spPr bwMode="auto">
            <a:xfrm>
              <a:off x="3519" y="2729"/>
              <a:ext cx="655" cy="223"/>
            </a:xfrm>
            <a:custGeom>
              <a:avLst/>
              <a:gdLst>
                <a:gd name="T0" fmla="*/ 0 w 655"/>
                <a:gd name="T1" fmla="*/ 213 h 223"/>
                <a:gd name="T2" fmla="*/ 655 w 655"/>
                <a:gd name="T3" fmla="*/ 0 h 223"/>
                <a:gd name="T4" fmla="*/ 655 w 655"/>
                <a:gd name="T5" fmla="*/ 9 h 223"/>
                <a:gd name="T6" fmla="*/ 0 w 655"/>
                <a:gd name="T7" fmla="*/ 223 h 223"/>
                <a:gd name="T8" fmla="*/ 0 w 655"/>
                <a:gd name="T9" fmla="*/ 213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5" h="223">
                  <a:moveTo>
                    <a:pt x="0" y="213"/>
                  </a:moveTo>
                  <a:lnTo>
                    <a:pt x="655" y="0"/>
                  </a:lnTo>
                  <a:lnTo>
                    <a:pt x="655" y="9"/>
                  </a:lnTo>
                  <a:lnTo>
                    <a:pt x="0" y="223"/>
                  </a:lnTo>
                  <a:lnTo>
                    <a:pt x="0" y="2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3" name="Freeform 77"/>
            <p:cNvSpPr/>
            <p:nvPr/>
          </p:nvSpPr>
          <p:spPr bwMode="auto">
            <a:xfrm>
              <a:off x="4066" y="2738"/>
              <a:ext cx="123" cy="495"/>
            </a:xfrm>
            <a:custGeom>
              <a:avLst/>
              <a:gdLst>
                <a:gd name="T0" fmla="*/ 118 w 123"/>
                <a:gd name="T1" fmla="*/ 0 h 495"/>
                <a:gd name="T2" fmla="*/ 0 w 123"/>
                <a:gd name="T3" fmla="*/ 495 h 495"/>
                <a:gd name="T4" fmla="*/ 7 w 123"/>
                <a:gd name="T5" fmla="*/ 495 h 495"/>
                <a:gd name="T6" fmla="*/ 123 w 123"/>
                <a:gd name="T7" fmla="*/ 0 h 495"/>
                <a:gd name="T8" fmla="*/ 118 w 123"/>
                <a:gd name="T9" fmla="*/ 0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495">
                  <a:moveTo>
                    <a:pt x="118" y="0"/>
                  </a:moveTo>
                  <a:lnTo>
                    <a:pt x="0" y="495"/>
                  </a:lnTo>
                  <a:lnTo>
                    <a:pt x="7" y="495"/>
                  </a:lnTo>
                  <a:lnTo>
                    <a:pt x="123" y="0"/>
                  </a:lnTo>
                  <a:lnTo>
                    <a:pt x="1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4" name="Freeform 78"/>
            <p:cNvSpPr/>
            <p:nvPr/>
          </p:nvSpPr>
          <p:spPr bwMode="auto">
            <a:xfrm>
              <a:off x="2957" y="2843"/>
              <a:ext cx="971" cy="42"/>
            </a:xfrm>
            <a:custGeom>
              <a:avLst/>
              <a:gdLst>
                <a:gd name="T0" fmla="*/ 0 w 971"/>
                <a:gd name="T1" fmla="*/ 0 h 42"/>
                <a:gd name="T2" fmla="*/ 971 w 971"/>
                <a:gd name="T3" fmla="*/ 30 h 42"/>
                <a:gd name="T4" fmla="*/ 971 w 971"/>
                <a:gd name="T5" fmla="*/ 42 h 42"/>
                <a:gd name="T6" fmla="*/ 0 w 971"/>
                <a:gd name="T7" fmla="*/ 7 h 42"/>
                <a:gd name="T8" fmla="*/ 0 w 971"/>
                <a:gd name="T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1" h="42">
                  <a:moveTo>
                    <a:pt x="0" y="0"/>
                  </a:moveTo>
                  <a:lnTo>
                    <a:pt x="971" y="30"/>
                  </a:lnTo>
                  <a:lnTo>
                    <a:pt x="971" y="42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5" name="Freeform 79"/>
            <p:cNvSpPr/>
            <p:nvPr/>
          </p:nvSpPr>
          <p:spPr bwMode="auto">
            <a:xfrm>
              <a:off x="2865" y="2902"/>
              <a:ext cx="597" cy="57"/>
            </a:xfrm>
            <a:custGeom>
              <a:avLst/>
              <a:gdLst>
                <a:gd name="T0" fmla="*/ 0 w 597"/>
                <a:gd name="T1" fmla="*/ 0 h 57"/>
                <a:gd name="T2" fmla="*/ 597 w 597"/>
                <a:gd name="T3" fmla="*/ 50 h 57"/>
                <a:gd name="T4" fmla="*/ 597 w 597"/>
                <a:gd name="T5" fmla="*/ 57 h 57"/>
                <a:gd name="T6" fmla="*/ 0 w 597"/>
                <a:gd name="T7" fmla="*/ 12 h 57"/>
                <a:gd name="T8" fmla="*/ 0 w 597"/>
                <a:gd name="T9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57">
                  <a:moveTo>
                    <a:pt x="0" y="0"/>
                  </a:moveTo>
                  <a:lnTo>
                    <a:pt x="597" y="50"/>
                  </a:lnTo>
                  <a:lnTo>
                    <a:pt x="597" y="57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6" name="Freeform 80"/>
            <p:cNvSpPr/>
            <p:nvPr/>
          </p:nvSpPr>
          <p:spPr bwMode="auto">
            <a:xfrm>
              <a:off x="2844" y="2916"/>
              <a:ext cx="61" cy="268"/>
            </a:xfrm>
            <a:custGeom>
              <a:avLst/>
              <a:gdLst>
                <a:gd name="T0" fmla="*/ 0 w 61"/>
                <a:gd name="T1" fmla="*/ 0 h 268"/>
                <a:gd name="T2" fmla="*/ 54 w 61"/>
                <a:gd name="T3" fmla="*/ 268 h 268"/>
                <a:gd name="T4" fmla="*/ 61 w 61"/>
                <a:gd name="T5" fmla="*/ 268 h 268"/>
                <a:gd name="T6" fmla="*/ 12 w 61"/>
                <a:gd name="T7" fmla="*/ 0 h 268"/>
                <a:gd name="T8" fmla="*/ 0 w 61"/>
                <a:gd name="T9" fmla="*/ 0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268">
                  <a:moveTo>
                    <a:pt x="0" y="0"/>
                  </a:moveTo>
                  <a:lnTo>
                    <a:pt x="54" y="268"/>
                  </a:lnTo>
                  <a:lnTo>
                    <a:pt x="61" y="26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7" name="Freeform 81"/>
            <p:cNvSpPr/>
            <p:nvPr/>
          </p:nvSpPr>
          <p:spPr bwMode="auto">
            <a:xfrm>
              <a:off x="2851" y="2909"/>
              <a:ext cx="608" cy="519"/>
            </a:xfrm>
            <a:custGeom>
              <a:avLst/>
              <a:gdLst>
                <a:gd name="T0" fmla="*/ 0 w 608"/>
                <a:gd name="T1" fmla="*/ 9 h 519"/>
                <a:gd name="T2" fmla="*/ 601 w 608"/>
                <a:gd name="T3" fmla="*/ 519 h 519"/>
                <a:gd name="T4" fmla="*/ 608 w 608"/>
                <a:gd name="T5" fmla="*/ 509 h 519"/>
                <a:gd name="T6" fmla="*/ 7 w 608"/>
                <a:gd name="T7" fmla="*/ 0 h 519"/>
                <a:gd name="T8" fmla="*/ 0 w 608"/>
                <a:gd name="T9" fmla="*/ 9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8" h="519">
                  <a:moveTo>
                    <a:pt x="0" y="9"/>
                  </a:moveTo>
                  <a:lnTo>
                    <a:pt x="601" y="519"/>
                  </a:lnTo>
                  <a:lnTo>
                    <a:pt x="608" y="509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8" name="Freeform 82"/>
            <p:cNvSpPr/>
            <p:nvPr/>
          </p:nvSpPr>
          <p:spPr bwMode="auto">
            <a:xfrm>
              <a:off x="3474" y="2985"/>
              <a:ext cx="21" cy="421"/>
            </a:xfrm>
            <a:custGeom>
              <a:avLst/>
              <a:gdLst>
                <a:gd name="T0" fmla="*/ 11 w 21"/>
                <a:gd name="T1" fmla="*/ 7 h 421"/>
                <a:gd name="T2" fmla="*/ 0 w 21"/>
                <a:gd name="T3" fmla="*/ 421 h 421"/>
                <a:gd name="T4" fmla="*/ 11 w 21"/>
                <a:gd name="T5" fmla="*/ 421 h 421"/>
                <a:gd name="T6" fmla="*/ 21 w 21"/>
                <a:gd name="T7" fmla="*/ 0 h 421"/>
                <a:gd name="T8" fmla="*/ 11 w 21"/>
                <a:gd name="T9" fmla="*/ 7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421">
                  <a:moveTo>
                    <a:pt x="11" y="7"/>
                  </a:moveTo>
                  <a:lnTo>
                    <a:pt x="0" y="421"/>
                  </a:lnTo>
                  <a:lnTo>
                    <a:pt x="11" y="421"/>
                  </a:lnTo>
                  <a:lnTo>
                    <a:pt x="21" y="0"/>
                  </a:lnTo>
                  <a:lnTo>
                    <a:pt x="11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9" name="Freeform 83"/>
            <p:cNvSpPr/>
            <p:nvPr/>
          </p:nvSpPr>
          <p:spPr bwMode="auto">
            <a:xfrm>
              <a:off x="3519" y="2959"/>
              <a:ext cx="520" cy="296"/>
            </a:xfrm>
            <a:custGeom>
              <a:avLst/>
              <a:gdLst>
                <a:gd name="T0" fmla="*/ 0 w 520"/>
                <a:gd name="T1" fmla="*/ 16 h 296"/>
                <a:gd name="T2" fmla="*/ 509 w 520"/>
                <a:gd name="T3" fmla="*/ 296 h 296"/>
                <a:gd name="T4" fmla="*/ 520 w 520"/>
                <a:gd name="T5" fmla="*/ 286 h 296"/>
                <a:gd name="T6" fmla="*/ 0 w 520"/>
                <a:gd name="T7" fmla="*/ 0 h 296"/>
                <a:gd name="T8" fmla="*/ 0 w 520"/>
                <a:gd name="T9" fmla="*/ 16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0" h="296">
                  <a:moveTo>
                    <a:pt x="0" y="16"/>
                  </a:moveTo>
                  <a:lnTo>
                    <a:pt x="509" y="296"/>
                  </a:lnTo>
                  <a:lnTo>
                    <a:pt x="520" y="286"/>
                  </a:lnTo>
                  <a:lnTo>
                    <a:pt x="0" y="0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0" name="Freeform 84"/>
            <p:cNvSpPr/>
            <p:nvPr/>
          </p:nvSpPr>
          <p:spPr bwMode="auto">
            <a:xfrm>
              <a:off x="4082" y="3011"/>
              <a:ext cx="616" cy="246"/>
            </a:xfrm>
            <a:custGeom>
              <a:avLst/>
              <a:gdLst>
                <a:gd name="T0" fmla="*/ 0 w 616"/>
                <a:gd name="T1" fmla="*/ 232 h 246"/>
                <a:gd name="T2" fmla="*/ 616 w 616"/>
                <a:gd name="T3" fmla="*/ 0 h 246"/>
                <a:gd name="T4" fmla="*/ 616 w 616"/>
                <a:gd name="T5" fmla="*/ 12 h 246"/>
                <a:gd name="T6" fmla="*/ 0 w 616"/>
                <a:gd name="T7" fmla="*/ 246 h 246"/>
                <a:gd name="T8" fmla="*/ 0 w 616"/>
                <a:gd name="T9" fmla="*/ 232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6" h="246">
                  <a:moveTo>
                    <a:pt x="0" y="232"/>
                  </a:moveTo>
                  <a:lnTo>
                    <a:pt x="616" y="0"/>
                  </a:lnTo>
                  <a:lnTo>
                    <a:pt x="616" y="12"/>
                  </a:lnTo>
                  <a:lnTo>
                    <a:pt x="0" y="246"/>
                  </a:lnTo>
                  <a:lnTo>
                    <a:pt x="0" y="2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1" name="Freeform 85"/>
            <p:cNvSpPr/>
            <p:nvPr/>
          </p:nvSpPr>
          <p:spPr bwMode="auto">
            <a:xfrm>
              <a:off x="4755" y="2992"/>
              <a:ext cx="284" cy="19"/>
            </a:xfrm>
            <a:custGeom>
              <a:avLst/>
              <a:gdLst>
                <a:gd name="T0" fmla="*/ 0 w 284"/>
                <a:gd name="T1" fmla="*/ 7 h 19"/>
                <a:gd name="T2" fmla="*/ 284 w 284"/>
                <a:gd name="T3" fmla="*/ 0 h 19"/>
                <a:gd name="T4" fmla="*/ 284 w 284"/>
                <a:gd name="T5" fmla="*/ 7 h 19"/>
                <a:gd name="T6" fmla="*/ 0 w 284"/>
                <a:gd name="T7" fmla="*/ 19 h 19"/>
                <a:gd name="T8" fmla="*/ 0 w 284"/>
                <a:gd name="T9" fmla="*/ 7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4" h="19">
                  <a:moveTo>
                    <a:pt x="0" y="7"/>
                  </a:moveTo>
                  <a:lnTo>
                    <a:pt x="284" y="0"/>
                  </a:lnTo>
                  <a:lnTo>
                    <a:pt x="284" y="7"/>
                  </a:lnTo>
                  <a:lnTo>
                    <a:pt x="0" y="19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2" name="Freeform 86"/>
            <p:cNvSpPr/>
            <p:nvPr/>
          </p:nvSpPr>
          <p:spPr bwMode="auto">
            <a:xfrm>
              <a:off x="4343" y="3013"/>
              <a:ext cx="360" cy="452"/>
            </a:xfrm>
            <a:custGeom>
              <a:avLst/>
              <a:gdLst>
                <a:gd name="T0" fmla="*/ 360 w 360"/>
                <a:gd name="T1" fmla="*/ 0 h 452"/>
                <a:gd name="T2" fmla="*/ 0 w 360"/>
                <a:gd name="T3" fmla="*/ 452 h 452"/>
                <a:gd name="T4" fmla="*/ 16 w 360"/>
                <a:gd name="T5" fmla="*/ 452 h 452"/>
                <a:gd name="T6" fmla="*/ 360 w 360"/>
                <a:gd name="T7" fmla="*/ 10 h 452"/>
                <a:gd name="T8" fmla="*/ 360 w 360"/>
                <a:gd name="T9" fmla="*/ 0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0" h="452">
                  <a:moveTo>
                    <a:pt x="360" y="0"/>
                  </a:moveTo>
                  <a:lnTo>
                    <a:pt x="0" y="452"/>
                  </a:lnTo>
                  <a:lnTo>
                    <a:pt x="16" y="452"/>
                  </a:lnTo>
                  <a:lnTo>
                    <a:pt x="360" y="10"/>
                  </a:lnTo>
                  <a:lnTo>
                    <a:pt x="36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3" name="Freeform 87"/>
            <p:cNvSpPr/>
            <p:nvPr/>
          </p:nvSpPr>
          <p:spPr bwMode="auto">
            <a:xfrm>
              <a:off x="4532" y="3023"/>
              <a:ext cx="180" cy="270"/>
            </a:xfrm>
            <a:custGeom>
              <a:avLst/>
              <a:gdLst>
                <a:gd name="T0" fmla="*/ 171 w 180"/>
                <a:gd name="T1" fmla="*/ 0 h 270"/>
                <a:gd name="T2" fmla="*/ 0 w 180"/>
                <a:gd name="T3" fmla="*/ 262 h 270"/>
                <a:gd name="T4" fmla="*/ 14 w 180"/>
                <a:gd name="T5" fmla="*/ 270 h 270"/>
                <a:gd name="T6" fmla="*/ 180 w 180"/>
                <a:gd name="T7" fmla="*/ 0 h 270"/>
                <a:gd name="T8" fmla="*/ 171 w 180"/>
                <a:gd name="T9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0" h="270">
                  <a:moveTo>
                    <a:pt x="171" y="0"/>
                  </a:moveTo>
                  <a:lnTo>
                    <a:pt x="0" y="262"/>
                  </a:lnTo>
                  <a:lnTo>
                    <a:pt x="14" y="270"/>
                  </a:lnTo>
                  <a:lnTo>
                    <a:pt x="180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4" name="Freeform 88"/>
            <p:cNvSpPr/>
            <p:nvPr/>
          </p:nvSpPr>
          <p:spPr bwMode="auto">
            <a:xfrm>
              <a:off x="4352" y="3330"/>
              <a:ext cx="149" cy="143"/>
            </a:xfrm>
            <a:custGeom>
              <a:avLst/>
              <a:gdLst>
                <a:gd name="T0" fmla="*/ 149 w 149"/>
                <a:gd name="T1" fmla="*/ 0 h 143"/>
                <a:gd name="T2" fmla="*/ 0 w 149"/>
                <a:gd name="T3" fmla="*/ 133 h 143"/>
                <a:gd name="T4" fmla="*/ 7 w 149"/>
                <a:gd name="T5" fmla="*/ 143 h 143"/>
                <a:gd name="T6" fmla="*/ 149 w 149"/>
                <a:gd name="T7" fmla="*/ 8 h 143"/>
                <a:gd name="T8" fmla="*/ 149 w 149"/>
                <a:gd name="T9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143">
                  <a:moveTo>
                    <a:pt x="149" y="0"/>
                  </a:moveTo>
                  <a:lnTo>
                    <a:pt x="0" y="133"/>
                  </a:lnTo>
                  <a:lnTo>
                    <a:pt x="7" y="143"/>
                  </a:lnTo>
                  <a:lnTo>
                    <a:pt x="149" y="8"/>
                  </a:lnTo>
                  <a:lnTo>
                    <a:pt x="14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5" name="Freeform 89"/>
            <p:cNvSpPr/>
            <p:nvPr/>
          </p:nvSpPr>
          <p:spPr bwMode="auto">
            <a:xfrm>
              <a:off x="3497" y="3262"/>
              <a:ext cx="542" cy="166"/>
            </a:xfrm>
            <a:custGeom>
              <a:avLst/>
              <a:gdLst>
                <a:gd name="T0" fmla="*/ 0 w 542"/>
                <a:gd name="T1" fmla="*/ 151 h 166"/>
                <a:gd name="T2" fmla="*/ 533 w 542"/>
                <a:gd name="T3" fmla="*/ 0 h 166"/>
                <a:gd name="T4" fmla="*/ 542 w 542"/>
                <a:gd name="T5" fmla="*/ 9 h 166"/>
                <a:gd name="T6" fmla="*/ 0 w 542"/>
                <a:gd name="T7" fmla="*/ 166 h 166"/>
                <a:gd name="T8" fmla="*/ 0 w 542"/>
                <a:gd name="T9" fmla="*/ 151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2" h="166">
                  <a:moveTo>
                    <a:pt x="0" y="151"/>
                  </a:moveTo>
                  <a:lnTo>
                    <a:pt x="533" y="0"/>
                  </a:lnTo>
                  <a:lnTo>
                    <a:pt x="542" y="9"/>
                  </a:lnTo>
                  <a:lnTo>
                    <a:pt x="0" y="166"/>
                  </a:lnTo>
                  <a:lnTo>
                    <a:pt x="0" y="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6" name="Freeform 90"/>
            <p:cNvSpPr/>
            <p:nvPr/>
          </p:nvSpPr>
          <p:spPr bwMode="auto">
            <a:xfrm>
              <a:off x="3509" y="3430"/>
              <a:ext cx="789" cy="61"/>
            </a:xfrm>
            <a:custGeom>
              <a:avLst/>
              <a:gdLst>
                <a:gd name="T0" fmla="*/ 0 w 789"/>
                <a:gd name="T1" fmla="*/ 0 h 61"/>
                <a:gd name="T2" fmla="*/ 789 w 789"/>
                <a:gd name="T3" fmla="*/ 52 h 61"/>
                <a:gd name="T4" fmla="*/ 789 w 789"/>
                <a:gd name="T5" fmla="*/ 61 h 61"/>
                <a:gd name="T6" fmla="*/ 0 w 789"/>
                <a:gd name="T7" fmla="*/ 7 h 61"/>
                <a:gd name="T8" fmla="*/ 0 w 789"/>
                <a:gd name="T9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9" h="61">
                  <a:moveTo>
                    <a:pt x="0" y="0"/>
                  </a:moveTo>
                  <a:lnTo>
                    <a:pt x="789" y="52"/>
                  </a:lnTo>
                  <a:lnTo>
                    <a:pt x="789" y="61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7" name="Freeform 91"/>
            <p:cNvSpPr/>
            <p:nvPr/>
          </p:nvSpPr>
          <p:spPr bwMode="auto">
            <a:xfrm>
              <a:off x="4066" y="3267"/>
              <a:ext cx="234" cy="210"/>
            </a:xfrm>
            <a:custGeom>
              <a:avLst/>
              <a:gdLst>
                <a:gd name="T0" fmla="*/ 0 w 234"/>
                <a:gd name="T1" fmla="*/ 0 h 210"/>
                <a:gd name="T2" fmla="*/ 234 w 234"/>
                <a:gd name="T3" fmla="*/ 210 h 210"/>
                <a:gd name="T4" fmla="*/ 234 w 234"/>
                <a:gd name="T5" fmla="*/ 198 h 210"/>
                <a:gd name="T6" fmla="*/ 11 w 234"/>
                <a:gd name="T7" fmla="*/ 0 h 210"/>
                <a:gd name="T8" fmla="*/ 0 w 234"/>
                <a:gd name="T9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210">
                  <a:moveTo>
                    <a:pt x="0" y="0"/>
                  </a:moveTo>
                  <a:lnTo>
                    <a:pt x="234" y="210"/>
                  </a:lnTo>
                  <a:lnTo>
                    <a:pt x="234" y="198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8" name="Oval 92"/>
            <p:cNvSpPr>
              <a:spLocks noChangeArrowheads="1"/>
            </p:cNvSpPr>
            <p:nvPr/>
          </p:nvSpPr>
          <p:spPr bwMode="auto">
            <a:xfrm>
              <a:off x="2830" y="965"/>
              <a:ext cx="78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9" name="Oval 93"/>
            <p:cNvSpPr>
              <a:spLocks noChangeArrowheads="1"/>
            </p:cNvSpPr>
            <p:nvPr/>
          </p:nvSpPr>
          <p:spPr bwMode="auto">
            <a:xfrm>
              <a:off x="3374" y="1076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0" name="Oval 94"/>
            <p:cNvSpPr>
              <a:spLocks noChangeArrowheads="1"/>
            </p:cNvSpPr>
            <p:nvPr/>
          </p:nvSpPr>
          <p:spPr bwMode="auto">
            <a:xfrm>
              <a:off x="3424" y="719"/>
              <a:ext cx="69" cy="6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1" name="Oval 95"/>
            <p:cNvSpPr>
              <a:spLocks noChangeArrowheads="1"/>
            </p:cNvSpPr>
            <p:nvPr/>
          </p:nvSpPr>
          <p:spPr bwMode="auto">
            <a:xfrm>
              <a:off x="3623" y="593"/>
              <a:ext cx="78" cy="8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2" name="Oval 96"/>
            <p:cNvSpPr>
              <a:spLocks noChangeArrowheads="1"/>
            </p:cNvSpPr>
            <p:nvPr/>
          </p:nvSpPr>
          <p:spPr bwMode="auto">
            <a:xfrm>
              <a:off x="4044" y="984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3" name="Oval 97"/>
            <p:cNvSpPr>
              <a:spLocks noChangeArrowheads="1"/>
            </p:cNvSpPr>
            <p:nvPr/>
          </p:nvSpPr>
          <p:spPr bwMode="auto">
            <a:xfrm>
              <a:off x="4399" y="832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4" name="Oval 98"/>
            <p:cNvSpPr>
              <a:spLocks noChangeArrowheads="1"/>
            </p:cNvSpPr>
            <p:nvPr/>
          </p:nvSpPr>
          <p:spPr bwMode="auto">
            <a:xfrm>
              <a:off x="4700" y="1076"/>
              <a:ext cx="69" cy="6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5" name="Oval 99"/>
            <p:cNvSpPr>
              <a:spLocks noChangeArrowheads="1"/>
            </p:cNvSpPr>
            <p:nvPr/>
          </p:nvSpPr>
          <p:spPr bwMode="auto">
            <a:xfrm>
              <a:off x="4745" y="2263"/>
              <a:ext cx="64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6" name="Oval 100"/>
            <p:cNvSpPr>
              <a:spLocks noChangeArrowheads="1"/>
            </p:cNvSpPr>
            <p:nvPr/>
          </p:nvSpPr>
          <p:spPr bwMode="auto">
            <a:xfrm>
              <a:off x="3800" y="1583"/>
              <a:ext cx="50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7" name="Oval 101"/>
            <p:cNvSpPr>
              <a:spLocks noChangeArrowheads="1"/>
            </p:cNvSpPr>
            <p:nvPr/>
          </p:nvSpPr>
          <p:spPr bwMode="auto">
            <a:xfrm>
              <a:off x="4949" y="2499"/>
              <a:ext cx="92" cy="9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8" name="Oval 102"/>
            <p:cNvSpPr>
              <a:spLocks noChangeArrowheads="1"/>
            </p:cNvSpPr>
            <p:nvPr/>
          </p:nvSpPr>
          <p:spPr bwMode="auto">
            <a:xfrm>
              <a:off x="4272" y="1706"/>
              <a:ext cx="106" cy="10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9" name="Oval 103"/>
            <p:cNvSpPr>
              <a:spLocks noChangeArrowheads="1"/>
            </p:cNvSpPr>
            <p:nvPr/>
          </p:nvSpPr>
          <p:spPr bwMode="auto">
            <a:xfrm>
              <a:off x="4518" y="1550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0" name="Oval 104"/>
            <p:cNvSpPr>
              <a:spLocks noChangeArrowheads="1"/>
            </p:cNvSpPr>
            <p:nvPr/>
          </p:nvSpPr>
          <p:spPr bwMode="auto">
            <a:xfrm>
              <a:off x="5032" y="1124"/>
              <a:ext cx="85" cy="8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1" name="Oval 105"/>
            <p:cNvSpPr>
              <a:spLocks noChangeArrowheads="1"/>
            </p:cNvSpPr>
            <p:nvPr/>
          </p:nvSpPr>
          <p:spPr bwMode="auto">
            <a:xfrm>
              <a:off x="5039" y="1536"/>
              <a:ext cx="92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2" name="Oval 106"/>
            <p:cNvSpPr>
              <a:spLocks noChangeArrowheads="1"/>
            </p:cNvSpPr>
            <p:nvPr/>
          </p:nvSpPr>
          <p:spPr bwMode="auto">
            <a:xfrm>
              <a:off x="5155" y="2440"/>
              <a:ext cx="66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3" name="Oval 107"/>
            <p:cNvSpPr>
              <a:spLocks noChangeArrowheads="1"/>
            </p:cNvSpPr>
            <p:nvPr/>
          </p:nvSpPr>
          <p:spPr bwMode="auto">
            <a:xfrm>
              <a:off x="5342" y="2040"/>
              <a:ext cx="83" cy="8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4" name="Oval 108"/>
            <p:cNvSpPr>
              <a:spLocks noChangeArrowheads="1"/>
            </p:cNvSpPr>
            <p:nvPr/>
          </p:nvSpPr>
          <p:spPr bwMode="auto">
            <a:xfrm>
              <a:off x="4196" y="2078"/>
              <a:ext cx="47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5" name="Oval 109"/>
            <p:cNvSpPr>
              <a:spLocks noChangeArrowheads="1"/>
            </p:cNvSpPr>
            <p:nvPr/>
          </p:nvSpPr>
          <p:spPr bwMode="auto">
            <a:xfrm>
              <a:off x="4293" y="3454"/>
              <a:ext cx="76" cy="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6" name="Oval 110"/>
            <p:cNvSpPr>
              <a:spLocks noChangeArrowheads="1"/>
            </p:cNvSpPr>
            <p:nvPr/>
          </p:nvSpPr>
          <p:spPr bwMode="auto">
            <a:xfrm>
              <a:off x="4482" y="3274"/>
              <a:ext cx="74" cy="7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7" name="Oval 111"/>
            <p:cNvSpPr>
              <a:spLocks noChangeArrowheads="1"/>
            </p:cNvSpPr>
            <p:nvPr/>
          </p:nvSpPr>
          <p:spPr bwMode="auto">
            <a:xfrm>
              <a:off x="4693" y="2971"/>
              <a:ext cx="62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8" name="Oval 112"/>
            <p:cNvSpPr>
              <a:spLocks noChangeArrowheads="1"/>
            </p:cNvSpPr>
            <p:nvPr/>
          </p:nvSpPr>
          <p:spPr bwMode="auto">
            <a:xfrm>
              <a:off x="5039" y="2954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9" name="Oval 113"/>
            <p:cNvSpPr>
              <a:spLocks noChangeArrowheads="1"/>
            </p:cNvSpPr>
            <p:nvPr/>
          </p:nvSpPr>
          <p:spPr bwMode="auto">
            <a:xfrm>
              <a:off x="4025" y="3224"/>
              <a:ext cx="62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0" name="Oval 114"/>
            <p:cNvSpPr>
              <a:spLocks noChangeArrowheads="1"/>
            </p:cNvSpPr>
            <p:nvPr/>
          </p:nvSpPr>
          <p:spPr bwMode="auto">
            <a:xfrm>
              <a:off x="3381" y="1169"/>
              <a:ext cx="59" cy="5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1" name="Oval 115"/>
            <p:cNvSpPr>
              <a:spLocks noChangeArrowheads="1"/>
            </p:cNvSpPr>
            <p:nvPr/>
          </p:nvSpPr>
          <p:spPr bwMode="auto">
            <a:xfrm>
              <a:off x="2574" y="2073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2" name="Oval 116"/>
            <p:cNvSpPr>
              <a:spLocks noChangeArrowheads="1"/>
            </p:cNvSpPr>
            <p:nvPr/>
          </p:nvSpPr>
          <p:spPr bwMode="auto">
            <a:xfrm>
              <a:off x="2410" y="2459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3" name="Oval 117"/>
            <p:cNvSpPr>
              <a:spLocks noChangeArrowheads="1"/>
            </p:cNvSpPr>
            <p:nvPr/>
          </p:nvSpPr>
          <p:spPr bwMode="auto">
            <a:xfrm>
              <a:off x="2867" y="3174"/>
              <a:ext cx="79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4" name="Oval 118"/>
            <p:cNvSpPr>
              <a:spLocks noChangeArrowheads="1"/>
            </p:cNvSpPr>
            <p:nvPr/>
          </p:nvSpPr>
          <p:spPr bwMode="auto">
            <a:xfrm>
              <a:off x="2811" y="2862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5" name="Oval 119"/>
            <p:cNvSpPr>
              <a:spLocks noChangeArrowheads="1"/>
            </p:cNvSpPr>
            <p:nvPr/>
          </p:nvSpPr>
          <p:spPr bwMode="auto">
            <a:xfrm>
              <a:off x="2867" y="2791"/>
              <a:ext cx="95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6" name="Oval 120"/>
            <p:cNvSpPr>
              <a:spLocks noChangeArrowheads="1"/>
            </p:cNvSpPr>
            <p:nvPr/>
          </p:nvSpPr>
          <p:spPr bwMode="auto">
            <a:xfrm>
              <a:off x="2410" y="1635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7" name="Oval 121"/>
            <p:cNvSpPr>
              <a:spLocks noChangeArrowheads="1"/>
            </p:cNvSpPr>
            <p:nvPr/>
          </p:nvSpPr>
          <p:spPr bwMode="auto">
            <a:xfrm>
              <a:off x="3599" y="2270"/>
              <a:ext cx="45" cy="4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8" name="Oval 122"/>
            <p:cNvSpPr>
              <a:spLocks noChangeArrowheads="1"/>
            </p:cNvSpPr>
            <p:nvPr/>
          </p:nvSpPr>
          <p:spPr bwMode="auto">
            <a:xfrm>
              <a:off x="3462" y="2918"/>
              <a:ext cx="59" cy="6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9" name="Oval 123"/>
            <p:cNvSpPr>
              <a:spLocks noChangeArrowheads="1"/>
            </p:cNvSpPr>
            <p:nvPr/>
          </p:nvSpPr>
          <p:spPr bwMode="auto">
            <a:xfrm>
              <a:off x="3594" y="3449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0" name="Oval 124"/>
            <p:cNvSpPr>
              <a:spLocks noChangeArrowheads="1"/>
            </p:cNvSpPr>
            <p:nvPr/>
          </p:nvSpPr>
          <p:spPr bwMode="auto">
            <a:xfrm>
              <a:off x="3445" y="3399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1" name="Oval 125"/>
            <p:cNvSpPr>
              <a:spLocks noChangeArrowheads="1"/>
            </p:cNvSpPr>
            <p:nvPr/>
          </p:nvSpPr>
          <p:spPr bwMode="auto">
            <a:xfrm>
              <a:off x="2792" y="1270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2" name="Oval 126"/>
            <p:cNvSpPr>
              <a:spLocks noChangeArrowheads="1"/>
            </p:cNvSpPr>
            <p:nvPr/>
          </p:nvSpPr>
          <p:spPr bwMode="auto">
            <a:xfrm>
              <a:off x="2564" y="1756"/>
              <a:ext cx="95" cy="9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3" name="Oval 127"/>
            <p:cNvSpPr>
              <a:spLocks noChangeArrowheads="1"/>
            </p:cNvSpPr>
            <p:nvPr/>
          </p:nvSpPr>
          <p:spPr bwMode="auto">
            <a:xfrm>
              <a:off x="3107" y="1756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4" name="Oval 128"/>
            <p:cNvSpPr>
              <a:spLocks noChangeArrowheads="1"/>
            </p:cNvSpPr>
            <p:nvPr/>
          </p:nvSpPr>
          <p:spPr bwMode="auto">
            <a:xfrm>
              <a:off x="3263" y="2030"/>
              <a:ext cx="99" cy="1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5" name="Oval 129"/>
            <p:cNvSpPr>
              <a:spLocks noChangeArrowheads="1"/>
            </p:cNvSpPr>
            <p:nvPr/>
          </p:nvSpPr>
          <p:spPr bwMode="auto">
            <a:xfrm>
              <a:off x="3021" y="2412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6" name="Oval 130"/>
            <p:cNvSpPr>
              <a:spLocks noChangeArrowheads="1"/>
            </p:cNvSpPr>
            <p:nvPr/>
          </p:nvSpPr>
          <p:spPr bwMode="auto">
            <a:xfrm>
              <a:off x="3919" y="2828"/>
              <a:ext cx="102" cy="10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7" name="Oval 131"/>
            <p:cNvSpPr>
              <a:spLocks noChangeArrowheads="1"/>
            </p:cNvSpPr>
            <p:nvPr/>
          </p:nvSpPr>
          <p:spPr bwMode="auto">
            <a:xfrm>
              <a:off x="4163" y="2705"/>
              <a:ext cx="45" cy="4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8" name="Oval 132"/>
            <p:cNvSpPr>
              <a:spLocks noChangeArrowheads="1"/>
            </p:cNvSpPr>
            <p:nvPr/>
          </p:nvSpPr>
          <p:spPr bwMode="auto">
            <a:xfrm>
              <a:off x="4281" y="638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9" name="Freeform 133"/>
            <p:cNvSpPr/>
            <p:nvPr/>
          </p:nvSpPr>
          <p:spPr bwMode="auto">
            <a:xfrm>
              <a:off x="2893" y="641"/>
              <a:ext cx="744" cy="357"/>
            </a:xfrm>
            <a:custGeom>
              <a:avLst/>
              <a:gdLst>
                <a:gd name="T0" fmla="*/ 0 w 744"/>
                <a:gd name="T1" fmla="*/ 343 h 357"/>
                <a:gd name="T2" fmla="*/ 734 w 744"/>
                <a:gd name="T3" fmla="*/ 0 h 357"/>
                <a:gd name="T4" fmla="*/ 744 w 744"/>
                <a:gd name="T5" fmla="*/ 11 h 357"/>
                <a:gd name="T6" fmla="*/ 8 w 744"/>
                <a:gd name="T7" fmla="*/ 357 h 357"/>
                <a:gd name="T8" fmla="*/ 0 w 744"/>
                <a:gd name="T9" fmla="*/ 343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4" h="357">
                  <a:moveTo>
                    <a:pt x="0" y="343"/>
                  </a:moveTo>
                  <a:lnTo>
                    <a:pt x="734" y="0"/>
                  </a:lnTo>
                  <a:lnTo>
                    <a:pt x="744" y="11"/>
                  </a:lnTo>
                  <a:lnTo>
                    <a:pt x="8" y="357"/>
                  </a:lnTo>
                  <a:lnTo>
                    <a:pt x="0" y="3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0" name="Freeform 134"/>
            <p:cNvSpPr/>
            <p:nvPr/>
          </p:nvSpPr>
          <p:spPr bwMode="auto">
            <a:xfrm>
              <a:off x="3694" y="633"/>
              <a:ext cx="592" cy="50"/>
            </a:xfrm>
            <a:custGeom>
              <a:avLst/>
              <a:gdLst>
                <a:gd name="T0" fmla="*/ 0 w 592"/>
                <a:gd name="T1" fmla="*/ 0 h 50"/>
                <a:gd name="T2" fmla="*/ 592 w 592"/>
                <a:gd name="T3" fmla="*/ 41 h 50"/>
                <a:gd name="T4" fmla="*/ 592 w 592"/>
                <a:gd name="T5" fmla="*/ 50 h 50"/>
                <a:gd name="T6" fmla="*/ 0 w 592"/>
                <a:gd name="T7" fmla="*/ 12 h 50"/>
                <a:gd name="T8" fmla="*/ 0 w 592"/>
                <a:gd name="T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50">
                  <a:moveTo>
                    <a:pt x="0" y="0"/>
                  </a:moveTo>
                  <a:lnTo>
                    <a:pt x="592" y="41"/>
                  </a:lnTo>
                  <a:lnTo>
                    <a:pt x="592" y="50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1" name="Freeform 135"/>
            <p:cNvSpPr/>
            <p:nvPr/>
          </p:nvSpPr>
          <p:spPr bwMode="auto">
            <a:xfrm>
              <a:off x="3694" y="641"/>
              <a:ext cx="713" cy="234"/>
            </a:xfrm>
            <a:custGeom>
              <a:avLst/>
              <a:gdLst>
                <a:gd name="T0" fmla="*/ 0 w 713"/>
                <a:gd name="T1" fmla="*/ 7 h 234"/>
                <a:gd name="T2" fmla="*/ 713 w 713"/>
                <a:gd name="T3" fmla="*/ 234 h 234"/>
                <a:gd name="T4" fmla="*/ 713 w 713"/>
                <a:gd name="T5" fmla="*/ 222 h 234"/>
                <a:gd name="T6" fmla="*/ 0 w 713"/>
                <a:gd name="T7" fmla="*/ 0 h 234"/>
                <a:gd name="T8" fmla="*/ 0 w 713"/>
                <a:gd name="T9" fmla="*/ 7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3" h="234">
                  <a:moveTo>
                    <a:pt x="0" y="7"/>
                  </a:moveTo>
                  <a:lnTo>
                    <a:pt x="713" y="234"/>
                  </a:lnTo>
                  <a:lnTo>
                    <a:pt x="713" y="222"/>
                  </a:lnTo>
                  <a:lnTo>
                    <a:pt x="0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2" name="Freeform 136"/>
            <p:cNvSpPr/>
            <p:nvPr/>
          </p:nvSpPr>
          <p:spPr bwMode="auto">
            <a:xfrm>
              <a:off x="4338" y="697"/>
              <a:ext cx="705" cy="464"/>
            </a:xfrm>
            <a:custGeom>
              <a:avLst/>
              <a:gdLst>
                <a:gd name="T0" fmla="*/ 0 w 705"/>
                <a:gd name="T1" fmla="*/ 15 h 464"/>
                <a:gd name="T2" fmla="*/ 701 w 705"/>
                <a:gd name="T3" fmla="*/ 464 h 464"/>
                <a:gd name="T4" fmla="*/ 705 w 705"/>
                <a:gd name="T5" fmla="*/ 457 h 464"/>
                <a:gd name="T6" fmla="*/ 7 w 705"/>
                <a:gd name="T7" fmla="*/ 0 h 464"/>
                <a:gd name="T8" fmla="*/ 0 w 705"/>
                <a:gd name="T9" fmla="*/ 15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5" h="464">
                  <a:moveTo>
                    <a:pt x="0" y="15"/>
                  </a:moveTo>
                  <a:lnTo>
                    <a:pt x="701" y="464"/>
                  </a:lnTo>
                  <a:lnTo>
                    <a:pt x="705" y="457"/>
                  </a:lnTo>
                  <a:lnTo>
                    <a:pt x="7" y="0"/>
                  </a:lnTo>
                  <a:lnTo>
                    <a:pt x="0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3" name="Freeform 137"/>
            <p:cNvSpPr/>
            <p:nvPr/>
          </p:nvSpPr>
          <p:spPr bwMode="auto">
            <a:xfrm>
              <a:off x="5086" y="2111"/>
              <a:ext cx="301" cy="850"/>
            </a:xfrm>
            <a:custGeom>
              <a:avLst/>
              <a:gdLst>
                <a:gd name="T0" fmla="*/ 301 w 301"/>
                <a:gd name="T1" fmla="*/ 0 h 850"/>
                <a:gd name="T2" fmla="*/ 12 w 301"/>
                <a:gd name="T3" fmla="*/ 850 h 850"/>
                <a:gd name="T4" fmla="*/ 0 w 301"/>
                <a:gd name="T5" fmla="*/ 850 h 850"/>
                <a:gd name="T6" fmla="*/ 289 w 301"/>
                <a:gd name="T7" fmla="*/ 0 h 850"/>
                <a:gd name="T8" fmla="*/ 301 w 301"/>
                <a:gd name="T9" fmla="*/ 0 h 8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1" h="850">
                  <a:moveTo>
                    <a:pt x="301" y="0"/>
                  </a:moveTo>
                  <a:lnTo>
                    <a:pt x="12" y="850"/>
                  </a:lnTo>
                  <a:lnTo>
                    <a:pt x="0" y="850"/>
                  </a:lnTo>
                  <a:lnTo>
                    <a:pt x="289" y="0"/>
                  </a:lnTo>
                  <a:lnTo>
                    <a:pt x="30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4" name="Freeform 138"/>
            <p:cNvSpPr/>
            <p:nvPr/>
          </p:nvSpPr>
          <p:spPr bwMode="auto">
            <a:xfrm>
              <a:off x="4359" y="3018"/>
              <a:ext cx="703" cy="469"/>
            </a:xfrm>
            <a:custGeom>
              <a:avLst/>
              <a:gdLst>
                <a:gd name="T0" fmla="*/ 0 w 703"/>
                <a:gd name="T1" fmla="*/ 469 h 469"/>
                <a:gd name="T2" fmla="*/ 703 w 703"/>
                <a:gd name="T3" fmla="*/ 5 h 469"/>
                <a:gd name="T4" fmla="*/ 692 w 703"/>
                <a:gd name="T5" fmla="*/ 0 h 469"/>
                <a:gd name="T6" fmla="*/ 0 w 703"/>
                <a:gd name="T7" fmla="*/ 459 h 469"/>
                <a:gd name="T8" fmla="*/ 0 w 703"/>
                <a:gd name="T9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3" h="469">
                  <a:moveTo>
                    <a:pt x="0" y="469"/>
                  </a:moveTo>
                  <a:lnTo>
                    <a:pt x="703" y="5"/>
                  </a:lnTo>
                  <a:lnTo>
                    <a:pt x="692" y="0"/>
                  </a:lnTo>
                  <a:lnTo>
                    <a:pt x="0" y="459"/>
                  </a:lnTo>
                  <a:lnTo>
                    <a:pt x="0" y="4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5" name="Freeform 139"/>
            <p:cNvSpPr/>
            <p:nvPr/>
          </p:nvSpPr>
          <p:spPr bwMode="auto">
            <a:xfrm>
              <a:off x="2929" y="3229"/>
              <a:ext cx="521" cy="213"/>
            </a:xfrm>
            <a:custGeom>
              <a:avLst/>
              <a:gdLst>
                <a:gd name="T0" fmla="*/ 0 w 521"/>
                <a:gd name="T1" fmla="*/ 11 h 213"/>
                <a:gd name="T2" fmla="*/ 521 w 521"/>
                <a:gd name="T3" fmla="*/ 213 h 213"/>
                <a:gd name="T4" fmla="*/ 521 w 521"/>
                <a:gd name="T5" fmla="*/ 196 h 213"/>
                <a:gd name="T6" fmla="*/ 7 w 521"/>
                <a:gd name="T7" fmla="*/ 0 h 213"/>
                <a:gd name="T8" fmla="*/ 0 w 521"/>
                <a:gd name="T9" fmla="*/ 11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213">
                  <a:moveTo>
                    <a:pt x="0" y="11"/>
                  </a:moveTo>
                  <a:lnTo>
                    <a:pt x="521" y="213"/>
                  </a:lnTo>
                  <a:lnTo>
                    <a:pt x="521" y="196"/>
                  </a:lnTo>
                  <a:lnTo>
                    <a:pt x="7" y="0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6" name="Freeform 140"/>
            <p:cNvSpPr/>
            <p:nvPr/>
          </p:nvSpPr>
          <p:spPr bwMode="auto">
            <a:xfrm>
              <a:off x="2460" y="2537"/>
              <a:ext cx="431" cy="658"/>
            </a:xfrm>
            <a:custGeom>
              <a:avLst/>
              <a:gdLst>
                <a:gd name="T0" fmla="*/ 0 w 431"/>
                <a:gd name="T1" fmla="*/ 0 h 658"/>
                <a:gd name="T2" fmla="*/ 419 w 431"/>
                <a:gd name="T3" fmla="*/ 658 h 658"/>
                <a:gd name="T4" fmla="*/ 431 w 431"/>
                <a:gd name="T5" fmla="*/ 651 h 658"/>
                <a:gd name="T6" fmla="*/ 12 w 431"/>
                <a:gd name="T7" fmla="*/ 0 h 658"/>
                <a:gd name="T8" fmla="*/ 0 w 431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1" h="658">
                  <a:moveTo>
                    <a:pt x="0" y="0"/>
                  </a:moveTo>
                  <a:lnTo>
                    <a:pt x="419" y="658"/>
                  </a:lnTo>
                  <a:lnTo>
                    <a:pt x="431" y="651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7" name="Rectangle 141"/>
            <p:cNvSpPr>
              <a:spLocks noChangeArrowheads="1"/>
            </p:cNvSpPr>
            <p:nvPr/>
          </p:nvSpPr>
          <p:spPr bwMode="auto">
            <a:xfrm>
              <a:off x="2446" y="1716"/>
              <a:ext cx="9" cy="76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8" name="Freeform 142"/>
            <p:cNvSpPr/>
            <p:nvPr/>
          </p:nvSpPr>
          <p:spPr bwMode="auto">
            <a:xfrm>
              <a:off x="2467" y="1026"/>
              <a:ext cx="393" cy="635"/>
            </a:xfrm>
            <a:custGeom>
              <a:avLst/>
              <a:gdLst>
                <a:gd name="T0" fmla="*/ 0 w 393"/>
                <a:gd name="T1" fmla="*/ 623 h 635"/>
                <a:gd name="T2" fmla="*/ 381 w 393"/>
                <a:gd name="T3" fmla="*/ 0 h 635"/>
                <a:gd name="T4" fmla="*/ 393 w 393"/>
                <a:gd name="T5" fmla="*/ 0 h 635"/>
                <a:gd name="T6" fmla="*/ 12 w 393"/>
                <a:gd name="T7" fmla="*/ 635 h 635"/>
                <a:gd name="T8" fmla="*/ 0 w 393"/>
                <a:gd name="T9" fmla="*/ 623 h 6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3" h="635">
                  <a:moveTo>
                    <a:pt x="0" y="623"/>
                  </a:moveTo>
                  <a:lnTo>
                    <a:pt x="381" y="0"/>
                  </a:lnTo>
                  <a:lnTo>
                    <a:pt x="393" y="0"/>
                  </a:lnTo>
                  <a:lnTo>
                    <a:pt x="12" y="635"/>
                  </a:lnTo>
                  <a:lnTo>
                    <a:pt x="0" y="6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9" name="Freeform 143"/>
            <p:cNvSpPr/>
            <p:nvPr/>
          </p:nvSpPr>
          <p:spPr bwMode="auto">
            <a:xfrm>
              <a:off x="2616" y="1034"/>
              <a:ext cx="247" cy="741"/>
            </a:xfrm>
            <a:custGeom>
              <a:avLst/>
              <a:gdLst>
                <a:gd name="T0" fmla="*/ 235 w 247"/>
                <a:gd name="T1" fmla="*/ 0 h 741"/>
                <a:gd name="T2" fmla="*/ 0 w 247"/>
                <a:gd name="T3" fmla="*/ 734 h 741"/>
                <a:gd name="T4" fmla="*/ 17 w 247"/>
                <a:gd name="T5" fmla="*/ 741 h 741"/>
                <a:gd name="T6" fmla="*/ 247 w 247"/>
                <a:gd name="T7" fmla="*/ 0 h 741"/>
                <a:gd name="T8" fmla="*/ 235 w 247"/>
                <a:gd name="T9" fmla="*/ 0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741">
                  <a:moveTo>
                    <a:pt x="235" y="0"/>
                  </a:moveTo>
                  <a:lnTo>
                    <a:pt x="0" y="734"/>
                  </a:lnTo>
                  <a:lnTo>
                    <a:pt x="17" y="741"/>
                  </a:lnTo>
                  <a:lnTo>
                    <a:pt x="247" y="0"/>
                  </a:lnTo>
                  <a:lnTo>
                    <a:pt x="2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0" name="Freeform 144"/>
            <p:cNvSpPr/>
            <p:nvPr/>
          </p:nvSpPr>
          <p:spPr bwMode="auto">
            <a:xfrm>
              <a:off x="3429" y="659"/>
              <a:ext cx="222" cy="431"/>
            </a:xfrm>
            <a:custGeom>
              <a:avLst/>
              <a:gdLst>
                <a:gd name="T0" fmla="*/ 208 w 222"/>
                <a:gd name="T1" fmla="*/ 0 h 431"/>
                <a:gd name="T2" fmla="*/ 0 w 222"/>
                <a:gd name="T3" fmla="*/ 424 h 431"/>
                <a:gd name="T4" fmla="*/ 9 w 222"/>
                <a:gd name="T5" fmla="*/ 431 h 431"/>
                <a:gd name="T6" fmla="*/ 222 w 222"/>
                <a:gd name="T7" fmla="*/ 0 h 431"/>
                <a:gd name="T8" fmla="*/ 208 w 222"/>
                <a:gd name="T9" fmla="*/ 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2" h="431">
                  <a:moveTo>
                    <a:pt x="208" y="0"/>
                  </a:moveTo>
                  <a:lnTo>
                    <a:pt x="0" y="424"/>
                  </a:lnTo>
                  <a:lnTo>
                    <a:pt x="9" y="431"/>
                  </a:lnTo>
                  <a:lnTo>
                    <a:pt x="222" y="0"/>
                  </a:lnTo>
                  <a:lnTo>
                    <a:pt x="20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1" name="Freeform 145"/>
            <p:cNvSpPr/>
            <p:nvPr/>
          </p:nvSpPr>
          <p:spPr bwMode="auto">
            <a:xfrm>
              <a:off x="3455" y="882"/>
              <a:ext cx="961" cy="239"/>
            </a:xfrm>
            <a:custGeom>
              <a:avLst/>
              <a:gdLst>
                <a:gd name="T0" fmla="*/ 0 w 961"/>
                <a:gd name="T1" fmla="*/ 225 h 239"/>
                <a:gd name="T2" fmla="*/ 961 w 961"/>
                <a:gd name="T3" fmla="*/ 0 h 239"/>
                <a:gd name="T4" fmla="*/ 961 w 961"/>
                <a:gd name="T5" fmla="*/ 12 h 239"/>
                <a:gd name="T6" fmla="*/ 0 w 961"/>
                <a:gd name="T7" fmla="*/ 239 h 239"/>
                <a:gd name="T8" fmla="*/ 0 w 961"/>
                <a:gd name="T9" fmla="*/ 225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1" h="239">
                  <a:moveTo>
                    <a:pt x="0" y="225"/>
                  </a:moveTo>
                  <a:lnTo>
                    <a:pt x="961" y="0"/>
                  </a:lnTo>
                  <a:lnTo>
                    <a:pt x="961" y="12"/>
                  </a:lnTo>
                  <a:lnTo>
                    <a:pt x="0" y="239"/>
                  </a:lnTo>
                  <a:lnTo>
                    <a:pt x="0" y="2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2" name="Freeform 146"/>
            <p:cNvSpPr/>
            <p:nvPr/>
          </p:nvSpPr>
          <p:spPr bwMode="auto">
            <a:xfrm>
              <a:off x="3445" y="1131"/>
              <a:ext cx="838" cy="608"/>
            </a:xfrm>
            <a:custGeom>
              <a:avLst/>
              <a:gdLst>
                <a:gd name="T0" fmla="*/ 0 w 838"/>
                <a:gd name="T1" fmla="*/ 0 h 608"/>
                <a:gd name="T2" fmla="*/ 838 w 838"/>
                <a:gd name="T3" fmla="*/ 594 h 608"/>
                <a:gd name="T4" fmla="*/ 829 w 838"/>
                <a:gd name="T5" fmla="*/ 608 h 608"/>
                <a:gd name="T6" fmla="*/ 0 w 838"/>
                <a:gd name="T7" fmla="*/ 16 h 608"/>
                <a:gd name="T8" fmla="*/ 0 w 838"/>
                <a:gd name="T9" fmla="*/ 0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8" h="608">
                  <a:moveTo>
                    <a:pt x="0" y="0"/>
                  </a:moveTo>
                  <a:lnTo>
                    <a:pt x="838" y="594"/>
                  </a:lnTo>
                  <a:lnTo>
                    <a:pt x="829" y="608"/>
                  </a:lnTo>
                  <a:lnTo>
                    <a:pt x="0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3" name="Freeform 147"/>
            <p:cNvSpPr/>
            <p:nvPr/>
          </p:nvSpPr>
          <p:spPr bwMode="auto">
            <a:xfrm>
              <a:off x="2455" y="1839"/>
              <a:ext cx="159" cy="637"/>
            </a:xfrm>
            <a:custGeom>
              <a:avLst/>
              <a:gdLst>
                <a:gd name="T0" fmla="*/ 147 w 159"/>
                <a:gd name="T1" fmla="*/ 0 h 637"/>
                <a:gd name="T2" fmla="*/ 0 w 159"/>
                <a:gd name="T3" fmla="*/ 637 h 637"/>
                <a:gd name="T4" fmla="*/ 17 w 159"/>
                <a:gd name="T5" fmla="*/ 637 h 637"/>
                <a:gd name="T6" fmla="*/ 159 w 159"/>
                <a:gd name="T7" fmla="*/ 0 h 637"/>
                <a:gd name="T8" fmla="*/ 147 w 159"/>
                <a:gd name="T9" fmla="*/ 0 h 6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637">
                  <a:moveTo>
                    <a:pt x="147" y="0"/>
                  </a:moveTo>
                  <a:lnTo>
                    <a:pt x="0" y="637"/>
                  </a:lnTo>
                  <a:lnTo>
                    <a:pt x="17" y="637"/>
                  </a:lnTo>
                  <a:lnTo>
                    <a:pt x="159" y="0"/>
                  </a:lnTo>
                  <a:lnTo>
                    <a:pt x="14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4" name="Freeform 148"/>
            <p:cNvSpPr/>
            <p:nvPr/>
          </p:nvSpPr>
          <p:spPr bwMode="auto">
            <a:xfrm>
              <a:off x="4326" y="700"/>
              <a:ext cx="107" cy="147"/>
            </a:xfrm>
            <a:custGeom>
              <a:avLst/>
              <a:gdLst>
                <a:gd name="T0" fmla="*/ 0 w 107"/>
                <a:gd name="T1" fmla="*/ 12 h 147"/>
                <a:gd name="T2" fmla="*/ 90 w 107"/>
                <a:gd name="T3" fmla="*/ 147 h 147"/>
                <a:gd name="T4" fmla="*/ 107 w 107"/>
                <a:gd name="T5" fmla="*/ 147 h 147"/>
                <a:gd name="T6" fmla="*/ 12 w 107"/>
                <a:gd name="T7" fmla="*/ 0 h 147"/>
                <a:gd name="T8" fmla="*/ 0 w 107"/>
                <a:gd name="T9" fmla="*/ 12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" h="147">
                  <a:moveTo>
                    <a:pt x="0" y="12"/>
                  </a:moveTo>
                  <a:lnTo>
                    <a:pt x="90" y="147"/>
                  </a:lnTo>
                  <a:lnTo>
                    <a:pt x="107" y="147"/>
                  </a:lnTo>
                  <a:lnTo>
                    <a:pt x="12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5" name="Freeform 149"/>
            <p:cNvSpPr/>
            <p:nvPr/>
          </p:nvSpPr>
          <p:spPr bwMode="auto">
            <a:xfrm>
              <a:off x="4475" y="882"/>
              <a:ext cx="564" cy="279"/>
            </a:xfrm>
            <a:custGeom>
              <a:avLst/>
              <a:gdLst>
                <a:gd name="T0" fmla="*/ 0 w 564"/>
                <a:gd name="T1" fmla="*/ 17 h 279"/>
                <a:gd name="T2" fmla="*/ 564 w 564"/>
                <a:gd name="T3" fmla="*/ 279 h 279"/>
                <a:gd name="T4" fmla="*/ 564 w 564"/>
                <a:gd name="T5" fmla="*/ 268 h 279"/>
                <a:gd name="T6" fmla="*/ 0 w 564"/>
                <a:gd name="T7" fmla="*/ 0 h 279"/>
                <a:gd name="T8" fmla="*/ 0 w 564"/>
                <a:gd name="T9" fmla="*/ 17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4" h="279">
                  <a:moveTo>
                    <a:pt x="0" y="17"/>
                  </a:moveTo>
                  <a:lnTo>
                    <a:pt x="564" y="279"/>
                  </a:lnTo>
                  <a:lnTo>
                    <a:pt x="564" y="268"/>
                  </a:lnTo>
                  <a:lnTo>
                    <a:pt x="0" y="0"/>
                  </a:lnTo>
                  <a:lnTo>
                    <a:pt x="0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6" name="Freeform 150"/>
            <p:cNvSpPr/>
            <p:nvPr/>
          </p:nvSpPr>
          <p:spPr bwMode="auto">
            <a:xfrm>
              <a:off x="4461" y="899"/>
              <a:ext cx="592" cy="658"/>
            </a:xfrm>
            <a:custGeom>
              <a:avLst/>
              <a:gdLst>
                <a:gd name="T0" fmla="*/ 0 w 592"/>
                <a:gd name="T1" fmla="*/ 7 h 658"/>
                <a:gd name="T2" fmla="*/ 582 w 592"/>
                <a:gd name="T3" fmla="*/ 658 h 658"/>
                <a:gd name="T4" fmla="*/ 592 w 592"/>
                <a:gd name="T5" fmla="*/ 648 h 658"/>
                <a:gd name="T6" fmla="*/ 14 w 592"/>
                <a:gd name="T7" fmla="*/ 0 h 658"/>
                <a:gd name="T8" fmla="*/ 0 w 592"/>
                <a:gd name="T9" fmla="*/ 7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658">
                  <a:moveTo>
                    <a:pt x="0" y="7"/>
                  </a:moveTo>
                  <a:lnTo>
                    <a:pt x="582" y="658"/>
                  </a:lnTo>
                  <a:lnTo>
                    <a:pt x="592" y="648"/>
                  </a:lnTo>
                  <a:lnTo>
                    <a:pt x="14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7" name="Freeform 151"/>
            <p:cNvSpPr/>
            <p:nvPr/>
          </p:nvSpPr>
          <p:spPr bwMode="auto">
            <a:xfrm>
              <a:off x="4324" y="913"/>
              <a:ext cx="123" cy="795"/>
            </a:xfrm>
            <a:custGeom>
              <a:avLst/>
              <a:gdLst>
                <a:gd name="T0" fmla="*/ 111 w 123"/>
                <a:gd name="T1" fmla="*/ 0 h 795"/>
                <a:gd name="T2" fmla="*/ 0 w 123"/>
                <a:gd name="T3" fmla="*/ 795 h 795"/>
                <a:gd name="T4" fmla="*/ 16 w 123"/>
                <a:gd name="T5" fmla="*/ 795 h 795"/>
                <a:gd name="T6" fmla="*/ 123 w 123"/>
                <a:gd name="T7" fmla="*/ 0 h 795"/>
                <a:gd name="T8" fmla="*/ 111 w 123"/>
                <a:gd name="T9" fmla="*/ 0 h 7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795">
                  <a:moveTo>
                    <a:pt x="111" y="0"/>
                  </a:moveTo>
                  <a:lnTo>
                    <a:pt x="0" y="795"/>
                  </a:lnTo>
                  <a:lnTo>
                    <a:pt x="16" y="795"/>
                  </a:lnTo>
                  <a:lnTo>
                    <a:pt x="123" y="0"/>
                  </a:lnTo>
                  <a:lnTo>
                    <a:pt x="11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8" name="Freeform 152"/>
            <p:cNvSpPr/>
            <p:nvPr/>
          </p:nvSpPr>
          <p:spPr bwMode="auto">
            <a:xfrm>
              <a:off x="4345" y="1796"/>
              <a:ext cx="424" cy="485"/>
            </a:xfrm>
            <a:custGeom>
              <a:avLst/>
              <a:gdLst>
                <a:gd name="T0" fmla="*/ 0 w 424"/>
                <a:gd name="T1" fmla="*/ 5 h 485"/>
                <a:gd name="T2" fmla="*/ 410 w 424"/>
                <a:gd name="T3" fmla="*/ 485 h 485"/>
                <a:gd name="T4" fmla="*/ 424 w 424"/>
                <a:gd name="T5" fmla="*/ 478 h 485"/>
                <a:gd name="T6" fmla="*/ 14 w 424"/>
                <a:gd name="T7" fmla="*/ 0 h 485"/>
                <a:gd name="T8" fmla="*/ 0 w 424"/>
                <a:gd name="T9" fmla="*/ 5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4" h="485">
                  <a:moveTo>
                    <a:pt x="0" y="5"/>
                  </a:moveTo>
                  <a:lnTo>
                    <a:pt x="410" y="485"/>
                  </a:lnTo>
                  <a:lnTo>
                    <a:pt x="424" y="478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9" name="Freeform 153"/>
            <p:cNvSpPr/>
            <p:nvPr/>
          </p:nvSpPr>
          <p:spPr bwMode="auto">
            <a:xfrm>
              <a:off x="2477" y="2518"/>
              <a:ext cx="414" cy="308"/>
            </a:xfrm>
            <a:custGeom>
              <a:avLst/>
              <a:gdLst>
                <a:gd name="T0" fmla="*/ 0 w 414"/>
                <a:gd name="T1" fmla="*/ 7 h 308"/>
                <a:gd name="T2" fmla="*/ 402 w 414"/>
                <a:gd name="T3" fmla="*/ 308 h 308"/>
                <a:gd name="T4" fmla="*/ 414 w 414"/>
                <a:gd name="T5" fmla="*/ 299 h 308"/>
                <a:gd name="T6" fmla="*/ 9 w 414"/>
                <a:gd name="T7" fmla="*/ 0 h 308"/>
                <a:gd name="T8" fmla="*/ 0 w 414"/>
                <a:gd name="T9" fmla="*/ 7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4" h="308">
                  <a:moveTo>
                    <a:pt x="0" y="7"/>
                  </a:moveTo>
                  <a:lnTo>
                    <a:pt x="402" y="308"/>
                  </a:lnTo>
                  <a:lnTo>
                    <a:pt x="414" y="299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0" name="Freeform 154"/>
            <p:cNvSpPr/>
            <p:nvPr/>
          </p:nvSpPr>
          <p:spPr bwMode="auto">
            <a:xfrm>
              <a:off x="4994" y="1621"/>
              <a:ext cx="80" cy="885"/>
            </a:xfrm>
            <a:custGeom>
              <a:avLst/>
              <a:gdLst>
                <a:gd name="T0" fmla="*/ 73 w 80"/>
                <a:gd name="T1" fmla="*/ 0 h 885"/>
                <a:gd name="T2" fmla="*/ 0 w 80"/>
                <a:gd name="T3" fmla="*/ 885 h 885"/>
                <a:gd name="T4" fmla="*/ 9 w 80"/>
                <a:gd name="T5" fmla="*/ 885 h 885"/>
                <a:gd name="T6" fmla="*/ 80 w 80"/>
                <a:gd name="T7" fmla="*/ 0 h 885"/>
                <a:gd name="T8" fmla="*/ 73 w 80"/>
                <a:gd name="T9" fmla="*/ 0 h 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885">
                  <a:moveTo>
                    <a:pt x="73" y="0"/>
                  </a:moveTo>
                  <a:lnTo>
                    <a:pt x="0" y="885"/>
                  </a:lnTo>
                  <a:lnTo>
                    <a:pt x="9" y="885"/>
                  </a:lnTo>
                  <a:lnTo>
                    <a:pt x="80" y="0"/>
                  </a:lnTo>
                  <a:lnTo>
                    <a:pt x="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1" name="Freeform 155"/>
            <p:cNvSpPr/>
            <p:nvPr/>
          </p:nvSpPr>
          <p:spPr bwMode="auto">
            <a:xfrm>
              <a:off x="5022" y="2104"/>
              <a:ext cx="355" cy="412"/>
            </a:xfrm>
            <a:custGeom>
              <a:avLst/>
              <a:gdLst>
                <a:gd name="T0" fmla="*/ 0 w 355"/>
                <a:gd name="T1" fmla="*/ 405 h 412"/>
                <a:gd name="T2" fmla="*/ 344 w 355"/>
                <a:gd name="T3" fmla="*/ 0 h 412"/>
                <a:gd name="T4" fmla="*/ 355 w 355"/>
                <a:gd name="T5" fmla="*/ 7 h 412"/>
                <a:gd name="T6" fmla="*/ 10 w 355"/>
                <a:gd name="T7" fmla="*/ 412 h 412"/>
                <a:gd name="T8" fmla="*/ 0 w 355"/>
                <a:gd name="T9" fmla="*/ 405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5" h="412">
                  <a:moveTo>
                    <a:pt x="0" y="405"/>
                  </a:moveTo>
                  <a:lnTo>
                    <a:pt x="344" y="0"/>
                  </a:lnTo>
                  <a:lnTo>
                    <a:pt x="355" y="7"/>
                  </a:lnTo>
                  <a:lnTo>
                    <a:pt x="10" y="412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2" name="Freeform 156"/>
            <p:cNvSpPr/>
            <p:nvPr/>
          </p:nvSpPr>
          <p:spPr bwMode="auto">
            <a:xfrm>
              <a:off x="4788" y="2310"/>
              <a:ext cx="184" cy="213"/>
            </a:xfrm>
            <a:custGeom>
              <a:avLst/>
              <a:gdLst>
                <a:gd name="T0" fmla="*/ 0 w 184"/>
                <a:gd name="T1" fmla="*/ 7 h 213"/>
                <a:gd name="T2" fmla="*/ 177 w 184"/>
                <a:gd name="T3" fmla="*/ 213 h 213"/>
                <a:gd name="T4" fmla="*/ 184 w 184"/>
                <a:gd name="T5" fmla="*/ 201 h 213"/>
                <a:gd name="T6" fmla="*/ 12 w 184"/>
                <a:gd name="T7" fmla="*/ 0 h 213"/>
                <a:gd name="T8" fmla="*/ 0 w 184"/>
                <a:gd name="T9" fmla="*/ 7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4" h="213">
                  <a:moveTo>
                    <a:pt x="0" y="7"/>
                  </a:moveTo>
                  <a:lnTo>
                    <a:pt x="177" y="213"/>
                  </a:lnTo>
                  <a:lnTo>
                    <a:pt x="184" y="201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3" name="Freeform 157"/>
            <p:cNvSpPr/>
            <p:nvPr/>
          </p:nvSpPr>
          <p:spPr bwMode="auto">
            <a:xfrm>
              <a:off x="4729" y="2575"/>
              <a:ext cx="253" cy="414"/>
            </a:xfrm>
            <a:custGeom>
              <a:avLst/>
              <a:gdLst>
                <a:gd name="T0" fmla="*/ 246 w 253"/>
                <a:gd name="T1" fmla="*/ 0 h 414"/>
                <a:gd name="T2" fmla="*/ 0 w 253"/>
                <a:gd name="T3" fmla="*/ 398 h 414"/>
                <a:gd name="T4" fmla="*/ 0 w 253"/>
                <a:gd name="T5" fmla="*/ 414 h 414"/>
                <a:gd name="T6" fmla="*/ 253 w 253"/>
                <a:gd name="T7" fmla="*/ 10 h 414"/>
                <a:gd name="T8" fmla="*/ 246 w 253"/>
                <a:gd name="T9" fmla="*/ 0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3" h="414">
                  <a:moveTo>
                    <a:pt x="246" y="0"/>
                  </a:moveTo>
                  <a:lnTo>
                    <a:pt x="0" y="398"/>
                  </a:lnTo>
                  <a:lnTo>
                    <a:pt x="0" y="414"/>
                  </a:lnTo>
                  <a:lnTo>
                    <a:pt x="253" y="10"/>
                  </a:lnTo>
                  <a:lnTo>
                    <a:pt x="24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4" name="Freeform 158"/>
            <p:cNvSpPr/>
            <p:nvPr/>
          </p:nvSpPr>
          <p:spPr bwMode="auto">
            <a:xfrm>
              <a:off x="4018" y="2554"/>
              <a:ext cx="943" cy="324"/>
            </a:xfrm>
            <a:custGeom>
              <a:avLst/>
              <a:gdLst>
                <a:gd name="T0" fmla="*/ 0 w 943"/>
                <a:gd name="T1" fmla="*/ 312 h 324"/>
                <a:gd name="T2" fmla="*/ 943 w 943"/>
                <a:gd name="T3" fmla="*/ 0 h 324"/>
                <a:gd name="T4" fmla="*/ 943 w 943"/>
                <a:gd name="T5" fmla="*/ 14 h 324"/>
                <a:gd name="T6" fmla="*/ 0 w 943"/>
                <a:gd name="T7" fmla="*/ 324 h 324"/>
                <a:gd name="T8" fmla="*/ 0 w 943"/>
                <a:gd name="T9" fmla="*/ 312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3" h="324">
                  <a:moveTo>
                    <a:pt x="0" y="312"/>
                  </a:moveTo>
                  <a:lnTo>
                    <a:pt x="943" y="0"/>
                  </a:lnTo>
                  <a:lnTo>
                    <a:pt x="943" y="14"/>
                  </a:lnTo>
                  <a:lnTo>
                    <a:pt x="0" y="324"/>
                  </a:lnTo>
                  <a:lnTo>
                    <a:pt x="0" y="3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5" name="Freeform 159"/>
            <p:cNvSpPr/>
            <p:nvPr/>
          </p:nvSpPr>
          <p:spPr bwMode="auto">
            <a:xfrm>
              <a:off x="2938" y="2866"/>
              <a:ext cx="671" cy="607"/>
            </a:xfrm>
            <a:custGeom>
              <a:avLst/>
              <a:gdLst>
                <a:gd name="T0" fmla="*/ 0 w 671"/>
                <a:gd name="T1" fmla="*/ 7 h 607"/>
                <a:gd name="T2" fmla="*/ 661 w 671"/>
                <a:gd name="T3" fmla="*/ 607 h 607"/>
                <a:gd name="T4" fmla="*/ 671 w 671"/>
                <a:gd name="T5" fmla="*/ 607 h 607"/>
                <a:gd name="T6" fmla="*/ 12 w 671"/>
                <a:gd name="T7" fmla="*/ 0 h 607"/>
                <a:gd name="T8" fmla="*/ 0 w 671"/>
                <a:gd name="T9" fmla="*/ 7 h 6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1" h="607">
                  <a:moveTo>
                    <a:pt x="0" y="7"/>
                  </a:moveTo>
                  <a:lnTo>
                    <a:pt x="661" y="607"/>
                  </a:lnTo>
                  <a:lnTo>
                    <a:pt x="671" y="607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6" name="Freeform 160"/>
            <p:cNvSpPr/>
            <p:nvPr/>
          </p:nvSpPr>
          <p:spPr bwMode="auto">
            <a:xfrm>
              <a:off x="4546" y="3001"/>
              <a:ext cx="507" cy="299"/>
            </a:xfrm>
            <a:custGeom>
              <a:avLst/>
              <a:gdLst>
                <a:gd name="T0" fmla="*/ 0 w 507"/>
                <a:gd name="T1" fmla="*/ 292 h 299"/>
                <a:gd name="T2" fmla="*/ 500 w 507"/>
                <a:gd name="T3" fmla="*/ 0 h 299"/>
                <a:gd name="T4" fmla="*/ 507 w 507"/>
                <a:gd name="T5" fmla="*/ 12 h 299"/>
                <a:gd name="T6" fmla="*/ 5 w 507"/>
                <a:gd name="T7" fmla="*/ 299 h 299"/>
                <a:gd name="T8" fmla="*/ 0 w 507"/>
                <a:gd name="T9" fmla="*/ 292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99">
                  <a:moveTo>
                    <a:pt x="0" y="292"/>
                  </a:moveTo>
                  <a:lnTo>
                    <a:pt x="500" y="0"/>
                  </a:lnTo>
                  <a:lnTo>
                    <a:pt x="507" y="12"/>
                  </a:lnTo>
                  <a:lnTo>
                    <a:pt x="5" y="299"/>
                  </a:lnTo>
                  <a:lnTo>
                    <a:pt x="0" y="2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7" name="Freeform 161"/>
            <p:cNvSpPr/>
            <p:nvPr/>
          </p:nvSpPr>
          <p:spPr bwMode="auto">
            <a:xfrm>
              <a:off x="3658" y="3314"/>
              <a:ext cx="831" cy="187"/>
            </a:xfrm>
            <a:custGeom>
              <a:avLst/>
              <a:gdLst>
                <a:gd name="T0" fmla="*/ 0 w 831"/>
                <a:gd name="T1" fmla="*/ 173 h 187"/>
                <a:gd name="T2" fmla="*/ 831 w 831"/>
                <a:gd name="T3" fmla="*/ 0 h 187"/>
                <a:gd name="T4" fmla="*/ 831 w 831"/>
                <a:gd name="T5" fmla="*/ 12 h 187"/>
                <a:gd name="T6" fmla="*/ 10 w 831"/>
                <a:gd name="T7" fmla="*/ 187 h 187"/>
                <a:gd name="T8" fmla="*/ 0 w 831"/>
                <a:gd name="T9" fmla="*/ 173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1" h="187">
                  <a:moveTo>
                    <a:pt x="0" y="173"/>
                  </a:moveTo>
                  <a:lnTo>
                    <a:pt x="831" y="0"/>
                  </a:lnTo>
                  <a:lnTo>
                    <a:pt x="831" y="12"/>
                  </a:lnTo>
                  <a:lnTo>
                    <a:pt x="10" y="187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8" name="Oval 162"/>
            <p:cNvSpPr>
              <a:spLocks noChangeArrowheads="1"/>
            </p:cNvSpPr>
            <p:nvPr/>
          </p:nvSpPr>
          <p:spPr bwMode="auto">
            <a:xfrm>
              <a:off x="5107" y="1699"/>
              <a:ext cx="67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9" name="Freeform 163"/>
            <p:cNvSpPr/>
            <p:nvPr/>
          </p:nvSpPr>
          <p:spPr bwMode="auto">
            <a:xfrm>
              <a:off x="2640" y="1140"/>
              <a:ext cx="746" cy="644"/>
            </a:xfrm>
            <a:custGeom>
              <a:avLst/>
              <a:gdLst>
                <a:gd name="T0" fmla="*/ 0 w 746"/>
                <a:gd name="T1" fmla="*/ 635 h 644"/>
                <a:gd name="T2" fmla="*/ 739 w 746"/>
                <a:gd name="T3" fmla="*/ 0 h 644"/>
                <a:gd name="T4" fmla="*/ 746 w 746"/>
                <a:gd name="T5" fmla="*/ 10 h 644"/>
                <a:gd name="T6" fmla="*/ 12 w 746"/>
                <a:gd name="T7" fmla="*/ 644 h 644"/>
                <a:gd name="T8" fmla="*/ 0 w 746"/>
                <a:gd name="T9" fmla="*/ 635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6" h="644">
                  <a:moveTo>
                    <a:pt x="0" y="635"/>
                  </a:moveTo>
                  <a:lnTo>
                    <a:pt x="739" y="0"/>
                  </a:lnTo>
                  <a:lnTo>
                    <a:pt x="746" y="10"/>
                  </a:lnTo>
                  <a:lnTo>
                    <a:pt x="12" y="644"/>
                  </a:lnTo>
                  <a:lnTo>
                    <a:pt x="0" y="6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0" name="Freeform 164"/>
            <p:cNvSpPr/>
            <p:nvPr/>
          </p:nvSpPr>
          <p:spPr bwMode="auto">
            <a:xfrm>
              <a:off x="2612" y="1839"/>
              <a:ext cx="298" cy="966"/>
            </a:xfrm>
            <a:custGeom>
              <a:avLst/>
              <a:gdLst>
                <a:gd name="T0" fmla="*/ 0 w 298"/>
                <a:gd name="T1" fmla="*/ 7 h 966"/>
                <a:gd name="T2" fmla="*/ 286 w 298"/>
                <a:gd name="T3" fmla="*/ 966 h 966"/>
                <a:gd name="T4" fmla="*/ 298 w 298"/>
                <a:gd name="T5" fmla="*/ 959 h 966"/>
                <a:gd name="T6" fmla="*/ 11 w 298"/>
                <a:gd name="T7" fmla="*/ 0 h 966"/>
                <a:gd name="T8" fmla="*/ 0 w 298"/>
                <a:gd name="T9" fmla="*/ 7 h 9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966">
                  <a:moveTo>
                    <a:pt x="0" y="7"/>
                  </a:moveTo>
                  <a:lnTo>
                    <a:pt x="286" y="966"/>
                  </a:lnTo>
                  <a:lnTo>
                    <a:pt x="298" y="959"/>
                  </a:lnTo>
                  <a:lnTo>
                    <a:pt x="11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1" name="Freeform 165"/>
            <p:cNvSpPr/>
            <p:nvPr/>
          </p:nvSpPr>
          <p:spPr bwMode="auto">
            <a:xfrm>
              <a:off x="3983" y="2116"/>
              <a:ext cx="232" cy="720"/>
            </a:xfrm>
            <a:custGeom>
              <a:avLst/>
              <a:gdLst>
                <a:gd name="T0" fmla="*/ 222 w 232"/>
                <a:gd name="T1" fmla="*/ 0 h 720"/>
                <a:gd name="T2" fmla="*/ 0 w 232"/>
                <a:gd name="T3" fmla="*/ 720 h 720"/>
                <a:gd name="T4" fmla="*/ 12 w 232"/>
                <a:gd name="T5" fmla="*/ 720 h 720"/>
                <a:gd name="T6" fmla="*/ 232 w 232"/>
                <a:gd name="T7" fmla="*/ 7 h 720"/>
                <a:gd name="T8" fmla="*/ 222 w 232"/>
                <a:gd name="T9" fmla="*/ 0 h 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2" h="720">
                  <a:moveTo>
                    <a:pt x="222" y="0"/>
                  </a:moveTo>
                  <a:lnTo>
                    <a:pt x="0" y="720"/>
                  </a:lnTo>
                  <a:lnTo>
                    <a:pt x="12" y="720"/>
                  </a:lnTo>
                  <a:lnTo>
                    <a:pt x="232" y="7"/>
                  </a:lnTo>
                  <a:lnTo>
                    <a:pt x="22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2" name="Freeform 166"/>
            <p:cNvSpPr/>
            <p:nvPr/>
          </p:nvSpPr>
          <p:spPr bwMode="auto">
            <a:xfrm>
              <a:off x="2896" y="1003"/>
              <a:ext cx="478" cy="118"/>
            </a:xfrm>
            <a:custGeom>
              <a:avLst/>
              <a:gdLst>
                <a:gd name="T0" fmla="*/ 0 w 478"/>
                <a:gd name="T1" fmla="*/ 14 h 118"/>
                <a:gd name="T2" fmla="*/ 478 w 478"/>
                <a:gd name="T3" fmla="*/ 118 h 118"/>
                <a:gd name="T4" fmla="*/ 478 w 478"/>
                <a:gd name="T5" fmla="*/ 104 h 118"/>
                <a:gd name="T6" fmla="*/ 7 w 478"/>
                <a:gd name="T7" fmla="*/ 0 h 118"/>
                <a:gd name="T8" fmla="*/ 0 w 478"/>
                <a:gd name="T9" fmla="*/ 14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118">
                  <a:moveTo>
                    <a:pt x="0" y="14"/>
                  </a:moveTo>
                  <a:lnTo>
                    <a:pt x="478" y="118"/>
                  </a:lnTo>
                  <a:lnTo>
                    <a:pt x="478" y="104"/>
                  </a:lnTo>
                  <a:lnTo>
                    <a:pt x="7" y="0"/>
                  </a:lnTo>
                  <a:lnTo>
                    <a:pt x="0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3" name="Freeform 167"/>
            <p:cNvSpPr/>
            <p:nvPr/>
          </p:nvSpPr>
          <p:spPr bwMode="auto">
            <a:xfrm>
              <a:off x="4366" y="1592"/>
              <a:ext cx="689" cy="164"/>
            </a:xfrm>
            <a:custGeom>
              <a:avLst/>
              <a:gdLst>
                <a:gd name="T0" fmla="*/ 0 w 689"/>
                <a:gd name="T1" fmla="*/ 152 h 164"/>
                <a:gd name="T2" fmla="*/ 682 w 689"/>
                <a:gd name="T3" fmla="*/ 0 h 164"/>
                <a:gd name="T4" fmla="*/ 689 w 689"/>
                <a:gd name="T5" fmla="*/ 12 h 164"/>
                <a:gd name="T6" fmla="*/ 0 w 689"/>
                <a:gd name="T7" fmla="*/ 164 h 164"/>
                <a:gd name="T8" fmla="*/ 0 w 689"/>
                <a:gd name="T9" fmla="*/ 152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164">
                  <a:moveTo>
                    <a:pt x="0" y="152"/>
                  </a:moveTo>
                  <a:lnTo>
                    <a:pt x="682" y="0"/>
                  </a:lnTo>
                  <a:lnTo>
                    <a:pt x="689" y="12"/>
                  </a:lnTo>
                  <a:lnTo>
                    <a:pt x="0" y="164"/>
                  </a:lnTo>
                  <a:lnTo>
                    <a:pt x="0" y="1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4" name="Freeform 168"/>
            <p:cNvSpPr/>
            <p:nvPr/>
          </p:nvSpPr>
          <p:spPr bwMode="auto">
            <a:xfrm>
              <a:off x="3995" y="2899"/>
              <a:ext cx="499" cy="396"/>
            </a:xfrm>
            <a:custGeom>
              <a:avLst/>
              <a:gdLst>
                <a:gd name="T0" fmla="*/ 0 w 499"/>
                <a:gd name="T1" fmla="*/ 5 h 396"/>
                <a:gd name="T2" fmla="*/ 499 w 499"/>
                <a:gd name="T3" fmla="*/ 396 h 396"/>
                <a:gd name="T4" fmla="*/ 499 w 499"/>
                <a:gd name="T5" fmla="*/ 384 h 396"/>
                <a:gd name="T6" fmla="*/ 14 w 499"/>
                <a:gd name="T7" fmla="*/ 0 h 396"/>
                <a:gd name="T8" fmla="*/ 0 w 499"/>
                <a:gd name="T9" fmla="*/ 5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9" h="396">
                  <a:moveTo>
                    <a:pt x="0" y="5"/>
                  </a:moveTo>
                  <a:lnTo>
                    <a:pt x="499" y="396"/>
                  </a:lnTo>
                  <a:lnTo>
                    <a:pt x="499" y="384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5" name="Freeform 169"/>
            <p:cNvSpPr/>
            <p:nvPr/>
          </p:nvSpPr>
          <p:spPr bwMode="auto">
            <a:xfrm>
              <a:off x="3651" y="2918"/>
              <a:ext cx="306" cy="547"/>
            </a:xfrm>
            <a:custGeom>
              <a:avLst/>
              <a:gdLst>
                <a:gd name="T0" fmla="*/ 0 w 306"/>
                <a:gd name="T1" fmla="*/ 540 h 547"/>
                <a:gd name="T2" fmla="*/ 294 w 306"/>
                <a:gd name="T3" fmla="*/ 0 h 547"/>
                <a:gd name="T4" fmla="*/ 306 w 306"/>
                <a:gd name="T5" fmla="*/ 0 h 547"/>
                <a:gd name="T6" fmla="*/ 10 w 306"/>
                <a:gd name="T7" fmla="*/ 547 h 547"/>
                <a:gd name="T8" fmla="*/ 0 w 306"/>
                <a:gd name="T9" fmla="*/ 540 h 5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6" h="547">
                  <a:moveTo>
                    <a:pt x="0" y="540"/>
                  </a:moveTo>
                  <a:lnTo>
                    <a:pt x="294" y="0"/>
                  </a:lnTo>
                  <a:lnTo>
                    <a:pt x="306" y="0"/>
                  </a:lnTo>
                  <a:lnTo>
                    <a:pt x="10" y="547"/>
                  </a:lnTo>
                  <a:lnTo>
                    <a:pt x="0" y="5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6" name="Rectangle 170"/>
            <p:cNvSpPr>
              <a:spLocks noChangeArrowheads="1"/>
            </p:cNvSpPr>
            <p:nvPr/>
          </p:nvSpPr>
          <p:spPr bwMode="auto">
            <a:xfrm>
              <a:off x="2910" y="2881"/>
              <a:ext cx="9" cy="30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7" name="Freeform 171"/>
            <p:cNvSpPr/>
            <p:nvPr/>
          </p:nvSpPr>
          <p:spPr bwMode="auto">
            <a:xfrm>
              <a:off x="3334" y="2109"/>
              <a:ext cx="611" cy="741"/>
            </a:xfrm>
            <a:custGeom>
              <a:avLst/>
              <a:gdLst>
                <a:gd name="T0" fmla="*/ 0 w 611"/>
                <a:gd name="T1" fmla="*/ 7 h 741"/>
                <a:gd name="T2" fmla="*/ 599 w 611"/>
                <a:gd name="T3" fmla="*/ 741 h 741"/>
                <a:gd name="T4" fmla="*/ 611 w 611"/>
                <a:gd name="T5" fmla="*/ 736 h 741"/>
                <a:gd name="T6" fmla="*/ 12 w 611"/>
                <a:gd name="T7" fmla="*/ 0 h 741"/>
                <a:gd name="T8" fmla="*/ 0 w 611"/>
                <a:gd name="T9" fmla="*/ 7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741">
                  <a:moveTo>
                    <a:pt x="0" y="7"/>
                  </a:moveTo>
                  <a:lnTo>
                    <a:pt x="599" y="741"/>
                  </a:lnTo>
                  <a:lnTo>
                    <a:pt x="611" y="736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698" name="矩形 697"/>
          <p:cNvSpPr/>
          <p:nvPr/>
        </p:nvSpPr>
        <p:spPr>
          <a:xfrm>
            <a:off x="5289750" y="3597932"/>
            <a:ext cx="1620957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spcBef>
                <a:spcPct val="0"/>
              </a:spcBef>
            </a:pP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历史沿革</a:t>
            </a:r>
            <a:endParaRPr lang="en-US" altLang="zh-CN" sz="28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99" name="文本框 698"/>
          <p:cNvSpPr txBox="1"/>
          <p:nvPr/>
        </p:nvSpPr>
        <p:spPr>
          <a:xfrm>
            <a:off x="2884968" y="4096747"/>
            <a:ext cx="6430520" cy="2819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HISTARY</a:t>
            </a:r>
          </a:p>
        </p:txBody>
      </p:sp>
      <p:sp>
        <p:nvSpPr>
          <p:cNvPr id="700" name="矩形 699"/>
          <p:cNvSpPr/>
          <p:nvPr/>
        </p:nvSpPr>
        <p:spPr>
          <a:xfrm>
            <a:off x="4689392" y="2820071"/>
            <a:ext cx="2821671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altLang="zh-CN" sz="4400" b="1" dirty="0">
                <a:solidFill>
                  <a:srgbClr val="248C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 / 01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2" dur="5000" fill="hold"/>
                                        <p:tgtEl>
                                          <p:spTgt spid="36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4" dur="5000" fill="hold"/>
                                        <p:tgtEl>
                                          <p:spTgt spid="5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7" dur="1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8" dur="1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9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0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" presetID="41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 tmFilter="0,0; .5, 1; 1, 1"/>
                                        <p:tgtEl>
                                          <p:spTgt spid="6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8" grpId="0"/>
      <p:bldP spid="699" grpId="0"/>
      <p:bldP spid="700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>
            <a:grpSpLocks noChangeAspect="1"/>
          </p:cNvGrpSpPr>
          <p:nvPr/>
        </p:nvGrpSpPr>
        <p:grpSpPr bwMode="auto">
          <a:xfrm>
            <a:off x="8414535" y="-68651"/>
            <a:ext cx="7183526" cy="6995302"/>
            <a:chOff x="2410" y="593"/>
            <a:chExt cx="3015" cy="2936"/>
          </a:xfrm>
          <a:solidFill>
            <a:srgbClr val="248C80"/>
          </a:solidFill>
        </p:grpSpPr>
        <p:sp>
          <p:nvSpPr>
            <p:cNvPr id="5" name="Freeform 5"/>
            <p:cNvSpPr/>
            <p:nvPr/>
          </p:nvSpPr>
          <p:spPr bwMode="auto">
            <a:xfrm>
              <a:off x="5079" y="1202"/>
              <a:ext cx="66" cy="509"/>
            </a:xfrm>
            <a:custGeom>
              <a:avLst/>
              <a:gdLst>
                <a:gd name="T0" fmla="*/ 0 w 66"/>
                <a:gd name="T1" fmla="*/ 9 h 509"/>
                <a:gd name="T2" fmla="*/ 54 w 66"/>
                <a:gd name="T3" fmla="*/ 509 h 509"/>
                <a:gd name="T4" fmla="*/ 66 w 66"/>
                <a:gd name="T5" fmla="*/ 509 h 509"/>
                <a:gd name="T6" fmla="*/ 9 w 66"/>
                <a:gd name="T7" fmla="*/ 0 h 509"/>
                <a:gd name="T8" fmla="*/ 0 w 66"/>
                <a:gd name="T9" fmla="*/ 9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509">
                  <a:moveTo>
                    <a:pt x="0" y="9"/>
                  </a:moveTo>
                  <a:lnTo>
                    <a:pt x="54" y="509"/>
                  </a:lnTo>
                  <a:lnTo>
                    <a:pt x="66" y="509"/>
                  </a:lnTo>
                  <a:lnTo>
                    <a:pt x="9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" name="Freeform 6"/>
            <p:cNvSpPr/>
            <p:nvPr/>
          </p:nvSpPr>
          <p:spPr bwMode="auto">
            <a:xfrm>
              <a:off x="5079" y="1195"/>
              <a:ext cx="303" cy="854"/>
            </a:xfrm>
            <a:custGeom>
              <a:avLst/>
              <a:gdLst>
                <a:gd name="T0" fmla="*/ 14 w 303"/>
                <a:gd name="T1" fmla="*/ 0 h 854"/>
                <a:gd name="T2" fmla="*/ 303 w 303"/>
                <a:gd name="T3" fmla="*/ 854 h 854"/>
                <a:gd name="T4" fmla="*/ 287 w 303"/>
                <a:gd name="T5" fmla="*/ 854 h 854"/>
                <a:gd name="T6" fmla="*/ 0 w 303"/>
                <a:gd name="T7" fmla="*/ 11 h 854"/>
                <a:gd name="T8" fmla="*/ 14 w 303"/>
                <a:gd name="T9" fmla="*/ 0 h 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3" h="854">
                  <a:moveTo>
                    <a:pt x="14" y="0"/>
                  </a:moveTo>
                  <a:lnTo>
                    <a:pt x="303" y="854"/>
                  </a:lnTo>
                  <a:lnTo>
                    <a:pt x="287" y="854"/>
                  </a:lnTo>
                  <a:lnTo>
                    <a:pt x="0" y="11"/>
                  </a:lnTo>
                  <a:lnTo>
                    <a:pt x="1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" name="Freeform 7"/>
            <p:cNvSpPr/>
            <p:nvPr/>
          </p:nvSpPr>
          <p:spPr bwMode="auto">
            <a:xfrm>
              <a:off x="5074" y="1202"/>
              <a:ext cx="12" cy="345"/>
            </a:xfrm>
            <a:custGeom>
              <a:avLst/>
              <a:gdLst>
                <a:gd name="T0" fmla="*/ 0 w 12"/>
                <a:gd name="T1" fmla="*/ 0 h 345"/>
                <a:gd name="T2" fmla="*/ 0 w 12"/>
                <a:gd name="T3" fmla="*/ 345 h 345"/>
                <a:gd name="T4" fmla="*/ 12 w 12"/>
                <a:gd name="T5" fmla="*/ 345 h 345"/>
                <a:gd name="T6" fmla="*/ 12 w 12"/>
                <a:gd name="T7" fmla="*/ 12 h 345"/>
                <a:gd name="T8" fmla="*/ 0 w 12"/>
                <a:gd name="T9" fmla="*/ 0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345">
                  <a:moveTo>
                    <a:pt x="0" y="0"/>
                  </a:moveTo>
                  <a:lnTo>
                    <a:pt x="0" y="345"/>
                  </a:lnTo>
                  <a:lnTo>
                    <a:pt x="12" y="345"/>
                  </a:lnTo>
                  <a:lnTo>
                    <a:pt x="12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" name="Rectangle 8"/>
            <p:cNvSpPr>
              <a:spLocks noChangeArrowheads="1"/>
            </p:cNvSpPr>
            <p:nvPr/>
          </p:nvSpPr>
          <p:spPr bwMode="auto">
            <a:xfrm>
              <a:off x="3658" y="3501"/>
              <a:ext cx="647" cy="1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" name="Freeform 9"/>
            <p:cNvSpPr/>
            <p:nvPr/>
          </p:nvSpPr>
          <p:spPr bwMode="auto">
            <a:xfrm>
              <a:off x="3488" y="3446"/>
              <a:ext cx="118" cy="48"/>
            </a:xfrm>
            <a:custGeom>
              <a:avLst/>
              <a:gdLst>
                <a:gd name="T0" fmla="*/ 0 w 118"/>
                <a:gd name="T1" fmla="*/ 10 h 48"/>
                <a:gd name="T2" fmla="*/ 111 w 118"/>
                <a:gd name="T3" fmla="*/ 48 h 48"/>
                <a:gd name="T4" fmla="*/ 118 w 118"/>
                <a:gd name="T5" fmla="*/ 36 h 48"/>
                <a:gd name="T6" fmla="*/ 14 w 118"/>
                <a:gd name="T7" fmla="*/ 0 h 48"/>
                <a:gd name="T8" fmla="*/ 0 w 118"/>
                <a:gd name="T9" fmla="*/ 1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48">
                  <a:moveTo>
                    <a:pt x="0" y="10"/>
                  </a:moveTo>
                  <a:lnTo>
                    <a:pt x="111" y="48"/>
                  </a:lnTo>
                  <a:lnTo>
                    <a:pt x="118" y="36"/>
                  </a:lnTo>
                  <a:lnTo>
                    <a:pt x="14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" name="Freeform 10"/>
            <p:cNvSpPr/>
            <p:nvPr/>
          </p:nvSpPr>
          <p:spPr bwMode="auto">
            <a:xfrm>
              <a:off x="2830" y="1026"/>
              <a:ext cx="30" cy="256"/>
            </a:xfrm>
            <a:custGeom>
              <a:avLst/>
              <a:gdLst>
                <a:gd name="T0" fmla="*/ 30 w 30"/>
                <a:gd name="T1" fmla="*/ 0 h 256"/>
                <a:gd name="T2" fmla="*/ 9 w 30"/>
                <a:gd name="T3" fmla="*/ 256 h 256"/>
                <a:gd name="T4" fmla="*/ 0 w 30"/>
                <a:gd name="T5" fmla="*/ 256 h 256"/>
                <a:gd name="T6" fmla="*/ 26 w 30"/>
                <a:gd name="T7" fmla="*/ 0 h 256"/>
                <a:gd name="T8" fmla="*/ 30 w 30"/>
                <a:gd name="T9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56">
                  <a:moveTo>
                    <a:pt x="30" y="0"/>
                  </a:moveTo>
                  <a:lnTo>
                    <a:pt x="9" y="256"/>
                  </a:lnTo>
                  <a:lnTo>
                    <a:pt x="0" y="256"/>
                  </a:lnTo>
                  <a:lnTo>
                    <a:pt x="26" y="0"/>
                  </a:lnTo>
                  <a:lnTo>
                    <a:pt x="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" name="Freeform 11"/>
            <p:cNvSpPr/>
            <p:nvPr/>
          </p:nvSpPr>
          <p:spPr bwMode="auto">
            <a:xfrm>
              <a:off x="2841" y="773"/>
              <a:ext cx="604" cy="519"/>
            </a:xfrm>
            <a:custGeom>
              <a:avLst/>
              <a:gdLst>
                <a:gd name="T0" fmla="*/ 0 w 604"/>
                <a:gd name="T1" fmla="*/ 512 h 519"/>
                <a:gd name="T2" fmla="*/ 595 w 604"/>
                <a:gd name="T3" fmla="*/ 0 h 519"/>
                <a:gd name="T4" fmla="*/ 604 w 604"/>
                <a:gd name="T5" fmla="*/ 7 h 519"/>
                <a:gd name="T6" fmla="*/ 12 w 604"/>
                <a:gd name="T7" fmla="*/ 519 h 519"/>
                <a:gd name="T8" fmla="*/ 0 w 604"/>
                <a:gd name="T9" fmla="*/ 512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4" h="519">
                  <a:moveTo>
                    <a:pt x="0" y="512"/>
                  </a:moveTo>
                  <a:lnTo>
                    <a:pt x="595" y="0"/>
                  </a:lnTo>
                  <a:lnTo>
                    <a:pt x="604" y="7"/>
                  </a:lnTo>
                  <a:lnTo>
                    <a:pt x="12" y="519"/>
                  </a:lnTo>
                  <a:lnTo>
                    <a:pt x="0" y="5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" name="Freeform 12"/>
            <p:cNvSpPr/>
            <p:nvPr/>
          </p:nvSpPr>
          <p:spPr bwMode="auto">
            <a:xfrm>
              <a:off x="2988" y="761"/>
              <a:ext cx="445" cy="192"/>
            </a:xfrm>
            <a:custGeom>
              <a:avLst/>
              <a:gdLst>
                <a:gd name="T0" fmla="*/ 445 w 445"/>
                <a:gd name="T1" fmla="*/ 17 h 192"/>
                <a:gd name="T2" fmla="*/ 3 w 445"/>
                <a:gd name="T3" fmla="*/ 192 h 192"/>
                <a:gd name="T4" fmla="*/ 0 w 445"/>
                <a:gd name="T5" fmla="*/ 187 h 192"/>
                <a:gd name="T6" fmla="*/ 445 w 445"/>
                <a:gd name="T7" fmla="*/ 0 h 192"/>
                <a:gd name="T8" fmla="*/ 445 w 445"/>
                <a:gd name="T9" fmla="*/ 17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5" h="192">
                  <a:moveTo>
                    <a:pt x="445" y="17"/>
                  </a:moveTo>
                  <a:lnTo>
                    <a:pt x="3" y="192"/>
                  </a:lnTo>
                  <a:lnTo>
                    <a:pt x="0" y="187"/>
                  </a:lnTo>
                  <a:lnTo>
                    <a:pt x="445" y="0"/>
                  </a:lnTo>
                  <a:lnTo>
                    <a:pt x="445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Freeform 13"/>
            <p:cNvSpPr/>
            <p:nvPr/>
          </p:nvSpPr>
          <p:spPr bwMode="auto">
            <a:xfrm>
              <a:off x="3478" y="650"/>
              <a:ext cx="159" cy="95"/>
            </a:xfrm>
            <a:custGeom>
              <a:avLst/>
              <a:gdLst>
                <a:gd name="T0" fmla="*/ 10 w 159"/>
                <a:gd name="T1" fmla="*/ 95 h 95"/>
                <a:gd name="T2" fmla="*/ 159 w 159"/>
                <a:gd name="T3" fmla="*/ 9 h 95"/>
                <a:gd name="T4" fmla="*/ 159 w 159"/>
                <a:gd name="T5" fmla="*/ 0 h 95"/>
                <a:gd name="T6" fmla="*/ 0 w 159"/>
                <a:gd name="T7" fmla="*/ 88 h 95"/>
                <a:gd name="T8" fmla="*/ 10 w 159"/>
                <a:gd name="T9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95">
                  <a:moveTo>
                    <a:pt x="10" y="95"/>
                  </a:moveTo>
                  <a:lnTo>
                    <a:pt x="159" y="9"/>
                  </a:lnTo>
                  <a:lnTo>
                    <a:pt x="159" y="0"/>
                  </a:lnTo>
                  <a:lnTo>
                    <a:pt x="0" y="88"/>
                  </a:lnTo>
                  <a:lnTo>
                    <a:pt x="10" y="9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4" name="Freeform 14"/>
            <p:cNvSpPr/>
            <p:nvPr/>
          </p:nvSpPr>
          <p:spPr bwMode="auto">
            <a:xfrm>
              <a:off x="3488" y="683"/>
              <a:ext cx="798" cy="74"/>
            </a:xfrm>
            <a:custGeom>
              <a:avLst/>
              <a:gdLst>
                <a:gd name="T0" fmla="*/ 0 w 798"/>
                <a:gd name="T1" fmla="*/ 62 h 74"/>
                <a:gd name="T2" fmla="*/ 798 w 798"/>
                <a:gd name="T3" fmla="*/ 0 h 74"/>
                <a:gd name="T4" fmla="*/ 798 w 798"/>
                <a:gd name="T5" fmla="*/ 10 h 74"/>
                <a:gd name="T6" fmla="*/ 0 w 798"/>
                <a:gd name="T7" fmla="*/ 74 h 74"/>
                <a:gd name="T8" fmla="*/ 0 w 798"/>
                <a:gd name="T9" fmla="*/ 6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8" h="74">
                  <a:moveTo>
                    <a:pt x="0" y="62"/>
                  </a:moveTo>
                  <a:lnTo>
                    <a:pt x="798" y="0"/>
                  </a:lnTo>
                  <a:lnTo>
                    <a:pt x="798" y="10"/>
                  </a:lnTo>
                  <a:lnTo>
                    <a:pt x="0" y="74"/>
                  </a:lnTo>
                  <a:lnTo>
                    <a:pt x="0" y="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5" name="Freeform 15"/>
            <p:cNvSpPr/>
            <p:nvPr/>
          </p:nvSpPr>
          <p:spPr bwMode="auto">
            <a:xfrm>
              <a:off x="3421" y="778"/>
              <a:ext cx="34" cy="308"/>
            </a:xfrm>
            <a:custGeom>
              <a:avLst/>
              <a:gdLst>
                <a:gd name="T0" fmla="*/ 29 w 34"/>
                <a:gd name="T1" fmla="*/ 0 h 308"/>
                <a:gd name="T2" fmla="*/ 0 w 34"/>
                <a:gd name="T3" fmla="*/ 308 h 308"/>
                <a:gd name="T4" fmla="*/ 12 w 34"/>
                <a:gd name="T5" fmla="*/ 308 h 308"/>
                <a:gd name="T6" fmla="*/ 34 w 34"/>
                <a:gd name="T7" fmla="*/ 0 h 308"/>
                <a:gd name="T8" fmla="*/ 29 w 34"/>
                <a:gd name="T9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308">
                  <a:moveTo>
                    <a:pt x="29" y="0"/>
                  </a:moveTo>
                  <a:lnTo>
                    <a:pt x="0" y="308"/>
                  </a:lnTo>
                  <a:lnTo>
                    <a:pt x="12" y="308"/>
                  </a:lnTo>
                  <a:lnTo>
                    <a:pt x="34" y="0"/>
                  </a:ln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6" name="Freeform 16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  <a:gd name="T10" fmla="*/ 0 w 571"/>
                <a:gd name="T11" fmla="*/ 11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17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18"/>
            <p:cNvSpPr/>
            <p:nvPr/>
          </p:nvSpPr>
          <p:spPr bwMode="auto">
            <a:xfrm>
              <a:off x="4087" y="693"/>
              <a:ext cx="225" cy="307"/>
            </a:xfrm>
            <a:custGeom>
              <a:avLst/>
              <a:gdLst>
                <a:gd name="T0" fmla="*/ 213 w 225"/>
                <a:gd name="T1" fmla="*/ 0 h 307"/>
                <a:gd name="T2" fmla="*/ 0 w 225"/>
                <a:gd name="T3" fmla="*/ 298 h 307"/>
                <a:gd name="T4" fmla="*/ 12 w 225"/>
                <a:gd name="T5" fmla="*/ 307 h 307"/>
                <a:gd name="T6" fmla="*/ 225 w 225"/>
                <a:gd name="T7" fmla="*/ 7 h 307"/>
                <a:gd name="T8" fmla="*/ 213 w 225"/>
                <a:gd name="T9" fmla="*/ 0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5" h="307">
                  <a:moveTo>
                    <a:pt x="213" y="0"/>
                  </a:moveTo>
                  <a:lnTo>
                    <a:pt x="0" y="298"/>
                  </a:lnTo>
                  <a:lnTo>
                    <a:pt x="12" y="307"/>
                  </a:lnTo>
                  <a:lnTo>
                    <a:pt x="225" y="7"/>
                  </a:lnTo>
                  <a:lnTo>
                    <a:pt x="21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19"/>
            <p:cNvSpPr/>
            <p:nvPr/>
          </p:nvSpPr>
          <p:spPr bwMode="auto">
            <a:xfrm>
              <a:off x="2481" y="1318"/>
              <a:ext cx="339" cy="343"/>
            </a:xfrm>
            <a:custGeom>
              <a:avLst/>
              <a:gdLst>
                <a:gd name="T0" fmla="*/ 0 w 339"/>
                <a:gd name="T1" fmla="*/ 336 h 343"/>
                <a:gd name="T2" fmla="*/ 332 w 339"/>
                <a:gd name="T3" fmla="*/ 0 h 343"/>
                <a:gd name="T4" fmla="*/ 339 w 339"/>
                <a:gd name="T5" fmla="*/ 7 h 343"/>
                <a:gd name="T6" fmla="*/ 5 w 339"/>
                <a:gd name="T7" fmla="*/ 343 h 343"/>
                <a:gd name="T8" fmla="*/ 0 w 339"/>
                <a:gd name="T9" fmla="*/ 336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9" h="343">
                  <a:moveTo>
                    <a:pt x="0" y="336"/>
                  </a:moveTo>
                  <a:lnTo>
                    <a:pt x="332" y="0"/>
                  </a:lnTo>
                  <a:lnTo>
                    <a:pt x="339" y="7"/>
                  </a:lnTo>
                  <a:lnTo>
                    <a:pt x="5" y="343"/>
                  </a:lnTo>
                  <a:lnTo>
                    <a:pt x="0" y="3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20"/>
            <p:cNvSpPr/>
            <p:nvPr/>
          </p:nvSpPr>
          <p:spPr bwMode="auto">
            <a:xfrm>
              <a:off x="2616" y="1332"/>
              <a:ext cx="209" cy="753"/>
            </a:xfrm>
            <a:custGeom>
              <a:avLst/>
              <a:gdLst>
                <a:gd name="T0" fmla="*/ 197 w 209"/>
                <a:gd name="T1" fmla="*/ 0 h 753"/>
                <a:gd name="T2" fmla="*/ 0 w 209"/>
                <a:gd name="T3" fmla="*/ 743 h 753"/>
                <a:gd name="T4" fmla="*/ 10 w 209"/>
                <a:gd name="T5" fmla="*/ 753 h 753"/>
                <a:gd name="T6" fmla="*/ 209 w 209"/>
                <a:gd name="T7" fmla="*/ 0 h 753"/>
                <a:gd name="T8" fmla="*/ 197 w 209"/>
                <a:gd name="T9" fmla="*/ 0 h 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753">
                  <a:moveTo>
                    <a:pt x="197" y="0"/>
                  </a:moveTo>
                  <a:lnTo>
                    <a:pt x="0" y="743"/>
                  </a:lnTo>
                  <a:lnTo>
                    <a:pt x="10" y="753"/>
                  </a:lnTo>
                  <a:lnTo>
                    <a:pt x="209" y="0"/>
                  </a:lnTo>
                  <a:lnTo>
                    <a:pt x="19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21"/>
            <p:cNvSpPr/>
            <p:nvPr/>
          </p:nvSpPr>
          <p:spPr bwMode="auto">
            <a:xfrm>
              <a:off x="2477" y="1704"/>
              <a:ext cx="106" cy="92"/>
            </a:xfrm>
            <a:custGeom>
              <a:avLst/>
              <a:gdLst>
                <a:gd name="T0" fmla="*/ 0 w 106"/>
                <a:gd name="T1" fmla="*/ 7 h 92"/>
                <a:gd name="T2" fmla="*/ 94 w 106"/>
                <a:gd name="T3" fmla="*/ 92 h 92"/>
                <a:gd name="T4" fmla="*/ 106 w 106"/>
                <a:gd name="T5" fmla="*/ 75 h 92"/>
                <a:gd name="T6" fmla="*/ 9 w 106"/>
                <a:gd name="T7" fmla="*/ 0 h 92"/>
                <a:gd name="T8" fmla="*/ 0 w 106"/>
                <a:gd name="T9" fmla="*/ 7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92">
                  <a:moveTo>
                    <a:pt x="0" y="7"/>
                  </a:moveTo>
                  <a:lnTo>
                    <a:pt x="94" y="92"/>
                  </a:lnTo>
                  <a:lnTo>
                    <a:pt x="106" y="75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22"/>
            <p:cNvSpPr/>
            <p:nvPr/>
          </p:nvSpPr>
          <p:spPr bwMode="auto">
            <a:xfrm>
              <a:off x="2451" y="1711"/>
              <a:ext cx="146" cy="374"/>
            </a:xfrm>
            <a:custGeom>
              <a:avLst/>
              <a:gdLst>
                <a:gd name="T0" fmla="*/ 0 w 146"/>
                <a:gd name="T1" fmla="*/ 0 h 374"/>
                <a:gd name="T2" fmla="*/ 135 w 146"/>
                <a:gd name="T3" fmla="*/ 374 h 374"/>
                <a:gd name="T4" fmla="*/ 146 w 146"/>
                <a:gd name="T5" fmla="*/ 374 h 374"/>
                <a:gd name="T6" fmla="*/ 11 w 146"/>
                <a:gd name="T7" fmla="*/ 0 h 374"/>
                <a:gd name="T8" fmla="*/ 0 w 146"/>
                <a:gd name="T9" fmla="*/ 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374">
                  <a:moveTo>
                    <a:pt x="0" y="0"/>
                  </a:moveTo>
                  <a:lnTo>
                    <a:pt x="135" y="374"/>
                  </a:lnTo>
                  <a:lnTo>
                    <a:pt x="146" y="374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Rectangle 23"/>
            <p:cNvSpPr>
              <a:spLocks noChangeArrowheads="1"/>
            </p:cNvSpPr>
            <p:nvPr/>
          </p:nvSpPr>
          <p:spPr bwMode="auto">
            <a:xfrm>
              <a:off x="3410" y="1164"/>
              <a:ext cx="11" cy="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4" name="Freeform 24"/>
            <p:cNvSpPr/>
            <p:nvPr/>
          </p:nvSpPr>
          <p:spPr bwMode="auto">
            <a:xfrm>
              <a:off x="2848" y="1202"/>
              <a:ext cx="538" cy="111"/>
            </a:xfrm>
            <a:custGeom>
              <a:avLst/>
              <a:gdLst>
                <a:gd name="T0" fmla="*/ 0 w 538"/>
                <a:gd name="T1" fmla="*/ 102 h 111"/>
                <a:gd name="T2" fmla="*/ 538 w 538"/>
                <a:gd name="T3" fmla="*/ 0 h 111"/>
                <a:gd name="T4" fmla="*/ 538 w 538"/>
                <a:gd name="T5" fmla="*/ 9 h 111"/>
                <a:gd name="T6" fmla="*/ 0 w 538"/>
                <a:gd name="T7" fmla="*/ 111 h 111"/>
                <a:gd name="T8" fmla="*/ 0 w 538"/>
                <a:gd name="T9" fmla="*/ 102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8" h="111">
                  <a:moveTo>
                    <a:pt x="0" y="102"/>
                  </a:moveTo>
                  <a:lnTo>
                    <a:pt x="538" y="0"/>
                  </a:lnTo>
                  <a:lnTo>
                    <a:pt x="538" y="9"/>
                  </a:lnTo>
                  <a:lnTo>
                    <a:pt x="0" y="111"/>
                  </a:lnTo>
                  <a:lnTo>
                    <a:pt x="0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5" name="Freeform 25"/>
            <p:cNvSpPr/>
            <p:nvPr/>
          </p:nvSpPr>
          <p:spPr bwMode="auto">
            <a:xfrm>
              <a:off x="2834" y="1320"/>
              <a:ext cx="287" cy="455"/>
            </a:xfrm>
            <a:custGeom>
              <a:avLst/>
              <a:gdLst>
                <a:gd name="T0" fmla="*/ 0 w 287"/>
                <a:gd name="T1" fmla="*/ 5 h 455"/>
                <a:gd name="T2" fmla="*/ 275 w 287"/>
                <a:gd name="T3" fmla="*/ 450 h 455"/>
                <a:gd name="T4" fmla="*/ 277 w 287"/>
                <a:gd name="T5" fmla="*/ 455 h 455"/>
                <a:gd name="T6" fmla="*/ 287 w 287"/>
                <a:gd name="T7" fmla="*/ 445 h 455"/>
                <a:gd name="T8" fmla="*/ 7 w 287"/>
                <a:gd name="T9" fmla="*/ 0 h 455"/>
                <a:gd name="T10" fmla="*/ 0 w 287"/>
                <a:gd name="T11" fmla="*/ 5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7" h="455">
                  <a:moveTo>
                    <a:pt x="0" y="5"/>
                  </a:moveTo>
                  <a:lnTo>
                    <a:pt x="275" y="450"/>
                  </a:lnTo>
                  <a:lnTo>
                    <a:pt x="277" y="455"/>
                  </a:lnTo>
                  <a:lnTo>
                    <a:pt x="287" y="445"/>
                  </a:lnTo>
                  <a:lnTo>
                    <a:pt x="7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6" name="Freeform 26"/>
            <p:cNvSpPr/>
            <p:nvPr/>
          </p:nvSpPr>
          <p:spPr bwMode="auto">
            <a:xfrm>
              <a:off x="3140" y="1221"/>
              <a:ext cx="270" cy="544"/>
            </a:xfrm>
            <a:custGeom>
              <a:avLst/>
              <a:gdLst>
                <a:gd name="T0" fmla="*/ 0 w 270"/>
                <a:gd name="T1" fmla="*/ 544 h 544"/>
                <a:gd name="T2" fmla="*/ 263 w 270"/>
                <a:gd name="T3" fmla="*/ 0 h 544"/>
                <a:gd name="T4" fmla="*/ 270 w 270"/>
                <a:gd name="T5" fmla="*/ 0 h 544"/>
                <a:gd name="T6" fmla="*/ 14 w 270"/>
                <a:gd name="T7" fmla="*/ 544 h 544"/>
                <a:gd name="T8" fmla="*/ 0 w 270"/>
                <a:gd name="T9" fmla="*/ 544 h 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0" h="544">
                  <a:moveTo>
                    <a:pt x="0" y="544"/>
                  </a:moveTo>
                  <a:lnTo>
                    <a:pt x="263" y="0"/>
                  </a:lnTo>
                  <a:lnTo>
                    <a:pt x="270" y="0"/>
                  </a:lnTo>
                  <a:lnTo>
                    <a:pt x="14" y="544"/>
                  </a:lnTo>
                  <a:lnTo>
                    <a:pt x="0" y="5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7" name="Freeform 27"/>
            <p:cNvSpPr/>
            <p:nvPr/>
          </p:nvSpPr>
          <p:spPr bwMode="auto">
            <a:xfrm>
              <a:off x="3317" y="1221"/>
              <a:ext cx="93" cy="809"/>
            </a:xfrm>
            <a:custGeom>
              <a:avLst/>
              <a:gdLst>
                <a:gd name="T0" fmla="*/ 83 w 93"/>
                <a:gd name="T1" fmla="*/ 0 h 809"/>
                <a:gd name="T2" fmla="*/ 0 w 93"/>
                <a:gd name="T3" fmla="*/ 809 h 809"/>
                <a:gd name="T4" fmla="*/ 12 w 93"/>
                <a:gd name="T5" fmla="*/ 809 h 809"/>
                <a:gd name="T6" fmla="*/ 93 w 93"/>
                <a:gd name="T7" fmla="*/ 0 h 809"/>
                <a:gd name="T8" fmla="*/ 83 w 93"/>
                <a:gd name="T9" fmla="*/ 0 h 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" h="809">
                  <a:moveTo>
                    <a:pt x="83" y="0"/>
                  </a:moveTo>
                  <a:lnTo>
                    <a:pt x="0" y="809"/>
                  </a:lnTo>
                  <a:lnTo>
                    <a:pt x="12" y="809"/>
                  </a:lnTo>
                  <a:lnTo>
                    <a:pt x="93" y="0"/>
                  </a:lnTo>
                  <a:lnTo>
                    <a:pt x="8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8" name="Freeform 28"/>
            <p:cNvSpPr/>
            <p:nvPr/>
          </p:nvSpPr>
          <p:spPr bwMode="auto">
            <a:xfrm>
              <a:off x="3438" y="1022"/>
              <a:ext cx="611" cy="180"/>
            </a:xfrm>
            <a:custGeom>
              <a:avLst/>
              <a:gdLst>
                <a:gd name="T0" fmla="*/ 0 w 611"/>
                <a:gd name="T1" fmla="*/ 165 h 180"/>
                <a:gd name="T2" fmla="*/ 611 w 611"/>
                <a:gd name="T3" fmla="*/ 0 h 180"/>
                <a:gd name="T4" fmla="*/ 611 w 611"/>
                <a:gd name="T5" fmla="*/ 14 h 180"/>
                <a:gd name="T6" fmla="*/ 0 w 611"/>
                <a:gd name="T7" fmla="*/ 180 h 180"/>
                <a:gd name="T8" fmla="*/ 0 w 611"/>
                <a:gd name="T9" fmla="*/ 165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180">
                  <a:moveTo>
                    <a:pt x="0" y="165"/>
                  </a:moveTo>
                  <a:lnTo>
                    <a:pt x="611" y="0"/>
                  </a:lnTo>
                  <a:lnTo>
                    <a:pt x="611" y="14"/>
                  </a:lnTo>
                  <a:lnTo>
                    <a:pt x="0" y="180"/>
                  </a:lnTo>
                  <a:lnTo>
                    <a:pt x="0" y="1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9" name="Freeform 29"/>
            <p:cNvSpPr/>
            <p:nvPr/>
          </p:nvSpPr>
          <p:spPr bwMode="auto">
            <a:xfrm>
              <a:off x="4340" y="702"/>
              <a:ext cx="377" cy="396"/>
            </a:xfrm>
            <a:custGeom>
              <a:avLst/>
              <a:gdLst>
                <a:gd name="T0" fmla="*/ 0 w 377"/>
                <a:gd name="T1" fmla="*/ 12 h 396"/>
                <a:gd name="T2" fmla="*/ 370 w 377"/>
                <a:gd name="T3" fmla="*/ 396 h 396"/>
                <a:gd name="T4" fmla="*/ 377 w 377"/>
                <a:gd name="T5" fmla="*/ 388 h 396"/>
                <a:gd name="T6" fmla="*/ 0 w 377"/>
                <a:gd name="T7" fmla="*/ 0 h 396"/>
                <a:gd name="T8" fmla="*/ 0 w 377"/>
                <a:gd name="T9" fmla="*/ 12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7" h="396">
                  <a:moveTo>
                    <a:pt x="0" y="12"/>
                  </a:moveTo>
                  <a:lnTo>
                    <a:pt x="370" y="396"/>
                  </a:lnTo>
                  <a:lnTo>
                    <a:pt x="377" y="388"/>
                  </a:lnTo>
                  <a:lnTo>
                    <a:pt x="0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0" name="Freeform 30"/>
            <p:cNvSpPr/>
            <p:nvPr/>
          </p:nvSpPr>
          <p:spPr bwMode="auto">
            <a:xfrm>
              <a:off x="4108" y="1015"/>
              <a:ext cx="597" cy="97"/>
            </a:xfrm>
            <a:custGeom>
              <a:avLst/>
              <a:gdLst>
                <a:gd name="T0" fmla="*/ 0 w 597"/>
                <a:gd name="T1" fmla="*/ 0 h 97"/>
                <a:gd name="T2" fmla="*/ 597 w 597"/>
                <a:gd name="T3" fmla="*/ 90 h 97"/>
                <a:gd name="T4" fmla="*/ 597 w 597"/>
                <a:gd name="T5" fmla="*/ 97 h 97"/>
                <a:gd name="T6" fmla="*/ 0 w 597"/>
                <a:gd name="T7" fmla="*/ 11 h 97"/>
                <a:gd name="T8" fmla="*/ 0 w 597"/>
                <a:gd name="T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97">
                  <a:moveTo>
                    <a:pt x="0" y="0"/>
                  </a:moveTo>
                  <a:lnTo>
                    <a:pt x="597" y="90"/>
                  </a:lnTo>
                  <a:lnTo>
                    <a:pt x="597" y="97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1" name="Freeform 31"/>
            <p:cNvSpPr/>
            <p:nvPr/>
          </p:nvSpPr>
          <p:spPr bwMode="auto">
            <a:xfrm>
              <a:off x="4759" y="1121"/>
              <a:ext cx="280" cy="55"/>
            </a:xfrm>
            <a:custGeom>
              <a:avLst/>
              <a:gdLst>
                <a:gd name="T0" fmla="*/ 5 w 280"/>
                <a:gd name="T1" fmla="*/ 0 h 55"/>
                <a:gd name="T2" fmla="*/ 280 w 280"/>
                <a:gd name="T3" fmla="*/ 40 h 55"/>
                <a:gd name="T4" fmla="*/ 280 w 280"/>
                <a:gd name="T5" fmla="*/ 55 h 55"/>
                <a:gd name="T6" fmla="*/ 0 w 280"/>
                <a:gd name="T7" fmla="*/ 7 h 55"/>
                <a:gd name="T8" fmla="*/ 5 w 280"/>
                <a:gd name="T9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0" h="55">
                  <a:moveTo>
                    <a:pt x="5" y="0"/>
                  </a:moveTo>
                  <a:lnTo>
                    <a:pt x="280" y="40"/>
                  </a:lnTo>
                  <a:lnTo>
                    <a:pt x="280" y="55"/>
                  </a:lnTo>
                  <a:lnTo>
                    <a:pt x="0" y="7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2" name="Freeform 32"/>
            <p:cNvSpPr/>
            <p:nvPr/>
          </p:nvSpPr>
          <p:spPr bwMode="auto">
            <a:xfrm>
              <a:off x="4745" y="1131"/>
              <a:ext cx="298" cy="447"/>
            </a:xfrm>
            <a:custGeom>
              <a:avLst/>
              <a:gdLst>
                <a:gd name="T0" fmla="*/ 0 w 298"/>
                <a:gd name="T1" fmla="*/ 9 h 447"/>
                <a:gd name="T2" fmla="*/ 294 w 298"/>
                <a:gd name="T3" fmla="*/ 447 h 447"/>
                <a:gd name="T4" fmla="*/ 298 w 298"/>
                <a:gd name="T5" fmla="*/ 440 h 447"/>
                <a:gd name="T6" fmla="*/ 7 w 298"/>
                <a:gd name="T7" fmla="*/ 0 h 447"/>
                <a:gd name="T8" fmla="*/ 0 w 298"/>
                <a:gd name="T9" fmla="*/ 9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447">
                  <a:moveTo>
                    <a:pt x="0" y="9"/>
                  </a:moveTo>
                  <a:lnTo>
                    <a:pt x="294" y="447"/>
                  </a:lnTo>
                  <a:lnTo>
                    <a:pt x="298" y="440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3" name="Freeform 33"/>
            <p:cNvSpPr/>
            <p:nvPr/>
          </p:nvSpPr>
          <p:spPr bwMode="auto">
            <a:xfrm>
              <a:off x="4551" y="1135"/>
              <a:ext cx="182" cy="422"/>
            </a:xfrm>
            <a:custGeom>
              <a:avLst/>
              <a:gdLst>
                <a:gd name="T0" fmla="*/ 173 w 182"/>
                <a:gd name="T1" fmla="*/ 0 h 422"/>
                <a:gd name="T2" fmla="*/ 0 w 182"/>
                <a:gd name="T3" fmla="*/ 422 h 422"/>
                <a:gd name="T4" fmla="*/ 12 w 182"/>
                <a:gd name="T5" fmla="*/ 422 h 422"/>
                <a:gd name="T6" fmla="*/ 182 w 182"/>
                <a:gd name="T7" fmla="*/ 0 h 422"/>
                <a:gd name="T8" fmla="*/ 173 w 182"/>
                <a:gd name="T9" fmla="*/ 0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2" h="422">
                  <a:moveTo>
                    <a:pt x="173" y="0"/>
                  </a:moveTo>
                  <a:lnTo>
                    <a:pt x="0" y="422"/>
                  </a:lnTo>
                  <a:lnTo>
                    <a:pt x="12" y="422"/>
                  </a:lnTo>
                  <a:lnTo>
                    <a:pt x="182" y="0"/>
                  </a:lnTo>
                  <a:lnTo>
                    <a:pt x="1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4" name="Freeform 34"/>
            <p:cNvSpPr/>
            <p:nvPr/>
          </p:nvSpPr>
          <p:spPr bwMode="auto">
            <a:xfrm>
              <a:off x="3414" y="1214"/>
              <a:ext cx="401" cy="388"/>
            </a:xfrm>
            <a:custGeom>
              <a:avLst/>
              <a:gdLst>
                <a:gd name="T0" fmla="*/ 0 w 401"/>
                <a:gd name="T1" fmla="*/ 0 h 388"/>
                <a:gd name="T2" fmla="*/ 393 w 401"/>
                <a:gd name="T3" fmla="*/ 388 h 388"/>
                <a:gd name="T4" fmla="*/ 401 w 401"/>
                <a:gd name="T5" fmla="*/ 378 h 388"/>
                <a:gd name="T6" fmla="*/ 12 w 401"/>
                <a:gd name="T7" fmla="*/ 0 h 388"/>
                <a:gd name="T8" fmla="*/ 0 w 40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1" h="388">
                  <a:moveTo>
                    <a:pt x="0" y="0"/>
                  </a:moveTo>
                  <a:lnTo>
                    <a:pt x="393" y="388"/>
                  </a:lnTo>
                  <a:lnTo>
                    <a:pt x="401" y="37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5" name="Freeform 35"/>
            <p:cNvSpPr/>
            <p:nvPr/>
          </p:nvSpPr>
          <p:spPr bwMode="auto">
            <a:xfrm>
              <a:off x="3833" y="1034"/>
              <a:ext cx="233" cy="558"/>
            </a:xfrm>
            <a:custGeom>
              <a:avLst/>
              <a:gdLst>
                <a:gd name="T0" fmla="*/ 225 w 233"/>
                <a:gd name="T1" fmla="*/ 0 h 558"/>
                <a:gd name="T2" fmla="*/ 0 w 233"/>
                <a:gd name="T3" fmla="*/ 558 h 558"/>
                <a:gd name="T4" fmla="*/ 10 w 233"/>
                <a:gd name="T5" fmla="*/ 558 h 558"/>
                <a:gd name="T6" fmla="*/ 233 w 233"/>
                <a:gd name="T7" fmla="*/ 0 h 558"/>
                <a:gd name="T8" fmla="*/ 225 w 233"/>
                <a:gd name="T9" fmla="*/ 0 h 5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3" h="558">
                  <a:moveTo>
                    <a:pt x="225" y="0"/>
                  </a:moveTo>
                  <a:lnTo>
                    <a:pt x="0" y="558"/>
                  </a:lnTo>
                  <a:lnTo>
                    <a:pt x="10" y="558"/>
                  </a:lnTo>
                  <a:lnTo>
                    <a:pt x="233" y="0"/>
                  </a:lnTo>
                  <a:lnTo>
                    <a:pt x="2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6" name="Freeform 36"/>
            <p:cNvSpPr/>
            <p:nvPr/>
          </p:nvSpPr>
          <p:spPr bwMode="auto">
            <a:xfrm>
              <a:off x="4087" y="1034"/>
              <a:ext cx="452" cy="530"/>
            </a:xfrm>
            <a:custGeom>
              <a:avLst/>
              <a:gdLst>
                <a:gd name="T0" fmla="*/ 0 w 452"/>
                <a:gd name="T1" fmla="*/ 0 h 530"/>
                <a:gd name="T2" fmla="*/ 440 w 452"/>
                <a:gd name="T3" fmla="*/ 530 h 530"/>
                <a:gd name="T4" fmla="*/ 452 w 452"/>
                <a:gd name="T5" fmla="*/ 528 h 530"/>
                <a:gd name="T6" fmla="*/ 12 w 452"/>
                <a:gd name="T7" fmla="*/ 0 h 530"/>
                <a:gd name="T8" fmla="*/ 0 w 452"/>
                <a:gd name="T9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2" h="530">
                  <a:moveTo>
                    <a:pt x="0" y="0"/>
                  </a:moveTo>
                  <a:lnTo>
                    <a:pt x="440" y="530"/>
                  </a:lnTo>
                  <a:lnTo>
                    <a:pt x="452" y="5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7" name="Freeform 37"/>
            <p:cNvSpPr/>
            <p:nvPr/>
          </p:nvSpPr>
          <p:spPr bwMode="auto">
            <a:xfrm>
              <a:off x="3836" y="1588"/>
              <a:ext cx="689" cy="23"/>
            </a:xfrm>
            <a:custGeom>
              <a:avLst/>
              <a:gdLst>
                <a:gd name="T0" fmla="*/ 0 w 689"/>
                <a:gd name="T1" fmla="*/ 16 h 23"/>
                <a:gd name="T2" fmla="*/ 689 w 689"/>
                <a:gd name="T3" fmla="*/ 0 h 23"/>
                <a:gd name="T4" fmla="*/ 689 w 689"/>
                <a:gd name="T5" fmla="*/ 7 h 23"/>
                <a:gd name="T6" fmla="*/ 12 w 689"/>
                <a:gd name="T7" fmla="*/ 23 h 23"/>
                <a:gd name="T8" fmla="*/ 0 w 689"/>
                <a:gd name="T9" fmla="*/ 16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23">
                  <a:moveTo>
                    <a:pt x="0" y="16"/>
                  </a:moveTo>
                  <a:lnTo>
                    <a:pt x="689" y="0"/>
                  </a:lnTo>
                  <a:lnTo>
                    <a:pt x="689" y="7"/>
                  </a:lnTo>
                  <a:lnTo>
                    <a:pt x="12" y="23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Freeform 38"/>
            <p:cNvSpPr/>
            <p:nvPr/>
          </p:nvSpPr>
          <p:spPr bwMode="auto">
            <a:xfrm>
              <a:off x="5093" y="1621"/>
              <a:ext cx="273" cy="428"/>
            </a:xfrm>
            <a:custGeom>
              <a:avLst/>
              <a:gdLst>
                <a:gd name="T0" fmla="*/ 0 w 273"/>
                <a:gd name="T1" fmla="*/ 0 h 428"/>
                <a:gd name="T2" fmla="*/ 263 w 273"/>
                <a:gd name="T3" fmla="*/ 428 h 428"/>
                <a:gd name="T4" fmla="*/ 273 w 273"/>
                <a:gd name="T5" fmla="*/ 428 h 428"/>
                <a:gd name="T6" fmla="*/ 12 w 273"/>
                <a:gd name="T7" fmla="*/ 0 h 428"/>
                <a:gd name="T8" fmla="*/ 0 w 27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3" h="428">
                  <a:moveTo>
                    <a:pt x="0" y="0"/>
                  </a:moveTo>
                  <a:lnTo>
                    <a:pt x="263" y="428"/>
                  </a:lnTo>
                  <a:lnTo>
                    <a:pt x="273" y="4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9" name="Freeform 39"/>
            <p:cNvSpPr/>
            <p:nvPr/>
          </p:nvSpPr>
          <p:spPr bwMode="auto">
            <a:xfrm>
              <a:off x="5070" y="1621"/>
              <a:ext cx="293" cy="428"/>
            </a:xfrm>
            <a:custGeom>
              <a:avLst/>
              <a:gdLst>
                <a:gd name="T0" fmla="*/ 0 w 293"/>
                <a:gd name="T1" fmla="*/ 0 h 428"/>
                <a:gd name="T2" fmla="*/ 286 w 293"/>
                <a:gd name="T3" fmla="*/ 428 h 428"/>
                <a:gd name="T4" fmla="*/ 293 w 293"/>
                <a:gd name="T5" fmla="*/ 421 h 428"/>
                <a:gd name="T6" fmla="*/ 16 w 293"/>
                <a:gd name="T7" fmla="*/ 0 h 428"/>
                <a:gd name="T8" fmla="*/ 0 w 29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3" h="428">
                  <a:moveTo>
                    <a:pt x="0" y="0"/>
                  </a:moveTo>
                  <a:lnTo>
                    <a:pt x="286" y="428"/>
                  </a:lnTo>
                  <a:lnTo>
                    <a:pt x="293" y="421"/>
                  </a:lnTo>
                  <a:lnTo>
                    <a:pt x="1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0" name="Freeform 40"/>
            <p:cNvSpPr/>
            <p:nvPr/>
          </p:nvSpPr>
          <p:spPr bwMode="auto">
            <a:xfrm>
              <a:off x="4568" y="1581"/>
              <a:ext cx="551" cy="156"/>
            </a:xfrm>
            <a:custGeom>
              <a:avLst/>
              <a:gdLst>
                <a:gd name="T0" fmla="*/ 0 w 551"/>
                <a:gd name="T1" fmla="*/ 0 h 156"/>
                <a:gd name="T2" fmla="*/ 551 w 551"/>
                <a:gd name="T3" fmla="*/ 146 h 156"/>
                <a:gd name="T4" fmla="*/ 539 w 551"/>
                <a:gd name="T5" fmla="*/ 156 h 156"/>
                <a:gd name="T6" fmla="*/ 0 w 551"/>
                <a:gd name="T7" fmla="*/ 11 h 156"/>
                <a:gd name="T8" fmla="*/ 0 w 551"/>
                <a:gd name="T9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1" h="156">
                  <a:moveTo>
                    <a:pt x="0" y="0"/>
                  </a:moveTo>
                  <a:lnTo>
                    <a:pt x="551" y="146"/>
                  </a:lnTo>
                  <a:lnTo>
                    <a:pt x="539" y="156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Freeform 41"/>
            <p:cNvSpPr/>
            <p:nvPr/>
          </p:nvSpPr>
          <p:spPr bwMode="auto">
            <a:xfrm>
              <a:off x="4546" y="1597"/>
              <a:ext cx="228" cy="677"/>
            </a:xfrm>
            <a:custGeom>
              <a:avLst/>
              <a:gdLst>
                <a:gd name="T0" fmla="*/ 0 w 228"/>
                <a:gd name="T1" fmla="*/ 0 h 677"/>
                <a:gd name="T2" fmla="*/ 223 w 228"/>
                <a:gd name="T3" fmla="*/ 677 h 677"/>
                <a:gd name="T4" fmla="*/ 228 w 228"/>
                <a:gd name="T5" fmla="*/ 677 h 677"/>
                <a:gd name="T6" fmla="*/ 10 w 228"/>
                <a:gd name="T7" fmla="*/ 0 h 677"/>
                <a:gd name="T8" fmla="*/ 0 w 228"/>
                <a:gd name="T9" fmla="*/ 0 h 6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8" h="677">
                  <a:moveTo>
                    <a:pt x="0" y="0"/>
                  </a:moveTo>
                  <a:lnTo>
                    <a:pt x="223" y="677"/>
                  </a:lnTo>
                  <a:lnTo>
                    <a:pt x="228" y="677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2" name="Freeform 42"/>
            <p:cNvSpPr/>
            <p:nvPr/>
          </p:nvSpPr>
          <p:spPr bwMode="auto">
            <a:xfrm>
              <a:off x="4229" y="1604"/>
              <a:ext cx="310" cy="481"/>
            </a:xfrm>
            <a:custGeom>
              <a:avLst/>
              <a:gdLst>
                <a:gd name="T0" fmla="*/ 0 w 310"/>
                <a:gd name="T1" fmla="*/ 481 h 481"/>
                <a:gd name="T2" fmla="*/ 301 w 310"/>
                <a:gd name="T3" fmla="*/ 0 h 481"/>
                <a:gd name="T4" fmla="*/ 310 w 310"/>
                <a:gd name="T5" fmla="*/ 0 h 481"/>
                <a:gd name="T6" fmla="*/ 7 w 310"/>
                <a:gd name="T7" fmla="*/ 481 h 481"/>
                <a:gd name="T8" fmla="*/ 0 w 310"/>
                <a:gd name="T9" fmla="*/ 481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0" h="481">
                  <a:moveTo>
                    <a:pt x="0" y="481"/>
                  </a:moveTo>
                  <a:lnTo>
                    <a:pt x="301" y="0"/>
                  </a:lnTo>
                  <a:lnTo>
                    <a:pt x="310" y="0"/>
                  </a:lnTo>
                  <a:lnTo>
                    <a:pt x="7" y="481"/>
                  </a:lnTo>
                  <a:lnTo>
                    <a:pt x="0" y="4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3" name="Freeform 43"/>
            <p:cNvSpPr/>
            <p:nvPr/>
          </p:nvSpPr>
          <p:spPr bwMode="auto">
            <a:xfrm>
              <a:off x="4217" y="1803"/>
              <a:ext cx="90" cy="282"/>
            </a:xfrm>
            <a:custGeom>
              <a:avLst/>
              <a:gdLst>
                <a:gd name="T0" fmla="*/ 81 w 90"/>
                <a:gd name="T1" fmla="*/ 0 h 282"/>
                <a:gd name="T2" fmla="*/ 0 w 90"/>
                <a:gd name="T3" fmla="*/ 282 h 282"/>
                <a:gd name="T4" fmla="*/ 7 w 90"/>
                <a:gd name="T5" fmla="*/ 282 h 282"/>
                <a:gd name="T6" fmla="*/ 90 w 90"/>
                <a:gd name="T7" fmla="*/ 0 h 282"/>
                <a:gd name="T8" fmla="*/ 81 w 90"/>
                <a:gd name="T9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282">
                  <a:moveTo>
                    <a:pt x="81" y="0"/>
                  </a:moveTo>
                  <a:lnTo>
                    <a:pt x="0" y="282"/>
                  </a:lnTo>
                  <a:lnTo>
                    <a:pt x="7" y="282"/>
                  </a:lnTo>
                  <a:lnTo>
                    <a:pt x="90" y="0"/>
                  </a:lnTo>
                  <a:lnTo>
                    <a:pt x="8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4" name="Freeform 44"/>
            <p:cNvSpPr/>
            <p:nvPr/>
          </p:nvSpPr>
          <p:spPr bwMode="auto">
            <a:xfrm>
              <a:off x="3833" y="1621"/>
              <a:ext cx="375" cy="464"/>
            </a:xfrm>
            <a:custGeom>
              <a:avLst/>
              <a:gdLst>
                <a:gd name="T0" fmla="*/ 0 w 375"/>
                <a:gd name="T1" fmla="*/ 0 h 464"/>
                <a:gd name="T2" fmla="*/ 368 w 375"/>
                <a:gd name="T3" fmla="*/ 464 h 464"/>
                <a:gd name="T4" fmla="*/ 375 w 375"/>
                <a:gd name="T5" fmla="*/ 464 h 464"/>
                <a:gd name="T6" fmla="*/ 8 w 375"/>
                <a:gd name="T7" fmla="*/ 0 h 464"/>
                <a:gd name="T8" fmla="*/ 0 w 375"/>
                <a:gd name="T9" fmla="*/ 0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5" h="464">
                  <a:moveTo>
                    <a:pt x="0" y="0"/>
                  </a:moveTo>
                  <a:lnTo>
                    <a:pt x="368" y="464"/>
                  </a:lnTo>
                  <a:lnTo>
                    <a:pt x="375" y="464"/>
                  </a:lnTo>
                  <a:lnTo>
                    <a:pt x="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5" name="Freeform 45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  <a:gd name="T10" fmla="*/ 0 w 649"/>
                <a:gd name="T11" fmla="*/ 17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6" name="Freeform 46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7" name="Freeform 47"/>
            <p:cNvSpPr/>
            <p:nvPr/>
          </p:nvSpPr>
          <p:spPr bwMode="auto">
            <a:xfrm>
              <a:off x="3623" y="1623"/>
              <a:ext cx="203" cy="658"/>
            </a:xfrm>
            <a:custGeom>
              <a:avLst/>
              <a:gdLst>
                <a:gd name="T0" fmla="*/ 194 w 203"/>
                <a:gd name="T1" fmla="*/ 0 h 658"/>
                <a:gd name="T2" fmla="*/ 0 w 203"/>
                <a:gd name="T3" fmla="*/ 658 h 658"/>
                <a:gd name="T4" fmla="*/ 9 w 203"/>
                <a:gd name="T5" fmla="*/ 658 h 658"/>
                <a:gd name="T6" fmla="*/ 203 w 203"/>
                <a:gd name="T7" fmla="*/ 5 h 658"/>
                <a:gd name="T8" fmla="*/ 194 w 203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58">
                  <a:moveTo>
                    <a:pt x="194" y="0"/>
                  </a:moveTo>
                  <a:lnTo>
                    <a:pt x="0" y="658"/>
                  </a:lnTo>
                  <a:lnTo>
                    <a:pt x="9" y="658"/>
                  </a:lnTo>
                  <a:lnTo>
                    <a:pt x="203" y="5"/>
                  </a:lnTo>
                  <a:lnTo>
                    <a:pt x="19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8" name="Freeform 48"/>
            <p:cNvSpPr/>
            <p:nvPr/>
          </p:nvSpPr>
          <p:spPr bwMode="auto">
            <a:xfrm>
              <a:off x="3353" y="1768"/>
              <a:ext cx="935" cy="310"/>
            </a:xfrm>
            <a:custGeom>
              <a:avLst/>
              <a:gdLst>
                <a:gd name="T0" fmla="*/ 0 w 935"/>
                <a:gd name="T1" fmla="*/ 300 h 310"/>
                <a:gd name="T2" fmla="*/ 928 w 935"/>
                <a:gd name="T3" fmla="*/ 0 h 310"/>
                <a:gd name="T4" fmla="*/ 935 w 935"/>
                <a:gd name="T5" fmla="*/ 9 h 310"/>
                <a:gd name="T6" fmla="*/ 7 w 935"/>
                <a:gd name="T7" fmla="*/ 310 h 310"/>
                <a:gd name="T8" fmla="*/ 0 w 935"/>
                <a:gd name="T9" fmla="*/ 300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5" h="310">
                  <a:moveTo>
                    <a:pt x="0" y="300"/>
                  </a:moveTo>
                  <a:lnTo>
                    <a:pt x="928" y="0"/>
                  </a:lnTo>
                  <a:lnTo>
                    <a:pt x="935" y="9"/>
                  </a:lnTo>
                  <a:lnTo>
                    <a:pt x="7" y="310"/>
                  </a:lnTo>
                  <a:lnTo>
                    <a:pt x="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9" name="Freeform 49"/>
            <p:cNvSpPr/>
            <p:nvPr/>
          </p:nvSpPr>
          <p:spPr bwMode="auto">
            <a:xfrm>
              <a:off x="2631" y="1820"/>
              <a:ext cx="641" cy="251"/>
            </a:xfrm>
            <a:custGeom>
              <a:avLst/>
              <a:gdLst>
                <a:gd name="T0" fmla="*/ 0 w 641"/>
                <a:gd name="T1" fmla="*/ 9 h 251"/>
                <a:gd name="T2" fmla="*/ 641 w 641"/>
                <a:gd name="T3" fmla="*/ 251 h 251"/>
                <a:gd name="T4" fmla="*/ 641 w 641"/>
                <a:gd name="T5" fmla="*/ 244 h 251"/>
                <a:gd name="T6" fmla="*/ 11 w 641"/>
                <a:gd name="T7" fmla="*/ 0 h 251"/>
                <a:gd name="T8" fmla="*/ 0 w 641"/>
                <a:gd name="T9" fmla="*/ 9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1" h="251">
                  <a:moveTo>
                    <a:pt x="0" y="9"/>
                  </a:moveTo>
                  <a:lnTo>
                    <a:pt x="641" y="251"/>
                  </a:lnTo>
                  <a:lnTo>
                    <a:pt x="641" y="244"/>
                  </a:lnTo>
                  <a:lnTo>
                    <a:pt x="11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0" name="Freeform 50"/>
            <p:cNvSpPr/>
            <p:nvPr/>
          </p:nvSpPr>
          <p:spPr bwMode="auto">
            <a:xfrm>
              <a:off x="2631" y="1798"/>
              <a:ext cx="497" cy="301"/>
            </a:xfrm>
            <a:custGeom>
              <a:avLst/>
              <a:gdLst>
                <a:gd name="T0" fmla="*/ 0 w 497"/>
                <a:gd name="T1" fmla="*/ 296 h 301"/>
                <a:gd name="T2" fmla="*/ 490 w 497"/>
                <a:gd name="T3" fmla="*/ 0 h 301"/>
                <a:gd name="T4" fmla="*/ 497 w 497"/>
                <a:gd name="T5" fmla="*/ 10 h 301"/>
                <a:gd name="T6" fmla="*/ 7 w 497"/>
                <a:gd name="T7" fmla="*/ 301 h 301"/>
                <a:gd name="T8" fmla="*/ 0 w 497"/>
                <a:gd name="T9" fmla="*/ 296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7" h="301">
                  <a:moveTo>
                    <a:pt x="0" y="296"/>
                  </a:moveTo>
                  <a:lnTo>
                    <a:pt x="490" y="0"/>
                  </a:lnTo>
                  <a:lnTo>
                    <a:pt x="497" y="10"/>
                  </a:lnTo>
                  <a:lnTo>
                    <a:pt x="7" y="301"/>
                  </a:lnTo>
                  <a:lnTo>
                    <a:pt x="0" y="2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1" name="Freeform 51"/>
            <p:cNvSpPr/>
            <p:nvPr/>
          </p:nvSpPr>
          <p:spPr bwMode="auto">
            <a:xfrm>
              <a:off x="2467" y="2125"/>
              <a:ext cx="135" cy="351"/>
            </a:xfrm>
            <a:custGeom>
              <a:avLst/>
              <a:gdLst>
                <a:gd name="T0" fmla="*/ 126 w 135"/>
                <a:gd name="T1" fmla="*/ 0 h 351"/>
                <a:gd name="T2" fmla="*/ 0 w 135"/>
                <a:gd name="T3" fmla="*/ 351 h 351"/>
                <a:gd name="T4" fmla="*/ 12 w 135"/>
                <a:gd name="T5" fmla="*/ 351 h 351"/>
                <a:gd name="T6" fmla="*/ 135 w 135"/>
                <a:gd name="T7" fmla="*/ 7 h 351"/>
                <a:gd name="T8" fmla="*/ 126 w 135"/>
                <a:gd name="T9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351">
                  <a:moveTo>
                    <a:pt x="126" y="0"/>
                  </a:moveTo>
                  <a:lnTo>
                    <a:pt x="0" y="351"/>
                  </a:lnTo>
                  <a:lnTo>
                    <a:pt x="12" y="351"/>
                  </a:lnTo>
                  <a:lnTo>
                    <a:pt x="135" y="7"/>
                  </a:lnTo>
                  <a:lnTo>
                    <a:pt x="12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2" name="Freeform 52"/>
            <p:cNvSpPr/>
            <p:nvPr/>
          </p:nvSpPr>
          <p:spPr bwMode="auto">
            <a:xfrm>
              <a:off x="2607" y="2130"/>
              <a:ext cx="234" cy="743"/>
            </a:xfrm>
            <a:custGeom>
              <a:avLst/>
              <a:gdLst>
                <a:gd name="T0" fmla="*/ 0 w 234"/>
                <a:gd name="T1" fmla="*/ 0 h 743"/>
                <a:gd name="T2" fmla="*/ 223 w 234"/>
                <a:gd name="T3" fmla="*/ 743 h 743"/>
                <a:gd name="T4" fmla="*/ 234 w 234"/>
                <a:gd name="T5" fmla="*/ 743 h 743"/>
                <a:gd name="T6" fmla="*/ 9 w 234"/>
                <a:gd name="T7" fmla="*/ 0 h 743"/>
                <a:gd name="T8" fmla="*/ 0 w 234"/>
                <a:gd name="T9" fmla="*/ 0 h 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743">
                  <a:moveTo>
                    <a:pt x="0" y="0"/>
                  </a:moveTo>
                  <a:lnTo>
                    <a:pt x="223" y="743"/>
                  </a:lnTo>
                  <a:lnTo>
                    <a:pt x="234" y="743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3" name="Freeform 53"/>
            <p:cNvSpPr/>
            <p:nvPr/>
          </p:nvSpPr>
          <p:spPr bwMode="auto">
            <a:xfrm>
              <a:off x="2472" y="2525"/>
              <a:ext cx="350" cy="360"/>
            </a:xfrm>
            <a:custGeom>
              <a:avLst/>
              <a:gdLst>
                <a:gd name="T0" fmla="*/ 0 w 350"/>
                <a:gd name="T1" fmla="*/ 12 h 360"/>
                <a:gd name="T2" fmla="*/ 343 w 350"/>
                <a:gd name="T3" fmla="*/ 360 h 360"/>
                <a:gd name="T4" fmla="*/ 350 w 350"/>
                <a:gd name="T5" fmla="*/ 348 h 360"/>
                <a:gd name="T6" fmla="*/ 7 w 350"/>
                <a:gd name="T7" fmla="*/ 0 h 360"/>
                <a:gd name="T8" fmla="*/ 0 w 350"/>
                <a:gd name="T9" fmla="*/ 12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0" h="360">
                  <a:moveTo>
                    <a:pt x="0" y="12"/>
                  </a:moveTo>
                  <a:lnTo>
                    <a:pt x="343" y="360"/>
                  </a:lnTo>
                  <a:lnTo>
                    <a:pt x="350" y="348"/>
                  </a:lnTo>
                  <a:lnTo>
                    <a:pt x="7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4" name="Freeform 54"/>
            <p:cNvSpPr/>
            <p:nvPr/>
          </p:nvSpPr>
          <p:spPr bwMode="auto">
            <a:xfrm>
              <a:off x="2922" y="2466"/>
              <a:ext cx="128" cy="355"/>
            </a:xfrm>
            <a:custGeom>
              <a:avLst/>
              <a:gdLst>
                <a:gd name="T0" fmla="*/ 121 w 128"/>
                <a:gd name="T1" fmla="*/ 0 h 355"/>
                <a:gd name="T2" fmla="*/ 0 w 128"/>
                <a:gd name="T3" fmla="*/ 339 h 355"/>
                <a:gd name="T4" fmla="*/ 9 w 128"/>
                <a:gd name="T5" fmla="*/ 355 h 355"/>
                <a:gd name="T6" fmla="*/ 128 w 128"/>
                <a:gd name="T7" fmla="*/ 10 h 355"/>
                <a:gd name="T8" fmla="*/ 121 w 128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8" h="355">
                  <a:moveTo>
                    <a:pt x="121" y="0"/>
                  </a:moveTo>
                  <a:lnTo>
                    <a:pt x="0" y="339"/>
                  </a:lnTo>
                  <a:lnTo>
                    <a:pt x="9" y="355"/>
                  </a:lnTo>
                  <a:lnTo>
                    <a:pt x="128" y="10"/>
                  </a:lnTo>
                  <a:lnTo>
                    <a:pt x="1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5" name="Freeform 55"/>
            <p:cNvSpPr/>
            <p:nvPr/>
          </p:nvSpPr>
          <p:spPr bwMode="auto">
            <a:xfrm>
              <a:off x="2616" y="2118"/>
              <a:ext cx="417" cy="322"/>
            </a:xfrm>
            <a:custGeom>
              <a:avLst/>
              <a:gdLst>
                <a:gd name="T0" fmla="*/ 0 w 417"/>
                <a:gd name="T1" fmla="*/ 10 h 322"/>
                <a:gd name="T2" fmla="*/ 408 w 417"/>
                <a:gd name="T3" fmla="*/ 322 h 322"/>
                <a:gd name="T4" fmla="*/ 417 w 417"/>
                <a:gd name="T5" fmla="*/ 310 h 322"/>
                <a:gd name="T6" fmla="*/ 15 w 417"/>
                <a:gd name="T7" fmla="*/ 0 h 322"/>
                <a:gd name="T8" fmla="*/ 0 w 417"/>
                <a:gd name="T9" fmla="*/ 10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7" h="322">
                  <a:moveTo>
                    <a:pt x="0" y="10"/>
                  </a:moveTo>
                  <a:lnTo>
                    <a:pt x="408" y="322"/>
                  </a:lnTo>
                  <a:lnTo>
                    <a:pt x="417" y="310"/>
                  </a:lnTo>
                  <a:lnTo>
                    <a:pt x="15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6" name="Freeform 56"/>
            <p:cNvSpPr/>
            <p:nvPr/>
          </p:nvSpPr>
          <p:spPr bwMode="auto">
            <a:xfrm>
              <a:off x="3054" y="1803"/>
              <a:ext cx="81" cy="618"/>
            </a:xfrm>
            <a:custGeom>
              <a:avLst/>
              <a:gdLst>
                <a:gd name="T0" fmla="*/ 69 w 81"/>
                <a:gd name="T1" fmla="*/ 0 h 618"/>
                <a:gd name="T2" fmla="*/ 0 w 81"/>
                <a:gd name="T3" fmla="*/ 618 h 618"/>
                <a:gd name="T4" fmla="*/ 10 w 81"/>
                <a:gd name="T5" fmla="*/ 618 h 618"/>
                <a:gd name="T6" fmla="*/ 81 w 81"/>
                <a:gd name="T7" fmla="*/ 0 h 618"/>
                <a:gd name="T8" fmla="*/ 69 w 81"/>
                <a:gd name="T9" fmla="*/ 0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618">
                  <a:moveTo>
                    <a:pt x="69" y="0"/>
                  </a:moveTo>
                  <a:lnTo>
                    <a:pt x="0" y="618"/>
                  </a:lnTo>
                  <a:lnTo>
                    <a:pt x="10" y="618"/>
                  </a:lnTo>
                  <a:lnTo>
                    <a:pt x="81" y="0"/>
                  </a:lnTo>
                  <a:lnTo>
                    <a:pt x="6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7" name="Freeform 57"/>
            <p:cNvSpPr/>
            <p:nvPr/>
          </p:nvSpPr>
          <p:spPr bwMode="auto">
            <a:xfrm>
              <a:off x="3135" y="1810"/>
              <a:ext cx="476" cy="474"/>
            </a:xfrm>
            <a:custGeom>
              <a:avLst/>
              <a:gdLst>
                <a:gd name="T0" fmla="*/ 0 w 476"/>
                <a:gd name="T1" fmla="*/ 0 h 474"/>
                <a:gd name="T2" fmla="*/ 469 w 476"/>
                <a:gd name="T3" fmla="*/ 474 h 474"/>
                <a:gd name="T4" fmla="*/ 476 w 476"/>
                <a:gd name="T5" fmla="*/ 471 h 474"/>
                <a:gd name="T6" fmla="*/ 9 w 476"/>
                <a:gd name="T7" fmla="*/ 0 h 474"/>
                <a:gd name="T8" fmla="*/ 0 w 476"/>
                <a:gd name="T9" fmla="*/ 0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6" h="474">
                  <a:moveTo>
                    <a:pt x="0" y="0"/>
                  </a:moveTo>
                  <a:lnTo>
                    <a:pt x="469" y="474"/>
                  </a:lnTo>
                  <a:lnTo>
                    <a:pt x="476" y="471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8" name="Freeform 58"/>
            <p:cNvSpPr/>
            <p:nvPr/>
          </p:nvSpPr>
          <p:spPr bwMode="auto">
            <a:xfrm>
              <a:off x="2938" y="2109"/>
              <a:ext cx="363" cy="696"/>
            </a:xfrm>
            <a:custGeom>
              <a:avLst/>
              <a:gdLst>
                <a:gd name="T0" fmla="*/ 358 w 363"/>
                <a:gd name="T1" fmla="*/ 0 h 696"/>
                <a:gd name="T2" fmla="*/ 0 w 363"/>
                <a:gd name="T3" fmla="*/ 696 h 696"/>
                <a:gd name="T4" fmla="*/ 12 w 363"/>
                <a:gd name="T5" fmla="*/ 696 h 696"/>
                <a:gd name="T6" fmla="*/ 363 w 363"/>
                <a:gd name="T7" fmla="*/ 9 h 696"/>
                <a:gd name="T8" fmla="*/ 358 w 363"/>
                <a:gd name="T9" fmla="*/ 0 h 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3" h="696">
                  <a:moveTo>
                    <a:pt x="358" y="0"/>
                  </a:moveTo>
                  <a:lnTo>
                    <a:pt x="0" y="696"/>
                  </a:lnTo>
                  <a:lnTo>
                    <a:pt x="12" y="696"/>
                  </a:lnTo>
                  <a:lnTo>
                    <a:pt x="363" y="9"/>
                  </a:lnTo>
                  <a:lnTo>
                    <a:pt x="35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9" name="Freeform 59"/>
            <p:cNvSpPr/>
            <p:nvPr/>
          </p:nvSpPr>
          <p:spPr bwMode="auto">
            <a:xfrm>
              <a:off x="3085" y="2296"/>
              <a:ext cx="516" cy="154"/>
            </a:xfrm>
            <a:custGeom>
              <a:avLst/>
              <a:gdLst>
                <a:gd name="T0" fmla="*/ 0 w 516"/>
                <a:gd name="T1" fmla="*/ 144 h 154"/>
                <a:gd name="T2" fmla="*/ 516 w 516"/>
                <a:gd name="T3" fmla="*/ 0 h 154"/>
                <a:gd name="T4" fmla="*/ 516 w 516"/>
                <a:gd name="T5" fmla="*/ 7 h 154"/>
                <a:gd name="T6" fmla="*/ 0 w 516"/>
                <a:gd name="T7" fmla="*/ 154 h 154"/>
                <a:gd name="T8" fmla="*/ 0 w 516"/>
                <a:gd name="T9" fmla="*/ 14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6" h="154">
                  <a:moveTo>
                    <a:pt x="0" y="144"/>
                  </a:moveTo>
                  <a:lnTo>
                    <a:pt x="516" y="0"/>
                  </a:lnTo>
                  <a:lnTo>
                    <a:pt x="516" y="7"/>
                  </a:lnTo>
                  <a:lnTo>
                    <a:pt x="0" y="154"/>
                  </a:lnTo>
                  <a:lnTo>
                    <a:pt x="0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0" name="Freeform 60"/>
            <p:cNvSpPr/>
            <p:nvPr/>
          </p:nvSpPr>
          <p:spPr bwMode="auto">
            <a:xfrm>
              <a:off x="3637" y="2106"/>
              <a:ext cx="571" cy="192"/>
            </a:xfrm>
            <a:custGeom>
              <a:avLst/>
              <a:gdLst>
                <a:gd name="T0" fmla="*/ 0 w 571"/>
                <a:gd name="T1" fmla="*/ 180 h 192"/>
                <a:gd name="T2" fmla="*/ 571 w 571"/>
                <a:gd name="T3" fmla="*/ 0 h 192"/>
                <a:gd name="T4" fmla="*/ 571 w 571"/>
                <a:gd name="T5" fmla="*/ 12 h 192"/>
                <a:gd name="T6" fmla="*/ 0 w 571"/>
                <a:gd name="T7" fmla="*/ 192 h 192"/>
                <a:gd name="T8" fmla="*/ 0 w 571"/>
                <a:gd name="T9" fmla="*/ 18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192">
                  <a:moveTo>
                    <a:pt x="0" y="180"/>
                  </a:moveTo>
                  <a:lnTo>
                    <a:pt x="571" y="0"/>
                  </a:lnTo>
                  <a:lnTo>
                    <a:pt x="571" y="12"/>
                  </a:lnTo>
                  <a:lnTo>
                    <a:pt x="0" y="192"/>
                  </a:lnTo>
                  <a:lnTo>
                    <a:pt x="0" y="1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1" name="Freeform 61"/>
            <p:cNvSpPr/>
            <p:nvPr/>
          </p:nvSpPr>
          <p:spPr bwMode="auto">
            <a:xfrm>
              <a:off x="4234" y="2106"/>
              <a:ext cx="521" cy="187"/>
            </a:xfrm>
            <a:custGeom>
              <a:avLst/>
              <a:gdLst>
                <a:gd name="T0" fmla="*/ 0 w 521"/>
                <a:gd name="T1" fmla="*/ 10 h 187"/>
                <a:gd name="T2" fmla="*/ 518 w 521"/>
                <a:gd name="T3" fmla="*/ 187 h 187"/>
                <a:gd name="T4" fmla="*/ 521 w 521"/>
                <a:gd name="T5" fmla="*/ 175 h 187"/>
                <a:gd name="T6" fmla="*/ 0 w 521"/>
                <a:gd name="T7" fmla="*/ 0 h 187"/>
                <a:gd name="T8" fmla="*/ 0 w 521"/>
                <a:gd name="T9" fmla="*/ 1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187">
                  <a:moveTo>
                    <a:pt x="0" y="10"/>
                  </a:moveTo>
                  <a:lnTo>
                    <a:pt x="518" y="187"/>
                  </a:lnTo>
                  <a:lnTo>
                    <a:pt x="521" y="175"/>
                  </a:lnTo>
                  <a:lnTo>
                    <a:pt x="0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2" name="Freeform 62"/>
            <p:cNvSpPr/>
            <p:nvPr/>
          </p:nvSpPr>
          <p:spPr bwMode="auto">
            <a:xfrm>
              <a:off x="4795" y="1749"/>
              <a:ext cx="329" cy="525"/>
            </a:xfrm>
            <a:custGeom>
              <a:avLst/>
              <a:gdLst>
                <a:gd name="T0" fmla="*/ 329 w 329"/>
                <a:gd name="T1" fmla="*/ 0 h 525"/>
                <a:gd name="T2" fmla="*/ 0 w 329"/>
                <a:gd name="T3" fmla="*/ 525 h 525"/>
                <a:gd name="T4" fmla="*/ 7 w 329"/>
                <a:gd name="T5" fmla="*/ 525 h 525"/>
                <a:gd name="T6" fmla="*/ 329 w 329"/>
                <a:gd name="T7" fmla="*/ 12 h 525"/>
                <a:gd name="T8" fmla="*/ 329 w 329"/>
                <a:gd name="T9" fmla="*/ 0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9" h="525">
                  <a:moveTo>
                    <a:pt x="329" y="0"/>
                  </a:moveTo>
                  <a:lnTo>
                    <a:pt x="0" y="525"/>
                  </a:lnTo>
                  <a:lnTo>
                    <a:pt x="7" y="525"/>
                  </a:lnTo>
                  <a:lnTo>
                    <a:pt x="329" y="12"/>
                  </a:lnTo>
                  <a:lnTo>
                    <a:pt x="3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3" name="Freeform 63"/>
            <p:cNvSpPr/>
            <p:nvPr/>
          </p:nvSpPr>
          <p:spPr bwMode="auto">
            <a:xfrm>
              <a:off x="5145" y="1756"/>
              <a:ext cx="52" cy="691"/>
            </a:xfrm>
            <a:custGeom>
              <a:avLst/>
              <a:gdLst>
                <a:gd name="T0" fmla="*/ 0 w 52"/>
                <a:gd name="T1" fmla="*/ 0 h 691"/>
                <a:gd name="T2" fmla="*/ 41 w 52"/>
                <a:gd name="T3" fmla="*/ 691 h 691"/>
                <a:gd name="T4" fmla="*/ 52 w 52"/>
                <a:gd name="T5" fmla="*/ 691 h 691"/>
                <a:gd name="T6" fmla="*/ 7 w 52"/>
                <a:gd name="T7" fmla="*/ 0 h 691"/>
                <a:gd name="T8" fmla="*/ 0 w 52"/>
                <a:gd name="T9" fmla="*/ 0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691">
                  <a:moveTo>
                    <a:pt x="0" y="0"/>
                  </a:moveTo>
                  <a:lnTo>
                    <a:pt x="41" y="691"/>
                  </a:lnTo>
                  <a:lnTo>
                    <a:pt x="52" y="691"/>
                  </a:lnTo>
                  <a:lnTo>
                    <a:pt x="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4" name="Freeform 64"/>
            <p:cNvSpPr/>
            <p:nvPr/>
          </p:nvSpPr>
          <p:spPr bwMode="auto">
            <a:xfrm>
              <a:off x="5204" y="2102"/>
              <a:ext cx="183" cy="355"/>
            </a:xfrm>
            <a:custGeom>
              <a:avLst/>
              <a:gdLst>
                <a:gd name="T0" fmla="*/ 171 w 183"/>
                <a:gd name="T1" fmla="*/ 0 h 355"/>
                <a:gd name="T2" fmla="*/ 0 w 183"/>
                <a:gd name="T3" fmla="*/ 345 h 355"/>
                <a:gd name="T4" fmla="*/ 10 w 183"/>
                <a:gd name="T5" fmla="*/ 355 h 355"/>
                <a:gd name="T6" fmla="*/ 183 w 183"/>
                <a:gd name="T7" fmla="*/ 0 h 355"/>
                <a:gd name="T8" fmla="*/ 171 w 183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3" h="355">
                  <a:moveTo>
                    <a:pt x="171" y="0"/>
                  </a:moveTo>
                  <a:lnTo>
                    <a:pt x="0" y="345"/>
                  </a:lnTo>
                  <a:lnTo>
                    <a:pt x="10" y="355"/>
                  </a:lnTo>
                  <a:lnTo>
                    <a:pt x="183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5" name="Freeform 65"/>
            <p:cNvSpPr/>
            <p:nvPr/>
          </p:nvSpPr>
          <p:spPr bwMode="auto">
            <a:xfrm>
              <a:off x="4795" y="2303"/>
              <a:ext cx="362" cy="173"/>
            </a:xfrm>
            <a:custGeom>
              <a:avLst/>
              <a:gdLst>
                <a:gd name="T0" fmla="*/ 0 w 362"/>
                <a:gd name="T1" fmla="*/ 9 h 173"/>
                <a:gd name="T2" fmla="*/ 362 w 362"/>
                <a:gd name="T3" fmla="*/ 173 h 173"/>
                <a:gd name="T4" fmla="*/ 362 w 362"/>
                <a:gd name="T5" fmla="*/ 156 h 173"/>
                <a:gd name="T6" fmla="*/ 0 w 362"/>
                <a:gd name="T7" fmla="*/ 0 h 173"/>
                <a:gd name="T8" fmla="*/ 0 w 362"/>
                <a:gd name="T9" fmla="*/ 9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2" h="173">
                  <a:moveTo>
                    <a:pt x="0" y="9"/>
                  </a:moveTo>
                  <a:lnTo>
                    <a:pt x="362" y="173"/>
                  </a:lnTo>
                  <a:lnTo>
                    <a:pt x="362" y="156"/>
                  </a:lnTo>
                  <a:lnTo>
                    <a:pt x="0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6" name="Freeform 66"/>
            <p:cNvSpPr/>
            <p:nvPr/>
          </p:nvSpPr>
          <p:spPr bwMode="auto">
            <a:xfrm>
              <a:off x="5086" y="2499"/>
              <a:ext cx="102" cy="462"/>
            </a:xfrm>
            <a:custGeom>
              <a:avLst/>
              <a:gdLst>
                <a:gd name="T0" fmla="*/ 95 w 102"/>
                <a:gd name="T1" fmla="*/ 0 h 462"/>
                <a:gd name="T2" fmla="*/ 0 w 102"/>
                <a:gd name="T3" fmla="*/ 462 h 462"/>
                <a:gd name="T4" fmla="*/ 12 w 102"/>
                <a:gd name="T5" fmla="*/ 462 h 462"/>
                <a:gd name="T6" fmla="*/ 102 w 102"/>
                <a:gd name="T7" fmla="*/ 0 h 462"/>
                <a:gd name="T8" fmla="*/ 95 w 102"/>
                <a:gd name="T9" fmla="*/ 0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462">
                  <a:moveTo>
                    <a:pt x="95" y="0"/>
                  </a:moveTo>
                  <a:lnTo>
                    <a:pt x="0" y="462"/>
                  </a:lnTo>
                  <a:lnTo>
                    <a:pt x="12" y="462"/>
                  </a:lnTo>
                  <a:lnTo>
                    <a:pt x="102" y="0"/>
                  </a:lnTo>
                  <a:lnTo>
                    <a:pt x="9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7" name="Freeform 67"/>
            <p:cNvSpPr/>
            <p:nvPr/>
          </p:nvSpPr>
          <p:spPr bwMode="auto">
            <a:xfrm>
              <a:off x="4724" y="2317"/>
              <a:ext cx="59" cy="663"/>
            </a:xfrm>
            <a:custGeom>
              <a:avLst/>
              <a:gdLst>
                <a:gd name="T0" fmla="*/ 50 w 59"/>
                <a:gd name="T1" fmla="*/ 0 h 663"/>
                <a:gd name="T2" fmla="*/ 0 w 59"/>
                <a:gd name="T3" fmla="*/ 663 h 663"/>
                <a:gd name="T4" fmla="*/ 9 w 59"/>
                <a:gd name="T5" fmla="*/ 663 h 663"/>
                <a:gd name="T6" fmla="*/ 59 w 59"/>
                <a:gd name="T7" fmla="*/ 0 h 663"/>
                <a:gd name="T8" fmla="*/ 50 w 59"/>
                <a:gd name="T9" fmla="*/ 0 h 6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663">
                  <a:moveTo>
                    <a:pt x="50" y="0"/>
                  </a:moveTo>
                  <a:lnTo>
                    <a:pt x="0" y="663"/>
                  </a:lnTo>
                  <a:lnTo>
                    <a:pt x="9" y="663"/>
                  </a:lnTo>
                  <a:lnTo>
                    <a:pt x="59" y="0"/>
                  </a:lnTo>
                  <a:lnTo>
                    <a:pt x="5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8" name="Freeform 68"/>
            <p:cNvSpPr/>
            <p:nvPr/>
          </p:nvSpPr>
          <p:spPr bwMode="auto">
            <a:xfrm>
              <a:off x="4740" y="2499"/>
              <a:ext cx="443" cy="481"/>
            </a:xfrm>
            <a:custGeom>
              <a:avLst/>
              <a:gdLst>
                <a:gd name="T0" fmla="*/ 436 w 443"/>
                <a:gd name="T1" fmla="*/ 0 h 481"/>
                <a:gd name="T2" fmla="*/ 0 w 443"/>
                <a:gd name="T3" fmla="*/ 476 h 481"/>
                <a:gd name="T4" fmla="*/ 7 w 443"/>
                <a:gd name="T5" fmla="*/ 481 h 481"/>
                <a:gd name="T6" fmla="*/ 443 w 443"/>
                <a:gd name="T7" fmla="*/ 0 h 481"/>
                <a:gd name="T8" fmla="*/ 436 w 443"/>
                <a:gd name="T9" fmla="*/ 0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3" h="481">
                  <a:moveTo>
                    <a:pt x="436" y="0"/>
                  </a:moveTo>
                  <a:lnTo>
                    <a:pt x="0" y="476"/>
                  </a:lnTo>
                  <a:lnTo>
                    <a:pt x="7" y="481"/>
                  </a:lnTo>
                  <a:lnTo>
                    <a:pt x="443" y="0"/>
                  </a:lnTo>
                  <a:lnTo>
                    <a:pt x="43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9" name="Freeform 69"/>
            <p:cNvSpPr/>
            <p:nvPr/>
          </p:nvSpPr>
          <p:spPr bwMode="auto">
            <a:xfrm>
              <a:off x="4996" y="2573"/>
              <a:ext cx="81" cy="388"/>
            </a:xfrm>
            <a:custGeom>
              <a:avLst/>
              <a:gdLst>
                <a:gd name="T0" fmla="*/ 0 w 81"/>
                <a:gd name="T1" fmla="*/ 0 h 388"/>
                <a:gd name="T2" fmla="*/ 69 w 81"/>
                <a:gd name="T3" fmla="*/ 388 h 388"/>
                <a:gd name="T4" fmla="*/ 81 w 81"/>
                <a:gd name="T5" fmla="*/ 388 h 388"/>
                <a:gd name="T6" fmla="*/ 10 w 81"/>
                <a:gd name="T7" fmla="*/ 0 h 388"/>
                <a:gd name="T8" fmla="*/ 0 w 8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388">
                  <a:moveTo>
                    <a:pt x="0" y="0"/>
                  </a:moveTo>
                  <a:lnTo>
                    <a:pt x="69" y="388"/>
                  </a:lnTo>
                  <a:lnTo>
                    <a:pt x="81" y="388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0" name="Freeform 70"/>
            <p:cNvSpPr/>
            <p:nvPr/>
          </p:nvSpPr>
          <p:spPr bwMode="auto">
            <a:xfrm>
              <a:off x="4186" y="2116"/>
              <a:ext cx="38" cy="594"/>
            </a:xfrm>
            <a:custGeom>
              <a:avLst/>
              <a:gdLst>
                <a:gd name="T0" fmla="*/ 31 w 38"/>
                <a:gd name="T1" fmla="*/ 2 h 594"/>
                <a:gd name="T2" fmla="*/ 0 w 38"/>
                <a:gd name="T3" fmla="*/ 594 h 594"/>
                <a:gd name="T4" fmla="*/ 7 w 38"/>
                <a:gd name="T5" fmla="*/ 594 h 594"/>
                <a:gd name="T6" fmla="*/ 38 w 38"/>
                <a:gd name="T7" fmla="*/ 0 h 594"/>
                <a:gd name="T8" fmla="*/ 31 w 38"/>
                <a:gd name="T9" fmla="*/ 2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594">
                  <a:moveTo>
                    <a:pt x="31" y="2"/>
                  </a:moveTo>
                  <a:lnTo>
                    <a:pt x="0" y="594"/>
                  </a:lnTo>
                  <a:lnTo>
                    <a:pt x="7" y="594"/>
                  </a:lnTo>
                  <a:lnTo>
                    <a:pt x="38" y="0"/>
                  </a:lnTo>
                  <a:lnTo>
                    <a:pt x="31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1" name="Freeform 71"/>
            <p:cNvSpPr/>
            <p:nvPr/>
          </p:nvSpPr>
          <p:spPr bwMode="auto">
            <a:xfrm>
              <a:off x="4201" y="2312"/>
              <a:ext cx="568" cy="415"/>
            </a:xfrm>
            <a:custGeom>
              <a:avLst/>
              <a:gdLst>
                <a:gd name="T0" fmla="*/ 0 w 568"/>
                <a:gd name="T1" fmla="*/ 405 h 415"/>
                <a:gd name="T2" fmla="*/ 563 w 568"/>
                <a:gd name="T3" fmla="*/ 0 h 415"/>
                <a:gd name="T4" fmla="*/ 568 w 568"/>
                <a:gd name="T5" fmla="*/ 7 h 415"/>
                <a:gd name="T6" fmla="*/ 0 w 568"/>
                <a:gd name="T7" fmla="*/ 415 h 415"/>
                <a:gd name="T8" fmla="*/ 0 w 568"/>
                <a:gd name="T9" fmla="*/ 405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8" h="415">
                  <a:moveTo>
                    <a:pt x="0" y="405"/>
                  </a:moveTo>
                  <a:lnTo>
                    <a:pt x="563" y="0"/>
                  </a:lnTo>
                  <a:lnTo>
                    <a:pt x="568" y="7"/>
                  </a:lnTo>
                  <a:lnTo>
                    <a:pt x="0" y="415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2" name="Freeform 72"/>
            <p:cNvSpPr/>
            <p:nvPr/>
          </p:nvSpPr>
          <p:spPr bwMode="auto">
            <a:xfrm>
              <a:off x="4198" y="2729"/>
              <a:ext cx="507" cy="272"/>
            </a:xfrm>
            <a:custGeom>
              <a:avLst/>
              <a:gdLst>
                <a:gd name="T0" fmla="*/ 0 w 507"/>
                <a:gd name="T1" fmla="*/ 9 h 272"/>
                <a:gd name="T2" fmla="*/ 497 w 507"/>
                <a:gd name="T3" fmla="*/ 272 h 272"/>
                <a:gd name="T4" fmla="*/ 507 w 507"/>
                <a:gd name="T5" fmla="*/ 268 h 272"/>
                <a:gd name="T6" fmla="*/ 5 w 507"/>
                <a:gd name="T7" fmla="*/ 0 h 272"/>
                <a:gd name="T8" fmla="*/ 0 w 507"/>
                <a:gd name="T9" fmla="*/ 9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72">
                  <a:moveTo>
                    <a:pt x="0" y="9"/>
                  </a:moveTo>
                  <a:lnTo>
                    <a:pt x="497" y="272"/>
                  </a:lnTo>
                  <a:lnTo>
                    <a:pt x="507" y="268"/>
                  </a:lnTo>
                  <a:lnTo>
                    <a:pt x="5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3" name="Freeform 73"/>
            <p:cNvSpPr/>
            <p:nvPr/>
          </p:nvSpPr>
          <p:spPr bwMode="auto">
            <a:xfrm>
              <a:off x="3627" y="2298"/>
              <a:ext cx="540" cy="431"/>
            </a:xfrm>
            <a:custGeom>
              <a:avLst/>
              <a:gdLst>
                <a:gd name="T0" fmla="*/ 0 w 540"/>
                <a:gd name="T1" fmla="*/ 10 h 431"/>
                <a:gd name="T2" fmla="*/ 540 w 540"/>
                <a:gd name="T3" fmla="*/ 431 h 431"/>
                <a:gd name="T4" fmla="*/ 540 w 540"/>
                <a:gd name="T5" fmla="*/ 417 h 431"/>
                <a:gd name="T6" fmla="*/ 8 w 540"/>
                <a:gd name="T7" fmla="*/ 0 h 431"/>
                <a:gd name="T8" fmla="*/ 0 w 540"/>
                <a:gd name="T9" fmla="*/ 1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431">
                  <a:moveTo>
                    <a:pt x="0" y="10"/>
                  </a:moveTo>
                  <a:lnTo>
                    <a:pt x="540" y="431"/>
                  </a:lnTo>
                  <a:lnTo>
                    <a:pt x="540" y="417"/>
                  </a:lnTo>
                  <a:lnTo>
                    <a:pt x="8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4" name="Freeform 74"/>
            <p:cNvSpPr/>
            <p:nvPr/>
          </p:nvSpPr>
          <p:spPr bwMode="auto">
            <a:xfrm>
              <a:off x="3495" y="2305"/>
              <a:ext cx="130" cy="621"/>
            </a:xfrm>
            <a:custGeom>
              <a:avLst/>
              <a:gdLst>
                <a:gd name="T0" fmla="*/ 125 w 130"/>
                <a:gd name="T1" fmla="*/ 0 h 621"/>
                <a:gd name="T2" fmla="*/ 0 w 130"/>
                <a:gd name="T3" fmla="*/ 621 h 621"/>
                <a:gd name="T4" fmla="*/ 9 w 130"/>
                <a:gd name="T5" fmla="*/ 621 h 621"/>
                <a:gd name="T6" fmla="*/ 130 w 130"/>
                <a:gd name="T7" fmla="*/ 5 h 621"/>
                <a:gd name="T8" fmla="*/ 125 w 130"/>
                <a:gd name="T9" fmla="*/ 0 h 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" h="621">
                  <a:moveTo>
                    <a:pt x="125" y="0"/>
                  </a:moveTo>
                  <a:lnTo>
                    <a:pt x="0" y="621"/>
                  </a:lnTo>
                  <a:lnTo>
                    <a:pt x="9" y="621"/>
                  </a:lnTo>
                  <a:lnTo>
                    <a:pt x="130" y="5"/>
                  </a:lnTo>
                  <a:lnTo>
                    <a:pt x="1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5" name="Freeform 75"/>
            <p:cNvSpPr/>
            <p:nvPr/>
          </p:nvSpPr>
          <p:spPr bwMode="auto">
            <a:xfrm>
              <a:off x="3054" y="2461"/>
              <a:ext cx="420" cy="465"/>
            </a:xfrm>
            <a:custGeom>
              <a:avLst/>
              <a:gdLst>
                <a:gd name="T0" fmla="*/ 0 w 420"/>
                <a:gd name="T1" fmla="*/ 8 h 465"/>
                <a:gd name="T2" fmla="*/ 412 w 420"/>
                <a:gd name="T3" fmla="*/ 465 h 465"/>
                <a:gd name="T4" fmla="*/ 420 w 420"/>
                <a:gd name="T5" fmla="*/ 465 h 465"/>
                <a:gd name="T6" fmla="*/ 12 w 420"/>
                <a:gd name="T7" fmla="*/ 0 h 465"/>
                <a:gd name="T8" fmla="*/ 0 w 420"/>
                <a:gd name="T9" fmla="*/ 8 h 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0" h="465">
                  <a:moveTo>
                    <a:pt x="0" y="8"/>
                  </a:moveTo>
                  <a:lnTo>
                    <a:pt x="412" y="465"/>
                  </a:lnTo>
                  <a:lnTo>
                    <a:pt x="420" y="465"/>
                  </a:lnTo>
                  <a:lnTo>
                    <a:pt x="12" y="0"/>
                  </a:ln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6" name="Freeform 76"/>
            <p:cNvSpPr/>
            <p:nvPr/>
          </p:nvSpPr>
          <p:spPr bwMode="auto">
            <a:xfrm>
              <a:off x="3519" y="2729"/>
              <a:ext cx="655" cy="223"/>
            </a:xfrm>
            <a:custGeom>
              <a:avLst/>
              <a:gdLst>
                <a:gd name="T0" fmla="*/ 0 w 655"/>
                <a:gd name="T1" fmla="*/ 213 h 223"/>
                <a:gd name="T2" fmla="*/ 655 w 655"/>
                <a:gd name="T3" fmla="*/ 0 h 223"/>
                <a:gd name="T4" fmla="*/ 655 w 655"/>
                <a:gd name="T5" fmla="*/ 9 h 223"/>
                <a:gd name="T6" fmla="*/ 0 w 655"/>
                <a:gd name="T7" fmla="*/ 223 h 223"/>
                <a:gd name="T8" fmla="*/ 0 w 655"/>
                <a:gd name="T9" fmla="*/ 213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5" h="223">
                  <a:moveTo>
                    <a:pt x="0" y="213"/>
                  </a:moveTo>
                  <a:lnTo>
                    <a:pt x="655" y="0"/>
                  </a:lnTo>
                  <a:lnTo>
                    <a:pt x="655" y="9"/>
                  </a:lnTo>
                  <a:lnTo>
                    <a:pt x="0" y="223"/>
                  </a:lnTo>
                  <a:lnTo>
                    <a:pt x="0" y="2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7" name="Freeform 77"/>
            <p:cNvSpPr/>
            <p:nvPr/>
          </p:nvSpPr>
          <p:spPr bwMode="auto">
            <a:xfrm>
              <a:off x="4066" y="2738"/>
              <a:ext cx="123" cy="495"/>
            </a:xfrm>
            <a:custGeom>
              <a:avLst/>
              <a:gdLst>
                <a:gd name="T0" fmla="*/ 118 w 123"/>
                <a:gd name="T1" fmla="*/ 0 h 495"/>
                <a:gd name="T2" fmla="*/ 0 w 123"/>
                <a:gd name="T3" fmla="*/ 495 h 495"/>
                <a:gd name="T4" fmla="*/ 7 w 123"/>
                <a:gd name="T5" fmla="*/ 495 h 495"/>
                <a:gd name="T6" fmla="*/ 123 w 123"/>
                <a:gd name="T7" fmla="*/ 0 h 495"/>
                <a:gd name="T8" fmla="*/ 118 w 123"/>
                <a:gd name="T9" fmla="*/ 0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495">
                  <a:moveTo>
                    <a:pt x="118" y="0"/>
                  </a:moveTo>
                  <a:lnTo>
                    <a:pt x="0" y="495"/>
                  </a:lnTo>
                  <a:lnTo>
                    <a:pt x="7" y="495"/>
                  </a:lnTo>
                  <a:lnTo>
                    <a:pt x="123" y="0"/>
                  </a:lnTo>
                  <a:lnTo>
                    <a:pt x="1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8" name="Freeform 78"/>
            <p:cNvSpPr/>
            <p:nvPr/>
          </p:nvSpPr>
          <p:spPr bwMode="auto">
            <a:xfrm>
              <a:off x="2957" y="2843"/>
              <a:ext cx="971" cy="42"/>
            </a:xfrm>
            <a:custGeom>
              <a:avLst/>
              <a:gdLst>
                <a:gd name="T0" fmla="*/ 0 w 971"/>
                <a:gd name="T1" fmla="*/ 0 h 42"/>
                <a:gd name="T2" fmla="*/ 971 w 971"/>
                <a:gd name="T3" fmla="*/ 30 h 42"/>
                <a:gd name="T4" fmla="*/ 971 w 971"/>
                <a:gd name="T5" fmla="*/ 42 h 42"/>
                <a:gd name="T6" fmla="*/ 0 w 971"/>
                <a:gd name="T7" fmla="*/ 7 h 42"/>
                <a:gd name="T8" fmla="*/ 0 w 971"/>
                <a:gd name="T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1" h="42">
                  <a:moveTo>
                    <a:pt x="0" y="0"/>
                  </a:moveTo>
                  <a:lnTo>
                    <a:pt x="971" y="30"/>
                  </a:lnTo>
                  <a:lnTo>
                    <a:pt x="971" y="42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9" name="Freeform 79"/>
            <p:cNvSpPr/>
            <p:nvPr/>
          </p:nvSpPr>
          <p:spPr bwMode="auto">
            <a:xfrm>
              <a:off x="2865" y="2902"/>
              <a:ext cx="597" cy="57"/>
            </a:xfrm>
            <a:custGeom>
              <a:avLst/>
              <a:gdLst>
                <a:gd name="T0" fmla="*/ 0 w 597"/>
                <a:gd name="T1" fmla="*/ 0 h 57"/>
                <a:gd name="T2" fmla="*/ 597 w 597"/>
                <a:gd name="T3" fmla="*/ 50 h 57"/>
                <a:gd name="T4" fmla="*/ 597 w 597"/>
                <a:gd name="T5" fmla="*/ 57 h 57"/>
                <a:gd name="T6" fmla="*/ 0 w 597"/>
                <a:gd name="T7" fmla="*/ 12 h 57"/>
                <a:gd name="T8" fmla="*/ 0 w 597"/>
                <a:gd name="T9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57">
                  <a:moveTo>
                    <a:pt x="0" y="0"/>
                  </a:moveTo>
                  <a:lnTo>
                    <a:pt x="597" y="50"/>
                  </a:lnTo>
                  <a:lnTo>
                    <a:pt x="597" y="57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0" name="Freeform 80"/>
            <p:cNvSpPr/>
            <p:nvPr/>
          </p:nvSpPr>
          <p:spPr bwMode="auto">
            <a:xfrm>
              <a:off x="2844" y="2916"/>
              <a:ext cx="61" cy="268"/>
            </a:xfrm>
            <a:custGeom>
              <a:avLst/>
              <a:gdLst>
                <a:gd name="T0" fmla="*/ 0 w 61"/>
                <a:gd name="T1" fmla="*/ 0 h 268"/>
                <a:gd name="T2" fmla="*/ 54 w 61"/>
                <a:gd name="T3" fmla="*/ 268 h 268"/>
                <a:gd name="T4" fmla="*/ 61 w 61"/>
                <a:gd name="T5" fmla="*/ 268 h 268"/>
                <a:gd name="T6" fmla="*/ 12 w 61"/>
                <a:gd name="T7" fmla="*/ 0 h 268"/>
                <a:gd name="T8" fmla="*/ 0 w 61"/>
                <a:gd name="T9" fmla="*/ 0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268">
                  <a:moveTo>
                    <a:pt x="0" y="0"/>
                  </a:moveTo>
                  <a:lnTo>
                    <a:pt x="54" y="268"/>
                  </a:lnTo>
                  <a:lnTo>
                    <a:pt x="61" y="26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1" name="Freeform 81"/>
            <p:cNvSpPr/>
            <p:nvPr/>
          </p:nvSpPr>
          <p:spPr bwMode="auto">
            <a:xfrm>
              <a:off x="2851" y="2909"/>
              <a:ext cx="608" cy="519"/>
            </a:xfrm>
            <a:custGeom>
              <a:avLst/>
              <a:gdLst>
                <a:gd name="T0" fmla="*/ 0 w 608"/>
                <a:gd name="T1" fmla="*/ 9 h 519"/>
                <a:gd name="T2" fmla="*/ 601 w 608"/>
                <a:gd name="T3" fmla="*/ 519 h 519"/>
                <a:gd name="T4" fmla="*/ 608 w 608"/>
                <a:gd name="T5" fmla="*/ 509 h 519"/>
                <a:gd name="T6" fmla="*/ 7 w 608"/>
                <a:gd name="T7" fmla="*/ 0 h 519"/>
                <a:gd name="T8" fmla="*/ 0 w 608"/>
                <a:gd name="T9" fmla="*/ 9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8" h="519">
                  <a:moveTo>
                    <a:pt x="0" y="9"/>
                  </a:moveTo>
                  <a:lnTo>
                    <a:pt x="601" y="519"/>
                  </a:lnTo>
                  <a:lnTo>
                    <a:pt x="608" y="509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2" name="Freeform 82"/>
            <p:cNvSpPr/>
            <p:nvPr/>
          </p:nvSpPr>
          <p:spPr bwMode="auto">
            <a:xfrm>
              <a:off x="3474" y="2985"/>
              <a:ext cx="21" cy="421"/>
            </a:xfrm>
            <a:custGeom>
              <a:avLst/>
              <a:gdLst>
                <a:gd name="T0" fmla="*/ 11 w 21"/>
                <a:gd name="T1" fmla="*/ 7 h 421"/>
                <a:gd name="T2" fmla="*/ 0 w 21"/>
                <a:gd name="T3" fmla="*/ 421 h 421"/>
                <a:gd name="T4" fmla="*/ 11 w 21"/>
                <a:gd name="T5" fmla="*/ 421 h 421"/>
                <a:gd name="T6" fmla="*/ 21 w 21"/>
                <a:gd name="T7" fmla="*/ 0 h 421"/>
                <a:gd name="T8" fmla="*/ 11 w 21"/>
                <a:gd name="T9" fmla="*/ 7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421">
                  <a:moveTo>
                    <a:pt x="11" y="7"/>
                  </a:moveTo>
                  <a:lnTo>
                    <a:pt x="0" y="421"/>
                  </a:lnTo>
                  <a:lnTo>
                    <a:pt x="11" y="421"/>
                  </a:lnTo>
                  <a:lnTo>
                    <a:pt x="21" y="0"/>
                  </a:lnTo>
                  <a:lnTo>
                    <a:pt x="11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3" name="Freeform 83"/>
            <p:cNvSpPr/>
            <p:nvPr/>
          </p:nvSpPr>
          <p:spPr bwMode="auto">
            <a:xfrm>
              <a:off x="3519" y="2959"/>
              <a:ext cx="520" cy="296"/>
            </a:xfrm>
            <a:custGeom>
              <a:avLst/>
              <a:gdLst>
                <a:gd name="T0" fmla="*/ 0 w 520"/>
                <a:gd name="T1" fmla="*/ 16 h 296"/>
                <a:gd name="T2" fmla="*/ 509 w 520"/>
                <a:gd name="T3" fmla="*/ 296 h 296"/>
                <a:gd name="T4" fmla="*/ 520 w 520"/>
                <a:gd name="T5" fmla="*/ 286 h 296"/>
                <a:gd name="T6" fmla="*/ 0 w 520"/>
                <a:gd name="T7" fmla="*/ 0 h 296"/>
                <a:gd name="T8" fmla="*/ 0 w 520"/>
                <a:gd name="T9" fmla="*/ 16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0" h="296">
                  <a:moveTo>
                    <a:pt x="0" y="16"/>
                  </a:moveTo>
                  <a:lnTo>
                    <a:pt x="509" y="296"/>
                  </a:lnTo>
                  <a:lnTo>
                    <a:pt x="520" y="286"/>
                  </a:lnTo>
                  <a:lnTo>
                    <a:pt x="0" y="0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4" name="Freeform 84"/>
            <p:cNvSpPr/>
            <p:nvPr/>
          </p:nvSpPr>
          <p:spPr bwMode="auto">
            <a:xfrm>
              <a:off x="4082" y="3011"/>
              <a:ext cx="616" cy="246"/>
            </a:xfrm>
            <a:custGeom>
              <a:avLst/>
              <a:gdLst>
                <a:gd name="T0" fmla="*/ 0 w 616"/>
                <a:gd name="T1" fmla="*/ 232 h 246"/>
                <a:gd name="T2" fmla="*/ 616 w 616"/>
                <a:gd name="T3" fmla="*/ 0 h 246"/>
                <a:gd name="T4" fmla="*/ 616 w 616"/>
                <a:gd name="T5" fmla="*/ 12 h 246"/>
                <a:gd name="T6" fmla="*/ 0 w 616"/>
                <a:gd name="T7" fmla="*/ 246 h 246"/>
                <a:gd name="T8" fmla="*/ 0 w 616"/>
                <a:gd name="T9" fmla="*/ 232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6" h="246">
                  <a:moveTo>
                    <a:pt x="0" y="232"/>
                  </a:moveTo>
                  <a:lnTo>
                    <a:pt x="616" y="0"/>
                  </a:lnTo>
                  <a:lnTo>
                    <a:pt x="616" y="12"/>
                  </a:lnTo>
                  <a:lnTo>
                    <a:pt x="0" y="246"/>
                  </a:lnTo>
                  <a:lnTo>
                    <a:pt x="0" y="2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5" name="Freeform 85"/>
            <p:cNvSpPr/>
            <p:nvPr/>
          </p:nvSpPr>
          <p:spPr bwMode="auto">
            <a:xfrm>
              <a:off x="4755" y="2992"/>
              <a:ext cx="284" cy="19"/>
            </a:xfrm>
            <a:custGeom>
              <a:avLst/>
              <a:gdLst>
                <a:gd name="T0" fmla="*/ 0 w 284"/>
                <a:gd name="T1" fmla="*/ 7 h 19"/>
                <a:gd name="T2" fmla="*/ 284 w 284"/>
                <a:gd name="T3" fmla="*/ 0 h 19"/>
                <a:gd name="T4" fmla="*/ 284 w 284"/>
                <a:gd name="T5" fmla="*/ 7 h 19"/>
                <a:gd name="T6" fmla="*/ 0 w 284"/>
                <a:gd name="T7" fmla="*/ 19 h 19"/>
                <a:gd name="T8" fmla="*/ 0 w 284"/>
                <a:gd name="T9" fmla="*/ 7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4" h="19">
                  <a:moveTo>
                    <a:pt x="0" y="7"/>
                  </a:moveTo>
                  <a:lnTo>
                    <a:pt x="284" y="0"/>
                  </a:lnTo>
                  <a:lnTo>
                    <a:pt x="284" y="7"/>
                  </a:lnTo>
                  <a:lnTo>
                    <a:pt x="0" y="19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6" name="Freeform 86"/>
            <p:cNvSpPr/>
            <p:nvPr/>
          </p:nvSpPr>
          <p:spPr bwMode="auto">
            <a:xfrm>
              <a:off x="4343" y="3013"/>
              <a:ext cx="360" cy="452"/>
            </a:xfrm>
            <a:custGeom>
              <a:avLst/>
              <a:gdLst>
                <a:gd name="T0" fmla="*/ 360 w 360"/>
                <a:gd name="T1" fmla="*/ 0 h 452"/>
                <a:gd name="T2" fmla="*/ 0 w 360"/>
                <a:gd name="T3" fmla="*/ 452 h 452"/>
                <a:gd name="T4" fmla="*/ 16 w 360"/>
                <a:gd name="T5" fmla="*/ 452 h 452"/>
                <a:gd name="T6" fmla="*/ 360 w 360"/>
                <a:gd name="T7" fmla="*/ 10 h 452"/>
                <a:gd name="T8" fmla="*/ 360 w 360"/>
                <a:gd name="T9" fmla="*/ 0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0" h="452">
                  <a:moveTo>
                    <a:pt x="360" y="0"/>
                  </a:moveTo>
                  <a:lnTo>
                    <a:pt x="0" y="452"/>
                  </a:lnTo>
                  <a:lnTo>
                    <a:pt x="16" y="452"/>
                  </a:lnTo>
                  <a:lnTo>
                    <a:pt x="360" y="10"/>
                  </a:lnTo>
                  <a:lnTo>
                    <a:pt x="36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7" name="Freeform 87"/>
            <p:cNvSpPr/>
            <p:nvPr/>
          </p:nvSpPr>
          <p:spPr bwMode="auto">
            <a:xfrm>
              <a:off x="4532" y="3023"/>
              <a:ext cx="180" cy="270"/>
            </a:xfrm>
            <a:custGeom>
              <a:avLst/>
              <a:gdLst>
                <a:gd name="T0" fmla="*/ 171 w 180"/>
                <a:gd name="T1" fmla="*/ 0 h 270"/>
                <a:gd name="T2" fmla="*/ 0 w 180"/>
                <a:gd name="T3" fmla="*/ 262 h 270"/>
                <a:gd name="T4" fmla="*/ 14 w 180"/>
                <a:gd name="T5" fmla="*/ 270 h 270"/>
                <a:gd name="T6" fmla="*/ 180 w 180"/>
                <a:gd name="T7" fmla="*/ 0 h 270"/>
                <a:gd name="T8" fmla="*/ 171 w 180"/>
                <a:gd name="T9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0" h="270">
                  <a:moveTo>
                    <a:pt x="171" y="0"/>
                  </a:moveTo>
                  <a:lnTo>
                    <a:pt x="0" y="262"/>
                  </a:lnTo>
                  <a:lnTo>
                    <a:pt x="14" y="270"/>
                  </a:lnTo>
                  <a:lnTo>
                    <a:pt x="180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8" name="Freeform 88"/>
            <p:cNvSpPr/>
            <p:nvPr/>
          </p:nvSpPr>
          <p:spPr bwMode="auto">
            <a:xfrm>
              <a:off x="4352" y="3330"/>
              <a:ext cx="149" cy="143"/>
            </a:xfrm>
            <a:custGeom>
              <a:avLst/>
              <a:gdLst>
                <a:gd name="T0" fmla="*/ 149 w 149"/>
                <a:gd name="T1" fmla="*/ 0 h 143"/>
                <a:gd name="T2" fmla="*/ 0 w 149"/>
                <a:gd name="T3" fmla="*/ 133 h 143"/>
                <a:gd name="T4" fmla="*/ 7 w 149"/>
                <a:gd name="T5" fmla="*/ 143 h 143"/>
                <a:gd name="T6" fmla="*/ 149 w 149"/>
                <a:gd name="T7" fmla="*/ 8 h 143"/>
                <a:gd name="T8" fmla="*/ 149 w 149"/>
                <a:gd name="T9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143">
                  <a:moveTo>
                    <a:pt x="149" y="0"/>
                  </a:moveTo>
                  <a:lnTo>
                    <a:pt x="0" y="133"/>
                  </a:lnTo>
                  <a:lnTo>
                    <a:pt x="7" y="143"/>
                  </a:lnTo>
                  <a:lnTo>
                    <a:pt x="149" y="8"/>
                  </a:lnTo>
                  <a:lnTo>
                    <a:pt x="14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9" name="Freeform 89"/>
            <p:cNvSpPr/>
            <p:nvPr/>
          </p:nvSpPr>
          <p:spPr bwMode="auto">
            <a:xfrm>
              <a:off x="3497" y="3262"/>
              <a:ext cx="542" cy="166"/>
            </a:xfrm>
            <a:custGeom>
              <a:avLst/>
              <a:gdLst>
                <a:gd name="T0" fmla="*/ 0 w 542"/>
                <a:gd name="T1" fmla="*/ 151 h 166"/>
                <a:gd name="T2" fmla="*/ 533 w 542"/>
                <a:gd name="T3" fmla="*/ 0 h 166"/>
                <a:gd name="T4" fmla="*/ 542 w 542"/>
                <a:gd name="T5" fmla="*/ 9 h 166"/>
                <a:gd name="T6" fmla="*/ 0 w 542"/>
                <a:gd name="T7" fmla="*/ 166 h 166"/>
                <a:gd name="T8" fmla="*/ 0 w 542"/>
                <a:gd name="T9" fmla="*/ 151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2" h="166">
                  <a:moveTo>
                    <a:pt x="0" y="151"/>
                  </a:moveTo>
                  <a:lnTo>
                    <a:pt x="533" y="0"/>
                  </a:lnTo>
                  <a:lnTo>
                    <a:pt x="542" y="9"/>
                  </a:lnTo>
                  <a:lnTo>
                    <a:pt x="0" y="166"/>
                  </a:lnTo>
                  <a:lnTo>
                    <a:pt x="0" y="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0" name="Freeform 90"/>
            <p:cNvSpPr/>
            <p:nvPr/>
          </p:nvSpPr>
          <p:spPr bwMode="auto">
            <a:xfrm>
              <a:off x="3509" y="3430"/>
              <a:ext cx="789" cy="61"/>
            </a:xfrm>
            <a:custGeom>
              <a:avLst/>
              <a:gdLst>
                <a:gd name="T0" fmla="*/ 0 w 789"/>
                <a:gd name="T1" fmla="*/ 0 h 61"/>
                <a:gd name="T2" fmla="*/ 789 w 789"/>
                <a:gd name="T3" fmla="*/ 52 h 61"/>
                <a:gd name="T4" fmla="*/ 789 w 789"/>
                <a:gd name="T5" fmla="*/ 61 h 61"/>
                <a:gd name="T6" fmla="*/ 0 w 789"/>
                <a:gd name="T7" fmla="*/ 7 h 61"/>
                <a:gd name="T8" fmla="*/ 0 w 789"/>
                <a:gd name="T9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9" h="61">
                  <a:moveTo>
                    <a:pt x="0" y="0"/>
                  </a:moveTo>
                  <a:lnTo>
                    <a:pt x="789" y="52"/>
                  </a:lnTo>
                  <a:lnTo>
                    <a:pt x="789" y="61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1" name="Freeform 91"/>
            <p:cNvSpPr/>
            <p:nvPr/>
          </p:nvSpPr>
          <p:spPr bwMode="auto">
            <a:xfrm>
              <a:off x="4066" y="3267"/>
              <a:ext cx="234" cy="210"/>
            </a:xfrm>
            <a:custGeom>
              <a:avLst/>
              <a:gdLst>
                <a:gd name="T0" fmla="*/ 0 w 234"/>
                <a:gd name="T1" fmla="*/ 0 h 210"/>
                <a:gd name="T2" fmla="*/ 234 w 234"/>
                <a:gd name="T3" fmla="*/ 210 h 210"/>
                <a:gd name="T4" fmla="*/ 234 w 234"/>
                <a:gd name="T5" fmla="*/ 198 h 210"/>
                <a:gd name="T6" fmla="*/ 11 w 234"/>
                <a:gd name="T7" fmla="*/ 0 h 210"/>
                <a:gd name="T8" fmla="*/ 0 w 234"/>
                <a:gd name="T9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210">
                  <a:moveTo>
                    <a:pt x="0" y="0"/>
                  </a:moveTo>
                  <a:lnTo>
                    <a:pt x="234" y="210"/>
                  </a:lnTo>
                  <a:lnTo>
                    <a:pt x="234" y="198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2" name="Oval 92"/>
            <p:cNvSpPr>
              <a:spLocks noChangeArrowheads="1"/>
            </p:cNvSpPr>
            <p:nvPr/>
          </p:nvSpPr>
          <p:spPr bwMode="auto">
            <a:xfrm>
              <a:off x="2830" y="965"/>
              <a:ext cx="78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3" name="Oval 93"/>
            <p:cNvSpPr>
              <a:spLocks noChangeArrowheads="1"/>
            </p:cNvSpPr>
            <p:nvPr/>
          </p:nvSpPr>
          <p:spPr bwMode="auto">
            <a:xfrm>
              <a:off x="3374" y="1076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4" name="Oval 94"/>
            <p:cNvSpPr>
              <a:spLocks noChangeArrowheads="1"/>
            </p:cNvSpPr>
            <p:nvPr/>
          </p:nvSpPr>
          <p:spPr bwMode="auto">
            <a:xfrm>
              <a:off x="3424" y="719"/>
              <a:ext cx="69" cy="6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5" name="Oval 95"/>
            <p:cNvSpPr>
              <a:spLocks noChangeArrowheads="1"/>
            </p:cNvSpPr>
            <p:nvPr/>
          </p:nvSpPr>
          <p:spPr bwMode="auto">
            <a:xfrm>
              <a:off x="3623" y="593"/>
              <a:ext cx="78" cy="8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6" name="Oval 96"/>
            <p:cNvSpPr>
              <a:spLocks noChangeArrowheads="1"/>
            </p:cNvSpPr>
            <p:nvPr/>
          </p:nvSpPr>
          <p:spPr bwMode="auto">
            <a:xfrm>
              <a:off x="4044" y="984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7" name="Oval 97"/>
            <p:cNvSpPr>
              <a:spLocks noChangeArrowheads="1"/>
            </p:cNvSpPr>
            <p:nvPr/>
          </p:nvSpPr>
          <p:spPr bwMode="auto">
            <a:xfrm>
              <a:off x="4399" y="832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8" name="Oval 98"/>
            <p:cNvSpPr>
              <a:spLocks noChangeArrowheads="1"/>
            </p:cNvSpPr>
            <p:nvPr/>
          </p:nvSpPr>
          <p:spPr bwMode="auto">
            <a:xfrm>
              <a:off x="4700" y="1076"/>
              <a:ext cx="69" cy="6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9" name="Oval 99"/>
            <p:cNvSpPr>
              <a:spLocks noChangeArrowheads="1"/>
            </p:cNvSpPr>
            <p:nvPr/>
          </p:nvSpPr>
          <p:spPr bwMode="auto">
            <a:xfrm>
              <a:off x="4745" y="2263"/>
              <a:ext cx="64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0" name="Oval 100"/>
            <p:cNvSpPr>
              <a:spLocks noChangeArrowheads="1"/>
            </p:cNvSpPr>
            <p:nvPr/>
          </p:nvSpPr>
          <p:spPr bwMode="auto">
            <a:xfrm>
              <a:off x="3800" y="1583"/>
              <a:ext cx="50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1" name="Oval 101"/>
            <p:cNvSpPr>
              <a:spLocks noChangeArrowheads="1"/>
            </p:cNvSpPr>
            <p:nvPr/>
          </p:nvSpPr>
          <p:spPr bwMode="auto">
            <a:xfrm>
              <a:off x="4949" y="2499"/>
              <a:ext cx="92" cy="9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2" name="Oval 102"/>
            <p:cNvSpPr>
              <a:spLocks noChangeArrowheads="1"/>
            </p:cNvSpPr>
            <p:nvPr/>
          </p:nvSpPr>
          <p:spPr bwMode="auto">
            <a:xfrm>
              <a:off x="4272" y="1706"/>
              <a:ext cx="106" cy="10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3" name="Oval 103"/>
            <p:cNvSpPr>
              <a:spLocks noChangeArrowheads="1"/>
            </p:cNvSpPr>
            <p:nvPr/>
          </p:nvSpPr>
          <p:spPr bwMode="auto">
            <a:xfrm>
              <a:off x="4518" y="1550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4" name="Oval 104"/>
            <p:cNvSpPr>
              <a:spLocks noChangeArrowheads="1"/>
            </p:cNvSpPr>
            <p:nvPr/>
          </p:nvSpPr>
          <p:spPr bwMode="auto">
            <a:xfrm>
              <a:off x="5032" y="1124"/>
              <a:ext cx="85" cy="8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5" name="Oval 105"/>
            <p:cNvSpPr>
              <a:spLocks noChangeArrowheads="1"/>
            </p:cNvSpPr>
            <p:nvPr/>
          </p:nvSpPr>
          <p:spPr bwMode="auto">
            <a:xfrm>
              <a:off x="5039" y="1536"/>
              <a:ext cx="92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6" name="Oval 106"/>
            <p:cNvSpPr>
              <a:spLocks noChangeArrowheads="1"/>
            </p:cNvSpPr>
            <p:nvPr/>
          </p:nvSpPr>
          <p:spPr bwMode="auto">
            <a:xfrm>
              <a:off x="5155" y="2440"/>
              <a:ext cx="66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7" name="Oval 107"/>
            <p:cNvSpPr>
              <a:spLocks noChangeArrowheads="1"/>
            </p:cNvSpPr>
            <p:nvPr/>
          </p:nvSpPr>
          <p:spPr bwMode="auto">
            <a:xfrm>
              <a:off x="5342" y="2040"/>
              <a:ext cx="83" cy="8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8" name="Oval 108"/>
            <p:cNvSpPr>
              <a:spLocks noChangeArrowheads="1"/>
            </p:cNvSpPr>
            <p:nvPr/>
          </p:nvSpPr>
          <p:spPr bwMode="auto">
            <a:xfrm>
              <a:off x="4196" y="2078"/>
              <a:ext cx="47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9" name="Oval 109"/>
            <p:cNvSpPr>
              <a:spLocks noChangeArrowheads="1"/>
            </p:cNvSpPr>
            <p:nvPr/>
          </p:nvSpPr>
          <p:spPr bwMode="auto">
            <a:xfrm>
              <a:off x="4293" y="3454"/>
              <a:ext cx="76" cy="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0" name="Oval 110"/>
            <p:cNvSpPr>
              <a:spLocks noChangeArrowheads="1"/>
            </p:cNvSpPr>
            <p:nvPr/>
          </p:nvSpPr>
          <p:spPr bwMode="auto">
            <a:xfrm>
              <a:off x="4482" y="3274"/>
              <a:ext cx="74" cy="7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1" name="Oval 111"/>
            <p:cNvSpPr>
              <a:spLocks noChangeArrowheads="1"/>
            </p:cNvSpPr>
            <p:nvPr/>
          </p:nvSpPr>
          <p:spPr bwMode="auto">
            <a:xfrm>
              <a:off x="4693" y="2971"/>
              <a:ext cx="62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2" name="Oval 112"/>
            <p:cNvSpPr>
              <a:spLocks noChangeArrowheads="1"/>
            </p:cNvSpPr>
            <p:nvPr/>
          </p:nvSpPr>
          <p:spPr bwMode="auto">
            <a:xfrm>
              <a:off x="5039" y="2954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3" name="Oval 113"/>
            <p:cNvSpPr>
              <a:spLocks noChangeArrowheads="1"/>
            </p:cNvSpPr>
            <p:nvPr/>
          </p:nvSpPr>
          <p:spPr bwMode="auto">
            <a:xfrm>
              <a:off x="4025" y="3224"/>
              <a:ext cx="62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4" name="Oval 114"/>
            <p:cNvSpPr>
              <a:spLocks noChangeArrowheads="1"/>
            </p:cNvSpPr>
            <p:nvPr/>
          </p:nvSpPr>
          <p:spPr bwMode="auto">
            <a:xfrm>
              <a:off x="3381" y="1169"/>
              <a:ext cx="59" cy="5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5" name="Oval 115"/>
            <p:cNvSpPr>
              <a:spLocks noChangeArrowheads="1"/>
            </p:cNvSpPr>
            <p:nvPr/>
          </p:nvSpPr>
          <p:spPr bwMode="auto">
            <a:xfrm>
              <a:off x="2574" y="2073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6" name="Oval 116"/>
            <p:cNvSpPr>
              <a:spLocks noChangeArrowheads="1"/>
            </p:cNvSpPr>
            <p:nvPr/>
          </p:nvSpPr>
          <p:spPr bwMode="auto">
            <a:xfrm>
              <a:off x="2410" y="2459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7" name="Oval 117"/>
            <p:cNvSpPr>
              <a:spLocks noChangeArrowheads="1"/>
            </p:cNvSpPr>
            <p:nvPr/>
          </p:nvSpPr>
          <p:spPr bwMode="auto">
            <a:xfrm>
              <a:off x="2867" y="3174"/>
              <a:ext cx="79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8" name="Oval 118"/>
            <p:cNvSpPr>
              <a:spLocks noChangeArrowheads="1"/>
            </p:cNvSpPr>
            <p:nvPr/>
          </p:nvSpPr>
          <p:spPr bwMode="auto">
            <a:xfrm>
              <a:off x="2811" y="2862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9" name="Oval 119"/>
            <p:cNvSpPr>
              <a:spLocks noChangeArrowheads="1"/>
            </p:cNvSpPr>
            <p:nvPr/>
          </p:nvSpPr>
          <p:spPr bwMode="auto">
            <a:xfrm>
              <a:off x="2867" y="2791"/>
              <a:ext cx="95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0" name="Oval 120"/>
            <p:cNvSpPr>
              <a:spLocks noChangeArrowheads="1"/>
            </p:cNvSpPr>
            <p:nvPr/>
          </p:nvSpPr>
          <p:spPr bwMode="auto">
            <a:xfrm>
              <a:off x="2410" y="1635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1" name="Oval 121"/>
            <p:cNvSpPr>
              <a:spLocks noChangeArrowheads="1"/>
            </p:cNvSpPr>
            <p:nvPr/>
          </p:nvSpPr>
          <p:spPr bwMode="auto">
            <a:xfrm>
              <a:off x="3599" y="2270"/>
              <a:ext cx="45" cy="4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2" name="Oval 122"/>
            <p:cNvSpPr>
              <a:spLocks noChangeArrowheads="1"/>
            </p:cNvSpPr>
            <p:nvPr/>
          </p:nvSpPr>
          <p:spPr bwMode="auto">
            <a:xfrm>
              <a:off x="3462" y="2918"/>
              <a:ext cx="59" cy="6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3" name="Oval 123"/>
            <p:cNvSpPr>
              <a:spLocks noChangeArrowheads="1"/>
            </p:cNvSpPr>
            <p:nvPr/>
          </p:nvSpPr>
          <p:spPr bwMode="auto">
            <a:xfrm>
              <a:off x="3594" y="3449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4" name="Oval 124"/>
            <p:cNvSpPr>
              <a:spLocks noChangeArrowheads="1"/>
            </p:cNvSpPr>
            <p:nvPr/>
          </p:nvSpPr>
          <p:spPr bwMode="auto">
            <a:xfrm>
              <a:off x="3445" y="3399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5" name="Oval 125"/>
            <p:cNvSpPr>
              <a:spLocks noChangeArrowheads="1"/>
            </p:cNvSpPr>
            <p:nvPr/>
          </p:nvSpPr>
          <p:spPr bwMode="auto">
            <a:xfrm>
              <a:off x="2792" y="1270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6" name="Oval 126"/>
            <p:cNvSpPr>
              <a:spLocks noChangeArrowheads="1"/>
            </p:cNvSpPr>
            <p:nvPr/>
          </p:nvSpPr>
          <p:spPr bwMode="auto">
            <a:xfrm>
              <a:off x="2564" y="1756"/>
              <a:ext cx="95" cy="9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7" name="Oval 127"/>
            <p:cNvSpPr>
              <a:spLocks noChangeArrowheads="1"/>
            </p:cNvSpPr>
            <p:nvPr/>
          </p:nvSpPr>
          <p:spPr bwMode="auto">
            <a:xfrm>
              <a:off x="3107" y="1756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8" name="Oval 128"/>
            <p:cNvSpPr>
              <a:spLocks noChangeArrowheads="1"/>
            </p:cNvSpPr>
            <p:nvPr/>
          </p:nvSpPr>
          <p:spPr bwMode="auto">
            <a:xfrm>
              <a:off x="3263" y="2030"/>
              <a:ext cx="99" cy="1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9" name="Oval 129"/>
            <p:cNvSpPr>
              <a:spLocks noChangeArrowheads="1"/>
            </p:cNvSpPr>
            <p:nvPr/>
          </p:nvSpPr>
          <p:spPr bwMode="auto">
            <a:xfrm>
              <a:off x="3021" y="2412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0" name="Oval 130"/>
            <p:cNvSpPr>
              <a:spLocks noChangeArrowheads="1"/>
            </p:cNvSpPr>
            <p:nvPr/>
          </p:nvSpPr>
          <p:spPr bwMode="auto">
            <a:xfrm>
              <a:off x="3919" y="2828"/>
              <a:ext cx="102" cy="10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1" name="Oval 131"/>
            <p:cNvSpPr>
              <a:spLocks noChangeArrowheads="1"/>
            </p:cNvSpPr>
            <p:nvPr/>
          </p:nvSpPr>
          <p:spPr bwMode="auto">
            <a:xfrm>
              <a:off x="4163" y="2705"/>
              <a:ext cx="45" cy="4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2" name="Oval 132"/>
            <p:cNvSpPr>
              <a:spLocks noChangeArrowheads="1"/>
            </p:cNvSpPr>
            <p:nvPr/>
          </p:nvSpPr>
          <p:spPr bwMode="auto">
            <a:xfrm>
              <a:off x="4281" y="638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3" name="Freeform 133"/>
            <p:cNvSpPr/>
            <p:nvPr/>
          </p:nvSpPr>
          <p:spPr bwMode="auto">
            <a:xfrm>
              <a:off x="2893" y="641"/>
              <a:ext cx="744" cy="357"/>
            </a:xfrm>
            <a:custGeom>
              <a:avLst/>
              <a:gdLst>
                <a:gd name="T0" fmla="*/ 0 w 744"/>
                <a:gd name="T1" fmla="*/ 343 h 357"/>
                <a:gd name="T2" fmla="*/ 734 w 744"/>
                <a:gd name="T3" fmla="*/ 0 h 357"/>
                <a:gd name="T4" fmla="*/ 744 w 744"/>
                <a:gd name="T5" fmla="*/ 11 h 357"/>
                <a:gd name="T6" fmla="*/ 8 w 744"/>
                <a:gd name="T7" fmla="*/ 357 h 357"/>
                <a:gd name="T8" fmla="*/ 0 w 744"/>
                <a:gd name="T9" fmla="*/ 343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4" h="357">
                  <a:moveTo>
                    <a:pt x="0" y="343"/>
                  </a:moveTo>
                  <a:lnTo>
                    <a:pt x="734" y="0"/>
                  </a:lnTo>
                  <a:lnTo>
                    <a:pt x="744" y="11"/>
                  </a:lnTo>
                  <a:lnTo>
                    <a:pt x="8" y="357"/>
                  </a:lnTo>
                  <a:lnTo>
                    <a:pt x="0" y="3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4" name="Freeform 134"/>
            <p:cNvSpPr/>
            <p:nvPr/>
          </p:nvSpPr>
          <p:spPr bwMode="auto">
            <a:xfrm>
              <a:off x="3694" y="633"/>
              <a:ext cx="592" cy="50"/>
            </a:xfrm>
            <a:custGeom>
              <a:avLst/>
              <a:gdLst>
                <a:gd name="T0" fmla="*/ 0 w 592"/>
                <a:gd name="T1" fmla="*/ 0 h 50"/>
                <a:gd name="T2" fmla="*/ 592 w 592"/>
                <a:gd name="T3" fmla="*/ 41 h 50"/>
                <a:gd name="T4" fmla="*/ 592 w 592"/>
                <a:gd name="T5" fmla="*/ 50 h 50"/>
                <a:gd name="T6" fmla="*/ 0 w 592"/>
                <a:gd name="T7" fmla="*/ 12 h 50"/>
                <a:gd name="T8" fmla="*/ 0 w 592"/>
                <a:gd name="T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50">
                  <a:moveTo>
                    <a:pt x="0" y="0"/>
                  </a:moveTo>
                  <a:lnTo>
                    <a:pt x="592" y="41"/>
                  </a:lnTo>
                  <a:lnTo>
                    <a:pt x="592" y="50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5" name="Freeform 135"/>
            <p:cNvSpPr/>
            <p:nvPr/>
          </p:nvSpPr>
          <p:spPr bwMode="auto">
            <a:xfrm>
              <a:off x="3694" y="641"/>
              <a:ext cx="713" cy="234"/>
            </a:xfrm>
            <a:custGeom>
              <a:avLst/>
              <a:gdLst>
                <a:gd name="T0" fmla="*/ 0 w 713"/>
                <a:gd name="T1" fmla="*/ 7 h 234"/>
                <a:gd name="T2" fmla="*/ 713 w 713"/>
                <a:gd name="T3" fmla="*/ 234 h 234"/>
                <a:gd name="T4" fmla="*/ 713 w 713"/>
                <a:gd name="T5" fmla="*/ 222 h 234"/>
                <a:gd name="T6" fmla="*/ 0 w 713"/>
                <a:gd name="T7" fmla="*/ 0 h 234"/>
                <a:gd name="T8" fmla="*/ 0 w 713"/>
                <a:gd name="T9" fmla="*/ 7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3" h="234">
                  <a:moveTo>
                    <a:pt x="0" y="7"/>
                  </a:moveTo>
                  <a:lnTo>
                    <a:pt x="713" y="234"/>
                  </a:lnTo>
                  <a:lnTo>
                    <a:pt x="713" y="222"/>
                  </a:lnTo>
                  <a:lnTo>
                    <a:pt x="0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6" name="Freeform 136"/>
            <p:cNvSpPr/>
            <p:nvPr/>
          </p:nvSpPr>
          <p:spPr bwMode="auto">
            <a:xfrm>
              <a:off x="4338" y="697"/>
              <a:ext cx="705" cy="464"/>
            </a:xfrm>
            <a:custGeom>
              <a:avLst/>
              <a:gdLst>
                <a:gd name="T0" fmla="*/ 0 w 705"/>
                <a:gd name="T1" fmla="*/ 15 h 464"/>
                <a:gd name="T2" fmla="*/ 701 w 705"/>
                <a:gd name="T3" fmla="*/ 464 h 464"/>
                <a:gd name="T4" fmla="*/ 705 w 705"/>
                <a:gd name="T5" fmla="*/ 457 h 464"/>
                <a:gd name="T6" fmla="*/ 7 w 705"/>
                <a:gd name="T7" fmla="*/ 0 h 464"/>
                <a:gd name="T8" fmla="*/ 0 w 705"/>
                <a:gd name="T9" fmla="*/ 15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5" h="464">
                  <a:moveTo>
                    <a:pt x="0" y="15"/>
                  </a:moveTo>
                  <a:lnTo>
                    <a:pt x="701" y="464"/>
                  </a:lnTo>
                  <a:lnTo>
                    <a:pt x="705" y="457"/>
                  </a:lnTo>
                  <a:lnTo>
                    <a:pt x="7" y="0"/>
                  </a:lnTo>
                  <a:lnTo>
                    <a:pt x="0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7" name="Freeform 137"/>
            <p:cNvSpPr/>
            <p:nvPr/>
          </p:nvSpPr>
          <p:spPr bwMode="auto">
            <a:xfrm>
              <a:off x="5086" y="2111"/>
              <a:ext cx="301" cy="850"/>
            </a:xfrm>
            <a:custGeom>
              <a:avLst/>
              <a:gdLst>
                <a:gd name="T0" fmla="*/ 301 w 301"/>
                <a:gd name="T1" fmla="*/ 0 h 850"/>
                <a:gd name="T2" fmla="*/ 12 w 301"/>
                <a:gd name="T3" fmla="*/ 850 h 850"/>
                <a:gd name="T4" fmla="*/ 0 w 301"/>
                <a:gd name="T5" fmla="*/ 850 h 850"/>
                <a:gd name="T6" fmla="*/ 289 w 301"/>
                <a:gd name="T7" fmla="*/ 0 h 850"/>
                <a:gd name="T8" fmla="*/ 301 w 301"/>
                <a:gd name="T9" fmla="*/ 0 h 8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1" h="850">
                  <a:moveTo>
                    <a:pt x="301" y="0"/>
                  </a:moveTo>
                  <a:lnTo>
                    <a:pt x="12" y="850"/>
                  </a:lnTo>
                  <a:lnTo>
                    <a:pt x="0" y="850"/>
                  </a:lnTo>
                  <a:lnTo>
                    <a:pt x="289" y="0"/>
                  </a:lnTo>
                  <a:lnTo>
                    <a:pt x="30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8" name="Freeform 138"/>
            <p:cNvSpPr/>
            <p:nvPr/>
          </p:nvSpPr>
          <p:spPr bwMode="auto">
            <a:xfrm>
              <a:off x="4359" y="3018"/>
              <a:ext cx="703" cy="469"/>
            </a:xfrm>
            <a:custGeom>
              <a:avLst/>
              <a:gdLst>
                <a:gd name="T0" fmla="*/ 0 w 703"/>
                <a:gd name="T1" fmla="*/ 469 h 469"/>
                <a:gd name="T2" fmla="*/ 703 w 703"/>
                <a:gd name="T3" fmla="*/ 5 h 469"/>
                <a:gd name="T4" fmla="*/ 692 w 703"/>
                <a:gd name="T5" fmla="*/ 0 h 469"/>
                <a:gd name="T6" fmla="*/ 0 w 703"/>
                <a:gd name="T7" fmla="*/ 459 h 469"/>
                <a:gd name="T8" fmla="*/ 0 w 703"/>
                <a:gd name="T9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3" h="469">
                  <a:moveTo>
                    <a:pt x="0" y="469"/>
                  </a:moveTo>
                  <a:lnTo>
                    <a:pt x="703" y="5"/>
                  </a:lnTo>
                  <a:lnTo>
                    <a:pt x="692" y="0"/>
                  </a:lnTo>
                  <a:lnTo>
                    <a:pt x="0" y="459"/>
                  </a:lnTo>
                  <a:lnTo>
                    <a:pt x="0" y="4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9" name="Freeform 139"/>
            <p:cNvSpPr/>
            <p:nvPr/>
          </p:nvSpPr>
          <p:spPr bwMode="auto">
            <a:xfrm>
              <a:off x="2929" y="3229"/>
              <a:ext cx="521" cy="213"/>
            </a:xfrm>
            <a:custGeom>
              <a:avLst/>
              <a:gdLst>
                <a:gd name="T0" fmla="*/ 0 w 521"/>
                <a:gd name="T1" fmla="*/ 11 h 213"/>
                <a:gd name="T2" fmla="*/ 521 w 521"/>
                <a:gd name="T3" fmla="*/ 213 h 213"/>
                <a:gd name="T4" fmla="*/ 521 w 521"/>
                <a:gd name="T5" fmla="*/ 196 h 213"/>
                <a:gd name="T6" fmla="*/ 7 w 521"/>
                <a:gd name="T7" fmla="*/ 0 h 213"/>
                <a:gd name="T8" fmla="*/ 0 w 521"/>
                <a:gd name="T9" fmla="*/ 11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213">
                  <a:moveTo>
                    <a:pt x="0" y="11"/>
                  </a:moveTo>
                  <a:lnTo>
                    <a:pt x="521" y="213"/>
                  </a:lnTo>
                  <a:lnTo>
                    <a:pt x="521" y="196"/>
                  </a:lnTo>
                  <a:lnTo>
                    <a:pt x="7" y="0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40" name="Freeform 140"/>
            <p:cNvSpPr/>
            <p:nvPr/>
          </p:nvSpPr>
          <p:spPr bwMode="auto">
            <a:xfrm>
              <a:off x="2460" y="2537"/>
              <a:ext cx="431" cy="658"/>
            </a:xfrm>
            <a:custGeom>
              <a:avLst/>
              <a:gdLst>
                <a:gd name="T0" fmla="*/ 0 w 431"/>
                <a:gd name="T1" fmla="*/ 0 h 658"/>
                <a:gd name="T2" fmla="*/ 419 w 431"/>
                <a:gd name="T3" fmla="*/ 658 h 658"/>
                <a:gd name="T4" fmla="*/ 431 w 431"/>
                <a:gd name="T5" fmla="*/ 651 h 658"/>
                <a:gd name="T6" fmla="*/ 12 w 431"/>
                <a:gd name="T7" fmla="*/ 0 h 658"/>
                <a:gd name="T8" fmla="*/ 0 w 431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1" h="658">
                  <a:moveTo>
                    <a:pt x="0" y="0"/>
                  </a:moveTo>
                  <a:lnTo>
                    <a:pt x="419" y="658"/>
                  </a:lnTo>
                  <a:lnTo>
                    <a:pt x="431" y="651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41" name="Rectangle 141"/>
            <p:cNvSpPr>
              <a:spLocks noChangeArrowheads="1"/>
            </p:cNvSpPr>
            <p:nvPr/>
          </p:nvSpPr>
          <p:spPr bwMode="auto">
            <a:xfrm>
              <a:off x="2446" y="1716"/>
              <a:ext cx="9" cy="76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42" name="Freeform 142"/>
            <p:cNvSpPr/>
            <p:nvPr/>
          </p:nvSpPr>
          <p:spPr bwMode="auto">
            <a:xfrm>
              <a:off x="2467" y="1026"/>
              <a:ext cx="393" cy="635"/>
            </a:xfrm>
            <a:custGeom>
              <a:avLst/>
              <a:gdLst>
                <a:gd name="T0" fmla="*/ 0 w 393"/>
                <a:gd name="T1" fmla="*/ 623 h 635"/>
                <a:gd name="T2" fmla="*/ 381 w 393"/>
                <a:gd name="T3" fmla="*/ 0 h 635"/>
                <a:gd name="T4" fmla="*/ 393 w 393"/>
                <a:gd name="T5" fmla="*/ 0 h 635"/>
                <a:gd name="T6" fmla="*/ 12 w 393"/>
                <a:gd name="T7" fmla="*/ 635 h 635"/>
                <a:gd name="T8" fmla="*/ 0 w 393"/>
                <a:gd name="T9" fmla="*/ 623 h 6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3" h="635">
                  <a:moveTo>
                    <a:pt x="0" y="623"/>
                  </a:moveTo>
                  <a:lnTo>
                    <a:pt x="381" y="0"/>
                  </a:lnTo>
                  <a:lnTo>
                    <a:pt x="393" y="0"/>
                  </a:lnTo>
                  <a:lnTo>
                    <a:pt x="12" y="635"/>
                  </a:lnTo>
                  <a:lnTo>
                    <a:pt x="0" y="6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43" name="Freeform 143"/>
            <p:cNvSpPr/>
            <p:nvPr/>
          </p:nvSpPr>
          <p:spPr bwMode="auto">
            <a:xfrm>
              <a:off x="2616" y="1034"/>
              <a:ext cx="247" cy="741"/>
            </a:xfrm>
            <a:custGeom>
              <a:avLst/>
              <a:gdLst>
                <a:gd name="T0" fmla="*/ 235 w 247"/>
                <a:gd name="T1" fmla="*/ 0 h 741"/>
                <a:gd name="T2" fmla="*/ 0 w 247"/>
                <a:gd name="T3" fmla="*/ 734 h 741"/>
                <a:gd name="T4" fmla="*/ 17 w 247"/>
                <a:gd name="T5" fmla="*/ 741 h 741"/>
                <a:gd name="T6" fmla="*/ 247 w 247"/>
                <a:gd name="T7" fmla="*/ 0 h 741"/>
                <a:gd name="T8" fmla="*/ 235 w 247"/>
                <a:gd name="T9" fmla="*/ 0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741">
                  <a:moveTo>
                    <a:pt x="235" y="0"/>
                  </a:moveTo>
                  <a:lnTo>
                    <a:pt x="0" y="734"/>
                  </a:lnTo>
                  <a:lnTo>
                    <a:pt x="17" y="741"/>
                  </a:lnTo>
                  <a:lnTo>
                    <a:pt x="247" y="0"/>
                  </a:lnTo>
                  <a:lnTo>
                    <a:pt x="2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44" name="Freeform 144"/>
            <p:cNvSpPr/>
            <p:nvPr/>
          </p:nvSpPr>
          <p:spPr bwMode="auto">
            <a:xfrm>
              <a:off x="3429" y="659"/>
              <a:ext cx="222" cy="431"/>
            </a:xfrm>
            <a:custGeom>
              <a:avLst/>
              <a:gdLst>
                <a:gd name="T0" fmla="*/ 208 w 222"/>
                <a:gd name="T1" fmla="*/ 0 h 431"/>
                <a:gd name="T2" fmla="*/ 0 w 222"/>
                <a:gd name="T3" fmla="*/ 424 h 431"/>
                <a:gd name="T4" fmla="*/ 9 w 222"/>
                <a:gd name="T5" fmla="*/ 431 h 431"/>
                <a:gd name="T6" fmla="*/ 222 w 222"/>
                <a:gd name="T7" fmla="*/ 0 h 431"/>
                <a:gd name="T8" fmla="*/ 208 w 222"/>
                <a:gd name="T9" fmla="*/ 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2" h="431">
                  <a:moveTo>
                    <a:pt x="208" y="0"/>
                  </a:moveTo>
                  <a:lnTo>
                    <a:pt x="0" y="424"/>
                  </a:lnTo>
                  <a:lnTo>
                    <a:pt x="9" y="431"/>
                  </a:lnTo>
                  <a:lnTo>
                    <a:pt x="222" y="0"/>
                  </a:lnTo>
                  <a:lnTo>
                    <a:pt x="20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45" name="Freeform 145"/>
            <p:cNvSpPr/>
            <p:nvPr/>
          </p:nvSpPr>
          <p:spPr bwMode="auto">
            <a:xfrm>
              <a:off x="3455" y="882"/>
              <a:ext cx="961" cy="239"/>
            </a:xfrm>
            <a:custGeom>
              <a:avLst/>
              <a:gdLst>
                <a:gd name="T0" fmla="*/ 0 w 961"/>
                <a:gd name="T1" fmla="*/ 225 h 239"/>
                <a:gd name="T2" fmla="*/ 961 w 961"/>
                <a:gd name="T3" fmla="*/ 0 h 239"/>
                <a:gd name="T4" fmla="*/ 961 w 961"/>
                <a:gd name="T5" fmla="*/ 12 h 239"/>
                <a:gd name="T6" fmla="*/ 0 w 961"/>
                <a:gd name="T7" fmla="*/ 239 h 239"/>
                <a:gd name="T8" fmla="*/ 0 w 961"/>
                <a:gd name="T9" fmla="*/ 225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1" h="239">
                  <a:moveTo>
                    <a:pt x="0" y="225"/>
                  </a:moveTo>
                  <a:lnTo>
                    <a:pt x="961" y="0"/>
                  </a:lnTo>
                  <a:lnTo>
                    <a:pt x="961" y="12"/>
                  </a:lnTo>
                  <a:lnTo>
                    <a:pt x="0" y="239"/>
                  </a:lnTo>
                  <a:lnTo>
                    <a:pt x="0" y="2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46" name="Freeform 146"/>
            <p:cNvSpPr/>
            <p:nvPr/>
          </p:nvSpPr>
          <p:spPr bwMode="auto">
            <a:xfrm>
              <a:off x="3445" y="1131"/>
              <a:ext cx="838" cy="608"/>
            </a:xfrm>
            <a:custGeom>
              <a:avLst/>
              <a:gdLst>
                <a:gd name="T0" fmla="*/ 0 w 838"/>
                <a:gd name="T1" fmla="*/ 0 h 608"/>
                <a:gd name="T2" fmla="*/ 838 w 838"/>
                <a:gd name="T3" fmla="*/ 594 h 608"/>
                <a:gd name="T4" fmla="*/ 829 w 838"/>
                <a:gd name="T5" fmla="*/ 608 h 608"/>
                <a:gd name="T6" fmla="*/ 0 w 838"/>
                <a:gd name="T7" fmla="*/ 16 h 608"/>
                <a:gd name="T8" fmla="*/ 0 w 838"/>
                <a:gd name="T9" fmla="*/ 0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8" h="608">
                  <a:moveTo>
                    <a:pt x="0" y="0"/>
                  </a:moveTo>
                  <a:lnTo>
                    <a:pt x="838" y="594"/>
                  </a:lnTo>
                  <a:lnTo>
                    <a:pt x="829" y="608"/>
                  </a:lnTo>
                  <a:lnTo>
                    <a:pt x="0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47" name="Freeform 147"/>
            <p:cNvSpPr/>
            <p:nvPr/>
          </p:nvSpPr>
          <p:spPr bwMode="auto">
            <a:xfrm>
              <a:off x="2455" y="1839"/>
              <a:ext cx="159" cy="637"/>
            </a:xfrm>
            <a:custGeom>
              <a:avLst/>
              <a:gdLst>
                <a:gd name="T0" fmla="*/ 147 w 159"/>
                <a:gd name="T1" fmla="*/ 0 h 637"/>
                <a:gd name="T2" fmla="*/ 0 w 159"/>
                <a:gd name="T3" fmla="*/ 637 h 637"/>
                <a:gd name="T4" fmla="*/ 17 w 159"/>
                <a:gd name="T5" fmla="*/ 637 h 637"/>
                <a:gd name="T6" fmla="*/ 159 w 159"/>
                <a:gd name="T7" fmla="*/ 0 h 637"/>
                <a:gd name="T8" fmla="*/ 147 w 159"/>
                <a:gd name="T9" fmla="*/ 0 h 6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637">
                  <a:moveTo>
                    <a:pt x="147" y="0"/>
                  </a:moveTo>
                  <a:lnTo>
                    <a:pt x="0" y="637"/>
                  </a:lnTo>
                  <a:lnTo>
                    <a:pt x="17" y="637"/>
                  </a:lnTo>
                  <a:lnTo>
                    <a:pt x="159" y="0"/>
                  </a:lnTo>
                  <a:lnTo>
                    <a:pt x="14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48" name="Freeform 148"/>
            <p:cNvSpPr/>
            <p:nvPr/>
          </p:nvSpPr>
          <p:spPr bwMode="auto">
            <a:xfrm>
              <a:off x="4326" y="700"/>
              <a:ext cx="107" cy="147"/>
            </a:xfrm>
            <a:custGeom>
              <a:avLst/>
              <a:gdLst>
                <a:gd name="T0" fmla="*/ 0 w 107"/>
                <a:gd name="T1" fmla="*/ 12 h 147"/>
                <a:gd name="T2" fmla="*/ 90 w 107"/>
                <a:gd name="T3" fmla="*/ 147 h 147"/>
                <a:gd name="T4" fmla="*/ 107 w 107"/>
                <a:gd name="T5" fmla="*/ 147 h 147"/>
                <a:gd name="T6" fmla="*/ 12 w 107"/>
                <a:gd name="T7" fmla="*/ 0 h 147"/>
                <a:gd name="T8" fmla="*/ 0 w 107"/>
                <a:gd name="T9" fmla="*/ 12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" h="147">
                  <a:moveTo>
                    <a:pt x="0" y="12"/>
                  </a:moveTo>
                  <a:lnTo>
                    <a:pt x="90" y="147"/>
                  </a:lnTo>
                  <a:lnTo>
                    <a:pt x="107" y="147"/>
                  </a:lnTo>
                  <a:lnTo>
                    <a:pt x="12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49" name="Freeform 149"/>
            <p:cNvSpPr/>
            <p:nvPr/>
          </p:nvSpPr>
          <p:spPr bwMode="auto">
            <a:xfrm>
              <a:off x="4475" y="882"/>
              <a:ext cx="564" cy="279"/>
            </a:xfrm>
            <a:custGeom>
              <a:avLst/>
              <a:gdLst>
                <a:gd name="T0" fmla="*/ 0 w 564"/>
                <a:gd name="T1" fmla="*/ 17 h 279"/>
                <a:gd name="T2" fmla="*/ 564 w 564"/>
                <a:gd name="T3" fmla="*/ 279 h 279"/>
                <a:gd name="T4" fmla="*/ 564 w 564"/>
                <a:gd name="T5" fmla="*/ 268 h 279"/>
                <a:gd name="T6" fmla="*/ 0 w 564"/>
                <a:gd name="T7" fmla="*/ 0 h 279"/>
                <a:gd name="T8" fmla="*/ 0 w 564"/>
                <a:gd name="T9" fmla="*/ 17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4" h="279">
                  <a:moveTo>
                    <a:pt x="0" y="17"/>
                  </a:moveTo>
                  <a:lnTo>
                    <a:pt x="564" y="279"/>
                  </a:lnTo>
                  <a:lnTo>
                    <a:pt x="564" y="268"/>
                  </a:lnTo>
                  <a:lnTo>
                    <a:pt x="0" y="0"/>
                  </a:lnTo>
                  <a:lnTo>
                    <a:pt x="0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50" name="Freeform 150"/>
            <p:cNvSpPr/>
            <p:nvPr/>
          </p:nvSpPr>
          <p:spPr bwMode="auto">
            <a:xfrm>
              <a:off x="4461" y="899"/>
              <a:ext cx="592" cy="658"/>
            </a:xfrm>
            <a:custGeom>
              <a:avLst/>
              <a:gdLst>
                <a:gd name="T0" fmla="*/ 0 w 592"/>
                <a:gd name="T1" fmla="*/ 7 h 658"/>
                <a:gd name="T2" fmla="*/ 582 w 592"/>
                <a:gd name="T3" fmla="*/ 658 h 658"/>
                <a:gd name="T4" fmla="*/ 592 w 592"/>
                <a:gd name="T5" fmla="*/ 648 h 658"/>
                <a:gd name="T6" fmla="*/ 14 w 592"/>
                <a:gd name="T7" fmla="*/ 0 h 658"/>
                <a:gd name="T8" fmla="*/ 0 w 592"/>
                <a:gd name="T9" fmla="*/ 7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658">
                  <a:moveTo>
                    <a:pt x="0" y="7"/>
                  </a:moveTo>
                  <a:lnTo>
                    <a:pt x="582" y="658"/>
                  </a:lnTo>
                  <a:lnTo>
                    <a:pt x="592" y="648"/>
                  </a:lnTo>
                  <a:lnTo>
                    <a:pt x="14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51" name="Freeform 151"/>
            <p:cNvSpPr/>
            <p:nvPr/>
          </p:nvSpPr>
          <p:spPr bwMode="auto">
            <a:xfrm>
              <a:off x="4324" y="913"/>
              <a:ext cx="123" cy="795"/>
            </a:xfrm>
            <a:custGeom>
              <a:avLst/>
              <a:gdLst>
                <a:gd name="T0" fmla="*/ 111 w 123"/>
                <a:gd name="T1" fmla="*/ 0 h 795"/>
                <a:gd name="T2" fmla="*/ 0 w 123"/>
                <a:gd name="T3" fmla="*/ 795 h 795"/>
                <a:gd name="T4" fmla="*/ 16 w 123"/>
                <a:gd name="T5" fmla="*/ 795 h 795"/>
                <a:gd name="T6" fmla="*/ 123 w 123"/>
                <a:gd name="T7" fmla="*/ 0 h 795"/>
                <a:gd name="T8" fmla="*/ 111 w 123"/>
                <a:gd name="T9" fmla="*/ 0 h 7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795">
                  <a:moveTo>
                    <a:pt x="111" y="0"/>
                  </a:moveTo>
                  <a:lnTo>
                    <a:pt x="0" y="795"/>
                  </a:lnTo>
                  <a:lnTo>
                    <a:pt x="16" y="795"/>
                  </a:lnTo>
                  <a:lnTo>
                    <a:pt x="123" y="0"/>
                  </a:lnTo>
                  <a:lnTo>
                    <a:pt x="11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52" name="Freeform 152"/>
            <p:cNvSpPr/>
            <p:nvPr/>
          </p:nvSpPr>
          <p:spPr bwMode="auto">
            <a:xfrm>
              <a:off x="4345" y="1796"/>
              <a:ext cx="424" cy="485"/>
            </a:xfrm>
            <a:custGeom>
              <a:avLst/>
              <a:gdLst>
                <a:gd name="T0" fmla="*/ 0 w 424"/>
                <a:gd name="T1" fmla="*/ 5 h 485"/>
                <a:gd name="T2" fmla="*/ 410 w 424"/>
                <a:gd name="T3" fmla="*/ 485 h 485"/>
                <a:gd name="T4" fmla="*/ 424 w 424"/>
                <a:gd name="T5" fmla="*/ 478 h 485"/>
                <a:gd name="T6" fmla="*/ 14 w 424"/>
                <a:gd name="T7" fmla="*/ 0 h 485"/>
                <a:gd name="T8" fmla="*/ 0 w 424"/>
                <a:gd name="T9" fmla="*/ 5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4" h="485">
                  <a:moveTo>
                    <a:pt x="0" y="5"/>
                  </a:moveTo>
                  <a:lnTo>
                    <a:pt x="410" y="485"/>
                  </a:lnTo>
                  <a:lnTo>
                    <a:pt x="424" y="478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53" name="Freeform 153"/>
            <p:cNvSpPr/>
            <p:nvPr/>
          </p:nvSpPr>
          <p:spPr bwMode="auto">
            <a:xfrm>
              <a:off x="2477" y="2518"/>
              <a:ext cx="414" cy="308"/>
            </a:xfrm>
            <a:custGeom>
              <a:avLst/>
              <a:gdLst>
                <a:gd name="T0" fmla="*/ 0 w 414"/>
                <a:gd name="T1" fmla="*/ 7 h 308"/>
                <a:gd name="T2" fmla="*/ 402 w 414"/>
                <a:gd name="T3" fmla="*/ 308 h 308"/>
                <a:gd name="T4" fmla="*/ 414 w 414"/>
                <a:gd name="T5" fmla="*/ 299 h 308"/>
                <a:gd name="T6" fmla="*/ 9 w 414"/>
                <a:gd name="T7" fmla="*/ 0 h 308"/>
                <a:gd name="T8" fmla="*/ 0 w 414"/>
                <a:gd name="T9" fmla="*/ 7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4" h="308">
                  <a:moveTo>
                    <a:pt x="0" y="7"/>
                  </a:moveTo>
                  <a:lnTo>
                    <a:pt x="402" y="308"/>
                  </a:lnTo>
                  <a:lnTo>
                    <a:pt x="414" y="299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54" name="Freeform 154"/>
            <p:cNvSpPr/>
            <p:nvPr/>
          </p:nvSpPr>
          <p:spPr bwMode="auto">
            <a:xfrm>
              <a:off x="4994" y="1621"/>
              <a:ext cx="80" cy="885"/>
            </a:xfrm>
            <a:custGeom>
              <a:avLst/>
              <a:gdLst>
                <a:gd name="T0" fmla="*/ 73 w 80"/>
                <a:gd name="T1" fmla="*/ 0 h 885"/>
                <a:gd name="T2" fmla="*/ 0 w 80"/>
                <a:gd name="T3" fmla="*/ 885 h 885"/>
                <a:gd name="T4" fmla="*/ 9 w 80"/>
                <a:gd name="T5" fmla="*/ 885 h 885"/>
                <a:gd name="T6" fmla="*/ 80 w 80"/>
                <a:gd name="T7" fmla="*/ 0 h 885"/>
                <a:gd name="T8" fmla="*/ 73 w 80"/>
                <a:gd name="T9" fmla="*/ 0 h 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885">
                  <a:moveTo>
                    <a:pt x="73" y="0"/>
                  </a:moveTo>
                  <a:lnTo>
                    <a:pt x="0" y="885"/>
                  </a:lnTo>
                  <a:lnTo>
                    <a:pt x="9" y="885"/>
                  </a:lnTo>
                  <a:lnTo>
                    <a:pt x="80" y="0"/>
                  </a:lnTo>
                  <a:lnTo>
                    <a:pt x="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55" name="Freeform 155"/>
            <p:cNvSpPr/>
            <p:nvPr/>
          </p:nvSpPr>
          <p:spPr bwMode="auto">
            <a:xfrm>
              <a:off x="5022" y="2104"/>
              <a:ext cx="355" cy="412"/>
            </a:xfrm>
            <a:custGeom>
              <a:avLst/>
              <a:gdLst>
                <a:gd name="T0" fmla="*/ 0 w 355"/>
                <a:gd name="T1" fmla="*/ 405 h 412"/>
                <a:gd name="T2" fmla="*/ 344 w 355"/>
                <a:gd name="T3" fmla="*/ 0 h 412"/>
                <a:gd name="T4" fmla="*/ 355 w 355"/>
                <a:gd name="T5" fmla="*/ 7 h 412"/>
                <a:gd name="T6" fmla="*/ 10 w 355"/>
                <a:gd name="T7" fmla="*/ 412 h 412"/>
                <a:gd name="T8" fmla="*/ 0 w 355"/>
                <a:gd name="T9" fmla="*/ 405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5" h="412">
                  <a:moveTo>
                    <a:pt x="0" y="405"/>
                  </a:moveTo>
                  <a:lnTo>
                    <a:pt x="344" y="0"/>
                  </a:lnTo>
                  <a:lnTo>
                    <a:pt x="355" y="7"/>
                  </a:lnTo>
                  <a:lnTo>
                    <a:pt x="10" y="412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56" name="Freeform 156"/>
            <p:cNvSpPr/>
            <p:nvPr/>
          </p:nvSpPr>
          <p:spPr bwMode="auto">
            <a:xfrm>
              <a:off x="4788" y="2310"/>
              <a:ext cx="184" cy="213"/>
            </a:xfrm>
            <a:custGeom>
              <a:avLst/>
              <a:gdLst>
                <a:gd name="T0" fmla="*/ 0 w 184"/>
                <a:gd name="T1" fmla="*/ 7 h 213"/>
                <a:gd name="T2" fmla="*/ 177 w 184"/>
                <a:gd name="T3" fmla="*/ 213 h 213"/>
                <a:gd name="T4" fmla="*/ 184 w 184"/>
                <a:gd name="T5" fmla="*/ 201 h 213"/>
                <a:gd name="T6" fmla="*/ 12 w 184"/>
                <a:gd name="T7" fmla="*/ 0 h 213"/>
                <a:gd name="T8" fmla="*/ 0 w 184"/>
                <a:gd name="T9" fmla="*/ 7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4" h="213">
                  <a:moveTo>
                    <a:pt x="0" y="7"/>
                  </a:moveTo>
                  <a:lnTo>
                    <a:pt x="177" y="213"/>
                  </a:lnTo>
                  <a:lnTo>
                    <a:pt x="184" y="201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57" name="Freeform 157"/>
            <p:cNvSpPr/>
            <p:nvPr/>
          </p:nvSpPr>
          <p:spPr bwMode="auto">
            <a:xfrm>
              <a:off x="4729" y="2575"/>
              <a:ext cx="253" cy="414"/>
            </a:xfrm>
            <a:custGeom>
              <a:avLst/>
              <a:gdLst>
                <a:gd name="T0" fmla="*/ 246 w 253"/>
                <a:gd name="T1" fmla="*/ 0 h 414"/>
                <a:gd name="T2" fmla="*/ 0 w 253"/>
                <a:gd name="T3" fmla="*/ 398 h 414"/>
                <a:gd name="T4" fmla="*/ 0 w 253"/>
                <a:gd name="T5" fmla="*/ 414 h 414"/>
                <a:gd name="T6" fmla="*/ 253 w 253"/>
                <a:gd name="T7" fmla="*/ 10 h 414"/>
                <a:gd name="T8" fmla="*/ 246 w 253"/>
                <a:gd name="T9" fmla="*/ 0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3" h="414">
                  <a:moveTo>
                    <a:pt x="246" y="0"/>
                  </a:moveTo>
                  <a:lnTo>
                    <a:pt x="0" y="398"/>
                  </a:lnTo>
                  <a:lnTo>
                    <a:pt x="0" y="414"/>
                  </a:lnTo>
                  <a:lnTo>
                    <a:pt x="253" y="10"/>
                  </a:lnTo>
                  <a:lnTo>
                    <a:pt x="24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58" name="Freeform 158"/>
            <p:cNvSpPr/>
            <p:nvPr/>
          </p:nvSpPr>
          <p:spPr bwMode="auto">
            <a:xfrm>
              <a:off x="4018" y="2554"/>
              <a:ext cx="943" cy="324"/>
            </a:xfrm>
            <a:custGeom>
              <a:avLst/>
              <a:gdLst>
                <a:gd name="T0" fmla="*/ 0 w 943"/>
                <a:gd name="T1" fmla="*/ 312 h 324"/>
                <a:gd name="T2" fmla="*/ 943 w 943"/>
                <a:gd name="T3" fmla="*/ 0 h 324"/>
                <a:gd name="T4" fmla="*/ 943 w 943"/>
                <a:gd name="T5" fmla="*/ 14 h 324"/>
                <a:gd name="T6" fmla="*/ 0 w 943"/>
                <a:gd name="T7" fmla="*/ 324 h 324"/>
                <a:gd name="T8" fmla="*/ 0 w 943"/>
                <a:gd name="T9" fmla="*/ 312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3" h="324">
                  <a:moveTo>
                    <a:pt x="0" y="312"/>
                  </a:moveTo>
                  <a:lnTo>
                    <a:pt x="943" y="0"/>
                  </a:lnTo>
                  <a:lnTo>
                    <a:pt x="943" y="14"/>
                  </a:lnTo>
                  <a:lnTo>
                    <a:pt x="0" y="324"/>
                  </a:lnTo>
                  <a:lnTo>
                    <a:pt x="0" y="3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59" name="Freeform 159"/>
            <p:cNvSpPr/>
            <p:nvPr/>
          </p:nvSpPr>
          <p:spPr bwMode="auto">
            <a:xfrm>
              <a:off x="2938" y="2866"/>
              <a:ext cx="671" cy="607"/>
            </a:xfrm>
            <a:custGeom>
              <a:avLst/>
              <a:gdLst>
                <a:gd name="T0" fmla="*/ 0 w 671"/>
                <a:gd name="T1" fmla="*/ 7 h 607"/>
                <a:gd name="T2" fmla="*/ 661 w 671"/>
                <a:gd name="T3" fmla="*/ 607 h 607"/>
                <a:gd name="T4" fmla="*/ 671 w 671"/>
                <a:gd name="T5" fmla="*/ 607 h 607"/>
                <a:gd name="T6" fmla="*/ 12 w 671"/>
                <a:gd name="T7" fmla="*/ 0 h 607"/>
                <a:gd name="T8" fmla="*/ 0 w 671"/>
                <a:gd name="T9" fmla="*/ 7 h 6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1" h="607">
                  <a:moveTo>
                    <a:pt x="0" y="7"/>
                  </a:moveTo>
                  <a:lnTo>
                    <a:pt x="661" y="607"/>
                  </a:lnTo>
                  <a:lnTo>
                    <a:pt x="671" y="607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60" name="Freeform 160"/>
            <p:cNvSpPr/>
            <p:nvPr/>
          </p:nvSpPr>
          <p:spPr bwMode="auto">
            <a:xfrm>
              <a:off x="4546" y="3001"/>
              <a:ext cx="507" cy="299"/>
            </a:xfrm>
            <a:custGeom>
              <a:avLst/>
              <a:gdLst>
                <a:gd name="T0" fmla="*/ 0 w 507"/>
                <a:gd name="T1" fmla="*/ 292 h 299"/>
                <a:gd name="T2" fmla="*/ 500 w 507"/>
                <a:gd name="T3" fmla="*/ 0 h 299"/>
                <a:gd name="T4" fmla="*/ 507 w 507"/>
                <a:gd name="T5" fmla="*/ 12 h 299"/>
                <a:gd name="T6" fmla="*/ 5 w 507"/>
                <a:gd name="T7" fmla="*/ 299 h 299"/>
                <a:gd name="T8" fmla="*/ 0 w 507"/>
                <a:gd name="T9" fmla="*/ 292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99">
                  <a:moveTo>
                    <a:pt x="0" y="292"/>
                  </a:moveTo>
                  <a:lnTo>
                    <a:pt x="500" y="0"/>
                  </a:lnTo>
                  <a:lnTo>
                    <a:pt x="507" y="12"/>
                  </a:lnTo>
                  <a:lnTo>
                    <a:pt x="5" y="299"/>
                  </a:lnTo>
                  <a:lnTo>
                    <a:pt x="0" y="2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61" name="Freeform 161"/>
            <p:cNvSpPr/>
            <p:nvPr/>
          </p:nvSpPr>
          <p:spPr bwMode="auto">
            <a:xfrm>
              <a:off x="3658" y="3314"/>
              <a:ext cx="831" cy="187"/>
            </a:xfrm>
            <a:custGeom>
              <a:avLst/>
              <a:gdLst>
                <a:gd name="T0" fmla="*/ 0 w 831"/>
                <a:gd name="T1" fmla="*/ 173 h 187"/>
                <a:gd name="T2" fmla="*/ 831 w 831"/>
                <a:gd name="T3" fmla="*/ 0 h 187"/>
                <a:gd name="T4" fmla="*/ 831 w 831"/>
                <a:gd name="T5" fmla="*/ 12 h 187"/>
                <a:gd name="T6" fmla="*/ 10 w 831"/>
                <a:gd name="T7" fmla="*/ 187 h 187"/>
                <a:gd name="T8" fmla="*/ 0 w 831"/>
                <a:gd name="T9" fmla="*/ 173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1" h="187">
                  <a:moveTo>
                    <a:pt x="0" y="173"/>
                  </a:moveTo>
                  <a:lnTo>
                    <a:pt x="831" y="0"/>
                  </a:lnTo>
                  <a:lnTo>
                    <a:pt x="831" y="12"/>
                  </a:lnTo>
                  <a:lnTo>
                    <a:pt x="10" y="187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62" name="Oval 162"/>
            <p:cNvSpPr>
              <a:spLocks noChangeArrowheads="1"/>
            </p:cNvSpPr>
            <p:nvPr/>
          </p:nvSpPr>
          <p:spPr bwMode="auto">
            <a:xfrm>
              <a:off x="5107" y="1699"/>
              <a:ext cx="67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63" name="Freeform 163"/>
            <p:cNvSpPr/>
            <p:nvPr/>
          </p:nvSpPr>
          <p:spPr bwMode="auto">
            <a:xfrm>
              <a:off x="2640" y="1140"/>
              <a:ext cx="746" cy="644"/>
            </a:xfrm>
            <a:custGeom>
              <a:avLst/>
              <a:gdLst>
                <a:gd name="T0" fmla="*/ 0 w 746"/>
                <a:gd name="T1" fmla="*/ 635 h 644"/>
                <a:gd name="T2" fmla="*/ 739 w 746"/>
                <a:gd name="T3" fmla="*/ 0 h 644"/>
                <a:gd name="T4" fmla="*/ 746 w 746"/>
                <a:gd name="T5" fmla="*/ 10 h 644"/>
                <a:gd name="T6" fmla="*/ 12 w 746"/>
                <a:gd name="T7" fmla="*/ 644 h 644"/>
                <a:gd name="T8" fmla="*/ 0 w 746"/>
                <a:gd name="T9" fmla="*/ 635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6" h="644">
                  <a:moveTo>
                    <a:pt x="0" y="635"/>
                  </a:moveTo>
                  <a:lnTo>
                    <a:pt x="739" y="0"/>
                  </a:lnTo>
                  <a:lnTo>
                    <a:pt x="746" y="10"/>
                  </a:lnTo>
                  <a:lnTo>
                    <a:pt x="12" y="644"/>
                  </a:lnTo>
                  <a:lnTo>
                    <a:pt x="0" y="6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64" name="Freeform 164"/>
            <p:cNvSpPr/>
            <p:nvPr/>
          </p:nvSpPr>
          <p:spPr bwMode="auto">
            <a:xfrm>
              <a:off x="2612" y="1839"/>
              <a:ext cx="298" cy="966"/>
            </a:xfrm>
            <a:custGeom>
              <a:avLst/>
              <a:gdLst>
                <a:gd name="T0" fmla="*/ 0 w 298"/>
                <a:gd name="T1" fmla="*/ 7 h 966"/>
                <a:gd name="T2" fmla="*/ 286 w 298"/>
                <a:gd name="T3" fmla="*/ 966 h 966"/>
                <a:gd name="T4" fmla="*/ 298 w 298"/>
                <a:gd name="T5" fmla="*/ 959 h 966"/>
                <a:gd name="T6" fmla="*/ 11 w 298"/>
                <a:gd name="T7" fmla="*/ 0 h 966"/>
                <a:gd name="T8" fmla="*/ 0 w 298"/>
                <a:gd name="T9" fmla="*/ 7 h 9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966">
                  <a:moveTo>
                    <a:pt x="0" y="7"/>
                  </a:moveTo>
                  <a:lnTo>
                    <a:pt x="286" y="966"/>
                  </a:lnTo>
                  <a:lnTo>
                    <a:pt x="298" y="959"/>
                  </a:lnTo>
                  <a:lnTo>
                    <a:pt x="11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65" name="Freeform 165"/>
            <p:cNvSpPr/>
            <p:nvPr/>
          </p:nvSpPr>
          <p:spPr bwMode="auto">
            <a:xfrm>
              <a:off x="3983" y="2116"/>
              <a:ext cx="232" cy="720"/>
            </a:xfrm>
            <a:custGeom>
              <a:avLst/>
              <a:gdLst>
                <a:gd name="T0" fmla="*/ 222 w 232"/>
                <a:gd name="T1" fmla="*/ 0 h 720"/>
                <a:gd name="T2" fmla="*/ 0 w 232"/>
                <a:gd name="T3" fmla="*/ 720 h 720"/>
                <a:gd name="T4" fmla="*/ 12 w 232"/>
                <a:gd name="T5" fmla="*/ 720 h 720"/>
                <a:gd name="T6" fmla="*/ 232 w 232"/>
                <a:gd name="T7" fmla="*/ 7 h 720"/>
                <a:gd name="T8" fmla="*/ 222 w 232"/>
                <a:gd name="T9" fmla="*/ 0 h 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2" h="720">
                  <a:moveTo>
                    <a:pt x="222" y="0"/>
                  </a:moveTo>
                  <a:lnTo>
                    <a:pt x="0" y="720"/>
                  </a:lnTo>
                  <a:lnTo>
                    <a:pt x="12" y="720"/>
                  </a:lnTo>
                  <a:lnTo>
                    <a:pt x="232" y="7"/>
                  </a:lnTo>
                  <a:lnTo>
                    <a:pt x="22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66" name="Freeform 166"/>
            <p:cNvSpPr/>
            <p:nvPr/>
          </p:nvSpPr>
          <p:spPr bwMode="auto">
            <a:xfrm>
              <a:off x="2896" y="1003"/>
              <a:ext cx="478" cy="118"/>
            </a:xfrm>
            <a:custGeom>
              <a:avLst/>
              <a:gdLst>
                <a:gd name="T0" fmla="*/ 0 w 478"/>
                <a:gd name="T1" fmla="*/ 14 h 118"/>
                <a:gd name="T2" fmla="*/ 478 w 478"/>
                <a:gd name="T3" fmla="*/ 118 h 118"/>
                <a:gd name="T4" fmla="*/ 478 w 478"/>
                <a:gd name="T5" fmla="*/ 104 h 118"/>
                <a:gd name="T6" fmla="*/ 7 w 478"/>
                <a:gd name="T7" fmla="*/ 0 h 118"/>
                <a:gd name="T8" fmla="*/ 0 w 478"/>
                <a:gd name="T9" fmla="*/ 14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118">
                  <a:moveTo>
                    <a:pt x="0" y="14"/>
                  </a:moveTo>
                  <a:lnTo>
                    <a:pt x="478" y="118"/>
                  </a:lnTo>
                  <a:lnTo>
                    <a:pt x="478" y="104"/>
                  </a:lnTo>
                  <a:lnTo>
                    <a:pt x="7" y="0"/>
                  </a:lnTo>
                  <a:lnTo>
                    <a:pt x="0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67" name="Freeform 167"/>
            <p:cNvSpPr/>
            <p:nvPr/>
          </p:nvSpPr>
          <p:spPr bwMode="auto">
            <a:xfrm>
              <a:off x="4366" y="1592"/>
              <a:ext cx="689" cy="164"/>
            </a:xfrm>
            <a:custGeom>
              <a:avLst/>
              <a:gdLst>
                <a:gd name="T0" fmla="*/ 0 w 689"/>
                <a:gd name="T1" fmla="*/ 152 h 164"/>
                <a:gd name="T2" fmla="*/ 682 w 689"/>
                <a:gd name="T3" fmla="*/ 0 h 164"/>
                <a:gd name="T4" fmla="*/ 689 w 689"/>
                <a:gd name="T5" fmla="*/ 12 h 164"/>
                <a:gd name="T6" fmla="*/ 0 w 689"/>
                <a:gd name="T7" fmla="*/ 164 h 164"/>
                <a:gd name="T8" fmla="*/ 0 w 689"/>
                <a:gd name="T9" fmla="*/ 152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164">
                  <a:moveTo>
                    <a:pt x="0" y="152"/>
                  </a:moveTo>
                  <a:lnTo>
                    <a:pt x="682" y="0"/>
                  </a:lnTo>
                  <a:lnTo>
                    <a:pt x="689" y="12"/>
                  </a:lnTo>
                  <a:lnTo>
                    <a:pt x="0" y="164"/>
                  </a:lnTo>
                  <a:lnTo>
                    <a:pt x="0" y="1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68" name="Freeform 168"/>
            <p:cNvSpPr/>
            <p:nvPr/>
          </p:nvSpPr>
          <p:spPr bwMode="auto">
            <a:xfrm>
              <a:off x="3995" y="2899"/>
              <a:ext cx="499" cy="396"/>
            </a:xfrm>
            <a:custGeom>
              <a:avLst/>
              <a:gdLst>
                <a:gd name="T0" fmla="*/ 0 w 499"/>
                <a:gd name="T1" fmla="*/ 5 h 396"/>
                <a:gd name="T2" fmla="*/ 499 w 499"/>
                <a:gd name="T3" fmla="*/ 396 h 396"/>
                <a:gd name="T4" fmla="*/ 499 w 499"/>
                <a:gd name="T5" fmla="*/ 384 h 396"/>
                <a:gd name="T6" fmla="*/ 14 w 499"/>
                <a:gd name="T7" fmla="*/ 0 h 396"/>
                <a:gd name="T8" fmla="*/ 0 w 499"/>
                <a:gd name="T9" fmla="*/ 5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9" h="396">
                  <a:moveTo>
                    <a:pt x="0" y="5"/>
                  </a:moveTo>
                  <a:lnTo>
                    <a:pt x="499" y="396"/>
                  </a:lnTo>
                  <a:lnTo>
                    <a:pt x="499" y="384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69" name="Freeform 169"/>
            <p:cNvSpPr/>
            <p:nvPr/>
          </p:nvSpPr>
          <p:spPr bwMode="auto">
            <a:xfrm>
              <a:off x="3651" y="2918"/>
              <a:ext cx="306" cy="547"/>
            </a:xfrm>
            <a:custGeom>
              <a:avLst/>
              <a:gdLst>
                <a:gd name="T0" fmla="*/ 0 w 306"/>
                <a:gd name="T1" fmla="*/ 540 h 547"/>
                <a:gd name="T2" fmla="*/ 294 w 306"/>
                <a:gd name="T3" fmla="*/ 0 h 547"/>
                <a:gd name="T4" fmla="*/ 306 w 306"/>
                <a:gd name="T5" fmla="*/ 0 h 547"/>
                <a:gd name="T6" fmla="*/ 10 w 306"/>
                <a:gd name="T7" fmla="*/ 547 h 547"/>
                <a:gd name="T8" fmla="*/ 0 w 306"/>
                <a:gd name="T9" fmla="*/ 540 h 5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6" h="547">
                  <a:moveTo>
                    <a:pt x="0" y="540"/>
                  </a:moveTo>
                  <a:lnTo>
                    <a:pt x="294" y="0"/>
                  </a:lnTo>
                  <a:lnTo>
                    <a:pt x="306" y="0"/>
                  </a:lnTo>
                  <a:lnTo>
                    <a:pt x="10" y="547"/>
                  </a:lnTo>
                  <a:lnTo>
                    <a:pt x="0" y="5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70" name="Rectangle 170"/>
            <p:cNvSpPr>
              <a:spLocks noChangeArrowheads="1"/>
            </p:cNvSpPr>
            <p:nvPr/>
          </p:nvSpPr>
          <p:spPr bwMode="auto">
            <a:xfrm>
              <a:off x="2910" y="2881"/>
              <a:ext cx="9" cy="30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71" name="Freeform 171"/>
            <p:cNvSpPr/>
            <p:nvPr/>
          </p:nvSpPr>
          <p:spPr bwMode="auto">
            <a:xfrm>
              <a:off x="3334" y="2109"/>
              <a:ext cx="611" cy="741"/>
            </a:xfrm>
            <a:custGeom>
              <a:avLst/>
              <a:gdLst>
                <a:gd name="T0" fmla="*/ 0 w 611"/>
                <a:gd name="T1" fmla="*/ 7 h 741"/>
                <a:gd name="T2" fmla="*/ 599 w 611"/>
                <a:gd name="T3" fmla="*/ 741 h 741"/>
                <a:gd name="T4" fmla="*/ 611 w 611"/>
                <a:gd name="T5" fmla="*/ 736 h 741"/>
                <a:gd name="T6" fmla="*/ 12 w 611"/>
                <a:gd name="T7" fmla="*/ 0 h 741"/>
                <a:gd name="T8" fmla="*/ 0 w 611"/>
                <a:gd name="T9" fmla="*/ 7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741">
                  <a:moveTo>
                    <a:pt x="0" y="7"/>
                  </a:moveTo>
                  <a:lnTo>
                    <a:pt x="599" y="741"/>
                  </a:lnTo>
                  <a:lnTo>
                    <a:pt x="611" y="736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72" name="PA_文本框 8"/>
          <p:cNvSpPr txBox="1"/>
          <p:nvPr>
            <p:custDataLst>
              <p:tags r:id="rId1"/>
            </p:custDataLst>
          </p:nvPr>
        </p:nvSpPr>
        <p:spPr>
          <a:xfrm>
            <a:off x="905195" y="2506342"/>
            <a:ext cx="452696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THANKS</a:t>
            </a:r>
          </a:p>
          <a:p>
            <a:r>
              <a:rPr lang="en-US" altLang="zh-CN" sz="3600" b="1" dirty="0">
                <a:solidFill>
                  <a:srgbClr val="248C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lang="zh-CN" altLang="en-US" sz="3600" b="1" dirty="0">
                <a:solidFill>
                  <a:srgbClr val="248C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工程师讲座</a:t>
            </a:r>
          </a:p>
          <a:p>
            <a:endParaRPr lang="en-US" altLang="zh-CN" sz="3600" b="1" dirty="0">
              <a:solidFill>
                <a:srgbClr val="248C8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76" name="图片 175">
            <a:extLst>
              <a:ext uri="{FF2B5EF4-FFF2-40B4-BE49-F238E27FC236}">
                <a16:creationId xmlns:a16="http://schemas.microsoft.com/office/drawing/2014/main" id="{1C789F99-B120-4AE8-9CC2-D4A24083C72D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30" y="19765"/>
            <a:ext cx="2228377" cy="64065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8" presetClass="emph" presetSubtype="0" repeatCount="2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3" dur="1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4" dur="1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5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6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" name="Group 4"/>
          <p:cNvGrpSpPr>
            <a:grpSpLocks noChangeAspect="1"/>
          </p:cNvGrpSpPr>
          <p:nvPr/>
        </p:nvGrpSpPr>
        <p:grpSpPr bwMode="auto">
          <a:xfrm>
            <a:off x="-470501" y="-575689"/>
            <a:ext cx="1552035" cy="1511368"/>
            <a:chOff x="2410" y="593"/>
            <a:chExt cx="3015" cy="2936"/>
          </a:xfrm>
          <a:solidFill>
            <a:srgbClr val="248C80"/>
          </a:solidFill>
        </p:grpSpPr>
        <p:sp>
          <p:nvSpPr>
            <p:cNvPr id="177" name="Freeform 5"/>
            <p:cNvSpPr/>
            <p:nvPr/>
          </p:nvSpPr>
          <p:spPr bwMode="auto">
            <a:xfrm>
              <a:off x="5079" y="1202"/>
              <a:ext cx="66" cy="509"/>
            </a:xfrm>
            <a:custGeom>
              <a:avLst/>
              <a:gdLst>
                <a:gd name="T0" fmla="*/ 0 w 66"/>
                <a:gd name="T1" fmla="*/ 9 h 509"/>
                <a:gd name="T2" fmla="*/ 54 w 66"/>
                <a:gd name="T3" fmla="*/ 509 h 509"/>
                <a:gd name="T4" fmla="*/ 66 w 66"/>
                <a:gd name="T5" fmla="*/ 509 h 509"/>
                <a:gd name="T6" fmla="*/ 9 w 66"/>
                <a:gd name="T7" fmla="*/ 0 h 509"/>
                <a:gd name="T8" fmla="*/ 0 w 66"/>
                <a:gd name="T9" fmla="*/ 9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509">
                  <a:moveTo>
                    <a:pt x="0" y="9"/>
                  </a:moveTo>
                  <a:lnTo>
                    <a:pt x="54" y="509"/>
                  </a:lnTo>
                  <a:lnTo>
                    <a:pt x="66" y="509"/>
                  </a:lnTo>
                  <a:lnTo>
                    <a:pt x="9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8" name="Freeform 6"/>
            <p:cNvSpPr/>
            <p:nvPr/>
          </p:nvSpPr>
          <p:spPr bwMode="auto">
            <a:xfrm>
              <a:off x="5079" y="1195"/>
              <a:ext cx="303" cy="854"/>
            </a:xfrm>
            <a:custGeom>
              <a:avLst/>
              <a:gdLst>
                <a:gd name="T0" fmla="*/ 14 w 303"/>
                <a:gd name="T1" fmla="*/ 0 h 854"/>
                <a:gd name="T2" fmla="*/ 303 w 303"/>
                <a:gd name="T3" fmla="*/ 854 h 854"/>
                <a:gd name="T4" fmla="*/ 287 w 303"/>
                <a:gd name="T5" fmla="*/ 854 h 854"/>
                <a:gd name="T6" fmla="*/ 0 w 303"/>
                <a:gd name="T7" fmla="*/ 11 h 854"/>
                <a:gd name="T8" fmla="*/ 14 w 303"/>
                <a:gd name="T9" fmla="*/ 0 h 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3" h="854">
                  <a:moveTo>
                    <a:pt x="14" y="0"/>
                  </a:moveTo>
                  <a:lnTo>
                    <a:pt x="303" y="854"/>
                  </a:lnTo>
                  <a:lnTo>
                    <a:pt x="287" y="854"/>
                  </a:lnTo>
                  <a:lnTo>
                    <a:pt x="0" y="11"/>
                  </a:lnTo>
                  <a:lnTo>
                    <a:pt x="1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9" name="Freeform 7"/>
            <p:cNvSpPr/>
            <p:nvPr/>
          </p:nvSpPr>
          <p:spPr bwMode="auto">
            <a:xfrm>
              <a:off x="5074" y="1202"/>
              <a:ext cx="12" cy="345"/>
            </a:xfrm>
            <a:custGeom>
              <a:avLst/>
              <a:gdLst>
                <a:gd name="T0" fmla="*/ 0 w 12"/>
                <a:gd name="T1" fmla="*/ 0 h 345"/>
                <a:gd name="T2" fmla="*/ 0 w 12"/>
                <a:gd name="T3" fmla="*/ 345 h 345"/>
                <a:gd name="T4" fmla="*/ 12 w 12"/>
                <a:gd name="T5" fmla="*/ 345 h 345"/>
                <a:gd name="T6" fmla="*/ 12 w 12"/>
                <a:gd name="T7" fmla="*/ 12 h 345"/>
                <a:gd name="T8" fmla="*/ 0 w 12"/>
                <a:gd name="T9" fmla="*/ 0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345">
                  <a:moveTo>
                    <a:pt x="0" y="0"/>
                  </a:moveTo>
                  <a:lnTo>
                    <a:pt x="0" y="345"/>
                  </a:lnTo>
                  <a:lnTo>
                    <a:pt x="12" y="345"/>
                  </a:lnTo>
                  <a:lnTo>
                    <a:pt x="12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0" name="Rectangle 8"/>
            <p:cNvSpPr>
              <a:spLocks noChangeArrowheads="1"/>
            </p:cNvSpPr>
            <p:nvPr/>
          </p:nvSpPr>
          <p:spPr bwMode="auto">
            <a:xfrm>
              <a:off x="3658" y="3501"/>
              <a:ext cx="647" cy="1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1" name="Freeform 9"/>
            <p:cNvSpPr/>
            <p:nvPr/>
          </p:nvSpPr>
          <p:spPr bwMode="auto">
            <a:xfrm>
              <a:off x="3488" y="3446"/>
              <a:ext cx="118" cy="48"/>
            </a:xfrm>
            <a:custGeom>
              <a:avLst/>
              <a:gdLst>
                <a:gd name="T0" fmla="*/ 0 w 118"/>
                <a:gd name="T1" fmla="*/ 10 h 48"/>
                <a:gd name="T2" fmla="*/ 111 w 118"/>
                <a:gd name="T3" fmla="*/ 48 h 48"/>
                <a:gd name="T4" fmla="*/ 118 w 118"/>
                <a:gd name="T5" fmla="*/ 36 h 48"/>
                <a:gd name="T6" fmla="*/ 14 w 118"/>
                <a:gd name="T7" fmla="*/ 0 h 48"/>
                <a:gd name="T8" fmla="*/ 0 w 118"/>
                <a:gd name="T9" fmla="*/ 1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48">
                  <a:moveTo>
                    <a:pt x="0" y="10"/>
                  </a:moveTo>
                  <a:lnTo>
                    <a:pt x="111" y="48"/>
                  </a:lnTo>
                  <a:lnTo>
                    <a:pt x="118" y="36"/>
                  </a:lnTo>
                  <a:lnTo>
                    <a:pt x="14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2" name="Freeform 10"/>
            <p:cNvSpPr/>
            <p:nvPr/>
          </p:nvSpPr>
          <p:spPr bwMode="auto">
            <a:xfrm>
              <a:off x="2830" y="1026"/>
              <a:ext cx="30" cy="256"/>
            </a:xfrm>
            <a:custGeom>
              <a:avLst/>
              <a:gdLst>
                <a:gd name="T0" fmla="*/ 30 w 30"/>
                <a:gd name="T1" fmla="*/ 0 h 256"/>
                <a:gd name="T2" fmla="*/ 9 w 30"/>
                <a:gd name="T3" fmla="*/ 256 h 256"/>
                <a:gd name="T4" fmla="*/ 0 w 30"/>
                <a:gd name="T5" fmla="*/ 256 h 256"/>
                <a:gd name="T6" fmla="*/ 26 w 30"/>
                <a:gd name="T7" fmla="*/ 0 h 256"/>
                <a:gd name="T8" fmla="*/ 30 w 30"/>
                <a:gd name="T9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56">
                  <a:moveTo>
                    <a:pt x="30" y="0"/>
                  </a:moveTo>
                  <a:lnTo>
                    <a:pt x="9" y="256"/>
                  </a:lnTo>
                  <a:lnTo>
                    <a:pt x="0" y="256"/>
                  </a:lnTo>
                  <a:lnTo>
                    <a:pt x="26" y="0"/>
                  </a:lnTo>
                  <a:lnTo>
                    <a:pt x="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3" name="Freeform 11"/>
            <p:cNvSpPr/>
            <p:nvPr/>
          </p:nvSpPr>
          <p:spPr bwMode="auto">
            <a:xfrm>
              <a:off x="2841" y="773"/>
              <a:ext cx="604" cy="519"/>
            </a:xfrm>
            <a:custGeom>
              <a:avLst/>
              <a:gdLst>
                <a:gd name="T0" fmla="*/ 0 w 604"/>
                <a:gd name="T1" fmla="*/ 512 h 519"/>
                <a:gd name="T2" fmla="*/ 595 w 604"/>
                <a:gd name="T3" fmla="*/ 0 h 519"/>
                <a:gd name="T4" fmla="*/ 604 w 604"/>
                <a:gd name="T5" fmla="*/ 7 h 519"/>
                <a:gd name="T6" fmla="*/ 12 w 604"/>
                <a:gd name="T7" fmla="*/ 519 h 519"/>
                <a:gd name="T8" fmla="*/ 0 w 604"/>
                <a:gd name="T9" fmla="*/ 512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4" h="519">
                  <a:moveTo>
                    <a:pt x="0" y="512"/>
                  </a:moveTo>
                  <a:lnTo>
                    <a:pt x="595" y="0"/>
                  </a:lnTo>
                  <a:lnTo>
                    <a:pt x="604" y="7"/>
                  </a:lnTo>
                  <a:lnTo>
                    <a:pt x="12" y="519"/>
                  </a:lnTo>
                  <a:lnTo>
                    <a:pt x="0" y="5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4" name="Freeform 12"/>
            <p:cNvSpPr/>
            <p:nvPr/>
          </p:nvSpPr>
          <p:spPr bwMode="auto">
            <a:xfrm>
              <a:off x="2988" y="761"/>
              <a:ext cx="445" cy="192"/>
            </a:xfrm>
            <a:custGeom>
              <a:avLst/>
              <a:gdLst>
                <a:gd name="T0" fmla="*/ 445 w 445"/>
                <a:gd name="T1" fmla="*/ 17 h 192"/>
                <a:gd name="T2" fmla="*/ 3 w 445"/>
                <a:gd name="T3" fmla="*/ 192 h 192"/>
                <a:gd name="T4" fmla="*/ 0 w 445"/>
                <a:gd name="T5" fmla="*/ 187 h 192"/>
                <a:gd name="T6" fmla="*/ 445 w 445"/>
                <a:gd name="T7" fmla="*/ 0 h 192"/>
                <a:gd name="T8" fmla="*/ 445 w 445"/>
                <a:gd name="T9" fmla="*/ 17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5" h="192">
                  <a:moveTo>
                    <a:pt x="445" y="17"/>
                  </a:moveTo>
                  <a:lnTo>
                    <a:pt x="3" y="192"/>
                  </a:lnTo>
                  <a:lnTo>
                    <a:pt x="0" y="187"/>
                  </a:lnTo>
                  <a:lnTo>
                    <a:pt x="445" y="0"/>
                  </a:lnTo>
                  <a:lnTo>
                    <a:pt x="445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5" name="Freeform 13"/>
            <p:cNvSpPr/>
            <p:nvPr/>
          </p:nvSpPr>
          <p:spPr bwMode="auto">
            <a:xfrm>
              <a:off x="3478" y="650"/>
              <a:ext cx="159" cy="95"/>
            </a:xfrm>
            <a:custGeom>
              <a:avLst/>
              <a:gdLst>
                <a:gd name="T0" fmla="*/ 10 w 159"/>
                <a:gd name="T1" fmla="*/ 95 h 95"/>
                <a:gd name="T2" fmla="*/ 159 w 159"/>
                <a:gd name="T3" fmla="*/ 9 h 95"/>
                <a:gd name="T4" fmla="*/ 159 w 159"/>
                <a:gd name="T5" fmla="*/ 0 h 95"/>
                <a:gd name="T6" fmla="*/ 0 w 159"/>
                <a:gd name="T7" fmla="*/ 88 h 95"/>
                <a:gd name="T8" fmla="*/ 10 w 159"/>
                <a:gd name="T9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95">
                  <a:moveTo>
                    <a:pt x="10" y="95"/>
                  </a:moveTo>
                  <a:lnTo>
                    <a:pt x="159" y="9"/>
                  </a:lnTo>
                  <a:lnTo>
                    <a:pt x="159" y="0"/>
                  </a:lnTo>
                  <a:lnTo>
                    <a:pt x="0" y="88"/>
                  </a:lnTo>
                  <a:lnTo>
                    <a:pt x="10" y="9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6" name="Freeform 14"/>
            <p:cNvSpPr/>
            <p:nvPr/>
          </p:nvSpPr>
          <p:spPr bwMode="auto">
            <a:xfrm>
              <a:off x="3488" y="683"/>
              <a:ext cx="798" cy="74"/>
            </a:xfrm>
            <a:custGeom>
              <a:avLst/>
              <a:gdLst>
                <a:gd name="T0" fmla="*/ 0 w 798"/>
                <a:gd name="T1" fmla="*/ 62 h 74"/>
                <a:gd name="T2" fmla="*/ 798 w 798"/>
                <a:gd name="T3" fmla="*/ 0 h 74"/>
                <a:gd name="T4" fmla="*/ 798 w 798"/>
                <a:gd name="T5" fmla="*/ 10 h 74"/>
                <a:gd name="T6" fmla="*/ 0 w 798"/>
                <a:gd name="T7" fmla="*/ 74 h 74"/>
                <a:gd name="T8" fmla="*/ 0 w 798"/>
                <a:gd name="T9" fmla="*/ 6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8" h="74">
                  <a:moveTo>
                    <a:pt x="0" y="62"/>
                  </a:moveTo>
                  <a:lnTo>
                    <a:pt x="798" y="0"/>
                  </a:lnTo>
                  <a:lnTo>
                    <a:pt x="798" y="10"/>
                  </a:lnTo>
                  <a:lnTo>
                    <a:pt x="0" y="74"/>
                  </a:lnTo>
                  <a:lnTo>
                    <a:pt x="0" y="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7" name="Freeform 15"/>
            <p:cNvSpPr/>
            <p:nvPr/>
          </p:nvSpPr>
          <p:spPr bwMode="auto">
            <a:xfrm>
              <a:off x="3421" y="778"/>
              <a:ext cx="34" cy="308"/>
            </a:xfrm>
            <a:custGeom>
              <a:avLst/>
              <a:gdLst>
                <a:gd name="T0" fmla="*/ 29 w 34"/>
                <a:gd name="T1" fmla="*/ 0 h 308"/>
                <a:gd name="T2" fmla="*/ 0 w 34"/>
                <a:gd name="T3" fmla="*/ 308 h 308"/>
                <a:gd name="T4" fmla="*/ 12 w 34"/>
                <a:gd name="T5" fmla="*/ 308 h 308"/>
                <a:gd name="T6" fmla="*/ 34 w 34"/>
                <a:gd name="T7" fmla="*/ 0 h 308"/>
                <a:gd name="T8" fmla="*/ 29 w 34"/>
                <a:gd name="T9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308">
                  <a:moveTo>
                    <a:pt x="29" y="0"/>
                  </a:moveTo>
                  <a:lnTo>
                    <a:pt x="0" y="308"/>
                  </a:lnTo>
                  <a:lnTo>
                    <a:pt x="12" y="308"/>
                  </a:lnTo>
                  <a:lnTo>
                    <a:pt x="34" y="0"/>
                  </a:ln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8" name="Freeform 16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  <a:gd name="T10" fmla="*/ 0 w 571"/>
                <a:gd name="T11" fmla="*/ 11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9" name="Freeform 17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0" name="Freeform 18"/>
            <p:cNvSpPr/>
            <p:nvPr/>
          </p:nvSpPr>
          <p:spPr bwMode="auto">
            <a:xfrm>
              <a:off x="4087" y="693"/>
              <a:ext cx="225" cy="307"/>
            </a:xfrm>
            <a:custGeom>
              <a:avLst/>
              <a:gdLst>
                <a:gd name="T0" fmla="*/ 213 w 225"/>
                <a:gd name="T1" fmla="*/ 0 h 307"/>
                <a:gd name="T2" fmla="*/ 0 w 225"/>
                <a:gd name="T3" fmla="*/ 298 h 307"/>
                <a:gd name="T4" fmla="*/ 12 w 225"/>
                <a:gd name="T5" fmla="*/ 307 h 307"/>
                <a:gd name="T6" fmla="*/ 225 w 225"/>
                <a:gd name="T7" fmla="*/ 7 h 307"/>
                <a:gd name="T8" fmla="*/ 213 w 225"/>
                <a:gd name="T9" fmla="*/ 0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5" h="307">
                  <a:moveTo>
                    <a:pt x="213" y="0"/>
                  </a:moveTo>
                  <a:lnTo>
                    <a:pt x="0" y="298"/>
                  </a:lnTo>
                  <a:lnTo>
                    <a:pt x="12" y="307"/>
                  </a:lnTo>
                  <a:lnTo>
                    <a:pt x="225" y="7"/>
                  </a:lnTo>
                  <a:lnTo>
                    <a:pt x="21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1" name="Freeform 19"/>
            <p:cNvSpPr/>
            <p:nvPr/>
          </p:nvSpPr>
          <p:spPr bwMode="auto">
            <a:xfrm>
              <a:off x="2481" y="1318"/>
              <a:ext cx="339" cy="343"/>
            </a:xfrm>
            <a:custGeom>
              <a:avLst/>
              <a:gdLst>
                <a:gd name="T0" fmla="*/ 0 w 339"/>
                <a:gd name="T1" fmla="*/ 336 h 343"/>
                <a:gd name="T2" fmla="*/ 332 w 339"/>
                <a:gd name="T3" fmla="*/ 0 h 343"/>
                <a:gd name="T4" fmla="*/ 339 w 339"/>
                <a:gd name="T5" fmla="*/ 7 h 343"/>
                <a:gd name="T6" fmla="*/ 5 w 339"/>
                <a:gd name="T7" fmla="*/ 343 h 343"/>
                <a:gd name="T8" fmla="*/ 0 w 339"/>
                <a:gd name="T9" fmla="*/ 336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9" h="343">
                  <a:moveTo>
                    <a:pt x="0" y="336"/>
                  </a:moveTo>
                  <a:lnTo>
                    <a:pt x="332" y="0"/>
                  </a:lnTo>
                  <a:lnTo>
                    <a:pt x="339" y="7"/>
                  </a:lnTo>
                  <a:lnTo>
                    <a:pt x="5" y="343"/>
                  </a:lnTo>
                  <a:lnTo>
                    <a:pt x="0" y="3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2" name="Freeform 20"/>
            <p:cNvSpPr/>
            <p:nvPr/>
          </p:nvSpPr>
          <p:spPr bwMode="auto">
            <a:xfrm>
              <a:off x="2616" y="1332"/>
              <a:ext cx="209" cy="753"/>
            </a:xfrm>
            <a:custGeom>
              <a:avLst/>
              <a:gdLst>
                <a:gd name="T0" fmla="*/ 197 w 209"/>
                <a:gd name="T1" fmla="*/ 0 h 753"/>
                <a:gd name="T2" fmla="*/ 0 w 209"/>
                <a:gd name="T3" fmla="*/ 743 h 753"/>
                <a:gd name="T4" fmla="*/ 10 w 209"/>
                <a:gd name="T5" fmla="*/ 753 h 753"/>
                <a:gd name="T6" fmla="*/ 209 w 209"/>
                <a:gd name="T7" fmla="*/ 0 h 753"/>
                <a:gd name="T8" fmla="*/ 197 w 209"/>
                <a:gd name="T9" fmla="*/ 0 h 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753">
                  <a:moveTo>
                    <a:pt x="197" y="0"/>
                  </a:moveTo>
                  <a:lnTo>
                    <a:pt x="0" y="743"/>
                  </a:lnTo>
                  <a:lnTo>
                    <a:pt x="10" y="753"/>
                  </a:lnTo>
                  <a:lnTo>
                    <a:pt x="209" y="0"/>
                  </a:lnTo>
                  <a:lnTo>
                    <a:pt x="19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3" name="Freeform 21"/>
            <p:cNvSpPr/>
            <p:nvPr/>
          </p:nvSpPr>
          <p:spPr bwMode="auto">
            <a:xfrm>
              <a:off x="2477" y="1704"/>
              <a:ext cx="106" cy="92"/>
            </a:xfrm>
            <a:custGeom>
              <a:avLst/>
              <a:gdLst>
                <a:gd name="T0" fmla="*/ 0 w 106"/>
                <a:gd name="T1" fmla="*/ 7 h 92"/>
                <a:gd name="T2" fmla="*/ 94 w 106"/>
                <a:gd name="T3" fmla="*/ 92 h 92"/>
                <a:gd name="T4" fmla="*/ 106 w 106"/>
                <a:gd name="T5" fmla="*/ 75 h 92"/>
                <a:gd name="T6" fmla="*/ 9 w 106"/>
                <a:gd name="T7" fmla="*/ 0 h 92"/>
                <a:gd name="T8" fmla="*/ 0 w 106"/>
                <a:gd name="T9" fmla="*/ 7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92">
                  <a:moveTo>
                    <a:pt x="0" y="7"/>
                  </a:moveTo>
                  <a:lnTo>
                    <a:pt x="94" y="92"/>
                  </a:lnTo>
                  <a:lnTo>
                    <a:pt x="106" y="75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4" name="Freeform 22"/>
            <p:cNvSpPr/>
            <p:nvPr/>
          </p:nvSpPr>
          <p:spPr bwMode="auto">
            <a:xfrm>
              <a:off x="2451" y="1711"/>
              <a:ext cx="146" cy="374"/>
            </a:xfrm>
            <a:custGeom>
              <a:avLst/>
              <a:gdLst>
                <a:gd name="T0" fmla="*/ 0 w 146"/>
                <a:gd name="T1" fmla="*/ 0 h 374"/>
                <a:gd name="T2" fmla="*/ 135 w 146"/>
                <a:gd name="T3" fmla="*/ 374 h 374"/>
                <a:gd name="T4" fmla="*/ 146 w 146"/>
                <a:gd name="T5" fmla="*/ 374 h 374"/>
                <a:gd name="T6" fmla="*/ 11 w 146"/>
                <a:gd name="T7" fmla="*/ 0 h 374"/>
                <a:gd name="T8" fmla="*/ 0 w 146"/>
                <a:gd name="T9" fmla="*/ 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374">
                  <a:moveTo>
                    <a:pt x="0" y="0"/>
                  </a:moveTo>
                  <a:lnTo>
                    <a:pt x="135" y="374"/>
                  </a:lnTo>
                  <a:lnTo>
                    <a:pt x="146" y="374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5" name="Rectangle 23"/>
            <p:cNvSpPr>
              <a:spLocks noChangeArrowheads="1"/>
            </p:cNvSpPr>
            <p:nvPr/>
          </p:nvSpPr>
          <p:spPr bwMode="auto">
            <a:xfrm>
              <a:off x="3410" y="1164"/>
              <a:ext cx="11" cy="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6" name="Freeform 24"/>
            <p:cNvSpPr/>
            <p:nvPr/>
          </p:nvSpPr>
          <p:spPr bwMode="auto">
            <a:xfrm>
              <a:off x="2848" y="1202"/>
              <a:ext cx="538" cy="111"/>
            </a:xfrm>
            <a:custGeom>
              <a:avLst/>
              <a:gdLst>
                <a:gd name="T0" fmla="*/ 0 w 538"/>
                <a:gd name="T1" fmla="*/ 102 h 111"/>
                <a:gd name="T2" fmla="*/ 538 w 538"/>
                <a:gd name="T3" fmla="*/ 0 h 111"/>
                <a:gd name="T4" fmla="*/ 538 w 538"/>
                <a:gd name="T5" fmla="*/ 9 h 111"/>
                <a:gd name="T6" fmla="*/ 0 w 538"/>
                <a:gd name="T7" fmla="*/ 111 h 111"/>
                <a:gd name="T8" fmla="*/ 0 w 538"/>
                <a:gd name="T9" fmla="*/ 102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8" h="111">
                  <a:moveTo>
                    <a:pt x="0" y="102"/>
                  </a:moveTo>
                  <a:lnTo>
                    <a:pt x="538" y="0"/>
                  </a:lnTo>
                  <a:lnTo>
                    <a:pt x="538" y="9"/>
                  </a:lnTo>
                  <a:lnTo>
                    <a:pt x="0" y="111"/>
                  </a:lnTo>
                  <a:lnTo>
                    <a:pt x="0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7" name="Freeform 25"/>
            <p:cNvSpPr/>
            <p:nvPr/>
          </p:nvSpPr>
          <p:spPr bwMode="auto">
            <a:xfrm>
              <a:off x="2834" y="1320"/>
              <a:ext cx="287" cy="455"/>
            </a:xfrm>
            <a:custGeom>
              <a:avLst/>
              <a:gdLst>
                <a:gd name="T0" fmla="*/ 0 w 287"/>
                <a:gd name="T1" fmla="*/ 5 h 455"/>
                <a:gd name="T2" fmla="*/ 275 w 287"/>
                <a:gd name="T3" fmla="*/ 450 h 455"/>
                <a:gd name="T4" fmla="*/ 277 w 287"/>
                <a:gd name="T5" fmla="*/ 455 h 455"/>
                <a:gd name="T6" fmla="*/ 287 w 287"/>
                <a:gd name="T7" fmla="*/ 445 h 455"/>
                <a:gd name="T8" fmla="*/ 7 w 287"/>
                <a:gd name="T9" fmla="*/ 0 h 455"/>
                <a:gd name="T10" fmla="*/ 0 w 287"/>
                <a:gd name="T11" fmla="*/ 5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7" h="455">
                  <a:moveTo>
                    <a:pt x="0" y="5"/>
                  </a:moveTo>
                  <a:lnTo>
                    <a:pt x="275" y="450"/>
                  </a:lnTo>
                  <a:lnTo>
                    <a:pt x="277" y="455"/>
                  </a:lnTo>
                  <a:lnTo>
                    <a:pt x="287" y="445"/>
                  </a:lnTo>
                  <a:lnTo>
                    <a:pt x="7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8" name="Freeform 26"/>
            <p:cNvSpPr/>
            <p:nvPr/>
          </p:nvSpPr>
          <p:spPr bwMode="auto">
            <a:xfrm>
              <a:off x="3140" y="1221"/>
              <a:ext cx="270" cy="544"/>
            </a:xfrm>
            <a:custGeom>
              <a:avLst/>
              <a:gdLst>
                <a:gd name="T0" fmla="*/ 0 w 270"/>
                <a:gd name="T1" fmla="*/ 544 h 544"/>
                <a:gd name="T2" fmla="*/ 263 w 270"/>
                <a:gd name="T3" fmla="*/ 0 h 544"/>
                <a:gd name="T4" fmla="*/ 270 w 270"/>
                <a:gd name="T5" fmla="*/ 0 h 544"/>
                <a:gd name="T6" fmla="*/ 14 w 270"/>
                <a:gd name="T7" fmla="*/ 544 h 544"/>
                <a:gd name="T8" fmla="*/ 0 w 270"/>
                <a:gd name="T9" fmla="*/ 544 h 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0" h="544">
                  <a:moveTo>
                    <a:pt x="0" y="544"/>
                  </a:moveTo>
                  <a:lnTo>
                    <a:pt x="263" y="0"/>
                  </a:lnTo>
                  <a:lnTo>
                    <a:pt x="270" y="0"/>
                  </a:lnTo>
                  <a:lnTo>
                    <a:pt x="14" y="544"/>
                  </a:lnTo>
                  <a:lnTo>
                    <a:pt x="0" y="5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9" name="Freeform 27"/>
            <p:cNvSpPr/>
            <p:nvPr/>
          </p:nvSpPr>
          <p:spPr bwMode="auto">
            <a:xfrm>
              <a:off x="3317" y="1221"/>
              <a:ext cx="93" cy="809"/>
            </a:xfrm>
            <a:custGeom>
              <a:avLst/>
              <a:gdLst>
                <a:gd name="T0" fmla="*/ 83 w 93"/>
                <a:gd name="T1" fmla="*/ 0 h 809"/>
                <a:gd name="T2" fmla="*/ 0 w 93"/>
                <a:gd name="T3" fmla="*/ 809 h 809"/>
                <a:gd name="T4" fmla="*/ 12 w 93"/>
                <a:gd name="T5" fmla="*/ 809 h 809"/>
                <a:gd name="T6" fmla="*/ 93 w 93"/>
                <a:gd name="T7" fmla="*/ 0 h 809"/>
                <a:gd name="T8" fmla="*/ 83 w 93"/>
                <a:gd name="T9" fmla="*/ 0 h 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" h="809">
                  <a:moveTo>
                    <a:pt x="83" y="0"/>
                  </a:moveTo>
                  <a:lnTo>
                    <a:pt x="0" y="809"/>
                  </a:lnTo>
                  <a:lnTo>
                    <a:pt x="12" y="809"/>
                  </a:lnTo>
                  <a:lnTo>
                    <a:pt x="93" y="0"/>
                  </a:lnTo>
                  <a:lnTo>
                    <a:pt x="8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0" name="Freeform 28"/>
            <p:cNvSpPr/>
            <p:nvPr/>
          </p:nvSpPr>
          <p:spPr bwMode="auto">
            <a:xfrm>
              <a:off x="3438" y="1022"/>
              <a:ext cx="611" cy="180"/>
            </a:xfrm>
            <a:custGeom>
              <a:avLst/>
              <a:gdLst>
                <a:gd name="T0" fmla="*/ 0 w 611"/>
                <a:gd name="T1" fmla="*/ 165 h 180"/>
                <a:gd name="T2" fmla="*/ 611 w 611"/>
                <a:gd name="T3" fmla="*/ 0 h 180"/>
                <a:gd name="T4" fmla="*/ 611 w 611"/>
                <a:gd name="T5" fmla="*/ 14 h 180"/>
                <a:gd name="T6" fmla="*/ 0 w 611"/>
                <a:gd name="T7" fmla="*/ 180 h 180"/>
                <a:gd name="T8" fmla="*/ 0 w 611"/>
                <a:gd name="T9" fmla="*/ 165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180">
                  <a:moveTo>
                    <a:pt x="0" y="165"/>
                  </a:moveTo>
                  <a:lnTo>
                    <a:pt x="611" y="0"/>
                  </a:lnTo>
                  <a:lnTo>
                    <a:pt x="611" y="14"/>
                  </a:lnTo>
                  <a:lnTo>
                    <a:pt x="0" y="180"/>
                  </a:lnTo>
                  <a:lnTo>
                    <a:pt x="0" y="1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1" name="Freeform 29"/>
            <p:cNvSpPr/>
            <p:nvPr/>
          </p:nvSpPr>
          <p:spPr bwMode="auto">
            <a:xfrm>
              <a:off x="4340" y="702"/>
              <a:ext cx="377" cy="396"/>
            </a:xfrm>
            <a:custGeom>
              <a:avLst/>
              <a:gdLst>
                <a:gd name="T0" fmla="*/ 0 w 377"/>
                <a:gd name="T1" fmla="*/ 12 h 396"/>
                <a:gd name="T2" fmla="*/ 370 w 377"/>
                <a:gd name="T3" fmla="*/ 396 h 396"/>
                <a:gd name="T4" fmla="*/ 377 w 377"/>
                <a:gd name="T5" fmla="*/ 388 h 396"/>
                <a:gd name="T6" fmla="*/ 0 w 377"/>
                <a:gd name="T7" fmla="*/ 0 h 396"/>
                <a:gd name="T8" fmla="*/ 0 w 377"/>
                <a:gd name="T9" fmla="*/ 12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7" h="396">
                  <a:moveTo>
                    <a:pt x="0" y="12"/>
                  </a:moveTo>
                  <a:lnTo>
                    <a:pt x="370" y="396"/>
                  </a:lnTo>
                  <a:lnTo>
                    <a:pt x="377" y="388"/>
                  </a:lnTo>
                  <a:lnTo>
                    <a:pt x="0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2" name="Freeform 30"/>
            <p:cNvSpPr/>
            <p:nvPr/>
          </p:nvSpPr>
          <p:spPr bwMode="auto">
            <a:xfrm>
              <a:off x="4108" y="1015"/>
              <a:ext cx="597" cy="97"/>
            </a:xfrm>
            <a:custGeom>
              <a:avLst/>
              <a:gdLst>
                <a:gd name="T0" fmla="*/ 0 w 597"/>
                <a:gd name="T1" fmla="*/ 0 h 97"/>
                <a:gd name="T2" fmla="*/ 597 w 597"/>
                <a:gd name="T3" fmla="*/ 90 h 97"/>
                <a:gd name="T4" fmla="*/ 597 w 597"/>
                <a:gd name="T5" fmla="*/ 97 h 97"/>
                <a:gd name="T6" fmla="*/ 0 w 597"/>
                <a:gd name="T7" fmla="*/ 11 h 97"/>
                <a:gd name="T8" fmla="*/ 0 w 597"/>
                <a:gd name="T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97">
                  <a:moveTo>
                    <a:pt x="0" y="0"/>
                  </a:moveTo>
                  <a:lnTo>
                    <a:pt x="597" y="90"/>
                  </a:lnTo>
                  <a:lnTo>
                    <a:pt x="597" y="97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3" name="Freeform 31"/>
            <p:cNvSpPr/>
            <p:nvPr/>
          </p:nvSpPr>
          <p:spPr bwMode="auto">
            <a:xfrm>
              <a:off x="4759" y="1121"/>
              <a:ext cx="280" cy="55"/>
            </a:xfrm>
            <a:custGeom>
              <a:avLst/>
              <a:gdLst>
                <a:gd name="T0" fmla="*/ 5 w 280"/>
                <a:gd name="T1" fmla="*/ 0 h 55"/>
                <a:gd name="T2" fmla="*/ 280 w 280"/>
                <a:gd name="T3" fmla="*/ 40 h 55"/>
                <a:gd name="T4" fmla="*/ 280 w 280"/>
                <a:gd name="T5" fmla="*/ 55 h 55"/>
                <a:gd name="T6" fmla="*/ 0 w 280"/>
                <a:gd name="T7" fmla="*/ 7 h 55"/>
                <a:gd name="T8" fmla="*/ 5 w 280"/>
                <a:gd name="T9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0" h="55">
                  <a:moveTo>
                    <a:pt x="5" y="0"/>
                  </a:moveTo>
                  <a:lnTo>
                    <a:pt x="280" y="40"/>
                  </a:lnTo>
                  <a:lnTo>
                    <a:pt x="280" y="55"/>
                  </a:lnTo>
                  <a:lnTo>
                    <a:pt x="0" y="7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4" name="Freeform 32"/>
            <p:cNvSpPr/>
            <p:nvPr/>
          </p:nvSpPr>
          <p:spPr bwMode="auto">
            <a:xfrm>
              <a:off x="4745" y="1131"/>
              <a:ext cx="298" cy="447"/>
            </a:xfrm>
            <a:custGeom>
              <a:avLst/>
              <a:gdLst>
                <a:gd name="T0" fmla="*/ 0 w 298"/>
                <a:gd name="T1" fmla="*/ 9 h 447"/>
                <a:gd name="T2" fmla="*/ 294 w 298"/>
                <a:gd name="T3" fmla="*/ 447 h 447"/>
                <a:gd name="T4" fmla="*/ 298 w 298"/>
                <a:gd name="T5" fmla="*/ 440 h 447"/>
                <a:gd name="T6" fmla="*/ 7 w 298"/>
                <a:gd name="T7" fmla="*/ 0 h 447"/>
                <a:gd name="T8" fmla="*/ 0 w 298"/>
                <a:gd name="T9" fmla="*/ 9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447">
                  <a:moveTo>
                    <a:pt x="0" y="9"/>
                  </a:moveTo>
                  <a:lnTo>
                    <a:pt x="294" y="447"/>
                  </a:lnTo>
                  <a:lnTo>
                    <a:pt x="298" y="440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5" name="Freeform 33"/>
            <p:cNvSpPr/>
            <p:nvPr/>
          </p:nvSpPr>
          <p:spPr bwMode="auto">
            <a:xfrm>
              <a:off x="4551" y="1135"/>
              <a:ext cx="182" cy="422"/>
            </a:xfrm>
            <a:custGeom>
              <a:avLst/>
              <a:gdLst>
                <a:gd name="T0" fmla="*/ 173 w 182"/>
                <a:gd name="T1" fmla="*/ 0 h 422"/>
                <a:gd name="T2" fmla="*/ 0 w 182"/>
                <a:gd name="T3" fmla="*/ 422 h 422"/>
                <a:gd name="T4" fmla="*/ 12 w 182"/>
                <a:gd name="T5" fmla="*/ 422 h 422"/>
                <a:gd name="T6" fmla="*/ 182 w 182"/>
                <a:gd name="T7" fmla="*/ 0 h 422"/>
                <a:gd name="T8" fmla="*/ 173 w 182"/>
                <a:gd name="T9" fmla="*/ 0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2" h="422">
                  <a:moveTo>
                    <a:pt x="173" y="0"/>
                  </a:moveTo>
                  <a:lnTo>
                    <a:pt x="0" y="422"/>
                  </a:lnTo>
                  <a:lnTo>
                    <a:pt x="12" y="422"/>
                  </a:lnTo>
                  <a:lnTo>
                    <a:pt x="182" y="0"/>
                  </a:lnTo>
                  <a:lnTo>
                    <a:pt x="1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6" name="Freeform 34"/>
            <p:cNvSpPr/>
            <p:nvPr/>
          </p:nvSpPr>
          <p:spPr bwMode="auto">
            <a:xfrm>
              <a:off x="3414" y="1214"/>
              <a:ext cx="401" cy="388"/>
            </a:xfrm>
            <a:custGeom>
              <a:avLst/>
              <a:gdLst>
                <a:gd name="T0" fmla="*/ 0 w 401"/>
                <a:gd name="T1" fmla="*/ 0 h 388"/>
                <a:gd name="T2" fmla="*/ 393 w 401"/>
                <a:gd name="T3" fmla="*/ 388 h 388"/>
                <a:gd name="T4" fmla="*/ 401 w 401"/>
                <a:gd name="T5" fmla="*/ 378 h 388"/>
                <a:gd name="T6" fmla="*/ 12 w 401"/>
                <a:gd name="T7" fmla="*/ 0 h 388"/>
                <a:gd name="T8" fmla="*/ 0 w 40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1" h="388">
                  <a:moveTo>
                    <a:pt x="0" y="0"/>
                  </a:moveTo>
                  <a:lnTo>
                    <a:pt x="393" y="388"/>
                  </a:lnTo>
                  <a:lnTo>
                    <a:pt x="401" y="37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7" name="Freeform 35"/>
            <p:cNvSpPr/>
            <p:nvPr/>
          </p:nvSpPr>
          <p:spPr bwMode="auto">
            <a:xfrm>
              <a:off x="3833" y="1034"/>
              <a:ext cx="233" cy="558"/>
            </a:xfrm>
            <a:custGeom>
              <a:avLst/>
              <a:gdLst>
                <a:gd name="T0" fmla="*/ 225 w 233"/>
                <a:gd name="T1" fmla="*/ 0 h 558"/>
                <a:gd name="T2" fmla="*/ 0 w 233"/>
                <a:gd name="T3" fmla="*/ 558 h 558"/>
                <a:gd name="T4" fmla="*/ 10 w 233"/>
                <a:gd name="T5" fmla="*/ 558 h 558"/>
                <a:gd name="T6" fmla="*/ 233 w 233"/>
                <a:gd name="T7" fmla="*/ 0 h 558"/>
                <a:gd name="T8" fmla="*/ 225 w 233"/>
                <a:gd name="T9" fmla="*/ 0 h 5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3" h="558">
                  <a:moveTo>
                    <a:pt x="225" y="0"/>
                  </a:moveTo>
                  <a:lnTo>
                    <a:pt x="0" y="558"/>
                  </a:lnTo>
                  <a:lnTo>
                    <a:pt x="10" y="558"/>
                  </a:lnTo>
                  <a:lnTo>
                    <a:pt x="233" y="0"/>
                  </a:lnTo>
                  <a:lnTo>
                    <a:pt x="2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8" name="Freeform 36"/>
            <p:cNvSpPr/>
            <p:nvPr/>
          </p:nvSpPr>
          <p:spPr bwMode="auto">
            <a:xfrm>
              <a:off x="4087" y="1034"/>
              <a:ext cx="452" cy="530"/>
            </a:xfrm>
            <a:custGeom>
              <a:avLst/>
              <a:gdLst>
                <a:gd name="T0" fmla="*/ 0 w 452"/>
                <a:gd name="T1" fmla="*/ 0 h 530"/>
                <a:gd name="T2" fmla="*/ 440 w 452"/>
                <a:gd name="T3" fmla="*/ 530 h 530"/>
                <a:gd name="T4" fmla="*/ 452 w 452"/>
                <a:gd name="T5" fmla="*/ 528 h 530"/>
                <a:gd name="T6" fmla="*/ 12 w 452"/>
                <a:gd name="T7" fmla="*/ 0 h 530"/>
                <a:gd name="T8" fmla="*/ 0 w 452"/>
                <a:gd name="T9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2" h="530">
                  <a:moveTo>
                    <a:pt x="0" y="0"/>
                  </a:moveTo>
                  <a:lnTo>
                    <a:pt x="440" y="530"/>
                  </a:lnTo>
                  <a:lnTo>
                    <a:pt x="452" y="5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9" name="Freeform 37"/>
            <p:cNvSpPr/>
            <p:nvPr/>
          </p:nvSpPr>
          <p:spPr bwMode="auto">
            <a:xfrm>
              <a:off x="3836" y="1588"/>
              <a:ext cx="689" cy="23"/>
            </a:xfrm>
            <a:custGeom>
              <a:avLst/>
              <a:gdLst>
                <a:gd name="T0" fmla="*/ 0 w 689"/>
                <a:gd name="T1" fmla="*/ 16 h 23"/>
                <a:gd name="T2" fmla="*/ 689 w 689"/>
                <a:gd name="T3" fmla="*/ 0 h 23"/>
                <a:gd name="T4" fmla="*/ 689 w 689"/>
                <a:gd name="T5" fmla="*/ 7 h 23"/>
                <a:gd name="T6" fmla="*/ 12 w 689"/>
                <a:gd name="T7" fmla="*/ 23 h 23"/>
                <a:gd name="T8" fmla="*/ 0 w 689"/>
                <a:gd name="T9" fmla="*/ 16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23">
                  <a:moveTo>
                    <a:pt x="0" y="16"/>
                  </a:moveTo>
                  <a:lnTo>
                    <a:pt x="689" y="0"/>
                  </a:lnTo>
                  <a:lnTo>
                    <a:pt x="689" y="7"/>
                  </a:lnTo>
                  <a:lnTo>
                    <a:pt x="12" y="23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0" name="Freeform 38"/>
            <p:cNvSpPr/>
            <p:nvPr/>
          </p:nvSpPr>
          <p:spPr bwMode="auto">
            <a:xfrm>
              <a:off x="5093" y="1621"/>
              <a:ext cx="273" cy="428"/>
            </a:xfrm>
            <a:custGeom>
              <a:avLst/>
              <a:gdLst>
                <a:gd name="T0" fmla="*/ 0 w 273"/>
                <a:gd name="T1" fmla="*/ 0 h 428"/>
                <a:gd name="T2" fmla="*/ 263 w 273"/>
                <a:gd name="T3" fmla="*/ 428 h 428"/>
                <a:gd name="T4" fmla="*/ 273 w 273"/>
                <a:gd name="T5" fmla="*/ 428 h 428"/>
                <a:gd name="T6" fmla="*/ 12 w 273"/>
                <a:gd name="T7" fmla="*/ 0 h 428"/>
                <a:gd name="T8" fmla="*/ 0 w 27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3" h="428">
                  <a:moveTo>
                    <a:pt x="0" y="0"/>
                  </a:moveTo>
                  <a:lnTo>
                    <a:pt x="263" y="428"/>
                  </a:lnTo>
                  <a:lnTo>
                    <a:pt x="273" y="4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1" name="Freeform 39"/>
            <p:cNvSpPr/>
            <p:nvPr/>
          </p:nvSpPr>
          <p:spPr bwMode="auto">
            <a:xfrm>
              <a:off x="5070" y="1621"/>
              <a:ext cx="293" cy="428"/>
            </a:xfrm>
            <a:custGeom>
              <a:avLst/>
              <a:gdLst>
                <a:gd name="T0" fmla="*/ 0 w 293"/>
                <a:gd name="T1" fmla="*/ 0 h 428"/>
                <a:gd name="T2" fmla="*/ 286 w 293"/>
                <a:gd name="T3" fmla="*/ 428 h 428"/>
                <a:gd name="T4" fmla="*/ 293 w 293"/>
                <a:gd name="T5" fmla="*/ 421 h 428"/>
                <a:gd name="T6" fmla="*/ 16 w 293"/>
                <a:gd name="T7" fmla="*/ 0 h 428"/>
                <a:gd name="T8" fmla="*/ 0 w 29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3" h="428">
                  <a:moveTo>
                    <a:pt x="0" y="0"/>
                  </a:moveTo>
                  <a:lnTo>
                    <a:pt x="286" y="428"/>
                  </a:lnTo>
                  <a:lnTo>
                    <a:pt x="293" y="421"/>
                  </a:lnTo>
                  <a:lnTo>
                    <a:pt x="1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2" name="Freeform 40"/>
            <p:cNvSpPr/>
            <p:nvPr/>
          </p:nvSpPr>
          <p:spPr bwMode="auto">
            <a:xfrm>
              <a:off x="4568" y="1581"/>
              <a:ext cx="551" cy="156"/>
            </a:xfrm>
            <a:custGeom>
              <a:avLst/>
              <a:gdLst>
                <a:gd name="T0" fmla="*/ 0 w 551"/>
                <a:gd name="T1" fmla="*/ 0 h 156"/>
                <a:gd name="T2" fmla="*/ 551 w 551"/>
                <a:gd name="T3" fmla="*/ 146 h 156"/>
                <a:gd name="T4" fmla="*/ 539 w 551"/>
                <a:gd name="T5" fmla="*/ 156 h 156"/>
                <a:gd name="T6" fmla="*/ 0 w 551"/>
                <a:gd name="T7" fmla="*/ 11 h 156"/>
                <a:gd name="T8" fmla="*/ 0 w 551"/>
                <a:gd name="T9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1" h="156">
                  <a:moveTo>
                    <a:pt x="0" y="0"/>
                  </a:moveTo>
                  <a:lnTo>
                    <a:pt x="551" y="146"/>
                  </a:lnTo>
                  <a:lnTo>
                    <a:pt x="539" y="156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3" name="Freeform 41"/>
            <p:cNvSpPr/>
            <p:nvPr/>
          </p:nvSpPr>
          <p:spPr bwMode="auto">
            <a:xfrm>
              <a:off x="4546" y="1597"/>
              <a:ext cx="228" cy="677"/>
            </a:xfrm>
            <a:custGeom>
              <a:avLst/>
              <a:gdLst>
                <a:gd name="T0" fmla="*/ 0 w 228"/>
                <a:gd name="T1" fmla="*/ 0 h 677"/>
                <a:gd name="T2" fmla="*/ 223 w 228"/>
                <a:gd name="T3" fmla="*/ 677 h 677"/>
                <a:gd name="T4" fmla="*/ 228 w 228"/>
                <a:gd name="T5" fmla="*/ 677 h 677"/>
                <a:gd name="T6" fmla="*/ 10 w 228"/>
                <a:gd name="T7" fmla="*/ 0 h 677"/>
                <a:gd name="T8" fmla="*/ 0 w 228"/>
                <a:gd name="T9" fmla="*/ 0 h 6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8" h="677">
                  <a:moveTo>
                    <a:pt x="0" y="0"/>
                  </a:moveTo>
                  <a:lnTo>
                    <a:pt x="223" y="677"/>
                  </a:lnTo>
                  <a:lnTo>
                    <a:pt x="228" y="677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4" name="Freeform 42"/>
            <p:cNvSpPr/>
            <p:nvPr/>
          </p:nvSpPr>
          <p:spPr bwMode="auto">
            <a:xfrm>
              <a:off x="4229" y="1604"/>
              <a:ext cx="310" cy="481"/>
            </a:xfrm>
            <a:custGeom>
              <a:avLst/>
              <a:gdLst>
                <a:gd name="T0" fmla="*/ 0 w 310"/>
                <a:gd name="T1" fmla="*/ 481 h 481"/>
                <a:gd name="T2" fmla="*/ 301 w 310"/>
                <a:gd name="T3" fmla="*/ 0 h 481"/>
                <a:gd name="T4" fmla="*/ 310 w 310"/>
                <a:gd name="T5" fmla="*/ 0 h 481"/>
                <a:gd name="T6" fmla="*/ 7 w 310"/>
                <a:gd name="T7" fmla="*/ 481 h 481"/>
                <a:gd name="T8" fmla="*/ 0 w 310"/>
                <a:gd name="T9" fmla="*/ 481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0" h="481">
                  <a:moveTo>
                    <a:pt x="0" y="481"/>
                  </a:moveTo>
                  <a:lnTo>
                    <a:pt x="301" y="0"/>
                  </a:lnTo>
                  <a:lnTo>
                    <a:pt x="310" y="0"/>
                  </a:lnTo>
                  <a:lnTo>
                    <a:pt x="7" y="481"/>
                  </a:lnTo>
                  <a:lnTo>
                    <a:pt x="0" y="4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5" name="Freeform 43"/>
            <p:cNvSpPr/>
            <p:nvPr/>
          </p:nvSpPr>
          <p:spPr bwMode="auto">
            <a:xfrm>
              <a:off x="4217" y="1803"/>
              <a:ext cx="90" cy="282"/>
            </a:xfrm>
            <a:custGeom>
              <a:avLst/>
              <a:gdLst>
                <a:gd name="T0" fmla="*/ 81 w 90"/>
                <a:gd name="T1" fmla="*/ 0 h 282"/>
                <a:gd name="T2" fmla="*/ 0 w 90"/>
                <a:gd name="T3" fmla="*/ 282 h 282"/>
                <a:gd name="T4" fmla="*/ 7 w 90"/>
                <a:gd name="T5" fmla="*/ 282 h 282"/>
                <a:gd name="T6" fmla="*/ 90 w 90"/>
                <a:gd name="T7" fmla="*/ 0 h 282"/>
                <a:gd name="T8" fmla="*/ 81 w 90"/>
                <a:gd name="T9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282">
                  <a:moveTo>
                    <a:pt x="81" y="0"/>
                  </a:moveTo>
                  <a:lnTo>
                    <a:pt x="0" y="282"/>
                  </a:lnTo>
                  <a:lnTo>
                    <a:pt x="7" y="282"/>
                  </a:lnTo>
                  <a:lnTo>
                    <a:pt x="90" y="0"/>
                  </a:lnTo>
                  <a:lnTo>
                    <a:pt x="8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6" name="Freeform 44"/>
            <p:cNvSpPr/>
            <p:nvPr/>
          </p:nvSpPr>
          <p:spPr bwMode="auto">
            <a:xfrm>
              <a:off x="3833" y="1621"/>
              <a:ext cx="375" cy="464"/>
            </a:xfrm>
            <a:custGeom>
              <a:avLst/>
              <a:gdLst>
                <a:gd name="T0" fmla="*/ 0 w 375"/>
                <a:gd name="T1" fmla="*/ 0 h 464"/>
                <a:gd name="T2" fmla="*/ 368 w 375"/>
                <a:gd name="T3" fmla="*/ 464 h 464"/>
                <a:gd name="T4" fmla="*/ 375 w 375"/>
                <a:gd name="T5" fmla="*/ 464 h 464"/>
                <a:gd name="T6" fmla="*/ 8 w 375"/>
                <a:gd name="T7" fmla="*/ 0 h 464"/>
                <a:gd name="T8" fmla="*/ 0 w 375"/>
                <a:gd name="T9" fmla="*/ 0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5" h="464">
                  <a:moveTo>
                    <a:pt x="0" y="0"/>
                  </a:moveTo>
                  <a:lnTo>
                    <a:pt x="368" y="464"/>
                  </a:lnTo>
                  <a:lnTo>
                    <a:pt x="375" y="464"/>
                  </a:lnTo>
                  <a:lnTo>
                    <a:pt x="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7" name="Freeform 45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  <a:gd name="T10" fmla="*/ 0 w 649"/>
                <a:gd name="T11" fmla="*/ 17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8" name="Freeform 46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9" name="Freeform 47"/>
            <p:cNvSpPr/>
            <p:nvPr/>
          </p:nvSpPr>
          <p:spPr bwMode="auto">
            <a:xfrm>
              <a:off x="3623" y="1623"/>
              <a:ext cx="203" cy="658"/>
            </a:xfrm>
            <a:custGeom>
              <a:avLst/>
              <a:gdLst>
                <a:gd name="T0" fmla="*/ 194 w 203"/>
                <a:gd name="T1" fmla="*/ 0 h 658"/>
                <a:gd name="T2" fmla="*/ 0 w 203"/>
                <a:gd name="T3" fmla="*/ 658 h 658"/>
                <a:gd name="T4" fmla="*/ 9 w 203"/>
                <a:gd name="T5" fmla="*/ 658 h 658"/>
                <a:gd name="T6" fmla="*/ 203 w 203"/>
                <a:gd name="T7" fmla="*/ 5 h 658"/>
                <a:gd name="T8" fmla="*/ 194 w 203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58">
                  <a:moveTo>
                    <a:pt x="194" y="0"/>
                  </a:moveTo>
                  <a:lnTo>
                    <a:pt x="0" y="658"/>
                  </a:lnTo>
                  <a:lnTo>
                    <a:pt x="9" y="658"/>
                  </a:lnTo>
                  <a:lnTo>
                    <a:pt x="203" y="5"/>
                  </a:lnTo>
                  <a:lnTo>
                    <a:pt x="19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0" name="Freeform 48"/>
            <p:cNvSpPr/>
            <p:nvPr/>
          </p:nvSpPr>
          <p:spPr bwMode="auto">
            <a:xfrm>
              <a:off x="3353" y="1768"/>
              <a:ext cx="935" cy="310"/>
            </a:xfrm>
            <a:custGeom>
              <a:avLst/>
              <a:gdLst>
                <a:gd name="T0" fmla="*/ 0 w 935"/>
                <a:gd name="T1" fmla="*/ 300 h 310"/>
                <a:gd name="T2" fmla="*/ 928 w 935"/>
                <a:gd name="T3" fmla="*/ 0 h 310"/>
                <a:gd name="T4" fmla="*/ 935 w 935"/>
                <a:gd name="T5" fmla="*/ 9 h 310"/>
                <a:gd name="T6" fmla="*/ 7 w 935"/>
                <a:gd name="T7" fmla="*/ 310 h 310"/>
                <a:gd name="T8" fmla="*/ 0 w 935"/>
                <a:gd name="T9" fmla="*/ 300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5" h="310">
                  <a:moveTo>
                    <a:pt x="0" y="300"/>
                  </a:moveTo>
                  <a:lnTo>
                    <a:pt x="928" y="0"/>
                  </a:lnTo>
                  <a:lnTo>
                    <a:pt x="935" y="9"/>
                  </a:lnTo>
                  <a:lnTo>
                    <a:pt x="7" y="310"/>
                  </a:lnTo>
                  <a:lnTo>
                    <a:pt x="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1" name="Freeform 49"/>
            <p:cNvSpPr/>
            <p:nvPr/>
          </p:nvSpPr>
          <p:spPr bwMode="auto">
            <a:xfrm>
              <a:off x="2631" y="1820"/>
              <a:ext cx="641" cy="251"/>
            </a:xfrm>
            <a:custGeom>
              <a:avLst/>
              <a:gdLst>
                <a:gd name="T0" fmla="*/ 0 w 641"/>
                <a:gd name="T1" fmla="*/ 9 h 251"/>
                <a:gd name="T2" fmla="*/ 641 w 641"/>
                <a:gd name="T3" fmla="*/ 251 h 251"/>
                <a:gd name="T4" fmla="*/ 641 w 641"/>
                <a:gd name="T5" fmla="*/ 244 h 251"/>
                <a:gd name="T6" fmla="*/ 11 w 641"/>
                <a:gd name="T7" fmla="*/ 0 h 251"/>
                <a:gd name="T8" fmla="*/ 0 w 641"/>
                <a:gd name="T9" fmla="*/ 9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1" h="251">
                  <a:moveTo>
                    <a:pt x="0" y="9"/>
                  </a:moveTo>
                  <a:lnTo>
                    <a:pt x="641" y="251"/>
                  </a:lnTo>
                  <a:lnTo>
                    <a:pt x="641" y="244"/>
                  </a:lnTo>
                  <a:lnTo>
                    <a:pt x="11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2" name="Freeform 50"/>
            <p:cNvSpPr/>
            <p:nvPr/>
          </p:nvSpPr>
          <p:spPr bwMode="auto">
            <a:xfrm>
              <a:off x="2631" y="1798"/>
              <a:ext cx="497" cy="301"/>
            </a:xfrm>
            <a:custGeom>
              <a:avLst/>
              <a:gdLst>
                <a:gd name="T0" fmla="*/ 0 w 497"/>
                <a:gd name="T1" fmla="*/ 296 h 301"/>
                <a:gd name="T2" fmla="*/ 490 w 497"/>
                <a:gd name="T3" fmla="*/ 0 h 301"/>
                <a:gd name="T4" fmla="*/ 497 w 497"/>
                <a:gd name="T5" fmla="*/ 10 h 301"/>
                <a:gd name="T6" fmla="*/ 7 w 497"/>
                <a:gd name="T7" fmla="*/ 301 h 301"/>
                <a:gd name="T8" fmla="*/ 0 w 497"/>
                <a:gd name="T9" fmla="*/ 296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7" h="301">
                  <a:moveTo>
                    <a:pt x="0" y="296"/>
                  </a:moveTo>
                  <a:lnTo>
                    <a:pt x="490" y="0"/>
                  </a:lnTo>
                  <a:lnTo>
                    <a:pt x="497" y="10"/>
                  </a:lnTo>
                  <a:lnTo>
                    <a:pt x="7" y="301"/>
                  </a:lnTo>
                  <a:lnTo>
                    <a:pt x="0" y="2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3" name="Freeform 51"/>
            <p:cNvSpPr/>
            <p:nvPr/>
          </p:nvSpPr>
          <p:spPr bwMode="auto">
            <a:xfrm>
              <a:off x="2467" y="2125"/>
              <a:ext cx="135" cy="351"/>
            </a:xfrm>
            <a:custGeom>
              <a:avLst/>
              <a:gdLst>
                <a:gd name="T0" fmla="*/ 126 w 135"/>
                <a:gd name="T1" fmla="*/ 0 h 351"/>
                <a:gd name="T2" fmla="*/ 0 w 135"/>
                <a:gd name="T3" fmla="*/ 351 h 351"/>
                <a:gd name="T4" fmla="*/ 12 w 135"/>
                <a:gd name="T5" fmla="*/ 351 h 351"/>
                <a:gd name="T6" fmla="*/ 135 w 135"/>
                <a:gd name="T7" fmla="*/ 7 h 351"/>
                <a:gd name="T8" fmla="*/ 126 w 135"/>
                <a:gd name="T9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351">
                  <a:moveTo>
                    <a:pt x="126" y="0"/>
                  </a:moveTo>
                  <a:lnTo>
                    <a:pt x="0" y="351"/>
                  </a:lnTo>
                  <a:lnTo>
                    <a:pt x="12" y="351"/>
                  </a:lnTo>
                  <a:lnTo>
                    <a:pt x="135" y="7"/>
                  </a:lnTo>
                  <a:lnTo>
                    <a:pt x="12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4" name="Freeform 52"/>
            <p:cNvSpPr/>
            <p:nvPr/>
          </p:nvSpPr>
          <p:spPr bwMode="auto">
            <a:xfrm>
              <a:off x="2607" y="2130"/>
              <a:ext cx="234" cy="743"/>
            </a:xfrm>
            <a:custGeom>
              <a:avLst/>
              <a:gdLst>
                <a:gd name="T0" fmla="*/ 0 w 234"/>
                <a:gd name="T1" fmla="*/ 0 h 743"/>
                <a:gd name="T2" fmla="*/ 223 w 234"/>
                <a:gd name="T3" fmla="*/ 743 h 743"/>
                <a:gd name="T4" fmla="*/ 234 w 234"/>
                <a:gd name="T5" fmla="*/ 743 h 743"/>
                <a:gd name="T6" fmla="*/ 9 w 234"/>
                <a:gd name="T7" fmla="*/ 0 h 743"/>
                <a:gd name="T8" fmla="*/ 0 w 234"/>
                <a:gd name="T9" fmla="*/ 0 h 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743">
                  <a:moveTo>
                    <a:pt x="0" y="0"/>
                  </a:moveTo>
                  <a:lnTo>
                    <a:pt x="223" y="743"/>
                  </a:lnTo>
                  <a:lnTo>
                    <a:pt x="234" y="743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5" name="Freeform 53"/>
            <p:cNvSpPr/>
            <p:nvPr/>
          </p:nvSpPr>
          <p:spPr bwMode="auto">
            <a:xfrm>
              <a:off x="2472" y="2525"/>
              <a:ext cx="350" cy="360"/>
            </a:xfrm>
            <a:custGeom>
              <a:avLst/>
              <a:gdLst>
                <a:gd name="T0" fmla="*/ 0 w 350"/>
                <a:gd name="T1" fmla="*/ 12 h 360"/>
                <a:gd name="T2" fmla="*/ 343 w 350"/>
                <a:gd name="T3" fmla="*/ 360 h 360"/>
                <a:gd name="T4" fmla="*/ 350 w 350"/>
                <a:gd name="T5" fmla="*/ 348 h 360"/>
                <a:gd name="T6" fmla="*/ 7 w 350"/>
                <a:gd name="T7" fmla="*/ 0 h 360"/>
                <a:gd name="T8" fmla="*/ 0 w 350"/>
                <a:gd name="T9" fmla="*/ 12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0" h="360">
                  <a:moveTo>
                    <a:pt x="0" y="12"/>
                  </a:moveTo>
                  <a:lnTo>
                    <a:pt x="343" y="360"/>
                  </a:lnTo>
                  <a:lnTo>
                    <a:pt x="350" y="348"/>
                  </a:lnTo>
                  <a:lnTo>
                    <a:pt x="7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6" name="Freeform 54"/>
            <p:cNvSpPr/>
            <p:nvPr/>
          </p:nvSpPr>
          <p:spPr bwMode="auto">
            <a:xfrm>
              <a:off x="2922" y="2466"/>
              <a:ext cx="128" cy="355"/>
            </a:xfrm>
            <a:custGeom>
              <a:avLst/>
              <a:gdLst>
                <a:gd name="T0" fmla="*/ 121 w 128"/>
                <a:gd name="T1" fmla="*/ 0 h 355"/>
                <a:gd name="T2" fmla="*/ 0 w 128"/>
                <a:gd name="T3" fmla="*/ 339 h 355"/>
                <a:gd name="T4" fmla="*/ 9 w 128"/>
                <a:gd name="T5" fmla="*/ 355 h 355"/>
                <a:gd name="T6" fmla="*/ 128 w 128"/>
                <a:gd name="T7" fmla="*/ 10 h 355"/>
                <a:gd name="T8" fmla="*/ 121 w 128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8" h="355">
                  <a:moveTo>
                    <a:pt x="121" y="0"/>
                  </a:moveTo>
                  <a:lnTo>
                    <a:pt x="0" y="339"/>
                  </a:lnTo>
                  <a:lnTo>
                    <a:pt x="9" y="355"/>
                  </a:lnTo>
                  <a:lnTo>
                    <a:pt x="128" y="10"/>
                  </a:lnTo>
                  <a:lnTo>
                    <a:pt x="1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7" name="Freeform 55"/>
            <p:cNvSpPr/>
            <p:nvPr/>
          </p:nvSpPr>
          <p:spPr bwMode="auto">
            <a:xfrm>
              <a:off x="2616" y="2118"/>
              <a:ext cx="417" cy="322"/>
            </a:xfrm>
            <a:custGeom>
              <a:avLst/>
              <a:gdLst>
                <a:gd name="T0" fmla="*/ 0 w 417"/>
                <a:gd name="T1" fmla="*/ 10 h 322"/>
                <a:gd name="T2" fmla="*/ 408 w 417"/>
                <a:gd name="T3" fmla="*/ 322 h 322"/>
                <a:gd name="T4" fmla="*/ 417 w 417"/>
                <a:gd name="T5" fmla="*/ 310 h 322"/>
                <a:gd name="T6" fmla="*/ 15 w 417"/>
                <a:gd name="T7" fmla="*/ 0 h 322"/>
                <a:gd name="T8" fmla="*/ 0 w 417"/>
                <a:gd name="T9" fmla="*/ 10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7" h="322">
                  <a:moveTo>
                    <a:pt x="0" y="10"/>
                  </a:moveTo>
                  <a:lnTo>
                    <a:pt x="408" y="322"/>
                  </a:lnTo>
                  <a:lnTo>
                    <a:pt x="417" y="310"/>
                  </a:lnTo>
                  <a:lnTo>
                    <a:pt x="15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8" name="Freeform 56"/>
            <p:cNvSpPr/>
            <p:nvPr/>
          </p:nvSpPr>
          <p:spPr bwMode="auto">
            <a:xfrm>
              <a:off x="3054" y="1803"/>
              <a:ext cx="81" cy="618"/>
            </a:xfrm>
            <a:custGeom>
              <a:avLst/>
              <a:gdLst>
                <a:gd name="T0" fmla="*/ 69 w 81"/>
                <a:gd name="T1" fmla="*/ 0 h 618"/>
                <a:gd name="T2" fmla="*/ 0 w 81"/>
                <a:gd name="T3" fmla="*/ 618 h 618"/>
                <a:gd name="T4" fmla="*/ 10 w 81"/>
                <a:gd name="T5" fmla="*/ 618 h 618"/>
                <a:gd name="T6" fmla="*/ 81 w 81"/>
                <a:gd name="T7" fmla="*/ 0 h 618"/>
                <a:gd name="T8" fmla="*/ 69 w 81"/>
                <a:gd name="T9" fmla="*/ 0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618">
                  <a:moveTo>
                    <a:pt x="69" y="0"/>
                  </a:moveTo>
                  <a:lnTo>
                    <a:pt x="0" y="618"/>
                  </a:lnTo>
                  <a:lnTo>
                    <a:pt x="10" y="618"/>
                  </a:lnTo>
                  <a:lnTo>
                    <a:pt x="81" y="0"/>
                  </a:lnTo>
                  <a:lnTo>
                    <a:pt x="6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9" name="Freeform 57"/>
            <p:cNvSpPr/>
            <p:nvPr/>
          </p:nvSpPr>
          <p:spPr bwMode="auto">
            <a:xfrm>
              <a:off x="3135" y="1810"/>
              <a:ext cx="476" cy="474"/>
            </a:xfrm>
            <a:custGeom>
              <a:avLst/>
              <a:gdLst>
                <a:gd name="T0" fmla="*/ 0 w 476"/>
                <a:gd name="T1" fmla="*/ 0 h 474"/>
                <a:gd name="T2" fmla="*/ 469 w 476"/>
                <a:gd name="T3" fmla="*/ 474 h 474"/>
                <a:gd name="T4" fmla="*/ 476 w 476"/>
                <a:gd name="T5" fmla="*/ 471 h 474"/>
                <a:gd name="T6" fmla="*/ 9 w 476"/>
                <a:gd name="T7" fmla="*/ 0 h 474"/>
                <a:gd name="T8" fmla="*/ 0 w 476"/>
                <a:gd name="T9" fmla="*/ 0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6" h="474">
                  <a:moveTo>
                    <a:pt x="0" y="0"/>
                  </a:moveTo>
                  <a:lnTo>
                    <a:pt x="469" y="474"/>
                  </a:lnTo>
                  <a:lnTo>
                    <a:pt x="476" y="471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0" name="Freeform 58"/>
            <p:cNvSpPr/>
            <p:nvPr/>
          </p:nvSpPr>
          <p:spPr bwMode="auto">
            <a:xfrm>
              <a:off x="2938" y="2109"/>
              <a:ext cx="363" cy="696"/>
            </a:xfrm>
            <a:custGeom>
              <a:avLst/>
              <a:gdLst>
                <a:gd name="T0" fmla="*/ 358 w 363"/>
                <a:gd name="T1" fmla="*/ 0 h 696"/>
                <a:gd name="T2" fmla="*/ 0 w 363"/>
                <a:gd name="T3" fmla="*/ 696 h 696"/>
                <a:gd name="T4" fmla="*/ 12 w 363"/>
                <a:gd name="T5" fmla="*/ 696 h 696"/>
                <a:gd name="T6" fmla="*/ 363 w 363"/>
                <a:gd name="T7" fmla="*/ 9 h 696"/>
                <a:gd name="T8" fmla="*/ 358 w 363"/>
                <a:gd name="T9" fmla="*/ 0 h 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3" h="696">
                  <a:moveTo>
                    <a:pt x="358" y="0"/>
                  </a:moveTo>
                  <a:lnTo>
                    <a:pt x="0" y="696"/>
                  </a:lnTo>
                  <a:lnTo>
                    <a:pt x="12" y="696"/>
                  </a:lnTo>
                  <a:lnTo>
                    <a:pt x="363" y="9"/>
                  </a:lnTo>
                  <a:lnTo>
                    <a:pt x="35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1" name="Freeform 59"/>
            <p:cNvSpPr/>
            <p:nvPr/>
          </p:nvSpPr>
          <p:spPr bwMode="auto">
            <a:xfrm>
              <a:off x="3085" y="2296"/>
              <a:ext cx="516" cy="154"/>
            </a:xfrm>
            <a:custGeom>
              <a:avLst/>
              <a:gdLst>
                <a:gd name="T0" fmla="*/ 0 w 516"/>
                <a:gd name="T1" fmla="*/ 144 h 154"/>
                <a:gd name="T2" fmla="*/ 516 w 516"/>
                <a:gd name="T3" fmla="*/ 0 h 154"/>
                <a:gd name="T4" fmla="*/ 516 w 516"/>
                <a:gd name="T5" fmla="*/ 7 h 154"/>
                <a:gd name="T6" fmla="*/ 0 w 516"/>
                <a:gd name="T7" fmla="*/ 154 h 154"/>
                <a:gd name="T8" fmla="*/ 0 w 516"/>
                <a:gd name="T9" fmla="*/ 14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6" h="154">
                  <a:moveTo>
                    <a:pt x="0" y="144"/>
                  </a:moveTo>
                  <a:lnTo>
                    <a:pt x="516" y="0"/>
                  </a:lnTo>
                  <a:lnTo>
                    <a:pt x="516" y="7"/>
                  </a:lnTo>
                  <a:lnTo>
                    <a:pt x="0" y="154"/>
                  </a:lnTo>
                  <a:lnTo>
                    <a:pt x="0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2" name="Freeform 60"/>
            <p:cNvSpPr/>
            <p:nvPr/>
          </p:nvSpPr>
          <p:spPr bwMode="auto">
            <a:xfrm>
              <a:off x="3637" y="2106"/>
              <a:ext cx="571" cy="192"/>
            </a:xfrm>
            <a:custGeom>
              <a:avLst/>
              <a:gdLst>
                <a:gd name="T0" fmla="*/ 0 w 571"/>
                <a:gd name="T1" fmla="*/ 180 h 192"/>
                <a:gd name="T2" fmla="*/ 571 w 571"/>
                <a:gd name="T3" fmla="*/ 0 h 192"/>
                <a:gd name="T4" fmla="*/ 571 w 571"/>
                <a:gd name="T5" fmla="*/ 12 h 192"/>
                <a:gd name="T6" fmla="*/ 0 w 571"/>
                <a:gd name="T7" fmla="*/ 192 h 192"/>
                <a:gd name="T8" fmla="*/ 0 w 571"/>
                <a:gd name="T9" fmla="*/ 18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192">
                  <a:moveTo>
                    <a:pt x="0" y="180"/>
                  </a:moveTo>
                  <a:lnTo>
                    <a:pt x="571" y="0"/>
                  </a:lnTo>
                  <a:lnTo>
                    <a:pt x="571" y="12"/>
                  </a:lnTo>
                  <a:lnTo>
                    <a:pt x="0" y="192"/>
                  </a:lnTo>
                  <a:lnTo>
                    <a:pt x="0" y="1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3" name="Freeform 61"/>
            <p:cNvSpPr/>
            <p:nvPr/>
          </p:nvSpPr>
          <p:spPr bwMode="auto">
            <a:xfrm>
              <a:off x="4234" y="2106"/>
              <a:ext cx="521" cy="187"/>
            </a:xfrm>
            <a:custGeom>
              <a:avLst/>
              <a:gdLst>
                <a:gd name="T0" fmla="*/ 0 w 521"/>
                <a:gd name="T1" fmla="*/ 10 h 187"/>
                <a:gd name="T2" fmla="*/ 518 w 521"/>
                <a:gd name="T3" fmla="*/ 187 h 187"/>
                <a:gd name="T4" fmla="*/ 521 w 521"/>
                <a:gd name="T5" fmla="*/ 175 h 187"/>
                <a:gd name="T6" fmla="*/ 0 w 521"/>
                <a:gd name="T7" fmla="*/ 0 h 187"/>
                <a:gd name="T8" fmla="*/ 0 w 521"/>
                <a:gd name="T9" fmla="*/ 1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187">
                  <a:moveTo>
                    <a:pt x="0" y="10"/>
                  </a:moveTo>
                  <a:lnTo>
                    <a:pt x="518" y="187"/>
                  </a:lnTo>
                  <a:lnTo>
                    <a:pt x="521" y="175"/>
                  </a:lnTo>
                  <a:lnTo>
                    <a:pt x="0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4" name="Freeform 62"/>
            <p:cNvSpPr/>
            <p:nvPr/>
          </p:nvSpPr>
          <p:spPr bwMode="auto">
            <a:xfrm>
              <a:off x="4795" y="1749"/>
              <a:ext cx="329" cy="525"/>
            </a:xfrm>
            <a:custGeom>
              <a:avLst/>
              <a:gdLst>
                <a:gd name="T0" fmla="*/ 329 w 329"/>
                <a:gd name="T1" fmla="*/ 0 h 525"/>
                <a:gd name="T2" fmla="*/ 0 w 329"/>
                <a:gd name="T3" fmla="*/ 525 h 525"/>
                <a:gd name="T4" fmla="*/ 7 w 329"/>
                <a:gd name="T5" fmla="*/ 525 h 525"/>
                <a:gd name="T6" fmla="*/ 329 w 329"/>
                <a:gd name="T7" fmla="*/ 12 h 525"/>
                <a:gd name="T8" fmla="*/ 329 w 329"/>
                <a:gd name="T9" fmla="*/ 0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9" h="525">
                  <a:moveTo>
                    <a:pt x="329" y="0"/>
                  </a:moveTo>
                  <a:lnTo>
                    <a:pt x="0" y="525"/>
                  </a:lnTo>
                  <a:lnTo>
                    <a:pt x="7" y="525"/>
                  </a:lnTo>
                  <a:lnTo>
                    <a:pt x="329" y="12"/>
                  </a:lnTo>
                  <a:lnTo>
                    <a:pt x="3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5" name="Freeform 63"/>
            <p:cNvSpPr/>
            <p:nvPr/>
          </p:nvSpPr>
          <p:spPr bwMode="auto">
            <a:xfrm>
              <a:off x="5145" y="1756"/>
              <a:ext cx="52" cy="691"/>
            </a:xfrm>
            <a:custGeom>
              <a:avLst/>
              <a:gdLst>
                <a:gd name="T0" fmla="*/ 0 w 52"/>
                <a:gd name="T1" fmla="*/ 0 h 691"/>
                <a:gd name="T2" fmla="*/ 41 w 52"/>
                <a:gd name="T3" fmla="*/ 691 h 691"/>
                <a:gd name="T4" fmla="*/ 52 w 52"/>
                <a:gd name="T5" fmla="*/ 691 h 691"/>
                <a:gd name="T6" fmla="*/ 7 w 52"/>
                <a:gd name="T7" fmla="*/ 0 h 691"/>
                <a:gd name="T8" fmla="*/ 0 w 52"/>
                <a:gd name="T9" fmla="*/ 0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691">
                  <a:moveTo>
                    <a:pt x="0" y="0"/>
                  </a:moveTo>
                  <a:lnTo>
                    <a:pt x="41" y="691"/>
                  </a:lnTo>
                  <a:lnTo>
                    <a:pt x="52" y="691"/>
                  </a:lnTo>
                  <a:lnTo>
                    <a:pt x="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6" name="Freeform 64"/>
            <p:cNvSpPr/>
            <p:nvPr/>
          </p:nvSpPr>
          <p:spPr bwMode="auto">
            <a:xfrm>
              <a:off x="5204" y="2102"/>
              <a:ext cx="183" cy="355"/>
            </a:xfrm>
            <a:custGeom>
              <a:avLst/>
              <a:gdLst>
                <a:gd name="T0" fmla="*/ 171 w 183"/>
                <a:gd name="T1" fmla="*/ 0 h 355"/>
                <a:gd name="T2" fmla="*/ 0 w 183"/>
                <a:gd name="T3" fmla="*/ 345 h 355"/>
                <a:gd name="T4" fmla="*/ 10 w 183"/>
                <a:gd name="T5" fmla="*/ 355 h 355"/>
                <a:gd name="T6" fmla="*/ 183 w 183"/>
                <a:gd name="T7" fmla="*/ 0 h 355"/>
                <a:gd name="T8" fmla="*/ 171 w 183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3" h="355">
                  <a:moveTo>
                    <a:pt x="171" y="0"/>
                  </a:moveTo>
                  <a:lnTo>
                    <a:pt x="0" y="345"/>
                  </a:lnTo>
                  <a:lnTo>
                    <a:pt x="10" y="355"/>
                  </a:lnTo>
                  <a:lnTo>
                    <a:pt x="183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7" name="Freeform 65"/>
            <p:cNvSpPr/>
            <p:nvPr/>
          </p:nvSpPr>
          <p:spPr bwMode="auto">
            <a:xfrm>
              <a:off x="4795" y="2303"/>
              <a:ext cx="362" cy="173"/>
            </a:xfrm>
            <a:custGeom>
              <a:avLst/>
              <a:gdLst>
                <a:gd name="T0" fmla="*/ 0 w 362"/>
                <a:gd name="T1" fmla="*/ 9 h 173"/>
                <a:gd name="T2" fmla="*/ 362 w 362"/>
                <a:gd name="T3" fmla="*/ 173 h 173"/>
                <a:gd name="T4" fmla="*/ 362 w 362"/>
                <a:gd name="T5" fmla="*/ 156 h 173"/>
                <a:gd name="T6" fmla="*/ 0 w 362"/>
                <a:gd name="T7" fmla="*/ 0 h 173"/>
                <a:gd name="T8" fmla="*/ 0 w 362"/>
                <a:gd name="T9" fmla="*/ 9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2" h="173">
                  <a:moveTo>
                    <a:pt x="0" y="9"/>
                  </a:moveTo>
                  <a:lnTo>
                    <a:pt x="362" y="173"/>
                  </a:lnTo>
                  <a:lnTo>
                    <a:pt x="362" y="156"/>
                  </a:lnTo>
                  <a:lnTo>
                    <a:pt x="0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8" name="Freeform 66"/>
            <p:cNvSpPr/>
            <p:nvPr/>
          </p:nvSpPr>
          <p:spPr bwMode="auto">
            <a:xfrm>
              <a:off x="5086" y="2499"/>
              <a:ext cx="102" cy="462"/>
            </a:xfrm>
            <a:custGeom>
              <a:avLst/>
              <a:gdLst>
                <a:gd name="T0" fmla="*/ 95 w 102"/>
                <a:gd name="T1" fmla="*/ 0 h 462"/>
                <a:gd name="T2" fmla="*/ 0 w 102"/>
                <a:gd name="T3" fmla="*/ 462 h 462"/>
                <a:gd name="T4" fmla="*/ 12 w 102"/>
                <a:gd name="T5" fmla="*/ 462 h 462"/>
                <a:gd name="T6" fmla="*/ 102 w 102"/>
                <a:gd name="T7" fmla="*/ 0 h 462"/>
                <a:gd name="T8" fmla="*/ 95 w 102"/>
                <a:gd name="T9" fmla="*/ 0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462">
                  <a:moveTo>
                    <a:pt x="95" y="0"/>
                  </a:moveTo>
                  <a:lnTo>
                    <a:pt x="0" y="462"/>
                  </a:lnTo>
                  <a:lnTo>
                    <a:pt x="12" y="462"/>
                  </a:lnTo>
                  <a:lnTo>
                    <a:pt x="102" y="0"/>
                  </a:lnTo>
                  <a:lnTo>
                    <a:pt x="9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9" name="Freeform 67"/>
            <p:cNvSpPr/>
            <p:nvPr/>
          </p:nvSpPr>
          <p:spPr bwMode="auto">
            <a:xfrm>
              <a:off x="4724" y="2317"/>
              <a:ext cx="59" cy="663"/>
            </a:xfrm>
            <a:custGeom>
              <a:avLst/>
              <a:gdLst>
                <a:gd name="T0" fmla="*/ 50 w 59"/>
                <a:gd name="T1" fmla="*/ 0 h 663"/>
                <a:gd name="T2" fmla="*/ 0 w 59"/>
                <a:gd name="T3" fmla="*/ 663 h 663"/>
                <a:gd name="T4" fmla="*/ 9 w 59"/>
                <a:gd name="T5" fmla="*/ 663 h 663"/>
                <a:gd name="T6" fmla="*/ 59 w 59"/>
                <a:gd name="T7" fmla="*/ 0 h 663"/>
                <a:gd name="T8" fmla="*/ 50 w 59"/>
                <a:gd name="T9" fmla="*/ 0 h 6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663">
                  <a:moveTo>
                    <a:pt x="50" y="0"/>
                  </a:moveTo>
                  <a:lnTo>
                    <a:pt x="0" y="663"/>
                  </a:lnTo>
                  <a:lnTo>
                    <a:pt x="9" y="663"/>
                  </a:lnTo>
                  <a:lnTo>
                    <a:pt x="59" y="0"/>
                  </a:lnTo>
                  <a:lnTo>
                    <a:pt x="5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0" name="Freeform 68"/>
            <p:cNvSpPr/>
            <p:nvPr/>
          </p:nvSpPr>
          <p:spPr bwMode="auto">
            <a:xfrm>
              <a:off x="4740" y="2499"/>
              <a:ext cx="443" cy="481"/>
            </a:xfrm>
            <a:custGeom>
              <a:avLst/>
              <a:gdLst>
                <a:gd name="T0" fmla="*/ 436 w 443"/>
                <a:gd name="T1" fmla="*/ 0 h 481"/>
                <a:gd name="T2" fmla="*/ 0 w 443"/>
                <a:gd name="T3" fmla="*/ 476 h 481"/>
                <a:gd name="T4" fmla="*/ 7 w 443"/>
                <a:gd name="T5" fmla="*/ 481 h 481"/>
                <a:gd name="T6" fmla="*/ 443 w 443"/>
                <a:gd name="T7" fmla="*/ 0 h 481"/>
                <a:gd name="T8" fmla="*/ 436 w 443"/>
                <a:gd name="T9" fmla="*/ 0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3" h="481">
                  <a:moveTo>
                    <a:pt x="436" y="0"/>
                  </a:moveTo>
                  <a:lnTo>
                    <a:pt x="0" y="476"/>
                  </a:lnTo>
                  <a:lnTo>
                    <a:pt x="7" y="481"/>
                  </a:lnTo>
                  <a:lnTo>
                    <a:pt x="443" y="0"/>
                  </a:lnTo>
                  <a:lnTo>
                    <a:pt x="43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1" name="Freeform 69"/>
            <p:cNvSpPr/>
            <p:nvPr/>
          </p:nvSpPr>
          <p:spPr bwMode="auto">
            <a:xfrm>
              <a:off x="4996" y="2573"/>
              <a:ext cx="81" cy="388"/>
            </a:xfrm>
            <a:custGeom>
              <a:avLst/>
              <a:gdLst>
                <a:gd name="T0" fmla="*/ 0 w 81"/>
                <a:gd name="T1" fmla="*/ 0 h 388"/>
                <a:gd name="T2" fmla="*/ 69 w 81"/>
                <a:gd name="T3" fmla="*/ 388 h 388"/>
                <a:gd name="T4" fmla="*/ 81 w 81"/>
                <a:gd name="T5" fmla="*/ 388 h 388"/>
                <a:gd name="T6" fmla="*/ 10 w 81"/>
                <a:gd name="T7" fmla="*/ 0 h 388"/>
                <a:gd name="T8" fmla="*/ 0 w 8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388">
                  <a:moveTo>
                    <a:pt x="0" y="0"/>
                  </a:moveTo>
                  <a:lnTo>
                    <a:pt x="69" y="388"/>
                  </a:lnTo>
                  <a:lnTo>
                    <a:pt x="81" y="388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2" name="Freeform 70"/>
            <p:cNvSpPr/>
            <p:nvPr/>
          </p:nvSpPr>
          <p:spPr bwMode="auto">
            <a:xfrm>
              <a:off x="4186" y="2116"/>
              <a:ext cx="38" cy="594"/>
            </a:xfrm>
            <a:custGeom>
              <a:avLst/>
              <a:gdLst>
                <a:gd name="T0" fmla="*/ 31 w 38"/>
                <a:gd name="T1" fmla="*/ 2 h 594"/>
                <a:gd name="T2" fmla="*/ 0 w 38"/>
                <a:gd name="T3" fmla="*/ 594 h 594"/>
                <a:gd name="T4" fmla="*/ 7 w 38"/>
                <a:gd name="T5" fmla="*/ 594 h 594"/>
                <a:gd name="T6" fmla="*/ 38 w 38"/>
                <a:gd name="T7" fmla="*/ 0 h 594"/>
                <a:gd name="T8" fmla="*/ 31 w 38"/>
                <a:gd name="T9" fmla="*/ 2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594">
                  <a:moveTo>
                    <a:pt x="31" y="2"/>
                  </a:moveTo>
                  <a:lnTo>
                    <a:pt x="0" y="594"/>
                  </a:lnTo>
                  <a:lnTo>
                    <a:pt x="7" y="594"/>
                  </a:lnTo>
                  <a:lnTo>
                    <a:pt x="38" y="0"/>
                  </a:lnTo>
                  <a:lnTo>
                    <a:pt x="31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3" name="Freeform 71"/>
            <p:cNvSpPr/>
            <p:nvPr/>
          </p:nvSpPr>
          <p:spPr bwMode="auto">
            <a:xfrm>
              <a:off x="4201" y="2312"/>
              <a:ext cx="568" cy="415"/>
            </a:xfrm>
            <a:custGeom>
              <a:avLst/>
              <a:gdLst>
                <a:gd name="T0" fmla="*/ 0 w 568"/>
                <a:gd name="T1" fmla="*/ 405 h 415"/>
                <a:gd name="T2" fmla="*/ 563 w 568"/>
                <a:gd name="T3" fmla="*/ 0 h 415"/>
                <a:gd name="T4" fmla="*/ 568 w 568"/>
                <a:gd name="T5" fmla="*/ 7 h 415"/>
                <a:gd name="T6" fmla="*/ 0 w 568"/>
                <a:gd name="T7" fmla="*/ 415 h 415"/>
                <a:gd name="T8" fmla="*/ 0 w 568"/>
                <a:gd name="T9" fmla="*/ 405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8" h="415">
                  <a:moveTo>
                    <a:pt x="0" y="405"/>
                  </a:moveTo>
                  <a:lnTo>
                    <a:pt x="563" y="0"/>
                  </a:lnTo>
                  <a:lnTo>
                    <a:pt x="568" y="7"/>
                  </a:lnTo>
                  <a:lnTo>
                    <a:pt x="0" y="415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4" name="Freeform 72"/>
            <p:cNvSpPr/>
            <p:nvPr/>
          </p:nvSpPr>
          <p:spPr bwMode="auto">
            <a:xfrm>
              <a:off x="4198" y="2729"/>
              <a:ext cx="507" cy="272"/>
            </a:xfrm>
            <a:custGeom>
              <a:avLst/>
              <a:gdLst>
                <a:gd name="T0" fmla="*/ 0 w 507"/>
                <a:gd name="T1" fmla="*/ 9 h 272"/>
                <a:gd name="T2" fmla="*/ 497 w 507"/>
                <a:gd name="T3" fmla="*/ 272 h 272"/>
                <a:gd name="T4" fmla="*/ 507 w 507"/>
                <a:gd name="T5" fmla="*/ 268 h 272"/>
                <a:gd name="T6" fmla="*/ 5 w 507"/>
                <a:gd name="T7" fmla="*/ 0 h 272"/>
                <a:gd name="T8" fmla="*/ 0 w 507"/>
                <a:gd name="T9" fmla="*/ 9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72">
                  <a:moveTo>
                    <a:pt x="0" y="9"/>
                  </a:moveTo>
                  <a:lnTo>
                    <a:pt x="497" y="272"/>
                  </a:lnTo>
                  <a:lnTo>
                    <a:pt x="507" y="268"/>
                  </a:lnTo>
                  <a:lnTo>
                    <a:pt x="5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5" name="Freeform 73"/>
            <p:cNvSpPr/>
            <p:nvPr/>
          </p:nvSpPr>
          <p:spPr bwMode="auto">
            <a:xfrm>
              <a:off x="3627" y="2298"/>
              <a:ext cx="540" cy="431"/>
            </a:xfrm>
            <a:custGeom>
              <a:avLst/>
              <a:gdLst>
                <a:gd name="T0" fmla="*/ 0 w 540"/>
                <a:gd name="T1" fmla="*/ 10 h 431"/>
                <a:gd name="T2" fmla="*/ 540 w 540"/>
                <a:gd name="T3" fmla="*/ 431 h 431"/>
                <a:gd name="T4" fmla="*/ 540 w 540"/>
                <a:gd name="T5" fmla="*/ 417 h 431"/>
                <a:gd name="T6" fmla="*/ 8 w 540"/>
                <a:gd name="T7" fmla="*/ 0 h 431"/>
                <a:gd name="T8" fmla="*/ 0 w 540"/>
                <a:gd name="T9" fmla="*/ 1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431">
                  <a:moveTo>
                    <a:pt x="0" y="10"/>
                  </a:moveTo>
                  <a:lnTo>
                    <a:pt x="540" y="431"/>
                  </a:lnTo>
                  <a:lnTo>
                    <a:pt x="540" y="417"/>
                  </a:lnTo>
                  <a:lnTo>
                    <a:pt x="8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6" name="Freeform 74"/>
            <p:cNvSpPr/>
            <p:nvPr/>
          </p:nvSpPr>
          <p:spPr bwMode="auto">
            <a:xfrm>
              <a:off x="3495" y="2305"/>
              <a:ext cx="130" cy="621"/>
            </a:xfrm>
            <a:custGeom>
              <a:avLst/>
              <a:gdLst>
                <a:gd name="T0" fmla="*/ 125 w 130"/>
                <a:gd name="T1" fmla="*/ 0 h 621"/>
                <a:gd name="T2" fmla="*/ 0 w 130"/>
                <a:gd name="T3" fmla="*/ 621 h 621"/>
                <a:gd name="T4" fmla="*/ 9 w 130"/>
                <a:gd name="T5" fmla="*/ 621 h 621"/>
                <a:gd name="T6" fmla="*/ 130 w 130"/>
                <a:gd name="T7" fmla="*/ 5 h 621"/>
                <a:gd name="T8" fmla="*/ 125 w 130"/>
                <a:gd name="T9" fmla="*/ 0 h 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" h="621">
                  <a:moveTo>
                    <a:pt x="125" y="0"/>
                  </a:moveTo>
                  <a:lnTo>
                    <a:pt x="0" y="621"/>
                  </a:lnTo>
                  <a:lnTo>
                    <a:pt x="9" y="621"/>
                  </a:lnTo>
                  <a:lnTo>
                    <a:pt x="130" y="5"/>
                  </a:lnTo>
                  <a:lnTo>
                    <a:pt x="1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7" name="Freeform 75"/>
            <p:cNvSpPr/>
            <p:nvPr/>
          </p:nvSpPr>
          <p:spPr bwMode="auto">
            <a:xfrm>
              <a:off x="3054" y="2461"/>
              <a:ext cx="420" cy="465"/>
            </a:xfrm>
            <a:custGeom>
              <a:avLst/>
              <a:gdLst>
                <a:gd name="T0" fmla="*/ 0 w 420"/>
                <a:gd name="T1" fmla="*/ 8 h 465"/>
                <a:gd name="T2" fmla="*/ 412 w 420"/>
                <a:gd name="T3" fmla="*/ 465 h 465"/>
                <a:gd name="T4" fmla="*/ 420 w 420"/>
                <a:gd name="T5" fmla="*/ 465 h 465"/>
                <a:gd name="T6" fmla="*/ 12 w 420"/>
                <a:gd name="T7" fmla="*/ 0 h 465"/>
                <a:gd name="T8" fmla="*/ 0 w 420"/>
                <a:gd name="T9" fmla="*/ 8 h 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0" h="465">
                  <a:moveTo>
                    <a:pt x="0" y="8"/>
                  </a:moveTo>
                  <a:lnTo>
                    <a:pt x="412" y="465"/>
                  </a:lnTo>
                  <a:lnTo>
                    <a:pt x="420" y="465"/>
                  </a:lnTo>
                  <a:lnTo>
                    <a:pt x="12" y="0"/>
                  </a:ln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8" name="Freeform 76"/>
            <p:cNvSpPr/>
            <p:nvPr/>
          </p:nvSpPr>
          <p:spPr bwMode="auto">
            <a:xfrm>
              <a:off x="3519" y="2729"/>
              <a:ext cx="655" cy="223"/>
            </a:xfrm>
            <a:custGeom>
              <a:avLst/>
              <a:gdLst>
                <a:gd name="T0" fmla="*/ 0 w 655"/>
                <a:gd name="T1" fmla="*/ 213 h 223"/>
                <a:gd name="T2" fmla="*/ 655 w 655"/>
                <a:gd name="T3" fmla="*/ 0 h 223"/>
                <a:gd name="T4" fmla="*/ 655 w 655"/>
                <a:gd name="T5" fmla="*/ 9 h 223"/>
                <a:gd name="T6" fmla="*/ 0 w 655"/>
                <a:gd name="T7" fmla="*/ 223 h 223"/>
                <a:gd name="T8" fmla="*/ 0 w 655"/>
                <a:gd name="T9" fmla="*/ 213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5" h="223">
                  <a:moveTo>
                    <a:pt x="0" y="213"/>
                  </a:moveTo>
                  <a:lnTo>
                    <a:pt x="655" y="0"/>
                  </a:lnTo>
                  <a:lnTo>
                    <a:pt x="655" y="9"/>
                  </a:lnTo>
                  <a:lnTo>
                    <a:pt x="0" y="223"/>
                  </a:lnTo>
                  <a:lnTo>
                    <a:pt x="0" y="2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9" name="Freeform 77"/>
            <p:cNvSpPr/>
            <p:nvPr/>
          </p:nvSpPr>
          <p:spPr bwMode="auto">
            <a:xfrm>
              <a:off x="4066" y="2738"/>
              <a:ext cx="123" cy="495"/>
            </a:xfrm>
            <a:custGeom>
              <a:avLst/>
              <a:gdLst>
                <a:gd name="T0" fmla="*/ 118 w 123"/>
                <a:gd name="T1" fmla="*/ 0 h 495"/>
                <a:gd name="T2" fmla="*/ 0 w 123"/>
                <a:gd name="T3" fmla="*/ 495 h 495"/>
                <a:gd name="T4" fmla="*/ 7 w 123"/>
                <a:gd name="T5" fmla="*/ 495 h 495"/>
                <a:gd name="T6" fmla="*/ 123 w 123"/>
                <a:gd name="T7" fmla="*/ 0 h 495"/>
                <a:gd name="T8" fmla="*/ 118 w 123"/>
                <a:gd name="T9" fmla="*/ 0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495">
                  <a:moveTo>
                    <a:pt x="118" y="0"/>
                  </a:moveTo>
                  <a:lnTo>
                    <a:pt x="0" y="495"/>
                  </a:lnTo>
                  <a:lnTo>
                    <a:pt x="7" y="495"/>
                  </a:lnTo>
                  <a:lnTo>
                    <a:pt x="123" y="0"/>
                  </a:lnTo>
                  <a:lnTo>
                    <a:pt x="1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0" name="Freeform 78"/>
            <p:cNvSpPr/>
            <p:nvPr/>
          </p:nvSpPr>
          <p:spPr bwMode="auto">
            <a:xfrm>
              <a:off x="2957" y="2843"/>
              <a:ext cx="971" cy="42"/>
            </a:xfrm>
            <a:custGeom>
              <a:avLst/>
              <a:gdLst>
                <a:gd name="T0" fmla="*/ 0 w 971"/>
                <a:gd name="T1" fmla="*/ 0 h 42"/>
                <a:gd name="T2" fmla="*/ 971 w 971"/>
                <a:gd name="T3" fmla="*/ 30 h 42"/>
                <a:gd name="T4" fmla="*/ 971 w 971"/>
                <a:gd name="T5" fmla="*/ 42 h 42"/>
                <a:gd name="T6" fmla="*/ 0 w 971"/>
                <a:gd name="T7" fmla="*/ 7 h 42"/>
                <a:gd name="T8" fmla="*/ 0 w 971"/>
                <a:gd name="T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1" h="42">
                  <a:moveTo>
                    <a:pt x="0" y="0"/>
                  </a:moveTo>
                  <a:lnTo>
                    <a:pt x="971" y="30"/>
                  </a:lnTo>
                  <a:lnTo>
                    <a:pt x="971" y="42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1" name="Freeform 79"/>
            <p:cNvSpPr/>
            <p:nvPr/>
          </p:nvSpPr>
          <p:spPr bwMode="auto">
            <a:xfrm>
              <a:off x="2865" y="2902"/>
              <a:ext cx="597" cy="57"/>
            </a:xfrm>
            <a:custGeom>
              <a:avLst/>
              <a:gdLst>
                <a:gd name="T0" fmla="*/ 0 w 597"/>
                <a:gd name="T1" fmla="*/ 0 h 57"/>
                <a:gd name="T2" fmla="*/ 597 w 597"/>
                <a:gd name="T3" fmla="*/ 50 h 57"/>
                <a:gd name="T4" fmla="*/ 597 w 597"/>
                <a:gd name="T5" fmla="*/ 57 h 57"/>
                <a:gd name="T6" fmla="*/ 0 w 597"/>
                <a:gd name="T7" fmla="*/ 12 h 57"/>
                <a:gd name="T8" fmla="*/ 0 w 597"/>
                <a:gd name="T9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57">
                  <a:moveTo>
                    <a:pt x="0" y="0"/>
                  </a:moveTo>
                  <a:lnTo>
                    <a:pt x="597" y="50"/>
                  </a:lnTo>
                  <a:lnTo>
                    <a:pt x="597" y="57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2" name="Freeform 80"/>
            <p:cNvSpPr/>
            <p:nvPr/>
          </p:nvSpPr>
          <p:spPr bwMode="auto">
            <a:xfrm>
              <a:off x="2844" y="2916"/>
              <a:ext cx="61" cy="268"/>
            </a:xfrm>
            <a:custGeom>
              <a:avLst/>
              <a:gdLst>
                <a:gd name="T0" fmla="*/ 0 w 61"/>
                <a:gd name="T1" fmla="*/ 0 h 268"/>
                <a:gd name="T2" fmla="*/ 54 w 61"/>
                <a:gd name="T3" fmla="*/ 268 h 268"/>
                <a:gd name="T4" fmla="*/ 61 w 61"/>
                <a:gd name="T5" fmla="*/ 268 h 268"/>
                <a:gd name="T6" fmla="*/ 12 w 61"/>
                <a:gd name="T7" fmla="*/ 0 h 268"/>
                <a:gd name="T8" fmla="*/ 0 w 61"/>
                <a:gd name="T9" fmla="*/ 0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268">
                  <a:moveTo>
                    <a:pt x="0" y="0"/>
                  </a:moveTo>
                  <a:lnTo>
                    <a:pt x="54" y="268"/>
                  </a:lnTo>
                  <a:lnTo>
                    <a:pt x="61" y="26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3" name="Freeform 81"/>
            <p:cNvSpPr/>
            <p:nvPr/>
          </p:nvSpPr>
          <p:spPr bwMode="auto">
            <a:xfrm>
              <a:off x="2851" y="2909"/>
              <a:ext cx="608" cy="519"/>
            </a:xfrm>
            <a:custGeom>
              <a:avLst/>
              <a:gdLst>
                <a:gd name="T0" fmla="*/ 0 w 608"/>
                <a:gd name="T1" fmla="*/ 9 h 519"/>
                <a:gd name="T2" fmla="*/ 601 w 608"/>
                <a:gd name="T3" fmla="*/ 519 h 519"/>
                <a:gd name="T4" fmla="*/ 608 w 608"/>
                <a:gd name="T5" fmla="*/ 509 h 519"/>
                <a:gd name="T6" fmla="*/ 7 w 608"/>
                <a:gd name="T7" fmla="*/ 0 h 519"/>
                <a:gd name="T8" fmla="*/ 0 w 608"/>
                <a:gd name="T9" fmla="*/ 9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8" h="519">
                  <a:moveTo>
                    <a:pt x="0" y="9"/>
                  </a:moveTo>
                  <a:lnTo>
                    <a:pt x="601" y="519"/>
                  </a:lnTo>
                  <a:lnTo>
                    <a:pt x="608" y="509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4" name="Freeform 82"/>
            <p:cNvSpPr/>
            <p:nvPr/>
          </p:nvSpPr>
          <p:spPr bwMode="auto">
            <a:xfrm>
              <a:off x="3474" y="2985"/>
              <a:ext cx="21" cy="421"/>
            </a:xfrm>
            <a:custGeom>
              <a:avLst/>
              <a:gdLst>
                <a:gd name="T0" fmla="*/ 11 w 21"/>
                <a:gd name="T1" fmla="*/ 7 h 421"/>
                <a:gd name="T2" fmla="*/ 0 w 21"/>
                <a:gd name="T3" fmla="*/ 421 h 421"/>
                <a:gd name="T4" fmla="*/ 11 w 21"/>
                <a:gd name="T5" fmla="*/ 421 h 421"/>
                <a:gd name="T6" fmla="*/ 21 w 21"/>
                <a:gd name="T7" fmla="*/ 0 h 421"/>
                <a:gd name="T8" fmla="*/ 11 w 21"/>
                <a:gd name="T9" fmla="*/ 7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421">
                  <a:moveTo>
                    <a:pt x="11" y="7"/>
                  </a:moveTo>
                  <a:lnTo>
                    <a:pt x="0" y="421"/>
                  </a:lnTo>
                  <a:lnTo>
                    <a:pt x="11" y="421"/>
                  </a:lnTo>
                  <a:lnTo>
                    <a:pt x="21" y="0"/>
                  </a:lnTo>
                  <a:lnTo>
                    <a:pt x="11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5" name="Freeform 83"/>
            <p:cNvSpPr/>
            <p:nvPr/>
          </p:nvSpPr>
          <p:spPr bwMode="auto">
            <a:xfrm>
              <a:off x="3519" y="2959"/>
              <a:ext cx="520" cy="296"/>
            </a:xfrm>
            <a:custGeom>
              <a:avLst/>
              <a:gdLst>
                <a:gd name="T0" fmla="*/ 0 w 520"/>
                <a:gd name="T1" fmla="*/ 16 h 296"/>
                <a:gd name="T2" fmla="*/ 509 w 520"/>
                <a:gd name="T3" fmla="*/ 296 h 296"/>
                <a:gd name="T4" fmla="*/ 520 w 520"/>
                <a:gd name="T5" fmla="*/ 286 h 296"/>
                <a:gd name="T6" fmla="*/ 0 w 520"/>
                <a:gd name="T7" fmla="*/ 0 h 296"/>
                <a:gd name="T8" fmla="*/ 0 w 520"/>
                <a:gd name="T9" fmla="*/ 16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0" h="296">
                  <a:moveTo>
                    <a:pt x="0" y="16"/>
                  </a:moveTo>
                  <a:lnTo>
                    <a:pt x="509" y="296"/>
                  </a:lnTo>
                  <a:lnTo>
                    <a:pt x="520" y="286"/>
                  </a:lnTo>
                  <a:lnTo>
                    <a:pt x="0" y="0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6" name="Freeform 84"/>
            <p:cNvSpPr/>
            <p:nvPr/>
          </p:nvSpPr>
          <p:spPr bwMode="auto">
            <a:xfrm>
              <a:off x="4082" y="3011"/>
              <a:ext cx="616" cy="246"/>
            </a:xfrm>
            <a:custGeom>
              <a:avLst/>
              <a:gdLst>
                <a:gd name="T0" fmla="*/ 0 w 616"/>
                <a:gd name="T1" fmla="*/ 232 h 246"/>
                <a:gd name="T2" fmla="*/ 616 w 616"/>
                <a:gd name="T3" fmla="*/ 0 h 246"/>
                <a:gd name="T4" fmla="*/ 616 w 616"/>
                <a:gd name="T5" fmla="*/ 12 h 246"/>
                <a:gd name="T6" fmla="*/ 0 w 616"/>
                <a:gd name="T7" fmla="*/ 246 h 246"/>
                <a:gd name="T8" fmla="*/ 0 w 616"/>
                <a:gd name="T9" fmla="*/ 232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6" h="246">
                  <a:moveTo>
                    <a:pt x="0" y="232"/>
                  </a:moveTo>
                  <a:lnTo>
                    <a:pt x="616" y="0"/>
                  </a:lnTo>
                  <a:lnTo>
                    <a:pt x="616" y="12"/>
                  </a:lnTo>
                  <a:lnTo>
                    <a:pt x="0" y="246"/>
                  </a:lnTo>
                  <a:lnTo>
                    <a:pt x="0" y="2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7" name="Freeform 85"/>
            <p:cNvSpPr/>
            <p:nvPr/>
          </p:nvSpPr>
          <p:spPr bwMode="auto">
            <a:xfrm>
              <a:off x="4755" y="2992"/>
              <a:ext cx="284" cy="19"/>
            </a:xfrm>
            <a:custGeom>
              <a:avLst/>
              <a:gdLst>
                <a:gd name="T0" fmla="*/ 0 w 284"/>
                <a:gd name="T1" fmla="*/ 7 h 19"/>
                <a:gd name="T2" fmla="*/ 284 w 284"/>
                <a:gd name="T3" fmla="*/ 0 h 19"/>
                <a:gd name="T4" fmla="*/ 284 w 284"/>
                <a:gd name="T5" fmla="*/ 7 h 19"/>
                <a:gd name="T6" fmla="*/ 0 w 284"/>
                <a:gd name="T7" fmla="*/ 19 h 19"/>
                <a:gd name="T8" fmla="*/ 0 w 284"/>
                <a:gd name="T9" fmla="*/ 7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4" h="19">
                  <a:moveTo>
                    <a:pt x="0" y="7"/>
                  </a:moveTo>
                  <a:lnTo>
                    <a:pt x="284" y="0"/>
                  </a:lnTo>
                  <a:lnTo>
                    <a:pt x="284" y="7"/>
                  </a:lnTo>
                  <a:lnTo>
                    <a:pt x="0" y="19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8" name="Freeform 86"/>
            <p:cNvSpPr/>
            <p:nvPr/>
          </p:nvSpPr>
          <p:spPr bwMode="auto">
            <a:xfrm>
              <a:off x="4343" y="3013"/>
              <a:ext cx="360" cy="452"/>
            </a:xfrm>
            <a:custGeom>
              <a:avLst/>
              <a:gdLst>
                <a:gd name="T0" fmla="*/ 360 w 360"/>
                <a:gd name="T1" fmla="*/ 0 h 452"/>
                <a:gd name="T2" fmla="*/ 0 w 360"/>
                <a:gd name="T3" fmla="*/ 452 h 452"/>
                <a:gd name="T4" fmla="*/ 16 w 360"/>
                <a:gd name="T5" fmla="*/ 452 h 452"/>
                <a:gd name="T6" fmla="*/ 360 w 360"/>
                <a:gd name="T7" fmla="*/ 10 h 452"/>
                <a:gd name="T8" fmla="*/ 360 w 360"/>
                <a:gd name="T9" fmla="*/ 0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0" h="452">
                  <a:moveTo>
                    <a:pt x="360" y="0"/>
                  </a:moveTo>
                  <a:lnTo>
                    <a:pt x="0" y="452"/>
                  </a:lnTo>
                  <a:lnTo>
                    <a:pt x="16" y="452"/>
                  </a:lnTo>
                  <a:lnTo>
                    <a:pt x="360" y="10"/>
                  </a:lnTo>
                  <a:lnTo>
                    <a:pt x="36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9" name="Freeform 87"/>
            <p:cNvSpPr/>
            <p:nvPr/>
          </p:nvSpPr>
          <p:spPr bwMode="auto">
            <a:xfrm>
              <a:off x="4532" y="3023"/>
              <a:ext cx="180" cy="270"/>
            </a:xfrm>
            <a:custGeom>
              <a:avLst/>
              <a:gdLst>
                <a:gd name="T0" fmla="*/ 171 w 180"/>
                <a:gd name="T1" fmla="*/ 0 h 270"/>
                <a:gd name="T2" fmla="*/ 0 w 180"/>
                <a:gd name="T3" fmla="*/ 262 h 270"/>
                <a:gd name="T4" fmla="*/ 14 w 180"/>
                <a:gd name="T5" fmla="*/ 270 h 270"/>
                <a:gd name="T6" fmla="*/ 180 w 180"/>
                <a:gd name="T7" fmla="*/ 0 h 270"/>
                <a:gd name="T8" fmla="*/ 171 w 180"/>
                <a:gd name="T9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0" h="270">
                  <a:moveTo>
                    <a:pt x="171" y="0"/>
                  </a:moveTo>
                  <a:lnTo>
                    <a:pt x="0" y="262"/>
                  </a:lnTo>
                  <a:lnTo>
                    <a:pt x="14" y="270"/>
                  </a:lnTo>
                  <a:lnTo>
                    <a:pt x="180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0" name="Freeform 88"/>
            <p:cNvSpPr/>
            <p:nvPr/>
          </p:nvSpPr>
          <p:spPr bwMode="auto">
            <a:xfrm>
              <a:off x="4352" y="3330"/>
              <a:ext cx="149" cy="143"/>
            </a:xfrm>
            <a:custGeom>
              <a:avLst/>
              <a:gdLst>
                <a:gd name="T0" fmla="*/ 149 w 149"/>
                <a:gd name="T1" fmla="*/ 0 h 143"/>
                <a:gd name="T2" fmla="*/ 0 w 149"/>
                <a:gd name="T3" fmla="*/ 133 h 143"/>
                <a:gd name="T4" fmla="*/ 7 w 149"/>
                <a:gd name="T5" fmla="*/ 143 h 143"/>
                <a:gd name="T6" fmla="*/ 149 w 149"/>
                <a:gd name="T7" fmla="*/ 8 h 143"/>
                <a:gd name="T8" fmla="*/ 149 w 149"/>
                <a:gd name="T9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143">
                  <a:moveTo>
                    <a:pt x="149" y="0"/>
                  </a:moveTo>
                  <a:lnTo>
                    <a:pt x="0" y="133"/>
                  </a:lnTo>
                  <a:lnTo>
                    <a:pt x="7" y="143"/>
                  </a:lnTo>
                  <a:lnTo>
                    <a:pt x="149" y="8"/>
                  </a:lnTo>
                  <a:lnTo>
                    <a:pt x="14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1" name="Freeform 89"/>
            <p:cNvSpPr/>
            <p:nvPr/>
          </p:nvSpPr>
          <p:spPr bwMode="auto">
            <a:xfrm>
              <a:off x="3497" y="3262"/>
              <a:ext cx="542" cy="166"/>
            </a:xfrm>
            <a:custGeom>
              <a:avLst/>
              <a:gdLst>
                <a:gd name="T0" fmla="*/ 0 w 542"/>
                <a:gd name="T1" fmla="*/ 151 h 166"/>
                <a:gd name="T2" fmla="*/ 533 w 542"/>
                <a:gd name="T3" fmla="*/ 0 h 166"/>
                <a:gd name="T4" fmla="*/ 542 w 542"/>
                <a:gd name="T5" fmla="*/ 9 h 166"/>
                <a:gd name="T6" fmla="*/ 0 w 542"/>
                <a:gd name="T7" fmla="*/ 166 h 166"/>
                <a:gd name="T8" fmla="*/ 0 w 542"/>
                <a:gd name="T9" fmla="*/ 151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2" h="166">
                  <a:moveTo>
                    <a:pt x="0" y="151"/>
                  </a:moveTo>
                  <a:lnTo>
                    <a:pt x="533" y="0"/>
                  </a:lnTo>
                  <a:lnTo>
                    <a:pt x="542" y="9"/>
                  </a:lnTo>
                  <a:lnTo>
                    <a:pt x="0" y="166"/>
                  </a:lnTo>
                  <a:lnTo>
                    <a:pt x="0" y="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2" name="Freeform 90"/>
            <p:cNvSpPr/>
            <p:nvPr/>
          </p:nvSpPr>
          <p:spPr bwMode="auto">
            <a:xfrm>
              <a:off x="3509" y="3430"/>
              <a:ext cx="789" cy="61"/>
            </a:xfrm>
            <a:custGeom>
              <a:avLst/>
              <a:gdLst>
                <a:gd name="T0" fmla="*/ 0 w 789"/>
                <a:gd name="T1" fmla="*/ 0 h 61"/>
                <a:gd name="T2" fmla="*/ 789 w 789"/>
                <a:gd name="T3" fmla="*/ 52 h 61"/>
                <a:gd name="T4" fmla="*/ 789 w 789"/>
                <a:gd name="T5" fmla="*/ 61 h 61"/>
                <a:gd name="T6" fmla="*/ 0 w 789"/>
                <a:gd name="T7" fmla="*/ 7 h 61"/>
                <a:gd name="T8" fmla="*/ 0 w 789"/>
                <a:gd name="T9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9" h="61">
                  <a:moveTo>
                    <a:pt x="0" y="0"/>
                  </a:moveTo>
                  <a:lnTo>
                    <a:pt x="789" y="52"/>
                  </a:lnTo>
                  <a:lnTo>
                    <a:pt x="789" y="61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3" name="Freeform 91"/>
            <p:cNvSpPr/>
            <p:nvPr/>
          </p:nvSpPr>
          <p:spPr bwMode="auto">
            <a:xfrm>
              <a:off x="4066" y="3267"/>
              <a:ext cx="234" cy="210"/>
            </a:xfrm>
            <a:custGeom>
              <a:avLst/>
              <a:gdLst>
                <a:gd name="T0" fmla="*/ 0 w 234"/>
                <a:gd name="T1" fmla="*/ 0 h 210"/>
                <a:gd name="T2" fmla="*/ 234 w 234"/>
                <a:gd name="T3" fmla="*/ 210 h 210"/>
                <a:gd name="T4" fmla="*/ 234 w 234"/>
                <a:gd name="T5" fmla="*/ 198 h 210"/>
                <a:gd name="T6" fmla="*/ 11 w 234"/>
                <a:gd name="T7" fmla="*/ 0 h 210"/>
                <a:gd name="T8" fmla="*/ 0 w 234"/>
                <a:gd name="T9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210">
                  <a:moveTo>
                    <a:pt x="0" y="0"/>
                  </a:moveTo>
                  <a:lnTo>
                    <a:pt x="234" y="210"/>
                  </a:lnTo>
                  <a:lnTo>
                    <a:pt x="234" y="198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4" name="Oval 92"/>
            <p:cNvSpPr>
              <a:spLocks noChangeArrowheads="1"/>
            </p:cNvSpPr>
            <p:nvPr/>
          </p:nvSpPr>
          <p:spPr bwMode="auto">
            <a:xfrm>
              <a:off x="2830" y="965"/>
              <a:ext cx="78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5" name="Oval 93"/>
            <p:cNvSpPr>
              <a:spLocks noChangeArrowheads="1"/>
            </p:cNvSpPr>
            <p:nvPr/>
          </p:nvSpPr>
          <p:spPr bwMode="auto">
            <a:xfrm>
              <a:off x="3374" y="1076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6" name="Oval 94"/>
            <p:cNvSpPr>
              <a:spLocks noChangeArrowheads="1"/>
            </p:cNvSpPr>
            <p:nvPr/>
          </p:nvSpPr>
          <p:spPr bwMode="auto">
            <a:xfrm>
              <a:off x="3424" y="719"/>
              <a:ext cx="69" cy="6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7" name="Oval 95"/>
            <p:cNvSpPr>
              <a:spLocks noChangeArrowheads="1"/>
            </p:cNvSpPr>
            <p:nvPr/>
          </p:nvSpPr>
          <p:spPr bwMode="auto">
            <a:xfrm>
              <a:off x="3623" y="593"/>
              <a:ext cx="78" cy="8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8" name="Oval 96"/>
            <p:cNvSpPr>
              <a:spLocks noChangeArrowheads="1"/>
            </p:cNvSpPr>
            <p:nvPr/>
          </p:nvSpPr>
          <p:spPr bwMode="auto">
            <a:xfrm>
              <a:off x="4044" y="984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9" name="Oval 97"/>
            <p:cNvSpPr>
              <a:spLocks noChangeArrowheads="1"/>
            </p:cNvSpPr>
            <p:nvPr/>
          </p:nvSpPr>
          <p:spPr bwMode="auto">
            <a:xfrm>
              <a:off x="4399" y="832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0" name="Oval 98"/>
            <p:cNvSpPr>
              <a:spLocks noChangeArrowheads="1"/>
            </p:cNvSpPr>
            <p:nvPr/>
          </p:nvSpPr>
          <p:spPr bwMode="auto">
            <a:xfrm>
              <a:off x="4700" y="1076"/>
              <a:ext cx="69" cy="6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1" name="Oval 99"/>
            <p:cNvSpPr>
              <a:spLocks noChangeArrowheads="1"/>
            </p:cNvSpPr>
            <p:nvPr/>
          </p:nvSpPr>
          <p:spPr bwMode="auto">
            <a:xfrm>
              <a:off x="4745" y="2263"/>
              <a:ext cx="64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2" name="Oval 100"/>
            <p:cNvSpPr>
              <a:spLocks noChangeArrowheads="1"/>
            </p:cNvSpPr>
            <p:nvPr/>
          </p:nvSpPr>
          <p:spPr bwMode="auto">
            <a:xfrm>
              <a:off x="3800" y="1583"/>
              <a:ext cx="50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3" name="Oval 101"/>
            <p:cNvSpPr>
              <a:spLocks noChangeArrowheads="1"/>
            </p:cNvSpPr>
            <p:nvPr/>
          </p:nvSpPr>
          <p:spPr bwMode="auto">
            <a:xfrm>
              <a:off x="4949" y="2499"/>
              <a:ext cx="92" cy="9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4" name="Oval 102"/>
            <p:cNvSpPr>
              <a:spLocks noChangeArrowheads="1"/>
            </p:cNvSpPr>
            <p:nvPr/>
          </p:nvSpPr>
          <p:spPr bwMode="auto">
            <a:xfrm>
              <a:off x="4272" y="1706"/>
              <a:ext cx="106" cy="10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5" name="Oval 103"/>
            <p:cNvSpPr>
              <a:spLocks noChangeArrowheads="1"/>
            </p:cNvSpPr>
            <p:nvPr/>
          </p:nvSpPr>
          <p:spPr bwMode="auto">
            <a:xfrm>
              <a:off x="4518" y="1550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6" name="Oval 104"/>
            <p:cNvSpPr>
              <a:spLocks noChangeArrowheads="1"/>
            </p:cNvSpPr>
            <p:nvPr/>
          </p:nvSpPr>
          <p:spPr bwMode="auto">
            <a:xfrm>
              <a:off x="5032" y="1124"/>
              <a:ext cx="85" cy="8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7" name="Oval 105"/>
            <p:cNvSpPr>
              <a:spLocks noChangeArrowheads="1"/>
            </p:cNvSpPr>
            <p:nvPr/>
          </p:nvSpPr>
          <p:spPr bwMode="auto">
            <a:xfrm>
              <a:off x="5039" y="1536"/>
              <a:ext cx="92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8" name="Oval 106"/>
            <p:cNvSpPr>
              <a:spLocks noChangeArrowheads="1"/>
            </p:cNvSpPr>
            <p:nvPr/>
          </p:nvSpPr>
          <p:spPr bwMode="auto">
            <a:xfrm>
              <a:off x="5155" y="2440"/>
              <a:ext cx="66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9" name="Oval 107"/>
            <p:cNvSpPr>
              <a:spLocks noChangeArrowheads="1"/>
            </p:cNvSpPr>
            <p:nvPr/>
          </p:nvSpPr>
          <p:spPr bwMode="auto">
            <a:xfrm>
              <a:off x="5342" y="2040"/>
              <a:ext cx="83" cy="8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0" name="Oval 108"/>
            <p:cNvSpPr>
              <a:spLocks noChangeArrowheads="1"/>
            </p:cNvSpPr>
            <p:nvPr/>
          </p:nvSpPr>
          <p:spPr bwMode="auto">
            <a:xfrm>
              <a:off x="4196" y="2078"/>
              <a:ext cx="47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1" name="Oval 109"/>
            <p:cNvSpPr>
              <a:spLocks noChangeArrowheads="1"/>
            </p:cNvSpPr>
            <p:nvPr/>
          </p:nvSpPr>
          <p:spPr bwMode="auto">
            <a:xfrm>
              <a:off x="4293" y="3454"/>
              <a:ext cx="76" cy="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2" name="Oval 110"/>
            <p:cNvSpPr>
              <a:spLocks noChangeArrowheads="1"/>
            </p:cNvSpPr>
            <p:nvPr/>
          </p:nvSpPr>
          <p:spPr bwMode="auto">
            <a:xfrm>
              <a:off x="4482" y="3274"/>
              <a:ext cx="74" cy="7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3" name="Oval 111"/>
            <p:cNvSpPr>
              <a:spLocks noChangeArrowheads="1"/>
            </p:cNvSpPr>
            <p:nvPr/>
          </p:nvSpPr>
          <p:spPr bwMode="auto">
            <a:xfrm>
              <a:off x="4693" y="2971"/>
              <a:ext cx="62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4" name="Oval 112"/>
            <p:cNvSpPr>
              <a:spLocks noChangeArrowheads="1"/>
            </p:cNvSpPr>
            <p:nvPr/>
          </p:nvSpPr>
          <p:spPr bwMode="auto">
            <a:xfrm>
              <a:off x="5039" y="2954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5" name="Oval 113"/>
            <p:cNvSpPr>
              <a:spLocks noChangeArrowheads="1"/>
            </p:cNvSpPr>
            <p:nvPr/>
          </p:nvSpPr>
          <p:spPr bwMode="auto">
            <a:xfrm>
              <a:off x="4025" y="3224"/>
              <a:ext cx="62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6" name="Oval 114"/>
            <p:cNvSpPr>
              <a:spLocks noChangeArrowheads="1"/>
            </p:cNvSpPr>
            <p:nvPr/>
          </p:nvSpPr>
          <p:spPr bwMode="auto">
            <a:xfrm>
              <a:off x="3381" y="1169"/>
              <a:ext cx="59" cy="5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7" name="Oval 115"/>
            <p:cNvSpPr>
              <a:spLocks noChangeArrowheads="1"/>
            </p:cNvSpPr>
            <p:nvPr/>
          </p:nvSpPr>
          <p:spPr bwMode="auto">
            <a:xfrm>
              <a:off x="2574" y="2073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8" name="Oval 116"/>
            <p:cNvSpPr>
              <a:spLocks noChangeArrowheads="1"/>
            </p:cNvSpPr>
            <p:nvPr/>
          </p:nvSpPr>
          <p:spPr bwMode="auto">
            <a:xfrm>
              <a:off x="2410" y="2459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9" name="Oval 117"/>
            <p:cNvSpPr>
              <a:spLocks noChangeArrowheads="1"/>
            </p:cNvSpPr>
            <p:nvPr/>
          </p:nvSpPr>
          <p:spPr bwMode="auto">
            <a:xfrm>
              <a:off x="2867" y="3174"/>
              <a:ext cx="79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0" name="Oval 118"/>
            <p:cNvSpPr>
              <a:spLocks noChangeArrowheads="1"/>
            </p:cNvSpPr>
            <p:nvPr/>
          </p:nvSpPr>
          <p:spPr bwMode="auto">
            <a:xfrm>
              <a:off x="2811" y="2862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1" name="Oval 119"/>
            <p:cNvSpPr>
              <a:spLocks noChangeArrowheads="1"/>
            </p:cNvSpPr>
            <p:nvPr/>
          </p:nvSpPr>
          <p:spPr bwMode="auto">
            <a:xfrm>
              <a:off x="2867" y="2791"/>
              <a:ext cx="95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2" name="Oval 120"/>
            <p:cNvSpPr>
              <a:spLocks noChangeArrowheads="1"/>
            </p:cNvSpPr>
            <p:nvPr/>
          </p:nvSpPr>
          <p:spPr bwMode="auto">
            <a:xfrm>
              <a:off x="2410" y="1635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3" name="Oval 121"/>
            <p:cNvSpPr>
              <a:spLocks noChangeArrowheads="1"/>
            </p:cNvSpPr>
            <p:nvPr/>
          </p:nvSpPr>
          <p:spPr bwMode="auto">
            <a:xfrm>
              <a:off x="3599" y="2270"/>
              <a:ext cx="45" cy="4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4" name="Oval 122"/>
            <p:cNvSpPr>
              <a:spLocks noChangeArrowheads="1"/>
            </p:cNvSpPr>
            <p:nvPr/>
          </p:nvSpPr>
          <p:spPr bwMode="auto">
            <a:xfrm>
              <a:off x="3462" y="2918"/>
              <a:ext cx="59" cy="6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5" name="Oval 123"/>
            <p:cNvSpPr>
              <a:spLocks noChangeArrowheads="1"/>
            </p:cNvSpPr>
            <p:nvPr/>
          </p:nvSpPr>
          <p:spPr bwMode="auto">
            <a:xfrm>
              <a:off x="3594" y="3449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6" name="Oval 124"/>
            <p:cNvSpPr>
              <a:spLocks noChangeArrowheads="1"/>
            </p:cNvSpPr>
            <p:nvPr/>
          </p:nvSpPr>
          <p:spPr bwMode="auto">
            <a:xfrm>
              <a:off x="3445" y="3399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7" name="Oval 125"/>
            <p:cNvSpPr>
              <a:spLocks noChangeArrowheads="1"/>
            </p:cNvSpPr>
            <p:nvPr/>
          </p:nvSpPr>
          <p:spPr bwMode="auto">
            <a:xfrm>
              <a:off x="2792" y="1270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8" name="Oval 126"/>
            <p:cNvSpPr>
              <a:spLocks noChangeArrowheads="1"/>
            </p:cNvSpPr>
            <p:nvPr/>
          </p:nvSpPr>
          <p:spPr bwMode="auto">
            <a:xfrm>
              <a:off x="2564" y="1756"/>
              <a:ext cx="95" cy="9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9" name="Oval 127"/>
            <p:cNvSpPr>
              <a:spLocks noChangeArrowheads="1"/>
            </p:cNvSpPr>
            <p:nvPr/>
          </p:nvSpPr>
          <p:spPr bwMode="auto">
            <a:xfrm>
              <a:off x="3107" y="1756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0" name="Oval 128"/>
            <p:cNvSpPr>
              <a:spLocks noChangeArrowheads="1"/>
            </p:cNvSpPr>
            <p:nvPr/>
          </p:nvSpPr>
          <p:spPr bwMode="auto">
            <a:xfrm>
              <a:off x="3263" y="2030"/>
              <a:ext cx="99" cy="1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1" name="Oval 129"/>
            <p:cNvSpPr>
              <a:spLocks noChangeArrowheads="1"/>
            </p:cNvSpPr>
            <p:nvPr/>
          </p:nvSpPr>
          <p:spPr bwMode="auto">
            <a:xfrm>
              <a:off x="3021" y="2412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2" name="Oval 130"/>
            <p:cNvSpPr>
              <a:spLocks noChangeArrowheads="1"/>
            </p:cNvSpPr>
            <p:nvPr/>
          </p:nvSpPr>
          <p:spPr bwMode="auto">
            <a:xfrm>
              <a:off x="3919" y="2828"/>
              <a:ext cx="102" cy="10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3" name="Oval 131"/>
            <p:cNvSpPr>
              <a:spLocks noChangeArrowheads="1"/>
            </p:cNvSpPr>
            <p:nvPr/>
          </p:nvSpPr>
          <p:spPr bwMode="auto">
            <a:xfrm>
              <a:off x="4163" y="2705"/>
              <a:ext cx="45" cy="4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4" name="Oval 132"/>
            <p:cNvSpPr>
              <a:spLocks noChangeArrowheads="1"/>
            </p:cNvSpPr>
            <p:nvPr/>
          </p:nvSpPr>
          <p:spPr bwMode="auto">
            <a:xfrm>
              <a:off x="4281" y="638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5" name="Freeform 133"/>
            <p:cNvSpPr/>
            <p:nvPr/>
          </p:nvSpPr>
          <p:spPr bwMode="auto">
            <a:xfrm>
              <a:off x="2893" y="641"/>
              <a:ext cx="744" cy="357"/>
            </a:xfrm>
            <a:custGeom>
              <a:avLst/>
              <a:gdLst>
                <a:gd name="T0" fmla="*/ 0 w 744"/>
                <a:gd name="T1" fmla="*/ 343 h 357"/>
                <a:gd name="T2" fmla="*/ 734 w 744"/>
                <a:gd name="T3" fmla="*/ 0 h 357"/>
                <a:gd name="T4" fmla="*/ 744 w 744"/>
                <a:gd name="T5" fmla="*/ 11 h 357"/>
                <a:gd name="T6" fmla="*/ 8 w 744"/>
                <a:gd name="T7" fmla="*/ 357 h 357"/>
                <a:gd name="T8" fmla="*/ 0 w 744"/>
                <a:gd name="T9" fmla="*/ 343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4" h="357">
                  <a:moveTo>
                    <a:pt x="0" y="343"/>
                  </a:moveTo>
                  <a:lnTo>
                    <a:pt x="734" y="0"/>
                  </a:lnTo>
                  <a:lnTo>
                    <a:pt x="744" y="11"/>
                  </a:lnTo>
                  <a:lnTo>
                    <a:pt x="8" y="357"/>
                  </a:lnTo>
                  <a:lnTo>
                    <a:pt x="0" y="3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6" name="Freeform 134"/>
            <p:cNvSpPr/>
            <p:nvPr/>
          </p:nvSpPr>
          <p:spPr bwMode="auto">
            <a:xfrm>
              <a:off x="3694" y="633"/>
              <a:ext cx="592" cy="50"/>
            </a:xfrm>
            <a:custGeom>
              <a:avLst/>
              <a:gdLst>
                <a:gd name="T0" fmla="*/ 0 w 592"/>
                <a:gd name="T1" fmla="*/ 0 h 50"/>
                <a:gd name="T2" fmla="*/ 592 w 592"/>
                <a:gd name="T3" fmla="*/ 41 h 50"/>
                <a:gd name="T4" fmla="*/ 592 w 592"/>
                <a:gd name="T5" fmla="*/ 50 h 50"/>
                <a:gd name="T6" fmla="*/ 0 w 592"/>
                <a:gd name="T7" fmla="*/ 12 h 50"/>
                <a:gd name="T8" fmla="*/ 0 w 592"/>
                <a:gd name="T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50">
                  <a:moveTo>
                    <a:pt x="0" y="0"/>
                  </a:moveTo>
                  <a:lnTo>
                    <a:pt x="592" y="41"/>
                  </a:lnTo>
                  <a:lnTo>
                    <a:pt x="592" y="50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7" name="Freeform 135"/>
            <p:cNvSpPr/>
            <p:nvPr/>
          </p:nvSpPr>
          <p:spPr bwMode="auto">
            <a:xfrm>
              <a:off x="3694" y="641"/>
              <a:ext cx="713" cy="234"/>
            </a:xfrm>
            <a:custGeom>
              <a:avLst/>
              <a:gdLst>
                <a:gd name="T0" fmla="*/ 0 w 713"/>
                <a:gd name="T1" fmla="*/ 7 h 234"/>
                <a:gd name="T2" fmla="*/ 713 w 713"/>
                <a:gd name="T3" fmla="*/ 234 h 234"/>
                <a:gd name="T4" fmla="*/ 713 w 713"/>
                <a:gd name="T5" fmla="*/ 222 h 234"/>
                <a:gd name="T6" fmla="*/ 0 w 713"/>
                <a:gd name="T7" fmla="*/ 0 h 234"/>
                <a:gd name="T8" fmla="*/ 0 w 713"/>
                <a:gd name="T9" fmla="*/ 7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3" h="234">
                  <a:moveTo>
                    <a:pt x="0" y="7"/>
                  </a:moveTo>
                  <a:lnTo>
                    <a:pt x="713" y="234"/>
                  </a:lnTo>
                  <a:lnTo>
                    <a:pt x="713" y="222"/>
                  </a:lnTo>
                  <a:lnTo>
                    <a:pt x="0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8" name="Freeform 136"/>
            <p:cNvSpPr/>
            <p:nvPr/>
          </p:nvSpPr>
          <p:spPr bwMode="auto">
            <a:xfrm>
              <a:off x="4338" y="697"/>
              <a:ext cx="705" cy="464"/>
            </a:xfrm>
            <a:custGeom>
              <a:avLst/>
              <a:gdLst>
                <a:gd name="T0" fmla="*/ 0 w 705"/>
                <a:gd name="T1" fmla="*/ 15 h 464"/>
                <a:gd name="T2" fmla="*/ 701 w 705"/>
                <a:gd name="T3" fmla="*/ 464 h 464"/>
                <a:gd name="T4" fmla="*/ 705 w 705"/>
                <a:gd name="T5" fmla="*/ 457 h 464"/>
                <a:gd name="T6" fmla="*/ 7 w 705"/>
                <a:gd name="T7" fmla="*/ 0 h 464"/>
                <a:gd name="T8" fmla="*/ 0 w 705"/>
                <a:gd name="T9" fmla="*/ 15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5" h="464">
                  <a:moveTo>
                    <a:pt x="0" y="15"/>
                  </a:moveTo>
                  <a:lnTo>
                    <a:pt x="701" y="464"/>
                  </a:lnTo>
                  <a:lnTo>
                    <a:pt x="705" y="457"/>
                  </a:lnTo>
                  <a:lnTo>
                    <a:pt x="7" y="0"/>
                  </a:lnTo>
                  <a:lnTo>
                    <a:pt x="0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9" name="Freeform 137"/>
            <p:cNvSpPr/>
            <p:nvPr/>
          </p:nvSpPr>
          <p:spPr bwMode="auto">
            <a:xfrm>
              <a:off x="5086" y="2111"/>
              <a:ext cx="301" cy="850"/>
            </a:xfrm>
            <a:custGeom>
              <a:avLst/>
              <a:gdLst>
                <a:gd name="T0" fmla="*/ 301 w 301"/>
                <a:gd name="T1" fmla="*/ 0 h 850"/>
                <a:gd name="T2" fmla="*/ 12 w 301"/>
                <a:gd name="T3" fmla="*/ 850 h 850"/>
                <a:gd name="T4" fmla="*/ 0 w 301"/>
                <a:gd name="T5" fmla="*/ 850 h 850"/>
                <a:gd name="T6" fmla="*/ 289 w 301"/>
                <a:gd name="T7" fmla="*/ 0 h 850"/>
                <a:gd name="T8" fmla="*/ 301 w 301"/>
                <a:gd name="T9" fmla="*/ 0 h 8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1" h="850">
                  <a:moveTo>
                    <a:pt x="301" y="0"/>
                  </a:moveTo>
                  <a:lnTo>
                    <a:pt x="12" y="850"/>
                  </a:lnTo>
                  <a:lnTo>
                    <a:pt x="0" y="850"/>
                  </a:lnTo>
                  <a:lnTo>
                    <a:pt x="289" y="0"/>
                  </a:lnTo>
                  <a:lnTo>
                    <a:pt x="30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0" name="Freeform 138"/>
            <p:cNvSpPr/>
            <p:nvPr/>
          </p:nvSpPr>
          <p:spPr bwMode="auto">
            <a:xfrm>
              <a:off x="4359" y="3018"/>
              <a:ext cx="703" cy="469"/>
            </a:xfrm>
            <a:custGeom>
              <a:avLst/>
              <a:gdLst>
                <a:gd name="T0" fmla="*/ 0 w 703"/>
                <a:gd name="T1" fmla="*/ 469 h 469"/>
                <a:gd name="T2" fmla="*/ 703 w 703"/>
                <a:gd name="T3" fmla="*/ 5 h 469"/>
                <a:gd name="T4" fmla="*/ 692 w 703"/>
                <a:gd name="T5" fmla="*/ 0 h 469"/>
                <a:gd name="T6" fmla="*/ 0 w 703"/>
                <a:gd name="T7" fmla="*/ 459 h 469"/>
                <a:gd name="T8" fmla="*/ 0 w 703"/>
                <a:gd name="T9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3" h="469">
                  <a:moveTo>
                    <a:pt x="0" y="469"/>
                  </a:moveTo>
                  <a:lnTo>
                    <a:pt x="703" y="5"/>
                  </a:lnTo>
                  <a:lnTo>
                    <a:pt x="692" y="0"/>
                  </a:lnTo>
                  <a:lnTo>
                    <a:pt x="0" y="459"/>
                  </a:lnTo>
                  <a:lnTo>
                    <a:pt x="0" y="4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1" name="Freeform 139"/>
            <p:cNvSpPr/>
            <p:nvPr/>
          </p:nvSpPr>
          <p:spPr bwMode="auto">
            <a:xfrm>
              <a:off x="2929" y="3229"/>
              <a:ext cx="521" cy="213"/>
            </a:xfrm>
            <a:custGeom>
              <a:avLst/>
              <a:gdLst>
                <a:gd name="T0" fmla="*/ 0 w 521"/>
                <a:gd name="T1" fmla="*/ 11 h 213"/>
                <a:gd name="T2" fmla="*/ 521 w 521"/>
                <a:gd name="T3" fmla="*/ 213 h 213"/>
                <a:gd name="T4" fmla="*/ 521 w 521"/>
                <a:gd name="T5" fmla="*/ 196 h 213"/>
                <a:gd name="T6" fmla="*/ 7 w 521"/>
                <a:gd name="T7" fmla="*/ 0 h 213"/>
                <a:gd name="T8" fmla="*/ 0 w 521"/>
                <a:gd name="T9" fmla="*/ 11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213">
                  <a:moveTo>
                    <a:pt x="0" y="11"/>
                  </a:moveTo>
                  <a:lnTo>
                    <a:pt x="521" y="213"/>
                  </a:lnTo>
                  <a:lnTo>
                    <a:pt x="521" y="196"/>
                  </a:lnTo>
                  <a:lnTo>
                    <a:pt x="7" y="0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2" name="Freeform 140"/>
            <p:cNvSpPr/>
            <p:nvPr/>
          </p:nvSpPr>
          <p:spPr bwMode="auto">
            <a:xfrm>
              <a:off x="2460" y="2537"/>
              <a:ext cx="431" cy="658"/>
            </a:xfrm>
            <a:custGeom>
              <a:avLst/>
              <a:gdLst>
                <a:gd name="T0" fmla="*/ 0 w 431"/>
                <a:gd name="T1" fmla="*/ 0 h 658"/>
                <a:gd name="T2" fmla="*/ 419 w 431"/>
                <a:gd name="T3" fmla="*/ 658 h 658"/>
                <a:gd name="T4" fmla="*/ 431 w 431"/>
                <a:gd name="T5" fmla="*/ 651 h 658"/>
                <a:gd name="T6" fmla="*/ 12 w 431"/>
                <a:gd name="T7" fmla="*/ 0 h 658"/>
                <a:gd name="T8" fmla="*/ 0 w 431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1" h="658">
                  <a:moveTo>
                    <a:pt x="0" y="0"/>
                  </a:moveTo>
                  <a:lnTo>
                    <a:pt x="419" y="658"/>
                  </a:lnTo>
                  <a:lnTo>
                    <a:pt x="431" y="651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3" name="Rectangle 141"/>
            <p:cNvSpPr>
              <a:spLocks noChangeArrowheads="1"/>
            </p:cNvSpPr>
            <p:nvPr/>
          </p:nvSpPr>
          <p:spPr bwMode="auto">
            <a:xfrm>
              <a:off x="2446" y="1716"/>
              <a:ext cx="9" cy="76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4" name="Freeform 142"/>
            <p:cNvSpPr/>
            <p:nvPr/>
          </p:nvSpPr>
          <p:spPr bwMode="auto">
            <a:xfrm>
              <a:off x="2467" y="1026"/>
              <a:ext cx="393" cy="635"/>
            </a:xfrm>
            <a:custGeom>
              <a:avLst/>
              <a:gdLst>
                <a:gd name="T0" fmla="*/ 0 w 393"/>
                <a:gd name="T1" fmla="*/ 623 h 635"/>
                <a:gd name="T2" fmla="*/ 381 w 393"/>
                <a:gd name="T3" fmla="*/ 0 h 635"/>
                <a:gd name="T4" fmla="*/ 393 w 393"/>
                <a:gd name="T5" fmla="*/ 0 h 635"/>
                <a:gd name="T6" fmla="*/ 12 w 393"/>
                <a:gd name="T7" fmla="*/ 635 h 635"/>
                <a:gd name="T8" fmla="*/ 0 w 393"/>
                <a:gd name="T9" fmla="*/ 623 h 6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3" h="635">
                  <a:moveTo>
                    <a:pt x="0" y="623"/>
                  </a:moveTo>
                  <a:lnTo>
                    <a:pt x="381" y="0"/>
                  </a:lnTo>
                  <a:lnTo>
                    <a:pt x="393" y="0"/>
                  </a:lnTo>
                  <a:lnTo>
                    <a:pt x="12" y="635"/>
                  </a:lnTo>
                  <a:lnTo>
                    <a:pt x="0" y="6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5" name="Freeform 143"/>
            <p:cNvSpPr/>
            <p:nvPr/>
          </p:nvSpPr>
          <p:spPr bwMode="auto">
            <a:xfrm>
              <a:off x="2616" y="1034"/>
              <a:ext cx="247" cy="741"/>
            </a:xfrm>
            <a:custGeom>
              <a:avLst/>
              <a:gdLst>
                <a:gd name="T0" fmla="*/ 235 w 247"/>
                <a:gd name="T1" fmla="*/ 0 h 741"/>
                <a:gd name="T2" fmla="*/ 0 w 247"/>
                <a:gd name="T3" fmla="*/ 734 h 741"/>
                <a:gd name="T4" fmla="*/ 17 w 247"/>
                <a:gd name="T5" fmla="*/ 741 h 741"/>
                <a:gd name="T6" fmla="*/ 247 w 247"/>
                <a:gd name="T7" fmla="*/ 0 h 741"/>
                <a:gd name="T8" fmla="*/ 235 w 247"/>
                <a:gd name="T9" fmla="*/ 0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741">
                  <a:moveTo>
                    <a:pt x="235" y="0"/>
                  </a:moveTo>
                  <a:lnTo>
                    <a:pt x="0" y="734"/>
                  </a:lnTo>
                  <a:lnTo>
                    <a:pt x="17" y="741"/>
                  </a:lnTo>
                  <a:lnTo>
                    <a:pt x="247" y="0"/>
                  </a:lnTo>
                  <a:lnTo>
                    <a:pt x="2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6" name="Freeform 144"/>
            <p:cNvSpPr/>
            <p:nvPr/>
          </p:nvSpPr>
          <p:spPr bwMode="auto">
            <a:xfrm>
              <a:off x="3429" y="659"/>
              <a:ext cx="222" cy="431"/>
            </a:xfrm>
            <a:custGeom>
              <a:avLst/>
              <a:gdLst>
                <a:gd name="T0" fmla="*/ 208 w 222"/>
                <a:gd name="T1" fmla="*/ 0 h 431"/>
                <a:gd name="T2" fmla="*/ 0 w 222"/>
                <a:gd name="T3" fmla="*/ 424 h 431"/>
                <a:gd name="T4" fmla="*/ 9 w 222"/>
                <a:gd name="T5" fmla="*/ 431 h 431"/>
                <a:gd name="T6" fmla="*/ 222 w 222"/>
                <a:gd name="T7" fmla="*/ 0 h 431"/>
                <a:gd name="T8" fmla="*/ 208 w 222"/>
                <a:gd name="T9" fmla="*/ 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2" h="431">
                  <a:moveTo>
                    <a:pt x="208" y="0"/>
                  </a:moveTo>
                  <a:lnTo>
                    <a:pt x="0" y="424"/>
                  </a:lnTo>
                  <a:lnTo>
                    <a:pt x="9" y="431"/>
                  </a:lnTo>
                  <a:lnTo>
                    <a:pt x="222" y="0"/>
                  </a:lnTo>
                  <a:lnTo>
                    <a:pt x="20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7" name="Freeform 145"/>
            <p:cNvSpPr/>
            <p:nvPr/>
          </p:nvSpPr>
          <p:spPr bwMode="auto">
            <a:xfrm>
              <a:off x="3455" y="882"/>
              <a:ext cx="961" cy="239"/>
            </a:xfrm>
            <a:custGeom>
              <a:avLst/>
              <a:gdLst>
                <a:gd name="T0" fmla="*/ 0 w 961"/>
                <a:gd name="T1" fmla="*/ 225 h 239"/>
                <a:gd name="T2" fmla="*/ 961 w 961"/>
                <a:gd name="T3" fmla="*/ 0 h 239"/>
                <a:gd name="T4" fmla="*/ 961 w 961"/>
                <a:gd name="T5" fmla="*/ 12 h 239"/>
                <a:gd name="T6" fmla="*/ 0 w 961"/>
                <a:gd name="T7" fmla="*/ 239 h 239"/>
                <a:gd name="T8" fmla="*/ 0 w 961"/>
                <a:gd name="T9" fmla="*/ 225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1" h="239">
                  <a:moveTo>
                    <a:pt x="0" y="225"/>
                  </a:moveTo>
                  <a:lnTo>
                    <a:pt x="961" y="0"/>
                  </a:lnTo>
                  <a:lnTo>
                    <a:pt x="961" y="12"/>
                  </a:lnTo>
                  <a:lnTo>
                    <a:pt x="0" y="239"/>
                  </a:lnTo>
                  <a:lnTo>
                    <a:pt x="0" y="2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8" name="Freeform 146"/>
            <p:cNvSpPr/>
            <p:nvPr/>
          </p:nvSpPr>
          <p:spPr bwMode="auto">
            <a:xfrm>
              <a:off x="3445" y="1131"/>
              <a:ext cx="838" cy="608"/>
            </a:xfrm>
            <a:custGeom>
              <a:avLst/>
              <a:gdLst>
                <a:gd name="T0" fmla="*/ 0 w 838"/>
                <a:gd name="T1" fmla="*/ 0 h 608"/>
                <a:gd name="T2" fmla="*/ 838 w 838"/>
                <a:gd name="T3" fmla="*/ 594 h 608"/>
                <a:gd name="T4" fmla="*/ 829 w 838"/>
                <a:gd name="T5" fmla="*/ 608 h 608"/>
                <a:gd name="T6" fmla="*/ 0 w 838"/>
                <a:gd name="T7" fmla="*/ 16 h 608"/>
                <a:gd name="T8" fmla="*/ 0 w 838"/>
                <a:gd name="T9" fmla="*/ 0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8" h="608">
                  <a:moveTo>
                    <a:pt x="0" y="0"/>
                  </a:moveTo>
                  <a:lnTo>
                    <a:pt x="838" y="594"/>
                  </a:lnTo>
                  <a:lnTo>
                    <a:pt x="829" y="608"/>
                  </a:lnTo>
                  <a:lnTo>
                    <a:pt x="0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9" name="Freeform 147"/>
            <p:cNvSpPr/>
            <p:nvPr/>
          </p:nvSpPr>
          <p:spPr bwMode="auto">
            <a:xfrm>
              <a:off x="2455" y="1839"/>
              <a:ext cx="159" cy="637"/>
            </a:xfrm>
            <a:custGeom>
              <a:avLst/>
              <a:gdLst>
                <a:gd name="T0" fmla="*/ 147 w 159"/>
                <a:gd name="T1" fmla="*/ 0 h 637"/>
                <a:gd name="T2" fmla="*/ 0 w 159"/>
                <a:gd name="T3" fmla="*/ 637 h 637"/>
                <a:gd name="T4" fmla="*/ 17 w 159"/>
                <a:gd name="T5" fmla="*/ 637 h 637"/>
                <a:gd name="T6" fmla="*/ 159 w 159"/>
                <a:gd name="T7" fmla="*/ 0 h 637"/>
                <a:gd name="T8" fmla="*/ 147 w 159"/>
                <a:gd name="T9" fmla="*/ 0 h 6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637">
                  <a:moveTo>
                    <a:pt x="147" y="0"/>
                  </a:moveTo>
                  <a:lnTo>
                    <a:pt x="0" y="637"/>
                  </a:lnTo>
                  <a:lnTo>
                    <a:pt x="17" y="637"/>
                  </a:lnTo>
                  <a:lnTo>
                    <a:pt x="159" y="0"/>
                  </a:lnTo>
                  <a:lnTo>
                    <a:pt x="14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0" name="Freeform 148"/>
            <p:cNvSpPr/>
            <p:nvPr/>
          </p:nvSpPr>
          <p:spPr bwMode="auto">
            <a:xfrm>
              <a:off x="4326" y="700"/>
              <a:ext cx="107" cy="147"/>
            </a:xfrm>
            <a:custGeom>
              <a:avLst/>
              <a:gdLst>
                <a:gd name="T0" fmla="*/ 0 w 107"/>
                <a:gd name="T1" fmla="*/ 12 h 147"/>
                <a:gd name="T2" fmla="*/ 90 w 107"/>
                <a:gd name="T3" fmla="*/ 147 h 147"/>
                <a:gd name="T4" fmla="*/ 107 w 107"/>
                <a:gd name="T5" fmla="*/ 147 h 147"/>
                <a:gd name="T6" fmla="*/ 12 w 107"/>
                <a:gd name="T7" fmla="*/ 0 h 147"/>
                <a:gd name="T8" fmla="*/ 0 w 107"/>
                <a:gd name="T9" fmla="*/ 12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" h="147">
                  <a:moveTo>
                    <a:pt x="0" y="12"/>
                  </a:moveTo>
                  <a:lnTo>
                    <a:pt x="90" y="147"/>
                  </a:lnTo>
                  <a:lnTo>
                    <a:pt x="107" y="147"/>
                  </a:lnTo>
                  <a:lnTo>
                    <a:pt x="12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1" name="Freeform 149"/>
            <p:cNvSpPr/>
            <p:nvPr/>
          </p:nvSpPr>
          <p:spPr bwMode="auto">
            <a:xfrm>
              <a:off x="4475" y="882"/>
              <a:ext cx="564" cy="279"/>
            </a:xfrm>
            <a:custGeom>
              <a:avLst/>
              <a:gdLst>
                <a:gd name="T0" fmla="*/ 0 w 564"/>
                <a:gd name="T1" fmla="*/ 17 h 279"/>
                <a:gd name="T2" fmla="*/ 564 w 564"/>
                <a:gd name="T3" fmla="*/ 279 h 279"/>
                <a:gd name="T4" fmla="*/ 564 w 564"/>
                <a:gd name="T5" fmla="*/ 268 h 279"/>
                <a:gd name="T6" fmla="*/ 0 w 564"/>
                <a:gd name="T7" fmla="*/ 0 h 279"/>
                <a:gd name="T8" fmla="*/ 0 w 564"/>
                <a:gd name="T9" fmla="*/ 17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4" h="279">
                  <a:moveTo>
                    <a:pt x="0" y="17"/>
                  </a:moveTo>
                  <a:lnTo>
                    <a:pt x="564" y="279"/>
                  </a:lnTo>
                  <a:lnTo>
                    <a:pt x="564" y="268"/>
                  </a:lnTo>
                  <a:lnTo>
                    <a:pt x="0" y="0"/>
                  </a:lnTo>
                  <a:lnTo>
                    <a:pt x="0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2" name="Freeform 150"/>
            <p:cNvSpPr/>
            <p:nvPr/>
          </p:nvSpPr>
          <p:spPr bwMode="auto">
            <a:xfrm>
              <a:off x="4461" y="899"/>
              <a:ext cx="592" cy="658"/>
            </a:xfrm>
            <a:custGeom>
              <a:avLst/>
              <a:gdLst>
                <a:gd name="T0" fmla="*/ 0 w 592"/>
                <a:gd name="T1" fmla="*/ 7 h 658"/>
                <a:gd name="T2" fmla="*/ 582 w 592"/>
                <a:gd name="T3" fmla="*/ 658 h 658"/>
                <a:gd name="T4" fmla="*/ 592 w 592"/>
                <a:gd name="T5" fmla="*/ 648 h 658"/>
                <a:gd name="T6" fmla="*/ 14 w 592"/>
                <a:gd name="T7" fmla="*/ 0 h 658"/>
                <a:gd name="T8" fmla="*/ 0 w 592"/>
                <a:gd name="T9" fmla="*/ 7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658">
                  <a:moveTo>
                    <a:pt x="0" y="7"/>
                  </a:moveTo>
                  <a:lnTo>
                    <a:pt x="582" y="658"/>
                  </a:lnTo>
                  <a:lnTo>
                    <a:pt x="592" y="648"/>
                  </a:lnTo>
                  <a:lnTo>
                    <a:pt x="14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3" name="Freeform 151"/>
            <p:cNvSpPr/>
            <p:nvPr/>
          </p:nvSpPr>
          <p:spPr bwMode="auto">
            <a:xfrm>
              <a:off x="4324" y="913"/>
              <a:ext cx="123" cy="795"/>
            </a:xfrm>
            <a:custGeom>
              <a:avLst/>
              <a:gdLst>
                <a:gd name="T0" fmla="*/ 111 w 123"/>
                <a:gd name="T1" fmla="*/ 0 h 795"/>
                <a:gd name="T2" fmla="*/ 0 w 123"/>
                <a:gd name="T3" fmla="*/ 795 h 795"/>
                <a:gd name="T4" fmla="*/ 16 w 123"/>
                <a:gd name="T5" fmla="*/ 795 h 795"/>
                <a:gd name="T6" fmla="*/ 123 w 123"/>
                <a:gd name="T7" fmla="*/ 0 h 795"/>
                <a:gd name="T8" fmla="*/ 111 w 123"/>
                <a:gd name="T9" fmla="*/ 0 h 7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795">
                  <a:moveTo>
                    <a:pt x="111" y="0"/>
                  </a:moveTo>
                  <a:lnTo>
                    <a:pt x="0" y="795"/>
                  </a:lnTo>
                  <a:lnTo>
                    <a:pt x="16" y="795"/>
                  </a:lnTo>
                  <a:lnTo>
                    <a:pt x="123" y="0"/>
                  </a:lnTo>
                  <a:lnTo>
                    <a:pt x="11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4" name="Freeform 152"/>
            <p:cNvSpPr/>
            <p:nvPr/>
          </p:nvSpPr>
          <p:spPr bwMode="auto">
            <a:xfrm>
              <a:off x="4345" y="1796"/>
              <a:ext cx="424" cy="485"/>
            </a:xfrm>
            <a:custGeom>
              <a:avLst/>
              <a:gdLst>
                <a:gd name="T0" fmla="*/ 0 w 424"/>
                <a:gd name="T1" fmla="*/ 5 h 485"/>
                <a:gd name="T2" fmla="*/ 410 w 424"/>
                <a:gd name="T3" fmla="*/ 485 h 485"/>
                <a:gd name="T4" fmla="*/ 424 w 424"/>
                <a:gd name="T5" fmla="*/ 478 h 485"/>
                <a:gd name="T6" fmla="*/ 14 w 424"/>
                <a:gd name="T7" fmla="*/ 0 h 485"/>
                <a:gd name="T8" fmla="*/ 0 w 424"/>
                <a:gd name="T9" fmla="*/ 5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4" h="485">
                  <a:moveTo>
                    <a:pt x="0" y="5"/>
                  </a:moveTo>
                  <a:lnTo>
                    <a:pt x="410" y="485"/>
                  </a:lnTo>
                  <a:lnTo>
                    <a:pt x="424" y="478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5" name="Freeform 153"/>
            <p:cNvSpPr/>
            <p:nvPr/>
          </p:nvSpPr>
          <p:spPr bwMode="auto">
            <a:xfrm>
              <a:off x="2477" y="2518"/>
              <a:ext cx="414" cy="308"/>
            </a:xfrm>
            <a:custGeom>
              <a:avLst/>
              <a:gdLst>
                <a:gd name="T0" fmla="*/ 0 w 414"/>
                <a:gd name="T1" fmla="*/ 7 h 308"/>
                <a:gd name="T2" fmla="*/ 402 w 414"/>
                <a:gd name="T3" fmla="*/ 308 h 308"/>
                <a:gd name="T4" fmla="*/ 414 w 414"/>
                <a:gd name="T5" fmla="*/ 299 h 308"/>
                <a:gd name="T6" fmla="*/ 9 w 414"/>
                <a:gd name="T7" fmla="*/ 0 h 308"/>
                <a:gd name="T8" fmla="*/ 0 w 414"/>
                <a:gd name="T9" fmla="*/ 7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4" h="308">
                  <a:moveTo>
                    <a:pt x="0" y="7"/>
                  </a:moveTo>
                  <a:lnTo>
                    <a:pt x="402" y="308"/>
                  </a:lnTo>
                  <a:lnTo>
                    <a:pt x="414" y="299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6" name="Freeform 154"/>
            <p:cNvSpPr/>
            <p:nvPr/>
          </p:nvSpPr>
          <p:spPr bwMode="auto">
            <a:xfrm>
              <a:off x="4994" y="1621"/>
              <a:ext cx="80" cy="885"/>
            </a:xfrm>
            <a:custGeom>
              <a:avLst/>
              <a:gdLst>
                <a:gd name="T0" fmla="*/ 73 w 80"/>
                <a:gd name="T1" fmla="*/ 0 h 885"/>
                <a:gd name="T2" fmla="*/ 0 w 80"/>
                <a:gd name="T3" fmla="*/ 885 h 885"/>
                <a:gd name="T4" fmla="*/ 9 w 80"/>
                <a:gd name="T5" fmla="*/ 885 h 885"/>
                <a:gd name="T6" fmla="*/ 80 w 80"/>
                <a:gd name="T7" fmla="*/ 0 h 885"/>
                <a:gd name="T8" fmla="*/ 73 w 80"/>
                <a:gd name="T9" fmla="*/ 0 h 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885">
                  <a:moveTo>
                    <a:pt x="73" y="0"/>
                  </a:moveTo>
                  <a:lnTo>
                    <a:pt x="0" y="885"/>
                  </a:lnTo>
                  <a:lnTo>
                    <a:pt x="9" y="885"/>
                  </a:lnTo>
                  <a:lnTo>
                    <a:pt x="80" y="0"/>
                  </a:lnTo>
                  <a:lnTo>
                    <a:pt x="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7" name="Freeform 155"/>
            <p:cNvSpPr/>
            <p:nvPr/>
          </p:nvSpPr>
          <p:spPr bwMode="auto">
            <a:xfrm>
              <a:off x="5022" y="2104"/>
              <a:ext cx="355" cy="412"/>
            </a:xfrm>
            <a:custGeom>
              <a:avLst/>
              <a:gdLst>
                <a:gd name="T0" fmla="*/ 0 w 355"/>
                <a:gd name="T1" fmla="*/ 405 h 412"/>
                <a:gd name="T2" fmla="*/ 344 w 355"/>
                <a:gd name="T3" fmla="*/ 0 h 412"/>
                <a:gd name="T4" fmla="*/ 355 w 355"/>
                <a:gd name="T5" fmla="*/ 7 h 412"/>
                <a:gd name="T6" fmla="*/ 10 w 355"/>
                <a:gd name="T7" fmla="*/ 412 h 412"/>
                <a:gd name="T8" fmla="*/ 0 w 355"/>
                <a:gd name="T9" fmla="*/ 405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5" h="412">
                  <a:moveTo>
                    <a:pt x="0" y="405"/>
                  </a:moveTo>
                  <a:lnTo>
                    <a:pt x="344" y="0"/>
                  </a:lnTo>
                  <a:lnTo>
                    <a:pt x="355" y="7"/>
                  </a:lnTo>
                  <a:lnTo>
                    <a:pt x="10" y="412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8" name="Freeform 156"/>
            <p:cNvSpPr/>
            <p:nvPr/>
          </p:nvSpPr>
          <p:spPr bwMode="auto">
            <a:xfrm>
              <a:off x="4788" y="2310"/>
              <a:ext cx="184" cy="213"/>
            </a:xfrm>
            <a:custGeom>
              <a:avLst/>
              <a:gdLst>
                <a:gd name="T0" fmla="*/ 0 w 184"/>
                <a:gd name="T1" fmla="*/ 7 h 213"/>
                <a:gd name="T2" fmla="*/ 177 w 184"/>
                <a:gd name="T3" fmla="*/ 213 h 213"/>
                <a:gd name="T4" fmla="*/ 184 w 184"/>
                <a:gd name="T5" fmla="*/ 201 h 213"/>
                <a:gd name="T6" fmla="*/ 12 w 184"/>
                <a:gd name="T7" fmla="*/ 0 h 213"/>
                <a:gd name="T8" fmla="*/ 0 w 184"/>
                <a:gd name="T9" fmla="*/ 7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4" h="213">
                  <a:moveTo>
                    <a:pt x="0" y="7"/>
                  </a:moveTo>
                  <a:lnTo>
                    <a:pt x="177" y="213"/>
                  </a:lnTo>
                  <a:lnTo>
                    <a:pt x="184" y="201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9" name="Freeform 157"/>
            <p:cNvSpPr/>
            <p:nvPr/>
          </p:nvSpPr>
          <p:spPr bwMode="auto">
            <a:xfrm>
              <a:off x="4729" y="2575"/>
              <a:ext cx="253" cy="414"/>
            </a:xfrm>
            <a:custGeom>
              <a:avLst/>
              <a:gdLst>
                <a:gd name="T0" fmla="*/ 246 w 253"/>
                <a:gd name="T1" fmla="*/ 0 h 414"/>
                <a:gd name="T2" fmla="*/ 0 w 253"/>
                <a:gd name="T3" fmla="*/ 398 h 414"/>
                <a:gd name="T4" fmla="*/ 0 w 253"/>
                <a:gd name="T5" fmla="*/ 414 h 414"/>
                <a:gd name="T6" fmla="*/ 253 w 253"/>
                <a:gd name="T7" fmla="*/ 10 h 414"/>
                <a:gd name="T8" fmla="*/ 246 w 253"/>
                <a:gd name="T9" fmla="*/ 0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3" h="414">
                  <a:moveTo>
                    <a:pt x="246" y="0"/>
                  </a:moveTo>
                  <a:lnTo>
                    <a:pt x="0" y="398"/>
                  </a:lnTo>
                  <a:lnTo>
                    <a:pt x="0" y="414"/>
                  </a:lnTo>
                  <a:lnTo>
                    <a:pt x="253" y="10"/>
                  </a:lnTo>
                  <a:lnTo>
                    <a:pt x="24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0" name="Freeform 158"/>
            <p:cNvSpPr/>
            <p:nvPr/>
          </p:nvSpPr>
          <p:spPr bwMode="auto">
            <a:xfrm>
              <a:off x="4018" y="2554"/>
              <a:ext cx="943" cy="324"/>
            </a:xfrm>
            <a:custGeom>
              <a:avLst/>
              <a:gdLst>
                <a:gd name="T0" fmla="*/ 0 w 943"/>
                <a:gd name="T1" fmla="*/ 312 h 324"/>
                <a:gd name="T2" fmla="*/ 943 w 943"/>
                <a:gd name="T3" fmla="*/ 0 h 324"/>
                <a:gd name="T4" fmla="*/ 943 w 943"/>
                <a:gd name="T5" fmla="*/ 14 h 324"/>
                <a:gd name="T6" fmla="*/ 0 w 943"/>
                <a:gd name="T7" fmla="*/ 324 h 324"/>
                <a:gd name="T8" fmla="*/ 0 w 943"/>
                <a:gd name="T9" fmla="*/ 312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3" h="324">
                  <a:moveTo>
                    <a:pt x="0" y="312"/>
                  </a:moveTo>
                  <a:lnTo>
                    <a:pt x="943" y="0"/>
                  </a:lnTo>
                  <a:lnTo>
                    <a:pt x="943" y="14"/>
                  </a:lnTo>
                  <a:lnTo>
                    <a:pt x="0" y="324"/>
                  </a:lnTo>
                  <a:lnTo>
                    <a:pt x="0" y="3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1" name="Freeform 159"/>
            <p:cNvSpPr/>
            <p:nvPr/>
          </p:nvSpPr>
          <p:spPr bwMode="auto">
            <a:xfrm>
              <a:off x="2938" y="2866"/>
              <a:ext cx="671" cy="607"/>
            </a:xfrm>
            <a:custGeom>
              <a:avLst/>
              <a:gdLst>
                <a:gd name="T0" fmla="*/ 0 w 671"/>
                <a:gd name="T1" fmla="*/ 7 h 607"/>
                <a:gd name="T2" fmla="*/ 661 w 671"/>
                <a:gd name="T3" fmla="*/ 607 h 607"/>
                <a:gd name="T4" fmla="*/ 671 w 671"/>
                <a:gd name="T5" fmla="*/ 607 h 607"/>
                <a:gd name="T6" fmla="*/ 12 w 671"/>
                <a:gd name="T7" fmla="*/ 0 h 607"/>
                <a:gd name="T8" fmla="*/ 0 w 671"/>
                <a:gd name="T9" fmla="*/ 7 h 6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1" h="607">
                  <a:moveTo>
                    <a:pt x="0" y="7"/>
                  </a:moveTo>
                  <a:lnTo>
                    <a:pt x="661" y="607"/>
                  </a:lnTo>
                  <a:lnTo>
                    <a:pt x="671" y="607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2" name="Freeform 160"/>
            <p:cNvSpPr/>
            <p:nvPr/>
          </p:nvSpPr>
          <p:spPr bwMode="auto">
            <a:xfrm>
              <a:off x="4546" y="3001"/>
              <a:ext cx="507" cy="299"/>
            </a:xfrm>
            <a:custGeom>
              <a:avLst/>
              <a:gdLst>
                <a:gd name="T0" fmla="*/ 0 w 507"/>
                <a:gd name="T1" fmla="*/ 292 h 299"/>
                <a:gd name="T2" fmla="*/ 500 w 507"/>
                <a:gd name="T3" fmla="*/ 0 h 299"/>
                <a:gd name="T4" fmla="*/ 507 w 507"/>
                <a:gd name="T5" fmla="*/ 12 h 299"/>
                <a:gd name="T6" fmla="*/ 5 w 507"/>
                <a:gd name="T7" fmla="*/ 299 h 299"/>
                <a:gd name="T8" fmla="*/ 0 w 507"/>
                <a:gd name="T9" fmla="*/ 292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99">
                  <a:moveTo>
                    <a:pt x="0" y="292"/>
                  </a:moveTo>
                  <a:lnTo>
                    <a:pt x="500" y="0"/>
                  </a:lnTo>
                  <a:lnTo>
                    <a:pt x="507" y="12"/>
                  </a:lnTo>
                  <a:lnTo>
                    <a:pt x="5" y="299"/>
                  </a:lnTo>
                  <a:lnTo>
                    <a:pt x="0" y="2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3" name="Freeform 161"/>
            <p:cNvSpPr/>
            <p:nvPr/>
          </p:nvSpPr>
          <p:spPr bwMode="auto">
            <a:xfrm>
              <a:off x="3658" y="3314"/>
              <a:ext cx="831" cy="187"/>
            </a:xfrm>
            <a:custGeom>
              <a:avLst/>
              <a:gdLst>
                <a:gd name="T0" fmla="*/ 0 w 831"/>
                <a:gd name="T1" fmla="*/ 173 h 187"/>
                <a:gd name="T2" fmla="*/ 831 w 831"/>
                <a:gd name="T3" fmla="*/ 0 h 187"/>
                <a:gd name="T4" fmla="*/ 831 w 831"/>
                <a:gd name="T5" fmla="*/ 12 h 187"/>
                <a:gd name="T6" fmla="*/ 10 w 831"/>
                <a:gd name="T7" fmla="*/ 187 h 187"/>
                <a:gd name="T8" fmla="*/ 0 w 831"/>
                <a:gd name="T9" fmla="*/ 173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1" h="187">
                  <a:moveTo>
                    <a:pt x="0" y="173"/>
                  </a:moveTo>
                  <a:lnTo>
                    <a:pt x="831" y="0"/>
                  </a:lnTo>
                  <a:lnTo>
                    <a:pt x="831" y="12"/>
                  </a:lnTo>
                  <a:lnTo>
                    <a:pt x="10" y="187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4" name="Oval 162"/>
            <p:cNvSpPr>
              <a:spLocks noChangeArrowheads="1"/>
            </p:cNvSpPr>
            <p:nvPr/>
          </p:nvSpPr>
          <p:spPr bwMode="auto">
            <a:xfrm>
              <a:off x="5107" y="1699"/>
              <a:ext cx="67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5" name="Freeform 163"/>
            <p:cNvSpPr/>
            <p:nvPr/>
          </p:nvSpPr>
          <p:spPr bwMode="auto">
            <a:xfrm>
              <a:off x="2640" y="1140"/>
              <a:ext cx="746" cy="644"/>
            </a:xfrm>
            <a:custGeom>
              <a:avLst/>
              <a:gdLst>
                <a:gd name="T0" fmla="*/ 0 w 746"/>
                <a:gd name="T1" fmla="*/ 635 h 644"/>
                <a:gd name="T2" fmla="*/ 739 w 746"/>
                <a:gd name="T3" fmla="*/ 0 h 644"/>
                <a:gd name="T4" fmla="*/ 746 w 746"/>
                <a:gd name="T5" fmla="*/ 10 h 644"/>
                <a:gd name="T6" fmla="*/ 12 w 746"/>
                <a:gd name="T7" fmla="*/ 644 h 644"/>
                <a:gd name="T8" fmla="*/ 0 w 746"/>
                <a:gd name="T9" fmla="*/ 635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6" h="644">
                  <a:moveTo>
                    <a:pt x="0" y="635"/>
                  </a:moveTo>
                  <a:lnTo>
                    <a:pt x="739" y="0"/>
                  </a:lnTo>
                  <a:lnTo>
                    <a:pt x="746" y="10"/>
                  </a:lnTo>
                  <a:lnTo>
                    <a:pt x="12" y="644"/>
                  </a:lnTo>
                  <a:lnTo>
                    <a:pt x="0" y="6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6" name="Freeform 164"/>
            <p:cNvSpPr/>
            <p:nvPr/>
          </p:nvSpPr>
          <p:spPr bwMode="auto">
            <a:xfrm>
              <a:off x="2612" y="1839"/>
              <a:ext cx="298" cy="966"/>
            </a:xfrm>
            <a:custGeom>
              <a:avLst/>
              <a:gdLst>
                <a:gd name="T0" fmla="*/ 0 w 298"/>
                <a:gd name="T1" fmla="*/ 7 h 966"/>
                <a:gd name="T2" fmla="*/ 286 w 298"/>
                <a:gd name="T3" fmla="*/ 966 h 966"/>
                <a:gd name="T4" fmla="*/ 298 w 298"/>
                <a:gd name="T5" fmla="*/ 959 h 966"/>
                <a:gd name="T6" fmla="*/ 11 w 298"/>
                <a:gd name="T7" fmla="*/ 0 h 966"/>
                <a:gd name="T8" fmla="*/ 0 w 298"/>
                <a:gd name="T9" fmla="*/ 7 h 9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966">
                  <a:moveTo>
                    <a:pt x="0" y="7"/>
                  </a:moveTo>
                  <a:lnTo>
                    <a:pt x="286" y="966"/>
                  </a:lnTo>
                  <a:lnTo>
                    <a:pt x="298" y="959"/>
                  </a:lnTo>
                  <a:lnTo>
                    <a:pt x="11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7" name="Freeform 165"/>
            <p:cNvSpPr/>
            <p:nvPr/>
          </p:nvSpPr>
          <p:spPr bwMode="auto">
            <a:xfrm>
              <a:off x="3983" y="2116"/>
              <a:ext cx="232" cy="720"/>
            </a:xfrm>
            <a:custGeom>
              <a:avLst/>
              <a:gdLst>
                <a:gd name="T0" fmla="*/ 222 w 232"/>
                <a:gd name="T1" fmla="*/ 0 h 720"/>
                <a:gd name="T2" fmla="*/ 0 w 232"/>
                <a:gd name="T3" fmla="*/ 720 h 720"/>
                <a:gd name="T4" fmla="*/ 12 w 232"/>
                <a:gd name="T5" fmla="*/ 720 h 720"/>
                <a:gd name="T6" fmla="*/ 232 w 232"/>
                <a:gd name="T7" fmla="*/ 7 h 720"/>
                <a:gd name="T8" fmla="*/ 222 w 232"/>
                <a:gd name="T9" fmla="*/ 0 h 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2" h="720">
                  <a:moveTo>
                    <a:pt x="222" y="0"/>
                  </a:moveTo>
                  <a:lnTo>
                    <a:pt x="0" y="720"/>
                  </a:lnTo>
                  <a:lnTo>
                    <a:pt x="12" y="720"/>
                  </a:lnTo>
                  <a:lnTo>
                    <a:pt x="232" y="7"/>
                  </a:lnTo>
                  <a:lnTo>
                    <a:pt x="22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8" name="Freeform 166"/>
            <p:cNvSpPr/>
            <p:nvPr/>
          </p:nvSpPr>
          <p:spPr bwMode="auto">
            <a:xfrm>
              <a:off x="2896" y="1003"/>
              <a:ext cx="478" cy="118"/>
            </a:xfrm>
            <a:custGeom>
              <a:avLst/>
              <a:gdLst>
                <a:gd name="T0" fmla="*/ 0 w 478"/>
                <a:gd name="T1" fmla="*/ 14 h 118"/>
                <a:gd name="T2" fmla="*/ 478 w 478"/>
                <a:gd name="T3" fmla="*/ 118 h 118"/>
                <a:gd name="T4" fmla="*/ 478 w 478"/>
                <a:gd name="T5" fmla="*/ 104 h 118"/>
                <a:gd name="T6" fmla="*/ 7 w 478"/>
                <a:gd name="T7" fmla="*/ 0 h 118"/>
                <a:gd name="T8" fmla="*/ 0 w 478"/>
                <a:gd name="T9" fmla="*/ 14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118">
                  <a:moveTo>
                    <a:pt x="0" y="14"/>
                  </a:moveTo>
                  <a:lnTo>
                    <a:pt x="478" y="118"/>
                  </a:lnTo>
                  <a:lnTo>
                    <a:pt x="478" y="104"/>
                  </a:lnTo>
                  <a:lnTo>
                    <a:pt x="7" y="0"/>
                  </a:lnTo>
                  <a:lnTo>
                    <a:pt x="0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9" name="Freeform 167"/>
            <p:cNvSpPr/>
            <p:nvPr/>
          </p:nvSpPr>
          <p:spPr bwMode="auto">
            <a:xfrm>
              <a:off x="4366" y="1592"/>
              <a:ext cx="689" cy="164"/>
            </a:xfrm>
            <a:custGeom>
              <a:avLst/>
              <a:gdLst>
                <a:gd name="T0" fmla="*/ 0 w 689"/>
                <a:gd name="T1" fmla="*/ 152 h 164"/>
                <a:gd name="T2" fmla="*/ 682 w 689"/>
                <a:gd name="T3" fmla="*/ 0 h 164"/>
                <a:gd name="T4" fmla="*/ 689 w 689"/>
                <a:gd name="T5" fmla="*/ 12 h 164"/>
                <a:gd name="T6" fmla="*/ 0 w 689"/>
                <a:gd name="T7" fmla="*/ 164 h 164"/>
                <a:gd name="T8" fmla="*/ 0 w 689"/>
                <a:gd name="T9" fmla="*/ 152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164">
                  <a:moveTo>
                    <a:pt x="0" y="152"/>
                  </a:moveTo>
                  <a:lnTo>
                    <a:pt x="682" y="0"/>
                  </a:lnTo>
                  <a:lnTo>
                    <a:pt x="689" y="12"/>
                  </a:lnTo>
                  <a:lnTo>
                    <a:pt x="0" y="164"/>
                  </a:lnTo>
                  <a:lnTo>
                    <a:pt x="0" y="1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0" name="Freeform 168"/>
            <p:cNvSpPr/>
            <p:nvPr/>
          </p:nvSpPr>
          <p:spPr bwMode="auto">
            <a:xfrm>
              <a:off x="3995" y="2899"/>
              <a:ext cx="499" cy="396"/>
            </a:xfrm>
            <a:custGeom>
              <a:avLst/>
              <a:gdLst>
                <a:gd name="T0" fmla="*/ 0 w 499"/>
                <a:gd name="T1" fmla="*/ 5 h 396"/>
                <a:gd name="T2" fmla="*/ 499 w 499"/>
                <a:gd name="T3" fmla="*/ 396 h 396"/>
                <a:gd name="T4" fmla="*/ 499 w 499"/>
                <a:gd name="T5" fmla="*/ 384 h 396"/>
                <a:gd name="T6" fmla="*/ 14 w 499"/>
                <a:gd name="T7" fmla="*/ 0 h 396"/>
                <a:gd name="T8" fmla="*/ 0 w 499"/>
                <a:gd name="T9" fmla="*/ 5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9" h="396">
                  <a:moveTo>
                    <a:pt x="0" y="5"/>
                  </a:moveTo>
                  <a:lnTo>
                    <a:pt x="499" y="396"/>
                  </a:lnTo>
                  <a:lnTo>
                    <a:pt x="499" y="384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1" name="Freeform 169"/>
            <p:cNvSpPr/>
            <p:nvPr/>
          </p:nvSpPr>
          <p:spPr bwMode="auto">
            <a:xfrm>
              <a:off x="3651" y="2918"/>
              <a:ext cx="306" cy="547"/>
            </a:xfrm>
            <a:custGeom>
              <a:avLst/>
              <a:gdLst>
                <a:gd name="T0" fmla="*/ 0 w 306"/>
                <a:gd name="T1" fmla="*/ 540 h 547"/>
                <a:gd name="T2" fmla="*/ 294 w 306"/>
                <a:gd name="T3" fmla="*/ 0 h 547"/>
                <a:gd name="T4" fmla="*/ 306 w 306"/>
                <a:gd name="T5" fmla="*/ 0 h 547"/>
                <a:gd name="T6" fmla="*/ 10 w 306"/>
                <a:gd name="T7" fmla="*/ 547 h 547"/>
                <a:gd name="T8" fmla="*/ 0 w 306"/>
                <a:gd name="T9" fmla="*/ 540 h 5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6" h="547">
                  <a:moveTo>
                    <a:pt x="0" y="540"/>
                  </a:moveTo>
                  <a:lnTo>
                    <a:pt x="294" y="0"/>
                  </a:lnTo>
                  <a:lnTo>
                    <a:pt x="306" y="0"/>
                  </a:lnTo>
                  <a:lnTo>
                    <a:pt x="10" y="547"/>
                  </a:lnTo>
                  <a:lnTo>
                    <a:pt x="0" y="5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2" name="Rectangle 170"/>
            <p:cNvSpPr>
              <a:spLocks noChangeArrowheads="1"/>
            </p:cNvSpPr>
            <p:nvPr/>
          </p:nvSpPr>
          <p:spPr bwMode="auto">
            <a:xfrm>
              <a:off x="2910" y="2881"/>
              <a:ext cx="9" cy="30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3" name="Freeform 171"/>
            <p:cNvSpPr/>
            <p:nvPr/>
          </p:nvSpPr>
          <p:spPr bwMode="auto">
            <a:xfrm>
              <a:off x="3334" y="2109"/>
              <a:ext cx="611" cy="741"/>
            </a:xfrm>
            <a:custGeom>
              <a:avLst/>
              <a:gdLst>
                <a:gd name="T0" fmla="*/ 0 w 611"/>
                <a:gd name="T1" fmla="*/ 7 h 741"/>
                <a:gd name="T2" fmla="*/ 599 w 611"/>
                <a:gd name="T3" fmla="*/ 741 h 741"/>
                <a:gd name="T4" fmla="*/ 611 w 611"/>
                <a:gd name="T5" fmla="*/ 736 h 741"/>
                <a:gd name="T6" fmla="*/ 12 w 611"/>
                <a:gd name="T7" fmla="*/ 0 h 741"/>
                <a:gd name="T8" fmla="*/ 0 w 611"/>
                <a:gd name="T9" fmla="*/ 7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741">
                  <a:moveTo>
                    <a:pt x="0" y="7"/>
                  </a:moveTo>
                  <a:lnTo>
                    <a:pt x="599" y="741"/>
                  </a:lnTo>
                  <a:lnTo>
                    <a:pt x="611" y="736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344" name="Group 4"/>
          <p:cNvGrpSpPr>
            <a:grpSpLocks noChangeAspect="1"/>
          </p:cNvGrpSpPr>
          <p:nvPr/>
        </p:nvGrpSpPr>
        <p:grpSpPr bwMode="auto">
          <a:xfrm>
            <a:off x="10942111" y="5612689"/>
            <a:ext cx="2236319" cy="2177722"/>
            <a:chOff x="2410" y="593"/>
            <a:chExt cx="3015" cy="2936"/>
          </a:xfrm>
          <a:solidFill>
            <a:srgbClr val="F6A27D"/>
          </a:solidFill>
        </p:grpSpPr>
        <p:sp>
          <p:nvSpPr>
            <p:cNvPr id="345" name="Freeform 5"/>
            <p:cNvSpPr/>
            <p:nvPr/>
          </p:nvSpPr>
          <p:spPr bwMode="auto">
            <a:xfrm>
              <a:off x="5079" y="1202"/>
              <a:ext cx="66" cy="509"/>
            </a:xfrm>
            <a:custGeom>
              <a:avLst/>
              <a:gdLst>
                <a:gd name="T0" fmla="*/ 0 w 66"/>
                <a:gd name="T1" fmla="*/ 9 h 509"/>
                <a:gd name="T2" fmla="*/ 54 w 66"/>
                <a:gd name="T3" fmla="*/ 509 h 509"/>
                <a:gd name="T4" fmla="*/ 66 w 66"/>
                <a:gd name="T5" fmla="*/ 509 h 509"/>
                <a:gd name="T6" fmla="*/ 9 w 66"/>
                <a:gd name="T7" fmla="*/ 0 h 509"/>
                <a:gd name="T8" fmla="*/ 0 w 66"/>
                <a:gd name="T9" fmla="*/ 9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509">
                  <a:moveTo>
                    <a:pt x="0" y="9"/>
                  </a:moveTo>
                  <a:lnTo>
                    <a:pt x="54" y="509"/>
                  </a:lnTo>
                  <a:lnTo>
                    <a:pt x="66" y="509"/>
                  </a:lnTo>
                  <a:lnTo>
                    <a:pt x="9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6" name="Freeform 6"/>
            <p:cNvSpPr/>
            <p:nvPr/>
          </p:nvSpPr>
          <p:spPr bwMode="auto">
            <a:xfrm>
              <a:off x="5079" y="1195"/>
              <a:ext cx="303" cy="854"/>
            </a:xfrm>
            <a:custGeom>
              <a:avLst/>
              <a:gdLst>
                <a:gd name="T0" fmla="*/ 14 w 303"/>
                <a:gd name="T1" fmla="*/ 0 h 854"/>
                <a:gd name="T2" fmla="*/ 303 w 303"/>
                <a:gd name="T3" fmla="*/ 854 h 854"/>
                <a:gd name="T4" fmla="*/ 287 w 303"/>
                <a:gd name="T5" fmla="*/ 854 h 854"/>
                <a:gd name="T6" fmla="*/ 0 w 303"/>
                <a:gd name="T7" fmla="*/ 11 h 854"/>
                <a:gd name="T8" fmla="*/ 14 w 303"/>
                <a:gd name="T9" fmla="*/ 0 h 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3" h="854">
                  <a:moveTo>
                    <a:pt x="14" y="0"/>
                  </a:moveTo>
                  <a:lnTo>
                    <a:pt x="303" y="854"/>
                  </a:lnTo>
                  <a:lnTo>
                    <a:pt x="287" y="854"/>
                  </a:lnTo>
                  <a:lnTo>
                    <a:pt x="0" y="11"/>
                  </a:lnTo>
                  <a:lnTo>
                    <a:pt x="1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7" name="Freeform 7"/>
            <p:cNvSpPr/>
            <p:nvPr/>
          </p:nvSpPr>
          <p:spPr bwMode="auto">
            <a:xfrm>
              <a:off x="5074" y="1202"/>
              <a:ext cx="12" cy="345"/>
            </a:xfrm>
            <a:custGeom>
              <a:avLst/>
              <a:gdLst>
                <a:gd name="T0" fmla="*/ 0 w 12"/>
                <a:gd name="T1" fmla="*/ 0 h 345"/>
                <a:gd name="T2" fmla="*/ 0 w 12"/>
                <a:gd name="T3" fmla="*/ 345 h 345"/>
                <a:gd name="T4" fmla="*/ 12 w 12"/>
                <a:gd name="T5" fmla="*/ 345 h 345"/>
                <a:gd name="T6" fmla="*/ 12 w 12"/>
                <a:gd name="T7" fmla="*/ 12 h 345"/>
                <a:gd name="T8" fmla="*/ 0 w 12"/>
                <a:gd name="T9" fmla="*/ 0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345">
                  <a:moveTo>
                    <a:pt x="0" y="0"/>
                  </a:moveTo>
                  <a:lnTo>
                    <a:pt x="0" y="345"/>
                  </a:lnTo>
                  <a:lnTo>
                    <a:pt x="12" y="345"/>
                  </a:lnTo>
                  <a:lnTo>
                    <a:pt x="12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8" name="Rectangle 8"/>
            <p:cNvSpPr>
              <a:spLocks noChangeArrowheads="1"/>
            </p:cNvSpPr>
            <p:nvPr/>
          </p:nvSpPr>
          <p:spPr bwMode="auto">
            <a:xfrm>
              <a:off x="3658" y="3501"/>
              <a:ext cx="647" cy="1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9" name="Freeform 9"/>
            <p:cNvSpPr/>
            <p:nvPr/>
          </p:nvSpPr>
          <p:spPr bwMode="auto">
            <a:xfrm>
              <a:off x="3488" y="3446"/>
              <a:ext cx="118" cy="48"/>
            </a:xfrm>
            <a:custGeom>
              <a:avLst/>
              <a:gdLst>
                <a:gd name="T0" fmla="*/ 0 w 118"/>
                <a:gd name="T1" fmla="*/ 10 h 48"/>
                <a:gd name="T2" fmla="*/ 111 w 118"/>
                <a:gd name="T3" fmla="*/ 48 h 48"/>
                <a:gd name="T4" fmla="*/ 118 w 118"/>
                <a:gd name="T5" fmla="*/ 36 h 48"/>
                <a:gd name="T6" fmla="*/ 14 w 118"/>
                <a:gd name="T7" fmla="*/ 0 h 48"/>
                <a:gd name="T8" fmla="*/ 0 w 118"/>
                <a:gd name="T9" fmla="*/ 1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48">
                  <a:moveTo>
                    <a:pt x="0" y="10"/>
                  </a:moveTo>
                  <a:lnTo>
                    <a:pt x="111" y="48"/>
                  </a:lnTo>
                  <a:lnTo>
                    <a:pt x="118" y="36"/>
                  </a:lnTo>
                  <a:lnTo>
                    <a:pt x="14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0" name="Freeform 10"/>
            <p:cNvSpPr/>
            <p:nvPr/>
          </p:nvSpPr>
          <p:spPr bwMode="auto">
            <a:xfrm>
              <a:off x="2830" y="1026"/>
              <a:ext cx="30" cy="256"/>
            </a:xfrm>
            <a:custGeom>
              <a:avLst/>
              <a:gdLst>
                <a:gd name="T0" fmla="*/ 30 w 30"/>
                <a:gd name="T1" fmla="*/ 0 h 256"/>
                <a:gd name="T2" fmla="*/ 9 w 30"/>
                <a:gd name="T3" fmla="*/ 256 h 256"/>
                <a:gd name="T4" fmla="*/ 0 w 30"/>
                <a:gd name="T5" fmla="*/ 256 h 256"/>
                <a:gd name="T6" fmla="*/ 26 w 30"/>
                <a:gd name="T7" fmla="*/ 0 h 256"/>
                <a:gd name="T8" fmla="*/ 30 w 30"/>
                <a:gd name="T9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56">
                  <a:moveTo>
                    <a:pt x="30" y="0"/>
                  </a:moveTo>
                  <a:lnTo>
                    <a:pt x="9" y="256"/>
                  </a:lnTo>
                  <a:lnTo>
                    <a:pt x="0" y="256"/>
                  </a:lnTo>
                  <a:lnTo>
                    <a:pt x="26" y="0"/>
                  </a:lnTo>
                  <a:lnTo>
                    <a:pt x="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1" name="Freeform 11"/>
            <p:cNvSpPr/>
            <p:nvPr/>
          </p:nvSpPr>
          <p:spPr bwMode="auto">
            <a:xfrm>
              <a:off x="2841" y="773"/>
              <a:ext cx="604" cy="519"/>
            </a:xfrm>
            <a:custGeom>
              <a:avLst/>
              <a:gdLst>
                <a:gd name="T0" fmla="*/ 0 w 604"/>
                <a:gd name="T1" fmla="*/ 512 h 519"/>
                <a:gd name="T2" fmla="*/ 595 w 604"/>
                <a:gd name="T3" fmla="*/ 0 h 519"/>
                <a:gd name="T4" fmla="*/ 604 w 604"/>
                <a:gd name="T5" fmla="*/ 7 h 519"/>
                <a:gd name="T6" fmla="*/ 12 w 604"/>
                <a:gd name="T7" fmla="*/ 519 h 519"/>
                <a:gd name="T8" fmla="*/ 0 w 604"/>
                <a:gd name="T9" fmla="*/ 512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4" h="519">
                  <a:moveTo>
                    <a:pt x="0" y="512"/>
                  </a:moveTo>
                  <a:lnTo>
                    <a:pt x="595" y="0"/>
                  </a:lnTo>
                  <a:lnTo>
                    <a:pt x="604" y="7"/>
                  </a:lnTo>
                  <a:lnTo>
                    <a:pt x="12" y="519"/>
                  </a:lnTo>
                  <a:lnTo>
                    <a:pt x="0" y="5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2" name="Freeform 12"/>
            <p:cNvSpPr/>
            <p:nvPr/>
          </p:nvSpPr>
          <p:spPr bwMode="auto">
            <a:xfrm>
              <a:off x="2988" y="761"/>
              <a:ext cx="445" cy="192"/>
            </a:xfrm>
            <a:custGeom>
              <a:avLst/>
              <a:gdLst>
                <a:gd name="T0" fmla="*/ 445 w 445"/>
                <a:gd name="T1" fmla="*/ 17 h 192"/>
                <a:gd name="T2" fmla="*/ 3 w 445"/>
                <a:gd name="T3" fmla="*/ 192 h 192"/>
                <a:gd name="T4" fmla="*/ 0 w 445"/>
                <a:gd name="T5" fmla="*/ 187 h 192"/>
                <a:gd name="T6" fmla="*/ 445 w 445"/>
                <a:gd name="T7" fmla="*/ 0 h 192"/>
                <a:gd name="T8" fmla="*/ 445 w 445"/>
                <a:gd name="T9" fmla="*/ 17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5" h="192">
                  <a:moveTo>
                    <a:pt x="445" y="17"/>
                  </a:moveTo>
                  <a:lnTo>
                    <a:pt x="3" y="192"/>
                  </a:lnTo>
                  <a:lnTo>
                    <a:pt x="0" y="187"/>
                  </a:lnTo>
                  <a:lnTo>
                    <a:pt x="445" y="0"/>
                  </a:lnTo>
                  <a:lnTo>
                    <a:pt x="445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3" name="Freeform 13"/>
            <p:cNvSpPr/>
            <p:nvPr/>
          </p:nvSpPr>
          <p:spPr bwMode="auto">
            <a:xfrm>
              <a:off x="3478" y="650"/>
              <a:ext cx="159" cy="95"/>
            </a:xfrm>
            <a:custGeom>
              <a:avLst/>
              <a:gdLst>
                <a:gd name="T0" fmla="*/ 10 w 159"/>
                <a:gd name="T1" fmla="*/ 95 h 95"/>
                <a:gd name="T2" fmla="*/ 159 w 159"/>
                <a:gd name="T3" fmla="*/ 9 h 95"/>
                <a:gd name="T4" fmla="*/ 159 w 159"/>
                <a:gd name="T5" fmla="*/ 0 h 95"/>
                <a:gd name="T6" fmla="*/ 0 w 159"/>
                <a:gd name="T7" fmla="*/ 88 h 95"/>
                <a:gd name="T8" fmla="*/ 10 w 159"/>
                <a:gd name="T9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95">
                  <a:moveTo>
                    <a:pt x="10" y="95"/>
                  </a:moveTo>
                  <a:lnTo>
                    <a:pt x="159" y="9"/>
                  </a:lnTo>
                  <a:lnTo>
                    <a:pt x="159" y="0"/>
                  </a:lnTo>
                  <a:lnTo>
                    <a:pt x="0" y="88"/>
                  </a:lnTo>
                  <a:lnTo>
                    <a:pt x="10" y="9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4" name="Freeform 14"/>
            <p:cNvSpPr/>
            <p:nvPr/>
          </p:nvSpPr>
          <p:spPr bwMode="auto">
            <a:xfrm>
              <a:off x="3488" y="683"/>
              <a:ext cx="798" cy="74"/>
            </a:xfrm>
            <a:custGeom>
              <a:avLst/>
              <a:gdLst>
                <a:gd name="T0" fmla="*/ 0 w 798"/>
                <a:gd name="T1" fmla="*/ 62 h 74"/>
                <a:gd name="T2" fmla="*/ 798 w 798"/>
                <a:gd name="T3" fmla="*/ 0 h 74"/>
                <a:gd name="T4" fmla="*/ 798 w 798"/>
                <a:gd name="T5" fmla="*/ 10 h 74"/>
                <a:gd name="T6" fmla="*/ 0 w 798"/>
                <a:gd name="T7" fmla="*/ 74 h 74"/>
                <a:gd name="T8" fmla="*/ 0 w 798"/>
                <a:gd name="T9" fmla="*/ 6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8" h="74">
                  <a:moveTo>
                    <a:pt x="0" y="62"/>
                  </a:moveTo>
                  <a:lnTo>
                    <a:pt x="798" y="0"/>
                  </a:lnTo>
                  <a:lnTo>
                    <a:pt x="798" y="10"/>
                  </a:lnTo>
                  <a:lnTo>
                    <a:pt x="0" y="74"/>
                  </a:lnTo>
                  <a:lnTo>
                    <a:pt x="0" y="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5" name="Freeform 15"/>
            <p:cNvSpPr/>
            <p:nvPr/>
          </p:nvSpPr>
          <p:spPr bwMode="auto">
            <a:xfrm>
              <a:off x="3421" y="778"/>
              <a:ext cx="34" cy="308"/>
            </a:xfrm>
            <a:custGeom>
              <a:avLst/>
              <a:gdLst>
                <a:gd name="T0" fmla="*/ 29 w 34"/>
                <a:gd name="T1" fmla="*/ 0 h 308"/>
                <a:gd name="T2" fmla="*/ 0 w 34"/>
                <a:gd name="T3" fmla="*/ 308 h 308"/>
                <a:gd name="T4" fmla="*/ 12 w 34"/>
                <a:gd name="T5" fmla="*/ 308 h 308"/>
                <a:gd name="T6" fmla="*/ 34 w 34"/>
                <a:gd name="T7" fmla="*/ 0 h 308"/>
                <a:gd name="T8" fmla="*/ 29 w 34"/>
                <a:gd name="T9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308">
                  <a:moveTo>
                    <a:pt x="29" y="0"/>
                  </a:moveTo>
                  <a:lnTo>
                    <a:pt x="0" y="308"/>
                  </a:lnTo>
                  <a:lnTo>
                    <a:pt x="12" y="308"/>
                  </a:lnTo>
                  <a:lnTo>
                    <a:pt x="34" y="0"/>
                  </a:ln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6" name="Freeform 16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  <a:gd name="T10" fmla="*/ 0 w 571"/>
                <a:gd name="T11" fmla="*/ 11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7" name="Freeform 17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8" name="Freeform 18"/>
            <p:cNvSpPr/>
            <p:nvPr/>
          </p:nvSpPr>
          <p:spPr bwMode="auto">
            <a:xfrm>
              <a:off x="4087" y="693"/>
              <a:ext cx="225" cy="307"/>
            </a:xfrm>
            <a:custGeom>
              <a:avLst/>
              <a:gdLst>
                <a:gd name="T0" fmla="*/ 213 w 225"/>
                <a:gd name="T1" fmla="*/ 0 h 307"/>
                <a:gd name="T2" fmla="*/ 0 w 225"/>
                <a:gd name="T3" fmla="*/ 298 h 307"/>
                <a:gd name="T4" fmla="*/ 12 w 225"/>
                <a:gd name="T5" fmla="*/ 307 h 307"/>
                <a:gd name="T6" fmla="*/ 225 w 225"/>
                <a:gd name="T7" fmla="*/ 7 h 307"/>
                <a:gd name="T8" fmla="*/ 213 w 225"/>
                <a:gd name="T9" fmla="*/ 0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5" h="307">
                  <a:moveTo>
                    <a:pt x="213" y="0"/>
                  </a:moveTo>
                  <a:lnTo>
                    <a:pt x="0" y="298"/>
                  </a:lnTo>
                  <a:lnTo>
                    <a:pt x="12" y="307"/>
                  </a:lnTo>
                  <a:lnTo>
                    <a:pt x="225" y="7"/>
                  </a:lnTo>
                  <a:lnTo>
                    <a:pt x="21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9" name="Freeform 19"/>
            <p:cNvSpPr/>
            <p:nvPr/>
          </p:nvSpPr>
          <p:spPr bwMode="auto">
            <a:xfrm>
              <a:off x="2481" y="1318"/>
              <a:ext cx="339" cy="343"/>
            </a:xfrm>
            <a:custGeom>
              <a:avLst/>
              <a:gdLst>
                <a:gd name="T0" fmla="*/ 0 w 339"/>
                <a:gd name="T1" fmla="*/ 336 h 343"/>
                <a:gd name="T2" fmla="*/ 332 w 339"/>
                <a:gd name="T3" fmla="*/ 0 h 343"/>
                <a:gd name="T4" fmla="*/ 339 w 339"/>
                <a:gd name="T5" fmla="*/ 7 h 343"/>
                <a:gd name="T6" fmla="*/ 5 w 339"/>
                <a:gd name="T7" fmla="*/ 343 h 343"/>
                <a:gd name="T8" fmla="*/ 0 w 339"/>
                <a:gd name="T9" fmla="*/ 336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9" h="343">
                  <a:moveTo>
                    <a:pt x="0" y="336"/>
                  </a:moveTo>
                  <a:lnTo>
                    <a:pt x="332" y="0"/>
                  </a:lnTo>
                  <a:lnTo>
                    <a:pt x="339" y="7"/>
                  </a:lnTo>
                  <a:lnTo>
                    <a:pt x="5" y="343"/>
                  </a:lnTo>
                  <a:lnTo>
                    <a:pt x="0" y="3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0" name="Freeform 20"/>
            <p:cNvSpPr/>
            <p:nvPr/>
          </p:nvSpPr>
          <p:spPr bwMode="auto">
            <a:xfrm>
              <a:off x="2616" y="1332"/>
              <a:ext cx="209" cy="753"/>
            </a:xfrm>
            <a:custGeom>
              <a:avLst/>
              <a:gdLst>
                <a:gd name="T0" fmla="*/ 197 w 209"/>
                <a:gd name="T1" fmla="*/ 0 h 753"/>
                <a:gd name="T2" fmla="*/ 0 w 209"/>
                <a:gd name="T3" fmla="*/ 743 h 753"/>
                <a:gd name="T4" fmla="*/ 10 w 209"/>
                <a:gd name="T5" fmla="*/ 753 h 753"/>
                <a:gd name="T6" fmla="*/ 209 w 209"/>
                <a:gd name="T7" fmla="*/ 0 h 753"/>
                <a:gd name="T8" fmla="*/ 197 w 209"/>
                <a:gd name="T9" fmla="*/ 0 h 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753">
                  <a:moveTo>
                    <a:pt x="197" y="0"/>
                  </a:moveTo>
                  <a:lnTo>
                    <a:pt x="0" y="743"/>
                  </a:lnTo>
                  <a:lnTo>
                    <a:pt x="10" y="753"/>
                  </a:lnTo>
                  <a:lnTo>
                    <a:pt x="209" y="0"/>
                  </a:lnTo>
                  <a:lnTo>
                    <a:pt x="19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1" name="Freeform 21"/>
            <p:cNvSpPr/>
            <p:nvPr/>
          </p:nvSpPr>
          <p:spPr bwMode="auto">
            <a:xfrm>
              <a:off x="2477" y="1704"/>
              <a:ext cx="106" cy="92"/>
            </a:xfrm>
            <a:custGeom>
              <a:avLst/>
              <a:gdLst>
                <a:gd name="T0" fmla="*/ 0 w 106"/>
                <a:gd name="T1" fmla="*/ 7 h 92"/>
                <a:gd name="T2" fmla="*/ 94 w 106"/>
                <a:gd name="T3" fmla="*/ 92 h 92"/>
                <a:gd name="T4" fmla="*/ 106 w 106"/>
                <a:gd name="T5" fmla="*/ 75 h 92"/>
                <a:gd name="T6" fmla="*/ 9 w 106"/>
                <a:gd name="T7" fmla="*/ 0 h 92"/>
                <a:gd name="T8" fmla="*/ 0 w 106"/>
                <a:gd name="T9" fmla="*/ 7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92">
                  <a:moveTo>
                    <a:pt x="0" y="7"/>
                  </a:moveTo>
                  <a:lnTo>
                    <a:pt x="94" y="92"/>
                  </a:lnTo>
                  <a:lnTo>
                    <a:pt x="106" y="75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2" name="Freeform 22"/>
            <p:cNvSpPr/>
            <p:nvPr/>
          </p:nvSpPr>
          <p:spPr bwMode="auto">
            <a:xfrm>
              <a:off x="2451" y="1711"/>
              <a:ext cx="146" cy="374"/>
            </a:xfrm>
            <a:custGeom>
              <a:avLst/>
              <a:gdLst>
                <a:gd name="T0" fmla="*/ 0 w 146"/>
                <a:gd name="T1" fmla="*/ 0 h 374"/>
                <a:gd name="T2" fmla="*/ 135 w 146"/>
                <a:gd name="T3" fmla="*/ 374 h 374"/>
                <a:gd name="T4" fmla="*/ 146 w 146"/>
                <a:gd name="T5" fmla="*/ 374 h 374"/>
                <a:gd name="T6" fmla="*/ 11 w 146"/>
                <a:gd name="T7" fmla="*/ 0 h 374"/>
                <a:gd name="T8" fmla="*/ 0 w 146"/>
                <a:gd name="T9" fmla="*/ 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374">
                  <a:moveTo>
                    <a:pt x="0" y="0"/>
                  </a:moveTo>
                  <a:lnTo>
                    <a:pt x="135" y="374"/>
                  </a:lnTo>
                  <a:lnTo>
                    <a:pt x="146" y="374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3" name="Rectangle 23"/>
            <p:cNvSpPr>
              <a:spLocks noChangeArrowheads="1"/>
            </p:cNvSpPr>
            <p:nvPr/>
          </p:nvSpPr>
          <p:spPr bwMode="auto">
            <a:xfrm>
              <a:off x="3410" y="1164"/>
              <a:ext cx="11" cy="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4" name="Freeform 24"/>
            <p:cNvSpPr/>
            <p:nvPr/>
          </p:nvSpPr>
          <p:spPr bwMode="auto">
            <a:xfrm>
              <a:off x="2848" y="1202"/>
              <a:ext cx="538" cy="111"/>
            </a:xfrm>
            <a:custGeom>
              <a:avLst/>
              <a:gdLst>
                <a:gd name="T0" fmla="*/ 0 w 538"/>
                <a:gd name="T1" fmla="*/ 102 h 111"/>
                <a:gd name="T2" fmla="*/ 538 w 538"/>
                <a:gd name="T3" fmla="*/ 0 h 111"/>
                <a:gd name="T4" fmla="*/ 538 w 538"/>
                <a:gd name="T5" fmla="*/ 9 h 111"/>
                <a:gd name="T6" fmla="*/ 0 w 538"/>
                <a:gd name="T7" fmla="*/ 111 h 111"/>
                <a:gd name="T8" fmla="*/ 0 w 538"/>
                <a:gd name="T9" fmla="*/ 102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8" h="111">
                  <a:moveTo>
                    <a:pt x="0" y="102"/>
                  </a:moveTo>
                  <a:lnTo>
                    <a:pt x="538" y="0"/>
                  </a:lnTo>
                  <a:lnTo>
                    <a:pt x="538" y="9"/>
                  </a:lnTo>
                  <a:lnTo>
                    <a:pt x="0" y="111"/>
                  </a:lnTo>
                  <a:lnTo>
                    <a:pt x="0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5" name="Freeform 25"/>
            <p:cNvSpPr/>
            <p:nvPr/>
          </p:nvSpPr>
          <p:spPr bwMode="auto">
            <a:xfrm>
              <a:off x="2834" y="1320"/>
              <a:ext cx="287" cy="455"/>
            </a:xfrm>
            <a:custGeom>
              <a:avLst/>
              <a:gdLst>
                <a:gd name="T0" fmla="*/ 0 w 287"/>
                <a:gd name="T1" fmla="*/ 5 h 455"/>
                <a:gd name="T2" fmla="*/ 275 w 287"/>
                <a:gd name="T3" fmla="*/ 450 h 455"/>
                <a:gd name="T4" fmla="*/ 277 w 287"/>
                <a:gd name="T5" fmla="*/ 455 h 455"/>
                <a:gd name="T6" fmla="*/ 287 w 287"/>
                <a:gd name="T7" fmla="*/ 445 h 455"/>
                <a:gd name="T8" fmla="*/ 7 w 287"/>
                <a:gd name="T9" fmla="*/ 0 h 455"/>
                <a:gd name="T10" fmla="*/ 0 w 287"/>
                <a:gd name="T11" fmla="*/ 5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7" h="455">
                  <a:moveTo>
                    <a:pt x="0" y="5"/>
                  </a:moveTo>
                  <a:lnTo>
                    <a:pt x="275" y="450"/>
                  </a:lnTo>
                  <a:lnTo>
                    <a:pt x="277" y="455"/>
                  </a:lnTo>
                  <a:lnTo>
                    <a:pt x="287" y="445"/>
                  </a:lnTo>
                  <a:lnTo>
                    <a:pt x="7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6" name="Freeform 26"/>
            <p:cNvSpPr/>
            <p:nvPr/>
          </p:nvSpPr>
          <p:spPr bwMode="auto">
            <a:xfrm>
              <a:off x="3140" y="1221"/>
              <a:ext cx="270" cy="544"/>
            </a:xfrm>
            <a:custGeom>
              <a:avLst/>
              <a:gdLst>
                <a:gd name="T0" fmla="*/ 0 w 270"/>
                <a:gd name="T1" fmla="*/ 544 h 544"/>
                <a:gd name="T2" fmla="*/ 263 w 270"/>
                <a:gd name="T3" fmla="*/ 0 h 544"/>
                <a:gd name="T4" fmla="*/ 270 w 270"/>
                <a:gd name="T5" fmla="*/ 0 h 544"/>
                <a:gd name="T6" fmla="*/ 14 w 270"/>
                <a:gd name="T7" fmla="*/ 544 h 544"/>
                <a:gd name="T8" fmla="*/ 0 w 270"/>
                <a:gd name="T9" fmla="*/ 544 h 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0" h="544">
                  <a:moveTo>
                    <a:pt x="0" y="544"/>
                  </a:moveTo>
                  <a:lnTo>
                    <a:pt x="263" y="0"/>
                  </a:lnTo>
                  <a:lnTo>
                    <a:pt x="270" y="0"/>
                  </a:lnTo>
                  <a:lnTo>
                    <a:pt x="14" y="544"/>
                  </a:lnTo>
                  <a:lnTo>
                    <a:pt x="0" y="5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7" name="Freeform 27"/>
            <p:cNvSpPr/>
            <p:nvPr/>
          </p:nvSpPr>
          <p:spPr bwMode="auto">
            <a:xfrm>
              <a:off x="3317" y="1221"/>
              <a:ext cx="93" cy="809"/>
            </a:xfrm>
            <a:custGeom>
              <a:avLst/>
              <a:gdLst>
                <a:gd name="T0" fmla="*/ 83 w 93"/>
                <a:gd name="T1" fmla="*/ 0 h 809"/>
                <a:gd name="T2" fmla="*/ 0 w 93"/>
                <a:gd name="T3" fmla="*/ 809 h 809"/>
                <a:gd name="T4" fmla="*/ 12 w 93"/>
                <a:gd name="T5" fmla="*/ 809 h 809"/>
                <a:gd name="T6" fmla="*/ 93 w 93"/>
                <a:gd name="T7" fmla="*/ 0 h 809"/>
                <a:gd name="T8" fmla="*/ 83 w 93"/>
                <a:gd name="T9" fmla="*/ 0 h 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" h="809">
                  <a:moveTo>
                    <a:pt x="83" y="0"/>
                  </a:moveTo>
                  <a:lnTo>
                    <a:pt x="0" y="809"/>
                  </a:lnTo>
                  <a:lnTo>
                    <a:pt x="12" y="809"/>
                  </a:lnTo>
                  <a:lnTo>
                    <a:pt x="93" y="0"/>
                  </a:lnTo>
                  <a:lnTo>
                    <a:pt x="8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8" name="Freeform 28"/>
            <p:cNvSpPr/>
            <p:nvPr/>
          </p:nvSpPr>
          <p:spPr bwMode="auto">
            <a:xfrm>
              <a:off x="3438" y="1022"/>
              <a:ext cx="611" cy="180"/>
            </a:xfrm>
            <a:custGeom>
              <a:avLst/>
              <a:gdLst>
                <a:gd name="T0" fmla="*/ 0 w 611"/>
                <a:gd name="T1" fmla="*/ 165 h 180"/>
                <a:gd name="T2" fmla="*/ 611 w 611"/>
                <a:gd name="T3" fmla="*/ 0 h 180"/>
                <a:gd name="T4" fmla="*/ 611 w 611"/>
                <a:gd name="T5" fmla="*/ 14 h 180"/>
                <a:gd name="T6" fmla="*/ 0 w 611"/>
                <a:gd name="T7" fmla="*/ 180 h 180"/>
                <a:gd name="T8" fmla="*/ 0 w 611"/>
                <a:gd name="T9" fmla="*/ 165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180">
                  <a:moveTo>
                    <a:pt x="0" y="165"/>
                  </a:moveTo>
                  <a:lnTo>
                    <a:pt x="611" y="0"/>
                  </a:lnTo>
                  <a:lnTo>
                    <a:pt x="611" y="14"/>
                  </a:lnTo>
                  <a:lnTo>
                    <a:pt x="0" y="180"/>
                  </a:lnTo>
                  <a:lnTo>
                    <a:pt x="0" y="1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9" name="Freeform 29"/>
            <p:cNvSpPr/>
            <p:nvPr/>
          </p:nvSpPr>
          <p:spPr bwMode="auto">
            <a:xfrm>
              <a:off x="4340" y="702"/>
              <a:ext cx="377" cy="396"/>
            </a:xfrm>
            <a:custGeom>
              <a:avLst/>
              <a:gdLst>
                <a:gd name="T0" fmla="*/ 0 w 377"/>
                <a:gd name="T1" fmla="*/ 12 h 396"/>
                <a:gd name="T2" fmla="*/ 370 w 377"/>
                <a:gd name="T3" fmla="*/ 396 h 396"/>
                <a:gd name="T4" fmla="*/ 377 w 377"/>
                <a:gd name="T5" fmla="*/ 388 h 396"/>
                <a:gd name="T6" fmla="*/ 0 w 377"/>
                <a:gd name="T7" fmla="*/ 0 h 396"/>
                <a:gd name="T8" fmla="*/ 0 w 377"/>
                <a:gd name="T9" fmla="*/ 12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7" h="396">
                  <a:moveTo>
                    <a:pt x="0" y="12"/>
                  </a:moveTo>
                  <a:lnTo>
                    <a:pt x="370" y="396"/>
                  </a:lnTo>
                  <a:lnTo>
                    <a:pt x="377" y="388"/>
                  </a:lnTo>
                  <a:lnTo>
                    <a:pt x="0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0" name="Freeform 30"/>
            <p:cNvSpPr/>
            <p:nvPr/>
          </p:nvSpPr>
          <p:spPr bwMode="auto">
            <a:xfrm>
              <a:off x="4108" y="1015"/>
              <a:ext cx="597" cy="97"/>
            </a:xfrm>
            <a:custGeom>
              <a:avLst/>
              <a:gdLst>
                <a:gd name="T0" fmla="*/ 0 w 597"/>
                <a:gd name="T1" fmla="*/ 0 h 97"/>
                <a:gd name="T2" fmla="*/ 597 w 597"/>
                <a:gd name="T3" fmla="*/ 90 h 97"/>
                <a:gd name="T4" fmla="*/ 597 w 597"/>
                <a:gd name="T5" fmla="*/ 97 h 97"/>
                <a:gd name="T6" fmla="*/ 0 w 597"/>
                <a:gd name="T7" fmla="*/ 11 h 97"/>
                <a:gd name="T8" fmla="*/ 0 w 597"/>
                <a:gd name="T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97">
                  <a:moveTo>
                    <a:pt x="0" y="0"/>
                  </a:moveTo>
                  <a:lnTo>
                    <a:pt x="597" y="90"/>
                  </a:lnTo>
                  <a:lnTo>
                    <a:pt x="597" y="97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1" name="Freeform 31"/>
            <p:cNvSpPr/>
            <p:nvPr/>
          </p:nvSpPr>
          <p:spPr bwMode="auto">
            <a:xfrm>
              <a:off x="4759" y="1121"/>
              <a:ext cx="280" cy="55"/>
            </a:xfrm>
            <a:custGeom>
              <a:avLst/>
              <a:gdLst>
                <a:gd name="T0" fmla="*/ 5 w 280"/>
                <a:gd name="T1" fmla="*/ 0 h 55"/>
                <a:gd name="T2" fmla="*/ 280 w 280"/>
                <a:gd name="T3" fmla="*/ 40 h 55"/>
                <a:gd name="T4" fmla="*/ 280 w 280"/>
                <a:gd name="T5" fmla="*/ 55 h 55"/>
                <a:gd name="T6" fmla="*/ 0 w 280"/>
                <a:gd name="T7" fmla="*/ 7 h 55"/>
                <a:gd name="T8" fmla="*/ 5 w 280"/>
                <a:gd name="T9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0" h="55">
                  <a:moveTo>
                    <a:pt x="5" y="0"/>
                  </a:moveTo>
                  <a:lnTo>
                    <a:pt x="280" y="40"/>
                  </a:lnTo>
                  <a:lnTo>
                    <a:pt x="280" y="55"/>
                  </a:lnTo>
                  <a:lnTo>
                    <a:pt x="0" y="7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2" name="Freeform 32"/>
            <p:cNvSpPr/>
            <p:nvPr/>
          </p:nvSpPr>
          <p:spPr bwMode="auto">
            <a:xfrm>
              <a:off x="4745" y="1131"/>
              <a:ext cx="298" cy="447"/>
            </a:xfrm>
            <a:custGeom>
              <a:avLst/>
              <a:gdLst>
                <a:gd name="T0" fmla="*/ 0 w 298"/>
                <a:gd name="T1" fmla="*/ 9 h 447"/>
                <a:gd name="T2" fmla="*/ 294 w 298"/>
                <a:gd name="T3" fmla="*/ 447 h 447"/>
                <a:gd name="T4" fmla="*/ 298 w 298"/>
                <a:gd name="T5" fmla="*/ 440 h 447"/>
                <a:gd name="T6" fmla="*/ 7 w 298"/>
                <a:gd name="T7" fmla="*/ 0 h 447"/>
                <a:gd name="T8" fmla="*/ 0 w 298"/>
                <a:gd name="T9" fmla="*/ 9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447">
                  <a:moveTo>
                    <a:pt x="0" y="9"/>
                  </a:moveTo>
                  <a:lnTo>
                    <a:pt x="294" y="447"/>
                  </a:lnTo>
                  <a:lnTo>
                    <a:pt x="298" y="440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3" name="Freeform 33"/>
            <p:cNvSpPr/>
            <p:nvPr/>
          </p:nvSpPr>
          <p:spPr bwMode="auto">
            <a:xfrm>
              <a:off x="4551" y="1135"/>
              <a:ext cx="182" cy="422"/>
            </a:xfrm>
            <a:custGeom>
              <a:avLst/>
              <a:gdLst>
                <a:gd name="T0" fmla="*/ 173 w 182"/>
                <a:gd name="T1" fmla="*/ 0 h 422"/>
                <a:gd name="T2" fmla="*/ 0 w 182"/>
                <a:gd name="T3" fmla="*/ 422 h 422"/>
                <a:gd name="T4" fmla="*/ 12 w 182"/>
                <a:gd name="T5" fmla="*/ 422 h 422"/>
                <a:gd name="T6" fmla="*/ 182 w 182"/>
                <a:gd name="T7" fmla="*/ 0 h 422"/>
                <a:gd name="T8" fmla="*/ 173 w 182"/>
                <a:gd name="T9" fmla="*/ 0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2" h="422">
                  <a:moveTo>
                    <a:pt x="173" y="0"/>
                  </a:moveTo>
                  <a:lnTo>
                    <a:pt x="0" y="422"/>
                  </a:lnTo>
                  <a:lnTo>
                    <a:pt x="12" y="422"/>
                  </a:lnTo>
                  <a:lnTo>
                    <a:pt x="182" y="0"/>
                  </a:lnTo>
                  <a:lnTo>
                    <a:pt x="1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4" name="Freeform 34"/>
            <p:cNvSpPr/>
            <p:nvPr/>
          </p:nvSpPr>
          <p:spPr bwMode="auto">
            <a:xfrm>
              <a:off x="3414" y="1214"/>
              <a:ext cx="401" cy="388"/>
            </a:xfrm>
            <a:custGeom>
              <a:avLst/>
              <a:gdLst>
                <a:gd name="T0" fmla="*/ 0 w 401"/>
                <a:gd name="T1" fmla="*/ 0 h 388"/>
                <a:gd name="T2" fmla="*/ 393 w 401"/>
                <a:gd name="T3" fmla="*/ 388 h 388"/>
                <a:gd name="T4" fmla="*/ 401 w 401"/>
                <a:gd name="T5" fmla="*/ 378 h 388"/>
                <a:gd name="T6" fmla="*/ 12 w 401"/>
                <a:gd name="T7" fmla="*/ 0 h 388"/>
                <a:gd name="T8" fmla="*/ 0 w 40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1" h="388">
                  <a:moveTo>
                    <a:pt x="0" y="0"/>
                  </a:moveTo>
                  <a:lnTo>
                    <a:pt x="393" y="388"/>
                  </a:lnTo>
                  <a:lnTo>
                    <a:pt x="401" y="37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5" name="Freeform 35"/>
            <p:cNvSpPr/>
            <p:nvPr/>
          </p:nvSpPr>
          <p:spPr bwMode="auto">
            <a:xfrm>
              <a:off x="3833" y="1034"/>
              <a:ext cx="233" cy="558"/>
            </a:xfrm>
            <a:custGeom>
              <a:avLst/>
              <a:gdLst>
                <a:gd name="T0" fmla="*/ 225 w 233"/>
                <a:gd name="T1" fmla="*/ 0 h 558"/>
                <a:gd name="T2" fmla="*/ 0 w 233"/>
                <a:gd name="T3" fmla="*/ 558 h 558"/>
                <a:gd name="T4" fmla="*/ 10 w 233"/>
                <a:gd name="T5" fmla="*/ 558 h 558"/>
                <a:gd name="T6" fmla="*/ 233 w 233"/>
                <a:gd name="T7" fmla="*/ 0 h 558"/>
                <a:gd name="T8" fmla="*/ 225 w 233"/>
                <a:gd name="T9" fmla="*/ 0 h 5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3" h="558">
                  <a:moveTo>
                    <a:pt x="225" y="0"/>
                  </a:moveTo>
                  <a:lnTo>
                    <a:pt x="0" y="558"/>
                  </a:lnTo>
                  <a:lnTo>
                    <a:pt x="10" y="558"/>
                  </a:lnTo>
                  <a:lnTo>
                    <a:pt x="233" y="0"/>
                  </a:lnTo>
                  <a:lnTo>
                    <a:pt x="2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6" name="Freeform 36"/>
            <p:cNvSpPr/>
            <p:nvPr/>
          </p:nvSpPr>
          <p:spPr bwMode="auto">
            <a:xfrm>
              <a:off x="4087" y="1034"/>
              <a:ext cx="452" cy="530"/>
            </a:xfrm>
            <a:custGeom>
              <a:avLst/>
              <a:gdLst>
                <a:gd name="T0" fmla="*/ 0 w 452"/>
                <a:gd name="T1" fmla="*/ 0 h 530"/>
                <a:gd name="T2" fmla="*/ 440 w 452"/>
                <a:gd name="T3" fmla="*/ 530 h 530"/>
                <a:gd name="T4" fmla="*/ 452 w 452"/>
                <a:gd name="T5" fmla="*/ 528 h 530"/>
                <a:gd name="T6" fmla="*/ 12 w 452"/>
                <a:gd name="T7" fmla="*/ 0 h 530"/>
                <a:gd name="T8" fmla="*/ 0 w 452"/>
                <a:gd name="T9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2" h="530">
                  <a:moveTo>
                    <a:pt x="0" y="0"/>
                  </a:moveTo>
                  <a:lnTo>
                    <a:pt x="440" y="530"/>
                  </a:lnTo>
                  <a:lnTo>
                    <a:pt x="452" y="5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7" name="Freeform 37"/>
            <p:cNvSpPr/>
            <p:nvPr/>
          </p:nvSpPr>
          <p:spPr bwMode="auto">
            <a:xfrm>
              <a:off x="3836" y="1588"/>
              <a:ext cx="689" cy="23"/>
            </a:xfrm>
            <a:custGeom>
              <a:avLst/>
              <a:gdLst>
                <a:gd name="T0" fmla="*/ 0 w 689"/>
                <a:gd name="T1" fmla="*/ 16 h 23"/>
                <a:gd name="T2" fmla="*/ 689 w 689"/>
                <a:gd name="T3" fmla="*/ 0 h 23"/>
                <a:gd name="T4" fmla="*/ 689 w 689"/>
                <a:gd name="T5" fmla="*/ 7 h 23"/>
                <a:gd name="T6" fmla="*/ 12 w 689"/>
                <a:gd name="T7" fmla="*/ 23 h 23"/>
                <a:gd name="T8" fmla="*/ 0 w 689"/>
                <a:gd name="T9" fmla="*/ 16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23">
                  <a:moveTo>
                    <a:pt x="0" y="16"/>
                  </a:moveTo>
                  <a:lnTo>
                    <a:pt x="689" y="0"/>
                  </a:lnTo>
                  <a:lnTo>
                    <a:pt x="689" y="7"/>
                  </a:lnTo>
                  <a:lnTo>
                    <a:pt x="12" y="23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8" name="Freeform 38"/>
            <p:cNvSpPr/>
            <p:nvPr/>
          </p:nvSpPr>
          <p:spPr bwMode="auto">
            <a:xfrm>
              <a:off x="5093" y="1621"/>
              <a:ext cx="273" cy="428"/>
            </a:xfrm>
            <a:custGeom>
              <a:avLst/>
              <a:gdLst>
                <a:gd name="T0" fmla="*/ 0 w 273"/>
                <a:gd name="T1" fmla="*/ 0 h 428"/>
                <a:gd name="T2" fmla="*/ 263 w 273"/>
                <a:gd name="T3" fmla="*/ 428 h 428"/>
                <a:gd name="T4" fmla="*/ 273 w 273"/>
                <a:gd name="T5" fmla="*/ 428 h 428"/>
                <a:gd name="T6" fmla="*/ 12 w 273"/>
                <a:gd name="T7" fmla="*/ 0 h 428"/>
                <a:gd name="T8" fmla="*/ 0 w 27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3" h="428">
                  <a:moveTo>
                    <a:pt x="0" y="0"/>
                  </a:moveTo>
                  <a:lnTo>
                    <a:pt x="263" y="428"/>
                  </a:lnTo>
                  <a:lnTo>
                    <a:pt x="273" y="4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9" name="Freeform 39"/>
            <p:cNvSpPr/>
            <p:nvPr/>
          </p:nvSpPr>
          <p:spPr bwMode="auto">
            <a:xfrm>
              <a:off x="5070" y="1621"/>
              <a:ext cx="293" cy="428"/>
            </a:xfrm>
            <a:custGeom>
              <a:avLst/>
              <a:gdLst>
                <a:gd name="T0" fmla="*/ 0 w 293"/>
                <a:gd name="T1" fmla="*/ 0 h 428"/>
                <a:gd name="T2" fmla="*/ 286 w 293"/>
                <a:gd name="T3" fmla="*/ 428 h 428"/>
                <a:gd name="T4" fmla="*/ 293 w 293"/>
                <a:gd name="T5" fmla="*/ 421 h 428"/>
                <a:gd name="T6" fmla="*/ 16 w 293"/>
                <a:gd name="T7" fmla="*/ 0 h 428"/>
                <a:gd name="T8" fmla="*/ 0 w 29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3" h="428">
                  <a:moveTo>
                    <a:pt x="0" y="0"/>
                  </a:moveTo>
                  <a:lnTo>
                    <a:pt x="286" y="428"/>
                  </a:lnTo>
                  <a:lnTo>
                    <a:pt x="293" y="421"/>
                  </a:lnTo>
                  <a:lnTo>
                    <a:pt x="1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0" name="Freeform 40"/>
            <p:cNvSpPr/>
            <p:nvPr/>
          </p:nvSpPr>
          <p:spPr bwMode="auto">
            <a:xfrm>
              <a:off x="4568" y="1581"/>
              <a:ext cx="551" cy="156"/>
            </a:xfrm>
            <a:custGeom>
              <a:avLst/>
              <a:gdLst>
                <a:gd name="T0" fmla="*/ 0 w 551"/>
                <a:gd name="T1" fmla="*/ 0 h 156"/>
                <a:gd name="T2" fmla="*/ 551 w 551"/>
                <a:gd name="T3" fmla="*/ 146 h 156"/>
                <a:gd name="T4" fmla="*/ 539 w 551"/>
                <a:gd name="T5" fmla="*/ 156 h 156"/>
                <a:gd name="T6" fmla="*/ 0 w 551"/>
                <a:gd name="T7" fmla="*/ 11 h 156"/>
                <a:gd name="T8" fmla="*/ 0 w 551"/>
                <a:gd name="T9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1" h="156">
                  <a:moveTo>
                    <a:pt x="0" y="0"/>
                  </a:moveTo>
                  <a:lnTo>
                    <a:pt x="551" y="146"/>
                  </a:lnTo>
                  <a:lnTo>
                    <a:pt x="539" y="156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1" name="Freeform 41"/>
            <p:cNvSpPr/>
            <p:nvPr/>
          </p:nvSpPr>
          <p:spPr bwMode="auto">
            <a:xfrm>
              <a:off x="4546" y="1597"/>
              <a:ext cx="228" cy="677"/>
            </a:xfrm>
            <a:custGeom>
              <a:avLst/>
              <a:gdLst>
                <a:gd name="T0" fmla="*/ 0 w 228"/>
                <a:gd name="T1" fmla="*/ 0 h 677"/>
                <a:gd name="T2" fmla="*/ 223 w 228"/>
                <a:gd name="T3" fmla="*/ 677 h 677"/>
                <a:gd name="T4" fmla="*/ 228 w 228"/>
                <a:gd name="T5" fmla="*/ 677 h 677"/>
                <a:gd name="T6" fmla="*/ 10 w 228"/>
                <a:gd name="T7" fmla="*/ 0 h 677"/>
                <a:gd name="T8" fmla="*/ 0 w 228"/>
                <a:gd name="T9" fmla="*/ 0 h 6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8" h="677">
                  <a:moveTo>
                    <a:pt x="0" y="0"/>
                  </a:moveTo>
                  <a:lnTo>
                    <a:pt x="223" y="677"/>
                  </a:lnTo>
                  <a:lnTo>
                    <a:pt x="228" y="677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2" name="Freeform 42"/>
            <p:cNvSpPr/>
            <p:nvPr/>
          </p:nvSpPr>
          <p:spPr bwMode="auto">
            <a:xfrm>
              <a:off x="4229" y="1604"/>
              <a:ext cx="310" cy="481"/>
            </a:xfrm>
            <a:custGeom>
              <a:avLst/>
              <a:gdLst>
                <a:gd name="T0" fmla="*/ 0 w 310"/>
                <a:gd name="T1" fmla="*/ 481 h 481"/>
                <a:gd name="T2" fmla="*/ 301 w 310"/>
                <a:gd name="T3" fmla="*/ 0 h 481"/>
                <a:gd name="T4" fmla="*/ 310 w 310"/>
                <a:gd name="T5" fmla="*/ 0 h 481"/>
                <a:gd name="T6" fmla="*/ 7 w 310"/>
                <a:gd name="T7" fmla="*/ 481 h 481"/>
                <a:gd name="T8" fmla="*/ 0 w 310"/>
                <a:gd name="T9" fmla="*/ 481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0" h="481">
                  <a:moveTo>
                    <a:pt x="0" y="481"/>
                  </a:moveTo>
                  <a:lnTo>
                    <a:pt x="301" y="0"/>
                  </a:lnTo>
                  <a:lnTo>
                    <a:pt x="310" y="0"/>
                  </a:lnTo>
                  <a:lnTo>
                    <a:pt x="7" y="481"/>
                  </a:lnTo>
                  <a:lnTo>
                    <a:pt x="0" y="4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3" name="Freeform 43"/>
            <p:cNvSpPr/>
            <p:nvPr/>
          </p:nvSpPr>
          <p:spPr bwMode="auto">
            <a:xfrm>
              <a:off x="4217" y="1803"/>
              <a:ext cx="90" cy="282"/>
            </a:xfrm>
            <a:custGeom>
              <a:avLst/>
              <a:gdLst>
                <a:gd name="T0" fmla="*/ 81 w 90"/>
                <a:gd name="T1" fmla="*/ 0 h 282"/>
                <a:gd name="T2" fmla="*/ 0 w 90"/>
                <a:gd name="T3" fmla="*/ 282 h 282"/>
                <a:gd name="T4" fmla="*/ 7 w 90"/>
                <a:gd name="T5" fmla="*/ 282 h 282"/>
                <a:gd name="T6" fmla="*/ 90 w 90"/>
                <a:gd name="T7" fmla="*/ 0 h 282"/>
                <a:gd name="T8" fmla="*/ 81 w 90"/>
                <a:gd name="T9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282">
                  <a:moveTo>
                    <a:pt x="81" y="0"/>
                  </a:moveTo>
                  <a:lnTo>
                    <a:pt x="0" y="282"/>
                  </a:lnTo>
                  <a:lnTo>
                    <a:pt x="7" y="282"/>
                  </a:lnTo>
                  <a:lnTo>
                    <a:pt x="90" y="0"/>
                  </a:lnTo>
                  <a:lnTo>
                    <a:pt x="8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4" name="Freeform 44"/>
            <p:cNvSpPr/>
            <p:nvPr/>
          </p:nvSpPr>
          <p:spPr bwMode="auto">
            <a:xfrm>
              <a:off x="3833" y="1621"/>
              <a:ext cx="375" cy="464"/>
            </a:xfrm>
            <a:custGeom>
              <a:avLst/>
              <a:gdLst>
                <a:gd name="T0" fmla="*/ 0 w 375"/>
                <a:gd name="T1" fmla="*/ 0 h 464"/>
                <a:gd name="T2" fmla="*/ 368 w 375"/>
                <a:gd name="T3" fmla="*/ 464 h 464"/>
                <a:gd name="T4" fmla="*/ 375 w 375"/>
                <a:gd name="T5" fmla="*/ 464 h 464"/>
                <a:gd name="T6" fmla="*/ 8 w 375"/>
                <a:gd name="T7" fmla="*/ 0 h 464"/>
                <a:gd name="T8" fmla="*/ 0 w 375"/>
                <a:gd name="T9" fmla="*/ 0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5" h="464">
                  <a:moveTo>
                    <a:pt x="0" y="0"/>
                  </a:moveTo>
                  <a:lnTo>
                    <a:pt x="368" y="464"/>
                  </a:lnTo>
                  <a:lnTo>
                    <a:pt x="375" y="464"/>
                  </a:lnTo>
                  <a:lnTo>
                    <a:pt x="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5" name="Freeform 45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  <a:gd name="T10" fmla="*/ 0 w 649"/>
                <a:gd name="T11" fmla="*/ 17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6" name="Freeform 46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7" name="Freeform 47"/>
            <p:cNvSpPr/>
            <p:nvPr/>
          </p:nvSpPr>
          <p:spPr bwMode="auto">
            <a:xfrm>
              <a:off x="3623" y="1623"/>
              <a:ext cx="203" cy="658"/>
            </a:xfrm>
            <a:custGeom>
              <a:avLst/>
              <a:gdLst>
                <a:gd name="T0" fmla="*/ 194 w 203"/>
                <a:gd name="T1" fmla="*/ 0 h 658"/>
                <a:gd name="T2" fmla="*/ 0 w 203"/>
                <a:gd name="T3" fmla="*/ 658 h 658"/>
                <a:gd name="T4" fmla="*/ 9 w 203"/>
                <a:gd name="T5" fmla="*/ 658 h 658"/>
                <a:gd name="T6" fmla="*/ 203 w 203"/>
                <a:gd name="T7" fmla="*/ 5 h 658"/>
                <a:gd name="T8" fmla="*/ 194 w 203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58">
                  <a:moveTo>
                    <a:pt x="194" y="0"/>
                  </a:moveTo>
                  <a:lnTo>
                    <a:pt x="0" y="658"/>
                  </a:lnTo>
                  <a:lnTo>
                    <a:pt x="9" y="658"/>
                  </a:lnTo>
                  <a:lnTo>
                    <a:pt x="203" y="5"/>
                  </a:lnTo>
                  <a:lnTo>
                    <a:pt x="19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8" name="Freeform 48"/>
            <p:cNvSpPr/>
            <p:nvPr/>
          </p:nvSpPr>
          <p:spPr bwMode="auto">
            <a:xfrm>
              <a:off x="3353" y="1768"/>
              <a:ext cx="935" cy="310"/>
            </a:xfrm>
            <a:custGeom>
              <a:avLst/>
              <a:gdLst>
                <a:gd name="T0" fmla="*/ 0 w 935"/>
                <a:gd name="T1" fmla="*/ 300 h 310"/>
                <a:gd name="T2" fmla="*/ 928 w 935"/>
                <a:gd name="T3" fmla="*/ 0 h 310"/>
                <a:gd name="T4" fmla="*/ 935 w 935"/>
                <a:gd name="T5" fmla="*/ 9 h 310"/>
                <a:gd name="T6" fmla="*/ 7 w 935"/>
                <a:gd name="T7" fmla="*/ 310 h 310"/>
                <a:gd name="T8" fmla="*/ 0 w 935"/>
                <a:gd name="T9" fmla="*/ 300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5" h="310">
                  <a:moveTo>
                    <a:pt x="0" y="300"/>
                  </a:moveTo>
                  <a:lnTo>
                    <a:pt x="928" y="0"/>
                  </a:lnTo>
                  <a:lnTo>
                    <a:pt x="935" y="9"/>
                  </a:lnTo>
                  <a:lnTo>
                    <a:pt x="7" y="310"/>
                  </a:lnTo>
                  <a:lnTo>
                    <a:pt x="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9" name="Freeform 49"/>
            <p:cNvSpPr/>
            <p:nvPr/>
          </p:nvSpPr>
          <p:spPr bwMode="auto">
            <a:xfrm>
              <a:off x="2631" y="1820"/>
              <a:ext cx="641" cy="251"/>
            </a:xfrm>
            <a:custGeom>
              <a:avLst/>
              <a:gdLst>
                <a:gd name="T0" fmla="*/ 0 w 641"/>
                <a:gd name="T1" fmla="*/ 9 h 251"/>
                <a:gd name="T2" fmla="*/ 641 w 641"/>
                <a:gd name="T3" fmla="*/ 251 h 251"/>
                <a:gd name="T4" fmla="*/ 641 w 641"/>
                <a:gd name="T5" fmla="*/ 244 h 251"/>
                <a:gd name="T6" fmla="*/ 11 w 641"/>
                <a:gd name="T7" fmla="*/ 0 h 251"/>
                <a:gd name="T8" fmla="*/ 0 w 641"/>
                <a:gd name="T9" fmla="*/ 9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1" h="251">
                  <a:moveTo>
                    <a:pt x="0" y="9"/>
                  </a:moveTo>
                  <a:lnTo>
                    <a:pt x="641" y="251"/>
                  </a:lnTo>
                  <a:lnTo>
                    <a:pt x="641" y="244"/>
                  </a:lnTo>
                  <a:lnTo>
                    <a:pt x="11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0" name="Freeform 50"/>
            <p:cNvSpPr/>
            <p:nvPr/>
          </p:nvSpPr>
          <p:spPr bwMode="auto">
            <a:xfrm>
              <a:off x="2631" y="1798"/>
              <a:ext cx="497" cy="301"/>
            </a:xfrm>
            <a:custGeom>
              <a:avLst/>
              <a:gdLst>
                <a:gd name="T0" fmla="*/ 0 w 497"/>
                <a:gd name="T1" fmla="*/ 296 h 301"/>
                <a:gd name="T2" fmla="*/ 490 w 497"/>
                <a:gd name="T3" fmla="*/ 0 h 301"/>
                <a:gd name="T4" fmla="*/ 497 w 497"/>
                <a:gd name="T5" fmla="*/ 10 h 301"/>
                <a:gd name="T6" fmla="*/ 7 w 497"/>
                <a:gd name="T7" fmla="*/ 301 h 301"/>
                <a:gd name="T8" fmla="*/ 0 w 497"/>
                <a:gd name="T9" fmla="*/ 296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7" h="301">
                  <a:moveTo>
                    <a:pt x="0" y="296"/>
                  </a:moveTo>
                  <a:lnTo>
                    <a:pt x="490" y="0"/>
                  </a:lnTo>
                  <a:lnTo>
                    <a:pt x="497" y="10"/>
                  </a:lnTo>
                  <a:lnTo>
                    <a:pt x="7" y="301"/>
                  </a:lnTo>
                  <a:lnTo>
                    <a:pt x="0" y="2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1" name="Freeform 51"/>
            <p:cNvSpPr/>
            <p:nvPr/>
          </p:nvSpPr>
          <p:spPr bwMode="auto">
            <a:xfrm>
              <a:off x="2467" y="2125"/>
              <a:ext cx="135" cy="351"/>
            </a:xfrm>
            <a:custGeom>
              <a:avLst/>
              <a:gdLst>
                <a:gd name="T0" fmla="*/ 126 w 135"/>
                <a:gd name="T1" fmla="*/ 0 h 351"/>
                <a:gd name="T2" fmla="*/ 0 w 135"/>
                <a:gd name="T3" fmla="*/ 351 h 351"/>
                <a:gd name="T4" fmla="*/ 12 w 135"/>
                <a:gd name="T5" fmla="*/ 351 h 351"/>
                <a:gd name="T6" fmla="*/ 135 w 135"/>
                <a:gd name="T7" fmla="*/ 7 h 351"/>
                <a:gd name="T8" fmla="*/ 126 w 135"/>
                <a:gd name="T9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351">
                  <a:moveTo>
                    <a:pt x="126" y="0"/>
                  </a:moveTo>
                  <a:lnTo>
                    <a:pt x="0" y="351"/>
                  </a:lnTo>
                  <a:lnTo>
                    <a:pt x="12" y="351"/>
                  </a:lnTo>
                  <a:lnTo>
                    <a:pt x="135" y="7"/>
                  </a:lnTo>
                  <a:lnTo>
                    <a:pt x="12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2" name="Freeform 52"/>
            <p:cNvSpPr/>
            <p:nvPr/>
          </p:nvSpPr>
          <p:spPr bwMode="auto">
            <a:xfrm>
              <a:off x="2607" y="2130"/>
              <a:ext cx="234" cy="743"/>
            </a:xfrm>
            <a:custGeom>
              <a:avLst/>
              <a:gdLst>
                <a:gd name="T0" fmla="*/ 0 w 234"/>
                <a:gd name="T1" fmla="*/ 0 h 743"/>
                <a:gd name="T2" fmla="*/ 223 w 234"/>
                <a:gd name="T3" fmla="*/ 743 h 743"/>
                <a:gd name="T4" fmla="*/ 234 w 234"/>
                <a:gd name="T5" fmla="*/ 743 h 743"/>
                <a:gd name="T6" fmla="*/ 9 w 234"/>
                <a:gd name="T7" fmla="*/ 0 h 743"/>
                <a:gd name="T8" fmla="*/ 0 w 234"/>
                <a:gd name="T9" fmla="*/ 0 h 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743">
                  <a:moveTo>
                    <a:pt x="0" y="0"/>
                  </a:moveTo>
                  <a:lnTo>
                    <a:pt x="223" y="743"/>
                  </a:lnTo>
                  <a:lnTo>
                    <a:pt x="234" y="743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3" name="Freeform 53"/>
            <p:cNvSpPr/>
            <p:nvPr/>
          </p:nvSpPr>
          <p:spPr bwMode="auto">
            <a:xfrm>
              <a:off x="2472" y="2525"/>
              <a:ext cx="350" cy="360"/>
            </a:xfrm>
            <a:custGeom>
              <a:avLst/>
              <a:gdLst>
                <a:gd name="T0" fmla="*/ 0 w 350"/>
                <a:gd name="T1" fmla="*/ 12 h 360"/>
                <a:gd name="T2" fmla="*/ 343 w 350"/>
                <a:gd name="T3" fmla="*/ 360 h 360"/>
                <a:gd name="T4" fmla="*/ 350 w 350"/>
                <a:gd name="T5" fmla="*/ 348 h 360"/>
                <a:gd name="T6" fmla="*/ 7 w 350"/>
                <a:gd name="T7" fmla="*/ 0 h 360"/>
                <a:gd name="T8" fmla="*/ 0 w 350"/>
                <a:gd name="T9" fmla="*/ 12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0" h="360">
                  <a:moveTo>
                    <a:pt x="0" y="12"/>
                  </a:moveTo>
                  <a:lnTo>
                    <a:pt x="343" y="360"/>
                  </a:lnTo>
                  <a:lnTo>
                    <a:pt x="350" y="348"/>
                  </a:lnTo>
                  <a:lnTo>
                    <a:pt x="7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4" name="Freeform 54"/>
            <p:cNvSpPr/>
            <p:nvPr/>
          </p:nvSpPr>
          <p:spPr bwMode="auto">
            <a:xfrm>
              <a:off x="2922" y="2466"/>
              <a:ext cx="128" cy="355"/>
            </a:xfrm>
            <a:custGeom>
              <a:avLst/>
              <a:gdLst>
                <a:gd name="T0" fmla="*/ 121 w 128"/>
                <a:gd name="T1" fmla="*/ 0 h 355"/>
                <a:gd name="T2" fmla="*/ 0 w 128"/>
                <a:gd name="T3" fmla="*/ 339 h 355"/>
                <a:gd name="T4" fmla="*/ 9 w 128"/>
                <a:gd name="T5" fmla="*/ 355 h 355"/>
                <a:gd name="T6" fmla="*/ 128 w 128"/>
                <a:gd name="T7" fmla="*/ 10 h 355"/>
                <a:gd name="T8" fmla="*/ 121 w 128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8" h="355">
                  <a:moveTo>
                    <a:pt x="121" y="0"/>
                  </a:moveTo>
                  <a:lnTo>
                    <a:pt x="0" y="339"/>
                  </a:lnTo>
                  <a:lnTo>
                    <a:pt x="9" y="355"/>
                  </a:lnTo>
                  <a:lnTo>
                    <a:pt x="128" y="10"/>
                  </a:lnTo>
                  <a:lnTo>
                    <a:pt x="1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5" name="Freeform 55"/>
            <p:cNvSpPr/>
            <p:nvPr/>
          </p:nvSpPr>
          <p:spPr bwMode="auto">
            <a:xfrm>
              <a:off x="2616" y="2118"/>
              <a:ext cx="417" cy="322"/>
            </a:xfrm>
            <a:custGeom>
              <a:avLst/>
              <a:gdLst>
                <a:gd name="T0" fmla="*/ 0 w 417"/>
                <a:gd name="T1" fmla="*/ 10 h 322"/>
                <a:gd name="T2" fmla="*/ 408 w 417"/>
                <a:gd name="T3" fmla="*/ 322 h 322"/>
                <a:gd name="T4" fmla="*/ 417 w 417"/>
                <a:gd name="T5" fmla="*/ 310 h 322"/>
                <a:gd name="T6" fmla="*/ 15 w 417"/>
                <a:gd name="T7" fmla="*/ 0 h 322"/>
                <a:gd name="T8" fmla="*/ 0 w 417"/>
                <a:gd name="T9" fmla="*/ 10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7" h="322">
                  <a:moveTo>
                    <a:pt x="0" y="10"/>
                  </a:moveTo>
                  <a:lnTo>
                    <a:pt x="408" y="322"/>
                  </a:lnTo>
                  <a:lnTo>
                    <a:pt x="417" y="310"/>
                  </a:lnTo>
                  <a:lnTo>
                    <a:pt x="15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6" name="Freeform 56"/>
            <p:cNvSpPr/>
            <p:nvPr/>
          </p:nvSpPr>
          <p:spPr bwMode="auto">
            <a:xfrm>
              <a:off x="3054" y="1803"/>
              <a:ext cx="81" cy="618"/>
            </a:xfrm>
            <a:custGeom>
              <a:avLst/>
              <a:gdLst>
                <a:gd name="T0" fmla="*/ 69 w 81"/>
                <a:gd name="T1" fmla="*/ 0 h 618"/>
                <a:gd name="T2" fmla="*/ 0 w 81"/>
                <a:gd name="T3" fmla="*/ 618 h 618"/>
                <a:gd name="T4" fmla="*/ 10 w 81"/>
                <a:gd name="T5" fmla="*/ 618 h 618"/>
                <a:gd name="T6" fmla="*/ 81 w 81"/>
                <a:gd name="T7" fmla="*/ 0 h 618"/>
                <a:gd name="T8" fmla="*/ 69 w 81"/>
                <a:gd name="T9" fmla="*/ 0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618">
                  <a:moveTo>
                    <a:pt x="69" y="0"/>
                  </a:moveTo>
                  <a:lnTo>
                    <a:pt x="0" y="618"/>
                  </a:lnTo>
                  <a:lnTo>
                    <a:pt x="10" y="618"/>
                  </a:lnTo>
                  <a:lnTo>
                    <a:pt x="81" y="0"/>
                  </a:lnTo>
                  <a:lnTo>
                    <a:pt x="6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7" name="Freeform 57"/>
            <p:cNvSpPr/>
            <p:nvPr/>
          </p:nvSpPr>
          <p:spPr bwMode="auto">
            <a:xfrm>
              <a:off x="3135" y="1810"/>
              <a:ext cx="476" cy="474"/>
            </a:xfrm>
            <a:custGeom>
              <a:avLst/>
              <a:gdLst>
                <a:gd name="T0" fmla="*/ 0 w 476"/>
                <a:gd name="T1" fmla="*/ 0 h 474"/>
                <a:gd name="T2" fmla="*/ 469 w 476"/>
                <a:gd name="T3" fmla="*/ 474 h 474"/>
                <a:gd name="T4" fmla="*/ 476 w 476"/>
                <a:gd name="T5" fmla="*/ 471 h 474"/>
                <a:gd name="T6" fmla="*/ 9 w 476"/>
                <a:gd name="T7" fmla="*/ 0 h 474"/>
                <a:gd name="T8" fmla="*/ 0 w 476"/>
                <a:gd name="T9" fmla="*/ 0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6" h="474">
                  <a:moveTo>
                    <a:pt x="0" y="0"/>
                  </a:moveTo>
                  <a:lnTo>
                    <a:pt x="469" y="474"/>
                  </a:lnTo>
                  <a:lnTo>
                    <a:pt x="476" y="471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8" name="Freeform 58"/>
            <p:cNvSpPr/>
            <p:nvPr/>
          </p:nvSpPr>
          <p:spPr bwMode="auto">
            <a:xfrm>
              <a:off x="2938" y="2109"/>
              <a:ext cx="363" cy="696"/>
            </a:xfrm>
            <a:custGeom>
              <a:avLst/>
              <a:gdLst>
                <a:gd name="T0" fmla="*/ 358 w 363"/>
                <a:gd name="T1" fmla="*/ 0 h 696"/>
                <a:gd name="T2" fmla="*/ 0 w 363"/>
                <a:gd name="T3" fmla="*/ 696 h 696"/>
                <a:gd name="T4" fmla="*/ 12 w 363"/>
                <a:gd name="T5" fmla="*/ 696 h 696"/>
                <a:gd name="T6" fmla="*/ 363 w 363"/>
                <a:gd name="T7" fmla="*/ 9 h 696"/>
                <a:gd name="T8" fmla="*/ 358 w 363"/>
                <a:gd name="T9" fmla="*/ 0 h 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3" h="696">
                  <a:moveTo>
                    <a:pt x="358" y="0"/>
                  </a:moveTo>
                  <a:lnTo>
                    <a:pt x="0" y="696"/>
                  </a:lnTo>
                  <a:lnTo>
                    <a:pt x="12" y="696"/>
                  </a:lnTo>
                  <a:lnTo>
                    <a:pt x="363" y="9"/>
                  </a:lnTo>
                  <a:lnTo>
                    <a:pt x="35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9" name="Freeform 59"/>
            <p:cNvSpPr/>
            <p:nvPr/>
          </p:nvSpPr>
          <p:spPr bwMode="auto">
            <a:xfrm>
              <a:off x="3085" y="2296"/>
              <a:ext cx="516" cy="154"/>
            </a:xfrm>
            <a:custGeom>
              <a:avLst/>
              <a:gdLst>
                <a:gd name="T0" fmla="*/ 0 w 516"/>
                <a:gd name="T1" fmla="*/ 144 h 154"/>
                <a:gd name="T2" fmla="*/ 516 w 516"/>
                <a:gd name="T3" fmla="*/ 0 h 154"/>
                <a:gd name="T4" fmla="*/ 516 w 516"/>
                <a:gd name="T5" fmla="*/ 7 h 154"/>
                <a:gd name="T6" fmla="*/ 0 w 516"/>
                <a:gd name="T7" fmla="*/ 154 h 154"/>
                <a:gd name="T8" fmla="*/ 0 w 516"/>
                <a:gd name="T9" fmla="*/ 14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6" h="154">
                  <a:moveTo>
                    <a:pt x="0" y="144"/>
                  </a:moveTo>
                  <a:lnTo>
                    <a:pt x="516" y="0"/>
                  </a:lnTo>
                  <a:lnTo>
                    <a:pt x="516" y="7"/>
                  </a:lnTo>
                  <a:lnTo>
                    <a:pt x="0" y="154"/>
                  </a:lnTo>
                  <a:lnTo>
                    <a:pt x="0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0" name="Freeform 60"/>
            <p:cNvSpPr/>
            <p:nvPr/>
          </p:nvSpPr>
          <p:spPr bwMode="auto">
            <a:xfrm>
              <a:off x="3637" y="2106"/>
              <a:ext cx="571" cy="192"/>
            </a:xfrm>
            <a:custGeom>
              <a:avLst/>
              <a:gdLst>
                <a:gd name="T0" fmla="*/ 0 w 571"/>
                <a:gd name="T1" fmla="*/ 180 h 192"/>
                <a:gd name="T2" fmla="*/ 571 w 571"/>
                <a:gd name="T3" fmla="*/ 0 h 192"/>
                <a:gd name="T4" fmla="*/ 571 w 571"/>
                <a:gd name="T5" fmla="*/ 12 h 192"/>
                <a:gd name="T6" fmla="*/ 0 w 571"/>
                <a:gd name="T7" fmla="*/ 192 h 192"/>
                <a:gd name="T8" fmla="*/ 0 w 571"/>
                <a:gd name="T9" fmla="*/ 18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192">
                  <a:moveTo>
                    <a:pt x="0" y="180"/>
                  </a:moveTo>
                  <a:lnTo>
                    <a:pt x="571" y="0"/>
                  </a:lnTo>
                  <a:lnTo>
                    <a:pt x="571" y="12"/>
                  </a:lnTo>
                  <a:lnTo>
                    <a:pt x="0" y="192"/>
                  </a:lnTo>
                  <a:lnTo>
                    <a:pt x="0" y="1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1" name="Freeform 61"/>
            <p:cNvSpPr/>
            <p:nvPr/>
          </p:nvSpPr>
          <p:spPr bwMode="auto">
            <a:xfrm>
              <a:off x="4234" y="2106"/>
              <a:ext cx="521" cy="187"/>
            </a:xfrm>
            <a:custGeom>
              <a:avLst/>
              <a:gdLst>
                <a:gd name="T0" fmla="*/ 0 w 521"/>
                <a:gd name="T1" fmla="*/ 10 h 187"/>
                <a:gd name="T2" fmla="*/ 518 w 521"/>
                <a:gd name="T3" fmla="*/ 187 h 187"/>
                <a:gd name="T4" fmla="*/ 521 w 521"/>
                <a:gd name="T5" fmla="*/ 175 h 187"/>
                <a:gd name="T6" fmla="*/ 0 w 521"/>
                <a:gd name="T7" fmla="*/ 0 h 187"/>
                <a:gd name="T8" fmla="*/ 0 w 521"/>
                <a:gd name="T9" fmla="*/ 1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187">
                  <a:moveTo>
                    <a:pt x="0" y="10"/>
                  </a:moveTo>
                  <a:lnTo>
                    <a:pt x="518" y="187"/>
                  </a:lnTo>
                  <a:lnTo>
                    <a:pt x="521" y="175"/>
                  </a:lnTo>
                  <a:lnTo>
                    <a:pt x="0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2" name="Freeform 62"/>
            <p:cNvSpPr/>
            <p:nvPr/>
          </p:nvSpPr>
          <p:spPr bwMode="auto">
            <a:xfrm>
              <a:off x="4795" y="1749"/>
              <a:ext cx="329" cy="525"/>
            </a:xfrm>
            <a:custGeom>
              <a:avLst/>
              <a:gdLst>
                <a:gd name="T0" fmla="*/ 329 w 329"/>
                <a:gd name="T1" fmla="*/ 0 h 525"/>
                <a:gd name="T2" fmla="*/ 0 w 329"/>
                <a:gd name="T3" fmla="*/ 525 h 525"/>
                <a:gd name="T4" fmla="*/ 7 w 329"/>
                <a:gd name="T5" fmla="*/ 525 h 525"/>
                <a:gd name="T6" fmla="*/ 329 w 329"/>
                <a:gd name="T7" fmla="*/ 12 h 525"/>
                <a:gd name="T8" fmla="*/ 329 w 329"/>
                <a:gd name="T9" fmla="*/ 0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9" h="525">
                  <a:moveTo>
                    <a:pt x="329" y="0"/>
                  </a:moveTo>
                  <a:lnTo>
                    <a:pt x="0" y="525"/>
                  </a:lnTo>
                  <a:lnTo>
                    <a:pt x="7" y="525"/>
                  </a:lnTo>
                  <a:lnTo>
                    <a:pt x="329" y="12"/>
                  </a:lnTo>
                  <a:lnTo>
                    <a:pt x="3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3" name="Freeform 63"/>
            <p:cNvSpPr/>
            <p:nvPr/>
          </p:nvSpPr>
          <p:spPr bwMode="auto">
            <a:xfrm>
              <a:off x="5145" y="1756"/>
              <a:ext cx="52" cy="691"/>
            </a:xfrm>
            <a:custGeom>
              <a:avLst/>
              <a:gdLst>
                <a:gd name="T0" fmla="*/ 0 w 52"/>
                <a:gd name="T1" fmla="*/ 0 h 691"/>
                <a:gd name="T2" fmla="*/ 41 w 52"/>
                <a:gd name="T3" fmla="*/ 691 h 691"/>
                <a:gd name="T4" fmla="*/ 52 w 52"/>
                <a:gd name="T5" fmla="*/ 691 h 691"/>
                <a:gd name="T6" fmla="*/ 7 w 52"/>
                <a:gd name="T7" fmla="*/ 0 h 691"/>
                <a:gd name="T8" fmla="*/ 0 w 52"/>
                <a:gd name="T9" fmla="*/ 0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691">
                  <a:moveTo>
                    <a:pt x="0" y="0"/>
                  </a:moveTo>
                  <a:lnTo>
                    <a:pt x="41" y="691"/>
                  </a:lnTo>
                  <a:lnTo>
                    <a:pt x="52" y="691"/>
                  </a:lnTo>
                  <a:lnTo>
                    <a:pt x="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4" name="Freeform 64"/>
            <p:cNvSpPr/>
            <p:nvPr/>
          </p:nvSpPr>
          <p:spPr bwMode="auto">
            <a:xfrm>
              <a:off x="5204" y="2102"/>
              <a:ext cx="183" cy="355"/>
            </a:xfrm>
            <a:custGeom>
              <a:avLst/>
              <a:gdLst>
                <a:gd name="T0" fmla="*/ 171 w 183"/>
                <a:gd name="T1" fmla="*/ 0 h 355"/>
                <a:gd name="T2" fmla="*/ 0 w 183"/>
                <a:gd name="T3" fmla="*/ 345 h 355"/>
                <a:gd name="T4" fmla="*/ 10 w 183"/>
                <a:gd name="T5" fmla="*/ 355 h 355"/>
                <a:gd name="T6" fmla="*/ 183 w 183"/>
                <a:gd name="T7" fmla="*/ 0 h 355"/>
                <a:gd name="T8" fmla="*/ 171 w 183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3" h="355">
                  <a:moveTo>
                    <a:pt x="171" y="0"/>
                  </a:moveTo>
                  <a:lnTo>
                    <a:pt x="0" y="345"/>
                  </a:lnTo>
                  <a:lnTo>
                    <a:pt x="10" y="355"/>
                  </a:lnTo>
                  <a:lnTo>
                    <a:pt x="183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5" name="Freeform 65"/>
            <p:cNvSpPr/>
            <p:nvPr/>
          </p:nvSpPr>
          <p:spPr bwMode="auto">
            <a:xfrm>
              <a:off x="4795" y="2303"/>
              <a:ext cx="362" cy="173"/>
            </a:xfrm>
            <a:custGeom>
              <a:avLst/>
              <a:gdLst>
                <a:gd name="T0" fmla="*/ 0 w 362"/>
                <a:gd name="T1" fmla="*/ 9 h 173"/>
                <a:gd name="T2" fmla="*/ 362 w 362"/>
                <a:gd name="T3" fmla="*/ 173 h 173"/>
                <a:gd name="T4" fmla="*/ 362 w 362"/>
                <a:gd name="T5" fmla="*/ 156 h 173"/>
                <a:gd name="T6" fmla="*/ 0 w 362"/>
                <a:gd name="T7" fmla="*/ 0 h 173"/>
                <a:gd name="T8" fmla="*/ 0 w 362"/>
                <a:gd name="T9" fmla="*/ 9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2" h="173">
                  <a:moveTo>
                    <a:pt x="0" y="9"/>
                  </a:moveTo>
                  <a:lnTo>
                    <a:pt x="362" y="173"/>
                  </a:lnTo>
                  <a:lnTo>
                    <a:pt x="362" y="156"/>
                  </a:lnTo>
                  <a:lnTo>
                    <a:pt x="0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6" name="Freeform 66"/>
            <p:cNvSpPr/>
            <p:nvPr/>
          </p:nvSpPr>
          <p:spPr bwMode="auto">
            <a:xfrm>
              <a:off x="5086" y="2499"/>
              <a:ext cx="102" cy="462"/>
            </a:xfrm>
            <a:custGeom>
              <a:avLst/>
              <a:gdLst>
                <a:gd name="T0" fmla="*/ 95 w 102"/>
                <a:gd name="T1" fmla="*/ 0 h 462"/>
                <a:gd name="T2" fmla="*/ 0 w 102"/>
                <a:gd name="T3" fmla="*/ 462 h 462"/>
                <a:gd name="T4" fmla="*/ 12 w 102"/>
                <a:gd name="T5" fmla="*/ 462 h 462"/>
                <a:gd name="T6" fmla="*/ 102 w 102"/>
                <a:gd name="T7" fmla="*/ 0 h 462"/>
                <a:gd name="T8" fmla="*/ 95 w 102"/>
                <a:gd name="T9" fmla="*/ 0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462">
                  <a:moveTo>
                    <a:pt x="95" y="0"/>
                  </a:moveTo>
                  <a:lnTo>
                    <a:pt x="0" y="462"/>
                  </a:lnTo>
                  <a:lnTo>
                    <a:pt x="12" y="462"/>
                  </a:lnTo>
                  <a:lnTo>
                    <a:pt x="102" y="0"/>
                  </a:lnTo>
                  <a:lnTo>
                    <a:pt x="9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7" name="Freeform 67"/>
            <p:cNvSpPr/>
            <p:nvPr/>
          </p:nvSpPr>
          <p:spPr bwMode="auto">
            <a:xfrm>
              <a:off x="4724" y="2317"/>
              <a:ext cx="59" cy="663"/>
            </a:xfrm>
            <a:custGeom>
              <a:avLst/>
              <a:gdLst>
                <a:gd name="T0" fmla="*/ 50 w 59"/>
                <a:gd name="T1" fmla="*/ 0 h 663"/>
                <a:gd name="T2" fmla="*/ 0 w 59"/>
                <a:gd name="T3" fmla="*/ 663 h 663"/>
                <a:gd name="T4" fmla="*/ 9 w 59"/>
                <a:gd name="T5" fmla="*/ 663 h 663"/>
                <a:gd name="T6" fmla="*/ 59 w 59"/>
                <a:gd name="T7" fmla="*/ 0 h 663"/>
                <a:gd name="T8" fmla="*/ 50 w 59"/>
                <a:gd name="T9" fmla="*/ 0 h 6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663">
                  <a:moveTo>
                    <a:pt x="50" y="0"/>
                  </a:moveTo>
                  <a:lnTo>
                    <a:pt x="0" y="663"/>
                  </a:lnTo>
                  <a:lnTo>
                    <a:pt x="9" y="663"/>
                  </a:lnTo>
                  <a:lnTo>
                    <a:pt x="59" y="0"/>
                  </a:lnTo>
                  <a:lnTo>
                    <a:pt x="5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8" name="Freeform 68"/>
            <p:cNvSpPr/>
            <p:nvPr/>
          </p:nvSpPr>
          <p:spPr bwMode="auto">
            <a:xfrm>
              <a:off x="4740" y="2499"/>
              <a:ext cx="443" cy="481"/>
            </a:xfrm>
            <a:custGeom>
              <a:avLst/>
              <a:gdLst>
                <a:gd name="T0" fmla="*/ 436 w 443"/>
                <a:gd name="T1" fmla="*/ 0 h 481"/>
                <a:gd name="T2" fmla="*/ 0 w 443"/>
                <a:gd name="T3" fmla="*/ 476 h 481"/>
                <a:gd name="T4" fmla="*/ 7 w 443"/>
                <a:gd name="T5" fmla="*/ 481 h 481"/>
                <a:gd name="T6" fmla="*/ 443 w 443"/>
                <a:gd name="T7" fmla="*/ 0 h 481"/>
                <a:gd name="T8" fmla="*/ 436 w 443"/>
                <a:gd name="T9" fmla="*/ 0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3" h="481">
                  <a:moveTo>
                    <a:pt x="436" y="0"/>
                  </a:moveTo>
                  <a:lnTo>
                    <a:pt x="0" y="476"/>
                  </a:lnTo>
                  <a:lnTo>
                    <a:pt x="7" y="481"/>
                  </a:lnTo>
                  <a:lnTo>
                    <a:pt x="443" y="0"/>
                  </a:lnTo>
                  <a:lnTo>
                    <a:pt x="43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9" name="Freeform 69"/>
            <p:cNvSpPr/>
            <p:nvPr/>
          </p:nvSpPr>
          <p:spPr bwMode="auto">
            <a:xfrm>
              <a:off x="4996" y="2573"/>
              <a:ext cx="81" cy="388"/>
            </a:xfrm>
            <a:custGeom>
              <a:avLst/>
              <a:gdLst>
                <a:gd name="T0" fmla="*/ 0 w 81"/>
                <a:gd name="T1" fmla="*/ 0 h 388"/>
                <a:gd name="T2" fmla="*/ 69 w 81"/>
                <a:gd name="T3" fmla="*/ 388 h 388"/>
                <a:gd name="T4" fmla="*/ 81 w 81"/>
                <a:gd name="T5" fmla="*/ 388 h 388"/>
                <a:gd name="T6" fmla="*/ 10 w 81"/>
                <a:gd name="T7" fmla="*/ 0 h 388"/>
                <a:gd name="T8" fmla="*/ 0 w 8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388">
                  <a:moveTo>
                    <a:pt x="0" y="0"/>
                  </a:moveTo>
                  <a:lnTo>
                    <a:pt x="69" y="388"/>
                  </a:lnTo>
                  <a:lnTo>
                    <a:pt x="81" y="388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0" name="Freeform 70"/>
            <p:cNvSpPr/>
            <p:nvPr/>
          </p:nvSpPr>
          <p:spPr bwMode="auto">
            <a:xfrm>
              <a:off x="4186" y="2116"/>
              <a:ext cx="38" cy="594"/>
            </a:xfrm>
            <a:custGeom>
              <a:avLst/>
              <a:gdLst>
                <a:gd name="T0" fmla="*/ 31 w 38"/>
                <a:gd name="T1" fmla="*/ 2 h 594"/>
                <a:gd name="T2" fmla="*/ 0 w 38"/>
                <a:gd name="T3" fmla="*/ 594 h 594"/>
                <a:gd name="T4" fmla="*/ 7 w 38"/>
                <a:gd name="T5" fmla="*/ 594 h 594"/>
                <a:gd name="T6" fmla="*/ 38 w 38"/>
                <a:gd name="T7" fmla="*/ 0 h 594"/>
                <a:gd name="T8" fmla="*/ 31 w 38"/>
                <a:gd name="T9" fmla="*/ 2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594">
                  <a:moveTo>
                    <a:pt x="31" y="2"/>
                  </a:moveTo>
                  <a:lnTo>
                    <a:pt x="0" y="594"/>
                  </a:lnTo>
                  <a:lnTo>
                    <a:pt x="7" y="594"/>
                  </a:lnTo>
                  <a:lnTo>
                    <a:pt x="38" y="0"/>
                  </a:lnTo>
                  <a:lnTo>
                    <a:pt x="31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1" name="Freeform 71"/>
            <p:cNvSpPr/>
            <p:nvPr/>
          </p:nvSpPr>
          <p:spPr bwMode="auto">
            <a:xfrm>
              <a:off x="4201" y="2312"/>
              <a:ext cx="568" cy="415"/>
            </a:xfrm>
            <a:custGeom>
              <a:avLst/>
              <a:gdLst>
                <a:gd name="T0" fmla="*/ 0 w 568"/>
                <a:gd name="T1" fmla="*/ 405 h 415"/>
                <a:gd name="T2" fmla="*/ 563 w 568"/>
                <a:gd name="T3" fmla="*/ 0 h 415"/>
                <a:gd name="T4" fmla="*/ 568 w 568"/>
                <a:gd name="T5" fmla="*/ 7 h 415"/>
                <a:gd name="T6" fmla="*/ 0 w 568"/>
                <a:gd name="T7" fmla="*/ 415 h 415"/>
                <a:gd name="T8" fmla="*/ 0 w 568"/>
                <a:gd name="T9" fmla="*/ 405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8" h="415">
                  <a:moveTo>
                    <a:pt x="0" y="405"/>
                  </a:moveTo>
                  <a:lnTo>
                    <a:pt x="563" y="0"/>
                  </a:lnTo>
                  <a:lnTo>
                    <a:pt x="568" y="7"/>
                  </a:lnTo>
                  <a:lnTo>
                    <a:pt x="0" y="415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2" name="Freeform 72"/>
            <p:cNvSpPr/>
            <p:nvPr/>
          </p:nvSpPr>
          <p:spPr bwMode="auto">
            <a:xfrm>
              <a:off x="4198" y="2729"/>
              <a:ext cx="507" cy="272"/>
            </a:xfrm>
            <a:custGeom>
              <a:avLst/>
              <a:gdLst>
                <a:gd name="T0" fmla="*/ 0 w 507"/>
                <a:gd name="T1" fmla="*/ 9 h 272"/>
                <a:gd name="T2" fmla="*/ 497 w 507"/>
                <a:gd name="T3" fmla="*/ 272 h 272"/>
                <a:gd name="T4" fmla="*/ 507 w 507"/>
                <a:gd name="T5" fmla="*/ 268 h 272"/>
                <a:gd name="T6" fmla="*/ 5 w 507"/>
                <a:gd name="T7" fmla="*/ 0 h 272"/>
                <a:gd name="T8" fmla="*/ 0 w 507"/>
                <a:gd name="T9" fmla="*/ 9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72">
                  <a:moveTo>
                    <a:pt x="0" y="9"/>
                  </a:moveTo>
                  <a:lnTo>
                    <a:pt x="497" y="272"/>
                  </a:lnTo>
                  <a:lnTo>
                    <a:pt x="507" y="268"/>
                  </a:lnTo>
                  <a:lnTo>
                    <a:pt x="5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3" name="Freeform 73"/>
            <p:cNvSpPr/>
            <p:nvPr/>
          </p:nvSpPr>
          <p:spPr bwMode="auto">
            <a:xfrm>
              <a:off x="3627" y="2298"/>
              <a:ext cx="540" cy="431"/>
            </a:xfrm>
            <a:custGeom>
              <a:avLst/>
              <a:gdLst>
                <a:gd name="T0" fmla="*/ 0 w 540"/>
                <a:gd name="T1" fmla="*/ 10 h 431"/>
                <a:gd name="T2" fmla="*/ 540 w 540"/>
                <a:gd name="T3" fmla="*/ 431 h 431"/>
                <a:gd name="T4" fmla="*/ 540 w 540"/>
                <a:gd name="T5" fmla="*/ 417 h 431"/>
                <a:gd name="T6" fmla="*/ 8 w 540"/>
                <a:gd name="T7" fmla="*/ 0 h 431"/>
                <a:gd name="T8" fmla="*/ 0 w 540"/>
                <a:gd name="T9" fmla="*/ 1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431">
                  <a:moveTo>
                    <a:pt x="0" y="10"/>
                  </a:moveTo>
                  <a:lnTo>
                    <a:pt x="540" y="431"/>
                  </a:lnTo>
                  <a:lnTo>
                    <a:pt x="540" y="417"/>
                  </a:lnTo>
                  <a:lnTo>
                    <a:pt x="8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4" name="Freeform 74"/>
            <p:cNvSpPr/>
            <p:nvPr/>
          </p:nvSpPr>
          <p:spPr bwMode="auto">
            <a:xfrm>
              <a:off x="3495" y="2305"/>
              <a:ext cx="130" cy="621"/>
            </a:xfrm>
            <a:custGeom>
              <a:avLst/>
              <a:gdLst>
                <a:gd name="T0" fmla="*/ 125 w 130"/>
                <a:gd name="T1" fmla="*/ 0 h 621"/>
                <a:gd name="T2" fmla="*/ 0 w 130"/>
                <a:gd name="T3" fmla="*/ 621 h 621"/>
                <a:gd name="T4" fmla="*/ 9 w 130"/>
                <a:gd name="T5" fmla="*/ 621 h 621"/>
                <a:gd name="T6" fmla="*/ 130 w 130"/>
                <a:gd name="T7" fmla="*/ 5 h 621"/>
                <a:gd name="T8" fmla="*/ 125 w 130"/>
                <a:gd name="T9" fmla="*/ 0 h 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" h="621">
                  <a:moveTo>
                    <a:pt x="125" y="0"/>
                  </a:moveTo>
                  <a:lnTo>
                    <a:pt x="0" y="621"/>
                  </a:lnTo>
                  <a:lnTo>
                    <a:pt x="9" y="621"/>
                  </a:lnTo>
                  <a:lnTo>
                    <a:pt x="130" y="5"/>
                  </a:lnTo>
                  <a:lnTo>
                    <a:pt x="1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5" name="Freeform 75"/>
            <p:cNvSpPr/>
            <p:nvPr/>
          </p:nvSpPr>
          <p:spPr bwMode="auto">
            <a:xfrm>
              <a:off x="3054" y="2461"/>
              <a:ext cx="420" cy="465"/>
            </a:xfrm>
            <a:custGeom>
              <a:avLst/>
              <a:gdLst>
                <a:gd name="T0" fmla="*/ 0 w 420"/>
                <a:gd name="T1" fmla="*/ 8 h 465"/>
                <a:gd name="T2" fmla="*/ 412 w 420"/>
                <a:gd name="T3" fmla="*/ 465 h 465"/>
                <a:gd name="T4" fmla="*/ 420 w 420"/>
                <a:gd name="T5" fmla="*/ 465 h 465"/>
                <a:gd name="T6" fmla="*/ 12 w 420"/>
                <a:gd name="T7" fmla="*/ 0 h 465"/>
                <a:gd name="T8" fmla="*/ 0 w 420"/>
                <a:gd name="T9" fmla="*/ 8 h 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0" h="465">
                  <a:moveTo>
                    <a:pt x="0" y="8"/>
                  </a:moveTo>
                  <a:lnTo>
                    <a:pt x="412" y="465"/>
                  </a:lnTo>
                  <a:lnTo>
                    <a:pt x="420" y="465"/>
                  </a:lnTo>
                  <a:lnTo>
                    <a:pt x="12" y="0"/>
                  </a:ln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6" name="Freeform 76"/>
            <p:cNvSpPr/>
            <p:nvPr/>
          </p:nvSpPr>
          <p:spPr bwMode="auto">
            <a:xfrm>
              <a:off x="3519" y="2729"/>
              <a:ext cx="655" cy="223"/>
            </a:xfrm>
            <a:custGeom>
              <a:avLst/>
              <a:gdLst>
                <a:gd name="T0" fmla="*/ 0 w 655"/>
                <a:gd name="T1" fmla="*/ 213 h 223"/>
                <a:gd name="T2" fmla="*/ 655 w 655"/>
                <a:gd name="T3" fmla="*/ 0 h 223"/>
                <a:gd name="T4" fmla="*/ 655 w 655"/>
                <a:gd name="T5" fmla="*/ 9 h 223"/>
                <a:gd name="T6" fmla="*/ 0 w 655"/>
                <a:gd name="T7" fmla="*/ 223 h 223"/>
                <a:gd name="T8" fmla="*/ 0 w 655"/>
                <a:gd name="T9" fmla="*/ 213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5" h="223">
                  <a:moveTo>
                    <a:pt x="0" y="213"/>
                  </a:moveTo>
                  <a:lnTo>
                    <a:pt x="655" y="0"/>
                  </a:lnTo>
                  <a:lnTo>
                    <a:pt x="655" y="9"/>
                  </a:lnTo>
                  <a:lnTo>
                    <a:pt x="0" y="223"/>
                  </a:lnTo>
                  <a:lnTo>
                    <a:pt x="0" y="2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7" name="Freeform 77"/>
            <p:cNvSpPr/>
            <p:nvPr/>
          </p:nvSpPr>
          <p:spPr bwMode="auto">
            <a:xfrm>
              <a:off x="4066" y="2738"/>
              <a:ext cx="123" cy="495"/>
            </a:xfrm>
            <a:custGeom>
              <a:avLst/>
              <a:gdLst>
                <a:gd name="T0" fmla="*/ 118 w 123"/>
                <a:gd name="T1" fmla="*/ 0 h 495"/>
                <a:gd name="T2" fmla="*/ 0 w 123"/>
                <a:gd name="T3" fmla="*/ 495 h 495"/>
                <a:gd name="T4" fmla="*/ 7 w 123"/>
                <a:gd name="T5" fmla="*/ 495 h 495"/>
                <a:gd name="T6" fmla="*/ 123 w 123"/>
                <a:gd name="T7" fmla="*/ 0 h 495"/>
                <a:gd name="T8" fmla="*/ 118 w 123"/>
                <a:gd name="T9" fmla="*/ 0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495">
                  <a:moveTo>
                    <a:pt x="118" y="0"/>
                  </a:moveTo>
                  <a:lnTo>
                    <a:pt x="0" y="495"/>
                  </a:lnTo>
                  <a:lnTo>
                    <a:pt x="7" y="495"/>
                  </a:lnTo>
                  <a:lnTo>
                    <a:pt x="123" y="0"/>
                  </a:lnTo>
                  <a:lnTo>
                    <a:pt x="1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8" name="Freeform 78"/>
            <p:cNvSpPr/>
            <p:nvPr/>
          </p:nvSpPr>
          <p:spPr bwMode="auto">
            <a:xfrm>
              <a:off x="2957" y="2843"/>
              <a:ext cx="971" cy="42"/>
            </a:xfrm>
            <a:custGeom>
              <a:avLst/>
              <a:gdLst>
                <a:gd name="T0" fmla="*/ 0 w 971"/>
                <a:gd name="T1" fmla="*/ 0 h 42"/>
                <a:gd name="T2" fmla="*/ 971 w 971"/>
                <a:gd name="T3" fmla="*/ 30 h 42"/>
                <a:gd name="T4" fmla="*/ 971 w 971"/>
                <a:gd name="T5" fmla="*/ 42 h 42"/>
                <a:gd name="T6" fmla="*/ 0 w 971"/>
                <a:gd name="T7" fmla="*/ 7 h 42"/>
                <a:gd name="T8" fmla="*/ 0 w 971"/>
                <a:gd name="T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1" h="42">
                  <a:moveTo>
                    <a:pt x="0" y="0"/>
                  </a:moveTo>
                  <a:lnTo>
                    <a:pt x="971" y="30"/>
                  </a:lnTo>
                  <a:lnTo>
                    <a:pt x="971" y="42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9" name="Freeform 79"/>
            <p:cNvSpPr/>
            <p:nvPr/>
          </p:nvSpPr>
          <p:spPr bwMode="auto">
            <a:xfrm>
              <a:off x="2865" y="2902"/>
              <a:ext cx="597" cy="57"/>
            </a:xfrm>
            <a:custGeom>
              <a:avLst/>
              <a:gdLst>
                <a:gd name="T0" fmla="*/ 0 w 597"/>
                <a:gd name="T1" fmla="*/ 0 h 57"/>
                <a:gd name="T2" fmla="*/ 597 w 597"/>
                <a:gd name="T3" fmla="*/ 50 h 57"/>
                <a:gd name="T4" fmla="*/ 597 w 597"/>
                <a:gd name="T5" fmla="*/ 57 h 57"/>
                <a:gd name="T6" fmla="*/ 0 w 597"/>
                <a:gd name="T7" fmla="*/ 12 h 57"/>
                <a:gd name="T8" fmla="*/ 0 w 597"/>
                <a:gd name="T9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57">
                  <a:moveTo>
                    <a:pt x="0" y="0"/>
                  </a:moveTo>
                  <a:lnTo>
                    <a:pt x="597" y="50"/>
                  </a:lnTo>
                  <a:lnTo>
                    <a:pt x="597" y="57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0" name="Freeform 80"/>
            <p:cNvSpPr/>
            <p:nvPr/>
          </p:nvSpPr>
          <p:spPr bwMode="auto">
            <a:xfrm>
              <a:off x="2844" y="2916"/>
              <a:ext cx="61" cy="268"/>
            </a:xfrm>
            <a:custGeom>
              <a:avLst/>
              <a:gdLst>
                <a:gd name="T0" fmla="*/ 0 w 61"/>
                <a:gd name="T1" fmla="*/ 0 h 268"/>
                <a:gd name="T2" fmla="*/ 54 w 61"/>
                <a:gd name="T3" fmla="*/ 268 h 268"/>
                <a:gd name="T4" fmla="*/ 61 w 61"/>
                <a:gd name="T5" fmla="*/ 268 h 268"/>
                <a:gd name="T6" fmla="*/ 12 w 61"/>
                <a:gd name="T7" fmla="*/ 0 h 268"/>
                <a:gd name="T8" fmla="*/ 0 w 61"/>
                <a:gd name="T9" fmla="*/ 0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268">
                  <a:moveTo>
                    <a:pt x="0" y="0"/>
                  </a:moveTo>
                  <a:lnTo>
                    <a:pt x="54" y="268"/>
                  </a:lnTo>
                  <a:lnTo>
                    <a:pt x="61" y="26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1" name="Freeform 81"/>
            <p:cNvSpPr/>
            <p:nvPr/>
          </p:nvSpPr>
          <p:spPr bwMode="auto">
            <a:xfrm>
              <a:off x="2851" y="2909"/>
              <a:ext cx="608" cy="519"/>
            </a:xfrm>
            <a:custGeom>
              <a:avLst/>
              <a:gdLst>
                <a:gd name="T0" fmla="*/ 0 w 608"/>
                <a:gd name="T1" fmla="*/ 9 h 519"/>
                <a:gd name="T2" fmla="*/ 601 w 608"/>
                <a:gd name="T3" fmla="*/ 519 h 519"/>
                <a:gd name="T4" fmla="*/ 608 w 608"/>
                <a:gd name="T5" fmla="*/ 509 h 519"/>
                <a:gd name="T6" fmla="*/ 7 w 608"/>
                <a:gd name="T7" fmla="*/ 0 h 519"/>
                <a:gd name="T8" fmla="*/ 0 w 608"/>
                <a:gd name="T9" fmla="*/ 9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8" h="519">
                  <a:moveTo>
                    <a:pt x="0" y="9"/>
                  </a:moveTo>
                  <a:lnTo>
                    <a:pt x="601" y="519"/>
                  </a:lnTo>
                  <a:lnTo>
                    <a:pt x="608" y="509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2" name="Freeform 82"/>
            <p:cNvSpPr/>
            <p:nvPr/>
          </p:nvSpPr>
          <p:spPr bwMode="auto">
            <a:xfrm>
              <a:off x="3474" y="2985"/>
              <a:ext cx="21" cy="421"/>
            </a:xfrm>
            <a:custGeom>
              <a:avLst/>
              <a:gdLst>
                <a:gd name="T0" fmla="*/ 11 w 21"/>
                <a:gd name="T1" fmla="*/ 7 h 421"/>
                <a:gd name="T2" fmla="*/ 0 w 21"/>
                <a:gd name="T3" fmla="*/ 421 h 421"/>
                <a:gd name="T4" fmla="*/ 11 w 21"/>
                <a:gd name="T5" fmla="*/ 421 h 421"/>
                <a:gd name="T6" fmla="*/ 21 w 21"/>
                <a:gd name="T7" fmla="*/ 0 h 421"/>
                <a:gd name="T8" fmla="*/ 11 w 21"/>
                <a:gd name="T9" fmla="*/ 7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421">
                  <a:moveTo>
                    <a:pt x="11" y="7"/>
                  </a:moveTo>
                  <a:lnTo>
                    <a:pt x="0" y="421"/>
                  </a:lnTo>
                  <a:lnTo>
                    <a:pt x="11" y="421"/>
                  </a:lnTo>
                  <a:lnTo>
                    <a:pt x="21" y="0"/>
                  </a:lnTo>
                  <a:lnTo>
                    <a:pt x="11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3" name="Freeform 83"/>
            <p:cNvSpPr/>
            <p:nvPr/>
          </p:nvSpPr>
          <p:spPr bwMode="auto">
            <a:xfrm>
              <a:off x="3519" y="2959"/>
              <a:ext cx="520" cy="296"/>
            </a:xfrm>
            <a:custGeom>
              <a:avLst/>
              <a:gdLst>
                <a:gd name="T0" fmla="*/ 0 w 520"/>
                <a:gd name="T1" fmla="*/ 16 h 296"/>
                <a:gd name="T2" fmla="*/ 509 w 520"/>
                <a:gd name="T3" fmla="*/ 296 h 296"/>
                <a:gd name="T4" fmla="*/ 520 w 520"/>
                <a:gd name="T5" fmla="*/ 286 h 296"/>
                <a:gd name="T6" fmla="*/ 0 w 520"/>
                <a:gd name="T7" fmla="*/ 0 h 296"/>
                <a:gd name="T8" fmla="*/ 0 w 520"/>
                <a:gd name="T9" fmla="*/ 16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0" h="296">
                  <a:moveTo>
                    <a:pt x="0" y="16"/>
                  </a:moveTo>
                  <a:lnTo>
                    <a:pt x="509" y="296"/>
                  </a:lnTo>
                  <a:lnTo>
                    <a:pt x="520" y="286"/>
                  </a:lnTo>
                  <a:lnTo>
                    <a:pt x="0" y="0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4" name="Freeform 84"/>
            <p:cNvSpPr/>
            <p:nvPr/>
          </p:nvSpPr>
          <p:spPr bwMode="auto">
            <a:xfrm>
              <a:off x="4082" y="3011"/>
              <a:ext cx="616" cy="246"/>
            </a:xfrm>
            <a:custGeom>
              <a:avLst/>
              <a:gdLst>
                <a:gd name="T0" fmla="*/ 0 w 616"/>
                <a:gd name="T1" fmla="*/ 232 h 246"/>
                <a:gd name="T2" fmla="*/ 616 w 616"/>
                <a:gd name="T3" fmla="*/ 0 h 246"/>
                <a:gd name="T4" fmla="*/ 616 w 616"/>
                <a:gd name="T5" fmla="*/ 12 h 246"/>
                <a:gd name="T6" fmla="*/ 0 w 616"/>
                <a:gd name="T7" fmla="*/ 246 h 246"/>
                <a:gd name="T8" fmla="*/ 0 w 616"/>
                <a:gd name="T9" fmla="*/ 232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6" h="246">
                  <a:moveTo>
                    <a:pt x="0" y="232"/>
                  </a:moveTo>
                  <a:lnTo>
                    <a:pt x="616" y="0"/>
                  </a:lnTo>
                  <a:lnTo>
                    <a:pt x="616" y="12"/>
                  </a:lnTo>
                  <a:lnTo>
                    <a:pt x="0" y="246"/>
                  </a:lnTo>
                  <a:lnTo>
                    <a:pt x="0" y="2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5" name="Freeform 85"/>
            <p:cNvSpPr/>
            <p:nvPr/>
          </p:nvSpPr>
          <p:spPr bwMode="auto">
            <a:xfrm>
              <a:off x="4755" y="2992"/>
              <a:ext cx="284" cy="19"/>
            </a:xfrm>
            <a:custGeom>
              <a:avLst/>
              <a:gdLst>
                <a:gd name="T0" fmla="*/ 0 w 284"/>
                <a:gd name="T1" fmla="*/ 7 h 19"/>
                <a:gd name="T2" fmla="*/ 284 w 284"/>
                <a:gd name="T3" fmla="*/ 0 h 19"/>
                <a:gd name="T4" fmla="*/ 284 w 284"/>
                <a:gd name="T5" fmla="*/ 7 h 19"/>
                <a:gd name="T6" fmla="*/ 0 w 284"/>
                <a:gd name="T7" fmla="*/ 19 h 19"/>
                <a:gd name="T8" fmla="*/ 0 w 284"/>
                <a:gd name="T9" fmla="*/ 7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4" h="19">
                  <a:moveTo>
                    <a:pt x="0" y="7"/>
                  </a:moveTo>
                  <a:lnTo>
                    <a:pt x="284" y="0"/>
                  </a:lnTo>
                  <a:lnTo>
                    <a:pt x="284" y="7"/>
                  </a:lnTo>
                  <a:lnTo>
                    <a:pt x="0" y="19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6" name="Freeform 86"/>
            <p:cNvSpPr/>
            <p:nvPr/>
          </p:nvSpPr>
          <p:spPr bwMode="auto">
            <a:xfrm>
              <a:off x="4343" y="3013"/>
              <a:ext cx="360" cy="452"/>
            </a:xfrm>
            <a:custGeom>
              <a:avLst/>
              <a:gdLst>
                <a:gd name="T0" fmla="*/ 360 w 360"/>
                <a:gd name="T1" fmla="*/ 0 h 452"/>
                <a:gd name="T2" fmla="*/ 0 w 360"/>
                <a:gd name="T3" fmla="*/ 452 h 452"/>
                <a:gd name="T4" fmla="*/ 16 w 360"/>
                <a:gd name="T5" fmla="*/ 452 h 452"/>
                <a:gd name="T6" fmla="*/ 360 w 360"/>
                <a:gd name="T7" fmla="*/ 10 h 452"/>
                <a:gd name="T8" fmla="*/ 360 w 360"/>
                <a:gd name="T9" fmla="*/ 0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0" h="452">
                  <a:moveTo>
                    <a:pt x="360" y="0"/>
                  </a:moveTo>
                  <a:lnTo>
                    <a:pt x="0" y="452"/>
                  </a:lnTo>
                  <a:lnTo>
                    <a:pt x="16" y="452"/>
                  </a:lnTo>
                  <a:lnTo>
                    <a:pt x="360" y="10"/>
                  </a:lnTo>
                  <a:lnTo>
                    <a:pt x="36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7" name="Freeform 87"/>
            <p:cNvSpPr/>
            <p:nvPr/>
          </p:nvSpPr>
          <p:spPr bwMode="auto">
            <a:xfrm>
              <a:off x="4532" y="3023"/>
              <a:ext cx="180" cy="270"/>
            </a:xfrm>
            <a:custGeom>
              <a:avLst/>
              <a:gdLst>
                <a:gd name="T0" fmla="*/ 171 w 180"/>
                <a:gd name="T1" fmla="*/ 0 h 270"/>
                <a:gd name="T2" fmla="*/ 0 w 180"/>
                <a:gd name="T3" fmla="*/ 262 h 270"/>
                <a:gd name="T4" fmla="*/ 14 w 180"/>
                <a:gd name="T5" fmla="*/ 270 h 270"/>
                <a:gd name="T6" fmla="*/ 180 w 180"/>
                <a:gd name="T7" fmla="*/ 0 h 270"/>
                <a:gd name="T8" fmla="*/ 171 w 180"/>
                <a:gd name="T9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0" h="270">
                  <a:moveTo>
                    <a:pt x="171" y="0"/>
                  </a:moveTo>
                  <a:lnTo>
                    <a:pt x="0" y="262"/>
                  </a:lnTo>
                  <a:lnTo>
                    <a:pt x="14" y="270"/>
                  </a:lnTo>
                  <a:lnTo>
                    <a:pt x="180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8" name="Freeform 88"/>
            <p:cNvSpPr/>
            <p:nvPr/>
          </p:nvSpPr>
          <p:spPr bwMode="auto">
            <a:xfrm>
              <a:off x="4352" y="3330"/>
              <a:ext cx="149" cy="143"/>
            </a:xfrm>
            <a:custGeom>
              <a:avLst/>
              <a:gdLst>
                <a:gd name="T0" fmla="*/ 149 w 149"/>
                <a:gd name="T1" fmla="*/ 0 h 143"/>
                <a:gd name="T2" fmla="*/ 0 w 149"/>
                <a:gd name="T3" fmla="*/ 133 h 143"/>
                <a:gd name="T4" fmla="*/ 7 w 149"/>
                <a:gd name="T5" fmla="*/ 143 h 143"/>
                <a:gd name="T6" fmla="*/ 149 w 149"/>
                <a:gd name="T7" fmla="*/ 8 h 143"/>
                <a:gd name="T8" fmla="*/ 149 w 149"/>
                <a:gd name="T9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143">
                  <a:moveTo>
                    <a:pt x="149" y="0"/>
                  </a:moveTo>
                  <a:lnTo>
                    <a:pt x="0" y="133"/>
                  </a:lnTo>
                  <a:lnTo>
                    <a:pt x="7" y="143"/>
                  </a:lnTo>
                  <a:lnTo>
                    <a:pt x="149" y="8"/>
                  </a:lnTo>
                  <a:lnTo>
                    <a:pt x="14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9" name="Freeform 89"/>
            <p:cNvSpPr/>
            <p:nvPr/>
          </p:nvSpPr>
          <p:spPr bwMode="auto">
            <a:xfrm>
              <a:off x="3497" y="3262"/>
              <a:ext cx="542" cy="166"/>
            </a:xfrm>
            <a:custGeom>
              <a:avLst/>
              <a:gdLst>
                <a:gd name="T0" fmla="*/ 0 w 542"/>
                <a:gd name="T1" fmla="*/ 151 h 166"/>
                <a:gd name="T2" fmla="*/ 533 w 542"/>
                <a:gd name="T3" fmla="*/ 0 h 166"/>
                <a:gd name="T4" fmla="*/ 542 w 542"/>
                <a:gd name="T5" fmla="*/ 9 h 166"/>
                <a:gd name="T6" fmla="*/ 0 w 542"/>
                <a:gd name="T7" fmla="*/ 166 h 166"/>
                <a:gd name="T8" fmla="*/ 0 w 542"/>
                <a:gd name="T9" fmla="*/ 151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2" h="166">
                  <a:moveTo>
                    <a:pt x="0" y="151"/>
                  </a:moveTo>
                  <a:lnTo>
                    <a:pt x="533" y="0"/>
                  </a:lnTo>
                  <a:lnTo>
                    <a:pt x="542" y="9"/>
                  </a:lnTo>
                  <a:lnTo>
                    <a:pt x="0" y="166"/>
                  </a:lnTo>
                  <a:lnTo>
                    <a:pt x="0" y="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0" name="Freeform 90"/>
            <p:cNvSpPr/>
            <p:nvPr/>
          </p:nvSpPr>
          <p:spPr bwMode="auto">
            <a:xfrm>
              <a:off x="3509" y="3430"/>
              <a:ext cx="789" cy="61"/>
            </a:xfrm>
            <a:custGeom>
              <a:avLst/>
              <a:gdLst>
                <a:gd name="T0" fmla="*/ 0 w 789"/>
                <a:gd name="T1" fmla="*/ 0 h 61"/>
                <a:gd name="T2" fmla="*/ 789 w 789"/>
                <a:gd name="T3" fmla="*/ 52 h 61"/>
                <a:gd name="T4" fmla="*/ 789 w 789"/>
                <a:gd name="T5" fmla="*/ 61 h 61"/>
                <a:gd name="T6" fmla="*/ 0 w 789"/>
                <a:gd name="T7" fmla="*/ 7 h 61"/>
                <a:gd name="T8" fmla="*/ 0 w 789"/>
                <a:gd name="T9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9" h="61">
                  <a:moveTo>
                    <a:pt x="0" y="0"/>
                  </a:moveTo>
                  <a:lnTo>
                    <a:pt x="789" y="52"/>
                  </a:lnTo>
                  <a:lnTo>
                    <a:pt x="789" y="61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1" name="Freeform 91"/>
            <p:cNvSpPr/>
            <p:nvPr/>
          </p:nvSpPr>
          <p:spPr bwMode="auto">
            <a:xfrm>
              <a:off x="4066" y="3267"/>
              <a:ext cx="234" cy="210"/>
            </a:xfrm>
            <a:custGeom>
              <a:avLst/>
              <a:gdLst>
                <a:gd name="T0" fmla="*/ 0 w 234"/>
                <a:gd name="T1" fmla="*/ 0 h 210"/>
                <a:gd name="T2" fmla="*/ 234 w 234"/>
                <a:gd name="T3" fmla="*/ 210 h 210"/>
                <a:gd name="T4" fmla="*/ 234 w 234"/>
                <a:gd name="T5" fmla="*/ 198 h 210"/>
                <a:gd name="T6" fmla="*/ 11 w 234"/>
                <a:gd name="T7" fmla="*/ 0 h 210"/>
                <a:gd name="T8" fmla="*/ 0 w 234"/>
                <a:gd name="T9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210">
                  <a:moveTo>
                    <a:pt x="0" y="0"/>
                  </a:moveTo>
                  <a:lnTo>
                    <a:pt x="234" y="210"/>
                  </a:lnTo>
                  <a:lnTo>
                    <a:pt x="234" y="198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2" name="Oval 92"/>
            <p:cNvSpPr>
              <a:spLocks noChangeArrowheads="1"/>
            </p:cNvSpPr>
            <p:nvPr/>
          </p:nvSpPr>
          <p:spPr bwMode="auto">
            <a:xfrm>
              <a:off x="2830" y="965"/>
              <a:ext cx="78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3" name="Oval 93"/>
            <p:cNvSpPr>
              <a:spLocks noChangeArrowheads="1"/>
            </p:cNvSpPr>
            <p:nvPr/>
          </p:nvSpPr>
          <p:spPr bwMode="auto">
            <a:xfrm>
              <a:off x="3374" y="1076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4" name="Oval 94"/>
            <p:cNvSpPr>
              <a:spLocks noChangeArrowheads="1"/>
            </p:cNvSpPr>
            <p:nvPr/>
          </p:nvSpPr>
          <p:spPr bwMode="auto">
            <a:xfrm>
              <a:off x="3424" y="719"/>
              <a:ext cx="69" cy="6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5" name="Oval 95"/>
            <p:cNvSpPr>
              <a:spLocks noChangeArrowheads="1"/>
            </p:cNvSpPr>
            <p:nvPr/>
          </p:nvSpPr>
          <p:spPr bwMode="auto">
            <a:xfrm>
              <a:off x="3623" y="593"/>
              <a:ext cx="78" cy="8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6" name="Oval 96"/>
            <p:cNvSpPr>
              <a:spLocks noChangeArrowheads="1"/>
            </p:cNvSpPr>
            <p:nvPr/>
          </p:nvSpPr>
          <p:spPr bwMode="auto">
            <a:xfrm>
              <a:off x="4044" y="984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7" name="Oval 97"/>
            <p:cNvSpPr>
              <a:spLocks noChangeArrowheads="1"/>
            </p:cNvSpPr>
            <p:nvPr/>
          </p:nvSpPr>
          <p:spPr bwMode="auto">
            <a:xfrm>
              <a:off x="4399" y="832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8" name="Oval 98"/>
            <p:cNvSpPr>
              <a:spLocks noChangeArrowheads="1"/>
            </p:cNvSpPr>
            <p:nvPr/>
          </p:nvSpPr>
          <p:spPr bwMode="auto">
            <a:xfrm>
              <a:off x="4700" y="1076"/>
              <a:ext cx="69" cy="6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9" name="Oval 99"/>
            <p:cNvSpPr>
              <a:spLocks noChangeArrowheads="1"/>
            </p:cNvSpPr>
            <p:nvPr/>
          </p:nvSpPr>
          <p:spPr bwMode="auto">
            <a:xfrm>
              <a:off x="4745" y="2263"/>
              <a:ext cx="64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0" name="Oval 100"/>
            <p:cNvSpPr>
              <a:spLocks noChangeArrowheads="1"/>
            </p:cNvSpPr>
            <p:nvPr/>
          </p:nvSpPr>
          <p:spPr bwMode="auto">
            <a:xfrm>
              <a:off x="3800" y="1583"/>
              <a:ext cx="50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1" name="Oval 101"/>
            <p:cNvSpPr>
              <a:spLocks noChangeArrowheads="1"/>
            </p:cNvSpPr>
            <p:nvPr/>
          </p:nvSpPr>
          <p:spPr bwMode="auto">
            <a:xfrm>
              <a:off x="4949" y="2499"/>
              <a:ext cx="92" cy="9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2" name="Oval 102"/>
            <p:cNvSpPr>
              <a:spLocks noChangeArrowheads="1"/>
            </p:cNvSpPr>
            <p:nvPr/>
          </p:nvSpPr>
          <p:spPr bwMode="auto">
            <a:xfrm>
              <a:off x="4272" y="1706"/>
              <a:ext cx="106" cy="10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3" name="Oval 103"/>
            <p:cNvSpPr>
              <a:spLocks noChangeArrowheads="1"/>
            </p:cNvSpPr>
            <p:nvPr/>
          </p:nvSpPr>
          <p:spPr bwMode="auto">
            <a:xfrm>
              <a:off x="4518" y="1550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4" name="Oval 104"/>
            <p:cNvSpPr>
              <a:spLocks noChangeArrowheads="1"/>
            </p:cNvSpPr>
            <p:nvPr/>
          </p:nvSpPr>
          <p:spPr bwMode="auto">
            <a:xfrm>
              <a:off x="5032" y="1124"/>
              <a:ext cx="85" cy="8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5" name="Oval 105"/>
            <p:cNvSpPr>
              <a:spLocks noChangeArrowheads="1"/>
            </p:cNvSpPr>
            <p:nvPr/>
          </p:nvSpPr>
          <p:spPr bwMode="auto">
            <a:xfrm>
              <a:off x="5039" y="1536"/>
              <a:ext cx="92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6" name="Oval 106"/>
            <p:cNvSpPr>
              <a:spLocks noChangeArrowheads="1"/>
            </p:cNvSpPr>
            <p:nvPr/>
          </p:nvSpPr>
          <p:spPr bwMode="auto">
            <a:xfrm>
              <a:off x="5155" y="2440"/>
              <a:ext cx="66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7" name="Oval 107"/>
            <p:cNvSpPr>
              <a:spLocks noChangeArrowheads="1"/>
            </p:cNvSpPr>
            <p:nvPr/>
          </p:nvSpPr>
          <p:spPr bwMode="auto">
            <a:xfrm>
              <a:off x="5342" y="2040"/>
              <a:ext cx="83" cy="8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8" name="Oval 108"/>
            <p:cNvSpPr>
              <a:spLocks noChangeArrowheads="1"/>
            </p:cNvSpPr>
            <p:nvPr/>
          </p:nvSpPr>
          <p:spPr bwMode="auto">
            <a:xfrm>
              <a:off x="4196" y="2078"/>
              <a:ext cx="47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9" name="Oval 109"/>
            <p:cNvSpPr>
              <a:spLocks noChangeArrowheads="1"/>
            </p:cNvSpPr>
            <p:nvPr/>
          </p:nvSpPr>
          <p:spPr bwMode="auto">
            <a:xfrm>
              <a:off x="4293" y="3454"/>
              <a:ext cx="76" cy="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0" name="Oval 110"/>
            <p:cNvSpPr>
              <a:spLocks noChangeArrowheads="1"/>
            </p:cNvSpPr>
            <p:nvPr/>
          </p:nvSpPr>
          <p:spPr bwMode="auto">
            <a:xfrm>
              <a:off x="4482" y="3274"/>
              <a:ext cx="74" cy="7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1" name="Oval 111"/>
            <p:cNvSpPr>
              <a:spLocks noChangeArrowheads="1"/>
            </p:cNvSpPr>
            <p:nvPr/>
          </p:nvSpPr>
          <p:spPr bwMode="auto">
            <a:xfrm>
              <a:off x="4693" y="2971"/>
              <a:ext cx="62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2" name="Oval 112"/>
            <p:cNvSpPr>
              <a:spLocks noChangeArrowheads="1"/>
            </p:cNvSpPr>
            <p:nvPr/>
          </p:nvSpPr>
          <p:spPr bwMode="auto">
            <a:xfrm>
              <a:off x="5039" y="2954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3" name="Oval 113"/>
            <p:cNvSpPr>
              <a:spLocks noChangeArrowheads="1"/>
            </p:cNvSpPr>
            <p:nvPr/>
          </p:nvSpPr>
          <p:spPr bwMode="auto">
            <a:xfrm>
              <a:off x="4025" y="3224"/>
              <a:ext cx="62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4" name="Oval 114"/>
            <p:cNvSpPr>
              <a:spLocks noChangeArrowheads="1"/>
            </p:cNvSpPr>
            <p:nvPr/>
          </p:nvSpPr>
          <p:spPr bwMode="auto">
            <a:xfrm>
              <a:off x="3381" y="1169"/>
              <a:ext cx="59" cy="5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5" name="Oval 115"/>
            <p:cNvSpPr>
              <a:spLocks noChangeArrowheads="1"/>
            </p:cNvSpPr>
            <p:nvPr/>
          </p:nvSpPr>
          <p:spPr bwMode="auto">
            <a:xfrm>
              <a:off x="2574" y="2073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6" name="Oval 116"/>
            <p:cNvSpPr>
              <a:spLocks noChangeArrowheads="1"/>
            </p:cNvSpPr>
            <p:nvPr/>
          </p:nvSpPr>
          <p:spPr bwMode="auto">
            <a:xfrm>
              <a:off x="2410" y="2459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7" name="Oval 117"/>
            <p:cNvSpPr>
              <a:spLocks noChangeArrowheads="1"/>
            </p:cNvSpPr>
            <p:nvPr/>
          </p:nvSpPr>
          <p:spPr bwMode="auto">
            <a:xfrm>
              <a:off x="2867" y="3174"/>
              <a:ext cx="79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8" name="Oval 118"/>
            <p:cNvSpPr>
              <a:spLocks noChangeArrowheads="1"/>
            </p:cNvSpPr>
            <p:nvPr/>
          </p:nvSpPr>
          <p:spPr bwMode="auto">
            <a:xfrm>
              <a:off x="2811" y="2862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9" name="Oval 119"/>
            <p:cNvSpPr>
              <a:spLocks noChangeArrowheads="1"/>
            </p:cNvSpPr>
            <p:nvPr/>
          </p:nvSpPr>
          <p:spPr bwMode="auto">
            <a:xfrm>
              <a:off x="2867" y="2791"/>
              <a:ext cx="95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0" name="Oval 120"/>
            <p:cNvSpPr>
              <a:spLocks noChangeArrowheads="1"/>
            </p:cNvSpPr>
            <p:nvPr/>
          </p:nvSpPr>
          <p:spPr bwMode="auto">
            <a:xfrm>
              <a:off x="2410" y="1635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1" name="Oval 121"/>
            <p:cNvSpPr>
              <a:spLocks noChangeArrowheads="1"/>
            </p:cNvSpPr>
            <p:nvPr/>
          </p:nvSpPr>
          <p:spPr bwMode="auto">
            <a:xfrm>
              <a:off x="3599" y="2270"/>
              <a:ext cx="45" cy="4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2" name="Oval 122"/>
            <p:cNvSpPr>
              <a:spLocks noChangeArrowheads="1"/>
            </p:cNvSpPr>
            <p:nvPr/>
          </p:nvSpPr>
          <p:spPr bwMode="auto">
            <a:xfrm>
              <a:off x="3462" y="2918"/>
              <a:ext cx="59" cy="6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3" name="Oval 123"/>
            <p:cNvSpPr>
              <a:spLocks noChangeArrowheads="1"/>
            </p:cNvSpPr>
            <p:nvPr/>
          </p:nvSpPr>
          <p:spPr bwMode="auto">
            <a:xfrm>
              <a:off x="3594" y="3449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4" name="Oval 124"/>
            <p:cNvSpPr>
              <a:spLocks noChangeArrowheads="1"/>
            </p:cNvSpPr>
            <p:nvPr/>
          </p:nvSpPr>
          <p:spPr bwMode="auto">
            <a:xfrm>
              <a:off x="3445" y="3399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5" name="Oval 125"/>
            <p:cNvSpPr>
              <a:spLocks noChangeArrowheads="1"/>
            </p:cNvSpPr>
            <p:nvPr/>
          </p:nvSpPr>
          <p:spPr bwMode="auto">
            <a:xfrm>
              <a:off x="2792" y="1270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6" name="Oval 126"/>
            <p:cNvSpPr>
              <a:spLocks noChangeArrowheads="1"/>
            </p:cNvSpPr>
            <p:nvPr/>
          </p:nvSpPr>
          <p:spPr bwMode="auto">
            <a:xfrm>
              <a:off x="2564" y="1756"/>
              <a:ext cx="95" cy="9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7" name="Oval 127"/>
            <p:cNvSpPr>
              <a:spLocks noChangeArrowheads="1"/>
            </p:cNvSpPr>
            <p:nvPr/>
          </p:nvSpPr>
          <p:spPr bwMode="auto">
            <a:xfrm>
              <a:off x="3107" y="1756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8" name="Oval 128"/>
            <p:cNvSpPr>
              <a:spLocks noChangeArrowheads="1"/>
            </p:cNvSpPr>
            <p:nvPr/>
          </p:nvSpPr>
          <p:spPr bwMode="auto">
            <a:xfrm>
              <a:off x="3263" y="2030"/>
              <a:ext cx="99" cy="1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9" name="Oval 129"/>
            <p:cNvSpPr>
              <a:spLocks noChangeArrowheads="1"/>
            </p:cNvSpPr>
            <p:nvPr/>
          </p:nvSpPr>
          <p:spPr bwMode="auto">
            <a:xfrm>
              <a:off x="3021" y="2412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0" name="Oval 130"/>
            <p:cNvSpPr>
              <a:spLocks noChangeArrowheads="1"/>
            </p:cNvSpPr>
            <p:nvPr/>
          </p:nvSpPr>
          <p:spPr bwMode="auto">
            <a:xfrm>
              <a:off x="3919" y="2828"/>
              <a:ext cx="102" cy="10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1" name="Oval 131"/>
            <p:cNvSpPr>
              <a:spLocks noChangeArrowheads="1"/>
            </p:cNvSpPr>
            <p:nvPr/>
          </p:nvSpPr>
          <p:spPr bwMode="auto">
            <a:xfrm>
              <a:off x="4163" y="2705"/>
              <a:ext cx="45" cy="4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2" name="Oval 132"/>
            <p:cNvSpPr>
              <a:spLocks noChangeArrowheads="1"/>
            </p:cNvSpPr>
            <p:nvPr/>
          </p:nvSpPr>
          <p:spPr bwMode="auto">
            <a:xfrm>
              <a:off x="4281" y="638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3" name="Freeform 133"/>
            <p:cNvSpPr/>
            <p:nvPr/>
          </p:nvSpPr>
          <p:spPr bwMode="auto">
            <a:xfrm>
              <a:off x="2893" y="641"/>
              <a:ext cx="744" cy="357"/>
            </a:xfrm>
            <a:custGeom>
              <a:avLst/>
              <a:gdLst>
                <a:gd name="T0" fmla="*/ 0 w 744"/>
                <a:gd name="T1" fmla="*/ 343 h 357"/>
                <a:gd name="T2" fmla="*/ 734 w 744"/>
                <a:gd name="T3" fmla="*/ 0 h 357"/>
                <a:gd name="T4" fmla="*/ 744 w 744"/>
                <a:gd name="T5" fmla="*/ 11 h 357"/>
                <a:gd name="T6" fmla="*/ 8 w 744"/>
                <a:gd name="T7" fmla="*/ 357 h 357"/>
                <a:gd name="T8" fmla="*/ 0 w 744"/>
                <a:gd name="T9" fmla="*/ 343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4" h="357">
                  <a:moveTo>
                    <a:pt x="0" y="343"/>
                  </a:moveTo>
                  <a:lnTo>
                    <a:pt x="734" y="0"/>
                  </a:lnTo>
                  <a:lnTo>
                    <a:pt x="744" y="11"/>
                  </a:lnTo>
                  <a:lnTo>
                    <a:pt x="8" y="357"/>
                  </a:lnTo>
                  <a:lnTo>
                    <a:pt x="0" y="3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4" name="Freeform 134"/>
            <p:cNvSpPr/>
            <p:nvPr/>
          </p:nvSpPr>
          <p:spPr bwMode="auto">
            <a:xfrm>
              <a:off x="3694" y="633"/>
              <a:ext cx="592" cy="50"/>
            </a:xfrm>
            <a:custGeom>
              <a:avLst/>
              <a:gdLst>
                <a:gd name="T0" fmla="*/ 0 w 592"/>
                <a:gd name="T1" fmla="*/ 0 h 50"/>
                <a:gd name="T2" fmla="*/ 592 w 592"/>
                <a:gd name="T3" fmla="*/ 41 h 50"/>
                <a:gd name="T4" fmla="*/ 592 w 592"/>
                <a:gd name="T5" fmla="*/ 50 h 50"/>
                <a:gd name="T6" fmla="*/ 0 w 592"/>
                <a:gd name="T7" fmla="*/ 12 h 50"/>
                <a:gd name="T8" fmla="*/ 0 w 592"/>
                <a:gd name="T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50">
                  <a:moveTo>
                    <a:pt x="0" y="0"/>
                  </a:moveTo>
                  <a:lnTo>
                    <a:pt x="592" y="41"/>
                  </a:lnTo>
                  <a:lnTo>
                    <a:pt x="592" y="50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5" name="Freeform 135"/>
            <p:cNvSpPr/>
            <p:nvPr/>
          </p:nvSpPr>
          <p:spPr bwMode="auto">
            <a:xfrm>
              <a:off x="3694" y="641"/>
              <a:ext cx="713" cy="234"/>
            </a:xfrm>
            <a:custGeom>
              <a:avLst/>
              <a:gdLst>
                <a:gd name="T0" fmla="*/ 0 w 713"/>
                <a:gd name="T1" fmla="*/ 7 h 234"/>
                <a:gd name="T2" fmla="*/ 713 w 713"/>
                <a:gd name="T3" fmla="*/ 234 h 234"/>
                <a:gd name="T4" fmla="*/ 713 w 713"/>
                <a:gd name="T5" fmla="*/ 222 h 234"/>
                <a:gd name="T6" fmla="*/ 0 w 713"/>
                <a:gd name="T7" fmla="*/ 0 h 234"/>
                <a:gd name="T8" fmla="*/ 0 w 713"/>
                <a:gd name="T9" fmla="*/ 7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3" h="234">
                  <a:moveTo>
                    <a:pt x="0" y="7"/>
                  </a:moveTo>
                  <a:lnTo>
                    <a:pt x="713" y="234"/>
                  </a:lnTo>
                  <a:lnTo>
                    <a:pt x="713" y="222"/>
                  </a:lnTo>
                  <a:lnTo>
                    <a:pt x="0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6" name="Freeform 136"/>
            <p:cNvSpPr/>
            <p:nvPr/>
          </p:nvSpPr>
          <p:spPr bwMode="auto">
            <a:xfrm>
              <a:off x="4338" y="697"/>
              <a:ext cx="705" cy="464"/>
            </a:xfrm>
            <a:custGeom>
              <a:avLst/>
              <a:gdLst>
                <a:gd name="T0" fmla="*/ 0 w 705"/>
                <a:gd name="T1" fmla="*/ 15 h 464"/>
                <a:gd name="T2" fmla="*/ 701 w 705"/>
                <a:gd name="T3" fmla="*/ 464 h 464"/>
                <a:gd name="T4" fmla="*/ 705 w 705"/>
                <a:gd name="T5" fmla="*/ 457 h 464"/>
                <a:gd name="T6" fmla="*/ 7 w 705"/>
                <a:gd name="T7" fmla="*/ 0 h 464"/>
                <a:gd name="T8" fmla="*/ 0 w 705"/>
                <a:gd name="T9" fmla="*/ 15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5" h="464">
                  <a:moveTo>
                    <a:pt x="0" y="15"/>
                  </a:moveTo>
                  <a:lnTo>
                    <a:pt x="701" y="464"/>
                  </a:lnTo>
                  <a:lnTo>
                    <a:pt x="705" y="457"/>
                  </a:lnTo>
                  <a:lnTo>
                    <a:pt x="7" y="0"/>
                  </a:lnTo>
                  <a:lnTo>
                    <a:pt x="0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7" name="Freeform 137"/>
            <p:cNvSpPr/>
            <p:nvPr/>
          </p:nvSpPr>
          <p:spPr bwMode="auto">
            <a:xfrm>
              <a:off x="5086" y="2111"/>
              <a:ext cx="301" cy="850"/>
            </a:xfrm>
            <a:custGeom>
              <a:avLst/>
              <a:gdLst>
                <a:gd name="T0" fmla="*/ 301 w 301"/>
                <a:gd name="T1" fmla="*/ 0 h 850"/>
                <a:gd name="T2" fmla="*/ 12 w 301"/>
                <a:gd name="T3" fmla="*/ 850 h 850"/>
                <a:gd name="T4" fmla="*/ 0 w 301"/>
                <a:gd name="T5" fmla="*/ 850 h 850"/>
                <a:gd name="T6" fmla="*/ 289 w 301"/>
                <a:gd name="T7" fmla="*/ 0 h 850"/>
                <a:gd name="T8" fmla="*/ 301 w 301"/>
                <a:gd name="T9" fmla="*/ 0 h 8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1" h="850">
                  <a:moveTo>
                    <a:pt x="301" y="0"/>
                  </a:moveTo>
                  <a:lnTo>
                    <a:pt x="12" y="850"/>
                  </a:lnTo>
                  <a:lnTo>
                    <a:pt x="0" y="850"/>
                  </a:lnTo>
                  <a:lnTo>
                    <a:pt x="289" y="0"/>
                  </a:lnTo>
                  <a:lnTo>
                    <a:pt x="30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8" name="Freeform 138"/>
            <p:cNvSpPr/>
            <p:nvPr/>
          </p:nvSpPr>
          <p:spPr bwMode="auto">
            <a:xfrm>
              <a:off x="4359" y="3018"/>
              <a:ext cx="703" cy="469"/>
            </a:xfrm>
            <a:custGeom>
              <a:avLst/>
              <a:gdLst>
                <a:gd name="T0" fmla="*/ 0 w 703"/>
                <a:gd name="T1" fmla="*/ 469 h 469"/>
                <a:gd name="T2" fmla="*/ 703 w 703"/>
                <a:gd name="T3" fmla="*/ 5 h 469"/>
                <a:gd name="T4" fmla="*/ 692 w 703"/>
                <a:gd name="T5" fmla="*/ 0 h 469"/>
                <a:gd name="T6" fmla="*/ 0 w 703"/>
                <a:gd name="T7" fmla="*/ 459 h 469"/>
                <a:gd name="T8" fmla="*/ 0 w 703"/>
                <a:gd name="T9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3" h="469">
                  <a:moveTo>
                    <a:pt x="0" y="469"/>
                  </a:moveTo>
                  <a:lnTo>
                    <a:pt x="703" y="5"/>
                  </a:lnTo>
                  <a:lnTo>
                    <a:pt x="692" y="0"/>
                  </a:lnTo>
                  <a:lnTo>
                    <a:pt x="0" y="459"/>
                  </a:lnTo>
                  <a:lnTo>
                    <a:pt x="0" y="4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9" name="Freeform 139"/>
            <p:cNvSpPr/>
            <p:nvPr/>
          </p:nvSpPr>
          <p:spPr bwMode="auto">
            <a:xfrm>
              <a:off x="2929" y="3229"/>
              <a:ext cx="521" cy="213"/>
            </a:xfrm>
            <a:custGeom>
              <a:avLst/>
              <a:gdLst>
                <a:gd name="T0" fmla="*/ 0 w 521"/>
                <a:gd name="T1" fmla="*/ 11 h 213"/>
                <a:gd name="T2" fmla="*/ 521 w 521"/>
                <a:gd name="T3" fmla="*/ 213 h 213"/>
                <a:gd name="T4" fmla="*/ 521 w 521"/>
                <a:gd name="T5" fmla="*/ 196 h 213"/>
                <a:gd name="T6" fmla="*/ 7 w 521"/>
                <a:gd name="T7" fmla="*/ 0 h 213"/>
                <a:gd name="T8" fmla="*/ 0 w 521"/>
                <a:gd name="T9" fmla="*/ 11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213">
                  <a:moveTo>
                    <a:pt x="0" y="11"/>
                  </a:moveTo>
                  <a:lnTo>
                    <a:pt x="521" y="213"/>
                  </a:lnTo>
                  <a:lnTo>
                    <a:pt x="521" y="196"/>
                  </a:lnTo>
                  <a:lnTo>
                    <a:pt x="7" y="0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0" name="Freeform 140"/>
            <p:cNvSpPr/>
            <p:nvPr/>
          </p:nvSpPr>
          <p:spPr bwMode="auto">
            <a:xfrm>
              <a:off x="2460" y="2537"/>
              <a:ext cx="431" cy="658"/>
            </a:xfrm>
            <a:custGeom>
              <a:avLst/>
              <a:gdLst>
                <a:gd name="T0" fmla="*/ 0 w 431"/>
                <a:gd name="T1" fmla="*/ 0 h 658"/>
                <a:gd name="T2" fmla="*/ 419 w 431"/>
                <a:gd name="T3" fmla="*/ 658 h 658"/>
                <a:gd name="T4" fmla="*/ 431 w 431"/>
                <a:gd name="T5" fmla="*/ 651 h 658"/>
                <a:gd name="T6" fmla="*/ 12 w 431"/>
                <a:gd name="T7" fmla="*/ 0 h 658"/>
                <a:gd name="T8" fmla="*/ 0 w 431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1" h="658">
                  <a:moveTo>
                    <a:pt x="0" y="0"/>
                  </a:moveTo>
                  <a:lnTo>
                    <a:pt x="419" y="658"/>
                  </a:lnTo>
                  <a:lnTo>
                    <a:pt x="431" y="651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1" name="Rectangle 141"/>
            <p:cNvSpPr>
              <a:spLocks noChangeArrowheads="1"/>
            </p:cNvSpPr>
            <p:nvPr/>
          </p:nvSpPr>
          <p:spPr bwMode="auto">
            <a:xfrm>
              <a:off x="2446" y="1716"/>
              <a:ext cx="9" cy="76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2" name="Freeform 142"/>
            <p:cNvSpPr/>
            <p:nvPr/>
          </p:nvSpPr>
          <p:spPr bwMode="auto">
            <a:xfrm>
              <a:off x="2467" y="1026"/>
              <a:ext cx="393" cy="635"/>
            </a:xfrm>
            <a:custGeom>
              <a:avLst/>
              <a:gdLst>
                <a:gd name="T0" fmla="*/ 0 w 393"/>
                <a:gd name="T1" fmla="*/ 623 h 635"/>
                <a:gd name="T2" fmla="*/ 381 w 393"/>
                <a:gd name="T3" fmla="*/ 0 h 635"/>
                <a:gd name="T4" fmla="*/ 393 w 393"/>
                <a:gd name="T5" fmla="*/ 0 h 635"/>
                <a:gd name="T6" fmla="*/ 12 w 393"/>
                <a:gd name="T7" fmla="*/ 635 h 635"/>
                <a:gd name="T8" fmla="*/ 0 w 393"/>
                <a:gd name="T9" fmla="*/ 623 h 6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3" h="635">
                  <a:moveTo>
                    <a:pt x="0" y="623"/>
                  </a:moveTo>
                  <a:lnTo>
                    <a:pt x="381" y="0"/>
                  </a:lnTo>
                  <a:lnTo>
                    <a:pt x="393" y="0"/>
                  </a:lnTo>
                  <a:lnTo>
                    <a:pt x="12" y="635"/>
                  </a:lnTo>
                  <a:lnTo>
                    <a:pt x="0" y="6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3" name="Freeform 143"/>
            <p:cNvSpPr/>
            <p:nvPr/>
          </p:nvSpPr>
          <p:spPr bwMode="auto">
            <a:xfrm>
              <a:off x="2616" y="1034"/>
              <a:ext cx="247" cy="741"/>
            </a:xfrm>
            <a:custGeom>
              <a:avLst/>
              <a:gdLst>
                <a:gd name="T0" fmla="*/ 235 w 247"/>
                <a:gd name="T1" fmla="*/ 0 h 741"/>
                <a:gd name="T2" fmla="*/ 0 w 247"/>
                <a:gd name="T3" fmla="*/ 734 h 741"/>
                <a:gd name="T4" fmla="*/ 17 w 247"/>
                <a:gd name="T5" fmla="*/ 741 h 741"/>
                <a:gd name="T6" fmla="*/ 247 w 247"/>
                <a:gd name="T7" fmla="*/ 0 h 741"/>
                <a:gd name="T8" fmla="*/ 235 w 247"/>
                <a:gd name="T9" fmla="*/ 0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741">
                  <a:moveTo>
                    <a:pt x="235" y="0"/>
                  </a:moveTo>
                  <a:lnTo>
                    <a:pt x="0" y="734"/>
                  </a:lnTo>
                  <a:lnTo>
                    <a:pt x="17" y="741"/>
                  </a:lnTo>
                  <a:lnTo>
                    <a:pt x="247" y="0"/>
                  </a:lnTo>
                  <a:lnTo>
                    <a:pt x="2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4" name="Freeform 144"/>
            <p:cNvSpPr/>
            <p:nvPr/>
          </p:nvSpPr>
          <p:spPr bwMode="auto">
            <a:xfrm>
              <a:off x="3429" y="659"/>
              <a:ext cx="222" cy="431"/>
            </a:xfrm>
            <a:custGeom>
              <a:avLst/>
              <a:gdLst>
                <a:gd name="T0" fmla="*/ 208 w 222"/>
                <a:gd name="T1" fmla="*/ 0 h 431"/>
                <a:gd name="T2" fmla="*/ 0 w 222"/>
                <a:gd name="T3" fmla="*/ 424 h 431"/>
                <a:gd name="T4" fmla="*/ 9 w 222"/>
                <a:gd name="T5" fmla="*/ 431 h 431"/>
                <a:gd name="T6" fmla="*/ 222 w 222"/>
                <a:gd name="T7" fmla="*/ 0 h 431"/>
                <a:gd name="T8" fmla="*/ 208 w 222"/>
                <a:gd name="T9" fmla="*/ 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2" h="431">
                  <a:moveTo>
                    <a:pt x="208" y="0"/>
                  </a:moveTo>
                  <a:lnTo>
                    <a:pt x="0" y="424"/>
                  </a:lnTo>
                  <a:lnTo>
                    <a:pt x="9" y="431"/>
                  </a:lnTo>
                  <a:lnTo>
                    <a:pt x="222" y="0"/>
                  </a:lnTo>
                  <a:lnTo>
                    <a:pt x="20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5" name="Freeform 145"/>
            <p:cNvSpPr/>
            <p:nvPr/>
          </p:nvSpPr>
          <p:spPr bwMode="auto">
            <a:xfrm>
              <a:off x="3455" y="882"/>
              <a:ext cx="961" cy="239"/>
            </a:xfrm>
            <a:custGeom>
              <a:avLst/>
              <a:gdLst>
                <a:gd name="T0" fmla="*/ 0 w 961"/>
                <a:gd name="T1" fmla="*/ 225 h 239"/>
                <a:gd name="T2" fmla="*/ 961 w 961"/>
                <a:gd name="T3" fmla="*/ 0 h 239"/>
                <a:gd name="T4" fmla="*/ 961 w 961"/>
                <a:gd name="T5" fmla="*/ 12 h 239"/>
                <a:gd name="T6" fmla="*/ 0 w 961"/>
                <a:gd name="T7" fmla="*/ 239 h 239"/>
                <a:gd name="T8" fmla="*/ 0 w 961"/>
                <a:gd name="T9" fmla="*/ 225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1" h="239">
                  <a:moveTo>
                    <a:pt x="0" y="225"/>
                  </a:moveTo>
                  <a:lnTo>
                    <a:pt x="961" y="0"/>
                  </a:lnTo>
                  <a:lnTo>
                    <a:pt x="961" y="12"/>
                  </a:lnTo>
                  <a:lnTo>
                    <a:pt x="0" y="239"/>
                  </a:lnTo>
                  <a:lnTo>
                    <a:pt x="0" y="2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6" name="Freeform 146"/>
            <p:cNvSpPr/>
            <p:nvPr/>
          </p:nvSpPr>
          <p:spPr bwMode="auto">
            <a:xfrm>
              <a:off x="3445" y="1131"/>
              <a:ext cx="838" cy="608"/>
            </a:xfrm>
            <a:custGeom>
              <a:avLst/>
              <a:gdLst>
                <a:gd name="T0" fmla="*/ 0 w 838"/>
                <a:gd name="T1" fmla="*/ 0 h 608"/>
                <a:gd name="T2" fmla="*/ 838 w 838"/>
                <a:gd name="T3" fmla="*/ 594 h 608"/>
                <a:gd name="T4" fmla="*/ 829 w 838"/>
                <a:gd name="T5" fmla="*/ 608 h 608"/>
                <a:gd name="T6" fmla="*/ 0 w 838"/>
                <a:gd name="T7" fmla="*/ 16 h 608"/>
                <a:gd name="T8" fmla="*/ 0 w 838"/>
                <a:gd name="T9" fmla="*/ 0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8" h="608">
                  <a:moveTo>
                    <a:pt x="0" y="0"/>
                  </a:moveTo>
                  <a:lnTo>
                    <a:pt x="838" y="594"/>
                  </a:lnTo>
                  <a:lnTo>
                    <a:pt x="829" y="608"/>
                  </a:lnTo>
                  <a:lnTo>
                    <a:pt x="0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7" name="Freeform 147"/>
            <p:cNvSpPr/>
            <p:nvPr/>
          </p:nvSpPr>
          <p:spPr bwMode="auto">
            <a:xfrm>
              <a:off x="2455" y="1839"/>
              <a:ext cx="159" cy="637"/>
            </a:xfrm>
            <a:custGeom>
              <a:avLst/>
              <a:gdLst>
                <a:gd name="T0" fmla="*/ 147 w 159"/>
                <a:gd name="T1" fmla="*/ 0 h 637"/>
                <a:gd name="T2" fmla="*/ 0 w 159"/>
                <a:gd name="T3" fmla="*/ 637 h 637"/>
                <a:gd name="T4" fmla="*/ 17 w 159"/>
                <a:gd name="T5" fmla="*/ 637 h 637"/>
                <a:gd name="T6" fmla="*/ 159 w 159"/>
                <a:gd name="T7" fmla="*/ 0 h 637"/>
                <a:gd name="T8" fmla="*/ 147 w 159"/>
                <a:gd name="T9" fmla="*/ 0 h 6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637">
                  <a:moveTo>
                    <a:pt x="147" y="0"/>
                  </a:moveTo>
                  <a:lnTo>
                    <a:pt x="0" y="637"/>
                  </a:lnTo>
                  <a:lnTo>
                    <a:pt x="17" y="637"/>
                  </a:lnTo>
                  <a:lnTo>
                    <a:pt x="159" y="0"/>
                  </a:lnTo>
                  <a:lnTo>
                    <a:pt x="14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8" name="Freeform 148"/>
            <p:cNvSpPr/>
            <p:nvPr/>
          </p:nvSpPr>
          <p:spPr bwMode="auto">
            <a:xfrm>
              <a:off x="4326" y="700"/>
              <a:ext cx="107" cy="147"/>
            </a:xfrm>
            <a:custGeom>
              <a:avLst/>
              <a:gdLst>
                <a:gd name="T0" fmla="*/ 0 w 107"/>
                <a:gd name="T1" fmla="*/ 12 h 147"/>
                <a:gd name="T2" fmla="*/ 90 w 107"/>
                <a:gd name="T3" fmla="*/ 147 h 147"/>
                <a:gd name="T4" fmla="*/ 107 w 107"/>
                <a:gd name="T5" fmla="*/ 147 h 147"/>
                <a:gd name="T6" fmla="*/ 12 w 107"/>
                <a:gd name="T7" fmla="*/ 0 h 147"/>
                <a:gd name="T8" fmla="*/ 0 w 107"/>
                <a:gd name="T9" fmla="*/ 12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" h="147">
                  <a:moveTo>
                    <a:pt x="0" y="12"/>
                  </a:moveTo>
                  <a:lnTo>
                    <a:pt x="90" y="147"/>
                  </a:lnTo>
                  <a:lnTo>
                    <a:pt x="107" y="147"/>
                  </a:lnTo>
                  <a:lnTo>
                    <a:pt x="12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9" name="Freeform 149"/>
            <p:cNvSpPr/>
            <p:nvPr/>
          </p:nvSpPr>
          <p:spPr bwMode="auto">
            <a:xfrm>
              <a:off x="4475" y="882"/>
              <a:ext cx="564" cy="279"/>
            </a:xfrm>
            <a:custGeom>
              <a:avLst/>
              <a:gdLst>
                <a:gd name="T0" fmla="*/ 0 w 564"/>
                <a:gd name="T1" fmla="*/ 17 h 279"/>
                <a:gd name="T2" fmla="*/ 564 w 564"/>
                <a:gd name="T3" fmla="*/ 279 h 279"/>
                <a:gd name="T4" fmla="*/ 564 w 564"/>
                <a:gd name="T5" fmla="*/ 268 h 279"/>
                <a:gd name="T6" fmla="*/ 0 w 564"/>
                <a:gd name="T7" fmla="*/ 0 h 279"/>
                <a:gd name="T8" fmla="*/ 0 w 564"/>
                <a:gd name="T9" fmla="*/ 17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4" h="279">
                  <a:moveTo>
                    <a:pt x="0" y="17"/>
                  </a:moveTo>
                  <a:lnTo>
                    <a:pt x="564" y="279"/>
                  </a:lnTo>
                  <a:lnTo>
                    <a:pt x="564" y="268"/>
                  </a:lnTo>
                  <a:lnTo>
                    <a:pt x="0" y="0"/>
                  </a:lnTo>
                  <a:lnTo>
                    <a:pt x="0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0" name="Freeform 150"/>
            <p:cNvSpPr/>
            <p:nvPr/>
          </p:nvSpPr>
          <p:spPr bwMode="auto">
            <a:xfrm>
              <a:off x="4461" y="899"/>
              <a:ext cx="592" cy="658"/>
            </a:xfrm>
            <a:custGeom>
              <a:avLst/>
              <a:gdLst>
                <a:gd name="T0" fmla="*/ 0 w 592"/>
                <a:gd name="T1" fmla="*/ 7 h 658"/>
                <a:gd name="T2" fmla="*/ 582 w 592"/>
                <a:gd name="T3" fmla="*/ 658 h 658"/>
                <a:gd name="T4" fmla="*/ 592 w 592"/>
                <a:gd name="T5" fmla="*/ 648 h 658"/>
                <a:gd name="T6" fmla="*/ 14 w 592"/>
                <a:gd name="T7" fmla="*/ 0 h 658"/>
                <a:gd name="T8" fmla="*/ 0 w 592"/>
                <a:gd name="T9" fmla="*/ 7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658">
                  <a:moveTo>
                    <a:pt x="0" y="7"/>
                  </a:moveTo>
                  <a:lnTo>
                    <a:pt x="582" y="658"/>
                  </a:lnTo>
                  <a:lnTo>
                    <a:pt x="592" y="648"/>
                  </a:lnTo>
                  <a:lnTo>
                    <a:pt x="14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1" name="Freeform 151"/>
            <p:cNvSpPr/>
            <p:nvPr/>
          </p:nvSpPr>
          <p:spPr bwMode="auto">
            <a:xfrm>
              <a:off x="4324" y="913"/>
              <a:ext cx="123" cy="795"/>
            </a:xfrm>
            <a:custGeom>
              <a:avLst/>
              <a:gdLst>
                <a:gd name="T0" fmla="*/ 111 w 123"/>
                <a:gd name="T1" fmla="*/ 0 h 795"/>
                <a:gd name="T2" fmla="*/ 0 w 123"/>
                <a:gd name="T3" fmla="*/ 795 h 795"/>
                <a:gd name="T4" fmla="*/ 16 w 123"/>
                <a:gd name="T5" fmla="*/ 795 h 795"/>
                <a:gd name="T6" fmla="*/ 123 w 123"/>
                <a:gd name="T7" fmla="*/ 0 h 795"/>
                <a:gd name="T8" fmla="*/ 111 w 123"/>
                <a:gd name="T9" fmla="*/ 0 h 7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795">
                  <a:moveTo>
                    <a:pt x="111" y="0"/>
                  </a:moveTo>
                  <a:lnTo>
                    <a:pt x="0" y="795"/>
                  </a:lnTo>
                  <a:lnTo>
                    <a:pt x="16" y="795"/>
                  </a:lnTo>
                  <a:lnTo>
                    <a:pt x="123" y="0"/>
                  </a:lnTo>
                  <a:lnTo>
                    <a:pt x="11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2" name="Freeform 152"/>
            <p:cNvSpPr/>
            <p:nvPr/>
          </p:nvSpPr>
          <p:spPr bwMode="auto">
            <a:xfrm>
              <a:off x="4345" y="1796"/>
              <a:ext cx="424" cy="485"/>
            </a:xfrm>
            <a:custGeom>
              <a:avLst/>
              <a:gdLst>
                <a:gd name="T0" fmla="*/ 0 w 424"/>
                <a:gd name="T1" fmla="*/ 5 h 485"/>
                <a:gd name="T2" fmla="*/ 410 w 424"/>
                <a:gd name="T3" fmla="*/ 485 h 485"/>
                <a:gd name="T4" fmla="*/ 424 w 424"/>
                <a:gd name="T5" fmla="*/ 478 h 485"/>
                <a:gd name="T6" fmla="*/ 14 w 424"/>
                <a:gd name="T7" fmla="*/ 0 h 485"/>
                <a:gd name="T8" fmla="*/ 0 w 424"/>
                <a:gd name="T9" fmla="*/ 5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4" h="485">
                  <a:moveTo>
                    <a:pt x="0" y="5"/>
                  </a:moveTo>
                  <a:lnTo>
                    <a:pt x="410" y="485"/>
                  </a:lnTo>
                  <a:lnTo>
                    <a:pt x="424" y="478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3" name="Freeform 153"/>
            <p:cNvSpPr/>
            <p:nvPr/>
          </p:nvSpPr>
          <p:spPr bwMode="auto">
            <a:xfrm>
              <a:off x="2477" y="2518"/>
              <a:ext cx="414" cy="308"/>
            </a:xfrm>
            <a:custGeom>
              <a:avLst/>
              <a:gdLst>
                <a:gd name="T0" fmla="*/ 0 w 414"/>
                <a:gd name="T1" fmla="*/ 7 h 308"/>
                <a:gd name="T2" fmla="*/ 402 w 414"/>
                <a:gd name="T3" fmla="*/ 308 h 308"/>
                <a:gd name="T4" fmla="*/ 414 w 414"/>
                <a:gd name="T5" fmla="*/ 299 h 308"/>
                <a:gd name="T6" fmla="*/ 9 w 414"/>
                <a:gd name="T7" fmla="*/ 0 h 308"/>
                <a:gd name="T8" fmla="*/ 0 w 414"/>
                <a:gd name="T9" fmla="*/ 7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4" h="308">
                  <a:moveTo>
                    <a:pt x="0" y="7"/>
                  </a:moveTo>
                  <a:lnTo>
                    <a:pt x="402" y="308"/>
                  </a:lnTo>
                  <a:lnTo>
                    <a:pt x="414" y="299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4" name="Freeform 154"/>
            <p:cNvSpPr/>
            <p:nvPr/>
          </p:nvSpPr>
          <p:spPr bwMode="auto">
            <a:xfrm>
              <a:off x="4994" y="1621"/>
              <a:ext cx="80" cy="885"/>
            </a:xfrm>
            <a:custGeom>
              <a:avLst/>
              <a:gdLst>
                <a:gd name="T0" fmla="*/ 73 w 80"/>
                <a:gd name="T1" fmla="*/ 0 h 885"/>
                <a:gd name="T2" fmla="*/ 0 w 80"/>
                <a:gd name="T3" fmla="*/ 885 h 885"/>
                <a:gd name="T4" fmla="*/ 9 w 80"/>
                <a:gd name="T5" fmla="*/ 885 h 885"/>
                <a:gd name="T6" fmla="*/ 80 w 80"/>
                <a:gd name="T7" fmla="*/ 0 h 885"/>
                <a:gd name="T8" fmla="*/ 73 w 80"/>
                <a:gd name="T9" fmla="*/ 0 h 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885">
                  <a:moveTo>
                    <a:pt x="73" y="0"/>
                  </a:moveTo>
                  <a:lnTo>
                    <a:pt x="0" y="885"/>
                  </a:lnTo>
                  <a:lnTo>
                    <a:pt x="9" y="885"/>
                  </a:lnTo>
                  <a:lnTo>
                    <a:pt x="80" y="0"/>
                  </a:lnTo>
                  <a:lnTo>
                    <a:pt x="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5" name="Freeform 155"/>
            <p:cNvSpPr/>
            <p:nvPr/>
          </p:nvSpPr>
          <p:spPr bwMode="auto">
            <a:xfrm>
              <a:off x="5022" y="2104"/>
              <a:ext cx="355" cy="412"/>
            </a:xfrm>
            <a:custGeom>
              <a:avLst/>
              <a:gdLst>
                <a:gd name="T0" fmla="*/ 0 w 355"/>
                <a:gd name="T1" fmla="*/ 405 h 412"/>
                <a:gd name="T2" fmla="*/ 344 w 355"/>
                <a:gd name="T3" fmla="*/ 0 h 412"/>
                <a:gd name="T4" fmla="*/ 355 w 355"/>
                <a:gd name="T5" fmla="*/ 7 h 412"/>
                <a:gd name="T6" fmla="*/ 10 w 355"/>
                <a:gd name="T7" fmla="*/ 412 h 412"/>
                <a:gd name="T8" fmla="*/ 0 w 355"/>
                <a:gd name="T9" fmla="*/ 405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5" h="412">
                  <a:moveTo>
                    <a:pt x="0" y="405"/>
                  </a:moveTo>
                  <a:lnTo>
                    <a:pt x="344" y="0"/>
                  </a:lnTo>
                  <a:lnTo>
                    <a:pt x="355" y="7"/>
                  </a:lnTo>
                  <a:lnTo>
                    <a:pt x="10" y="412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6" name="Freeform 156"/>
            <p:cNvSpPr/>
            <p:nvPr/>
          </p:nvSpPr>
          <p:spPr bwMode="auto">
            <a:xfrm>
              <a:off x="4788" y="2310"/>
              <a:ext cx="184" cy="213"/>
            </a:xfrm>
            <a:custGeom>
              <a:avLst/>
              <a:gdLst>
                <a:gd name="T0" fmla="*/ 0 w 184"/>
                <a:gd name="T1" fmla="*/ 7 h 213"/>
                <a:gd name="T2" fmla="*/ 177 w 184"/>
                <a:gd name="T3" fmla="*/ 213 h 213"/>
                <a:gd name="T4" fmla="*/ 184 w 184"/>
                <a:gd name="T5" fmla="*/ 201 h 213"/>
                <a:gd name="T6" fmla="*/ 12 w 184"/>
                <a:gd name="T7" fmla="*/ 0 h 213"/>
                <a:gd name="T8" fmla="*/ 0 w 184"/>
                <a:gd name="T9" fmla="*/ 7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4" h="213">
                  <a:moveTo>
                    <a:pt x="0" y="7"/>
                  </a:moveTo>
                  <a:lnTo>
                    <a:pt x="177" y="213"/>
                  </a:lnTo>
                  <a:lnTo>
                    <a:pt x="184" y="201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7" name="Freeform 157"/>
            <p:cNvSpPr/>
            <p:nvPr/>
          </p:nvSpPr>
          <p:spPr bwMode="auto">
            <a:xfrm>
              <a:off x="4729" y="2575"/>
              <a:ext cx="253" cy="414"/>
            </a:xfrm>
            <a:custGeom>
              <a:avLst/>
              <a:gdLst>
                <a:gd name="T0" fmla="*/ 246 w 253"/>
                <a:gd name="T1" fmla="*/ 0 h 414"/>
                <a:gd name="T2" fmla="*/ 0 w 253"/>
                <a:gd name="T3" fmla="*/ 398 h 414"/>
                <a:gd name="T4" fmla="*/ 0 w 253"/>
                <a:gd name="T5" fmla="*/ 414 h 414"/>
                <a:gd name="T6" fmla="*/ 253 w 253"/>
                <a:gd name="T7" fmla="*/ 10 h 414"/>
                <a:gd name="T8" fmla="*/ 246 w 253"/>
                <a:gd name="T9" fmla="*/ 0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3" h="414">
                  <a:moveTo>
                    <a:pt x="246" y="0"/>
                  </a:moveTo>
                  <a:lnTo>
                    <a:pt x="0" y="398"/>
                  </a:lnTo>
                  <a:lnTo>
                    <a:pt x="0" y="414"/>
                  </a:lnTo>
                  <a:lnTo>
                    <a:pt x="253" y="10"/>
                  </a:lnTo>
                  <a:lnTo>
                    <a:pt x="24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8" name="Freeform 158"/>
            <p:cNvSpPr/>
            <p:nvPr/>
          </p:nvSpPr>
          <p:spPr bwMode="auto">
            <a:xfrm>
              <a:off x="4018" y="2554"/>
              <a:ext cx="943" cy="324"/>
            </a:xfrm>
            <a:custGeom>
              <a:avLst/>
              <a:gdLst>
                <a:gd name="T0" fmla="*/ 0 w 943"/>
                <a:gd name="T1" fmla="*/ 312 h 324"/>
                <a:gd name="T2" fmla="*/ 943 w 943"/>
                <a:gd name="T3" fmla="*/ 0 h 324"/>
                <a:gd name="T4" fmla="*/ 943 w 943"/>
                <a:gd name="T5" fmla="*/ 14 h 324"/>
                <a:gd name="T6" fmla="*/ 0 w 943"/>
                <a:gd name="T7" fmla="*/ 324 h 324"/>
                <a:gd name="T8" fmla="*/ 0 w 943"/>
                <a:gd name="T9" fmla="*/ 312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3" h="324">
                  <a:moveTo>
                    <a:pt x="0" y="312"/>
                  </a:moveTo>
                  <a:lnTo>
                    <a:pt x="943" y="0"/>
                  </a:lnTo>
                  <a:lnTo>
                    <a:pt x="943" y="14"/>
                  </a:lnTo>
                  <a:lnTo>
                    <a:pt x="0" y="324"/>
                  </a:lnTo>
                  <a:lnTo>
                    <a:pt x="0" y="3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9" name="Freeform 159"/>
            <p:cNvSpPr/>
            <p:nvPr/>
          </p:nvSpPr>
          <p:spPr bwMode="auto">
            <a:xfrm>
              <a:off x="2938" y="2866"/>
              <a:ext cx="671" cy="607"/>
            </a:xfrm>
            <a:custGeom>
              <a:avLst/>
              <a:gdLst>
                <a:gd name="T0" fmla="*/ 0 w 671"/>
                <a:gd name="T1" fmla="*/ 7 h 607"/>
                <a:gd name="T2" fmla="*/ 661 w 671"/>
                <a:gd name="T3" fmla="*/ 607 h 607"/>
                <a:gd name="T4" fmla="*/ 671 w 671"/>
                <a:gd name="T5" fmla="*/ 607 h 607"/>
                <a:gd name="T6" fmla="*/ 12 w 671"/>
                <a:gd name="T7" fmla="*/ 0 h 607"/>
                <a:gd name="T8" fmla="*/ 0 w 671"/>
                <a:gd name="T9" fmla="*/ 7 h 6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1" h="607">
                  <a:moveTo>
                    <a:pt x="0" y="7"/>
                  </a:moveTo>
                  <a:lnTo>
                    <a:pt x="661" y="607"/>
                  </a:lnTo>
                  <a:lnTo>
                    <a:pt x="671" y="607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0" name="Freeform 160"/>
            <p:cNvSpPr/>
            <p:nvPr/>
          </p:nvSpPr>
          <p:spPr bwMode="auto">
            <a:xfrm>
              <a:off x="4546" y="3001"/>
              <a:ext cx="507" cy="299"/>
            </a:xfrm>
            <a:custGeom>
              <a:avLst/>
              <a:gdLst>
                <a:gd name="T0" fmla="*/ 0 w 507"/>
                <a:gd name="T1" fmla="*/ 292 h 299"/>
                <a:gd name="T2" fmla="*/ 500 w 507"/>
                <a:gd name="T3" fmla="*/ 0 h 299"/>
                <a:gd name="T4" fmla="*/ 507 w 507"/>
                <a:gd name="T5" fmla="*/ 12 h 299"/>
                <a:gd name="T6" fmla="*/ 5 w 507"/>
                <a:gd name="T7" fmla="*/ 299 h 299"/>
                <a:gd name="T8" fmla="*/ 0 w 507"/>
                <a:gd name="T9" fmla="*/ 292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99">
                  <a:moveTo>
                    <a:pt x="0" y="292"/>
                  </a:moveTo>
                  <a:lnTo>
                    <a:pt x="500" y="0"/>
                  </a:lnTo>
                  <a:lnTo>
                    <a:pt x="507" y="12"/>
                  </a:lnTo>
                  <a:lnTo>
                    <a:pt x="5" y="299"/>
                  </a:lnTo>
                  <a:lnTo>
                    <a:pt x="0" y="2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1" name="Freeform 161"/>
            <p:cNvSpPr/>
            <p:nvPr/>
          </p:nvSpPr>
          <p:spPr bwMode="auto">
            <a:xfrm>
              <a:off x="3658" y="3314"/>
              <a:ext cx="831" cy="187"/>
            </a:xfrm>
            <a:custGeom>
              <a:avLst/>
              <a:gdLst>
                <a:gd name="T0" fmla="*/ 0 w 831"/>
                <a:gd name="T1" fmla="*/ 173 h 187"/>
                <a:gd name="T2" fmla="*/ 831 w 831"/>
                <a:gd name="T3" fmla="*/ 0 h 187"/>
                <a:gd name="T4" fmla="*/ 831 w 831"/>
                <a:gd name="T5" fmla="*/ 12 h 187"/>
                <a:gd name="T6" fmla="*/ 10 w 831"/>
                <a:gd name="T7" fmla="*/ 187 h 187"/>
                <a:gd name="T8" fmla="*/ 0 w 831"/>
                <a:gd name="T9" fmla="*/ 173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1" h="187">
                  <a:moveTo>
                    <a:pt x="0" y="173"/>
                  </a:moveTo>
                  <a:lnTo>
                    <a:pt x="831" y="0"/>
                  </a:lnTo>
                  <a:lnTo>
                    <a:pt x="831" y="12"/>
                  </a:lnTo>
                  <a:lnTo>
                    <a:pt x="10" y="187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2" name="Oval 162"/>
            <p:cNvSpPr>
              <a:spLocks noChangeArrowheads="1"/>
            </p:cNvSpPr>
            <p:nvPr/>
          </p:nvSpPr>
          <p:spPr bwMode="auto">
            <a:xfrm>
              <a:off x="5107" y="1699"/>
              <a:ext cx="67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3" name="Freeform 163"/>
            <p:cNvSpPr/>
            <p:nvPr/>
          </p:nvSpPr>
          <p:spPr bwMode="auto">
            <a:xfrm>
              <a:off x="2640" y="1140"/>
              <a:ext cx="746" cy="644"/>
            </a:xfrm>
            <a:custGeom>
              <a:avLst/>
              <a:gdLst>
                <a:gd name="T0" fmla="*/ 0 w 746"/>
                <a:gd name="T1" fmla="*/ 635 h 644"/>
                <a:gd name="T2" fmla="*/ 739 w 746"/>
                <a:gd name="T3" fmla="*/ 0 h 644"/>
                <a:gd name="T4" fmla="*/ 746 w 746"/>
                <a:gd name="T5" fmla="*/ 10 h 644"/>
                <a:gd name="T6" fmla="*/ 12 w 746"/>
                <a:gd name="T7" fmla="*/ 644 h 644"/>
                <a:gd name="T8" fmla="*/ 0 w 746"/>
                <a:gd name="T9" fmla="*/ 635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6" h="644">
                  <a:moveTo>
                    <a:pt x="0" y="635"/>
                  </a:moveTo>
                  <a:lnTo>
                    <a:pt x="739" y="0"/>
                  </a:lnTo>
                  <a:lnTo>
                    <a:pt x="746" y="10"/>
                  </a:lnTo>
                  <a:lnTo>
                    <a:pt x="12" y="644"/>
                  </a:lnTo>
                  <a:lnTo>
                    <a:pt x="0" y="6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4" name="Freeform 164"/>
            <p:cNvSpPr/>
            <p:nvPr/>
          </p:nvSpPr>
          <p:spPr bwMode="auto">
            <a:xfrm>
              <a:off x="2612" y="1839"/>
              <a:ext cx="298" cy="966"/>
            </a:xfrm>
            <a:custGeom>
              <a:avLst/>
              <a:gdLst>
                <a:gd name="T0" fmla="*/ 0 w 298"/>
                <a:gd name="T1" fmla="*/ 7 h 966"/>
                <a:gd name="T2" fmla="*/ 286 w 298"/>
                <a:gd name="T3" fmla="*/ 966 h 966"/>
                <a:gd name="T4" fmla="*/ 298 w 298"/>
                <a:gd name="T5" fmla="*/ 959 h 966"/>
                <a:gd name="T6" fmla="*/ 11 w 298"/>
                <a:gd name="T7" fmla="*/ 0 h 966"/>
                <a:gd name="T8" fmla="*/ 0 w 298"/>
                <a:gd name="T9" fmla="*/ 7 h 9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966">
                  <a:moveTo>
                    <a:pt x="0" y="7"/>
                  </a:moveTo>
                  <a:lnTo>
                    <a:pt x="286" y="966"/>
                  </a:lnTo>
                  <a:lnTo>
                    <a:pt x="298" y="959"/>
                  </a:lnTo>
                  <a:lnTo>
                    <a:pt x="11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5" name="Freeform 165"/>
            <p:cNvSpPr/>
            <p:nvPr/>
          </p:nvSpPr>
          <p:spPr bwMode="auto">
            <a:xfrm>
              <a:off x="3983" y="2116"/>
              <a:ext cx="232" cy="720"/>
            </a:xfrm>
            <a:custGeom>
              <a:avLst/>
              <a:gdLst>
                <a:gd name="T0" fmla="*/ 222 w 232"/>
                <a:gd name="T1" fmla="*/ 0 h 720"/>
                <a:gd name="T2" fmla="*/ 0 w 232"/>
                <a:gd name="T3" fmla="*/ 720 h 720"/>
                <a:gd name="T4" fmla="*/ 12 w 232"/>
                <a:gd name="T5" fmla="*/ 720 h 720"/>
                <a:gd name="T6" fmla="*/ 232 w 232"/>
                <a:gd name="T7" fmla="*/ 7 h 720"/>
                <a:gd name="T8" fmla="*/ 222 w 232"/>
                <a:gd name="T9" fmla="*/ 0 h 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2" h="720">
                  <a:moveTo>
                    <a:pt x="222" y="0"/>
                  </a:moveTo>
                  <a:lnTo>
                    <a:pt x="0" y="720"/>
                  </a:lnTo>
                  <a:lnTo>
                    <a:pt x="12" y="720"/>
                  </a:lnTo>
                  <a:lnTo>
                    <a:pt x="232" y="7"/>
                  </a:lnTo>
                  <a:lnTo>
                    <a:pt x="22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6" name="Freeform 166"/>
            <p:cNvSpPr/>
            <p:nvPr/>
          </p:nvSpPr>
          <p:spPr bwMode="auto">
            <a:xfrm>
              <a:off x="2896" y="1003"/>
              <a:ext cx="478" cy="118"/>
            </a:xfrm>
            <a:custGeom>
              <a:avLst/>
              <a:gdLst>
                <a:gd name="T0" fmla="*/ 0 w 478"/>
                <a:gd name="T1" fmla="*/ 14 h 118"/>
                <a:gd name="T2" fmla="*/ 478 w 478"/>
                <a:gd name="T3" fmla="*/ 118 h 118"/>
                <a:gd name="T4" fmla="*/ 478 w 478"/>
                <a:gd name="T5" fmla="*/ 104 h 118"/>
                <a:gd name="T6" fmla="*/ 7 w 478"/>
                <a:gd name="T7" fmla="*/ 0 h 118"/>
                <a:gd name="T8" fmla="*/ 0 w 478"/>
                <a:gd name="T9" fmla="*/ 14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118">
                  <a:moveTo>
                    <a:pt x="0" y="14"/>
                  </a:moveTo>
                  <a:lnTo>
                    <a:pt x="478" y="118"/>
                  </a:lnTo>
                  <a:lnTo>
                    <a:pt x="478" y="104"/>
                  </a:lnTo>
                  <a:lnTo>
                    <a:pt x="7" y="0"/>
                  </a:lnTo>
                  <a:lnTo>
                    <a:pt x="0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7" name="Freeform 167"/>
            <p:cNvSpPr/>
            <p:nvPr/>
          </p:nvSpPr>
          <p:spPr bwMode="auto">
            <a:xfrm>
              <a:off x="4366" y="1592"/>
              <a:ext cx="689" cy="164"/>
            </a:xfrm>
            <a:custGeom>
              <a:avLst/>
              <a:gdLst>
                <a:gd name="T0" fmla="*/ 0 w 689"/>
                <a:gd name="T1" fmla="*/ 152 h 164"/>
                <a:gd name="T2" fmla="*/ 682 w 689"/>
                <a:gd name="T3" fmla="*/ 0 h 164"/>
                <a:gd name="T4" fmla="*/ 689 w 689"/>
                <a:gd name="T5" fmla="*/ 12 h 164"/>
                <a:gd name="T6" fmla="*/ 0 w 689"/>
                <a:gd name="T7" fmla="*/ 164 h 164"/>
                <a:gd name="T8" fmla="*/ 0 w 689"/>
                <a:gd name="T9" fmla="*/ 152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164">
                  <a:moveTo>
                    <a:pt x="0" y="152"/>
                  </a:moveTo>
                  <a:lnTo>
                    <a:pt x="682" y="0"/>
                  </a:lnTo>
                  <a:lnTo>
                    <a:pt x="689" y="12"/>
                  </a:lnTo>
                  <a:lnTo>
                    <a:pt x="0" y="164"/>
                  </a:lnTo>
                  <a:lnTo>
                    <a:pt x="0" y="1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8" name="Freeform 168"/>
            <p:cNvSpPr/>
            <p:nvPr/>
          </p:nvSpPr>
          <p:spPr bwMode="auto">
            <a:xfrm>
              <a:off x="3995" y="2899"/>
              <a:ext cx="499" cy="396"/>
            </a:xfrm>
            <a:custGeom>
              <a:avLst/>
              <a:gdLst>
                <a:gd name="T0" fmla="*/ 0 w 499"/>
                <a:gd name="T1" fmla="*/ 5 h 396"/>
                <a:gd name="T2" fmla="*/ 499 w 499"/>
                <a:gd name="T3" fmla="*/ 396 h 396"/>
                <a:gd name="T4" fmla="*/ 499 w 499"/>
                <a:gd name="T5" fmla="*/ 384 h 396"/>
                <a:gd name="T6" fmla="*/ 14 w 499"/>
                <a:gd name="T7" fmla="*/ 0 h 396"/>
                <a:gd name="T8" fmla="*/ 0 w 499"/>
                <a:gd name="T9" fmla="*/ 5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9" h="396">
                  <a:moveTo>
                    <a:pt x="0" y="5"/>
                  </a:moveTo>
                  <a:lnTo>
                    <a:pt x="499" y="396"/>
                  </a:lnTo>
                  <a:lnTo>
                    <a:pt x="499" y="384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9" name="Freeform 169"/>
            <p:cNvSpPr/>
            <p:nvPr/>
          </p:nvSpPr>
          <p:spPr bwMode="auto">
            <a:xfrm>
              <a:off x="3651" y="2918"/>
              <a:ext cx="306" cy="547"/>
            </a:xfrm>
            <a:custGeom>
              <a:avLst/>
              <a:gdLst>
                <a:gd name="T0" fmla="*/ 0 w 306"/>
                <a:gd name="T1" fmla="*/ 540 h 547"/>
                <a:gd name="T2" fmla="*/ 294 w 306"/>
                <a:gd name="T3" fmla="*/ 0 h 547"/>
                <a:gd name="T4" fmla="*/ 306 w 306"/>
                <a:gd name="T5" fmla="*/ 0 h 547"/>
                <a:gd name="T6" fmla="*/ 10 w 306"/>
                <a:gd name="T7" fmla="*/ 547 h 547"/>
                <a:gd name="T8" fmla="*/ 0 w 306"/>
                <a:gd name="T9" fmla="*/ 540 h 5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6" h="547">
                  <a:moveTo>
                    <a:pt x="0" y="540"/>
                  </a:moveTo>
                  <a:lnTo>
                    <a:pt x="294" y="0"/>
                  </a:lnTo>
                  <a:lnTo>
                    <a:pt x="306" y="0"/>
                  </a:lnTo>
                  <a:lnTo>
                    <a:pt x="10" y="547"/>
                  </a:lnTo>
                  <a:lnTo>
                    <a:pt x="0" y="5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0" name="Rectangle 170"/>
            <p:cNvSpPr>
              <a:spLocks noChangeArrowheads="1"/>
            </p:cNvSpPr>
            <p:nvPr/>
          </p:nvSpPr>
          <p:spPr bwMode="auto">
            <a:xfrm>
              <a:off x="2910" y="2881"/>
              <a:ext cx="9" cy="30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1" name="Freeform 171"/>
            <p:cNvSpPr/>
            <p:nvPr/>
          </p:nvSpPr>
          <p:spPr bwMode="auto">
            <a:xfrm>
              <a:off x="3334" y="2109"/>
              <a:ext cx="611" cy="741"/>
            </a:xfrm>
            <a:custGeom>
              <a:avLst/>
              <a:gdLst>
                <a:gd name="T0" fmla="*/ 0 w 611"/>
                <a:gd name="T1" fmla="*/ 7 h 741"/>
                <a:gd name="T2" fmla="*/ 599 w 611"/>
                <a:gd name="T3" fmla="*/ 741 h 741"/>
                <a:gd name="T4" fmla="*/ 611 w 611"/>
                <a:gd name="T5" fmla="*/ 736 h 741"/>
                <a:gd name="T6" fmla="*/ 12 w 611"/>
                <a:gd name="T7" fmla="*/ 0 h 741"/>
                <a:gd name="T8" fmla="*/ 0 w 611"/>
                <a:gd name="T9" fmla="*/ 7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741">
                  <a:moveTo>
                    <a:pt x="0" y="7"/>
                  </a:moveTo>
                  <a:lnTo>
                    <a:pt x="599" y="741"/>
                  </a:lnTo>
                  <a:lnTo>
                    <a:pt x="611" y="736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526" name="TextBox 76">
            <a:extLst>
              <a:ext uri="{FF2B5EF4-FFF2-40B4-BE49-F238E27FC236}">
                <a16:creationId xmlns:a16="http://schemas.microsoft.com/office/drawing/2014/main" id="{227D35C8-A03F-4E8D-8213-9F6DBD150A5D}"/>
              </a:ext>
            </a:extLst>
          </p:cNvPr>
          <p:cNvSpPr txBox="1"/>
          <p:nvPr/>
        </p:nvSpPr>
        <p:spPr>
          <a:xfrm>
            <a:off x="5490705" y="219018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历史沿革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7" name="文本框 526">
            <a:extLst>
              <a:ext uri="{FF2B5EF4-FFF2-40B4-BE49-F238E27FC236}">
                <a16:creationId xmlns:a16="http://schemas.microsoft.com/office/drawing/2014/main" id="{65E94CA4-8264-494F-971E-C0C3C5A4DA32}"/>
              </a:ext>
            </a:extLst>
          </p:cNvPr>
          <p:cNvSpPr txBox="1"/>
          <p:nvPr/>
        </p:nvSpPr>
        <p:spPr>
          <a:xfrm>
            <a:off x="4498003" y="531991"/>
            <a:ext cx="3195994" cy="2819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HISTARY</a:t>
            </a:r>
          </a:p>
        </p:txBody>
      </p:sp>
      <p:grpSp>
        <p:nvGrpSpPr>
          <p:cNvPr id="528" name="组合 527">
            <a:extLst>
              <a:ext uri="{FF2B5EF4-FFF2-40B4-BE49-F238E27FC236}">
                <a16:creationId xmlns:a16="http://schemas.microsoft.com/office/drawing/2014/main" id="{FB66C0C8-264B-4A75-9494-B04C4B93D363}"/>
              </a:ext>
            </a:extLst>
          </p:cNvPr>
          <p:cNvGrpSpPr/>
          <p:nvPr/>
        </p:nvGrpSpPr>
        <p:grpSpPr>
          <a:xfrm>
            <a:off x="5855851" y="833240"/>
            <a:ext cx="480299" cy="105326"/>
            <a:chOff x="8818080" y="2020666"/>
            <a:chExt cx="636007" cy="0"/>
          </a:xfrm>
        </p:grpSpPr>
        <p:cxnSp>
          <p:nvCxnSpPr>
            <p:cNvPr id="530" name="直接连接符 529">
              <a:extLst>
                <a:ext uri="{FF2B5EF4-FFF2-40B4-BE49-F238E27FC236}">
                  <a16:creationId xmlns:a16="http://schemas.microsoft.com/office/drawing/2014/main" id="{21D4BF5D-2C91-4A19-896F-AE946BC7FB76}"/>
                </a:ext>
              </a:extLst>
            </p:cNvPr>
            <p:cNvCxnSpPr/>
            <p:nvPr/>
          </p:nvCxnSpPr>
          <p:spPr>
            <a:xfrm>
              <a:off x="8818080" y="2020666"/>
              <a:ext cx="175500" cy="0"/>
            </a:xfrm>
            <a:prstGeom prst="line">
              <a:avLst/>
            </a:prstGeom>
            <a:ln w="25400">
              <a:solidFill>
                <a:srgbClr val="F6A2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1" name="直接连接符 530">
              <a:extLst>
                <a:ext uri="{FF2B5EF4-FFF2-40B4-BE49-F238E27FC236}">
                  <a16:creationId xmlns:a16="http://schemas.microsoft.com/office/drawing/2014/main" id="{12A04D9E-7AE9-4504-89ED-15389616EA20}"/>
                </a:ext>
              </a:extLst>
            </p:cNvPr>
            <p:cNvCxnSpPr/>
            <p:nvPr/>
          </p:nvCxnSpPr>
          <p:spPr>
            <a:xfrm>
              <a:off x="9048334" y="2020666"/>
              <a:ext cx="175500" cy="0"/>
            </a:xfrm>
            <a:prstGeom prst="line">
              <a:avLst/>
            </a:prstGeom>
            <a:ln w="25400">
              <a:solidFill>
                <a:srgbClr val="248C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2" name="直接连接符 531">
              <a:extLst>
                <a:ext uri="{FF2B5EF4-FFF2-40B4-BE49-F238E27FC236}">
                  <a16:creationId xmlns:a16="http://schemas.microsoft.com/office/drawing/2014/main" id="{35104CDD-349B-40C0-9598-881CA242C9C1}"/>
                </a:ext>
              </a:extLst>
            </p:cNvPr>
            <p:cNvCxnSpPr/>
            <p:nvPr/>
          </p:nvCxnSpPr>
          <p:spPr>
            <a:xfrm>
              <a:off x="9278587" y="2020666"/>
              <a:ext cx="175500" cy="0"/>
            </a:xfrm>
            <a:prstGeom prst="line">
              <a:avLst/>
            </a:prstGeom>
            <a:ln w="25400">
              <a:solidFill>
                <a:srgbClr val="F6A2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5" name="组合 534">
            <a:extLst>
              <a:ext uri="{FF2B5EF4-FFF2-40B4-BE49-F238E27FC236}">
                <a16:creationId xmlns:a16="http://schemas.microsoft.com/office/drawing/2014/main" id="{33BF5D10-79B3-46AC-B992-CFF145821451}"/>
              </a:ext>
            </a:extLst>
          </p:cNvPr>
          <p:cNvGrpSpPr/>
          <p:nvPr/>
        </p:nvGrpSpPr>
        <p:grpSpPr>
          <a:xfrm>
            <a:off x="567380" y="2971934"/>
            <a:ext cx="11057243" cy="919317"/>
            <a:chOff x="862819" y="3393955"/>
            <a:chExt cx="10466362" cy="870190"/>
          </a:xfrm>
        </p:grpSpPr>
        <p:sp>
          <p:nvSpPr>
            <p:cNvPr id="543" name="任意多边形 2">
              <a:extLst>
                <a:ext uri="{FF2B5EF4-FFF2-40B4-BE49-F238E27FC236}">
                  <a16:creationId xmlns:a16="http://schemas.microsoft.com/office/drawing/2014/main" id="{AC3A6F42-2880-4359-A4A3-68CDE16E2339}"/>
                </a:ext>
              </a:extLst>
            </p:cNvPr>
            <p:cNvSpPr/>
            <p:nvPr/>
          </p:nvSpPr>
          <p:spPr>
            <a:xfrm>
              <a:off x="862819" y="3393955"/>
              <a:ext cx="1740813" cy="660178"/>
            </a:xfrm>
            <a:custGeom>
              <a:avLst/>
              <a:gdLst>
                <a:gd name="connsiteX0" fmla="*/ 870406 w 1740813"/>
                <a:gd name="connsiteY0" fmla="*/ 0 h 660178"/>
                <a:gd name="connsiteX1" fmla="*/ 1035759 w 1740813"/>
                <a:gd name="connsiteY1" fmla="*/ 210012 h 660178"/>
                <a:gd name="connsiteX2" fmla="*/ 1740813 w 1740813"/>
                <a:gd name="connsiteY2" fmla="*/ 210012 h 660178"/>
                <a:gd name="connsiteX3" fmla="*/ 1740813 w 1740813"/>
                <a:gd name="connsiteY3" fmla="*/ 660178 h 660178"/>
                <a:gd name="connsiteX4" fmla="*/ 225083 w 1740813"/>
                <a:gd name="connsiteY4" fmla="*/ 660178 h 660178"/>
                <a:gd name="connsiteX5" fmla="*/ 0 w 1740813"/>
                <a:gd name="connsiteY5" fmla="*/ 435095 h 660178"/>
                <a:gd name="connsiteX6" fmla="*/ 225083 w 1740813"/>
                <a:gd name="connsiteY6" fmla="*/ 210012 h 660178"/>
                <a:gd name="connsiteX7" fmla="*/ 705053 w 1740813"/>
                <a:gd name="connsiteY7" fmla="*/ 210012 h 66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40813" h="660178">
                  <a:moveTo>
                    <a:pt x="870406" y="0"/>
                  </a:moveTo>
                  <a:lnTo>
                    <a:pt x="1035759" y="210012"/>
                  </a:lnTo>
                  <a:lnTo>
                    <a:pt x="1740813" y="210012"/>
                  </a:lnTo>
                  <a:lnTo>
                    <a:pt x="1740813" y="660178"/>
                  </a:lnTo>
                  <a:lnTo>
                    <a:pt x="225083" y="660178"/>
                  </a:lnTo>
                  <a:cubicBezTo>
                    <a:pt x="100773" y="660178"/>
                    <a:pt x="0" y="559405"/>
                    <a:pt x="0" y="435095"/>
                  </a:cubicBezTo>
                  <a:cubicBezTo>
                    <a:pt x="0" y="310785"/>
                    <a:pt x="100773" y="210012"/>
                    <a:pt x="225083" y="210012"/>
                  </a:cubicBezTo>
                  <a:lnTo>
                    <a:pt x="705053" y="2100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44" name="任意多边形 3">
              <a:extLst>
                <a:ext uri="{FF2B5EF4-FFF2-40B4-BE49-F238E27FC236}">
                  <a16:creationId xmlns:a16="http://schemas.microsoft.com/office/drawing/2014/main" id="{B353A0A2-0D43-4B56-B92D-B7C237E84E9A}"/>
                </a:ext>
              </a:extLst>
            </p:cNvPr>
            <p:cNvSpPr/>
            <p:nvPr/>
          </p:nvSpPr>
          <p:spPr>
            <a:xfrm>
              <a:off x="2649351" y="3603967"/>
              <a:ext cx="1689035" cy="660178"/>
            </a:xfrm>
            <a:custGeom>
              <a:avLst/>
              <a:gdLst>
                <a:gd name="connsiteX0" fmla="*/ 0 w 1689035"/>
                <a:gd name="connsiteY0" fmla="*/ 0 h 660178"/>
                <a:gd name="connsiteX1" fmla="*/ 1689035 w 1689035"/>
                <a:gd name="connsiteY1" fmla="*/ 0 h 660178"/>
                <a:gd name="connsiteX2" fmla="*/ 1689035 w 1689035"/>
                <a:gd name="connsiteY2" fmla="*/ 450166 h 660178"/>
                <a:gd name="connsiteX3" fmla="*/ 1009870 w 1689035"/>
                <a:gd name="connsiteY3" fmla="*/ 450166 h 660178"/>
                <a:gd name="connsiteX4" fmla="*/ 844517 w 1689035"/>
                <a:gd name="connsiteY4" fmla="*/ 660178 h 660178"/>
                <a:gd name="connsiteX5" fmla="*/ 679164 w 1689035"/>
                <a:gd name="connsiteY5" fmla="*/ 450166 h 660178"/>
                <a:gd name="connsiteX6" fmla="*/ 0 w 1689035"/>
                <a:gd name="connsiteY6" fmla="*/ 450166 h 66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9035" h="660178">
                  <a:moveTo>
                    <a:pt x="0" y="0"/>
                  </a:moveTo>
                  <a:lnTo>
                    <a:pt x="1689035" y="0"/>
                  </a:lnTo>
                  <a:lnTo>
                    <a:pt x="1689035" y="450166"/>
                  </a:lnTo>
                  <a:lnTo>
                    <a:pt x="1009870" y="450166"/>
                  </a:lnTo>
                  <a:lnTo>
                    <a:pt x="844517" y="660178"/>
                  </a:lnTo>
                  <a:lnTo>
                    <a:pt x="679164" y="450166"/>
                  </a:lnTo>
                  <a:lnTo>
                    <a:pt x="0" y="45016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45" name="任意多边形 4">
              <a:extLst>
                <a:ext uri="{FF2B5EF4-FFF2-40B4-BE49-F238E27FC236}">
                  <a16:creationId xmlns:a16="http://schemas.microsoft.com/office/drawing/2014/main" id="{DA290F95-F93E-41AF-B80C-548D4879ADE9}"/>
                </a:ext>
              </a:extLst>
            </p:cNvPr>
            <p:cNvSpPr/>
            <p:nvPr/>
          </p:nvSpPr>
          <p:spPr>
            <a:xfrm>
              <a:off x="4384105" y="3393955"/>
              <a:ext cx="1689035" cy="660178"/>
            </a:xfrm>
            <a:custGeom>
              <a:avLst/>
              <a:gdLst>
                <a:gd name="connsiteX0" fmla="*/ 844517 w 1689035"/>
                <a:gd name="connsiteY0" fmla="*/ 0 h 660178"/>
                <a:gd name="connsiteX1" fmla="*/ 1009870 w 1689035"/>
                <a:gd name="connsiteY1" fmla="*/ 210012 h 660178"/>
                <a:gd name="connsiteX2" fmla="*/ 1689035 w 1689035"/>
                <a:gd name="connsiteY2" fmla="*/ 210012 h 660178"/>
                <a:gd name="connsiteX3" fmla="*/ 1689035 w 1689035"/>
                <a:gd name="connsiteY3" fmla="*/ 660178 h 660178"/>
                <a:gd name="connsiteX4" fmla="*/ 0 w 1689035"/>
                <a:gd name="connsiteY4" fmla="*/ 660178 h 660178"/>
                <a:gd name="connsiteX5" fmla="*/ 0 w 1689035"/>
                <a:gd name="connsiteY5" fmla="*/ 210012 h 660178"/>
                <a:gd name="connsiteX6" fmla="*/ 679164 w 1689035"/>
                <a:gd name="connsiteY6" fmla="*/ 210012 h 66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9035" h="660178">
                  <a:moveTo>
                    <a:pt x="844517" y="0"/>
                  </a:moveTo>
                  <a:lnTo>
                    <a:pt x="1009870" y="210012"/>
                  </a:lnTo>
                  <a:lnTo>
                    <a:pt x="1689035" y="210012"/>
                  </a:lnTo>
                  <a:lnTo>
                    <a:pt x="1689035" y="660178"/>
                  </a:lnTo>
                  <a:lnTo>
                    <a:pt x="0" y="660178"/>
                  </a:lnTo>
                  <a:lnTo>
                    <a:pt x="0" y="210012"/>
                  </a:lnTo>
                  <a:lnTo>
                    <a:pt x="679164" y="21001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46" name="任意多边形 5">
              <a:extLst>
                <a:ext uri="{FF2B5EF4-FFF2-40B4-BE49-F238E27FC236}">
                  <a16:creationId xmlns:a16="http://schemas.microsoft.com/office/drawing/2014/main" id="{C060FFD6-06EE-4CF6-ACA6-3F9ADDF1BDCF}"/>
                </a:ext>
              </a:extLst>
            </p:cNvPr>
            <p:cNvSpPr/>
            <p:nvPr/>
          </p:nvSpPr>
          <p:spPr>
            <a:xfrm>
              <a:off x="6118859" y="3603967"/>
              <a:ext cx="1689035" cy="660178"/>
            </a:xfrm>
            <a:custGeom>
              <a:avLst/>
              <a:gdLst>
                <a:gd name="connsiteX0" fmla="*/ 0 w 1689035"/>
                <a:gd name="connsiteY0" fmla="*/ 0 h 660178"/>
                <a:gd name="connsiteX1" fmla="*/ 1689035 w 1689035"/>
                <a:gd name="connsiteY1" fmla="*/ 0 h 660178"/>
                <a:gd name="connsiteX2" fmla="*/ 1689035 w 1689035"/>
                <a:gd name="connsiteY2" fmla="*/ 450166 h 660178"/>
                <a:gd name="connsiteX3" fmla="*/ 1035760 w 1689035"/>
                <a:gd name="connsiteY3" fmla="*/ 450166 h 660178"/>
                <a:gd name="connsiteX4" fmla="*/ 870407 w 1689035"/>
                <a:gd name="connsiteY4" fmla="*/ 660178 h 660178"/>
                <a:gd name="connsiteX5" fmla="*/ 705054 w 1689035"/>
                <a:gd name="connsiteY5" fmla="*/ 450166 h 660178"/>
                <a:gd name="connsiteX6" fmla="*/ 0 w 1689035"/>
                <a:gd name="connsiteY6" fmla="*/ 450166 h 66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9035" h="660178">
                  <a:moveTo>
                    <a:pt x="0" y="0"/>
                  </a:moveTo>
                  <a:lnTo>
                    <a:pt x="1689035" y="0"/>
                  </a:lnTo>
                  <a:lnTo>
                    <a:pt x="1689035" y="450166"/>
                  </a:lnTo>
                  <a:lnTo>
                    <a:pt x="1035760" y="450166"/>
                  </a:lnTo>
                  <a:lnTo>
                    <a:pt x="870407" y="660178"/>
                  </a:lnTo>
                  <a:lnTo>
                    <a:pt x="705054" y="450166"/>
                  </a:lnTo>
                  <a:lnTo>
                    <a:pt x="0" y="45016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47" name="任意多边形 6">
              <a:extLst>
                <a:ext uri="{FF2B5EF4-FFF2-40B4-BE49-F238E27FC236}">
                  <a16:creationId xmlns:a16="http://schemas.microsoft.com/office/drawing/2014/main" id="{33D8C06C-2286-40EA-8AA2-0480065E2D5B}"/>
                </a:ext>
              </a:extLst>
            </p:cNvPr>
            <p:cNvSpPr/>
            <p:nvPr/>
          </p:nvSpPr>
          <p:spPr>
            <a:xfrm>
              <a:off x="7853612" y="3393955"/>
              <a:ext cx="1689036" cy="660178"/>
            </a:xfrm>
            <a:custGeom>
              <a:avLst/>
              <a:gdLst>
                <a:gd name="connsiteX0" fmla="*/ 844518 w 1689036"/>
                <a:gd name="connsiteY0" fmla="*/ 0 h 660178"/>
                <a:gd name="connsiteX1" fmla="*/ 1009871 w 1689036"/>
                <a:gd name="connsiteY1" fmla="*/ 210012 h 660178"/>
                <a:gd name="connsiteX2" fmla="*/ 1689036 w 1689036"/>
                <a:gd name="connsiteY2" fmla="*/ 210012 h 660178"/>
                <a:gd name="connsiteX3" fmla="*/ 1689036 w 1689036"/>
                <a:gd name="connsiteY3" fmla="*/ 660178 h 660178"/>
                <a:gd name="connsiteX4" fmla="*/ 0 w 1689036"/>
                <a:gd name="connsiteY4" fmla="*/ 660178 h 660178"/>
                <a:gd name="connsiteX5" fmla="*/ 0 w 1689036"/>
                <a:gd name="connsiteY5" fmla="*/ 210012 h 660178"/>
                <a:gd name="connsiteX6" fmla="*/ 679165 w 1689036"/>
                <a:gd name="connsiteY6" fmla="*/ 210012 h 66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9036" h="660178">
                  <a:moveTo>
                    <a:pt x="844518" y="0"/>
                  </a:moveTo>
                  <a:lnTo>
                    <a:pt x="1009871" y="210012"/>
                  </a:lnTo>
                  <a:lnTo>
                    <a:pt x="1689036" y="210012"/>
                  </a:lnTo>
                  <a:lnTo>
                    <a:pt x="1689036" y="660178"/>
                  </a:lnTo>
                  <a:lnTo>
                    <a:pt x="0" y="660178"/>
                  </a:lnTo>
                  <a:lnTo>
                    <a:pt x="0" y="210012"/>
                  </a:lnTo>
                  <a:lnTo>
                    <a:pt x="679165" y="21001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48" name="任意多边形 7">
              <a:extLst>
                <a:ext uri="{FF2B5EF4-FFF2-40B4-BE49-F238E27FC236}">
                  <a16:creationId xmlns:a16="http://schemas.microsoft.com/office/drawing/2014/main" id="{04573947-A4F1-4B58-A866-F22AF2220781}"/>
                </a:ext>
              </a:extLst>
            </p:cNvPr>
            <p:cNvSpPr/>
            <p:nvPr/>
          </p:nvSpPr>
          <p:spPr>
            <a:xfrm>
              <a:off x="9588367" y="3603967"/>
              <a:ext cx="1740814" cy="660178"/>
            </a:xfrm>
            <a:custGeom>
              <a:avLst/>
              <a:gdLst>
                <a:gd name="connsiteX0" fmla="*/ 0 w 1740814"/>
                <a:gd name="connsiteY0" fmla="*/ 0 h 660178"/>
                <a:gd name="connsiteX1" fmla="*/ 1515731 w 1740814"/>
                <a:gd name="connsiteY1" fmla="*/ 0 h 660178"/>
                <a:gd name="connsiteX2" fmla="*/ 1740814 w 1740814"/>
                <a:gd name="connsiteY2" fmla="*/ 225083 h 660178"/>
                <a:gd name="connsiteX3" fmla="*/ 1515731 w 1740814"/>
                <a:gd name="connsiteY3" fmla="*/ 450166 h 660178"/>
                <a:gd name="connsiteX4" fmla="*/ 1035760 w 1740814"/>
                <a:gd name="connsiteY4" fmla="*/ 450166 h 660178"/>
                <a:gd name="connsiteX5" fmla="*/ 870407 w 1740814"/>
                <a:gd name="connsiteY5" fmla="*/ 660178 h 660178"/>
                <a:gd name="connsiteX6" fmla="*/ 705054 w 1740814"/>
                <a:gd name="connsiteY6" fmla="*/ 450166 h 660178"/>
                <a:gd name="connsiteX7" fmla="*/ 0 w 1740814"/>
                <a:gd name="connsiteY7" fmla="*/ 450166 h 66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40814" h="660178">
                  <a:moveTo>
                    <a:pt x="0" y="0"/>
                  </a:moveTo>
                  <a:lnTo>
                    <a:pt x="1515731" y="0"/>
                  </a:lnTo>
                  <a:cubicBezTo>
                    <a:pt x="1640041" y="0"/>
                    <a:pt x="1740814" y="100773"/>
                    <a:pt x="1740814" y="225083"/>
                  </a:cubicBezTo>
                  <a:cubicBezTo>
                    <a:pt x="1740814" y="349393"/>
                    <a:pt x="1640041" y="450166"/>
                    <a:pt x="1515731" y="450166"/>
                  </a:cubicBezTo>
                  <a:lnTo>
                    <a:pt x="1035760" y="450166"/>
                  </a:lnTo>
                  <a:lnTo>
                    <a:pt x="870407" y="660178"/>
                  </a:lnTo>
                  <a:lnTo>
                    <a:pt x="705054" y="450166"/>
                  </a:lnTo>
                  <a:lnTo>
                    <a:pt x="0" y="45016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36" name="文本框 9">
            <a:extLst>
              <a:ext uri="{FF2B5EF4-FFF2-40B4-BE49-F238E27FC236}">
                <a16:creationId xmlns:a16="http://schemas.microsoft.com/office/drawing/2014/main" id="{80454852-9B41-49BF-AF26-D30A83C986E6}"/>
              </a:ext>
            </a:extLst>
          </p:cNvPr>
          <p:cNvSpPr txBox="1"/>
          <p:nvPr/>
        </p:nvSpPr>
        <p:spPr>
          <a:xfrm>
            <a:off x="4339544" y="1796245"/>
            <a:ext cx="1630300" cy="1038037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20000"/>
              </a:lnSpc>
            </a:pPr>
            <a:r>
              <a:rPr lang="en-US" altLang="zh-CN" sz="2000" dirty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BP</a:t>
            </a:r>
            <a:r>
              <a:rPr lang="zh-CN" altLang="en-US" sz="2000" dirty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训练</a:t>
            </a:r>
          </a:p>
        </p:txBody>
      </p:sp>
      <p:sp>
        <p:nvSpPr>
          <p:cNvPr id="537" name="文本框 10">
            <a:extLst>
              <a:ext uri="{FF2B5EF4-FFF2-40B4-BE49-F238E27FC236}">
                <a16:creationId xmlns:a16="http://schemas.microsoft.com/office/drawing/2014/main" id="{3E91B09A-C309-427F-8601-99E32FF9C865}"/>
              </a:ext>
            </a:extLst>
          </p:cNvPr>
          <p:cNvSpPr txBox="1"/>
          <p:nvPr/>
        </p:nvSpPr>
        <p:spPr>
          <a:xfrm>
            <a:off x="2527652" y="4023719"/>
            <a:ext cx="1630300" cy="1038037"/>
          </a:xfrm>
          <a:prstGeom prst="rect">
            <a:avLst/>
          </a:prstGeom>
          <a:noFill/>
        </p:spPr>
        <p:txBody>
          <a:bodyPr wrap="square" rtlCol="0" anchor="ctr" anchorCtr="0">
            <a:normAutofit fontScale="92500" lnSpcReduction="2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20000"/>
              </a:lnSpc>
            </a:pPr>
            <a:r>
              <a:rPr lang="en-US" altLang="zh-CN" sz="20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Hebb</a:t>
            </a:r>
            <a:r>
              <a:rPr lang="zh-CN" altLang="en-US" sz="20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学习</a:t>
            </a:r>
            <a:endParaRPr lang="en-US" altLang="zh-CN" sz="2000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ctr">
              <a:lnSpc>
                <a:spcPct val="120000"/>
              </a:lnSpc>
            </a:pPr>
            <a:r>
              <a:rPr lang="zh-CN" altLang="en-US" sz="20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数学证明缺陷</a:t>
            </a:r>
            <a:endParaRPr lang="en-US" altLang="zh-CN" sz="2000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9" name="文本框 11">
            <a:extLst>
              <a:ext uri="{FF2B5EF4-FFF2-40B4-BE49-F238E27FC236}">
                <a16:creationId xmlns:a16="http://schemas.microsoft.com/office/drawing/2014/main" id="{B448277D-42D9-4764-A8C1-08809664E575}"/>
              </a:ext>
            </a:extLst>
          </p:cNvPr>
          <p:cNvSpPr txBox="1"/>
          <p:nvPr/>
        </p:nvSpPr>
        <p:spPr>
          <a:xfrm>
            <a:off x="836547" y="1796245"/>
            <a:ext cx="1630300" cy="1038037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altLang="zh-CN" sz="20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MP</a:t>
            </a:r>
            <a:r>
              <a:rPr lang="zh-CN" altLang="en-US" sz="20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神经元</a:t>
            </a:r>
          </a:p>
        </p:txBody>
      </p:sp>
      <p:sp>
        <p:nvSpPr>
          <p:cNvPr id="540" name="文本框 12">
            <a:extLst>
              <a:ext uri="{FF2B5EF4-FFF2-40B4-BE49-F238E27FC236}">
                <a16:creationId xmlns:a16="http://schemas.microsoft.com/office/drawing/2014/main" id="{9A65ACF1-8072-4867-AE41-B666033991FF}"/>
              </a:ext>
            </a:extLst>
          </p:cNvPr>
          <p:cNvSpPr txBox="1"/>
          <p:nvPr/>
        </p:nvSpPr>
        <p:spPr>
          <a:xfrm>
            <a:off x="8029884" y="1796245"/>
            <a:ext cx="1630300" cy="1038037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20000"/>
              </a:lnSpc>
            </a:pPr>
            <a:r>
              <a:rPr lang="en-US" altLang="zh-CN" sz="20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Yann </a:t>
            </a:r>
            <a:r>
              <a:rPr lang="en-US" altLang="zh-CN" sz="2000" dirty="0" err="1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Lecun</a:t>
            </a:r>
            <a:endParaRPr lang="zh-CN" altLang="en-US" sz="2000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41" name="文本框 13">
            <a:extLst>
              <a:ext uri="{FF2B5EF4-FFF2-40B4-BE49-F238E27FC236}">
                <a16:creationId xmlns:a16="http://schemas.microsoft.com/office/drawing/2014/main" id="{F71D360D-7DCB-4495-9A80-7DEA979C2340}"/>
              </a:ext>
            </a:extLst>
          </p:cNvPr>
          <p:cNvSpPr txBox="1"/>
          <p:nvPr/>
        </p:nvSpPr>
        <p:spPr>
          <a:xfrm>
            <a:off x="6197194" y="4023719"/>
            <a:ext cx="1630300" cy="1038037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20000"/>
              </a:lnSpc>
            </a:pPr>
            <a:r>
              <a:rPr lang="en-US" altLang="zh-CN" sz="20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SVM</a:t>
            </a:r>
            <a:endParaRPr lang="zh-CN" altLang="en-US" sz="20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42" name="文本框 14">
            <a:extLst>
              <a:ext uri="{FF2B5EF4-FFF2-40B4-BE49-F238E27FC236}">
                <a16:creationId xmlns:a16="http://schemas.microsoft.com/office/drawing/2014/main" id="{58ADA7DE-6105-4F88-B791-BD89289B32DC}"/>
              </a:ext>
            </a:extLst>
          </p:cNvPr>
          <p:cNvSpPr txBox="1"/>
          <p:nvPr/>
        </p:nvSpPr>
        <p:spPr>
          <a:xfrm>
            <a:off x="9889925" y="4023719"/>
            <a:ext cx="1630300" cy="1038037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20000"/>
              </a:lnSpc>
            </a:pPr>
            <a:r>
              <a:rPr lang="zh-CN" altLang="en-US" sz="2000" dirty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深度神经网络</a:t>
            </a:r>
          </a:p>
        </p:txBody>
      </p:sp>
      <p:sp>
        <p:nvSpPr>
          <p:cNvPr id="512" name="文本框 11">
            <a:extLst>
              <a:ext uri="{FF2B5EF4-FFF2-40B4-BE49-F238E27FC236}">
                <a16:creationId xmlns:a16="http://schemas.microsoft.com/office/drawing/2014/main" id="{11657337-03B8-407D-B4CE-9F286C327A56}"/>
              </a:ext>
            </a:extLst>
          </p:cNvPr>
          <p:cNvSpPr txBox="1"/>
          <p:nvPr/>
        </p:nvSpPr>
        <p:spPr>
          <a:xfrm>
            <a:off x="2463929" y="2920474"/>
            <a:ext cx="1630300" cy="1038037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40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年代</a:t>
            </a:r>
          </a:p>
        </p:txBody>
      </p:sp>
      <p:sp>
        <p:nvSpPr>
          <p:cNvPr id="513" name="文本框 11">
            <a:extLst>
              <a:ext uri="{FF2B5EF4-FFF2-40B4-BE49-F238E27FC236}">
                <a16:creationId xmlns:a16="http://schemas.microsoft.com/office/drawing/2014/main" id="{7BB9CBF6-8EEC-498E-A1E7-FEE62E6574FB}"/>
              </a:ext>
            </a:extLst>
          </p:cNvPr>
          <p:cNvSpPr txBox="1"/>
          <p:nvPr/>
        </p:nvSpPr>
        <p:spPr>
          <a:xfrm>
            <a:off x="687734" y="2901075"/>
            <a:ext cx="1630300" cy="1038037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1943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4" name="文本框 11">
            <a:extLst>
              <a:ext uri="{FF2B5EF4-FFF2-40B4-BE49-F238E27FC236}">
                <a16:creationId xmlns:a16="http://schemas.microsoft.com/office/drawing/2014/main" id="{B62DB5D4-1D70-4FD4-AF33-60250A71B0FE}"/>
              </a:ext>
            </a:extLst>
          </p:cNvPr>
          <p:cNvSpPr txBox="1"/>
          <p:nvPr/>
        </p:nvSpPr>
        <p:spPr>
          <a:xfrm>
            <a:off x="4348535" y="2917116"/>
            <a:ext cx="1630300" cy="1038037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1974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5" name="文本框 11">
            <a:extLst>
              <a:ext uri="{FF2B5EF4-FFF2-40B4-BE49-F238E27FC236}">
                <a16:creationId xmlns:a16="http://schemas.microsoft.com/office/drawing/2014/main" id="{0F346767-CB2D-48F5-BF97-F54610A9D54C}"/>
              </a:ext>
            </a:extLst>
          </p:cNvPr>
          <p:cNvSpPr txBox="1"/>
          <p:nvPr/>
        </p:nvSpPr>
        <p:spPr>
          <a:xfrm>
            <a:off x="6150687" y="2925114"/>
            <a:ext cx="1630300" cy="1038037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90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年代</a:t>
            </a:r>
          </a:p>
        </p:txBody>
      </p:sp>
      <p:sp>
        <p:nvSpPr>
          <p:cNvPr id="516" name="文本框 11">
            <a:extLst>
              <a:ext uri="{FF2B5EF4-FFF2-40B4-BE49-F238E27FC236}">
                <a16:creationId xmlns:a16="http://schemas.microsoft.com/office/drawing/2014/main" id="{D458374C-A397-434A-84A7-953A5626D7AB}"/>
              </a:ext>
            </a:extLst>
          </p:cNvPr>
          <p:cNvSpPr txBox="1"/>
          <p:nvPr/>
        </p:nvSpPr>
        <p:spPr>
          <a:xfrm>
            <a:off x="8039713" y="2926396"/>
            <a:ext cx="1630300" cy="1038037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1998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7" name="文本框 11">
            <a:extLst>
              <a:ext uri="{FF2B5EF4-FFF2-40B4-BE49-F238E27FC236}">
                <a16:creationId xmlns:a16="http://schemas.microsoft.com/office/drawing/2014/main" id="{162C5553-3FCC-4193-9B01-4856802B9921}"/>
              </a:ext>
            </a:extLst>
          </p:cNvPr>
          <p:cNvSpPr txBox="1"/>
          <p:nvPr/>
        </p:nvSpPr>
        <p:spPr>
          <a:xfrm>
            <a:off x="9828798" y="2935987"/>
            <a:ext cx="1630300" cy="1038037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21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世纪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prism dir="u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2" name="Group 4"/>
          <p:cNvGrpSpPr>
            <a:grpSpLocks noChangeAspect="1"/>
          </p:cNvGrpSpPr>
          <p:nvPr/>
        </p:nvGrpSpPr>
        <p:grpSpPr bwMode="auto">
          <a:xfrm>
            <a:off x="9742781" y="1043957"/>
            <a:ext cx="4898437" cy="4770086"/>
            <a:chOff x="2410" y="593"/>
            <a:chExt cx="3015" cy="2936"/>
          </a:xfrm>
          <a:solidFill>
            <a:srgbClr val="248C80"/>
          </a:solidFill>
        </p:grpSpPr>
        <p:sp>
          <p:nvSpPr>
            <p:cNvPr id="363" name="Freeform 5"/>
            <p:cNvSpPr/>
            <p:nvPr/>
          </p:nvSpPr>
          <p:spPr bwMode="auto">
            <a:xfrm>
              <a:off x="5079" y="1202"/>
              <a:ext cx="66" cy="509"/>
            </a:xfrm>
            <a:custGeom>
              <a:avLst/>
              <a:gdLst>
                <a:gd name="T0" fmla="*/ 0 w 66"/>
                <a:gd name="T1" fmla="*/ 9 h 509"/>
                <a:gd name="T2" fmla="*/ 54 w 66"/>
                <a:gd name="T3" fmla="*/ 509 h 509"/>
                <a:gd name="T4" fmla="*/ 66 w 66"/>
                <a:gd name="T5" fmla="*/ 509 h 509"/>
                <a:gd name="T6" fmla="*/ 9 w 66"/>
                <a:gd name="T7" fmla="*/ 0 h 509"/>
                <a:gd name="T8" fmla="*/ 0 w 66"/>
                <a:gd name="T9" fmla="*/ 9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509">
                  <a:moveTo>
                    <a:pt x="0" y="9"/>
                  </a:moveTo>
                  <a:lnTo>
                    <a:pt x="54" y="509"/>
                  </a:lnTo>
                  <a:lnTo>
                    <a:pt x="66" y="509"/>
                  </a:lnTo>
                  <a:lnTo>
                    <a:pt x="9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4" name="Freeform 6"/>
            <p:cNvSpPr/>
            <p:nvPr/>
          </p:nvSpPr>
          <p:spPr bwMode="auto">
            <a:xfrm>
              <a:off x="5079" y="1195"/>
              <a:ext cx="303" cy="854"/>
            </a:xfrm>
            <a:custGeom>
              <a:avLst/>
              <a:gdLst>
                <a:gd name="T0" fmla="*/ 14 w 303"/>
                <a:gd name="T1" fmla="*/ 0 h 854"/>
                <a:gd name="T2" fmla="*/ 303 w 303"/>
                <a:gd name="T3" fmla="*/ 854 h 854"/>
                <a:gd name="T4" fmla="*/ 287 w 303"/>
                <a:gd name="T5" fmla="*/ 854 h 854"/>
                <a:gd name="T6" fmla="*/ 0 w 303"/>
                <a:gd name="T7" fmla="*/ 11 h 854"/>
                <a:gd name="T8" fmla="*/ 14 w 303"/>
                <a:gd name="T9" fmla="*/ 0 h 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3" h="854">
                  <a:moveTo>
                    <a:pt x="14" y="0"/>
                  </a:moveTo>
                  <a:lnTo>
                    <a:pt x="303" y="854"/>
                  </a:lnTo>
                  <a:lnTo>
                    <a:pt x="287" y="854"/>
                  </a:lnTo>
                  <a:lnTo>
                    <a:pt x="0" y="11"/>
                  </a:lnTo>
                  <a:lnTo>
                    <a:pt x="1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5" name="Freeform 7"/>
            <p:cNvSpPr/>
            <p:nvPr/>
          </p:nvSpPr>
          <p:spPr bwMode="auto">
            <a:xfrm>
              <a:off x="5074" y="1202"/>
              <a:ext cx="12" cy="345"/>
            </a:xfrm>
            <a:custGeom>
              <a:avLst/>
              <a:gdLst>
                <a:gd name="T0" fmla="*/ 0 w 12"/>
                <a:gd name="T1" fmla="*/ 0 h 345"/>
                <a:gd name="T2" fmla="*/ 0 w 12"/>
                <a:gd name="T3" fmla="*/ 345 h 345"/>
                <a:gd name="T4" fmla="*/ 12 w 12"/>
                <a:gd name="T5" fmla="*/ 345 h 345"/>
                <a:gd name="T6" fmla="*/ 12 w 12"/>
                <a:gd name="T7" fmla="*/ 12 h 345"/>
                <a:gd name="T8" fmla="*/ 0 w 12"/>
                <a:gd name="T9" fmla="*/ 0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345">
                  <a:moveTo>
                    <a:pt x="0" y="0"/>
                  </a:moveTo>
                  <a:lnTo>
                    <a:pt x="0" y="345"/>
                  </a:lnTo>
                  <a:lnTo>
                    <a:pt x="12" y="345"/>
                  </a:lnTo>
                  <a:lnTo>
                    <a:pt x="12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6" name="Rectangle 8"/>
            <p:cNvSpPr>
              <a:spLocks noChangeArrowheads="1"/>
            </p:cNvSpPr>
            <p:nvPr/>
          </p:nvSpPr>
          <p:spPr bwMode="auto">
            <a:xfrm>
              <a:off x="3658" y="3501"/>
              <a:ext cx="647" cy="1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7" name="Freeform 9"/>
            <p:cNvSpPr/>
            <p:nvPr/>
          </p:nvSpPr>
          <p:spPr bwMode="auto">
            <a:xfrm>
              <a:off x="3488" y="3446"/>
              <a:ext cx="118" cy="48"/>
            </a:xfrm>
            <a:custGeom>
              <a:avLst/>
              <a:gdLst>
                <a:gd name="T0" fmla="*/ 0 w 118"/>
                <a:gd name="T1" fmla="*/ 10 h 48"/>
                <a:gd name="T2" fmla="*/ 111 w 118"/>
                <a:gd name="T3" fmla="*/ 48 h 48"/>
                <a:gd name="T4" fmla="*/ 118 w 118"/>
                <a:gd name="T5" fmla="*/ 36 h 48"/>
                <a:gd name="T6" fmla="*/ 14 w 118"/>
                <a:gd name="T7" fmla="*/ 0 h 48"/>
                <a:gd name="T8" fmla="*/ 0 w 118"/>
                <a:gd name="T9" fmla="*/ 1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48">
                  <a:moveTo>
                    <a:pt x="0" y="10"/>
                  </a:moveTo>
                  <a:lnTo>
                    <a:pt x="111" y="48"/>
                  </a:lnTo>
                  <a:lnTo>
                    <a:pt x="118" y="36"/>
                  </a:lnTo>
                  <a:lnTo>
                    <a:pt x="14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8" name="Freeform 10"/>
            <p:cNvSpPr/>
            <p:nvPr/>
          </p:nvSpPr>
          <p:spPr bwMode="auto">
            <a:xfrm>
              <a:off x="2830" y="1026"/>
              <a:ext cx="30" cy="256"/>
            </a:xfrm>
            <a:custGeom>
              <a:avLst/>
              <a:gdLst>
                <a:gd name="T0" fmla="*/ 30 w 30"/>
                <a:gd name="T1" fmla="*/ 0 h 256"/>
                <a:gd name="T2" fmla="*/ 9 w 30"/>
                <a:gd name="T3" fmla="*/ 256 h 256"/>
                <a:gd name="T4" fmla="*/ 0 w 30"/>
                <a:gd name="T5" fmla="*/ 256 h 256"/>
                <a:gd name="T6" fmla="*/ 26 w 30"/>
                <a:gd name="T7" fmla="*/ 0 h 256"/>
                <a:gd name="T8" fmla="*/ 30 w 30"/>
                <a:gd name="T9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56">
                  <a:moveTo>
                    <a:pt x="30" y="0"/>
                  </a:moveTo>
                  <a:lnTo>
                    <a:pt x="9" y="256"/>
                  </a:lnTo>
                  <a:lnTo>
                    <a:pt x="0" y="256"/>
                  </a:lnTo>
                  <a:lnTo>
                    <a:pt x="26" y="0"/>
                  </a:lnTo>
                  <a:lnTo>
                    <a:pt x="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9" name="Freeform 11"/>
            <p:cNvSpPr/>
            <p:nvPr/>
          </p:nvSpPr>
          <p:spPr bwMode="auto">
            <a:xfrm>
              <a:off x="2841" y="773"/>
              <a:ext cx="604" cy="519"/>
            </a:xfrm>
            <a:custGeom>
              <a:avLst/>
              <a:gdLst>
                <a:gd name="T0" fmla="*/ 0 w 604"/>
                <a:gd name="T1" fmla="*/ 512 h 519"/>
                <a:gd name="T2" fmla="*/ 595 w 604"/>
                <a:gd name="T3" fmla="*/ 0 h 519"/>
                <a:gd name="T4" fmla="*/ 604 w 604"/>
                <a:gd name="T5" fmla="*/ 7 h 519"/>
                <a:gd name="T6" fmla="*/ 12 w 604"/>
                <a:gd name="T7" fmla="*/ 519 h 519"/>
                <a:gd name="T8" fmla="*/ 0 w 604"/>
                <a:gd name="T9" fmla="*/ 512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4" h="519">
                  <a:moveTo>
                    <a:pt x="0" y="512"/>
                  </a:moveTo>
                  <a:lnTo>
                    <a:pt x="595" y="0"/>
                  </a:lnTo>
                  <a:lnTo>
                    <a:pt x="604" y="7"/>
                  </a:lnTo>
                  <a:lnTo>
                    <a:pt x="12" y="519"/>
                  </a:lnTo>
                  <a:lnTo>
                    <a:pt x="0" y="5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0" name="Freeform 12"/>
            <p:cNvSpPr/>
            <p:nvPr/>
          </p:nvSpPr>
          <p:spPr bwMode="auto">
            <a:xfrm>
              <a:off x="2988" y="761"/>
              <a:ext cx="445" cy="192"/>
            </a:xfrm>
            <a:custGeom>
              <a:avLst/>
              <a:gdLst>
                <a:gd name="T0" fmla="*/ 445 w 445"/>
                <a:gd name="T1" fmla="*/ 17 h 192"/>
                <a:gd name="T2" fmla="*/ 3 w 445"/>
                <a:gd name="T3" fmla="*/ 192 h 192"/>
                <a:gd name="T4" fmla="*/ 0 w 445"/>
                <a:gd name="T5" fmla="*/ 187 h 192"/>
                <a:gd name="T6" fmla="*/ 445 w 445"/>
                <a:gd name="T7" fmla="*/ 0 h 192"/>
                <a:gd name="T8" fmla="*/ 445 w 445"/>
                <a:gd name="T9" fmla="*/ 17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5" h="192">
                  <a:moveTo>
                    <a:pt x="445" y="17"/>
                  </a:moveTo>
                  <a:lnTo>
                    <a:pt x="3" y="192"/>
                  </a:lnTo>
                  <a:lnTo>
                    <a:pt x="0" y="187"/>
                  </a:lnTo>
                  <a:lnTo>
                    <a:pt x="445" y="0"/>
                  </a:lnTo>
                  <a:lnTo>
                    <a:pt x="445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1" name="Freeform 13"/>
            <p:cNvSpPr/>
            <p:nvPr/>
          </p:nvSpPr>
          <p:spPr bwMode="auto">
            <a:xfrm>
              <a:off x="3478" y="650"/>
              <a:ext cx="159" cy="95"/>
            </a:xfrm>
            <a:custGeom>
              <a:avLst/>
              <a:gdLst>
                <a:gd name="T0" fmla="*/ 10 w 159"/>
                <a:gd name="T1" fmla="*/ 95 h 95"/>
                <a:gd name="T2" fmla="*/ 159 w 159"/>
                <a:gd name="T3" fmla="*/ 9 h 95"/>
                <a:gd name="T4" fmla="*/ 159 w 159"/>
                <a:gd name="T5" fmla="*/ 0 h 95"/>
                <a:gd name="T6" fmla="*/ 0 w 159"/>
                <a:gd name="T7" fmla="*/ 88 h 95"/>
                <a:gd name="T8" fmla="*/ 10 w 159"/>
                <a:gd name="T9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95">
                  <a:moveTo>
                    <a:pt x="10" y="95"/>
                  </a:moveTo>
                  <a:lnTo>
                    <a:pt x="159" y="9"/>
                  </a:lnTo>
                  <a:lnTo>
                    <a:pt x="159" y="0"/>
                  </a:lnTo>
                  <a:lnTo>
                    <a:pt x="0" y="88"/>
                  </a:lnTo>
                  <a:lnTo>
                    <a:pt x="10" y="9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2" name="Freeform 14"/>
            <p:cNvSpPr/>
            <p:nvPr/>
          </p:nvSpPr>
          <p:spPr bwMode="auto">
            <a:xfrm>
              <a:off x="3488" y="683"/>
              <a:ext cx="798" cy="74"/>
            </a:xfrm>
            <a:custGeom>
              <a:avLst/>
              <a:gdLst>
                <a:gd name="T0" fmla="*/ 0 w 798"/>
                <a:gd name="T1" fmla="*/ 62 h 74"/>
                <a:gd name="T2" fmla="*/ 798 w 798"/>
                <a:gd name="T3" fmla="*/ 0 h 74"/>
                <a:gd name="T4" fmla="*/ 798 w 798"/>
                <a:gd name="T5" fmla="*/ 10 h 74"/>
                <a:gd name="T6" fmla="*/ 0 w 798"/>
                <a:gd name="T7" fmla="*/ 74 h 74"/>
                <a:gd name="T8" fmla="*/ 0 w 798"/>
                <a:gd name="T9" fmla="*/ 6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8" h="74">
                  <a:moveTo>
                    <a:pt x="0" y="62"/>
                  </a:moveTo>
                  <a:lnTo>
                    <a:pt x="798" y="0"/>
                  </a:lnTo>
                  <a:lnTo>
                    <a:pt x="798" y="10"/>
                  </a:lnTo>
                  <a:lnTo>
                    <a:pt x="0" y="74"/>
                  </a:lnTo>
                  <a:lnTo>
                    <a:pt x="0" y="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3" name="Freeform 15"/>
            <p:cNvSpPr/>
            <p:nvPr/>
          </p:nvSpPr>
          <p:spPr bwMode="auto">
            <a:xfrm>
              <a:off x="3421" y="778"/>
              <a:ext cx="34" cy="308"/>
            </a:xfrm>
            <a:custGeom>
              <a:avLst/>
              <a:gdLst>
                <a:gd name="T0" fmla="*/ 29 w 34"/>
                <a:gd name="T1" fmla="*/ 0 h 308"/>
                <a:gd name="T2" fmla="*/ 0 w 34"/>
                <a:gd name="T3" fmla="*/ 308 h 308"/>
                <a:gd name="T4" fmla="*/ 12 w 34"/>
                <a:gd name="T5" fmla="*/ 308 h 308"/>
                <a:gd name="T6" fmla="*/ 34 w 34"/>
                <a:gd name="T7" fmla="*/ 0 h 308"/>
                <a:gd name="T8" fmla="*/ 29 w 34"/>
                <a:gd name="T9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308">
                  <a:moveTo>
                    <a:pt x="29" y="0"/>
                  </a:moveTo>
                  <a:lnTo>
                    <a:pt x="0" y="308"/>
                  </a:lnTo>
                  <a:lnTo>
                    <a:pt x="12" y="308"/>
                  </a:lnTo>
                  <a:lnTo>
                    <a:pt x="34" y="0"/>
                  </a:ln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4" name="Freeform 16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  <a:gd name="T10" fmla="*/ 0 w 571"/>
                <a:gd name="T11" fmla="*/ 11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5" name="Freeform 17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6" name="Freeform 18"/>
            <p:cNvSpPr/>
            <p:nvPr/>
          </p:nvSpPr>
          <p:spPr bwMode="auto">
            <a:xfrm>
              <a:off x="4087" y="693"/>
              <a:ext cx="225" cy="307"/>
            </a:xfrm>
            <a:custGeom>
              <a:avLst/>
              <a:gdLst>
                <a:gd name="T0" fmla="*/ 213 w 225"/>
                <a:gd name="T1" fmla="*/ 0 h 307"/>
                <a:gd name="T2" fmla="*/ 0 w 225"/>
                <a:gd name="T3" fmla="*/ 298 h 307"/>
                <a:gd name="T4" fmla="*/ 12 w 225"/>
                <a:gd name="T5" fmla="*/ 307 h 307"/>
                <a:gd name="T6" fmla="*/ 225 w 225"/>
                <a:gd name="T7" fmla="*/ 7 h 307"/>
                <a:gd name="T8" fmla="*/ 213 w 225"/>
                <a:gd name="T9" fmla="*/ 0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5" h="307">
                  <a:moveTo>
                    <a:pt x="213" y="0"/>
                  </a:moveTo>
                  <a:lnTo>
                    <a:pt x="0" y="298"/>
                  </a:lnTo>
                  <a:lnTo>
                    <a:pt x="12" y="307"/>
                  </a:lnTo>
                  <a:lnTo>
                    <a:pt x="225" y="7"/>
                  </a:lnTo>
                  <a:lnTo>
                    <a:pt x="21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7" name="Freeform 19"/>
            <p:cNvSpPr/>
            <p:nvPr/>
          </p:nvSpPr>
          <p:spPr bwMode="auto">
            <a:xfrm>
              <a:off x="2481" y="1318"/>
              <a:ext cx="339" cy="343"/>
            </a:xfrm>
            <a:custGeom>
              <a:avLst/>
              <a:gdLst>
                <a:gd name="T0" fmla="*/ 0 w 339"/>
                <a:gd name="T1" fmla="*/ 336 h 343"/>
                <a:gd name="T2" fmla="*/ 332 w 339"/>
                <a:gd name="T3" fmla="*/ 0 h 343"/>
                <a:gd name="T4" fmla="*/ 339 w 339"/>
                <a:gd name="T5" fmla="*/ 7 h 343"/>
                <a:gd name="T6" fmla="*/ 5 w 339"/>
                <a:gd name="T7" fmla="*/ 343 h 343"/>
                <a:gd name="T8" fmla="*/ 0 w 339"/>
                <a:gd name="T9" fmla="*/ 336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9" h="343">
                  <a:moveTo>
                    <a:pt x="0" y="336"/>
                  </a:moveTo>
                  <a:lnTo>
                    <a:pt x="332" y="0"/>
                  </a:lnTo>
                  <a:lnTo>
                    <a:pt x="339" y="7"/>
                  </a:lnTo>
                  <a:lnTo>
                    <a:pt x="5" y="343"/>
                  </a:lnTo>
                  <a:lnTo>
                    <a:pt x="0" y="3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8" name="Freeform 20"/>
            <p:cNvSpPr/>
            <p:nvPr/>
          </p:nvSpPr>
          <p:spPr bwMode="auto">
            <a:xfrm>
              <a:off x="2616" y="1332"/>
              <a:ext cx="209" cy="753"/>
            </a:xfrm>
            <a:custGeom>
              <a:avLst/>
              <a:gdLst>
                <a:gd name="T0" fmla="*/ 197 w 209"/>
                <a:gd name="T1" fmla="*/ 0 h 753"/>
                <a:gd name="T2" fmla="*/ 0 w 209"/>
                <a:gd name="T3" fmla="*/ 743 h 753"/>
                <a:gd name="T4" fmla="*/ 10 w 209"/>
                <a:gd name="T5" fmla="*/ 753 h 753"/>
                <a:gd name="T6" fmla="*/ 209 w 209"/>
                <a:gd name="T7" fmla="*/ 0 h 753"/>
                <a:gd name="T8" fmla="*/ 197 w 209"/>
                <a:gd name="T9" fmla="*/ 0 h 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753">
                  <a:moveTo>
                    <a:pt x="197" y="0"/>
                  </a:moveTo>
                  <a:lnTo>
                    <a:pt x="0" y="743"/>
                  </a:lnTo>
                  <a:lnTo>
                    <a:pt x="10" y="753"/>
                  </a:lnTo>
                  <a:lnTo>
                    <a:pt x="209" y="0"/>
                  </a:lnTo>
                  <a:lnTo>
                    <a:pt x="19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9" name="Freeform 21"/>
            <p:cNvSpPr/>
            <p:nvPr/>
          </p:nvSpPr>
          <p:spPr bwMode="auto">
            <a:xfrm>
              <a:off x="2477" y="1704"/>
              <a:ext cx="106" cy="92"/>
            </a:xfrm>
            <a:custGeom>
              <a:avLst/>
              <a:gdLst>
                <a:gd name="T0" fmla="*/ 0 w 106"/>
                <a:gd name="T1" fmla="*/ 7 h 92"/>
                <a:gd name="T2" fmla="*/ 94 w 106"/>
                <a:gd name="T3" fmla="*/ 92 h 92"/>
                <a:gd name="T4" fmla="*/ 106 w 106"/>
                <a:gd name="T5" fmla="*/ 75 h 92"/>
                <a:gd name="T6" fmla="*/ 9 w 106"/>
                <a:gd name="T7" fmla="*/ 0 h 92"/>
                <a:gd name="T8" fmla="*/ 0 w 106"/>
                <a:gd name="T9" fmla="*/ 7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92">
                  <a:moveTo>
                    <a:pt x="0" y="7"/>
                  </a:moveTo>
                  <a:lnTo>
                    <a:pt x="94" y="92"/>
                  </a:lnTo>
                  <a:lnTo>
                    <a:pt x="106" y="75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0" name="Freeform 22"/>
            <p:cNvSpPr/>
            <p:nvPr/>
          </p:nvSpPr>
          <p:spPr bwMode="auto">
            <a:xfrm>
              <a:off x="2451" y="1711"/>
              <a:ext cx="146" cy="374"/>
            </a:xfrm>
            <a:custGeom>
              <a:avLst/>
              <a:gdLst>
                <a:gd name="T0" fmla="*/ 0 w 146"/>
                <a:gd name="T1" fmla="*/ 0 h 374"/>
                <a:gd name="T2" fmla="*/ 135 w 146"/>
                <a:gd name="T3" fmla="*/ 374 h 374"/>
                <a:gd name="T4" fmla="*/ 146 w 146"/>
                <a:gd name="T5" fmla="*/ 374 h 374"/>
                <a:gd name="T6" fmla="*/ 11 w 146"/>
                <a:gd name="T7" fmla="*/ 0 h 374"/>
                <a:gd name="T8" fmla="*/ 0 w 146"/>
                <a:gd name="T9" fmla="*/ 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374">
                  <a:moveTo>
                    <a:pt x="0" y="0"/>
                  </a:moveTo>
                  <a:lnTo>
                    <a:pt x="135" y="374"/>
                  </a:lnTo>
                  <a:lnTo>
                    <a:pt x="146" y="374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1" name="Rectangle 23"/>
            <p:cNvSpPr>
              <a:spLocks noChangeArrowheads="1"/>
            </p:cNvSpPr>
            <p:nvPr/>
          </p:nvSpPr>
          <p:spPr bwMode="auto">
            <a:xfrm>
              <a:off x="3410" y="1164"/>
              <a:ext cx="11" cy="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2" name="Freeform 24"/>
            <p:cNvSpPr/>
            <p:nvPr/>
          </p:nvSpPr>
          <p:spPr bwMode="auto">
            <a:xfrm>
              <a:off x="2848" y="1202"/>
              <a:ext cx="538" cy="111"/>
            </a:xfrm>
            <a:custGeom>
              <a:avLst/>
              <a:gdLst>
                <a:gd name="T0" fmla="*/ 0 w 538"/>
                <a:gd name="T1" fmla="*/ 102 h 111"/>
                <a:gd name="T2" fmla="*/ 538 w 538"/>
                <a:gd name="T3" fmla="*/ 0 h 111"/>
                <a:gd name="T4" fmla="*/ 538 w 538"/>
                <a:gd name="T5" fmla="*/ 9 h 111"/>
                <a:gd name="T6" fmla="*/ 0 w 538"/>
                <a:gd name="T7" fmla="*/ 111 h 111"/>
                <a:gd name="T8" fmla="*/ 0 w 538"/>
                <a:gd name="T9" fmla="*/ 102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8" h="111">
                  <a:moveTo>
                    <a:pt x="0" y="102"/>
                  </a:moveTo>
                  <a:lnTo>
                    <a:pt x="538" y="0"/>
                  </a:lnTo>
                  <a:lnTo>
                    <a:pt x="538" y="9"/>
                  </a:lnTo>
                  <a:lnTo>
                    <a:pt x="0" y="111"/>
                  </a:lnTo>
                  <a:lnTo>
                    <a:pt x="0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3" name="Freeform 25"/>
            <p:cNvSpPr/>
            <p:nvPr/>
          </p:nvSpPr>
          <p:spPr bwMode="auto">
            <a:xfrm>
              <a:off x="2834" y="1320"/>
              <a:ext cx="287" cy="455"/>
            </a:xfrm>
            <a:custGeom>
              <a:avLst/>
              <a:gdLst>
                <a:gd name="T0" fmla="*/ 0 w 287"/>
                <a:gd name="T1" fmla="*/ 5 h 455"/>
                <a:gd name="T2" fmla="*/ 275 w 287"/>
                <a:gd name="T3" fmla="*/ 450 h 455"/>
                <a:gd name="T4" fmla="*/ 277 w 287"/>
                <a:gd name="T5" fmla="*/ 455 h 455"/>
                <a:gd name="T6" fmla="*/ 287 w 287"/>
                <a:gd name="T7" fmla="*/ 445 h 455"/>
                <a:gd name="T8" fmla="*/ 7 w 287"/>
                <a:gd name="T9" fmla="*/ 0 h 455"/>
                <a:gd name="T10" fmla="*/ 0 w 287"/>
                <a:gd name="T11" fmla="*/ 5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7" h="455">
                  <a:moveTo>
                    <a:pt x="0" y="5"/>
                  </a:moveTo>
                  <a:lnTo>
                    <a:pt x="275" y="450"/>
                  </a:lnTo>
                  <a:lnTo>
                    <a:pt x="277" y="455"/>
                  </a:lnTo>
                  <a:lnTo>
                    <a:pt x="287" y="445"/>
                  </a:lnTo>
                  <a:lnTo>
                    <a:pt x="7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4" name="Freeform 26"/>
            <p:cNvSpPr/>
            <p:nvPr/>
          </p:nvSpPr>
          <p:spPr bwMode="auto">
            <a:xfrm>
              <a:off x="3140" y="1221"/>
              <a:ext cx="270" cy="544"/>
            </a:xfrm>
            <a:custGeom>
              <a:avLst/>
              <a:gdLst>
                <a:gd name="T0" fmla="*/ 0 w 270"/>
                <a:gd name="T1" fmla="*/ 544 h 544"/>
                <a:gd name="T2" fmla="*/ 263 w 270"/>
                <a:gd name="T3" fmla="*/ 0 h 544"/>
                <a:gd name="T4" fmla="*/ 270 w 270"/>
                <a:gd name="T5" fmla="*/ 0 h 544"/>
                <a:gd name="T6" fmla="*/ 14 w 270"/>
                <a:gd name="T7" fmla="*/ 544 h 544"/>
                <a:gd name="T8" fmla="*/ 0 w 270"/>
                <a:gd name="T9" fmla="*/ 544 h 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0" h="544">
                  <a:moveTo>
                    <a:pt x="0" y="544"/>
                  </a:moveTo>
                  <a:lnTo>
                    <a:pt x="263" y="0"/>
                  </a:lnTo>
                  <a:lnTo>
                    <a:pt x="270" y="0"/>
                  </a:lnTo>
                  <a:lnTo>
                    <a:pt x="14" y="544"/>
                  </a:lnTo>
                  <a:lnTo>
                    <a:pt x="0" y="5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5" name="Freeform 27"/>
            <p:cNvSpPr/>
            <p:nvPr/>
          </p:nvSpPr>
          <p:spPr bwMode="auto">
            <a:xfrm>
              <a:off x="3317" y="1221"/>
              <a:ext cx="93" cy="809"/>
            </a:xfrm>
            <a:custGeom>
              <a:avLst/>
              <a:gdLst>
                <a:gd name="T0" fmla="*/ 83 w 93"/>
                <a:gd name="T1" fmla="*/ 0 h 809"/>
                <a:gd name="T2" fmla="*/ 0 w 93"/>
                <a:gd name="T3" fmla="*/ 809 h 809"/>
                <a:gd name="T4" fmla="*/ 12 w 93"/>
                <a:gd name="T5" fmla="*/ 809 h 809"/>
                <a:gd name="T6" fmla="*/ 93 w 93"/>
                <a:gd name="T7" fmla="*/ 0 h 809"/>
                <a:gd name="T8" fmla="*/ 83 w 93"/>
                <a:gd name="T9" fmla="*/ 0 h 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" h="809">
                  <a:moveTo>
                    <a:pt x="83" y="0"/>
                  </a:moveTo>
                  <a:lnTo>
                    <a:pt x="0" y="809"/>
                  </a:lnTo>
                  <a:lnTo>
                    <a:pt x="12" y="809"/>
                  </a:lnTo>
                  <a:lnTo>
                    <a:pt x="93" y="0"/>
                  </a:lnTo>
                  <a:lnTo>
                    <a:pt x="8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6" name="Freeform 28"/>
            <p:cNvSpPr/>
            <p:nvPr/>
          </p:nvSpPr>
          <p:spPr bwMode="auto">
            <a:xfrm>
              <a:off x="3438" y="1022"/>
              <a:ext cx="611" cy="180"/>
            </a:xfrm>
            <a:custGeom>
              <a:avLst/>
              <a:gdLst>
                <a:gd name="T0" fmla="*/ 0 w 611"/>
                <a:gd name="T1" fmla="*/ 165 h 180"/>
                <a:gd name="T2" fmla="*/ 611 w 611"/>
                <a:gd name="T3" fmla="*/ 0 h 180"/>
                <a:gd name="T4" fmla="*/ 611 w 611"/>
                <a:gd name="T5" fmla="*/ 14 h 180"/>
                <a:gd name="T6" fmla="*/ 0 w 611"/>
                <a:gd name="T7" fmla="*/ 180 h 180"/>
                <a:gd name="T8" fmla="*/ 0 w 611"/>
                <a:gd name="T9" fmla="*/ 165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180">
                  <a:moveTo>
                    <a:pt x="0" y="165"/>
                  </a:moveTo>
                  <a:lnTo>
                    <a:pt x="611" y="0"/>
                  </a:lnTo>
                  <a:lnTo>
                    <a:pt x="611" y="14"/>
                  </a:lnTo>
                  <a:lnTo>
                    <a:pt x="0" y="180"/>
                  </a:lnTo>
                  <a:lnTo>
                    <a:pt x="0" y="1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7" name="Freeform 29"/>
            <p:cNvSpPr/>
            <p:nvPr/>
          </p:nvSpPr>
          <p:spPr bwMode="auto">
            <a:xfrm>
              <a:off x="4340" y="702"/>
              <a:ext cx="377" cy="396"/>
            </a:xfrm>
            <a:custGeom>
              <a:avLst/>
              <a:gdLst>
                <a:gd name="T0" fmla="*/ 0 w 377"/>
                <a:gd name="T1" fmla="*/ 12 h 396"/>
                <a:gd name="T2" fmla="*/ 370 w 377"/>
                <a:gd name="T3" fmla="*/ 396 h 396"/>
                <a:gd name="T4" fmla="*/ 377 w 377"/>
                <a:gd name="T5" fmla="*/ 388 h 396"/>
                <a:gd name="T6" fmla="*/ 0 w 377"/>
                <a:gd name="T7" fmla="*/ 0 h 396"/>
                <a:gd name="T8" fmla="*/ 0 w 377"/>
                <a:gd name="T9" fmla="*/ 12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7" h="396">
                  <a:moveTo>
                    <a:pt x="0" y="12"/>
                  </a:moveTo>
                  <a:lnTo>
                    <a:pt x="370" y="396"/>
                  </a:lnTo>
                  <a:lnTo>
                    <a:pt x="377" y="388"/>
                  </a:lnTo>
                  <a:lnTo>
                    <a:pt x="0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8" name="Freeform 30"/>
            <p:cNvSpPr/>
            <p:nvPr/>
          </p:nvSpPr>
          <p:spPr bwMode="auto">
            <a:xfrm>
              <a:off x="4108" y="1015"/>
              <a:ext cx="597" cy="97"/>
            </a:xfrm>
            <a:custGeom>
              <a:avLst/>
              <a:gdLst>
                <a:gd name="T0" fmla="*/ 0 w 597"/>
                <a:gd name="T1" fmla="*/ 0 h 97"/>
                <a:gd name="T2" fmla="*/ 597 w 597"/>
                <a:gd name="T3" fmla="*/ 90 h 97"/>
                <a:gd name="T4" fmla="*/ 597 w 597"/>
                <a:gd name="T5" fmla="*/ 97 h 97"/>
                <a:gd name="T6" fmla="*/ 0 w 597"/>
                <a:gd name="T7" fmla="*/ 11 h 97"/>
                <a:gd name="T8" fmla="*/ 0 w 597"/>
                <a:gd name="T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97">
                  <a:moveTo>
                    <a:pt x="0" y="0"/>
                  </a:moveTo>
                  <a:lnTo>
                    <a:pt x="597" y="90"/>
                  </a:lnTo>
                  <a:lnTo>
                    <a:pt x="597" y="97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9" name="Freeform 31"/>
            <p:cNvSpPr/>
            <p:nvPr/>
          </p:nvSpPr>
          <p:spPr bwMode="auto">
            <a:xfrm>
              <a:off x="4759" y="1121"/>
              <a:ext cx="280" cy="55"/>
            </a:xfrm>
            <a:custGeom>
              <a:avLst/>
              <a:gdLst>
                <a:gd name="T0" fmla="*/ 5 w 280"/>
                <a:gd name="T1" fmla="*/ 0 h 55"/>
                <a:gd name="T2" fmla="*/ 280 w 280"/>
                <a:gd name="T3" fmla="*/ 40 h 55"/>
                <a:gd name="T4" fmla="*/ 280 w 280"/>
                <a:gd name="T5" fmla="*/ 55 h 55"/>
                <a:gd name="T6" fmla="*/ 0 w 280"/>
                <a:gd name="T7" fmla="*/ 7 h 55"/>
                <a:gd name="T8" fmla="*/ 5 w 280"/>
                <a:gd name="T9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0" h="55">
                  <a:moveTo>
                    <a:pt x="5" y="0"/>
                  </a:moveTo>
                  <a:lnTo>
                    <a:pt x="280" y="40"/>
                  </a:lnTo>
                  <a:lnTo>
                    <a:pt x="280" y="55"/>
                  </a:lnTo>
                  <a:lnTo>
                    <a:pt x="0" y="7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0" name="Freeform 32"/>
            <p:cNvSpPr/>
            <p:nvPr/>
          </p:nvSpPr>
          <p:spPr bwMode="auto">
            <a:xfrm>
              <a:off x="4745" y="1131"/>
              <a:ext cx="298" cy="447"/>
            </a:xfrm>
            <a:custGeom>
              <a:avLst/>
              <a:gdLst>
                <a:gd name="T0" fmla="*/ 0 w 298"/>
                <a:gd name="T1" fmla="*/ 9 h 447"/>
                <a:gd name="T2" fmla="*/ 294 w 298"/>
                <a:gd name="T3" fmla="*/ 447 h 447"/>
                <a:gd name="T4" fmla="*/ 298 w 298"/>
                <a:gd name="T5" fmla="*/ 440 h 447"/>
                <a:gd name="T6" fmla="*/ 7 w 298"/>
                <a:gd name="T7" fmla="*/ 0 h 447"/>
                <a:gd name="T8" fmla="*/ 0 w 298"/>
                <a:gd name="T9" fmla="*/ 9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447">
                  <a:moveTo>
                    <a:pt x="0" y="9"/>
                  </a:moveTo>
                  <a:lnTo>
                    <a:pt x="294" y="447"/>
                  </a:lnTo>
                  <a:lnTo>
                    <a:pt x="298" y="440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1" name="Freeform 33"/>
            <p:cNvSpPr/>
            <p:nvPr/>
          </p:nvSpPr>
          <p:spPr bwMode="auto">
            <a:xfrm>
              <a:off x="4551" y="1135"/>
              <a:ext cx="182" cy="422"/>
            </a:xfrm>
            <a:custGeom>
              <a:avLst/>
              <a:gdLst>
                <a:gd name="T0" fmla="*/ 173 w 182"/>
                <a:gd name="T1" fmla="*/ 0 h 422"/>
                <a:gd name="T2" fmla="*/ 0 w 182"/>
                <a:gd name="T3" fmla="*/ 422 h 422"/>
                <a:gd name="T4" fmla="*/ 12 w 182"/>
                <a:gd name="T5" fmla="*/ 422 h 422"/>
                <a:gd name="T6" fmla="*/ 182 w 182"/>
                <a:gd name="T7" fmla="*/ 0 h 422"/>
                <a:gd name="T8" fmla="*/ 173 w 182"/>
                <a:gd name="T9" fmla="*/ 0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2" h="422">
                  <a:moveTo>
                    <a:pt x="173" y="0"/>
                  </a:moveTo>
                  <a:lnTo>
                    <a:pt x="0" y="422"/>
                  </a:lnTo>
                  <a:lnTo>
                    <a:pt x="12" y="422"/>
                  </a:lnTo>
                  <a:lnTo>
                    <a:pt x="182" y="0"/>
                  </a:lnTo>
                  <a:lnTo>
                    <a:pt x="1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2" name="Freeform 34"/>
            <p:cNvSpPr/>
            <p:nvPr/>
          </p:nvSpPr>
          <p:spPr bwMode="auto">
            <a:xfrm>
              <a:off x="3414" y="1214"/>
              <a:ext cx="401" cy="388"/>
            </a:xfrm>
            <a:custGeom>
              <a:avLst/>
              <a:gdLst>
                <a:gd name="T0" fmla="*/ 0 w 401"/>
                <a:gd name="T1" fmla="*/ 0 h 388"/>
                <a:gd name="T2" fmla="*/ 393 w 401"/>
                <a:gd name="T3" fmla="*/ 388 h 388"/>
                <a:gd name="T4" fmla="*/ 401 w 401"/>
                <a:gd name="T5" fmla="*/ 378 h 388"/>
                <a:gd name="T6" fmla="*/ 12 w 401"/>
                <a:gd name="T7" fmla="*/ 0 h 388"/>
                <a:gd name="T8" fmla="*/ 0 w 40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1" h="388">
                  <a:moveTo>
                    <a:pt x="0" y="0"/>
                  </a:moveTo>
                  <a:lnTo>
                    <a:pt x="393" y="388"/>
                  </a:lnTo>
                  <a:lnTo>
                    <a:pt x="401" y="37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3" name="Freeform 35"/>
            <p:cNvSpPr/>
            <p:nvPr/>
          </p:nvSpPr>
          <p:spPr bwMode="auto">
            <a:xfrm>
              <a:off x="3833" y="1034"/>
              <a:ext cx="233" cy="558"/>
            </a:xfrm>
            <a:custGeom>
              <a:avLst/>
              <a:gdLst>
                <a:gd name="T0" fmla="*/ 225 w 233"/>
                <a:gd name="T1" fmla="*/ 0 h 558"/>
                <a:gd name="T2" fmla="*/ 0 w 233"/>
                <a:gd name="T3" fmla="*/ 558 h 558"/>
                <a:gd name="T4" fmla="*/ 10 w 233"/>
                <a:gd name="T5" fmla="*/ 558 h 558"/>
                <a:gd name="T6" fmla="*/ 233 w 233"/>
                <a:gd name="T7" fmla="*/ 0 h 558"/>
                <a:gd name="T8" fmla="*/ 225 w 233"/>
                <a:gd name="T9" fmla="*/ 0 h 5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3" h="558">
                  <a:moveTo>
                    <a:pt x="225" y="0"/>
                  </a:moveTo>
                  <a:lnTo>
                    <a:pt x="0" y="558"/>
                  </a:lnTo>
                  <a:lnTo>
                    <a:pt x="10" y="558"/>
                  </a:lnTo>
                  <a:lnTo>
                    <a:pt x="233" y="0"/>
                  </a:lnTo>
                  <a:lnTo>
                    <a:pt x="2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4" name="Freeform 36"/>
            <p:cNvSpPr/>
            <p:nvPr/>
          </p:nvSpPr>
          <p:spPr bwMode="auto">
            <a:xfrm>
              <a:off x="4087" y="1034"/>
              <a:ext cx="452" cy="530"/>
            </a:xfrm>
            <a:custGeom>
              <a:avLst/>
              <a:gdLst>
                <a:gd name="T0" fmla="*/ 0 w 452"/>
                <a:gd name="T1" fmla="*/ 0 h 530"/>
                <a:gd name="T2" fmla="*/ 440 w 452"/>
                <a:gd name="T3" fmla="*/ 530 h 530"/>
                <a:gd name="T4" fmla="*/ 452 w 452"/>
                <a:gd name="T5" fmla="*/ 528 h 530"/>
                <a:gd name="T6" fmla="*/ 12 w 452"/>
                <a:gd name="T7" fmla="*/ 0 h 530"/>
                <a:gd name="T8" fmla="*/ 0 w 452"/>
                <a:gd name="T9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2" h="530">
                  <a:moveTo>
                    <a:pt x="0" y="0"/>
                  </a:moveTo>
                  <a:lnTo>
                    <a:pt x="440" y="530"/>
                  </a:lnTo>
                  <a:lnTo>
                    <a:pt x="452" y="5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5" name="Freeform 37"/>
            <p:cNvSpPr/>
            <p:nvPr/>
          </p:nvSpPr>
          <p:spPr bwMode="auto">
            <a:xfrm>
              <a:off x="3836" y="1588"/>
              <a:ext cx="689" cy="23"/>
            </a:xfrm>
            <a:custGeom>
              <a:avLst/>
              <a:gdLst>
                <a:gd name="T0" fmla="*/ 0 w 689"/>
                <a:gd name="T1" fmla="*/ 16 h 23"/>
                <a:gd name="T2" fmla="*/ 689 w 689"/>
                <a:gd name="T3" fmla="*/ 0 h 23"/>
                <a:gd name="T4" fmla="*/ 689 w 689"/>
                <a:gd name="T5" fmla="*/ 7 h 23"/>
                <a:gd name="T6" fmla="*/ 12 w 689"/>
                <a:gd name="T7" fmla="*/ 23 h 23"/>
                <a:gd name="T8" fmla="*/ 0 w 689"/>
                <a:gd name="T9" fmla="*/ 16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23">
                  <a:moveTo>
                    <a:pt x="0" y="16"/>
                  </a:moveTo>
                  <a:lnTo>
                    <a:pt x="689" y="0"/>
                  </a:lnTo>
                  <a:lnTo>
                    <a:pt x="689" y="7"/>
                  </a:lnTo>
                  <a:lnTo>
                    <a:pt x="12" y="23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6" name="Freeform 38"/>
            <p:cNvSpPr/>
            <p:nvPr/>
          </p:nvSpPr>
          <p:spPr bwMode="auto">
            <a:xfrm>
              <a:off x="5093" y="1621"/>
              <a:ext cx="273" cy="428"/>
            </a:xfrm>
            <a:custGeom>
              <a:avLst/>
              <a:gdLst>
                <a:gd name="T0" fmla="*/ 0 w 273"/>
                <a:gd name="T1" fmla="*/ 0 h 428"/>
                <a:gd name="T2" fmla="*/ 263 w 273"/>
                <a:gd name="T3" fmla="*/ 428 h 428"/>
                <a:gd name="T4" fmla="*/ 273 w 273"/>
                <a:gd name="T5" fmla="*/ 428 h 428"/>
                <a:gd name="T6" fmla="*/ 12 w 273"/>
                <a:gd name="T7" fmla="*/ 0 h 428"/>
                <a:gd name="T8" fmla="*/ 0 w 27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3" h="428">
                  <a:moveTo>
                    <a:pt x="0" y="0"/>
                  </a:moveTo>
                  <a:lnTo>
                    <a:pt x="263" y="428"/>
                  </a:lnTo>
                  <a:lnTo>
                    <a:pt x="273" y="4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7" name="Freeform 39"/>
            <p:cNvSpPr/>
            <p:nvPr/>
          </p:nvSpPr>
          <p:spPr bwMode="auto">
            <a:xfrm>
              <a:off x="5070" y="1621"/>
              <a:ext cx="293" cy="428"/>
            </a:xfrm>
            <a:custGeom>
              <a:avLst/>
              <a:gdLst>
                <a:gd name="T0" fmla="*/ 0 w 293"/>
                <a:gd name="T1" fmla="*/ 0 h 428"/>
                <a:gd name="T2" fmla="*/ 286 w 293"/>
                <a:gd name="T3" fmla="*/ 428 h 428"/>
                <a:gd name="T4" fmla="*/ 293 w 293"/>
                <a:gd name="T5" fmla="*/ 421 h 428"/>
                <a:gd name="T6" fmla="*/ 16 w 293"/>
                <a:gd name="T7" fmla="*/ 0 h 428"/>
                <a:gd name="T8" fmla="*/ 0 w 29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3" h="428">
                  <a:moveTo>
                    <a:pt x="0" y="0"/>
                  </a:moveTo>
                  <a:lnTo>
                    <a:pt x="286" y="428"/>
                  </a:lnTo>
                  <a:lnTo>
                    <a:pt x="293" y="421"/>
                  </a:lnTo>
                  <a:lnTo>
                    <a:pt x="1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8" name="Freeform 40"/>
            <p:cNvSpPr/>
            <p:nvPr/>
          </p:nvSpPr>
          <p:spPr bwMode="auto">
            <a:xfrm>
              <a:off x="4568" y="1581"/>
              <a:ext cx="551" cy="156"/>
            </a:xfrm>
            <a:custGeom>
              <a:avLst/>
              <a:gdLst>
                <a:gd name="T0" fmla="*/ 0 w 551"/>
                <a:gd name="T1" fmla="*/ 0 h 156"/>
                <a:gd name="T2" fmla="*/ 551 w 551"/>
                <a:gd name="T3" fmla="*/ 146 h 156"/>
                <a:gd name="T4" fmla="*/ 539 w 551"/>
                <a:gd name="T5" fmla="*/ 156 h 156"/>
                <a:gd name="T6" fmla="*/ 0 w 551"/>
                <a:gd name="T7" fmla="*/ 11 h 156"/>
                <a:gd name="T8" fmla="*/ 0 w 551"/>
                <a:gd name="T9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1" h="156">
                  <a:moveTo>
                    <a:pt x="0" y="0"/>
                  </a:moveTo>
                  <a:lnTo>
                    <a:pt x="551" y="146"/>
                  </a:lnTo>
                  <a:lnTo>
                    <a:pt x="539" y="156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9" name="Freeform 41"/>
            <p:cNvSpPr/>
            <p:nvPr/>
          </p:nvSpPr>
          <p:spPr bwMode="auto">
            <a:xfrm>
              <a:off x="4546" y="1597"/>
              <a:ext cx="228" cy="677"/>
            </a:xfrm>
            <a:custGeom>
              <a:avLst/>
              <a:gdLst>
                <a:gd name="T0" fmla="*/ 0 w 228"/>
                <a:gd name="T1" fmla="*/ 0 h 677"/>
                <a:gd name="T2" fmla="*/ 223 w 228"/>
                <a:gd name="T3" fmla="*/ 677 h 677"/>
                <a:gd name="T4" fmla="*/ 228 w 228"/>
                <a:gd name="T5" fmla="*/ 677 h 677"/>
                <a:gd name="T6" fmla="*/ 10 w 228"/>
                <a:gd name="T7" fmla="*/ 0 h 677"/>
                <a:gd name="T8" fmla="*/ 0 w 228"/>
                <a:gd name="T9" fmla="*/ 0 h 6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8" h="677">
                  <a:moveTo>
                    <a:pt x="0" y="0"/>
                  </a:moveTo>
                  <a:lnTo>
                    <a:pt x="223" y="677"/>
                  </a:lnTo>
                  <a:lnTo>
                    <a:pt x="228" y="677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0" name="Freeform 42"/>
            <p:cNvSpPr/>
            <p:nvPr/>
          </p:nvSpPr>
          <p:spPr bwMode="auto">
            <a:xfrm>
              <a:off x="4229" y="1604"/>
              <a:ext cx="310" cy="481"/>
            </a:xfrm>
            <a:custGeom>
              <a:avLst/>
              <a:gdLst>
                <a:gd name="T0" fmla="*/ 0 w 310"/>
                <a:gd name="T1" fmla="*/ 481 h 481"/>
                <a:gd name="T2" fmla="*/ 301 w 310"/>
                <a:gd name="T3" fmla="*/ 0 h 481"/>
                <a:gd name="T4" fmla="*/ 310 w 310"/>
                <a:gd name="T5" fmla="*/ 0 h 481"/>
                <a:gd name="T6" fmla="*/ 7 w 310"/>
                <a:gd name="T7" fmla="*/ 481 h 481"/>
                <a:gd name="T8" fmla="*/ 0 w 310"/>
                <a:gd name="T9" fmla="*/ 481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0" h="481">
                  <a:moveTo>
                    <a:pt x="0" y="481"/>
                  </a:moveTo>
                  <a:lnTo>
                    <a:pt x="301" y="0"/>
                  </a:lnTo>
                  <a:lnTo>
                    <a:pt x="310" y="0"/>
                  </a:lnTo>
                  <a:lnTo>
                    <a:pt x="7" y="481"/>
                  </a:lnTo>
                  <a:lnTo>
                    <a:pt x="0" y="4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1" name="Freeform 43"/>
            <p:cNvSpPr/>
            <p:nvPr/>
          </p:nvSpPr>
          <p:spPr bwMode="auto">
            <a:xfrm>
              <a:off x="4217" y="1803"/>
              <a:ext cx="90" cy="282"/>
            </a:xfrm>
            <a:custGeom>
              <a:avLst/>
              <a:gdLst>
                <a:gd name="T0" fmla="*/ 81 w 90"/>
                <a:gd name="T1" fmla="*/ 0 h 282"/>
                <a:gd name="T2" fmla="*/ 0 w 90"/>
                <a:gd name="T3" fmla="*/ 282 h 282"/>
                <a:gd name="T4" fmla="*/ 7 w 90"/>
                <a:gd name="T5" fmla="*/ 282 h 282"/>
                <a:gd name="T6" fmla="*/ 90 w 90"/>
                <a:gd name="T7" fmla="*/ 0 h 282"/>
                <a:gd name="T8" fmla="*/ 81 w 90"/>
                <a:gd name="T9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282">
                  <a:moveTo>
                    <a:pt x="81" y="0"/>
                  </a:moveTo>
                  <a:lnTo>
                    <a:pt x="0" y="282"/>
                  </a:lnTo>
                  <a:lnTo>
                    <a:pt x="7" y="282"/>
                  </a:lnTo>
                  <a:lnTo>
                    <a:pt x="90" y="0"/>
                  </a:lnTo>
                  <a:lnTo>
                    <a:pt x="8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2" name="Freeform 44"/>
            <p:cNvSpPr/>
            <p:nvPr/>
          </p:nvSpPr>
          <p:spPr bwMode="auto">
            <a:xfrm>
              <a:off x="3833" y="1621"/>
              <a:ext cx="375" cy="464"/>
            </a:xfrm>
            <a:custGeom>
              <a:avLst/>
              <a:gdLst>
                <a:gd name="T0" fmla="*/ 0 w 375"/>
                <a:gd name="T1" fmla="*/ 0 h 464"/>
                <a:gd name="T2" fmla="*/ 368 w 375"/>
                <a:gd name="T3" fmla="*/ 464 h 464"/>
                <a:gd name="T4" fmla="*/ 375 w 375"/>
                <a:gd name="T5" fmla="*/ 464 h 464"/>
                <a:gd name="T6" fmla="*/ 8 w 375"/>
                <a:gd name="T7" fmla="*/ 0 h 464"/>
                <a:gd name="T8" fmla="*/ 0 w 375"/>
                <a:gd name="T9" fmla="*/ 0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5" h="464">
                  <a:moveTo>
                    <a:pt x="0" y="0"/>
                  </a:moveTo>
                  <a:lnTo>
                    <a:pt x="368" y="464"/>
                  </a:lnTo>
                  <a:lnTo>
                    <a:pt x="375" y="464"/>
                  </a:lnTo>
                  <a:lnTo>
                    <a:pt x="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3" name="Freeform 45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  <a:gd name="T10" fmla="*/ 0 w 649"/>
                <a:gd name="T11" fmla="*/ 17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4" name="Freeform 46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5" name="Freeform 47"/>
            <p:cNvSpPr/>
            <p:nvPr/>
          </p:nvSpPr>
          <p:spPr bwMode="auto">
            <a:xfrm>
              <a:off x="3623" y="1623"/>
              <a:ext cx="203" cy="658"/>
            </a:xfrm>
            <a:custGeom>
              <a:avLst/>
              <a:gdLst>
                <a:gd name="T0" fmla="*/ 194 w 203"/>
                <a:gd name="T1" fmla="*/ 0 h 658"/>
                <a:gd name="T2" fmla="*/ 0 w 203"/>
                <a:gd name="T3" fmla="*/ 658 h 658"/>
                <a:gd name="T4" fmla="*/ 9 w 203"/>
                <a:gd name="T5" fmla="*/ 658 h 658"/>
                <a:gd name="T6" fmla="*/ 203 w 203"/>
                <a:gd name="T7" fmla="*/ 5 h 658"/>
                <a:gd name="T8" fmla="*/ 194 w 203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58">
                  <a:moveTo>
                    <a:pt x="194" y="0"/>
                  </a:moveTo>
                  <a:lnTo>
                    <a:pt x="0" y="658"/>
                  </a:lnTo>
                  <a:lnTo>
                    <a:pt x="9" y="658"/>
                  </a:lnTo>
                  <a:lnTo>
                    <a:pt x="203" y="5"/>
                  </a:lnTo>
                  <a:lnTo>
                    <a:pt x="19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6" name="Freeform 48"/>
            <p:cNvSpPr/>
            <p:nvPr/>
          </p:nvSpPr>
          <p:spPr bwMode="auto">
            <a:xfrm>
              <a:off x="3353" y="1768"/>
              <a:ext cx="935" cy="310"/>
            </a:xfrm>
            <a:custGeom>
              <a:avLst/>
              <a:gdLst>
                <a:gd name="T0" fmla="*/ 0 w 935"/>
                <a:gd name="T1" fmla="*/ 300 h 310"/>
                <a:gd name="T2" fmla="*/ 928 w 935"/>
                <a:gd name="T3" fmla="*/ 0 h 310"/>
                <a:gd name="T4" fmla="*/ 935 w 935"/>
                <a:gd name="T5" fmla="*/ 9 h 310"/>
                <a:gd name="T6" fmla="*/ 7 w 935"/>
                <a:gd name="T7" fmla="*/ 310 h 310"/>
                <a:gd name="T8" fmla="*/ 0 w 935"/>
                <a:gd name="T9" fmla="*/ 300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5" h="310">
                  <a:moveTo>
                    <a:pt x="0" y="300"/>
                  </a:moveTo>
                  <a:lnTo>
                    <a:pt x="928" y="0"/>
                  </a:lnTo>
                  <a:lnTo>
                    <a:pt x="935" y="9"/>
                  </a:lnTo>
                  <a:lnTo>
                    <a:pt x="7" y="310"/>
                  </a:lnTo>
                  <a:lnTo>
                    <a:pt x="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7" name="Freeform 49"/>
            <p:cNvSpPr/>
            <p:nvPr/>
          </p:nvSpPr>
          <p:spPr bwMode="auto">
            <a:xfrm>
              <a:off x="2631" y="1820"/>
              <a:ext cx="641" cy="251"/>
            </a:xfrm>
            <a:custGeom>
              <a:avLst/>
              <a:gdLst>
                <a:gd name="T0" fmla="*/ 0 w 641"/>
                <a:gd name="T1" fmla="*/ 9 h 251"/>
                <a:gd name="T2" fmla="*/ 641 w 641"/>
                <a:gd name="T3" fmla="*/ 251 h 251"/>
                <a:gd name="T4" fmla="*/ 641 w 641"/>
                <a:gd name="T5" fmla="*/ 244 h 251"/>
                <a:gd name="T6" fmla="*/ 11 w 641"/>
                <a:gd name="T7" fmla="*/ 0 h 251"/>
                <a:gd name="T8" fmla="*/ 0 w 641"/>
                <a:gd name="T9" fmla="*/ 9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1" h="251">
                  <a:moveTo>
                    <a:pt x="0" y="9"/>
                  </a:moveTo>
                  <a:lnTo>
                    <a:pt x="641" y="251"/>
                  </a:lnTo>
                  <a:lnTo>
                    <a:pt x="641" y="244"/>
                  </a:lnTo>
                  <a:lnTo>
                    <a:pt x="11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8" name="Freeform 50"/>
            <p:cNvSpPr/>
            <p:nvPr/>
          </p:nvSpPr>
          <p:spPr bwMode="auto">
            <a:xfrm>
              <a:off x="2631" y="1798"/>
              <a:ext cx="497" cy="301"/>
            </a:xfrm>
            <a:custGeom>
              <a:avLst/>
              <a:gdLst>
                <a:gd name="T0" fmla="*/ 0 w 497"/>
                <a:gd name="T1" fmla="*/ 296 h 301"/>
                <a:gd name="T2" fmla="*/ 490 w 497"/>
                <a:gd name="T3" fmla="*/ 0 h 301"/>
                <a:gd name="T4" fmla="*/ 497 w 497"/>
                <a:gd name="T5" fmla="*/ 10 h 301"/>
                <a:gd name="T6" fmla="*/ 7 w 497"/>
                <a:gd name="T7" fmla="*/ 301 h 301"/>
                <a:gd name="T8" fmla="*/ 0 w 497"/>
                <a:gd name="T9" fmla="*/ 296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7" h="301">
                  <a:moveTo>
                    <a:pt x="0" y="296"/>
                  </a:moveTo>
                  <a:lnTo>
                    <a:pt x="490" y="0"/>
                  </a:lnTo>
                  <a:lnTo>
                    <a:pt x="497" y="10"/>
                  </a:lnTo>
                  <a:lnTo>
                    <a:pt x="7" y="301"/>
                  </a:lnTo>
                  <a:lnTo>
                    <a:pt x="0" y="2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9" name="Freeform 51"/>
            <p:cNvSpPr/>
            <p:nvPr/>
          </p:nvSpPr>
          <p:spPr bwMode="auto">
            <a:xfrm>
              <a:off x="2467" y="2125"/>
              <a:ext cx="135" cy="351"/>
            </a:xfrm>
            <a:custGeom>
              <a:avLst/>
              <a:gdLst>
                <a:gd name="T0" fmla="*/ 126 w 135"/>
                <a:gd name="T1" fmla="*/ 0 h 351"/>
                <a:gd name="T2" fmla="*/ 0 w 135"/>
                <a:gd name="T3" fmla="*/ 351 h 351"/>
                <a:gd name="T4" fmla="*/ 12 w 135"/>
                <a:gd name="T5" fmla="*/ 351 h 351"/>
                <a:gd name="T6" fmla="*/ 135 w 135"/>
                <a:gd name="T7" fmla="*/ 7 h 351"/>
                <a:gd name="T8" fmla="*/ 126 w 135"/>
                <a:gd name="T9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351">
                  <a:moveTo>
                    <a:pt x="126" y="0"/>
                  </a:moveTo>
                  <a:lnTo>
                    <a:pt x="0" y="351"/>
                  </a:lnTo>
                  <a:lnTo>
                    <a:pt x="12" y="351"/>
                  </a:lnTo>
                  <a:lnTo>
                    <a:pt x="135" y="7"/>
                  </a:lnTo>
                  <a:lnTo>
                    <a:pt x="12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0" name="Freeform 52"/>
            <p:cNvSpPr/>
            <p:nvPr/>
          </p:nvSpPr>
          <p:spPr bwMode="auto">
            <a:xfrm>
              <a:off x="2607" y="2130"/>
              <a:ext cx="234" cy="743"/>
            </a:xfrm>
            <a:custGeom>
              <a:avLst/>
              <a:gdLst>
                <a:gd name="T0" fmla="*/ 0 w 234"/>
                <a:gd name="T1" fmla="*/ 0 h 743"/>
                <a:gd name="T2" fmla="*/ 223 w 234"/>
                <a:gd name="T3" fmla="*/ 743 h 743"/>
                <a:gd name="T4" fmla="*/ 234 w 234"/>
                <a:gd name="T5" fmla="*/ 743 h 743"/>
                <a:gd name="T6" fmla="*/ 9 w 234"/>
                <a:gd name="T7" fmla="*/ 0 h 743"/>
                <a:gd name="T8" fmla="*/ 0 w 234"/>
                <a:gd name="T9" fmla="*/ 0 h 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743">
                  <a:moveTo>
                    <a:pt x="0" y="0"/>
                  </a:moveTo>
                  <a:lnTo>
                    <a:pt x="223" y="743"/>
                  </a:lnTo>
                  <a:lnTo>
                    <a:pt x="234" y="743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1" name="Freeform 53"/>
            <p:cNvSpPr/>
            <p:nvPr/>
          </p:nvSpPr>
          <p:spPr bwMode="auto">
            <a:xfrm>
              <a:off x="2472" y="2525"/>
              <a:ext cx="350" cy="360"/>
            </a:xfrm>
            <a:custGeom>
              <a:avLst/>
              <a:gdLst>
                <a:gd name="T0" fmla="*/ 0 w 350"/>
                <a:gd name="T1" fmla="*/ 12 h 360"/>
                <a:gd name="T2" fmla="*/ 343 w 350"/>
                <a:gd name="T3" fmla="*/ 360 h 360"/>
                <a:gd name="T4" fmla="*/ 350 w 350"/>
                <a:gd name="T5" fmla="*/ 348 h 360"/>
                <a:gd name="T6" fmla="*/ 7 w 350"/>
                <a:gd name="T7" fmla="*/ 0 h 360"/>
                <a:gd name="T8" fmla="*/ 0 w 350"/>
                <a:gd name="T9" fmla="*/ 12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0" h="360">
                  <a:moveTo>
                    <a:pt x="0" y="12"/>
                  </a:moveTo>
                  <a:lnTo>
                    <a:pt x="343" y="360"/>
                  </a:lnTo>
                  <a:lnTo>
                    <a:pt x="350" y="348"/>
                  </a:lnTo>
                  <a:lnTo>
                    <a:pt x="7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2" name="Freeform 54"/>
            <p:cNvSpPr/>
            <p:nvPr/>
          </p:nvSpPr>
          <p:spPr bwMode="auto">
            <a:xfrm>
              <a:off x="2922" y="2466"/>
              <a:ext cx="128" cy="355"/>
            </a:xfrm>
            <a:custGeom>
              <a:avLst/>
              <a:gdLst>
                <a:gd name="T0" fmla="*/ 121 w 128"/>
                <a:gd name="T1" fmla="*/ 0 h 355"/>
                <a:gd name="T2" fmla="*/ 0 w 128"/>
                <a:gd name="T3" fmla="*/ 339 h 355"/>
                <a:gd name="T4" fmla="*/ 9 w 128"/>
                <a:gd name="T5" fmla="*/ 355 h 355"/>
                <a:gd name="T6" fmla="*/ 128 w 128"/>
                <a:gd name="T7" fmla="*/ 10 h 355"/>
                <a:gd name="T8" fmla="*/ 121 w 128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8" h="355">
                  <a:moveTo>
                    <a:pt x="121" y="0"/>
                  </a:moveTo>
                  <a:lnTo>
                    <a:pt x="0" y="339"/>
                  </a:lnTo>
                  <a:lnTo>
                    <a:pt x="9" y="355"/>
                  </a:lnTo>
                  <a:lnTo>
                    <a:pt x="128" y="10"/>
                  </a:lnTo>
                  <a:lnTo>
                    <a:pt x="1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3" name="Freeform 55"/>
            <p:cNvSpPr/>
            <p:nvPr/>
          </p:nvSpPr>
          <p:spPr bwMode="auto">
            <a:xfrm>
              <a:off x="2616" y="2118"/>
              <a:ext cx="417" cy="322"/>
            </a:xfrm>
            <a:custGeom>
              <a:avLst/>
              <a:gdLst>
                <a:gd name="T0" fmla="*/ 0 w 417"/>
                <a:gd name="T1" fmla="*/ 10 h 322"/>
                <a:gd name="T2" fmla="*/ 408 w 417"/>
                <a:gd name="T3" fmla="*/ 322 h 322"/>
                <a:gd name="T4" fmla="*/ 417 w 417"/>
                <a:gd name="T5" fmla="*/ 310 h 322"/>
                <a:gd name="T6" fmla="*/ 15 w 417"/>
                <a:gd name="T7" fmla="*/ 0 h 322"/>
                <a:gd name="T8" fmla="*/ 0 w 417"/>
                <a:gd name="T9" fmla="*/ 10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7" h="322">
                  <a:moveTo>
                    <a:pt x="0" y="10"/>
                  </a:moveTo>
                  <a:lnTo>
                    <a:pt x="408" y="322"/>
                  </a:lnTo>
                  <a:lnTo>
                    <a:pt x="417" y="310"/>
                  </a:lnTo>
                  <a:lnTo>
                    <a:pt x="15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4" name="Freeform 56"/>
            <p:cNvSpPr/>
            <p:nvPr/>
          </p:nvSpPr>
          <p:spPr bwMode="auto">
            <a:xfrm>
              <a:off x="3054" y="1803"/>
              <a:ext cx="81" cy="618"/>
            </a:xfrm>
            <a:custGeom>
              <a:avLst/>
              <a:gdLst>
                <a:gd name="T0" fmla="*/ 69 w 81"/>
                <a:gd name="T1" fmla="*/ 0 h 618"/>
                <a:gd name="T2" fmla="*/ 0 w 81"/>
                <a:gd name="T3" fmla="*/ 618 h 618"/>
                <a:gd name="T4" fmla="*/ 10 w 81"/>
                <a:gd name="T5" fmla="*/ 618 h 618"/>
                <a:gd name="T6" fmla="*/ 81 w 81"/>
                <a:gd name="T7" fmla="*/ 0 h 618"/>
                <a:gd name="T8" fmla="*/ 69 w 81"/>
                <a:gd name="T9" fmla="*/ 0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618">
                  <a:moveTo>
                    <a:pt x="69" y="0"/>
                  </a:moveTo>
                  <a:lnTo>
                    <a:pt x="0" y="618"/>
                  </a:lnTo>
                  <a:lnTo>
                    <a:pt x="10" y="618"/>
                  </a:lnTo>
                  <a:lnTo>
                    <a:pt x="81" y="0"/>
                  </a:lnTo>
                  <a:lnTo>
                    <a:pt x="6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5" name="Freeform 57"/>
            <p:cNvSpPr/>
            <p:nvPr/>
          </p:nvSpPr>
          <p:spPr bwMode="auto">
            <a:xfrm>
              <a:off x="3135" y="1810"/>
              <a:ext cx="476" cy="474"/>
            </a:xfrm>
            <a:custGeom>
              <a:avLst/>
              <a:gdLst>
                <a:gd name="T0" fmla="*/ 0 w 476"/>
                <a:gd name="T1" fmla="*/ 0 h 474"/>
                <a:gd name="T2" fmla="*/ 469 w 476"/>
                <a:gd name="T3" fmla="*/ 474 h 474"/>
                <a:gd name="T4" fmla="*/ 476 w 476"/>
                <a:gd name="T5" fmla="*/ 471 h 474"/>
                <a:gd name="T6" fmla="*/ 9 w 476"/>
                <a:gd name="T7" fmla="*/ 0 h 474"/>
                <a:gd name="T8" fmla="*/ 0 w 476"/>
                <a:gd name="T9" fmla="*/ 0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6" h="474">
                  <a:moveTo>
                    <a:pt x="0" y="0"/>
                  </a:moveTo>
                  <a:lnTo>
                    <a:pt x="469" y="474"/>
                  </a:lnTo>
                  <a:lnTo>
                    <a:pt x="476" y="471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6" name="Freeform 58"/>
            <p:cNvSpPr/>
            <p:nvPr/>
          </p:nvSpPr>
          <p:spPr bwMode="auto">
            <a:xfrm>
              <a:off x="2938" y="2109"/>
              <a:ext cx="363" cy="696"/>
            </a:xfrm>
            <a:custGeom>
              <a:avLst/>
              <a:gdLst>
                <a:gd name="T0" fmla="*/ 358 w 363"/>
                <a:gd name="T1" fmla="*/ 0 h 696"/>
                <a:gd name="T2" fmla="*/ 0 w 363"/>
                <a:gd name="T3" fmla="*/ 696 h 696"/>
                <a:gd name="T4" fmla="*/ 12 w 363"/>
                <a:gd name="T5" fmla="*/ 696 h 696"/>
                <a:gd name="T6" fmla="*/ 363 w 363"/>
                <a:gd name="T7" fmla="*/ 9 h 696"/>
                <a:gd name="T8" fmla="*/ 358 w 363"/>
                <a:gd name="T9" fmla="*/ 0 h 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3" h="696">
                  <a:moveTo>
                    <a:pt x="358" y="0"/>
                  </a:moveTo>
                  <a:lnTo>
                    <a:pt x="0" y="696"/>
                  </a:lnTo>
                  <a:lnTo>
                    <a:pt x="12" y="696"/>
                  </a:lnTo>
                  <a:lnTo>
                    <a:pt x="363" y="9"/>
                  </a:lnTo>
                  <a:lnTo>
                    <a:pt x="35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7" name="Freeform 59"/>
            <p:cNvSpPr/>
            <p:nvPr/>
          </p:nvSpPr>
          <p:spPr bwMode="auto">
            <a:xfrm>
              <a:off x="3085" y="2296"/>
              <a:ext cx="516" cy="154"/>
            </a:xfrm>
            <a:custGeom>
              <a:avLst/>
              <a:gdLst>
                <a:gd name="T0" fmla="*/ 0 w 516"/>
                <a:gd name="T1" fmla="*/ 144 h 154"/>
                <a:gd name="T2" fmla="*/ 516 w 516"/>
                <a:gd name="T3" fmla="*/ 0 h 154"/>
                <a:gd name="T4" fmla="*/ 516 w 516"/>
                <a:gd name="T5" fmla="*/ 7 h 154"/>
                <a:gd name="T6" fmla="*/ 0 w 516"/>
                <a:gd name="T7" fmla="*/ 154 h 154"/>
                <a:gd name="T8" fmla="*/ 0 w 516"/>
                <a:gd name="T9" fmla="*/ 14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6" h="154">
                  <a:moveTo>
                    <a:pt x="0" y="144"/>
                  </a:moveTo>
                  <a:lnTo>
                    <a:pt x="516" y="0"/>
                  </a:lnTo>
                  <a:lnTo>
                    <a:pt x="516" y="7"/>
                  </a:lnTo>
                  <a:lnTo>
                    <a:pt x="0" y="154"/>
                  </a:lnTo>
                  <a:lnTo>
                    <a:pt x="0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8" name="Freeform 60"/>
            <p:cNvSpPr/>
            <p:nvPr/>
          </p:nvSpPr>
          <p:spPr bwMode="auto">
            <a:xfrm>
              <a:off x="3637" y="2106"/>
              <a:ext cx="571" cy="192"/>
            </a:xfrm>
            <a:custGeom>
              <a:avLst/>
              <a:gdLst>
                <a:gd name="T0" fmla="*/ 0 w 571"/>
                <a:gd name="T1" fmla="*/ 180 h 192"/>
                <a:gd name="T2" fmla="*/ 571 w 571"/>
                <a:gd name="T3" fmla="*/ 0 h 192"/>
                <a:gd name="T4" fmla="*/ 571 w 571"/>
                <a:gd name="T5" fmla="*/ 12 h 192"/>
                <a:gd name="T6" fmla="*/ 0 w 571"/>
                <a:gd name="T7" fmla="*/ 192 h 192"/>
                <a:gd name="T8" fmla="*/ 0 w 571"/>
                <a:gd name="T9" fmla="*/ 18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192">
                  <a:moveTo>
                    <a:pt x="0" y="180"/>
                  </a:moveTo>
                  <a:lnTo>
                    <a:pt x="571" y="0"/>
                  </a:lnTo>
                  <a:lnTo>
                    <a:pt x="571" y="12"/>
                  </a:lnTo>
                  <a:lnTo>
                    <a:pt x="0" y="192"/>
                  </a:lnTo>
                  <a:lnTo>
                    <a:pt x="0" y="1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9" name="Freeform 61"/>
            <p:cNvSpPr/>
            <p:nvPr/>
          </p:nvSpPr>
          <p:spPr bwMode="auto">
            <a:xfrm>
              <a:off x="4234" y="2106"/>
              <a:ext cx="521" cy="187"/>
            </a:xfrm>
            <a:custGeom>
              <a:avLst/>
              <a:gdLst>
                <a:gd name="T0" fmla="*/ 0 w 521"/>
                <a:gd name="T1" fmla="*/ 10 h 187"/>
                <a:gd name="T2" fmla="*/ 518 w 521"/>
                <a:gd name="T3" fmla="*/ 187 h 187"/>
                <a:gd name="T4" fmla="*/ 521 w 521"/>
                <a:gd name="T5" fmla="*/ 175 h 187"/>
                <a:gd name="T6" fmla="*/ 0 w 521"/>
                <a:gd name="T7" fmla="*/ 0 h 187"/>
                <a:gd name="T8" fmla="*/ 0 w 521"/>
                <a:gd name="T9" fmla="*/ 1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187">
                  <a:moveTo>
                    <a:pt x="0" y="10"/>
                  </a:moveTo>
                  <a:lnTo>
                    <a:pt x="518" y="187"/>
                  </a:lnTo>
                  <a:lnTo>
                    <a:pt x="521" y="175"/>
                  </a:lnTo>
                  <a:lnTo>
                    <a:pt x="0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0" name="Freeform 62"/>
            <p:cNvSpPr/>
            <p:nvPr/>
          </p:nvSpPr>
          <p:spPr bwMode="auto">
            <a:xfrm>
              <a:off x="4795" y="1749"/>
              <a:ext cx="329" cy="525"/>
            </a:xfrm>
            <a:custGeom>
              <a:avLst/>
              <a:gdLst>
                <a:gd name="T0" fmla="*/ 329 w 329"/>
                <a:gd name="T1" fmla="*/ 0 h 525"/>
                <a:gd name="T2" fmla="*/ 0 w 329"/>
                <a:gd name="T3" fmla="*/ 525 h 525"/>
                <a:gd name="T4" fmla="*/ 7 w 329"/>
                <a:gd name="T5" fmla="*/ 525 h 525"/>
                <a:gd name="T6" fmla="*/ 329 w 329"/>
                <a:gd name="T7" fmla="*/ 12 h 525"/>
                <a:gd name="T8" fmla="*/ 329 w 329"/>
                <a:gd name="T9" fmla="*/ 0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9" h="525">
                  <a:moveTo>
                    <a:pt x="329" y="0"/>
                  </a:moveTo>
                  <a:lnTo>
                    <a:pt x="0" y="525"/>
                  </a:lnTo>
                  <a:lnTo>
                    <a:pt x="7" y="525"/>
                  </a:lnTo>
                  <a:lnTo>
                    <a:pt x="329" y="12"/>
                  </a:lnTo>
                  <a:lnTo>
                    <a:pt x="3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1" name="Freeform 63"/>
            <p:cNvSpPr/>
            <p:nvPr/>
          </p:nvSpPr>
          <p:spPr bwMode="auto">
            <a:xfrm>
              <a:off x="5145" y="1756"/>
              <a:ext cx="52" cy="691"/>
            </a:xfrm>
            <a:custGeom>
              <a:avLst/>
              <a:gdLst>
                <a:gd name="T0" fmla="*/ 0 w 52"/>
                <a:gd name="T1" fmla="*/ 0 h 691"/>
                <a:gd name="T2" fmla="*/ 41 w 52"/>
                <a:gd name="T3" fmla="*/ 691 h 691"/>
                <a:gd name="T4" fmla="*/ 52 w 52"/>
                <a:gd name="T5" fmla="*/ 691 h 691"/>
                <a:gd name="T6" fmla="*/ 7 w 52"/>
                <a:gd name="T7" fmla="*/ 0 h 691"/>
                <a:gd name="T8" fmla="*/ 0 w 52"/>
                <a:gd name="T9" fmla="*/ 0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691">
                  <a:moveTo>
                    <a:pt x="0" y="0"/>
                  </a:moveTo>
                  <a:lnTo>
                    <a:pt x="41" y="691"/>
                  </a:lnTo>
                  <a:lnTo>
                    <a:pt x="52" y="691"/>
                  </a:lnTo>
                  <a:lnTo>
                    <a:pt x="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2" name="Freeform 64"/>
            <p:cNvSpPr/>
            <p:nvPr/>
          </p:nvSpPr>
          <p:spPr bwMode="auto">
            <a:xfrm>
              <a:off x="5204" y="2102"/>
              <a:ext cx="183" cy="355"/>
            </a:xfrm>
            <a:custGeom>
              <a:avLst/>
              <a:gdLst>
                <a:gd name="T0" fmla="*/ 171 w 183"/>
                <a:gd name="T1" fmla="*/ 0 h 355"/>
                <a:gd name="T2" fmla="*/ 0 w 183"/>
                <a:gd name="T3" fmla="*/ 345 h 355"/>
                <a:gd name="T4" fmla="*/ 10 w 183"/>
                <a:gd name="T5" fmla="*/ 355 h 355"/>
                <a:gd name="T6" fmla="*/ 183 w 183"/>
                <a:gd name="T7" fmla="*/ 0 h 355"/>
                <a:gd name="T8" fmla="*/ 171 w 183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3" h="355">
                  <a:moveTo>
                    <a:pt x="171" y="0"/>
                  </a:moveTo>
                  <a:lnTo>
                    <a:pt x="0" y="345"/>
                  </a:lnTo>
                  <a:lnTo>
                    <a:pt x="10" y="355"/>
                  </a:lnTo>
                  <a:lnTo>
                    <a:pt x="183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3" name="Freeform 65"/>
            <p:cNvSpPr/>
            <p:nvPr/>
          </p:nvSpPr>
          <p:spPr bwMode="auto">
            <a:xfrm>
              <a:off x="4795" y="2303"/>
              <a:ext cx="362" cy="173"/>
            </a:xfrm>
            <a:custGeom>
              <a:avLst/>
              <a:gdLst>
                <a:gd name="T0" fmla="*/ 0 w 362"/>
                <a:gd name="T1" fmla="*/ 9 h 173"/>
                <a:gd name="T2" fmla="*/ 362 w 362"/>
                <a:gd name="T3" fmla="*/ 173 h 173"/>
                <a:gd name="T4" fmla="*/ 362 w 362"/>
                <a:gd name="T5" fmla="*/ 156 h 173"/>
                <a:gd name="T6" fmla="*/ 0 w 362"/>
                <a:gd name="T7" fmla="*/ 0 h 173"/>
                <a:gd name="T8" fmla="*/ 0 w 362"/>
                <a:gd name="T9" fmla="*/ 9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2" h="173">
                  <a:moveTo>
                    <a:pt x="0" y="9"/>
                  </a:moveTo>
                  <a:lnTo>
                    <a:pt x="362" y="173"/>
                  </a:lnTo>
                  <a:lnTo>
                    <a:pt x="362" y="156"/>
                  </a:lnTo>
                  <a:lnTo>
                    <a:pt x="0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4" name="Freeform 66"/>
            <p:cNvSpPr/>
            <p:nvPr/>
          </p:nvSpPr>
          <p:spPr bwMode="auto">
            <a:xfrm>
              <a:off x="5086" y="2499"/>
              <a:ext cx="102" cy="462"/>
            </a:xfrm>
            <a:custGeom>
              <a:avLst/>
              <a:gdLst>
                <a:gd name="T0" fmla="*/ 95 w 102"/>
                <a:gd name="T1" fmla="*/ 0 h 462"/>
                <a:gd name="T2" fmla="*/ 0 w 102"/>
                <a:gd name="T3" fmla="*/ 462 h 462"/>
                <a:gd name="T4" fmla="*/ 12 w 102"/>
                <a:gd name="T5" fmla="*/ 462 h 462"/>
                <a:gd name="T6" fmla="*/ 102 w 102"/>
                <a:gd name="T7" fmla="*/ 0 h 462"/>
                <a:gd name="T8" fmla="*/ 95 w 102"/>
                <a:gd name="T9" fmla="*/ 0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462">
                  <a:moveTo>
                    <a:pt x="95" y="0"/>
                  </a:moveTo>
                  <a:lnTo>
                    <a:pt x="0" y="462"/>
                  </a:lnTo>
                  <a:lnTo>
                    <a:pt x="12" y="462"/>
                  </a:lnTo>
                  <a:lnTo>
                    <a:pt x="102" y="0"/>
                  </a:lnTo>
                  <a:lnTo>
                    <a:pt x="9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5" name="Freeform 67"/>
            <p:cNvSpPr/>
            <p:nvPr/>
          </p:nvSpPr>
          <p:spPr bwMode="auto">
            <a:xfrm>
              <a:off x="4724" y="2317"/>
              <a:ext cx="59" cy="663"/>
            </a:xfrm>
            <a:custGeom>
              <a:avLst/>
              <a:gdLst>
                <a:gd name="T0" fmla="*/ 50 w 59"/>
                <a:gd name="T1" fmla="*/ 0 h 663"/>
                <a:gd name="T2" fmla="*/ 0 w 59"/>
                <a:gd name="T3" fmla="*/ 663 h 663"/>
                <a:gd name="T4" fmla="*/ 9 w 59"/>
                <a:gd name="T5" fmla="*/ 663 h 663"/>
                <a:gd name="T6" fmla="*/ 59 w 59"/>
                <a:gd name="T7" fmla="*/ 0 h 663"/>
                <a:gd name="T8" fmla="*/ 50 w 59"/>
                <a:gd name="T9" fmla="*/ 0 h 6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663">
                  <a:moveTo>
                    <a:pt x="50" y="0"/>
                  </a:moveTo>
                  <a:lnTo>
                    <a:pt x="0" y="663"/>
                  </a:lnTo>
                  <a:lnTo>
                    <a:pt x="9" y="663"/>
                  </a:lnTo>
                  <a:lnTo>
                    <a:pt x="59" y="0"/>
                  </a:lnTo>
                  <a:lnTo>
                    <a:pt x="5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6" name="Freeform 68"/>
            <p:cNvSpPr/>
            <p:nvPr/>
          </p:nvSpPr>
          <p:spPr bwMode="auto">
            <a:xfrm>
              <a:off x="4740" y="2499"/>
              <a:ext cx="443" cy="481"/>
            </a:xfrm>
            <a:custGeom>
              <a:avLst/>
              <a:gdLst>
                <a:gd name="T0" fmla="*/ 436 w 443"/>
                <a:gd name="T1" fmla="*/ 0 h 481"/>
                <a:gd name="T2" fmla="*/ 0 w 443"/>
                <a:gd name="T3" fmla="*/ 476 h 481"/>
                <a:gd name="T4" fmla="*/ 7 w 443"/>
                <a:gd name="T5" fmla="*/ 481 h 481"/>
                <a:gd name="T6" fmla="*/ 443 w 443"/>
                <a:gd name="T7" fmla="*/ 0 h 481"/>
                <a:gd name="T8" fmla="*/ 436 w 443"/>
                <a:gd name="T9" fmla="*/ 0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3" h="481">
                  <a:moveTo>
                    <a:pt x="436" y="0"/>
                  </a:moveTo>
                  <a:lnTo>
                    <a:pt x="0" y="476"/>
                  </a:lnTo>
                  <a:lnTo>
                    <a:pt x="7" y="481"/>
                  </a:lnTo>
                  <a:lnTo>
                    <a:pt x="443" y="0"/>
                  </a:lnTo>
                  <a:lnTo>
                    <a:pt x="43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7" name="Freeform 69"/>
            <p:cNvSpPr/>
            <p:nvPr/>
          </p:nvSpPr>
          <p:spPr bwMode="auto">
            <a:xfrm>
              <a:off x="4996" y="2573"/>
              <a:ext cx="81" cy="388"/>
            </a:xfrm>
            <a:custGeom>
              <a:avLst/>
              <a:gdLst>
                <a:gd name="T0" fmla="*/ 0 w 81"/>
                <a:gd name="T1" fmla="*/ 0 h 388"/>
                <a:gd name="T2" fmla="*/ 69 w 81"/>
                <a:gd name="T3" fmla="*/ 388 h 388"/>
                <a:gd name="T4" fmla="*/ 81 w 81"/>
                <a:gd name="T5" fmla="*/ 388 h 388"/>
                <a:gd name="T6" fmla="*/ 10 w 81"/>
                <a:gd name="T7" fmla="*/ 0 h 388"/>
                <a:gd name="T8" fmla="*/ 0 w 8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388">
                  <a:moveTo>
                    <a:pt x="0" y="0"/>
                  </a:moveTo>
                  <a:lnTo>
                    <a:pt x="69" y="388"/>
                  </a:lnTo>
                  <a:lnTo>
                    <a:pt x="81" y="388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8" name="Freeform 70"/>
            <p:cNvSpPr/>
            <p:nvPr/>
          </p:nvSpPr>
          <p:spPr bwMode="auto">
            <a:xfrm>
              <a:off x="4186" y="2116"/>
              <a:ext cx="38" cy="594"/>
            </a:xfrm>
            <a:custGeom>
              <a:avLst/>
              <a:gdLst>
                <a:gd name="T0" fmla="*/ 31 w 38"/>
                <a:gd name="T1" fmla="*/ 2 h 594"/>
                <a:gd name="T2" fmla="*/ 0 w 38"/>
                <a:gd name="T3" fmla="*/ 594 h 594"/>
                <a:gd name="T4" fmla="*/ 7 w 38"/>
                <a:gd name="T5" fmla="*/ 594 h 594"/>
                <a:gd name="T6" fmla="*/ 38 w 38"/>
                <a:gd name="T7" fmla="*/ 0 h 594"/>
                <a:gd name="T8" fmla="*/ 31 w 38"/>
                <a:gd name="T9" fmla="*/ 2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594">
                  <a:moveTo>
                    <a:pt x="31" y="2"/>
                  </a:moveTo>
                  <a:lnTo>
                    <a:pt x="0" y="594"/>
                  </a:lnTo>
                  <a:lnTo>
                    <a:pt x="7" y="594"/>
                  </a:lnTo>
                  <a:lnTo>
                    <a:pt x="38" y="0"/>
                  </a:lnTo>
                  <a:lnTo>
                    <a:pt x="31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9" name="Freeform 71"/>
            <p:cNvSpPr/>
            <p:nvPr/>
          </p:nvSpPr>
          <p:spPr bwMode="auto">
            <a:xfrm>
              <a:off x="4201" y="2312"/>
              <a:ext cx="568" cy="415"/>
            </a:xfrm>
            <a:custGeom>
              <a:avLst/>
              <a:gdLst>
                <a:gd name="T0" fmla="*/ 0 w 568"/>
                <a:gd name="T1" fmla="*/ 405 h 415"/>
                <a:gd name="T2" fmla="*/ 563 w 568"/>
                <a:gd name="T3" fmla="*/ 0 h 415"/>
                <a:gd name="T4" fmla="*/ 568 w 568"/>
                <a:gd name="T5" fmla="*/ 7 h 415"/>
                <a:gd name="T6" fmla="*/ 0 w 568"/>
                <a:gd name="T7" fmla="*/ 415 h 415"/>
                <a:gd name="T8" fmla="*/ 0 w 568"/>
                <a:gd name="T9" fmla="*/ 405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8" h="415">
                  <a:moveTo>
                    <a:pt x="0" y="405"/>
                  </a:moveTo>
                  <a:lnTo>
                    <a:pt x="563" y="0"/>
                  </a:lnTo>
                  <a:lnTo>
                    <a:pt x="568" y="7"/>
                  </a:lnTo>
                  <a:lnTo>
                    <a:pt x="0" y="415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0" name="Freeform 72"/>
            <p:cNvSpPr/>
            <p:nvPr/>
          </p:nvSpPr>
          <p:spPr bwMode="auto">
            <a:xfrm>
              <a:off x="4198" y="2729"/>
              <a:ext cx="507" cy="272"/>
            </a:xfrm>
            <a:custGeom>
              <a:avLst/>
              <a:gdLst>
                <a:gd name="T0" fmla="*/ 0 w 507"/>
                <a:gd name="T1" fmla="*/ 9 h 272"/>
                <a:gd name="T2" fmla="*/ 497 w 507"/>
                <a:gd name="T3" fmla="*/ 272 h 272"/>
                <a:gd name="T4" fmla="*/ 507 w 507"/>
                <a:gd name="T5" fmla="*/ 268 h 272"/>
                <a:gd name="T6" fmla="*/ 5 w 507"/>
                <a:gd name="T7" fmla="*/ 0 h 272"/>
                <a:gd name="T8" fmla="*/ 0 w 507"/>
                <a:gd name="T9" fmla="*/ 9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72">
                  <a:moveTo>
                    <a:pt x="0" y="9"/>
                  </a:moveTo>
                  <a:lnTo>
                    <a:pt x="497" y="272"/>
                  </a:lnTo>
                  <a:lnTo>
                    <a:pt x="507" y="268"/>
                  </a:lnTo>
                  <a:lnTo>
                    <a:pt x="5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1" name="Freeform 73"/>
            <p:cNvSpPr/>
            <p:nvPr/>
          </p:nvSpPr>
          <p:spPr bwMode="auto">
            <a:xfrm>
              <a:off x="3627" y="2298"/>
              <a:ext cx="540" cy="431"/>
            </a:xfrm>
            <a:custGeom>
              <a:avLst/>
              <a:gdLst>
                <a:gd name="T0" fmla="*/ 0 w 540"/>
                <a:gd name="T1" fmla="*/ 10 h 431"/>
                <a:gd name="T2" fmla="*/ 540 w 540"/>
                <a:gd name="T3" fmla="*/ 431 h 431"/>
                <a:gd name="T4" fmla="*/ 540 w 540"/>
                <a:gd name="T5" fmla="*/ 417 h 431"/>
                <a:gd name="T6" fmla="*/ 8 w 540"/>
                <a:gd name="T7" fmla="*/ 0 h 431"/>
                <a:gd name="T8" fmla="*/ 0 w 540"/>
                <a:gd name="T9" fmla="*/ 1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431">
                  <a:moveTo>
                    <a:pt x="0" y="10"/>
                  </a:moveTo>
                  <a:lnTo>
                    <a:pt x="540" y="431"/>
                  </a:lnTo>
                  <a:lnTo>
                    <a:pt x="540" y="417"/>
                  </a:lnTo>
                  <a:lnTo>
                    <a:pt x="8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2" name="Freeform 74"/>
            <p:cNvSpPr/>
            <p:nvPr/>
          </p:nvSpPr>
          <p:spPr bwMode="auto">
            <a:xfrm>
              <a:off x="3495" y="2305"/>
              <a:ext cx="130" cy="621"/>
            </a:xfrm>
            <a:custGeom>
              <a:avLst/>
              <a:gdLst>
                <a:gd name="T0" fmla="*/ 125 w 130"/>
                <a:gd name="T1" fmla="*/ 0 h 621"/>
                <a:gd name="T2" fmla="*/ 0 w 130"/>
                <a:gd name="T3" fmla="*/ 621 h 621"/>
                <a:gd name="T4" fmla="*/ 9 w 130"/>
                <a:gd name="T5" fmla="*/ 621 h 621"/>
                <a:gd name="T6" fmla="*/ 130 w 130"/>
                <a:gd name="T7" fmla="*/ 5 h 621"/>
                <a:gd name="T8" fmla="*/ 125 w 130"/>
                <a:gd name="T9" fmla="*/ 0 h 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" h="621">
                  <a:moveTo>
                    <a:pt x="125" y="0"/>
                  </a:moveTo>
                  <a:lnTo>
                    <a:pt x="0" y="621"/>
                  </a:lnTo>
                  <a:lnTo>
                    <a:pt x="9" y="621"/>
                  </a:lnTo>
                  <a:lnTo>
                    <a:pt x="130" y="5"/>
                  </a:lnTo>
                  <a:lnTo>
                    <a:pt x="1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3" name="Freeform 75"/>
            <p:cNvSpPr/>
            <p:nvPr/>
          </p:nvSpPr>
          <p:spPr bwMode="auto">
            <a:xfrm>
              <a:off x="3054" y="2461"/>
              <a:ext cx="420" cy="465"/>
            </a:xfrm>
            <a:custGeom>
              <a:avLst/>
              <a:gdLst>
                <a:gd name="T0" fmla="*/ 0 w 420"/>
                <a:gd name="T1" fmla="*/ 8 h 465"/>
                <a:gd name="T2" fmla="*/ 412 w 420"/>
                <a:gd name="T3" fmla="*/ 465 h 465"/>
                <a:gd name="T4" fmla="*/ 420 w 420"/>
                <a:gd name="T5" fmla="*/ 465 h 465"/>
                <a:gd name="T6" fmla="*/ 12 w 420"/>
                <a:gd name="T7" fmla="*/ 0 h 465"/>
                <a:gd name="T8" fmla="*/ 0 w 420"/>
                <a:gd name="T9" fmla="*/ 8 h 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0" h="465">
                  <a:moveTo>
                    <a:pt x="0" y="8"/>
                  </a:moveTo>
                  <a:lnTo>
                    <a:pt x="412" y="465"/>
                  </a:lnTo>
                  <a:lnTo>
                    <a:pt x="420" y="465"/>
                  </a:lnTo>
                  <a:lnTo>
                    <a:pt x="12" y="0"/>
                  </a:ln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4" name="Freeform 76"/>
            <p:cNvSpPr/>
            <p:nvPr/>
          </p:nvSpPr>
          <p:spPr bwMode="auto">
            <a:xfrm>
              <a:off x="3519" y="2729"/>
              <a:ext cx="655" cy="223"/>
            </a:xfrm>
            <a:custGeom>
              <a:avLst/>
              <a:gdLst>
                <a:gd name="T0" fmla="*/ 0 w 655"/>
                <a:gd name="T1" fmla="*/ 213 h 223"/>
                <a:gd name="T2" fmla="*/ 655 w 655"/>
                <a:gd name="T3" fmla="*/ 0 h 223"/>
                <a:gd name="T4" fmla="*/ 655 w 655"/>
                <a:gd name="T5" fmla="*/ 9 h 223"/>
                <a:gd name="T6" fmla="*/ 0 w 655"/>
                <a:gd name="T7" fmla="*/ 223 h 223"/>
                <a:gd name="T8" fmla="*/ 0 w 655"/>
                <a:gd name="T9" fmla="*/ 213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5" h="223">
                  <a:moveTo>
                    <a:pt x="0" y="213"/>
                  </a:moveTo>
                  <a:lnTo>
                    <a:pt x="655" y="0"/>
                  </a:lnTo>
                  <a:lnTo>
                    <a:pt x="655" y="9"/>
                  </a:lnTo>
                  <a:lnTo>
                    <a:pt x="0" y="223"/>
                  </a:lnTo>
                  <a:lnTo>
                    <a:pt x="0" y="2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5" name="Freeform 77"/>
            <p:cNvSpPr/>
            <p:nvPr/>
          </p:nvSpPr>
          <p:spPr bwMode="auto">
            <a:xfrm>
              <a:off x="4066" y="2738"/>
              <a:ext cx="123" cy="495"/>
            </a:xfrm>
            <a:custGeom>
              <a:avLst/>
              <a:gdLst>
                <a:gd name="T0" fmla="*/ 118 w 123"/>
                <a:gd name="T1" fmla="*/ 0 h 495"/>
                <a:gd name="T2" fmla="*/ 0 w 123"/>
                <a:gd name="T3" fmla="*/ 495 h 495"/>
                <a:gd name="T4" fmla="*/ 7 w 123"/>
                <a:gd name="T5" fmla="*/ 495 h 495"/>
                <a:gd name="T6" fmla="*/ 123 w 123"/>
                <a:gd name="T7" fmla="*/ 0 h 495"/>
                <a:gd name="T8" fmla="*/ 118 w 123"/>
                <a:gd name="T9" fmla="*/ 0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495">
                  <a:moveTo>
                    <a:pt x="118" y="0"/>
                  </a:moveTo>
                  <a:lnTo>
                    <a:pt x="0" y="495"/>
                  </a:lnTo>
                  <a:lnTo>
                    <a:pt x="7" y="495"/>
                  </a:lnTo>
                  <a:lnTo>
                    <a:pt x="123" y="0"/>
                  </a:lnTo>
                  <a:lnTo>
                    <a:pt x="1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6" name="Freeform 78"/>
            <p:cNvSpPr/>
            <p:nvPr/>
          </p:nvSpPr>
          <p:spPr bwMode="auto">
            <a:xfrm>
              <a:off x="2957" y="2843"/>
              <a:ext cx="971" cy="42"/>
            </a:xfrm>
            <a:custGeom>
              <a:avLst/>
              <a:gdLst>
                <a:gd name="T0" fmla="*/ 0 w 971"/>
                <a:gd name="T1" fmla="*/ 0 h 42"/>
                <a:gd name="T2" fmla="*/ 971 w 971"/>
                <a:gd name="T3" fmla="*/ 30 h 42"/>
                <a:gd name="T4" fmla="*/ 971 w 971"/>
                <a:gd name="T5" fmla="*/ 42 h 42"/>
                <a:gd name="T6" fmla="*/ 0 w 971"/>
                <a:gd name="T7" fmla="*/ 7 h 42"/>
                <a:gd name="T8" fmla="*/ 0 w 971"/>
                <a:gd name="T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1" h="42">
                  <a:moveTo>
                    <a:pt x="0" y="0"/>
                  </a:moveTo>
                  <a:lnTo>
                    <a:pt x="971" y="30"/>
                  </a:lnTo>
                  <a:lnTo>
                    <a:pt x="971" y="42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7" name="Freeform 79"/>
            <p:cNvSpPr/>
            <p:nvPr/>
          </p:nvSpPr>
          <p:spPr bwMode="auto">
            <a:xfrm>
              <a:off x="2865" y="2902"/>
              <a:ext cx="597" cy="57"/>
            </a:xfrm>
            <a:custGeom>
              <a:avLst/>
              <a:gdLst>
                <a:gd name="T0" fmla="*/ 0 w 597"/>
                <a:gd name="T1" fmla="*/ 0 h 57"/>
                <a:gd name="T2" fmla="*/ 597 w 597"/>
                <a:gd name="T3" fmla="*/ 50 h 57"/>
                <a:gd name="T4" fmla="*/ 597 w 597"/>
                <a:gd name="T5" fmla="*/ 57 h 57"/>
                <a:gd name="T6" fmla="*/ 0 w 597"/>
                <a:gd name="T7" fmla="*/ 12 h 57"/>
                <a:gd name="T8" fmla="*/ 0 w 597"/>
                <a:gd name="T9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57">
                  <a:moveTo>
                    <a:pt x="0" y="0"/>
                  </a:moveTo>
                  <a:lnTo>
                    <a:pt x="597" y="50"/>
                  </a:lnTo>
                  <a:lnTo>
                    <a:pt x="597" y="57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8" name="Freeform 80"/>
            <p:cNvSpPr/>
            <p:nvPr/>
          </p:nvSpPr>
          <p:spPr bwMode="auto">
            <a:xfrm>
              <a:off x="2844" y="2916"/>
              <a:ext cx="61" cy="268"/>
            </a:xfrm>
            <a:custGeom>
              <a:avLst/>
              <a:gdLst>
                <a:gd name="T0" fmla="*/ 0 w 61"/>
                <a:gd name="T1" fmla="*/ 0 h 268"/>
                <a:gd name="T2" fmla="*/ 54 w 61"/>
                <a:gd name="T3" fmla="*/ 268 h 268"/>
                <a:gd name="T4" fmla="*/ 61 w 61"/>
                <a:gd name="T5" fmla="*/ 268 h 268"/>
                <a:gd name="T6" fmla="*/ 12 w 61"/>
                <a:gd name="T7" fmla="*/ 0 h 268"/>
                <a:gd name="T8" fmla="*/ 0 w 61"/>
                <a:gd name="T9" fmla="*/ 0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268">
                  <a:moveTo>
                    <a:pt x="0" y="0"/>
                  </a:moveTo>
                  <a:lnTo>
                    <a:pt x="54" y="268"/>
                  </a:lnTo>
                  <a:lnTo>
                    <a:pt x="61" y="26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9" name="Freeform 81"/>
            <p:cNvSpPr/>
            <p:nvPr/>
          </p:nvSpPr>
          <p:spPr bwMode="auto">
            <a:xfrm>
              <a:off x="2851" y="2909"/>
              <a:ext cx="608" cy="519"/>
            </a:xfrm>
            <a:custGeom>
              <a:avLst/>
              <a:gdLst>
                <a:gd name="T0" fmla="*/ 0 w 608"/>
                <a:gd name="T1" fmla="*/ 9 h 519"/>
                <a:gd name="T2" fmla="*/ 601 w 608"/>
                <a:gd name="T3" fmla="*/ 519 h 519"/>
                <a:gd name="T4" fmla="*/ 608 w 608"/>
                <a:gd name="T5" fmla="*/ 509 h 519"/>
                <a:gd name="T6" fmla="*/ 7 w 608"/>
                <a:gd name="T7" fmla="*/ 0 h 519"/>
                <a:gd name="T8" fmla="*/ 0 w 608"/>
                <a:gd name="T9" fmla="*/ 9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8" h="519">
                  <a:moveTo>
                    <a:pt x="0" y="9"/>
                  </a:moveTo>
                  <a:lnTo>
                    <a:pt x="601" y="519"/>
                  </a:lnTo>
                  <a:lnTo>
                    <a:pt x="608" y="509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0" name="Freeform 82"/>
            <p:cNvSpPr/>
            <p:nvPr/>
          </p:nvSpPr>
          <p:spPr bwMode="auto">
            <a:xfrm>
              <a:off x="3474" y="2985"/>
              <a:ext cx="21" cy="421"/>
            </a:xfrm>
            <a:custGeom>
              <a:avLst/>
              <a:gdLst>
                <a:gd name="T0" fmla="*/ 11 w 21"/>
                <a:gd name="T1" fmla="*/ 7 h 421"/>
                <a:gd name="T2" fmla="*/ 0 w 21"/>
                <a:gd name="T3" fmla="*/ 421 h 421"/>
                <a:gd name="T4" fmla="*/ 11 w 21"/>
                <a:gd name="T5" fmla="*/ 421 h 421"/>
                <a:gd name="T6" fmla="*/ 21 w 21"/>
                <a:gd name="T7" fmla="*/ 0 h 421"/>
                <a:gd name="T8" fmla="*/ 11 w 21"/>
                <a:gd name="T9" fmla="*/ 7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421">
                  <a:moveTo>
                    <a:pt x="11" y="7"/>
                  </a:moveTo>
                  <a:lnTo>
                    <a:pt x="0" y="421"/>
                  </a:lnTo>
                  <a:lnTo>
                    <a:pt x="11" y="421"/>
                  </a:lnTo>
                  <a:lnTo>
                    <a:pt x="21" y="0"/>
                  </a:lnTo>
                  <a:lnTo>
                    <a:pt x="11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1" name="Freeform 83"/>
            <p:cNvSpPr/>
            <p:nvPr/>
          </p:nvSpPr>
          <p:spPr bwMode="auto">
            <a:xfrm>
              <a:off x="3519" y="2959"/>
              <a:ext cx="520" cy="296"/>
            </a:xfrm>
            <a:custGeom>
              <a:avLst/>
              <a:gdLst>
                <a:gd name="T0" fmla="*/ 0 w 520"/>
                <a:gd name="T1" fmla="*/ 16 h 296"/>
                <a:gd name="T2" fmla="*/ 509 w 520"/>
                <a:gd name="T3" fmla="*/ 296 h 296"/>
                <a:gd name="T4" fmla="*/ 520 w 520"/>
                <a:gd name="T5" fmla="*/ 286 h 296"/>
                <a:gd name="T6" fmla="*/ 0 w 520"/>
                <a:gd name="T7" fmla="*/ 0 h 296"/>
                <a:gd name="T8" fmla="*/ 0 w 520"/>
                <a:gd name="T9" fmla="*/ 16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0" h="296">
                  <a:moveTo>
                    <a:pt x="0" y="16"/>
                  </a:moveTo>
                  <a:lnTo>
                    <a:pt x="509" y="296"/>
                  </a:lnTo>
                  <a:lnTo>
                    <a:pt x="520" y="286"/>
                  </a:lnTo>
                  <a:lnTo>
                    <a:pt x="0" y="0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2" name="Freeform 84"/>
            <p:cNvSpPr/>
            <p:nvPr/>
          </p:nvSpPr>
          <p:spPr bwMode="auto">
            <a:xfrm>
              <a:off x="4082" y="3011"/>
              <a:ext cx="616" cy="246"/>
            </a:xfrm>
            <a:custGeom>
              <a:avLst/>
              <a:gdLst>
                <a:gd name="T0" fmla="*/ 0 w 616"/>
                <a:gd name="T1" fmla="*/ 232 h 246"/>
                <a:gd name="T2" fmla="*/ 616 w 616"/>
                <a:gd name="T3" fmla="*/ 0 h 246"/>
                <a:gd name="T4" fmla="*/ 616 w 616"/>
                <a:gd name="T5" fmla="*/ 12 h 246"/>
                <a:gd name="T6" fmla="*/ 0 w 616"/>
                <a:gd name="T7" fmla="*/ 246 h 246"/>
                <a:gd name="T8" fmla="*/ 0 w 616"/>
                <a:gd name="T9" fmla="*/ 232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6" h="246">
                  <a:moveTo>
                    <a:pt x="0" y="232"/>
                  </a:moveTo>
                  <a:lnTo>
                    <a:pt x="616" y="0"/>
                  </a:lnTo>
                  <a:lnTo>
                    <a:pt x="616" y="12"/>
                  </a:lnTo>
                  <a:lnTo>
                    <a:pt x="0" y="246"/>
                  </a:lnTo>
                  <a:lnTo>
                    <a:pt x="0" y="2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3" name="Freeform 85"/>
            <p:cNvSpPr/>
            <p:nvPr/>
          </p:nvSpPr>
          <p:spPr bwMode="auto">
            <a:xfrm>
              <a:off x="4755" y="2992"/>
              <a:ext cx="284" cy="19"/>
            </a:xfrm>
            <a:custGeom>
              <a:avLst/>
              <a:gdLst>
                <a:gd name="T0" fmla="*/ 0 w 284"/>
                <a:gd name="T1" fmla="*/ 7 h 19"/>
                <a:gd name="T2" fmla="*/ 284 w 284"/>
                <a:gd name="T3" fmla="*/ 0 h 19"/>
                <a:gd name="T4" fmla="*/ 284 w 284"/>
                <a:gd name="T5" fmla="*/ 7 h 19"/>
                <a:gd name="T6" fmla="*/ 0 w 284"/>
                <a:gd name="T7" fmla="*/ 19 h 19"/>
                <a:gd name="T8" fmla="*/ 0 w 284"/>
                <a:gd name="T9" fmla="*/ 7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4" h="19">
                  <a:moveTo>
                    <a:pt x="0" y="7"/>
                  </a:moveTo>
                  <a:lnTo>
                    <a:pt x="284" y="0"/>
                  </a:lnTo>
                  <a:lnTo>
                    <a:pt x="284" y="7"/>
                  </a:lnTo>
                  <a:lnTo>
                    <a:pt x="0" y="19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4" name="Freeform 86"/>
            <p:cNvSpPr/>
            <p:nvPr/>
          </p:nvSpPr>
          <p:spPr bwMode="auto">
            <a:xfrm>
              <a:off x="4343" y="3013"/>
              <a:ext cx="360" cy="452"/>
            </a:xfrm>
            <a:custGeom>
              <a:avLst/>
              <a:gdLst>
                <a:gd name="T0" fmla="*/ 360 w 360"/>
                <a:gd name="T1" fmla="*/ 0 h 452"/>
                <a:gd name="T2" fmla="*/ 0 w 360"/>
                <a:gd name="T3" fmla="*/ 452 h 452"/>
                <a:gd name="T4" fmla="*/ 16 w 360"/>
                <a:gd name="T5" fmla="*/ 452 h 452"/>
                <a:gd name="T6" fmla="*/ 360 w 360"/>
                <a:gd name="T7" fmla="*/ 10 h 452"/>
                <a:gd name="T8" fmla="*/ 360 w 360"/>
                <a:gd name="T9" fmla="*/ 0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0" h="452">
                  <a:moveTo>
                    <a:pt x="360" y="0"/>
                  </a:moveTo>
                  <a:lnTo>
                    <a:pt x="0" y="452"/>
                  </a:lnTo>
                  <a:lnTo>
                    <a:pt x="16" y="452"/>
                  </a:lnTo>
                  <a:lnTo>
                    <a:pt x="360" y="10"/>
                  </a:lnTo>
                  <a:lnTo>
                    <a:pt x="36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5" name="Freeform 87"/>
            <p:cNvSpPr/>
            <p:nvPr/>
          </p:nvSpPr>
          <p:spPr bwMode="auto">
            <a:xfrm>
              <a:off x="4532" y="3023"/>
              <a:ext cx="180" cy="270"/>
            </a:xfrm>
            <a:custGeom>
              <a:avLst/>
              <a:gdLst>
                <a:gd name="T0" fmla="*/ 171 w 180"/>
                <a:gd name="T1" fmla="*/ 0 h 270"/>
                <a:gd name="T2" fmla="*/ 0 w 180"/>
                <a:gd name="T3" fmla="*/ 262 h 270"/>
                <a:gd name="T4" fmla="*/ 14 w 180"/>
                <a:gd name="T5" fmla="*/ 270 h 270"/>
                <a:gd name="T6" fmla="*/ 180 w 180"/>
                <a:gd name="T7" fmla="*/ 0 h 270"/>
                <a:gd name="T8" fmla="*/ 171 w 180"/>
                <a:gd name="T9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0" h="270">
                  <a:moveTo>
                    <a:pt x="171" y="0"/>
                  </a:moveTo>
                  <a:lnTo>
                    <a:pt x="0" y="262"/>
                  </a:lnTo>
                  <a:lnTo>
                    <a:pt x="14" y="270"/>
                  </a:lnTo>
                  <a:lnTo>
                    <a:pt x="180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6" name="Freeform 88"/>
            <p:cNvSpPr/>
            <p:nvPr/>
          </p:nvSpPr>
          <p:spPr bwMode="auto">
            <a:xfrm>
              <a:off x="4352" y="3330"/>
              <a:ext cx="149" cy="143"/>
            </a:xfrm>
            <a:custGeom>
              <a:avLst/>
              <a:gdLst>
                <a:gd name="T0" fmla="*/ 149 w 149"/>
                <a:gd name="T1" fmla="*/ 0 h 143"/>
                <a:gd name="T2" fmla="*/ 0 w 149"/>
                <a:gd name="T3" fmla="*/ 133 h 143"/>
                <a:gd name="T4" fmla="*/ 7 w 149"/>
                <a:gd name="T5" fmla="*/ 143 h 143"/>
                <a:gd name="T6" fmla="*/ 149 w 149"/>
                <a:gd name="T7" fmla="*/ 8 h 143"/>
                <a:gd name="T8" fmla="*/ 149 w 149"/>
                <a:gd name="T9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143">
                  <a:moveTo>
                    <a:pt x="149" y="0"/>
                  </a:moveTo>
                  <a:lnTo>
                    <a:pt x="0" y="133"/>
                  </a:lnTo>
                  <a:lnTo>
                    <a:pt x="7" y="143"/>
                  </a:lnTo>
                  <a:lnTo>
                    <a:pt x="149" y="8"/>
                  </a:lnTo>
                  <a:lnTo>
                    <a:pt x="14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7" name="Freeform 89"/>
            <p:cNvSpPr/>
            <p:nvPr/>
          </p:nvSpPr>
          <p:spPr bwMode="auto">
            <a:xfrm>
              <a:off x="3497" y="3262"/>
              <a:ext cx="542" cy="166"/>
            </a:xfrm>
            <a:custGeom>
              <a:avLst/>
              <a:gdLst>
                <a:gd name="T0" fmla="*/ 0 w 542"/>
                <a:gd name="T1" fmla="*/ 151 h 166"/>
                <a:gd name="T2" fmla="*/ 533 w 542"/>
                <a:gd name="T3" fmla="*/ 0 h 166"/>
                <a:gd name="T4" fmla="*/ 542 w 542"/>
                <a:gd name="T5" fmla="*/ 9 h 166"/>
                <a:gd name="T6" fmla="*/ 0 w 542"/>
                <a:gd name="T7" fmla="*/ 166 h 166"/>
                <a:gd name="T8" fmla="*/ 0 w 542"/>
                <a:gd name="T9" fmla="*/ 151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2" h="166">
                  <a:moveTo>
                    <a:pt x="0" y="151"/>
                  </a:moveTo>
                  <a:lnTo>
                    <a:pt x="533" y="0"/>
                  </a:lnTo>
                  <a:lnTo>
                    <a:pt x="542" y="9"/>
                  </a:lnTo>
                  <a:lnTo>
                    <a:pt x="0" y="166"/>
                  </a:lnTo>
                  <a:lnTo>
                    <a:pt x="0" y="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8" name="Freeform 90"/>
            <p:cNvSpPr/>
            <p:nvPr/>
          </p:nvSpPr>
          <p:spPr bwMode="auto">
            <a:xfrm>
              <a:off x="3509" y="3430"/>
              <a:ext cx="789" cy="61"/>
            </a:xfrm>
            <a:custGeom>
              <a:avLst/>
              <a:gdLst>
                <a:gd name="T0" fmla="*/ 0 w 789"/>
                <a:gd name="T1" fmla="*/ 0 h 61"/>
                <a:gd name="T2" fmla="*/ 789 w 789"/>
                <a:gd name="T3" fmla="*/ 52 h 61"/>
                <a:gd name="T4" fmla="*/ 789 w 789"/>
                <a:gd name="T5" fmla="*/ 61 h 61"/>
                <a:gd name="T6" fmla="*/ 0 w 789"/>
                <a:gd name="T7" fmla="*/ 7 h 61"/>
                <a:gd name="T8" fmla="*/ 0 w 789"/>
                <a:gd name="T9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9" h="61">
                  <a:moveTo>
                    <a:pt x="0" y="0"/>
                  </a:moveTo>
                  <a:lnTo>
                    <a:pt x="789" y="52"/>
                  </a:lnTo>
                  <a:lnTo>
                    <a:pt x="789" y="61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9" name="Freeform 91"/>
            <p:cNvSpPr/>
            <p:nvPr/>
          </p:nvSpPr>
          <p:spPr bwMode="auto">
            <a:xfrm>
              <a:off x="4066" y="3267"/>
              <a:ext cx="234" cy="210"/>
            </a:xfrm>
            <a:custGeom>
              <a:avLst/>
              <a:gdLst>
                <a:gd name="T0" fmla="*/ 0 w 234"/>
                <a:gd name="T1" fmla="*/ 0 h 210"/>
                <a:gd name="T2" fmla="*/ 234 w 234"/>
                <a:gd name="T3" fmla="*/ 210 h 210"/>
                <a:gd name="T4" fmla="*/ 234 w 234"/>
                <a:gd name="T5" fmla="*/ 198 h 210"/>
                <a:gd name="T6" fmla="*/ 11 w 234"/>
                <a:gd name="T7" fmla="*/ 0 h 210"/>
                <a:gd name="T8" fmla="*/ 0 w 234"/>
                <a:gd name="T9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210">
                  <a:moveTo>
                    <a:pt x="0" y="0"/>
                  </a:moveTo>
                  <a:lnTo>
                    <a:pt x="234" y="210"/>
                  </a:lnTo>
                  <a:lnTo>
                    <a:pt x="234" y="198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0" name="Oval 92"/>
            <p:cNvSpPr>
              <a:spLocks noChangeArrowheads="1"/>
            </p:cNvSpPr>
            <p:nvPr/>
          </p:nvSpPr>
          <p:spPr bwMode="auto">
            <a:xfrm>
              <a:off x="2830" y="965"/>
              <a:ext cx="78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1" name="Oval 93"/>
            <p:cNvSpPr>
              <a:spLocks noChangeArrowheads="1"/>
            </p:cNvSpPr>
            <p:nvPr/>
          </p:nvSpPr>
          <p:spPr bwMode="auto">
            <a:xfrm>
              <a:off x="3374" y="1076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2" name="Oval 94"/>
            <p:cNvSpPr>
              <a:spLocks noChangeArrowheads="1"/>
            </p:cNvSpPr>
            <p:nvPr/>
          </p:nvSpPr>
          <p:spPr bwMode="auto">
            <a:xfrm>
              <a:off x="3424" y="719"/>
              <a:ext cx="69" cy="6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3" name="Oval 95"/>
            <p:cNvSpPr>
              <a:spLocks noChangeArrowheads="1"/>
            </p:cNvSpPr>
            <p:nvPr/>
          </p:nvSpPr>
          <p:spPr bwMode="auto">
            <a:xfrm>
              <a:off x="3623" y="593"/>
              <a:ext cx="78" cy="8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4" name="Oval 96"/>
            <p:cNvSpPr>
              <a:spLocks noChangeArrowheads="1"/>
            </p:cNvSpPr>
            <p:nvPr/>
          </p:nvSpPr>
          <p:spPr bwMode="auto">
            <a:xfrm>
              <a:off x="4044" y="984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5" name="Oval 97"/>
            <p:cNvSpPr>
              <a:spLocks noChangeArrowheads="1"/>
            </p:cNvSpPr>
            <p:nvPr/>
          </p:nvSpPr>
          <p:spPr bwMode="auto">
            <a:xfrm>
              <a:off x="4399" y="832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6" name="Oval 98"/>
            <p:cNvSpPr>
              <a:spLocks noChangeArrowheads="1"/>
            </p:cNvSpPr>
            <p:nvPr/>
          </p:nvSpPr>
          <p:spPr bwMode="auto">
            <a:xfrm>
              <a:off x="4700" y="1076"/>
              <a:ext cx="69" cy="6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7" name="Oval 99"/>
            <p:cNvSpPr>
              <a:spLocks noChangeArrowheads="1"/>
            </p:cNvSpPr>
            <p:nvPr/>
          </p:nvSpPr>
          <p:spPr bwMode="auto">
            <a:xfrm>
              <a:off x="4745" y="2263"/>
              <a:ext cx="64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8" name="Oval 100"/>
            <p:cNvSpPr>
              <a:spLocks noChangeArrowheads="1"/>
            </p:cNvSpPr>
            <p:nvPr/>
          </p:nvSpPr>
          <p:spPr bwMode="auto">
            <a:xfrm>
              <a:off x="3800" y="1583"/>
              <a:ext cx="50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9" name="Oval 101"/>
            <p:cNvSpPr>
              <a:spLocks noChangeArrowheads="1"/>
            </p:cNvSpPr>
            <p:nvPr/>
          </p:nvSpPr>
          <p:spPr bwMode="auto">
            <a:xfrm>
              <a:off x="4949" y="2499"/>
              <a:ext cx="92" cy="9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0" name="Oval 102"/>
            <p:cNvSpPr>
              <a:spLocks noChangeArrowheads="1"/>
            </p:cNvSpPr>
            <p:nvPr/>
          </p:nvSpPr>
          <p:spPr bwMode="auto">
            <a:xfrm>
              <a:off x="4272" y="1706"/>
              <a:ext cx="106" cy="10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1" name="Oval 103"/>
            <p:cNvSpPr>
              <a:spLocks noChangeArrowheads="1"/>
            </p:cNvSpPr>
            <p:nvPr/>
          </p:nvSpPr>
          <p:spPr bwMode="auto">
            <a:xfrm>
              <a:off x="4518" y="1550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2" name="Oval 104"/>
            <p:cNvSpPr>
              <a:spLocks noChangeArrowheads="1"/>
            </p:cNvSpPr>
            <p:nvPr/>
          </p:nvSpPr>
          <p:spPr bwMode="auto">
            <a:xfrm>
              <a:off x="5032" y="1124"/>
              <a:ext cx="85" cy="8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3" name="Oval 105"/>
            <p:cNvSpPr>
              <a:spLocks noChangeArrowheads="1"/>
            </p:cNvSpPr>
            <p:nvPr/>
          </p:nvSpPr>
          <p:spPr bwMode="auto">
            <a:xfrm>
              <a:off x="5039" y="1536"/>
              <a:ext cx="92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4" name="Oval 106"/>
            <p:cNvSpPr>
              <a:spLocks noChangeArrowheads="1"/>
            </p:cNvSpPr>
            <p:nvPr/>
          </p:nvSpPr>
          <p:spPr bwMode="auto">
            <a:xfrm>
              <a:off x="5155" y="2440"/>
              <a:ext cx="66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5" name="Oval 107"/>
            <p:cNvSpPr>
              <a:spLocks noChangeArrowheads="1"/>
            </p:cNvSpPr>
            <p:nvPr/>
          </p:nvSpPr>
          <p:spPr bwMode="auto">
            <a:xfrm>
              <a:off x="5342" y="2040"/>
              <a:ext cx="83" cy="8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6" name="Oval 108"/>
            <p:cNvSpPr>
              <a:spLocks noChangeArrowheads="1"/>
            </p:cNvSpPr>
            <p:nvPr/>
          </p:nvSpPr>
          <p:spPr bwMode="auto">
            <a:xfrm>
              <a:off x="4196" y="2078"/>
              <a:ext cx="47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7" name="Oval 109"/>
            <p:cNvSpPr>
              <a:spLocks noChangeArrowheads="1"/>
            </p:cNvSpPr>
            <p:nvPr/>
          </p:nvSpPr>
          <p:spPr bwMode="auto">
            <a:xfrm>
              <a:off x="4293" y="3454"/>
              <a:ext cx="76" cy="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8" name="Oval 110"/>
            <p:cNvSpPr>
              <a:spLocks noChangeArrowheads="1"/>
            </p:cNvSpPr>
            <p:nvPr/>
          </p:nvSpPr>
          <p:spPr bwMode="auto">
            <a:xfrm>
              <a:off x="4482" y="3274"/>
              <a:ext cx="74" cy="7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9" name="Oval 111"/>
            <p:cNvSpPr>
              <a:spLocks noChangeArrowheads="1"/>
            </p:cNvSpPr>
            <p:nvPr/>
          </p:nvSpPr>
          <p:spPr bwMode="auto">
            <a:xfrm>
              <a:off x="4693" y="2971"/>
              <a:ext cx="62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0" name="Oval 112"/>
            <p:cNvSpPr>
              <a:spLocks noChangeArrowheads="1"/>
            </p:cNvSpPr>
            <p:nvPr/>
          </p:nvSpPr>
          <p:spPr bwMode="auto">
            <a:xfrm>
              <a:off x="5039" y="2954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1" name="Oval 113"/>
            <p:cNvSpPr>
              <a:spLocks noChangeArrowheads="1"/>
            </p:cNvSpPr>
            <p:nvPr/>
          </p:nvSpPr>
          <p:spPr bwMode="auto">
            <a:xfrm>
              <a:off x="4025" y="3224"/>
              <a:ext cx="62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2" name="Oval 114"/>
            <p:cNvSpPr>
              <a:spLocks noChangeArrowheads="1"/>
            </p:cNvSpPr>
            <p:nvPr/>
          </p:nvSpPr>
          <p:spPr bwMode="auto">
            <a:xfrm>
              <a:off x="3381" y="1169"/>
              <a:ext cx="59" cy="5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3" name="Oval 115"/>
            <p:cNvSpPr>
              <a:spLocks noChangeArrowheads="1"/>
            </p:cNvSpPr>
            <p:nvPr/>
          </p:nvSpPr>
          <p:spPr bwMode="auto">
            <a:xfrm>
              <a:off x="2574" y="2073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4" name="Oval 116"/>
            <p:cNvSpPr>
              <a:spLocks noChangeArrowheads="1"/>
            </p:cNvSpPr>
            <p:nvPr/>
          </p:nvSpPr>
          <p:spPr bwMode="auto">
            <a:xfrm>
              <a:off x="2410" y="2459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5" name="Oval 117"/>
            <p:cNvSpPr>
              <a:spLocks noChangeArrowheads="1"/>
            </p:cNvSpPr>
            <p:nvPr/>
          </p:nvSpPr>
          <p:spPr bwMode="auto">
            <a:xfrm>
              <a:off x="2867" y="3174"/>
              <a:ext cx="79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6" name="Oval 118"/>
            <p:cNvSpPr>
              <a:spLocks noChangeArrowheads="1"/>
            </p:cNvSpPr>
            <p:nvPr/>
          </p:nvSpPr>
          <p:spPr bwMode="auto">
            <a:xfrm>
              <a:off x="2811" y="2862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7" name="Oval 119"/>
            <p:cNvSpPr>
              <a:spLocks noChangeArrowheads="1"/>
            </p:cNvSpPr>
            <p:nvPr/>
          </p:nvSpPr>
          <p:spPr bwMode="auto">
            <a:xfrm>
              <a:off x="2867" y="2791"/>
              <a:ext cx="95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8" name="Oval 120"/>
            <p:cNvSpPr>
              <a:spLocks noChangeArrowheads="1"/>
            </p:cNvSpPr>
            <p:nvPr/>
          </p:nvSpPr>
          <p:spPr bwMode="auto">
            <a:xfrm>
              <a:off x="2410" y="1635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9" name="Oval 121"/>
            <p:cNvSpPr>
              <a:spLocks noChangeArrowheads="1"/>
            </p:cNvSpPr>
            <p:nvPr/>
          </p:nvSpPr>
          <p:spPr bwMode="auto">
            <a:xfrm>
              <a:off x="3599" y="2270"/>
              <a:ext cx="45" cy="4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0" name="Oval 122"/>
            <p:cNvSpPr>
              <a:spLocks noChangeArrowheads="1"/>
            </p:cNvSpPr>
            <p:nvPr/>
          </p:nvSpPr>
          <p:spPr bwMode="auto">
            <a:xfrm>
              <a:off x="3462" y="2918"/>
              <a:ext cx="59" cy="6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1" name="Oval 123"/>
            <p:cNvSpPr>
              <a:spLocks noChangeArrowheads="1"/>
            </p:cNvSpPr>
            <p:nvPr/>
          </p:nvSpPr>
          <p:spPr bwMode="auto">
            <a:xfrm>
              <a:off x="3594" y="3449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2" name="Oval 124"/>
            <p:cNvSpPr>
              <a:spLocks noChangeArrowheads="1"/>
            </p:cNvSpPr>
            <p:nvPr/>
          </p:nvSpPr>
          <p:spPr bwMode="auto">
            <a:xfrm>
              <a:off x="3445" y="3399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3" name="Oval 125"/>
            <p:cNvSpPr>
              <a:spLocks noChangeArrowheads="1"/>
            </p:cNvSpPr>
            <p:nvPr/>
          </p:nvSpPr>
          <p:spPr bwMode="auto">
            <a:xfrm>
              <a:off x="2792" y="1270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4" name="Oval 126"/>
            <p:cNvSpPr>
              <a:spLocks noChangeArrowheads="1"/>
            </p:cNvSpPr>
            <p:nvPr/>
          </p:nvSpPr>
          <p:spPr bwMode="auto">
            <a:xfrm>
              <a:off x="2564" y="1756"/>
              <a:ext cx="95" cy="9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5" name="Oval 127"/>
            <p:cNvSpPr>
              <a:spLocks noChangeArrowheads="1"/>
            </p:cNvSpPr>
            <p:nvPr/>
          </p:nvSpPr>
          <p:spPr bwMode="auto">
            <a:xfrm>
              <a:off x="3107" y="1756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6" name="Oval 128"/>
            <p:cNvSpPr>
              <a:spLocks noChangeArrowheads="1"/>
            </p:cNvSpPr>
            <p:nvPr/>
          </p:nvSpPr>
          <p:spPr bwMode="auto">
            <a:xfrm>
              <a:off x="3263" y="2030"/>
              <a:ext cx="99" cy="1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7" name="Oval 129"/>
            <p:cNvSpPr>
              <a:spLocks noChangeArrowheads="1"/>
            </p:cNvSpPr>
            <p:nvPr/>
          </p:nvSpPr>
          <p:spPr bwMode="auto">
            <a:xfrm>
              <a:off x="3021" y="2412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8" name="Oval 130"/>
            <p:cNvSpPr>
              <a:spLocks noChangeArrowheads="1"/>
            </p:cNvSpPr>
            <p:nvPr/>
          </p:nvSpPr>
          <p:spPr bwMode="auto">
            <a:xfrm>
              <a:off x="3919" y="2828"/>
              <a:ext cx="102" cy="10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9" name="Oval 131"/>
            <p:cNvSpPr>
              <a:spLocks noChangeArrowheads="1"/>
            </p:cNvSpPr>
            <p:nvPr/>
          </p:nvSpPr>
          <p:spPr bwMode="auto">
            <a:xfrm>
              <a:off x="4163" y="2705"/>
              <a:ext cx="45" cy="4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0" name="Oval 132"/>
            <p:cNvSpPr>
              <a:spLocks noChangeArrowheads="1"/>
            </p:cNvSpPr>
            <p:nvPr/>
          </p:nvSpPr>
          <p:spPr bwMode="auto">
            <a:xfrm>
              <a:off x="4281" y="638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1" name="Freeform 133"/>
            <p:cNvSpPr/>
            <p:nvPr/>
          </p:nvSpPr>
          <p:spPr bwMode="auto">
            <a:xfrm>
              <a:off x="2893" y="641"/>
              <a:ext cx="744" cy="357"/>
            </a:xfrm>
            <a:custGeom>
              <a:avLst/>
              <a:gdLst>
                <a:gd name="T0" fmla="*/ 0 w 744"/>
                <a:gd name="T1" fmla="*/ 343 h 357"/>
                <a:gd name="T2" fmla="*/ 734 w 744"/>
                <a:gd name="T3" fmla="*/ 0 h 357"/>
                <a:gd name="T4" fmla="*/ 744 w 744"/>
                <a:gd name="T5" fmla="*/ 11 h 357"/>
                <a:gd name="T6" fmla="*/ 8 w 744"/>
                <a:gd name="T7" fmla="*/ 357 h 357"/>
                <a:gd name="T8" fmla="*/ 0 w 744"/>
                <a:gd name="T9" fmla="*/ 343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4" h="357">
                  <a:moveTo>
                    <a:pt x="0" y="343"/>
                  </a:moveTo>
                  <a:lnTo>
                    <a:pt x="734" y="0"/>
                  </a:lnTo>
                  <a:lnTo>
                    <a:pt x="744" y="11"/>
                  </a:lnTo>
                  <a:lnTo>
                    <a:pt x="8" y="357"/>
                  </a:lnTo>
                  <a:lnTo>
                    <a:pt x="0" y="3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2" name="Freeform 134"/>
            <p:cNvSpPr/>
            <p:nvPr/>
          </p:nvSpPr>
          <p:spPr bwMode="auto">
            <a:xfrm>
              <a:off x="3694" y="633"/>
              <a:ext cx="592" cy="50"/>
            </a:xfrm>
            <a:custGeom>
              <a:avLst/>
              <a:gdLst>
                <a:gd name="T0" fmla="*/ 0 w 592"/>
                <a:gd name="T1" fmla="*/ 0 h 50"/>
                <a:gd name="T2" fmla="*/ 592 w 592"/>
                <a:gd name="T3" fmla="*/ 41 h 50"/>
                <a:gd name="T4" fmla="*/ 592 w 592"/>
                <a:gd name="T5" fmla="*/ 50 h 50"/>
                <a:gd name="T6" fmla="*/ 0 w 592"/>
                <a:gd name="T7" fmla="*/ 12 h 50"/>
                <a:gd name="T8" fmla="*/ 0 w 592"/>
                <a:gd name="T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50">
                  <a:moveTo>
                    <a:pt x="0" y="0"/>
                  </a:moveTo>
                  <a:lnTo>
                    <a:pt x="592" y="41"/>
                  </a:lnTo>
                  <a:lnTo>
                    <a:pt x="592" y="50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3" name="Freeform 135"/>
            <p:cNvSpPr/>
            <p:nvPr/>
          </p:nvSpPr>
          <p:spPr bwMode="auto">
            <a:xfrm>
              <a:off x="3694" y="641"/>
              <a:ext cx="713" cy="234"/>
            </a:xfrm>
            <a:custGeom>
              <a:avLst/>
              <a:gdLst>
                <a:gd name="T0" fmla="*/ 0 w 713"/>
                <a:gd name="T1" fmla="*/ 7 h 234"/>
                <a:gd name="T2" fmla="*/ 713 w 713"/>
                <a:gd name="T3" fmla="*/ 234 h 234"/>
                <a:gd name="T4" fmla="*/ 713 w 713"/>
                <a:gd name="T5" fmla="*/ 222 h 234"/>
                <a:gd name="T6" fmla="*/ 0 w 713"/>
                <a:gd name="T7" fmla="*/ 0 h 234"/>
                <a:gd name="T8" fmla="*/ 0 w 713"/>
                <a:gd name="T9" fmla="*/ 7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3" h="234">
                  <a:moveTo>
                    <a:pt x="0" y="7"/>
                  </a:moveTo>
                  <a:lnTo>
                    <a:pt x="713" y="234"/>
                  </a:lnTo>
                  <a:lnTo>
                    <a:pt x="713" y="222"/>
                  </a:lnTo>
                  <a:lnTo>
                    <a:pt x="0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4" name="Freeform 136"/>
            <p:cNvSpPr/>
            <p:nvPr/>
          </p:nvSpPr>
          <p:spPr bwMode="auto">
            <a:xfrm>
              <a:off x="4338" y="697"/>
              <a:ext cx="705" cy="464"/>
            </a:xfrm>
            <a:custGeom>
              <a:avLst/>
              <a:gdLst>
                <a:gd name="T0" fmla="*/ 0 w 705"/>
                <a:gd name="T1" fmla="*/ 15 h 464"/>
                <a:gd name="T2" fmla="*/ 701 w 705"/>
                <a:gd name="T3" fmla="*/ 464 h 464"/>
                <a:gd name="T4" fmla="*/ 705 w 705"/>
                <a:gd name="T5" fmla="*/ 457 h 464"/>
                <a:gd name="T6" fmla="*/ 7 w 705"/>
                <a:gd name="T7" fmla="*/ 0 h 464"/>
                <a:gd name="T8" fmla="*/ 0 w 705"/>
                <a:gd name="T9" fmla="*/ 15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5" h="464">
                  <a:moveTo>
                    <a:pt x="0" y="15"/>
                  </a:moveTo>
                  <a:lnTo>
                    <a:pt x="701" y="464"/>
                  </a:lnTo>
                  <a:lnTo>
                    <a:pt x="705" y="457"/>
                  </a:lnTo>
                  <a:lnTo>
                    <a:pt x="7" y="0"/>
                  </a:lnTo>
                  <a:lnTo>
                    <a:pt x="0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5" name="Freeform 137"/>
            <p:cNvSpPr/>
            <p:nvPr/>
          </p:nvSpPr>
          <p:spPr bwMode="auto">
            <a:xfrm>
              <a:off x="5086" y="2111"/>
              <a:ext cx="301" cy="850"/>
            </a:xfrm>
            <a:custGeom>
              <a:avLst/>
              <a:gdLst>
                <a:gd name="T0" fmla="*/ 301 w 301"/>
                <a:gd name="T1" fmla="*/ 0 h 850"/>
                <a:gd name="T2" fmla="*/ 12 w 301"/>
                <a:gd name="T3" fmla="*/ 850 h 850"/>
                <a:gd name="T4" fmla="*/ 0 w 301"/>
                <a:gd name="T5" fmla="*/ 850 h 850"/>
                <a:gd name="T6" fmla="*/ 289 w 301"/>
                <a:gd name="T7" fmla="*/ 0 h 850"/>
                <a:gd name="T8" fmla="*/ 301 w 301"/>
                <a:gd name="T9" fmla="*/ 0 h 8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1" h="850">
                  <a:moveTo>
                    <a:pt x="301" y="0"/>
                  </a:moveTo>
                  <a:lnTo>
                    <a:pt x="12" y="850"/>
                  </a:lnTo>
                  <a:lnTo>
                    <a:pt x="0" y="850"/>
                  </a:lnTo>
                  <a:lnTo>
                    <a:pt x="289" y="0"/>
                  </a:lnTo>
                  <a:lnTo>
                    <a:pt x="30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6" name="Freeform 138"/>
            <p:cNvSpPr/>
            <p:nvPr/>
          </p:nvSpPr>
          <p:spPr bwMode="auto">
            <a:xfrm>
              <a:off x="4359" y="3018"/>
              <a:ext cx="703" cy="469"/>
            </a:xfrm>
            <a:custGeom>
              <a:avLst/>
              <a:gdLst>
                <a:gd name="T0" fmla="*/ 0 w 703"/>
                <a:gd name="T1" fmla="*/ 469 h 469"/>
                <a:gd name="T2" fmla="*/ 703 w 703"/>
                <a:gd name="T3" fmla="*/ 5 h 469"/>
                <a:gd name="T4" fmla="*/ 692 w 703"/>
                <a:gd name="T5" fmla="*/ 0 h 469"/>
                <a:gd name="T6" fmla="*/ 0 w 703"/>
                <a:gd name="T7" fmla="*/ 459 h 469"/>
                <a:gd name="T8" fmla="*/ 0 w 703"/>
                <a:gd name="T9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3" h="469">
                  <a:moveTo>
                    <a:pt x="0" y="469"/>
                  </a:moveTo>
                  <a:lnTo>
                    <a:pt x="703" y="5"/>
                  </a:lnTo>
                  <a:lnTo>
                    <a:pt x="692" y="0"/>
                  </a:lnTo>
                  <a:lnTo>
                    <a:pt x="0" y="459"/>
                  </a:lnTo>
                  <a:lnTo>
                    <a:pt x="0" y="4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7" name="Freeform 139"/>
            <p:cNvSpPr/>
            <p:nvPr/>
          </p:nvSpPr>
          <p:spPr bwMode="auto">
            <a:xfrm>
              <a:off x="2929" y="3229"/>
              <a:ext cx="521" cy="213"/>
            </a:xfrm>
            <a:custGeom>
              <a:avLst/>
              <a:gdLst>
                <a:gd name="T0" fmla="*/ 0 w 521"/>
                <a:gd name="T1" fmla="*/ 11 h 213"/>
                <a:gd name="T2" fmla="*/ 521 w 521"/>
                <a:gd name="T3" fmla="*/ 213 h 213"/>
                <a:gd name="T4" fmla="*/ 521 w 521"/>
                <a:gd name="T5" fmla="*/ 196 h 213"/>
                <a:gd name="T6" fmla="*/ 7 w 521"/>
                <a:gd name="T7" fmla="*/ 0 h 213"/>
                <a:gd name="T8" fmla="*/ 0 w 521"/>
                <a:gd name="T9" fmla="*/ 11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213">
                  <a:moveTo>
                    <a:pt x="0" y="11"/>
                  </a:moveTo>
                  <a:lnTo>
                    <a:pt x="521" y="213"/>
                  </a:lnTo>
                  <a:lnTo>
                    <a:pt x="521" y="196"/>
                  </a:lnTo>
                  <a:lnTo>
                    <a:pt x="7" y="0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8" name="Freeform 140"/>
            <p:cNvSpPr/>
            <p:nvPr/>
          </p:nvSpPr>
          <p:spPr bwMode="auto">
            <a:xfrm>
              <a:off x="2460" y="2537"/>
              <a:ext cx="431" cy="658"/>
            </a:xfrm>
            <a:custGeom>
              <a:avLst/>
              <a:gdLst>
                <a:gd name="T0" fmla="*/ 0 w 431"/>
                <a:gd name="T1" fmla="*/ 0 h 658"/>
                <a:gd name="T2" fmla="*/ 419 w 431"/>
                <a:gd name="T3" fmla="*/ 658 h 658"/>
                <a:gd name="T4" fmla="*/ 431 w 431"/>
                <a:gd name="T5" fmla="*/ 651 h 658"/>
                <a:gd name="T6" fmla="*/ 12 w 431"/>
                <a:gd name="T7" fmla="*/ 0 h 658"/>
                <a:gd name="T8" fmla="*/ 0 w 431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1" h="658">
                  <a:moveTo>
                    <a:pt x="0" y="0"/>
                  </a:moveTo>
                  <a:lnTo>
                    <a:pt x="419" y="658"/>
                  </a:lnTo>
                  <a:lnTo>
                    <a:pt x="431" y="651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9" name="Rectangle 141"/>
            <p:cNvSpPr>
              <a:spLocks noChangeArrowheads="1"/>
            </p:cNvSpPr>
            <p:nvPr/>
          </p:nvSpPr>
          <p:spPr bwMode="auto">
            <a:xfrm>
              <a:off x="2446" y="1716"/>
              <a:ext cx="9" cy="76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0" name="Freeform 142"/>
            <p:cNvSpPr/>
            <p:nvPr/>
          </p:nvSpPr>
          <p:spPr bwMode="auto">
            <a:xfrm>
              <a:off x="2467" y="1026"/>
              <a:ext cx="393" cy="635"/>
            </a:xfrm>
            <a:custGeom>
              <a:avLst/>
              <a:gdLst>
                <a:gd name="T0" fmla="*/ 0 w 393"/>
                <a:gd name="T1" fmla="*/ 623 h 635"/>
                <a:gd name="T2" fmla="*/ 381 w 393"/>
                <a:gd name="T3" fmla="*/ 0 h 635"/>
                <a:gd name="T4" fmla="*/ 393 w 393"/>
                <a:gd name="T5" fmla="*/ 0 h 635"/>
                <a:gd name="T6" fmla="*/ 12 w 393"/>
                <a:gd name="T7" fmla="*/ 635 h 635"/>
                <a:gd name="T8" fmla="*/ 0 w 393"/>
                <a:gd name="T9" fmla="*/ 623 h 6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3" h="635">
                  <a:moveTo>
                    <a:pt x="0" y="623"/>
                  </a:moveTo>
                  <a:lnTo>
                    <a:pt x="381" y="0"/>
                  </a:lnTo>
                  <a:lnTo>
                    <a:pt x="393" y="0"/>
                  </a:lnTo>
                  <a:lnTo>
                    <a:pt x="12" y="635"/>
                  </a:lnTo>
                  <a:lnTo>
                    <a:pt x="0" y="6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1" name="Freeform 143"/>
            <p:cNvSpPr/>
            <p:nvPr/>
          </p:nvSpPr>
          <p:spPr bwMode="auto">
            <a:xfrm>
              <a:off x="2616" y="1034"/>
              <a:ext cx="247" cy="741"/>
            </a:xfrm>
            <a:custGeom>
              <a:avLst/>
              <a:gdLst>
                <a:gd name="T0" fmla="*/ 235 w 247"/>
                <a:gd name="T1" fmla="*/ 0 h 741"/>
                <a:gd name="T2" fmla="*/ 0 w 247"/>
                <a:gd name="T3" fmla="*/ 734 h 741"/>
                <a:gd name="T4" fmla="*/ 17 w 247"/>
                <a:gd name="T5" fmla="*/ 741 h 741"/>
                <a:gd name="T6" fmla="*/ 247 w 247"/>
                <a:gd name="T7" fmla="*/ 0 h 741"/>
                <a:gd name="T8" fmla="*/ 235 w 247"/>
                <a:gd name="T9" fmla="*/ 0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741">
                  <a:moveTo>
                    <a:pt x="235" y="0"/>
                  </a:moveTo>
                  <a:lnTo>
                    <a:pt x="0" y="734"/>
                  </a:lnTo>
                  <a:lnTo>
                    <a:pt x="17" y="741"/>
                  </a:lnTo>
                  <a:lnTo>
                    <a:pt x="247" y="0"/>
                  </a:lnTo>
                  <a:lnTo>
                    <a:pt x="2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2" name="Freeform 144"/>
            <p:cNvSpPr/>
            <p:nvPr/>
          </p:nvSpPr>
          <p:spPr bwMode="auto">
            <a:xfrm>
              <a:off x="3429" y="659"/>
              <a:ext cx="222" cy="431"/>
            </a:xfrm>
            <a:custGeom>
              <a:avLst/>
              <a:gdLst>
                <a:gd name="T0" fmla="*/ 208 w 222"/>
                <a:gd name="T1" fmla="*/ 0 h 431"/>
                <a:gd name="T2" fmla="*/ 0 w 222"/>
                <a:gd name="T3" fmla="*/ 424 h 431"/>
                <a:gd name="T4" fmla="*/ 9 w 222"/>
                <a:gd name="T5" fmla="*/ 431 h 431"/>
                <a:gd name="T6" fmla="*/ 222 w 222"/>
                <a:gd name="T7" fmla="*/ 0 h 431"/>
                <a:gd name="T8" fmla="*/ 208 w 222"/>
                <a:gd name="T9" fmla="*/ 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2" h="431">
                  <a:moveTo>
                    <a:pt x="208" y="0"/>
                  </a:moveTo>
                  <a:lnTo>
                    <a:pt x="0" y="424"/>
                  </a:lnTo>
                  <a:lnTo>
                    <a:pt x="9" y="431"/>
                  </a:lnTo>
                  <a:lnTo>
                    <a:pt x="222" y="0"/>
                  </a:lnTo>
                  <a:lnTo>
                    <a:pt x="20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3" name="Freeform 145"/>
            <p:cNvSpPr/>
            <p:nvPr/>
          </p:nvSpPr>
          <p:spPr bwMode="auto">
            <a:xfrm>
              <a:off x="3455" y="882"/>
              <a:ext cx="961" cy="239"/>
            </a:xfrm>
            <a:custGeom>
              <a:avLst/>
              <a:gdLst>
                <a:gd name="T0" fmla="*/ 0 w 961"/>
                <a:gd name="T1" fmla="*/ 225 h 239"/>
                <a:gd name="T2" fmla="*/ 961 w 961"/>
                <a:gd name="T3" fmla="*/ 0 h 239"/>
                <a:gd name="T4" fmla="*/ 961 w 961"/>
                <a:gd name="T5" fmla="*/ 12 h 239"/>
                <a:gd name="T6" fmla="*/ 0 w 961"/>
                <a:gd name="T7" fmla="*/ 239 h 239"/>
                <a:gd name="T8" fmla="*/ 0 w 961"/>
                <a:gd name="T9" fmla="*/ 225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1" h="239">
                  <a:moveTo>
                    <a:pt x="0" y="225"/>
                  </a:moveTo>
                  <a:lnTo>
                    <a:pt x="961" y="0"/>
                  </a:lnTo>
                  <a:lnTo>
                    <a:pt x="961" y="12"/>
                  </a:lnTo>
                  <a:lnTo>
                    <a:pt x="0" y="239"/>
                  </a:lnTo>
                  <a:lnTo>
                    <a:pt x="0" y="2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4" name="Freeform 146"/>
            <p:cNvSpPr/>
            <p:nvPr/>
          </p:nvSpPr>
          <p:spPr bwMode="auto">
            <a:xfrm>
              <a:off x="3445" y="1131"/>
              <a:ext cx="838" cy="608"/>
            </a:xfrm>
            <a:custGeom>
              <a:avLst/>
              <a:gdLst>
                <a:gd name="T0" fmla="*/ 0 w 838"/>
                <a:gd name="T1" fmla="*/ 0 h 608"/>
                <a:gd name="T2" fmla="*/ 838 w 838"/>
                <a:gd name="T3" fmla="*/ 594 h 608"/>
                <a:gd name="T4" fmla="*/ 829 w 838"/>
                <a:gd name="T5" fmla="*/ 608 h 608"/>
                <a:gd name="T6" fmla="*/ 0 w 838"/>
                <a:gd name="T7" fmla="*/ 16 h 608"/>
                <a:gd name="T8" fmla="*/ 0 w 838"/>
                <a:gd name="T9" fmla="*/ 0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8" h="608">
                  <a:moveTo>
                    <a:pt x="0" y="0"/>
                  </a:moveTo>
                  <a:lnTo>
                    <a:pt x="838" y="594"/>
                  </a:lnTo>
                  <a:lnTo>
                    <a:pt x="829" y="608"/>
                  </a:lnTo>
                  <a:lnTo>
                    <a:pt x="0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5" name="Freeform 147"/>
            <p:cNvSpPr/>
            <p:nvPr/>
          </p:nvSpPr>
          <p:spPr bwMode="auto">
            <a:xfrm>
              <a:off x="2455" y="1839"/>
              <a:ext cx="159" cy="637"/>
            </a:xfrm>
            <a:custGeom>
              <a:avLst/>
              <a:gdLst>
                <a:gd name="T0" fmla="*/ 147 w 159"/>
                <a:gd name="T1" fmla="*/ 0 h 637"/>
                <a:gd name="T2" fmla="*/ 0 w 159"/>
                <a:gd name="T3" fmla="*/ 637 h 637"/>
                <a:gd name="T4" fmla="*/ 17 w 159"/>
                <a:gd name="T5" fmla="*/ 637 h 637"/>
                <a:gd name="T6" fmla="*/ 159 w 159"/>
                <a:gd name="T7" fmla="*/ 0 h 637"/>
                <a:gd name="T8" fmla="*/ 147 w 159"/>
                <a:gd name="T9" fmla="*/ 0 h 6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637">
                  <a:moveTo>
                    <a:pt x="147" y="0"/>
                  </a:moveTo>
                  <a:lnTo>
                    <a:pt x="0" y="637"/>
                  </a:lnTo>
                  <a:lnTo>
                    <a:pt x="17" y="637"/>
                  </a:lnTo>
                  <a:lnTo>
                    <a:pt x="159" y="0"/>
                  </a:lnTo>
                  <a:lnTo>
                    <a:pt x="14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6" name="Freeform 148"/>
            <p:cNvSpPr/>
            <p:nvPr/>
          </p:nvSpPr>
          <p:spPr bwMode="auto">
            <a:xfrm>
              <a:off x="4326" y="700"/>
              <a:ext cx="107" cy="147"/>
            </a:xfrm>
            <a:custGeom>
              <a:avLst/>
              <a:gdLst>
                <a:gd name="T0" fmla="*/ 0 w 107"/>
                <a:gd name="T1" fmla="*/ 12 h 147"/>
                <a:gd name="T2" fmla="*/ 90 w 107"/>
                <a:gd name="T3" fmla="*/ 147 h 147"/>
                <a:gd name="T4" fmla="*/ 107 w 107"/>
                <a:gd name="T5" fmla="*/ 147 h 147"/>
                <a:gd name="T6" fmla="*/ 12 w 107"/>
                <a:gd name="T7" fmla="*/ 0 h 147"/>
                <a:gd name="T8" fmla="*/ 0 w 107"/>
                <a:gd name="T9" fmla="*/ 12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" h="147">
                  <a:moveTo>
                    <a:pt x="0" y="12"/>
                  </a:moveTo>
                  <a:lnTo>
                    <a:pt x="90" y="147"/>
                  </a:lnTo>
                  <a:lnTo>
                    <a:pt x="107" y="147"/>
                  </a:lnTo>
                  <a:lnTo>
                    <a:pt x="12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7" name="Freeform 149"/>
            <p:cNvSpPr/>
            <p:nvPr/>
          </p:nvSpPr>
          <p:spPr bwMode="auto">
            <a:xfrm>
              <a:off x="4475" y="882"/>
              <a:ext cx="564" cy="279"/>
            </a:xfrm>
            <a:custGeom>
              <a:avLst/>
              <a:gdLst>
                <a:gd name="T0" fmla="*/ 0 w 564"/>
                <a:gd name="T1" fmla="*/ 17 h 279"/>
                <a:gd name="T2" fmla="*/ 564 w 564"/>
                <a:gd name="T3" fmla="*/ 279 h 279"/>
                <a:gd name="T4" fmla="*/ 564 w 564"/>
                <a:gd name="T5" fmla="*/ 268 h 279"/>
                <a:gd name="T6" fmla="*/ 0 w 564"/>
                <a:gd name="T7" fmla="*/ 0 h 279"/>
                <a:gd name="T8" fmla="*/ 0 w 564"/>
                <a:gd name="T9" fmla="*/ 17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4" h="279">
                  <a:moveTo>
                    <a:pt x="0" y="17"/>
                  </a:moveTo>
                  <a:lnTo>
                    <a:pt x="564" y="279"/>
                  </a:lnTo>
                  <a:lnTo>
                    <a:pt x="564" y="268"/>
                  </a:lnTo>
                  <a:lnTo>
                    <a:pt x="0" y="0"/>
                  </a:lnTo>
                  <a:lnTo>
                    <a:pt x="0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8" name="Freeform 150"/>
            <p:cNvSpPr/>
            <p:nvPr/>
          </p:nvSpPr>
          <p:spPr bwMode="auto">
            <a:xfrm>
              <a:off x="4461" y="899"/>
              <a:ext cx="592" cy="658"/>
            </a:xfrm>
            <a:custGeom>
              <a:avLst/>
              <a:gdLst>
                <a:gd name="T0" fmla="*/ 0 w 592"/>
                <a:gd name="T1" fmla="*/ 7 h 658"/>
                <a:gd name="T2" fmla="*/ 582 w 592"/>
                <a:gd name="T3" fmla="*/ 658 h 658"/>
                <a:gd name="T4" fmla="*/ 592 w 592"/>
                <a:gd name="T5" fmla="*/ 648 h 658"/>
                <a:gd name="T6" fmla="*/ 14 w 592"/>
                <a:gd name="T7" fmla="*/ 0 h 658"/>
                <a:gd name="T8" fmla="*/ 0 w 592"/>
                <a:gd name="T9" fmla="*/ 7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658">
                  <a:moveTo>
                    <a:pt x="0" y="7"/>
                  </a:moveTo>
                  <a:lnTo>
                    <a:pt x="582" y="658"/>
                  </a:lnTo>
                  <a:lnTo>
                    <a:pt x="592" y="648"/>
                  </a:lnTo>
                  <a:lnTo>
                    <a:pt x="14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9" name="Freeform 151"/>
            <p:cNvSpPr/>
            <p:nvPr/>
          </p:nvSpPr>
          <p:spPr bwMode="auto">
            <a:xfrm>
              <a:off x="4324" y="913"/>
              <a:ext cx="123" cy="795"/>
            </a:xfrm>
            <a:custGeom>
              <a:avLst/>
              <a:gdLst>
                <a:gd name="T0" fmla="*/ 111 w 123"/>
                <a:gd name="T1" fmla="*/ 0 h 795"/>
                <a:gd name="T2" fmla="*/ 0 w 123"/>
                <a:gd name="T3" fmla="*/ 795 h 795"/>
                <a:gd name="T4" fmla="*/ 16 w 123"/>
                <a:gd name="T5" fmla="*/ 795 h 795"/>
                <a:gd name="T6" fmla="*/ 123 w 123"/>
                <a:gd name="T7" fmla="*/ 0 h 795"/>
                <a:gd name="T8" fmla="*/ 111 w 123"/>
                <a:gd name="T9" fmla="*/ 0 h 7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795">
                  <a:moveTo>
                    <a:pt x="111" y="0"/>
                  </a:moveTo>
                  <a:lnTo>
                    <a:pt x="0" y="795"/>
                  </a:lnTo>
                  <a:lnTo>
                    <a:pt x="16" y="795"/>
                  </a:lnTo>
                  <a:lnTo>
                    <a:pt x="123" y="0"/>
                  </a:lnTo>
                  <a:lnTo>
                    <a:pt x="11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0" name="Freeform 152"/>
            <p:cNvSpPr/>
            <p:nvPr/>
          </p:nvSpPr>
          <p:spPr bwMode="auto">
            <a:xfrm>
              <a:off x="4345" y="1796"/>
              <a:ext cx="424" cy="485"/>
            </a:xfrm>
            <a:custGeom>
              <a:avLst/>
              <a:gdLst>
                <a:gd name="T0" fmla="*/ 0 w 424"/>
                <a:gd name="T1" fmla="*/ 5 h 485"/>
                <a:gd name="T2" fmla="*/ 410 w 424"/>
                <a:gd name="T3" fmla="*/ 485 h 485"/>
                <a:gd name="T4" fmla="*/ 424 w 424"/>
                <a:gd name="T5" fmla="*/ 478 h 485"/>
                <a:gd name="T6" fmla="*/ 14 w 424"/>
                <a:gd name="T7" fmla="*/ 0 h 485"/>
                <a:gd name="T8" fmla="*/ 0 w 424"/>
                <a:gd name="T9" fmla="*/ 5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4" h="485">
                  <a:moveTo>
                    <a:pt x="0" y="5"/>
                  </a:moveTo>
                  <a:lnTo>
                    <a:pt x="410" y="485"/>
                  </a:lnTo>
                  <a:lnTo>
                    <a:pt x="424" y="478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1" name="Freeform 153"/>
            <p:cNvSpPr/>
            <p:nvPr/>
          </p:nvSpPr>
          <p:spPr bwMode="auto">
            <a:xfrm>
              <a:off x="2477" y="2518"/>
              <a:ext cx="414" cy="308"/>
            </a:xfrm>
            <a:custGeom>
              <a:avLst/>
              <a:gdLst>
                <a:gd name="T0" fmla="*/ 0 w 414"/>
                <a:gd name="T1" fmla="*/ 7 h 308"/>
                <a:gd name="T2" fmla="*/ 402 w 414"/>
                <a:gd name="T3" fmla="*/ 308 h 308"/>
                <a:gd name="T4" fmla="*/ 414 w 414"/>
                <a:gd name="T5" fmla="*/ 299 h 308"/>
                <a:gd name="T6" fmla="*/ 9 w 414"/>
                <a:gd name="T7" fmla="*/ 0 h 308"/>
                <a:gd name="T8" fmla="*/ 0 w 414"/>
                <a:gd name="T9" fmla="*/ 7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4" h="308">
                  <a:moveTo>
                    <a:pt x="0" y="7"/>
                  </a:moveTo>
                  <a:lnTo>
                    <a:pt x="402" y="308"/>
                  </a:lnTo>
                  <a:lnTo>
                    <a:pt x="414" y="299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2" name="Freeform 154"/>
            <p:cNvSpPr/>
            <p:nvPr/>
          </p:nvSpPr>
          <p:spPr bwMode="auto">
            <a:xfrm>
              <a:off x="4994" y="1621"/>
              <a:ext cx="80" cy="885"/>
            </a:xfrm>
            <a:custGeom>
              <a:avLst/>
              <a:gdLst>
                <a:gd name="T0" fmla="*/ 73 w 80"/>
                <a:gd name="T1" fmla="*/ 0 h 885"/>
                <a:gd name="T2" fmla="*/ 0 w 80"/>
                <a:gd name="T3" fmla="*/ 885 h 885"/>
                <a:gd name="T4" fmla="*/ 9 w 80"/>
                <a:gd name="T5" fmla="*/ 885 h 885"/>
                <a:gd name="T6" fmla="*/ 80 w 80"/>
                <a:gd name="T7" fmla="*/ 0 h 885"/>
                <a:gd name="T8" fmla="*/ 73 w 80"/>
                <a:gd name="T9" fmla="*/ 0 h 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885">
                  <a:moveTo>
                    <a:pt x="73" y="0"/>
                  </a:moveTo>
                  <a:lnTo>
                    <a:pt x="0" y="885"/>
                  </a:lnTo>
                  <a:lnTo>
                    <a:pt x="9" y="885"/>
                  </a:lnTo>
                  <a:lnTo>
                    <a:pt x="80" y="0"/>
                  </a:lnTo>
                  <a:lnTo>
                    <a:pt x="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3" name="Freeform 155"/>
            <p:cNvSpPr/>
            <p:nvPr/>
          </p:nvSpPr>
          <p:spPr bwMode="auto">
            <a:xfrm>
              <a:off x="5022" y="2104"/>
              <a:ext cx="355" cy="412"/>
            </a:xfrm>
            <a:custGeom>
              <a:avLst/>
              <a:gdLst>
                <a:gd name="T0" fmla="*/ 0 w 355"/>
                <a:gd name="T1" fmla="*/ 405 h 412"/>
                <a:gd name="T2" fmla="*/ 344 w 355"/>
                <a:gd name="T3" fmla="*/ 0 h 412"/>
                <a:gd name="T4" fmla="*/ 355 w 355"/>
                <a:gd name="T5" fmla="*/ 7 h 412"/>
                <a:gd name="T6" fmla="*/ 10 w 355"/>
                <a:gd name="T7" fmla="*/ 412 h 412"/>
                <a:gd name="T8" fmla="*/ 0 w 355"/>
                <a:gd name="T9" fmla="*/ 405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5" h="412">
                  <a:moveTo>
                    <a:pt x="0" y="405"/>
                  </a:moveTo>
                  <a:lnTo>
                    <a:pt x="344" y="0"/>
                  </a:lnTo>
                  <a:lnTo>
                    <a:pt x="355" y="7"/>
                  </a:lnTo>
                  <a:lnTo>
                    <a:pt x="10" y="412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4" name="Freeform 156"/>
            <p:cNvSpPr/>
            <p:nvPr/>
          </p:nvSpPr>
          <p:spPr bwMode="auto">
            <a:xfrm>
              <a:off x="4788" y="2310"/>
              <a:ext cx="184" cy="213"/>
            </a:xfrm>
            <a:custGeom>
              <a:avLst/>
              <a:gdLst>
                <a:gd name="T0" fmla="*/ 0 w 184"/>
                <a:gd name="T1" fmla="*/ 7 h 213"/>
                <a:gd name="T2" fmla="*/ 177 w 184"/>
                <a:gd name="T3" fmla="*/ 213 h 213"/>
                <a:gd name="T4" fmla="*/ 184 w 184"/>
                <a:gd name="T5" fmla="*/ 201 h 213"/>
                <a:gd name="T6" fmla="*/ 12 w 184"/>
                <a:gd name="T7" fmla="*/ 0 h 213"/>
                <a:gd name="T8" fmla="*/ 0 w 184"/>
                <a:gd name="T9" fmla="*/ 7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4" h="213">
                  <a:moveTo>
                    <a:pt x="0" y="7"/>
                  </a:moveTo>
                  <a:lnTo>
                    <a:pt x="177" y="213"/>
                  </a:lnTo>
                  <a:lnTo>
                    <a:pt x="184" y="201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5" name="Freeform 157"/>
            <p:cNvSpPr/>
            <p:nvPr/>
          </p:nvSpPr>
          <p:spPr bwMode="auto">
            <a:xfrm>
              <a:off x="4729" y="2575"/>
              <a:ext cx="253" cy="414"/>
            </a:xfrm>
            <a:custGeom>
              <a:avLst/>
              <a:gdLst>
                <a:gd name="T0" fmla="*/ 246 w 253"/>
                <a:gd name="T1" fmla="*/ 0 h 414"/>
                <a:gd name="T2" fmla="*/ 0 w 253"/>
                <a:gd name="T3" fmla="*/ 398 h 414"/>
                <a:gd name="T4" fmla="*/ 0 w 253"/>
                <a:gd name="T5" fmla="*/ 414 h 414"/>
                <a:gd name="T6" fmla="*/ 253 w 253"/>
                <a:gd name="T7" fmla="*/ 10 h 414"/>
                <a:gd name="T8" fmla="*/ 246 w 253"/>
                <a:gd name="T9" fmla="*/ 0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3" h="414">
                  <a:moveTo>
                    <a:pt x="246" y="0"/>
                  </a:moveTo>
                  <a:lnTo>
                    <a:pt x="0" y="398"/>
                  </a:lnTo>
                  <a:lnTo>
                    <a:pt x="0" y="414"/>
                  </a:lnTo>
                  <a:lnTo>
                    <a:pt x="253" y="10"/>
                  </a:lnTo>
                  <a:lnTo>
                    <a:pt x="24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6" name="Freeform 158"/>
            <p:cNvSpPr/>
            <p:nvPr/>
          </p:nvSpPr>
          <p:spPr bwMode="auto">
            <a:xfrm>
              <a:off x="4018" y="2554"/>
              <a:ext cx="943" cy="324"/>
            </a:xfrm>
            <a:custGeom>
              <a:avLst/>
              <a:gdLst>
                <a:gd name="T0" fmla="*/ 0 w 943"/>
                <a:gd name="T1" fmla="*/ 312 h 324"/>
                <a:gd name="T2" fmla="*/ 943 w 943"/>
                <a:gd name="T3" fmla="*/ 0 h 324"/>
                <a:gd name="T4" fmla="*/ 943 w 943"/>
                <a:gd name="T5" fmla="*/ 14 h 324"/>
                <a:gd name="T6" fmla="*/ 0 w 943"/>
                <a:gd name="T7" fmla="*/ 324 h 324"/>
                <a:gd name="T8" fmla="*/ 0 w 943"/>
                <a:gd name="T9" fmla="*/ 312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3" h="324">
                  <a:moveTo>
                    <a:pt x="0" y="312"/>
                  </a:moveTo>
                  <a:lnTo>
                    <a:pt x="943" y="0"/>
                  </a:lnTo>
                  <a:lnTo>
                    <a:pt x="943" y="14"/>
                  </a:lnTo>
                  <a:lnTo>
                    <a:pt x="0" y="324"/>
                  </a:lnTo>
                  <a:lnTo>
                    <a:pt x="0" y="3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7" name="Freeform 159"/>
            <p:cNvSpPr/>
            <p:nvPr/>
          </p:nvSpPr>
          <p:spPr bwMode="auto">
            <a:xfrm>
              <a:off x="2938" y="2866"/>
              <a:ext cx="671" cy="607"/>
            </a:xfrm>
            <a:custGeom>
              <a:avLst/>
              <a:gdLst>
                <a:gd name="T0" fmla="*/ 0 w 671"/>
                <a:gd name="T1" fmla="*/ 7 h 607"/>
                <a:gd name="T2" fmla="*/ 661 w 671"/>
                <a:gd name="T3" fmla="*/ 607 h 607"/>
                <a:gd name="T4" fmla="*/ 671 w 671"/>
                <a:gd name="T5" fmla="*/ 607 h 607"/>
                <a:gd name="T6" fmla="*/ 12 w 671"/>
                <a:gd name="T7" fmla="*/ 0 h 607"/>
                <a:gd name="T8" fmla="*/ 0 w 671"/>
                <a:gd name="T9" fmla="*/ 7 h 6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1" h="607">
                  <a:moveTo>
                    <a:pt x="0" y="7"/>
                  </a:moveTo>
                  <a:lnTo>
                    <a:pt x="661" y="607"/>
                  </a:lnTo>
                  <a:lnTo>
                    <a:pt x="671" y="607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8" name="Freeform 160"/>
            <p:cNvSpPr/>
            <p:nvPr/>
          </p:nvSpPr>
          <p:spPr bwMode="auto">
            <a:xfrm>
              <a:off x="4546" y="3001"/>
              <a:ext cx="507" cy="299"/>
            </a:xfrm>
            <a:custGeom>
              <a:avLst/>
              <a:gdLst>
                <a:gd name="T0" fmla="*/ 0 w 507"/>
                <a:gd name="T1" fmla="*/ 292 h 299"/>
                <a:gd name="T2" fmla="*/ 500 w 507"/>
                <a:gd name="T3" fmla="*/ 0 h 299"/>
                <a:gd name="T4" fmla="*/ 507 w 507"/>
                <a:gd name="T5" fmla="*/ 12 h 299"/>
                <a:gd name="T6" fmla="*/ 5 w 507"/>
                <a:gd name="T7" fmla="*/ 299 h 299"/>
                <a:gd name="T8" fmla="*/ 0 w 507"/>
                <a:gd name="T9" fmla="*/ 292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99">
                  <a:moveTo>
                    <a:pt x="0" y="292"/>
                  </a:moveTo>
                  <a:lnTo>
                    <a:pt x="500" y="0"/>
                  </a:lnTo>
                  <a:lnTo>
                    <a:pt x="507" y="12"/>
                  </a:lnTo>
                  <a:lnTo>
                    <a:pt x="5" y="299"/>
                  </a:lnTo>
                  <a:lnTo>
                    <a:pt x="0" y="2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9" name="Freeform 161"/>
            <p:cNvSpPr/>
            <p:nvPr/>
          </p:nvSpPr>
          <p:spPr bwMode="auto">
            <a:xfrm>
              <a:off x="3658" y="3314"/>
              <a:ext cx="831" cy="187"/>
            </a:xfrm>
            <a:custGeom>
              <a:avLst/>
              <a:gdLst>
                <a:gd name="T0" fmla="*/ 0 w 831"/>
                <a:gd name="T1" fmla="*/ 173 h 187"/>
                <a:gd name="T2" fmla="*/ 831 w 831"/>
                <a:gd name="T3" fmla="*/ 0 h 187"/>
                <a:gd name="T4" fmla="*/ 831 w 831"/>
                <a:gd name="T5" fmla="*/ 12 h 187"/>
                <a:gd name="T6" fmla="*/ 10 w 831"/>
                <a:gd name="T7" fmla="*/ 187 h 187"/>
                <a:gd name="T8" fmla="*/ 0 w 831"/>
                <a:gd name="T9" fmla="*/ 173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1" h="187">
                  <a:moveTo>
                    <a:pt x="0" y="173"/>
                  </a:moveTo>
                  <a:lnTo>
                    <a:pt x="831" y="0"/>
                  </a:lnTo>
                  <a:lnTo>
                    <a:pt x="831" y="12"/>
                  </a:lnTo>
                  <a:lnTo>
                    <a:pt x="10" y="187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0" name="Oval 162"/>
            <p:cNvSpPr>
              <a:spLocks noChangeArrowheads="1"/>
            </p:cNvSpPr>
            <p:nvPr/>
          </p:nvSpPr>
          <p:spPr bwMode="auto">
            <a:xfrm>
              <a:off x="5107" y="1699"/>
              <a:ext cx="67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1" name="Freeform 163"/>
            <p:cNvSpPr/>
            <p:nvPr/>
          </p:nvSpPr>
          <p:spPr bwMode="auto">
            <a:xfrm>
              <a:off x="2640" y="1140"/>
              <a:ext cx="746" cy="644"/>
            </a:xfrm>
            <a:custGeom>
              <a:avLst/>
              <a:gdLst>
                <a:gd name="T0" fmla="*/ 0 w 746"/>
                <a:gd name="T1" fmla="*/ 635 h 644"/>
                <a:gd name="T2" fmla="*/ 739 w 746"/>
                <a:gd name="T3" fmla="*/ 0 h 644"/>
                <a:gd name="T4" fmla="*/ 746 w 746"/>
                <a:gd name="T5" fmla="*/ 10 h 644"/>
                <a:gd name="T6" fmla="*/ 12 w 746"/>
                <a:gd name="T7" fmla="*/ 644 h 644"/>
                <a:gd name="T8" fmla="*/ 0 w 746"/>
                <a:gd name="T9" fmla="*/ 635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6" h="644">
                  <a:moveTo>
                    <a:pt x="0" y="635"/>
                  </a:moveTo>
                  <a:lnTo>
                    <a:pt x="739" y="0"/>
                  </a:lnTo>
                  <a:lnTo>
                    <a:pt x="746" y="10"/>
                  </a:lnTo>
                  <a:lnTo>
                    <a:pt x="12" y="644"/>
                  </a:lnTo>
                  <a:lnTo>
                    <a:pt x="0" y="6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2" name="Freeform 164"/>
            <p:cNvSpPr/>
            <p:nvPr/>
          </p:nvSpPr>
          <p:spPr bwMode="auto">
            <a:xfrm>
              <a:off x="2612" y="1839"/>
              <a:ext cx="298" cy="966"/>
            </a:xfrm>
            <a:custGeom>
              <a:avLst/>
              <a:gdLst>
                <a:gd name="T0" fmla="*/ 0 w 298"/>
                <a:gd name="T1" fmla="*/ 7 h 966"/>
                <a:gd name="T2" fmla="*/ 286 w 298"/>
                <a:gd name="T3" fmla="*/ 966 h 966"/>
                <a:gd name="T4" fmla="*/ 298 w 298"/>
                <a:gd name="T5" fmla="*/ 959 h 966"/>
                <a:gd name="T6" fmla="*/ 11 w 298"/>
                <a:gd name="T7" fmla="*/ 0 h 966"/>
                <a:gd name="T8" fmla="*/ 0 w 298"/>
                <a:gd name="T9" fmla="*/ 7 h 9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966">
                  <a:moveTo>
                    <a:pt x="0" y="7"/>
                  </a:moveTo>
                  <a:lnTo>
                    <a:pt x="286" y="966"/>
                  </a:lnTo>
                  <a:lnTo>
                    <a:pt x="298" y="959"/>
                  </a:lnTo>
                  <a:lnTo>
                    <a:pt x="11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3" name="Freeform 165"/>
            <p:cNvSpPr/>
            <p:nvPr/>
          </p:nvSpPr>
          <p:spPr bwMode="auto">
            <a:xfrm>
              <a:off x="3983" y="2116"/>
              <a:ext cx="232" cy="720"/>
            </a:xfrm>
            <a:custGeom>
              <a:avLst/>
              <a:gdLst>
                <a:gd name="T0" fmla="*/ 222 w 232"/>
                <a:gd name="T1" fmla="*/ 0 h 720"/>
                <a:gd name="T2" fmla="*/ 0 w 232"/>
                <a:gd name="T3" fmla="*/ 720 h 720"/>
                <a:gd name="T4" fmla="*/ 12 w 232"/>
                <a:gd name="T5" fmla="*/ 720 h 720"/>
                <a:gd name="T6" fmla="*/ 232 w 232"/>
                <a:gd name="T7" fmla="*/ 7 h 720"/>
                <a:gd name="T8" fmla="*/ 222 w 232"/>
                <a:gd name="T9" fmla="*/ 0 h 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2" h="720">
                  <a:moveTo>
                    <a:pt x="222" y="0"/>
                  </a:moveTo>
                  <a:lnTo>
                    <a:pt x="0" y="720"/>
                  </a:lnTo>
                  <a:lnTo>
                    <a:pt x="12" y="720"/>
                  </a:lnTo>
                  <a:lnTo>
                    <a:pt x="232" y="7"/>
                  </a:lnTo>
                  <a:lnTo>
                    <a:pt x="22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4" name="Freeform 166"/>
            <p:cNvSpPr/>
            <p:nvPr/>
          </p:nvSpPr>
          <p:spPr bwMode="auto">
            <a:xfrm>
              <a:off x="2896" y="1003"/>
              <a:ext cx="478" cy="118"/>
            </a:xfrm>
            <a:custGeom>
              <a:avLst/>
              <a:gdLst>
                <a:gd name="T0" fmla="*/ 0 w 478"/>
                <a:gd name="T1" fmla="*/ 14 h 118"/>
                <a:gd name="T2" fmla="*/ 478 w 478"/>
                <a:gd name="T3" fmla="*/ 118 h 118"/>
                <a:gd name="T4" fmla="*/ 478 w 478"/>
                <a:gd name="T5" fmla="*/ 104 h 118"/>
                <a:gd name="T6" fmla="*/ 7 w 478"/>
                <a:gd name="T7" fmla="*/ 0 h 118"/>
                <a:gd name="T8" fmla="*/ 0 w 478"/>
                <a:gd name="T9" fmla="*/ 14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118">
                  <a:moveTo>
                    <a:pt x="0" y="14"/>
                  </a:moveTo>
                  <a:lnTo>
                    <a:pt x="478" y="118"/>
                  </a:lnTo>
                  <a:lnTo>
                    <a:pt x="478" y="104"/>
                  </a:lnTo>
                  <a:lnTo>
                    <a:pt x="7" y="0"/>
                  </a:lnTo>
                  <a:lnTo>
                    <a:pt x="0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5" name="Freeform 167"/>
            <p:cNvSpPr/>
            <p:nvPr/>
          </p:nvSpPr>
          <p:spPr bwMode="auto">
            <a:xfrm>
              <a:off x="4366" y="1592"/>
              <a:ext cx="689" cy="164"/>
            </a:xfrm>
            <a:custGeom>
              <a:avLst/>
              <a:gdLst>
                <a:gd name="T0" fmla="*/ 0 w 689"/>
                <a:gd name="T1" fmla="*/ 152 h 164"/>
                <a:gd name="T2" fmla="*/ 682 w 689"/>
                <a:gd name="T3" fmla="*/ 0 h 164"/>
                <a:gd name="T4" fmla="*/ 689 w 689"/>
                <a:gd name="T5" fmla="*/ 12 h 164"/>
                <a:gd name="T6" fmla="*/ 0 w 689"/>
                <a:gd name="T7" fmla="*/ 164 h 164"/>
                <a:gd name="T8" fmla="*/ 0 w 689"/>
                <a:gd name="T9" fmla="*/ 152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164">
                  <a:moveTo>
                    <a:pt x="0" y="152"/>
                  </a:moveTo>
                  <a:lnTo>
                    <a:pt x="682" y="0"/>
                  </a:lnTo>
                  <a:lnTo>
                    <a:pt x="689" y="12"/>
                  </a:lnTo>
                  <a:lnTo>
                    <a:pt x="0" y="164"/>
                  </a:lnTo>
                  <a:lnTo>
                    <a:pt x="0" y="1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6" name="Freeform 168"/>
            <p:cNvSpPr/>
            <p:nvPr/>
          </p:nvSpPr>
          <p:spPr bwMode="auto">
            <a:xfrm>
              <a:off x="3995" y="2899"/>
              <a:ext cx="499" cy="396"/>
            </a:xfrm>
            <a:custGeom>
              <a:avLst/>
              <a:gdLst>
                <a:gd name="T0" fmla="*/ 0 w 499"/>
                <a:gd name="T1" fmla="*/ 5 h 396"/>
                <a:gd name="T2" fmla="*/ 499 w 499"/>
                <a:gd name="T3" fmla="*/ 396 h 396"/>
                <a:gd name="T4" fmla="*/ 499 w 499"/>
                <a:gd name="T5" fmla="*/ 384 h 396"/>
                <a:gd name="T6" fmla="*/ 14 w 499"/>
                <a:gd name="T7" fmla="*/ 0 h 396"/>
                <a:gd name="T8" fmla="*/ 0 w 499"/>
                <a:gd name="T9" fmla="*/ 5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9" h="396">
                  <a:moveTo>
                    <a:pt x="0" y="5"/>
                  </a:moveTo>
                  <a:lnTo>
                    <a:pt x="499" y="396"/>
                  </a:lnTo>
                  <a:lnTo>
                    <a:pt x="499" y="384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7" name="Freeform 169"/>
            <p:cNvSpPr/>
            <p:nvPr/>
          </p:nvSpPr>
          <p:spPr bwMode="auto">
            <a:xfrm>
              <a:off x="3651" y="2918"/>
              <a:ext cx="306" cy="547"/>
            </a:xfrm>
            <a:custGeom>
              <a:avLst/>
              <a:gdLst>
                <a:gd name="T0" fmla="*/ 0 w 306"/>
                <a:gd name="T1" fmla="*/ 540 h 547"/>
                <a:gd name="T2" fmla="*/ 294 w 306"/>
                <a:gd name="T3" fmla="*/ 0 h 547"/>
                <a:gd name="T4" fmla="*/ 306 w 306"/>
                <a:gd name="T5" fmla="*/ 0 h 547"/>
                <a:gd name="T6" fmla="*/ 10 w 306"/>
                <a:gd name="T7" fmla="*/ 547 h 547"/>
                <a:gd name="T8" fmla="*/ 0 w 306"/>
                <a:gd name="T9" fmla="*/ 540 h 5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6" h="547">
                  <a:moveTo>
                    <a:pt x="0" y="540"/>
                  </a:moveTo>
                  <a:lnTo>
                    <a:pt x="294" y="0"/>
                  </a:lnTo>
                  <a:lnTo>
                    <a:pt x="306" y="0"/>
                  </a:lnTo>
                  <a:lnTo>
                    <a:pt x="10" y="547"/>
                  </a:lnTo>
                  <a:lnTo>
                    <a:pt x="0" y="5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8" name="Rectangle 170"/>
            <p:cNvSpPr>
              <a:spLocks noChangeArrowheads="1"/>
            </p:cNvSpPr>
            <p:nvPr/>
          </p:nvSpPr>
          <p:spPr bwMode="auto">
            <a:xfrm>
              <a:off x="2910" y="2881"/>
              <a:ext cx="9" cy="30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9" name="Freeform 171"/>
            <p:cNvSpPr/>
            <p:nvPr/>
          </p:nvSpPr>
          <p:spPr bwMode="auto">
            <a:xfrm>
              <a:off x="3334" y="2109"/>
              <a:ext cx="611" cy="741"/>
            </a:xfrm>
            <a:custGeom>
              <a:avLst/>
              <a:gdLst>
                <a:gd name="T0" fmla="*/ 0 w 611"/>
                <a:gd name="T1" fmla="*/ 7 h 741"/>
                <a:gd name="T2" fmla="*/ 599 w 611"/>
                <a:gd name="T3" fmla="*/ 741 h 741"/>
                <a:gd name="T4" fmla="*/ 611 w 611"/>
                <a:gd name="T5" fmla="*/ 736 h 741"/>
                <a:gd name="T6" fmla="*/ 12 w 611"/>
                <a:gd name="T7" fmla="*/ 0 h 741"/>
                <a:gd name="T8" fmla="*/ 0 w 611"/>
                <a:gd name="T9" fmla="*/ 7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741">
                  <a:moveTo>
                    <a:pt x="0" y="7"/>
                  </a:moveTo>
                  <a:lnTo>
                    <a:pt x="599" y="741"/>
                  </a:lnTo>
                  <a:lnTo>
                    <a:pt x="611" y="736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530" name="Group 4"/>
          <p:cNvGrpSpPr>
            <a:grpSpLocks noChangeAspect="1"/>
          </p:cNvGrpSpPr>
          <p:nvPr/>
        </p:nvGrpSpPr>
        <p:grpSpPr bwMode="auto">
          <a:xfrm>
            <a:off x="-2449219" y="1043957"/>
            <a:ext cx="4898437" cy="4770086"/>
            <a:chOff x="2410" y="593"/>
            <a:chExt cx="3015" cy="2936"/>
          </a:xfrm>
          <a:solidFill>
            <a:srgbClr val="248C80"/>
          </a:solidFill>
        </p:grpSpPr>
        <p:sp>
          <p:nvSpPr>
            <p:cNvPr id="531" name="Freeform 5"/>
            <p:cNvSpPr/>
            <p:nvPr/>
          </p:nvSpPr>
          <p:spPr bwMode="auto">
            <a:xfrm>
              <a:off x="5079" y="1202"/>
              <a:ext cx="66" cy="509"/>
            </a:xfrm>
            <a:custGeom>
              <a:avLst/>
              <a:gdLst>
                <a:gd name="T0" fmla="*/ 0 w 66"/>
                <a:gd name="T1" fmla="*/ 9 h 509"/>
                <a:gd name="T2" fmla="*/ 54 w 66"/>
                <a:gd name="T3" fmla="*/ 509 h 509"/>
                <a:gd name="T4" fmla="*/ 66 w 66"/>
                <a:gd name="T5" fmla="*/ 509 h 509"/>
                <a:gd name="T6" fmla="*/ 9 w 66"/>
                <a:gd name="T7" fmla="*/ 0 h 509"/>
                <a:gd name="T8" fmla="*/ 0 w 66"/>
                <a:gd name="T9" fmla="*/ 9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509">
                  <a:moveTo>
                    <a:pt x="0" y="9"/>
                  </a:moveTo>
                  <a:lnTo>
                    <a:pt x="54" y="509"/>
                  </a:lnTo>
                  <a:lnTo>
                    <a:pt x="66" y="509"/>
                  </a:lnTo>
                  <a:lnTo>
                    <a:pt x="9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2" name="Freeform 6"/>
            <p:cNvSpPr/>
            <p:nvPr/>
          </p:nvSpPr>
          <p:spPr bwMode="auto">
            <a:xfrm>
              <a:off x="5079" y="1195"/>
              <a:ext cx="303" cy="854"/>
            </a:xfrm>
            <a:custGeom>
              <a:avLst/>
              <a:gdLst>
                <a:gd name="T0" fmla="*/ 14 w 303"/>
                <a:gd name="T1" fmla="*/ 0 h 854"/>
                <a:gd name="T2" fmla="*/ 303 w 303"/>
                <a:gd name="T3" fmla="*/ 854 h 854"/>
                <a:gd name="T4" fmla="*/ 287 w 303"/>
                <a:gd name="T5" fmla="*/ 854 h 854"/>
                <a:gd name="T6" fmla="*/ 0 w 303"/>
                <a:gd name="T7" fmla="*/ 11 h 854"/>
                <a:gd name="T8" fmla="*/ 14 w 303"/>
                <a:gd name="T9" fmla="*/ 0 h 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3" h="854">
                  <a:moveTo>
                    <a:pt x="14" y="0"/>
                  </a:moveTo>
                  <a:lnTo>
                    <a:pt x="303" y="854"/>
                  </a:lnTo>
                  <a:lnTo>
                    <a:pt x="287" y="854"/>
                  </a:lnTo>
                  <a:lnTo>
                    <a:pt x="0" y="11"/>
                  </a:lnTo>
                  <a:lnTo>
                    <a:pt x="1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3" name="Freeform 7"/>
            <p:cNvSpPr/>
            <p:nvPr/>
          </p:nvSpPr>
          <p:spPr bwMode="auto">
            <a:xfrm>
              <a:off x="5074" y="1202"/>
              <a:ext cx="12" cy="345"/>
            </a:xfrm>
            <a:custGeom>
              <a:avLst/>
              <a:gdLst>
                <a:gd name="T0" fmla="*/ 0 w 12"/>
                <a:gd name="T1" fmla="*/ 0 h 345"/>
                <a:gd name="T2" fmla="*/ 0 w 12"/>
                <a:gd name="T3" fmla="*/ 345 h 345"/>
                <a:gd name="T4" fmla="*/ 12 w 12"/>
                <a:gd name="T5" fmla="*/ 345 h 345"/>
                <a:gd name="T6" fmla="*/ 12 w 12"/>
                <a:gd name="T7" fmla="*/ 12 h 345"/>
                <a:gd name="T8" fmla="*/ 0 w 12"/>
                <a:gd name="T9" fmla="*/ 0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345">
                  <a:moveTo>
                    <a:pt x="0" y="0"/>
                  </a:moveTo>
                  <a:lnTo>
                    <a:pt x="0" y="345"/>
                  </a:lnTo>
                  <a:lnTo>
                    <a:pt x="12" y="345"/>
                  </a:lnTo>
                  <a:lnTo>
                    <a:pt x="12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4" name="Rectangle 8"/>
            <p:cNvSpPr>
              <a:spLocks noChangeArrowheads="1"/>
            </p:cNvSpPr>
            <p:nvPr/>
          </p:nvSpPr>
          <p:spPr bwMode="auto">
            <a:xfrm>
              <a:off x="3658" y="3501"/>
              <a:ext cx="647" cy="1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5" name="Freeform 9"/>
            <p:cNvSpPr/>
            <p:nvPr/>
          </p:nvSpPr>
          <p:spPr bwMode="auto">
            <a:xfrm>
              <a:off x="3488" y="3446"/>
              <a:ext cx="118" cy="48"/>
            </a:xfrm>
            <a:custGeom>
              <a:avLst/>
              <a:gdLst>
                <a:gd name="T0" fmla="*/ 0 w 118"/>
                <a:gd name="T1" fmla="*/ 10 h 48"/>
                <a:gd name="T2" fmla="*/ 111 w 118"/>
                <a:gd name="T3" fmla="*/ 48 h 48"/>
                <a:gd name="T4" fmla="*/ 118 w 118"/>
                <a:gd name="T5" fmla="*/ 36 h 48"/>
                <a:gd name="T6" fmla="*/ 14 w 118"/>
                <a:gd name="T7" fmla="*/ 0 h 48"/>
                <a:gd name="T8" fmla="*/ 0 w 118"/>
                <a:gd name="T9" fmla="*/ 1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48">
                  <a:moveTo>
                    <a:pt x="0" y="10"/>
                  </a:moveTo>
                  <a:lnTo>
                    <a:pt x="111" y="48"/>
                  </a:lnTo>
                  <a:lnTo>
                    <a:pt x="118" y="36"/>
                  </a:lnTo>
                  <a:lnTo>
                    <a:pt x="14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6" name="Freeform 10"/>
            <p:cNvSpPr/>
            <p:nvPr/>
          </p:nvSpPr>
          <p:spPr bwMode="auto">
            <a:xfrm>
              <a:off x="2830" y="1026"/>
              <a:ext cx="30" cy="256"/>
            </a:xfrm>
            <a:custGeom>
              <a:avLst/>
              <a:gdLst>
                <a:gd name="T0" fmla="*/ 30 w 30"/>
                <a:gd name="T1" fmla="*/ 0 h 256"/>
                <a:gd name="T2" fmla="*/ 9 w 30"/>
                <a:gd name="T3" fmla="*/ 256 h 256"/>
                <a:gd name="T4" fmla="*/ 0 w 30"/>
                <a:gd name="T5" fmla="*/ 256 h 256"/>
                <a:gd name="T6" fmla="*/ 26 w 30"/>
                <a:gd name="T7" fmla="*/ 0 h 256"/>
                <a:gd name="T8" fmla="*/ 30 w 30"/>
                <a:gd name="T9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56">
                  <a:moveTo>
                    <a:pt x="30" y="0"/>
                  </a:moveTo>
                  <a:lnTo>
                    <a:pt x="9" y="256"/>
                  </a:lnTo>
                  <a:lnTo>
                    <a:pt x="0" y="256"/>
                  </a:lnTo>
                  <a:lnTo>
                    <a:pt x="26" y="0"/>
                  </a:lnTo>
                  <a:lnTo>
                    <a:pt x="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7" name="Freeform 11"/>
            <p:cNvSpPr/>
            <p:nvPr/>
          </p:nvSpPr>
          <p:spPr bwMode="auto">
            <a:xfrm>
              <a:off x="2841" y="773"/>
              <a:ext cx="604" cy="519"/>
            </a:xfrm>
            <a:custGeom>
              <a:avLst/>
              <a:gdLst>
                <a:gd name="T0" fmla="*/ 0 w 604"/>
                <a:gd name="T1" fmla="*/ 512 h 519"/>
                <a:gd name="T2" fmla="*/ 595 w 604"/>
                <a:gd name="T3" fmla="*/ 0 h 519"/>
                <a:gd name="T4" fmla="*/ 604 w 604"/>
                <a:gd name="T5" fmla="*/ 7 h 519"/>
                <a:gd name="T6" fmla="*/ 12 w 604"/>
                <a:gd name="T7" fmla="*/ 519 h 519"/>
                <a:gd name="T8" fmla="*/ 0 w 604"/>
                <a:gd name="T9" fmla="*/ 512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4" h="519">
                  <a:moveTo>
                    <a:pt x="0" y="512"/>
                  </a:moveTo>
                  <a:lnTo>
                    <a:pt x="595" y="0"/>
                  </a:lnTo>
                  <a:lnTo>
                    <a:pt x="604" y="7"/>
                  </a:lnTo>
                  <a:lnTo>
                    <a:pt x="12" y="519"/>
                  </a:lnTo>
                  <a:lnTo>
                    <a:pt x="0" y="5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8" name="Freeform 12"/>
            <p:cNvSpPr/>
            <p:nvPr/>
          </p:nvSpPr>
          <p:spPr bwMode="auto">
            <a:xfrm>
              <a:off x="2988" y="761"/>
              <a:ext cx="445" cy="192"/>
            </a:xfrm>
            <a:custGeom>
              <a:avLst/>
              <a:gdLst>
                <a:gd name="T0" fmla="*/ 445 w 445"/>
                <a:gd name="T1" fmla="*/ 17 h 192"/>
                <a:gd name="T2" fmla="*/ 3 w 445"/>
                <a:gd name="T3" fmla="*/ 192 h 192"/>
                <a:gd name="T4" fmla="*/ 0 w 445"/>
                <a:gd name="T5" fmla="*/ 187 h 192"/>
                <a:gd name="T6" fmla="*/ 445 w 445"/>
                <a:gd name="T7" fmla="*/ 0 h 192"/>
                <a:gd name="T8" fmla="*/ 445 w 445"/>
                <a:gd name="T9" fmla="*/ 17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5" h="192">
                  <a:moveTo>
                    <a:pt x="445" y="17"/>
                  </a:moveTo>
                  <a:lnTo>
                    <a:pt x="3" y="192"/>
                  </a:lnTo>
                  <a:lnTo>
                    <a:pt x="0" y="187"/>
                  </a:lnTo>
                  <a:lnTo>
                    <a:pt x="445" y="0"/>
                  </a:lnTo>
                  <a:lnTo>
                    <a:pt x="445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9" name="Freeform 13"/>
            <p:cNvSpPr/>
            <p:nvPr/>
          </p:nvSpPr>
          <p:spPr bwMode="auto">
            <a:xfrm>
              <a:off x="3478" y="650"/>
              <a:ext cx="159" cy="95"/>
            </a:xfrm>
            <a:custGeom>
              <a:avLst/>
              <a:gdLst>
                <a:gd name="T0" fmla="*/ 10 w 159"/>
                <a:gd name="T1" fmla="*/ 95 h 95"/>
                <a:gd name="T2" fmla="*/ 159 w 159"/>
                <a:gd name="T3" fmla="*/ 9 h 95"/>
                <a:gd name="T4" fmla="*/ 159 w 159"/>
                <a:gd name="T5" fmla="*/ 0 h 95"/>
                <a:gd name="T6" fmla="*/ 0 w 159"/>
                <a:gd name="T7" fmla="*/ 88 h 95"/>
                <a:gd name="T8" fmla="*/ 10 w 159"/>
                <a:gd name="T9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95">
                  <a:moveTo>
                    <a:pt x="10" y="95"/>
                  </a:moveTo>
                  <a:lnTo>
                    <a:pt x="159" y="9"/>
                  </a:lnTo>
                  <a:lnTo>
                    <a:pt x="159" y="0"/>
                  </a:lnTo>
                  <a:lnTo>
                    <a:pt x="0" y="88"/>
                  </a:lnTo>
                  <a:lnTo>
                    <a:pt x="10" y="9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0" name="Freeform 14"/>
            <p:cNvSpPr/>
            <p:nvPr/>
          </p:nvSpPr>
          <p:spPr bwMode="auto">
            <a:xfrm>
              <a:off x="3488" y="683"/>
              <a:ext cx="798" cy="74"/>
            </a:xfrm>
            <a:custGeom>
              <a:avLst/>
              <a:gdLst>
                <a:gd name="T0" fmla="*/ 0 w 798"/>
                <a:gd name="T1" fmla="*/ 62 h 74"/>
                <a:gd name="T2" fmla="*/ 798 w 798"/>
                <a:gd name="T3" fmla="*/ 0 h 74"/>
                <a:gd name="T4" fmla="*/ 798 w 798"/>
                <a:gd name="T5" fmla="*/ 10 h 74"/>
                <a:gd name="T6" fmla="*/ 0 w 798"/>
                <a:gd name="T7" fmla="*/ 74 h 74"/>
                <a:gd name="T8" fmla="*/ 0 w 798"/>
                <a:gd name="T9" fmla="*/ 6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8" h="74">
                  <a:moveTo>
                    <a:pt x="0" y="62"/>
                  </a:moveTo>
                  <a:lnTo>
                    <a:pt x="798" y="0"/>
                  </a:lnTo>
                  <a:lnTo>
                    <a:pt x="798" y="10"/>
                  </a:lnTo>
                  <a:lnTo>
                    <a:pt x="0" y="74"/>
                  </a:lnTo>
                  <a:lnTo>
                    <a:pt x="0" y="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1" name="Freeform 15"/>
            <p:cNvSpPr/>
            <p:nvPr/>
          </p:nvSpPr>
          <p:spPr bwMode="auto">
            <a:xfrm>
              <a:off x="3421" y="778"/>
              <a:ext cx="34" cy="308"/>
            </a:xfrm>
            <a:custGeom>
              <a:avLst/>
              <a:gdLst>
                <a:gd name="T0" fmla="*/ 29 w 34"/>
                <a:gd name="T1" fmla="*/ 0 h 308"/>
                <a:gd name="T2" fmla="*/ 0 w 34"/>
                <a:gd name="T3" fmla="*/ 308 h 308"/>
                <a:gd name="T4" fmla="*/ 12 w 34"/>
                <a:gd name="T5" fmla="*/ 308 h 308"/>
                <a:gd name="T6" fmla="*/ 34 w 34"/>
                <a:gd name="T7" fmla="*/ 0 h 308"/>
                <a:gd name="T8" fmla="*/ 29 w 34"/>
                <a:gd name="T9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308">
                  <a:moveTo>
                    <a:pt x="29" y="0"/>
                  </a:moveTo>
                  <a:lnTo>
                    <a:pt x="0" y="308"/>
                  </a:lnTo>
                  <a:lnTo>
                    <a:pt x="12" y="308"/>
                  </a:lnTo>
                  <a:lnTo>
                    <a:pt x="34" y="0"/>
                  </a:ln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2" name="Freeform 16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  <a:gd name="T10" fmla="*/ 0 w 571"/>
                <a:gd name="T11" fmla="*/ 11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3" name="Freeform 17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4" name="Freeform 18"/>
            <p:cNvSpPr/>
            <p:nvPr/>
          </p:nvSpPr>
          <p:spPr bwMode="auto">
            <a:xfrm>
              <a:off x="4087" y="693"/>
              <a:ext cx="225" cy="307"/>
            </a:xfrm>
            <a:custGeom>
              <a:avLst/>
              <a:gdLst>
                <a:gd name="T0" fmla="*/ 213 w 225"/>
                <a:gd name="T1" fmla="*/ 0 h 307"/>
                <a:gd name="T2" fmla="*/ 0 w 225"/>
                <a:gd name="T3" fmla="*/ 298 h 307"/>
                <a:gd name="T4" fmla="*/ 12 w 225"/>
                <a:gd name="T5" fmla="*/ 307 h 307"/>
                <a:gd name="T6" fmla="*/ 225 w 225"/>
                <a:gd name="T7" fmla="*/ 7 h 307"/>
                <a:gd name="T8" fmla="*/ 213 w 225"/>
                <a:gd name="T9" fmla="*/ 0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5" h="307">
                  <a:moveTo>
                    <a:pt x="213" y="0"/>
                  </a:moveTo>
                  <a:lnTo>
                    <a:pt x="0" y="298"/>
                  </a:lnTo>
                  <a:lnTo>
                    <a:pt x="12" y="307"/>
                  </a:lnTo>
                  <a:lnTo>
                    <a:pt x="225" y="7"/>
                  </a:lnTo>
                  <a:lnTo>
                    <a:pt x="21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5" name="Freeform 19"/>
            <p:cNvSpPr/>
            <p:nvPr/>
          </p:nvSpPr>
          <p:spPr bwMode="auto">
            <a:xfrm>
              <a:off x="2481" y="1318"/>
              <a:ext cx="339" cy="343"/>
            </a:xfrm>
            <a:custGeom>
              <a:avLst/>
              <a:gdLst>
                <a:gd name="T0" fmla="*/ 0 w 339"/>
                <a:gd name="T1" fmla="*/ 336 h 343"/>
                <a:gd name="T2" fmla="*/ 332 w 339"/>
                <a:gd name="T3" fmla="*/ 0 h 343"/>
                <a:gd name="T4" fmla="*/ 339 w 339"/>
                <a:gd name="T5" fmla="*/ 7 h 343"/>
                <a:gd name="T6" fmla="*/ 5 w 339"/>
                <a:gd name="T7" fmla="*/ 343 h 343"/>
                <a:gd name="T8" fmla="*/ 0 w 339"/>
                <a:gd name="T9" fmla="*/ 336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9" h="343">
                  <a:moveTo>
                    <a:pt x="0" y="336"/>
                  </a:moveTo>
                  <a:lnTo>
                    <a:pt x="332" y="0"/>
                  </a:lnTo>
                  <a:lnTo>
                    <a:pt x="339" y="7"/>
                  </a:lnTo>
                  <a:lnTo>
                    <a:pt x="5" y="343"/>
                  </a:lnTo>
                  <a:lnTo>
                    <a:pt x="0" y="3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6" name="Freeform 20"/>
            <p:cNvSpPr/>
            <p:nvPr/>
          </p:nvSpPr>
          <p:spPr bwMode="auto">
            <a:xfrm>
              <a:off x="2616" y="1332"/>
              <a:ext cx="209" cy="753"/>
            </a:xfrm>
            <a:custGeom>
              <a:avLst/>
              <a:gdLst>
                <a:gd name="T0" fmla="*/ 197 w 209"/>
                <a:gd name="T1" fmla="*/ 0 h 753"/>
                <a:gd name="T2" fmla="*/ 0 w 209"/>
                <a:gd name="T3" fmla="*/ 743 h 753"/>
                <a:gd name="T4" fmla="*/ 10 w 209"/>
                <a:gd name="T5" fmla="*/ 753 h 753"/>
                <a:gd name="T6" fmla="*/ 209 w 209"/>
                <a:gd name="T7" fmla="*/ 0 h 753"/>
                <a:gd name="T8" fmla="*/ 197 w 209"/>
                <a:gd name="T9" fmla="*/ 0 h 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753">
                  <a:moveTo>
                    <a:pt x="197" y="0"/>
                  </a:moveTo>
                  <a:lnTo>
                    <a:pt x="0" y="743"/>
                  </a:lnTo>
                  <a:lnTo>
                    <a:pt x="10" y="753"/>
                  </a:lnTo>
                  <a:lnTo>
                    <a:pt x="209" y="0"/>
                  </a:lnTo>
                  <a:lnTo>
                    <a:pt x="19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7" name="Freeform 21"/>
            <p:cNvSpPr/>
            <p:nvPr/>
          </p:nvSpPr>
          <p:spPr bwMode="auto">
            <a:xfrm>
              <a:off x="2477" y="1704"/>
              <a:ext cx="106" cy="92"/>
            </a:xfrm>
            <a:custGeom>
              <a:avLst/>
              <a:gdLst>
                <a:gd name="T0" fmla="*/ 0 w 106"/>
                <a:gd name="T1" fmla="*/ 7 h 92"/>
                <a:gd name="T2" fmla="*/ 94 w 106"/>
                <a:gd name="T3" fmla="*/ 92 h 92"/>
                <a:gd name="T4" fmla="*/ 106 w 106"/>
                <a:gd name="T5" fmla="*/ 75 h 92"/>
                <a:gd name="T6" fmla="*/ 9 w 106"/>
                <a:gd name="T7" fmla="*/ 0 h 92"/>
                <a:gd name="T8" fmla="*/ 0 w 106"/>
                <a:gd name="T9" fmla="*/ 7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92">
                  <a:moveTo>
                    <a:pt x="0" y="7"/>
                  </a:moveTo>
                  <a:lnTo>
                    <a:pt x="94" y="92"/>
                  </a:lnTo>
                  <a:lnTo>
                    <a:pt x="106" y="75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8" name="Freeform 22"/>
            <p:cNvSpPr/>
            <p:nvPr/>
          </p:nvSpPr>
          <p:spPr bwMode="auto">
            <a:xfrm>
              <a:off x="2451" y="1711"/>
              <a:ext cx="146" cy="374"/>
            </a:xfrm>
            <a:custGeom>
              <a:avLst/>
              <a:gdLst>
                <a:gd name="T0" fmla="*/ 0 w 146"/>
                <a:gd name="T1" fmla="*/ 0 h 374"/>
                <a:gd name="T2" fmla="*/ 135 w 146"/>
                <a:gd name="T3" fmla="*/ 374 h 374"/>
                <a:gd name="T4" fmla="*/ 146 w 146"/>
                <a:gd name="T5" fmla="*/ 374 h 374"/>
                <a:gd name="T6" fmla="*/ 11 w 146"/>
                <a:gd name="T7" fmla="*/ 0 h 374"/>
                <a:gd name="T8" fmla="*/ 0 w 146"/>
                <a:gd name="T9" fmla="*/ 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374">
                  <a:moveTo>
                    <a:pt x="0" y="0"/>
                  </a:moveTo>
                  <a:lnTo>
                    <a:pt x="135" y="374"/>
                  </a:lnTo>
                  <a:lnTo>
                    <a:pt x="146" y="374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9" name="Rectangle 23"/>
            <p:cNvSpPr>
              <a:spLocks noChangeArrowheads="1"/>
            </p:cNvSpPr>
            <p:nvPr/>
          </p:nvSpPr>
          <p:spPr bwMode="auto">
            <a:xfrm>
              <a:off x="3410" y="1164"/>
              <a:ext cx="11" cy="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0" name="Freeform 24"/>
            <p:cNvSpPr/>
            <p:nvPr/>
          </p:nvSpPr>
          <p:spPr bwMode="auto">
            <a:xfrm>
              <a:off x="2848" y="1202"/>
              <a:ext cx="538" cy="111"/>
            </a:xfrm>
            <a:custGeom>
              <a:avLst/>
              <a:gdLst>
                <a:gd name="T0" fmla="*/ 0 w 538"/>
                <a:gd name="T1" fmla="*/ 102 h 111"/>
                <a:gd name="T2" fmla="*/ 538 w 538"/>
                <a:gd name="T3" fmla="*/ 0 h 111"/>
                <a:gd name="T4" fmla="*/ 538 w 538"/>
                <a:gd name="T5" fmla="*/ 9 h 111"/>
                <a:gd name="T6" fmla="*/ 0 w 538"/>
                <a:gd name="T7" fmla="*/ 111 h 111"/>
                <a:gd name="T8" fmla="*/ 0 w 538"/>
                <a:gd name="T9" fmla="*/ 102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8" h="111">
                  <a:moveTo>
                    <a:pt x="0" y="102"/>
                  </a:moveTo>
                  <a:lnTo>
                    <a:pt x="538" y="0"/>
                  </a:lnTo>
                  <a:lnTo>
                    <a:pt x="538" y="9"/>
                  </a:lnTo>
                  <a:lnTo>
                    <a:pt x="0" y="111"/>
                  </a:lnTo>
                  <a:lnTo>
                    <a:pt x="0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1" name="Freeform 25"/>
            <p:cNvSpPr/>
            <p:nvPr/>
          </p:nvSpPr>
          <p:spPr bwMode="auto">
            <a:xfrm>
              <a:off x="2834" y="1320"/>
              <a:ext cx="287" cy="455"/>
            </a:xfrm>
            <a:custGeom>
              <a:avLst/>
              <a:gdLst>
                <a:gd name="T0" fmla="*/ 0 w 287"/>
                <a:gd name="T1" fmla="*/ 5 h 455"/>
                <a:gd name="T2" fmla="*/ 275 w 287"/>
                <a:gd name="T3" fmla="*/ 450 h 455"/>
                <a:gd name="T4" fmla="*/ 277 w 287"/>
                <a:gd name="T5" fmla="*/ 455 h 455"/>
                <a:gd name="T6" fmla="*/ 287 w 287"/>
                <a:gd name="T7" fmla="*/ 445 h 455"/>
                <a:gd name="T8" fmla="*/ 7 w 287"/>
                <a:gd name="T9" fmla="*/ 0 h 455"/>
                <a:gd name="T10" fmla="*/ 0 w 287"/>
                <a:gd name="T11" fmla="*/ 5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7" h="455">
                  <a:moveTo>
                    <a:pt x="0" y="5"/>
                  </a:moveTo>
                  <a:lnTo>
                    <a:pt x="275" y="450"/>
                  </a:lnTo>
                  <a:lnTo>
                    <a:pt x="277" y="455"/>
                  </a:lnTo>
                  <a:lnTo>
                    <a:pt x="287" y="445"/>
                  </a:lnTo>
                  <a:lnTo>
                    <a:pt x="7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2" name="Freeform 26"/>
            <p:cNvSpPr/>
            <p:nvPr/>
          </p:nvSpPr>
          <p:spPr bwMode="auto">
            <a:xfrm>
              <a:off x="3140" y="1221"/>
              <a:ext cx="270" cy="544"/>
            </a:xfrm>
            <a:custGeom>
              <a:avLst/>
              <a:gdLst>
                <a:gd name="T0" fmla="*/ 0 w 270"/>
                <a:gd name="T1" fmla="*/ 544 h 544"/>
                <a:gd name="T2" fmla="*/ 263 w 270"/>
                <a:gd name="T3" fmla="*/ 0 h 544"/>
                <a:gd name="T4" fmla="*/ 270 w 270"/>
                <a:gd name="T5" fmla="*/ 0 h 544"/>
                <a:gd name="T6" fmla="*/ 14 w 270"/>
                <a:gd name="T7" fmla="*/ 544 h 544"/>
                <a:gd name="T8" fmla="*/ 0 w 270"/>
                <a:gd name="T9" fmla="*/ 544 h 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0" h="544">
                  <a:moveTo>
                    <a:pt x="0" y="544"/>
                  </a:moveTo>
                  <a:lnTo>
                    <a:pt x="263" y="0"/>
                  </a:lnTo>
                  <a:lnTo>
                    <a:pt x="270" y="0"/>
                  </a:lnTo>
                  <a:lnTo>
                    <a:pt x="14" y="544"/>
                  </a:lnTo>
                  <a:lnTo>
                    <a:pt x="0" y="5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3" name="Freeform 27"/>
            <p:cNvSpPr/>
            <p:nvPr/>
          </p:nvSpPr>
          <p:spPr bwMode="auto">
            <a:xfrm>
              <a:off x="3317" y="1221"/>
              <a:ext cx="93" cy="809"/>
            </a:xfrm>
            <a:custGeom>
              <a:avLst/>
              <a:gdLst>
                <a:gd name="T0" fmla="*/ 83 w 93"/>
                <a:gd name="T1" fmla="*/ 0 h 809"/>
                <a:gd name="T2" fmla="*/ 0 w 93"/>
                <a:gd name="T3" fmla="*/ 809 h 809"/>
                <a:gd name="T4" fmla="*/ 12 w 93"/>
                <a:gd name="T5" fmla="*/ 809 h 809"/>
                <a:gd name="T6" fmla="*/ 93 w 93"/>
                <a:gd name="T7" fmla="*/ 0 h 809"/>
                <a:gd name="T8" fmla="*/ 83 w 93"/>
                <a:gd name="T9" fmla="*/ 0 h 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" h="809">
                  <a:moveTo>
                    <a:pt x="83" y="0"/>
                  </a:moveTo>
                  <a:lnTo>
                    <a:pt x="0" y="809"/>
                  </a:lnTo>
                  <a:lnTo>
                    <a:pt x="12" y="809"/>
                  </a:lnTo>
                  <a:lnTo>
                    <a:pt x="93" y="0"/>
                  </a:lnTo>
                  <a:lnTo>
                    <a:pt x="8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4" name="Freeform 28"/>
            <p:cNvSpPr/>
            <p:nvPr/>
          </p:nvSpPr>
          <p:spPr bwMode="auto">
            <a:xfrm>
              <a:off x="3438" y="1022"/>
              <a:ext cx="611" cy="180"/>
            </a:xfrm>
            <a:custGeom>
              <a:avLst/>
              <a:gdLst>
                <a:gd name="T0" fmla="*/ 0 w 611"/>
                <a:gd name="T1" fmla="*/ 165 h 180"/>
                <a:gd name="T2" fmla="*/ 611 w 611"/>
                <a:gd name="T3" fmla="*/ 0 h 180"/>
                <a:gd name="T4" fmla="*/ 611 w 611"/>
                <a:gd name="T5" fmla="*/ 14 h 180"/>
                <a:gd name="T6" fmla="*/ 0 w 611"/>
                <a:gd name="T7" fmla="*/ 180 h 180"/>
                <a:gd name="T8" fmla="*/ 0 w 611"/>
                <a:gd name="T9" fmla="*/ 165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180">
                  <a:moveTo>
                    <a:pt x="0" y="165"/>
                  </a:moveTo>
                  <a:lnTo>
                    <a:pt x="611" y="0"/>
                  </a:lnTo>
                  <a:lnTo>
                    <a:pt x="611" y="14"/>
                  </a:lnTo>
                  <a:lnTo>
                    <a:pt x="0" y="180"/>
                  </a:lnTo>
                  <a:lnTo>
                    <a:pt x="0" y="1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5" name="Freeform 29"/>
            <p:cNvSpPr/>
            <p:nvPr/>
          </p:nvSpPr>
          <p:spPr bwMode="auto">
            <a:xfrm>
              <a:off x="4340" y="702"/>
              <a:ext cx="377" cy="396"/>
            </a:xfrm>
            <a:custGeom>
              <a:avLst/>
              <a:gdLst>
                <a:gd name="T0" fmla="*/ 0 w 377"/>
                <a:gd name="T1" fmla="*/ 12 h 396"/>
                <a:gd name="T2" fmla="*/ 370 w 377"/>
                <a:gd name="T3" fmla="*/ 396 h 396"/>
                <a:gd name="T4" fmla="*/ 377 w 377"/>
                <a:gd name="T5" fmla="*/ 388 h 396"/>
                <a:gd name="T6" fmla="*/ 0 w 377"/>
                <a:gd name="T7" fmla="*/ 0 h 396"/>
                <a:gd name="T8" fmla="*/ 0 w 377"/>
                <a:gd name="T9" fmla="*/ 12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7" h="396">
                  <a:moveTo>
                    <a:pt x="0" y="12"/>
                  </a:moveTo>
                  <a:lnTo>
                    <a:pt x="370" y="396"/>
                  </a:lnTo>
                  <a:lnTo>
                    <a:pt x="377" y="388"/>
                  </a:lnTo>
                  <a:lnTo>
                    <a:pt x="0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6" name="Freeform 30"/>
            <p:cNvSpPr/>
            <p:nvPr/>
          </p:nvSpPr>
          <p:spPr bwMode="auto">
            <a:xfrm>
              <a:off x="4108" y="1015"/>
              <a:ext cx="597" cy="97"/>
            </a:xfrm>
            <a:custGeom>
              <a:avLst/>
              <a:gdLst>
                <a:gd name="T0" fmla="*/ 0 w 597"/>
                <a:gd name="T1" fmla="*/ 0 h 97"/>
                <a:gd name="T2" fmla="*/ 597 w 597"/>
                <a:gd name="T3" fmla="*/ 90 h 97"/>
                <a:gd name="T4" fmla="*/ 597 w 597"/>
                <a:gd name="T5" fmla="*/ 97 h 97"/>
                <a:gd name="T6" fmla="*/ 0 w 597"/>
                <a:gd name="T7" fmla="*/ 11 h 97"/>
                <a:gd name="T8" fmla="*/ 0 w 597"/>
                <a:gd name="T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97">
                  <a:moveTo>
                    <a:pt x="0" y="0"/>
                  </a:moveTo>
                  <a:lnTo>
                    <a:pt x="597" y="90"/>
                  </a:lnTo>
                  <a:lnTo>
                    <a:pt x="597" y="97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7" name="Freeform 31"/>
            <p:cNvSpPr/>
            <p:nvPr/>
          </p:nvSpPr>
          <p:spPr bwMode="auto">
            <a:xfrm>
              <a:off x="4759" y="1121"/>
              <a:ext cx="280" cy="55"/>
            </a:xfrm>
            <a:custGeom>
              <a:avLst/>
              <a:gdLst>
                <a:gd name="T0" fmla="*/ 5 w 280"/>
                <a:gd name="T1" fmla="*/ 0 h 55"/>
                <a:gd name="T2" fmla="*/ 280 w 280"/>
                <a:gd name="T3" fmla="*/ 40 h 55"/>
                <a:gd name="T4" fmla="*/ 280 w 280"/>
                <a:gd name="T5" fmla="*/ 55 h 55"/>
                <a:gd name="T6" fmla="*/ 0 w 280"/>
                <a:gd name="T7" fmla="*/ 7 h 55"/>
                <a:gd name="T8" fmla="*/ 5 w 280"/>
                <a:gd name="T9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0" h="55">
                  <a:moveTo>
                    <a:pt x="5" y="0"/>
                  </a:moveTo>
                  <a:lnTo>
                    <a:pt x="280" y="40"/>
                  </a:lnTo>
                  <a:lnTo>
                    <a:pt x="280" y="55"/>
                  </a:lnTo>
                  <a:lnTo>
                    <a:pt x="0" y="7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8" name="Freeform 32"/>
            <p:cNvSpPr/>
            <p:nvPr/>
          </p:nvSpPr>
          <p:spPr bwMode="auto">
            <a:xfrm>
              <a:off x="4745" y="1131"/>
              <a:ext cx="298" cy="447"/>
            </a:xfrm>
            <a:custGeom>
              <a:avLst/>
              <a:gdLst>
                <a:gd name="T0" fmla="*/ 0 w 298"/>
                <a:gd name="T1" fmla="*/ 9 h 447"/>
                <a:gd name="T2" fmla="*/ 294 w 298"/>
                <a:gd name="T3" fmla="*/ 447 h 447"/>
                <a:gd name="T4" fmla="*/ 298 w 298"/>
                <a:gd name="T5" fmla="*/ 440 h 447"/>
                <a:gd name="T6" fmla="*/ 7 w 298"/>
                <a:gd name="T7" fmla="*/ 0 h 447"/>
                <a:gd name="T8" fmla="*/ 0 w 298"/>
                <a:gd name="T9" fmla="*/ 9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447">
                  <a:moveTo>
                    <a:pt x="0" y="9"/>
                  </a:moveTo>
                  <a:lnTo>
                    <a:pt x="294" y="447"/>
                  </a:lnTo>
                  <a:lnTo>
                    <a:pt x="298" y="440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9" name="Freeform 33"/>
            <p:cNvSpPr/>
            <p:nvPr/>
          </p:nvSpPr>
          <p:spPr bwMode="auto">
            <a:xfrm>
              <a:off x="4551" y="1135"/>
              <a:ext cx="182" cy="422"/>
            </a:xfrm>
            <a:custGeom>
              <a:avLst/>
              <a:gdLst>
                <a:gd name="T0" fmla="*/ 173 w 182"/>
                <a:gd name="T1" fmla="*/ 0 h 422"/>
                <a:gd name="T2" fmla="*/ 0 w 182"/>
                <a:gd name="T3" fmla="*/ 422 h 422"/>
                <a:gd name="T4" fmla="*/ 12 w 182"/>
                <a:gd name="T5" fmla="*/ 422 h 422"/>
                <a:gd name="T6" fmla="*/ 182 w 182"/>
                <a:gd name="T7" fmla="*/ 0 h 422"/>
                <a:gd name="T8" fmla="*/ 173 w 182"/>
                <a:gd name="T9" fmla="*/ 0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2" h="422">
                  <a:moveTo>
                    <a:pt x="173" y="0"/>
                  </a:moveTo>
                  <a:lnTo>
                    <a:pt x="0" y="422"/>
                  </a:lnTo>
                  <a:lnTo>
                    <a:pt x="12" y="422"/>
                  </a:lnTo>
                  <a:lnTo>
                    <a:pt x="182" y="0"/>
                  </a:lnTo>
                  <a:lnTo>
                    <a:pt x="1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0" name="Freeform 34"/>
            <p:cNvSpPr/>
            <p:nvPr/>
          </p:nvSpPr>
          <p:spPr bwMode="auto">
            <a:xfrm>
              <a:off x="3414" y="1214"/>
              <a:ext cx="401" cy="388"/>
            </a:xfrm>
            <a:custGeom>
              <a:avLst/>
              <a:gdLst>
                <a:gd name="T0" fmla="*/ 0 w 401"/>
                <a:gd name="T1" fmla="*/ 0 h 388"/>
                <a:gd name="T2" fmla="*/ 393 w 401"/>
                <a:gd name="T3" fmla="*/ 388 h 388"/>
                <a:gd name="T4" fmla="*/ 401 w 401"/>
                <a:gd name="T5" fmla="*/ 378 h 388"/>
                <a:gd name="T6" fmla="*/ 12 w 401"/>
                <a:gd name="T7" fmla="*/ 0 h 388"/>
                <a:gd name="T8" fmla="*/ 0 w 40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1" h="388">
                  <a:moveTo>
                    <a:pt x="0" y="0"/>
                  </a:moveTo>
                  <a:lnTo>
                    <a:pt x="393" y="388"/>
                  </a:lnTo>
                  <a:lnTo>
                    <a:pt x="401" y="37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1" name="Freeform 35"/>
            <p:cNvSpPr/>
            <p:nvPr/>
          </p:nvSpPr>
          <p:spPr bwMode="auto">
            <a:xfrm>
              <a:off x="3833" y="1034"/>
              <a:ext cx="233" cy="558"/>
            </a:xfrm>
            <a:custGeom>
              <a:avLst/>
              <a:gdLst>
                <a:gd name="T0" fmla="*/ 225 w 233"/>
                <a:gd name="T1" fmla="*/ 0 h 558"/>
                <a:gd name="T2" fmla="*/ 0 w 233"/>
                <a:gd name="T3" fmla="*/ 558 h 558"/>
                <a:gd name="T4" fmla="*/ 10 w 233"/>
                <a:gd name="T5" fmla="*/ 558 h 558"/>
                <a:gd name="T6" fmla="*/ 233 w 233"/>
                <a:gd name="T7" fmla="*/ 0 h 558"/>
                <a:gd name="T8" fmla="*/ 225 w 233"/>
                <a:gd name="T9" fmla="*/ 0 h 5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3" h="558">
                  <a:moveTo>
                    <a:pt x="225" y="0"/>
                  </a:moveTo>
                  <a:lnTo>
                    <a:pt x="0" y="558"/>
                  </a:lnTo>
                  <a:lnTo>
                    <a:pt x="10" y="558"/>
                  </a:lnTo>
                  <a:lnTo>
                    <a:pt x="233" y="0"/>
                  </a:lnTo>
                  <a:lnTo>
                    <a:pt x="2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2" name="Freeform 36"/>
            <p:cNvSpPr/>
            <p:nvPr/>
          </p:nvSpPr>
          <p:spPr bwMode="auto">
            <a:xfrm>
              <a:off x="4087" y="1034"/>
              <a:ext cx="452" cy="530"/>
            </a:xfrm>
            <a:custGeom>
              <a:avLst/>
              <a:gdLst>
                <a:gd name="T0" fmla="*/ 0 w 452"/>
                <a:gd name="T1" fmla="*/ 0 h 530"/>
                <a:gd name="T2" fmla="*/ 440 w 452"/>
                <a:gd name="T3" fmla="*/ 530 h 530"/>
                <a:gd name="T4" fmla="*/ 452 w 452"/>
                <a:gd name="T5" fmla="*/ 528 h 530"/>
                <a:gd name="T6" fmla="*/ 12 w 452"/>
                <a:gd name="T7" fmla="*/ 0 h 530"/>
                <a:gd name="T8" fmla="*/ 0 w 452"/>
                <a:gd name="T9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2" h="530">
                  <a:moveTo>
                    <a:pt x="0" y="0"/>
                  </a:moveTo>
                  <a:lnTo>
                    <a:pt x="440" y="530"/>
                  </a:lnTo>
                  <a:lnTo>
                    <a:pt x="452" y="5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3" name="Freeform 37"/>
            <p:cNvSpPr/>
            <p:nvPr/>
          </p:nvSpPr>
          <p:spPr bwMode="auto">
            <a:xfrm>
              <a:off x="3836" y="1588"/>
              <a:ext cx="689" cy="23"/>
            </a:xfrm>
            <a:custGeom>
              <a:avLst/>
              <a:gdLst>
                <a:gd name="T0" fmla="*/ 0 w 689"/>
                <a:gd name="T1" fmla="*/ 16 h 23"/>
                <a:gd name="T2" fmla="*/ 689 w 689"/>
                <a:gd name="T3" fmla="*/ 0 h 23"/>
                <a:gd name="T4" fmla="*/ 689 w 689"/>
                <a:gd name="T5" fmla="*/ 7 h 23"/>
                <a:gd name="T6" fmla="*/ 12 w 689"/>
                <a:gd name="T7" fmla="*/ 23 h 23"/>
                <a:gd name="T8" fmla="*/ 0 w 689"/>
                <a:gd name="T9" fmla="*/ 16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23">
                  <a:moveTo>
                    <a:pt x="0" y="16"/>
                  </a:moveTo>
                  <a:lnTo>
                    <a:pt x="689" y="0"/>
                  </a:lnTo>
                  <a:lnTo>
                    <a:pt x="689" y="7"/>
                  </a:lnTo>
                  <a:lnTo>
                    <a:pt x="12" y="23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4" name="Freeform 38"/>
            <p:cNvSpPr/>
            <p:nvPr/>
          </p:nvSpPr>
          <p:spPr bwMode="auto">
            <a:xfrm>
              <a:off x="5093" y="1621"/>
              <a:ext cx="273" cy="428"/>
            </a:xfrm>
            <a:custGeom>
              <a:avLst/>
              <a:gdLst>
                <a:gd name="T0" fmla="*/ 0 w 273"/>
                <a:gd name="T1" fmla="*/ 0 h 428"/>
                <a:gd name="T2" fmla="*/ 263 w 273"/>
                <a:gd name="T3" fmla="*/ 428 h 428"/>
                <a:gd name="T4" fmla="*/ 273 w 273"/>
                <a:gd name="T5" fmla="*/ 428 h 428"/>
                <a:gd name="T6" fmla="*/ 12 w 273"/>
                <a:gd name="T7" fmla="*/ 0 h 428"/>
                <a:gd name="T8" fmla="*/ 0 w 27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3" h="428">
                  <a:moveTo>
                    <a:pt x="0" y="0"/>
                  </a:moveTo>
                  <a:lnTo>
                    <a:pt x="263" y="428"/>
                  </a:lnTo>
                  <a:lnTo>
                    <a:pt x="273" y="4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5" name="Freeform 39"/>
            <p:cNvSpPr/>
            <p:nvPr/>
          </p:nvSpPr>
          <p:spPr bwMode="auto">
            <a:xfrm>
              <a:off x="5070" y="1621"/>
              <a:ext cx="293" cy="428"/>
            </a:xfrm>
            <a:custGeom>
              <a:avLst/>
              <a:gdLst>
                <a:gd name="T0" fmla="*/ 0 w 293"/>
                <a:gd name="T1" fmla="*/ 0 h 428"/>
                <a:gd name="T2" fmla="*/ 286 w 293"/>
                <a:gd name="T3" fmla="*/ 428 h 428"/>
                <a:gd name="T4" fmla="*/ 293 w 293"/>
                <a:gd name="T5" fmla="*/ 421 h 428"/>
                <a:gd name="T6" fmla="*/ 16 w 293"/>
                <a:gd name="T7" fmla="*/ 0 h 428"/>
                <a:gd name="T8" fmla="*/ 0 w 29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3" h="428">
                  <a:moveTo>
                    <a:pt x="0" y="0"/>
                  </a:moveTo>
                  <a:lnTo>
                    <a:pt x="286" y="428"/>
                  </a:lnTo>
                  <a:lnTo>
                    <a:pt x="293" y="421"/>
                  </a:lnTo>
                  <a:lnTo>
                    <a:pt x="1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6" name="Freeform 40"/>
            <p:cNvSpPr/>
            <p:nvPr/>
          </p:nvSpPr>
          <p:spPr bwMode="auto">
            <a:xfrm>
              <a:off x="4568" y="1581"/>
              <a:ext cx="551" cy="156"/>
            </a:xfrm>
            <a:custGeom>
              <a:avLst/>
              <a:gdLst>
                <a:gd name="T0" fmla="*/ 0 w 551"/>
                <a:gd name="T1" fmla="*/ 0 h 156"/>
                <a:gd name="T2" fmla="*/ 551 w 551"/>
                <a:gd name="T3" fmla="*/ 146 h 156"/>
                <a:gd name="T4" fmla="*/ 539 w 551"/>
                <a:gd name="T5" fmla="*/ 156 h 156"/>
                <a:gd name="T6" fmla="*/ 0 w 551"/>
                <a:gd name="T7" fmla="*/ 11 h 156"/>
                <a:gd name="T8" fmla="*/ 0 w 551"/>
                <a:gd name="T9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1" h="156">
                  <a:moveTo>
                    <a:pt x="0" y="0"/>
                  </a:moveTo>
                  <a:lnTo>
                    <a:pt x="551" y="146"/>
                  </a:lnTo>
                  <a:lnTo>
                    <a:pt x="539" y="156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7" name="Freeform 41"/>
            <p:cNvSpPr/>
            <p:nvPr/>
          </p:nvSpPr>
          <p:spPr bwMode="auto">
            <a:xfrm>
              <a:off x="4546" y="1597"/>
              <a:ext cx="228" cy="677"/>
            </a:xfrm>
            <a:custGeom>
              <a:avLst/>
              <a:gdLst>
                <a:gd name="T0" fmla="*/ 0 w 228"/>
                <a:gd name="T1" fmla="*/ 0 h 677"/>
                <a:gd name="T2" fmla="*/ 223 w 228"/>
                <a:gd name="T3" fmla="*/ 677 h 677"/>
                <a:gd name="T4" fmla="*/ 228 w 228"/>
                <a:gd name="T5" fmla="*/ 677 h 677"/>
                <a:gd name="T6" fmla="*/ 10 w 228"/>
                <a:gd name="T7" fmla="*/ 0 h 677"/>
                <a:gd name="T8" fmla="*/ 0 w 228"/>
                <a:gd name="T9" fmla="*/ 0 h 6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8" h="677">
                  <a:moveTo>
                    <a:pt x="0" y="0"/>
                  </a:moveTo>
                  <a:lnTo>
                    <a:pt x="223" y="677"/>
                  </a:lnTo>
                  <a:lnTo>
                    <a:pt x="228" y="677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8" name="Freeform 42"/>
            <p:cNvSpPr/>
            <p:nvPr/>
          </p:nvSpPr>
          <p:spPr bwMode="auto">
            <a:xfrm>
              <a:off x="4229" y="1604"/>
              <a:ext cx="310" cy="481"/>
            </a:xfrm>
            <a:custGeom>
              <a:avLst/>
              <a:gdLst>
                <a:gd name="T0" fmla="*/ 0 w 310"/>
                <a:gd name="T1" fmla="*/ 481 h 481"/>
                <a:gd name="T2" fmla="*/ 301 w 310"/>
                <a:gd name="T3" fmla="*/ 0 h 481"/>
                <a:gd name="T4" fmla="*/ 310 w 310"/>
                <a:gd name="T5" fmla="*/ 0 h 481"/>
                <a:gd name="T6" fmla="*/ 7 w 310"/>
                <a:gd name="T7" fmla="*/ 481 h 481"/>
                <a:gd name="T8" fmla="*/ 0 w 310"/>
                <a:gd name="T9" fmla="*/ 481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0" h="481">
                  <a:moveTo>
                    <a:pt x="0" y="481"/>
                  </a:moveTo>
                  <a:lnTo>
                    <a:pt x="301" y="0"/>
                  </a:lnTo>
                  <a:lnTo>
                    <a:pt x="310" y="0"/>
                  </a:lnTo>
                  <a:lnTo>
                    <a:pt x="7" y="481"/>
                  </a:lnTo>
                  <a:lnTo>
                    <a:pt x="0" y="4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9" name="Freeform 43"/>
            <p:cNvSpPr/>
            <p:nvPr/>
          </p:nvSpPr>
          <p:spPr bwMode="auto">
            <a:xfrm>
              <a:off x="4217" y="1803"/>
              <a:ext cx="90" cy="282"/>
            </a:xfrm>
            <a:custGeom>
              <a:avLst/>
              <a:gdLst>
                <a:gd name="T0" fmla="*/ 81 w 90"/>
                <a:gd name="T1" fmla="*/ 0 h 282"/>
                <a:gd name="T2" fmla="*/ 0 w 90"/>
                <a:gd name="T3" fmla="*/ 282 h 282"/>
                <a:gd name="T4" fmla="*/ 7 w 90"/>
                <a:gd name="T5" fmla="*/ 282 h 282"/>
                <a:gd name="T6" fmla="*/ 90 w 90"/>
                <a:gd name="T7" fmla="*/ 0 h 282"/>
                <a:gd name="T8" fmla="*/ 81 w 90"/>
                <a:gd name="T9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282">
                  <a:moveTo>
                    <a:pt x="81" y="0"/>
                  </a:moveTo>
                  <a:lnTo>
                    <a:pt x="0" y="282"/>
                  </a:lnTo>
                  <a:lnTo>
                    <a:pt x="7" y="282"/>
                  </a:lnTo>
                  <a:lnTo>
                    <a:pt x="90" y="0"/>
                  </a:lnTo>
                  <a:lnTo>
                    <a:pt x="8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0" name="Freeform 44"/>
            <p:cNvSpPr/>
            <p:nvPr/>
          </p:nvSpPr>
          <p:spPr bwMode="auto">
            <a:xfrm>
              <a:off x="3833" y="1621"/>
              <a:ext cx="375" cy="464"/>
            </a:xfrm>
            <a:custGeom>
              <a:avLst/>
              <a:gdLst>
                <a:gd name="T0" fmla="*/ 0 w 375"/>
                <a:gd name="T1" fmla="*/ 0 h 464"/>
                <a:gd name="T2" fmla="*/ 368 w 375"/>
                <a:gd name="T3" fmla="*/ 464 h 464"/>
                <a:gd name="T4" fmla="*/ 375 w 375"/>
                <a:gd name="T5" fmla="*/ 464 h 464"/>
                <a:gd name="T6" fmla="*/ 8 w 375"/>
                <a:gd name="T7" fmla="*/ 0 h 464"/>
                <a:gd name="T8" fmla="*/ 0 w 375"/>
                <a:gd name="T9" fmla="*/ 0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5" h="464">
                  <a:moveTo>
                    <a:pt x="0" y="0"/>
                  </a:moveTo>
                  <a:lnTo>
                    <a:pt x="368" y="464"/>
                  </a:lnTo>
                  <a:lnTo>
                    <a:pt x="375" y="464"/>
                  </a:lnTo>
                  <a:lnTo>
                    <a:pt x="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1" name="Freeform 45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  <a:gd name="T10" fmla="*/ 0 w 649"/>
                <a:gd name="T11" fmla="*/ 17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2" name="Freeform 46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3" name="Freeform 47"/>
            <p:cNvSpPr/>
            <p:nvPr/>
          </p:nvSpPr>
          <p:spPr bwMode="auto">
            <a:xfrm>
              <a:off x="3623" y="1623"/>
              <a:ext cx="203" cy="658"/>
            </a:xfrm>
            <a:custGeom>
              <a:avLst/>
              <a:gdLst>
                <a:gd name="T0" fmla="*/ 194 w 203"/>
                <a:gd name="T1" fmla="*/ 0 h 658"/>
                <a:gd name="T2" fmla="*/ 0 w 203"/>
                <a:gd name="T3" fmla="*/ 658 h 658"/>
                <a:gd name="T4" fmla="*/ 9 w 203"/>
                <a:gd name="T5" fmla="*/ 658 h 658"/>
                <a:gd name="T6" fmla="*/ 203 w 203"/>
                <a:gd name="T7" fmla="*/ 5 h 658"/>
                <a:gd name="T8" fmla="*/ 194 w 203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58">
                  <a:moveTo>
                    <a:pt x="194" y="0"/>
                  </a:moveTo>
                  <a:lnTo>
                    <a:pt x="0" y="658"/>
                  </a:lnTo>
                  <a:lnTo>
                    <a:pt x="9" y="658"/>
                  </a:lnTo>
                  <a:lnTo>
                    <a:pt x="203" y="5"/>
                  </a:lnTo>
                  <a:lnTo>
                    <a:pt x="19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4" name="Freeform 48"/>
            <p:cNvSpPr/>
            <p:nvPr/>
          </p:nvSpPr>
          <p:spPr bwMode="auto">
            <a:xfrm>
              <a:off x="3353" y="1768"/>
              <a:ext cx="935" cy="310"/>
            </a:xfrm>
            <a:custGeom>
              <a:avLst/>
              <a:gdLst>
                <a:gd name="T0" fmla="*/ 0 w 935"/>
                <a:gd name="T1" fmla="*/ 300 h 310"/>
                <a:gd name="T2" fmla="*/ 928 w 935"/>
                <a:gd name="T3" fmla="*/ 0 h 310"/>
                <a:gd name="T4" fmla="*/ 935 w 935"/>
                <a:gd name="T5" fmla="*/ 9 h 310"/>
                <a:gd name="T6" fmla="*/ 7 w 935"/>
                <a:gd name="T7" fmla="*/ 310 h 310"/>
                <a:gd name="T8" fmla="*/ 0 w 935"/>
                <a:gd name="T9" fmla="*/ 300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5" h="310">
                  <a:moveTo>
                    <a:pt x="0" y="300"/>
                  </a:moveTo>
                  <a:lnTo>
                    <a:pt x="928" y="0"/>
                  </a:lnTo>
                  <a:lnTo>
                    <a:pt x="935" y="9"/>
                  </a:lnTo>
                  <a:lnTo>
                    <a:pt x="7" y="310"/>
                  </a:lnTo>
                  <a:lnTo>
                    <a:pt x="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5" name="Freeform 49"/>
            <p:cNvSpPr/>
            <p:nvPr/>
          </p:nvSpPr>
          <p:spPr bwMode="auto">
            <a:xfrm>
              <a:off x="2631" y="1820"/>
              <a:ext cx="641" cy="251"/>
            </a:xfrm>
            <a:custGeom>
              <a:avLst/>
              <a:gdLst>
                <a:gd name="T0" fmla="*/ 0 w 641"/>
                <a:gd name="T1" fmla="*/ 9 h 251"/>
                <a:gd name="T2" fmla="*/ 641 w 641"/>
                <a:gd name="T3" fmla="*/ 251 h 251"/>
                <a:gd name="T4" fmla="*/ 641 w 641"/>
                <a:gd name="T5" fmla="*/ 244 h 251"/>
                <a:gd name="T6" fmla="*/ 11 w 641"/>
                <a:gd name="T7" fmla="*/ 0 h 251"/>
                <a:gd name="T8" fmla="*/ 0 w 641"/>
                <a:gd name="T9" fmla="*/ 9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1" h="251">
                  <a:moveTo>
                    <a:pt x="0" y="9"/>
                  </a:moveTo>
                  <a:lnTo>
                    <a:pt x="641" y="251"/>
                  </a:lnTo>
                  <a:lnTo>
                    <a:pt x="641" y="244"/>
                  </a:lnTo>
                  <a:lnTo>
                    <a:pt x="11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6" name="Freeform 50"/>
            <p:cNvSpPr/>
            <p:nvPr/>
          </p:nvSpPr>
          <p:spPr bwMode="auto">
            <a:xfrm>
              <a:off x="2631" y="1798"/>
              <a:ext cx="497" cy="301"/>
            </a:xfrm>
            <a:custGeom>
              <a:avLst/>
              <a:gdLst>
                <a:gd name="T0" fmla="*/ 0 w 497"/>
                <a:gd name="T1" fmla="*/ 296 h 301"/>
                <a:gd name="T2" fmla="*/ 490 w 497"/>
                <a:gd name="T3" fmla="*/ 0 h 301"/>
                <a:gd name="T4" fmla="*/ 497 w 497"/>
                <a:gd name="T5" fmla="*/ 10 h 301"/>
                <a:gd name="T6" fmla="*/ 7 w 497"/>
                <a:gd name="T7" fmla="*/ 301 h 301"/>
                <a:gd name="T8" fmla="*/ 0 w 497"/>
                <a:gd name="T9" fmla="*/ 296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7" h="301">
                  <a:moveTo>
                    <a:pt x="0" y="296"/>
                  </a:moveTo>
                  <a:lnTo>
                    <a:pt x="490" y="0"/>
                  </a:lnTo>
                  <a:lnTo>
                    <a:pt x="497" y="10"/>
                  </a:lnTo>
                  <a:lnTo>
                    <a:pt x="7" y="301"/>
                  </a:lnTo>
                  <a:lnTo>
                    <a:pt x="0" y="2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7" name="Freeform 51"/>
            <p:cNvSpPr/>
            <p:nvPr/>
          </p:nvSpPr>
          <p:spPr bwMode="auto">
            <a:xfrm>
              <a:off x="2467" y="2125"/>
              <a:ext cx="135" cy="351"/>
            </a:xfrm>
            <a:custGeom>
              <a:avLst/>
              <a:gdLst>
                <a:gd name="T0" fmla="*/ 126 w 135"/>
                <a:gd name="T1" fmla="*/ 0 h 351"/>
                <a:gd name="T2" fmla="*/ 0 w 135"/>
                <a:gd name="T3" fmla="*/ 351 h 351"/>
                <a:gd name="T4" fmla="*/ 12 w 135"/>
                <a:gd name="T5" fmla="*/ 351 h 351"/>
                <a:gd name="T6" fmla="*/ 135 w 135"/>
                <a:gd name="T7" fmla="*/ 7 h 351"/>
                <a:gd name="T8" fmla="*/ 126 w 135"/>
                <a:gd name="T9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351">
                  <a:moveTo>
                    <a:pt x="126" y="0"/>
                  </a:moveTo>
                  <a:lnTo>
                    <a:pt x="0" y="351"/>
                  </a:lnTo>
                  <a:lnTo>
                    <a:pt x="12" y="351"/>
                  </a:lnTo>
                  <a:lnTo>
                    <a:pt x="135" y="7"/>
                  </a:lnTo>
                  <a:lnTo>
                    <a:pt x="12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8" name="Freeform 52"/>
            <p:cNvSpPr/>
            <p:nvPr/>
          </p:nvSpPr>
          <p:spPr bwMode="auto">
            <a:xfrm>
              <a:off x="2607" y="2130"/>
              <a:ext cx="234" cy="743"/>
            </a:xfrm>
            <a:custGeom>
              <a:avLst/>
              <a:gdLst>
                <a:gd name="T0" fmla="*/ 0 w 234"/>
                <a:gd name="T1" fmla="*/ 0 h 743"/>
                <a:gd name="T2" fmla="*/ 223 w 234"/>
                <a:gd name="T3" fmla="*/ 743 h 743"/>
                <a:gd name="T4" fmla="*/ 234 w 234"/>
                <a:gd name="T5" fmla="*/ 743 h 743"/>
                <a:gd name="T6" fmla="*/ 9 w 234"/>
                <a:gd name="T7" fmla="*/ 0 h 743"/>
                <a:gd name="T8" fmla="*/ 0 w 234"/>
                <a:gd name="T9" fmla="*/ 0 h 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743">
                  <a:moveTo>
                    <a:pt x="0" y="0"/>
                  </a:moveTo>
                  <a:lnTo>
                    <a:pt x="223" y="743"/>
                  </a:lnTo>
                  <a:lnTo>
                    <a:pt x="234" y="743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9" name="Freeform 53"/>
            <p:cNvSpPr/>
            <p:nvPr/>
          </p:nvSpPr>
          <p:spPr bwMode="auto">
            <a:xfrm>
              <a:off x="2472" y="2525"/>
              <a:ext cx="350" cy="360"/>
            </a:xfrm>
            <a:custGeom>
              <a:avLst/>
              <a:gdLst>
                <a:gd name="T0" fmla="*/ 0 w 350"/>
                <a:gd name="T1" fmla="*/ 12 h 360"/>
                <a:gd name="T2" fmla="*/ 343 w 350"/>
                <a:gd name="T3" fmla="*/ 360 h 360"/>
                <a:gd name="T4" fmla="*/ 350 w 350"/>
                <a:gd name="T5" fmla="*/ 348 h 360"/>
                <a:gd name="T6" fmla="*/ 7 w 350"/>
                <a:gd name="T7" fmla="*/ 0 h 360"/>
                <a:gd name="T8" fmla="*/ 0 w 350"/>
                <a:gd name="T9" fmla="*/ 12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0" h="360">
                  <a:moveTo>
                    <a:pt x="0" y="12"/>
                  </a:moveTo>
                  <a:lnTo>
                    <a:pt x="343" y="360"/>
                  </a:lnTo>
                  <a:lnTo>
                    <a:pt x="350" y="348"/>
                  </a:lnTo>
                  <a:lnTo>
                    <a:pt x="7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0" name="Freeform 54"/>
            <p:cNvSpPr/>
            <p:nvPr/>
          </p:nvSpPr>
          <p:spPr bwMode="auto">
            <a:xfrm>
              <a:off x="2922" y="2466"/>
              <a:ext cx="128" cy="355"/>
            </a:xfrm>
            <a:custGeom>
              <a:avLst/>
              <a:gdLst>
                <a:gd name="T0" fmla="*/ 121 w 128"/>
                <a:gd name="T1" fmla="*/ 0 h 355"/>
                <a:gd name="T2" fmla="*/ 0 w 128"/>
                <a:gd name="T3" fmla="*/ 339 h 355"/>
                <a:gd name="T4" fmla="*/ 9 w 128"/>
                <a:gd name="T5" fmla="*/ 355 h 355"/>
                <a:gd name="T6" fmla="*/ 128 w 128"/>
                <a:gd name="T7" fmla="*/ 10 h 355"/>
                <a:gd name="T8" fmla="*/ 121 w 128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8" h="355">
                  <a:moveTo>
                    <a:pt x="121" y="0"/>
                  </a:moveTo>
                  <a:lnTo>
                    <a:pt x="0" y="339"/>
                  </a:lnTo>
                  <a:lnTo>
                    <a:pt x="9" y="355"/>
                  </a:lnTo>
                  <a:lnTo>
                    <a:pt x="128" y="10"/>
                  </a:lnTo>
                  <a:lnTo>
                    <a:pt x="1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1" name="Freeform 55"/>
            <p:cNvSpPr/>
            <p:nvPr/>
          </p:nvSpPr>
          <p:spPr bwMode="auto">
            <a:xfrm>
              <a:off x="2616" y="2118"/>
              <a:ext cx="417" cy="322"/>
            </a:xfrm>
            <a:custGeom>
              <a:avLst/>
              <a:gdLst>
                <a:gd name="T0" fmla="*/ 0 w 417"/>
                <a:gd name="T1" fmla="*/ 10 h 322"/>
                <a:gd name="T2" fmla="*/ 408 w 417"/>
                <a:gd name="T3" fmla="*/ 322 h 322"/>
                <a:gd name="T4" fmla="*/ 417 w 417"/>
                <a:gd name="T5" fmla="*/ 310 h 322"/>
                <a:gd name="T6" fmla="*/ 15 w 417"/>
                <a:gd name="T7" fmla="*/ 0 h 322"/>
                <a:gd name="T8" fmla="*/ 0 w 417"/>
                <a:gd name="T9" fmla="*/ 10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7" h="322">
                  <a:moveTo>
                    <a:pt x="0" y="10"/>
                  </a:moveTo>
                  <a:lnTo>
                    <a:pt x="408" y="322"/>
                  </a:lnTo>
                  <a:lnTo>
                    <a:pt x="417" y="310"/>
                  </a:lnTo>
                  <a:lnTo>
                    <a:pt x="15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2" name="Freeform 56"/>
            <p:cNvSpPr/>
            <p:nvPr/>
          </p:nvSpPr>
          <p:spPr bwMode="auto">
            <a:xfrm>
              <a:off x="3054" y="1803"/>
              <a:ext cx="81" cy="618"/>
            </a:xfrm>
            <a:custGeom>
              <a:avLst/>
              <a:gdLst>
                <a:gd name="T0" fmla="*/ 69 w 81"/>
                <a:gd name="T1" fmla="*/ 0 h 618"/>
                <a:gd name="T2" fmla="*/ 0 w 81"/>
                <a:gd name="T3" fmla="*/ 618 h 618"/>
                <a:gd name="T4" fmla="*/ 10 w 81"/>
                <a:gd name="T5" fmla="*/ 618 h 618"/>
                <a:gd name="T6" fmla="*/ 81 w 81"/>
                <a:gd name="T7" fmla="*/ 0 h 618"/>
                <a:gd name="T8" fmla="*/ 69 w 81"/>
                <a:gd name="T9" fmla="*/ 0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618">
                  <a:moveTo>
                    <a:pt x="69" y="0"/>
                  </a:moveTo>
                  <a:lnTo>
                    <a:pt x="0" y="618"/>
                  </a:lnTo>
                  <a:lnTo>
                    <a:pt x="10" y="618"/>
                  </a:lnTo>
                  <a:lnTo>
                    <a:pt x="81" y="0"/>
                  </a:lnTo>
                  <a:lnTo>
                    <a:pt x="6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3" name="Freeform 57"/>
            <p:cNvSpPr/>
            <p:nvPr/>
          </p:nvSpPr>
          <p:spPr bwMode="auto">
            <a:xfrm>
              <a:off x="3135" y="1810"/>
              <a:ext cx="476" cy="474"/>
            </a:xfrm>
            <a:custGeom>
              <a:avLst/>
              <a:gdLst>
                <a:gd name="T0" fmla="*/ 0 w 476"/>
                <a:gd name="T1" fmla="*/ 0 h 474"/>
                <a:gd name="T2" fmla="*/ 469 w 476"/>
                <a:gd name="T3" fmla="*/ 474 h 474"/>
                <a:gd name="T4" fmla="*/ 476 w 476"/>
                <a:gd name="T5" fmla="*/ 471 h 474"/>
                <a:gd name="T6" fmla="*/ 9 w 476"/>
                <a:gd name="T7" fmla="*/ 0 h 474"/>
                <a:gd name="T8" fmla="*/ 0 w 476"/>
                <a:gd name="T9" fmla="*/ 0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6" h="474">
                  <a:moveTo>
                    <a:pt x="0" y="0"/>
                  </a:moveTo>
                  <a:lnTo>
                    <a:pt x="469" y="474"/>
                  </a:lnTo>
                  <a:lnTo>
                    <a:pt x="476" y="471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4" name="Freeform 58"/>
            <p:cNvSpPr/>
            <p:nvPr/>
          </p:nvSpPr>
          <p:spPr bwMode="auto">
            <a:xfrm>
              <a:off x="2938" y="2109"/>
              <a:ext cx="363" cy="696"/>
            </a:xfrm>
            <a:custGeom>
              <a:avLst/>
              <a:gdLst>
                <a:gd name="T0" fmla="*/ 358 w 363"/>
                <a:gd name="T1" fmla="*/ 0 h 696"/>
                <a:gd name="T2" fmla="*/ 0 w 363"/>
                <a:gd name="T3" fmla="*/ 696 h 696"/>
                <a:gd name="T4" fmla="*/ 12 w 363"/>
                <a:gd name="T5" fmla="*/ 696 h 696"/>
                <a:gd name="T6" fmla="*/ 363 w 363"/>
                <a:gd name="T7" fmla="*/ 9 h 696"/>
                <a:gd name="T8" fmla="*/ 358 w 363"/>
                <a:gd name="T9" fmla="*/ 0 h 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3" h="696">
                  <a:moveTo>
                    <a:pt x="358" y="0"/>
                  </a:moveTo>
                  <a:lnTo>
                    <a:pt x="0" y="696"/>
                  </a:lnTo>
                  <a:lnTo>
                    <a:pt x="12" y="696"/>
                  </a:lnTo>
                  <a:lnTo>
                    <a:pt x="363" y="9"/>
                  </a:lnTo>
                  <a:lnTo>
                    <a:pt x="35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5" name="Freeform 59"/>
            <p:cNvSpPr/>
            <p:nvPr/>
          </p:nvSpPr>
          <p:spPr bwMode="auto">
            <a:xfrm>
              <a:off x="3085" y="2296"/>
              <a:ext cx="516" cy="154"/>
            </a:xfrm>
            <a:custGeom>
              <a:avLst/>
              <a:gdLst>
                <a:gd name="T0" fmla="*/ 0 w 516"/>
                <a:gd name="T1" fmla="*/ 144 h 154"/>
                <a:gd name="T2" fmla="*/ 516 w 516"/>
                <a:gd name="T3" fmla="*/ 0 h 154"/>
                <a:gd name="T4" fmla="*/ 516 w 516"/>
                <a:gd name="T5" fmla="*/ 7 h 154"/>
                <a:gd name="T6" fmla="*/ 0 w 516"/>
                <a:gd name="T7" fmla="*/ 154 h 154"/>
                <a:gd name="T8" fmla="*/ 0 w 516"/>
                <a:gd name="T9" fmla="*/ 14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6" h="154">
                  <a:moveTo>
                    <a:pt x="0" y="144"/>
                  </a:moveTo>
                  <a:lnTo>
                    <a:pt x="516" y="0"/>
                  </a:lnTo>
                  <a:lnTo>
                    <a:pt x="516" y="7"/>
                  </a:lnTo>
                  <a:lnTo>
                    <a:pt x="0" y="154"/>
                  </a:lnTo>
                  <a:lnTo>
                    <a:pt x="0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6" name="Freeform 60"/>
            <p:cNvSpPr/>
            <p:nvPr/>
          </p:nvSpPr>
          <p:spPr bwMode="auto">
            <a:xfrm>
              <a:off x="3637" y="2106"/>
              <a:ext cx="571" cy="192"/>
            </a:xfrm>
            <a:custGeom>
              <a:avLst/>
              <a:gdLst>
                <a:gd name="T0" fmla="*/ 0 w 571"/>
                <a:gd name="T1" fmla="*/ 180 h 192"/>
                <a:gd name="T2" fmla="*/ 571 w 571"/>
                <a:gd name="T3" fmla="*/ 0 h 192"/>
                <a:gd name="T4" fmla="*/ 571 w 571"/>
                <a:gd name="T5" fmla="*/ 12 h 192"/>
                <a:gd name="T6" fmla="*/ 0 w 571"/>
                <a:gd name="T7" fmla="*/ 192 h 192"/>
                <a:gd name="T8" fmla="*/ 0 w 571"/>
                <a:gd name="T9" fmla="*/ 18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192">
                  <a:moveTo>
                    <a:pt x="0" y="180"/>
                  </a:moveTo>
                  <a:lnTo>
                    <a:pt x="571" y="0"/>
                  </a:lnTo>
                  <a:lnTo>
                    <a:pt x="571" y="12"/>
                  </a:lnTo>
                  <a:lnTo>
                    <a:pt x="0" y="192"/>
                  </a:lnTo>
                  <a:lnTo>
                    <a:pt x="0" y="1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7" name="Freeform 61"/>
            <p:cNvSpPr/>
            <p:nvPr/>
          </p:nvSpPr>
          <p:spPr bwMode="auto">
            <a:xfrm>
              <a:off x="4234" y="2106"/>
              <a:ext cx="521" cy="187"/>
            </a:xfrm>
            <a:custGeom>
              <a:avLst/>
              <a:gdLst>
                <a:gd name="T0" fmla="*/ 0 w 521"/>
                <a:gd name="T1" fmla="*/ 10 h 187"/>
                <a:gd name="T2" fmla="*/ 518 w 521"/>
                <a:gd name="T3" fmla="*/ 187 h 187"/>
                <a:gd name="T4" fmla="*/ 521 w 521"/>
                <a:gd name="T5" fmla="*/ 175 h 187"/>
                <a:gd name="T6" fmla="*/ 0 w 521"/>
                <a:gd name="T7" fmla="*/ 0 h 187"/>
                <a:gd name="T8" fmla="*/ 0 w 521"/>
                <a:gd name="T9" fmla="*/ 1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187">
                  <a:moveTo>
                    <a:pt x="0" y="10"/>
                  </a:moveTo>
                  <a:lnTo>
                    <a:pt x="518" y="187"/>
                  </a:lnTo>
                  <a:lnTo>
                    <a:pt x="521" y="175"/>
                  </a:lnTo>
                  <a:lnTo>
                    <a:pt x="0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8" name="Freeform 62"/>
            <p:cNvSpPr/>
            <p:nvPr/>
          </p:nvSpPr>
          <p:spPr bwMode="auto">
            <a:xfrm>
              <a:off x="4795" y="1749"/>
              <a:ext cx="329" cy="525"/>
            </a:xfrm>
            <a:custGeom>
              <a:avLst/>
              <a:gdLst>
                <a:gd name="T0" fmla="*/ 329 w 329"/>
                <a:gd name="T1" fmla="*/ 0 h 525"/>
                <a:gd name="T2" fmla="*/ 0 w 329"/>
                <a:gd name="T3" fmla="*/ 525 h 525"/>
                <a:gd name="T4" fmla="*/ 7 w 329"/>
                <a:gd name="T5" fmla="*/ 525 h 525"/>
                <a:gd name="T6" fmla="*/ 329 w 329"/>
                <a:gd name="T7" fmla="*/ 12 h 525"/>
                <a:gd name="T8" fmla="*/ 329 w 329"/>
                <a:gd name="T9" fmla="*/ 0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9" h="525">
                  <a:moveTo>
                    <a:pt x="329" y="0"/>
                  </a:moveTo>
                  <a:lnTo>
                    <a:pt x="0" y="525"/>
                  </a:lnTo>
                  <a:lnTo>
                    <a:pt x="7" y="525"/>
                  </a:lnTo>
                  <a:lnTo>
                    <a:pt x="329" y="12"/>
                  </a:lnTo>
                  <a:lnTo>
                    <a:pt x="3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9" name="Freeform 63"/>
            <p:cNvSpPr/>
            <p:nvPr/>
          </p:nvSpPr>
          <p:spPr bwMode="auto">
            <a:xfrm>
              <a:off x="5145" y="1756"/>
              <a:ext cx="52" cy="691"/>
            </a:xfrm>
            <a:custGeom>
              <a:avLst/>
              <a:gdLst>
                <a:gd name="T0" fmla="*/ 0 w 52"/>
                <a:gd name="T1" fmla="*/ 0 h 691"/>
                <a:gd name="T2" fmla="*/ 41 w 52"/>
                <a:gd name="T3" fmla="*/ 691 h 691"/>
                <a:gd name="T4" fmla="*/ 52 w 52"/>
                <a:gd name="T5" fmla="*/ 691 h 691"/>
                <a:gd name="T6" fmla="*/ 7 w 52"/>
                <a:gd name="T7" fmla="*/ 0 h 691"/>
                <a:gd name="T8" fmla="*/ 0 w 52"/>
                <a:gd name="T9" fmla="*/ 0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691">
                  <a:moveTo>
                    <a:pt x="0" y="0"/>
                  </a:moveTo>
                  <a:lnTo>
                    <a:pt x="41" y="691"/>
                  </a:lnTo>
                  <a:lnTo>
                    <a:pt x="52" y="691"/>
                  </a:lnTo>
                  <a:lnTo>
                    <a:pt x="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0" name="Freeform 64"/>
            <p:cNvSpPr/>
            <p:nvPr/>
          </p:nvSpPr>
          <p:spPr bwMode="auto">
            <a:xfrm>
              <a:off x="5204" y="2102"/>
              <a:ext cx="183" cy="355"/>
            </a:xfrm>
            <a:custGeom>
              <a:avLst/>
              <a:gdLst>
                <a:gd name="T0" fmla="*/ 171 w 183"/>
                <a:gd name="T1" fmla="*/ 0 h 355"/>
                <a:gd name="T2" fmla="*/ 0 w 183"/>
                <a:gd name="T3" fmla="*/ 345 h 355"/>
                <a:gd name="T4" fmla="*/ 10 w 183"/>
                <a:gd name="T5" fmla="*/ 355 h 355"/>
                <a:gd name="T6" fmla="*/ 183 w 183"/>
                <a:gd name="T7" fmla="*/ 0 h 355"/>
                <a:gd name="T8" fmla="*/ 171 w 183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3" h="355">
                  <a:moveTo>
                    <a:pt x="171" y="0"/>
                  </a:moveTo>
                  <a:lnTo>
                    <a:pt x="0" y="345"/>
                  </a:lnTo>
                  <a:lnTo>
                    <a:pt x="10" y="355"/>
                  </a:lnTo>
                  <a:lnTo>
                    <a:pt x="183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1" name="Freeform 65"/>
            <p:cNvSpPr/>
            <p:nvPr/>
          </p:nvSpPr>
          <p:spPr bwMode="auto">
            <a:xfrm>
              <a:off x="4795" y="2303"/>
              <a:ext cx="362" cy="173"/>
            </a:xfrm>
            <a:custGeom>
              <a:avLst/>
              <a:gdLst>
                <a:gd name="T0" fmla="*/ 0 w 362"/>
                <a:gd name="T1" fmla="*/ 9 h 173"/>
                <a:gd name="T2" fmla="*/ 362 w 362"/>
                <a:gd name="T3" fmla="*/ 173 h 173"/>
                <a:gd name="T4" fmla="*/ 362 w 362"/>
                <a:gd name="T5" fmla="*/ 156 h 173"/>
                <a:gd name="T6" fmla="*/ 0 w 362"/>
                <a:gd name="T7" fmla="*/ 0 h 173"/>
                <a:gd name="T8" fmla="*/ 0 w 362"/>
                <a:gd name="T9" fmla="*/ 9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2" h="173">
                  <a:moveTo>
                    <a:pt x="0" y="9"/>
                  </a:moveTo>
                  <a:lnTo>
                    <a:pt x="362" y="173"/>
                  </a:lnTo>
                  <a:lnTo>
                    <a:pt x="362" y="156"/>
                  </a:lnTo>
                  <a:lnTo>
                    <a:pt x="0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2" name="Freeform 66"/>
            <p:cNvSpPr/>
            <p:nvPr/>
          </p:nvSpPr>
          <p:spPr bwMode="auto">
            <a:xfrm>
              <a:off x="5086" y="2499"/>
              <a:ext cx="102" cy="462"/>
            </a:xfrm>
            <a:custGeom>
              <a:avLst/>
              <a:gdLst>
                <a:gd name="T0" fmla="*/ 95 w 102"/>
                <a:gd name="T1" fmla="*/ 0 h 462"/>
                <a:gd name="T2" fmla="*/ 0 w 102"/>
                <a:gd name="T3" fmla="*/ 462 h 462"/>
                <a:gd name="T4" fmla="*/ 12 w 102"/>
                <a:gd name="T5" fmla="*/ 462 h 462"/>
                <a:gd name="T6" fmla="*/ 102 w 102"/>
                <a:gd name="T7" fmla="*/ 0 h 462"/>
                <a:gd name="T8" fmla="*/ 95 w 102"/>
                <a:gd name="T9" fmla="*/ 0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462">
                  <a:moveTo>
                    <a:pt x="95" y="0"/>
                  </a:moveTo>
                  <a:lnTo>
                    <a:pt x="0" y="462"/>
                  </a:lnTo>
                  <a:lnTo>
                    <a:pt x="12" y="462"/>
                  </a:lnTo>
                  <a:lnTo>
                    <a:pt x="102" y="0"/>
                  </a:lnTo>
                  <a:lnTo>
                    <a:pt x="9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3" name="Freeform 67"/>
            <p:cNvSpPr/>
            <p:nvPr/>
          </p:nvSpPr>
          <p:spPr bwMode="auto">
            <a:xfrm>
              <a:off x="4724" y="2317"/>
              <a:ext cx="59" cy="663"/>
            </a:xfrm>
            <a:custGeom>
              <a:avLst/>
              <a:gdLst>
                <a:gd name="T0" fmla="*/ 50 w 59"/>
                <a:gd name="T1" fmla="*/ 0 h 663"/>
                <a:gd name="T2" fmla="*/ 0 w 59"/>
                <a:gd name="T3" fmla="*/ 663 h 663"/>
                <a:gd name="T4" fmla="*/ 9 w 59"/>
                <a:gd name="T5" fmla="*/ 663 h 663"/>
                <a:gd name="T6" fmla="*/ 59 w 59"/>
                <a:gd name="T7" fmla="*/ 0 h 663"/>
                <a:gd name="T8" fmla="*/ 50 w 59"/>
                <a:gd name="T9" fmla="*/ 0 h 6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663">
                  <a:moveTo>
                    <a:pt x="50" y="0"/>
                  </a:moveTo>
                  <a:lnTo>
                    <a:pt x="0" y="663"/>
                  </a:lnTo>
                  <a:lnTo>
                    <a:pt x="9" y="663"/>
                  </a:lnTo>
                  <a:lnTo>
                    <a:pt x="59" y="0"/>
                  </a:lnTo>
                  <a:lnTo>
                    <a:pt x="5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4" name="Freeform 68"/>
            <p:cNvSpPr/>
            <p:nvPr/>
          </p:nvSpPr>
          <p:spPr bwMode="auto">
            <a:xfrm>
              <a:off x="4740" y="2499"/>
              <a:ext cx="443" cy="481"/>
            </a:xfrm>
            <a:custGeom>
              <a:avLst/>
              <a:gdLst>
                <a:gd name="T0" fmla="*/ 436 w 443"/>
                <a:gd name="T1" fmla="*/ 0 h 481"/>
                <a:gd name="T2" fmla="*/ 0 w 443"/>
                <a:gd name="T3" fmla="*/ 476 h 481"/>
                <a:gd name="T4" fmla="*/ 7 w 443"/>
                <a:gd name="T5" fmla="*/ 481 h 481"/>
                <a:gd name="T6" fmla="*/ 443 w 443"/>
                <a:gd name="T7" fmla="*/ 0 h 481"/>
                <a:gd name="T8" fmla="*/ 436 w 443"/>
                <a:gd name="T9" fmla="*/ 0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3" h="481">
                  <a:moveTo>
                    <a:pt x="436" y="0"/>
                  </a:moveTo>
                  <a:lnTo>
                    <a:pt x="0" y="476"/>
                  </a:lnTo>
                  <a:lnTo>
                    <a:pt x="7" y="481"/>
                  </a:lnTo>
                  <a:lnTo>
                    <a:pt x="443" y="0"/>
                  </a:lnTo>
                  <a:lnTo>
                    <a:pt x="43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5" name="Freeform 69"/>
            <p:cNvSpPr/>
            <p:nvPr/>
          </p:nvSpPr>
          <p:spPr bwMode="auto">
            <a:xfrm>
              <a:off x="4996" y="2573"/>
              <a:ext cx="81" cy="388"/>
            </a:xfrm>
            <a:custGeom>
              <a:avLst/>
              <a:gdLst>
                <a:gd name="T0" fmla="*/ 0 w 81"/>
                <a:gd name="T1" fmla="*/ 0 h 388"/>
                <a:gd name="T2" fmla="*/ 69 w 81"/>
                <a:gd name="T3" fmla="*/ 388 h 388"/>
                <a:gd name="T4" fmla="*/ 81 w 81"/>
                <a:gd name="T5" fmla="*/ 388 h 388"/>
                <a:gd name="T6" fmla="*/ 10 w 81"/>
                <a:gd name="T7" fmla="*/ 0 h 388"/>
                <a:gd name="T8" fmla="*/ 0 w 8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388">
                  <a:moveTo>
                    <a:pt x="0" y="0"/>
                  </a:moveTo>
                  <a:lnTo>
                    <a:pt x="69" y="388"/>
                  </a:lnTo>
                  <a:lnTo>
                    <a:pt x="81" y="388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6" name="Freeform 70"/>
            <p:cNvSpPr/>
            <p:nvPr/>
          </p:nvSpPr>
          <p:spPr bwMode="auto">
            <a:xfrm>
              <a:off x="4186" y="2116"/>
              <a:ext cx="38" cy="594"/>
            </a:xfrm>
            <a:custGeom>
              <a:avLst/>
              <a:gdLst>
                <a:gd name="T0" fmla="*/ 31 w 38"/>
                <a:gd name="T1" fmla="*/ 2 h 594"/>
                <a:gd name="T2" fmla="*/ 0 w 38"/>
                <a:gd name="T3" fmla="*/ 594 h 594"/>
                <a:gd name="T4" fmla="*/ 7 w 38"/>
                <a:gd name="T5" fmla="*/ 594 h 594"/>
                <a:gd name="T6" fmla="*/ 38 w 38"/>
                <a:gd name="T7" fmla="*/ 0 h 594"/>
                <a:gd name="T8" fmla="*/ 31 w 38"/>
                <a:gd name="T9" fmla="*/ 2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594">
                  <a:moveTo>
                    <a:pt x="31" y="2"/>
                  </a:moveTo>
                  <a:lnTo>
                    <a:pt x="0" y="594"/>
                  </a:lnTo>
                  <a:lnTo>
                    <a:pt x="7" y="594"/>
                  </a:lnTo>
                  <a:lnTo>
                    <a:pt x="38" y="0"/>
                  </a:lnTo>
                  <a:lnTo>
                    <a:pt x="31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7" name="Freeform 71"/>
            <p:cNvSpPr/>
            <p:nvPr/>
          </p:nvSpPr>
          <p:spPr bwMode="auto">
            <a:xfrm>
              <a:off x="4201" y="2312"/>
              <a:ext cx="568" cy="415"/>
            </a:xfrm>
            <a:custGeom>
              <a:avLst/>
              <a:gdLst>
                <a:gd name="T0" fmla="*/ 0 w 568"/>
                <a:gd name="T1" fmla="*/ 405 h 415"/>
                <a:gd name="T2" fmla="*/ 563 w 568"/>
                <a:gd name="T3" fmla="*/ 0 h 415"/>
                <a:gd name="T4" fmla="*/ 568 w 568"/>
                <a:gd name="T5" fmla="*/ 7 h 415"/>
                <a:gd name="T6" fmla="*/ 0 w 568"/>
                <a:gd name="T7" fmla="*/ 415 h 415"/>
                <a:gd name="T8" fmla="*/ 0 w 568"/>
                <a:gd name="T9" fmla="*/ 405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8" h="415">
                  <a:moveTo>
                    <a:pt x="0" y="405"/>
                  </a:moveTo>
                  <a:lnTo>
                    <a:pt x="563" y="0"/>
                  </a:lnTo>
                  <a:lnTo>
                    <a:pt x="568" y="7"/>
                  </a:lnTo>
                  <a:lnTo>
                    <a:pt x="0" y="415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8" name="Freeform 72"/>
            <p:cNvSpPr/>
            <p:nvPr/>
          </p:nvSpPr>
          <p:spPr bwMode="auto">
            <a:xfrm>
              <a:off x="4198" y="2729"/>
              <a:ext cx="507" cy="272"/>
            </a:xfrm>
            <a:custGeom>
              <a:avLst/>
              <a:gdLst>
                <a:gd name="T0" fmla="*/ 0 w 507"/>
                <a:gd name="T1" fmla="*/ 9 h 272"/>
                <a:gd name="T2" fmla="*/ 497 w 507"/>
                <a:gd name="T3" fmla="*/ 272 h 272"/>
                <a:gd name="T4" fmla="*/ 507 w 507"/>
                <a:gd name="T5" fmla="*/ 268 h 272"/>
                <a:gd name="T6" fmla="*/ 5 w 507"/>
                <a:gd name="T7" fmla="*/ 0 h 272"/>
                <a:gd name="T8" fmla="*/ 0 w 507"/>
                <a:gd name="T9" fmla="*/ 9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72">
                  <a:moveTo>
                    <a:pt x="0" y="9"/>
                  </a:moveTo>
                  <a:lnTo>
                    <a:pt x="497" y="272"/>
                  </a:lnTo>
                  <a:lnTo>
                    <a:pt x="507" y="268"/>
                  </a:lnTo>
                  <a:lnTo>
                    <a:pt x="5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9" name="Freeform 73"/>
            <p:cNvSpPr/>
            <p:nvPr/>
          </p:nvSpPr>
          <p:spPr bwMode="auto">
            <a:xfrm>
              <a:off x="3627" y="2298"/>
              <a:ext cx="540" cy="431"/>
            </a:xfrm>
            <a:custGeom>
              <a:avLst/>
              <a:gdLst>
                <a:gd name="T0" fmla="*/ 0 w 540"/>
                <a:gd name="T1" fmla="*/ 10 h 431"/>
                <a:gd name="T2" fmla="*/ 540 w 540"/>
                <a:gd name="T3" fmla="*/ 431 h 431"/>
                <a:gd name="T4" fmla="*/ 540 w 540"/>
                <a:gd name="T5" fmla="*/ 417 h 431"/>
                <a:gd name="T6" fmla="*/ 8 w 540"/>
                <a:gd name="T7" fmla="*/ 0 h 431"/>
                <a:gd name="T8" fmla="*/ 0 w 540"/>
                <a:gd name="T9" fmla="*/ 1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431">
                  <a:moveTo>
                    <a:pt x="0" y="10"/>
                  </a:moveTo>
                  <a:lnTo>
                    <a:pt x="540" y="431"/>
                  </a:lnTo>
                  <a:lnTo>
                    <a:pt x="540" y="417"/>
                  </a:lnTo>
                  <a:lnTo>
                    <a:pt x="8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0" name="Freeform 74"/>
            <p:cNvSpPr/>
            <p:nvPr/>
          </p:nvSpPr>
          <p:spPr bwMode="auto">
            <a:xfrm>
              <a:off x="3495" y="2305"/>
              <a:ext cx="130" cy="621"/>
            </a:xfrm>
            <a:custGeom>
              <a:avLst/>
              <a:gdLst>
                <a:gd name="T0" fmla="*/ 125 w 130"/>
                <a:gd name="T1" fmla="*/ 0 h 621"/>
                <a:gd name="T2" fmla="*/ 0 w 130"/>
                <a:gd name="T3" fmla="*/ 621 h 621"/>
                <a:gd name="T4" fmla="*/ 9 w 130"/>
                <a:gd name="T5" fmla="*/ 621 h 621"/>
                <a:gd name="T6" fmla="*/ 130 w 130"/>
                <a:gd name="T7" fmla="*/ 5 h 621"/>
                <a:gd name="T8" fmla="*/ 125 w 130"/>
                <a:gd name="T9" fmla="*/ 0 h 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" h="621">
                  <a:moveTo>
                    <a:pt x="125" y="0"/>
                  </a:moveTo>
                  <a:lnTo>
                    <a:pt x="0" y="621"/>
                  </a:lnTo>
                  <a:lnTo>
                    <a:pt x="9" y="621"/>
                  </a:lnTo>
                  <a:lnTo>
                    <a:pt x="130" y="5"/>
                  </a:lnTo>
                  <a:lnTo>
                    <a:pt x="1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1" name="Freeform 75"/>
            <p:cNvSpPr/>
            <p:nvPr/>
          </p:nvSpPr>
          <p:spPr bwMode="auto">
            <a:xfrm>
              <a:off x="3054" y="2461"/>
              <a:ext cx="420" cy="465"/>
            </a:xfrm>
            <a:custGeom>
              <a:avLst/>
              <a:gdLst>
                <a:gd name="T0" fmla="*/ 0 w 420"/>
                <a:gd name="T1" fmla="*/ 8 h 465"/>
                <a:gd name="T2" fmla="*/ 412 w 420"/>
                <a:gd name="T3" fmla="*/ 465 h 465"/>
                <a:gd name="T4" fmla="*/ 420 w 420"/>
                <a:gd name="T5" fmla="*/ 465 h 465"/>
                <a:gd name="T6" fmla="*/ 12 w 420"/>
                <a:gd name="T7" fmla="*/ 0 h 465"/>
                <a:gd name="T8" fmla="*/ 0 w 420"/>
                <a:gd name="T9" fmla="*/ 8 h 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0" h="465">
                  <a:moveTo>
                    <a:pt x="0" y="8"/>
                  </a:moveTo>
                  <a:lnTo>
                    <a:pt x="412" y="465"/>
                  </a:lnTo>
                  <a:lnTo>
                    <a:pt x="420" y="465"/>
                  </a:lnTo>
                  <a:lnTo>
                    <a:pt x="12" y="0"/>
                  </a:ln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2" name="Freeform 76"/>
            <p:cNvSpPr/>
            <p:nvPr/>
          </p:nvSpPr>
          <p:spPr bwMode="auto">
            <a:xfrm>
              <a:off x="3519" y="2729"/>
              <a:ext cx="655" cy="223"/>
            </a:xfrm>
            <a:custGeom>
              <a:avLst/>
              <a:gdLst>
                <a:gd name="T0" fmla="*/ 0 w 655"/>
                <a:gd name="T1" fmla="*/ 213 h 223"/>
                <a:gd name="T2" fmla="*/ 655 w 655"/>
                <a:gd name="T3" fmla="*/ 0 h 223"/>
                <a:gd name="T4" fmla="*/ 655 w 655"/>
                <a:gd name="T5" fmla="*/ 9 h 223"/>
                <a:gd name="T6" fmla="*/ 0 w 655"/>
                <a:gd name="T7" fmla="*/ 223 h 223"/>
                <a:gd name="T8" fmla="*/ 0 w 655"/>
                <a:gd name="T9" fmla="*/ 213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5" h="223">
                  <a:moveTo>
                    <a:pt x="0" y="213"/>
                  </a:moveTo>
                  <a:lnTo>
                    <a:pt x="655" y="0"/>
                  </a:lnTo>
                  <a:lnTo>
                    <a:pt x="655" y="9"/>
                  </a:lnTo>
                  <a:lnTo>
                    <a:pt x="0" y="223"/>
                  </a:lnTo>
                  <a:lnTo>
                    <a:pt x="0" y="2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3" name="Freeform 77"/>
            <p:cNvSpPr/>
            <p:nvPr/>
          </p:nvSpPr>
          <p:spPr bwMode="auto">
            <a:xfrm>
              <a:off x="4066" y="2738"/>
              <a:ext cx="123" cy="495"/>
            </a:xfrm>
            <a:custGeom>
              <a:avLst/>
              <a:gdLst>
                <a:gd name="T0" fmla="*/ 118 w 123"/>
                <a:gd name="T1" fmla="*/ 0 h 495"/>
                <a:gd name="T2" fmla="*/ 0 w 123"/>
                <a:gd name="T3" fmla="*/ 495 h 495"/>
                <a:gd name="T4" fmla="*/ 7 w 123"/>
                <a:gd name="T5" fmla="*/ 495 h 495"/>
                <a:gd name="T6" fmla="*/ 123 w 123"/>
                <a:gd name="T7" fmla="*/ 0 h 495"/>
                <a:gd name="T8" fmla="*/ 118 w 123"/>
                <a:gd name="T9" fmla="*/ 0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495">
                  <a:moveTo>
                    <a:pt x="118" y="0"/>
                  </a:moveTo>
                  <a:lnTo>
                    <a:pt x="0" y="495"/>
                  </a:lnTo>
                  <a:lnTo>
                    <a:pt x="7" y="495"/>
                  </a:lnTo>
                  <a:lnTo>
                    <a:pt x="123" y="0"/>
                  </a:lnTo>
                  <a:lnTo>
                    <a:pt x="1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4" name="Freeform 78"/>
            <p:cNvSpPr/>
            <p:nvPr/>
          </p:nvSpPr>
          <p:spPr bwMode="auto">
            <a:xfrm>
              <a:off x="2957" y="2843"/>
              <a:ext cx="971" cy="42"/>
            </a:xfrm>
            <a:custGeom>
              <a:avLst/>
              <a:gdLst>
                <a:gd name="T0" fmla="*/ 0 w 971"/>
                <a:gd name="T1" fmla="*/ 0 h 42"/>
                <a:gd name="T2" fmla="*/ 971 w 971"/>
                <a:gd name="T3" fmla="*/ 30 h 42"/>
                <a:gd name="T4" fmla="*/ 971 w 971"/>
                <a:gd name="T5" fmla="*/ 42 h 42"/>
                <a:gd name="T6" fmla="*/ 0 w 971"/>
                <a:gd name="T7" fmla="*/ 7 h 42"/>
                <a:gd name="T8" fmla="*/ 0 w 971"/>
                <a:gd name="T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1" h="42">
                  <a:moveTo>
                    <a:pt x="0" y="0"/>
                  </a:moveTo>
                  <a:lnTo>
                    <a:pt x="971" y="30"/>
                  </a:lnTo>
                  <a:lnTo>
                    <a:pt x="971" y="42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5" name="Freeform 79"/>
            <p:cNvSpPr/>
            <p:nvPr/>
          </p:nvSpPr>
          <p:spPr bwMode="auto">
            <a:xfrm>
              <a:off x="2865" y="2902"/>
              <a:ext cx="597" cy="57"/>
            </a:xfrm>
            <a:custGeom>
              <a:avLst/>
              <a:gdLst>
                <a:gd name="T0" fmla="*/ 0 w 597"/>
                <a:gd name="T1" fmla="*/ 0 h 57"/>
                <a:gd name="T2" fmla="*/ 597 w 597"/>
                <a:gd name="T3" fmla="*/ 50 h 57"/>
                <a:gd name="T4" fmla="*/ 597 w 597"/>
                <a:gd name="T5" fmla="*/ 57 h 57"/>
                <a:gd name="T6" fmla="*/ 0 w 597"/>
                <a:gd name="T7" fmla="*/ 12 h 57"/>
                <a:gd name="T8" fmla="*/ 0 w 597"/>
                <a:gd name="T9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57">
                  <a:moveTo>
                    <a:pt x="0" y="0"/>
                  </a:moveTo>
                  <a:lnTo>
                    <a:pt x="597" y="50"/>
                  </a:lnTo>
                  <a:lnTo>
                    <a:pt x="597" y="57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6" name="Freeform 80"/>
            <p:cNvSpPr/>
            <p:nvPr/>
          </p:nvSpPr>
          <p:spPr bwMode="auto">
            <a:xfrm>
              <a:off x="2844" y="2916"/>
              <a:ext cx="61" cy="268"/>
            </a:xfrm>
            <a:custGeom>
              <a:avLst/>
              <a:gdLst>
                <a:gd name="T0" fmla="*/ 0 w 61"/>
                <a:gd name="T1" fmla="*/ 0 h 268"/>
                <a:gd name="T2" fmla="*/ 54 w 61"/>
                <a:gd name="T3" fmla="*/ 268 h 268"/>
                <a:gd name="T4" fmla="*/ 61 w 61"/>
                <a:gd name="T5" fmla="*/ 268 h 268"/>
                <a:gd name="T6" fmla="*/ 12 w 61"/>
                <a:gd name="T7" fmla="*/ 0 h 268"/>
                <a:gd name="T8" fmla="*/ 0 w 61"/>
                <a:gd name="T9" fmla="*/ 0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268">
                  <a:moveTo>
                    <a:pt x="0" y="0"/>
                  </a:moveTo>
                  <a:lnTo>
                    <a:pt x="54" y="268"/>
                  </a:lnTo>
                  <a:lnTo>
                    <a:pt x="61" y="26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7" name="Freeform 81"/>
            <p:cNvSpPr/>
            <p:nvPr/>
          </p:nvSpPr>
          <p:spPr bwMode="auto">
            <a:xfrm>
              <a:off x="2851" y="2909"/>
              <a:ext cx="608" cy="519"/>
            </a:xfrm>
            <a:custGeom>
              <a:avLst/>
              <a:gdLst>
                <a:gd name="T0" fmla="*/ 0 w 608"/>
                <a:gd name="T1" fmla="*/ 9 h 519"/>
                <a:gd name="T2" fmla="*/ 601 w 608"/>
                <a:gd name="T3" fmla="*/ 519 h 519"/>
                <a:gd name="T4" fmla="*/ 608 w 608"/>
                <a:gd name="T5" fmla="*/ 509 h 519"/>
                <a:gd name="T6" fmla="*/ 7 w 608"/>
                <a:gd name="T7" fmla="*/ 0 h 519"/>
                <a:gd name="T8" fmla="*/ 0 w 608"/>
                <a:gd name="T9" fmla="*/ 9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8" h="519">
                  <a:moveTo>
                    <a:pt x="0" y="9"/>
                  </a:moveTo>
                  <a:lnTo>
                    <a:pt x="601" y="519"/>
                  </a:lnTo>
                  <a:lnTo>
                    <a:pt x="608" y="509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8" name="Freeform 82"/>
            <p:cNvSpPr/>
            <p:nvPr/>
          </p:nvSpPr>
          <p:spPr bwMode="auto">
            <a:xfrm>
              <a:off x="3474" y="2985"/>
              <a:ext cx="21" cy="421"/>
            </a:xfrm>
            <a:custGeom>
              <a:avLst/>
              <a:gdLst>
                <a:gd name="T0" fmla="*/ 11 w 21"/>
                <a:gd name="T1" fmla="*/ 7 h 421"/>
                <a:gd name="T2" fmla="*/ 0 w 21"/>
                <a:gd name="T3" fmla="*/ 421 h 421"/>
                <a:gd name="T4" fmla="*/ 11 w 21"/>
                <a:gd name="T5" fmla="*/ 421 h 421"/>
                <a:gd name="T6" fmla="*/ 21 w 21"/>
                <a:gd name="T7" fmla="*/ 0 h 421"/>
                <a:gd name="T8" fmla="*/ 11 w 21"/>
                <a:gd name="T9" fmla="*/ 7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421">
                  <a:moveTo>
                    <a:pt x="11" y="7"/>
                  </a:moveTo>
                  <a:lnTo>
                    <a:pt x="0" y="421"/>
                  </a:lnTo>
                  <a:lnTo>
                    <a:pt x="11" y="421"/>
                  </a:lnTo>
                  <a:lnTo>
                    <a:pt x="21" y="0"/>
                  </a:lnTo>
                  <a:lnTo>
                    <a:pt x="11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9" name="Freeform 83"/>
            <p:cNvSpPr/>
            <p:nvPr/>
          </p:nvSpPr>
          <p:spPr bwMode="auto">
            <a:xfrm>
              <a:off x="3519" y="2959"/>
              <a:ext cx="520" cy="296"/>
            </a:xfrm>
            <a:custGeom>
              <a:avLst/>
              <a:gdLst>
                <a:gd name="T0" fmla="*/ 0 w 520"/>
                <a:gd name="T1" fmla="*/ 16 h 296"/>
                <a:gd name="T2" fmla="*/ 509 w 520"/>
                <a:gd name="T3" fmla="*/ 296 h 296"/>
                <a:gd name="T4" fmla="*/ 520 w 520"/>
                <a:gd name="T5" fmla="*/ 286 h 296"/>
                <a:gd name="T6" fmla="*/ 0 w 520"/>
                <a:gd name="T7" fmla="*/ 0 h 296"/>
                <a:gd name="T8" fmla="*/ 0 w 520"/>
                <a:gd name="T9" fmla="*/ 16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0" h="296">
                  <a:moveTo>
                    <a:pt x="0" y="16"/>
                  </a:moveTo>
                  <a:lnTo>
                    <a:pt x="509" y="296"/>
                  </a:lnTo>
                  <a:lnTo>
                    <a:pt x="520" y="286"/>
                  </a:lnTo>
                  <a:lnTo>
                    <a:pt x="0" y="0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0" name="Freeform 84"/>
            <p:cNvSpPr/>
            <p:nvPr/>
          </p:nvSpPr>
          <p:spPr bwMode="auto">
            <a:xfrm>
              <a:off x="4082" y="3011"/>
              <a:ext cx="616" cy="246"/>
            </a:xfrm>
            <a:custGeom>
              <a:avLst/>
              <a:gdLst>
                <a:gd name="T0" fmla="*/ 0 w 616"/>
                <a:gd name="T1" fmla="*/ 232 h 246"/>
                <a:gd name="T2" fmla="*/ 616 w 616"/>
                <a:gd name="T3" fmla="*/ 0 h 246"/>
                <a:gd name="T4" fmla="*/ 616 w 616"/>
                <a:gd name="T5" fmla="*/ 12 h 246"/>
                <a:gd name="T6" fmla="*/ 0 w 616"/>
                <a:gd name="T7" fmla="*/ 246 h 246"/>
                <a:gd name="T8" fmla="*/ 0 w 616"/>
                <a:gd name="T9" fmla="*/ 232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6" h="246">
                  <a:moveTo>
                    <a:pt x="0" y="232"/>
                  </a:moveTo>
                  <a:lnTo>
                    <a:pt x="616" y="0"/>
                  </a:lnTo>
                  <a:lnTo>
                    <a:pt x="616" y="12"/>
                  </a:lnTo>
                  <a:lnTo>
                    <a:pt x="0" y="246"/>
                  </a:lnTo>
                  <a:lnTo>
                    <a:pt x="0" y="2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1" name="Freeform 85"/>
            <p:cNvSpPr/>
            <p:nvPr/>
          </p:nvSpPr>
          <p:spPr bwMode="auto">
            <a:xfrm>
              <a:off x="4755" y="2992"/>
              <a:ext cx="284" cy="19"/>
            </a:xfrm>
            <a:custGeom>
              <a:avLst/>
              <a:gdLst>
                <a:gd name="T0" fmla="*/ 0 w 284"/>
                <a:gd name="T1" fmla="*/ 7 h 19"/>
                <a:gd name="T2" fmla="*/ 284 w 284"/>
                <a:gd name="T3" fmla="*/ 0 h 19"/>
                <a:gd name="T4" fmla="*/ 284 w 284"/>
                <a:gd name="T5" fmla="*/ 7 h 19"/>
                <a:gd name="T6" fmla="*/ 0 w 284"/>
                <a:gd name="T7" fmla="*/ 19 h 19"/>
                <a:gd name="T8" fmla="*/ 0 w 284"/>
                <a:gd name="T9" fmla="*/ 7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4" h="19">
                  <a:moveTo>
                    <a:pt x="0" y="7"/>
                  </a:moveTo>
                  <a:lnTo>
                    <a:pt x="284" y="0"/>
                  </a:lnTo>
                  <a:lnTo>
                    <a:pt x="284" y="7"/>
                  </a:lnTo>
                  <a:lnTo>
                    <a:pt x="0" y="19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2" name="Freeform 86"/>
            <p:cNvSpPr/>
            <p:nvPr/>
          </p:nvSpPr>
          <p:spPr bwMode="auto">
            <a:xfrm>
              <a:off x="4343" y="3013"/>
              <a:ext cx="360" cy="452"/>
            </a:xfrm>
            <a:custGeom>
              <a:avLst/>
              <a:gdLst>
                <a:gd name="T0" fmla="*/ 360 w 360"/>
                <a:gd name="T1" fmla="*/ 0 h 452"/>
                <a:gd name="T2" fmla="*/ 0 w 360"/>
                <a:gd name="T3" fmla="*/ 452 h 452"/>
                <a:gd name="T4" fmla="*/ 16 w 360"/>
                <a:gd name="T5" fmla="*/ 452 h 452"/>
                <a:gd name="T6" fmla="*/ 360 w 360"/>
                <a:gd name="T7" fmla="*/ 10 h 452"/>
                <a:gd name="T8" fmla="*/ 360 w 360"/>
                <a:gd name="T9" fmla="*/ 0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0" h="452">
                  <a:moveTo>
                    <a:pt x="360" y="0"/>
                  </a:moveTo>
                  <a:lnTo>
                    <a:pt x="0" y="452"/>
                  </a:lnTo>
                  <a:lnTo>
                    <a:pt x="16" y="452"/>
                  </a:lnTo>
                  <a:lnTo>
                    <a:pt x="360" y="10"/>
                  </a:lnTo>
                  <a:lnTo>
                    <a:pt x="36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3" name="Freeform 87"/>
            <p:cNvSpPr/>
            <p:nvPr/>
          </p:nvSpPr>
          <p:spPr bwMode="auto">
            <a:xfrm>
              <a:off x="4532" y="3023"/>
              <a:ext cx="180" cy="270"/>
            </a:xfrm>
            <a:custGeom>
              <a:avLst/>
              <a:gdLst>
                <a:gd name="T0" fmla="*/ 171 w 180"/>
                <a:gd name="T1" fmla="*/ 0 h 270"/>
                <a:gd name="T2" fmla="*/ 0 w 180"/>
                <a:gd name="T3" fmla="*/ 262 h 270"/>
                <a:gd name="T4" fmla="*/ 14 w 180"/>
                <a:gd name="T5" fmla="*/ 270 h 270"/>
                <a:gd name="T6" fmla="*/ 180 w 180"/>
                <a:gd name="T7" fmla="*/ 0 h 270"/>
                <a:gd name="T8" fmla="*/ 171 w 180"/>
                <a:gd name="T9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0" h="270">
                  <a:moveTo>
                    <a:pt x="171" y="0"/>
                  </a:moveTo>
                  <a:lnTo>
                    <a:pt x="0" y="262"/>
                  </a:lnTo>
                  <a:lnTo>
                    <a:pt x="14" y="270"/>
                  </a:lnTo>
                  <a:lnTo>
                    <a:pt x="180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4" name="Freeform 88"/>
            <p:cNvSpPr/>
            <p:nvPr/>
          </p:nvSpPr>
          <p:spPr bwMode="auto">
            <a:xfrm>
              <a:off x="4352" y="3330"/>
              <a:ext cx="149" cy="143"/>
            </a:xfrm>
            <a:custGeom>
              <a:avLst/>
              <a:gdLst>
                <a:gd name="T0" fmla="*/ 149 w 149"/>
                <a:gd name="T1" fmla="*/ 0 h 143"/>
                <a:gd name="T2" fmla="*/ 0 w 149"/>
                <a:gd name="T3" fmla="*/ 133 h 143"/>
                <a:gd name="T4" fmla="*/ 7 w 149"/>
                <a:gd name="T5" fmla="*/ 143 h 143"/>
                <a:gd name="T6" fmla="*/ 149 w 149"/>
                <a:gd name="T7" fmla="*/ 8 h 143"/>
                <a:gd name="T8" fmla="*/ 149 w 149"/>
                <a:gd name="T9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143">
                  <a:moveTo>
                    <a:pt x="149" y="0"/>
                  </a:moveTo>
                  <a:lnTo>
                    <a:pt x="0" y="133"/>
                  </a:lnTo>
                  <a:lnTo>
                    <a:pt x="7" y="143"/>
                  </a:lnTo>
                  <a:lnTo>
                    <a:pt x="149" y="8"/>
                  </a:lnTo>
                  <a:lnTo>
                    <a:pt x="14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5" name="Freeform 89"/>
            <p:cNvSpPr/>
            <p:nvPr/>
          </p:nvSpPr>
          <p:spPr bwMode="auto">
            <a:xfrm>
              <a:off x="3497" y="3262"/>
              <a:ext cx="542" cy="166"/>
            </a:xfrm>
            <a:custGeom>
              <a:avLst/>
              <a:gdLst>
                <a:gd name="T0" fmla="*/ 0 w 542"/>
                <a:gd name="T1" fmla="*/ 151 h 166"/>
                <a:gd name="T2" fmla="*/ 533 w 542"/>
                <a:gd name="T3" fmla="*/ 0 h 166"/>
                <a:gd name="T4" fmla="*/ 542 w 542"/>
                <a:gd name="T5" fmla="*/ 9 h 166"/>
                <a:gd name="T6" fmla="*/ 0 w 542"/>
                <a:gd name="T7" fmla="*/ 166 h 166"/>
                <a:gd name="T8" fmla="*/ 0 w 542"/>
                <a:gd name="T9" fmla="*/ 151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2" h="166">
                  <a:moveTo>
                    <a:pt x="0" y="151"/>
                  </a:moveTo>
                  <a:lnTo>
                    <a:pt x="533" y="0"/>
                  </a:lnTo>
                  <a:lnTo>
                    <a:pt x="542" y="9"/>
                  </a:lnTo>
                  <a:lnTo>
                    <a:pt x="0" y="166"/>
                  </a:lnTo>
                  <a:lnTo>
                    <a:pt x="0" y="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6" name="Freeform 90"/>
            <p:cNvSpPr/>
            <p:nvPr/>
          </p:nvSpPr>
          <p:spPr bwMode="auto">
            <a:xfrm>
              <a:off x="3509" y="3430"/>
              <a:ext cx="789" cy="61"/>
            </a:xfrm>
            <a:custGeom>
              <a:avLst/>
              <a:gdLst>
                <a:gd name="T0" fmla="*/ 0 w 789"/>
                <a:gd name="T1" fmla="*/ 0 h 61"/>
                <a:gd name="T2" fmla="*/ 789 w 789"/>
                <a:gd name="T3" fmla="*/ 52 h 61"/>
                <a:gd name="T4" fmla="*/ 789 w 789"/>
                <a:gd name="T5" fmla="*/ 61 h 61"/>
                <a:gd name="T6" fmla="*/ 0 w 789"/>
                <a:gd name="T7" fmla="*/ 7 h 61"/>
                <a:gd name="T8" fmla="*/ 0 w 789"/>
                <a:gd name="T9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9" h="61">
                  <a:moveTo>
                    <a:pt x="0" y="0"/>
                  </a:moveTo>
                  <a:lnTo>
                    <a:pt x="789" y="52"/>
                  </a:lnTo>
                  <a:lnTo>
                    <a:pt x="789" y="61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7" name="Freeform 91"/>
            <p:cNvSpPr/>
            <p:nvPr/>
          </p:nvSpPr>
          <p:spPr bwMode="auto">
            <a:xfrm>
              <a:off x="4066" y="3267"/>
              <a:ext cx="234" cy="210"/>
            </a:xfrm>
            <a:custGeom>
              <a:avLst/>
              <a:gdLst>
                <a:gd name="T0" fmla="*/ 0 w 234"/>
                <a:gd name="T1" fmla="*/ 0 h 210"/>
                <a:gd name="T2" fmla="*/ 234 w 234"/>
                <a:gd name="T3" fmla="*/ 210 h 210"/>
                <a:gd name="T4" fmla="*/ 234 w 234"/>
                <a:gd name="T5" fmla="*/ 198 h 210"/>
                <a:gd name="T6" fmla="*/ 11 w 234"/>
                <a:gd name="T7" fmla="*/ 0 h 210"/>
                <a:gd name="T8" fmla="*/ 0 w 234"/>
                <a:gd name="T9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210">
                  <a:moveTo>
                    <a:pt x="0" y="0"/>
                  </a:moveTo>
                  <a:lnTo>
                    <a:pt x="234" y="210"/>
                  </a:lnTo>
                  <a:lnTo>
                    <a:pt x="234" y="198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8" name="Oval 92"/>
            <p:cNvSpPr>
              <a:spLocks noChangeArrowheads="1"/>
            </p:cNvSpPr>
            <p:nvPr/>
          </p:nvSpPr>
          <p:spPr bwMode="auto">
            <a:xfrm>
              <a:off x="2830" y="965"/>
              <a:ext cx="78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9" name="Oval 93"/>
            <p:cNvSpPr>
              <a:spLocks noChangeArrowheads="1"/>
            </p:cNvSpPr>
            <p:nvPr/>
          </p:nvSpPr>
          <p:spPr bwMode="auto">
            <a:xfrm>
              <a:off x="3374" y="1076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0" name="Oval 94"/>
            <p:cNvSpPr>
              <a:spLocks noChangeArrowheads="1"/>
            </p:cNvSpPr>
            <p:nvPr/>
          </p:nvSpPr>
          <p:spPr bwMode="auto">
            <a:xfrm>
              <a:off x="3424" y="719"/>
              <a:ext cx="69" cy="6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1" name="Oval 95"/>
            <p:cNvSpPr>
              <a:spLocks noChangeArrowheads="1"/>
            </p:cNvSpPr>
            <p:nvPr/>
          </p:nvSpPr>
          <p:spPr bwMode="auto">
            <a:xfrm>
              <a:off x="3623" y="593"/>
              <a:ext cx="78" cy="8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2" name="Oval 96"/>
            <p:cNvSpPr>
              <a:spLocks noChangeArrowheads="1"/>
            </p:cNvSpPr>
            <p:nvPr/>
          </p:nvSpPr>
          <p:spPr bwMode="auto">
            <a:xfrm>
              <a:off x="4044" y="984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3" name="Oval 97"/>
            <p:cNvSpPr>
              <a:spLocks noChangeArrowheads="1"/>
            </p:cNvSpPr>
            <p:nvPr/>
          </p:nvSpPr>
          <p:spPr bwMode="auto">
            <a:xfrm>
              <a:off x="4399" y="832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4" name="Oval 98"/>
            <p:cNvSpPr>
              <a:spLocks noChangeArrowheads="1"/>
            </p:cNvSpPr>
            <p:nvPr/>
          </p:nvSpPr>
          <p:spPr bwMode="auto">
            <a:xfrm>
              <a:off x="4700" y="1076"/>
              <a:ext cx="69" cy="6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5" name="Oval 99"/>
            <p:cNvSpPr>
              <a:spLocks noChangeArrowheads="1"/>
            </p:cNvSpPr>
            <p:nvPr/>
          </p:nvSpPr>
          <p:spPr bwMode="auto">
            <a:xfrm>
              <a:off x="4745" y="2263"/>
              <a:ext cx="64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6" name="Oval 100"/>
            <p:cNvSpPr>
              <a:spLocks noChangeArrowheads="1"/>
            </p:cNvSpPr>
            <p:nvPr/>
          </p:nvSpPr>
          <p:spPr bwMode="auto">
            <a:xfrm>
              <a:off x="3800" y="1583"/>
              <a:ext cx="50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7" name="Oval 101"/>
            <p:cNvSpPr>
              <a:spLocks noChangeArrowheads="1"/>
            </p:cNvSpPr>
            <p:nvPr/>
          </p:nvSpPr>
          <p:spPr bwMode="auto">
            <a:xfrm>
              <a:off x="4949" y="2499"/>
              <a:ext cx="92" cy="9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8" name="Oval 102"/>
            <p:cNvSpPr>
              <a:spLocks noChangeArrowheads="1"/>
            </p:cNvSpPr>
            <p:nvPr/>
          </p:nvSpPr>
          <p:spPr bwMode="auto">
            <a:xfrm>
              <a:off x="4272" y="1706"/>
              <a:ext cx="106" cy="10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9" name="Oval 103"/>
            <p:cNvSpPr>
              <a:spLocks noChangeArrowheads="1"/>
            </p:cNvSpPr>
            <p:nvPr/>
          </p:nvSpPr>
          <p:spPr bwMode="auto">
            <a:xfrm>
              <a:off x="4518" y="1550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0" name="Oval 104"/>
            <p:cNvSpPr>
              <a:spLocks noChangeArrowheads="1"/>
            </p:cNvSpPr>
            <p:nvPr/>
          </p:nvSpPr>
          <p:spPr bwMode="auto">
            <a:xfrm>
              <a:off x="5032" y="1124"/>
              <a:ext cx="85" cy="8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1" name="Oval 105"/>
            <p:cNvSpPr>
              <a:spLocks noChangeArrowheads="1"/>
            </p:cNvSpPr>
            <p:nvPr/>
          </p:nvSpPr>
          <p:spPr bwMode="auto">
            <a:xfrm>
              <a:off x="5039" y="1536"/>
              <a:ext cx="92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2" name="Oval 106"/>
            <p:cNvSpPr>
              <a:spLocks noChangeArrowheads="1"/>
            </p:cNvSpPr>
            <p:nvPr/>
          </p:nvSpPr>
          <p:spPr bwMode="auto">
            <a:xfrm>
              <a:off x="5155" y="2440"/>
              <a:ext cx="66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3" name="Oval 107"/>
            <p:cNvSpPr>
              <a:spLocks noChangeArrowheads="1"/>
            </p:cNvSpPr>
            <p:nvPr/>
          </p:nvSpPr>
          <p:spPr bwMode="auto">
            <a:xfrm>
              <a:off x="5342" y="2040"/>
              <a:ext cx="83" cy="8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4" name="Oval 108"/>
            <p:cNvSpPr>
              <a:spLocks noChangeArrowheads="1"/>
            </p:cNvSpPr>
            <p:nvPr/>
          </p:nvSpPr>
          <p:spPr bwMode="auto">
            <a:xfrm>
              <a:off x="4196" y="2078"/>
              <a:ext cx="47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5" name="Oval 109"/>
            <p:cNvSpPr>
              <a:spLocks noChangeArrowheads="1"/>
            </p:cNvSpPr>
            <p:nvPr/>
          </p:nvSpPr>
          <p:spPr bwMode="auto">
            <a:xfrm>
              <a:off x="4293" y="3454"/>
              <a:ext cx="76" cy="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6" name="Oval 110"/>
            <p:cNvSpPr>
              <a:spLocks noChangeArrowheads="1"/>
            </p:cNvSpPr>
            <p:nvPr/>
          </p:nvSpPr>
          <p:spPr bwMode="auto">
            <a:xfrm>
              <a:off x="4482" y="3274"/>
              <a:ext cx="74" cy="7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7" name="Oval 111"/>
            <p:cNvSpPr>
              <a:spLocks noChangeArrowheads="1"/>
            </p:cNvSpPr>
            <p:nvPr/>
          </p:nvSpPr>
          <p:spPr bwMode="auto">
            <a:xfrm>
              <a:off x="4693" y="2971"/>
              <a:ext cx="62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8" name="Oval 112"/>
            <p:cNvSpPr>
              <a:spLocks noChangeArrowheads="1"/>
            </p:cNvSpPr>
            <p:nvPr/>
          </p:nvSpPr>
          <p:spPr bwMode="auto">
            <a:xfrm>
              <a:off x="5039" y="2954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9" name="Oval 113"/>
            <p:cNvSpPr>
              <a:spLocks noChangeArrowheads="1"/>
            </p:cNvSpPr>
            <p:nvPr/>
          </p:nvSpPr>
          <p:spPr bwMode="auto">
            <a:xfrm>
              <a:off x="4025" y="3224"/>
              <a:ext cx="62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0" name="Oval 114"/>
            <p:cNvSpPr>
              <a:spLocks noChangeArrowheads="1"/>
            </p:cNvSpPr>
            <p:nvPr/>
          </p:nvSpPr>
          <p:spPr bwMode="auto">
            <a:xfrm>
              <a:off x="3381" y="1169"/>
              <a:ext cx="59" cy="5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1" name="Oval 115"/>
            <p:cNvSpPr>
              <a:spLocks noChangeArrowheads="1"/>
            </p:cNvSpPr>
            <p:nvPr/>
          </p:nvSpPr>
          <p:spPr bwMode="auto">
            <a:xfrm>
              <a:off x="2574" y="2073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2" name="Oval 116"/>
            <p:cNvSpPr>
              <a:spLocks noChangeArrowheads="1"/>
            </p:cNvSpPr>
            <p:nvPr/>
          </p:nvSpPr>
          <p:spPr bwMode="auto">
            <a:xfrm>
              <a:off x="2410" y="2459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3" name="Oval 117"/>
            <p:cNvSpPr>
              <a:spLocks noChangeArrowheads="1"/>
            </p:cNvSpPr>
            <p:nvPr/>
          </p:nvSpPr>
          <p:spPr bwMode="auto">
            <a:xfrm>
              <a:off x="2867" y="3174"/>
              <a:ext cx="79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4" name="Oval 118"/>
            <p:cNvSpPr>
              <a:spLocks noChangeArrowheads="1"/>
            </p:cNvSpPr>
            <p:nvPr/>
          </p:nvSpPr>
          <p:spPr bwMode="auto">
            <a:xfrm>
              <a:off x="2811" y="2862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5" name="Oval 119"/>
            <p:cNvSpPr>
              <a:spLocks noChangeArrowheads="1"/>
            </p:cNvSpPr>
            <p:nvPr/>
          </p:nvSpPr>
          <p:spPr bwMode="auto">
            <a:xfrm>
              <a:off x="2867" y="2791"/>
              <a:ext cx="95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6" name="Oval 120"/>
            <p:cNvSpPr>
              <a:spLocks noChangeArrowheads="1"/>
            </p:cNvSpPr>
            <p:nvPr/>
          </p:nvSpPr>
          <p:spPr bwMode="auto">
            <a:xfrm>
              <a:off x="2410" y="1635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7" name="Oval 121"/>
            <p:cNvSpPr>
              <a:spLocks noChangeArrowheads="1"/>
            </p:cNvSpPr>
            <p:nvPr/>
          </p:nvSpPr>
          <p:spPr bwMode="auto">
            <a:xfrm>
              <a:off x="3599" y="2270"/>
              <a:ext cx="45" cy="4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8" name="Oval 122"/>
            <p:cNvSpPr>
              <a:spLocks noChangeArrowheads="1"/>
            </p:cNvSpPr>
            <p:nvPr/>
          </p:nvSpPr>
          <p:spPr bwMode="auto">
            <a:xfrm>
              <a:off x="3462" y="2918"/>
              <a:ext cx="59" cy="6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9" name="Oval 123"/>
            <p:cNvSpPr>
              <a:spLocks noChangeArrowheads="1"/>
            </p:cNvSpPr>
            <p:nvPr/>
          </p:nvSpPr>
          <p:spPr bwMode="auto">
            <a:xfrm>
              <a:off x="3594" y="3449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0" name="Oval 124"/>
            <p:cNvSpPr>
              <a:spLocks noChangeArrowheads="1"/>
            </p:cNvSpPr>
            <p:nvPr/>
          </p:nvSpPr>
          <p:spPr bwMode="auto">
            <a:xfrm>
              <a:off x="3445" y="3399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1" name="Oval 125"/>
            <p:cNvSpPr>
              <a:spLocks noChangeArrowheads="1"/>
            </p:cNvSpPr>
            <p:nvPr/>
          </p:nvSpPr>
          <p:spPr bwMode="auto">
            <a:xfrm>
              <a:off x="2792" y="1270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2" name="Oval 126"/>
            <p:cNvSpPr>
              <a:spLocks noChangeArrowheads="1"/>
            </p:cNvSpPr>
            <p:nvPr/>
          </p:nvSpPr>
          <p:spPr bwMode="auto">
            <a:xfrm>
              <a:off x="2564" y="1756"/>
              <a:ext cx="95" cy="9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3" name="Oval 127"/>
            <p:cNvSpPr>
              <a:spLocks noChangeArrowheads="1"/>
            </p:cNvSpPr>
            <p:nvPr/>
          </p:nvSpPr>
          <p:spPr bwMode="auto">
            <a:xfrm>
              <a:off x="3107" y="1756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4" name="Oval 128"/>
            <p:cNvSpPr>
              <a:spLocks noChangeArrowheads="1"/>
            </p:cNvSpPr>
            <p:nvPr/>
          </p:nvSpPr>
          <p:spPr bwMode="auto">
            <a:xfrm>
              <a:off x="3263" y="2030"/>
              <a:ext cx="99" cy="1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5" name="Oval 129"/>
            <p:cNvSpPr>
              <a:spLocks noChangeArrowheads="1"/>
            </p:cNvSpPr>
            <p:nvPr/>
          </p:nvSpPr>
          <p:spPr bwMode="auto">
            <a:xfrm>
              <a:off x="3021" y="2412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6" name="Oval 130"/>
            <p:cNvSpPr>
              <a:spLocks noChangeArrowheads="1"/>
            </p:cNvSpPr>
            <p:nvPr/>
          </p:nvSpPr>
          <p:spPr bwMode="auto">
            <a:xfrm>
              <a:off x="3919" y="2828"/>
              <a:ext cx="102" cy="10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7" name="Oval 131"/>
            <p:cNvSpPr>
              <a:spLocks noChangeArrowheads="1"/>
            </p:cNvSpPr>
            <p:nvPr/>
          </p:nvSpPr>
          <p:spPr bwMode="auto">
            <a:xfrm>
              <a:off x="4163" y="2705"/>
              <a:ext cx="45" cy="4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8" name="Oval 132"/>
            <p:cNvSpPr>
              <a:spLocks noChangeArrowheads="1"/>
            </p:cNvSpPr>
            <p:nvPr/>
          </p:nvSpPr>
          <p:spPr bwMode="auto">
            <a:xfrm>
              <a:off x="4281" y="638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9" name="Freeform 133"/>
            <p:cNvSpPr/>
            <p:nvPr/>
          </p:nvSpPr>
          <p:spPr bwMode="auto">
            <a:xfrm>
              <a:off x="2893" y="641"/>
              <a:ext cx="744" cy="357"/>
            </a:xfrm>
            <a:custGeom>
              <a:avLst/>
              <a:gdLst>
                <a:gd name="T0" fmla="*/ 0 w 744"/>
                <a:gd name="T1" fmla="*/ 343 h 357"/>
                <a:gd name="T2" fmla="*/ 734 w 744"/>
                <a:gd name="T3" fmla="*/ 0 h 357"/>
                <a:gd name="T4" fmla="*/ 744 w 744"/>
                <a:gd name="T5" fmla="*/ 11 h 357"/>
                <a:gd name="T6" fmla="*/ 8 w 744"/>
                <a:gd name="T7" fmla="*/ 357 h 357"/>
                <a:gd name="T8" fmla="*/ 0 w 744"/>
                <a:gd name="T9" fmla="*/ 343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4" h="357">
                  <a:moveTo>
                    <a:pt x="0" y="343"/>
                  </a:moveTo>
                  <a:lnTo>
                    <a:pt x="734" y="0"/>
                  </a:lnTo>
                  <a:lnTo>
                    <a:pt x="744" y="11"/>
                  </a:lnTo>
                  <a:lnTo>
                    <a:pt x="8" y="357"/>
                  </a:lnTo>
                  <a:lnTo>
                    <a:pt x="0" y="3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0" name="Freeform 134"/>
            <p:cNvSpPr/>
            <p:nvPr/>
          </p:nvSpPr>
          <p:spPr bwMode="auto">
            <a:xfrm>
              <a:off x="3694" y="633"/>
              <a:ext cx="592" cy="50"/>
            </a:xfrm>
            <a:custGeom>
              <a:avLst/>
              <a:gdLst>
                <a:gd name="T0" fmla="*/ 0 w 592"/>
                <a:gd name="T1" fmla="*/ 0 h 50"/>
                <a:gd name="T2" fmla="*/ 592 w 592"/>
                <a:gd name="T3" fmla="*/ 41 h 50"/>
                <a:gd name="T4" fmla="*/ 592 w 592"/>
                <a:gd name="T5" fmla="*/ 50 h 50"/>
                <a:gd name="T6" fmla="*/ 0 w 592"/>
                <a:gd name="T7" fmla="*/ 12 h 50"/>
                <a:gd name="T8" fmla="*/ 0 w 592"/>
                <a:gd name="T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50">
                  <a:moveTo>
                    <a:pt x="0" y="0"/>
                  </a:moveTo>
                  <a:lnTo>
                    <a:pt x="592" y="41"/>
                  </a:lnTo>
                  <a:lnTo>
                    <a:pt x="592" y="50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1" name="Freeform 135"/>
            <p:cNvSpPr/>
            <p:nvPr/>
          </p:nvSpPr>
          <p:spPr bwMode="auto">
            <a:xfrm>
              <a:off x="3694" y="641"/>
              <a:ext cx="713" cy="234"/>
            </a:xfrm>
            <a:custGeom>
              <a:avLst/>
              <a:gdLst>
                <a:gd name="T0" fmla="*/ 0 w 713"/>
                <a:gd name="T1" fmla="*/ 7 h 234"/>
                <a:gd name="T2" fmla="*/ 713 w 713"/>
                <a:gd name="T3" fmla="*/ 234 h 234"/>
                <a:gd name="T4" fmla="*/ 713 w 713"/>
                <a:gd name="T5" fmla="*/ 222 h 234"/>
                <a:gd name="T6" fmla="*/ 0 w 713"/>
                <a:gd name="T7" fmla="*/ 0 h 234"/>
                <a:gd name="T8" fmla="*/ 0 w 713"/>
                <a:gd name="T9" fmla="*/ 7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3" h="234">
                  <a:moveTo>
                    <a:pt x="0" y="7"/>
                  </a:moveTo>
                  <a:lnTo>
                    <a:pt x="713" y="234"/>
                  </a:lnTo>
                  <a:lnTo>
                    <a:pt x="713" y="222"/>
                  </a:lnTo>
                  <a:lnTo>
                    <a:pt x="0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2" name="Freeform 136"/>
            <p:cNvSpPr/>
            <p:nvPr/>
          </p:nvSpPr>
          <p:spPr bwMode="auto">
            <a:xfrm>
              <a:off x="4338" y="697"/>
              <a:ext cx="705" cy="464"/>
            </a:xfrm>
            <a:custGeom>
              <a:avLst/>
              <a:gdLst>
                <a:gd name="T0" fmla="*/ 0 w 705"/>
                <a:gd name="T1" fmla="*/ 15 h 464"/>
                <a:gd name="T2" fmla="*/ 701 w 705"/>
                <a:gd name="T3" fmla="*/ 464 h 464"/>
                <a:gd name="T4" fmla="*/ 705 w 705"/>
                <a:gd name="T5" fmla="*/ 457 h 464"/>
                <a:gd name="T6" fmla="*/ 7 w 705"/>
                <a:gd name="T7" fmla="*/ 0 h 464"/>
                <a:gd name="T8" fmla="*/ 0 w 705"/>
                <a:gd name="T9" fmla="*/ 15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5" h="464">
                  <a:moveTo>
                    <a:pt x="0" y="15"/>
                  </a:moveTo>
                  <a:lnTo>
                    <a:pt x="701" y="464"/>
                  </a:lnTo>
                  <a:lnTo>
                    <a:pt x="705" y="457"/>
                  </a:lnTo>
                  <a:lnTo>
                    <a:pt x="7" y="0"/>
                  </a:lnTo>
                  <a:lnTo>
                    <a:pt x="0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3" name="Freeform 137"/>
            <p:cNvSpPr/>
            <p:nvPr/>
          </p:nvSpPr>
          <p:spPr bwMode="auto">
            <a:xfrm>
              <a:off x="5086" y="2111"/>
              <a:ext cx="301" cy="850"/>
            </a:xfrm>
            <a:custGeom>
              <a:avLst/>
              <a:gdLst>
                <a:gd name="T0" fmla="*/ 301 w 301"/>
                <a:gd name="T1" fmla="*/ 0 h 850"/>
                <a:gd name="T2" fmla="*/ 12 w 301"/>
                <a:gd name="T3" fmla="*/ 850 h 850"/>
                <a:gd name="T4" fmla="*/ 0 w 301"/>
                <a:gd name="T5" fmla="*/ 850 h 850"/>
                <a:gd name="T6" fmla="*/ 289 w 301"/>
                <a:gd name="T7" fmla="*/ 0 h 850"/>
                <a:gd name="T8" fmla="*/ 301 w 301"/>
                <a:gd name="T9" fmla="*/ 0 h 8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1" h="850">
                  <a:moveTo>
                    <a:pt x="301" y="0"/>
                  </a:moveTo>
                  <a:lnTo>
                    <a:pt x="12" y="850"/>
                  </a:lnTo>
                  <a:lnTo>
                    <a:pt x="0" y="850"/>
                  </a:lnTo>
                  <a:lnTo>
                    <a:pt x="289" y="0"/>
                  </a:lnTo>
                  <a:lnTo>
                    <a:pt x="30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4" name="Freeform 138"/>
            <p:cNvSpPr/>
            <p:nvPr/>
          </p:nvSpPr>
          <p:spPr bwMode="auto">
            <a:xfrm>
              <a:off x="4359" y="3018"/>
              <a:ext cx="703" cy="469"/>
            </a:xfrm>
            <a:custGeom>
              <a:avLst/>
              <a:gdLst>
                <a:gd name="T0" fmla="*/ 0 w 703"/>
                <a:gd name="T1" fmla="*/ 469 h 469"/>
                <a:gd name="T2" fmla="*/ 703 w 703"/>
                <a:gd name="T3" fmla="*/ 5 h 469"/>
                <a:gd name="T4" fmla="*/ 692 w 703"/>
                <a:gd name="T5" fmla="*/ 0 h 469"/>
                <a:gd name="T6" fmla="*/ 0 w 703"/>
                <a:gd name="T7" fmla="*/ 459 h 469"/>
                <a:gd name="T8" fmla="*/ 0 w 703"/>
                <a:gd name="T9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3" h="469">
                  <a:moveTo>
                    <a:pt x="0" y="469"/>
                  </a:moveTo>
                  <a:lnTo>
                    <a:pt x="703" y="5"/>
                  </a:lnTo>
                  <a:lnTo>
                    <a:pt x="692" y="0"/>
                  </a:lnTo>
                  <a:lnTo>
                    <a:pt x="0" y="459"/>
                  </a:lnTo>
                  <a:lnTo>
                    <a:pt x="0" y="4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5" name="Freeform 139"/>
            <p:cNvSpPr/>
            <p:nvPr/>
          </p:nvSpPr>
          <p:spPr bwMode="auto">
            <a:xfrm>
              <a:off x="2929" y="3229"/>
              <a:ext cx="521" cy="213"/>
            </a:xfrm>
            <a:custGeom>
              <a:avLst/>
              <a:gdLst>
                <a:gd name="T0" fmla="*/ 0 w 521"/>
                <a:gd name="T1" fmla="*/ 11 h 213"/>
                <a:gd name="T2" fmla="*/ 521 w 521"/>
                <a:gd name="T3" fmla="*/ 213 h 213"/>
                <a:gd name="T4" fmla="*/ 521 w 521"/>
                <a:gd name="T5" fmla="*/ 196 h 213"/>
                <a:gd name="T6" fmla="*/ 7 w 521"/>
                <a:gd name="T7" fmla="*/ 0 h 213"/>
                <a:gd name="T8" fmla="*/ 0 w 521"/>
                <a:gd name="T9" fmla="*/ 11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213">
                  <a:moveTo>
                    <a:pt x="0" y="11"/>
                  </a:moveTo>
                  <a:lnTo>
                    <a:pt x="521" y="213"/>
                  </a:lnTo>
                  <a:lnTo>
                    <a:pt x="521" y="196"/>
                  </a:lnTo>
                  <a:lnTo>
                    <a:pt x="7" y="0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6" name="Freeform 140"/>
            <p:cNvSpPr/>
            <p:nvPr/>
          </p:nvSpPr>
          <p:spPr bwMode="auto">
            <a:xfrm>
              <a:off x="2460" y="2537"/>
              <a:ext cx="431" cy="658"/>
            </a:xfrm>
            <a:custGeom>
              <a:avLst/>
              <a:gdLst>
                <a:gd name="T0" fmla="*/ 0 w 431"/>
                <a:gd name="T1" fmla="*/ 0 h 658"/>
                <a:gd name="T2" fmla="*/ 419 w 431"/>
                <a:gd name="T3" fmla="*/ 658 h 658"/>
                <a:gd name="T4" fmla="*/ 431 w 431"/>
                <a:gd name="T5" fmla="*/ 651 h 658"/>
                <a:gd name="T6" fmla="*/ 12 w 431"/>
                <a:gd name="T7" fmla="*/ 0 h 658"/>
                <a:gd name="T8" fmla="*/ 0 w 431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1" h="658">
                  <a:moveTo>
                    <a:pt x="0" y="0"/>
                  </a:moveTo>
                  <a:lnTo>
                    <a:pt x="419" y="658"/>
                  </a:lnTo>
                  <a:lnTo>
                    <a:pt x="431" y="651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7" name="Rectangle 141"/>
            <p:cNvSpPr>
              <a:spLocks noChangeArrowheads="1"/>
            </p:cNvSpPr>
            <p:nvPr/>
          </p:nvSpPr>
          <p:spPr bwMode="auto">
            <a:xfrm>
              <a:off x="2446" y="1716"/>
              <a:ext cx="9" cy="76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8" name="Freeform 142"/>
            <p:cNvSpPr/>
            <p:nvPr/>
          </p:nvSpPr>
          <p:spPr bwMode="auto">
            <a:xfrm>
              <a:off x="2467" y="1026"/>
              <a:ext cx="393" cy="635"/>
            </a:xfrm>
            <a:custGeom>
              <a:avLst/>
              <a:gdLst>
                <a:gd name="T0" fmla="*/ 0 w 393"/>
                <a:gd name="T1" fmla="*/ 623 h 635"/>
                <a:gd name="T2" fmla="*/ 381 w 393"/>
                <a:gd name="T3" fmla="*/ 0 h 635"/>
                <a:gd name="T4" fmla="*/ 393 w 393"/>
                <a:gd name="T5" fmla="*/ 0 h 635"/>
                <a:gd name="T6" fmla="*/ 12 w 393"/>
                <a:gd name="T7" fmla="*/ 635 h 635"/>
                <a:gd name="T8" fmla="*/ 0 w 393"/>
                <a:gd name="T9" fmla="*/ 623 h 6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3" h="635">
                  <a:moveTo>
                    <a:pt x="0" y="623"/>
                  </a:moveTo>
                  <a:lnTo>
                    <a:pt x="381" y="0"/>
                  </a:lnTo>
                  <a:lnTo>
                    <a:pt x="393" y="0"/>
                  </a:lnTo>
                  <a:lnTo>
                    <a:pt x="12" y="635"/>
                  </a:lnTo>
                  <a:lnTo>
                    <a:pt x="0" y="6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9" name="Freeform 143"/>
            <p:cNvSpPr/>
            <p:nvPr/>
          </p:nvSpPr>
          <p:spPr bwMode="auto">
            <a:xfrm>
              <a:off x="2616" y="1034"/>
              <a:ext cx="247" cy="741"/>
            </a:xfrm>
            <a:custGeom>
              <a:avLst/>
              <a:gdLst>
                <a:gd name="T0" fmla="*/ 235 w 247"/>
                <a:gd name="T1" fmla="*/ 0 h 741"/>
                <a:gd name="T2" fmla="*/ 0 w 247"/>
                <a:gd name="T3" fmla="*/ 734 h 741"/>
                <a:gd name="T4" fmla="*/ 17 w 247"/>
                <a:gd name="T5" fmla="*/ 741 h 741"/>
                <a:gd name="T6" fmla="*/ 247 w 247"/>
                <a:gd name="T7" fmla="*/ 0 h 741"/>
                <a:gd name="T8" fmla="*/ 235 w 247"/>
                <a:gd name="T9" fmla="*/ 0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741">
                  <a:moveTo>
                    <a:pt x="235" y="0"/>
                  </a:moveTo>
                  <a:lnTo>
                    <a:pt x="0" y="734"/>
                  </a:lnTo>
                  <a:lnTo>
                    <a:pt x="17" y="741"/>
                  </a:lnTo>
                  <a:lnTo>
                    <a:pt x="247" y="0"/>
                  </a:lnTo>
                  <a:lnTo>
                    <a:pt x="2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0" name="Freeform 144"/>
            <p:cNvSpPr/>
            <p:nvPr/>
          </p:nvSpPr>
          <p:spPr bwMode="auto">
            <a:xfrm>
              <a:off x="3429" y="659"/>
              <a:ext cx="222" cy="431"/>
            </a:xfrm>
            <a:custGeom>
              <a:avLst/>
              <a:gdLst>
                <a:gd name="T0" fmla="*/ 208 w 222"/>
                <a:gd name="T1" fmla="*/ 0 h 431"/>
                <a:gd name="T2" fmla="*/ 0 w 222"/>
                <a:gd name="T3" fmla="*/ 424 h 431"/>
                <a:gd name="T4" fmla="*/ 9 w 222"/>
                <a:gd name="T5" fmla="*/ 431 h 431"/>
                <a:gd name="T6" fmla="*/ 222 w 222"/>
                <a:gd name="T7" fmla="*/ 0 h 431"/>
                <a:gd name="T8" fmla="*/ 208 w 222"/>
                <a:gd name="T9" fmla="*/ 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2" h="431">
                  <a:moveTo>
                    <a:pt x="208" y="0"/>
                  </a:moveTo>
                  <a:lnTo>
                    <a:pt x="0" y="424"/>
                  </a:lnTo>
                  <a:lnTo>
                    <a:pt x="9" y="431"/>
                  </a:lnTo>
                  <a:lnTo>
                    <a:pt x="222" y="0"/>
                  </a:lnTo>
                  <a:lnTo>
                    <a:pt x="20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1" name="Freeform 145"/>
            <p:cNvSpPr/>
            <p:nvPr/>
          </p:nvSpPr>
          <p:spPr bwMode="auto">
            <a:xfrm>
              <a:off x="3455" y="882"/>
              <a:ext cx="961" cy="239"/>
            </a:xfrm>
            <a:custGeom>
              <a:avLst/>
              <a:gdLst>
                <a:gd name="T0" fmla="*/ 0 w 961"/>
                <a:gd name="T1" fmla="*/ 225 h 239"/>
                <a:gd name="T2" fmla="*/ 961 w 961"/>
                <a:gd name="T3" fmla="*/ 0 h 239"/>
                <a:gd name="T4" fmla="*/ 961 w 961"/>
                <a:gd name="T5" fmla="*/ 12 h 239"/>
                <a:gd name="T6" fmla="*/ 0 w 961"/>
                <a:gd name="T7" fmla="*/ 239 h 239"/>
                <a:gd name="T8" fmla="*/ 0 w 961"/>
                <a:gd name="T9" fmla="*/ 225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1" h="239">
                  <a:moveTo>
                    <a:pt x="0" y="225"/>
                  </a:moveTo>
                  <a:lnTo>
                    <a:pt x="961" y="0"/>
                  </a:lnTo>
                  <a:lnTo>
                    <a:pt x="961" y="12"/>
                  </a:lnTo>
                  <a:lnTo>
                    <a:pt x="0" y="239"/>
                  </a:lnTo>
                  <a:lnTo>
                    <a:pt x="0" y="2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2" name="Freeform 146"/>
            <p:cNvSpPr/>
            <p:nvPr/>
          </p:nvSpPr>
          <p:spPr bwMode="auto">
            <a:xfrm>
              <a:off x="3445" y="1131"/>
              <a:ext cx="838" cy="608"/>
            </a:xfrm>
            <a:custGeom>
              <a:avLst/>
              <a:gdLst>
                <a:gd name="T0" fmla="*/ 0 w 838"/>
                <a:gd name="T1" fmla="*/ 0 h 608"/>
                <a:gd name="T2" fmla="*/ 838 w 838"/>
                <a:gd name="T3" fmla="*/ 594 h 608"/>
                <a:gd name="T4" fmla="*/ 829 w 838"/>
                <a:gd name="T5" fmla="*/ 608 h 608"/>
                <a:gd name="T6" fmla="*/ 0 w 838"/>
                <a:gd name="T7" fmla="*/ 16 h 608"/>
                <a:gd name="T8" fmla="*/ 0 w 838"/>
                <a:gd name="T9" fmla="*/ 0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8" h="608">
                  <a:moveTo>
                    <a:pt x="0" y="0"/>
                  </a:moveTo>
                  <a:lnTo>
                    <a:pt x="838" y="594"/>
                  </a:lnTo>
                  <a:lnTo>
                    <a:pt x="829" y="608"/>
                  </a:lnTo>
                  <a:lnTo>
                    <a:pt x="0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3" name="Freeform 147"/>
            <p:cNvSpPr/>
            <p:nvPr/>
          </p:nvSpPr>
          <p:spPr bwMode="auto">
            <a:xfrm>
              <a:off x="2455" y="1839"/>
              <a:ext cx="159" cy="637"/>
            </a:xfrm>
            <a:custGeom>
              <a:avLst/>
              <a:gdLst>
                <a:gd name="T0" fmla="*/ 147 w 159"/>
                <a:gd name="T1" fmla="*/ 0 h 637"/>
                <a:gd name="T2" fmla="*/ 0 w 159"/>
                <a:gd name="T3" fmla="*/ 637 h 637"/>
                <a:gd name="T4" fmla="*/ 17 w 159"/>
                <a:gd name="T5" fmla="*/ 637 h 637"/>
                <a:gd name="T6" fmla="*/ 159 w 159"/>
                <a:gd name="T7" fmla="*/ 0 h 637"/>
                <a:gd name="T8" fmla="*/ 147 w 159"/>
                <a:gd name="T9" fmla="*/ 0 h 6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637">
                  <a:moveTo>
                    <a:pt x="147" y="0"/>
                  </a:moveTo>
                  <a:lnTo>
                    <a:pt x="0" y="637"/>
                  </a:lnTo>
                  <a:lnTo>
                    <a:pt x="17" y="637"/>
                  </a:lnTo>
                  <a:lnTo>
                    <a:pt x="159" y="0"/>
                  </a:lnTo>
                  <a:lnTo>
                    <a:pt x="14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4" name="Freeform 148"/>
            <p:cNvSpPr/>
            <p:nvPr/>
          </p:nvSpPr>
          <p:spPr bwMode="auto">
            <a:xfrm>
              <a:off x="4326" y="700"/>
              <a:ext cx="107" cy="147"/>
            </a:xfrm>
            <a:custGeom>
              <a:avLst/>
              <a:gdLst>
                <a:gd name="T0" fmla="*/ 0 w 107"/>
                <a:gd name="T1" fmla="*/ 12 h 147"/>
                <a:gd name="T2" fmla="*/ 90 w 107"/>
                <a:gd name="T3" fmla="*/ 147 h 147"/>
                <a:gd name="T4" fmla="*/ 107 w 107"/>
                <a:gd name="T5" fmla="*/ 147 h 147"/>
                <a:gd name="T6" fmla="*/ 12 w 107"/>
                <a:gd name="T7" fmla="*/ 0 h 147"/>
                <a:gd name="T8" fmla="*/ 0 w 107"/>
                <a:gd name="T9" fmla="*/ 12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" h="147">
                  <a:moveTo>
                    <a:pt x="0" y="12"/>
                  </a:moveTo>
                  <a:lnTo>
                    <a:pt x="90" y="147"/>
                  </a:lnTo>
                  <a:lnTo>
                    <a:pt x="107" y="147"/>
                  </a:lnTo>
                  <a:lnTo>
                    <a:pt x="12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5" name="Freeform 149"/>
            <p:cNvSpPr/>
            <p:nvPr/>
          </p:nvSpPr>
          <p:spPr bwMode="auto">
            <a:xfrm>
              <a:off x="4475" y="882"/>
              <a:ext cx="564" cy="279"/>
            </a:xfrm>
            <a:custGeom>
              <a:avLst/>
              <a:gdLst>
                <a:gd name="T0" fmla="*/ 0 w 564"/>
                <a:gd name="T1" fmla="*/ 17 h 279"/>
                <a:gd name="T2" fmla="*/ 564 w 564"/>
                <a:gd name="T3" fmla="*/ 279 h 279"/>
                <a:gd name="T4" fmla="*/ 564 w 564"/>
                <a:gd name="T5" fmla="*/ 268 h 279"/>
                <a:gd name="T6" fmla="*/ 0 w 564"/>
                <a:gd name="T7" fmla="*/ 0 h 279"/>
                <a:gd name="T8" fmla="*/ 0 w 564"/>
                <a:gd name="T9" fmla="*/ 17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4" h="279">
                  <a:moveTo>
                    <a:pt x="0" y="17"/>
                  </a:moveTo>
                  <a:lnTo>
                    <a:pt x="564" y="279"/>
                  </a:lnTo>
                  <a:lnTo>
                    <a:pt x="564" y="268"/>
                  </a:lnTo>
                  <a:lnTo>
                    <a:pt x="0" y="0"/>
                  </a:lnTo>
                  <a:lnTo>
                    <a:pt x="0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6" name="Freeform 150"/>
            <p:cNvSpPr/>
            <p:nvPr/>
          </p:nvSpPr>
          <p:spPr bwMode="auto">
            <a:xfrm>
              <a:off x="4461" y="899"/>
              <a:ext cx="592" cy="658"/>
            </a:xfrm>
            <a:custGeom>
              <a:avLst/>
              <a:gdLst>
                <a:gd name="T0" fmla="*/ 0 w 592"/>
                <a:gd name="T1" fmla="*/ 7 h 658"/>
                <a:gd name="T2" fmla="*/ 582 w 592"/>
                <a:gd name="T3" fmla="*/ 658 h 658"/>
                <a:gd name="T4" fmla="*/ 592 w 592"/>
                <a:gd name="T5" fmla="*/ 648 h 658"/>
                <a:gd name="T6" fmla="*/ 14 w 592"/>
                <a:gd name="T7" fmla="*/ 0 h 658"/>
                <a:gd name="T8" fmla="*/ 0 w 592"/>
                <a:gd name="T9" fmla="*/ 7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658">
                  <a:moveTo>
                    <a:pt x="0" y="7"/>
                  </a:moveTo>
                  <a:lnTo>
                    <a:pt x="582" y="658"/>
                  </a:lnTo>
                  <a:lnTo>
                    <a:pt x="592" y="648"/>
                  </a:lnTo>
                  <a:lnTo>
                    <a:pt x="14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7" name="Freeform 151"/>
            <p:cNvSpPr/>
            <p:nvPr/>
          </p:nvSpPr>
          <p:spPr bwMode="auto">
            <a:xfrm>
              <a:off x="4324" y="913"/>
              <a:ext cx="123" cy="795"/>
            </a:xfrm>
            <a:custGeom>
              <a:avLst/>
              <a:gdLst>
                <a:gd name="T0" fmla="*/ 111 w 123"/>
                <a:gd name="T1" fmla="*/ 0 h 795"/>
                <a:gd name="T2" fmla="*/ 0 w 123"/>
                <a:gd name="T3" fmla="*/ 795 h 795"/>
                <a:gd name="T4" fmla="*/ 16 w 123"/>
                <a:gd name="T5" fmla="*/ 795 h 795"/>
                <a:gd name="T6" fmla="*/ 123 w 123"/>
                <a:gd name="T7" fmla="*/ 0 h 795"/>
                <a:gd name="T8" fmla="*/ 111 w 123"/>
                <a:gd name="T9" fmla="*/ 0 h 7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795">
                  <a:moveTo>
                    <a:pt x="111" y="0"/>
                  </a:moveTo>
                  <a:lnTo>
                    <a:pt x="0" y="795"/>
                  </a:lnTo>
                  <a:lnTo>
                    <a:pt x="16" y="795"/>
                  </a:lnTo>
                  <a:lnTo>
                    <a:pt x="123" y="0"/>
                  </a:lnTo>
                  <a:lnTo>
                    <a:pt x="11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8" name="Freeform 152"/>
            <p:cNvSpPr/>
            <p:nvPr/>
          </p:nvSpPr>
          <p:spPr bwMode="auto">
            <a:xfrm>
              <a:off x="4345" y="1796"/>
              <a:ext cx="424" cy="485"/>
            </a:xfrm>
            <a:custGeom>
              <a:avLst/>
              <a:gdLst>
                <a:gd name="T0" fmla="*/ 0 w 424"/>
                <a:gd name="T1" fmla="*/ 5 h 485"/>
                <a:gd name="T2" fmla="*/ 410 w 424"/>
                <a:gd name="T3" fmla="*/ 485 h 485"/>
                <a:gd name="T4" fmla="*/ 424 w 424"/>
                <a:gd name="T5" fmla="*/ 478 h 485"/>
                <a:gd name="T6" fmla="*/ 14 w 424"/>
                <a:gd name="T7" fmla="*/ 0 h 485"/>
                <a:gd name="T8" fmla="*/ 0 w 424"/>
                <a:gd name="T9" fmla="*/ 5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4" h="485">
                  <a:moveTo>
                    <a:pt x="0" y="5"/>
                  </a:moveTo>
                  <a:lnTo>
                    <a:pt x="410" y="485"/>
                  </a:lnTo>
                  <a:lnTo>
                    <a:pt x="424" y="478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9" name="Freeform 153"/>
            <p:cNvSpPr/>
            <p:nvPr/>
          </p:nvSpPr>
          <p:spPr bwMode="auto">
            <a:xfrm>
              <a:off x="2477" y="2518"/>
              <a:ext cx="414" cy="308"/>
            </a:xfrm>
            <a:custGeom>
              <a:avLst/>
              <a:gdLst>
                <a:gd name="T0" fmla="*/ 0 w 414"/>
                <a:gd name="T1" fmla="*/ 7 h 308"/>
                <a:gd name="T2" fmla="*/ 402 w 414"/>
                <a:gd name="T3" fmla="*/ 308 h 308"/>
                <a:gd name="T4" fmla="*/ 414 w 414"/>
                <a:gd name="T5" fmla="*/ 299 h 308"/>
                <a:gd name="T6" fmla="*/ 9 w 414"/>
                <a:gd name="T7" fmla="*/ 0 h 308"/>
                <a:gd name="T8" fmla="*/ 0 w 414"/>
                <a:gd name="T9" fmla="*/ 7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4" h="308">
                  <a:moveTo>
                    <a:pt x="0" y="7"/>
                  </a:moveTo>
                  <a:lnTo>
                    <a:pt x="402" y="308"/>
                  </a:lnTo>
                  <a:lnTo>
                    <a:pt x="414" y="299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0" name="Freeform 154"/>
            <p:cNvSpPr/>
            <p:nvPr/>
          </p:nvSpPr>
          <p:spPr bwMode="auto">
            <a:xfrm>
              <a:off x="4994" y="1621"/>
              <a:ext cx="80" cy="885"/>
            </a:xfrm>
            <a:custGeom>
              <a:avLst/>
              <a:gdLst>
                <a:gd name="T0" fmla="*/ 73 w 80"/>
                <a:gd name="T1" fmla="*/ 0 h 885"/>
                <a:gd name="T2" fmla="*/ 0 w 80"/>
                <a:gd name="T3" fmla="*/ 885 h 885"/>
                <a:gd name="T4" fmla="*/ 9 w 80"/>
                <a:gd name="T5" fmla="*/ 885 h 885"/>
                <a:gd name="T6" fmla="*/ 80 w 80"/>
                <a:gd name="T7" fmla="*/ 0 h 885"/>
                <a:gd name="T8" fmla="*/ 73 w 80"/>
                <a:gd name="T9" fmla="*/ 0 h 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885">
                  <a:moveTo>
                    <a:pt x="73" y="0"/>
                  </a:moveTo>
                  <a:lnTo>
                    <a:pt x="0" y="885"/>
                  </a:lnTo>
                  <a:lnTo>
                    <a:pt x="9" y="885"/>
                  </a:lnTo>
                  <a:lnTo>
                    <a:pt x="80" y="0"/>
                  </a:lnTo>
                  <a:lnTo>
                    <a:pt x="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1" name="Freeform 155"/>
            <p:cNvSpPr/>
            <p:nvPr/>
          </p:nvSpPr>
          <p:spPr bwMode="auto">
            <a:xfrm>
              <a:off x="5022" y="2104"/>
              <a:ext cx="355" cy="412"/>
            </a:xfrm>
            <a:custGeom>
              <a:avLst/>
              <a:gdLst>
                <a:gd name="T0" fmla="*/ 0 w 355"/>
                <a:gd name="T1" fmla="*/ 405 h 412"/>
                <a:gd name="T2" fmla="*/ 344 w 355"/>
                <a:gd name="T3" fmla="*/ 0 h 412"/>
                <a:gd name="T4" fmla="*/ 355 w 355"/>
                <a:gd name="T5" fmla="*/ 7 h 412"/>
                <a:gd name="T6" fmla="*/ 10 w 355"/>
                <a:gd name="T7" fmla="*/ 412 h 412"/>
                <a:gd name="T8" fmla="*/ 0 w 355"/>
                <a:gd name="T9" fmla="*/ 405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5" h="412">
                  <a:moveTo>
                    <a:pt x="0" y="405"/>
                  </a:moveTo>
                  <a:lnTo>
                    <a:pt x="344" y="0"/>
                  </a:lnTo>
                  <a:lnTo>
                    <a:pt x="355" y="7"/>
                  </a:lnTo>
                  <a:lnTo>
                    <a:pt x="10" y="412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2" name="Freeform 156"/>
            <p:cNvSpPr/>
            <p:nvPr/>
          </p:nvSpPr>
          <p:spPr bwMode="auto">
            <a:xfrm>
              <a:off x="4788" y="2310"/>
              <a:ext cx="184" cy="213"/>
            </a:xfrm>
            <a:custGeom>
              <a:avLst/>
              <a:gdLst>
                <a:gd name="T0" fmla="*/ 0 w 184"/>
                <a:gd name="T1" fmla="*/ 7 h 213"/>
                <a:gd name="T2" fmla="*/ 177 w 184"/>
                <a:gd name="T3" fmla="*/ 213 h 213"/>
                <a:gd name="T4" fmla="*/ 184 w 184"/>
                <a:gd name="T5" fmla="*/ 201 h 213"/>
                <a:gd name="T6" fmla="*/ 12 w 184"/>
                <a:gd name="T7" fmla="*/ 0 h 213"/>
                <a:gd name="T8" fmla="*/ 0 w 184"/>
                <a:gd name="T9" fmla="*/ 7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4" h="213">
                  <a:moveTo>
                    <a:pt x="0" y="7"/>
                  </a:moveTo>
                  <a:lnTo>
                    <a:pt x="177" y="213"/>
                  </a:lnTo>
                  <a:lnTo>
                    <a:pt x="184" y="201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3" name="Freeform 157"/>
            <p:cNvSpPr/>
            <p:nvPr/>
          </p:nvSpPr>
          <p:spPr bwMode="auto">
            <a:xfrm>
              <a:off x="4729" y="2575"/>
              <a:ext cx="253" cy="414"/>
            </a:xfrm>
            <a:custGeom>
              <a:avLst/>
              <a:gdLst>
                <a:gd name="T0" fmla="*/ 246 w 253"/>
                <a:gd name="T1" fmla="*/ 0 h 414"/>
                <a:gd name="T2" fmla="*/ 0 w 253"/>
                <a:gd name="T3" fmla="*/ 398 h 414"/>
                <a:gd name="T4" fmla="*/ 0 w 253"/>
                <a:gd name="T5" fmla="*/ 414 h 414"/>
                <a:gd name="T6" fmla="*/ 253 w 253"/>
                <a:gd name="T7" fmla="*/ 10 h 414"/>
                <a:gd name="T8" fmla="*/ 246 w 253"/>
                <a:gd name="T9" fmla="*/ 0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3" h="414">
                  <a:moveTo>
                    <a:pt x="246" y="0"/>
                  </a:moveTo>
                  <a:lnTo>
                    <a:pt x="0" y="398"/>
                  </a:lnTo>
                  <a:lnTo>
                    <a:pt x="0" y="414"/>
                  </a:lnTo>
                  <a:lnTo>
                    <a:pt x="253" y="10"/>
                  </a:lnTo>
                  <a:lnTo>
                    <a:pt x="24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4" name="Freeform 158"/>
            <p:cNvSpPr/>
            <p:nvPr/>
          </p:nvSpPr>
          <p:spPr bwMode="auto">
            <a:xfrm>
              <a:off x="4018" y="2554"/>
              <a:ext cx="943" cy="324"/>
            </a:xfrm>
            <a:custGeom>
              <a:avLst/>
              <a:gdLst>
                <a:gd name="T0" fmla="*/ 0 w 943"/>
                <a:gd name="T1" fmla="*/ 312 h 324"/>
                <a:gd name="T2" fmla="*/ 943 w 943"/>
                <a:gd name="T3" fmla="*/ 0 h 324"/>
                <a:gd name="T4" fmla="*/ 943 w 943"/>
                <a:gd name="T5" fmla="*/ 14 h 324"/>
                <a:gd name="T6" fmla="*/ 0 w 943"/>
                <a:gd name="T7" fmla="*/ 324 h 324"/>
                <a:gd name="T8" fmla="*/ 0 w 943"/>
                <a:gd name="T9" fmla="*/ 312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3" h="324">
                  <a:moveTo>
                    <a:pt x="0" y="312"/>
                  </a:moveTo>
                  <a:lnTo>
                    <a:pt x="943" y="0"/>
                  </a:lnTo>
                  <a:lnTo>
                    <a:pt x="943" y="14"/>
                  </a:lnTo>
                  <a:lnTo>
                    <a:pt x="0" y="324"/>
                  </a:lnTo>
                  <a:lnTo>
                    <a:pt x="0" y="3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5" name="Freeform 159"/>
            <p:cNvSpPr/>
            <p:nvPr/>
          </p:nvSpPr>
          <p:spPr bwMode="auto">
            <a:xfrm>
              <a:off x="2938" y="2866"/>
              <a:ext cx="671" cy="607"/>
            </a:xfrm>
            <a:custGeom>
              <a:avLst/>
              <a:gdLst>
                <a:gd name="T0" fmla="*/ 0 w 671"/>
                <a:gd name="T1" fmla="*/ 7 h 607"/>
                <a:gd name="T2" fmla="*/ 661 w 671"/>
                <a:gd name="T3" fmla="*/ 607 h 607"/>
                <a:gd name="T4" fmla="*/ 671 w 671"/>
                <a:gd name="T5" fmla="*/ 607 h 607"/>
                <a:gd name="T6" fmla="*/ 12 w 671"/>
                <a:gd name="T7" fmla="*/ 0 h 607"/>
                <a:gd name="T8" fmla="*/ 0 w 671"/>
                <a:gd name="T9" fmla="*/ 7 h 6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1" h="607">
                  <a:moveTo>
                    <a:pt x="0" y="7"/>
                  </a:moveTo>
                  <a:lnTo>
                    <a:pt x="661" y="607"/>
                  </a:lnTo>
                  <a:lnTo>
                    <a:pt x="671" y="607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6" name="Freeform 160"/>
            <p:cNvSpPr/>
            <p:nvPr/>
          </p:nvSpPr>
          <p:spPr bwMode="auto">
            <a:xfrm>
              <a:off x="4546" y="3001"/>
              <a:ext cx="507" cy="299"/>
            </a:xfrm>
            <a:custGeom>
              <a:avLst/>
              <a:gdLst>
                <a:gd name="T0" fmla="*/ 0 w 507"/>
                <a:gd name="T1" fmla="*/ 292 h 299"/>
                <a:gd name="T2" fmla="*/ 500 w 507"/>
                <a:gd name="T3" fmla="*/ 0 h 299"/>
                <a:gd name="T4" fmla="*/ 507 w 507"/>
                <a:gd name="T5" fmla="*/ 12 h 299"/>
                <a:gd name="T6" fmla="*/ 5 w 507"/>
                <a:gd name="T7" fmla="*/ 299 h 299"/>
                <a:gd name="T8" fmla="*/ 0 w 507"/>
                <a:gd name="T9" fmla="*/ 292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99">
                  <a:moveTo>
                    <a:pt x="0" y="292"/>
                  </a:moveTo>
                  <a:lnTo>
                    <a:pt x="500" y="0"/>
                  </a:lnTo>
                  <a:lnTo>
                    <a:pt x="507" y="12"/>
                  </a:lnTo>
                  <a:lnTo>
                    <a:pt x="5" y="299"/>
                  </a:lnTo>
                  <a:lnTo>
                    <a:pt x="0" y="2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7" name="Freeform 161"/>
            <p:cNvSpPr/>
            <p:nvPr/>
          </p:nvSpPr>
          <p:spPr bwMode="auto">
            <a:xfrm>
              <a:off x="3658" y="3314"/>
              <a:ext cx="831" cy="187"/>
            </a:xfrm>
            <a:custGeom>
              <a:avLst/>
              <a:gdLst>
                <a:gd name="T0" fmla="*/ 0 w 831"/>
                <a:gd name="T1" fmla="*/ 173 h 187"/>
                <a:gd name="T2" fmla="*/ 831 w 831"/>
                <a:gd name="T3" fmla="*/ 0 h 187"/>
                <a:gd name="T4" fmla="*/ 831 w 831"/>
                <a:gd name="T5" fmla="*/ 12 h 187"/>
                <a:gd name="T6" fmla="*/ 10 w 831"/>
                <a:gd name="T7" fmla="*/ 187 h 187"/>
                <a:gd name="T8" fmla="*/ 0 w 831"/>
                <a:gd name="T9" fmla="*/ 173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1" h="187">
                  <a:moveTo>
                    <a:pt x="0" y="173"/>
                  </a:moveTo>
                  <a:lnTo>
                    <a:pt x="831" y="0"/>
                  </a:lnTo>
                  <a:lnTo>
                    <a:pt x="831" y="12"/>
                  </a:lnTo>
                  <a:lnTo>
                    <a:pt x="10" y="187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8" name="Oval 162"/>
            <p:cNvSpPr>
              <a:spLocks noChangeArrowheads="1"/>
            </p:cNvSpPr>
            <p:nvPr/>
          </p:nvSpPr>
          <p:spPr bwMode="auto">
            <a:xfrm>
              <a:off x="5107" y="1699"/>
              <a:ext cx="67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9" name="Freeform 163"/>
            <p:cNvSpPr/>
            <p:nvPr/>
          </p:nvSpPr>
          <p:spPr bwMode="auto">
            <a:xfrm>
              <a:off x="2640" y="1140"/>
              <a:ext cx="746" cy="644"/>
            </a:xfrm>
            <a:custGeom>
              <a:avLst/>
              <a:gdLst>
                <a:gd name="T0" fmla="*/ 0 w 746"/>
                <a:gd name="T1" fmla="*/ 635 h 644"/>
                <a:gd name="T2" fmla="*/ 739 w 746"/>
                <a:gd name="T3" fmla="*/ 0 h 644"/>
                <a:gd name="T4" fmla="*/ 746 w 746"/>
                <a:gd name="T5" fmla="*/ 10 h 644"/>
                <a:gd name="T6" fmla="*/ 12 w 746"/>
                <a:gd name="T7" fmla="*/ 644 h 644"/>
                <a:gd name="T8" fmla="*/ 0 w 746"/>
                <a:gd name="T9" fmla="*/ 635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6" h="644">
                  <a:moveTo>
                    <a:pt x="0" y="635"/>
                  </a:moveTo>
                  <a:lnTo>
                    <a:pt x="739" y="0"/>
                  </a:lnTo>
                  <a:lnTo>
                    <a:pt x="746" y="10"/>
                  </a:lnTo>
                  <a:lnTo>
                    <a:pt x="12" y="644"/>
                  </a:lnTo>
                  <a:lnTo>
                    <a:pt x="0" y="6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0" name="Freeform 164"/>
            <p:cNvSpPr/>
            <p:nvPr/>
          </p:nvSpPr>
          <p:spPr bwMode="auto">
            <a:xfrm>
              <a:off x="2612" y="1839"/>
              <a:ext cx="298" cy="966"/>
            </a:xfrm>
            <a:custGeom>
              <a:avLst/>
              <a:gdLst>
                <a:gd name="T0" fmla="*/ 0 w 298"/>
                <a:gd name="T1" fmla="*/ 7 h 966"/>
                <a:gd name="T2" fmla="*/ 286 w 298"/>
                <a:gd name="T3" fmla="*/ 966 h 966"/>
                <a:gd name="T4" fmla="*/ 298 w 298"/>
                <a:gd name="T5" fmla="*/ 959 h 966"/>
                <a:gd name="T6" fmla="*/ 11 w 298"/>
                <a:gd name="T7" fmla="*/ 0 h 966"/>
                <a:gd name="T8" fmla="*/ 0 w 298"/>
                <a:gd name="T9" fmla="*/ 7 h 9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966">
                  <a:moveTo>
                    <a:pt x="0" y="7"/>
                  </a:moveTo>
                  <a:lnTo>
                    <a:pt x="286" y="966"/>
                  </a:lnTo>
                  <a:lnTo>
                    <a:pt x="298" y="959"/>
                  </a:lnTo>
                  <a:lnTo>
                    <a:pt x="11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1" name="Freeform 165"/>
            <p:cNvSpPr/>
            <p:nvPr/>
          </p:nvSpPr>
          <p:spPr bwMode="auto">
            <a:xfrm>
              <a:off x="3983" y="2116"/>
              <a:ext cx="232" cy="720"/>
            </a:xfrm>
            <a:custGeom>
              <a:avLst/>
              <a:gdLst>
                <a:gd name="T0" fmla="*/ 222 w 232"/>
                <a:gd name="T1" fmla="*/ 0 h 720"/>
                <a:gd name="T2" fmla="*/ 0 w 232"/>
                <a:gd name="T3" fmla="*/ 720 h 720"/>
                <a:gd name="T4" fmla="*/ 12 w 232"/>
                <a:gd name="T5" fmla="*/ 720 h 720"/>
                <a:gd name="T6" fmla="*/ 232 w 232"/>
                <a:gd name="T7" fmla="*/ 7 h 720"/>
                <a:gd name="T8" fmla="*/ 222 w 232"/>
                <a:gd name="T9" fmla="*/ 0 h 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2" h="720">
                  <a:moveTo>
                    <a:pt x="222" y="0"/>
                  </a:moveTo>
                  <a:lnTo>
                    <a:pt x="0" y="720"/>
                  </a:lnTo>
                  <a:lnTo>
                    <a:pt x="12" y="720"/>
                  </a:lnTo>
                  <a:lnTo>
                    <a:pt x="232" y="7"/>
                  </a:lnTo>
                  <a:lnTo>
                    <a:pt x="22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2" name="Freeform 166"/>
            <p:cNvSpPr/>
            <p:nvPr/>
          </p:nvSpPr>
          <p:spPr bwMode="auto">
            <a:xfrm>
              <a:off x="2896" y="1003"/>
              <a:ext cx="478" cy="118"/>
            </a:xfrm>
            <a:custGeom>
              <a:avLst/>
              <a:gdLst>
                <a:gd name="T0" fmla="*/ 0 w 478"/>
                <a:gd name="T1" fmla="*/ 14 h 118"/>
                <a:gd name="T2" fmla="*/ 478 w 478"/>
                <a:gd name="T3" fmla="*/ 118 h 118"/>
                <a:gd name="T4" fmla="*/ 478 w 478"/>
                <a:gd name="T5" fmla="*/ 104 h 118"/>
                <a:gd name="T6" fmla="*/ 7 w 478"/>
                <a:gd name="T7" fmla="*/ 0 h 118"/>
                <a:gd name="T8" fmla="*/ 0 w 478"/>
                <a:gd name="T9" fmla="*/ 14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118">
                  <a:moveTo>
                    <a:pt x="0" y="14"/>
                  </a:moveTo>
                  <a:lnTo>
                    <a:pt x="478" y="118"/>
                  </a:lnTo>
                  <a:lnTo>
                    <a:pt x="478" y="104"/>
                  </a:lnTo>
                  <a:lnTo>
                    <a:pt x="7" y="0"/>
                  </a:lnTo>
                  <a:lnTo>
                    <a:pt x="0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3" name="Freeform 167"/>
            <p:cNvSpPr/>
            <p:nvPr/>
          </p:nvSpPr>
          <p:spPr bwMode="auto">
            <a:xfrm>
              <a:off x="4366" y="1592"/>
              <a:ext cx="689" cy="164"/>
            </a:xfrm>
            <a:custGeom>
              <a:avLst/>
              <a:gdLst>
                <a:gd name="T0" fmla="*/ 0 w 689"/>
                <a:gd name="T1" fmla="*/ 152 h 164"/>
                <a:gd name="T2" fmla="*/ 682 w 689"/>
                <a:gd name="T3" fmla="*/ 0 h 164"/>
                <a:gd name="T4" fmla="*/ 689 w 689"/>
                <a:gd name="T5" fmla="*/ 12 h 164"/>
                <a:gd name="T6" fmla="*/ 0 w 689"/>
                <a:gd name="T7" fmla="*/ 164 h 164"/>
                <a:gd name="T8" fmla="*/ 0 w 689"/>
                <a:gd name="T9" fmla="*/ 152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164">
                  <a:moveTo>
                    <a:pt x="0" y="152"/>
                  </a:moveTo>
                  <a:lnTo>
                    <a:pt x="682" y="0"/>
                  </a:lnTo>
                  <a:lnTo>
                    <a:pt x="689" y="12"/>
                  </a:lnTo>
                  <a:lnTo>
                    <a:pt x="0" y="164"/>
                  </a:lnTo>
                  <a:lnTo>
                    <a:pt x="0" y="1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4" name="Freeform 168"/>
            <p:cNvSpPr/>
            <p:nvPr/>
          </p:nvSpPr>
          <p:spPr bwMode="auto">
            <a:xfrm>
              <a:off x="3995" y="2899"/>
              <a:ext cx="499" cy="396"/>
            </a:xfrm>
            <a:custGeom>
              <a:avLst/>
              <a:gdLst>
                <a:gd name="T0" fmla="*/ 0 w 499"/>
                <a:gd name="T1" fmla="*/ 5 h 396"/>
                <a:gd name="T2" fmla="*/ 499 w 499"/>
                <a:gd name="T3" fmla="*/ 396 h 396"/>
                <a:gd name="T4" fmla="*/ 499 w 499"/>
                <a:gd name="T5" fmla="*/ 384 h 396"/>
                <a:gd name="T6" fmla="*/ 14 w 499"/>
                <a:gd name="T7" fmla="*/ 0 h 396"/>
                <a:gd name="T8" fmla="*/ 0 w 499"/>
                <a:gd name="T9" fmla="*/ 5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9" h="396">
                  <a:moveTo>
                    <a:pt x="0" y="5"/>
                  </a:moveTo>
                  <a:lnTo>
                    <a:pt x="499" y="396"/>
                  </a:lnTo>
                  <a:lnTo>
                    <a:pt x="499" y="384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5" name="Freeform 169"/>
            <p:cNvSpPr/>
            <p:nvPr/>
          </p:nvSpPr>
          <p:spPr bwMode="auto">
            <a:xfrm>
              <a:off x="3651" y="2918"/>
              <a:ext cx="306" cy="547"/>
            </a:xfrm>
            <a:custGeom>
              <a:avLst/>
              <a:gdLst>
                <a:gd name="T0" fmla="*/ 0 w 306"/>
                <a:gd name="T1" fmla="*/ 540 h 547"/>
                <a:gd name="T2" fmla="*/ 294 w 306"/>
                <a:gd name="T3" fmla="*/ 0 h 547"/>
                <a:gd name="T4" fmla="*/ 306 w 306"/>
                <a:gd name="T5" fmla="*/ 0 h 547"/>
                <a:gd name="T6" fmla="*/ 10 w 306"/>
                <a:gd name="T7" fmla="*/ 547 h 547"/>
                <a:gd name="T8" fmla="*/ 0 w 306"/>
                <a:gd name="T9" fmla="*/ 540 h 5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6" h="547">
                  <a:moveTo>
                    <a:pt x="0" y="540"/>
                  </a:moveTo>
                  <a:lnTo>
                    <a:pt x="294" y="0"/>
                  </a:lnTo>
                  <a:lnTo>
                    <a:pt x="306" y="0"/>
                  </a:lnTo>
                  <a:lnTo>
                    <a:pt x="10" y="547"/>
                  </a:lnTo>
                  <a:lnTo>
                    <a:pt x="0" y="5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6" name="Rectangle 170"/>
            <p:cNvSpPr>
              <a:spLocks noChangeArrowheads="1"/>
            </p:cNvSpPr>
            <p:nvPr/>
          </p:nvSpPr>
          <p:spPr bwMode="auto">
            <a:xfrm>
              <a:off x="2910" y="2881"/>
              <a:ext cx="9" cy="30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7" name="Freeform 171"/>
            <p:cNvSpPr/>
            <p:nvPr/>
          </p:nvSpPr>
          <p:spPr bwMode="auto">
            <a:xfrm>
              <a:off x="3334" y="2109"/>
              <a:ext cx="611" cy="741"/>
            </a:xfrm>
            <a:custGeom>
              <a:avLst/>
              <a:gdLst>
                <a:gd name="T0" fmla="*/ 0 w 611"/>
                <a:gd name="T1" fmla="*/ 7 h 741"/>
                <a:gd name="T2" fmla="*/ 599 w 611"/>
                <a:gd name="T3" fmla="*/ 741 h 741"/>
                <a:gd name="T4" fmla="*/ 611 w 611"/>
                <a:gd name="T5" fmla="*/ 736 h 741"/>
                <a:gd name="T6" fmla="*/ 12 w 611"/>
                <a:gd name="T7" fmla="*/ 0 h 741"/>
                <a:gd name="T8" fmla="*/ 0 w 611"/>
                <a:gd name="T9" fmla="*/ 7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741">
                  <a:moveTo>
                    <a:pt x="0" y="7"/>
                  </a:moveTo>
                  <a:lnTo>
                    <a:pt x="599" y="741"/>
                  </a:lnTo>
                  <a:lnTo>
                    <a:pt x="611" y="736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698" name="矩形 697"/>
          <p:cNvSpPr/>
          <p:nvPr/>
        </p:nvSpPr>
        <p:spPr>
          <a:xfrm>
            <a:off x="5289750" y="3597932"/>
            <a:ext cx="1620958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spcBef>
                <a:spcPct val="0"/>
              </a:spcBef>
            </a:pP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数学模型</a:t>
            </a:r>
            <a:endParaRPr lang="en-US" altLang="zh-CN" sz="28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99" name="文本框 698"/>
          <p:cNvSpPr txBox="1"/>
          <p:nvPr/>
        </p:nvSpPr>
        <p:spPr>
          <a:xfrm>
            <a:off x="2884968" y="4096747"/>
            <a:ext cx="6430520" cy="2819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MATHEMATICAL MODEL</a:t>
            </a:r>
          </a:p>
        </p:txBody>
      </p:sp>
      <p:sp>
        <p:nvSpPr>
          <p:cNvPr id="700" name="矩形 699"/>
          <p:cNvSpPr/>
          <p:nvPr/>
        </p:nvSpPr>
        <p:spPr>
          <a:xfrm>
            <a:off x="4689392" y="2820071"/>
            <a:ext cx="2821671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altLang="zh-CN" sz="4400" b="1" dirty="0">
                <a:solidFill>
                  <a:srgbClr val="248C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 / 02</a:t>
            </a:r>
          </a:p>
        </p:txBody>
      </p:sp>
    </p:spTree>
    <p:extLst>
      <p:ext uri="{BB962C8B-B14F-4D97-AF65-F5344CB8AC3E}">
        <p14:creationId xmlns:p14="http://schemas.microsoft.com/office/powerpoint/2010/main" val="159298633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2" dur="5000" fill="hold"/>
                                        <p:tgtEl>
                                          <p:spTgt spid="36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4" dur="5000" fill="hold"/>
                                        <p:tgtEl>
                                          <p:spTgt spid="5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7" dur="1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8" dur="1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9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0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" presetID="41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 tmFilter="0,0; .5, 1; 1, 1"/>
                                        <p:tgtEl>
                                          <p:spTgt spid="6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8" grpId="0"/>
      <p:bldP spid="699" grpId="0"/>
      <p:bldP spid="70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" name="Group 4"/>
          <p:cNvGrpSpPr>
            <a:grpSpLocks noChangeAspect="1"/>
          </p:cNvGrpSpPr>
          <p:nvPr/>
        </p:nvGrpSpPr>
        <p:grpSpPr bwMode="auto">
          <a:xfrm>
            <a:off x="-470501" y="-575689"/>
            <a:ext cx="1552035" cy="1511368"/>
            <a:chOff x="2410" y="593"/>
            <a:chExt cx="3015" cy="2936"/>
          </a:xfrm>
          <a:solidFill>
            <a:srgbClr val="248C80"/>
          </a:solidFill>
        </p:grpSpPr>
        <p:sp>
          <p:nvSpPr>
            <p:cNvPr id="177" name="Freeform 5"/>
            <p:cNvSpPr/>
            <p:nvPr/>
          </p:nvSpPr>
          <p:spPr bwMode="auto">
            <a:xfrm>
              <a:off x="5079" y="1202"/>
              <a:ext cx="66" cy="509"/>
            </a:xfrm>
            <a:custGeom>
              <a:avLst/>
              <a:gdLst>
                <a:gd name="T0" fmla="*/ 0 w 66"/>
                <a:gd name="T1" fmla="*/ 9 h 509"/>
                <a:gd name="T2" fmla="*/ 54 w 66"/>
                <a:gd name="T3" fmla="*/ 509 h 509"/>
                <a:gd name="T4" fmla="*/ 66 w 66"/>
                <a:gd name="T5" fmla="*/ 509 h 509"/>
                <a:gd name="T6" fmla="*/ 9 w 66"/>
                <a:gd name="T7" fmla="*/ 0 h 509"/>
                <a:gd name="T8" fmla="*/ 0 w 66"/>
                <a:gd name="T9" fmla="*/ 9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509">
                  <a:moveTo>
                    <a:pt x="0" y="9"/>
                  </a:moveTo>
                  <a:lnTo>
                    <a:pt x="54" y="509"/>
                  </a:lnTo>
                  <a:lnTo>
                    <a:pt x="66" y="509"/>
                  </a:lnTo>
                  <a:lnTo>
                    <a:pt x="9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8" name="Freeform 6"/>
            <p:cNvSpPr/>
            <p:nvPr/>
          </p:nvSpPr>
          <p:spPr bwMode="auto">
            <a:xfrm>
              <a:off x="5079" y="1195"/>
              <a:ext cx="303" cy="854"/>
            </a:xfrm>
            <a:custGeom>
              <a:avLst/>
              <a:gdLst>
                <a:gd name="T0" fmla="*/ 14 w 303"/>
                <a:gd name="T1" fmla="*/ 0 h 854"/>
                <a:gd name="T2" fmla="*/ 303 w 303"/>
                <a:gd name="T3" fmla="*/ 854 h 854"/>
                <a:gd name="T4" fmla="*/ 287 w 303"/>
                <a:gd name="T5" fmla="*/ 854 h 854"/>
                <a:gd name="T6" fmla="*/ 0 w 303"/>
                <a:gd name="T7" fmla="*/ 11 h 854"/>
                <a:gd name="T8" fmla="*/ 14 w 303"/>
                <a:gd name="T9" fmla="*/ 0 h 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3" h="854">
                  <a:moveTo>
                    <a:pt x="14" y="0"/>
                  </a:moveTo>
                  <a:lnTo>
                    <a:pt x="303" y="854"/>
                  </a:lnTo>
                  <a:lnTo>
                    <a:pt x="287" y="854"/>
                  </a:lnTo>
                  <a:lnTo>
                    <a:pt x="0" y="11"/>
                  </a:lnTo>
                  <a:lnTo>
                    <a:pt x="1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9" name="Freeform 7"/>
            <p:cNvSpPr/>
            <p:nvPr/>
          </p:nvSpPr>
          <p:spPr bwMode="auto">
            <a:xfrm>
              <a:off x="5074" y="1202"/>
              <a:ext cx="12" cy="345"/>
            </a:xfrm>
            <a:custGeom>
              <a:avLst/>
              <a:gdLst>
                <a:gd name="T0" fmla="*/ 0 w 12"/>
                <a:gd name="T1" fmla="*/ 0 h 345"/>
                <a:gd name="T2" fmla="*/ 0 w 12"/>
                <a:gd name="T3" fmla="*/ 345 h 345"/>
                <a:gd name="T4" fmla="*/ 12 w 12"/>
                <a:gd name="T5" fmla="*/ 345 h 345"/>
                <a:gd name="T6" fmla="*/ 12 w 12"/>
                <a:gd name="T7" fmla="*/ 12 h 345"/>
                <a:gd name="T8" fmla="*/ 0 w 12"/>
                <a:gd name="T9" fmla="*/ 0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345">
                  <a:moveTo>
                    <a:pt x="0" y="0"/>
                  </a:moveTo>
                  <a:lnTo>
                    <a:pt x="0" y="345"/>
                  </a:lnTo>
                  <a:lnTo>
                    <a:pt x="12" y="345"/>
                  </a:lnTo>
                  <a:lnTo>
                    <a:pt x="12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0" name="Rectangle 8"/>
            <p:cNvSpPr>
              <a:spLocks noChangeArrowheads="1"/>
            </p:cNvSpPr>
            <p:nvPr/>
          </p:nvSpPr>
          <p:spPr bwMode="auto">
            <a:xfrm>
              <a:off x="3658" y="3501"/>
              <a:ext cx="647" cy="1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1" name="Freeform 9"/>
            <p:cNvSpPr/>
            <p:nvPr/>
          </p:nvSpPr>
          <p:spPr bwMode="auto">
            <a:xfrm>
              <a:off x="3488" y="3446"/>
              <a:ext cx="118" cy="48"/>
            </a:xfrm>
            <a:custGeom>
              <a:avLst/>
              <a:gdLst>
                <a:gd name="T0" fmla="*/ 0 w 118"/>
                <a:gd name="T1" fmla="*/ 10 h 48"/>
                <a:gd name="T2" fmla="*/ 111 w 118"/>
                <a:gd name="T3" fmla="*/ 48 h 48"/>
                <a:gd name="T4" fmla="*/ 118 w 118"/>
                <a:gd name="T5" fmla="*/ 36 h 48"/>
                <a:gd name="T6" fmla="*/ 14 w 118"/>
                <a:gd name="T7" fmla="*/ 0 h 48"/>
                <a:gd name="T8" fmla="*/ 0 w 118"/>
                <a:gd name="T9" fmla="*/ 1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48">
                  <a:moveTo>
                    <a:pt x="0" y="10"/>
                  </a:moveTo>
                  <a:lnTo>
                    <a:pt x="111" y="48"/>
                  </a:lnTo>
                  <a:lnTo>
                    <a:pt x="118" y="36"/>
                  </a:lnTo>
                  <a:lnTo>
                    <a:pt x="14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2" name="Freeform 10"/>
            <p:cNvSpPr/>
            <p:nvPr/>
          </p:nvSpPr>
          <p:spPr bwMode="auto">
            <a:xfrm>
              <a:off x="2830" y="1026"/>
              <a:ext cx="30" cy="256"/>
            </a:xfrm>
            <a:custGeom>
              <a:avLst/>
              <a:gdLst>
                <a:gd name="T0" fmla="*/ 30 w 30"/>
                <a:gd name="T1" fmla="*/ 0 h 256"/>
                <a:gd name="T2" fmla="*/ 9 w 30"/>
                <a:gd name="T3" fmla="*/ 256 h 256"/>
                <a:gd name="T4" fmla="*/ 0 w 30"/>
                <a:gd name="T5" fmla="*/ 256 h 256"/>
                <a:gd name="T6" fmla="*/ 26 w 30"/>
                <a:gd name="T7" fmla="*/ 0 h 256"/>
                <a:gd name="T8" fmla="*/ 30 w 30"/>
                <a:gd name="T9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56">
                  <a:moveTo>
                    <a:pt x="30" y="0"/>
                  </a:moveTo>
                  <a:lnTo>
                    <a:pt x="9" y="256"/>
                  </a:lnTo>
                  <a:lnTo>
                    <a:pt x="0" y="256"/>
                  </a:lnTo>
                  <a:lnTo>
                    <a:pt x="26" y="0"/>
                  </a:lnTo>
                  <a:lnTo>
                    <a:pt x="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3" name="Freeform 11"/>
            <p:cNvSpPr/>
            <p:nvPr/>
          </p:nvSpPr>
          <p:spPr bwMode="auto">
            <a:xfrm>
              <a:off x="2841" y="773"/>
              <a:ext cx="604" cy="519"/>
            </a:xfrm>
            <a:custGeom>
              <a:avLst/>
              <a:gdLst>
                <a:gd name="T0" fmla="*/ 0 w 604"/>
                <a:gd name="T1" fmla="*/ 512 h 519"/>
                <a:gd name="T2" fmla="*/ 595 w 604"/>
                <a:gd name="T3" fmla="*/ 0 h 519"/>
                <a:gd name="T4" fmla="*/ 604 w 604"/>
                <a:gd name="T5" fmla="*/ 7 h 519"/>
                <a:gd name="T6" fmla="*/ 12 w 604"/>
                <a:gd name="T7" fmla="*/ 519 h 519"/>
                <a:gd name="T8" fmla="*/ 0 w 604"/>
                <a:gd name="T9" fmla="*/ 512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4" h="519">
                  <a:moveTo>
                    <a:pt x="0" y="512"/>
                  </a:moveTo>
                  <a:lnTo>
                    <a:pt x="595" y="0"/>
                  </a:lnTo>
                  <a:lnTo>
                    <a:pt x="604" y="7"/>
                  </a:lnTo>
                  <a:lnTo>
                    <a:pt x="12" y="519"/>
                  </a:lnTo>
                  <a:lnTo>
                    <a:pt x="0" y="5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4" name="Freeform 12"/>
            <p:cNvSpPr/>
            <p:nvPr/>
          </p:nvSpPr>
          <p:spPr bwMode="auto">
            <a:xfrm>
              <a:off x="2988" y="761"/>
              <a:ext cx="445" cy="192"/>
            </a:xfrm>
            <a:custGeom>
              <a:avLst/>
              <a:gdLst>
                <a:gd name="T0" fmla="*/ 445 w 445"/>
                <a:gd name="T1" fmla="*/ 17 h 192"/>
                <a:gd name="T2" fmla="*/ 3 w 445"/>
                <a:gd name="T3" fmla="*/ 192 h 192"/>
                <a:gd name="T4" fmla="*/ 0 w 445"/>
                <a:gd name="T5" fmla="*/ 187 h 192"/>
                <a:gd name="T6" fmla="*/ 445 w 445"/>
                <a:gd name="T7" fmla="*/ 0 h 192"/>
                <a:gd name="T8" fmla="*/ 445 w 445"/>
                <a:gd name="T9" fmla="*/ 17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5" h="192">
                  <a:moveTo>
                    <a:pt x="445" y="17"/>
                  </a:moveTo>
                  <a:lnTo>
                    <a:pt x="3" y="192"/>
                  </a:lnTo>
                  <a:lnTo>
                    <a:pt x="0" y="187"/>
                  </a:lnTo>
                  <a:lnTo>
                    <a:pt x="445" y="0"/>
                  </a:lnTo>
                  <a:lnTo>
                    <a:pt x="445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5" name="Freeform 13"/>
            <p:cNvSpPr/>
            <p:nvPr/>
          </p:nvSpPr>
          <p:spPr bwMode="auto">
            <a:xfrm>
              <a:off x="3478" y="650"/>
              <a:ext cx="159" cy="95"/>
            </a:xfrm>
            <a:custGeom>
              <a:avLst/>
              <a:gdLst>
                <a:gd name="T0" fmla="*/ 10 w 159"/>
                <a:gd name="T1" fmla="*/ 95 h 95"/>
                <a:gd name="T2" fmla="*/ 159 w 159"/>
                <a:gd name="T3" fmla="*/ 9 h 95"/>
                <a:gd name="T4" fmla="*/ 159 w 159"/>
                <a:gd name="T5" fmla="*/ 0 h 95"/>
                <a:gd name="T6" fmla="*/ 0 w 159"/>
                <a:gd name="T7" fmla="*/ 88 h 95"/>
                <a:gd name="T8" fmla="*/ 10 w 159"/>
                <a:gd name="T9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95">
                  <a:moveTo>
                    <a:pt x="10" y="95"/>
                  </a:moveTo>
                  <a:lnTo>
                    <a:pt x="159" y="9"/>
                  </a:lnTo>
                  <a:lnTo>
                    <a:pt x="159" y="0"/>
                  </a:lnTo>
                  <a:lnTo>
                    <a:pt x="0" y="88"/>
                  </a:lnTo>
                  <a:lnTo>
                    <a:pt x="10" y="9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6" name="Freeform 14"/>
            <p:cNvSpPr/>
            <p:nvPr/>
          </p:nvSpPr>
          <p:spPr bwMode="auto">
            <a:xfrm>
              <a:off x="3488" y="683"/>
              <a:ext cx="798" cy="74"/>
            </a:xfrm>
            <a:custGeom>
              <a:avLst/>
              <a:gdLst>
                <a:gd name="T0" fmla="*/ 0 w 798"/>
                <a:gd name="T1" fmla="*/ 62 h 74"/>
                <a:gd name="T2" fmla="*/ 798 w 798"/>
                <a:gd name="T3" fmla="*/ 0 h 74"/>
                <a:gd name="T4" fmla="*/ 798 w 798"/>
                <a:gd name="T5" fmla="*/ 10 h 74"/>
                <a:gd name="T6" fmla="*/ 0 w 798"/>
                <a:gd name="T7" fmla="*/ 74 h 74"/>
                <a:gd name="T8" fmla="*/ 0 w 798"/>
                <a:gd name="T9" fmla="*/ 6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8" h="74">
                  <a:moveTo>
                    <a:pt x="0" y="62"/>
                  </a:moveTo>
                  <a:lnTo>
                    <a:pt x="798" y="0"/>
                  </a:lnTo>
                  <a:lnTo>
                    <a:pt x="798" y="10"/>
                  </a:lnTo>
                  <a:lnTo>
                    <a:pt x="0" y="74"/>
                  </a:lnTo>
                  <a:lnTo>
                    <a:pt x="0" y="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7" name="Freeform 15"/>
            <p:cNvSpPr/>
            <p:nvPr/>
          </p:nvSpPr>
          <p:spPr bwMode="auto">
            <a:xfrm>
              <a:off x="3421" y="778"/>
              <a:ext cx="34" cy="308"/>
            </a:xfrm>
            <a:custGeom>
              <a:avLst/>
              <a:gdLst>
                <a:gd name="T0" fmla="*/ 29 w 34"/>
                <a:gd name="T1" fmla="*/ 0 h 308"/>
                <a:gd name="T2" fmla="*/ 0 w 34"/>
                <a:gd name="T3" fmla="*/ 308 h 308"/>
                <a:gd name="T4" fmla="*/ 12 w 34"/>
                <a:gd name="T5" fmla="*/ 308 h 308"/>
                <a:gd name="T6" fmla="*/ 34 w 34"/>
                <a:gd name="T7" fmla="*/ 0 h 308"/>
                <a:gd name="T8" fmla="*/ 29 w 34"/>
                <a:gd name="T9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308">
                  <a:moveTo>
                    <a:pt x="29" y="0"/>
                  </a:moveTo>
                  <a:lnTo>
                    <a:pt x="0" y="308"/>
                  </a:lnTo>
                  <a:lnTo>
                    <a:pt x="12" y="308"/>
                  </a:lnTo>
                  <a:lnTo>
                    <a:pt x="34" y="0"/>
                  </a:ln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8" name="Freeform 16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  <a:gd name="T10" fmla="*/ 0 w 571"/>
                <a:gd name="T11" fmla="*/ 11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9" name="Freeform 17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0" name="Freeform 18"/>
            <p:cNvSpPr/>
            <p:nvPr/>
          </p:nvSpPr>
          <p:spPr bwMode="auto">
            <a:xfrm>
              <a:off x="4087" y="693"/>
              <a:ext cx="225" cy="307"/>
            </a:xfrm>
            <a:custGeom>
              <a:avLst/>
              <a:gdLst>
                <a:gd name="T0" fmla="*/ 213 w 225"/>
                <a:gd name="T1" fmla="*/ 0 h 307"/>
                <a:gd name="T2" fmla="*/ 0 w 225"/>
                <a:gd name="T3" fmla="*/ 298 h 307"/>
                <a:gd name="T4" fmla="*/ 12 w 225"/>
                <a:gd name="T5" fmla="*/ 307 h 307"/>
                <a:gd name="T6" fmla="*/ 225 w 225"/>
                <a:gd name="T7" fmla="*/ 7 h 307"/>
                <a:gd name="T8" fmla="*/ 213 w 225"/>
                <a:gd name="T9" fmla="*/ 0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5" h="307">
                  <a:moveTo>
                    <a:pt x="213" y="0"/>
                  </a:moveTo>
                  <a:lnTo>
                    <a:pt x="0" y="298"/>
                  </a:lnTo>
                  <a:lnTo>
                    <a:pt x="12" y="307"/>
                  </a:lnTo>
                  <a:lnTo>
                    <a:pt x="225" y="7"/>
                  </a:lnTo>
                  <a:lnTo>
                    <a:pt x="21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1" name="Freeform 19"/>
            <p:cNvSpPr/>
            <p:nvPr/>
          </p:nvSpPr>
          <p:spPr bwMode="auto">
            <a:xfrm>
              <a:off x="2481" y="1318"/>
              <a:ext cx="339" cy="343"/>
            </a:xfrm>
            <a:custGeom>
              <a:avLst/>
              <a:gdLst>
                <a:gd name="T0" fmla="*/ 0 w 339"/>
                <a:gd name="T1" fmla="*/ 336 h 343"/>
                <a:gd name="T2" fmla="*/ 332 w 339"/>
                <a:gd name="T3" fmla="*/ 0 h 343"/>
                <a:gd name="T4" fmla="*/ 339 w 339"/>
                <a:gd name="T5" fmla="*/ 7 h 343"/>
                <a:gd name="T6" fmla="*/ 5 w 339"/>
                <a:gd name="T7" fmla="*/ 343 h 343"/>
                <a:gd name="T8" fmla="*/ 0 w 339"/>
                <a:gd name="T9" fmla="*/ 336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9" h="343">
                  <a:moveTo>
                    <a:pt x="0" y="336"/>
                  </a:moveTo>
                  <a:lnTo>
                    <a:pt x="332" y="0"/>
                  </a:lnTo>
                  <a:lnTo>
                    <a:pt x="339" y="7"/>
                  </a:lnTo>
                  <a:lnTo>
                    <a:pt x="5" y="343"/>
                  </a:lnTo>
                  <a:lnTo>
                    <a:pt x="0" y="3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2" name="Freeform 20"/>
            <p:cNvSpPr/>
            <p:nvPr/>
          </p:nvSpPr>
          <p:spPr bwMode="auto">
            <a:xfrm>
              <a:off x="2616" y="1332"/>
              <a:ext cx="209" cy="753"/>
            </a:xfrm>
            <a:custGeom>
              <a:avLst/>
              <a:gdLst>
                <a:gd name="T0" fmla="*/ 197 w 209"/>
                <a:gd name="T1" fmla="*/ 0 h 753"/>
                <a:gd name="T2" fmla="*/ 0 w 209"/>
                <a:gd name="T3" fmla="*/ 743 h 753"/>
                <a:gd name="T4" fmla="*/ 10 w 209"/>
                <a:gd name="T5" fmla="*/ 753 h 753"/>
                <a:gd name="T6" fmla="*/ 209 w 209"/>
                <a:gd name="T7" fmla="*/ 0 h 753"/>
                <a:gd name="T8" fmla="*/ 197 w 209"/>
                <a:gd name="T9" fmla="*/ 0 h 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753">
                  <a:moveTo>
                    <a:pt x="197" y="0"/>
                  </a:moveTo>
                  <a:lnTo>
                    <a:pt x="0" y="743"/>
                  </a:lnTo>
                  <a:lnTo>
                    <a:pt x="10" y="753"/>
                  </a:lnTo>
                  <a:lnTo>
                    <a:pt x="209" y="0"/>
                  </a:lnTo>
                  <a:lnTo>
                    <a:pt x="19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3" name="Freeform 21"/>
            <p:cNvSpPr/>
            <p:nvPr/>
          </p:nvSpPr>
          <p:spPr bwMode="auto">
            <a:xfrm>
              <a:off x="2477" y="1704"/>
              <a:ext cx="106" cy="92"/>
            </a:xfrm>
            <a:custGeom>
              <a:avLst/>
              <a:gdLst>
                <a:gd name="T0" fmla="*/ 0 w 106"/>
                <a:gd name="T1" fmla="*/ 7 h 92"/>
                <a:gd name="T2" fmla="*/ 94 w 106"/>
                <a:gd name="T3" fmla="*/ 92 h 92"/>
                <a:gd name="T4" fmla="*/ 106 w 106"/>
                <a:gd name="T5" fmla="*/ 75 h 92"/>
                <a:gd name="T6" fmla="*/ 9 w 106"/>
                <a:gd name="T7" fmla="*/ 0 h 92"/>
                <a:gd name="T8" fmla="*/ 0 w 106"/>
                <a:gd name="T9" fmla="*/ 7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92">
                  <a:moveTo>
                    <a:pt x="0" y="7"/>
                  </a:moveTo>
                  <a:lnTo>
                    <a:pt x="94" y="92"/>
                  </a:lnTo>
                  <a:lnTo>
                    <a:pt x="106" y="75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4" name="Freeform 22"/>
            <p:cNvSpPr/>
            <p:nvPr/>
          </p:nvSpPr>
          <p:spPr bwMode="auto">
            <a:xfrm>
              <a:off x="2451" y="1711"/>
              <a:ext cx="146" cy="374"/>
            </a:xfrm>
            <a:custGeom>
              <a:avLst/>
              <a:gdLst>
                <a:gd name="T0" fmla="*/ 0 w 146"/>
                <a:gd name="T1" fmla="*/ 0 h 374"/>
                <a:gd name="T2" fmla="*/ 135 w 146"/>
                <a:gd name="T3" fmla="*/ 374 h 374"/>
                <a:gd name="T4" fmla="*/ 146 w 146"/>
                <a:gd name="T5" fmla="*/ 374 h 374"/>
                <a:gd name="T6" fmla="*/ 11 w 146"/>
                <a:gd name="T7" fmla="*/ 0 h 374"/>
                <a:gd name="T8" fmla="*/ 0 w 146"/>
                <a:gd name="T9" fmla="*/ 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374">
                  <a:moveTo>
                    <a:pt x="0" y="0"/>
                  </a:moveTo>
                  <a:lnTo>
                    <a:pt x="135" y="374"/>
                  </a:lnTo>
                  <a:lnTo>
                    <a:pt x="146" y="374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5" name="Rectangle 23"/>
            <p:cNvSpPr>
              <a:spLocks noChangeArrowheads="1"/>
            </p:cNvSpPr>
            <p:nvPr/>
          </p:nvSpPr>
          <p:spPr bwMode="auto">
            <a:xfrm>
              <a:off x="3410" y="1164"/>
              <a:ext cx="11" cy="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6" name="Freeform 24"/>
            <p:cNvSpPr/>
            <p:nvPr/>
          </p:nvSpPr>
          <p:spPr bwMode="auto">
            <a:xfrm>
              <a:off x="2848" y="1202"/>
              <a:ext cx="538" cy="111"/>
            </a:xfrm>
            <a:custGeom>
              <a:avLst/>
              <a:gdLst>
                <a:gd name="T0" fmla="*/ 0 w 538"/>
                <a:gd name="T1" fmla="*/ 102 h 111"/>
                <a:gd name="T2" fmla="*/ 538 w 538"/>
                <a:gd name="T3" fmla="*/ 0 h 111"/>
                <a:gd name="T4" fmla="*/ 538 w 538"/>
                <a:gd name="T5" fmla="*/ 9 h 111"/>
                <a:gd name="T6" fmla="*/ 0 w 538"/>
                <a:gd name="T7" fmla="*/ 111 h 111"/>
                <a:gd name="T8" fmla="*/ 0 w 538"/>
                <a:gd name="T9" fmla="*/ 102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8" h="111">
                  <a:moveTo>
                    <a:pt x="0" y="102"/>
                  </a:moveTo>
                  <a:lnTo>
                    <a:pt x="538" y="0"/>
                  </a:lnTo>
                  <a:lnTo>
                    <a:pt x="538" y="9"/>
                  </a:lnTo>
                  <a:lnTo>
                    <a:pt x="0" y="111"/>
                  </a:lnTo>
                  <a:lnTo>
                    <a:pt x="0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7" name="Freeform 25"/>
            <p:cNvSpPr/>
            <p:nvPr/>
          </p:nvSpPr>
          <p:spPr bwMode="auto">
            <a:xfrm>
              <a:off x="2834" y="1320"/>
              <a:ext cx="287" cy="455"/>
            </a:xfrm>
            <a:custGeom>
              <a:avLst/>
              <a:gdLst>
                <a:gd name="T0" fmla="*/ 0 w 287"/>
                <a:gd name="T1" fmla="*/ 5 h 455"/>
                <a:gd name="T2" fmla="*/ 275 w 287"/>
                <a:gd name="T3" fmla="*/ 450 h 455"/>
                <a:gd name="T4" fmla="*/ 277 w 287"/>
                <a:gd name="T5" fmla="*/ 455 h 455"/>
                <a:gd name="T6" fmla="*/ 287 w 287"/>
                <a:gd name="T7" fmla="*/ 445 h 455"/>
                <a:gd name="T8" fmla="*/ 7 w 287"/>
                <a:gd name="T9" fmla="*/ 0 h 455"/>
                <a:gd name="T10" fmla="*/ 0 w 287"/>
                <a:gd name="T11" fmla="*/ 5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7" h="455">
                  <a:moveTo>
                    <a:pt x="0" y="5"/>
                  </a:moveTo>
                  <a:lnTo>
                    <a:pt x="275" y="450"/>
                  </a:lnTo>
                  <a:lnTo>
                    <a:pt x="277" y="455"/>
                  </a:lnTo>
                  <a:lnTo>
                    <a:pt x="287" y="445"/>
                  </a:lnTo>
                  <a:lnTo>
                    <a:pt x="7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8" name="Freeform 26"/>
            <p:cNvSpPr/>
            <p:nvPr/>
          </p:nvSpPr>
          <p:spPr bwMode="auto">
            <a:xfrm>
              <a:off x="3140" y="1221"/>
              <a:ext cx="270" cy="544"/>
            </a:xfrm>
            <a:custGeom>
              <a:avLst/>
              <a:gdLst>
                <a:gd name="T0" fmla="*/ 0 w 270"/>
                <a:gd name="T1" fmla="*/ 544 h 544"/>
                <a:gd name="T2" fmla="*/ 263 w 270"/>
                <a:gd name="T3" fmla="*/ 0 h 544"/>
                <a:gd name="T4" fmla="*/ 270 w 270"/>
                <a:gd name="T5" fmla="*/ 0 h 544"/>
                <a:gd name="T6" fmla="*/ 14 w 270"/>
                <a:gd name="T7" fmla="*/ 544 h 544"/>
                <a:gd name="T8" fmla="*/ 0 w 270"/>
                <a:gd name="T9" fmla="*/ 544 h 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0" h="544">
                  <a:moveTo>
                    <a:pt x="0" y="544"/>
                  </a:moveTo>
                  <a:lnTo>
                    <a:pt x="263" y="0"/>
                  </a:lnTo>
                  <a:lnTo>
                    <a:pt x="270" y="0"/>
                  </a:lnTo>
                  <a:lnTo>
                    <a:pt x="14" y="544"/>
                  </a:lnTo>
                  <a:lnTo>
                    <a:pt x="0" y="5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9" name="Freeform 27"/>
            <p:cNvSpPr/>
            <p:nvPr/>
          </p:nvSpPr>
          <p:spPr bwMode="auto">
            <a:xfrm>
              <a:off x="3317" y="1221"/>
              <a:ext cx="93" cy="809"/>
            </a:xfrm>
            <a:custGeom>
              <a:avLst/>
              <a:gdLst>
                <a:gd name="T0" fmla="*/ 83 w 93"/>
                <a:gd name="T1" fmla="*/ 0 h 809"/>
                <a:gd name="T2" fmla="*/ 0 w 93"/>
                <a:gd name="T3" fmla="*/ 809 h 809"/>
                <a:gd name="T4" fmla="*/ 12 w 93"/>
                <a:gd name="T5" fmla="*/ 809 h 809"/>
                <a:gd name="T6" fmla="*/ 93 w 93"/>
                <a:gd name="T7" fmla="*/ 0 h 809"/>
                <a:gd name="T8" fmla="*/ 83 w 93"/>
                <a:gd name="T9" fmla="*/ 0 h 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" h="809">
                  <a:moveTo>
                    <a:pt x="83" y="0"/>
                  </a:moveTo>
                  <a:lnTo>
                    <a:pt x="0" y="809"/>
                  </a:lnTo>
                  <a:lnTo>
                    <a:pt x="12" y="809"/>
                  </a:lnTo>
                  <a:lnTo>
                    <a:pt x="93" y="0"/>
                  </a:lnTo>
                  <a:lnTo>
                    <a:pt x="8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0" name="Freeform 28"/>
            <p:cNvSpPr/>
            <p:nvPr/>
          </p:nvSpPr>
          <p:spPr bwMode="auto">
            <a:xfrm>
              <a:off x="3438" y="1022"/>
              <a:ext cx="611" cy="180"/>
            </a:xfrm>
            <a:custGeom>
              <a:avLst/>
              <a:gdLst>
                <a:gd name="T0" fmla="*/ 0 w 611"/>
                <a:gd name="T1" fmla="*/ 165 h 180"/>
                <a:gd name="T2" fmla="*/ 611 w 611"/>
                <a:gd name="T3" fmla="*/ 0 h 180"/>
                <a:gd name="T4" fmla="*/ 611 w 611"/>
                <a:gd name="T5" fmla="*/ 14 h 180"/>
                <a:gd name="T6" fmla="*/ 0 w 611"/>
                <a:gd name="T7" fmla="*/ 180 h 180"/>
                <a:gd name="T8" fmla="*/ 0 w 611"/>
                <a:gd name="T9" fmla="*/ 165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180">
                  <a:moveTo>
                    <a:pt x="0" y="165"/>
                  </a:moveTo>
                  <a:lnTo>
                    <a:pt x="611" y="0"/>
                  </a:lnTo>
                  <a:lnTo>
                    <a:pt x="611" y="14"/>
                  </a:lnTo>
                  <a:lnTo>
                    <a:pt x="0" y="180"/>
                  </a:lnTo>
                  <a:lnTo>
                    <a:pt x="0" y="1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1" name="Freeform 29"/>
            <p:cNvSpPr/>
            <p:nvPr/>
          </p:nvSpPr>
          <p:spPr bwMode="auto">
            <a:xfrm>
              <a:off x="4340" y="702"/>
              <a:ext cx="377" cy="396"/>
            </a:xfrm>
            <a:custGeom>
              <a:avLst/>
              <a:gdLst>
                <a:gd name="T0" fmla="*/ 0 w 377"/>
                <a:gd name="T1" fmla="*/ 12 h 396"/>
                <a:gd name="T2" fmla="*/ 370 w 377"/>
                <a:gd name="T3" fmla="*/ 396 h 396"/>
                <a:gd name="T4" fmla="*/ 377 w 377"/>
                <a:gd name="T5" fmla="*/ 388 h 396"/>
                <a:gd name="T6" fmla="*/ 0 w 377"/>
                <a:gd name="T7" fmla="*/ 0 h 396"/>
                <a:gd name="T8" fmla="*/ 0 w 377"/>
                <a:gd name="T9" fmla="*/ 12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7" h="396">
                  <a:moveTo>
                    <a:pt x="0" y="12"/>
                  </a:moveTo>
                  <a:lnTo>
                    <a:pt x="370" y="396"/>
                  </a:lnTo>
                  <a:lnTo>
                    <a:pt x="377" y="388"/>
                  </a:lnTo>
                  <a:lnTo>
                    <a:pt x="0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2" name="Freeform 30"/>
            <p:cNvSpPr/>
            <p:nvPr/>
          </p:nvSpPr>
          <p:spPr bwMode="auto">
            <a:xfrm>
              <a:off x="4108" y="1015"/>
              <a:ext cx="597" cy="97"/>
            </a:xfrm>
            <a:custGeom>
              <a:avLst/>
              <a:gdLst>
                <a:gd name="T0" fmla="*/ 0 w 597"/>
                <a:gd name="T1" fmla="*/ 0 h 97"/>
                <a:gd name="T2" fmla="*/ 597 w 597"/>
                <a:gd name="T3" fmla="*/ 90 h 97"/>
                <a:gd name="T4" fmla="*/ 597 w 597"/>
                <a:gd name="T5" fmla="*/ 97 h 97"/>
                <a:gd name="T6" fmla="*/ 0 w 597"/>
                <a:gd name="T7" fmla="*/ 11 h 97"/>
                <a:gd name="T8" fmla="*/ 0 w 597"/>
                <a:gd name="T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97">
                  <a:moveTo>
                    <a:pt x="0" y="0"/>
                  </a:moveTo>
                  <a:lnTo>
                    <a:pt x="597" y="90"/>
                  </a:lnTo>
                  <a:lnTo>
                    <a:pt x="597" y="97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3" name="Freeform 31"/>
            <p:cNvSpPr/>
            <p:nvPr/>
          </p:nvSpPr>
          <p:spPr bwMode="auto">
            <a:xfrm>
              <a:off x="4759" y="1121"/>
              <a:ext cx="280" cy="55"/>
            </a:xfrm>
            <a:custGeom>
              <a:avLst/>
              <a:gdLst>
                <a:gd name="T0" fmla="*/ 5 w 280"/>
                <a:gd name="T1" fmla="*/ 0 h 55"/>
                <a:gd name="T2" fmla="*/ 280 w 280"/>
                <a:gd name="T3" fmla="*/ 40 h 55"/>
                <a:gd name="T4" fmla="*/ 280 w 280"/>
                <a:gd name="T5" fmla="*/ 55 h 55"/>
                <a:gd name="T6" fmla="*/ 0 w 280"/>
                <a:gd name="T7" fmla="*/ 7 h 55"/>
                <a:gd name="T8" fmla="*/ 5 w 280"/>
                <a:gd name="T9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0" h="55">
                  <a:moveTo>
                    <a:pt x="5" y="0"/>
                  </a:moveTo>
                  <a:lnTo>
                    <a:pt x="280" y="40"/>
                  </a:lnTo>
                  <a:lnTo>
                    <a:pt x="280" y="55"/>
                  </a:lnTo>
                  <a:lnTo>
                    <a:pt x="0" y="7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4" name="Freeform 32"/>
            <p:cNvSpPr/>
            <p:nvPr/>
          </p:nvSpPr>
          <p:spPr bwMode="auto">
            <a:xfrm>
              <a:off x="4745" y="1131"/>
              <a:ext cx="298" cy="447"/>
            </a:xfrm>
            <a:custGeom>
              <a:avLst/>
              <a:gdLst>
                <a:gd name="T0" fmla="*/ 0 w 298"/>
                <a:gd name="T1" fmla="*/ 9 h 447"/>
                <a:gd name="T2" fmla="*/ 294 w 298"/>
                <a:gd name="T3" fmla="*/ 447 h 447"/>
                <a:gd name="T4" fmla="*/ 298 w 298"/>
                <a:gd name="T5" fmla="*/ 440 h 447"/>
                <a:gd name="T6" fmla="*/ 7 w 298"/>
                <a:gd name="T7" fmla="*/ 0 h 447"/>
                <a:gd name="T8" fmla="*/ 0 w 298"/>
                <a:gd name="T9" fmla="*/ 9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447">
                  <a:moveTo>
                    <a:pt x="0" y="9"/>
                  </a:moveTo>
                  <a:lnTo>
                    <a:pt x="294" y="447"/>
                  </a:lnTo>
                  <a:lnTo>
                    <a:pt x="298" y="440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5" name="Freeform 33"/>
            <p:cNvSpPr/>
            <p:nvPr/>
          </p:nvSpPr>
          <p:spPr bwMode="auto">
            <a:xfrm>
              <a:off x="4551" y="1135"/>
              <a:ext cx="182" cy="422"/>
            </a:xfrm>
            <a:custGeom>
              <a:avLst/>
              <a:gdLst>
                <a:gd name="T0" fmla="*/ 173 w 182"/>
                <a:gd name="T1" fmla="*/ 0 h 422"/>
                <a:gd name="T2" fmla="*/ 0 w 182"/>
                <a:gd name="T3" fmla="*/ 422 h 422"/>
                <a:gd name="T4" fmla="*/ 12 w 182"/>
                <a:gd name="T5" fmla="*/ 422 h 422"/>
                <a:gd name="T6" fmla="*/ 182 w 182"/>
                <a:gd name="T7" fmla="*/ 0 h 422"/>
                <a:gd name="T8" fmla="*/ 173 w 182"/>
                <a:gd name="T9" fmla="*/ 0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2" h="422">
                  <a:moveTo>
                    <a:pt x="173" y="0"/>
                  </a:moveTo>
                  <a:lnTo>
                    <a:pt x="0" y="422"/>
                  </a:lnTo>
                  <a:lnTo>
                    <a:pt x="12" y="422"/>
                  </a:lnTo>
                  <a:lnTo>
                    <a:pt x="182" y="0"/>
                  </a:lnTo>
                  <a:lnTo>
                    <a:pt x="1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6" name="Freeform 34"/>
            <p:cNvSpPr/>
            <p:nvPr/>
          </p:nvSpPr>
          <p:spPr bwMode="auto">
            <a:xfrm>
              <a:off x="3414" y="1214"/>
              <a:ext cx="401" cy="388"/>
            </a:xfrm>
            <a:custGeom>
              <a:avLst/>
              <a:gdLst>
                <a:gd name="T0" fmla="*/ 0 w 401"/>
                <a:gd name="T1" fmla="*/ 0 h 388"/>
                <a:gd name="T2" fmla="*/ 393 w 401"/>
                <a:gd name="T3" fmla="*/ 388 h 388"/>
                <a:gd name="T4" fmla="*/ 401 w 401"/>
                <a:gd name="T5" fmla="*/ 378 h 388"/>
                <a:gd name="T6" fmla="*/ 12 w 401"/>
                <a:gd name="T7" fmla="*/ 0 h 388"/>
                <a:gd name="T8" fmla="*/ 0 w 40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1" h="388">
                  <a:moveTo>
                    <a:pt x="0" y="0"/>
                  </a:moveTo>
                  <a:lnTo>
                    <a:pt x="393" y="388"/>
                  </a:lnTo>
                  <a:lnTo>
                    <a:pt x="401" y="37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7" name="Freeform 35"/>
            <p:cNvSpPr/>
            <p:nvPr/>
          </p:nvSpPr>
          <p:spPr bwMode="auto">
            <a:xfrm>
              <a:off x="3833" y="1034"/>
              <a:ext cx="233" cy="558"/>
            </a:xfrm>
            <a:custGeom>
              <a:avLst/>
              <a:gdLst>
                <a:gd name="T0" fmla="*/ 225 w 233"/>
                <a:gd name="T1" fmla="*/ 0 h 558"/>
                <a:gd name="T2" fmla="*/ 0 w 233"/>
                <a:gd name="T3" fmla="*/ 558 h 558"/>
                <a:gd name="T4" fmla="*/ 10 w 233"/>
                <a:gd name="T5" fmla="*/ 558 h 558"/>
                <a:gd name="T6" fmla="*/ 233 w 233"/>
                <a:gd name="T7" fmla="*/ 0 h 558"/>
                <a:gd name="T8" fmla="*/ 225 w 233"/>
                <a:gd name="T9" fmla="*/ 0 h 5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3" h="558">
                  <a:moveTo>
                    <a:pt x="225" y="0"/>
                  </a:moveTo>
                  <a:lnTo>
                    <a:pt x="0" y="558"/>
                  </a:lnTo>
                  <a:lnTo>
                    <a:pt x="10" y="558"/>
                  </a:lnTo>
                  <a:lnTo>
                    <a:pt x="233" y="0"/>
                  </a:lnTo>
                  <a:lnTo>
                    <a:pt x="2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8" name="Freeform 36"/>
            <p:cNvSpPr/>
            <p:nvPr/>
          </p:nvSpPr>
          <p:spPr bwMode="auto">
            <a:xfrm>
              <a:off x="4087" y="1034"/>
              <a:ext cx="452" cy="530"/>
            </a:xfrm>
            <a:custGeom>
              <a:avLst/>
              <a:gdLst>
                <a:gd name="T0" fmla="*/ 0 w 452"/>
                <a:gd name="T1" fmla="*/ 0 h 530"/>
                <a:gd name="T2" fmla="*/ 440 w 452"/>
                <a:gd name="T3" fmla="*/ 530 h 530"/>
                <a:gd name="T4" fmla="*/ 452 w 452"/>
                <a:gd name="T5" fmla="*/ 528 h 530"/>
                <a:gd name="T6" fmla="*/ 12 w 452"/>
                <a:gd name="T7" fmla="*/ 0 h 530"/>
                <a:gd name="T8" fmla="*/ 0 w 452"/>
                <a:gd name="T9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2" h="530">
                  <a:moveTo>
                    <a:pt x="0" y="0"/>
                  </a:moveTo>
                  <a:lnTo>
                    <a:pt x="440" y="530"/>
                  </a:lnTo>
                  <a:lnTo>
                    <a:pt x="452" y="5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9" name="Freeform 37"/>
            <p:cNvSpPr/>
            <p:nvPr/>
          </p:nvSpPr>
          <p:spPr bwMode="auto">
            <a:xfrm>
              <a:off x="3836" y="1588"/>
              <a:ext cx="689" cy="23"/>
            </a:xfrm>
            <a:custGeom>
              <a:avLst/>
              <a:gdLst>
                <a:gd name="T0" fmla="*/ 0 w 689"/>
                <a:gd name="T1" fmla="*/ 16 h 23"/>
                <a:gd name="T2" fmla="*/ 689 w 689"/>
                <a:gd name="T3" fmla="*/ 0 h 23"/>
                <a:gd name="T4" fmla="*/ 689 w 689"/>
                <a:gd name="T5" fmla="*/ 7 h 23"/>
                <a:gd name="T6" fmla="*/ 12 w 689"/>
                <a:gd name="T7" fmla="*/ 23 h 23"/>
                <a:gd name="T8" fmla="*/ 0 w 689"/>
                <a:gd name="T9" fmla="*/ 16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23">
                  <a:moveTo>
                    <a:pt x="0" y="16"/>
                  </a:moveTo>
                  <a:lnTo>
                    <a:pt x="689" y="0"/>
                  </a:lnTo>
                  <a:lnTo>
                    <a:pt x="689" y="7"/>
                  </a:lnTo>
                  <a:lnTo>
                    <a:pt x="12" y="23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0" name="Freeform 38"/>
            <p:cNvSpPr/>
            <p:nvPr/>
          </p:nvSpPr>
          <p:spPr bwMode="auto">
            <a:xfrm>
              <a:off x="5093" y="1621"/>
              <a:ext cx="273" cy="428"/>
            </a:xfrm>
            <a:custGeom>
              <a:avLst/>
              <a:gdLst>
                <a:gd name="T0" fmla="*/ 0 w 273"/>
                <a:gd name="T1" fmla="*/ 0 h 428"/>
                <a:gd name="T2" fmla="*/ 263 w 273"/>
                <a:gd name="T3" fmla="*/ 428 h 428"/>
                <a:gd name="T4" fmla="*/ 273 w 273"/>
                <a:gd name="T5" fmla="*/ 428 h 428"/>
                <a:gd name="T6" fmla="*/ 12 w 273"/>
                <a:gd name="T7" fmla="*/ 0 h 428"/>
                <a:gd name="T8" fmla="*/ 0 w 27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3" h="428">
                  <a:moveTo>
                    <a:pt x="0" y="0"/>
                  </a:moveTo>
                  <a:lnTo>
                    <a:pt x="263" y="428"/>
                  </a:lnTo>
                  <a:lnTo>
                    <a:pt x="273" y="4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1" name="Freeform 39"/>
            <p:cNvSpPr/>
            <p:nvPr/>
          </p:nvSpPr>
          <p:spPr bwMode="auto">
            <a:xfrm>
              <a:off x="5070" y="1621"/>
              <a:ext cx="293" cy="428"/>
            </a:xfrm>
            <a:custGeom>
              <a:avLst/>
              <a:gdLst>
                <a:gd name="T0" fmla="*/ 0 w 293"/>
                <a:gd name="T1" fmla="*/ 0 h 428"/>
                <a:gd name="T2" fmla="*/ 286 w 293"/>
                <a:gd name="T3" fmla="*/ 428 h 428"/>
                <a:gd name="T4" fmla="*/ 293 w 293"/>
                <a:gd name="T5" fmla="*/ 421 h 428"/>
                <a:gd name="T6" fmla="*/ 16 w 293"/>
                <a:gd name="T7" fmla="*/ 0 h 428"/>
                <a:gd name="T8" fmla="*/ 0 w 29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3" h="428">
                  <a:moveTo>
                    <a:pt x="0" y="0"/>
                  </a:moveTo>
                  <a:lnTo>
                    <a:pt x="286" y="428"/>
                  </a:lnTo>
                  <a:lnTo>
                    <a:pt x="293" y="421"/>
                  </a:lnTo>
                  <a:lnTo>
                    <a:pt x="1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2" name="Freeform 40"/>
            <p:cNvSpPr/>
            <p:nvPr/>
          </p:nvSpPr>
          <p:spPr bwMode="auto">
            <a:xfrm>
              <a:off x="4568" y="1581"/>
              <a:ext cx="551" cy="156"/>
            </a:xfrm>
            <a:custGeom>
              <a:avLst/>
              <a:gdLst>
                <a:gd name="T0" fmla="*/ 0 w 551"/>
                <a:gd name="T1" fmla="*/ 0 h 156"/>
                <a:gd name="T2" fmla="*/ 551 w 551"/>
                <a:gd name="T3" fmla="*/ 146 h 156"/>
                <a:gd name="T4" fmla="*/ 539 w 551"/>
                <a:gd name="T5" fmla="*/ 156 h 156"/>
                <a:gd name="T6" fmla="*/ 0 w 551"/>
                <a:gd name="T7" fmla="*/ 11 h 156"/>
                <a:gd name="T8" fmla="*/ 0 w 551"/>
                <a:gd name="T9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1" h="156">
                  <a:moveTo>
                    <a:pt x="0" y="0"/>
                  </a:moveTo>
                  <a:lnTo>
                    <a:pt x="551" y="146"/>
                  </a:lnTo>
                  <a:lnTo>
                    <a:pt x="539" y="156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3" name="Freeform 41"/>
            <p:cNvSpPr/>
            <p:nvPr/>
          </p:nvSpPr>
          <p:spPr bwMode="auto">
            <a:xfrm>
              <a:off x="4546" y="1597"/>
              <a:ext cx="228" cy="677"/>
            </a:xfrm>
            <a:custGeom>
              <a:avLst/>
              <a:gdLst>
                <a:gd name="T0" fmla="*/ 0 w 228"/>
                <a:gd name="T1" fmla="*/ 0 h 677"/>
                <a:gd name="T2" fmla="*/ 223 w 228"/>
                <a:gd name="T3" fmla="*/ 677 h 677"/>
                <a:gd name="T4" fmla="*/ 228 w 228"/>
                <a:gd name="T5" fmla="*/ 677 h 677"/>
                <a:gd name="T6" fmla="*/ 10 w 228"/>
                <a:gd name="T7" fmla="*/ 0 h 677"/>
                <a:gd name="T8" fmla="*/ 0 w 228"/>
                <a:gd name="T9" fmla="*/ 0 h 6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8" h="677">
                  <a:moveTo>
                    <a:pt x="0" y="0"/>
                  </a:moveTo>
                  <a:lnTo>
                    <a:pt x="223" y="677"/>
                  </a:lnTo>
                  <a:lnTo>
                    <a:pt x="228" y="677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4" name="Freeform 42"/>
            <p:cNvSpPr/>
            <p:nvPr/>
          </p:nvSpPr>
          <p:spPr bwMode="auto">
            <a:xfrm>
              <a:off x="4229" y="1604"/>
              <a:ext cx="310" cy="481"/>
            </a:xfrm>
            <a:custGeom>
              <a:avLst/>
              <a:gdLst>
                <a:gd name="T0" fmla="*/ 0 w 310"/>
                <a:gd name="T1" fmla="*/ 481 h 481"/>
                <a:gd name="T2" fmla="*/ 301 w 310"/>
                <a:gd name="T3" fmla="*/ 0 h 481"/>
                <a:gd name="T4" fmla="*/ 310 w 310"/>
                <a:gd name="T5" fmla="*/ 0 h 481"/>
                <a:gd name="T6" fmla="*/ 7 w 310"/>
                <a:gd name="T7" fmla="*/ 481 h 481"/>
                <a:gd name="T8" fmla="*/ 0 w 310"/>
                <a:gd name="T9" fmla="*/ 481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0" h="481">
                  <a:moveTo>
                    <a:pt x="0" y="481"/>
                  </a:moveTo>
                  <a:lnTo>
                    <a:pt x="301" y="0"/>
                  </a:lnTo>
                  <a:lnTo>
                    <a:pt x="310" y="0"/>
                  </a:lnTo>
                  <a:lnTo>
                    <a:pt x="7" y="481"/>
                  </a:lnTo>
                  <a:lnTo>
                    <a:pt x="0" y="4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5" name="Freeform 43"/>
            <p:cNvSpPr/>
            <p:nvPr/>
          </p:nvSpPr>
          <p:spPr bwMode="auto">
            <a:xfrm>
              <a:off x="4217" y="1803"/>
              <a:ext cx="90" cy="282"/>
            </a:xfrm>
            <a:custGeom>
              <a:avLst/>
              <a:gdLst>
                <a:gd name="T0" fmla="*/ 81 w 90"/>
                <a:gd name="T1" fmla="*/ 0 h 282"/>
                <a:gd name="T2" fmla="*/ 0 w 90"/>
                <a:gd name="T3" fmla="*/ 282 h 282"/>
                <a:gd name="T4" fmla="*/ 7 w 90"/>
                <a:gd name="T5" fmla="*/ 282 h 282"/>
                <a:gd name="T6" fmla="*/ 90 w 90"/>
                <a:gd name="T7" fmla="*/ 0 h 282"/>
                <a:gd name="T8" fmla="*/ 81 w 90"/>
                <a:gd name="T9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282">
                  <a:moveTo>
                    <a:pt x="81" y="0"/>
                  </a:moveTo>
                  <a:lnTo>
                    <a:pt x="0" y="282"/>
                  </a:lnTo>
                  <a:lnTo>
                    <a:pt x="7" y="282"/>
                  </a:lnTo>
                  <a:lnTo>
                    <a:pt x="90" y="0"/>
                  </a:lnTo>
                  <a:lnTo>
                    <a:pt x="8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6" name="Freeform 44"/>
            <p:cNvSpPr/>
            <p:nvPr/>
          </p:nvSpPr>
          <p:spPr bwMode="auto">
            <a:xfrm>
              <a:off x="3833" y="1621"/>
              <a:ext cx="375" cy="464"/>
            </a:xfrm>
            <a:custGeom>
              <a:avLst/>
              <a:gdLst>
                <a:gd name="T0" fmla="*/ 0 w 375"/>
                <a:gd name="T1" fmla="*/ 0 h 464"/>
                <a:gd name="T2" fmla="*/ 368 w 375"/>
                <a:gd name="T3" fmla="*/ 464 h 464"/>
                <a:gd name="T4" fmla="*/ 375 w 375"/>
                <a:gd name="T5" fmla="*/ 464 h 464"/>
                <a:gd name="T6" fmla="*/ 8 w 375"/>
                <a:gd name="T7" fmla="*/ 0 h 464"/>
                <a:gd name="T8" fmla="*/ 0 w 375"/>
                <a:gd name="T9" fmla="*/ 0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5" h="464">
                  <a:moveTo>
                    <a:pt x="0" y="0"/>
                  </a:moveTo>
                  <a:lnTo>
                    <a:pt x="368" y="464"/>
                  </a:lnTo>
                  <a:lnTo>
                    <a:pt x="375" y="464"/>
                  </a:lnTo>
                  <a:lnTo>
                    <a:pt x="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7" name="Freeform 45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  <a:gd name="T10" fmla="*/ 0 w 649"/>
                <a:gd name="T11" fmla="*/ 17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8" name="Freeform 46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9" name="Freeform 47"/>
            <p:cNvSpPr/>
            <p:nvPr/>
          </p:nvSpPr>
          <p:spPr bwMode="auto">
            <a:xfrm>
              <a:off x="3623" y="1623"/>
              <a:ext cx="203" cy="658"/>
            </a:xfrm>
            <a:custGeom>
              <a:avLst/>
              <a:gdLst>
                <a:gd name="T0" fmla="*/ 194 w 203"/>
                <a:gd name="T1" fmla="*/ 0 h 658"/>
                <a:gd name="T2" fmla="*/ 0 w 203"/>
                <a:gd name="T3" fmla="*/ 658 h 658"/>
                <a:gd name="T4" fmla="*/ 9 w 203"/>
                <a:gd name="T5" fmla="*/ 658 h 658"/>
                <a:gd name="T6" fmla="*/ 203 w 203"/>
                <a:gd name="T7" fmla="*/ 5 h 658"/>
                <a:gd name="T8" fmla="*/ 194 w 203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58">
                  <a:moveTo>
                    <a:pt x="194" y="0"/>
                  </a:moveTo>
                  <a:lnTo>
                    <a:pt x="0" y="658"/>
                  </a:lnTo>
                  <a:lnTo>
                    <a:pt x="9" y="658"/>
                  </a:lnTo>
                  <a:lnTo>
                    <a:pt x="203" y="5"/>
                  </a:lnTo>
                  <a:lnTo>
                    <a:pt x="19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0" name="Freeform 48"/>
            <p:cNvSpPr/>
            <p:nvPr/>
          </p:nvSpPr>
          <p:spPr bwMode="auto">
            <a:xfrm>
              <a:off x="3353" y="1768"/>
              <a:ext cx="935" cy="310"/>
            </a:xfrm>
            <a:custGeom>
              <a:avLst/>
              <a:gdLst>
                <a:gd name="T0" fmla="*/ 0 w 935"/>
                <a:gd name="T1" fmla="*/ 300 h 310"/>
                <a:gd name="T2" fmla="*/ 928 w 935"/>
                <a:gd name="T3" fmla="*/ 0 h 310"/>
                <a:gd name="T4" fmla="*/ 935 w 935"/>
                <a:gd name="T5" fmla="*/ 9 h 310"/>
                <a:gd name="T6" fmla="*/ 7 w 935"/>
                <a:gd name="T7" fmla="*/ 310 h 310"/>
                <a:gd name="T8" fmla="*/ 0 w 935"/>
                <a:gd name="T9" fmla="*/ 300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5" h="310">
                  <a:moveTo>
                    <a:pt x="0" y="300"/>
                  </a:moveTo>
                  <a:lnTo>
                    <a:pt x="928" y="0"/>
                  </a:lnTo>
                  <a:lnTo>
                    <a:pt x="935" y="9"/>
                  </a:lnTo>
                  <a:lnTo>
                    <a:pt x="7" y="310"/>
                  </a:lnTo>
                  <a:lnTo>
                    <a:pt x="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1" name="Freeform 49"/>
            <p:cNvSpPr/>
            <p:nvPr/>
          </p:nvSpPr>
          <p:spPr bwMode="auto">
            <a:xfrm>
              <a:off x="2631" y="1820"/>
              <a:ext cx="641" cy="251"/>
            </a:xfrm>
            <a:custGeom>
              <a:avLst/>
              <a:gdLst>
                <a:gd name="T0" fmla="*/ 0 w 641"/>
                <a:gd name="T1" fmla="*/ 9 h 251"/>
                <a:gd name="T2" fmla="*/ 641 w 641"/>
                <a:gd name="T3" fmla="*/ 251 h 251"/>
                <a:gd name="T4" fmla="*/ 641 w 641"/>
                <a:gd name="T5" fmla="*/ 244 h 251"/>
                <a:gd name="T6" fmla="*/ 11 w 641"/>
                <a:gd name="T7" fmla="*/ 0 h 251"/>
                <a:gd name="T8" fmla="*/ 0 w 641"/>
                <a:gd name="T9" fmla="*/ 9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1" h="251">
                  <a:moveTo>
                    <a:pt x="0" y="9"/>
                  </a:moveTo>
                  <a:lnTo>
                    <a:pt x="641" y="251"/>
                  </a:lnTo>
                  <a:lnTo>
                    <a:pt x="641" y="244"/>
                  </a:lnTo>
                  <a:lnTo>
                    <a:pt x="11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2" name="Freeform 50"/>
            <p:cNvSpPr/>
            <p:nvPr/>
          </p:nvSpPr>
          <p:spPr bwMode="auto">
            <a:xfrm>
              <a:off x="2631" y="1798"/>
              <a:ext cx="497" cy="301"/>
            </a:xfrm>
            <a:custGeom>
              <a:avLst/>
              <a:gdLst>
                <a:gd name="T0" fmla="*/ 0 w 497"/>
                <a:gd name="T1" fmla="*/ 296 h 301"/>
                <a:gd name="T2" fmla="*/ 490 w 497"/>
                <a:gd name="T3" fmla="*/ 0 h 301"/>
                <a:gd name="T4" fmla="*/ 497 w 497"/>
                <a:gd name="T5" fmla="*/ 10 h 301"/>
                <a:gd name="T6" fmla="*/ 7 w 497"/>
                <a:gd name="T7" fmla="*/ 301 h 301"/>
                <a:gd name="T8" fmla="*/ 0 w 497"/>
                <a:gd name="T9" fmla="*/ 296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7" h="301">
                  <a:moveTo>
                    <a:pt x="0" y="296"/>
                  </a:moveTo>
                  <a:lnTo>
                    <a:pt x="490" y="0"/>
                  </a:lnTo>
                  <a:lnTo>
                    <a:pt x="497" y="10"/>
                  </a:lnTo>
                  <a:lnTo>
                    <a:pt x="7" y="301"/>
                  </a:lnTo>
                  <a:lnTo>
                    <a:pt x="0" y="2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3" name="Freeform 51"/>
            <p:cNvSpPr/>
            <p:nvPr/>
          </p:nvSpPr>
          <p:spPr bwMode="auto">
            <a:xfrm>
              <a:off x="2467" y="2125"/>
              <a:ext cx="135" cy="351"/>
            </a:xfrm>
            <a:custGeom>
              <a:avLst/>
              <a:gdLst>
                <a:gd name="T0" fmla="*/ 126 w 135"/>
                <a:gd name="T1" fmla="*/ 0 h 351"/>
                <a:gd name="T2" fmla="*/ 0 w 135"/>
                <a:gd name="T3" fmla="*/ 351 h 351"/>
                <a:gd name="T4" fmla="*/ 12 w 135"/>
                <a:gd name="T5" fmla="*/ 351 h 351"/>
                <a:gd name="T6" fmla="*/ 135 w 135"/>
                <a:gd name="T7" fmla="*/ 7 h 351"/>
                <a:gd name="T8" fmla="*/ 126 w 135"/>
                <a:gd name="T9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351">
                  <a:moveTo>
                    <a:pt x="126" y="0"/>
                  </a:moveTo>
                  <a:lnTo>
                    <a:pt x="0" y="351"/>
                  </a:lnTo>
                  <a:lnTo>
                    <a:pt x="12" y="351"/>
                  </a:lnTo>
                  <a:lnTo>
                    <a:pt x="135" y="7"/>
                  </a:lnTo>
                  <a:lnTo>
                    <a:pt x="12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4" name="Freeform 52"/>
            <p:cNvSpPr/>
            <p:nvPr/>
          </p:nvSpPr>
          <p:spPr bwMode="auto">
            <a:xfrm>
              <a:off x="2607" y="2130"/>
              <a:ext cx="234" cy="743"/>
            </a:xfrm>
            <a:custGeom>
              <a:avLst/>
              <a:gdLst>
                <a:gd name="T0" fmla="*/ 0 w 234"/>
                <a:gd name="T1" fmla="*/ 0 h 743"/>
                <a:gd name="T2" fmla="*/ 223 w 234"/>
                <a:gd name="T3" fmla="*/ 743 h 743"/>
                <a:gd name="T4" fmla="*/ 234 w 234"/>
                <a:gd name="T5" fmla="*/ 743 h 743"/>
                <a:gd name="T6" fmla="*/ 9 w 234"/>
                <a:gd name="T7" fmla="*/ 0 h 743"/>
                <a:gd name="T8" fmla="*/ 0 w 234"/>
                <a:gd name="T9" fmla="*/ 0 h 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743">
                  <a:moveTo>
                    <a:pt x="0" y="0"/>
                  </a:moveTo>
                  <a:lnTo>
                    <a:pt x="223" y="743"/>
                  </a:lnTo>
                  <a:lnTo>
                    <a:pt x="234" y="743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5" name="Freeform 53"/>
            <p:cNvSpPr/>
            <p:nvPr/>
          </p:nvSpPr>
          <p:spPr bwMode="auto">
            <a:xfrm>
              <a:off x="2472" y="2525"/>
              <a:ext cx="350" cy="360"/>
            </a:xfrm>
            <a:custGeom>
              <a:avLst/>
              <a:gdLst>
                <a:gd name="T0" fmla="*/ 0 w 350"/>
                <a:gd name="T1" fmla="*/ 12 h 360"/>
                <a:gd name="T2" fmla="*/ 343 w 350"/>
                <a:gd name="T3" fmla="*/ 360 h 360"/>
                <a:gd name="T4" fmla="*/ 350 w 350"/>
                <a:gd name="T5" fmla="*/ 348 h 360"/>
                <a:gd name="T6" fmla="*/ 7 w 350"/>
                <a:gd name="T7" fmla="*/ 0 h 360"/>
                <a:gd name="T8" fmla="*/ 0 w 350"/>
                <a:gd name="T9" fmla="*/ 12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0" h="360">
                  <a:moveTo>
                    <a:pt x="0" y="12"/>
                  </a:moveTo>
                  <a:lnTo>
                    <a:pt x="343" y="360"/>
                  </a:lnTo>
                  <a:lnTo>
                    <a:pt x="350" y="348"/>
                  </a:lnTo>
                  <a:lnTo>
                    <a:pt x="7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6" name="Freeform 54"/>
            <p:cNvSpPr/>
            <p:nvPr/>
          </p:nvSpPr>
          <p:spPr bwMode="auto">
            <a:xfrm>
              <a:off x="2922" y="2466"/>
              <a:ext cx="128" cy="355"/>
            </a:xfrm>
            <a:custGeom>
              <a:avLst/>
              <a:gdLst>
                <a:gd name="T0" fmla="*/ 121 w 128"/>
                <a:gd name="T1" fmla="*/ 0 h 355"/>
                <a:gd name="T2" fmla="*/ 0 w 128"/>
                <a:gd name="T3" fmla="*/ 339 h 355"/>
                <a:gd name="T4" fmla="*/ 9 w 128"/>
                <a:gd name="T5" fmla="*/ 355 h 355"/>
                <a:gd name="T6" fmla="*/ 128 w 128"/>
                <a:gd name="T7" fmla="*/ 10 h 355"/>
                <a:gd name="T8" fmla="*/ 121 w 128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8" h="355">
                  <a:moveTo>
                    <a:pt x="121" y="0"/>
                  </a:moveTo>
                  <a:lnTo>
                    <a:pt x="0" y="339"/>
                  </a:lnTo>
                  <a:lnTo>
                    <a:pt x="9" y="355"/>
                  </a:lnTo>
                  <a:lnTo>
                    <a:pt x="128" y="10"/>
                  </a:lnTo>
                  <a:lnTo>
                    <a:pt x="1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7" name="Freeform 55"/>
            <p:cNvSpPr/>
            <p:nvPr/>
          </p:nvSpPr>
          <p:spPr bwMode="auto">
            <a:xfrm>
              <a:off x="2616" y="2118"/>
              <a:ext cx="417" cy="322"/>
            </a:xfrm>
            <a:custGeom>
              <a:avLst/>
              <a:gdLst>
                <a:gd name="T0" fmla="*/ 0 w 417"/>
                <a:gd name="T1" fmla="*/ 10 h 322"/>
                <a:gd name="T2" fmla="*/ 408 w 417"/>
                <a:gd name="T3" fmla="*/ 322 h 322"/>
                <a:gd name="T4" fmla="*/ 417 w 417"/>
                <a:gd name="T5" fmla="*/ 310 h 322"/>
                <a:gd name="T6" fmla="*/ 15 w 417"/>
                <a:gd name="T7" fmla="*/ 0 h 322"/>
                <a:gd name="T8" fmla="*/ 0 w 417"/>
                <a:gd name="T9" fmla="*/ 10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7" h="322">
                  <a:moveTo>
                    <a:pt x="0" y="10"/>
                  </a:moveTo>
                  <a:lnTo>
                    <a:pt x="408" y="322"/>
                  </a:lnTo>
                  <a:lnTo>
                    <a:pt x="417" y="310"/>
                  </a:lnTo>
                  <a:lnTo>
                    <a:pt x="15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8" name="Freeform 56"/>
            <p:cNvSpPr/>
            <p:nvPr/>
          </p:nvSpPr>
          <p:spPr bwMode="auto">
            <a:xfrm>
              <a:off x="3054" y="1803"/>
              <a:ext cx="81" cy="618"/>
            </a:xfrm>
            <a:custGeom>
              <a:avLst/>
              <a:gdLst>
                <a:gd name="T0" fmla="*/ 69 w 81"/>
                <a:gd name="T1" fmla="*/ 0 h 618"/>
                <a:gd name="T2" fmla="*/ 0 w 81"/>
                <a:gd name="T3" fmla="*/ 618 h 618"/>
                <a:gd name="T4" fmla="*/ 10 w 81"/>
                <a:gd name="T5" fmla="*/ 618 h 618"/>
                <a:gd name="T6" fmla="*/ 81 w 81"/>
                <a:gd name="T7" fmla="*/ 0 h 618"/>
                <a:gd name="T8" fmla="*/ 69 w 81"/>
                <a:gd name="T9" fmla="*/ 0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618">
                  <a:moveTo>
                    <a:pt x="69" y="0"/>
                  </a:moveTo>
                  <a:lnTo>
                    <a:pt x="0" y="618"/>
                  </a:lnTo>
                  <a:lnTo>
                    <a:pt x="10" y="618"/>
                  </a:lnTo>
                  <a:lnTo>
                    <a:pt x="81" y="0"/>
                  </a:lnTo>
                  <a:lnTo>
                    <a:pt x="6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9" name="Freeform 57"/>
            <p:cNvSpPr/>
            <p:nvPr/>
          </p:nvSpPr>
          <p:spPr bwMode="auto">
            <a:xfrm>
              <a:off x="3135" y="1810"/>
              <a:ext cx="476" cy="474"/>
            </a:xfrm>
            <a:custGeom>
              <a:avLst/>
              <a:gdLst>
                <a:gd name="T0" fmla="*/ 0 w 476"/>
                <a:gd name="T1" fmla="*/ 0 h 474"/>
                <a:gd name="T2" fmla="*/ 469 w 476"/>
                <a:gd name="T3" fmla="*/ 474 h 474"/>
                <a:gd name="T4" fmla="*/ 476 w 476"/>
                <a:gd name="T5" fmla="*/ 471 h 474"/>
                <a:gd name="T6" fmla="*/ 9 w 476"/>
                <a:gd name="T7" fmla="*/ 0 h 474"/>
                <a:gd name="T8" fmla="*/ 0 w 476"/>
                <a:gd name="T9" fmla="*/ 0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6" h="474">
                  <a:moveTo>
                    <a:pt x="0" y="0"/>
                  </a:moveTo>
                  <a:lnTo>
                    <a:pt x="469" y="474"/>
                  </a:lnTo>
                  <a:lnTo>
                    <a:pt x="476" y="471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0" name="Freeform 58"/>
            <p:cNvSpPr/>
            <p:nvPr/>
          </p:nvSpPr>
          <p:spPr bwMode="auto">
            <a:xfrm>
              <a:off x="2938" y="2109"/>
              <a:ext cx="363" cy="696"/>
            </a:xfrm>
            <a:custGeom>
              <a:avLst/>
              <a:gdLst>
                <a:gd name="T0" fmla="*/ 358 w 363"/>
                <a:gd name="T1" fmla="*/ 0 h 696"/>
                <a:gd name="T2" fmla="*/ 0 w 363"/>
                <a:gd name="T3" fmla="*/ 696 h 696"/>
                <a:gd name="T4" fmla="*/ 12 w 363"/>
                <a:gd name="T5" fmla="*/ 696 h 696"/>
                <a:gd name="T6" fmla="*/ 363 w 363"/>
                <a:gd name="T7" fmla="*/ 9 h 696"/>
                <a:gd name="T8" fmla="*/ 358 w 363"/>
                <a:gd name="T9" fmla="*/ 0 h 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3" h="696">
                  <a:moveTo>
                    <a:pt x="358" y="0"/>
                  </a:moveTo>
                  <a:lnTo>
                    <a:pt x="0" y="696"/>
                  </a:lnTo>
                  <a:lnTo>
                    <a:pt x="12" y="696"/>
                  </a:lnTo>
                  <a:lnTo>
                    <a:pt x="363" y="9"/>
                  </a:lnTo>
                  <a:lnTo>
                    <a:pt x="35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1" name="Freeform 59"/>
            <p:cNvSpPr/>
            <p:nvPr/>
          </p:nvSpPr>
          <p:spPr bwMode="auto">
            <a:xfrm>
              <a:off x="3085" y="2296"/>
              <a:ext cx="516" cy="154"/>
            </a:xfrm>
            <a:custGeom>
              <a:avLst/>
              <a:gdLst>
                <a:gd name="T0" fmla="*/ 0 w 516"/>
                <a:gd name="T1" fmla="*/ 144 h 154"/>
                <a:gd name="T2" fmla="*/ 516 w 516"/>
                <a:gd name="T3" fmla="*/ 0 h 154"/>
                <a:gd name="T4" fmla="*/ 516 w 516"/>
                <a:gd name="T5" fmla="*/ 7 h 154"/>
                <a:gd name="T6" fmla="*/ 0 w 516"/>
                <a:gd name="T7" fmla="*/ 154 h 154"/>
                <a:gd name="T8" fmla="*/ 0 w 516"/>
                <a:gd name="T9" fmla="*/ 14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6" h="154">
                  <a:moveTo>
                    <a:pt x="0" y="144"/>
                  </a:moveTo>
                  <a:lnTo>
                    <a:pt x="516" y="0"/>
                  </a:lnTo>
                  <a:lnTo>
                    <a:pt x="516" y="7"/>
                  </a:lnTo>
                  <a:lnTo>
                    <a:pt x="0" y="154"/>
                  </a:lnTo>
                  <a:lnTo>
                    <a:pt x="0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2" name="Freeform 60"/>
            <p:cNvSpPr/>
            <p:nvPr/>
          </p:nvSpPr>
          <p:spPr bwMode="auto">
            <a:xfrm>
              <a:off x="3637" y="2106"/>
              <a:ext cx="571" cy="192"/>
            </a:xfrm>
            <a:custGeom>
              <a:avLst/>
              <a:gdLst>
                <a:gd name="T0" fmla="*/ 0 w 571"/>
                <a:gd name="T1" fmla="*/ 180 h 192"/>
                <a:gd name="T2" fmla="*/ 571 w 571"/>
                <a:gd name="T3" fmla="*/ 0 h 192"/>
                <a:gd name="T4" fmla="*/ 571 w 571"/>
                <a:gd name="T5" fmla="*/ 12 h 192"/>
                <a:gd name="T6" fmla="*/ 0 w 571"/>
                <a:gd name="T7" fmla="*/ 192 h 192"/>
                <a:gd name="T8" fmla="*/ 0 w 571"/>
                <a:gd name="T9" fmla="*/ 18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192">
                  <a:moveTo>
                    <a:pt x="0" y="180"/>
                  </a:moveTo>
                  <a:lnTo>
                    <a:pt x="571" y="0"/>
                  </a:lnTo>
                  <a:lnTo>
                    <a:pt x="571" y="12"/>
                  </a:lnTo>
                  <a:lnTo>
                    <a:pt x="0" y="192"/>
                  </a:lnTo>
                  <a:lnTo>
                    <a:pt x="0" y="1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3" name="Freeform 61"/>
            <p:cNvSpPr/>
            <p:nvPr/>
          </p:nvSpPr>
          <p:spPr bwMode="auto">
            <a:xfrm>
              <a:off x="4234" y="2106"/>
              <a:ext cx="521" cy="187"/>
            </a:xfrm>
            <a:custGeom>
              <a:avLst/>
              <a:gdLst>
                <a:gd name="T0" fmla="*/ 0 w 521"/>
                <a:gd name="T1" fmla="*/ 10 h 187"/>
                <a:gd name="T2" fmla="*/ 518 w 521"/>
                <a:gd name="T3" fmla="*/ 187 h 187"/>
                <a:gd name="T4" fmla="*/ 521 w 521"/>
                <a:gd name="T5" fmla="*/ 175 h 187"/>
                <a:gd name="T6" fmla="*/ 0 w 521"/>
                <a:gd name="T7" fmla="*/ 0 h 187"/>
                <a:gd name="T8" fmla="*/ 0 w 521"/>
                <a:gd name="T9" fmla="*/ 1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187">
                  <a:moveTo>
                    <a:pt x="0" y="10"/>
                  </a:moveTo>
                  <a:lnTo>
                    <a:pt x="518" y="187"/>
                  </a:lnTo>
                  <a:lnTo>
                    <a:pt x="521" y="175"/>
                  </a:lnTo>
                  <a:lnTo>
                    <a:pt x="0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4" name="Freeform 62"/>
            <p:cNvSpPr/>
            <p:nvPr/>
          </p:nvSpPr>
          <p:spPr bwMode="auto">
            <a:xfrm>
              <a:off x="4795" y="1749"/>
              <a:ext cx="329" cy="525"/>
            </a:xfrm>
            <a:custGeom>
              <a:avLst/>
              <a:gdLst>
                <a:gd name="T0" fmla="*/ 329 w 329"/>
                <a:gd name="T1" fmla="*/ 0 h 525"/>
                <a:gd name="T2" fmla="*/ 0 w 329"/>
                <a:gd name="T3" fmla="*/ 525 h 525"/>
                <a:gd name="T4" fmla="*/ 7 w 329"/>
                <a:gd name="T5" fmla="*/ 525 h 525"/>
                <a:gd name="T6" fmla="*/ 329 w 329"/>
                <a:gd name="T7" fmla="*/ 12 h 525"/>
                <a:gd name="T8" fmla="*/ 329 w 329"/>
                <a:gd name="T9" fmla="*/ 0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9" h="525">
                  <a:moveTo>
                    <a:pt x="329" y="0"/>
                  </a:moveTo>
                  <a:lnTo>
                    <a:pt x="0" y="525"/>
                  </a:lnTo>
                  <a:lnTo>
                    <a:pt x="7" y="525"/>
                  </a:lnTo>
                  <a:lnTo>
                    <a:pt x="329" y="12"/>
                  </a:lnTo>
                  <a:lnTo>
                    <a:pt x="3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5" name="Freeform 63"/>
            <p:cNvSpPr/>
            <p:nvPr/>
          </p:nvSpPr>
          <p:spPr bwMode="auto">
            <a:xfrm>
              <a:off x="5145" y="1756"/>
              <a:ext cx="52" cy="691"/>
            </a:xfrm>
            <a:custGeom>
              <a:avLst/>
              <a:gdLst>
                <a:gd name="T0" fmla="*/ 0 w 52"/>
                <a:gd name="T1" fmla="*/ 0 h 691"/>
                <a:gd name="T2" fmla="*/ 41 w 52"/>
                <a:gd name="T3" fmla="*/ 691 h 691"/>
                <a:gd name="T4" fmla="*/ 52 w 52"/>
                <a:gd name="T5" fmla="*/ 691 h 691"/>
                <a:gd name="T6" fmla="*/ 7 w 52"/>
                <a:gd name="T7" fmla="*/ 0 h 691"/>
                <a:gd name="T8" fmla="*/ 0 w 52"/>
                <a:gd name="T9" fmla="*/ 0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691">
                  <a:moveTo>
                    <a:pt x="0" y="0"/>
                  </a:moveTo>
                  <a:lnTo>
                    <a:pt x="41" y="691"/>
                  </a:lnTo>
                  <a:lnTo>
                    <a:pt x="52" y="691"/>
                  </a:lnTo>
                  <a:lnTo>
                    <a:pt x="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6" name="Freeform 64"/>
            <p:cNvSpPr/>
            <p:nvPr/>
          </p:nvSpPr>
          <p:spPr bwMode="auto">
            <a:xfrm>
              <a:off x="5204" y="2102"/>
              <a:ext cx="183" cy="355"/>
            </a:xfrm>
            <a:custGeom>
              <a:avLst/>
              <a:gdLst>
                <a:gd name="T0" fmla="*/ 171 w 183"/>
                <a:gd name="T1" fmla="*/ 0 h 355"/>
                <a:gd name="T2" fmla="*/ 0 w 183"/>
                <a:gd name="T3" fmla="*/ 345 h 355"/>
                <a:gd name="T4" fmla="*/ 10 w 183"/>
                <a:gd name="T5" fmla="*/ 355 h 355"/>
                <a:gd name="T6" fmla="*/ 183 w 183"/>
                <a:gd name="T7" fmla="*/ 0 h 355"/>
                <a:gd name="T8" fmla="*/ 171 w 183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3" h="355">
                  <a:moveTo>
                    <a:pt x="171" y="0"/>
                  </a:moveTo>
                  <a:lnTo>
                    <a:pt x="0" y="345"/>
                  </a:lnTo>
                  <a:lnTo>
                    <a:pt x="10" y="355"/>
                  </a:lnTo>
                  <a:lnTo>
                    <a:pt x="183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7" name="Freeform 65"/>
            <p:cNvSpPr/>
            <p:nvPr/>
          </p:nvSpPr>
          <p:spPr bwMode="auto">
            <a:xfrm>
              <a:off x="4795" y="2303"/>
              <a:ext cx="362" cy="173"/>
            </a:xfrm>
            <a:custGeom>
              <a:avLst/>
              <a:gdLst>
                <a:gd name="T0" fmla="*/ 0 w 362"/>
                <a:gd name="T1" fmla="*/ 9 h 173"/>
                <a:gd name="T2" fmla="*/ 362 w 362"/>
                <a:gd name="T3" fmla="*/ 173 h 173"/>
                <a:gd name="T4" fmla="*/ 362 w 362"/>
                <a:gd name="T5" fmla="*/ 156 h 173"/>
                <a:gd name="T6" fmla="*/ 0 w 362"/>
                <a:gd name="T7" fmla="*/ 0 h 173"/>
                <a:gd name="T8" fmla="*/ 0 w 362"/>
                <a:gd name="T9" fmla="*/ 9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2" h="173">
                  <a:moveTo>
                    <a:pt x="0" y="9"/>
                  </a:moveTo>
                  <a:lnTo>
                    <a:pt x="362" y="173"/>
                  </a:lnTo>
                  <a:lnTo>
                    <a:pt x="362" y="156"/>
                  </a:lnTo>
                  <a:lnTo>
                    <a:pt x="0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8" name="Freeform 66"/>
            <p:cNvSpPr/>
            <p:nvPr/>
          </p:nvSpPr>
          <p:spPr bwMode="auto">
            <a:xfrm>
              <a:off x="5086" y="2499"/>
              <a:ext cx="102" cy="462"/>
            </a:xfrm>
            <a:custGeom>
              <a:avLst/>
              <a:gdLst>
                <a:gd name="T0" fmla="*/ 95 w 102"/>
                <a:gd name="T1" fmla="*/ 0 h 462"/>
                <a:gd name="T2" fmla="*/ 0 w 102"/>
                <a:gd name="T3" fmla="*/ 462 h 462"/>
                <a:gd name="T4" fmla="*/ 12 w 102"/>
                <a:gd name="T5" fmla="*/ 462 h 462"/>
                <a:gd name="T6" fmla="*/ 102 w 102"/>
                <a:gd name="T7" fmla="*/ 0 h 462"/>
                <a:gd name="T8" fmla="*/ 95 w 102"/>
                <a:gd name="T9" fmla="*/ 0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462">
                  <a:moveTo>
                    <a:pt x="95" y="0"/>
                  </a:moveTo>
                  <a:lnTo>
                    <a:pt x="0" y="462"/>
                  </a:lnTo>
                  <a:lnTo>
                    <a:pt x="12" y="462"/>
                  </a:lnTo>
                  <a:lnTo>
                    <a:pt x="102" y="0"/>
                  </a:lnTo>
                  <a:lnTo>
                    <a:pt x="9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9" name="Freeform 67"/>
            <p:cNvSpPr/>
            <p:nvPr/>
          </p:nvSpPr>
          <p:spPr bwMode="auto">
            <a:xfrm>
              <a:off x="4724" y="2317"/>
              <a:ext cx="59" cy="663"/>
            </a:xfrm>
            <a:custGeom>
              <a:avLst/>
              <a:gdLst>
                <a:gd name="T0" fmla="*/ 50 w 59"/>
                <a:gd name="T1" fmla="*/ 0 h 663"/>
                <a:gd name="T2" fmla="*/ 0 w 59"/>
                <a:gd name="T3" fmla="*/ 663 h 663"/>
                <a:gd name="T4" fmla="*/ 9 w 59"/>
                <a:gd name="T5" fmla="*/ 663 h 663"/>
                <a:gd name="T6" fmla="*/ 59 w 59"/>
                <a:gd name="T7" fmla="*/ 0 h 663"/>
                <a:gd name="T8" fmla="*/ 50 w 59"/>
                <a:gd name="T9" fmla="*/ 0 h 6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663">
                  <a:moveTo>
                    <a:pt x="50" y="0"/>
                  </a:moveTo>
                  <a:lnTo>
                    <a:pt x="0" y="663"/>
                  </a:lnTo>
                  <a:lnTo>
                    <a:pt x="9" y="663"/>
                  </a:lnTo>
                  <a:lnTo>
                    <a:pt x="59" y="0"/>
                  </a:lnTo>
                  <a:lnTo>
                    <a:pt x="5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0" name="Freeform 68"/>
            <p:cNvSpPr/>
            <p:nvPr/>
          </p:nvSpPr>
          <p:spPr bwMode="auto">
            <a:xfrm>
              <a:off x="4740" y="2499"/>
              <a:ext cx="443" cy="481"/>
            </a:xfrm>
            <a:custGeom>
              <a:avLst/>
              <a:gdLst>
                <a:gd name="T0" fmla="*/ 436 w 443"/>
                <a:gd name="T1" fmla="*/ 0 h 481"/>
                <a:gd name="T2" fmla="*/ 0 w 443"/>
                <a:gd name="T3" fmla="*/ 476 h 481"/>
                <a:gd name="T4" fmla="*/ 7 w 443"/>
                <a:gd name="T5" fmla="*/ 481 h 481"/>
                <a:gd name="T6" fmla="*/ 443 w 443"/>
                <a:gd name="T7" fmla="*/ 0 h 481"/>
                <a:gd name="T8" fmla="*/ 436 w 443"/>
                <a:gd name="T9" fmla="*/ 0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3" h="481">
                  <a:moveTo>
                    <a:pt x="436" y="0"/>
                  </a:moveTo>
                  <a:lnTo>
                    <a:pt x="0" y="476"/>
                  </a:lnTo>
                  <a:lnTo>
                    <a:pt x="7" y="481"/>
                  </a:lnTo>
                  <a:lnTo>
                    <a:pt x="443" y="0"/>
                  </a:lnTo>
                  <a:lnTo>
                    <a:pt x="43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1" name="Freeform 69"/>
            <p:cNvSpPr/>
            <p:nvPr/>
          </p:nvSpPr>
          <p:spPr bwMode="auto">
            <a:xfrm>
              <a:off x="4996" y="2573"/>
              <a:ext cx="81" cy="388"/>
            </a:xfrm>
            <a:custGeom>
              <a:avLst/>
              <a:gdLst>
                <a:gd name="T0" fmla="*/ 0 w 81"/>
                <a:gd name="T1" fmla="*/ 0 h 388"/>
                <a:gd name="T2" fmla="*/ 69 w 81"/>
                <a:gd name="T3" fmla="*/ 388 h 388"/>
                <a:gd name="T4" fmla="*/ 81 w 81"/>
                <a:gd name="T5" fmla="*/ 388 h 388"/>
                <a:gd name="T6" fmla="*/ 10 w 81"/>
                <a:gd name="T7" fmla="*/ 0 h 388"/>
                <a:gd name="T8" fmla="*/ 0 w 8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388">
                  <a:moveTo>
                    <a:pt x="0" y="0"/>
                  </a:moveTo>
                  <a:lnTo>
                    <a:pt x="69" y="388"/>
                  </a:lnTo>
                  <a:lnTo>
                    <a:pt x="81" y="388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2" name="Freeform 70"/>
            <p:cNvSpPr/>
            <p:nvPr/>
          </p:nvSpPr>
          <p:spPr bwMode="auto">
            <a:xfrm>
              <a:off x="4186" y="2116"/>
              <a:ext cx="38" cy="594"/>
            </a:xfrm>
            <a:custGeom>
              <a:avLst/>
              <a:gdLst>
                <a:gd name="T0" fmla="*/ 31 w 38"/>
                <a:gd name="T1" fmla="*/ 2 h 594"/>
                <a:gd name="T2" fmla="*/ 0 w 38"/>
                <a:gd name="T3" fmla="*/ 594 h 594"/>
                <a:gd name="T4" fmla="*/ 7 w 38"/>
                <a:gd name="T5" fmla="*/ 594 h 594"/>
                <a:gd name="T6" fmla="*/ 38 w 38"/>
                <a:gd name="T7" fmla="*/ 0 h 594"/>
                <a:gd name="T8" fmla="*/ 31 w 38"/>
                <a:gd name="T9" fmla="*/ 2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594">
                  <a:moveTo>
                    <a:pt x="31" y="2"/>
                  </a:moveTo>
                  <a:lnTo>
                    <a:pt x="0" y="594"/>
                  </a:lnTo>
                  <a:lnTo>
                    <a:pt x="7" y="594"/>
                  </a:lnTo>
                  <a:lnTo>
                    <a:pt x="38" y="0"/>
                  </a:lnTo>
                  <a:lnTo>
                    <a:pt x="31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3" name="Freeform 71"/>
            <p:cNvSpPr/>
            <p:nvPr/>
          </p:nvSpPr>
          <p:spPr bwMode="auto">
            <a:xfrm>
              <a:off x="4201" y="2312"/>
              <a:ext cx="568" cy="415"/>
            </a:xfrm>
            <a:custGeom>
              <a:avLst/>
              <a:gdLst>
                <a:gd name="T0" fmla="*/ 0 w 568"/>
                <a:gd name="T1" fmla="*/ 405 h 415"/>
                <a:gd name="T2" fmla="*/ 563 w 568"/>
                <a:gd name="T3" fmla="*/ 0 h 415"/>
                <a:gd name="T4" fmla="*/ 568 w 568"/>
                <a:gd name="T5" fmla="*/ 7 h 415"/>
                <a:gd name="T6" fmla="*/ 0 w 568"/>
                <a:gd name="T7" fmla="*/ 415 h 415"/>
                <a:gd name="T8" fmla="*/ 0 w 568"/>
                <a:gd name="T9" fmla="*/ 405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8" h="415">
                  <a:moveTo>
                    <a:pt x="0" y="405"/>
                  </a:moveTo>
                  <a:lnTo>
                    <a:pt x="563" y="0"/>
                  </a:lnTo>
                  <a:lnTo>
                    <a:pt x="568" y="7"/>
                  </a:lnTo>
                  <a:lnTo>
                    <a:pt x="0" y="415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4" name="Freeform 72"/>
            <p:cNvSpPr/>
            <p:nvPr/>
          </p:nvSpPr>
          <p:spPr bwMode="auto">
            <a:xfrm>
              <a:off x="4198" y="2729"/>
              <a:ext cx="507" cy="272"/>
            </a:xfrm>
            <a:custGeom>
              <a:avLst/>
              <a:gdLst>
                <a:gd name="T0" fmla="*/ 0 w 507"/>
                <a:gd name="T1" fmla="*/ 9 h 272"/>
                <a:gd name="T2" fmla="*/ 497 w 507"/>
                <a:gd name="T3" fmla="*/ 272 h 272"/>
                <a:gd name="T4" fmla="*/ 507 w 507"/>
                <a:gd name="T5" fmla="*/ 268 h 272"/>
                <a:gd name="T6" fmla="*/ 5 w 507"/>
                <a:gd name="T7" fmla="*/ 0 h 272"/>
                <a:gd name="T8" fmla="*/ 0 w 507"/>
                <a:gd name="T9" fmla="*/ 9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72">
                  <a:moveTo>
                    <a:pt x="0" y="9"/>
                  </a:moveTo>
                  <a:lnTo>
                    <a:pt x="497" y="272"/>
                  </a:lnTo>
                  <a:lnTo>
                    <a:pt x="507" y="268"/>
                  </a:lnTo>
                  <a:lnTo>
                    <a:pt x="5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5" name="Freeform 73"/>
            <p:cNvSpPr/>
            <p:nvPr/>
          </p:nvSpPr>
          <p:spPr bwMode="auto">
            <a:xfrm>
              <a:off x="3627" y="2298"/>
              <a:ext cx="540" cy="431"/>
            </a:xfrm>
            <a:custGeom>
              <a:avLst/>
              <a:gdLst>
                <a:gd name="T0" fmla="*/ 0 w 540"/>
                <a:gd name="T1" fmla="*/ 10 h 431"/>
                <a:gd name="T2" fmla="*/ 540 w 540"/>
                <a:gd name="T3" fmla="*/ 431 h 431"/>
                <a:gd name="T4" fmla="*/ 540 w 540"/>
                <a:gd name="T5" fmla="*/ 417 h 431"/>
                <a:gd name="T6" fmla="*/ 8 w 540"/>
                <a:gd name="T7" fmla="*/ 0 h 431"/>
                <a:gd name="T8" fmla="*/ 0 w 540"/>
                <a:gd name="T9" fmla="*/ 1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431">
                  <a:moveTo>
                    <a:pt x="0" y="10"/>
                  </a:moveTo>
                  <a:lnTo>
                    <a:pt x="540" y="431"/>
                  </a:lnTo>
                  <a:lnTo>
                    <a:pt x="540" y="417"/>
                  </a:lnTo>
                  <a:lnTo>
                    <a:pt x="8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6" name="Freeform 74"/>
            <p:cNvSpPr/>
            <p:nvPr/>
          </p:nvSpPr>
          <p:spPr bwMode="auto">
            <a:xfrm>
              <a:off x="3495" y="2305"/>
              <a:ext cx="130" cy="621"/>
            </a:xfrm>
            <a:custGeom>
              <a:avLst/>
              <a:gdLst>
                <a:gd name="T0" fmla="*/ 125 w 130"/>
                <a:gd name="T1" fmla="*/ 0 h 621"/>
                <a:gd name="T2" fmla="*/ 0 w 130"/>
                <a:gd name="T3" fmla="*/ 621 h 621"/>
                <a:gd name="T4" fmla="*/ 9 w 130"/>
                <a:gd name="T5" fmla="*/ 621 h 621"/>
                <a:gd name="T6" fmla="*/ 130 w 130"/>
                <a:gd name="T7" fmla="*/ 5 h 621"/>
                <a:gd name="T8" fmla="*/ 125 w 130"/>
                <a:gd name="T9" fmla="*/ 0 h 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" h="621">
                  <a:moveTo>
                    <a:pt x="125" y="0"/>
                  </a:moveTo>
                  <a:lnTo>
                    <a:pt x="0" y="621"/>
                  </a:lnTo>
                  <a:lnTo>
                    <a:pt x="9" y="621"/>
                  </a:lnTo>
                  <a:lnTo>
                    <a:pt x="130" y="5"/>
                  </a:lnTo>
                  <a:lnTo>
                    <a:pt x="1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7" name="Freeform 75"/>
            <p:cNvSpPr/>
            <p:nvPr/>
          </p:nvSpPr>
          <p:spPr bwMode="auto">
            <a:xfrm>
              <a:off x="3054" y="2461"/>
              <a:ext cx="420" cy="465"/>
            </a:xfrm>
            <a:custGeom>
              <a:avLst/>
              <a:gdLst>
                <a:gd name="T0" fmla="*/ 0 w 420"/>
                <a:gd name="T1" fmla="*/ 8 h 465"/>
                <a:gd name="T2" fmla="*/ 412 w 420"/>
                <a:gd name="T3" fmla="*/ 465 h 465"/>
                <a:gd name="T4" fmla="*/ 420 w 420"/>
                <a:gd name="T5" fmla="*/ 465 h 465"/>
                <a:gd name="T6" fmla="*/ 12 w 420"/>
                <a:gd name="T7" fmla="*/ 0 h 465"/>
                <a:gd name="T8" fmla="*/ 0 w 420"/>
                <a:gd name="T9" fmla="*/ 8 h 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0" h="465">
                  <a:moveTo>
                    <a:pt x="0" y="8"/>
                  </a:moveTo>
                  <a:lnTo>
                    <a:pt x="412" y="465"/>
                  </a:lnTo>
                  <a:lnTo>
                    <a:pt x="420" y="465"/>
                  </a:lnTo>
                  <a:lnTo>
                    <a:pt x="12" y="0"/>
                  </a:ln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8" name="Freeform 76"/>
            <p:cNvSpPr/>
            <p:nvPr/>
          </p:nvSpPr>
          <p:spPr bwMode="auto">
            <a:xfrm>
              <a:off x="3519" y="2729"/>
              <a:ext cx="655" cy="223"/>
            </a:xfrm>
            <a:custGeom>
              <a:avLst/>
              <a:gdLst>
                <a:gd name="T0" fmla="*/ 0 w 655"/>
                <a:gd name="T1" fmla="*/ 213 h 223"/>
                <a:gd name="T2" fmla="*/ 655 w 655"/>
                <a:gd name="T3" fmla="*/ 0 h 223"/>
                <a:gd name="T4" fmla="*/ 655 w 655"/>
                <a:gd name="T5" fmla="*/ 9 h 223"/>
                <a:gd name="T6" fmla="*/ 0 w 655"/>
                <a:gd name="T7" fmla="*/ 223 h 223"/>
                <a:gd name="T8" fmla="*/ 0 w 655"/>
                <a:gd name="T9" fmla="*/ 213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5" h="223">
                  <a:moveTo>
                    <a:pt x="0" y="213"/>
                  </a:moveTo>
                  <a:lnTo>
                    <a:pt x="655" y="0"/>
                  </a:lnTo>
                  <a:lnTo>
                    <a:pt x="655" y="9"/>
                  </a:lnTo>
                  <a:lnTo>
                    <a:pt x="0" y="223"/>
                  </a:lnTo>
                  <a:lnTo>
                    <a:pt x="0" y="2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9" name="Freeform 77"/>
            <p:cNvSpPr/>
            <p:nvPr/>
          </p:nvSpPr>
          <p:spPr bwMode="auto">
            <a:xfrm>
              <a:off x="4066" y="2738"/>
              <a:ext cx="123" cy="495"/>
            </a:xfrm>
            <a:custGeom>
              <a:avLst/>
              <a:gdLst>
                <a:gd name="T0" fmla="*/ 118 w 123"/>
                <a:gd name="T1" fmla="*/ 0 h 495"/>
                <a:gd name="T2" fmla="*/ 0 w 123"/>
                <a:gd name="T3" fmla="*/ 495 h 495"/>
                <a:gd name="T4" fmla="*/ 7 w 123"/>
                <a:gd name="T5" fmla="*/ 495 h 495"/>
                <a:gd name="T6" fmla="*/ 123 w 123"/>
                <a:gd name="T7" fmla="*/ 0 h 495"/>
                <a:gd name="T8" fmla="*/ 118 w 123"/>
                <a:gd name="T9" fmla="*/ 0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495">
                  <a:moveTo>
                    <a:pt x="118" y="0"/>
                  </a:moveTo>
                  <a:lnTo>
                    <a:pt x="0" y="495"/>
                  </a:lnTo>
                  <a:lnTo>
                    <a:pt x="7" y="495"/>
                  </a:lnTo>
                  <a:lnTo>
                    <a:pt x="123" y="0"/>
                  </a:lnTo>
                  <a:lnTo>
                    <a:pt x="1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0" name="Freeform 78"/>
            <p:cNvSpPr/>
            <p:nvPr/>
          </p:nvSpPr>
          <p:spPr bwMode="auto">
            <a:xfrm>
              <a:off x="2957" y="2843"/>
              <a:ext cx="971" cy="42"/>
            </a:xfrm>
            <a:custGeom>
              <a:avLst/>
              <a:gdLst>
                <a:gd name="T0" fmla="*/ 0 w 971"/>
                <a:gd name="T1" fmla="*/ 0 h 42"/>
                <a:gd name="T2" fmla="*/ 971 w 971"/>
                <a:gd name="T3" fmla="*/ 30 h 42"/>
                <a:gd name="T4" fmla="*/ 971 w 971"/>
                <a:gd name="T5" fmla="*/ 42 h 42"/>
                <a:gd name="T6" fmla="*/ 0 w 971"/>
                <a:gd name="T7" fmla="*/ 7 h 42"/>
                <a:gd name="T8" fmla="*/ 0 w 971"/>
                <a:gd name="T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1" h="42">
                  <a:moveTo>
                    <a:pt x="0" y="0"/>
                  </a:moveTo>
                  <a:lnTo>
                    <a:pt x="971" y="30"/>
                  </a:lnTo>
                  <a:lnTo>
                    <a:pt x="971" y="42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1" name="Freeform 79"/>
            <p:cNvSpPr/>
            <p:nvPr/>
          </p:nvSpPr>
          <p:spPr bwMode="auto">
            <a:xfrm>
              <a:off x="2865" y="2902"/>
              <a:ext cx="597" cy="57"/>
            </a:xfrm>
            <a:custGeom>
              <a:avLst/>
              <a:gdLst>
                <a:gd name="T0" fmla="*/ 0 w 597"/>
                <a:gd name="T1" fmla="*/ 0 h 57"/>
                <a:gd name="T2" fmla="*/ 597 w 597"/>
                <a:gd name="T3" fmla="*/ 50 h 57"/>
                <a:gd name="T4" fmla="*/ 597 w 597"/>
                <a:gd name="T5" fmla="*/ 57 h 57"/>
                <a:gd name="T6" fmla="*/ 0 w 597"/>
                <a:gd name="T7" fmla="*/ 12 h 57"/>
                <a:gd name="T8" fmla="*/ 0 w 597"/>
                <a:gd name="T9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57">
                  <a:moveTo>
                    <a:pt x="0" y="0"/>
                  </a:moveTo>
                  <a:lnTo>
                    <a:pt x="597" y="50"/>
                  </a:lnTo>
                  <a:lnTo>
                    <a:pt x="597" y="57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2" name="Freeform 80"/>
            <p:cNvSpPr/>
            <p:nvPr/>
          </p:nvSpPr>
          <p:spPr bwMode="auto">
            <a:xfrm>
              <a:off x="2844" y="2916"/>
              <a:ext cx="61" cy="268"/>
            </a:xfrm>
            <a:custGeom>
              <a:avLst/>
              <a:gdLst>
                <a:gd name="T0" fmla="*/ 0 w 61"/>
                <a:gd name="T1" fmla="*/ 0 h 268"/>
                <a:gd name="T2" fmla="*/ 54 w 61"/>
                <a:gd name="T3" fmla="*/ 268 h 268"/>
                <a:gd name="T4" fmla="*/ 61 w 61"/>
                <a:gd name="T5" fmla="*/ 268 h 268"/>
                <a:gd name="T6" fmla="*/ 12 w 61"/>
                <a:gd name="T7" fmla="*/ 0 h 268"/>
                <a:gd name="T8" fmla="*/ 0 w 61"/>
                <a:gd name="T9" fmla="*/ 0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268">
                  <a:moveTo>
                    <a:pt x="0" y="0"/>
                  </a:moveTo>
                  <a:lnTo>
                    <a:pt x="54" y="268"/>
                  </a:lnTo>
                  <a:lnTo>
                    <a:pt x="61" y="26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3" name="Freeform 81"/>
            <p:cNvSpPr/>
            <p:nvPr/>
          </p:nvSpPr>
          <p:spPr bwMode="auto">
            <a:xfrm>
              <a:off x="2851" y="2909"/>
              <a:ext cx="608" cy="519"/>
            </a:xfrm>
            <a:custGeom>
              <a:avLst/>
              <a:gdLst>
                <a:gd name="T0" fmla="*/ 0 w 608"/>
                <a:gd name="T1" fmla="*/ 9 h 519"/>
                <a:gd name="T2" fmla="*/ 601 w 608"/>
                <a:gd name="T3" fmla="*/ 519 h 519"/>
                <a:gd name="T4" fmla="*/ 608 w 608"/>
                <a:gd name="T5" fmla="*/ 509 h 519"/>
                <a:gd name="T6" fmla="*/ 7 w 608"/>
                <a:gd name="T7" fmla="*/ 0 h 519"/>
                <a:gd name="T8" fmla="*/ 0 w 608"/>
                <a:gd name="T9" fmla="*/ 9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8" h="519">
                  <a:moveTo>
                    <a:pt x="0" y="9"/>
                  </a:moveTo>
                  <a:lnTo>
                    <a:pt x="601" y="519"/>
                  </a:lnTo>
                  <a:lnTo>
                    <a:pt x="608" y="509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4" name="Freeform 82"/>
            <p:cNvSpPr/>
            <p:nvPr/>
          </p:nvSpPr>
          <p:spPr bwMode="auto">
            <a:xfrm>
              <a:off x="3474" y="2985"/>
              <a:ext cx="21" cy="421"/>
            </a:xfrm>
            <a:custGeom>
              <a:avLst/>
              <a:gdLst>
                <a:gd name="T0" fmla="*/ 11 w 21"/>
                <a:gd name="T1" fmla="*/ 7 h 421"/>
                <a:gd name="T2" fmla="*/ 0 w 21"/>
                <a:gd name="T3" fmla="*/ 421 h 421"/>
                <a:gd name="T4" fmla="*/ 11 w 21"/>
                <a:gd name="T5" fmla="*/ 421 h 421"/>
                <a:gd name="T6" fmla="*/ 21 w 21"/>
                <a:gd name="T7" fmla="*/ 0 h 421"/>
                <a:gd name="T8" fmla="*/ 11 w 21"/>
                <a:gd name="T9" fmla="*/ 7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421">
                  <a:moveTo>
                    <a:pt x="11" y="7"/>
                  </a:moveTo>
                  <a:lnTo>
                    <a:pt x="0" y="421"/>
                  </a:lnTo>
                  <a:lnTo>
                    <a:pt x="11" y="421"/>
                  </a:lnTo>
                  <a:lnTo>
                    <a:pt x="21" y="0"/>
                  </a:lnTo>
                  <a:lnTo>
                    <a:pt x="11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5" name="Freeform 83"/>
            <p:cNvSpPr/>
            <p:nvPr/>
          </p:nvSpPr>
          <p:spPr bwMode="auto">
            <a:xfrm>
              <a:off x="3519" y="2959"/>
              <a:ext cx="520" cy="296"/>
            </a:xfrm>
            <a:custGeom>
              <a:avLst/>
              <a:gdLst>
                <a:gd name="T0" fmla="*/ 0 w 520"/>
                <a:gd name="T1" fmla="*/ 16 h 296"/>
                <a:gd name="T2" fmla="*/ 509 w 520"/>
                <a:gd name="T3" fmla="*/ 296 h 296"/>
                <a:gd name="T4" fmla="*/ 520 w 520"/>
                <a:gd name="T5" fmla="*/ 286 h 296"/>
                <a:gd name="T6" fmla="*/ 0 w 520"/>
                <a:gd name="T7" fmla="*/ 0 h 296"/>
                <a:gd name="T8" fmla="*/ 0 w 520"/>
                <a:gd name="T9" fmla="*/ 16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0" h="296">
                  <a:moveTo>
                    <a:pt x="0" y="16"/>
                  </a:moveTo>
                  <a:lnTo>
                    <a:pt x="509" y="296"/>
                  </a:lnTo>
                  <a:lnTo>
                    <a:pt x="520" y="286"/>
                  </a:lnTo>
                  <a:lnTo>
                    <a:pt x="0" y="0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6" name="Freeform 84"/>
            <p:cNvSpPr/>
            <p:nvPr/>
          </p:nvSpPr>
          <p:spPr bwMode="auto">
            <a:xfrm>
              <a:off x="4082" y="3011"/>
              <a:ext cx="616" cy="246"/>
            </a:xfrm>
            <a:custGeom>
              <a:avLst/>
              <a:gdLst>
                <a:gd name="T0" fmla="*/ 0 w 616"/>
                <a:gd name="T1" fmla="*/ 232 h 246"/>
                <a:gd name="T2" fmla="*/ 616 w 616"/>
                <a:gd name="T3" fmla="*/ 0 h 246"/>
                <a:gd name="T4" fmla="*/ 616 w 616"/>
                <a:gd name="T5" fmla="*/ 12 h 246"/>
                <a:gd name="T6" fmla="*/ 0 w 616"/>
                <a:gd name="T7" fmla="*/ 246 h 246"/>
                <a:gd name="T8" fmla="*/ 0 w 616"/>
                <a:gd name="T9" fmla="*/ 232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6" h="246">
                  <a:moveTo>
                    <a:pt x="0" y="232"/>
                  </a:moveTo>
                  <a:lnTo>
                    <a:pt x="616" y="0"/>
                  </a:lnTo>
                  <a:lnTo>
                    <a:pt x="616" y="12"/>
                  </a:lnTo>
                  <a:lnTo>
                    <a:pt x="0" y="246"/>
                  </a:lnTo>
                  <a:lnTo>
                    <a:pt x="0" y="2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7" name="Freeform 85"/>
            <p:cNvSpPr/>
            <p:nvPr/>
          </p:nvSpPr>
          <p:spPr bwMode="auto">
            <a:xfrm>
              <a:off x="4755" y="2992"/>
              <a:ext cx="284" cy="19"/>
            </a:xfrm>
            <a:custGeom>
              <a:avLst/>
              <a:gdLst>
                <a:gd name="T0" fmla="*/ 0 w 284"/>
                <a:gd name="T1" fmla="*/ 7 h 19"/>
                <a:gd name="T2" fmla="*/ 284 w 284"/>
                <a:gd name="T3" fmla="*/ 0 h 19"/>
                <a:gd name="T4" fmla="*/ 284 w 284"/>
                <a:gd name="T5" fmla="*/ 7 h 19"/>
                <a:gd name="T6" fmla="*/ 0 w 284"/>
                <a:gd name="T7" fmla="*/ 19 h 19"/>
                <a:gd name="T8" fmla="*/ 0 w 284"/>
                <a:gd name="T9" fmla="*/ 7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4" h="19">
                  <a:moveTo>
                    <a:pt x="0" y="7"/>
                  </a:moveTo>
                  <a:lnTo>
                    <a:pt x="284" y="0"/>
                  </a:lnTo>
                  <a:lnTo>
                    <a:pt x="284" y="7"/>
                  </a:lnTo>
                  <a:lnTo>
                    <a:pt x="0" y="19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8" name="Freeform 86"/>
            <p:cNvSpPr/>
            <p:nvPr/>
          </p:nvSpPr>
          <p:spPr bwMode="auto">
            <a:xfrm>
              <a:off x="4343" y="3013"/>
              <a:ext cx="360" cy="452"/>
            </a:xfrm>
            <a:custGeom>
              <a:avLst/>
              <a:gdLst>
                <a:gd name="T0" fmla="*/ 360 w 360"/>
                <a:gd name="T1" fmla="*/ 0 h 452"/>
                <a:gd name="T2" fmla="*/ 0 w 360"/>
                <a:gd name="T3" fmla="*/ 452 h 452"/>
                <a:gd name="T4" fmla="*/ 16 w 360"/>
                <a:gd name="T5" fmla="*/ 452 h 452"/>
                <a:gd name="T6" fmla="*/ 360 w 360"/>
                <a:gd name="T7" fmla="*/ 10 h 452"/>
                <a:gd name="T8" fmla="*/ 360 w 360"/>
                <a:gd name="T9" fmla="*/ 0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0" h="452">
                  <a:moveTo>
                    <a:pt x="360" y="0"/>
                  </a:moveTo>
                  <a:lnTo>
                    <a:pt x="0" y="452"/>
                  </a:lnTo>
                  <a:lnTo>
                    <a:pt x="16" y="452"/>
                  </a:lnTo>
                  <a:lnTo>
                    <a:pt x="360" y="10"/>
                  </a:lnTo>
                  <a:lnTo>
                    <a:pt x="36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9" name="Freeform 87"/>
            <p:cNvSpPr/>
            <p:nvPr/>
          </p:nvSpPr>
          <p:spPr bwMode="auto">
            <a:xfrm>
              <a:off x="4532" y="3023"/>
              <a:ext cx="180" cy="270"/>
            </a:xfrm>
            <a:custGeom>
              <a:avLst/>
              <a:gdLst>
                <a:gd name="T0" fmla="*/ 171 w 180"/>
                <a:gd name="T1" fmla="*/ 0 h 270"/>
                <a:gd name="T2" fmla="*/ 0 w 180"/>
                <a:gd name="T3" fmla="*/ 262 h 270"/>
                <a:gd name="T4" fmla="*/ 14 w 180"/>
                <a:gd name="T5" fmla="*/ 270 h 270"/>
                <a:gd name="T6" fmla="*/ 180 w 180"/>
                <a:gd name="T7" fmla="*/ 0 h 270"/>
                <a:gd name="T8" fmla="*/ 171 w 180"/>
                <a:gd name="T9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0" h="270">
                  <a:moveTo>
                    <a:pt x="171" y="0"/>
                  </a:moveTo>
                  <a:lnTo>
                    <a:pt x="0" y="262"/>
                  </a:lnTo>
                  <a:lnTo>
                    <a:pt x="14" y="270"/>
                  </a:lnTo>
                  <a:lnTo>
                    <a:pt x="180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0" name="Freeform 88"/>
            <p:cNvSpPr/>
            <p:nvPr/>
          </p:nvSpPr>
          <p:spPr bwMode="auto">
            <a:xfrm>
              <a:off x="4352" y="3330"/>
              <a:ext cx="149" cy="143"/>
            </a:xfrm>
            <a:custGeom>
              <a:avLst/>
              <a:gdLst>
                <a:gd name="T0" fmla="*/ 149 w 149"/>
                <a:gd name="T1" fmla="*/ 0 h 143"/>
                <a:gd name="T2" fmla="*/ 0 w 149"/>
                <a:gd name="T3" fmla="*/ 133 h 143"/>
                <a:gd name="T4" fmla="*/ 7 w 149"/>
                <a:gd name="T5" fmla="*/ 143 h 143"/>
                <a:gd name="T6" fmla="*/ 149 w 149"/>
                <a:gd name="T7" fmla="*/ 8 h 143"/>
                <a:gd name="T8" fmla="*/ 149 w 149"/>
                <a:gd name="T9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143">
                  <a:moveTo>
                    <a:pt x="149" y="0"/>
                  </a:moveTo>
                  <a:lnTo>
                    <a:pt x="0" y="133"/>
                  </a:lnTo>
                  <a:lnTo>
                    <a:pt x="7" y="143"/>
                  </a:lnTo>
                  <a:lnTo>
                    <a:pt x="149" y="8"/>
                  </a:lnTo>
                  <a:lnTo>
                    <a:pt x="14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1" name="Freeform 89"/>
            <p:cNvSpPr/>
            <p:nvPr/>
          </p:nvSpPr>
          <p:spPr bwMode="auto">
            <a:xfrm>
              <a:off x="3497" y="3262"/>
              <a:ext cx="542" cy="166"/>
            </a:xfrm>
            <a:custGeom>
              <a:avLst/>
              <a:gdLst>
                <a:gd name="T0" fmla="*/ 0 w 542"/>
                <a:gd name="T1" fmla="*/ 151 h 166"/>
                <a:gd name="T2" fmla="*/ 533 w 542"/>
                <a:gd name="T3" fmla="*/ 0 h 166"/>
                <a:gd name="T4" fmla="*/ 542 w 542"/>
                <a:gd name="T5" fmla="*/ 9 h 166"/>
                <a:gd name="T6" fmla="*/ 0 w 542"/>
                <a:gd name="T7" fmla="*/ 166 h 166"/>
                <a:gd name="T8" fmla="*/ 0 w 542"/>
                <a:gd name="T9" fmla="*/ 151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2" h="166">
                  <a:moveTo>
                    <a:pt x="0" y="151"/>
                  </a:moveTo>
                  <a:lnTo>
                    <a:pt x="533" y="0"/>
                  </a:lnTo>
                  <a:lnTo>
                    <a:pt x="542" y="9"/>
                  </a:lnTo>
                  <a:lnTo>
                    <a:pt x="0" y="166"/>
                  </a:lnTo>
                  <a:lnTo>
                    <a:pt x="0" y="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2" name="Freeform 90"/>
            <p:cNvSpPr/>
            <p:nvPr/>
          </p:nvSpPr>
          <p:spPr bwMode="auto">
            <a:xfrm>
              <a:off x="3509" y="3430"/>
              <a:ext cx="789" cy="61"/>
            </a:xfrm>
            <a:custGeom>
              <a:avLst/>
              <a:gdLst>
                <a:gd name="T0" fmla="*/ 0 w 789"/>
                <a:gd name="T1" fmla="*/ 0 h 61"/>
                <a:gd name="T2" fmla="*/ 789 w 789"/>
                <a:gd name="T3" fmla="*/ 52 h 61"/>
                <a:gd name="T4" fmla="*/ 789 w 789"/>
                <a:gd name="T5" fmla="*/ 61 h 61"/>
                <a:gd name="T6" fmla="*/ 0 w 789"/>
                <a:gd name="T7" fmla="*/ 7 h 61"/>
                <a:gd name="T8" fmla="*/ 0 w 789"/>
                <a:gd name="T9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9" h="61">
                  <a:moveTo>
                    <a:pt x="0" y="0"/>
                  </a:moveTo>
                  <a:lnTo>
                    <a:pt x="789" y="52"/>
                  </a:lnTo>
                  <a:lnTo>
                    <a:pt x="789" y="61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3" name="Freeform 91"/>
            <p:cNvSpPr/>
            <p:nvPr/>
          </p:nvSpPr>
          <p:spPr bwMode="auto">
            <a:xfrm>
              <a:off x="4066" y="3267"/>
              <a:ext cx="234" cy="210"/>
            </a:xfrm>
            <a:custGeom>
              <a:avLst/>
              <a:gdLst>
                <a:gd name="T0" fmla="*/ 0 w 234"/>
                <a:gd name="T1" fmla="*/ 0 h 210"/>
                <a:gd name="T2" fmla="*/ 234 w 234"/>
                <a:gd name="T3" fmla="*/ 210 h 210"/>
                <a:gd name="T4" fmla="*/ 234 w 234"/>
                <a:gd name="T5" fmla="*/ 198 h 210"/>
                <a:gd name="T6" fmla="*/ 11 w 234"/>
                <a:gd name="T7" fmla="*/ 0 h 210"/>
                <a:gd name="T8" fmla="*/ 0 w 234"/>
                <a:gd name="T9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210">
                  <a:moveTo>
                    <a:pt x="0" y="0"/>
                  </a:moveTo>
                  <a:lnTo>
                    <a:pt x="234" y="210"/>
                  </a:lnTo>
                  <a:lnTo>
                    <a:pt x="234" y="198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4" name="Oval 92"/>
            <p:cNvSpPr>
              <a:spLocks noChangeArrowheads="1"/>
            </p:cNvSpPr>
            <p:nvPr/>
          </p:nvSpPr>
          <p:spPr bwMode="auto">
            <a:xfrm>
              <a:off x="2830" y="965"/>
              <a:ext cx="78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5" name="Oval 93"/>
            <p:cNvSpPr>
              <a:spLocks noChangeArrowheads="1"/>
            </p:cNvSpPr>
            <p:nvPr/>
          </p:nvSpPr>
          <p:spPr bwMode="auto">
            <a:xfrm>
              <a:off x="3374" y="1076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6" name="Oval 94"/>
            <p:cNvSpPr>
              <a:spLocks noChangeArrowheads="1"/>
            </p:cNvSpPr>
            <p:nvPr/>
          </p:nvSpPr>
          <p:spPr bwMode="auto">
            <a:xfrm>
              <a:off x="3424" y="719"/>
              <a:ext cx="69" cy="6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7" name="Oval 95"/>
            <p:cNvSpPr>
              <a:spLocks noChangeArrowheads="1"/>
            </p:cNvSpPr>
            <p:nvPr/>
          </p:nvSpPr>
          <p:spPr bwMode="auto">
            <a:xfrm>
              <a:off x="3623" y="593"/>
              <a:ext cx="78" cy="8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8" name="Oval 96"/>
            <p:cNvSpPr>
              <a:spLocks noChangeArrowheads="1"/>
            </p:cNvSpPr>
            <p:nvPr/>
          </p:nvSpPr>
          <p:spPr bwMode="auto">
            <a:xfrm>
              <a:off x="4044" y="984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9" name="Oval 97"/>
            <p:cNvSpPr>
              <a:spLocks noChangeArrowheads="1"/>
            </p:cNvSpPr>
            <p:nvPr/>
          </p:nvSpPr>
          <p:spPr bwMode="auto">
            <a:xfrm>
              <a:off x="4399" y="832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0" name="Oval 98"/>
            <p:cNvSpPr>
              <a:spLocks noChangeArrowheads="1"/>
            </p:cNvSpPr>
            <p:nvPr/>
          </p:nvSpPr>
          <p:spPr bwMode="auto">
            <a:xfrm>
              <a:off x="4700" y="1076"/>
              <a:ext cx="69" cy="6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1" name="Oval 99"/>
            <p:cNvSpPr>
              <a:spLocks noChangeArrowheads="1"/>
            </p:cNvSpPr>
            <p:nvPr/>
          </p:nvSpPr>
          <p:spPr bwMode="auto">
            <a:xfrm>
              <a:off x="4745" y="2263"/>
              <a:ext cx="64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2" name="Oval 100"/>
            <p:cNvSpPr>
              <a:spLocks noChangeArrowheads="1"/>
            </p:cNvSpPr>
            <p:nvPr/>
          </p:nvSpPr>
          <p:spPr bwMode="auto">
            <a:xfrm>
              <a:off x="3800" y="1583"/>
              <a:ext cx="50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3" name="Oval 101"/>
            <p:cNvSpPr>
              <a:spLocks noChangeArrowheads="1"/>
            </p:cNvSpPr>
            <p:nvPr/>
          </p:nvSpPr>
          <p:spPr bwMode="auto">
            <a:xfrm>
              <a:off x="4949" y="2499"/>
              <a:ext cx="92" cy="9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4" name="Oval 102"/>
            <p:cNvSpPr>
              <a:spLocks noChangeArrowheads="1"/>
            </p:cNvSpPr>
            <p:nvPr/>
          </p:nvSpPr>
          <p:spPr bwMode="auto">
            <a:xfrm>
              <a:off x="4272" y="1706"/>
              <a:ext cx="106" cy="10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5" name="Oval 103"/>
            <p:cNvSpPr>
              <a:spLocks noChangeArrowheads="1"/>
            </p:cNvSpPr>
            <p:nvPr/>
          </p:nvSpPr>
          <p:spPr bwMode="auto">
            <a:xfrm>
              <a:off x="4518" y="1550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6" name="Oval 104"/>
            <p:cNvSpPr>
              <a:spLocks noChangeArrowheads="1"/>
            </p:cNvSpPr>
            <p:nvPr/>
          </p:nvSpPr>
          <p:spPr bwMode="auto">
            <a:xfrm>
              <a:off x="5032" y="1124"/>
              <a:ext cx="85" cy="8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7" name="Oval 105"/>
            <p:cNvSpPr>
              <a:spLocks noChangeArrowheads="1"/>
            </p:cNvSpPr>
            <p:nvPr/>
          </p:nvSpPr>
          <p:spPr bwMode="auto">
            <a:xfrm>
              <a:off x="5039" y="1536"/>
              <a:ext cx="92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8" name="Oval 106"/>
            <p:cNvSpPr>
              <a:spLocks noChangeArrowheads="1"/>
            </p:cNvSpPr>
            <p:nvPr/>
          </p:nvSpPr>
          <p:spPr bwMode="auto">
            <a:xfrm>
              <a:off x="5155" y="2440"/>
              <a:ext cx="66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9" name="Oval 107"/>
            <p:cNvSpPr>
              <a:spLocks noChangeArrowheads="1"/>
            </p:cNvSpPr>
            <p:nvPr/>
          </p:nvSpPr>
          <p:spPr bwMode="auto">
            <a:xfrm>
              <a:off x="5342" y="2040"/>
              <a:ext cx="83" cy="8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0" name="Oval 108"/>
            <p:cNvSpPr>
              <a:spLocks noChangeArrowheads="1"/>
            </p:cNvSpPr>
            <p:nvPr/>
          </p:nvSpPr>
          <p:spPr bwMode="auto">
            <a:xfrm>
              <a:off x="4196" y="2078"/>
              <a:ext cx="47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1" name="Oval 109"/>
            <p:cNvSpPr>
              <a:spLocks noChangeArrowheads="1"/>
            </p:cNvSpPr>
            <p:nvPr/>
          </p:nvSpPr>
          <p:spPr bwMode="auto">
            <a:xfrm>
              <a:off x="4293" y="3454"/>
              <a:ext cx="76" cy="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2" name="Oval 110"/>
            <p:cNvSpPr>
              <a:spLocks noChangeArrowheads="1"/>
            </p:cNvSpPr>
            <p:nvPr/>
          </p:nvSpPr>
          <p:spPr bwMode="auto">
            <a:xfrm>
              <a:off x="4482" y="3274"/>
              <a:ext cx="74" cy="7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3" name="Oval 111"/>
            <p:cNvSpPr>
              <a:spLocks noChangeArrowheads="1"/>
            </p:cNvSpPr>
            <p:nvPr/>
          </p:nvSpPr>
          <p:spPr bwMode="auto">
            <a:xfrm>
              <a:off x="4693" y="2971"/>
              <a:ext cx="62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4" name="Oval 112"/>
            <p:cNvSpPr>
              <a:spLocks noChangeArrowheads="1"/>
            </p:cNvSpPr>
            <p:nvPr/>
          </p:nvSpPr>
          <p:spPr bwMode="auto">
            <a:xfrm>
              <a:off x="5039" y="2954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5" name="Oval 113"/>
            <p:cNvSpPr>
              <a:spLocks noChangeArrowheads="1"/>
            </p:cNvSpPr>
            <p:nvPr/>
          </p:nvSpPr>
          <p:spPr bwMode="auto">
            <a:xfrm>
              <a:off x="4025" y="3224"/>
              <a:ext cx="62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6" name="Oval 114"/>
            <p:cNvSpPr>
              <a:spLocks noChangeArrowheads="1"/>
            </p:cNvSpPr>
            <p:nvPr/>
          </p:nvSpPr>
          <p:spPr bwMode="auto">
            <a:xfrm>
              <a:off x="3381" y="1169"/>
              <a:ext cx="59" cy="5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7" name="Oval 115"/>
            <p:cNvSpPr>
              <a:spLocks noChangeArrowheads="1"/>
            </p:cNvSpPr>
            <p:nvPr/>
          </p:nvSpPr>
          <p:spPr bwMode="auto">
            <a:xfrm>
              <a:off x="2574" y="2073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8" name="Oval 116"/>
            <p:cNvSpPr>
              <a:spLocks noChangeArrowheads="1"/>
            </p:cNvSpPr>
            <p:nvPr/>
          </p:nvSpPr>
          <p:spPr bwMode="auto">
            <a:xfrm>
              <a:off x="2410" y="2459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9" name="Oval 117"/>
            <p:cNvSpPr>
              <a:spLocks noChangeArrowheads="1"/>
            </p:cNvSpPr>
            <p:nvPr/>
          </p:nvSpPr>
          <p:spPr bwMode="auto">
            <a:xfrm>
              <a:off x="2867" y="3174"/>
              <a:ext cx="79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0" name="Oval 118"/>
            <p:cNvSpPr>
              <a:spLocks noChangeArrowheads="1"/>
            </p:cNvSpPr>
            <p:nvPr/>
          </p:nvSpPr>
          <p:spPr bwMode="auto">
            <a:xfrm>
              <a:off x="2811" y="2862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1" name="Oval 119"/>
            <p:cNvSpPr>
              <a:spLocks noChangeArrowheads="1"/>
            </p:cNvSpPr>
            <p:nvPr/>
          </p:nvSpPr>
          <p:spPr bwMode="auto">
            <a:xfrm>
              <a:off x="2867" y="2791"/>
              <a:ext cx="95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2" name="Oval 120"/>
            <p:cNvSpPr>
              <a:spLocks noChangeArrowheads="1"/>
            </p:cNvSpPr>
            <p:nvPr/>
          </p:nvSpPr>
          <p:spPr bwMode="auto">
            <a:xfrm>
              <a:off x="2410" y="1635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3" name="Oval 121"/>
            <p:cNvSpPr>
              <a:spLocks noChangeArrowheads="1"/>
            </p:cNvSpPr>
            <p:nvPr/>
          </p:nvSpPr>
          <p:spPr bwMode="auto">
            <a:xfrm>
              <a:off x="3599" y="2270"/>
              <a:ext cx="45" cy="4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4" name="Oval 122"/>
            <p:cNvSpPr>
              <a:spLocks noChangeArrowheads="1"/>
            </p:cNvSpPr>
            <p:nvPr/>
          </p:nvSpPr>
          <p:spPr bwMode="auto">
            <a:xfrm>
              <a:off x="3462" y="2918"/>
              <a:ext cx="59" cy="6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5" name="Oval 123"/>
            <p:cNvSpPr>
              <a:spLocks noChangeArrowheads="1"/>
            </p:cNvSpPr>
            <p:nvPr/>
          </p:nvSpPr>
          <p:spPr bwMode="auto">
            <a:xfrm>
              <a:off x="3594" y="3449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6" name="Oval 124"/>
            <p:cNvSpPr>
              <a:spLocks noChangeArrowheads="1"/>
            </p:cNvSpPr>
            <p:nvPr/>
          </p:nvSpPr>
          <p:spPr bwMode="auto">
            <a:xfrm>
              <a:off x="3445" y="3399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7" name="Oval 125"/>
            <p:cNvSpPr>
              <a:spLocks noChangeArrowheads="1"/>
            </p:cNvSpPr>
            <p:nvPr/>
          </p:nvSpPr>
          <p:spPr bwMode="auto">
            <a:xfrm>
              <a:off x="2792" y="1270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8" name="Oval 126"/>
            <p:cNvSpPr>
              <a:spLocks noChangeArrowheads="1"/>
            </p:cNvSpPr>
            <p:nvPr/>
          </p:nvSpPr>
          <p:spPr bwMode="auto">
            <a:xfrm>
              <a:off x="2564" y="1756"/>
              <a:ext cx="95" cy="9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9" name="Oval 127"/>
            <p:cNvSpPr>
              <a:spLocks noChangeArrowheads="1"/>
            </p:cNvSpPr>
            <p:nvPr/>
          </p:nvSpPr>
          <p:spPr bwMode="auto">
            <a:xfrm>
              <a:off x="3107" y="1756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0" name="Oval 128"/>
            <p:cNvSpPr>
              <a:spLocks noChangeArrowheads="1"/>
            </p:cNvSpPr>
            <p:nvPr/>
          </p:nvSpPr>
          <p:spPr bwMode="auto">
            <a:xfrm>
              <a:off x="3263" y="2030"/>
              <a:ext cx="99" cy="1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1" name="Oval 129"/>
            <p:cNvSpPr>
              <a:spLocks noChangeArrowheads="1"/>
            </p:cNvSpPr>
            <p:nvPr/>
          </p:nvSpPr>
          <p:spPr bwMode="auto">
            <a:xfrm>
              <a:off x="3021" y="2412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2" name="Oval 130"/>
            <p:cNvSpPr>
              <a:spLocks noChangeArrowheads="1"/>
            </p:cNvSpPr>
            <p:nvPr/>
          </p:nvSpPr>
          <p:spPr bwMode="auto">
            <a:xfrm>
              <a:off x="3919" y="2828"/>
              <a:ext cx="102" cy="10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3" name="Oval 131"/>
            <p:cNvSpPr>
              <a:spLocks noChangeArrowheads="1"/>
            </p:cNvSpPr>
            <p:nvPr/>
          </p:nvSpPr>
          <p:spPr bwMode="auto">
            <a:xfrm>
              <a:off x="4163" y="2705"/>
              <a:ext cx="45" cy="4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4" name="Oval 132"/>
            <p:cNvSpPr>
              <a:spLocks noChangeArrowheads="1"/>
            </p:cNvSpPr>
            <p:nvPr/>
          </p:nvSpPr>
          <p:spPr bwMode="auto">
            <a:xfrm>
              <a:off x="4281" y="638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5" name="Freeform 133"/>
            <p:cNvSpPr/>
            <p:nvPr/>
          </p:nvSpPr>
          <p:spPr bwMode="auto">
            <a:xfrm>
              <a:off x="2893" y="641"/>
              <a:ext cx="744" cy="357"/>
            </a:xfrm>
            <a:custGeom>
              <a:avLst/>
              <a:gdLst>
                <a:gd name="T0" fmla="*/ 0 w 744"/>
                <a:gd name="T1" fmla="*/ 343 h 357"/>
                <a:gd name="T2" fmla="*/ 734 w 744"/>
                <a:gd name="T3" fmla="*/ 0 h 357"/>
                <a:gd name="T4" fmla="*/ 744 w 744"/>
                <a:gd name="T5" fmla="*/ 11 h 357"/>
                <a:gd name="T6" fmla="*/ 8 w 744"/>
                <a:gd name="T7" fmla="*/ 357 h 357"/>
                <a:gd name="T8" fmla="*/ 0 w 744"/>
                <a:gd name="T9" fmla="*/ 343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4" h="357">
                  <a:moveTo>
                    <a:pt x="0" y="343"/>
                  </a:moveTo>
                  <a:lnTo>
                    <a:pt x="734" y="0"/>
                  </a:lnTo>
                  <a:lnTo>
                    <a:pt x="744" y="11"/>
                  </a:lnTo>
                  <a:lnTo>
                    <a:pt x="8" y="357"/>
                  </a:lnTo>
                  <a:lnTo>
                    <a:pt x="0" y="3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6" name="Freeform 134"/>
            <p:cNvSpPr/>
            <p:nvPr/>
          </p:nvSpPr>
          <p:spPr bwMode="auto">
            <a:xfrm>
              <a:off x="3694" y="633"/>
              <a:ext cx="592" cy="50"/>
            </a:xfrm>
            <a:custGeom>
              <a:avLst/>
              <a:gdLst>
                <a:gd name="T0" fmla="*/ 0 w 592"/>
                <a:gd name="T1" fmla="*/ 0 h 50"/>
                <a:gd name="T2" fmla="*/ 592 w 592"/>
                <a:gd name="T3" fmla="*/ 41 h 50"/>
                <a:gd name="T4" fmla="*/ 592 w 592"/>
                <a:gd name="T5" fmla="*/ 50 h 50"/>
                <a:gd name="T6" fmla="*/ 0 w 592"/>
                <a:gd name="T7" fmla="*/ 12 h 50"/>
                <a:gd name="T8" fmla="*/ 0 w 592"/>
                <a:gd name="T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50">
                  <a:moveTo>
                    <a:pt x="0" y="0"/>
                  </a:moveTo>
                  <a:lnTo>
                    <a:pt x="592" y="41"/>
                  </a:lnTo>
                  <a:lnTo>
                    <a:pt x="592" y="50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7" name="Freeform 135"/>
            <p:cNvSpPr/>
            <p:nvPr/>
          </p:nvSpPr>
          <p:spPr bwMode="auto">
            <a:xfrm>
              <a:off x="3694" y="641"/>
              <a:ext cx="713" cy="234"/>
            </a:xfrm>
            <a:custGeom>
              <a:avLst/>
              <a:gdLst>
                <a:gd name="T0" fmla="*/ 0 w 713"/>
                <a:gd name="T1" fmla="*/ 7 h 234"/>
                <a:gd name="T2" fmla="*/ 713 w 713"/>
                <a:gd name="T3" fmla="*/ 234 h 234"/>
                <a:gd name="T4" fmla="*/ 713 w 713"/>
                <a:gd name="T5" fmla="*/ 222 h 234"/>
                <a:gd name="T6" fmla="*/ 0 w 713"/>
                <a:gd name="T7" fmla="*/ 0 h 234"/>
                <a:gd name="T8" fmla="*/ 0 w 713"/>
                <a:gd name="T9" fmla="*/ 7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3" h="234">
                  <a:moveTo>
                    <a:pt x="0" y="7"/>
                  </a:moveTo>
                  <a:lnTo>
                    <a:pt x="713" y="234"/>
                  </a:lnTo>
                  <a:lnTo>
                    <a:pt x="713" y="222"/>
                  </a:lnTo>
                  <a:lnTo>
                    <a:pt x="0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8" name="Freeform 136"/>
            <p:cNvSpPr/>
            <p:nvPr/>
          </p:nvSpPr>
          <p:spPr bwMode="auto">
            <a:xfrm>
              <a:off x="4338" y="697"/>
              <a:ext cx="705" cy="464"/>
            </a:xfrm>
            <a:custGeom>
              <a:avLst/>
              <a:gdLst>
                <a:gd name="T0" fmla="*/ 0 w 705"/>
                <a:gd name="T1" fmla="*/ 15 h 464"/>
                <a:gd name="T2" fmla="*/ 701 w 705"/>
                <a:gd name="T3" fmla="*/ 464 h 464"/>
                <a:gd name="T4" fmla="*/ 705 w 705"/>
                <a:gd name="T5" fmla="*/ 457 h 464"/>
                <a:gd name="T6" fmla="*/ 7 w 705"/>
                <a:gd name="T7" fmla="*/ 0 h 464"/>
                <a:gd name="T8" fmla="*/ 0 w 705"/>
                <a:gd name="T9" fmla="*/ 15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5" h="464">
                  <a:moveTo>
                    <a:pt x="0" y="15"/>
                  </a:moveTo>
                  <a:lnTo>
                    <a:pt x="701" y="464"/>
                  </a:lnTo>
                  <a:lnTo>
                    <a:pt x="705" y="457"/>
                  </a:lnTo>
                  <a:lnTo>
                    <a:pt x="7" y="0"/>
                  </a:lnTo>
                  <a:lnTo>
                    <a:pt x="0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9" name="Freeform 137"/>
            <p:cNvSpPr/>
            <p:nvPr/>
          </p:nvSpPr>
          <p:spPr bwMode="auto">
            <a:xfrm>
              <a:off x="5086" y="2111"/>
              <a:ext cx="301" cy="850"/>
            </a:xfrm>
            <a:custGeom>
              <a:avLst/>
              <a:gdLst>
                <a:gd name="T0" fmla="*/ 301 w 301"/>
                <a:gd name="T1" fmla="*/ 0 h 850"/>
                <a:gd name="T2" fmla="*/ 12 w 301"/>
                <a:gd name="T3" fmla="*/ 850 h 850"/>
                <a:gd name="T4" fmla="*/ 0 w 301"/>
                <a:gd name="T5" fmla="*/ 850 h 850"/>
                <a:gd name="T6" fmla="*/ 289 w 301"/>
                <a:gd name="T7" fmla="*/ 0 h 850"/>
                <a:gd name="T8" fmla="*/ 301 w 301"/>
                <a:gd name="T9" fmla="*/ 0 h 8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1" h="850">
                  <a:moveTo>
                    <a:pt x="301" y="0"/>
                  </a:moveTo>
                  <a:lnTo>
                    <a:pt x="12" y="850"/>
                  </a:lnTo>
                  <a:lnTo>
                    <a:pt x="0" y="850"/>
                  </a:lnTo>
                  <a:lnTo>
                    <a:pt x="289" y="0"/>
                  </a:lnTo>
                  <a:lnTo>
                    <a:pt x="30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0" name="Freeform 138"/>
            <p:cNvSpPr/>
            <p:nvPr/>
          </p:nvSpPr>
          <p:spPr bwMode="auto">
            <a:xfrm>
              <a:off x="4359" y="3018"/>
              <a:ext cx="703" cy="469"/>
            </a:xfrm>
            <a:custGeom>
              <a:avLst/>
              <a:gdLst>
                <a:gd name="T0" fmla="*/ 0 w 703"/>
                <a:gd name="T1" fmla="*/ 469 h 469"/>
                <a:gd name="T2" fmla="*/ 703 w 703"/>
                <a:gd name="T3" fmla="*/ 5 h 469"/>
                <a:gd name="T4" fmla="*/ 692 w 703"/>
                <a:gd name="T5" fmla="*/ 0 h 469"/>
                <a:gd name="T6" fmla="*/ 0 w 703"/>
                <a:gd name="T7" fmla="*/ 459 h 469"/>
                <a:gd name="T8" fmla="*/ 0 w 703"/>
                <a:gd name="T9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3" h="469">
                  <a:moveTo>
                    <a:pt x="0" y="469"/>
                  </a:moveTo>
                  <a:lnTo>
                    <a:pt x="703" y="5"/>
                  </a:lnTo>
                  <a:lnTo>
                    <a:pt x="692" y="0"/>
                  </a:lnTo>
                  <a:lnTo>
                    <a:pt x="0" y="459"/>
                  </a:lnTo>
                  <a:lnTo>
                    <a:pt x="0" y="4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1" name="Freeform 139"/>
            <p:cNvSpPr/>
            <p:nvPr/>
          </p:nvSpPr>
          <p:spPr bwMode="auto">
            <a:xfrm>
              <a:off x="2929" y="3229"/>
              <a:ext cx="521" cy="213"/>
            </a:xfrm>
            <a:custGeom>
              <a:avLst/>
              <a:gdLst>
                <a:gd name="T0" fmla="*/ 0 w 521"/>
                <a:gd name="T1" fmla="*/ 11 h 213"/>
                <a:gd name="T2" fmla="*/ 521 w 521"/>
                <a:gd name="T3" fmla="*/ 213 h 213"/>
                <a:gd name="T4" fmla="*/ 521 w 521"/>
                <a:gd name="T5" fmla="*/ 196 h 213"/>
                <a:gd name="T6" fmla="*/ 7 w 521"/>
                <a:gd name="T7" fmla="*/ 0 h 213"/>
                <a:gd name="T8" fmla="*/ 0 w 521"/>
                <a:gd name="T9" fmla="*/ 11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213">
                  <a:moveTo>
                    <a:pt x="0" y="11"/>
                  </a:moveTo>
                  <a:lnTo>
                    <a:pt x="521" y="213"/>
                  </a:lnTo>
                  <a:lnTo>
                    <a:pt x="521" y="196"/>
                  </a:lnTo>
                  <a:lnTo>
                    <a:pt x="7" y="0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2" name="Freeform 140"/>
            <p:cNvSpPr/>
            <p:nvPr/>
          </p:nvSpPr>
          <p:spPr bwMode="auto">
            <a:xfrm>
              <a:off x="2460" y="2537"/>
              <a:ext cx="431" cy="658"/>
            </a:xfrm>
            <a:custGeom>
              <a:avLst/>
              <a:gdLst>
                <a:gd name="T0" fmla="*/ 0 w 431"/>
                <a:gd name="T1" fmla="*/ 0 h 658"/>
                <a:gd name="T2" fmla="*/ 419 w 431"/>
                <a:gd name="T3" fmla="*/ 658 h 658"/>
                <a:gd name="T4" fmla="*/ 431 w 431"/>
                <a:gd name="T5" fmla="*/ 651 h 658"/>
                <a:gd name="T6" fmla="*/ 12 w 431"/>
                <a:gd name="T7" fmla="*/ 0 h 658"/>
                <a:gd name="T8" fmla="*/ 0 w 431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1" h="658">
                  <a:moveTo>
                    <a:pt x="0" y="0"/>
                  </a:moveTo>
                  <a:lnTo>
                    <a:pt x="419" y="658"/>
                  </a:lnTo>
                  <a:lnTo>
                    <a:pt x="431" y="651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3" name="Rectangle 141"/>
            <p:cNvSpPr>
              <a:spLocks noChangeArrowheads="1"/>
            </p:cNvSpPr>
            <p:nvPr/>
          </p:nvSpPr>
          <p:spPr bwMode="auto">
            <a:xfrm>
              <a:off x="2446" y="1716"/>
              <a:ext cx="9" cy="76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4" name="Freeform 142"/>
            <p:cNvSpPr/>
            <p:nvPr/>
          </p:nvSpPr>
          <p:spPr bwMode="auto">
            <a:xfrm>
              <a:off x="2467" y="1026"/>
              <a:ext cx="393" cy="635"/>
            </a:xfrm>
            <a:custGeom>
              <a:avLst/>
              <a:gdLst>
                <a:gd name="T0" fmla="*/ 0 w 393"/>
                <a:gd name="T1" fmla="*/ 623 h 635"/>
                <a:gd name="T2" fmla="*/ 381 w 393"/>
                <a:gd name="T3" fmla="*/ 0 h 635"/>
                <a:gd name="T4" fmla="*/ 393 w 393"/>
                <a:gd name="T5" fmla="*/ 0 h 635"/>
                <a:gd name="T6" fmla="*/ 12 w 393"/>
                <a:gd name="T7" fmla="*/ 635 h 635"/>
                <a:gd name="T8" fmla="*/ 0 w 393"/>
                <a:gd name="T9" fmla="*/ 623 h 6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3" h="635">
                  <a:moveTo>
                    <a:pt x="0" y="623"/>
                  </a:moveTo>
                  <a:lnTo>
                    <a:pt x="381" y="0"/>
                  </a:lnTo>
                  <a:lnTo>
                    <a:pt x="393" y="0"/>
                  </a:lnTo>
                  <a:lnTo>
                    <a:pt x="12" y="635"/>
                  </a:lnTo>
                  <a:lnTo>
                    <a:pt x="0" y="6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5" name="Freeform 143"/>
            <p:cNvSpPr/>
            <p:nvPr/>
          </p:nvSpPr>
          <p:spPr bwMode="auto">
            <a:xfrm>
              <a:off x="2616" y="1034"/>
              <a:ext cx="247" cy="741"/>
            </a:xfrm>
            <a:custGeom>
              <a:avLst/>
              <a:gdLst>
                <a:gd name="T0" fmla="*/ 235 w 247"/>
                <a:gd name="T1" fmla="*/ 0 h 741"/>
                <a:gd name="T2" fmla="*/ 0 w 247"/>
                <a:gd name="T3" fmla="*/ 734 h 741"/>
                <a:gd name="T4" fmla="*/ 17 w 247"/>
                <a:gd name="T5" fmla="*/ 741 h 741"/>
                <a:gd name="T6" fmla="*/ 247 w 247"/>
                <a:gd name="T7" fmla="*/ 0 h 741"/>
                <a:gd name="T8" fmla="*/ 235 w 247"/>
                <a:gd name="T9" fmla="*/ 0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741">
                  <a:moveTo>
                    <a:pt x="235" y="0"/>
                  </a:moveTo>
                  <a:lnTo>
                    <a:pt x="0" y="734"/>
                  </a:lnTo>
                  <a:lnTo>
                    <a:pt x="17" y="741"/>
                  </a:lnTo>
                  <a:lnTo>
                    <a:pt x="247" y="0"/>
                  </a:lnTo>
                  <a:lnTo>
                    <a:pt x="2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6" name="Freeform 144"/>
            <p:cNvSpPr/>
            <p:nvPr/>
          </p:nvSpPr>
          <p:spPr bwMode="auto">
            <a:xfrm>
              <a:off x="3429" y="659"/>
              <a:ext cx="222" cy="431"/>
            </a:xfrm>
            <a:custGeom>
              <a:avLst/>
              <a:gdLst>
                <a:gd name="T0" fmla="*/ 208 w 222"/>
                <a:gd name="T1" fmla="*/ 0 h 431"/>
                <a:gd name="T2" fmla="*/ 0 w 222"/>
                <a:gd name="T3" fmla="*/ 424 h 431"/>
                <a:gd name="T4" fmla="*/ 9 w 222"/>
                <a:gd name="T5" fmla="*/ 431 h 431"/>
                <a:gd name="T6" fmla="*/ 222 w 222"/>
                <a:gd name="T7" fmla="*/ 0 h 431"/>
                <a:gd name="T8" fmla="*/ 208 w 222"/>
                <a:gd name="T9" fmla="*/ 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2" h="431">
                  <a:moveTo>
                    <a:pt x="208" y="0"/>
                  </a:moveTo>
                  <a:lnTo>
                    <a:pt x="0" y="424"/>
                  </a:lnTo>
                  <a:lnTo>
                    <a:pt x="9" y="431"/>
                  </a:lnTo>
                  <a:lnTo>
                    <a:pt x="222" y="0"/>
                  </a:lnTo>
                  <a:lnTo>
                    <a:pt x="20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7" name="Freeform 145"/>
            <p:cNvSpPr/>
            <p:nvPr/>
          </p:nvSpPr>
          <p:spPr bwMode="auto">
            <a:xfrm>
              <a:off x="3455" y="882"/>
              <a:ext cx="961" cy="239"/>
            </a:xfrm>
            <a:custGeom>
              <a:avLst/>
              <a:gdLst>
                <a:gd name="T0" fmla="*/ 0 w 961"/>
                <a:gd name="T1" fmla="*/ 225 h 239"/>
                <a:gd name="T2" fmla="*/ 961 w 961"/>
                <a:gd name="T3" fmla="*/ 0 h 239"/>
                <a:gd name="T4" fmla="*/ 961 w 961"/>
                <a:gd name="T5" fmla="*/ 12 h 239"/>
                <a:gd name="T6" fmla="*/ 0 w 961"/>
                <a:gd name="T7" fmla="*/ 239 h 239"/>
                <a:gd name="T8" fmla="*/ 0 w 961"/>
                <a:gd name="T9" fmla="*/ 225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1" h="239">
                  <a:moveTo>
                    <a:pt x="0" y="225"/>
                  </a:moveTo>
                  <a:lnTo>
                    <a:pt x="961" y="0"/>
                  </a:lnTo>
                  <a:lnTo>
                    <a:pt x="961" y="12"/>
                  </a:lnTo>
                  <a:lnTo>
                    <a:pt x="0" y="239"/>
                  </a:lnTo>
                  <a:lnTo>
                    <a:pt x="0" y="2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8" name="Freeform 146"/>
            <p:cNvSpPr/>
            <p:nvPr/>
          </p:nvSpPr>
          <p:spPr bwMode="auto">
            <a:xfrm>
              <a:off x="3445" y="1131"/>
              <a:ext cx="838" cy="608"/>
            </a:xfrm>
            <a:custGeom>
              <a:avLst/>
              <a:gdLst>
                <a:gd name="T0" fmla="*/ 0 w 838"/>
                <a:gd name="T1" fmla="*/ 0 h 608"/>
                <a:gd name="T2" fmla="*/ 838 w 838"/>
                <a:gd name="T3" fmla="*/ 594 h 608"/>
                <a:gd name="T4" fmla="*/ 829 w 838"/>
                <a:gd name="T5" fmla="*/ 608 h 608"/>
                <a:gd name="T6" fmla="*/ 0 w 838"/>
                <a:gd name="T7" fmla="*/ 16 h 608"/>
                <a:gd name="T8" fmla="*/ 0 w 838"/>
                <a:gd name="T9" fmla="*/ 0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8" h="608">
                  <a:moveTo>
                    <a:pt x="0" y="0"/>
                  </a:moveTo>
                  <a:lnTo>
                    <a:pt x="838" y="594"/>
                  </a:lnTo>
                  <a:lnTo>
                    <a:pt x="829" y="608"/>
                  </a:lnTo>
                  <a:lnTo>
                    <a:pt x="0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9" name="Freeform 147"/>
            <p:cNvSpPr/>
            <p:nvPr/>
          </p:nvSpPr>
          <p:spPr bwMode="auto">
            <a:xfrm>
              <a:off x="2455" y="1839"/>
              <a:ext cx="159" cy="637"/>
            </a:xfrm>
            <a:custGeom>
              <a:avLst/>
              <a:gdLst>
                <a:gd name="T0" fmla="*/ 147 w 159"/>
                <a:gd name="T1" fmla="*/ 0 h 637"/>
                <a:gd name="T2" fmla="*/ 0 w 159"/>
                <a:gd name="T3" fmla="*/ 637 h 637"/>
                <a:gd name="T4" fmla="*/ 17 w 159"/>
                <a:gd name="T5" fmla="*/ 637 h 637"/>
                <a:gd name="T6" fmla="*/ 159 w 159"/>
                <a:gd name="T7" fmla="*/ 0 h 637"/>
                <a:gd name="T8" fmla="*/ 147 w 159"/>
                <a:gd name="T9" fmla="*/ 0 h 6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637">
                  <a:moveTo>
                    <a:pt x="147" y="0"/>
                  </a:moveTo>
                  <a:lnTo>
                    <a:pt x="0" y="637"/>
                  </a:lnTo>
                  <a:lnTo>
                    <a:pt x="17" y="637"/>
                  </a:lnTo>
                  <a:lnTo>
                    <a:pt x="159" y="0"/>
                  </a:lnTo>
                  <a:lnTo>
                    <a:pt x="14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0" name="Freeform 148"/>
            <p:cNvSpPr/>
            <p:nvPr/>
          </p:nvSpPr>
          <p:spPr bwMode="auto">
            <a:xfrm>
              <a:off x="4326" y="700"/>
              <a:ext cx="107" cy="147"/>
            </a:xfrm>
            <a:custGeom>
              <a:avLst/>
              <a:gdLst>
                <a:gd name="T0" fmla="*/ 0 w 107"/>
                <a:gd name="T1" fmla="*/ 12 h 147"/>
                <a:gd name="T2" fmla="*/ 90 w 107"/>
                <a:gd name="T3" fmla="*/ 147 h 147"/>
                <a:gd name="T4" fmla="*/ 107 w 107"/>
                <a:gd name="T5" fmla="*/ 147 h 147"/>
                <a:gd name="T6" fmla="*/ 12 w 107"/>
                <a:gd name="T7" fmla="*/ 0 h 147"/>
                <a:gd name="T8" fmla="*/ 0 w 107"/>
                <a:gd name="T9" fmla="*/ 12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" h="147">
                  <a:moveTo>
                    <a:pt x="0" y="12"/>
                  </a:moveTo>
                  <a:lnTo>
                    <a:pt x="90" y="147"/>
                  </a:lnTo>
                  <a:lnTo>
                    <a:pt x="107" y="147"/>
                  </a:lnTo>
                  <a:lnTo>
                    <a:pt x="12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1" name="Freeform 149"/>
            <p:cNvSpPr/>
            <p:nvPr/>
          </p:nvSpPr>
          <p:spPr bwMode="auto">
            <a:xfrm>
              <a:off x="4475" y="882"/>
              <a:ext cx="564" cy="279"/>
            </a:xfrm>
            <a:custGeom>
              <a:avLst/>
              <a:gdLst>
                <a:gd name="T0" fmla="*/ 0 w 564"/>
                <a:gd name="T1" fmla="*/ 17 h 279"/>
                <a:gd name="T2" fmla="*/ 564 w 564"/>
                <a:gd name="T3" fmla="*/ 279 h 279"/>
                <a:gd name="T4" fmla="*/ 564 w 564"/>
                <a:gd name="T5" fmla="*/ 268 h 279"/>
                <a:gd name="T6" fmla="*/ 0 w 564"/>
                <a:gd name="T7" fmla="*/ 0 h 279"/>
                <a:gd name="T8" fmla="*/ 0 w 564"/>
                <a:gd name="T9" fmla="*/ 17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4" h="279">
                  <a:moveTo>
                    <a:pt x="0" y="17"/>
                  </a:moveTo>
                  <a:lnTo>
                    <a:pt x="564" y="279"/>
                  </a:lnTo>
                  <a:lnTo>
                    <a:pt x="564" y="268"/>
                  </a:lnTo>
                  <a:lnTo>
                    <a:pt x="0" y="0"/>
                  </a:lnTo>
                  <a:lnTo>
                    <a:pt x="0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2" name="Freeform 150"/>
            <p:cNvSpPr/>
            <p:nvPr/>
          </p:nvSpPr>
          <p:spPr bwMode="auto">
            <a:xfrm>
              <a:off x="4461" y="899"/>
              <a:ext cx="592" cy="658"/>
            </a:xfrm>
            <a:custGeom>
              <a:avLst/>
              <a:gdLst>
                <a:gd name="T0" fmla="*/ 0 w 592"/>
                <a:gd name="T1" fmla="*/ 7 h 658"/>
                <a:gd name="T2" fmla="*/ 582 w 592"/>
                <a:gd name="T3" fmla="*/ 658 h 658"/>
                <a:gd name="T4" fmla="*/ 592 w 592"/>
                <a:gd name="T5" fmla="*/ 648 h 658"/>
                <a:gd name="T6" fmla="*/ 14 w 592"/>
                <a:gd name="T7" fmla="*/ 0 h 658"/>
                <a:gd name="T8" fmla="*/ 0 w 592"/>
                <a:gd name="T9" fmla="*/ 7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658">
                  <a:moveTo>
                    <a:pt x="0" y="7"/>
                  </a:moveTo>
                  <a:lnTo>
                    <a:pt x="582" y="658"/>
                  </a:lnTo>
                  <a:lnTo>
                    <a:pt x="592" y="648"/>
                  </a:lnTo>
                  <a:lnTo>
                    <a:pt x="14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3" name="Freeform 151"/>
            <p:cNvSpPr/>
            <p:nvPr/>
          </p:nvSpPr>
          <p:spPr bwMode="auto">
            <a:xfrm>
              <a:off x="4324" y="913"/>
              <a:ext cx="123" cy="795"/>
            </a:xfrm>
            <a:custGeom>
              <a:avLst/>
              <a:gdLst>
                <a:gd name="T0" fmla="*/ 111 w 123"/>
                <a:gd name="T1" fmla="*/ 0 h 795"/>
                <a:gd name="T2" fmla="*/ 0 w 123"/>
                <a:gd name="T3" fmla="*/ 795 h 795"/>
                <a:gd name="T4" fmla="*/ 16 w 123"/>
                <a:gd name="T5" fmla="*/ 795 h 795"/>
                <a:gd name="T6" fmla="*/ 123 w 123"/>
                <a:gd name="T7" fmla="*/ 0 h 795"/>
                <a:gd name="T8" fmla="*/ 111 w 123"/>
                <a:gd name="T9" fmla="*/ 0 h 7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795">
                  <a:moveTo>
                    <a:pt x="111" y="0"/>
                  </a:moveTo>
                  <a:lnTo>
                    <a:pt x="0" y="795"/>
                  </a:lnTo>
                  <a:lnTo>
                    <a:pt x="16" y="795"/>
                  </a:lnTo>
                  <a:lnTo>
                    <a:pt x="123" y="0"/>
                  </a:lnTo>
                  <a:lnTo>
                    <a:pt x="11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4" name="Freeform 152"/>
            <p:cNvSpPr/>
            <p:nvPr/>
          </p:nvSpPr>
          <p:spPr bwMode="auto">
            <a:xfrm>
              <a:off x="4345" y="1796"/>
              <a:ext cx="424" cy="485"/>
            </a:xfrm>
            <a:custGeom>
              <a:avLst/>
              <a:gdLst>
                <a:gd name="T0" fmla="*/ 0 w 424"/>
                <a:gd name="T1" fmla="*/ 5 h 485"/>
                <a:gd name="T2" fmla="*/ 410 w 424"/>
                <a:gd name="T3" fmla="*/ 485 h 485"/>
                <a:gd name="T4" fmla="*/ 424 w 424"/>
                <a:gd name="T5" fmla="*/ 478 h 485"/>
                <a:gd name="T6" fmla="*/ 14 w 424"/>
                <a:gd name="T7" fmla="*/ 0 h 485"/>
                <a:gd name="T8" fmla="*/ 0 w 424"/>
                <a:gd name="T9" fmla="*/ 5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4" h="485">
                  <a:moveTo>
                    <a:pt x="0" y="5"/>
                  </a:moveTo>
                  <a:lnTo>
                    <a:pt x="410" y="485"/>
                  </a:lnTo>
                  <a:lnTo>
                    <a:pt x="424" y="478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5" name="Freeform 153"/>
            <p:cNvSpPr/>
            <p:nvPr/>
          </p:nvSpPr>
          <p:spPr bwMode="auto">
            <a:xfrm>
              <a:off x="2477" y="2518"/>
              <a:ext cx="414" cy="308"/>
            </a:xfrm>
            <a:custGeom>
              <a:avLst/>
              <a:gdLst>
                <a:gd name="T0" fmla="*/ 0 w 414"/>
                <a:gd name="T1" fmla="*/ 7 h 308"/>
                <a:gd name="T2" fmla="*/ 402 w 414"/>
                <a:gd name="T3" fmla="*/ 308 h 308"/>
                <a:gd name="T4" fmla="*/ 414 w 414"/>
                <a:gd name="T5" fmla="*/ 299 h 308"/>
                <a:gd name="T6" fmla="*/ 9 w 414"/>
                <a:gd name="T7" fmla="*/ 0 h 308"/>
                <a:gd name="T8" fmla="*/ 0 w 414"/>
                <a:gd name="T9" fmla="*/ 7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4" h="308">
                  <a:moveTo>
                    <a:pt x="0" y="7"/>
                  </a:moveTo>
                  <a:lnTo>
                    <a:pt x="402" y="308"/>
                  </a:lnTo>
                  <a:lnTo>
                    <a:pt x="414" y="299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6" name="Freeform 154"/>
            <p:cNvSpPr/>
            <p:nvPr/>
          </p:nvSpPr>
          <p:spPr bwMode="auto">
            <a:xfrm>
              <a:off x="4994" y="1621"/>
              <a:ext cx="80" cy="885"/>
            </a:xfrm>
            <a:custGeom>
              <a:avLst/>
              <a:gdLst>
                <a:gd name="T0" fmla="*/ 73 w 80"/>
                <a:gd name="T1" fmla="*/ 0 h 885"/>
                <a:gd name="T2" fmla="*/ 0 w 80"/>
                <a:gd name="T3" fmla="*/ 885 h 885"/>
                <a:gd name="T4" fmla="*/ 9 w 80"/>
                <a:gd name="T5" fmla="*/ 885 h 885"/>
                <a:gd name="T6" fmla="*/ 80 w 80"/>
                <a:gd name="T7" fmla="*/ 0 h 885"/>
                <a:gd name="T8" fmla="*/ 73 w 80"/>
                <a:gd name="T9" fmla="*/ 0 h 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885">
                  <a:moveTo>
                    <a:pt x="73" y="0"/>
                  </a:moveTo>
                  <a:lnTo>
                    <a:pt x="0" y="885"/>
                  </a:lnTo>
                  <a:lnTo>
                    <a:pt x="9" y="885"/>
                  </a:lnTo>
                  <a:lnTo>
                    <a:pt x="80" y="0"/>
                  </a:lnTo>
                  <a:lnTo>
                    <a:pt x="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7" name="Freeform 155"/>
            <p:cNvSpPr/>
            <p:nvPr/>
          </p:nvSpPr>
          <p:spPr bwMode="auto">
            <a:xfrm>
              <a:off x="5022" y="2104"/>
              <a:ext cx="355" cy="412"/>
            </a:xfrm>
            <a:custGeom>
              <a:avLst/>
              <a:gdLst>
                <a:gd name="T0" fmla="*/ 0 w 355"/>
                <a:gd name="T1" fmla="*/ 405 h 412"/>
                <a:gd name="T2" fmla="*/ 344 w 355"/>
                <a:gd name="T3" fmla="*/ 0 h 412"/>
                <a:gd name="T4" fmla="*/ 355 w 355"/>
                <a:gd name="T5" fmla="*/ 7 h 412"/>
                <a:gd name="T6" fmla="*/ 10 w 355"/>
                <a:gd name="T7" fmla="*/ 412 h 412"/>
                <a:gd name="T8" fmla="*/ 0 w 355"/>
                <a:gd name="T9" fmla="*/ 405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5" h="412">
                  <a:moveTo>
                    <a:pt x="0" y="405"/>
                  </a:moveTo>
                  <a:lnTo>
                    <a:pt x="344" y="0"/>
                  </a:lnTo>
                  <a:lnTo>
                    <a:pt x="355" y="7"/>
                  </a:lnTo>
                  <a:lnTo>
                    <a:pt x="10" y="412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8" name="Freeform 156"/>
            <p:cNvSpPr/>
            <p:nvPr/>
          </p:nvSpPr>
          <p:spPr bwMode="auto">
            <a:xfrm>
              <a:off x="4788" y="2310"/>
              <a:ext cx="184" cy="213"/>
            </a:xfrm>
            <a:custGeom>
              <a:avLst/>
              <a:gdLst>
                <a:gd name="T0" fmla="*/ 0 w 184"/>
                <a:gd name="T1" fmla="*/ 7 h 213"/>
                <a:gd name="T2" fmla="*/ 177 w 184"/>
                <a:gd name="T3" fmla="*/ 213 h 213"/>
                <a:gd name="T4" fmla="*/ 184 w 184"/>
                <a:gd name="T5" fmla="*/ 201 h 213"/>
                <a:gd name="T6" fmla="*/ 12 w 184"/>
                <a:gd name="T7" fmla="*/ 0 h 213"/>
                <a:gd name="T8" fmla="*/ 0 w 184"/>
                <a:gd name="T9" fmla="*/ 7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4" h="213">
                  <a:moveTo>
                    <a:pt x="0" y="7"/>
                  </a:moveTo>
                  <a:lnTo>
                    <a:pt x="177" y="213"/>
                  </a:lnTo>
                  <a:lnTo>
                    <a:pt x="184" y="201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9" name="Freeform 157"/>
            <p:cNvSpPr/>
            <p:nvPr/>
          </p:nvSpPr>
          <p:spPr bwMode="auto">
            <a:xfrm>
              <a:off x="4729" y="2575"/>
              <a:ext cx="253" cy="414"/>
            </a:xfrm>
            <a:custGeom>
              <a:avLst/>
              <a:gdLst>
                <a:gd name="T0" fmla="*/ 246 w 253"/>
                <a:gd name="T1" fmla="*/ 0 h 414"/>
                <a:gd name="T2" fmla="*/ 0 w 253"/>
                <a:gd name="T3" fmla="*/ 398 h 414"/>
                <a:gd name="T4" fmla="*/ 0 w 253"/>
                <a:gd name="T5" fmla="*/ 414 h 414"/>
                <a:gd name="T6" fmla="*/ 253 w 253"/>
                <a:gd name="T7" fmla="*/ 10 h 414"/>
                <a:gd name="T8" fmla="*/ 246 w 253"/>
                <a:gd name="T9" fmla="*/ 0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3" h="414">
                  <a:moveTo>
                    <a:pt x="246" y="0"/>
                  </a:moveTo>
                  <a:lnTo>
                    <a:pt x="0" y="398"/>
                  </a:lnTo>
                  <a:lnTo>
                    <a:pt x="0" y="414"/>
                  </a:lnTo>
                  <a:lnTo>
                    <a:pt x="253" y="10"/>
                  </a:lnTo>
                  <a:lnTo>
                    <a:pt x="24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0" name="Freeform 158"/>
            <p:cNvSpPr/>
            <p:nvPr/>
          </p:nvSpPr>
          <p:spPr bwMode="auto">
            <a:xfrm>
              <a:off x="4018" y="2554"/>
              <a:ext cx="943" cy="324"/>
            </a:xfrm>
            <a:custGeom>
              <a:avLst/>
              <a:gdLst>
                <a:gd name="T0" fmla="*/ 0 w 943"/>
                <a:gd name="T1" fmla="*/ 312 h 324"/>
                <a:gd name="T2" fmla="*/ 943 w 943"/>
                <a:gd name="T3" fmla="*/ 0 h 324"/>
                <a:gd name="T4" fmla="*/ 943 w 943"/>
                <a:gd name="T5" fmla="*/ 14 h 324"/>
                <a:gd name="T6" fmla="*/ 0 w 943"/>
                <a:gd name="T7" fmla="*/ 324 h 324"/>
                <a:gd name="T8" fmla="*/ 0 w 943"/>
                <a:gd name="T9" fmla="*/ 312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3" h="324">
                  <a:moveTo>
                    <a:pt x="0" y="312"/>
                  </a:moveTo>
                  <a:lnTo>
                    <a:pt x="943" y="0"/>
                  </a:lnTo>
                  <a:lnTo>
                    <a:pt x="943" y="14"/>
                  </a:lnTo>
                  <a:lnTo>
                    <a:pt x="0" y="324"/>
                  </a:lnTo>
                  <a:lnTo>
                    <a:pt x="0" y="3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1" name="Freeform 159"/>
            <p:cNvSpPr/>
            <p:nvPr/>
          </p:nvSpPr>
          <p:spPr bwMode="auto">
            <a:xfrm>
              <a:off x="2938" y="2866"/>
              <a:ext cx="671" cy="607"/>
            </a:xfrm>
            <a:custGeom>
              <a:avLst/>
              <a:gdLst>
                <a:gd name="T0" fmla="*/ 0 w 671"/>
                <a:gd name="T1" fmla="*/ 7 h 607"/>
                <a:gd name="T2" fmla="*/ 661 w 671"/>
                <a:gd name="T3" fmla="*/ 607 h 607"/>
                <a:gd name="T4" fmla="*/ 671 w 671"/>
                <a:gd name="T5" fmla="*/ 607 h 607"/>
                <a:gd name="T6" fmla="*/ 12 w 671"/>
                <a:gd name="T7" fmla="*/ 0 h 607"/>
                <a:gd name="T8" fmla="*/ 0 w 671"/>
                <a:gd name="T9" fmla="*/ 7 h 6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1" h="607">
                  <a:moveTo>
                    <a:pt x="0" y="7"/>
                  </a:moveTo>
                  <a:lnTo>
                    <a:pt x="661" y="607"/>
                  </a:lnTo>
                  <a:lnTo>
                    <a:pt x="671" y="607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2" name="Freeform 160"/>
            <p:cNvSpPr/>
            <p:nvPr/>
          </p:nvSpPr>
          <p:spPr bwMode="auto">
            <a:xfrm>
              <a:off x="4546" y="3001"/>
              <a:ext cx="507" cy="299"/>
            </a:xfrm>
            <a:custGeom>
              <a:avLst/>
              <a:gdLst>
                <a:gd name="T0" fmla="*/ 0 w 507"/>
                <a:gd name="T1" fmla="*/ 292 h 299"/>
                <a:gd name="T2" fmla="*/ 500 w 507"/>
                <a:gd name="T3" fmla="*/ 0 h 299"/>
                <a:gd name="T4" fmla="*/ 507 w 507"/>
                <a:gd name="T5" fmla="*/ 12 h 299"/>
                <a:gd name="T6" fmla="*/ 5 w 507"/>
                <a:gd name="T7" fmla="*/ 299 h 299"/>
                <a:gd name="T8" fmla="*/ 0 w 507"/>
                <a:gd name="T9" fmla="*/ 292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99">
                  <a:moveTo>
                    <a:pt x="0" y="292"/>
                  </a:moveTo>
                  <a:lnTo>
                    <a:pt x="500" y="0"/>
                  </a:lnTo>
                  <a:lnTo>
                    <a:pt x="507" y="12"/>
                  </a:lnTo>
                  <a:lnTo>
                    <a:pt x="5" y="299"/>
                  </a:lnTo>
                  <a:lnTo>
                    <a:pt x="0" y="2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3" name="Freeform 161"/>
            <p:cNvSpPr/>
            <p:nvPr/>
          </p:nvSpPr>
          <p:spPr bwMode="auto">
            <a:xfrm>
              <a:off x="3658" y="3314"/>
              <a:ext cx="831" cy="187"/>
            </a:xfrm>
            <a:custGeom>
              <a:avLst/>
              <a:gdLst>
                <a:gd name="T0" fmla="*/ 0 w 831"/>
                <a:gd name="T1" fmla="*/ 173 h 187"/>
                <a:gd name="T2" fmla="*/ 831 w 831"/>
                <a:gd name="T3" fmla="*/ 0 h 187"/>
                <a:gd name="T4" fmla="*/ 831 w 831"/>
                <a:gd name="T5" fmla="*/ 12 h 187"/>
                <a:gd name="T6" fmla="*/ 10 w 831"/>
                <a:gd name="T7" fmla="*/ 187 h 187"/>
                <a:gd name="T8" fmla="*/ 0 w 831"/>
                <a:gd name="T9" fmla="*/ 173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1" h="187">
                  <a:moveTo>
                    <a:pt x="0" y="173"/>
                  </a:moveTo>
                  <a:lnTo>
                    <a:pt x="831" y="0"/>
                  </a:lnTo>
                  <a:lnTo>
                    <a:pt x="831" y="12"/>
                  </a:lnTo>
                  <a:lnTo>
                    <a:pt x="10" y="187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4" name="Oval 162"/>
            <p:cNvSpPr>
              <a:spLocks noChangeArrowheads="1"/>
            </p:cNvSpPr>
            <p:nvPr/>
          </p:nvSpPr>
          <p:spPr bwMode="auto">
            <a:xfrm>
              <a:off x="5107" y="1699"/>
              <a:ext cx="67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5" name="Freeform 163"/>
            <p:cNvSpPr/>
            <p:nvPr/>
          </p:nvSpPr>
          <p:spPr bwMode="auto">
            <a:xfrm>
              <a:off x="2640" y="1140"/>
              <a:ext cx="746" cy="644"/>
            </a:xfrm>
            <a:custGeom>
              <a:avLst/>
              <a:gdLst>
                <a:gd name="T0" fmla="*/ 0 w 746"/>
                <a:gd name="T1" fmla="*/ 635 h 644"/>
                <a:gd name="T2" fmla="*/ 739 w 746"/>
                <a:gd name="T3" fmla="*/ 0 h 644"/>
                <a:gd name="T4" fmla="*/ 746 w 746"/>
                <a:gd name="T5" fmla="*/ 10 h 644"/>
                <a:gd name="T6" fmla="*/ 12 w 746"/>
                <a:gd name="T7" fmla="*/ 644 h 644"/>
                <a:gd name="T8" fmla="*/ 0 w 746"/>
                <a:gd name="T9" fmla="*/ 635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6" h="644">
                  <a:moveTo>
                    <a:pt x="0" y="635"/>
                  </a:moveTo>
                  <a:lnTo>
                    <a:pt x="739" y="0"/>
                  </a:lnTo>
                  <a:lnTo>
                    <a:pt x="746" y="10"/>
                  </a:lnTo>
                  <a:lnTo>
                    <a:pt x="12" y="644"/>
                  </a:lnTo>
                  <a:lnTo>
                    <a:pt x="0" y="6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6" name="Freeform 164"/>
            <p:cNvSpPr/>
            <p:nvPr/>
          </p:nvSpPr>
          <p:spPr bwMode="auto">
            <a:xfrm>
              <a:off x="2612" y="1839"/>
              <a:ext cx="298" cy="966"/>
            </a:xfrm>
            <a:custGeom>
              <a:avLst/>
              <a:gdLst>
                <a:gd name="T0" fmla="*/ 0 w 298"/>
                <a:gd name="T1" fmla="*/ 7 h 966"/>
                <a:gd name="T2" fmla="*/ 286 w 298"/>
                <a:gd name="T3" fmla="*/ 966 h 966"/>
                <a:gd name="T4" fmla="*/ 298 w 298"/>
                <a:gd name="T5" fmla="*/ 959 h 966"/>
                <a:gd name="T6" fmla="*/ 11 w 298"/>
                <a:gd name="T7" fmla="*/ 0 h 966"/>
                <a:gd name="T8" fmla="*/ 0 w 298"/>
                <a:gd name="T9" fmla="*/ 7 h 9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966">
                  <a:moveTo>
                    <a:pt x="0" y="7"/>
                  </a:moveTo>
                  <a:lnTo>
                    <a:pt x="286" y="966"/>
                  </a:lnTo>
                  <a:lnTo>
                    <a:pt x="298" y="959"/>
                  </a:lnTo>
                  <a:lnTo>
                    <a:pt x="11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7" name="Freeform 165"/>
            <p:cNvSpPr/>
            <p:nvPr/>
          </p:nvSpPr>
          <p:spPr bwMode="auto">
            <a:xfrm>
              <a:off x="3983" y="2116"/>
              <a:ext cx="232" cy="720"/>
            </a:xfrm>
            <a:custGeom>
              <a:avLst/>
              <a:gdLst>
                <a:gd name="T0" fmla="*/ 222 w 232"/>
                <a:gd name="T1" fmla="*/ 0 h 720"/>
                <a:gd name="T2" fmla="*/ 0 w 232"/>
                <a:gd name="T3" fmla="*/ 720 h 720"/>
                <a:gd name="T4" fmla="*/ 12 w 232"/>
                <a:gd name="T5" fmla="*/ 720 h 720"/>
                <a:gd name="T6" fmla="*/ 232 w 232"/>
                <a:gd name="T7" fmla="*/ 7 h 720"/>
                <a:gd name="T8" fmla="*/ 222 w 232"/>
                <a:gd name="T9" fmla="*/ 0 h 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2" h="720">
                  <a:moveTo>
                    <a:pt x="222" y="0"/>
                  </a:moveTo>
                  <a:lnTo>
                    <a:pt x="0" y="720"/>
                  </a:lnTo>
                  <a:lnTo>
                    <a:pt x="12" y="720"/>
                  </a:lnTo>
                  <a:lnTo>
                    <a:pt x="232" y="7"/>
                  </a:lnTo>
                  <a:lnTo>
                    <a:pt x="22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8" name="Freeform 166"/>
            <p:cNvSpPr/>
            <p:nvPr/>
          </p:nvSpPr>
          <p:spPr bwMode="auto">
            <a:xfrm>
              <a:off x="2896" y="1003"/>
              <a:ext cx="478" cy="118"/>
            </a:xfrm>
            <a:custGeom>
              <a:avLst/>
              <a:gdLst>
                <a:gd name="T0" fmla="*/ 0 w 478"/>
                <a:gd name="T1" fmla="*/ 14 h 118"/>
                <a:gd name="T2" fmla="*/ 478 w 478"/>
                <a:gd name="T3" fmla="*/ 118 h 118"/>
                <a:gd name="T4" fmla="*/ 478 w 478"/>
                <a:gd name="T5" fmla="*/ 104 h 118"/>
                <a:gd name="T6" fmla="*/ 7 w 478"/>
                <a:gd name="T7" fmla="*/ 0 h 118"/>
                <a:gd name="T8" fmla="*/ 0 w 478"/>
                <a:gd name="T9" fmla="*/ 14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118">
                  <a:moveTo>
                    <a:pt x="0" y="14"/>
                  </a:moveTo>
                  <a:lnTo>
                    <a:pt x="478" y="118"/>
                  </a:lnTo>
                  <a:lnTo>
                    <a:pt x="478" y="104"/>
                  </a:lnTo>
                  <a:lnTo>
                    <a:pt x="7" y="0"/>
                  </a:lnTo>
                  <a:lnTo>
                    <a:pt x="0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9" name="Freeform 167"/>
            <p:cNvSpPr/>
            <p:nvPr/>
          </p:nvSpPr>
          <p:spPr bwMode="auto">
            <a:xfrm>
              <a:off x="4366" y="1592"/>
              <a:ext cx="689" cy="164"/>
            </a:xfrm>
            <a:custGeom>
              <a:avLst/>
              <a:gdLst>
                <a:gd name="T0" fmla="*/ 0 w 689"/>
                <a:gd name="T1" fmla="*/ 152 h 164"/>
                <a:gd name="T2" fmla="*/ 682 w 689"/>
                <a:gd name="T3" fmla="*/ 0 h 164"/>
                <a:gd name="T4" fmla="*/ 689 w 689"/>
                <a:gd name="T5" fmla="*/ 12 h 164"/>
                <a:gd name="T6" fmla="*/ 0 w 689"/>
                <a:gd name="T7" fmla="*/ 164 h 164"/>
                <a:gd name="T8" fmla="*/ 0 w 689"/>
                <a:gd name="T9" fmla="*/ 152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164">
                  <a:moveTo>
                    <a:pt x="0" y="152"/>
                  </a:moveTo>
                  <a:lnTo>
                    <a:pt x="682" y="0"/>
                  </a:lnTo>
                  <a:lnTo>
                    <a:pt x="689" y="12"/>
                  </a:lnTo>
                  <a:lnTo>
                    <a:pt x="0" y="164"/>
                  </a:lnTo>
                  <a:lnTo>
                    <a:pt x="0" y="1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0" name="Freeform 168"/>
            <p:cNvSpPr/>
            <p:nvPr/>
          </p:nvSpPr>
          <p:spPr bwMode="auto">
            <a:xfrm>
              <a:off x="3995" y="2899"/>
              <a:ext cx="499" cy="396"/>
            </a:xfrm>
            <a:custGeom>
              <a:avLst/>
              <a:gdLst>
                <a:gd name="T0" fmla="*/ 0 w 499"/>
                <a:gd name="T1" fmla="*/ 5 h 396"/>
                <a:gd name="T2" fmla="*/ 499 w 499"/>
                <a:gd name="T3" fmla="*/ 396 h 396"/>
                <a:gd name="T4" fmla="*/ 499 w 499"/>
                <a:gd name="T5" fmla="*/ 384 h 396"/>
                <a:gd name="T6" fmla="*/ 14 w 499"/>
                <a:gd name="T7" fmla="*/ 0 h 396"/>
                <a:gd name="T8" fmla="*/ 0 w 499"/>
                <a:gd name="T9" fmla="*/ 5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9" h="396">
                  <a:moveTo>
                    <a:pt x="0" y="5"/>
                  </a:moveTo>
                  <a:lnTo>
                    <a:pt x="499" y="396"/>
                  </a:lnTo>
                  <a:lnTo>
                    <a:pt x="499" y="384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1" name="Freeform 169"/>
            <p:cNvSpPr/>
            <p:nvPr/>
          </p:nvSpPr>
          <p:spPr bwMode="auto">
            <a:xfrm>
              <a:off x="3651" y="2918"/>
              <a:ext cx="306" cy="547"/>
            </a:xfrm>
            <a:custGeom>
              <a:avLst/>
              <a:gdLst>
                <a:gd name="T0" fmla="*/ 0 w 306"/>
                <a:gd name="T1" fmla="*/ 540 h 547"/>
                <a:gd name="T2" fmla="*/ 294 w 306"/>
                <a:gd name="T3" fmla="*/ 0 h 547"/>
                <a:gd name="T4" fmla="*/ 306 w 306"/>
                <a:gd name="T5" fmla="*/ 0 h 547"/>
                <a:gd name="T6" fmla="*/ 10 w 306"/>
                <a:gd name="T7" fmla="*/ 547 h 547"/>
                <a:gd name="T8" fmla="*/ 0 w 306"/>
                <a:gd name="T9" fmla="*/ 540 h 5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6" h="547">
                  <a:moveTo>
                    <a:pt x="0" y="540"/>
                  </a:moveTo>
                  <a:lnTo>
                    <a:pt x="294" y="0"/>
                  </a:lnTo>
                  <a:lnTo>
                    <a:pt x="306" y="0"/>
                  </a:lnTo>
                  <a:lnTo>
                    <a:pt x="10" y="547"/>
                  </a:lnTo>
                  <a:lnTo>
                    <a:pt x="0" y="5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2" name="Rectangle 170"/>
            <p:cNvSpPr>
              <a:spLocks noChangeArrowheads="1"/>
            </p:cNvSpPr>
            <p:nvPr/>
          </p:nvSpPr>
          <p:spPr bwMode="auto">
            <a:xfrm>
              <a:off x="2910" y="2881"/>
              <a:ext cx="9" cy="30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3" name="Freeform 171"/>
            <p:cNvSpPr/>
            <p:nvPr/>
          </p:nvSpPr>
          <p:spPr bwMode="auto">
            <a:xfrm>
              <a:off x="3334" y="2109"/>
              <a:ext cx="611" cy="741"/>
            </a:xfrm>
            <a:custGeom>
              <a:avLst/>
              <a:gdLst>
                <a:gd name="T0" fmla="*/ 0 w 611"/>
                <a:gd name="T1" fmla="*/ 7 h 741"/>
                <a:gd name="T2" fmla="*/ 599 w 611"/>
                <a:gd name="T3" fmla="*/ 741 h 741"/>
                <a:gd name="T4" fmla="*/ 611 w 611"/>
                <a:gd name="T5" fmla="*/ 736 h 741"/>
                <a:gd name="T6" fmla="*/ 12 w 611"/>
                <a:gd name="T7" fmla="*/ 0 h 741"/>
                <a:gd name="T8" fmla="*/ 0 w 611"/>
                <a:gd name="T9" fmla="*/ 7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741">
                  <a:moveTo>
                    <a:pt x="0" y="7"/>
                  </a:moveTo>
                  <a:lnTo>
                    <a:pt x="599" y="741"/>
                  </a:lnTo>
                  <a:lnTo>
                    <a:pt x="611" y="736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344" name="Group 4"/>
          <p:cNvGrpSpPr>
            <a:grpSpLocks noChangeAspect="1"/>
          </p:cNvGrpSpPr>
          <p:nvPr/>
        </p:nvGrpSpPr>
        <p:grpSpPr bwMode="auto">
          <a:xfrm>
            <a:off x="10964034" y="5769139"/>
            <a:ext cx="2236319" cy="2177722"/>
            <a:chOff x="2410" y="593"/>
            <a:chExt cx="3015" cy="2936"/>
          </a:xfrm>
          <a:solidFill>
            <a:srgbClr val="F6A27D"/>
          </a:solidFill>
        </p:grpSpPr>
        <p:sp>
          <p:nvSpPr>
            <p:cNvPr id="345" name="Freeform 5"/>
            <p:cNvSpPr/>
            <p:nvPr/>
          </p:nvSpPr>
          <p:spPr bwMode="auto">
            <a:xfrm>
              <a:off x="5079" y="1202"/>
              <a:ext cx="66" cy="509"/>
            </a:xfrm>
            <a:custGeom>
              <a:avLst/>
              <a:gdLst>
                <a:gd name="T0" fmla="*/ 0 w 66"/>
                <a:gd name="T1" fmla="*/ 9 h 509"/>
                <a:gd name="T2" fmla="*/ 54 w 66"/>
                <a:gd name="T3" fmla="*/ 509 h 509"/>
                <a:gd name="T4" fmla="*/ 66 w 66"/>
                <a:gd name="T5" fmla="*/ 509 h 509"/>
                <a:gd name="T6" fmla="*/ 9 w 66"/>
                <a:gd name="T7" fmla="*/ 0 h 509"/>
                <a:gd name="T8" fmla="*/ 0 w 66"/>
                <a:gd name="T9" fmla="*/ 9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509">
                  <a:moveTo>
                    <a:pt x="0" y="9"/>
                  </a:moveTo>
                  <a:lnTo>
                    <a:pt x="54" y="509"/>
                  </a:lnTo>
                  <a:lnTo>
                    <a:pt x="66" y="509"/>
                  </a:lnTo>
                  <a:lnTo>
                    <a:pt x="9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6" name="Freeform 6"/>
            <p:cNvSpPr/>
            <p:nvPr/>
          </p:nvSpPr>
          <p:spPr bwMode="auto">
            <a:xfrm>
              <a:off x="5079" y="1195"/>
              <a:ext cx="303" cy="854"/>
            </a:xfrm>
            <a:custGeom>
              <a:avLst/>
              <a:gdLst>
                <a:gd name="T0" fmla="*/ 14 w 303"/>
                <a:gd name="T1" fmla="*/ 0 h 854"/>
                <a:gd name="T2" fmla="*/ 303 w 303"/>
                <a:gd name="T3" fmla="*/ 854 h 854"/>
                <a:gd name="T4" fmla="*/ 287 w 303"/>
                <a:gd name="T5" fmla="*/ 854 h 854"/>
                <a:gd name="T6" fmla="*/ 0 w 303"/>
                <a:gd name="T7" fmla="*/ 11 h 854"/>
                <a:gd name="T8" fmla="*/ 14 w 303"/>
                <a:gd name="T9" fmla="*/ 0 h 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3" h="854">
                  <a:moveTo>
                    <a:pt x="14" y="0"/>
                  </a:moveTo>
                  <a:lnTo>
                    <a:pt x="303" y="854"/>
                  </a:lnTo>
                  <a:lnTo>
                    <a:pt x="287" y="854"/>
                  </a:lnTo>
                  <a:lnTo>
                    <a:pt x="0" y="11"/>
                  </a:lnTo>
                  <a:lnTo>
                    <a:pt x="1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7" name="Freeform 7"/>
            <p:cNvSpPr/>
            <p:nvPr/>
          </p:nvSpPr>
          <p:spPr bwMode="auto">
            <a:xfrm>
              <a:off x="5074" y="1202"/>
              <a:ext cx="12" cy="345"/>
            </a:xfrm>
            <a:custGeom>
              <a:avLst/>
              <a:gdLst>
                <a:gd name="T0" fmla="*/ 0 w 12"/>
                <a:gd name="T1" fmla="*/ 0 h 345"/>
                <a:gd name="T2" fmla="*/ 0 w 12"/>
                <a:gd name="T3" fmla="*/ 345 h 345"/>
                <a:gd name="T4" fmla="*/ 12 w 12"/>
                <a:gd name="T5" fmla="*/ 345 h 345"/>
                <a:gd name="T6" fmla="*/ 12 w 12"/>
                <a:gd name="T7" fmla="*/ 12 h 345"/>
                <a:gd name="T8" fmla="*/ 0 w 12"/>
                <a:gd name="T9" fmla="*/ 0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345">
                  <a:moveTo>
                    <a:pt x="0" y="0"/>
                  </a:moveTo>
                  <a:lnTo>
                    <a:pt x="0" y="345"/>
                  </a:lnTo>
                  <a:lnTo>
                    <a:pt x="12" y="345"/>
                  </a:lnTo>
                  <a:lnTo>
                    <a:pt x="12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8" name="Rectangle 8"/>
            <p:cNvSpPr>
              <a:spLocks noChangeArrowheads="1"/>
            </p:cNvSpPr>
            <p:nvPr/>
          </p:nvSpPr>
          <p:spPr bwMode="auto">
            <a:xfrm>
              <a:off x="3658" y="3501"/>
              <a:ext cx="647" cy="1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9" name="Freeform 9"/>
            <p:cNvSpPr/>
            <p:nvPr/>
          </p:nvSpPr>
          <p:spPr bwMode="auto">
            <a:xfrm>
              <a:off x="3488" y="3446"/>
              <a:ext cx="118" cy="48"/>
            </a:xfrm>
            <a:custGeom>
              <a:avLst/>
              <a:gdLst>
                <a:gd name="T0" fmla="*/ 0 w 118"/>
                <a:gd name="T1" fmla="*/ 10 h 48"/>
                <a:gd name="T2" fmla="*/ 111 w 118"/>
                <a:gd name="T3" fmla="*/ 48 h 48"/>
                <a:gd name="T4" fmla="*/ 118 w 118"/>
                <a:gd name="T5" fmla="*/ 36 h 48"/>
                <a:gd name="T6" fmla="*/ 14 w 118"/>
                <a:gd name="T7" fmla="*/ 0 h 48"/>
                <a:gd name="T8" fmla="*/ 0 w 118"/>
                <a:gd name="T9" fmla="*/ 1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48">
                  <a:moveTo>
                    <a:pt x="0" y="10"/>
                  </a:moveTo>
                  <a:lnTo>
                    <a:pt x="111" y="48"/>
                  </a:lnTo>
                  <a:lnTo>
                    <a:pt x="118" y="36"/>
                  </a:lnTo>
                  <a:lnTo>
                    <a:pt x="14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0" name="Freeform 10"/>
            <p:cNvSpPr/>
            <p:nvPr/>
          </p:nvSpPr>
          <p:spPr bwMode="auto">
            <a:xfrm>
              <a:off x="2830" y="1026"/>
              <a:ext cx="30" cy="256"/>
            </a:xfrm>
            <a:custGeom>
              <a:avLst/>
              <a:gdLst>
                <a:gd name="T0" fmla="*/ 30 w 30"/>
                <a:gd name="T1" fmla="*/ 0 h 256"/>
                <a:gd name="T2" fmla="*/ 9 w 30"/>
                <a:gd name="T3" fmla="*/ 256 h 256"/>
                <a:gd name="T4" fmla="*/ 0 w 30"/>
                <a:gd name="T5" fmla="*/ 256 h 256"/>
                <a:gd name="T6" fmla="*/ 26 w 30"/>
                <a:gd name="T7" fmla="*/ 0 h 256"/>
                <a:gd name="T8" fmla="*/ 30 w 30"/>
                <a:gd name="T9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56">
                  <a:moveTo>
                    <a:pt x="30" y="0"/>
                  </a:moveTo>
                  <a:lnTo>
                    <a:pt x="9" y="256"/>
                  </a:lnTo>
                  <a:lnTo>
                    <a:pt x="0" y="256"/>
                  </a:lnTo>
                  <a:lnTo>
                    <a:pt x="26" y="0"/>
                  </a:lnTo>
                  <a:lnTo>
                    <a:pt x="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1" name="Freeform 11"/>
            <p:cNvSpPr/>
            <p:nvPr/>
          </p:nvSpPr>
          <p:spPr bwMode="auto">
            <a:xfrm>
              <a:off x="2841" y="773"/>
              <a:ext cx="604" cy="519"/>
            </a:xfrm>
            <a:custGeom>
              <a:avLst/>
              <a:gdLst>
                <a:gd name="T0" fmla="*/ 0 w 604"/>
                <a:gd name="T1" fmla="*/ 512 h 519"/>
                <a:gd name="T2" fmla="*/ 595 w 604"/>
                <a:gd name="T3" fmla="*/ 0 h 519"/>
                <a:gd name="T4" fmla="*/ 604 w 604"/>
                <a:gd name="T5" fmla="*/ 7 h 519"/>
                <a:gd name="T6" fmla="*/ 12 w 604"/>
                <a:gd name="T7" fmla="*/ 519 h 519"/>
                <a:gd name="T8" fmla="*/ 0 w 604"/>
                <a:gd name="T9" fmla="*/ 512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4" h="519">
                  <a:moveTo>
                    <a:pt x="0" y="512"/>
                  </a:moveTo>
                  <a:lnTo>
                    <a:pt x="595" y="0"/>
                  </a:lnTo>
                  <a:lnTo>
                    <a:pt x="604" y="7"/>
                  </a:lnTo>
                  <a:lnTo>
                    <a:pt x="12" y="519"/>
                  </a:lnTo>
                  <a:lnTo>
                    <a:pt x="0" y="5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2" name="Freeform 12"/>
            <p:cNvSpPr/>
            <p:nvPr/>
          </p:nvSpPr>
          <p:spPr bwMode="auto">
            <a:xfrm>
              <a:off x="2988" y="761"/>
              <a:ext cx="445" cy="192"/>
            </a:xfrm>
            <a:custGeom>
              <a:avLst/>
              <a:gdLst>
                <a:gd name="T0" fmla="*/ 445 w 445"/>
                <a:gd name="T1" fmla="*/ 17 h 192"/>
                <a:gd name="T2" fmla="*/ 3 w 445"/>
                <a:gd name="T3" fmla="*/ 192 h 192"/>
                <a:gd name="T4" fmla="*/ 0 w 445"/>
                <a:gd name="T5" fmla="*/ 187 h 192"/>
                <a:gd name="T6" fmla="*/ 445 w 445"/>
                <a:gd name="T7" fmla="*/ 0 h 192"/>
                <a:gd name="T8" fmla="*/ 445 w 445"/>
                <a:gd name="T9" fmla="*/ 17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5" h="192">
                  <a:moveTo>
                    <a:pt x="445" y="17"/>
                  </a:moveTo>
                  <a:lnTo>
                    <a:pt x="3" y="192"/>
                  </a:lnTo>
                  <a:lnTo>
                    <a:pt x="0" y="187"/>
                  </a:lnTo>
                  <a:lnTo>
                    <a:pt x="445" y="0"/>
                  </a:lnTo>
                  <a:lnTo>
                    <a:pt x="445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3" name="Freeform 13"/>
            <p:cNvSpPr/>
            <p:nvPr/>
          </p:nvSpPr>
          <p:spPr bwMode="auto">
            <a:xfrm>
              <a:off x="3478" y="650"/>
              <a:ext cx="159" cy="95"/>
            </a:xfrm>
            <a:custGeom>
              <a:avLst/>
              <a:gdLst>
                <a:gd name="T0" fmla="*/ 10 w 159"/>
                <a:gd name="T1" fmla="*/ 95 h 95"/>
                <a:gd name="T2" fmla="*/ 159 w 159"/>
                <a:gd name="T3" fmla="*/ 9 h 95"/>
                <a:gd name="T4" fmla="*/ 159 w 159"/>
                <a:gd name="T5" fmla="*/ 0 h 95"/>
                <a:gd name="T6" fmla="*/ 0 w 159"/>
                <a:gd name="T7" fmla="*/ 88 h 95"/>
                <a:gd name="T8" fmla="*/ 10 w 159"/>
                <a:gd name="T9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95">
                  <a:moveTo>
                    <a:pt x="10" y="95"/>
                  </a:moveTo>
                  <a:lnTo>
                    <a:pt x="159" y="9"/>
                  </a:lnTo>
                  <a:lnTo>
                    <a:pt x="159" y="0"/>
                  </a:lnTo>
                  <a:lnTo>
                    <a:pt x="0" y="88"/>
                  </a:lnTo>
                  <a:lnTo>
                    <a:pt x="10" y="9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4" name="Freeform 14"/>
            <p:cNvSpPr/>
            <p:nvPr/>
          </p:nvSpPr>
          <p:spPr bwMode="auto">
            <a:xfrm>
              <a:off x="3488" y="683"/>
              <a:ext cx="798" cy="74"/>
            </a:xfrm>
            <a:custGeom>
              <a:avLst/>
              <a:gdLst>
                <a:gd name="T0" fmla="*/ 0 w 798"/>
                <a:gd name="T1" fmla="*/ 62 h 74"/>
                <a:gd name="T2" fmla="*/ 798 w 798"/>
                <a:gd name="T3" fmla="*/ 0 h 74"/>
                <a:gd name="T4" fmla="*/ 798 w 798"/>
                <a:gd name="T5" fmla="*/ 10 h 74"/>
                <a:gd name="T6" fmla="*/ 0 w 798"/>
                <a:gd name="T7" fmla="*/ 74 h 74"/>
                <a:gd name="T8" fmla="*/ 0 w 798"/>
                <a:gd name="T9" fmla="*/ 6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8" h="74">
                  <a:moveTo>
                    <a:pt x="0" y="62"/>
                  </a:moveTo>
                  <a:lnTo>
                    <a:pt x="798" y="0"/>
                  </a:lnTo>
                  <a:lnTo>
                    <a:pt x="798" y="10"/>
                  </a:lnTo>
                  <a:lnTo>
                    <a:pt x="0" y="74"/>
                  </a:lnTo>
                  <a:lnTo>
                    <a:pt x="0" y="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5" name="Freeform 15"/>
            <p:cNvSpPr/>
            <p:nvPr/>
          </p:nvSpPr>
          <p:spPr bwMode="auto">
            <a:xfrm>
              <a:off x="3421" y="778"/>
              <a:ext cx="34" cy="308"/>
            </a:xfrm>
            <a:custGeom>
              <a:avLst/>
              <a:gdLst>
                <a:gd name="T0" fmla="*/ 29 w 34"/>
                <a:gd name="T1" fmla="*/ 0 h 308"/>
                <a:gd name="T2" fmla="*/ 0 w 34"/>
                <a:gd name="T3" fmla="*/ 308 h 308"/>
                <a:gd name="T4" fmla="*/ 12 w 34"/>
                <a:gd name="T5" fmla="*/ 308 h 308"/>
                <a:gd name="T6" fmla="*/ 34 w 34"/>
                <a:gd name="T7" fmla="*/ 0 h 308"/>
                <a:gd name="T8" fmla="*/ 29 w 34"/>
                <a:gd name="T9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308">
                  <a:moveTo>
                    <a:pt x="29" y="0"/>
                  </a:moveTo>
                  <a:lnTo>
                    <a:pt x="0" y="308"/>
                  </a:lnTo>
                  <a:lnTo>
                    <a:pt x="12" y="308"/>
                  </a:lnTo>
                  <a:lnTo>
                    <a:pt x="34" y="0"/>
                  </a:ln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6" name="Freeform 16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  <a:gd name="T10" fmla="*/ 0 w 571"/>
                <a:gd name="T11" fmla="*/ 11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7" name="Freeform 17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8" name="Freeform 18"/>
            <p:cNvSpPr/>
            <p:nvPr/>
          </p:nvSpPr>
          <p:spPr bwMode="auto">
            <a:xfrm>
              <a:off x="4087" y="693"/>
              <a:ext cx="225" cy="307"/>
            </a:xfrm>
            <a:custGeom>
              <a:avLst/>
              <a:gdLst>
                <a:gd name="T0" fmla="*/ 213 w 225"/>
                <a:gd name="T1" fmla="*/ 0 h 307"/>
                <a:gd name="T2" fmla="*/ 0 w 225"/>
                <a:gd name="T3" fmla="*/ 298 h 307"/>
                <a:gd name="T4" fmla="*/ 12 w 225"/>
                <a:gd name="T5" fmla="*/ 307 h 307"/>
                <a:gd name="T6" fmla="*/ 225 w 225"/>
                <a:gd name="T7" fmla="*/ 7 h 307"/>
                <a:gd name="T8" fmla="*/ 213 w 225"/>
                <a:gd name="T9" fmla="*/ 0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5" h="307">
                  <a:moveTo>
                    <a:pt x="213" y="0"/>
                  </a:moveTo>
                  <a:lnTo>
                    <a:pt x="0" y="298"/>
                  </a:lnTo>
                  <a:lnTo>
                    <a:pt x="12" y="307"/>
                  </a:lnTo>
                  <a:lnTo>
                    <a:pt x="225" y="7"/>
                  </a:lnTo>
                  <a:lnTo>
                    <a:pt x="21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9" name="Freeform 19"/>
            <p:cNvSpPr/>
            <p:nvPr/>
          </p:nvSpPr>
          <p:spPr bwMode="auto">
            <a:xfrm>
              <a:off x="2481" y="1318"/>
              <a:ext cx="339" cy="343"/>
            </a:xfrm>
            <a:custGeom>
              <a:avLst/>
              <a:gdLst>
                <a:gd name="T0" fmla="*/ 0 w 339"/>
                <a:gd name="T1" fmla="*/ 336 h 343"/>
                <a:gd name="T2" fmla="*/ 332 w 339"/>
                <a:gd name="T3" fmla="*/ 0 h 343"/>
                <a:gd name="T4" fmla="*/ 339 w 339"/>
                <a:gd name="T5" fmla="*/ 7 h 343"/>
                <a:gd name="T6" fmla="*/ 5 w 339"/>
                <a:gd name="T7" fmla="*/ 343 h 343"/>
                <a:gd name="T8" fmla="*/ 0 w 339"/>
                <a:gd name="T9" fmla="*/ 336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9" h="343">
                  <a:moveTo>
                    <a:pt x="0" y="336"/>
                  </a:moveTo>
                  <a:lnTo>
                    <a:pt x="332" y="0"/>
                  </a:lnTo>
                  <a:lnTo>
                    <a:pt x="339" y="7"/>
                  </a:lnTo>
                  <a:lnTo>
                    <a:pt x="5" y="343"/>
                  </a:lnTo>
                  <a:lnTo>
                    <a:pt x="0" y="3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0" name="Freeform 20"/>
            <p:cNvSpPr/>
            <p:nvPr/>
          </p:nvSpPr>
          <p:spPr bwMode="auto">
            <a:xfrm>
              <a:off x="2616" y="1332"/>
              <a:ext cx="209" cy="753"/>
            </a:xfrm>
            <a:custGeom>
              <a:avLst/>
              <a:gdLst>
                <a:gd name="T0" fmla="*/ 197 w 209"/>
                <a:gd name="T1" fmla="*/ 0 h 753"/>
                <a:gd name="T2" fmla="*/ 0 w 209"/>
                <a:gd name="T3" fmla="*/ 743 h 753"/>
                <a:gd name="T4" fmla="*/ 10 w 209"/>
                <a:gd name="T5" fmla="*/ 753 h 753"/>
                <a:gd name="T6" fmla="*/ 209 w 209"/>
                <a:gd name="T7" fmla="*/ 0 h 753"/>
                <a:gd name="T8" fmla="*/ 197 w 209"/>
                <a:gd name="T9" fmla="*/ 0 h 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753">
                  <a:moveTo>
                    <a:pt x="197" y="0"/>
                  </a:moveTo>
                  <a:lnTo>
                    <a:pt x="0" y="743"/>
                  </a:lnTo>
                  <a:lnTo>
                    <a:pt x="10" y="753"/>
                  </a:lnTo>
                  <a:lnTo>
                    <a:pt x="209" y="0"/>
                  </a:lnTo>
                  <a:lnTo>
                    <a:pt x="19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1" name="Freeform 21"/>
            <p:cNvSpPr/>
            <p:nvPr/>
          </p:nvSpPr>
          <p:spPr bwMode="auto">
            <a:xfrm>
              <a:off x="2477" y="1704"/>
              <a:ext cx="106" cy="92"/>
            </a:xfrm>
            <a:custGeom>
              <a:avLst/>
              <a:gdLst>
                <a:gd name="T0" fmla="*/ 0 w 106"/>
                <a:gd name="T1" fmla="*/ 7 h 92"/>
                <a:gd name="T2" fmla="*/ 94 w 106"/>
                <a:gd name="T3" fmla="*/ 92 h 92"/>
                <a:gd name="T4" fmla="*/ 106 w 106"/>
                <a:gd name="T5" fmla="*/ 75 h 92"/>
                <a:gd name="T6" fmla="*/ 9 w 106"/>
                <a:gd name="T7" fmla="*/ 0 h 92"/>
                <a:gd name="T8" fmla="*/ 0 w 106"/>
                <a:gd name="T9" fmla="*/ 7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92">
                  <a:moveTo>
                    <a:pt x="0" y="7"/>
                  </a:moveTo>
                  <a:lnTo>
                    <a:pt x="94" y="92"/>
                  </a:lnTo>
                  <a:lnTo>
                    <a:pt x="106" y="75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2" name="Freeform 22"/>
            <p:cNvSpPr/>
            <p:nvPr/>
          </p:nvSpPr>
          <p:spPr bwMode="auto">
            <a:xfrm>
              <a:off x="2451" y="1711"/>
              <a:ext cx="146" cy="374"/>
            </a:xfrm>
            <a:custGeom>
              <a:avLst/>
              <a:gdLst>
                <a:gd name="T0" fmla="*/ 0 w 146"/>
                <a:gd name="T1" fmla="*/ 0 h 374"/>
                <a:gd name="T2" fmla="*/ 135 w 146"/>
                <a:gd name="T3" fmla="*/ 374 h 374"/>
                <a:gd name="T4" fmla="*/ 146 w 146"/>
                <a:gd name="T5" fmla="*/ 374 h 374"/>
                <a:gd name="T6" fmla="*/ 11 w 146"/>
                <a:gd name="T7" fmla="*/ 0 h 374"/>
                <a:gd name="T8" fmla="*/ 0 w 146"/>
                <a:gd name="T9" fmla="*/ 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374">
                  <a:moveTo>
                    <a:pt x="0" y="0"/>
                  </a:moveTo>
                  <a:lnTo>
                    <a:pt x="135" y="374"/>
                  </a:lnTo>
                  <a:lnTo>
                    <a:pt x="146" y="374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3" name="Rectangle 23"/>
            <p:cNvSpPr>
              <a:spLocks noChangeArrowheads="1"/>
            </p:cNvSpPr>
            <p:nvPr/>
          </p:nvSpPr>
          <p:spPr bwMode="auto">
            <a:xfrm>
              <a:off x="3410" y="1164"/>
              <a:ext cx="11" cy="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4" name="Freeform 24"/>
            <p:cNvSpPr/>
            <p:nvPr/>
          </p:nvSpPr>
          <p:spPr bwMode="auto">
            <a:xfrm>
              <a:off x="2848" y="1202"/>
              <a:ext cx="538" cy="111"/>
            </a:xfrm>
            <a:custGeom>
              <a:avLst/>
              <a:gdLst>
                <a:gd name="T0" fmla="*/ 0 w 538"/>
                <a:gd name="T1" fmla="*/ 102 h 111"/>
                <a:gd name="T2" fmla="*/ 538 w 538"/>
                <a:gd name="T3" fmla="*/ 0 h 111"/>
                <a:gd name="T4" fmla="*/ 538 w 538"/>
                <a:gd name="T5" fmla="*/ 9 h 111"/>
                <a:gd name="T6" fmla="*/ 0 w 538"/>
                <a:gd name="T7" fmla="*/ 111 h 111"/>
                <a:gd name="T8" fmla="*/ 0 w 538"/>
                <a:gd name="T9" fmla="*/ 102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8" h="111">
                  <a:moveTo>
                    <a:pt x="0" y="102"/>
                  </a:moveTo>
                  <a:lnTo>
                    <a:pt x="538" y="0"/>
                  </a:lnTo>
                  <a:lnTo>
                    <a:pt x="538" y="9"/>
                  </a:lnTo>
                  <a:lnTo>
                    <a:pt x="0" y="111"/>
                  </a:lnTo>
                  <a:lnTo>
                    <a:pt x="0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5" name="Freeform 25"/>
            <p:cNvSpPr/>
            <p:nvPr/>
          </p:nvSpPr>
          <p:spPr bwMode="auto">
            <a:xfrm>
              <a:off x="2834" y="1320"/>
              <a:ext cx="287" cy="455"/>
            </a:xfrm>
            <a:custGeom>
              <a:avLst/>
              <a:gdLst>
                <a:gd name="T0" fmla="*/ 0 w 287"/>
                <a:gd name="T1" fmla="*/ 5 h 455"/>
                <a:gd name="T2" fmla="*/ 275 w 287"/>
                <a:gd name="T3" fmla="*/ 450 h 455"/>
                <a:gd name="T4" fmla="*/ 277 w 287"/>
                <a:gd name="T5" fmla="*/ 455 h 455"/>
                <a:gd name="T6" fmla="*/ 287 w 287"/>
                <a:gd name="T7" fmla="*/ 445 h 455"/>
                <a:gd name="T8" fmla="*/ 7 w 287"/>
                <a:gd name="T9" fmla="*/ 0 h 455"/>
                <a:gd name="T10" fmla="*/ 0 w 287"/>
                <a:gd name="T11" fmla="*/ 5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7" h="455">
                  <a:moveTo>
                    <a:pt x="0" y="5"/>
                  </a:moveTo>
                  <a:lnTo>
                    <a:pt x="275" y="450"/>
                  </a:lnTo>
                  <a:lnTo>
                    <a:pt x="277" y="455"/>
                  </a:lnTo>
                  <a:lnTo>
                    <a:pt x="287" y="445"/>
                  </a:lnTo>
                  <a:lnTo>
                    <a:pt x="7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6" name="Freeform 26"/>
            <p:cNvSpPr/>
            <p:nvPr/>
          </p:nvSpPr>
          <p:spPr bwMode="auto">
            <a:xfrm>
              <a:off x="3140" y="1221"/>
              <a:ext cx="270" cy="544"/>
            </a:xfrm>
            <a:custGeom>
              <a:avLst/>
              <a:gdLst>
                <a:gd name="T0" fmla="*/ 0 w 270"/>
                <a:gd name="T1" fmla="*/ 544 h 544"/>
                <a:gd name="T2" fmla="*/ 263 w 270"/>
                <a:gd name="T3" fmla="*/ 0 h 544"/>
                <a:gd name="T4" fmla="*/ 270 w 270"/>
                <a:gd name="T5" fmla="*/ 0 h 544"/>
                <a:gd name="T6" fmla="*/ 14 w 270"/>
                <a:gd name="T7" fmla="*/ 544 h 544"/>
                <a:gd name="T8" fmla="*/ 0 w 270"/>
                <a:gd name="T9" fmla="*/ 544 h 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0" h="544">
                  <a:moveTo>
                    <a:pt x="0" y="544"/>
                  </a:moveTo>
                  <a:lnTo>
                    <a:pt x="263" y="0"/>
                  </a:lnTo>
                  <a:lnTo>
                    <a:pt x="270" y="0"/>
                  </a:lnTo>
                  <a:lnTo>
                    <a:pt x="14" y="544"/>
                  </a:lnTo>
                  <a:lnTo>
                    <a:pt x="0" y="5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7" name="Freeform 27"/>
            <p:cNvSpPr/>
            <p:nvPr/>
          </p:nvSpPr>
          <p:spPr bwMode="auto">
            <a:xfrm>
              <a:off x="3317" y="1221"/>
              <a:ext cx="93" cy="809"/>
            </a:xfrm>
            <a:custGeom>
              <a:avLst/>
              <a:gdLst>
                <a:gd name="T0" fmla="*/ 83 w 93"/>
                <a:gd name="T1" fmla="*/ 0 h 809"/>
                <a:gd name="T2" fmla="*/ 0 w 93"/>
                <a:gd name="T3" fmla="*/ 809 h 809"/>
                <a:gd name="T4" fmla="*/ 12 w 93"/>
                <a:gd name="T5" fmla="*/ 809 h 809"/>
                <a:gd name="T6" fmla="*/ 93 w 93"/>
                <a:gd name="T7" fmla="*/ 0 h 809"/>
                <a:gd name="T8" fmla="*/ 83 w 93"/>
                <a:gd name="T9" fmla="*/ 0 h 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" h="809">
                  <a:moveTo>
                    <a:pt x="83" y="0"/>
                  </a:moveTo>
                  <a:lnTo>
                    <a:pt x="0" y="809"/>
                  </a:lnTo>
                  <a:lnTo>
                    <a:pt x="12" y="809"/>
                  </a:lnTo>
                  <a:lnTo>
                    <a:pt x="93" y="0"/>
                  </a:lnTo>
                  <a:lnTo>
                    <a:pt x="8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8" name="Freeform 28"/>
            <p:cNvSpPr/>
            <p:nvPr/>
          </p:nvSpPr>
          <p:spPr bwMode="auto">
            <a:xfrm>
              <a:off x="3438" y="1022"/>
              <a:ext cx="611" cy="180"/>
            </a:xfrm>
            <a:custGeom>
              <a:avLst/>
              <a:gdLst>
                <a:gd name="T0" fmla="*/ 0 w 611"/>
                <a:gd name="T1" fmla="*/ 165 h 180"/>
                <a:gd name="T2" fmla="*/ 611 w 611"/>
                <a:gd name="T3" fmla="*/ 0 h 180"/>
                <a:gd name="T4" fmla="*/ 611 w 611"/>
                <a:gd name="T5" fmla="*/ 14 h 180"/>
                <a:gd name="T6" fmla="*/ 0 w 611"/>
                <a:gd name="T7" fmla="*/ 180 h 180"/>
                <a:gd name="T8" fmla="*/ 0 w 611"/>
                <a:gd name="T9" fmla="*/ 165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180">
                  <a:moveTo>
                    <a:pt x="0" y="165"/>
                  </a:moveTo>
                  <a:lnTo>
                    <a:pt x="611" y="0"/>
                  </a:lnTo>
                  <a:lnTo>
                    <a:pt x="611" y="14"/>
                  </a:lnTo>
                  <a:lnTo>
                    <a:pt x="0" y="180"/>
                  </a:lnTo>
                  <a:lnTo>
                    <a:pt x="0" y="1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9" name="Freeform 29"/>
            <p:cNvSpPr/>
            <p:nvPr/>
          </p:nvSpPr>
          <p:spPr bwMode="auto">
            <a:xfrm>
              <a:off x="4340" y="702"/>
              <a:ext cx="377" cy="396"/>
            </a:xfrm>
            <a:custGeom>
              <a:avLst/>
              <a:gdLst>
                <a:gd name="T0" fmla="*/ 0 w 377"/>
                <a:gd name="T1" fmla="*/ 12 h 396"/>
                <a:gd name="T2" fmla="*/ 370 w 377"/>
                <a:gd name="T3" fmla="*/ 396 h 396"/>
                <a:gd name="T4" fmla="*/ 377 w 377"/>
                <a:gd name="T5" fmla="*/ 388 h 396"/>
                <a:gd name="T6" fmla="*/ 0 w 377"/>
                <a:gd name="T7" fmla="*/ 0 h 396"/>
                <a:gd name="T8" fmla="*/ 0 w 377"/>
                <a:gd name="T9" fmla="*/ 12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7" h="396">
                  <a:moveTo>
                    <a:pt x="0" y="12"/>
                  </a:moveTo>
                  <a:lnTo>
                    <a:pt x="370" y="396"/>
                  </a:lnTo>
                  <a:lnTo>
                    <a:pt x="377" y="388"/>
                  </a:lnTo>
                  <a:lnTo>
                    <a:pt x="0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0" name="Freeform 30"/>
            <p:cNvSpPr/>
            <p:nvPr/>
          </p:nvSpPr>
          <p:spPr bwMode="auto">
            <a:xfrm>
              <a:off x="4108" y="1015"/>
              <a:ext cx="597" cy="97"/>
            </a:xfrm>
            <a:custGeom>
              <a:avLst/>
              <a:gdLst>
                <a:gd name="T0" fmla="*/ 0 w 597"/>
                <a:gd name="T1" fmla="*/ 0 h 97"/>
                <a:gd name="T2" fmla="*/ 597 w 597"/>
                <a:gd name="T3" fmla="*/ 90 h 97"/>
                <a:gd name="T4" fmla="*/ 597 w 597"/>
                <a:gd name="T5" fmla="*/ 97 h 97"/>
                <a:gd name="T6" fmla="*/ 0 w 597"/>
                <a:gd name="T7" fmla="*/ 11 h 97"/>
                <a:gd name="T8" fmla="*/ 0 w 597"/>
                <a:gd name="T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97">
                  <a:moveTo>
                    <a:pt x="0" y="0"/>
                  </a:moveTo>
                  <a:lnTo>
                    <a:pt x="597" y="90"/>
                  </a:lnTo>
                  <a:lnTo>
                    <a:pt x="597" y="97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1" name="Freeform 31"/>
            <p:cNvSpPr/>
            <p:nvPr/>
          </p:nvSpPr>
          <p:spPr bwMode="auto">
            <a:xfrm>
              <a:off x="4759" y="1121"/>
              <a:ext cx="280" cy="55"/>
            </a:xfrm>
            <a:custGeom>
              <a:avLst/>
              <a:gdLst>
                <a:gd name="T0" fmla="*/ 5 w 280"/>
                <a:gd name="T1" fmla="*/ 0 h 55"/>
                <a:gd name="T2" fmla="*/ 280 w 280"/>
                <a:gd name="T3" fmla="*/ 40 h 55"/>
                <a:gd name="T4" fmla="*/ 280 w 280"/>
                <a:gd name="T5" fmla="*/ 55 h 55"/>
                <a:gd name="T6" fmla="*/ 0 w 280"/>
                <a:gd name="T7" fmla="*/ 7 h 55"/>
                <a:gd name="T8" fmla="*/ 5 w 280"/>
                <a:gd name="T9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0" h="55">
                  <a:moveTo>
                    <a:pt x="5" y="0"/>
                  </a:moveTo>
                  <a:lnTo>
                    <a:pt x="280" y="40"/>
                  </a:lnTo>
                  <a:lnTo>
                    <a:pt x="280" y="55"/>
                  </a:lnTo>
                  <a:lnTo>
                    <a:pt x="0" y="7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2" name="Freeform 32"/>
            <p:cNvSpPr/>
            <p:nvPr/>
          </p:nvSpPr>
          <p:spPr bwMode="auto">
            <a:xfrm>
              <a:off x="4745" y="1131"/>
              <a:ext cx="298" cy="447"/>
            </a:xfrm>
            <a:custGeom>
              <a:avLst/>
              <a:gdLst>
                <a:gd name="T0" fmla="*/ 0 w 298"/>
                <a:gd name="T1" fmla="*/ 9 h 447"/>
                <a:gd name="T2" fmla="*/ 294 w 298"/>
                <a:gd name="T3" fmla="*/ 447 h 447"/>
                <a:gd name="T4" fmla="*/ 298 w 298"/>
                <a:gd name="T5" fmla="*/ 440 h 447"/>
                <a:gd name="T6" fmla="*/ 7 w 298"/>
                <a:gd name="T7" fmla="*/ 0 h 447"/>
                <a:gd name="T8" fmla="*/ 0 w 298"/>
                <a:gd name="T9" fmla="*/ 9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447">
                  <a:moveTo>
                    <a:pt x="0" y="9"/>
                  </a:moveTo>
                  <a:lnTo>
                    <a:pt x="294" y="447"/>
                  </a:lnTo>
                  <a:lnTo>
                    <a:pt x="298" y="440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3" name="Freeform 33"/>
            <p:cNvSpPr/>
            <p:nvPr/>
          </p:nvSpPr>
          <p:spPr bwMode="auto">
            <a:xfrm>
              <a:off x="4551" y="1135"/>
              <a:ext cx="182" cy="422"/>
            </a:xfrm>
            <a:custGeom>
              <a:avLst/>
              <a:gdLst>
                <a:gd name="T0" fmla="*/ 173 w 182"/>
                <a:gd name="T1" fmla="*/ 0 h 422"/>
                <a:gd name="T2" fmla="*/ 0 w 182"/>
                <a:gd name="T3" fmla="*/ 422 h 422"/>
                <a:gd name="T4" fmla="*/ 12 w 182"/>
                <a:gd name="T5" fmla="*/ 422 h 422"/>
                <a:gd name="T6" fmla="*/ 182 w 182"/>
                <a:gd name="T7" fmla="*/ 0 h 422"/>
                <a:gd name="T8" fmla="*/ 173 w 182"/>
                <a:gd name="T9" fmla="*/ 0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2" h="422">
                  <a:moveTo>
                    <a:pt x="173" y="0"/>
                  </a:moveTo>
                  <a:lnTo>
                    <a:pt x="0" y="422"/>
                  </a:lnTo>
                  <a:lnTo>
                    <a:pt x="12" y="422"/>
                  </a:lnTo>
                  <a:lnTo>
                    <a:pt x="182" y="0"/>
                  </a:lnTo>
                  <a:lnTo>
                    <a:pt x="1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4" name="Freeform 34"/>
            <p:cNvSpPr/>
            <p:nvPr/>
          </p:nvSpPr>
          <p:spPr bwMode="auto">
            <a:xfrm>
              <a:off x="3414" y="1214"/>
              <a:ext cx="401" cy="388"/>
            </a:xfrm>
            <a:custGeom>
              <a:avLst/>
              <a:gdLst>
                <a:gd name="T0" fmla="*/ 0 w 401"/>
                <a:gd name="T1" fmla="*/ 0 h 388"/>
                <a:gd name="T2" fmla="*/ 393 w 401"/>
                <a:gd name="T3" fmla="*/ 388 h 388"/>
                <a:gd name="T4" fmla="*/ 401 w 401"/>
                <a:gd name="T5" fmla="*/ 378 h 388"/>
                <a:gd name="T6" fmla="*/ 12 w 401"/>
                <a:gd name="T7" fmla="*/ 0 h 388"/>
                <a:gd name="T8" fmla="*/ 0 w 40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1" h="388">
                  <a:moveTo>
                    <a:pt x="0" y="0"/>
                  </a:moveTo>
                  <a:lnTo>
                    <a:pt x="393" y="388"/>
                  </a:lnTo>
                  <a:lnTo>
                    <a:pt x="401" y="37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5" name="Freeform 35"/>
            <p:cNvSpPr/>
            <p:nvPr/>
          </p:nvSpPr>
          <p:spPr bwMode="auto">
            <a:xfrm>
              <a:off x="3833" y="1034"/>
              <a:ext cx="233" cy="558"/>
            </a:xfrm>
            <a:custGeom>
              <a:avLst/>
              <a:gdLst>
                <a:gd name="T0" fmla="*/ 225 w 233"/>
                <a:gd name="T1" fmla="*/ 0 h 558"/>
                <a:gd name="T2" fmla="*/ 0 w 233"/>
                <a:gd name="T3" fmla="*/ 558 h 558"/>
                <a:gd name="T4" fmla="*/ 10 w 233"/>
                <a:gd name="T5" fmla="*/ 558 h 558"/>
                <a:gd name="T6" fmla="*/ 233 w 233"/>
                <a:gd name="T7" fmla="*/ 0 h 558"/>
                <a:gd name="T8" fmla="*/ 225 w 233"/>
                <a:gd name="T9" fmla="*/ 0 h 5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3" h="558">
                  <a:moveTo>
                    <a:pt x="225" y="0"/>
                  </a:moveTo>
                  <a:lnTo>
                    <a:pt x="0" y="558"/>
                  </a:lnTo>
                  <a:lnTo>
                    <a:pt x="10" y="558"/>
                  </a:lnTo>
                  <a:lnTo>
                    <a:pt x="233" y="0"/>
                  </a:lnTo>
                  <a:lnTo>
                    <a:pt x="2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6" name="Freeform 36"/>
            <p:cNvSpPr/>
            <p:nvPr/>
          </p:nvSpPr>
          <p:spPr bwMode="auto">
            <a:xfrm>
              <a:off x="4087" y="1034"/>
              <a:ext cx="452" cy="530"/>
            </a:xfrm>
            <a:custGeom>
              <a:avLst/>
              <a:gdLst>
                <a:gd name="T0" fmla="*/ 0 w 452"/>
                <a:gd name="T1" fmla="*/ 0 h 530"/>
                <a:gd name="T2" fmla="*/ 440 w 452"/>
                <a:gd name="T3" fmla="*/ 530 h 530"/>
                <a:gd name="T4" fmla="*/ 452 w 452"/>
                <a:gd name="T5" fmla="*/ 528 h 530"/>
                <a:gd name="T6" fmla="*/ 12 w 452"/>
                <a:gd name="T7" fmla="*/ 0 h 530"/>
                <a:gd name="T8" fmla="*/ 0 w 452"/>
                <a:gd name="T9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2" h="530">
                  <a:moveTo>
                    <a:pt x="0" y="0"/>
                  </a:moveTo>
                  <a:lnTo>
                    <a:pt x="440" y="530"/>
                  </a:lnTo>
                  <a:lnTo>
                    <a:pt x="452" y="5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7" name="Freeform 37"/>
            <p:cNvSpPr/>
            <p:nvPr/>
          </p:nvSpPr>
          <p:spPr bwMode="auto">
            <a:xfrm>
              <a:off x="3836" y="1588"/>
              <a:ext cx="689" cy="23"/>
            </a:xfrm>
            <a:custGeom>
              <a:avLst/>
              <a:gdLst>
                <a:gd name="T0" fmla="*/ 0 w 689"/>
                <a:gd name="T1" fmla="*/ 16 h 23"/>
                <a:gd name="T2" fmla="*/ 689 w 689"/>
                <a:gd name="T3" fmla="*/ 0 h 23"/>
                <a:gd name="T4" fmla="*/ 689 w 689"/>
                <a:gd name="T5" fmla="*/ 7 h 23"/>
                <a:gd name="T6" fmla="*/ 12 w 689"/>
                <a:gd name="T7" fmla="*/ 23 h 23"/>
                <a:gd name="T8" fmla="*/ 0 w 689"/>
                <a:gd name="T9" fmla="*/ 16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23">
                  <a:moveTo>
                    <a:pt x="0" y="16"/>
                  </a:moveTo>
                  <a:lnTo>
                    <a:pt x="689" y="0"/>
                  </a:lnTo>
                  <a:lnTo>
                    <a:pt x="689" y="7"/>
                  </a:lnTo>
                  <a:lnTo>
                    <a:pt x="12" y="23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8" name="Freeform 38"/>
            <p:cNvSpPr/>
            <p:nvPr/>
          </p:nvSpPr>
          <p:spPr bwMode="auto">
            <a:xfrm>
              <a:off x="5093" y="1621"/>
              <a:ext cx="273" cy="428"/>
            </a:xfrm>
            <a:custGeom>
              <a:avLst/>
              <a:gdLst>
                <a:gd name="T0" fmla="*/ 0 w 273"/>
                <a:gd name="T1" fmla="*/ 0 h 428"/>
                <a:gd name="T2" fmla="*/ 263 w 273"/>
                <a:gd name="T3" fmla="*/ 428 h 428"/>
                <a:gd name="T4" fmla="*/ 273 w 273"/>
                <a:gd name="T5" fmla="*/ 428 h 428"/>
                <a:gd name="T6" fmla="*/ 12 w 273"/>
                <a:gd name="T7" fmla="*/ 0 h 428"/>
                <a:gd name="T8" fmla="*/ 0 w 27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3" h="428">
                  <a:moveTo>
                    <a:pt x="0" y="0"/>
                  </a:moveTo>
                  <a:lnTo>
                    <a:pt x="263" y="428"/>
                  </a:lnTo>
                  <a:lnTo>
                    <a:pt x="273" y="4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9" name="Freeform 39"/>
            <p:cNvSpPr/>
            <p:nvPr/>
          </p:nvSpPr>
          <p:spPr bwMode="auto">
            <a:xfrm>
              <a:off x="5070" y="1621"/>
              <a:ext cx="293" cy="428"/>
            </a:xfrm>
            <a:custGeom>
              <a:avLst/>
              <a:gdLst>
                <a:gd name="T0" fmla="*/ 0 w 293"/>
                <a:gd name="T1" fmla="*/ 0 h 428"/>
                <a:gd name="T2" fmla="*/ 286 w 293"/>
                <a:gd name="T3" fmla="*/ 428 h 428"/>
                <a:gd name="T4" fmla="*/ 293 w 293"/>
                <a:gd name="T5" fmla="*/ 421 h 428"/>
                <a:gd name="T6" fmla="*/ 16 w 293"/>
                <a:gd name="T7" fmla="*/ 0 h 428"/>
                <a:gd name="T8" fmla="*/ 0 w 29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3" h="428">
                  <a:moveTo>
                    <a:pt x="0" y="0"/>
                  </a:moveTo>
                  <a:lnTo>
                    <a:pt x="286" y="428"/>
                  </a:lnTo>
                  <a:lnTo>
                    <a:pt x="293" y="421"/>
                  </a:lnTo>
                  <a:lnTo>
                    <a:pt x="1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0" name="Freeform 40"/>
            <p:cNvSpPr/>
            <p:nvPr/>
          </p:nvSpPr>
          <p:spPr bwMode="auto">
            <a:xfrm>
              <a:off x="4568" y="1581"/>
              <a:ext cx="551" cy="156"/>
            </a:xfrm>
            <a:custGeom>
              <a:avLst/>
              <a:gdLst>
                <a:gd name="T0" fmla="*/ 0 w 551"/>
                <a:gd name="T1" fmla="*/ 0 h 156"/>
                <a:gd name="T2" fmla="*/ 551 w 551"/>
                <a:gd name="T3" fmla="*/ 146 h 156"/>
                <a:gd name="T4" fmla="*/ 539 w 551"/>
                <a:gd name="T5" fmla="*/ 156 h 156"/>
                <a:gd name="T6" fmla="*/ 0 w 551"/>
                <a:gd name="T7" fmla="*/ 11 h 156"/>
                <a:gd name="T8" fmla="*/ 0 w 551"/>
                <a:gd name="T9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1" h="156">
                  <a:moveTo>
                    <a:pt x="0" y="0"/>
                  </a:moveTo>
                  <a:lnTo>
                    <a:pt x="551" y="146"/>
                  </a:lnTo>
                  <a:lnTo>
                    <a:pt x="539" y="156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1" name="Freeform 41"/>
            <p:cNvSpPr/>
            <p:nvPr/>
          </p:nvSpPr>
          <p:spPr bwMode="auto">
            <a:xfrm>
              <a:off x="4546" y="1597"/>
              <a:ext cx="228" cy="677"/>
            </a:xfrm>
            <a:custGeom>
              <a:avLst/>
              <a:gdLst>
                <a:gd name="T0" fmla="*/ 0 w 228"/>
                <a:gd name="T1" fmla="*/ 0 h 677"/>
                <a:gd name="T2" fmla="*/ 223 w 228"/>
                <a:gd name="T3" fmla="*/ 677 h 677"/>
                <a:gd name="T4" fmla="*/ 228 w 228"/>
                <a:gd name="T5" fmla="*/ 677 h 677"/>
                <a:gd name="T6" fmla="*/ 10 w 228"/>
                <a:gd name="T7" fmla="*/ 0 h 677"/>
                <a:gd name="T8" fmla="*/ 0 w 228"/>
                <a:gd name="T9" fmla="*/ 0 h 6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8" h="677">
                  <a:moveTo>
                    <a:pt x="0" y="0"/>
                  </a:moveTo>
                  <a:lnTo>
                    <a:pt x="223" y="677"/>
                  </a:lnTo>
                  <a:lnTo>
                    <a:pt x="228" y="677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2" name="Freeform 42"/>
            <p:cNvSpPr/>
            <p:nvPr/>
          </p:nvSpPr>
          <p:spPr bwMode="auto">
            <a:xfrm>
              <a:off x="4229" y="1604"/>
              <a:ext cx="310" cy="481"/>
            </a:xfrm>
            <a:custGeom>
              <a:avLst/>
              <a:gdLst>
                <a:gd name="T0" fmla="*/ 0 w 310"/>
                <a:gd name="T1" fmla="*/ 481 h 481"/>
                <a:gd name="T2" fmla="*/ 301 w 310"/>
                <a:gd name="T3" fmla="*/ 0 h 481"/>
                <a:gd name="T4" fmla="*/ 310 w 310"/>
                <a:gd name="T5" fmla="*/ 0 h 481"/>
                <a:gd name="T6" fmla="*/ 7 w 310"/>
                <a:gd name="T7" fmla="*/ 481 h 481"/>
                <a:gd name="T8" fmla="*/ 0 w 310"/>
                <a:gd name="T9" fmla="*/ 481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0" h="481">
                  <a:moveTo>
                    <a:pt x="0" y="481"/>
                  </a:moveTo>
                  <a:lnTo>
                    <a:pt x="301" y="0"/>
                  </a:lnTo>
                  <a:lnTo>
                    <a:pt x="310" y="0"/>
                  </a:lnTo>
                  <a:lnTo>
                    <a:pt x="7" y="481"/>
                  </a:lnTo>
                  <a:lnTo>
                    <a:pt x="0" y="4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3" name="Freeform 43"/>
            <p:cNvSpPr/>
            <p:nvPr/>
          </p:nvSpPr>
          <p:spPr bwMode="auto">
            <a:xfrm>
              <a:off x="4217" y="1803"/>
              <a:ext cx="90" cy="282"/>
            </a:xfrm>
            <a:custGeom>
              <a:avLst/>
              <a:gdLst>
                <a:gd name="T0" fmla="*/ 81 w 90"/>
                <a:gd name="T1" fmla="*/ 0 h 282"/>
                <a:gd name="T2" fmla="*/ 0 w 90"/>
                <a:gd name="T3" fmla="*/ 282 h 282"/>
                <a:gd name="T4" fmla="*/ 7 w 90"/>
                <a:gd name="T5" fmla="*/ 282 h 282"/>
                <a:gd name="T6" fmla="*/ 90 w 90"/>
                <a:gd name="T7" fmla="*/ 0 h 282"/>
                <a:gd name="T8" fmla="*/ 81 w 90"/>
                <a:gd name="T9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282">
                  <a:moveTo>
                    <a:pt x="81" y="0"/>
                  </a:moveTo>
                  <a:lnTo>
                    <a:pt x="0" y="282"/>
                  </a:lnTo>
                  <a:lnTo>
                    <a:pt x="7" y="282"/>
                  </a:lnTo>
                  <a:lnTo>
                    <a:pt x="90" y="0"/>
                  </a:lnTo>
                  <a:lnTo>
                    <a:pt x="8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4" name="Freeform 44"/>
            <p:cNvSpPr/>
            <p:nvPr/>
          </p:nvSpPr>
          <p:spPr bwMode="auto">
            <a:xfrm>
              <a:off x="3833" y="1621"/>
              <a:ext cx="375" cy="464"/>
            </a:xfrm>
            <a:custGeom>
              <a:avLst/>
              <a:gdLst>
                <a:gd name="T0" fmla="*/ 0 w 375"/>
                <a:gd name="T1" fmla="*/ 0 h 464"/>
                <a:gd name="T2" fmla="*/ 368 w 375"/>
                <a:gd name="T3" fmla="*/ 464 h 464"/>
                <a:gd name="T4" fmla="*/ 375 w 375"/>
                <a:gd name="T5" fmla="*/ 464 h 464"/>
                <a:gd name="T6" fmla="*/ 8 w 375"/>
                <a:gd name="T7" fmla="*/ 0 h 464"/>
                <a:gd name="T8" fmla="*/ 0 w 375"/>
                <a:gd name="T9" fmla="*/ 0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5" h="464">
                  <a:moveTo>
                    <a:pt x="0" y="0"/>
                  </a:moveTo>
                  <a:lnTo>
                    <a:pt x="368" y="464"/>
                  </a:lnTo>
                  <a:lnTo>
                    <a:pt x="375" y="464"/>
                  </a:lnTo>
                  <a:lnTo>
                    <a:pt x="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5" name="Freeform 45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  <a:gd name="T10" fmla="*/ 0 w 649"/>
                <a:gd name="T11" fmla="*/ 17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6" name="Freeform 46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7" name="Freeform 47"/>
            <p:cNvSpPr/>
            <p:nvPr/>
          </p:nvSpPr>
          <p:spPr bwMode="auto">
            <a:xfrm>
              <a:off x="3623" y="1623"/>
              <a:ext cx="203" cy="658"/>
            </a:xfrm>
            <a:custGeom>
              <a:avLst/>
              <a:gdLst>
                <a:gd name="T0" fmla="*/ 194 w 203"/>
                <a:gd name="T1" fmla="*/ 0 h 658"/>
                <a:gd name="T2" fmla="*/ 0 w 203"/>
                <a:gd name="T3" fmla="*/ 658 h 658"/>
                <a:gd name="T4" fmla="*/ 9 w 203"/>
                <a:gd name="T5" fmla="*/ 658 h 658"/>
                <a:gd name="T6" fmla="*/ 203 w 203"/>
                <a:gd name="T7" fmla="*/ 5 h 658"/>
                <a:gd name="T8" fmla="*/ 194 w 203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58">
                  <a:moveTo>
                    <a:pt x="194" y="0"/>
                  </a:moveTo>
                  <a:lnTo>
                    <a:pt x="0" y="658"/>
                  </a:lnTo>
                  <a:lnTo>
                    <a:pt x="9" y="658"/>
                  </a:lnTo>
                  <a:lnTo>
                    <a:pt x="203" y="5"/>
                  </a:lnTo>
                  <a:lnTo>
                    <a:pt x="19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8" name="Freeform 48"/>
            <p:cNvSpPr/>
            <p:nvPr/>
          </p:nvSpPr>
          <p:spPr bwMode="auto">
            <a:xfrm>
              <a:off x="3353" y="1768"/>
              <a:ext cx="935" cy="310"/>
            </a:xfrm>
            <a:custGeom>
              <a:avLst/>
              <a:gdLst>
                <a:gd name="T0" fmla="*/ 0 w 935"/>
                <a:gd name="T1" fmla="*/ 300 h 310"/>
                <a:gd name="T2" fmla="*/ 928 w 935"/>
                <a:gd name="T3" fmla="*/ 0 h 310"/>
                <a:gd name="T4" fmla="*/ 935 w 935"/>
                <a:gd name="T5" fmla="*/ 9 h 310"/>
                <a:gd name="T6" fmla="*/ 7 w 935"/>
                <a:gd name="T7" fmla="*/ 310 h 310"/>
                <a:gd name="T8" fmla="*/ 0 w 935"/>
                <a:gd name="T9" fmla="*/ 300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5" h="310">
                  <a:moveTo>
                    <a:pt x="0" y="300"/>
                  </a:moveTo>
                  <a:lnTo>
                    <a:pt x="928" y="0"/>
                  </a:lnTo>
                  <a:lnTo>
                    <a:pt x="935" y="9"/>
                  </a:lnTo>
                  <a:lnTo>
                    <a:pt x="7" y="310"/>
                  </a:lnTo>
                  <a:lnTo>
                    <a:pt x="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9" name="Freeform 49"/>
            <p:cNvSpPr/>
            <p:nvPr/>
          </p:nvSpPr>
          <p:spPr bwMode="auto">
            <a:xfrm>
              <a:off x="2631" y="1820"/>
              <a:ext cx="641" cy="251"/>
            </a:xfrm>
            <a:custGeom>
              <a:avLst/>
              <a:gdLst>
                <a:gd name="T0" fmla="*/ 0 w 641"/>
                <a:gd name="T1" fmla="*/ 9 h 251"/>
                <a:gd name="T2" fmla="*/ 641 w 641"/>
                <a:gd name="T3" fmla="*/ 251 h 251"/>
                <a:gd name="T4" fmla="*/ 641 w 641"/>
                <a:gd name="T5" fmla="*/ 244 h 251"/>
                <a:gd name="T6" fmla="*/ 11 w 641"/>
                <a:gd name="T7" fmla="*/ 0 h 251"/>
                <a:gd name="T8" fmla="*/ 0 w 641"/>
                <a:gd name="T9" fmla="*/ 9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1" h="251">
                  <a:moveTo>
                    <a:pt x="0" y="9"/>
                  </a:moveTo>
                  <a:lnTo>
                    <a:pt x="641" y="251"/>
                  </a:lnTo>
                  <a:lnTo>
                    <a:pt x="641" y="244"/>
                  </a:lnTo>
                  <a:lnTo>
                    <a:pt x="11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0" name="Freeform 50"/>
            <p:cNvSpPr/>
            <p:nvPr/>
          </p:nvSpPr>
          <p:spPr bwMode="auto">
            <a:xfrm>
              <a:off x="2631" y="1798"/>
              <a:ext cx="497" cy="301"/>
            </a:xfrm>
            <a:custGeom>
              <a:avLst/>
              <a:gdLst>
                <a:gd name="T0" fmla="*/ 0 w 497"/>
                <a:gd name="T1" fmla="*/ 296 h 301"/>
                <a:gd name="T2" fmla="*/ 490 w 497"/>
                <a:gd name="T3" fmla="*/ 0 h 301"/>
                <a:gd name="T4" fmla="*/ 497 w 497"/>
                <a:gd name="T5" fmla="*/ 10 h 301"/>
                <a:gd name="T6" fmla="*/ 7 w 497"/>
                <a:gd name="T7" fmla="*/ 301 h 301"/>
                <a:gd name="T8" fmla="*/ 0 w 497"/>
                <a:gd name="T9" fmla="*/ 296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7" h="301">
                  <a:moveTo>
                    <a:pt x="0" y="296"/>
                  </a:moveTo>
                  <a:lnTo>
                    <a:pt x="490" y="0"/>
                  </a:lnTo>
                  <a:lnTo>
                    <a:pt x="497" y="10"/>
                  </a:lnTo>
                  <a:lnTo>
                    <a:pt x="7" y="301"/>
                  </a:lnTo>
                  <a:lnTo>
                    <a:pt x="0" y="2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1" name="Freeform 51"/>
            <p:cNvSpPr/>
            <p:nvPr/>
          </p:nvSpPr>
          <p:spPr bwMode="auto">
            <a:xfrm>
              <a:off x="2467" y="2125"/>
              <a:ext cx="135" cy="351"/>
            </a:xfrm>
            <a:custGeom>
              <a:avLst/>
              <a:gdLst>
                <a:gd name="T0" fmla="*/ 126 w 135"/>
                <a:gd name="T1" fmla="*/ 0 h 351"/>
                <a:gd name="T2" fmla="*/ 0 w 135"/>
                <a:gd name="T3" fmla="*/ 351 h 351"/>
                <a:gd name="T4" fmla="*/ 12 w 135"/>
                <a:gd name="T5" fmla="*/ 351 h 351"/>
                <a:gd name="T6" fmla="*/ 135 w 135"/>
                <a:gd name="T7" fmla="*/ 7 h 351"/>
                <a:gd name="T8" fmla="*/ 126 w 135"/>
                <a:gd name="T9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351">
                  <a:moveTo>
                    <a:pt x="126" y="0"/>
                  </a:moveTo>
                  <a:lnTo>
                    <a:pt x="0" y="351"/>
                  </a:lnTo>
                  <a:lnTo>
                    <a:pt x="12" y="351"/>
                  </a:lnTo>
                  <a:lnTo>
                    <a:pt x="135" y="7"/>
                  </a:lnTo>
                  <a:lnTo>
                    <a:pt x="12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2" name="Freeform 52"/>
            <p:cNvSpPr/>
            <p:nvPr/>
          </p:nvSpPr>
          <p:spPr bwMode="auto">
            <a:xfrm>
              <a:off x="2607" y="2130"/>
              <a:ext cx="234" cy="743"/>
            </a:xfrm>
            <a:custGeom>
              <a:avLst/>
              <a:gdLst>
                <a:gd name="T0" fmla="*/ 0 w 234"/>
                <a:gd name="T1" fmla="*/ 0 h 743"/>
                <a:gd name="T2" fmla="*/ 223 w 234"/>
                <a:gd name="T3" fmla="*/ 743 h 743"/>
                <a:gd name="T4" fmla="*/ 234 w 234"/>
                <a:gd name="T5" fmla="*/ 743 h 743"/>
                <a:gd name="T6" fmla="*/ 9 w 234"/>
                <a:gd name="T7" fmla="*/ 0 h 743"/>
                <a:gd name="T8" fmla="*/ 0 w 234"/>
                <a:gd name="T9" fmla="*/ 0 h 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743">
                  <a:moveTo>
                    <a:pt x="0" y="0"/>
                  </a:moveTo>
                  <a:lnTo>
                    <a:pt x="223" y="743"/>
                  </a:lnTo>
                  <a:lnTo>
                    <a:pt x="234" y="743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3" name="Freeform 53"/>
            <p:cNvSpPr/>
            <p:nvPr/>
          </p:nvSpPr>
          <p:spPr bwMode="auto">
            <a:xfrm>
              <a:off x="2472" y="2525"/>
              <a:ext cx="350" cy="360"/>
            </a:xfrm>
            <a:custGeom>
              <a:avLst/>
              <a:gdLst>
                <a:gd name="T0" fmla="*/ 0 w 350"/>
                <a:gd name="T1" fmla="*/ 12 h 360"/>
                <a:gd name="T2" fmla="*/ 343 w 350"/>
                <a:gd name="T3" fmla="*/ 360 h 360"/>
                <a:gd name="T4" fmla="*/ 350 w 350"/>
                <a:gd name="T5" fmla="*/ 348 h 360"/>
                <a:gd name="T6" fmla="*/ 7 w 350"/>
                <a:gd name="T7" fmla="*/ 0 h 360"/>
                <a:gd name="T8" fmla="*/ 0 w 350"/>
                <a:gd name="T9" fmla="*/ 12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0" h="360">
                  <a:moveTo>
                    <a:pt x="0" y="12"/>
                  </a:moveTo>
                  <a:lnTo>
                    <a:pt x="343" y="360"/>
                  </a:lnTo>
                  <a:lnTo>
                    <a:pt x="350" y="348"/>
                  </a:lnTo>
                  <a:lnTo>
                    <a:pt x="7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4" name="Freeform 54"/>
            <p:cNvSpPr/>
            <p:nvPr/>
          </p:nvSpPr>
          <p:spPr bwMode="auto">
            <a:xfrm>
              <a:off x="2922" y="2466"/>
              <a:ext cx="128" cy="355"/>
            </a:xfrm>
            <a:custGeom>
              <a:avLst/>
              <a:gdLst>
                <a:gd name="T0" fmla="*/ 121 w 128"/>
                <a:gd name="T1" fmla="*/ 0 h 355"/>
                <a:gd name="T2" fmla="*/ 0 w 128"/>
                <a:gd name="T3" fmla="*/ 339 h 355"/>
                <a:gd name="T4" fmla="*/ 9 w 128"/>
                <a:gd name="T5" fmla="*/ 355 h 355"/>
                <a:gd name="T6" fmla="*/ 128 w 128"/>
                <a:gd name="T7" fmla="*/ 10 h 355"/>
                <a:gd name="T8" fmla="*/ 121 w 128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8" h="355">
                  <a:moveTo>
                    <a:pt x="121" y="0"/>
                  </a:moveTo>
                  <a:lnTo>
                    <a:pt x="0" y="339"/>
                  </a:lnTo>
                  <a:lnTo>
                    <a:pt x="9" y="355"/>
                  </a:lnTo>
                  <a:lnTo>
                    <a:pt x="128" y="10"/>
                  </a:lnTo>
                  <a:lnTo>
                    <a:pt x="1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5" name="Freeform 55"/>
            <p:cNvSpPr/>
            <p:nvPr/>
          </p:nvSpPr>
          <p:spPr bwMode="auto">
            <a:xfrm>
              <a:off x="2616" y="2118"/>
              <a:ext cx="417" cy="322"/>
            </a:xfrm>
            <a:custGeom>
              <a:avLst/>
              <a:gdLst>
                <a:gd name="T0" fmla="*/ 0 w 417"/>
                <a:gd name="T1" fmla="*/ 10 h 322"/>
                <a:gd name="T2" fmla="*/ 408 w 417"/>
                <a:gd name="T3" fmla="*/ 322 h 322"/>
                <a:gd name="T4" fmla="*/ 417 w 417"/>
                <a:gd name="T5" fmla="*/ 310 h 322"/>
                <a:gd name="T6" fmla="*/ 15 w 417"/>
                <a:gd name="T7" fmla="*/ 0 h 322"/>
                <a:gd name="T8" fmla="*/ 0 w 417"/>
                <a:gd name="T9" fmla="*/ 10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7" h="322">
                  <a:moveTo>
                    <a:pt x="0" y="10"/>
                  </a:moveTo>
                  <a:lnTo>
                    <a:pt x="408" y="322"/>
                  </a:lnTo>
                  <a:lnTo>
                    <a:pt x="417" y="310"/>
                  </a:lnTo>
                  <a:lnTo>
                    <a:pt x="15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6" name="Freeform 56"/>
            <p:cNvSpPr/>
            <p:nvPr/>
          </p:nvSpPr>
          <p:spPr bwMode="auto">
            <a:xfrm>
              <a:off x="3054" y="1803"/>
              <a:ext cx="81" cy="618"/>
            </a:xfrm>
            <a:custGeom>
              <a:avLst/>
              <a:gdLst>
                <a:gd name="T0" fmla="*/ 69 w 81"/>
                <a:gd name="T1" fmla="*/ 0 h 618"/>
                <a:gd name="T2" fmla="*/ 0 w 81"/>
                <a:gd name="T3" fmla="*/ 618 h 618"/>
                <a:gd name="T4" fmla="*/ 10 w 81"/>
                <a:gd name="T5" fmla="*/ 618 h 618"/>
                <a:gd name="T6" fmla="*/ 81 w 81"/>
                <a:gd name="T7" fmla="*/ 0 h 618"/>
                <a:gd name="T8" fmla="*/ 69 w 81"/>
                <a:gd name="T9" fmla="*/ 0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618">
                  <a:moveTo>
                    <a:pt x="69" y="0"/>
                  </a:moveTo>
                  <a:lnTo>
                    <a:pt x="0" y="618"/>
                  </a:lnTo>
                  <a:lnTo>
                    <a:pt x="10" y="618"/>
                  </a:lnTo>
                  <a:lnTo>
                    <a:pt x="81" y="0"/>
                  </a:lnTo>
                  <a:lnTo>
                    <a:pt x="6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7" name="Freeform 57"/>
            <p:cNvSpPr/>
            <p:nvPr/>
          </p:nvSpPr>
          <p:spPr bwMode="auto">
            <a:xfrm>
              <a:off x="3135" y="1810"/>
              <a:ext cx="476" cy="474"/>
            </a:xfrm>
            <a:custGeom>
              <a:avLst/>
              <a:gdLst>
                <a:gd name="T0" fmla="*/ 0 w 476"/>
                <a:gd name="T1" fmla="*/ 0 h 474"/>
                <a:gd name="T2" fmla="*/ 469 w 476"/>
                <a:gd name="T3" fmla="*/ 474 h 474"/>
                <a:gd name="T4" fmla="*/ 476 w 476"/>
                <a:gd name="T5" fmla="*/ 471 h 474"/>
                <a:gd name="T6" fmla="*/ 9 w 476"/>
                <a:gd name="T7" fmla="*/ 0 h 474"/>
                <a:gd name="T8" fmla="*/ 0 w 476"/>
                <a:gd name="T9" fmla="*/ 0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6" h="474">
                  <a:moveTo>
                    <a:pt x="0" y="0"/>
                  </a:moveTo>
                  <a:lnTo>
                    <a:pt x="469" y="474"/>
                  </a:lnTo>
                  <a:lnTo>
                    <a:pt x="476" y="471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8" name="Freeform 58"/>
            <p:cNvSpPr/>
            <p:nvPr/>
          </p:nvSpPr>
          <p:spPr bwMode="auto">
            <a:xfrm>
              <a:off x="2938" y="2109"/>
              <a:ext cx="363" cy="696"/>
            </a:xfrm>
            <a:custGeom>
              <a:avLst/>
              <a:gdLst>
                <a:gd name="T0" fmla="*/ 358 w 363"/>
                <a:gd name="T1" fmla="*/ 0 h 696"/>
                <a:gd name="T2" fmla="*/ 0 w 363"/>
                <a:gd name="T3" fmla="*/ 696 h 696"/>
                <a:gd name="T4" fmla="*/ 12 w 363"/>
                <a:gd name="T5" fmla="*/ 696 h 696"/>
                <a:gd name="T6" fmla="*/ 363 w 363"/>
                <a:gd name="T7" fmla="*/ 9 h 696"/>
                <a:gd name="T8" fmla="*/ 358 w 363"/>
                <a:gd name="T9" fmla="*/ 0 h 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3" h="696">
                  <a:moveTo>
                    <a:pt x="358" y="0"/>
                  </a:moveTo>
                  <a:lnTo>
                    <a:pt x="0" y="696"/>
                  </a:lnTo>
                  <a:lnTo>
                    <a:pt x="12" y="696"/>
                  </a:lnTo>
                  <a:lnTo>
                    <a:pt x="363" y="9"/>
                  </a:lnTo>
                  <a:lnTo>
                    <a:pt x="35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9" name="Freeform 59"/>
            <p:cNvSpPr/>
            <p:nvPr/>
          </p:nvSpPr>
          <p:spPr bwMode="auto">
            <a:xfrm>
              <a:off x="3085" y="2296"/>
              <a:ext cx="516" cy="154"/>
            </a:xfrm>
            <a:custGeom>
              <a:avLst/>
              <a:gdLst>
                <a:gd name="T0" fmla="*/ 0 w 516"/>
                <a:gd name="T1" fmla="*/ 144 h 154"/>
                <a:gd name="T2" fmla="*/ 516 w 516"/>
                <a:gd name="T3" fmla="*/ 0 h 154"/>
                <a:gd name="T4" fmla="*/ 516 w 516"/>
                <a:gd name="T5" fmla="*/ 7 h 154"/>
                <a:gd name="T6" fmla="*/ 0 w 516"/>
                <a:gd name="T7" fmla="*/ 154 h 154"/>
                <a:gd name="T8" fmla="*/ 0 w 516"/>
                <a:gd name="T9" fmla="*/ 14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6" h="154">
                  <a:moveTo>
                    <a:pt x="0" y="144"/>
                  </a:moveTo>
                  <a:lnTo>
                    <a:pt x="516" y="0"/>
                  </a:lnTo>
                  <a:lnTo>
                    <a:pt x="516" y="7"/>
                  </a:lnTo>
                  <a:lnTo>
                    <a:pt x="0" y="154"/>
                  </a:lnTo>
                  <a:lnTo>
                    <a:pt x="0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0" name="Freeform 60"/>
            <p:cNvSpPr/>
            <p:nvPr/>
          </p:nvSpPr>
          <p:spPr bwMode="auto">
            <a:xfrm>
              <a:off x="3637" y="2106"/>
              <a:ext cx="571" cy="192"/>
            </a:xfrm>
            <a:custGeom>
              <a:avLst/>
              <a:gdLst>
                <a:gd name="T0" fmla="*/ 0 w 571"/>
                <a:gd name="T1" fmla="*/ 180 h 192"/>
                <a:gd name="T2" fmla="*/ 571 w 571"/>
                <a:gd name="T3" fmla="*/ 0 h 192"/>
                <a:gd name="T4" fmla="*/ 571 w 571"/>
                <a:gd name="T5" fmla="*/ 12 h 192"/>
                <a:gd name="T6" fmla="*/ 0 w 571"/>
                <a:gd name="T7" fmla="*/ 192 h 192"/>
                <a:gd name="T8" fmla="*/ 0 w 571"/>
                <a:gd name="T9" fmla="*/ 18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192">
                  <a:moveTo>
                    <a:pt x="0" y="180"/>
                  </a:moveTo>
                  <a:lnTo>
                    <a:pt x="571" y="0"/>
                  </a:lnTo>
                  <a:lnTo>
                    <a:pt x="571" y="12"/>
                  </a:lnTo>
                  <a:lnTo>
                    <a:pt x="0" y="192"/>
                  </a:lnTo>
                  <a:lnTo>
                    <a:pt x="0" y="1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1" name="Freeform 61"/>
            <p:cNvSpPr/>
            <p:nvPr/>
          </p:nvSpPr>
          <p:spPr bwMode="auto">
            <a:xfrm>
              <a:off x="4234" y="2106"/>
              <a:ext cx="521" cy="187"/>
            </a:xfrm>
            <a:custGeom>
              <a:avLst/>
              <a:gdLst>
                <a:gd name="T0" fmla="*/ 0 w 521"/>
                <a:gd name="T1" fmla="*/ 10 h 187"/>
                <a:gd name="T2" fmla="*/ 518 w 521"/>
                <a:gd name="T3" fmla="*/ 187 h 187"/>
                <a:gd name="T4" fmla="*/ 521 w 521"/>
                <a:gd name="T5" fmla="*/ 175 h 187"/>
                <a:gd name="T6" fmla="*/ 0 w 521"/>
                <a:gd name="T7" fmla="*/ 0 h 187"/>
                <a:gd name="T8" fmla="*/ 0 w 521"/>
                <a:gd name="T9" fmla="*/ 1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187">
                  <a:moveTo>
                    <a:pt x="0" y="10"/>
                  </a:moveTo>
                  <a:lnTo>
                    <a:pt x="518" y="187"/>
                  </a:lnTo>
                  <a:lnTo>
                    <a:pt x="521" y="175"/>
                  </a:lnTo>
                  <a:lnTo>
                    <a:pt x="0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2" name="Freeform 62"/>
            <p:cNvSpPr/>
            <p:nvPr/>
          </p:nvSpPr>
          <p:spPr bwMode="auto">
            <a:xfrm>
              <a:off x="4795" y="1749"/>
              <a:ext cx="329" cy="525"/>
            </a:xfrm>
            <a:custGeom>
              <a:avLst/>
              <a:gdLst>
                <a:gd name="T0" fmla="*/ 329 w 329"/>
                <a:gd name="T1" fmla="*/ 0 h 525"/>
                <a:gd name="T2" fmla="*/ 0 w 329"/>
                <a:gd name="T3" fmla="*/ 525 h 525"/>
                <a:gd name="T4" fmla="*/ 7 w 329"/>
                <a:gd name="T5" fmla="*/ 525 h 525"/>
                <a:gd name="T6" fmla="*/ 329 w 329"/>
                <a:gd name="T7" fmla="*/ 12 h 525"/>
                <a:gd name="T8" fmla="*/ 329 w 329"/>
                <a:gd name="T9" fmla="*/ 0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9" h="525">
                  <a:moveTo>
                    <a:pt x="329" y="0"/>
                  </a:moveTo>
                  <a:lnTo>
                    <a:pt x="0" y="525"/>
                  </a:lnTo>
                  <a:lnTo>
                    <a:pt x="7" y="525"/>
                  </a:lnTo>
                  <a:lnTo>
                    <a:pt x="329" y="12"/>
                  </a:lnTo>
                  <a:lnTo>
                    <a:pt x="3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3" name="Freeform 63"/>
            <p:cNvSpPr/>
            <p:nvPr/>
          </p:nvSpPr>
          <p:spPr bwMode="auto">
            <a:xfrm>
              <a:off x="5145" y="1756"/>
              <a:ext cx="52" cy="691"/>
            </a:xfrm>
            <a:custGeom>
              <a:avLst/>
              <a:gdLst>
                <a:gd name="T0" fmla="*/ 0 w 52"/>
                <a:gd name="T1" fmla="*/ 0 h 691"/>
                <a:gd name="T2" fmla="*/ 41 w 52"/>
                <a:gd name="T3" fmla="*/ 691 h 691"/>
                <a:gd name="T4" fmla="*/ 52 w 52"/>
                <a:gd name="T5" fmla="*/ 691 h 691"/>
                <a:gd name="T6" fmla="*/ 7 w 52"/>
                <a:gd name="T7" fmla="*/ 0 h 691"/>
                <a:gd name="T8" fmla="*/ 0 w 52"/>
                <a:gd name="T9" fmla="*/ 0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691">
                  <a:moveTo>
                    <a:pt x="0" y="0"/>
                  </a:moveTo>
                  <a:lnTo>
                    <a:pt x="41" y="691"/>
                  </a:lnTo>
                  <a:lnTo>
                    <a:pt x="52" y="691"/>
                  </a:lnTo>
                  <a:lnTo>
                    <a:pt x="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4" name="Freeform 64"/>
            <p:cNvSpPr/>
            <p:nvPr/>
          </p:nvSpPr>
          <p:spPr bwMode="auto">
            <a:xfrm>
              <a:off x="5204" y="2102"/>
              <a:ext cx="183" cy="355"/>
            </a:xfrm>
            <a:custGeom>
              <a:avLst/>
              <a:gdLst>
                <a:gd name="T0" fmla="*/ 171 w 183"/>
                <a:gd name="T1" fmla="*/ 0 h 355"/>
                <a:gd name="T2" fmla="*/ 0 w 183"/>
                <a:gd name="T3" fmla="*/ 345 h 355"/>
                <a:gd name="T4" fmla="*/ 10 w 183"/>
                <a:gd name="T5" fmla="*/ 355 h 355"/>
                <a:gd name="T6" fmla="*/ 183 w 183"/>
                <a:gd name="T7" fmla="*/ 0 h 355"/>
                <a:gd name="T8" fmla="*/ 171 w 183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3" h="355">
                  <a:moveTo>
                    <a:pt x="171" y="0"/>
                  </a:moveTo>
                  <a:lnTo>
                    <a:pt x="0" y="345"/>
                  </a:lnTo>
                  <a:lnTo>
                    <a:pt x="10" y="355"/>
                  </a:lnTo>
                  <a:lnTo>
                    <a:pt x="183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5" name="Freeform 65"/>
            <p:cNvSpPr/>
            <p:nvPr/>
          </p:nvSpPr>
          <p:spPr bwMode="auto">
            <a:xfrm>
              <a:off x="4795" y="2303"/>
              <a:ext cx="362" cy="173"/>
            </a:xfrm>
            <a:custGeom>
              <a:avLst/>
              <a:gdLst>
                <a:gd name="T0" fmla="*/ 0 w 362"/>
                <a:gd name="T1" fmla="*/ 9 h 173"/>
                <a:gd name="T2" fmla="*/ 362 w 362"/>
                <a:gd name="T3" fmla="*/ 173 h 173"/>
                <a:gd name="T4" fmla="*/ 362 w 362"/>
                <a:gd name="T5" fmla="*/ 156 h 173"/>
                <a:gd name="T6" fmla="*/ 0 w 362"/>
                <a:gd name="T7" fmla="*/ 0 h 173"/>
                <a:gd name="T8" fmla="*/ 0 w 362"/>
                <a:gd name="T9" fmla="*/ 9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2" h="173">
                  <a:moveTo>
                    <a:pt x="0" y="9"/>
                  </a:moveTo>
                  <a:lnTo>
                    <a:pt x="362" y="173"/>
                  </a:lnTo>
                  <a:lnTo>
                    <a:pt x="362" y="156"/>
                  </a:lnTo>
                  <a:lnTo>
                    <a:pt x="0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6" name="Freeform 66"/>
            <p:cNvSpPr/>
            <p:nvPr/>
          </p:nvSpPr>
          <p:spPr bwMode="auto">
            <a:xfrm>
              <a:off x="5086" y="2499"/>
              <a:ext cx="102" cy="462"/>
            </a:xfrm>
            <a:custGeom>
              <a:avLst/>
              <a:gdLst>
                <a:gd name="T0" fmla="*/ 95 w 102"/>
                <a:gd name="T1" fmla="*/ 0 h 462"/>
                <a:gd name="T2" fmla="*/ 0 w 102"/>
                <a:gd name="T3" fmla="*/ 462 h 462"/>
                <a:gd name="T4" fmla="*/ 12 w 102"/>
                <a:gd name="T5" fmla="*/ 462 h 462"/>
                <a:gd name="T6" fmla="*/ 102 w 102"/>
                <a:gd name="T7" fmla="*/ 0 h 462"/>
                <a:gd name="T8" fmla="*/ 95 w 102"/>
                <a:gd name="T9" fmla="*/ 0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462">
                  <a:moveTo>
                    <a:pt x="95" y="0"/>
                  </a:moveTo>
                  <a:lnTo>
                    <a:pt x="0" y="462"/>
                  </a:lnTo>
                  <a:lnTo>
                    <a:pt x="12" y="462"/>
                  </a:lnTo>
                  <a:lnTo>
                    <a:pt x="102" y="0"/>
                  </a:lnTo>
                  <a:lnTo>
                    <a:pt x="9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7" name="Freeform 67"/>
            <p:cNvSpPr/>
            <p:nvPr/>
          </p:nvSpPr>
          <p:spPr bwMode="auto">
            <a:xfrm>
              <a:off x="4724" y="2317"/>
              <a:ext cx="59" cy="663"/>
            </a:xfrm>
            <a:custGeom>
              <a:avLst/>
              <a:gdLst>
                <a:gd name="T0" fmla="*/ 50 w 59"/>
                <a:gd name="T1" fmla="*/ 0 h 663"/>
                <a:gd name="T2" fmla="*/ 0 w 59"/>
                <a:gd name="T3" fmla="*/ 663 h 663"/>
                <a:gd name="T4" fmla="*/ 9 w 59"/>
                <a:gd name="T5" fmla="*/ 663 h 663"/>
                <a:gd name="T6" fmla="*/ 59 w 59"/>
                <a:gd name="T7" fmla="*/ 0 h 663"/>
                <a:gd name="T8" fmla="*/ 50 w 59"/>
                <a:gd name="T9" fmla="*/ 0 h 6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663">
                  <a:moveTo>
                    <a:pt x="50" y="0"/>
                  </a:moveTo>
                  <a:lnTo>
                    <a:pt x="0" y="663"/>
                  </a:lnTo>
                  <a:lnTo>
                    <a:pt x="9" y="663"/>
                  </a:lnTo>
                  <a:lnTo>
                    <a:pt x="59" y="0"/>
                  </a:lnTo>
                  <a:lnTo>
                    <a:pt x="5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8" name="Freeform 68"/>
            <p:cNvSpPr/>
            <p:nvPr/>
          </p:nvSpPr>
          <p:spPr bwMode="auto">
            <a:xfrm>
              <a:off x="4740" y="2499"/>
              <a:ext cx="443" cy="481"/>
            </a:xfrm>
            <a:custGeom>
              <a:avLst/>
              <a:gdLst>
                <a:gd name="T0" fmla="*/ 436 w 443"/>
                <a:gd name="T1" fmla="*/ 0 h 481"/>
                <a:gd name="T2" fmla="*/ 0 w 443"/>
                <a:gd name="T3" fmla="*/ 476 h 481"/>
                <a:gd name="T4" fmla="*/ 7 w 443"/>
                <a:gd name="T5" fmla="*/ 481 h 481"/>
                <a:gd name="T6" fmla="*/ 443 w 443"/>
                <a:gd name="T7" fmla="*/ 0 h 481"/>
                <a:gd name="T8" fmla="*/ 436 w 443"/>
                <a:gd name="T9" fmla="*/ 0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3" h="481">
                  <a:moveTo>
                    <a:pt x="436" y="0"/>
                  </a:moveTo>
                  <a:lnTo>
                    <a:pt x="0" y="476"/>
                  </a:lnTo>
                  <a:lnTo>
                    <a:pt x="7" y="481"/>
                  </a:lnTo>
                  <a:lnTo>
                    <a:pt x="443" y="0"/>
                  </a:lnTo>
                  <a:lnTo>
                    <a:pt x="43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9" name="Freeform 69"/>
            <p:cNvSpPr/>
            <p:nvPr/>
          </p:nvSpPr>
          <p:spPr bwMode="auto">
            <a:xfrm>
              <a:off x="4996" y="2573"/>
              <a:ext cx="81" cy="388"/>
            </a:xfrm>
            <a:custGeom>
              <a:avLst/>
              <a:gdLst>
                <a:gd name="T0" fmla="*/ 0 w 81"/>
                <a:gd name="T1" fmla="*/ 0 h 388"/>
                <a:gd name="T2" fmla="*/ 69 w 81"/>
                <a:gd name="T3" fmla="*/ 388 h 388"/>
                <a:gd name="T4" fmla="*/ 81 w 81"/>
                <a:gd name="T5" fmla="*/ 388 h 388"/>
                <a:gd name="T6" fmla="*/ 10 w 81"/>
                <a:gd name="T7" fmla="*/ 0 h 388"/>
                <a:gd name="T8" fmla="*/ 0 w 8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388">
                  <a:moveTo>
                    <a:pt x="0" y="0"/>
                  </a:moveTo>
                  <a:lnTo>
                    <a:pt x="69" y="388"/>
                  </a:lnTo>
                  <a:lnTo>
                    <a:pt x="81" y="388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0" name="Freeform 70"/>
            <p:cNvSpPr/>
            <p:nvPr/>
          </p:nvSpPr>
          <p:spPr bwMode="auto">
            <a:xfrm>
              <a:off x="4186" y="2116"/>
              <a:ext cx="38" cy="594"/>
            </a:xfrm>
            <a:custGeom>
              <a:avLst/>
              <a:gdLst>
                <a:gd name="T0" fmla="*/ 31 w 38"/>
                <a:gd name="T1" fmla="*/ 2 h 594"/>
                <a:gd name="T2" fmla="*/ 0 w 38"/>
                <a:gd name="T3" fmla="*/ 594 h 594"/>
                <a:gd name="T4" fmla="*/ 7 w 38"/>
                <a:gd name="T5" fmla="*/ 594 h 594"/>
                <a:gd name="T6" fmla="*/ 38 w 38"/>
                <a:gd name="T7" fmla="*/ 0 h 594"/>
                <a:gd name="T8" fmla="*/ 31 w 38"/>
                <a:gd name="T9" fmla="*/ 2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594">
                  <a:moveTo>
                    <a:pt x="31" y="2"/>
                  </a:moveTo>
                  <a:lnTo>
                    <a:pt x="0" y="594"/>
                  </a:lnTo>
                  <a:lnTo>
                    <a:pt x="7" y="594"/>
                  </a:lnTo>
                  <a:lnTo>
                    <a:pt x="38" y="0"/>
                  </a:lnTo>
                  <a:lnTo>
                    <a:pt x="31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1" name="Freeform 71"/>
            <p:cNvSpPr/>
            <p:nvPr/>
          </p:nvSpPr>
          <p:spPr bwMode="auto">
            <a:xfrm>
              <a:off x="4201" y="2312"/>
              <a:ext cx="568" cy="415"/>
            </a:xfrm>
            <a:custGeom>
              <a:avLst/>
              <a:gdLst>
                <a:gd name="T0" fmla="*/ 0 w 568"/>
                <a:gd name="T1" fmla="*/ 405 h 415"/>
                <a:gd name="T2" fmla="*/ 563 w 568"/>
                <a:gd name="T3" fmla="*/ 0 h 415"/>
                <a:gd name="T4" fmla="*/ 568 w 568"/>
                <a:gd name="T5" fmla="*/ 7 h 415"/>
                <a:gd name="T6" fmla="*/ 0 w 568"/>
                <a:gd name="T7" fmla="*/ 415 h 415"/>
                <a:gd name="T8" fmla="*/ 0 w 568"/>
                <a:gd name="T9" fmla="*/ 405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8" h="415">
                  <a:moveTo>
                    <a:pt x="0" y="405"/>
                  </a:moveTo>
                  <a:lnTo>
                    <a:pt x="563" y="0"/>
                  </a:lnTo>
                  <a:lnTo>
                    <a:pt x="568" y="7"/>
                  </a:lnTo>
                  <a:lnTo>
                    <a:pt x="0" y="415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2" name="Freeform 72"/>
            <p:cNvSpPr/>
            <p:nvPr/>
          </p:nvSpPr>
          <p:spPr bwMode="auto">
            <a:xfrm>
              <a:off x="4198" y="2729"/>
              <a:ext cx="507" cy="272"/>
            </a:xfrm>
            <a:custGeom>
              <a:avLst/>
              <a:gdLst>
                <a:gd name="T0" fmla="*/ 0 w 507"/>
                <a:gd name="T1" fmla="*/ 9 h 272"/>
                <a:gd name="T2" fmla="*/ 497 w 507"/>
                <a:gd name="T3" fmla="*/ 272 h 272"/>
                <a:gd name="T4" fmla="*/ 507 w 507"/>
                <a:gd name="T5" fmla="*/ 268 h 272"/>
                <a:gd name="T6" fmla="*/ 5 w 507"/>
                <a:gd name="T7" fmla="*/ 0 h 272"/>
                <a:gd name="T8" fmla="*/ 0 w 507"/>
                <a:gd name="T9" fmla="*/ 9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72">
                  <a:moveTo>
                    <a:pt x="0" y="9"/>
                  </a:moveTo>
                  <a:lnTo>
                    <a:pt x="497" y="272"/>
                  </a:lnTo>
                  <a:lnTo>
                    <a:pt x="507" y="268"/>
                  </a:lnTo>
                  <a:lnTo>
                    <a:pt x="5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3" name="Freeform 73"/>
            <p:cNvSpPr/>
            <p:nvPr/>
          </p:nvSpPr>
          <p:spPr bwMode="auto">
            <a:xfrm>
              <a:off x="3627" y="2298"/>
              <a:ext cx="540" cy="431"/>
            </a:xfrm>
            <a:custGeom>
              <a:avLst/>
              <a:gdLst>
                <a:gd name="T0" fmla="*/ 0 w 540"/>
                <a:gd name="T1" fmla="*/ 10 h 431"/>
                <a:gd name="T2" fmla="*/ 540 w 540"/>
                <a:gd name="T3" fmla="*/ 431 h 431"/>
                <a:gd name="T4" fmla="*/ 540 w 540"/>
                <a:gd name="T5" fmla="*/ 417 h 431"/>
                <a:gd name="T6" fmla="*/ 8 w 540"/>
                <a:gd name="T7" fmla="*/ 0 h 431"/>
                <a:gd name="T8" fmla="*/ 0 w 540"/>
                <a:gd name="T9" fmla="*/ 1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431">
                  <a:moveTo>
                    <a:pt x="0" y="10"/>
                  </a:moveTo>
                  <a:lnTo>
                    <a:pt x="540" y="431"/>
                  </a:lnTo>
                  <a:lnTo>
                    <a:pt x="540" y="417"/>
                  </a:lnTo>
                  <a:lnTo>
                    <a:pt x="8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4" name="Freeform 74"/>
            <p:cNvSpPr/>
            <p:nvPr/>
          </p:nvSpPr>
          <p:spPr bwMode="auto">
            <a:xfrm>
              <a:off x="3495" y="2305"/>
              <a:ext cx="130" cy="621"/>
            </a:xfrm>
            <a:custGeom>
              <a:avLst/>
              <a:gdLst>
                <a:gd name="T0" fmla="*/ 125 w 130"/>
                <a:gd name="T1" fmla="*/ 0 h 621"/>
                <a:gd name="T2" fmla="*/ 0 w 130"/>
                <a:gd name="T3" fmla="*/ 621 h 621"/>
                <a:gd name="T4" fmla="*/ 9 w 130"/>
                <a:gd name="T5" fmla="*/ 621 h 621"/>
                <a:gd name="T6" fmla="*/ 130 w 130"/>
                <a:gd name="T7" fmla="*/ 5 h 621"/>
                <a:gd name="T8" fmla="*/ 125 w 130"/>
                <a:gd name="T9" fmla="*/ 0 h 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" h="621">
                  <a:moveTo>
                    <a:pt x="125" y="0"/>
                  </a:moveTo>
                  <a:lnTo>
                    <a:pt x="0" y="621"/>
                  </a:lnTo>
                  <a:lnTo>
                    <a:pt x="9" y="621"/>
                  </a:lnTo>
                  <a:lnTo>
                    <a:pt x="130" y="5"/>
                  </a:lnTo>
                  <a:lnTo>
                    <a:pt x="1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5" name="Freeform 75"/>
            <p:cNvSpPr/>
            <p:nvPr/>
          </p:nvSpPr>
          <p:spPr bwMode="auto">
            <a:xfrm>
              <a:off x="3054" y="2461"/>
              <a:ext cx="420" cy="465"/>
            </a:xfrm>
            <a:custGeom>
              <a:avLst/>
              <a:gdLst>
                <a:gd name="T0" fmla="*/ 0 w 420"/>
                <a:gd name="T1" fmla="*/ 8 h 465"/>
                <a:gd name="T2" fmla="*/ 412 w 420"/>
                <a:gd name="T3" fmla="*/ 465 h 465"/>
                <a:gd name="T4" fmla="*/ 420 w 420"/>
                <a:gd name="T5" fmla="*/ 465 h 465"/>
                <a:gd name="T6" fmla="*/ 12 w 420"/>
                <a:gd name="T7" fmla="*/ 0 h 465"/>
                <a:gd name="T8" fmla="*/ 0 w 420"/>
                <a:gd name="T9" fmla="*/ 8 h 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0" h="465">
                  <a:moveTo>
                    <a:pt x="0" y="8"/>
                  </a:moveTo>
                  <a:lnTo>
                    <a:pt x="412" y="465"/>
                  </a:lnTo>
                  <a:lnTo>
                    <a:pt x="420" y="465"/>
                  </a:lnTo>
                  <a:lnTo>
                    <a:pt x="12" y="0"/>
                  </a:ln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6" name="Freeform 76"/>
            <p:cNvSpPr/>
            <p:nvPr/>
          </p:nvSpPr>
          <p:spPr bwMode="auto">
            <a:xfrm>
              <a:off x="3519" y="2729"/>
              <a:ext cx="655" cy="223"/>
            </a:xfrm>
            <a:custGeom>
              <a:avLst/>
              <a:gdLst>
                <a:gd name="T0" fmla="*/ 0 w 655"/>
                <a:gd name="T1" fmla="*/ 213 h 223"/>
                <a:gd name="T2" fmla="*/ 655 w 655"/>
                <a:gd name="T3" fmla="*/ 0 h 223"/>
                <a:gd name="T4" fmla="*/ 655 w 655"/>
                <a:gd name="T5" fmla="*/ 9 h 223"/>
                <a:gd name="T6" fmla="*/ 0 w 655"/>
                <a:gd name="T7" fmla="*/ 223 h 223"/>
                <a:gd name="T8" fmla="*/ 0 w 655"/>
                <a:gd name="T9" fmla="*/ 213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5" h="223">
                  <a:moveTo>
                    <a:pt x="0" y="213"/>
                  </a:moveTo>
                  <a:lnTo>
                    <a:pt x="655" y="0"/>
                  </a:lnTo>
                  <a:lnTo>
                    <a:pt x="655" y="9"/>
                  </a:lnTo>
                  <a:lnTo>
                    <a:pt x="0" y="223"/>
                  </a:lnTo>
                  <a:lnTo>
                    <a:pt x="0" y="2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7" name="Freeform 77"/>
            <p:cNvSpPr/>
            <p:nvPr/>
          </p:nvSpPr>
          <p:spPr bwMode="auto">
            <a:xfrm>
              <a:off x="4066" y="2738"/>
              <a:ext cx="123" cy="495"/>
            </a:xfrm>
            <a:custGeom>
              <a:avLst/>
              <a:gdLst>
                <a:gd name="T0" fmla="*/ 118 w 123"/>
                <a:gd name="T1" fmla="*/ 0 h 495"/>
                <a:gd name="T2" fmla="*/ 0 w 123"/>
                <a:gd name="T3" fmla="*/ 495 h 495"/>
                <a:gd name="T4" fmla="*/ 7 w 123"/>
                <a:gd name="T5" fmla="*/ 495 h 495"/>
                <a:gd name="T6" fmla="*/ 123 w 123"/>
                <a:gd name="T7" fmla="*/ 0 h 495"/>
                <a:gd name="T8" fmla="*/ 118 w 123"/>
                <a:gd name="T9" fmla="*/ 0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495">
                  <a:moveTo>
                    <a:pt x="118" y="0"/>
                  </a:moveTo>
                  <a:lnTo>
                    <a:pt x="0" y="495"/>
                  </a:lnTo>
                  <a:lnTo>
                    <a:pt x="7" y="495"/>
                  </a:lnTo>
                  <a:lnTo>
                    <a:pt x="123" y="0"/>
                  </a:lnTo>
                  <a:lnTo>
                    <a:pt x="1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8" name="Freeform 78"/>
            <p:cNvSpPr/>
            <p:nvPr/>
          </p:nvSpPr>
          <p:spPr bwMode="auto">
            <a:xfrm>
              <a:off x="2957" y="2843"/>
              <a:ext cx="971" cy="42"/>
            </a:xfrm>
            <a:custGeom>
              <a:avLst/>
              <a:gdLst>
                <a:gd name="T0" fmla="*/ 0 w 971"/>
                <a:gd name="T1" fmla="*/ 0 h 42"/>
                <a:gd name="T2" fmla="*/ 971 w 971"/>
                <a:gd name="T3" fmla="*/ 30 h 42"/>
                <a:gd name="T4" fmla="*/ 971 w 971"/>
                <a:gd name="T5" fmla="*/ 42 h 42"/>
                <a:gd name="T6" fmla="*/ 0 w 971"/>
                <a:gd name="T7" fmla="*/ 7 h 42"/>
                <a:gd name="T8" fmla="*/ 0 w 971"/>
                <a:gd name="T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1" h="42">
                  <a:moveTo>
                    <a:pt x="0" y="0"/>
                  </a:moveTo>
                  <a:lnTo>
                    <a:pt x="971" y="30"/>
                  </a:lnTo>
                  <a:lnTo>
                    <a:pt x="971" y="42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9" name="Freeform 79"/>
            <p:cNvSpPr/>
            <p:nvPr/>
          </p:nvSpPr>
          <p:spPr bwMode="auto">
            <a:xfrm>
              <a:off x="2865" y="2902"/>
              <a:ext cx="597" cy="57"/>
            </a:xfrm>
            <a:custGeom>
              <a:avLst/>
              <a:gdLst>
                <a:gd name="T0" fmla="*/ 0 w 597"/>
                <a:gd name="T1" fmla="*/ 0 h 57"/>
                <a:gd name="T2" fmla="*/ 597 w 597"/>
                <a:gd name="T3" fmla="*/ 50 h 57"/>
                <a:gd name="T4" fmla="*/ 597 w 597"/>
                <a:gd name="T5" fmla="*/ 57 h 57"/>
                <a:gd name="T6" fmla="*/ 0 w 597"/>
                <a:gd name="T7" fmla="*/ 12 h 57"/>
                <a:gd name="T8" fmla="*/ 0 w 597"/>
                <a:gd name="T9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57">
                  <a:moveTo>
                    <a:pt x="0" y="0"/>
                  </a:moveTo>
                  <a:lnTo>
                    <a:pt x="597" y="50"/>
                  </a:lnTo>
                  <a:lnTo>
                    <a:pt x="597" y="57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0" name="Freeform 80"/>
            <p:cNvSpPr/>
            <p:nvPr/>
          </p:nvSpPr>
          <p:spPr bwMode="auto">
            <a:xfrm>
              <a:off x="2844" y="2916"/>
              <a:ext cx="61" cy="268"/>
            </a:xfrm>
            <a:custGeom>
              <a:avLst/>
              <a:gdLst>
                <a:gd name="T0" fmla="*/ 0 w 61"/>
                <a:gd name="T1" fmla="*/ 0 h 268"/>
                <a:gd name="T2" fmla="*/ 54 w 61"/>
                <a:gd name="T3" fmla="*/ 268 h 268"/>
                <a:gd name="T4" fmla="*/ 61 w 61"/>
                <a:gd name="T5" fmla="*/ 268 h 268"/>
                <a:gd name="T6" fmla="*/ 12 w 61"/>
                <a:gd name="T7" fmla="*/ 0 h 268"/>
                <a:gd name="T8" fmla="*/ 0 w 61"/>
                <a:gd name="T9" fmla="*/ 0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268">
                  <a:moveTo>
                    <a:pt x="0" y="0"/>
                  </a:moveTo>
                  <a:lnTo>
                    <a:pt x="54" y="268"/>
                  </a:lnTo>
                  <a:lnTo>
                    <a:pt x="61" y="26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1" name="Freeform 81"/>
            <p:cNvSpPr/>
            <p:nvPr/>
          </p:nvSpPr>
          <p:spPr bwMode="auto">
            <a:xfrm>
              <a:off x="2851" y="2909"/>
              <a:ext cx="608" cy="519"/>
            </a:xfrm>
            <a:custGeom>
              <a:avLst/>
              <a:gdLst>
                <a:gd name="T0" fmla="*/ 0 w 608"/>
                <a:gd name="T1" fmla="*/ 9 h 519"/>
                <a:gd name="T2" fmla="*/ 601 w 608"/>
                <a:gd name="T3" fmla="*/ 519 h 519"/>
                <a:gd name="T4" fmla="*/ 608 w 608"/>
                <a:gd name="T5" fmla="*/ 509 h 519"/>
                <a:gd name="T6" fmla="*/ 7 w 608"/>
                <a:gd name="T7" fmla="*/ 0 h 519"/>
                <a:gd name="T8" fmla="*/ 0 w 608"/>
                <a:gd name="T9" fmla="*/ 9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8" h="519">
                  <a:moveTo>
                    <a:pt x="0" y="9"/>
                  </a:moveTo>
                  <a:lnTo>
                    <a:pt x="601" y="519"/>
                  </a:lnTo>
                  <a:lnTo>
                    <a:pt x="608" y="509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2" name="Freeform 82"/>
            <p:cNvSpPr/>
            <p:nvPr/>
          </p:nvSpPr>
          <p:spPr bwMode="auto">
            <a:xfrm>
              <a:off x="3474" y="2985"/>
              <a:ext cx="21" cy="421"/>
            </a:xfrm>
            <a:custGeom>
              <a:avLst/>
              <a:gdLst>
                <a:gd name="T0" fmla="*/ 11 w 21"/>
                <a:gd name="T1" fmla="*/ 7 h 421"/>
                <a:gd name="T2" fmla="*/ 0 w 21"/>
                <a:gd name="T3" fmla="*/ 421 h 421"/>
                <a:gd name="T4" fmla="*/ 11 w 21"/>
                <a:gd name="T5" fmla="*/ 421 h 421"/>
                <a:gd name="T6" fmla="*/ 21 w 21"/>
                <a:gd name="T7" fmla="*/ 0 h 421"/>
                <a:gd name="T8" fmla="*/ 11 w 21"/>
                <a:gd name="T9" fmla="*/ 7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421">
                  <a:moveTo>
                    <a:pt x="11" y="7"/>
                  </a:moveTo>
                  <a:lnTo>
                    <a:pt x="0" y="421"/>
                  </a:lnTo>
                  <a:lnTo>
                    <a:pt x="11" y="421"/>
                  </a:lnTo>
                  <a:lnTo>
                    <a:pt x="21" y="0"/>
                  </a:lnTo>
                  <a:lnTo>
                    <a:pt x="11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3" name="Freeform 83"/>
            <p:cNvSpPr/>
            <p:nvPr/>
          </p:nvSpPr>
          <p:spPr bwMode="auto">
            <a:xfrm>
              <a:off x="3519" y="2959"/>
              <a:ext cx="520" cy="296"/>
            </a:xfrm>
            <a:custGeom>
              <a:avLst/>
              <a:gdLst>
                <a:gd name="T0" fmla="*/ 0 w 520"/>
                <a:gd name="T1" fmla="*/ 16 h 296"/>
                <a:gd name="T2" fmla="*/ 509 w 520"/>
                <a:gd name="T3" fmla="*/ 296 h 296"/>
                <a:gd name="T4" fmla="*/ 520 w 520"/>
                <a:gd name="T5" fmla="*/ 286 h 296"/>
                <a:gd name="T6" fmla="*/ 0 w 520"/>
                <a:gd name="T7" fmla="*/ 0 h 296"/>
                <a:gd name="T8" fmla="*/ 0 w 520"/>
                <a:gd name="T9" fmla="*/ 16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0" h="296">
                  <a:moveTo>
                    <a:pt x="0" y="16"/>
                  </a:moveTo>
                  <a:lnTo>
                    <a:pt x="509" y="296"/>
                  </a:lnTo>
                  <a:lnTo>
                    <a:pt x="520" y="286"/>
                  </a:lnTo>
                  <a:lnTo>
                    <a:pt x="0" y="0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4" name="Freeform 84"/>
            <p:cNvSpPr/>
            <p:nvPr/>
          </p:nvSpPr>
          <p:spPr bwMode="auto">
            <a:xfrm>
              <a:off x="4082" y="3011"/>
              <a:ext cx="616" cy="246"/>
            </a:xfrm>
            <a:custGeom>
              <a:avLst/>
              <a:gdLst>
                <a:gd name="T0" fmla="*/ 0 w 616"/>
                <a:gd name="T1" fmla="*/ 232 h 246"/>
                <a:gd name="T2" fmla="*/ 616 w 616"/>
                <a:gd name="T3" fmla="*/ 0 h 246"/>
                <a:gd name="T4" fmla="*/ 616 w 616"/>
                <a:gd name="T5" fmla="*/ 12 h 246"/>
                <a:gd name="T6" fmla="*/ 0 w 616"/>
                <a:gd name="T7" fmla="*/ 246 h 246"/>
                <a:gd name="T8" fmla="*/ 0 w 616"/>
                <a:gd name="T9" fmla="*/ 232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6" h="246">
                  <a:moveTo>
                    <a:pt x="0" y="232"/>
                  </a:moveTo>
                  <a:lnTo>
                    <a:pt x="616" y="0"/>
                  </a:lnTo>
                  <a:lnTo>
                    <a:pt x="616" y="12"/>
                  </a:lnTo>
                  <a:lnTo>
                    <a:pt x="0" y="246"/>
                  </a:lnTo>
                  <a:lnTo>
                    <a:pt x="0" y="2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5" name="Freeform 85"/>
            <p:cNvSpPr/>
            <p:nvPr/>
          </p:nvSpPr>
          <p:spPr bwMode="auto">
            <a:xfrm>
              <a:off x="4755" y="2992"/>
              <a:ext cx="284" cy="19"/>
            </a:xfrm>
            <a:custGeom>
              <a:avLst/>
              <a:gdLst>
                <a:gd name="T0" fmla="*/ 0 w 284"/>
                <a:gd name="T1" fmla="*/ 7 h 19"/>
                <a:gd name="T2" fmla="*/ 284 w 284"/>
                <a:gd name="T3" fmla="*/ 0 h 19"/>
                <a:gd name="T4" fmla="*/ 284 w 284"/>
                <a:gd name="T5" fmla="*/ 7 h 19"/>
                <a:gd name="T6" fmla="*/ 0 w 284"/>
                <a:gd name="T7" fmla="*/ 19 h 19"/>
                <a:gd name="T8" fmla="*/ 0 w 284"/>
                <a:gd name="T9" fmla="*/ 7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4" h="19">
                  <a:moveTo>
                    <a:pt x="0" y="7"/>
                  </a:moveTo>
                  <a:lnTo>
                    <a:pt x="284" y="0"/>
                  </a:lnTo>
                  <a:lnTo>
                    <a:pt x="284" y="7"/>
                  </a:lnTo>
                  <a:lnTo>
                    <a:pt x="0" y="19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6" name="Freeform 86"/>
            <p:cNvSpPr/>
            <p:nvPr/>
          </p:nvSpPr>
          <p:spPr bwMode="auto">
            <a:xfrm>
              <a:off x="4343" y="3013"/>
              <a:ext cx="360" cy="452"/>
            </a:xfrm>
            <a:custGeom>
              <a:avLst/>
              <a:gdLst>
                <a:gd name="T0" fmla="*/ 360 w 360"/>
                <a:gd name="T1" fmla="*/ 0 h 452"/>
                <a:gd name="T2" fmla="*/ 0 w 360"/>
                <a:gd name="T3" fmla="*/ 452 h 452"/>
                <a:gd name="T4" fmla="*/ 16 w 360"/>
                <a:gd name="T5" fmla="*/ 452 h 452"/>
                <a:gd name="T6" fmla="*/ 360 w 360"/>
                <a:gd name="T7" fmla="*/ 10 h 452"/>
                <a:gd name="T8" fmla="*/ 360 w 360"/>
                <a:gd name="T9" fmla="*/ 0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0" h="452">
                  <a:moveTo>
                    <a:pt x="360" y="0"/>
                  </a:moveTo>
                  <a:lnTo>
                    <a:pt x="0" y="452"/>
                  </a:lnTo>
                  <a:lnTo>
                    <a:pt x="16" y="452"/>
                  </a:lnTo>
                  <a:lnTo>
                    <a:pt x="360" y="10"/>
                  </a:lnTo>
                  <a:lnTo>
                    <a:pt x="36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7" name="Freeform 87"/>
            <p:cNvSpPr/>
            <p:nvPr/>
          </p:nvSpPr>
          <p:spPr bwMode="auto">
            <a:xfrm>
              <a:off x="4532" y="3023"/>
              <a:ext cx="180" cy="270"/>
            </a:xfrm>
            <a:custGeom>
              <a:avLst/>
              <a:gdLst>
                <a:gd name="T0" fmla="*/ 171 w 180"/>
                <a:gd name="T1" fmla="*/ 0 h 270"/>
                <a:gd name="T2" fmla="*/ 0 w 180"/>
                <a:gd name="T3" fmla="*/ 262 h 270"/>
                <a:gd name="T4" fmla="*/ 14 w 180"/>
                <a:gd name="T5" fmla="*/ 270 h 270"/>
                <a:gd name="T6" fmla="*/ 180 w 180"/>
                <a:gd name="T7" fmla="*/ 0 h 270"/>
                <a:gd name="T8" fmla="*/ 171 w 180"/>
                <a:gd name="T9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0" h="270">
                  <a:moveTo>
                    <a:pt x="171" y="0"/>
                  </a:moveTo>
                  <a:lnTo>
                    <a:pt x="0" y="262"/>
                  </a:lnTo>
                  <a:lnTo>
                    <a:pt x="14" y="270"/>
                  </a:lnTo>
                  <a:lnTo>
                    <a:pt x="180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8" name="Freeform 88"/>
            <p:cNvSpPr/>
            <p:nvPr/>
          </p:nvSpPr>
          <p:spPr bwMode="auto">
            <a:xfrm>
              <a:off x="4352" y="3330"/>
              <a:ext cx="149" cy="143"/>
            </a:xfrm>
            <a:custGeom>
              <a:avLst/>
              <a:gdLst>
                <a:gd name="T0" fmla="*/ 149 w 149"/>
                <a:gd name="T1" fmla="*/ 0 h 143"/>
                <a:gd name="T2" fmla="*/ 0 w 149"/>
                <a:gd name="T3" fmla="*/ 133 h 143"/>
                <a:gd name="T4" fmla="*/ 7 w 149"/>
                <a:gd name="T5" fmla="*/ 143 h 143"/>
                <a:gd name="T6" fmla="*/ 149 w 149"/>
                <a:gd name="T7" fmla="*/ 8 h 143"/>
                <a:gd name="T8" fmla="*/ 149 w 149"/>
                <a:gd name="T9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143">
                  <a:moveTo>
                    <a:pt x="149" y="0"/>
                  </a:moveTo>
                  <a:lnTo>
                    <a:pt x="0" y="133"/>
                  </a:lnTo>
                  <a:lnTo>
                    <a:pt x="7" y="143"/>
                  </a:lnTo>
                  <a:lnTo>
                    <a:pt x="149" y="8"/>
                  </a:lnTo>
                  <a:lnTo>
                    <a:pt x="14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9" name="Freeform 89"/>
            <p:cNvSpPr/>
            <p:nvPr/>
          </p:nvSpPr>
          <p:spPr bwMode="auto">
            <a:xfrm>
              <a:off x="3497" y="3262"/>
              <a:ext cx="542" cy="166"/>
            </a:xfrm>
            <a:custGeom>
              <a:avLst/>
              <a:gdLst>
                <a:gd name="T0" fmla="*/ 0 w 542"/>
                <a:gd name="T1" fmla="*/ 151 h 166"/>
                <a:gd name="T2" fmla="*/ 533 w 542"/>
                <a:gd name="T3" fmla="*/ 0 h 166"/>
                <a:gd name="T4" fmla="*/ 542 w 542"/>
                <a:gd name="T5" fmla="*/ 9 h 166"/>
                <a:gd name="T6" fmla="*/ 0 w 542"/>
                <a:gd name="T7" fmla="*/ 166 h 166"/>
                <a:gd name="T8" fmla="*/ 0 w 542"/>
                <a:gd name="T9" fmla="*/ 151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2" h="166">
                  <a:moveTo>
                    <a:pt x="0" y="151"/>
                  </a:moveTo>
                  <a:lnTo>
                    <a:pt x="533" y="0"/>
                  </a:lnTo>
                  <a:lnTo>
                    <a:pt x="542" y="9"/>
                  </a:lnTo>
                  <a:lnTo>
                    <a:pt x="0" y="166"/>
                  </a:lnTo>
                  <a:lnTo>
                    <a:pt x="0" y="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0" name="Freeform 90"/>
            <p:cNvSpPr/>
            <p:nvPr/>
          </p:nvSpPr>
          <p:spPr bwMode="auto">
            <a:xfrm>
              <a:off x="3509" y="3430"/>
              <a:ext cx="789" cy="61"/>
            </a:xfrm>
            <a:custGeom>
              <a:avLst/>
              <a:gdLst>
                <a:gd name="T0" fmla="*/ 0 w 789"/>
                <a:gd name="T1" fmla="*/ 0 h 61"/>
                <a:gd name="T2" fmla="*/ 789 w 789"/>
                <a:gd name="T3" fmla="*/ 52 h 61"/>
                <a:gd name="T4" fmla="*/ 789 w 789"/>
                <a:gd name="T5" fmla="*/ 61 h 61"/>
                <a:gd name="T6" fmla="*/ 0 w 789"/>
                <a:gd name="T7" fmla="*/ 7 h 61"/>
                <a:gd name="T8" fmla="*/ 0 w 789"/>
                <a:gd name="T9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9" h="61">
                  <a:moveTo>
                    <a:pt x="0" y="0"/>
                  </a:moveTo>
                  <a:lnTo>
                    <a:pt x="789" y="52"/>
                  </a:lnTo>
                  <a:lnTo>
                    <a:pt x="789" y="61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1" name="Freeform 91"/>
            <p:cNvSpPr/>
            <p:nvPr/>
          </p:nvSpPr>
          <p:spPr bwMode="auto">
            <a:xfrm>
              <a:off x="4066" y="3267"/>
              <a:ext cx="234" cy="210"/>
            </a:xfrm>
            <a:custGeom>
              <a:avLst/>
              <a:gdLst>
                <a:gd name="T0" fmla="*/ 0 w 234"/>
                <a:gd name="T1" fmla="*/ 0 h 210"/>
                <a:gd name="T2" fmla="*/ 234 w 234"/>
                <a:gd name="T3" fmla="*/ 210 h 210"/>
                <a:gd name="T4" fmla="*/ 234 w 234"/>
                <a:gd name="T5" fmla="*/ 198 h 210"/>
                <a:gd name="T6" fmla="*/ 11 w 234"/>
                <a:gd name="T7" fmla="*/ 0 h 210"/>
                <a:gd name="T8" fmla="*/ 0 w 234"/>
                <a:gd name="T9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210">
                  <a:moveTo>
                    <a:pt x="0" y="0"/>
                  </a:moveTo>
                  <a:lnTo>
                    <a:pt x="234" y="210"/>
                  </a:lnTo>
                  <a:lnTo>
                    <a:pt x="234" y="198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2" name="Oval 92"/>
            <p:cNvSpPr>
              <a:spLocks noChangeArrowheads="1"/>
            </p:cNvSpPr>
            <p:nvPr/>
          </p:nvSpPr>
          <p:spPr bwMode="auto">
            <a:xfrm>
              <a:off x="2830" y="965"/>
              <a:ext cx="78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3" name="Oval 93"/>
            <p:cNvSpPr>
              <a:spLocks noChangeArrowheads="1"/>
            </p:cNvSpPr>
            <p:nvPr/>
          </p:nvSpPr>
          <p:spPr bwMode="auto">
            <a:xfrm>
              <a:off x="3374" y="1076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4" name="Oval 94"/>
            <p:cNvSpPr>
              <a:spLocks noChangeArrowheads="1"/>
            </p:cNvSpPr>
            <p:nvPr/>
          </p:nvSpPr>
          <p:spPr bwMode="auto">
            <a:xfrm>
              <a:off x="3424" y="719"/>
              <a:ext cx="69" cy="6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5" name="Oval 95"/>
            <p:cNvSpPr>
              <a:spLocks noChangeArrowheads="1"/>
            </p:cNvSpPr>
            <p:nvPr/>
          </p:nvSpPr>
          <p:spPr bwMode="auto">
            <a:xfrm>
              <a:off x="3623" y="593"/>
              <a:ext cx="78" cy="8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6" name="Oval 96"/>
            <p:cNvSpPr>
              <a:spLocks noChangeArrowheads="1"/>
            </p:cNvSpPr>
            <p:nvPr/>
          </p:nvSpPr>
          <p:spPr bwMode="auto">
            <a:xfrm>
              <a:off x="4044" y="984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7" name="Oval 97"/>
            <p:cNvSpPr>
              <a:spLocks noChangeArrowheads="1"/>
            </p:cNvSpPr>
            <p:nvPr/>
          </p:nvSpPr>
          <p:spPr bwMode="auto">
            <a:xfrm>
              <a:off x="4399" y="832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8" name="Oval 98"/>
            <p:cNvSpPr>
              <a:spLocks noChangeArrowheads="1"/>
            </p:cNvSpPr>
            <p:nvPr/>
          </p:nvSpPr>
          <p:spPr bwMode="auto">
            <a:xfrm>
              <a:off x="4700" y="1076"/>
              <a:ext cx="69" cy="6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9" name="Oval 99"/>
            <p:cNvSpPr>
              <a:spLocks noChangeArrowheads="1"/>
            </p:cNvSpPr>
            <p:nvPr/>
          </p:nvSpPr>
          <p:spPr bwMode="auto">
            <a:xfrm>
              <a:off x="4745" y="2263"/>
              <a:ext cx="64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0" name="Oval 100"/>
            <p:cNvSpPr>
              <a:spLocks noChangeArrowheads="1"/>
            </p:cNvSpPr>
            <p:nvPr/>
          </p:nvSpPr>
          <p:spPr bwMode="auto">
            <a:xfrm>
              <a:off x="3800" y="1583"/>
              <a:ext cx="50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1" name="Oval 101"/>
            <p:cNvSpPr>
              <a:spLocks noChangeArrowheads="1"/>
            </p:cNvSpPr>
            <p:nvPr/>
          </p:nvSpPr>
          <p:spPr bwMode="auto">
            <a:xfrm>
              <a:off x="4949" y="2499"/>
              <a:ext cx="92" cy="9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2" name="Oval 102"/>
            <p:cNvSpPr>
              <a:spLocks noChangeArrowheads="1"/>
            </p:cNvSpPr>
            <p:nvPr/>
          </p:nvSpPr>
          <p:spPr bwMode="auto">
            <a:xfrm>
              <a:off x="4272" y="1706"/>
              <a:ext cx="106" cy="10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3" name="Oval 103"/>
            <p:cNvSpPr>
              <a:spLocks noChangeArrowheads="1"/>
            </p:cNvSpPr>
            <p:nvPr/>
          </p:nvSpPr>
          <p:spPr bwMode="auto">
            <a:xfrm>
              <a:off x="4518" y="1550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4" name="Oval 104"/>
            <p:cNvSpPr>
              <a:spLocks noChangeArrowheads="1"/>
            </p:cNvSpPr>
            <p:nvPr/>
          </p:nvSpPr>
          <p:spPr bwMode="auto">
            <a:xfrm>
              <a:off x="5032" y="1124"/>
              <a:ext cx="85" cy="8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5" name="Oval 105"/>
            <p:cNvSpPr>
              <a:spLocks noChangeArrowheads="1"/>
            </p:cNvSpPr>
            <p:nvPr/>
          </p:nvSpPr>
          <p:spPr bwMode="auto">
            <a:xfrm>
              <a:off x="5039" y="1536"/>
              <a:ext cx="92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6" name="Oval 106"/>
            <p:cNvSpPr>
              <a:spLocks noChangeArrowheads="1"/>
            </p:cNvSpPr>
            <p:nvPr/>
          </p:nvSpPr>
          <p:spPr bwMode="auto">
            <a:xfrm>
              <a:off x="5155" y="2440"/>
              <a:ext cx="66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7" name="Oval 107"/>
            <p:cNvSpPr>
              <a:spLocks noChangeArrowheads="1"/>
            </p:cNvSpPr>
            <p:nvPr/>
          </p:nvSpPr>
          <p:spPr bwMode="auto">
            <a:xfrm>
              <a:off x="5342" y="2040"/>
              <a:ext cx="83" cy="8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8" name="Oval 108"/>
            <p:cNvSpPr>
              <a:spLocks noChangeArrowheads="1"/>
            </p:cNvSpPr>
            <p:nvPr/>
          </p:nvSpPr>
          <p:spPr bwMode="auto">
            <a:xfrm>
              <a:off x="4196" y="2078"/>
              <a:ext cx="47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9" name="Oval 109"/>
            <p:cNvSpPr>
              <a:spLocks noChangeArrowheads="1"/>
            </p:cNvSpPr>
            <p:nvPr/>
          </p:nvSpPr>
          <p:spPr bwMode="auto">
            <a:xfrm>
              <a:off x="4293" y="3454"/>
              <a:ext cx="76" cy="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0" name="Oval 110"/>
            <p:cNvSpPr>
              <a:spLocks noChangeArrowheads="1"/>
            </p:cNvSpPr>
            <p:nvPr/>
          </p:nvSpPr>
          <p:spPr bwMode="auto">
            <a:xfrm>
              <a:off x="4482" y="3274"/>
              <a:ext cx="74" cy="7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1" name="Oval 111"/>
            <p:cNvSpPr>
              <a:spLocks noChangeArrowheads="1"/>
            </p:cNvSpPr>
            <p:nvPr/>
          </p:nvSpPr>
          <p:spPr bwMode="auto">
            <a:xfrm>
              <a:off x="4693" y="2971"/>
              <a:ext cx="62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2" name="Oval 112"/>
            <p:cNvSpPr>
              <a:spLocks noChangeArrowheads="1"/>
            </p:cNvSpPr>
            <p:nvPr/>
          </p:nvSpPr>
          <p:spPr bwMode="auto">
            <a:xfrm>
              <a:off x="5039" y="2954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3" name="Oval 113"/>
            <p:cNvSpPr>
              <a:spLocks noChangeArrowheads="1"/>
            </p:cNvSpPr>
            <p:nvPr/>
          </p:nvSpPr>
          <p:spPr bwMode="auto">
            <a:xfrm>
              <a:off x="4025" y="3224"/>
              <a:ext cx="62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4" name="Oval 114"/>
            <p:cNvSpPr>
              <a:spLocks noChangeArrowheads="1"/>
            </p:cNvSpPr>
            <p:nvPr/>
          </p:nvSpPr>
          <p:spPr bwMode="auto">
            <a:xfrm>
              <a:off x="3381" y="1169"/>
              <a:ext cx="59" cy="5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5" name="Oval 115"/>
            <p:cNvSpPr>
              <a:spLocks noChangeArrowheads="1"/>
            </p:cNvSpPr>
            <p:nvPr/>
          </p:nvSpPr>
          <p:spPr bwMode="auto">
            <a:xfrm>
              <a:off x="2574" y="2073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6" name="Oval 116"/>
            <p:cNvSpPr>
              <a:spLocks noChangeArrowheads="1"/>
            </p:cNvSpPr>
            <p:nvPr/>
          </p:nvSpPr>
          <p:spPr bwMode="auto">
            <a:xfrm>
              <a:off x="2410" y="2459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7" name="Oval 117"/>
            <p:cNvSpPr>
              <a:spLocks noChangeArrowheads="1"/>
            </p:cNvSpPr>
            <p:nvPr/>
          </p:nvSpPr>
          <p:spPr bwMode="auto">
            <a:xfrm>
              <a:off x="2867" y="3174"/>
              <a:ext cx="79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8" name="Oval 118"/>
            <p:cNvSpPr>
              <a:spLocks noChangeArrowheads="1"/>
            </p:cNvSpPr>
            <p:nvPr/>
          </p:nvSpPr>
          <p:spPr bwMode="auto">
            <a:xfrm>
              <a:off x="2811" y="2862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9" name="Oval 119"/>
            <p:cNvSpPr>
              <a:spLocks noChangeArrowheads="1"/>
            </p:cNvSpPr>
            <p:nvPr/>
          </p:nvSpPr>
          <p:spPr bwMode="auto">
            <a:xfrm>
              <a:off x="2867" y="2791"/>
              <a:ext cx="95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0" name="Oval 120"/>
            <p:cNvSpPr>
              <a:spLocks noChangeArrowheads="1"/>
            </p:cNvSpPr>
            <p:nvPr/>
          </p:nvSpPr>
          <p:spPr bwMode="auto">
            <a:xfrm>
              <a:off x="2410" y="1635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1" name="Oval 121"/>
            <p:cNvSpPr>
              <a:spLocks noChangeArrowheads="1"/>
            </p:cNvSpPr>
            <p:nvPr/>
          </p:nvSpPr>
          <p:spPr bwMode="auto">
            <a:xfrm>
              <a:off x="3599" y="2270"/>
              <a:ext cx="45" cy="4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2" name="Oval 122"/>
            <p:cNvSpPr>
              <a:spLocks noChangeArrowheads="1"/>
            </p:cNvSpPr>
            <p:nvPr/>
          </p:nvSpPr>
          <p:spPr bwMode="auto">
            <a:xfrm>
              <a:off x="3462" y="2918"/>
              <a:ext cx="59" cy="6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3" name="Oval 123"/>
            <p:cNvSpPr>
              <a:spLocks noChangeArrowheads="1"/>
            </p:cNvSpPr>
            <p:nvPr/>
          </p:nvSpPr>
          <p:spPr bwMode="auto">
            <a:xfrm>
              <a:off x="3594" y="3449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4" name="Oval 124"/>
            <p:cNvSpPr>
              <a:spLocks noChangeArrowheads="1"/>
            </p:cNvSpPr>
            <p:nvPr/>
          </p:nvSpPr>
          <p:spPr bwMode="auto">
            <a:xfrm>
              <a:off x="3445" y="3399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5" name="Oval 125"/>
            <p:cNvSpPr>
              <a:spLocks noChangeArrowheads="1"/>
            </p:cNvSpPr>
            <p:nvPr/>
          </p:nvSpPr>
          <p:spPr bwMode="auto">
            <a:xfrm>
              <a:off x="2792" y="1270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6" name="Oval 126"/>
            <p:cNvSpPr>
              <a:spLocks noChangeArrowheads="1"/>
            </p:cNvSpPr>
            <p:nvPr/>
          </p:nvSpPr>
          <p:spPr bwMode="auto">
            <a:xfrm>
              <a:off x="2564" y="1756"/>
              <a:ext cx="95" cy="9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7" name="Oval 127"/>
            <p:cNvSpPr>
              <a:spLocks noChangeArrowheads="1"/>
            </p:cNvSpPr>
            <p:nvPr/>
          </p:nvSpPr>
          <p:spPr bwMode="auto">
            <a:xfrm>
              <a:off x="3107" y="1756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8" name="Oval 128"/>
            <p:cNvSpPr>
              <a:spLocks noChangeArrowheads="1"/>
            </p:cNvSpPr>
            <p:nvPr/>
          </p:nvSpPr>
          <p:spPr bwMode="auto">
            <a:xfrm>
              <a:off x="3263" y="2030"/>
              <a:ext cx="99" cy="1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9" name="Oval 129"/>
            <p:cNvSpPr>
              <a:spLocks noChangeArrowheads="1"/>
            </p:cNvSpPr>
            <p:nvPr/>
          </p:nvSpPr>
          <p:spPr bwMode="auto">
            <a:xfrm>
              <a:off x="3021" y="2412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0" name="Oval 130"/>
            <p:cNvSpPr>
              <a:spLocks noChangeArrowheads="1"/>
            </p:cNvSpPr>
            <p:nvPr/>
          </p:nvSpPr>
          <p:spPr bwMode="auto">
            <a:xfrm>
              <a:off x="3919" y="2828"/>
              <a:ext cx="102" cy="10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1" name="Oval 131"/>
            <p:cNvSpPr>
              <a:spLocks noChangeArrowheads="1"/>
            </p:cNvSpPr>
            <p:nvPr/>
          </p:nvSpPr>
          <p:spPr bwMode="auto">
            <a:xfrm>
              <a:off x="4163" y="2705"/>
              <a:ext cx="45" cy="4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2" name="Oval 132"/>
            <p:cNvSpPr>
              <a:spLocks noChangeArrowheads="1"/>
            </p:cNvSpPr>
            <p:nvPr/>
          </p:nvSpPr>
          <p:spPr bwMode="auto">
            <a:xfrm>
              <a:off x="4281" y="638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3" name="Freeform 133"/>
            <p:cNvSpPr/>
            <p:nvPr/>
          </p:nvSpPr>
          <p:spPr bwMode="auto">
            <a:xfrm>
              <a:off x="2893" y="641"/>
              <a:ext cx="744" cy="357"/>
            </a:xfrm>
            <a:custGeom>
              <a:avLst/>
              <a:gdLst>
                <a:gd name="T0" fmla="*/ 0 w 744"/>
                <a:gd name="T1" fmla="*/ 343 h 357"/>
                <a:gd name="T2" fmla="*/ 734 w 744"/>
                <a:gd name="T3" fmla="*/ 0 h 357"/>
                <a:gd name="T4" fmla="*/ 744 w 744"/>
                <a:gd name="T5" fmla="*/ 11 h 357"/>
                <a:gd name="T6" fmla="*/ 8 w 744"/>
                <a:gd name="T7" fmla="*/ 357 h 357"/>
                <a:gd name="T8" fmla="*/ 0 w 744"/>
                <a:gd name="T9" fmla="*/ 343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4" h="357">
                  <a:moveTo>
                    <a:pt x="0" y="343"/>
                  </a:moveTo>
                  <a:lnTo>
                    <a:pt x="734" y="0"/>
                  </a:lnTo>
                  <a:lnTo>
                    <a:pt x="744" y="11"/>
                  </a:lnTo>
                  <a:lnTo>
                    <a:pt x="8" y="357"/>
                  </a:lnTo>
                  <a:lnTo>
                    <a:pt x="0" y="3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4" name="Freeform 134"/>
            <p:cNvSpPr/>
            <p:nvPr/>
          </p:nvSpPr>
          <p:spPr bwMode="auto">
            <a:xfrm>
              <a:off x="3694" y="633"/>
              <a:ext cx="592" cy="50"/>
            </a:xfrm>
            <a:custGeom>
              <a:avLst/>
              <a:gdLst>
                <a:gd name="T0" fmla="*/ 0 w 592"/>
                <a:gd name="T1" fmla="*/ 0 h 50"/>
                <a:gd name="T2" fmla="*/ 592 w 592"/>
                <a:gd name="T3" fmla="*/ 41 h 50"/>
                <a:gd name="T4" fmla="*/ 592 w 592"/>
                <a:gd name="T5" fmla="*/ 50 h 50"/>
                <a:gd name="T6" fmla="*/ 0 w 592"/>
                <a:gd name="T7" fmla="*/ 12 h 50"/>
                <a:gd name="T8" fmla="*/ 0 w 592"/>
                <a:gd name="T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50">
                  <a:moveTo>
                    <a:pt x="0" y="0"/>
                  </a:moveTo>
                  <a:lnTo>
                    <a:pt x="592" y="41"/>
                  </a:lnTo>
                  <a:lnTo>
                    <a:pt x="592" y="50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5" name="Freeform 135"/>
            <p:cNvSpPr/>
            <p:nvPr/>
          </p:nvSpPr>
          <p:spPr bwMode="auto">
            <a:xfrm>
              <a:off x="3694" y="641"/>
              <a:ext cx="713" cy="234"/>
            </a:xfrm>
            <a:custGeom>
              <a:avLst/>
              <a:gdLst>
                <a:gd name="T0" fmla="*/ 0 w 713"/>
                <a:gd name="T1" fmla="*/ 7 h 234"/>
                <a:gd name="T2" fmla="*/ 713 w 713"/>
                <a:gd name="T3" fmla="*/ 234 h 234"/>
                <a:gd name="T4" fmla="*/ 713 w 713"/>
                <a:gd name="T5" fmla="*/ 222 h 234"/>
                <a:gd name="T6" fmla="*/ 0 w 713"/>
                <a:gd name="T7" fmla="*/ 0 h 234"/>
                <a:gd name="T8" fmla="*/ 0 w 713"/>
                <a:gd name="T9" fmla="*/ 7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3" h="234">
                  <a:moveTo>
                    <a:pt x="0" y="7"/>
                  </a:moveTo>
                  <a:lnTo>
                    <a:pt x="713" y="234"/>
                  </a:lnTo>
                  <a:lnTo>
                    <a:pt x="713" y="222"/>
                  </a:lnTo>
                  <a:lnTo>
                    <a:pt x="0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6" name="Freeform 136"/>
            <p:cNvSpPr/>
            <p:nvPr/>
          </p:nvSpPr>
          <p:spPr bwMode="auto">
            <a:xfrm>
              <a:off x="4338" y="697"/>
              <a:ext cx="705" cy="464"/>
            </a:xfrm>
            <a:custGeom>
              <a:avLst/>
              <a:gdLst>
                <a:gd name="T0" fmla="*/ 0 w 705"/>
                <a:gd name="T1" fmla="*/ 15 h 464"/>
                <a:gd name="T2" fmla="*/ 701 w 705"/>
                <a:gd name="T3" fmla="*/ 464 h 464"/>
                <a:gd name="T4" fmla="*/ 705 w 705"/>
                <a:gd name="T5" fmla="*/ 457 h 464"/>
                <a:gd name="T6" fmla="*/ 7 w 705"/>
                <a:gd name="T7" fmla="*/ 0 h 464"/>
                <a:gd name="T8" fmla="*/ 0 w 705"/>
                <a:gd name="T9" fmla="*/ 15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5" h="464">
                  <a:moveTo>
                    <a:pt x="0" y="15"/>
                  </a:moveTo>
                  <a:lnTo>
                    <a:pt x="701" y="464"/>
                  </a:lnTo>
                  <a:lnTo>
                    <a:pt x="705" y="457"/>
                  </a:lnTo>
                  <a:lnTo>
                    <a:pt x="7" y="0"/>
                  </a:lnTo>
                  <a:lnTo>
                    <a:pt x="0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7" name="Freeform 137"/>
            <p:cNvSpPr/>
            <p:nvPr/>
          </p:nvSpPr>
          <p:spPr bwMode="auto">
            <a:xfrm>
              <a:off x="5086" y="2111"/>
              <a:ext cx="301" cy="850"/>
            </a:xfrm>
            <a:custGeom>
              <a:avLst/>
              <a:gdLst>
                <a:gd name="T0" fmla="*/ 301 w 301"/>
                <a:gd name="T1" fmla="*/ 0 h 850"/>
                <a:gd name="T2" fmla="*/ 12 w 301"/>
                <a:gd name="T3" fmla="*/ 850 h 850"/>
                <a:gd name="T4" fmla="*/ 0 w 301"/>
                <a:gd name="T5" fmla="*/ 850 h 850"/>
                <a:gd name="T6" fmla="*/ 289 w 301"/>
                <a:gd name="T7" fmla="*/ 0 h 850"/>
                <a:gd name="T8" fmla="*/ 301 w 301"/>
                <a:gd name="T9" fmla="*/ 0 h 8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1" h="850">
                  <a:moveTo>
                    <a:pt x="301" y="0"/>
                  </a:moveTo>
                  <a:lnTo>
                    <a:pt x="12" y="850"/>
                  </a:lnTo>
                  <a:lnTo>
                    <a:pt x="0" y="850"/>
                  </a:lnTo>
                  <a:lnTo>
                    <a:pt x="289" y="0"/>
                  </a:lnTo>
                  <a:lnTo>
                    <a:pt x="30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8" name="Freeform 138"/>
            <p:cNvSpPr/>
            <p:nvPr/>
          </p:nvSpPr>
          <p:spPr bwMode="auto">
            <a:xfrm>
              <a:off x="4359" y="3018"/>
              <a:ext cx="703" cy="469"/>
            </a:xfrm>
            <a:custGeom>
              <a:avLst/>
              <a:gdLst>
                <a:gd name="T0" fmla="*/ 0 w 703"/>
                <a:gd name="T1" fmla="*/ 469 h 469"/>
                <a:gd name="T2" fmla="*/ 703 w 703"/>
                <a:gd name="T3" fmla="*/ 5 h 469"/>
                <a:gd name="T4" fmla="*/ 692 w 703"/>
                <a:gd name="T5" fmla="*/ 0 h 469"/>
                <a:gd name="T6" fmla="*/ 0 w 703"/>
                <a:gd name="T7" fmla="*/ 459 h 469"/>
                <a:gd name="T8" fmla="*/ 0 w 703"/>
                <a:gd name="T9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3" h="469">
                  <a:moveTo>
                    <a:pt x="0" y="469"/>
                  </a:moveTo>
                  <a:lnTo>
                    <a:pt x="703" y="5"/>
                  </a:lnTo>
                  <a:lnTo>
                    <a:pt x="692" y="0"/>
                  </a:lnTo>
                  <a:lnTo>
                    <a:pt x="0" y="459"/>
                  </a:lnTo>
                  <a:lnTo>
                    <a:pt x="0" y="4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9" name="Freeform 139"/>
            <p:cNvSpPr/>
            <p:nvPr/>
          </p:nvSpPr>
          <p:spPr bwMode="auto">
            <a:xfrm>
              <a:off x="2929" y="3229"/>
              <a:ext cx="521" cy="213"/>
            </a:xfrm>
            <a:custGeom>
              <a:avLst/>
              <a:gdLst>
                <a:gd name="T0" fmla="*/ 0 w 521"/>
                <a:gd name="T1" fmla="*/ 11 h 213"/>
                <a:gd name="T2" fmla="*/ 521 w 521"/>
                <a:gd name="T3" fmla="*/ 213 h 213"/>
                <a:gd name="T4" fmla="*/ 521 w 521"/>
                <a:gd name="T5" fmla="*/ 196 h 213"/>
                <a:gd name="T6" fmla="*/ 7 w 521"/>
                <a:gd name="T7" fmla="*/ 0 h 213"/>
                <a:gd name="T8" fmla="*/ 0 w 521"/>
                <a:gd name="T9" fmla="*/ 11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213">
                  <a:moveTo>
                    <a:pt x="0" y="11"/>
                  </a:moveTo>
                  <a:lnTo>
                    <a:pt x="521" y="213"/>
                  </a:lnTo>
                  <a:lnTo>
                    <a:pt x="521" y="196"/>
                  </a:lnTo>
                  <a:lnTo>
                    <a:pt x="7" y="0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0" name="Freeform 140"/>
            <p:cNvSpPr/>
            <p:nvPr/>
          </p:nvSpPr>
          <p:spPr bwMode="auto">
            <a:xfrm>
              <a:off x="2460" y="2537"/>
              <a:ext cx="431" cy="658"/>
            </a:xfrm>
            <a:custGeom>
              <a:avLst/>
              <a:gdLst>
                <a:gd name="T0" fmla="*/ 0 w 431"/>
                <a:gd name="T1" fmla="*/ 0 h 658"/>
                <a:gd name="T2" fmla="*/ 419 w 431"/>
                <a:gd name="T3" fmla="*/ 658 h 658"/>
                <a:gd name="T4" fmla="*/ 431 w 431"/>
                <a:gd name="T5" fmla="*/ 651 h 658"/>
                <a:gd name="T6" fmla="*/ 12 w 431"/>
                <a:gd name="T7" fmla="*/ 0 h 658"/>
                <a:gd name="T8" fmla="*/ 0 w 431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1" h="658">
                  <a:moveTo>
                    <a:pt x="0" y="0"/>
                  </a:moveTo>
                  <a:lnTo>
                    <a:pt x="419" y="658"/>
                  </a:lnTo>
                  <a:lnTo>
                    <a:pt x="431" y="651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1" name="Rectangle 141"/>
            <p:cNvSpPr>
              <a:spLocks noChangeArrowheads="1"/>
            </p:cNvSpPr>
            <p:nvPr/>
          </p:nvSpPr>
          <p:spPr bwMode="auto">
            <a:xfrm>
              <a:off x="2446" y="1716"/>
              <a:ext cx="9" cy="76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2" name="Freeform 142"/>
            <p:cNvSpPr/>
            <p:nvPr/>
          </p:nvSpPr>
          <p:spPr bwMode="auto">
            <a:xfrm>
              <a:off x="2467" y="1026"/>
              <a:ext cx="393" cy="635"/>
            </a:xfrm>
            <a:custGeom>
              <a:avLst/>
              <a:gdLst>
                <a:gd name="T0" fmla="*/ 0 w 393"/>
                <a:gd name="T1" fmla="*/ 623 h 635"/>
                <a:gd name="T2" fmla="*/ 381 w 393"/>
                <a:gd name="T3" fmla="*/ 0 h 635"/>
                <a:gd name="T4" fmla="*/ 393 w 393"/>
                <a:gd name="T5" fmla="*/ 0 h 635"/>
                <a:gd name="T6" fmla="*/ 12 w 393"/>
                <a:gd name="T7" fmla="*/ 635 h 635"/>
                <a:gd name="T8" fmla="*/ 0 w 393"/>
                <a:gd name="T9" fmla="*/ 623 h 6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3" h="635">
                  <a:moveTo>
                    <a:pt x="0" y="623"/>
                  </a:moveTo>
                  <a:lnTo>
                    <a:pt x="381" y="0"/>
                  </a:lnTo>
                  <a:lnTo>
                    <a:pt x="393" y="0"/>
                  </a:lnTo>
                  <a:lnTo>
                    <a:pt x="12" y="635"/>
                  </a:lnTo>
                  <a:lnTo>
                    <a:pt x="0" y="6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3" name="Freeform 143"/>
            <p:cNvSpPr/>
            <p:nvPr/>
          </p:nvSpPr>
          <p:spPr bwMode="auto">
            <a:xfrm>
              <a:off x="2616" y="1034"/>
              <a:ext cx="247" cy="741"/>
            </a:xfrm>
            <a:custGeom>
              <a:avLst/>
              <a:gdLst>
                <a:gd name="T0" fmla="*/ 235 w 247"/>
                <a:gd name="T1" fmla="*/ 0 h 741"/>
                <a:gd name="T2" fmla="*/ 0 w 247"/>
                <a:gd name="T3" fmla="*/ 734 h 741"/>
                <a:gd name="T4" fmla="*/ 17 w 247"/>
                <a:gd name="T5" fmla="*/ 741 h 741"/>
                <a:gd name="T6" fmla="*/ 247 w 247"/>
                <a:gd name="T7" fmla="*/ 0 h 741"/>
                <a:gd name="T8" fmla="*/ 235 w 247"/>
                <a:gd name="T9" fmla="*/ 0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741">
                  <a:moveTo>
                    <a:pt x="235" y="0"/>
                  </a:moveTo>
                  <a:lnTo>
                    <a:pt x="0" y="734"/>
                  </a:lnTo>
                  <a:lnTo>
                    <a:pt x="17" y="741"/>
                  </a:lnTo>
                  <a:lnTo>
                    <a:pt x="247" y="0"/>
                  </a:lnTo>
                  <a:lnTo>
                    <a:pt x="2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4" name="Freeform 144"/>
            <p:cNvSpPr/>
            <p:nvPr/>
          </p:nvSpPr>
          <p:spPr bwMode="auto">
            <a:xfrm>
              <a:off x="3429" y="659"/>
              <a:ext cx="222" cy="431"/>
            </a:xfrm>
            <a:custGeom>
              <a:avLst/>
              <a:gdLst>
                <a:gd name="T0" fmla="*/ 208 w 222"/>
                <a:gd name="T1" fmla="*/ 0 h 431"/>
                <a:gd name="T2" fmla="*/ 0 w 222"/>
                <a:gd name="T3" fmla="*/ 424 h 431"/>
                <a:gd name="T4" fmla="*/ 9 w 222"/>
                <a:gd name="T5" fmla="*/ 431 h 431"/>
                <a:gd name="T6" fmla="*/ 222 w 222"/>
                <a:gd name="T7" fmla="*/ 0 h 431"/>
                <a:gd name="T8" fmla="*/ 208 w 222"/>
                <a:gd name="T9" fmla="*/ 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2" h="431">
                  <a:moveTo>
                    <a:pt x="208" y="0"/>
                  </a:moveTo>
                  <a:lnTo>
                    <a:pt x="0" y="424"/>
                  </a:lnTo>
                  <a:lnTo>
                    <a:pt x="9" y="431"/>
                  </a:lnTo>
                  <a:lnTo>
                    <a:pt x="222" y="0"/>
                  </a:lnTo>
                  <a:lnTo>
                    <a:pt x="20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5" name="Freeform 145"/>
            <p:cNvSpPr/>
            <p:nvPr/>
          </p:nvSpPr>
          <p:spPr bwMode="auto">
            <a:xfrm>
              <a:off x="3455" y="882"/>
              <a:ext cx="961" cy="239"/>
            </a:xfrm>
            <a:custGeom>
              <a:avLst/>
              <a:gdLst>
                <a:gd name="T0" fmla="*/ 0 w 961"/>
                <a:gd name="T1" fmla="*/ 225 h 239"/>
                <a:gd name="T2" fmla="*/ 961 w 961"/>
                <a:gd name="T3" fmla="*/ 0 h 239"/>
                <a:gd name="T4" fmla="*/ 961 w 961"/>
                <a:gd name="T5" fmla="*/ 12 h 239"/>
                <a:gd name="T6" fmla="*/ 0 w 961"/>
                <a:gd name="T7" fmla="*/ 239 h 239"/>
                <a:gd name="T8" fmla="*/ 0 w 961"/>
                <a:gd name="T9" fmla="*/ 225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1" h="239">
                  <a:moveTo>
                    <a:pt x="0" y="225"/>
                  </a:moveTo>
                  <a:lnTo>
                    <a:pt x="961" y="0"/>
                  </a:lnTo>
                  <a:lnTo>
                    <a:pt x="961" y="12"/>
                  </a:lnTo>
                  <a:lnTo>
                    <a:pt x="0" y="239"/>
                  </a:lnTo>
                  <a:lnTo>
                    <a:pt x="0" y="2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6" name="Freeform 146"/>
            <p:cNvSpPr/>
            <p:nvPr/>
          </p:nvSpPr>
          <p:spPr bwMode="auto">
            <a:xfrm>
              <a:off x="3445" y="1131"/>
              <a:ext cx="838" cy="608"/>
            </a:xfrm>
            <a:custGeom>
              <a:avLst/>
              <a:gdLst>
                <a:gd name="T0" fmla="*/ 0 w 838"/>
                <a:gd name="T1" fmla="*/ 0 h 608"/>
                <a:gd name="T2" fmla="*/ 838 w 838"/>
                <a:gd name="T3" fmla="*/ 594 h 608"/>
                <a:gd name="T4" fmla="*/ 829 w 838"/>
                <a:gd name="T5" fmla="*/ 608 h 608"/>
                <a:gd name="T6" fmla="*/ 0 w 838"/>
                <a:gd name="T7" fmla="*/ 16 h 608"/>
                <a:gd name="T8" fmla="*/ 0 w 838"/>
                <a:gd name="T9" fmla="*/ 0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8" h="608">
                  <a:moveTo>
                    <a:pt x="0" y="0"/>
                  </a:moveTo>
                  <a:lnTo>
                    <a:pt x="838" y="594"/>
                  </a:lnTo>
                  <a:lnTo>
                    <a:pt x="829" y="608"/>
                  </a:lnTo>
                  <a:lnTo>
                    <a:pt x="0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7" name="Freeform 147"/>
            <p:cNvSpPr/>
            <p:nvPr/>
          </p:nvSpPr>
          <p:spPr bwMode="auto">
            <a:xfrm>
              <a:off x="2455" y="1839"/>
              <a:ext cx="159" cy="637"/>
            </a:xfrm>
            <a:custGeom>
              <a:avLst/>
              <a:gdLst>
                <a:gd name="T0" fmla="*/ 147 w 159"/>
                <a:gd name="T1" fmla="*/ 0 h 637"/>
                <a:gd name="T2" fmla="*/ 0 w 159"/>
                <a:gd name="T3" fmla="*/ 637 h 637"/>
                <a:gd name="T4" fmla="*/ 17 w 159"/>
                <a:gd name="T5" fmla="*/ 637 h 637"/>
                <a:gd name="T6" fmla="*/ 159 w 159"/>
                <a:gd name="T7" fmla="*/ 0 h 637"/>
                <a:gd name="T8" fmla="*/ 147 w 159"/>
                <a:gd name="T9" fmla="*/ 0 h 6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637">
                  <a:moveTo>
                    <a:pt x="147" y="0"/>
                  </a:moveTo>
                  <a:lnTo>
                    <a:pt x="0" y="637"/>
                  </a:lnTo>
                  <a:lnTo>
                    <a:pt x="17" y="637"/>
                  </a:lnTo>
                  <a:lnTo>
                    <a:pt x="159" y="0"/>
                  </a:lnTo>
                  <a:lnTo>
                    <a:pt x="14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8" name="Freeform 148"/>
            <p:cNvSpPr/>
            <p:nvPr/>
          </p:nvSpPr>
          <p:spPr bwMode="auto">
            <a:xfrm>
              <a:off x="4326" y="700"/>
              <a:ext cx="107" cy="147"/>
            </a:xfrm>
            <a:custGeom>
              <a:avLst/>
              <a:gdLst>
                <a:gd name="T0" fmla="*/ 0 w 107"/>
                <a:gd name="T1" fmla="*/ 12 h 147"/>
                <a:gd name="T2" fmla="*/ 90 w 107"/>
                <a:gd name="T3" fmla="*/ 147 h 147"/>
                <a:gd name="T4" fmla="*/ 107 w 107"/>
                <a:gd name="T5" fmla="*/ 147 h 147"/>
                <a:gd name="T6" fmla="*/ 12 w 107"/>
                <a:gd name="T7" fmla="*/ 0 h 147"/>
                <a:gd name="T8" fmla="*/ 0 w 107"/>
                <a:gd name="T9" fmla="*/ 12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" h="147">
                  <a:moveTo>
                    <a:pt x="0" y="12"/>
                  </a:moveTo>
                  <a:lnTo>
                    <a:pt x="90" y="147"/>
                  </a:lnTo>
                  <a:lnTo>
                    <a:pt x="107" y="147"/>
                  </a:lnTo>
                  <a:lnTo>
                    <a:pt x="12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9" name="Freeform 149"/>
            <p:cNvSpPr/>
            <p:nvPr/>
          </p:nvSpPr>
          <p:spPr bwMode="auto">
            <a:xfrm>
              <a:off x="4475" y="882"/>
              <a:ext cx="564" cy="279"/>
            </a:xfrm>
            <a:custGeom>
              <a:avLst/>
              <a:gdLst>
                <a:gd name="T0" fmla="*/ 0 w 564"/>
                <a:gd name="T1" fmla="*/ 17 h 279"/>
                <a:gd name="T2" fmla="*/ 564 w 564"/>
                <a:gd name="T3" fmla="*/ 279 h 279"/>
                <a:gd name="T4" fmla="*/ 564 w 564"/>
                <a:gd name="T5" fmla="*/ 268 h 279"/>
                <a:gd name="T6" fmla="*/ 0 w 564"/>
                <a:gd name="T7" fmla="*/ 0 h 279"/>
                <a:gd name="T8" fmla="*/ 0 w 564"/>
                <a:gd name="T9" fmla="*/ 17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4" h="279">
                  <a:moveTo>
                    <a:pt x="0" y="17"/>
                  </a:moveTo>
                  <a:lnTo>
                    <a:pt x="564" y="279"/>
                  </a:lnTo>
                  <a:lnTo>
                    <a:pt x="564" y="268"/>
                  </a:lnTo>
                  <a:lnTo>
                    <a:pt x="0" y="0"/>
                  </a:lnTo>
                  <a:lnTo>
                    <a:pt x="0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0" name="Freeform 150"/>
            <p:cNvSpPr/>
            <p:nvPr/>
          </p:nvSpPr>
          <p:spPr bwMode="auto">
            <a:xfrm>
              <a:off x="4461" y="899"/>
              <a:ext cx="592" cy="658"/>
            </a:xfrm>
            <a:custGeom>
              <a:avLst/>
              <a:gdLst>
                <a:gd name="T0" fmla="*/ 0 w 592"/>
                <a:gd name="T1" fmla="*/ 7 h 658"/>
                <a:gd name="T2" fmla="*/ 582 w 592"/>
                <a:gd name="T3" fmla="*/ 658 h 658"/>
                <a:gd name="T4" fmla="*/ 592 w 592"/>
                <a:gd name="T5" fmla="*/ 648 h 658"/>
                <a:gd name="T6" fmla="*/ 14 w 592"/>
                <a:gd name="T7" fmla="*/ 0 h 658"/>
                <a:gd name="T8" fmla="*/ 0 w 592"/>
                <a:gd name="T9" fmla="*/ 7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658">
                  <a:moveTo>
                    <a:pt x="0" y="7"/>
                  </a:moveTo>
                  <a:lnTo>
                    <a:pt x="582" y="658"/>
                  </a:lnTo>
                  <a:lnTo>
                    <a:pt x="592" y="648"/>
                  </a:lnTo>
                  <a:lnTo>
                    <a:pt x="14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1" name="Freeform 151"/>
            <p:cNvSpPr/>
            <p:nvPr/>
          </p:nvSpPr>
          <p:spPr bwMode="auto">
            <a:xfrm>
              <a:off x="4324" y="913"/>
              <a:ext cx="123" cy="795"/>
            </a:xfrm>
            <a:custGeom>
              <a:avLst/>
              <a:gdLst>
                <a:gd name="T0" fmla="*/ 111 w 123"/>
                <a:gd name="T1" fmla="*/ 0 h 795"/>
                <a:gd name="T2" fmla="*/ 0 w 123"/>
                <a:gd name="T3" fmla="*/ 795 h 795"/>
                <a:gd name="T4" fmla="*/ 16 w 123"/>
                <a:gd name="T5" fmla="*/ 795 h 795"/>
                <a:gd name="T6" fmla="*/ 123 w 123"/>
                <a:gd name="T7" fmla="*/ 0 h 795"/>
                <a:gd name="T8" fmla="*/ 111 w 123"/>
                <a:gd name="T9" fmla="*/ 0 h 7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795">
                  <a:moveTo>
                    <a:pt x="111" y="0"/>
                  </a:moveTo>
                  <a:lnTo>
                    <a:pt x="0" y="795"/>
                  </a:lnTo>
                  <a:lnTo>
                    <a:pt x="16" y="795"/>
                  </a:lnTo>
                  <a:lnTo>
                    <a:pt x="123" y="0"/>
                  </a:lnTo>
                  <a:lnTo>
                    <a:pt x="11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2" name="Freeform 152"/>
            <p:cNvSpPr/>
            <p:nvPr/>
          </p:nvSpPr>
          <p:spPr bwMode="auto">
            <a:xfrm>
              <a:off x="4345" y="1796"/>
              <a:ext cx="424" cy="485"/>
            </a:xfrm>
            <a:custGeom>
              <a:avLst/>
              <a:gdLst>
                <a:gd name="T0" fmla="*/ 0 w 424"/>
                <a:gd name="T1" fmla="*/ 5 h 485"/>
                <a:gd name="T2" fmla="*/ 410 w 424"/>
                <a:gd name="T3" fmla="*/ 485 h 485"/>
                <a:gd name="T4" fmla="*/ 424 w 424"/>
                <a:gd name="T5" fmla="*/ 478 h 485"/>
                <a:gd name="T6" fmla="*/ 14 w 424"/>
                <a:gd name="T7" fmla="*/ 0 h 485"/>
                <a:gd name="T8" fmla="*/ 0 w 424"/>
                <a:gd name="T9" fmla="*/ 5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4" h="485">
                  <a:moveTo>
                    <a:pt x="0" y="5"/>
                  </a:moveTo>
                  <a:lnTo>
                    <a:pt x="410" y="485"/>
                  </a:lnTo>
                  <a:lnTo>
                    <a:pt x="424" y="478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3" name="Freeform 153"/>
            <p:cNvSpPr/>
            <p:nvPr/>
          </p:nvSpPr>
          <p:spPr bwMode="auto">
            <a:xfrm>
              <a:off x="2477" y="2518"/>
              <a:ext cx="414" cy="308"/>
            </a:xfrm>
            <a:custGeom>
              <a:avLst/>
              <a:gdLst>
                <a:gd name="T0" fmla="*/ 0 w 414"/>
                <a:gd name="T1" fmla="*/ 7 h 308"/>
                <a:gd name="T2" fmla="*/ 402 w 414"/>
                <a:gd name="T3" fmla="*/ 308 h 308"/>
                <a:gd name="T4" fmla="*/ 414 w 414"/>
                <a:gd name="T5" fmla="*/ 299 h 308"/>
                <a:gd name="T6" fmla="*/ 9 w 414"/>
                <a:gd name="T7" fmla="*/ 0 h 308"/>
                <a:gd name="T8" fmla="*/ 0 w 414"/>
                <a:gd name="T9" fmla="*/ 7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4" h="308">
                  <a:moveTo>
                    <a:pt x="0" y="7"/>
                  </a:moveTo>
                  <a:lnTo>
                    <a:pt x="402" y="308"/>
                  </a:lnTo>
                  <a:lnTo>
                    <a:pt x="414" y="299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4" name="Freeform 154"/>
            <p:cNvSpPr/>
            <p:nvPr/>
          </p:nvSpPr>
          <p:spPr bwMode="auto">
            <a:xfrm>
              <a:off x="4994" y="1621"/>
              <a:ext cx="80" cy="885"/>
            </a:xfrm>
            <a:custGeom>
              <a:avLst/>
              <a:gdLst>
                <a:gd name="T0" fmla="*/ 73 w 80"/>
                <a:gd name="T1" fmla="*/ 0 h 885"/>
                <a:gd name="T2" fmla="*/ 0 w 80"/>
                <a:gd name="T3" fmla="*/ 885 h 885"/>
                <a:gd name="T4" fmla="*/ 9 w 80"/>
                <a:gd name="T5" fmla="*/ 885 h 885"/>
                <a:gd name="T6" fmla="*/ 80 w 80"/>
                <a:gd name="T7" fmla="*/ 0 h 885"/>
                <a:gd name="T8" fmla="*/ 73 w 80"/>
                <a:gd name="T9" fmla="*/ 0 h 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885">
                  <a:moveTo>
                    <a:pt x="73" y="0"/>
                  </a:moveTo>
                  <a:lnTo>
                    <a:pt x="0" y="885"/>
                  </a:lnTo>
                  <a:lnTo>
                    <a:pt x="9" y="885"/>
                  </a:lnTo>
                  <a:lnTo>
                    <a:pt x="80" y="0"/>
                  </a:lnTo>
                  <a:lnTo>
                    <a:pt x="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5" name="Freeform 155"/>
            <p:cNvSpPr/>
            <p:nvPr/>
          </p:nvSpPr>
          <p:spPr bwMode="auto">
            <a:xfrm>
              <a:off x="5022" y="2104"/>
              <a:ext cx="355" cy="412"/>
            </a:xfrm>
            <a:custGeom>
              <a:avLst/>
              <a:gdLst>
                <a:gd name="T0" fmla="*/ 0 w 355"/>
                <a:gd name="T1" fmla="*/ 405 h 412"/>
                <a:gd name="T2" fmla="*/ 344 w 355"/>
                <a:gd name="T3" fmla="*/ 0 h 412"/>
                <a:gd name="T4" fmla="*/ 355 w 355"/>
                <a:gd name="T5" fmla="*/ 7 h 412"/>
                <a:gd name="T6" fmla="*/ 10 w 355"/>
                <a:gd name="T7" fmla="*/ 412 h 412"/>
                <a:gd name="T8" fmla="*/ 0 w 355"/>
                <a:gd name="T9" fmla="*/ 405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5" h="412">
                  <a:moveTo>
                    <a:pt x="0" y="405"/>
                  </a:moveTo>
                  <a:lnTo>
                    <a:pt x="344" y="0"/>
                  </a:lnTo>
                  <a:lnTo>
                    <a:pt x="355" y="7"/>
                  </a:lnTo>
                  <a:lnTo>
                    <a:pt x="10" y="412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6" name="Freeform 156"/>
            <p:cNvSpPr/>
            <p:nvPr/>
          </p:nvSpPr>
          <p:spPr bwMode="auto">
            <a:xfrm>
              <a:off x="4788" y="2310"/>
              <a:ext cx="184" cy="213"/>
            </a:xfrm>
            <a:custGeom>
              <a:avLst/>
              <a:gdLst>
                <a:gd name="T0" fmla="*/ 0 w 184"/>
                <a:gd name="T1" fmla="*/ 7 h 213"/>
                <a:gd name="T2" fmla="*/ 177 w 184"/>
                <a:gd name="T3" fmla="*/ 213 h 213"/>
                <a:gd name="T4" fmla="*/ 184 w 184"/>
                <a:gd name="T5" fmla="*/ 201 h 213"/>
                <a:gd name="T6" fmla="*/ 12 w 184"/>
                <a:gd name="T7" fmla="*/ 0 h 213"/>
                <a:gd name="T8" fmla="*/ 0 w 184"/>
                <a:gd name="T9" fmla="*/ 7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4" h="213">
                  <a:moveTo>
                    <a:pt x="0" y="7"/>
                  </a:moveTo>
                  <a:lnTo>
                    <a:pt x="177" y="213"/>
                  </a:lnTo>
                  <a:lnTo>
                    <a:pt x="184" y="201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7" name="Freeform 157"/>
            <p:cNvSpPr/>
            <p:nvPr/>
          </p:nvSpPr>
          <p:spPr bwMode="auto">
            <a:xfrm>
              <a:off x="4729" y="2575"/>
              <a:ext cx="253" cy="414"/>
            </a:xfrm>
            <a:custGeom>
              <a:avLst/>
              <a:gdLst>
                <a:gd name="T0" fmla="*/ 246 w 253"/>
                <a:gd name="T1" fmla="*/ 0 h 414"/>
                <a:gd name="T2" fmla="*/ 0 w 253"/>
                <a:gd name="T3" fmla="*/ 398 h 414"/>
                <a:gd name="T4" fmla="*/ 0 w 253"/>
                <a:gd name="T5" fmla="*/ 414 h 414"/>
                <a:gd name="T6" fmla="*/ 253 w 253"/>
                <a:gd name="T7" fmla="*/ 10 h 414"/>
                <a:gd name="T8" fmla="*/ 246 w 253"/>
                <a:gd name="T9" fmla="*/ 0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3" h="414">
                  <a:moveTo>
                    <a:pt x="246" y="0"/>
                  </a:moveTo>
                  <a:lnTo>
                    <a:pt x="0" y="398"/>
                  </a:lnTo>
                  <a:lnTo>
                    <a:pt x="0" y="414"/>
                  </a:lnTo>
                  <a:lnTo>
                    <a:pt x="253" y="10"/>
                  </a:lnTo>
                  <a:lnTo>
                    <a:pt x="24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8" name="Freeform 158"/>
            <p:cNvSpPr/>
            <p:nvPr/>
          </p:nvSpPr>
          <p:spPr bwMode="auto">
            <a:xfrm>
              <a:off x="4018" y="2554"/>
              <a:ext cx="943" cy="324"/>
            </a:xfrm>
            <a:custGeom>
              <a:avLst/>
              <a:gdLst>
                <a:gd name="T0" fmla="*/ 0 w 943"/>
                <a:gd name="T1" fmla="*/ 312 h 324"/>
                <a:gd name="T2" fmla="*/ 943 w 943"/>
                <a:gd name="T3" fmla="*/ 0 h 324"/>
                <a:gd name="T4" fmla="*/ 943 w 943"/>
                <a:gd name="T5" fmla="*/ 14 h 324"/>
                <a:gd name="T6" fmla="*/ 0 w 943"/>
                <a:gd name="T7" fmla="*/ 324 h 324"/>
                <a:gd name="T8" fmla="*/ 0 w 943"/>
                <a:gd name="T9" fmla="*/ 312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3" h="324">
                  <a:moveTo>
                    <a:pt x="0" y="312"/>
                  </a:moveTo>
                  <a:lnTo>
                    <a:pt x="943" y="0"/>
                  </a:lnTo>
                  <a:lnTo>
                    <a:pt x="943" y="14"/>
                  </a:lnTo>
                  <a:lnTo>
                    <a:pt x="0" y="324"/>
                  </a:lnTo>
                  <a:lnTo>
                    <a:pt x="0" y="3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9" name="Freeform 159"/>
            <p:cNvSpPr/>
            <p:nvPr/>
          </p:nvSpPr>
          <p:spPr bwMode="auto">
            <a:xfrm>
              <a:off x="2938" y="2866"/>
              <a:ext cx="671" cy="607"/>
            </a:xfrm>
            <a:custGeom>
              <a:avLst/>
              <a:gdLst>
                <a:gd name="T0" fmla="*/ 0 w 671"/>
                <a:gd name="T1" fmla="*/ 7 h 607"/>
                <a:gd name="T2" fmla="*/ 661 w 671"/>
                <a:gd name="T3" fmla="*/ 607 h 607"/>
                <a:gd name="T4" fmla="*/ 671 w 671"/>
                <a:gd name="T5" fmla="*/ 607 h 607"/>
                <a:gd name="T6" fmla="*/ 12 w 671"/>
                <a:gd name="T7" fmla="*/ 0 h 607"/>
                <a:gd name="T8" fmla="*/ 0 w 671"/>
                <a:gd name="T9" fmla="*/ 7 h 6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1" h="607">
                  <a:moveTo>
                    <a:pt x="0" y="7"/>
                  </a:moveTo>
                  <a:lnTo>
                    <a:pt x="661" y="607"/>
                  </a:lnTo>
                  <a:lnTo>
                    <a:pt x="671" y="607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0" name="Freeform 160"/>
            <p:cNvSpPr/>
            <p:nvPr/>
          </p:nvSpPr>
          <p:spPr bwMode="auto">
            <a:xfrm>
              <a:off x="4546" y="3001"/>
              <a:ext cx="507" cy="299"/>
            </a:xfrm>
            <a:custGeom>
              <a:avLst/>
              <a:gdLst>
                <a:gd name="T0" fmla="*/ 0 w 507"/>
                <a:gd name="T1" fmla="*/ 292 h 299"/>
                <a:gd name="T2" fmla="*/ 500 w 507"/>
                <a:gd name="T3" fmla="*/ 0 h 299"/>
                <a:gd name="T4" fmla="*/ 507 w 507"/>
                <a:gd name="T5" fmla="*/ 12 h 299"/>
                <a:gd name="T6" fmla="*/ 5 w 507"/>
                <a:gd name="T7" fmla="*/ 299 h 299"/>
                <a:gd name="T8" fmla="*/ 0 w 507"/>
                <a:gd name="T9" fmla="*/ 292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99">
                  <a:moveTo>
                    <a:pt x="0" y="292"/>
                  </a:moveTo>
                  <a:lnTo>
                    <a:pt x="500" y="0"/>
                  </a:lnTo>
                  <a:lnTo>
                    <a:pt x="507" y="12"/>
                  </a:lnTo>
                  <a:lnTo>
                    <a:pt x="5" y="299"/>
                  </a:lnTo>
                  <a:lnTo>
                    <a:pt x="0" y="2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1" name="Freeform 161"/>
            <p:cNvSpPr/>
            <p:nvPr/>
          </p:nvSpPr>
          <p:spPr bwMode="auto">
            <a:xfrm>
              <a:off x="3658" y="3314"/>
              <a:ext cx="831" cy="187"/>
            </a:xfrm>
            <a:custGeom>
              <a:avLst/>
              <a:gdLst>
                <a:gd name="T0" fmla="*/ 0 w 831"/>
                <a:gd name="T1" fmla="*/ 173 h 187"/>
                <a:gd name="T2" fmla="*/ 831 w 831"/>
                <a:gd name="T3" fmla="*/ 0 h 187"/>
                <a:gd name="T4" fmla="*/ 831 w 831"/>
                <a:gd name="T5" fmla="*/ 12 h 187"/>
                <a:gd name="T6" fmla="*/ 10 w 831"/>
                <a:gd name="T7" fmla="*/ 187 h 187"/>
                <a:gd name="T8" fmla="*/ 0 w 831"/>
                <a:gd name="T9" fmla="*/ 173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1" h="187">
                  <a:moveTo>
                    <a:pt x="0" y="173"/>
                  </a:moveTo>
                  <a:lnTo>
                    <a:pt x="831" y="0"/>
                  </a:lnTo>
                  <a:lnTo>
                    <a:pt x="831" y="12"/>
                  </a:lnTo>
                  <a:lnTo>
                    <a:pt x="10" y="187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2" name="Oval 162"/>
            <p:cNvSpPr>
              <a:spLocks noChangeArrowheads="1"/>
            </p:cNvSpPr>
            <p:nvPr/>
          </p:nvSpPr>
          <p:spPr bwMode="auto">
            <a:xfrm>
              <a:off x="5107" y="1699"/>
              <a:ext cx="67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3" name="Freeform 163"/>
            <p:cNvSpPr/>
            <p:nvPr/>
          </p:nvSpPr>
          <p:spPr bwMode="auto">
            <a:xfrm>
              <a:off x="2640" y="1140"/>
              <a:ext cx="746" cy="644"/>
            </a:xfrm>
            <a:custGeom>
              <a:avLst/>
              <a:gdLst>
                <a:gd name="T0" fmla="*/ 0 w 746"/>
                <a:gd name="T1" fmla="*/ 635 h 644"/>
                <a:gd name="T2" fmla="*/ 739 w 746"/>
                <a:gd name="T3" fmla="*/ 0 h 644"/>
                <a:gd name="T4" fmla="*/ 746 w 746"/>
                <a:gd name="T5" fmla="*/ 10 h 644"/>
                <a:gd name="T6" fmla="*/ 12 w 746"/>
                <a:gd name="T7" fmla="*/ 644 h 644"/>
                <a:gd name="T8" fmla="*/ 0 w 746"/>
                <a:gd name="T9" fmla="*/ 635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6" h="644">
                  <a:moveTo>
                    <a:pt x="0" y="635"/>
                  </a:moveTo>
                  <a:lnTo>
                    <a:pt x="739" y="0"/>
                  </a:lnTo>
                  <a:lnTo>
                    <a:pt x="746" y="10"/>
                  </a:lnTo>
                  <a:lnTo>
                    <a:pt x="12" y="644"/>
                  </a:lnTo>
                  <a:lnTo>
                    <a:pt x="0" y="6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4" name="Freeform 164"/>
            <p:cNvSpPr/>
            <p:nvPr/>
          </p:nvSpPr>
          <p:spPr bwMode="auto">
            <a:xfrm>
              <a:off x="2612" y="1839"/>
              <a:ext cx="298" cy="966"/>
            </a:xfrm>
            <a:custGeom>
              <a:avLst/>
              <a:gdLst>
                <a:gd name="T0" fmla="*/ 0 w 298"/>
                <a:gd name="T1" fmla="*/ 7 h 966"/>
                <a:gd name="T2" fmla="*/ 286 w 298"/>
                <a:gd name="T3" fmla="*/ 966 h 966"/>
                <a:gd name="T4" fmla="*/ 298 w 298"/>
                <a:gd name="T5" fmla="*/ 959 h 966"/>
                <a:gd name="T6" fmla="*/ 11 w 298"/>
                <a:gd name="T7" fmla="*/ 0 h 966"/>
                <a:gd name="T8" fmla="*/ 0 w 298"/>
                <a:gd name="T9" fmla="*/ 7 h 9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966">
                  <a:moveTo>
                    <a:pt x="0" y="7"/>
                  </a:moveTo>
                  <a:lnTo>
                    <a:pt x="286" y="966"/>
                  </a:lnTo>
                  <a:lnTo>
                    <a:pt x="298" y="959"/>
                  </a:lnTo>
                  <a:lnTo>
                    <a:pt x="11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5" name="Freeform 165"/>
            <p:cNvSpPr/>
            <p:nvPr/>
          </p:nvSpPr>
          <p:spPr bwMode="auto">
            <a:xfrm>
              <a:off x="3983" y="2116"/>
              <a:ext cx="232" cy="720"/>
            </a:xfrm>
            <a:custGeom>
              <a:avLst/>
              <a:gdLst>
                <a:gd name="T0" fmla="*/ 222 w 232"/>
                <a:gd name="T1" fmla="*/ 0 h 720"/>
                <a:gd name="T2" fmla="*/ 0 w 232"/>
                <a:gd name="T3" fmla="*/ 720 h 720"/>
                <a:gd name="T4" fmla="*/ 12 w 232"/>
                <a:gd name="T5" fmla="*/ 720 h 720"/>
                <a:gd name="T6" fmla="*/ 232 w 232"/>
                <a:gd name="T7" fmla="*/ 7 h 720"/>
                <a:gd name="T8" fmla="*/ 222 w 232"/>
                <a:gd name="T9" fmla="*/ 0 h 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2" h="720">
                  <a:moveTo>
                    <a:pt x="222" y="0"/>
                  </a:moveTo>
                  <a:lnTo>
                    <a:pt x="0" y="720"/>
                  </a:lnTo>
                  <a:lnTo>
                    <a:pt x="12" y="720"/>
                  </a:lnTo>
                  <a:lnTo>
                    <a:pt x="232" y="7"/>
                  </a:lnTo>
                  <a:lnTo>
                    <a:pt x="22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6" name="Freeform 166"/>
            <p:cNvSpPr/>
            <p:nvPr/>
          </p:nvSpPr>
          <p:spPr bwMode="auto">
            <a:xfrm>
              <a:off x="2896" y="1003"/>
              <a:ext cx="478" cy="118"/>
            </a:xfrm>
            <a:custGeom>
              <a:avLst/>
              <a:gdLst>
                <a:gd name="T0" fmla="*/ 0 w 478"/>
                <a:gd name="T1" fmla="*/ 14 h 118"/>
                <a:gd name="T2" fmla="*/ 478 w 478"/>
                <a:gd name="T3" fmla="*/ 118 h 118"/>
                <a:gd name="T4" fmla="*/ 478 w 478"/>
                <a:gd name="T5" fmla="*/ 104 h 118"/>
                <a:gd name="T6" fmla="*/ 7 w 478"/>
                <a:gd name="T7" fmla="*/ 0 h 118"/>
                <a:gd name="T8" fmla="*/ 0 w 478"/>
                <a:gd name="T9" fmla="*/ 14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118">
                  <a:moveTo>
                    <a:pt x="0" y="14"/>
                  </a:moveTo>
                  <a:lnTo>
                    <a:pt x="478" y="118"/>
                  </a:lnTo>
                  <a:lnTo>
                    <a:pt x="478" y="104"/>
                  </a:lnTo>
                  <a:lnTo>
                    <a:pt x="7" y="0"/>
                  </a:lnTo>
                  <a:lnTo>
                    <a:pt x="0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7" name="Freeform 167"/>
            <p:cNvSpPr/>
            <p:nvPr/>
          </p:nvSpPr>
          <p:spPr bwMode="auto">
            <a:xfrm>
              <a:off x="4366" y="1592"/>
              <a:ext cx="689" cy="164"/>
            </a:xfrm>
            <a:custGeom>
              <a:avLst/>
              <a:gdLst>
                <a:gd name="T0" fmla="*/ 0 w 689"/>
                <a:gd name="T1" fmla="*/ 152 h 164"/>
                <a:gd name="T2" fmla="*/ 682 w 689"/>
                <a:gd name="T3" fmla="*/ 0 h 164"/>
                <a:gd name="T4" fmla="*/ 689 w 689"/>
                <a:gd name="T5" fmla="*/ 12 h 164"/>
                <a:gd name="T6" fmla="*/ 0 w 689"/>
                <a:gd name="T7" fmla="*/ 164 h 164"/>
                <a:gd name="T8" fmla="*/ 0 w 689"/>
                <a:gd name="T9" fmla="*/ 152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164">
                  <a:moveTo>
                    <a:pt x="0" y="152"/>
                  </a:moveTo>
                  <a:lnTo>
                    <a:pt x="682" y="0"/>
                  </a:lnTo>
                  <a:lnTo>
                    <a:pt x="689" y="12"/>
                  </a:lnTo>
                  <a:lnTo>
                    <a:pt x="0" y="164"/>
                  </a:lnTo>
                  <a:lnTo>
                    <a:pt x="0" y="1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8" name="Freeform 168"/>
            <p:cNvSpPr/>
            <p:nvPr/>
          </p:nvSpPr>
          <p:spPr bwMode="auto">
            <a:xfrm>
              <a:off x="3995" y="2899"/>
              <a:ext cx="499" cy="396"/>
            </a:xfrm>
            <a:custGeom>
              <a:avLst/>
              <a:gdLst>
                <a:gd name="T0" fmla="*/ 0 w 499"/>
                <a:gd name="T1" fmla="*/ 5 h 396"/>
                <a:gd name="T2" fmla="*/ 499 w 499"/>
                <a:gd name="T3" fmla="*/ 396 h 396"/>
                <a:gd name="T4" fmla="*/ 499 w 499"/>
                <a:gd name="T5" fmla="*/ 384 h 396"/>
                <a:gd name="T6" fmla="*/ 14 w 499"/>
                <a:gd name="T7" fmla="*/ 0 h 396"/>
                <a:gd name="T8" fmla="*/ 0 w 499"/>
                <a:gd name="T9" fmla="*/ 5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9" h="396">
                  <a:moveTo>
                    <a:pt x="0" y="5"/>
                  </a:moveTo>
                  <a:lnTo>
                    <a:pt x="499" y="396"/>
                  </a:lnTo>
                  <a:lnTo>
                    <a:pt x="499" y="384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9" name="Freeform 169"/>
            <p:cNvSpPr/>
            <p:nvPr/>
          </p:nvSpPr>
          <p:spPr bwMode="auto">
            <a:xfrm>
              <a:off x="3651" y="2918"/>
              <a:ext cx="306" cy="547"/>
            </a:xfrm>
            <a:custGeom>
              <a:avLst/>
              <a:gdLst>
                <a:gd name="T0" fmla="*/ 0 w 306"/>
                <a:gd name="T1" fmla="*/ 540 h 547"/>
                <a:gd name="T2" fmla="*/ 294 w 306"/>
                <a:gd name="T3" fmla="*/ 0 h 547"/>
                <a:gd name="T4" fmla="*/ 306 w 306"/>
                <a:gd name="T5" fmla="*/ 0 h 547"/>
                <a:gd name="T6" fmla="*/ 10 w 306"/>
                <a:gd name="T7" fmla="*/ 547 h 547"/>
                <a:gd name="T8" fmla="*/ 0 w 306"/>
                <a:gd name="T9" fmla="*/ 540 h 5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6" h="547">
                  <a:moveTo>
                    <a:pt x="0" y="540"/>
                  </a:moveTo>
                  <a:lnTo>
                    <a:pt x="294" y="0"/>
                  </a:lnTo>
                  <a:lnTo>
                    <a:pt x="306" y="0"/>
                  </a:lnTo>
                  <a:lnTo>
                    <a:pt x="10" y="547"/>
                  </a:lnTo>
                  <a:lnTo>
                    <a:pt x="0" y="5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0" name="Rectangle 170"/>
            <p:cNvSpPr>
              <a:spLocks noChangeArrowheads="1"/>
            </p:cNvSpPr>
            <p:nvPr/>
          </p:nvSpPr>
          <p:spPr bwMode="auto">
            <a:xfrm>
              <a:off x="2910" y="2881"/>
              <a:ext cx="9" cy="30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1" name="Freeform 171"/>
            <p:cNvSpPr/>
            <p:nvPr/>
          </p:nvSpPr>
          <p:spPr bwMode="auto">
            <a:xfrm>
              <a:off x="3334" y="2109"/>
              <a:ext cx="611" cy="741"/>
            </a:xfrm>
            <a:custGeom>
              <a:avLst/>
              <a:gdLst>
                <a:gd name="T0" fmla="*/ 0 w 611"/>
                <a:gd name="T1" fmla="*/ 7 h 741"/>
                <a:gd name="T2" fmla="*/ 599 w 611"/>
                <a:gd name="T3" fmla="*/ 741 h 741"/>
                <a:gd name="T4" fmla="*/ 611 w 611"/>
                <a:gd name="T5" fmla="*/ 736 h 741"/>
                <a:gd name="T6" fmla="*/ 12 w 611"/>
                <a:gd name="T7" fmla="*/ 0 h 741"/>
                <a:gd name="T8" fmla="*/ 0 w 611"/>
                <a:gd name="T9" fmla="*/ 7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741">
                  <a:moveTo>
                    <a:pt x="0" y="7"/>
                  </a:moveTo>
                  <a:lnTo>
                    <a:pt x="599" y="741"/>
                  </a:lnTo>
                  <a:lnTo>
                    <a:pt x="611" y="736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526" name="TextBox 76">
            <a:extLst>
              <a:ext uri="{FF2B5EF4-FFF2-40B4-BE49-F238E27FC236}">
                <a16:creationId xmlns:a16="http://schemas.microsoft.com/office/drawing/2014/main" id="{227D35C8-A03F-4E8D-8213-9F6DBD150A5D}"/>
              </a:ext>
            </a:extLst>
          </p:cNvPr>
          <p:cNvSpPr txBox="1"/>
          <p:nvPr/>
        </p:nvSpPr>
        <p:spPr>
          <a:xfrm>
            <a:off x="5490705" y="219018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数学模型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7" name="文本框 526">
            <a:extLst>
              <a:ext uri="{FF2B5EF4-FFF2-40B4-BE49-F238E27FC236}">
                <a16:creationId xmlns:a16="http://schemas.microsoft.com/office/drawing/2014/main" id="{65E94CA4-8264-494F-971E-C0C3C5A4DA32}"/>
              </a:ext>
            </a:extLst>
          </p:cNvPr>
          <p:cNvSpPr txBox="1"/>
          <p:nvPr/>
        </p:nvSpPr>
        <p:spPr>
          <a:xfrm>
            <a:off x="4498003" y="531991"/>
            <a:ext cx="3195994" cy="2819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前馈神经网络</a:t>
            </a:r>
            <a:endParaRPr lang="en-US" altLang="zh-CN" sz="105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28" name="组合 527">
            <a:extLst>
              <a:ext uri="{FF2B5EF4-FFF2-40B4-BE49-F238E27FC236}">
                <a16:creationId xmlns:a16="http://schemas.microsoft.com/office/drawing/2014/main" id="{FB66C0C8-264B-4A75-9494-B04C4B93D363}"/>
              </a:ext>
            </a:extLst>
          </p:cNvPr>
          <p:cNvGrpSpPr/>
          <p:nvPr/>
        </p:nvGrpSpPr>
        <p:grpSpPr>
          <a:xfrm>
            <a:off x="5855851" y="833240"/>
            <a:ext cx="480299" cy="105326"/>
            <a:chOff x="8818080" y="2020666"/>
            <a:chExt cx="636007" cy="0"/>
          </a:xfrm>
        </p:grpSpPr>
        <p:cxnSp>
          <p:nvCxnSpPr>
            <p:cNvPr id="530" name="直接连接符 529">
              <a:extLst>
                <a:ext uri="{FF2B5EF4-FFF2-40B4-BE49-F238E27FC236}">
                  <a16:creationId xmlns:a16="http://schemas.microsoft.com/office/drawing/2014/main" id="{21D4BF5D-2C91-4A19-896F-AE946BC7FB76}"/>
                </a:ext>
              </a:extLst>
            </p:cNvPr>
            <p:cNvCxnSpPr/>
            <p:nvPr/>
          </p:nvCxnSpPr>
          <p:spPr>
            <a:xfrm>
              <a:off x="8818080" y="2020666"/>
              <a:ext cx="175500" cy="0"/>
            </a:xfrm>
            <a:prstGeom prst="line">
              <a:avLst/>
            </a:prstGeom>
            <a:ln w="25400">
              <a:solidFill>
                <a:srgbClr val="F6A2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1" name="直接连接符 530">
              <a:extLst>
                <a:ext uri="{FF2B5EF4-FFF2-40B4-BE49-F238E27FC236}">
                  <a16:creationId xmlns:a16="http://schemas.microsoft.com/office/drawing/2014/main" id="{12A04D9E-7AE9-4504-89ED-15389616EA20}"/>
                </a:ext>
              </a:extLst>
            </p:cNvPr>
            <p:cNvCxnSpPr/>
            <p:nvPr/>
          </p:nvCxnSpPr>
          <p:spPr>
            <a:xfrm>
              <a:off x="9048334" y="2020666"/>
              <a:ext cx="175500" cy="0"/>
            </a:xfrm>
            <a:prstGeom prst="line">
              <a:avLst/>
            </a:prstGeom>
            <a:ln w="25400">
              <a:solidFill>
                <a:srgbClr val="248C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2" name="直接连接符 531">
              <a:extLst>
                <a:ext uri="{FF2B5EF4-FFF2-40B4-BE49-F238E27FC236}">
                  <a16:creationId xmlns:a16="http://schemas.microsoft.com/office/drawing/2014/main" id="{35104CDD-349B-40C0-9598-881CA242C9C1}"/>
                </a:ext>
              </a:extLst>
            </p:cNvPr>
            <p:cNvCxnSpPr/>
            <p:nvPr/>
          </p:nvCxnSpPr>
          <p:spPr>
            <a:xfrm>
              <a:off x="9278587" y="2020666"/>
              <a:ext cx="175500" cy="0"/>
            </a:xfrm>
            <a:prstGeom prst="line">
              <a:avLst/>
            </a:prstGeom>
            <a:ln w="25400">
              <a:solidFill>
                <a:srgbClr val="F6A2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18" name="矩形 517">
                <a:extLst>
                  <a:ext uri="{FF2B5EF4-FFF2-40B4-BE49-F238E27FC236}">
                    <a16:creationId xmlns:a16="http://schemas.microsoft.com/office/drawing/2014/main" id="{8F692627-2CB1-4825-B91B-259811B8E498}"/>
                  </a:ext>
                </a:extLst>
              </p:cNvPr>
              <p:cNvSpPr/>
              <p:nvPr/>
            </p:nvSpPr>
            <p:spPr>
              <a:xfrm>
                <a:off x="501386" y="1368080"/>
                <a:ext cx="4288353" cy="1323439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>
                  <a:spcBef>
                    <a:spcPct val="0"/>
                  </a:spcBef>
                </a:pPr>
                <a:r>
                  <a:rPr lang="zh-CN" altLang="en-US" sz="4000" b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mbria Math" panose="02040503050406030204" pitchFamily="18" charset="0"/>
                    <a:ea typeface="微软雅黑" panose="020B0503020204020204" pitchFamily="34" charset="-122"/>
                  </a:rPr>
                  <a:t>对于前馈神经网络</a:t>
                </a:r>
                <a:endParaRPr lang="en-US" altLang="zh-CN" sz="4000" b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mbria Math" panose="02040503050406030204" pitchFamily="18" charset="0"/>
                  <a:ea typeface="微软雅黑" panose="020B0503020204020204" pitchFamily="34" charset="-122"/>
                </a:endParaRPr>
              </a:p>
              <a:p>
                <a:pPr algn="ctr">
                  <a:spcBef>
                    <a:spcPct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altLang="zh-CN" sz="40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accPr>
                        <m:e>
                          <m:r>
                            <a:rPr lang="en-US" altLang="zh-CN" sz="40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𝑦</m:t>
                          </m:r>
                        </m:e>
                      </m:acc>
                      <m:r>
                        <a:rPr lang="en-US" altLang="zh-CN" sz="40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r>
                        <a:rPr lang="en-US" altLang="zh-CN" sz="40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𝑓</m:t>
                      </m:r>
                      <m:r>
                        <a:rPr lang="en-US" altLang="zh-CN" sz="40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US" altLang="zh-CN" sz="40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accPr>
                        <m:e>
                          <m:r>
                            <a:rPr lang="en-US" altLang="zh-CN" sz="40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𝑥</m:t>
                          </m:r>
                        </m:e>
                      </m:acc>
                      <m:r>
                        <a:rPr lang="en-US" altLang="zh-CN" sz="40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)</m:t>
                      </m:r>
                    </m:oMath>
                  </m:oMathPara>
                </a14:m>
                <a:endParaRPr lang="en-US" altLang="zh-CN" sz="4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518" name="矩形 517">
                <a:extLst>
                  <a:ext uri="{FF2B5EF4-FFF2-40B4-BE49-F238E27FC236}">
                    <a16:creationId xmlns:a16="http://schemas.microsoft.com/office/drawing/2014/main" id="{8F692627-2CB1-4825-B91B-259811B8E4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386" y="1368080"/>
                <a:ext cx="4288353" cy="1323439"/>
              </a:xfrm>
              <a:prstGeom prst="rect">
                <a:avLst/>
              </a:prstGeom>
              <a:blipFill>
                <a:blip r:embed="rId3"/>
                <a:stretch>
                  <a:fillRect l="-4403" t="-8257" r="-42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9" name="矩形 518">
            <a:extLst>
              <a:ext uri="{FF2B5EF4-FFF2-40B4-BE49-F238E27FC236}">
                <a16:creationId xmlns:a16="http://schemas.microsoft.com/office/drawing/2014/main" id="{D5F2F96C-6030-4F38-B84B-D5CC1E405C0E}"/>
              </a:ext>
            </a:extLst>
          </p:cNvPr>
          <p:cNvSpPr/>
          <p:nvPr/>
        </p:nvSpPr>
        <p:spPr>
          <a:xfrm>
            <a:off x="501386" y="3495289"/>
            <a:ext cx="4288353" cy="132343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spcBef>
                <a:spcPct val="0"/>
              </a:spcBef>
            </a:pPr>
            <a:r>
              <a:rPr lang="zh-CN" alt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 Math" panose="02040503050406030204" pitchFamily="18" charset="0"/>
                <a:ea typeface="微软雅黑" panose="020B0503020204020204" pitchFamily="34" charset="-122"/>
              </a:rPr>
              <a:t>直观理解</a:t>
            </a:r>
            <a:endParaRPr lang="en-US" altLang="zh-CN" sz="4000" dirty="0">
              <a:solidFill>
                <a:schemeClr val="tx1">
                  <a:lumMod val="65000"/>
                  <a:lumOff val="35000"/>
                </a:schemeClr>
              </a:solidFill>
              <a:latin typeface="Cambria Math" panose="02040503050406030204" pitchFamily="18" charset="0"/>
              <a:ea typeface="微软雅黑" panose="020B0503020204020204" pitchFamily="34" charset="-122"/>
            </a:endParaRPr>
          </a:p>
          <a:p>
            <a:pPr algn="ctr">
              <a:spcBef>
                <a:spcPct val="0"/>
              </a:spcBef>
            </a:pPr>
            <a:r>
              <a:rPr lang="zh-CN" alt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“多维曲面拟合”</a:t>
            </a:r>
            <a:endParaRPr lang="en-US" altLang="zh-CN" sz="4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C376A94C-107C-4A6E-A9F5-3C46B61923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8730" y="1602697"/>
            <a:ext cx="5715000" cy="425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72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prism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5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1000" tmFilter="0,0; .5, 1; 1, 1"/>
                                        <p:tgtEl>
                                          <p:spTgt spid="5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1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 tmFilter="0,0; .5, 1; 1, 1"/>
                                        <p:tgtEl>
                                          <p:spTgt spid="5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8" grpId="0"/>
      <p:bldP spid="51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" name="Group 4"/>
          <p:cNvGrpSpPr>
            <a:grpSpLocks noChangeAspect="1"/>
          </p:cNvGrpSpPr>
          <p:nvPr/>
        </p:nvGrpSpPr>
        <p:grpSpPr bwMode="auto">
          <a:xfrm>
            <a:off x="-470501" y="-575689"/>
            <a:ext cx="1552035" cy="1511368"/>
            <a:chOff x="2410" y="593"/>
            <a:chExt cx="3015" cy="2936"/>
          </a:xfrm>
          <a:solidFill>
            <a:srgbClr val="248C80"/>
          </a:solidFill>
        </p:grpSpPr>
        <p:sp>
          <p:nvSpPr>
            <p:cNvPr id="177" name="Freeform 5"/>
            <p:cNvSpPr/>
            <p:nvPr/>
          </p:nvSpPr>
          <p:spPr bwMode="auto">
            <a:xfrm>
              <a:off x="5079" y="1202"/>
              <a:ext cx="66" cy="509"/>
            </a:xfrm>
            <a:custGeom>
              <a:avLst/>
              <a:gdLst>
                <a:gd name="T0" fmla="*/ 0 w 66"/>
                <a:gd name="T1" fmla="*/ 9 h 509"/>
                <a:gd name="T2" fmla="*/ 54 w 66"/>
                <a:gd name="T3" fmla="*/ 509 h 509"/>
                <a:gd name="T4" fmla="*/ 66 w 66"/>
                <a:gd name="T5" fmla="*/ 509 h 509"/>
                <a:gd name="T6" fmla="*/ 9 w 66"/>
                <a:gd name="T7" fmla="*/ 0 h 509"/>
                <a:gd name="T8" fmla="*/ 0 w 66"/>
                <a:gd name="T9" fmla="*/ 9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509">
                  <a:moveTo>
                    <a:pt x="0" y="9"/>
                  </a:moveTo>
                  <a:lnTo>
                    <a:pt x="54" y="509"/>
                  </a:lnTo>
                  <a:lnTo>
                    <a:pt x="66" y="509"/>
                  </a:lnTo>
                  <a:lnTo>
                    <a:pt x="9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8" name="Freeform 6"/>
            <p:cNvSpPr/>
            <p:nvPr/>
          </p:nvSpPr>
          <p:spPr bwMode="auto">
            <a:xfrm>
              <a:off x="5079" y="1195"/>
              <a:ext cx="303" cy="854"/>
            </a:xfrm>
            <a:custGeom>
              <a:avLst/>
              <a:gdLst>
                <a:gd name="T0" fmla="*/ 14 w 303"/>
                <a:gd name="T1" fmla="*/ 0 h 854"/>
                <a:gd name="T2" fmla="*/ 303 w 303"/>
                <a:gd name="T3" fmla="*/ 854 h 854"/>
                <a:gd name="T4" fmla="*/ 287 w 303"/>
                <a:gd name="T5" fmla="*/ 854 h 854"/>
                <a:gd name="T6" fmla="*/ 0 w 303"/>
                <a:gd name="T7" fmla="*/ 11 h 854"/>
                <a:gd name="T8" fmla="*/ 14 w 303"/>
                <a:gd name="T9" fmla="*/ 0 h 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3" h="854">
                  <a:moveTo>
                    <a:pt x="14" y="0"/>
                  </a:moveTo>
                  <a:lnTo>
                    <a:pt x="303" y="854"/>
                  </a:lnTo>
                  <a:lnTo>
                    <a:pt x="287" y="854"/>
                  </a:lnTo>
                  <a:lnTo>
                    <a:pt x="0" y="11"/>
                  </a:lnTo>
                  <a:lnTo>
                    <a:pt x="1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9" name="Freeform 7"/>
            <p:cNvSpPr/>
            <p:nvPr/>
          </p:nvSpPr>
          <p:spPr bwMode="auto">
            <a:xfrm>
              <a:off x="5074" y="1202"/>
              <a:ext cx="12" cy="345"/>
            </a:xfrm>
            <a:custGeom>
              <a:avLst/>
              <a:gdLst>
                <a:gd name="T0" fmla="*/ 0 w 12"/>
                <a:gd name="T1" fmla="*/ 0 h 345"/>
                <a:gd name="T2" fmla="*/ 0 w 12"/>
                <a:gd name="T3" fmla="*/ 345 h 345"/>
                <a:gd name="T4" fmla="*/ 12 w 12"/>
                <a:gd name="T5" fmla="*/ 345 h 345"/>
                <a:gd name="T6" fmla="*/ 12 w 12"/>
                <a:gd name="T7" fmla="*/ 12 h 345"/>
                <a:gd name="T8" fmla="*/ 0 w 12"/>
                <a:gd name="T9" fmla="*/ 0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345">
                  <a:moveTo>
                    <a:pt x="0" y="0"/>
                  </a:moveTo>
                  <a:lnTo>
                    <a:pt x="0" y="345"/>
                  </a:lnTo>
                  <a:lnTo>
                    <a:pt x="12" y="345"/>
                  </a:lnTo>
                  <a:lnTo>
                    <a:pt x="12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0" name="Rectangle 8"/>
            <p:cNvSpPr>
              <a:spLocks noChangeArrowheads="1"/>
            </p:cNvSpPr>
            <p:nvPr/>
          </p:nvSpPr>
          <p:spPr bwMode="auto">
            <a:xfrm>
              <a:off x="3658" y="3501"/>
              <a:ext cx="647" cy="1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1" name="Freeform 9"/>
            <p:cNvSpPr/>
            <p:nvPr/>
          </p:nvSpPr>
          <p:spPr bwMode="auto">
            <a:xfrm>
              <a:off x="3488" y="3446"/>
              <a:ext cx="118" cy="48"/>
            </a:xfrm>
            <a:custGeom>
              <a:avLst/>
              <a:gdLst>
                <a:gd name="T0" fmla="*/ 0 w 118"/>
                <a:gd name="T1" fmla="*/ 10 h 48"/>
                <a:gd name="T2" fmla="*/ 111 w 118"/>
                <a:gd name="T3" fmla="*/ 48 h 48"/>
                <a:gd name="T4" fmla="*/ 118 w 118"/>
                <a:gd name="T5" fmla="*/ 36 h 48"/>
                <a:gd name="T6" fmla="*/ 14 w 118"/>
                <a:gd name="T7" fmla="*/ 0 h 48"/>
                <a:gd name="T8" fmla="*/ 0 w 118"/>
                <a:gd name="T9" fmla="*/ 1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48">
                  <a:moveTo>
                    <a:pt x="0" y="10"/>
                  </a:moveTo>
                  <a:lnTo>
                    <a:pt x="111" y="48"/>
                  </a:lnTo>
                  <a:lnTo>
                    <a:pt x="118" y="36"/>
                  </a:lnTo>
                  <a:lnTo>
                    <a:pt x="14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2" name="Freeform 10"/>
            <p:cNvSpPr/>
            <p:nvPr/>
          </p:nvSpPr>
          <p:spPr bwMode="auto">
            <a:xfrm>
              <a:off x="2830" y="1026"/>
              <a:ext cx="30" cy="256"/>
            </a:xfrm>
            <a:custGeom>
              <a:avLst/>
              <a:gdLst>
                <a:gd name="T0" fmla="*/ 30 w 30"/>
                <a:gd name="T1" fmla="*/ 0 h 256"/>
                <a:gd name="T2" fmla="*/ 9 w 30"/>
                <a:gd name="T3" fmla="*/ 256 h 256"/>
                <a:gd name="T4" fmla="*/ 0 w 30"/>
                <a:gd name="T5" fmla="*/ 256 h 256"/>
                <a:gd name="T6" fmla="*/ 26 w 30"/>
                <a:gd name="T7" fmla="*/ 0 h 256"/>
                <a:gd name="T8" fmla="*/ 30 w 30"/>
                <a:gd name="T9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56">
                  <a:moveTo>
                    <a:pt x="30" y="0"/>
                  </a:moveTo>
                  <a:lnTo>
                    <a:pt x="9" y="256"/>
                  </a:lnTo>
                  <a:lnTo>
                    <a:pt x="0" y="256"/>
                  </a:lnTo>
                  <a:lnTo>
                    <a:pt x="26" y="0"/>
                  </a:lnTo>
                  <a:lnTo>
                    <a:pt x="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3" name="Freeform 11"/>
            <p:cNvSpPr/>
            <p:nvPr/>
          </p:nvSpPr>
          <p:spPr bwMode="auto">
            <a:xfrm>
              <a:off x="2841" y="773"/>
              <a:ext cx="604" cy="519"/>
            </a:xfrm>
            <a:custGeom>
              <a:avLst/>
              <a:gdLst>
                <a:gd name="T0" fmla="*/ 0 w 604"/>
                <a:gd name="T1" fmla="*/ 512 h 519"/>
                <a:gd name="T2" fmla="*/ 595 w 604"/>
                <a:gd name="T3" fmla="*/ 0 h 519"/>
                <a:gd name="T4" fmla="*/ 604 w 604"/>
                <a:gd name="T5" fmla="*/ 7 h 519"/>
                <a:gd name="T6" fmla="*/ 12 w 604"/>
                <a:gd name="T7" fmla="*/ 519 h 519"/>
                <a:gd name="T8" fmla="*/ 0 w 604"/>
                <a:gd name="T9" fmla="*/ 512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4" h="519">
                  <a:moveTo>
                    <a:pt x="0" y="512"/>
                  </a:moveTo>
                  <a:lnTo>
                    <a:pt x="595" y="0"/>
                  </a:lnTo>
                  <a:lnTo>
                    <a:pt x="604" y="7"/>
                  </a:lnTo>
                  <a:lnTo>
                    <a:pt x="12" y="519"/>
                  </a:lnTo>
                  <a:lnTo>
                    <a:pt x="0" y="5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4" name="Freeform 12"/>
            <p:cNvSpPr/>
            <p:nvPr/>
          </p:nvSpPr>
          <p:spPr bwMode="auto">
            <a:xfrm>
              <a:off x="2988" y="761"/>
              <a:ext cx="445" cy="192"/>
            </a:xfrm>
            <a:custGeom>
              <a:avLst/>
              <a:gdLst>
                <a:gd name="T0" fmla="*/ 445 w 445"/>
                <a:gd name="T1" fmla="*/ 17 h 192"/>
                <a:gd name="T2" fmla="*/ 3 w 445"/>
                <a:gd name="T3" fmla="*/ 192 h 192"/>
                <a:gd name="T4" fmla="*/ 0 w 445"/>
                <a:gd name="T5" fmla="*/ 187 h 192"/>
                <a:gd name="T6" fmla="*/ 445 w 445"/>
                <a:gd name="T7" fmla="*/ 0 h 192"/>
                <a:gd name="T8" fmla="*/ 445 w 445"/>
                <a:gd name="T9" fmla="*/ 17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5" h="192">
                  <a:moveTo>
                    <a:pt x="445" y="17"/>
                  </a:moveTo>
                  <a:lnTo>
                    <a:pt x="3" y="192"/>
                  </a:lnTo>
                  <a:lnTo>
                    <a:pt x="0" y="187"/>
                  </a:lnTo>
                  <a:lnTo>
                    <a:pt x="445" y="0"/>
                  </a:lnTo>
                  <a:lnTo>
                    <a:pt x="445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5" name="Freeform 13"/>
            <p:cNvSpPr/>
            <p:nvPr/>
          </p:nvSpPr>
          <p:spPr bwMode="auto">
            <a:xfrm>
              <a:off x="3478" y="650"/>
              <a:ext cx="159" cy="95"/>
            </a:xfrm>
            <a:custGeom>
              <a:avLst/>
              <a:gdLst>
                <a:gd name="T0" fmla="*/ 10 w 159"/>
                <a:gd name="T1" fmla="*/ 95 h 95"/>
                <a:gd name="T2" fmla="*/ 159 w 159"/>
                <a:gd name="T3" fmla="*/ 9 h 95"/>
                <a:gd name="T4" fmla="*/ 159 w 159"/>
                <a:gd name="T5" fmla="*/ 0 h 95"/>
                <a:gd name="T6" fmla="*/ 0 w 159"/>
                <a:gd name="T7" fmla="*/ 88 h 95"/>
                <a:gd name="T8" fmla="*/ 10 w 159"/>
                <a:gd name="T9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95">
                  <a:moveTo>
                    <a:pt x="10" y="95"/>
                  </a:moveTo>
                  <a:lnTo>
                    <a:pt x="159" y="9"/>
                  </a:lnTo>
                  <a:lnTo>
                    <a:pt x="159" y="0"/>
                  </a:lnTo>
                  <a:lnTo>
                    <a:pt x="0" y="88"/>
                  </a:lnTo>
                  <a:lnTo>
                    <a:pt x="10" y="9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6" name="Freeform 14"/>
            <p:cNvSpPr/>
            <p:nvPr/>
          </p:nvSpPr>
          <p:spPr bwMode="auto">
            <a:xfrm>
              <a:off x="3488" y="683"/>
              <a:ext cx="798" cy="74"/>
            </a:xfrm>
            <a:custGeom>
              <a:avLst/>
              <a:gdLst>
                <a:gd name="T0" fmla="*/ 0 w 798"/>
                <a:gd name="T1" fmla="*/ 62 h 74"/>
                <a:gd name="T2" fmla="*/ 798 w 798"/>
                <a:gd name="T3" fmla="*/ 0 h 74"/>
                <a:gd name="T4" fmla="*/ 798 w 798"/>
                <a:gd name="T5" fmla="*/ 10 h 74"/>
                <a:gd name="T6" fmla="*/ 0 w 798"/>
                <a:gd name="T7" fmla="*/ 74 h 74"/>
                <a:gd name="T8" fmla="*/ 0 w 798"/>
                <a:gd name="T9" fmla="*/ 6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8" h="74">
                  <a:moveTo>
                    <a:pt x="0" y="62"/>
                  </a:moveTo>
                  <a:lnTo>
                    <a:pt x="798" y="0"/>
                  </a:lnTo>
                  <a:lnTo>
                    <a:pt x="798" y="10"/>
                  </a:lnTo>
                  <a:lnTo>
                    <a:pt x="0" y="74"/>
                  </a:lnTo>
                  <a:lnTo>
                    <a:pt x="0" y="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7" name="Freeform 15"/>
            <p:cNvSpPr/>
            <p:nvPr/>
          </p:nvSpPr>
          <p:spPr bwMode="auto">
            <a:xfrm>
              <a:off x="3421" y="778"/>
              <a:ext cx="34" cy="308"/>
            </a:xfrm>
            <a:custGeom>
              <a:avLst/>
              <a:gdLst>
                <a:gd name="T0" fmla="*/ 29 w 34"/>
                <a:gd name="T1" fmla="*/ 0 h 308"/>
                <a:gd name="T2" fmla="*/ 0 w 34"/>
                <a:gd name="T3" fmla="*/ 308 h 308"/>
                <a:gd name="T4" fmla="*/ 12 w 34"/>
                <a:gd name="T5" fmla="*/ 308 h 308"/>
                <a:gd name="T6" fmla="*/ 34 w 34"/>
                <a:gd name="T7" fmla="*/ 0 h 308"/>
                <a:gd name="T8" fmla="*/ 29 w 34"/>
                <a:gd name="T9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308">
                  <a:moveTo>
                    <a:pt x="29" y="0"/>
                  </a:moveTo>
                  <a:lnTo>
                    <a:pt x="0" y="308"/>
                  </a:lnTo>
                  <a:lnTo>
                    <a:pt x="12" y="308"/>
                  </a:lnTo>
                  <a:lnTo>
                    <a:pt x="34" y="0"/>
                  </a:ln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8" name="Freeform 16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  <a:gd name="T10" fmla="*/ 0 w 571"/>
                <a:gd name="T11" fmla="*/ 11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9" name="Freeform 17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0" name="Freeform 18"/>
            <p:cNvSpPr/>
            <p:nvPr/>
          </p:nvSpPr>
          <p:spPr bwMode="auto">
            <a:xfrm>
              <a:off x="4087" y="693"/>
              <a:ext cx="225" cy="307"/>
            </a:xfrm>
            <a:custGeom>
              <a:avLst/>
              <a:gdLst>
                <a:gd name="T0" fmla="*/ 213 w 225"/>
                <a:gd name="T1" fmla="*/ 0 h 307"/>
                <a:gd name="T2" fmla="*/ 0 w 225"/>
                <a:gd name="T3" fmla="*/ 298 h 307"/>
                <a:gd name="T4" fmla="*/ 12 w 225"/>
                <a:gd name="T5" fmla="*/ 307 h 307"/>
                <a:gd name="T6" fmla="*/ 225 w 225"/>
                <a:gd name="T7" fmla="*/ 7 h 307"/>
                <a:gd name="T8" fmla="*/ 213 w 225"/>
                <a:gd name="T9" fmla="*/ 0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5" h="307">
                  <a:moveTo>
                    <a:pt x="213" y="0"/>
                  </a:moveTo>
                  <a:lnTo>
                    <a:pt x="0" y="298"/>
                  </a:lnTo>
                  <a:lnTo>
                    <a:pt x="12" y="307"/>
                  </a:lnTo>
                  <a:lnTo>
                    <a:pt x="225" y="7"/>
                  </a:lnTo>
                  <a:lnTo>
                    <a:pt x="21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1" name="Freeform 19"/>
            <p:cNvSpPr/>
            <p:nvPr/>
          </p:nvSpPr>
          <p:spPr bwMode="auto">
            <a:xfrm>
              <a:off x="2481" y="1318"/>
              <a:ext cx="339" cy="343"/>
            </a:xfrm>
            <a:custGeom>
              <a:avLst/>
              <a:gdLst>
                <a:gd name="T0" fmla="*/ 0 w 339"/>
                <a:gd name="T1" fmla="*/ 336 h 343"/>
                <a:gd name="T2" fmla="*/ 332 w 339"/>
                <a:gd name="T3" fmla="*/ 0 h 343"/>
                <a:gd name="T4" fmla="*/ 339 w 339"/>
                <a:gd name="T5" fmla="*/ 7 h 343"/>
                <a:gd name="T6" fmla="*/ 5 w 339"/>
                <a:gd name="T7" fmla="*/ 343 h 343"/>
                <a:gd name="T8" fmla="*/ 0 w 339"/>
                <a:gd name="T9" fmla="*/ 336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9" h="343">
                  <a:moveTo>
                    <a:pt x="0" y="336"/>
                  </a:moveTo>
                  <a:lnTo>
                    <a:pt x="332" y="0"/>
                  </a:lnTo>
                  <a:lnTo>
                    <a:pt x="339" y="7"/>
                  </a:lnTo>
                  <a:lnTo>
                    <a:pt x="5" y="343"/>
                  </a:lnTo>
                  <a:lnTo>
                    <a:pt x="0" y="3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2" name="Freeform 20"/>
            <p:cNvSpPr/>
            <p:nvPr/>
          </p:nvSpPr>
          <p:spPr bwMode="auto">
            <a:xfrm>
              <a:off x="2616" y="1332"/>
              <a:ext cx="209" cy="753"/>
            </a:xfrm>
            <a:custGeom>
              <a:avLst/>
              <a:gdLst>
                <a:gd name="T0" fmla="*/ 197 w 209"/>
                <a:gd name="T1" fmla="*/ 0 h 753"/>
                <a:gd name="T2" fmla="*/ 0 w 209"/>
                <a:gd name="T3" fmla="*/ 743 h 753"/>
                <a:gd name="T4" fmla="*/ 10 w 209"/>
                <a:gd name="T5" fmla="*/ 753 h 753"/>
                <a:gd name="T6" fmla="*/ 209 w 209"/>
                <a:gd name="T7" fmla="*/ 0 h 753"/>
                <a:gd name="T8" fmla="*/ 197 w 209"/>
                <a:gd name="T9" fmla="*/ 0 h 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753">
                  <a:moveTo>
                    <a:pt x="197" y="0"/>
                  </a:moveTo>
                  <a:lnTo>
                    <a:pt x="0" y="743"/>
                  </a:lnTo>
                  <a:lnTo>
                    <a:pt x="10" y="753"/>
                  </a:lnTo>
                  <a:lnTo>
                    <a:pt x="209" y="0"/>
                  </a:lnTo>
                  <a:lnTo>
                    <a:pt x="19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3" name="Freeform 21"/>
            <p:cNvSpPr/>
            <p:nvPr/>
          </p:nvSpPr>
          <p:spPr bwMode="auto">
            <a:xfrm>
              <a:off x="2477" y="1704"/>
              <a:ext cx="106" cy="92"/>
            </a:xfrm>
            <a:custGeom>
              <a:avLst/>
              <a:gdLst>
                <a:gd name="T0" fmla="*/ 0 w 106"/>
                <a:gd name="T1" fmla="*/ 7 h 92"/>
                <a:gd name="T2" fmla="*/ 94 w 106"/>
                <a:gd name="T3" fmla="*/ 92 h 92"/>
                <a:gd name="T4" fmla="*/ 106 w 106"/>
                <a:gd name="T5" fmla="*/ 75 h 92"/>
                <a:gd name="T6" fmla="*/ 9 w 106"/>
                <a:gd name="T7" fmla="*/ 0 h 92"/>
                <a:gd name="T8" fmla="*/ 0 w 106"/>
                <a:gd name="T9" fmla="*/ 7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92">
                  <a:moveTo>
                    <a:pt x="0" y="7"/>
                  </a:moveTo>
                  <a:lnTo>
                    <a:pt x="94" y="92"/>
                  </a:lnTo>
                  <a:lnTo>
                    <a:pt x="106" y="75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4" name="Freeform 22"/>
            <p:cNvSpPr/>
            <p:nvPr/>
          </p:nvSpPr>
          <p:spPr bwMode="auto">
            <a:xfrm>
              <a:off x="2451" y="1711"/>
              <a:ext cx="146" cy="374"/>
            </a:xfrm>
            <a:custGeom>
              <a:avLst/>
              <a:gdLst>
                <a:gd name="T0" fmla="*/ 0 w 146"/>
                <a:gd name="T1" fmla="*/ 0 h 374"/>
                <a:gd name="T2" fmla="*/ 135 w 146"/>
                <a:gd name="T3" fmla="*/ 374 h 374"/>
                <a:gd name="T4" fmla="*/ 146 w 146"/>
                <a:gd name="T5" fmla="*/ 374 h 374"/>
                <a:gd name="T6" fmla="*/ 11 w 146"/>
                <a:gd name="T7" fmla="*/ 0 h 374"/>
                <a:gd name="T8" fmla="*/ 0 w 146"/>
                <a:gd name="T9" fmla="*/ 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374">
                  <a:moveTo>
                    <a:pt x="0" y="0"/>
                  </a:moveTo>
                  <a:lnTo>
                    <a:pt x="135" y="374"/>
                  </a:lnTo>
                  <a:lnTo>
                    <a:pt x="146" y="374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5" name="Rectangle 23"/>
            <p:cNvSpPr>
              <a:spLocks noChangeArrowheads="1"/>
            </p:cNvSpPr>
            <p:nvPr/>
          </p:nvSpPr>
          <p:spPr bwMode="auto">
            <a:xfrm>
              <a:off x="3410" y="1164"/>
              <a:ext cx="11" cy="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6" name="Freeform 24"/>
            <p:cNvSpPr/>
            <p:nvPr/>
          </p:nvSpPr>
          <p:spPr bwMode="auto">
            <a:xfrm>
              <a:off x="2848" y="1202"/>
              <a:ext cx="538" cy="111"/>
            </a:xfrm>
            <a:custGeom>
              <a:avLst/>
              <a:gdLst>
                <a:gd name="T0" fmla="*/ 0 w 538"/>
                <a:gd name="T1" fmla="*/ 102 h 111"/>
                <a:gd name="T2" fmla="*/ 538 w 538"/>
                <a:gd name="T3" fmla="*/ 0 h 111"/>
                <a:gd name="T4" fmla="*/ 538 w 538"/>
                <a:gd name="T5" fmla="*/ 9 h 111"/>
                <a:gd name="T6" fmla="*/ 0 w 538"/>
                <a:gd name="T7" fmla="*/ 111 h 111"/>
                <a:gd name="T8" fmla="*/ 0 w 538"/>
                <a:gd name="T9" fmla="*/ 102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8" h="111">
                  <a:moveTo>
                    <a:pt x="0" y="102"/>
                  </a:moveTo>
                  <a:lnTo>
                    <a:pt x="538" y="0"/>
                  </a:lnTo>
                  <a:lnTo>
                    <a:pt x="538" y="9"/>
                  </a:lnTo>
                  <a:lnTo>
                    <a:pt x="0" y="111"/>
                  </a:lnTo>
                  <a:lnTo>
                    <a:pt x="0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7" name="Freeform 25"/>
            <p:cNvSpPr/>
            <p:nvPr/>
          </p:nvSpPr>
          <p:spPr bwMode="auto">
            <a:xfrm>
              <a:off x="2834" y="1320"/>
              <a:ext cx="287" cy="455"/>
            </a:xfrm>
            <a:custGeom>
              <a:avLst/>
              <a:gdLst>
                <a:gd name="T0" fmla="*/ 0 w 287"/>
                <a:gd name="T1" fmla="*/ 5 h 455"/>
                <a:gd name="T2" fmla="*/ 275 w 287"/>
                <a:gd name="T3" fmla="*/ 450 h 455"/>
                <a:gd name="T4" fmla="*/ 277 w 287"/>
                <a:gd name="T5" fmla="*/ 455 h 455"/>
                <a:gd name="T6" fmla="*/ 287 w 287"/>
                <a:gd name="T7" fmla="*/ 445 h 455"/>
                <a:gd name="T8" fmla="*/ 7 w 287"/>
                <a:gd name="T9" fmla="*/ 0 h 455"/>
                <a:gd name="T10" fmla="*/ 0 w 287"/>
                <a:gd name="T11" fmla="*/ 5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7" h="455">
                  <a:moveTo>
                    <a:pt x="0" y="5"/>
                  </a:moveTo>
                  <a:lnTo>
                    <a:pt x="275" y="450"/>
                  </a:lnTo>
                  <a:lnTo>
                    <a:pt x="277" y="455"/>
                  </a:lnTo>
                  <a:lnTo>
                    <a:pt x="287" y="445"/>
                  </a:lnTo>
                  <a:lnTo>
                    <a:pt x="7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8" name="Freeform 26"/>
            <p:cNvSpPr/>
            <p:nvPr/>
          </p:nvSpPr>
          <p:spPr bwMode="auto">
            <a:xfrm>
              <a:off x="3140" y="1221"/>
              <a:ext cx="270" cy="544"/>
            </a:xfrm>
            <a:custGeom>
              <a:avLst/>
              <a:gdLst>
                <a:gd name="T0" fmla="*/ 0 w 270"/>
                <a:gd name="T1" fmla="*/ 544 h 544"/>
                <a:gd name="T2" fmla="*/ 263 w 270"/>
                <a:gd name="T3" fmla="*/ 0 h 544"/>
                <a:gd name="T4" fmla="*/ 270 w 270"/>
                <a:gd name="T5" fmla="*/ 0 h 544"/>
                <a:gd name="T6" fmla="*/ 14 w 270"/>
                <a:gd name="T7" fmla="*/ 544 h 544"/>
                <a:gd name="T8" fmla="*/ 0 w 270"/>
                <a:gd name="T9" fmla="*/ 544 h 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0" h="544">
                  <a:moveTo>
                    <a:pt x="0" y="544"/>
                  </a:moveTo>
                  <a:lnTo>
                    <a:pt x="263" y="0"/>
                  </a:lnTo>
                  <a:lnTo>
                    <a:pt x="270" y="0"/>
                  </a:lnTo>
                  <a:lnTo>
                    <a:pt x="14" y="544"/>
                  </a:lnTo>
                  <a:lnTo>
                    <a:pt x="0" y="5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9" name="Freeform 27"/>
            <p:cNvSpPr/>
            <p:nvPr/>
          </p:nvSpPr>
          <p:spPr bwMode="auto">
            <a:xfrm>
              <a:off x="3317" y="1221"/>
              <a:ext cx="93" cy="809"/>
            </a:xfrm>
            <a:custGeom>
              <a:avLst/>
              <a:gdLst>
                <a:gd name="T0" fmla="*/ 83 w 93"/>
                <a:gd name="T1" fmla="*/ 0 h 809"/>
                <a:gd name="T2" fmla="*/ 0 w 93"/>
                <a:gd name="T3" fmla="*/ 809 h 809"/>
                <a:gd name="T4" fmla="*/ 12 w 93"/>
                <a:gd name="T5" fmla="*/ 809 h 809"/>
                <a:gd name="T6" fmla="*/ 93 w 93"/>
                <a:gd name="T7" fmla="*/ 0 h 809"/>
                <a:gd name="T8" fmla="*/ 83 w 93"/>
                <a:gd name="T9" fmla="*/ 0 h 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" h="809">
                  <a:moveTo>
                    <a:pt x="83" y="0"/>
                  </a:moveTo>
                  <a:lnTo>
                    <a:pt x="0" y="809"/>
                  </a:lnTo>
                  <a:lnTo>
                    <a:pt x="12" y="809"/>
                  </a:lnTo>
                  <a:lnTo>
                    <a:pt x="93" y="0"/>
                  </a:lnTo>
                  <a:lnTo>
                    <a:pt x="8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0" name="Freeform 28"/>
            <p:cNvSpPr/>
            <p:nvPr/>
          </p:nvSpPr>
          <p:spPr bwMode="auto">
            <a:xfrm>
              <a:off x="3438" y="1022"/>
              <a:ext cx="611" cy="180"/>
            </a:xfrm>
            <a:custGeom>
              <a:avLst/>
              <a:gdLst>
                <a:gd name="T0" fmla="*/ 0 w 611"/>
                <a:gd name="T1" fmla="*/ 165 h 180"/>
                <a:gd name="T2" fmla="*/ 611 w 611"/>
                <a:gd name="T3" fmla="*/ 0 h 180"/>
                <a:gd name="T4" fmla="*/ 611 w 611"/>
                <a:gd name="T5" fmla="*/ 14 h 180"/>
                <a:gd name="T6" fmla="*/ 0 w 611"/>
                <a:gd name="T7" fmla="*/ 180 h 180"/>
                <a:gd name="T8" fmla="*/ 0 w 611"/>
                <a:gd name="T9" fmla="*/ 165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180">
                  <a:moveTo>
                    <a:pt x="0" y="165"/>
                  </a:moveTo>
                  <a:lnTo>
                    <a:pt x="611" y="0"/>
                  </a:lnTo>
                  <a:lnTo>
                    <a:pt x="611" y="14"/>
                  </a:lnTo>
                  <a:lnTo>
                    <a:pt x="0" y="180"/>
                  </a:lnTo>
                  <a:lnTo>
                    <a:pt x="0" y="1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1" name="Freeform 29"/>
            <p:cNvSpPr/>
            <p:nvPr/>
          </p:nvSpPr>
          <p:spPr bwMode="auto">
            <a:xfrm>
              <a:off x="4340" y="702"/>
              <a:ext cx="377" cy="396"/>
            </a:xfrm>
            <a:custGeom>
              <a:avLst/>
              <a:gdLst>
                <a:gd name="T0" fmla="*/ 0 w 377"/>
                <a:gd name="T1" fmla="*/ 12 h 396"/>
                <a:gd name="T2" fmla="*/ 370 w 377"/>
                <a:gd name="T3" fmla="*/ 396 h 396"/>
                <a:gd name="T4" fmla="*/ 377 w 377"/>
                <a:gd name="T5" fmla="*/ 388 h 396"/>
                <a:gd name="T6" fmla="*/ 0 w 377"/>
                <a:gd name="T7" fmla="*/ 0 h 396"/>
                <a:gd name="T8" fmla="*/ 0 w 377"/>
                <a:gd name="T9" fmla="*/ 12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7" h="396">
                  <a:moveTo>
                    <a:pt x="0" y="12"/>
                  </a:moveTo>
                  <a:lnTo>
                    <a:pt x="370" y="396"/>
                  </a:lnTo>
                  <a:lnTo>
                    <a:pt x="377" y="388"/>
                  </a:lnTo>
                  <a:lnTo>
                    <a:pt x="0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2" name="Freeform 30"/>
            <p:cNvSpPr/>
            <p:nvPr/>
          </p:nvSpPr>
          <p:spPr bwMode="auto">
            <a:xfrm>
              <a:off x="4108" y="1015"/>
              <a:ext cx="597" cy="97"/>
            </a:xfrm>
            <a:custGeom>
              <a:avLst/>
              <a:gdLst>
                <a:gd name="T0" fmla="*/ 0 w 597"/>
                <a:gd name="T1" fmla="*/ 0 h 97"/>
                <a:gd name="T2" fmla="*/ 597 w 597"/>
                <a:gd name="T3" fmla="*/ 90 h 97"/>
                <a:gd name="T4" fmla="*/ 597 w 597"/>
                <a:gd name="T5" fmla="*/ 97 h 97"/>
                <a:gd name="T6" fmla="*/ 0 w 597"/>
                <a:gd name="T7" fmla="*/ 11 h 97"/>
                <a:gd name="T8" fmla="*/ 0 w 597"/>
                <a:gd name="T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97">
                  <a:moveTo>
                    <a:pt x="0" y="0"/>
                  </a:moveTo>
                  <a:lnTo>
                    <a:pt x="597" y="90"/>
                  </a:lnTo>
                  <a:lnTo>
                    <a:pt x="597" y="97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3" name="Freeform 31"/>
            <p:cNvSpPr/>
            <p:nvPr/>
          </p:nvSpPr>
          <p:spPr bwMode="auto">
            <a:xfrm>
              <a:off x="4759" y="1121"/>
              <a:ext cx="280" cy="55"/>
            </a:xfrm>
            <a:custGeom>
              <a:avLst/>
              <a:gdLst>
                <a:gd name="T0" fmla="*/ 5 w 280"/>
                <a:gd name="T1" fmla="*/ 0 h 55"/>
                <a:gd name="T2" fmla="*/ 280 w 280"/>
                <a:gd name="T3" fmla="*/ 40 h 55"/>
                <a:gd name="T4" fmla="*/ 280 w 280"/>
                <a:gd name="T5" fmla="*/ 55 h 55"/>
                <a:gd name="T6" fmla="*/ 0 w 280"/>
                <a:gd name="T7" fmla="*/ 7 h 55"/>
                <a:gd name="T8" fmla="*/ 5 w 280"/>
                <a:gd name="T9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0" h="55">
                  <a:moveTo>
                    <a:pt x="5" y="0"/>
                  </a:moveTo>
                  <a:lnTo>
                    <a:pt x="280" y="40"/>
                  </a:lnTo>
                  <a:lnTo>
                    <a:pt x="280" y="55"/>
                  </a:lnTo>
                  <a:lnTo>
                    <a:pt x="0" y="7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4" name="Freeform 32"/>
            <p:cNvSpPr/>
            <p:nvPr/>
          </p:nvSpPr>
          <p:spPr bwMode="auto">
            <a:xfrm>
              <a:off x="4745" y="1131"/>
              <a:ext cx="298" cy="447"/>
            </a:xfrm>
            <a:custGeom>
              <a:avLst/>
              <a:gdLst>
                <a:gd name="T0" fmla="*/ 0 w 298"/>
                <a:gd name="T1" fmla="*/ 9 h 447"/>
                <a:gd name="T2" fmla="*/ 294 w 298"/>
                <a:gd name="T3" fmla="*/ 447 h 447"/>
                <a:gd name="T4" fmla="*/ 298 w 298"/>
                <a:gd name="T5" fmla="*/ 440 h 447"/>
                <a:gd name="T6" fmla="*/ 7 w 298"/>
                <a:gd name="T7" fmla="*/ 0 h 447"/>
                <a:gd name="T8" fmla="*/ 0 w 298"/>
                <a:gd name="T9" fmla="*/ 9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447">
                  <a:moveTo>
                    <a:pt x="0" y="9"/>
                  </a:moveTo>
                  <a:lnTo>
                    <a:pt x="294" y="447"/>
                  </a:lnTo>
                  <a:lnTo>
                    <a:pt x="298" y="440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5" name="Freeform 33"/>
            <p:cNvSpPr/>
            <p:nvPr/>
          </p:nvSpPr>
          <p:spPr bwMode="auto">
            <a:xfrm>
              <a:off x="4551" y="1135"/>
              <a:ext cx="182" cy="422"/>
            </a:xfrm>
            <a:custGeom>
              <a:avLst/>
              <a:gdLst>
                <a:gd name="T0" fmla="*/ 173 w 182"/>
                <a:gd name="T1" fmla="*/ 0 h 422"/>
                <a:gd name="T2" fmla="*/ 0 w 182"/>
                <a:gd name="T3" fmla="*/ 422 h 422"/>
                <a:gd name="T4" fmla="*/ 12 w 182"/>
                <a:gd name="T5" fmla="*/ 422 h 422"/>
                <a:gd name="T6" fmla="*/ 182 w 182"/>
                <a:gd name="T7" fmla="*/ 0 h 422"/>
                <a:gd name="T8" fmla="*/ 173 w 182"/>
                <a:gd name="T9" fmla="*/ 0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2" h="422">
                  <a:moveTo>
                    <a:pt x="173" y="0"/>
                  </a:moveTo>
                  <a:lnTo>
                    <a:pt x="0" y="422"/>
                  </a:lnTo>
                  <a:lnTo>
                    <a:pt x="12" y="422"/>
                  </a:lnTo>
                  <a:lnTo>
                    <a:pt x="182" y="0"/>
                  </a:lnTo>
                  <a:lnTo>
                    <a:pt x="1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6" name="Freeform 34"/>
            <p:cNvSpPr/>
            <p:nvPr/>
          </p:nvSpPr>
          <p:spPr bwMode="auto">
            <a:xfrm>
              <a:off x="3414" y="1214"/>
              <a:ext cx="401" cy="388"/>
            </a:xfrm>
            <a:custGeom>
              <a:avLst/>
              <a:gdLst>
                <a:gd name="T0" fmla="*/ 0 w 401"/>
                <a:gd name="T1" fmla="*/ 0 h 388"/>
                <a:gd name="T2" fmla="*/ 393 w 401"/>
                <a:gd name="T3" fmla="*/ 388 h 388"/>
                <a:gd name="T4" fmla="*/ 401 w 401"/>
                <a:gd name="T5" fmla="*/ 378 h 388"/>
                <a:gd name="T6" fmla="*/ 12 w 401"/>
                <a:gd name="T7" fmla="*/ 0 h 388"/>
                <a:gd name="T8" fmla="*/ 0 w 40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1" h="388">
                  <a:moveTo>
                    <a:pt x="0" y="0"/>
                  </a:moveTo>
                  <a:lnTo>
                    <a:pt x="393" y="388"/>
                  </a:lnTo>
                  <a:lnTo>
                    <a:pt x="401" y="37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7" name="Freeform 35"/>
            <p:cNvSpPr/>
            <p:nvPr/>
          </p:nvSpPr>
          <p:spPr bwMode="auto">
            <a:xfrm>
              <a:off x="3833" y="1034"/>
              <a:ext cx="233" cy="558"/>
            </a:xfrm>
            <a:custGeom>
              <a:avLst/>
              <a:gdLst>
                <a:gd name="T0" fmla="*/ 225 w 233"/>
                <a:gd name="T1" fmla="*/ 0 h 558"/>
                <a:gd name="T2" fmla="*/ 0 w 233"/>
                <a:gd name="T3" fmla="*/ 558 h 558"/>
                <a:gd name="T4" fmla="*/ 10 w 233"/>
                <a:gd name="T5" fmla="*/ 558 h 558"/>
                <a:gd name="T6" fmla="*/ 233 w 233"/>
                <a:gd name="T7" fmla="*/ 0 h 558"/>
                <a:gd name="T8" fmla="*/ 225 w 233"/>
                <a:gd name="T9" fmla="*/ 0 h 5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3" h="558">
                  <a:moveTo>
                    <a:pt x="225" y="0"/>
                  </a:moveTo>
                  <a:lnTo>
                    <a:pt x="0" y="558"/>
                  </a:lnTo>
                  <a:lnTo>
                    <a:pt x="10" y="558"/>
                  </a:lnTo>
                  <a:lnTo>
                    <a:pt x="233" y="0"/>
                  </a:lnTo>
                  <a:lnTo>
                    <a:pt x="2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8" name="Freeform 36"/>
            <p:cNvSpPr/>
            <p:nvPr/>
          </p:nvSpPr>
          <p:spPr bwMode="auto">
            <a:xfrm>
              <a:off x="4087" y="1034"/>
              <a:ext cx="452" cy="530"/>
            </a:xfrm>
            <a:custGeom>
              <a:avLst/>
              <a:gdLst>
                <a:gd name="T0" fmla="*/ 0 w 452"/>
                <a:gd name="T1" fmla="*/ 0 h 530"/>
                <a:gd name="T2" fmla="*/ 440 w 452"/>
                <a:gd name="T3" fmla="*/ 530 h 530"/>
                <a:gd name="T4" fmla="*/ 452 w 452"/>
                <a:gd name="T5" fmla="*/ 528 h 530"/>
                <a:gd name="T6" fmla="*/ 12 w 452"/>
                <a:gd name="T7" fmla="*/ 0 h 530"/>
                <a:gd name="T8" fmla="*/ 0 w 452"/>
                <a:gd name="T9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2" h="530">
                  <a:moveTo>
                    <a:pt x="0" y="0"/>
                  </a:moveTo>
                  <a:lnTo>
                    <a:pt x="440" y="530"/>
                  </a:lnTo>
                  <a:lnTo>
                    <a:pt x="452" y="5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9" name="Freeform 37"/>
            <p:cNvSpPr/>
            <p:nvPr/>
          </p:nvSpPr>
          <p:spPr bwMode="auto">
            <a:xfrm>
              <a:off x="3836" y="1588"/>
              <a:ext cx="689" cy="23"/>
            </a:xfrm>
            <a:custGeom>
              <a:avLst/>
              <a:gdLst>
                <a:gd name="T0" fmla="*/ 0 w 689"/>
                <a:gd name="T1" fmla="*/ 16 h 23"/>
                <a:gd name="T2" fmla="*/ 689 w 689"/>
                <a:gd name="T3" fmla="*/ 0 h 23"/>
                <a:gd name="T4" fmla="*/ 689 w 689"/>
                <a:gd name="T5" fmla="*/ 7 h 23"/>
                <a:gd name="T6" fmla="*/ 12 w 689"/>
                <a:gd name="T7" fmla="*/ 23 h 23"/>
                <a:gd name="T8" fmla="*/ 0 w 689"/>
                <a:gd name="T9" fmla="*/ 16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23">
                  <a:moveTo>
                    <a:pt x="0" y="16"/>
                  </a:moveTo>
                  <a:lnTo>
                    <a:pt x="689" y="0"/>
                  </a:lnTo>
                  <a:lnTo>
                    <a:pt x="689" y="7"/>
                  </a:lnTo>
                  <a:lnTo>
                    <a:pt x="12" y="23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0" name="Freeform 38"/>
            <p:cNvSpPr/>
            <p:nvPr/>
          </p:nvSpPr>
          <p:spPr bwMode="auto">
            <a:xfrm>
              <a:off x="5093" y="1621"/>
              <a:ext cx="273" cy="428"/>
            </a:xfrm>
            <a:custGeom>
              <a:avLst/>
              <a:gdLst>
                <a:gd name="T0" fmla="*/ 0 w 273"/>
                <a:gd name="T1" fmla="*/ 0 h 428"/>
                <a:gd name="T2" fmla="*/ 263 w 273"/>
                <a:gd name="T3" fmla="*/ 428 h 428"/>
                <a:gd name="T4" fmla="*/ 273 w 273"/>
                <a:gd name="T5" fmla="*/ 428 h 428"/>
                <a:gd name="T6" fmla="*/ 12 w 273"/>
                <a:gd name="T7" fmla="*/ 0 h 428"/>
                <a:gd name="T8" fmla="*/ 0 w 27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3" h="428">
                  <a:moveTo>
                    <a:pt x="0" y="0"/>
                  </a:moveTo>
                  <a:lnTo>
                    <a:pt x="263" y="428"/>
                  </a:lnTo>
                  <a:lnTo>
                    <a:pt x="273" y="4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1" name="Freeform 39"/>
            <p:cNvSpPr/>
            <p:nvPr/>
          </p:nvSpPr>
          <p:spPr bwMode="auto">
            <a:xfrm>
              <a:off x="5070" y="1621"/>
              <a:ext cx="293" cy="428"/>
            </a:xfrm>
            <a:custGeom>
              <a:avLst/>
              <a:gdLst>
                <a:gd name="T0" fmla="*/ 0 w 293"/>
                <a:gd name="T1" fmla="*/ 0 h 428"/>
                <a:gd name="T2" fmla="*/ 286 w 293"/>
                <a:gd name="T3" fmla="*/ 428 h 428"/>
                <a:gd name="T4" fmla="*/ 293 w 293"/>
                <a:gd name="T5" fmla="*/ 421 h 428"/>
                <a:gd name="T6" fmla="*/ 16 w 293"/>
                <a:gd name="T7" fmla="*/ 0 h 428"/>
                <a:gd name="T8" fmla="*/ 0 w 29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3" h="428">
                  <a:moveTo>
                    <a:pt x="0" y="0"/>
                  </a:moveTo>
                  <a:lnTo>
                    <a:pt x="286" y="428"/>
                  </a:lnTo>
                  <a:lnTo>
                    <a:pt x="293" y="421"/>
                  </a:lnTo>
                  <a:lnTo>
                    <a:pt x="1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2" name="Freeform 40"/>
            <p:cNvSpPr/>
            <p:nvPr/>
          </p:nvSpPr>
          <p:spPr bwMode="auto">
            <a:xfrm>
              <a:off x="4568" y="1581"/>
              <a:ext cx="551" cy="156"/>
            </a:xfrm>
            <a:custGeom>
              <a:avLst/>
              <a:gdLst>
                <a:gd name="T0" fmla="*/ 0 w 551"/>
                <a:gd name="T1" fmla="*/ 0 h 156"/>
                <a:gd name="T2" fmla="*/ 551 w 551"/>
                <a:gd name="T3" fmla="*/ 146 h 156"/>
                <a:gd name="T4" fmla="*/ 539 w 551"/>
                <a:gd name="T5" fmla="*/ 156 h 156"/>
                <a:gd name="T6" fmla="*/ 0 w 551"/>
                <a:gd name="T7" fmla="*/ 11 h 156"/>
                <a:gd name="T8" fmla="*/ 0 w 551"/>
                <a:gd name="T9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1" h="156">
                  <a:moveTo>
                    <a:pt x="0" y="0"/>
                  </a:moveTo>
                  <a:lnTo>
                    <a:pt x="551" y="146"/>
                  </a:lnTo>
                  <a:lnTo>
                    <a:pt x="539" y="156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3" name="Freeform 41"/>
            <p:cNvSpPr/>
            <p:nvPr/>
          </p:nvSpPr>
          <p:spPr bwMode="auto">
            <a:xfrm>
              <a:off x="4546" y="1597"/>
              <a:ext cx="228" cy="677"/>
            </a:xfrm>
            <a:custGeom>
              <a:avLst/>
              <a:gdLst>
                <a:gd name="T0" fmla="*/ 0 w 228"/>
                <a:gd name="T1" fmla="*/ 0 h 677"/>
                <a:gd name="T2" fmla="*/ 223 w 228"/>
                <a:gd name="T3" fmla="*/ 677 h 677"/>
                <a:gd name="T4" fmla="*/ 228 w 228"/>
                <a:gd name="T5" fmla="*/ 677 h 677"/>
                <a:gd name="T6" fmla="*/ 10 w 228"/>
                <a:gd name="T7" fmla="*/ 0 h 677"/>
                <a:gd name="T8" fmla="*/ 0 w 228"/>
                <a:gd name="T9" fmla="*/ 0 h 6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8" h="677">
                  <a:moveTo>
                    <a:pt x="0" y="0"/>
                  </a:moveTo>
                  <a:lnTo>
                    <a:pt x="223" y="677"/>
                  </a:lnTo>
                  <a:lnTo>
                    <a:pt x="228" y="677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4" name="Freeform 42"/>
            <p:cNvSpPr/>
            <p:nvPr/>
          </p:nvSpPr>
          <p:spPr bwMode="auto">
            <a:xfrm>
              <a:off x="4229" y="1604"/>
              <a:ext cx="310" cy="481"/>
            </a:xfrm>
            <a:custGeom>
              <a:avLst/>
              <a:gdLst>
                <a:gd name="T0" fmla="*/ 0 w 310"/>
                <a:gd name="T1" fmla="*/ 481 h 481"/>
                <a:gd name="T2" fmla="*/ 301 w 310"/>
                <a:gd name="T3" fmla="*/ 0 h 481"/>
                <a:gd name="T4" fmla="*/ 310 w 310"/>
                <a:gd name="T5" fmla="*/ 0 h 481"/>
                <a:gd name="T6" fmla="*/ 7 w 310"/>
                <a:gd name="T7" fmla="*/ 481 h 481"/>
                <a:gd name="T8" fmla="*/ 0 w 310"/>
                <a:gd name="T9" fmla="*/ 481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0" h="481">
                  <a:moveTo>
                    <a:pt x="0" y="481"/>
                  </a:moveTo>
                  <a:lnTo>
                    <a:pt x="301" y="0"/>
                  </a:lnTo>
                  <a:lnTo>
                    <a:pt x="310" y="0"/>
                  </a:lnTo>
                  <a:lnTo>
                    <a:pt x="7" y="481"/>
                  </a:lnTo>
                  <a:lnTo>
                    <a:pt x="0" y="4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5" name="Freeform 43"/>
            <p:cNvSpPr/>
            <p:nvPr/>
          </p:nvSpPr>
          <p:spPr bwMode="auto">
            <a:xfrm>
              <a:off x="4217" y="1803"/>
              <a:ext cx="90" cy="282"/>
            </a:xfrm>
            <a:custGeom>
              <a:avLst/>
              <a:gdLst>
                <a:gd name="T0" fmla="*/ 81 w 90"/>
                <a:gd name="T1" fmla="*/ 0 h 282"/>
                <a:gd name="T2" fmla="*/ 0 w 90"/>
                <a:gd name="T3" fmla="*/ 282 h 282"/>
                <a:gd name="T4" fmla="*/ 7 w 90"/>
                <a:gd name="T5" fmla="*/ 282 h 282"/>
                <a:gd name="T6" fmla="*/ 90 w 90"/>
                <a:gd name="T7" fmla="*/ 0 h 282"/>
                <a:gd name="T8" fmla="*/ 81 w 90"/>
                <a:gd name="T9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282">
                  <a:moveTo>
                    <a:pt x="81" y="0"/>
                  </a:moveTo>
                  <a:lnTo>
                    <a:pt x="0" y="282"/>
                  </a:lnTo>
                  <a:lnTo>
                    <a:pt x="7" y="282"/>
                  </a:lnTo>
                  <a:lnTo>
                    <a:pt x="90" y="0"/>
                  </a:lnTo>
                  <a:lnTo>
                    <a:pt x="8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6" name="Freeform 44"/>
            <p:cNvSpPr/>
            <p:nvPr/>
          </p:nvSpPr>
          <p:spPr bwMode="auto">
            <a:xfrm>
              <a:off x="3833" y="1621"/>
              <a:ext cx="375" cy="464"/>
            </a:xfrm>
            <a:custGeom>
              <a:avLst/>
              <a:gdLst>
                <a:gd name="T0" fmla="*/ 0 w 375"/>
                <a:gd name="T1" fmla="*/ 0 h 464"/>
                <a:gd name="T2" fmla="*/ 368 w 375"/>
                <a:gd name="T3" fmla="*/ 464 h 464"/>
                <a:gd name="T4" fmla="*/ 375 w 375"/>
                <a:gd name="T5" fmla="*/ 464 h 464"/>
                <a:gd name="T6" fmla="*/ 8 w 375"/>
                <a:gd name="T7" fmla="*/ 0 h 464"/>
                <a:gd name="T8" fmla="*/ 0 w 375"/>
                <a:gd name="T9" fmla="*/ 0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5" h="464">
                  <a:moveTo>
                    <a:pt x="0" y="0"/>
                  </a:moveTo>
                  <a:lnTo>
                    <a:pt x="368" y="464"/>
                  </a:lnTo>
                  <a:lnTo>
                    <a:pt x="375" y="464"/>
                  </a:lnTo>
                  <a:lnTo>
                    <a:pt x="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7" name="Freeform 45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  <a:gd name="T10" fmla="*/ 0 w 649"/>
                <a:gd name="T11" fmla="*/ 17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8" name="Freeform 46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9" name="Freeform 47"/>
            <p:cNvSpPr/>
            <p:nvPr/>
          </p:nvSpPr>
          <p:spPr bwMode="auto">
            <a:xfrm>
              <a:off x="3623" y="1623"/>
              <a:ext cx="203" cy="658"/>
            </a:xfrm>
            <a:custGeom>
              <a:avLst/>
              <a:gdLst>
                <a:gd name="T0" fmla="*/ 194 w 203"/>
                <a:gd name="T1" fmla="*/ 0 h 658"/>
                <a:gd name="T2" fmla="*/ 0 w 203"/>
                <a:gd name="T3" fmla="*/ 658 h 658"/>
                <a:gd name="T4" fmla="*/ 9 w 203"/>
                <a:gd name="T5" fmla="*/ 658 h 658"/>
                <a:gd name="T6" fmla="*/ 203 w 203"/>
                <a:gd name="T7" fmla="*/ 5 h 658"/>
                <a:gd name="T8" fmla="*/ 194 w 203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58">
                  <a:moveTo>
                    <a:pt x="194" y="0"/>
                  </a:moveTo>
                  <a:lnTo>
                    <a:pt x="0" y="658"/>
                  </a:lnTo>
                  <a:lnTo>
                    <a:pt x="9" y="658"/>
                  </a:lnTo>
                  <a:lnTo>
                    <a:pt x="203" y="5"/>
                  </a:lnTo>
                  <a:lnTo>
                    <a:pt x="19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0" name="Freeform 48"/>
            <p:cNvSpPr/>
            <p:nvPr/>
          </p:nvSpPr>
          <p:spPr bwMode="auto">
            <a:xfrm>
              <a:off x="3353" y="1768"/>
              <a:ext cx="935" cy="310"/>
            </a:xfrm>
            <a:custGeom>
              <a:avLst/>
              <a:gdLst>
                <a:gd name="T0" fmla="*/ 0 w 935"/>
                <a:gd name="T1" fmla="*/ 300 h 310"/>
                <a:gd name="T2" fmla="*/ 928 w 935"/>
                <a:gd name="T3" fmla="*/ 0 h 310"/>
                <a:gd name="T4" fmla="*/ 935 w 935"/>
                <a:gd name="T5" fmla="*/ 9 h 310"/>
                <a:gd name="T6" fmla="*/ 7 w 935"/>
                <a:gd name="T7" fmla="*/ 310 h 310"/>
                <a:gd name="T8" fmla="*/ 0 w 935"/>
                <a:gd name="T9" fmla="*/ 300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5" h="310">
                  <a:moveTo>
                    <a:pt x="0" y="300"/>
                  </a:moveTo>
                  <a:lnTo>
                    <a:pt x="928" y="0"/>
                  </a:lnTo>
                  <a:lnTo>
                    <a:pt x="935" y="9"/>
                  </a:lnTo>
                  <a:lnTo>
                    <a:pt x="7" y="310"/>
                  </a:lnTo>
                  <a:lnTo>
                    <a:pt x="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1" name="Freeform 49"/>
            <p:cNvSpPr/>
            <p:nvPr/>
          </p:nvSpPr>
          <p:spPr bwMode="auto">
            <a:xfrm>
              <a:off x="2631" y="1820"/>
              <a:ext cx="641" cy="251"/>
            </a:xfrm>
            <a:custGeom>
              <a:avLst/>
              <a:gdLst>
                <a:gd name="T0" fmla="*/ 0 w 641"/>
                <a:gd name="T1" fmla="*/ 9 h 251"/>
                <a:gd name="T2" fmla="*/ 641 w 641"/>
                <a:gd name="T3" fmla="*/ 251 h 251"/>
                <a:gd name="T4" fmla="*/ 641 w 641"/>
                <a:gd name="T5" fmla="*/ 244 h 251"/>
                <a:gd name="T6" fmla="*/ 11 w 641"/>
                <a:gd name="T7" fmla="*/ 0 h 251"/>
                <a:gd name="T8" fmla="*/ 0 w 641"/>
                <a:gd name="T9" fmla="*/ 9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1" h="251">
                  <a:moveTo>
                    <a:pt x="0" y="9"/>
                  </a:moveTo>
                  <a:lnTo>
                    <a:pt x="641" y="251"/>
                  </a:lnTo>
                  <a:lnTo>
                    <a:pt x="641" y="244"/>
                  </a:lnTo>
                  <a:lnTo>
                    <a:pt x="11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2" name="Freeform 50"/>
            <p:cNvSpPr/>
            <p:nvPr/>
          </p:nvSpPr>
          <p:spPr bwMode="auto">
            <a:xfrm>
              <a:off x="2631" y="1798"/>
              <a:ext cx="497" cy="301"/>
            </a:xfrm>
            <a:custGeom>
              <a:avLst/>
              <a:gdLst>
                <a:gd name="T0" fmla="*/ 0 w 497"/>
                <a:gd name="T1" fmla="*/ 296 h 301"/>
                <a:gd name="T2" fmla="*/ 490 w 497"/>
                <a:gd name="T3" fmla="*/ 0 h 301"/>
                <a:gd name="T4" fmla="*/ 497 w 497"/>
                <a:gd name="T5" fmla="*/ 10 h 301"/>
                <a:gd name="T6" fmla="*/ 7 w 497"/>
                <a:gd name="T7" fmla="*/ 301 h 301"/>
                <a:gd name="T8" fmla="*/ 0 w 497"/>
                <a:gd name="T9" fmla="*/ 296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7" h="301">
                  <a:moveTo>
                    <a:pt x="0" y="296"/>
                  </a:moveTo>
                  <a:lnTo>
                    <a:pt x="490" y="0"/>
                  </a:lnTo>
                  <a:lnTo>
                    <a:pt x="497" y="10"/>
                  </a:lnTo>
                  <a:lnTo>
                    <a:pt x="7" y="301"/>
                  </a:lnTo>
                  <a:lnTo>
                    <a:pt x="0" y="2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3" name="Freeform 51"/>
            <p:cNvSpPr/>
            <p:nvPr/>
          </p:nvSpPr>
          <p:spPr bwMode="auto">
            <a:xfrm>
              <a:off x="2467" y="2125"/>
              <a:ext cx="135" cy="351"/>
            </a:xfrm>
            <a:custGeom>
              <a:avLst/>
              <a:gdLst>
                <a:gd name="T0" fmla="*/ 126 w 135"/>
                <a:gd name="T1" fmla="*/ 0 h 351"/>
                <a:gd name="T2" fmla="*/ 0 w 135"/>
                <a:gd name="T3" fmla="*/ 351 h 351"/>
                <a:gd name="T4" fmla="*/ 12 w 135"/>
                <a:gd name="T5" fmla="*/ 351 h 351"/>
                <a:gd name="T6" fmla="*/ 135 w 135"/>
                <a:gd name="T7" fmla="*/ 7 h 351"/>
                <a:gd name="T8" fmla="*/ 126 w 135"/>
                <a:gd name="T9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351">
                  <a:moveTo>
                    <a:pt x="126" y="0"/>
                  </a:moveTo>
                  <a:lnTo>
                    <a:pt x="0" y="351"/>
                  </a:lnTo>
                  <a:lnTo>
                    <a:pt x="12" y="351"/>
                  </a:lnTo>
                  <a:lnTo>
                    <a:pt x="135" y="7"/>
                  </a:lnTo>
                  <a:lnTo>
                    <a:pt x="12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4" name="Freeform 52"/>
            <p:cNvSpPr/>
            <p:nvPr/>
          </p:nvSpPr>
          <p:spPr bwMode="auto">
            <a:xfrm>
              <a:off x="2607" y="2130"/>
              <a:ext cx="234" cy="743"/>
            </a:xfrm>
            <a:custGeom>
              <a:avLst/>
              <a:gdLst>
                <a:gd name="T0" fmla="*/ 0 w 234"/>
                <a:gd name="T1" fmla="*/ 0 h 743"/>
                <a:gd name="T2" fmla="*/ 223 w 234"/>
                <a:gd name="T3" fmla="*/ 743 h 743"/>
                <a:gd name="T4" fmla="*/ 234 w 234"/>
                <a:gd name="T5" fmla="*/ 743 h 743"/>
                <a:gd name="T6" fmla="*/ 9 w 234"/>
                <a:gd name="T7" fmla="*/ 0 h 743"/>
                <a:gd name="T8" fmla="*/ 0 w 234"/>
                <a:gd name="T9" fmla="*/ 0 h 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743">
                  <a:moveTo>
                    <a:pt x="0" y="0"/>
                  </a:moveTo>
                  <a:lnTo>
                    <a:pt x="223" y="743"/>
                  </a:lnTo>
                  <a:lnTo>
                    <a:pt x="234" y="743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5" name="Freeform 53"/>
            <p:cNvSpPr/>
            <p:nvPr/>
          </p:nvSpPr>
          <p:spPr bwMode="auto">
            <a:xfrm>
              <a:off x="2472" y="2525"/>
              <a:ext cx="350" cy="360"/>
            </a:xfrm>
            <a:custGeom>
              <a:avLst/>
              <a:gdLst>
                <a:gd name="T0" fmla="*/ 0 w 350"/>
                <a:gd name="T1" fmla="*/ 12 h 360"/>
                <a:gd name="T2" fmla="*/ 343 w 350"/>
                <a:gd name="T3" fmla="*/ 360 h 360"/>
                <a:gd name="T4" fmla="*/ 350 w 350"/>
                <a:gd name="T5" fmla="*/ 348 h 360"/>
                <a:gd name="T6" fmla="*/ 7 w 350"/>
                <a:gd name="T7" fmla="*/ 0 h 360"/>
                <a:gd name="T8" fmla="*/ 0 w 350"/>
                <a:gd name="T9" fmla="*/ 12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0" h="360">
                  <a:moveTo>
                    <a:pt x="0" y="12"/>
                  </a:moveTo>
                  <a:lnTo>
                    <a:pt x="343" y="360"/>
                  </a:lnTo>
                  <a:lnTo>
                    <a:pt x="350" y="348"/>
                  </a:lnTo>
                  <a:lnTo>
                    <a:pt x="7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6" name="Freeform 54"/>
            <p:cNvSpPr/>
            <p:nvPr/>
          </p:nvSpPr>
          <p:spPr bwMode="auto">
            <a:xfrm>
              <a:off x="2922" y="2466"/>
              <a:ext cx="128" cy="355"/>
            </a:xfrm>
            <a:custGeom>
              <a:avLst/>
              <a:gdLst>
                <a:gd name="T0" fmla="*/ 121 w 128"/>
                <a:gd name="T1" fmla="*/ 0 h 355"/>
                <a:gd name="T2" fmla="*/ 0 w 128"/>
                <a:gd name="T3" fmla="*/ 339 h 355"/>
                <a:gd name="T4" fmla="*/ 9 w 128"/>
                <a:gd name="T5" fmla="*/ 355 h 355"/>
                <a:gd name="T6" fmla="*/ 128 w 128"/>
                <a:gd name="T7" fmla="*/ 10 h 355"/>
                <a:gd name="T8" fmla="*/ 121 w 128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8" h="355">
                  <a:moveTo>
                    <a:pt x="121" y="0"/>
                  </a:moveTo>
                  <a:lnTo>
                    <a:pt x="0" y="339"/>
                  </a:lnTo>
                  <a:lnTo>
                    <a:pt x="9" y="355"/>
                  </a:lnTo>
                  <a:lnTo>
                    <a:pt x="128" y="10"/>
                  </a:lnTo>
                  <a:lnTo>
                    <a:pt x="1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7" name="Freeform 55"/>
            <p:cNvSpPr/>
            <p:nvPr/>
          </p:nvSpPr>
          <p:spPr bwMode="auto">
            <a:xfrm>
              <a:off x="2616" y="2118"/>
              <a:ext cx="417" cy="322"/>
            </a:xfrm>
            <a:custGeom>
              <a:avLst/>
              <a:gdLst>
                <a:gd name="T0" fmla="*/ 0 w 417"/>
                <a:gd name="T1" fmla="*/ 10 h 322"/>
                <a:gd name="T2" fmla="*/ 408 w 417"/>
                <a:gd name="T3" fmla="*/ 322 h 322"/>
                <a:gd name="T4" fmla="*/ 417 w 417"/>
                <a:gd name="T5" fmla="*/ 310 h 322"/>
                <a:gd name="T6" fmla="*/ 15 w 417"/>
                <a:gd name="T7" fmla="*/ 0 h 322"/>
                <a:gd name="T8" fmla="*/ 0 w 417"/>
                <a:gd name="T9" fmla="*/ 10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7" h="322">
                  <a:moveTo>
                    <a:pt x="0" y="10"/>
                  </a:moveTo>
                  <a:lnTo>
                    <a:pt x="408" y="322"/>
                  </a:lnTo>
                  <a:lnTo>
                    <a:pt x="417" y="310"/>
                  </a:lnTo>
                  <a:lnTo>
                    <a:pt x="15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8" name="Freeform 56"/>
            <p:cNvSpPr/>
            <p:nvPr/>
          </p:nvSpPr>
          <p:spPr bwMode="auto">
            <a:xfrm>
              <a:off x="3054" y="1803"/>
              <a:ext cx="81" cy="618"/>
            </a:xfrm>
            <a:custGeom>
              <a:avLst/>
              <a:gdLst>
                <a:gd name="T0" fmla="*/ 69 w 81"/>
                <a:gd name="T1" fmla="*/ 0 h 618"/>
                <a:gd name="T2" fmla="*/ 0 w 81"/>
                <a:gd name="T3" fmla="*/ 618 h 618"/>
                <a:gd name="T4" fmla="*/ 10 w 81"/>
                <a:gd name="T5" fmla="*/ 618 h 618"/>
                <a:gd name="T6" fmla="*/ 81 w 81"/>
                <a:gd name="T7" fmla="*/ 0 h 618"/>
                <a:gd name="T8" fmla="*/ 69 w 81"/>
                <a:gd name="T9" fmla="*/ 0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618">
                  <a:moveTo>
                    <a:pt x="69" y="0"/>
                  </a:moveTo>
                  <a:lnTo>
                    <a:pt x="0" y="618"/>
                  </a:lnTo>
                  <a:lnTo>
                    <a:pt x="10" y="618"/>
                  </a:lnTo>
                  <a:lnTo>
                    <a:pt x="81" y="0"/>
                  </a:lnTo>
                  <a:lnTo>
                    <a:pt x="6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9" name="Freeform 57"/>
            <p:cNvSpPr/>
            <p:nvPr/>
          </p:nvSpPr>
          <p:spPr bwMode="auto">
            <a:xfrm>
              <a:off x="3135" y="1810"/>
              <a:ext cx="476" cy="474"/>
            </a:xfrm>
            <a:custGeom>
              <a:avLst/>
              <a:gdLst>
                <a:gd name="T0" fmla="*/ 0 w 476"/>
                <a:gd name="T1" fmla="*/ 0 h 474"/>
                <a:gd name="T2" fmla="*/ 469 w 476"/>
                <a:gd name="T3" fmla="*/ 474 h 474"/>
                <a:gd name="T4" fmla="*/ 476 w 476"/>
                <a:gd name="T5" fmla="*/ 471 h 474"/>
                <a:gd name="T6" fmla="*/ 9 w 476"/>
                <a:gd name="T7" fmla="*/ 0 h 474"/>
                <a:gd name="T8" fmla="*/ 0 w 476"/>
                <a:gd name="T9" fmla="*/ 0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6" h="474">
                  <a:moveTo>
                    <a:pt x="0" y="0"/>
                  </a:moveTo>
                  <a:lnTo>
                    <a:pt x="469" y="474"/>
                  </a:lnTo>
                  <a:lnTo>
                    <a:pt x="476" y="471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0" name="Freeform 58"/>
            <p:cNvSpPr/>
            <p:nvPr/>
          </p:nvSpPr>
          <p:spPr bwMode="auto">
            <a:xfrm>
              <a:off x="2938" y="2109"/>
              <a:ext cx="363" cy="696"/>
            </a:xfrm>
            <a:custGeom>
              <a:avLst/>
              <a:gdLst>
                <a:gd name="T0" fmla="*/ 358 w 363"/>
                <a:gd name="T1" fmla="*/ 0 h 696"/>
                <a:gd name="T2" fmla="*/ 0 w 363"/>
                <a:gd name="T3" fmla="*/ 696 h 696"/>
                <a:gd name="T4" fmla="*/ 12 w 363"/>
                <a:gd name="T5" fmla="*/ 696 h 696"/>
                <a:gd name="T6" fmla="*/ 363 w 363"/>
                <a:gd name="T7" fmla="*/ 9 h 696"/>
                <a:gd name="T8" fmla="*/ 358 w 363"/>
                <a:gd name="T9" fmla="*/ 0 h 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3" h="696">
                  <a:moveTo>
                    <a:pt x="358" y="0"/>
                  </a:moveTo>
                  <a:lnTo>
                    <a:pt x="0" y="696"/>
                  </a:lnTo>
                  <a:lnTo>
                    <a:pt x="12" y="696"/>
                  </a:lnTo>
                  <a:lnTo>
                    <a:pt x="363" y="9"/>
                  </a:lnTo>
                  <a:lnTo>
                    <a:pt x="35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1" name="Freeform 59"/>
            <p:cNvSpPr/>
            <p:nvPr/>
          </p:nvSpPr>
          <p:spPr bwMode="auto">
            <a:xfrm>
              <a:off x="3085" y="2296"/>
              <a:ext cx="516" cy="154"/>
            </a:xfrm>
            <a:custGeom>
              <a:avLst/>
              <a:gdLst>
                <a:gd name="T0" fmla="*/ 0 w 516"/>
                <a:gd name="T1" fmla="*/ 144 h 154"/>
                <a:gd name="T2" fmla="*/ 516 w 516"/>
                <a:gd name="T3" fmla="*/ 0 h 154"/>
                <a:gd name="T4" fmla="*/ 516 w 516"/>
                <a:gd name="T5" fmla="*/ 7 h 154"/>
                <a:gd name="T6" fmla="*/ 0 w 516"/>
                <a:gd name="T7" fmla="*/ 154 h 154"/>
                <a:gd name="T8" fmla="*/ 0 w 516"/>
                <a:gd name="T9" fmla="*/ 14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6" h="154">
                  <a:moveTo>
                    <a:pt x="0" y="144"/>
                  </a:moveTo>
                  <a:lnTo>
                    <a:pt x="516" y="0"/>
                  </a:lnTo>
                  <a:lnTo>
                    <a:pt x="516" y="7"/>
                  </a:lnTo>
                  <a:lnTo>
                    <a:pt x="0" y="154"/>
                  </a:lnTo>
                  <a:lnTo>
                    <a:pt x="0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2" name="Freeform 60"/>
            <p:cNvSpPr/>
            <p:nvPr/>
          </p:nvSpPr>
          <p:spPr bwMode="auto">
            <a:xfrm>
              <a:off x="3637" y="2106"/>
              <a:ext cx="571" cy="192"/>
            </a:xfrm>
            <a:custGeom>
              <a:avLst/>
              <a:gdLst>
                <a:gd name="T0" fmla="*/ 0 w 571"/>
                <a:gd name="T1" fmla="*/ 180 h 192"/>
                <a:gd name="T2" fmla="*/ 571 w 571"/>
                <a:gd name="T3" fmla="*/ 0 h 192"/>
                <a:gd name="T4" fmla="*/ 571 w 571"/>
                <a:gd name="T5" fmla="*/ 12 h 192"/>
                <a:gd name="T6" fmla="*/ 0 w 571"/>
                <a:gd name="T7" fmla="*/ 192 h 192"/>
                <a:gd name="T8" fmla="*/ 0 w 571"/>
                <a:gd name="T9" fmla="*/ 18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192">
                  <a:moveTo>
                    <a:pt x="0" y="180"/>
                  </a:moveTo>
                  <a:lnTo>
                    <a:pt x="571" y="0"/>
                  </a:lnTo>
                  <a:lnTo>
                    <a:pt x="571" y="12"/>
                  </a:lnTo>
                  <a:lnTo>
                    <a:pt x="0" y="192"/>
                  </a:lnTo>
                  <a:lnTo>
                    <a:pt x="0" y="1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3" name="Freeform 61"/>
            <p:cNvSpPr/>
            <p:nvPr/>
          </p:nvSpPr>
          <p:spPr bwMode="auto">
            <a:xfrm>
              <a:off x="4234" y="2106"/>
              <a:ext cx="521" cy="187"/>
            </a:xfrm>
            <a:custGeom>
              <a:avLst/>
              <a:gdLst>
                <a:gd name="T0" fmla="*/ 0 w 521"/>
                <a:gd name="T1" fmla="*/ 10 h 187"/>
                <a:gd name="T2" fmla="*/ 518 w 521"/>
                <a:gd name="T3" fmla="*/ 187 h 187"/>
                <a:gd name="T4" fmla="*/ 521 w 521"/>
                <a:gd name="T5" fmla="*/ 175 h 187"/>
                <a:gd name="T6" fmla="*/ 0 w 521"/>
                <a:gd name="T7" fmla="*/ 0 h 187"/>
                <a:gd name="T8" fmla="*/ 0 w 521"/>
                <a:gd name="T9" fmla="*/ 1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187">
                  <a:moveTo>
                    <a:pt x="0" y="10"/>
                  </a:moveTo>
                  <a:lnTo>
                    <a:pt x="518" y="187"/>
                  </a:lnTo>
                  <a:lnTo>
                    <a:pt x="521" y="175"/>
                  </a:lnTo>
                  <a:lnTo>
                    <a:pt x="0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4" name="Freeform 62"/>
            <p:cNvSpPr/>
            <p:nvPr/>
          </p:nvSpPr>
          <p:spPr bwMode="auto">
            <a:xfrm>
              <a:off x="4795" y="1749"/>
              <a:ext cx="329" cy="525"/>
            </a:xfrm>
            <a:custGeom>
              <a:avLst/>
              <a:gdLst>
                <a:gd name="T0" fmla="*/ 329 w 329"/>
                <a:gd name="T1" fmla="*/ 0 h 525"/>
                <a:gd name="T2" fmla="*/ 0 w 329"/>
                <a:gd name="T3" fmla="*/ 525 h 525"/>
                <a:gd name="T4" fmla="*/ 7 w 329"/>
                <a:gd name="T5" fmla="*/ 525 h 525"/>
                <a:gd name="T6" fmla="*/ 329 w 329"/>
                <a:gd name="T7" fmla="*/ 12 h 525"/>
                <a:gd name="T8" fmla="*/ 329 w 329"/>
                <a:gd name="T9" fmla="*/ 0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9" h="525">
                  <a:moveTo>
                    <a:pt x="329" y="0"/>
                  </a:moveTo>
                  <a:lnTo>
                    <a:pt x="0" y="525"/>
                  </a:lnTo>
                  <a:lnTo>
                    <a:pt x="7" y="525"/>
                  </a:lnTo>
                  <a:lnTo>
                    <a:pt x="329" y="12"/>
                  </a:lnTo>
                  <a:lnTo>
                    <a:pt x="3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5" name="Freeform 63"/>
            <p:cNvSpPr/>
            <p:nvPr/>
          </p:nvSpPr>
          <p:spPr bwMode="auto">
            <a:xfrm>
              <a:off x="5145" y="1756"/>
              <a:ext cx="52" cy="691"/>
            </a:xfrm>
            <a:custGeom>
              <a:avLst/>
              <a:gdLst>
                <a:gd name="T0" fmla="*/ 0 w 52"/>
                <a:gd name="T1" fmla="*/ 0 h 691"/>
                <a:gd name="T2" fmla="*/ 41 w 52"/>
                <a:gd name="T3" fmla="*/ 691 h 691"/>
                <a:gd name="T4" fmla="*/ 52 w 52"/>
                <a:gd name="T5" fmla="*/ 691 h 691"/>
                <a:gd name="T6" fmla="*/ 7 w 52"/>
                <a:gd name="T7" fmla="*/ 0 h 691"/>
                <a:gd name="T8" fmla="*/ 0 w 52"/>
                <a:gd name="T9" fmla="*/ 0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691">
                  <a:moveTo>
                    <a:pt x="0" y="0"/>
                  </a:moveTo>
                  <a:lnTo>
                    <a:pt x="41" y="691"/>
                  </a:lnTo>
                  <a:lnTo>
                    <a:pt x="52" y="691"/>
                  </a:lnTo>
                  <a:lnTo>
                    <a:pt x="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6" name="Freeform 64"/>
            <p:cNvSpPr/>
            <p:nvPr/>
          </p:nvSpPr>
          <p:spPr bwMode="auto">
            <a:xfrm>
              <a:off x="5204" y="2102"/>
              <a:ext cx="183" cy="355"/>
            </a:xfrm>
            <a:custGeom>
              <a:avLst/>
              <a:gdLst>
                <a:gd name="T0" fmla="*/ 171 w 183"/>
                <a:gd name="T1" fmla="*/ 0 h 355"/>
                <a:gd name="T2" fmla="*/ 0 w 183"/>
                <a:gd name="T3" fmla="*/ 345 h 355"/>
                <a:gd name="T4" fmla="*/ 10 w 183"/>
                <a:gd name="T5" fmla="*/ 355 h 355"/>
                <a:gd name="T6" fmla="*/ 183 w 183"/>
                <a:gd name="T7" fmla="*/ 0 h 355"/>
                <a:gd name="T8" fmla="*/ 171 w 183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3" h="355">
                  <a:moveTo>
                    <a:pt x="171" y="0"/>
                  </a:moveTo>
                  <a:lnTo>
                    <a:pt x="0" y="345"/>
                  </a:lnTo>
                  <a:lnTo>
                    <a:pt x="10" y="355"/>
                  </a:lnTo>
                  <a:lnTo>
                    <a:pt x="183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7" name="Freeform 65"/>
            <p:cNvSpPr/>
            <p:nvPr/>
          </p:nvSpPr>
          <p:spPr bwMode="auto">
            <a:xfrm>
              <a:off x="4795" y="2303"/>
              <a:ext cx="362" cy="173"/>
            </a:xfrm>
            <a:custGeom>
              <a:avLst/>
              <a:gdLst>
                <a:gd name="T0" fmla="*/ 0 w 362"/>
                <a:gd name="T1" fmla="*/ 9 h 173"/>
                <a:gd name="T2" fmla="*/ 362 w 362"/>
                <a:gd name="T3" fmla="*/ 173 h 173"/>
                <a:gd name="T4" fmla="*/ 362 w 362"/>
                <a:gd name="T5" fmla="*/ 156 h 173"/>
                <a:gd name="T6" fmla="*/ 0 w 362"/>
                <a:gd name="T7" fmla="*/ 0 h 173"/>
                <a:gd name="T8" fmla="*/ 0 w 362"/>
                <a:gd name="T9" fmla="*/ 9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2" h="173">
                  <a:moveTo>
                    <a:pt x="0" y="9"/>
                  </a:moveTo>
                  <a:lnTo>
                    <a:pt x="362" y="173"/>
                  </a:lnTo>
                  <a:lnTo>
                    <a:pt x="362" y="156"/>
                  </a:lnTo>
                  <a:lnTo>
                    <a:pt x="0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8" name="Freeform 66"/>
            <p:cNvSpPr/>
            <p:nvPr/>
          </p:nvSpPr>
          <p:spPr bwMode="auto">
            <a:xfrm>
              <a:off x="5086" y="2499"/>
              <a:ext cx="102" cy="462"/>
            </a:xfrm>
            <a:custGeom>
              <a:avLst/>
              <a:gdLst>
                <a:gd name="T0" fmla="*/ 95 w 102"/>
                <a:gd name="T1" fmla="*/ 0 h 462"/>
                <a:gd name="T2" fmla="*/ 0 w 102"/>
                <a:gd name="T3" fmla="*/ 462 h 462"/>
                <a:gd name="T4" fmla="*/ 12 w 102"/>
                <a:gd name="T5" fmla="*/ 462 h 462"/>
                <a:gd name="T6" fmla="*/ 102 w 102"/>
                <a:gd name="T7" fmla="*/ 0 h 462"/>
                <a:gd name="T8" fmla="*/ 95 w 102"/>
                <a:gd name="T9" fmla="*/ 0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462">
                  <a:moveTo>
                    <a:pt x="95" y="0"/>
                  </a:moveTo>
                  <a:lnTo>
                    <a:pt x="0" y="462"/>
                  </a:lnTo>
                  <a:lnTo>
                    <a:pt x="12" y="462"/>
                  </a:lnTo>
                  <a:lnTo>
                    <a:pt x="102" y="0"/>
                  </a:lnTo>
                  <a:lnTo>
                    <a:pt x="9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9" name="Freeform 67"/>
            <p:cNvSpPr/>
            <p:nvPr/>
          </p:nvSpPr>
          <p:spPr bwMode="auto">
            <a:xfrm>
              <a:off x="4724" y="2317"/>
              <a:ext cx="59" cy="663"/>
            </a:xfrm>
            <a:custGeom>
              <a:avLst/>
              <a:gdLst>
                <a:gd name="T0" fmla="*/ 50 w 59"/>
                <a:gd name="T1" fmla="*/ 0 h 663"/>
                <a:gd name="T2" fmla="*/ 0 w 59"/>
                <a:gd name="T3" fmla="*/ 663 h 663"/>
                <a:gd name="T4" fmla="*/ 9 w 59"/>
                <a:gd name="T5" fmla="*/ 663 h 663"/>
                <a:gd name="T6" fmla="*/ 59 w 59"/>
                <a:gd name="T7" fmla="*/ 0 h 663"/>
                <a:gd name="T8" fmla="*/ 50 w 59"/>
                <a:gd name="T9" fmla="*/ 0 h 6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663">
                  <a:moveTo>
                    <a:pt x="50" y="0"/>
                  </a:moveTo>
                  <a:lnTo>
                    <a:pt x="0" y="663"/>
                  </a:lnTo>
                  <a:lnTo>
                    <a:pt x="9" y="663"/>
                  </a:lnTo>
                  <a:lnTo>
                    <a:pt x="59" y="0"/>
                  </a:lnTo>
                  <a:lnTo>
                    <a:pt x="5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0" name="Freeform 68"/>
            <p:cNvSpPr/>
            <p:nvPr/>
          </p:nvSpPr>
          <p:spPr bwMode="auto">
            <a:xfrm>
              <a:off x="4740" y="2499"/>
              <a:ext cx="443" cy="481"/>
            </a:xfrm>
            <a:custGeom>
              <a:avLst/>
              <a:gdLst>
                <a:gd name="T0" fmla="*/ 436 w 443"/>
                <a:gd name="T1" fmla="*/ 0 h 481"/>
                <a:gd name="T2" fmla="*/ 0 w 443"/>
                <a:gd name="T3" fmla="*/ 476 h 481"/>
                <a:gd name="T4" fmla="*/ 7 w 443"/>
                <a:gd name="T5" fmla="*/ 481 h 481"/>
                <a:gd name="T6" fmla="*/ 443 w 443"/>
                <a:gd name="T7" fmla="*/ 0 h 481"/>
                <a:gd name="T8" fmla="*/ 436 w 443"/>
                <a:gd name="T9" fmla="*/ 0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3" h="481">
                  <a:moveTo>
                    <a:pt x="436" y="0"/>
                  </a:moveTo>
                  <a:lnTo>
                    <a:pt x="0" y="476"/>
                  </a:lnTo>
                  <a:lnTo>
                    <a:pt x="7" y="481"/>
                  </a:lnTo>
                  <a:lnTo>
                    <a:pt x="443" y="0"/>
                  </a:lnTo>
                  <a:lnTo>
                    <a:pt x="43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1" name="Freeform 69"/>
            <p:cNvSpPr/>
            <p:nvPr/>
          </p:nvSpPr>
          <p:spPr bwMode="auto">
            <a:xfrm>
              <a:off x="4996" y="2573"/>
              <a:ext cx="81" cy="388"/>
            </a:xfrm>
            <a:custGeom>
              <a:avLst/>
              <a:gdLst>
                <a:gd name="T0" fmla="*/ 0 w 81"/>
                <a:gd name="T1" fmla="*/ 0 h 388"/>
                <a:gd name="T2" fmla="*/ 69 w 81"/>
                <a:gd name="T3" fmla="*/ 388 h 388"/>
                <a:gd name="T4" fmla="*/ 81 w 81"/>
                <a:gd name="T5" fmla="*/ 388 h 388"/>
                <a:gd name="T6" fmla="*/ 10 w 81"/>
                <a:gd name="T7" fmla="*/ 0 h 388"/>
                <a:gd name="T8" fmla="*/ 0 w 8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388">
                  <a:moveTo>
                    <a:pt x="0" y="0"/>
                  </a:moveTo>
                  <a:lnTo>
                    <a:pt x="69" y="388"/>
                  </a:lnTo>
                  <a:lnTo>
                    <a:pt x="81" y="388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2" name="Freeform 70"/>
            <p:cNvSpPr/>
            <p:nvPr/>
          </p:nvSpPr>
          <p:spPr bwMode="auto">
            <a:xfrm>
              <a:off x="4186" y="2116"/>
              <a:ext cx="38" cy="594"/>
            </a:xfrm>
            <a:custGeom>
              <a:avLst/>
              <a:gdLst>
                <a:gd name="T0" fmla="*/ 31 w 38"/>
                <a:gd name="T1" fmla="*/ 2 h 594"/>
                <a:gd name="T2" fmla="*/ 0 w 38"/>
                <a:gd name="T3" fmla="*/ 594 h 594"/>
                <a:gd name="T4" fmla="*/ 7 w 38"/>
                <a:gd name="T5" fmla="*/ 594 h 594"/>
                <a:gd name="T6" fmla="*/ 38 w 38"/>
                <a:gd name="T7" fmla="*/ 0 h 594"/>
                <a:gd name="T8" fmla="*/ 31 w 38"/>
                <a:gd name="T9" fmla="*/ 2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594">
                  <a:moveTo>
                    <a:pt x="31" y="2"/>
                  </a:moveTo>
                  <a:lnTo>
                    <a:pt x="0" y="594"/>
                  </a:lnTo>
                  <a:lnTo>
                    <a:pt x="7" y="594"/>
                  </a:lnTo>
                  <a:lnTo>
                    <a:pt x="38" y="0"/>
                  </a:lnTo>
                  <a:lnTo>
                    <a:pt x="31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3" name="Freeform 71"/>
            <p:cNvSpPr/>
            <p:nvPr/>
          </p:nvSpPr>
          <p:spPr bwMode="auto">
            <a:xfrm>
              <a:off x="4201" y="2312"/>
              <a:ext cx="568" cy="415"/>
            </a:xfrm>
            <a:custGeom>
              <a:avLst/>
              <a:gdLst>
                <a:gd name="T0" fmla="*/ 0 w 568"/>
                <a:gd name="T1" fmla="*/ 405 h 415"/>
                <a:gd name="T2" fmla="*/ 563 w 568"/>
                <a:gd name="T3" fmla="*/ 0 h 415"/>
                <a:gd name="T4" fmla="*/ 568 w 568"/>
                <a:gd name="T5" fmla="*/ 7 h 415"/>
                <a:gd name="T6" fmla="*/ 0 w 568"/>
                <a:gd name="T7" fmla="*/ 415 h 415"/>
                <a:gd name="T8" fmla="*/ 0 w 568"/>
                <a:gd name="T9" fmla="*/ 405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8" h="415">
                  <a:moveTo>
                    <a:pt x="0" y="405"/>
                  </a:moveTo>
                  <a:lnTo>
                    <a:pt x="563" y="0"/>
                  </a:lnTo>
                  <a:lnTo>
                    <a:pt x="568" y="7"/>
                  </a:lnTo>
                  <a:lnTo>
                    <a:pt x="0" y="415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4" name="Freeform 72"/>
            <p:cNvSpPr/>
            <p:nvPr/>
          </p:nvSpPr>
          <p:spPr bwMode="auto">
            <a:xfrm>
              <a:off x="4198" y="2729"/>
              <a:ext cx="507" cy="272"/>
            </a:xfrm>
            <a:custGeom>
              <a:avLst/>
              <a:gdLst>
                <a:gd name="T0" fmla="*/ 0 w 507"/>
                <a:gd name="T1" fmla="*/ 9 h 272"/>
                <a:gd name="T2" fmla="*/ 497 w 507"/>
                <a:gd name="T3" fmla="*/ 272 h 272"/>
                <a:gd name="T4" fmla="*/ 507 w 507"/>
                <a:gd name="T5" fmla="*/ 268 h 272"/>
                <a:gd name="T6" fmla="*/ 5 w 507"/>
                <a:gd name="T7" fmla="*/ 0 h 272"/>
                <a:gd name="T8" fmla="*/ 0 w 507"/>
                <a:gd name="T9" fmla="*/ 9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72">
                  <a:moveTo>
                    <a:pt x="0" y="9"/>
                  </a:moveTo>
                  <a:lnTo>
                    <a:pt x="497" y="272"/>
                  </a:lnTo>
                  <a:lnTo>
                    <a:pt x="507" y="268"/>
                  </a:lnTo>
                  <a:lnTo>
                    <a:pt x="5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5" name="Freeform 73"/>
            <p:cNvSpPr/>
            <p:nvPr/>
          </p:nvSpPr>
          <p:spPr bwMode="auto">
            <a:xfrm>
              <a:off x="3627" y="2298"/>
              <a:ext cx="540" cy="431"/>
            </a:xfrm>
            <a:custGeom>
              <a:avLst/>
              <a:gdLst>
                <a:gd name="T0" fmla="*/ 0 w 540"/>
                <a:gd name="T1" fmla="*/ 10 h 431"/>
                <a:gd name="T2" fmla="*/ 540 w 540"/>
                <a:gd name="T3" fmla="*/ 431 h 431"/>
                <a:gd name="T4" fmla="*/ 540 w 540"/>
                <a:gd name="T5" fmla="*/ 417 h 431"/>
                <a:gd name="T6" fmla="*/ 8 w 540"/>
                <a:gd name="T7" fmla="*/ 0 h 431"/>
                <a:gd name="T8" fmla="*/ 0 w 540"/>
                <a:gd name="T9" fmla="*/ 1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431">
                  <a:moveTo>
                    <a:pt x="0" y="10"/>
                  </a:moveTo>
                  <a:lnTo>
                    <a:pt x="540" y="431"/>
                  </a:lnTo>
                  <a:lnTo>
                    <a:pt x="540" y="417"/>
                  </a:lnTo>
                  <a:lnTo>
                    <a:pt x="8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6" name="Freeform 74"/>
            <p:cNvSpPr/>
            <p:nvPr/>
          </p:nvSpPr>
          <p:spPr bwMode="auto">
            <a:xfrm>
              <a:off x="3495" y="2305"/>
              <a:ext cx="130" cy="621"/>
            </a:xfrm>
            <a:custGeom>
              <a:avLst/>
              <a:gdLst>
                <a:gd name="T0" fmla="*/ 125 w 130"/>
                <a:gd name="T1" fmla="*/ 0 h 621"/>
                <a:gd name="T2" fmla="*/ 0 w 130"/>
                <a:gd name="T3" fmla="*/ 621 h 621"/>
                <a:gd name="T4" fmla="*/ 9 w 130"/>
                <a:gd name="T5" fmla="*/ 621 h 621"/>
                <a:gd name="T6" fmla="*/ 130 w 130"/>
                <a:gd name="T7" fmla="*/ 5 h 621"/>
                <a:gd name="T8" fmla="*/ 125 w 130"/>
                <a:gd name="T9" fmla="*/ 0 h 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" h="621">
                  <a:moveTo>
                    <a:pt x="125" y="0"/>
                  </a:moveTo>
                  <a:lnTo>
                    <a:pt x="0" y="621"/>
                  </a:lnTo>
                  <a:lnTo>
                    <a:pt x="9" y="621"/>
                  </a:lnTo>
                  <a:lnTo>
                    <a:pt x="130" y="5"/>
                  </a:lnTo>
                  <a:lnTo>
                    <a:pt x="1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7" name="Freeform 75"/>
            <p:cNvSpPr/>
            <p:nvPr/>
          </p:nvSpPr>
          <p:spPr bwMode="auto">
            <a:xfrm>
              <a:off x="3054" y="2461"/>
              <a:ext cx="420" cy="465"/>
            </a:xfrm>
            <a:custGeom>
              <a:avLst/>
              <a:gdLst>
                <a:gd name="T0" fmla="*/ 0 w 420"/>
                <a:gd name="T1" fmla="*/ 8 h 465"/>
                <a:gd name="T2" fmla="*/ 412 w 420"/>
                <a:gd name="T3" fmla="*/ 465 h 465"/>
                <a:gd name="T4" fmla="*/ 420 w 420"/>
                <a:gd name="T5" fmla="*/ 465 h 465"/>
                <a:gd name="T6" fmla="*/ 12 w 420"/>
                <a:gd name="T7" fmla="*/ 0 h 465"/>
                <a:gd name="T8" fmla="*/ 0 w 420"/>
                <a:gd name="T9" fmla="*/ 8 h 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0" h="465">
                  <a:moveTo>
                    <a:pt x="0" y="8"/>
                  </a:moveTo>
                  <a:lnTo>
                    <a:pt x="412" y="465"/>
                  </a:lnTo>
                  <a:lnTo>
                    <a:pt x="420" y="465"/>
                  </a:lnTo>
                  <a:lnTo>
                    <a:pt x="12" y="0"/>
                  </a:ln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8" name="Freeform 76"/>
            <p:cNvSpPr/>
            <p:nvPr/>
          </p:nvSpPr>
          <p:spPr bwMode="auto">
            <a:xfrm>
              <a:off x="3519" y="2729"/>
              <a:ext cx="655" cy="223"/>
            </a:xfrm>
            <a:custGeom>
              <a:avLst/>
              <a:gdLst>
                <a:gd name="T0" fmla="*/ 0 w 655"/>
                <a:gd name="T1" fmla="*/ 213 h 223"/>
                <a:gd name="T2" fmla="*/ 655 w 655"/>
                <a:gd name="T3" fmla="*/ 0 h 223"/>
                <a:gd name="T4" fmla="*/ 655 w 655"/>
                <a:gd name="T5" fmla="*/ 9 h 223"/>
                <a:gd name="T6" fmla="*/ 0 w 655"/>
                <a:gd name="T7" fmla="*/ 223 h 223"/>
                <a:gd name="T8" fmla="*/ 0 w 655"/>
                <a:gd name="T9" fmla="*/ 213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5" h="223">
                  <a:moveTo>
                    <a:pt x="0" y="213"/>
                  </a:moveTo>
                  <a:lnTo>
                    <a:pt x="655" y="0"/>
                  </a:lnTo>
                  <a:lnTo>
                    <a:pt x="655" y="9"/>
                  </a:lnTo>
                  <a:lnTo>
                    <a:pt x="0" y="223"/>
                  </a:lnTo>
                  <a:lnTo>
                    <a:pt x="0" y="2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9" name="Freeform 77"/>
            <p:cNvSpPr/>
            <p:nvPr/>
          </p:nvSpPr>
          <p:spPr bwMode="auto">
            <a:xfrm>
              <a:off x="4066" y="2738"/>
              <a:ext cx="123" cy="495"/>
            </a:xfrm>
            <a:custGeom>
              <a:avLst/>
              <a:gdLst>
                <a:gd name="T0" fmla="*/ 118 w 123"/>
                <a:gd name="T1" fmla="*/ 0 h 495"/>
                <a:gd name="T2" fmla="*/ 0 w 123"/>
                <a:gd name="T3" fmla="*/ 495 h 495"/>
                <a:gd name="T4" fmla="*/ 7 w 123"/>
                <a:gd name="T5" fmla="*/ 495 h 495"/>
                <a:gd name="T6" fmla="*/ 123 w 123"/>
                <a:gd name="T7" fmla="*/ 0 h 495"/>
                <a:gd name="T8" fmla="*/ 118 w 123"/>
                <a:gd name="T9" fmla="*/ 0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495">
                  <a:moveTo>
                    <a:pt x="118" y="0"/>
                  </a:moveTo>
                  <a:lnTo>
                    <a:pt x="0" y="495"/>
                  </a:lnTo>
                  <a:lnTo>
                    <a:pt x="7" y="495"/>
                  </a:lnTo>
                  <a:lnTo>
                    <a:pt x="123" y="0"/>
                  </a:lnTo>
                  <a:lnTo>
                    <a:pt x="1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0" name="Freeform 78"/>
            <p:cNvSpPr/>
            <p:nvPr/>
          </p:nvSpPr>
          <p:spPr bwMode="auto">
            <a:xfrm>
              <a:off x="2957" y="2843"/>
              <a:ext cx="971" cy="42"/>
            </a:xfrm>
            <a:custGeom>
              <a:avLst/>
              <a:gdLst>
                <a:gd name="T0" fmla="*/ 0 w 971"/>
                <a:gd name="T1" fmla="*/ 0 h 42"/>
                <a:gd name="T2" fmla="*/ 971 w 971"/>
                <a:gd name="T3" fmla="*/ 30 h 42"/>
                <a:gd name="T4" fmla="*/ 971 w 971"/>
                <a:gd name="T5" fmla="*/ 42 h 42"/>
                <a:gd name="T6" fmla="*/ 0 w 971"/>
                <a:gd name="T7" fmla="*/ 7 h 42"/>
                <a:gd name="T8" fmla="*/ 0 w 971"/>
                <a:gd name="T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1" h="42">
                  <a:moveTo>
                    <a:pt x="0" y="0"/>
                  </a:moveTo>
                  <a:lnTo>
                    <a:pt x="971" y="30"/>
                  </a:lnTo>
                  <a:lnTo>
                    <a:pt x="971" y="42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1" name="Freeform 79"/>
            <p:cNvSpPr/>
            <p:nvPr/>
          </p:nvSpPr>
          <p:spPr bwMode="auto">
            <a:xfrm>
              <a:off x="2865" y="2902"/>
              <a:ext cx="597" cy="57"/>
            </a:xfrm>
            <a:custGeom>
              <a:avLst/>
              <a:gdLst>
                <a:gd name="T0" fmla="*/ 0 w 597"/>
                <a:gd name="T1" fmla="*/ 0 h 57"/>
                <a:gd name="T2" fmla="*/ 597 w 597"/>
                <a:gd name="T3" fmla="*/ 50 h 57"/>
                <a:gd name="T4" fmla="*/ 597 w 597"/>
                <a:gd name="T5" fmla="*/ 57 h 57"/>
                <a:gd name="T6" fmla="*/ 0 w 597"/>
                <a:gd name="T7" fmla="*/ 12 h 57"/>
                <a:gd name="T8" fmla="*/ 0 w 597"/>
                <a:gd name="T9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57">
                  <a:moveTo>
                    <a:pt x="0" y="0"/>
                  </a:moveTo>
                  <a:lnTo>
                    <a:pt x="597" y="50"/>
                  </a:lnTo>
                  <a:lnTo>
                    <a:pt x="597" y="57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2" name="Freeform 80"/>
            <p:cNvSpPr/>
            <p:nvPr/>
          </p:nvSpPr>
          <p:spPr bwMode="auto">
            <a:xfrm>
              <a:off x="2844" y="2916"/>
              <a:ext cx="61" cy="268"/>
            </a:xfrm>
            <a:custGeom>
              <a:avLst/>
              <a:gdLst>
                <a:gd name="T0" fmla="*/ 0 w 61"/>
                <a:gd name="T1" fmla="*/ 0 h 268"/>
                <a:gd name="T2" fmla="*/ 54 w 61"/>
                <a:gd name="T3" fmla="*/ 268 h 268"/>
                <a:gd name="T4" fmla="*/ 61 w 61"/>
                <a:gd name="T5" fmla="*/ 268 h 268"/>
                <a:gd name="T6" fmla="*/ 12 w 61"/>
                <a:gd name="T7" fmla="*/ 0 h 268"/>
                <a:gd name="T8" fmla="*/ 0 w 61"/>
                <a:gd name="T9" fmla="*/ 0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268">
                  <a:moveTo>
                    <a:pt x="0" y="0"/>
                  </a:moveTo>
                  <a:lnTo>
                    <a:pt x="54" y="268"/>
                  </a:lnTo>
                  <a:lnTo>
                    <a:pt x="61" y="26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3" name="Freeform 81"/>
            <p:cNvSpPr/>
            <p:nvPr/>
          </p:nvSpPr>
          <p:spPr bwMode="auto">
            <a:xfrm>
              <a:off x="2851" y="2909"/>
              <a:ext cx="608" cy="519"/>
            </a:xfrm>
            <a:custGeom>
              <a:avLst/>
              <a:gdLst>
                <a:gd name="T0" fmla="*/ 0 w 608"/>
                <a:gd name="T1" fmla="*/ 9 h 519"/>
                <a:gd name="T2" fmla="*/ 601 w 608"/>
                <a:gd name="T3" fmla="*/ 519 h 519"/>
                <a:gd name="T4" fmla="*/ 608 w 608"/>
                <a:gd name="T5" fmla="*/ 509 h 519"/>
                <a:gd name="T6" fmla="*/ 7 w 608"/>
                <a:gd name="T7" fmla="*/ 0 h 519"/>
                <a:gd name="T8" fmla="*/ 0 w 608"/>
                <a:gd name="T9" fmla="*/ 9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8" h="519">
                  <a:moveTo>
                    <a:pt x="0" y="9"/>
                  </a:moveTo>
                  <a:lnTo>
                    <a:pt x="601" y="519"/>
                  </a:lnTo>
                  <a:lnTo>
                    <a:pt x="608" y="509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4" name="Freeform 82"/>
            <p:cNvSpPr/>
            <p:nvPr/>
          </p:nvSpPr>
          <p:spPr bwMode="auto">
            <a:xfrm>
              <a:off x="3474" y="2985"/>
              <a:ext cx="21" cy="421"/>
            </a:xfrm>
            <a:custGeom>
              <a:avLst/>
              <a:gdLst>
                <a:gd name="T0" fmla="*/ 11 w 21"/>
                <a:gd name="T1" fmla="*/ 7 h 421"/>
                <a:gd name="T2" fmla="*/ 0 w 21"/>
                <a:gd name="T3" fmla="*/ 421 h 421"/>
                <a:gd name="T4" fmla="*/ 11 w 21"/>
                <a:gd name="T5" fmla="*/ 421 h 421"/>
                <a:gd name="T6" fmla="*/ 21 w 21"/>
                <a:gd name="T7" fmla="*/ 0 h 421"/>
                <a:gd name="T8" fmla="*/ 11 w 21"/>
                <a:gd name="T9" fmla="*/ 7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421">
                  <a:moveTo>
                    <a:pt x="11" y="7"/>
                  </a:moveTo>
                  <a:lnTo>
                    <a:pt x="0" y="421"/>
                  </a:lnTo>
                  <a:lnTo>
                    <a:pt x="11" y="421"/>
                  </a:lnTo>
                  <a:lnTo>
                    <a:pt x="21" y="0"/>
                  </a:lnTo>
                  <a:lnTo>
                    <a:pt x="11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5" name="Freeform 83"/>
            <p:cNvSpPr/>
            <p:nvPr/>
          </p:nvSpPr>
          <p:spPr bwMode="auto">
            <a:xfrm>
              <a:off x="3519" y="2959"/>
              <a:ext cx="520" cy="296"/>
            </a:xfrm>
            <a:custGeom>
              <a:avLst/>
              <a:gdLst>
                <a:gd name="T0" fmla="*/ 0 w 520"/>
                <a:gd name="T1" fmla="*/ 16 h 296"/>
                <a:gd name="T2" fmla="*/ 509 w 520"/>
                <a:gd name="T3" fmla="*/ 296 h 296"/>
                <a:gd name="T4" fmla="*/ 520 w 520"/>
                <a:gd name="T5" fmla="*/ 286 h 296"/>
                <a:gd name="T6" fmla="*/ 0 w 520"/>
                <a:gd name="T7" fmla="*/ 0 h 296"/>
                <a:gd name="T8" fmla="*/ 0 w 520"/>
                <a:gd name="T9" fmla="*/ 16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0" h="296">
                  <a:moveTo>
                    <a:pt x="0" y="16"/>
                  </a:moveTo>
                  <a:lnTo>
                    <a:pt x="509" y="296"/>
                  </a:lnTo>
                  <a:lnTo>
                    <a:pt x="520" y="286"/>
                  </a:lnTo>
                  <a:lnTo>
                    <a:pt x="0" y="0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6" name="Freeform 84"/>
            <p:cNvSpPr/>
            <p:nvPr/>
          </p:nvSpPr>
          <p:spPr bwMode="auto">
            <a:xfrm>
              <a:off x="4082" y="3011"/>
              <a:ext cx="616" cy="246"/>
            </a:xfrm>
            <a:custGeom>
              <a:avLst/>
              <a:gdLst>
                <a:gd name="T0" fmla="*/ 0 w 616"/>
                <a:gd name="T1" fmla="*/ 232 h 246"/>
                <a:gd name="T2" fmla="*/ 616 w 616"/>
                <a:gd name="T3" fmla="*/ 0 h 246"/>
                <a:gd name="T4" fmla="*/ 616 w 616"/>
                <a:gd name="T5" fmla="*/ 12 h 246"/>
                <a:gd name="T6" fmla="*/ 0 w 616"/>
                <a:gd name="T7" fmla="*/ 246 h 246"/>
                <a:gd name="T8" fmla="*/ 0 w 616"/>
                <a:gd name="T9" fmla="*/ 232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6" h="246">
                  <a:moveTo>
                    <a:pt x="0" y="232"/>
                  </a:moveTo>
                  <a:lnTo>
                    <a:pt x="616" y="0"/>
                  </a:lnTo>
                  <a:lnTo>
                    <a:pt x="616" y="12"/>
                  </a:lnTo>
                  <a:lnTo>
                    <a:pt x="0" y="246"/>
                  </a:lnTo>
                  <a:lnTo>
                    <a:pt x="0" y="2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7" name="Freeform 85"/>
            <p:cNvSpPr/>
            <p:nvPr/>
          </p:nvSpPr>
          <p:spPr bwMode="auto">
            <a:xfrm>
              <a:off x="4755" y="2992"/>
              <a:ext cx="284" cy="19"/>
            </a:xfrm>
            <a:custGeom>
              <a:avLst/>
              <a:gdLst>
                <a:gd name="T0" fmla="*/ 0 w 284"/>
                <a:gd name="T1" fmla="*/ 7 h 19"/>
                <a:gd name="T2" fmla="*/ 284 w 284"/>
                <a:gd name="T3" fmla="*/ 0 h 19"/>
                <a:gd name="T4" fmla="*/ 284 w 284"/>
                <a:gd name="T5" fmla="*/ 7 h 19"/>
                <a:gd name="T6" fmla="*/ 0 w 284"/>
                <a:gd name="T7" fmla="*/ 19 h 19"/>
                <a:gd name="T8" fmla="*/ 0 w 284"/>
                <a:gd name="T9" fmla="*/ 7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4" h="19">
                  <a:moveTo>
                    <a:pt x="0" y="7"/>
                  </a:moveTo>
                  <a:lnTo>
                    <a:pt x="284" y="0"/>
                  </a:lnTo>
                  <a:lnTo>
                    <a:pt x="284" y="7"/>
                  </a:lnTo>
                  <a:lnTo>
                    <a:pt x="0" y="19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8" name="Freeform 86"/>
            <p:cNvSpPr/>
            <p:nvPr/>
          </p:nvSpPr>
          <p:spPr bwMode="auto">
            <a:xfrm>
              <a:off x="4343" y="3013"/>
              <a:ext cx="360" cy="452"/>
            </a:xfrm>
            <a:custGeom>
              <a:avLst/>
              <a:gdLst>
                <a:gd name="T0" fmla="*/ 360 w 360"/>
                <a:gd name="T1" fmla="*/ 0 h 452"/>
                <a:gd name="T2" fmla="*/ 0 w 360"/>
                <a:gd name="T3" fmla="*/ 452 h 452"/>
                <a:gd name="T4" fmla="*/ 16 w 360"/>
                <a:gd name="T5" fmla="*/ 452 h 452"/>
                <a:gd name="T6" fmla="*/ 360 w 360"/>
                <a:gd name="T7" fmla="*/ 10 h 452"/>
                <a:gd name="T8" fmla="*/ 360 w 360"/>
                <a:gd name="T9" fmla="*/ 0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0" h="452">
                  <a:moveTo>
                    <a:pt x="360" y="0"/>
                  </a:moveTo>
                  <a:lnTo>
                    <a:pt x="0" y="452"/>
                  </a:lnTo>
                  <a:lnTo>
                    <a:pt x="16" y="452"/>
                  </a:lnTo>
                  <a:lnTo>
                    <a:pt x="360" y="10"/>
                  </a:lnTo>
                  <a:lnTo>
                    <a:pt x="36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9" name="Freeform 87"/>
            <p:cNvSpPr/>
            <p:nvPr/>
          </p:nvSpPr>
          <p:spPr bwMode="auto">
            <a:xfrm>
              <a:off x="4532" y="3023"/>
              <a:ext cx="180" cy="270"/>
            </a:xfrm>
            <a:custGeom>
              <a:avLst/>
              <a:gdLst>
                <a:gd name="T0" fmla="*/ 171 w 180"/>
                <a:gd name="T1" fmla="*/ 0 h 270"/>
                <a:gd name="T2" fmla="*/ 0 w 180"/>
                <a:gd name="T3" fmla="*/ 262 h 270"/>
                <a:gd name="T4" fmla="*/ 14 w 180"/>
                <a:gd name="T5" fmla="*/ 270 h 270"/>
                <a:gd name="T6" fmla="*/ 180 w 180"/>
                <a:gd name="T7" fmla="*/ 0 h 270"/>
                <a:gd name="T8" fmla="*/ 171 w 180"/>
                <a:gd name="T9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0" h="270">
                  <a:moveTo>
                    <a:pt x="171" y="0"/>
                  </a:moveTo>
                  <a:lnTo>
                    <a:pt x="0" y="262"/>
                  </a:lnTo>
                  <a:lnTo>
                    <a:pt x="14" y="270"/>
                  </a:lnTo>
                  <a:lnTo>
                    <a:pt x="180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0" name="Freeform 88"/>
            <p:cNvSpPr/>
            <p:nvPr/>
          </p:nvSpPr>
          <p:spPr bwMode="auto">
            <a:xfrm>
              <a:off x="4352" y="3330"/>
              <a:ext cx="149" cy="143"/>
            </a:xfrm>
            <a:custGeom>
              <a:avLst/>
              <a:gdLst>
                <a:gd name="T0" fmla="*/ 149 w 149"/>
                <a:gd name="T1" fmla="*/ 0 h 143"/>
                <a:gd name="T2" fmla="*/ 0 w 149"/>
                <a:gd name="T3" fmla="*/ 133 h 143"/>
                <a:gd name="T4" fmla="*/ 7 w 149"/>
                <a:gd name="T5" fmla="*/ 143 h 143"/>
                <a:gd name="T6" fmla="*/ 149 w 149"/>
                <a:gd name="T7" fmla="*/ 8 h 143"/>
                <a:gd name="T8" fmla="*/ 149 w 149"/>
                <a:gd name="T9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143">
                  <a:moveTo>
                    <a:pt x="149" y="0"/>
                  </a:moveTo>
                  <a:lnTo>
                    <a:pt x="0" y="133"/>
                  </a:lnTo>
                  <a:lnTo>
                    <a:pt x="7" y="143"/>
                  </a:lnTo>
                  <a:lnTo>
                    <a:pt x="149" y="8"/>
                  </a:lnTo>
                  <a:lnTo>
                    <a:pt x="14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1" name="Freeform 89"/>
            <p:cNvSpPr/>
            <p:nvPr/>
          </p:nvSpPr>
          <p:spPr bwMode="auto">
            <a:xfrm>
              <a:off x="3497" y="3262"/>
              <a:ext cx="542" cy="166"/>
            </a:xfrm>
            <a:custGeom>
              <a:avLst/>
              <a:gdLst>
                <a:gd name="T0" fmla="*/ 0 w 542"/>
                <a:gd name="T1" fmla="*/ 151 h 166"/>
                <a:gd name="T2" fmla="*/ 533 w 542"/>
                <a:gd name="T3" fmla="*/ 0 h 166"/>
                <a:gd name="T4" fmla="*/ 542 w 542"/>
                <a:gd name="T5" fmla="*/ 9 h 166"/>
                <a:gd name="T6" fmla="*/ 0 w 542"/>
                <a:gd name="T7" fmla="*/ 166 h 166"/>
                <a:gd name="T8" fmla="*/ 0 w 542"/>
                <a:gd name="T9" fmla="*/ 151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2" h="166">
                  <a:moveTo>
                    <a:pt x="0" y="151"/>
                  </a:moveTo>
                  <a:lnTo>
                    <a:pt x="533" y="0"/>
                  </a:lnTo>
                  <a:lnTo>
                    <a:pt x="542" y="9"/>
                  </a:lnTo>
                  <a:lnTo>
                    <a:pt x="0" y="166"/>
                  </a:lnTo>
                  <a:lnTo>
                    <a:pt x="0" y="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2" name="Freeform 90"/>
            <p:cNvSpPr/>
            <p:nvPr/>
          </p:nvSpPr>
          <p:spPr bwMode="auto">
            <a:xfrm>
              <a:off x="3509" y="3430"/>
              <a:ext cx="789" cy="61"/>
            </a:xfrm>
            <a:custGeom>
              <a:avLst/>
              <a:gdLst>
                <a:gd name="T0" fmla="*/ 0 w 789"/>
                <a:gd name="T1" fmla="*/ 0 h 61"/>
                <a:gd name="T2" fmla="*/ 789 w 789"/>
                <a:gd name="T3" fmla="*/ 52 h 61"/>
                <a:gd name="T4" fmla="*/ 789 w 789"/>
                <a:gd name="T5" fmla="*/ 61 h 61"/>
                <a:gd name="T6" fmla="*/ 0 w 789"/>
                <a:gd name="T7" fmla="*/ 7 h 61"/>
                <a:gd name="T8" fmla="*/ 0 w 789"/>
                <a:gd name="T9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9" h="61">
                  <a:moveTo>
                    <a:pt x="0" y="0"/>
                  </a:moveTo>
                  <a:lnTo>
                    <a:pt x="789" y="52"/>
                  </a:lnTo>
                  <a:lnTo>
                    <a:pt x="789" y="61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3" name="Freeform 91"/>
            <p:cNvSpPr/>
            <p:nvPr/>
          </p:nvSpPr>
          <p:spPr bwMode="auto">
            <a:xfrm>
              <a:off x="4066" y="3267"/>
              <a:ext cx="234" cy="210"/>
            </a:xfrm>
            <a:custGeom>
              <a:avLst/>
              <a:gdLst>
                <a:gd name="T0" fmla="*/ 0 w 234"/>
                <a:gd name="T1" fmla="*/ 0 h 210"/>
                <a:gd name="T2" fmla="*/ 234 w 234"/>
                <a:gd name="T3" fmla="*/ 210 h 210"/>
                <a:gd name="T4" fmla="*/ 234 w 234"/>
                <a:gd name="T5" fmla="*/ 198 h 210"/>
                <a:gd name="T6" fmla="*/ 11 w 234"/>
                <a:gd name="T7" fmla="*/ 0 h 210"/>
                <a:gd name="T8" fmla="*/ 0 w 234"/>
                <a:gd name="T9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210">
                  <a:moveTo>
                    <a:pt x="0" y="0"/>
                  </a:moveTo>
                  <a:lnTo>
                    <a:pt x="234" y="210"/>
                  </a:lnTo>
                  <a:lnTo>
                    <a:pt x="234" y="198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4" name="Oval 92"/>
            <p:cNvSpPr>
              <a:spLocks noChangeArrowheads="1"/>
            </p:cNvSpPr>
            <p:nvPr/>
          </p:nvSpPr>
          <p:spPr bwMode="auto">
            <a:xfrm>
              <a:off x="2830" y="965"/>
              <a:ext cx="78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5" name="Oval 93"/>
            <p:cNvSpPr>
              <a:spLocks noChangeArrowheads="1"/>
            </p:cNvSpPr>
            <p:nvPr/>
          </p:nvSpPr>
          <p:spPr bwMode="auto">
            <a:xfrm>
              <a:off x="3374" y="1076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6" name="Oval 94"/>
            <p:cNvSpPr>
              <a:spLocks noChangeArrowheads="1"/>
            </p:cNvSpPr>
            <p:nvPr/>
          </p:nvSpPr>
          <p:spPr bwMode="auto">
            <a:xfrm>
              <a:off x="3424" y="719"/>
              <a:ext cx="69" cy="6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7" name="Oval 95"/>
            <p:cNvSpPr>
              <a:spLocks noChangeArrowheads="1"/>
            </p:cNvSpPr>
            <p:nvPr/>
          </p:nvSpPr>
          <p:spPr bwMode="auto">
            <a:xfrm>
              <a:off x="3623" y="593"/>
              <a:ext cx="78" cy="8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8" name="Oval 96"/>
            <p:cNvSpPr>
              <a:spLocks noChangeArrowheads="1"/>
            </p:cNvSpPr>
            <p:nvPr/>
          </p:nvSpPr>
          <p:spPr bwMode="auto">
            <a:xfrm>
              <a:off x="4044" y="984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9" name="Oval 97"/>
            <p:cNvSpPr>
              <a:spLocks noChangeArrowheads="1"/>
            </p:cNvSpPr>
            <p:nvPr/>
          </p:nvSpPr>
          <p:spPr bwMode="auto">
            <a:xfrm>
              <a:off x="4399" y="832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0" name="Oval 98"/>
            <p:cNvSpPr>
              <a:spLocks noChangeArrowheads="1"/>
            </p:cNvSpPr>
            <p:nvPr/>
          </p:nvSpPr>
          <p:spPr bwMode="auto">
            <a:xfrm>
              <a:off x="4700" y="1076"/>
              <a:ext cx="69" cy="6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1" name="Oval 99"/>
            <p:cNvSpPr>
              <a:spLocks noChangeArrowheads="1"/>
            </p:cNvSpPr>
            <p:nvPr/>
          </p:nvSpPr>
          <p:spPr bwMode="auto">
            <a:xfrm>
              <a:off x="4745" y="2263"/>
              <a:ext cx="64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2" name="Oval 100"/>
            <p:cNvSpPr>
              <a:spLocks noChangeArrowheads="1"/>
            </p:cNvSpPr>
            <p:nvPr/>
          </p:nvSpPr>
          <p:spPr bwMode="auto">
            <a:xfrm>
              <a:off x="3800" y="1583"/>
              <a:ext cx="50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3" name="Oval 101"/>
            <p:cNvSpPr>
              <a:spLocks noChangeArrowheads="1"/>
            </p:cNvSpPr>
            <p:nvPr/>
          </p:nvSpPr>
          <p:spPr bwMode="auto">
            <a:xfrm>
              <a:off x="4949" y="2499"/>
              <a:ext cx="92" cy="9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4" name="Oval 102"/>
            <p:cNvSpPr>
              <a:spLocks noChangeArrowheads="1"/>
            </p:cNvSpPr>
            <p:nvPr/>
          </p:nvSpPr>
          <p:spPr bwMode="auto">
            <a:xfrm>
              <a:off x="4272" y="1706"/>
              <a:ext cx="106" cy="10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5" name="Oval 103"/>
            <p:cNvSpPr>
              <a:spLocks noChangeArrowheads="1"/>
            </p:cNvSpPr>
            <p:nvPr/>
          </p:nvSpPr>
          <p:spPr bwMode="auto">
            <a:xfrm>
              <a:off x="4518" y="1550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6" name="Oval 104"/>
            <p:cNvSpPr>
              <a:spLocks noChangeArrowheads="1"/>
            </p:cNvSpPr>
            <p:nvPr/>
          </p:nvSpPr>
          <p:spPr bwMode="auto">
            <a:xfrm>
              <a:off x="5032" y="1124"/>
              <a:ext cx="85" cy="8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7" name="Oval 105"/>
            <p:cNvSpPr>
              <a:spLocks noChangeArrowheads="1"/>
            </p:cNvSpPr>
            <p:nvPr/>
          </p:nvSpPr>
          <p:spPr bwMode="auto">
            <a:xfrm>
              <a:off x="5039" y="1536"/>
              <a:ext cx="92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8" name="Oval 106"/>
            <p:cNvSpPr>
              <a:spLocks noChangeArrowheads="1"/>
            </p:cNvSpPr>
            <p:nvPr/>
          </p:nvSpPr>
          <p:spPr bwMode="auto">
            <a:xfrm>
              <a:off x="5155" y="2440"/>
              <a:ext cx="66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9" name="Oval 107"/>
            <p:cNvSpPr>
              <a:spLocks noChangeArrowheads="1"/>
            </p:cNvSpPr>
            <p:nvPr/>
          </p:nvSpPr>
          <p:spPr bwMode="auto">
            <a:xfrm>
              <a:off x="5342" y="2040"/>
              <a:ext cx="83" cy="8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0" name="Oval 108"/>
            <p:cNvSpPr>
              <a:spLocks noChangeArrowheads="1"/>
            </p:cNvSpPr>
            <p:nvPr/>
          </p:nvSpPr>
          <p:spPr bwMode="auto">
            <a:xfrm>
              <a:off x="4196" y="2078"/>
              <a:ext cx="47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1" name="Oval 109"/>
            <p:cNvSpPr>
              <a:spLocks noChangeArrowheads="1"/>
            </p:cNvSpPr>
            <p:nvPr/>
          </p:nvSpPr>
          <p:spPr bwMode="auto">
            <a:xfrm>
              <a:off x="4293" y="3454"/>
              <a:ext cx="76" cy="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2" name="Oval 110"/>
            <p:cNvSpPr>
              <a:spLocks noChangeArrowheads="1"/>
            </p:cNvSpPr>
            <p:nvPr/>
          </p:nvSpPr>
          <p:spPr bwMode="auto">
            <a:xfrm>
              <a:off x="4482" y="3274"/>
              <a:ext cx="74" cy="7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3" name="Oval 111"/>
            <p:cNvSpPr>
              <a:spLocks noChangeArrowheads="1"/>
            </p:cNvSpPr>
            <p:nvPr/>
          </p:nvSpPr>
          <p:spPr bwMode="auto">
            <a:xfrm>
              <a:off x="4693" y="2971"/>
              <a:ext cx="62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4" name="Oval 112"/>
            <p:cNvSpPr>
              <a:spLocks noChangeArrowheads="1"/>
            </p:cNvSpPr>
            <p:nvPr/>
          </p:nvSpPr>
          <p:spPr bwMode="auto">
            <a:xfrm>
              <a:off x="5039" y="2954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5" name="Oval 113"/>
            <p:cNvSpPr>
              <a:spLocks noChangeArrowheads="1"/>
            </p:cNvSpPr>
            <p:nvPr/>
          </p:nvSpPr>
          <p:spPr bwMode="auto">
            <a:xfrm>
              <a:off x="4025" y="3224"/>
              <a:ext cx="62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6" name="Oval 114"/>
            <p:cNvSpPr>
              <a:spLocks noChangeArrowheads="1"/>
            </p:cNvSpPr>
            <p:nvPr/>
          </p:nvSpPr>
          <p:spPr bwMode="auto">
            <a:xfrm>
              <a:off x="3381" y="1169"/>
              <a:ext cx="59" cy="5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7" name="Oval 115"/>
            <p:cNvSpPr>
              <a:spLocks noChangeArrowheads="1"/>
            </p:cNvSpPr>
            <p:nvPr/>
          </p:nvSpPr>
          <p:spPr bwMode="auto">
            <a:xfrm>
              <a:off x="2574" y="2073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8" name="Oval 116"/>
            <p:cNvSpPr>
              <a:spLocks noChangeArrowheads="1"/>
            </p:cNvSpPr>
            <p:nvPr/>
          </p:nvSpPr>
          <p:spPr bwMode="auto">
            <a:xfrm>
              <a:off x="2410" y="2459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9" name="Oval 117"/>
            <p:cNvSpPr>
              <a:spLocks noChangeArrowheads="1"/>
            </p:cNvSpPr>
            <p:nvPr/>
          </p:nvSpPr>
          <p:spPr bwMode="auto">
            <a:xfrm>
              <a:off x="2867" y="3174"/>
              <a:ext cx="79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0" name="Oval 118"/>
            <p:cNvSpPr>
              <a:spLocks noChangeArrowheads="1"/>
            </p:cNvSpPr>
            <p:nvPr/>
          </p:nvSpPr>
          <p:spPr bwMode="auto">
            <a:xfrm>
              <a:off x="2811" y="2862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1" name="Oval 119"/>
            <p:cNvSpPr>
              <a:spLocks noChangeArrowheads="1"/>
            </p:cNvSpPr>
            <p:nvPr/>
          </p:nvSpPr>
          <p:spPr bwMode="auto">
            <a:xfrm>
              <a:off x="2867" y="2791"/>
              <a:ext cx="95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2" name="Oval 120"/>
            <p:cNvSpPr>
              <a:spLocks noChangeArrowheads="1"/>
            </p:cNvSpPr>
            <p:nvPr/>
          </p:nvSpPr>
          <p:spPr bwMode="auto">
            <a:xfrm>
              <a:off x="2410" y="1635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3" name="Oval 121"/>
            <p:cNvSpPr>
              <a:spLocks noChangeArrowheads="1"/>
            </p:cNvSpPr>
            <p:nvPr/>
          </p:nvSpPr>
          <p:spPr bwMode="auto">
            <a:xfrm>
              <a:off x="3599" y="2270"/>
              <a:ext cx="45" cy="4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4" name="Oval 122"/>
            <p:cNvSpPr>
              <a:spLocks noChangeArrowheads="1"/>
            </p:cNvSpPr>
            <p:nvPr/>
          </p:nvSpPr>
          <p:spPr bwMode="auto">
            <a:xfrm>
              <a:off x="3462" y="2918"/>
              <a:ext cx="59" cy="6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5" name="Oval 123"/>
            <p:cNvSpPr>
              <a:spLocks noChangeArrowheads="1"/>
            </p:cNvSpPr>
            <p:nvPr/>
          </p:nvSpPr>
          <p:spPr bwMode="auto">
            <a:xfrm>
              <a:off x="3594" y="3449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6" name="Oval 124"/>
            <p:cNvSpPr>
              <a:spLocks noChangeArrowheads="1"/>
            </p:cNvSpPr>
            <p:nvPr/>
          </p:nvSpPr>
          <p:spPr bwMode="auto">
            <a:xfrm>
              <a:off x="3445" y="3399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7" name="Oval 125"/>
            <p:cNvSpPr>
              <a:spLocks noChangeArrowheads="1"/>
            </p:cNvSpPr>
            <p:nvPr/>
          </p:nvSpPr>
          <p:spPr bwMode="auto">
            <a:xfrm>
              <a:off x="2792" y="1270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8" name="Oval 126"/>
            <p:cNvSpPr>
              <a:spLocks noChangeArrowheads="1"/>
            </p:cNvSpPr>
            <p:nvPr/>
          </p:nvSpPr>
          <p:spPr bwMode="auto">
            <a:xfrm>
              <a:off x="2564" y="1756"/>
              <a:ext cx="95" cy="9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9" name="Oval 127"/>
            <p:cNvSpPr>
              <a:spLocks noChangeArrowheads="1"/>
            </p:cNvSpPr>
            <p:nvPr/>
          </p:nvSpPr>
          <p:spPr bwMode="auto">
            <a:xfrm>
              <a:off x="3107" y="1756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0" name="Oval 128"/>
            <p:cNvSpPr>
              <a:spLocks noChangeArrowheads="1"/>
            </p:cNvSpPr>
            <p:nvPr/>
          </p:nvSpPr>
          <p:spPr bwMode="auto">
            <a:xfrm>
              <a:off x="3263" y="2030"/>
              <a:ext cx="99" cy="1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1" name="Oval 129"/>
            <p:cNvSpPr>
              <a:spLocks noChangeArrowheads="1"/>
            </p:cNvSpPr>
            <p:nvPr/>
          </p:nvSpPr>
          <p:spPr bwMode="auto">
            <a:xfrm>
              <a:off x="3021" y="2412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2" name="Oval 130"/>
            <p:cNvSpPr>
              <a:spLocks noChangeArrowheads="1"/>
            </p:cNvSpPr>
            <p:nvPr/>
          </p:nvSpPr>
          <p:spPr bwMode="auto">
            <a:xfrm>
              <a:off x="3919" y="2828"/>
              <a:ext cx="102" cy="10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3" name="Oval 131"/>
            <p:cNvSpPr>
              <a:spLocks noChangeArrowheads="1"/>
            </p:cNvSpPr>
            <p:nvPr/>
          </p:nvSpPr>
          <p:spPr bwMode="auto">
            <a:xfrm>
              <a:off x="4163" y="2705"/>
              <a:ext cx="45" cy="4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4" name="Oval 132"/>
            <p:cNvSpPr>
              <a:spLocks noChangeArrowheads="1"/>
            </p:cNvSpPr>
            <p:nvPr/>
          </p:nvSpPr>
          <p:spPr bwMode="auto">
            <a:xfrm>
              <a:off x="4281" y="638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5" name="Freeform 133"/>
            <p:cNvSpPr/>
            <p:nvPr/>
          </p:nvSpPr>
          <p:spPr bwMode="auto">
            <a:xfrm>
              <a:off x="2893" y="641"/>
              <a:ext cx="744" cy="357"/>
            </a:xfrm>
            <a:custGeom>
              <a:avLst/>
              <a:gdLst>
                <a:gd name="T0" fmla="*/ 0 w 744"/>
                <a:gd name="T1" fmla="*/ 343 h 357"/>
                <a:gd name="T2" fmla="*/ 734 w 744"/>
                <a:gd name="T3" fmla="*/ 0 h 357"/>
                <a:gd name="T4" fmla="*/ 744 w 744"/>
                <a:gd name="T5" fmla="*/ 11 h 357"/>
                <a:gd name="T6" fmla="*/ 8 w 744"/>
                <a:gd name="T7" fmla="*/ 357 h 357"/>
                <a:gd name="T8" fmla="*/ 0 w 744"/>
                <a:gd name="T9" fmla="*/ 343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4" h="357">
                  <a:moveTo>
                    <a:pt x="0" y="343"/>
                  </a:moveTo>
                  <a:lnTo>
                    <a:pt x="734" y="0"/>
                  </a:lnTo>
                  <a:lnTo>
                    <a:pt x="744" y="11"/>
                  </a:lnTo>
                  <a:lnTo>
                    <a:pt x="8" y="357"/>
                  </a:lnTo>
                  <a:lnTo>
                    <a:pt x="0" y="3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6" name="Freeform 134"/>
            <p:cNvSpPr/>
            <p:nvPr/>
          </p:nvSpPr>
          <p:spPr bwMode="auto">
            <a:xfrm>
              <a:off x="3694" y="633"/>
              <a:ext cx="592" cy="50"/>
            </a:xfrm>
            <a:custGeom>
              <a:avLst/>
              <a:gdLst>
                <a:gd name="T0" fmla="*/ 0 w 592"/>
                <a:gd name="T1" fmla="*/ 0 h 50"/>
                <a:gd name="T2" fmla="*/ 592 w 592"/>
                <a:gd name="T3" fmla="*/ 41 h 50"/>
                <a:gd name="T4" fmla="*/ 592 w 592"/>
                <a:gd name="T5" fmla="*/ 50 h 50"/>
                <a:gd name="T6" fmla="*/ 0 w 592"/>
                <a:gd name="T7" fmla="*/ 12 h 50"/>
                <a:gd name="T8" fmla="*/ 0 w 592"/>
                <a:gd name="T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50">
                  <a:moveTo>
                    <a:pt x="0" y="0"/>
                  </a:moveTo>
                  <a:lnTo>
                    <a:pt x="592" y="41"/>
                  </a:lnTo>
                  <a:lnTo>
                    <a:pt x="592" y="50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7" name="Freeform 135"/>
            <p:cNvSpPr/>
            <p:nvPr/>
          </p:nvSpPr>
          <p:spPr bwMode="auto">
            <a:xfrm>
              <a:off x="3694" y="641"/>
              <a:ext cx="713" cy="234"/>
            </a:xfrm>
            <a:custGeom>
              <a:avLst/>
              <a:gdLst>
                <a:gd name="T0" fmla="*/ 0 w 713"/>
                <a:gd name="T1" fmla="*/ 7 h 234"/>
                <a:gd name="T2" fmla="*/ 713 w 713"/>
                <a:gd name="T3" fmla="*/ 234 h 234"/>
                <a:gd name="T4" fmla="*/ 713 w 713"/>
                <a:gd name="T5" fmla="*/ 222 h 234"/>
                <a:gd name="T6" fmla="*/ 0 w 713"/>
                <a:gd name="T7" fmla="*/ 0 h 234"/>
                <a:gd name="T8" fmla="*/ 0 w 713"/>
                <a:gd name="T9" fmla="*/ 7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3" h="234">
                  <a:moveTo>
                    <a:pt x="0" y="7"/>
                  </a:moveTo>
                  <a:lnTo>
                    <a:pt x="713" y="234"/>
                  </a:lnTo>
                  <a:lnTo>
                    <a:pt x="713" y="222"/>
                  </a:lnTo>
                  <a:lnTo>
                    <a:pt x="0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8" name="Freeform 136"/>
            <p:cNvSpPr/>
            <p:nvPr/>
          </p:nvSpPr>
          <p:spPr bwMode="auto">
            <a:xfrm>
              <a:off x="4338" y="697"/>
              <a:ext cx="705" cy="464"/>
            </a:xfrm>
            <a:custGeom>
              <a:avLst/>
              <a:gdLst>
                <a:gd name="T0" fmla="*/ 0 w 705"/>
                <a:gd name="T1" fmla="*/ 15 h 464"/>
                <a:gd name="T2" fmla="*/ 701 w 705"/>
                <a:gd name="T3" fmla="*/ 464 h 464"/>
                <a:gd name="T4" fmla="*/ 705 w 705"/>
                <a:gd name="T5" fmla="*/ 457 h 464"/>
                <a:gd name="T6" fmla="*/ 7 w 705"/>
                <a:gd name="T7" fmla="*/ 0 h 464"/>
                <a:gd name="T8" fmla="*/ 0 w 705"/>
                <a:gd name="T9" fmla="*/ 15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5" h="464">
                  <a:moveTo>
                    <a:pt x="0" y="15"/>
                  </a:moveTo>
                  <a:lnTo>
                    <a:pt x="701" y="464"/>
                  </a:lnTo>
                  <a:lnTo>
                    <a:pt x="705" y="457"/>
                  </a:lnTo>
                  <a:lnTo>
                    <a:pt x="7" y="0"/>
                  </a:lnTo>
                  <a:lnTo>
                    <a:pt x="0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9" name="Freeform 137"/>
            <p:cNvSpPr/>
            <p:nvPr/>
          </p:nvSpPr>
          <p:spPr bwMode="auto">
            <a:xfrm>
              <a:off x="5086" y="2111"/>
              <a:ext cx="301" cy="850"/>
            </a:xfrm>
            <a:custGeom>
              <a:avLst/>
              <a:gdLst>
                <a:gd name="T0" fmla="*/ 301 w 301"/>
                <a:gd name="T1" fmla="*/ 0 h 850"/>
                <a:gd name="T2" fmla="*/ 12 w 301"/>
                <a:gd name="T3" fmla="*/ 850 h 850"/>
                <a:gd name="T4" fmla="*/ 0 w 301"/>
                <a:gd name="T5" fmla="*/ 850 h 850"/>
                <a:gd name="T6" fmla="*/ 289 w 301"/>
                <a:gd name="T7" fmla="*/ 0 h 850"/>
                <a:gd name="T8" fmla="*/ 301 w 301"/>
                <a:gd name="T9" fmla="*/ 0 h 8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1" h="850">
                  <a:moveTo>
                    <a:pt x="301" y="0"/>
                  </a:moveTo>
                  <a:lnTo>
                    <a:pt x="12" y="850"/>
                  </a:lnTo>
                  <a:lnTo>
                    <a:pt x="0" y="850"/>
                  </a:lnTo>
                  <a:lnTo>
                    <a:pt x="289" y="0"/>
                  </a:lnTo>
                  <a:lnTo>
                    <a:pt x="30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0" name="Freeform 138"/>
            <p:cNvSpPr/>
            <p:nvPr/>
          </p:nvSpPr>
          <p:spPr bwMode="auto">
            <a:xfrm>
              <a:off x="4359" y="3018"/>
              <a:ext cx="703" cy="469"/>
            </a:xfrm>
            <a:custGeom>
              <a:avLst/>
              <a:gdLst>
                <a:gd name="T0" fmla="*/ 0 w 703"/>
                <a:gd name="T1" fmla="*/ 469 h 469"/>
                <a:gd name="T2" fmla="*/ 703 w 703"/>
                <a:gd name="T3" fmla="*/ 5 h 469"/>
                <a:gd name="T4" fmla="*/ 692 w 703"/>
                <a:gd name="T5" fmla="*/ 0 h 469"/>
                <a:gd name="T6" fmla="*/ 0 w 703"/>
                <a:gd name="T7" fmla="*/ 459 h 469"/>
                <a:gd name="T8" fmla="*/ 0 w 703"/>
                <a:gd name="T9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3" h="469">
                  <a:moveTo>
                    <a:pt x="0" y="469"/>
                  </a:moveTo>
                  <a:lnTo>
                    <a:pt x="703" y="5"/>
                  </a:lnTo>
                  <a:lnTo>
                    <a:pt x="692" y="0"/>
                  </a:lnTo>
                  <a:lnTo>
                    <a:pt x="0" y="459"/>
                  </a:lnTo>
                  <a:lnTo>
                    <a:pt x="0" y="4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1" name="Freeform 139"/>
            <p:cNvSpPr/>
            <p:nvPr/>
          </p:nvSpPr>
          <p:spPr bwMode="auto">
            <a:xfrm>
              <a:off x="2929" y="3229"/>
              <a:ext cx="521" cy="213"/>
            </a:xfrm>
            <a:custGeom>
              <a:avLst/>
              <a:gdLst>
                <a:gd name="T0" fmla="*/ 0 w 521"/>
                <a:gd name="T1" fmla="*/ 11 h 213"/>
                <a:gd name="T2" fmla="*/ 521 w 521"/>
                <a:gd name="T3" fmla="*/ 213 h 213"/>
                <a:gd name="T4" fmla="*/ 521 w 521"/>
                <a:gd name="T5" fmla="*/ 196 h 213"/>
                <a:gd name="T6" fmla="*/ 7 w 521"/>
                <a:gd name="T7" fmla="*/ 0 h 213"/>
                <a:gd name="T8" fmla="*/ 0 w 521"/>
                <a:gd name="T9" fmla="*/ 11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213">
                  <a:moveTo>
                    <a:pt x="0" y="11"/>
                  </a:moveTo>
                  <a:lnTo>
                    <a:pt x="521" y="213"/>
                  </a:lnTo>
                  <a:lnTo>
                    <a:pt x="521" y="196"/>
                  </a:lnTo>
                  <a:lnTo>
                    <a:pt x="7" y="0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2" name="Freeform 140"/>
            <p:cNvSpPr/>
            <p:nvPr/>
          </p:nvSpPr>
          <p:spPr bwMode="auto">
            <a:xfrm>
              <a:off x="2460" y="2537"/>
              <a:ext cx="431" cy="658"/>
            </a:xfrm>
            <a:custGeom>
              <a:avLst/>
              <a:gdLst>
                <a:gd name="T0" fmla="*/ 0 w 431"/>
                <a:gd name="T1" fmla="*/ 0 h 658"/>
                <a:gd name="T2" fmla="*/ 419 w 431"/>
                <a:gd name="T3" fmla="*/ 658 h 658"/>
                <a:gd name="T4" fmla="*/ 431 w 431"/>
                <a:gd name="T5" fmla="*/ 651 h 658"/>
                <a:gd name="T6" fmla="*/ 12 w 431"/>
                <a:gd name="T7" fmla="*/ 0 h 658"/>
                <a:gd name="T8" fmla="*/ 0 w 431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1" h="658">
                  <a:moveTo>
                    <a:pt x="0" y="0"/>
                  </a:moveTo>
                  <a:lnTo>
                    <a:pt x="419" y="658"/>
                  </a:lnTo>
                  <a:lnTo>
                    <a:pt x="431" y="651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3" name="Rectangle 141"/>
            <p:cNvSpPr>
              <a:spLocks noChangeArrowheads="1"/>
            </p:cNvSpPr>
            <p:nvPr/>
          </p:nvSpPr>
          <p:spPr bwMode="auto">
            <a:xfrm>
              <a:off x="2446" y="1716"/>
              <a:ext cx="9" cy="76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4" name="Freeform 142"/>
            <p:cNvSpPr/>
            <p:nvPr/>
          </p:nvSpPr>
          <p:spPr bwMode="auto">
            <a:xfrm>
              <a:off x="2467" y="1026"/>
              <a:ext cx="393" cy="635"/>
            </a:xfrm>
            <a:custGeom>
              <a:avLst/>
              <a:gdLst>
                <a:gd name="T0" fmla="*/ 0 w 393"/>
                <a:gd name="T1" fmla="*/ 623 h 635"/>
                <a:gd name="T2" fmla="*/ 381 w 393"/>
                <a:gd name="T3" fmla="*/ 0 h 635"/>
                <a:gd name="T4" fmla="*/ 393 w 393"/>
                <a:gd name="T5" fmla="*/ 0 h 635"/>
                <a:gd name="T6" fmla="*/ 12 w 393"/>
                <a:gd name="T7" fmla="*/ 635 h 635"/>
                <a:gd name="T8" fmla="*/ 0 w 393"/>
                <a:gd name="T9" fmla="*/ 623 h 6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3" h="635">
                  <a:moveTo>
                    <a:pt x="0" y="623"/>
                  </a:moveTo>
                  <a:lnTo>
                    <a:pt x="381" y="0"/>
                  </a:lnTo>
                  <a:lnTo>
                    <a:pt x="393" y="0"/>
                  </a:lnTo>
                  <a:lnTo>
                    <a:pt x="12" y="635"/>
                  </a:lnTo>
                  <a:lnTo>
                    <a:pt x="0" y="6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5" name="Freeform 143"/>
            <p:cNvSpPr/>
            <p:nvPr/>
          </p:nvSpPr>
          <p:spPr bwMode="auto">
            <a:xfrm>
              <a:off x="2616" y="1034"/>
              <a:ext cx="247" cy="741"/>
            </a:xfrm>
            <a:custGeom>
              <a:avLst/>
              <a:gdLst>
                <a:gd name="T0" fmla="*/ 235 w 247"/>
                <a:gd name="T1" fmla="*/ 0 h 741"/>
                <a:gd name="T2" fmla="*/ 0 w 247"/>
                <a:gd name="T3" fmla="*/ 734 h 741"/>
                <a:gd name="T4" fmla="*/ 17 w 247"/>
                <a:gd name="T5" fmla="*/ 741 h 741"/>
                <a:gd name="T6" fmla="*/ 247 w 247"/>
                <a:gd name="T7" fmla="*/ 0 h 741"/>
                <a:gd name="T8" fmla="*/ 235 w 247"/>
                <a:gd name="T9" fmla="*/ 0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741">
                  <a:moveTo>
                    <a:pt x="235" y="0"/>
                  </a:moveTo>
                  <a:lnTo>
                    <a:pt x="0" y="734"/>
                  </a:lnTo>
                  <a:lnTo>
                    <a:pt x="17" y="741"/>
                  </a:lnTo>
                  <a:lnTo>
                    <a:pt x="247" y="0"/>
                  </a:lnTo>
                  <a:lnTo>
                    <a:pt x="2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6" name="Freeform 144"/>
            <p:cNvSpPr/>
            <p:nvPr/>
          </p:nvSpPr>
          <p:spPr bwMode="auto">
            <a:xfrm>
              <a:off x="3429" y="659"/>
              <a:ext cx="222" cy="431"/>
            </a:xfrm>
            <a:custGeom>
              <a:avLst/>
              <a:gdLst>
                <a:gd name="T0" fmla="*/ 208 w 222"/>
                <a:gd name="T1" fmla="*/ 0 h 431"/>
                <a:gd name="T2" fmla="*/ 0 w 222"/>
                <a:gd name="T3" fmla="*/ 424 h 431"/>
                <a:gd name="T4" fmla="*/ 9 w 222"/>
                <a:gd name="T5" fmla="*/ 431 h 431"/>
                <a:gd name="T6" fmla="*/ 222 w 222"/>
                <a:gd name="T7" fmla="*/ 0 h 431"/>
                <a:gd name="T8" fmla="*/ 208 w 222"/>
                <a:gd name="T9" fmla="*/ 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2" h="431">
                  <a:moveTo>
                    <a:pt x="208" y="0"/>
                  </a:moveTo>
                  <a:lnTo>
                    <a:pt x="0" y="424"/>
                  </a:lnTo>
                  <a:lnTo>
                    <a:pt x="9" y="431"/>
                  </a:lnTo>
                  <a:lnTo>
                    <a:pt x="222" y="0"/>
                  </a:lnTo>
                  <a:lnTo>
                    <a:pt x="20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7" name="Freeform 145"/>
            <p:cNvSpPr/>
            <p:nvPr/>
          </p:nvSpPr>
          <p:spPr bwMode="auto">
            <a:xfrm>
              <a:off x="3455" y="882"/>
              <a:ext cx="961" cy="239"/>
            </a:xfrm>
            <a:custGeom>
              <a:avLst/>
              <a:gdLst>
                <a:gd name="T0" fmla="*/ 0 w 961"/>
                <a:gd name="T1" fmla="*/ 225 h 239"/>
                <a:gd name="T2" fmla="*/ 961 w 961"/>
                <a:gd name="T3" fmla="*/ 0 h 239"/>
                <a:gd name="T4" fmla="*/ 961 w 961"/>
                <a:gd name="T5" fmla="*/ 12 h 239"/>
                <a:gd name="T6" fmla="*/ 0 w 961"/>
                <a:gd name="T7" fmla="*/ 239 h 239"/>
                <a:gd name="T8" fmla="*/ 0 w 961"/>
                <a:gd name="T9" fmla="*/ 225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1" h="239">
                  <a:moveTo>
                    <a:pt x="0" y="225"/>
                  </a:moveTo>
                  <a:lnTo>
                    <a:pt x="961" y="0"/>
                  </a:lnTo>
                  <a:lnTo>
                    <a:pt x="961" y="12"/>
                  </a:lnTo>
                  <a:lnTo>
                    <a:pt x="0" y="239"/>
                  </a:lnTo>
                  <a:lnTo>
                    <a:pt x="0" y="2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8" name="Freeform 146"/>
            <p:cNvSpPr/>
            <p:nvPr/>
          </p:nvSpPr>
          <p:spPr bwMode="auto">
            <a:xfrm>
              <a:off x="3445" y="1131"/>
              <a:ext cx="838" cy="608"/>
            </a:xfrm>
            <a:custGeom>
              <a:avLst/>
              <a:gdLst>
                <a:gd name="T0" fmla="*/ 0 w 838"/>
                <a:gd name="T1" fmla="*/ 0 h 608"/>
                <a:gd name="T2" fmla="*/ 838 w 838"/>
                <a:gd name="T3" fmla="*/ 594 h 608"/>
                <a:gd name="T4" fmla="*/ 829 w 838"/>
                <a:gd name="T5" fmla="*/ 608 h 608"/>
                <a:gd name="T6" fmla="*/ 0 w 838"/>
                <a:gd name="T7" fmla="*/ 16 h 608"/>
                <a:gd name="T8" fmla="*/ 0 w 838"/>
                <a:gd name="T9" fmla="*/ 0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8" h="608">
                  <a:moveTo>
                    <a:pt x="0" y="0"/>
                  </a:moveTo>
                  <a:lnTo>
                    <a:pt x="838" y="594"/>
                  </a:lnTo>
                  <a:lnTo>
                    <a:pt x="829" y="608"/>
                  </a:lnTo>
                  <a:lnTo>
                    <a:pt x="0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9" name="Freeform 147"/>
            <p:cNvSpPr/>
            <p:nvPr/>
          </p:nvSpPr>
          <p:spPr bwMode="auto">
            <a:xfrm>
              <a:off x="2455" y="1839"/>
              <a:ext cx="159" cy="637"/>
            </a:xfrm>
            <a:custGeom>
              <a:avLst/>
              <a:gdLst>
                <a:gd name="T0" fmla="*/ 147 w 159"/>
                <a:gd name="T1" fmla="*/ 0 h 637"/>
                <a:gd name="T2" fmla="*/ 0 w 159"/>
                <a:gd name="T3" fmla="*/ 637 h 637"/>
                <a:gd name="T4" fmla="*/ 17 w 159"/>
                <a:gd name="T5" fmla="*/ 637 h 637"/>
                <a:gd name="T6" fmla="*/ 159 w 159"/>
                <a:gd name="T7" fmla="*/ 0 h 637"/>
                <a:gd name="T8" fmla="*/ 147 w 159"/>
                <a:gd name="T9" fmla="*/ 0 h 6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637">
                  <a:moveTo>
                    <a:pt x="147" y="0"/>
                  </a:moveTo>
                  <a:lnTo>
                    <a:pt x="0" y="637"/>
                  </a:lnTo>
                  <a:lnTo>
                    <a:pt x="17" y="637"/>
                  </a:lnTo>
                  <a:lnTo>
                    <a:pt x="159" y="0"/>
                  </a:lnTo>
                  <a:lnTo>
                    <a:pt x="14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0" name="Freeform 148"/>
            <p:cNvSpPr/>
            <p:nvPr/>
          </p:nvSpPr>
          <p:spPr bwMode="auto">
            <a:xfrm>
              <a:off x="4326" y="700"/>
              <a:ext cx="107" cy="147"/>
            </a:xfrm>
            <a:custGeom>
              <a:avLst/>
              <a:gdLst>
                <a:gd name="T0" fmla="*/ 0 w 107"/>
                <a:gd name="T1" fmla="*/ 12 h 147"/>
                <a:gd name="T2" fmla="*/ 90 w 107"/>
                <a:gd name="T3" fmla="*/ 147 h 147"/>
                <a:gd name="T4" fmla="*/ 107 w 107"/>
                <a:gd name="T5" fmla="*/ 147 h 147"/>
                <a:gd name="T6" fmla="*/ 12 w 107"/>
                <a:gd name="T7" fmla="*/ 0 h 147"/>
                <a:gd name="T8" fmla="*/ 0 w 107"/>
                <a:gd name="T9" fmla="*/ 12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" h="147">
                  <a:moveTo>
                    <a:pt x="0" y="12"/>
                  </a:moveTo>
                  <a:lnTo>
                    <a:pt x="90" y="147"/>
                  </a:lnTo>
                  <a:lnTo>
                    <a:pt x="107" y="147"/>
                  </a:lnTo>
                  <a:lnTo>
                    <a:pt x="12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1" name="Freeform 149"/>
            <p:cNvSpPr/>
            <p:nvPr/>
          </p:nvSpPr>
          <p:spPr bwMode="auto">
            <a:xfrm>
              <a:off x="4475" y="882"/>
              <a:ext cx="564" cy="279"/>
            </a:xfrm>
            <a:custGeom>
              <a:avLst/>
              <a:gdLst>
                <a:gd name="T0" fmla="*/ 0 w 564"/>
                <a:gd name="T1" fmla="*/ 17 h 279"/>
                <a:gd name="T2" fmla="*/ 564 w 564"/>
                <a:gd name="T3" fmla="*/ 279 h 279"/>
                <a:gd name="T4" fmla="*/ 564 w 564"/>
                <a:gd name="T5" fmla="*/ 268 h 279"/>
                <a:gd name="T6" fmla="*/ 0 w 564"/>
                <a:gd name="T7" fmla="*/ 0 h 279"/>
                <a:gd name="T8" fmla="*/ 0 w 564"/>
                <a:gd name="T9" fmla="*/ 17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4" h="279">
                  <a:moveTo>
                    <a:pt x="0" y="17"/>
                  </a:moveTo>
                  <a:lnTo>
                    <a:pt x="564" y="279"/>
                  </a:lnTo>
                  <a:lnTo>
                    <a:pt x="564" y="268"/>
                  </a:lnTo>
                  <a:lnTo>
                    <a:pt x="0" y="0"/>
                  </a:lnTo>
                  <a:lnTo>
                    <a:pt x="0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2" name="Freeform 150"/>
            <p:cNvSpPr/>
            <p:nvPr/>
          </p:nvSpPr>
          <p:spPr bwMode="auto">
            <a:xfrm>
              <a:off x="4461" y="899"/>
              <a:ext cx="592" cy="658"/>
            </a:xfrm>
            <a:custGeom>
              <a:avLst/>
              <a:gdLst>
                <a:gd name="T0" fmla="*/ 0 w 592"/>
                <a:gd name="T1" fmla="*/ 7 h 658"/>
                <a:gd name="T2" fmla="*/ 582 w 592"/>
                <a:gd name="T3" fmla="*/ 658 h 658"/>
                <a:gd name="T4" fmla="*/ 592 w 592"/>
                <a:gd name="T5" fmla="*/ 648 h 658"/>
                <a:gd name="T6" fmla="*/ 14 w 592"/>
                <a:gd name="T7" fmla="*/ 0 h 658"/>
                <a:gd name="T8" fmla="*/ 0 w 592"/>
                <a:gd name="T9" fmla="*/ 7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658">
                  <a:moveTo>
                    <a:pt x="0" y="7"/>
                  </a:moveTo>
                  <a:lnTo>
                    <a:pt x="582" y="658"/>
                  </a:lnTo>
                  <a:lnTo>
                    <a:pt x="592" y="648"/>
                  </a:lnTo>
                  <a:lnTo>
                    <a:pt x="14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3" name="Freeform 151"/>
            <p:cNvSpPr/>
            <p:nvPr/>
          </p:nvSpPr>
          <p:spPr bwMode="auto">
            <a:xfrm>
              <a:off x="4324" y="913"/>
              <a:ext cx="123" cy="795"/>
            </a:xfrm>
            <a:custGeom>
              <a:avLst/>
              <a:gdLst>
                <a:gd name="T0" fmla="*/ 111 w 123"/>
                <a:gd name="T1" fmla="*/ 0 h 795"/>
                <a:gd name="T2" fmla="*/ 0 w 123"/>
                <a:gd name="T3" fmla="*/ 795 h 795"/>
                <a:gd name="T4" fmla="*/ 16 w 123"/>
                <a:gd name="T5" fmla="*/ 795 h 795"/>
                <a:gd name="T6" fmla="*/ 123 w 123"/>
                <a:gd name="T7" fmla="*/ 0 h 795"/>
                <a:gd name="T8" fmla="*/ 111 w 123"/>
                <a:gd name="T9" fmla="*/ 0 h 7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795">
                  <a:moveTo>
                    <a:pt x="111" y="0"/>
                  </a:moveTo>
                  <a:lnTo>
                    <a:pt x="0" y="795"/>
                  </a:lnTo>
                  <a:lnTo>
                    <a:pt x="16" y="795"/>
                  </a:lnTo>
                  <a:lnTo>
                    <a:pt x="123" y="0"/>
                  </a:lnTo>
                  <a:lnTo>
                    <a:pt x="11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4" name="Freeform 152"/>
            <p:cNvSpPr/>
            <p:nvPr/>
          </p:nvSpPr>
          <p:spPr bwMode="auto">
            <a:xfrm>
              <a:off x="4345" y="1796"/>
              <a:ext cx="424" cy="485"/>
            </a:xfrm>
            <a:custGeom>
              <a:avLst/>
              <a:gdLst>
                <a:gd name="T0" fmla="*/ 0 w 424"/>
                <a:gd name="T1" fmla="*/ 5 h 485"/>
                <a:gd name="T2" fmla="*/ 410 w 424"/>
                <a:gd name="T3" fmla="*/ 485 h 485"/>
                <a:gd name="T4" fmla="*/ 424 w 424"/>
                <a:gd name="T5" fmla="*/ 478 h 485"/>
                <a:gd name="T6" fmla="*/ 14 w 424"/>
                <a:gd name="T7" fmla="*/ 0 h 485"/>
                <a:gd name="T8" fmla="*/ 0 w 424"/>
                <a:gd name="T9" fmla="*/ 5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4" h="485">
                  <a:moveTo>
                    <a:pt x="0" y="5"/>
                  </a:moveTo>
                  <a:lnTo>
                    <a:pt x="410" y="485"/>
                  </a:lnTo>
                  <a:lnTo>
                    <a:pt x="424" y="478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5" name="Freeform 153"/>
            <p:cNvSpPr/>
            <p:nvPr/>
          </p:nvSpPr>
          <p:spPr bwMode="auto">
            <a:xfrm>
              <a:off x="2477" y="2518"/>
              <a:ext cx="414" cy="308"/>
            </a:xfrm>
            <a:custGeom>
              <a:avLst/>
              <a:gdLst>
                <a:gd name="T0" fmla="*/ 0 w 414"/>
                <a:gd name="T1" fmla="*/ 7 h 308"/>
                <a:gd name="T2" fmla="*/ 402 w 414"/>
                <a:gd name="T3" fmla="*/ 308 h 308"/>
                <a:gd name="T4" fmla="*/ 414 w 414"/>
                <a:gd name="T5" fmla="*/ 299 h 308"/>
                <a:gd name="T6" fmla="*/ 9 w 414"/>
                <a:gd name="T7" fmla="*/ 0 h 308"/>
                <a:gd name="T8" fmla="*/ 0 w 414"/>
                <a:gd name="T9" fmla="*/ 7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4" h="308">
                  <a:moveTo>
                    <a:pt x="0" y="7"/>
                  </a:moveTo>
                  <a:lnTo>
                    <a:pt x="402" y="308"/>
                  </a:lnTo>
                  <a:lnTo>
                    <a:pt x="414" y="299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6" name="Freeform 154"/>
            <p:cNvSpPr/>
            <p:nvPr/>
          </p:nvSpPr>
          <p:spPr bwMode="auto">
            <a:xfrm>
              <a:off x="4994" y="1621"/>
              <a:ext cx="80" cy="885"/>
            </a:xfrm>
            <a:custGeom>
              <a:avLst/>
              <a:gdLst>
                <a:gd name="T0" fmla="*/ 73 w 80"/>
                <a:gd name="T1" fmla="*/ 0 h 885"/>
                <a:gd name="T2" fmla="*/ 0 w 80"/>
                <a:gd name="T3" fmla="*/ 885 h 885"/>
                <a:gd name="T4" fmla="*/ 9 w 80"/>
                <a:gd name="T5" fmla="*/ 885 h 885"/>
                <a:gd name="T6" fmla="*/ 80 w 80"/>
                <a:gd name="T7" fmla="*/ 0 h 885"/>
                <a:gd name="T8" fmla="*/ 73 w 80"/>
                <a:gd name="T9" fmla="*/ 0 h 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885">
                  <a:moveTo>
                    <a:pt x="73" y="0"/>
                  </a:moveTo>
                  <a:lnTo>
                    <a:pt x="0" y="885"/>
                  </a:lnTo>
                  <a:lnTo>
                    <a:pt x="9" y="885"/>
                  </a:lnTo>
                  <a:lnTo>
                    <a:pt x="80" y="0"/>
                  </a:lnTo>
                  <a:lnTo>
                    <a:pt x="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7" name="Freeform 155"/>
            <p:cNvSpPr/>
            <p:nvPr/>
          </p:nvSpPr>
          <p:spPr bwMode="auto">
            <a:xfrm>
              <a:off x="5022" y="2104"/>
              <a:ext cx="355" cy="412"/>
            </a:xfrm>
            <a:custGeom>
              <a:avLst/>
              <a:gdLst>
                <a:gd name="T0" fmla="*/ 0 w 355"/>
                <a:gd name="T1" fmla="*/ 405 h 412"/>
                <a:gd name="T2" fmla="*/ 344 w 355"/>
                <a:gd name="T3" fmla="*/ 0 h 412"/>
                <a:gd name="T4" fmla="*/ 355 w 355"/>
                <a:gd name="T5" fmla="*/ 7 h 412"/>
                <a:gd name="T6" fmla="*/ 10 w 355"/>
                <a:gd name="T7" fmla="*/ 412 h 412"/>
                <a:gd name="T8" fmla="*/ 0 w 355"/>
                <a:gd name="T9" fmla="*/ 405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5" h="412">
                  <a:moveTo>
                    <a:pt x="0" y="405"/>
                  </a:moveTo>
                  <a:lnTo>
                    <a:pt x="344" y="0"/>
                  </a:lnTo>
                  <a:lnTo>
                    <a:pt x="355" y="7"/>
                  </a:lnTo>
                  <a:lnTo>
                    <a:pt x="10" y="412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8" name="Freeform 156"/>
            <p:cNvSpPr/>
            <p:nvPr/>
          </p:nvSpPr>
          <p:spPr bwMode="auto">
            <a:xfrm>
              <a:off x="4788" y="2310"/>
              <a:ext cx="184" cy="213"/>
            </a:xfrm>
            <a:custGeom>
              <a:avLst/>
              <a:gdLst>
                <a:gd name="T0" fmla="*/ 0 w 184"/>
                <a:gd name="T1" fmla="*/ 7 h 213"/>
                <a:gd name="T2" fmla="*/ 177 w 184"/>
                <a:gd name="T3" fmla="*/ 213 h 213"/>
                <a:gd name="T4" fmla="*/ 184 w 184"/>
                <a:gd name="T5" fmla="*/ 201 h 213"/>
                <a:gd name="T6" fmla="*/ 12 w 184"/>
                <a:gd name="T7" fmla="*/ 0 h 213"/>
                <a:gd name="T8" fmla="*/ 0 w 184"/>
                <a:gd name="T9" fmla="*/ 7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4" h="213">
                  <a:moveTo>
                    <a:pt x="0" y="7"/>
                  </a:moveTo>
                  <a:lnTo>
                    <a:pt x="177" y="213"/>
                  </a:lnTo>
                  <a:lnTo>
                    <a:pt x="184" y="201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9" name="Freeform 157"/>
            <p:cNvSpPr/>
            <p:nvPr/>
          </p:nvSpPr>
          <p:spPr bwMode="auto">
            <a:xfrm>
              <a:off x="4729" y="2575"/>
              <a:ext cx="253" cy="414"/>
            </a:xfrm>
            <a:custGeom>
              <a:avLst/>
              <a:gdLst>
                <a:gd name="T0" fmla="*/ 246 w 253"/>
                <a:gd name="T1" fmla="*/ 0 h 414"/>
                <a:gd name="T2" fmla="*/ 0 w 253"/>
                <a:gd name="T3" fmla="*/ 398 h 414"/>
                <a:gd name="T4" fmla="*/ 0 w 253"/>
                <a:gd name="T5" fmla="*/ 414 h 414"/>
                <a:gd name="T6" fmla="*/ 253 w 253"/>
                <a:gd name="T7" fmla="*/ 10 h 414"/>
                <a:gd name="T8" fmla="*/ 246 w 253"/>
                <a:gd name="T9" fmla="*/ 0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3" h="414">
                  <a:moveTo>
                    <a:pt x="246" y="0"/>
                  </a:moveTo>
                  <a:lnTo>
                    <a:pt x="0" y="398"/>
                  </a:lnTo>
                  <a:lnTo>
                    <a:pt x="0" y="414"/>
                  </a:lnTo>
                  <a:lnTo>
                    <a:pt x="253" y="10"/>
                  </a:lnTo>
                  <a:lnTo>
                    <a:pt x="24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0" name="Freeform 158"/>
            <p:cNvSpPr/>
            <p:nvPr/>
          </p:nvSpPr>
          <p:spPr bwMode="auto">
            <a:xfrm>
              <a:off x="4018" y="2554"/>
              <a:ext cx="943" cy="324"/>
            </a:xfrm>
            <a:custGeom>
              <a:avLst/>
              <a:gdLst>
                <a:gd name="T0" fmla="*/ 0 w 943"/>
                <a:gd name="T1" fmla="*/ 312 h 324"/>
                <a:gd name="T2" fmla="*/ 943 w 943"/>
                <a:gd name="T3" fmla="*/ 0 h 324"/>
                <a:gd name="T4" fmla="*/ 943 w 943"/>
                <a:gd name="T5" fmla="*/ 14 h 324"/>
                <a:gd name="T6" fmla="*/ 0 w 943"/>
                <a:gd name="T7" fmla="*/ 324 h 324"/>
                <a:gd name="T8" fmla="*/ 0 w 943"/>
                <a:gd name="T9" fmla="*/ 312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3" h="324">
                  <a:moveTo>
                    <a:pt x="0" y="312"/>
                  </a:moveTo>
                  <a:lnTo>
                    <a:pt x="943" y="0"/>
                  </a:lnTo>
                  <a:lnTo>
                    <a:pt x="943" y="14"/>
                  </a:lnTo>
                  <a:lnTo>
                    <a:pt x="0" y="324"/>
                  </a:lnTo>
                  <a:lnTo>
                    <a:pt x="0" y="3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1" name="Freeform 159"/>
            <p:cNvSpPr/>
            <p:nvPr/>
          </p:nvSpPr>
          <p:spPr bwMode="auto">
            <a:xfrm>
              <a:off x="2938" y="2866"/>
              <a:ext cx="671" cy="607"/>
            </a:xfrm>
            <a:custGeom>
              <a:avLst/>
              <a:gdLst>
                <a:gd name="T0" fmla="*/ 0 w 671"/>
                <a:gd name="T1" fmla="*/ 7 h 607"/>
                <a:gd name="T2" fmla="*/ 661 w 671"/>
                <a:gd name="T3" fmla="*/ 607 h 607"/>
                <a:gd name="T4" fmla="*/ 671 w 671"/>
                <a:gd name="T5" fmla="*/ 607 h 607"/>
                <a:gd name="T6" fmla="*/ 12 w 671"/>
                <a:gd name="T7" fmla="*/ 0 h 607"/>
                <a:gd name="T8" fmla="*/ 0 w 671"/>
                <a:gd name="T9" fmla="*/ 7 h 6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1" h="607">
                  <a:moveTo>
                    <a:pt x="0" y="7"/>
                  </a:moveTo>
                  <a:lnTo>
                    <a:pt x="661" y="607"/>
                  </a:lnTo>
                  <a:lnTo>
                    <a:pt x="671" y="607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2" name="Freeform 160"/>
            <p:cNvSpPr/>
            <p:nvPr/>
          </p:nvSpPr>
          <p:spPr bwMode="auto">
            <a:xfrm>
              <a:off x="4546" y="3001"/>
              <a:ext cx="507" cy="299"/>
            </a:xfrm>
            <a:custGeom>
              <a:avLst/>
              <a:gdLst>
                <a:gd name="T0" fmla="*/ 0 w 507"/>
                <a:gd name="T1" fmla="*/ 292 h 299"/>
                <a:gd name="T2" fmla="*/ 500 w 507"/>
                <a:gd name="T3" fmla="*/ 0 h 299"/>
                <a:gd name="T4" fmla="*/ 507 w 507"/>
                <a:gd name="T5" fmla="*/ 12 h 299"/>
                <a:gd name="T6" fmla="*/ 5 w 507"/>
                <a:gd name="T7" fmla="*/ 299 h 299"/>
                <a:gd name="T8" fmla="*/ 0 w 507"/>
                <a:gd name="T9" fmla="*/ 292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99">
                  <a:moveTo>
                    <a:pt x="0" y="292"/>
                  </a:moveTo>
                  <a:lnTo>
                    <a:pt x="500" y="0"/>
                  </a:lnTo>
                  <a:lnTo>
                    <a:pt x="507" y="12"/>
                  </a:lnTo>
                  <a:lnTo>
                    <a:pt x="5" y="299"/>
                  </a:lnTo>
                  <a:lnTo>
                    <a:pt x="0" y="2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3" name="Freeform 161"/>
            <p:cNvSpPr/>
            <p:nvPr/>
          </p:nvSpPr>
          <p:spPr bwMode="auto">
            <a:xfrm>
              <a:off x="3658" y="3314"/>
              <a:ext cx="831" cy="187"/>
            </a:xfrm>
            <a:custGeom>
              <a:avLst/>
              <a:gdLst>
                <a:gd name="T0" fmla="*/ 0 w 831"/>
                <a:gd name="T1" fmla="*/ 173 h 187"/>
                <a:gd name="T2" fmla="*/ 831 w 831"/>
                <a:gd name="T3" fmla="*/ 0 h 187"/>
                <a:gd name="T4" fmla="*/ 831 w 831"/>
                <a:gd name="T5" fmla="*/ 12 h 187"/>
                <a:gd name="T6" fmla="*/ 10 w 831"/>
                <a:gd name="T7" fmla="*/ 187 h 187"/>
                <a:gd name="T8" fmla="*/ 0 w 831"/>
                <a:gd name="T9" fmla="*/ 173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1" h="187">
                  <a:moveTo>
                    <a:pt x="0" y="173"/>
                  </a:moveTo>
                  <a:lnTo>
                    <a:pt x="831" y="0"/>
                  </a:lnTo>
                  <a:lnTo>
                    <a:pt x="831" y="12"/>
                  </a:lnTo>
                  <a:lnTo>
                    <a:pt x="10" y="187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4" name="Oval 162"/>
            <p:cNvSpPr>
              <a:spLocks noChangeArrowheads="1"/>
            </p:cNvSpPr>
            <p:nvPr/>
          </p:nvSpPr>
          <p:spPr bwMode="auto">
            <a:xfrm>
              <a:off x="5107" y="1699"/>
              <a:ext cx="67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5" name="Freeform 163"/>
            <p:cNvSpPr/>
            <p:nvPr/>
          </p:nvSpPr>
          <p:spPr bwMode="auto">
            <a:xfrm>
              <a:off x="2640" y="1140"/>
              <a:ext cx="746" cy="644"/>
            </a:xfrm>
            <a:custGeom>
              <a:avLst/>
              <a:gdLst>
                <a:gd name="T0" fmla="*/ 0 w 746"/>
                <a:gd name="T1" fmla="*/ 635 h 644"/>
                <a:gd name="T2" fmla="*/ 739 w 746"/>
                <a:gd name="T3" fmla="*/ 0 h 644"/>
                <a:gd name="T4" fmla="*/ 746 w 746"/>
                <a:gd name="T5" fmla="*/ 10 h 644"/>
                <a:gd name="T6" fmla="*/ 12 w 746"/>
                <a:gd name="T7" fmla="*/ 644 h 644"/>
                <a:gd name="T8" fmla="*/ 0 w 746"/>
                <a:gd name="T9" fmla="*/ 635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6" h="644">
                  <a:moveTo>
                    <a:pt x="0" y="635"/>
                  </a:moveTo>
                  <a:lnTo>
                    <a:pt x="739" y="0"/>
                  </a:lnTo>
                  <a:lnTo>
                    <a:pt x="746" y="10"/>
                  </a:lnTo>
                  <a:lnTo>
                    <a:pt x="12" y="644"/>
                  </a:lnTo>
                  <a:lnTo>
                    <a:pt x="0" y="6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6" name="Freeform 164"/>
            <p:cNvSpPr/>
            <p:nvPr/>
          </p:nvSpPr>
          <p:spPr bwMode="auto">
            <a:xfrm>
              <a:off x="2612" y="1839"/>
              <a:ext cx="298" cy="966"/>
            </a:xfrm>
            <a:custGeom>
              <a:avLst/>
              <a:gdLst>
                <a:gd name="T0" fmla="*/ 0 w 298"/>
                <a:gd name="T1" fmla="*/ 7 h 966"/>
                <a:gd name="T2" fmla="*/ 286 w 298"/>
                <a:gd name="T3" fmla="*/ 966 h 966"/>
                <a:gd name="T4" fmla="*/ 298 w 298"/>
                <a:gd name="T5" fmla="*/ 959 h 966"/>
                <a:gd name="T6" fmla="*/ 11 w 298"/>
                <a:gd name="T7" fmla="*/ 0 h 966"/>
                <a:gd name="T8" fmla="*/ 0 w 298"/>
                <a:gd name="T9" fmla="*/ 7 h 9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966">
                  <a:moveTo>
                    <a:pt x="0" y="7"/>
                  </a:moveTo>
                  <a:lnTo>
                    <a:pt x="286" y="966"/>
                  </a:lnTo>
                  <a:lnTo>
                    <a:pt x="298" y="959"/>
                  </a:lnTo>
                  <a:lnTo>
                    <a:pt x="11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7" name="Freeform 165"/>
            <p:cNvSpPr/>
            <p:nvPr/>
          </p:nvSpPr>
          <p:spPr bwMode="auto">
            <a:xfrm>
              <a:off x="3983" y="2116"/>
              <a:ext cx="232" cy="720"/>
            </a:xfrm>
            <a:custGeom>
              <a:avLst/>
              <a:gdLst>
                <a:gd name="T0" fmla="*/ 222 w 232"/>
                <a:gd name="T1" fmla="*/ 0 h 720"/>
                <a:gd name="T2" fmla="*/ 0 w 232"/>
                <a:gd name="T3" fmla="*/ 720 h 720"/>
                <a:gd name="T4" fmla="*/ 12 w 232"/>
                <a:gd name="T5" fmla="*/ 720 h 720"/>
                <a:gd name="T6" fmla="*/ 232 w 232"/>
                <a:gd name="T7" fmla="*/ 7 h 720"/>
                <a:gd name="T8" fmla="*/ 222 w 232"/>
                <a:gd name="T9" fmla="*/ 0 h 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2" h="720">
                  <a:moveTo>
                    <a:pt x="222" y="0"/>
                  </a:moveTo>
                  <a:lnTo>
                    <a:pt x="0" y="720"/>
                  </a:lnTo>
                  <a:lnTo>
                    <a:pt x="12" y="720"/>
                  </a:lnTo>
                  <a:lnTo>
                    <a:pt x="232" y="7"/>
                  </a:lnTo>
                  <a:lnTo>
                    <a:pt x="22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8" name="Freeform 166"/>
            <p:cNvSpPr/>
            <p:nvPr/>
          </p:nvSpPr>
          <p:spPr bwMode="auto">
            <a:xfrm>
              <a:off x="2896" y="1003"/>
              <a:ext cx="478" cy="118"/>
            </a:xfrm>
            <a:custGeom>
              <a:avLst/>
              <a:gdLst>
                <a:gd name="T0" fmla="*/ 0 w 478"/>
                <a:gd name="T1" fmla="*/ 14 h 118"/>
                <a:gd name="T2" fmla="*/ 478 w 478"/>
                <a:gd name="T3" fmla="*/ 118 h 118"/>
                <a:gd name="T4" fmla="*/ 478 w 478"/>
                <a:gd name="T5" fmla="*/ 104 h 118"/>
                <a:gd name="T6" fmla="*/ 7 w 478"/>
                <a:gd name="T7" fmla="*/ 0 h 118"/>
                <a:gd name="T8" fmla="*/ 0 w 478"/>
                <a:gd name="T9" fmla="*/ 14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118">
                  <a:moveTo>
                    <a:pt x="0" y="14"/>
                  </a:moveTo>
                  <a:lnTo>
                    <a:pt x="478" y="118"/>
                  </a:lnTo>
                  <a:lnTo>
                    <a:pt x="478" y="104"/>
                  </a:lnTo>
                  <a:lnTo>
                    <a:pt x="7" y="0"/>
                  </a:lnTo>
                  <a:lnTo>
                    <a:pt x="0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9" name="Freeform 167"/>
            <p:cNvSpPr/>
            <p:nvPr/>
          </p:nvSpPr>
          <p:spPr bwMode="auto">
            <a:xfrm>
              <a:off x="4366" y="1592"/>
              <a:ext cx="689" cy="164"/>
            </a:xfrm>
            <a:custGeom>
              <a:avLst/>
              <a:gdLst>
                <a:gd name="T0" fmla="*/ 0 w 689"/>
                <a:gd name="T1" fmla="*/ 152 h 164"/>
                <a:gd name="T2" fmla="*/ 682 w 689"/>
                <a:gd name="T3" fmla="*/ 0 h 164"/>
                <a:gd name="T4" fmla="*/ 689 w 689"/>
                <a:gd name="T5" fmla="*/ 12 h 164"/>
                <a:gd name="T6" fmla="*/ 0 w 689"/>
                <a:gd name="T7" fmla="*/ 164 h 164"/>
                <a:gd name="T8" fmla="*/ 0 w 689"/>
                <a:gd name="T9" fmla="*/ 152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164">
                  <a:moveTo>
                    <a:pt x="0" y="152"/>
                  </a:moveTo>
                  <a:lnTo>
                    <a:pt x="682" y="0"/>
                  </a:lnTo>
                  <a:lnTo>
                    <a:pt x="689" y="12"/>
                  </a:lnTo>
                  <a:lnTo>
                    <a:pt x="0" y="164"/>
                  </a:lnTo>
                  <a:lnTo>
                    <a:pt x="0" y="1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0" name="Freeform 168"/>
            <p:cNvSpPr/>
            <p:nvPr/>
          </p:nvSpPr>
          <p:spPr bwMode="auto">
            <a:xfrm>
              <a:off x="3995" y="2899"/>
              <a:ext cx="499" cy="396"/>
            </a:xfrm>
            <a:custGeom>
              <a:avLst/>
              <a:gdLst>
                <a:gd name="T0" fmla="*/ 0 w 499"/>
                <a:gd name="T1" fmla="*/ 5 h 396"/>
                <a:gd name="T2" fmla="*/ 499 w 499"/>
                <a:gd name="T3" fmla="*/ 396 h 396"/>
                <a:gd name="T4" fmla="*/ 499 w 499"/>
                <a:gd name="T5" fmla="*/ 384 h 396"/>
                <a:gd name="T6" fmla="*/ 14 w 499"/>
                <a:gd name="T7" fmla="*/ 0 h 396"/>
                <a:gd name="T8" fmla="*/ 0 w 499"/>
                <a:gd name="T9" fmla="*/ 5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9" h="396">
                  <a:moveTo>
                    <a:pt x="0" y="5"/>
                  </a:moveTo>
                  <a:lnTo>
                    <a:pt x="499" y="396"/>
                  </a:lnTo>
                  <a:lnTo>
                    <a:pt x="499" y="384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1" name="Freeform 169"/>
            <p:cNvSpPr/>
            <p:nvPr/>
          </p:nvSpPr>
          <p:spPr bwMode="auto">
            <a:xfrm>
              <a:off x="3651" y="2918"/>
              <a:ext cx="306" cy="547"/>
            </a:xfrm>
            <a:custGeom>
              <a:avLst/>
              <a:gdLst>
                <a:gd name="T0" fmla="*/ 0 w 306"/>
                <a:gd name="T1" fmla="*/ 540 h 547"/>
                <a:gd name="T2" fmla="*/ 294 w 306"/>
                <a:gd name="T3" fmla="*/ 0 h 547"/>
                <a:gd name="T4" fmla="*/ 306 w 306"/>
                <a:gd name="T5" fmla="*/ 0 h 547"/>
                <a:gd name="T6" fmla="*/ 10 w 306"/>
                <a:gd name="T7" fmla="*/ 547 h 547"/>
                <a:gd name="T8" fmla="*/ 0 w 306"/>
                <a:gd name="T9" fmla="*/ 540 h 5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6" h="547">
                  <a:moveTo>
                    <a:pt x="0" y="540"/>
                  </a:moveTo>
                  <a:lnTo>
                    <a:pt x="294" y="0"/>
                  </a:lnTo>
                  <a:lnTo>
                    <a:pt x="306" y="0"/>
                  </a:lnTo>
                  <a:lnTo>
                    <a:pt x="10" y="547"/>
                  </a:lnTo>
                  <a:lnTo>
                    <a:pt x="0" y="5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2" name="Rectangle 170"/>
            <p:cNvSpPr>
              <a:spLocks noChangeArrowheads="1"/>
            </p:cNvSpPr>
            <p:nvPr/>
          </p:nvSpPr>
          <p:spPr bwMode="auto">
            <a:xfrm>
              <a:off x="2910" y="2881"/>
              <a:ext cx="9" cy="30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3" name="Freeform 171"/>
            <p:cNvSpPr/>
            <p:nvPr/>
          </p:nvSpPr>
          <p:spPr bwMode="auto">
            <a:xfrm>
              <a:off x="3334" y="2109"/>
              <a:ext cx="611" cy="741"/>
            </a:xfrm>
            <a:custGeom>
              <a:avLst/>
              <a:gdLst>
                <a:gd name="T0" fmla="*/ 0 w 611"/>
                <a:gd name="T1" fmla="*/ 7 h 741"/>
                <a:gd name="T2" fmla="*/ 599 w 611"/>
                <a:gd name="T3" fmla="*/ 741 h 741"/>
                <a:gd name="T4" fmla="*/ 611 w 611"/>
                <a:gd name="T5" fmla="*/ 736 h 741"/>
                <a:gd name="T6" fmla="*/ 12 w 611"/>
                <a:gd name="T7" fmla="*/ 0 h 741"/>
                <a:gd name="T8" fmla="*/ 0 w 611"/>
                <a:gd name="T9" fmla="*/ 7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741">
                  <a:moveTo>
                    <a:pt x="0" y="7"/>
                  </a:moveTo>
                  <a:lnTo>
                    <a:pt x="599" y="741"/>
                  </a:lnTo>
                  <a:lnTo>
                    <a:pt x="611" y="736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344" name="Group 4"/>
          <p:cNvGrpSpPr>
            <a:grpSpLocks noChangeAspect="1"/>
          </p:cNvGrpSpPr>
          <p:nvPr/>
        </p:nvGrpSpPr>
        <p:grpSpPr bwMode="auto">
          <a:xfrm>
            <a:off x="10942111" y="5612689"/>
            <a:ext cx="2236319" cy="2177722"/>
            <a:chOff x="2410" y="593"/>
            <a:chExt cx="3015" cy="2936"/>
          </a:xfrm>
          <a:solidFill>
            <a:srgbClr val="F6A27D"/>
          </a:solidFill>
        </p:grpSpPr>
        <p:sp>
          <p:nvSpPr>
            <p:cNvPr id="345" name="Freeform 5"/>
            <p:cNvSpPr/>
            <p:nvPr/>
          </p:nvSpPr>
          <p:spPr bwMode="auto">
            <a:xfrm>
              <a:off x="5079" y="1202"/>
              <a:ext cx="66" cy="509"/>
            </a:xfrm>
            <a:custGeom>
              <a:avLst/>
              <a:gdLst>
                <a:gd name="T0" fmla="*/ 0 w 66"/>
                <a:gd name="T1" fmla="*/ 9 h 509"/>
                <a:gd name="T2" fmla="*/ 54 w 66"/>
                <a:gd name="T3" fmla="*/ 509 h 509"/>
                <a:gd name="T4" fmla="*/ 66 w 66"/>
                <a:gd name="T5" fmla="*/ 509 h 509"/>
                <a:gd name="T6" fmla="*/ 9 w 66"/>
                <a:gd name="T7" fmla="*/ 0 h 509"/>
                <a:gd name="T8" fmla="*/ 0 w 66"/>
                <a:gd name="T9" fmla="*/ 9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509">
                  <a:moveTo>
                    <a:pt x="0" y="9"/>
                  </a:moveTo>
                  <a:lnTo>
                    <a:pt x="54" y="509"/>
                  </a:lnTo>
                  <a:lnTo>
                    <a:pt x="66" y="509"/>
                  </a:lnTo>
                  <a:lnTo>
                    <a:pt x="9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6" name="Freeform 6"/>
            <p:cNvSpPr/>
            <p:nvPr/>
          </p:nvSpPr>
          <p:spPr bwMode="auto">
            <a:xfrm>
              <a:off x="5079" y="1195"/>
              <a:ext cx="303" cy="854"/>
            </a:xfrm>
            <a:custGeom>
              <a:avLst/>
              <a:gdLst>
                <a:gd name="T0" fmla="*/ 14 w 303"/>
                <a:gd name="T1" fmla="*/ 0 h 854"/>
                <a:gd name="T2" fmla="*/ 303 w 303"/>
                <a:gd name="T3" fmla="*/ 854 h 854"/>
                <a:gd name="T4" fmla="*/ 287 w 303"/>
                <a:gd name="T5" fmla="*/ 854 h 854"/>
                <a:gd name="T6" fmla="*/ 0 w 303"/>
                <a:gd name="T7" fmla="*/ 11 h 854"/>
                <a:gd name="T8" fmla="*/ 14 w 303"/>
                <a:gd name="T9" fmla="*/ 0 h 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3" h="854">
                  <a:moveTo>
                    <a:pt x="14" y="0"/>
                  </a:moveTo>
                  <a:lnTo>
                    <a:pt x="303" y="854"/>
                  </a:lnTo>
                  <a:lnTo>
                    <a:pt x="287" y="854"/>
                  </a:lnTo>
                  <a:lnTo>
                    <a:pt x="0" y="11"/>
                  </a:lnTo>
                  <a:lnTo>
                    <a:pt x="1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7" name="Freeform 7"/>
            <p:cNvSpPr/>
            <p:nvPr/>
          </p:nvSpPr>
          <p:spPr bwMode="auto">
            <a:xfrm>
              <a:off x="5074" y="1202"/>
              <a:ext cx="12" cy="345"/>
            </a:xfrm>
            <a:custGeom>
              <a:avLst/>
              <a:gdLst>
                <a:gd name="T0" fmla="*/ 0 w 12"/>
                <a:gd name="T1" fmla="*/ 0 h 345"/>
                <a:gd name="T2" fmla="*/ 0 w 12"/>
                <a:gd name="T3" fmla="*/ 345 h 345"/>
                <a:gd name="T4" fmla="*/ 12 w 12"/>
                <a:gd name="T5" fmla="*/ 345 h 345"/>
                <a:gd name="T6" fmla="*/ 12 w 12"/>
                <a:gd name="T7" fmla="*/ 12 h 345"/>
                <a:gd name="T8" fmla="*/ 0 w 12"/>
                <a:gd name="T9" fmla="*/ 0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345">
                  <a:moveTo>
                    <a:pt x="0" y="0"/>
                  </a:moveTo>
                  <a:lnTo>
                    <a:pt x="0" y="345"/>
                  </a:lnTo>
                  <a:lnTo>
                    <a:pt x="12" y="345"/>
                  </a:lnTo>
                  <a:lnTo>
                    <a:pt x="12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8" name="Rectangle 8"/>
            <p:cNvSpPr>
              <a:spLocks noChangeArrowheads="1"/>
            </p:cNvSpPr>
            <p:nvPr/>
          </p:nvSpPr>
          <p:spPr bwMode="auto">
            <a:xfrm>
              <a:off x="3658" y="3501"/>
              <a:ext cx="647" cy="1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9" name="Freeform 9"/>
            <p:cNvSpPr/>
            <p:nvPr/>
          </p:nvSpPr>
          <p:spPr bwMode="auto">
            <a:xfrm>
              <a:off x="3488" y="3446"/>
              <a:ext cx="118" cy="48"/>
            </a:xfrm>
            <a:custGeom>
              <a:avLst/>
              <a:gdLst>
                <a:gd name="T0" fmla="*/ 0 w 118"/>
                <a:gd name="T1" fmla="*/ 10 h 48"/>
                <a:gd name="T2" fmla="*/ 111 w 118"/>
                <a:gd name="T3" fmla="*/ 48 h 48"/>
                <a:gd name="T4" fmla="*/ 118 w 118"/>
                <a:gd name="T5" fmla="*/ 36 h 48"/>
                <a:gd name="T6" fmla="*/ 14 w 118"/>
                <a:gd name="T7" fmla="*/ 0 h 48"/>
                <a:gd name="T8" fmla="*/ 0 w 118"/>
                <a:gd name="T9" fmla="*/ 1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48">
                  <a:moveTo>
                    <a:pt x="0" y="10"/>
                  </a:moveTo>
                  <a:lnTo>
                    <a:pt x="111" y="48"/>
                  </a:lnTo>
                  <a:lnTo>
                    <a:pt x="118" y="36"/>
                  </a:lnTo>
                  <a:lnTo>
                    <a:pt x="14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0" name="Freeform 10"/>
            <p:cNvSpPr/>
            <p:nvPr/>
          </p:nvSpPr>
          <p:spPr bwMode="auto">
            <a:xfrm>
              <a:off x="2830" y="1026"/>
              <a:ext cx="30" cy="256"/>
            </a:xfrm>
            <a:custGeom>
              <a:avLst/>
              <a:gdLst>
                <a:gd name="T0" fmla="*/ 30 w 30"/>
                <a:gd name="T1" fmla="*/ 0 h 256"/>
                <a:gd name="T2" fmla="*/ 9 w 30"/>
                <a:gd name="T3" fmla="*/ 256 h 256"/>
                <a:gd name="T4" fmla="*/ 0 w 30"/>
                <a:gd name="T5" fmla="*/ 256 h 256"/>
                <a:gd name="T6" fmla="*/ 26 w 30"/>
                <a:gd name="T7" fmla="*/ 0 h 256"/>
                <a:gd name="T8" fmla="*/ 30 w 30"/>
                <a:gd name="T9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56">
                  <a:moveTo>
                    <a:pt x="30" y="0"/>
                  </a:moveTo>
                  <a:lnTo>
                    <a:pt x="9" y="256"/>
                  </a:lnTo>
                  <a:lnTo>
                    <a:pt x="0" y="256"/>
                  </a:lnTo>
                  <a:lnTo>
                    <a:pt x="26" y="0"/>
                  </a:lnTo>
                  <a:lnTo>
                    <a:pt x="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1" name="Freeform 11"/>
            <p:cNvSpPr/>
            <p:nvPr/>
          </p:nvSpPr>
          <p:spPr bwMode="auto">
            <a:xfrm>
              <a:off x="2841" y="773"/>
              <a:ext cx="604" cy="519"/>
            </a:xfrm>
            <a:custGeom>
              <a:avLst/>
              <a:gdLst>
                <a:gd name="T0" fmla="*/ 0 w 604"/>
                <a:gd name="T1" fmla="*/ 512 h 519"/>
                <a:gd name="T2" fmla="*/ 595 w 604"/>
                <a:gd name="T3" fmla="*/ 0 h 519"/>
                <a:gd name="T4" fmla="*/ 604 w 604"/>
                <a:gd name="T5" fmla="*/ 7 h 519"/>
                <a:gd name="T6" fmla="*/ 12 w 604"/>
                <a:gd name="T7" fmla="*/ 519 h 519"/>
                <a:gd name="T8" fmla="*/ 0 w 604"/>
                <a:gd name="T9" fmla="*/ 512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4" h="519">
                  <a:moveTo>
                    <a:pt x="0" y="512"/>
                  </a:moveTo>
                  <a:lnTo>
                    <a:pt x="595" y="0"/>
                  </a:lnTo>
                  <a:lnTo>
                    <a:pt x="604" y="7"/>
                  </a:lnTo>
                  <a:lnTo>
                    <a:pt x="12" y="519"/>
                  </a:lnTo>
                  <a:lnTo>
                    <a:pt x="0" y="5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2" name="Freeform 12"/>
            <p:cNvSpPr/>
            <p:nvPr/>
          </p:nvSpPr>
          <p:spPr bwMode="auto">
            <a:xfrm>
              <a:off x="2988" y="761"/>
              <a:ext cx="445" cy="192"/>
            </a:xfrm>
            <a:custGeom>
              <a:avLst/>
              <a:gdLst>
                <a:gd name="T0" fmla="*/ 445 w 445"/>
                <a:gd name="T1" fmla="*/ 17 h 192"/>
                <a:gd name="T2" fmla="*/ 3 w 445"/>
                <a:gd name="T3" fmla="*/ 192 h 192"/>
                <a:gd name="T4" fmla="*/ 0 w 445"/>
                <a:gd name="T5" fmla="*/ 187 h 192"/>
                <a:gd name="T6" fmla="*/ 445 w 445"/>
                <a:gd name="T7" fmla="*/ 0 h 192"/>
                <a:gd name="T8" fmla="*/ 445 w 445"/>
                <a:gd name="T9" fmla="*/ 17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5" h="192">
                  <a:moveTo>
                    <a:pt x="445" y="17"/>
                  </a:moveTo>
                  <a:lnTo>
                    <a:pt x="3" y="192"/>
                  </a:lnTo>
                  <a:lnTo>
                    <a:pt x="0" y="187"/>
                  </a:lnTo>
                  <a:lnTo>
                    <a:pt x="445" y="0"/>
                  </a:lnTo>
                  <a:lnTo>
                    <a:pt x="445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3" name="Freeform 13"/>
            <p:cNvSpPr/>
            <p:nvPr/>
          </p:nvSpPr>
          <p:spPr bwMode="auto">
            <a:xfrm>
              <a:off x="3478" y="650"/>
              <a:ext cx="159" cy="95"/>
            </a:xfrm>
            <a:custGeom>
              <a:avLst/>
              <a:gdLst>
                <a:gd name="T0" fmla="*/ 10 w 159"/>
                <a:gd name="T1" fmla="*/ 95 h 95"/>
                <a:gd name="T2" fmla="*/ 159 w 159"/>
                <a:gd name="T3" fmla="*/ 9 h 95"/>
                <a:gd name="T4" fmla="*/ 159 w 159"/>
                <a:gd name="T5" fmla="*/ 0 h 95"/>
                <a:gd name="T6" fmla="*/ 0 w 159"/>
                <a:gd name="T7" fmla="*/ 88 h 95"/>
                <a:gd name="T8" fmla="*/ 10 w 159"/>
                <a:gd name="T9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95">
                  <a:moveTo>
                    <a:pt x="10" y="95"/>
                  </a:moveTo>
                  <a:lnTo>
                    <a:pt x="159" y="9"/>
                  </a:lnTo>
                  <a:lnTo>
                    <a:pt x="159" y="0"/>
                  </a:lnTo>
                  <a:lnTo>
                    <a:pt x="0" y="88"/>
                  </a:lnTo>
                  <a:lnTo>
                    <a:pt x="10" y="9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4" name="Freeform 14"/>
            <p:cNvSpPr/>
            <p:nvPr/>
          </p:nvSpPr>
          <p:spPr bwMode="auto">
            <a:xfrm>
              <a:off x="3488" y="683"/>
              <a:ext cx="798" cy="74"/>
            </a:xfrm>
            <a:custGeom>
              <a:avLst/>
              <a:gdLst>
                <a:gd name="T0" fmla="*/ 0 w 798"/>
                <a:gd name="T1" fmla="*/ 62 h 74"/>
                <a:gd name="T2" fmla="*/ 798 w 798"/>
                <a:gd name="T3" fmla="*/ 0 h 74"/>
                <a:gd name="T4" fmla="*/ 798 w 798"/>
                <a:gd name="T5" fmla="*/ 10 h 74"/>
                <a:gd name="T6" fmla="*/ 0 w 798"/>
                <a:gd name="T7" fmla="*/ 74 h 74"/>
                <a:gd name="T8" fmla="*/ 0 w 798"/>
                <a:gd name="T9" fmla="*/ 6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8" h="74">
                  <a:moveTo>
                    <a:pt x="0" y="62"/>
                  </a:moveTo>
                  <a:lnTo>
                    <a:pt x="798" y="0"/>
                  </a:lnTo>
                  <a:lnTo>
                    <a:pt x="798" y="10"/>
                  </a:lnTo>
                  <a:lnTo>
                    <a:pt x="0" y="74"/>
                  </a:lnTo>
                  <a:lnTo>
                    <a:pt x="0" y="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5" name="Freeform 15"/>
            <p:cNvSpPr/>
            <p:nvPr/>
          </p:nvSpPr>
          <p:spPr bwMode="auto">
            <a:xfrm>
              <a:off x="3421" y="778"/>
              <a:ext cx="34" cy="308"/>
            </a:xfrm>
            <a:custGeom>
              <a:avLst/>
              <a:gdLst>
                <a:gd name="T0" fmla="*/ 29 w 34"/>
                <a:gd name="T1" fmla="*/ 0 h 308"/>
                <a:gd name="T2" fmla="*/ 0 w 34"/>
                <a:gd name="T3" fmla="*/ 308 h 308"/>
                <a:gd name="T4" fmla="*/ 12 w 34"/>
                <a:gd name="T5" fmla="*/ 308 h 308"/>
                <a:gd name="T6" fmla="*/ 34 w 34"/>
                <a:gd name="T7" fmla="*/ 0 h 308"/>
                <a:gd name="T8" fmla="*/ 29 w 34"/>
                <a:gd name="T9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308">
                  <a:moveTo>
                    <a:pt x="29" y="0"/>
                  </a:moveTo>
                  <a:lnTo>
                    <a:pt x="0" y="308"/>
                  </a:lnTo>
                  <a:lnTo>
                    <a:pt x="12" y="308"/>
                  </a:lnTo>
                  <a:lnTo>
                    <a:pt x="34" y="0"/>
                  </a:ln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6" name="Freeform 16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  <a:gd name="T10" fmla="*/ 0 w 571"/>
                <a:gd name="T11" fmla="*/ 11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7" name="Freeform 17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8" name="Freeform 18"/>
            <p:cNvSpPr/>
            <p:nvPr/>
          </p:nvSpPr>
          <p:spPr bwMode="auto">
            <a:xfrm>
              <a:off x="4087" y="693"/>
              <a:ext cx="225" cy="307"/>
            </a:xfrm>
            <a:custGeom>
              <a:avLst/>
              <a:gdLst>
                <a:gd name="T0" fmla="*/ 213 w 225"/>
                <a:gd name="T1" fmla="*/ 0 h 307"/>
                <a:gd name="T2" fmla="*/ 0 w 225"/>
                <a:gd name="T3" fmla="*/ 298 h 307"/>
                <a:gd name="T4" fmla="*/ 12 w 225"/>
                <a:gd name="T5" fmla="*/ 307 h 307"/>
                <a:gd name="T6" fmla="*/ 225 w 225"/>
                <a:gd name="T7" fmla="*/ 7 h 307"/>
                <a:gd name="T8" fmla="*/ 213 w 225"/>
                <a:gd name="T9" fmla="*/ 0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5" h="307">
                  <a:moveTo>
                    <a:pt x="213" y="0"/>
                  </a:moveTo>
                  <a:lnTo>
                    <a:pt x="0" y="298"/>
                  </a:lnTo>
                  <a:lnTo>
                    <a:pt x="12" y="307"/>
                  </a:lnTo>
                  <a:lnTo>
                    <a:pt x="225" y="7"/>
                  </a:lnTo>
                  <a:lnTo>
                    <a:pt x="21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9" name="Freeform 19"/>
            <p:cNvSpPr/>
            <p:nvPr/>
          </p:nvSpPr>
          <p:spPr bwMode="auto">
            <a:xfrm>
              <a:off x="2481" y="1318"/>
              <a:ext cx="339" cy="343"/>
            </a:xfrm>
            <a:custGeom>
              <a:avLst/>
              <a:gdLst>
                <a:gd name="T0" fmla="*/ 0 w 339"/>
                <a:gd name="T1" fmla="*/ 336 h 343"/>
                <a:gd name="T2" fmla="*/ 332 w 339"/>
                <a:gd name="T3" fmla="*/ 0 h 343"/>
                <a:gd name="T4" fmla="*/ 339 w 339"/>
                <a:gd name="T5" fmla="*/ 7 h 343"/>
                <a:gd name="T6" fmla="*/ 5 w 339"/>
                <a:gd name="T7" fmla="*/ 343 h 343"/>
                <a:gd name="T8" fmla="*/ 0 w 339"/>
                <a:gd name="T9" fmla="*/ 336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9" h="343">
                  <a:moveTo>
                    <a:pt x="0" y="336"/>
                  </a:moveTo>
                  <a:lnTo>
                    <a:pt x="332" y="0"/>
                  </a:lnTo>
                  <a:lnTo>
                    <a:pt x="339" y="7"/>
                  </a:lnTo>
                  <a:lnTo>
                    <a:pt x="5" y="343"/>
                  </a:lnTo>
                  <a:lnTo>
                    <a:pt x="0" y="3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0" name="Freeform 20"/>
            <p:cNvSpPr/>
            <p:nvPr/>
          </p:nvSpPr>
          <p:spPr bwMode="auto">
            <a:xfrm>
              <a:off x="2616" y="1332"/>
              <a:ext cx="209" cy="753"/>
            </a:xfrm>
            <a:custGeom>
              <a:avLst/>
              <a:gdLst>
                <a:gd name="T0" fmla="*/ 197 w 209"/>
                <a:gd name="T1" fmla="*/ 0 h 753"/>
                <a:gd name="T2" fmla="*/ 0 w 209"/>
                <a:gd name="T3" fmla="*/ 743 h 753"/>
                <a:gd name="T4" fmla="*/ 10 w 209"/>
                <a:gd name="T5" fmla="*/ 753 h 753"/>
                <a:gd name="T6" fmla="*/ 209 w 209"/>
                <a:gd name="T7" fmla="*/ 0 h 753"/>
                <a:gd name="T8" fmla="*/ 197 w 209"/>
                <a:gd name="T9" fmla="*/ 0 h 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753">
                  <a:moveTo>
                    <a:pt x="197" y="0"/>
                  </a:moveTo>
                  <a:lnTo>
                    <a:pt x="0" y="743"/>
                  </a:lnTo>
                  <a:lnTo>
                    <a:pt x="10" y="753"/>
                  </a:lnTo>
                  <a:lnTo>
                    <a:pt x="209" y="0"/>
                  </a:lnTo>
                  <a:lnTo>
                    <a:pt x="19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1" name="Freeform 21"/>
            <p:cNvSpPr/>
            <p:nvPr/>
          </p:nvSpPr>
          <p:spPr bwMode="auto">
            <a:xfrm>
              <a:off x="2477" y="1704"/>
              <a:ext cx="106" cy="92"/>
            </a:xfrm>
            <a:custGeom>
              <a:avLst/>
              <a:gdLst>
                <a:gd name="T0" fmla="*/ 0 w 106"/>
                <a:gd name="T1" fmla="*/ 7 h 92"/>
                <a:gd name="T2" fmla="*/ 94 w 106"/>
                <a:gd name="T3" fmla="*/ 92 h 92"/>
                <a:gd name="T4" fmla="*/ 106 w 106"/>
                <a:gd name="T5" fmla="*/ 75 h 92"/>
                <a:gd name="T6" fmla="*/ 9 w 106"/>
                <a:gd name="T7" fmla="*/ 0 h 92"/>
                <a:gd name="T8" fmla="*/ 0 w 106"/>
                <a:gd name="T9" fmla="*/ 7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92">
                  <a:moveTo>
                    <a:pt x="0" y="7"/>
                  </a:moveTo>
                  <a:lnTo>
                    <a:pt x="94" y="92"/>
                  </a:lnTo>
                  <a:lnTo>
                    <a:pt x="106" y="75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2" name="Freeform 22"/>
            <p:cNvSpPr/>
            <p:nvPr/>
          </p:nvSpPr>
          <p:spPr bwMode="auto">
            <a:xfrm>
              <a:off x="2451" y="1711"/>
              <a:ext cx="146" cy="374"/>
            </a:xfrm>
            <a:custGeom>
              <a:avLst/>
              <a:gdLst>
                <a:gd name="T0" fmla="*/ 0 w 146"/>
                <a:gd name="T1" fmla="*/ 0 h 374"/>
                <a:gd name="T2" fmla="*/ 135 w 146"/>
                <a:gd name="T3" fmla="*/ 374 h 374"/>
                <a:gd name="T4" fmla="*/ 146 w 146"/>
                <a:gd name="T5" fmla="*/ 374 h 374"/>
                <a:gd name="T6" fmla="*/ 11 w 146"/>
                <a:gd name="T7" fmla="*/ 0 h 374"/>
                <a:gd name="T8" fmla="*/ 0 w 146"/>
                <a:gd name="T9" fmla="*/ 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374">
                  <a:moveTo>
                    <a:pt x="0" y="0"/>
                  </a:moveTo>
                  <a:lnTo>
                    <a:pt x="135" y="374"/>
                  </a:lnTo>
                  <a:lnTo>
                    <a:pt x="146" y="374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3" name="Rectangle 23"/>
            <p:cNvSpPr>
              <a:spLocks noChangeArrowheads="1"/>
            </p:cNvSpPr>
            <p:nvPr/>
          </p:nvSpPr>
          <p:spPr bwMode="auto">
            <a:xfrm>
              <a:off x="3410" y="1164"/>
              <a:ext cx="11" cy="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4" name="Freeform 24"/>
            <p:cNvSpPr/>
            <p:nvPr/>
          </p:nvSpPr>
          <p:spPr bwMode="auto">
            <a:xfrm>
              <a:off x="2848" y="1202"/>
              <a:ext cx="538" cy="111"/>
            </a:xfrm>
            <a:custGeom>
              <a:avLst/>
              <a:gdLst>
                <a:gd name="T0" fmla="*/ 0 w 538"/>
                <a:gd name="T1" fmla="*/ 102 h 111"/>
                <a:gd name="T2" fmla="*/ 538 w 538"/>
                <a:gd name="T3" fmla="*/ 0 h 111"/>
                <a:gd name="T4" fmla="*/ 538 w 538"/>
                <a:gd name="T5" fmla="*/ 9 h 111"/>
                <a:gd name="T6" fmla="*/ 0 w 538"/>
                <a:gd name="T7" fmla="*/ 111 h 111"/>
                <a:gd name="T8" fmla="*/ 0 w 538"/>
                <a:gd name="T9" fmla="*/ 102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8" h="111">
                  <a:moveTo>
                    <a:pt x="0" y="102"/>
                  </a:moveTo>
                  <a:lnTo>
                    <a:pt x="538" y="0"/>
                  </a:lnTo>
                  <a:lnTo>
                    <a:pt x="538" y="9"/>
                  </a:lnTo>
                  <a:lnTo>
                    <a:pt x="0" y="111"/>
                  </a:lnTo>
                  <a:lnTo>
                    <a:pt x="0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5" name="Freeform 25"/>
            <p:cNvSpPr/>
            <p:nvPr/>
          </p:nvSpPr>
          <p:spPr bwMode="auto">
            <a:xfrm>
              <a:off x="2834" y="1320"/>
              <a:ext cx="287" cy="455"/>
            </a:xfrm>
            <a:custGeom>
              <a:avLst/>
              <a:gdLst>
                <a:gd name="T0" fmla="*/ 0 w 287"/>
                <a:gd name="T1" fmla="*/ 5 h 455"/>
                <a:gd name="T2" fmla="*/ 275 w 287"/>
                <a:gd name="T3" fmla="*/ 450 h 455"/>
                <a:gd name="T4" fmla="*/ 277 w 287"/>
                <a:gd name="T5" fmla="*/ 455 h 455"/>
                <a:gd name="T6" fmla="*/ 287 w 287"/>
                <a:gd name="T7" fmla="*/ 445 h 455"/>
                <a:gd name="T8" fmla="*/ 7 w 287"/>
                <a:gd name="T9" fmla="*/ 0 h 455"/>
                <a:gd name="T10" fmla="*/ 0 w 287"/>
                <a:gd name="T11" fmla="*/ 5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7" h="455">
                  <a:moveTo>
                    <a:pt x="0" y="5"/>
                  </a:moveTo>
                  <a:lnTo>
                    <a:pt x="275" y="450"/>
                  </a:lnTo>
                  <a:lnTo>
                    <a:pt x="277" y="455"/>
                  </a:lnTo>
                  <a:lnTo>
                    <a:pt x="287" y="445"/>
                  </a:lnTo>
                  <a:lnTo>
                    <a:pt x="7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6" name="Freeform 26"/>
            <p:cNvSpPr/>
            <p:nvPr/>
          </p:nvSpPr>
          <p:spPr bwMode="auto">
            <a:xfrm>
              <a:off x="3140" y="1221"/>
              <a:ext cx="270" cy="544"/>
            </a:xfrm>
            <a:custGeom>
              <a:avLst/>
              <a:gdLst>
                <a:gd name="T0" fmla="*/ 0 w 270"/>
                <a:gd name="T1" fmla="*/ 544 h 544"/>
                <a:gd name="T2" fmla="*/ 263 w 270"/>
                <a:gd name="T3" fmla="*/ 0 h 544"/>
                <a:gd name="T4" fmla="*/ 270 w 270"/>
                <a:gd name="T5" fmla="*/ 0 h 544"/>
                <a:gd name="T6" fmla="*/ 14 w 270"/>
                <a:gd name="T7" fmla="*/ 544 h 544"/>
                <a:gd name="T8" fmla="*/ 0 w 270"/>
                <a:gd name="T9" fmla="*/ 544 h 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0" h="544">
                  <a:moveTo>
                    <a:pt x="0" y="544"/>
                  </a:moveTo>
                  <a:lnTo>
                    <a:pt x="263" y="0"/>
                  </a:lnTo>
                  <a:lnTo>
                    <a:pt x="270" y="0"/>
                  </a:lnTo>
                  <a:lnTo>
                    <a:pt x="14" y="544"/>
                  </a:lnTo>
                  <a:lnTo>
                    <a:pt x="0" y="5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7" name="Freeform 27"/>
            <p:cNvSpPr/>
            <p:nvPr/>
          </p:nvSpPr>
          <p:spPr bwMode="auto">
            <a:xfrm>
              <a:off x="3317" y="1221"/>
              <a:ext cx="93" cy="809"/>
            </a:xfrm>
            <a:custGeom>
              <a:avLst/>
              <a:gdLst>
                <a:gd name="T0" fmla="*/ 83 w 93"/>
                <a:gd name="T1" fmla="*/ 0 h 809"/>
                <a:gd name="T2" fmla="*/ 0 w 93"/>
                <a:gd name="T3" fmla="*/ 809 h 809"/>
                <a:gd name="T4" fmla="*/ 12 w 93"/>
                <a:gd name="T5" fmla="*/ 809 h 809"/>
                <a:gd name="T6" fmla="*/ 93 w 93"/>
                <a:gd name="T7" fmla="*/ 0 h 809"/>
                <a:gd name="T8" fmla="*/ 83 w 93"/>
                <a:gd name="T9" fmla="*/ 0 h 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" h="809">
                  <a:moveTo>
                    <a:pt x="83" y="0"/>
                  </a:moveTo>
                  <a:lnTo>
                    <a:pt x="0" y="809"/>
                  </a:lnTo>
                  <a:lnTo>
                    <a:pt x="12" y="809"/>
                  </a:lnTo>
                  <a:lnTo>
                    <a:pt x="93" y="0"/>
                  </a:lnTo>
                  <a:lnTo>
                    <a:pt x="8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8" name="Freeform 28"/>
            <p:cNvSpPr/>
            <p:nvPr/>
          </p:nvSpPr>
          <p:spPr bwMode="auto">
            <a:xfrm>
              <a:off x="3438" y="1022"/>
              <a:ext cx="611" cy="180"/>
            </a:xfrm>
            <a:custGeom>
              <a:avLst/>
              <a:gdLst>
                <a:gd name="T0" fmla="*/ 0 w 611"/>
                <a:gd name="T1" fmla="*/ 165 h 180"/>
                <a:gd name="T2" fmla="*/ 611 w 611"/>
                <a:gd name="T3" fmla="*/ 0 h 180"/>
                <a:gd name="T4" fmla="*/ 611 w 611"/>
                <a:gd name="T5" fmla="*/ 14 h 180"/>
                <a:gd name="T6" fmla="*/ 0 w 611"/>
                <a:gd name="T7" fmla="*/ 180 h 180"/>
                <a:gd name="T8" fmla="*/ 0 w 611"/>
                <a:gd name="T9" fmla="*/ 165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180">
                  <a:moveTo>
                    <a:pt x="0" y="165"/>
                  </a:moveTo>
                  <a:lnTo>
                    <a:pt x="611" y="0"/>
                  </a:lnTo>
                  <a:lnTo>
                    <a:pt x="611" y="14"/>
                  </a:lnTo>
                  <a:lnTo>
                    <a:pt x="0" y="180"/>
                  </a:lnTo>
                  <a:lnTo>
                    <a:pt x="0" y="1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9" name="Freeform 29"/>
            <p:cNvSpPr/>
            <p:nvPr/>
          </p:nvSpPr>
          <p:spPr bwMode="auto">
            <a:xfrm>
              <a:off x="4340" y="702"/>
              <a:ext cx="377" cy="396"/>
            </a:xfrm>
            <a:custGeom>
              <a:avLst/>
              <a:gdLst>
                <a:gd name="T0" fmla="*/ 0 w 377"/>
                <a:gd name="T1" fmla="*/ 12 h 396"/>
                <a:gd name="T2" fmla="*/ 370 w 377"/>
                <a:gd name="T3" fmla="*/ 396 h 396"/>
                <a:gd name="T4" fmla="*/ 377 w 377"/>
                <a:gd name="T5" fmla="*/ 388 h 396"/>
                <a:gd name="T6" fmla="*/ 0 w 377"/>
                <a:gd name="T7" fmla="*/ 0 h 396"/>
                <a:gd name="T8" fmla="*/ 0 w 377"/>
                <a:gd name="T9" fmla="*/ 12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7" h="396">
                  <a:moveTo>
                    <a:pt x="0" y="12"/>
                  </a:moveTo>
                  <a:lnTo>
                    <a:pt x="370" y="396"/>
                  </a:lnTo>
                  <a:lnTo>
                    <a:pt x="377" y="388"/>
                  </a:lnTo>
                  <a:lnTo>
                    <a:pt x="0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0" name="Freeform 30"/>
            <p:cNvSpPr/>
            <p:nvPr/>
          </p:nvSpPr>
          <p:spPr bwMode="auto">
            <a:xfrm>
              <a:off x="4108" y="1015"/>
              <a:ext cx="597" cy="97"/>
            </a:xfrm>
            <a:custGeom>
              <a:avLst/>
              <a:gdLst>
                <a:gd name="T0" fmla="*/ 0 w 597"/>
                <a:gd name="T1" fmla="*/ 0 h 97"/>
                <a:gd name="T2" fmla="*/ 597 w 597"/>
                <a:gd name="T3" fmla="*/ 90 h 97"/>
                <a:gd name="T4" fmla="*/ 597 w 597"/>
                <a:gd name="T5" fmla="*/ 97 h 97"/>
                <a:gd name="T6" fmla="*/ 0 w 597"/>
                <a:gd name="T7" fmla="*/ 11 h 97"/>
                <a:gd name="T8" fmla="*/ 0 w 597"/>
                <a:gd name="T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97">
                  <a:moveTo>
                    <a:pt x="0" y="0"/>
                  </a:moveTo>
                  <a:lnTo>
                    <a:pt x="597" y="90"/>
                  </a:lnTo>
                  <a:lnTo>
                    <a:pt x="597" y="97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1" name="Freeform 31"/>
            <p:cNvSpPr/>
            <p:nvPr/>
          </p:nvSpPr>
          <p:spPr bwMode="auto">
            <a:xfrm>
              <a:off x="4759" y="1121"/>
              <a:ext cx="280" cy="55"/>
            </a:xfrm>
            <a:custGeom>
              <a:avLst/>
              <a:gdLst>
                <a:gd name="T0" fmla="*/ 5 w 280"/>
                <a:gd name="T1" fmla="*/ 0 h 55"/>
                <a:gd name="T2" fmla="*/ 280 w 280"/>
                <a:gd name="T3" fmla="*/ 40 h 55"/>
                <a:gd name="T4" fmla="*/ 280 w 280"/>
                <a:gd name="T5" fmla="*/ 55 h 55"/>
                <a:gd name="T6" fmla="*/ 0 w 280"/>
                <a:gd name="T7" fmla="*/ 7 h 55"/>
                <a:gd name="T8" fmla="*/ 5 w 280"/>
                <a:gd name="T9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0" h="55">
                  <a:moveTo>
                    <a:pt x="5" y="0"/>
                  </a:moveTo>
                  <a:lnTo>
                    <a:pt x="280" y="40"/>
                  </a:lnTo>
                  <a:lnTo>
                    <a:pt x="280" y="55"/>
                  </a:lnTo>
                  <a:lnTo>
                    <a:pt x="0" y="7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2" name="Freeform 32"/>
            <p:cNvSpPr/>
            <p:nvPr/>
          </p:nvSpPr>
          <p:spPr bwMode="auto">
            <a:xfrm>
              <a:off x="4745" y="1131"/>
              <a:ext cx="298" cy="447"/>
            </a:xfrm>
            <a:custGeom>
              <a:avLst/>
              <a:gdLst>
                <a:gd name="T0" fmla="*/ 0 w 298"/>
                <a:gd name="T1" fmla="*/ 9 h 447"/>
                <a:gd name="T2" fmla="*/ 294 w 298"/>
                <a:gd name="T3" fmla="*/ 447 h 447"/>
                <a:gd name="T4" fmla="*/ 298 w 298"/>
                <a:gd name="T5" fmla="*/ 440 h 447"/>
                <a:gd name="T6" fmla="*/ 7 w 298"/>
                <a:gd name="T7" fmla="*/ 0 h 447"/>
                <a:gd name="T8" fmla="*/ 0 w 298"/>
                <a:gd name="T9" fmla="*/ 9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447">
                  <a:moveTo>
                    <a:pt x="0" y="9"/>
                  </a:moveTo>
                  <a:lnTo>
                    <a:pt x="294" y="447"/>
                  </a:lnTo>
                  <a:lnTo>
                    <a:pt x="298" y="440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3" name="Freeform 33"/>
            <p:cNvSpPr/>
            <p:nvPr/>
          </p:nvSpPr>
          <p:spPr bwMode="auto">
            <a:xfrm>
              <a:off x="4551" y="1135"/>
              <a:ext cx="182" cy="422"/>
            </a:xfrm>
            <a:custGeom>
              <a:avLst/>
              <a:gdLst>
                <a:gd name="T0" fmla="*/ 173 w 182"/>
                <a:gd name="T1" fmla="*/ 0 h 422"/>
                <a:gd name="T2" fmla="*/ 0 w 182"/>
                <a:gd name="T3" fmla="*/ 422 h 422"/>
                <a:gd name="T4" fmla="*/ 12 w 182"/>
                <a:gd name="T5" fmla="*/ 422 h 422"/>
                <a:gd name="T6" fmla="*/ 182 w 182"/>
                <a:gd name="T7" fmla="*/ 0 h 422"/>
                <a:gd name="T8" fmla="*/ 173 w 182"/>
                <a:gd name="T9" fmla="*/ 0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2" h="422">
                  <a:moveTo>
                    <a:pt x="173" y="0"/>
                  </a:moveTo>
                  <a:lnTo>
                    <a:pt x="0" y="422"/>
                  </a:lnTo>
                  <a:lnTo>
                    <a:pt x="12" y="422"/>
                  </a:lnTo>
                  <a:lnTo>
                    <a:pt x="182" y="0"/>
                  </a:lnTo>
                  <a:lnTo>
                    <a:pt x="1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4" name="Freeform 34"/>
            <p:cNvSpPr/>
            <p:nvPr/>
          </p:nvSpPr>
          <p:spPr bwMode="auto">
            <a:xfrm>
              <a:off x="3414" y="1214"/>
              <a:ext cx="401" cy="388"/>
            </a:xfrm>
            <a:custGeom>
              <a:avLst/>
              <a:gdLst>
                <a:gd name="T0" fmla="*/ 0 w 401"/>
                <a:gd name="T1" fmla="*/ 0 h 388"/>
                <a:gd name="T2" fmla="*/ 393 w 401"/>
                <a:gd name="T3" fmla="*/ 388 h 388"/>
                <a:gd name="T4" fmla="*/ 401 w 401"/>
                <a:gd name="T5" fmla="*/ 378 h 388"/>
                <a:gd name="T6" fmla="*/ 12 w 401"/>
                <a:gd name="T7" fmla="*/ 0 h 388"/>
                <a:gd name="T8" fmla="*/ 0 w 40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1" h="388">
                  <a:moveTo>
                    <a:pt x="0" y="0"/>
                  </a:moveTo>
                  <a:lnTo>
                    <a:pt x="393" y="388"/>
                  </a:lnTo>
                  <a:lnTo>
                    <a:pt x="401" y="37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5" name="Freeform 35"/>
            <p:cNvSpPr/>
            <p:nvPr/>
          </p:nvSpPr>
          <p:spPr bwMode="auto">
            <a:xfrm>
              <a:off x="3833" y="1034"/>
              <a:ext cx="233" cy="558"/>
            </a:xfrm>
            <a:custGeom>
              <a:avLst/>
              <a:gdLst>
                <a:gd name="T0" fmla="*/ 225 w 233"/>
                <a:gd name="T1" fmla="*/ 0 h 558"/>
                <a:gd name="T2" fmla="*/ 0 w 233"/>
                <a:gd name="T3" fmla="*/ 558 h 558"/>
                <a:gd name="T4" fmla="*/ 10 w 233"/>
                <a:gd name="T5" fmla="*/ 558 h 558"/>
                <a:gd name="T6" fmla="*/ 233 w 233"/>
                <a:gd name="T7" fmla="*/ 0 h 558"/>
                <a:gd name="T8" fmla="*/ 225 w 233"/>
                <a:gd name="T9" fmla="*/ 0 h 5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3" h="558">
                  <a:moveTo>
                    <a:pt x="225" y="0"/>
                  </a:moveTo>
                  <a:lnTo>
                    <a:pt x="0" y="558"/>
                  </a:lnTo>
                  <a:lnTo>
                    <a:pt x="10" y="558"/>
                  </a:lnTo>
                  <a:lnTo>
                    <a:pt x="233" y="0"/>
                  </a:lnTo>
                  <a:lnTo>
                    <a:pt x="2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6" name="Freeform 36"/>
            <p:cNvSpPr/>
            <p:nvPr/>
          </p:nvSpPr>
          <p:spPr bwMode="auto">
            <a:xfrm>
              <a:off x="4087" y="1034"/>
              <a:ext cx="452" cy="530"/>
            </a:xfrm>
            <a:custGeom>
              <a:avLst/>
              <a:gdLst>
                <a:gd name="T0" fmla="*/ 0 w 452"/>
                <a:gd name="T1" fmla="*/ 0 h 530"/>
                <a:gd name="T2" fmla="*/ 440 w 452"/>
                <a:gd name="T3" fmla="*/ 530 h 530"/>
                <a:gd name="T4" fmla="*/ 452 w 452"/>
                <a:gd name="T5" fmla="*/ 528 h 530"/>
                <a:gd name="T6" fmla="*/ 12 w 452"/>
                <a:gd name="T7" fmla="*/ 0 h 530"/>
                <a:gd name="T8" fmla="*/ 0 w 452"/>
                <a:gd name="T9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2" h="530">
                  <a:moveTo>
                    <a:pt x="0" y="0"/>
                  </a:moveTo>
                  <a:lnTo>
                    <a:pt x="440" y="530"/>
                  </a:lnTo>
                  <a:lnTo>
                    <a:pt x="452" y="5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7" name="Freeform 37"/>
            <p:cNvSpPr/>
            <p:nvPr/>
          </p:nvSpPr>
          <p:spPr bwMode="auto">
            <a:xfrm>
              <a:off x="3836" y="1588"/>
              <a:ext cx="689" cy="23"/>
            </a:xfrm>
            <a:custGeom>
              <a:avLst/>
              <a:gdLst>
                <a:gd name="T0" fmla="*/ 0 w 689"/>
                <a:gd name="T1" fmla="*/ 16 h 23"/>
                <a:gd name="T2" fmla="*/ 689 w 689"/>
                <a:gd name="T3" fmla="*/ 0 h 23"/>
                <a:gd name="T4" fmla="*/ 689 w 689"/>
                <a:gd name="T5" fmla="*/ 7 h 23"/>
                <a:gd name="T6" fmla="*/ 12 w 689"/>
                <a:gd name="T7" fmla="*/ 23 h 23"/>
                <a:gd name="T8" fmla="*/ 0 w 689"/>
                <a:gd name="T9" fmla="*/ 16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23">
                  <a:moveTo>
                    <a:pt x="0" y="16"/>
                  </a:moveTo>
                  <a:lnTo>
                    <a:pt x="689" y="0"/>
                  </a:lnTo>
                  <a:lnTo>
                    <a:pt x="689" y="7"/>
                  </a:lnTo>
                  <a:lnTo>
                    <a:pt x="12" y="23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8" name="Freeform 38"/>
            <p:cNvSpPr/>
            <p:nvPr/>
          </p:nvSpPr>
          <p:spPr bwMode="auto">
            <a:xfrm>
              <a:off x="5093" y="1621"/>
              <a:ext cx="273" cy="428"/>
            </a:xfrm>
            <a:custGeom>
              <a:avLst/>
              <a:gdLst>
                <a:gd name="T0" fmla="*/ 0 w 273"/>
                <a:gd name="T1" fmla="*/ 0 h 428"/>
                <a:gd name="T2" fmla="*/ 263 w 273"/>
                <a:gd name="T3" fmla="*/ 428 h 428"/>
                <a:gd name="T4" fmla="*/ 273 w 273"/>
                <a:gd name="T5" fmla="*/ 428 h 428"/>
                <a:gd name="T6" fmla="*/ 12 w 273"/>
                <a:gd name="T7" fmla="*/ 0 h 428"/>
                <a:gd name="T8" fmla="*/ 0 w 27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3" h="428">
                  <a:moveTo>
                    <a:pt x="0" y="0"/>
                  </a:moveTo>
                  <a:lnTo>
                    <a:pt x="263" y="428"/>
                  </a:lnTo>
                  <a:lnTo>
                    <a:pt x="273" y="4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9" name="Freeform 39"/>
            <p:cNvSpPr/>
            <p:nvPr/>
          </p:nvSpPr>
          <p:spPr bwMode="auto">
            <a:xfrm>
              <a:off x="5070" y="1621"/>
              <a:ext cx="293" cy="428"/>
            </a:xfrm>
            <a:custGeom>
              <a:avLst/>
              <a:gdLst>
                <a:gd name="T0" fmla="*/ 0 w 293"/>
                <a:gd name="T1" fmla="*/ 0 h 428"/>
                <a:gd name="T2" fmla="*/ 286 w 293"/>
                <a:gd name="T3" fmla="*/ 428 h 428"/>
                <a:gd name="T4" fmla="*/ 293 w 293"/>
                <a:gd name="T5" fmla="*/ 421 h 428"/>
                <a:gd name="T6" fmla="*/ 16 w 293"/>
                <a:gd name="T7" fmla="*/ 0 h 428"/>
                <a:gd name="T8" fmla="*/ 0 w 29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3" h="428">
                  <a:moveTo>
                    <a:pt x="0" y="0"/>
                  </a:moveTo>
                  <a:lnTo>
                    <a:pt x="286" y="428"/>
                  </a:lnTo>
                  <a:lnTo>
                    <a:pt x="293" y="421"/>
                  </a:lnTo>
                  <a:lnTo>
                    <a:pt x="1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0" name="Freeform 40"/>
            <p:cNvSpPr/>
            <p:nvPr/>
          </p:nvSpPr>
          <p:spPr bwMode="auto">
            <a:xfrm>
              <a:off x="4568" y="1581"/>
              <a:ext cx="551" cy="156"/>
            </a:xfrm>
            <a:custGeom>
              <a:avLst/>
              <a:gdLst>
                <a:gd name="T0" fmla="*/ 0 w 551"/>
                <a:gd name="T1" fmla="*/ 0 h 156"/>
                <a:gd name="T2" fmla="*/ 551 w 551"/>
                <a:gd name="T3" fmla="*/ 146 h 156"/>
                <a:gd name="T4" fmla="*/ 539 w 551"/>
                <a:gd name="T5" fmla="*/ 156 h 156"/>
                <a:gd name="T6" fmla="*/ 0 w 551"/>
                <a:gd name="T7" fmla="*/ 11 h 156"/>
                <a:gd name="T8" fmla="*/ 0 w 551"/>
                <a:gd name="T9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1" h="156">
                  <a:moveTo>
                    <a:pt x="0" y="0"/>
                  </a:moveTo>
                  <a:lnTo>
                    <a:pt x="551" y="146"/>
                  </a:lnTo>
                  <a:lnTo>
                    <a:pt x="539" y="156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1" name="Freeform 41"/>
            <p:cNvSpPr/>
            <p:nvPr/>
          </p:nvSpPr>
          <p:spPr bwMode="auto">
            <a:xfrm>
              <a:off x="4546" y="1597"/>
              <a:ext cx="228" cy="677"/>
            </a:xfrm>
            <a:custGeom>
              <a:avLst/>
              <a:gdLst>
                <a:gd name="T0" fmla="*/ 0 w 228"/>
                <a:gd name="T1" fmla="*/ 0 h 677"/>
                <a:gd name="T2" fmla="*/ 223 w 228"/>
                <a:gd name="T3" fmla="*/ 677 h 677"/>
                <a:gd name="T4" fmla="*/ 228 w 228"/>
                <a:gd name="T5" fmla="*/ 677 h 677"/>
                <a:gd name="T6" fmla="*/ 10 w 228"/>
                <a:gd name="T7" fmla="*/ 0 h 677"/>
                <a:gd name="T8" fmla="*/ 0 w 228"/>
                <a:gd name="T9" fmla="*/ 0 h 6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8" h="677">
                  <a:moveTo>
                    <a:pt x="0" y="0"/>
                  </a:moveTo>
                  <a:lnTo>
                    <a:pt x="223" y="677"/>
                  </a:lnTo>
                  <a:lnTo>
                    <a:pt x="228" y="677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2" name="Freeform 42"/>
            <p:cNvSpPr/>
            <p:nvPr/>
          </p:nvSpPr>
          <p:spPr bwMode="auto">
            <a:xfrm>
              <a:off x="4229" y="1604"/>
              <a:ext cx="310" cy="481"/>
            </a:xfrm>
            <a:custGeom>
              <a:avLst/>
              <a:gdLst>
                <a:gd name="T0" fmla="*/ 0 w 310"/>
                <a:gd name="T1" fmla="*/ 481 h 481"/>
                <a:gd name="T2" fmla="*/ 301 w 310"/>
                <a:gd name="T3" fmla="*/ 0 h 481"/>
                <a:gd name="T4" fmla="*/ 310 w 310"/>
                <a:gd name="T5" fmla="*/ 0 h 481"/>
                <a:gd name="T6" fmla="*/ 7 w 310"/>
                <a:gd name="T7" fmla="*/ 481 h 481"/>
                <a:gd name="T8" fmla="*/ 0 w 310"/>
                <a:gd name="T9" fmla="*/ 481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0" h="481">
                  <a:moveTo>
                    <a:pt x="0" y="481"/>
                  </a:moveTo>
                  <a:lnTo>
                    <a:pt x="301" y="0"/>
                  </a:lnTo>
                  <a:lnTo>
                    <a:pt x="310" y="0"/>
                  </a:lnTo>
                  <a:lnTo>
                    <a:pt x="7" y="481"/>
                  </a:lnTo>
                  <a:lnTo>
                    <a:pt x="0" y="4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3" name="Freeform 43"/>
            <p:cNvSpPr/>
            <p:nvPr/>
          </p:nvSpPr>
          <p:spPr bwMode="auto">
            <a:xfrm>
              <a:off x="4217" y="1803"/>
              <a:ext cx="90" cy="282"/>
            </a:xfrm>
            <a:custGeom>
              <a:avLst/>
              <a:gdLst>
                <a:gd name="T0" fmla="*/ 81 w 90"/>
                <a:gd name="T1" fmla="*/ 0 h 282"/>
                <a:gd name="T2" fmla="*/ 0 w 90"/>
                <a:gd name="T3" fmla="*/ 282 h 282"/>
                <a:gd name="T4" fmla="*/ 7 w 90"/>
                <a:gd name="T5" fmla="*/ 282 h 282"/>
                <a:gd name="T6" fmla="*/ 90 w 90"/>
                <a:gd name="T7" fmla="*/ 0 h 282"/>
                <a:gd name="T8" fmla="*/ 81 w 90"/>
                <a:gd name="T9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282">
                  <a:moveTo>
                    <a:pt x="81" y="0"/>
                  </a:moveTo>
                  <a:lnTo>
                    <a:pt x="0" y="282"/>
                  </a:lnTo>
                  <a:lnTo>
                    <a:pt x="7" y="282"/>
                  </a:lnTo>
                  <a:lnTo>
                    <a:pt x="90" y="0"/>
                  </a:lnTo>
                  <a:lnTo>
                    <a:pt x="8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4" name="Freeform 44"/>
            <p:cNvSpPr/>
            <p:nvPr/>
          </p:nvSpPr>
          <p:spPr bwMode="auto">
            <a:xfrm>
              <a:off x="3833" y="1621"/>
              <a:ext cx="375" cy="464"/>
            </a:xfrm>
            <a:custGeom>
              <a:avLst/>
              <a:gdLst>
                <a:gd name="T0" fmla="*/ 0 w 375"/>
                <a:gd name="T1" fmla="*/ 0 h 464"/>
                <a:gd name="T2" fmla="*/ 368 w 375"/>
                <a:gd name="T3" fmla="*/ 464 h 464"/>
                <a:gd name="T4" fmla="*/ 375 w 375"/>
                <a:gd name="T5" fmla="*/ 464 h 464"/>
                <a:gd name="T6" fmla="*/ 8 w 375"/>
                <a:gd name="T7" fmla="*/ 0 h 464"/>
                <a:gd name="T8" fmla="*/ 0 w 375"/>
                <a:gd name="T9" fmla="*/ 0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5" h="464">
                  <a:moveTo>
                    <a:pt x="0" y="0"/>
                  </a:moveTo>
                  <a:lnTo>
                    <a:pt x="368" y="464"/>
                  </a:lnTo>
                  <a:lnTo>
                    <a:pt x="375" y="464"/>
                  </a:lnTo>
                  <a:lnTo>
                    <a:pt x="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5" name="Freeform 45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  <a:gd name="T10" fmla="*/ 0 w 649"/>
                <a:gd name="T11" fmla="*/ 17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6" name="Freeform 46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7" name="Freeform 47"/>
            <p:cNvSpPr/>
            <p:nvPr/>
          </p:nvSpPr>
          <p:spPr bwMode="auto">
            <a:xfrm>
              <a:off x="3623" y="1623"/>
              <a:ext cx="203" cy="658"/>
            </a:xfrm>
            <a:custGeom>
              <a:avLst/>
              <a:gdLst>
                <a:gd name="T0" fmla="*/ 194 w 203"/>
                <a:gd name="T1" fmla="*/ 0 h 658"/>
                <a:gd name="T2" fmla="*/ 0 w 203"/>
                <a:gd name="T3" fmla="*/ 658 h 658"/>
                <a:gd name="T4" fmla="*/ 9 w 203"/>
                <a:gd name="T5" fmla="*/ 658 h 658"/>
                <a:gd name="T6" fmla="*/ 203 w 203"/>
                <a:gd name="T7" fmla="*/ 5 h 658"/>
                <a:gd name="T8" fmla="*/ 194 w 203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58">
                  <a:moveTo>
                    <a:pt x="194" y="0"/>
                  </a:moveTo>
                  <a:lnTo>
                    <a:pt x="0" y="658"/>
                  </a:lnTo>
                  <a:lnTo>
                    <a:pt x="9" y="658"/>
                  </a:lnTo>
                  <a:lnTo>
                    <a:pt x="203" y="5"/>
                  </a:lnTo>
                  <a:lnTo>
                    <a:pt x="19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8" name="Freeform 48"/>
            <p:cNvSpPr/>
            <p:nvPr/>
          </p:nvSpPr>
          <p:spPr bwMode="auto">
            <a:xfrm>
              <a:off x="3353" y="1768"/>
              <a:ext cx="935" cy="310"/>
            </a:xfrm>
            <a:custGeom>
              <a:avLst/>
              <a:gdLst>
                <a:gd name="T0" fmla="*/ 0 w 935"/>
                <a:gd name="T1" fmla="*/ 300 h 310"/>
                <a:gd name="T2" fmla="*/ 928 w 935"/>
                <a:gd name="T3" fmla="*/ 0 h 310"/>
                <a:gd name="T4" fmla="*/ 935 w 935"/>
                <a:gd name="T5" fmla="*/ 9 h 310"/>
                <a:gd name="T6" fmla="*/ 7 w 935"/>
                <a:gd name="T7" fmla="*/ 310 h 310"/>
                <a:gd name="T8" fmla="*/ 0 w 935"/>
                <a:gd name="T9" fmla="*/ 300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5" h="310">
                  <a:moveTo>
                    <a:pt x="0" y="300"/>
                  </a:moveTo>
                  <a:lnTo>
                    <a:pt x="928" y="0"/>
                  </a:lnTo>
                  <a:lnTo>
                    <a:pt x="935" y="9"/>
                  </a:lnTo>
                  <a:lnTo>
                    <a:pt x="7" y="310"/>
                  </a:lnTo>
                  <a:lnTo>
                    <a:pt x="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9" name="Freeform 49"/>
            <p:cNvSpPr/>
            <p:nvPr/>
          </p:nvSpPr>
          <p:spPr bwMode="auto">
            <a:xfrm>
              <a:off x="2631" y="1820"/>
              <a:ext cx="641" cy="251"/>
            </a:xfrm>
            <a:custGeom>
              <a:avLst/>
              <a:gdLst>
                <a:gd name="T0" fmla="*/ 0 w 641"/>
                <a:gd name="T1" fmla="*/ 9 h 251"/>
                <a:gd name="T2" fmla="*/ 641 w 641"/>
                <a:gd name="T3" fmla="*/ 251 h 251"/>
                <a:gd name="T4" fmla="*/ 641 w 641"/>
                <a:gd name="T5" fmla="*/ 244 h 251"/>
                <a:gd name="T6" fmla="*/ 11 w 641"/>
                <a:gd name="T7" fmla="*/ 0 h 251"/>
                <a:gd name="T8" fmla="*/ 0 w 641"/>
                <a:gd name="T9" fmla="*/ 9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1" h="251">
                  <a:moveTo>
                    <a:pt x="0" y="9"/>
                  </a:moveTo>
                  <a:lnTo>
                    <a:pt x="641" y="251"/>
                  </a:lnTo>
                  <a:lnTo>
                    <a:pt x="641" y="244"/>
                  </a:lnTo>
                  <a:lnTo>
                    <a:pt x="11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0" name="Freeform 50"/>
            <p:cNvSpPr/>
            <p:nvPr/>
          </p:nvSpPr>
          <p:spPr bwMode="auto">
            <a:xfrm>
              <a:off x="2631" y="1798"/>
              <a:ext cx="497" cy="301"/>
            </a:xfrm>
            <a:custGeom>
              <a:avLst/>
              <a:gdLst>
                <a:gd name="T0" fmla="*/ 0 w 497"/>
                <a:gd name="T1" fmla="*/ 296 h 301"/>
                <a:gd name="T2" fmla="*/ 490 w 497"/>
                <a:gd name="T3" fmla="*/ 0 h 301"/>
                <a:gd name="T4" fmla="*/ 497 w 497"/>
                <a:gd name="T5" fmla="*/ 10 h 301"/>
                <a:gd name="T6" fmla="*/ 7 w 497"/>
                <a:gd name="T7" fmla="*/ 301 h 301"/>
                <a:gd name="T8" fmla="*/ 0 w 497"/>
                <a:gd name="T9" fmla="*/ 296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7" h="301">
                  <a:moveTo>
                    <a:pt x="0" y="296"/>
                  </a:moveTo>
                  <a:lnTo>
                    <a:pt x="490" y="0"/>
                  </a:lnTo>
                  <a:lnTo>
                    <a:pt x="497" y="10"/>
                  </a:lnTo>
                  <a:lnTo>
                    <a:pt x="7" y="301"/>
                  </a:lnTo>
                  <a:lnTo>
                    <a:pt x="0" y="2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1" name="Freeform 51"/>
            <p:cNvSpPr/>
            <p:nvPr/>
          </p:nvSpPr>
          <p:spPr bwMode="auto">
            <a:xfrm>
              <a:off x="2467" y="2125"/>
              <a:ext cx="135" cy="351"/>
            </a:xfrm>
            <a:custGeom>
              <a:avLst/>
              <a:gdLst>
                <a:gd name="T0" fmla="*/ 126 w 135"/>
                <a:gd name="T1" fmla="*/ 0 h 351"/>
                <a:gd name="T2" fmla="*/ 0 w 135"/>
                <a:gd name="T3" fmla="*/ 351 h 351"/>
                <a:gd name="T4" fmla="*/ 12 w 135"/>
                <a:gd name="T5" fmla="*/ 351 h 351"/>
                <a:gd name="T6" fmla="*/ 135 w 135"/>
                <a:gd name="T7" fmla="*/ 7 h 351"/>
                <a:gd name="T8" fmla="*/ 126 w 135"/>
                <a:gd name="T9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351">
                  <a:moveTo>
                    <a:pt x="126" y="0"/>
                  </a:moveTo>
                  <a:lnTo>
                    <a:pt x="0" y="351"/>
                  </a:lnTo>
                  <a:lnTo>
                    <a:pt x="12" y="351"/>
                  </a:lnTo>
                  <a:lnTo>
                    <a:pt x="135" y="7"/>
                  </a:lnTo>
                  <a:lnTo>
                    <a:pt x="12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2" name="Freeform 52"/>
            <p:cNvSpPr/>
            <p:nvPr/>
          </p:nvSpPr>
          <p:spPr bwMode="auto">
            <a:xfrm>
              <a:off x="2607" y="2130"/>
              <a:ext cx="234" cy="743"/>
            </a:xfrm>
            <a:custGeom>
              <a:avLst/>
              <a:gdLst>
                <a:gd name="T0" fmla="*/ 0 w 234"/>
                <a:gd name="T1" fmla="*/ 0 h 743"/>
                <a:gd name="T2" fmla="*/ 223 w 234"/>
                <a:gd name="T3" fmla="*/ 743 h 743"/>
                <a:gd name="T4" fmla="*/ 234 w 234"/>
                <a:gd name="T5" fmla="*/ 743 h 743"/>
                <a:gd name="T6" fmla="*/ 9 w 234"/>
                <a:gd name="T7" fmla="*/ 0 h 743"/>
                <a:gd name="T8" fmla="*/ 0 w 234"/>
                <a:gd name="T9" fmla="*/ 0 h 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743">
                  <a:moveTo>
                    <a:pt x="0" y="0"/>
                  </a:moveTo>
                  <a:lnTo>
                    <a:pt x="223" y="743"/>
                  </a:lnTo>
                  <a:lnTo>
                    <a:pt x="234" y="743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3" name="Freeform 53"/>
            <p:cNvSpPr/>
            <p:nvPr/>
          </p:nvSpPr>
          <p:spPr bwMode="auto">
            <a:xfrm>
              <a:off x="2472" y="2525"/>
              <a:ext cx="350" cy="360"/>
            </a:xfrm>
            <a:custGeom>
              <a:avLst/>
              <a:gdLst>
                <a:gd name="T0" fmla="*/ 0 w 350"/>
                <a:gd name="T1" fmla="*/ 12 h 360"/>
                <a:gd name="T2" fmla="*/ 343 w 350"/>
                <a:gd name="T3" fmla="*/ 360 h 360"/>
                <a:gd name="T4" fmla="*/ 350 w 350"/>
                <a:gd name="T5" fmla="*/ 348 h 360"/>
                <a:gd name="T6" fmla="*/ 7 w 350"/>
                <a:gd name="T7" fmla="*/ 0 h 360"/>
                <a:gd name="T8" fmla="*/ 0 w 350"/>
                <a:gd name="T9" fmla="*/ 12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0" h="360">
                  <a:moveTo>
                    <a:pt x="0" y="12"/>
                  </a:moveTo>
                  <a:lnTo>
                    <a:pt x="343" y="360"/>
                  </a:lnTo>
                  <a:lnTo>
                    <a:pt x="350" y="348"/>
                  </a:lnTo>
                  <a:lnTo>
                    <a:pt x="7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4" name="Freeform 54"/>
            <p:cNvSpPr/>
            <p:nvPr/>
          </p:nvSpPr>
          <p:spPr bwMode="auto">
            <a:xfrm>
              <a:off x="2922" y="2466"/>
              <a:ext cx="128" cy="355"/>
            </a:xfrm>
            <a:custGeom>
              <a:avLst/>
              <a:gdLst>
                <a:gd name="T0" fmla="*/ 121 w 128"/>
                <a:gd name="T1" fmla="*/ 0 h 355"/>
                <a:gd name="T2" fmla="*/ 0 w 128"/>
                <a:gd name="T3" fmla="*/ 339 h 355"/>
                <a:gd name="T4" fmla="*/ 9 w 128"/>
                <a:gd name="T5" fmla="*/ 355 h 355"/>
                <a:gd name="T6" fmla="*/ 128 w 128"/>
                <a:gd name="T7" fmla="*/ 10 h 355"/>
                <a:gd name="T8" fmla="*/ 121 w 128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8" h="355">
                  <a:moveTo>
                    <a:pt x="121" y="0"/>
                  </a:moveTo>
                  <a:lnTo>
                    <a:pt x="0" y="339"/>
                  </a:lnTo>
                  <a:lnTo>
                    <a:pt x="9" y="355"/>
                  </a:lnTo>
                  <a:lnTo>
                    <a:pt x="128" y="10"/>
                  </a:lnTo>
                  <a:lnTo>
                    <a:pt x="1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5" name="Freeform 55"/>
            <p:cNvSpPr/>
            <p:nvPr/>
          </p:nvSpPr>
          <p:spPr bwMode="auto">
            <a:xfrm>
              <a:off x="2616" y="2118"/>
              <a:ext cx="417" cy="322"/>
            </a:xfrm>
            <a:custGeom>
              <a:avLst/>
              <a:gdLst>
                <a:gd name="T0" fmla="*/ 0 w 417"/>
                <a:gd name="T1" fmla="*/ 10 h 322"/>
                <a:gd name="T2" fmla="*/ 408 w 417"/>
                <a:gd name="T3" fmla="*/ 322 h 322"/>
                <a:gd name="T4" fmla="*/ 417 w 417"/>
                <a:gd name="T5" fmla="*/ 310 h 322"/>
                <a:gd name="T6" fmla="*/ 15 w 417"/>
                <a:gd name="T7" fmla="*/ 0 h 322"/>
                <a:gd name="T8" fmla="*/ 0 w 417"/>
                <a:gd name="T9" fmla="*/ 10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7" h="322">
                  <a:moveTo>
                    <a:pt x="0" y="10"/>
                  </a:moveTo>
                  <a:lnTo>
                    <a:pt x="408" y="322"/>
                  </a:lnTo>
                  <a:lnTo>
                    <a:pt x="417" y="310"/>
                  </a:lnTo>
                  <a:lnTo>
                    <a:pt x="15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6" name="Freeform 56"/>
            <p:cNvSpPr/>
            <p:nvPr/>
          </p:nvSpPr>
          <p:spPr bwMode="auto">
            <a:xfrm>
              <a:off x="3054" y="1803"/>
              <a:ext cx="81" cy="618"/>
            </a:xfrm>
            <a:custGeom>
              <a:avLst/>
              <a:gdLst>
                <a:gd name="T0" fmla="*/ 69 w 81"/>
                <a:gd name="T1" fmla="*/ 0 h 618"/>
                <a:gd name="T2" fmla="*/ 0 w 81"/>
                <a:gd name="T3" fmla="*/ 618 h 618"/>
                <a:gd name="T4" fmla="*/ 10 w 81"/>
                <a:gd name="T5" fmla="*/ 618 h 618"/>
                <a:gd name="T6" fmla="*/ 81 w 81"/>
                <a:gd name="T7" fmla="*/ 0 h 618"/>
                <a:gd name="T8" fmla="*/ 69 w 81"/>
                <a:gd name="T9" fmla="*/ 0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618">
                  <a:moveTo>
                    <a:pt x="69" y="0"/>
                  </a:moveTo>
                  <a:lnTo>
                    <a:pt x="0" y="618"/>
                  </a:lnTo>
                  <a:lnTo>
                    <a:pt x="10" y="618"/>
                  </a:lnTo>
                  <a:lnTo>
                    <a:pt x="81" y="0"/>
                  </a:lnTo>
                  <a:lnTo>
                    <a:pt x="6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7" name="Freeform 57"/>
            <p:cNvSpPr/>
            <p:nvPr/>
          </p:nvSpPr>
          <p:spPr bwMode="auto">
            <a:xfrm>
              <a:off x="3135" y="1810"/>
              <a:ext cx="476" cy="474"/>
            </a:xfrm>
            <a:custGeom>
              <a:avLst/>
              <a:gdLst>
                <a:gd name="T0" fmla="*/ 0 w 476"/>
                <a:gd name="T1" fmla="*/ 0 h 474"/>
                <a:gd name="T2" fmla="*/ 469 w 476"/>
                <a:gd name="T3" fmla="*/ 474 h 474"/>
                <a:gd name="T4" fmla="*/ 476 w 476"/>
                <a:gd name="T5" fmla="*/ 471 h 474"/>
                <a:gd name="T6" fmla="*/ 9 w 476"/>
                <a:gd name="T7" fmla="*/ 0 h 474"/>
                <a:gd name="T8" fmla="*/ 0 w 476"/>
                <a:gd name="T9" fmla="*/ 0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6" h="474">
                  <a:moveTo>
                    <a:pt x="0" y="0"/>
                  </a:moveTo>
                  <a:lnTo>
                    <a:pt x="469" y="474"/>
                  </a:lnTo>
                  <a:lnTo>
                    <a:pt x="476" y="471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8" name="Freeform 58"/>
            <p:cNvSpPr/>
            <p:nvPr/>
          </p:nvSpPr>
          <p:spPr bwMode="auto">
            <a:xfrm>
              <a:off x="2938" y="2109"/>
              <a:ext cx="363" cy="696"/>
            </a:xfrm>
            <a:custGeom>
              <a:avLst/>
              <a:gdLst>
                <a:gd name="T0" fmla="*/ 358 w 363"/>
                <a:gd name="T1" fmla="*/ 0 h 696"/>
                <a:gd name="T2" fmla="*/ 0 w 363"/>
                <a:gd name="T3" fmla="*/ 696 h 696"/>
                <a:gd name="T4" fmla="*/ 12 w 363"/>
                <a:gd name="T5" fmla="*/ 696 h 696"/>
                <a:gd name="T6" fmla="*/ 363 w 363"/>
                <a:gd name="T7" fmla="*/ 9 h 696"/>
                <a:gd name="T8" fmla="*/ 358 w 363"/>
                <a:gd name="T9" fmla="*/ 0 h 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3" h="696">
                  <a:moveTo>
                    <a:pt x="358" y="0"/>
                  </a:moveTo>
                  <a:lnTo>
                    <a:pt x="0" y="696"/>
                  </a:lnTo>
                  <a:lnTo>
                    <a:pt x="12" y="696"/>
                  </a:lnTo>
                  <a:lnTo>
                    <a:pt x="363" y="9"/>
                  </a:lnTo>
                  <a:lnTo>
                    <a:pt x="35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9" name="Freeform 59"/>
            <p:cNvSpPr/>
            <p:nvPr/>
          </p:nvSpPr>
          <p:spPr bwMode="auto">
            <a:xfrm>
              <a:off x="3085" y="2296"/>
              <a:ext cx="516" cy="154"/>
            </a:xfrm>
            <a:custGeom>
              <a:avLst/>
              <a:gdLst>
                <a:gd name="T0" fmla="*/ 0 w 516"/>
                <a:gd name="T1" fmla="*/ 144 h 154"/>
                <a:gd name="T2" fmla="*/ 516 w 516"/>
                <a:gd name="T3" fmla="*/ 0 h 154"/>
                <a:gd name="T4" fmla="*/ 516 w 516"/>
                <a:gd name="T5" fmla="*/ 7 h 154"/>
                <a:gd name="T6" fmla="*/ 0 w 516"/>
                <a:gd name="T7" fmla="*/ 154 h 154"/>
                <a:gd name="T8" fmla="*/ 0 w 516"/>
                <a:gd name="T9" fmla="*/ 14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6" h="154">
                  <a:moveTo>
                    <a:pt x="0" y="144"/>
                  </a:moveTo>
                  <a:lnTo>
                    <a:pt x="516" y="0"/>
                  </a:lnTo>
                  <a:lnTo>
                    <a:pt x="516" y="7"/>
                  </a:lnTo>
                  <a:lnTo>
                    <a:pt x="0" y="154"/>
                  </a:lnTo>
                  <a:lnTo>
                    <a:pt x="0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0" name="Freeform 60"/>
            <p:cNvSpPr/>
            <p:nvPr/>
          </p:nvSpPr>
          <p:spPr bwMode="auto">
            <a:xfrm>
              <a:off x="3637" y="2106"/>
              <a:ext cx="571" cy="192"/>
            </a:xfrm>
            <a:custGeom>
              <a:avLst/>
              <a:gdLst>
                <a:gd name="T0" fmla="*/ 0 w 571"/>
                <a:gd name="T1" fmla="*/ 180 h 192"/>
                <a:gd name="T2" fmla="*/ 571 w 571"/>
                <a:gd name="T3" fmla="*/ 0 h 192"/>
                <a:gd name="T4" fmla="*/ 571 w 571"/>
                <a:gd name="T5" fmla="*/ 12 h 192"/>
                <a:gd name="T6" fmla="*/ 0 w 571"/>
                <a:gd name="T7" fmla="*/ 192 h 192"/>
                <a:gd name="T8" fmla="*/ 0 w 571"/>
                <a:gd name="T9" fmla="*/ 18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192">
                  <a:moveTo>
                    <a:pt x="0" y="180"/>
                  </a:moveTo>
                  <a:lnTo>
                    <a:pt x="571" y="0"/>
                  </a:lnTo>
                  <a:lnTo>
                    <a:pt x="571" y="12"/>
                  </a:lnTo>
                  <a:lnTo>
                    <a:pt x="0" y="192"/>
                  </a:lnTo>
                  <a:lnTo>
                    <a:pt x="0" y="1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1" name="Freeform 61"/>
            <p:cNvSpPr/>
            <p:nvPr/>
          </p:nvSpPr>
          <p:spPr bwMode="auto">
            <a:xfrm>
              <a:off x="4234" y="2106"/>
              <a:ext cx="521" cy="187"/>
            </a:xfrm>
            <a:custGeom>
              <a:avLst/>
              <a:gdLst>
                <a:gd name="T0" fmla="*/ 0 w 521"/>
                <a:gd name="T1" fmla="*/ 10 h 187"/>
                <a:gd name="T2" fmla="*/ 518 w 521"/>
                <a:gd name="T3" fmla="*/ 187 h 187"/>
                <a:gd name="T4" fmla="*/ 521 w 521"/>
                <a:gd name="T5" fmla="*/ 175 h 187"/>
                <a:gd name="T6" fmla="*/ 0 w 521"/>
                <a:gd name="T7" fmla="*/ 0 h 187"/>
                <a:gd name="T8" fmla="*/ 0 w 521"/>
                <a:gd name="T9" fmla="*/ 1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187">
                  <a:moveTo>
                    <a:pt x="0" y="10"/>
                  </a:moveTo>
                  <a:lnTo>
                    <a:pt x="518" y="187"/>
                  </a:lnTo>
                  <a:lnTo>
                    <a:pt x="521" y="175"/>
                  </a:lnTo>
                  <a:lnTo>
                    <a:pt x="0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2" name="Freeform 62"/>
            <p:cNvSpPr/>
            <p:nvPr/>
          </p:nvSpPr>
          <p:spPr bwMode="auto">
            <a:xfrm>
              <a:off x="4795" y="1749"/>
              <a:ext cx="329" cy="525"/>
            </a:xfrm>
            <a:custGeom>
              <a:avLst/>
              <a:gdLst>
                <a:gd name="T0" fmla="*/ 329 w 329"/>
                <a:gd name="T1" fmla="*/ 0 h 525"/>
                <a:gd name="T2" fmla="*/ 0 w 329"/>
                <a:gd name="T3" fmla="*/ 525 h 525"/>
                <a:gd name="T4" fmla="*/ 7 w 329"/>
                <a:gd name="T5" fmla="*/ 525 h 525"/>
                <a:gd name="T6" fmla="*/ 329 w 329"/>
                <a:gd name="T7" fmla="*/ 12 h 525"/>
                <a:gd name="T8" fmla="*/ 329 w 329"/>
                <a:gd name="T9" fmla="*/ 0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9" h="525">
                  <a:moveTo>
                    <a:pt x="329" y="0"/>
                  </a:moveTo>
                  <a:lnTo>
                    <a:pt x="0" y="525"/>
                  </a:lnTo>
                  <a:lnTo>
                    <a:pt x="7" y="525"/>
                  </a:lnTo>
                  <a:lnTo>
                    <a:pt x="329" y="12"/>
                  </a:lnTo>
                  <a:lnTo>
                    <a:pt x="3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3" name="Freeform 63"/>
            <p:cNvSpPr/>
            <p:nvPr/>
          </p:nvSpPr>
          <p:spPr bwMode="auto">
            <a:xfrm>
              <a:off x="5145" y="1756"/>
              <a:ext cx="52" cy="691"/>
            </a:xfrm>
            <a:custGeom>
              <a:avLst/>
              <a:gdLst>
                <a:gd name="T0" fmla="*/ 0 w 52"/>
                <a:gd name="T1" fmla="*/ 0 h 691"/>
                <a:gd name="T2" fmla="*/ 41 w 52"/>
                <a:gd name="T3" fmla="*/ 691 h 691"/>
                <a:gd name="T4" fmla="*/ 52 w 52"/>
                <a:gd name="T5" fmla="*/ 691 h 691"/>
                <a:gd name="T6" fmla="*/ 7 w 52"/>
                <a:gd name="T7" fmla="*/ 0 h 691"/>
                <a:gd name="T8" fmla="*/ 0 w 52"/>
                <a:gd name="T9" fmla="*/ 0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691">
                  <a:moveTo>
                    <a:pt x="0" y="0"/>
                  </a:moveTo>
                  <a:lnTo>
                    <a:pt x="41" y="691"/>
                  </a:lnTo>
                  <a:lnTo>
                    <a:pt x="52" y="691"/>
                  </a:lnTo>
                  <a:lnTo>
                    <a:pt x="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4" name="Freeform 64"/>
            <p:cNvSpPr/>
            <p:nvPr/>
          </p:nvSpPr>
          <p:spPr bwMode="auto">
            <a:xfrm>
              <a:off x="5204" y="2102"/>
              <a:ext cx="183" cy="355"/>
            </a:xfrm>
            <a:custGeom>
              <a:avLst/>
              <a:gdLst>
                <a:gd name="T0" fmla="*/ 171 w 183"/>
                <a:gd name="T1" fmla="*/ 0 h 355"/>
                <a:gd name="T2" fmla="*/ 0 w 183"/>
                <a:gd name="T3" fmla="*/ 345 h 355"/>
                <a:gd name="T4" fmla="*/ 10 w 183"/>
                <a:gd name="T5" fmla="*/ 355 h 355"/>
                <a:gd name="T6" fmla="*/ 183 w 183"/>
                <a:gd name="T7" fmla="*/ 0 h 355"/>
                <a:gd name="T8" fmla="*/ 171 w 183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3" h="355">
                  <a:moveTo>
                    <a:pt x="171" y="0"/>
                  </a:moveTo>
                  <a:lnTo>
                    <a:pt x="0" y="345"/>
                  </a:lnTo>
                  <a:lnTo>
                    <a:pt x="10" y="355"/>
                  </a:lnTo>
                  <a:lnTo>
                    <a:pt x="183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5" name="Freeform 65"/>
            <p:cNvSpPr/>
            <p:nvPr/>
          </p:nvSpPr>
          <p:spPr bwMode="auto">
            <a:xfrm>
              <a:off x="4795" y="2303"/>
              <a:ext cx="362" cy="173"/>
            </a:xfrm>
            <a:custGeom>
              <a:avLst/>
              <a:gdLst>
                <a:gd name="T0" fmla="*/ 0 w 362"/>
                <a:gd name="T1" fmla="*/ 9 h 173"/>
                <a:gd name="T2" fmla="*/ 362 w 362"/>
                <a:gd name="T3" fmla="*/ 173 h 173"/>
                <a:gd name="T4" fmla="*/ 362 w 362"/>
                <a:gd name="T5" fmla="*/ 156 h 173"/>
                <a:gd name="T6" fmla="*/ 0 w 362"/>
                <a:gd name="T7" fmla="*/ 0 h 173"/>
                <a:gd name="T8" fmla="*/ 0 w 362"/>
                <a:gd name="T9" fmla="*/ 9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2" h="173">
                  <a:moveTo>
                    <a:pt x="0" y="9"/>
                  </a:moveTo>
                  <a:lnTo>
                    <a:pt x="362" y="173"/>
                  </a:lnTo>
                  <a:lnTo>
                    <a:pt x="362" y="156"/>
                  </a:lnTo>
                  <a:lnTo>
                    <a:pt x="0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6" name="Freeform 66"/>
            <p:cNvSpPr/>
            <p:nvPr/>
          </p:nvSpPr>
          <p:spPr bwMode="auto">
            <a:xfrm>
              <a:off x="5086" y="2499"/>
              <a:ext cx="102" cy="462"/>
            </a:xfrm>
            <a:custGeom>
              <a:avLst/>
              <a:gdLst>
                <a:gd name="T0" fmla="*/ 95 w 102"/>
                <a:gd name="T1" fmla="*/ 0 h 462"/>
                <a:gd name="T2" fmla="*/ 0 w 102"/>
                <a:gd name="T3" fmla="*/ 462 h 462"/>
                <a:gd name="T4" fmla="*/ 12 w 102"/>
                <a:gd name="T5" fmla="*/ 462 h 462"/>
                <a:gd name="T6" fmla="*/ 102 w 102"/>
                <a:gd name="T7" fmla="*/ 0 h 462"/>
                <a:gd name="T8" fmla="*/ 95 w 102"/>
                <a:gd name="T9" fmla="*/ 0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462">
                  <a:moveTo>
                    <a:pt x="95" y="0"/>
                  </a:moveTo>
                  <a:lnTo>
                    <a:pt x="0" y="462"/>
                  </a:lnTo>
                  <a:lnTo>
                    <a:pt x="12" y="462"/>
                  </a:lnTo>
                  <a:lnTo>
                    <a:pt x="102" y="0"/>
                  </a:lnTo>
                  <a:lnTo>
                    <a:pt x="9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7" name="Freeform 67"/>
            <p:cNvSpPr/>
            <p:nvPr/>
          </p:nvSpPr>
          <p:spPr bwMode="auto">
            <a:xfrm>
              <a:off x="4724" y="2317"/>
              <a:ext cx="59" cy="663"/>
            </a:xfrm>
            <a:custGeom>
              <a:avLst/>
              <a:gdLst>
                <a:gd name="T0" fmla="*/ 50 w 59"/>
                <a:gd name="T1" fmla="*/ 0 h 663"/>
                <a:gd name="T2" fmla="*/ 0 w 59"/>
                <a:gd name="T3" fmla="*/ 663 h 663"/>
                <a:gd name="T4" fmla="*/ 9 w 59"/>
                <a:gd name="T5" fmla="*/ 663 h 663"/>
                <a:gd name="T6" fmla="*/ 59 w 59"/>
                <a:gd name="T7" fmla="*/ 0 h 663"/>
                <a:gd name="T8" fmla="*/ 50 w 59"/>
                <a:gd name="T9" fmla="*/ 0 h 6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663">
                  <a:moveTo>
                    <a:pt x="50" y="0"/>
                  </a:moveTo>
                  <a:lnTo>
                    <a:pt x="0" y="663"/>
                  </a:lnTo>
                  <a:lnTo>
                    <a:pt x="9" y="663"/>
                  </a:lnTo>
                  <a:lnTo>
                    <a:pt x="59" y="0"/>
                  </a:lnTo>
                  <a:lnTo>
                    <a:pt x="5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8" name="Freeform 68"/>
            <p:cNvSpPr/>
            <p:nvPr/>
          </p:nvSpPr>
          <p:spPr bwMode="auto">
            <a:xfrm>
              <a:off x="4740" y="2499"/>
              <a:ext cx="443" cy="481"/>
            </a:xfrm>
            <a:custGeom>
              <a:avLst/>
              <a:gdLst>
                <a:gd name="T0" fmla="*/ 436 w 443"/>
                <a:gd name="T1" fmla="*/ 0 h 481"/>
                <a:gd name="T2" fmla="*/ 0 w 443"/>
                <a:gd name="T3" fmla="*/ 476 h 481"/>
                <a:gd name="T4" fmla="*/ 7 w 443"/>
                <a:gd name="T5" fmla="*/ 481 h 481"/>
                <a:gd name="T6" fmla="*/ 443 w 443"/>
                <a:gd name="T7" fmla="*/ 0 h 481"/>
                <a:gd name="T8" fmla="*/ 436 w 443"/>
                <a:gd name="T9" fmla="*/ 0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3" h="481">
                  <a:moveTo>
                    <a:pt x="436" y="0"/>
                  </a:moveTo>
                  <a:lnTo>
                    <a:pt x="0" y="476"/>
                  </a:lnTo>
                  <a:lnTo>
                    <a:pt x="7" y="481"/>
                  </a:lnTo>
                  <a:lnTo>
                    <a:pt x="443" y="0"/>
                  </a:lnTo>
                  <a:lnTo>
                    <a:pt x="43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9" name="Freeform 69"/>
            <p:cNvSpPr/>
            <p:nvPr/>
          </p:nvSpPr>
          <p:spPr bwMode="auto">
            <a:xfrm>
              <a:off x="4996" y="2573"/>
              <a:ext cx="81" cy="388"/>
            </a:xfrm>
            <a:custGeom>
              <a:avLst/>
              <a:gdLst>
                <a:gd name="T0" fmla="*/ 0 w 81"/>
                <a:gd name="T1" fmla="*/ 0 h 388"/>
                <a:gd name="T2" fmla="*/ 69 w 81"/>
                <a:gd name="T3" fmla="*/ 388 h 388"/>
                <a:gd name="T4" fmla="*/ 81 w 81"/>
                <a:gd name="T5" fmla="*/ 388 h 388"/>
                <a:gd name="T6" fmla="*/ 10 w 81"/>
                <a:gd name="T7" fmla="*/ 0 h 388"/>
                <a:gd name="T8" fmla="*/ 0 w 8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388">
                  <a:moveTo>
                    <a:pt x="0" y="0"/>
                  </a:moveTo>
                  <a:lnTo>
                    <a:pt x="69" y="388"/>
                  </a:lnTo>
                  <a:lnTo>
                    <a:pt x="81" y="388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0" name="Freeform 70"/>
            <p:cNvSpPr/>
            <p:nvPr/>
          </p:nvSpPr>
          <p:spPr bwMode="auto">
            <a:xfrm>
              <a:off x="4186" y="2116"/>
              <a:ext cx="38" cy="594"/>
            </a:xfrm>
            <a:custGeom>
              <a:avLst/>
              <a:gdLst>
                <a:gd name="T0" fmla="*/ 31 w 38"/>
                <a:gd name="T1" fmla="*/ 2 h 594"/>
                <a:gd name="T2" fmla="*/ 0 w 38"/>
                <a:gd name="T3" fmla="*/ 594 h 594"/>
                <a:gd name="T4" fmla="*/ 7 w 38"/>
                <a:gd name="T5" fmla="*/ 594 h 594"/>
                <a:gd name="T6" fmla="*/ 38 w 38"/>
                <a:gd name="T7" fmla="*/ 0 h 594"/>
                <a:gd name="T8" fmla="*/ 31 w 38"/>
                <a:gd name="T9" fmla="*/ 2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594">
                  <a:moveTo>
                    <a:pt x="31" y="2"/>
                  </a:moveTo>
                  <a:lnTo>
                    <a:pt x="0" y="594"/>
                  </a:lnTo>
                  <a:lnTo>
                    <a:pt x="7" y="594"/>
                  </a:lnTo>
                  <a:lnTo>
                    <a:pt x="38" y="0"/>
                  </a:lnTo>
                  <a:lnTo>
                    <a:pt x="31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1" name="Freeform 71"/>
            <p:cNvSpPr/>
            <p:nvPr/>
          </p:nvSpPr>
          <p:spPr bwMode="auto">
            <a:xfrm>
              <a:off x="4201" y="2312"/>
              <a:ext cx="568" cy="415"/>
            </a:xfrm>
            <a:custGeom>
              <a:avLst/>
              <a:gdLst>
                <a:gd name="T0" fmla="*/ 0 w 568"/>
                <a:gd name="T1" fmla="*/ 405 h 415"/>
                <a:gd name="T2" fmla="*/ 563 w 568"/>
                <a:gd name="T3" fmla="*/ 0 h 415"/>
                <a:gd name="T4" fmla="*/ 568 w 568"/>
                <a:gd name="T5" fmla="*/ 7 h 415"/>
                <a:gd name="T6" fmla="*/ 0 w 568"/>
                <a:gd name="T7" fmla="*/ 415 h 415"/>
                <a:gd name="T8" fmla="*/ 0 w 568"/>
                <a:gd name="T9" fmla="*/ 405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8" h="415">
                  <a:moveTo>
                    <a:pt x="0" y="405"/>
                  </a:moveTo>
                  <a:lnTo>
                    <a:pt x="563" y="0"/>
                  </a:lnTo>
                  <a:lnTo>
                    <a:pt x="568" y="7"/>
                  </a:lnTo>
                  <a:lnTo>
                    <a:pt x="0" y="415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2" name="Freeform 72"/>
            <p:cNvSpPr/>
            <p:nvPr/>
          </p:nvSpPr>
          <p:spPr bwMode="auto">
            <a:xfrm>
              <a:off x="4198" y="2729"/>
              <a:ext cx="507" cy="272"/>
            </a:xfrm>
            <a:custGeom>
              <a:avLst/>
              <a:gdLst>
                <a:gd name="T0" fmla="*/ 0 w 507"/>
                <a:gd name="T1" fmla="*/ 9 h 272"/>
                <a:gd name="T2" fmla="*/ 497 w 507"/>
                <a:gd name="T3" fmla="*/ 272 h 272"/>
                <a:gd name="T4" fmla="*/ 507 w 507"/>
                <a:gd name="T5" fmla="*/ 268 h 272"/>
                <a:gd name="T6" fmla="*/ 5 w 507"/>
                <a:gd name="T7" fmla="*/ 0 h 272"/>
                <a:gd name="T8" fmla="*/ 0 w 507"/>
                <a:gd name="T9" fmla="*/ 9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72">
                  <a:moveTo>
                    <a:pt x="0" y="9"/>
                  </a:moveTo>
                  <a:lnTo>
                    <a:pt x="497" y="272"/>
                  </a:lnTo>
                  <a:lnTo>
                    <a:pt x="507" y="268"/>
                  </a:lnTo>
                  <a:lnTo>
                    <a:pt x="5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3" name="Freeform 73"/>
            <p:cNvSpPr/>
            <p:nvPr/>
          </p:nvSpPr>
          <p:spPr bwMode="auto">
            <a:xfrm>
              <a:off x="3627" y="2298"/>
              <a:ext cx="540" cy="431"/>
            </a:xfrm>
            <a:custGeom>
              <a:avLst/>
              <a:gdLst>
                <a:gd name="T0" fmla="*/ 0 w 540"/>
                <a:gd name="T1" fmla="*/ 10 h 431"/>
                <a:gd name="T2" fmla="*/ 540 w 540"/>
                <a:gd name="T3" fmla="*/ 431 h 431"/>
                <a:gd name="T4" fmla="*/ 540 w 540"/>
                <a:gd name="T5" fmla="*/ 417 h 431"/>
                <a:gd name="T6" fmla="*/ 8 w 540"/>
                <a:gd name="T7" fmla="*/ 0 h 431"/>
                <a:gd name="T8" fmla="*/ 0 w 540"/>
                <a:gd name="T9" fmla="*/ 1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431">
                  <a:moveTo>
                    <a:pt x="0" y="10"/>
                  </a:moveTo>
                  <a:lnTo>
                    <a:pt x="540" y="431"/>
                  </a:lnTo>
                  <a:lnTo>
                    <a:pt x="540" y="417"/>
                  </a:lnTo>
                  <a:lnTo>
                    <a:pt x="8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4" name="Freeform 74"/>
            <p:cNvSpPr/>
            <p:nvPr/>
          </p:nvSpPr>
          <p:spPr bwMode="auto">
            <a:xfrm>
              <a:off x="3495" y="2305"/>
              <a:ext cx="130" cy="621"/>
            </a:xfrm>
            <a:custGeom>
              <a:avLst/>
              <a:gdLst>
                <a:gd name="T0" fmla="*/ 125 w 130"/>
                <a:gd name="T1" fmla="*/ 0 h 621"/>
                <a:gd name="T2" fmla="*/ 0 w 130"/>
                <a:gd name="T3" fmla="*/ 621 h 621"/>
                <a:gd name="T4" fmla="*/ 9 w 130"/>
                <a:gd name="T5" fmla="*/ 621 h 621"/>
                <a:gd name="T6" fmla="*/ 130 w 130"/>
                <a:gd name="T7" fmla="*/ 5 h 621"/>
                <a:gd name="T8" fmla="*/ 125 w 130"/>
                <a:gd name="T9" fmla="*/ 0 h 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" h="621">
                  <a:moveTo>
                    <a:pt x="125" y="0"/>
                  </a:moveTo>
                  <a:lnTo>
                    <a:pt x="0" y="621"/>
                  </a:lnTo>
                  <a:lnTo>
                    <a:pt x="9" y="621"/>
                  </a:lnTo>
                  <a:lnTo>
                    <a:pt x="130" y="5"/>
                  </a:lnTo>
                  <a:lnTo>
                    <a:pt x="1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5" name="Freeform 75"/>
            <p:cNvSpPr/>
            <p:nvPr/>
          </p:nvSpPr>
          <p:spPr bwMode="auto">
            <a:xfrm>
              <a:off x="3054" y="2461"/>
              <a:ext cx="420" cy="465"/>
            </a:xfrm>
            <a:custGeom>
              <a:avLst/>
              <a:gdLst>
                <a:gd name="T0" fmla="*/ 0 w 420"/>
                <a:gd name="T1" fmla="*/ 8 h 465"/>
                <a:gd name="T2" fmla="*/ 412 w 420"/>
                <a:gd name="T3" fmla="*/ 465 h 465"/>
                <a:gd name="T4" fmla="*/ 420 w 420"/>
                <a:gd name="T5" fmla="*/ 465 h 465"/>
                <a:gd name="T6" fmla="*/ 12 w 420"/>
                <a:gd name="T7" fmla="*/ 0 h 465"/>
                <a:gd name="T8" fmla="*/ 0 w 420"/>
                <a:gd name="T9" fmla="*/ 8 h 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0" h="465">
                  <a:moveTo>
                    <a:pt x="0" y="8"/>
                  </a:moveTo>
                  <a:lnTo>
                    <a:pt x="412" y="465"/>
                  </a:lnTo>
                  <a:lnTo>
                    <a:pt x="420" y="465"/>
                  </a:lnTo>
                  <a:lnTo>
                    <a:pt x="12" y="0"/>
                  </a:ln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6" name="Freeform 76"/>
            <p:cNvSpPr/>
            <p:nvPr/>
          </p:nvSpPr>
          <p:spPr bwMode="auto">
            <a:xfrm>
              <a:off x="3519" y="2729"/>
              <a:ext cx="655" cy="223"/>
            </a:xfrm>
            <a:custGeom>
              <a:avLst/>
              <a:gdLst>
                <a:gd name="T0" fmla="*/ 0 w 655"/>
                <a:gd name="T1" fmla="*/ 213 h 223"/>
                <a:gd name="T2" fmla="*/ 655 w 655"/>
                <a:gd name="T3" fmla="*/ 0 h 223"/>
                <a:gd name="T4" fmla="*/ 655 w 655"/>
                <a:gd name="T5" fmla="*/ 9 h 223"/>
                <a:gd name="T6" fmla="*/ 0 w 655"/>
                <a:gd name="T7" fmla="*/ 223 h 223"/>
                <a:gd name="T8" fmla="*/ 0 w 655"/>
                <a:gd name="T9" fmla="*/ 213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5" h="223">
                  <a:moveTo>
                    <a:pt x="0" y="213"/>
                  </a:moveTo>
                  <a:lnTo>
                    <a:pt x="655" y="0"/>
                  </a:lnTo>
                  <a:lnTo>
                    <a:pt x="655" y="9"/>
                  </a:lnTo>
                  <a:lnTo>
                    <a:pt x="0" y="223"/>
                  </a:lnTo>
                  <a:lnTo>
                    <a:pt x="0" y="2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7" name="Freeform 77"/>
            <p:cNvSpPr/>
            <p:nvPr/>
          </p:nvSpPr>
          <p:spPr bwMode="auto">
            <a:xfrm>
              <a:off x="4066" y="2738"/>
              <a:ext cx="123" cy="495"/>
            </a:xfrm>
            <a:custGeom>
              <a:avLst/>
              <a:gdLst>
                <a:gd name="T0" fmla="*/ 118 w 123"/>
                <a:gd name="T1" fmla="*/ 0 h 495"/>
                <a:gd name="T2" fmla="*/ 0 w 123"/>
                <a:gd name="T3" fmla="*/ 495 h 495"/>
                <a:gd name="T4" fmla="*/ 7 w 123"/>
                <a:gd name="T5" fmla="*/ 495 h 495"/>
                <a:gd name="T6" fmla="*/ 123 w 123"/>
                <a:gd name="T7" fmla="*/ 0 h 495"/>
                <a:gd name="T8" fmla="*/ 118 w 123"/>
                <a:gd name="T9" fmla="*/ 0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495">
                  <a:moveTo>
                    <a:pt x="118" y="0"/>
                  </a:moveTo>
                  <a:lnTo>
                    <a:pt x="0" y="495"/>
                  </a:lnTo>
                  <a:lnTo>
                    <a:pt x="7" y="495"/>
                  </a:lnTo>
                  <a:lnTo>
                    <a:pt x="123" y="0"/>
                  </a:lnTo>
                  <a:lnTo>
                    <a:pt x="1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8" name="Freeform 78"/>
            <p:cNvSpPr/>
            <p:nvPr/>
          </p:nvSpPr>
          <p:spPr bwMode="auto">
            <a:xfrm>
              <a:off x="2957" y="2843"/>
              <a:ext cx="971" cy="42"/>
            </a:xfrm>
            <a:custGeom>
              <a:avLst/>
              <a:gdLst>
                <a:gd name="T0" fmla="*/ 0 w 971"/>
                <a:gd name="T1" fmla="*/ 0 h 42"/>
                <a:gd name="T2" fmla="*/ 971 w 971"/>
                <a:gd name="T3" fmla="*/ 30 h 42"/>
                <a:gd name="T4" fmla="*/ 971 w 971"/>
                <a:gd name="T5" fmla="*/ 42 h 42"/>
                <a:gd name="T6" fmla="*/ 0 w 971"/>
                <a:gd name="T7" fmla="*/ 7 h 42"/>
                <a:gd name="T8" fmla="*/ 0 w 971"/>
                <a:gd name="T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1" h="42">
                  <a:moveTo>
                    <a:pt x="0" y="0"/>
                  </a:moveTo>
                  <a:lnTo>
                    <a:pt x="971" y="30"/>
                  </a:lnTo>
                  <a:lnTo>
                    <a:pt x="971" y="42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9" name="Freeform 79"/>
            <p:cNvSpPr/>
            <p:nvPr/>
          </p:nvSpPr>
          <p:spPr bwMode="auto">
            <a:xfrm>
              <a:off x="2865" y="2902"/>
              <a:ext cx="597" cy="57"/>
            </a:xfrm>
            <a:custGeom>
              <a:avLst/>
              <a:gdLst>
                <a:gd name="T0" fmla="*/ 0 w 597"/>
                <a:gd name="T1" fmla="*/ 0 h 57"/>
                <a:gd name="T2" fmla="*/ 597 w 597"/>
                <a:gd name="T3" fmla="*/ 50 h 57"/>
                <a:gd name="T4" fmla="*/ 597 w 597"/>
                <a:gd name="T5" fmla="*/ 57 h 57"/>
                <a:gd name="T6" fmla="*/ 0 w 597"/>
                <a:gd name="T7" fmla="*/ 12 h 57"/>
                <a:gd name="T8" fmla="*/ 0 w 597"/>
                <a:gd name="T9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57">
                  <a:moveTo>
                    <a:pt x="0" y="0"/>
                  </a:moveTo>
                  <a:lnTo>
                    <a:pt x="597" y="50"/>
                  </a:lnTo>
                  <a:lnTo>
                    <a:pt x="597" y="57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0" name="Freeform 80"/>
            <p:cNvSpPr/>
            <p:nvPr/>
          </p:nvSpPr>
          <p:spPr bwMode="auto">
            <a:xfrm>
              <a:off x="2844" y="2916"/>
              <a:ext cx="61" cy="268"/>
            </a:xfrm>
            <a:custGeom>
              <a:avLst/>
              <a:gdLst>
                <a:gd name="T0" fmla="*/ 0 w 61"/>
                <a:gd name="T1" fmla="*/ 0 h 268"/>
                <a:gd name="T2" fmla="*/ 54 w 61"/>
                <a:gd name="T3" fmla="*/ 268 h 268"/>
                <a:gd name="T4" fmla="*/ 61 w 61"/>
                <a:gd name="T5" fmla="*/ 268 h 268"/>
                <a:gd name="T6" fmla="*/ 12 w 61"/>
                <a:gd name="T7" fmla="*/ 0 h 268"/>
                <a:gd name="T8" fmla="*/ 0 w 61"/>
                <a:gd name="T9" fmla="*/ 0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268">
                  <a:moveTo>
                    <a:pt x="0" y="0"/>
                  </a:moveTo>
                  <a:lnTo>
                    <a:pt x="54" y="268"/>
                  </a:lnTo>
                  <a:lnTo>
                    <a:pt x="61" y="26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1" name="Freeform 81"/>
            <p:cNvSpPr/>
            <p:nvPr/>
          </p:nvSpPr>
          <p:spPr bwMode="auto">
            <a:xfrm>
              <a:off x="2851" y="2909"/>
              <a:ext cx="608" cy="519"/>
            </a:xfrm>
            <a:custGeom>
              <a:avLst/>
              <a:gdLst>
                <a:gd name="T0" fmla="*/ 0 w 608"/>
                <a:gd name="T1" fmla="*/ 9 h 519"/>
                <a:gd name="T2" fmla="*/ 601 w 608"/>
                <a:gd name="T3" fmla="*/ 519 h 519"/>
                <a:gd name="T4" fmla="*/ 608 w 608"/>
                <a:gd name="T5" fmla="*/ 509 h 519"/>
                <a:gd name="T6" fmla="*/ 7 w 608"/>
                <a:gd name="T7" fmla="*/ 0 h 519"/>
                <a:gd name="T8" fmla="*/ 0 w 608"/>
                <a:gd name="T9" fmla="*/ 9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8" h="519">
                  <a:moveTo>
                    <a:pt x="0" y="9"/>
                  </a:moveTo>
                  <a:lnTo>
                    <a:pt x="601" y="519"/>
                  </a:lnTo>
                  <a:lnTo>
                    <a:pt x="608" y="509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2" name="Freeform 82"/>
            <p:cNvSpPr/>
            <p:nvPr/>
          </p:nvSpPr>
          <p:spPr bwMode="auto">
            <a:xfrm>
              <a:off x="3474" y="2985"/>
              <a:ext cx="21" cy="421"/>
            </a:xfrm>
            <a:custGeom>
              <a:avLst/>
              <a:gdLst>
                <a:gd name="T0" fmla="*/ 11 w 21"/>
                <a:gd name="T1" fmla="*/ 7 h 421"/>
                <a:gd name="T2" fmla="*/ 0 w 21"/>
                <a:gd name="T3" fmla="*/ 421 h 421"/>
                <a:gd name="T4" fmla="*/ 11 w 21"/>
                <a:gd name="T5" fmla="*/ 421 h 421"/>
                <a:gd name="T6" fmla="*/ 21 w 21"/>
                <a:gd name="T7" fmla="*/ 0 h 421"/>
                <a:gd name="T8" fmla="*/ 11 w 21"/>
                <a:gd name="T9" fmla="*/ 7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421">
                  <a:moveTo>
                    <a:pt x="11" y="7"/>
                  </a:moveTo>
                  <a:lnTo>
                    <a:pt x="0" y="421"/>
                  </a:lnTo>
                  <a:lnTo>
                    <a:pt x="11" y="421"/>
                  </a:lnTo>
                  <a:lnTo>
                    <a:pt x="21" y="0"/>
                  </a:lnTo>
                  <a:lnTo>
                    <a:pt x="11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3" name="Freeform 83"/>
            <p:cNvSpPr/>
            <p:nvPr/>
          </p:nvSpPr>
          <p:spPr bwMode="auto">
            <a:xfrm>
              <a:off x="3519" y="2959"/>
              <a:ext cx="520" cy="296"/>
            </a:xfrm>
            <a:custGeom>
              <a:avLst/>
              <a:gdLst>
                <a:gd name="T0" fmla="*/ 0 w 520"/>
                <a:gd name="T1" fmla="*/ 16 h 296"/>
                <a:gd name="T2" fmla="*/ 509 w 520"/>
                <a:gd name="T3" fmla="*/ 296 h 296"/>
                <a:gd name="T4" fmla="*/ 520 w 520"/>
                <a:gd name="T5" fmla="*/ 286 h 296"/>
                <a:gd name="T6" fmla="*/ 0 w 520"/>
                <a:gd name="T7" fmla="*/ 0 h 296"/>
                <a:gd name="T8" fmla="*/ 0 w 520"/>
                <a:gd name="T9" fmla="*/ 16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0" h="296">
                  <a:moveTo>
                    <a:pt x="0" y="16"/>
                  </a:moveTo>
                  <a:lnTo>
                    <a:pt x="509" y="296"/>
                  </a:lnTo>
                  <a:lnTo>
                    <a:pt x="520" y="286"/>
                  </a:lnTo>
                  <a:lnTo>
                    <a:pt x="0" y="0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4" name="Freeform 84"/>
            <p:cNvSpPr/>
            <p:nvPr/>
          </p:nvSpPr>
          <p:spPr bwMode="auto">
            <a:xfrm>
              <a:off x="4082" y="3011"/>
              <a:ext cx="616" cy="246"/>
            </a:xfrm>
            <a:custGeom>
              <a:avLst/>
              <a:gdLst>
                <a:gd name="T0" fmla="*/ 0 w 616"/>
                <a:gd name="T1" fmla="*/ 232 h 246"/>
                <a:gd name="T2" fmla="*/ 616 w 616"/>
                <a:gd name="T3" fmla="*/ 0 h 246"/>
                <a:gd name="T4" fmla="*/ 616 w 616"/>
                <a:gd name="T5" fmla="*/ 12 h 246"/>
                <a:gd name="T6" fmla="*/ 0 w 616"/>
                <a:gd name="T7" fmla="*/ 246 h 246"/>
                <a:gd name="T8" fmla="*/ 0 w 616"/>
                <a:gd name="T9" fmla="*/ 232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6" h="246">
                  <a:moveTo>
                    <a:pt x="0" y="232"/>
                  </a:moveTo>
                  <a:lnTo>
                    <a:pt x="616" y="0"/>
                  </a:lnTo>
                  <a:lnTo>
                    <a:pt x="616" y="12"/>
                  </a:lnTo>
                  <a:lnTo>
                    <a:pt x="0" y="246"/>
                  </a:lnTo>
                  <a:lnTo>
                    <a:pt x="0" y="2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5" name="Freeform 85"/>
            <p:cNvSpPr/>
            <p:nvPr/>
          </p:nvSpPr>
          <p:spPr bwMode="auto">
            <a:xfrm>
              <a:off x="4755" y="2992"/>
              <a:ext cx="284" cy="19"/>
            </a:xfrm>
            <a:custGeom>
              <a:avLst/>
              <a:gdLst>
                <a:gd name="T0" fmla="*/ 0 w 284"/>
                <a:gd name="T1" fmla="*/ 7 h 19"/>
                <a:gd name="T2" fmla="*/ 284 w 284"/>
                <a:gd name="T3" fmla="*/ 0 h 19"/>
                <a:gd name="T4" fmla="*/ 284 w 284"/>
                <a:gd name="T5" fmla="*/ 7 h 19"/>
                <a:gd name="T6" fmla="*/ 0 w 284"/>
                <a:gd name="T7" fmla="*/ 19 h 19"/>
                <a:gd name="T8" fmla="*/ 0 w 284"/>
                <a:gd name="T9" fmla="*/ 7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4" h="19">
                  <a:moveTo>
                    <a:pt x="0" y="7"/>
                  </a:moveTo>
                  <a:lnTo>
                    <a:pt x="284" y="0"/>
                  </a:lnTo>
                  <a:lnTo>
                    <a:pt x="284" y="7"/>
                  </a:lnTo>
                  <a:lnTo>
                    <a:pt x="0" y="19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6" name="Freeform 86"/>
            <p:cNvSpPr/>
            <p:nvPr/>
          </p:nvSpPr>
          <p:spPr bwMode="auto">
            <a:xfrm>
              <a:off x="4343" y="3013"/>
              <a:ext cx="360" cy="452"/>
            </a:xfrm>
            <a:custGeom>
              <a:avLst/>
              <a:gdLst>
                <a:gd name="T0" fmla="*/ 360 w 360"/>
                <a:gd name="T1" fmla="*/ 0 h 452"/>
                <a:gd name="T2" fmla="*/ 0 w 360"/>
                <a:gd name="T3" fmla="*/ 452 h 452"/>
                <a:gd name="T4" fmla="*/ 16 w 360"/>
                <a:gd name="T5" fmla="*/ 452 h 452"/>
                <a:gd name="T6" fmla="*/ 360 w 360"/>
                <a:gd name="T7" fmla="*/ 10 h 452"/>
                <a:gd name="T8" fmla="*/ 360 w 360"/>
                <a:gd name="T9" fmla="*/ 0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0" h="452">
                  <a:moveTo>
                    <a:pt x="360" y="0"/>
                  </a:moveTo>
                  <a:lnTo>
                    <a:pt x="0" y="452"/>
                  </a:lnTo>
                  <a:lnTo>
                    <a:pt x="16" y="452"/>
                  </a:lnTo>
                  <a:lnTo>
                    <a:pt x="360" y="10"/>
                  </a:lnTo>
                  <a:lnTo>
                    <a:pt x="36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7" name="Freeform 87"/>
            <p:cNvSpPr/>
            <p:nvPr/>
          </p:nvSpPr>
          <p:spPr bwMode="auto">
            <a:xfrm>
              <a:off x="4532" y="3023"/>
              <a:ext cx="180" cy="270"/>
            </a:xfrm>
            <a:custGeom>
              <a:avLst/>
              <a:gdLst>
                <a:gd name="T0" fmla="*/ 171 w 180"/>
                <a:gd name="T1" fmla="*/ 0 h 270"/>
                <a:gd name="T2" fmla="*/ 0 w 180"/>
                <a:gd name="T3" fmla="*/ 262 h 270"/>
                <a:gd name="T4" fmla="*/ 14 w 180"/>
                <a:gd name="T5" fmla="*/ 270 h 270"/>
                <a:gd name="T6" fmla="*/ 180 w 180"/>
                <a:gd name="T7" fmla="*/ 0 h 270"/>
                <a:gd name="T8" fmla="*/ 171 w 180"/>
                <a:gd name="T9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0" h="270">
                  <a:moveTo>
                    <a:pt x="171" y="0"/>
                  </a:moveTo>
                  <a:lnTo>
                    <a:pt x="0" y="262"/>
                  </a:lnTo>
                  <a:lnTo>
                    <a:pt x="14" y="270"/>
                  </a:lnTo>
                  <a:lnTo>
                    <a:pt x="180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8" name="Freeform 88"/>
            <p:cNvSpPr/>
            <p:nvPr/>
          </p:nvSpPr>
          <p:spPr bwMode="auto">
            <a:xfrm>
              <a:off x="4352" y="3330"/>
              <a:ext cx="149" cy="143"/>
            </a:xfrm>
            <a:custGeom>
              <a:avLst/>
              <a:gdLst>
                <a:gd name="T0" fmla="*/ 149 w 149"/>
                <a:gd name="T1" fmla="*/ 0 h 143"/>
                <a:gd name="T2" fmla="*/ 0 w 149"/>
                <a:gd name="T3" fmla="*/ 133 h 143"/>
                <a:gd name="T4" fmla="*/ 7 w 149"/>
                <a:gd name="T5" fmla="*/ 143 h 143"/>
                <a:gd name="T6" fmla="*/ 149 w 149"/>
                <a:gd name="T7" fmla="*/ 8 h 143"/>
                <a:gd name="T8" fmla="*/ 149 w 149"/>
                <a:gd name="T9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143">
                  <a:moveTo>
                    <a:pt x="149" y="0"/>
                  </a:moveTo>
                  <a:lnTo>
                    <a:pt x="0" y="133"/>
                  </a:lnTo>
                  <a:lnTo>
                    <a:pt x="7" y="143"/>
                  </a:lnTo>
                  <a:lnTo>
                    <a:pt x="149" y="8"/>
                  </a:lnTo>
                  <a:lnTo>
                    <a:pt x="14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9" name="Freeform 89"/>
            <p:cNvSpPr/>
            <p:nvPr/>
          </p:nvSpPr>
          <p:spPr bwMode="auto">
            <a:xfrm>
              <a:off x="3497" y="3262"/>
              <a:ext cx="542" cy="166"/>
            </a:xfrm>
            <a:custGeom>
              <a:avLst/>
              <a:gdLst>
                <a:gd name="T0" fmla="*/ 0 w 542"/>
                <a:gd name="T1" fmla="*/ 151 h 166"/>
                <a:gd name="T2" fmla="*/ 533 w 542"/>
                <a:gd name="T3" fmla="*/ 0 h 166"/>
                <a:gd name="T4" fmla="*/ 542 w 542"/>
                <a:gd name="T5" fmla="*/ 9 h 166"/>
                <a:gd name="T6" fmla="*/ 0 w 542"/>
                <a:gd name="T7" fmla="*/ 166 h 166"/>
                <a:gd name="T8" fmla="*/ 0 w 542"/>
                <a:gd name="T9" fmla="*/ 151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2" h="166">
                  <a:moveTo>
                    <a:pt x="0" y="151"/>
                  </a:moveTo>
                  <a:lnTo>
                    <a:pt x="533" y="0"/>
                  </a:lnTo>
                  <a:lnTo>
                    <a:pt x="542" y="9"/>
                  </a:lnTo>
                  <a:lnTo>
                    <a:pt x="0" y="166"/>
                  </a:lnTo>
                  <a:lnTo>
                    <a:pt x="0" y="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0" name="Freeform 90"/>
            <p:cNvSpPr/>
            <p:nvPr/>
          </p:nvSpPr>
          <p:spPr bwMode="auto">
            <a:xfrm>
              <a:off x="3509" y="3430"/>
              <a:ext cx="789" cy="61"/>
            </a:xfrm>
            <a:custGeom>
              <a:avLst/>
              <a:gdLst>
                <a:gd name="T0" fmla="*/ 0 w 789"/>
                <a:gd name="T1" fmla="*/ 0 h 61"/>
                <a:gd name="T2" fmla="*/ 789 w 789"/>
                <a:gd name="T3" fmla="*/ 52 h 61"/>
                <a:gd name="T4" fmla="*/ 789 w 789"/>
                <a:gd name="T5" fmla="*/ 61 h 61"/>
                <a:gd name="T6" fmla="*/ 0 w 789"/>
                <a:gd name="T7" fmla="*/ 7 h 61"/>
                <a:gd name="T8" fmla="*/ 0 w 789"/>
                <a:gd name="T9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9" h="61">
                  <a:moveTo>
                    <a:pt x="0" y="0"/>
                  </a:moveTo>
                  <a:lnTo>
                    <a:pt x="789" y="52"/>
                  </a:lnTo>
                  <a:lnTo>
                    <a:pt x="789" y="61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1" name="Freeform 91"/>
            <p:cNvSpPr/>
            <p:nvPr/>
          </p:nvSpPr>
          <p:spPr bwMode="auto">
            <a:xfrm>
              <a:off x="4066" y="3267"/>
              <a:ext cx="234" cy="210"/>
            </a:xfrm>
            <a:custGeom>
              <a:avLst/>
              <a:gdLst>
                <a:gd name="T0" fmla="*/ 0 w 234"/>
                <a:gd name="T1" fmla="*/ 0 h 210"/>
                <a:gd name="T2" fmla="*/ 234 w 234"/>
                <a:gd name="T3" fmla="*/ 210 h 210"/>
                <a:gd name="T4" fmla="*/ 234 w 234"/>
                <a:gd name="T5" fmla="*/ 198 h 210"/>
                <a:gd name="T6" fmla="*/ 11 w 234"/>
                <a:gd name="T7" fmla="*/ 0 h 210"/>
                <a:gd name="T8" fmla="*/ 0 w 234"/>
                <a:gd name="T9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210">
                  <a:moveTo>
                    <a:pt x="0" y="0"/>
                  </a:moveTo>
                  <a:lnTo>
                    <a:pt x="234" y="210"/>
                  </a:lnTo>
                  <a:lnTo>
                    <a:pt x="234" y="198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2" name="Oval 92"/>
            <p:cNvSpPr>
              <a:spLocks noChangeArrowheads="1"/>
            </p:cNvSpPr>
            <p:nvPr/>
          </p:nvSpPr>
          <p:spPr bwMode="auto">
            <a:xfrm>
              <a:off x="2830" y="965"/>
              <a:ext cx="78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3" name="Oval 93"/>
            <p:cNvSpPr>
              <a:spLocks noChangeArrowheads="1"/>
            </p:cNvSpPr>
            <p:nvPr/>
          </p:nvSpPr>
          <p:spPr bwMode="auto">
            <a:xfrm>
              <a:off x="3374" y="1076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4" name="Oval 94"/>
            <p:cNvSpPr>
              <a:spLocks noChangeArrowheads="1"/>
            </p:cNvSpPr>
            <p:nvPr/>
          </p:nvSpPr>
          <p:spPr bwMode="auto">
            <a:xfrm>
              <a:off x="3424" y="719"/>
              <a:ext cx="69" cy="6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5" name="Oval 95"/>
            <p:cNvSpPr>
              <a:spLocks noChangeArrowheads="1"/>
            </p:cNvSpPr>
            <p:nvPr/>
          </p:nvSpPr>
          <p:spPr bwMode="auto">
            <a:xfrm>
              <a:off x="3623" y="593"/>
              <a:ext cx="78" cy="8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6" name="Oval 96"/>
            <p:cNvSpPr>
              <a:spLocks noChangeArrowheads="1"/>
            </p:cNvSpPr>
            <p:nvPr/>
          </p:nvSpPr>
          <p:spPr bwMode="auto">
            <a:xfrm>
              <a:off x="4044" y="984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7" name="Oval 97"/>
            <p:cNvSpPr>
              <a:spLocks noChangeArrowheads="1"/>
            </p:cNvSpPr>
            <p:nvPr/>
          </p:nvSpPr>
          <p:spPr bwMode="auto">
            <a:xfrm>
              <a:off x="4399" y="832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8" name="Oval 98"/>
            <p:cNvSpPr>
              <a:spLocks noChangeArrowheads="1"/>
            </p:cNvSpPr>
            <p:nvPr/>
          </p:nvSpPr>
          <p:spPr bwMode="auto">
            <a:xfrm>
              <a:off x="4700" y="1076"/>
              <a:ext cx="69" cy="6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9" name="Oval 99"/>
            <p:cNvSpPr>
              <a:spLocks noChangeArrowheads="1"/>
            </p:cNvSpPr>
            <p:nvPr/>
          </p:nvSpPr>
          <p:spPr bwMode="auto">
            <a:xfrm>
              <a:off x="4745" y="2263"/>
              <a:ext cx="64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0" name="Oval 100"/>
            <p:cNvSpPr>
              <a:spLocks noChangeArrowheads="1"/>
            </p:cNvSpPr>
            <p:nvPr/>
          </p:nvSpPr>
          <p:spPr bwMode="auto">
            <a:xfrm>
              <a:off x="3800" y="1583"/>
              <a:ext cx="50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1" name="Oval 101"/>
            <p:cNvSpPr>
              <a:spLocks noChangeArrowheads="1"/>
            </p:cNvSpPr>
            <p:nvPr/>
          </p:nvSpPr>
          <p:spPr bwMode="auto">
            <a:xfrm>
              <a:off x="4949" y="2499"/>
              <a:ext cx="92" cy="9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2" name="Oval 102"/>
            <p:cNvSpPr>
              <a:spLocks noChangeArrowheads="1"/>
            </p:cNvSpPr>
            <p:nvPr/>
          </p:nvSpPr>
          <p:spPr bwMode="auto">
            <a:xfrm>
              <a:off x="4272" y="1706"/>
              <a:ext cx="106" cy="10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3" name="Oval 103"/>
            <p:cNvSpPr>
              <a:spLocks noChangeArrowheads="1"/>
            </p:cNvSpPr>
            <p:nvPr/>
          </p:nvSpPr>
          <p:spPr bwMode="auto">
            <a:xfrm>
              <a:off x="4518" y="1550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4" name="Oval 104"/>
            <p:cNvSpPr>
              <a:spLocks noChangeArrowheads="1"/>
            </p:cNvSpPr>
            <p:nvPr/>
          </p:nvSpPr>
          <p:spPr bwMode="auto">
            <a:xfrm>
              <a:off x="5032" y="1124"/>
              <a:ext cx="85" cy="8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5" name="Oval 105"/>
            <p:cNvSpPr>
              <a:spLocks noChangeArrowheads="1"/>
            </p:cNvSpPr>
            <p:nvPr/>
          </p:nvSpPr>
          <p:spPr bwMode="auto">
            <a:xfrm>
              <a:off x="5039" y="1536"/>
              <a:ext cx="92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6" name="Oval 106"/>
            <p:cNvSpPr>
              <a:spLocks noChangeArrowheads="1"/>
            </p:cNvSpPr>
            <p:nvPr/>
          </p:nvSpPr>
          <p:spPr bwMode="auto">
            <a:xfrm>
              <a:off x="5155" y="2440"/>
              <a:ext cx="66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7" name="Oval 107"/>
            <p:cNvSpPr>
              <a:spLocks noChangeArrowheads="1"/>
            </p:cNvSpPr>
            <p:nvPr/>
          </p:nvSpPr>
          <p:spPr bwMode="auto">
            <a:xfrm>
              <a:off x="5342" y="2040"/>
              <a:ext cx="83" cy="8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8" name="Oval 108"/>
            <p:cNvSpPr>
              <a:spLocks noChangeArrowheads="1"/>
            </p:cNvSpPr>
            <p:nvPr/>
          </p:nvSpPr>
          <p:spPr bwMode="auto">
            <a:xfrm>
              <a:off x="4196" y="2078"/>
              <a:ext cx="47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9" name="Oval 109"/>
            <p:cNvSpPr>
              <a:spLocks noChangeArrowheads="1"/>
            </p:cNvSpPr>
            <p:nvPr/>
          </p:nvSpPr>
          <p:spPr bwMode="auto">
            <a:xfrm>
              <a:off x="4293" y="3454"/>
              <a:ext cx="76" cy="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0" name="Oval 110"/>
            <p:cNvSpPr>
              <a:spLocks noChangeArrowheads="1"/>
            </p:cNvSpPr>
            <p:nvPr/>
          </p:nvSpPr>
          <p:spPr bwMode="auto">
            <a:xfrm>
              <a:off x="4482" y="3274"/>
              <a:ext cx="74" cy="7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1" name="Oval 111"/>
            <p:cNvSpPr>
              <a:spLocks noChangeArrowheads="1"/>
            </p:cNvSpPr>
            <p:nvPr/>
          </p:nvSpPr>
          <p:spPr bwMode="auto">
            <a:xfrm>
              <a:off x="4693" y="2971"/>
              <a:ext cx="62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2" name="Oval 112"/>
            <p:cNvSpPr>
              <a:spLocks noChangeArrowheads="1"/>
            </p:cNvSpPr>
            <p:nvPr/>
          </p:nvSpPr>
          <p:spPr bwMode="auto">
            <a:xfrm>
              <a:off x="5039" y="2954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3" name="Oval 113"/>
            <p:cNvSpPr>
              <a:spLocks noChangeArrowheads="1"/>
            </p:cNvSpPr>
            <p:nvPr/>
          </p:nvSpPr>
          <p:spPr bwMode="auto">
            <a:xfrm>
              <a:off x="4025" y="3224"/>
              <a:ext cx="62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4" name="Oval 114"/>
            <p:cNvSpPr>
              <a:spLocks noChangeArrowheads="1"/>
            </p:cNvSpPr>
            <p:nvPr/>
          </p:nvSpPr>
          <p:spPr bwMode="auto">
            <a:xfrm>
              <a:off x="3381" y="1169"/>
              <a:ext cx="59" cy="5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5" name="Oval 115"/>
            <p:cNvSpPr>
              <a:spLocks noChangeArrowheads="1"/>
            </p:cNvSpPr>
            <p:nvPr/>
          </p:nvSpPr>
          <p:spPr bwMode="auto">
            <a:xfrm>
              <a:off x="2574" y="2073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6" name="Oval 116"/>
            <p:cNvSpPr>
              <a:spLocks noChangeArrowheads="1"/>
            </p:cNvSpPr>
            <p:nvPr/>
          </p:nvSpPr>
          <p:spPr bwMode="auto">
            <a:xfrm>
              <a:off x="2410" y="2459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7" name="Oval 117"/>
            <p:cNvSpPr>
              <a:spLocks noChangeArrowheads="1"/>
            </p:cNvSpPr>
            <p:nvPr/>
          </p:nvSpPr>
          <p:spPr bwMode="auto">
            <a:xfrm>
              <a:off x="2867" y="3174"/>
              <a:ext cx="79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8" name="Oval 118"/>
            <p:cNvSpPr>
              <a:spLocks noChangeArrowheads="1"/>
            </p:cNvSpPr>
            <p:nvPr/>
          </p:nvSpPr>
          <p:spPr bwMode="auto">
            <a:xfrm>
              <a:off x="2811" y="2862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9" name="Oval 119"/>
            <p:cNvSpPr>
              <a:spLocks noChangeArrowheads="1"/>
            </p:cNvSpPr>
            <p:nvPr/>
          </p:nvSpPr>
          <p:spPr bwMode="auto">
            <a:xfrm>
              <a:off x="2867" y="2791"/>
              <a:ext cx="95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0" name="Oval 120"/>
            <p:cNvSpPr>
              <a:spLocks noChangeArrowheads="1"/>
            </p:cNvSpPr>
            <p:nvPr/>
          </p:nvSpPr>
          <p:spPr bwMode="auto">
            <a:xfrm>
              <a:off x="2410" y="1635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1" name="Oval 121"/>
            <p:cNvSpPr>
              <a:spLocks noChangeArrowheads="1"/>
            </p:cNvSpPr>
            <p:nvPr/>
          </p:nvSpPr>
          <p:spPr bwMode="auto">
            <a:xfrm>
              <a:off x="3599" y="2270"/>
              <a:ext cx="45" cy="4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2" name="Oval 122"/>
            <p:cNvSpPr>
              <a:spLocks noChangeArrowheads="1"/>
            </p:cNvSpPr>
            <p:nvPr/>
          </p:nvSpPr>
          <p:spPr bwMode="auto">
            <a:xfrm>
              <a:off x="3462" y="2918"/>
              <a:ext cx="59" cy="6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3" name="Oval 123"/>
            <p:cNvSpPr>
              <a:spLocks noChangeArrowheads="1"/>
            </p:cNvSpPr>
            <p:nvPr/>
          </p:nvSpPr>
          <p:spPr bwMode="auto">
            <a:xfrm>
              <a:off x="3594" y="3449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4" name="Oval 124"/>
            <p:cNvSpPr>
              <a:spLocks noChangeArrowheads="1"/>
            </p:cNvSpPr>
            <p:nvPr/>
          </p:nvSpPr>
          <p:spPr bwMode="auto">
            <a:xfrm>
              <a:off x="3445" y="3399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5" name="Oval 125"/>
            <p:cNvSpPr>
              <a:spLocks noChangeArrowheads="1"/>
            </p:cNvSpPr>
            <p:nvPr/>
          </p:nvSpPr>
          <p:spPr bwMode="auto">
            <a:xfrm>
              <a:off x="2792" y="1270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6" name="Oval 126"/>
            <p:cNvSpPr>
              <a:spLocks noChangeArrowheads="1"/>
            </p:cNvSpPr>
            <p:nvPr/>
          </p:nvSpPr>
          <p:spPr bwMode="auto">
            <a:xfrm>
              <a:off x="2564" y="1756"/>
              <a:ext cx="95" cy="9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7" name="Oval 127"/>
            <p:cNvSpPr>
              <a:spLocks noChangeArrowheads="1"/>
            </p:cNvSpPr>
            <p:nvPr/>
          </p:nvSpPr>
          <p:spPr bwMode="auto">
            <a:xfrm>
              <a:off x="3107" y="1756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8" name="Oval 128"/>
            <p:cNvSpPr>
              <a:spLocks noChangeArrowheads="1"/>
            </p:cNvSpPr>
            <p:nvPr/>
          </p:nvSpPr>
          <p:spPr bwMode="auto">
            <a:xfrm>
              <a:off x="3263" y="2030"/>
              <a:ext cx="99" cy="1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9" name="Oval 129"/>
            <p:cNvSpPr>
              <a:spLocks noChangeArrowheads="1"/>
            </p:cNvSpPr>
            <p:nvPr/>
          </p:nvSpPr>
          <p:spPr bwMode="auto">
            <a:xfrm>
              <a:off x="3021" y="2412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0" name="Oval 130"/>
            <p:cNvSpPr>
              <a:spLocks noChangeArrowheads="1"/>
            </p:cNvSpPr>
            <p:nvPr/>
          </p:nvSpPr>
          <p:spPr bwMode="auto">
            <a:xfrm>
              <a:off x="3919" y="2828"/>
              <a:ext cx="102" cy="10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1" name="Oval 131"/>
            <p:cNvSpPr>
              <a:spLocks noChangeArrowheads="1"/>
            </p:cNvSpPr>
            <p:nvPr/>
          </p:nvSpPr>
          <p:spPr bwMode="auto">
            <a:xfrm>
              <a:off x="4163" y="2705"/>
              <a:ext cx="45" cy="4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2" name="Oval 132"/>
            <p:cNvSpPr>
              <a:spLocks noChangeArrowheads="1"/>
            </p:cNvSpPr>
            <p:nvPr/>
          </p:nvSpPr>
          <p:spPr bwMode="auto">
            <a:xfrm>
              <a:off x="4281" y="638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3" name="Freeform 133"/>
            <p:cNvSpPr/>
            <p:nvPr/>
          </p:nvSpPr>
          <p:spPr bwMode="auto">
            <a:xfrm>
              <a:off x="2893" y="641"/>
              <a:ext cx="744" cy="357"/>
            </a:xfrm>
            <a:custGeom>
              <a:avLst/>
              <a:gdLst>
                <a:gd name="T0" fmla="*/ 0 w 744"/>
                <a:gd name="T1" fmla="*/ 343 h 357"/>
                <a:gd name="T2" fmla="*/ 734 w 744"/>
                <a:gd name="T3" fmla="*/ 0 h 357"/>
                <a:gd name="T4" fmla="*/ 744 w 744"/>
                <a:gd name="T5" fmla="*/ 11 h 357"/>
                <a:gd name="T6" fmla="*/ 8 w 744"/>
                <a:gd name="T7" fmla="*/ 357 h 357"/>
                <a:gd name="T8" fmla="*/ 0 w 744"/>
                <a:gd name="T9" fmla="*/ 343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4" h="357">
                  <a:moveTo>
                    <a:pt x="0" y="343"/>
                  </a:moveTo>
                  <a:lnTo>
                    <a:pt x="734" y="0"/>
                  </a:lnTo>
                  <a:lnTo>
                    <a:pt x="744" y="11"/>
                  </a:lnTo>
                  <a:lnTo>
                    <a:pt x="8" y="357"/>
                  </a:lnTo>
                  <a:lnTo>
                    <a:pt x="0" y="3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4" name="Freeform 134"/>
            <p:cNvSpPr/>
            <p:nvPr/>
          </p:nvSpPr>
          <p:spPr bwMode="auto">
            <a:xfrm>
              <a:off x="3694" y="633"/>
              <a:ext cx="592" cy="50"/>
            </a:xfrm>
            <a:custGeom>
              <a:avLst/>
              <a:gdLst>
                <a:gd name="T0" fmla="*/ 0 w 592"/>
                <a:gd name="T1" fmla="*/ 0 h 50"/>
                <a:gd name="T2" fmla="*/ 592 w 592"/>
                <a:gd name="T3" fmla="*/ 41 h 50"/>
                <a:gd name="T4" fmla="*/ 592 w 592"/>
                <a:gd name="T5" fmla="*/ 50 h 50"/>
                <a:gd name="T6" fmla="*/ 0 w 592"/>
                <a:gd name="T7" fmla="*/ 12 h 50"/>
                <a:gd name="T8" fmla="*/ 0 w 592"/>
                <a:gd name="T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50">
                  <a:moveTo>
                    <a:pt x="0" y="0"/>
                  </a:moveTo>
                  <a:lnTo>
                    <a:pt x="592" y="41"/>
                  </a:lnTo>
                  <a:lnTo>
                    <a:pt x="592" y="50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5" name="Freeform 135"/>
            <p:cNvSpPr/>
            <p:nvPr/>
          </p:nvSpPr>
          <p:spPr bwMode="auto">
            <a:xfrm>
              <a:off x="3694" y="641"/>
              <a:ext cx="713" cy="234"/>
            </a:xfrm>
            <a:custGeom>
              <a:avLst/>
              <a:gdLst>
                <a:gd name="T0" fmla="*/ 0 w 713"/>
                <a:gd name="T1" fmla="*/ 7 h 234"/>
                <a:gd name="T2" fmla="*/ 713 w 713"/>
                <a:gd name="T3" fmla="*/ 234 h 234"/>
                <a:gd name="T4" fmla="*/ 713 w 713"/>
                <a:gd name="T5" fmla="*/ 222 h 234"/>
                <a:gd name="T6" fmla="*/ 0 w 713"/>
                <a:gd name="T7" fmla="*/ 0 h 234"/>
                <a:gd name="T8" fmla="*/ 0 w 713"/>
                <a:gd name="T9" fmla="*/ 7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3" h="234">
                  <a:moveTo>
                    <a:pt x="0" y="7"/>
                  </a:moveTo>
                  <a:lnTo>
                    <a:pt x="713" y="234"/>
                  </a:lnTo>
                  <a:lnTo>
                    <a:pt x="713" y="222"/>
                  </a:lnTo>
                  <a:lnTo>
                    <a:pt x="0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6" name="Freeform 136"/>
            <p:cNvSpPr/>
            <p:nvPr/>
          </p:nvSpPr>
          <p:spPr bwMode="auto">
            <a:xfrm>
              <a:off x="4338" y="697"/>
              <a:ext cx="705" cy="464"/>
            </a:xfrm>
            <a:custGeom>
              <a:avLst/>
              <a:gdLst>
                <a:gd name="T0" fmla="*/ 0 w 705"/>
                <a:gd name="T1" fmla="*/ 15 h 464"/>
                <a:gd name="T2" fmla="*/ 701 w 705"/>
                <a:gd name="T3" fmla="*/ 464 h 464"/>
                <a:gd name="T4" fmla="*/ 705 w 705"/>
                <a:gd name="T5" fmla="*/ 457 h 464"/>
                <a:gd name="T6" fmla="*/ 7 w 705"/>
                <a:gd name="T7" fmla="*/ 0 h 464"/>
                <a:gd name="T8" fmla="*/ 0 w 705"/>
                <a:gd name="T9" fmla="*/ 15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5" h="464">
                  <a:moveTo>
                    <a:pt x="0" y="15"/>
                  </a:moveTo>
                  <a:lnTo>
                    <a:pt x="701" y="464"/>
                  </a:lnTo>
                  <a:lnTo>
                    <a:pt x="705" y="457"/>
                  </a:lnTo>
                  <a:lnTo>
                    <a:pt x="7" y="0"/>
                  </a:lnTo>
                  <a:lnTo>
                    <a:pt x="0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7" name="Freeform 137"/>
            <p:cNvSpPr/>
            <p:nvPr/>
          </p:nvSpPr>
          <p:spPr bwMode="auto">
            <a:xfrm>
              <a:off x="5086" y="2111"/>
              <a:ext cx="301" cy="850"/>
            </a:xfrm>
            <a:custGeom>
              <a:avLst/>
              <a:gdLst>
                <a:gd name="T0" fmla="*/ 301 w 301"/>
                <a:gd name="T1" fmla="*/ 0 h 850"/>
                <a:gd name="T2" fmla="*/ 12 w 301"/>
                <a:gd name="T3" fmla="*/ 850 h 850"/>
                <a:gd name="T4" fmla="*/ 0 w 301"/>
                <a:gd name="T5" fmla="*/ 850 h 850"/>
                <a:gd name="T6" fmla="*/ 289 w 301"/>
                <a:gd name="T7" fmla="*/ 0 h 850"/>
                <a:gd name="T8" fmla="*/ 301 w 301"/>
                <a:gd name="T9" fmla="*/ 0 h 8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1" h="850">
                  <a:moveTo>
                    <a:pt x="301" y="0"/>
                  </a:moveTo>
                  <a:lnTo>
                    <a:pt x="12" y="850"/>
                  </a:lnTo>
                  <a:lnTo>
                    <a:pt x="0" y="850"/>
                  </a:lnTo>
                  <a:lnTo>
                    <a:pt x="289" y="0"/>
                  </a:lnTo>
                  <a:lnTo>
                    <a:pt x="30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8" name="Freeform 138"/>
            <p:cNvSpPr/>
            <p:nvPr/>
          </p:nvSpPr>
          <p:spPr bwMode="auto">
            <a:xfrm>
              <a:off x="4359" y="3018"/>
              <a:ext cx="703" cy="469"/>
            </a:xfrm>
            <a:custGeom>
              <a:avLst/>
              <a:gdLst>
                <a:gd name="T0" fmla="*/ 0 w 703"/>
                <a:gd name="T1" fmla="*/ 469 h 469"/>
                <a:gd name="T2" fmla="*/ 703 w 703"/>
                <a:gd name="T3" fmla="*/ 5 h 469"/>
                <a:gd name="T4" fmla="*/ 692 w 703"/>
                <a:gd name="T5" fmla="*/ 0 h 469"/>
                <a:gd name="T6" fmla="*/ 0 w 703"/>
                <a:gd name="T7" fmla="*/ 459 h 469"/>
                <a:gd name="T8" fmla="*/ 0 w 703"/>
                <a:gd name="T9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3" h="469">
                  <a:moveTo>
                    <a:pt x="0" y="469"/>
                  </a:moveTo>
                  <a:lnTo>
                    <a:pt x="703" y="5"/>
                  </a:lnTo>
                  <a:lnTo>
                    <a:pt x="692" y="0"/>
                  </a:lnTo>
                  <a:lnTo>
                    <a:pt x="0" y="459"/>
                  </a:lnTo>
                  <a:lnTo>
                    <a:pt x="0" y="4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9" name="Freeform 139"/>
            <p:cNvSpPr/>
            <p:nvPr/>
          </p:nvSpPr>
          <p:spPr bwMode="auto">
            <a:xfrm>
              <a:off x="2929" y="3229"/>
              <a:ext cx="521" cy="213"/>
            </a:xfrm>
            <a:custGeom>
              <a:avLst/>
              <a:gdLst>
                <a:gd name="T0" fmla="*/ 0 w 521"/>
                <a:gd name="T1" fmla="*/ 11 h 213"/>
                <a:gd name="T2" fmla="*/ 521 w 521"/>
                <a:gd name="T3" fmla="*/ 213 h 213"/>
                <a:gd name="T4" fmla="*/ 521 w 521"/>
                <a:gd name="T5" fmla="*/ 196 h 213"/>
                <a:gd name="T6" fmla="*/ 7 w 521"/>
                <a:gd name="T7" fmla="*/ 0 h 213"/>
                <a:gd name="T8" fmla="*/ 0 w 521"/>
                <a:gd name="T9" fmla="*/ 11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213">
                  <a:moveTo>
                    <a:pt x="0" y="11"/>
                  </a:moveTo>
                  <a:lnTo>
                    <a:pt x="521" y="213"/>
                  </a:lnTo>
                  <a:lnTo>
                    <a:pt x="521" y="196"/>
                  </a:lnTo>
                  <a:lnTo>
                    <a:pt x="7" y="0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0" name="Freeform 140"/>
            <p:cNvSpPr/>
            <p:nvPr/>
          </p:nvSpPr>
          <p:spPr bwMode="auto">
            <a:xfrm>
              <a:off x="2460" y="2537"/>
              <a:ext cx="431" cy="658"/>
            </a:xfrm>
            <a:custGeom>
              <a:avLst/>
              <a:gdLst>
                <a:gd name="T0" fmla="*/ 0 w 431"/>
                <a:gd name="T1" fmla="*/ 0 h 658"/>
                <a:gd name="T2" fmla="*/ 419 w 431"/>
                <a:gd name="T3" fmla="*/ 658 h 658"/>
                <a:gd name="T4" fmla="*/ 431 w 431"/>
                <a:gd name="T5" fmla="*/ 651 h 658"/>
                <a:gd name="T6" fmla="*/ 12 w 431"/>
                <a:gd name="T7" fmla="*/ 0 h 658"/>
                <a:gd name="T8" fmla="*/ 0 w 431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1" h="658">
                  <a:moveTo>
                    <a:pt x="0" y="0"/>
                  </a:moveTo>
                  <a:lnTo>
                    <a:pt x="419" y="658"/>
                  </a:lnTo>
                  <a:lnTo>
                    <a:pt x="431" y="651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1" name="Rectangle 141"/>
            <p:cNvSpPr>
              <a:spLocks noChangeArrowheads="1"/>
            </p:cNvSpPr>
            <p:nvPr/>
          </p:nvSpPr>
          <p:spPr bwMode="auto">
            <a:xfrm>
              <a:off x="2446" y="1716"/>
              <a:ext cx="9" cy="76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2" name="Freeform 142"/>
            <p:cNvSpPr/>
            <p:nvPr/>
          </p:nvSpPr>
          <p:spPr bwMode="auto">
            <a:xfrm>
              <a:off x="2467" y="1026"/>
              <a:ext cx="393" cy="635"/>
            </a:xfrm>
            <a:custGeom>
              <a:avLst/>
              <a:gdLst>
                <a:gd name="T0" fmla="*/ 0 w 393"/>
                <a:gd name="T1" fmla="*/ 623 h 635"/>
                <a:gd name="T2" fmla="*/ 381 w 393"/>
                <a:gd name="T3" fmla="*/ 0 h 635"/>
                <a:gd name="T4" fmla="*/ 393 w 393"/>
                <a:gd name="T5" fmla="*/ 0 h 635"/>
                <a:gd name="T6" fmla="*/ 12 w 393"/>
                <a:gd name="T7" fmla="*/ 635 h 635"/>
                <a:gd name="T8" fmla="*/ 0 w 393"/>
                <a:gd name="T9" fmla="*/ 623 h 6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3" h="635">
                  <a:moveTo>
                    <a:pt x="0" y="623"/>
                  </a:moveTo>
                  <a:lnTo>
                    <a:pt x="381" y="0"/>
                  </a:lnTo>
                  <a:lnTo>
                    <a:pt x="393" y="0"/>
                  </a:lnTo>
                  <a:lnTo>
                    <a:pt x="12" y="635"/>
                  </a:lnTo>
                  <a:lnTo>
                    <a:pt x="0" y="6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3" name="Freeform 143"/>
            <p:cNvSpPr/>
            <p:nvPr/>
          </p:nvSpPr>
          <p:spPr bwMode="auto">
            <a:xfrm>
              <a:off x="2616" y="1034"/>
              <a:ext cx="247" cy="741"/>
            </a:xfrm>
            <a:custGeom>
              <a:avLst/>
              <a:gdLst>
                <a:gd name="T0" fmla="*/ 235 w 247"/>
                <a:gd name="T1" fmla="*/ 0 h 741"/>
                <a:gd name="T2" fmla="*/ 0 w 247"/>
                <a:gd name="T3" fmla="*/ 734 h 741"/>
                <a:gd name="T4" fmla="*/ 17 w 247"/>
                <a:gd name="T5" fmla="*/ 741 h 741"/>
                <a:gd name="T6" fmla="*/ 247 w 247"/>
                <a:gd name="T7" fmla="*/ 0 h 741"/>
                <a:gd name="T8" fmla="*/ 235 w 247"/>
                <a:gd name="T9" fmla="*/ 0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741">
                  <a:moveTo>
                    <a:pt x="235" y="0"/>
                  </a:moveTo>
                  <a:lnTo>
                    <a:pt x="0" y="734"/>
                  </a:lnTo>
                  <a:lnTo>
                    <a:pt x="17" y="741"/>
                  </a:lnTo>
                  <a:lnTo>
                    <a:pt x="247" y="0"/>
                  </a:lnTo>
                  <a:lnTo>
                    <a:pt x="2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4" name="Freeform 144"/>
            <p:cNvSpPr/>
            <p:nvPr/>
          </p:nvSpPr>
          <p:spPr bwMode="auto">
            <a:xfrm>
              <a:off x="3429" y="659"/>
              <a:ext cx="222" cy="431"/>
            </a:xfrm>
            <a:custGeom>
              <a:avLst/>
              <a:gdLst>
                <a:gd name="T0" fmla="*/ 208 w 222"/>
                <a:gd name="T1" fmla="*/ 0 h 431"/>
                <a:gd name="T2" fmla="*/ 0 w 222"/>
                <a:gd name="T3" fmla="*/ 424 h 431"/>
                <a:gd name="T4" fmla="*/ 9 w 222"/>
                <a:gd name="T5" fmla="*/ 431 h 431"/>
                <a:gd name="T6" fmla="*/ 222 w 222"/>
                <a:gd name="T7" fmla="*/ 0 h 431"/>
                <a:gd name="T8" fmla="*/ 208 w 222"/>
                <a:gd name="T9" fmla="*/ 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2" h="431">
                  <a:moveTo>
                    <a:pt x="208" y="0"/>
                  </a:moveTo>
                  <a:lnTo>
                    <a:pt x="0" y="424"/>
                  </a:lnTo>
                  <a:lnTo>
                    <a:pt x="9" y="431"/>
                  </a:lnTo>
                  <a:lnTo>
                    <a:pt x="222" y="0"/>
                  </a:lnTo>
                  <a:lnTo>
                    <a:pt x="20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5" name="Freeform 145"/>
            <p:cNvSpPr/>
            <p:nvPr/>
          </p:nvSpPr>
          <p:spPr bwMode="auto">
            <a:xfrm>
              <a:off x="3455" y="882"/>
              <a:ext cx="961" cy="239"/>
            </a:xfrm>
            <a:custGeom>
              <a:avLst/>
              <a:gdLst>
                <a:gd name="T0" fmla="*/ 0 w 961"/>
                <a:gd name="T1" fmla="*/ 225 h 239"/>
                <a:gd name="T2" fmla="*/ 961 w 961"/>
                <a:gd name="T3" fmla="*/ 0 h 239"/>
                <a:gd name="T4" fmla="*/ 961 w 961"/>
                <a:gd name="T5" fmla="*/ 12 h 239"/>
                <a:gd name="T6" fmla="*/ 0 w 961"/>
                <a:gd name="T7" fmla="*/ 239 h 239"/>
                <a:gd name="T8" fmla="*/ 0 w 961"/>
                <a:gd name="T9" fmla="*/ 225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1" h="239">
                  <a:moveTo>
                    <a:pt x="0" y="225"/>
                  </a:moveTo>
                  <a:lnTo>
                    <a:pt x="961" y="0"/>
                  </a:lnTo>
                  <a:lnTo>
                    <a:pt x="961" y="12"/>
                  </a:lnTo>
                  <a:lnTo>
                    <a:pt x="0" y="239"/>
                  </a:lnTo>
                  <a:lnTo>
                    <a:pt x="0" y="2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6" name="Freeform 146"/>
            <p:cNvSpPr/>
            <p:nvPr/>
          </p:nvSpPr>
          <p:spPr bwMode="auto">
            <a:xfrm>
              <a:off x="3445" y="1131"/>
              <a:ext cx="838" cy="608"/>
            </a:xfrm>
            <a:custGeom>
              <a:avLst/>
              <a:gdLst>
                <a:gd name="T0" fmla="*/ 0 w 838"/>
                <a:gd name="T1" fmla="*/ 0 h 608"/>
                <a:gd name="T2" fmla="*/ 838 w 838"/>
                <a:gd name="T3" fmla="*/ 594 h 608"/>
                <a:gd name="T4" fmla="*/ 829 w 838"/>
                <a:gd name="T5" fmla="*/ 608 h 608"/>
                <a:gd name="T6" fmla="*/ 0 w 838"/>
                <a:gd name="T7" fmla="*/ 16 h 608"/>
                <a:gd name="T8" fmla="*/ 0 w 838"/>
                <a:gd name="T9" fmla="*/ 0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8" h="608">
                  <a:moveTo>
                    <a:pt x="0" y="0"/>
                  </a:moveTo>
                  <a:lnTo>
                    <a:pt x="838" y="594"/>
                  </a:lnTo>
                  <a:lnTo>
                    <a:pt x="829" y="608"/>
                  </a:lnTo>
                  <a:lnTo>
                    <a:pt x="0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7" name="Freeform 147"/>
            <p:cNvSpPr/>
            <p:nvPr/>
          </p:nvSpPr>
          <p:spPr bwMode="auto">
            <a:xfrm>
              <a:off x="2455" y="1839"/>
              <a:ext cx="159" cy="637"/>
            </a:xfrm>
            <a:custGeom>
              <a:avLst/>
              <a:gdLst>
                <a:gd name="T0" fmla="*/ 147 w 159"/>
                <a:gd name="T1" fmla="*/ 0 h 637"/>
                <a:gd name="T2" fmla="*/ 0 w 159"/>
                <a:gd name="T3" fmla="*/ 637 h 637"/>
                <a:gd name="T4" fmla="*/ 17 w 159"/>
                <a:gd name="T5" fmla="*/ 637 h 637"/>
                <a:gd name="T6" fmla="*/ 159 w 159"/>
                <a:gd name="T7" fmla="*/ 0 h 637"/>
                <a:gd name="T8" fmla="*/ 147 w 159"/>
                <a:gd name="T9" fmla="*/ 0 h 6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637">
                  <a:moveTo>
                    <a:pt x="147" y="0"/>
                  </a:moveTo>
                  <a:lnTo>
                    <a:pt x="0" y="637"/>
                  </a:lnTo>
                  <a:lnTo>
                    <a:pt x="17" y="637"/>
                  </a:lnTo>
                  <a:lnTo>
                    <a:pt x="159" y="0"/>
                  </a:lnTo>
                  <a:lnTo>
                    <a:pt x="14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8" name="Freeform 148"/>
            <p:cNvSpPr/>
            <p:nvPr/>
          </p:nvSpPr>
          <p:spPr bwMode="auto">
            <a:xfrm>
              <a:off x="4326" y="700"/>
              <a:ext cx="107" cy="147"/>
            </a:xfrm>
            <a:custGeom>
              <a:avLst/>
              <a:gdLst>
                <a:gd name="T0" fmla="*/ 0 w 107"/>
                <a:gd name="T1" fmla="*/ 12 h 147"/>
                <a:gd name="T2" fmla="*/ 90 w 107"/>
                <a:gd name="T3" fmla="*/ 147 h 147"/>
                <a:gd name="T4" fmla="*/ 107 w 107"/>
                <a:gd name="T5" fmla="*/ 147 h 147"/>
                <a:gd name="T6" fmla="*/ 12 w 107"/>
                <a:gd name="T7" fmla="*/ 0 h 147"/>
                <a:gd name="T8" fmla="*/ 0 w 107"/>
                <a:gd name="T9" fmla="*/ 12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" h="147">
                  <a:moveTo>
                    <a:pt x="0" y="12"/>
                  </a:moveTo>
                  <a:lnTo>
                    <a:pt x="90" y="147"/>
                  </a:lnTo>
                  <a:lnTo>
                    <a:pt x="107" y="147"/>
                  </a:lnTo>
                  <a:lnTo>
                    <a:pt x="12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9" name="Freeform 149"/>
            <p:cNvSpPr/>
            <p:nvPr/>
          </p:nvSpPr>
          <p:spPr bwMode="auto">
            <a:xfrm>
              <a:off x="4475" y="882"/>
              <a:ext cx="564" cy="279"/>
            </a:xfrm>
            <a:custGeom>
              <a:avLst/>
              <a:gdLst>
                <a:gd name="T0" fmla="*/ 0 w 564"/>
                <a:gd name="T1" fmla="*/ 17 h 279"/>
                <a:gd name="T2" fmla="*/ 564 w 564"/>
                <a:gd name="T3" fmla="*/ 279 h 279"/>
                <a:gd name="T4" fmla="*/ 564 w 564"/>
                <a:gd name="T5" fmla="*/ 268 h 279"/>
                <a:gd name="T6" fmla="*/ 0 w 564"/>
                <a:gd name="T7" fmla="*/ 0 h 279"/>
                <a:gd name="T8" fmla="*/ 0 w 564"/>
                <a:gd name="T9" fmla="*/ 17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4" h="279">
                  <a:moveTo>
                    <a:pt x="0" y="17"/>
                  </a:moveTo>
                  <a:lnTo>
                    <a:pt x="564" y="279"/>
                  </a:lnTo>
                  <a:lnTo>
                    <a:pt x="564" y="268"/>
                  </a:lnTo>
                  <a:lnTo>
                    <a:pt x="0" y="0"/>
                  </a:lnTo>
                  <a:lnTo>
                    <a:pt x="0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0" name="Freeform 150"/>
            <p:cNvSpPr/>
            <p:nvPr/>
          </p:nvSpPr>
          <p:spPr bwMode="auto">
            <a:xfrm>
              <a:off x="4461" y="899"/>
              <a:ext cx="592" cy="658"/>
            </a:xfrm>
            <a:custGeom>
              <a:avLst/>
              <a:gdLst>
                <a:gd name="T0" fmla="*/ 0 w 592"/>
                <a:gd name="T1" fmla="*/ 7 h 658"/>
                <a:gd name="T2" fmla="*/ 582 w 592"/>
                <a:gd name="T3" fmla="*/ 658 h 658"/>
                <a:gd name="T4" fmla="*/ 592 w 592"/>
                <a:gd name="T5" fmla="*/ 648 h 658"/>
                <a:gd name="T6" fmla="*/ 14 w 592"/>
                <a:gd name="T7" fmla="*/ 0 h 658"/>
                <a:gd name="T8" fmla="*/ 0 w 592"/>
                <a:gd name="T9" fmla="*/ 7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658">
                  <a:moveTo>
                    <a:pt x="0" y="7"/>
                  </a:moveTo>
                  <a:lnTo>
                    <a:pt x="582" y="658"/>
                  </a:lnTo>
                  <a:lnTo>
                    <a:pt x="592" y="648"/>
                  </a:lnTo>
                  <a:lnTo>
                    <a:pt x="14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1" name="Freeform 151"/>
            <p:cNvSpPr/>
            <p:nvPr/>
          </p:nvSpPr>
          <p:spPr bwMode="auto">
            <a:xfrm>
              <a:off x="4324" y="913"/>
              <a:ext cx="123" cy="795"/>
            </a:xfrm>
            <a:custGeom>
              <a:avLst/>
              <a:gdLst>
                <a:gd name="T0" fmla="*/ 111 w 123"/>
                <a:gd name="T1" fmla="*/ 0 h 795"/>
                <a:gd name="T2" fmla="*/ 0 w 123"/>
                <a:gd name="T3" fmla="*/ 795 h 795"/>
                <a:gd name="T4" fmla="*/ 16 w 123"/>
                <a:gd name="T5" fmla="*/ 795 h 795"/>
                <a:gd name="T6" fmla="*/ 123 w 123"/>
                <a:gd name="T7" fmla="*/ 0 h 795"/>
                <a:gd name="T8" fmla="*/ 111 w 123"/>
                <a:gd name="T9" fmla="*/ 0 h 7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795">
                  <a:moveTo>
                    <a:pt x="111" y="0"/>
                  </a:moveTo>
                  <a:lnTo>
                    <a:pt x="0" y="795"/>
                  </a:lnTo>
                  <a:lnTo>
                    <a:pt x="16" y="795"/>
                  </a:lnTo>
                  <a:lnTo>
                    <a:pt x="123" y="0"/>
                  </a:lnTo>
                  <a:lnTo>
                    <a:pt x="11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2" name="Freeform 152"/>
            <p:cNvSpPr/>
            <p:nvPr/>
          </p:nvSpPr>
          <p:spPr bwMode="auto">
            <a:xfrm>
              <a:off x="4345" y="1796"/>
              <a:ext cx="424" cy="485"/>
            </a:xfrm>
            <a:custGeom>
              <a:avLst/>
              <a:gdLst>
                <a:gd name="T0" fmla="*/ 0 w 424"/>
                <a:gd name="T1" fmla="*/ 5 h 485"/>
                <a:gd name="T2" fmla="*/ 410 w 424"/>
                <a:gd name="T3" fmla="*/ 485 h 485"/>
                <a:gd name="T4" fmla="*/ 424 w 424"/>
                <a:gd name="T5" fmla="*/ 478 h 485"/>
                <a:gd name="T6" fmla="*/ 14 w 424"/>
                <a:gd name="T7" fmla="*/ 0 h 485"/>
                <a:gd name="T8" fmla="*/ 0 w 424"/>
                <a:gd name="T9" fmla="*/ 5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4" h="485">
                  <a:moveTo>
                    <a:pt x="0" y="5"/>
                  </a:moveTo>
                  <a:lnTo>
                    <a:pt x="410" y="485"/>
                  </a:lnTo>
                  <a:lnTo>
                    <a:pt x="424" y="478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3" name="Freeform 153"/>
            <p:cNvSpPr/>
            <p:nvPr/>
          </p:nvSpPr>
          <p:spPr bwMode="auto">
            <a:xfrm>
              <a:off x="2477" y="2518"/>
              <a:ext cx="414" cy="308"/>
            </a:xfrm>
            <a:custGeom>
              <a:avLst/>
              <a:gdLst>
                <a:gd name="T0" fmla="*/ 0 w 414"/>
                <a:gd name="T1" fmla="*/ 7 h 308"/>
                <a:gd name="T2" fmla="*/ 402 w 414"/>
                <a:gd name="T3" fmla="*/ 308 h 308"/>
                <a:gd name="T4" fmla="*/ 414 w 414"/>
                <a:gd name="T5" fmla="*/ 299 h 308"/>
                <a:gd name="T6" fmla="*/ 9 w 414"/>
                <a:gd name="T7" fmla="*/ 0 h 308"/>
                <a:gd name="T8" fmla="*/ 0 w 414"/>
                <a:gd name="T9" fmla="*/ 7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4" h="308">
                  <a:moveTo>
                    <a:pt x="0" y="7"/>
                  </a:moveTo>
                  <a:lnTo>
                    <a:pt x="402" y="308"/>
                  </a:lnTo>
                  <a:lnTo>
                    <a:pt x="414" y="299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4" name="Freeform 154"/>
            <p:cNvSpPr/>
            <p:nvPr/>
          </p:nvSpPr>
          <p:spPr bwMode="auto">
            <a:xfrm>
              <a:off x="4994" y="1621"/>
              <a:ext cx="80" cy="885"/>
            </a:xfrm>
            <a:custGeom>
              <a:avLst/>
              <a:gdLst>
                <a:gd name="T0" fmla="*/ 73 w 80"/>
                <a:gd name="T1" fmla="*/ 0 h 885"/>
                <a:gd name="T2" fmla="*/ 0 w 80"/>
                <a:gd name="T3" fmla="*/ 885 h 885"/>
                <a:gd name="T4" fmla="*/ 9 w 80"/>
                <a:gd name="T5" fmla="*/ 885 h 885"/>
                <a:gd name="T6" fmla="*/ 80 w 80"/>
                <a:gd name="T7" fmla="*/ 0 h 885"/>
                <a:gd name="T8" fmla="*/ 73 w 80"/>
                <a:gd name="T9" fmla="*/ 0 h 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885">
                  <a:moveTo>
                    <a:pt x="73" y="0"/>
                  </a:moveTo>
                  <a:lnTo>
                    <a:pt x="0" y="885"/>
                  </a:lnTo>
                  <a:lnTo>
                    <a:pt x="9" y="885"/>
                  </a:lnTo>
                  <a:lnTo>
                    <a:pt x="80" y="0"/>
                  </a:lnTo>
                  <a:lnTo>
                    <a:pt x="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5" name="Freeform 155"/>
            <p:cNvSpPr/>
            <p:nvPr/>
          </p:nvSpPr>
          <p:spPr bwMode="auto">
            <a:xfrm>
              <a:off x="5022" y="2104"/>
              <a:ext cx="355" cy="412"/>
            </a:xfrm>
            <a:custGeom>
              <a:avLst/>
              <a:gdLst>
                <a:gd name="T0" fmla="*/ 0 w 355"/>
                <a:gd name="T1" fmla="*/ 405 h 412"/>
                <a:gd name="T2" fmla="*/ 344 w 355"/>
                <a:gd name="T3" fmla="*/ 0 h 412"/>
                <a:gd name="T4" fmla="*/ 355 w 355"/>
                <a:gd name="T5" fmla="*/ 7 h 412"/>
                <a:gd name="T6" fmla="*/ 10 w 355"/>
                <a:gd name="T7" fmla="*/ 412 h 412"/>
                <a:gd name="T8" fmla="*/ 0 w 355"/>
                <a:gd name="T9" fmla="*/ 405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5" h="412">
                  <a:moveTo>
                    <a:pt x="0" y="405"/>
                  </a:moveTo>
                  <a:lnTo>
                    <a:pt x="344" y="0"/>
                  </a:lnTo>
                  <a:lnTo>
                    <a:pt x="355" y="7"/>
                  </a:lnTo>
                  <a:lnTo>
                    <a:pt x="10" y="412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6" name="Freeform 156"/>
            <p:cNvSpPr/>
            <p:nvPr/>
          </p:nvSpPr>
          <p:spPr bwMode="auto">
            <a:xfrm>
              <a:off x="4788" y="2310"/>
              <a:ext cx="184" cy="213"/>
            </a:xfrm>
            <a:custGeom>
              <a:avLst/>
              <a:gdLst>
                <a:gd name="T0" fmla="*/ 0 w 184"/>
                <a:gd name="T1" fmla="*/ 7 h 213"/>
                <a:gd name="T2" fmla="*/ 177 w 184"/>
                <a:gd name="T3" fmla="*/ 213 h 213"/>
                <a:gd name="T4" fmla="*/ 184 w 184"/>
                <a:gd name="T5" fmla="*/ 201 h 213"/>
                <a:gd name="T6" fmla="*/ 12 w 184"/>
                <a:gd name="T7" fmla="*/ 0 h 213"/>
                <a:gd name="T8" fmla="*/ 0 w 184"/>
                <a:gd name="T9" fmla="*/ 7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4" h="213">
                  <a:moveTo>
                    <a:pt x="0" y="7"/>
                  </a:moveTo>
                  <a:lnTo>
                    <a:pt x="177" y="213"/>
                  </a:lnTo>
                  <a:lnTo>
                    <a:pt x="184" y="201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7" name="Freeform 157"/>
            <p:cNvSpPr/>
            <p:nvPr/>
          </p:nvSpPr>
          <p:spPr bwMode="auto">
            <a:xfrm>
              <a:off x="4729" y="2575"/>
              <a:ext cx="253" cy="414"/>
            </a:xfrm>
            <a:custGeom>
              <a:avLst/>
              <a:gdLst>
                <a:gd name="T0" fmla="*/ 246 w 253"/>
                <a:gd name="T1" fmla="*/ 0 h 414"/>
                <a:gd name="T2" fmla="*/ 0 w 253"/>
                <a:gd name="T3" fmla="*/ 398 h 414"/>
                <a:gd name="T4" fmla="*/ 0 w 253"/>
                <a:gd name="T5" fmla="*/ 414 h 414"/>
                <a:gd name="T6" fmla="*/ 253 w 253"/>
                <a:gd name="T7" fmla="*/ 10 h 414"/>
                <a:gd name="T8" fmla="*/ 246 w 253"/>
                <a:gd name="T9" fmla="*/ 0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3" h="414">
                  <a:moveTo>
                    <a:pt x="246" y="0"/>
                  </a:moveTo>
                  <a:lnTo>
                    <a:pt x="0" y="398"/>
                  </a:lnTo>
                  <a:lnTo>
                    <a:pt x="0" y="414"/>
                  </a:lnTo>
                  <a:lnTo>
                    <a:pt x="253" y="10"/>
                  </a:lnTo>
                  <a:lnTo>
                    <a:pt x="24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8" name="Freeform 158"/>
            <p:cNvSpPr/>
            <p:nvPr/>
          </p:nvSpPr>
          <p:spPr bwMode="auto">
            <a:xfrm>
              <a:off x="4018" y="2554"/>
              <a:ext cx="943" cy="324"/>
            </a:xfrm>
            <a:custGeom>
              <a:avLst/>
              <a:gdLst>
                <a:gd name="T0" fmla="*/ 0 w 943"/>
                <a:gd name="T1" fmla="*/ 312 h 324"/>
                <a:gd name="T2" fmla="*/ 943 w 943"/>
                <a:gd name="T3" fmla="*/ 0 h 324"/>
                <a:gd name="T4" fmla="*/ 943 w 943"/>
                <a:gd name="T5" fmla="*/ 14 h 324"/>
                <a:gd name="T6" fmla="*/ 0 w 943"/>
                <a:gd name="T7" fmla="*/ 324 h 324"/>
                <a:gd name="T8" fmla="*/ 0 w 943"/>
                <a:gd name="T9" fmla="*/ 312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3" h="324">
                  <a:moveTo>
                    <a:pt x="0" y="312"/>
                  </a:moveTo>
                  <a:lnTo>
                    <a:pt x="943" y="0"/>
                  </a:lnTo>
                  <a:lnTo>
                    <a:pt x="943" y="14"/>
                  </a:lnTo>
                  <a:lnTo>
                    <a:pt x="0" y="324"/>
                  </a:lnTo>
                  <a:lnTo>
                    <a:pt x="0" y="3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9" name="Freeform 159"/>
            <p:cNvSpPr/>
            <p:nvPr/>
          </p:nvSpPr>
          <p:spPr bwMode="auto">
            <a:xfrm>
              <a:off x="2938" y="2866"/>
              <a:ext cx="671" cy="607"/>
            </a:xfrm>
            <a:custGeom>
              <a:avLst/>
              <a:gdLst>
                <a:gd name="T0" fmla="*/ 0 w 671"/>
                <a:gd name="T1" fmla="*/ 7 h 607"/>
                <a:gd name="T2" fmla="*/ 661 w 671"/>
                <a:gd name="T3" fmla="*/ 607 h 607"/>
                <a:gd name="T4" fmla="*/ 671 w 671"/>
                <a:gd name="T5" fmla="*/ 607 h 607"/>
                <a:gd name="T6" fmla="*/ 12 w 671"/>
                <a:gd name="T7" fmla="*/ 0 h 607"/>
                <a:gd name="T8" fmla="*/ 0 w 671"/>
                <a:gd name="T9" fmla="*/ 7 h 6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1" h="607">
                  <a:moveTo>
                    <a:pt x="0" y="7"/>
                  </a:moveTo>
                  <a:lnTo>
                    <a:pt x="661" y="607"/>
                  </a:lnTo>
                  <a:lnTo>
                    <a:pt x="671" y="607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0" name="Freeform 160"/>
            <p:cNvSpPr/>
            <p:nvPr/>
          </p:nvSpPr>
          <p:spPr bwMode="auto">
            <a:xfrm>
              <a:off x="4546" y="3001"/>
              <a:ext cx="507" cy="299"/>
            </a:xfrm>
            <a:custGeom>
              <a:avLst/>
              <a:gdLst>
                <a:gd name="T0" fmla="*/ 0 w 507"/>
                <a:gd name="T1" fmla="*/ 292 h 299"/>
                <a:gd name="T2" fmla="*/ 500 w 507"/>
                <a:gd name="T3" fmla="*/ 0 h 299"/>
                <a:gd name="T4" fmla="*/ 507 w 507"/>
                <a:gd name="T5" fmla="*/ 12 h 299"/>
                <a:gd name="T6" fmla="*/ 5 w 507"/>
                <a:gd name="T7" fmla="*/ 299 h 299"/>
                <a:gd name="T8" fmla="*/ 0 w 507"/>
                <a:gd name="T9" fmla="*/ 292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99">
                  <a:moveTo>
                    <a:pt x="0" y="292"/>
                  </a:moveTo>
                  <a:lnTo>
                    <a:pt x="500" y="0"/>
                  </a:lnTo>
                  <a:lnTo>
                    <a:pt x="507" y="12"/>
                  </a:lnTo>
                  <a:lnTo>
                    <a:pt x="5" y="299"/>
                  </a:lnTo>
                  <a:lnTo>
                    <a:pt x="0" y="2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1" name="Freeform 161"/>
            <p:cNvSpPr/>
            <p:nvPr/>
          </p:nvSpPr>
          <p:spPr bwMode="auto">
            <a:xfrm>
              <a:off x="3658" y="3314"/>
              <a:ext cx="831" cy="187"/>
            </a:xfrm>
            <a:custGeom>
              <a:avLst/>
              <a:gdLst>
                <a:gd name="T0" fmla="*/ 0 w 831"/>
                <a:gd name="T1" fmla="*/ 173 h 187"/>
                <a:gd name="T2" fmla="*/ 831 w 831"/>
                <a:gd name="T3" fmla="*/ 0 h 187"/>
                <a:gd name="T4" fmla="*/ 831 w 831"/>
                <a:gd name="T5" fmla="*/ 12 h 187"/>
                <a:gd name="T6" fmla="*/ 10 w 831"/>
                <a:gd name="T7" fmla="*/ 187 h 187"/>
                <a:gd name="T8" fmla="*/ 0 w 831"/>
                <a:gd name="T9" fmla="*/ 173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1" h="187">
                  <a:moveTo>
                    <a:pt x="0" y="173"/>
                  </a:moveTo>
                  <a:lnTo>
                    <a:pt x="831" y="0"/>
                  </a:lnTo>
                  <a:lnTo>
                    <a:pt x="831" y="12"/>
                  </a:lnTo>
                  <a:lnTo>
                    <a:pt x="10" y="187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2" name="Oval 162"/>
            <p:cNvSpPr>
              <a:spLocks noChangeArrowheads="1"/>
            </p:cNvSpPr>
            <p:nvPr/>
          </p:nvSpPr>
          <p:spPr bwMode="auto">
            <a:xfrm>
              <a:off x="5107" y="1699"/>
              <a:ext cx="67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3" name="Freeform 163"/>
            <p:cNvSpPr/>
            <p:nvPr/>
          </p:nvSpPr>
          <p:spPr bwMode="auto">
            <a:xfrm>
              <a:off x="2640" y="1140"/>
              <a:ext cx="746" cy="644"/>
            </a:xfrm>
            <a:custGeom>
              <a:avLst/>
              <a:gdLst>
                <a:gd name="T0" fmla="*/ 0 w 746"/>
                <a:gd name="T1" fmla="*/ 635 h 644"/>
                <a:gd name="T2" fmla="*/ 739 w 746"/>
                <a:gd name="T3" fmla="*/ 0 h 644"/>
                <a:gd name="T4" fmla="*/ 746 w 746"/>
                <a:gd name="T5" fmla="*/ 10 h 644"/>
                <a:gd name="T6" fmla="*/ 12 w 746"/>
                <a:gd name="T7" fmla="*/ 644 h 644"/>
                <a:gd name="T8" fmla="*/ 0 w 746"/>
                <a:gd name="T9" fmla="*/ 635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6" h="644">
                  <a:moveTo>
                    <a:pt x="0" y="635"/>
                  </a:moveTo>
                  <a:lnTo>
                    <a:pt x="739" y="0"/>
                  </a:lnTo>
                  <a:lnTo>
                    <a:pt x="746" y="10"/>
                  </a:lnTo>
                  <a:lnTo>
                    <a:pt x="12" y="644"/>
                  </a:lnTo>
                  <a:lnTo>
                    <a:pt x="0" y="6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4" name="Freeform 164"/>
            <p:cNvSpPr/>
            <p:nvPr/>
          </p:nvSpPr>
          <p:spPr bwMode="auto">
            <a:xfrm>
              <a:off x="2612" y="1839"/>
              <a:ext cx="298" cy="966"/>
            </a:xfrm>
            <a:custGeom>
              <a:avLst/>
              <a:gdLst>
                <a:gd name="T0" fmla="*/ 0 w 298"/>
                <a:gd name="T1" fmla="*/ 7 h 966"/>
                <a:gd name="T2" fmla="*/ 286 w 298"/>
                <a:gd name="T3" fmla="*/ 966 h 966"/>
                <a:gd name="T4" fmla="*/ 298 w 298"/>
                <a:gd name="T5" fmla="*/ 959 h 966"/>
                <a:gd name="T6" fmla="*/ 11 w 298"/>
                <a:gd name="T7" fmla="*/ 0 h 966"/>
                <a:gd name="T8" fmla="*/ 0 w 298"/>
                <a:gd name="T9" fmla="*/ 7 h 9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966">
                  <a:moveTo>
                    <a:pt x="0" y="7"/>
                  </a:moveTo>
                  <a:lnTo>
                    <a:pt x="286" y="966"/>
                  </a:lnTo>
                  <a:lnTo>
                    <a:pt x="298" y="959"/>
                  </a:lnTo>
                  <a:lnTo>
                    <a:pt x="11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5" name="Freeform 165"/>
            <p:cNvSpPr/>
            <p:nvPr/>
          </p:nvSpPr>
          <p:spPr bwMode="auto">
            <a:xfrm>
              <a:off x="3983" y="2116"/>
              <a:ext cx="232" cy="720"/>
            </a:xfrm>
            <a:custGeom>
              <a:avLst/>
              <a:gdLst>
                <a:gd name="T0" fmla="*/ 222 w 232"/>
                <a:gd name="T1" fmla="*/ 0 h 720"/>
                <a:gd name="T2" fmla="*/ 0 w 232"/>
                <a:gd name="T3" fmla="*/ 720 h 720"/>
                <a:gd name="T4" fmla="*/ 12 w 232"/>
                <a:gd name="T5" fmla="*/ 720 h 720"/>
                <a:gd name="T6" fmla="*/ 232 w 232"/>
                <a:gd name="T7" fmla="*/ 7 h 720"/>
                <a:gd name="T8" fmla="*/ 222 w 232"/>
                <a:gd name="T9" fmla="*/ 0 h 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2" h="720">
                  <a:moveTo>
                    <a:pt x="222" y="0"/>
                  </a:moveTo>
                  <a:lnTo>
                    <a:pt x="0" y="720"/>
                  </a:lnTo>
                  <a:lnTo>
                    <a:pt x="12" y="720"/>
                  </a:lnTo>
                  <a:lnTo>
                    <a:pt x="232" y="7"/>
                  </a:lnTo>
                  <a:lnTo>
                    <a:pt x="22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6" name="Freeform 166"/>
            <p:cNvSpPr/>
            <p:nvPr/>
          </p:nvSpPr>
          <p:spPr bwMode="auto">
            <a:xfrm>
              <a:off x="2896" y="1003"/>
              <a:ext cx="478" cy="118"/>
            </a:xfrm>
            <a:custGeom>
              <a:avLst/>
              <a:gdLst>
                <a:gd name="T0" fmla="*/ 0 w 478"/>
                <a:gd name="T1" fmla="*/ 14 h 118"/>
                <a:gd name="T2" fmla="*/ 478 w 478"/>
                <a:gd name="T3" fmla="*/ 118 h 118"/>
                <a:gd name="T4" fmla="*/ 478 w 478"/>
                <a:gd name="T5" fmla="*/ 104 h 118"/>
                <a:gd name="T6" fmla="*/ 7 w 478"/>
                <a:gd name="T7" fmla="*/ 0 h 118"/>
                <a:gd name="T8" fmla="*/ 0 w 478"/>
                <a:gd name="T9" fmla="*/ 14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118">
                  <a:moveTo>
                    <a:pt x="0" y="14"/>
                  </a:moveTo>
                  <a:lnTo>
                    <a:pt x="478" y="118"/>
                  </a:lnTo>
                  <a:lnTo>
                    <a:pt x="478" y="104"/>
                  </a:lnTo>
                  <a:lnTo>
                    <a:pt x="7" y="0"/>
                  </a:lnTo>
                  <a:lnTo>
                    <a:pt x="0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7" name="Freeform 167"/>
            <p:cNvSpPr/>
            <p:nvPr/>
          </p:nvSpPr>
          <p:spPr bwMode="auto">
            <a:xfrm>
              <a:off x="4366" y="1592"/>
              <a:ext cx="689" cy="164"/>
            </a:xfrm>
            <a:custGeom>
              <a:avLst/>
              <a:gdLst>
                <a:gd name="T0" fmla="*/ 0 w 689"/>
                <a:gd name="T1" fmla="*/ 152 h 164"/>
                <a:gd name="T2" fmla="*/ 682 w 689"/>
                <a:gd name="T3" fmla="*/ 0 h 164"/>
                <a:gd name="T4" fmla="*/ 689 w 689"/>
                <a:gd name="T5" fmla="*/ 12 h 164"/>
                <a:gd name="T6" fmla="*/ 0 w 689"/>
                <a:gd name="T7" fmla="*/ 164 h 164"/>
                <a:gd name="T8" fmla="*/ 0 w 689"/>
                <a:gd name="T9" fmla="*/ 152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164">
                  <a:moveTo>
                    <a:pt x="0" y="152"/>
                  </a:moveTo>
                  <a:lnTo>
                    <a:pt x="682" y="0"/>
                  </a:lnTo>
                  <a:lnTo>
                    <a:pt x="689" y="12"/>
                  </a:lnTo>
                  <a:lnTo>
                    <a:pt x="0" y="164"/>
                  </a:lnTo>
                  <a:lnTo>
                    <a:pt x="0" y="1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8" name="Freeform 168"/>
            <p:cNvSpPr/>
            <p:nvPr/>
          </p:nvSpPr>
          <p:spPr bwMode="auto">
            <a:xfrm>
              <a:off x="3995" y="2899"/>
              <a:ext cx="499" cy="396"/>
            </a:xfrm>
            <a:custGeom>
              <a:avLst/>
              <a:gdLst>
                <a:gd name="T0" fmla="*/ 0 w 499"/>
                <a:gd name="T1" fmla="*/ 5 h 396"/>
                <a:gd name="T2" fmla="*/ 499 w 499"/>
                <a:gd name="T3" fmla="*/ 396 h 396"/>
                <a:gd name="T4" fmla="*/ 499 w 499"/>
                <a:gd name="T5" fmla="*/ 384 h 396"/>
                <a:gd name="T6" fmla="*/ 14 w 499"/>
                <a:gd name="T7" fmla="*/ 0 h 396"/>
                <a:gd name="T8" fmla="*/ 0 w 499"/>
                <a:gd name="T9" fmla="*/ 5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9" h="396">
                  <a:moveTo>
                    <a:pt x="0" y="5"/>
                  </a:moveTo>
                  <a:lnTo>
                    <a:pt x="499" y="396"/>
                  </a:lnTo>
                  <a:lnTo>
                    <a:pt x="499" y="384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9" name="Freeform 169"/>
            <p:cNvSpPr/>
            <p:nvPr/>
          </p:nvSpPr>
          <p:spPr bwMode="auto">
            <a:xfrm>
              <a:off x="3651" y="2918"/>
              <a:ext cx="306" cy="547"/>
            </a:xfrm>
            <a:custGeom>
              <a:avLst/>
              <a:gdLst>
                <a:gd name="T0" fmla="*/ 0 w 306"/>
                <a:gd name="T1" fmla="*/ 540 h 547"/>
                <a:gd name="T2" fmla="*/ 294 w 306"/>
                <a:gd name="T3" fmla="*/ 0 h 547"/>
                <a:gd name="T4" fmla="*/ 306 w 306"/>
                <a:gd name="T5" fmla="*/ 0 h 547"/>
                <a:gd name="T6" fmla="*/ 10 w 306"/>
                <a:gd name="T7" fmla="*/ 547 h 547"/>
                <a:gd name="T8" fmla="*/ 0 w 306"/>
                <a:gd name="T9" fmla="*/ 540 h 5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6" h="547">
                  <a:moveTo>
                    <a:pt x="0" y="540"/>
                  </a:moveTo>
                  <a:lnTo>
                    <a:pt x="294" y="0"/>
                  </a:lnTo>
                  <a:lnTo>
                    <a:pt x="306" y="0"/>
                  </a:lnTo>
                  <a:lnTo>
                    <a:pt x="10" y="547"/>
                  </a:lnTo>
                  <a:lnTo>
                    <a:pt x="0" y="5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0" name="Rectangle 170"/>
            <p:cNvSpPr>
              <a:spLocks noChangeArrowheads="1"/>
            </p:cNvSpPr>
            <p:nvPr/>
          </p:nvSpPr>
          <p:spPr bwMode="auto">
            <a:xfrm>
              <a:off x="2910" y="2881"/>
              <a:ext cx="9" cy="30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1" name="Freeform 171"/>
            <p:cNvSpPr/>
            <p:nvPr/>
          </p:nvSpPr>
          <p:spPr bwMode="auto">
            <a:xfrm>
              <a:off x="3334" y="2109"/>
              <a:ext cx="611" cy="741"/>
            </a:xfrm>
            <a:custGeom>
              <a:avLst/>
              <a:gdLst>
                <a:gd name="T0" fmla="*/ 0 w 611"/>
                <a:gd name="T1" fmla="*/ 7 h 741"/>
                <a:gd name="T2" fmla="*/ 599 w 611"/>
                <a:gd name="T3" fmla="*/ 741 h 741"/>
                <a:gd name="T4" fmla="*/ 611 w 611"/>
                <a:gd name="T5" fmla="*/ 736 h 741"/>
                <a:gd name="T6" fmla="*/ 12 w 611"/>
                <a:gd name="T7" fmla="*/ 0 h 741"/>
                <a:gd name="T8" fmla="*/ 0 w 611"/>
                <a:gd name="T9" fmla="*/ 7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741">
                  <a:moveTo>
                    <a:pt x="0" y="7"/>
                  </a:moveTo>
                  <a:lnTo>
                    <a:pt x="599" y="741"/>
                  </a:lnTo>
                  <a:lnTo>
                    <a:pt x="611" y="736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526" name="TextBox 76">
            <a:extLst>
              <a:ext uri="{FF2B5EF4-FFF2-40B4-BE49-F238E27FC236}">
                <a16:creationId xmlns:a16="http://schemas.microsoft.com/office/drawing/2014/main" id="{227D35C8-A03F-4E8D-8213-9F6DBD150A5D}"/>
              </a:ext>
            </a:extLst>
          </p:cNvPr>
          <p:cNvSpPr txBox="1"/>
          <p:nvPr/>
        </p:nvSpPr>
        <p:spPr>
          <a:xfrm>
            <a:off x="5490705" y="219018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数学模型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7" name="文本框 526">
            <a:extLst>
              <a:ext uri="{FF2B5EF4-FFF2-40B4-BE49-F238E27FC236}">
                <a16:creationId xmlns:a16="http://schemas.microsoft.com/office/drawing/2014/main" id="{65E94CA4-8264-494F-971E-C0C3C5A4DA32}"/>
              </a:ext>
            </a:extLst>
          </p:cNvPr>
          <p:cNvSpPr txBox="1"/>
          <p:nvPr/>
        </p:nvSpPr>
        <p:spPr>
          <a:xfrm>
            <a:off x="4498003" y="531991"/>
            <a:ext cx="3195994" cy="2819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HISTARY</a:t>
            </a:r>
          </a:p>
        </p:txBody>
      </p:sp>
      <p:grpSp>
        <p:nvGrpSpPr>
          <p:cNvPr id="528" name="组合 527">
            <a:extLst>
              <a:ext uri="{FF2B5EF4-FFF2-40B4-BE49-F238E27FC236}">
                <a16:creationId xmlns:a16="http://schemas.microsoft.com/office/drawing/2014/main" id="{FB66C0C8-264B-4A75-9494-B04C4B93D363}"/>
              </a:ext>
            </a:extLst>
          </p:cNvPr>
          <p:cNvGrpSpPr/>
          <p:nvPr/>
        </p:nvGrpSpPr>
        <p:grpSpPr>
          <a:xfrm>
            <a:off x="5855851" y="833240"/>
            <a:ext cx="480299" cy="105326"/>
            <a:chOff x="8818080" y="2020666"/>
            <a:chExt cx="636007" cy="0"/>
          </a:xfrm>
        </p:grpSpPr>
        <p:cxnSp>
          <p:nvCxnSpPr>
            <p:cNvPr id="530" name="直接连接符 529">
              <a:extLst>
                <a:ext uri="{FF2B5EF4-FFF2-40B4-BE49-F238E27FC236}">
                  <a16:creationId xmlns:a16="http://schemas.microsoft.com/office/drawing/2014/main" id="{21D4BF5D-2C91-4A19-896F-AE946BC7FB76}"/>
                </a:ext>
              </a:extLst>
            </p:cNvPr>
            <p:cNvCxnSpPr/>
            <p:nvPr/>
          </p:nvCxnSpPr>
          <p:spPr>
            <a:xfrm>
              <a:off x="8818080" y="2020666"/>
              <a:ext cx="175500" cy="0"/>
            </a:xfrm>
            <a:prstGeom prst="line">
              <a:avLst/>
            </a:prstGeom>
            <a:ln w="25400">
              <a:solidFill>
                <a:srgbClr val="F6A2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1" name="直接连接符 530">
              <a:extLst>
                <a:ext uri="{FF2B5EF4-FFF2-40B4-BE49-F238E27FC236}">
                  <a16:creationId xmlns:a16="http://schemas.microsoft.com/office/drawing/2014/main" id="{12A04D9E-7AE9-4504-89ED-15389616EA20}"/>
                </a:ext>
              </a:extLst>
            </p:cNvPr>
            <p:cNvCxnSpPr/>
            <p:nvPr/>
          </p:nvCxnSpPr>
          <p:spPr>
            <a:xfrm>
              <a:off x="9048334" y="2020666"/>
              <a:ext cx="175500" cy="0"/>
            </a:xfrm>
            <a:prstGeom prst="line">
              <a:avLst/>
            </a:prstGeom>
            <a:ln w="25400">
              <a:solidFill>
                <a:srgbClr val="248C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2" name="直接连接符 531">
              <a:extLst>
                <a:ext uri="{FF2B5EF4-FFF2-40B4-BE49-F238E27FC236}">
                  <a16:creationId xmlns:a16="http://schemas.microsoft.com/office/drawing/2014/main" id="{35104CDD-349B-40C0-9598-881CA242C9C1}"/>
                </a:ext>
              </a:extLst>
            </p:cNvPr>
            <p:cNvCxnSpPr/>
            <p:nvPr/>
          </p:nvCxnSpPr>
          <p:spPr>
            <a:xfrm>
              <a:off x="9278587" y="2020666"/>
              <a:ext cx="175500" cy="0"/>
            </a:xfrm>
            <a:prstGeom prst="line">
              <a:avLst/>
            </a:prstGeom>
            <a:ln w="25400">
              <a:solidFill>
                <a:srgbClr val="F6A2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18" name="矩形 517">
                <a:extLst>
                  <a:ext uri="{FF2B5EF4-FFF2-40B4-BE49-F238E27FC236}">
                    <a16:creationId xmlns:a16="http://schemas.microsoft.com/office/drawing/2014/main" id="{8F692627-2CB1-4825-B91B-259811B8E498}"/>
                  </a:ext>
                </a:extLst>
              </p:cNvPr>
              <p:cNvSpPr/>
              <p:nvPr/>
            </p:nvSpPr>
            <p:spPr>
              <a:xfrm>
                <a:off x="501386" y="1368080"/>
                <a:ext cx="4288353" cy="1323439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>
                  <a:spcBef>
                    <a:spcPct val="0"/>
                  </a:spcBef>
                </a:pPr>
                <a:r>
                  <a:rPr lang="zh-CN" altLang="en-US" sz="4000" b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mbria Math" panose="02040503050406030204" pitchFamily="18" charset="0"/>
                    <a:ea typeface="微软雅黑" panose="020B0503020204020204" pitchFamily="34" charset="-122"/>
                  </a:rPr>
                  <a:t>对于前馈神经网络</a:t>
                </a:r>
                <a:endParaRPr lang="en-US" altLang="zh-CN" sz="4000" b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mbria Math" panose="02040503050406030204" pitchFamily="18" charset="0"/>
                  <a:ea typeface="微软雅黑" panose="020B0503020204020204" pitchFamily="34" charset="-122"/>
                </a:endParaRPr>
              </a:p>
              <a:p>
                <a:pPr algn="ctr">
                  <a:spcBef>
                    <a:spcPct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altLang="zh-CN" sz="40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accPr>
                        <m:e>
                          <m:r>
                            <a:rPr lang="en-US" altLang="zh-CN" sz="40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𝑦</m:t>
                          </m:r>
                        </m:e>
                      </m:acc>
                      <m:r>
                        <a:rPr lang="en-US" altLang="zh-CN" sz="40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r>
                        <a:rPr lang="en-US" altLang="zh-CN" sz="40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𝑓</m:t>
                      </m:r>
                      <m:r>
                        <a:rPr lang="en-US" altLang="zh-CN" sz="40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US" altLang="zh-CN" sz="40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accPr>
                        <m:e>
                          <m:r>
                            <a:rPr lang="en-US" altLang="zh-CN" sz="40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𝑥</m:t>
                          </m:r>
                        </m:e>
                      </m:acc>
                      <m:r>
                        <a:rPr lang="en-US" altLang="zh-CN" sz="40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)</m:t>
                      </m:r>
                    </m:oMath>
                  </m:oMathPara>
                </a14:m>
                <a:endParaRPr lang="en-US" altLang="zh-CN" sz="4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518" name="矩形 517">
                <a:extLst>
                  <a:ext uri="{FF2B5EF4-FFF2-40B4-BE49-F238E27FC236}">
                    <a16:creationId xmlns:a16="http://schemas.microsoft.com/office/drawing/2014/main" id="{8F692627-2CB1-4825-B91B-259811B8E4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386" y="1368080"/>
                <a:ext cx="4288353" cy="1323439"/>
              </a:xfrm>
              <a:prstGeom prst="rect">
                <a:avLst/>
              </a:prstGeom>
              <a:blipFill>
                <a:blip r:embed="rId3"/>
                <a:stretch>
                  <a:fillRect l="-4403" t="-8257" r="-42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椭圆 1">
            <a:extLst>
              <a:ext uri="{FF2B5EF4-FFF2-40B4-BE49-F238E27FC236}">
                <a16:creationId xmlns:a16="http://schemas.microsoft.com/office/drawing/2014/main" id="{CD0D1E9E-0152-44DF-B895-8A19E3FF414C}"/>
              </a:ext>
            </a:extLst>
          </p:cNvPr>
          <p:cNvSpPr/>
          <p:nvPr/>
        </p:nvSpPr>
        <p:spPr>
          <a:xfrm>
            <a:off x="7549849" y="2036550"/>
            <a:ext cx="336885" cy="336885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20" name="椭圆 519">
            <a:extLst>
              <a:ext uri="{FF2B5EF4-FFF2-40B4-BE49-F238E27FC236}">
                <a16:creationId xmlns:a16="http://schemas.microsoft.com/office/drawing/2014/main" id="{C0650353-C6CE-40DE-B8DD-39712BB7E53F}"/>
              </a:ext>
            </a:extLst>
          </p:cNvPr>
          <p:cNvSpPr/>
          <p:nvPr/>
        </p:nvSpPr>
        <p:spPr>
          <a:xfrm>
            <a:off x="7549849" y="2529827"/>
            <a:ext cx="336885" cy="336885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21" name="椭圆 520">
            <a:extLst>
              <a:ext uri="{FF2B5EF4-FFF2-40B4-BE49-F238E27FC236}">
                <a16:creationId xmlns:a16="http://schemas.microsoft.com/office/drawing/2014/main" id="{3D3A5737-D057-46FE-A99F-1E2E56D74984}"/>
              </a:ext>
            </a:extLst>
          </p:cNvPr>
          <p:cNvSpPr/>
          <p:nvPr/>
        </p:nvSpPr>
        <p:spPr>
          <a:xfrm>
            <a:off x="7549849" y="3023104"/>
            <a:ext cx="336885" cy="336885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23" name="椭圆 522">
            <a:extLst>
              <a:ext uri="{FF2B5EF4-FFF2-40B4-BE49-F238E27FC236}">
                <a16:creationId xmlns:a16="http://schemas.microsoft.com/office/drawing/2014/main" id="{A9C61624-C1CF-4E2C-8D8F-64B32DCB9814}"/>
              </a:ext>
            </a:extLst>
          </p:cNvPr>
          <p:cNvSpPr/>
          <p:nvPr/>
        </p:nvSpPr>
        <p:spPr>
          <a:xfrm>
            <a:off x="7549849" y="3516856"/>
            <a:ext cx="336885" cy="336885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24" name="椭圆 523">
            <a:extLst>
              <a:ext uri="{FF2B5EF4-FFF2-40B4-BE49-F238E27FC236}">
                <a16:creationId xmlns:a16="http://schemas.microsoft.com/office/drawing/2014/main" id="{E875E2A1-6D58-44B8-94F3-45C189C9B1B1}"/>
              </a:ext>
            </a:extLst>
          </p:cNvPr>
          <p:cNvSpPr/>
          <p:nvPr/>
        </p:nvSpPr>
        <p:spPr>
          <a:xfrm>
            <a:off x="7549849" y="4010133"/>
            <a:ext cx="336885" cy="336885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25" name="椭圆 524">
            <a:extLst>
              <a:ext uri="{FF2B5EF4-FFF2-40B4-BE49-F238E27FC236}">
                <a16:creationId xmlns:a16="http://schemas.microsoft.com/office/drawing/2014/main" id="{0083A4C5-1910-4BDF-8E3C-15E74DAE8996}"/>
              </a:ext>
            </a:extLst>
          </p:cNvPr>
          <p:cNvSpPr/>
          <p:nvPr/>
        </p:nvSpPr>
        <p:spPr>
          <a:xfrm>
            <a:off x="7549849" y="4503410"/>
            <a:ext cx="336885" cy="336885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29" name="椭圆 528">
            <a:extLst>
              <a:ext uri="{FF2B5EF4-FFF2-40B4-BE49-F238E27FC236}">
                <a16:creationId xmlns:a16="http://schemas.microsoft.com/office/drawing/2014/main" id="{24E0B91E-CFE7-4A07-AA26-1F16E349C037}"/>
              </a:ext>
            </a:extLst>
          </p:cNvPr>
          <p:cNvSpPr/>
          <p:nvPr/>
        </p:nvSpPr>
        <p:spPr>
          <a:xfrm>
            <a:off x="9338544" y="3179971"/>
            <a:ext cx="336885" cy="336885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33" name="椭圆 532">
            <a:extLst>
              <a:ext uri="{FF2B5EF4-FFF2-40B4-BE49-F238E27FC236}">
                <a16:creationId xmlns:a16="http://schemas.microsoft.com/office/drawing/2014/main" id="{531AC0EE-D10D-49AE-B732-F4CCE8870E07}"/>
              </a:ext>
            </a:extLst>
          </p:cNvPr>
          <p:cNvSpPr/>
          <p:nvPr/>
        </p:nvSpPr>
        <p:spPr>
          <a:xfrm>
            <a:off x="10790354" y="3176855"/>
            <a:ext cx="336885" cy="336885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E1C1B264-5B30-4CCE-9545-4DF03C203DCE}"/>
              </a:ext>
            </a:extLst>
          </p:cNvPr>
          <p:cNvCxnSpPr>
            <a:cxnSpLocks/>
            <a:stCxn id="2" idx="6"/>
            <a:endCxn id="529" idx="2"/>
          </p:cNvCxnSpPr>
          <p:nvPr/>
        </p:nvCxnSpPr>
        <p:spPr>
          <a:xfrm>
            <a:off x="7886734" y="2204993"/>
            <a:ext cx="1451810" cy="1143421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A02D52A2-A3B5-4158-B3CD-980A4BCC61F5}"/>
              </a:ext>
            </a:extLst>
          </p:cNvPr>
          <p:cNvCxnSpPr>
            <a:stCxn id="520" idx="6"/>
            <a:endCxn id="529" idx="2"/>
          </p:cNvCxnSpPr>
          <p:nvPr/>
        </p:nvCxnSpPr>
        <p:spPr>
          <a:xfrm>
            <a:off x="7886734" y="2698270"/>
            <a:ext cx="1451810" cy="650144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9B66F596-D743-4C7A-9219-1D793D1D6C74}"/>
              </a:ext>
            </a:extLst>
          </p:cNvPr>
          <p:cNvCxnSpPr>
            <a:stCxn id="521" idx="6"/>
            <a:endCxn id="529" idx="2"/>
          </p:cNvCxnSpPr>
          <p:nvPr/>
        </p:nvCxnSpPr>
        <p:spPr>
          <a:xfrm>
            <a:off x="7886734" y="3191547"/>
            <a:ext cx="1451810" cy="156867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C5084308-08E8-4D1D-A97D-DF8E660A61AA}"/>
              </a:ext>
            </a:extLst>
          </p:cNvPr>
          <p:cNvCxnSpPr>
            <a:stCxn id="523" idx="6"/>
            <a:endCxn id="529" idx="2"/>
          </p:cNvCxnSpPr>
          <p:nvPr/>
        </p:nvCxnSpPr>
        <p:spPr>
          <a:xfrm flipV="1">
            <a:off x="7886734" y="3348414"/>
            <a:ext cx="1451810" cy="336885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2A461A99-4B54-4E55-9BD9-F6C08D8E8915}"/>
              </a:ext>
            </a:extLst>
          </p:cNvPr>
          <p:cNvCxnSpPr>
            <a:stCxn id="524" idx="6"/>
            <a:endCxn id="529" idx="2"/>
          </p:cNvCxnSpPr>
          <p:nvPr/>
        </p:nvCxnSpPr>
        <p:spPr>
          <a:xfrm flipV="1">
            <a:off x="7886734" y="3348414"/>
            <a:ext cx="1451810" cy="83016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56E1710D-E64D-4D15-A08C-13A8AE2E2261}"/>
              </a:ext>
            </a:extLst>
          </p:cNvPr>
          <p:cNvCxnSpPr>
            <a:stCxn id="525" idx="6"/>
            <a:endCxn id="529" idx="2"/>
          </p:cNvCxnSpPr>
          <p:nvPr/>
        </p:nvCxnSpPr>
        <p:spPr>
          <a:xfrm flipV="1">
            <a:off x="7886734" y="3348414"/>
            <a:ext cx="1451810" cy="1323439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07193C85-F67B-4637-A35F-5AF77974E92A}"/>
              </a:ext>
            </a:extLst>
          </p:cNvPr>
          <p:cNvCxnSpPr>
            <a:stCxn id="529" idx="6"/>
            <a:endCxn id="533" idx="2"/>
          </p:cNvCxnSpPr>
          <p:nvPr/>
        </p:nvCxnSpPr>
        <p:spPr>
          <a:xfrm flipV="1">
            <a:off x="9675429" y="3345298"/>
            <a:ext cx="1114925" cy="31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流程图: 或者 18">
            <a:extLst>
              <a:ext uri="{FF2B5EF4-FFF2-40B4-BE49-F238E27FC236}">
                <a16:creationId xmlns:a16="http://schemas.microsoft.com/office/drawing/2014/main" id="{8634CAC0-CE11-406B-9084-42A86EF0BEBC}"/>
              </a:ext>
            </a:extLst>
          </p:cNvPr>
          <p:cNvSpPr/>
          <p:nvPr/>
        </p:nvSpPr>
        <p:spPr>
          <a:xfrm>
            <a:off x="9338544" y="2840871"/>
            <a:ext cx="246401" cy="246401"/>
          </a:xfrm>
          <a:prstGeom prst="flowChartOr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0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4" name="TextBox 76">
                <a:extLst>
                  <a:ext uri="{FF2B5EF4-FFF2-40B4-BE49-F238E27FC236}">
                    <a16:creationId xmlns:a16="http://schemas.microsoft.com/office/drawing/2014/main" id="{63CDC134-035A-4519-9633-E05EB915E364}"/>
                  </a:ext>
                </a:extLst>
              </p:cNvPr>
              <p:cNvSpPr txBox="1"/>
              <p:nvPr/>
            </p:nvSpPr>
            <p:spPr>
              <a:xfrm>
                <a:off x="9597199" y="2964071"/>
                <a:ext cx="1271383" cy="369332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𝑓</m:t>
                      </m:r>
                      <m:r>
                        <a:rPr lang="en-US" altLang="zh-CN" b="0" i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(∙)</m:t>
                      </m:r>
                    </m:oMath>
                  </m:oMathPara>
                </a14:m>
                <a:endParaRPr lang="en-US" altLang="zh-CN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534" name="TextBox 76">
                <a:extLst>
                  <a:ext uri="{FF2B5EF4-FFF2-40B4-BE49-F238E27FC236}">
                    <a16:creationId xmlns:a16="http://schemas.microsoft.com/office/drawing/2014/main" id="{63CDC134-035A-4519-9633-E05EB915E3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7199" y="2964071"/>
                <a:ext cx="1271383" cy="369332"/>
              </a:xfrm>
              <a:prstGeom prst="rect">
                <a:avLst/>
              </a:prstGeom>
              <a:blipFill>
                <a:blip r:embed="rId4"/>
                <a:stretch>
                  <a:fillRect b="-14754"/>
                </a:stretch>
              </a:blipFill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8" name="TextBox 76">
                <a:extLst>
                  <a:ext uri="{FF2B5EF4-FFF2-40B4-BE49-F238E27FC236}">
                    <a16:creationId xmlns:a16="http://schemas.microsoft.com/office/drawing/2014/main" id="{3FE7AD4E-99FB-4085-8BE7-C8BF69EBF59B}"/>
                  </a:ext>
                </a:extLst>
              </p:cNvPr>
              <p:cNvSpPr txBox="1"/>
              <p:nvPr/>
            </p:nvSpPr>
            <p:spPr>
              <a:xfrm>
                <a:off x="10323104" y="3500632"/>
                <a:ext cx="1271383" cy="369332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𝑦</m:t>
                      </m:r>
                    </m:oMath>
                  </m:oMathPara>
                </a14:m>
                <a:endParaRPr lang="en-US" altLang="zh-CN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538" name="TextBox 76">
                <a:extLst>
                  <a:ext uri="{FF2B5EF4-FFF2-40B4-BE49-F238E27FC236}">
                    <a16:creationId xmlns:a16="http://schemas.microsoft.com/office/drawing/2014/main" id="{3FE7AD4E-99FB-4085-8BE7-C8BF69EBF5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23104" y="3500632"/>
                <a:ext cx="1271383" cy="369332"/>
              </a:xfrm>
              <a:prstGeom prst="rect">
                <a:avLst/>
              </a:prstGeom>
              <a:blipFill>
                <a:blip r:embed="rId5"/>
                <a:stretch>
                  <a:fillRect b="-8197"/>
                </a:stretch>
              </a:blipFill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9" name="TextBox 76">
                <a:extLst>
                  <a:ext uri="{FF2B5EF4-FFF2-40B4-BE49-F238E27FC236}">
                    <a16:creationId xmlns:a16="http://schemas.microsoft.com/office/drawing/2014/main" id="{20AA9903-7255-43FA-A764-9DD9183A042C}"/>
                  </a:ext>
                </a:extLst>
              </p:cNvPr>
              <p:cNvSpPr txBox="1"/>
              <p:nvPr/>
            </p:nvSpPr>
            <p:spPr>
              <a:xfrm>
                <a:off x="7082599" y="4811540"/>
                <a:ext cx="1271383" cy="370294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𝑥</m:t>
                      </m:r>
                    </m:oMath>
                  </m:oMathPara>
                </a14:m>
                <a:endParaRPr lang="en-US" altLang="zh-CN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549" name="TextBox 76">
                <a:extLst>
                  <a:ext uri="{FF2B5EF4-FFF2-40B4-BE49-F238E27FC236}">
                    <a16:creationId xmlns:a16="http://schemas.microsoft.com/office/drawing/2014/main" id="{20AA9903-7255-43FA-A764-9DD9183A04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2599" y="4811540"/>
                <a:ext cx="1271383" cy="37029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0" name="TextBox 76">
                <a:extLst>
                  <a:ext uri="{FF2B5EF4-FFF2-40B4-BE49-F238E27FC236}">
                    <a16:creationId xmlns:a16="http://schemas.microsoft.com/office/drawing/2014/main" id="{10829640-B353-4677-BB8F-F507038E3CCC}"/>
                  </a:ext>
                </a:extLst>
              </p:cNvPr>
              <p:cNvSpPr txBox="1"/>
              <p:nvPr/>
            </p:nvSpPr>
            <p:spPr>
              <a:xfrm>
                <a:off x="8047526" y="3938198"/>
                <a:ext cx="1271383" cy="370294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𝑤</m:t>
                      </m:r>
                    </m:oMath>
                  </m:oMathPara>
                </a14:m>
                <a:endParaRPr lang="en-US" altLang="zh-CN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550" name="TextBox 76">
                <a:extLst>
                  <a:ext uri="{FF2B5EF4-FFF2-40B4-BE49-F238E27FC236}">
                    <a16:creationId xmlns:a16="http://schemas.microsoft.com/office/drawing/2014/main" id="{10829640-B353-4677-BB8F-F507038E3C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7526" y="3938198"/>
                <a:ext cx="1271383" cy="37029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1" name="矩形 550">
                <a:extLst>
                  <a:ext uri="{FF2B5EF4-FFF2-40B4-BE49-F238E27FC236}">
                    <a16:creationId xmlns:a16="http://schemas.microsoft.com/office/drawing/2014/main" id="{67372524-7AA3-45BF-803B-36D2BA024E64}"/>
                  </a:ext>
                </a:extLst>
              </p:cNvPr>
              <p:cNvSpPr/>
              <p:nvPr/>
            </p:nvSpPr>
            <p:spPr>
              <a:xfrm>
                <a:off x="1081534" y="3098489"/>
                <a:ext cx="3151247" cy="2800767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>
                  <a:spcBef>
                    <a:spcPct val="0"/>
                  </a:spcBef>
                </a:pPr>
                <a:r>
                  <a:rPr lang="zh-CN" altLang="en-US" sz="4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mbria Math" panose="02040503050406030204" pitchFamily="18" charset="0"/>
                    <a:ea typeface="微软雅黑" panose="020B0503020204020204" pitchFamily="34" charset="-122"/>
                  </a:rPr>
                  <a:t>单层</a:t>
                </a:r>
                <a:endParaRPr lang="en-US" altLang="zh-CN" sz="4000" b="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mbria Math" panose="02040503050406030204" pitchFamily="18" charset="0"/>
                  <a:ea typeface="微软雅黑" panose="020B0503020204020204" pitchFamily="34" charset="-122"/>
                </a:endParaRPr>
              </a:p>
              <a:p>
                <a:pPr algn="ctr">
                  <a:spcBef>
                    <a:spcPct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altLang="zh-CN" sz="40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accPr>
                        <m:e>
                          <m:r>
                            <a:rPr lang="en-US" altLang="zh-CN" sz="40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𝑦</m:t>
                          </m:r>
                        </m:e>
                      </m:acc>
                      <m:r>
                        <a:rPr lang="en-US" altLang="zh-CN" sz="40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r>
                        <a:rPr lang="en-US" altLang="zh-CN" sz="40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𝑓</m:t>
                      </m:r>
                      <m:d>
                        <m:dPr>
                          <m:ctrlPr>
                            <a:rPr lang="en-US" altLang="zh-CN" sz="40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sz="40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𝑊</m:t>
                          </m:r>
                          <m:r>
                            <a:rPr lang="en-US" altLang="zh-CN" sz="40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∙</m:t>
                          </m:r>
                          <m:acc>
                            <m:accPr>
                              <m:chr m:val="⃗"/>
                              <m:ctrlPr>
                                <a:rPr lang="en-US" altLang="zh-CN" sz="4000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accPr>
                            <m:e>
                              <m:r>
                                <a:rPr lang="en-US" altLang="zh-CN" sz="4000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altLang="zh-CN" sz="4000" b="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mbria Math" panose="02040503050406030204" pitchFamily="18" charset="0"/>
                  <a:ea typeface="微软雅黑" panose="020B0503020204020204" pitchFamily="34" charset="-122"/>
                </a:endParaRPr>
              </a:p>
              <a:p>
                <a:pPr>
                  <a:spcBef>
                    <a:spcPct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𝑓</m:t>
                      </m:r>
                      <m:d>
                        <m:dPr>
                          <m:ctrlPr>
                            <a:rPr lang="en-US" altLang="zh-CN" sz="24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altLang="zh-CN" sz="2400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accPr>
                            <m:e>
                              <m:r>
                                <a:rPr lang="en-US" altLang="zh-CN" sz="2400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US" altLang="zh-CN" sz="24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r>
                        <a:rPr lang="en-US" altLang="zh-CN" sz="24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𝑈𝑖𝑛𝑡</m:t>
                      </m:r>
                      <m:d>
                        <m:dPr>
                          <m:ctrlPr>
                            <a:rPr lang="en-US" altLang="zh-CN" sz="24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∙</m:t>
                          </m:r>
                        </m:e>
                      </m:d>
                    </m:oMath>
                  </m:oMathPara>
                </a14:m>
                <a:endParaRPr lang="en-US" altLang="zh-CN" sz="2400" b="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mbria Math" panose="02040503050406030204" pitchFamily="18" charset="0"/>
                  <a:ea typeface="微软雅黑" panose="020B0503020204020204" pitchFamily="34" charset="-122"/>
                </a:endParaRPr>
              </a:p>
              <a:p>
                <a:pPr>
                  <a:spcBef>
                    <a:spcPct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𝑓</m:t>
                      </m:r>
                      <m:d>
                        <m:dPr>
                          <m:ctrlPr>
                            <a:rPr lang="en-US" altLang="zh-CN" sz="24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altLang="zh-CN" sz="2400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accPr>
                            <m:e>
                              <m:r>
                                <a:rPr lang="en-US" altLang="zh-CN" sz="2400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US" altLang="zh-CN" sz="24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r>
                        <a:rPr lang="en-US" altLang="zh-CN" sz="24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𝑆𝑖𝑔𝑚𝑜𝑖𝑑</m:t>
                      </m:r>
                      <m:d>
                        <m:dPr>
                          <m:ctrlPr>
                            <a:rPr lang="en-US" altLang="zh-CN" sz="24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altLang="zh-CN" sz="2400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accPr>
                            <m:e>
                              <m:r>
                                <a:rPr lang="en-US" altLang="zh-CN" sz="2400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altLang="zh-CN" sz="2400" b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spcBef>
                    <a:spcPct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𝑓</m:t>
                      </m:r>
                      <m:d>
                        <m:dPr>
                          <m:ctrlPr>
                            <a:rPr lang="en-US" altLang="zh-CN" sz="24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altLang="zh-CN" sz="24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accPr>
                            <m:e>
                              <m:r>
                                <a:rPr lang="en-US" altLang="zh-CN" sz="24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US" altLang="zh-CN" sz="2400" i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r>
                        <a:rPr lang="en-US" altLang="zh-CN" sz="24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𝑡𝑎𝑛h</m:t>
                      </m:r>
                      <m:d>
                        <m:dPr>
                          <m:ctrlPr>
                            <a:rPr lang="en-US" altLang="zh-CN" sz="24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altLang="zh-CN" sz="24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accPr>
                            <m:e>
                              <m:r>
                                <a:rPr lang="en-US" altLang="zh-CN" sz="24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altLang="zh-CN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spcBef>
                    <a:spcPct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𝑓</m:t>
                      </m:r>
                      <m:d>
                        <m:dPr>
                          <m:ctrlPr>
                            <a:rPr lang="en-US" altLang="zh-CN" sz="24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altLang="zh-CN" sz="24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accPr>
                            <m:e>
                              <m:r>
                                <a:rPr lang="en-US" altLang="zh-CN" sz="24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US" altLang="zh-CN" sz="2400" i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r>
                        <a:rPr lang="en-US" altLang="zh-CN" sz="24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𝑅𝑒𝐿𝑈</m:t>
                      </m:r>
                      <m:d>
                        <m:dPr>
                          <m:ctrlPr>
                            <a:rPr lang="en-US" altLang="zh-CN" sz="24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altLang="zh-CN" sz="24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accPr>
                            <m:e>
                              <m:r>
                                <a:rPr lang="en-US" altLang="zh-CN" sz="24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altLang="zh-CN" sz="4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551" name="矩形 550">
                <a:extLst>
                  <a:ext uri="{FF2B5EF4-FFF2-40B4-BE49-F238E27FC236}">
                    <a16:creationId xmlns:a16="http://schemas.microsoft.com/office/drawing/2014/main" id="{67372524-7AA3-45BF-803B-36D2BA024E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1534" y="3098489"/>
                <a:ext cx="3151247" cy="2800767"/>
              </a:xfrm>
              <a:prstGeom prst="rect">
                <a:avLst/>
              </a:prstGeom>
              <a:blipFill>
                <a:blip r:embed="rId8"/>
                <a:stretch>
                  <a:fillRect t="-3913" r="-2321" b="-21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2" name="TextBox 76">
                <a:extLst>
                  <a:ext uri="{FF2B5EF4-FFF2-40B4-BE49-F238E27FC236}">
                    <a16:creationId xmlns:a16="http://schemas.microsoft.com/office/drawing/2014/main" id="{072F124E-E3BD-4605-A846-53A6C32F0DD2}"/>
                  </a:ext>
                </a:extLst>
              </p:cNvPr>
              <p:cNvSpPr txBox="1"/>
              <p:nvPr/>
            </p:nvSpPr>
            <p:spPr>
              <a:xfrm>
                <a:off x="6614869" y="2012729"/>
                <a:ext cx="1271383" cy="370294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𝑏</m:t>
                      </m:r>
                      <m:r>
                        <a:rPr lang="en-US" altLang="zh-CN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=1</m:t>
                      </m:r>
                    </m:oMath>
                  </m:oMathPara>
                </a14:m>
                <a:endParaRPr lang="en-US" altLang="zh-CN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552" name="TextBox 76">
                <a:extLst>
                  <a:ext uri="{FF2B5EF4-FFF2-40B4-BE49-F238E27FC236}">
                    <a16:creationId xmlns:a16="http://schemas.microsoft.com/office/drawing/2014/main" id="{072F124E-E3BD-4605-A846-53A6C32F0D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4869" y="2012729"/>
                <a:ext cx="1271383" cy="37029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3" name="矩形 552">
            <a:extLst>
              <a:ext uri="{FF2B5EF4-FFF2-40B4-BE49-F238E27FC236}">
                <a16:creationId xmlns:a16="http://schemas.microsoft.com/office/drawing/2014/main" id="{BF4DC90F-7E87-4653-B3B9-A0FE2B12542F}"/>
              </a:ext>
            </a:extLst>
          </p:cNvPr>
          <p:cNvSpPr/>
          <p:nvPr/>
        </p:nvSpPr>
        <p:spPr>
          <a:xfrm>
            <a:off x="4528653" y="4269346"/>
            <a:ext cx="2339102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spcBef>
                <a:spcPct val="0"/>
              </a:spcBef>
            </a:pP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最初激活函数</a:t>
            </a:r>
            <a:endParaRPr lang="en-US" altLang="zh-CN" sz="2800" b="0" dirty="0">
              <a:solidFill>
                <a:schemeClr val="tx1">
                  <a:lumMod val="65000"/>
                  <a:lumOff val="35000"/>
                </a:schemeClr>
              </a:solidFill>
              <a:latin typeface="Cambria Math" panose="02040503050406030204" pitchFamily="18" charset="0"/>
              <a:ea typeface="微软雅黑" panose="020B0503020204020204" pitchFamily="34" charset="-122"/>
            </a:endParaRPr>
          </a:p>
        </p:txBody>
      </p:sp>
      <p:sp>
        <p:nvSpPr>
          <p:cNvPr id="554" name="矩形 553">
            <a:extLst>
              <a:ext uri="{FF2B5EF4-FFF2-40B4-BE49-F238E27FC236}">
                <a16:creationId xmlns:a16="http://schemas.microsoft.com/office/drawing/2014/main" id="{ABAA46A9-EBF3-4FF0-8CA3-9F80497D38E4}"/>
              </a:ext>
            </a:extLst>
          </p:cNvPr>
          <p:cNvSpPr/>
          <p:nvPr/>
        </p:nvSpPr>
        <p:spPr>
          <a:xfrm>
            <a:off x="4547029" y="5060855"/>
            <a:ext cx="2339103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spcBef>
                <a:spcPct val="0"/>
              </a:spcBef>
            </a:pPr>
            <a:r>
              <a:rPr lang="zh-CN" altLang="en-US" sz="28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常用激活函数</a:t>
            </a:r>
            <a:endParaRPr lang="en-US" altLang="zh-CN" sz="2800" b="0" dirty="0">
              <a:solidFill>
                <a:schemeClr val="tx1">
                  <a:lumMod val="65000"/>
                  <a:lumOff val="35000"/>
                </a:schemeClr>
              </a:solidFill>
              <a:latin typeface="Cambria Math" panose="02040503050406030204" pitchFamily="18" charset="0"/>
              <a:ea typeface="微软雅黑" panose="020B0503020204020204" pitchFamily="34" charset="-122"/>
            </a:endParaRPr>
          </a:p>
        </p:txBody>
      </p:sp>
      <p:sp>
        <p:nvSpPr>
          <p:cNvPr id="21" name="右大括号 20">
            <a:extLst>
              <a:ext uri="{FF2B5EF4-FFF2-40B4-BE49-F238E27FC236}">
                <a16:creationId xmlns:a16="http://schemas.microsoft.com/office/drawing/2014/main" id="{4859CBDD-9BCC-44BE-84C3-40D34208F4B4}"/>
              </a:ext>
            </a:extLst>
          </p:cNvPr>
          <p:cNvSpPr/>
          <p:nvPr/>
        </p:nvSpPr>
        <p:spPr>
          <a:xfrm>
            <a:off x="3978442" y="4736020"/>
            <a:ext cx="254339" cy="1108839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5" name="矩形 554">
            <a:extLst>
              <a:ext uri="{FF2B5EF4-FFF2-40B4-BE49-F238E27FC236}">
                <a16:creationId xmlns:a16="http://schemas.microsoft.com/office/drawing/2014/main" id="{5CB6D4C1-FB40-4C89-9BF8-D67804A58031}"/>
              </a:ext>
            </a:extLst>
          </p:cNvPr>
          <p:cNvSpPr/>
          <p:nvPr/>
        </p:nvSpPr>
        <p:spPr>
          <a:xfrm>
            <a:off x="7389440" y="5180707"/>
            <a:ext cx="3297698" cy="138499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spcBef>
                <a:spcPct val="0"/>
              </a:spcBef>
            </a:pPr>
            <a:r>
              <a:rPr lang="zh-CN" altLang="en-US" sz="28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激活函数</a:t>
            </a:r>
            <a:endParaRPr lang="en-US" altLang="zh-CN" sz="2800" b="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spcBef>
                <a:spcPct val="0"/>
              </a:spcBef>
            </a:pPr>
            <a:r>
              <a:rPr lang="zh-CN" altLang="en-US" sz="28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存在梯度</a:t>
            </a:r>
            <a:r>
              <a:rPr lang="en-US" altLang="zh-CN" sz="28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28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一阶梯度</a:t>
            </a:r>
            <a:r>
              <a:rPr lang="en-US" altLang="zh-CN" sz="28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  <a:p>
            <a:pPr algn="ctr">
              <a:spcBef>
                <a:spcPct val="0"/>
              </a:spcBef>
            </a:pPr>
            <a:r>
              <a:rPr lang="zh-CN" altLang="en-US" sz="28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对于训练很重要</a:t>
            </a:r>
            <a:endParaRPr lang="en-US" altLang="zh-CN" sz="2800" b="0" dirty="0">
              <a:solidFill>
                <a:schemeClr val="tx1">
                  <a:lumMod val="65000"/>
                  <a:lumOff val="35000"/>
                </a:schemeClr>
              </a:solidFill>
              <a:latin typeface="Cambria Math" panose="02040503050406030204" pitchFamily="18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94166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prism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5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1000" tmFilter="0,0; .5, 1; 1, 1"/>
                                        <p:tgtEl>
                                          <p:spTgt spid="5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1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 tmFilter="0,0; .5, 1; 1, 1"/>
                                        <p:tgtEl>
                                          <p:spTgt spid="5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1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 tmFilter="0,0; .5, 1; 1, 1"/>
                                        <p:tgtEl>
                                          <p:spTgt spid="5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1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 tmFilter="0,0; .5, 1; 1, 1"/>
                                        <p:tgtEl>
                                          <p:spTgt spid="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1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0" tmFilter="0,0; .5, 1; 1, 1"/>
                                        <p:tgtEl>
                                          <p:spTgt spid="5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8" grpId="0"/>
      <p:bldP spid="551" grpId="0"/>
      <p:bldP spid="553" grpId="0"/>
      <p:bldP spid="554" grpId="0"/>
      <p:bldP spid="55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" name="Group 4"/>
          <p:cNvGrpSpPr>
            <a:grpSpLocks noChangeAspect="1"/>
          </p:cNvGrpSpPr>
          <p:nvPr/>
        </p:nvGrpSpPr>
        <p:grpSpPr bwMode="auto">
          <a:xfrm>
            <a:off x="-470501" y="-575689"/>
            <a:ext cx="1552035" cy="1511368"/>
            <a:chOff x="2410" y="593"/>
            <a:chExt cx="3015" cy="2936"/>
          </a:xfrm>
          <a:solidFill>
            <a:srgbClr val="248C80"/>
          </a:solidFill>
        </p:grpSpPr>
        <p:sp>
          <p:nvSpPr>
            <p:cNvPr id="177" name="Freeform 5"/>
            <p:cNvSpPr/>
            <p:nvPr/>
          </p:nvSpPr>
          <p:spPr bwMode="auto">
            <a:xfrm>
              <a:off x="5079" y="1202"/>
              <a:ext cx="66" cy="509"/>
            </a:xfrm>
            <a:custGeom>
              <a:avLst/>
              <a:gdLst>
                <a:gd name="T0" fmla="*/ 0 w 66"/>
                <a:gd name="T1" fmla="*/ 9 h 509"/>
                <a:gd name="T2" fmla="*/ 54 w 66"/>
                <a:gd name="T3" fmla="*/ 509 h 509"/>
                <a:gd name="T4" fmla="*/ 66 w 66"/>
                <a:gd name="T5" fmla="*/ 509 h 509"/>
                <a:gd name="T6" fmla="*/ 9 w 66"/>
                <a:gd name="T7" fmla="*/ 0 h 509"/>
                <a:gd name="T8" fmla="*/ 0 w 66"/>
                <a:gd name="T9" fmla="*/ 9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509">
                  <a:moveTo>
                    <a:pt x="0" y="9"/>
                  </a:moveTo>
                  <a:lnTo>
                    <a:pt x="54" y="509"/>
                  </a:lnTo>
                  <a:lnTo>
                    <a:pt x="66" y="509"/>
                  </a:lnTo>
                  <a:lnTo>
                    <a:pt x="9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8" name="Freeform 6"/>
            <p:cNvSpPr/>
            <p:nvPr/>
          </p:nvSpPr>
          <p:spPr bwMode="auto">
            <a:xfrm>
              <a:off x="5079" y="1195"/>
              <a:ext cx="303" cy="854"/>
            </a:xfrm>
            <a:custGeom>
              <a:avLst/>
              <a:gdLst>
                <a:gd name="T0" fmla="*/ 14 w 303"/>
                <a:gd name="T1" fmla="*/ 0 h 854"/>
                <a:gd name="T2" fmla="*/ 303 w 303"/>
                <a:gd name="T3" fmla="*/ 854 h 854"/>
                <a:gd name="T4" fmla="*/ 287 w 303"/>
                <a:gd name="T5" fmla="*/ 854 h 854"/>
                <a:gd name="T6" fmla="*/ 0 w 303"/>
                <a:gd name="T7" fmla="*/ 11 h 854"/>
                <a:gd name="T8" fmla="*/ 14 w 303"/>
                <a:gd name="T9" fmla="*/ 0 h 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3" h="854">
                  <a:moveTo>
                    <a:pt x="14" y="0"/>
                  </a:moveTo>
                  <a:lnTo>
                    <a:pt x="303" y="854"/>
                  </a:lnTo>
                  <a:lnTo>
                    <a:pt x="287" y="854"/>
                  </a:lnTo>
                  <a:lnTo>
                    <a:pt x="0" y="11"/>
                  </a:lnTo>
                  <a:lnTo>
                    <a:pt x="1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9" name="Freeform 7"/>
            <p:cNvSpPr/>
            <p:nvPr/>
          </p:nvSpPr>
          <p:spPr bwMode="auto">
            <a:xfrm>
              <a:off x="5074" y="1202"/>
              <a:ext cx="12" cy="345"/>
            </a:xfrm>
            <a:custGeom>
              <a:avLst/>
              <a:gdLst>
                <a:gd name="T0" fmla="*/ 0 w 12"/>
                <a:gd name="T1" fmla="*/ 0 h 345"/>
                <a:gd name="T2" fmla="*/ 0 w 12"/>
                <a:gd name="T3" fmla="*/ 345 h 345"/>
                <a:gd name="T4" fmla="*/ 12 w 12"/>
                <a:gd name="T5" fmla="*/ 345 h 345"/>
                <a:gd name="T6" fmla="*/ 12 w 12"/>
                <a:gd name="T7" fmla="*/ 12 h 345"/>
                <a:gd name="T8" fmla="*/ 0 w 12"/>
                <a:gd name="T9" fmla="*/ 0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345">
                  <a:moveTo>
                    <a:pt x="0" y="0"/>
                  </a:moveTo>
                  <a:lnTo>
                    <a:pt x="0" y="345"/>
                  </a:lnTo>
                  <a:lnTo>
                    <a:pt x="12" y="345"/>
                  </a:lnTo>
                  <a:lnTo>
                    <a:pt x="12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0" name="Rectangle 8"/>
            <p:cNvSpPr>
              <a:spLocks noChangeArrowheads="1"/>
            </p:cNvSpPr>
            <p:nvPr/>
          </p:nvSpPr>
          <p:spPr bwMode="auto">
            <a:xfrm>
              <a:off x="3658" y="3501"/>
              <a:ext cx="647" cy="1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1" name="Freeform 9"/>
            <p:cNvSpPr/>
            <p:nvPr/>
          </p:nvSpPr>
          <p:spPr bwMode="auto">
            <a:xfrm>
              <a:off x="3488" y="3446"/>
              <a:ext cx="118" cy="48"/>
            </a:xfrm>
            <a:custGeom>
              <a:avLst/>
              <a:gdLst>
                <a:gd name="T0" fmla="*/ 0 w 118"/>
                <a:gd name="T1" fmla="*/ 10 h 48"/>
                <a:gd name="T2" fmla="*/ 111 w 118"/>
                <a:gd name="T3" fmla="*/ 48 h 48"/>
                <a:gd name="T4" fmla="*/ 118 w 118"/>
                <a:gd name="T5" fmla="*/ 36 h 48"/>
                <a:gd name="T6" fmla="*/ 14 w 118"/>
                <a:gd name="T7" fmla="*/ 0 h 48"/>
                <a:gd name="T8" fmla="*/ 0 w 118"/>
                <a:gd name="T9" fmla="*/ 1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48">
                  <a:moveTo>
                    <a:pt x="0" y="10"/>
                  </a:moveTo>
                  <a:lnTo>
                    <a:pt x="111" y="48"/>
                  </a:lnTo>
                  <a:lnTo>
                    <a:pt x="118" y="36"/>
                  </a:lnTo>
                  <a:lnTo>
                    <a:pt x="14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2" name="Freeform 10"/>
            <p:cNvSpPr/>
            <p:nvPr/>
          </p:nvSpPr>
          <p:spPr bwMode="auto">
            <a:xfrm>
              <a:off x="2830" y="1026"/>
              <a:ext cx="30" cy="256"/>
            </a:xfrm>
            <a:custGeom>
              <a:avLst/>
              <a:gdLst>
                <a:gd name="T0" fmla="*/ 30 w 30"/>
                <a:gd name="T1" fmla="*/ 0 h 256"/>
                <a:gd name="T2" fmla="*/ 9 w 30"/>
                <a:gd name="T3" fmla="*/ 256 h 256"/>
                <a:gd name="T4" fmla="*/ 0 w 30"/>
                <a:gd name="T5" fmla="*/ 256 h 256"/>
                <a:gd name="T6" fmla="*/ 26 w 30"/>
                <a:gd name="T7" fmla="*/ 0 h 256"/>
                <a:gd name="T8" fmla="*/ 30 w 30"/>
                <a:gd name="T9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56">
                  <a:moveTo>
                    <a:pt x="30" y="0"/>
                  </a:moveTo>
                  <a:lnTo>
                    <a:pt x="9" y="256"/>
                  </a:lnTo>
                  <a:lnTo>
                    <a:pt x="0" y="256"/>
                  </a:lnTo>
                  <a:lnTo>
                    <a:pt x="26" y="0"/>
                  </a:lnTo>
                  <a:lnTo>
                    <a:pt x="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3" name="Freeform 11"/>
            <p:cNvSpPr/>
            <p:nvPr/>
          </p:nvSpPr>
          <p:spPr bwMode="auto">
            <a:xfrm>
              <a:off x="2841" y="773"/>
              <a:ext cx="604" cy="519"/>
            </a:xfrm>
            <a:custGeom>
              <a:avLst/>
              <a:gdLst>
                <a:gd name="T0" fmla="*/ 0 w 604"/>
                <a:gd name="T1" fmla="*/ 512 h 519"/>
                <a:gd name="T2" fmla="*/ 595 w 604"/>
                <a:gd name="T3" fmla="*/ 0 h 519"/>
                <a:gd name="T4" fmla="*/ 604 w 604"/>
                <a:gd name="T5" fmla="*/ 7 h 519"/>
                <a:gd name="T6" fmla="*/ 12 w 604"/>
                <a:gd name="T7" fmla="*/ 519 h 519"/>
                <a:gd name="T8" fmla="*/ 0 w 604"/>
                <a:gd name="T9" fmla="*/ 512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4" h="519">
                  <a:moveTo>
                    <a:pt x="0" y="512"/>
                  </a:moveTo>
                  <a:lnTo>
                    <a:pt x="595" y="0"/>
                  </a:lnTo>
                  <a:lnTo>
                    <a:pt x="604" y="7"/>
                  </a:lnTo>
                  <a:lnTo>
                    <a:pt x="12" y="519"/>
                  </a:lnTo>
                  <a:lnTo>
                    <a:pt x="0" y="5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4" name="Freeform 12"/>
            <p:cNvSpPr/>
            <p:nvPr/>
          </p:nvSpPr>
          <p:spPr bwMode="auto">
            <a:xfrm>
              <a:off x="2988" y="761"/>
              <a:ext cx="445" cy="192"/>
            </a:xfrm>
            <a:custGeom>
              <a:avLst/>
              <a:gdLst>
                <a:gd name="T0" fmla="*/ 445 w 445"/>
                <a:gd name="T1" fmla="*/ 17 h 192"/>
                <a:gd name="T2" fmla="*/ 3 w 445"/>
                <a:gd name="T3" fmla="*/ 192 h 192"/>
                <a:gd name="T4" fmla="*/ 0 w 445"/>
                <a:gd name="T5" fmla="*/ 187 h 192"/>
                <a:gd name="T6" fmla="*/ 445 w 445"/>
                <a:gd name="T7" fmla="*/ 0 h 192"/>
                <a:gd name="T8" fmla="*/ 445 w 445"/>
                <a:gd name="T9" fmla="*/ 17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5" h="192">
                  <a:moveTo>
                    <a:pt x="445" y="17"/>
                  </a:moveTo>
                  <a:lnTo>
                    <a:pt x="3" y="192"/>
                  </a:lnTo>
                  <a:lnTo>
                    <a:pt x="0" y="187"/>
                  </a:lnTo>
                  <a:lnTo>
                    <a:pt x="445" y="0"/>
                  </a:lnTo>
                  <a:lnTo>
                    <a:pt x="445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5" name="Freeform 13"/>
            <p:cNvSpPr/>
            <p:nvPr/>
          </p:nvSpPr>
          <p:spPr bwMode="auto">
            <a:xfrm>
              <a:off x="3478" y="650"/>
              <a:ext cx="159" cy="95"/>
            </a:xfrm>
            <a:custGeom>
              <a:avLst/>
              <a:gdLst>
                <a:gd name="T0" fmla="*/ 10 w 159"/>
                <a:gd name="T1" fmla="*/ 95 h 95"/>
                <a:gd name="T2" fmla="*/ 159 w 159"/>
                <a:gd name="T3" fmla="*/ 9 h 95"/>
                <a:gd name="T4" fmla="*/ 159 w 159"/>
                <a:gd name="T5" fmla="*/ 0 h 95"/>
                <a:gd name="T6" fmla="*/ 0 w 159"/>
                <a:gd name="T7" fmla="*/ 88 h 95"/>
                <a:gd name="T8" fmla="*/ 10 w 159"/>
                <a:gd name="T9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95">
                  <a:moveTo>
                    <a:pt x="10" y="95"/>
                  </a:moveTo>
                  <a:lnTo>
                    <a:pt x="159" y="9"/>
                  </a:lnTo>
                  <a:lnTo>
                    <a:pt x="159" y="0"/>
                  </a:lnTo>
                  <a:lnTo>
                    <a:pt x="0" y="88"/>
                  </a:lnTo>
                  <a:lnTo>
                    <a:pt x="10" y="9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6" name="Freeform 14"/>
            <p:cNvSpPr/>
            <p:nvPr/>
          </p:nvSpPr>
          <p:spPr bwMode="auto">
            <a:xfrm>
              <a:off x="3488" y="683"/>
              <a:ext cx="798" cy="74"/>
            </a:xfrm>
            <a:custGeom>
              <a:avLst/>
              <a:gdLst>
                <a:gd name="T0" fmla="*/ 0 w 798"/>
                <a:gd name="T1" fmla="*/ 62 h 74"/>
                <a:gd name="T2" fmla="*/ 798 w 798"/>
                <a:gd name="T3" fmla="*/ 0 h 74"/>
                <a:gd name="T4" fmla="*/ 798 w 798"/>
                <a:gd name="T5" fmla="*/ 10 h 74"/>
                <a:gd name="T6" fmla="*/ 0 w 798"/>
                <a:gd name="T7" fmla="*/ 74 h 74"/>
                <a:gd name="T8" fmla="*/ 0 w 798"/>
                <a:gd name="T9" fmla="*/ 6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8" h="74">
                  <a:moveTo>
                    <a:pt x="0" y="62"/>
                  </a:moveTo>
                  <a:lnTo>
                    <a:pt x="798" y="0"/>
                  </a:lnTo>
                  <a:lnTo>
                    <a:pt x="798" y="10"/>
                  </a:lnTo>
                  <a:lnTo>
                    <a:pt x="0" y="74"/>
                  </a:lnTo>
                  <a:lnTo>
                    <a:pt x="0" y="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7" name="Freeform 15"/>
            <p:cNvSpPr/>
            <p:nvPr/>
          </p:nvSpPr>
          <p:spPr bwMode="auto">
            <a:xfrm>
              <a:off x="3421" y="778"/>
              <a:ext cx="34" cy="308"/>
            </a:xfrm>
            <a:custGeom>
              <a:avLst/>
              <a:gdLst>
                <a:gd name="T0" fmla="*/ 29 w 34"/>
                <a:gd name="T1" fmla="*/ 0 h 308"/>
                <a:gd name="T2" fmla="*/ 0 w 34"/>
                <a:gd name="T3" fmla="*/ 308 h 308"/>
                <a:gd name="T4" fmla="*/ 12 w 34"/>
                <a:gd name="T5" fmla="*/ 308 h 308"/>
                <a:gd name="T6" fmla="*/ 34 w 34"/>
                <a:gd name="T7" fmla="*/ 0 h 308"/>
                <a:gd name="T8" fmla="*/ 29 w 34"/>
                <a:gd name="T9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308">
                  <a:moveTo>
                    <a:pt x="29" y="0"/>
                  </a:moveTo>
                  <a:lnTo>
                    <a:pt x="0" y="308"/>
                  </a:lnTo>
                  <a:lnTo>
                    <a:pt x="12" y="308"/>
                  </a:lnTo>
                  <a:lnTo>
                    <a:pt x="34" y="0"/>
                  </a:ln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8" name="Freeform 16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  <a:gd name="T10" fmla="*/ 0 w 571"/>
                <a:gd name="T11" fmla="*/ 11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9" name="Freeform 17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0" name="Freeform 18"/>
            <p:cNvSpPr/>
            <p:nvPr/>
          </p:nvSpPr>
          <p:spPr bwMode="auto">
            <a:xfrm>
              <a:off x="4087" y="693"/>
              <a:ext cx="225" cy="307"/>
            </a:xfrm>
            <a:custGeom>
              <a:avLst/>
              <a:gdLst>
                <a:gd name="T0" fmla="*/ 213 w 225"/>
                <a:gd name="T1" fmla="*/ 0 h 307"/>
                <a:gd name="T2" fmla="*/ 0 w 225"/>
                <a:gd name="T3" fmla="*/ 298 h 307"/>
                <a:gd name="T4" fmla="*/ 12 w 225"/>
                <a:gd name="T5" fmla="*/ 307 h 307"/>
                <a:gd name="T6" fmla="*/ 225 w 225"/>
                <a:gd name="T7" fmla="*/ 7 h 307"/>
                <a:gd name="T8" fmla="*/ 213 w 225"/>
                <a:gd name="T9" fmla="*/ 0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5" h="307">
                  <a:moveTo>
                    <a:pt x="213" y="0"/>
                  </a:moveTo>
                  <a:lnTo>
                    <a:pt x="0" y="298"/>
                  </a:lnTo>
                  <a:lnTo>
                    <a:pt x="12" y="307"/>
                  </a:lnTo>
                  <a:lnTo>
                    <a:pt x="225" y="7"/>
                  </a:lnTo>
                  <a:lnTo>
                    <a:pt x="21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1" name="Freeform 19"/>
            <p:cNvSpPr/>
            <p:nvPr/>
          </p:nvSpPr>
          <p:spPr bwMode="auto">
            <a:xfrm>
              <a:off x="2481" y="1318"/>
              <a:ext cx="339" cy="343"/>
            </a:xfrm>
            <a:custGeom>
              <a:avLst/>
              <a:gdLst>
                <a:gd name="T0" fmla="*/ 0 w 339"/>
                <a:gd name="T1" fmla="*/ 336 h 343"/>
                <a:gd name="T2" fmla="*/ 332 w 339"/>
                <a:gd name="T3" fmla="*/ 0 h 343"/>
                <a:gd name="T4" fmla="*/ 339 w 339"/>
                <a:gd name="T5" fmla="*/ 7 h 343"/>
                <a:gd name="T6" fmla="*/ 5 w 339"/>
                <a:gd name="T7" fmla="*/ 343 h 343"/>
                <a:gd name="T8" fmla="*/ 0 w 339"/>
                <a:gd name="T9" fmla="*/ 336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9" h="343">
                  <a:moveTo>
                    <a:pt x="0" y="336"/>
                  </a:moveTo>
                  <a:lnTo>
                    <a:pt x="332" y="0"/>
                  </a:lnTo>
                  <a:lnTo>
                    <a:pt x="339" y="7"/>
                  </a:lnTo>
                  <a:lnTo>
                    <a:pt x="5" y="343"/>
                  </a:lnTo>
                  <a:lnTo>
                    <a:pt x="0" y="3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2" name="Freeform 20"/>
            <p:cNvSpPr/>
            <p:nvPr/>
          </p:nvSpPr>
          <p:spPr bwMode="auto">
            <a:xfrm>
              <a:off x="2616" y="1332"/>
              <a:ext cx="209" cy="753"/>
            </a:xfrm>
            <a:custGeom>
              <a:avLst/>
              <a:gdLst>
                <a:gd name="T0" fmla="*/ 197 w 209"/>
                <a:gd name="T1" fmla="*/ 0 h 753"/>
                <a:gd name="T2" fmla="*/ 0 w 209"/>
                <a:gd name="T3" fmla="*/ 743 h 753"/>
                <a:gd name="T4" fmla="*/ 10 w 209"/>
                <a:gd name="T5" fmla="*/ 753 h 753"/>
                <a:gd name="T6" fmla="*/ 209 w 209"/>
                <a:gd name="T7" fmla="*/ 0 h 753"/>
                <a:gd name="T8" fmla="*/ 197 w 209"/>
                <a:gd name="T9" fmla="*/ 0 h 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753">
                  <a:moveTo>
                    <a:pt x="197" y="0"/>
                  </a:moveTo>
                  <a:lnTo>
                    <a:pt x="0" y="743"/>
                  </a:lnTo>
                  <a:lnTo>
                    <a:pt x="10" y="753"/>
                  </a:lnTo>
                  <a:lnTo>
                    <a:pt x="209" y="0"/>
                  </a:lnTo>
                  <a:lnTo>
                    <a:pt x="19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3" name="Freeform 21"/>
            <p:cNvSpPr/>
            <p:nvPr/>
          </p:nvSpPr>
          <p:spPr bwMode="auto">
            <a:xfrm>
              <a:off x="2477" y="1704"/>
              <a:ext cx="106" cy="92"/>
            </a:xfrm>
            <a:custGeom>
              <a:avLst/>
              <a:gdLst>
                <a:gd name="T0" fmla="*/ 0 w 106"/>
                <a:gd name="T1" fmla="*/ 7 h 92"/>
                <a:gd name="T2" fmla="*/ 94 w 106"/>
                <a:gd name="T3" fmla="*/ 92 h 92"/>
                <a:gd name="T4" fmla="*/ 106 w 106"/>
                <a:gd name="T5" fmla="*/ 75 h 92"/>
                <a:gd name="T6" fmla="*/ 9 w 106"/>
                <a:gd name="T7" fmla="*/ 0 h 92"/>
                <a:gd name="T8" fmla="*/ 0 w 106"/>
                <a:gd name="T9" fmla="*/ 7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92">
                  <a:moveTo>
                    <a:pt x="0" y="7"/>
                  </a:moveTo>
                  <a:lnTo>
                    <a:pt x="94" y="92"/>
                  </a:lnTo>
                  <a:lnTo>
                    <a:pt x="106" y="75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4" name="Freeform 22"/>
            <p:cNvSpPr/>
            <p:nvPr/>
          </p:nvSpPr>
          <p:spPr bwMode="auto">
            <a:xfrm>
              <a:off x="2451" y="1711"/>
              <a:ext cx="146" cy="374"/>
            </a:xfrm>
            <a:custGeom>
              <a:avLst/>
              <a:gdLst>
                <a:gd name="T0" fmla="*/ 0 w 146"/>
                <a:gd name="T1" fmla="*/ 0 h 374"/>
                <a:gd name="T2" fmla="*/ 135 w 146"/>
                <a:gd name="T3" fmla="*/ 374 h 374"/>
                <a:gd name="T4" fmla="*/ 146 w 146"/>
                <a:gd name="T5" fmla="*/ 374 h 374"/>
                <a:gd name="T6" fmla="*/ 11 w 146"/>
                <a:gd name="T7" fmla="*/ 0 h 374"/>
                <a:gd name="T8" fmla="*/ 0 w 146"/>
                <a:gd name="T9" fmla="*/ 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374">
                  <a:moveTo>
                    <a:pt x="0" y="0"/>
                  </a:moveTo>
                  <a:lnTo>
                    <a:pt x="135" y="374"/>
                  </a:lnTo>
                  <a:lnTo>
                    <a:pt x="146" y="374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5" name="Rectangle 23"/>
            <p:cNvSpPr>
              <a:spLocks noChangeArrowheads="1"/>
            </p:cNvSpPr>
            <p:nvPr/>
          </p:nvSpPr>
          <p:spPr bwMode="auto">
            <a:xfrm>
              <a:off x="3410" y="1164"/>
              <a:ext cx="11" cy="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6" name="Freeform 24"/>
            <p:cNvSpPr/>
            <p:nvPr/>
          </p:nvSpPr>
          <p:spPr bwMode="auto">
            <a:xfrm>
              <a:off x="2848" y="1202"/>
              <a:ext cx="538" cy="111"/>
            </a:xfrm>
            <a:custGeom>
              <a:avLst/>
              <a:gdLst>
                <a:gd name="T0" fmla="*/ 0 w 538"/>
                <a:gd name="T1" fmla="*/ 102 h 111"/>
                <a:gd name="T2" fmla="*/ 538 w 538"/>
                <a:gd name="T3" fmla="*/ 0 h 111"/>
                <a:gd name="T4" fmla="*/ 538 w 538"/>
                <a:gd name="T5" fmla="*/ 9 h 111"/>
                <a:gd name="T6" fmla="*/ 0 w 538"/>
                <a:gd name="T7" fmla="*/ 111 h 111"/>
                <a:gd name="T8" fmla="*/ 0 w 538"/>
                <a:gd name="T9" fmla="*/ 102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8" h="111">
                  <a:moveTo>
                    <a:pt x="0" y="102"/>
                  </a:moveTo>
                  <a:lnTo>
                    <a:pt x="538" y="0"/>
                  </a:lnTo>
                  <a:lnTo>
                    <a:pt x="538" y="9"/>
                  </a:lnTo>
                  <a:lnTo>
                    <a:pt x="0" y="111"/>
                  </a:lnTo>
                  <a:lnTo>
                    <a:pt x="0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7" name="Freeform 25"/>
            <p:cNvSpPr/>
            <p:nvPr/>
          </p:nvSpPr>
          <p:spPr bwMode="auto">
            <a:xfrm>
              <a:off x="2834" y="1320"/>
              <a:ext cx="287" cy="455"/>
            </a:xfrm>
            <a:custGeom>
              <a:avLst/>
              <a:gdLst>
                <a:gd name="T0" fmla="*/ 0 w 287"/>
                <a:gd name="T1" fmla="*/ 5 h 455"/>
                <a:gd name="T2" fmla="*/ 275 w 287"/>
                <a:gd name="T3" fmla="*/ 450 h 455"/>
                <a:gd name="T4" fmla="*/ 277 w 287"/>
                <a:gd name="T5" fmla="*/ 455 h 455"/>
                <a:gd name="T6" fmla="*/ 287 w 287"/>
                <a:gd name="T7" fmla="*/ 445 h 455"/>
                <a:gd name="T8" fmla="*/ 7 w 287"/>
                <a:gd name="T9" fmla="*/ 0 h 455"/>
                <a:gd name="T10" fmla="*/ 0 w 287"/>
                <a:gd name="T11" fmla="*/ 5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7" h="455">
                  <a:moveTo>
                    <a:pt x="0" y="5"/>
                  </a:moveTo>
                  <a:lnTo>
                    <a:pt x="275" y="450"/>
                  </a:lnTo>
                  <a:lnTo>
                    <a:pt x="277" y="455"/>
                  </a:lnTo>
                  <a:lnTo>
                    <a:pt x="287" y="445"/>
                  </a:lnTo>
                  <a:lnTo>
                    <a:pt x="7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8" name="Freeform 26"/>
            <p:cNvSpPr/>
            <p:nvPr/>
          </p:nvSpPr>
          <p:spPr bwMode="auto">
            <a:xfrm>
              <a:off x="3140" y="1221"/>
              <a:ext cx="270" cy="544"/>
            </a:xfrm>
            <a:custGeom>
              <a:avLst/>
              <a:gdLst>
                <a:gd name="T0" fmla="*/ 0 w 270"/>
                <a:gd name="T1" fmla="*/ 544 h 544"/>
                <a:gd name="T2" fmla="*/ 263 w 270"/>
                <a:gd name="T3" fmla="*/ 0 h 544"/>
                <a:gd name="T4" fmla="*/ 270 w 270"/>
                <a:gd name="T5" fmla="*/ 0 h 544"/>
                <a:gd name="T6" fmla="*/ 14 w 270"/>
                <a:gd name="T7" fmla="*/ 544 h 544"/>
                <a:gd name="T8" fmla="*/ 0 w 270"/>
                <a:gd name="T9" fmla="*/ 544 h 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0" h="544">
                  <a:moveTo>
                    <a:pt x="0" y="544"/>
                  </a:moveTo>
                  <a:lnTo>
                    <a:pt x="263" y="0"/>
                  </a:lnTo>
                  <a:lnTo>
                    <a:pt x="270" y="0"/>
                  </a:lnTo>
                  <a:lnTo>
                    <a:pt x="14" y="544"/>
                  </a:lnTo>
                  <a:lnTo>
                    <a:pt x="0" y="5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9" name="Freeform 27"/>
            <p:cNvSpPr/>
            <p:nvPr/>
          </p:nvSpPr>
          <p:spPr bwMode="auto">
            <a:xfrm>
              <a:off x="3317" y="1221"/>
              <a:ext cx="93" cy="809"/>
            </a:xfrm>
            <a:custGeom>
              <a:avLst/>
              <a:gdLst>
                <a:gd name="T0" fmla="*/ 83 w 93"/>
                <a:gd name="T1" fmla="*/ 0 h 809"/>
                <a:gd name="T2" fmla="*/ 0 w 93"/>
                <a:gd name="T3" fmla="*/ 809 h 809"/>
                <a:gd name="T4" fmla="*/ 12 w 93"/>
                <a:gd name="T5" fmla="*/ 809 h 809"/>
                <a:gd name="T6" fmla="*/ 93 w 93"/>
                <a:gd name="T7" fmla="*/ 0 h 809"/>
                <a:gd name="T8" fmla="*/ 83 w 93"/>
                <a:gd name="T9" fmla="*/ 0 h 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" h="809">
                  <a:moveTo>
                    <a:pt x="83" y="0"/>
                  </a:moveTo>
                  <a:lnTo>
                    <a:pt x="0" y="809"/>
                  </a:lnTo>
                  <a:lnTo>
                    <a:pt x="12" y="809"/>
                  </a:lnTo>
                  <a:lnTo>
                    <a:pt x="93" y="0"/>
                  </a:lnTo>
                  <a:lnTo>
                    <a:pt x="8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0" name="Freeform 28"/>
            <p:cNvSpPr/>
            <p:nvPr/>
          </p:nvSpPr>
          <p:spPr bwMode="auto">
            <a:xfrm>
              <a:off x="3438" y="1022"/>
              <a:ext cx="611" cy="180"/>
            </a:xfrm>
            <a:custGeom>
              <a:avLst/>
              <a:gdLst>
                <a:gd name="T0" fmla="*/ 0 w 611"/>
                <a:gd name="T1" fmla="*/ 165 h 180"/>
                <a:gd name="T2" fmla="*/ 611 w 611"/>
                <a:gd name="T3" fmla="*/ 0 h 180"/>
                <a:gd name="T4" fmla="*/ 611 w 611"/>
                <a:gd name="T5" fmla="*/ 14 h 180"/>
                <a:gd name="T6" fmla="*/ 0 w 611"/>
                <a:gd name="T7" fmla="*/ 180 h 180"/>
                <a:gd name="T8" fmla="*/ 0 w 611"/>
                <a:gd name="T9" fmla="*/ 165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180">
                  <a:moveTo>
                    <a:pt x="0" y="165"/>
                  </a:moveTo>
                  <a:lnTo>
                    <a:pt x="611" y="0"/>
                  </a:lnTo>
                  <a:lnTo>
                    <a:pt x="611" y="14"/>
                  </a:lnTo>
                  <a:lnTo>
                    <a:pt x="0" y="180"/>
                  </a:lnTo>
                  <a:lnTo>
                    <a:pt x="0" y="1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1" name="Freeform 29"/>
            <p:cNvSpPr/>
            <p:nvPr/>
          </p:nvSpPr>
          <p:spPr bwMode="auto">
            <a:xfrm>
              <a:off x="4340" y="702"/>
              <a:ext cx="377" cy="396"/>
            </a:xfrm>
            <a:custGeom>
              <a:avLst/>
              <a:gdLst>
                <a:gd name="T0" fmla="*/ 0 w 377"/>
                <a:gd name="T1" fmla="*/ 12 h 396"/>
                <a:gd name="T2" fmla="*/ 370 w 377"/>
                <a:gd name="T3" fmla="*/ 396 h 396"/>
                <a:gd name="T4" fmla="*/ 377 w 377"/>
                <a:gd name="T5" fmla="*/ 388 h 396"/>
                <a:gd name="T6" fmla="*/ 0 w 377"/>
                <a:gd name="T7" fmla="*/ 0 h 396"/>
                <a:gd name="T8" fmla="*/ 0 w 377"/>
                <a:gd name="T9" fmla="*/ 12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7" h="396">
                  <a:moveTo>
                    <a:pt x="0" y="12"/>
                  </a:moveTo>
                  <a:lnTo>
                    <a:pt x="370" y="396"/>
                  </a:lnTo>
                  <a:lnTo>
                    <a:pt x="377" y="388"/>
                  </a:lnTo>
                  <a:lnTo>
                    <a:pt x="0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2" name="Freeform 30"/>
            <p:cNvSpPr/>
            <p:nvPr/>
          </p:nvSpPr>
          <p:spPr bwMode="auto">
            <a:xfrm>
              <a:off x="4108" y="1015"/>
              <a:ext cx="597" cy="97"/>
            </a:xfrm>
            <a:custGeom>
              <a:avLst/>
              <a:gdLst>
                <a:gd name="T0" fmla="*/ 0 w 597"/>
                <a:gd name="T1" fmla="*/ 0 h 97"/>
                <a:gd name="T2" fmla="*/ 597 w 597"/>
                <a:gd name="T3" fmla="*/ 90 h 97"/>
                <a:gd name="T4" fmla="*/ 597 w 597"/>
                <a:gd name="T5" fmla="*/ 97 h 97"/>
                <a:gd name="T6" fmla="*/ 0 w 597"/>
                <a:gd name="T7" fmla="*/ 11 h 97"/>
                <a:gd name="T8" fmla="*/ 0 w 597"/>
                <a:gd name="T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97">
                  <a:moveTo>
                    <a:pt x="0" y="0"/>
                  </a:moveTo>
                  <a:lnTo>
                    <a:pt x="597" y="90"/>
                  </a:lnTo>
                  <a:lnTo>
                    <a:pt x="597" y="97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3" name="Freeform 31"/>
            <p:cNvSpPr/>
            <p:nvPr/>
          </p:nvSpPr>
          <p:spPr bwMode="auto">
            <a:xfrm>
              <a:off x="4759" y="1121"/>
              <a:ext cx="280" cy="55"/>
            </a:xfrm>
            <a:custGeom>
              <a:avLst/>
              <a:gdLst>
                <a:gd name="T0" fmla="*/ 5 w 280"/>
                <a:gd name="T1" fmla="*/ 0 h 55"/>
                <a:gd name="T2" fmla="*/ 280 w 280"/>
                <a:gd name="T3" fmla="*/ 40 h 55"/>
                <a:gd name="T4" fmla="*/ 280 w 280"/>
                <a:gd name="T5" fmla="*/ 55 h 55"/>
                <a:gd name="T6" fmla="*/ 0 w 280"/>
                <a:gd name="T7" fmla="*/ 7 h 55"/>
                <a:gd name="T8" fmla="*/ 5 w 280"/>
                <a:gd name="T9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0" h="55">
                  <a:moveTo>
                    <a:pt x="5" y="0"/>
                  </a:moveTo>
                  <a:lnTo>
                    <a:pt x="280" y="40"/>
                  </a:lnTo>
                  <a:lnTo>
                    <a:pt x="280" y="55"/>
                  </a:lnTo>
                  <a:lnTo>
                    <a:pt x="0" y="7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4" name="Freeform 32"/>
            <p:cNvSpPr/>
            <p:nvPr/>
          </p:nvSpPr>
          <p:spPr bwMode="auto">
            <a:xfrm>
              <a:off x="4745" y="1131"/>
              <a:ext cx="298" cy="447"/>
            </a:xfrm>
            <a:custGeom>
              <a:avLst/>
              <a:gdLst>
                <a:gd name="T0" fmla="*/ 0 w 298"/>
                <a:gd name="T1" fmla="*/ 9 h 447"/>
                <a:gd name="T2" fmla="*/ 294 w 298"/>
                <a:gd name="T3" fmla="*/ 447 h 447"/>
                <a:gd name="T4" fmla="*/ 298 w 298"/>
                <a:gd name="T5" fmla="*/ 440 h 447"/>
                <a:gd name="T6" fmla="*/ 7 w 298"/>
                <a:gd name="T7" fmla="*/ 0 h 447"/>
                <a:gd name="T8" fmla="*/ 0 w 298"/>
                <a:gd name="T9" fmla="*/ 9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447">
                  <a:moveTo>
                    <a:pt x="0" y="9"/>
                  </a:moveTo>
                  <a:lnTo>
                    <a:pt x="294" y="447"/>
                  </a:lnTo>
                  <a:lnTo>
                    <a:pt x="298" y="440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5" name="Freeform 33"/>
            <p:cNvSpPr/>
            <p:nvPr/>
          </p:nvSpPr>
          <p:spPr bwMode="auto">
            <a:xfrm>
              <a:off x="4551" y="1135"/>
              <a:ext cx="182" cy="422"/>
            </a:xfrm>
            <a:custGeom>
              <a:avLst/>
              <a:gdLst>
                <a:gd name="T0" fmla="*/ 173 w 182"/>
                <a:gd name="T1" fmla="*/ 0 h 422"/>
                <a:gd name="T2" fmla="*/ 0 w 182"/>
                <a:gd name="T3" fmla="*/ 422 h 422"/>
                <a:gd name="T4" fmla="*/ 12 w 182"/>
                <a:gd name="T5" fmla="*/ 422 h 422"/>
                <a:gd name="T6" fmla="*/ 182 w 182"/>
                <a:gd name="T7" fmla="*/ 0 h 422"/>
                <a:gd name="T8" fmla="*/ 173 w 182"/>
                <a:gd name="T9" fmla="*/ 0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2" h="422">
                  <a:moveTo>
                    <a:pt x="173" y="0"/>
                  </a:moveTo>
                  <a:lnTo>
                    <a:pt x="0" y="422"/>
                  </a:lnTo>
                  <a:lnTo>
                    <a:pt x="12" y="422"/>
                  </a:lnTo>
                  <a:lnTo>
                    <a:pt x="182" y="0"/>
                  </a:lnTo>
                  <a:lnTo>
                    <a:pt x="1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6" name="Freeform 34"/>
            <p:cNvSpPr/>
            <p:nvPr/>
          </p:nvSpPr>
          <p:spPr bwMode="auto">
            <a:xfrm>
              <a:off x="3414" y="1214"/>
              <a:ext cx="401" cy="388"/>
            </a:xfrm>
            <a:custGeom>
              <a:avLst/>
              <a:gdLst>
                <a:gd name="T0" fmla="*/ 0 w 401"/>
                <a:gd name="T1" fmla="*/ 0 h 388"/>
                <a:gd name="T2" fmla="*/ 393 w 401"/>
                <a:gd name="T3" fmla="*/ 388 h 388"/>
                <a:gd name="T4" fmla="*/ 401 w 401"/>
                <a:gd name="T5" fmla="*/ 378 h 388"/>
                <a:gd name="T6" fmla="*/ 12 w 401"/>
                <a:gd name="T7" fmla="*/ 0 h 388"/>
                <a:gd name="T8" fmla="*/ 0 w 40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1" h="388">
                  <a:moveTo>
                    <a:pt x="0" y="0"/>
                  </a:moveTo>
                  <a:lnTo>
                    <a:pt x="393" y="388"/>
                  </a:lnTo>
                  <a:lnTo>
                    <a:pt x="401" y="37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7" name="Freeform 35"/>
            <p:cNvSpPr/>
            <p:nvPr/>
          </p:nvSpPr>
          <p:spPr bwMode="auto">
            <a:xfrm>
              <a:off x="3833" y="1034"/>
              <a:ext cx="233" cy="558"/>
            </a:xfrm>
            <a:custGeom>
              <a:avLst/>
              <a:gdLst>
                <a:gd name="T0" fmla="*/ 225 w 233"/>
                <a:gd name="T1" fmla="*/ 0 h 558"/>
                <a:gd name="T2" fmla="*/ 0 w 233"/>
                <a:gd name="T3" fmla="*/ 558 h 558"/>
                <a:gd name="T4" fmla="*/ 10 w 233"/>
                <a:gd name="T5" fmla="*/ 558 h 558"/>
                <a:gd name="T6" fmla="*/ 233 w 233"/>
                <a:gd name="T7" fmla="*/ 0 h 558"/>
                <a:gd name="T8" fmla="*/ 225 w 233"/>
                <a:gd name="T9" fmla="*/ 0 h 5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3" h="558">
                  <a:moveTo>
                    <a:pt x="225" y="0"/>
                  </a:moveTo>
                  <a:lnTo>
                    <a:pt x="0" y="558"/>
                  </a:lnTo>
                  <a:lnTo>
                    <a:pt x="10" y="558"/>
                  </a:lnTo>
                  <a:lnTo>
                    <a:pt x="233" y="0"/>
                  </a:lnTo>
                  <a:lnTo>
                    <a:pt x="2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8" name="Freeform 36"/>
            <p:cNvSpPr/>
            <p:nvPr/>
          </p:nvSpPr>
          <p:spPr bwMode="auto">
            <a:xfrm>
              <a:off x="4087" y="1034"/>
              <a:ext cx="452" cy="530"/>
            </a:xfrm>
            <a:custGeom>
              <a:avLst/>
              <a:gdLst>
                <a:gd name="T0" fmla="*/ 0 w 452"/>
                <a:gd name="T1" fmla="*/ 0 h 530"/>
                <a:gd name="T2" fmla="*/ 440 w 452"/>
                <a:gd name="T3" fmla="*/ 530 h 530"/>
                <a:gd name="T4" fmla="*/ 452 w 452"/>
                <a:gd name="T5" fmla="*/ 528 h 530"/>
                <a:gd name="T6" fmla="*/ 12 w 452"/>
                <a:gd name="T7" fmla="*/ 0 h 530"/>
                <a:gd name="T8" fmla="*/ 0 w 452"/>
                <a:gd name="T9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2" h="530">
                  <a:moveTo>
                    <a:pt x="0" y="0"/>
                  </a:moveTo>
                  <a:lnTo>
                    <a:pt x="440" y="530"/>
                  </a:lnTo>
                  <a:lnTo>
                    <a:pt x="452" y="5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9" name="Freeform 37"/>
            <p:cNvSpPr/>
            <p:nvPr/>
          </p:nvSpPr>
          <p:spPr bwMode="auto">
            <a:xfrm>
              <a:off x="3836" y="1588"/>
              <a:ext cx="689" cy="23"/>
            </a:xfrm>
            <a:custGeom>
              <a:avLst/>
              <a:gdLst>
                <a:gd name="T0" fmla="*/ 0 w 689"/>
                <a:gd name="T1" fmla="*/ 16 h 23"/>
                <a:gd name="T2" fmla="*/ 689 w 689"/>
                <a:gd name="T3" fmla="*/ 0 h 23"/>
                <a:gd name="T4" fmla="*/ 689 w 689"/>
                <a:gd name="T5" fmla="*/ 7 h 23"/>
                <a:gd name="T6" fmla="*/ 12 w 689"/>
                <a:gd name="T7" fmla="*/ 23 h 23"/>
                <a:gd name="T8" fmla="*/ 0 w 689"/>
                <a:gd name="T9" fmla="*/ 16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23">
                  <a:moveTo>
                    <a:pt x="0" y="16"/>
                  </a:moveTo>
                  <a:lnTo>
                    <a:pt x="689" y="0"/>
                  </a:lnTo>
                  <a:lnTo>
                    <a:pt x="689" y="7"/>
                  </a:lnTo>
                  <a:lnTo>
                    <a:pt x="12" y="23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0" name="Freeform 38"/>
            <p:cNvSpPr/>
            <p:nvPr/>
          </p:nvSpPr>
          <p:spPr bwMode="auto">
            <a:xfrm>
              <a:off x="5093" y="1621"/>
              <a:ext cx="273" cy="428"/>
            </a:xfrm>
            <a:custGeom>
              <a:avLst/>
              <a:gdLst>
                <a:gd name="T0" fmla="*/ 0 w 273"/>
                <a:gd name="T1" fmla="*/ 0 h 428"/>
                <a:gd name="T2" fmla="*/ 263 w 273"/>
                <a:gd name="T3" fmla="*/ 428 h 428"/>
                <a:gd name="T4" fmla="*/ 273 w 273"/>
                <a:gd name="T5" fmla="*/ 428 h 428"/>
                <a:gd name="T6" fmla="*/ 12 w 273"/>
                <a:gd name="T7" fmla="*/ 0 h 428"/>
                <a:gd name="T8" fmla="*/ 0 w 27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3" h="428">
                  <a:moveTo>
                    <a:pt x="0" y="0"/>
                  </a:moveTo>
                  <a:lnTo>
                    <a:pt x="263" y="428"/>
                  </a:lnTo>
                  <a:lnTo>
                    <a:pt x="273" y="4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1" name="Freeform 39"/>
            <p:cNvSpPr/>
            <p:nvPr/>
          </p:nvSpPr>
          <p:spPr bwMode="auto">
            <a:xfrm>
              <a:off x="5070" y="1621"/>
              <a:ext cx="293" cy="428"/>
            </a:xfrm>
            <a:custGeom>
              <a:avLst/>
              <a:gdLst>
                <a:gd name="T0" fmla="*/ 0 w 293"/>
                <a:gd name="T1" fmla="*/ 0 h 428"/>
                <a:gd name="T2" fmla="*/ 286 w 293"/>
                <a:gd name="T3" fmla="*/ 428 h 428"/>
                <a:gd name="T4" fmla="*/ 293 w 293"/>
                <a:gd name="T5" fmla="*/ 421 h 428"/>
                <a:gd name="T6" fmla="*/ 16 w 293"/>
                <a:gd name="T7" fmla="*/ 0 h 428"/>
                <a:gd name="T8" fmla="*/ 0 w 29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3" h="428">
                  <a:moveTo>
                    <a:pt x="0" y="0"/>
                  </a:moveTo>
                  <a:lnTo>
                    <a:pt x="286" y="428"/>
                  </a:lnTo>
                  <a:lnTo>
                    <a:pt x="293" y="421"/>
                  </a:lnTo>
                  <a:lnTo>
                    <a:pt x="1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2" name="Freeform 40"/>
            <p:cNvSpPr/>
            <p:nvPr/>
          </p:nvSpPr>
          <p:spPr bwMode="auto">
            <a:xfrm>
              <a:off x="4568" y="1581"/>
              <a:ext cx="551" cy="156"/>
            </a:xfrm>
            <a:custGeom>
              <a:avLst/>
              <a:gdLst>
                <a:gd name="T0" fmla="*/ 0 w 551"/>
                <a:gd name="T1" fmla="*/ 0 h 156"/>
                <a:gd name="T2" fmla="*/ 551 w 551"/>
                <a:gd name="T3" fmla="*/ 146 h 156"/>
                <a:gd name="T4" fmla="*/ 539 w 551"/>
                <a:gd name="T5" fmla="*/ 156 h 156"/>
                <a:gd name="T6" fmla="*/ 0 w 551"/>
                <a:gd name="T7" fmla="*/ 11 h 156"/>
                <a:gd name="T8" fmla="*/ 0 w 551"/>
                <a:gd name="T9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1" h="156">
                  <a:moveTo>
                    <a:pt x="0" y="0"/>
                  </a:moveTo>
                  <a:lnTo>
                    <a:pt x="551" y="146"/>
                  </a:lnTo>
                  <a:lnTo>
                    <a:pt x="539" y="156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3" name="Freeform 41"/>
            <p:cNvSpPr/>
            <p:nvPr/>
          </p:nvSpPr>
          <p:spPr bwMode="auto">
            <a:xfrm>
              <a:off x="4546" y="1597"/>
              <a:ext cx="228" cy="677"/>
            </a:xfrm>
            <a:custGeom>
              <a:avLst/>
              <a:gdLst>
                <a:gd name="T0" fmla="*/ 0 w 228"/>
                <a:gd name="T1" fmla="*/ 0 h 677"/>
                <a:gd name="T2" fmla="*/ 223 w 228"/>
                <a:gd name="T3" fmla="*/ 677 h 677"/>
                <a:gd name="T4" fmla="*/ 228 w 228"/>
                <a:gd name="T5" fmla="*/ 677 h 677"/>
                <a:gd name="T6" fmla="*/ 10 w 228"/>
                <a:gd name="T7" fmla="*/ 0 h 677"/>
                <a:gd name="T8" fmla="*/ 0 w 228"/>
                <a:gd name="T9" fmla="*/ 0 h 6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8" h="677">
                  <a:moveTo>
                    <a:pt x="0" y="0"/>
                  </a:moveTo>
                  <a:lnTo>
                    <a:pt x="223" y="677"/>
                  </a:lnTo>
                  <a:lnTo>
                    <a:pt x="228" y="677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4" name="Freeform 42"/>
            <p:cNvSpPr/>
            <p:nvPr/>
          </p:nvSpPr>
          <p:spPr bwMode="auto">
            <a:xfrm>
              <a:off x="4229" y="1604"/>
              <a:ext cx="310" cy="481"/>
            </a:xfrm>
            <a:custGeom>
              <a:avLst/>
              <a:gdLst>
                <a:gd name="T0" fmla="*/ 0 w 310"/>
                <a:gd name="T1" fmla="*/ 481 h 481"/>
                <a:gd name="T2" fmla="*/ 301 w 310"/>
                <a:gd name="T3" fmla="*/ 0 h 481"/>
                <a:gd name="T4" fmla="*/ 310 w 310"/>
                <a:gd name="T5" fmla="*/ 0 h 481"/>
                <a:gd name="T6" fmla="*/ 7 w 310"/>
                <a:gd name="T7" fmla="*/ 481 h 481"/>
                <a:gd name="T8" fmla="*/ 0 w 310"/>
                <a:gd name="T9" fmla="*/ 481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0" h="481">
                  <a:moveTo>
                    <a:pt x="0" y="481"/>
                  </a:moveTo>
                  <a:lnTo>
                    <a:pt x="301" y="0"/>
                  </a:lnTo>
                  <a:lnTo>
                    <a:pt x="310" y="0"/>
                  </a:lnTo>
                  <a:lnTo>
                    <a:pt x="7" y="481"/>
                  </a:lnTo>
                  <a:lnTo>
                    <a:pt x="0" y="4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5" name="Freeform 43"/>
            <p:cNvSpPr/>
            <p:nvPr/>
          </p:nvSpPr>
          <p:spPr bwMode="auto">
            <a:xfrm>
              <a:off x="4217" y="1803"/>
              <a:ext cx="90" cy="282"/>
            </a:xfrm>
            <a:custGeom>
              <a:avLst/>
              <a:gdLst>
                <a:gd name="T0" fmla="*/ 81 w 90"/>
                <a:gd name="T1" fmla="*/ 0 h 282"/>
                <a:gd name="T2" fmla="*/ 0 w 90"/>
                <a:gd name="T3" fmla="*/ 282 h 282"/>
                <a:gd name="T4" fmla="*/ 7 w 90"/>
                <a:gd name="T5" fmla="*/ 282 h 282"/>
                <a:gd name="T6" fmla="*/ 90 w 90"/>
                <a:gd name="T7" fmla="*/ 0 h 282"/>
                <a:gd name="T8" fmla="*/ 81 w 90"/>
                <a:gd name="T9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282">
                  <a:moveTo>
                    <a:pt x="81" y="0"/>
                  </a:moveTo>
                  <a:lnTo>
                    <a:pt x="0" y="282"/>
                  </a:lnTo>
                  <a:lnTo>
                    <a:pt x="7" y="282"/>
                  </a:lnTo>
                  <a:lnTo>
                    <a:pt x="90" y="0"/>
                  </a:lnTo>
                  <a:lnTo>
                    <a:pt x="8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6" name="Freeform 44"/>
            <p:cNvSpPr/>
            <p:nvPr/>
          </p:nvSpPr>
          <p:spPr bwMode="auto">
            <a:xfrm>
              <a:off x="3833" y="1621"/>
              <a:ext cx="375" cy="464"/>
            </a:xfrm>
            <a:custGeom>
              <a:avLst/>
              <a:gdLst>
                <a:gd name="T0" fmla="*/ 0 w 375"/>
                <a:gd name="T1" fmla="*/ 0 h 464"/>
                <a:gd name="T2" fmla="*/ 368 w 375"/>
                <a:gd name="T3" fmla="*/ 464 h 464"/>
                <a:gd name="T4" fmla="*/ 375 w 375"/>
                <a:gd name="T5" fmla="*/ 464 h 464"/>
                <a:gd name="T6" fmla="*/ 8 w 375"/>
                <a:gd name="T7" fmla="*/ 0 h 464"/>
                <a:gd name="T8" fmla="*/ 0 w 375"/>
                <a:gd name="T9" fmla="*/ 0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5" h="464">
                  <a:moveTo>
                    <a:pt x="0" y="0"/>
                  </a:moveTo>
                  <a:lnTo>
                    <a:pt x="368" y="464"/>
                  </a:lnTo>
                  <a:lnTo>
                    <a:pt x="375" y="464"/>
                  </a:lnTo>
                  <a:lnTo>
                    <a:pt x="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7" name="Freeform 45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  <a:gd name="T10" fmla="*/ 0 w 649"/>
                <a:gd name="T11" fmla="*/ 17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8" name="Freeform 46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9" name="Freeform 47"/>
            <p:cNvSpPr/>
            <p:nvPr/>
          </p:nvSpPr>
          <p:spPr bwMode="auto">
            <a:xfrm>
              <a:off x="3623" y="1623"/>
              <a:ext cx="203" cy="658"/>
            </a:xfrm>
            <a:custGeom>
              <a:avLst/>
              <a:gdLst>
                <a:gd name="T0" fmla="*/ 194 w 203"/>
                <a:gd name="T1" fmla="*/ 0 h 658"/>
                <a:gd name="T2" fmla="*/ 0 w 203"/>
                <a:gd name="T3" fmla="*/ 658 h 658"/>
                <a:gd name="T4" fmla="*/ 9 w 203"/>
                <a:gd name="T5" fmla="*/ 658 h 658"/>
                <a:gd name="T6" fmla="*/ 203 w 203"/>
                <a:gd name="T7" fmla="*/ 5 h 658"/>
                <a:gd name="T8" fmla="*/ 194 w 203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58">
                  <a:moveTo>
                    <a:pt x="194" y="0"/>
                  </a:moveTo>
                  <a:lnTo>
                    <a:pt x="0" y="658"/>
                  </a:lnTo>
                  <a:lnTo>
                    <a:pt x="9" y="658"/>
                  </a:lnTo>
                  <a:lnTo>
                    <a:pt x="203" y="5"/>
                  </a:lnTo>
                  <a:lnTo>
                    <a:pt x="19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0" name="Freeform 48"/>
            <p:cNvSpPr/>
            <p:nvPr/>
          </p:nvSpPr>
          <p:spPr bwMode="auto">
            <a:xfrm>
              <a:off x="3353" y="1768"/>
              <a:ext cx="935" cy="310"/>
            </a:xfrm>
            <a:custGeom>
              <a:avLst/>
              <a:gdLst>
                <a:gd name="T0" fmla="*/ 0 w 935"/>
                <a:gd name="T1" fmla="*/ 300 h 310"/>
                <a:gd name="T2" fmla="*/ 928 w 935"/>
                <a:gd name="T3" fmla="*/ 0 h 310"/>
                <a:gd name="T4" fmla="*/ 935 w 935"/>
                <a:gd name="T5" fmla="*/ 9 h 310"/>
                <a:gd name="T6" fmla="*/ 7 w 935"/>
                <a:gd name="T7" fmla="*/ 310 h 310"/>
                <a:gd name="T8" fmla="*/ 0 w 935"/>
                <a:gd name="T9" fmla="*/ 300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5" h="310">
                  <a:moveTo>
                    <a:pt x="0" y="300"/>
                  </a:moveTo>
                  <a:lnTo>
                    <a:pt x="928" y="0"/>
                  </a:lnTo>
                  <a:lnTo>
                    <a:pt x="935" y="9"/>
                  </a:lnTo>
                  <a:lnTo>
                    <a:pt x="7" y="310"/>
                  </a:lnTo>
                  <a:lnTo>
                    <a:pt x="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1" name="Freeform 49"/>
            <p:cNvSpPr/>
            <p:nvPr/>
          </p:nvSpPr>
          <p:spPr bwMode="auto">
            <a:xfrm>
              <a:off x="2631" y="1820"/>
              <a:ext cx="641" cy="251"/>
            </a:xfrm>
            <a:custGeom>
              <a:avLst/>
              <a:gdLst>
                <a:gd name="T0" fmla="*/ 0 w 641"/>
                <a:gd name="T1" fmla="*/ 9 h 251"/>
                <a:gd name="T2" fmla="*/ 641 w 641"/>
                <a:gd name="T3" fmla="*/ 251 h 251"/>
                <a:gd name="T4" fmla="*/ 641 w 641"/>
                <a:gd name="T5" fmla="*/ 244 h 251"/>
                <a:gd name="T6" fmla="*/ 11 w 641"/>
                <a:gd name="T7" fmla="*/ 0 h 251"/>
                <a:gd name="T8" fmla="*/ 0 w 641"/>
                <a:gd name="T9" fmla="*/ 9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1" h="251">
                  <a:moveTo>
                    <a:pt x="0" y="9"/>
                  </a:moveTo>
                  <a:lnTo>
                    <a:pt x="641" y="251"/>
                  </a:lnTo>
                  <a:lnTo>
                    <a:pt x="641" y="244"/>
                  </a:lnTo>
                  <a:lnTo>
                    <a:pt x="11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2" name="Freeform 50"/>
            <p:cNvSpPr/>
            <p:nvPr/>
          </p:nvSpPr>
          <p:spPr bwMode="auto">
            <a:xfrm>
              <a:off x="2631" y="1798"/>
              <a:ext cx="497" cy="301"/>
            </a:xfrm>
            <a:custGeom>
              <a:avLst/>
              <a:gdLst>
                <a:gd name="T0" fmla="*/ 0 w 497"/>
                <a:gd name="T1" fmla="*/ 296 h 301"/>
                <a:gd name="T2" fmla="*/ 490 w 497"/>
                <a:gd name="T3" fmla="*/ 0 h 301"/>
                <a:gd name="T4" fmla="*/ 497 w 497"/>
                <a:gd name="T5" fmla="*/ 10 h 301"/>
                <a:gd name="T6" fmla="*/ 7 w 497"/>
                <a:gd name="T7" fmla="*/ 301 h 301"/>
                <a:gd name="T8" fmla="*/ 0 w 497"/>
                <a:gd name="T9" fmla="*/ 296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7" h="301">
                  <a:moveTo>
                    <a:pt x="0" y="296"/>
                  </a:moveTo>
                  <a:lnTo>
                    <a:pt x="490" y="0"/>
                  </a:lnTo>
                  <a:lnTo>
                    <a:pt x="497" y="10"/>
                  </a:lnTo>
                  <a:lnTo>
                    <a:pt x="7" y="301"/>
                  </a:lnTo>
                  <a:lnTo>
                    <a:pt x="0" y="2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3" name="Freeform 51"/>
            <p:cNvSpPr/>
            <p:nvPr/>
          </p:nvSpPr>
          <p:spPr bwMode="auto">
            <a:xfrm>
              <a:off x="2467" y="2125"/>
              <a:ext cx="135" cy="351"/>
            </a:xfrm>
            <a:custGeom>
              <a:avLst/>
              <a:gdLst>
                <a:gd name="T0" fmla="*/ 126 w 135"/>
                <a:gd name="T1" fmla="*/ 0 h 351"/>
                <a:gd name="T2" fmla="*/ 0 w 135"/>
                <a:gd name="T3" fmla="*/ 351 h 351"/>
                <a:gd name="T4" fmla="*/ 12 w 135"/>
                <a:gd name="T5" fmla="*/ 351 h 351"/>
                <a:gd name="T6" fmla="*/ 135 w 135"/>
                <a:gd name="T7" fmla="*/ 7 h 351"/>
                <a:gd name="T8" fmla="*/ 126 w 135"/>
                <a:gd name="T9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351">
                  <a:moveTo>
                    <a:pt x="126" y="0"/>
                  </a:moveTo>
                  <a:lnTo>
                    <a:pt x="0" y="351"/>
                  </a:lnTo>
                  <a:lnTo>
                    <a:pt x="12" y="351"/>
                  </a:lnTo>
                  <a:lnTo>
                    <a:pt x="135" y="7"/>
                  </a:lnTo>
                  <a:lnTo>
                    <a:pt x="12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4" name="Freeform 52"/>
            <p:cNvSpPr/>
            <p:nvPr/>
          </p:nvSpPr>
          <p:spPr bwMode="auto">
            <a:xfrm>
              <a:off x="2607" y="2130"/>
              <a:ext cx="234" cy="743"/>
            </a:xfrm>
            <a:custGeom>
              <a:avLst/>
              <a:gdLst>
                <a:gd name="T0" fmla="*/ 0 w 234"/>
                <a:gd name="T1" fmla="*/ 0 h 743"/>
                <a:gd name="T2" fmla="*/ 223 w 234"/>
                <a:gd name="T3" fmla="*/ 743 h 743"/>
                <a:gd name="T4" fmla="*/ 234 w 234"/>
                <a:gd name="T5" fmla="*/ 743 h 743"/>
                <a:gd name="T6" fmla="*/ 9 w 234"/>
                <a:gd name="T7" fmla="*/ 0 h 743"/>
                <a:gd name="T8" fmla="*/ 0 w 234"/>
                <a:gd name="T9" fmla="*/ 0 h 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743">
                  <a:moveTo>
                    <a:pt x="0" y="0"/>
                  </a:moveTo>
                  <a:lnTo>
                    <a:pt x="223" y="743"/>
                  </a:lnTo>
                  <a:lnTo>
                    <a:pt x="234" y="743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5" name="Freeform 53"/>
            <p:cNvSpPr/>
            <p:nvPr/>
          </p:nvSpPr>
          <p:spPr bwMode="auto">
            <a:xfrm>
              <a:off x="2472" y="2525"/>
              <a:ext cx="350" cy="360"/>
            </a:xfrm>
            <a:custGeom>
              <a:avLst/>
              <a:gdLst>
                <a:gd name="T0" fmla="*/ 0 w 350"/>
                <a:gd name="T1" fmla="*/ 12 h 360"/>
                <a:gd name="T2" fmla="*/ 343 w 350"/>
                <a:gd name="T3" fmla="*/ 360 h 360"/>
                <a:gd name="T4" fmla="*/ 350 w 350"/>
                <a:gd name="T5" fmla="*/ 348 h 360"/>
                <a:gd name="T6" fmla="*/ 7 w 350"/>
                <a:gd name="T7" fmla="*/ 0 h 360"/>
                <a:gd name="T8" fmla="*/ 0 w 350"/>
                <a:gd name="T9" fmla="*/ 12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0" h="360">
                  <a:moveTo>
                    <a:pt x="0" y="12"/>
                  </a:moveTo>
                  <a:lnTo>
                    <a:pt x="343" y="360"/>
                  </a:lnTo>
                  <a:lnTo>
                    <a:pt x="350" y="348"/>
                  </a:lnTo>
                  <a:lnTo>
                    <a:pt x="7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6" name="Freeform 54"/>
            <p:cNvSpPr/>
            <p:nvPr/>
          </p:nvSpPr>
          <p:spPr bwMode="auto">
            <a:xfrm>
              <a:off x="2922" y="2466"/>
              <a:ext cx="128" cy="355"/>
            </a:xfrm>
            <a:custGeom>
              <a:avLst/>
              <a:gdLst>
                <a:gd name="T0" fmla="*/ 121 w 128"/>
                <a:gd name="T1" fmla="*/ 0 h 355"/>
                <a:gd name="T2" fmla="*/ 0 w 128"/>
                <a:gd name="T3" fmla="*/ 339 h 355"/>
                <a:gd name="T4" fmla="*/ 9 w 128"/>
                <a:gd name="T5" fmla="*/ 355 h 355"/>
                <a:gd name="T6" fmla="*/ 128 w 128"/>
                <a:gd name="T7" fmla="*/ 10 h 355"/>
                <a:gd name="T8" fmla="*/ 121 w 128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8" h="355">
                  <a:moveTo>
                    <a:pt x="121" y="0"/>
                  </a:moveTo>
                  <a:lnTo>
                    <a:pt x="0" y="339"/>
                  </a:lnTo>
                  <a:lnTo>
                    <a:pt x="9" y="355"/>
                  </a:lnTo>
                  <a:lnTo>
                    <a:pt x="128" y="10"/>
                  </a:lnTo>
                  <a:lnTo>
                    <a:pt x="1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7" name="Freeform 55"/>
            <p:cNvSpPr/>
            <p:nvPr/>
          </p:nvSpPr>
          <p:spPr bwMode="auto">
            <a:xfrm>
              <a:off x="2616" y="2118"/>
              <a:ext cx="417" cy="322"/>
            </a:xfrm>
            <a:custGeom>
              <a:avLst/>
              <a:gdLst>
                <a:gd name="T0" fmla="*/ 0 w 417"/>
                <a:gd name="T1" fmla="*/ 10 h 322"/>
                <a:gd name="T2" fmla="*/ 408 w 417"/>
                <a:gd name="T3" fmla="*/ 322 h 322"/>
                <a:gd name="T4" fmla="*/ 417 w 417"/>
                <a:gd name="T5" fmla="*/ 310 h 322"/>
                <a:gd name="T6" fmla="*/ 15 w 417"/>
                <a:gd name="T7" fmla="*/ 0 h 322"/>
                <a:gd name="T8" fmla="*/ 0 w 417"/>
                <a:gd name="T9" fmla="*/ 10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7" h="322">
                  <a:moveTo>
                    <a:pt x="0" y="10"/>
                  </a:moveTo>
                  <a:lnTo>
                    <a:pt x="408" y="322"/>
                  </a:lnTo>
                  <a:lnTo>
                    <a:pt x="417" y="310"/>
                  </a:lnTo>
                  <a:lnTo>
                    <a:pt x="15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8" name="Freeform 56"/>
            <p:cNvSpPr/>
            <p:nvPr/>
          </p:nvSpPr>
          <p:spPr bwMode="auto">
            <a:xfrm>
              <a:off x="3054" y="1803"/>
              <a:ext cx="81" cy="618"/>
            </a:xfrm>
            <a:custGeom>
              <a:avLst/>
              <a:gdLst>
                <a:gd name="T0" fmla="*/ 69 w 81"/>
                <a:gd name="T1" fmla="*/ 0 h 618"/>
                <a:gd name="T2" fmla="*/ 0 w 81"/>
                <a:gd name="T3" fmla="*/ 618 h 618"/>
                <a:gd name="T4" fmla="*/ 10 w 81"/>
                <a:gd name="T5" fmla="*/ 618 h 618"/>
                <a:gd name="T6" fmla="*/ 81 w 81"/>
                <a:gd name="T7" fmla="*/ 0 h 618"/>
                <a:gd name="T8" fmla="*/ 69 w 81"/>
                <a:gd name="T9" fmla="*/ 0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618">
                  <a:moveTo>
                    <a:pt x="69" y="0"/>
                  </a:moveTo>
                  <a:lnTo>
                    <a:pt x="0" y="618"/>
                  </a:lnTo>
                  <a:lnTo>
                    <a:pt x="10" y="618"/>
                  </a:lnTo>
                  <a:lnTo>
                    <a:pt x="81" y="0"/>
                  </a:lnTo>
                  <a:lnTo>
                    <a:pt x="6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9" name="Freeform 57"/>
            <p:cNvSpPr/>
            <p:nvPr/>
          </p:nvSpPr>
          <p:spPr bwMode="auto">
            <a:xfrm>
              <a:off x="3135" y="1810"/>
              <a:ext cx="476" cy="474"/>
            </a:xfrm>
            <a:custGeom>
              <a:avLst/>
              <a:gdLst>
                <a:gd name="T0" fmla="*/ 0 w 476"/>
                <a:gd name="T1" fmla="*/ 0 h 474"/>
                <a:gd name="T2" fmla="*/ 469 w 476"/>
                <a:gd name="T3" fmla="*/ 474 h 474"/>
                <a:gd name="T4" fmla="*/ 476 w 476"/>
                <a:gd name="T5" fmla="*/ 471 h 474"/>
                <a:gd name="T6" fmla="*/ 9 w 476"/>
                <a:gd name="T7" fmla="*/ 0 h 474"/>
                <a:gd name="T8" fmla="*/ 0 w 476"/>
                <a:gd name="T9" fmla="*/ 0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6" h="474">
                  <a:moveTo>
                    <a:pt x="0" y="0"/>
                  </a:moveTo>
                  <a:lnTo>
                    <a:pt x="469" y="474"/>
                  </a:lnTo>
                  <a:lnTo>
                    <a:pt x="476" y="471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0" name="Freeform 58"/>
            <p:cNvSpPr/>
            <p:nvPr/>
          </p:nvSpPr>
          <p:spPr bwMode="auto">
            <a:xfrm>
              <a:off x="2938" y="2109"/>
              <a:ext cx="363" cy="696"/>
            </a:xfrm>
            <a:custGeom>
              <a:avLst/>
              <a:gdLst>
                <a:gd name="T0" fmla="*/ 358 w 363"/>
                <a:gd name="T1" fmla="*/ 0 h 696"/>
                <a:gd name="T2" fmla="*/ 0 w 363"/>
                <a:gd name="T3" fmla="*/ 696 h 696"/>
                <a:gd name="T4" fmla="*/ 12 w 363"/>
                <a:gd name="T5" fmla="*/ 696 h 696"/>
                <a:gd name="T6" fmla="*/ 363 w 363"/>
                <a:gd name="T7" fmla="*/ 9 h 696"/>
                <a:gd name="T8" fmla="*/ 358 w 363"/>
                <a:gd name="T9" fmla="*/ 0 h 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3" h="696">
                  <a:moveTo>
                    <a:pt x="358" y="0"/>
                  </a:moveTo>
                  <a:lnTo>
                    <a:pt x="0" y="696"/>
                  </a:lnTo>
                  <a:lnTo>
                    <a:pt x="12" y="696"/>
                  </a:lnTo>
                  <a:lnTo>
                    <a:pt x="363" y="9"/>
                  </a:lnTo>
                  <a:lnTo>
                    <a:pt x="35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1" name="Freeform 59"/>
            <p:cNvSpPr/>
            <p:nvPr/>
          </p:nvSpPr>
          <p:spPr bwMode="auto">
            <a:xfrm>
              <a:off x="3085" y="2296"/>
              <a:ext cx="516" cy="154"/>
            </a:xfrm>
            <a:custGeom>
              <a:avLst/>
              <a:gdLst>
                <a:gd name="T0" fmla="*/ 0 w 516"/>
                <a:gd name="T1" fmla="*/ 144 h 154"/>
                <a:gd name="T2" fmla="*/ 516 w 516"/>
                <a:gd name="T3" fmla="*/ 0 h 154"/>
                <a:gd name="T4" fmla="*/ 516 w 516"/>
                <a:gd name="T5" fmla="*/ 7 h 154"/>
                <a:gd name="T6" fmla="*/ 0 w 516"/>
                <a:gd name="T7" fmla="*/ 154 h 154"/>
                <a:gd name="T8" fmla="*/ 0 w 516"/>
                <a:gd name="T9" fmla="*/ 14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6" h="154">
                  <a:moveTo>
                    <a:pt x="0" y="144"/>
                  </a:moveTo>
                  <a:lnTo>
                    <a:pt x="516" y="0"/>
                  </a:lnTo>
                  <a:lnTo>
                    <a:pt x="516" y="7"/>
                  </a:lnTo>
                  <a:lnTo>
                    <a:pt x="0" y="154"/>
                  </a:lnTo>
                  <a:lnTo>
                    <a:pt x="0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2" name="Freeform 60"/>
            <p:cNvSpPr/>
            <p:nvPr/>
          </p:nvSpPr>
          <p:spPr bwMode="auto">
            <a:xfrm>
              <a:off x="3637" y="2106"/>
              <a:ext cx="571" cy="192"/>
            </a:xfrm>
            <a:custGeom>
              <a:avLst/>
              <a:gdLst>
                <a:gd name="T0" fmla="*/ 0 w 571"/>
                <a:gd name="T1" fmla="*/ 180 h 192"/>
                <a:gd name="T2" fmla="*/ 571 w 571"/>
                <a:gd name="T3" fmla="*/ 0 h 192"/>
                <a:gd name="T4" fmla="*/ 571 w 571"/>
                <a:gd name="T5" fmla="*/ 12 h 192"/>
                <a:gd name="T6" fmla="*/ 0 w 571"/>
                <a:gd name="T7" fmla="*/ 192 h 192"/>
                <a:gd name="T8" fmla="*/ 0 w 571"/>
                <a:gd name="T9" fmla="*/ 18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192">
                  <a:moveTo>
                    <a:pt x="0" y="180"/>
                  </a:moveTo>
                  <a:lnTo>
                    <a:pt x="571" y="0"/>
                  </a:lnTo>
                  <a:lnTo>
                    <a:pt x="571" y="12"/>
                  </a:lnTo>
                  <a:lnTo>
                    <a:pt x="0" y="192"/>
                  </a:lnTo>
                  <a:lnTo>
                    <a:pt x="0" y="1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3" name="Freeform 61"/>
            <p:cNvSpPr/>
            <p:nvPr/>
          </p:nvSpPr>
          <p:spPr bwMode="auto">
            <a:xfrm>
              <a:off x="4234" y="2106"/>
              <a:ext cx="521" cy="187"/>
            </a:xfrm>
            <a:custGeom>
              <a:avLst/>
              <a:gdLst>
                <a:gd name="T0" fmla="*/ 0 w 521"/>
                <a:gd name="T1" fmla="*/ 10 h 187"/>
                <a:gd name="T2" fmla="*/ 518 w 521"/>
                <a:gd name="T3" fmla="*/ 187 h 187"/>
                <a:gd name="T4" fmla="*/ 521 w 521"/>
                <a:gd name="T5" fmla="*/ 175 h 187"/>
                <a:gd name="T6" fmla="*/ 0 w 521"/>
                <a:gd name="T7" fmla="*/ 0 h 187"/>
                <a:gd name="T8" fmla="*/ 0 w 521"/>
                <a:gd name="T9" fmla="*/ 1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187">
                  <a:moveTo>
                    <a:pt x="0" y="10"/>
                  </a:moveTo>
                  <a:lnTo>
                    <a:pt x="518" y="187"/>
                  </a:lnTo>
                  <a:lnTo>
                    <a:pt x="521" y="175"/>
                  </a:lnTo>
                  <a:lnTo>
                    <a:pt x="0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4" name="Freeform 62"/>
            <p:cNvSpPr/>
            <p:nvPr/>
          </p:nvSpPr>
          <p:spPr bwMode="auto">
            <a:xfrm>
              <a:off x="4795" y="1749"/>
              <a:ext cx="329" cy="525"/>
            </a:xfrm>
            <a:custGeom>
              <a:avLst/>
              <a:gdLst>
                <a:gd name="T0" fmla="*/ 329 w 329"/>
                <a:gd name="T1" fmla="*/ 0 h 525"/>
                <a:gd name="T2" fmla="*/ 0 w 329"/>
                <a:gd name="T3" fmla="*/ 525 h 525"/>
                <a:gd name="T4" fmla="*/ 7 w 329"/>
                <a:gd name="T5" fmla="*/ 525 h 525"/>
                <a:gd name="T6" fmla="*/ 329 w 329"/>
                <a:gd name="T7" fmla="*/ 12 h 525"/>
                <a:gd name="T8" fmla="*/ 329 w 329"/>
                <a:gd name="T9" fmla="*/ 0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9" h="525">
                  <a:moveTo>
                    <a:pt x="329" y="0"/>
                  </a:moveTo>
                  <a:lnTo>
                    <a:pt x="0" y="525"/>
                  </a:lnTo>
                  <a:lnTo>
                    <a:pt x="7" y="525"/>
                  </a:lnTo>
                  <a:lnTo>
                    <a:pt x="329" y="12"/>
                  </a:lnTo>
                  <a:lnTo>
                    <a:pt x="3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5" name="Freeform 63"/>
            <p:cNvSpPr/>
            <p:nvPr/>
          </p:nvSpPr>
          <p:spPr bwMode="auto">
            <a:xfrm>
              <a:off x="5145" y="1756"/>
              <a:ext cx="52" cy="691"/>
            </a:xfrm>
            <a:custGeom>
              <a:avLst/>
              <a:gdLst>
                <a:gd name="T0" fmla="*/ 0 w 52"/>
                <a:gd name="T1" fmla="*/ 0 h 691"/>
                <a:gd name="T2" fmla="*/ 41 w 52"/>
                <a:gd name="T3" fmla="*/ 691 h 691"/>
                <a:gd name="T4" fmla="*/ 52 w 52"/>
                <a:gd name="T5" fmla="*/ 691 h 691"/>
                <a:gd name="T6" fmla="*/ 7 w 52"/>
                <a:gd name="T7" fmla="*/ 0 h 691"/>
                <a:gd name="T8" fmla="*/ 0 w 52"/>
                <a:gd name="T9" fmla="*/ 0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691">
                  <a:moveTo>
                    <a:pt x="0" y="0"/>
                  </a:moveTo>
                  <a:lnTo>
                    <a:pt x="41" y="691"/>
                  </a:lnTo>
                  <a:lnTo>
                    <a:pt x="52" y="691"/>
                  </a:lnTo>
                  <a:lnTo>
                    <a:pt x="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6" name="Freeform 64"/>
            <p:cNvSpPr/>
            <p:nvPr/>
          </p:nvSpPr>
          <p:spPr bwMode="auto">
            <a:xfrm>
              <a:off x="5204" y="2102"/>
              <a:ext cx="183" cy="355"/>
            </a:xfrm>
            <a:custGeom>
              <a:avLst/>
              <a:gdLst>
                <a:gd name="T0" fmla="*/ 171 w 183"/>
                <a:gd name="T1" fmla="*/ 0 h 355"/>
                <a:gd name="T2" fmla="*/ 0 w 183"/>
                <a:gd name="T3" fmla="*/ 345 h 355"/>
                <a:gd name="T4" fmla="*/ 10 w 183"/>
                <a:gd name="T5" fmla="*/ 355 h 355"/>
                <a:gd name="T6" fmla="*/ 183 w 183"/>
                <a:gd name="T7" fmla="*/ 0 h 355"/>
                <a:gd name="T8" fmla="*/ 171 w 183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3" h="355">
                  <a:moveTo>
                    <a:pt x="171" y="0"/>
                  </a:moveTo>
                  <a:lnTo>
                    <a:pt x="0" y="345"/>
                  </a:lnTo>
                  <a:lnTo>
                    <a:pt x="10" y="355"/>
                  </a:lnTo>
                  <a:lnTo>
                    <a:pt x="183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7" name="Freeform 65"/>
            <p:cNvSpPr/>
            <p:nvPr/>
          </p:nvSpPr>
          <p:spPr bwMode="auto">
            <a:xfrm>
              <a:off x="4795" y="2303"/>
              <a:ext cx="362" cy="173"/>
            </a:xfrm>
            <a:custGeom>
              <a:avLst/>
              <a:gdLst>
                <a:gd name="T0" fmla="*/ 0 w 362"/>
                <a:gd name="T1" fmla="*/ 9 h 173"/>
                <a:gd name="T2" fmla="*/ 362 w 362"/>
                <a:gd name="T3" fmla="*/ 173 h 173"/>
                <a:gd name="T4" fmla="*/ 362 w 362"/>
                <a:gd name="T5" fmla="*/ 156 h 173"/>
                <a:gd name="T6" fmla="*/ 0 w 362"/>
                <a:gd name="T7" fmla="*/ 0 h 173"/>
                <a:gd name="T8" fmla="*/ 0 w 362"/>
                <a:gd name="T9" fmla="*/ 9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2" h="173">
                  <a:moveTo>
                    <a:pt x="0" y="9"/>
                  </a:moveTo>
                  <a:lnTo>
                    <a:pt x="362" y="173"/>
                  </a:lnTo>
                  <a:lnTo>
                    <a:pt x="362" y="156"/>
                  </a:lnTo>
                  <a:lnTo>
                    <a:pt x="0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8" name="Freeform 66"/>
            <p:cNvSpPr/>
            <p:nvPr/>
          </p:nvSpPr>
          <p:spPr bwMode="auto">
            <a:xfrm>
              <a:off x="5086" y="2499"/>
              <a:ext cx="102" cy="462"/>
            </a:xfrm>
            <a:custGeom>
              <a:avLst/>
              <a:gdLst>
                <a:gd name="T0" fmla="*/ 95 w 102"/>
                <a:gd name="T1" fmla="*/ 0 h 462"/>
                <a:gd name="T2" fmla="*/ 0 w 102"/>
                <a:gd name="T3" fmla="*/ 462 h 462"/>
                <a:gd name="T4" fmla="*/ 12 w 102"/>
                <a:gd name="T5" fmla="*/ 462 h 462"/>
                <a:gd name="T6" fmla="*/ 102 w 102"/>
                <a:gd name="T7" fmla="*/ 0 h 462"/>
                <a:gd name="T8" fmla="*/ 95 w 102"/>
                <a:gd name="T9" fmla="*/ 0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462">
                  <a:moveTo>
                    <a:pt x="95" y="0"/>
                  </a:moveTo>
                  <a:lnTo>
                    <a:pt x="0" y="462"/>
                  </a:lnTo>
                  <a:lnTo>
                    <a:pt x="12" y="462"/>
                  </a:lnTo>
                  <a:lnTo>
                    <a:pt x="102" y="0"/>
                  </a:lnTo>
                  <a:lnTo>
                    <a:pt x="9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9" name="Freeform 67"/>
            <p:cNvSpPr/>
            <p:nvPr/>
          </p:nvSpPr>
          <p:spPr bwMode="auto">
            <a:xfrm>
              <a:off x="4724" y="2317"/>
              <a:ext cx="59" cy="663"/>
            </a:xfrm>
            <a:custGeom>
              <a:avLst/>
              <a:gdLst>
                <a:gd name="T0" fmla="*/ 50 w 59"/>
                <a:gd name="T1" fmla="*/ 0 h 663"/>
                <a:gd name="T2" fmla="*/ 0 w 59"/>
                <a:gd name="T3" fmla="*/ 663 h 663"/>
                <a:gd name="T4" fmla="*/ 9 w 59"/>
                <a:gd name="T5" fmla="*/ 663 h 663"/>
                <a:gd name="T6" fmla="*/ 59 w 59"/>
                <a:gd name="T7" fmla="*/ 0 h 663"/>
                <a:gd name="T8" fmla="*/ 50 w 59"/>
                <a:gd name="T9" fmla="*/ 0 h 6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663">
                  <a:moveTo>
                    <a:pt x="50" y="0"/>
                  </a:moveTo>
                  <a:lnTo>
                    <a:pt x="0" y="663"/>
                  </a:lnTo>
                  <a:lnTo>
                    <a:pt x="9" y="663"/>
                  </a:lnTo>
                  <a:lnTo>
                    <a:pt x="59" y="0"/>
                  </a:lnTo>
                  <a:lnTo>
                    <a:pt x="5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0" name="Freeform 68"/>
            <p:cNvSpPr/>
            <p:nvPr/>
          </p:nvSpPr>
          <p:spPr bwMode="auto">
            <a:xfrm>
              <a:off x="4740" y="2499"/>
              <a:ext cx="443" cy="481"/>
            </a:xfrm>
            <a:custGeom>
              <a:avLst/>
              <a:gdLst>
                <a:gd name="T0" fmla="*/ 436 w 443"/>
                <a:gd name="T1" fmla="*/ 0 h 481"/>
                <a:gd name="T2" fmla="*/ 0 w 443"/>
                <a:gd name="T3" fmla="*/ 476 h 481"/>
                <a:gd name="T4" fmla="*/ 7 w 443"/>
                <a:gd name="T5" fmla="*/ 481 h 481"/>
                <a:gd name="T6" fmla="*/ 443 w 443"/>
                <a:gd name="T7" fmla="*/ 0 h 481"/>
                <a:gd name="T8" fmla="*/ 436 w 443"/>
                <a:gd name="T9" fmla="*/ 0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3" h="481">
                  <a:moveTo>
                    <a:pt x="436" y="0"/>
                  </a:moveTo>
                  <a:lnTo>
                    <a:pt x="0" y="476"/>
                  </a:lnTo>
                  <a:lnTo>
                    <a:pt x="7" y="481"/>
                  </a:lnTo>
                  <a:lnTo>
                    <a:pt x="443" y="0"/>
                  </a:lnTo>
                  <a:lnTo>
                    <a:pt x="43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1" name="Freeform 69"/>
            <p:cNvSpPr/>
            <p:nvPr/>
          </p:nvSpPr>
          <p:spPr bwMode="auto">
            <a:xfrm>
              <a:off x="4996" y="2573"/>
              <a:ext cx="81" cy="388"/>
            </a:xfrm>
            <a:custGeom>
              <a:avLst/>
              <a:gdLst>
                <a:gd name="T0" fmla="*/ 0 w 81"/>
                <a:gd name="T1" fmla="*/ 0 h 388"/>
                <a:gd name="T2" fmla="*/ 69 w 81"/>
                <a:gd name="T3" fmla="*/ 388 h 388"/>
                <a:gd name="T4" fmla="*/ 81 w 81"/>
                <a:gd name="T5" fmla="*/ 388 h 388"/>
                <a:gd name="T6" fmla="*/ 10 w 81"/>
                <a:gd name="T7" fmla="*/ 0 h 388"/>
                <a:gd name="T8" fmla="*/ 0 w 8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388">
                  <a:moveTo>
                    <a:pt x="0" y="0"/>
                  </a:moveTo>
                  <a:lnTo>
                    <a:pt x="69" y="388"/>
                  </a:lnTo>
                  <a:lnTo>
                    <a:pt x="81" y="388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2" name="Freeform 70"/>
            <p:cNvSpPr/>
            <p:nvPr/>
          </p:nvSpPr>
          <p:spPr bwMode="auto">
            <a:xfrm>
              <a:off x="4186" y="2116"/>
              <a:ext cx="38" cy="594"/>
            </a:xfrm>
            <a:custGeom>
              <a:avLst/>
              <a:gdLst>
                <a:gd name="T0" fmla="*/ 31 w 38"/>
                <a:gd name="T1" fmla="*/ 2 h 594"/>
                <a:gd name="T2" fmla="*/ 0 w 38"/>
                <a:gd name="T3" fmla="*/ 594 h 594"/>
                <a:gd name="T4" fmla="*/ 7 w 38"/>
                <a:gd name="T5" fmla="*/ 594 h 594"/>
                <a:gd name="T6" fmla="*/ 38 w 38"/>
                <a:gd name="T7" fmla="*/ 0 h 594"/>
                <a:gd name="T8" fmla="*/ 31 w 38"/>
                <a:gd name="T9" fmla="*/ 2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594">
                  <a:moveTo>
                    <a:pt x="31" y="2"/>
                  </a:moveTo>
                  <a:lnTo>
                    <a:pt x="0" y="594"/>
                  </a:lnTo>
                  <a:lnTo>
                    <a:pt x="7" y="594"/>
                  </a:lnTo>
                  <a:lnTo>
                    <a:pt x="38" y="0"/>
                  </a:lnTo>
                  <a:lnTo>
                    <a:pt x="31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3" name="Freeform 71"/>
            <p:cNvSpPr/>
            <p:nvPr/>
          </p:nvSpPr>
          <p:spPr bwMode="auto">
            <a:xfrm>
              <a:off x="4201" y="2312"/>
              <a:ext cx="568" cy="415"/>
            </a:xfrm>
            <a:custGeom>
              <a:avLst/>
              <a:gdLst>
                <a:gd name="T0" fmla="*/ 0 w 568"/>
                <a:gd name="T1" fmla="*/ 405 h 415"/>
                <a:gd name="T2" fmla="*/ 563 w 568"/>
                <a:gd name="T3" fmla="*/ 0 h 415"/>
                <a:gd name="T4" fmla="*/ 568 w 568"/>
                <a:gd name="T5" fmla="*/ 7 h 415"/>
                <a:gd name="T6" fmla="*/ 0 w 568"/>
                <a:gd name="T7" fmla="*/ 415 h 415"/>
                <a:gd name="T8" fmla="*/ 0 w 568"/>
                <a:gd name="T9" fmla="*/ 405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8" h="415">
                  <a:moveTo>
                    <a:pt x="0" y="405"/>
                  </a:moveTo>
                  <a:lnTo>
                    <a:pt x="563" y="0"/>
                  </a:lnTo>
                  <a:lnTo>
                    <a:pt x="568" y="7"/>
                  </a:lnTo>
                  <a:lnTo>
                    <a:pt x="0" y="415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4" name="Freeform 72"/>
            <p:cNvSpPr/>
            <p:nvPr/>
          </p:nvSpPr>
          <p:spPr bwMode="auto">
            <a:xfrm>
              <a:off x="4198" y="2729"/>
              <a:ext cx="507" cy="272"/>
            </a:xfrm>
            <a:custGeom>
              <a:avLst/>
              <a:gdLst>
                <a:gd name="T0" fmla="*/ 0 w 507"/>
                <a:gd name="T1" fmla="*/ 9 h 272"/>
                <a:gd name="T2" fmla="*/ 497 w 507"/>
                <a:gd name="T3" fmla="*/ 272 h 272"/>
                <a:gd name="T4" fmla="*/ 507 w 507"/>
                <a:gd name="T5" fmla="*/ 268 h 272"/>
                <a:gd name="T6" fmla="*/ 5 w 507"/>
                <a:gd name="T7" fmla="*/ 0 h 272"/>
                <a:gd name="T8" fmla="*/ 0 w 507"/>
                <a:gd name="T9" fmla="*/ 9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72">
                  <a:moveTo>
                    <a:pt x="0" y="9"/>
                  </a:moveTo>
                  <a:lnTo>
                    <a:pt x="497" y="272"/>
                  </a:lnTo>
                  <a:lnTo>
                    <a:pt x="507" y="268"/>
                  </a:lnTo>
                  <a:lnTo>
                    <a:pt x="5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5" name="Freeform 73"/>
            <p:cNvSpPr/>
            <p:nvPr/>
          </p:nvSpPr>
          <p:spPr bwMode="auto">
            <a:xfrm>
              <a:off x="3627" y="2298"/>
              <a:ext cx="540" cy="431"/>
            </a:xfrm>
            <a:custGeom>
              <a:avLst/>
              <a:gdLst>
                <a:gd name="T0" fmla="*/ 0 w 540"/>
                <a:gd name="T1" fmla="*/ 10 h 431"/>
                <a:gd name="T2" fmla="*/ 540 w 540"/>
                <a:gd name="T3" fmla="*/ 431 h 431"/>
                <a:gd name="T4" fmla="*/ 540 w 540"/>
                <a:gd name="T5" fmla="*/ 417 h 431"/>
                <a:gd name="T6" fmla="*/ 8 w 540"/>
                <a:gd name="T7" fmla="*/ 0 h 431"/>
                <a:gd name="T8" fmla="*/ 0 w 540"/>
                <a:gd name="T9" fmla="*/ 1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431">
                  <a:moveTo>
                    <a:pt x="0" y="10"/>
                  </a:moveTo>
                  <a:lnTo>
                    <a:pt x="540" y="431"/>
                  </a:lnTo>
                  <a:lnTo>
                    <a:pt x="540" y="417"/>
                  </a:lnTo>
                  <a:lnTo>
                    <a:pt x="8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6" name="Freeform 74"/>
            <p:cNvSpPr/>
            <p:nvPr/>
          </p:nvSpPr>
          <p:spPr bwMode="auto">
            <a:xfrm>
              <a:off x="3495" y="2305"/>
              <a:ext cx="130" cy="621"/>
            </a:xfrm>
            <a:custGeom>
              <a:avLst/>
              <a:gdLst>
                <a:gd name="T0" fmla="*/ 125 w 130"/>
                <a:gd name="T1" fmla="*/ 0 h 621"/>
                <a:gd name="T2" fmla="*/ 0 w 130"/>
                <a:gd name="T3" fmla="*/ 621 h 621"/>
                <a:gd name="T4" fmla="*/ 9 w 130"/>
                <a:gd name="T5" fmla="*/ 621 h 621"/>
                <a:gd name="T6" fmla="*/ 130 w 130"/>
                <a:gd name="T7" fmla="*/ 5 h 621"/>
                <a:gd name="T8" fmla="*/ 125 w 130"/>
                <a:gd name="T9" fmla="*/ 0 h 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" h="621">
                  <a:moveTo>
                    <a:pt x="125" y="0"/>
                  </a:moveTo>
                  <a:lnTo>
                    <a:pt x="0" y="621"/>
                  </a:lnTo>
                  <a:lnTo>
                    <a:pt x="9" y="621"/>
                  </a:lnTo>
                  <a:lnTo>
                    <a:pt x="130" y="5"/>
                  </a:lnTo>
                  <a:lnTo>
                    <a:pt x="1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7" name="Freeform 75"/>
            <p:cNvSpPr/>
            <p:nvPr/>
          </p:nvSpPr>
          <p:spPr bwMode="auto">
            <a:xfrm>
              <a:off x="3054" y="2461"/>
              <a:ext cx="420" cy="465"/>
            </a:xfrm>
            <a:custGeom>
              <a:avLst/>
              <a:gdLst>
                <a:gd name="T0" fmla="*/ 0 w 420"/>
                <a:gd name="T1" fmla="*/ 8 h 465"/>
                <a:gd name="T2" fmla="*/ 412 w 420"/>
                <a:gd name="T3" fmla="*/ 465 h 465"/>
                <a:gd name="T4" fmla="*/ 420 w 420"/>
                <a:gd name="T5" fmla="*/ 465 h 465"/>
                <a:gd name="T6" fmla="*/ 12 w 420"/>
                <a:gd name="T7" fmla="*/ 0 h 465"/>
                <a:gd name="T8" fmla="*/ 0 w 420"/>
                <a:gd name="T9" fmla="*/ 8 h 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0" h="465">
                  <a:moveTo>
                    <a:pt x="0" y="8"/>
                  </a:moveTo>
                  <a:lnTo>
                    <a:pt x="412" y="465"/>
                  </a:lnTo>
                  <a:lnTo>
                    <a:pt x="420" y="465"/>
                  </a:lnTo>
                  <a:lnTo>
                    <a:pt x="12" y="0"/>
                  </a:ln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8" name="Freeform 76"/>
            <p:cNvSpPr/>
            <p:nvPr/>
          </p:nvSpPr>
          <p:spPr bwMode="auto">
            <a:xfrm>
              <a:off x="3519" y="2729"/>
              <a:ext cx="655" cy="223"/>
            </a:xfrm>
            <a:custGeom>
              <a:avLst/>
              <a:gdLst>
                <a:gd name="T0" fmla="*/ 0 w 655"/>
                <a:gd name="T1" fmla="*/ 213 h 223"/>
                <a:gd name="T2" fmla="*/ 655 w 655"/>
                <a:gd name="T3" fmla="*/ 0 h 223"/>
                <a:gd name="T4" fmla="*/ 655 w 655"/>
                <a:gd name="T5" fmla="*/ 9 h 223"/>
                <a:gd name="T6" fmla="*/ 0 w 655"/>
                <a:gd name="T7" fmla="*/ 223 h 223"/>
                <a:gd name="T8" fmla="*/ 0 w 655"/>
                <a:gd name="T9" fmla="*/ 213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5" h="223">
                  <a:moveTo>
                    <a:pt x="0" y="213"/>
                  </a:moveTo>
                  <a:lnTo>
                    <a:pt x="655" y="0"/>
                  </a:lnTo>
                  <a:lnTo>
                    <a:pt x="655" y="9"/>
                  </a:lnTo>
                  <a:lnTo>
                    <a:pt x="0" y="223"/>
                  </a:lnTo>
                  <a:lnTo>
                    <a:pt x="0" y="2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9" name="Freeform 77"/>
            <p:cNvSpPr/>
            <p:nvPr/>
          </p:nvSpPr>
          <p:spPr bwMode="auto">
            <a:xfrm>
              <a:off x="4066" y="2738"/>
              <a:ext cx="123" cy="495"/>
            </a:xfrm>
            <a:custGeom>
              <a:avLst/>
              <a:gdLst>
                <a:gd name="T0" fmla="*/ 118 w 123"/>
                <a:gd name="T1" fmla="*/ 0 h 495"/>
                <a:gd name="T2" fmla="*/ 0 w 123"/>
                <a:gd name="T3" fmla="*/ 495 h 495"/>
                <a:gd name="T4" fmla="*/ 7 w 123"/>
                <a:gd name="T5" fmla="*/ 495 h 495"/>
                <a:gd name="T6" fmla="*/ 123 w 123"/>
                <a:gd name="T7" fmla="*/ 0 h 495"/>
                <a:gd name="T8" fmla="*/ 118 w 123"/>
                <a:gd name="T9" fmla="*/ 0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495">
                  <a:moveTo>
                    <a:pt x="118" y="0"/>
                  </a:moveTo>
                  <a:lnTo>
                    <a:pt x="0" y="495"/>
                  </a:lnTo>
                  <a:lnTo>
                    <a:pt x="7" y="495"/>
                  </a:lnTo>
                  <a:lnTo>
                    <a:pt x="123" y="0"/>
                  </a:lnTo>
                  <a:lnTo>
                    <a:pt x="1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0" name="Freeform 78"/>
            <p:cNvSpPr/>
            <p:nvPr/>
          </p:nvSpPr>
          <p:spPr bwMode="auto">
            <a:xfrm>
              <a:off x="2957" y="2843"/>
              <a:ext cx="971" cy="42"/>
            </a:xfrm>
            <a:custGeom>
              <a:avLst/>
              <a:gdLst>
                <a:gd name="T0" fmla="*/ 0 w 971"/>
                <a:gd name="T1" fmla="*/ 0 h 42"/>
                <a:gd name="T2" fmla="*/ 971 w 971"/>
                <a:gd name="T3" fmla="*/ 30 h 42"/>
                <a:gd name="T4" fmla="*/ 971 w 971"/>
                <a:gd name="T5" fmla="*/ 42 h 42"/>
                <a:gd name="T6" fmla="*/ 0 w 971"/>
                <a:gd name="T7" fmla="*/ 7 h 42"/>
                <a:gd name="T8" fmla="*/ 0 w 971"/>
                <a:gd name="T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1" h="42">
                  <a:moveTo>
                    <a:pt x="0" y="0"/>
                  </a:moveTo>
                  <a:lnTo>
                    <a:pt x="971" y="30"/>
                  </a:lnTo>
                  <a:lnTo>
                    <a:pt x="971" y="42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1" name="Freeform 79"/>
            <p:cNvSpPr/>
            <p:nvPr/>
          </p:nvSpPr>
          <p:spPr bwMode="auto">
            <a:xfrm>
              <a:off x="2865" y="2902"/>
              <a:ext cx="597" cy="57"/>
            </a:xfrm>
            <a:custGeom>
              <a:avLst/>
              <a:gdLst>
                <a:gd name="T0" fmla="*/ 0 w 597"/>
                <a:gd name="T1" fmla="*/ 0 h 57"/>
                <a:gd name="T2" fmla="*/ 597 w 597"/>
                <a:gd name="T3" fmla="*/ 50 h 57"/>
                <a:gd name="T4" fmla="*/ 597 w 597"/>
                <a:gd name="T5" fmla="*/ 57 h 57"/>
                <a:gd name="T6" fmla="*/ 0 w 597"/>
                <a:gd name="T7" fmla="*/ 12 h 57"/>
                <a:gd name="T8" fmla="*/ 0 w 597"/>
                <a:gd name="T9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57">
                  <a:moveTo>
                    <a:pt x="0" y="0"/>
                  </a:moveTo>
                  <a:lnTo>
                    <a:pt x="597" y="50"/>
                  </a:lnTo>
                  <a:lnTo>
                    <a:pt x="597" y="57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2" name="Freeform 80"/>
            <p:cNvSpPr/>
            <p:nvPr/>
          </p:nvSpPr>
          <p:spPr bwMode="auto">
            <a:xfrm>
              <a:off x="2844" y="2916"/>
              <a:ext cx="61" cy="268"/>
            </a:xfrm>
            <a:custGeom>
              <a:avLst/>
              <a:gdLst>
                <a:gd name="T0" fmla="*/ 0 w 61"/>
                <a:gd name="T1" fmla="*/ 0 h 268"/>
                <a:gd name="T2" fmla="*/ 54 w 61"/>
                <a:gd name="T3" fmla="*/ 268 h 268"/>
                <a:gd name="T4" fmla="*/ 61 w 61"/>
                <a:gd name="T5" fmla="*/ 268 h 268"/>
                <a:gd name="T6" fmla="*/ 12 w 61"/>
                <a:gd name="T7" fmla="*/ 0 h 268"/>
                <a:gd name="T8" fmla="*/ 0 w 61"/>
                <a:gd name="T9" fmla="*/ 0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268">
                  <a:moveTo>
                    <a:pt x="0" y="0"/>
                  </a:moveTo>
                  <a:lnTo>
                    <a:pt x="54" y="268"/>
                  </a:lnTo>
                  <a:lnTo>
                    <a:pt x="61" y="26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3" name="Freeform 81"/>
            <p:cNvSpPr/>
            <p:nvPr/>
          </p:nvSpPr>
          <p:spPr bwMode="auto">
            <a:xfrm>
              <a:off x="2851" y="2909"/>
              <a:ext cx="608" cy="519"/>
            </a:xfrm>
            <a:custGeom>
              <a:avLst/>
              <a:gdLst>
                <a:gd name="T0" fmla="*/ 0 w 608"/>
                <a:gd name="T1" fmla="*/ 9 h 519"/>
                <a:gd name="T2" fmla="*/ 601 w 608"/>
                <a:gd name="T3" fmla="*/ 519 h 519"/>
                <a:gd name="T4" fmla="*/ 608 w 608"/>
                <a:gd name="T5" fmla="*/ 509 h 519"/>
                <a:gd name="T6" fmla="*/ 7 w 608"/>
                <a:gd name="T7" fmla="*/ 0 h 519"/>
                <a:gd name="T8" fmla="*/ 0 w 608"/>
                <a:gd name="T9" fmla="*/ 9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8" h="519">
                  <a:moveTo>
                    <a:pt x="0" y="9"/>
                  </a:moveTo>
                  <a:lnTo>
                    <a:pt x="601" y="519"/>
                  </a:lnTo>
                  <a:lnTo>
                    <a:pt x="608" y="509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4" name="Freeform 82"/>
            <p:cNvSpPr/>
            <p:nvPr/>
          </p:nvSpPr>
          <p:spPr bwMode="auto">
            <a:xfrm>
              <a:off x="3474" y="2985"/>
              <a:ext cx="21" cy="421"/>
            </a:xfrm>
            <a:custGeom>
              <a:avLst/>
              <a:gdLst>
                <a:gd name="T0" fmla="*/ 11 w 21"/>
                <a:gd name="T1" fmla="*/ 7 h 421"/>
                <a:gd name="T2" fmla="*/ 0 w 21"/>
                <a:gd name="T3" fmla="*/ 421 h 421"/>
                <a:gd name="T4" fmla="*/ 11 w 21"/>
                <a:gd name="T5" fmla="*/ 421 h 421"/>
                <a:gd name="T6" fmla="*/ 21 w 21"/>
                <a:gd name="T7" fmla="*/ 0 h 421"/>
                <a:gd name="T8" fmla="*/ 11 w 21"/>
                <a:gd name="T9" fmla="*/ 7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421">
                  <a:moveTo>
                    <a:pt x="11" y="7"/>
                  </a:moveTo>
                  <a:lnTo>
                    <a:pt x="0" y="421"/>
                  </a:lnTo>
                  <a:lnTo>
                    <a:pt x="11" y="421"/>
                  </a:lnTo>
                  <a:lnTo>
                    <a:pt x="21" y="0"/>
                  </a:lnTo>
                  <a:lnTo>
                    <a:pt x="11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5" name="Freeform 83"/>
            <p:cNvSpPr/>
            <p:nvPr/>
          </p:nvSpPr>
          <p:spPr bwMode="auto">
            <a:xfrm>
              <a:off x="3519" y="2959"/>
              <a:ext cx="520" cy="296"/>
            </a:xfrm>
            <a:custGeom>
              <a:avLst/>
              <a:gdLst>
                <a:gd name="T0" fmla="*/ 0 w 520"/>
                <a:gd name="T1" fmla="*/ 16 h 296"/>
                <a:gd name="T2" fmla="*/ 509 w 520"/>
                <a:gd name="T3" fmla="*/ 296 h 296"/>
                <a:gd name="T4" fmla="*/ 520 w 520"/>
                <a:gd name="T5" fmla="*/ 286 h 296"/>
                <a:gd name="T6" fmla="*/ 0 w 520"/>
                <a:gd name="T7" fmla="*/ 0 h 296"/>
                <a:gd name="T8" fmla="*/ 0 w 520"/>
                <a:gd name="T9" fmla="*/ 16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0" h="296">
                  <a:moveTo>
                    <a:pt x="0" y="16"/>
                  </a:moveTo>
                  <a:lnTo>
                    <a:pt x="509" y="296"/>
                  </a:lnTo>
                  <a:lnTo>
                    <a:pt x="520" y="286"/>
                  </a:lnTo>
                  <a:lnTo>
                    <a:pt x="0" y="0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6" name="Freeform 84"/>
            <p:cNvSpPr/>
            <p:nvPr/>
          </p:nvSpPr>
          <p:spPr bwMode="auto">
            <a:xfrm>
              <a:off x="4082" y="3011"/>
              <a:ext cx="616" cy="246"/>
            </a:xfrm>
            <a:custGeom>
              <a:avLst/>
              <a:gdLst>
                <a:gd name="T0" fmla="*/ 0 w 616"/>
                <a:gd name="T1" fmla="*/ 232 h 246"/>
                <a:gd name="T2" fmla="*/ 616 w 616"/>
                <a:gd name="T3" fmla="*/ 0 h 246"/>
                <a:gd name="T4" fmla="*/ 616 w 616"/>
                <a:gd name="T5" fmla="*/ 12 h 246"/>
                <a:gd name="T6" fmla="*/ 0 w 616"/>
                <a:gd name="T7" fmla="*/ 246 h 246"/>
                <a:gd name="T8" fmla="*/ 0 w 616"/>
                <a:gd name="T9" fmla="*/ 232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6" h="246">
                  <a:moveTo>
                    <a:pt x="0" y="232"/>
                  </a:moveTo>
                  <a:lnTo>
                    <a:pt x="616" y="0"/>
                  </a:lnTo>
                  <a:lnTo>
                    <a:pt x="616" y="12"/>
                  </a:lnTo>
                  <a:lnTo>
                    <a:pt x="0" y="246"/>
                  </a:lnTo>
                  <a:lnTo>
                    <a:pt x="0" y="2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7" name="Freeform 85"/>
            <p:cNvSpPr/>
            <p:nvPr/>
          </p:nvSpPr>
          <p:spPr bwMode="auto">
            <a:xfrm>
              <a:off x="4755" y="2992"/>
              <a:ext cx="284" cy="19"/>
            </a:xfrm>
            <a:custGeom>
              <a:avLst/>
              <a:gdLst>
                <a:gd name="T0" fmla="*/ 0 w 284"/>
                <a:gd name="T1" fmla="*/ 7 h 19"/>
                <a:gd name="T2" fmla="*/ 284 w 284"/>
                <a:gd name="T3" fmla="*/ 0 h 19"/>
                <a:gd name="T4" fmla="*/ 284 w 284"/>
                <a:gd name="T5" fmla="*/ 7 h 19"/>
                <a:gd name="T6" fmla="*/ 0 w 284"/>
                <a:gd name="T7" fmla="*/ 19 h 19"/>
                <a:gd name="T8" fmla="*/ 0 w 284"/>
                <a:gd name="T9" fmla="*/ 7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4" h="19">
                  <a:moveTo>
                    <a:pt x="0" y="7"/>
                  </a:moveTo>
                  <a:lnTo>
                    <a:pt x="284" y="0"/>
                  </a:lnTo>
                  <a:lnTo>
                    <a:pt x="284" y="7"/>
                  </a:lnTo>
                  <a:lnTo>
                    <a:pt x="0" y="19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8" name="Freeform 86"/>
            <p:cNvSpPr/>
            <p:nvPr/>
          </p:nvSpPr>
          <p:spPr bwMode="auto">
            <a:xfrm>
              <a:off x="4343" y="3013"/>
              <a:ext cx="360" cy="452"/>
            </a:xfrm>
            <a:custGeom>
              <a:avLst/>
              <a:gdLst>
                <a:gd name="T0" fmla="*/ 360 w 360"/>
                <a:gd name="T1" fmla="*/ 0 h 452"/>
                <a:gd name="T2" fmla="*/ 0 w 360"/>
                <a:gd name="T3" fmla="*/ 452 h 452"/>
                <a:gd name="T4" fmla="*/ 16 w 360"/>
                <a:gd name="T5" fmla="*/ 452 h 452"/>
                <a:gd name="T6" fmla="*/ 360 w 360"/>
                <a:gd name="T7" fmla="*/ 10 h 452"/>
                <a:gd name="T8" fmla="*/ 360 w 360"/>
                <a:gd name="T9" fmla="*/ 0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0" h="452">
                  <a:moveTo>
                    <a:pt x="360" y="0"/>
                  </a:moveTo>
                  <a:lnTo>
                    <a:pt x="0" y="452"/>
                  </a:lnTo>
                  <a:lnTo>
                    <a:pt x="16" y="452"/>
                  </a:lnTo>
                  <a:lnTo>
                    <a:pt x="360" y="10"/>
                  </a:lnTo>
                  <a:lnTo>
                    <a:pt x="36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9" name="Freeform 87"/>
            <p:cNvSpPr/>
            <p:nvPr/>
          </p:nvSpPr>
          <p:spPr bwMode="auto">
            <a:xfrm>
              <a:off x="4532" y="3023"/>
              <a:ext cx="180" cy="270"/>
            </a:xfrm>
            <a:custGeom>
              <a:avLst/>
              <a:gdLst>
                <a:gd name="T0" fmla="*/ 171 w 180"/>
                <a:gd name="T1" fmla="*/ 0 h 270"/>
                <a:gd name="T2" fmla="*/ 0 w 180"/>
                <a:gd name="T3" fmla="*/ 262 h 270"/>
                <a:gd name="T4" fmla="*/ 14 w 180"/>
                <a:gd name="T5" fmla="*/ 270 h 270"/>
                <a:gd name="T6" fmla="*/ 180 w 180"/>
                <a:gd name="T7" fmla="*/ 0 h 270"/>
                <a:gd name="T8" fmla="*/ 171 w 180"/>
                <a:gd name="T9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0" h="270">
                  <a:moveTo>
                    <a:pt x="171" y="0"/>
                  </a:moveTo>
                  <a:lnTo>
                    <a:pt x="0" y="262"/>
                  </a:lnTo>
                  <a:lnTo>
                    <a:pt x="14" y="270"/>
                  </a:lnTo>
                  <a:lnTo>
                    <a:pt x="180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0" name="Freeform 88"/>
            <p:cNvSpPr/>
            <p:nvPr/>
          </p:nvSpPr>
          <p:spPr bwMode="auto">
            <a:xfrm>
              <a:off x="4352" y="3330"/>
              <a:ext cx="149" cy="143"/>
            </a:xfrm>
            <a:custGeom>
              <a:avLst/>
              <a:gdLst>
                <a:gd name="T0" fmla="*/ 149 w 149"/>
                <a:gd name="T1" fmla="*/ 0 h 143"/>
                <a:gd name="T2" fmla="*/ 0 w 149"/>
                <a:gd name="T3" fmla="*/ 133 h 143"/>
                <a:gd name="T4" fmla="*/ 7 w 149"/>
                <a:gd name="T5" fmla="*/ 143 h 143"/>
                <a:gd name="T6" fmla="*/ 149 w 149"/>
                <a:gd name="T7" fmla="*/ 8 h 143"/>
                <a:gd name="T8" fmla="*/ 149 w 149"/>
                <a:gd name="T9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143">
                  <a:moveTo>
                    <a:pt x="149" y="0"/>
                  </a:moveTo>
                  <a:lnTo>
                    <a:pt x="0" y="133"/>
                  </a:lnTo>
                  <a:lnTo>
                    <a:pt x="7" y="143"/>
                  </a:lnTo>
                  <a:lnTo>
                    <a:pt x="149" y="8"/>
                  </a:lnTo>
                  <a:lnTo>
                    <a:pt x="14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1" name="Freeform 89"/>
            <p:cNvSpPr/>
            <p:nvPr/>
          </p:nvSpPr>
          <p:spPr bwMode="auto">
            <a:xfrm>
              <a:off x="3497" y="3262"/>
              <a:ext cx="542" cy="166"/>
            </a:xfrm>
            <a:custGeom>
              <a:avLst/>
              <a:gdLst>
                <a:gd name="T0" fmla="*/ 0 w 542"/>
                <a:gd name="T1" fmla="*/ 151 h 166"/>
                <a:gd name="T2" fmla="*/ 533 w 542"/>
                <a:gd name="T3" fmla="*/ 0 h 166"/>
                <a:gd name="T4" fmla="*/ 542 w 542"/>
                <a:gd name="T5" fmla="*/ 9 h 166"/>
                <a:gd name="T6" fmla="*/ 0 w 542"/>
                <a:gd name="T7" fmla="*/ 166 h 166"/>
                <a:gd name="T8" fmla="*/ 0 w 542"/>
                <a:gd name="T9" fmla="*/ 151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2" h="166">
                  <a:moveTo>
                    <a:pt x="0" y="151"/>
                  </a:moveTo>
                  <a:lnTo>
                    <a:pt x="533" y="0"/>
                  </a:lnTo>
                  <a:lnTo>
                    <a:pt x="542" y="9"/>
                  </a:lnTo>
                  <a:lnTo>
                    <a:pt x="0" y="166"/>
                  </a:lnTo>
                  <a:lnTo>
                    <a:pt x="0" y="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2" name="Freeform 90"/>
            <p:cNvSpPr/>
            <p:nvPr/>
          </p:nvSpPr>
          <p:spPr bwMode="auto">
            <a:xfrm>
              <a:off x="3509" y="3430"/>
              <a:ext cx="789" cy="61"/>
            </a:xfrm>
            <a:custGeom>
              <a:avLst/>
              <a:gdLst>
                <a:gd name="T0" fmla="*/ 0 w 789"/>
                <a:gd name="T1" fmla="*/ 0 h 61"/>
                <a:gd name="T2" fmla="*/ 789 w 789"/>
                <a:gd name="T3" fmla="*/ 52 h 61"/>
                <a:gd name="T4" fmla="*/ 789 w 789"/>
                <a:gd name="T5" fmla="*/ 61 h 61"/>
                <a:gd name="T6" fmla="*/ 0 w 789"/>
                <a:gd name="T7" fmla="*/ 7 h 61"/>
                <a:gd name="T8" fmla="*/ 0 w 789"/>
                <a:gd name="T9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9" h="61">
                  <a:moveTo>
                    <a:pt x="0" y="0"/>
                  </a:moveTo>
                  <a:lnTo>
                    <a:pt x="789" y="52"/>
                  </a:lnTo>
                  <a:lnTo>
                    <a:pt x="789" y="61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3" name="Freeform 91"/>
            <p:cNvSpPr/>
            <p:nvPr/>
          </p:nvSpPr>
          <p:spPr bwMode="auto">
            <a:xfrm>
              <a:off x="4066" y="3267"/>
              <a:ext cx="234" cy="210"/>
            </a:xfrm>
            <a:custGeom>
              <a:avLst/>
              <a:gdLst>
                <a:gd name="T0" fmla="*/ 0 w 234"/>
                <a:gd name="T1" fmla="*/ 0 h 210"/>
                <a:gd name="T2" fmla="*/ 234 w 234"/>
                <a:gd name="T3" fmla="*/ 210 h 210"/>
                <a:gd name="T4" fmla="*/ 234 w 234"/>
                <a:gd name="T5" fmla="*/ 198 h 210"/>
                <a:gd name="T6" fmla="*/ 11 w 234"/>
                <a:gd name="T7" fmla="*/ 0 h 210"/>
                <a:gd name="T8" fmla="*/ 0 w 234"/>
                <a:gd name="T9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210">
                  <a:moveTo>
                    <a:pt x="0" y="0"/>
                  </a:moveTo>
                  <a:lnTo>
                    <a:pt x="234" y="210"/>
                  </a:lnTo>
                  <a:lnTo>
                    <a:pt x="234" y="198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4" name="Oval 92"/>
            <p:cNvSpPr>
              <a:spLocks noChangeArrowheads="1"/>
            </p:cNvSpPr>
            <p:nvPr/>
          </p:nvSpPr>
          <p:spPr bwMode="auto">
            <a:xfrm>
              <a:off x="2830" y="965"/>
              <a:ext cx="78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5" name="Oval 93"/>
            <p:cNvSpPr>
              <a:spLocks noChangeArrowheads="1"/>
            </p:cNvSpPr>
            <p:nvPr/>
          </p:nvSpPr>
          <p:spPr bwMode="auto">
            <a:xfrm>
              <a:off x="3374" y="1076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6" name="Oval 94"/>
            <p:cNvSpPr>
              <a:spLocks noChangeArrowheads="1"/>
            </p:cNvSpPr>
            <p:nvPr/>
          </p:nvSpPr>
          <p:spPr bwMode="auto">
            <a:xfrm>
              <a:off x="3424" y="719"/>
              <a:ext cx="69" cy="6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7" name="Oval 95"/>
            <p:cNvSpPr>
              <a:spLocks noChangeArrowheads="1"/>
            </p:cNvSpPr>
            <p:nvPr/>
          </p:nvSpPr>
          <p:spPr bwMode="auto">
            <a:xfrm>
              <a:off x="3623" y="593"/>
              <a:ext cx="78" cy="8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8" name="Oval 96"/>
            <p:cNvSpPr>
              <a:spLocks noChangeArrowheads="1"/>
            </p:cNvSpPr>
            <p:nvPr/>
          </p:nvSpPr>
          <p:spPr bwMode="auto">
            <a:xfrm>
              <a:off x="4044" y="984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9" name="Oval 97"/>
            <p:cNvSpPr>
              <a:spLocks noChangeArrowheads="1"/>
            </p:cNvSpPr>
            <p:nvPr/>
          </p:nvSpPr>
          <p:spPr bwMode="auto">
            <a:xfrm>
              <a:off x="4399" y="832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0" name="Oval 98"/>
            <p:cNvSpPr>
              <a:spLocks noChangeArrowheads="1"/>
            </p:cNvSpPr>
            <p:nvPr/>
          </p:nvSpPr>
          <p:spPr bwMode="auto">
            <a:xfrm>
              <a:off x="4700" y="1076"/>
              <a:ext cx="69" cy="6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1" name="Oval 99"/>
            <p:cNvSpPr>
              <a:spLocks noChangeArrowheads="1"/>
            </p:cNvSpPr>
            <p:nvPr/>
          </p:nvSpPr>
          <p:spPr bwMode="auto">
            <a:xfrm>
              <a:off x="4745" y="2263"/>
              <a:ext cx="64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2" name="Oval 100"/>
            <p:cNvSpPr>
              <a:spLocks noChangeArrowheads="1"/>
            </p:cNvSpPr>
            <p:nvPr/>
          </p:nvSpPr>
          <p:spPr bwMode="auto">
            <a:xfrm>
              <a:off x="3800" y="1583"/>
              <a:ext cx="50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3" name="Oval 101"/>
            <p:cNvSpPr>
              <a:spLocks noChangeArrowheads="1"/>
            </p:cNvSpPr>
            <p:nvPr/>
          </p:nvSpPr>
          <p:spPr bwMode="auto">
            <a:xfrm>
              <a:off x="4949" y="2499"/>
              <a:ext cx="92" cy="9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4" name="Oval 102"/>
            <p:cNvSpPr>
              <a:spLocks noChangeArrowheads="1"/>
            </p:cNvSpPr>
            <p:nvPr/>
          </p:nvSpPr>
          <p:spPr bwMode="auto">
            <a:xfrm>
              <a:off x="4272" y="1706"/>
              <a:ext cx="106" cy="10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5" name="Oval 103"/>
            <p:cNvSpPr>
              <a:spLocks noChangeArrowheads="1"/>
            </p:cNvSpPr>
            <p:nvPr/>
          </p:nvSpPr>
          <p:spPr bwMode="auto">
            <a:xfrm>
              <a:off x="4518" y="1550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6" name="Oval 104"/>
            <p:cNvSpPr>
              <a:spLocks noChangeArrowheads="1"/>
            </p:cNvSpPr>
            <p:nvPr/>
          </p:nvSpPr>
          <p:spPr bwMode="auto">
            <a:xfrm>
              <a:off x="5032" y="1124"/>
              <a:ext cx="85" cy="8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7" name="Oval 105"/>
            <p:cNvSpPr>
              <a:spLocks noChangeArrowheads="1"/>
            </p:cNvSpPr>
            <p:nvPr/>
          </p:nvSpPr>
          <p:spPr bwMode="auto">
            <a:xfrm>
              <a:off x="5039" y="1536"/>
              <a:ext cx="92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8" name="Oval 106"/>
            <p:cNvSpPr>
              <a:spLocks noChangeArrowheads="1"/>
            </p:cNvSpPr>
            <p:nvPr/>
          </p:nvSpPr>
          <p:spPr bwMode="auto">
            <a:xfrm>
              <a:off x="5155" y="2440"/>
              <a:ext cx="66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9" name="Oval 107"/>
            <p:cNvSpPr>
              <a:spLocks noChangeArrowheads="1"/>
            </p:cNvSpPr>
            <p:nvPr/>
          </p:nvSpPr>
          <p:spPr bwMode="auto">
            <a:xfrm>
              <a:off x="5342" y="2040"/>
              <a:ext cx="83" cy="8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0" name="Oval 108"/>
            <p:cNvSpPr>
              <a:spLocks noChangeArrowheads="1"/>
            </p:cNvSpPr>
            <p:nvPr/>
          </p:nvSpPr>
          <p:spPr bwMode="auto">
            <a:xfrm>
              <a:off x="4196" y="2078"/>
              <a:ext cx="47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1" name="Oval 109"/>
            <p:cNvSpPr>
              <a:spLocks noChangeArrowheads="1"/>
            </p:cNvSpPr>
            <p:nvPr/>
          </p:nvSpPr>
          <p:spPr bwMode="auto">
            <a:xfrm>
              <a:off x="4293" y="3454"/>
              <a:ext cx="76" cy="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2" name="Oval 110"/>
            <p:cNvSpPr>
              <a:spLocks noChangeArrowheads="1"/>
            </p:cNvSpPr>
            <p:nvPr/>
          </p:nvSpPr>
          <p:spPr bwMode="auto">
            <a:xfrm>
              <a:off x="4482" y="3274"/>
              <a:ext cx="74" cy="7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3" name="Oval 111"/>
            <p:cNvSpPr>
              <a:spLocks noChangeArrowheads="1"/>
            </p:cNvSpPr>
            <p:nvPr/>
          </p:nvSpPr>
          <p:spPr bwMode="auto">
            <a:xfrm>
              <a:off x="4693" y="2971"/>
              <a:ext cx="62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4" name="Oval 112"/>
            <p:cNvSpPr>
              <a:spLocks noChangeArrowheads="1"/>
            </p:cNvSpPr>
            <p:nvPr/>
          </p:nvSpPr>
          <p:spPr bwMode="auto">
            <a:xfrm>
              <a:off x="5039" y="2954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5" name="Oval 113"/>
            <p:cNvSpPr>
              <a:spLocks noChangeArrowheads="1"/>
            </p:cNvSpPr>
            <p:nvPr/>
          </p:nvSpPr>
          <p:spPr bwMode="auto">
            <a:xfrm>
              <a:off x="4025" y="3224"/>
              <a:ext cx="62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6" name="Oval 114"/>
            <p:cNvSpPr>
              <a:spLocks noChangeArrowheads="1"/>
            </p:cNvSpPr>
            <p:nvPr/>
          </p:nvSpPr>
          <p:spPr bwMode="auto">
            <a:xfrm>
              <a:off x="3381" y="1169"/>
              <a:ext cx="59" cy="5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7" name="Oval 115"/>
            <p:cNvSpPr>
              <a:spLocks noChangeArrowheads="1"/>
            </p:cNvSpPr>
            <p:nvPr/>
          </p:nvSpPr>
          <p:spPr bwMode="auto">
            <a:xfrm>
              <a:off x="2574" y="2073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8" name="Oval 116"/>
            <p:cNvSpPr>
              <a:spLocks noChangeArrowheads="1"/>
            </p:cNvSpPr>
            <p:nvPr/>
          </p:nvSpPr>
          <p:spPr bwMode="auto">
            <a:xfrm>
              <a:off x="2410" y="2459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9" name="Oval 117"/>
            <p:cNvSpPr>
              <a:spLocks noChangeArrowheads="1"/>
            </p:cNvSpPr>
            <p:nvPr/>
          </p:nvSpPr>
          <p:spPr bwMode="auto">
            <a:xfrm>
              <a:off x="2867" y="3174"/>
              <a:ext cx="79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0" name="Oval 118"/>
            <p:cNvSpPr>
              <a:spLocks noChangeArrowheads="1"/>
            </p:cNvSpPr>
            <p:nvPr/>
          </p:nvSpPr>
          <p:spPr bwMode="auto">
            <a:xfrm>
              <a:off x="2811" y="2862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1" name="Oval 119"/>
            <p:cNvSpPr>
              <a:spLocks noChangeArrowheads="1"/>
            </p:cNvSpPr>
            <p:nvPr/>
          </p:nvSpPr>
          <p:spPr bwMode="auto">
            <a:xfrm>
              <a:off x="2867" y="2791"/>
              <a:ext cx="95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2" name="Oval 120"/>
            <p:cNvSpPr>
              <a:spLocks noChangeArrowheads="1"/>
            </p:cNvSpPr>
            <p:nvPr/>
          </p:nvSpPr>
          <p:spPr bwMode="auto">
            <a:xfrm>
              <a:off x="2410" y="1635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3" name="Oval 121"/>
            <p:cNvSpPr>
              <a:spLocks noChangeArrowheads="1"/>
            </p:cNvSpPr>
            <p:nvPr/>
          </p:nvSpPr>
          <p:spPr bwMode="auto">
            <a:xfrm>
              <a:off x="3599" y="2270"/>
              <a:ext cx="45" cy="4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4" name="Oval 122"/>
            <p:cNvSpPr>
              <a:spLocks noChangeArrowheads="1"/>
            </p:cNvSpPr>
            <p:nvPr/>
          </p:nvSpPr>
          <p:spPr bwMode="auto">
            <a:xfrm>
              <a:off x="3462" y="2918"/>
              <a:ext cx="59" cy="6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5" name="Oval 123"/>
            <p:cNvSpPr>
              <a:spLocks noChangeArrowheads="1"/>
            </p:cNvSpPr>
            <p:nvPr/>
          </p:nvSpPr>
          <p:spPr bwMode="auto">
            <a:xfrm>
              <a:off x="3594" y="3449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6" name="Oval 124"/>
            <p:cNvSpPr>
              <a:spLocks noChangeArrowheads="1"/>
            </p:cNvSpPr>
            <p:nvPr/>
          </p:nvSpPr>
          <p:spPr bwMode="auto">
            <a:xfrm>
              <a:off x="3445" y="3399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7" name="Oval 125"/>
            <p:cNvSpPr>
              <a:spLocks noChangeArrowheads="1"/>
            </p:cNvSpPr>
            <p:nvPr/>
          </p:nvSpPr>
          <p:spPr bwMode="auto">
            <a:xfrm>
              <a:off x="2792" y="1270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8" name="Oval 126"/>
            <p:cNvSpPr>
              <a:spLocks noChangeArrowheads="1"/>
            </p:cNvSpPr>
            <p:nvPr/>
          </p:nvSpPr>
          <p:spPr bwMode="auto">
            <a:xfrm>
              <a:off x="2564" y="1756"/>
              <a:ext cx="95" cy="9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9" name="Oval 127"/>
            <p:cNvSpPr>
              <a:spLocks noChangeArrowheads="1"/>
            </p:cNvSpPr>
            <p:nvPr/>
          </p:nvSpPr>
          <p:spPr bwMode="auto">
            <a:xfrm>
              <a:off x="3107" y="1756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0" name="Oval 128"/>
            <p:cNvSpPr>
              <a:spLocks noChangeArrowheads="1"/>
            </p:cNvSpPr>
            <p:nvPr/>
          </p:nvSpPr>
          <p:spPr bwMode="auto">
            <a:xfrm>
              <a:off x="3263" y="2030"/>
              <a:ext cx="99" cy="1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1" name="Oval 129"/>
            <p:cNvSpPr>
              <a:spLocks noChangeArrowheads="1"/>
            </p:cNvSpPr>
            <p:nvPr/>
          </p:nvSpPr>
          <p:spPr bwMode="auto">
            <a:xfrm>
              <a:off x="3021" y="2412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2" name="Oval 130"/>
            <p:cNvSpPr>
              <a:spLocks noChangeArrowheads="1"/>
            </p:cNvSpPr>
            <p:nvPr/>
          </p:nvSpPr>
          <p:spPr bwMode="auto">
            <a:xfrm>
              <a:off x="3919" y="2828"/>
              <a:ext cx="102" cy="10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3" name="Oval 131"/>
            <p:cNvSpPr>
              <a:spLocks noChangeArrowheads="1"/>
            </p:cNvSpPr>
            <p:nvPr/>
          </p:nvSpPr>
          <p:spPr bwMode="auto">
            <a:xfrm>
              <a:off x="4163" y="2705"/>
              <a:ext cx="45" cy="4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4" name="Oval 132"/>
            <p:cNvSpPr>
              <a:spLocks noChangeArrowheads="1"/>
            </p:cNvSpPr>
            <p:nvPr/>
          </p:nvSpPr>
          <p:spPr bwMode="auto">
            <a:xfrm>
              <a:off x="4281" y="638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5" name="Freeform 133"/>
            <p:cNvSpPr/>
            <p:nvPr/>
          </p:nvSpPr>
          <p:spPr bwMode="auto">
            <a:xfrm>
              <a:off x="2893" y="641"/>
              <a:ext cx="744" cy="357"/>
            </a:xfrm>
            <a:custGeom>
              <a:avLst/>
              <a:gdLst>
                <a:gd name="T0" fmla="*/ 0 w 744"/>
                <a:gd name="T1" fmla="*/ 343 h 357"/>
                <a:gd name="T2" fmla="*/ 734 w 744"/>
                <a:gd name="T3" fmla="*/ 0 h 357"/>
                <a:gd name="T4" fmla="*/ 744 w 744"/>
                <a:gd name="T5" fmla="*/ 11 h 357"/>
                <a:gd name="T6" fmla="*/ 8 w 744"/>
                <a:gd name="T7" fmla="*/ 357 h 357"/>
                <a:gd name="T8" fmla="*/ 0 w 744"/>
                <a:gd name="T9" fmla="*/ 343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4" h="357">
                  <a:moveTo>
                    <a:pt x="0" y="343"/>
                  </a:moveTo>
                  <a:lnTo>
                    <a:pt x="734" y="0"/>
                  </a:lnTo>
                  <a:lnTo>
                    <a:pt x="744" y="11"/>
                  </a:lnTo>
                  <a:lnTo>
                    <a:pt x="8" y="357"/>
                  </a:lnTo>
                  <a:lnTo>
                    <a:pt x="0" y="3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6" name="Freeform 134"/>
            <p:cNvSpPr/>
            <p:nvPr/>
          </p:nvSpPr>
          <p:spPr bwMode="auto">
            <a:xfrm>
              <a:off x="3694" y="633"/>
              <a:ext cx="592" cy="50"/>
            </a:xfrm>
            <a:custGeom>
              <a:avLst/>
              <a:gdLst>
                <a:gd name="T0" fmla="*/ 0 w 592"/>
                <a:gd name="T1" fmla="*/ 0 h 50"/>
                <a:gd name="T2" fmla="*/ 592 w 592"/>
                <a:gd name="T3" fmla="*/ 41 h 50"/>
                <a:gd name="T4" fmla="*/ 592 w 592"/>
                <a:gd name="T5" fmla="*/ 50 h 50"/>
                <a:gd name="T6" fmla="*/ 0 w 592"/>
                <a:gd name="T7" fmla="*/ 12 h 50"/>
                <a:gd name="T8" fmla="*/ 0 w 592"/>
                <a:gd name="T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50">
                  <a:moveTo>
                    <a:pt x="0" y="0"/>
                  </a:moveTo>
                  <a:lnTo>
                    <a:pt x="592" y="41"/>
                  </a:lnTo>
                  <a:lnTo>
                    <a:pt x="592" y="50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7" name="Freeform 135"/>
            <p:cNvSpPr/>
            <p:nvPr/>
          </p:nvSpPr>
          <p:spPr bwMode="auto">
            <a:xfrm>
              <a:off x="3694" y="641"/>
              <a:ext cx="713" cy="234"/>
            </a:xfrm>
            <a:custGeom>
              <a:avLst/>
              <a:gdLst>
                <a:gd name="T0" fmla="*/ 0 w 713"/>
                <a:gd name="T1" fmla="*/ 7 h 234"/>
                <a:gd name="T2" fmla="*/ 713 w 713"/>
                <a:gd name="T3" fmla="*/ 234 h 234"/>
                <a:gd name="T4" fmla="*/ 713 w 713"/>
                <a:gd name="T5" fmla="*/ 222 h 234"/>
                <a:gd name="T6" fmla="*/ 0 w 713"/>
                <a:gd name="T7" fmla="*/ 0 h 234"/>
                <a:gd name="T8" fmla="*/ 0 w 713"/>
                <a:gd name="T9" fmla="*/ 7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3" h="234">
                  <a:moveTo>
                    <a:pt x="0" y="7"/>
                  </a:moveTo>
                  <a:lnTo>
                    <a:pt x="713" y="234"/>
                  </a:lnTo>
                  <a:lnTo>
                    <a:pt x="713" y="222"/>
                  </a:lnTo>
                  <a:lnTo>
                    <a:pt x="0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8" name="Freeform 136"/>
            <p:cNvSpPr/>
            <p:nvPr/>
          </p:nvSpPr>
          <p:spPr bwMode="auto">
            <a:xfrm>
              <a:off x="4338" y="697"/>
              <a:ext cx="705" cy="464"/>
            </a:xfrm>
            <a:custGeom>
              <a:avLst/>
              <a:gdLst>
                <a:gd name="T0" fmla="*/ 0 w 705"/>
                <a:gd name="T1" fmla="*/ 15 h 464"/>
                <a:gd name="T2" fmla="*/ 701 w 705"/>
                <a:gd name="T3" fmla="*/ 464 h 464"/>
                <a:gd name="T4" fmla="*/ 705 w 705"/>
                <a:gd name="T5" fmla="*/ 457 h 464"/>
                <a:gd name="T6" fmla="*/ 7 w 705"/>
                <a:gd name="T7" fmla="*/ 0 h 464"/>
                <a:gd name="T8" fmla="*/ 0 w 705"/>
                <a:gd name="T9" fmla="*/ 15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5" h="464">
                  <a:moveTo>
                    <a:pt x="0" y="15"/>
                  </a:moveTo>
                  <a:lnTo>
                    <a:pt x="701" y="464"/>
                  </a:lnTo>
                  <a:lnTo>
                    <a:pt x="705" y="457"/>
                  </a:lnTo>
                  <a:lnTo>
                    <a:pt x="7" y="0"/>
                  </a:lnTo>
                  <a:lnTo>
                    <a:pt x="0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9" name="Freeform 137"/>
            <p:cNvSpPr/>
            <p:nvPr/>
          </p:nvSpPr>
          <p:spPr bwMode="auto">
            <a:xfrm>
              <a:off x="5086" y="2111"/>
              <a:ext cx="301" cy="850"/>
            </a:xfrm>
            <a:custGeom>
              <a:avLst/>
              <a:gdLst>
                <a:gd name="T0" fmla="*/ 301 w 301"/>
                <a:gd name="T1" fmla="*/ 0 h 850"/>
                <a:gd name="T2" fmla="*/ 12 w 301"/>
                <a:gd name="T3" fmla="*/ 850 h 850"/>
                <a:gd name="T4" fmla="*/ 0 w 301"/>
                <a:gd name="T5" fmla="*/ 850 h 850"/>
                <a:gd name="T6" fmla="*/ 289 w 301"/>
                <a:gd name="T7" fmla="*/ 0 h 850"/>
                <a:gd name="T8" fmla="*/ 301 w 301"/>
                <a:gd name="T9" fmla="*/ 0 h 8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1" h="850">
                  <a:moveTo>
                    <a:pt x="301" y="0"/>
                  </a:moveTo>
                  <a:lnTo>
                    <a:pt x="12" y="850"/>
                  </a:lnTo>
                  <a:lnTo>
                    <a:pt x="0" y="850"/>
                  </a:lnTo>
                  <a:lnTo>
                    <a:pt x="289" y="0"/>
                  </a:lnTo>
                  <a:lnTo>
                    <a:pt x="30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0" name="Freeform 138"/>
            <p:cNvSpPr/>
            <p:nvPr/>
          </p:nvSpPr>
          <p:spPr bwMode="auto">
            <a:xfrm>
              <a:off x="4359" y="3018"/>
              <a:ext cx="703" cy="469"/>
            </a:xfrm>
            <a:custGeom>
              <a:avLst/>
              <a:gdLst>
                <a:gd name="T0" fmla="*/ 0 w 703"/>
                <a:gd name="T1" fmla="*/ 469 h 469"/>
                <a:gd name="T2" fmla="*/ 703 w 703"/>
                <a:gd name="T3" fmla="*/ 5 h 469"/>
                <a:gd name="T4" fmla="*/ 692 w 703"/>
                <a:gd name="T5" fmla="*/ 0 h 469"/>
                <a:gd name="T6" fmla="*/ 0 w 703"/>
                <a:gd name="T7" fmla="*/ 459 h 469"/>
                <a:gd name="T8" fmla="*/ 0 w 703"/>
                <a:gd name="T9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3" h="469">
                  <a:moveTo>
                    <a:pt x="0" y="469"/>
                  </a:moveTo>
                  <a:lnTo>
                    <a:pt x="703" y="5"/>
                  </a:lnTo>
                  <a:lnTo>
                    <a:pt x="692" y="0"/>
                  </a:lnTo>
                  <a:lnTo>
                    <a:pt x="0" y="459"/>
                  </a:lnTo>
                  <a:lnTo>
                    <a:pt x="0" y="4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1" name="Freeform 139"/>
            <p:cNvSpPr/>
            <p:nvPr/>
          </p:nvSpPr>
          <p:spPr bwMode="auto">
            <a:xfrm>
              <a:off x="2929" y="3229"/>
              <a:ext cx="521" cy="213"/>
            </a:xfrm>
            <a:custGeom>
              <a:avLst/>
              <a:gdLst>
                <a:gd name="T0" fmla="*/ 0 w 521"/>
                <a:gd name="T1" fmla="*/ 11 h 213"/>
                <a:gd name="T2" fmla="*/ 521 w 521"/>
                <a:gd name="T3" fmla="*/ 213 h 213"/>
                <a:gd name="T4" fmla="*/ 521 w 521"/>
                <a:gd name="T5" fmla="*/ 196 h 213"/>
                <a:gd name="T6" fmla="*/ 7 w 521"/>
                <a:gd name="T7" fmla="*/ 0 h 213"/>
                <a:gd name="T8" fmla="*/ 0 w 521"/>
                <a:gd name="T9" fmla="*/ 11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213">
                  <a:moveTo>
                    <a:pt x="0" y="11"/>
                  </a:moveTo>
                  <a:lnTo>
                    <a:pt x="521" y="213"/>
                  </a:lnTo>
                  <a:lnTo>
                    <a:pt x="521" y="196"/>
                  </a:lnTo>
                  <a:lnTo>
                    <a:pt x="7" y="0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2" name="Freeform 140"/>
            <p:cNvSpPr/>
            <p:nvPr/>
          </p:nvSpPr>
          <p:spPr bwMode="auto">
            <a:xfrm>
              <a:off x="2460" y="2537"/>
              <a:ext cx="431" cy="658"/>
            </a:xfrm>
            <a:custGeom>
              <a:avLst/>
              <a:gdLst>
                <a:gd name="T0" fmla="*/ 0 w 431"/>
                <a:gd name="T1" fmla="*/ 0 h 658"/>
                <a:gd name="T2" fmla="*/ 419 w 431"/>
                <a:gd name="T3" fmla="*/ 658 h 658"/>
                <a:gd name="T4" fmla="*/ 431 w 431"/>
                <a:gd name="T5" fmla="*/ 651 h 658"/>
                <a:gd name="T6" fmla="*/ 12 w 431"/>
                <a:gd name="T7" fmla="*/ 0 h 658"/>
                <a:gd name="T8" fmla="*/ 0 w 431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1" h="658">
                  <a:moveTo>
                    <a:pt x="0" y="0"/>
                  </a:moveTo>
                  <a:lnTo>
                    <a:pt x="419" y="658"/>
                  </a:lnTo>
                  <a:lnTo>
                    <a:pt x="431" y="651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3" name="Rectangle 141"/>
            <p:cNvSpPr>
              <a:spLocks noChangeArrowheads="1"/>
            </p:cNvSpPr>
            <p:nvPr/>
          </p:nvSpPr>
          <p:spPr bwMode="auto">
            <a:xfrm>
              <a:off x="2446" y="1716"/>
              <a:ext cx="9" cy="76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4" name="Freeform 142"/>
            <p:cNvSpPr/>
            <p:nvPr/>
          </p:nvSpPr>
          <p:spPr bwMode="auto">
            <a:xfrm>
              <a:off x="2467" y="1026"/>
              <a:ext cx="393" cy="635"/>
            </a:xfrm>
            <a:custGeom>
              <a:avLst/>
              <a:gdLst>
                <a:gd name="T0" fmla="*/ 0 w 393"/>
                <a:gd name="T1" fmla="*/ 623 h 635"/>
                <a:gd name="T2" fmla="*/ 381 w 393"/>
                <a:gd name="T3" fmla="*/ 0 h 635"/>
                <a:gd name="T4" fmla="*/ 393 w 393"/>
                <a:gd name="T5" fmla="*/ 0 h 635"/>
                <a:gd name="T6" fmla="*/ 12 w 393"/>
                <a:gd name="T7" fmla="*/ 635 h 635"/>
                <a:gd name="T8" fmla="*/ 0 w 393"/>
                <a:gd name="T9" fmla="*/ 623 h 6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3" h="635">
                  <a:moveTo>
                    <a:pt x="0" y="623"/>
                  </a:moveTo>
                  <a:lnTo>
                    <a:pt x="381" y="0"/>
                  </a:lnTo>
                  <a:lnTo>
                    <a:pt x="393" y="0"/>
                  </a:lnTo>
                  <a:lnTo>
                    <a:pt x="12" y="635"/>
                  </a:lnTo>
                  <a:lnTo>
                    <a:pt x="0" y="6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5" name="Freeform 143"/>
            <p:cNvSpPr/>
            <p:nvPr/>
          </p:nvSpPr>
          <p:spPr bwMode="auto">
            <a:xfrm>
              <a:off x="2616" y="1034"/>
              <a:ext cx="247" cy="741"/>
            </a:xfrm>
            <a:custGeom>
              <a:avLst/>
              <a:gdLst>
                <a:gd name="T0" fmla="*/ 235 w 247"/>
                <a:gd name="T1" fmla="*/ 0 h 741"/>
                <a:gd name="T2" fmla="*/ 0 w 247"/>
                <a:gd name="T3" fmla="*/ 734 h 741"/>
                <a:gd name="T4" fmla="*/ 17 w 247"/>
                <a:gd name="T5" fmla="*/ 741 h 741"/>
                <a:gd name="T6" fmla="*/ 247 w 247"/>
                <a:gd name="T7" fmla="*/ 0 h 741"/>
                <a:gd name="T8" fmla="*/ 235 w 247"/>
                <a:gd name="T9" fmla="*/ 0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741">
                  <a:moveTo>
                    <a:pt x="235" y="0"/>
                  </a:moveTo>
                  <a:lnTo>
                    <a:pt x="0" y="734"/>
                  </a:lnTo>
                  <a:lnTo>
                    <a:pt x="17" y="741"/>
                  </a:lnTo>
                  <a:lnTo>
                    <a:pt x="247" y="0"/>
                  </a:lnTo>
                  <a:lnTo>
                    <a:pt x="2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6" name="Freeform 144"/>
            <p:cNvSpPr/>
            <p:nvPr/>
          </p:nvSpPr>
          <p:spPr bwMode="auto">
            <a:xfrm>
              <a:off x="3429" y="659"/>
              <a:ext cx="222" cy="431"/>
            </a:xfrm>
            <a:custGeom>
              <a:avLst/>
              <a:gdLst>
                <a:gd name="T0" fmla="*/ 208 w 222"/>
                <a:gd name="T1" fmla="*/ 0 h 431"/>
                <a:gd name="T2" fmla="*/ 0 w 222"/>
                <a:gd name="T3" fmla="*/ 424 h 431"/>
                <a:gd name="T4" fmla="*/ 9 w 222"/>
                <a:gd name="T5" fmla="*/ 431 h 431"/>
                <a:gd name="T6" fmla="*/ 222 w 222"/>
                <a:gd name="T7" fmla="*/ 0 h 431"/>
                <a:gd name="T8" fmla="*/ 208 w 222"/>
                <a:gd name="T9" fmla="*/ 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2" h="431">
                  <a:moveTo>
                    <a:pt x="208" y="0"/>
                  </a:moveTo>
                  <a:lnTo>
                    <a:pt x="0" y="424"/>
                  </a:lnTo>
                  <a:lnTo>
                    <a:pt x="9" y="431"/>
                  </a:lnTo>
                  <a:lnTo>
                    <a:pt x="222" y="0"/>
                  </a:lnTo>
                  <a:lnTo>
                    <a:pt x="20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7" name="Freeform 145"/>
            <p:cNvSpPr/>
            <p:nvPr/>
          </p:nvSpPr>
          <p:spPr bwMode="auto">
            <a:xfrm>
              <a:off x="3455" y="882"/>
              <a:ext cx="961" cy="239"/>
            </a:xfrm>
            <a:custGeom>
              <a:avLst/>
              <a:gdLst>
                <a:gd name="T0" fmla="*/ 0 w 961"/>
                <a:gd name="T1" fmla="*/ 225 h 239"/>
                <a:gd name="T2" fmla="*/ 961 w 961"/>
                <a:gd name="T3" fmla="*/ 0 h 239"/>
                <a:gd name="T4" fmla="*/ 961 w 961"/>
                <a:gd name="T5" fmla="*/ 12 h 239"/>
                <a:gd name="T6" fmla="*/ 0 w 961"/>
                <a:gd name="T7" fmla="*/ 239 h 239"/>
                <a:gd name="T8" fmla="*/ 0 w 961"/>
                <a:gd name="T9" fmla="*/ 225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1" h="239">
                  <a:moveTo>
                    <a:pt x="0" y="225"/>
                  </a:moveTo>
                  <a:lnTo>
                    <a:pt x="961" y="0"/>
                  </a:lnTo>
                  <a:lnTo>
                    <a:pt x="961" y="12"/>
                  </a:lnTo>
                  <a:lnTo>
                    <a:pt x="0" y="239"/>
                  </a:lnTo>
                  <a:lnTo>
                    <a:pt x="0" y="2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8" name="Freeform 146"/>
            <p:cNvSpPr/>
            <p:nvPr/>
          </p:nvSpPr>
          <p:spPr bwMode="auto">
            <a:xfrm>
              <a:off x="3445" y="1131"/>
              <a:ext cx="838" cy="608"/>
            </a:xfrm>
            <a:custGeom>
              <a:avLst/>
              <a:gdLst>
                <a:gd name="T0" fmla="*/ 0 w 838"/>
                <a:gd name="T1" fmla="*/ 0 h 608"/>
                <a:gd name="T2" fmla="*/ 838 w 838"/>
                <a:gd name="T3" fmla="*/ 594 h 608"/>
                <a:gd name="T4" fmla="*/ 829 w 838"/>
                <a:gd name="T5" fmla="*/ 608 h 608"/>
                <a:gd name="T6" fmla="*/ 0 w 838"/>
                <a:gd name="T7" fmla="*/ 16 h 608"/>
                <a:gd name="T8" fmla="*/ 0 w 838"/>
                <a:gd name="T9" fmla="*/ 0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8" h="608">
                  <a:moveTo>
                    <a:pt x="0" y="0"/>
                  </a:moveTo>
                  <a:lnTo>
                    <a:pt x="838" y="594"/>
                  </a:lnTo>
                  <a:lnTo>
                    <a:pt x="829" y="608"/>
                  </a:lnTo>
                  <a:lnTo>
                    <a:pt x="0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9" name="Freeform 147"/>
            <p:cNvSpPr/>
            <p:nvPr/>
          </p:nvSpPr>
          <p:spPr bwMode="auto">
            <a:xfrm>
              <a:off x="2455" y="1839"/>
              <a:ext cx="159" cy="637"/>
            </a:xfrm>
            <a:custGeom>
              <a:avLst/>
              <a:gdLst>
                <a:gd name="T0" fmla="*/ 147 w 159"/>
                <a:gd name="T1" fmla="*/ 0 h 637"/>
                <a:gd name="T2" fmla="*/ 0 w 159"/>
                <a:gd name="T3" fmla="*/ 637 h 637"/>
                <a:gd name="T4" fmla="*/ 17 w 159"/>
                <a:gd name="T5" fmla="*/ 637 h 637"/>
                <a:gd name="T6" fmla="*/ 159 w 159"/>
                <a:gd name="T7" fmla="*/ 0 h 637"/>
                <a:gd name="T8" fmla="*/ 147 w 159"/>
                <a:gd name="T9" fmla="*/ 0 h 6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637">
                  <a:moveTo>
                    <a:pt x="147" y="0"/>
                  </a:moveTo>
                  <a:lnTo>
                    <a:pt x="0" y="637"/>
                  </a:lnTo>
                  <a:lnTo>
                    <a:pt x="17" y="637"/>
                  </a:lnTo>
                  <a:lnTo>
                    <a:pt x="159" y="0"/>
                  </a:lnTo>
                  <a:lnTo>
                    <a:pt x="14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0" name="Freeform 148"/>
            <p:cNvSpPr/>
            <p:nvPr/>
          </p:nvSpPr>
          <p:spPr bwMode="auto">
            <a:xfrm>
              <a:off x="4326" y="700"/>
              <a:ext cx="107" cy="147"/>
            </a:xfrm>
            <a:custGeom>
              <a:avLst/>
              <a:gdLst>
                <a:gd name="T0" fmla="*/ 0 w 107"/>
                <a:gd name="T1" fmla="*/ 12 h 147"/>
                <a:gd name="T2" fmla="*/ 90 w 107"/>
                <a:gd name="T3" fmla="*/ 147 h 147"/>
                <a:gd name="T4" fmla="*/ 107 w 107"/>
                <a:gd name="T5" fmla="*/ 147 h 147"/>
                <a:gd name="T6" fmla="*/ 12 w 107"/>
                <a:gd name="T7" fmla="*/ 0 h 147"/>
                <a:gd name="T8" fmla="*/ 0 w 107"/>
                <a:gd name="T9" fmla="*/ 12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" h="147">
                  <a:moveTo>
                    <a:pt x="0" y="12"/>
                  </a:moveTo>
                  <a:lnTo>
                    <a:pt x="90" y="147"/>
                  </a:lnTo>
                  <a:lnTo>
                    <a:pt x="107" y="147"/>
                  </a:lnTo>
                  <a:lnTo>
                    <a:pt x="12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1" name="Freeform 149"/>
            <p:cNvSpPr/>
            <p:nvPr/>
          </p:nvSpPr>
          <p:spPr bwMode="auto">
            <a:xfrm>
              <a:off x="4475" y="882"/>
              <a:ext cx="564" cy="279"/>
            </a:xfrm>
            <a:custGeom>
              <a:avLst/>
              <a:gdLst>
                <a:gd name="T0" fmla="*/ 0 w 564"/>
                <a:gd name="T1" fmla="*/ 17 h 279"/>
                <a:gd name="T2" fmla="*/ 564 w 564"/>
                <a:gd name="T3" fmla="*/ 279 h 279"/>
                <a:gd name="T4" fmla="*/ 564 w 564"/>
                <a:gd name="T5" fmla="*/ 268 h 279"/>
                <a:gd name="T6" fmla="*/ 0 w 564"/>
                <a:gd name="T7" fmla="*/ 0 h 279"/>
                <a:gd name="T8" fmla="*/ 0 w 564"/>
                <a:gd name="T9" fmla="*/ 17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4" h="279">
                  <a:moveTo>
                    <a:pt x="0" y="17"/>
                  </a:moveTo>
                  <a:lnTo>
                    <a:pt x="564" y="279"/>
                  </a:lnTo>
                  <a:lnTo>
                    <a:pt x="564" y="268"/>
                  </a:lnTo>
                  <a:lnTo>
                    <a:pt x="0" y="0"/>
                  </a:lnTo>
                  <a:lnTo>
                    <a:pt x="0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2" name="Freeform 150"/>
            <p:cNvSpPr/>
            <p:nvPr/>
          </p:nvSpPr>
          <p:spPr bwMode="auto">
            <a:xfrm>
              <a:off x="4461" y="899"/>
              <a:ext cx="592" cy="658"/>
            </a:xfrm>
            <a:custGeom>
              <a:avLst/>
              <a:gdLst>
                <a:gd name="T0" fmla="*/ 0 w 592"/>
                <a:gd name="T1" fmla="*/ 7 h 658"/>
                <a:gd name="T2" fmla="*/ 582 w 592"/>
                <a:gd name="T3" fmla="*/ 658 h 658"/>
                <a:gd name="T4" fmla="*/ 592 w 592"/>
                <a:gd name="T5" fmla="*/ 648 h 658"/>
                <a:gd name="T6" fmla="*/ 14 w 592"/>
                <a:gd name="T7" fmla="*/ 0 h 658"/>
                <a:gd name="T8" fmla="*/ 0 w 592"/>
                <a:gd name="T9" fmla="*/ 7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658">
                  <a:moveTo>
                    <a:pt x="0" y="7"/>
                  </a:moveTo>
                  <a:lnTo>
                    <a:pt x="582" y="658"/>
                  </a:lnTo>
                  <a:lnTo>
                    <a:pt x="592" y="648"/>
                  </a:lnTo>
                  <a:lnTo>
                    <a:pt x="14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3" name="Freeform 151"/>
            <p:cNvSpPr/>
            <p:nvPr/>
          </p:nvSpPr>
          <p:spPr bwMode="auto">
            <a:xfrm>
              <a:off x="4324" y="913"/>
              <a:ext cx="123" cy="795"/>
            </a:xfrm>
            <a:custGeom>
              <a:avLst/>
              <a:gdLst>
                <a:gd name="T0" fmla="*/ 111 w 123"/>
                <a:gd name="T1" fmla="*/ 0 h 795"/>
                <a:gd name="T2" fmla="*/ 0 w 123"/>
                <a:gd name="T3" fmla="*/ 795 h 795"/>
                <a:gd name="T4" fmla="*/ 16 w 123"/>
                <a:gd name="T5" fmla="*/ 795 h 795"/>
                <a:gd name="T6" fmla="*/ 123 w 123"/>
                <a:gd name="T7" fmla="*/ 0 h 795"/>
                <a:gd name="T8" fmla="*/ 111 w 123"/>
                <a:gd name="T9" fmla="*/ 0 h 7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795">
                  <a:moveTo>
                    <a:pt x="111" y="0"/>
                  </a:moveTo>
                  <a:lnTo>
                    <a:pt x="0" y="795"/>
                  </a:lnTo>
                  <a:lnTo>
                    <a:pt x="16" y="795"/>
                  </a:lnTo>
                  <a:lnTo>
                    <a:pt x="123" y="0"/>
                  </a:lnTo>
                  <a:lnTo>
                    <a:pt x="11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4" name="Freeform 152"/>
            <p:cNvSpPr/>
            <p:nvPr/>
          </p:nvSpPr>
          <p:spPr bwMode="auto">
            <a:xfrm>
              <a:off x="4345" y="1796"/>
              <a:ext cx="424" cy="485"/>
            </a:xfrm>
            <a:custGeom>
              <a:avLst/>
              <a:gdLst>
                <a:gd name="T0" fmla="*/ 0 w 424"/>
                <a:gd name="T1" fmla="*/ 5 h 485"/>
                <a:gd name="T2" fmla="*/ 410 w 424"/>
                <a:gd name="T3" fmla="*/ 485 h 485"/>
                <a:gd name="T4" fmla="*/ 424 w 424"/>
                <a:gd name="T5" fmla="*/ 478 h 485"/>
                <a:gd name="T6" fmla="*/ 14 w 424"/>
                <a:gd name="T7" fmla="*/ 0 h 485"/>
                <a:gd name="T8" fmla="*/ 0 w 424"/>
                <a:gd name="T9" fmla="*/ 5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4" h="485">
                  <a:moveTo>
                    <a:pt x="0" y="5"/>
                  </a:moveTo>
                  <a:lnTo>
                    <a:pt x="410" y="485"/>
                  </a:lnTo>
                  <a:lnTo>
                    <a:pt x="424" y="478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5" name="Freeform 153"/>
            <p:cNvSpPr/>
            <p:nvPr/>
          </p:nvSpPr>
          <p:spPr bwMode="auto">
            <a:xfrm>
              <a:off x="2477" y="2518"/>
              <a:ext cx="414" cy="308"/>
            </a:xfrm>
            <a:custGeom>
              <a:avLst/>
              <a:gdLst>
                <a:gd name="T0" fmla="*/ 0 w 414"/>
                <a:gd name="T1" fmla="*/ 7 h 308"/>
                <a:gd name="T2" fmla="*/ 402 w 414"/>
                <a:gd name="T3" fmla="*/ 308 h 308"/>
                <a:gd name="T4" fmla="*/ 414 w 414"/>
                <a:gd name="T5" fmla="*/ 299 h 308"/>
                <a:gd name="T6" fmla="*/ 9 w 414"/>
                <a:gd name="T7" fmla="*/ 0 h 308"/>
                <a:gd name="T8" fmla="*/ 0 w 414"/>
                <a:gd name="T9" fmla="*/ 7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4" h="308">
                  <a:moveTo>
                    <a:pt x="0" y="7"/>
                  </a:moveTo>
                  <a:lnTo>
                    <a:pt x="402" y="308"/>
                  </a:lnTo>
                  <a:lnTo>
                    <a:pt x="414" y="299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6" name="Freeform 154"/>
            <p:cNvSpPr/>
            <p:nvPr/>
          </p:nvSpPr>
          <p:spPr bwMode="auto">
            <a:xfrm>
              <a:off x="4994" y="1621"/>
              <a:ext cx="80" cy="885"/>
            </a:xfrm>
            <a:custGeom>
              <a:avLst/>
              <a:gdLst>
                <a:gd name="T0" fmla="*/ 73 w 80"/>
                <a:gd name="T1" fmla="*/ 0 h 885"/>
                <a:gd name="T2" fmla="*/ 0 w 80"/>
                <a:gd name="T3" fmla="*/ 885 h 885"/>
                <a:gd name="T4" fmla="*/ 9 w 80"/>
                <a:gd name="T5" fmla="*/ 885 h 885"/>
                <a:gd name="T6" fmla="*/ 80 w 80"/>
                <a:gd name="T7" fmla="*/ 0 h 885"/>
                <a:gd name="T8" fmla="*/ 73 w 80"/>
                <a:gd name="T9" fmla="*/ 0 h 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885">
                  <a:moveTo>
                    <a:pt x="73" y="0"/>
                  </a:moveTo>
                  <a:lnTo>
                    <a:pt x="0" y="885"/>
                  </a:lnTo>
                  <a:lnTo>
                    <a:pt x="9" y="885"/>
                  </a:lnTo>
                  <a:lnTo>
                    <a:pt x="80" y="0"/>
                  </a:lnTo>
                  <a:lnTo>
                    <a:pt x="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7" name="Freeform 155"/>
            <p:cNvSpPr/>
            <p:nvPr/>
          </p:nvSpPr>
          <p:spPr bwMode="auto">
            <a:xfrm>
              <a:off x="5022" y="2104"/>
              <a:ext cx="355" cy="412"/>
            </a:xfrm>
            <a:custGeom>
              <a:avLst/>
              <a:gdLst>
                <a:gd name="T0" fmla="*/ 0 w 355"/>
                <a:gd name="T1" fmla="*/ 405 h 412"/>
                <a:gd name="T2" fmla="*/ 344 w 355"/>
                <a:gd name="T3" fmla="*/ 0 h 412"/>
                <a:gd name="T4" fmla="*/ 355 w 355"/>
                <a:gd name="T5" fmla="*/ 7 h 412"/>
                <a:gd name="T6" fmla="*/ 10 w 355"/>
                <a:gd name="T7" fmla="*/ 412 h 412"/>
                <a:gd name="T8" fmla="*/ 0 w 355"/>
                <a:gd name="T9" fmla="*/ 405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5" h="412">
                  <a:moveTo>
                    <a:pt x="0" y="405"/>
                  </a:moveTo>
                  <a:lnTo>
                    <a:pt x="344" y="0"/>
                  </a:lnTo>
                  <a:lnTo>
                    <a:pt x="355" y="7"/>
                  </a:lnTo>
                  <a:lnTo>
                    <a:pt x="10" y="412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8" name="Freeform 156"/>
            <p:cNvSpPr/>
            <p:nvPr/>
          </p:nvSpPr>
          <p:spPr bwMode="auto">
            <a:xfrm>
              <a:off x="4788" y="2310"/>
              <a:ext cx="184" cy="213"/>
            </a:xfrm>
            <a:custGeom>
              <a:avLst/>
              <a:gdLst>
                <a:gd name="T0" fmla="*/ 0 w 184"/>
                <a:gd name="T1" fmla="*/ 7 h 213"/>
                <a:gd name="T2" fmla="*/ 177 w 184"/>
                <a:gd name="T3" fmla="*/ 213 h 213"/>
                <a:gd name="T4" fmla="*/ 184 w 184"/>
                <a:gd name="T5" fmla="*/ 201 h 213"/>
                <a:gd name="T6" fmla="*/ 12 w 184"/>
                <a:gd name="T7" fmla="*/ 0 h 213"/>
                <a:gd name="T8" fmla="*/ 0 w 184"/>
                <a:gd name="T9" fmla="*/ 7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4" h="213">
                  <a:moveTo>
                    <a:pt x="0" y="7"/>
                  </a:moveTo>
                  <a:lnTo>
                    <a:pt x="177" y="213"/>
                  </a:lnTo>
                  <a:lnTo>
                    <a:pt x="184" y="201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9" name="Freeform 157"/>
            <p:cNvSpPr/>
            <p:nvPr/>
          </p:nvSpPr>
          <p:spPr bwMode="auto">
            <a:xfrm>
              <a:off x="4729" y="2575"/>
              <a:ext cx="253" cy="414"/>
            </a:xfrm>
            <a:custGeom>
              <a:avLst/>
              <a:gdLst>
                <a:gd name="T0" fmla="*/ 246 w 253"/>
                <a:gd name="T1" fmla="*/ 0 h 414"/>
                <a:gd name="T2" fmla="*/ 0 w 253"/>
                <a:gd name="T3" fmla="*/ 398 h 414"/>
                <a:gd name="T4" fmla="*/ 0 w 253"/>
                <a:gd name="T5" fmla="*/ 414 h 414"/>
                <a:gd name="T6" fmla="*/ 253 w 253"/>
                <a:gd name="T7" fmla="*/ 10 h 414"/>
                <a:gd name="T8" fmla="*/ 246 w 253"/>
                <a:gd name="T9" fmla="*/ 0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3" h="414">
                  <a:moveTo>
                    <a:pt x="246" y="0"/>
                  </a:moveTo>
                  <a:lnTo>
                    <a:pt x="0" y="398"/>
                  </a:lnTo>
                  <a:lnTo>
                    <a:pt x="0" y="414"/>
                  </a:lnTo>
                  <a:lnTo>
                    <a:pt x="253" y="10"/>
                  </a:lnTo>
                  <a:lnTo>
                    <a:pt x="24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0" name="Freeform 158"/>
            <p:cNvSpPr/>
            <p:nvPr/>
          </p:nvSpPr>
          <p:spPr bwMode="auto">
            <a:xfrm>
              <a:off x="4018" y="2554"/>
              <a:ext cx="943" cy="324"/>
            </a:xfrm>
            <a:custGeom>
              <a:avLst/>
              <a:gdLst>
                <a:gd name="T0" fmla="*/ 0 w 943"/>
                <a:gd name="T1" fmla="*/ 312 h 324"/>
                <a:gd name="T2" fmla="*/ 943 w 943"/>
                <a:gd name="T3" fmla="*/ 0 h 324"/>
                <a:gd name="T4" fmla="*/ 943 w 943"/>
                <a:gd name="T5" fmla="*/ 14 h 324"/>
                <a:gd name="T6" fmla="*/ 0 w 943"/>
                <a:gd name="T7" fmla="*/ 324 h 324"/>
                <a:gd name="T8" fmla="*/ 0 w 943"/>
                <a:gd name="T9" fmla="*/ 312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3" h="324">
                  <a:moveTo>
                    <a:pt x="0" y="312"/>
                  </a:moveTo>
                  <a:lnTo>
                    <a:pt x="943" y="0"/>
                  </a:lnTo>
                  <a:lnTo>
                    <a:pt x="943" y="14"/>
                  </a:lnTo>
                  <a:lnTo>
                    <a:pt x="0" y="324"/>
                  </a:lnTo>
                  <a:lnTo>
                    <a:pt x="0" y="3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1" name="Freeform 159"/>
            <p:cNvSpPr/>
            <p:nvPr/>
          </p:nvSpPr>
          <p:spPr bwMode="auto">
            <a:xfrm>
              <a:off x="2938" y="2866"/>
              <a:ext cx="671" cy="607"/>
            </a:xfrm>
            <a:custGeom>
              <a:avLst/>
              <a:gdLst>
                <a:gd name="T0" fmla="*/ 0 w 671"/>
                <a:gd name="T1" fmla="*/ 7 h 607"/>
                <a:gd name="T2" fmla="*/ 661 w 671"/>
                <a:gd name="T3" fmla="*/ 607 h 607"/>
                <a:gd name="T4" fmla="*/ 671 w 671"/>
                <a:gd name="T5" fmla="*/ 607 h 607"/>
                <a:gd name="T6" fmla="*/ 12 w 671"/>
                <a:gd name="T7" fmla="*/ 0 h 607"/>
                <a:gd name="T8" fmla="*/ 0 w 671"/>
                <a:gd name="T9" fmla="*/ 7 h 6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1" h="607">
                  <a:moveTo>
                    <a:pt x="0" y="7"/>
                  </a:moveTo>
                  <a:lnTo>
                    <a:pt x="661" y="607"/>
                  </a:lnTo>
                  <a:lnTo>
                    <a:pt x="671" y="607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2" name="Freeform 160"/>
            <p:cNvSpPr/>
            <p:nvPr/>
          </p:nvSpPr>
          <p:spPr bwMode="auto">
            <a:xfrm>
              <a:off x="4546" y="3001"/>
              <a:ext cx="507" cy="299"/>
            </a:xfrm>
            <a:custGeom>
              <a:avLst/>
              <a:gdLst>
                <a:gd name="T0" fmla="*/ 0 w 507"/>
                <a:gd name="T1" fmla="*/ 292 h 299"/>
                <a:gd name="T2" fmla="*/ 500 w 507"/>
                <a:gd name="T3" fmla="*/ 0 h 299"/>
                <a:gd name="T4" fmla="*/ 507 w 507"/>
                <a:gd name="T5" fmla="*/ 12 h 299"/>
                <a:gd name="T6" fmla="*/ 5 w 507"/>
                <a:gd name="T7" fmla="*/ 299 h 299"/>
                <a:gd name="T8" fmla="*/ 0 w 507"/>
                <a:gd name="T9" fmla="*/ 292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99">
                  <a:moveTo>
                    <a:pt x="0" y="292"/>
                  </a:moveTo>
                  <a:lnTo>
                    <a:pt x="500" y="0"/>
                  </a:lnTo>
                  <a:lnTo>
                    <a:pt x="507" y="12"/>
                  </a:lnTo>
                  <a:lnTo>
                    <a:pt x="5" y="299"/>
                  </a:lnTo>
                  <a:lnTo>
                    <a:pt x="0" y="2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3" name="Freeform 161"/>
            <p:cNvSpPr/>
            <p:nvPr/>
          </p:nvSpPr>
          <p:spPr bwMode="auto">
            <a:xfrm>
              <a:off x="3658" y="3314"/>
              <a:ext cx="831" cy="187"/>
            </a:xfrm>
            <a:custGeom>
              <a:avLst/>
              <a:gdLst>
                <a:gd name="T0" fmla="*/ 0 w 831"/>
                <a:gd name="T1" fmla="*/ 173 h 187"/>
                <a:gd name="T2" fmla="*/ 831 w 831"/>
                <a:gd name="T3" fmla="*/ 0 h 187"/>
                <a:gd name="T4" fmla="*/ 831 w 831"/>
                <a:gd name="T5" fmla="*/ 12 h 187"/>
                <a:gd name="T6" fmla="*/ 10 w 831"/>
                <a:gd name="T7" fmla="*/ 187 h 187"/>
                <a:gd name="T8" fmla="*/ 0 w 831"/>
                <a:gd name="T9" fmla="*/ 173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1" h="187">
                  <a:moveTo>
                    <a:pt x="0" y="173"/>
                  </a:moveTo>
                  <a:lnTo>
                    <a:pt x="831" y="0"/>
                  </a:lnTo>
                  <a:lnTo>
                    <a:pt x="831" y="12"/>
                  </a:lnTo>
                  <a:lnTo>
                    <a:pt x="10" y="187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4" name="Oval 162"/>
            <p:cNvSpPr>
              <a:spLocks noChangeArrowheads="1"/>
            </p:cNvSpPr>
            <p:nvPr/>
          </p:nvSpPr>
          <p:spPr bwMode="auto">
            <a:xfrm>
              <a:off x="5107" y="1699"/>
              <a:ext cx="67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5" name="Freeform 163"/>
            <p:cNvSpPr/>
            <p:nvPr/>
          </p:nvSpPr>
          <p:spPr bwMode="auto">
            <a:xfrm>
              <a:off x="2640" y="1140"/>
              <a:ext cx="746" cy="644"/>
            </a:xfrm>
            <a:custGeom>
              <a:avLst/>
              <a:gdLst>
                <a:gd name="T0" fmla="*/ 0 w 746"/>
                <a:gd name="T1" fmla="*/ 635 h 644"/>
                <a:gd name="T2" fmla="*/ 739 w 746"/>
                <a:gd name="T3" fmla="*/ 0 h 644"/>
                <a:gd name="T4" fmla="*/ 746 w 746"/>
                <a:gd name="T5" fmla="*/ 10 h 644"/>
                <a:gd name="T6" fmla="*/ 12 w 746"/>
                <a:gd name="T7" fmla="*/ 644 h 644"/>
                <a:gd name="T8" fmla="*/ 0 w 746"/>
                <a:gd name="T9" fmla="*/ 635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6" h="644">
                  <a:moveTo>
                    <a:pt x="0" y="635"/>
                  </a:moveTo>
                  <a:lnTo>
                    <a:pt x="739" y="0"/>
                  </a:lnTo>
                  <a:lnTo>
                    <a:pt x="746" y="10"/>
                  </a:lnTo>
                  <a:lnTo>
                    <a:pt x="12" y="644"/>
                  </a:lnTo>
                  <a:lnTo>
                    <a:pt x="0" y="6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6" name="Freeform 164"/>
            <p:cNvSpPr/>
            <p:nvPr/>
          </p:nvSpPr>
          <p:spPr bwMode="auto">
            <a:xfrm>
              <a:off x="2612" y="1839"/>
              <a:ext cx="298" cy="966"/>
            </a:xfrm>
            <a:custGeom>
              <a:avLst/>
              <a:gdLst>
                <a:gd name="T0" fmla="*/ 0 w 298"/>
                <a:gd name="T1" fmla="*/ 7 h 966"/>
                <a:gd name="T2" fmla="*/ 286 w 298"/>
                <a:gd name="T3" fmla="*/ 966 h 966"/>
                <a:gd name="T4" fmla="*/ 298 w 298"/>
                <a:gd name="T5" fmla="*/ 959 h 966"/>
                <a:gd name="T6" fmla="*/ 11 w 298"/>
                <a:gd name="T7" fmla="*/ 0 h 966"/>
                <a:gd name="T8" fmla="*/ 0 w 298"/>
                <a:gd name="T9" fmla="*/ 7 h 9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966">
                  <a:moveTo>
                    <a:pt x="0" y="7"/>
                  </a:moveTo>
                  <a:lnTo>
                    <a:pt x="286" y="966"/>
                  </a:lnTo>
                  <a:lnTo>
                    <a:pt x="298" y="959"/>
                  </a:lnTo>
                  <a:lnTo>
                    <a:pt x="11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7" name="Freeform 165"/>
            <p:cNvSpPr/>
            <p:nvPr/>
          </p:nvSpPr>
          <p:spPr bwMode="auto">
            <a:xfrm>
              <a:off x="3983" y="2116"/>
              <a:ext cx="232" cy="720"/>
            </a:xfrm>
            <a:custGeom>
              <a:avLst/>
              <a:gdLst>
                <a:gd name="T0" fmla="*/ 222 w 232"/>
                <a:gd name="T1" fmla="*/ 0 h 720"/>
                <a:gd name="T2" fmla="*/ 0 w 232"/>
                <a:gd name="T3" fmla="*/ 720 h 720"/>
                <a:gd name="T4" fmla="*/ 12 w 232"/>
                <a:gd name="T5" fmla="*/ 720 h 720"/>
                <a:gd name="T6" fmla="*/ 232 w 232"/>
                <a:gd name="T7" fmla="*/ 7 h 720"/>
                <a:gd name="T8" fmla="*/ 222 w 232"/>
                <a:gd name="T9" fmla="*/ 0 h 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2" h="720">
                  <a:moveTo>
                    <a:pt x="222" y="0"/>
                  </a:moveTo>
                  <a:lnTo>
                    <a:pt x="0" y="720"/>
                  </a:lnTo>
                  <a:lnTo>
                    <a:pt x="12" y="720"/>
                  </a:lnTo>
                  <a:lnTo>
                    <a:pt x="232" y="7"/>
                  </a:lnTo>
                  <a:lnTo>
                    <a:pt x="22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8" name="Freeform 166"/>
            <p:cNvSpPr/>
            <p:nvPr/>
          </p:nvSpPr>
          <p:spPr bwMode="auto">
            <a:xfrm>
              <a:off x="2896" y="1003"/>
              <a:ext cx="478" cy="118"/>
            </a:xfrm>
            <a:custGeom>
              <a:avLst/>
              <a:gdLst>
                <a:gd name="T0" fmla="*/ 0 w 478"/>
                <a:gd name="T1" fmla="*/ 14 h 118"/>
                <a:gd name="T2" fmla="*/ 478 w 478"/>
                <a:gd name="T3" fmla="*/ 118 h 118"/>
                <a:gd name="T4" fmla="*/ 478 w 478"/>
                <a:gd name="T5" fmla="*/ 104 h 118"/>
                <a:gd name="T6" fmla="*/ 7 w 478"/>
                <a:gd name="T7" fmla="*/ 0 h 118"/>
                <a:gd name="T8" fmla="*/ 0 w 478"/>
                <a:gd name="T9" fmla="*/ 14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118">
                  <a:moveTo>
                    <a:pt x="0" y="14"/>
                  </a:moveTo>
                  <a:lnTo>
                    <a:pt x="478" y="118"/>
                  </a:lnTo>
                  <a:lnTo>
                    <a:pt x="478" y="104"/>
                  </a:lnTo>
                  <a:lnTo>
                    <a:pt x="7" y="0"/>
                  </a:lnTo>
                  <a:lnTo>
                    <a:pt x="0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9" name="Freeform 167"/>
            <p:cNvSpPr/>
            <p:nvPr/>
          </p:nvSpPr>
          <p:spPr bwMode="auto">
            <a:xfrm>
              <a:off x="4366" y="1592"/>
              <a:ext cx="689" cy="164"/>
            </a:xfrm>
            <a:custGeom>
              <a:avLst/>
              <a:gdLst>
                <a:gd name="T0" fmla="*/ 0 w 689"/>
                <a:gd name="T1" fmla="*/ 152 h 164"/>
                <a:gd name="T2" fmla="*/ 682 w 689"/>
                <a:gd name="T3" fmla="*/ 0 h 164"/>
                <a:gd name="T4" fmla="*/ 689 w 689"/>
                <a:gd name="T5" fmla="*/ 12 h 164"/>
                <a:gd name="T6" fmla="*/ 0 w 689"/>
                <a:gd name="T7" fmla="*/ 164 h 164"/>
                <a:gd name="T8" fmla="*/ 0 w 689"/>
                <a:gd name="T9" fmla="*/ 152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164">
                  <a:moveTo>
                    <a:pt x="0" y="152"/>
                  </a:moveTo>
                  <a:lnTo>
                    <a:pt x="682" y="0"/>
                  </a:lnTo>
                  <a:lnTo>
                    <a:pt x="689" y="12"/>
                  </a:lnTo>
                  <a:lnTo>
                    <a:pt x="0" y="164"/>
                  </a:lnTo>
                  <a:lnTo>
                    <a:pt x="0" y="1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0" name="Freeform 168"/>
            <p:cNvSpPr/>
            <p:nvPr/>
          </p:nvSpPr>
          <p:spPr bwMode="auto">
            <a:xfrm>
              <a:off x="3995" y="2899"/>
              <a:ext cx="499" cy="396"/>
            </a:xfrm>
            <a:custGeom>
              <a:avLst/>
              <a:gdLst>
                <a:gd name="T0" fmla="*/ 0 w 499"/>
                <a:gd name="T1" fmla="*/ 5 h 396"/>
                <a:gd name="T2" fmla="*/ 499 w 499"/>
                <a:gd name="T3" fmla="*/ 396 h 396"/>
                <a:gd name="T4" fmla="*/ 499 w 499"/>
                <a:gd name="T5" fmla="*/ 384 h 396"/>
                <a:gd name="T6" fmla="*/ 14 w 499"/>
                <a:gd name="T7" fmla="*/ 0 h 396"/>
                <a:gd name="T8" fmla="*/ 0 w 499"/>
                <a:gd name="T9" fmla="*/ 5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9" h="396">
                  <a:moveTo>
                    <a:pt x="0" y="5"/>
                  </a:moveTo>
                  <a:lnTo>
                    <a:pt x="499" y="396"/>
                  </a:lnTo>
                  <a:lnTo>
                    <a:pt x="499" y="384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1" name="Freeform 169"/>
            <p:cNvSpPr/>
            <p:nvPr/>
          </p:nvSpPr>
          <p:spPr bwMode="auto">
            <a:xfrm>
              <a:off x="3651" y="2918"/>
              <a:ext cx="306" cy="547"/>
            </a:xfrm>
            <a:custGeom>
              <a:avLst/>
              <a:gdLst>
                <a:gd name="T0" fmla="*/ 0 w 306"/>
                <a:gd name="T1" fmla="*/ 540 h 547"/>
                <a:gd name="T2" fmla="*/ 294 w 306"/>
                <a:gd name="T3" fmla="*/ 0 h 547"/>
                <a:gd name="T4" fmla="*/ 306 w 306"/>
                <a:gd name="T5" fmla="*/ 0 h 547"/>
                <a:gd name="T6" fmla="*/ 10 w 306"/>
                <a:gd name="T7" fmla="*/ 547 h 547"/>
                <a:gd name="T8" fmla="*/ 0 w 306"/>
                <a:gd name="T9" fmla="*/ 540 h 5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6" h="547">
                  <a:moveTo>
                    <a:pt x="0" y="540"/>
                  </a:moveTo>
                  <a:lnTo>
                    <a:pt x="294" y="0"/>
                  </a:lnTo>
                  <a:lnTo>
                    <a:pt x="306" y="0"/>
                  </a:lnTo>
                  <a:lnTo>
                    <a:pt x="10" y="547"/>
                  </a:lnTo>
                  <a:lnTo>
                    <a:pt x="0" y="5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2" name="Rectangle 170"/>
            <p:cNvSpPr>
              <a:spLocks noChangeArrowheads="1"/>
            </p:cNvSpPr>
            <p:nvPr/>
          </p:nvSpPr>
          <p:spPr bwMode="auto">
            <a:xfrm>
              <a:off x="2910" y="2881"/>
              <a:ext cx="9" cy="30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3" name="Freeform 171"/>
            <p:cNvSpPr/>
            <p:nvPr/>
          </p:nvSpPr>
          <p:spPr bwMode="auto">
            <a:xfrm>
              <a:off x="3334" y="2109"/>
              <a:ext cx="611" cy="741"/>
            </a:xfrm>
            <a:custGeom>
              <a:avLst/>
              <a:gdLst>
                <a:gd name="T0" fmla="*/ 0 w 611"/>
                <a:gd name="T1" fmla="*/ 7 h 741"/>
                <a:gd name="T2" fmla="*/ 599 w 611"/>
                <a:gd name="T3" fmla="*/ 741 h 741"/>
                <a:gd name="T4" fmla="*/ 611 w 611"/>
                <a:gd name="T5" fmla="*/ 736 h 741"/>
                <a:gd name="T6" fmla="*/ 12 w 611"/>
                <a:gd name="T7" fmla="*/ 0 h 741"/>
                <a:gd name="T8" fmla="*/ 0 w 611"/>
                <a:gd name="T9" fmla="*/ 7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741">
                  <a:moveTo>
                    <a:pt x="0" y="7"/>
                  </a:moveTo>
                  <a:lnTo>
                    <a:pt x="599" y="741"/>
                  </a:lnTo>
                  <a:lnTo>
                    <a:pt x="611" y="736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344" name="Group 4"/>
          <p:cNvGrpSpPr>
            <a:grpSpLocks noChangeAspect="1"/>
          </p:cNvGrpSpPr>
          <p:nvPr/>
        </p:nvGrpSpPr>
        <p:grpSpPr bwMode="auto">
          <a:xfrm>
            <a:off x="10964034" y="5769139"/>
            <a:ext cx="2236319" cy="2177722"/>
            <a:chOff x="2410" y="593"/>
            <a:chExt cx="3015" cy="2936"/>
          </a:xfrm>
          <a:solidFill>
            <a:srgbClr val="F6A27D"/>
          </a:solidFill>
        </p:grpSpPr>
        <p:sp>
          <p:nvSpPr>
            <p:cNvPr id="345" name="Freeform 5"/>
            <p:cNvSpPr/>
            <p:nvPr/>
          </p:nvSpPr>
          <p:spPr bwMode="auto">
            <a:xfrm>
              <a:off x="5079" y="1202"/>
              <a:ext cx="66" cy="509"/>
            </a:xfrm>
            <a:custGeom>
              <a:avLst/>
              <a:gdLst>
                <a:gd name="T0" fmla="*/ 0 w 66"/>
                <a:gd name="T1" fmla="*/ 9 h 509"/>
                <a:gd name="T2" fmla="*/ 54 w 66"/>
                <a:gd name="T3" fmla="*/ 509 h 509"/>
                <a:gd name="T4" fmla="*/ 66 w 66"/>
                <a:gd name="T5" fmla="*/ 509 h 509"/>
                <a:gd name="T6" fmla="*/ 9 w 66"/>
                <a:gd name="T7" fmla="*/ 0 h 509"/>
                <a:gd name="T8" fmla="*/ 0 w 66"/>
                <a:gd name="T9" fmla="*/ 9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509">
                  <a:moveTo>
                    <a:pt x="0" y="9"/>
                  </a:moveTo>
                  <a:lnTo>
                    <a:pt x="54" y="509"/>
                  </a:lnTo>
                  <a:lnTo>
                    <a:pt x="66" y="509"/>
                  </a:lnTo>
                  <a:lnTo>
                    <a:pt x="9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6" name="Freeform 6"/>
            <p:cNvSpPr/>
            <p:nvPr/>
          </p:nvSpPr>
          <p:spPr bwMode="auto">
            <a:xfrm>
              <a:off x="5079" y="1195"/>
              <a:ext cx="303" cy="854"/>
            </a:xfrm>
            <a:custGeom>
              <a:avLst/>
              <a:gdLst>
                <a:gd name="T0" fmla="*/ 14 w 303"/>
                <a:gd name="T1" fmla="*/ 0 h 854"/>
                <a:gd name="T2" fmla="*/ 303 w 303"/>
                <a:gd name="T3" fmla="*/ 854 h 854"/>
                <a:gd name="T4" fmla="*/ 287 w 303"/>
                <a:gd name="T5" fmla="*/ 854 h 854"/>
                <a:gd name="T6" fmla="*/ 0 w 303"/>
                <a:gd name="T7" fmla="*/ 11 h 854"/>
                <a:gd name="T8" fmla="*/ 14 w 303"/>
                <a:gd name="T9" fmla="*/ 0 h 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3" h="854">
                  <a:moveTo>
                    <a:pt x="14" y="0"/>
                  </a:moveTo>
                  <a:lnTo>
                    <a:pt x="303" y="854"/>
                  </a:lnTo>
                  <a:lnTo>
                    <a:pt x="287" y="854"/>
                  </a:lnTo>
                  <a:lnTo>
                    <a:pt x="0" y="11"/>
                  </a:lnTo>
                  <a:lnTo>
                    <a:pt x="1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7" name="Freeform 7"/>
            <p:cNvSpPr/>
            <p:nvPr/>
          </p:nvSpPr>
          <p:spPr bwMode="auto">
            <a:xfrm>
              <a:off x="5074" y="1202"/>
              <a:ext cx="12" cy="345"/>
            </a:xfrm>
            <a:custGeom>
              <a:avLst/>
              <a:gdLst>
                <a:gd name="T0" fmla="*/ 0 w 12"/>
                <a:gd name="T1" fmla="*/ 0 h 345"/>
                <a:gd name="T2" fmla="*/ 0 w 12"/>
                <a:gd name="T3" fmla="*/ 345 h 345"/>
                <a:gd name="T4" fmla="*/ 12 w 12"/>
                <a:gd name="T5" fmla="*/ 345 h 345"/>
                <a:gd name="T6" fmla="*/ 12 w 12"/>
                <a:gd name="T7" fmla="*/ 12 h 345"/>
                <a:gd name="T8" fmla="*/ 0 w 12"/>
                <a:gd name="T9" fmla="*/ 0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345">
                  <a:moveTo>
                    <a:pt x="0" y="0"/>
                  </a:moveTo>
                  <a:lnTo>
                    <a:pt x="0" y="345"/>
                  </a:lnTo>
                  <a:lnTo>
                    <a:pt x="12" y="345"/>
                  </a:lnTo>
                  <a:lnTo>
                    <a:pt x="12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8" name="Rectangle 8"/>
            <p:cNvSpPr>
              <a:spLocks noChangeArrowheads="1"/>
            </p:cNvSpPr>
            <p:nvPr/>
          </p:nvSpPr>
          <p:spPr bwMode="auto">
            <a:xfrm>
              <a:off x="3658" y="3501"/>
              <a:ext cx="647" cy="1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9" name="Freeform 9"/>
            <p:cNvSpPr/>
            <p:nvPr/>
          </p:nvSpPr>
          <p:spPr bwMode="auto">
            <a:xfrm>
              <a:off x="3488" y="3446"/>
              <a:ext cx="118" cy="48"/>
            </a:xfrm>
            <a:custGeom>
              <a:avLst/>
              <a:gdLst>
                <a:gd name="T0" fmla="*/ 0 w 118"/>
                <a:gd name="T1" fmla="*/ 10 h 48"/>
                <a:gd name="T2" fmla="*/ 111 w 118"/>
                <a:gd name="T3" fmla="*/ 48 h 48"/>
                <a:gd name="T4" fmla="*/ 118 w 118"/>
                <a:gd name="T5" fmla="*/ 36 h 48"/>
                <a:gd name="T6" fmla="*/ 14 w 118"/>
                <a:gd name="T7" fmla="*/ 0 h 48"/>
                <a:gd name="T8" fmla="*/ 0 w 118"/>
                <a:gd name="T9" fmla="*/ 1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48">
                  <a:moveTo>
                    <a:pt x="0" y="10"/>
                  </a:moveTo>
                  <a:lnTo>
                    <a:pt x="111" y="48"/>
                  </a:lnTo>
                  <a:lnTo>
                    <a:pt x="118" y="36"/>
                  </a:lnTo>
                  <a:lnTo>
                    <a:pt x="14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0" name="Freeform 10"/>
            <p:cNvSpPr/>
            <p:nvPr/>
          </p:nvSpPr>
          <p:spPr bwMode="auto">
            <a:xfrm>
              <a:off x="2830" y="1026"/>
              <a:ext cx="30" cy="256"/>
            </a:xfrm>
            <a:custGeom>
              <a:avLst/>
              <a:gdLst>
                <a:gd name="T0" fmla="*/ 30 w 30"/>
                <a:gd name="T1" fmla="*/ 0 h 256"/>
                <a:gd name="T2" fmla="*/ 9 w 30"/>
                <a:gd name="T3" fmla="*/ 256 h 256"/>
                <a:gd name="T4" fmla="*/ 0 w 30"/>
                <a:gd name="T5" fmla="*/ 256 h 256"/>
                <a:gd name="T6" fmla="*/ 26 w 30"/>
                <a:gd name="T7" fmla="*/ 0 h 256"/>
                <a:gd name="T8" fmla="*/ 30 w 30"/>
                <a:gd name="T9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56">
                  <a:moveTo>
                    <a:pt x="30" y="0"/>
                  </a:moveTo>
                  <a:lnTo>
                    <a:pt x="9" y="256"/>
                  </a:lnTo>
                  <a:lnTo>
                    <a:pt x="0" y="256"/>
                  </a:lnTo>
                  <a:lnTo>
                    <a:pt x="26" y="0"/>
                  </a:lnTo>
                  <a:lnTo>
                    <a:pt x="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1" name="Freeform 11"/>
            <p:cNvSpPr/>
            <p:nvPr/>
          </p:nvSpPr>
          <p:spPr bwMode="auto">
            <a:xfrm>
              <a:off x="2841" y="773"/>
              <a:ext cx="604" cy="519"/>
            </a:xfrm>
            <a:custGeom>
              <a:avLst/>
              <a:gdLst>
                <a:gd name="T0" fmla="*/ 0 w 604"/>
                <a:gd name="T1" fmla="*/ 512 h 519"/>
                <a:gd name="T2" fmla="*/ 595 w 604"/>
                <a:gd name="T3" fmla="*/ 0 h 519"/>
                <a:gd name="T4" fmla="*/ 604 w 604"/>
                <a:gd name="T5" fmla="*/ 7 h 519"/>
                <a:gd name="T6" fmla="*/ 12 w 604"/>
                <a:gd name="T7" fmla="*/ 519 h 519"/>
                <a:gd name="T8" fmla="*/ 0 w 604"/>
                <a:gd name="T9" fmla="*/ 512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4" h="519">
                  <a:moveTo>
                    <a:pt x="0" y="512"/>
                  </a:moveTo>
                  <a:lnTo>
                    <a:pt x="595" y="0"/>
                  </a:lnTo>
                  <a:lnTo>
                    <a:pt x="604" y="7"/>
                  </a:lnTo>
                  <a:lnTo>
                    <a:pt x="12" y="519"/>
                  </a:lnTo>
                  <a:lnTo>
                    <a:pt x="0" y="5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2" name="Freeform 12"/>
            <p:cNvSpPr/>
            <p:nvPr/>
          </p:nvSpPr>
          <p:spPr bwMode="auto">
            <a:xfrm>
              <a:off x="2988" y="761"/>
              <a:ext cx="445" cy="192"/>
            </a:xfrm>
            <a:custGeom>
              <a:avLst/>
              <a:gdLst>
                <a:gd name="T0" fmla="*/ 445 w 445"/>
                <a:gd name="T1" fmla="*/ 17 h 192"/>
                <a:gd name="T2" fmla="*/ 3 w 445"/>
                <a:gd name="T3" fmla="*/ 192 h 192"/>
                <a:gd name="T4" fmla="*/ 0 w 445"/>
                <a:gd name="T5" fmla="*/ 187 h 192"/>
                <a:gd name="T6" fmla="*/ 445 w 445"/>
                <a:gd name="T7" fmla="*/ 0 h 192"/>
                <a:gd name="T8" fmla="*/ 445 w 445"/>
                <a:gd name="T9" fmla="*/ 17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5" h="192">
                  <a:moveTo>
                    <a:pt x="445" y="17"/>
                  </a:moveTo>
                  <a:lnTo>
                    <a:pt x="3" y="192"/>
                  </a:lnTo>
                  <a:lnTo>
                    <a:pt x="0" y="187"/>
                  </a:lnTo>
                  <a:lnTo>
                    <a:pt x="445" y="0"/>
                  </a:lnTo>
                  <a:lnTo>
                    <a:pt x="445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3" name="Freeform 13"/>
            <p:cNvSpPr/>
            <p:nvPr/>
          </p:nvSpPr>
          <p:spPr bwMode="auto">
            <a:xfrm>
              <a:off x="3478" y="650"/>
              <a:ext cx="159" cy="95"/>
            </a:xfrm>
            <a:custGeom>
              <a:avLst/>
              <a:gdLst>
                <a:gd name="T0" fmla="*/ 10 w 159"/>
                <a:gd name="T1" fmla="*/ 95 h 95"/>
                <a:gd name="T2" fmla="*/ 159 w 159"/>
                <a:gd name="T3" fmla="*/ 9 h 95"/>
                <a:gd name="T4" fmla="*/ 159 w 159"/>
                <a:gd name="T5" fmla="*/ 0 h 95"/>
                <a:gd name="T6" fmla="*/ 0 w 159"/>
                <a:gd name="T7" fmla="*/ 88 h 95"/>
                <a:gd name="T8" fmla="*/ 10 w 159"/>
                <a:gd name="T9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95">
                  <a:moveTo>
                    <a:pt x="10" y="95"/>
                  </a:moveTo>
                  <a:lnTo>
                    <a:pt x="159" y="9"/>
                  </a:lnTo>
                  <a:lnTo>
                    <a:pt x="159" y="0"/>
                  </a:lnTo>
                  <a:lnTo>
                    <a:pt x="0" y="88"/>
                  </a:lnTo>
                  <a:lnTo>
                    <a:pt x="10" y="9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4" name="Freeform 14"/>
            <p:cNvSpPr/>
            <p:nvPr/>
          </p:nvSpPr>
          <p:spPr bwMode="auto">
            <a:xfrm>
              <a:off x="3488" y="683"/>
              <a:ext cx="798" cy="74"/>
            </a:xfrm>
            <a:custGeom>
              <a:avLst/>
              <a:gdLst>
                <a:gd name="T0" fmla="*/ 0 w 798"/>
                <a:gd name="T1" fmla="*/ 62 h 74"/>
                <a:gd name="T2" fmla="*/ 798 w 798"/>
                <a:gd name="T3" fmla="*/ 0 h 74"/>
                <a:gd name="T4" fmla="*/ 798 w 798"/>
                <a:gd name="T5" fmla="*/ 10 h 74"/>
                <a:gd name="T6" fmla="*/ 0 w 798"/>
                <a:gd name="T7" fmla="*/ 74 h 74"/>
                <a:gd name="T8" fmla="*/ 0 w 798"/>
                <a:gd name="T9" fmla="*/ 6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8" h="74">
                  <a:moveTo>
                    <a:pt x="0" y="62"/>
                  </a:moveTo>
                  <a:lnTo>
                    <a:pt x="798" y="0"/>
                  </a:lnTo>
                  <a:lnTo>
                    <a:pt x="798" y="10"/>
                  </a:lnTo>
                  <a:lnTo>
                    <a:pt x="0" y="74"/>
                  </a:lnTo>
                  <a:lnTo>
                    <a:pt x="0" y="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5" name="Freeform 15"/>
            <p:cNvSpPr/>
            <p:nvPr/>
          </p:nvSpPr>
          <p:spPr bwMode="auto">
            <a:xfrm>
              <a:off x="3421" y="778"/>
              <a:ext cx="34" cy="308"/>
            </a:xfrm>
            <a:custGeom>
              <a:avLst/>
              <a:gdLst>
                <a:gd name="T0" fmla="*/ 29 w 34"/>
                <a:gd name="T1" fmla="*/ 0 h 308"/>
                <a:gd name="T2" fmla="*/ 0 w 34"/>
                <a:gd name="T3" fmla="*/ 308 h 308"/>
                <a:gd name="T4" fmla="*/ 12 w 34"/>
                <a:gd name="T5" fmla="*/ 308 h 308"/>
                <a:gd name="T6" fmla="*/ 34 w 34"/>
                <a:gd name="T7" fmla="*/ 0 h 308"/>
                <a:gd name="T8" fmla="*/ 29 w 34"/>
                <a:gd name="T9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308">
                  <a:moveTo>
                    <a:pt x="29" y="0"/>
                  </a:moveTo>
                  <a:lnTo>
                    <a:pt x="0" y="308"/>
                  </a:lnTo>
                  <a:lnTo>
                    <a:pt x="12" y="308"/>
                  </a:lnTo>
                  <a:lnTo>
                    <a:pt x="34" y="0"/>
                  </a:ln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6" name="Freeform 16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  <a:gd name="T10" fmla="*/ 0 w 571"/>
                <a:gd name="T11" fmla="*/ 11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7" name="Freeform 17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8" name="Freeform 18"/>
            <p:cNvSpPr/>
            <p:nvPr/>
          </p:nvSpPr>
          <p:spPr bwMode="auto">
            <a:xfrm>
              <a:off x="4087" y="693"/>
              <a:ext cx="225" cy="307"/>
            </a:xfrm>
            <a:custGeom>
              <a:avLst/>
              <a:gdLst>
                <a:gd name="T0" fmla="*/ 213 w 225"/>
                <a:gd name="T1" fmla="*/ 0 h 307"/>
                <a:gd name="T2" fmla="*/ 0 w 225"/>
                <a:gd name="T3" fmla="*/ 298 h 307"/>
                <a:gd name="T4" fmla="*/ 12 w 225"/>
                <a:gd name="T5" fmla="*/ 307 h 307"/>
                <a:gd name="T6" fmla="*/ 225 w 225"/>
                <a:gd name="T7" fmla="*/ 7 h 307"/>
                <a:gd name="T8" fmla="*/ 213 w 225"/>
                <a:gd name="T9" fmla="*/ 0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5" h="307">
                  <a:moveTo>
                    <a:pt x="213" y="0"/>
                  </a:moveTo>
                  <a:lnTo>
                    <a:pt x="0" y="298"/>
                  </a:lnTo>
                  <a:lnTo>
                    <a:pt x="12" y="307"/>
                  </a:lnTo>
                  <a:lnTo>
                    <a:pt x="225" y="7"/>
                  </a:lnTo>
                  <a:lnTo>
                    <a:pt x="21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9" name="Freeform 19"/>
            <p:cNvSpPr/>
            <p:nvPr/>
          </p:nvSpPr>
          <p:spPr bwMode="auto">
            <a:xfrm>
              <a:off x="2481" y="1318"/>
              <a:ext cx="339" cy="343"/>
            </a:xfrm>
            <a:custGeom>
              <a:avLst/>
              <a:gdLst>
                <a:gd name="T0" fmla="*/ 0 w 339"/>
                <a:gd name="T1" fmla="*/ 336 h 343"/>
                <a:gd name="T2" fmla="*/ 332 w 339"/>
                <a:gd name="T3" fmla="*/ 0 h 343"/>
                <a:gd name="T4" fmla="*/ 339 w 339"/>
                <a:gd name="T5" fmla="*/ 7 h 343"/>
                <a:gd name="T6" fmla="*/ 5 w 339"/>
                <a:gd name="T7" fmla="*/ 343 h 343"/>
                <a:gd name="T8" fmla="*/ 0 w 339"/>
                <a:gd name="T9" fmla="*/ 336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9" h="343">
                  <a:moveTo>
                    <a:pt x="0" y="336"/>
                  </a:moveTo>
                  <a:lnTo>
                    <a:pt x="332" y="0"/>
                  </a:lnTo>
                  <a:lnTo>
                    <a:pt x="339" y="7"/>
                  </a:lnTo>
                  <a:lnTo>
                    <a:pt x="5" y="343"/>
                  </a:lnTo>
                  <a:lnTo>
                    <a:pt x="0" y="3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0" name="Freeform 20"/>
            <p:cNvSpPr/>
            <p:nvPr/>
          </p:nvSpPr>
          <p:spPr bwMode="auto">
            <a:xfrm>
              <a:off x="2616" y="1332"/>
              <a:ext cx="209" cy="753"/>
            </a:xfrm>
            <a:custGeom>
              <a:avLst/>
              <a:gdLst>
                <a:gd name="T0" fmla="*/ 197 w 209"/>
                <a:gd name="T1" fmla="*/ 0 h 753"/>
                <a:gd name="T2" fmla="*/ 0 w 209"/>
                <a:gd name="T3" fmla="*/ 743 h 753"/>
                <a:gd name="T4" fmla="*/ 10 w 209"/>
                <a:gd name="T5" fmla="*/ 753 h 753"/>
                <a:gd name="T6" fmla="*/ 209 w 209"/>
                <a:gd name="T7" fmla="*/ 0 h 753"/>
                <a:gd name="T8" fmla="*/ 197 w 209"/>
                <a:gd name="T9" fmla="*/ 0 h 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753">
                  <a:moveTo>
                    <a:pt x="197" y="0"/>
                  </a:moveTo>
                  <a:lnTo>
                    <a:pt x="0" y="743"/>
                  </a:lnTo>
                  <a:lnTo>
                    <a:pt x="10" y="753"/>
                  </a:lnTo>
                  <a:lnTo>
                    <a:pt x="209" y="0"/>
                  </a:lnTo>
                  <a:lnTo>
                    <a:pt x="19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1" name="Freeform 21"/>
            <p:cNvSpPr/>
            <p:nvPr/>
          </p:nvSpPr>
          <p:spPr bwMode="auto">
            <a:xfrm>
              <a:off x="2477" y="1704"/>
              <a:ext cx="106" cy="92"/>
            </a:xfrm>
            <a:custGeom>
              <a:avLst/>
              <a:gdLst>
                <a:gd name="T0" fmla="*/ 0 w 106"/>
                <a:gd name="T1" fmla="*/ 7 h 92"/>
                <a:gd name="T2" fmla="*/ 94 w 106"/>
                <a:gd name="T3" fmla="*/ 92 h 92"/>
                <a:gd name="T4" fmla="*/ 106 w 106"/>
                <a:gd name="T5" fmla="*/ 75 h 92"/>
                <a:gd name="T6" fmla="*/ 9 w 106"/>
                <a:gd name="T7" fmla="*/ 0 h 92"/>
                <a:gd name="T8" fmla="*/ 0 w 106"/>
                <a:gd name="T9" fmla="*/ 7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92">
                  <a:moveTo>
                    <a:pt x="0" y="7"/>
                  </a:moveTo>
                  <a:lnTo>
                    <a:pt x="94" y="92"/>
                  </a:lnTo>
                  <a:lnTo>
                    <a:pt x="106" y="75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2" name="Freeform 22"/>
            <p:cNvSpPr/>
            <p:nvPr/>
          </p:nvSpPr>
          <p:spPr bwMode="auto">
            <a:xfrm>
              <a:off x="2451" y="1711"/>
              <a:ext cx="146" cy="374"/>
            </a:xfrm>
            <a:custGeom>
              <a:avLst/>
              <a:gdLst>
                <a:gd name="T0" fmla="*/ 0 w 146"/>
                <a:gd name="T1" fmla="*/ 0 h 374"/>
                <a:gd name="T2" fmla="*/ 135 w 146"/>
                <a:gd name="T3" fmla="*/ 374 h 374"/>
                <a:gd name="T4" fmla="*/ 146 w 146"/>
                <a:gd name="T5" fmla="*/ 374 h 374"/>
                <a:gd name="T6" fmla="*/ 11 w 146"/>
                <a:gd name="T7" fmla="*/ 0 h 374"/>
                <a:gd name="T8" fmla="*/ 0 w 146"/>
                <a:gd name="T9" fmla="*/ 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374">
                  <a:moveTo>
                    <a:pt x="0" y="0"/>
                  </a:moveTo>
                  <a:lnTo>
                    <a:pt x="135" y="374"/>
                  </a:lnTo>
                  <a:lnTo>
                    <a:pt x="146" y="374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3" name="Rectangle 23"/>
            <p:cNvSpPr>
              <a:spLocks noChangeArrowheads="1"/>
            </p:cNvSpPr>
            <p:nvPr/>
          </p:nvSpPr>
          <p:spPr bwMode="auto">
            <a:xfrm>
              <a:off x="3410" y="1164"/>
              <a:ext cx="11" cy="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4" name="Freeform 24"/>
            <p:cNvSpPr/>
            <p:nvPr/>
          </p:nvSpPr>
          <p:spPr bwMode="auto">
            <a:xfrm>
              <a:off x="2848" y="1202"/>
              <a:ext cx="538" cy="111"/>
            </a:xfrm>
            <a:custGeom>
              <a:avLst/>
              <a:gdLst>
                <a:gd name="T0" fmla="*/ 0 w 538"/>
                <a:gd name="T1" fmla="*/ 102 h 111"/>
                <a:gd name="T2" fmla="*/ 538 w 538"/>
                <a:gd name="T3" fmla="*/ 0 h 111"/>
                <a:gd name="T4" fmla="*/ 538 w 538"/>
                <a:gd name="T5" fmla="*/ 9 h 111"/>
                <a:gd name="T6" fmla="*/ 0 w 538"/>
                <a:gd name="T7" fmla="*/ 111 h 111"/>
                <a:gd name="T8" fmla="*/ 0 w 538"/>
                <a:gd name="T9" fmla="*/ 102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8" h="111">
                  <a:moveTo>
                    <a:pt x="0" y="102"/>
                  </a:moveTo>
                  <a:lnTo>
                    <a:pt x="538" y="0"/>
                  </a:lnTo>
                  <a:lnTo>
                    <a:pt x="538" y="9"/>
                  </a:lnTo>
                  <a:lnTo>
                    <a:pt x="0" y="111"/>
                  </a:lnTo>
                  <a:lnTo>
                    <a:pt x="0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5" name="Freeform 25"/>
            <p:cNvSpPr/>
            <p:nvPr/>
          </p:nvSpPr>
          <p:spPr bwMode="auto">
            <a:xfrm>
              <a:off x="2834" y="1320"/>
              <a:ext cx="287" cy="455"/>
            </a:xfrm>
            <a:custGeom>
              <a:avLst/>
              <a:gdLst>
                <a:gd name="T0" fmla="*/ 0 w 287"/>
                <a:gd name="T1" fmla="*/ 5 h 455"/>
                <a:gd name="T2" fmla="*/ 275 w 287"/>
                <a:gd name="T3" fmla="*/ 450 h 455"/>
                <a:gd name="T4" fmla="*/ 277 w 287"/>
                <a:gd name="T5" fmla="*/ 455 h 455"/>
                <a:gd name="T6" fmla="*/ 287 w 287"/>
                <a:gd name="T7" fmla="*/ 445 h 455"/>
                <a:gd name="T8" fmla="*/ 7 w 287"/>
                <a:gd name="T9" fmla="*/ 0 h 455"/>
                <a:gd name="T10" fmla="*/ 0 w 287"/>
                <a:gd name="T11" fmla="*/ 5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7" h="455">
                  <a:moveTo>
                    <a:pt x="0" y="5"/>
                  </a:moveTo>
                  <a:lnTo>
                    <a:pt x="275" y="450"/>
                  </a:lnTo>
                  <a:lnTo>
                    <a:pt x="277" y="455"/>
                  </a:lnTo>
                  <a:lnTo>
                    <a:pt x="287" y="445"/>
                  </a:lnTo>
                  <a:lnTo>
                    <a:pt x="7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6" name="Freeform 26"/>
            <p:cNvSpPr/>
            <p:nvPr/>
          </p:nvSpPr>
          <p:spPr bwMode="auto">
            <a:xfrm>
              <a:off x="3140" y="1221"/>
              <a:ext cx="270" cy="544"/>
            </a:xfrm>
            <a:custGeom>
              <a:avLst/>
              <a:gdLst>
                <a:gd name="T0" fmla="*/ 0 w 270"/>
                <a:gd name="T1" fmla="*/ 544 h 544"/>
                <a:gd name="T2" fmla="*/ 263 w 270"/>
                <a:gd name="T3" fmla="*/ 0 h 544"/>
                <a:gd name="T4" fmla="*/ 270 w 270"/>
                <a:gd name="T5" fmla="*/ 0 h 544"/>
                <a:gd name="T6" fmla="*/ 14 w 270"/>
                <a:gd name="T7" fmla="*/ 544 h 544"/>
                <a:gd name="T8" fmla="*/ 0 w 270"/>
                <a:gd name="T9" fmla="*/ 544 h 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0" h="544">
                  <a:moveTo>
                    <a:pt x="0" y="544"/>
                  </a:moveTo>
                  <a:lnTo>
                    <a:pt x="263" y="0"/>
                  </a:lnTo>
                  <a:lnTo>
                    <a:pt x="270" y="0"/>
                  </a:lnTo>
                  <a:lnTo>
                    <a:pt x="14" y="544"/>
                  </a:lnTo>
                  <a:lnTo>
                    <a:pt x="0" y="5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7" name="Freeform 27"/>
            <p:cNvSpPr/>
            <p:nvPr/>
          </p:nvSpPr>
          <p:spPr bwMode="auto">
            <a:xfrm>
              <a:off x="3317" y="1221"/>
              <a:ext cx="93" cy="809"/>
            </a:xfrm>
            <a:custGeom>
              <a:avLst/>
              <a:gdLst>
                <a:gd name="T0" fmla="*/ 83 w 93"/>
                <a:gd name="T1" fmla="*/ 0 h 809"/>
                <a:gd name="T2" fmla="*/ 0 w 93"/>
                <a:gd name="T3" fmla="*/ 809 h 809"/>
                <a:gd name="T4" fmla="*/ 12 w 93"/>
                <a:gd name="T5" fmla="*/ 809 h 809"/>
                <a:gd name="T6" fmla="*/ 93 w 93"/>
                <a:gd name="T7" fmla="*/ 0 h 809"/>
                <a:gd name="T8" fmla="*/ 83 w 93"/>
                <a:gd name="T9" fmla="*/ 0 h 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" h="809">
                  <a:moveTo>
                    <a:pt x="83" y="0"/>
                  </a:moveTo>
                  <a:lnTo>
                    <a:pt x="0" y="809"/>
                  </a:lnTo>
                  <a:lnTo>
                    <a:pt x="12" y="809"/>
                  </a:lnTo>
                  <a:lnTo>
                    <a:pt x="93" y="0"/>
                  </a:lnTo>
                  <a:lnTo>
                    <a:pt x="8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8" name="Freeform 28"/>
            <p:cNvSpPr/>
            <p:nvPr/>
          </p:nvSpPr>
          <p:spPr bwMode="auto">
            <a:xfrm>
              <a:off x="3438" y="1022"/>
              <a:ext cx="611" cy="180"/>
            </a:xfrm>
            <a:custGeom>
              <a:avLst/>
              <a:gdLst>
                <a:gd name="T0" fmla="*/ 0 w 611"/>
                <a:gd name="T1" fmla="*/ 165 h 180"/>
                <a:gd name="T2" fmla="*/ 611 w 611"/>
                <a:gd name="T3" fmla="*/ 0 h 180"/>
                <a:gd name="T4" fmla="*/ 611 w 611"/>
                <a:gd name="T5" fmla="*/ 14 h 180"/>
                <a:gd name="T6" fmla="*/ 0 w 611"/>
                <a:gd name="T7" fmla="*/ 180 h 180"/>
                <a:gd name="T8" fmla="*/ 0 w 611"/>
                <a:gd name="T9" fmla="*/ 165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180">
                  <a:moveTo>
                    <a:pt x="0" y="165"/>
                  </a:moveTo>
                  <a:lnTo>
                    <a:pt x="611" y="0"/>
                  </a:lnTo>
                  <a:lnTo>
                    <a:pt x="611" y="14"/>
                  </a:lnTo>
                  <a:lnTo>
                    <a:pt x="0" y="180"/>
                  </a:lnTo>
                  <a:lnTo>
                    <a:pt x="0" y="1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9" name="Freeform 29"/>
            <p:cNvSpPr/>
            <p:nvPr/>
          </p:nvSpPr>
          <p:spPr bwMode="auto">
            <a:xfrm>
              <a:off x="4340" y="702"/>
              <a:ext cx="377" cy="396"/>
            </a:xfrm>
            <a:custGeom>
              <a:avLst/>
              <a:gdLst>
                <a:gd name="T0" fmla="*/ 0 w 377"/>
                <a:gd name="T1" fmla="*/ 12 h 396"/>
                <a:gd name="T2" fmla="*/ 370 w 377"/>
                <a:gd name="T3" fmla="*/ 396 h 396"/>
                <a:gd name="T4" fmla="*/ 377 w 377"/>
                <a:gd name="T5" fmla="*/ 388 h 396"/>
                <a:gd name="T6" fmla="*/ 0 w 377"/>
                <a:gd name="T7" fmla="*/ 0 h 396"/>
                <a:gd name="T8" fmla="*/ 0 w 377"/>
                <a:gd name="T9" fmla="*/ 12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7" h="396">
                  <a:moveTo>
                    <a:pt x="0" y="12"/>
                  </a:moveTo>
                  <a:lnTo>
                    <a:pt x="370" y="396"/>
                  </a:lnTo>
                  <a:lnTo>
                    <a:pt x="377" y="388"/>
                  </a:lnTo>
                  <a:lnTo>
                    <a:pt x="0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0" name="Freeform 30"/>
            <p:cNvSpPr/>
            <p:nvPr/>
          </p:nvSpPr>
          <p:spPr bwMode="auto">
            <a:xfrm>
              <a:off x="4108" y="1015"/>
              <a:ext cx="597" cy="97"/>
            </a:xfrm>
            <a:custGeom>
              <a:avLst/>
              <a:gdLst>
                <a:gd name="T0" fmla="*/ 0 w 597"/>
                <a:gd name="T1" fmla="*/ 0 h 97"/>
                <a:gd name="T2" fmla="*/ 597 w 597"/>
                <a:gd name="T3" fmla="*/ 90 h 97"/>
                <a:gd name="T4" fmla="*/ 597 w 597"/>
                <a:gd name="T5" fmla="*/ 97 h 97"/>
                <a:gd name="T6" fmla="*/ 0 w 597"/>
                <a:gd name="T7" fmla="*/ 11 h 97"/>
                <a:gd name="T8" fmla="*/ 0 w 597"/>
                <a:gd name="T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97">
                  <a:moveTo>
                    <a:pt x="0" y="0"/>
                  </a:moveTo>
                  <a:lnTo>
                    <a:pt x="597" y="90"/>
                  </a:lnTo>
                  <a:lnTo>
                    <a:pt x="597" y="97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1" name="Freeform 31"/>
            <p:cNvSpPr/>
            <p:nvPr/>
          </p:nvSpPr>
          <p:spPr bwMode="auto">
            <a:xfrm>
              <a:off x="4759" y="1121"/>
              <a:ext cx="280" cy="55"/>
            </a:xfrm>
            <a:custGeom>
              <a:avLst/>
              <a:gdLst>
                <a:gd name="T0" fmla="*/ 5 w 280"/>
                <a:gd name="T1" fmla="*/ 0 h 55"/>
                <a:gd name="T2" fmla="*/ 280 w 280"/>
                <a:gd name="T3" fmla="*/ 40 h 55"/>
                <a:gd name="T4" fmla="*/ 280 w 280"/>
                <a:gd name="T5" fmla="*/ 55 h 55"/>
                <a:gd name="T6" fmla="*/ 0 w 280"/>
                <a:gd name="T7" fmla="*/ 7 h 55"/>
                <a:gd name="T8" fmla="*/ 5 w 280"/>
                <a:gd name="T9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0" h="55">
                  <a:moveTo>
                    <a:pt x="5" y="0"/>
                  </a:moveTo>
                  <a:lnTo>
                    <a:pt x="280" y="40"/>
                  </a:lnTo>
                  <a:lnTo>
                    <a:pt x="280" y="55"/>
                  </a:lnTo>
                  <a:lnTo>
                    <a:pt x="0" y="7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2" name="Freeform 32"/>
            <p:cNvSpPr/>
            <p:nvPr/>
          </p:nvSpPr>
          <p:spPr bwMode="auto">
            <a:xfrm>
              <a:off x="4745" y="1131"/>
              <a:ext cx="298" cy="447"/>
            </a:xfrm>
            <a:custGeom>
              <a:avLst/>
              <a:gdLst>
                <a:gd name="T0" fmla="*/ 0 w 298"/>
                <a:gd name="T1" fmla="*/ 9 h 447"/>
                <a:gd name="T2" fmla="*/ 294 w 298"/>
                <a:gd name="T3" fmla="*/ 447 h 447"/>
                <a:gd name="T4" fmla="*/ 298 w 298"/>
                <a:gd name="T5" fmla="*/ 440 h 447"/>
                <a:gd name="T6" fmla="*/ 7 w 298"/>
                <a:gd name="T7" fmla="*/ 0 h 447"/>
                <a:gd name="T8" fmla="*/ 0 w 298"/>
                <a:gd name="T9" fmla="*/ 9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447">
                  <a:moveTo>
                    <a:pt x="0" y="9"/>
                  </a:moveTo>
                  <a:lnTo>
                    <a:pt x="294" y="447"/>
                  </a:lnTo>
                  <a:lnTo>
                    <a:pt x="298" y="440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3" name="Freeform 33"/>
            <p:cNvSpPr/>
            <p:nvPr/>
          </p:nvSpPr>
          <p:spPr bwMode="auto">
            <a:xfrm>
              <a:off x="4551" y="1135"/>
              <a:ext cx="182" cy="422"/>
            </a:xfrm>
            <a:custGeom>
              <a:avLst/>
              <a:gdLst>
                <a:gd name="T0" fmla="*/ 173 w 182"/>
                <a:gd name="T1" fmla="*/ 0 h 422"/>
                <a:gd name="T2" fmla="*/ 0 w 182"/>
                <a:gd name="T3" fmla="*/ 422 h 422"/>
                <a:gd name="T4" fmla="*/ 12 w 182"/>
                <a:gd name="T5" fmla="*/ 422 h 422"/>
                <a:gd name="T6" fmla="*/ 182 w 182"/>
                <a:gd name="T7" fmla="*/ 0 h 422"/>
                <a:gd name="T8" fmla="*/ 173 w 182"/>
                <a:gd name="T9" fmla="*/ 0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2" h="422">
                  <a:moveTo>
                    <a:pt x="173" y="0"/>
                  </a:moveTo>
                  <a:lnTo>
                    <a:pt x="0" y="422"/>
                  </a:lnTo>
                  <a:lnTo>
                    <a:pt x="12" y="422"/>
                  </a:lnTo>
                  <a:lnTo>
                    <a:pt x="182" y="0"/>
                  </a:lnTo>
                  <a:lnTo>
                    <a:pt x="1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4" name="Freeform 34"/>
            <p:cNvSpPr/>
            <p:nvPr/>
          </p:nvSpPr>
          <p:spPr bwMode="auto">
            <a:xfrm>
              <a:off x="3414" y="1214"/>
              <a:ext cx="401" cy="388"/>
            </a:xfrm>
            <a:custGeom>
              <a:avLst/>
              <a:gdLst>
                <a:gd name="T0" fmla="*/ 0 w 401"/>
                <a:gd name="T1" fmla="*/ 0 h 388"/>
                <a:gd name="T2" fmla="*/ 393 w 401"/>
                <a:gd name="T3" fmla="*/ 388 h 388"/>
                <a:gd name="T4" fmla="*/ 401 w 401"/>
                <a:gd name="T5" fmla="*/ 378 h 388"/>
                <a:gd name="T6" fmla="*/ 12 w 401"/>
                <a:gd name="T7" fmla="*/ 0 h 388"/>
                <a:gd name="T8" fmla="*/ 0 w 40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1" h="388">
                  <a:moveTo>
                    <a:pt x="0" y="0"/>
                  </a:moveTo>
                  <a:lnTo>
                    <a:pt x="393" y="388"/>
                  </a:lnTo>
                  <a:lnTo>
                    <a:pt x="401" y="37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5" name="Freeform 35"/>
            <p:cNvSpPr/>
            <p:nvPr/>
          </p:nvSpPr>
          <p:spPr bwMode="auto">
            <a:xfrm>
              <a:off x="3833" y="1034"/>
              <a:ext cx="233" cy="558"/>
            </a:xfrm>
            <a:custGeom>
              <a:avLst/>
              <a:gdLst>
                <a:gd name="T0" fmla="*/ 225 w 233"/>
                <a:gd name="T1" fmla="*/ 0 h 558"/>
                <a:gd name="T2" fmla="*/ 0 w 233"/>
                <a:gd name="T3" fmla="*/ 558 h 558"/>
                <a:gd name="T4" fmla="*/ 10 w 233"/>
                <a:gd name="T5" fmla="*/ 558 h 558"/>
                <a:gd name="T6" fmla="*/ 233 w 233"/>
                <a:gd name="T7" fmla="*/ 0 h 558"/>
                <a:gd name="T8" fmla="*/ 225 w 233"/>
                <a:gd name="T9" fmla="*/ 0 h 5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3" h="558">
                  <a:moveTo>
                    <a:pt x="225" y="0"/>
                  </a:moveTo>
                  <a:lnTo>
                    <a:pt x="0" y="558"/>
                  </a:lnTo>
                  <a:lnTo>
                    <a:pt x="10" y="558"/>
                  </a:lnTo>
                  <a:lnTo>
                    <a:pt x="233" y="0"/>
                  </a:lnTo>
                  <a:lnTo>
                    <a:pt x="2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6" name="Freeform 36"/>
            <p:cNvSpPr/>
            <p:nvPr/>
          </p:nvSpPr>
          <p:spPr bwMode="auto">
            <a:xfrm>
              <a:off x="4087" y="1034"/>
              <a:ext cx="452" cy="530"/>
            </a:xfrm>
            <a:custGeom>
              <a:avLst/>
              <a:gdLst>
                <a:gd name="T0" fmla="*/ 0 w 452"/>
                <a:gd name="T1" fmla="*/ 0 h 530"/>
                <a:gd name="T2" fmla="*/ 440 w 452"/>
                <a:gd name="T3" fmla="*/ 530 h 530"/>
                <a:gd name="T4" fmla="*/ 452 w 452"/>
                <a:gd name="T5" fmla="*/ 528 h 530"/>
                <a:gd name="T6" fmla="*/ 12 w 452"/>
                <a:gd name="T7" fmla="*/ 0 h 530"/>
                <a:gd name="T8" fmla="*/ 0 w 452"/>
                <a:gd name="T9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2" h="530">
                  <a:moveTo>
                    <a:pt x="0" y="0"/>
                  </a:moveTo>
                  <a:lnTo>
                    <a:pt x="440" y="530"/>
                  </a:lnTo>
                  <a:lnTo>
                    <a:pt x="452" y="5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7" name="Freeform 37"/>
            <p:cNvSpPr/>
            <p:nvPr/>
          </p:nvSpPr>
          <p:spPr bwMode="auto">
            <a:xfrm>
              <a:off x="3836" y="1588"/>
              <a:ext cx="689" cy="23"/>
            </a:xfrm>
            <a:custGeom>
              <a:avLst/>
              <a:gdLst>
                <a:gd name="T0" fmla="*/ 0 w 689"/>
                <a:gd name="T1" fmla="*/ 16 h 23"/>
                <a:gd name="T2" fmla="*/ 689 w 689"/>
                <a:gd name="T3" fmla="*/ 0 h 23"/>
                <a:gd name="T4" fmla="*/ 689 w 689"/>
                <a:gd name="T5" fmla="*/ 7 h 23"/>
                <a:gd name="T6" fmla="*/ 12 w 689"/>
                <a:gd name="T7" fmla="*/ 23 h 23"/>
                <a:gd name="T8" fmla="*/ 0 w 689"/>
                <a:gd name="T9" fmla="*/ 16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23">
                  <a:moveTo>
                    <a:pt x="0" y="16"/>
                  </a:moveTo>
                  <a:lnTo>
                    <a:pt x="689" y="0"/>
                  </a:lnTo>
                  <a:lnTo>
                    <a:pt x="689" y="7"/>
                  </a:lnTo>
                  <a:lnTo>
                    <a:pt x="12" y="23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8" name="Freeform 38"/>
            <p:cNvSpPr/>
            <p:nvPr/>
          </p:nvSpPr>
          <p:spPr bwMode="auto">
            <a:xfrm>
              <a:off x="5093" y="1621"/>
              <a:ext cx="273" cy="428"/>
            </a:xfrm>
            <a:custGeom>
              <a:avLst/>
              <a:gdLst>
                <a:gd name="T0" fmla="*/ 0 w 273"/>
                <a:gd name="T1" fmla="*/ 0 h 428"/>
                <a:gd name="T2" fmla="*/ 263 w 273"/>
                <a:gd name="T3" fmla="*/ 428 h 428"/>
                <a:gd name="T4" fmla="*/ 273 w 273"/>
                <a:gd name="T5" fmla="*/ 428 h 428"/>
                <a:gd name="T6" fmla="*/ 12 w 273"/>
                <a:gd name="T7" fmla="*/ 0 h 428"/>
                <a:gd name="T8" fmla="*/ 0 w 27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3" h="428">
                  <a:moveTo>
                    <a:pt x="0" y="0"/>
                  </a:moveTo>
                  <a:lnTo>
                    <a:pt x="263" y="428"/>
                  </a:lnTo>
                  <a:lnTo>
                    <a:pt x="273" y="4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9" name="Freeform 39"/>
            <p:cNvSpPr/>
            <p:nvPr/>
          </p:nvSpPr>
          <p:spPr bwMode="auto">
            <a:xfrm>
              <a:off x="5070" y="1621"/>
              <a:ext cx="293" cy="428"/>
            </a:xfrm>
            <a:custGeom>
              <a:avLst/>
              <a:gdLst>
                <a:gd name="T0" fmla="*/ 0 w 293"/>
                <a:gd name="T1" fmla="*/ 0 h 428"/>
                <a:gd name="T2" fmla="*/ 286 w 293"/>
                <a:gd name="T3" fmla="*/ 428 h 428"/>
                <a:gd name="T4" fmla="*/ 293 w 293"/>
                <a:gd name="T5" fmla="*/ 421 h 428"/>
                <a:gd name="T6" fmla="*/ 16 w 293"/>
                <a:gd name="T7" fmla="*/ 0 h 428"/>
                <a:gd name="T8" fmla="*/ 0 w 29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3" h="428">
                  <a:moveTo>
                    <a:pt x="0" y="0"/>
                  </a:moveTo>
                  <a:lnTo>
                    <a:pt x="286" y="428"/>
                  </a:lnTo>
                  <a:lnTo>
                    <a:pt x="293" y="421"/>
                  </a:lnTo>
                  <a:lnTo>
                    <a:pt x="1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0" name="Freeform 40"/>
            <p:cNvSpPr/>
            <p:nvPr/>
          </p:nvSpPr>
          <p:spPr bwMode="auto">
            <a:xfrm>
              <a:off x="4568" y="1581"/>
              <a:ext cx="551" cy="156"/>
            </a:xfrm>
            <a:custGeom>
              <a:avLst/>
              <a:gdLst>
                <a:gd name="T0" fmla="*/ 0 w 551"/>
                <a:gd name="T1" fmla="*/ 0 h 156"/>
                <a:gd name="T2" fmla="*/ 551 w 551"/>
                <a:gd name="T3" fmla="*/ 146 h 156"/>
                <a:gd name="T4" fmla="*/ 539 w 551"/>
                <a:gd name="T5" fmla="*/ 156 h 156"/>
                <a:gd name="T6" fmla="*/ 0 w 551"/>
                <a:gd name="T7" fmla="*/ 11 h 156"/>
                <a:gd name="T8" fmla="*/ 0 w 551"/>
                <a:gd name="T9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1" h="156">
                  <a:moveTo>
                    <a:pt x="0" y="0"/>
                  </a:moveTo>
                  <a:lnTo>
                    <a:pt x="551" y="146"/>
                  </a:lnTo>
                  <a:lnTo>
                    <a:pt x="539" y="156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1" name="Freeform 41"/>
            <p:cNvSpPr/>
            <p:nvPr/>
          </p:nvSpPr>
          <p:spPr bwMode="auto">
            <a:xfrm>
              <a:off x="4546" y="1597"/>
              <a:ext cx="228" cy="677"/>
            </a:xfrm>
            <a:custGeom>
              <a:avLst/>
              <a:gdLst>
                <a:gd name="T0" fmla="*/ 0 w 228"/>
                <a:gd name="T1" fmla="*/ 0 h 677"/>
                <a:gd name="T2" fmla="*/ 223 w 228"/>
                <a:gd name="T3" fmla="*/ 677 h 677"/>
                <a:gd name="T4" fmla="*/ 228 w 228"/>
                <a:gd name="T5" fmla="*/ 677 h 677"/>
                <a:gd name="T6" fmla="*/ 10 w 228"/>
                <a:gd name="T7" fmla="*/ 0 h 677"/>
                <a:gd name="T8" fmla="*/ 0 w 228"/>
                <a:gd name="T9" fmla="*/ 0 h 6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8" h="677">
                  <a:moveTo>
                    <a:pt x="0" y="0"/>
                  </a:moveTo>
                  <a:lnTo>
                    <a:pt x="223" y="677"/>
                  </a:lnTo>
                  <a:lnTo>
                    <a:pt x="228" y="677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2" name="Freeform 42"/>
            <p:cNvSpPr/>
            <p:nvPr/>
          </p:nvSpPr>
          <p:spPr bwMode="auto">
            <a:xfrm>
              <a:off x="4229" y="1604"/>
              <a:ext cx="310" cy="481"/>
            </a:xfrm>
            <a:custGeom>
              <a:avLst/>
              <a:gdLst>
                <a:gd name="T0" fmla="*/ 0 w 310"/>
                <a:gd name="T1" fmla="*/ 481 h 481"/>
                <a:gd name="T2" fmla="*/ 301 w 310"/>
                <a:gd name="T3" fmla="*/ 0 h 481"/>
                <a:gd name="T4" fmla="*/ 310 w 310"/>
                <a:gd name="T5" fmla="*/ 0 h 481"/>
                <a:gd name="T6" fmla="*/ 7 w 310"/>
                <a:gd name="T7" fmla="*/ 481 h 481"/>
                <a:gd name="T8" fmla="*/ 0 w 310"/>
                <a:gd name="T9" fmla="*/ 481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0" h="481">
                  <a:moveTo>
                    <a:pt x="0" y="481"/>
                  </a:moveTo>
                  <a:lnTo>
                    <a:pt x="301" y="0"/>
                  </a:lnTo>
                  <a:lnTo>
                    <a:pt x="310" y="0"/>
                  </a:lnTo>
                  <a:lnTo>
                    <a:pt x="7" y="481"/>
                  </a:lnTo>
                  <a:lnTo>
                    <a:pt x="0" y="4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3" name="Freeform 43"/>
            <p:cNvSpPr/>
            <p:nvPr/>
          </p:nvSpPr>
          <p:spPr bwMode="auto">
            <a:xfrm>
              <a:off x="4217" y="1803"/>
              <a:ext cx="90" cy="282"/>
            </a:xfrm>
            <a:custGeom>
              <a:avLst/>
              <a:gdLst>
                <a:gd name="T0" fmla="*/ 81 w 90"/>
                <a:gd name="T1" fmla="*/ 0 h 282"/>
                <a:gd name="T2" fmla="*/ 0 w 90"/>
                <a:gd name="T3" fmla="*/ 282 h 282"/>
                <a:gd name="T4" fmla="*/ 7 w 90"/>
                <a:gd name="T5" fmla="*/ 282 h 282"/>
                <a:gd name="T6" fmla="*/ 90 w 90"/>
                <a:gd name="T7" fmla="*/ 0 h 282"/>
                <a:gd name="T8" fmla="*/ 81 w 90"/>
                <a:gd name="T9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282">
                  <a:moveTo>
                    <a:pt x="81" y="0"/>
                  </a:moveTo>
                  <a:lnTo>
                    <a:pt x="0" y="282"/>
                  </a:lnTo>
                  <a:lnTo>
                    <a:pt x="7" y="282"/>
                  </a:lnTo>
                  <a:lnTo>
                    <a:pt x="90" y="0"/>
                  </a:lnTo>
                  <a:lnTo>
                    <a:pt x="8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4" name="Freeform 44"/>
            <p:cNvSpPr/>
            <p:nvPr/>
          </p:nvSpPr>
          <p:spPr bwMode="auto">
            <a:xfrm>
              <a:off x="3833" y="1621"/>
              <a:ext cx="375" cy="464"/>
            </a:xfrm>
            <a:custGeom>
              <a:avLst/>
              <a:gdLst>
                <a:gd name="T0" fmla="*/ 0 w 375"/>
                <a:gd name="T1" fmla="*/ 0 h 464"/>
                <a:gd name="T2" fmla="*/ 368 w 375"/>
                <a:gd name="T3" fmla="*/ 464 h 464"/>
                <a:gd name="T4" fmla="*/ 375 w 375"/>
                <a:gd name="T5" fmla="*/ 464 h 464"/>
                <a:gd name="T6" fmla="*/ 8 w 375"/>
                <a:gd name="T7" fmla="*/ 0 h 464"/>
                <a:gd name="T8" fmla="*/ 0 w 375"/>
                <a:gd name="T9" fmla="*/ 0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5" h="464">
                  <a:moveTo>
                    <a:pt x="0" y="0"/>
                  </a:moveTo>
                  <a:lnTo>
                    <a:pt x="368" y="464"/>
                  </a:lnTo>
                  <a:lnTo>
                    <a:pt x="375" y="464"/>
                  </a:lnTo>
                  <a:lnTo>
                    <a:pt x="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5" name="Freeform 45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  <a:gd name="T10" fmla="*/ 0 w 649"/>
                <a:gd name="T11" fmla="*/ 17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6" name="Freeform 46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7" name="Freeform 47"/>
            <p:cNvSpPr/>
            <p:nvPr/>
          </p:nvSpPr>
          <p:spPr bwMode="auto">
            <a:xfrm>
              <a:off x="3623" y="1623"/>
              <a:ext cx="203" cy="658"/>
            </a:xfrm>
            <a:custGeom>
              <a:avLst/>
              <a:gdLst>
                <a:gd name="T0" fmla="*/ 194 w 203"/>
                <a:gd name="T1" fmla="*/ 0 h 658"/>
                <a:gd name="T2" fmla="*/ 0 w 203"/>
                <a:gd name="T3" fmla="*/ 658 h 658"/>
                <a:gd name="T4" fmla="*/ 9 w 203"/>
                <a:gd name="T5" fmla="*/ 658 h 658"/>
                <a:gd name="T6" fmla="*/ 203 w 203"/>
                <a:gd name="T7" fmla="*/ 5 h 658"/>
                <a:gd name="T8" fmla="*/ 194 w 203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58">
                  <a:moveTo>
                    <a:pt x="194" y="0"/>
                  </a:moveTo>
                  <a:lnTo>
                    <a:pt x="0" y="658"/>
                  </a:lnTo>
                  <a:lnTo>
                    <a:pt x="9" y="658"/>
                  </a:lnTo>
                  <a:lnTo>
                    <a:pt x="203" y="5"/>
                  </a:lnTo>
                  <a:lnTo>
                    <a:pt x="19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8" name="Freeform 48"/>
            <p:cNvSpPr/>
            <p:nvPr/>
          </p:nvSpPr>
          <p:spPr bwMode="auto">
            <a:xfrm>
              <a:off x="3353" y="1768"/>
              <a:ext cx="935" cy="310"/>
            </a:xfrm>
            <a:custGeom>
              <a:avLst/>
              <a:gdLst>
                <a:gd name="T0" fmla="*/ 0 w 935"/>
                <a:gd name="T1" fmla="*/ 300 h 310"/>
                <a:gd name="T2" fmla="*/ 928 w 935"/>
                <a:gd name="T3" fmla="*/ 0 h 310"/>
                <a:gd name="T4" fmla="*/ 935 w 935"/>
                <a:gd name="T5" fmla="*/ 9 h 310"/>
                <a:gd name="T6" fmla="*/ 7 w 935"/>
                <a:gd name="T7" fmla="*/ 310 h 310"/>
                <a:gd name="T8" fmla="*/ 0 w 935"/>
                <a:gd name="T9" fmla="*/ 300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5" h="310">
                  <a:moveTo>
                    <a:pt x="0" y="300"/>
                  </a:moveTo>
                  <a:lnTo>
                    <a:pt x="928" y="0"/>
                  </a:lnTo>
                  <a:lnTo>
                    <a:pt x="935" y="9"/>
                  </a:lnTo>
                  <a:lnTo>
                    <a:pt x="7" y="310"/>
                  </a:lnTo>
                  <a:lnTo>
                    <a:pt x="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9" name="Freeform 49"/>
            <p:cNvSpPr/>
            <p:nvPr/>
          </p:nvSpPr>
          <p:spPr bwMode="auto">
            <a:xfrm>
              <a:off x="2631" y="1820"/>
              <a:ext cx="641" cy="251"/>
            </a:xfrm>
            <a:custGeom>
              <a:avLst/>
              <a:gdLst>
                <a:gd name="T0" fmla="*/ 0 w 641"/>
                <a:gd name="T1" fmla="*/ 9 h 251"/>
                <a:gd name="T2" fmla="*/ 641 w 641"/>
                <a:gd name="T3" fmla="*/ 251 h 251"/>
                <a:gd name="T4" fmla="*/ 641 w 641"/>
                <a:gd name="T5" fmla="*/ 244 h 251"/>
                <a:gd name="T6" fmla="*/ 11 w 641"/>
                <a:gd name="T7" fmla="*/ 0 h 251"/>
                <a:gd name="T8" fmla="*/ 0 w 641"/>
                <a:gd name="T9" fmla="*/ 9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1" h="251">
                  <a:moveTo>
                    <a:pt x="0" y="9"/>
                  </a:moveTo>
                  <a:lnTo>
                    <a:pt x="641" y="251"/>
                  </a:lnTo>
                  <a:lnTo>
                    <a:pt x="641" y="244"/>
                  </a:lnTo>
                  <a:lnTo>
                    <a:pt x="11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0" name="Freeform 50"/>
            <p:cNvSpPr/>
            <p:nvPr/>
          </p:nvSpPr>
          <p:spPr bwMode="auto">
            <a:xfrm>
              <a:off x="2631" y="1798"/>
              <a:ext cx="497" cy="301"/>
            </a:xfrm>
            <a:custGeom>
              <a:avLst/>
              <a:gdLst>
                <a:gd name="T0" fmla="*/ 0 w 497"/>
                <a:gd name="T1" fmla="*/ 296 h 301"/>
                <a:gd name="T2" fmla="*/ 490 w 497"/>
                <a:gd name="T3" fmla="*/ 0 h 301"/>
                <a:gd name="T4" fmla="*/ 497 w 497"/>
                <a:gd name="T5" fmla="*/ 10 h 301"/>
                <a:gd name="T6" fmla="*/ 7 w 497"/>
                <a:gd name="T7" fmla="*/ 301 h 301"/>
                <a:gd name="T8" fmla="*/ 0 w 497"/>
                <a:gd name="T9" fmla="*/ 296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7" h="301">
                  <a:moveTo>
                    <a:pt x="0" y="296"/>
                  </a:moveTo>
                  <a:lnTo>
                    <a:pt x="490" y="0"/>
                  </a:lnTo>
                  <a:lnTo>
                    <a:pt x="497" y="10"/>
                  </a:lnTo>
                  <a:lnTo>
                    <a:pt x="7" y="301"/>
                  </a:lnTo>
                  <a:lnTo>
                    <a:pt x="0" y="2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1" name="Freeform 51"/>
            <p:cNvSpPr/>
            <p:nvPr/>
          </p:nvSpPr>
          <p:spPr bwMode="auto">
            <a:xfrm>
              <a:off x="2467" y="2125"/>
              <a:ext cx="135" cy="351"/>
            </a:xfrm>
            <a:custGeom>
              <a:avLst/>
              <a:gdLst>
                <a:gd name="T0" fmla="*/ 126 w 135"/>
                <a:gd name="T1" fmla="*/ 0 h 351"/>
                <a:gd name="T2" fmla="*/ 0 w 135"/>
                <a:gd name="T3" fmla="*/ 351 h 351"/>
                <a:gd name="T4" fmla="*/ 12 w 135"/>
                <a:gd name="T5" fmla="*/ 351 h 351"/>
                <a:gd name="T6" fmla="*/ 135 w 135"/>
                <a:gd name="T7" fmla="*/ 7 h 351"/>
                <a:gd name="T8" fmla="*/ 126 w 135"/>
                <a:gd name="T9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351">
                  <a:moveTo>
                    <a:pt x="126" y="0"/>
                  </a:moveTo>
                  <a:lnTo>
                    <a:pt x="0" y="351"/>
                  </a:lnTo>
                  <a:lnTo>
                    <a:pt x="12" y="351"/>
                  </a:lnTo>
                  <a:lnTo>
                    <a:pt x="135" y="7"/>
                  </a:lnTo>
                  <a:lnTo>
                    <a:pt x="12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2" name="Freeform 52"/>
            <p:cNvSpPr/>
            <p:nvPr/>
          </p:nvSpPr>
          <p:spPr bwMode="auto">
            <a:xfrm>
              <a:off x="2607" y="2130"/>
              <a:ext cx="234" cy="743"/>
            </a:xfrm>
            <a:custGeom>
              <a:avLst/>
              <a:gdLst>
                <a:gd name="T0" fmla="*/ 0 w 234"/>
                <a:gd name="T1" fmla="*/ 0 h 743"/>
                <a:gd name="T2" fmla="*/ 223 w 234"/>
                <a:gd name="T3" fmla="*/ 743 h 743"/>
                <a:gd name="T4" fmla="*/ 234 w 234"/>
                <a:gd name="T5" fmla="*/ 743 h 743"/>
                <a:gd name="T6" fmla="*/ 9 w 234"/>
                <a:gd name="T7" fmla="*/ 0 h 743"/>
                <a:gd name="T8" fmla="*/ 0 w 234"/>
                <a:gd name="T9" fmla="*/ 0 h 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743">
                  <a:moveTo>
                    <a:pt x="0" y="0"/>
                  </a:moveTo>
                  <a:lnTo>
                    <a:pt x="223" y="743"/>
                  </a:lnTo>
                  <a:lnTo>
                    <a:pt x="234" y="743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3" name="Freeform 53"/>
            <p:cNvSpPr/>
            <p:nvPr/>
          </p:nvSpPr>
          <p:spPr bwMode="auto">
            <a:xfrm>
              <a:off x="2472" y="2525"/>
              <a:ext cx="350" cy="360"/>
            </a:xfrm>
            <a:custGeom>
              <a:avLst/>
              <a:gdLst>
                <a:gd name="T0" fmla="*/ 0 w 350"/>
                <a:gd name="T1" fmla="*/ 12 h 360"/>
                <a:gd name="T2" fmla="*/ 343 w 350"/>
                <a:gd name="T3" fmla="*/ 360 h 360"/>
                <a:gd name="T4" fmla="*/ 350 w 350"/>
                <a:gd name="T5" fmla="*/ 348 h 360"/>
                <a:gd name="T6" fmla="*/ 7 w 350"/>
                <a:gd name="T7" fmla="*/ 0 h 360"/>
                <a:gd name="T8" fmla="*/ 0 w 350"/>
                <a:gd name="T9" fmla="*/ 12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0" h="360">
                  <a:moveTo>
                    <a:pt x="0" y="12"/>
                  </a:moveTo>
                  <a:lnTo>
                    <a:pt x="343" y="360"/>
                  </a:lnTo>
                  <a:lnTo>
                    <a:pt x="350" y="348"/>
                  </a:lnTo>
                  <a:lnTo>
                    <a:pt x="7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4" name="Freeform 54"/>
            <p:cNvSpPr/>
            <p:nvPr/>
          </p:nvSpPr>
          <p:spPr bwMode="auto">
            <a:xfrm>
              <a:off x="2922" y="2466"/>
              <a:ext cx="128" cy="355"/>
            </a:xfrm>
            <a:custGeom>
              <a:avLst/>
              <a:gdLst>
                <a:gd name="T0" fmla="*/ 121 w 128"/>
                <a:gd name="T1" fmla="*/ 0 h 355"/>
                <a:gd name="T2" fmla="*/ 0 w 128"/>
                <a:gd name="T3" fmla="*/ 339 h 355"/>
                <a:gd name="T4" fmla="*/ 9 w 128"/>
                <a:gd name="T5" fmla="*/ 355 h 355"/>
                <a:gd name="T6" fmla="*/ 128 w 128"/>
                <a:gd name="T7" fmla="*/ 10 h 355"/>
                <a:gd name="T8" fmla="*/ 121 w 128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8" h="355">
                  <a:moveTo>
                    <a:pt x="121" y="0"/>
                  </a:moveTo>
                  <a:lnTo>
                    <a:pt x="0" y="339"/>
                  </a:lnTo>
                  <a:lnTo>
                    <a:pt x="9" y="355"/>
                  </a:lnTo>
                  <a:lnTo>
                    <a:pt x="128" y="10"/>
                  </a:lnTo>
                  <a:lnTo>
                    <a:pt x="1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5" name="Freeform 55"/>
            <p:cNvSpPr/>
            <p:nvPr/>
          </p:nvSpPr>
          <p:spPr bwMode="auto">
            <a:xfrm>
              <a:off x="2616" y="2118"/>
              <a:ext cx="417" cy="322"/>
            </a:xfrm>
            <a:custGeom>
              <a:avLst/>
              <a:gdLst>
                <a:gd name="T0" fmla="*/ 0 w 417"/>
                <a:gd name="T1" fmla="*/ 10 h 322"/>
                <a:gd name="T2" fmla="*/ 408 w 417"/>
                <a:gd name="T3" fmla="*/ 322 h 322"/>
                <a:gd name="T4" fmla="*/ 417 w 417"/>
                <a:gd name="T5" fmla="*/ 310 h 322"/>
                <a:gd name="T6" fmla="*/ 15 w 417"/>
                <a:gd name="T7" fmla="*/ 0 h 322"/>
                <a:gd name="T8" fmla="*/ 0 w 417"/>
                <a:gd name="T9" fmla="*/ 10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7" h="322">
                  <a:moveTo>
                    <a:pt x="0" y="10"/>
                  </a:moveTo>
                  <a:lnTo>
                    <a:pt x="408" y="322"/>
                  </a:lnTo>
                  <a:lnTo>
                    <a:pt x="417" y="310"/>
                  </a:lnTo>
                  <a:lnTo>
                    <a:pt x="15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6" name="Freeform 56"/>
            <p:cNvSpPr/>
            <p:nvPr/>
          </p:nvSpPr>
          <p:spPr bwMode="auto">
            <a:xfrm>
              <a:off x="3054" y="1803"/>
              <a:ext cx="81" cy="618"/>
            </a:xfrm>
            <a:custGeom>
              <a:avLst/>
              <a:gdLst>
                <a:gd name="T0" fmla="*/ 69 w 81"/>
                <a:gd name="T1" fmla="*/ 0 h 618"/>
                <a:gd name="T2" fmla="*/ 0 w 81"/>
                <a:gd name="T3" fmla="*/ 618 h 618"/>
                <a:gd name="T4" fmla="*/ 10 w 81"/>
                <a:gd name="T5" fmla="*/ 618 h 618"/>
                <a:gd name="T6" fmla="*/ 81 w 81"/>
                <a:gd name="T7" fmla="*/ 0 h 618"/>
                <a:gd name="T8" fmla="*/ 69 w 81"/>
                <a:gd name="T9" fmla="*/ 0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618">
                  <a:moveTo>
                    <a:pt x="69" y="0"/>
                  </a:moveTo>
                  <a:lnTo>
                    <a:pt x="0" y="618"/>
                  </a:lnTo>
                  <a:lnTo>
                    <a:pt x="10" y="618"/>
                  </a:lnTo>
                  <a:lnTo>
                    <a:pt x="81" y="0"/>
                  </a:lnTo>
                  <a:lnTo>
                    <a:pt x="6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7" name="Freeform 57"/>
            <p:cNvSpPr/>
            <p:nvPr/>
          </p:nvSpPr>
          <p:spPr bwMode="auto">
            <a:xfrm>
              <a:off x="3135" y="1810"/>
              <a:ext cx="476" cy="474"/>
            </a:xfrm>
            <a:custGeom>
              <a:avLst/>
              <a:gdLst>
                <a:gd name="T0" fmla="*/ 0 w 476"/>
                <a:gd name="T1" fmla="*/ 0 h 474"/>
                <a:gd name="T2" fmla="*/ 469 w 476"/>
                <a:gd name="T3" fmla="*/ 474 h 474"/>
                <a:gd name="T4" fmla="*/ 476 w 476"/>
                <a:gd name="T5" fmla="*/ 471 h 474"/>
                <a:gd name="T6" fmla="*/ 9 w 476"/>
                <a:gd name="T7" fmla="*/ 0 h 474"/>
                <a:gd name="T8" fmla="*/ 0 w 476"/>
                <a:gd name="T9" fmla="*/ 0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6" h="474">
                  <a:moveTo>
                    <a:pt x="0" y="0"/>
                  </a:moveTo>
                  <a:lnTo>
                    <a:pt x="469" y="474"/>
                  </a:lnTo>
                  <a:lnTo>
                    <a:pt x="476" y="471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8" name="Freeform 58"/>
            <p:cNvSpPr/>
            <p:nvPr/>
          </p:nvSpPr>
          <p:spPr bwMode="auto">
            <a:xfrm>
              <a:off x="2938" y="2109"/>
              <a:ext cx="363" cy="696"/>
            </a:xfrm>
            <a:custGeom>
              <a:avLst/>
              <a:gdLst>
                <a:gd name="T0" fmla="*/ 358 w 363"/>
                <a:gd name="T1" fmla="*/ 0 h 696"/>
                <a:gd name="T2" fmla="*/ 0 w 363"/>
                <a:gd name="T3" fmla="*/ 696 h 696"/>
                <a:gd name="T4" fmla="*/ 12 w 363"/>
                <a:gd name="T5" fmla="*/ 696 h 696"/>
                <a:gd name="T6" fmla="*/ 363 w 363"/>
                <a:gd name="T7" fmla="*/ 9 h 696"/>
                <a:gd name="T8" fmla="*/ 358 w 363"/>
                <a:gd name="T9" fmla="*/ 0 h 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3" h="696">
                  <a:moveTo>
                    <a:pt x="358" y="0"/>
                  </a:moveTo>
                  <a:lnTo>
                    <a:pt x="0" y="696"/>
                  </a:lnTo>
                  <a:lnTo>
                    <a:pt x="12" y="696"/>
                  </a:lnTo>
                  <a:lnTo>
                    <a:pt x="363" y="9"/>
                  </a:lnTo>
                  <a:lnTo>
                    <a:pt x="35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9" name="Freeform 59"/>
            <p:cNvSpPr/>
            <p:nvPr/>
          </p:nvSpPr>
          <p:spPr bwMode="auto">
            <a:xfrm>
              <a:off x="3085" y="2296"/>
              <a:ext cx="516" cy="154"/>
            </a:xfrm>
            <a:custGeom>
              <a:avLst/>
              <a:gdLst>
                <a:gd name="T0" fmla="*/ 0 w 516"/>
                <a:gd name="T1" fmla="*/ 144 h 154"/>
                <a:gd name="T2" fmla="*/ 516 w 516"/>
                <a:gd name="T3" fmla="*/ 0 h 154"/>
                <a:gd name="T4" fmla="*/ 516 w 516"/>
                <a:gd name="T5" fmla="*/ 7 h 154"/>
                <a:gd name="T6" fmla="*/ 0 w 516"/>
                <a:gd name="T7" fmla="*/ 154 h 154"/>
                <a:gd name="T8" fmla="*/ 0 w 516"/>
                <a:gd name="T9" fmla="*/ 14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6" h="154">
                  <a:moveTo>
                    <a:pt x="0" y="144"/>
                  </a:moveTo>
                  <a:lnTo>
                    <a:pt x="516" y="0"/>
                  </a:lnTo>
                  <a:lnTo>
                    <a:pt x="516" y="7"/>
                  </a:lnTo>
                  <a:lnTo>
                    <a:pt x="0" y="154"/>
                  </a:lnTo>
                  <a:lnTo>
                    <a:pt x="0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0" name="Freeform 60"/>
            <p:cNvSpPr/>
            <p:nvPr/>
          </p:nvSpPr>
          <p:spPr bwMode="auto">
            <a:xfrm>
              <a:off x="3637" y="2106"/>
              <a:ext cx="571" cy="192"/>
            </a:xfrm>
            <a:custGeom>
              <a:avLst/>
              <a:gdLst>
                <a:gd name="T0" fmla="*/ 0 w 571"/>
                <a:gd name="T1" fmla="*/ 180 h 192"/>
                <a:gd name="T2" fmla="*/ 571 w 571"/>
                <a:gd name="T3" fmla="*/ 0 h 192"/>
                <a:gd name="T4" fmla="*/ 571 w 571"/>
                <a:gd name="T5" fmla="*/ 12 h 192"/>
                <a:gd name="T6" fmla="*/ 0 w 571"/>
                <a:gd name="T7" fmla="*/ 192 h 192"/>
                <a:gd name="T8" fmla="*/ 0 w 571"/>
                <a:gd name="T9" fmla="*/ 18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192">
                  <a:moveTo>
                    <a:pt x="0" y="180"/>
                  </a:moveTo>
                  <a:lnTo>
                    <a:pt x="571" y="0"/>
                  </a:lnTo>
                  <a:lnTo>
                    <a:pt x="571" y="12"/>
                  </a:lnTo>
                  <a:lnTo>
                    <a:pt x="0" y="192"/>
                  </a:lnTo>
                  <a:lnTo>
                    <a:pt x="0" y="1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1" name="Freeform 61"/>
            <p:cNvSpPr/>
            <p:nvPr/>
          </p:nvSpPr>
          <p:spPr bwMode="auto">
            <a:xfrm>
              <a:off x="4234" y="2106"/>
              <a:ext cx="521" cy="187"/>
            </a:xfrm>
            <a:custGeom>
              <a:avLst/>
              <a:gdLst>
                <a:gd name="T0" fmla="*/ 0 w 521"/>
                <a:gd name="T1" fmla="*/ 10 h 187"/>
                <a:gd name="T2" fmla="*/ 518 w 521"/>
                <a:gd name="T3" fmla="*/ 187 h 187"/>
                <a:gd name="T4" fmla="*/ 521 w 521"/>
                <a:gd name="T5" fmla="*/ 175 h 187"/>
                <a:gd name="T6" fmla="*/ 0 w 521"/>
                <a:gd name="T7" fmla="*/ 0 h 187"/>
                <a:gd name="T8" fmla="*/ 0 w 521"/>
                <a:gd name="T9" fmla="*/ 1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187">
                  <a:moveTo>
                    <a:pt x="0" y="10"/>
                  </a:moveTo>
                  <a:lnTo>
                    <a:pt x="518" y="187"/>
                  </a:lnTo>
                  <a:lnTo>
                    <a:pt x="521" y="175"/>
                  </a:lnTo>
                  <a:lnTo>
                    <a:pt x="0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2" name="Freeform 62"/>
            <p:cNvSpPr/>
            <p:nvPr/>
          </p:nvSpPr>
          <p:spPr bwMode="auto">
            <a:xfrm>
              <a:off x="4795" y="1749"/>
              <a:ext cx="329" cy="525"/>
            </a:xfrm>
            <a:custGeom>
              <a:avLst/>
              <a:gdLst>
                <a:gd name="T0" fmla="*/ 329 w 329"/>
                <a:gd name="T1" fmla="*/ 0 h 525"/>
                <a:gd name="T2" fmla="*/ 0 w 329"/>
                <a:gd name="T3" fmla="*/ 525 h 525"/>
                <a:gd name="T4" fmla="*/ 7 w 329"/>
                <a:gd name="T5" fmla="*/ 525 h 525"/>
                <a:gd name="T6" fmla="*/ 329 w 329"/>
                <a:gd name="T7" fmla="*/ 12 h 525"/>
                <a:gd name="T8" fmla="*/ 329 w 329"/>
                <a:gd name="T9" fmla="*/ 0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9" h="525">
                  <a:moveTo>
                    <a:pt x="329" y="0"/>
                  </a:moveTo>
                  <a:lnTo>
                    <a:pt x="0" y="525"/>
                  </a:lnTo>
                  <a:lnTo>
                    <a:pt x="7" y="525"/>
                  </a:lnTo>
                  <a:lnTo>
                    <a:pt x="329" y="12"/>
                  </a:lnTo>
                  <a:lnTo>
                    <a:pt x="3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3" name="Freeform 63"/>
            <p:cNvSpPr/>
            <p:nvPr/>
          </p:nvSpPr>
          <p:spPr bwMode="auto">
            <a:xfrm>
              <a:off x="5145" y="1756"/>
              <a:ext cx="52" cy="691"/>
            </a:xfrm>
            <a:custGeom>
              <a:avLst/>
              <a:gdLst>
                <a:gd name="T0" fmla="*/ 0 w 52"/>
                <a:gd name="T1" fmla="*/ 0 h 691"/>
                <a:gd name="T2" fmla="*/ 41 w 52"/>
                <a:gd name="T3" fmla="*/ 691 h 691"/>
                <a:gd name="T4" fmla="*/ 52 w 52"/>
                <a:gd name="T5" fmla="*/ 691 h 691"/>
                <a:gd name="T6" fmla="*/ 7 w 52"/>
                <a:gd name="T7" fmla="*/ 0 h 691"/>
                <a:gd name="T8" fmla="*/ 0 w 52"/>
                <a:gd name="T9" fmla="*/ 0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691">
                  <a:moveTo>
                    <a:pt x="0" y="0"/>
                  </a:moveTo>
                  <a:lnTo>
                    <a:pt x="41" y="691"/>
                  </a:lnTo>
                  <a:lnTo>
                    <a:pt x="52" y="691"/>
                  </a:lnTo>
                  <a:lnTo>
                    <a:pt x="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4" name="Freeform 64"/>
            <p:cNvSpPr/>
            <p:nvPr/>
          </p:nvSpPr>
          <p:spPr bwMode="auto">
            <a:xfrm>
              <a:off x="5204" y="2102"/>
              <a:ext cx="183" cy="355"/>
            </a:xfrm>
            <a:custGeom>
              <a:avLst/>
              <a:gdLst>
                <a:gd name="T0" fmla="*/ 171 w 183"/>
                <a:gd name="T1" fmla="*/ 0 h 355"/>
                <a:gd name="T2" fmla="*/ 0 w 183"/>
                <a:gd name="T3" fmla="*/ 345 h 355"/>
                <a:gd name="T4" fmla="*/ 10 w 183"/>
                <a:gd name="T5" fmla="*/ 355 h 355"/>
                <a:gd name="T6" fmla="*/ 183 w 183"/>
                <a:gd name="T7" fmla="*/ 0 h 355"/>
                <a:gd name="T8" fmla="*/ 171 w 183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3" h="355">
                  <a:moveTo>
                    <a:pt x="171" y="0"/>
                  </a:moveTo>
                  <a:lnTo>
                    <a:pt x="0" y="345"/>
                  </a:lnTo>
                  <a:lnTo>
                    <a:pt x="10" y="355"/>
                  </a:lnTo>
                  <a:lnTo>
                    <a:pt x="183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5" name="Freeform 65"/>
            <p:cNvSpPr/>
            <p:nvPr/>
          </p:nvSpPr>
          <p:spPr bwMode="auto">
            <a:xfrm>
              <a:off x="4795" y="2303"/>
              <a:ext cx="362" cy="173"/>
            </a:xfrm>
            <a:custGeom>
              <a:avLst/>
              <a:gdLst>
                <a:gd name="T0" fmla="*/ 0 w 362"/>
                <a:gd name="T1" fmla="*/ 9 h 173"/>
                <a:gd name="T2" fmla="*/ 362 w 362"/>
                <a:gd name="T3" fmla="*/ 173 h 173"/>
                <a:gd name="T4" fmla="*/ 362 w 362"/>
                <a:gd name="T5" fmla="*/ 156 h 173"/>
                <a:gd name="T6" fmla="*/ 0 w 362"/>
                <a:gd name="T7" fmla="*/ 0 h 173"/>
                <a:gd name="T8" fmla="*/ 0 w 362"/>
                <a:gd name="T9" fmla="*/ 9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2" h="173">
                  <a:moveTo>
                    <a:pt x="0" y="9"/>
                  </a:moveTo>
                  <a:lnTo>
                    <a:pt x="362" y="173"/>
                  </a:lnTo>
                  <a:lnTo>
                    <a:pt x="362" y="156"/>
                  </a:lnTo>
                  <a:lnTo>
                    <a:pt x="0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6" name="Freeform 66"/>
            <p:cNvSpPr/>
            <p:nvPr/>
          </p:nvSpPr>
          <p:spPr bwMode="auto">
            <a:xfrm>
              <a:off x="5086" y="2499"/>
              <a:ext cx="102" cy="462"/>
            </a:xfrm>
            <a:custGeom>
              <a:avLst/>
              <a:gdLst>
                <a:gd name="T0" fmla="*/ 95 w 102"/>
                <a:gd name="T1" fmla="*/ 0 h 462"/>
                <a:gd name="T2" fmla="*/ 0 w 102"/>
                <a:gd name="T3" fmla="*/ 462 h 462"/>
                <a:gd name="T4" fmla="*/ 12 w 102"/>
                <a:gd name="T5" fmla="*/ 462 h 462"/>
                <a:gd name="T6" fmla="*/ 102 w 102"/>
                <a:gd name="T7" fmla="*/ 0 h 462"/>
                <a:gd name="T8" fmla="*/ 95 w 102"/>
                <a:gd name="T9" fmla="*/ 0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462">
                  <a:moveTo>
                    <a:pt x="95" y="0"/>
                  </a:moveTo>
                  <a:lnTo>
                    <a:pt x="0" y="462"/>
                  </a:lnTo>
                  <a:lnTo>
                    <a:pt x="12" y="462"/>
                  </a:lnTo>
                  <a:lnTo>
                    <a:pt x="102" y="0"/>
                  </a:lnTo>
                  <a:lnTo>
                    <a:pt x="9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7" name="Freeform 67"/>
            <p:cNvSpPr/>
            <p:nvPr/>
          </p:nvSpPr>
          <p:spPr bwMode="auto">
            <a:xfrm>
              <a:off x="4724" y="2317"/>
              <a:ext cx="59" cy="663"/>
            </a:xfrm>
            <a:custGeom>
              <a:avLst/>
              <a:gdLst>
                <a:gd name="T0" fmla="*/ 50 w 59"/>
                <a:gd name="T1" fmla="*/ 0 h 663"/>
                <a:gd name="T2" fmla="*/ 0 w 59"/>
                <a:gd name="T3" fmla="*/ 663 h 663"/>
                <a:gd name="T4" fmla="*/ 9 w 59"/>
                <a:gd name="T5" fmla="*/ 663 h 663"/>
                <a:gd name="T6" fmla="*/ 59 w 59"/>
                <a:gd name="T7" fmla="*/ 0 h 663"/>
                <a:gd name="T8" fmla="*/ 50 w 59"/>
                <a:gd name="T9" fmla="*/ 0 h 6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663">
                  <a:moveTo>
                    <a:pt x="50" y="0"/>
                  </a:moveTo>
                  <a:lnTo>
                    <a:pt x="0" y="663"/>
                  </a:lnTo>
                  <a:lnTo>
                    <a:pt x="9" y="663"/>
                  </a:lnTo>
                  <a:lnTo>
                    <a:pt x="59" y="0"/>
                  </a:lnTo>
                  <a:lnTo>
                    <a:pt x="5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8" name="Freeform 68"/>
            <p:cNvSpPr/>
            <p:nvPr/>
          </p:nvSpPr>
          <p:spPr bwMode="auto">
            <a:xfrm>
              <a:off x="4740" y="2499"/>
              <a:ext cx="443" cy="481"/>
            </a:xfrm>
            <a:custGeom>
              <a:avLst/>
              <a:gdLst>
                <a:gd name="T0" fmla="*/ 436 w 443"/>
                <a:gd name="T1" fmla="*/ 0 h 481"/>
                <a:gd name="T2" fmla="*/ 0 w 443"/>
                <a:gd name="T3" fmla="*/ 476 h 481"/>
                <a:gd name="T4" fmla="*/ 7 w 443"/>
                <a:gd name="T5" fmla="*/ 481 h 481"/>
                <a:gd name="T6" fmla="*/ 443 w 443"/>
                <a:gd name="T7" fmla="*/ 0 h 481"/>
                <a:gd name="T8" fmla="*/ 436 w 443"/>
                <a:gd name="T9" fmla="*/ 0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3" h="481">
                  <a:moveTo>
                    <a:pt x="436" y="0"/>
                  </a:moveTo>
                  <a:lnTo>
                    <a:pt x="0" y="476"/>
                  </a:lnTo>
                  <a:lnTo>
                    <a:pt x="7" y="481"/>
                  </a:lnTo>
                  <a:lnTo>
                    <a:pt x="443" y="0"/>
                  </a:lnTo>
                  <a:lnTo>
                    <a:pt x="43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9" name="Freeform 69"/>
            <p:cNvSpPr/>
            <p:nvPr/>
          </p:nvSpPr>
          <p:spPr bwMode="auto">
            <a:xfrm>
              <a:off x="4996" y="2573"/>
              <a:ext cx="81" cy="388"/>
            </a:xfrm>
            <a:custGeom>
              <a:avLst/>
              <a:gdLst>
                <a:gd name="T0" fmla="*/ 0 w 81"/>
                <a:gd name="T1" fmla="*/ 0 h 388"/>
                <a:gd name="T2" fmla="*/ 69 w 81"/>
                <a:gd name="T3" fmla="*/ 388 h 388"/>
                <a:gd name="T4" fmla="*/ 81 w 81"/>
                <a:gd name="T5" fmla="*/ 388 h 388"/>
                <a:gd name="T6" fmla="*/ 10 w 81"/>
                <a:gd name="T7" fmla="*/ 0 h 388"/>
                <a:gd name="T8" fmla="*/ 0 w 8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388">
                  <a:moveTo>
                    <a:pt x="0" y="0"/>
                  </a:moveTo>
                  <a:lnTo>
                    <a:pt x="69" y="388"/>
                  </a:lnTo>
                  <a:lnTo>
                    <a:pt x="81" y="388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0" name="Freeform 70"/>
            <p:cNvSpPr/>
            <p:nvPr/>
          </p:nvSpPr>
          <p:spPr bwMode="auto">
            <a:xfrm>
              <a:off x="4186" y="2116"/>
              <a:ext cx="38" cy="594"/>
            </a:xfrm>
            <a:custGeom>
              <a:avLst/>
              <a:gdLst>
                <a:gd name="T0" fmla="*/ 31 w 38"/>
                <a:gd name="T1" fmla="*/ 2 h 594"/>
                <a:gd name="T2" fmla="*/ 0 w 38"/>
                <a:gd name="T3" fmla="*/ 594 h 594"/>
                <a:gd name="T4" fmla="*/ 7 w 38"/>
                <a:gd name="T5" fmla="*/ 594 h 594"/>
                <a:gd name="T6" fmla="*/ 38 w 38"/>
                <a:gd name="T7" fmla="*/ 0 h 594"/>
                <a:gd name="T8" fmla="*/ 31 w 38"/>
                <a:gd name="T9" fmla="*/ 2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594">
                  <a:moveTo>
                    <a:pt x="31" y="2"/>
                  </a:moveTo>
                  <a:lnTo>
                    <a:pt x="0" y="594"/>
                  </a:lnTo>
                  <a:lnTo>
                    <a:pt x="7" y="594"/>
                  </a:lnTo>
                  <a:lnTo>
                    <a:pt x="38" y="0"/>
                  </a:lnTo>
                  <a:lnTo>
                    <a:pt x="31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1" name="Freeform 71"/>
            <p:cNvSpPr/>
            <p:nvPr/>
          </p:nvSpPr>
          <p:spPr bwMode="auto">
            <a:xfrm>
              <a:off x="4201" y="2312"/>
              <a:ext cx="568" cy="415"/>
            </a:xfrm>
            <a:custGeom>
              <a:avLst/>
              <a:gdLst>
                <a:gd name="T0" fmla="*/ 0 w 568"/>
                <a:gd name="T1" fmla="*/ 405 h 415"/>
                <a:gd name="T2" fmla="*/ 563 w 568"/>
                <a:gd name="T3" fmla="*/ 0 h 415"/>
                <a:gd name="T4" fmla="*/ 568 w 568"/>
                <a:gd name="T5" fmla="*/ 7 h 415"/>
                <a:gd name="T6" fmla="*/ 0 w 568"/>
                <a:gd name="T7" fmla="*/ 415 h 415"/>
                <a:gd name="T8" fmla="*/ 0 w 568"/>
                <a:gd name="T9" fmla="*/ 405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8" h="415">
                  <a:moveTo>
                    <a:pt x="0" y="405"/>
                  </a:moveTo>
                  <a:lnTo>
                    <a:pt x="563" y="0"/>
                  </a:lnTo>
                  <a:lnTo>
                    <a:pt x="568" y="7"/>
                  </a:lnTo>
                  <a:lnTo>
                    <a:pt x="0" y="415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2" name="Freeform 72"/>
            <p:cNvSpPr/>
            <p:nvPr/>
          </p:nvSpPr>
          <p:spPr bwMode="auto">
            <a:xfrm>
              <a:off x="4198" y="2729"/>
              <a:ext cx="507" cy="272"/>
            </a:xfrm>
            <a:custGeom>
              <a:avLst/>
              <a:gdLst>
                <a:gd name="T0" fmla="*/ 0 w 507"/>
                <a:gd name="T1" fmla="*/ 9 h 272"/>
                <a:gd name="T2" fmla="*/ 497 w 507"/>
                <a:gd name="T3" fmla="*/ 272 h 272"/>
                <a:gd name="T4" fmla="*/ 507 w 507"/>
                <a:gd name="T5" fmla="*/ 268 h 272"/>
                <a:gd name="T6" fmla="*/ 5 w 507"/>
                <a:gd name="T7" fmla="*/ 0 h 272"/>
                <a:gd name="T8" fmla="*/ 0 w 507"/>
                <a:gd name="T9" fmla="*/ 9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72">
                  <a:moveTo>
                    <a:pt x="0" y="9"/>
                  </a:moveTo>
                  <a:lnTo>
                    <a:pt x="497" y="272"/>
                  </a:lnTo>
                  <a:lnTo>
                    <a:pt x="507" y="268"/>
                  </a:lnTo>
                  <a:lnTo>
                    <a:pt x="5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3" name="Freeform 73"/>
            <p:cNvSpPr/>
            <p:nvPr/>
          </p:nvSpPr>
          <p:spPr bwMode="auto">
            <a:xfrm>
              <a:off x="3627" y="2298"/>
              <a:ext cx="540" cy="431"/>
            </a:xfrm>
            <a:custGeom>
              <a:avLst/>
              <a:gdLst>
                <a:gd name="T0" fmla="*/ 0 w 540"/>
                <a:gd name="T1" fmla="*/ 10 h 431"/>
                <a:gd name="T2" fmla="*/ 540 w 540"/>
                <a:gd name="T3" fmla="*/ 431 h 431"/>
                <a:gd name="T4" fmla="*/ 540 w 540"/>
                <a:gd name="T5" fmla="*/ 417 h 431"/>
                <a:gd name="T6" fmla="*/ 8 w 540"/>
                <a:gd name="T7" fmla="*/ 0 h 431"/>
                <a:gd name="T8" fmla="*/ 0 w 540"/>
                <a:gd name="T9" fmla="*/ 1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431">
                  <a:moveTo>
                    <a:pt x="0" y="10"/>
                  </a:moveTo>
                  <a:lnTo>
                    <a:pt x="540" y="431"/>
                  </a:lnTo>
                  <a:lnTo>
                    <a:pt x="540" y="417"/>
                  </a:lnTo>
                  <a:lnTo>
                    <a:pt x="8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4" name="Freeform 74"/>
            <p:cNvSpPr/>
            <p:nvPr/>
          </p:nvSpPr>
          <p:spPr bwMode="auto">
            <a:xfrm>
              <a:off x="3495" y="2305"/>
              <a:ext cx="130" cy="621"/>
            </a:xfrm>
            <a:custGeom>
              <a:avLst/>
              <a:gdLst>
                <a:gd name="T0" fmla="*/ 125 w 130"/>
                <a:gd name="T1" fmla="*/ 0 h 621"/>
                <a:gd name="T2" fmla="*/ 0 w 130"/>
                <a:gd name="T3" fmla="*/ 621 h 621"/>
                <a:gd name="T4" fmla="*/ 9 w 130"/>
                <a:gd name="T5" fmla="*/ 621 h 621"/>
                <a:gd name="T6" fmla="*/ 130 w 130"/>
                <a:gd name="T7" fmla="*/ 5 h 621"/>
                <a:gd name="T8" fmla="*/ 125 w 130"/>
                <a:gd name="T9" fmla="*/ 0 h 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" h="621">
                  <a:moveTo>
                    <a:pt x="125" y="0"/>
                  </a:moveTo>
                  <a:lnTo>
                    <a:pt x="0" y="621"/>
                  </a:lnTo>
                  <a:lnTo>
                    <a:pt x="9" y="621"/>
                  </a:lnTo>
                  <a:lnTo>
                    <a:pt x="130" y="5"/>
                  </a:lnTo>
                  <a:lnTo>
                    <a:pt x="1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5" name="Freeform 75"/>
            <p:cNvSpPr/>
            <p:nvPr/>
          </p:nvSpPr>
          <p:spPr bwMode="auto">
            <a:xfrm>
              <a:off x="3054" y="2461"/>
              <a:ext cx="420" cy="465"/>
            </a:xfrm>
            <a:custGeom>
              <a:avLst/>
              <a:gdLst>
                <a:gd name="T0" fmla="*/ 0 w 420"/>
                <a:gd name="T1" fmla="*/ 8 h 465"/>
                <a:gd name="T2" fmla="*/ 412 w 420"/>
                <a:gd name="T3" fmla="*/ 465 h 465"/>
                <a:gd name="T4" fmla="*/ 420 w 420"/>
                <a:gd name="T5" fmla="*/ 465 h 465"/>
                <a:gd name="T6" fmla="*/ 12 w 420"/>
                <a:gd name="T7" fmla="*/ 0 h 465"/>
                <a:gd name="T8" fmla="*/ 0 w 420"/>
                <a:gd name="T9" fmla="*/ 8 h 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0" h="465">
                  <a:moveTo>
                    <a:pt x="0" y="8"/>
                  </a:moveTo>
                  <a:lnTo>
                    <a:pt x="412" y="465"/>
                  </a:lnTo>
                  <a:lnTo>
                    <a:pt x="420" y="465"/>
                  </a:lnTo>
                  <a:lnTo>
                    <a:pt x="12" y="0"/>
                  </a:ln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6" name="Freeform 76"/>
            <p:cNvSpPr/>
            <p:nvPr/>
          </p:nvSpPr>
          <p:spPr bwMode="auto">
            <a:xfrm>
              <a:off x="3519" y="2729"/>
              <a:ext cx="655" cy="223"/>
            </a:xfrm>
            <a:custGeom>
              <a:avLst/>
              <a:gdLst>
                <a:gd name="T0" fmla="*/ 0 w 655"/>
                <a:gd name="T1" fmla="*/ 213 h 223"/>
                <a:gd name="T2" fmla="*/ 655 w 655"/>
                <a:gd name="T3" fmla="*/ 0 h 223"/>
                <a:gd name="T4" fmla="*/ 655 w 655"/>
                <a:gd name="T5" fmla="*/ 9 h 223"/>
                <a:gd name="T6" fmla="*/ 0 w 655"/>
                <a:gd name="T7" fmla="*/ 223 h 223"/>
                <a:gd name="T8" fmla="*/ 0 w 655"/>
                <a:gd name="T9" fmla="*/ 213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5" h="223">
                  <a:moveTo>
                    <a:pt x="0" y="213"/>
                  </a:moveTo>
                  <a:lnTo>
                    <a:pt x="655" y="0"/>
                  </a:lnTo>
                  <a:lnTo>
                    <a:pt x="655" y="9"/>
                  </a:lnTo>
                  <a:lnTo>
                    <a:pt x="0" y="223"/>
                  </a:lnTo>
                  <a:lnTo>
                    <a:pt x="0" y="2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7" name="Freeform 77"/>
            <p:cNvSpPr/>
            <p:nvPr/>
          </p:nvSpPr>
          <p:spPr bwMode="auto">
            <a:xfrm>
              <a:off x="4066" y="2738"/>
              <a:ext cx="123" cy="495"/>
            </a:xfrm>
            <a:custGeom>
              <a:avLst/>
              <a:gdLst>
                <a:gd name="T0" fmla="*/ 118 w 123"/>
                <a:gd name="T1" fmla="*/ 0 h 495"/>
                <a:gd name="T2" fmla="*/ 0 w 123"/>
                <a:gd name="T3" fmla="*/ 495 h 495"/>
                <a:gd name="T4" fmla="*/ 7 w 123"/>
                <a:gd name="T5" fmla="*/ 495 h 495"/>
                <a:gd name="T6" fmla="*/ 123 w 123"/>
                <a:gd name="T7" fmla="*/ 0 h 495"/>
                <a:gd name="T8" fmla="*/ 118 w 123"/>
                <a:gd name="T9" fmla="*/ 0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495">
                  <a:moveTo>
                    <a:pt x="118" y="0"/>
                  </a:moveTo>
                  <a:lnTo>
                    <a:pt x="0" y="495"/>
                  </a:lnTo>
                  <a:lnTo>
                    <a:pt x="7" y="495"/>
                  </a:lnTo>
                  <a:lnTo>
                    <a:pt x="123" y="0"/>
                  </a:lnTo>
                  <a:lnTo>
                    <a:pt x="1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8" name="Freeform 78"/>
            <p:cNvSpPr/>
            <p:nvPr/>
          </p:nvSpPr>
          <p:spPr bwMode="auto">
            <a:xfrm>
              <a:off x="2957" y="2843"/>
              <a:ext cx="971" cy="42"/>
            </a:xfrm>
            <a:custGeom>
              <a:avLst/>
              <a:gdLst>
                <a:gd name="T0" fmla="*/ 0 w 971"/>
                <a:gd name="T1" fmla="*/ 0 h 42"/>
                <a:gd name="T2" fmla="*/ 971 w 971"/>
                <a:gd name="T3" fmla="*/ 30 h 42"/>
                <a:gd name="T4" fmla="*/ 971 w 971"/>
                <a:gd name="T5" fmla="*/ 42 h 42"/>
                <a:gd name="T6" fmla="*/ 0 w 971"/>
                <a:gd name="T7" fmla="*/ 7 h 42"/>
                <a:gd name="T8" fmla="*/ 0 w 971"/>
                <a:gd name="T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1" h="42">
                  <a:moveTo>
                    <a:pt x="0" y="0"/>
                  </a:moveTo>
                  <a:lnTo>
                    <a:pt x="971" y="30"/>
                  </a:lnTo>
                  <a:lnTo>
                    <a:pt x="971" y="42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9" name="Freeform 79"/>
            <p:cNvSpPr/>
            <p:nvPr/>
          </p:nvSpPr>
          <p:spPr bwMode="auto">
            <a:xfrm>
              <a:off x="2865" y="2902"/>
              <a:ext cx="597" cy="57"/>
            </a:xfrm>
            <a:custGeom>
              <a:avLst/>
              <a:gdLst>
                <a:gd name="T0" fmla="*/ 0 w 597"/>
                <a:gd name="T1" fmla="*/ 0 h 57"/>
                <a:gd name="T2" fmla="*/ 597 w 597"/>
                <a:gd name="T3" fmla="*/ 50 h 57"/>
                <a:gd name="T4" fmla="*/ 597 w 597"/>
                <a:gd name="T5" fmla="*/ 57 h 57"/>
                <a:gd name="T6" fmla="*/ 0 w 597"/>
                <a:gd name="T7" fmla="*/ 12 h 57"/>
                <a:gd name="T8" fmla="*/ 0 w 597"/>
                <a:gd name="T9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57">
                  <a:moveTo>
                    <a:pt x="0" y="0"/>
                  </a:moveTo>
                  <a:lnTo>
                    <a:pt x="597" y="50"/>
                  </a:lnTo>
                  <a:lnTo>
                    <a:pt x="597" y="57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0" name="Freeform 80"/>
            <p:cNvSpPr/>
            <p:nvPr/>
          </p:nvSpPr>
          <p:spPr bwMode="auto">
            <a:xfrm>
              <a:off x="2844" y="2916"/>
              <a:ext cx="61" cy="268"/>
            </a:xfrm>
            <a:custGeom>
              <a:avLst/>
              <a:gdLst>
                <a:gd name="T0" fmla="*/ 0 w 61"/>
                <a:gd name="T1" fmla="*/ 0 h 268"/>
                <a:gd name="T2" fmla="*/ 54 w 61"/>
                <a:gd name="T3" fmla="*/ 268 h 268"/>
                <a:gd name="T4" fmla="*/ 61 w 61"/>
                <a:gd name="T5" fmla="*/ 268 h 268"/>
                <a:gd name="T6" fmla="*/ 12 w 61"/>
                <a:gd name="T7" fmla="*/ 0 h 268"/>
                <a:gd name="T8" fmla="*/ 0 w 61"/>
                <a:gd name="T9" fmla="*/ 0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268">
                  <a:moveTo>
                    <a:pt x="0" y="0"/>
                  </a:moveTo>
                  <a:lnTo>
                    <a:pt x="54" y="268"/>
                  </a:lnTo>
                  <a:lnTo>
                    <a:pt x="61" y="26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1" name="Freeform 81"/>
            <p:cNvSpPr/>
            <p:nvPr/>
          </p:nvSpPr>
          <p:spPr bwMode="auto">
            <a:xfrm>
              <a:off x="2851" y="2909"/>
              <a:ext cx="608" cy="519"/>
            </a:xfrm>
            <a:custGeom>
              <a:avLst/>
              <a:gdLst>
                <a:gd name="T0" fmla="*/ 0 w 608"/>
                <a:gd name="T1" fmla="*/ 9 h 519"/>
                <a:gd name="T2" fmla="*/ 601 w 608"/>
                <a:gd name="T3" fmla="*/ 519 h 519"/>
                <a:gd name="T4" fmla="*/ 608 w 608"/>
                <a:gd name="T5" fmla="*/ 509 h 519"/>
                <a:gd name="T6" fmla="*/ 7 w 608"/>
                <a:gd name="T7" fmla="*/ 0 h 519"/>
                <a:gd name="T8" fmla="*/ 0 w 608"/>
                <a:gd name="T9" fmla="*/ 9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8" h="519">
                  <a:moveTo>
                    <a:pt x="0" y="9"/>
                  </a:moveTo>
                  <a:lnTo>
                    <a:pt x="601" y="519"/>
                  </a:lnTo>
                  <a:lnTo>
                    <a:pt x="608" y="509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2" name="Freeform 82"/>
            <p:cNvSpPr/>
            <p:nvPr/>
          </p:nvSpPr>
          <p:spPr bwMode="auto">
            <a:xfrm>
              <a:off x="3474" y="2985"/>
              <a:ext cx="21" cy="421"/>
            </a:xfrm>
            <a:custGeom>
              <a:avLst/>
              <a:gdLst>
                <a:gd name="T0" fmla="*/ 11 w 21"/>
                <a:gd name="T1" fmla="*/ 7 h 421"/>
                <a:gd name="T2" fmla="*/ 0 w 21"/>
                <a:gd name="T3" fmla="*/ 421 h 421"/>
                <a:gd name="T4" fmla="*/ 11 w 21"/>
                <a:gd name="T5" fmla="*/ 421 h 421"/>
                <a:gd name="T6" fmla="*/ 21 w 21"/>
                <a:gd name="T7" fmla="*/ 0 h 421"/>
                <a:gd name="T8" fmla="*/ 11 w 21"/>
                <a:gd name="T9" fmla="*/ 7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421">
                  <a:moveTo>
                    <a:pt x="11" y="7"/>
                  </a:moveTo>
                  <a:lnTo>
                    <a:pt x="0" y="421"/>
                  </a:lnTo>
                  <a:lnTo>
                    <a:pt x="11" y="421"/>
                  </a:lnTo>
                  <a:lnTo>
                    <a:pt x="21" y="0"/>
                  </a:lnTo>
                  <a:lnTo>
                    <a:pt x="11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3" name="Freeform 83"/>
            <p:cNvSpPr/>
            <p:nvPr/>
          </p:nvSpPr>
          <p:spPr bwMode="auto">
            <a:xfrm>
              <a:off x="3519" y="2959"/>
              <a:ext cx="520" cy="296"/>
            </a:xfrm>
            <a:custGeom>
              <a:avLst/>
              <a:gdLst>
                <a:gd name="T0" fmla="*/ 0 w 520"/>
                <a:gd name="T1" fmla="*/ 16 h 296"/>
                <a:gd name="T2" fmla="*/ 509 w 520"/>
                <a:gd name="T3" fmla="*/ 296 h 296"/>
                <a:gd name="T4" fmla="*/ 520 w 520"/>
                <a:gd name="T5" fmla="*/ 286 h 296"/>
                <a:gd name="T6" fmla="*/ 0 w 520"/>
                <a:gd name="T7" fmla="*/ 0 h 296"/>
                <a:gd name="T8" fmla="*/ 0 w 520"/>
                <a:gd name="T9" fmla="*/ 16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0" h="296">
                  <a:moveTo>
                    <a:pt x="0" y="16"/>
                  </a:moveTo>
                  <a:lnTo>
                    <a:pt x="509" y="296"/>
                  </a:lnTo>
                  <a:lnTo>
                    <a:pt x="520" y="286"/>
                  </a:lnTo>
                  <a:lnTo>
                    <a:pt x="0" y="0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4" name="Freeform 84"/>
            <p:cNvSpPr/>
            <p:nvPr/>
          </p:nvSpPr>
          <p:spPr bwMode="auto">
            <a:xfrm>
              <a:off x="4082" y="3011"/>
              <a:ext cx="616" cy="246"/>
            </a:xfrm>
            <a:custGeom>
              <a:avLst/>
              <a:gdLst>
                <a:gd name="T0" fmla="*/ 0 w 616"/>
                <a:gd name="T1" fmla="*/ 232 h 246"/>
                <a:gd name="T2" fmla="*/ 616 w 616"/>
                <a:gd name="T3" fmla="*/ 0 h 246"/>
                <a:gd name="T4" fmla="*/ 616 w 616"/>
                <a:gd name="T5" fmla="*/ 12 h 246"/>
                <a:gd name="T6" fmla="*/ 0 w 616"/>
                <a:gd name="T7" fmla="*/ 246 h 246"/>
                <a:gd name="T8" fmla="*/ 0 w 616"/>
                <a:gd name="T9" fmla="*/ 232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6" h="246">
                  <a:moveTo>
                    <a:pt x="0" y="232"/>
                  </a:moveTo>
                  <a:lnTo>
                    <a:pt x="616" y="0"/>
                  </a:lnTo>
                  <a:lnTo>
                    <a:pt x="616" y="12"/>
                  </a:lnTo>
                  <a:lnTo>
                    <a:pt x="0" y="246"/>
                  </a:lnTo>
                  <a:lnTo>
                    <a:pt x="0" y="2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5" name="Freeform 85"/>
            <p:cNvSpPr/>
            <p:nvPr/>
          </p:nvSpPr>
          <p:spPr bwMode="auto">
            <a:xfrm>
              <a:off x="4755" y="2992"/>
              <a:ext cx="284" cy="19"/>
            </a:xfrm>
            <a:custGeom>
              <a:avLst/>
              <a:gdLst>
                <a:gd name="T0" fmla="*/ 0 w 284"/>
                <a:gd name="T1" fmla="*/ 7 h 19"/>
                <a:gd name="T2" fmla="*/ 284 w 284"/>
                <a:gd name="T3" fmla="*/ 0 h 19"/>
                <a:gd name="T4" fmla="*/ 284 w 284"/>
                <a:gd name="T5" fmla="*/ 7 h 19"/>
                <a:gd name="T6" fmla="*/ 0 w 284"/>
                <a:gd name="T7" fmla="*/ 19 h 19"/>
                <a:gd name="T8" fmla="*/ 0 w 284"/>
                <a:gd name="T9" fmla="*/ 7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4" h="19">
                  <a:moveTo>
                    <a:pt x="0" y="7"/>
                  </a:moveTo>
                  <a:lnTo>
                    <a:pt x="284" y="0"/>
                  </a:lnTo>
                  <a:lnTo>
                    <a:pt x="284" y="7"/>
                  </a:lnTo>
                  <a:lnTo>
                    <a:pt x="0" y="19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6" name="Freeform 86"/>
            <p:cNvSpPr/>
            <p:nvPr/>
          </p:nvSpPr>
          <p:spPr bwMode="auto">
            <a:xfrm>
              <a:off x="4343" y="3013"/>
              <a:ext cx="360" cy="452"/>
            </a:xfrm>
            <a:custGeom>
              <a:avLst/>
              <a:gdLst>
                <a:gd name="T0" fmla="*/ 360 w 360"/>
                <a:gd name="T1" fmla="*/ 0 h 452"/>
                <a:gd name="T2" fmla="*/ 0 w 360"/>
                <a:gd name="T3" fmla="*/ 452 h 452"/>
                <a:gd name="T4" fmla="*/ 16 w 360"/>
                <a:gd name="T5" fmla="*/ 452 h 452"/>
                <a:gd name="T6" fmla="*/ 360 w 360"/>
                <a:gd name="T7" fmla="*/ 10 h 452"/>
                <a:gd name="T8" fmla="*/ 360 w 360"/>
                <a:gd name="T9" fmla="*/ 0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0" h="452">
                  <a:moveTo>
                    <a:pt x="360" y="0"/>
                  </a:moveTo>
                  <a:lnTo>
                    <a:pt x="0" y="452"/>
                  </a:lnTo>
                  <a:lnTo>
                    <a:pt x="16" y="452"/>
                  </a:lnTo>
                  <a:lnTo>
                    <a:pt x="360" y="10"/>
                  </a:lnTo>
                  <a:lnTo>
                    <a:pt x="36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7" name="Freeform 87"/>
            <p:cNvSpPr/>
            <p:nvPr/>
          </p:nvSpPr>
          <p:spPr bwMode="auto">
            <a:xfrm>
              <a:off x="4532" y="3023"/>
              <a:ext cx="180" cy="270"/>
            </a:xfrm>
            <a:custGeom>
              <a:avLst/>
              <a:gdLst>
                <a:gd name="T0" fmla="*/ 171 w 180"/>
                <a:gd name="T1" fmla="*/ 0 h 270"/>
                <a:gd name="T2" fmla="*/ 0 w 180"/>
                <a:gd name="T3" fmla="*/ 262 h 270"/>
                <a:gd name="T4" fmla="*/ 14 w 180"/>
                <a:gd name="T5" fmla="*/ 270 h 270"/>
                <a:gd name="T6" fmla="*/ 180 w 180"/>
                <a:gd name="T7" fmla="*/ 0 h 270"/>
                <a:gd name="T8" fmla="*/ 171 w 180"/>
                <a:gd name="T9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0" h="270">
                  <a:moveTo>
                    <a:pt x="171" y="0"/>
                  </a:moveTo>
                  <a:lnTo>
                    <a:pt x="0" y="262"/>
                  </a:lnTo>
                  <a:lnTo>
                    <a:pt x="14" y="270"/>
                  </a:lnTo>
                  <a:lnTo>
                    <a:pt x="180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8" name="Freeform 88"/>
            <p:cNvSpPr/>
            <p:nvPr/>
          </p:nvSpPr>
          <p:spPr bwMode="auto">
            <a:xfrm>
              <a:off x="4352" y="3330"/>
              <a:ext cx="149" cy="143"/>
            </a:xfrm>
            <a:custGeom>
              <a:avLst/>
              <a:gdLst>
                <a:gd name="T0" fmla="*/ 149 w 149"/>
                <a:gd name="T1" fmla="*/ 0 h 143"/>
                <a:gd name="T2" fmla="*/ 0 w 149"/>
                <a:gd name="T3" fmla="*/ 133 h 143"/>
                <a:gd name="T4" fmla="*/ 7 w 149"/>
                <a:gd name="T5" fmla="*/ 143 h 143"/>
                <a:gd name="T6" fmla="*/ 149 w 149"/>
                <a:gd name="T7" fmla="*/ 8 h 143"/>
                <a:gd name="T8" fmla="*/ 149 w 149"/>
                <a:gd name="T9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143">
                  <a:moveTo>
                    <a:pt x="149" y="0"/>
                  </a:moveTo>
                  <a:lnTo>
                    <a:pt x="0" y="133"/>
                  </a:lnTo>
                  <a:lnTo>
                    <a:pt x="7" y="143"/>
                  </a:lnTo>
                  <a:lnTo>
                    <a:pt x="149" y="8"/>
                  </a:lnTo>
                  <a:lnTo>
                    <a:pt x="14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9" name="Freeform 89"/>
            <p:cNvSpPr/>
            <p:nvPr/>
          </p:nvSpPr>
          <p:spPr bwMode="auto">
            <a:xfrm>
              <a:off x="3497" y="3262"/>
              <a:ext cx="542" cy="166"/>
            </a:xfrm>
            <a:custGeom>
              <a:avLst/>
              <a:gdLst>
                <a:gd name="T0" fmla="*/ 0 w 542"/>
                <a:gd name="T1" fmla="*/ 151 h 166"/>
                <a:gd name="T2" fmla="*/ 533 w 542"/>
                <a:gd name="T3" fmla="*/ 0 h 166"/>
                <a:gd name="T4" fmla="*/ 542 w 542"/>
                <a:gd name="T5" fmla="*/ 9 h 166"/>
                <a:gd name="T6" fmla="*/ 0 w 542"/>
                <a:gd name="T7" fmla="*/ 166 h 166"/>
                <a:gd name="T8" fmla="*/ 0 w 542"/>
                <a:gd name="T9" fmla="*/ 151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2" h="166">
                  <a:moveTo>
                    <a:pt x="0" y="151"/>
                  </a:moveTo>
                  <a:lnTo>
                    <a:pt x="533" y="0"/>
                  </a:lnTo>
                  <a:lnTo>
                    <a:pt x="542" y="9"/>
                  </a:lnTo>
                  <a:lnTo>
                    <a:pt x="0" y="166"/>
                  </a:lnTo>
                  <a:lnTo>
                    <a:pt x="0" y="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0" name="Freeform 90"/>
            <p:cNvSpPr/>
            <p:nvPr/>
          </p:nvSpPr>
          <p:spPr bwMode="auto">
            <a:xfrm>
              <a:off x="3509" y="3430"/>
              <a:ext cx="789" cy="61"/>
            </a:xfrm>
            <a:custGeom>
              <a:avLst/>
              <a:gdLst>
                <a:gd name="T0" fmla="*/ 0 w 789"/>
                <a:gd name="T1" fmla="*/ 0 h 61"/>
                <a:gd name="T2" fmla="*/ 789 w 789"/>
                <a:gd name="T3" fmla="*/ 52 h 61"/>
                <a:gd name="T4" fmla="*/ 789 w 789"/>
                <a:gd name="T5" fmla="*/ 61 h 61"/>
                <a:gd name="T6" fmla="*/ 0 w 789"/>
                <a:gd name="T7" fmla="*/ 7 h 61"/>
                <a:gd name="T8" fmla="*/ 0 w 789"/>
                <a:gd name="T9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9" h="61">
                  <a:moveTo>
                    <a:pt x="0" y="0"/>
                  </a:moveTo>
                  <a:lnTo>
                    <a:pt x="789" y="52"/>
                  </a:lnTo>
                  <a:lnTo>
                    <a:pt x="789" y="61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1" name="Freeform 91"/>
            <p:cNvSpPr/>
            <p:nvPr/>
          </p:nvSpPr>
          <p:spPr bwMode="auto">
            <a:xfrm>
              <a:off x="4066" y="3267"/>
              <a:ext cx="234" cy="210"/>
            </a:xfrm>
            <a:custGeom>
              <a:avLst/>
              <a:gdLst>
                <a:gd name="T0" fmla="*/ 0 w 234"/>
                <a:gd name="T1" fmla="*/ 0 h 210"/>
                <a:gd name="T2" fmla="*/ 234 w 234"/>
                <a:gd name="T3" fmla="*/ 210 h 210"/>
                <a:gd name="T4" fmla="*/ 234 w 234"/>
                <a:gd name="T5" fmla="*/ 198 h 210"/>
                <a:gd name="T6" fmla="*/ 11 w 234"/>
                <a:gd name="T7" fmla="*/ 0 h 210"/>
                <a:gd name="T8" fmla="*/ 0 w 234"/>
                <a:gd name="T9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210">
                  <a:moveTo>
                    <a:pt x="0" y="0"/>
                  </a:moveTo>
                  <a:lnTo>
                    <a:pt x="234" y="210"/>
                  </a:lnTo>
                  <a:lnTo>
                    <a:pt x="234" y="198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2" name="Oval 92"/>
            <p:cNvSpPr>
              <a:spLocks noChangeArrowheads="1"/>
            </p:cNvSpPr>
            <p:nvPr/>
          </p:nvSpPr>
          <p:spPr bwMode="auto">
            <a:xfrm>
              <a:off x="2830" y="965"/>
              <a:ext cx="78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3" name="Oval 93"/>
            <p:cNvSpPr>
              <a:spLocks noChangeArrowheads="1"/>
            </p:cNvSpPr>
            <p:nvPr/>
          </p:nvSpPr>
          <p:spPr bwMode="auto">
            <a:xfrm>
              <a:off x="3374" y="1076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4" name="Oval 94"/>
            <p:cNvSpPr>
              <a:spLocks noChangeArrowheads="1"/>
            </p:cNvSpPr>
            <p:nvPr/>
          </p:nvSpPr>
          <p:spPr bwMode="auto">
            <a:xfrm>
              <a:off x="3424" y="719"/>
              <a:ext cx="69" cy="6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5" name="Oval 95"/>
            <p:cNvSpPr>
              <a:spLocks noChangeArrowheads="1"/>
            </p:cNvSpPr>
            <p:nvPr/>
          </p:nvSpPr>
          <p:spPr bwMode="auto">
            <a:xfrm>
              <a:off x="3623" y="593"/>
              <a:ext cx="78" cy="8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6" name="Oval 96"/>
            <p:cNvSpPr>
              <a:spLocks noChangeArrowheads="1"/>
            </p:cNvSpPr>
            <p:nvPr/>
          </p:nvSpPr>
          <p:spPr bwMode="auto">
            <a:xfrm>
              <a:off x="4044" y="984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7" name="Oval 97"/>
            <p:cNvSpPr>
              <a:spLocks noChangeArrowheads="1"/>
            </p:cNvSpPr>
            <p:nvPr/>
          </p:nvSpPr>
          <p:spPr bwMode="auto">
            <a:xfrm>
              <a:off x="4399" y="832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8" name="Oval 98"/>
            <p:cNvSpPr>
              <a:spLocks noChangeArrowheads="1"/>
            </p:cNvSpPr>
            <p:nvPr/>
          </p:nvSpPr>
          <p:spPr bwMode="auto">
            <a:xfrm>
              <a:off x="4700" y="1076"/>
              <a:ext cx="69" cy="6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9" name="Oval 99"/>
            <p:cNvSpPr>
              <a:spLocks noChangeArrowheads="1"/>
            </p:cNvSpPr>
            <p:nvPr/>
          </p:nvSpPr>
          <p:spPr bwMode="auto">
            <a:xfrm>
              <a:off x="4745" y="2263"/>
              <a:ext cx="64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0" name="Oval 100"/>
            <p:cNvSpPr>
              <a:spLocks noChangeArrowheads="1"/>
            </p:cNvSpPr>
            <p:nvPr/>
          </p:nvSpPr>
          <p:spPr bwMode="auto">
            <a:xfrm>
              <a:off x="3800" y="1583"/>
              <a:ext cx="50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1" name="Oval 101"/>
            <p:cNvSpPr>
              <a:spLocks noChangeArrowheads="1"/>
            </p:cNvSpPr>
            <p:nvPr/>
          </p:nvSpPr>
          <p:spPr bwMode="auto">
            <a:xfrm>
              <a:off x="4949" y="2499"/>
              <a:ext cx="92" cy="9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2" name="Oval 102"/>
            <p:cNvSpPr>
              <a:spLocks noChangeArrowheads="1"/>
            </p:cNvSpPr>
            <p:nvPr/>
          </p:nvSpPr>
          <p:spPr bwMode="auto">
            <a:xfrm>
              <a:off x="4272" y="1706"/>
              <a:ext cx="106" cy="10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3" name="Oval 103"/>
            <p:cNvSpPr>
              <a:spLocks noChangeArrowheads="1"/>
            </p:cNvSpPr>
            <p:nvPr/>
          </p:nvSpPr>
          <p:spPr bwMode="auto">
            <a:xfrm>
              <a:off x="4518" y="1550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4" name="Oval 104"/>
            <p:cNvSpPr>
              <a:spLocks noChangeArrowheads="1"/>
            </p:cNvSpPr>
            <p:nvPr/>
          </p:nvSpPr>
          <p:spPr bwMode="auto">
            <a:xfrm>
              <a:off x="5032" y="1124"/>
              <a:ext cx="85" cy="8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5" name="Oval 105"/>
            <p:cNvSpPr>
              <a:spLocks noChangeArrowheads="1"/>
            </p:cNvSpPr>
            <p:nvPr/>
          </p:nvSpPr>
          <p:spPr bwMode="auto">
            <a:xfrm>
              <a:off x="5039" y="1536"/>
              <a:ext cx="92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6" name="Oval 106"/>
            <p:cNvSpPr>
              <a:spLocks noChangeArrowheads="1"/>
            </p:cNvSpPr>
            <p:nvPr/>
          </p:nvSpPr>
          <p:spPr bwMode="auto">
            <a:xfrm>
              <a:off x="5155" y="2440"/>
              <a:ext cx="66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7" name="Oval 107"/>
            <p:cNvSpPr>
              <a:spLocks noChangeArrowheads="1"/>
            </p:cNvSpPr>
            <p:nvPr/>
          </p:nvSpPr>
          <p:spPr bwMode="auto">
            <a:xfrm>
              <a:off x="5342" y="2040"/>
              <a:ext cx="83" cy="8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8" name="Oval 108"/>
            <p:cNvSpPr>
              <a:spLocks noChangeArrowheads="1"/>
            </p:cNvSpPr>
            <p:nvPr/>
          </p:nvSpPr>
          <p:spPr bwMode="auto">
            <a:xfrm>
              <a:off x="4196" y="2078"/>
              <a:ext cx="47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9" name="Oval 109"/>
            <p:cNvSpPr>
              <a:spLocks noChangeArrowheads="1"/>
            </p:cNvSpPr>
            <p:nvPr/>
          </p:nvSpPr>
          <p:spPr bwMode="auto">
            <a:xfrm>
              <a:off x="4293" y="3454"/>
              <a:ext cx="76" cy="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0" name="Oval 110"/>
            <p:cNvSpPr>
              <a:spLocks noChangeArrowheads="1"/>
            </p:cNvSpPr>
            <p:nvPr/>
          </p:nvSpPr>
          <p:spPr bwMode="auto">
            <a:xfrm>
              <a:off x="4482" y="3274"/>
              <a:ext cx="74" cy="7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1" name="Oval 111"/>
            <p:cNvSpPr>
              <a:spLocks noChangeArrowheads="1"/>
            </p:cNvSpPr>
            <p:nvPr/>
          </p:nvSpPr>
          <p:spPr bwMode="auto">
            <a:xfrm>
              <a:off x="4693" y="2971"/>
              <a:ext cx="62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2" name="Oval 112"/>
            <p:cNvSpPr>
              <a:spLocks noChangeArrowheads="1"/>
            </p:cNvSpPr>
            <p:nvPr/>
          </p:nvSpPr>
          <p:spPr bwMode="auto">
            <a:xfrm>
              <a:off x="5039" y="2954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3" name="Oval 113"/>
            <p:cNvSpPr>
              <a:spLocks noChangeArrowheads="1"/>
            </p:cNvSpPr>
            <p:nvPr/>
          </p:nvSpPr>
          <p:spPr bwMode="auto">
            <a:xfrm>
              <a:off x="4025" y="3224"/>
              <a:ext cx="62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4" name="Oval 114"/>
            <p:cNvSpPr>
              <a:spLocks noChangeArrowheads="1"/>
            </p:cNvSpPr>
            <p:nvPr/>
          </p:nvSpPr>
          <p:spPr bwMode="auto">
            <a:xfrm>
              <a:off x="3381" y="1169"/>
              <a:ext cx="59" cy="5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5" name="Oval 115"/>
            <p:cNvSpPr>
              <a:spLocks noChangeArrowheads="1"/>
            </p:cNvSpPr>
            <p:nvPr/>
          </p:nvSpPr>
          <p:spPr bwMode="auto">
            <a:xfrm>
              <a:off x="2574" y="2073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6" name="Oval 116"/>
            <p:cNvSpPr>
              <a:spLocks noChangeArrowheads="1"/>
            </p:cNvSpPr>
            <p:nvPr/>
          </p:nvSpPr>
          <p:spPr bwMode="auto">
            <a:xfrm>
              <a:off x="2410" y="2459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7" name="Oval 117"/>
            <p:cNvSpPr>
              <a:spLocks noChangeArrowheads="1"/>
            </p:cNvSpPr>
            <p:nvPr/>
          </p:nvSpPr>
          <p:spPr bwMode="auto">
            <a:xfrm>
              <a:off x="2867" y="3174"/>
              <a:ext cx="79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8" name="Oval 118"/>
            <p:cNvSpPr>
              <a:spLocks noChangeArrowheads="1"/>
            </p:cNvSpPr>
            <p:nvPr/>
          </p:nvSpPr>
          <p:spPr bwMode="auto">
            <a:xfrm>
              <a:off x="2811" y="2862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9" name="Oval 119"/>
            <p:cNvSpPr>
              <a:spLocks noChangeArrowheads="1"/>
            </p:cNvSpPr>
            <p:nvPr/>
          </p:nvSpPr>
          <p:spPr bwMode="auto">
            <a:xfrm>
              <a:off x="2867" y="2791"/>
              <a:ext cx="95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0" name="Oval 120"/>
            <p:cNvSpPr>
              <a:spLocks noChangeArrowheads="1"/>
            </p:cNvSpPr>
            <p:nvPr/>
          </p:nvSpPr>
          <p:spPr bwMode="auto">
            <a:xfrm>
              <a:off x="2410" y="1635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1" name="Oval 121"/>
            <p:cNvSpPr>
              <a:spLocks noChangeArrowheads="1"/>
            </p:cNvSpPr>
            <p:nvPr/>
          </p:nvSpPr>
          <p:spPr bwMode="auto">
            <a:xfrm>
              <a:off x="3599" y="2270"/>
              <a:ext cx="45" cy="4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2" name="Oval 122"/>
            <p:cNvSpPr>
              <a:spLocks noChangeArrowheads="1"/>
            </p:cNvSpPr>
            <p:nvPr/>
          </p:nvSpPr>
          <p:spPr bwMode="auto">
            <a:xfrm>
              <a:off x="3462" y="2918"/>
              <a:ext cx="59" cy="6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3" name="Oval 123"/>
            <p:cNvSpPr>
              <a:spLocks noChangeArrowheads="1"/>
            </p:cNvSpPr>
            <p:nvPr/>
          </p:nvSpPr>
          <p:spPr bwMode="auto">
            <a:xfrm>
              <a:off x="3594" y="3449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4" name="Oval 124"/>
            <p:cNvSpPr>
              <a:spLocks noChangeArrowheads="1"/>
            </p:cNvSpPr>
            <p:nvPr/>
          </p:nvSpPr>
          <p:spPr bwMode="auto">
            <a:xfrm>
              <a:off x="3445" y="3399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5" name="Oval 125"/>
            <p:cNvSpPr>
              <a:spLocks noChangeArrowheads="1"/>
            </p:cNvSpPr>
            <p:nvPr/>
          </p:nvSpPr>
          <p:spPr bwMode="auto">
            <a:xfrm>
              <a:off x="2792" y="1270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6" name="Oval 126"/>
            <p:cNvSpPr>
              <a:spLocks noChangeArrowheads="1"/>
            </p:cNvSpPr>
            <p:nvPr/>
          </p:nvSpPr>
          <p:spPr bwMode="auto">
            <a:xfrm>
              <a:off x="2564" y="1756"/>
              <a:ext cx="95" cy="9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7" name="Oval 127"/>
            <p:cNvSpPr>
              <a:spLocks noChangeArrowheads="1"/>
            </p:cNvSpPr>
            <p:nvPr/>
          </p:nvSpPr>
          <p:spPr bwMode="auto">
            <a:xfrm>
              <a:off x="3107" y="1756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8" name="Oval 128"/>
            <p:cNvSpPr>
              <a:spLocks noChangeArrowheads="1"/>
            </p:cNvSpPr>
            <p:nvPr/>
          </p:nvSpPr>
          <p:spPr bwMode="auto">
            <a:xfrm>
              <a:off x="3263" y="2030"/>
              <a:ext cx="99" cy="1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9" name="Oval 129"/>
            <p:cNvSpPr>
              <a:spLocks noChangeArrowheads="1"/>
            </p:cNvSpPr>
            <p:nvPr/>
          </p:nvSpPr>
          <p:spPr bwMode="auto">
            <a:xfrm>
              <a:off x="3021" y="2412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0" name="Oval 130"/>
            <p:cNvSpPr>
              <a:spLocks noChangeArrowheads="1"/>
            </p:cNvSpPr>
            <p:nvPr/>
          </p:nvSpPr>
          <p:spPr bwMode="auto">
            <a:xfrm>
              <a:off x="3919" y="2828"/>
              <a:ext cx="102" cy="10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1" name="Oval 131"/>
            <p:cNvSpPr>
              <a:spLocks noChangeArrowheads="1"/>
            </p:cNvSpPr>
            <p:nvPr/>
          </p:nvSpPr>
          <p:spPr bwMode="auto">
            <a:xfrm>
              <a:off x="4163" y="2705"/>
              <a:ext cx="45" cy="4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2" name="Oval 132"/>
            <p:cNvSpPr>
              <a:spLocks noChangeArrowheads="1"/>
            </p:cNvSpPr>
            <p:nvPr/>
          </p:nvSpPr>
          <p:spPr bwMode="auto">
            <a:xfrm>
              <a:off x="4281" y="638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3" name="Freeform 133"/>
            <p:cNvSpPr/>
            <p:nvPr/>
          </p:nvSpPr>
          <p:spPr bwMode="auto">
            <a:xfrm>
              <a:off x="2893" y="641"/>
              <a:ext cx="744" cy="357"/>
            </a:xfrm>
            <a:custGeom>
              <a:avLst/>
              <a:gdLst>
                <a:gd name="T0" fmla="*/ 0 w 744"/>
                <a:gd name="T1" fmla="*/ 343 h 357"/>
                <a:gd name="T2" fmla="*/ 734 w 744"/>
                <a:gd name="T3" fmla="*/ 0 h 357"/>
                <a:gd name="T4" fmla="*/ 744 w 744"/>
                <a:gd name="T5" fmla="*/ 11 h 357"/>
                <a:gd name="T6" fmla="*/ 8 w 744"/>
                <a:gd name="T7" fmla="*/ 357 h 357"/>
                <a:gd name="T8" fmla="*/ 0 w 744"/>
                <a:gd name="T9" fmla="*/ 343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4" h="357">
                  <a:moveTo>
                    <a:pt x="0" y="343"/>
                  </a:moveTo>
                  <a:lnTo>
                    <a:pt x="734" y="0"/>
                  </a:lnTo>
                  <a:lnTo>
                    <a:pt x="744" y="11"/>
                  </a:lnTo>
                  <a:lnTo>
                    <a:pt x="8" y="357"/>
                  </a:lnTo>
                  <a:lnTo>
                    <a:pt x="0" y="3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4" name="Freeform 134"/>
            <p:cNvSpPr/>
            <p:nvPr/>
          </p:nvSpPr>
          <p:spPr bwMode="auto">
            <a:xfrm>
              <a:off x="3694" y="633"/>
              <a:ext cx="592" cy="50"/>
            </a:xfrm>
            <a:custGeom>
              <a:avLst/>
              <a:gdLst>
                <a:gd name="T0" fmla="*/ 0 w 592"/>
                <a:gd name="T1" fmla="*/ 0 h 50"/>
                <a:gd name="T2" fmla="*/ 592 w 592"/>
                <a:gd name="T3" fmla="*/ 41 h 50"/>
                <a:gd name="T4" fmla="*/ 592 w 592"/>
                <a:gd name="T5" fmla="*/ 50 h 50"/>
                <a:gd name="T6" fmla="*/ 0 w 592"/>
                <a:gd name="T7" fmla="*/ 12 h 50"/>
                <a:gd name="T8" fmla="*/ 0 w 592"/>
                <a:gd name="T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50">
                  <a:moveTo>
                    <a:pt x="0" y="0"/>
                  </a:moveTo>
                  <a:lnTo>
                    <a:pt x="592" y="41"/>
                  </a:lnTo>
                  <a:lnTo>
                    <a:pt x="592" y="50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5" name="Freeform 135"/>
            <p:cNvSpPr/>
            <p:nvPr/>
          </p:nvSpPr>
          <p:spPr bwMode="auto">
            <a:xfrm>
              <a:off x="3694" y="641"/>
              <a:ext cx="713" cy="234"/>
            </a:xfrm>
            <a:custGeom>
              <a:avLst/>
              <a:gdLst>
                <a:gd name="T0" fmla="*/ 0 w 713"/>
                <a:gd name="T1" fmla="*/ 7 h 234"/>
                <a:gd name="T2" fmla="*/ 713 w 713"/>
                <a:gd name="T3" fmla="*/ 234 h 234"/>
                <a:gd name="T4" fmla="*/ 713 w 713"/>
                <a:gd name="T5" fmla="*/ 222 h 234"/>
                <a:gd name="T6" fmla="*/ 0 w 713"/>
                <a:gd name="T7" fmla="*/ 0 h 234"/>
                <a:gd name="T8" fmla="*/ 0 w 713"/>
                <a:gd name="T9" fmla="*/ 7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3" h="234">
                  <a:moveTo>
                    <a:pt x="0" y="7"/>
                  </a:moveTo>
                  <a:lnTo>
                    <a:pt x="713" y="234"/>
                  </a:lnTo>
                  <a:lnTo>
                    <a:pt x="713" y="222"/>
                  </a:lnTo>
                  <a:lnTo>
                    <a:pt x="0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6" name="Freeform 136"/>
            <p:cNvSpPr/>
            <p:nvPr/>
          </p:nvSpPr>
          <p:spPr bwMode="auto">
            <a:xfrm>
              <a:off x="4338" y="697"/>
              <a:ext cx="705" cy="464"/>
            </a:xfrm>
            <a:custGeom>
              <a:avLst/>
              <a:gdLst>
                <a:gd name="T0" fmla="*/ 0 w 705"/>
                <a:gd name="T1" fmla="*/ 15 h 464"/>
                <a:gd name="T2" fmla="*/ 701 w 705"/>
                <a:gd name="T3" fmla="*/ 464 h 464"/>
                <a:gd name="T4" fmla="*/ 705 w 705"/>
                <a:gd name="T5" fmla="*/ 457 h 464"/>
                <a:gd name="T6" fmla="*/ 7 w 705"/>
                <a:gd name="T7" fmla="*/ 0 h 464"/>
                <a:gd name="T8" fmla="*/ 0 w 705"/>
                <a:gd name="T9" fmla="*/ 15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5" h="464">
                  <a:moveTo>
                    <a:pt x="0" y="15"/>
                  </a:moveTo>
                  <a:lnTo>
                    <a:pt x="701" y="464"/>
                  </a:lnTo>
                  <a:lnTo>
                    <a:pt x="705" y="457"/>
                  </a:lnTo>
                  <a:lnTo>
                    <a:pt x="7" y="0"/>
                  </a:lnTo>
                  <a:lnTo>
                    <a:pt x="0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7" name="Freeform 137"/>
            <p:cNvSpPr/>
            <p:nvPr/>
          </p:nvSpPr>
          <p:spPr bwMode="auto">
            <a:xfrm>
              <a:off x="5086" y="2111"/>
              <a:ext cx="301" cy="850"/>
            </a:xfrm>
            <a:custGeom>
              <a:avLst/>
              <a:gdLst>
                <a:gd name="T0" fmla="*/ 301 w 301"/>
                <a:gd name="T1" fmla="*/ 0 h 850"/>
                <a:gd name="T2" fmla="*/ 12 w 301"/>
                <a:gd name="T3" fmla="*/ 850 h 850"/>
                <a:gd name="T4" fmla="*/ 0 w 301"/>
                <a:gd name="T5" fmla="*/ 850 h 850"/>
                <a:gd name="T6" fmla="*/ 289 w 301"/>
                <a:gd name="T7" fmla="*/ 0 h 850"/>
                <a:gd name="T8" fmla="*/ 301 w 301"/>
                <a:gd name="T9" fmla="*/ 0 h 8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1" h="850">
                  <a:moveTo>
                    <a:pt x="301" y="0"/>
                  </a:moveTo>
                  <a:lnTo>
                    <a:pt x="12" y="850"/>
                  </a:lnTo>
                  <a:lnTo>
                    <a:pt x="0" y="850"/>
                  </a:lnTo>
                  <a:lnTo>
                    <a:pt x="289" y="0"/>
                  </a:lnTo>
                  <a:lnTo>
                    <a:pt x="30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8" name="Freeform 138"/>
            <p:cNvSpPr/>
            <p:nvPr/>
          </p:nvSpPr>
          <p:spPr bwMode="auto">
            <a:xfrm>
              <a:off x="4359" y="3018"/>
              <a:ext cx="703" cy="469"/>
            </a:xfrm>
            <a:custGeom>
              <a:avLst/>
              <a:gdLst>
                <a:gd name="T0" fmla="*/ 0 w 703"/>
                <a:gd name="T1" fmla="*/ 469 h 469"/>
                <a:gd name="T2" fmla="*/ 703 w 703"/>
                <a:gd name="T3" fmla="*/ 5 h 469"/>
                <a:gd name="T4" fmla="*/ 692 w 703"/>
                <a:gd name="T5" fmla="*/ 0 h 469"/>
                <a:gd name="T6" fmla="*/ 0 w 703"/>
                <a:gd name="T7" fmla="*/ 459 h 469"/>
                <a:gd name="T8" fmla="*/ 0 w 703"/>
                <a:gd name="T9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3" h="469">
                  <a:moveTo>
                    <a:pt x="0" y="469"/>
                  </a:moveTo>
                  <a:lnTo>
                    <a:pt x="703" y="5"/>
                  </a:lnTo>
                  <a:lnTo>
                    <a:pt x="692" y="0"/>
                  </a:lnTo>
                  <a:lnTo>
                    <a:pt x="0" y="459"/>
                  </a:lnTo>
                  <a:lnTo>
                    <a:pt x="0" y="4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9" name="Freeform 139"/>
            <p:cNvSpPr/>
            <p:nvPr/>
          </p:nvSpPr>
          <p:spPr bwMode="auto">
            <a:xfrm>
              <a:off x="2929" y="3229"/>
              <a:ext cx="521" cy="213"/>
            </a:xfrm>
            <a:custGeom>
              <a:avLst/>
              <a:gdLst>
                <a:gd name="T0" fmla="*/ 0 w 521"/>
                <a:gd name="T1" fmla="*/ 11 h 213"/>
                <a:gd name="T2" fmla="*/ 521 w 521"/>
                <a:gd name="T3" fmla="*/ 213 h 213"/>
                <a:gd name="T4" fmla="*/ 521 w 521"/>
                <a:gd name="T5" fmla="*/ 196 h 213"/>
                <a:gd name="T6" fmla="*/ 7 w 521"/>
                <a:gd name="T7" fmla="*/ 0 h 213"/>
                <a:gd name="T8" fmla="*/ 0 w 521"/>
                <a:gd name="T9" fmla="*/ 11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213">
                  <a:moveTo>
                    <a:pt x="0" y="11"/>
                  </a:moveTo>
                  <a:lnTo>
                    <a:pt x="521" y="213"/>
                  </a:lnTo>
                  <a:lnTo>
                    <a:pt x="521" y="196"/>
                  </a:lnTo>
                  <a:lnTo>
                    <a:pt x="7" y="0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0" name="Freeform 140"/>
            <p:cNvSpPr/>
            <p:nvPr/>
          </p:nvSpPr>
          <p:spPr bwMode="auto">
            <a:xfrm>
              <a:off x="2460" y="2537"/>
              <a:ext cx="431" cy="658"/>
            </a:xfrm>
            <a:custGeom>
              <a:avLst/>
              <a:gdLst>
                <a:gd name="T0" fmla="*/ 0 w 431"/>
                <a:gd name="T1" fmla="*/ 0 h 658"/>
                <a:gd name="T2" fmla="*/ 419 w 431"/>
                <a:gd name="T3" fmla="*/ 658 h 658"/>
                <a:gd name="T4" fmla="*/ 431 w 431"/>
                <a:gd name="T5" fmla="*/ 651 h 658"/>
                <a:gd name="T6" fmla="*/ 12 w 431"/>
                <a:gd name="T7" fmla="*/ 0 h 658"/>
                <a:gd name="T8" fmla="*/ 0 w 431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1" h="658">
                  <a:moveTo>
                    <a:pt x="0" y="0"/>
                  </a:moveTo>
                  <a:lnTo>
                    <a:pt x="419" y="658"/>
                  </a:lnTo>
                  <a:lnTo>
                    <a:pt x="431" y="651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1" name="Rectangle 141"/>
            <p:cNvSpPr>
              <a:spLocks noChangeArrowheads="1"/>
            </p:cNvSpPr>
            <p:nvPr/>
          </p:nvSpPr>
          <p:spPr bwMode="auto">
            <a:xfrm>
              <a:off x="2446" y="1716"/>
              <a:ext cx="9" cy="76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2" name="Freeform 142"/>
            <p:cNvSpPr/>
            <p:nvPr/>
          </p:nvSpPr>
          <p:spPr bwMode="auto">
            <a:xfrm>
              <a:off x="2467" y="1026"/>
              <a:ext cx="393" cy="635"/>
            </a:xfrm>
            <a:custGeom>
              <a:avLst/>
              <a:gdLst>
                <a:gd name="T0" fmla="*/ 0 w 393"/>
                <a:gd name="T1" fmla="*/ 623 h 635"/>
                <a:gd name="T2" fmla="*/ 381 w 393"/>
                <a:gd name="T3" fmla="*/ 0 h 635"/>
                <a:gd name="T4" fmla="*/ 393 w 393"/>
                <a:gd name="T5" fmla="*/ 0 h 635"/>
                <a:gd name="T6" fmla="*/ 12 w 393"/>
                <a:gd name="T7" fmla="*/ 635 h 635"/>
                <a:gd name="T8" fmla="*/ 0 w 393"/>
                <a:gd name="T9" fmla="*/ 623 h 6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3" h="635">
                  <a:moveTo>
                    <a:pt x="0" y="623"/>
                  </a:moveTo>
                  <a:lnTo>
                    <a:pt x="381" y="0"/>
                  </a:lnTo>
                  <a:lnTo>
                    <a:pt x="393" y="0"/>
                  </a:lnTo>
                  <a:lnTo>
                    <a:pt x="12" y="635"/>
                  </a:lnTo>
                  <a:lnTo>
                    <a:pt x="0" y="6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3" name="Freeform 143"/>
            <p:cNvSpPr/>
            <p:nvPr/>
          </p:nvSpPr>
          <p:spPr bwMode="auto">
            <a:xfrm>
              <a:off x="2616" y="1034"/>
              <a:ext cx="247" cy="741"/>
            </a:xfrm>
            <a:custGeom>
              <a:avLst/>
              <a:gdLst>
                <a:gd name="T0" fmla="*/ 235 w 247"/>
                <a:gd name="T1" fmla="*/ 0 h 741"/>
                <a:gd name="T2" fmla="*/ 0 w 247"/>
                <a:gd name="T3" fmla="*/ 734 h 741"/>
                <a:gd name="T4" fmla="*/ 17 w 247"/>
                <a:gd name="T5" fmla="*/ 741 h 741"/>
                <a:gd name="T6" fmla="*/ 247 w 247"/>
                <a:gd name="T7" fmla="*/ 0 h 741"/>
                <a:gd name="T8" fmla="*/ 235 w 247"/>
                <a:gd name="T9" fmla="*/ 0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741">
                  <a:moveTo>
                    <a:pt x="235" y="0"/>
                  </a:moveTo>
                  <a:lnTo>
                    <a:pt x="0" y="734"/>
                  </a:lnTo>
                  <a:lnTo>
                    <a:pt x="17" y="741"/>
                  </a:lnTo>
                  <a:lnTo>
                    <a:pt x="247" y="0"/>
                  </a:lnTo>
                  <a:lnTo>
                    <a:pt x="2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4" name="Freeform 144"/>
            <p:cNvSpPr/>
            <p:nvPr/>
          </p:nvSpPr>
          <p:spPr bwMode="auto">
            <a:xfrm>
              <a:off x="3429" y="659"/>
              <a:ext cx="222" cy="431"/>
            </a:xfrm>
            <a:custGeom>
              <a:avLst/>
              <a:gdLst>
                <a:gd name="T0" fmla="*/ 208 w 222"/>
                <a:gd name="T1" fmla="*/ 0 h 431"/>
                <a:gd name="T2" fmla="*/ 0 w 222"/>
                <a:gd name="T3" fmla="*/ 424 h 431"/>
                <a:gd name="T4" fmla="*/ 9 w 222"/>
                <a:gd name="T5" fmla="*/ 431 h 431"/>
                <a:gd name="T6" fmla="*/ 222 w 222"/>
                <a:gd name="T7" fmla="*/ 0 h 431"/>
                <a:gd name="T8" fmla="*/ 208 w 222"/>
                <a:gd name="T9" fmla="*/ 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2" h="431">
                  <a:moveTo>
                    <a:pt x="208" y="0"/>
                  </a:moveTo>
                  <a:lnTo>
                    <a:pt x="0" y="424"/>
                  </a:lnTo>
                  <a:lnTo>
                    <a:pt x="9" y="431"/>
                  </a:lnTo>
                  <a:lnTo>
                    <a:pt x="222" y="0"/>
                  </a:lnTo>
                  <a:lnTo>
                    <a:pt x="20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5" name="Freeform 145"/>
            <p:cNvSpPr/>
            <p:nvPr/>
          </p:nvSpPr>
          <p:spPr bwMode="auto">
            <a:xfrm>
              <a:off x="3455" y="882"/>
              <a:ext cx="961" cy="239"/>
            </a:xfrm>
            <a:custGeom>
              <a:avLst/>
              <a:gdLst>
                <a:gd name="T0" fmla="*/ 0 w 961"/>
                <a:gd name="T1" fmla="*/ 225 h 239"/>
                <a:gd name="T2" fmla="*/ 961 w 961"/>
                <a:gd name="T3" fmla="*/ 0 h 239"/>
                <a:gd name="T4" fmla="*/ 961 w 961"/>
                <a:gd name="T5" fmla="*/ 12 h 239"/>
                <a:gd name="T6" fmla="*/ 0 w 961"/>
                <a:gd name="T7" fmla="*/ 239 h 239"/>
                <a:gd name="T8" fmla="*/ 0 w 961"/>
                <a:gd name="T9" fmla="*/ 225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1" h="239">
                  <a:moveTo>
                    <a:pt x="0" y="225"/>
                  </a:moveTo>
                  <a:lnTo>
                    <a:pt x="961" y="0"/>
                  </a:lnTo>
                  <a:lnTo>
                    <a:pt x="961" y="12"/>
                  </a:lnTo>
                  <a:lnTo>
                    <a:pt x="0" y="239"/>
                  </a:lnTo>
                  <a:lnTo>
                    <a:pt x="0" y="2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6" name="Freeform 146"/>
            <p:cNvSpPr/>
            <p:nvPr/>
          </p:nvSpPr>
          <p:spPr bwMode="auto">
            <a:xfrm>
              <a:off x="3445" y="1131"/>
              <a:ext cx="838" cy="608"/>
            </a:xfrm>
            <a:custGeom>
              <a:avLst/>
              <a:gdLst>
                <a:gd name="T0" fmla="*/ 0 w 838"/>
                <a:gd name="T1" fmla="*/ 0 h 608"/>
                <a:gd name="T2" fmla="*/ 838 w 838"/>
                <a:gd name="T3" fmla="*/ 594 h 608"/>
                <a:gd name="T4" fmla="*/ 829 w 838"/>
                <a:gd name="T5" fmla="*/ 608 h 608"/>
                <a:gd name="T6" fmla="*/ 0 w 838"/>
                <a:gd name="T7" fmla="*/ 16 h 608"/>
                <a:gd name="T8" fmla="*/ 0 w 838"/>
                <a:gd name="T9" fmla="*/ 0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8" h="608">
                  <a:moveTo>
                    <a:pt x="0" y="0"/>
                  </a:moveTo>
                  <a:lnTo>
                    <a:pt x="838" y="594"/>
                  </a:lnTo>
                  <a:lnTo>
                    <a:pt x="829" y="608"/>
                  </a:lnTo>
                  <a:lnTo>
                    <a:pt x="0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7" name="Freeform 147"/>
            <p:cNvSpPr/>
            <p:nvPr/>
          </p:nvSpPr>
          <p:spPr bwMode="auto">
            <a:xfrm>
              <a:off x="2455" y="1839"/>
              <a:ext cx="159" cy="637"/>
            </a:xfrm>
            <a:custGeom>
              <a:avLst/>
              <a:gdLst>
                <a:gd name="T0" fmla="*/ 147 w 159"/>
                <a:gd name="T1" fmla="*/ 0 h 637"/>
                <a:gd name="T2" fmla="*/ 0 w 159"/>
                <a:gd name="T3" fmla="*/ 637 h 637"/>
                <a:gd name="T4" fmla="*/ 17 w 159"/>
                <a:gd name="T5" fmla="*/ 637 h 637"/>
                <a:gd name="T6" fmla="*/ 159 w 159"/>
                <a:gd name="T7" fmla="*/ 0 h 637"/>
                <a:gd name="T8" fmla="*/ 147 w 159"/>
                <a:gd name="T9" fmla="*/ 0 h 6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637">
                  <a:moveTo>
                    <a:pt x="147" y="0"/>
                  </a:moveTo>
                  <a:lnTo>
                    <a:pt x="0" y="637"/>
                  </a:lnTo>
                  <a:lnTo>
                    <a:pt x="17" y="637"/>
                  </a:lnTo>
                  <a:lnTo>
                    <a:pt x="159" y="0"/>
                  </a:lnTo>
                  <a:lnTo>
                    <a:pt x="14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8" name="Freeform 148"/>
            <p:cNvSpPr/>
            <p:nvPr/>
          </p:nvSpPr>
          <p:spPr bwMode="auto">
            <a:xfrm>
              <a:off x="4326" y="700"/>
              <a:ext cx="107" cy="147"/>
            </a:xfrm>
            <a:custGeom>
              <a:avLst/>
              <a:gdLst>
                <a:gd name="T0" fmla="*/ 0 w 107"/>
                <a:gd name="T1" fmla="*/ 12 h 147"/>
                <a:gd name="T2" fmla="*/ 90 w 107"/>
                <a:gd name="T3" fmla="*/ 147 h 147"/>
                <a:gd name="T4" fmla="*/ 107 w 107"/>
                <a:gd name="T5" fmla="*/ 147 h 147"/>
                <a:gd name="T6" fmla="*/ 12 w 107"/>
                <a:gd name="T7" fmla="*/ 0 h 147"/>
                <a:gd name="T8" fmla="*/ 0 w 107"/>
                <a:gd name="T9" fmla="*/ 12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" h="147">
                  <a:moveTo>
                    <a:pt x="0" y="12"/>
                  </a:moveTo>
                  <a:lnTo>
                    <a:pt x="90" y="147"/>
                  </a:lnTo>
                  <a:lnTo>
                    <a:pt x="107" y="147"/>
                  </a:lnTo>
                  <a:lnTo>
                    <a:pt x="12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9" name="Freeform 149"/>
            <p:cNvSpPr/>
            <p:nvPr/>
          </p:nvSpPr>
          <p:spPr bwMode="auto">
            <a:xfrm>
              <a:off x="4475" y="882"/>
              <a:ext cx="564" cy="279"/>
            </a:xfrm>
            <a:custGeom>
              <a:avLst/>
              <a:gdLst>
                <a:gd name="T0" fmla="*/ 0 w 564"/>
                <a:gd name="T1" fmla="*/ 17 h 279"/>
                <a:gd name="T2" fmla="*/ 564 w 564"/>
                <a:gd name="T3" fmla="*/ 279 h 279"/>
                <a:gd name="T4" fmla="*/ 564 w 564"/>
                <a:gd name="T5" fmla="*/ 268 h 279"/>
                <a:gd name="T6" fmla="*/ 0 w 564"/>
                <a:gd name="T7" fmla="*/ 0 h 279"/>
                <a:gd name="T8" fmla="*/ 0 w 564"/>
                <a:gd name="T9" fmla="*/ 17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4" h="279">
                  <a:moveTo>
                    <a:pt x="0" y="17"/>
                  </a:moveTo>
                  <a:lnTo>
                    <a:pt x="564" y="279"/>
                  </a:lnTo>
                  <a:lnTo>
                    <a:pt x="564" y="268"/>
                  </a:lnTo>
                  <a:lnTo>
                    <a:pt x="0" y="0"/>
                  </a:lnTo>
                  <a:lnTo>
                    <a:pt x="0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0" name="Freeform 150"/>
            <p:cNvSpPr/>
            <p:nvPr/>
          </p:nvSpPr>
          <p:spPr bwMode="auto">
            <a:xfrm>
              <a:off x="4461" y="899"/>
              <a:ext cx="592" cy="658"/>
            </a:xfrm>
            <a:custGeom>
              <a:avLst/>
              <a:gdLst>
                <a:gd name="T0" fmla="*/ 0 w 592"/>
                <a:gd name="T1" fmla="*/ 7 h 658"/>
                <a:gd name="T2" fmla="*/ 582 w 592"/>
                <a:gd name="T3" fmla="*/ 658 h 658"/>
                <a:gd name="T4" fmla="*/ 592 w 592"/>
                <a:gd name="T5" fmla="*/ 648 h 658"/>
                <a:gd name="T6" fmla="*/ 14 w 592"/>
                <a:gd name="T7" fmla="*/ 0 h 658"/>
                <a:gd name="T8" fmla="*/ 0 w 592"/>
                <a:gd name="T9" fmla="*/ 7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658">
                  <a:moveTo>
                    <a:pt x="0" y="7"/>
                  </a:moveTo>
                  <a:lnTo>
                    <a:pt x="582" y="658"/>
                  </a:lnTo>
                  <a:lnTo>
                    <a:pt x="592" y="648"/>
                  </a:lnTo>
                  <a:lnTo>
                    <a:pt x="14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1" name="Freeform 151"/>
            <p:cNvSpPr/>
            <p:nvPr/>
          </p:nvSpPr>
          <p:spPr bwMode="auto">
            <a:xfrm>
              <a:off x="4324" y="913"/>
              <a:ext cx="123" cy="795"/>
            </a:xfrm>
            <a:custGeom>
              <a:avLst/>
              <a:gdLst>
                <a:gd name="T0" fmla="*/ 111 w 123"/>
                <a:gd name="T1" fmla="*/ 0 h 795"/>
                <a:gd name="T2" fmla="*/ 0 w 123"/>
                <a:gd name="T3" fmla="*/ 795 h 795"/>
                <a:gd name="T4" fmla="*/ 16 w 123"/>
                <a:gd name="T5" fmla="*/ 795 h 795"/>
                <a:gd name="T6" fmla="*/ 123 w 123"/>
                <a:gd name="T7" fmla="*/ 0 h 795"/>
                <a:gd name="T8" fmla="*/ 111 w 123"/>
                <a:gd name="T9" fmla="*/ 0 h 7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795">
                  <a:moveTo>
                    <a:pt x="111" y="0"/>
                  </a:moveTo>
                  <a:lnTo>
                    <a:pt x="0" y="795"/>
                  </a:lnTo>
                  <a:lnTo>
                    <a:pt x="16" y="795"/>
                  </a:lnTo>
                  <a:lnTo>
                    <a:pt x="123" y="0"/>
                  </a:lnTo>
                  <a:lnTo>
                    <a:pt x="11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2" name="Freeform 152"/>
            <p:cNvSpPr/>
            <p:nvPr/>
          </p:nvSpPr>
          <p:spPr bwMode="auto">
            <a:xfrm>
              <a:off x="4345" y="1796"/>
              <a:ext cx="424" cy="485"/>
            </a:xfrm>
            <a:custGeom>
              <a:avLst/>
              <a:gdLst>
                <a:gd name="T0" fmla="*/ 0 w 424"/>
                <a:gd name="T1" fmla="*/ 5 h 485"/>
                <a:gd name="T2" fmla="*/ 410 w 424"/>
                <a:gd name="T3" fmla="*/ 485 h 485"/>
                <a:gd name="T4" fmla="*/ 424 w 424"/>
                <a:gd name="T5" fmla="*/ 478 h 485"/>
                <a:gd name="T6" fmla="*/ 14 w 424"/>
                <a:gd name="T7" fmla="*/ 0 h 485"/>
                <a:gd name="T8" fmla="*/ 0 w 424"/>
                <a:gd name="T9" fmla="*/ 5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4" h="485">
                  <a:moveTo>
                    <a:pt x="0" y="5"/>
                  </a:moveTo>
                  <a:lnTo>
                    <a:pt x="410" y="485"/>
                  </a:lnTo>
                  <a:lnTo>
                    <a:pt x="424" y="478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3" name="Freeform 153"/>
            <p:cNvSpPr/>
            <p:nvPr/>
          </p:nvSpPr>
          <p:spPr bwMode="auto">
            <a:xfrm>
              <a:off x="2477" y="2518"/>
              <a:ext cx="414" cy="308"/>
            </a:xfrm>
            <a:custGeom>
              <a:avLst/>
              <a:gdLst>
                <a:gd name="T0" fmla="*/ 0 w 414"/>
                <a:gd name="T1" fmla="*/ 7 h 308"/>
                <a:gd name="T2" fmla="*/ 402 w 414"/>
                <a:gd name="T3" fmla="*/ 308 h 308"/>
                <a:gd name="T4" fmla="*/ 414 w 414"/>
                <a:gd name="T5" fmla="*/ 299 h 308"/>
                <a:gd name="T6" fmla="*/ 9 w 414"/>
                <a:gd name="T7" fmla="*/ 0 h 308"/>
                <a:gd name="T8" fmla="*/ 0 w 414"/>
                <a:gd name="T9" fmla="*/ 7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4" h="308">
                  <a:moveTo>
                    <a:pt x="0" y="7"/>
                  </a:moveTo>
                  <a:lnTo>
                    <a:pt x="402" y="308"/>
                  </a:lnTo>
                  <a:lnTo>
                    <a:pt x="414" y="299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4" name="Freeform 154"/>
            <p:cNvSpPr/>
            <p:nvPr/>
          </p:nvSpPr>
          <p:spPr bwMode="auto">
            <a:xfrm>
              <a:off x="4994" y="1621"/>
              <a:ext cx="80" cy="885"/>
            </a:xfrm>
            <a:custGeom>
              <a:avLst/>
              <a:gdLst>
                <a:gd name="T0" fmla="*/ 73 w 80"/>
                <a:gd name="T1" fmla="*/ 0 h 885"/>
                <a:gd name="T2" fmla="*/ 0 w 80"/>
                <a:gd name="T3" fmla="*/ 885 h 885"/>
                <a:gd name="T4" fmla="*/ 9 w 80"/>
                <a:gd name="T5" fmla="*/ 885 h 885"/>
                <a:gd name="T6" fmla="*/ 80 w 80"/>
                <a:gd name="T7" fmla="*/ 0 h 885"/>
                <a:gd name="T8" fmla="*/ 73 w 80"/>
                <a:gd name="T9" fmla="*/ 0 h 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885">
                  <a:moveTo>
                    <a:pt x="73" y="0"/>
                  </a:moveTo>
                  <a:lnTo>
                    <a:pt x="0" y="885"/>
                  </a:lnTo>
                  <a:lnTo>
                    <a:pt x="9" y="885"/>
                  </a:lnTo>
                  <a:lnTo>
                    <a:pt x="80" y="0"/>
                  </a:lnTo>
                  <a:lnTo>
                    <a:pt x="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5" name="Freeform 155"/>
            <p:cNvSpPr/>
            <p:nvPr/>
          </p:nvSpPr>
          <p:spPr bwMode="auto">
            <a:xfrm>
              <a:off x="5022" y="2104"/>
              <a:ext cx="355" cy="412"/>
            </a:xfrm>
            <a:custGeom>
              <a:avLst/>
              <a:gdLst>
                <a:gd name="T0" fmla="*/ 0 w 355"/>
                <a:gd name="T1" fmla="*/ 405 h 412"/>
                <a:gd name="T2" fmla="*/ 344 w 355"/>
                <a:gd name="T3" fmla="*/ 0 h 412"/>
                <a:gd name="T4" fmla="*/ 355 w 355"/>
                <a:gd name="T5" fmla="*/ 7 h 412"/>
                <a:gd name="T6" fmla="*/ 10 w 355"/>
                <a:gd name="T7" fmla="*/ 412 h 412"/>
                <a:gd name="T8" fmla="*/ 0 w 355"/>
                <a:gd name="T9" fmla="*/ 405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5" h="412">
                  <a:moveTo>
                    <a:pt x="0" y="405"/>
                  </a:moveTo>
                  <a:lnTo>
                    <a:pt x="344" y="0"/>
                  </a:lnTo>
                  <a:lnTo>
                    <a:pt x="355" y="7"/>
                  </a:lnTo>
                  <a:lnTo>
                    <a:pt x="10" y="412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6" name="Freeform 156"/>
            <p:cNvSpPr/>
            <p:nvPr/>
          </p:nvSpPr>
          <p:spPr bwMode="auto">
            <a:xfrm>
              <a:off x="4788" y="2310"/>
              <a:ext cx="184" cy="213"/>
            </a:xfrm>
            <a:custGeom>
              <a:avLst/>
              <a:gdLst>
                <a:gd name="T0" fmla="*/ 0 w 184"/>
                <a:gd name="T1" fmla="*/ 7 h 213"/>
                <a:gd name="T2" fmla="*/ 177 w 184"/>
                <a:gd name="T3" fmla="*/ 213 h 213"/>
                <a:gd name="T4" fmla="*/ 184 w 184"/>
                <a:gd name="T5" fmla="*/ 201 h 213"/>
                <a:gd name="T6" fmla="*/ 12 w 184"/>
                <a:gd name="T7" fmla="*/ 0 h 213"/>
                <a:gd name="T8" fmla="*/ 0 w 184"/>
                <a:gd name="T9" fmla="*/ 7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4" h="213">
                  <a:moveTo>
                    <a:pt x="0" y="7"/>
                  </a:moveTo>
                  <a:lnTo>
                    <a:pt x="177" y="213"/>
                  </a:lnTo>
                  <a:lnTo>
                    <a:pt x="184" y="201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7" name="Freeform 157"/>
            <p:cNvSpPr/>
            <p:nvPr/>
          </p:nvSpPr>
          <p:spPr bwMode="auto">
            <a:xfrm>
              <a:off x="4729" y="2575"/>
              <a:ext cx="253" cy="414"/>
            </a:xfrm>
            <a:custGeom>
              <a:avLst/>
              <a:gdLst>
                <a:gd name="T0" fmla="*/ 246 w 253"/>
                <a:gd name="T1" fmla="*/ 0 h 414"/>
                <a:gd name="T2" fmla="*/ 0 w 253"/>
                <a:gd name="T3" fmla="*/ 398 h 414"/>
                <a:gd name="T4" fmla="*/ 0 w 253"/>
                <a:gd name="T5" fmla="*/ 414 h 414"/>
                <a:gd name="T6" fmla="*/ 253 w 253"/>
                <a:gd name="T7" fmla="*/ 10 h 414"/>
                <a:gd name="T8" fmla="*/ 246 w 253"/>
                <a:gd name="T9" fmla="*/ 0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3" h="414">
                  <a:moveTo>
                    <a:pt x="246" y="0"/>
                  </a:moveTo>
                  <a:lnTo>
                    <a:pt x="0" y="398"/>
                  </a:lnTo>
                  <a:lnTo>
                    <a:pt x="0" y="414"/>
                  </a:lnTo>
                  <a:lnTo>
                    <a:pt x="253" y="10"/>
                  </a:lnTo>
                  <a:lnTo>
                    <a:pt x="24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8" name="Freeform 158"/>
            <p:cNvSpPr/>
            <p:nvPr/>
          </p:nvSpPr>
          <p:spPr bwMode="auto">
            <a:xfrm>
              <a:off x="4018" y="2554"/>
              <a:ext cx="943" cy="324"/>
            </a:xfrm>
            <a:custGeom>
              <a:avLst/>
              <a:gdLst>
                <a:gd name="T0" fmla="*/ 0 w 943"/>
                <a:gd name="T1" fmla="*/ 312 h 324"/>
                <a:gd name="T2" fmla="*/ 943 w 943"/>
                <a:gd name="T3" fmla="*/ 0 h 324"/>
                <a:gd name="T4" fmla="*/ 943 w 943"/>
                <a:gd name="T5" fmla="*/ 14 h 324"/>
                <a:gd name="T6" fmla="*/ 0 w 943"/>
                <a:gd name="T7" fmla="*/ 324 h 324"/>
                <a:gd name="T8" fmla="*/ 0 w 943"/>
                <a:gd name="T9" fmla="*/ 312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3" h="324">
                  <a:moveTo>
                    <a:pt x="0" y="312"/>
                  </a:moveTo>
                  <a:lnTo>
                    <a:pt x="943" y="0"/>
                  </a:lnTo>
                  <a:lnTo>
                    <a:pt x="943" y="14"/>
                  </a:lnTo>
                  <a:lnTo>
                    <a:pt x="0" y="324"/>
                  </a:lnTo>
                  <a:lnTo>
                    <a:pt x="0" y="3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9" name="Freeform 159"/>
            <p:cNvSpPr/>
            <p:nvPr/>
          </p:nvSpPr>
          <p:spPr bwMode="auto">
            <a:xfrm>
              <a:off x="2938" y="2866"/>
              <a:ext cx="671" cy="607"/>
            </a:xfrm>
            <a:custGeom>
              <a:avLst/>
              <a:gdLst>
                <a:gd name="T0" fmla="*/ 0 w 671"/>
                <a:gd name="T1" fmla="*/ 7 h 607"/>
                <a:gd name="T2" fmla="*/ 661 w 671"/>
                <a:gd name="T3" fmla="*/ 607 h 607"/>
                <a:gd name="T4" fmla="*/ 671 w 671"/>
                <a:gd name="T5" fmla="*/ 607 h 607"/>
                <a:gd name="T6" fmla="*/ 12 w 671"/>
                <a:gd name="T7" fmla="*/ 0 h 607"/>
                <a:gd name="T8" fmla="*/ 0 w 671"/>
                <a:gd name="T9" fmla="*/ 7 h 6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1" h="607">
                  <a:moveTo>
                    <a:pt x="0" y="7"/>
                  </a:moveTo>
                  <a:lnTo>
                    <a:pt x="661" y="607"/>
                  </a:lnTo>
                  <a:lnTo>
                    <a:pt x="671" y="607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0" name="Freeform 160"/>
            <p:cNvSpPr/>
            <p:nvPr/>
          </p:nvSpPr>
          <p:spPr bwMode="auto">
            <a:xfrm>
              <a:off x="4546" y="3001"/>
              <a:ext cx="507" cy="299"/>
            </a:xfrm>
            <a:custGeom>
              <a:avLst/>
              <a:gdLst>
                <a:gd name="T0" fmla="*/ 0 w 507"/>
                <a:gd name="T1" fmla="*/ 292 h 299"/>
                <a:gd name="T2" fmla="*/ 500 w 507"/>
                <a:gd name="T3" fmla="*/ 0 h 299"/>
                <a:gd name="T4" fmla="*/ 507 w 507"/>
                <a:gd name="T5" fmla="*/ 12 h 299"/>
                <a:gd name="T6" fmla="*/ 5 w 507"/>
                <a:gd name="T7" fmla="*/ 299 h 299"/>
                <a:gd name="T8" fmla="*/ 0 w 507"/>
                <a:gd name="T9" fmla="*/ 292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99">
                  <a:moveTo>
                    <a:pt x="0" y="292"/>
                  </a:moveTo>
                  <a:lnTo>
                    <a:pt x="500" y="0"/>
                  </a:lnTo>
                  <a:lnTo>
                    <a:pt x="507" y="12"/>
                  </a:lnTo>
                  <a:lnTo>
                    <a:pt x="5" y="299"/>
                  </a:lnTo>
                  <a:lnTo>
                    <a:pt x="0" y="2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1" name="Freeform 161"/>
            <p:cNvSpPr/>
            <p:nvPr/>
          </p:nvSpPr>
          <p:spPr bwMode="auto">
            <a:xfrm>
              <a:off x="3658" y="3314"/>
              <a:ext cx="831" cy="187"/>
            </a:xfrm>
            <a:custGeom>
              <a:avLst/>
              <a:gdLst>
                <a:gd name="T0" fmla="*/ 0 w 831"/>
                <a:gd name="T1" fmla="*/ 173 h 187"/>
                <a:gd name="T2" fmla="*/ 831 w 831"/>
                <a:gd name="T3" fmla="*/ 0 h 187"/>
                <a:gd name="T4" fmla="*/ 831 w 831"/>
                <a:gd name="T5" fmla="*/ 12 h 187"/>
                <a:gd name="T6" fmla="*/ 10 w 831"/>
                <a:gd name="T7" fmla="*/ 187 h 187"/>
                <a:gd name="T8" fmla="*/ 0 w 831"/>
                <a:gd name="T9" fmla="*/ 173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1" h="187">
                  <a:moveTo>
                    <a:pt x="0" y="173"/>
                  </a:moveTo>
                  <a:lnTo>
                    <a:pt x="831" y="0"/>
                  </a:lnTo>
                  <a:lnTo>
                    <a:pt x="831" y="12"/>
                  </a:lnTo>
                  <a:lnTo>
                    <a:pt x="10" y="187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2" name="Oval 162"/>
            <p:cNvSpPr>
              <a:spLocks noChangeArrowheads="1"/>
            </p:cNvSpPr>
            <p:nvPr/>
          </p:nvSpPr>
          <p:spPr bwMode="auto">
            <a:xfrm>
              <a:off x="5107" y="1699"/>
              <a:ext cx="67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3" name="Freeform 163"/>
            <p:cNvSpPr/>
            <p:nvPr/>
          </p:nvSpPr>
          <p:spPr bwMode="auto">
            <a:xfrm>
              <a:off x="2640" y="1140"/>
              <a:ext cx="746" cy="644"/>
            </a:xfrm>
            <a:custGeom>
              <a:avLst/>
              <a:gdLst>
                <a:gd name="T0" fmla="*/ 0 w 746"/>
                <a:gd name="T1" fmla="*/ 635 h 644"/>
                <a:gd name="T2" fmla="*/ 739 w 746"/>
                <a:gd name="T3" fmla="*/ 0 h 644"/>
                <a:gd name="T4" fmla="*/ 746 w 746"/>
                <a:gd name="T5" fmla="*/ 10 h 644"/>
                <a:gd name="T6" fmla="*/ 12 w 746"/>
                <a:gd name="T7" fmla="*/ 644 h 644"/>
                <a:gd name="T8" fmla="*/ 0 w 746"/>
                <a:gd name="T9" fmla="*/ 635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6" h="644">
                  <a:moveTo>
                    <a:pt x="0" y="635"/>
                  </a:moveTo>
                  <a:lnTo>
                    <a:pt x="739" y="0"/>
                  </a:lnTo>
                  <a:lnTo>
                    <a:pt x="746" y="10"/>
                  </a:lnTo>
                  <a:lnTo>
                    <a:pt x="12" y="644"/>
                  </a:lnTo>
                  <a:lnTo>
                    <a:pt x="0" y="6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4" name="Freeform 164"/>
            <p:cNvSpPr/>
            <p:nvPr/>
          </p:nvSpPr>
          <p:spPr bwMode="auto">
            <a:xfrm>
              <a:off x="2612" y="1839"/>
              <a:ext cx="298" cy="966"/>
            </a:xfrm>
            <a:custGeom>
              <a:avLst/>
              <a:gdLst>
                <a:gd name="T0" fmla="*/ 0 w 298"/>
                <a:gd name="T1" fmla="*/ 7 h 966"/>
                <a:gd name="T2" fmla="*/ 286 w 298"/>
                <a:gd name="T3" fmla="*/ 966 h 966"/>
                <a:gd name="T4" fmla="*/ 298 w 298"/>
                <a:gd name="T5" fmla="*/ 959 h 966"/>
                <a:gd name="T6" fmla="*/ 11 w 298"/>
                <a:gd name="T7" fmla="*/ 0 h 966"/>
                <a:gd name="T8" fmla="*/ 0 w 298"/>
                <a:gd name="T9" fmla="*/ 7 h 9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966">
                  <a:moveTo>
                    <a:pt x="0" y="7"/>
                  </a:moveTo>
                  <a:lnTo>
                    <a:pt x="286" y="966"/>
                  </a:lnTo>
                  <a:lnTo>
                    <a:pt x="298" y="959"/>
                  </a:lnTo>
                  <a:lnTo>
                    <a:pt x="11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5" name="Freeform 165"/>
            <p:cNvSpPr/>
            <p:nvPr/>
          </p:nvSpPr>
          <p:spPr bwMode="auto">
            <a:xfrm>
              <a:off x="3983" y="2116"/>
              <a:ext cx="232" cy="720"/>
            </a:xfrm>
            <a:custGeom>
              <a:avLst/>
              <a:gdLst>
                <a:gd name="T0" fmla="*/ 222 w 232"/>
                <a:gd name="T1" fmla="*/ 0 h 720"/>
                <a:gd name="T2" fmla="*/ 0 w 232"/>
                <a:gd name="T3" fmla="*/ 720 h 720"/>
                <a:gd name="T4" fmla="*/ 12 w 232"/>
                <a:gd name="T5" fmla="*/ 720 h 720"/>
                <a:gd name="T6" fmla="*/ 232 w 232"/>
                <a:gd name="T7" fmla="*/ 7 h 720"/>
                <a:gd name="T8" fmla="*/ 222 w 232"/>
                <a:gd name="T9" fmla="*/ 0 h 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2" h="720">
                  <a:moveTo>
                    <a:pt x="222" y="0"/>
                  </a:moveTo>
                  <a:lnTo>
                    <a:pt x="0" y="720"/>
                  </a:lnTo>
                  <a:lnTo>
                    <a:pt x="12" y="720"/>
                  </a:lnTo>
                  <a:lnTo>
                    <a:pt x="232" y="7"/>
                  </a:lnTo>
                  <a:lnTo>
                    <a:pt x="22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6" name="Freeform 166"/>
            <p:cNvSpPr/>
            <p:nvPr/>
          </p:nvSpPr>
          <p:spPr bwMode="auto">
            <a:xfrm>
              <a:off x="2896" y="1003"/>
              <a:ext cx="478" cy="118"/>
            </a:xfrm>
            <a:custGeom>
              <a:avLst/>
              <a:gdLst>
                <a:gd name="T0" fmla="*/ 0 w 478"/>
                <a:gd name="T1" fmla="*/ 14 h 118"/>
                <a:gd name="T2" fmla="*/ 478 w 478"/>
                <a:gd name="T3" fmla="*/ 118 h 118"/>
                <a:gd name="T4" fmla="*/ 478 w 478"/>
                <a:gd name="T5" fmla="*/ 104 h 118"/>
                <a:gd name="T6" fmla="*/ 7 w 478"/>
                <a:gd name="T7" fmla="*/ 0 h 118"/>
                <a:gd name="T8" fmla="*/ 0 w 478"/>
                <a:gd name="T9" fmla="*/ 14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118">
                  <a:moveTo>
                    <a:pt x="0" y="14"/>
                  </a:moveTo>
                  <a:lnTo>
                    <a:pt x="478" y="118"/>
                  </a:lnTo>
                  <a:lnTo>
                    <a:pt x="478" y="104"/>
                  </a:lnTo>
                  <a:lnTo>
                    <a:pt x="7" y="0"/>
                  </a:lnTo>
                  <a:lnTo>
                    <a:pt x="0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7" name="Freeform 167"/>
            <p:cNvSpPr/>
            <p:nvPr/>
          </p:nvSpPr>
          <p:spPr bwMode="auto">
            <a:xfrm>
              <a:off x="4366" y="1592"/>
              <a:ext cx="689" cy="164"/>
            </a:xfrm>
            <a:custGeom>
              <a:avLst/>
              <a:gdLst>
                <a:gd name="T0" fmla="*/ 0 w 689"/>
                <a:gd name="T1" fmla="*/ 152 h 164"/>
                <a:gd name="T2" fmla="*/ 682 w 689"/>
                <a:gd name="T3" fmla="*/ 0 h 164"/>
                <a:gd name="T4" fmla="*/ 689 w 689"/>
                <a:gd name="T5" fmla="*/ 12 h 164"/>
                <a:gd name="T6" fmla="*/ 0 w 689"/>
                <a:gd name="T7" fmla="*/ 164 h 164"/>
                <a:gd name="T8" fmla="*/ 0 w 689"/>
                <a:gd name="T9" fmla="*/ 152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164">
                  <a:moveTo>
                    <a:pt x="0" y="152"/>
                  </a:moveTo>
                  <a:lnTo>
                    <a:pt x="682" y="0"/>
                  </a:lnTo>
                  <a:lnTo>
                    <a:pt x="689" y="12"/>
                  </a:lnTo>
                  <a:lnTo>
                    <a:pt x="0" y="164"/>
                  </a:lnTo>
                  <a:lnTo>
                    <a:pt x="0" y="1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8" name="Freeform 168"/>
            <p:cNvSpPr/>
            <p:nvPr/>
          </p:nvSpPr>
          <p:spPr bwMode="auto">
            <a:xfrm>
              <a:off x="3995" y="2899"/>
              <a:ext cx="499" cy="396"/>
            </a:xfrm>
            <a:custGeom>
              <a:avLst/>
              <a:gdLst>
                <a:gd name="T0" fmla="*/ 0 w 499"/>
                <a:gd name="T1" fmla="*/ 5 h 396"/>
                <a:gd name="T2" fmla="*/ 499 w 499"/>
                <a:gd name="T3" fmla="*/ 396 h 396"/>
                <a:gd name="T4" fmla="*/ 499 w 499"/>
                <a:gd name="T5" fmla="*/ 384 h 396"/>
                <a:gd name="T6" fmla="*/ 14 w 499"/>
                <a:gd name="T7" fmla="*/ 0 h 396"/>
                <a:gd name="T8" fmla="*/ 0 w 499"/>
                <a:gd name="T9" fmla="*/ 5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9" h="396">
                  <a:moveTo>
                    <a:pt x="0" y="5"/>
                  </a:moveTo>
                  <a:lnTo>
                    <a:pt x="499" y="396"/>
                  </a:lnTo>
                  <a:lnTo>
                    <a:pt x="499" y="384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9" name="Freeform 169"/>
            <p:cNvSpPr/>
            <p:nvPr/>
          </p:nvSpPr>
          <p:spPr bwMode="auto">
            <a:xfrm>
              <a:off x="3651" y="2918"/>
              <a:ext cx="306" cy="547"/>
            </a:xfrm>
            <a:custGeom>
              <a:avLst/>
              <a:gdLst>
                <a:gd name="T0" fmla="*/ 0 w 306"/>
                <a:gd name="T1" fmla="*/ 540 h 547"/>
                <a:gd name="T2" fmla="*/ 294 w 306"/>
                <a:gd name="T3" fmla="*/ 0 h 547"/>
                <a:gd name="T4" fmla="*/ 306 w 306"/>
                <a:gd name="T5" fmla="*/ 0 h 547"/>
                <a:gd name="T6" fmla="*/ 10 w 306"/>
                <a:gd name="T7" fmla="*/ 547 h 547"/>
                <a:gd name="T8" fmla="*/ 0 w 306"/>
                <a:gd name="T9" fmla="*/ 540 h 5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6" h="547">
                  <a:moveTo>
                    <a:pt x="0" y="540"/>
                  </a:moveTo>
                  <a:lnTo>
                    <a:pt x="294" y="0"/>
                  </a:lnTo>
                  <a:lnTo>
                    <a:pt x="306" y="0"/>
                  </a:lnTo>
                  <a:lnTo>
                    <a:pt x="10" y="547"/>
                  </a:lnTo>
                  <a:lnTo>
                    <a:pt x="0" y="5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0" name="Rectangle 170"/>
            <p:cNvSpPr>
              <a:spLocks noChangeArrowheads="1"/>
            </p:cNvSpPr>
            <p:nvPr/>
          </p:nvSpPr>
          <p:spPr bwMode="auto">
            <a:xfrm>
              <a:off x="2910" y="2881"/>
              <a:ext cx="9" cy="30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1" name="Freeform 171"/>
            <p:cNvSpPr/>
            <p:nvPr/>
          </p:nvSpPr>
          <p:spPr bwMode="auto">
            <a:xfrm>
              <a:off x="3334" y="2109"/>
              <a:ext cx="611" cy="741"/>
            </a:xfrm>
            <a:custGeom>
              <a:avLst/>
              <a:gdLst>
                <a:gd name="T0" fmla="*/ 0 w 611"/>
                <a:gd name="T1" fmla="*/ 7 h 741"/>
                <a:gd name="T2" fmla="*/ 599 w 611"/>
                <a:gd name="T3" fmla="*/ 741 h 741"/>
                <a:gd name="T4" fmla="*/ 611 w 611"/>
                <a:gd name="T5" fmla="*/ 736 h 741"/>
                <a:gd name="T6" fmla="*/ 12 w 611"/>
                <a:gd name="T7" fmla="*/ 0 h 741"/>
                <a:gd name="T8" fmla="*/ 0 w 611"/>
                <a:gd name="T9" fmla="*/ 7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741">
                  <a:moveTo>
                    <a:pt x="0" y="7"/>
                  </a:moveTo>
                  <a:lnTo>
                    <a:pt x="599" y="741"/>
                  </a:lnTo>
                  <a:lnTo>
                    <a:pt x="611" y="736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526" name="TextBox 76">
            <a:extLst>
              <a:ext uri="{FF2B5EF4-FFF2-40B4-BE49-F238E27FC236}">
                <a16:creationId xmlns:a16="http://schemas.microsoft.com/office/drawing/2014/main" id="{227D35C8-A03F-4E8D-8213-9F6DBD150A5D}"/>
              </a:ext>
            </a:extLst>
          </p:cNvPr>
          <p:cNvSpPr txBox="1"/>
          <p:nvPr/>
        </p:nvSpPr>
        <p:spPr>
          <a:xfrm>
            <a:off x="5490705" y="219018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数学模型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7" name="文本框 526">
            <a:extLst>
              <a:ext uri="{FF2B5EF4-FFF2-40B4-BE49-F238E27FC236}">
                <a16:creationId xmlns:a16="http://schemas.microsoft.com/office/drawing/2014/main" id="{65E94CA4-8264-494F-971E-C0C3C5A4DA32}"/>
              </a:ext>
            </a:extLst>
          </p:cNvPr>
          <p:cNvSpPr txBox="1"/>
          <p:nvPr/>
        </p:nvSpPr>
        <p:spPr>
          <a:xfrm>
            <a:off x="4498003" y="531991"/>
            <a:ext cx="3195994" cy="2819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前馈神经网络</a:t>
            </a:r>
            <a:endParaRPr lang="en-US" altLang="zh-CN" sz="105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28" name="组合 527">
            <a:extLst>
              <a:ext uri="{FF2B5EF4-FFF2-40B4-BE49-F238E27FC236}">
                <a16:creationId xmlns:a16="http://schemas.microsoft.com/office/drawing/2014/main" id="{FB66C0C8-264B-4A75-9494-B04C4B93D363}"/>
              </a:ext>
            </a:extLst>
          </p:cNvPr>
          <p:cNvGrpSpPr/>
          <p:nvPr/>
        </p:nvGrpSpPr>
        <p:grpSpPr>
          <a:xfrm>
            <a:off x="5855851" y="833240"/>
            <a:ext cx="480299" cy="105326"/>
            <a:chOff x="8818080" y="2020666"/>
            <a:chExt cx="636007" cy="0"/>
          </a:xfrm>
        </p:grpSpPr>
        <p:cxnSp>
          <p:nvCxnSpPr>
            <p:cNvPr id="530" name="直接连接符 529">
              <a:extLst>
                <a:ext uri="{FF2B5EF4-FFF2-40B4-BE49-F238E27FC236}">
                  <a16:creationId xmlns:a16="http://schemas.microsoft.com/office/drawing/2014/main" id="{21D4BF5D-2C91-4A19-896F-AE946BC7FB76}"/>
                </a:ext>
              </a:extLst>
            </p:cNvPr>
            <p:cNvCxnSpPr/>
            <p:nvPr/>
          </p:nvCxnSpPr>
          <p:spPr>
            <a:xfrm>
              <a:off x="8818080" y="2020666"/>
              <a:ext cx="175500" cy="0"/>
            </a:xfrm>
            <a:prstGeom prst="line">
              <a:avLst/>
            </a:prstGeom>
            <a:ln w="25400">
              <a:solidFill>
                <a:srgbClr val="F6A2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1" name="直接连接符 530">
              <a:extLst>
                <a:ext uri="{FF2B5EF4-FFF2-40B4-BE49-F238E27FC236}">
                  <a16:creationId xmlns:a16="http://schemas.microsoft.com/office/drawing/2014/main" id="{12A04D9E-7AE9-4504-89ED-15389616EA20}"/>
                </a:ext>
              </a:extLst>
            </p:cNvPr>
            <p:cNvCxnSpPr/>
            <p:nvPr/>
          </p:nvCxnSpPr>
          <p:spPr>
            <a:xfrm>
              <a:off x="9048334" y="2020666"/>
              <a:ext cx="175500" cy="0"/>
            </a:xfrm>
            <a:prstGeom prst="line">
              <a:avLst/>
            </a:prstGeom>
            <a:ln w="25400">
              <a:solidFill>
                <a:srgbClr val="248C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2" name="直接连接符 531">
              <a:extLst>
                <a:ext uri="{FF2B5EF4-FFF2-40B4-BE49-F238E27FC236}">
                  <a16:creationId xmlns:a16="http://schemas.microsoft.com/office/drawing/2014/main" id="{35104CDD-349B-40C0-9598-881CA242C9C1}"/>
                </a:ext>
              </a:extLst>
            </p:cNvPr>
            <p:cNvCxnSpPr/>
            <p:nvPr/>
          </p:nvCxnSpPr>
          <p:spPr>
            <a:xfrm>
              <a:off x="9278587" y="2020666"/>
              <a:ext cx="175500" cy="0"/>
            </a:xfrm>
            <a:prstGeom prst="line">
              <a:avLst/>
            </a:prstGeom>
            <a:ln w="25400">
              <a:solidFill>
                <a:srgbClr val="F6A2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18" name="矩形 517">
                <a:extLst>
                  <a:ext uri="{FF2B5EF4-FFF2-40B4-BE49-F238E27FC236}">
                    <a16:creationId xmlns:a16="http://schemas.microsoft.com/office/drawing/2014/main" id="{8F692627-2CB1-4825-B91B-259811B8E498}"/>
                  </a:ext>
                </a:extLst>
              </p:cNvPr>
              <p:cNvSpPr/>
              <p:nvPr/>
            </p:nvSpPr>
            <p:spPr>
              <a:xfrm>
                <a:off x="501386" y="1368080"/>
                <a:ext cx="4288353" cy="1323439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>
                  <a:spcBef>
                    <a:spcPct val="0"/>
                  </a:spcBef>
                </a:pPr>
                <a:r>
                  <a:rPr lang="zh-CN" altLang="en-US" sz="4000" b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mbria Math" panose="02040503050406030204" pitchFamily="18" charset="0"/>
                    <a:ea typeface="微软雅黑" panose="020B0503020204020204" pitchFamily="34" charset="-122"/>
                  </a:rPr>
                  <a:t>对于前馈神经网络</a:t>
                </a:r>
                <a:endParaRPr lang="en-US" altLang="zh-CN" sz="4000" b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mbria Math" panose="02040503050406030204" pitchFamily="18" charset="0"/>
                  <a:ea typeface="微软雅黑" panose="020B0503020204020204" pitchFamily="34" charset="-122"/>
                </a:endParaRPr>
              </a:p>
              <a:p>
                <a:pPr algn="ctr">
                  <a:spcBef>
                    <a:spcPct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altLang="zh-CN" sz="40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accPr>
                        <m:e>
                          <m:r>
                            <a:rPr lang="en-US" altLang="zh-CN" sz="40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𝑦</m:t>
                          </m:r>
                        </m:e>
                      </m:acc>
                      <m:r>
                        <a:rPr lang="en-US" altLang="zh-CN" sz="40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r>
                        <a:rPr lang="en-US" altLang="zh-CN" sz="40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𝑓</m:t>
                      </m:r>
                      <m:r>
                        <a:rPr lang="en-US" altLang="zh-CN" sz="40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US" altLang="zh-CN" sz="40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accPr>
                        <m:e>
                          <m:r>
                            <a:rPr lang="en-US" altLang="zh-CN" sz="40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𝑥</m:t>
                          </m:r>
                        </m:e>
                      </m:acc>
                      <m:r>
                        <a:rPr lang="en-US" altLang="zh-CN" sz="40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)</m:t>
                      </m:r>
                    </m:oMath>
                  </m:oMathPara>
                </a14:m>
                <a:endParaRPr lang="en-US" altLang="zh-CN" sz="4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518" name="矩形 517">
                <a:extLst>
                  <a:ext uri="{FF2B5EF4-FFF2-40B4-BE49-F238E27FC236}">
                    <a16:creationId xmlns:a16="http://schemas.microsoft.com/office/drawing/2014/main" id="{8F692627-2CB1-4825-B91B-259811B8E4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386" y="1368080"/>
                <a:ext cx="4288353" cy="1323439"/>
              </a:xfrm>
              <a:prstGeom prst="rect">
                <a:avLst/>
              </a:prstGeom>
              <a:blipFill>
                <a:blip r:embed="rId3"/>
                <a:stretch>
                  <a:fillRect l="-4403" t="-8257" r="-42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椭圆 1">
            <a:extLst>
              <a:ext uri="{FF2B5EF4-FFF2-40B4-BE49-F238E27FC236}">
                <a16:creationId xmlns:a16="http://schemas.microsoft.com/office/drawing/2014/main" id="{CD0D1E9E-0152-44DF-B895-8A19E3FF414C}"/>
              </a:ext>
            </a:extLst>
          </p:cNvPr>
          <p:cNvSpPr/>
          <p:nvPr/>
        </p:nvSpPr>
        <p:spPr>
          <a:xfrm>
            <a:off x="8504804" y="2034761"/>
            <a:ext cx="336885" cy="336885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20" name="椭圆 519">
            <a:extLst>
              <a:ext uri="{FF2B5EF4-FFF2-40B4-BE49-F238E27FC236}">
                <a16:creationId xmlns:a16="http://schemas.microsoft.com/office/drawing/2014/main" id="{C0650353-C6CE-40DE-B8DD-39712BB7E53F}"/>
              </a:ext>
            </a:extLst>
          </p:cNvPr>
          <p:cNvSpPr/>
          <p:nvPr/>
        </p:nvSpPr>
        <p:spPr>
          <a:xfrm>
            <a:off x="8504804" y="2528038"/>
            <a:ext cx="336885" cy="336885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21" name="椭圆 520">
            <a:extLst>
              <a:ext uri="{FF2B5EF4-FFF2-40B4-BE49-F238E27FC236}">
                <a16:creationId xmlns:a16="http://schemas.microsoft.com/office/drawing/2014/main" id="{3D3A5737-D057-46FE-A99F-1E2E56D74984}"/>
              </a:ext>
            </a:extLst>
          </p:cNvPr>
          <p:cNvSpPr/>
          <p:nvPr/>
        </p:nvSpPr>
        <p:spPr>
          <a:xfrm>
            <a:off x="8504804" y="3021315"/>
            <a:ext cx="336885" cy="336885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23" name="椭圆 522">
            <a:extLst>
              <a:ext uri="{FF2B5EF4-FFF2-40B4-BE49-F238E27FC236}">
                <a16:creationId xmlns:a16="http://schemas.microsoft.com/office/drawing/2014/main" id="{A9C61624-C1CF-4E2C-8D8F-64B32DCB9814}"/>
              </a:ext>
            </a:extLst>
          </p:cNvPr>
          <p:cNvSpPr/>
          <p:nvPr/>
        </p:nvSpPr>
        <p:spPr>
          <a:xfrm>
            <a:off x="8504804" y="3515067"/>
            <a:ext cx="336885" cy="336885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24" name="椭圆 523">
            <a:extLst>
              <a:ext uri="{FF2B5EF4-FFF2-40B4-BE49-F238E27FC236}">
                <a16:creationId xmlns:a16="http://schemas.microsoft.com/office/drawing/2014/main" id="{E875E2A1-6D58-44B8-94F3-45C189C9B1B1}"/>
              </a:ext>
            </a:extLst>
          </p:cNvPr>
          <p:cNvSpPr/>
          <p:nvPr/>
        </p:nvSpPr>
        <p:spPr>
          <a:xfrm>
            <a:off x="8504804" y="4008344"/>
            <a:ext cx="336885" cy="336885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25" name="椭圆 524">
            <a:extLst>
              <a:ext uri="{FF2B5EF4-FFF2-40B4-BE49-F238E27FC236}">
                <a16:creationId xmlns:a16="http://schemas.microsoft.com/office/drawing/2014/main" id="{0083A4C5-1910-4BDF-8E3C-15E74DAE8996}"/>
              </a:ext>
            </a:extLst>
          </p:cNvPr>
          <p:cNvSpPr/>
          <p:nvPr/>
        </p:nvSpPr>
        <p:spPr>
          <a:xfrm>
            <a:off x="8504804" y="4501621"/>
            <a:ext cx="336885" cy="336885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29" name="椭圆 528">
            <a:extLst>
              <a:ext uri="{FF2B5EF4-FFF2-40B4-BE49-F238E27FC236}">
                <a16:creationId xmlns:a16="http://schemas.microsoft.com/office/drawing/2014/main" id="{24E0B91E-CFE7-4A07-AA26-1F16E349C037}"/>
              </a:ext>
            </a:extLst>
          </p:cNvPr>
          <p:cNvSpPr/>
          <p:nvPr/>
        </p:nvSpPr>
        <p:spPr>
          <a:xfrm>
            <a:off x="10293499" y="3178182"/>
            <a:ext cx="336885" cy="336885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33" name="椭圆 532">
            <a:extLst>
              <a:ext uri="{FF2B5EF4-FFF2-40B4-BE49-F238E27FC236}">
                <a16:creationId xmlns:a16="http://schemas.microsoft.com/office/drawing/2014/main" id="{531AC0EE-D10D-49AE-B732-F4CCE8870E07}"/>
              </a:ext>
            </a:extLst>
          </p:cNvPr>
          <p:cNvSpPr/>
          <p:nvPr/>
        </p:nvSpPr>
        <p:spPr>
          <a:xfrm>
            <a:off x="11745309" y="3175066"/>
            <a:ext cx="336885" cy="336885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E1C1B264-5B30-4CCE-9545-4DF03C203DCE}"/>
              </a:ext>
            </a:extLst>
          </p:cNvPr>
          <p:cNvCxnSpPr>
            <a:cxnSpLocks/>
            <a:stCxn id="2" idx="6"/>
            <a:endCxn id="529" idx="2"/>
          </p:cNvCxnSpPr>
          <p:nvPr/>
        </p:nvCxnSpPr>
        <p:spPr>
          <a:xfrm>
            <a:off x="8841689" y="2203204"/>
            <a:ext cx="1451810" cy="1143421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A02D52A2-A3B5-4158-B3CD-980A4BCC61F5}"/>
              </a:ext>
            </a:extLst>
          </p:cNvPr>
          <p:cNvCxnSpPr>
            <a:stCxn id="520" idx="6"/>
            <a:endCxn id="529" idx="2"/>
          </p:cNvCxnSpPr>
          <p:nvPr/>
        </p:nvCxnSpPr>
        <p:spPr>
          <a:xfrm>
            <a:off x="8841689" y="2696481"/>
            <a:ext cx="1451810" cy="650144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9B66F596-D743-4C7A-9219-1D793D1D6C74}"/>
              </a:ext>
            </a:extLst>
          </p:cNvPr>
          <p:cNvCxnSpPr>
            <a:stCxn id="521" idx="6"/>
            <a:endCxn id="529" idx="2"/>
          </p:cNvCxnSpPr>
          <p:nvPr/>
        </p:nvCxnSpPr>
        <p:spPr>
          <a:xfrm>
            <a:off x="8841689" y="3189758"/>
            <a:ext cx="1451810" cy="156867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C5084308-08E8-4D1D-A97D-DF8E660A61AA}"/>
              </a:ext>
            </a:extLst>
          </p:cNvPr>
          <p:cNvCxnSpPr>
            <a:stCxn id="523" idx="6"/>
            <a:endCxn id="529" idx="2"/>
          </p:cNvCxnSpPr>
          <p:nvPr/>
        </p:nvCxnSpPr>
        <p:spPr>
          <a:xfrm flipV="1">
            <a:off x="8841689" y="3346625"/>
            <a:ext cx="1451810" cy="336885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2A461A99-4B54-4E55-9BD9-F6C08D8E8915}"/>
              </a:ext>
            </a:extLst>
          </p:cNvPr>
          <p:cNvCxnSpPr>
            <a:stCxn id="524" idx="6"/>
            <a:endCxn id="529" idx="2"/>
          </p:cNvCxnSpPr>
          <p:nvPr/>
        </p:nvCxnSpPr>
        <p:spPr>
          <a:xfrm flipV="1">
            <a:off x="8841689" y="3346625"/>
            <a:ext cx="1451810" cy="83016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56E1710D-E64D-4D15-A08C-13A8AE2E2261}"/>
              </a:ext>
            </a:extLst>
          </p:cNvPr>
          <p:cNvCxnSpPr>
            <a:stCxn id="525" idx="6"/>
            <a:endCxn id="529" idx="2"/>
          </p:cNvCxnSpPr>
          <p:nvPr/>
        </p:nvCxnSpPr>
        <p:spPr>
          <a:xfrm flipV="1">
            <a:off x="8841689" y="3346625"/>
            <a:ext cx="1451810" cy="1323439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07193C85-F67B-4637-A35F-5AF77974E92A}"/>
              </a:ext>
            </a:extLst>
          </p:cNvPr>
          <p:cNvCxnSpPr>
            <a:stCxn id="529" idx="6"/>
            <a:endCxn id="533" idx="2"/>
          </p:cNvCxnSpPr>
          <p:nvPr/>
        </p:nvCxnSpPr>
        <p:spPr>
          <a:xfrm flipV="1">
            <a:off x="10630384" y="3343509"/>
            <a:ext cx="1114925" cy="31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流程图: 或者 18">
            <a:extLst>
              <a:ext uri="{FF2B5EF4-FFF2-40B4-BE49-F238E27FC236}">
                <a16:creationId xmlns:a16="http://schemas.microsoft.com/office/drawing/2014/main" id="{8634CAC0-CE11-406B-9084-42A86EF0BEBC}"/>
              </a:ext>
            </a:extLst>
          </p:cNvPr>
          <p:cNvSpPr/>
          <p:nvPr/>
        </p:nvSpPr>
        <p:spPr>
          <a:xfrm>
            <a:off x="10293499" y="2839082"/>
            <a:ext cx="246401" cy="246401"/>
          </a:xfrm>
          <a:prstGeom prst="flowChartOr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0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4" name="TextBox 76">
                <a:extLst>
                  <a:ext uri="{FF2B5EF4-FFF2-40B4-BE49-F238E27FC236}">
                    <a16:creationId xmlns:a16="http://schemas.microsoft.com/office/drawing/2014/main" id="{63CDC134-035A-4519-9633-E05EB915E364}"/>
                  </a:ext>
                </a:extLst>
              </p:cNvPr>
              <p:cNvSpPr txBox="1"/>
              <p:nvPr/>
            </p:nvSpPr>
            <p:spPr>
              <a:xfrm>
                <a:off x="10552154" y="2962282"/>
                <a:ext cx="1271383" cy="369332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𝑓</m:t>
                      </m:r>
                      <m:r>
                        <a:rPr lang="en-US" altLang="zh-CN" b="0" i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(∙)</m:t>
                      </m:r>
                    </m:oMath>
                  </m:oMathPara>
                </a14:m>
                <a:endParaRPr lang="en-US" altLang="zh-CN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534" name="TextBox 76">
                <a:extLst>
                  <a:ext uri="{FF2B5EF4-FFF2-40B4-BE49-F238E27FC236}">
                    <a16:creationId xmlns:a16="http://schemas.microsoft.com/office/drawing/2014/main" id="{63CDC134-035A-4519-9633-E05EB915E3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2154" y="2962282"/>
                <a:ext cx="1271383" cy="369332"/>
              </a:xfrm>
              <a:prstGeom prst="rect">
                <a:avLst/>
              </a:prstGeom>
              <a:blipFill>
                <a:blip r:embed="rId4"/>
                <a:stretch>
                  <a:fillRect b="-13115"/>
                </a:stretch>
              </a:blipFill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8" name="TextBox 76">
                <a:extLst>
                  <a:ext uri="{FF2B5EF4-FFF2-40B4-BE49-F238E27FC236}">
                    <a16:creationId xmlns:a16="http://schemas.microsoft.com/office/drawing/2014/main" id="{3FE7AD4E-99FB-4085-8BE7-C8BF69EBF59B}"/>
                  </a:ext>
                </a:extLst>
              </p:cNvPr>
              <p:cNvSpPr txBox="1"/>
              <p:nvPr/>
            </p:nvSpPr>
            <p:spPr>
              <a:xfrm>
                <a:off x="11278059" y="3498843"/>
                <a:ext cx="1271383" cy="369332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𝑦</m:t>
                      </m:r>
                    </m:oMath>
                  </m:oMathPara>
                </a14:m>
                <a:endParaRPr lang="en-US" altLang="zh-CN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538" name="TextBox 76">
                <a:extLst>
                  <a:ext uri="{FF2B5EF4-FFF2-40B4-BE49-F238E27FC236}">
                    <a16:creationId xmlns:a16="http://schemas.microsoft.com/office/drawing/2014/main" id="{3FE7AD4E-99FB-4085-8BE7-C8BF69EBF5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78059" y="3498843"/>
                <a:ext cx="1271383" cy="369332"/>
              </a:xfrm>
              <a:prstGeom prst="rect">
                <a:avLst/>
              </a:prstGeom>
              <a:blipFill>
                <a:blip r:embed="rId5"/>
                <a:stretch>
                  <a:fillRect b="-6557"/>
                </a:stretch>
              </a:blipFill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9" name="TextBox 76">
                <a:extLst>
                  <a:ext uri="{FF2B5EF4-FFF2-40B4-BE49-F238E27FC236}">
                    <a16:creationId xmlns:a16="http://schemas.microsoft.com/office/drawing/2014/main" id="{20AA9903-7255-43FA-A764-9DD9183A042C}"/>
                  </a:ext>
                </a:extLst>
              </p:cNvPr>
              <p:cNvSpPr txBox="1"/>
              <p:nvPr/>
            </p:nvSpPr>
            <p:spPr>
              <a:xfrm>
                <a:off x="8037554" y="4809751"/>
                <a:ext cx="1271383" cy="370294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𝑥</m:t>
                      </m:r>
                    </m:oMath>
                  </m:oMathPara>
                </a14:m>
                <a:endParaRPr lang="en-US" altLang="zh-CN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549" name="TextBox 76">
                <a:extLst>
                  <a:ext uri="{FF2B5EF4-FFF2-40B4-BE49-F238E27FC236}">
                    <a16:creationId xmlns:a16="http://schemas.microsoft.com/office/drawing/2014/main" id="{20AA9903-7255-43FA-A764-9DD9183A04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7554" y="4809751"/>
                <a:ext cx="1271383" cy="37029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0" name="TextBox 76">
                <a:extLst>
                  <a:ext uri="{FF2B5EF4-FFF2-40B4-BE49-F238E27FC236}">
                    <a16:creationId xmlns:a16="http://schemas.microsoft.com/office/drawing/2014/main" id="{10829640-B353-4677-BB8F-F507038E3CCC}"/>
                  </a:ext>
                </a:extLst>
              </p:cNvPr>
              <p:cNvSpPr txBox="1"/>
              <p:nvPr/>
            </p:nvSpPr>
            <p:spPr>
              <a:xfrm>
                <a:off x="9002481" y="3936409"/>
                <a:ext cx="1271383" cy="370294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𝑤</m:t>
                      </m:r>
                    </m:oMath>
                  </m:oMathPara>
                </a14:m>
                <a:endParaRPr lang="en-US" altLang="zh-CN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550" name="TextBox 76">
                <a:extLst>
                  <a:ext uri="{FF2B5EF4-FFF2-40B4-BE49-F238E27FC236}">
                    <a16:creationId xmlns:a16="http://schemas.microsoft.com/office/drawing/2014/main" id="{10829640-B353-4677-BB8F-F507038E3C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2481" y="3936409"/>
                <a:ext cx="1271383" cy="37029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1" name="矩形 550">
                <a:extLst>
                  <a:ext uri="{FF2B5EF4-FFF2-40B4-BE49-F238E27FC236}">
                    <a16:creationId xmlns:a16="http://schemas.microsoft.com/office/drawing/2014/main" id="{67372524-7AA3-45BF-803B-36D2BA024E64}"/>
                  </a:ext>
                </a:extLst>
              </p:cNvPr>
              <p:cNvSpPr/>
              <p:nvPr/>
            </p:nvSpPr>
            <p:spPr>
              <a:xfrm>
                <a:off x="431893" y="3416310"/>
                <a:ext cx="5042278" cy="1938992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>
                  <a:spcBef>
                    <a:spcPct val="0"/>
                  </a:spcBef>
                </a:pPr>
                <a:r>
                  <a:rPr lang="zh-CN" altLang="en-US" sz="4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mbria Math" panose="02040503050406030204" pitchFamily="18" charset="0"/>
                    <a:ea typeface="微软雅黑" panose="020B0503020204020204" pitchFamily="34" charset="-122"/>
                  </a:rPr>
                  <a:t>多层</a:t>
                </a:r>
                <a:endParaRPr lang="en-US" altLang="zh-CN" sz="4000" b="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mbria Math" panose="02040503050406030204" pitchFamily="18" charset="0"/>
                  <a:ea typeface="微软雅黑" panose="020B0503020204020204" pitchFamily="34" charset="-122"/>
                </a:endParaRPr>
              </a:p>
              <a:p>
                <a:pPr algn="ctr">
                  <a:spcBef>
                    <a:spcPct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altLang="zh-CN" sz="40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accPr>
                        <m:e>
                          <m:r>
                            <a:rPr lang="en-US" altLang="zh-CN" sz="40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𝑦</m:t>
                          </m:r>
                        </m:e>
                      </m:acc>
                      <m:r>
                        <a:rPr lang="en-US" altLang="zh-CN" sz="40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sSub>
                        <m:sSubPr>
                          <m:ctrlPr>
                            <a:rPr lang="en-US" altLang="zh-CN" sz="40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40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𝑓</m:t>
                          </m:r>
                        </m:e>
                        <m:sub>
                          <m:r>
                            <a:rPr lang="en-US" altLang="zh-CN" sz="40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𝑡𝑜𝑡𝑎𝑙</m:t>
                          </m:r>
                        </m:sub>
                      </m:sSub>
                      <m:d>
                        <m:dPr>
                          <m:ctrlPr>
                            <a:rPr lang="en-US" altLang="zh-CN" sz="40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sz="40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𝑊</m:t>
                          </m:r>
                          <m:r>
                            <a:rPr lang="en-US" altLang="zh-CN" sz="40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∙</m:t>
                          </m:r>
                          <m:acc>
                            <m:accPr>
                              <m:chr m:val="⃗"/>
                              <m:ctrlPr>
                                <a:rPr lang="en-US" altLang="zh-CN" sz="4000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accPr>
                            <m:e>
                              <m:r>
                                <a:rPr lang="en-US" altLang="zh-CN" sz="4000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US" altLang="zh-CN" sz="40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 </m:t>
                      </m:r>
                    </m:oMath>
                  </m:oMathPara>
                </a14:m>
                <a:endParaRPr lang="en-US" altLang="zh-CN" sz="4000" b="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mbria Math" panose="02040503050406030204" pitchFamily="18" charset="0"/>
                  <a:ea typeface="微软雅黑" panose="020B0503020204020204" pitchFamily="34" charset="-122"/>
                </a:endParaRPr>
              </a:p>
              <a:p>
                <a:pPr algn="ctr">
                  <a:spcBef>
                    <a:spcPct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altLang="zh-CN" sz="40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accPr>
                        <m:e>
                          <m:r>
                            <a:rPr lang="en-US" altLang="zh-CN" sz="40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𝑦</m:t>
                          </m:r>
                        </m:e>
                      </m:acc>
                      <m:r>
                        <a:rPr lang="en-US" altLang="zh-CN" sz="40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r>
                        <a:rPr lang="en-US" altLang="zh-CN" sz="40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𝑓</m:t>
                      </m:r>
                      <m:r>
                        <a:rPr lang="en-US" altLang="zh-CN" sz="40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(</m:t>
                      </m:r>
                      <m:sSub>
                        <m:sSubPr>
                          <m:ctrlPr>
                            <a:rPr lang="en-US" altLang="zh-CN" sz="40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40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𝑊</m:t>
                          </m:r>
                        </m:e>
                        <m:sub>
                          <m:r>
                            <a:rPr lang="en-US" altLang="zh-CN" sz="40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1</m:t>
                          </m:r>
                        </m:sub>
                      </m:sSub>
                      <m:r>
                        <a:rPr lang="en-US" altLang="zh-CN" sz="40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∙</m:t>
                      </m:r>
                      <m:r>
                        <a:rPr lang="en-US" altLang="zh-CN" sz="40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𝑓</m:t>
                      </m:r>
                      <m:r>
                        <a:rPr lang="en-US" altLang="zh-CN" sz="40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(</m:t>
                      </m:r>
                      <m:sSub>
                        <m:sSubPr>
                          <m:ctrlPr>
                            <a:rPr lang="en-US" altLang="zh-CN" sz="40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40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𝑊</m:t>
                          </m:r>
                        </m:e>
                        <m:sub>
                          <m:r>
                            <a:rPr lang="en-US" altLang="zh-CN" sz="40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2</m:t>
                          </m:r>
                        </m:sub>
                      </m:sSub>
                      <m:r>
                        <a:rPr lang="en-US" altLang="zh-CN" sz="40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∙</m:t>
                      </m:r>
                      <m:acc>
                        <m:accPr>
                          <m:chr m:val="⃗"/>
                          <m:ctrlPr>
                            <a:rPr lang="en-US" altLang="zh-CN" sz="40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accPr>
                        <m:e>
                          <m:r>
                            <a:rPr lang="en-US" altLang="zh-CN" sz="40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𝑥</m:t>
                          </m:r>
                        </m:e>
                      </m:acc>
                      <m:r>
                        <a:rPr lang="en-US" altLang="zh-CN" sz="40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))</m:t>
                      </m:r>
                    </m:oMath>
                  </m:oMathPara>
                </a14:m>
                <a:endParaRPr lang="en-US" altLang="zh-CN" sz="4000" b="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mbria Math" panose="02040503050406030204" pitchFamily="18" charset="0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551" name="矩形 550">
                <a:extLst>
                  <a:ext uri="{FF2B5EF4-FFF2-40B4-BE49-F238E27FC236}">
                    <a16:creationId xmlns:a16="http://schemas.microsoft.com/office/drawing/2014/main" id="{67372524-7AA3-45BF-803B-36D2BA024E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893" y="3416310"/>
                <a:ext cx="5042278" cy="1938992"/>
              </a:xfrm>
              <a:prstGeom prst="rect">
                <a:avLst/>
              </a:prstGeom>
              <a:blipFill>
                <a:blip r:embed="rId8"/>
                <a:stretch>
                  <a:fillRect t="-566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2" name="TextBox 76">
                <a:extLst>
                  <a:ext uri="{FF2B5EF4-FFF2-40B4-BE49-F238E27FC236}">
                    <a16:creationId xmlns:a16="http://schemas.microsoft.com/office/drawing/2014/main" id="{072F124E-E3BD-4605-A846-53A6C32F0DD2}"/>
                  </a:ext>
                </a:extLst>
              </p:cNvPr>
              <p:cNvSpPr txBox="1"/>
              <p:nvPr/>
            </p:nvSpPr>
            <p:spPr>
              <a:xfrm>
                <a:off x="7569824" y="2010940"/>
                <a:ext cx="1271383" cy="370294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𝑏</m:t>
                      </m:r>
                      <m:r>
                        <a:rPr lang="en-US" altLang="zh-CN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=1</m:t>
                      </m:r>
                    </m:oMath>
                  </m:oMathPara>
                </a14:m>
                <a:endParaRPr lang="en-US" altLang="zh-CN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552" name="TextBox 76">
                <a:extLst>
                  <a:ext uri="{FF2B5EF4-FFF2-40B4-BE49-F238E27FC236}">
                    <a16:creationId xmlns:a16="http://schemas.microsoft.com/office/drawing/2014/main" id="{072F124E-E3BD-4605-A846-53A6C32F0D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9824" y="2010940"/>
                <a:ext cx="1271383" cy="37029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2" name="椭圆 511">
            <a:extLst>
              <a:ext uri="{FF2B5EF4-FFF2-40B4-BE49-F238E27FC236}">
                <a16:creationId xmlns:a16="http://schemas.microsoft.com/office/drawing/2014/main" id="{D10BD815-5DD3-46DE-BDA8-5539DB9973E6}"/>
              </a:ext>
            </a:extLst>
          </p:cNvPr>
          <p:cNvSpPr/>
          <p:nvPr/>
        </p:nvSpPr>
        <p:spPr>
          <a:xfrm>
            <a:off x="6697164" y="1902236"/>
            <a:ext cx="336885" cy="336885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13" name="椭圆 512">
            <a:extLst>
              <a:ext uri="{FF2B5EF4-FFF2-40B4-BE49-F238E27FC236}">
                <a16:creationId xmlns:a16="http://schemas.microsoft.com/office/drawing/2014/main" id="{18E71922-2FC5-4FE2-9931-F34F03820E2A}"/>
              </a:ext>
            </a:extLst>
          </p:cNvPr>
          <p:cNvSpPr/>
          <p:nvPr/>
        </p:nvSpPr>
        <p:spPr>
          <a:xfrm>
            <a:off x="6697164" y="2395513"/>
            <a:ext cx="336885" cy="336885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14" name="椭圆 513">
            <a:extLst>
              <a:ext uri="{FF2B5EF4-FFF2-40B4-BE49-F238E27FC236}">
                <a16:creationId xmlns:a16="http://schemas.microsoft.com/office/drawing/2014/main" id="{79C2ABA2-7903-4A4F-BDFF-532B05D1B602}"/>
              </a:ext>
            </a:extLst>
          </p:cNvPr>
          <p:cNvSpPr/>
          <p:nvPr/>
        </p:nvSpPr>
        <p:spPr>
          <a:xfrm>
            <a:off x="6697164" y="2888790"/>
            <a:ext cx="336885" cy="336885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15" name="椭圆 514">
            <a:extLst>
              <a:ext uri="{FF2B5EF4-FFF2-40B4-BE49-F238E27FC236}">
                <a16:creationId xmlns:a16="http://schemas.microsoft.com/office/drawing/2014/main" id="{FEB60C8F-33D7-4B00-90D6-B0BC80ACED4C}"/>
              </a:ext>
            </a:extLst>
          </p:cNvPr>
          <p:cNvSpPr/>
          <p:nvPr/>
        </p:nvSpPr>
        <p:spPr>
          <a:xfrm>
            <a:off x="6697164" y="3382542"/>
            <a:ext cx="336885" cy="336885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16" name="椭圆 515">
            <a:extLst>
              <a:ext uri="{FF2B5EF4-FFF2-40B4-BE49-F238E27FC236}">
                <a16:creationId xmlns:a16="http://schemas.microsoft.com/office/drawing/2014/main" id="{19D3510C-B394-4ED2-8514-B24AAFE231AB}"/>
              </a:ext>
            </a:extLst>
          </p:cNvPr>
          <p:cNvSpPr/>
          <p:nvPr/>
        </p:nvSpPr>
        <p:spPr>
          <a:xfrm>
            <a:off x="6697164" y="3875819"/>
            <a:ext cx="336885" cy="336885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17" name="椭圆 516">
            <a:extLst>
              <a:ext uri="{FF2B5EF4-FFF2-40B4-BE49-F238E27FC236}">
                <a16:creationId xmlns:a16="http://schemas.microsoft.com/office/drawing/2014/main" id="{5DCE46B4-20A6-4812-B83E-2BE28885F02D}"/>
              </a:ext>
            </a:extLst>
          </p:cNvPr>
          <p:cNvSpPr/>
          <p:nvPr/>
        </p:nvSpPr>
        <p:spPr>
          <a:xfrm>
            <a:off x="6697164" y="4369096"/>
            <a:ext cx="336885" cy="336885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535" name="直接箭头连接符 534">
            <a:extLst>
              <a:ext uri="{FF2B5EF4-FFF2-40B4-BE49-F238E27FC236}">
                <a16:creationId xmlns:a16="http://schemas.microsoft.com/office/drawing/2014/main" id="{AE5600E5-CF85-4142-A79B-7BAEB890B6EA}"/>
              </a:ext>
            </a:extLst>
          </p:cNvPr>
          <p:cNvCxnSpPr>
            <a:cxnSpLocks/>
            <a:stCxn id="512" idx="6"/>
          </p:cNvCxnSpPr>
          <p:nvPr/>
        </p:nvCxnSpPr>
        <p:spPr>
          <a:xfrm>
            <a:off x="7034049" y="2070679"/>
            <a:ext cx="1451810" cy="1143421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6" name="直接箭头连接符 535">
            <a:extLst>
              <a:ext uri="{FF2B5EF4-FFF2-40B4-BE49-F238E27FC236}">
                <a16:creationId xmlns:a16="http://schemas.microsoft.com/office/drawing/2014/main" id="{9484144E-61B2-456B-970F-5EFA220A4025}"/>
              </a:ext>
            </a:extLst>
          </p:cNvPr>
          <p:cNvCxnSpPr>
            <a:cxnSpLocks/>
            <a:stCxn id="513" idx="6"/>
          </p:cNvCxnSpPr>
          <p:nvPr/>
        </p:nvCxnSpPr>
        <p:spPr>
          <a:xfrm>
            <a:off x="7034049" y="2563956"/>
            <a:ext cx="1451810" cy="650144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7" name="直接箭头连接符 536">
            <a:extLst>
              <a:ext uri="{FF2B5EF4-FFF2-40B4-BE49-F238E27FC236}">
                <a16:creationId xmlns:a16="http://schemas.microsoft.com/office/drawing/2014/main" id="{74799A12-FD3B-4DC2-A209-59BC319AB3F3}"/>
              </a:ext>
            </a:extLst>
          </p:cNvPr>
          <p:cNvCxnSpPr>
            <a:cxnSpLocks/>
            <a:stCxn id="514" idx="6"/>
          </p:cNvCxnSpPr>
          <p:nvPr/>
        </p:nvCxnSpPr>
        <p:spPr>
          <a:xfrm>
            <a:off x="7034049" y="3057233"/>
            <a:ext cx="1451810" cy="156867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9" name="直接箭头连接符 538">
            <a:extLst>
              <a:ext uri="{FF2B5EF4-FFF2-40B4-BE49-F238E27FC236}">
                <a16:creationId xmlns:a16="http://schemas.microsoft.com/office/drawing/2014/main" id="{706546D3-A3EF-4BF8-8B92-D3B6A95549B6}"/>
              </a:ext>
            </a:extLst>
          </p:cNvPr>
          <p:cNvCxnSpPr>
            <a:cxnSpLocks/>
            <a:stCxn id="515" idx="6"/>
          </p:cNvCxnSpPr>
          <p:nvPr/>
        </p:nvCxnSpPr>
        <p:spPr>
          <a:xfrm flipV="1">
            <a:off x="7034049" y="3214100"/>
            <a:ext cx="1451810" cy="336885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0" name="直接箭头连接符 539">
            <a:extLst>
              <a:ext uri="{FF2B5EF4-FFF2-40B4-BE49-F238E27FC236}">
                <a16:creationId xmlns:a16="http://schemas.microsoft.com/office/drawing/2014/main" id="{45765AD7-5A5A-4E47-A4EB-447B41E2A2E6}"/>
              </a:ext>
            </a:extLst>
          </p:cNvPr>
          <p:cNvCxnSpPr>
            <a:cxnSpLocks/>
            <a:stCxn id="516" idx="6"/>
          </p:cNvCxnSpPr>
          <p:nvPr/>
        </p:nvCxnSpPr>
        <p:spPr>
          <a:xfrm flipV="1">
            <a:off x="7034049" y="3214100"/>
            <a:ext cx="1451810" cy="83016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1" name="直接箭头连接符 540">
            <a:extLst>
              <a:ext uri="{FF2B5EF4-FFF2-40B4-BE49-F238E27FC236}">
                <a16:creationId xmlns:a16="http://schemas.microsoft.com/office/drawing/2014/main" id="{012AB3A0-76BB-4AF8-A5BF-707CB1ECAECA}"/>
              </a:ext>
            </a:extLst>
          </p:cNvPr>
          <p:cNvCxnSpPr>
            <a:cxnSpLocks/>
            <a:stCxn id="517" idx="6"/>
          </p:cNvCxnSpPr>
          <p:nvPr/>
        </p:nvCxnSpPr>
        <p:spPr>
          <a:xfrm flipV="1">
            <a:off x="7034049" y="3214100"/>
            <a:ext cx="1451810" cy="1323439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5" name="TextBox 76">
                <a:extLst>
                  <a:ext uri="{FF2B5EF4-FFF2-40B4-BE49-F238E27FC236}">
                    <a16:creationId xmlns:a16="http://schemas.microsoft.com/office/drawing/2014/main" id="{D2F1C704-4728-421C-B406-95E6D2299A84}"/>
                  </a:ext>
                </a:extLst>
              </p:cNvPr>
              <p:cNvSpPr txBox="1"/>
              <p:nvPr/>
            </p:nvSpPr>
            <p:spPr>
              <a:xfrm>
                <a:off x="8525214" y="4983364"/>
                <a:ext cx="1271383" cy="369332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𝑦</m:t>
                      </m:r>
                    </m:oMath>
                  </m:oMathPara>
                </a14:m>
                <a:endParaRPr lang="en-US" altLang="zh-CN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545" name="TextBox 76">
                <a:extLst>
                  <a:ext uri="{FF2B5EF4-FFF2-40B4-BE49-F238E27FC236}">
                    <a16:creationId xmlns:a16="http://schemas.microsoft.com/office/drawing/2014/main" id="{D2F1C704-4728-421C-B406-95E6D2299A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5214" y="4983364"/>
                <a:ext cx="1271383" cy="369332"/>
              </a:xfrm>
              <a:prstGeom prst="rect">
                <a:avLst/>
              </a:prstGeom>
              <a:blipFill>
                <a:blip r:embed="rId10"/>
                <a:stretch>
                  <a:fillRect b="-8197"/>
                </a:stretch>
              </a:blipFill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6" name="TextBox 76">
                <a:extLst>
                  <a:ext uri="{FF2B5EF4-FFF2-40B4-BE49-F238E27FC236}">
                    <a16:creationId xmlns:a16="http://schemas.microsoft.com/office/drawing/2014/main" id="{FBB50ADE-3D5E-467B-A2D6-E357331596AD}"/>
                  </a:ext>
                </a:extLst>
              </p:cNvPr>
              <p:cNvSpPr txBox="1"/>
              <p:nvPr/>
            </p:nvSpPr>
            <p:spPr>
              <a:xfrm>
                <a:off x="6269883" y="4864845"/>
                <a:ext cx="1271383" cy="370294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𝑥</m:t>
                      </m:r>
                    </m:oMath>
                  </m:oMathPara>
                </a14:m>
                <a:endParaRPr lang="en-US" altLang="zh-CN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546" name="TextBox 76">
                <a:extLst>
                  <a:ext uri="{FF2B5EF4-FFF2-40B4-BE49-F238E27FC236}">
                    <a16:creationId xmlns:a16="http://schemas.microsoft.com/office/drawing/2014/main" id="{FBB50ADE-3D5E-467B-A2D6-E357331596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9883" y="4864845"/>
                <a:ext cx="1271383" cy="37029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7" name="TextBox 76">
                <a:extLst>
                  <a:ext uri="{FF2B5EF4-FFF2-40B4-BE49-F238E27FC236}">
                    <a16:creationId xmlns:a16="http://schemas.microsoft.com/office/drawing/2014/main" id="{081AD46B-0B8F-434C-9D62-E78443385478}"/>
                  </a:ext>
                </a:extLst>
              </p:cNvPr>
              <p:cNvSpPr txBox="1"/>
              <p:nvPr/>
            </p:nvSpPr>
            <p:spPr>
              <a:xfrm>
                <a:off x="7194841" y="3803884"/>
                <a:ext cx="1271383" cy="370294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𝑤</m:t>
                      </m:r>
                    </m:oMath>
                  </m:oMathPara>
                </a14:m>
                <a:endParaRPr lang="en-US" altLang="zh-CN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547" name="TextBox 76">
                <a:extLst>
                  <a:ext uri="{FF2B5EF4-FFF2-40B4-BE49-F238E27FC236}">
                    <a16:creationId xmlns:a16="http://schemas.microsoft.com/office/drawing/2014/main" id="{081AD46B-0B8F-434C-9D62-E784433854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4841" y="3803884"/>
                <a:ext cx="1271383" cy="37029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8" name="TextBox 76">
                <a:extLst>
                  <a:ext uri="{FF2B5EF4-FFF2-40B4-BE49-F238E27FC236}">
                    <a16:creationId xmlns:a16="http://schemas.microsoft.com/office/drawing/2014/main" id="{A43E6230-541E-49FC-B447-5FE84BA59B55}"/>
                  </a:ext>
                </a:extLst>
              </p:cNvPr>
              <p:cNvSpPr txBox="1"/>
              <p:nvPr/>
            </p:nvSpPr>
            <p:spPr>
              <a:xfrm>
                <a:off x="5762184" y="1878415"/>
                <a:ext cx="1271383" cy="370294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𝑏</m:t>
                      </m:r>
                      <m:r>
                        <a:rPr lang="en-US" altLang="zh-CN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=1</m:t>
                      </m:r>
                    </m:oMath>
                  </m:oMathPara>
                </a14:m>
                <a:endParaRPr lang="en-US" altLang="zh-CN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548" name="TextBox 76">
                <a:extLst>
                  <a:ext uri="{FF2B5EF4-FFF2-40B4-BE49-F238E27FC236}">
                    <a16:creationId xmlns:a16="http://schemas.microsoft.com/office/drawing/2014/main" id="{A43E6230-541E-49FC-B447-5FE84BA59B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2184" y="1878415"/>
                <a:ext cx="1271383" cy="37029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6" name="矩形 555">
            <a:extLst>
              <a:ext uri="{FF2B5EF4-FFF2-40B4-BE49-F238E27FC236}">
                <a16:creationId xmlns:a16="http://schemas.microsoft.com/office/drawing/2014/main" id="{7E5EBFA7-15D5-4980-B42F-48658937DA4A}"/>
              </a:ext>
            </a:extLst>
          </p:cNvPr>
          <p:cNvSpPr/>
          <p:nvPr/>
        </p:nvSpPr>
        <p:spPr>
          <a:xfrm>
            <a:off x="5468895" y="5760202"/>
            <a:ext cx="3262433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spcBef>
                <a:spcPct val="0"/>
              </a:spcBef>
            </a:pPr>
            <a:r>
              <a:rPr lang="zh-CN" alt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 Math" panose="02040503050406030204" pitchFamily="18" charset="0"/>
                <a:ea typeface="微软雅黑" panose="020B0503020204020204" pitchFamily="34" charset="-122"/>
              </a:rPr>
              <a:t>卷积神经网络</a:t>
            </a:r>
            <a:endParaRPr lang="en-US" altLang="zh-CN" sz="4000" b="0" i="1" dirty="0">
              <a:solidFill>
                <a:schemeClr val="tx1">
                  <a:lumMod val="65000"/>
                  <a:lumOff val="35000"/>
                </a:schemeClr>
              </a:solidFill>
              <a:latin typeface="Cambria Math" panose="02040503050406030204" pitchFamily="18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93358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prism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5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1000" tmFilter="0,0; .5, 1; 1, 1"/>
                                        <p:tgtEl>
                                          <p:spTgt spid="5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1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 tmFilter="0,0; .5, 1; 1, 1"/>
                                        <p:tgtEl>
                                          <p:spTgt spid="5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1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 tmFilter="0,0; .5, 1; 1, 1"/>
                                        <p:tgtEl>
                                          <p:spTgt spid="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8" grpId="0"/>
      <p:bldP spid="551" grpId="0"/>
      <p:bldP spid="55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" name="Group 4"/>
          <p:cNvGrpSpPr>
            <a:grpSpLocks noChangeAspect="1"/>
          </p:cNvGrpSpPr>
          <p:nvPr/>
        </p:nvGrpSpPr>
        <p:grpSpPr bwMode="auto">
          <a:xfrm>
            <a:off x="-470501" y="-575689"/>
            <a:ext cx="1552035" cy="1511368"/>
            <a:chOff x="2410" y="593"/>
            <a:chExt cx="3015" cy="2936"/>
          </a:xfrm>
          <a:solidFill>
            <a:srgbClr val="248C80"/>
          </a:solidFill>
        </p:grpSpPr>
        <p:sp>
          <p:nvSpPr>
            <p:cNvPr id="177" name="Freeform 5"/>
            <p:cNvSpPr/>
            <p:nvPr/>
          </p:nvSpPr>
          <p:spPr bwMode="auto">
            <a:xfrm>
              <a:off x="5079" y="1202"/>
              <a:ext cx="66" cy="509"/>
            </a:xfrm>
            <a:custGeom>
              <a:avLst/>
              <a:gdLst>
                <a:gd name="T0" fmla="*/ 0 w 66"/>
                <a:gd name="T1" fmla="*/ 9 h 509"/>
                <a:gd name="T2" fmla="*/ 54 w 66"/>
                <a:gd name="T3" fmla="*/ 509 h 509"/>
                <a:gd name="T4" fmla="*/ 66 w 66"/>
                <a:gd name="T5" fmla="*/ 509 h 509"/>
                <a:gd name="T6" fmla="*/ 9 w 66"/>
                <a:gd name="T7" fmla="*/ 0 h 509"/>
                <a:gd name="T8" fmla="*/ 0 w 66"/>
                <a:gd name="T9" fmla="*/ 9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509">
                  <a:moveTo>
                    <a:pt x="0" y="9"/>
                  </a:moveTo>
                  <a:lnTo>
                    <a:pt x="54" y="509"/>
                  </a:lnTo>
                  <a:lnTo>
                    <a:pt x="66" y="509"/>
                  </a:lnTo>
                  <a:lnTo>
                    <a:pt x="9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8" name="Freeform 6"/>
            <p:cNvSpPr/>
            <p:nvPr/>
          </p:nvSpPr>
          <p:spPr bwMode="auto">
            <a:xfrm>
              <a:off x="5079" y="1195"/>
              <a:ext cx="303" cy="854"/>
            </a:xfrm>
            <a:custGeom>
              <a:avLst/>
              <a:gdLst>
                <a:gd name="T0" fmla="*/ 14 w 303"/>
                <a:gd name="T1" fmla="*/ 0 h 854"/>
                <a:gd name="T2" fmla="*/ 303 w 303"/>
                <a:gd name="T3" fmla="*/ 854 h 854"/>
                <a:gd name="T4" fmla="*/ 287 w 303"/>
                <a:gd name="T5" fmla="*/ 854 h 854"/>
                <a:gd name="T6" fmla="*/ 0 w 303"/>
                <a:gd name="T7" fmla="*/ 11 h 854"/>
                <a:gd name="T8" fmla="*/ 14 w 303"/>
                <a:gd name="T9" fmla="*/ 0 h 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3" h="854">
                  <a:moveTo>
                    <a:pt x="14" y="0"/>
                  </a:moveTo>
                  <a:lnTo>
                    <a:pt x="303" y="854"/>
                  </a:lnTo>
                  <a:lnTo>
                    <a:pt x="287" y="854"/>
                  </a:lnTo>
                  <a:lnTo>
                    <a:pt x="0" y="11"/>
                  </a:lnTo>
                  <a:lnTo>
                    <a:pt x="1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9" name="Freeform 7"/>
            <p:cNvSpPr/>
            <p:nvPr/>
          </p:nvSpPr>
          <p:spPr bwMode="auto">
            <a:xfrm>
              <a:off x="5074" y="1202"/>
              <a:ext cx="12" cy="345"/>
            </a:xfrm>
            <a:custGeom>
              <a:avLst/>
              <a:gdLst>
                <a:gd name="T0" fmla="*/ 0 w 12"/>
                <a:gd name="T1" fmla="*/ 0 h 345"/>
                <a:gd name="T2" fmla="*/ 0 w 12"/>
                <a:gd name="T3" fmla="*/ 345 h 345"/>
                <a:gd name="T4" fmla="*/ 12 w 12"/>
                <a:gd name="T5" fmla="*/ 345 h 345"/>
                <a:gd name="T6" fmla="*/ 12 w 12"/>
                <a:gd name="T7" fmla="*/ 12 h 345"/>
                <a:gd name="T8" fmla="*/ 0 w 12"/>
                <a:gd name="T9" fmla="*/ 0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345">
                  <a:moveTo>
                    <a:pt x="0" y="0"/>
                  </a:moveTo>
                  <a:lnTo>
                    <a:pt x="0" y="345"/>
                  </a:lnTo>
                  <a:lnTo>
                    <a:pt x="12" y="345"/>
                  </a:lnTo>
                  <a:lnTo>
                    <a:pt x="12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0" name="Rectangle 8"/>
            <p:cNvSpPr>
              <a:spLocks noChangeArrowheads="1"/>
            </p:cNvSpPr>
            <p:nvPr/>
          </p:nvSpPr>
          <p:spPr bwMode="auto">
            <a:xfrm>
              <a:off x="3658" y="3501"/>
              <a:ext cx="647" cy="1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1" name="Freeform 9"/>
            <p:cNvSpPr/>
            <p:nvPr/>
          </p:nvSpPr>
          <p:spPr bwMode="auto">
            <a:xfrm>
              <a:off x="3488" y="3446"/>
              <a:ext cx="118" cy="48"/>
            </a:xfrm>
            <a:custGeom>
              <a:avLst/>
              <a:gdLst>
                <a:gd name="T0" fmla="*/ 0 w 118"/>
                <a:gd name="T1" fmla="*/ 10 h 48"/>
                <a:gd name="T2" fmla="*/ 111 w 118"/>
                <a:gd name="T3" fmla="*/ 48 h 48"/>
                <a:gd name="T4" fmla="*/ 118 w 118"/>
                <a:gd name="T5" fmla="*/ 36 h 48"/>
                <a:gd name="T6" fmla="*/ 14 w 118"/>
                <a:gd name="T7" fmla="*/ 0 h 48"/>
                <a:gd name="T8" fmla="*/ 0 w 118"/>
                <a:gd name="T9" fmla="*/ 1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48">
                  <a:moveTo>
                    <a:pt x="0" y="10"/>
                  </a:moveTo>
                  <a:lnTo>
                    <a:pt x="111" y="48"/>
                  </a:lnTo>
                  <a:lnTo>
                    <a:pt x="118" y="36"/>
                  </a:lnTo>
                  <a:lnTo>
                    <a:pt x="14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2" name="Freeform 10"/>
            <p:cNvSpPr/>
            <p:nvPr/>
          </p:nvSpPr>
          <p:spPr bwMode="auto">
            <a:xfrm>
              <a:off x="2830" y="1026"/>
              <a:ext cx="30" cy="256"/>
            </a:xfrm>
            <a:custGeom>
              <a:avLst/>
              <a:gdLst>
                <a:gd name="T0" fmla="*/ 30 w 30"/>
                <a:gd name="T1" fmla="*/ 0 h 256"/>
                <a:gd name="T2" fmla="*/ 9 w 30"/>
                <a:gd name="T3" fmla="*/ 256 h 256"/>
                <a:gd name="T4" fmla="*/ 0 w 30"/>
                <a:gd name="T5" fmla="*/ 256 h 256"/>
                <a:gd name="T6" fmla="*/ 26 w 30"/>
                <a:gd name="T7" fmla="*/ 0 h 256"/>
                <a:gd name="T8" fmla="*/ 30 w 30"/>
                <a:gd name="T9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56">
                  <a:moveTo>
                    <a:pt x="30" y="0"/>
                  </a:moveTo>
                  <a:lnTo>
                    <a:pt x="9" y="256"/>
                  </a:lnTo>
                  <a:lnTo>
                    <a:pt x="0" y="256"/>
                  </a:lnTo>
                  <a:lnTo>
                    <a:pt x="26" y="0"/>
                  </a:lnTo>
                  <a:lnTo>
                    <a:pt x="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3" name="Freeform 11"/>
            <p:cNvSpPr/>
            <p:nvPr/>
          </p:nvSpPr>
          <p:spPr bwMode="auto">
            <a:xfrm>
              <a:off x="2841" y="773"/>
              <a:ext cx="604" cy="519"/>
            </a:xfrm>
            <a:custGeom>
              <a:avLst/>
              <a:gdLst>
                <a:gd name="T0" fmla="*/ 0 w 604"/>
                <a:gd name="T1" fmla="*/ 512 h 519"/>
                <a:gd name="T2" fmla="*/ 595 w 604"/>
                <a:gd name="T3" fmla="*/ 0 h 519"/>
                <a:gd name="T4" fmla="*/ 604 w 604"/>
                <a:gd name="T5" fmla="*/ 7 h 519"/>
                <a:gd name="T6" fmla="*/ 12 w 604"/>
                <a:gd name="T7" fmla="*/ 519 h 519"/>
                <a:gd name="T8" fmla="*/ 0 w 604"/>
                <a:gd name="T9" fmla="*/ 512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4" h="519">
                  <a:moveTo>
                    <a:pt x="0" y="512"/>
                  </a:moveTo>
                  <a:lnTo>
                    <a:pt x="595" y="0"/>
                  </a:lnTo>
                  <a:lnTo>
                    <a:pt x="604" y="7"/>
                  </a:lnTo>
                  <a:lnTo>
                    <a:pt x="12" y="519"/>
                  </a:lnTo>
                  <a:lnTo>
                    <a:pt x="0" y="5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4" name="Freeform 12"/>
            <p:cNvSpPr/>
            <p:nvPr/>
          </p:nvSpPr>
          <p:spPr bwMode="auto">
            <a:xfrm>
              <a:off x="2988" y="761"/>
              <a:ext cx="445" cy="192"/>
            </a:xfrm>
            <a:custGeom>
              <a:avLst/>
              <a:gdLst>
                <a:gd name="T0" fmla="*/ 445 w 445"/>
                <a:gd name="T1" fmla="*/ 17 h 192"/>
                <a:gd name="T2" fmla="*/ 3 w 445"/>
                <a:gd name="T3" fmla="*/ 192 h 192"/>
                <a:gd name="T4" fmla="*/ 0 w 445"/>
                <a:gd name="T5" fmla="*/ 187 h 192"/>
                <a:gd name="T6" fmla="*/ 445 w 445"/>
                <a:gd name="T7" fmla="*/ 0 h 192"/>
                <a:gd name="T8" fmla="*/ 445 w 445"/>
                <a:gd name="T9" fmla="*/ 17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5" h="192">
                  <a:moveTo>
                    <a:pt x="445" y="17"/>
                  </a:moveTo>
                  <a:lnTo>
                    <a:pt x="3" y="192"/>
                  </a:lnTo>
                  <a:lnTo>
                    <a:pt x="0" y="187"/>
                  </a:lnTo>
                  <a:lnTo>
                    <a:pt x="445" y="0"/>
                  </a:lnTo>
                  <a:lnTo>
                    <a:pt x="445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5" name="Freeform 13"/>
            <p:cNvSpPr/>
            <p:nvPr/>
          </p:nvSpPr>
          <p:spPr bwMode="auto">
            <a:xfrm>
              <a:off x="3478" y="650"/>
              <a:ext cx="159" cy="95"/>
            </a:xfrm>
            <a:custGeom>
              <a:avLst/>
              <a:gdLst>
                <a:gd name="T0" fmla="*/ 10 w 159"/>
                <a:gd name="T1" fmla="*/ 95 h 95"/>
                <a:gd name="T2" fmla="*/ 159 w 159"/>
                <a:gd name="T3" fmla="*/ 9 h 95"/>
                <a:gd name="T4" fmla="*/ 159 w 159"/>
                <a:gd name="T5" fmla="*/ 0 h 95"/>
                <a:gd name="T6" fmla="*/ 0 w 159"/>
                <a:gd name="T7" fmla="*/ 88 h 95"/>
                <a:gd name="T8" fmla="*/ 10 w 159"/>
                <a:gd name="T9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95">
                  <a:moveTo>
                    <a:pt x="10" y="95"/>
                  </a:moveTo>
                  <a:lnTo>
                    <a:pt x="159" y="9"/>
                  </a:lnTo>
                  <a:lnTo>
                    <a:pt x="159" y="0"/>
                  </a:lnTo>
                  <a:lnTo>
                    <a:pt x="0" y="88"/>
                  </a:lnTo>
                  <a:lnTo>
                    <a:pt x="10" y="9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6" name="Freeform 14"/>
            <p:cNvSpPr/>
            <p:nvPr/>
          </p:nvSpPr>
          <p:spPr bwMode="auto">
            <a:xfrm>
              <a:off x="3488" y="683"/>
              <a:ext cx="798" cy="74"/>
            </a:xfrm>
            <a:custGeom>
              <a:avLst/>
              <a:gdLst>
                <a:gd name="T0" fmla="*/ 0 w 798"/>
                <a:gd name="T1" fmla="*/ 62 h 74"/>
                <a:gd name="T2" fmla="*/ 798 w 798"/>
                <a:gd name="T3" fmla="*/ 0 h 74"/>
                <a:gd name="T4" fmla="*/ 798 w 798"/>
                <a:gd name="T5" fmla="*/ 10 h 74"/>
                <a:gd name="T6" fmla="*/ 0 w 798"/>
                <a:gd name="T7" fmla="*/ 74 h 74"/>
                <a:gd name="T8" fmla="*/ 0 w 798"/>
                <a:gd name="T9" fmla="*/ 6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8" h="74">
                  <a:moveTo>
                    <a:pt x="0" y="62"/>
                  </a:moveTo>
                  <a:lnTo>
                    <a:pt x="798" y="0"/>
                  </a:lnTo>
                  <a:lnTo>
                    <a:pt x="798" y="10"/>
                  </a:lnTo>
                  <a:lnTo>
                    <a:pt x="0" y="74"/>
                  </a:lnTo>
                  <a:lnTo>
                    <a:pt x="0" y="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7" name="Freeform 15"/>
            <p:cNvSpPr/>
            <p:nvPr/>
          </p:nvSpPr>
          <p:spPr bwMode="auto">
            <a:xfrm>
              <a:off x="3421" y="778"/>
              <a:ext cx="34" cy="308"/>
            </a:xfrm>
            <a:custGeom>
              <a:avLst/>
              <a:gdLst>
                <a:gd name="T0" fmla="*/ 29 w 34"/>
                <a:gd name="T1" fmla="*/ 0 h 308"/>
                <a:gd name="T2" fmla="*/ 0 w 34"/>
                <a:gd name="T3" fmla="*/ 308 h 308"/>
                <a:gd name="T4" fmla="*/ 12 w 34"/>
                <a:gd name="T5" fmla="*/ 308 h 308"/>
                <a:gd name="T6" fmla="*/ 34 w 34"/>
                <a:gd name="T7" fmla="*/ 0 h 308"/>
                <a:gd name="T8" fmla="*/ 29 w 34"/>
                <a:gd name="T9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308">
                  <a:moveTo>
                    <a:pt x="29" y="0"/>
                  </a:moveTo>
                  <a:lnTo>
                    <a:pt x="0" y="308"/>
                  </a:lnTo>
                  <a:lnTo>
                    <a:pt x="12" y="308"/>
                  </a:lnTo>
                  <a:lnTo>
                    <a:pt x="34" y="0"/>
                  </a:ln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8" name="Freeform 16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  <a:gd name="T10" fmla="*/ 0 w 571"/>
                <a:gd name="T11" fmla="*/ 11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9" name="Freeform 17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0" name="Freeform 18"/>
            <p:cNvSpPr/>
            <p:nvPr/>
          </p:nvSpPr>
          <p:spPr bwMode="auto">
            <a:xfrm>
              <a:off x="4087" y="693"/>
              <a:ext cx="225" cy="307"/>
            </a:xfrm>
            <a:custGeom>
              <a:avLst/>
              <a:gdLst>
                <a:gd name="T0" fmla="*/ 213 w 225"/>
                <a:gd name="T1" fmla="*/ 0 h 307"/>
                <a:gd name="T2" fmla="*/ 0 w 225"/>
                <a:gd name="T3" fmla="*/ 298 h 307"/>
                <a:gd name="T4" fmla="*/ 12 w 225"/>
                <a:gd name="T5" fmla="*/ 307 h 307"/>
                <a:gd name="T6" fmla="*/ 225 w 225"/>
                <a:gd name="T7" fmla="*/ 7 h 307"/>
                <a:gd name="T8" fmla="*/ 213 w 225"/>
                <a:gd name="T9" fmla="*/ 0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5" h="307">
                  <a:moveTo>
                    <a:pt x="213" y="0"/>
                  </a:moveTo>
                  <a:lnTo>
                    <a:pt x="0" y="298"/>
                  </a:lnTo>
                  <a:lnTo>
                    <a:pt x="12" y="307"/>
                  </a:lnTo>
                  <a:lnTo>
                    <a:pt x="225" y="7"/>
                  </a:lnTo>
                  <a:lnTo>
                    <a:pt x="21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1" name="Freeform 19"/>
            <p:cNvSpPr/>
            <p:nvPr/>
          </p:nvSpPr>
          <p:spPr bwMode="auto">
            <a:xfrm>
              <a:off x="2481" y="1318"/>
              <a:ext cx="339" cy="343"/>
            </a:xfrm>
            <a:custGeom>
              <a:avLst/>
              <a:gdLst>
                <a:gd name="T0" fmla="*/ 0 w 339"/>
                <a:gd name="T1" fmla="*/ 336 h 343"/>
                <a:gd name="T2" fmla="*/ 332 w 339"/>
                <a:gd name="T3" fmla="*/ 0 h 343"/>
                <a:gd name="T4" fmla="*/ 339 w 339"/>
                <a:gd name="T5" fmla="*/ 7 h 343"/>
                <a:gd name="T6" fmla="*/ 5 w 339"/>
                <a:gd name="T7" fmla="*/ 343 h 343"/>
                <a:gd name="T8" fmla="*/ 0 w 339"/>
                <a:gd name="T9" fmla="*/ 336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9" h="343">
                  <a:moveTo>
                    <a:pt x="0" y="336"/>
                  </a:moveTo>
                  <a:lnTo>
                    <a:pt x="332" y="0"/>
                  </a:lnTo>
                  <a:lnTo>
                    <a:pt x="339" y="7"/>
                  </a:lnTo>
                  <a:lnTo>
                    <a:pt x="5" y="343"/>
                  </a:lnTo>
                  <a:lnTo>
                    <a:pt x="0" y="3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2" name="Freeform 20"/>
            <p:cNvSpPr/>
            <p:nvPr/>
          </p:nvSpPr>
          <p:spPr bwMode="auto">
            <a:xfrm>
              <a:off x="2616" y="1332"/>
              <a:ext cx="209" cy="753"/>
            </a:xfrm>
            <a:custGeom>
              <a:avLst/>
              <a:gdLst>
                <a:gd name="T0" fmla="*/ 197 w 209"/>
                <a:gd name="T1" fmla="*/ 0 h 753"/>
                <a:gd name="T2" fmla="*/ 0 w 209"/>
                <a:gd name="T3" fmla="*/ 743 h 753"/>
                <a:gd name="T4" fmla="*/ 10 w 209"/>
                <a:gd name="T5" fmla="*/ 753 h 753"/>
                <a:gd name="T6" fmla="*/ 209 w 209"/>
                <a:gd name="T7" fmla="*/ 0 h 753"/>
                <a:gd name="T8" fmla="*/ 197 w 209"/>
                <a:gd name="T9" fmla="*/ 0 h 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753">
                  <a:moveTo>
                    <a:pt x="197" y="0"/>
                  </a:moveTo>
                  <a:lnTo>
                    <a:pt x="0" y="743"/>
                  </a:lnTo>
                  <a:lnTo>
                    <a:pt x="10" y="753"/>
                  </a:lnTo>
                  <a:lnTo>
                    <a:pt x="209" y="0"/>
                  </a:lnTo>
                  <a:lnTo>
                    <a:pt x="19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3" name="Freeform 21"/>
            <p:cNvSpPr/>
            <p:nvPr/>
          </p:nvSpPr>
          <p:spPr bwMode="auto">
            <a:xfrm>
              <a:off x="2477" y="1704"/>
              <a:ext cx="106" cy="92"/>
            </a:xfrm>
            <a:custGeom>
              <a:avLst/>
              <a:gdLst>
                <a:gd name="T0" fmla="*/ 0 w 106"/>
                <a:gd name="T1" fmla="*/ 7 h 92"/>
                <a:gd name="T2" fmla="*/ 94 w 106"/>
                <a:gd name="T3" fmla="*/ 92 h 92"/>
                <a:gd name="T4" fmla="*/ 106 w 106"/>
                <a:gd name="T5" fmla="*/ 75 h 92"/>
                <a:gd name="T6" fmla="*/ 9 w 106"/>
                <a:gd name="T7" fmla="*/ 0 h 92"/>
                <a:gd name="T8" fmla="*/ 0 w 106"/>
                <a:gd name="T9" fmla="*/ 7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92">
                  <a:moveTo>
                    <a:pt x="0" y="7"/>
                  </a:moveTo>
                  <a:lnTo>
                    <a:pt x="94" y="92"/>
                  </a:lnTo>
                  <a:lnTo>
                    <a:pt x="106" y="75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4" name="Freeform 22"/>
            <p:cNvSpPr/>
            <p:nvPr/>
          </p:nvSpPr>
          <p:spPr bwMode="auto">
            <a:xfrm>
              <a:off x="2451" y="1711"/>
              <a:ext cx="146" cy="374"/>
            </a:xfrm>
            <a:custGeom>
              <a:avLst/>
              <a:gdLst>
                <a:gd name="T0" fmla="*/ 0 w 146"/>
                <a:gd name="T1" fmla="*/ 0 h 374"/>
                <a:gd name="T2" fmla="*/ 135 w 146"/>
                <a:gd name="T3" fmla="*/ 374 h 374"/>
                <a:gd name="T4" fmla="*/ 146 w 146"/>
                <a:gd name="T5" fmla="*/ 374 h 374"/>
                <a:gd name="T6" fmla="*/ 11 w 146"/>
                <a:gd name="T7" fmla="*/ 0 h 374"/>
                <a:gd name="T8" fmla="*/ 0 w 146"/>
                <a:gd name="T9" fmla="*/ 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374">
                  <a:moveTo>
                    <a:pt x="0" y="0"/>
                  </a:moveTo>
                  <a:lnTo>
                    <a:pt x="135" y="374"/>
                  </a:lnTo>
                  <a:lnTo>
                    <a:pt x="146" y="374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5" name="Rectangle 23"/>
            <p:cNvSpPr>
              <a:spLocks noChangeArrowheads="1"/>
            </p:cNvSpPr>
            <p:nvPr/>
          </p:nvSpPr>
          <p:spPr bwMode="auto">
            <a:xfrm>
              <a:off x="3410" y="1164"/>
              <a:ext cx="11" cy="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6" name="Freeform 24"/>
            <p:cNvSpPr/>
            <p:nvPr/>
          </p:nvSpPr>
          <p:spPr bwMode="auto">
            <a:xfrm>
              <a:off x="2848" y="1202"/>
              <a:ext cx="538" cy="111"/>
            </a:xfrm>
            <a:custGeom>
              <a:avLst/>
              <a:gdLst>
                <a:gd name="T0" fmla="*/ 0 w 538"/>
                <a:gd name="T1" fmla="*/ 102 h 111"/>
                <a:gd name="T2" fmla="*/ 538 w 538"/>
                <a:gd name="T3" fmla="*/ 0 h 111"/>
                <a:gd name="T4" fmla="*/ 538 w 538"/>
                <a:gd name="T5" fmla="*/ 9 h 111"/>
                <a:gd name="T6" fmla="*/ 0 w 538"/>
                <a:gd name="T7" fmla="*/ 111 h 111"/>
                <a:gd name="T8" fmla="*/ 0 w 538"/>
                <a:gd name="T9" fmla="*/ 102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8" h="111">
                  <a:moveTo>
                    <a:pt x="0" y="102"/>
                  </a:moveTo>
                  <a:lnTo>
                    <a:pt x="538" y="0"/>
                  </a:lnTo>
                  <a:lnTo>
                    <a:pt x="538" y="9"/>
                  </a:lnTo>
                  <a:lnTo>
                    <a:pt x="0" y="111"/>
                  </a:lnTo>
                  <a:lnTo>
                    <a:pt x="0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7" name="Freeform 25"/>
            <p:cNvSpPr/>
            <p:nvPr/>
          </p:nvSpPr>
          <p:spPr bwMode="auto">
            <a:xfrm>
              <a:off x="2834" y="1320"/>
              <a:ext cx="287" cy="455"/>
            </a:xfrm>
            <a:custGeom>
              <a:avLst/>
              <a:gdLst>
                <a:gd name="T0" fmla="*/ 0 w 287"/>
                <a:gd name="T1" fmla="*/ 5 h 455"/>
                <a:gd name="T2" fmla="*/ 275 w 287"/>
                <a:gd name="T3" fmla="*/ 450 h 455"/>
                <a:gd name="T4" fmla="*/ 277 w 287"/>
                <a:gd name="T5" fmla="*/ 455 h 455"/>
                <a:gd name="T6" fmla="*/ 287 w 287"/>
                <a:gd name="T7" fmla="*/ 445 h 455"/>
                <a:gd name="T8" fmla="*/ 7 w 287"/>
                <a:gd name="T9" fmla="*/ 0 h 455"/>
                <a:gd name="T10" fmla="*/ 0 w 287"/>
                <a:gd name="T11" fmla="*/ 5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7" h="455">
                  <a:moveTo>
                    <a:pt x="0" y="5"/>
                  </a:moveTo>
                  <a:lnTo>
                    <a:pt x="275" y="450"/>
                  </a:lnTo>
                  <a:lnTo>
                    <a:pt x="277" y="455"/>
                  </a:lnTo>
                  <a:lnTo>
                    <a:pt x="287" y="445"/>
                  </a:lnTo>
                  <a:lnTo>
                    <a:pt x="7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8" name="Freeform 26"/>
            <p:cNvSpPr/>
            <p:nvPr/>
          </p:nvSpPr>
          <p:spPr bwMode="auto">
            <a:xfrm>
              <a:off x="3140" y="1221"/>
              <a:ext cx="270" cy="544"/>
            </a:xfrm>
            <a:custGeom>
              <a:avLst/>
              <a:gdLst>
                <a:gd name="T0" fmla="*/ 0 w 270"/>
                <a:gd name="T1" fmla="*/ 544 h 544"/>
                <a:gd name="T2" fmla="*/ 263 w 270"/>
                <a:gd name="T3" fmla="*/ 0 h 544"/>
                <a:gd name="T4" fmla="*/ 270 w 270"/>
                <a:gd name="T5" fmla="*/ 0 h 544"/>
                <a:gd name="T6" fmla="*/ 14 w 270"/>
                <a:gd name="T7" fmla="*/ 544 h 544"/>
                <a:gd name="T8" fmla="*/ 0 w 270"/>
                <a:gd name="T9" fmla="*/ 544 h 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0" h="544">
                  <a:moveTo>
                    <a:pt x="0" y="544"/>
                  </a:moveTo>
                  <a:lnTo>
                    <a:pt x="263" y="0"/>
                  </a:lnTo>
                  <a:lnTo>
                    <a:pt x="270" y="0"/>
                  </a:lnTo>
                  <a:lnTo>
                    <a:pt x="14" y="544"/>
                  </a:lnTo>
                  <a:lnTo>
                    <a:pt x="0" y="5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9" name="Freeform 27"/>
            <p:cNvSpPr/>
            <p:nvPr/>
          </p:nvSpPr>
          <p:spPr bwMode="auto">
            <a:xfrm>
              <a:off x="3317" y="1221"/>
              <a:ext cx="93" cy="809"/>
            </a:xfrm>
            <a:custGeom>
              <a:avLst/>
              <a:gdLst>
                <a:gd name="T0" fmla="*/ 83 w 93"/>
                <a:gd name="T1" fmla="*/ 0 h 809"/>
                <a:gd name="T2" fmla="*/ 0 w 93"/>
                <a:gd name="T3" fmla="*/ 809 h 809"/>
                <a:gd name="T4" fmla="*/ 12 w 93"/>
                <a:gd name="T5" fmla="*/ 809 h 809"/>
                <a:gd name="T6" fmla="*/ 93 w 93"/>
                <a:gd name="T7" fmla="*/ 0 h 809"/>
                <a:gd name="T8" fmla="*/ 83 w 93"/>
                <a:gd name="T9" fmla="*/ 0 h 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" h="809">
                  <a:moveTo>
                    <a:pt x="83" y="0"/>
                  </a:moveTo>
                  <a:lnTo>
                    <a:pt x="0" y="809"/>
                  </a:lnTo>
                  <a:lnTo>
                    <a:pt x="12" y="809"/>
                  </a:lnTo>
                  <a:lnTo>
                    <a:pt x="93" y="0"/>
                  </a:lnTo>
                  <a:lnTo>
                    <a:pt x="8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0" name="Freeform 28"/>
            <p:cNvSpPr/>
            <p:nvPr/>
          </p:nvSpPr>
          <p:spPr bwMode="auto">
            <a:xfrm>
              <a:off x="3438" y="1022"/>
              <a:ext cx="611" cy="180"/>
            </a:xfrm>
            <a:custGeom>
              <a:avLst/>
              <a:gdLst>
                <a:gd name="T0" fmla="*/ 0 w 611"/>
                <a:gd name="T1" fmla="*/ 165 h 180"/>
                <a:gd name="T2" fmla="*/ 611 w 611"/>
                <a:gd name="T3" fmla="*/ 0 h 180"/>
                <a:gd name="T4" fmla="*/ 611 w 611"/>
                <a:gd name="T5" fmla="*/ 14 h 180"/>
                <a:gd name="T6" fmla="*/ 0 w 611"/>
                <a:gd name="T7" fmla="*/ 180 h 180"/>
                <a:gd name="T8" fmla="*/ 0 w 611"/>
                <a:gd name="T9" fmla="*/ 165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180">
                  <a:moveTo>
                    <a:pt x="0" y="165"/>
                  </a:moveTo>
                  <a:lnTo>
                    <a:pt x="611" y="0"/>
                  </a:lnTo>
                  <a:lnTo>
                    <a:pt x="611" y="14"/>
                  </a:lnTo>
                  <a:lnTo>
                    <a:pt x="0" y="180"/>
                  </a:lnTo>
                  <a:lnTo>
                    <a:pt x="0" y="1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1" name="Freeform 29"/>
            <p:cNvSpPr/>
            <p:nvPr/>
          </p:nvSpPr>
          <p:spPr bwMode="auto">
            <a:xfrm>
              <a:off x="4340" y="702"/>
              <a:ext cx="377" cy="396"/>
            </a:xfrm>
            <a:custGeom>
              <a:avLst/>
              <a:gdLst>
                <a:gd name="T0" fmla="*/ 0 w 377"/>
                <a:gd name="T1" fmla="*/ 12 h 396"/>
                <a:gd name="T2" fmla="*/ 370 w 377"/>
                <a:gd name="T3" fmla="*/ 396 h 396"/>
                <a:gd name="T4" fmla="*/ 377 w 377"/>
                <a:gd name="T5" fmla="*/ 388 h 396"/>
                <a:gd name="T6" fmla="*/ 0 w 377"/>
                <a:gd name="T7" fmla="*/ 0 h 396"/>
                <a:gd name="T8" fmla="*/ 0 w 377"/>
                <a:gd name="T9" fmla="*/ 12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7" h="396">
                  <a:moveTo>
                    <a:pt x="0" y="12"/>
                  </a:moveTo>
                  <a:lnTo>
                    <a:pt x="370" y="396"/>
                  </a:lnTo>
                  <a:lnTo>
                    <a:pt x="377" y="388"/>
                  </a:lnTo>
                  <a:lnTo>
                    <a:pt x="0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2" name="Freeform 30"/>
            <p:cNvSpPr/>
            <p:nvPr/>
          </p:nvSpPr>
          <p:spPr bwMode="auto">
            <a:xfrm>
              <a:off x="4108" y="1015"/>
              <a:ext cx="597" cy="97"/>
            </a:xfrm>
            <a:custGeom>
              <a:avLst/>
              <a:gdLst>
                <a:gd name="T0" fmla="*/ 0 w 597"/>
                <a:gd name="T1" fmla="*/ 0 h 97"/>
                <a:gd name="T2" fmla="*/ 597 w 597"/>
                <a:gd name="T3" fmla="*/ 90 h 97"/>
                <a:gd name="T4" fmla="*/ 597 w 597"/>
                <a:gd name="T5" fmla="*/ 97 h 97"/>
                <a:gd name="T6" fmla="*/ 0 w 597"/>
                <a:gd name="T7" fmla="*/ 11 h 97"/>
                <a:gd name="T8" fmla="*/ 0 w 597"/>
                <a:gd name="T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97">
                  <a:moveTo>
                    <a:pt x="0" y="0"/>
                  </a:moveTo>
                  <a:lnTo>
                    <a:pt x="597" y="90"/>
                  </a:lnTo>
                  <a:lnTo>
                    <a:pt x="597" y="97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3" name="Freeform 31"/>
            <p:cNvSpPr/>
            <p:nvPr/>
          </p:nvSpPr>
          <p:spPr bwMode="auto">
            <a:xfrm>
              <a:off x="4759" y="1121"/>
              <a:ext cx="280" cy="55"/>
            </a:xfrm>
            <a:custGeom>
              <a:avLst/>
              <a:gdLst>
                <a:gd name="T0" fmla="*/ 5 w 280"/>
                <a:gd name="T1" fmla="*/ 0 h 55"/>
                <a:gd name="T2" fmla="*/ 280 w 280"/>
                <a:gd name="T3" fmla="*/ 40 h 55"/>
                <a:gd name="T4" fmla="*/ 280 w 280"/>
                <a:gd name="T5" fmla="*/ 55 h 55"/>
                <a:gd name="T6" fmla="*/ 0 w 280"/>
                <a:gd name="T7" fmla="*/ 7 h 55"/>
                <a:gd name="T8" fmla="*/ 5 w 280"/>
                <a:gd name="T9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0" h="55">
                  <a:moveTo>
                    <a:pt x="5" y="0"/>
                  </a:moveTo>
                  <a:lnTo>
                    <a:pt x="280" y="40"/>
                  </a:lnTo>
                  <a:lnTo>
                    <a:pt x="280" y="55"/>
                  </a:lnTo>
                  <a:lnTo>
                    <a:pt x="0" y="7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4" name="Freeform 32"/>
            <p:cNvSpPr/>
            <p:nvPr/>
          </p:nvSpPr>
          <p:spPr bwMode="auto">
            <a:xfrm>
              <a:off x="4745" y="1131"/>
              <a:ext cx="298" cy="447"/>
            </a:xfrm>
            <a:custGeom>
              <a:avLst/>
              <a:gdLst>
                <a:gd name="T0" fmla="*/ 0 w 298"/>
                <a:gd name="T1" fmla="*/ 9 h 447"/>
                <a:gd name="T2" fmla="*/ 294 w 298"/>
                <a:gd name="T3" fmla="*/ 447 h 447"/>
                <a:gd name="T4" fmla="*/ 298 w 298"/>
                <a:gd name="T5" fmla="*/ 440 h 447"/>
                <a:gd name="T6" fmla="*/ 7 w 298"/>
                <a:gd name="T7" fmla="*/ 0 h 447"/>
                <a:gd name="T8" fmla="*/ 0 w 298"/>
                <a:gd name="T9" fmla="*/ 9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447">
                  <a:moveTo>
                    <a:pt x="0" y="9"/>
                  </a:moveTo>
                  <a:lnTo>
                    <a:pt x="294" y="447"/>
                  </a:lnTo>
                  <a:lnTo>
                    <a:pt x="298" y="440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5" name="Freeform 33"/>
            <p:cNvSpPr/>
            <p:nvPr/>
          </p:nvSpPr>
          <p:spPr bwMode="auto">
            <a:xfrm>
              <a:off x="4551" y="1135"/>
              <a:ext cx="182" cy="422"/>
            </a:xfrm>
            <a:custGeom>
              <a:avLst/>
              <a:gdLst>
                <a:gd name="T0" fmla="*/ 173 w 182"/>
                <a:gd name="T1" fmla="*/ 0 h 422"/>
                <a:gd name="T2" fmla="*/ 0 w 182"/>
                <a:gd name="T3" fmla="*/ 422 h 422"/>
                <a:gd name="T4" fmla="*/ 12 w 182"/>
                <a:gd name="T5" fmla="*/ 422 h 422"/>
                <a:gd name="T6" fmla="*/ 182 w 182"/>
                <a:gd name="T7" fmla="*/ 0 h 422"/>
                <a:gd name="T8" fmla="*/ 173 w 182"/>
                <a:gd name="T9" fmla="*/ 0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2" h="422">
                  <a:moveTo>
                    <a:pt x="173" y="0"/>
                  </a:moveTo>
                  <a:lnTo>
                    <a:pt x="0" y="422"/>
                  </a:lnTo>
                  <a:lnTo>
                    <a:pt x="12" y="422"/>
                  </a:lnTo>
                  <a:lnTo>
                    <a:pt x="182" y="0"/>
                  </a:lnTo>
                  <a:lnTo>
                    <a:pt x="1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6" name="Freeform 34"/>
            <p:cNvSpPr/>
            <p:nvPr/>
          </p:nvSpPr>
          <p:spPr bwMode="auto">
            <a:xfrm>
              <a:off x="3414" y="1214"/>
              <a:ext cx="401" cy="388"/>
            </a:xfrm>
            <a:custGeom>
              <a:avLst/>
              <a:gdLst>
                <a:gd name="T0" fmla="*/ 0 w 401"/>
                <a:gd name="T1" fmla="*/ 0 h 388"/>
                <a:gd name="T2" fmla="*/ 393 w 401"/>
                <a:gd name="T3" fmla="*/ 388 h 388"/>
                <a:gd name="T4" fmla="*/ 401 w 401"/>
                <a:gd name="T5" fmla="*/ 378 h 388"/>
                <a:gd name="T6" fmla="*/ 12 w 401"/>
                <a:gd name="T7" fmla="*/ 0 h 388"/>
                <a:gd name="T8" fmla="*/ 0 w 40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1" h="388">
                  <a:moveTo>
                    <a:pt x="0" y="0"/>
                  </a:moveTo>
                  <a:lnTo>
                    <a:pt x="393" y="388"/>
                  </a:lnTo>
                  <a:lnTo>
                    <a:pt x="401" y="37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7" name="Freeform 35"/>
            <p:cNvSpPr/>
            <p:nvPr/>
          </p:nvSpPr>
          <p:spPr bwMode="auto">
            <a:xfrm>
              <a:off x="3833" y="1034"/>
              <a:ext cx="233" cy="558"/>
            </a:xfrm>
            <a:custGeom>
              <a:avLst/>
              <a:gdLst>
                <a:gd name="T0" fmla="*/ 225 w 233"/>
                <a:gd name="T1" fmla="*/ 0 h 558"/>
                <a:gd name="T2" fmla="*/ 0 w 233"/>
                <a:gd name="T3" fmla="*/ 558 h 558"/>
                <a:gd name="T4" fmla="*/ 10 w 233"/>
                <a:gd name="T5" fmla="*/ 558 h 558"/>
                <a:gd name="T6" fmla="*/ 233 w 233"/>
                <a:gd name="T7" fmla="*/ 0 h 558"/>
                <a:gd name="T8" fmla="*/ 225 w 233"/>
                <a:gd name="T9" fmla="*/ 0 h 5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3" h="558">
                  <a:moveTo>
                    <a:pt x="225" y="0"/>
                  </a:moveTo>
                  <a:lnTo>
                    <a:pt x="0" y="558"/>
                  </a:lnTo>
                  <a:lnTo>
                    <a:pt x="10" y="558"/>
                  </a:lnTo>
                  <a:lnTo>
                    <a:pt x="233" y="0"/>
                  </a:lnTo>
                  <a:lnTo>
                    <a:pt x="2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8" name="Freeform 36"/>
            <p:cNvSpPr/>
            <p:nvPr/>
          </p:nvSpPr>
          <p:spPr bwMode="auto">
            <a:xfrm>
              <a:off x="4087" y="1034"/>
              <a:ext cx="452" cy="530"/>
            </a:xfrm>
            <a:custGeom>
              <a:avLst/>
              <a:gdLst>
                <a:gd name="T0" fmla="*/ 0 w 452"/>
                <a:gd name="T1" fmla="*/ 0 h 530"/>
                <a:gd name="T2" fmla="*/ 440 w 452"/>
                <a:gd name="T3" fmla="*/ 530 h 530"/>
                <a:gd name="T4" fmla="*/ 452 w 452"/>
                <a:gd name="T5" fmla="*/ 528 h 530"/>
                <a:gd name="T6" fmla="*/ 12 w 452"/>
                <a:gd name="T7" fmla="*/ 0 h 530"/>
                <a:gd name="T8" fmla="*/ 0 w 452"/>
                <a:gd name="T9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2" h="530">
                  <a:moveTo>
                    <a:pt x="0" y="0"/>
                  </a:moveTo>
                  <a:lnTo>
                    <a:pt x="440" y="530"/>
                  </a:lnTo>
                  <a:lnTo>
                    <a:pt x="452" y="5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9" name="Freeform 37"/>
            <p:cNvSpPr/>
            <p:nvPr/>
          </p:nvSpPr>
          <p:spPr bwMode="auto">
            <a:xfrm>
              <a:off x="3836" y="1588"/>
              <a:ext cx="689" cy="23"/>
            </a:xfrm>
            <a:custGeom>
              <a:avLst/>
              <a:gdLst>
                <a:gd name="T0" fmla="*/ 0 w 689"/>
                <a:gd name="T1" fmla="*/ 16 h 23"/>
                <a:gd name="T2" fmla="*/ 689 w 689"/>
                <a:gd name="T3" fmla="*/ 0 h 23"/>
                <a:gd name="T4" fmla="*/ 689 w 689"/>
                <a:gd name="T5" fmla="*/ 7 h 23"/>
                <a:gd name="T6" fmla="*/ 12 w 689"/>
                <a:gd name="T7" fmla="*/ 23 h 23"/>
                <a:gd name="T8" fmla="*/ 0 w 689"/>
                <a:gd name="T9" fmla="*/ 16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23">
                  <a:moveTo>
                    <a:pt x="0" y="16"/>
                  </a:moveTo>
                  <a:lnTo>
                    <a:pt x="689" y="0"/>
                  </a:lnTo>
                  <a:lnTo>
                    <a:pt x="689" y="7"/>
                  </a:lnTo>
                  <a:lnTo>
                    <a:pt x="12" y="23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0" name="Freeform 38"/>
            <p:cNvSpPr/>
            <p:nvPr/>
          </p:nvSpPr>
          <p:spPr bwMode="auto">
            <a:xfrm>
              <a:off x="5093" y="1621"/>
              <a:ext cx="273" cy="428"/>
            </a:xfrm>
            <a:custGeom>
              <a:avLst/>
              <a:gdLst>
                <a:gd name="T0" fmla="*/ 0 w 273"/>
                <a:gd name="T1" fmla="*/ 0 h 428"/>
                <a:gd name="T2" fmla="*/ 263 w 273"/>
                <a:gd name="T3" fmla="*/ 428 h 428"/>
                <a:gd name="T4" fmla="*/ 273 w 273"/>
                <a:gd name="T5" fmla="*/ 428 h 428"/>
                <a:gd name="T6" fmla="*/ 12 w 273"/>
                <a:gd name="T7" fmla="*/ 0 h 428"/>
                <a:gd name="T8" fmla="*/ 0 w 27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3" h="428">
                  <a:moveTo>
                    <a:pt x="0" y="0"/>
                  </a:moveTo>
                  <a:lnTo>
                    <a:pt x="263" y="428"/>
                  </a:lnTo>
                  <a:lnTo>
                    <a:pt x="273" y="4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1" name="Freeform 39"/>
            <p:cNvSpPr/>
            <p:nvPr/>
          </p:nvSpPr>
          <p:spPr bwMode="auto">
            <a:xfrm>
              <a:off x="5070" y="1621"/>
              <a:ext cx="293" cy="428"/>
            </a:xfrm>
            <a:custGeom>
              <a:avLst/>
              <a:gdLst>
                <a:gd name="T0" fmla="*/ 0 w 293"/>
                <a:gd name="T1" fmla="*/ 0 h 428"/>
                <a:gd name="T2" fmla="*/ 286 w 293"/>
                <a:gd name="T3" fmla="*/ 428 h 428"/>
                <a:gd name="T4" fmla="*/ 293 w 293"/>
                <a:gd name="T5" fmla="*/ 421 h 428"/>
                <a:gd name="T6" fmla="*/ 16 w 293"/>
                <a:gd name="T7" fmla="*/ 0 h 428"/>
                <a:gd name="T8" fmla="*/ 0 w 29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3" h="428">
                  <a:moveTo>
                    <a:pt x="0" y="0"/>
                  </a:moveTo>
                  <a:lnTo>
                    <a:pt x="286" y="428"/>
                  </a:lnTo>
                  <a:lnTo>
                    <a:pt x="293" y="421"/>
                  </a:lnTo>
                  <a:lnTo>
                    <a:pt x="1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2" name="Freeform 40"/>
            <p:cNvSpPr/>
            <p:nvPr/>
          </p:nvSpPr>
          <p:spPr bwMode="auto">
            <a:xfrm>
              <a:off x="4568" y="1581"/>
              <a:ext cx="551" cy="156"/>
            </a:xfrm>
            <a:custGeom>
              <a:avLst/>
              <a:gdLst>
                <a:gd name="T0" fmla="*/ 0 w 551"/>
                <a:gd name="T1" fmla="*/ 0 h 156"/>
                <a:gd name="T2" fmla="*/ 551 w 551"/>
                <a:gd name="T3" fmla="*/ 146 h 156"/>
                <a:gd name="T4" fmla="*/ 539 w 551"/>
                <a:gd name="T5" fmla="*/ 156 h 156"/>
                <a:gd name="T6" fmla="*/ 0 w 551"/>
                <a:gd name="T7" fmla="*/ 11 h 156"/>
                <a:gd name="T8" fmla="*/ 0 w 551"/>
                <a:gd name="T9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1" h="156">
                  <a:moveTo>
                    <a:pt x="0" y="0"/>
                  </a:moveTo>
                  <a:lnTo>
                    <a:pt x="551" y="146"/>
                  </a:lnTo>
                  <a:lnTo>
                    <a:pt x="539" y="156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3" name="Freeform 41"/>
            <p:cNvSpPr/>
            <p:nvPr/>
          </p:nvSpPr>
          <p:spPr bwMode="auto">
            <a:xfrm>
              <a:off x="4546" y="1597"/>
              <a:ext cx="228" cy="677"/>
            </a:xfrm>
            <a:custGeom>
              <a:avLst/>
              <a:gdLst>
                <a:gd name="T0" fmla="*/ 0 w 228"/>
                <a:gd name="T1" fmla="*/ 0 h 677"/>
                <a:gd name="T2" fmla="*/ 223 w 228"/>
                <a:gd name="T3" fmla="*/ 677 h 677"/>
                <a:gd name="T4" fmla="*/ 228 w 228"/>
                <a:gd name="T5" fmla="*/ 677 h 677"/>
                <a:gd name="T6" fmla="*/ 10 w 228"/>
                <a:gd name="T7" fmla="*/ 0 h 677"/>
                <a:gd name="T8" fmla="*/ 0 w 228"/>
                <a:gd name="T9" fmla="*/ 0 h 6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8" h="677">
                  <a:moveTo>
                    <a:pt x="0" y="0"/>
                  </a:moveTo>
                  <a:lnTo>
                    <a:pt x="223" y="677"/>
                  </a:lnTo>
                  <a:lnTo>
                    <a:pt x="228" y="677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4" name="Freeform 42"/>
            <p:cNvSpPr/>
            <p:nvPr/>
          </p:nvSpPr>
          <p:spPr bwMode="auto">
            <a:xfrm>
              <a:off x="4229" y="1604"/>
              <a:ext cx="310" cy="481"/>
            </a:xfrm>
            <a:custGeom>
              <a:avLst/>
              <a:gdLst>
                <a:gd name="T0" fmla="*/ 0 w 310"/>
                <a:gd name="T1" fmla="*/ 481 h 481"/>
                <a:gd name="T2" fmla="*/ 301 w 310"/>
                <a:gd name="T3" fmla="*/ 0 h 481"/>
                <a:gd name="T4" fmla="*/ 310 w 310"/>
                <a:gd name="T5" fmla="*/ 0 h 481"/>
                <a:gd name="T6" fmla="*/ 7 w 310"/>
                <a:gd name="T7" fmla="*/ 481 h 481"/>
                <a:gd name="T8" fmla="*/ 0 w 310"/>
                <a:gd name="T9" fmla="*/ 481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0" h="481">
                  <a:moveTo>
                    <a:pt x="0" y="481"/>
                  </a:moveTo>
                  <a:lnTo>
                    <a:pt x="301" y="0"/>
                  </a:lnTo>
                  <a:lnTo>
                    <a:pt x="310" y="0"/>
                  </a:lnTo>
                  <a:lnTo>
                    <a:pt x="7" y="481"/>
                  </a:lnTo>
                  <a:lnTo>
                    <a:pt x="0" y="4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5" name="Freeform 43"/>
            <p:cNvSpPr/>
            <p:nvPr/>
          </p:nvSpPr>
          <p:spPr bwMode="auto">
            <a:xfrm>
              <a:off x="4217" y="1803"/>
              <a:ext cx="90" cy="282"/>
            </a:xfrm>
            <a:custGeom>
              <a:avLst/>
              <a:gdLst>
                <a:gd name="T0" fmla="*/ 81 w 90"/>
                <a:gd name="T1" fmla="*/ 0 h 282"/>
                <a:gd name="T2" fmla="*/ 0 w 90"/>
                <a:gd name="T3" fmla="*/ 282 h 282"/>
                <a:gd name="T4" fmla="*/ 7 w 90"/>
                <a:gd name="T5" fmla="*/ 282 h 282"/>
                <a:gd name="T6" fmla="*/ 90 w 90"/>
                <a:gd name="T7" fmla="*/ 0 h 282"/>
                <a:gd name="T8" fmla="*/ 81 w 90"/>
                <a:gd name="T9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282">
                  <a:moveTo>
                    <a:pt x="81" y="0"/>
                  </a:moveTo>
                  <a:lnTo>
                    <a:pt x="0" y="282"/>
                  </a:lnTo>
                  <a:lnTo>
                    <a:pt x="7" y="282"/>
                  </a:lnTo>
                  <a:lnTo>
                    <a:pt x="90" y="0"/>
                  </a:lnTo>
                  <a:lnTo>
                    <a:pt x="8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6" name="Freeform 44"/>
            <p:cNvSpPr/>
            <p:nvPr/>
          </p:nvSpPr>
          <p:spPr bwMode="auto">
            <a:xfrm>
              <a:off x="3833" y="1621"/>
              <a:ext cx="375" cy="464"/>
            </a:xfrm>
            <a:custGeom>
              <a:avLst/>
              <a:gdLst>
                <a:gd name="T0" fmla="*/ 0 w 375"/>
                <a:gd name="T1" fmla="*/ 0 h 464"/>
                <a:gd name="T2" fmla="*/ 368 w 375"/>
                <a:gd name="T3" fmla="*/ 464 h 464"/>
                <a:gd name="T4" fmla="*/ 375 w 375"/>
                <a:gd name="T5" fmla="*/ 464 h 464"/>
                <a:gd name="T6" fmla="*/ 8 w 375"/>
                <a:gd name="T7" fmla="*/ 0 h 464"/>
                <a:gd name="T8" fmla="*/ 0 w 375"/>
                <a:gd name="T9" fmla="*/ 0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5" h="464">
                  <a:moveTo>
                    <a:pt x="0" y="0"/>
                  </a:moveTo>
                  <a:lnTo>
                    <a:pt x="368" y="464"/>
                  </a:lnTo>
                  <a:lnTo>
                    <a:pt x="375" y="464"/>
                  </a:lnTo>
                  <a:lnTo>
                    <a:pt x="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7" name="Freeform 45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  <a:gd name="T10" fmla="*/ 0 w 649"/>
                <a:gd name="T11" fmla="*/ 17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8" name="Freeform 46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9" name="Freeform 47"/>
            <p:cNvSpPr/>
            <p:nvPr/>
          </p:nvSpPr>
          <p:spPr bwMode="auto">
            <a:xfrm>
              <a:off x="3623" y="1623"/>
              <a:ext cx="203" cy="658"/>
            </a:xfrm>
            <a:custGeom>
              <a:avLst/>
              <a:gdLst>
                <a:gd name="T0" fmla="*/ 194 w 203"/>
                <a:gd name="T1" fmla="*/ 0 h 658"/>
                <a:gd name="T2" fmla="*/ 0 w 203"/>
                <a:gd name="T3" fmla="*/ 658 h 658"/>
                <a:gd name="T4" fmla="*/ 9 w 203"/>
                <a:gd name="T5" fmla="*/ 658 h 658"/>
                <a:gd name="T6" fmla="*/ 203 w 203"/>
                <a:gd name="T7" fmla="*/ 5 h 658"/>
                <a:gd name="T8" fmla="*/ 194 w 203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58">
                  <a:moveTo>
                    <a:pt x="194" y="0"/>
                  </a:moveTo>
                  <a:lnTo>
                    <a:pt x="0" y="658"/>
                  </a:lnTo>
                  <a:lnTo>
                    <a:pt x="9" y="658"/>
                  </a:lnTo>
                  <a:lnTo>
                    <a:pt x="203" y="5"/>
                  </a:lnTo>
                  <a:lnTo>
                    <a:pt x="19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0" name="Freeform 48"/>
            <p:cNvSpPr/>
            <p:nvPr/>
          </p:nvSpPr>
          <p:spPr bwMode="auto">
            <a:xfrm>
              <a:off x="3353" y="1768"/>
              <a:ext cx="935" cy="310"/>
            </a:xfrm>
            <a:custGeom>
              <a:avLst/>
              <a:gdLst>
                <a:gd name="T0" fmla="*/ 0 w 935"/>
                <a:gd name="T1" fmla="*/ 300 h 310"/>
                <a:gd name="T2" fmla="*/ 928 w 935"/>
                <a:gd name="T3" fmla="*/ 0 h 310"/>
                <a:gd name="T4" fmla="*/ 935 w 935"/>
                <a:gd name="T5" fmla="*/ 9 h 310"/>
                <a:gd name="T6" fmla="*/ 7 w 935"/>
                <a:gd name="T7" fmla="*/ 310 h 310"/>
                <a:gd name="T8" fmla="*/ 0 w 935"/>
                <a:gd name="T9" fmla="*/ 300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5" h="310">
                  <a:moveTo>
                    <a:pt x="0" y="300"/>
                  </a:moveTo>
                  <a:lnTo>
                    <a:pt x="928" y="0"/>
                  </a:lnTo>
                  <a:lnTo>
                    <a:pt x="935" y="9"/>
                  </a:lnTo>
                  <a:lnTo>
                    <a:pt x="7" y="310"/>
                  </a:lnTo>
                  <a:lnTo>
                    <a:pt x="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1" name="Freeform 49"/>
            <p:cNvSpPr/>
            <p:nvPr/>
          </p:nvSpPr>
          <p:spPr bwMode="auto">
            <a:xfrm>
              <a:off x="2631" y="1820"/>
              <a:ext cx="641" cy="251"/>
            </a:xfrm>
            <a:custGeom>
              <a:avLst/>
              <a:gdLst>
                <a:gd name="T0" fmla="*/ 0 w 641"/>
                <a:gd name="T1" fmla="*/ 9 h 251"/>
                <a:gd name="T2" fmla="*/ 641 w 641"/>
                <a:gd name="T3" fmla="*/ 251 h 251"/>
                <a:gd name="T4" fmla="*/ 641 w 641"/>
                <a:gd name="T5" fmla="*/ 244 h 251"/>
                <a:gd name="T6" fmla="*/ 11 w 641"/>
                <a:gd name="T7" fmla="*/ 0 h 251"/>
                <a:gd name="T8" fmla="*/ 0 w 641"/>
                <a:gd name="T9" fmla="*/ 9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1" h="251">
                  <a:moveTo>
                    <a:pt x="0" y="9"/>
                  </a:moveTo>
                  <a:lnTo>
                    <a:pt x="641" y="251"/>
                  </a:lnTo>
                  <a:lnTo>
                    <a:pt x="641" y="244"/>
                  </a:lnTo>
                  <a:lnTo>
                    <a:pt x="11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2" name="Freeform 50"/>
            <p:cNvSpPr/>
            <p:nvPr/>
          </p:nvSpPr>
          <p:spPr bwMode="auto">
            <a:xfrm>
              <a:off x="2631" y="1798"/>
              <a:ext cx="497" cy="301"/>
            </a:xfrm>
            <a:custGeom>
              <a:avLst/>
              <a:gdLst>
                <a:gd name="T0" fmla="*/ 0 w 497"/>
                <a:gd name="T1" fmla="*/ 296 h 301"/>
                <a:gd name="T2" fmla="*/ 490 w 497"/>
                <a:gd name="T3" fmla="*/ 0 h 301"/>
                <a:gd name="T4" fmla="*/ 497 w 497"/>
                <a:gd name="T5" fmla="*/ 10 h 301"/>
                <a:gd name="T6" fmla="*/ 7 w 497"/>
                <a:gd name="T7" fmla="*/ 301 h 301"/>
                <a:gd name="T8" fmla="*/ 0 w 497"/>
                <a:gd name="T9" fmla="*/ 296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7" h="301">
                  <a:moveTo>
                    <a:pt x="0" y="296"/>
                  </a:moveTo>
                  <a:lnTo>
                    <a:pt x="490" y="0"/>
                  </a:lnTo>
                  <a:lnTo>
                    <a:pt x="497" y="10"/>
                  </a:lnTo>
                  <a:lnTo>
                    <a:pt x="7" y="301"/>
                  </a:lnTo>
                  <a:lnTo>
                    <a:pt x="0" y="2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3" name="Freeform 51"/>
            <p:cNvSpPr/>
            <p:nvPr/>
          </p:nvSpPr>
          <p:spPr bwMode="auto">
            <a:xfrm>
              <a:off x="2467" y="2125"/>
              <a:ext cx="135" cy="351"/>
            </a:xfrm>
            <a:custGeom>
              <a:avLst/>
              <a:gdLst>
                <a:gd name="T0" fmla="*/ 126 w 135"/>
                <a:gd name="T1" fmla="*/ 0 h 351"/>
                <a:gd name="T2" fmla="*/ 0 w 135"/>
                <a:gd name="T3" fmla="*/ 351 h 351"/>
                <a:gd name="T4" fmla="*/ 12 w 135"/>
                <a:gd name="T5" fmla="*/ 351 h 351"/>
                <a:gd name="T6" fmla="*/ 135 w 135"/>
                <a:gd name="T7" fmla="*/ 7 h 351"/>
                <a:gd name="T8" fmla="*/ 126 w 135"/>
                <a:gd name="T9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351">
                  <a:moveTo>
                    <a:pt x="126" y="0"/>
                  </a:moveTo>
                  <a:lnTo>
                    <a:pt x="0" y="351"/>
                  </a:lnTo>
                  <a:lnTo>
                    <a:pt x="12" y="351"/>
                  </a:lnTo>
                  <a:lnTo>
                    <a:pt x="135" y="7"/>
                  </a:lnTo>
                  <a:lnTo>
                    <a:pt x="12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4" name="Freeform 52"/>
            <p:cNvSpPr/>
            <p:nvPr/>
          </p:nvSpPr>
          <p:spPr bwMode="auto">
            <a:xfrm>
              <a:off x="2607" y="2130"/>
              <a:ext cx="234" cy="743"/>
            </a:xfrm>
            <a:custGeom>
              <a:avLst/>
              <a:gdLst>
                <a:gd name="T0" fmla="*/ 0 w 234"/>
                <a:gd name="T1" fmla="*/ 0 h 743"/>
                <a:gd name="T2" fmla="*/ 223 w 234"/>
                <a:gd name="T3" fmla="*/ 743 h 743"/>
                <a:gd name="T4" fmla="*/ 234 w 234"/>
                <a:gd name="T5" fmla="*/ 743 h 743"/>
                <a:gd name="T6" fmla="*/ 9 w 234"/>
                <a:gd name="T7" fmla="*/ 0 h 743"/>
                <a:gd name="T8" fmla="*/ 0 w 234"/>
                <a:gd name="T9" fmla="*/ 0 h 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743">
                  <a:moveTo>
                    <a:pt x="0" y="0"/>
                  </a:moveTo>
                  <a:lnTo>
                    <a:pt x="223" y="743"/>
                  </a:lnTo>
                  <a:lnTo>
                    <a:pt x="234" y="743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5" name="Freeform 53"/>
            <p:cNvSpPr/>
            <p:nvPr/>
          </p:nvSpPr>
          <p:spPr bwMode="auto">
            <a:xfrm>
              <a:off x="2472" y="2525"/>
              <a:ext cx="350" cy="360"/>
            </a:xfrm>
            <a:custGeom>
              <a:avLst/>
              <a:gdLst>
                <a:gd name="T0" fmla="*/ 0 w 350"/>
                <a:gd name="T1" fmla="*/ 12 h 360"/>
                <a:gd name="T2" fmla="*/ 343 w 350"/>
                <a:gd name="T3" fmla="*/ 360 h 360"/>
                <a:gd name="T4" fmla="*/ 350 w 350"/>
                <a:gd name="T5" fmla="*/ 348 h 360"/>
                <a:gd name="T6" fmla="*/ 7 w 350"/>
                <a:gd name="T7" fmla="*/ 0 h 360"/>
                <a:gd name="T8" fmla="*/ 0 w 350"/>
                <a:gd name="T9" fmla="*/ 12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0" h="360">
                  <a:moveTo>
                    <a:pt x="0" y="12"/>
                  </a:moveTo>
                  <a:lnTo>
                    <a:pt x="343" y="360"/>
                  </a:lnTo>
                  <a:lnTo>
                    <a:pt x="350" y="348"/>
                  </a:lnTo>
                  <a:lnTo>
                    <a:pt x="7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6" name="Freeform 54"/>
            <p:cNvSpPr/>
            <p:nvPr/>
          </p:nvSpPr>
          <p:spPr bwMode="auto">
            <a:xfrm>
              <a:off x="2922" y="2466"/>
              <a:ext cx="128" cy="355"/>
            </a:xfrm>
            <a:custGeom>
              <a:avLst/>
              <a:gdLst>
                <a:gd name="T0" fmla="*/ 121 w 128"/>
                <a:gd name="T1" fmla="*/ 0 h 355"/>
                <a:gd name="T2" fmla="*/ 0 w 128"/>
                <a:gd name="T3" fmla="*/ 339 h 355"/>
                <a:gd name="T4" fmla="*/ 9 w 128"/>
                <a:gd name="T5" fmla="*/ 355 h 355"/>
                <a:gd name="T6" fmla="*/ 128 w 128"/>
                <a:gd name="T7" fmla="*/ 10 h 355"/>
                <a:gd name="T8" fmla="*/ 121 w 128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8" h="355">
                  <a:moveTo>
                    <a:pt x="121" y="0"/>
                  </a:moveTo>
                  <a:lnTo>
                    <a:pt x="0" y="339"/>
                  </a:lnTo>
                  <a:lnTo>
                    <a:pt x="9" y="355"/>
                  </a:lnTo>
                  <a:lnTo>
                    <a:pt x="128" y="10"/>
                  </a:lnTo>
                  <a:lnTo>
                    <a:pt x="1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7" name="Freeform 55"/>
            <p:cNvSpPr/>
            <p:nvPr/>
          </p:nvSpPr>
          <p:spPr bwMode="auto">
            <a:xfrm>
              <a:off x="2616" y="2118"/>
              <a:ext cx="417" cy="322"/>
            </a:xfrm>
            <a:custGeom>
              <a:avLst/>
              <a:gdLst>
                <a:gd name="T0" fmla="*/ 0 w 417"/>
                <a:gd name="T1" fmla="*/ 10 h 322"/>
                <a:gd name="T2" fmla="*/ 408 w 417"/>
                <a:gd name="T3" fmla="*/ 322 h 322"/>
                <a:gd name="T4" fmla="*/ 417 w 417"/>
                <a:gd name="T5" fmla="*/ 310 h 322"/>
                <a:gd name="T6" fmla="*/ 15 w 417"/>
                <a:gd name="T7" fmla="*/ 0 h 322"/>
                <a:gd name="T8" fmla="*/ 0 w 417"/>
                <a:gd name="T9" fmla="*/ 10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7" h="322">
                  <a:moveTo>
                    <a:pt x="0" y="10"/>
                  </a:moveTo>
                  <a:lnTo>
                    <a:pt x="408" y="322"/>
                  </a:lnTo>
                  <a:lnTo>
                    <a:pt x="417" y="310"/>
                  </a:lnTo>
                  <a:lnTo>
                    <a:pt x="15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8" name="Freeform 56"/>
            <p:cNvSpPr/>
            <p:nvPr/>
          </p:nvSpPr>
          <p:spPr bwMode="auto">
            <a:xfrm>
              <a:off x="3054" y="1803"/>
              <a:ext cx="81" cy="618"/>
            </a:xfrm>
            <a:custGeom>
              <a:avLst/>
              <a:gdLst>
                <a:gd name="T0" fmla="*/ 69 w 81"/>
                <a:gd name="T1" fmla="*/ 0 h 618"/>
                <a:gd name="T2" fmla="*/ 0 w 81"/>
                <a:gd name="T3" fmla="*/ 618 h 618"/>
                <a:gd name="T4" fmla="*/ 10 w 81"/>
                <a:gd name="T5" fmla="*/ 618 h 618"/>
                <a:gd name="T6" fmla="*/ 81 w 81"/>
                <a:gd name="T7" fmla="*/ 0 h 618"/>
                <a:gd name="T8" fmla="*/ 69 w 81"/>
                <a:gd name="T9" fmla="*/ 0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618">
                  <a:moveTo>
                    <a:pt x="69" y="0"/>
                  </a:moveTo>
                  <a:lnTo>
                    <a:pt x="0" y="618"/>
                  </a:lnTo>
                  <a:lnTo>
                    <a:pt x="10" y="618"/>
                  </a:lnTo>
                  <a:lnTo>
                    <a:pt x="81" y="0"/>
                  </a:lnTo>
                  <a:lnTo>
                    <a:pt x="6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9" name="Freeform 57"/>
            <p:cNvSpPr/>
            <p:nvPr/>
          </p:nvSpPr>
          <p:spPr bwMode="auto">
            <a:xfrm>
              <a:off x="3135" y="1810"/>
              <a:ext cx="476" cy="474"/>
            </a:xfrm>
            <a:custGeom>
              <a:avLst/>
              <a:gdLst>
                <a:gd name="T0" fmla="*/ 0 w 476"/>
                <a:gd name="T1" fmla="*/ 0 h 474"/>
                <a:gd name="T2" fmla="*/ 469 w 476"/>
                <a:gd name="T3" fmla="*/ 474 h 474"/>
                <a:gd name="T4" fmla="*/ 476 w 476"/>
                <a:gd name="T5" fmla="*/ 471 h 474"/>
                <a:gd name="T6" fmla="*/ 9 w 476"/>
                <a:gd name="T7" fmla="*/ 0 h 474"/>
                <a:gd name="T8" fmla="*/ 0 w 476"/>
                <a:gd name="T9" fmla="*/ 0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6" h="474">
                  <a:moveTo>
                    <a:pt x="0" y="0"/>
                  </a:moveTo>
                  <a:lnTo>
                    <a:pt x="469" y="474"/>
                  </a:lnTo>
                  <a:lnTo>
                    <a:pt x="476" y="471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0" name="Freeform 58"/>
            <p:cNvSpPr/>
            <p:nvPr/>
          </p:nvSpPr>
          <p:spPr bwMode="auto">
            <a:xfrm>
              <a:off x="2938" y="2109"/>
              <a:ext cx="363" cy="696"/>
            </a:xfrm>
            <a:custGeom>
              <a:avLst/>
              <a:gdLst>
                <a:gd name="T0" fmla="*/ 358 w 363"/>
                <a:gd name="T1" fmla="*/ 0 h 696"/>
                <a:gd name="T2" fmla="*/ 0 w 363"/>
                <a:gd name="T3" fmla="*/ 696 h 696"/>
                <a:gd name="T4" fmla="*/ 12 w 363"/>
                <a:gd name="T5" fmla="*/ 696 h 696"/>
                <a:gd name="T6" fmla="*/ 363 w 363"/>
                <a:gd name="T7" fmla="*/ 9 h 696"/>
                <a:gd name="T8" fmla="*/ 358 w 363"/>
                <a:gd name="T9" fmla="*/ 0 h 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3" h="696">
                  <a:moveTo>
                    <a:pt x="358" y="0"/>
                  </a:moveTo>
                  <a:lnTo>
                    <a:pt x="0" y="696"/>
                  </a:lnTo>
                  <a:lnTo>
                    <a:pt x="12" y="696"/>
                  </a:lnTo>
                  <a:lnTo>
                    <a:pt x="363" y="9"/>
                  </a:lnTo>
                  <a:lnTo>
                    <a:pt x="35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1" name="Freeform 59"/>
            <p:cNvSpPr/>
            <p:nvPr/>
          </p:nvSpPr>
          <p:spPr bwMode="auto">
            <a:xfrm>
              <a:off x="3085" y="2296"/>
              <a:ext cx="516" cy="154"/>
            </a:xfrm>
            <a:custGeom>
              <a:avLst/>
              <a:gdLst>
                <a:gd name="T0" fmla="*/ 0 w 516"/>
                <a:gd name="T1" fmla="*/ 144 h 154"/>
                <a:gd name="T2" fmla="*/ 516 w 516"/>
                <a:gd name="T3" fmla="*/ 0 h 154"/>
                <a:gd name="T4" fmla="*/ 516 w 516"/>
                <a:gd name="T5" fmla="*/ 7 h 154"/>
                <a:gd name="T6" fmla="*/ 0 w 516"/>
                <a:gd name="T7" fmla="*/ 154 h 154"/>
                <a:gd name="T8" fmla="*/ 0 w 516"/>
                <a:gd name="T9" fmla="*/ 14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6" h="154">
                  <a:moveTo>
                    <a:pt x="0" y="144"/>
                  </a:moveTo>
                  <a:lnTo>
                    <a:pt x="516" y="0"/>
                  </a:lnTo>
                  <a:lnTo>
                    <a:pt x="516" y="7"/>
                  </a:lnTo>
                  <a:lnTo>
                    <a:pt x="0" y="154"/>
                  </a:lnTo>
                  <a:lnTo>
                    <a:pt x="0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2" name="Freeform 60"/>
            <p:cNvSpPr/>
            <p:nvPr/>
          </p:nvSpPr>
          <p:spPr bwMode="auto">
            <a:xfrm>
              <a:off x="3637" y="2106"/>
              <a:ext cx="571" cy="192"/>
            </a:xfrm>
            <a:custGeom>
              <a:avLst/>
              <a:gdLst>
                <a:gd name="T0" fmla="*/ 0 w 571"/>
                <a:gd name="T1" fmla="*/ 180 h 192"/>
                <a:gd name="T2" fmla="*/ 571 w 571"/>
                <a:gd name="T3" fmla="*/ 0 h 192"/>
                <a:gd name="T4" fmla="*/ 571 w 571"/>
                <a:gd name="T5" fmla="*/ 12 h 192"/>
                <a:gd name="T6" fmla="*/ 0 w 571"/>
                <a:gd name="T7" fmla="*/ 192 h 192"/>
                <a:gd name="T8" fmla="*/ 0 w 571"/>
                <a:gd name="T9" fmla="*/ 18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192">
                  <a:moveTo>
                    <a:pt x="0" y="180"/>
                  </a:moveTo>
                  <a:lnTo>
                    <a:pt x="571" y="0"/>
                  </a:lnTo>
                  <a:lnTo>
                    <a:pt x="571" y="12"/>
                  </a:lnTo>
                  <a:lnTo>
                    <a:pt x="0" y="192"/>
                  </a:lnTo>
                  <a:lnTo>
                    <a:pt x="0" y="1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3" name="Freeform 61"/>
            <p:cNvSpPr/>
            <p:nvPr/>
          </p:nvSpPr>
          <p:spPr bwMode="auto">
            <a:xfrm>
              <a:off x="4234" y="2106"/>
              <a:ext cx="521" cy="187"/>
            </a:xfrm>
            <a:custGeom>
              <a:avLst/>
              <a:gdLst>
                <a:gd name="T0" fmla="*/ 0 w 521"/>
                <a:gd name="T1" fmla="*/ 10 h 187"/>
                <a:gd name="T2" fmla="*/ 518 w 521"/>
                <a:gd name="T3" fmla="*/ 187 h 187"/>
                <a:gd name="T4" fmla="*/ 521 w 521"/>
                <a:gd name="T5" fmla="*/ 175 h 187"/>
                <a:gd name="T6" fmla="*/ 0 w 521"/>
                <a:gd name="T7" fmla="*/ 0 h 187"/>
                <a:gd name="T8" fmla="*/ 0 w 521"/>
                <a:gd name="T9" fmla="*/ 1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187">
                  <a:moveTo>
                    <a:pt x="0" y="10"/>
                  </a:moveTo>
                  <a:lnTo>
                    <a:pt x="518" y="187"/>
                  </a:lnTo>
                  <a:lnTo>
                    <a:pt x="521" y="175"/>
                  </a:lnTo>
                  <a:lnTo>
                    <a:pt x="0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4" name="Freeform 62"/>
            <p:cNvSpPr/>
            <p:nvPr/>
          </p:nvSpPr>
          <p:spPr bwMode="auto">
            <a:xfrm>
              <a:off x="4795" y="1749"/>
              <a:ext cx="329" cy="525"/>
            </a:xfrm>
            <a:custGeom>
              <a:avLst/>
              <a:gdLst>
                <a:gd name="T0" fmla="*/ 329 w 329"/>
                <a:gd name="T1" fmla="*/ 0 h 525"/>
                <a:gd name="T2" fmla="*/ 0 w 329"/>
                <a:gd name="T3" fmla="*/ 525 h 525"/>
                <a:gd name="T4" fmla="*/ 7 w 329"/>
                <a:gd name="T5" fmla="*/ 525 h 525"/>
                <a:gd name="T6" fmla="*/ 329 w 329"/>
                <a:gd name="T7" fmla="*/ 12 h 525"/>
                <a:gd name="T8" fmla="*/ 329 w 329"/>
                <a:gd name="T9" fmla="*/ 0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9" h="525">
                  <a:moveTo>
                    <a:pt x="329" y="0"/>
                  </a:moveTo>
                  <a:lnTo>
                    <a:pt x="0" y="525"/>
                  </a:lnTo>
                  <a:lnTo>
                    <a:pt x="7" y="525"/>
                  </a:lnTo>
                  <a:lnTo>
                    <a:pt x="329" y="12"/>
                  </a:lnTo>
                  <a:lnTo>
                    <a:pt x="3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5" name="Freeform 63"/>
            <p:cNvSpPr/>
            <p:nvPr/>
          </p:nvSpPr>
          <p:spPr bwMode="auto">
            <a:xfrm>
              <a:off x="5145" y="1756"/>
              <a:ext cx="52" cy="691"/>
            </a:xfrm>
            <a:custGeom>
              <a:avLst/>
              <a:gdLst>
                <a:gd name="T0" fmla="*/ 0 w 52"/>
                <a:gd name="T1" fmla="*/ 0 h 691"/>
                <a:gd name="T2" fmla="*/ 41 w 52"/>
                <a:gd name="T3" fmla="*/ 691 h 691"/>
                <a:gd name="T4" fmla="*/ 52 w 52"/>
                <a:gd name="T5" fmla="*/ 691 h 691"/>
                <a:gd name="T6" fmla="*/ 7 w 52"/>
                <a:gd name="T7" fmla="*/ 0 h 691"/>
                <a:gd name="T8" fmla="*/ 0 w 52"/>
                <a:gd name="T9" fmla="*/ 0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691">
                  <a:moveTo>
                    <a:pt x="0" y="0"/>
                  </a:moveTo>
                  <a:lnTo>
                    <a:pt x="41" y="691"/>
                  </a:lnTo>
                  <a:lnTo>
                    <a:pt x="52" y="691"/>
                  </a:lnTo>
                  <a:lnTo>
                    <a:pt x="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6" name="Freeform 64"/>
            <p:cNvSpPr/>
            <p:nvPr/>
          </p:nvSpPr>
          <p:spPr bwMode="auto">
            <a:xfrm>
              <a:off x="5204" y="2102"/>
              <a:ext cx="183" cy="355"/>
            </a:xfrm>
            <a:custGeom>
              <a:avLst/>
              <a:gdLst>
                <a:gd name="T0" fmla="*/ 171 w 183"/>
                <a:gd name="T1" fmla="*/ 0 h 355"/>
                <a:gd name="T2" fmla="*/ 0 w 183"/>
                <a:gd name="T3" fmla="*/ 345 h 355"/>
                <a:gd name="T4" fmla="*/ 10 w 183"/>
                <a:gd name="T5" fmla="*/ 355 h 355"/>
                <a:gd name="T6" fmla="*/ 183 w 183"/>
                <a:gd name="T7" fmla="*/ 0 h 355"/>
                <a:gd name="T8" fmla="*/ 171 w 183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3" h="355">
                  <a:moveTo>
                    <a:pt x="171" y="0"/>
                  </a:moveTo>
                  <a:lnTo>
                    <a:pt x="0" y="345"/>
                  </a:lnTo>
                  <a:lnTo>
                    <a:pt x="10" y="355"/>
                  </a:lnTo>
                  <a:lnTo>
                    <a:pt x="183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7" name="Freeform 65"/>
            <p:cNvSpPr/>
            <p:nvPr/>
          </p:nvSpPr>
          <p:spPr bwMode="auto">
            <a:xfrm>
              <a:off x="4795" y="2303"/>
              <a:ext cx="362" cy="173"/>
            </a:xfrm>
            <a:custGeom>
              <a:avLst/>
              <a:gdLst>
                <a:gd name="T0" fmla="*/ 0 w 362"/>
                <a:gd name="T1" fmla="*/ 9 h 173"/>
                <a:gd name="T2" fmla="*/ 362 w 362"/>
                <a:gd name="T3" fmla="*/ 173 h 173"/>
                <a:gd name="T4" fmla="*/ 362 w 362"/>
                <a:gd name="T5" fmla="*/ 156 h 173"/>
                <a:gd name="T6" fmla="*/ 0 w 362"/>
                <a:gd name="T7" fmla="*/ 0 h 173"/>
                <a:gd name="T8" fmla="*/ 0 w 362"/>
                <a:gd name="T9" fmla="*/ 9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2" h="173">
                  <a:moveTo>
                    <a:pt x="0" y="9"/>
                  </a:moveTo>
                  <a:lnTo>
                    <a:pt x="362" y="173"/>
                  </a:lnTo>
                  <a:lnTo>
                    <a:pt x="362" y="156"/>
                  </a:lnTo>
                  <a:lnTo>
                    <a:pt x="0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8" name="Freeform 66"/>
            <p:cNvSpPr/>
            <p:nvPr/>
          </p:nvSpPr>
          <p:spPr bwMode="auto">
            <a:xfrm>
              <a:off x="5086" y="2499"/>
              <a:ext cx="102" cy="462"/>
            </a:xfrm>
            <a:custGeom>
              <a:avLst/>
              <a:gdLst>
                <a:gd name="T0" fmla="*/ 95 w 102"/>
                <a:gd name="T1" fmla="*/ 0 h 462"/>
                <a:gd name="T2" fmla="*/ 0 w 102"/>
                <a:gd name="T3" fmla="*/ 462 h 462"/>
                <a:gd name="T4" fmla="*/ 12 w 102"/>
                <a:gd name="T5" fmla="*/ 462 h 462"/>
                <a:gd name="T6" fmla="*/ 102 w 102"/>
                <a:gd name="T7" fmla="*/ 0 h 462"/>
                <a:gd name="T8" fmla="*/ 95 w 102"/>
                <a:gd name="T9" fmla="*/ 0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462">
                  <a:moveTo>
                    <a:pt x="95" y="0"/>
                  </a:moveTo>
                  <a:lnTo>
                    <a:pt x="0" y="462"/>
                  </a:lnTo>
                  <a:lnTo>
                    <a:pt x="12" y="462"/>
                  </a:lnTo>
                  <a:lnTo>
                    <a:pt x="102" y="0"/>
                  </a:lnTo>
                  <a:lnTo>
                    <a:pt x="9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9" name="Freeform 67"/>
            <p:cNvSpPr/>
            <p:nvPr/>
          </p:nvSpPr>
          <p:spPr bwMode="auto">
            <a:xfrm>
              <a:off x="4724" y="2317"/>
              <a:ext cx="59" cy="663"/>
            </a:xfrm>
            <a:custGeom>
              <a:avLst/>
              <a:gdLst>
                <a:gd name="T0" fmla="*/ 50 w 59"/>
                <a:gd name="T1" fmla="*/ 0 h 663"/>
                <a:gd name="T2" fmla="*/ 0 w 59"/>
                <a:gd name="T3" fmla="*/ 663 h 663"/>
                <a:gd name="T4" fmla="*/ 9 w 59"/>
                <a:gd name="T5" fmla="*/ 663 h 663"/>
                <a:gd name="T6" fmla="*/ 59 w 59"/>
                <a:gd name="T7" fmla="*/ 0 h 663"/>
                <a:gd name="T8" fmla="*/ 50 w 59"/>
                <a:gd name="T9" fmla="*/ 0 h 6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663">
                  <a:moveTo>
                    <a:pt x="50" y="0"/>
                  </a:moveTo>
                  <a:lnTo>
                    <a:pt x="0" y="663"/>
                  </a:lnTo>
                  <a:lnTo>
                    <a:pt x="9" y="663"/>
                  </a:lnTo>
                  <a:lnTo>
                    <a:pt x="59" y="0"/>
                  </a:lnTo>
                  <a:lnTo>
                    <a:pt x="5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0" name="Freeform 68"/>
            <p:cNvSpPr/>
            <p:nvPr/>
          </p:nvSpPr>
          <p:spPr bwMode="auto">
            <a:xfrm>
              <a:off x="4740" y="2499"/>
              <a:ext cx="443" cy="481"/>
            </a:xfrm>
            <a:custGeom>
              <a:avLst/>
              <a:gdLst>
                <a:gd name="T0" fmla="*/ 436 w 443"/>
                <a:gd name="T1" fmla="*/ 0 h 481"/>
                <a:gd name="T2" fmla="*/ 0 w 443"/>
                <a:gd name="T3" fmla="*/ 476 h 481"/>
                <a:gd name="T4" fmla="*/ 7 w 443"/>
                <a:gd name="T5" fmla="*/ 481 h 481"/>
                <a:gd name="T6" fmla="*/ 443 w 443"/>
                <a:gd name="T7" fmla="*/ 0 h 481"/>
                <a:gd name="T8" fmla="*/ 436 w 443"/>
                <a:gd name="T9" fmla="*/ 0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3" h="481">
                  <a:moveTo>
                    <a:pt x="436" y="0"/>
                  </a:moveTo>
                  <a:lnTo>
                    <a:pt x="0" y="476"/>
                  </a:lnTo>
                  <a:lnTo>
                    <a:pt x="7" y="481"/>
                  </a:lnTo>
                  <a:lnTo>
                    <a:pt x="443" y="0"/>
                  </a:lnTo>
                  <a:lnTo>
                    <a:pt x="43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1" name="Freeform 69"/>
            <p:cNvSpPr/>
            <p:nvPr/>
          </p:nvSpPr>
          <p:spPr bwMode="auto">
            <a:xfrm>
              <a:off x="4996" y="2573"/>
              <a:ext cx="81" cy="388"/>
            </a:xfrm>
            <a:custGeom>
              <a:avLst/>
              <a:gdLst>
                <a:gd name="T0" fmla="*/ 0 w 81"/>
                <a:gd name="T1" fmla="*/ 0 h 388"/>
                <a:gd name="T2" fmla="*/ 69 w 81"/>
                <a:gd name="T3" fmla="*/ 388 h 388"/>
                <a:gd name="T4" fmla="*/ 81 w 81"/>
                <a:gd name="T5" fmla="*/ 388 h 388"/>
                <a:gd name="T6" fmla="*/ 10 w 81"/>
                <a:gd name="T7" fmla="*/ 0 h 388"/>
                <a:gd name="T8" fmla="*/ 0 w 8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388">
                  <a:moveTo>
                    <a:pt x="0" y="0"/>
                  </a:moveTo>
                  <a:lnTo>
                    <a:pt x="69" y="388"/>
                  </a:lnTo>
                  <a:lnTo>
                    <a:pt x="81" y="388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2" name="Freeform 70"/>
            <p:cNvSpPr/>
            <p:nvPr/>
          </p:nvSpPr>
          <p:spPr bwMode="auto">
            <a:xfrm>
              <a:off x="4186" y="2116"/>
              <a:ext cx="38" cy="594"/>
            </a:xfrm>
            <a:custGeom>
              <a:avLst/>
              <a:gdLst>
                <a:gd name="T0" fmla="*/ 31 w 38"/>
                <a:gd name="T1" fmla="*/ 2 h 594"/>
                <a:gd name="T2" fmla="*/ 0 w 38"/>
                <a:gd name="T3" fmla="*/ 594 h 594"/>
                <a:gd name="T4" fmla="*/ 7 w 38"/>
                <a:gd name="T5" fmla="*/ 594 h 594"/>
                <a:gd name="T6" fmla="*/ 38 w 38"/>
                <a:gd name="T7" fmla="*/ 0 h 594"/>
                <a:gd name="T8" fmla="*/ 31 w 38"/>
                <a:gd name="T9" fmla="*/ 2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594">
                  <a:moveTo>
                    <a:pt x="31" y="2"/>
                  </a:moveTo>
                  <a:lnTo>
                    <a:pt x="0" y="594"/>
                  </a:lnTo>
                  <a:lnTo>
                    <a:pt x="7" y="594"/>
                  </a:lnTo>
                  <a:lnTo>
                    <a:pt x="38" y="0"/>
                  </a:lnTo>
                  <a:lnTo>
                    <a:pt x="31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3" name="Freeform 71"/>
            <p:cNvSpPr/>
            <p:nvPr/>
          </p:nvSpPr>
          <p:spPr bwMode="auto">
            <a:xfrm>
              <a:off x="4201" y="2312"/>
              <a:ext cx="568" cy="415"/>
            </a:xfrm>
            <a:custGeom>
              <a:avLst/>
              <a:gdLst>
                <a:gd name="T0" fmla="*/ 0 w 568"/>
                <a:gd name="T1" fmla="*/ 405 h 415"/>
                <a:gd name="T2" fmla="*/ 563 w 568"/>
                <a:gd name="T3" fmla="*/ 0 h 415"/>
                <a:gd name="T4" fmla="*/ 568 w 568"/>
                <a:gd name="T5" fmla="*/ 7 h 415"/>
                <a:gd name="T6" fmla="*/ 0 w 568"/>
                <a:gd name="T7" fmla="*/ 415 h 415"/>
                <a:gd name="T8" fmla="*/ 0 w 568"/>
                <a:gd name="T9" fmla="*/ 405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8" h="415">
                  <a:moveTo>
                    <a:pt x="0" y="405"/>
                  </a:moveTo>
                  <a:lnTo>
                    <a:pt x="563" y="0"/>
                  </a:lnTo>
                  <a:lnTo>
                    <a:pt x="568" y="7"/>
                  </a:lnTo>
                  <a:lnTo>
                    <a:pt x="0" y="415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4" name="Freeform 72"/>
            <p:cNvSpPr/>
            <p:nvPr/>
          </p:nvSpPr>
          <p:spPr bwMode="auto">
            <a:xfrm>
              <a:off x="4198" y="2729"/>
              <a:ext cx="507" cy="272"/>
            </a:xfrm>
            <a:custGeom>
              <a:avLst/>
              <a:gdLst>
                <a:gd name="T0" fmla="*/ 0 w 507"/>
                <a:gd name="T1" fmla="*/ 9 h 272"/>
                <a:gd name="T2" fmla="*/ 497 w 507"/>
                <a:gd name="T3" fmla="*/ 272 h 272"/>
                <a:gd name="T4" fmla="*/ 507 w 507"/>
                <a:gd name="T5" fmla="*/ 268 h 272"/>
                <a:gd name="T6" fmla="*/ 5 w 507"/>
                <a:gd name="T7" fmla="*/ 0 h 272"/>
                <a:gd name="T8" fmla="*/ 0 w 507"/>
                <a:gd name="T9" fmla="*/ 9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72">
                  <a:moveTo>
                    <a:pt x="0" y="9"/>
                  </a:moveTo>
                  <a:lnTo>
                    <a:pt x="497" y="272"/>
                  </a:lnTo>
                  <a:lnTo>
                    <a:pt x="507" y="268"/>
                  </a:lnTo>
                  <a:lnTo>
                    <a:pt x="5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5" name="Freeform 73"/>
            <p:cNvSpPr/>
            <p:nvPr/>
          </p:nvSpPr>
          <p:spPr bwMode="auto">
            <a:xfrm>
              <a:off x="3627" y="2298"/>
              <a:ext cx="540" cy="431"/>
            </a:xfrm>
            <a:custGeom>
              <a:avLst/>
              <a:gdLst>
                <a:gd name="T0" fmla="*/ 0 w 540"/>
                <a:gd name="T1" fmla="*/ 10 h 431"/>
                <a:gd name="T2" fmla="*/ 540 w 540"/>
                <a:gd name="T3" fmla="*/ 431 h 431"/>
                <a:gd name="T4" fmla="*/ 540 w 540"/>
                <a:gd name="T5" fmla="*/ 417 h 431"/>
                <a:gd name="T6" fmla="*/ 8 w 540"/>
                <a:gd name="T7" fmla="*/ 0 h 431"/>
                <a:gd name="T8" fmla="*/ 0 w 540"/>
                <a:gd name="T9" fmla="*/ 1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431">
                  <a:moveTo>
                    <a:pt x="0" y="10"/>
                  </a:moveTo>
                  <a:lnTo>
                    <a:pt x="540" y="431"/>
                  </a:lnTo>
                  <a:lnTo>
                    <a:pt x="540" y="417"/>
                  </a:lnTo>
                  <a:lnTo>
                    <a:pt x="8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6" name="Freeform 74"/>
            <p:cNvSpPr/>
            <p:nvPr/>
          </p:nvSpPr>
          <p:spPr bwMode="auto">
            <a:xfrm>
              <a:off x="3495" y="2305"/>
              <a:ext cx="130" cy="621"/>
            </a:xfrm>
            <a:custGeom>
              <a:avLst/>
              <a:gdLst>
                <a:gd name="T0" fmla="*/ 125 w 130"/>
                <a:gd name="T1" fmla="*/ 0 h 621"/>
                <a:gd name="T2" fmla="*/ 0 w 130"/>
                <a:gd name="T3" fmla="*/ 621 h 621"/>
                <a:gd name="T4" fmla="*/ 9 w 130"/>
                <a:gd name="T5" fmla="*/ 621 h 621"/>
                <a:gd name="T6" fmla="*/ 130 w 130"/>
                <a:gd name="T7" fmla="*/ 5 h 621"/>
                <a:gd name="T8" fmla="*/ 125 w 130"/>
                <a:gd name="T9" fmla="*/ 0 h 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" h="621">
                  <a:moveTo>
                    <a:pt x="125" y="0"/>
                  </a:moveTo>
                  <a:lnTo>
                    <a:pt x="0" y="621"/>
                  </a:lnTo>
                  <a:lnTo>
                    <a:pt x="9" y="621"/>
                  </a:lnTo>
                  <a:lnTo>
                    <a:pt x="130" y="5"/>
                  </a:lnTo>
                  <a:lnTo>
                    <a:pt x="1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7" name="Freeform 75"/>
            <p:cNvSpPr/>
            <p:nvPr/>
          </p:nvSpPr>
          <p:spPr bwMode="auto">
            <a:xfrm>
              <a:off x="3054" y="2461"/>
              <a:ext cx="420" cy="465"/>
            </a:xfrm>
            <a:custGeom>
              <a:avLst/>
              <a:gdLst>
                <a:gd name="T0" fmla="*/ 0 w 420"/>
                <a:gd name="T1" fmla="*/ 8 h 465"/>
                <a:gd name="T2" fmla="*/ 412 w 420"/>
                <a:gd name="T3" fmla="*/ 465 h 465"/>
                <a:gd name="T4" fmla="*/ 420 w 420"/>
                <a:gd name="T5" fmla="*/ 465 h 465"/>
                <a:gd name="T6" fmla="*/ 12 w 420"/>
                <a:gd name="T7" fmla="*/ 0 h 465"/>
                <a:gd name="T8" fmla="*/ 0 w 420"/>
                <a:gd name="T9" fmla="*/ 8 h 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0" h="465">
                  <a:moveTo>
                    <a:pt x="0" y="8"/>
                  </a:moveTo>
                  <a:lnTo>
                    <a:pt x="412" y="465"/>
                  </a:lnTo>
                  <a:lnTo>
                    <a:pt x="420" y="465"/>
                  </a:lnTo>
                  <a:lnTo>
                    <a:pt x="12" y="0"/>
                  </a:ln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8" name="Freeform 76"/>
            <p:cNvSpPr/>
            <p:nvPr/>
          </p:nvSpPr>
          <p:spPr bwMode="auto">
            <a:xfrm>
              <a:off x="3519" y="2729"/>
              <a:ext cx="655" cy="223"/>
            </a:xfrm>
            <a:custGeom>
              <a:avLst/>
              <a:gdLst>
                <a:gd name="T0" fmla="*/ 0 w 655"/>
                <a:gd name="T1" fmla="*/ 213 h 223"/>
                <a:gd name="T2" fmla="*/ 655 w 655"/>
                <a:gd name="T3" fmla="*/ 0 h 223"/>
                <a:gd name="T4" fmla="*/ 655 w 655"/>
                <a:gd name="T5" fmla="*/ 9 h 223"/>
                <a:gd name="T6" fmla="*/ 0 w 655"/>
                <a:gd name="T7" fmla="*/ 223 h 223"/>
                <a:gd name="T8" fmla="*/ 0 w 655"/>
                <a:gd name="T9" fmla="*/ 213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5" h="223">
                  <a:moveTo>
                    <a:pt x="0" y="213"/>
                  </a:moveTo>
                  <a:lnTo>
                    <a:pt x="655" y="0"/>
                  </a:lnTo>
                  <a:lnTo>
                    <a:pt x="655" y="9"/>
                  </a:lnTo>
                  <a:lnTo>
                    <a:pt x="0" y="223"/>
                  </a:lnTo>
                  <a:lnTo>
                    <a:pt x="0" y="2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9" name="Freeform 77"/>
            <p:cNvSpPr/>
            <p:nvPr/>
          </p:nvSpPr>
          <p:spPr bwMode="auto">
            <a:xfrm>
              <a:off x="4066" y="2738"/>
              <a:ext cx="123" cy="495"/>
            </a:xfrm>
            <a:custGeom>
              <a:avLst/>
              <a:gdLst>
                <a:gd name="T0" fmla="*/ 118 w 123"/>
                <a:gd name="T1" fmla="*/ 0 h 495"/>
                <a:gd name="T2" fmla="*/ 0 w 123"/>
                <a:gd name="T3" fmla="*/ 495 h 495"/>
                <a:gd name="T4" fmla="*/ 7 w 123"/>
                <a:gd name="T5" fmla="*/ 495 h 495"/>
                <a:gd name="T6" fmla="*/ 123 w 123"/>
                <a:gd name="T7" fmla="*/ 0 h 495"/>
                <a:gd name="T8" fmla="*/ 118 w 123"/>
                <a:gd name="T9" fmla="*/ 0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495">
                  <a:moveTo>
                    <a:pt x="118" y="0"/>
                  </a:moveTo>
                  <a:lnTo>
                    <a:pt x="0" y="495"/>
                  </a:lnTo>
                  <a:lnTo>
                    <a:pt x="7" y="495"/>
                  </a:lnTo>
                  <a:lnTo>
                    <a:pt x="123" y="0"/>
                  </a:lnTo>
                  <a:lnTo>
                    <a:pt x="1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0" name="Freeform 78"/>
            <p:cNvSpPr/>
            <p:nvPr/>
          </p:nvSpPr>
          <p:spPr bwMode="auto">
            <a:xfrm>
              <a:off x="2957" y="2843"/>
              <a:ext cx="971" cy="42"/>
            </a:xfrm>
            <a:custGeom>
              <a:avLst/>
              <a:gdLst>
                <a:gd name="T0" fmla="*/ 0 w 971"/>
                <a:gd name="T1" fmla="*/ 0 h 42"/>
                <a:gd name="T2" fmla="*/ 971 w 971"/>
                <a:gd name="T3" fmla="*/ 30 h 42"/>
                <a:gd name="T4" fmla="*/ 971 w 971"/>
                <a:gd name="T5" fmla="*/ 42 h 42"/>
                <a:gd name="T6" fmla="*/ 0 w 971"/>
                <a:gd name="T7" fmla="*/ 7 h 42"/>
                <a:gd name="T8" fmla="*/ 0 w 971"/>
                <a:gd name="T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1" h="42">
                  <a:moveTo>
                    <a:pt x="0" y="0"/>
                  </a:moveTo>
                  <a:lnTo>
                    <a:pt x="971" y="30"/>
                  </a:lnTo>
                  <a:lnTo>
                    <a:pt x="971" y="42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1" name="Freeform 79"/>
            <p:cNvSpPr/>
            <p:nvPr/>
          </p:nvSpPr>
          <p:spPr bwMode="auto">
            <a:xfrm>
              <a:off x="2865" y="2902"/>
              <a:ext cx="597" cy="57"/>
            </a:xfrm>
            <a:custGeom>
              <a:avLst/>
              <a:gdLst>
                <a:gd name="T0" fmla="*/ 0 w 597"/>
                <a:gd name="T1" fmla="*/ 0 h 57"/>
                <a:gd name="T2" fmla="*/ 597 w 597"/>
                <a:gd name="T3" fmla="*/ 50 h 57"/>
                <a:gd name="T4" fmla="*/ 597 w 597"/>
                <a:gd name="T5" fmla="*/ 57 h 57"/>
                <a:gd name="T6" fmla="*/ 0 w 597"/>
                <a:gd name="T7" fmla="*/ 12 h 57"/>
                <a:gd name="T8" fmla="*/ 0 w 597"/>
                <a:gd name="T9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57">
                  <a:moveTo>
                    <a:pt x="0" y="0"/>
                  </a:moveTo>
                  <a:lnTo>
                    <a:pt x="597" y="50"/>
                  </a:lnTo>
                  <a:lnTo>
                    <a:pt x="597" y="57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2" name="Freeform 80"/>
            <p:cNvSpPr/>
            <p:nvPr/>
          </p:nvSpPr>
          <p:spPr bwMode="auto">
            <a:xfrm>
              <a:off x="2844" y="2916"/>
              <a:ext cx="61" cy="268"/>
            </a:xfrm>
            <a:custGeom>
              <a:avLst/>
              <a:gdLst>
                <a:gd name="T0" fmla="*/ 0 w 61"/>
                <a:gd name="T1" fmla="*/ 0 h 268"/>
                <a:gd name="T2" fmla="*/ 54 w 61"/>
                <a:gd name="T3" fmla="*/ 268 h 268"/>
                <a:gd name="T4" fmla="*/ 61 w 61"/>
                <a:gd name="T5" fmla="*/ 268 h 268"/>
                <a:gd name="T6" fmla="*/ 12 w 61"/>
                <a:gd name="T7" fmla="*/ 0 h 268"/>
                <a:gd name="T8" fmla="*/ 0 w 61"/>
                <a:gd name="T9" fmla="*/ 0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268">
                  <a:moveTo>
                    <a:pt x="0" y="0"/>
                  </a:moveTo>
                  <a:lnTo>
                    <a:pt x="54" y="268"/>
                  </a:lnTo>
                  <a:lnTo>
                    <a:pt x="61" y="26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3" name="Freeform 81"/>
            <p:cNvSpPr/>
            <p:nvPr/>
          </p:nvSpPr>
          <p:spPr bwMode="auto">
            <a:xfrm>
              <a:off x="2851" y="2909"/>
              <a:ext cx="608" cy="519"/>
            </a:xfrm>
            <a:custGeom>
              <a:avLst/>
              <a:gdLst>
                <a:gd name="T0" fmla="*/ 0 w 608"/>
                <a:gd name="T1" fmla="*/ 9 h 519"/>
                <a:gd name="T2" fmla="*/ 601 w 608"/>
                <a:gd name="T3" fmla="*/ 519 h 519"/>
                <a:gd name="T4" fmla="*/ 608 w 608"/>
                <a:gd name="T5" fmla="*/ 509 h 519"/>
                <a:gd name="T6" fmla="*/ 7 w 608"/>
                <a:gd name="T7" fmla="*/ 0 h 519"/>
                <a:gd name="T8" fmla="*/ 0 w 608"/>
                <a:gd name="T9" fmla="*/ 9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8" h="519">
                  <a:moveTo>
                    <a:pt x="0" y="9"/>
                  </a:moveTo>
                  <a:lnTo>
                    <a:pt x="601" y="519"/>
                  </a:lnTo>
                  <a:lnTo>
                    <a:pt x="608" y="509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4" name="Freeform 82"/>
            <p:cNvSpPr/>
            <p:nvPr/>
          </p:nvSpPr>
          <p:spPr bwMode="auto">
            <a:xfrm>
              <a:off x="3474" y="2985"/>
              <a:ext cx="21" cy="421"/>
            </a:xfrm>
            <a:custGeom>
              <a:avLst/>
              <a:gdLst>
                <a:gd name="T0" fmla="*/ 11 w 21"/>
                <a:gd name="T1" fmla="*/ 7 h 421"/>
                <a:gd name="T2" fmla="*/ 0 w 21"/>
                <a:gd name="T3" fmla="*/ 421 h 421"/>
                <a:gd name="T4" fmla="*/ 11 w 21"/>
                <a:gd name="T5" fmla="*/ 421 h 421"/>
                <a:gd name="T6" fmla="*/ 21 w 21"/>
                <a:gd name="T7" fmla="*/ 0 h 421"/>
                <a:gd name="T8" fmla="*/ 11 w 21"/>
                <a:gd name="T9" fmla="*/ 7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421">
                  <a:moveTo>
                    <a:pt x="11" y="7"/>
                  </a:moveTo>
                  <a:lnTo>
                    <a:pt x="0" y="421"/>
                  </a:lnTo>
                  <a:lnTo>
                    <a:pt x="11" y="421"/>
                  </a:lnTo>
                  <a:lnTo>
                    <a:pt x="21" y="0"/>
                  </a:lnTo>
                  <a:lnTo>
                    <a:pt x="11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5" name="Freeform 83"/>
            <p:cNvSpPr/>
            <p:nvPr/>
          </p:nvSpPr>
          <p:spPr bwMode="auto">
            <a:xfrm>
              <a:off x="3519" y="2959"/>
              <a:ext cx="520" cy="296"/>
            </a:xfrm>
            <a:custGeom>
              <a:avLst/>
              <a:gdLst>
                <a:gd name="T0" fmla="*/ 0 w 520"/>
                <a:gd name="T1" fmla="*/ 16 h 296"/>
                <a:gd name="T2" fmla="*/ 509 w 520"/>
                <a:gd name="T3" fmla="*/ 296 h 296"/>
                <a:gd name="T4" fmla="*/ 520 w 520"/>
                <a:gd name="T5" fmla="*/ 286 h 296"/>
                <a:gd name="T6" fmla="*/ 0 w 520"/>
                <a:gd name="T7" fmla="*/ 0 h 296"/>
                <a:gd name="T8" fmla="*/ 0 w 520"/>
                <a:gd name="T9" fmla="*/ 16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0" h="296">
                  <a:moveTo>
                    <a:pt x="0" y="16"/>
                  </a:moveTo>
                  <a:lnTo>
                    <a:pt x="509" y="296"/>
                  </a:lnTo>
                  <a:lnTo>
                    <a:pt x="520" y="286"/>
                  </a:lnTo>
                  <a:lnTo>
                    <a:pt x="0" y="0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6" name="Freeform 84"/>
            <p:cNvSpPr/>
            <p:nvPr/>
          </p:nvSpPr>
          <p:spPr bwMode="auto">
            <a:xfrm>
              <a:off x="4082" y="3011"/>
              <a:ext cx="616" cy="246"/>
            </a:xfrm>
            <a:custGeom>
              <a:avLst/>
              <a:gdLst>
                <a:gd name="T0" fmla="*/ 0 w 616"/>
                <a:gd name="T1" fmla="*/ 232 h 246"/>
                <a:gd name="T2" fmla="*/ 616 w 616"/>
                <a:gd name="T3" fmla="*/ 0 h 246"/>
                <a:gd name="T4" fmla="*/ 616 w 616"/>
                <a:gd name="T5" fmla="*/ 12 h 246"/>
                <a:gd name="T6" fmla="*/ 0 w 616"/>
                <a:gd name="T7" fmla="*/ 246 h 246"/>
                <a:gd name="T8" fmla="*/ 0 w 616"/>
                <a:gd name="T9" fmla="*/ 232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6" h="246">
                  <a:moveTo>
                    <a:pt x="0" y="232"/>
                  </a:moveTo>
                  <a:lnTo>
                    <a:pt x="616" y="0"/>
                  </a:lnTo>
                  <a:lnTo>
                    <a:pt x="616" y="12"/>
                  </a:lnTo>
                  <a:lnTo>
                    <a:pt x="0" y="246"/>
                  </a:lnTo>
                  <a:lnTo>
                    <a:pt x="0" y="2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7" name="Freeform 85"/>
            <p:cNvSpPr/>
            <p:nvPr/>
          </p:nvSpPr>
          <p:spPr bwMode="auto">
            <a:xfrm>
              <a:off x="4755" y="2992"/>
              <a:ext cx="284" cy="19"/>
            </a:xfrm>
            <a:custGeom>
              <a:avLst/>
              <a:gdLst>
                <a:gd name="T0" fmla="*/ 0 w 284"/>
                <a:gd name="T1" fmla="*/ 7 h 19"/>
                <a:gd name="T2" fmla="*/ 284 w 284"/>
                <a:gd name="T3" fmla="*/ 0 h 19"/>
                <a:gd name="T4" fmla="*/ 284 w 284"/>
                <a:gd name="T5" fmla="*/ 7 h 19"/>
                <a:gd name="T6" fmla="*/ 0 w 284"/>
                <a:gd name="T7" fmla="*/ 19 h 19"/>
                <a:gd name="T8" fmla="*/ 0 w 284"/>
                <a:gd name="T9" fmla="*/ 7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4" h="19">
                  <a:moveTo>
                    <a:pt x="0" y="7"/>
                  </a:moveTo>
                  <a:lnTo>
                    <a:pt x="284" y="0"/>
                  </a:lnTo>
                  <a:lnTo>
                    <a:pt x="284" y="7"/>
                  </a:lnTo>
                  <a:lnTo>
                    <a:pt x="0" y="19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8" name="Freeform 86"/>
            <p:cNvSpPr/>
            <p:nvPr/>
          </p:nvSpPr>
          <p:spPr bwMode="auto">
            <a:xfrm>
              <a:off x="4343" y="3013"/>
              <a:ext cx="360" cy="452"/>
            </a:xfrm>
            <a:custGeom>
              <a:avLst/>
              <a:gdLst>
                <a:gd name="T0" fmla="*/ 360 w 360"/>
                <a:gd name="T1" fmla="*/ 0 h 452"/>
                <a:gd name="T2" fmla="*/ 0 w 360"/>
                <a:gd name="T3" fmla="*/ 452 h 452"/>
                <a:gd name="T4" fmla="*/ 16 w 360"/>
                <a:gd name="T5" fmla="*/ 452 h 452"/>
                <a:gd name="T6" fmla="*/ 360 w 360"/>
                <a:gd name="T7" fmla="*/ 10 h 452"/>
                <a:gd name="T8" fmla="*/ 360 w 360"/>
                <a:gd name="T9" fmla="*/ 0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0" h="452">
                  <a:moveTo>
                    <a:pt x="360" y="0"/>
                  </a:moveTo>
                  <a:lnTo>
                    <a:pt x="0" y="452"/>
                  </a:lnTo>
                  <a:lnTo>
                    <a:pt x="16" y="452"/>
                  </a:lnTo>
                  <a:lnTo>
                    <a:pt x="360" y="10"/>
                  </a:lnTo>
                  <a:lnTo>
                    <a:pt x="36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9" name="Freeform 87"/>
            <p:cNvSpPr/>
            <p:nvPr/>
          </p:nvSpPr>
          <p:spPr bwMode="auto">
            <a:xfrm>
              <a:off x="4532" y="3023"/>
              <a:ext cx="180" cy="270"/>
            </a:xfrm>
            <a:custGeom>
              <a:avLst/>
              <a:gdLst>
                <a:gd name="T0" fmla="*/ 171 w 180"/>
                <a:gd name="T1" fmla="*/ 0 h 270"/>
                <a:gd name="T2" fmla="*/ 0 w 180"/>
                <a:gd name="T3" fmla="*/ 262 h 270"/>
                <a:gd name="T4" fmla="*/ 14 w 180"/>
                <a:gd name="T5" fmla="*/ 270 h 270"/>
                <a:gd name="T6" fmla="*/ 180 w 180"/>
                <a:gd name="T7" fmla="*/ 0 h 270"/>
                <a:gd name="T8" fmla="*/ 171 w 180"/>
                <a:gd name="T9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0" h="270">
                  <a:moveTo>
                    <a:pt x="171" y="0"/>
                  </a:moveTo>
                  <a:lnTo>
                    <a:pt x="0" y="262"/>
                  </a:lnTo>
                  <a:lnTo>
                    <a:pt x="14" y="270"/>
                  </a:lnTo>
                  <a:lnTo>
                    <a:pt x="180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0" name="Freeform 88"/>
            <p:cNvSpPr/>
            <p:nvPr/>
          </p:nvSpPr>
          <p:spPr bwMode="auto">
            <a:xfrm>
              <a:off x="4352" y="3330"/>
              <a:ext cx="149" cy="143"/>
            </a:xfrm>
            <a:custGeom>
              <a:avLst/>
              <a:gdLst>
                <a:gd name="T0" fmla="*/ 149 w 149"/>
                <a:gd name="T1" fmla="*/ 0 h 143"/>
                <a:gd name="T2" fmla="*/ 0 w 149"/>
                <a:gd name="T3" fmla="*/ 133 h 143"/>
                <a:gd name="T4" fmla="*/ 7 w 149"/>
                <a:gd name="T5" fmla="*/ 143 h 143"/>
                <a:gd name="T6" fmla="*/ 149 w 149"/>
                <a:gd name="T7" fmla="*/ 8 h 143"/>
                <a:gd name="T8" fmla="*/ 149 w 149"/>
                <a:gd name="T9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143">
                  <a:moveTo>
                    <a:pt x="149" y="0"/>
                  </a:moveTo>
                  <a:lnTo>
                    <a:pt x="0" y="133"/>
                  </a:lnTo>
                  <a:lnTo>
                    <a:pt x="7" y="143"/>
                  </a:lnTo>
                  <a:lnTo>
                    <a:pt x="149" y="8"/>
                  </a:lnTo>
                  <a:lnTo>
                    <a:pt x="14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1" name="Freeform 89"/>
            <p:cNvSpPr/>
            <p:nvPr/>
          </p:nvSpPr>
          <p:spPr bwMode="auto">
            <a:xfrm>
              <a:off x="3497" y="3262"/>
              <a:ext cx="542" cy="166"/>
            </a:xfrm>
            <a:custGeom>
              <a:avLst/>
              <a:gdLst>
                <a:gd name="T0" fmla="*/ 0 w 542"/>
                <a:gd name="T1" fmla="*/ 151 h 166"/>
                <a:gd name="T2" fmla="*/ 533 w 542"/>
                <a:gd name="T3" fmla="*/ 0 h 166"/>
                <a:gd name="T4" fmla="*/ 542 w 542"/>
                <a:gd name="T5" fmla="*/ 9 h 166"/>
                <a:gd name="T6" fmla="*/ 0 w 542"/>
                <a:gd name="T7" fmla="*/ 166 h 166"/>
                <a:gd name="T8" fmla="*/ 0 w 542"/>
                <a:gd name="T9" fmla="*/ 151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2" h="166">
                  <a:moveTo>
                    <a:pt x="0" y="151"/>
                  </a:moveTo>
                  <a:lnTo>
                    <a:pt x="533" y="0"/>
                  </a:lnTo>
                  <a:lnTo>
                    <a:pt x="542" y="9"/>
                  </a:lnTo>
                  <a:lnTo>
                    <a:pt x="0" y="166"/>
                  </a:lnTo>
                  <a:lnTo>
                    <a:pt x="0" y="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2" name="Freeform 90"/>
            <p:cNvSpPr/>
            <p:nvPr/>
          </p:nvSpPr>
          <p:spPr bwMode="auto">
            <a:xfrm>
              <a:off x="3509" y="3430"/>
              <a:ext cx="789" cy="61"/>
            </a:xfrm>
            <a:custGeom>
              <a:avLst/>
              <a:gdLst>
                <a:gd name="T0" fmla="*/ 0 w 789"/>
                <a:gd name="T1" fmla="*/ 0 h 61"/>
                <a:gd name="T2" fmla="*/ 789 w 789"/>
                <a:gd name="T3" fmla="*/ 52 h 61"/>
                <a:gd name="T4" fmla="*/ 789 w 789"/>
                <a:gd name="T5" fmla="*/ 61 h 61"/>
                <a:gd name="T6" fmla="*/ 0 w 789"/>
                <a:gd name="T7" fmla="*/ 7 h 61"/>
                <a:gd name="T8" fmla="*/ 0 w 789"/>
                <a:gd name="T9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9" h="61">
                  <a:moveTo>
                    <a:pt x="0" y="0"/>
                  </a:moveTo>
                  <a:lnTo>
                    <a:pt x="789" y="52"/>
                  </a:lnTo>
                  <a:lnTo>
                    <a:pt x="789" y="61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3" name="Freeform 91"/>
            <p:cNvSpPr/>
            <p:nvPr/>
          </p:nvSpPr>
          <p:spPr bwMode="auto">
            <a:xfrm>
              <a:off x="4066" y="3267"/>
              <a:ext cx="234" cy="210"/>
            </a:xfrm>
            <a:custGeom>
              <a:avLst/>
              <a:gdLst>
                <a:gd name="T0" fmla="*/ 0 w 234"/>
                <a:gd name="T1" fmla="*/ 0 h 210"/>
                <a:gd name="T2" fmla="*/ 234 w 234"/>
                <a:gd name="T3" fmla="*/ 210 h 210"/>
                <a:gd name="T4" fmla="*/ 234 w 234"/>
                <a:gd name="T5" fmla="*/ 198 h 210"/>
                <a:gd name="T6" fmla="*/ 11 w 234"/>
                <a:gd name="T7" fmla="*/ 0 h 210"/>
                <a:gd name="T8" fmla="*/ 0 w 234"/>
                <a:gd name="T9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210">
                  <a:moveTo>
                    <a:pt x="0" y="0"/>
                  </a:moveTo>
                  <a:lnTo>
                    <a:pt x="234" y="210"/>
                  </a:lnTo>
                  <a:lnTo>
                    <a:pt x="234" y="198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4" name="Oval 92"/>
            <p:cNvSpPr>
              <a:spLocks noChangeArrowheads="1"/>
            </p:cNvSpPr>
            <p:nvPr/>
          </p:nvSpPr>
          <p:spPr bwMode="auto">
            <a:xfrm>
              <a:off x="2830" y="965"/>
              <a:ext cx="78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5" name="Oval 93"/>
            <p:cNvSpPr>
              <a:spLocks noChangeArrowheads="1"/>
            </p:cNvSpPr>
            <p:nvPr/>
          </p:nvSpPr>
          <p:spPr bwMode="auto">
            <a:xfrm>
              <a:off x="3374" y="1076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6" name="Oval 94"/>
            <p:cNvSpPr>
              <a:spLocks noChangeArrowheads="1"/>
            </p:cNvSpPr>
            <p:nvPr/>
          </p:nvSpPr>
          <p:spPr bwMode="auto">
            <a:xfrm>
              <a:off x="3424" y="719"/>
              <a:ext cx="69" cy="6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7" name="Oval 95"/>
            <p:cNvSpPr>
              <a:spLocks noChangeArrowheads="1"/>
            </p:cNvSpPr>
            <p:nvPr/>
          </p:nvSpPr>
          <p:spPr bwMode="auto">
            <a:xfrm>
              <a:off x="3623" y="593"/>
              <a:ext cx="78" cy="8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8" name="Oval 96"/>
            <p:cNvSpPr>
              <a:spLocks noChangeArrowheads="1"/>
            </p:cNvSpPr>
            <p:nvPr/>
          </p:nvSpPr>
          <p:spPr bwMode="auto">
            <a:xfrm>
              <a:off x="4044" y="984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9" name="Oval 97"/>
            <p:cNvSpPr>
              <a:spLocks noChangeArrowheads="1"/>
            </p:cNvSpPr>
            <p:nvPr/>
          </p:nvSpPr>
          <p:spPr bwMode="auto">
            <a:xfrm>
              <a:off x="4399" y="832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0" name="Oval 98"/>
            <p:cNvSpPr>
              <a:spLocks noChangeArrowheads="1"/>
            </p:cNvSpPr>
            <p:nvPr/>
          </p:nvSpPr>
          <p:spPr bwMode="auto">
            <a:xfrm>
              <a:off x="4700" y="1076"/>
              <a:ext cx="69" cy="6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1" name="Oval 99"/>
            <p:cNvSpPr>
              <a:spLocks noChangeArrowheads="1"/>
            </p:cNvSpPr>
            <p:nvPr/>
          </p:nvSpPr>
          <p:spPr bwMode="auto">
            <a:xfrm>
              <a:off x="4745" y="2263"/>
              <a:ext cx="64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2" name="Oval 100"/>
            <p:cNvSpPr>
              <a:spLocks noChangeArrowheads="1"/>
            </p:cNvSpPr>
            <p:nvPr/>
          </p:nvSpPr>
          <p:spPr bwMode="auto">
            <a:xfrm>
              <a:off x="3800" y="1583"/>
              <a:ext cx="50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3" name="Oval 101"/>
            <p:cNvSpPr>
              <a:spLocks noChangeArrowheads="1"/>
            </p:cNvSpPr>
            <p:nvPr/>
          </p:nvSpPr>
          <p:spPr bwMode="auto">
            <a:xfrm>
              <a:off x="4949" y="2499"/>
              <a:ext cx="92" cy="9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4" name="Oval 102"/>
            <p:cNvSpPr>
              <a:spLocks noChangeArrowheads="1"/>
            </p:cNvSpPr>
            <p:nvPr/>
          </p:nvSpPr>
          <p:spPr bwMode="auto">
            <a:xfrm>
              <a:off x="4272" y="1706"/>
              <a:ext cx="106" cy="10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5" name="Oval 103"/>
            <p:cNvSpPr>
              <a:spLocks noChangeArrowheads="1"/>
            </p:cNvSpPr>
            <p:nvPr/>
          </p:nvSpPr>
          <p:spPr bwMode="auto">
            <a:xfrm>
              <a:off x="4518" y="1550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6" name="Oval 104"/>
            <p:cNvSpPr>
              <a:spLocks noChangeArrowheads="1"/>
            </p:cNvSpPr>
            <p:nvPr/>
          </p:nvSpPr>
          <p:spPr bwMode="auto">
            <a:xfrm>
              <a:off x="5032" y="1124"/>
              <a:ext cx="85" cy="8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7" name="Oval 105"/>
            <p:cNvSpPr>
              <a:spLocks noChangeArrowheads="1"/>
            </p:cNvSpPr>
            <p:nvPr/>
          </p:nvSpPr>
          <p:spPr bwMode="auto">
            <a:xfrm>
              <a:off x="5039" y="1536"/>
              <a:ext cx="92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8" name="Oval 106"/>
            <p:cNvSpPr>
              <a:spLocks noChangeArrowheads="1"/>
            </p:cNvSpPr>
            <p:nvPr/>
          </p:nvSpPr>
          <p:spPr bwMode="auto">
            <a:xfrm>
              <a:off x="5155" y="2440"/>
              <a:ext cx="66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9" name="Oval 107"/>
            <p:cNvSpPr>
              <a:spLocks noChangeArrowheads="1"/>
            </p:cNvSpPr>
            <p:nvPr/>
          </p:nvSpPr>
          <p:spPr bwMode="auto">
            <a:xfrm>
              <a:off x="5342" y="2040"/>
              <a:ext cx="83" cy="8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0" name="Oval 108"/>
            <p:cNvSpPr>
              <a:spLocks noChangeArrowheads="1"/>
            </p:cNvSpPr>
            <p:nvPr/>
          </p:nvSpPr>
          <p:spPr bwMode="auto">
            <a:xfrm>
              <a:off x="4196" y="2078"/>
              <a:ext cx="47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1" name="Oval 109"/>
            <p:cNvSpPr>
              <a:spLocks noChangeArrowheads="1"/>
            </p:cNvSpPr>
            <p:nvPr/>
          </p:nvSpPr>
          <p:spPr bwMode="auto">
            <a:xfrm>
              <a:off x="4293" y="3454"/>
              <a:ext cx="76" cy="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2" name="Oval 110"/>
            <p:cNvSpPr>
              <a:spLocks noChangeArrowheads="1"/>
            </p:cNvSpPr>
            <p:nvPr/>
          </p:nvSpPr>
          <p:spPr bwMode="auto">
            <a:xfrm>
              <a:off x="4482" y="3274"/>
              <a:ext cx="74" cy="7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3" name="Oval 111"/>
            <p:cNvSpPr>
              <a:spLocks noChangeArrowheads="1"/>
            </p:cNvSpPr>
            <p:nvPr/>
          </p:nvSpPr>
          <p:spPr bwMode="auto">
            <a:xfrm>
              <a:off x="4693" y="2971"/>
              <a:ext cx="62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4" name="Oval 112"/>
            <p:cNvSpPr>
              <a:spLocks noChangeArrowheads="1"/>
            </p:cNvSpPr>
            <p:nvPr/>
          </p:nvSpPr>
          <p:spPr bwMode="auto">
            <a:xfrm>
              <a:off x="5039" y="2954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5" name="Oval 113"/>
            <p:cNvSpPr>
              <a:spLocks noChangeArrowheads="1"/>
            </p:cNvSpPr>
            <p:nvPr/>
          </p:nvSpPr>
          <p:spPr bwMode="auto">
            <a:xfrm>
              <a:off x="4025" y="3224"/>
              <a:ext cx="62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6" name="Oval 114"/>
            <p:cNvSpPr>
              <a:spLocks noChangeArrowheads="1"/>
            </p:cNvSpPr>
            <p:nvPr/>
          </p:nvSpPr>
          <p:spPr bwMode="auto">
            <a:xfrm>
              <a:off x="3381" y="1169"/>
              <a:ext cx="59" cy="5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7" name="Oval 115"/>
            <p:cNvSpPr>
              <a:spLocks noChangeArrowheads="1"/>
            </p:cNvSpPr>
            <p:nvPr/>
          </p:nvSpPr>
          <p:spPr bwMode="auto">
            <a:xfrm>
              <a:off x="2574" y="2073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8" name="Oval 116"/>
            <p:cNvSpPr>
              <a:spLocks noChangeArrowheads="1"/>
            </p:cNvSpPr>
            <p:nvPr/>
          </p:nvSpPr>
          <p:spPr bwMode="auto">
            <a:xfrm>
              <a:off x="2410" y="2459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9" name="Oval 117"/>
            <p:cNvSpPr>
              <a:spLocks noChangeArrowheads="1"/>
            </p:cNvSpPr>
            <p:nvPr/>
          </p:nvSpPr>
          <p:spPr bwMode="auto">
            <a:xfrm>
              <a:off x="2867" y="3174"/>
              <a:ext cx="79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0" name="Oval 118"/>
            <p:cNvSpPr>
              <a:spLocks noChangeArrowheads="1"/>
            </p:cNvSpPr>
            <p:nvPr/>
          </p:nvSpPr>
          <p:spPr bwMode="auto">
            <a:xfrm>
              <a:off x="2811" y="2862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1" name="Oval 119"/>
            <p:cNvSpPr>
              <a:spLocks noChangeArrowheads="1"/>
            </p:cNvSpPr>
            <p:nvPr/>
          </p:nvSpPr>
          <p:spPr bwMode="auto">
            <a:xfrm>
              <a:off x="2867" y="2791"/>
              <a:ext cx="95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2" name="Oval 120"/>
            <p:cNvSpPr>
              <a:spLocks noChangeArrowheads="1"/>
            </p:cNvSpPr>
            <p:nvPr/>
          </p:nvSpPr>
          <p:spPr bwMode="auto">
            <a:xfrm>
              <a:off x="2410" y="1635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3" name="Oval 121"/>
            <p:cNvSpPr>
              <a:spLocks noChangeArrowheads="1"/>
            </p:cNvSpPr>
            <p:nvPr/>
          </p:nvSpPr>
          <p:spPr bwMode="auto">
            <a:xfrm>
              <a:off x="3599" y="2270"/>
              <a:ext cx="45" cy="4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4" name="Oval 122"/>
            <p:cNvSpPr>
              <a:spLocks noChangeArrowheads="1"/>
            </p:cNvSpPr>
            <p:nvPr/>
          </p:nvSpPr>
          <p:spPr bwMode="auto">
            <a:xfrm>
              <a:off x="3462" y="2918"/>
              <a:ext cx="59" cy="6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5" name="Oval 123"/>
            <p:cNvSpPr>
              <a:spLocks noChangeArrowheads="1"/>
            </p:cNvSpPr>
            <p:nvPr/>
          </p:nvSpPr>
          <p:spPr bwMode="auto">
            <a:xfrm>
              <a:off x="3594" y="3449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6" name="Oval 124"/>
            <p:cNvSpPr>
              <a:spLocks noChangeArrowheads="1"/>
            </p:cNvSpPr>
            <p:nvPr/>
          </p:nvSpPr>
          <p:spPr bwMode="auto">
            <a:xfrm>
              <a:off x="3445" y="3399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7" name="Oval 125"/>
            <p:cNvSpPr>
              <a:spLocks noChangeArrowheads="1"/>
            </p:cNvSpPr>
            <p:nvPr/>
          </p:nvSpPr>
          <p:spPr bwMode="auto">
            <a:xfrm>
              <a:off x="2792" y="1270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8" name="Oval 126"/>
            <p:cNvSpPr>
              <a:spLocks noChangeArrowheads="1"/>
            </p:cNvSpPr>
            <p:nvPr/>
          </p:nvSpPr>
          <p:spPr bwMode="auto">
            <a:xfrm>
              <a:off x="2564" y="1756"/>
              <a:ext cx="95" cy="9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9" name="Oval 127"/>
            <p:cNvSpPr>
              <a:spLocks noChangeArrowheads="1"/>
            </p:cNvSpPr>
            <p:nvPr/>
          </p:nvSpPr>
          <p:spPr bwMode="auto">
            <a:xfrm>
              <a:off x="3107" y="1756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0" name="Oval 128"/>
            <p:cNvSpPr>
              <a:spLocks noChangeArrowheads="1"/>
            </p:cNvSpPr>
            <p:nvPr/>
          </p:nvSpPr>
          <p:spPr bwMode="auto">
            <a:xfrm>
              <a:off x="3263" y="2030"/>
              <a:ext cx="99" cy="1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1" name="Oval 129"/>
            <p:cNvSpPr>
              <a:spLocks noChangeArrowheads="1"/>
            </p:cNvSpPr>
            <p:nvPr/>
          </p:nvSpPr>
          <p:spPr bwMode="auto">
            <a:xfrm>
              <a:off x="3021" y="2412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2" name="Oval 130"/>
            <p:cNvSpPr>
              <a:spLocks noChangeArrowheads="1"/>
            </p:cNvSpPr>
            <p:nvPr/>
          </p:nvSpPr>
          <p:spPr bwMode="auto">
            <a:xfrm>
              <a:off x="3919" y="2828"/>
              <a:ext cx="102" cy="10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3" name="Oval 131"/>
            <p:cNvSpPr>
              <a:spLocks noChangeArrowheads="1"/>
            </p:cNvSpPr>
            <p:nvPr/>
          </p:nvSpPr>
          <p:spPr bwMode="auto">
            <a:xfrm>
              <a:off x="4163" y="2705"/>
              <a:ext cx="45" cy="4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4" name="Oval 132"/>
            <p:cNvSpPr>
              <a:spLocks noChangeArrowheads="1"/>
            </p:cNvSpPr>
            <p:nvPr/>
          </p:nvSpPr>
          <p:spPr bwMode="auto">
            <a:xfrm>
              <a:off x="4281" y="638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5" name="Freeform 133"/>
            <p:cNvSpPr/>
            <p:nvPr/>
          </p:nvSpPr>
          <p:spPr bwMode="auto">
            <a:xfrm>
              <a:off x="2893" y="641"/>
              <a:ext cx="744" cy="357"/>
            </a:xfrm>
            <a:custGeom>
              <a:avLst/>
              <a:gdLst>
                <a:gd name="T0" fmla="*/ 0 w 744"/>
                <a:gd name="T1" fmla="*/ 343 h 357"/>
                <a:gd name="T2" fmla="*/ 734 w 744"/>
                <a:gd name="T3" fmla="*/ 0 h 357"/>
                <a:gd name="T4" fmla="*/ 744 w 744"/>
                <a:gd name="T5" fmla="*/ 11 h 357"/>
                <a:gd name="T6" fmla="*/ 8 w 744"/>
                <a:gd name="T7" fmla="*/ 357 h 357"/>
                <a:gd name="T8" fmla="*/ 0 w 744"/>
                <a:gd name="T9" fmla="*/ 343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4" h="357">
                  <a:moveTo>
                    <a:pt x="0" y="343"/>
                  </a:moveTo>
                  <a:lnTo>
                    <a:pt x="734" y="0"/>
                  </a:lnTo>
                  <a:lnTo>
                    <a:pt x="744" y="11"/>
                  </a:lnTo>
                  <a:lnTo>
                    <a:pt x="8" y="357"/>
                  </a:lnTo>
                  <a:lnTo>
                    <a:pt x="0" y="3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6" name="Freeform 134"/>
            <p:cNvSpPr/>
            <p:nvPr/>
          </p:nvSpPr>
          <p:spPr bwMode="auto">
            <a:xfrm>
              <a:off x="3694" y="633"/>
              <a:ext cx="592" cy="50"/>
            </a:xfrm>
            <a:custGeom>
              <a:avLst/>
              <a:gdLst>
                <a:gd name="T0" fmla="*/ 0 w 592"/>
                <a:gd name="T1" fmla="*/ 0 h 50"/>
                <a:gd name="T2" fmla="*/ 592 w 592"/>
                <a:gd name="T3" fmla="*/ 41 h 50"/>
                <a:gd name="T4" fmla="*/ 592 w 592"/>
                <a:gd name="T5" fmla="*/ 50 h 50"/>
                <a:gd name="T6" fmla="*/ 0 w 592"/>
                <a:gd name="T7" fmla="*/ 12 h 50"/>
                <a:gd name="T8" fmla="*/ 0 w 592"/>
                <a:gd name="T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50">
                  <a:moveTo>
                    <a:pt x="0" y="0"/>
                  </a:moveTo>
                  <a:lnTo>
                    <a:pt x="592" y="41"/>
                  </a:lnTo>
                  <a:lnTo>
                    <a:pt x="592" y="50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7" name="Freeform 135"/>
            <p:cNvSpPr/>
            <p:nvPr/>
          </p:nvSpPr>
          <p:spPr bwMode="auto">
            <a:xfrm>
              <a:off x="3694" y="641"/>
              <a:ext cx="713" cy="234"/>
            </a:xfrm>
            <a:custGeom>
              <a:avLst/>
              <a:gdLst>
                <a:gd name="T0" fmla="*/ 0 w 713"/>
                <a:gd name="T1" fmla="*/ 7 h 234"/>
                <a:gd name="T2" fmla="*/ 713 w 713"/>
                <a:gd name="T3" fmla="*/ 234 h 234"/>
                <a:gd name="T4" fmla="*/ 713 w 713"/>
                <a:gd name="T5" fmla="*/ 222 h 234"/>
                <a:gd name="T6" fmla="*/ 0 w 713"/>
                <a:gd name="T7" fmla="*/ 0 h 234"/>
                <a:gd name="T8" fmla="*/ 0 w 713"/>
                <a:gd name="T9" fmla="*/ 7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3" h="234">
                  <a:moveTo>
                    <a:pt x="0" y="7"/>
                  </a:moveTo>
                  <a:lnTo>
                    <a:pt x="713" y="234"/>
                  </a:lnTo>
                  <a:lnTo>
                    <a:pt x="713" y="222"/>
                  </a:lnTo>
                  <a:lnTo>
                    <a:pt x="0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8" name="Freeform 136"/>
            <p:cNvSpPr/>
            <p:nvPr/>
          </p:nvSpPr>
          <p:spPr bwMode="auto">
            <a:xfrm>
              <a:off x="4338" y="697"/>
              <a:ext cx="705" cy="464"/>
            </a:xfrm>
            <a:custGeom>
              <a:avLst/>
              <a:gdLst>
                <a:gd name="T0" fmla="*/ 0 w 705"/>
                <a:gd name="T1" fmla="*/ 15 h 464"/>
                <a:gd name="T2" fmla="*/ 701 w 705"/>
                <a:gd name="T3" fmla="*/ 464 h 464"/>
                <a:gd name="T4" fmla="*/ 705 w 705"/>
                <a:gd name="T5" fmla="*/ 457 h 464"/>
                <a:gd name="T6" fmla="*/ 7 w 705"/>
                <a:gd name="T7" fmla="*/ 0 h 464"/>
                <a:gd name="T8" fmla="*/ 0 w 705"/>
                <a:gd name="T9" fmla="*/ 15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5" h="464">
                  <a:moveTo>
                    <a:pt x="0" y="15"/>
                  </a:moveTo>
                  <a:lnTo>
                    <a:pt x="701" y="464"/>
                  </a:lnTo>
                  <a:lnTo>
                    <a:pt x="705" y="457"/>
                  </a:lnTo>
                  <a:lnTo>
                    <a:pt x="7" y="0"/>
                  </a:lnTo>
                  <a:lnTo>
                    <a:pt x="0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9" name="Freeform 137"/>
            <p:cNvSpPr/>
            <p:nvPr/>
          </p:nvSpPr>
          <p:spPr bwMode="auto">
            <a:xfrm>
              <a:off x="5086" y="2111"/>
              <a:ext cx="301" cy="850"/>
            </a:xfrm>
            <a:custGeom>
              <a:avLst/>
              <a:gdLst>
                <a:gd name="T0" fmla="*/ 301 w 301"/>
                <a:gd name="T1" fmla="*/ 0 h 850"/>
                <a:gd name="T2" fmla="*/ 12 w 301"/>
                <a:gd name="T3" fmla="*/ 850 h 850"/>
                <a:gd name="T4" fmla="*/ 0 w 301"/>
                <a:gd name="T5" fmla="*/ 850 h 850"/>
                <a:gd name="T6" fmla="*/ 289 w 301"/>
                <a:gd name="T7" fmla="*/ 0 h 850"/>
                <a:gd name="T8" fmla="*/ 301 w 301"/>
                <a:gd name="T9" fmla="*/ 0 h 8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1" h="850">
                  <a:moveTo>
                    <a:pt x="301" y="0"/>
                  </a:moveTo>
                  <a:lnTo>
                    <a:pt x="12" y="850"/>
                  </a:lnTo>
                  <a:lnTo>
                    <a:pt x="0" y="850"/>
                  </a:lnTo>
                  <a:lnTo>
                    <a:pt x="289" y="0"/>
                  </a:lnTo>
                  <a:lnTo>
                    <a:pt x="30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0" name="Freeform 138"/>
            <p:cNvSpPr/>
            <p:nvPr/>
          </p:nvSpPr>
          <p:spPr bwMode="auto">
            <a:xfrm>
              <a:off x="4359" y="3018"/>
              <a:ext cx="703" cy="469"/>
            </a:xfrm>
            <a:custGeom>
              <a:avLst/>
              <a:gdLst>
                <a:gd name="T0" fmla="*/ 0 w 703"/>
                <a:gd name="T1" fmla="*/ 469 h 469"/>
                <a:gd name="T2" fmla="*/ 703 w 703"/>
                <a:gd name="T3" fmla="*/ 5 h 469"/>
                <a:gd name="T4" fmla="*/ 692 w 703"/>
                <a:gd name="T5" fmla="*/ 0 h 469"/>
                <a:gd name="T6" fmla="*/ 0 w 703"/>
                <a:gd name="T7" fmla="*/ 459 h 469"/>
                <a:gd name="T8" fmla="*/ 0 w 703"/>
                <a:gd name="T9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3" h="469">
                  <a:moveTo>
                    <a:pt x="0" y="469"/>
                  </a:moveTo>
                  <a:lnTo>
                    <a:pt x="703" y="5"/>
                  </a:lnTo>
                  <a:lnTo>
                    <a:pt x="692" y="0"/>
                  </a:lnTo>
                  <a:lnTo>
                    <a:pt x="0" y="459"/>
                  </a:lnTo>
                  <a:lnTo>
                    <a:pt x="0" y="4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1" name="Freeform 139"/>
            <p:cNvSpPr/>
            <p:nvPr/>
          </p:nvSpPr>
          <p:spPr bwMode="auto">
            <a:xfrm>
              <a:off x="2929" y="3229"/>
              <a:ext cx="521" cy="213"/>
            </a:xfrm>
            <a:custGeom>
              <a:avLst/>
              <a:gdLst>
                <a:gd name="T0" fmla="*/ 0 w 521"/>
                <a:gd name="T1" fmla="*/ 11 h 213"/>
                <a:gd name="T2" fmla="*/ 521 w 521"/>
                <a:gd name="T3" fmla="*/ 213 h 213"/>
                <a:gd name="T4" fmla="*/ 521 w 521"/>
                <a:gd name="T5" fmla="*/ 196 h 213"/>
                <a:gd name="T6" fmla="*/ 7 w 521"/>
                <a:gd name="T7" fmla="*/ 0 h 213"/>
                <a:gd name="T8" fmla="*/ 0 w 521"/>
                <a:gd name="T9" fmla="*/ 11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213">
                  <a:moveTo>
                    <a:pt x="0" y="11"/>
                  </a:moveTo>
                  <a:lnTo>
                    <a:pt x="521" y="213"/>
                  </a:lnTo>
                  <a:lnTo>
                    <a:pt x="521" y="196"/>
                  </a:lnTo>
                  <a:lnTo>
                    <a:pt x="7" y="0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2" name="Freeform 140"/>
            <p:cNvSpPr/>
            <p:nvPr/>
          </p:nvSpPr>
          <p:spPr bwMode="auto">
            <a:xfrm>
              <a:off x="2460" y="2537"/>
              <a:ext cx="431" cy="658"/>
            </a:xfrm>
            <a:custGeom>
              <a:avLst/>
              <a:gdLst>
                <a:gd name="T0" fmla="*/ 0 w 431"/>
                <a:gd name="T1" fmla="*/ 0 h 658"/>
                <a:gd name="T2" fmla="*/ 419 w 431"/>
                <a:gd name="T3" fmla="*/ 658 h 658"/>
                <a:gd name="T4" fmla="*/ 431 w 431"/>
                <a:gd name="T5" fmla="*/ 651 h 658"/>
                <a:gd name="T6" fmla="*/ 12 w 431"/>
                <a:gd name="T7" fmla="*/ 0 h 658"/>
                <a:gd name="T8" fmla="*/ 0 w 431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1" h="658">
                  <a:moveTo>
                    <a:pt x="0" y="0"/>
                  </a:moveTo>
                  <a:lnTo>
                    <a:pt x="419" y="658"/>
                  </a:lnTo>
                  <a:lnTo>
                    <a:pt x="431" y="651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3" name="Rectangle 141"/>
            <p:cNvSpPr>
              <a:spLocks noChangeArrowheads="1"/>
            </p:cNvSpPr>
            <p:nvPr/>
          </p:nvSpPr>
          <p:spPr bwMode="auto">
            <a:xfrm>
              <a:off x="2446" y="1716"/>
              <a:ext cx="9" cy="76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4" name="Freeform 142"/>
            <p:cNvSpPr/>
            <p:nvPr/>
          </p:nvSpPr>
          <p:spPr bwMode="auto">
            <a:xfrm>
              <a:off x="2467" y="1026"/>
              <a:ext cx="393" cy="635"/>
            </a:xfrm>
            <a:custGeom>
              <a:avLst/>
              <a:gdLst>
                <a:gd name="T0" fmla="*/ 0 w 393"/>
                <a:gd name="T1" fmla="*/ 623 h 635"/>
                <a:gd name="T2" fmla="*/ 381 w 393"/>
                <a:gd name="T3" fmla="*/ 0 h 635"/>
                <a:gd name="T4" fmla="*/ 393 w 393"/>
                <a:gd name="T5" fmla="*/ 0 h 635"/>
                <a:gd name="T6" fmla="*/ 12 w 393"/>
                <a:gd name="T7" fmla="*/ 635 h 635"/>
                <a:gd name="T8" fmla="*/ 0 w 393"/>
                <a:gd name="T9" fmla="*/ 623 h 6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3" h="635">
                  <a:moveTo>
                    <a:pt x="0" y="623"/>
                  </a:moveTo>
                  <a:lnTo>
                    <a:pt x="381" y="0"/>
                  </a:lnTo>
                  <a:lnTo>
                    <a:pt x="393" y="0"/>
                  </a:lnTo>
                  <a:lnTo>
                    <a:pt x="12" y="635"/>
                  </a:lnTo>
                  <a:lnTo>
                    <a:pt x="0" y="6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5" name="Freeform 143"/>
            <p:cNvSpPr/>
            <p:nvPr/>
          </p:nvSpPr>
          <p:spPr bwMode="auto">
            <a:xfrm>
              <a:off x="2616" y="1034"/>
              <a:ext cx="247" cy="741"/>
            </a:xfrm>
            <a:custGeom>
              <a:avLst/>
              <a:gdLst>
                <a:gd name="T0" fmla="*/ 235 w 247"/>
                <a:gd name="T1" fmla="*/ 0 h 741"/>
                <a:gd name="T2" fmla="*/ 0 w 247"/>
                <a:gd name="T3" fmla="*/ 734 h 741"/>
                <a:gd name="T4" fmla="*/ 17 w 247"/>
                <a:gd name="T5" fmla="*/ 741 h 741"/>
                <a:gd name="T6" fmla="*/ 247 w 247"/>
                <a:gd name="T7" fmla="*/ 0 h 741"/>
                <a:gd name="T8" fmla="*/ 235 w 247"/>
                <a:gd name="T9" fmla="*/ 0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741">
                  <a:moveTo>
                    <a:pt x="235" y="0"/>
                  </a:moveTo>
                  <a:lnTo>
                    <a:pt x="0" y="734"/>
                  </a:lnTo>
                  <a:lnTo>
                    <a:pt x="17" y="741"/>
                  </a:lnTo>
                  <a:lnTo>
                    <a:pt x="247" y="0"/>
                  </a:lnTo>
                  <a:lnTo>
                    <a:pt x="2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6" name="Freeform 144"/>
            <p:cNvSpPr/>
            <p:nvPr/>
          </p:nvSpPr>
          <p:spPr bwMode="auto">
            <a:xfrm>
              <a:off x="3429" y="659"/>
              <a:ext cx="222" cy="431"/>
            </a:xfrm>
            <a:custGeom>
              <a:avLst/>
              <a:gdLst>
                <a:gd name="T0" fmla="*/ 208 w 222"/>
                <a:gd name="T1" fmla="*/ 0 h 431"/>
                <a:gd name="T2" fmla="*/ 0 w 222"/>
                <a:gd name="T3" fmla="*/ 424 h 431"/>
                <a:gd name="T4" fmla="*/ 9 w 222"/>
                <a:gd name="T5" fmla="*/ 431 h 431"/>
                <a:gd name="T6" fmla="*/ 222 w 222"/>
                <a:gd name="T7" fmla="*/ 0 h 431"/>
                <a:gd name="T8" fmla="*/ 208 w 222"/>
                <a:gd name="T9" fmla="*/ 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2" h="431">
                  <a:moveTo>
                    <a:pt x="208" y="0"/>
                  </a:moveTo>
                  <a:lnTo>
                    <a:pt x="0" y="424"/>
                  </a:lnTo>
                  <a:lnTo>
                    <a:pt x="9" y="431"/>
                  </a:lnTo>
                  <a:lnTo>
                    <a:pt x="222" y="0"/>
                  </a:lnTo>
                  <a:lnTo>
                    <a:pt x="20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7" name="Freeform 145"/>
            <p:cNvSpPr/>
            <p:nvPr/>
          </p:nvSpPr>
          <p:spPr bwMode="auto">
            <a:xfrm>
              <a:off x="3455" y="882"/>
              <a:ext cx="961" cy="239"/>
            </a:xfrm>
            <a:custGeom>
              <a:avLst/>
              <a:gdLst>
                <a:gd name="T0" fmla="*/ 0 w 961"/>
                <a:gd name="T1" fmla="*/ 225 h 239"/>
                <a:gd name="T2" fmla="*/ 961 w 961"/>
                <a:gd name="T3" fmla="*/ 0 h 239"/>
                <a:gd name="T4" fmla="*/ 961 w 961"/>
                <a:gd name="T5" fmla="*/ 12 h 239"/>
                <a:gd name="T6" fmla="*/ 0 w 961"/>
                <a:gd name="T7" fmla="*/ 239 h 239"/>
                <a:gd name="T8" fmla="*/ 0 w 961"/>
                <a:gd name="T9" fmla="*/ 225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1" h="239">
                  <a:moveTo>
                    <a:pt x="0" y="225"/>
                  </a:moveTo>
                  <a:lnTo>
                    <a:pt x="961" y="0"/>
                  </a:lnTo>
                  <a:lnTo>
                    <a:pt x="961" y="12"/>
                  </a:lnTo>
                  <a:lnTo>
                    <a:pt x="0" y="239"/>
                  </a:lnTo>
                  <a:lnTo>
                    <a:pt x="0" y="2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8" name="Freeform 146"/>
            <p:cNvSpPr/>
            <p:nvPr/>
          </p:nvSpPr>
          <p:spPr bwMode="auto">
            <a:xfrm>
              <a:off x="3445" y="1131"/>
              <a:ext cx="838" cy="608"/>
            </a:xfrm>
            <a:custGeom>
              <a:avLst/>
              <a:gdLst>
                <a:gd name="T0" fmla="*/ 0 w 838"/>
                <a:gd name="T1" fmla="*/ 0 h 608"/>
                <a:gd name="T2" fmla="*/ 838 w 838"/>
                <a:gd name="T3" fmla="*/ 594 h 608"/>
                <a:gd name="T4" fmla="*/ 829 w 838"/>
                <a:gd name="T5" fmla="*/ 608 h 608"/>
                <a:gd name="T6" fmla="*/ 0 w 838"/>
                <a:gd name="T7" fmla="*/ 16 h 608"/>
                <a:gd name="T8" fmla="*/ 0 w 838"/>
                <a:gd name="T9" fmla="*/ 0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8" h="608">
                  <a:moveTo>
                    <a:pt x="0" y="0"/>
                  </a:moveTo>
                  <a:lnTo>
                    <a:pt x="838" y="594"/>
                  </a:lnTo>
                  <a:lnTo>
                    <a:pt x="829" y="608"/>
                  </a:lnTo>
                  <a:lnTo>
                    <a:pt x="0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9" name="Freeform 147"/>
            <p:cNvSpPr/>
            <p:nvPr/>
          </p:nvSpPr>
          <p:spPr bwMode="auto">
            <a:xfrm>
              <a:off x="2455" y="1839"/>
              <a:ext cx="159" cy="637"/>
            </a:xfrm>
            <a:custGeom>
              <a:avLst/>
              <a:gdLst>
                <a:gd name="T0" fmla="*/ 147 w 159"/>
                <a:gd name="T1" fmla="*/ 0 h 637"/>
                <a:gd name="T2" fmla="*/ 0 w 159"/>
                <a:gd name="T3" fmla="*/ 637 h 637"/>
                <a:gd name="T4" fmla="*/ 17 w 159"/>
                <a:gd name="T5" fmla="*/ 637 h 637"/>
                <a:gd name="T6" fmla="*/ 159 w 159"/>
                <a:gd name="T7" fmla="*/ 0 h 637"/>
                <a:gd name="T8" fmla="*/ 147 w 159"/>
                <a:gd name="T9" fmla="*/ 0 h 6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637">
                  <a:moveTo>
                    <a:pt x="147" y="0"/>
                  </a:moveTo>
                  <a:lnTo>
                    <a:pt x="0" y="637"/>
                  </a:lnTo>
                  <a:lnTo>
                    <a:pt x="17" y="637"/>
                  </a:lnTo>
                  <a:lnTo>
                    <a:pt x="159" y="0"/>
                  </a:lnTo>
                  <a:lnTo>
                    <a:pt x="14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0" name="Freeform 148"/>
            <p:cNvSpPr/>
            <p:nvPr/>
          </p:nvSpPr>
          <p:spPr bwMode="auto">
            <a:xfrm>
              <a:off x="4326" y="700"/>
              <a:ext cx="107" cy="147"/>
            </a:xfrm>
            <a:custGeom>
              <a:avLst/>
              <a:gdLst>
                <a:gd name="T0" fmla="*/ 0 w 107"/>
                <a:gd name="T1" fmla="*/ 12 h 147"/>
                <a:gd name="T2" fmla="*/ 90 w 107"/>
                <a:gd name="T3" fmla="*/ 147 h 147"/>
                <a:gd name="T4" fmla="*/ 107 w 107"/>
                <a:gd name="T5" fmla="*/ 147 h 147"/>
                <a:gd name="T6" fmla="*/ 12 w 107"/>
                <a:gd name="T7" fmla="*/ 0 h 147"/>
                <a:gd name="T8" fmla="*/ 0 w 107"/>
                <a:gd name="T9" fmla="*/ 12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" h="147">
                  <a:moveTo>
                    <a:pt x="0" y="12"/>
                  </a:moveTo>
                  <a:lnTo>
                    <a:pt x="90" y="147"/>
                  </a:lnTo>
                  <a:lnTo>
                    <a:pt x="107" y="147"/>
                  </a:lnTo>
                  <a:lnTo>
                    <a:pt x="12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1" name="Freeform 149"/>
            <p:cNvSpPr/>
            <p:nvPr/>
          </p:nvSpPr>
          <p:spPr bwMode="auto">
            <a:xfrm>
              <a:off x="4475" y="882"/>
              <a:ext cx="564" cy="279"/>
            </a:xfrm>
            <a:custGeom>
              <a:avLst/>
              <a:gdLst>
                <a:gd name="T0" fmla="*/ 0 w 564"/>
                <a:gd name="T1" fmla="*/ 17 h 279"/>
                <a:gd name="T2" fmla="*/ 564 w 564"/>
                <a:gd name="T3" fmla="*/ 279 h 279"/>
                <a:gd name="T4" fmla="*/ 564 w 564"/>
                <a:gd name="T5" fmla="*/ 268 h 279"/>
                <a:gd name="T6" fmla="*/ 0 w 564"/>
                <a:gd name="T7" fmla="*/ 0 h 279"/>
                <a:gd name="T8" fmla="*/ 0 w 564"/>
                <a:gd name="T9" fmla="*/ 17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4" h="279">
                  <a:moveTo>
                    <a:pt x="0" y="17"/>
                  </a:moveTo>
                  <a:lnTo>
                    <a:pt x="564" y="279"/>
                  </a:lnTo>
                  <a:lnTo>
                    <a:pt x="564" y="268"/>
                  </a:lnTo>
                  <a:lnTo>
                    <a:pt x="0" y="0"/>
                  </a:lnTo>
                  <a:lnTo>
                    <a:pt x="0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2" name="Freeform 150"/>
            <p:cNvSpPr/>
            <p:nvPr/>
          </p:nvSpPr>
          <p:spPr bwMode="auto">
            <a:xfrm>
              <a:off x="4461" y="899"/>
              <a:ext cx="592" cy="658"/>
            </a:xfrm>
            <a:custGeom>
              <a:avLst/>
              <a:gdLst>
                <a:gd name="T0" fmla="*/ 0 w 592"/>
                <a:gd name="T1" fmla="*/ 7 h 658"/>
                <a:gd name="T2" fmla="*/ 582 w 592"/>
                <a:gd name="T3" fmla="*/ 658 h 658"/>
                <a:gd name="T4" fmla="*/ 592 w 592"/>
                <a:gd name="T5" fmla="*/ 648 h 658"/>
                <a:gd name="T6" fmla="*/ 14 w 592"/>
                <a:gd name="T7" fmla="*/ 0 h 658"/>
                <a:gd name="T8" fmla="*/ 0 w 592"/>
                <a:gd name="T9" fmla="*/ 7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658">
                  <a:moveTo>
                    <a:pt x="0" y="7"/>
                  </a:moveTo>
                  <a:lnTo>
                    <a:pt x="582" y="658"/>
                  </a:lnTo>
                  <a:lnTo>
                    <a:pt x="592" y="648"/>
                  </a:lnTo>
                  <a:lnTo>
                    <a:pt x="14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3" name="Freeform 151"/>
            <p:cNvSpPr/>
            <p:nvPr/>
          </p:nvSpPr>
          <p:spPr bwMode="auto">
            <a:xfrm>
              <a:off x="4324" y="913"/>
              <a:ext cx="123" cy="795"/>
            </a:xfrm>
            <a:custGeom>
              <a:avLst/>
              <a:gdLst>
                <a:gd name="T0" fmla="*/ 111 w 123"/>
                <a:gd name="T1" fmla="*/ 0 h 795"/>
                <a:gd name="T2" fmla="*/ 0 w 123"/>
                <a:gd name="T3" fmla="*/ 795 h 795"/>
                <a:gd name="T4" fmla="*/ 16 w 123"/>
                <a:gd name="T5" fmla="*/ 795 h 795"/>
                <a:gd name="T6" fmla="*/ 123 w 123"/>
                <a:gd name="T7" fmla="*/ 0 h 795"/>
                <a:gd name="T8" fmla="*/ 111 w 123"/>
                <a:gd name="T9" fmla="*/ 0 h 7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795">
                  <a:moveTo>
                    <a:pt x="111" y="0"/>
                  </a:moveTo>
                  <a:lnTo>
                    <a:pt x="0" y="795"/>
                  </a:lnTo>
                  <a:lnTo>
                    <a:pt x="16" y="795"/>
                  </a:lnTo>
                  <a:lnTo>
                    <a:pt x="123" y="0"/>
                  </a:lnTo>
                  <a:lnTo>
                    <a:pt x="11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4" name="Freeform 152"/>
            <p:cNvSpPr/>
            <p:nvPr/>
          </p:nvSpPr>
          <p:spPr bwMode="auto">
            <a:xfrm>
              <a:off x="4345" y="1796"/>
              <a:ext cx="424" cy="485"/>
            </a:xfrm>
            <a:custGeom>
              <a:avLst/>
              <a:gdLst>
                <a:gd name="T0" fmla="*/ 0 w 424"/>
                <a:gd name="T1" fmla="*/ 5 h 485"/>
                <a:gd name="T2" fmla="*/ 410 w 424"/>
                <a:gd name="T3" fmla="*/ 485 h 485"/>
                <a:gd name="T4" fmla="*/ 424 w 424"/>
                <a:gd name="T5" fmla="*/ 478 h 485"/>
                <a:gd name="T6" fmla="*/ 14 w 424"/>
                <a:gd name="T7" fmla="*/ 0 h 485"/>
                <a:gd name="T8" fmla="*/ 0 w 424"/>
                <a:gd name="T9" fmla="*/ 5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4" h="485">
                  <a:moveTo>
                    <a:pt x="0" y="5"/>
                  </a:moveTo>
                  <a:lnTo>
                    <a:pt x="410" y="485"/>
                  </a:lnTo>
                  <a:lnTo>
                    <a:pt x="424" y="478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5" name="Freeform 153"/>
            <p:cNvSpPr/>
            <p:nvPr/>
          </p:nvSpPr>
          <p:spPr bwMode="auto">
            <a:xfrm>
              <a:off x="2477" y="2518"/>
              <a:ext cx="414" cy="308"/>
            </a:xfrm>
            <a:custGeom>
              <a:avLst/>
              <a:gdLst>
                <a:gd name="T0" fmla="*/ 0 w 414"/>
                <a:gd name="T1" fmla="*/ 7 h 308"/>
                <a:gd name="T2" fmla="*/ 402 w 414"/>
                <a:gd name="T3" fmla="*/ 308 h 308"/>
                <a:gd name="T4" fmla="*/ 414 w 414"/>
                <a:gd name="T5" fmla="*/ 299 h 308"/>
                <a:gd name="T6" fmla="*/ 9 w 414"/>
                <a:gd name="T7" fmla="*/ 0 h 308"/>
                <a:gd name="T8" fmla="*/ 0 w 414"/>
                <a:gd name="T9" fmla="*/ 7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4" h="308">
                  <a:moveTo>
                    <a:pt x="0" y="7"/>
                  </a:moveTo>
                  <a:lnTo>
                    <a:pt x="402" y="308"/>
                  </a:lnTo>
                  <a:lnTo>
                    <a:pt x="414" y="299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6" name="Freeform 154"/>
            <p:cNvSpPr/>
            <p:nvPr/>
          </p:nvSpPr>
          <p:spPr bwMode="auto">
            <a:xfrm>
              <a:off x="4994" y="1621"/>
              <a:ext cx="80" cy="885"/>
            </a:xfrm>
            <a:custGeom>
              <a:avLst/>
              <a:gdLst>
                <a:gd name="T0" fmla="*/ 73 w 80"/>
                <a:gd name="T1" fmla="*/ 0 h 885"/>
                <a:gd name="T2" fmla="*/ 0 w 80"/>
                <a:gd name="T3" fmla="*/ 885 h 885"/>
                <a:gd name="T4" fmla="*/ 9 w 80"/>
                <a:gd name="T5" fmla="*/ 885 h 885"/>
                <a:gd name="T6" fmla="*/ 80 w 80"/>
                <a:gd name="T7" fmla="*/ 0 h 885"/>
                <a:gd name="T8" fmla="*/ 73 w 80"/>
                <a:gd name="T9" fmla="*/ 0 h 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885">
                  <a:moveTo>
                    <a:pt x="73" y="0"/>
                  </a:moveTo>
                  <a:lnTo>
                    <a:pt x="0" y="885"/>
                  </a:lnTo>
                  <a:lnTo>
                    <a:pt x="9" y="885"/>
                  </a:lnTo>
                  <a:lnTo>
                    <a:pt x="80" y="0"/>
                  </a:lnTo>
                  <a:lnTo>
                    <a:pt x="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7" name="Freeform 155"/>
            <p:cNvSpPr/>
            <p:nvPr/>
          </p:nvSpPr>
          <p:spPr bwMode="auto">
            <a:xfrm>
              <a:off x="5022" y="2104"/>
              <a:ext cx="355" cy="412"/>
            </a:xfrm>
            <a:custGeom>
              <a:avLst/>
              <a:gdLst>
                <a:gd name="T0" fmla="*/ 0 w 355"/>
                <a:gd name="T1" fmla="*/ 405 h 412"/>
                <a:gd name="T2" fmla="*/ 344 w 355"/>
                <a:gd name="T3" fmla="*/ 0 h 412"/>
                <a:gd name="T4" fmla="*/ 355 w 355"/>
                <a:gd name="T5" fmla="*/ 7 h 412"/>
                <a:gd name="T6" fmla="*/ 10 w 355"/>
                <a:gd name="T7" fmla="*/ 412 h 412"/>
                <a:gd name="T8" fmla="*/ 0 w 355"/>
                <a:gd name="T9" fmla="*/ 405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5" h="412">
                  <a:moveTo>
                    <a:pt x="0" y="405"/>
                  </a:moveTo>
                  <a:lnTo>
                    <a:pt x="344" y="0"/>
                  </a:lnTo>
                  <a:lnTo>
                    <a:pt x="355" y="7"/>
                  </a:lnTo>
                  <a:lnTo>
                    <a:pt x="10" y="412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8" name="Freeform 156"/>
            <p:cNvSpPr/>
            <p:nvPr/>
          </p:nvSpPr>
          <p:spPr bwMode="auto">
            <a:xfrm>
              <a:off x="4788" y="2310"/>
              <a:ext cx="184" cy="213"/>
            </a:xfrm>
            <a:custGeom>
              <a:avLst/>
              <a:gdLst>
                <a:gd name="T0" fmla="*/ 0 w 184"/>
                <a:gd name="T1" fmla="*/ 7 h 213"/>
                <a:gd name="T2" fmla="*/ 177 w 184"/>
                <a:gd name="T3" fmla="*/ 213 h 213"/>
                <a:gd name="T4" fmla="*/ 184 w 184"/>
                <a:gd name="T5" fmla="*/ 201 h 213"/>
                <a:gd name="T6" fmla="*/ 12 w 184"/>
                <a:gd name="T7" fmla="*/ 0 h 213"/>
                <a:gd name="T8" fmla="*/ 0 w 184"/>
                <a:gd name="T9" fmla="*/ 7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4" h="213">
                  <a:moveTo>
                    <a:pt x="0" y="7"/>
                  </a:moveTo>
                  <a:lnTo>
                    <a:pt x="177" y="213"/>
                  </a:lnTo>
                  <a:lnTo>
                    <a:pt x="184" y="201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9" name="Freeform 157"/>
            <p:cNvSpPr/>
            <p:nvPr/>
          </p:nvSpPr>
          <p:spPr bwMode="auto">
            <a:xfrm>
              <a:off x="4729" y="2575"/>
              <a:ext cx="253" cy="414"/>
            </a:xfrm>
            <a:custGeom>
              <a:avLst/>
              <a:gdLst>
                <a:gd name="T0" fmla="*/ 246 w 253"/>
                <a:gd name="T1" fmla="*/ 0 h 414"/>
                <a:gd name="T2" fmla="*/ 0 w 253"/>
                <a:gd name="T3" fmla="*/ 398 h 414"/>
                <a:gd name="T4" fmla="*/ 0 w 253"/>
                <a:gd name="T5" fmla="*/ 414 h 414"/>
                <a:gd name="T6" fmla="*/ 253 w 253"/>
                <a:gd name="T7" fmla="*/ 10 h 414"/>
                <a:gd name="T8" fmla="*/ 246 w 253"/>
                <a:gd name="T9" fmla="*/ 0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3" h="414">
                  <a:moveTo>
                    <a:pt x="246" y="0"/>
                  </a:moveTo>
                  <a:lnTo>
                    <a:pt x="0" y="398"/>
                  </a:lnTo>
                  <a:lnTo>
                    <a:pt x="0" y="414"/>
                  </a:lnTo>
                  <a:lnTo>
                    <a:pt x="253" y="10"/>
                  </a:lnTo>
                  <a:lnTo>
                    <a:pt x="24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0" name="Freeform 158"/>
            <p:cNvSpPr/>
            <p:nvPr/>
          </p:nvSpPr>
          <p:spPr bwMode="auto">
            <a:xfrm>
              <a:off x="4018" y="2554"/>
              <a:ext cx="943" cy="324"/>
            </a:xfrm>
            <a:custGeom>
              <a:avLst/>
              <a:gdLst>
                <a:gd name="T0" fmla="*/ 0 w 943"/>
                <a:gd name="T1" fmla="*/ 312 h 324"/>
                <a:gd name="T2" fmla="*/ 943 w 943"/>
                <a:gd name="T3" fmla="*/ 0 h 324"/>
                <a:gd name="T4" fmla="*/ 943 w 943"/>
                <a:gd name="T5" fmla="*/ 14 h 324"/>
                <a:gd name="T6" fmla="*/ 0 w 943"/>
                <a:gd name="T7" fmla="*/ 324 h 324"/>
                <a:gd name="T8" fmla="*/ 0 w 943"/>
                <a:gd name="T9" fmla="*/ 312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3" h="324">
                  <a:moveTo>
                    <a:pt x="0" y="312"/>
                  </a:moveTo>
                  <a:lnTo>
                    <a:pt x="943" y="0"/>
                  </a:lnTo>
                  <a:lnTo>
                    <a:pt x="943" y="14"/>
                  </a:lnTo>
                  <a:lnTo>
                    <a:pt x="0" y="324"/>
                  </a:lnTo>
                  <a:lnTo>
                    <a:pt x="0" y="3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1" name="Freeform 159"/>
            <p:cNvSpPr/>
            <p:nvPr/>
          </p:nvSpPr>
          <p:spPr bwMode="auto">
            <a:xfrm>
              <a:off x="2938" y="2866"/>
              <a:ext cx="671" cy="607"/>
            </a:xfrm>
            <a:custGeom>
              <a:avLst/>
              <a:gdLst>
                <a:gd name="T0" fmla="*/ 0 w 671"/>
                <a:gd name="T1" fmla="*/ 7 h 607"/>
                <a:gd name="T2" fmla="*/ 661 w 671"/>
                <a:gd name="T3" fmla="*/ 607 h 607"/>
                <a:gd name="T4" fmla="*/ 671 w 671"/>
                <a:gd name="T5" fmla="*/ 607 h 607"/>
                <a:gd name="T6" fmla="*/ 12 w 671"/>
                <a:gd name="T7" fmla="*/ 0 h 607"/>
                <a:gd name="T8" fmla="*/ 0 w 671"/>
                <a:gd name="T9" fmla="*/ 7 h 6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1" h="607">
                  <a:moveTo>
                    <a:pt x="0" y="7"/>
                  </a:moveTo>
                  <a:lnTo>
                    <a:pt x="661" y="607"/>
                  </a:lnTo>
                  <a:lnTo>
                    <a:pt x="671" y="607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2" name="Freeform 160"/>
            <p:cNvSpPr/>
            <p:nvPr/>
          </p:nvSpPr>
          <p:spPr bwMode="auto">
            <a:xfrm>
              <a:off x="4546" y="3001"/>
              <a:ext cx="507" cy="299"/>
            </a:xfrm>
            <a:custGeom>
              <a:avLst/>
              <a:gdLst>
                <a:gd name="T0" fmla="*/ 0 w 507"/>
                <a:gd name="T1" fmla="*/ 292 h 299"/>
                <a:gd name="T2" fmla="*/ 500 w 507"/>
                <a:gd name="T3" fmla="*/ 0 h 299"/>
                <a:gd name="T4" fmla="*/ 507 w 507"/>
                <a:gd name="T5" fmla="*/ 12 h 299"/>
                <a:gd name="T6" fmla="*/ 5 w 507"/>
                <a:gd name="T7" fmla="*/ 299 h 299"/>
                <a:gd name="T8" fmla="*/ 0 w 507"/>
                <a:gd name="T9" fmla="*/ 292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99">
                  <a:moveTo>
                    <a:pt x="0" y="292"/>
                  </a:moveTo>
                  <a:lnTo>
                    <a:pt x="500" y="0"/>
                  </a:lnTo>
                  <a:lnTo>
                    <a:pt x="507" y="12"/>
                  </a:lnTo>
                  <a:lnTo>
                    <a:pt x="5" y="299"/>
                  </a:lnTo>
                  <a:lnTo>
                    <a:pt x="0" y="2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3" name="Freeform 161"/>
            <p:cNvSpPr/>
            <p:nvPr/>
          </p:nvSpPr>
          <p:spPr bwMode="auto">
            <a:xfrm>
              <a:off x="3658" y="3314"/>
              <a:ext cx="831" cy="187"/>
            </a:xfrm>
            <a:custGeom>
              <a:avLst/>
              <a:gdLst>
                <a:gd name="T0" fmla="*/ 0 w 831"/>
                <a:gd name="T1" fmla="*/ 173 h 187"/>
                <a:gd name="T2" fmla="*/ 831 w 831"/>
                <a:gd name="T3" fmla="*/ 0 h 187"/>
                <a:gd name="T4" fmla="*/ 831 w 831"/>
                <a:gd name="T5" fmla="*/ 12 h 187"/>
                <a:gd name="T6" fmla="*/ 10 w 831"/>
                <a:gd name="T7" fmla="*/ 187 h 187"/>
                <a:gd name="T8" fmla="*/ 0 w 831"/>
                <a:gd name="T9" fmla="*/ 173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1" h="187">
                  <a:moveTo>
                    <a:pt x="0" y="173"/>
                  </a:moveTo>
                  <a:lnTo>
                    <a:pt x="831" y="0"/>
                  </a:lnTo>
                  <a:lnTo>
                    <a:pt x="831" y="12"/>
                  </a:lnTo>
                  <a:lnTo>
                    <a:pt x="10" y="187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4" name="Oval 162"/>
            <p:cNvSpPr>
              <a:spLocks noChangeArrowheads="1"/>
            </p:cNvSpPr>
            <p:nvPr/>
          </p:nvSpPr>
          <p:spPr bwMode="auto">
            <a:xfrm>
              <a:off x="5107" y="1699"/>
              <a:ext cx="67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5" name="Freeform 163"/>
            <p:cNvSpPr/>
            <p:nvPr/>
          </p:nvSpPr>
          <p:spPr bwMode="auto">
            <a:xfrm>
              <a:off x="2640" y="1140"/>
              <a:ext cx="746" cy="644"/>
            </a:xfrm>
            <a:custGeom>
              <a:avLst/>
              <a:gdLst>
                <a:gd name="T0" fmla="*/ 0 w 746"/>
                <a:gd name="T1" fmla="*/ 635 h 644"/>
                <a:gd name="T2" fmla="*/ 739 w 746"/>
                <a:gd name="T3" fmla="*/ 0 h 644"/>
                <a:gd name="T4" fmla="*/ 746 w 746"/>
                <a:gd name="T5" fmla="*/ 10 h 644"/>
                <a:gd name="T6" fmla="*/ 12 w 746"/>
                <a:gd name="T7" fmla="*/ 644 h 644"/>
                <a:gd name="T8" fmla="*/ 0 w 746"/>
                <a:gd name="T9" fmla="*/ 635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6" h="644">
                  <a:moveTo>
                    <a:pt x="0" y="635"/>
                  </a:moveTo>
                  <a:lnTo>
                    <a:pt x="739" y="0"/>
                  </a:lnTo>
                  <a:lnTo>
                    <a:pt x="746" y="10"/>
                  </a:lnTo>
                  <a:lnTo>
                    <a:pt x="12" y="644"/>
                  </a:lnTo>
                  <a:lnTo>
                    <a:pt x="0" y="6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6" name="Freeform 164"/>
            <p:cNvSpPr/>
            <p:nvPr/>
          </p:nvSpPr>
          <p:spPr bwMode="auto">
            <a:xfrm>
              <a:off x="2612" y="1839"/>
              <a:ext cx="298" cy="966"/>
            </a:xfrm>
            <a:custGeom>
              <a:avLst/>
              <a:gdLst>
                <a:gd name="T0" fmla="*/ 0 w 298"/>
                <a:gd name="T1" fmla="*/ 7 h 966"/>
                <a:gd name="T2" fmla="*/ 286 w 298"/>
                <a:gd name="T3" fmla="*/ 966 h 966"/>
                <a:gd name="T4" fmla="*/ 298 w 298"/>
                <a:gd name="T5" fmla="*/ 959 h 966"/>
                <a:gd name="T6" fmla="*/ 11 w 298"/>
                <a:gd name="T7" fmla="*/ 0 h 966"/>
                <a:gd name="T8" fmla="*/ 0 w 298"/>
                <a:gd name="T9" fmla="*/ 7 h 9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966">
                  <a:moveTo>
                    <a:pt x="0" y="7"/>
                  </a:moveTo>
                  <a:lnTo>
                    <a:pt x="286" y="966"/>
                  </a:lnTo>
                  <a:lnTo>
                    <a:pt x="298" y="959"/>
                  </a:lnTo>
                  <a:lnTo>
                    <a:pt x="11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7" name="Freeform 165"/>
            <p:cNvSpPr/>
            <p:nvPr/>
          </p:nvSpPr>
          <p:spPr bwMode="auto">
            <a:xfrm>
              <a:off x="3983" y="2116"/>
              <a:ext cx="232" cy="720"/>
            </a:xfrm>
            <a:custGeom>
              <a:avLst/>
              <a:gdLst>
                <a:gd name="T0" fmla="*/ 222 w 232"/>
                <a:gd name="T1" fmla="*/ 0 h 720"/>
                <a:gd name="T2" fmla="*/ 0 w 232"/>
                <a:gd name="T3" fmla="*/ 720 h 720"/>
                <a:gd name="T4" fmla="*/ 12 w 232"/>
                <a:gd name="T5" fmla="*/ 720 h 720"/>
                <a:gd name="T6" fmla="*/ 232 w 232"/>
                <a:gd name="T7" fmla="*/ 7 h 720"/>
                <a:gd name="T8" fmla="*/ 222 w 232"/>
                <a:gd name="T9" fmla="*/ 0 h 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2" h="720">
                  <a:moveTo>
                    <a:pt x="222" y="0"/>
                  </a:moveTo>
                  <a:lnTo>
                    <a:pt x="0" y="720"/>
                  </a:lnTo>
                  <a:lnTo>
                    <a:pt x="12" y="720"/>
                  </a:lnTo>
                  <a:lnTo>
                    <a:pt x="232" y="7"/>
                  </a:lnTo>
                  <a:lnTo>
                    <a:pt x="22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8" name="Freeform 166"/>
            <p:cNvSpPr/>
            <p:nvPr/>
          </p:nvSpPr>
          <p:spPr bwMode="auto">
            <a:xfrm>
              <a:off x="2896" y="1003"/>
              <a:ext cx="478" cy="118"/>
            </a:xfrm>
            <a:custGeom>
              <a:avLst/>
              <a:gdLst>
                <a:gd name="T0" fmla="*/ 0 w 478"/>
                <a:gd name="T1" fmla="*/ 14 h 118"/>
                <a:gd name="T2" fmla="*/ 478 w 478"/>
                <a:gd name="T3" fmla="*/ 118 h 118"/>
                <a:gd name="T4" fmla="*/ 478 w 478"/>
                <a:gd name="T5" fmla="*/ 104 h 118"/>
                <a:gd name="T6" fmla="*/ 7 w 478"/>
                <a:gd name="T7" fmla="*/ 0 h 118"/>
                <a:gd name="T8" fmla="*/ 0 w 478"/>
                <a:gd name="T9" fmla="*/ 14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118">
                  <a:moveTo>
                    <a:pt x="0" y="14"/>
                  </a:moveTo>
                  <a:lnTo>
                    <a:pt x="478" y="118"/>
                  </a:lnTo>
                  <a:lnTo>
                    <a:pt x="478" y="104"/>
                  </a:lnTo>
                  <a:lnTo>
                    <a:pt x="7" y="0"/>
                  </a:lnTo>
                  <a:lnTo>
                    <a:pt x="0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9" name="Freeform 167"/>
            <p:cNvSpPr/>
            <p:nvPr/>
          </p:nvSpPr>
          <p:spPr bwMode="auto">
            <a:xfrm>
              <a:off x="4366" y="1592"/>
              <a:ext cx="689" cy="164"/>
            </a:xfrm>
            <a:custGeom>
              <a:avLst/>
              <a:gdLst>
                <a:gd name="T0" fmla="*/ 0 w 689"/>
                <a:gd name="T1" fmla="*/ 152 h 164"/>
                <a:gd name="T2" fmla="*/ 682 w 689"/>
                <a:gd name="T3" fmla="*/ 0 h 164"/>
                <a:gd name="T4" fmla="*/ 689 w 689"/>
                <a:gd name="T5" fmla="*/ 12 h 164"/>
                <a:gd name="T6" fmla="*/ 0 w 689"/>
                <a:gd name="T7" fmla="*/ 164 h 164"/>
                <a:gd name="T8" fmla="*/ 0 w 689"/>
                <a:gd name="T9" fmla="*/ 152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164">
                  <a:moveTo>
                    <a:pt x="0" y="152"/>
                  </a:moveTo>
                  <a:lnTo>
                    <a:pt x="682" y="0"/>
                  </a:lnTo>
                  <a:lnTo>
                    <a:pt x="689" y="12"/>
                  </a:lnTo>
                  <a:lnTo>
                    <a:pt x="0" y="164"/>
                  </a:lnTo>
                  <a:lnTo>
                    <a:pt x="0" y="1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0" name="Freeform 168"/>
            <p:cNvSpPr/>
            <p:nvPr/>
          </p:nvSpPr>
          <p:spPr bwMode="auto">
            <a:xfrm>
              <a:off x="3995" y="2899"/>
              <a:ext cx="499" cy="396"/>
            </a:xfrm>
            <a:custGeom>
              <a:avLst/>
              <a:gdLst>
                <a:gd name="T0" fmla="*/ 0 w 499"/>
                <a:gd name="T1" fmla="*/ 5 h 396"/>
                <a:gd name="T2" fmla="*/ 499 w 499"/>
                <a:gd name="T3" fmla="*/ 396 h 396"/>
                <a:gd name="T4" fmla="*/ 499 w 499"/>
                <a:gd name="T5" fmla="*/ 384 h 396"/>
                <a:gd name="T6" fmla="*/ 14 w 499"/>
                <a:gd name="T7" fmla="*/ 0 h 396"/>
                <a:gd name="T8" fmla="*/ 0 w 499"/>
                <a:gd name="T9" fmla="*/ 5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9" h="396">
                  <a:moveTo>
                    <a:pt x="0" y="5"/>
                  </a:moveTo>
                  <a:lnTo>
                    <a:pt x="499" y="396"/>
                  </a:lnTo>
                  <a:lnTo>
                    <a:pt x="499" y="384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1" name="Freeform 169"/>
            <p:cNvSpPr/>
            <p:nvPr/>
          </p:nvSpPr>
          <p:spPr bwMode="auto">
            <a:xfrm>
              <a:off x="3651" y="2918"/>
              <a:ext cx="306" cy="547"/>
            </a:xfrm>
            <a:custGeom>
              <a:avLst/>
              <a:gdLst>
                <a:gd name="T0" fmla="*/ 0 w 306"/>
                <a:gd name="T1" fmla="*/ 540 h 547"/>
                <a:gd name="T2" fmla="*/ 294 w 306"/>
                <a:gd name="T3" fmla="*/ 0 h 547"/>
                <a:gd name="T4" fmla="*/ 306 w 306"/>
                <a:gd name="T5" fmla="*/ 0 h 547"/>
                <a:gd name="T6" fmla="*/ 10 w 306"/>
                <a:gd name="T7" fmla="*/ 547 h 547"/>
                <a:gd name="T8" fmla="*/ 0 w 306"/>
                <a:gd name="T9" fmla="*/ 540 h 5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6" h="547">
                  <a:moveTo>
                    <a:pt x="0" y="540"/>
                  </a:moveTo>
                  <a:lnTo>
                    <a:pt x="294" y="0"/>
                  </a:lnTo>
                  <a:lnTo>
                    <a:pt x="306" y="0"/>
                  </a:lnTo>
                  <a:lnTo>
                    <a:pt x="10" y="547"/>
                  </a:lnTo>
                  <a:lnTo>
                    <a:pt x="0" y="5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2" name="Rectangle 170"/>
            <p:cNvSpPr>
              <a:spLocks noChangeArrowheads="1"/>
            </p:cNvSpPr>
            <p:nvPr/>
          </p:nvSpPr>
          <p:spPr bwMode="auto">
            <a:xfrm>
              <a:off x="2910" y="2881"/>
              <a:ext cx="9" cy="30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3" name="Freeform 171"/>
            <p:cNvSpPr/>
            <p:nvPr/>
          </p:nvSpPr>
          <p:spPr bwMode="auto">
            <a:xfrm>
              <a:off x="3334" y="2109"/>
              <a:ext cx="611" cy="741"/>
            </a:xfrm>
            <a:custGeom>
              <a:avLst/>
              <a:gdLst>
                <a:gd name="T0" fmla="*/ 0 w 611"/>
                <a:gd name="T1" fmla="*/ 7 h 741"/>
                <a:gd name="T2" fmla="*/ 599 w 611"/>
                <a:gd name="T3" fmla="*/ 741 h 741"/>
                <a:gd name="T4" fmla="*/ 611 w 611"/>
                <a:gd name="T5" fmla="*/ 736 h 741"/>
                <a:gd name="T6" fmla="*/ 12 w 611"/>
                <a:gd name="T7" fmla="*/ 0 h 741"/>
                <a:gd name="T8" fmla="*/ 0 w 611"/>
                <a:gd name="T9" fmla="*/ 7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741">
                  <a:moveTo>
                    <a:pt x="0" y="7"/>
                  </a:moveTo>
                  <a:lnTo>
                    <a:pt x="599" y="741"/>
                  </a:lnTo>
                  <a:lnTo>
                    <a:pt x="611" y="736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344" name="Group 4"/>
          <p:cNvGrpSpPr>
            <a:grpSpLocks noChangeAspect="1"/>
          </p:cNvGrpSpPr>
          <p:nvPr/>
        </p:nvGrpSpPr>
        <p:grpSpPr bwMode="auto">
          <a:xfrm>
            <a:off x="10964034" y="5769139"/>
            <a:ext cx="2236319" cy="2177722"/>
            <a:chOff x="2410" y="593"/>
            <a:chExt cx="3015" cy="2936"/>
          </a:xfrm>
          <a:solidFill>
            <a:srgbClr val="F6A27D"/>
          </a:solidFill>
        </p:grpSpPr>
        <p:sp>
          <p:nvSpPr>
            <p:cNvPr id="345" name="Freeform 5"/>
            <p:cNvSpPr/>
            <p:nvPr/>
          </p:nvSpPr>
          <p:spPr bwMode="auto">
            <a:xfrm>
              <a:off x="5079" y="1202"/>
              <a:ext cx="66" cy="509"/>
            </a:xfrm>
            <a:custGeom>
              <a:avLst/>
              <a:gdLst>
                <a:gd name="T0" fmla="*/ 0 w 66"/>
                <a:gd name="T1" fmla="*/ 9 h 509"/>
                <a:gd name="T2" fmla="*/ 54 w 66"/>
                <a:gd name="T3" fmla="*/ 509 h 509"/>
                <a:gd name="T4" fmla="*/ 66 w 66"/>
                <a:gd name="T5" fmla="*/ 509 h 509"/>
                <a:gd name="T6" fmla="*/ 9 w 66"/>
                <a:gd name="T7" fmla="*/ 0 h 509"/>
                <a:gd name="T8" fmla="*/ 0 w 66"/>
                <a:gd name="T9" fmla="*/ 9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509">
                  <a:moveTo>
                    <a:pt x="0" y="9"/>
                  </a:moveTo>
                  <a:lnTo>
                    <a:pt x="54" y="509"/>
                  </a:lnTo>
                  <a:lnTo>
                    <a:pt x="66" y="509"/>
                  </a:lnTo>
                  <a:lnTo>
                    <a:pt x="9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6" name="Freeform 6"/>
            <p:cNvSpPr/>
            <p:nvPr/>
          </p:nvSpPr>
          <p:spPr bwMode="auto">
            <a:xfrm>
              <a:off x="5079" y="1195"/>
              <a:ext cx="303" cy="854"/>
            </a:xfrm>
            <a:custGeom>
              <a:avLst/>
              <a:gdLst>
                <a:gd name="T0" fmla="*/ 14 w 303"/>
                <a:gd name="T1" fmla="*/ 0 h 854"/>
                <a:gd name="T2" fmla="*/ 303 w 303"/>
                <a:gd name="T3" fmla="*/ 854 h 854"/>
                <a:gd name="T4" fmla="*/ 287 w 303"/>
                <a:gd name="T5" fmla="*/ 854 h 854"/>
                <a:gd name="T6" fmla="*/ 0 w 303"/>
                <a:gd name="T7" fmla="*/ 11 h 854"/>
                <a:gd name="T8" fmla="*/ 14 w 303"/>
                <a:gd name="T9" fmla="*/ 0 h 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3" h="854">
                  <a:moveTo>
                    <a:pt x="14" y="0"/>
                  </a:moveTo>
                  <a:lnTo>
                    <a:pt x="303" y="854"/>
                  </a:lnTo>
                  <a:lnTo>
                    <a:pt x="287" y="854"/>
                  </a:lnTo>
                  <a:lnTo>
                    <a:pt x="0" y="11"/>
                  </a:lnTo>
                  <a:lnTo>
                    <a:pt x="1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7" name="Freeform 7"/>
            <p:cNvSpPr/>
            <p:nvPr/>
          </p:nvSpPr>
          <p:spPr bwMode="auto">
            <a:xfrm>
              <a:off x="5074" y="1202"/>
              <a:ext cx="12" cy="345"/>
            </a:xfrm>
            <a:custGeom>
              <a:avLst/>
              <a:gdLst>
                <a:gd name="T0" fmla="*/ 0 w 12"/>
                <a:gd name="T1" fmla="*/ 0 h 345"/>
                <a:gd name="T2" fmla="*/ 0 w 12"/>
                <a:gd name="T3" fmla="*/ 345 h 345"/>
                <a:gd name="T4" fmla="*/ 12 w 12"/>
                <a:gd name="T5" fmla="*/ 345 h 345"/>
                <a:gd name="T6" fmla="*/ 12 w 12"/>
                <a:gd name="T7" fmla="*/ 12 h 345"/>
                <a:gd name="T8" fmla="*/ 0 w 12"/>
                <a:gd name="T9" fmla="*/ 0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345">
                  <a:moveTo>
                    <a:pt x="0" y="0"/>
                  </a:moveTo>
                  <a:lnTo>
                    <a:pt x="0" y="345"/>
                  </a:lnTo>
                  <a:lnTo>
                    <a:pt x="12" y="345"/>
                  </a:lnTo>
                  <a:lnTo>
                    <a:pt x="12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8" name="Rectangle 8"/>
            <p:cNvSpPr>
              <a:spLocks noChangeArrowheads="1"/>
            </p:cNvSpPr>
            <p:nvPr/>
          </p:nvSpPr>
          <p:spPr bwMode="auto">
            <a:xfrm>
              <a:off x="3658" y="3501"/>
              <a:ext cx="647" cy="1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9" name="Freeform 9"/>
            <p:cNvSpPr/>
            <p:nvPr/>
          </p:nvSpPr>
          <p:spPr bwMode="auto">
            <a:xfrm>
              <a:off x="3488" y="3446"/>
              <a:ext cx="118" cy="48"/>
            </a:xfrm>
            <a:custGeom>
              <a:avLst/>
              <a:gdLst>
                <a:gd name="T0" fmla="*/ 0 w 118"/>
                <a:gd name="T1" fmla="*/ 10 h 48"/>
                <a:gd name="T2" fmla="*/ 111 w 118"/>
                <a:gd name="T3" fmla="*/ 48 h 48"/>
                <a:gd name="T4" fmla="*/ 118 w 118"/>
                <a:gd name="T5" fmla="*/ 36 h 48"/>
                <a:gd name="T6" fmla="*/ 14 w 118"/>
                <a:gd name="T7" fmla="*/ 0 h 48"/>
                <a:gd name="T8" fmla="*/ 0 w 118"/>
                <a:gd name="T9" fmla="*/ 1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48">
                  <a:moveTo>
                    <a:pt x="0" y="10"/>
                  </a:moveTo>
                  <a:lnTo>
                    <a:pt x="111" y="48"/>
                  </a:lnTo>
                  <a:lnTo>
                    <a:pt x="118" y="36"/>
                  </a:lnTo>
                  <a:lnTo>
                    <a:pt x="14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0" name="Freeform 10"/>
            <p:cNvSpPr/>
            <p:nvPr/>
          </p:nvSpPr>
          <p:spPr bwMode="auto">
            <a:xfrm>
              <a:off x="2830" y="1026"/>
              <a:ext cx="30" cy="256"/>
            </a:xfrm>
            <a:custGeom>
              <a:avLst/>
              <a:gdLst>
                <a:gd name="T0" fmla="*/ 30 w 30"/>
                <a:gd name="T1" fmla="*/ 0 h 256"/>
                <a:gd name="T2" fmla="*/ 9 w 30"/>
                <a:gd name="T3" fmla="*/ 256 h 256"/>
                <a:gd name="T4" fmla="*/ 0 w 30"/>
                <a:gd name="T5" fmla="*/ 256 h 256"/>
                <a:gd name="T6" fmla="*/ 26 w 30"/>
                <a:gd name="T7" fmla="*/ 0 h 256"/>
                <a:gd name="T8" fmla="*/ 30 w 30"/>
                <a:gd name="T9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56">
                  <a:moveTo>
                    <a:pt x="30" y="0"/>
                  </a:moveTo>
                  <a:lnTo>
                    <a:pt x="9" y="256"/>
                  </a:lnTo>
                  <a:lnTo>
                    <a:pt x="0" y="256"/>
                  </a:lnTo>
                  <a:lnTo>
                    <a:pt x="26" y="0"/>
                  </a:lnTo>
                  <a:lnTo>
                    <a:pt x="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1" name="Freeform 11"/>
            <p:cNvSpPr/>
            <p:nvPr/>
          </p:nvSpPr>
          <p:spPr bwMode="auto">
            <a:xfrm>
              <a:off x="2841" y="773"/>
              <a:ext cx="604" cy="519"/>
            </a:xfrm>
            <a:custGeom>
              <a:avLst/>
              <a:gdLst>
                <a:gd name="T0" fmla="*/ 0 w 604"/>
                <a:gd name="T1" fmla="*/ 512 h 519"/>
                <a:gd name="T2" fmla="*/ 595 w 604"/>
                <a:gd name="T3" fmla="*/ 0 h 519"/>
                <a:gd name="T4" fmla="*/ 604 w 604"/>
                <a:gd name="T5" fmla="*/ 7 h 519"/>
                <a:gd name="T6" fmla="*/ 12 w 604"/>
                <a:gd name="T7" fmla="*/ 519 h 519"/>
                <a:gd name="T8" fmla="*/ 0 w 604"/>
                <a:gd name="T9" fmla="*/ 512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4" h="519">
                  <a:moveTo>
                    <a:pt x="0" y="512"/>
                  </a:moveTo>
                  <a:lnTo>
                    <a:pt x="595" y="0"/>
                  </a:lnTo>
                  <a:lnTo>
                    <a:pt x="604" y="7"/>
                  </a:lnTo>
                  <a:lnTo>
                    <a:pt x="12" y="519"/>
                  </a:lnTo>
                  <a:lnTo>
                    <a:pt x="0" y="5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2" name="Freeform 12"/>
            <p:cNvSpPr/>
            <p:nvPr/>
          </p:nvSpPr>
          <p:spPr bwMode="auto">
            <a:xfrm>
              <a:off x="2988" y="761"/>
              <a:ext cx="445" cy="192"/>
            </a:xfrm>
            <a:custGeom>
              <a:avLst/>
              <a:gdLst>
                <a:gd name="T0" fmla="*/ 445 w 445"/>
                <a:gd name="T1" fmla="*/ 17 h 192"/>
                <a:gd name="T2" fmla="*/ 3 w 445"/>
                <a:gd name="T3" fmla="*/ 192 h 192"/>
                <a:gd name="T4" fmla="*/ 0 w 445"/>
                <a:gd name="T5" fmla="*/ 187 h 192"/>
                <a:gd name="T6" fmla="*/ 445 w 445"/>
                <a:gd name="T7" fmla="*/ 0 h 192"/>
                <a:gd name="T8" fmla="*/ 445 w 445"/>
                <a:gd name="T9" fmla="*/ 17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5" h="192">
                  <a:moveTo>
                    <a:pt x="445" y="17"/>
                  </a:moveTo>
                  <a:lnTo>
                    <a:pt x="3" y="192"/>
                  </a:lnTo>
                  <a:lnTo>
                    <a:pt x="0" y="187"/>
                  </a:lnTo>
                  <a:lnTo>
                    <a:pt x="445" y="0"/>
                  </a:lnTo>
                  <a:lnTo>
                    <a:pt x="445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3" name="Freeform 13"/>
            <p:cNvSpPr/>
            <p:nvPr/>
          </p:nvSpPr>
          <p:spPr bwMode="auto">
            <a:xfrm>
              <a:off x="3478" y="650"/>
              <a:ext cx="159" cy="95"/>
            </a:xfrm>
            <a:custGeom>
              <a:avLst/>
              <a:gdLst>
                <a:gd name="T0" fmla="*/ 10 w 159"/>
                <a:gd name="T1" fmla="*/ 95 h 95"/>
                <a:gd name="T2" fmla="*/ 159 w 159"/>
                <a:gd name="T3" fmla="*/ 9 h 95"/>
                <a:gd name="T4" fmla="*/ 159 w 159"/>
                <a:gd name="T5" fmla="*/ 0 h 95"/>
                <a:gd name="T6" fmla="*/ 0 w 159"/>
                <a:gd name="T7" fmla="*/ 88 h 95"/>
                <a:gd name="T8" fmla="*/ 10 w 159"/>
                <a:gd name="T9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95">
                  <a:moveTo>
                    <a:pt x="10" y="95"/>
                  </a:moveTo>
                  <a:lnTo>
                    <a:pt x="159" y="9"/>
                  </a:lnTo>
                  <a:lnTo>
                    <a:pt x="159" y="0"/>
                  </a:lnTo>
                  <a:lnTo>
                    <a:pt x="0" y="88"/>
                  </a:lnTo>
                  <a:lnTo>
                    <a:pt x="10" y="9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4" name="Freeform 14"/>
            <p:cNvSpPr/>
            <p:nvPr/>
          </p:nvSpPr>
          <p:spPr bwMode="auto">
            <a:xfrm>
              <a:off x="3488" y="683"/>
              <a:ext cx="798" cy="74"/>
            </a:xfrm>
            <a:custGeom>
              <a:avLst/>
              <a:gdLst>
                <a:gd name="T0" fmla="*/ 0 w 798"/>
                <a:gd name="T1" fmla="*/ 62 h 74"/>
                <a:gd name="T2" fmla="*/ 798 w 798"/>
                <a:gd name="T3" fmla="*/ 0 h 74"/>
                <a:gd name="T4" fmla="*/ 798 w 798"/>
                <a:gd name="T5" fmla="*/ 10 h 74"/>
                <a:gd name="T6" fmla="*/ 0 w 798"/>
                <a:gd name="T7" fmla="*/ 74 h 74"/>
                <a:gd name="T8" fmla="*/ 0 w 798"/>
                <a:gd name="T9" fmla="*/ 6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8" h="74">
                  <a:moveTo>
                    <a:pt x="0" y="62"/>
                  </a:moveTo>
                  <a:lnTo>
                    <a:pt x="798" y="0"/>
                  </a:lnTo>
                  <a:lnTo>
                    <a:pt x="798" y="10"/>
                  </a:lnTo>
                  <a:lnTo>
                    <a:pt x="0" y="74"/>
                  </a:lnTo>
                  <a:lnTo>
                    <a:pt x="0" y="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5" name="Freeform 15"/>
            <p:cNvSpPr/>
            <p:nvPr/>
          </p:nvSpPr>
          <p:spPr bwMode="auto">
            <a:xfrm>
              <a:off x="3421" y="778"/>
              <a:ext cx="34" cy="308"/>
            </a:xfrm>
            <a:custGeom>
              <a:avLst/>
              <a:gdLst>
                <a:gd name="T0" fmla="*/ 29 w 34"/>
                <a:gd name="T1" fmla="*/ 0 h 308"/>
                <a:gd name="T2" fmla="*/ 0 w 34"/>
                <a:gd name="T3" fmla="*/ 308 h 308"/>
                <a:gd name="T4" fmla="*/ 12 w 34"/>
                <a:gd name="T5" fmla="*/ 308 h 308"/>
                <a:gd name="T6" fmla="*/ 34 w 34"/>
                <a:gd name="T7" fmla="*/ 0 h 308"/>
                <a:gd name="T8" fmla="*/ 29 w 34"/>
                <a:gd name="T9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308">
                  <a:moveTo>
                    <a:pt x="29" y="0"/>
                  </a:moveTo>
                  <a:lnTo>
                    <a:pt x="0" y="308"/>
                  </a:lnTo>
                  <a:lnTo>
                    <a:pt x="12" y="308"/>
                  </a:lnTo>
                  <a:lnTo>
                    <a:pt x="34" y="0"/>
                  </a:ln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6" name="Freeform 16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  <a:gd name="T10" fmla="*/ 0 w 571"/>
                <a:gd name="T11" fmla="*/ 11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7" name="Freeform 17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8" name="Freeform 18"/>
            <p:cNvSpPr/>
            <p:nvPr/>
          </p:nvSpPr>
          <p:spPr bwMode="auto">
            <a:xfrm>
              <a:off x="4087" y="693"/>
              <a:ext cx="225" cy="307"/>
            </a:xfrm>
            <a:custGeom>
              <a:avLst/>
              <a:gdLst>
                <a:gd name="T0" fmla="*/ 213 w 225"/>
                <a:gd name="T1" fmla="*/ 0 h 307"/>
                <a:gd name="T2" fmla="*/ 0 w 225"/>
                <a:gd name="T3" fmla="*/ 298 h 307"/>
                <a:gd name="T4" fmla="*/ 12 w 225"/>
                <a:gd name="T5" fmla="*/ 307 h 307"/>
                <a:gd name="T6" fmla="*/ 225 w 225"/>
                <a:gd name="T7" fmla="*/ 7 h 307"/>
                <a:gd name="T8" fmla="*/ 213 w 225"/>
                <a:gd name="T9" fmla="*/ 0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5" h="307">
                  <a:moveTo>
                    <a:pt x="213" y="0"/>
                  </a:moveTo>
                  <a:lnTo>
                    <a:pt x="0" y="298"/>
                  </a:lnTo>
                  <a:lnTo>
                    <a:pt x="12" y="307"/>
                  </a:lnTo>
                  <a:lnTo>
                    <a:pt x="225" y="7"/>
                  </a:lnTo>
                  <a:lnTo>
                    <a:pt x="21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9" name="Freeform 19"/>
            <p:cNvSpPr/>
            <p:nvPr/>
          </p:nvSpPr>
          <p:spPr bwMode="auto">
            <a:xfrm>
              <a:off x="2481" y="1318"/>
              <a:ext cx="339" cy="343"/>
            </a:xfrm>
            <a:custGeom>
              <a:avLst/>
              <a:gdLst>
                <a:gd name="T0" fmla="*/ 0 w 339"/>
                <a:gd name="T1" fmla="*/ 336 h 343"/>
                <a:gd name="T2" fmla="*/ 332 w 339"/>
                <a:gd name="T3" fmla="*/ 0 h 343"/>
                <a:gd name="T4" fmla="*/ 339 w 339"/>
                <a:gd name="T5" fmla="*/ 7 h 343"/>
                <a:gd name="T6" fmla="*/ 5 w 339"/>
                <a:gd name="T7" fmla="*/ 343 h 343"/>
                <a:gd name="T8" fmla="*/ 0 w 339"/>
                <a:gd name="T9" fmla="*/ 336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9" h="343">
                  <a:moveTo>
                    <a:pt x="0" y="336"/>
                  </a:moveTo>
                  <a:lnTo>
                    <a:pt x="332" y="0"/>
                  </a:lnTo>
                  <a:lnTo>
                    <a:pt x="339" y="7"/>
                  </a:lnTo>
                  <a:lnTo>
                    <a:pt x="5" y="343"/>
                  </a:lnTo>
                  <a:lnTo>
                    <a:pt x="0" y="3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0" name="Freeform 20"/>
            <p:cNvSpPr/>
            <p:nvPr/>
          </p:nvSpPr>
          <p:spPr bwMode="auto">
            <a:xfrm>
              <a:off x="2616" y="1332"/>
              <a:ext cx="209" cy="753"/>
            </a:xfrm>
            <a:custGeom>
              <a:avLst/>
              <a:gdLst>
                <a:gd name="T0" fmla="*/ 197 w 209"/>
                <a:gd name="T1" fmla="*/ 0 h 753"/>
                <a:gd name="T2" fmla="*/ 0 w 209"/>
                <a:gd name="T3" fmla="*/ 743 h 753"/>
                <a:gd name="T4" fmla="*/ 10 w 209"/>
                <a:gd name="T5" fmla="*/ 753 h 753"/>
                <a:gd name="T6" fmla="*/ 209 w 209"/>
                <a:gd name="T7" fmla="*/ 0 h 753"/>
                <a:gd name="T8" fmla="*/ 197 w 209"/>
                <a:gd name="T9" fmla="*/ 0 h 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753">
                  <a:moveTo>
                    <a:pt x="197" y="0"/>
                  </a:moveTo>
                  <a:lnTo>
                    <a:pt x="0" y="743"/>
                  </a:lnTo>
                  <a:lnTo>
                    <a:pt x="10" y="753"/>
                  </a:lnTo>
                  <a:lnTo>
                    <a:pt x="209" y="0"/>
                  </a:lnTo>
                  <a:lnTo>
                    <a:pt x="19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1" name="Freeform 21"/>
            <p:cNvSpPr/>
            <p:nvPr/>
          </p:nvSpPr>
          <p:spPr bwMode="auto">
            <a:xfrm>
              <a:off x="2477" y="1704"/>
              <a:ext cx="106" cy="92"/>
            </a:xfrm>
            <a:custGeom>
              <a:avLst/>
              <a:gdLst>
                <a:gd name="T0" fmla="*/ 0 w 106"/>
                <a:gd name="T1" fmla="*/ 7 h 92"/>
                <a:gd name="T2" fmla="*/ 94 w 106"/>
                <a:gd name="T3" fmla="*/ 92 h 92"/>
                <a:gd name="T4" fmla="*/ 106 w 106"/>
                <a:gd name="T5" fmla="*/ 75 h 92"/>
                <a:gd name="T6" fmla="*/ 9 w 106"/>
                <a:gd name="T7" fmla="*/ 0 h 92"/>
                <a:gd name="T8" fmla="*/ 0 w 106"/>
                <a:gd name="T9" fmla="*/ 7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92">
                  <a:moveTo>
                    <a:pt x="0" y="7"/>
                  </a:moveTo>
                  <a:lnTo>
                    <a:pt x="94" y="92"/>
                  </a:lnTo>
                  <a:lnTo>
                    <a:pt x="106" y="75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2" name="Freeform 22"/>
            <p:cNvSpPr/>
            <p:nvPr/>
          </p:nvSpPr>
          <p:spPr bwMode="auto">
            <a:xfrm>
              <a:off x="2451" y="1711"/>
              <a:ext cx="146" cy="374"/>
            </a:xfrm>
            <a:custGeom>
              <a:avLst/>
              <a:gdLst>
                <a:gd name="T0" fmla="*/ 0 w 146"/>
                <a:gd name="T1" fmla="*/ 0 h 374"/>
                <a:gd name="T2" fmla="*/ 135 w 146"/>
                <a:gd name="T3" fmla="*/ 374 h 374"/>
                <a:gd name="T4" fmla="*/ 146 w 146"/>
                <a:gd name="T5" fmla="*/ 374 h 374"/>
                <a:gd name="T6" fmla="*/ 11 w 146"/>
                <a:gd name="T7" fmla="*/ 0 h 374"/>
                <a:gd name="T8" fmla="*/ 0 w 146"/>
                <a:gd name="T9" fmla="*/ 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374">
                  <a:moveTo>
                    <a:pt x="0" y="0"/>
                  </a:moveTo>
                  <a:lnTo>
                    <a:pt x="135" y="374"/>
                  </a:lnTo>
                  <a:lnTo>
                    <a:pt x="146" y="374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3" name="Rectangle 23"/>
            <p:cNvSpPr>
              <a:spLocks noChangeArrowheads="1"/>
            </p:cNvSpPr>
            <p:nvPr/>
          </p:nvSpPr>
          <p:spPr bwMode="auto">
            <a:xfrm>
              <a:off x="3410" y="1164"/>
              <a:ext cx="11" cy="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4" name="Freeform 24"/>
            <p:cNvSpPr/>
            <p:nvPr/>
          </p:nvSpPr>
          <p:spPr bwMode="auto">
            <a:xfrm>
              <a:off x="2848" y="1202"/>
              <a:ext cx="538" cy="111"/>
            </a:xfrm>
            <a:custGeom>
              <a:avLst/>
              <a:gdLst>
                <a:gd name="T0" fmla="*/ 0 w 538"/>
                <a:gd name="T1" fmla="*/ 102 h 111"/>
                <a:gd name="T2" fmla="*/ 538 w 538"/>
                <a:gd name="T3" fmla="*/ 0 h 111"/>
                <a:gd name="T4" fmla="*/ 538 w 538"/>
                <a:gd name="T5" fmla="*/ 9 h 111"/>
                <a:gd name="T6" fmla="*/ 0 w 538"/>
                <a:gd name="T7" fmla="*/ 111 h 111"/>
                <a:gd name="T8" fmla="*/ 0 w 538"/>
                <a:gd name="T9" fmla="*/ 102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8" h="111">
                  <a:moveTo>
                    <a:pt x="0" y="102"/>
                  </a:moveTo>
                  <a:lnTo>
                    <a:pt x="538" y="0"/>
                  </a:lnTo>
                  <a:lnTo>
                    <a:pt x="538" y="9"/>
                  </a:lnTo>
                  <a:lnTo>
                    <a:pt x="0" y="111"/>
                  </a:lnTo>
                  <a:lnTo>
                    <a:pt x="0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5" name="Freeform 25"/>
            <p:cNvSpPr/>
            <p:nvPr/>
          </p:nvSpPr>
          <p:spPr bwMode="auto">
            <a:xfrm>
              <a:off x="2834" y="1320"/>
              <a:ext cx="287" cy="455"/>
            </a:xfrm>
            <a:custGeom>
              <a:avLst/>
              <a:gdLst>
                <a:gd name="T0" fmla="*/ 0 w 287"/>
                <a:gd name="T1" fmla="*/ 5 h 455"/>
                <a:gd name="T2" fmla="*/ 275 w 287"/>
                <a:gd name="T3" fmla="*/ 450 h 455"/>
                <a:gd name="T4" fmla="*/ 277 w 287"/>
                <a:gd name="T5" fmla="*/ 455 h 455"/>
                <a:gd name="T6" fmla="*/ 287 w 287"/>
                <a:gd name="T7" fmla="*/ 445 h 455"/>
                <a:gd name="T8" fmla="*/ 7 w 287"/>
                <a:gd name="T9" fmla="*/ 0 h 455"/>
                <a:gd name="T10" fmla="*/ 0 w 287"/>
                <a:gd name="T11" fmla="*/ 5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7" h="455">
                  <a:moveTo>
                    <a:pt x="0" y="5"/>
                  </a:moveTo>
                  <a:lnTo>
                    <a:pt x="275" y="450"/>
                  </a:lnTo>
                  <a:lnTo>
                    <a:pt x="277" y="455"/>
                  </a:lnTo>
                  <a:lnTo>
                    <a:pt x="287" y="445"/>
                  </a:lnTo>
                  <a:lnTo>
                    <a:pt x="7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6" name="Freeform 26"/>
            <p:cNvSpPr/>
            <p:nvPr/>
          </p:nvSpPr>
          <p:spPr bwMode="auto">
            <a:xfrm>
              <a:off x="3140" y="1221"/>
              <a:ext cx="270" cy="544"/>
            </a:xfrm>
            <a:custGeom>
              <a:avLst/>
              <a:gdLst>
                <a:gd name="T0" fmla="*/ 0 w 270"/>
                <a:gd name="T1" fmla="*/ 544 h 544"/>
                <a:gd name="T2" fmla="*/ 263 w 270"/>
                <a:gd name="T3" fmla="*/ 0 h 544"/>
                <a:gd name="T4" fmla="*/ 270 w 270"/>
                <a:gd name="T5" fmla="*/ 0 h 544"/>
                <a:gd name="T6" fmla="*/ 14 w 270"/>
                <a:gd name="T7" fmla="*/ 544 h 544"/>
                <a:gd name="T8" fmla="*/ 0 w 270"/>
                <a:gd name="T9" fmla="*/ 544 h 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0" h="544">
                  <a:moveTo>
                    <a:pt x="0" y="544"/>
                  </a:moveTo>
                  <a:lnTo>
                    <a:pt x="263" y="0"/>
                  </a:lnTo>
                  <a:lnTo>
                    <a:pt x="270" y="0"/>
                  </a:lnTo>
                  <a:lnTo>
                    <a:pt x="14" y="544"/>
                  </a:lnTo>
                  <a:lnTo>
                    <a:pt x="0" y="5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7" name="Freeform 27"/>
            <p:cNvSpPr/>
            <p:nvPr/>
          </p:nvSpPr>
          <p:spPr bwMode="auto">
            <a:xfrm>
              <a:off x="3317" y="1221"/>
              <a:ext cx="93" cy="809"/>
            </a:xfrm>
            <a:custGeom>
              <a:avLst/>
              <a:gdLst>
                <a:gd name="T0" fmla="*/ 83 w 93"/>
                <a:gd name="T1" fmla="*/ 0 h 809"/>
                <a:gd name="T2" fmla="*/ 0 w 93"/>
                <a:gd name="T3" fmla="*/ 809 h 809"/>
                <a:gd name="T4" fmla="*/ 12 w 93"/>
                <a:gd name="T5" fmla="*/ 809 h 809"/>
                <a:gd name="T6" fmla="*/ 93 w 93"/>
                <a:gd name="T7" fmla="*/ 0 h 809"/>
                <a:gd name="T8" fmla="*/ 83 w 93"/>
                <a:gd name="T9" fmla="*/ 0 h 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" h="809">
                  <a:moveTo>
                    <a:pt x="83" y="0"/>
                  </a:moveTo>
                  <a:lnTo>
                    <a:pt x="0" y="809"/>
                  </a:lnTo>
                  <a:lnTo>
                    <a:pt x="12" y="809"/>
                  </a:lnTo>
                  <a:lnTo>
                    <a:pt x="93" y="0"/>
                  </a:lnTo>
                  <a:lnTo>
                    <a:pt x="8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8" name="Freeform 28"/>
            <p:cNvSpPr/>
            <p:nvPr/>
          </p:nvSpPr>
          <p:spPr bwMode="auto">
            <a:xfrm>
              <a:off x="3438" y="1022"/>
              <a:ext cx="611" cy="180"/>
            </a:xfrm>
            <a:custGeom>
              <a:avLst/>
              <a:gdLst>
                <a:gd name="T0" fmla="*/ 0 w 611"/>
                <a:gd name="T1" fmla="*/ 165 h 180"/>
                <a:gd name="T2" fmla="*/ 611 w 611"/>
                <a:gd name="T3" fmla="*/ 0 h 180"/>
                <a:gd name="T4" fmla="*/ 611 w 611"/>
                <a:gd name="T5" fmla="*/ 14 h 180"/>
                <a:gd name="T6" fmla="*/ 0 w 611"/>
                <a:gd name="T7" fmla="*/ 180 h 180"/>
                <a:gd name="T8" fmla="*/ 0 w 611"/>
                <a:gd name="T9" fmla="*/ 165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180">
                  <a:moveTo>
                    <a:pt x="0" y="165"/>
                  </a:moveTo>
                  <a:lnTo>
                    <a:pt x="611" y="0"/>
                  </a:lnTo>
                  <a:lnTo>
                    <a:pt x="611" y="14"/>
                  </a:lnTo>
                  <a:lnTo>
                    <a:pt x="0" y="180"/>
                  </a:lnTo>
                  <a:lnTo>
                    <a:pt x="0" y="1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9" name="Freeform 29"/>
            <p:cNvSpPr/>
            <p:nvPr/>
          </p:nvSpPr>
          <p:spPr bwMode="auto">
            <a:xfrm>
              <a:off x="4340" y="702"/>
              <a:ext cx="377" cy="396"/>
            </a:xfrm>
            <a:custGeom>
              <a:avLst/>
              <a:gdLst>
                <a:gd name="T0" fmla="*/ 0 w 377"/>
                <a:gd name="T1" fmla="*/ 12 h 396"/>
                <a:gd name="T2" fmla="*/ 370 w 377"/>
                <a:gd name="T3" fmla="*/ 396 h 396"/>
                <a:gd name="T4" fmla="*/ 377 w 377"/>
                <a:gd name="T5" fmla="*/ 388 h 396"/>
                <a:gd name="T6" fmla="*/ 0 w 377"/>
                <a:gd name="T7" fmla="*/ 0 h 396"/>
                <a:gd name="T8" fmla="*/ 0 w 377"/>
                <a:gd name="T9" fmla="*/ 12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7" h="396">
                  <a:moveTo>
                    <a:pt x="0" y="12"/>
                  </a:moveTo>
                  <a:lnTo>
                    <a:pt x="370" y="396"/>
                  </a:lnTo>
                  <a:lnTo>
                    <a:pt x="377" y="388"/>
                  </a:lnTo>
                  <a:lnTo>
                    <a:pt x="0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0" name="Freeform 30"/>
            <p:cNvSpPr/>
            <p:nvPr/>
          </p:nvSpPr>
          <p:spPr bwMode="auto">
            <a:xfrm>
              <a:off x="4108" y="1015"/>
              <a:ext cx="597" cy="97"/>
            </a:xfrm>
            <a:custGeom>
              <a:avLst/>
              <a:gdLst>
                <a:gd name="T0" fmla="*/ 0 w 597"/>
                <a:gd name="T1" fmla="*/ 0 h 97"/>
                <a:gd name="T2" fmla="*/ 597 w 597"/>
                <a:gd name="T3" fmla="*/ 90 h 97"/>
                <a:gd name="T4" fmla="*/ 597 w 597"/>
                <a:gd name="T5" fmla="*/ 97 h 97"/>
                <a:gd name="T6" fmla="*/ 0 w 597"/>
                <a:gd name="T7" fmla="*/ 11 h 97"/>
                <a:gd name="T8" fmla="*/ 0 w 597"/>
                <a:gd name="T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97">
                  <a:moveTo>
                    <a:pt x="0" y="0"/>
                  </a:moveTo>
                  <a:lnTo>
                    <a:pt x="597" y="90"/>
                  </a:lnTo>
                  <a:lnTo>
                    <a:pt x="597" y="97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1" name="Freeform 31"/>
            <p:cNvSpPr/>
            <p:nvPr/>
          </p:nvSpPr>
          <p:spPr bwMode="auto">
            <a:xfrm>
              <a:off x="4759" y="1121"/>
              <a:ext cx="280" cy="55"/>
            </a:xfrm>
            <a:custGeom>
              <a:avLst/>
              <a:gdLst>
                <a:gd name="T0" fmla="*/ 5 w 280"/>
                <a:gd name="T1" fmla="*/ 0 h 55"/>
                <a:gd name="T2" fmla="*/ 280 w 280"/>
                <a:gd name="T3" fmla="*/ 40 h 55"/>
                <a:gd name="T4" fmla="*/ 280 w 280"/>
                <a:gd name="T5" fmla="*/ 55 h 55"/>
                <a:gd name="T6" fmla="*/ 0 w 280"/>
                <a:gd name="T7" fmla="*/ 7 h 55"/>
                <a:gd name="T8" fmla="*/ 5 w 280"/>
                <a:gd name="T9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0" h="55">
                  <a:moveTo>
                    <a:pt x="5" y="0"/>
                  </a:moveTo>
                  <a:lnTo>
                    <a:pt x="280" y="40"/>
                  </a:lnTo>
                  <a:lnTo>
                    <a:pt x="280" y="55"/>
                  </a:lnTo>
                  <a:lnTo>
                    <a:pt x="0" y="7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2" name="Freeform 32"/>
            <p:cNvSpPr/>
            <p:nvPr/>
          </p:nvSpPr>
          <p:spPr bwMode="auto">
            <a:xfrm>
              <a:off x="4745" y="1131"/>
              <a:ext cx="298" cy="447"/>
            </a:xfrm>
            <a:custGeom>
              <a:avLst/>
              <a:gdLst>
                <a:gd name="T0" fmla="*/ 0 w 298"/>
                <a:gd name="T1" fmla="*/ 9 h 447"/>
                <a:gd name="T2" fmla="*/ 294 w 298"/>
                <a:gd name="T3" fmla="*/ 447 h 447"/>
                <a:gd name="T4" fmla="*/ 298 w 298"/>
                <a:gd name="T5" fmla="*/ 440 h 447"/>
                <a:gd name="T6" fmla="*/ 7 w 298"/>
                <a:gd name="T7" fmla="*/ 0 h 447"/>
                <a:gd name="T8" fmla="*/ 0 w 298"/>
                <a:gd name="T9" fmla="*/ 9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447">
                  <a:moveTo>
                    <a:pt x="0" y="9"/>
                  </a:moveTo>
                  <a:lnTo>
                    <a:pt x="294" y="447"/>
                  </a:lnTo>
                  <a:lnTo>
                    <a:pt x="298" y="440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3" name="Freeform 33"/>
            <p:cNvSpPr/>
            <p:nvPr/>
          </p:nvSpPr>
          <p:spPr bwMode="auto">
            <a:xfrm>
              <a:off x="4551" y="1135"/>
              <a:ext cx="182" cy="422"/>
            </a:xfrm>
            <a:custGeom>
              <a:avLst/>
              <a:gdLst>
                <a:gd name="T0" fmla="*/ 173 w 182"/>
                <a:gd name="T1" fmla="*/ 0 h 422"/>
                <a:gd name="T2" fmla="*/ 0 w 182"/>
                <a:gd name="T3" fmla="*/ 422 h 422"/>
                <a:gd name="T4" fmla="*/ 12 w 182"/>
                <a:gd name="T5" fmla="*/ 422 h 422"/>
                <a:gd name="T6" fmla="*/ 182 w 182"/>
                <a:gd name="T7" fmla="*/ 0 h 422"/>
                <a:gd name="T8" fmla="*/ 173 w 182"/>
                <a:gd name="T9" fmla="*/ 0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2" h="422">
                  <a:moveTo>
                    <a:pt x="173" y="0"/>
                  </a:moveTo>
                  <a:lnTo>
                    <a:pt x="0" y="422"/>
                  </a:lnTo>
                  <a:lnTo>
                    <a:pt x="12" y="422"/>
                  </a:lnTo>
                  <a:lnTo>
                    <a:pt x="182" y="0"/>
                  </a:lnTo>
                  <a:lnTo>
                    <a:pt x="1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4" name="Freeform 34"/>
            <p:cNvSpPr/>
            <p:nvPr/>
          </p:nvSpPr>
          <p:spPr bwMode="auto">
            <a:xfrm>
              <a:off x="3414" y="1214"/>
              <a:ext cx="401" cy="388"/>
            </a:xfrm>
            <a:custGeom>
              <a:avLst/>
              <a:gdLst>
                <a:gd name="T0" fmla="*/ 0 w 401"/>
                <a:gd name="T1" fmla="*/ 0 h 388"/>
                <a:gd name="T2" fmla="*/ 393 w 401"/>
                <a:gd name="T3" fmla="*/ 388 h 388"/>
                <a:gd name="T4" fmla="*/ 401 w 401"/>
                <a:gd name="T5" fmla="*/ 378 h 388"/>
                <a:gd name="T6" fmla="*/ 12 w 401"/>
                <a:gd name="T7" fmla="*/ 0 h 388"/>
                <a:gd name="T8" fmla="*/ 0 w 40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1" h="388">
                  <a:moveTo>
                    <a:pt x="0" y="0"/>
                  </a:moveTo>
                  <a:lnTo>
                    <a:pt x="393" y="388"/>
                  </a:lnTo>
                  <a:lnTo>
                    <a:pt x="401" y="37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5" name="Freeform 35"/>
            <p:cNvSpPr/>
            <p:nvPr/>
          </p:nvSpPr>
          <p:spPr bwMode="auto">
            <a:xfrm>
              <a:off x="3833" y="1034"/>
              <a:ext cx="233" cy="558"/>
            </a:xfrm>
            <a:custGeom>
              <a:avLst/>
              <a:gdLst>
                <a:gd name="T0" fmla="*/ 225 w 233"/>
                <a:gd name="T1" fmla="*/ 0 h 558"/>
                <a:gd name="T2" fmla="*/ 0 w 233"/>
                <a:gd name="T3" fmla="*/ 558 h 558"/>
                <a:gd name="T4" fmla="*/ 10 w 233"/>
                <a:gd name="T5" fmla="*/ 558 h 558"/>
                <a:gd name="T6" fmla="*/ 233 w 233"/>
                <a:gd name="T7" fmla="*/ 0 h 558"/>
                <a:gd name="T8" fmla="*/ 225 w 233"/>
                <a:gd name="T9" fmla="*/ 0 h 5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3" h="558">
                  <a:moveTo>
                    <a:pt x="225" y="0"/>
                  </a:moveTo>
                  <a:lnTo>
                    <a:pt x="0" y="558"/>
                  </a:lnTo>
                  <a:lnTo>
                    <a:pt x="10" y="558"/>
                  </a:lnTo>
                  <a:lnTo>
                    <a:pt x="233" y="0"/>
                  </a:lnTo>
                  <a:lnTo>
                    <a:pt x="2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6" name="Freeform 36"/>
            <p:cNvSpPr/>
            <p:nvPr/>
          </p:nvSpPr>
          <p:spPr bwMode="auto">
            <a:xfrm>
              <a:off x="4087" y="1034"/>
              <a:ext cx="452" cy="530"/>
            </a:xfrm>
            <a:custGeom>
              <a:avLst/>
              <a:gdLst>
                <a:gd name="T0" fmla="*/ 0 w 452"/>
                <a:gd name="T1" fmla="*/ 0 h 530"/>
                <a:gd name="T2" fmla="*/ 440 w 452"/>
                <a:gd name="T3" fmla="*/ 530 h 530"/>
                <a:gd name="T4" fmla="*/ 452 w 452"/>
                <a:gd name="T5" fmla="*/ 528 h 530"/>
                <a:gd name="T6" fmla="*/ 12 w 452"/>
                <a:gd name="T7" fmla="*/ 0 h 530"/>
                <a:gd name="T8" fmla="*/ 0 w 452"/>
                <a:gd name="T9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2" h="530">
                  <a:moveTo>
                    <a:pt x="0" y="0"/>
                  </a:moveTo>
                  <a:lnTo>
                    <a:pt x="440" y="530"/>
                  </a:lnTo>
                  <a:lnTo>
                    <a:pt x="452" y="5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7" name="Freeform 37"/>
            <p:cNvSpPr/>
            <p:nvPr/>
          </p:nvSpPr>
          <p:spPr bwMode="auto">
            <a:xfrm>
              <a:off x="3836" y="1588"/>
              <a:ext cx="689" cy="23"/>
            </a:xfrm>
            <a:custGeom>
              <a:avLst/>
              <a:gdLst>
                <a:gd name="T0" fmla="*/ 0 w 689"/>
                <a:gd name="T1" fmla="*/ 16 h 23"/>
                <a:gd name="T2" fmla="*/ 689 w 689"/>
                <a:gd name="T3" fmla="*/ 0 h 23"/>
                <a:gd name="T4" fmla="*/ 689 w 689"/>
                <a:gd name="T5" fmla="*/ 7 h 23"/>
                <a:gd name="T6" fmla="*/ 12 w 689"/>
                <a:gd name="T7" fmla="*/ 23 h 23"/>
                <a:gd name="T8" fmla="*/ 0 w 689"/>
                <a:gd name="T9" fmla="*/ 16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23">
                  <a:moveTo>
                    <a:pt x="0" y="16"/>
                  </a:moveTo>
                  <a:lnTo>
                    <a:pt x="689" y="0"/>
                  </a:lnTo>
                  <a:lnTo>
                    <a:pt x="689" y="7"/>
                  </a:lnTo>
                  <a:lnTo>
                    <a:pt x="12" y="23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8" name="Freeform 38"/>
            <p:cNvSpPr/>
            <p:nvPr/>
          </p:nvSpPr>
          <p:spPr bwMode="auto">
            <a:xfrm>
              <a:off x="5093" y="1621"/>
              <a:ext cx="273" cy="428"/>
            </a:xfrm>
            <a:custGeom>
              <a:avLst/>
              <a:gdLst>
                <a:gd name="T0" fmla="*/ 0 w 273"/>
                <a:gd name="T1" fmla="*/ 0 h 428"/>
                <a:gd name="T2" fmla="*/ 263 w 273"/>
                <a:gd name="T3" fmla="*/ 428 h 428"/>
                <a:gd name="T4" fmla="*/ 273 w 273"/>
                <a:gd name="T5" fmla="*/ 428 h 428"/>
                <a:gd name="T6" fmla="*/ 12 w 273"/>
                <a:gd name="T7" fmla="*/ 0 h 428"/>
                <a:gd name="T8" fmla="*/ 0 w 27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3" h="428">
                  <a:moveTo>
                    <a:pt x="0" y="0"/>
                  </a:moveTo>
                  <a:lnTo>
                    <a:pt x="263" y="428"/>
                  </a:lnTo>
                  <a:lnTo>
                    <a:pt x="273" y="4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9" name="Freeform 39"/>
            <p:cNvSpPr/>
            <p:nvPr/>
          </p:nvSpPr>
          <p:spPr bwMode="auto">
            <a:xfrm>
              <a:off x="5070" y="1621"/>
              <a:ext cx="293" cy="428"/>
            </a:xfrm>
            <a:custGeom>
              <a:avLst/>
              <a:gdLst>
                <a:gd name="T0" fmla="*/ 0 w 293"/>
                <a:gd name="T1" fmla="*/ 0 h 428"/>
                <a:gd name="T2" fmla="*/ 286 w 293"/>
                <a:gd name="T3" fmla="*/ 428 h 428"/>
                <a:gd name="T4" fmla="*/ 293 w 293"/>
                <a:gd name="T5" fmla="*/ 421 h 428"/>
                <a:gd name="T6" fmla="*/ 16 w 293"/>
                <a:gd name="T7" fmla="*/ 0 h 428"/>
                <a:gd name="T8" fmla="*/ 0 w 29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3" h="428">
                  <a:moveTo>
                    <a:pt x="0" y="0"/>
                  </a:moveTo>
                  <a:lnTo>
                    <a:pt x="286" y="428"/>
                  </a:lnTo>
                  <a:lnTo>
                    <a:pt x="293" y="421"/>
                  </a:lnTo>
                  <a:lnTo>
                    <a:pt x="1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0" name="Freeform 40"/>
            <p:cNvSpPr/>
            <p:nvPr/>
          </p:nvSpPr>
          <p:spPr bwMode="auto">
            <a:xfrm>
              <a:off x="4568" y="1581"/>
              <a:ext cx="551" cy="156"/>
            </a:xfrm>
            <a:custGeom>
              <a:avLst/>
              <a:gdLst>
                <a:gd name="T0" fmla="*/ 0 w 551"/>
                <a:gd name="T1" fmla="*/ 0 h 156"/>
                <a:gd name="T2" fmla="*/ 551 w 551"/>
                <a:gd name="T3" fmla="*/ 146 h 156"/>
                <a:gd name="T4" fmla="*/ 539 w 551"/>
                <a:gd name="T5" fmla="*/ 156 h 156"/>
                <a:gd name="T6" fmla="*/ 0 w 551"/>
                <a:gd name="T7" fmla="*/ 11 h 156"/>
                <a:gd name="T8" fmla="*/ 0 w 551"/>
                <a:gd name="T9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1" h="156">
                  <a:moveTo>
                    <a:pt x="0" y="0"/>
                  </a:moveTo>
                  <a:lnTo>
                    <a:pt x="551" y="146"/>
                  </a:lnTo>
                  <a:lnTo>
                    <a:pt x="539" y="156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1" name="Freeform 41"/>
            <p:cNvSpPr/>
            <p:nvPr/>
          </p:nvSpPr>
          <p:spPr bwMode="auto">
            <a:xfrm>
              <a:off x="4546" y="1597"/>
              <a:ext cx="228" cy="677"/>
            </a:xfrm>
            <a:custGeom>
              <a:avLst/>
              <a:gdLst>
                <a:gd name="T0" fmla="*/ 0 w 228"/>
                <a:gd name="T1" fmla="*/ 0 h 677"/>
                <a:gd name="T2" fmla="*/ 223 w 228"/>
                <a:gd name="T3" fmla="*/ 677 h 677"/>
                <a:gd name="T4" fmla="*/ 228 w 228"/>
                <a:gd name="T5" fmla="*/ 677 h 677"/>
                <a:gd name="T6" fmla="*/ 10 w 228"/>
                <a:gd name="T7" fmla="*/ 0 h 677"/>
                <a:gd name="T8" fmla="*/ 0 w 228"/>
                <a:gd name="T9" fmla="*/ 0 h 6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8" h="677">
                  <a:moveTo>
                    <a:pt x="0" y="0"/>
                  </a:moveTo>
                  <a:lnTo>
                    <a:pt x="223" y="677"/>
                  </a:lnTo>
                  <a:lnTo>
                    <a:pt x="228" y="677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2" name="Freeform 42"/>
            <p:cNvSpPr/>
            <p:nvPr/>
          </p:nvSpPr>
          <p:spPr bwMode="auto">
            <a:xfrm>
              <a:off x="4229" y="1604"/>
              <a:ext cx="310" cy="481"/>
            </a:xfrm>
            <a:custGeom>
              <a:avLst/>
              <a:gdLst>
                <a:gd name="T0" fmla="*/ 0 w 310"/>
                <a:gd name="T1" fmla="*/ 481 h 481"/>
                <a:gd name="T2" fmla="*/ 301 w 310"/>
                <a:gd name="T3" fmla="*/ 0 h 481"/>
                <a:gd name="T4" fmla="*/ 310 w 310"/>
                <a:gd name="T5" fmla="*/ 0 h 481"/>
                <a:gd name="T6" fmla="*/ 7 w 310"/>
                <a:gd name="T7" fmla="*/ 481 h 481"/>
                <a:gd name="T8" fmla="*/ 0 w 310"/>
                <a:gd name="T9" fmla="*/ 481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0" h="481">
                  <a:moveTo>
                    <a:pt x="0" y="481"/>
                  </a:moveTo>
                  <a:lnTo>
                    <a:pt x="301" y="0"/>
                  </a:lnTo>
                  <a:lnTo>
                    <a:pt x="310" y="0"/>
                  </a:lnTo>
                  <a:lnTo>
                    <a:pt x="7" y="481"/>
                  </a:lnTo>
                  <a:lnTo>
                    <a:pt x="0" y="4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3" name="Freeform 43"/>
            <p:cNvSpPr/>
            <p:nvPr/>
          </p:nvSpPr>
          <p:spPr bwMode="auto">
            <a:xfrm>
              <a:off x="4217" y="1803"/>
              <a:ext cx="90" cy="282"/>
            </a:xfrm>
            <a:custGeom>
              <a:avLst/>
              <a:gdLst>
                <a:gd name="T0" fmla="*/ 81 w 90"/>
                <a:gd name="T1" fmla="*/ 0 h 282"/>
                <a:gd name="T2" fmla="*/ 0 w 90"/>
                <a:gd name="T3" fmla="*/ 282 h 282"/>
                <a:gd name="T4" fmla="*/ 7 w 90"/>
                <a:gd name="T5" fmla="*/ 282 h 282"/>
                <a:gd name="T6" fmla="*/ 90 w 90"/>
                <a:gd name="T7" fmla="*/ 0 h 282"/>
                <a:gd name="T8" fmla="*/ 81 w 90"/>
                <a:gd name="T9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282">
                  <a:moveTo>
                    <a:pt x="81" y="0"/>
                  </a:moveTo>
                  <a:lnTo>
                    <a:pt x="0" y="282"/>
                  </a:lnTo>
                  <a:lnTo>
                    <a:pt x="7" y="282"/>
                  </a:lnTo>
                  <a:lnTo>
                    <a:pt x="90" y="0"/>
                  </a:lnTo>
                  <a:lnTo>
                    <a:pt x="8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4" name="Freeform 44"/>
            <p:cNvSpPr/>
            <p:nvPr/>
          </p:nvSpPr>
          <p:spPr bwMode="auto">
            <a:xfrm>
              <a:off x="3833" y="1621"/>
              <a:ext cx="375" cy="464"/>
            </a:xfrm>
            <a:custGeom>
              <a:avLst/>
              <a:gdLst>
                <a:gd name="T0" fmla="*/ 0 w 375"/>
                <a:gd name="T1" fmla="*/ 0 h 464"/>
                <a:gd name="T2" fmla="*/ 368 w 375"/>
                <a:gd name="T3" fmla="*/ 464 h 464"/>
                <a:gd name="T4" fmla="*/ 375 w 375"/>
                <a:gd name="T5" fmla="*/ 464 h 464"/>
                <a:gd name="T6" fmla="*/ 8 w 375"/>
                <a:gd name="T7" fmla="*/ 0 h 464"/>
                <a:gd name="T8" fmla="*/ 0 w 375"/>
                <a:gd name="T9" fmla="*/ 0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5" h="464">
                  <a:moveTo>
                    <a:pt x="0" y="0"/>
                  </a:moveTo>
                  <a:lnTo>
                    <a:pt x="368" y="464"/>
                  </a:lnTo>
                  <a:lnTo>
                    <a:pt x="375" y="464"/>
                  </a:lnTo>
                  <a:lnTo>
                    <a:pt x="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5" name="Freeform 45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  <a:gd name="T10" fmla="*/ 0 w 649"/>
                <a:gd name="T11" fmla="*/ 17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6" name="Freeform 46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7" name="Freeform 47"/>
            <p:cNvSpPr/>
            <p:nvPr/>
          </p:nvSpPr>
          <p:spPr bwMode="auto">
            <a:xfrm>
              <a:off x="3623" y="1623"/>
              <a:ext cx="203" cy="658"/>
            </a:xfrm>
            <a:custGeom>
              <a:avLst/>
              <a:gdLst>
                <a:gd name="T0" fmla="*/ 194 w 203"/>
                <a:gd name="T1" fmla="*/ 0 h 658"/>
                <a:gd name="T2" fmla="*/ 0 w 203"/>
                <a:gd name="T3" fmla="*/ 658 h 658"/>
                <a:gd name="T4" fmla="*/ 9 w 203"/>
                <a:gd name="T5" fmla="*/ 658 h 658"/>
                <a:gd name="T6" fmla="*/ 203 w 203"/>
                <a:gd name="T7" fmla="*/ 5 h 658"/>
                <a:gd name="T8" fmla="*/ 194 w 203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58">
                  <a:moveTo>
                    <a:pt x="194" y="0"/>
                  </a:moveTo>
                  <a:lnTo>
                    <a:pt x="0" y="658"/>
                  </a:lnTo>
                  <a:lnTo>
                    <a:pt x="9" y="658"/>
                  </a:lnTo>
                  <a:lnTo>
                    <a:pt x="203" y="5"/>
                  </a:lnTo>
                  <a:lnTo>
                    <a:pt x="19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8" name="Freeform 48"/>
            <p:cNvSpPr/>
            <p:nvPr/>
          </p:nvSpPr>
          <p:spPr bwMode="auto">
            <a:xfrm>
              <a:off x="3353" y="1768"/>
              <a:ext cx="935" cy="310"/>
            </a:xfrm>
            <a:custGeom>
              <a:avLst/>
              <a:gdLst>
                <a:gd name="T0" fmla="*/ 0 w 935"/>
                <a:gd name="T1" fmla="*/ 300 h 310"/>
                <a:gd name="T2" fmla="*/ 928 w 935"/>
                <a:gd name="T3" fmla="*/ 0 h 310"/>
                <a:gd name="T4" fmla="*/ 935 w 935"/>
                <a:gd name="T5" fmla="*/ 9 h 310"/>
                <a:gd name="T6" fmla="*/ 7 w 935"/>
                <a:gd name="T7" fmla="*/ 310 h 310"/>
                <a:gd name="T8" fmla="*/ 0 w 935"/>
                <a:gd name="T9" fmla="*/ 300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5" h="310">
                  <a:moveTo>
                    <a:pt x="0" y="300"/>
                  </a:moveTo>
                  <a:lnTo>
                    <a:pt x="928" y="0"/>
                  </a:lnTo>
                  <a:lnTo>
                    <a:pt x="935" y="9"/>
                  </a:lnTo>
                  <a:lnTo>
                    <a:pt x="7" y="310"/>
                  </a:lnTo>
                  <a:lnTo>
                    <a:pt x="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9" name="Freeform 49"/>
            <p:cNvSpPr/>
            <p:nvPr/>
          </p:nvSpPr>
          <p:spPr bwMode="auto">
            <a:xfrm>
              <a:off x="2631" y="1820"/>
              <a:ext cx="641" cy="251"/>
            </a:xfrm>
            <a:custGeom>
              <a:avLst/>
              <a:gdLst>
                <a:gd name="T0" fmla="*/ 0 w 641"/>
                <a:gd name="T1" fmla="*/ 9 h 251"/>
                <a:gd name="T2" fmla="*/ 641 w 641"/>
                <a:gd name="T3" fmla="*/ 251 h 251"/>
                <a:gd name="T4" fmla="*/ 641 w 641"/>
                <a:gd name="T5" fmla="*/ 244 h 251"/>
                <a:gd name="T6" fmla="*/ 11 w 641"/>
                <a:gd name="T7" fmla="*/ 0 h 251"/>
                <a:gd name="T8" fmla="*/ 0 w 641"/>
                <a:gd name="T9" fmla="*/ 9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1" h="251">
                  <a:moveTo>
                    <a:pt x="0" y="9"/>
                  </a:moveTo>
                  <a:lnTo>
                    <a:pt x="641" y="251"/>
                  </a:lnTo>
                  <a:lnTo>
                    <a:pt x="641" y="244"/>
                  </a:lnTo>
                  <a:lnTo>
                    <a:pt x="11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0" name="Freeform 50"/>
            <p:cNvSpPr/>
            <p:nvPr/>
          </p:nvSpPr>
          <p:spPr bwMode="auto">
            <a:xfrm>
              <a:off x="2631" y="1798"/>
              <a:ext cx="497" cy="301"/>
            </a:xfrm>
            <a:custGeom>
              <a:avLst/>
              <a:gdLst>
                <a:gd name="T0" fmla="*/ 0 w 497"/>
                <a:gd name="T1" fmla="*/ 296 h 301"/>
                <a:gd name="T2" fmla="*/ 490 w 497"/>
                <a:gd name="T3" fmla="*/ 0 h 301"/>
                <a:gd name="T4" fmla="*/ 497 w 497"/>
                <a:gd name="T5" fmla="*/ 10 h 301"/>
                <a:gd name="T6" fmla="*/ 7 w 497"/>
                <a:gd name="T7" fmla="*/ 301 h 301"/>
                <a:gd name="T8" fmla="*/ 0 w 497"/>
                <a:gd name="T9" fmla="*/ 296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7" h="301">
                  <a:moveTo>
                    <a:pt x="0" y="296"/>
                  </a:moveTo>
                  <a:lnTo>
                    <a:pt x="490" y="0"/>
                  </a:lnTo>
                  <a:lnTo>
                    <a:pt x="497" y="10"/>
                  </a:lnTo>
                  <a:lnTo>
                    <a:pt x="7" y="301"/>
                  </a:lnTo>
                  <a:lnTo>
                    <a:pt x="0" y="2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1" name="Freeform 51"/>
            <p:cNvSpPr/>
            <p:nvPr/>
          </p:nvSpPr>
          <p:spPr bwMode="auto">
            <a:xfrm>
              <a:off x="2467" y="2125"/>
              <a:ext cx="135" cy="351"/>
            </a:xfrm>
            <a:custGeom>
              <a:avLst/>
              <a:gdLst>
                <a:gd name="T0" fmla="*/ 126 w 135"/>
                <a:gd name="T1" fmla="*/ 0 h 351"/>
                <a:gd name="T2" fmla="*/ 0 w 135"/>
                <a:gd name="T3" fmla="*/ 351 h 351"/>
                <a:gd name="T4" fmla="*/ 12 w 135"/>
                <a:gd name="T5" fmla="*/ 351 h 351"/>
                <a:gd name="T6" fmla="*/ 135 w 135"/>
                <a:gd name="T7" fmla="*/ 7 h 351"/>
                <a:gd name="T8" fmla="*/ 126 w 135"/>
                <a:gd name="T9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351">
                  <a:moveTo>
                    <a:pt x="126" y="0"/>
                  </a:moveTo>
                  <a:lnTo>
                    <a:pt x="0" y="351"/>
                  </a:lnTo>
                  <a:lnTo>
                    <a:pt x="12" y="351"/>
                  </a:lnTo>
                  <a:lnTo>
                    <a:pt x="135" y="7"/>
                  </a:lnTo>
                  <a:lnTo>
                    <a:pt x="12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2" name="Freeform 52"/>
            <p:cNvSpPr/>
            <p:nvPr/>
          </p:nvSpPr>
          <p:spPr bwMode="auto">
            <a:xfrm>
              <a:off x="2607" y="2130"/>
              <a:ext cx="234" cy="743"/>
            </a:xfrm>
            <a:custGeom>
              <a:avLst/>
              <a:gdLst>
                <a:gd name="T0" fmla="*/ 0 w 234"/>
                <a:gd name="T1" fmla="*/ 0 h 743"/>
                <a:gd name="T2" fmla="*/ 223 w 234"/>
                <a:gd name="T3" fmla="*/ 743 h 743"/>
                <a:gd name="T4" fmla="*/ 234 w 234"/>
                <a:gd name="T5" fmla="*/ 743 h 743"/>
                <a:gd name="T6" fmla="*/ 9 w 234"/>
                <a:gd name="T7" fmla="*/ 0 h 743"/>
                <a:gd name="T8" fmla="*/ 0 w 234"/>
                <a:gd name="T9" fmla="*/ 0 h 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743">
                  <a:moveTo>
                    <a:pt x="0" y="0"/>
                  </a:moveTo>
                  <a:lnTo>
                    <a:pt x="223" y="743"/>
                  </a:lnTo>
                  <a:lnTo>
                    <a:pt x="234" y="743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3" name="Freeform 53"/>
            <p:cNvSpPr/>
            <p:nvPr/>
          </p:nvSpPr>
          <p:spPr bwMode="auto">
            <a:xfrm>
              <a:off x="2472" y="2525"/>
              <a:ext cx="350" cy="360"/>
            </a:xfrm>
            <a:custGeom>
              <a:avLst/>
              <a:gdLst>
                <a:gd name="T0" fmla="*/ 0 w 350"/>
                <a:gd name="T1" fmla="*/ 12 h 360"/>
                <a:gd name="T2" fmla="*/ 343 w 350"/>
                <a:gd name="T3" fmla="*/ 360 h 360"/>
                <a:gd name="T4" fmla="*/ 350 w 350"/>
                <a:gd name="T5" fmla="*/ 348 h 360"/>
                <a:gd name="T6" fmla="*/ 7 w 350"/>
                <a:gd name="T7" fmla="*/ 0 h 360"/>
                <a:gd name="T8" fmla="*/ 0 w 350"/>
                <a:gd name="T9" fmla="*/ 12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0" h="360">
                  <a:moveTo>
                    <a:pt x="0" y="12"/>
                  </a:moveTo>
                  <a:lnTo>
                    <a:pt x="343" y="360"/>
                  </a:lnTo>
                  <a:lnTo>
                    <a:pt x="350" y="348"/>
                  </a:lnTo>
                  <a:lnTo>
                    <a:pt x="7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4" name="Freeform 54"/>
            <p:cNvSpPr/>
            <p:nvPr/>
          </p:nvSpPr>
          <p:spPr bwMode="auto">
            <a:xfrm>
              <a:off x="2922" y="2466"/>
              <a:ext cx="128" cy="355"/>
            </a:xfrm>
            <a:custGeom>
              <a:avLst/>
              <a:gdLst>
                <a:gd name="T0" fmla="*/ 121 w 128"/>
                <a:gd name="T1" fmla="*/ 0 h 355"/>
                <a:gd name="T2" fmla="*/ 0 w 128"/>
                <a:gd name="T3" fmla="*/ 339 h 355"/>
                <a:gd name="T4" fmla="*/ 9 w 128"/>
                <a:gd name="T5" fmla="*/ 355 h 355"/>
                <a:gd name="T6" fmla="*/ 128 w 128"/>
                <a:gd name="T7" fmla="*/ 10 h 355"/>
                <a:gd name="T8" fmla="*/ 121 w 128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8" h="355">
                  <a:moveTo>
                    <a:pt x="121" y="0"/>
                  </a:moveTo>
                  <a:lnTo>
                    <a:pt x="0" y="339"/>
                  </a:lnTo>
                  <a:lnTo>
                    <a:pt x="9" y="355"/>
                  </a:lnTo>
                  <a:lnTo>
                    <a:pt x="128" y="10"/>
                  </a:lnTo>
                  <a:lnTo>
                    <a:pt x="1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5" name="Freeform 55"/>
            <p:cNvSpPr/>
            <p:nvPr/>
          </p:nvSpPr>
          <p:spPr bwMode="auto">
            <a:xfrm>
              <a:off x="2616" y="2118"/>
              <a:ext cx="417" cy="322"/>
            </a:xfrm>
            <a:custGeom>
              <a:avLst/>
              <a:gdLst>
                <a:gd name="T0" fmla="*/ 0 w 417"/>
                <a:gd name="T1" fmla="*/ 10 h 322"/>
                <a:gd name="T2" fmla="*/ 408 w 417"/>
                <a:gd name="T3" fmla="*/ 322 h 322"/>
                <a:gd name="T4" fmla="*/ 417 w 417"/>
                <a:gd name="T5" fmla="*/ 310 h 322"/>
                <a:gd name="T6" fmla="*/ 15 w 417"/>
                <a:gd name="T7" fmla="*/ 0 h 322"/>
                <a:gd name="T8" fmla="*/ 0 w 417"/>
                <a:gd name="T9" fmla="*/ 10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7" h="322">
                  <a:moveTo>
                    <a:pt x="0" y="10"/>
                  </a:moveTo>
                  <a:lnTo>
                    <a:pt x="408" y="322"/>
                  </a:lnTo>
                  <a:lnTo>
                    <a:pt x="417" y="310"/>
                  </a:lnTo>
                  <a:lnTo>
                    <a:pt x="15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6" name="Freeform 56"/>
            <p:cNvSpPr/>
            <p:nvPr/>
          </p:nvSpPr>
          <p:spPr bwMode="auto">
            <a:xfrm>
              <a:off x="3054" y="1803"/>
              <a:ext cx="81" cy="618"/>
            </a:xfrm>
            <a:custGeom>
              <a:avLst/>
              <a:gdLst>
                <a:gd name="T0" fmla="*/ 69 w 81"/>
                <a:gd name="T1" fmla="*/ 0 h 618"/>
                <a:gd name="T2" fmla="*/ 0 w 81"/>
                <a:gd name="T3" fmla="*/ 618 h 618"/>
                <a:gd name="T4" fmla="*/ 10 w 81"/>
                <a:gd name="T5" fmla="*/ 618 h 618"/>
                <a:gd name="T6" fmla="*/ 81 w 81"/>
                <a:gd name="T7" fmla="*/ 0 h 618"/>
                <a:gd name="T8" fmla="*/ 69 w 81"/>
                <a:gd name="T9" fmla="*/ 0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618">
                  <a:moveTo>
                    <a:pt x="69" y="0"/>
                  </a:moveTo>
                  <a:lnTo>
                    <a:pt x="0" y="618"/>
                  </a:lnTo>
                  <a:lnTo>
                    <a:pt x="10" y="618"/>
                  </a:lnTo>
                  <a:lnTo>
                    <a:pt x="81" y="0"/>
                  </a:lnTo>
                  <a:lnTo>
                    <a:pt x="6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7" name="Freeform 57"/>
            <p:cNvSpPr/>
            <p:nvPr/>
          </p:nvSpPr>
          <p:spPr bwMode="auto">
            <a:xfrm>
              <a:off x="3135" y="1810"/>
              <a:ext cx="476" cy="474"/>
            </a:xfrm>
            <a:custGeom>
              <a:avLst/>
              <a:gdLst>
                <a:gd name="T0" fmla="*/ 0 w 476"/>
                <a:gd name="T1" fmla="*/ 0 h 474"/>
                <a:gd name="T2" fmla="*/ 469 w 476"/>
                <a:gd name="T3" fmla="*/ 474 h 474"/>
                <a:gd name="T4" fmla="*/ 476 w 476"/>
                <a:gd name="T5" fmla="*/ 471 h 474"/>
                <a:gd name="T6" fmla="*/ 9 w 476"/>
                <a:gd name="T7" fmla="*/ 0 h 474"/>
                <a:gd name="T8" fmla="*/ 0 w 476"/>
                <a:gd name="T9" fmla="*/ 0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6" h="474">
                  <a:moveTo>
                    <a:pt x="0" y="0"/>
                  </a:moveTo>
                  <a:lnTo>
                    <a:pt x="469" y="474"/>
                  </a:lnTo>
                  <a:lnTo>
                    <a:pt x="476" y="471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8" name="Freeform 58"/>
            <p:cNvSpPr/>
            <p:nvPr/>
          </p:nvSpPr>
          <p:spPr bwMode="auto">
            <a:xfrm>
              <a:off x="2938" y="2109"/>
              <a:ext cx="363" cy="696"/>
            </a:xfrm>
            <a:custGeom>
              <a:avLst/>
              <a:gdLst>
                <a:gd name="T0" fmla="*/ 358 w 363"/>
                <a:gd name="T1" fmla="*/ 0 h 696"/>
                <a:gd name="T2" fmla="*/ 0 w 363"/>
                <a:gd name="T3" fmla="*/ 696 h 696"/>
                <a:gd name="T4" fmla="*/ 12 w 363"/>
                <a:gd name="T5" fmla="*/ 696 h 696"/>
                <a:gd name="T6" fmla="*/ 363 w 363"/>
                <a:gd name="T7" fmla="*/ 9 h 696"/>
                <a:gd name="T8" fmla="*/ 358 w 363"/>
                <a:gd name="T9" fmla="*/ 0 h 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3" h="696">
                  <a:moveTo>
                    <a:pt x="358" y="0"/>
                  </a:moveTo>
                  <a:lnTo>
                    <a:pt x="0" y="696"/>
                  </a:lnTo>
                  <a:lnTo>
                    <a:pt x="12" y="696"/>
                  </a:lnTo>
                  <a:lnTo>
                    <a:pt x="363" y="9"/>
                  </a:lnTo>
                  <a:lnTo>
                    <a:pt x="35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9" name="Freeform 59"/>
            <p:cNvSpPr/>
            <p:nvPr/>
          </p:nvSpPr>
          <p:spPr bwMode="auto">
            <a:xfrm>
              <a:off x="3085" y="2296"/>
              <a:ext cx="516" cy="154"/>
            </a:xfrm>
            <a:custGeom>
              <a:avLst/>
              <a:gdLst>
                <a:gd name="T0" fmla="*/ 0 w 516"/>
                <a:gd name="T1" fmla="*/ 144 h 154"/>
                <a:gd name="T2" fmla="*/ 516 w 516"/>
                <a:gd name="T3" fmla="*/ 0 h 154"/>
                <a:gd name="T4" fmla="*/ 516 w 516"/>
                <a:gd name="T5" fmla="*/ 7 h 154"/>
                <a:gd name="T6" fmla="*/ 0 w 516"/>
                <a:gd name="T7" fmla="*/ 154 h 154"/>
                <a:gd name="T8" fmla="*/ 0 w 516"/>
                <a:gd name="T9" fmla="*/ 14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6" h="154">
                  <a:moveTo>
                    <a:pt x="0" y="144"/>
                  </a:moveTo>
                  <a:lnTo>
                    <a:pt x="516" y="0"/>
                  </a:lnTo>
                  <a:lnTo>
                    <a:pt x="516" y="7"/>
                  </a:lnTo>
                  <a:lnTo>
                    <a:pt x="0" y="154"/>
                  </a:lnTo>
                  <a:lnTo>
                    <a:pt x="0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0" name="Freeform 60"/>
            <p:cNvSpPr/>
            <p:nvPr/>
          </p:nvSpPr>
          <p:spPr bwMode="auto">
            <a:xfrm>
              <a:off x="3637" y="2106"/>
              <a:ext cx="571" cy="192"/>
            </a:xfrm>
            <a:custGeom>
              <a:avLst/>
              <a:gdLst>
                <a:gd name="T0" fmla="*/ 0 w 571"/>
                <a:gd name="T1" fmla="*/ 180 h 192"/>
                <a:gd name="T2" fmla="*/ 571 w 571"/>
                <a:gd name="T3" fmla="*/ 0 h 192"/>
                <a:gd name="T4" fmla="*/ 571 w 571"/>
                <a:gd name="T5" fmla="*/ 12 h 192"/>
                <a:gd name="T6" fmla="*/ 0 w 571"/>
                <a:gd name="T7" fmla="*/ 192 h 192"/>
                <a:gd name="T8" fmla="*/ 0 w 571"/>
                <a:gd name="T9" fmla="*/ 18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192">
                  <a:moveTo>
                    <a:pt x="0" y="180"/>
                  </a:moveTo>
                  <a:lnTo>
                    <a:pt x="571" y="0"/>
                  </a:lnTo>
                  <a:lnTo>
                    <a:pt x="571" y="12"/>
                  </a:lnTo>
                  <a:lnTo>
                    <a:pt x="0" y="192"/>
                  </a:lnTo>
                  <a:lnTo>
                    <a:pt x="0" y="1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1" name="Freeform 61"/>
            <p:cNvSpPr/>
            <p:nvPr/>
          </p:nvSpPr>
          <p:spPr bwMode="auto">
            <a:xfrm>
              <a:off x="4234" y="2106"/>
              <a:ext cx="521" cy="187"/>
            </a:xfrm>
            <a:custGeom>
              <a:avLst/>
              <a:gdLst>
                <a:gd name="T0" fmla="*/ 0 w 521"/>
                <a:gd name="T1" fmla="*/ 10 h 187"/>
                <a:gd name="T2" fmla="*/ 518 w 521"/>
                <a:gd name="T3" fmla="*/ 187 h 187"/>
                <a:gd name="T4" fmla="*/ 521 w 521"/>
                <a:gd name="T5" fmla="*/ 175 h 187"/>
                <a:gd name="T6" fmla="*/ 0 w 521"/>
                <a:gd name="T7" fmla="*/ 0 h 187"/>
                <a:gd name="T8" fmla="*/ 0 w 521"/>
                <a:gd name="T9" fmla="*/ 1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187">
                  <a:moveTo>
                    <a:pt x="0" y="10"/>
                  </a:moveTo>
                  <a:lnTo>
                    <a:pt x="518" y="187"/>
                  </a:lnTo>
                  <a:lnTo>
                    <a:pt x="521" y="175"/>
                  </a:lnTo>
                  <a:lnTo>
                    <a:pt x="0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2" name="Freeform 62"/>
            <p:cNvSpPr/>
            <p:nvPr/>
          </p:nvSpPr>
          <p:spPr bwMode="auto">
            <a:xfrm>
              <a:off x="4795" y="1749"/>
              <a:ext cx="329" cy="525"/>
            </a:xfrm>
            <a:custGeom>
              <a:avLst/>
              <a:gdLst>
                <a:gd name="T0" fmla="*/ 329 w 329"/>
                <a:gd name="T1" fmla="*/ 0 h 525"/>
                <a:gd name="T2" fmla="*/ 0 w 329"/>
                <a:gd name="T3" fmla="*/ 525 h 525"/>
                <a:gd name="T4" fmla="*/ 7 w 329"/>
                <a:gd name="T5" fmla="*/ 525 h 525"/>
                <a:gd name="T6" fmla="*/ 329 w 329"/>
                <a:gd name="T7" fmla="*/ 12 h 525"/>
                <a:gd name="T8" fmla="*/ 329 w 329"/>
                <a:gd name="T9" fmla="*/ 0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9" h="525">
                  <a:moveTo>
                    <a:pt x="329" y="0"/>
                  </a:moveTo>
                  <a:lnTo>
                    <a:pt x="0" y="525"/>
                  </a:lnTo>
                  <a:lnTo>
                    <a:pt x="7" y="525"/>
                  </a:lnTo>
                  <a:lnTo>
                    <a:pt x="329" y="12"/>
                  </a:lnTo>
                  <a:lnTo>
                    <a:pt x="3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3" name="Freeform 63"/>
            <p:cNvSpPr/>
            <p:nvPr/>
          </p:nvSpPr>
          <p:spPr bwMode="auto">
            <a:xfrm>
              <a:off x="5145" y="1756"/>
              <a:ext cx="52" cy="691"/>
            </a:xfrm>
            <a:custGeom>
              <a:avLst/>
              <a:gdLst>
                <a:gd name="T0" fmla="*/ 0 w 52"/>
                <a:gd name="T1" fmla="*/ 0 h 691"/>
                <a:gd name="T2" fmla="*/ 41 w 52"/>
                <a:gd name="T3" fmla="*/ 691 h 691"/>
                <a:gd name="T4" fmla="*/ 52 w 52"/>
                <a:gd name="T5" fmla="*/ 691 h 691"/>
                <a:gd name="T6" fmla="*/ 7 w 52"/>
                <a:gd name="T7" fmla="*/ 0 h 691"/>
                <a:gd name="T8" fmla="*/ 0 w 52"/>
                <a:gd name="T9" fmla="*/ 0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691">
                  <a:moveTo>
                    <a:pt x="0" y="0"/>
                  </a:moveTo>
                  <a:lnTo>
                    <a:pt x="41" y="691"/>
                  </a:lnTo>
                  <a:lnTo>
                    <a:pt x="52" y="691"/>
                  </a:lnTo>
                  <a:lnTo>
                    <a:pt x="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4" name="Freeform 64"/>
            <p:cNvSpPr/>
            <p:nvPr/>
          </p:nvSpPr>
          <p:spPr bwMode="auto">
            <a:xfrm>
              <a:off x="5204" y="2102"/>
              <a:ext cx="183" cy="355"/>
            </a:xfrm>
            <a:custGeom>
              <a:avLst/>
              <a:gdLst>
                <a:gd name="T0" fmla="*/ 171 w 183"/>
                <a:gd name="T1" fmla="*/ 0 h 355"/>
                <a:gd name="T2" fmla="*/ 0 w 183"/>
                <a:gd name="T3" fmla="*/ 345 h 355"/>
                <a:gd name="T4" fmla="*/ 10 w 183"/>
                <a:gd name="T5" fmla="*/ 355 h 355"/>
                <a:gd name="T6" fmla="*/ 183 w 183"/>
                <a:gd name="T7" fmla="*/ 0 h 355"/>
                <a:gd name="T8" fmla="*/ 171 w 183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3" h="355">
                  <a:moveTo>
                    <a:pt x="171" y="0"/>
                  </a:moveTo>
                  <a:lnTo>
                    <a:pt x="0" y="345"/>
                  </a:lnTo>
                  <a:lnTo>
                    <a:pt x="10" y="355"/>
                  </a:lnTo>
                  <a:lnTo>
                    <a:pt x="183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5" name="Freeform 65"/>
            <p:cNvSpPr/>
            <p:nvPr/>
          </p:nvSpPr>
          <p:spPr bwMode="auto">
            <a:xfrm>
              <a:off x="4795" y="2303"/>
              <a:ext cx="362" cy="173"/>
            </a:xfrm>
            <a:custGeom>
              <a:avLst/>
              <a:gdLst>
                <a:gd name="T0" fmla="*/ 0 w 362"/>
                <a:gd name="T1" fmla="*/ 9 h 173"/>
                <a:gd name="T2" fmla="*/ 362 w 362"/>
                <a:gd name="T3" fmla="*/ 173 h 173"/>
                <a:gd name="T4" fmla="*/ 362 w 362"/>
                <a:gd name="T5" fmla="*/ 156 h 173"/>
                <a:gd name="T6" fmla="*/ 0 w 362"/>
                <a:gd name="T7" fmla="*/ 0 h 173"/>
                <a:gd name="T8" fmla="*/ 0 w 362"/>
                <a:gd name="T9" fmla="*/ 9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2" h="173">
                  <a:moveTo>
                    <a:pt x="0" y="9"/>
                  </a:moveTo>
                  <a:lnTo>
                    <a:pt x="362" y="173"/>
                  </a:lnTo>
                  <a:lnTo>
                    <a:pt x="362" y="156"/>
                  </a:lnTo>
                  <a:lnTo>
                    <a:pt x="0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6" name="Freeform 66"/>
            <p:cNvSpPr/>
            <p:nvPr/>
          </p:nvSpPr>
          <p:spPr bwMode="auto">
            <a:xfrm>
              <a:off x="5086" y="2499"/>
              <a:ext cx="102" cy="462"/>
            </a:xfrm>
            <a:custGeom>
              <a:avLst/>
              <a:gdLst>
                <a:gd name="T0" fmla="*/ 95 w 102"/>
                <a:gd name="T1" fmla="*/ 0 h 462"/>
                <a:gd name="T2" fmla="*/ 0 w 102"/>
                <a:gd name="T3" fmla="*/ 462 h 462"/>
                <a:gd name="T4" fmla="*/ 12 w 102"/>
                <a:gd name="T5" fmla="*/ 462 h 462"/>
                <a:gd name="T6" fmla="*/ 102 w 102"/>
                <a:gd name="T7" fmla="*/ 0 h 462"/>
                <a:gd name="T8" fmla="*/ 95 w 102"/>
                <a:gd name="T9" fmla="*/ 0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462">
                  <a:moveTo>
                    <a:pt x="95" y="0"/>
                  </a:moveTo>
                  <a:lnTo>
                    <a:pt x="0" y="462"/>
                  </a:lnTo>
                  <a:lnTo>
                    <a:pt x="12" y="462"/>
                  </a:lnTo>
                  <a:lnTo>
                    <a:pt x="102" y="0"/>
                  </a:lnTo>
                  <a:lnTo>
                    <a:pt x="9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7" name="Freeform 67"/>
            <p:cNvSpPr/>
            <p:nvPr/>
          </p:nvSpPr>
          <p:spPr bwMode="auto">
            <a:xfrm>
              <a:off x="4724" y="2317"/>
              <a:ext cx="59" cy="663"/>
            </a:xfrm>
            <a:custGeom>
              <a:avLst/>
              <a:gdLst>
                <a:gd name="T0" fmla="*/ 50 w 59"/>
                <a:gd name="T1" fmla="*/ 0 h 663"/>
                <a:gd name="T2" fmla="*/ 0 w 59"/>
                <a:gd name="T3" fmla="*/ 663 h 663"/>
                <a:gd name="T4" fmla="*/ 9 w 59"/>
                <a:gd name="T5" fmla="*/ 663 h 663"/>
                <a:gd name="T6" fmla="*/ 59 w 59"/>
                <a:gd name="T7" fmla="*/ 0 h 663"/>
                <a:gd name="T8" fmla="*/ 50 w 59"/>
                <a:gd name="T9" fmla="*/ 0 h 6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663">
                  <a:moveTo>
                    <a:pt x="50" y="0"/>
                  </a:moveTo>
                  <a:lnTo>
                    <a:pt x="0" y="663"/>
                  </a:lnTo>
                  <a:lnTo>
                    <a:pt x="9" y="663"/>
                  </a:lnTo>
                  <a:lnTo>
                    <a:pt x="59" y="0"/>
                  </a:lnTo>
                  <a:lnTo>
                    <a:pt x="5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8" name="Freeform 68"/>
            <p:cNvSpPr/>
            <p:nvPr/>
          </p:nvSpPr>
          <p:spPr bwMode="auto">
            <a:xfrm>
              <a:off x="4740" y="2499"/>
              <a:ext cx="443" cy="481"/>
            </a:xfrm>
            <a:custGeom>
              <a:avLst/>
              <a:gdLst>
                <a:gd name="T0" fmla="*/ 436 w 443"/>
                <a:gd name="T1" fmla="*/ 0 h 481"/>
                <a:gd name="T2" fmla="*/ 0 w 443"/>
                <a:gd name="T3" fmla="*/ 476 h 481"/>
                <a:gd name="T4" fmla="*/ 7 w 443"/>
                <a:gd name="T5" fmla="*/ 481 h 481"/>
                <a:gd name="T6" fmla="*/ 443 w 443"/>
                <a:gd name="T7" fmla="*/ 0 h 481"/>
                <a:gd name="T8" fmla="*/ 436 w 443"/>
                <a:gd name="T9" fmla="*/ 0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3" h="481">
                  <a:moveTo>
                    <a:pt x="436" y="0"/>
                  </a:moveTo>
                  <a:lnTo>
                    <a:pt x="0" y="476"/>
                  </a:lnTo>
                  <a:lnTo>
                    <a:pt x="7" y="481"/>
                  </a:lnTo>
                  <a:lnTo>
                    <a:pt x="443" y="0"/>
                  </a:lnTo>
                  <a:lnTo>
                    <a:pt x="43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9" name="Freeform 69"/>
            <p:cNvSpPr/>
            <p:nvPr/>
          </p:nvSpPr>
          <p:spPr bwMode="auto">
            <a:xfrm>
              <a:off x="4996" y="2573"/>
              <a:ext cx="81" cy="388"/>
            </a:xfrm>
            <a:custGeom>
              <a:avLst/>
              <a:gdLst>
                <a:gd name="T0" fmla="*/ 0 w 81"/>
                <a:gd name="T1" fmla="*/ 0 h 388"/>
                <a:gd name="T2" fmla="*/ 69 w 81"/>
                <a:gd name="T3" fmla="*/ 388 h 388"/>
                <a:gd name="T4" fmla="*/ 81 w 81"/>
                <a:gd name="T5" fmla="*/ 388 h 388"/>
                <a:gd name="T6" fmla="*/ 10 w 81"/>
                <a:gd name="T7" fmla="*/ 0 h 388"/>
                <a:gd name="T8" fmla="*/ 0 w 8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388">
                  <a:moveTo>
                    <a:pt x="0" y="0"/>
                  </a:moveTo>
                  <a:lnTo>
                    <a:pt x="69" y="388"/>
                  </a:lnTo>
                  <a:lnTo>
                    <a:pt x="81" y="388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0" name="Freeform 70"/>
            <p:cNvSpPr/>
            <p:nvPr/>
          </p:nvSpPr>
          <p:spPr bwMode="auto">
            <a:xfrm>
              <a:off x="4186" y="2116"/>
              <a:ext cx="38" cy="594"/>
            </a:xfrm>
            <a:custGeom>
              <a:avLst/>
              <a:gdLst>
                <a:gd name="T0" fmla="*/ 31 w 38"/>
                <a:gd name="T1" fmla="*/ 2 h 594"/>
                <a:gd name="T2" fmla="*/ 0 w 38"/>
                <a:gd name="T3" fmla="*/ 594 h 594"/>
                <a:gd name="T4" fmla="*/ 7 w 38"/>
                <a:gd name="T5" fmla="*/ 594 h 594"/>
                <a:gd name="T6" fmla="*/ 38 w 38"/>
                <a:gd name="T7" fmla="*/ 0 h 594"/>
                <a:gd name="T8" fmla="*/ 31 w 38"/>
                <a:gd name="T9" fmla="*/ 2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594">
                  <a:moveTo>
                    <a:pt x="31" y="2"/>
                  </a:moveTo>
                  <a:lnTo>
                    <a:pt x="0" y="594"/>
                  </a:lnTo>
                  <a:lnTo>
                    <a:pt x="7" y="594"/>
                  </a:lnTo>
                  <a:lnTo>
                    <a:pt x="38" y="0"/>
                  </a:lnTo>
                  <a:lnTo>
                    <a:pt x="31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1" name="Freeform 71"/>
            <p:cNvSpPr/>
            <p:nvPr/>
          </p:nvSpPr>
          <p:spPr bwMode="auto">
            <a:xfrm>
              <a:off x="4201" y="2312"/>
              <a:ext cx="568" cy="415"/>
            </a:xfrm>
            <a:custGeom>
              <a:avLst/>
              <a:gdLst>
                <a:gd name="T0" fmla="*/ 0 w 568"/>
                <a:gd name="T1" fmla="*/ 405 h 415"/>
                <a:gd name="T2" fmla="*/ 563 w 568"/>
                <a:gd name="T3" fmla="*/ 0 h 415"/>
                <a:gd name="T4" fmla="*/ 568 w 568"/>
                <a:gd name="T5" fmla="*/ 7 h 415"/>
                <a:gd name="T6" fmla="*/ 0 w 568"/>
                <a:gd name="T7" fmla="*/ 415 h 415"/>
                <a:gd name="T8" fmla="*/ 0 w 568"/>
                <a:gd name="T9" fmla="*/ 405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8" h="415">
                  <a:moveTo>
                    <a:pt x="0" y="405"/>
                  </a:moveTo>
                  <a:lnTo>
                    <a:pt x="563" y="0"/>
                  </a:lnTo>
                  <a:lnTo>
                    <a:pt x="568" y="7"/>
                  </a:lnTo>
                  <a:lnTo>
                    <a:pt x="0" y="415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2" name="Freeform 72"/>
            <p:cNvSpPr/>
            <p:nvPr/>
          </p:nvSpPr>
          <p:spPr bwMode="auto">
            <a:xfrm>
              <a:off x="4198" y="2729"/>
              <a:ext cx="507" cy="272"/>
            </a:xfrm>
            <a:custGeom>
              <a:avLst/>
              <a:gdLst>
                <a:gd name="T0" fmla="*/ 0 w 507"/>
                <a:gd name="T1" fmla="*/ 9 h 272"/>
                <a:gd name="T2" fmla="*/ 497 w 507"/>
                <a:gd name="T3" fmla="*/ 272 h 272"/>
                <a:gd name="T4" fmla="*/ 507 w 507"/>
                <a:gd name="T5" fmla="*/ 268 h 272"/>
                <a:gd name="T6" fmla="*/ 5 w 507"/>
                <a:gd name="T7" fmla="*/ 0 h 272"/>
                <a:gd name="T8" fmla="*/ 0 w 507"/>
                <a:gd name="T9" fmla="*/ 9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72">
                  <a:moveTo>
                    <a:pt x="0" y="9"/>
                  </a:moveTo>
                  <a:lnTo>
                    <a:pt x="497" y="272"/>
                  </a:lnTo>
                  <a:lnTo>
                    <a:pt x="507" y="268"/>
                  </a:lnTo>
                  <a:lnTo>
                    <a:pt x="5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3" name="Freeform 73"/>
            <p:cNvSpPr/>
            <p:nvPr/>
          </p:nvSpPr>
          <p:spPr bwMode="auto">
            <a:xfrm>
              <a:off x="3627" y="2298"/>
              <a:ext cx="540" cy="431"/>
            </a:xfrm>
            <a:custGeom>
              <a:avLst/>
              <a:gdLst>
                <a:gd name="T0" fmla="*/ 0 w 540"/>
                <a:gd name="T1" fmla="*/ 10 h 431"/>
                <a:gd name="T2" fmla="*/ 540 w 540"/>
                <a:gd name="T3" fmla="*/ 431 h 431"/>
                <a:gd name="T4" fmla="*/ 540 w 540"/>
                <a:gd name="T5" fmla="*/ 417 h 431"/>
                <a:gd name="T6" fmla="*/ 8 w 540"/>
                <a:gd name="T7" fmla="*/ 0 h 431"/>
                <a:gd name="T8" fmla="*/ 0 w 540"/>
                <a:gd name="T9" fmla="*/ 1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431">
                  <a:moveTo>
                    <a:pt x="0" y="10"/>
                  </a:moveTo>
                  <a:lnTo>
                    <a:pt x="540" y="431"/>
                  </a:lnTo>
                  <a:lnTo>
                    <a:pt x="540" y="417"/>
                  </a:lnTo>
                  <a:lnTo>
                    <a:pt x="8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4" name="Freeform 74"/>
            <p:cNvSpPr/>
            <p:nvPr/>
          </p:nvSpPr>
          <p:spPr bwMode="auto">
            <a:xfrm>
              <a:off x="3495" y="2305"/>
              <a:ext cx="130" cy="621"/>
            </a:xfrm>
            <a:custGeom>
              <a:avLst/>
              <a:gdLst>
                <a:gd name="T0" fmla="*/ 125 w 130"/>
                <a:gd name="T1" fmla="*/ 0 h 621"/>
                <a:gd name="T2" fmla="*/ 0 w 130"/>
                <a:gd name="T3" fmla="*/ 621 h 621"/>
                <a:gd name="T4" fmla="*/ 9 w 130"/>
                <a:gd name="T5" fmla="*/ 621 h 621"/>
                <a:gd name="T6" fmla="*/ 130 w 130"/>
                <a:gd name="T7" fmla="*/ 5 h 621"/>
                <a:gd name="T8" fmla="*/ 125 w 130"/>
                <a:gd name="T9" fmla="*/ 0 h 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" h="621">
                  <a:moveTo>
                    <a:pt x="125" y="0"/>
                  </a:moveTo>
                  <a:lnTo>
                    <a:pt x="0" y="621"/>
                  </a:lnTo>
                  <a:lnTo>
                    <a:pt x="9" y="621"/>
                  </a:lnTo>
                  <a:lnTo>
                    <a:pt x="130" y="5"/>
                  </a:lnTo>
                  <a:lnTo>
                    <a:pt x="1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5" name="Freeform 75"/>
            <p:cNvSpPr/>
            <p:nvPr/>
          </p:nvSpPr>
          <p:spPr bwMode="auto">
            <a:xfrm>
              <a:off x="3054" y="2461"/>
              <a:ext cx="420" cy="465"/>
            </a:xfrm>
            <a:custGeom>
              <a:avLst/>
              <a:gdLst>
                <a:gd name="T0" fmla="*/ 0 w 420"/>
                <a:gd name="T1" fmla="*/ 8 h 465"/>
                <a:gd name="T2" fmla="*/ 412 w 420"/>
                <a:gd name="T3" fmla="*/ 465 h 465"/>
                <a:gd name="T4" fmla="*/ 420 w 420"/>
                <a:gd name="T5" fmla="*/ 465 h 465"/>
                <a:gd name="T6" fmla="*/ 12 w 420"/>
                <a:gd name="T7" fmla="*/ 0 h 465"/>
                <a:gd name="T8" fmla="*/ 0 w 420"/>
                <a:gd name="T9" fmla="*/ 8 h 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0" h="465">
                  <a:moveTo>
                    <a:pt x="0" y="8"/>
                  </a:moveTo>
                  <a:lnTo>
                    <a:pt x="412" y="465"/>
                  </a:lnTo>
                  <a:lnTo>
                    <a:pt x="420" y="465"/>
                  </a:lnTo>
                  <a:lnTo>
                    <a:pt x="12" y="0"/>
                  </a:ln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6" name="Freeform 76"/>
            <p:cNvSpPr/>
            <p:nvPr/>
          </p:nvSpPr>
          <p:spPr bwMode="auto">
            <a:xfrm>
              <a:off x="3519" y="2729"/>
              <a:ext cx="655" cy="223"/>
            </a:xfrm>
            <a:custGeom>
              <a:avLst/>
              <a:gdLst>
                <a:gd name="T0" fmla="*/ 0 w 655"/>
                <a:gd name="T1" fmla="*/ 213 h 223"/>
                <a:gd name="T2" fmla="*/ 655 w 655"/>
                <a:gd name="T3" fmla="*/ 0 h 223"/>
                <a:gd name="T4" fmla="*/ 655 w 655"/>
                <a:gd name="T5" fmla="*/ 9 h 223"/>
                <a:gd name="T6" fmla="*/ 0 w 655"/>
                <a:gd name="T7" fmla="*/ 223 h 223"/>
                <a:gd name="T8" fmla="*/ 0 w 655"/>
                <a:gd name="T9" fmla="*/ 213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5" h="223">
                  <a:moveTo>
                    <a:pt x="0" y="213"/>
                  </a:moveTo>
                  <a:lnTo>
                    <a:pt x="655" y="0"/>
                  </a:lnTo>
                  <a:lnTo>
                    <a:pt x="655" y="9"/>
                  </a:lnTo>
                  <a:lnTo>
                    <a:pt x="0" y="223"/>
                  </a:lnTo>
                  <a:lnTo>
                    <a:pt x="0" y="2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7" name="Freeform 77"/>
            <p:cNvSpPr/>
            <p:nvPr/>
          </p:nvSpPr>
          <p:spPr bwMode="auto">
            <a:xfrm>
              <a:off x="4066" y="2738"/>
              <a:ext cx="123" cy="495"/>
            </a:xfrm>
            <a:custGeom>
              <a:avLst/>
              <a:gdLst>
                <a:gd name="T0" fmla="*/ 118 w 123"/>
                <a:gd name="T1" fmla="*/ 0 h 495"/>
                <a:gd name="T2" fmla="*/ 0 w 123"/>
                <a:gd name="T3" fmla="*/ 495 h 495"/>
                <a:gd name="T4" fmla="*/ 7 w 123"/>
                <a:gd name="T5" fmla="*/ 495 h 495"/>
                <a:gd name="T6" fmla="*/ 123 w 123"/>
                <a:gd name="T7" fmla="*/ 0 h 495"/>
                <a:gd name="T8" fmla="*/ 118 w 123"/>
                <a:gd name="T9" fmla="*/ 0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495">
                  <a:moveTo>
                    <a:pt x="118" y="0"/>
                  </a:moveTo>
                  <a:lnTo>
                    <a:pt x="0" y="495"/>
                  </a:lnTo>
                  <a:lnTo>
                    <a:pt x="7" y="495"/>
                  </a:lnTo>
                  <a:lnTo>
                    <a:pt x="123" y="0"/>
                  </a:lnTo>
                  <a:lnTo>
                    <a:pt x="1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8" name="Freeform 78"/>
            <p:cNvSpPr/>
            <p:nvPr/>
          </p:nvSpPr>
          <p:spPr bwMode="auto">
            <a:xfrm>
              <a:off x="2957" y="2843"/>
              <a:ext cx="971" cy="42"/>
            </a:xfrm>
            <a:custGeom>
              <a:avLst/>
              <a:gdLst>
                <a:gd name="T0" fmla="*/ 0 w 971"/>
                <a:gd name="T1" fmla="*/ 0 h 42"/>
                <a:gd name="T2" fmla="*/ 971 w 971"/>
                <a:gd name="T3" fmla="*/ 30 h 42"/>
                <a:gd name="T4" fmla="*/ 971 w 971"/>
                <a:gd name="T5" fmla="*/ 42 h 42"/>
                <a:gd name="T6" fmla="*/ 0 w 971"/>
                <a:gd name="T7" fmla="*/ 7 h 42"/>
                <a:gd name="T8" fmla="*/ 0 w 971"/>
                <a:gd name="T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1" h="42">
                  <a:moveTo>
                    <a:pt x="0" y="0"/>
                  </a:moveTo>
                  <a:lnTo>
                    <a:pt x="971" y="30"/>
                  </a:lnTo>
                  <a:lnTo>
                    <a:pt x="971" y="42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9" name="Freeform 79"/>
            <p:cNvSpPr/>
            <p:nvPr/>
          </p:nvSpPr>
          <p:spPr bwMode="auto">
            <a:xfrm>
              <a:off x="2865" y="2902"/>
              <a:ext cx="597" cy="57"/>
            </a:xfrm>
            <a:custGeom>
              <a:avLst/>
              <a:gdLst>
                <a:gd name="T0" fmla="*/ 0 w 597"/>
                <a:gd name="T1" fmla="*/ 0 h 57"/>
                <a:gd name="T2" fmla="*/ 597 w 597"/>
                <a:gd name="T3" fmla="*/ 50 h 57"/>
                <a:gd name="T4" fmla="*/ 597 w 597"/>
                <a:gd name="T5" fmla="*/ 57 h 57"/>
                <a:gd name="T6" fmla="*/ 0 w 597"/>
                <a:gd name="T7" fmla="*/ 12 h 57"/>
                <a:gd name="T8" fmla="*/ 0 w 597"/>
                <a:gd name="T9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57">
                  <a:moveTo>
                    <a:pt x="0" y="0"/>
                  </a:moveTo>
                  <a:lnTo>
                    <a:pt x="597" y="50"/>
                  </a:lnTo>
                  <a:lnTo>
                    <a:pt x="597" y="57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0" name="Freeform 80"/>
            <p:cNvSpPr/>
            <p:nvPr/>
          </p:nvSpPr>
          <p:spPr bwMode="auto">
            <a:xfrm>
              <a:off x="2844" y="2916"/>
              <a:ext cx="61" cy="268"/>
            </a:xfrm>
            <a:custGeom>
              <a:avLst/>
              <a:gdLst>
                <a:gd name="T0" fmla="*/ 0 w 61"/>
                <a:gd name="T1" fmla="*/ 0 h 268"/>
                <a:gd name="T2" fmla="*/ 54 w 61"/>
                <a:gd name="T3" fmla="*/ 268 h 268"/>
                <a:gd name="T4" fmla="*/ 61 w 61"/>
                <a:gd name="T5" fmla="*/ 268 h 268"/>
                <a:gd name="T6" fmla="*/ 12 w 61"/>
                <a:gd name="T7" fmla="*/ 0 h 268"/>
                <a:gd name="T8" fmla="*/ 0 w 61"/>
                <a:gd name="T9" fmla="*/ 0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268">
                  <a:moveTo>
                    <a:pt x="0" y="0"/>
                  </a:moveTo>
                  <a:lnTo>
                    <a:pt x="54" y="268"/>
                  </a:lnTo>
                  <a:lnTo>
                    <a:pt x="61" y="26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1" name="Freeform 81"/>
            <p:cNvSpPr/>
            <p:nvPr/>
          </p:nvSpPr>
          <p:spPr bwMode="auto">
            <a:xfrm>
              <a:off x="2851" y="2909"/>
              <a:ext cx="608" cy="519"/>
            </a:xfrm>
            <a:custGeom>
              <a:avLst/>
              <a:gdLst>
                <a:gd name="T0" fmla="*/ 0 w 608"/>
                <a:gd name="T1" fmla="*/ 9 h 519"/>
                <a:gd name="T2" fmla="*/ 601 w 608"/>
                <a:gd name="T3" fmla="*/ 519 h 519"/>
                <a:gd name="T4" fmla="*/ 608 w 608"/>
                <a:gd name="T5" fmla="*/ 509 h 519"/>
                <a:gd name="T6" fmla="*/ 7 w 608"/>
                <a:gd name="T7" fmla="*/ 0 h 519"/>
                <a:gd name="T8" fmla="*/ 0 w 608"/>
                <a:gd name="T9" fmla="*/ 9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8" h="519">
                  <a:moveTo>
                    <a:pt x="0" y="9"/>
                  </a:moveTo>
                  <a:lnTo>
                    <a:pt x="601" y="519"/>
                  </a:lnTo>
                  <a:lnTo>
                    <a:pt x="608" y="509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2" name="Freeform 82"/>
            <p:cNvSpPr/>
            <p:nvPr/>
          </p:nvSpPr>
          <p:spPr bwMode="auto">
            <a:xfrm>
              <a:off x="3474" y="2985"/>
              <a:ext cx="21" cy="421"/>
            </a:xfrm>
            <a:custGeom>
              <a:avLst/>
              <a:gdLst>
                <a:gd name="T0" fmla="*/ 11 w 21"/>
                <a:gd name="T1" fmla="*/ 7 h 421"/>
                <a:gd name="T2" fmla="*/ 0 w 21"/>
                <a:gd name="T3" fmla="*/ 421 h 421"/>
                <a:gd name="T4" fmla="*/ 11 w 21"/>
                <a:gd name="T5" fmla="*/ 421 h 421"/>
                <a:gd name="T6" fmla="*/ 21 w 21"/>
                <a:gd name="T7" fmla="*/ 0 h 421"/>
                <a:gd name="T8" fmla="*/ 11 w 21"/>
                <a:gd name="T9" fmla="*/ 7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421">
                  <a:moveTo>
                    <a:pt x="11" y="7"/>
                  </a:moveTo>
                  <a:lnTo>
                    <a:pt x="0" y="421"/>
                  </a:lnTo>
                  <a:lnTo>
                    <a:pt x="11" y="421"/>
                  </a:lnTo>
                  <a:lnTo>
                    <a:pt x="21" y="0"/>
                  </a:lnTo>
                  <a:lnTo>
                    <a:pt x="11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3" name="Freeform 83"/>
            <p:cNvSpPr/>
            <p:nvPr/>
          </p:nvSpPr>
          <p:spPr bwMode="auto">
            <a:xfrm>
              <a:off x="3519" y="2959"/>
              <a:ext cx="520" cy="296"/>
            </a:xfrm>
            <a:custGeom>
              <a:avLst/>
              <a:gdLst>
                <a:gd name="T0" fmla="*/ 0 w 520"/>
                <a:gd name="T1" fmla="*/ 16 h 296"/>
                <a:gd name="T2" fmla="*/ 509 w 520"/>
                <a:gd name="T3" fmla="*/ 296 h 296"/>
                <a:gd name="T4" fmla="*/ 520 w 520"/>
                <a:gd name="T5" fmla="*/ 286 h 296"/>
                <a:gd name="T6" fmla="*/ 0 w 520"/>
                <a:gd name="T7" fmla="*/ 0 h 296"/>
                <a:gd name="T8" fmla="*/ 0 w 520"/>
                <a:gd name="T9" fmla="*/ 16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0" h="296">
                  <a:moveTo>
                    <a:pt x="0" y="16"/>
                  </a:moveTo>
                  <a:lnTo>
                    <a:pt x="509" y="296"/>
                  </a:lnTo>
                  <a:lnTo>
                    <a:pt x="520" y="286"/>
                  </a:lnTo>
                  <a:lnTo>
                    <a:pt x="0" y="0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4" name="Freeform 84"/>
            <p:cNvSpPr/>
            <p:nvPr/>
          </p:nvSpPr>
          <p:spPr bwMode="auto">
            <a:xfrm>
              <a:off x="4082" y="3011"/>
              <a:ext cx="616" cy="246"/>
            </a:xfrm>
            <a:custGeom>
              <a:avLst/>
              <a:gdLst>
                <a:gd name="T0" fmla="*/ 0 w 616"/>
                <a:gd name="T1" fmla="*/ 232 h 246"/>
                <a:gd name="T2" fmla="*/ 616 w 616"/>
                <a:gd name="T3" fmla="*/ 0 h 246"/>
                <a:gd name="T4" fmla="*/ 616 w 616"/>
                <a:gd name="T5" fmla="*/ 12 h 246"/>
                <a:gd name="T6" fmla="*/ 0 w 616"/>
                <a:gd name="T7" fmla="*/ 246 h 246"/>
                <a:gd name="T8" fmla="*/ 0 w 616"/>
                <a:gd name="T9" fmla="*/ 232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6" h="246">
                  <a:moveTo>
                    <a:pt x="0" y="232"/>
                  </a:moveTo>
                  <a:lnTo>
                    <a:pt x="616" y="0"/>
                  </a:lnTo>
                  <a:lnTo>
                    <a:pt x="616" y="12"/>
                  </a:lnTo>
                  <a:lnTo>
                    <a:pt x="0" y="246"/>
                  </a:lnTo>
                  <a:lnTo>
                    <a:pt x="0" y="2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5" name="Freeform 85"/>
            <p:cNvSpPr/>
            <p:nvPr/>
          </p:nvSpPr>
          <p:spPr bwMode="auto">
            <a:xfrm>
              <a:off x="4755" y="2992"/>
              <a:ext cx="284" cy="19"/>
            </a:xfrm>
            <a:custGeom>
              <a:avLst/>
              <a:gdLst>
                <a:gd name="T0" fmla="*/ 0 w 284"/>
                <a:gd name="T1" fmla="*/ 7 h 19"/>
                <a:gd name="T2" fmla="*/ 284 w 284"/>
                <a:gd name="T3" fmla="*/ 0 h 19"/>
                <a:gd name="T4" fmla="*/ 284 w 284"/>
                <a:gd name="T5" fmla="*/ 7 h 19"/>
                <a:gd name="T6" fmla="*/ 0 w 284"/>
                <a:gd name="T7" fmla="*/ 19 h 19"/>
                <a:gd name="T8" fmla="*/ 0 w 284"/>
                <a:gd name="T9" fmla="*/ 7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4" h="19">
                  <a:moveTo>
                    <a:pt x="0" y="7"/>
                  </a:moveTo>
                  <a:lnTo>
                    <a:pt x="284" y="0"/>
                  </a:lnTo>
                  <a:lnTo>
                    <a:pt x="284" y="7"/>
                  </a:lnTo>
                  <a:lnTo>
                    <a:pt x="0" y="19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6" name="Freeform 86"/>
            <p:cNvSpPr/>
            <p:nvPr/>
          </p:nvSpPr>
          <p:spPr bwMode="auto">
            <a:xfrm>
              <a:off x="4343" y="3013"/>
              <a:ext cx="360" cy="452"/>
            </a:xfrm>
            <a:custGeom>
              <a:avLst/>
              <a:gdLst>
                <a:gd name="T0" fmla="*/ 360 w 360"/>
                <a:gd name="T1" fmla="*/ 0 h 452"/>
                <a:gd name="T2" fmla="*/ 0 w 360"/>
                <a:gd name="T3" fmla="*/ 452 h 452"/>
                <a:gd name="T4" fmla="*/ 16 w 360"/>
                <a:gd name="T5" fmla="*/ 452 h 452"/>
                <a:gd name="T6" fmla="*/ 360 w 360"/>
                <a:gd name="T7" fmla="*/ 10 h 452"/>
                <a:gd name="T8" fmla="*/ 360 w 360"/>
                <a:gd name="T9" fmla="*/ 0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0" h="452">
                  <a:moveTo>
                    <a:pt x="360" y="0"/>
                  </a:moveTo>
                  <a:lnTo>
                    <a:pt x="0" y="452"/>
                  </a:lnTo>
                  <a:lnTo>
                    <a:pt x="16" y="452"/>
                  </a:lnTo>
                  <a:lnTo>
                    <a:pt x="360" y="10"/>
                  </a:lnTo>
                  <a:lnTo>
                    <a:pt x="36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7" name="Freeform 87"/>
            <p:cNvSpPr/>
            <p:nvPr/>
          </p:nvSpPr>
          <p:spPr bwMode="auto">
            <a:xfrm>
              <a:off x="4532" y="3023"/>
              <a:ext cx="180" cy="270"/>
            </a:xfrm>
            <a:custGeom>
              <a:avLst/>
              <a:gdLst>
                <a:gd name="T0" fmla="*/ 171 w 180"/>
                <a:gd name="T1" fmla="*/ 0 h 270"/>
                <a:gd name="T2" fmla="*/ 0 w 180"/>
                <a:gd name="T3" fmla="*/ 262 h 270"/>
                <a:gd name="T4" fmla="*/ 14 w 180"/>
                <a:gd name="T5" fmla="*/ 270 h 270"/>
                <a:gd name="T6" fmla="*/ 180 w 180"/>
                <a:gd name="T7" fmla="*/ 0 h 270"/>
                <a:gd name="T8" fmla="*/ 171 w 180"/>
                <a:gd name="T9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0" h="270">
                  <a:moveTo>
                    <a:pt x="171" y="0"/>
                  </a:moveTo>
                  <a:lnTo>
                    <a:pt x="0" y="262"/>
                  </a:lnTo>
                  <a:lnTo>
                    <a:pt x="14" y="270"/>
                  </a:lnTo>
                  <a:lnTo>
                    <a:pt x="180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8" name="Freeform 88"/>
            <p:cNvSpPr/>
            <p:nvPr/>
          </p:nvSpPr>
          <p:spPr bwMode="auto">
            <a:xfrm>
              <a:off x="4352" y="3330"/>
              <a:ext cx="149" cy="143"/>
            </a:xfrm>
            <a:custGeom>
              <a:avLst/>
              <a:gdLst>
                <a:gd name="T0" fmla="*/ 149 w 149"/>
                <a:gd name="T1" fmla="*/ 0 h 143"/>
                <a:gd name="T2" fmla="*/ 0 w 149"/>
                <a:gd name="T3" fmla="*/ 133 h 143"/>
                <a:gd name="T4" fmla="*/ 7 w 149"/>
                <a:gd name="T5" fmla="*/ 143 h 143"/>
                <a:gd name="T6" fmla="*/ 149 w 149"/>
                <a:gd name="T7" fmla="*/ 8 h 143"/>
                <a:gd name="T8" fmla="*/ 149 w 149"/>
                <a:gd name="T9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143">
                  <a:moveTo>
                    <a:pt x="149" y="0"/>
                  </a:moveTo>
                  <a:lnTo>
                    <a:pt x="0" y="133"/>
                  </a:lnTo>
                  <a:lnTo>
                    <a:pt x="7" y="143"/>
                  </a:lnTo>
                  <a:lnTo>
                    <a:pt x="149" y="8"/>
                  </a:lnTo>
                  <a:lnTo>
                    <a:pt x="14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9" name="Freeform 89"/>
            <p:cNvSpPr/>
            <p:nvPr/>
          </p:nvSpPr>
          <p:spPr bwMode="auto">
            <a:xfrm>
              <a:off x="3497" y="3262"/>
              <a:ext cx="542" cy="166"/>
            </a:xfrm>
            <a:custGeom>
              <a:avLst/>
              <a:gdLst>
                <a:gd name="T0" fmla="*/ 0 w 542"/>
                <a:gd name="T1" fmla="*/ 151 h 166"/>
                <a:gd name="T2" fmla="*/ 533 w 542"/>
                <a:gd name="T3" fmla="*/ 0 h 166"/>
                <a:gd name="T4" fmla="*/ 542 w 542"/>
                <a:gd name="T5" fmla="*/ 9 h 166"/>
                <a:gd name="T6" fmla="*/ 0 w 542"/>
                <a:gd name="T7" fmla="*/ 166 h 166"/>
                <a:gd name="T8" fmla="*/ 0 w 542"/>
                <a:gd name="T9" fmla="*/ 151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2" h="166">
                  <a:moveTo>
                    <a:pt x="0" y="151"/>
                  </a:moveTo>
                  <a:lnTo>
                    <a:pt x="533" y="0"/>
                  </a:lnTo>
                  <a:lnTo>
                    <a:pt x="542" y="9"/>
                  </a:lnTo>
                  <a:lnTo>
                    <a:pt x="0" y="166"/>
                  </a:lnTo>
                  <a:lnTo>
                    <a:pt x="0" y="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0" name="Freeform 90"/>
            <p:cNvSpPr/>
            <p:nvPr/>
          </p:nvSpPr>
          <p:spPr bwMode="auto">
            <a:xfrm>
              <a:off x="3509" y="3430"/>
              <a:ext cx="789" cy="61"/>
            </a:xfrm>
            <a:custGeom>
              <a:avLst/>
              <a:gdLst>
                <a:gd name="T0" fmla="*/ 0 w 789"/>
                <a:gd name="T1" fmla="*/ 0 h 61"/>
                <a:gd name="T2" fmla="*/ 789 w 789"/>
                <a:gd name="T3" fmla="*/ 52 h 61"/>
                <a:gd name="T4" fmla="*/ 789 w 789"/>
                <a:gd name="T5" fmla="*/ 61 h 61"/>
                <a:gd name="T6" fmla="*/ 0 w 789"/>
                <a:gd name="T7" fmla="*/ 7 h 61"/>
                <a:gd name="T8" fmla="*/ 0 w 789"/>
                <a:gd name="T9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9" h="61">
                  <a:moveTo>
                    <a:pt x="0" y="0"/>
                  </a:moveTo>
                  <a:lnTo>
                    <a:pt x="789" y="52"/>
                  </a:lnTo>
                  <a:lnTo>
                    <a:pt x="789" y="61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1" name="Freeform 91"/>
            <p:cNvSpPr/>
            <p:nvPr/>
          </p:nvSpPr>
          <p:spPr bwMode="auto">
            <a:xfrm>
              <a:off x="4066" y="3267"/>
              <a:ext cx="234" cy="210"/>
            </a:xfrm>
            <a:custGeom>
              <a:avLst/>
              <a:gdLst>
                <a:gd name="T0" fmla="*/ 0 w 234"/>
                <a:gd name="T1" fmla="*/ 0 h 210"/>
                <a:gd name="T2" fmla="*/ 234 w 234"/>
                <a:gd name="T3" fmla="*/ 210 h 210"/>
                <a:gd name="T4" fmla="*/ 234 w 234"/>
                <a:gd name="T5" fmla="*/ 198 h 210"/>
                <a:gd name="T6" fmla="*/ 11 w 234"/>
                <a:gd name="T7" fmla="*/ 0 h 210"/>
                <a:gd name="T8" fmla="*/ 0 w 234"/>
                <a:gd name="T9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210">
                  <a:moveTo>
                    <a:pt x="0" y="0"/>
                  </a:moveTo>
                  <a:lnTo>
                    <a:pt x="234" y="210"/>
                  </a:lnTo>
                  <a:lnTo>
                    <a:pt x="234" y="198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2" name="Oval 92"/>
            <p:cNvSpPr>
              <a:spLocks noChangeArrowheads="1"/>
            </p:cNvSpPr>
            <p:nvPr/>
          </p:nvSpPr>
          <p:spPr bwMode="auto">
            <a:xfrm>
              <a:off x="2830" y="965"/>
              <a:ext cx="78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3" name="Oval 93"/>
            <p:cNvSpPr>
              <a:spLocks noChangeArrowheads="1"/>
            </p:cNvSpPr>
            <p:nvPr/>
          </p:nvSpPr>
          <p:spPr bwMode="auto">
            <a:xfrm>
              <a:off x="3374" y="1076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4" name="Oval 94"/>
            <p:cNvSpPr>
              <a:spLocks noChangeArrowheads="1"/>
            </p:cNvSpPr>
            <p:nvPr/>
          </p:nvSpPr>
          <p:spPr bwMode="auto">
            <a:xfrm>
              <a:off x="3424" y="719"/>
              <a:ext cx="69" cy="6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5" name="Oval 95"/>
            <p:cNvSpPr>
              <a:spLocks noChangeArrowheads="1"/>
            </p:cNvSpPr>
            <p:nvPr/>
          </p:nvSpPr>
          <p:spPr bwMode="auto">
            <a:xfrm>
              <a:off x="3623" y="593"/>
              <a:ext cx="78" cy="8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6" name="Oval 96"/>
            <p:cNvSpPr>
              <a:spLocks noChangeArrowheads="1"/>
            </p:cNvSpPr>
            <p:nvPr/>
          </p:nvSpPr>
          <p:spPr bwMode="auto">
            <a:xfrm>
              <a:off x="4044" y="984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7" name="Oval 97"/>
            <p:cNvSpPr>
              <a:spLocks noChangeArrowheads="1"/>
            </p:cNvSpPr>
            <p:nvPr/>
          </p:nvSpPr>
          <p:spPr bwMode="auto">
            <a:xfrm>
              <a:off x="4399" y="832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8" name="Oval 98"/>
            <p:cNvSpPr>
              <a:spLocks noChangeArrowheads="1"/>
            </p:cNvSpPr>
            <p:nvPr/>
          </p:nvSpPr>
          <p:spPr bwMode="auto">
            <a:xfrm>
              <a:off x="4700" y="1076"/>
              <a:ext cx="69" cy="6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9" name="Oval 99"/>
            <p:cNvSpPr>
              <a:spLocks noChangeArrowheads="1"/>
            </p:cNvSpPr>
            <p:nvPr/>
          </p:nvSpPr>
          <p:spPr bwMode="auto">
            <a:xfrm>
              <a:off x="4745" y="2263"/>
              <a:ext cx="64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0" name="Oval 100"/>
            <p:cNvSpPr>
              <a:spLocks noChangeArrowheads="1"/>
            </p:cNvSpPr>
            <p:nvPr/>
          </p:nvSpPr>
          <p:spPr bwMode="auto">
            <a:xfrm>
              <a:off x="3800" y="1583"/>
              <a:ext cx="50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1" name="Oval 101"/>
            <p:cNvSpPr>
              <a:spLocks noChangeArrowheads="1"/>
            </p:cNvSpPr>
            <p:nvPr/>
          </p:nvSpPr>
          <p:spPr bwMode="auto">
            <a:xfrm>
              <a:off x="4949" y="2499"/>
              <a:ext cx="92" cy="9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2" name="Oval 102"/>
            <p:cNvSpPr>
              <a:spLocks noChangeArrowheads="1"/>
            </p:cNvSpPr>
            <p:nvPr/>
          </p:nvSpPr>
          <p:spPr bwMode="auto">
            <a:xfrm>
              <a:off x="4272" y="1706"/>
              <a:ext cx="106" cy="10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3" name="Oval 103"/>
            <p:cNvSpPr>
              <a:spLocks noChangeArrowheads="1"/>
            </p:cNvSpPr>
            <p:nvPr/>
          </p:nvSpPr>
          <p:spPr bwMode="auto">
            <a:xfrm>
              <a:off x="4518" y="1550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4" name="Oval 104"/>
            <p:cNvSpPr>
              <a:spLocks noChangeArrowheads="1"/>
            </p:cNvSpPr>
            <p:nvPr/>
          </p:nvSpPr>
          <p:spPr bwMode="auto">
            <a:xfrm>
              <a:off x="5032" y="1124"/>
              <a:ext cx="85" cy="8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5" name="Oval 105"/>
            <p:cNvSpPr>
              <a:spLocks noChangeArrowheads="1"/>
            </p:cNvSpPr>
            <p:nvPr/>
          </p:nvSpPr>
          <p:spPr bwMode="auto">
            <a:xfrm>
              <a:off x="5039" y="1536"/>
              <a:ext cx="92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6" name="Oval 106"/>
            <p:cNvSpPr>
              <a:spLocks noChangeArrowheads="1"/>
            </p:cNvSpPr>
            <p:nvPr/>
          </p:nvSpPr>
          <p:spPr bwMode="auto">
            <a:xfrm>
              <a:off x="5155" y="2440"/>
              <a:ext cx="66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7" name="Oval 107"/>
            <p:cNvSpPr>
              <a:spLocks noChangeArrowheads="1"/>
            </p:cNvSpPr>
            <p:nvPr/>
          </p:nvSpPr>
          <p:spPr bwMode="auto">
            <a:xfrm>
              <a:off x="5342" y="2040"/>
              <a:ext cx="83" cy="8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8" name="Oval 108"/>
            <p:cNvSpPr>
              <a:spLocks noChangeArrowheads="1"/>
            </p:cNvSpPr>
            <p:nvPr/>
          </p:nvSpPr>
          <p:spPr bwMode="auto">
            <a:xfrm>
              <a:off x="4196" y="2078"/>
              <a:ext cx="47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9" name="Oval 109"/>
            <p:cNvSpPr>
              <a:spLocks noChangeArrowheads="1"/>
            </p:cNvSpPr>
            <p:nvPr/>
          </p:nvSpPr>
          <p:spPr bwMode="auto">
            <a:xfrm>
              <a:off x="4293" y="3454"/>
              <a:ext cx="76" cy="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0" name="Oval 110"/>
            <p:cNvSpPr>
              <a:spLocks noChangeArrowheads="1"/>
            </p:cNvSpPr>
            <p:nvPr/>
          </p:nvSpPr>
          <p:spPr bwMode="auto">
            <a:xfrm>
              <a:off x="4482" y="3274"/>
              <a:ext cx="74" cy="7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1" name="Oval 111"/>
            <p:cNvSpPr>
              <a:spLocks noChangeArrowheads="1"/>
            </p:cNvSpPr>
            <p:nvPr/>
          </p:nvSpPr>
          <p:spPr bwMode="auto">
            <a:xfrm>
              <a:off x="4693" y="2971"/>
              <a:ext cx="62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2" name="Oval 112"/>
            <p:cNvSpPr>
              <a:spLocks noChangeArrowheads="1"/>
            </p:cNvSpPr>
            <p:nvPr/>
          </p:nvSpPr>
          <p:spPr bwMode="auto">
            <a:xfrm>
              <a:off x="5039" y="2954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3" name="Oval 113"/>
            <p:cNvSpPr>
              <a:spLocks noChangeArrowheads="1"/>
            </p:cNvSpPr>
            <p:nvPr/>
          </p:nvSpPr>
          <p:spPr bwMode="auto">
            <a:xfrm>
              <a:off x="4025" y="3224"/>
              <a:ext cx="62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4" name="Oval 114"/>
            <p:cNvSpPr>
              <a:spLocks noChangeArrowheads="1"/>
            </p:cNvSpPr>
            <p:nvPr/>
          </p:nvSpPr>
          <p:spPr bwMode="auto">
            <a:xfrm>
              <a:off x="3381" y="1169"/>
              <a:ext cx="59" cy="5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5" name="Oval 115"/>
            <p:cNvSpPr>
              <a:spLocks noChangeArrowheads="1"/>
            </p:cNvSpPr>
            <p:nvPr/>
          </p:nvSpPr>
          <p:spPr bwMode="auto">
            <a:xfrm>
              <a:off x="2574" y="2073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6" name="Oval 116"/>
            <p:cNvSpPr>
              <a:spLocks noChangeArrowheads="1"/>
            </p:cNvSpPr>
            <p:nvPr/>
          </p:nvSpPr>
          <p:spPr bwMode="auto">
            <a:xfrm>
              <a:off x="2410" y="2459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7" name="Oval 117"/>
            <p:cNvSpPr>
              <a:spLocks noChangeArrowheads="1"/>
            </p:cNvSpPr>
            <p:nvPr/>
          </p:nvSpPr>
          <p:spPr bwMode="auto">
            <a:xfrm>
              <a:off x="2867" y="3174"/>
              <a:ext cx="79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8" name="Oval 118"/>
            <p:cNvSpPr>
              <a:spLocks noChangeArrowheads="1"/>
            </p:cNvSpPr>
            <p:nvPr/>
          </p:nvSpPr>
          <p:spPr bwMode="auto">
            <a:xfrm>
              <a:off x="2811" y="2862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9" name="Oval 119"/>
            <p:cNvSpPr>
              <a:spLocks noChangeArrowheads="1"/>
            </p:cNvSpPr>
            <p:nvPr/>
          </p:nvSpPr>
          <p:spPr bwMode="auto">
            <a:xfrm>
              <a:off x="2867" y="2791"/>
              <a:ext cx="95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0" name="Oval 120"/>
            <p:cNvSpPr>
              <a:spLocks noChangeArrowheads="1"/>
            </p:cNvSpPr>
            <p:nvPr/>
          </p:nvSpPr>
          <p:spPr bwMode="auto">
            <a:xfrm>
              <a:off x="2410" y="1635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1" name="Oval 121"/>
            <p:cNvSpPr>
              <a:spLocks noChangeArrowheads="1"/>
            </p:cNvSpPr>
            <p:nvPr/>
          </p:nvSpPr>
          <p:spPr bwMode="auto">
            <a:xfrm>
              <a:off x="3599" y="2270"/>
              <a:ext cx="45" cy="4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2" name="Oval 122"/>
            <p:cNvSpPr>
              <a:spLocks noChangeArrowheads="1"/>
            </p:cNvSpPr>
            <p:nvPr/>
          </p:nvSpPr>
          <p:spPr bwMode="auto">
            <a:xfrm>
              <a:off x="3462" y="2918"/>
              <a:ext cx="59" cy="6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3" name="Oval 123"/>
            <p:cNvSpPr>
              <a:spLocks noChangeArrowheads="1"/>
            </p:cNvSpPr>
            <p:nvPr/>
          </p:nvSpPr>
          <p:spPr bwMode="auto">
            <a:xfrm>
              <a:off x="3594" y="3449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4" name="Oval 124"/>
            <p:cNvSpPr>
              <a:spLocks noChangeArrowheads="1"/>
            </p:cNvSpPr>
            <p:nvPr/>
          </p:nvSpPr>
          <p:spPr bwMode="auto">
            <a:xfrm>
              <a:off x="3445" y="3399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5" name="Oval 125"/>
            <p:cNvSpPr>
              <a:spLocks noChangeArrowheads="1"/>
            </p:cNvSpPr>
            <p:nvPr/>
          </p:nvSpPr>
          <p:spPr bwMode="auto">
            <a:xfrm>
              <a:off x="2792" y="1270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6" name="Oval 126"/>
            <p:cNvSpPr>
              <a:spLocks noChangeArrowheads="1"/>
            </p:cNvSpPr>
            <p:nvPr/>
          </p:nvSpPr>
          <p:spPr bwMode="auto">
            <a:xfrm>
              <a:off x="2564" y="1756"/>
              <a:ext cx="95" cy="9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7" name="Oval 127"/>
            <p:cNvSpPr>
              <a:spLocks noChangeArrowheads="1"/>
            </p:cNvSpPr>
            <p:nvPr/>
          </p:nvSpPr>
          <p:spPr bwMode="auto">
            <a:xfrm>
              <a:off x="3107" y="1756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8" name="Oval 128"/>
            <p:cNvSpPr>
              <a:spLocks noChangeArrowheads="1"/>
            </p:cNvSpPr>
            <p:nvPr/>
          </p:nvSpPr>
          <p:spPr bwMode="auto">
            <a:xfrm>
              <a:off x="3263" y="2030"/>
              <a:ext cx="99" cy="1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9" name="Oval 129"/>
            <p:cNvSpPr>
              <a:spLocks noChangeArrowheads="1"/>
            </p:cNvSpPr>
            <p:nvPr/>
          </p:nvSpPr>
          <p:spPr bwMode="auto">
            <a:xfrm>
              <a:off x="3021" y="2412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0" name="Oval 130"/>
            <p:cNvSpPr>
              <a:spLocks noChangeArrowheads="1"/>
            </p:cNvSpPr>
            <p:nvPr/>
          </p:nvSpPr>
          <p:spPr bwMode="auto">
            <a:xfrm>
              <a:off x="3919" y="2828"/>
              <a:ext cx="102" cy="10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1" name="Oval 131"/>
            <p:cNvSpPr>
              <a:spLocks noChangeArrowheads="1"/>
            </p:cNvSpPr>
            <p:nvPr/>
          </p:nvSpPr>
          <p:spPr bwMode="auto">
            <a:xfrm>
              <a:off x="4163" y="2705"/>
              <a:ext cx="45" cy="4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2" name="Oval 132"/>
            <p:cNvSpPr>
              <a:spLocks noChangeArrowheads="1"/>
            </p:cNvSpPr>
            <p:nvPr/>
          </p:nvSpPr>
          <p:spPr bwMode="auto">
            <a:xfrm>
              <a:off x="4281" y="638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3" name="Freeform 133"/>
            <p:cNvSpPr/>
            <p:nvPr/>
          </p:nvSpPr>
          <p:spPr bwMode="auto">
            <a:xfrm>
              <a:off x="2893" y="641"/>
              <a:ext cx="744" cy="357"/>
            </a:xfrm>
            <a:custGeom>
              <a:avLst/>
              <a:gdLst>
                <a:gd name="T0" fmla="*/ 0 w 744"/>
                <a:gd name="T1" fmla="*/ 343 h 357"/>
                <a:gd name="T2" fmla="*/ 734 w 744"/>
                <a:gd name="T3" fmla="*/ 0 h 357"/>
                <a:gd name="T4" fmla="*/ 744 w 744"/>
                <a:gd name="T5" fmla="*/ 11 h 357"/>
                <a:gd name="T6" fmla="*/ 8 w 744"/>
                <a:gd name="T7" fmla="*/ 357 h 357"/>
                <a:gd name="T8" fmla="*/ 0 w 744"/>
                <a:gd name="T9" fmla="*/ 343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4" h="357">
                  <a:moveTo>
                    <a:pt x="0" y="343"/>
                  </a:moveTo>
                  <a:lnTo>
                    <a:pt x="734" y="0"/>
                  </a:lnTo>
                  <a:lnTo>
                    <a:pt x="744" y="11"/>
                  </a:lnTo>
                  <a:lnTo>
                    <a:pt x="8" y="357"/>
                  </a:lnTo>
                  <a:lnTo>
                    <a:pt x="0" y="3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4" name="Freeform 134"/>
            <p:cNvSpPr/>
            <p:nvPr/>
          </p:nvSpPr>
          <p:spPr bwMode="auto">
            <a:xfrm>
              <a:off x="3694" y="633"/>
              <a:ext cx="592" cy="50"/>
            </a:xfrm>
            <a:custGeom>
              <a:avLst/>
              <a:gdLst>
                <a:gd name="T0" fmla="*/ 0 w 592"/>
                <a:gd name="T1" fmla="*/ 0 h 50"/>
                <a:gd name="T2" fmla="*/ 592 w 592"/>
                <a:gd name="T3" fmla="*/ 41 h 50"/>
                <a:gd name="T4" fmla="*/ 592 w 592"/>
                <a:gd name="T5" fmla="*/ 50 h 50"/>
                <a:gd name="T6" fmla="*/ 0 w 592"/>
                <a:gd name="T7" fmla="*/ 12 h 50"/>
                <a:gd name="T8" fmla="*/ 0 w 592"/>
                <a:gd name="T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50">
                  <a:moveTo>
                    <a:pt x="0" y="0"/>
                  </a:moveTo>
                  <a:lnTo>
                    <a:pt x="592" y="41"/>
                  </a:lnTo>
                  <a:lnTo>
                    <a:pt x="592" y="50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5" name="Freeform 135"/>
            <p:cNvSpPr/>
            <p:nvPr/>
          </p:nvSpPr>
          <p:spPr bwMode="auto">
            <a:xfrm>
              <a:off x="3694" y="641"/>
              <a:ext cx="713" cy="234"/>
            </a:xfrm>
            <a:custGeom>
              <a:avLst/>
              <a:gdLst>
                <a:gd name="T0" fmla="*/ 0 w 713"/>
                <a:gd name="T1" fmla="*/ 7 h 234"/>
                <a:gd name="T2" fmla="*/ 713 w 713"/>
                <a:gd name="T3" fmla="*/ 234 h 234"/>
                <a:gd name="T4" fmla="*/ 713 w 713"/>
                <a:gd name="T5" fmla="*/ 222 h 234"/>
                <a:gd name="T6" fmla="*/ 0 w 713"/>
                <a:gd name="T7" fmla="*/ 0 h 234"/>
                <a:gd name="T8" fmla="*/ 0 w 713"/>
                <a:gd name="T9" fmla="*/ 7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3" h="234">
                  <a:moveTo>
                    <a:pt x="0" y="7"/>
                  </a:moveTo>
                  <a:lnTo>
                    <a:pt x="713" y="234"/>
                  </a:lnTo>
                  <a:lnTo>
                    <a:pt x="713" y="222"/>
                  </a:lnTo>
                  <a:lnTo>
                    <a:pt x="0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6" name="Freeform 136"/>
            <p:cNvSpPr/>
            <p:nvPr/>
          </p:nvSpPr>
          <p:spPr bwMode="auto">
            <a:xfrm>
              <a:off x="4338" y="697"/>
              <a:ext cx="705" cy="464"/>
            </a:xfrm>
            <a:custGeom>
              <a:avLst/>
              <a:gdLst>
                <a:gd name="T0" fmla="*/ 0 w 705"/>
                <a:gd name="T1" fmla="*/ 15 h 464"/>
                <a:gd name="T2" fmla="*/ 701 w 705"/>
                <a:gd name="T3" fmla="*/ 464 h 464"/>
                <a:gd name="T4" fmla="*/ 705 w 705"/>
                <a:gd name="T5" fmla="*/ 457 h 464"/>
                <a:gd name="T6" fmla="*/ 7 w 705"/>
                <a:gd name="T7" fmla="*/ 0 h 464"/>
                <a:gd name="T8" fmla="*/ 0 w 705"/>
                <a:gd name="T9" fmla="*/ 15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5" h="464">
                  <a:moveTo>
                    <a:pt x="0" y="15"/>
                  </a:moveTo>
                  <a:lnTo>
                    <a:pt x="701" y="464"/>
                  </a:lnTo>
                  <a:lnTo>
                    <a:pt x="705" y="457"/>
                  </a:lnTo>
                  <a:lnTo>
                    <a:pt x="7" y="0"/>
                  </a:lnTo>
                  <a:lnTo>
                    <a:pt x="0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7" name="Freeform 137"/>
            <p:cNvSpPr/>
            <p:nvPr/>
          </p:nvSpPr>
          <p:spPr bwMode="auto">
            <a:xfrm>
              <a:off x="5086" y="2111"/>
              <a:ext cx="301" cy="850"/>
            </a:xfrm>
            <a:custGeom>
              <a:avLst/>
              <a:gdLst>
                <a:gd name="T0" fmla="*/ 301 w 301"/>
                <a:gd name="T1" fmla="*/ 0 h 850"/>
                <a:gd name="T2" fmla="*/ 12 w 301"/>
                <a:gd name="T3" fmla="*/ 850 h 850"/>
                <a:gd name="T4" fmla="*/ 0 w 301"/>
                <a:gd name="T5" fmla="*/ 850 h 850"/>
                <a:gd name="T6" fmla="*/ 289 w 301"/>
                <a:gd name="T7" fmla="*/ 0 h 850"/>
                <a:gd name="T8" fmla="*/ 301 w 301"/>
                <a:gd name="T9" fmla="*/ 0 h 8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1" h="850">
                  <a:moveTo>
                    <a:pt x="301" y="0"/>
                  </a:moveTo>
                  <a:lnTo>
                    <a:pt x="12" y="850"/>
                  </a:lnTo>
                  <a:lnTo>
                    <a:pt x="0" y="850"/>
                  </a:lnTo>
                  <a:lnTo>
                    <a:pt x="289" y="0"/>
                  </a:lnTo>
                  <a:lnTo>
                    <a:pt x="30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8" name="Freeform 138"/>
            <p:cNvSpPr/>
            <p:nvPr/>
          </p:nvSpPr>
          <p:spPr bwMode="auto">
            <a:xfrm>
              <a:off x="4359" y="3018"/>
              <a:ext cx="703" cy="469"/>
            </a:xfrm>
            <a:custGeom>
              <a:avLst/>
              <a:gdLst>
                <a:gd name="T0" fmla="*/ 0 w 703"/>
                <a:gd name="T1" fmla="*/ 469 h 469"/>
                <a:gd name="T2" fmla="*/ 703 w 703"/>
                <a:gd name="T3" fmla="*/ 5 h 469"/>
                <a:gd name="T4" fmla="*/ 692 w 703"/>
                <a:gd name="T5" fmla="*/ 0 h 469"/>
                <a:gd name="T6" fmla="*/ 0 w 703"/>
                <a:gd name="T7" fmla="*/ 459 h 469"/>
                <a:gd name="T8" fmla="*/ 0 w 703"/>
                <a:gd name="T9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3" h="469">
                  <a:moveTo>
                    <a:pt x="0" y="469"/>
                  </a:moveTo>
                  <a:lnTo>
                    <a:pt x="703" y="5"/>
                  </a:lnTo>
                  <a:lnTo>
                    <a:pt x="692" y="0"/>
                  </a:lnTo>
                  <a:lnTo>
                    <a:pt x="0" y="459"/>
                  </a:lnTo>
                  <a:lnTo>
                    <a:pt x="0" y="4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9" name="Freeform 139"/>
            <p:cNvSpPr/>
            <p:nvPr/>
          </p:nvSpPr>
          <p:spPr bwMode="auto">
            <a:xfrm>
              <a:off x="2929" y="3229"/>
              <a:ext cx="521" cy="213"/>
            </a:xfrm>
            <a:custGeom>
              <a:avLst/>
              <a:gdLst>
                <a:gd name="T0" fmla="*/ 0 w 521"/>
                <a:gd name="T1" fmla="*/ 11 h 213"/>
                <a:gd name="T2" fmla="*/ 521 w 521"/>
                <a:gd name="T3" fmla="*/ 213 h 213"/>
                <a:gd name="T4" fmla="*/ 521 w 521"/>
                <a:gd name="T5" fmla="*/ 196 h 213"/>
                <a:gd name="T6" fmla="*/ 7 w 521"/>
                <a:gd name="T7" fmla="*/ 0 h 213"/>
                <a:gd name="T8" fmla="*/ 0 w 521"/>
                <a:gd name="T9" fmla="*/ 11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213">
                  <a:moveTo>
                    <a:pt x="0" y="11"/>
                  </a:moveTo>
                  <a:lnTo>
                    <a:pt x="521" y="213"/>
                  </a:lnTo>
                  <a:lnTo>
                    <a:pt x="521" y="196"/>
                  </a:lnTo>
                  <a:lnTo>
                    <a:pt x="7" y="0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0" name="Freeform 140"/>
            <p:cNvSpPr/>
            <p:nvPr/>
          </p:nvSpPr>
          <p:spPr bwMode="auto">
            <a:xfrm>
              <a:off x="2460" y="2537"/>
              <a:ext cx="431" cy="658"/>
            </a:xfrm>
            <a:custGeom>
              <a:avLst/>
              <a:gdLst>
                <a:gd name="T0" fmla="*/ 0 w 431"/>
                <a:gd name="T1" fmla="*/ 0 h 658"/>
                <a:gd name="T2" fmla="*/ 419 w 431"/>
                <a:gd name="T3" fmla="*/ 658 h 658"/>
                <a:gd name="T4" fmla="*/ 431 w 431"/>
                <a:gd name="T5" fmla="*/ 651 h 658"/>
                <a:gd name="T6" fmla="*/ 12 w 431"/>
                <a:gd name="T7" fmla="*/ 0 h 658"/>
                <a:gd name="T8" fmla="*/ 0 w 431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1" h="658">
                  <a:moveTo>
                    <a:pt x="0" y="0"/>
                  </a:moveTo>
                  <a:lnTo>
                    <a:pt x="419" y="658"/>
                  </a:lnTo>
                  <a:lnTo>
                    <a:pt x="431" y="651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1" name="Rectangle 141"/>
            <p:cNvSpPr>
              <a:spLocks noChangeArrowheads="1"/>
            </p:cNvSpPr>
            <p:nvPr/>
          </p:nvSpPr>
          <p:spPr bwMode="auto">
            <a:xfrm>
              <a:off x="2446" y="1716"/>
              <a:ext cx="9" cy="76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2" name="Freeform 142"/>
            <p:cNvSpPr/>
            <p:nvPr/>
          </p:nvSpPr>
          <p:spPr bwMode="auto">
            <a:xfrm>
              <a:off x="2467" y="1026"/>
              <a:ext cx="393" cy="635"/>
            </a:xfrm>
            <a:custGeom>
              <a:avLst/>
              <a:gdLst>
                <a:gd name="T0" fmla="*/ 0 w 393"/>
                <a:gd name="T1" fmla="*/ 623 h 635"/>
                <a:gd name="T2" fmla="*/ 381 w 393"/>
                <a:gd name="T3" fmla="*/ 0 h 635"/>
                <a:gd name="T4" fmla="*/ 393 w 393"/>
                <a:gd name="T5" fmla="*/ 0 h 635"/>
                <a:gd name="T6" fmla="*/ 12 w 393"/>
                <a:gd name="T7" fmla="*/ 635 h 635"/>
                <a:gd name="T8" fmla="*/ 0 w 393"/>
                <a:gd name="T9" fmla="*/ 623 h 6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3" h="635">
                  <a:moveTo>
                    <a:pt x="0" y="623"/>
                  </a:moveTo>
                  <a:lnTo>
                    <a:pt x="381" y="0"/>
                  </a:lnTo>
                  <a:lnTo>
                    <a:pt x="393" y="0"/>
                  </a:lnTo>
                  <a:lnTo>
                    <a:pt x="12" y="635"/>
                  </a:lnTo>
                  <a:lnTo>
                    <a:pt x="0" y="6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3" name="Freeform 143"/>
            <p:cNvSpPr/>
            <p:nvPr/>
          </p:nvSpPr>
          <p:spPr bwMode="auto">
            <a:xfrm>
              <a:off x="2616" y="1034"/>
              <a:ext cx="247" cy="741"/>
            </a:xfrm>
            <a:custGeom>
              <a:avLst/>
              <a:gdLst>
                <a:gd name="T0" fmla="*/ 235 w 247"/>
                <a:gd name="T1" fmla="*/ 0 h 741"/>
                <a:gd name="T2" fmla="*/ 0 w 247"/>
                <a:gd name="T3" fmla="*/ 734 h 741"/>
                <a:gd name="T4" fmla="*/ 17 w 247"/>
                <a:gd name="T5" fmla="*/ 741 h 741"/>
                <a:gd name="T6" fmla="*/ 247 w 247"/>
                <a:gd name="T7" fmla="*/ 0 h 741"/>
                <a:gd name="T8" fmla="*/ 235 w 247"/>
                <a:gd name="T9" fmla="*/ 0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741">
                  <a:moveTo>
                    <a:pt x="235" y="0"/>
                  </a:moveTo>
                  <a:lnTo>
                    <a:pt x="0" y="734"/>
                  </a:lnTo>
                  <a:lnTo>
                    <a:pt x="17" y="741"/>
                  </a:lnTo>
                  <a:lnTo>
                    <a:pt x="247" y="0"/>
                  </a:lnTo>
                  <a:lnTo>
                    <a:pt x="2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4" name="Freeform 144"/>
            <p:cNvSpPr/>
            <p:nvPr/>
          </p:nvSpPr>
          <p:spPr bwMode="auto">
            <a:xfrm>
              <a:off x="3429" y="659"/>
              <a:ext cx="222" cy="431"/>
            </a:xfrm>
            <a:custGeom>
              <a:avLst/>
              <a:gdLst>
                <a:gd name="T0" fmla="*/ 208 w 222"/>
                <a:gd name="T1" fmla="*/ 0 h 431"/>
                <a:gd name="T2" fmla="*/ 0 w 222"/>
                <a:gd name="T3" fmla="*/ 424 h 431"/>
                <a:gd name="T4" fmla="*/ 9 w 222"/>
                <a:gd name="T5" fmla="*/ 431 h 431"/>
                <a:gd name="T6" fmla="*/ 222 w 222"/>
                <a:gd name="T7" fmla="*/ 0 h 431"/>
                <a:gd name="T8" fmla="*/ 208 w 222"/>
                <a:gd name="T9" fmla="*/ 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2" h="431">
                  <a:moveTo>
                    <a:pt x="208" y="0"/>
                  </a:moveTo>
                  <a:lnTo>
                    <a:pt x="0" y="424"/>
                  </a:lnTo>
                  <a:lnTo>
                    <a:pt x="9" y="431"/>
                  </a:lnTo>
                  <a:lnTo>
                    <a:pt x="222" y="0"/>
                  </a:lnTo>
                  <a:lnTo>
                    <a:pt x="20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5" name="Freeform 145"/>
            <p:cNvSpPr/>
            <p:nvPr/>
          </p:nvSpPr>
          <p:spPr bwMode="auto">
            <a:xfrm>
              <a:off x="3455" y="882"/>
              <a:ext cx="961" cy="239"/>
            </a:xfrm>
            <a:custGeom>
              <a:avLst/>
              <a:gdLst>
                <a:gd name="T0" fmla="*/ 0 w 961"/>
                <a:gd name="T1" fmla="*/ 225 h 239"/>
                <a:gd name="T2" fmla="*/ 961 w 961"/>
                <a:gd name="T3" fmla="*/ 0 h 239"/>
                <a:gd name="T4" fmla="*/ 961 w 961"/>
                <a:gd name="T5" fmla="*/ 12 h 239"/>
                <a:gd name="T6" fmla="*/ 0 w 961"/>
                <a:gd name="T7" fmla="*/ 239 h 239"/>
                <a:gd name="T8" fmla="*/ 0 w 961"/>
                <a:gd name="T9" fmla="*/ 225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1" h="239">
                  <a:moveTo>
                    <a:pt x="0" y="225"/>
                  </a:moveTo>
                  <a:lnTo>
                    <a:pt x="961" y="0"/>
                  </a:lnTo>
                  <a:lnTo>
                    <a:pt x="961" y="12"/>
                  </a:lnTo>
                  <a:lnTo>
                    <a:pt x="0" y="239"/>
                  </a:lnTo>
                  <a:lnTo>
                    <a:pt x="0" y="2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6" name="Freeform 146"/>
            <p:cNvSpPr/>
            <p:nvPr/>
          </p:nvSpPr>
          <p:spPr bwMode="auto">
            <a:xfrm>
              <a:off x="3445" y="1131"/>
              <a:ext cx="838" cy="608"/>
            </a:xfrm>
            <a:custGeom>
              <a:avLst/>
              <a:gdLst>
                <a:gd name="T0" fmla="*/ 0 w 838"/>
                <a:gd name="T1" fmla="*/ 0 h 608"/>
                <a:gd name="T2" fmla="*/ 838 w 838"/>
                <a:gd name="T3" fmla="*/ 594 h 608"/>
                <a:gd name="T4" fmla="*/ 829 w 838"/>
                <a:gd name="T5" fmla="*/ 608 h 608"/>
                <a:gd name="T6" fmla="*/ 0 w 838"/>
                <a:gd name="T7" fmla="*/ 16 h 608"/>
                <a:gd name="T8" fmla="*/ 0 w 838"/>
                <a:gd name="T9" fmla="*/ 0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8" h="608">
                  <a:moveTo>
                    <a:pt x="0" y="0"/>
                  </a:moveTo>
                  <a:lnTo>
                    <a:pt x="838" y="594"/>
                  </a:lnTo>
                  <a:lnTo>
                    <a:pt x="829" y="608"/>
                  </a:lnTo>
                  <a:lnTo>
                    <a:pt x="0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7" name="Freeform 147"/>
            <p:cNvSpPr/>
            <p:nvPr/>
          </p:nvSpPr>
          <p:spPr bwMode="auto">
            <a:xfrm>
              <a:off x="2455" y="1839"/>
              <a:ext cx="159" cy="637"/>
            </a:xfrm>
            <a:custGeom>
              <a:avLst/>
              <a:gdLst>
                <a:gd name="T0" fmla="*/ 147 w 159"/>
                <a:gd name="T1" fmla="*/ 0 h 637"/>
                <a:gd name="T2" fmla="*/ 0 w 159"/>
                <a:gd name="T3" fmla="*/ 637 h 637"/>
                <a:gd name="T4" fmla="*/ 17 w 159"/>
                <a:gd name="T5" fmla="*/ 637 h 637"/>
                <a:gd name="T6" fmla="*/ 159 w 159"/>
                <a:gd name="T7" fmla="*/ 0 h 637"/>
                <a:gd name="T8" fmla="*/ 147 w 159"/>
                <a:gd name="T9" fmla="*/ 0 h 6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637">
                  <a:moveTo>
                    <a:pt x="147" y="0"/>
                  </a:moveTo>
                  <a:lnTo>
                    <a:pt x="0" y="637"/>
                  </a:lnTo>
                  <a:lnTo>
                    <a:pt x="17" y="637"/>
                  </a:lnTo>
                  <a:lnTo>
                    <a:pt x="159" y="0"/>
                  </a:lnTo>
                  <a:lnTo>
                    <a:pt x="14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8" name="Freeform 148"/>
            <p:cNvSpPr/>
            <p:nvPr/>
          </p:nvSpPr>
          <p:spPr bwMode="auto">
            <a:xfrm>
              <a:off x="4326" y="700"/>
              <a:ext cx="107" cy="147"/>
            </a:xfrm>
            <a:custGeom>
              <a:avLst/>
              <a:gdLst>
                <a:gd name="T0" fmla="*/ 0 w 107"/>
                <a:gd name="T1" fmla="*/ 12 h 147"/>
                <a:gd name="T2" fmla="*/ 90 w 107"/>
                <a:gd name="T3" fmla="*/ 147 h 147"/>
                <a:gd name="T4" fmla="*/ 107 w 107"/>
                <a:gd name="T5" fmla="*/ 147 h 147"/>
                <a:gd name="T6" fmla="*/ 12 w 107"/>
                <a:gd name="T7" fmla="*/ 0 h 147"/>
                <a:gd name="T8" fmla="*/ 0 w 107"/>
                <a:gd name="T9" fmla="*/ 12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" h="147">
                  <a:moveTo>
                    <a:pt x="0" y="12"/>
                  </a:moveTo>
                  <a:lnTo>
                    <a:pt x="90" y="147"/>
                  </a:lnTo>
                  <a:lnTo>
                    <a:pt x="107" y="147"/>
                  </a:lnTo>
                  <a:lnTo>
                    <a:pt x="12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9" name="Freeform 149"/>
            <p:cNvSpPr/>
            <p:nvPr/>
          </p:nvSpPr>
          <p:spPr bwMode="auto">
            <a:xfrm>
              <a:off x="4475" y="882"/>
              <a:ext cx="564" cy="279"/>
            </a:xfrm>
            <a:custGeom>
              <a:avLst/>
              <a:gdLst>
                <a:gd name="T0" fmla="*/ 0 w 564"/>
                <a:gd name="T1" fmla="*/ 17 h 279"/>
                <a:gd name="T2" fmla="*/ 564 w 564"/>
                <a:gd name="T3" fmla="*/ 279 h 279"/>
                <a:gd name="T4" fmla="*/ 564 w 564"/>
                <a:gd name="T5" fmla="*/ 268 h 279"/>
                <a:gd name="T6" fmla="*/ 0 w 564"/>
                <a:gd name="T7" fmla="*/ 0 h 279"/>
                <a:gd name="T8" fmla="*/ 0 w 564"/>
                <a:gd name="T9" fmla="*/ 17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4" h="279">
                  <a:moveTo>
                    <a:pt x="0" y="17"/>
                  </a:moveTo>
                  <a:lnTo>
                    <a:pt x="564" y="279"/>
                  </a:lnTo>
                  <a:lnTo>
                    <a:pt x="564" y="268"/>
                  </a:lnTo>
                  <a:lnTo>
                    <a:pt x="0" y="0"/>
                  </a:lnTo>
                  <a:lnTo>
                    <a:pt x="0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0" name="Freeform 150"/>
            <p:cNvSpPr/>
            <p:nvPr/>
          </p:nvSpPr>
          <p:spPr bwMode="auto">
            <a:xfrm>
              <a:off x="4461" y="899"/>
              <a:ext cx="592" cy="658"/>
            </a:xfrm>
            <a:custGeom>
              <a:avLst/>
              <a:gdLst>
                <a:gd name="T0" fmla="*/ 0 w 592"/>
                <a:gd name="T1" fmla="*/ 7 h 658"/>
                <a:gd name="T2" fmla="*/ 582 w 592"/>
                <a:gd name="T3" fmla="*/ 658 h 658"/>
                <a:gd name="T4" fmla="*/ 592 w 592"/>
                <a:gd name="T5" fmla="*/ 648 h 658"/>
                <a:gd name="T6" fmla="*/ 14 w 592"/>
                <a:gd name="T7" fmla="*/ 0 h 658"/>
                <a:gd name="T8" fmla="*/ 0 w 592"/>
                <a:gd name="T9" fmla="*/ 7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658">
                  <a:moveTo>
                    <a:pt x="0" y="7"/>
                  </a:moveTo>
                  <a:lnTo>
                    <a:pt x="582" y="658"/>
                  </a:lnTo>
                  <a:lnTo>
                    <a:pt x="592" y="648"/>
                  </a:lnTo>
                  <a:lnTo>
                    <a:pt x="14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1" name="Freeform 151"/>
            <p:cNvSpPr/>
            <p:nvPr/>
          </p:nvSpPr>
          <p:spPr bwMode="auto">
            <a:xfrm>
              <a:off x="4324" y="913"/>
              <a:ext cx="123" cy="795"/>
            </a:xfrm>
            <a:custGeom>
              <a:avLst/>
              <a:gdLst>
                <a:gd name="T0" fmla="*/ 111 w 123"/>
                <a:gd name="T1" fmla="*/ 0 h 795"/>
                <a:gd name="T2" fmla="*/ 0 w 123"/>
                <a:gd name="T3" fmla="*/ 795 h 795"/>
                <a:gd name="T4" fmla="*/ 16 w 123"/>
                <a:gd name="T5" fmla="*/ 795 h 795"/>
                <a:gd name="T6" fmla="*/ 123 w 123"/>
                <a:gd name="T7" fmla="*/ 0 h 795"/>
                <a:gd name="T8" fmla="*/ 111 w 123"/>
                <a:gd name="T9" fmla="*/ 0 h 7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795">
                  <a:moveTo>
                    <a:pt x="111" y="0"/>
                  </a:moveTo>
                  <a:lnTo>
                    <a:pt x="0" y="795"/>
                  </a:lnTo>
                  <a:lnTo>
                    <a:pt x="16" y="795"/>
                  </a:lnTo>
                  <a:lnTo>
                    <a:pt x="123" y="0"/>
                  </a:lnTo>
                  <a:lnTo>
                    <a:pt x="11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2" name="Freeform 152"/>
            <p:cNvSpPr/>
            <p:nvPr/>
          </p:nvSpPr>
          <p:spPr bwMode="auto">
            <a:xfrm>
              <a:off x="4345" y="1796"/>
              <a:ext cx="424" cy="485"/>
            </a:xfrm>
            <a:custGeom>
              <a:avLst/>
              <a:gdLst>
                <a:gd name="T0" fmla="*/ 0 w 424"/>
                <a:gd name="T1" fmla="*/ 5 h 485"/>
                <a:gd name="T2" fmla="*/ 410 w 424"/>
                <a:gd name="T3" fmla="*/ 485 h 485"/>
                <a:gd name="T4" fmla="*/ 424 w 424"/>
                <a:gd name="T5" fmla="*/ 478 h 485"/>
                <a:gd name="T6" fmla="*/ 14 w 424"/>
                <a:gd name="T7" fmla="*/ 0 h 485"/>
                <a:gd name="T8" fmla="*/ 0 w 424"/>
                <a:gd name="T9" fmla="*/ 5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4" h="485">
                  <a:moveTo>
                    <a:pt x="0" y="5"/>
                  </a:moveTo>
                  <a:lnTo>
                    <a:pt x="410" y="485"/>
                  </a:lnTo>
                  <a:lnTo>
                    <a:pt x="424" y="478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3" name="Freeform 153"/>
            <p:cNvSpPr/>
            <p:nvPr/>
          </p:nvSpPr>
          <p:spPr bwMode="auto">
            <a:xfrm>
              <a:off x="2477" y="2518"/>
              <a:ext cx="414" cy="308"/>
            </a:xfrm>
            <a:custGeom>
              <a:avLst/>
              <a:gdLst>
                <a:gd name="T0" fmla="*/ 0 w 414"/>
                <a:gd name="T1" fmla="*/ 7 h 308"/>
                <a:gd name="T2" fmla="*/ 402 w 414"/>
                <a:gd name="T3" fmla="*/ 308 h 308"/>
                <a:gd name="T4" fmla="*/ 414 w 414"/>
                <a:gd name="T5" fmla="*/ 299 h 308"/>
                <a:gd name="T6" fmla="*/ 9 w 414"/>
                <a:gd name="T7" fmla="*/ 0 h 308"/>
                <a:gd name="T8" fmla="*/ 0 w 414"/>
                <a:gd name="T9" fmla="*/ 7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4" h="308">
                  <a:moveTo>
                    <a:pt x="0" y="7"/>
                  </a:moveTo>
                  <a:lnTo>
                    <a:pt x="402" y="308"/>
                  </a:lnTo>
                  <a:lnTo>
                    <a:pt x="414" y="299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4" name="Freeform 154"/>
            <p:cNvSpPr/>
            <p:nvPr/>
          </p:nvSpPr>
          <p:spPr bwMode="auto">
            <a:xfrm>
              <a:off x="4994" y="1621"/>
              <a:ext cx="80" cy="885"/>
            </a:xfrm>
            <a:custGeom>
              <a:avLst/>
              <a:gdLst>
                <a:gd name="T0" fmla="*/ 73 w 80"/>
                <a:gd name="T1" fmla="*/ 0 h 885"/>
                <a:gd name="T2" fmla="*/ 0 w 80"/>
                <a:gd name="T3" fmla="*/ 885 h 885"/>
                <a:gd name="T4" fmla="*/ 9 w 80"/>
                <a:gd name="T5" fmla="*/ 885 h 885"/>
                <a:gd name="T6" fmla="*/ 80 w 80"/>
                <a:gd name="T7" fmla="*/ 0 h 885"/>
                <a:gd name="T8" fmla="*/ 73 w 80"/>
                <a:gd name="T9" fmla="*/ 0 h 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885">
                  <a:moveTo>
                    <a:pt x="73" y="0"/>
                  </a:moveTo>
                  <a:lnTo>
                    <a:pt x="0" y="885"/>
                  </a:lnTo>
                  <a:lnTo>
                    <a:pt x="9" y="885"/>
                  </a:lnTo>
                  <a:lnTo>
                    <a:pt x="80" y="0"/>
                  </a:lnTo>
                  <a:lnTo>
                    <a:pt x="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5" name="Freeform 155"/>
            <p:cNvSpPr/>
            <p:nvPr/>
          </p:nvSpPr>
          <p:spPr bwMode="auto">
            <a:xfrm>
              <a:off x="5022" y="2104"/>
              <a:ext cx="355" cy="412"/>
            </a:xfrm>
            <a:custGeom>
              <a:avLst/>
              <a:gdLst>
                <a:gd name="T0" fmla="*/ 0 w 355"/>
                <a:gd name="T1" fmla="*/ 405 h 412"/>
                <a:gd name="T2" fmla="*/ 344 w 355"/>
                <a:gd name="T3" fmla="*/ 0 h 412"/>
                <a:gd name="T4" fmla="*/ 355 w 355"/>
                <a:gd name="T5" fmla="*/ 7 h 412"/>
                <a:gd name="T6" fmla="*/ 10 w 355"/>
                <a:gd name="T7" fmla="*/ 412 h 412"/>
                <a:gd name="T8" fmla="*/ 0 w 355"/>
                <a:gd name="T9" fmla="*/ 405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5" h="412">
                  <a:moveTo>
                    <a:pt x="0" y="405"/>
                  </a:moveTo>
                  <a:lnTo>
                    <a:pt x="344" y="0"/>
                  </a:lnTo>
                  <a:lnTo>
                    <a:pt x="355" y="7"/>
                  </a:lnTo>
                  <a:lnTo>
                    <a:pt x="10" y="412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6" name="Freeform 156"/>
            <p:cNvSpPr/>
            <p:nvPr/>
          </p:nvSpPr>
          <p:spPr bwMode="auto">
            <a:xfrm>
              <a:off x="4788" y="2310"/>
              <a:ext cx="184" cy="213"/>
            </a:xfrm>
            <a:custGeom>
              <a:avLst/>
              <a:gdLst>
                <a:gd name="T0" fmla="*/ 0 w 184"/>
                <a:gd name="T1" fmla="*/ 7 h 213"/>
                <a:gd name="T2" fmla="*/ 177 w 184"/>
                <a:gd name="T3" fmla="*/ 213 h 213"/>
                <a:gd name="T4" fmla="*/ 184 w 184"/>
                <a:gd name="T5" fmla="*/ 201 h 213"/>
                <a:gd name="T6" fmla="*/ 12 w 184"/>
                <a:gd name="T7" fmla="*/ 0 h 213"/>
                <a:gd name="T8" fmla="*/ 0 w 184"/>
                <a:gd name="T9" fmla="*/ 7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4" h="213">
                  <a:moveTo>
                    <a:pt x="0" y="7"/>
                  </a:moveTo>
                  <a:lnTo>
                    <a:pt x="177" y="213"/>
                  </a:lnTo>
                  <a:lnTo>
                    <a:pt x="184" y="201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7" name="Freeform 157"/>
            <p:cNvSpPr/>
            <p:nvPr/>
          </p:nvSpPr>
          <p:spPr bwMode="auto">
            <a:xfrm>
              <a:off x="4729" y="2575"/>
              <a:ext cx="253" cy="414"/>
            </a:xfrm>
            <a:custGeom>
              <a:avLst/>
              <a:gdLst>
                <a:gd name="T0" fmla="*/ 246 w 253"/>
                <a:gd name="T1" fmla="*/ 0 h 414"/>
                <a:gd name="T2" fmla="*/ 0 w 253"/>
                <a:gd name="T3" fmla="*/ 398 h 414"/>
                <a:gd name="T4" fmla="*/ 0 w 253"/>
                <a:gd name="T5" fmla="*/ 414 h 414"/>
                <a:gd name="T6" fmla="*/ 253 w 253"/>
                <a:gd name="T7" fmla="*/ 10 h 414"/>
                <a:gd name="T8" fmla="*/ 246 w 253"/>
                <a:gd name="T9" fmla="*/ 0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3" h="414">
                  <a:moveTo>
                    <a:pt x="246" y="0"/>
                  </a:moveTo>
                  <a:lnTo>
                    <a:pt x="0" y="398"/>
                  </a:lnTo>
                  <a:lnTo>
                    <a:pt x="0" y="414"/>
                  </a:lnTo>
                  <a:lnTo>
                    <a:pt x="253" y="10"/>
                  </a:lnTo>
                  <a:lnTo>
                    <a:pt x="24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8" name="Freeform 158"/>
            <p:cNvSpPr/>
            <p:nvPr/>
          </p:nvSpPr>
          <p:spPr bwMode="auto">
            <a:xfrm>
              <a:off x="4018" y="2554"/>
              <a:ext cx="943" cy="324"/>
            </a:xfrm>
            <a:custGeom>
              <a:avLst/>
              <a:gdLst>
                <a:gd name="T0" fmla="*/ 0 w 943"/>
                <a:gd name="T1" fmla="*/ 312 h 324"/>
                <a:gd name="T2" fmla="*/ 943 w 943"/>
                <a:gd name="T3" fmla="*/ 0 h 324"/>
                <a:gd name="T4" fmla="*/ 943 w 943"/>
                <a:gd name="T5" fmla="*/ 14 h 324"/>
                <a:gd name="T6" fmla="*/ 0 w 943"/>
                <a:gd name="T7" fmla="*/ 324 h 324"/>
                <a:gd name="T8" fmla="*/ 0 w 943"/>
                <a:gd name="T9" fmla="*/ 312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3" h="324">
                  <a:moveTo>
                    <a:pt x="0" y="312"/>
                  </a:moveTo>
                  <a:lnTo>
                    <a:pt x="943" y="0"/>
                  </a:lnTo>
                  <a:lnTo>
                    <a:pt x="943" y="14"/>
                  </a:lnTo>
                  <a:lnTo>
                    <a:pt x="0" y="324"/>
                  </a:lnTo>
                  <a:lnTo>
                    <a:pt x="0" y="3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9" name="Freeform 159"/>
            <p:cNvSpPr/>
            <p:nvPr/>
          </p:nvSpPr>
          <p:spPr bwMode="auto">
            <a:xfrm>
              <a:off x="2938" y="2866"/>
              <a:ext cx="671" cy="607"/>
            </a:xfrm>
            <a:custGeom>
              <a:avLst/>
              <a:gdLst>
                <a:gd name="T0" fmla="*/ 0 w 671"/>
                <a:gd name="T1" fmla="*/ 7 h 607"/>
                <a:gd name="T2" fmla="*/ 661 w 671"/>
                <a:gd name="T3" fmla="*/ 607 h 607"/>
                <a:gd name="T4" fmla="*/ 671 w 671"/>
                <a:gd name="T5" fmla="*/ 607 h 607"/>
                <a:gd name="T6" fmla="*/ 12 w 671"/>
                <a:gd name="T7" fmla="*/ 0 h 607"/>
                <a:gd name="T8" fmla="*/ 0 w 671"/>
                <a:gd name="T9" fmla="*/ 7 h 6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1" h="607">
                  <a:moveTo>
                    <a:pt x="0" y="7"/>
                  </a:moveTo>
                  <a:lnTo>
                    <a:pt x="661" y="607"/>
                  </a:lnTo>
                  <a:lnTo>
                    <a:pt x="671" y="607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0" name="Freeform 160"/>
            <p:cNvSpPr/>
            <p:nvPr/>
          </p:nvSpPr>
          <p:spPr bwMode="auto">
            <a:xfrm>
              <a:off x="4546" y="3001"/>
              <a:ext cx="507" cy="299"/>
            </a:xfrm>
            <a:custGeom>
              <a:avLst/>
              <a:gdLst>
                <a:gd name="T0" fmla="*/ 0 w 507"/>
                <a:gd name="T1" fmla="*/ 292 h 299"/>
                <a:gd name="T2" fmla="*/ 500 w 507"/>
                <a:gd name="T3" fmla="*/ 0 h 299"/>
                <a:gd name="T4" fmla="*/ 507 w 507"/>
                <a:gd name="T5" fmla="*/ 12 h 299"/>
                <a:gd name="T6" fmla="*/ 5 w 507"/>
                <a:gd name="T7" fmla="*/ 299 h 299"/>
                <a:gd name="T8" fmla="*/ 0 w 507"/>
                <a:gd name="T9" fmla="*/ 292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99">
                  <a:moveTo>
                    <a:pt x="0" y="292"/>
                  </a:moveTo>
                  <a:lnTo>
                    <a:pt x="500" y="0"/>
                  </a:lnTo>
                  <a:lnTo>
                    <a:pt x="507" y="12"/>
                  </a:lnTo>
                  <a:lnTo>
                    <a:pt x="5" y="299"/>
                  </a:lnTo>
                  <a:lnTo>
                    <a:pt x="0" y="2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1" name="Freeform 161"/>
            <p:cNvSpPr/>
            <p:nvPr/>
          </p:nvSpPr>
          <p:spPr bwMode="auto">
            <a:xfrm>
              <a:off x="3658" y="3314"/>
              <a:ext cx="831" cy="187"/>
            </a:xfrm>
            <a:custGeom>
              <a:avLst/>
              <a:gdLst>
                <a:gd name="T0" fmla="*/ 0 w 831"/>
                <a:gd name="T1" fmla="*/ 173 h 187"/>
                <a:gd name="T2" fmla="*/ 831 w 831"/>
                <a:gd name="T3" fmla="*/ 0 h 187"/>
                <a:gd name="T4" fmla="*/ 831 w 831"/>
                <a:gd name="T5" fmla="*/ 12 h 187"/>
                <a:gd name="T6" fmla="*/ 10 w 831"/>
                <a:gd name="T7" fmla="*/ 187 h 187"/>
                <a:gd name="T8" fmla="*/ 0 w 831"/>
                <a:gd name="T9" fmla="*/ 173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1" h="187">
                  <a:moveTo>
                    <a:pt x="0" y="173"/>
                  </a:moveTo>
                  <a:lnTo>
                    <a:pt x="831" y="0"/>
                  </a:lnTo>
                  <a:lnTo>
                    <a:pt x="831" y="12"/>
                  </a:lnTo>
                  <a:lnTo>
                    <a:pt x="10" y="187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2" name="Oval 162"/>
            <p:cNvSpPr>
              <a:spLocks noChangeArrowheads="1"/>
            </p:cNvSpPr>
            <p:nvPr/>
          </p:nvSpPr>
          <p:spPr bwMode="auto">
            <a:xfrm>
              <a:off x="5107" y="1699"/>
              <a:ext cx="67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3" name="Freeform 163"/>
            <p:cNvSpPr/>
            <p:nvPr/>
          </p:nvSpPr>
          <p:spPr bwMode="auto">
            <a:xfrm>
              <a:off x="2640" y="1140"/>
              <a:ext cx="746" cy="644"/>
            </a:xfrm>
            <a:custGeom>
              <a:avLst/>
              <a:gdLst>
                <a:gd name="T0" fmla="*/ 0 w 746"/>
                <a:gd name="T1" fmla="*/ 635 h 644"/>
                <a:gd name="T2" fmla="*/ 739 w 746"/>
                <a:gd name="T3" fmla="*/ 0 h 644"/>
                <a:gd name="T4" fmla="*/ 746 w 746"/>
                <a:gd name="T5" fmla="*/ 10 h 644"/>
                <a:gd name="T6" fmla="*/ 12 w 746"/>
                <a:gd name="T7" fmla="*/ 644 h 644"/>
                <a:gd name="T8" fmla="*/ 0 w 746"/>
                <a:gd name="T9" fmla="*/ 635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6" h="644">
                  <a:moveTo>
                    <a:pt x="0" y="635"/>
                  </a:moveTo>
                  <a:lnTo>
                    <a:pt x="739" y="0"/>
                  </a:lnTo>
                  <a:lnTo>
                    <a:pt x="746" y="10"/>
                  </a:lnTo>
                  <a:lnTo>
                    <a:pt x="12" y="644"/>
                  </a:lnTo>
                  <a:lnTo>
                    <a:pt x="0" y="6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4" name="Freeform 164"/>
            <p:cNvSpPr/>
            <p:nvPr/>
          </p:nvSpPr>
          <p:spPr bwMode="auto">
            <a:xfrm>
              <a:off x="2612" y="1839"/>
              <a:ext cx="298" cy="966"/>
            </a:xfrm>
            <a:custGeom>
              <a:avLst/>
              <a:gdLst>
                <a:gd name="T0" fmla="*/ 0 w 298"/>
                <a:gd name="T1" fmla="*/ 7 h 966"/>
                <a:gd name="T2" fmla="*/ 286 w 298"/>
                <a:gd name="T3" fmla="*/ 966 h 966"/>
                <a:gd name="T4" fmla="*/ 298 w 298"/>
                <a:gd name="T5" fmla="*/ 959 h 966"/>
                <a:gd name="T6" fmla="*/ 11 w 298"/>
                <a:gd name="T7" fmla="*/ 0 h 966"/>
                <a:gd name="T8" fmla="*/ 0 w 298"/>
                <a:gd name="T9" fmla="*/ 7 h 9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966">
                  <a:moveTo>
                    <a:pt x="0" y="7"/>
                  </a:moveTo>
                  <a:lnTo>
                    <a:pt x="286" y="966"/>
                  </a:lnTo>
                  <a:lnTo>
                    <a:pt x="298" y="959"/>
                  </a:lnTo>
                  <a:lnTo>
                    <a:pt x="11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5" name="Freeform 165"/>
            <p:cNvSpPr/>
            <p:nvPr/>
          </p:nvSpPr>
          <p:spPr bwMode="auto">
            <a:xfrm>
              <a:off x="3983" y="2116"/>
              <a:ext cx="232" cy="720"/>
            </a:xfrm>
            <a:custGeom>
              <a:avLst/>
              <a:gdLst>
                <a:gd name="T0" fmla="*/ 222 w 232"/>
                <a:gd name="T1" fmla="*/ 0 h 720"/>
                <a:gd name="T2" fmla="*/ 0 w 232"/>
                <a:gd name="T3" fmla="*/ 720 h 720"/>
                <a:gd name="T4" fmla="*/ 12 w 232"/>
                <a:gd name="T5" fmla="*/ 720 h 720"/>
                <a:gd name="T6" fmla="*/ 232 w 232"/>
                <a:gd name="T7" fmla="*/ 7 h 720"/>
                <a:gd name="T8" fmla="*/ 222 w 232"/>
                <a:gd name="T9" fmla="*/ 0 h 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2" h="720">
                  <a:moveTo>
                    <a:pt x="222" y="0"/>
                  </a:moveTo>
                  <a:lnTo>
                    <a:pt x="0" y="720"/>
                  </a:lnTo>
                  <a:lnTo>
                    <a:pt x="12" y="720"/>
                  </a:lnTo>
                  <a:lnTo>
                    <a:pt x="232" y="7"/>
                  </a:lnTo>
                  <a:lnTo>
                    <a:pt x="22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6" name="Freeform 166"/>
            <p:cNvSpPr/>
            <p:nvPr/>
          </p:nvSpPr>
          <p:spPr bwMode="auto">
            <a:xfrm>
              <a:off x="2896" y="1003"/>
              <a:ext cx="478" cy="118"/>
            </a:xfrm>
            <a:custGeom>
              <a:avLst/>
              <a:gdLst>
                <a:gd name="T0" fmla="*/ 0 w 478"/>
                <a:gd name="T1" fmla="*/ 14 h 118"/>
                <a:gd name="T2" fmla="*/ 478 w 478"/>
                <a:gd name="T3" fmla="*/ 118 h 118"/>
                <a:gd name="T4" fmla="*/ 478 w 478"/>
                <a:gd name="T5" fmla="*/ 104 h 118"/>
                <a:gd name="T6" fmla="*/ 7 w 478"/>
                <a:gd name="T7" fmla="*/ 0 h 118"/>
                <a:gd name="T8" fmla="*/ 0 w 478"/>
                <a:gd name="T9" fmla="*/ 14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118">
                  <a:moveTo>
                    <a:pt x="0" y="14"/>
                  </a:moveTo>
                  <a:lnTo>
                    <a:pt x="478" y="118"/>
                  </a:lnTo>
                  <a:lnTo>
                    <a:pt x="478" y="104"/>
                  </a:lnTo>
                  <a:lnTo>
                    <a:pt x="7" y="0"/>
                  </a:lnTo>
                  <a:lnTo>
                    <a:pt x="0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7" name="Freeform 167"/>
            <p:cNvSpPr/>
            <p:nvPr/>
          </p:nvSpPr>
          <p:spPr bwMode="auto">
            <a:xfrm>
              <a:off x="4366" y="1592"/>
              <a:ext cx="689" cy="164"/>
            </a:xfrm>
            <a:custGeom>
              <a:avLst/>
              <a:gdLst>
                <a:gd name="T0" fmla="*/ 0 w 689"/>
                <a:gd name="T1" fmla="*/ 152 h 164"/>
                <a:gd name="T2" fmla="*/ 682 w 689"/>
                <a:gd name="T3" fmla="*/ 0 h 164"/>
                <a:gd name="T4" fmla="*/ 689 w 689"/>
                <a:gd name="T5" fmla="*/ 12 h 164"/>
                <a:gd name="T6" fmla="*/ 0 w 689"/>
                <a:gd name="T7" fmla="*/ 164 h 164"/>
                <a:gd name="T8" fmla="*/ 0 w 689"/>
                <a:gd name="T9" fmla="*/ 152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164">
                  <a:moveTo>
                    <a:pt x="0" y="152"/>
                  </a:moveTo>
                  <a:lnTo>
                    <a:pt x="682" y="0"/>
                  </a:lnTo>
                  <a:lnTo>
                    <a:pt x="689" y="12"/>
                  </a:lnTo>
                  <a:lnTo>
                    <a:pt x="0" y="164"/>
                  </a:lnTo>
                  <a:lnTo>
                    <a:pt x="0" y="1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8" name="Freeform 168"/>
            <p:cNvSpPr/>
            <p:nvPr/>
          </p:nvSpPr>
          <p:spPr bwMode="auto">
            <a:xfrm>
              <a:off x="3995" y="2899"/>
              <a:ext cx="499" cy="396"/>
            </a:xfrm>
            <a:custGeom>
              <a:avLst/>
              <a:gdLst>
                <a:gd name="T0" fmla="*/ 0 w 499"/>
                <a:gd name="T1" fmla="*/ 5 h 396"/>
                <a:gd name="T2" fmla="*/ 499 w 499"/>
                <a:gd name="T3" fmla="*/ 396 h 396"/>
                <a:gd name="T4" fmla="*/ 499 w 499"/>
                <a:gd name="T5" fmla="*/ 384 h 396"/>
                <a:gd name="T6" fmla="*/ 14 w 499"/>
                <a:gd name="T7" fmla="*/ 0 h 396"/>
                <a:gd name="T8" fmla="*/ 0 w 499"/>
                <a:gd name="T9" fmla="*/ 5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9" h="396">
                  <a:moveTo>
                    <a:pt x="0" y="5"/>
                  </a:moveTo>
                  <a:lnTo>
                    <a:pt x="499" y="396"/>
                  </a:lnTo>
                  <a:lnTo>
                    <a:pt x="499" y="384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9" name="Freeform 169"/>
            <p:cNvSpPr/>
            <p:nvPr/>
          </p:nvSpPr>
          <p:spPr bwMode="auto">
            <a:xfrm>
              <a:off x="3651" y="2918"/>
              <a:ext cx="306" cy="547"/>
            </a:xfrm>
            <a:custGeom>
              <a:avLst/>
              <a:gdLst>
                <a:gd name="T0" fmla="*/ 0 w 306"/>
                <a:gd name="T1" fmla="*/ 540 h 547"/>
                <a:gd name="T2" fmla="*/ 294 w 306"/>
                <a:gd name="T3" fmla="*/ 0 h 547"/>
                <a:gd name="T4" fmla="*/ 306 w 306"/>
                <a:gd name="T5" fmla="*/ 0 h 547"/>
                <a:gd name="T6" fmla="*/ 10 w 306"/>
                <a:gd name="T7" fmla="*/ 547 h 547"/>
                <a:gd name="T8" fmla="*/ 0 w 306"/>
                <a:gd name="T9" fmla="*/ 540 h 5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6" h="547">
                  <a:moveTo>
                    <a:pt x="0" y="540"/>
                  </a:moveTo>
                  <a:lnTo>
                    <a:pt x="294" y="0"/>
                  </a:lnTo>
                  <a:lnTo>
                    <a:pt x="306" y="0"/>
                  </a:lnTo>
                  <a:lnTo>
                    <a:pt x="10" y="547"/>
                  </a:lnTo>
                  <a:lnTo>
                    <a:pt x="0" y="5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0" name="Rectangle 170"/>
            <p:cNvSpPr>
              <a:spLocks noChangeArrowheads="1"/>
            </p:cNvSpPr>
            <p:nvPr/>
          </p:nvSpPr>
          <p:spPr bwMode="auto">
            <a:xfrm>
              <a:off x="2910" y="2881"/>
              <a:ext cx="9" cy="30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1" name="Freeform 171"/>
            <p:cNvSpPr/>
            <p:nvPr/>
          </p:nvSpPr>
          <p:spPr bwMode="auto">
            <a:xfrm>
              <a:off x="3334" y="2109"/>
              <a:ext cx="611" cy="741"/>
            </a:xfrm>
            <a:custGeom>
              <a:avLst/>
              <a:gdLst>
                <a:gd name="T0" fmla="*/ 0 w 611"/>
                <a:gd name="T1" fmla="*/ 7 h 741"/>
                <a:gd name="T2" fmla="*/ 599 w 611"/>
                <a:gd name="T3" fmla="*/ 741 h 741"/>
                <a:gd name="T4" fmla="*/ 611 w 611"/>
                <a:gd name="T5" fmla="*/ 736 h 741"/>
                <a:gd name="T6" fmla="*/ 12 w 611"/>
                <a:gd name="T7" fmla="*/ 0 h 741"/>
                <a:gd name="T8" fmla="*/ 0 w 611"/>
                <a:gd name="T9" fmla="*/ 7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741">
                  <a:moveTo>
                    <a:pt x="0" y="7"/>
                  </a:moveTo>
                  <a:lnTo>
                    <a:pt x="599" y="741"/>
                  </a:lnTo>
                  <a:lnTo>
                    <a:pt x="611" y="736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526" name="TextBox 76">
            <a:extLst>
              <a:ext uri="{FF2B5EF4-FFF2-40B4-BE49-F238E27FC236}">
                <a16:creationId xmlns:a16="http://schemas.microsoft.com/office/drawing/2014/main" id="{227D35C8-A03F-4E8D-8213-9F6DBD150A5D}"/>
              </a:ext>
            </a:extLst>
          </p:cNvPr>
          <p:cNvSpPr txBox="1"/>
          <p:nvPr/>
        </p:nvSpPr>
        <p:spPr>
          <a:xfrm>
            <a:off x="5490705" y="219018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数学模型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7" name="文本框 526">
            <a:extLst>
              <a:ext uri="{FF2B5EF4-FFF2-40B4-BE49-F238E27FC236}">
                <a16:creationId xmlns:a16="http://schemas.microsoft.com/office/drawing/2014/main" id="{65E94CA4-8264-494F-971E-C0C3C5A4DA32}"/>
              </a:ext>
            </a:extLst>
          </p:cNvPr>
          <p:cNvSpPr txBox="1"/>
          <p:nvPr/>
        </p:nvSpPr>
        <p:spPr>
          <a:xfrm>
            <a:off x="4498003" y="531991"/>
            <a:ext cx="3195994" cy="2819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前馈神经网络</a:t>
            </a:r>
            <a:endParaRPr lang="en-US" altLang="zh-CN" sz="105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28" name="组合 527">
            <a:extLst>
              <a:ext uri="{FF2B5EF4-FFF2-40B4-BE49-F238E27FC236}">
                <a16:creationId xmlns:a16="http://schemas.microsoft.com/office/drawing/2014/main" id="{FB66C0C8-264B-4A75-9494-B04C4B93D363}"/>
              </a:ext>
            </a:extLst>
          </p:cNvPr>
          <p:cNvGrpSpPr/>
          <p:nvPr/>
        </p:nvGrpSpPr>
        <p:grpSpPr>
          <a:xfrm>
            <a:off x="5855851" y="833240"/>
            <a:ext cx="480299" cy="105326"/>
            <a:chOff x="8818080" y="2020666"/>
            <a:chExt cx="636007" cy="0"/>
          </a:xfrm>
        </p:grpSpPr>
        <p:cxnSp>
          <p:nvCxnSpPr>
            <p:cNvPr id="530" name="直接连接符 529">
              <a:extLst>
                <a:ext uri="{FF2B5EF4-FFF2-40B4-BE49-F238E27FC236}">
                  <a16:creationId xmlns:a16="http://schemas.microsoft.com/office/drawing/2014/main" id="{21D4BF5D-2C91-4A19-896F-AE946BC7FB76}"/>
                </a:ext>
              </a:extLst>
            </p:cNvPr>
            <p:cNvCxnSpPr/>
            <p:nvPr/>
          </p:nvCxnSpPr>
          <p:spPr>
            <a:xfrm>
              <a:off x="8818080" y="2020666"/>
              <a:ext cx="175500" cy="0"/>
            </a:xfrm>
            <a:prstGeom prst="line">
              <a:avLst/>
            </a:prstGeom>
            <a:ln w="25400">
              <a:solidFill>
                <a:srgbClr val="F6A2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1" name="直接连接符 530">
              <a:extLst>
                <a:ext uri="{FF2B5EF4-FFF2-40B4-BE49-F238E27FC236}">
                  <a16:creationId xmlns:a16="http://schemas.microsoft.com/office/drawing/2014/main" id="{12A04D9E-7AE9-4504-89ED-15389616EA20}"/>
                </a:ext>
              </a:extLst>
            </p:cNvPr>
            <p:cNvCxnSpPr/>
            <p:nvPr/>
          </p:nvCxnSpPr>
          <p:spPr>
            <a:xfrm>
              <a:off x="9048334" y="2020666"/>
              <a:ext cx="175500" cy="0"/>
            </a:xfrm>
            <a:prstGeom prst="line">
              <a:avLst/>
            </a:prstGeom>
            <a:ln w="25400">
              <a:solidFill>
                <a:srgbClr val="248C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2" name="直接连接符 531">
              <a:extLst>
                <a:ext uri="{FF2B5EF4-FFF2-40B4-BE49-F238E27FC236}">
                  <a16:creationId xmlns:a16="http://schemas.microsoft.com/office/drawing/2014/main" id="{35104CDD-349B-40C0-9598-881CA242C9C1}"/>
                </a:ext>
              </a:extLst>
            </p:cNvPr>
            <p:cNvCxnSpPr/>
            <p:nvPr/>
          </p:nvCxnSpPr>
          <p:spPr>
            <a:xfrm>
              <a:off x="9278587" y="2020666"/>
              <a:ext cx="175500" cy="0"/>
            </a:xfrm>
            <a:prstGeom prst="line">
              <a:avLst/>
            </a:prstGeom>
            <a:ln w="25400">
              <a:solidFill>
                <a:srgbClr val="F6A2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18" name="矩形 517">
                <a:extLst>
                  <a:ext uri="{FF2B5EF4-FFF2-40B4-BE49-F238E27FC236}">
                    <a16:creationId xmlns:a16="http://schemas.microsoft.com/office/drawing/2014/main" id="{8F692627-2CB1-4825-B91B-259811B8E498}"/>
                  </a:ext>
                </a:extLst>
              </p:cNvPr>
              <p:cNvSpPr/>
              <p:nvPr/>
            </p:nvSpPr>
            <p:spPr>
              <a:xfrm>
                <a:off x="501386" y="1368080"/>
                <a:ext cx="4288353" cy="1323439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>
                  <a:spcBef>
                    <a:spcPct val="0"/>
                  </a:spcBef>
                </a:pPr>
                <a:r>
                  <a:rPr lang="zh-CN" altLang="en-US" sz="4000" b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mbria Math" panose="02040503050406030204" pitchFamily="18" charset="0"/>
                    <a:ea typeface="微软雅黑" panose="020B0503020204020204" pitchFamily="34" charset="-122"/>
                  </a:rPr>
                  <a:t>对于前馈神经网络</a:t>
                </a:r>
                <a:endParaRPr lang="en-US" altLang="zh-CN" sz="4000" b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mbria Math" panose="02040503050406030204" pitchFamily="18" charset="0"/>
                  <a:ea typeface="微软雅黑" panose="020B0503020204020204" pitchFamily="34" charset="-122"/>
                </a:endParaRPr>
              </a:p>
              <a:p>
                <a:pPr algn="ctr">
                  <a:spcBef>
                    <a:spcPct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altLang="zh-CN" sz="40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accPr>
                        <m:e>
                          <m:r>
                            <a:rPr lang="en-US" altLang="zh-CN" sz="40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𝑦</m:t>
                          </m:r>
                        </m:e>
                      </m:acc>
                      <m:r>
                        <a:rPr lang="en-US" altLang="zh-CN" sz="40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r>
                        <a:rPr lang="en-US" altLang="zh-CN" sz="40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𝑓</m:t>
                      </m:r>
                      <m:r>
                        <a:rPr lang="en-US" altLang="zh-CN" sz="40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US" altLang="zh-CN" sz="40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accPr>
                        <m:e>
                          <m:r>
                            <a:rPr lang="en-US" altLang="zh-CN" sz="40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𝑥</m:t>
                          </m:r>
                        </m:e>
                      </m:acc>
                      <m:r>
                        <a:rPr lang="en-US" altLang="zh-CN" sz="40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)</m:t>
                      </m:r>
                    </m:oMath>
                  </m:oMathPara>
                </a14:m>
                <a:endParaRPr lang="en-US" altLang="zh-CN" sz="4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518" name="矩形 517">
                <a:extLst>
                  <a:ext uri="{FF2B5EF4-FFF2-40B4-BE49-F238E27FC236}">
                    <a16:creationId xmlns:a16="http://schemas.microsoft.com/office/drawing/2014/main" id="{8F692627-2CB1-4825-B91B-259811B8E4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386" y="1368080"/>
                <a:ext cx="4288353" cy="1323439"/>
              </a:xfrm>
              <a:prstGeom prst="rect">
                <a:avLst/>
              </a:prstGeom>
              <a:blipFill>
                <a:blip r:embed="rId3"/>
                <a:stretch>
                  <a:fillRect l="-4403" t="-8257" r="-42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椭圆 1">
            <a:extLst>
              <a:ext uri="{FF2B5EF4-FFF2-40B4-BE49-F238E27FC236}">
                <a16:creationId xmlns:a16="http://schemas.microsoft.com/office/drawing/2014/main" id="{CD0D1E9E-0152-44DF-B895-8A19E3FF414C}"/>
              </a:ext>
            </a:extLst>
          </p:cNvPr>
          <p:cNvSpPr/>
          <p:nvPr/>
        </p:nvSpPr>
        <p:spPr>
          <a:xfrm>
            <a:off x="6803400" y="1915873"/>
            <a:ext cx="336885" cy="336885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20" name="椭圆 519">
            <a:extLst>
              <a:ext uri="{FF2B5EF4-FFF2-40B4-BE49-F238E27FC236}">
                <a16:creationId xmlns:a16="http://schemas.microsoft.com/office/drawing/2014/main" id="{C0650353-C6CE-40DE-B8DD-39712BB7E53F}"/>
              </a:ext>
            </a:extLst>
          </p:cNvPr>
          <p:cNvSpPr/>
          <p:nvPr/>
        </p:nvSpPr>
        <p:spPr>
          <a:xfrm>
            <a:off x="6803400" y="2409150"/>
            <a:ext cx="336885" cy="336885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21" name="椭圆 520">
            <a:extLst>
              <a:ext uri="{FF2B5EF4-FFF2-40B4-BE49-F238E27FC236}">
                <a16:creationId xmlns:a16="http://schemas.microsoft.com/office/drawing/2014/main" id="{3D3A5737-D057-46FE-A99F-1E2E56D74984}"/>
              </a:ext>
            </a:extLst>
          </p:cNvPr>
          <p:cNvSpPr/>
          <p:nvPr/>
        </p:nvSpPr>
        <p:spPr>
          <a:xfrm>
            <a:off x="6803400" y="2902427"/>
            <a:ext cx="336885" cy="336885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23" name="椭圆 522">
            <a:extLst>
              <a:ext uri="{FF2B5EF4-FFF2-40B4-BE49-F238E27FC236}">
                <a16:creationId xmlns:a16="http://schemas.microsoft.com/office/drawing/2014/main" id="{A9C61624-C1CF-4E2C-8D8F-64B32DCB9814}"/>
              </a:ext>
            </a:extLst>
          </p:cNvPr>
          <p:cNvSpPr/>
          <p:nvPr/>
        </p:nvSpPr>
        <p:spPr>
          <a:xfrm>
            <a:off x="6803400" y="3396179"/>
            <a:ext cx="336885" cy="336885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24" name="椭圆 523">
            <a:extLst>
              <a:ext uri="{FF2B5EF4-FFF2-40B4-BE49-F238E27FC236}">
                <a16:creationId xmlns:a16="http://schemas.microsoft.com/office/drawing/2014/main" id="{E875E2A1-6D58-44B8-94F3-45C189C9B1B1}"/>
              </a:ext>
            </a:extLst>
          </p:cNvPr>
          <p:cNvSpPr/>
          <p:nvPr/>
        </p:nvSpPr>
        <p:spPr>
          <a:xfrm>
            <a:off x="6803400" y="3889456"/>
            <a:ext cx="336885" cy="336885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25" name="椭圆 524">
            <a:extLst>
              <a:ext uri="{FF2B5EF4-FFF2-40B4-BE49-F238E27FC236}">
                <a16:creationId xmlns:a16="http://schemas.microsoft.com/office/drawing/2014/main" id="{0083A4C5-1910-4BDF-8E3C-15E74DAE8996}"/>
              </a:ext>
            </a:extLst>
          </p:cNvPr>
          <p:cNvSpPr/>
          <p:nvPr/>
        </p:nvSpPr>
        <p:spPr>
          <a:xfrm>
            <a:off x="6803400" y="4382733"/>
            <a:ext cx="336885" cy="336885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29" name="椭圆 528">
            <a:extLst>
              <a:ext uri="{FF2B5EF4-FFF2-40B4-BE49-F238E27FC236}">
                <a16:creationId xmlns:a16="http://schemas.microsoft.com/office/drawing/2014/main" id="{24E0B91E-CFE7-4A07-AA26-1F16E349C037}"/>
              </a:ext>
            </a:extLst>
          </p:cNvPr>
          <p:cNvSpPr/>
          <p:nvPr/>
        </p:nvSpPr>
        <p:spPr>
          <a:xfrm>
            <a:off x="7624216" y="2451709"/>
            <a:ext cx="1512706" cy="1512706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33" name="椭圆 532">
            <a:extLst>
              <a:ext uri="{FF2B5EF4-FFF2-40B4-BE49-F238E27FC236}">
                <a16:creationId xmlns:a16="http://schemas.microsoft.com/office/drawing/2014/main" id="{531AC0EE-D10D-49AE-B732-F4CCE8870E07}"/>
              </a:ext>
            </a:extLst>
          </p:cNvPr>
          <p:cNvSpPr/>
          <p:nvPr/>
        </p:nvSpPr>
        <p:spPr>
          <a:xfrm>
            <a:off x="10043905" y="3056178"/>
            <a:ext cx="336885" cy="336885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E1C1B264-5B30-4CCE-9545-4DF03C203DCE}"/>
              </a:ext>
            </a:extLst>
          </p:cNvPr>
          <p:cNvCxnSpPr>
            <a:cxnSpLocks/>
            <a:stCxn id="2" idx="6"/>
            <a:endCxn id="529" idx="2"/>
          </p:cNvCxnSpPr>
          <p:nvPr/>
        </p:nvCxnSpPr>
        <p:spPr>
          <a:xfrm>
            <a:off x="7140285" y="2084316"/>
            <a:ext cx="483931" cy="1123746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A02D52A2-A3B5-4158-B3CD-980A4BCC61F5}"/>
              </a:ext>
            </a:extLst>
          </p:cNvPr>
          <p:cNvCxnSpPr>
            <a:cxnSpLocks/>
            <a:stCxn id="520" idx="6"/>
            <a:endCxn id="529" idx="2"/>
          </p:cNvCxnSpPr>
          <p:nvPr/>
        </p:nvCxnSpPr>
        <p:spPr>
          <a:xfrm>
            <a:off x="7140285" y="2577593"/>
            <a:ext cx="483931" cy="630469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9B66F596-D743-4C7A-9219-1D793D1D6C74}"/>
              </a:ext>
            </a:extLst>
          </p:cNvPr>
          <p:cNvCxnSpPr>
            <a:cxnSpLocks/>
            <a:stCxn id="521" idx="6"/>
            <a:endCxn id="529" idx="2"/>
          </p:cNvCxnSpPr>
          <p:nvPr/>
        </p:nvCxnSpPr>
        <p:spPr>
          <a:xfrm>
            <a:off x="7140285" y="3070870"/>
            <a:ext cx="483931" cy="13719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C5084308-08E8-4D1D-A97D-DF8E660A61AA}"/>
              </a:ext>
            </a:extLst>
          </p:cNvPr>
          <p:cNvCxnSpPr>
            <a:cxnSpLocks/>
            <a:stCxn id="523" idx="6"/>
            <a:endCxn id="529" idx="2"/>
          </p:cNvCxnSpPr>
          <p:nvPr/>
        </p:nvCxnSpPr>
        <p:spPr>
          <a:xfrm flipV="1">
            <a:off x="7140285" y="3208062"/>
            <a:ext cx="483931" cy="35656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2A461A99-4B54-4E55-9BD9-F6C08D8E8915}"/>
              </a:ext>
            </a:extLst>
          </p:cNvPr>
          <p:cNvCxnSpPr>
            <a:cxnSpLocks/>
            <a:stCxn id="524" idx="6"/>
            <a:endCxn id="529" idx="2"/>
          </p:cNvCxnSpPr>
          <p:nvPr/>
        </p:nvCxnSpPr>
        <p:spPr>
          <a:xfrm flipV="1">
            <a:off x="7140285" y="3208062"/>
            <a:ext cx="483931" cy="849837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56E1710D-E64D-4D15-A08C-13A8AE2E2261}"/>
              </a:ext>
            </a:extLst>
          </p:cNvPr>
          <p:cNvCxnSpPr>
            <a:cxnSpLocks/>
            <a:stCxn id="525" idx="6"/>
            <a:endCxn id="529" idx="2"/>
          </p:cNvCxnSpPr>
          <p:nvPr/>
        </p:nvCxnSpPr>
        <p:spPr>
          <a:xfrm flipV="1">
            <a:off x="7140285" y="3208062"/>
            <a:ext cx="483931" cy="1343114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07193C85-F67B-4637-A35F-5AF77974E92A}"/>
              </a:ext>
            </a:extLst>
          </p:cNvPr>
          <p:cNvCxnSpPr>
            <a:cxnSpLocks/>
            <a:stCxn id="529" idx="6"/>
            <a:endCxn id="533" idx="2"/>
          </p:cNvCxnSpPr>
          <p:nvPr/>
        </p:nvCxnSpPr>
        <p:spPr>
          <a:xfrm>
            <a:off x="9136922" y="3208062"/>
            <a:ext cx="906983" cy="165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34" name="TextBox 76">
                <a:extLst>
                  <a:ext uri="{FF2B5EF4-FFF2-40B4-BE49-F238E27FC236}">
                    <a16:creationId xmlns:a16="http://schemas.microsoft.com/office/drawing/2014/main" id="{63CDC134-035A-4519-9633-E05EB915E364}"/>
                  </a:ext>
                </a:extLst>
              </p:cNvPr>
              <p:cNvSpPr txBox="1"/>
              <p:nvPr/>
            </p:nvSpPr>
            <p:spPr>
              <a:xfrm>
                <a:off x="8850750" y="2843394"/>
                <a:ext cx="1271383" cy="369332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𝑓</m:t>
                      </m:r>
                      <m:r>
                        <a:rPr lang="en-US" altLang="zh-CN" b="0" i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(∙)</m:t>
                      </m:r>
                    </m:oMath>
                  </m:oMathPara>
                </a14:m>
                <a:endParaRPr lang="en-US" altLang="zh-CN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534" name="TextBox 76">
                <a:extLst>
                  <a:ext uri="{FF2B5EF4-FFF2-40B4-BE49-F238E27FC236}">
                    <a16:creationId xmlns:a16="http://schemas.microsoft.com/office/drawing/2014/main" id="{63CDC134-035A-4519-9633-E05EB915E3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0750" y="2843394"/>
                <a:ext cx="1271383" cy="369332"/>
              </a:xfrm>
              <a:prstGeom prst="rect">
                <a:avLst/>
              </a:prstGeom>
              <a:blipFill>
                <a:blip r:embed="rId4"/>
                <a:stretch>
                  <a:fillRect b="-14754"/>
                </a:stretch>
              </a:blipFill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8" name="TextBox 76">
                <a:extLst>
                  <a:ext uri="{FF2B5EF4-FFF2-40B4-BE49-F238E27FC236}">
                    <a16:creationId xmlns:a16="http://schemas.microsoft.com/office/drawing/2014/main" id="{3FE7AD4E-99FB-4085-8BE7-C8BF69EBF59B}"/>
                  </a:ext>
                </a:extLst>
              </p:cNvPr>
              <p:cNvSpPr txBox="1"/>
              <p:nvPr/>
            </p:nvSpPr>
            <p:spPr>
              <a:xfrm>
                <a:off x="9576655" y="3379955"/>
                <a:ext cx="1271383" cy="369332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𝑦</m:t>
                      </m:r>
                    </m:oMath>
                  </m:oMathPara>
                </a14:m>
                <a:endParaRPr lang="en-US" altLang="zh-CN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538" name="TextBox 76">
                <a:extLst>
                  <a:ext uri="{FF2B5EF4-FFF2-40B4-BE49-F238E27FC236}">
                    <a16:creationId xmlns:a16="http://schemas.microsoft.com/office/drawing/2014/main" id="{3FE7AD4E-99FB-4085-8BE7-C8BF69EBF5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6655" y="3379955"/>
                <a:ext cx="1271383" cy="369332"/>
              </a:xfrm>
              <a:prstGeom prst="rect">
                <a:avLst/>
              </a:prstGeom>
              <a:blipFill>
                <a:blip r:embed="rId5"/>
                <a:stretch>
                  <a:fillRect b="-8197"/>
                </a:stretch>
              </a:blipFill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9" name="TextBox 76">
                <a:extLst>
                  <a:ext uri="{FF2B5EF4-FFF2-40B4-BE49-F238E27FC236}">
                    <a16:creationId xmlns:a16="http://schemas.microsoft.com/office/drawing/2014/main" id="{20AA9903-7255-43FA-A764-9DD9183A042C}"/>
                  </a:ext>
                </a:extLst>
              </p:cNvPr>
              <p:cNvSpPr txBox="1"/>
              <p:nvPr/>
            </p:nvSpPr>
            <p:spPr>
              <a:xfrm>
                <a:off x="6336150" y="4690863"/>
                <a:ext cx="1271383" cy="370294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𝑥</m:t>
                      </m:r>
                    </m:oMath>
                  </m:oMathPara>
                </a14:m>
                <a:endParaRPr lang="en-US" altLang="zh-CN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549" name="TextBox 76">
                <a:extLst>
                  <a:ext uri="{FF2B5EF4-FFF2-40B4-BE49-F238E27FC236}">
                    <a16:creationId xmlns:a16="http://schemas.microsoft.com/office/drawing/2014/main" id="{20AA9903-7255-43FA-A764-9DD9183A04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6150" y="4690863"/>
                <a:ext cx="1271383" cy="37029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0" name="TextBox 76">
                <a:extLst>
                  <a:ext uri="{FF2B5EF4-FFF2-40B4-BE49-F238E27FC236}">
                    <a16:creationId xmlns:a16="http://schemas.microsoft.com/office/drawing/2014/main" id="{10829640-B353-4677-BB8F-F507038E3CCC}"/>
                  </a:ext>
                </a:extLst>
              </p:cNvPr>
              <p:cNvSpPr txBox="1"/>
              <p:nvPr/>
            </p:nvSpPr>
            <p:spPr>
              <a:xfrm>
                <a:off x="6943973" y="3993239"/>
                <a:ext cx="1271383" cy="370294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𝑤</m:t>
                      </m:r>
                    </m:oMath>
                  </m:oMathPara>
                </a14:m>
                <a:endParaRPr lang="en-US" altLang="zh-CN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550" name="TextBox 76">
                <a:extLst>
                  <a:ext uri="{FF2B5EF4-FFF2-40B4-BE49-F238E27FC236}">
                    <a16:creationId xmlns:a16="http://schemas.microsoft.com/office/drawing/2014/main" id="{10829640-B353-4677-BB8F-F507038E3C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3973" y="3993239"/>
                <a:ext cx="1271383" cy="37029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2" name="TextBox 76">
                <a:extLst>
                  <a:ext uri="{FF2B5EF4-FFF2-40B4-BE49-F238E27FC236}">
                    <a16:creationId xmlns:a16="http://schemas.microsoft.com/office/drawing/2014/main" id="{072F124E-E3BD-4605-A846-53A6C32F0DD2}"/>
                  </a:ext>
                </a:extLst>
              </p:cNvPr>
              <p:cNvSpPr txBox="1"/>
              <p:nvPr/>
            </p:nvSpPr>
            <p:spPr>
              <a:xfrm>
                <a:off x="7791528" y="2984553"/>
                <a:ext cx="1271383" cy="923330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𝜙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altLang="zh-CN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∙</m:t>
                          </m:r>
                        </m:e>
                      </m:d>
                    </m:oMath>
                  </m:oMathPara>
                </a14:m>
                <a:endParaRPr lang="en-US" altLang="zh-CN" b="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mbria Math" panose="02040503050406030204" pitchFamily="18" charset="0"/>
                  <a:ea typeface="微软雅黑" panose="020B0503020204020204" pitchFamily="34" charset="-122"/>
                </a:endParaRPr>
              </a:p>
              <a:p>
                <a:pPr algn="ctr"/>
                <a:r>
                  <a:rPr lang="zh-CN" alt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a typeface="微软雅黑" panose="020B0503020204020204" pitchFamily="34" charset="-122"/>
                  </a:rPr>
                  <a:t>中心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𝑖</m:t>
                        </m:r>
                      </m:sub>
                    </m:sSub>
                  </m:oMath>
                </a14:m>
                <a:endParaRPr lang="en-US" altLang="zh-CN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/>
                <a:endParaRPr lang="en-US" altLang="zh-CN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552" name="TextBox 76">
                <a:extLst>
                  <a:ext uri="{FF2B5EF4-FFF2-40B4-BE49-F238E27FC236}">
                    <a16:creationId xmlns:a16="http://schemas.microsoft.com/office/drawing/2014/main" id="{072F124E-E3BD-4605-A846-53A6C32F0D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1528" y="2984553"/>
                <a:ext cx="1271383" cy="92333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5" name="TextBox 76">
                <a:extLst>
                  <a:ext uri="{FF2B5EF4-FFF2-40B4-BE49-F238E27FC236}">
                    <a16:creationId xmlns:a16="http://schemas.microsoft.com/office/drawing/2014/main" id="{D2F1C704-4728-421C-B406-95E6D2299A84}"/>
                  </a:ext>
                </a:extLst>
              </p:cNvPr>
              <p:cNvSpPr txBox="1"/>
              <p:nvPr/>
            </p:nvSpPr>
            <p:spPr>
              <a:xfrm>
                <a:off x="6823810" y="4864476"/>
                <a:ext cx="1271383" cy="369332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𝑦</m:t>
                      </m:r>
                    </m:oMath>
                  </m:oMathPara>
                </a14:m>
                <a:endParaRPr lang="en-US" altLang="zh-CN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545" name="TextBox 76">
                <a:extLst>
                  <a:ext uri="{FF2B5EF4-FFF2-40B4-BE49-F238E27FC236}">
                    <a16:creationId xmlns:a16="http://schemas.microsoft.com/office/drawing/2014/main" id="{D2F1C704-4728-421C-B406-95E6D2299A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3810" y="4864476"/>
                <a:ext cx="1271383" cy="369332"/>
              </a:xfrm>
              <a:prstGeom prst="rect">
                <a:avLst/>
              </a:prstGeom>
              <a:blipFill>
                <a:blip r:embed="rId9"/>
                <a:stretch>
                  <a:fillRect b="-6557"/>
                </a:stretch>
              </a:blipFill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2" name="矩形 511">
                <a:extLst>
                  <a:ext uri="{FF2B5EF4-FFF2-40B4-BE49-F238E27FC236}">
                    <a16:creationId xmlns:a16="http://schemas.microsoft.com/office/drawing/2014/main" id="{6E76B8E4-1C6C-4B91-81EB-7C8B943C259B}"/>
                  </a:ext>
                </a:extLst>
              </p:cNvPr>
              <p:cNvSpPr/>
              <p:nvPr/>
            </p:nvSpPr>
            <p:spPr>
              <a:xfrm>
                <a:off x="360689" y="3379761"/>
                <a:ext cx="4422557" cy="1809791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>
                  <a:spcBef>
                    <a:spcPct val="0"/>
                  </a:spcBef>
                </a:pPr>
                <a:r>
                  <a:rPr lang="zh-CN" altLang="en-US" sz="4000" b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mbria Math" panose="02040503050406030204" pitchFamily="18" charset="0"/>
                    <a:ea typeface="微软雅黑" panose="020B0503020204020204" pitchFamily="34" charset="-122"/>
                  </a:rPr>
                  <a:t>径向基函数网络</a:t>
                </a:r>
                <a:endParaRPr lang="en-US" altLang="zh-CN" sz="4000" b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mbria Math" panose="02040503050406030204" pitchFamily="18" charset="0"/>
                  <a:ea typeface="微软雅黑" panose="020B0503020204020204" pitchFamily="34" charset="-122"/>
                </a:endParaRPr>
              </a:p>
              <a:p>
                <a:pPr algn="ctr">
                  <a:spcBef>
                    <a:spcPct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altLang="zh-CN" sz="28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accPr>
                        <m:e>
                          <m:r>
                            <a:rPr lang="en-US" altLang="zh-CN" sz="28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𝑦</m:t>
                          </m:r>
                        </m:e>
                      </m:acc>
                      <m:r>
                        <a:rPr lang="en-US" altLang="zh-CN" sz="2800" i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sSub>
                        <m:sSubPr>
                          <m:ctrlPr>
                            <a:rPr lang="en-US" altLang="zh-CN" sz="28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𝑓</m:t>
                          </m:r>
                        </m:e>
                        <m:sub>
                          <m:r>
                            <a:rPr lang="en-US" altLang="zh-CN" sz="28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𝑡𝑜𝑡𝑎𝑙</m:t>
                          </m:r>
                        </m:sub>
                      </m:sSub>
                      <m:d>
                        <m:dPr>
                          <m:ctrlPr>
                            <a:rPr lang="en-US" altLang="zh-CN" sz="28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sz="28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𝑊</m:t>
                          </m:r>
                          <m:r>
                            <a:rPr lang="en-US" altLang="zh-CN" sz="28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𝜙</m:t>
                          </m:r>
                          <m:r>
                            <a:rPr lang="en-US" altLang="zh-CN" sz="28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(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altLang="zh-CN" sz="2800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zh-CN" sz="2800" b="0" i="1" smtClean="0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altLang="zh-CN" sz="2800" i="1">
                                          <a:solidFill>
                                            <a:schemeClr val="tx1">
                                              <a:lumMod val="65000"/>
                                              <a:lumOff val="3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2800" i="1">
                                          <a:solidFill>
                                            <a:schemeClr val="tx1">
                                              <a:lumMod val="65000"/>
                                              <a:lumOff val="3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𝑥</m:t>
                                      </m:r>
                                    </m:e>
                                  </m:acc>
                                  <m:r>
                                    <a:rPr lang="en-US" altLang="zh-CN" sz="2800" b="0" i="1" smtClean="0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zh-CN" sz="2800" b="0" i="1" smtClean="0">
                                          <a:solidFill>
                                            <a:schemeClr val="tx1">
                                              <a:lumMod val="65000"/>
                                              <a:lumOff val="3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800" b="0" i="1" smtClean="0">
                                          <a:solidFill>
                                            <a:schemeClr val="tx1">
                                              <a:lumMod val="65000"/>
                                              <a:lumOff val="3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sz="2800" b="0" i="1" smtClean="0">
                                          <a:solidFill>
                                            <a:schemeClr val="tx1">
                                              <a:lumMod val="65000"/>
                                              <a:lumOff val="3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  <m:r>
                            <a:rPr lang="en-US" altLang="zh-CN" sz="28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)</m:t>
                          </m:r>
                        </m:e>
                      </m:d>
                      <m:r>
                        <a:rPr lang="en-US" altLang="zh-CN" sz="2800" i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 </m:t>
                      </m:r>
                    </m:oMath>
                  </m:oMathPara>
                </a14:m>
                <a:endParaRPr lang="en-US" altLang="zh-CN" sz="28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mbria Math" panose="02040503050406030204" pitchFamily="18" charset="0"/>
                  <a:ea typeface="微软雅黑" panose="020B0503020204020204" pitchFamily="34" charset="-122"/>
                </a:endParaRPr>
              </a:p>
              <a:p>
                <a:pPr algn="ctr">
                  <a:spcBef>
                    <a:spcPct val="0"/>
                  </a:spcBef>
                </a:pPr>
                <a:endParaRPr lang="en-US" altLang="zh-CN" sz="4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512" name="矩形 511">
                <a:extLst>
                  <a:ext uri="{FF2B5EF4-FFF2-40B4-BE49-F238E27FC236}">
                    <a16:creationId xmlns:a16="http://schemas.microsoft.com/office/drawing/2014/main" id="{6E76B8E4-1C6C-4B91-81EB-7C8B943C25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689" y="3379761"/>
                <a:ext cx="4422557" cy="1809791"/>
              </a:xfrm>
              <a:prstGeom prst="rect">
                <a:avLst/>
              </a:prstGeom>
              <a:blipFill>
                <a:blip r:embed="rId10"/>
                <a:stretch>
                  <a:fillRect t="-60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61455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prism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5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1000" tmFilter="0,0; .5, 1; 1, 1"/>
                                        <p:tgtEl>
                                          <p:spTgt spid="5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1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 tmFilter="0,0; .5, 1; 1, 1"/>
                                        <p:tgtEl>
                                          <p:spTgt spid="5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8" grpId="0"/>
      <p:bldP spid="512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591</TotalTime>
  <Words>593</Words>
  <Application>Microsoft Office PowerPoint</Application>
  <PresentationFormat>宽屏</PresentationFormat>
  <Paragraphs>227</Paragraphs>
  <Slides>30</Slides>
  <Notes>30</Notes>
  <HiddenSlides>0</HiddenSlides>
  <MMClips>1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37" baseType="lpstr">
      <vt:lpstr>宋体</vt:lpstr>
      <vt:lpstr>微软雅黑</vt:lpstr>
      <vt:lpstr>Arial</vt:lpstr>
      <vt:lpstr>Calibri</vt:lpstr>
      <vt:lpstr>Calibri Light</vt:lpstr>
      <vt:lpstr>Cambria Math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简约圆形线条模板</dc:title>
  <dc:creator>赵飞</dc:creator>
  <cp:lastModifiedBy>YU</cp:lastModifiedBy>
  <cp:revision>91</cp:revision>
  <dcterms:created xsi:type="dcterms:W3CDTF">2017-06-11T01:45:00Z</dcterms:created>
  <dcterms:modified xsi:type="dcterms:W3CDTF">2017-07-06T06:27:59Z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2052-10.1.0.6554</vt:lpwstr>
  </property>
</Properties>
</file>